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54.xml" ContentType="application/vnd.openxmlformats-officedocument.wordprocessingml.header+xml"/>
  <Override PartName="/word/footer21.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38.xml" ContentType="application/vnd.openxmlformats-officedocument.wordprocessingml.header+xml"/>
  <Override PartName="/word/footer24.xml" ContentType="application/vnd.openxmlformats-officedocument.wordprocessingml.footer+xml"/>
  <Override PartName="/word/header33.xml" ContentType="application/vnd.openxmlformats-officedocument.wordprocessingml.header+xml"/>
  <Override PartName="/word/footer20.xml" ContentType="application/vnd.openxmlformats-officedocument.wordprocessingml.footer+xml"/>
  <Override PartName="/word/footer19.xml" ContentType="application/vnd.openxmlformats-officedocument.wordprocessingml.footer+xml"/>
  <Override PartName="/word/footer16.xml" ContentType="application/vnd.openxmlformats-officedocument.wordprocessingml.footer+xml"/>
  <Override PartName="/word/footer17.xml" ContentType="application/vnd.openxmlformats-officedocument.wordprocessingml.footer+xml"/>
  <Override PartName="/word/header28.xml" ContentType="application/vnd.openxmlformats-officedocument.wordprocessingml.header+xml"/>
  <Override PartName="/word/footer18.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8.xml" ContentType="application/vnd.openxmlformats-officedocument.wordprocessingml.header+xml"/>
  <Override PartName="/word/footer30.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header51.xml" ContentType="application/vnd.openxmlformats-officedocument.wordprocessingml.header+xml"/>
  <Override PartName="/word/header5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53.xml" ContentType="application/vnd.openxmlformats-officedocument.wordprocessingml.header+xml"/>
  <Override PartName="/word/footer29.xml" ContentType="application/vnd.openxmlformats-officedocument.wordprocessingml.footer+xml"/>
  <Override PartName="/word/footer28.xml" ContentType="application/vnd.openxmlformats-officedocument.wordprocessingml.footer+xml"/>
  <Override PartName="/word/header47.xml" ContentType="application/vnd.openxmlformats-officedocument.wordprocessingml.header+xml"/>
  <Override PartName="/word/header42.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43.xml" ContentType="application/vnd.openxmlformats-officedocument.wordprocessingml.header+xml"/>
  <Override PartName="/word/footer27.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header46.xml" ContentType="application/vnd.openxmlformats-officedocument.wordprocessingml.header+xml"/>
  <Override PartName="/word/header27.xml" ContentType="application/vnd.openxmlformats-officedocument.wordprocessingml.header+xml"/>
  <Override PartName="/word/header26.xml" ContentType="application/vnd.openxmlformats-officedocument.wordprocessingml.header+xml"/>
  <Override PartName="/word/header25.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8.xml" ContentType="application/vnd.openxmlformats-officedocument.wordprocessingml.header+xml"/>
  <Override PartName="/word/footer6.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5.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7.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23.xml" ContentType="application/vnd.openxmlformats-officedocument.wordprocessingml.header+xml"/>
  <Override PartName="/word/footer15.xml" ContentType="application/vnd.openxmlformats-officedocument.wordprocessingml.footer+xml"/>
  <Override PartName="/word/header24.xml" ContentType="application/vnd.openxmlformats-officedocument.wordprocessingml.header+xml"/>
  <Override PartName="/word/footer12.xml" ContentType="application/vnd.openxmlformats-officedocument.wordprocessingml.footer+xml"/>
  <Override PartName="/word/header18.xml" ContentType="application/vnd.openxmlformats-officedocument.wordprocessingml.header+xml"/>
  <Override PartName="/word/footer11.xml" ContentType="application/vnd.openxmlformats-officedocument.wordprocessingml.footer+xml"/>
  <Override PartName="/word/footer8.xml" ContentType="application/vnd.openxmlformats-officedocument.wordprocessingml.footer+xml"/>
  <Override PartName="/word/header13.xml" ContentType="application/vnd.openxmlformats-officedocument.wordprocessingml.header+xml"/>
  <Override PartName="/word/footer9.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oter10.xml" ContentType="application/vnd.openxmlformats-officedocument.wordprocessingml.footer+xml"/>
  <Override PartName="/word/footer3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docProps/core.xml" ContentType="application/vnd.openxmlformats-package.core-properties+xml"/>
  <Override PartName="/word/webSettings.xml" ContentType="application/vnd.openxmlformats-officedocument.wordprocessingml.webSettings+xml"/>
  <Override PartName="/word/fontTable.xml" ContentType="application/vnd.openxmlformats-officedocument.wordprocessingml.fontTable+xml"/>
  <Override PartName="/word/styles.xml" ContentType="application/vnd.openxmlformats-officedocument.wordprocessingml.styles+xml"/>
  <Override PartName="/word/stylesWithEffects.xml" ContentType="application/vnd.ms-word.stylesWithEffects+xml"/>
  <Override PartName="/docProps/custom.xml" ContentType="application/vnd.openxmlformats-officedocument.custom-properties+xml"/>
  <Override PartName="/docProps/app.xml" ContentType="application/vnd.openxmlformats-officedocument.extended-properties+xml"/>
  <Override PartName="/word/numbering.xml" ContentType="application/vnd.openxmlformats-officedocument.wordprocessingml.numbering+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F30218" w:rsidP="00B80C1A">
      <w:pPr>
        <w:pStyle w:val="Prophuvudrubrik"/>
      </w:pPr>
      <w:r>
        <w:t>Regeringens proposition</w:t>
      </w:r>
    </w:p>
    <w:p w:rsidR="002F5464" w:rsidRDefault="00F30218" w:rsidP="002F5464">
      <w:pPr>
        <w:pStyle w:val="Prophuvudrubrik"/>
      </w:pPr>
      <w:r>
        <w:t>2012/13:</w:t>
      </w:r>
      <w:r w:rsidR="00A90CF3">
        <w:t>123</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2F5464">
        <w:tc>
          <w:tcPr>
            <w:tcW w:w="5965" w:type="dxa"/>
          </w:tcPr>
          <w:p w:rsidR="002F5464" w:rsidRDefault="00F30218" w:rsidP="000A13AE">
            <w:pPr>
              <w:pStyle w:val="Proprubrik"/>
            </w:pPr>
            <w:r>
              <w:t>Myndigheters tillgång till tjänster för elektronisk identifiering</w:t>
            </w:r>
          </w:p>
        </w:tc>
        <w:tc>
          <w:tcPr>
            <w:tcW w:w="1571" w:type="dxa"/>
          </w:tcPr>
          <w:p w:rsidR="002F5464" w:rsidRDefault="00F30218" w:rsidP="002F5464">
            <w:pPr>
              <w:pStyle w:val="Proprubrik"/>
            </w:pPr>
            <w:r>
              <w:t>Prop.</w:t>
            </w:r>
          </w:p>
          <w:p w:rsidR="002F5464" w:rsidRPr="00141F91" w:rsidRDefault="00F30218" w:rsidP="00A90CF3">
            <w:pPr>
              <w:pStyle w:val="Proprubrik"/>
              <w:rPr>
                <w:szCs w:val="26"/>
              </w:rPr>
            </w:pPr>
            <w:r>
              <w:rPr>
                <w:szCs w:val="26"/>
              </w:rPr>
              <w:t>2012/13:</w:t>
            </w:r>
            <w:r w:rsidR="00A90CF3">
              <w:rPr>
                <w:szCs w:val="26"/>
              </w:rPr>
              <w:t>123</w:t>
            </w:r>
          </w:p>
        </w:tc>
      </w:tr>
    </w:tbl>
    <w:p w:rsidR="002F5464" w:rsidRDefault="002F5464" w:rsidP="006E5DCA">
      <w:pPr>
        <w:pStyle w:val="Brdtext"/>
        <w:spacing w:before="80"/>
      </w:pPr>
    </w:p>
    <w:p w:rsidR="002F5464" w:rsidRDefault="00F30218"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1344ED">
        <w:t>21</w:t>
      </w:r>
      <w:r w:rsidR="00F30218">
        <w:t xml:space="preserve"> mars 2013</w:t>
      </w:r>
    </w:p>
    <w:p w:rsidR="002F5464" w:rsidRDefault="002F5464" w:rsidP="006E5DCA">
      <w:pPr>
        <w:pStyle w:val="Brdtextmedindrag"/>
      </w:pPr>
    </w:p>
    <w:p w:rsidR="002F5464" w:rsidRDefault="00F30218"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F30218">
        <w:t xml:space="preserve">Anna-Karin Hatt  </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F30218">
        <w:rPr>
          <w:i w:val="0"/>
        </w:rPr>
        <w:t>Näringsdepartementet</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F30218" w:rsidP="00F94C00">
      <w:pPr>
        <w:pStyle w:val="Proprubrik"/>
        <w:spacing w:before="80" w:after="400"/>
      </w:pPr>
      <w:r>
        <w:t>Propositionens huvudsakliga innehåll</w:t>
      </w:r>
    </w:p>
    <w:p w:rsidR="00F30218" w:rsidRDefault="00F30218" w:rsidP="00F30218">
      <w:pPr>
        <w:pStyle w:val="Brdtext"/>
      </w:pPr>
      <w:r>
        <w:t xml:space="preserve">I </w:t>
      </w:r>
      <w:r w:rsidR="001344ED">
        <w:t>propositionen</w:t>
      </w:r>
      <w:r>
        <w:t xml:space="preserve"> lämnas förslag till en ny lag om valfrihetssystem i fråga om tjänster för elektronisk identifiering. Lagen ska gälla när en upp</w:t>
      </w:r>
      <w:r w:rsidR="00E45769">
        <w:softHyphen/>
      </w:r>
      <w:r>
        <w:t>handlande myndighet har beslutat att tillämpa valfrihetssystem i fråga om tjänster för elektronisk identifiering av enskilda i myndighetens elektro</w:t>
      </w:r>
      <w:r w:rsidR="00E45769">
        <w:softHyphen/>
      </w:r>
      <w:r>
        <w:t>niska tjänster och har anslutit sig till ett system för säker elektro</w:t>
      </w:r>
      <w:r>
        <w:softHyphen/>
        <w:t>nisk identifiering som tillhandahålls av en myndighet som utses av rege</w:t>
      </w:r>
      <w:r>
        <w:softHyphen/>
        <w:t>ringen. En ytterligare förutsättning är att den myndighet som regeringen har utsett har fått i uppdrag av den upphandlande myndigheten att admi</w:t>
      </w:r>
      <w:r>
        <w:softHyphen/>
        <w:t>nistrera valfrihetssystemet och föra dess talan i samband med mål om rättelse. Med valfrihetssystem avses ett förfarande där den enskilde har rätt att välja leverantör bland de leverantörer som en upphandlande myn</w:t>
      </w:r>
      <w:r w:rsidR="00E45769">
        <w:softHyphen/>
      </w:r>
      <w:r>
        <w:t xml:space="preserve">dighet har godkänt och tecknat kontrakt med för att få en tjänst utförd. </w:t>
      </w:r>
    </w:p>
    <w:p w:rsidR="00F30218" w:rsidRDefault="00F30218" w:rsidP="00F30218">
      <w:pPr>
        <w:pStyle w:val="Brdtextmedindrag"/>
      </w:pPr>
      <w:r>
        <w:t xml:space="preserve">På en särskild webbplats ska det löpande annonseras vilka tjänster för elektronisk identifiering som efterfrågas. Alla leverantörer som ansöker om att få delta i ett valfrihetssystem och som uppfyller de uppställda kraven och villkoren ska godkännas. Därefter ska kontrakt tecknas med varje leverantör. Leverantörer har möjlighet att ansöka om rättelse och begära skadestånd om lagen inte har följts. </w:t>
      </w:r>
    </w:p>
    <w:p w:rsidR="00F30218" w:rsidRDefault="00F30218" w:rsidP="00F30218">
      <w:pPr>
        <w:pStyle w:val="Brdtextmedindrag"/>
      </w:pPr>
      <w:r>
        <w:t>Bestämmelserna om s.k. anbudssekretess i offentlighets- och sekretesslagen (2009:400) ska inte gälla i ärenden enligt den nya lagen. Det föreslås även en ändring i lagen (1971:289) om allmänna förvalt</w:t>
      </w:r>
      <w:r>
        <w:softHyphen/>
        <w:t xml:space="preserve">ningsdomstolar som innebär att förvaltningsrätten ska vara domför med en lagfaren domare vid prövning av mål enligt den nya lagen. Slutligen föreslås en ändring i lagen (2009:47) om vissa kommunala befogenheter </w:t>
      </w:r>
      <w:r>
        <w:lastRenderedPageBreak/>
        <w:t>som gör det möjligt för kommunala nämnder att överlåta beslutanderätt till den som ska administrera valfrihetssystem enligt den nya lagen.</w:t>
      </w:r>
    </w:p>
    <w:p w:rsidR="00F30218" w:rsidRDefault="00F30218" w:rsidP="00F30218">
      <w:pPr>
        <w:pStyle w:val="Brdtextmedindrag"/>
      </w:pPr>
      <w:r>
        <w:t>Lagändringarna föreslås träda i kraft den 1 juli 2013.</w:t>
      </w:r>
    </w:p>
    <w:p w:rsidR="002F5464" w:rsidRDefault="002F5464" w:rsidP="006E5DCA">
      <w:pPr>
        <w:pStyle w:val="Brdtext"/>
      </w:pPr>
    </w:p>
    <w:p w:rsidR="00714DFD" w:rsidRPr="00714DFD" w:rsidRDefault="00714DFD" w:rsidP="00714DFD">
      <w:pPr>
        <w:pStyle w:val="Brdtext"/>
      </w:pPr>
    </w:p>
    <w:p w:rsidR="00714DFD" w:rsidRDefault="00714DFD" w:rsidP="006E5DCA">
      <w:pPr>
        <w:pStyle w:val="Brdtext"/>
        <w:sectPr w:rsidR="00714DFD" w:rsidSect="00F30218">
          <w:headerReference w:type="even" r:id="rId8"/>
          <w:headerReference w:type="default" r:id="rId9"/>
          <w:footerReference w:type="even" r:id="rId10"/>
          <w:footerReference w:type="default" r:id="rId11"/>
          <w:headerReference w:type="first" r:id="rId12"/>
          <w:footerReference w:type="first" r:id="rId13"/>
          <w:type w:val="continuous"/>
          <w:pgSz w:w="9356" w:h="13721" w:code="9"/>
          <w:pgMar w:top="794" w:right="2438" w:bottom="1191" w:left="1020" w:header="0" w:footer="709" w:gutter="0"/>
          <w:cols w:space="720"/>
          <w:titlePg/>
          <w:docGrid w:linePitch="245"/>
        </w:sectPr>
      </w:pPr>
    </w:p>
    <w:p w:rsidR="002F5464" w:rsidRDefault="002F5464" w:rsidP="006E5DCA">
      <w:pPr>
        <w:pStyle w:val="Brdtext"/>
        <w:rPr>
          <w:sz w:val="2"/>
        </w:rPr>
      </w:pPr>
      <w:r>
        <w:lastRenderedPageBreak/>
        <w:br w:type="page"/>
      </w:r>
    </w:p>
    <w:p w:rsidR="002F5464" w:rsidRPr="00242B3E" w:rsidRDefault="002F5464" w:rsidP="002F5464">
      <w:pPr>
        <w:pStyle w:val="Innehllsfrteckning"/>
        <w:rPr>
          <w:sz w:val="30"/>
          <w:szCs w:val="30"/>
        </w:rPr>
      </w:pPr>
      <w:bookmarkStart w:id="3" w:name="innfört"/>
      <w:bookmarkEnd w:id="3"/>
      <w:r w:rsidRPr="00242B3E">
        <w:rPr>
          <w:sz w:val="30"/>
          <w:szCs w:val="30"/>
        </w:rPr>
        <w:lastRenderedPageBreak/>
        <w:t>Innehållsförteckning</w:t>
      </w:r>
    </w:p>
    <w:p w:rsidR="00AC13BE" w:rsidRDefault="00AC13BE" w:rsidP="00AC13BE">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1</w:t>
      </w:r>
      <w:r>
        <w:rPr>
          <w:rFonts w:asciiTheme="minorHAnsi" w:eastAsiaTheme="minorEastAsia" w:hAnsiTheme="minorHAnsi" w:cstheme="minorBidi"/>
          <w:sz w:val="22"/>
          <w:szCs w:val="22"/>
          <w:lang w:eastAsia="sv-SE"/>
        </w:rPr>
        <w:tab/>
      </w:r>
      <w:r>
        <w:t>Förslag till riksdagsbeslut</w:t>
      </w:r>
      <w:r>
        <w:rPr>
          <w:webHidden/>
        </w:rPr>
        <w:tab/>
      </w:r>
      <w:r>
        <w:rPr>
          <w:webHidden/>
        </w:rPr>
        <w:fldChar w:fldCharType="begin"/>
      </w:r>
      <w:r>
        <w:rPr>
          <w:webHidden/>
        </w:rPr>
        <w:instrText xml:space="preserve"> PAGEREF _Toc351622693 \h </w:instrText>
      </w:r>
      <w:r>
        <w:rPr>
          <w:webHidden/>
        </w:rPr>
      </w:r>
      <w:r>
        <w:rPr>
          <w:webHidden/>
        </w:rPr>
        <w:fldChar w:fldCharType="separate"/>
      </w:r>
      <w:r w:rsidR="003A6FC7">
        <w:rPr>
          <w:webHidden/>
        </w:rPr>
        <w:t>5</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Lagtext</w:t>
      </w:r>
      <w:r>
        <w:rPr>
          <w:webHidden/>
        </w:rPr>
        <w:tab/>
      </w:r>
      <w:r>
        <w:rPr>
          <w:webHidden/>
        </w:rPr>
        <w:fldChar w:fldCharType="begin"/>
      </w:r>
      <w:r>
        <w:rPr>
          <w:webHidden/>
        </w:rPr>
        <w:instrText xml:space="preserve"> PAGEREF _Toc351622694 \h </w:instrText>
      </w:r>
      <w:r>
        <w:rPr>
          <w:webHidden/>
        </w:rPr>
      </w:r>
      <w:r>
        <w:rPr>
          <w:webHidden/>
        </w:rPr>
        <w:fldChar w:fldCharType="separate"/>
      </w:r>
      <w:r w:rsidR="003A6FC7">
        <w:rPr>
          <w:webHidden/>
        </w:rPr>
        <w:t>6</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Förslag till lag om valfrihetssystem i fråga om tjänster för elektronisk identifiering</w:t>
      </w:r>
      <w:r>
        <w:rPr>
          <w:webHidden/>
        </w:rPr>
        <w:tab/>
      </w:r>
      <w:r>
        <w:rPr>
          <w:webHidden/>
        </w:rPr>
        <w:fldChar w:fldCharType="begin"/>
      </w:r>
      <w:r>
        <w:rPr>
          <w:webHidden/>
        </w:rPr>
        <w:instrText xml:space="preserve"> PAGEREF _Toc351622695 \h </w:instrText>
      </w:r>
      <w:r>
        <w:rPr>
          <w:webHidden/>
        </w:rPr>
      </w:r>
      <w:r>
        <w:rPr>
          <w:webHidden/>
        </w:rPr>
        <w:fldChar w:fldCharType="separate"/>
      </w:r>
      <w:r w:rsidR="003A6FC7">
        <w:rPr>
          <w:webHidden/>
        </w:rPr>
        <w:t>6</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2.2</w:t>
      </w:r>
      <w:r>
        <w:rPr>
          <w:rFonts w:asciiTheme="minorHAnsi" w:eastAsiaTheme="minorEastAsia" w:hAnsiTheme="minorHAnsi" w:cstheme="minorBidi"/>
          <w:sz w:val="22"/>
          <w:szCs w:val="22"/>
          <w:lang w:eastAsia="sv-SE"/>
        </w:rPr>
        <w:tab/>
      </w:r>
      <w:r>
        <w:t>Förslag till lag om ändring i lagen (1971:289) om allmänna förvaltningsdomstolar</w:t>
      </w:r>
      <w:r>
        <w:rPr>
          <w:webHidden/>
        </w:rPr>
        <w:tab/>
      </w:r>
      <w:r>
        <w:rPr>
          <w:webHidden/>
        </w:rPr>
        <w:fldChar w:fldCharType="begin"/>
      </w:r>
      <w:r>
        <w:rPr>
          <w:webHidden/>
        </w:rPr>
        <w:instrText xml:space="preserve"> PAGEREF _Toc351622696 \h </w:instrText>
      </w:r>
      <w:r>
        <w:rPr>
          <w:webHidden/>
        </w:rPr>
      </w:r>
      <w:r>
        <w:rPr>
          <w:webHidden/>
        </w:rPr>
        <w:fldChar w:fldCharType="separate"/>
      </w:r>
      <w:r w:rsidR="003A6FC7">
        <w:rPr>
          <w:webHidden/>
        </w:rPr>
        <w:t>10</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2.3</w:t>
      </w:r>
      <w:r>
        <w:rPr>
          <w:rFonts w:asciiTheme="minorHAnsi" w:eastAsiaTheme="minorEastAsia" w:hAnsiTheme="minorHAnsi" w:cstheme="minorBidi"/>
          <w:sz w:val="22"/>
          <w:szCs w:val="22"/>
          <w:lang w:eastAsia="sv-SE"/>
        </w:rPr>
        <w:tab/>
      </w:r>
      <w:r>
        <w:t>Förslag till lag om ändring i lagen (2009:47) om vissa kommunala befogenheter</w:t>
      </w:r>
      <w:r>
        <w:rPr>
          <w:webHidden/>
        </w:rPr>
        <w:tab/>
      </w:r>
      <w:r>
        <w:rPr>
          <w:webHidden/>
        </w:rPr>
        <w:fldChar w:fldCharType="begin"/>
      </w:r>
      <w:r>
        <w:rPr>
          <w:webHidden/>
        </w:rPr>
        <w:instrText xml:space="preserve"> PAGEREF _Toc351622697 \h </w:instrText>
      </w:r>
      <w:r>
        <w:rPr>
          <w:webHidden/>
        </w:rPr>
      </w:r>
      <w:r>
        <w:rPr>
          <w:webHidden/>
        </w:rPr>
        <w:fldChar w:fldCharType="separate"/>
      </w:r>
      <w:r w:rsidR="003A6FC7">
        <w:rPr>
          <w:webHidden/>
        </w:rPr>
        <w:t>12</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2.4</w:t>
      </w:r>
      <w:r>
        <w:rPr>
          <w:rFonts w:asciiTheme="minorHAnsi" w:eastAsiaTheme="minorEastAsia" w:hAnsiTheme="minorHAnsi" w:cstheme="minorBidi"/>
          <w:sz w:val="22"/>
          <w:szCs w:val="22"/>
          <w:lang w:eastAsia="sv-SE"/>
        </w:rPr>
        <w:tab/>
      </w:r>
      <w:r>
        <w:t>Förslag till lag om ändring i offentlighets- och sekretesslagen (2009:400)</w:t>
      </w:r>
      <w:r>
        <w:rPr>
          <w:webHidden/>
        </w:rPr>
        <w:tab/>
      </w:r>
      <w:r>
        <w:rPr>
          <w:webHidden/>
        </w:rPr>
        <w:fldChar w:fldCharType="begin"/>
      </w:r>
      <w:r>
        <w:rPr>
          <w:webHidden/>
        </w:rPr>
        <w:instrText xml:space="preserve"> PAGEREF _Toc351622698 \h </w:instrText>
      </w:r>
      <w:r>
        <w:rPr>
          <w:webHidden/>
        </w:rPr>
      </w:r>
      <w:r>
        <w:rPr>
          <w:webHidden/>
        </w:rPr>
        <w:fldChar w:fldCharType="separate"/>
      </w:r>
      <w:r w:rsidR="003A6FC7">
        <w:rPr>
          <w:webHidden/>
        </w:rPr>
        <w:t>14</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_Toc351622699 \h </w:instrText>
      </w:r>
      <w:r>
        <w:rPr>
          <w:webHidden/>
        </w:rPr>
      </w:r>
      <w:r>
        <w:rPr>
          <w:webHidden/>
        </w:rPr>
        <w:fldChar w:fldCharType="separate"/>
      </w:r>
      <w:r w:rsidR="003A6FC7">
        <w:rPr>
          <w:webHidden/>
        </w:rPr>
        <w:t>16</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Det offentligas tillgång till tjänster för elektronisk identifiering</w:t>
      </w:r>
      <w:r>
        <w:rPr>
          <w:webHidden/>
        </w:rPr>
        <w:tab/>
      </w:r>
      <w:r>
        <w:rPr>
          <w:webHidden/>
        </w:rPr>
        <w:fldChar w:fldCharType="begin"/>
      </w:r>
      <w:r>
        <w:rPr>
          <w:webHidden/>
        </w:rPr>
        <w:instrText xml:space="preserve"> PAGEREF _Toc351622700 \h </w:instrText>
      </w:r>
      <w:r>
        <w:rPr>
          <w:webHidden/>
        </w:rPr>
      </w:r>
      <w:r>
        <w:rPr>
          <w:webHidden/>
        </w:rPr>
        <w:fldChar w:fldCharType="separate"/>
      </w:r>
      <w:r w:rsidR="003A6FC7">
        <w:rPr>
          <w:webHidden/>
        </w:rPr>
        <w:t>16</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Bakgrund</w:t>
      </w:r>
      <w:r>
        <w:rPr>
          <w:webHidden/>
        </w:rPr>
        <w:tab/>
      </w:r>
      <w:r>
        <w:rPr>
          <w:webHidden/>
        </w:rPr>
        <w:fldChar w:fldCharType="begin"/>
      </w:r>
      <w:r>
        <w:rPr>
          <w:webHidden/>
        </w:rPr>
        <w:instrText xml:space="preserve"> PAGEREF _Toc351622701 \h </w:instrText>
      </w:r>
      <w:r>
        <w:rPr>
          <w:webHidden/>
        </w:rPr>
      </w:r>
      <w:r>
        <w:rPr>
          <w:webHidden/>
        </w:rPr>
        <w:fldChar w:fldCharType="separate"/>
      </w:r>
      <w:r w:rsidR="003A6FC7">
        <w:rPr>
          <w:webHidden/>
        </w:rPr>
        <w:t>16</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Vad är en e-legitimation?</w:t>
      </w:r>
      <w:r>
        <w:rPr>
          <w:webHidden/>
        </w:rPr>
        <w:tab/>
      </w:r>
      <w:r>
        <w:rPr>
          <w:webHidden/>
        </w:rPr>
        <w:fldChar w:fldCharType="begin"/>
      </w:r>
      <w:r>
        <w:rPr>
          <w:webHidden/>
        </w:rPr>
        <w:instrText xml:space="preserve"> PAGEREF _Toc351622702 \h </w:instrText>
      </w:r>
      <w:r>
        <w:rPr>
          <w:webHidden/>
        </w:rPr>
      </w:r>
      <w:r>
        <w:rPr>
          <w:webHidden/>
        </w:rPr>
        <w:fldChar w:fldCharType="separate"/>
      </w:r>
      <w:r w:rsidR="003A6FC7">
        <w:rPr>
          <w:webHidden/>
        </w:rPr>
        <w:t>17</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4.3</w:t>
      </w:r>
      <w:r>
        <w:rPr>
          <w:rFonts w:asciiTheme="minorHAnsi" w:eastAsiaTheme="minorEastAsia" w:hAnsiTheme="minorHAnsi" w:cstheme="minorBidi"/>
          <w:sz w:val="22"/>
          <w:szCs w:val="22"/>
          <w:lang w:eastAsia="sv-SE"/>
        </w:rPr>
        <w:tab/>
      </w:r>
      <w:r>
        <w:t>Hur tillgodoses den offentliga förvaltningens behov av tjänster för elektronisk identifiering i dag?</w:t>
      </w:r>
      <w:r>
        <w:rPr>
          <w:webHidden/>
        </w:rPr>
        <w:tab/>
      </w:r>
      <w:r>
        <w:rPr>
          <w:webHidden/>
        </w:rPr>
        <w:fldChar w:fldCharType="begin"/>
      </w:r>
      <w:r>
        <w:rPr>
          <w:webHidden/>
        </w:rPr>
        <w:instrText xml:space="preserve"> PAGEREF _Toc351622703 \h </w:instrText>
      </w:r>
      <w:r>
        <w:rPr>
          <w:webHidden/>
        </w:rPr>
      </w:r>
      <w:r>
        <w:rPr>
          <w:webHidden/>
        </w:rPr>
        <w:fldChar w:fldCharType="separate"/>
      </w:r>
      <w:r w:rsidR="003A6FC7">
        <w:rPr>
          <w:webHidden/>
        </w:rPr>
        <w:t>18</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4.4</w:t>
      </w:r>
      <w:r>
        <w:rPr>
          <w:rFonts w:asciiTheme="minorHAnsi" w:eastAsiaTheme="minorEastAsia" w:hAnsiTheme="minorHAnsi" w:cstheme="minorBidi"/>
          <w:sz w:val="22"/>
          <w:szCs w:val="22"/>
          <w:lang w:eastAsia="sv-SE"/>
        </w:rPr>
        <w:tab/>
      </w:r>
      <w:r>
        <w:t>E-legitimationsnämnden</w:t>
      </w:r>
      <w:r>
        <w:rPr>
          <w:webHidden/>
        </w:rPr>
        <w:tab/>
      </w:r>
      <w:r>
        <w:rPr>
          <w:webHidden/>
        </w:rPr>
        <w:fldChar w:fldCharType="begin"/>
      </w:r>
      <w:r>
        <w:rPr>
          <w:webHidden/>
        </w:rPr>
        <w:instrText xml:space="preserve"> PAGEREF _Toc351622704 \h </w:instrText>
      </w:r>
      <w:r>
        <w:rPr>
          <w:webHidden/>
        </w:rPr>
      </w:r>
      <w:r>
        <w:rPr>
          <w:webHidden/>
        </w:rPr>
        <w:fldChar w:fldCharType="separate"/>
      </w:r>
      <w:r w:rsidR="003A6FC7">
        <w:rPr>
          <w:webHidden/>
        </w:rPr>
        <w:t>18</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4.5</w:t>
      </w:r>
      <w:r>
        <w:rPr>
          <w:rFonts w:asciiTheme="minorHAnsi" w:eastAsiaTheme="minorEastAsia" w:hAnsiTheme="minorHAnsi" w:cstheme="minorBidi"/>
          <w:sz w:val="22"/>
          <w:szCs w:val="22"/>
          <w:lang w:eastAsia="sv-SE"/>
        </w:rPr>
        <w:tab/>
      </w:r>
      <w:r>
        <w:t>Förslag till EU-förordning om elektronisk identifiering</w:t>
      </w:r>
      <w:r>
        <w:rPr>
          <w:webHidden/>
        </w:rPr>
        <w:tab/>
      </w:r>
      <w:r>
        <w:rPr>
          <w:webHidden/>
        </w:rPr>
        <w:fldChar w:fldCharType="begin"/>
      </w:r>
      <w:r>
        <w:rPr>
          <w:webHidden/>
        </w:rPr>
        <w:instrText xml:space="preserve"> PAGEREF _Toc351622705 \h </w:instrText>
      </w:r>
      <w:r>
        <w:rPr>
          <w:webHidden/>
        </w:rPr>
      </w:r>
      <w:r>
        <w:rPr>
          <w:webHidden/>
        </w:rPr>
        <w:fldChar w:fldCharType="separate"/>
      </w:r>
      <w:r w:rsidR="003A6FC7">
        <w:rPr>
          <w:webHidden/>
        </w:rPr>
        <w:t>19</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Behovet av en reform</w:t>
      </w:r>
      <w:r>
        <w:rPr>
          <w:webHidden/>
        </w:rPr>
        <w:tab/>
      </w:r>
      <w:r>
        <w:rPr>
          <w:webHidden/>
        </w:rPr>
        <w:fldChar w:fldCharType="begin"/>
      </w:r>
      <w:r>
        <w:rPr>
          <w:webHidden/>
        </w:rPr>
        <w:instrText xml:space="preserve"> PAGEREF _Toc351622706 \h </w:instrText>
      </w:r>
      <w:r>
        <w:rPr>
          <w:webHidden/>
        </w:rPr>
      </w:r>
      <w:r>
        <w:rPr>
          <w:webHidden/>
        </w:rPr>
        <w:fldChar w:fldCharType="separate"/>
      </w:r>
      <w:r w:rsidR="003A6FC7">
        <w:rPr>
          <w:webHidden/>
        </w:rPr>
        <w:t>19</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Politiska mål</w:t>
      </w:r>
      <w:r>
        <w:rPr>
          <w:webHidden/>
        </w:rPr>
        <w:tab/>
      </w:r>
      <w:r>
        <w:rPr>
          <w:webHidden/>
        </w:rPr>
        <w:fldChar w:fldCharType="begin"/>
      </w:r>
      <w:r>
        <w:rPr>
          <w:webHidden/>
        </w:rPr>
        <w:instrText xml:space="preserve"> PAGEREF _Toc351622707 \h </w:instrText>
      </w:r>
      <w:r>
        <w:rPr>
          <w:webHidden/>
        </w:rPr>
      </w:r>
      <w:r>
        <w:rPr>
          <w:webHidden/>
        </w:rPr>
        <w:fldChar w:fldCharType="separate"/>
      </w:r>
      <w:r w:rsidR="003A6FC7">
        <w:rPr>
          <w:webHidden/>
        </w:rPr>
        <w:t>19</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En ny lösning behövs</w:t>
      </w:r>
      <w:r>
        <w:rPr>
          <w:webHidden/>
        </w:rPr>
        <w:tab/>
      </w:r>
      <w:r>
        <w:rPr>
          <w:webHidden/>
        </w:rPr>
        <w:fldChar w:fldCharType="begin"/>
      </w:r>
      <w:r>
        <w:rPr>
          <w:webHidden/>
        </w:rPr>
        <w:instrText xml:space="preserve"> PAGEREF _Toc351622708 \h </w:instrText>
      </w:r>
      <w:r>
        <w:rPr>
          <w:webHidden/>
        </w:rPr>
      </w:r>
      <w:r>
        <w:rPr>
          <w:webHidden/>
        </w:rPr>
        <w:fldChar w:fldCharType="separate"/>
      </w:r>
      <w:r w:rsidR="003A6FC7">
        <w:rPr>
          <w:webHidden/>
        </w:rPr>
        <w:t>20</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Valfrihetssystem</w:t>
      </w:r>
      <w:r>
        <w:rPr>
          <w:webHidden/>
        </w:rPr>
        <w:tab/>
      </w:r>
      <w:r>
        <w:rPr>
          <w:webHidden/>
        </w:rPr>
        <w:fldChar w:fldCharType="begin"/>
      </w:r>
      <w:r>
        <w:rPr>
          <w:webHidden/>
        </w:rPr>
        <w:instrText xml:space="preserve"> PAGEREF _Toc351622709 \h </w:instrText>
      </w:r>
      <w:r>
        <w:rPr>
          <w:webHidden/>
        </w:rPr>
      </w:r>
      <w:r>
        <w:rPr>
          <w:webHidden/>
        </w:rPr>
        <w:fldChar w:fldCharType="separate"/>
      </w:r>
      <w:r w:rsidR="003A6FC7">
        <w:rPr>
          <w:webHidden/>
        </w:rPr>
        <w:t>21</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6.1</w:t>
      </w:r>
      <w:r>
        <w:rPr>
          <w:rFonts w:asciiTheme="minorHAnsi" w:eastAsiaTheme="minorEastAsia" w:hAnsiTheme="minorHAnsi" w:cstheme="minorBidi"/>
          <w:sz w:val="22"/>
          <w:szCs w:val="22"/>
          <w:lang w:eastAsia="sv-SE"/>
        </w:rPr>
        <w:tab/>
      </w:r>
      <w:r>
        <w:t>Köp av eID-tjänster genom tillämpning av valfrihetssystem</w:t>
      </w:r>
      <w:r>
        <w:rPr>
          <w:webHidden/>
        </w:rPr>
        <w:tab/>
      </w:r>
      <w:r>
        <w:rPr>
          <w:webHidden/>
        </w:rPr>
        <w:fldChar w:fldCharType="begin"/>
      </w:r>
      <w:r>
        <w:rPr>
          <w:webHidden/>
        </w:rPr>
        <w:instrText xml:space="preserve"> PAGEREF _Toc351622710 \h </w:instrText>
      </w:r>
      <w:r>
        <w:rPr>
          <w:webHidden/>
        </w:rPr>
      </w:r>
      <w:r>
        <w:rPr>
          <w:webHidden/>
        </w:rPr>
        <w:fldChar w:fldCharType="separate"/>
      </w:r>
      <w:r w:rsidR="003A6FC7">
        <w:rPr>
          <w:webHidden/>
        </w:rPr>
        <w:t>21</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6.2</w:t>
      </w:r>
      <w:r>
        <w:rPr>
          <w:rFonts w:asciiTheme="minorHAnsi" w:eastAsiaTheme="minorEastAsia" w:hAnsiTheme="minorHAnsi" w:cstheme="minorBidi"/>
          <w:sz w:val="22"/>
          <w:szCs w:val="22"/>
          <w:lang w:eastAsia="sv-SE"/>
        </w:rPr>
        <w:tab/>
      </w:r>
      <w:r>
        <w:t>Valfrihetssystem och EU-rätten</w:t>
      </w:r>
      <w:r>
        <w:rPr>
          <w:webHidden/>
        </w:rPr>
        <w:tab/>
      </w:r>
      <w:r>
        <w:rPr>
          <w:webHidden/>
        </w:rPr>
        <w:fldChar w:fldCharType="begin"/>
      </w:r>
      <w:r>
        <w:rPr>
          <w:webHidden/>
        </w:rPr>
        <w:instrText xml:space="preserve"> PAGEREF _Toc351622711 \h </w:instrText>
      </w:r>
      <w:r>
        <w:rPr>
          <w:webHidden/>
        </w:rPr>
      </w:r>
      <w:r>
        <w:rPr>
          <w:webHidden/>
        </w:rPr>
        <w:fldChar w:fldCharType="separate"/>
      </w:r>
      <w:r w:rsidR="003A6FC7">
        <w:rPr>
          <w:webHidden/>
        </w:rPr>
        <w:t>21</w:t>
      </w:r>
      <w:r>
        <w:rPr>
          <w:webHidden/>
        </w:rPr>
        <w:fldChar w:fldCharType="end"/>
      </w:r>
    </w:p>
    <w:p w:rsidR="00AC13BE" w:rsidRDefault="00AC13BE" w:rsidP="00AC13BE">
      <w:pPr>
        <w:pStyle w:val="Innehll3"/>
        <w:tabs>
          <w:tab w:val="left" w:pos="510"/>
        </w:tabs>
        <w:ind w:right="510"/>
        <w:rPr>
          <w:rFonts w:asciiTheme="minorHAnsi" w:eastAsiaTheme="minorEastAsia" w:hAnsiTheme="minorHAnsi" w:cstheme="minorBidi"/>
          <w:sz w:val="22"/>
          <w:szCs w:val="22"/>
          <w:lang w:eastAsia="sv-SE"/>
        </w:rPr>
      </w:pPr>
      <w:r>
        <w:t>6.2.1</w:t>
      </w:r>
      <w:r>
        <w:rPr>
          <w:rFonts w:asciiTheme="minorHAnsi" w:eastAsiaTheme="minorEastAsia" w:hAnsiTheme="minorHAnsi" w:cstheme="minorBidi"/>
          <w:sz w:val="22"/>
          <w:szCs w:val="22"/>
          <w:lang w:eastAsia="sv-SE"/>
        </w:rPr>
        <w:tab/>
      </w:r>
      <w:r>
        <w:t>Tillämpliga bestämmelser i LOU</w:t>
      </w:r>
      <w:r>
        <w:rPr>
          <w:webHidden/>
        </w:rPr>
        <w:tab/>
      </w:r>
      <w:r>
        <w:rPr>
          <w:webHidden/>
        </w:rPr>
        <w:fldChar w:fldCharType="begin"/>
      </w:r>
      <w:r>
        <w:rPr>
          <w:webHidden/>
        </w:rPr>
        <w:instrText xml:space="preserve"> PAGEREF _Toc351622712 \h </w:instrText>
      </w:r>
      <w:r>
        <w:rPr>
          <w:webHidden/>
        </w:rPr>
      </w:r>
      <w:r>
        <w:rPr>
          <w:webHidden/>
        </w:rPr>
        <w:fldChar w:fldCharType="separate"/>
      </w:r>
      <w:r w:rsidR="003A6FC7">
        <w:rPr>
          <w:webHidden/>
        </w:rPr>
        <w:t>21</w:t>
      </w:r>
      <w:r>
        <w:rPr>
          <w:webHidden/>
        </w:rPr>
        <w:fldChar w:fldCharType="end"/>
      </w:r>
    </w:p>
    <w:p w:rsidR="00AC13BE" w:rsidRDefault="00AC13BE" w:rsidP="00AC13BE">
      <w:pPr>
        <w:pStyle w:val="Innehll3"/>
        <w:tabs>
          <w:tab w:val="left" w:pos="510"/>
        </w:tabs>
        <w:ind w:right="510"/>
        <w:rPr>
          <w:rFonts w:asciiTheme="minorHAnsi" w:eastAsiaTheme="minorEastAsia" w:hAnsiTheme="minorHAnsi" w:cstheme="minorBidi"/>
          <w:sz w:val="22"/>
          <w:szCs w:val="22"/>
          <w:lang w:eastAsia="sv-SE"/>
        </w:rPr>
      </w:pPr>
      <w:r>
        <w:t>6.2.2</w:t>
      </w:r>
      <w:r>
        <w:rPr>
          <w:rFonts w:asciiTheme="minorHAnsi" w:eastAsiaTheme="minorEastAsia" w:hAnsiTheme="minorHAnsi" w:cstheme="minorBidi"/>
          <w:sz w:val="22"/>
          <w:szCs w:val="22"/>
          <w:lang w:eastAsia="sv-SE"/>
        </w:rPr>
        <w:tab/>
      </w:r>
      <w:r>
        <w:t>De grundläggande unionsrättsliga principerna</w:t>
      </w:r>
      <w:r>
        <w:rPr>
          <w:webHidden/>
        </w:rPr>
        <w:tab/>
      </w:r>
      <w:r>
        <w:rPr>
          <w:webHidden/>
        </w:rPr>
        <w:fldChar w:fldCharType="begin"/>
      </w:r>
      <w:r>
        <w:rPr>
          <w:webHidden/>
        </w:rPr>
        <w:instrText xml:space="preserve"> PAGEREF _Toc351622713 \h </w:instrText>
      </w:r>
      <w:r>
        <w:rPr>
          <w:webHidden/>
        </w:rPr>
      </w:r>
      <w:r>
        <w:rPr>
          <w:webHidden/>
        </w:rPr>
        <w:fldChar w:fldCharType="separate"/>
      </w:r>
      <w:r w:rsidR="003A6FC7">
        <w:rPr>
          <w:webHidden/>
        </w:rPr>
        <w:t>22</w:t>
      </w:r>
      <w:r>
        <w:rPr>
          <w:webHidden/>
        </w:rPr>
        <w:fldChar w:fldCharType="end"/>
      </w:r>
    </w:p>
    <w:p w:rsidR="00AC13BE" w:rsidRDefault="00AC13BE" w:rsidP="00AC13BE">
      <w:pPr>
        <w:pStyle w:val="Innehll3"/>
        <w:tabs>
          <w:tab w:val="left" w:pos="510"/>
        </w:tabs>
        <w:ind w:right="510"/>
        <w:rPr>
          <w:rFonts w:asciiTheme="minorHAnsi" w:eastAsiaTheme="minorEastAsia" w:hAnsiTheme="minorHAnsi" w:cstheme="minorBidi"/>
          <w:sz w:val="22"/>
          <w:szCs w:val="22"/>
          <w:lang w:eastAsia="sv-SE"/>
        </w:rPr>
      </w:pPr>
      <w:r>
        <w:t>6.2.3</w:t>
      </w:r>
      <w:r>
        <w:rPr>
          <w:rFonts w:asciiTheme="minorHAnsi" w:eastAsiaTheme="minorEastAsia" w:hAnsiTheme="minorHAnsi" w:cstheme="minorBidi"/>
          <w:sz w:val="22"/>
          <w:szCs w:val="22"/>
          <w:lang w:eastAsia="sv-SE"/>
        </w:rPr>
        <w:tab/>
      </w:r>
      <w:r>
        <w:t>Förslag till EU-reglering om tjänstekoncessioner</w:t>
      </w:r>
      <w:r>
        <w:rPr>
          <w:webHidden/>
        </w:rPr>
        <w:tab/>
      </w:r>
      <w:r>
        <w:rPr>
          <w:webHidden/>
        </w:rPr>
        <w:fldChar w:fldCharType="begin"/>
      </w:r>
      <w:r>
        <w:rPr>
          <w:webHidden/>
        </w:rPr>
        <w:instrText xml:space="preserve"> PAGEREF _Toc351622714 \h </w:instrText>
      </w:r>
      <w:r>
        <w:rPr>
          <w:webHidden/>
        </w:rPr>
      </w:r>
      <w:r>
        <w:rPr>
          <w:webHidden/>
        </w:rPr>
        <w:fldChar w:fldCharType="separate"/>
      </w:r>
      <w:r w:rsidR="003A6FC7">
        <w:rPr>
          <w:webHidden/>
        </w:rPr>
        <w:t>23</w:t>
      </w:r>
      <w:r>
        <w:rPr>
          <w:webHidden/>
        </w:rPr>
        <w:fldChar w:fldCharType="end"/>
      </w:r>
    </w:p>
    <w:p w:rsidR="00AC13BE" w:rsidRDefault="00AC13BE" w:rsidP="00AC13BE">
      <w:pPr>
        <w:pStyle w:val="Innehll3"/>
        <w:tabs>
          <w:tab w:val="left" w:pos="510"/>
        </w:tabs>
        <w:ind w:right="510"/>
        <w:rPr>
          <w:rFonts w:asciiTheme="minorHAnsi" w:eastAsiaTheme="minorEastAsia" w:hAnsiTheme="minorHAnsi" w:cstheme="minorBidi"/>
          <w:sz w:val="22"/>
          <w:szCs w:val="22"/>
          <w:lang w:eastAsia="sv-SE"/>
        </w:rPr>
      </w:pPr>
      <w:r>
        <w:t>6.2.4</w:t>
      </w:r>
      <w:r>
        <w:rPr>
          <w:rFonts w:asciiTheme="minorHAnsi" w:eastAsiaTheme="minorEastAsia" w:hAnsiTheme="minorHAnsi" w:cstheme="minorBidi"/>
          <w:sz w:val="22"/>
          <w:szCs w:val="22"/>
          <w:lang w:eastAsia="sv-SE"/>
        </w:rPr>
        <w:tab/>
      </w:r>
      <w:r>
        <w:t>Valfrihetssystem</w:t>
      </w:r>
      <w:r>
        <w:rPr>
          <w:webHidden/>
        </w:rPr>
        <w:tab/>
      </w:r>
      <w:r>
        <w:rPr>
          <w:webHidden/>
        </w:rPr>
        <w:fldChar w:fldCharType="begin"/>
      </w:r>
      <w:r>
        <w:rPr>
          <w:webHidden/>
        </w:rPr>
        <w:instrText xml:space="preserve"> PAGEREF _Toc351622715 \h </w:instrText>
      </w:r>
      <w:r>
        <w:rPr>
          <w:webHidden/>
        </w:rPr>
      </w:r>
      <w:r>
        <w:rPr>
          <w:webHidden/>
        </w:rPr>
        <w:fldChar w:fldCharType="separate"/>
      </w:r>
      <w:r w:rsidR="003A6FC7">
        <w:rPr>
          <w:webHidden/>
        </w:rPr>
        <w:t>24</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Ett nytt system för säker elektronisk identifiering</w:t>
      </w:r>
      <w:r>
        <w:rPr>
          <w:webHidden/>
        </w:rPr>
        <w:tab/>
      </w:r>
      <w:r>
        <w:rPr>
          <w:webHidden/>
        </w:rPr>
        <w:fldChar w:fldCharType="begin"/>
      </w:r>
      <w:r>
        <w:rPr>
          <w:webHidden/>
        </w:rPr>
        <w:instrText xml:space="preserve"> PAGEREF _Toc351622716 \h </w:instrText>
      </w:r>
      <w:r>
        <w:rPr>
          <w:webHidden/>
        </w:rPr>
      </w:r>
      <w:r>
        <w:rPr>
          <w:webHidden/>
        </w:rPr>
        <w:fldChar w:fldCharType="separate"/>
      </w:r>
      <w:r w:rsidR="003A6FC7">
        <w:rPr>
          <w:webHidden/>
        </w:rPr>
        <w:t>25</w:t>
      </w:r>
      <w:r>
        <w:rPr>
          <w:webHidden/>
        </w:rPr>
        <w:fldChar w:fldCharType="end"/>
      </w:r>
    </w:p>
    <w:p w:rsidR="00AC13BE" w:rsidRDefault="00AC13BE" w:rsidP="00AC13BE">
      <w:pPr>
        <w:pStyle w:val="Innehll3"/>
        <w:tabs>
          <w:tab w:val="left" w:pos="510"/>
        </w:tabs>
        <w:ind w:right="510"/>
        <w:rPr>
          <w:rFonts w:asciiTheme="minorHAnsi" w:eastAsiaTheme="minorEastAsia" w:hAnsiTheme="minorHAnsi" w:cstheme="minorBidi"/>
          <w:sz w:val="22"/>
          <w:szCs w:val="22"/>
          <w:lang w:eastAsia="sv-SE"/>
        </w:rPr>
      </w:pPr>
      <w:r>
        <w:t>7.1.1</w:t>
      </w:r>
      <w:r>
        <w:rPr>
          <w:rFonts w:asciiTheme="minorHAnsi" w:eastAsiaTheme="minorEastAsia" w:hAnsiTheme="minorHAnsi" w:cstheme="minorBidi"/>
          <w:sz w:val="22"/>
          <w:szCs w:val="22"/>
          <w:lang w:eastAsia="sv-SE"/>
        </w:rPr>
        <w:tab/>
      </w:r>
      <w:r>
        <w:t>En identitetsfederation skapas</w:t>
      </w:r>
      <w:r>
        <w:rPr>
          <w:webHidden/>
        </w:rPr>
        <w:tab/>
      </w:r>
      <w:r>
        <w:rPr>
          <w:webHidden/>
        </w:rPr>
        <w:fldChar w:fldCharType="begin"/>
      </w:r>
      <w:r>
        <w:rPr>
          <w:webHidden/>
        </w:rPr>
        <w:instrText xml:space="preserve"> PAGEREF _Toc351622717 \h </w:instrText>
      </w:r>
      <w:r>
        <w:rPr>
          <w:webHidden/>
        </w:rPr>
      </w:r>
      <w:r>
        <w:rPr>
          <w:webHidden/>
        </w:rPr>
        <w:fldChar w:fldCharType="separate"/>
      </w:r>
      <w:r w:rsidR="003A6FC7">
        <w:rPr>
          <w:webHidden/>
        </w:rPr>
        <w:t>25</w:t>
      </w:r>
      <w:r>
        <w:rPr>
          <w:webHidden/>
        </w:rPr>
        <w:fldChar w:fldCharType="end"/>
      </w:r>
    </w:p>
    <w:p w:rsidR="00AC13BE" w:rsidRDefault="00AC13BE" w:rsidP="00AC13BE">
      <w:pPr>
        <w:pStyle w:val="Innehll3"/>
        <w:tabs>
          <w:tab w:val="left" w:pos="510"/>
        </w:tabs>
        <w:ind w:right="510"/>
        <w:rPr>
          <w:rFonts w:asciiTheme="minorHAnsi" w:eastAsiaTheme="minorEastAsia" w:hAnsiTheme="minorHAnsi" w:cstheme="minorBidi"/>
          <w:sz w:val="22"/>
          <w:szCs w:val="22"/>
          <w:lang w:eastAsia="sv-SE"/>
        </w:rPr>
      </w:pPr>
      <w:r>
        <w:t>7.1.2</w:t>
      </w:r>
      <w:r>
        <w:rPr>
          <w:rFonts w:asciiTheme="minorHAnsi" w:eastAsiaTheme="minorEastAsia" w:hAnsiTheme="minorHAnsi" w:cstheme="minorBidi"/>
          <w:sz w:val="22"/>
          <w:szCs w:val="22"/>
          <w:lang w:eastAsia="sv-SE"/>
        </w:rPr>
        <w:tab/>
      </w:r>
      <w:r>
        <w:t>Närmare om federationen</w:t>
      </w:r>
      <w:r>
        <w:rPr>
          <w:webHidden/>
        </w:rPr>
        <w:tab/>
      </w:r>
      <w:r>
        <w:rPr>
          <w:webHidden/>
        </w:rPr>
        <w:fldChar w:fldCharType="begin"/>
      </w:r>
      <w:r>
        <w:rPr>
          <w:webHidden/>
        </w:rPr>
        <w:instrText xml:space="preserve"> PAGEREF _Toc351622718 \h </w:instrText>
      </w:r>
      <w:r>
        <w:rPr>
          <w:webHidden/>
        </w:rPr>
      </w:r>
      <w:r>
        <w:rPr>
          <w:webHidden/>
        </w:rPr>
        <w:fldChar w:fldCharType="separate"/>
      </w:r>
      <w:r w:rsidR="003A6FC7">
        <w:rPr>
          <w:webHidden/>
        </w:rPr>
        <w:t>27</w:t>
      </w:r>
      <w:r>
        <w:rPr>
          <w:webHidden/>
        </w:rPr>
        <w:fldChar w:fldCharType="end"/>
      </w:r>
    </w:p>
    <w:p w:rsidR="00AC13BE" w:rsidRDefault="00AC13BE" w:rsidP="00AC13BE">
      <w:pPr>
        <w:pStyle w:val="Innehll3"/>
        <w:tabs>
          <w:tab w:val="left" w:pos="510"/>
        </w:tabs>
        <w:ind w:right="510"/>
        <w:rPr>
          <w:rFonts w:asciiTheme="minorHAnsi" w:eastAsiaTheme="minorEastAsia" w:hAnsiTheme="minorHAnsi" w:cstheme="minorBidi"/>
          <w:sz w:val="22"/>
          <w:szCs w:val="22"/>
          <w:lang w:eastAsia="sv-SE"/>
        </w:rPr>
      </w:pPr>
      <w:r>
        <w:t>7.1.3</w:t>
      </w:r>
      <w:r>
        <w:rPr>
          <w:rFonts w:asciiTheme="minorHAnsi" w:eastAsiaTheme="minorEastAsia" w:hAnsiTheme="minorHAnsi" w:cstheme="minorBidi"/>
          <w:sz w:val="22"/>
          <w:szCs w:val="22"/>
          <w:lang w:eastAsia="sv-SE"/>
        </w:rPr>
        <w:tab/>
      </w:r>
      <w:r>
        <w:t>E-legitimationsnämndens samordningsfunktion</w:t>
      </w:r>
      <w:r>
        <w:rPr>
          <w:webHidden/>
        </w:rPr>
        <w:tab/>
      </w:r>
      <w:r>
        <w:rPr>
          <w:webHidden/>
        </w:rPr>
        <w:fldChar w:fldCharType="begin"/>
      </w:r>
      <w:r>
        <w:rPr>
          <w:webHidden/>
        </w:rPr>
        <w:instrText xml:space="preserve"> PAGEREF _Toc351622719 \h </w:instrText>
      </w:r>
      <w:r>
        <w:rPr>
          <w:webHidden/>
        </w:rPr>
      </w:r>
      <w:r>
        <w:rPr>
          <w:webHidden/>
        </w:rPr>
        <w:fldChar w:fldCharType="separate"/>
      </w:r>
      <w:r w:rsidR="003A6FC7">
        <w:rPr>
          <w:webHidden/>
        </w:rPr>
        <w:t>28</w:t>
      </w:r>
      <w:r>
        <w:rPr>
          <w:webHidden/>
        </w:rPr>
        <w:fldChar w:fldCharType="end"/>
      </w:r>
    </w:p>
    <w:p w:rsidR="00AC13BE" w:rsidRDefault="00AC13BE" w:rsidP="00AC13BE">
      <w:pPr>
        <w:pStyle w:val="Innehll3"/>
        <w:tabs>
          <w:tab w:val="left" w:pos="510"/>
        </w:tabs>
        <w:ind w:right="510"/>
        <w:rPr>
          <w:rFonts w:asciiTheme="minorHAnsi" w:eastAsiaTheme="minorEastAsia" w:hAnsiTheme="minorHAnsi" w:cstheme="minorBidi"/>
          <w:sz w:val="22"/>
          <w:szCs w:val="22"/>
          <w:lang w:eastAsia="sv-SE"/>
        </w:rPr>
      </w:pPr>
      <w:r>
        <w:t>7.1.4</w:t>
      </w:r>
      <w:r>
        <w:rPr>
          <w:rFonts w:asciiTheme="minorHAnsi" w:eastAsiaTheme="minorEastAsia" w:hAnsiTheme="minorHAnsi" w:cstheme="minorBidi"/>
          <w:sz w:val="22"/>
          <w:szCs w:val="22"/>
          <w:lang w:eastAsia="sv-SE"/>
        </w:rPr>
        <w:tab/>
      </w:r>
      <w:r>
        <w:t>Upphandlingspliktiga tjänster</w:t>
      </w:r>
      <w:r>
        <w:rPr>
          <w:webHidden/>
        </w:rPr>
        <w:tab/>
      </w:r>
      <w:r>
        <w:rPr>
          <w:webHidden/>
        </w:rPr>
        <w:fldChar w:fldCharType="begin"/>
      </w:r>
      <w:r>
        <w:rPr>
          <w:webHidden/>
        </w:rPr>
        <w:instrText xml:space="preserve"> PAGEREF _Toc351622720 \h </w:instrText>
      </w:r>
      <w:r>
        <w:rPr>
          <w:webHidden/>
        </w:rPr>
      </w:r>
      <w:r>
        <w:rPr>
          <w:webHidden/>
        </w:rPr>
        <w:fldChar w:fldCharType="separate"/>
      </w:r>
      <w:r w:rsidR="003A6FC7">
        <w:rPr>
          <w:webHidden/>
        </w:rPr>
        <w:t>28</w:t>
      </w:r>
      <w:r>
        <w:rPr>
          <w:webHidden/>
        </w:rPr>
        <w:fldChar w:fldCharType="end"/>
      </w:r>
    </w:p>
    <w:p w:rsidR="00AC13BE" w:rsidRDefault="00AC13BE">
      <w:pPr>
        <w:overflowPunct/>
        <w:autoSpaceDE/>
        <w:autoSpaceDN/>
        <w:adjustRightInd/>
        <w:textAlignment w:val="auto"/>
        <w:rPr>
          <w:noProof/>
          <w:sz w:val="20"/>
        </w:rPr>
      </w:pPr>
      <w:r>
        <w:br w:type="page"/>
      </w:r>
    </w:p>
    <w:p w:rsidR="00AC13BE" w:rsidRDefault="00AC13BE" w:rsidP="00AC13BE">
      <w:pPr>
        <w:pStyle w:val="Innehll1"/>
        <w:ind w:right="510"/>
        <w:rPr>
          <w:rFonts w:asciiTheme="minorHAnsi" w:eastAsiaTheme="minorEastAsia" w:hAnsiTheme="minorHAnsi" w:cstheme="minorBidi"/>
          <w:sz w:val="22"/>
          <w:szCs w:val="22"/>
          <w:lang w:eastAsia="sv-SE"/>
        </w:rPr>
      </w:pPr>
      <w:bookmarkStart w:id="4" w:name="_GoBack"/>
      <w:bookmarkEnd w:id="4"/>
      <w:r>
        <w:lastRenderedPageBreak/>
        <w:t>8</w:t>
      </w:r>
      <w:r>
        <w:rPr>
          <w:rFonts w:asciiTheme="minorHAnsi" w:eastAsiaTheme="minorEastAsia" w:hAnsiTheme="minorHAnsi" w:cstheme="minorBidi"/>
          <w:sz w:val="22"/>
          <w:szCs w:val="22"/>
          <w:lang w:eastAsia="sv-SE"/>
        </w:rPr>
        <w:tab/>
      </w:r>
      <w:r>
        <w:t>En lag om valfrihetssystem i fråga om tjänster för elektronisk identifiering</w:t>
      </w:r>
      <w:r>
        <w:rPr>
          <w:webHidden/>
        </w:rPr>
        <w:tab/>
      </w:r>
      <w:r>
        <w:rPr>
          <w:webHidden/>
        </w:rPr>
        <w:fldChar w:fldCharType="begin"/>
      </w:r>
      <w:r>
        <w:rPr>
          <w:webHidden/>
        </w:rPr>
        <w:instrText xml:space="preserve"> PAGEREF _Toc351622721 \h </w:instrText>
      </w:r>
      <w:r>
        <w:rPr>
          <w:webHidden/>
        </w:rPr>
      </w:r>
      <w:r>
        <w:rPr>
          <w:webHidden/>
        </w:rPr>
        <w:fldChar w:fldCharType="separate"/>
      </w:r>
      <w:r w:rsidR="003A6FC7">
        <w:rPr>
          <w:webHidden/>
        </w:rPr>
        <w:t>29</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8.1</w:t>
      </w:r>
      <w:r>
        <w:rPr>
          <w:rFonts w:asciiTheme="minorHAnsi" w:eastAsiaTheme="minorEastAsia" w:hAnsiTheme="minorHAnsi" w:cstheme="minorBidi"/>
          <w:sz w:val="22"/>
          <w:szCs w:val="22"/>
          <w:lang w:eastAsia="sv-SE"/>
        </w:rPr>
        <w:tab/>
      </w:r>
      <w:r>
        <w:t>En ny lag införs</w:t>
      </w:r>
      <w:r>
        <w:rPr>
          <w:webHidden/>
        </w:rPr>
        <w:tab/>
      </w:r>
      <w:r>
        <w:rPr>
          <w:webHidden/>
        </w:rPr>
        <w:fldChar w:fldCharType="begin"/>
      </w:r>
      <w:r>
        <w:rPr>
          <w:webHidden/>
        </w:rPr>
        <w:instrText xml:space="preserve"> PAGEREF _Toc351622722 \h </w:instrText>
      </w:r>
      <w:r>
        <w:rPr>
          <w:webHidden/>
        </w:rPr>
      </w:r>
      <w:r>
        <w:rPr>
          <w:webHidden/>
        </w:rPr>
        <w:fldChar w:fldCharType="separate"/>
      </w:r>
      <w:r w:rsidR="003A6FC7">
        <w:rPr>
          <w:webHidden/>
        </w:rPr>
        <w:t>29</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8.2</w:t>
      </w:r>
      <w:r>
        <w:rPr>
          <w:rFonts w:asciiTheme="minorHAnsi" w:eastAsiaTheme="minorEastAsia" w:hAnsiTheme="minorHAnsi" w:cstheme="minorBidi"/>
          <w:sz w:val="22"/>
          <w:szCs w:val="22"/>
          <w:lang w:eastAsia="sv-SE"/>
        </w:rPr>
        <w:tab/>
      </w:r>
      <w:r>
        <w:t>Lagens innehåll</w:t>
      </w:r>
      <w:r>
        <w:rPr>
          <w:webHidden/>
        </w:rPr>
        <w:tab/>
      </w:r>
      <w:r>
        <w:rPr>
          <w:webHidden/>
        </w:rPr>
        <w:fldChar w:fldCharType="begin"/>
      </w:r>
      <w:r>
        <w:rPr>
          <w:webHidden/>
        </w:rPr>
        <w:instrText xml:space="preserve"> PAGEREF _Toc351622723 \h </w:instrText>
      </w:r>
      <w:r>
        <w:rPr>
          <w:webHidden/>
        </w:rPr>
      </w:r>
      <w:r>
        <w:rPr>
          <w:webHidden/>
        </w:rPr>
        <w:fldChar w:fldCharType="separate"/>
      </w:r>
      <w:r w:rsidR="003A6FC7">
        <w:rPr>
          <w:webHidden/>
        </w:rPr>
        <w:t>37</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8.3</w:t>
      </w:r>
      <w:r>
        <w:rPr>
          <w:rFonts w:asciiTheme="minorHAnsi" w:eastAsiaTheme="minorEastAsia" w:hAnsiTheme="minorHAnsi" w:cstheme="minorBidi"/>
          <w:sz w:val="22"/>
          <w:szCs w:val="22"/>
          <w:lang w:eastAsia="sv-SE"/>
        </w:rPr>
        <w:tab/>
      </w:r>
      <w:r>
        <w:t>Handläggningen av ärenden</w:t>
      </w:r>
      <w:r>
        <w:rPr>
          <w:webHidden/>
        </w:rPr>
        <w:tab/>
      </w:r>
      <w:r>
        <w:rPr>
          <w:webHidden/>
        </w:rPr>
        <w:fldChar w:fldCharType="begin"/>
      </w:r>
      <w:r>
        <w:rPr>
          <w:webHidden/>
        </w:rPr>
        <w:instrText xml:space="preserve"> PAGEREF _Toc351622724 \h </w:instrText>
      </w:r>
      <w:r>
        <w:rPr>
          <w:webHidden/>
        </w:rPr>
      </w:r>
      <w:r>
        <w:rPr>
          <w:webHidden/>
        </w:rPr>
        <w:fldChar w:fldCharType="separate"/>
      </w:r>
      <w:r w:rsidR="003A6FC7">
        <w:rPr>
          <w:webHidden/>
        </w:rPr>
        <w:t>43</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8.4</w:t>
      </w:r>
      <w:r>
        <w:rPr>
          <w:rFonts w:asciiTheme="minorHAnsi" w:eastAsiaTheme="minorEastAsia" w:hAnsiTheme="minorHAnsi" w:cstheme="minorBidi"/>
          <w:sz w:val="22"/>
          <w:szCs w:val="22"/>
          <w:lang w:eastAsia="sv-SE"/>
        </w:rPr>
        <w:tab/>
      </w:r>
      <w:r>
        <w:t>Ickevalsalternativ</w:t>
      </w:r>
      <w:r>
        <w:rPr>
          <w:webHidden/>
        </w:rPr>
        <w:tab/>
      </w:r>
      <w:r>
        <w:rPr>
          <w:webHidden/>
        </w:rPr>
        <w:fldChar w:fldCharType="begin"/>
      </w:r>
      <w:r>
        <w:rPr>
          <w:webHidden/>
        </w:rPr>
        <w:instrText xml:space="preserve"> PAGEREF _Toc351622725 \h </w:instrText>
      </w:r>
      <w:r>
        <w:rPr>
          <w:webHidden/>
        </w:rPr>
      </w:r>
      <w:r>
        <w:rPr>
          <w:webHidden/>
        </w:rPr>
        <w:fldChar w:fldCharType="separate"/>
      </w:r>
      <w:r w:rsidR="003A6FC7">
        <w:rPr>
          <w:webHidden/>
        </w:rPr>
        <w:t>45</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8.5</w:t>
      </w:r>
      <w:r>
        <w:rPr>
          <w:rFonts w:asciiTheme="minorHAnsi" w:eastAsiaTheme="minorEastAsia" w:hAnsiTheme="minorHAnsi" w:cstheme="minorBidi"/>
          <w:sz w:val="22"/>
          <w:szCs w:val="22"/>
          <w:lang w:eastAsia="sv-SE"/>
        </w:rPr>
        <w:tab/>
      </w:r>
      <w:r>
        <w:t>Ekonomisk ersättning</w:t>
      </w:r>
      <w:r>
        <w:rPr>
          <w:webHidden/>
        </w:rPr>
        <w:tab/>
      </w:r>
      <w:r>
        <w:rPr>
          <w:webHidden/>
        </w:rPr>
        <w:fldChar w:fldCharType="begin"/>
      </w:r>
      <w:r>
        <w:rPr>
          <w:webHidden/>
        </w:rPr>
        <w:instrText xml:space="preserve"> PAGEREF _Toc351622726 \h </w:instrText>
      </w:r>
      <w:r>
        <w:rPr>
          <w:webHidden/>
        </w:rPr>
      </w:r>
      <w:r>
        <w:rPr>
          <w:webHidden/>
        </w:rPr>
        <w:fldChar w:fldCharType="separate"/>
      </w:r>
      <w:r w:rsidR="003A6FC7">
        <w:rPr>
          <w:webHidden/>
        </w:rPr>
        <w:t>46</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9</w:t>
      </w:r>
      <w:r>
        <w:rPr>
          <w:rFonts w:asciiTheme="minorHAnsi" w:eastAsiaTheme="minorEastAsia" w:hAnsiTheme="minorHAnsi" w:cstheme="minorBidi"/>
          <w:sz w:val="22"/>
          <w:szCs w:val="22"/>
          <w:lang w:eastAsia="sv-SE"/>
        </w:rPr>
        <w:tab/>
      </w:r>
      <w:r>
        <w:t>Tillsyn</w:t>
      </w:r>
      <w:r>
        <w:rPr>
          <w:webHidden/>
        </w:rPr>
        <w:tab/>
      </w:r>
      <w:r>
        <w:rPr>
          <w:webHidden/>
        </w:rPr>
        <w:fldChar w:fldCharType="begin"/>
      </w:r>
      <w:r>
        <w:rPr>
          <w:webHidden/>
        </w:rPr>
        <w:instrText xml:space="preserve"> PAGEREF _Toc351622727 \h </w:instrText>
      </w:r>
      <w:r>
        <w:rPr>
          <w:webHidden/>
        </w:rPr>
      </w:r>
      <w:r>
        <w:rPr>
          <w:webHidden/>
        </w:rPr>
        <w:fldChar w:fldCharType="separate"/>
      </w:r>
      <w:r w:rsidR="003A6FC7">
        <w:rPr>
          <w:webHidden/>
        </w:rPr>
        <w:t>48</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10</w:t>
      </w:r>
      <w:r>
        <w:rPr>
          <w:rFonts w:asciiTheme="minorHAnsi" w:eastAsiaTheme="minorEastAsia" w:hAnsiTheme="minorHAnsi" w:cstheme="minorBidi"/>
          <w:sz w:val="22"/>
          <w:szCs w:val="22"/>
          <w:lang w:eastAsia="sv-SE"/>
        </w:rPr>
        <w:tab/>
      </w:r>
      <w:r>
        <w:t>Rättsmedel</w:t>
      </w:r>
      <w:r>
        <w:rPr>
          <w:webHidden/>
        </w:rPr>
        <w:tab/>
      </w:r>
      <w:r>
        <w:rPr>
          <w:webHidden/>
        </w:rPr>
        <w:fldChar w:fldCharType="begin"/>
      </w:r>
      <w:r>
        <w:rPr>
          <w:webHidden/>
        </w:rPr>
        <w:instrText xml:space="preserve"> PAGEREF _Toc351622728 \h </w:instrText>
      </w:r>
      <w:r>
        <w:rPr>
          <w:webHidden/>
        </w:rPr>
      </w:r>
      <w:r>
        <w:rPr>
          <w:webHidden/>
        </w:rPr>
        <w:fldChar w:fldCharType="separate"/>
      </w:r>
      <w:r w:rsidR="003A6FC7">
        <w:rPr>
          <w:webHidden/>
        </w:rPr>
        <w:t>49</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10.1</w:t>
      </w:r>
      <w:r>
        <w:rPr>
          <w:rFonts w:asciiTheme="minorHAnsi" w:eastAsiaTheme="minorEastAsia" w:hAnsiTheme="minorHAnsi" w:cstheme="minorBidi"/>
          <w:sz w:val="22"/>
          <w:szCs w:val="22"/>
          <w:lang w:eastAsia="sv-SE"/>
        </w:rPr>
        <w:tab/>
      </w:r>
      <w:r>
        <w:t>Rättelse</w:t>
      </w:r>
      <w:r>
        <w:rPr>
          <w:webHidden/>
        </w:rPr>
        <w:tab/>
      </w:r>
      <w:r>
        <w:rPr>
          <w:webHidden/>
        </w:rPr>
        <w:fldChar w:fldCharType="begin"/>
      </w:r>
      <w:r>
        <w:rPr>
          <w:webHidden/>
        </w:rPr>
        <w:instrText xml:space="preserve"> PAGEREF _Toc351622729 \h </w:instrText>
      </w:r>
      <w:r>
        <w:rPr>
          <w:webHidden/>
        </w:rPr>
      </w:r>
      <w:r>
        <w:rPr>
          <w:webHidden/>
        </w:rPr>
        <w:fldChar w:fldCharType="separate"/>
      </w:r>
      <w:r w:rsidR="003A6FC7">
        <w:rPr>
          <w:webHidden/>
        </w:rPr>
        <w:t>49</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10.2</w:t>
      </w:r>
      <w:r>
        <w:rPr>
          <w:rFonts w:asciiTheme="minorHAnsi" w:eastAsiaTheme="minorEastAsia" w:hAnsiTheme="minorHAnsi" w:cstheme="minorBidi"/>
          <w:sz w:val="22"/>
          <w:szCs w:val="22"/>
          <w:lang w:eastAsia="sv-SE"/>
        </w:rPr>
        <w:tab/>
      </w:r>
      <w:r>
        <w:t>Behörig domstol, partsställning m.m.</w:t>
      </w:r>
      <w:r>
        <w:rPr>
          <w:webHidden/>
        </w:rPr>
        <w:tab/>
      </w:r>
      <w:r>
        <w:rPr>
          <w:webHidden/>
        </w:rPr>
        <w:fldChar w:fldCharType="begin"/>
      </w:r>
      <w:r>
        <w:rPr>
          <w:webHidden/>
        </w:rPr>
        <w:instrText xml:space="preserve"> PAGEREF _Toc351622730 \h </w:instrText>
      </w:r>
      <w:r>
        <w:rPr>
          <w:webHidden/>
        </w:rPr>
      </w:r>
      <w:r>
        <w:rPr>
          <w:webHidden/>
        </w:rPr>
        <w:fldChar w:fldCharType="separate"/>
      </w:r>
      <w:r w:rsidR="003A6FC7">
        <w:rPr>
          <w:webHidden/>
        </w:rPr>
        <w:t>51</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10.3</w:t>
      </w:r>
      <w:r>
        <w:rPr>
          <w:rFonts w:asciiTheme="minorHAnsi" w:eastAsiaTheme="minorEastAsia" w:hAnsiTheme="minorHAnsi" w:cstheme="minorBidi"/>
          <w:sz w:val="22"/>
          <w:szCs w:val="22"/>
          <w:lang w:eastAsia="sv-SE"/>
        </w:rPr>
        <w:tab/>
      </w:r>
      <w:r>
        <w:t>Domförhet</w:t>
      </w:r>
      <w:r>
        <w:rPr>
          <w:webHidden/>
        </w:rPr>
        <w:tab/>
      </w:r>
      <w:r>
        <w:rPr>
          <w:webHidden/>
        </w:rPr>
        <w:fldChar w:fldCharType="begin"/>
      </w:r>
      <w:r>
        <w:rPr>
          <w:webHidden/>
        </w:rPr>
        <w:instrText xml:space="preserve"> PAGEREF _Toc351622731 \h </w:instrText>
      </w:r>
      <w:r>
        <w:rPr>
          <w:webHidden/>
        </w:rPr>
      </w:r>
      <w:r>
        <w:rPr>
          <w:webHidden/>
        </w:rPr>
        <w:fldChar w:fldCharType="separate"/>
      </w:r>
      <w:r w:rsidR="003A6FC7">
        <w:rPr>
          <w:webHidden/>
        </w:rPr>
        <w:t>53</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10.4</w:t>
      </w:r>
      <w:r>
        <w:rPr>
          <w:rFonts w:asciiTheme="minorHAnsi" w:eastAsiaTheme="minorEastAsia" w:hAnsiTheme="minorHAnsi" w:cstheme="minorBidi"/>
          <w:sz w:val="22"/>
          <w:szCs w:val="22"/>
          <w:lang w:eastAsia="sv-SE"/>
        </w:rPr>
        <w:tab/>
      </w:r>
      <w:r>
        <w:t>Skadestånd</w:t>
      </w:r>
      <w:r>
        <w:rPr>
          <w:webHidden/>
        </w:rPr>
        <w:tab/>
      </w:r>
      <w:r>
        <w:rPr>
          <w:webHidden/>
        </w:rPr>
        <w:fldChar w:fldCharType="begin"/>
      </w:r>
      <w:r>
        <w:rPr>
          <w:webHidden/>
        </w:rPr>
        <w:instrText xml:space="preserve"> PAGEREF _Toc351622732 \h </w:instrText>
      </w:r>
      <w:r>
        <w:rPr>
          <w:webHidden/>
        </w:rPr>
      </w:r>
      <w:r>
        <w:rPr>
          <w:webHidden/>
        </w:rPr>
        <w:fldChar w:fldCharType="separate"/>
      </w:r>
      <w:r w:rsidR="003A6FC7">
        <w:rPr>
          <w:webHidden/>
        </w:rPr>
        <w:t>54</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11</w:t>
      </w:r>
      <w:r>
        <w:rPr>
          <w:rFonts w:asciiTheme="minorHAnsi" w:eastAsiaTheme="minorEastAsia" w:hAnsiTheme="minorHAnsi" w:cstheme="minorBidi"/>
          <w:sz w:val="22"/>
          <w:szCs w:val="22"/>
          <w:lang w:eastAsia="sv-SE"/>
        </w:rPr>
        <w:tab/>
      </w:r>
      <w:r>
        <w:t>Extern överlåtelse av kommunal beslutanderätt</w:t>
      </w:r>
      <w:r>
        <w:rPr>
          <w:webHidden/>
        </w:rPr>
        <w:tab/>
      </w:r>
      <w:r>
        <w:rPr>
          <w:webHidden/>
        </w:rPr>
        <w:fldChar w:fldCharType="begin"/>
      </w:r>
      <w:r>
        <w:rPr>
          <w:webHidden/>
        </w:rPr>
        <w:instrText xml:space="preserve"> PAGEREF _Toc351622733 \h </w:instrText>
      </w:r>
      <w:r>
        <w:rPr>
          <w:webHidden/>
        </w:rPr>
      </w:r>
      <w:r>
        <w:rPr>
          <w:webHidden/>
        </w:rPr>
        <w:fldChar w:fldCharType="separate"/>
      </w:r>
      <w:r w:rsidR="003A6FC7">
        <w:rPr>
          <w:webHidden/>
        </w:rPr>
        <w:t>56</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12</w:t>
      </w:r>
      <w:r>
        <w:rPr>
          <w:rFonts w:asciiTheme="minorHAnsi" w:eastAsiaTheme="minorEastAsia" w:hAnsiTheme="minorHAnsi" w:cstheme="minorBidi"/>
          <w:sz w:val="22"/>
          <w:szCs w:val="22"/>
          <w:lang w:eastAsia="sv-SE"/>
        </w:rPr>
        <w:tab/>
      </w:r>
      <w:r>
        <w:t>Sekretess</w:t>
      </w:r>
      <w:r>
        <w:rPr>
          <w:webHidden/>
        </w:rPr>
        <w:tab/>
      </w:r>
      <w:r>
        <w:rPr>
          <w:webHidden/>
        </w:rPr>
        <w:fldChar w:fldCharType="begin"/>
      </w:r>
      <w:r>
        <w:rPr>
          <w:webHidden/>
        </w:rPr>
        <w:instrText xml:space="preserve"> PAGEREF _Toc351622734 \h </w:instrText>
      </w:r>
      <w:r>
        <w:rPr>
          <w:webHidden/>
        </w:rPr>
      </w:r>
      <w:r>
        <w:rPr>
          <w:webHidden/>
        </w:rPr>
        <w:fldChar w:fldCharType="separate"/>
      </w:r>
      <w:r w:rsidR="003A6FC7">
        <w:rPr>
          <w:webHidden/>
        </w:rPr>
        <w:t>60</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13</w:t>
      </w:r>
      <w:r>
        <w:rPr>
          <w:rFonts w:asciiTheme="minorHAnsi" w:eastAsiaTheme="minorEastAsia" w:hAnsiTheme="minorHAnsi" w:cstheme="minorBidi"/>
          <w:sz w:val="22"/>
          <w:szCs w:val="22"/>
          <w:lang w:eastAsia="sv-SE"/>
        </w:rPr>
        <w:tab/>
      </w:r>
      <w:r>
        <w:t>Ikraftträdande- och övergångsbestämmelser</w:t>
      </w:r>
      <w:r>
        <w:rPr>
          <w:webHidden/>
        </w:rPr>
        <w:tab/>
      </w:r>
      <w:r>
        <w:rPr>
          <w:webHidden/>
        </w:rPr>
        <w:fldChar w:fldCharType="begin"/>
      </w:r>
      <w:r>
        <w:rPr>
          <w:webHidden/>
        </w:rPr>
        <w:instrText xml:space="preserve"> PAGEREF _Toc351622735 \h </w:instrText>
      </w:r>
      <w:r>
        <w:rPr>
          <w:webHidden/>
        </w:rPr>
      </w:r>
      <w:r>
        <w:rPr>
          <w:webHidden/>
        </w:rPr>
        <w:fldChar w:fldCharType="separate"/>
      </w:r>
      <w:r w:rsidR="003A6FC7">
        <w:rPr>
          <w:webHidden/>
        </w:rPr>
        <w:t>62</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14</w:t>
      </w:r>
      <w:r>
        <w:rPr>
          <w:rFonts w:asciiTheme="minorHAnsi" w:eastAsiaTheme="minorEastAsia" w:hAnsiTheme="minorHAnsi" w:cstheme="minorBidi"/>
          <w:sz w:val="22"/>
          <w:szCs w:val="22"/>
          <w:lang w:eastAsia="sv-SE"/>
        </w:rPr>
        <w:tab/>
      </w:r>
      <w:r>
        <w:t>Konsekvenser</w:t>
      </w:r>
      <w:r>
        <w:rPr>
          <w:webHidden/>
        </w:rPr>
        <w:tab/>
      </w:r>
      <w:r>
        <w:rPr>
          <w:webHidden/>
        </w:rPr>
        <w:fldChar w:fldCharType="begin"/>
      </w:r>
      <w:r>
        <w:rPr>
          <w:webHidden/>
        </w:rPr>
        <w:instrText xml:space="preserve"> PAGEREF _Toc351622736 \h </w:instrText>
      </w:r>
      <w:r>
        <w:rPr>
          <w:webHidden/>
        </w:rPr>
      </w:r>
      <w:r>
        <w:rPr>
          <w:webHidden/>
        </w:rPr>
        <w:fldChar w:fldCharType="separate"/>
      </w:r>
      <w:r w:rsidR="003A6FC7">
        <w:rPr>
          <w:webHidden/>
        </w:rPr>
        <w:t>63</w:t>
      </w:r>
      <w:r>
        <w:rPr>
          <w:webHidden/>
        </w:rPr>
        <w:fldChar w:fldCharType="end"/>
      </w:r>
    </w:p>
    <w:p w:rsidR="00AC13BE" w:rsidRDefault="00AC13BE" w:rsidP="00AC13BE">
      <w:pPr>
        <w:pStyle w:val="Innehll1"/>
        <w:ind w:right="510"/>
        <w:rPr>
          <w:rFonts w:asciiTheme="minorHAnsi" w:eastAsiaTheme="minorEastAsia" w:hAnsiTheme="minorHAnsi" w:cstheme="minorBidi"/>
          <w:sz w:val="22"/>
          <w:szCs w:val="22"/>
          <w:lang w:eastAsia="sv-SE"/>
        </w:rPr>
      </w:pPr>
      <w:r>
        <w:t>15</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_Toc351622737 \h </w:instrText>
      </w:r>
      <w:r>
        <w:rPr>
          <w:webHidden/>
        </w:rPr>
      </w:r>
      <w:r>
        <w:rPr>
          <w:webHidden/>
        </w:rPr>
        <w:fldChar w:fldCharType="separate"/>
      </w:r>
      <w:r w:rsidR="003A6FC7">
        <w:rPr>
          <w:webHidden/>
        </w:rPr>
        <w:t>65</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15.1</w:t>
      </w:r>
      <w:r>
        <w:rPr>
          <w:rFonts w:asciiTheme="minorHAnsi" w:eastAsiaTheme="minorEastAsia" w:hAnsiTheme="minorHAnsi" w:cstheme="minorBidi"/>
          <w:sz w:val="22"/>
          <w:szCs w:val="22"/>
          <w:lang w:eastAsia="sv-SE"/>
        </w:rPr>
        <w:tab/>
      </w:r>
      <w:r>
        <w:t>Förslaget till lag om valfrihetssystem i fråga om tjänster för elektronisk identifiering</w:t>
      </w:r>
      <w:r>
        <w:rPr>
          <w:webHidden/>
        </w:rPr>
        <w:tab/>
      </w:r>
      <w:r>
        <w:rPr>
          <w:webHidden/>
        </w:rPr>
        <w:fldChar w:fldCharType="begin"/>
      </w:r>
      <w:r>
        <w:rPr>
          <w:webHidden/>
        </w:rPr>
        <w:instrText xml:space="preserve"> PAGEREF _Toc351622738 \h </w:instrText>
      </w:r>
      <w:r>
        <w:rPr>
          <w:webHidden/>
        </w:rPr>
      </w:r>
      <w:r>
        <w:rPr>
          <w:webHidden/>
        </w:rPr>
        <w:fldChar w:fldCharType="separate"/>
      </w:r>
      <w:r w:rsidR="003A6FC7">
        <w:rPr>
          <w:webHidden/>
        </w:rPr>
        <w:t>65</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15.2</w:t>
      </w:r>
      <w:r>
        <w:rPr>
          <w:rFonts w:asciiTheme="minorHAnsi" w:eastAsiaTheme="minorEastAsia" w:hAnsiTheme="minorHAnsi" w:cstheme="minorBidi"/>
          <w:sz w:val="22"/>
          <w:szCs w:val="22"/>
          <w:lang w:eastAsia="sv-SE"/>
        </w:rPr>
        <w:tab/>
      </w:r>
      <w:r>
        <w:t>Förslaget till lag om ändring i lagen (1971:289) om allmänna förvaltningsdomstolar</w:t>
      </w:r>
      <w:r>
        <w:rPr>
          <w:webHidden/>
        </w:rPr>
        <w:tab/>
      </w:r>
      <w:r>
        <w:rPr>
          <w:webHidden/>
        </w:rPr>
        <w:fldChar w:fldCharType="begin"/>
      </w:r>
      <w:r>
        <w:rPr>
          <w:webHidden/>
        </w:rPr>
        <w:instrText xml:space="preserve"> PAGEREF _Toc351622739 \h </w:instrText>
      </w:r>
      <w:r>
        <w:rPr>
          <w:webHidden/>
        </w:rPr>
      </w:r>
      <w:r>
        <w:rPr>
          <w:webHidden/>
        </w:rPr>
        <w:fldChar w:fldCharType="separate"/>
      </w:r>
      <w:r w:rsidR="003A6FC7">
        <w:rPr>
          <w:webHidden/>
        </w:rPr>
        <w:t>76</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15.3</w:t>
      </w:r>
      <w:r>
        <w:rPr>
          <w:rFonts w:asciiTheme="minorHAnsi" w:eastAsiaTheme="minorEastAsia" w:hAnsiTheme="minorHAnsi" w:cstheme="minorBidi"/>
          <w:sz w:val="22"/>
          <w:szCs w:val="22"/>
          <w:lang w:eastAsia="sv-SE"/>
        </w:rPr>
        <w:tab/>
      </w:r>
      <w:r>
        <w:t>Förslaget till lag om ändring i lagen (2009:47) om vissa kommunala befogenheter</w:t>
      </w:r>
      <w:r>
        <w:rPr>
          <w:webHidden/>
        </w:rPr>
        <w:tab/>
      </w:r>
      <w:r>
        <w:rPr>
          <w:webHidden/>
        </w:rPr>
        <w:fldChar w:fldCharType="begin"/>
      </w:r>
      <w:r>
        <w:rPr>
          <w:webHidden/>
        </w:rPr>
        <w:instrText xml:space="preserve"> PAGEREF _Toc351622740 \h </w:instrText>
      </w:r>
      <w:r>
        <w:rPr>
          <w:webHidden/>
        </w:rPr>
      </w:r>
      <w:r>
        <w:rPr>
          <w:webHidden/>
        </w:rPr>
        <w:fldChar w:fldCharType="separate"/>
      </w:r>
      <w:r w:rsidR="003A6FC7">
        <w:rPr>
          <w:webHidden/>
        </w:rPr>
        <w:t>77</w:t>
      </w:r>
      <w:r>
        <w:rPr>
          <w:webHidden/>
        </w:rPr>
        <w:fldChar w:fldCharType="end"/>
      </w:r>
    </w:p>
    <w:p w:rsidR="00AC13BE" w:rsidRDefault="00AC13BE" w:rsidP="00AC13BE">
      <w:pPr>
        <w:pStyle w:val="Innehll2"/>
        <w:tabs>
          <w:tab w:val="left" w:pos="510"/>
        </w:tabs>
        <w:ind w:right="510"/>
        <w:rPr>
          <w:rFonts w:asciiTheme="minorHAnsi" w:eastAsiaTheme="minorEastAsia" w:hAnsiTheme="minorHAnsi" w:cstheme="minorBidi"/>
          <w:sz w:val="22"/>
          <w:szCs w:val="22"/>
          <w:lang w:eastAsia="sv-SE"/>
        </w:rPr>
      </w:pPr>
      <w:r>
        <w:t>15.4</w:t>
      </w:r>
      <w:r>
        <w:rPr>
          <w:rFonts w:asciiTheme="minorHAnsi" w:eastAsiaTheme="minorEastAsia" w:hAnsiTheme="minorHAnsi" w:cstheme="minorBidi"/>
          <w:sz w:val="22"/>
          <w:szCs w:val="22"/>
          <w:lang w:eastAsia="sv-SE"/>
        </w:rPr>
        <w:tab/>
      </w:r>
      <w:r>
        <w:t>Förslaget till lag om ändring i offentlighets- och sekretesslagen (2009:400)</w:t>
      </w:r>
      <w:r>
        <w:rPr>
          <w:webHidden/>
        </w:rPr>
        <w:tab/>
      </w:r>
      <w:r>
        <w:rPr>
          <w:webHidden/>
        </w:rPr>
        <w:fldChar w:fldCharType="begin"/>
      </w:r>
      <w:r>
        <w:rPr>
          <w:webHidden/>
        </w:rPr>
        <w:instrText xml:space="preserve"> PAGEREF _Toc351622741 \h </w:instrText>
      </w:r>
      <w:r>
        <w:rPr>
          <w:webHidden/>
        </w:rPr>
      </w:r>
      <w:r>
        <w:rPr>
          <w:webHidden/>
        </w:rPr>
        <w:fldChar w:fldCharType="separate"/>
      </w:r>
      <w:r w:rsidR="003A6FC7">
        <w:rPr>
          <w:webHidden/>
        </w:rPr>
        <w:t>79</w:t>
      </w:r>
      <w:r>
        <w:rPr>
          <w:webHidden/>
        </w:rPr>
        <w:fldChar w:fldCharType="end"/>
      </w:r>
    </w:p>
    <w:p w:rsidR="00AC13BE" w:rsidRDefault="00AC13BE" w:rsidP="00AC13BE">
      <w:pPr>
        <w:pStyle w:val="Innehll4"/>
        <w:ind w:right="510"/>
        <w:rPr>
          <w:rFonts w:asciiTheme="minorHAnsi" w:eastAsiaTheme="minorEastAsia" w:hAnsiTheme="minorHAnsi" w:cstheme="minorBidi"/>
          <w:noProof/>
          <w:sz w:val="22"/>
          <w:szCs w:val="22"/>
          <w:lang w:eastAsia="sv-SE"/>
        </w:rPr>
      </w:pPr>
      <w:r>
        <w:rPr>
          <w:noProof/>
        </w:rPr>
        <w:t>Bilaga 1</w:t>
      </w:r>
      <w:r>
        <w:rPr>
          <w:noProof/>
        </w:rPr>
        <w:tab/>
        <w:t>Sammanfattning av betänkandet (SOU 2010:104)</w:t>
      </w:r>
      <w:r>
        <w:rPr>
          <w:noProof/>
          <w:webHidden/>
        </w:rPr>
        <w:tab/>
      </w:r>
      <w:r>
        <w:rPr>
          <w:noProof/>
          <w:webHidden/>
        </w:rPr>
        <w:fldChar w:fldCharType="begin"/>
      </w:r>
      <w:r>
        <w:rPr>
          <w:noProof/>
          <w:webHidden/>
        </w:rPr>
        <w:instrText xml:space="preserve"> PAGEREF _Toc351622742 \h </w:instrText>
      </w:r>
      <w:r>
        <w:rPr>
          <w:noProof/>
          <w:webHidden/>
        </w:rPr>
      </w:r>
      <w:r>
        <w:rPr>
          <w:noProof/>
          <w:webHidden/>
        </w:rPr>
        <w:fldChar w:fldCharType="separate"/>
      </w:r>
      <w:r w:rsidR="003A6FC7">
        <w:rPr>
          <w:noProof/>
          <w:webHidden/>
        </w:rPr>
        <w:t>81</w:t>
      </w:r>
      <w:r>
        <w:rPr>
          <w:noProof/>
          <w:webHidden/>
        </w:rPr>
        <w:fldChar w:fldCharType="end"/>
      </w:r>
    </w:p>
    <w:p w:rsidR="00AC13BE" w:rsidRDefault="00AC13BE" w:rsidP="00AC13BE">
      <w:pPr>
        <w:pStyle w:val="Innehll4"/>
        <w:ind w:right="510"/>
        <w:rPr>
          <w:rFonts w:asciiTheme="minorHAnsi" w:eastAsiaTheme="minorEastAsia" w:hAnsiTheme="minorHAnsi" w:cstheme="minorBidi"/>
          <w:noProof/>
          <w:sz w:val="22"/>
          <w:szCs w:val="22"/>
          <w:lang w:eastAsia="sv-SE"/>
        </w:rPr>
      </w:pPr>
      <w:r>
        <w:rPr>
          <w:noProof/>
        </w:rPr>
        <w:t>Bilaga 2</w:t>
      </w:r>
      <w:r>
        <w:rPr>
          <w:noProof/>
        </w:rPr>
        <w:tab/>
        <w:t>Utredningens lagförslag</w:t>
      </w:r>
      <w:r>
        <w:rPr>
          <w:noProof/>
          <w:webHidden/>
        </w:rPr>
        <w:tab/>
      </w:r>
      <w:r>
        <w:rPr>
          <w:noProof/>
          <w:webHidden/>
        </w:rPr>
        <w:fldChar w:fldCharType="begin"/>
      </w:r>
      <w:r>
        <w:rPr>
          <w:noProof/>
          <w:webHidden/>
        </w:rPr>
        <w:instrText xml:space="preserve"> PAGEREF _Toc351622743 \h </w:instrText>
      </w:r>
      <w:r>
        <w:rPr>
          <w:noProof/>
          <w:webHidden/>
        </w:rPr>
      </w:r>
      <w:r>
        <w:rPr>
          <w:noProof/>
          <w:webHidden/>
        </w:rPr>
        <w:fldChar w:fldCharType="separate"/>
      </w:r>
      <w:r w:rsidR="003A6FC7">
        <w:rPr>
          <w:noProof/>
          <w:webHidden/>
        </w:rPr>
        <w:t>86</w:t>
      </w:r>
      <w:r>
        <w:rPr>
          <w:noProof/>
          <w:webHidden/>
        </w:rPr>
        <w:fldChar w:fldCharType="end"/>
      </w:r>
    </w:p>
    <w:p w:rsidR="00AC13BE" w:rsidRDefault="00AC13BE" w:rsidP="00AC13BE">
      <w:pPr>
        <w:pStyle w:val="Innehll4"/>
        <w:ind w:right="510"/>
        <w:rPr>
          <w:rFonts w:asciiTheme="minorHAnsi" w:eastAsiaTheme="minorEastAsia" w:hAnsiTheme="minorHAnsi" w:cstheme="minorBidi"/>
          <w:noProof/>
          <w:sz w:val="22"/>
          <w:szCs w:val="22"/>
          <w:lang w:eastAsia="sv-SE"/>
        </w:rPr>
      </w:pPr>
      <w:r>
        <w:rPr>
          <w:noProof/>
        </w:rPr>
        <w:t>Bilaga 3</w:t>
      </w:r>
      <w:r>
        <w:rPr>
          <w:noProof/>
        </w:rPr>
        <w:tab/>
        <w:t>Förteckning över remissinstanserna</w:t>
      </w:r>
      <w:r>
        <w:rPr>
          <w:noProof/>
          <w:webHidden/>
        </w:rPr>
        <w:tab/>
      </w:r>
      <w:r>
        <w:rPr>
          <w:noProof/>
          <w:webHidden/>
        </w:rPr>
        <w:fldChar w:fldCharType="begin"/>
      </w:r>
      <w:r>
        <w:rPr>
          <w:noProof/>
          <w:webHidden/>
        </w:rPr>
        <w:instrText xml:space="preserve"> PAGEREF _Toc351622744 \h </w:instrText>
      </w:r>
      <w:r>
        <w:rPr>
          <w:noProof/>
          <w:webHidden/>
        </w:rPr>
      </w:r>
      <w:r>
        <w:rPr>
          <w:noProof/>
          <w:webHidden/>
        </w:rPr>
        <w:fldChar w:fldCharType="separate"/>
      </w:r>
      <w:r w:rsidR="003A6FC7">
        <w:rPr>
          <w:noProof/>
          <w:webHidden/>
        </w:rPr>
        <w:t>87</w:t>
      </w:r>
      <w:r>
        <w:rPr>
          <w:noProof/>
          <w:webHidden/>
        </w:rPr>
        <w:fldChar w:fldCharType="end"/>
      </w:r>
    </w:p>
    <w:p w:rsidR="00AC13BE" w:rsidRDefault="00AC13BE" w:rsidP="00AC13BE">
      <w:pPr>
        <w:pStyle w:val="Innehll4"/>
        <w:ind w:right="510"/>
        <w:rPr>
          <w:rFonts w:asciiTheme="minorHAnsi" w:eastAsiaTheme="minorEastAsia" w:hAnsiTheme="minorHAnsi" w:cstheme="minorBidi"/>
          <w:noProof/>
          <w:sz w:val="22"/>
          <w:szCs w:val="22"/>
          <w:lang w:eastAsia="sv-SE"/>
        </w:rPr>
      </w:pPr>
      <w:r>
        <w:rPr>
          <w:noProof/>
        </w:rPr>
        <w:t>Bilaga 4</w:t>
      </w:r>
      <w:r>
        <w:rPr>
          <w:noProof/>
        </w:rPr>
        <w:tab/>
        <w:t>Deltagare vid remissmöte den 29 mars 2011</w:t>
      </w:r>
      <w:r>
        <w:rPr>
          <w:noProof/>
          <w:webHidden/>
        </w:rPr>
        <w:tab/>
      </w:r>
      <w:r>
        <w:rPr>
          <w:noProof/>
          <w:webHidden/>
        </w:rPr>
        <w:fldChar w:fldCharType="begin"/>
      </w:r>
      <w:r>
        <w:rPr>
          <w:noProof/>
          <w:webHidden/>
        </w:rPr>
        <w:instrText xml:space="preserve"> PAGEREF _Toc351622745 \h </w:instrText>
      </w:r>
      <w:r>
        <w:rPr>
          <w:noProof/>
          <w:webHidden/>
        </w:rPr>
      </w:r>
      <w:r>
        <w:rPr>
          <w:noProof/>
          <w:webHidden/>
        </w:rPr>
        <w:fldChar w:fldCharType="separate"/>
      </w:r>
      <w:r w:rsidR="003A6FC7">
        <w:rPr>
          <w:noProof/>
          <w:webHidden/>
        </w:rPr>
        <w:t>88</w:t>
      </w:r>
      <w:r>
        <w:rPr>
          <w:noProof/>
          <w:webHidden/>
        </w:rPr>
        <w:fldChar w:fldCharType="end"/>
      </w:r>
    </w:p>
    <w:p w:rsidR="00AC13BE" w:rsidRDefault="00AC13BE" w:rsidP="00AC13BE">
      <w:pPr>
        <w:pStyle w:val="Innehll4"/>
        <w:ind w:right="510"/>
        <w:rPr>
          <w:rFonts w:asciiTheme="minorHAnsi" w:eastAsiaTheme="minorEastAsia" w:hAnsiTheme="minorHAnsi" w:cstheme="minorBidi"/>
          <w:noProof/>
          <w:sz w:val="22"/>
          <w:szCs w:val="22"/>
          <w:lang w:eastAsia="sv-SE"/>
        </w:rPr>
      </w:pPr>
      <w:r>
        <w:rPr>
          <w:noProof/>
        </w:rPr>
        <w:t>Bilaga 5</w:t>
      </w:r>
      <w:r>
        <w:rPr>
          <w:noProof/>
        </w:rPr>
        <w:tab/>
        <w:t>Promemorians lagförslag</w:t>
      </w:r>
      <w:r>
        <w:rPr>
          <w:noProof/>
          <w:webHidden/>
        </w:rPr>
        <w:tab/>
      </w:r>
      <w:r>
        <w:rPr>
          <w:noProof/>
          <w:webHidden/>
        </w:rPr>
        <w:fldChar w:fldCharType="begin"/>
      </w:r>
      <w:r>
        <w:rPr>
          <w:noProof/>
          <w:webHidden/>
        </w:rPr>
        <w:instrText xml:space="preserve"> PAGEREF _Toc351622746 \h </w:instrText>
      </w:r>
      <w:r>
        <w:rPr>
          <w:noProof/>
          <w:webHidden/>
        </w:rPr>
      </w:r>
      <w:r>
        <w:rPr>
          <w:noProof/>
          <w:webHidden/>
        </w:rPr>
        <w:fldChar w:fldCharType="separate"/>
      </w:r>
      <w:r w:rsidR="003A6FC7">
        <w:rPr>
          <w:noProof/>
          <w:webHidden/>
        </w:rPr>
        <w:t>89</w:t>
      </w:r>
      <w:r>
        <w:rPr>
          <w:noProof/>
          <w:webHidden/>
        </w:rPr>
        <w:fldChar w:fldCharType="end"/>
      </w:r>
    </w:p>
    <w:p w:rsidR="00AC13BE" w:rsidRDefault="00AC13BE" w:rsidP="00AC13BE">
      <w:pPr>
        <w:pStyle w:val="Innehll4"/>
        <w:ind w:right="510"/>
        <w:rPr>
          <w:rFonts w:asciiTheme="minorHAnsi" w:eastAsiaTheme="minorEastAsia" w:hAnsiTheme="minorHAnsi" w:cstheme="minorBidi"/>
          <w:noProof/>
          <w:sz w:val="22"/>
          <w:szCs w:val="22"/>
          <w:lang w:eastAsia="sv-SE"/>
        </w:rPr>
      </w:pPr>
      <w:r>
        <w:rPr>
          <w:noProof/>
        </w:rPr>
        <w:t>Bilaga 6</w:t>
      </w:r>
      <w:r>
        <w:rPr>
          <w:noProof/>
        </w:rPr>
        <w:tab/>
        <w:t>Förteckning över remissinstanserna</w:t>
      </w:r>
      <w:r>
        <w:rPr>
          <w:noProof/>
          <w:webHidden/>
        </w:rPr>
        <w:tab/>
      </w:r>
      <w:r>
        <w:rPr>
          <w:noProof/>
          <w:webHidden/>
        </w:rPr>
        <w:fldChar w:fldCharType="begin"/>
      </w:r>
      <w:r>
        <w:rPr>
          <w:noProof/>
          <w:webHidden/>
        </w:rPr>
        <w:instrText xml:space="preserve"> PAGEREF _Toc351622747 \h </w:instrText>
      </w:r>
      <w:r>
        <w:rPr>
          <w:noProof/>
          <w:webHidden/>
        </w:rPr>
      </w:r>
      <w:r>
        <w:rPr>
          <w:noProof/>
          <w:webHidden/>
        </w:rPr>
        <w:fldChar w:fldCharType="separate"/>
      </w:r>
      <w:r w:rsidR="003A6FC7">
        <w:rPr>
          <w:noProof/>
          <w:webHidden/>
        </w:rPr>
        <w:t>99</w:t>
      </w:r>
      <w:r>
        <w:rPr>
          <w:noProof/>
          <w:webHidden/>
        </w:rPr>
        <w:fldChar w:fldCharType="end"/>
      </w:r>
    </w:p>
    <w:p w:rsidR="00AC13BE" w:rsidRDefault="00AC13BE" w:rsidP="00AC13BE">
      <w:pPr>
        <w:pStyle w:val="Innehll4"/>
        <w:ind w:right="510"/>
        <w:rPr>
          <w:rFonts w:asciiTheme="minorHAnsi" w:eastAsiaTheme="minorEastAsia" w:hAnsiTheme="minorHAnsi" w:cstheme="minorBidi"/>
          <w:noProof/>
          <w:sz w:val="22"/>
          <w:szCs w:val="22"/>
          <w:lang w:eastAsia="sv-SE"/>
        </w:rPr>
      </w:pPr>
      <w:r>
        <w:rPr>
          <w:noProof/>
        </w:rPr>
        <w:t>Bilaga 7</w:t>
      </w:r>
      <w:r>
        <w:rPr>
          <w:noProof/>
        </w:rPr>
        <w:tab/>
        <w:t>Lagrådsremissens lagförslag</w:t>
      </w:r>
      <w:r>
        <w:rPr>
          <w:noProof/>
          <w:webHidden/>
        </w:rPr>
        <w:tab/>
      </w:r>
      <w:r>
        <w:rPr>
          <w:noProof/>
          <w:webHidden/>
        </w:rPr>
        <w:fldChar w:fldCharType="begin"/>
      </w:r>
      <w:r>
        <w:rPr>
          <w:noProof/>
          <w:webHidden/>
        </w:rPr>
        <w:instrText xml:space="preserve"> PAGEREF _Toc351622748 \h </w:instrText>
      </w:r>
      <w:r>
        <w:rPr>
          <w:noProof/>
          <w:webHidden/>
        </w:rPr>
      </w:r>
      <w:r>
        <w:rPr>
          <w:noProof/>
          <w:webHidden/>
        </w:rPr>
        <w:fldChar w:fldCharType="separate"/>
      </w:r>
      <w:r w:rsidR="003A6FC7">
        <w:rPr>
          <w:noProof/>
          <w:webHidden/>
        </w:rPr>
        <w:t>100</w:t>
      </w:r>
      <w:r>
        <w:rPr>
          <w:noProof/>
          <w:webHidden/>
        </w:rPr>
        <w:fldChar w:fldCharType="end"/>
      </w:r>
    </w:p>
    <w:p w:rsidR="00AC13BE" w:rsidRDefault="00AC13BE" w:rsidP="00AC13BE">
      <w:pPr>
        <w:pStyle w:val="Innehll4"/>
        <w:ind w:right="510"/>
        <w:rPr>
          <w:rFonts w:asciiTheme="minorHAnsi" w:eastAsiaTheme="minorEastAsia" w:hAnsiTheme="minorHAnsi" w:cstheme="minorBidi"/>
          <w:noProof/>
          <w:sz w:val="22"/>
          <w:szCs w:val="22"/>
          <w:lang w:eastAsia="sv-SE"/>
        </w:rPr>
      </w:pPr>
      <w:r>
        <w:rPr>
          <w:noProof/>
        </w:rPr>
        <w:t>Bilaga 8</w:t>
      </w:r>
      <w:r>
        <w:rPr>
          <w:noProof/>
        </w:rPr>
        <w:tab/>
        <w:t>Lagrådets yttrande</w:t>
      </w:r>
      <w:r>
        <w:rPr>
          <w:noProof/>
          <w:webHidden/>
        </w:rPr>
        <w:tab/>
      </w:r>
      <w:r>
        <w:rPr>
          <w:noProof/>
          <w:webHidden/>
        </w:rPr>
        <w:fldChar w:fldCharType="begin"/>
      </w:r>
      <w:r>
        <w:rPr>
          <w:noProof/>
          <w:webHidden/>
        </w:rPr>
        <w:instrText xml:space="preserve"> PAGEREF _Toc351622749 \h </w:instrText>
      </w:r>
      <w:r>
        <w:rPr>
          <w:noProof/>
          <w:webHidden/>
        </w:rPr>
      </w:r>
      <w:r>
        <w:rPr>
          <w:noProof/>
          <w:webHidden/>
        </w:rPr>
        <w:fldChar w:fldCharType="separate"/>
      </w:r>
      <w:r w:rsidR="003A6FC7">
        <w:rPr>
          <w:noProof/>
          <w:webHidden/>
        </w:rPr>
        <w:t>110</w:t>
      </w:r>
      <w:r>
        <w:rPr>
          <w:noProof/>
          <w:webHidden/>
        </w:rPr>
        <w:fldChar w:fldCharType="end"/>
      </w:r>
    </w:p>
    <w:p w:rsidR="00AC13BE" w:rsidRDefault="00AC13BE" w:rsidP="00AC13BE">
      <w:pPr>
        <w:pStyle w:val="Innehll5"/>
        <w:ind w:right="510"/>
        <w:rPr>
          <w:rFonts w:asciiTheme="minorHAnsi" w:eastAsiaTheme="minorEastAsia" w:hAnsiTheme="minorHAnsi" w:cstheme="minorBidi"/>
          <w:noProof/>
          <w:sz w:val="22"/>
          <w:szCs w:val="22"/>
          <w:lang w:eastAsia="sv-SE"/>
        </w:rPr>
      </w:pPr>
      <w:r>
        <w:rPr>
          <w:noProof/>
        </w:rPr>
        <w:t>Utdrag ur protokoll vid regeringssammanträde den 21 mars 2013.</w:t>
      </w:r>
      <w:r>
        <w:rPr>
          <w:noProof/>
          <w:webHidden/>
        </w:rPr>
        <w:tab/>
      </w:r>
      <w:r>
        <w:rPr>
          <w:noProof/>
          <w:webHidden/>
        </w:rPr>
        <w:fldChar w:fldCharType="begin"/>
      </w:r>
      <w:r>
        <w:rPr>
          <w:noProof/>
          <w:webHidden/>
        </w:rPr>
        <w:instrText xml:space="preserve"> PAGEREF _Toc351622750 \h </w:instrText>
      </w:r>
      <w:r>
        <w:rPr>
          <w:noProof/>
          <w:webHidden/>
        </w:rPr>
      </w:r>
      <w:r>
        <w:rPr>
          <w:noProof/>
          <w:webHidden/>
        </w:rPr>
        <w:fldChar w:fldCharType="separate"/>
      </w:r>
      <w:r w:rsidR="003A6FC7">
        <w:rPr>
          <w:noProof/>
          <w:webHidden/>
        </w:rPr>
        <w:t>112</w:t>
      </w:r>
      <w:r>
        <w:rPr>
          <w:noProof/>
          <w:webHidden/>
        </w:rPr>
        <w:fldChar w:fldCharType="end"/>
      </w:r>
    </w:p>
    <w:p w:rsidR="002F5464" w:rsidRDefault="00AC13BE" w:rsidP="00AC13BE">
      <w:pPr>
        <w:pStyle w:val="Innehllsfrteckning"/>
        <w:ind w:right="510"/>
      </w:pPr>
      <w:r>
        <w:rPr>
          <w:noProof/>
          <w:sz w:val="25"/>
        </w:rPr>
        <w:fldChar w:fldCharType="end"/>
      </w:r>
    </w:p>
    <w:p w:rsidR="002F5464" w:rsidRDefault="002F5464" w:rsidP="00322D7C">
      <w:pPr>
        <w:pStyle w:val="Rubrik1"/>
        <w:spacing w:before="0"/>
      </w:pPr>
      <w:r>
        <w:br w:type="page"/>
      </w:r>
      <w:bookmarkStart w:id="5" w:name="_Toc350844716"/>
      <w:bookmarkStart w:id="6" w:name="_Toc350848658"/>
      <w:bookmarkStart w:id="7" w:name="_Toc351561254"/>
      <w:bookmarkStart w:id="8" w:name="_Toc351622693"/>
      <w:r w:rsidR="00F30218">
        <w:lastRenderedPageBreak/>
        <w:t>Förslag till riksdagsbeslut</w:t>
      </w:r>
      <w:bookmarkEnd w:id="5"/>
      <w:bookmarkEnd w:id="6"/>
      <w:bookmarkEnd w:id="7"/>
      <w:bookmarkEnd w:id="8"/>
    </w:p>
    <w:p w:rsidR="00F30218" w:rsidRDefault="00F30218" w:rsidP="00F30218">
      <w:pPr>
        <w:pStyle w:val="Brdtext"/>
      </w:pPr>
      <w:r>
        <w:t xml:space="preserve">Regeringen föreslår att riksdagen </w:t>
      </w:r>
      <w:r w:rsidR="001344ED">
        <w:t>antar regeringens förslag till</w:t>
      </w:r>
    </w:p>
    <w:p w:rsidR="00F30218" w:rsidRDefault="00F30218" w:rsidP="00F30218">
      <w:pPr>
        <w:pStyle w:val="Brdtextmedindrag"/>
      </w:pPr>
      <w:r>
        <w:t>1. lag om valfrihetssystem i fråga om tjänster för elektronisk identifie</w:t>
      </w:r>
      <w:r>
        <w:softHyphen/>
        <w:t>ring,</w:t>
      </w:r>
    </w:p>
    <w:p w:rsidR="00F30218" w:rsidRDefault="00F30218" w:rsidP="00F30218">
      <w:pPr>
        <w:pStyle w:val="Brdtextmedindrag"/>
      </w:pPr>
      <w:r>
        <w:t>2. lag om ändring i lagen (1971:289) om allmänna förvaltnings</w:t>
      </w:r>
      <w:r w:rsidR="00E45769">
        <w:softHyphen/>
      </w:r>
      <w:r>
        <w:t>domstolar,</w:t>
      </w:r>
    </w:p>
    <w:p w:rsidR="00F30218" w:rsidRDefault="00F30218" w:rsidP="00F30218">
      <w:pPr>
        <w:pStyle w:val="Brdtextmedindrag"/>
      </w:pPr>
      <w:r>
        <w:t>3. lag om ändring i lagen (2009:47) om vissa kommunala befogen</w:t>
      </w:r>
      <w:r>
        <w:softHyphen/>
        <w:t xml:space="preserve">heter, </w:t>
      </w:r>
    </w:p>
    <w:p w:rsidR="00F30218" w:rsidRDefault="00F30218" w:rsidP="00F30218">
      <w:pPr>
        <w:pStyle w:val="Brdtextmedindrag"/>
      </w:pPr>
      <w:r>
        <w:t>4. lag om ändring i offentlighets- och sekretesslagen (2009:400).</w:t>
      </w:r>
    </w:p>
    <w:p w:rsidR="00F30218" w:rsidRDefault="00F30218" w:rsidP="00F30218">
      <w:pPr>
        <w:pStyle w:val="Brdtextmedindrag"/>
      </w:pPr>
    </w:p>
    <w:p w:rsidR="00EE7E17" w:rsidRDefault="00EE7E17" w:rsidP="00EE7E17">
      <w:pPr>
        <w:sectPr w:rsidR="00EE7E17" w:rsidSect="00F30218">
          <w:headerReference w:type="even" r:id="rId14"/>
          <w:headerReference w:type="default" r:id="rId15"/>
          <w:type w:val="continuous"/>
          <w:pgSz w:w="9356" w:h="13721" w:code="9"/>
          <w:pgMar w:top="794" w:right="2438" w:bottom="1191" w:left="1020" w:header="0" w:footer="709" w:gutter="0"/>
          <w:cols w:space="720"/>
          <w:docGrid w:linePitch="245"/>
        </w:sectPr>
      </w:pPr>
    </w:p>
    <w:p w:rsidR="00EE7E17" w:rsidRDefault="00EE7E17">
      <w:pPr>
        <w:overflowPunct/>
        <w:autoSpaceDE/>
        <w:autoSpaceDN/>
        <w:adjustRightInd/>
        <w:textAlignment w:val="auto"/>
        <w:rPr>
          <w:kern w:val="28"/>
          <w:sz w:val="30"/>
        </w:rPr>
      </w:pPr>
      <w:r>
        <w:lastRenderedPageBreak/>
        <w:br w:type="page"/>
      </w:r>
    </w:p>
    <w:p w:rsidR="00EE7E17" w:rsidRDefault="008C6C42" w:rsidP="00EE7E17">
      <w:pPr>
        <w:pStyle w:val="Rubrik1"/>
      </w:pPr>
      <w:bookmarkStart w:id="9" w:name="_Toc350844717"/>
      <w:bookmarkStart w:id="10" w:name="_Toc350848659"/>
      <w:bookmarkStart w:id="11" w:name="_Toc351561255"/>
      <w:bookmarkStart w:id="12" w:name="_Toc351622694"/>
      <w:r>
        <w:lastRenderedPageBreak/>
        <w:t>L</w:t>
      </w:r>
      <w:r w:rsidR="00EE7E17">
        <w:t>agtext</w:t>
      </w:r>
      <w:bookmarkEnd w:id="9"/>
      <w:bookmarkEnd w:id="10"/>
      <w:bookmarkEnd w:id="11"/>
      <w:bookmarkEnd w:id="12"/>
    </w:p>
    <w:p w:rsidR="00EE7E17" w:rsidRDefault="00EE7E17" w:rsidP="000D6461">
      <w:pPr>
        <w:pStyle w:val="Brdtextmedindrag"/>
      </w:pPr>
      <w:r>
        <w:t>Regeringen har följande förslag till lagtext.</w:t>
      </w:r>
    </w:p>
    <w:p w:rsidR="00EE7E17" w:rsidRDefault="00EE7E17" w:rsidP="00EE7E17">
      <w:pPr>
        <w:pStyle w:val="Rubrik2"/>
      </w:pPr>
      <w:bookmarkStart w:id="13" w:name="_Toc346891488"/>
      <w:bookmarkStart w:id="14" w:name="_Toc349751304"/>
      <w:bookmarkStart w:id="15" w:name="_Toc349814289"/>
      <w:bookmarkStart w:id="16" w:name="_Toc349820896"/>
      <w:bookmarkStart w:id="17" w:name="_Toc350844718"/>
      <w:bookmarkStart w:id="18" w:name="_Toc350848660"/>
      <w:bookmarkStart w:id="19" w:name="_Toc351561256"/>
      <w:bookmarkStart w:id="20" w:name="_Toc351622695"/>
      <w:r>
        <w:t>Förslag till lag om valfrihetssystem i fråga om tjänster för elektronisk identifiering</w:t>
      </w:r>
      <w:bookmarkEnd w:id="13"/>
      <w:bookmarkEnd w:id="14"/>
      <w:bookmarkEnd w:id="15"/>
      <w:bookmarkEnd w:id="16"/>
      <w:bookmarkEnd w:id="17"/>
      <w:bookmarkEnd w:id="18"/>
      <w:bookmarkEnd w:id="19"/>
      <w:bookmarkEnd w:id="20"/>
    </w:p>
    <w:p w:rsidR="00EE7E17" w:rsidRDefault="00EE7E17" w:rsidP="000D6461">
      <w:pPr>
        <w:pStyle w:val="Brdtextmedindrag"/>
      </w:pPr>
      <w:r>
        <w:t>Härigenom föreskrivs följande.</w:t>
      </w:r>
    </w:p>
    <w:p w:rsidR="00EE7E17" w:rsidRDefault="00EE7E17" w:rsidP="000D6461">
      <w:pPr>
        <w:pStyle w:val="Rubrik4utannumrering"/>
      </w:pPr>
      <w:r>
        <w:t>Inledande bestämmelser</w:t>
      </w:r>
    </w:p>
    <w:p w:rsidR="00EE7E17" w:rsidRPr="0028153F" w:rsidRDefault="00EE7E17" w:rsidP="000D6461">
      <w:pPr>
        <w:pStyle w:val="Brdtext"/>
      </w:pPr>
      <w:r w:rsidRPr="003924A2">
        <w:rPr>
          <w:b/>
        </w:rPr>
        <w:t>1</w:t>
      </w:r>
      <w:r>
        <w:rPr>
          <w:b/>
        </w:rPr>
        <w:t> </w:t>
      </w:r>
      <w:proofErr w:type="gramStart"/>
      <w:r w:rsidRPr="0078302D">
        <w:rPr>
          <w:b/>
        </w:rPr>
        <w:t>§</w:t>
      </w:r>
      <w:r w:rsidRPr="00DB275B">
        <w:t>    </w:t>
      </w:r>
      <w:r w:rsidRPr="0028153F">
        <w:t>I</w:t>
      </w:r>
      <w:proofErr w:type="gramEnd"/>
      <w:r w:rsidRPr="0028153F">
        <w:t xml:space="preserve"> denna lag finns bestämmelser om tillämpning av valfrihetssystem i fråga om tjänster för elektronisk identifiering. </w:t>
      </w:r>
    </w:p>
    <w:p w:rsidR="00EE7E17" w:rsidRPr="0028153F" w:rsidRDefault="00EE7E17" w:rsidP="000D6461">
      <w:pPr>
        <w:pStyle w:val="Brdtextmedindrag"/>
      </w:pPr>
      <w:r w:rsidRPr="0028153F">
        <w:t>Lagen gäller när en upphandlande myndighet har</w:t>
      </w:r>
    </w:p>
    <w:p w:rsidR="00EE7E17" w:rsidRPr="0028153F" w:rsidRDefault="00EE7E17" w:rsidP="000D6461">
      <w:pPr>
        <w:pStyle w:val="Brdtextmedindrag"/>
      </w:pPr>
      <w:r w:rsidRPr="0028153F">
        <w:t>1. beslutat att tillämpa valfrihetssystem i fråga om tjänster för elektro</w:t>
      </w:r>
      <w:r>
        <w:softHyphen/>
      </w:r>
      <w:r w:rsidRPr="0028153F">
        <w:t>nisk identifiering av enskilda i myndighetens elektroniska tjänster,</w:t>
      </w:r>
    </w:p>
    <w:p w:rsidR="00EE7E17" w:rsidRPr="0028153F" w:rsidRDefault="00EE7E17" w:rsidP="000D6461">
      <w:pPr>
        <w:pStyle w:val="Brdtextmedindrag"/>
      </w:pPr>
      <w:r w:rsidRPr="0028153F">
        <w:t>2. anslutit sig till ett system för säker elektronisk identifiering som till</w:t>
      </w:r>
      <w:r>
        <w:softHyphen/>
      </w:r>
      <w:r w:rsidRPr="0028153F">
        <w:t xml:space="preserve">handahålls av </w:t>
      </w:r>
      <w:r>
        <w:t>d</w:t>
      </w:r>
      <w:r w:rsidRPr="0028153F">
        <w:t xml:space="preserve">en myndighet som regeringen bestämmer, och </w:t>
      </w:r>
    </w:p>
    <w:p w:rsidR="00EE7E17" w:rsidRPr="00DB275B" w:rsidRDefault="00EE7E17" w:rsidP="00965BD2">
      <w:pPr>
        <w:pStyle w:val="Brdtextmedindrag"/>
      </w:pPr>
      <w:r w:rsidRPr="0028153F">
        <w:t xml:space="preserve">3. uppdragit åt den myndighet som avses i 2 att i den upphandlande myndighetens namn administrera valfrihetssystemet enligt 3–14 </w:t>
      </w:r>
      <w:proofErr w:type="gramStart"/>
      <w:r w:rsidRPr="0028153F">
        <w:t>§§</w:t>
      </w:r>
      <w:proofErr w:type="gramEnd"/>
      <w:r>
        <w:t>,</w:t>
      </w:r>
      <w:r w:rsidRPr="0028153F">
        <w:t xml:space="preserve"> föra dess talan i samband med mål om rättelse enligt 16 §</w:t>
      </w:r>
      <w:r>
        <w:t xml:space="preserve"> och i före</w:t>
      </w:r>
      <w:r w:rsidR="00E45769">
        <w:softHyphen/>
      </w:r>
      <w:r>
        <w:t>kommande fall vidta rättelse enligt 17 §</w:t>
      </w:r>
      <w:r w:rsidRPr="0028153F">
        <w:t>.</w:t>
      </w:r>
      <w:r w:rsidRPr="00DB275B">
        <w:t xml:space="preserve"> </w:t>
      </w:r>
    </w:p>
    <w:p w:rsidR="00EE7E17" w:rsidRDefault="00EE7E17" w:rsidP="000D6461">
      <w:pPr>
        <w:pStyle w:val="Brdtextmedindrag"/>
      </w:pPr>
    </w:p>
    <w:p w:rsidR="00EE7E17" w:rsidRDefault="00EE7E17" w:rsidP="000D6461">
      <w:pPr>
        <w:pStyle w:val="Brdtext"/>
      </w:pPr>
      <w:r>
        <w:rPr>
          <w:b/>
        </w:rPr>
        <w:t>2 </w:t>
      </w:r>
      <w:proofErr w:type="gramStart"/>
      <w:r w:rsidRPr="003924A2">
        <w:rPr>
          <w:b/>
        </w:rPr>
        <w:t>§</w:t>
      </w:r>
      <w:r>
        <w:rPr>
          <w:b/>
        </w:rPr>
        <w:t>    </w:t>
      </w:r>
      <w:r>
        <w:t>Med</w:t>
      </w:r>
      <w:proofErr w:type="gramEnd"/>
      <w:r>
        <w:t xml:space="preserve"> </w:t>
      </w:r>
      <w:r w:rsidRPr="003924A2">
        <w:rPr>
          <w:i/>
        </w:rPr>
        <w:t>valfrihetssystem</w:t>
      </w:r>
      <w:r>
        <w:t xml:space="preserve"> avses i denna lag ett förfarande där den enskilde har rätt att välja den leverantör som ska utföra tjänsten och som en upphandlande myndighet har godkänt och tecknat kontrakt med.</w:t>
      </w:r>
    </w:p>
    <w:p w:rsidR="00EE7E17" w:rsidRDefault="00EE7E17" w:rsidP="000D6461">
      <w:pPr>
        <w:pStyle w:val="Brdtextmedindrag"/>
      </w:pPr>
      <w:r w:rsidRPr="002B356E">
        <w:t xml:space="preserve">Termerna </w:t>
      </w:r>
      <w:r w:rsidRPr="002B356E">
        <w:rPr>
          <w:i/>
        </w:rPr>
        <w:t>förfrågningsunderlag</w:t>
      </w:r>
      <w:r w:rsidRPr="002B356E">
        <w:t xml:space="preserve">, </w:t>
      </w:r>
      <w:r w:rsidRPr="002B356E">
        <w:rPr>
          <w:i/>
        </w:rPr>
        <w:t>kontrakt</w:t>
      </w:r>
      <w:r w:rsidRPr="002B356E">
        <w:t xml:space="preserve"> och </w:t>
      </w:r>
      <w:r w:rsidRPr="002B356E">
        <w:rPr>
          <w:i/>
        </w:rPr>
        <w:t>upphandlande myndig</w:t>
      </w:r>
      <w:r>
        <w:rPr>
          <w:i/>
        </w:rPr>
        <w:softHyphen/>
      </w:r>
      <w:r w:rsidRPr="002B356E">
        <w:rPr>
          <w:i/>
        </w:rPr>
        <w:t>het</w:t>
      </w:r>
      <w:r w:rsidRPr="002B356E">
        <w:t xml:space="preserve"> har i denna lag samma betydelse som i lagen (</w:t>
      </w:r>
      <w:proofErr w:type="gramStart"/>
      <w:r w:rsidRPr="002B356E">
        <w:t>2007:1091</w:t>
      </w:r>
      <w:proofErr w:type="gramEnd"/>
      <w:r w:rsidRPr="002B356E">
        <w:t>) om offent</w:t>
      </w:r>
      <w:r>
        <w:softHyphen/>
      </w:r>
      <w:r w:rsidRPr="002B356E">
        <w:t>lig upphandling.</w:t>
      </w:r>
    </w:p>
    <w:p w:rsidR="00EE7E17" w:rsidRDefault="00EE7E17" w:rsidP="000D6461">
      <w:pPr>
        <w:pStyle w:val="Brdtextmedindrag"/>
      </w:pPr>
    </w:p>
    <w:p w:rsidR="00EE7E17" w:rsidRDefault="00EE7E17" w:rsidP="000D6461">
      <w:pPr>
        <w:pStyle w:val="Brdtext"/>
      </w:pPr>
      <w:r w:rsidRPr="003924A2">
        <w:rPr>
          <w:b/>
        </w:rPr>
        <w:t>3</w:t>
      </w:r>
      <w:r>
        <w:rPr>
          <w:b/>
        </w:rPr>
        <w:t> </w:t>
      </w:r>
      <w:proofErr w:type="gramStart"/>
      <w:r w:rsidRPr="003924A2">
        <w:rPr>
          <w:b/>
        </w:rPr>
        <w:t>§</w:t>
      </w:r>
      <w:r>
        <w:rPr>
          <w:b/>
        </w:rPr>
        <w:t>    </w:t>
      </w:r>
      <w:r>
        <w:t>Den</w:t>
      </w:r>
      <w:proofErr w:type="gramEnd"/>
      <w:r>
        <w:t xml:space="preserve"> upphandlande myndigheten ska behandla leverantörer på ett likvärdigt och icke-diskriminerande sätt. Den upphandlande myndigheten ska iaktta principerna om öppenhet, ömsesidigt erkännande och propor</w:t>
      </w:r>
      <w:r>
        <w:softHyphen/>
        <w:t>tionalitet när den tillämpar valfrihetssystem.</w:t>
      </w:r>
    </w:p>
    <w:p w:rsidR="00EE7E17" w:rsidRDefault="00EE7E17" w:rsidP="000D6461">
      <w:pPr>
        <w:pStyle w:val="Rubrik4utannumrering"/>
      </w:pPr>
      <w:r>
        <w:t>Annonsering och förfrågningsunderlag</w:t>
      </w:r>
    </w:p>
    <w:p w:rsidR="00EE7E17" w:rsidRDefault="00EE7E17" w:rsidP="000D6461">
      <w:pPr>
        <w:pStyle w:val="Brdtext"/>
      </w:pPr>
      <w:r>
        <w:rPr>
          <w:b/>
        </w:rPr>
        <w:t>4 </w:t>
      </w:r>
      <w:proofErr w:type="gramStart"/>
      <w:r w:rsidRPr="003924A2">
        <w:rPr>
          <w:b/>
        </w:rPr>
        <w:t>§</w:t>
      </w:r>
      <w:r>
        <w:rPr>
          <w:b/>
        </w:rPr>
        <w:t>    </w:t>
      </w:r>
      <w:r>
        <w:t>En</w:t>
      </w:r>
      <w:proofErr w:type="gramEnd"/>
      <w:r>
        <w:t xml:space="preserve"> upphandlande myndighet som har beslutat att inrätta eller förändra ett valfrihetssystem ska annonsera på en nationell webbplats som har upprättats för ändamålet. Ansökningar ska löpande begäras in genom sådan annonsering.</w:t>
      </w:r>
    </w:p>
    <w:p w:rsidR="00EE7E17" w:rsidRDefault="00EE7E17" w:rsidP="000D6461">
      <w:pPr>
        <w:pStyle w:val="Brdtextmedindrag"/>
      </w:pPr>
      <w:r>
        <w:t>Ett förfrågningsunderlag ska finnas tillgängligt på webbplatsen till</w:t>
      </w:r>
      <w:r w:rsidR="00E45769">
        <w:softHyphen/>
      </w:r>
      <w:r>
        <w:t xml:space="preserve">sammans med annonsen. </w:t>
      </w:r>
    </w:p>
    <w:p w:rsidR="00EE7E17" w:rsidRDefault="00EE7E17" w:rsidP="000D6461">
      <w:pPr>
        <w:pStyle w:val="Brdtextmedindrag"/>
      </w:pPr>
    </w:p>
    <w:p w:rsidR="00EE7E17" w:rsidRDefault="00EE7E17" w:rsidP="000D6461">
      <w:pPr>
        <w:pStyle w:val="Brdtext"/>
      </w:pPr>
      <w:r>
        <w:rPr>
          <w:b/>
        </w:rPr>
        <w:t>5 </w:t>
      </w:r>
      <w:proofErr w:type="gramStart"/>
      <w:r w:rsidRPr="003924A2">
        <w:rPr>
          <w:b/>
        </w:rPr>
        <w:t>§</w:t>
      </w:r>
      <w:r>
        <w:rPr>
          <w:b/>
        </w:rPr>
        <w:t>    </w:t>
      </w:r>
      <w:r>
        <w:t>Grunderna</w:t>
      </w:r>
      <w:proofErr w:type="gramEnd"/>
      <w:r>
        <w:t xml:space="preserve"> för den ekonomiska ersättningen till en leverantör ska framgå av förfrågningsunderlaget.</w:t>
      </w:r>
    </w:p>
    <w:p w:rsidR="00EE7E17" w:rsidRDefault="00EE7E17" w:rsidP="000D6461">
      <w:pPr>
        <w:pStyle w:val="Brdtextmedindrag"/>
      </w:pPr>
    </w:p>
    <w:p w:rsidR="00EE7E17" w:rsidRDefault="00EE7E17" w:rsidP="000D6461">
      <w:pPr>
        <w:pStyle w:val="Brdtext"/>
      </w:pPr>
      <w:r>
        <w:rPr>
          <w:b/>
        </w:rPr>
        <w:lastRenderedPageBreak/>
        <w:t>6 </w:t>
      </w:r>
      <w:proofErr w:type="gramStart"/>
      <w:r w:rsidRPr="003924A2">
        <w:rPr>
          <w:b/>
        </w:rPr>
        <w:t>§</w:t>
      </w:r>
      <w:r>
        <w:rPr>
          <w:b/>
        </w:rPr>
        <w:t>    </w:t>
      </w:r>
      <w:r>
        <w:t>Den</w:t>
      </w:r>
      <w:proofErr w:type="gramEnd"/>
      <w:r>
        <w:t xml:space="preserve"> upphandlande myndigheten får ställa särskilda villkor för hur ett kontrakt ska fullgöras. Samtliga villkor ska anges i annonsen om valfrihetssystemet eller i förfrågningsunderlaget.</w:t>
      </w:r>
    </w:p>
    <w:p w:rsidR="00EE7E17" w:rsidRDefault="00EE7E17" w:rsidP="000D6461">
      <w:pPr>
        <w:pStyle w:val="Brdtextmedindrag"/>
      </w:pPr>
    </w:p>
    <w:p w:rsidR="00EE7E17" w:rsidRDefault="00EE7E17" w:rsidP="000D6461">
      <w:pPr>
        <w:pStyle w:val="Brdtext"/>
      </w:pPr>
      <w:r w:rsidRPr="003924A2">
        <w:rPr>
          <w:b/>
        </w:rPr>
        <w:t>7</w:t>
      </w:r>
      <w:r>
        <w:rPr>
          <w:b/>
        </w:rPr>
        <w:t> </w:t>
      </w:r>
      <w:proofErr w:type="gramStart"/>
      <w:r w:rsidRPr="003924A2">
        <w:rPr>
          <w:b/>
        </w:rPr>
        <w:t>§</w:t>
      </w:r>
      <w:r>
        <w:rPr>
          <w:b/>
        </w:rPr>
        <w:t>    </w:t>
      </w:r>
      <w:r>
        <w:t>I</w:t>
      </w:r>
      <w:proofErr w:type="gramEnd"/>
      <w:r>
        <w:t xml:space="preserve"> annonsen eller förfrågningsunderlaget ska det anges på vilket sätt ansökan ska lämnas in.  </w:t>
      </w:r>
    </w:p>
    <w:p w:rsidR="00EE7E17" w:rsidRDefault="00EE7E17" w:rsidP="000D6461">
      <w:pPr>
        <w:pStyle w:val="Brdtextmedindrag"/>
      </w:pPr>
      <w:r>
        <w:t>I förfrågningsunderlaget ska det anges inom vilken tid den upphand</w:t>
      </w:r>
      <w:r>
        <w:softHyphen/>
        <w:t>lande myndigheten kommer att besluta om godkännande.</w:t>
      </w:r>
    </w:p>
    <w:p w:rsidR="00EE7E17" w:rsidRDefault="00EE7E17" w:rsidP="000D6461">
      <w:pPr>
        <w:pStyle w:val="Rubrik4utannumrering"/>
      </w:pPr>
      <w:r>
        <w:t>Ansökan</w:t>
      </w:r>
    </w:p>
    <w:p w:rsidR="00EE7E17" w:rsidRDefault="00EE7E17" w:rsidP="000D6461">
      <w:pPr>
        <w:pStyle w:val="Brdtext"/>
      </w:pPr>
      <w:r>
        <w:rPr>
          <w:b/>
        </w:rPr>
        <w:t>8 </w:t>
      </w:r>
      <w:proofErr w:type="gramStart"/>
      <w:r w:rsidRPr="003924A2">
        <w:rPr>
          <w:b/>
        </w:rPr>
        <w:t>§</w:t>
      </w:r>
      <w:r>
        <w:rPr>
          <w:b/>
        </w:rPr>
        <w:t>    </w:t>
      </w:r>
      <w:r>
        <w:t>Leverantörer</w:t>
      </w:r>
      <w:proofErr w:type="gramEnd"/>
      <w:r>
        <w:t xml:space="preserve"> får lämna en ansökan var för sig eller tillsammans med andra leverantörer. Den upphandlande myndigheten får inte ställa upp villkor om att en grupp ska ha en bestämd juridisk form för att få lämna en ansökan. Den upphandlande myndigheten får dock begära att en grupp ska ha en viss juridisk form när den har blivit tilldelad ett kon</w:t>
      </w:r>
      <w:r>
        <w:softHyphen/>
        <w:t>trakt, om det behövs för att kontraktet ska kunna fullgöras på ett godtag</w:t>
      </w:r>
      <w:r>
        <w:softHyphen/>
        <w:t>bart sätt.</w:t>
      </w:r>
    </w:p>
    <w:p w:rsidR="00EE7E17" w:rsidRDefault="00EE7E17" w:rsidP="000D6461">
      <w:pPr>
        <w:pStyle w:val="Brdtextmedindrag"/>
      </w:pPr>
    </w:p>
    <w:p w:rsidR="00EE7E17" w:rsidRDefault="00EE7E17" w:rsidP="000D6461">
      <w:pPr>
        <w:pStyle w:val="Brdtext"/>
      </w:pPr>
      <w:r>
        <w:rPr>
          <w:b/>
        </w:rPr>
        <w:t>9 </w:t>
      </w:r>
      <w:proofErr w:type="gramStart"/>
      <w:r w:rsidRPr="003924A2">
        <w:rPr>
          <w:b/>
        </w:rPr>
        <w:t>§</w:t>
      </w:r>
      <w:r>
        <w:rPr>
          <w:b/>
        </w:rPr>
        <w:t>    </w:t>
      </w:r>
      <w:r>
        <w:t>En</w:t>
      </w:r>
      <w:proofErr w:type="gramEnd"/>
      <w:r>
        <w:t xml:space="preserve"> sökande får vid behov åberopa andra företags ekonomiska, tekniska och yrkesmässiga kapacitet i ansökan. Sökanden ska genom att tillhandahålla ett åtagande från företagen i fråga eller på annat sätt kunna visa att den kommer att förfoga över nödvändiga resurser när kontraktet ska fullgöras.</w:t>
      </w:r>
    </w:p>
    <w:p w:rsidR="00EE7E17" w:rsidRDefault="00EE7E17" w:rsidP="000D6461">
      <w:pPr>
        <w:pStyle w:val="Rubrik4utannumrering"/>
      </w:pPr>
      <w:r>
        <w:t>Uteslutning av sökande</w:t>
      </w:r>
    </w:p>
    <w:p w:rsidR="00EE7E17" w:rsidRDefault="00EE7E17" w:rsidP="000D6461">
      <w:pPr>
        <w:pStyle w:val="Brdtext"/>
      </w:pPr>
      <w:r>
        <w:rPr>
          <w:b/>
        </w:rPr>
        <w:t>10 </w:t>
      </w:r>
      <w:proofErr w:type="gramStart"/>
      <w:r w:rsidRPr="003924A2">
        <w:rPr>
          <w:b/>
        </w:rPr>
        <w:t>§</w:t>
      </w:r>
      <w:r>
        <w:rPr>
          <w:b/>
        </w:rPr>
        <w:t>    </w:t>
      </w:r>
      <w:r>
        <w:t>Den</w:t>
      </w:r>
      <w:proofErr w:type="gramEnd"/>
      <w:r>
        <w:t xml:space="preserve"> upphandlande myndigheten får utesluta en sökande som</w:t>
      </w:r>
    </w:p>
    <w:p w:rsidR="00EE7E17" w:rsidRDefault="00EE7E17" w:rsidP="000D6461">
      <w:pPr>
        <w:pStyle w:val="Brdtextmedindrag"/>
      </w:pPr>
      <w:r>
        <w:t xml:space="preserve">1. är i konkurs eller likvidation, är under tvångsförvaltning eller är föremål för ackord eller tills vidare har inställt sina betalningar eller är underkastad näringsförbud, </w:t>
      </w:r>
    </w:p>
    <w:p w:rsidR="00EE7E17" w:rsidRDefault="00EE7E17" w:rsidP="000D6461">
      <w:pPr>
        <w:pStyle w:val="Brdtextmedindrag"/>
      </w:pPr>
      <w:r>
        <w:t xml:space="preserve">2. är föremål för ansökan om konkurs, tvångslikvidation, ackord eller annat liknande förfarande, </w:t>
      </w:r>
    </w:p>
    <w:p w:rsidR="00EE7E17" w:rsidRDefault="00EE7E17" w:rsidP="000D6461">
      <w:pPr>
        <w:pStyle w:val="Brdtextmedindrag"/>
      </w:pPr>
      <w:r>
        <w:t>3. genom lagakraftvunnen dom är dömd för brott som avser yrkesut</w:t>
      </w:r>
      <w:r>
        <w:softHyphen/>
        <w:t>övningen,</w:t>
      </w:r>
    </w:p>
    <w:p w:rsidR="00EE7E17" w:rsidRDefault="00EE7E17" w:rsidP="000D6461">
      <w:pPr>
        <w:pStyle w:val="Brdtextmedindrag"/>
      </w:pPr>
      <w:r>
        <w:t>4. kan visas ha gjort sig skyldig till allvarligt fel i yrkesutövningen,</w:t>
      </w:r>
    </w:p>
    <w:p w:rsidR="00EE7E17" w:rsidRDefault="00EE7E17" w:rsidP="000D6461">
      <w:pPr>
        <w:pStyle w:val="Brdtextmedindrag"/>
      </w:pPr>
      <w:r>
        <w:t xml:space="preserve">5. inte har fullgjort sina </w:t>
      </w:r>
      <w:proofErr w:type="gramStart"/>
      <w:r>
        <w:t>åligganden</w:t>
      </w:r>
      <w:proofErr w:type="gramEnd"/>
      <w:r>
        <w:t xml:space="preserve"> avseende socialförsäkringsavgifter eller skatt i hemlandet eller en annan stat inom Europeiska ekonomiska samarbetsområdet, eller</w:t>
      </w:r>
    </w:p>
    <w:p w:rsidR="00EE7E17" w:rsidRDefault="00EE7E17" w:rsidP="00965BD2">
      <w:pPr>
        <w:pStyle w:val="Brdtextmedindrag"/>
      </w:pPr>
      <w:r>
        <w:t>6. i något väsentligt hänseende har låtit bli att lämna upplysningar eller har lämnat felaktiga upplysningar som har begärts med stöd av 11 §.</w:t>
      </w:r>
    </w:p>
    <w:p w:rsidR="00EE7E17" w:rsidRDefault="00EE7E17" w:rsidP="000D6461">
      <w:pPr>
        <w:pStyle w:val="Brdtextmedindrag"/>
      </w:pPr>
      <w:r>
        <w:t>Om sökanden är en juridisk person, får sökanden uteslutas om en före</w:t>
      </w:r>
      <w:r>
        <w:softHyphen/>
        <w:t xml:space="preserve">trädare för den juridiska personen har dömts för sådant brott som avses i första stycket 3 eller har gjort sig skyldig till sådant fel som avses i första stycket 4. </w:t>
      </w:r>
    </w:p>
    <w:p w:rsidR="00EE7E17" w:rsidRDefault="00EE7E17" w:rsidP="000D6461">
      <w:pPr>
        <w:pStyle w:val="Brdtextmedindrag"/>
      </w:pPr>
    </w:p>
    <w:p w:rsidR="00EE7E17" w:rsidRDefault="00EE7E17" w:rsidP="00965BD2">
      <w:pPr>
        <w:pStyle w:val="Brdtext"/>
      </w:pPr>
      <w:r>
        <w:rPr>
          <w:b/>
        </w:rPr>
        <w:t>11 </w:t>
      </w:r>
      <w:proofErr w:type="gramStart"/>
      <w:r w:rsidRPr="003924A2">
        <w:rPr>
          <w:b/>
        </w:rPr>
        <w:t>§</w:t>
      </w:r>
      <w:r>
        <w:rPr>
          <w:b/>
        </w:rPr>
        <w:t>    </w:t>
      </w:r>
      <w:r>
        <w:t>Den</w:t>
      </w:r>
      <w:proofErr w:type="gramEnd"/>
      <w:r>
        <w:t xml:space="preserve"> upphandlande myndigheten får begära att sökanden visar att det inte finns någon grund för att utesluta denne med stöd av 10 § första stycket 1, 2 eller 5. </w:t>
      </w:r>
    </w:p>
    <w:p w:rsidR="00EE7E17" w:rsidRDefault="00EE7E17" w:rsidP="000D6461">
      <w:pPr>
        <w:pStyle w:val="Brdtextmedindrag"/>
      </w:pPr>
      <w:r>
        <w:t xml:space="preserve">Den upphandlande myndigheten ska som bevis för att det inte finns grund för att utesluta en sökande godta utdrag ur ett officiellt register </w:t>
      </w:r>
      <w:r>
        <w:lastRenderedPageBreak/>
        <w:t xml:space="preserve">eller annan likvärdig handling när det gäller ett förhållande som avses i 10 § första stycket 1 eller 2 och intyg från en behörig myndighet när det gäller ett förhållande som avses i 10 § första stycket 5. </w:t>
      </w:r>
    </w:p>
    <w:p w:rsidR="00EE7E17" w:rsidRDefault="00EE7E17" w:rsidP="00965BD2">
      <w:pPr>
        <w:pStyle w:val="Brdtextmedindrag"/>
      </w:pPr>
      <w:r>
        <w:t>Om, i fråga om en sökande som inte är medborgare i eller bosatt i Sverige, sådana handlingar eller intyg som avses i andra stycket inte utfärdas i sökandens hemland eller ursprungsland, eller inte omfattar samtliga de fall som avses i 10 § första stycket 1, 2 och 5, får de ersättas med en utsaga som har avgetts på heder och samvete eller av en liknande försäkran. En sådan sökande får också föreläggas att visa att det inte finns grund för att utesluta denne med stöd av 10 § första stycket 3 eller andra stycket.</w:t>
      </w:r>
    </w:p>
    <w:p w:rsidR="00EE7E17" w:rsidRDefault="00EE7E17" w:rsidP="000D6461">
      <w:pPr>
        <w:pStyle w:val="Brdtextmedindrag"/>
      </w:pPr>
      <w:r>
        <w:t>Om en sökande är registrerad i en officiell förteckning över godkända tjänstetillhandahållare i ett land inom Europeiska ekonomiska samarbets</w:t>
      </w:r>
      <w:r>
        <w:softHyphen/>
        <w:t>området, ska den upphandlande myndigheten utgå från att sökanden inte kan uteslutas som leverantör enligt 10 § första stycket 1–5.</w:t>
      </w:r>
    </w:p>
    <w:p w:rsidR="00EE7E17" w:rsidRDefault="00EE7E17" w:rsidP="000D6461">
      <w:pPr>
        <w:pStyle w:val="Rubrik4utannumrering"/>
      </w:pPr>
      <w:r>
        <w:t>Godkännande av sökande och ingående av kontrakt</w:t>
      </w:r>
    </w:p>
    <w:p w:rsidR="00EE7E17" w:rsidRDefault="00EE7E17" w:rsidP="000D6461">
      <w:pPr>
        <w:pStyle w:val="Brdtext"/>
      </w:pPr>
      <w:r w:rsidRPr="003924A2">
        <w:rPr>
          <w:b/>
        </w:rPr>
        <w:t>12</w:t>
      </w:r>
      <w:r>
        <w:rPr>
          <w:b/>
        </w:rPr>
        <w:t> </w:t>
      </w:r>
      <w:proofErr w:type="gramStart"/>
      <w:r w:rsidRPr="003924A2">
        <w:rPr>
          <w:b/>
        </w:rPr>
        <w:t>§</w:t>
      </w:r>
      <w:r>
        <w:rPr>
          <w:b/>
        </w:rPr>
        <w:t>    </w:t>
      </w:r>
      <w:r>
        <w:t>Den</w:t>
      </w:r>
      <w:proofErr w:type="gramEnd"/>
      <w:r>
        <w:t xml:space="preserve"> upphandlande myndigheten ska godkänna samtliga sökande som uppfyller kraven i annonsen och förfrågningsunderlaget och som inte har uteslutits med stöd av 10 §.</w:t>
      </w:r>
    </w:p>
    <w:p w:rsidR="00EE7E17" w:rsidRDefault="00EE7E17" w:rsidP="000D6461">
      <w:pPr>
        <w:pStyle w:val="Brdtextmedindrag"/>
      </w:pPr>
    </w:p>
    <w:p w:rsidR="00EE7E17" w:rsidRDefault="00EE7E17" w:rsidP="000D6461">
      <w:pPr>
        <w:pStyle w:val="Brdtext"/>
      </w:pPr>
      <w:r w:rsidRPr="00432659">
        <w:rPr>
          <w:b/>
        </w:rPr>
        <w:t>1</w:t>
      </w:r>
      <w:r>
        <w:rPr>
          <w:b/>
        </w:rPr>
        <w:t>3 </w:t>
      </w:r>
      <w:proofErr w:type="gramStart"/>
      <w:r w:rsidRPr="00432659">
        <w:rPr>
          <w:b/>
        </w:rPr>
        <w:t>§</w:t>
      </w:r>
      <w:r>
        <w:rPr>
          <w:b/>
        </w:rPr>
        <w:t>    </w:t>
      </w:r>
      <w:r>
        <w:t>Den</w:t>
      </w:r>
      <w:proofErr w:type="gramEnd"/>
      <w:r>
        <w:t xml:space="preserve"> som har ansökt om godkännande ska få del av uppgifter som tillförs ärendet genom någon annan och få tillfälle att yttra sig över upp</w:t>
      </w:r>
      <w:r>
        <w:softHyphen/>
        <w:t xml:space="preserve">gifterna innan ärendet avgörs. </w:t>
      </w:r>
    </w:p>
    <w:p w:rsidR="00EE7E17" w:rsidRDefault="00EE7E17" w:rsidP="000D6461">
      <w:pPr>
        <w:pStyle w:val="Brdtextmedindrag"/>
      </w:pPr>
      <w:r>
        <w:t>Ett slutligt beslut i ett ärende om godkännande enligt denna lag ska innehålla skälen för beslutet. Ett beslut om att inte godkänna en sökande ska även innehålla en upplysning om hur man ansöker om rättelse.</w:t>
      </w:r>
    </w:p>
    <w:p w:rsidR="00EE7E17" w:rsidRDefault="00EE7E17" w:rsidP="000D6461">
      <w:pPr>
        <w:pStyle w:val="Brdtextmedindrag"/>
      </w:pPr>
      <w:r>
        <w:t>Sökanden ska snarast underrättas om beslutet. En underrättelse ska även lämnas när den upphandlande myndigheten beslutar att avbryta inrättandet av ett valfrihetssystem.</w:t>
      </w:r>
    </w:p>
    <w:p w:rsidR="00EE7E17" w:rsidRDefault="00EE7E17" w:rsidP="000D6461">
      <w:pPr>
        <w:pStyle w:val="Brdtextmedindrag"/>
      </w:pPr>
    </w:p>
    <w:p w:rsidR="00EE7E17" w:rsidRDefault="00EE7E17" w:rsidP="0038200E">
      <w:pPr>
        <w:pStyle w:val="Brdtext"/>
      </w:pPr>
      <w:r w:rsidRPr="003924A2">
        <w:rPr>
          <w:b/>
        </w:rPr>
        <w:t>1</w:t>
      </w:r>
      <w:r>
        <w:rPr>
          <w:b/>
        </w:rPr>
        <w:t>4 </w:t>
      </w:r>
      <w:proofErr w:type="gramStart"/>
      <w:r w:rsidRPr="003924A2">
        <w:rPr>
          <w:b/>
        </w:rPr>
        <w:t>§</w:t>
      </w:r>
      <w:r>
        <w:rPr>
          <w:b/>
        </w:rPr>
        <w:t>    </w:t>
      </w:r>
      <w:r>
        <w:t>När</w:t>
      </w:r>
      <w:proofErr w:type="gramEnd"/>
      <w:r>
        <w:t xml:space="preserve"> den upphandlande myndigheten har lämnat sitt godkännande enligt 12 § ska den upphandlande myndigheten utan dröjsmål teckna kontrakt med leveran</w:t>
      </w:r>
      <w:r>
        <w:softHyphen/>
        <w:t>tören.</w:t>
      </w:r>
    </w:p>
    <w:p w:rsidR="00EE7E17" w:rsidRDefault="00EE7E17" w:rsidP="000D6461">
      <w:pPr>
        <w:pStyle w:val="Rubrik4utannumrering"/>
      </w:pPr>
      <w:r>
        <w:t>Information</w:t>
      </w:r>
    </w:p>
    <w:p w:rsidR="00EE7E17" w:rsidRDefault="00EE7E17" w:rsidP="000D6461">
      <w:pPr>
        <w:pStyle w:val="Brdtext"/>
      </w:pPr>
      <w:r>
        <w:rPr>
          <w:b/>
        </w:rPr>
        <w:t>15 </w:t>
      </w:r>
      <w:proofErr w:type="gramStart"/>
      <w:r w:rsidRPr="003924A2">
        <w:rPr>
          <w:b/>
        </w:rPr>
        <w:t>§</w:t>
      </w:r>
      <w:r>
        <w:rPr>
          <w:b/>
        </w:rPr>
        <w:t>    </w:t>
      </w:r>
      <w:r>
        <w:t>Den</w:t>
      </w:r>
      <w:proofErr w:type="gramEnd"/>
      <w:r>
        <w:t xml:space="preserve"> upphandlande myndigheten ska till enskilda lämna informa</w:t>
      </w:r>
      <w:r>
        <w:softHyphen/>
        <w:t>tion om samtliga leverantörer som den upphandlande myndigheten har tecknat kontrakt med inom ramen för ett valfrihetssystem. Informationen ska vara saklig, relevant, jämförbar, lättförståelig och lättillgänglig.</w:t>
      </w:r>
    </w:p>
    <w:p w:rsidR="00EE7E17" w:rsidRDefault="00EE7E17" w:rsidP="000D6461">
      <w:pPr>
        <w:pStyle w:val="Rubrik4utannumrering"/>
      </w:pPr>
      <w:r>
        <w:t>Rättsmedel</w:t>
      </w:r>
    </w:p>
    <w:p w:rsidR="00EE7E17" w:rsidRDefault="00EE7E17" w:rsidP="000D6461">
      <w:pPr>
        <w:pStyle w:val="Brdtext"/>
      </w:pPr>
      <w:r>
        <w:rPr>
          <w:b/>
        </w:rPr>
        <w:t>16 </w:t>
      </w:r>
      <w:proofErr w:type="gramStart"/>
      <w:r w:rsidRPr="003924A2">
        <w:rPr>
          <w:b/>
        </w:rPr>
        <w:t>§</w:t>
      </w:r>
      <w:r>
        <w:rPr>
          <w:b/>
        </w:rPr>
        <w:t>    </w:t>
      </w:r>
      <w:r>
        <w:t>En</w:t>
      </w:r>
      <w:proofErr w:type="gramEnd"/>
      <w:r>
        <w:t xml:space="preserve"> leverantör som gör gällande att en upphandlande myndighet har brutit mot en bestämmelse i denna lag, får ansöka om rättelse hos allmän förvaltningsdomstol. </w:t>
      </w:r>
    </w:p>
    <w:p w:rsidR="00EE7E17" w:rsidRDefault="00EE7E17" w:rsidP="000D6461">
      <w:pPr>
        <w:pStyle w:val="Brdtextmedindrag"/>
      </w:pPr>
      <w:r>
        <w:t>Endast den sökande som inte har godkänts får ansöka om rättelse av beslut enligt 12 §.</w:t>
      </w:r>
    </w:p>
    <w:p w:rsidR="00EE7E17" w:rsidRDefault="00EE7E17" w:rsidP="0038200E">
      <w:pPr>
        <w:pStyle w:val="Brdtextmedindrag"/>
      </w:pPr>
      <w:r>
        <w:t xml:space="preserve">En ansökan om rättelse ska vara skriftlig. </w:t>
      </w:r>
    </w:p>
    <w:p w:rsidR="00EE7E17" w:rsidRDefault="00EE7E17" w:rsidP="000D6461">
      <w:pPr>
        <w:pStyle w:val="Brdtextmedindrag"/>
      </w:pPr>
    </w:p>
    <w:p w:rsidR="00EE7E17" w:rsidRDefault="00EE7E17" w:rsidP="000D6461">
      <w:pPr>
        <w:pStyle w:val="Brdtext"/>
      </w:pPr>
      <w:r>
        <w:rPr>
          <w:b/>
        </w:rPr>
        <w:t>17 </w:t>
      </w:r>
      <w:proofErr w:type="gramStart"/>
      <w:r w:rsidRPr="003924A2">
        <w:rPr>
          <w:b/>
        </w:rPr>
        <w:t>§</w:t>
      </w:r>
      <w:r>
        <w:rPr>
          <w:b/>
        </w:rPr>
        <w:t>    </w:t>
      </w:r>
      <w:r>
        <w:t>Om</w:t>
      </w:r>
      <w:proofErr w:type="gramEnd"/>
      <w:r>
        <w:t xml:space="preserve"> den upphandlande myndigheten har brutit mot någon bestämmelse i denna lag och detta har medfört att en leverantör har lidit eller kan komma att lida skada, ska rätten besluta att den upphandlande myndigheten ska vidta rättelse. </w:t>
      </w:r>
    </w:p>
    <w:p w:rsidR="00EE7E17" w:rsidRDefault="00EE7E17" w:rsidP="000D6461">
      <w:pPr>
        <w:pStyle w:val="Brdtextmedindrag"/>
      </w:pPr>
      <w:r>
        <w:t xml:space="preserve"> </w:t>
      </w:r>
    </w:p>
    <w:p w:rsidR="00EE7E17" w:rsidRDefault="00EE7E17" w:rsidP="000D6461">
      <w:pPr>
        <w:pStyle w:val="Brdtext"/>
      </w:pPr>
      <w:r w:rsidRPr="003924A2">
        <w:rPr>
          <w:b/>
        </w:rPr>
        <w:t>18</w:t>
      </w:r>
      <w:r>
        <w:rPr>
          <w:b/>
        </w:rPr>
        <w:t> </w:t>
      </w:r>
      <w:proofErr w:type="gramStart"/>
      <w:r w:rsidRPr="003924A2">
        <w:rPr>
          <w:b/>
        </w:rPr>
        <w:t>§</w:t>
      </w:r>
      <w:r>
        <w:rPr>
          <w:b/>
        </w:rPr>
        <w:t>    </w:t>
      </w:r>
      <w:r>
        <w:t>En</w:t>
      </w:r>
      <w:proofErr w:type="gramEnd"/>
      <w:r>
        <w:t xml:space="preserve"> ansökan om rättelse enligt 16 § ska göras hos den förvaltnings</w:t>
      </w:r>
      <w:r>
        <w:softHyphen/>
        <w:t>rätt i vars domkrets den myndighet som avses i 1 § andra stycket 2 har sin hemvist.</w:t>
      </w:r>
    </w:p>
    <w:p w:rsidR="00EE7E17" w:rsidRDefault="00EE7E17" w:rsidP="0038200E">
      <w:pPr>
        <w:pStyle w:val="Brdtextmedindrag"/>
      </w:pPr>
      <w:r>
        <w:t>En ansökan enligt 16 § andra stycket ska ha kommit in till förvalt</w:t>
      </w:r>
      <w:r>
        <w:softHyphen/>
        <w:t xml:space="preserve">ningsrätten inom tre veckor från det att en upplysning har lämnats enligt 13 § andra stycket.  </w:t>
      </w:r>
    </w:p>
    <w:p w:rsidR="00EE7E17" w:rsidRDefault="00EE7E17" w:rsidP="000D6461">
      <w:pPr>
        <w:pStyle w:val="Brdtextmedindrag"/>
      </w:pPr>
      <w:r>
        <w:t>Prövningstillstånd krävs vid överklagande till kammarrätt.</w:t>
      </w:r>
    </w:p>
    <w:p w:rsidR="00EE7E17" w:rsidRDefault="00EE7E17" w:rsidP="000D6461">
      <w:pPr>
        <w:pStyle w:val="Brdtextmedindrag"/>
      </w:pPr>
    </w:p>
    <w:p w:rsidR="00EE7E17" w:rsidRDefault="00EE7E17" w:rsidP="000D6461">
      <w:pPr>
        <w:pStyle w:val="Brdtext"/>
      </w:pPr>
      <w:r w:rsidRPr="003924A2">
        <w:rPr>
          <w:b/>
        </w:rPr>
        <w:t>19</w:t>
      </w:r>
      <w:r>
        <w:rPr>
          <w:b/>
        </w:rPr>
        <w:t> </w:t>
      </w:r>
      <w:proofErr w:type="gramStart"/>
      <w:r w:rsidRPr="003924A2">
        <w:rPr>
          <w:b/>
        </w:rPr>
        <w:t>§</w:t>
      </w:r>
      <w:r>
        <w:rPr>
          <w:b/>
        </w:rPr>
        <w:t>    </w:t>
      </w:r>
      <w:r>
        <w:t>En</w:t>
      </w:r>
      <w:proofErr w:type="gramEnd"/>
      <w:r>
        <w:t xml:space="preserve"> upphandlande myndighet som inte har följt bestämmelserna i denna lag ska ersätta sökanden för därigenom uppkommen skada. </w:t>
      </w:r>
    </w:p>
    <w:p w:rsidR="00EE7E17" w:rsidRDefault="00EE7E17" w:rsidP="000D6461">
      <w:pPr>
        <w:pStyle w:val="Brdtextmedindrag"/>
      </w:pPr>
      <w:r>
        <w:t xml:space="preserve">Talan om skadestånd ska väckas vid allmän domstol. </w:t>
      </w:r>
    </w:p>
    <w:p w:rsidR="00EE7E17" w:rsidRDefault="00EE7E17" w:rsidP="000D6461">
      <w:pPr>
        <w:pStyle w:val="Brdtextmedindrag"/>
      </w:pPr>
      <w:r>
        <w:t>En skadeståndstalan som grundar sig på ett beslut att inte godkänna en sökande ska väckas inom ett år från dagen för beslutet. Väcks inte talan i tid, är rätten till skadestånd förlorad.</w:t>
      </w:r>
    </w:p>
    <w:p w:rsidR="00EE7E17" w:rsidRDefault="00EE7E17" w:rsidP="000D6461">
      <w:pPr>
        <w:pStyle w:val="Brdtextmedindrag"/>
      </w:pPr>
    </w:p>
    <w:p w:rsidR="00EE7E17" w:rsidRDefault="00EE7E17" w:rsidP="000D6461">
      <w:pPr>
        <w:pStyle w:val="Brdtext"/>
      </w:pPr>
      <w:r w:rsidRPr="003924A2">
        <w:rPr>
          <w:b/>
        </w:rPr>
        <w:t>20</w:t>
      </w:r>
      <w:r>
        <w:rPr>
          <w:b/>
        </w:rPr>
        <w:t> </w:t>
      </w:r>
      <w:proofErr w:type="gramStart"/>
      <w:r w:rsidRPr="003924A2">
        <w:rPr>
          <w:b/>
        </w:rPr>
        <w:t>§</w:t>
      </w:r>
      <w:r>
        <w:rPr>
          <w:b/>
        </w:rPr>
        <w:t>    </w:t>
      </w:r>
      <w:r>
        <w:t>Bestämmelserna</w:t>
      </w:r>
      <w:proofErr w:type="gramEnd"/>
      <w:r>
        <w:t xml:space="preserve"> i 16–19 §§ om rättelse och skadestånd gäller inte i fråga om information enligt 15 §.</w:t>
      </w:r>
    </w:p>
    <w:p w:rsidR="00EE7E17" w:rsidRDefault="00EE7E17" w:rsidP="000D6461">
      <w:pPr>
        <w:pStyle w:val="Brdtextmedindrag"/>
      </w:pPr>
    </w:p>
    <w:p w:rsidR="00EE7E17" w:rsidRDefault="00EE7E17" w:rsidP="000D6461">
      <w:pPr>
        <w:pStyle w:val="Brdtext"/>
      </w:pPr>
      <w:r w:rsidRPr="003924A2">
        <w:rPr>
          <w:b/>
        </w:rPr>
        <w:t>21</w:t>
      </w:r>
      <w:r>
        <w:rPr>
          <w:b/>
        </w:rPr>
        <w:t> </w:t>
      </w:r>
      <w:proofErr w:type="gramStart"/>
      <w:r w:rsidRPr="003924A2">
        <w:rPr>
          <w:b/>
        </w:rPr>
        <w:t>§</w:t>
      </w:r>
      <w:r>
        <w:rPr>
          <w:b/>
        </w:rPr>
        <w:t>    </w:t>
      </w:r>
      <w:r>
        <w:t>Ett</w:t>
      </w:r>
      <w:proofErr w:type="gramEnd"/>
      <w:r>
        <w:t xml:space="preserve"> beslut som denna lag är tillämplig på får inte överklagas med stöd av 10 kap. kommunallagen (1991:900).</w:t>
      </w:r>
    </w:p>
    <w:p w:rsidR="00EE7E17" w:rsidRDefault="00EE7E17" w:rsidP="000D6461">
      <w:pPr>
        <w:pStyle w:val="Rubrik4utannumrering"/>
      </w:pPr>
      <w:r>
        <w:t>Tillsyn</w:t>
      </w:r>
    </w:p>
    <w:p w:rsidR="00EE7E17" w:rsidRDefault="00EE7E17" w:rsidP="000D6461">
      <w:pPr>
        <w:pStyle w:val="Brdtext"/>
      </w:pPr>
      <w:r>
        <w:rPr>
          <w:b/>
        </w:rPr>
        <w:t>22 </w:t>
      </w:r>
      <w:proofErr w:type="gramStart"/>
      <w:r w:rsidRPr="003924A2">
        <w:rPr>
          <w:b/>
        </w:rPr>
        <w:t>§</w:t>
      </w:r>
      <w:r>
        <w:rPr>
          <w:b/>
        </w:rPr>
        <w:t>    </w:t>
      </w:r>
      <w:r>
        <w:t>Den</w:t>
      </w:r>
      <w:proofErr w:type="gramEnd"/>
      <w:r>
        <w:t xml:space="preserve"> myndighet som regeringen bestämmer utövar tillsyn över att denna lag följs. </w:t>
      </w:r>
    </w:p>
    <w:p w:rsidR="00EE7E17" w:rsidRDefault="00EE7E17" w:rsidP="000D6461">
      <w:pPr>
        <w:pStyle w:val="Brdtextmedindrag"/>
      </w:pPr>
      <w:r>
        <w:t>Tillsynsmyndigheten får inhämta sådana upplysningar som är nödvän</w:t>
      </w:r>
      <w:r>
        <w:softHyphen/>
        <w:t>diga för tillsynen från en upphandlande myndighet och från den myndig</w:t>
      </w:r>
      <w:r>
        <w:softHyphen/>
        <w:t>het som avses i 1 § andra stycket 2. Upplysningarna ska i första hand inhämtas genom ett skriftligt förfarande. Om det på grund av materialets omfång, brådska eller något annat förhållande är lämpligare, får upplys</w:t>
      </w:r>
      <w:r>
        <w:softHyphen/>
        <w:t>ningarna i stället inhämtas genom besök hos den upphandlande myndig</w:t>
      </w:r>
      <w:r>
        <w:softHyphen/>
        <w:t xml:space="preserve">heten eller </w:t>
      </w:r>
      <w:r w:rsidRPr="00207624">
        <w:t>den myndighet som avses i 1 § andra stycket 2</w:t>
      </w:r>
      <w:r>
        <w:t>.</w:t>
      </w:r>
    </w:p>
    <w:p w:rsidR="00EE7E17" w:rsidRDefault="00EE7E17" w:rsidP="000D6461">
      <w:pPr>
        <w:pStyle w:val="Brdtextmedindrag"/>
      </w:pPr>
      <w:r>
        <w:t>En upphandlande myndighet och</w:t>
      </w:r>
      <w:r w:rsidRPr="00207624">
        <w:t xml:space="preserve"> den myndighet som avses i 1 § andra stycket 2</w:t>
      </w:r>
      <w:r>
        <w:t xml:space="preserve"> är skyldig att tillhandahålla de upplysningar som tillsyns</w:t>
      </w:r>
      <w:r w:rsidR="00E45769">
        <w:softHyphen/>
      </w:r>
      <w:r>
        <w:t>myndigheten begär för sin tillsyn.</w:t>
      </w:r>
    </w:p>
    <w:p w:rsidR="00EE7E17" w:rsidRDefault="00EE7E17" w:rsidP="000D6461">
      <w:pPr>
        <w:pStyle w:val="Brdtext"/>
        <w:spacing w:after="10"/>
        <w:rPr>
          <w:u w:val="single"/>
        </w:rPr>
      </w:pPr>
      <w:r w:rsidRPr="003924A2">
        <w:rPr>
          <w:u w:val="single"/>
        </w:rPr>
        <w:t>                                     </w:t>
      </w:r>
    </w:p>
    <w:p w:rsidR="00EE7E17" w:rsidRDefault="00EE7E17" w:rsidP="000D6461">
      <w:pPr>
        <w:pStyle w:val="Brdtextmedindrag"/>
      </w:pPr>
      <w:r>
        <w:t>Denna lag träder i kraft den 1 juli 2013.</w:t>
      </w:r>
    </w:p>
    <w:p w:rsidR="00EE7E17" w:rsidRDefault="00EE7E17" w:rsidP="000D6461">
      <w:pPr>
        <w:pStyle w:val="Brdtextmedindrag"/>
      </w:pPr>
      <w:r>
        <w:t xml:space="preserve"> </w:t>
      </w:r>
    </w:p>
    <w:p w:rsidR="00EE7E17" w:rsidRDefault="00EE7E17" w:rsidP="000D6461">
      <w:pPr>
        <w:overflowPunct/>
        <w:autoSpaceDE/>
        <w:autoSpaceDN/>
        <w:adjustRightInd/>
        <w:textAlignment w:val="auto"/>
        <w:rPr>
          <w:sz w:val="20"/>
        </w:rPr>
      </w:pPr>
      <w:r>
        <w:br w:type="page"/>
      </w:r>
    </w:p>
    <w:p w:rsidR="00EE7E17" w:rsidRDefault="00EE7E17" w:rsidP="00EE7E17">
      <w:pPr>
        <w:pStyle w:val="Rubrik2"/>
      </w:pPr>
      <w:bookmarkStart w:id="21" w:name="_Toc346891489"/>
      <w:bookmarkStart w:id="22" w:name="_Toc349751305"/>
      <w:bookmarkStart w:id="23" w:name="_Toc349814290"/>
      <w:bookmarkStart w:id="24" w:name="_Toc349820897"/>
      <w:bookmarkStart w:id="25" w:name="_Toc350844719"/>
      <w:bookmarkStart w:id="26" w:name="_Toc350848661"/>
      <w:bookmarkStart w:id="27" w:name="_Toc351561257"/>
      <w:bookmarkStart w:id="28" w:name="_Toc351622696"/>
      <w:r>
        <w:lastRenderedPageBreak/>
        <w:t>Förslag till lag om ändring i lagen (1971:289) om allmänna förvaltningsdomstolar</w:t>
      </w:r>
      <w:bookmarkEnd w:id="21"/>
      <w:bookmarkEnd w:id="22"/>
      <w:bookmarkEnd w:id="23"/>
      <w:bookmarkEnd w:id="24"/>
      <w:bookmarkEnd w:id="25"/>
      <w:bookmarkEnd w:id="26"/>
      <w:bookmarkEnd w:id="27"/>
      <w:bookmarkEnd w:id="28"/>
    </w:p>
    <w:p w:rsidR="00EE7E17" w:rsidRDefault="00EE7E17" w:rsidP="000D6461">
      <w:pPr>
        <w:pStyle w:val="Brdtextmedindrag"/>
      </w:pPr>
      <w:r>
        <w:t>Härigenom föreskrivs att 18 § lagen (1971:289) om allmänna förvalt</w:t>
      </w:r>
      <w:r>
        <w:softHyphen/>
        <w:t>ningsdomstolar</w:t>
      </w:r>
      <w:r>
        <w:rPr>
          <w:rStyle w:val="Fotnotsreferens"/>
        </w:rPr>
        <w:footnoteReference w:customMarkFollows="1" w:id="2"/>
        <w:t>1</w:t>
      </w:r>
      <w:r>
        <w:t xml:space="preserve"> ska ha följande lydelse.</w:t>
      </w:r>
    </w:p>
    <w:p w:rsidR="00EE7E17"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3924A2" w:rsidTr="000D6461">
        <w:tc>
          <w:tcPr>
            <w:tcW w:w="3061" w:type="dxa"/>
            <w:shd w:val="clear" w:color="auto" w:fill="auto"/>
          </w:tcPr>
          <w:p w:rsidR="00EE7E17" w:rsidRPr="003924A2" w:rsidRDefault="00EE7E17" w:rsidP="000D6461">
            <w:pPr>
              <w:pStyle w:val="Brdtext"/>
              <w:rPr>
                <w:i/>
              </w:rPr>
            </w:pPr>
            <w:r w:rsidRPr="003924A2">
              <w:rPr>
                <w:i/>
              </w:rPr>
              <w:t>Nuvarande lydelse</w:t>
            </w:r>
          </w:p>
        </w:tc>
        <w:tc>
          <w:tcPr>
            <w:tcW w:w="3061" w:type="dxa"/>
            <w:shd w:val="clear" w:color="auto" w:fill="auto"/>
          </w:tcPr>
          <w:p w:rsidR="00EE7E17" w:rsidRPr="003924A2" w:rsidRDefault="00EE7E17" w:rsidP="000D6461">
            <w:pPr>
              <w:pStyle w:val="Brdtext"/>
              <w:rPr>
                <w:i/>
              </w:rPr>
            </w:pPr>
            <w:r w:rsidRPr="003924A2">
              <w:rPr>
                <w:i/>
              </w:rPr>
              <w:t>Föreslagen lydelse</w:t>
            </w:r>
          </w:p>
        </w:tc>
      </w:tr>
    </w:tbl>
    <w:p w:rsidR="00EE7E17" w:rsidRDefault="00EE7E17" w:rsidP="000D6461">
      <w:pPr>
        <w:pStyle w:val="Brdtextmedindrag"/>
      </w:pPr>
    </w:p>
    <w:p w:rsidR="00EE7E17" w:rsidRDefault="00EE7E17" w:rsidP="000D6461">
      <w:pPr>
        <w:pStyle w:val="Brdtextmedindrag"/>
        <w:jc w:val="center"/>
      </w:pPr>
      <w:r>
        <w:t>18 §</w:t>
      </w:r>
      <w:r>
        <w:rPr>
          <w:rStyle w:val="Fotnotsreferens"/>
        </w:rPr>
        <w:footnoteReference w:customMarkFollows="1" w:id="3"/>
        <w:t>2</w:t>
      </w:r>
    </w:p>
    <w:p w:rsidR="00EE7E17" w:rsidRDefault="00EE7E17" w:rsidP="000D6461">
      <w:pPr>
        <w:pStyle w:val="Brdtextmedindrag"/>
      </w:pPr>
      <w:r>
        <w:t xml:space="preserve">En förvaltningsrätt är domför med en lagfaren domare ensam </w:t>
      </w:r>
    </w:p>
    <w:p w:rsidR="00EE7E17" w:rsidRDefault="00EE7E17" w:rsidP="000D6461">
      <w:pPr>
        <w:pStyle w:val="Brdtextmedindrag"/>
      </w:pPr>
      <w:r>
        <w:t xml:space="preserve">1. vid åtgärd som avser endast måls beredande,  </w:t>
      </w:r>
    </w:p>
    <w:p w:rsidR="00EE7E17" w:rsidRDefault="00EE7E17" w:rsidP="000D6461">
      <w:pPr>
        <w:pStyle w:val="Brdtextmedindrag"/>
      </w:pPr>
      <w:r>
        <w:t>2. vid förhör med vittne eller sakkunnig som begärts av en annan för</w:t>
      </w:r>
      <w:r>
        <w:softHyphen/>
        <w:t xml:space="preserve">valtningsrätt, </w:t>
      </w:r>
    </w:p>
    <w:p w:rsidR="00EE7E17" w:rsidRDefault="00EE7E17" w:rsidP="000D6461">
      <w:pPr>
        <w:pStyle w:val="Brdtextmedindrag"/>
      </w:pPr>
      <w:r>
        <w:t xml:space="preserve">3. vid beslut som avser endast rättelse av felräkning, felskrivning eller annat uppenbart förbiseende och </w:t>
      </w:r>
    </w:p>
    <w:p w:rsidR="00EE7E17" w:rsidRDefault="00EE7E17" w:rsidP="000D6461">
      <w:pPr>
        <w:pStyle w:val="Brdtextmedindrag"/>
      </w:pPr>
      <w:r>
        <w:t xml:space="preserve">4. vid annat beslut som inte innefattar slutligt avgörande av mål. </w:t>
      </w:r>
    </w:p>
    <w:p w:rsidR="00EE7E17" w:rsidRDefault="00EE7E17" w:rsidP="000D6461">
      <w:pPr>
        <w:pStyle w:val="Brdtextmedindrag"/>
      </w:pPr>
      <w:r>
        <w:t xml:space="preserve">Om det inte är påkallat av särskild anledning att målet prövas av fullsutten rätt, är en förvaltningsrätt domför med en lagfaren domare ensam vid beslut som inte innefattar prövning av målet i sak. </w:t>
      </w:r>
    </w:p>
    <w:p w:rsidR="00EE7E17" w:rsidRDefault="00EE7E17" w:rsidP="000D6461">
      <w:pPr>
        <w:pStyle w:val="Brdtextmedindrag"/>
      </w:pPr>
      <w:r>
        <w:t xml:space="preserve">Åtgärder som avser endast beredandet av ett mål och som inte är av sådant slag att de bör förbehållas lagfarna domare får utföras av en annan tjänsteman som har tillräcklig kunskap och erfarenhet och som är anställd vid förvaltningsrätten eller vid en tingsrätt på samma ort som förvaltningsrätten. Regeringen meddelar närmare föreskrifter om detta. </w:t>
      </w:r>
    </w:p>
    <w:p w:rsidR="00EE7E17" w:rsidRDefault="00EE7E17" w:rsidP="000D6461">
      <w:pPr>
        <w:pStyle w:val="Brdtextmedindrag"/>
      </w:pPr>
      <w:r>
        <w:t xml:space="preserve">Vad som sägs i andra stycket gäller även vid avgörande i sak av  </w:t>
      </w:r>
    </w:p>
    <w:p w:rsidR="00EE7E17" w:rsidRDefault="00EE7E17" w:rsidP="000D6461">
      <w:pPr>
        <w:pStyle w:val="Brdtextmedindrag"/>
      </w:pPr>
      <w:r>
        <w:t xml:space="preserve">1. mål av enkel beskaffenhet, </w:t>
      </w:r>
    </w:p>
    <w:p w:rsidR="00EE7E17" w:rsidRDefault="00EE7E17" w:rsidP="000D6461">
      <w:pPr>
        <w:pStyle w:val="Brdtextmedindrag"/>
      </w:pPr>
      <w:r>
        <w:t>2. mål om bevissäkring och betalningssäkring enligt skatteförfarande</w:t>
      </w:r>
      <w:r>
        <w:softHyphen/>
        <w:t>lagen (</w:t>
      </w:r>
      <w:proofErr w:type="gramStart"/>
      <w:r>
        <w:t>2011:1244</w:t>
      </w:r>
      <w:proofErr w:type="gramEnd"/>
      <w:r>
        <w:t xml:space="preserve">), om besiktning enligt fastighetstaxeringslagen (1979:1152), om uppgifts eller handlings undantagande från kontroll enligt skatteförfarandelagen eller annan skatteförfattning, </w:t>
      </w:r>
    </w:p>
    <w:p w:rsidR="00EE7E17" w:rsidRDefault="00322D7C" w:rsidP="000D6461">
      <w:pPr>
        <w:pStyle w:val="Brdtextmedindrag"/>
      </w:pPr>
      <w:r>
        <w:t>3. </w:t>
      </w:r>
      <w:r w:rsidR="00EE7E17">
        <w:t>mål om omedelbart omhändertagande enligt 6 § lagen (1990:52) med särskilda bestämmelser om vård av unga, mål om vård i enskildhet enligt 15 b § samma lag, mål om avskildhet enligt 15 c § samma lag, mål om tillfälligt flyttningsförbud enligt 27 § samma lag, mål om omedelbart omhändertagande enligt 13 § lagen (1988:870) om vård av missbrukare i vissa fall, mål om vård i enskildhet eller avskildhet enligt 34 § samma lag, mål om vård i enskildhet enligt 14 § lagen (1998:603) om verk</w:t>
      </w:r>
      <w:r w:rsidR="00E45769">
        <w:softHyphen/>
      </w:r>
      <w:r w:rsidR="00EE7E17">
        <w:t>ställighet av sluten ungdomsvård, mål om avskildhet enligt 17 § samma lag, mål om tillfällig isolering enligt 5 kap. 3 § smittskyddslagen (2004:168), mål enligt 12 § första stycket och 33 § lagen (</w:t>
      </w:r>
      <w:proofErr w:type="gramStart"/>
      <w:r w:rsidR="00EE7E17">
        <w:t>1991:1128</w:t>
      </w:r>
      <w:proofErr w:type="gramEnd"/>
      <w:r w:rsidR="00EE7E17">
        <w:t>) om psykiatrisk tvångsvård, mål enligt 18 § första stycket 3–5 och 9 när det gäller de fall då vården inte har förenats med särskild utskrivningspröv</w:t>
      </w:r>
      <w:r w:rsidR="00EE7E17">
        <w:softHyphen/>
        <w:t xml:space="preserve">ning eller 6 lagen (1991:1129) om rättspsykiatrisk vård, mål om förvar och uppsikt enligt utlänningslagen (2005:716), mål enligt lagen (1974:202) om beräkning av strafftid m.m., mål enligt fängelselagen (2010:610) samt mål enligt lagen (1963:193) om samarbete med </w:t>
      </w:r>
      <w:r w:rsidR="00EE7E17">
        <w:lastRenderedPageBreak/>
        <w:t xml:space="preserve">Danmark, Finland, Island och Norge angående verkställighet av straff m.m., </w:t>
      </w:r>
    </w:p>
    <w:p w:rsidR="00EE7E17" w:rsidRDefault="00EE7E17" w:rsidP="000D6461">
      <w:pPr>
        <w:pStyle w:val="Brdtextmedindrag"/>
      </w:pPr>
      <w:r>
        <w:t>4. mål enligt folkbokföringsförfattningarna, mål rörande preliminär skatt eller om anstånd med att betala skatt eller avgifter enligt skatte</w:t>
      </w:r>
      <w:r>
        <w:softHyphen/>
        <w:t xml:space="preserve">författningarna, </w:t>
      </w:r>
    </w:p>
    <w:p w:rsidR="00EE7E17" w:rsidRDefault="00EE7E17" w:rsidP="000D6461">
      <w:pPr>
        <w:pStyle w:val="Brdtextmedindrag"/>
      </w:pPr>
      <w:r>
        <w:t>5. mål enligt lagen (</w:t>
      </w:r>
      <w:proofErr w:type="gramStart"/>
      <w:r>
        <w:t>2007:1091</w:t>
      </w:r>
      <w:proofErr w:type="gramEnd"/>
      <w:r>
        <w:t xml:space="preserve">) om offentlig upphandling, lagen (2007:1092) om upphandling inom områdena vatten, energi, transporter och posttjänster eller lagen (2011:1029) om upphandling på försvars- och säkerhetsområdet, </w:t>
      </w:r>
    </w:p>
    <w:p w:rsidR="00EE7E17" w:rsidRDefault="00EE7E17" w:rsidP="000D6461">
      <w:pPr>
        <w:pStyle w:val="Brdtextmedindrag"/>
      </w:pPr>
      <w:r>
        <w:t xml:space="preserve">6. mål som avser en fråga av betydelse för inkomstbeskattningen, dock endast om värdet av vad som yrkas i målet uppenbart inte överstiger hälften av prisbasbeloppet enligt 2 kap. 6 och 7 </w:t>
      </w:r>
      <w:proofErr w:type="gramStart"/>
      <w:r>
        <w:t>§§</w:t>
      </w:r>
      <w:proofErr w:type="gramEnd"/>
      <w:r>
        <w:t xml:space="preserve"> </w:t>
      </w:r>
      <w:proofErr w:type="spellStart"/>
      <w:r>
        <w:t>socialförsäkrings</w:t>
      </w:r>
      <w:r>
        <w:softHyphen/>
        <w:t>balken</w:t>
      </w:r>
      <w:proofErr w:type="spellEnd"/>
      <w:r>
        <w:t xml:space="preserve">, </w:t>
      </w:r>
    </w:p>
    <w:p w:rsidR="00EE7E17" w:rsidRDefault="00EE7E17" w:rsidP="000D6461">
      <w:pPr>
        <w:pStyle w:val="Brdtextmedindrag"/>
      </w:pPr>
      <w:r>
        <w:t>7. mål enligt lagen (2004:629) om trängselskatt och</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r>
              <w:t>8. mål enligt lagen (2008:962) om valfrihetssystem.</w:t>
            </w:r>
          </w:p>
        </w:tc>
        <w:tc>
          <w:tcPr>
            <w:tcW w:w="3061" w:type="dxa"/>
            <w:shd w:val="clear" w:color="auto" w:fill="auto"/>
          </w:tcPr>
          <w:p w:rsidR="00EE7E17" w:rsidRPr="00B8052A" w:rsidRDefault="00EE7E17" w:rsidP="000D6461">
            <w:pPr>
              <w:pStyle w:val="Brdtextmedindrag"/>
              <w:rPr>
                <w:i/>
              </w:rPr>
            </w:pPr>
            <w:r>
              <w:t xml:space="preserve">8. mål enligt lagen (2008:962) om valfrihetssystem </w:t>
            </w:r>
            <w:r w:rsidRPr="00B8052A">
              <w:rPr>
                <w:i/>
              </w:rPr>
              <w:t>och lagen (2013:000) om valfrihetssystem i fråga om tjänster</w:t>
            </w:r>
            <w:r>
              <w:rPr>
                <w:i/>
              </w:rPr>
              <w:t xml:space="preserve"> för elektronisk identifiering.</w:t>
            </w:r>
          </w:p>
        </w:tc>
      </w:tr>
    </w:tbl>
    <w:p w:rsidR="00EE7E17" w:rsidRDefault="00EE7E17" w:rsidP="000D6461">
      <w:pPr>
        <w:pStyle w:val="Brdtext"/>
        <w:spacing w:after="10"/>
        <w:rPr>
          <w:u w:val="single"/>
        </w:rPr>
      </w:pPr>
      <w:r w:rsidRPr="00B8052A">
        <w:rPr>
          <w:u w:val="single"/>
        </w:rPr>
        <w:t>                                     </w:t>
      </w:r>
    </w:p>
    <w:p w:rsidR="00EE7E17" w:rsidRDefault="00EE7E17" w:rsidP="000D6461">
      <w:pPr>
        <w:pStyle w:val="Brdtextmedindrag"/>
      </w:pPr>
      <w:r>
        <w:t>Denna lag träder i kraft den 1 juli 2013.</w:t>
      </w:r>
    </w:p>
    <w:p w:rsidR="00EE7E17" w:rsidRDefault="00EE7E17" w:rsidP="000D6461">
      <w:pPr>
        <w:pStyle w:val="Brdtextmedindrag"/>
      </w:pPr>
      <w:r>
        <w:t> </w:t>
      </w:r>
    </w:p>
    <w:p w:rsidR="00EE7E17" w:rsidRDefault="00EE7E17" w:rsidP="000D6461">
      <w:pPr>
        <w:overflowPunct/>
        <w:autoSpaceDE/>
        <w:autoSpaceDN/>
        <w:adjustRightInd/>
        <w:textAlignment w:val="auto"/>
        <w:rPr>
          <w:sz w:val="20"/>
        </w:rPr>
      </w:pPr>
      <w:r>
        <w:br w:type="page"/>
      </w:r>
    </w:p>
    <w:p w:rsidR="00EE7E17" w:rsidRDefault="00EE7E17" w:rsidP="00EE7E17">
      <w:pPr>
        <w:pStyle w:val="Rubrik2"/>
      </w:pPr>
      <w:bookmarkStart w:id="29" w:name="_Toc346891490"/>
      <w:bookmarkStart w:id="30" w:name="_Toc349751306"/>
      <w:bookmarkStart w:id="31" w:name="_Toc349814291"/>
      <w:bookmarkStart w:id="32" w:name="_Toc349820898"/>
      <w:bookmarkStart w:id="33" w:name="_Toc350844720"/>
      <w:bookmarkStart w:id="34" w:name="_Toc350848662"/>
      <w:bookmarkStart w:id="35" w:name="_Toc351561258"/>
      <w:bookmarkStart w:id="36" w:name="_Toc351622697"/>
      <w:r>
        <w:lastRenderedPageBreak/>
        <w:t>Förslag till lag om ändring i lagen (2009:47) om vissa kommunala befogenheter</w:t>
      </w:r>
      <w:bookmarkEnd w:id="29"/>
      <w:bookmarkEnd w:id="30"/>
      <w:bookmarkEnd w:id="31"/>
      <w:bookmarkEnd w:id="32"/>
      <w:bookmarkEnd w:id="33"/>
      <w:bookmarkEnd w:id="34"/>
      <w:bookmarkEnd w:id="35"/>
      <w:bookmarkEnd w:id="36"/>
    </w:p>
    <w:p w:rsidR="00EE7E17" w:rsidRPr="00735432" w:rsidRDefault="00EE7E17" w:rsidP="000D6461">
      <w:pPr>
        <w:pStyle w:val="Brdtextmedindrag"/>
      </w:pPr>
      <w:r w:rsidRPr="00735432">
        <w:t xml:space="preserve">Härigenom föreskrivs i fråga om lagen (2009:47) om vissa kommunala befogenheter </w:t>
      </w:r>
    </w:p>
    <w:p w:rsidR="00EE7E17" w:rsidRPr="00735432" w:rsidRDefault="00EE7E17" w:rsidP="000D6461">
      <w:pPr>
        <w:pStyle w:val="Brdtextmedindrag"/>
      </w:pPr>
      <w:r w:rsidRPr="00735432">
        <w:rPr>
          <w:i/>
        </w:rPr>
        <w:t xml:space="preserve">dels </w:t>
      </w:r>
      <w:r w:rsidRPr="00735432">
        <w:t xml:space="preserve">att 6 kap. 5–7 </w:t>
      </w:r>
      <w:proofErr w:type="gramStart"/>
      <w:r w:rsidRPr="00735432">
        <w:t>§§</w:t>
      </w:r>
      <w:proofErr w:type="gramEnd"/>
      <w:r w:rsidRPr="00735432">
        <w:t xml:space="preserve"> ska ha följande lydelse</w:t>
      </w:r>
      <w:r>
        <w:t>,</w:t>
      </w:r>
    </w:p>
    <w:p w:rsidR="00EE7E17" w:rsidRPr="00735432" w:rsidRDefault="00EE7E17" w:rsidP="000D6461">
      <w:pPr>
        <w:pStyle w:val="Brdtextmedindrag"/>
      </w:pPr>
      <w:r w:rsidRPr="00735432">
        <w:rPr>
          <w:i/>
        </w:rPr>
        <w:t>dels</w:t>
      </w:r>
      <w:r w:rsidRPr="00735432">
        <w:t xml:space="preserve"> att det i lagen ska införas en ny paragraf, 6 kap. 4 a §, av följande lydelse.</w:t>
      </w:r>
    </w:p>
    <w:p w:rsidR="00EE7E17" w:rsidRPr="00735432"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0D6461">
        <w:tc>
          <w:tcPr>
            <w:tcW w:w="3061" w:type="dxa"/>
            <w:shd w:val="clear" w:color="auto" w:fill="auto"/>
          </w:tcPr>
          <w:p w:rsidR="00EE7E17" w:rsidRPr="00735432" w:rsidRDefault="00EE7E17" w:rsidP="000D6461">
            <w:pPr>
              <w:pStyle w:val="Brdtext"/>
              <w:rPr>
                <w:i/>
              </w:rPr>
            </w:pPr>
            <w:r w:rsidRPr="00735432">
              <w:rPr>
                <w:i/>
              </w:rPr>
              <w:t>Nuvarande lydelse</w:t>
            </w:r>
          </w:p>
        </w:tc>
        <w:tc>
          <w:tcPr>
            <w:tcW w:w="3061" w:type="dxa"/>
            <w:shd w:val="clear" w:color="auto" w:fill="auto"/>
          </w:tcPr>
          <w:p w:rsidR="00EE7E17" w:rsidRPr="00735432" w:rsidRDefault="00EE7E17" w:rsidP="000D6461">
            <w:pPr>
              <w:pStyle w:val="Brdtext"/>
              <w:rPr>
                <w:i/>
              </w:rPr>
            </w:pPr>
            <w:r w:rsidRPr="00735432">
              <w:rPr>
                <w:i/>
              </w:rPr>
              <w:t>Föreslagen lydelse</w:t>
            </w:r>
          </w:p>
        </w:tc>
      </w:tr>
    </w:tbl>
    <w:p w:rsidR="00EE7E17" w:rsidRPr="00735432" w:rsidRDefault="00EE7E17" w:rsidP="000D6461">
      <w:pPr>
        <w:pStyle w:val="Brdtextmedindrag"/>
      </w:pPr>
    </w:p>
    <w:p w:rsidR="00EE7E17" w:rsidRPr="00735432" w:rsidRDefault="00EE7E17" w:rsidP="000D6461">
      <w:pPr>
        <w:pStyle w:val="Brdtext"/>
        <w:jc w:val="center"/>
        <w:rPr>
          <w:b/>
        </w:rPr>
      </w:pPr>
      <w:r w:rsidRPr="00735432">
        <w:rPr>
          <w:b/>
        </w:rPr>
        <w:t>6 kap.</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0D6461">
        <w:tc>
          <w:tcPr>
            <w:tcW w:w="3061" w:type="dxa"/>
            <w:shd w:val="clear" w:color="auto" w:fill="auto"/>
          </w:tcPr>
          <w:p w:rsidR="00EE7E17" w:rsidRPr="00735432" w:rsidRDefault="00EE7E17" w:rsidP="000D6461">
            <w:pPr>
              <w:pStyle w:val="Brdtextmedindrag"/>
            </w:pPr>
          </w:p>
        </w:tc>
        <w:tc>
          <w:tcPr>
            <w:tcW w:w="3061" w:type="dxa"/>
            <w:shd w:val="clear" w:color="auto" w:fill="auto"/>
          </w:tcPr>
          <w:p w:rsidR="00EE7E17" w:rsidRPr="00735432" w:rsidRDefault="00EE7E17" w:rsidP="000D6461">
            <w:pPr>
              <w:pStyle w:val="Brdtext"/>
              <w:rPr>
                <w:i/>
              </w:rPr>
            </w:pPr>
            <w:r w:rsidRPr="00735432">
              <w:rPr>
                <w:i/>
              </w:rPr>
              <w:t>4 a §</w:t>
            </w:r>
          </w:p>
          <w:p w:rsidR="00EE7E17" w:rsidRPr="00735432" w:rsidRDefault="00EE7E17" w:rsidP="000D6461">
            <w:pPr>
              <w:pStyle w:val="Brdtextmedindrag"/>
              <w:rPr>
                <w:i/>
              </w:rPr>
            </w:pPr>
            <w:r w:rsidRPr="00735432">
              <w:rPr>
                <w:i/>
              </w:rPr>
              <w:t>En nämnd i en kommun, i ett landsting eller i ett kommunal</w:t>
            </w:r>
            <w:r w:rsidRPr="00735432">
              <w:rPr>
                <w:i/>
              </w:rPr>
              <w:softHyphen/>
              <w:t xml:space="preserve">förbund får efter överenskommelse med </w:t>
            </w:r>
            <w:r>
              <w:rPr>
                <w:i/>
              </w:rPr>
              <w:t xml:space="preserve">den myndighet som avses i 1 § andra stycket 2 lagen (2013:000) om valfrihetssystem i fråga om tjänster för elektronisk identifiering </w:t>
            </w:r>
            <w:r w:rsidRPr="00735432">
              <w:rPr>
                <w:i/>
              </w:rPr>
              <w:t>upp</w:t>
            </w:r>
            <w:r w:rsidRPr="00735432">
              <w:rPr>
                <w:i/>
              </w:rPr>
              <w:softHyphen/>
              <w:t xml:space="preserve">dra åt </w:t>
            </w:r>
            <w:r>
              <w:rPr>
                <w:i/>
              </w:rPr>
              <w:t>myndig</w:t>
            </w:r>
            <w:r>
              <w:rPr>
                <w:i/>
              </w:rPr>
              <w:softHyphen/>
              <w:t xml:space="preserve">heten </w:t>
            </w:r>
            <w:r w:rsidRPr="00735432">
              <w:rPr>
                <w:i/>
              </w:rPr>
              <w:t>att besluta på nämn</w:t>
            </w:r>
            <w:r w:rsidRPr="00735432">
              <w:rPr>
                <w:i/>
              </w:rPr>
              <w:softHyphen/>
              <w:t>dens vägnar i ärenden enligt</w:t>
            </w:r>
            <w:r>
              <w:rPr>
                <w:i/>
              </w:rPr>
              <w:t xml:space="preserve"> den</w:t>
            </w:r>
            <w:r w:rsidRPr="00735432">
              <w:rPr>
                <w:i/>
              </w:rPr>
              <w:t xml:space="preserve"> lagen.</w:t>
            </w:r>
          </w:p>
          <w:p w:rsidR="00EE7E17" w:rsidRPr="00735432" w:rsidRDefault="00EE7E17" w:rsidP="000D6461">
            <w:pPr>
              <w:pStyle w:val="Brdtextmedindrag"/>
              <w:rPr>
                <w:i/>
              </w:rPr>
            </w:pPr>
            <w:r w:rsidRPr="00735432">
              <w:rPr>
                <w:i/>
              </w:rPr>
              <w:t>Uppdrag enligt första stycket får inte lämnas i de fall som avses i 6</w:t>
            </w:r>
            <w:r>
              <w:rPr>
                <w:i/>
              </w:rPr>
              <w:t> </w:t>
            </w:r>
            <w:r w:rsidRPr="00735432">
              <w:rPr>
                <w:i/>
              </w:rPr>
              <w:t>kap. 34 § kommunallagen (1991:900).</w:t>
            </w:r>
          </w:p>
        </w:tc>
      </w:tr>
    </w:tbl>
    <w:p w:rsidR="00EE7E17" w:rsidRPr="00735432" w:rsidRDefault="00EE7E17" w:rsidP="000D6461">
      <w:pPr>
        <w:pStyle w:val="Brdtextmedindrag"/>
      </w:pPr>
      <w:r w:rsidRPr="00735432">
        <w:t xml:space="preserve"> </w:t>
      </w:r>
    </w:p>
    <w:p w:rsidR="00EE7E17" w:rsidRPr="00735432" w:rsidRDefault="00EE7E17" w:rsidP="000D6461">
      <w:pPr>
        <w:pStyle w:val="Brdtext"/>
        <w:jc w:val="center"/>
      </w:pPr>
      <w:r w:rsidRPr="00735432">
        <w:t>5 §</w:t>
      </w:r>
      <w:r>
        <w:rPr>
          <w:rStyle w:val="Fotnotsreferens"/>
        </w:rPr>
        <w:footnoteReference w:customMarkFollows="1" w:id="4"/>
        <w:t>1</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0D6461">
        <w:tc>
          <w:tcPr>
            <w:tcW w:w="3061" w:type="dxa"/>
            <w:shd w:val="clear" w:color="auto" w:fill="auto"/>
          </w:tcPr>
          <w:p w:rsidR="00EE7E17" w:rsidRPr="00735432" w:rsidRDefault="00EE7E17" w:rsidP="000D6461">
            <w:pPr>
              <w:pStyle w:val="Brdtextmedindrag"/>
            </w:pPr>
            <w:r w:rsidRPr="00735432">
              <w:t>Föreskrifterna i 6 kap. 33 § kommunallagen (1991:900) om uppdrag att besluta på nämndens vägnar tillämpas på ärenden enligt 4 § första stycket.</w:t>
            </w:r>
          </w:p>
        </w:tc>
        <w:tc>
          <w:tcPr>
            <w:tcW w:w="3061" w:type="dxa"/>
            <w:shd w:val="clear" w:color="auto" w:fill="auto"/>
          </w:tcPr>
          <w:p w:rsidR="00EE7E17" w:rsidRPr="00735432" w:rsidRDefault="00EE7E17" w:rsidP="000D6461">
            <w:pPr>
              <w:pStyle w:val="Brdtextmedindrag"/>
            </w:pPr>
            <w:r w:rsidRPr="00735432">
              <w:t xml:space="preserve">Föreskrifterna i 6 kap. 33 § kommunallagen (1991:900) om uppdrag att besluta på nämndens vägnar tillämpas på ärenden enligt 4 § första stycket och </w:t>
            </w:r>
            <w:r w:rsidRPr="00735432">
              <w:rPr>
                <w:i/>
              </w:rPr>
              <w:t>4 a § första stycket</w:t>
            </w:r>
            <w:r w:rsidRPr="00735432">
              <w:t>.</w:t>
            </w:r>
          </w:p>
        </w:tc>
      </w:tr>
    </w:tbl>
    <w:p w:rsidR="00EE7E17" w:rsidRPr="00735432" w:rsidRDefault="00EE7E17" w:rsidP="000D6461">
      <w:pPr>
        <w:pStyle w:val="Brdtextmedindrag"/>
      </w:pPr>
    </w:p>
    <w:p w:rsidR="00EE7E17" w:rsidRPr="00735432" w:rsidRDefault="00EE7E17" w:rsidP="000D6461">
      <w:pPr>
        <w:pStyle w:val="Brdtext"/>
        <w:jc w:val="center"/>
      </w:pPr>
      <w:r w:rsidRPr="00735432">
        <w:t>6 §</w:t>
      </w:r>
      <w:r>
        <w:rPr>
          <w:rStyle w:val="Fotnotsreferens"/>
        </w:rPr>
        <w:footnoteReference w:customMarkFollows="1" w:id="5"/>
        <w:t>2</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1E61F6">
        <w:tc>
          <w:tcPr>
            <w:tcW w:w="3061" w:type="dxa"/>
            <w:shd w:val="clear" w:color="auto" w:fill="auto"/>
          </w:tcPr>
          <w:p w:rsidR="00EE7E17" w:rsidRPr="00735432" w:rsidRDefault="00EE7E17" w:rsidP="000D6461">
            <w:pPr>
              <w:pStyle w:val="Brdtextmedindrag"/>
            </w:pPr>
            <w:r w:rsidRPr="00735432">
              <w:t>Beslut som anställda i en in</w:t>
            </w:r>
            <w:r w:rsidR="00E45769">
              <w:softHyphen/>
            </w:r>
            <w:r w:rsidRPr="00735432">
              <w:t>köpscentral fattar på en nämnds vägnar ska anmälas till den som har lämnat uppdraget.</w:t>
            </w:r>
          </w:p>
        </w:tc>
        <w:tc>
          <w:tcPr>
            <w:tcW w:w="3061" w:type="dxa"/>
            <w:shd w:val="clear" w:color="auto" w:fill="auto"/>
          </w:tcPr>
          <w:p w:rsidR="00EE7E17" w:rsidRPr="00735432" w:rsidRDefault="00EE7E17" w:rsidP="0038200E">
            <w:pPr>
              <w:pStyle w:val="Brdtextmedindrag"/>
            </w:pPr>
            <w:r w:rsidRPr="00735432">
              <w:t>Beslut som anställda i en in</w:t>
            </w:r>
            <w:r w:rsidR="00E45769">
              <w:softHyphen/>
            </w:r>
            <w:r w:rsidRPr="00735432">
              <w:t>köpscentral</w:t>
            </w:r>
            <w:r w:rsidRPr="00735432">
              <w:rPr>
                <w:i/>
              </w:rPr>
              <w:t xml:space="preserve"> </w:t>
            </w:r>
            <w:r w:rsidRPr="00735432">
              <w:t>fattar på en nämnds vägnar ska anmälas till den som har lämnat uppdraget.</w:t>
            </w:r>
            <w:r w:rsidRPr="005871C5">
              <w:t xml:space="preserve"> </w:t>
            </w:r>
            <w:r>
              <w:rPr>
                <w:i/>
              </w:rPr>
              <w:t>Detsamma ska gälla beslut</w:t>
            </w:r>
            <w:r w:rsidRPr="005871C5">
              <w:rPr>
                <w:i/>
              </w:rPr>
              <w:t xml:space="preserve"> som den myndig</w:t>
            </w:r>
            <w:r>
              <w:rPr>
                <w:i/>
              </w:rPr>
              <w:softHyphen/>
            </w:r>
            <w:r w:rsidRPr="005871C5">
              <w:rPr>
                <w:i/>
              </w:rPr>
              <w:t xml:space="preserve">het som </w:t>
            </w:r>
            <w:r w:rsidR="0038200E">
              <w:rPr>
                <w:i/>
              </w:rPr>
              <w:t xml:space="preserve">avses i </w:t>
            </w:r>
            <w:r w:rsidRPr="005871C5">
              <w:rPr>
                <w:i/>
              </w:rPr>
              <w:t>4 a § fattar på en nämnds vägnar.</w:t>
            </w:r>
          </w:p>
        </w:tc>
      </w:tr>
    </w:tbl>
    <w:p w:rsidR="00EE7E17" w:rsidRDefault="00EE7E17" w:rsidP="000D6461">
      <w:pPr>
        <w:overflowPunct/>
        <w:autoSpaceDE/>
        <w:autoSpaceDN/>
        <w:adjustRightInd/>
        <w:textAlignment w:val="auto"/>
        <w:rPr>
          <w:sz w:val="20"/>
        </w:rPr>
      </w:pPr>
    </w:p>
    <w:p w:rsidR="00322D7C" w:rsidRDefault="00322D7C">
      <w:pPr>
        <w:overflowPunct/>
        <w:autoSpaceDE/>
        <w:autoSpaceDN/>
        <w:adjustRightInd/>
        <w:textAlignment w:val="auto"/>
        <w:rPr>
          <w:sz w:val="20"/>
        </w:rPr>
      </w:pPr>
      <w:r>
        <w:br w:type="page"/>
      </w:r>
    </w:p>
    <w:p w:rsidR="00EE7E17" w:rsidRPr="00735432" w:rsidRDefault="00EE7E17" w:rsidP="000D6461">
      <w:pPr>
        <w:pStyle w:val="Brdtext"/>
        <w:jc w:val="center"/>
      </w:pPr>
      <w:r w:rsidRPr="00735432">
        <w:lastRenderedPageBreak/>
        <w:t>7 §</w:t>
      </w:r>
      <w:r>
        <w:rPr>
          <w:rStyle w:val="Fotnotsreferens"/>
        </w:rPr>
        <w:footnoteReference w:customMarkFollows="1" w:id="6"/>
        <w:t>3</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0D6461">
        <w:tc>
          <w:tcPr>
            <w:tcW w:w="3061" w:type="dxa"/>
            <w:shd w:val="clear" w:color="auto" w:fill="auto"/>
          </w:tcPr>
          <w:p w:rsidR="00EE7E17" w:rsidRPr="00735432" w:rsidRDefault="00EE7E17" w:rsidP="000D6461">
            <w:pPr>
              <w:pStyle w:val="Brdtextmedindrag"/>
            </w:pPr>
            <w:r w:rsidRPr="00735432">
              <w:t xml:space="preserve">Föreskrifterna i 6 kap. 24–27 </w:t>
            </w:r>
            <w:proofErr w:type="gramStart"/>
            <w:r w:rsidRPr="00735432">
              <w:t>§§</w:t>
            </w:r>
            <w:proofErr w:type="gramEnd"/>
            <w:r w:rsidRPr="00735432">
              <w:t xml:space="preserve"> kommunallagen (1991:900) om jäv tillämpas på anställda i inköps</w:t>
            </w:r>
            <w:r w:rsidRPr="00735432">
              <w:softHyphen/>
              <w:t xml:space="preserve">centraler </w:t>
            </w:r>
            <w:r w:rsidRPr="00E32804">
              <w:t>som fattar beslut</w:t>
            </w:r>
            <w:r w:rsidRPr="00735432">
              <w:rPr>
                <w:i/>
              </w:rPr>
              <w:t xml:space="preserve"> </w:t>
            </w:r>
            <w:r w:rsidRPr="00735432">
              <w:t>på en nämnds vägnar.</w:t>
            </w:r>
          </w:p>
        </w:tc>
        <w:tc>
          <w:tcPr>
            <w:tcW w:w="3061" w:type="dxa"/>
            <w:shd w:val="clear" w:color="auto" w:fill="auto"/>
          </w:tcPr>
          <w:p w:rsidR="00EE7E17" w:rsidRPr="00735432" w:rsidRDefault="00EE7E17" w:rsidP="000D6461">
            <w:pPr>
              <w:pStyle w:val="Brdtextmedindrag"/>
            </w:pPr>
            <w:r w:rsidRPr="00735432">
              <w:t xml:space="preserve">Föreskrifterna i 6 kap. 24–27 </w:t>
            </w:r>
            <w:proofErr w:type="gramStart"/>
            <w:r w:rsidRPr="00735432">
              <w:t>§§</w:t>
            </w:r>
            <w:proofErr w:type="gramEnd"/>
            <w:r w:rsidRPr="00735432">
              <w:t xml:space="preserve"> kommunallagen (1991:900) om jäv tillämpas på anställda i inköps</w:t>
            </w:r>
            <w:r w:rsidRPr="00735432">
              <w:softHyphen/>
              <w:t>centraler</w:t>
            </w:r>
            <w:r>
              <w:t xml:space="preserve"> </w:t>
            </w:r>
            <w:r w:rsidRPr="001B3CB0">
              <w:t>som fattar beslut på en nämnds vägnar</w:t>
            </w:r>
            <w:r>
              <w:t xml:space="preserve">. </w:t>
            </w:r>
            <w:r>
              <w:rPr>
                <w:i/>
              </w:rPr>
              <w:t xml:space="preserve">Detsamma ska gälla den som hos den myndighet som har fått ett uppdrag enligt 4 a § fattar beslut på en nämnds vägnar. </w:t>
            </w:r>
          </w:p>
        </w:tc>
      </w:tr>
    </w:tbl>
    <w:p w:rsidR="00EE7E17" w:rsidRPr="00735432" w:rsidRDefault="00EE7E17" w:rsidP="000D6461">
      <w:pPr>
        <w:pStyle w:val="Brdtext"/>
        <w:spacing w:after="10"/>
        <w:rPr>
          <w:u w:val="single"/>
        </w:rPr>
      </w:pPr>
      <w:r w:rsidRPr="00735432">
        <w:rPr>
          <w:u w:val="single"/>
        </w:rPr>
        <w:t>                                     </w:t>
      </w:r>
    </w:p>
    <w:p w:rsidR="00EE7E17" w:rsidRDefault="00EE7E17" w:rsidP="000D6461">
      <w:pPr>
        <w:pStyle w:val="Brdtextmedindrag"/>
      </w:pPr>
      <w:r w:rsidRPr="00735432">
        <w:t>Denna lag träder i kraft den 1 juli 2013.</w:t>
      </w:r>
    </w:p>
    <w:p w:rsidR="00EE7E17" w:rsidRDefault="00EE7E17" w:rsidP="000D6461">
      <w:pPr>
        <w:pStyle w:val="Brdtextmedindrag"/>
      </w:pPr>
    </w:p>
    <w:p w:rsidR="00EE7E17" w:rsidRDefault="00EE7E17" w:rsidP="000D6461">
      <w:pPr>
        <w:pStyle w:val="Brdtextmedindrag"/>
      </w:pPr>
      <w:r>
        <w:t xml:space="preserve"> </w:t>
      </w:r>
    </w:p>
    <w:p w:rsidR="00EE7E17" w:rsidRDefault="00EE7E17" w:rsidP="00322D7C">
      <w:pPr>
        <w:pStyle w:val="Rubrik2"/>
        <w:spacing w:before="0"/>
      </w:pPr>
      <w:r>
        <w:br w:type="page"/>
      </w:r>
      <w:bookmarkStart w:id="37" w:name="_Toc346891491"/>
      <w:bookmarkStart w:id="38" w:name="_Toc349751307"/>
      <w:bookmarkStart w:id="39" w:name="_Toc349814292"/>
      <w:bookmarkStart w:id="40" w:name="_Toc349820899"/>
      <w:bookmarkStart w:id="41" w:name="_Toc350844721"/>
      <w:bookmarkStart w:id="42" w:name="_Toc350848663"/>
      <w:bookmarkStart w:id="43" w:name="_Toc351561259"/>
      <w:bookmarkStart w:id="44" w:name="_Toc351622698"/>
      <w:r>
        <w:lastRenderedPageBreak/>
        <w:t>Förslag till lag om ändring i offentlighets- och sekretesslagen (2009:400)</w:t>
      </w:r>
      <w:bookmarkEnd w:id="37"/>
      <w:bookmarkEnd w:id="38"/>
      <w:bookmarkEnd w:id="39"/>
      <w:bookmarkEnd w:id="40"/>
      <w:bookmarkEnd w:id="41"/>
      <w:bookmarkEnd w:id="42"/>
      <w:bookmarkEnd w:id="43"/>
      <w:bookmarkEnd w:id="44"/>
      <w:r>
        <w:t xml:space="preserve"> </w:t>
      </w:r>
    </w:p>
    <w:p w:rsidR="00EE7E17" w:rsidRDefault="00EE7E17" w:rsidP="000D6461">
      <w:pPr>
        <w:pStyle w:val="Brdtextmedindrag"/>
      </w:pPr>
      <w:r>
        <w:t xml:space="preserve">Härigenom föreskrivs i fråga om offentlighets- och sekretesslagen (2009:400) </w:t>
      </w:r>
    </w:p>
    <w:p w:rsidR="00EE7E17" w:rsidRDefault="00EE7E17" w:rsidP="000D6461">
      <w:pPr>
        <w:pStyle w:val="Brdtextmedindrag"/>
      </w:pPr>
      <w:r>
        <w:rPr>
          <w:i/>
        </w:rPr>
        <w:t xml:space="preserve">dels </w:t>
      </w:r>
      <w:r>
        <w:t>att 19 kap. 3 § ska ha följande lydelse,</w:t>
      </w:r>
    </w:p>
    <w:p w:rsidR="00EE7E17" w:rsidRDefault="00EE7E17" w:rsidP="000D6461">
      <w:pPr>
        <w:pStyle w:val="Brdtextmedindrag"/>
      </w:pPr>
      <w:r>
        <w:rPr>
          <w:i/>
        </w:rPr>
        <w:t xml:space="preserve">dels </w:t>
      </w:r>
      <w:r>
        <w:t>att det i lagen ska införas en ny paragraf, 19 kap. 3 a §, och närmast före 19 kap. 3 a § en ny rubrik av följande lydelse.</w:t>
      </w:r>
    </w:p>
    <w:p w:rsidR="00EE7E17"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B8052A" w:rsidTr="000D6461">
        <w:tc>
          <w:tcPr>
            <w:tcW w:w="3061" w:type="dxa"/>
            <w:shd w:val="clear" w:color="auto" w:fill="auto"/>
          </w:tcPr>
          <w:p w:rsidR="00EE7E17" w:rsidRPr="00B8052A" w:rsidRDefault="00EE7E17" w:rsidP="000D6461">
            <w:pPr>
              <w:pStyle w:val="Brdtext"/>
              <w:rPr>
                <w:i/>
              </w:rPr>
            </w:pPr>
            <w:r w:rsidRPr="00B8052A">
              <w:rPr>
                <w:i/>
              </w:rPr>
              <w:t>Nuvarande lydelse</w:t>
            </w:r>
          </w:p>
        </w:tc>
        <w:tc>
          <w:tcPr>
            <w:tcW w:w="3061" w:type="dxa"/>
            <w:shd w:val="clear" w:color="auto" w:fill="auto"/>
          </w:tcPr>
          <w:p w:rsidR="00EE7E17" w:rsidRPr="00B8052A" w:rsidRDefault="00EE7E17" w:rsidP="000D6461">
            <w:pPr>
              <w:pStyle w:val="Brdtext"/>
              <w:rPr>
                <w:i/>
              </w:rPr>
            </w:pPr>
            <w:r w:rsidRPr="00B8052A">
              <w:rPr>
                <w:i/>
              </w:rPr>
              <w:t>Föreslagen lydelse</w:t>
            </w:r>
          </w:p>
        </w:tc>
      </w:tr>
    </w:tbl>
    <w:p w:rsidR="00EE7E17" w:rsidRDefault="00EE7E17" w:rsidP="000D6461">
      <w:pPr>
        <w:pStyle w:val="Brdtextmedindrag"/>
      </w:pPr>
    </w:p>
    <w:p w:rsidR="00EE7E17" w:rsidRPr="00B8052A" w:rsidRDefault="00EE7E17" w:rsidP="000D6461">
      <w:pPr>
        <w:pStyle w:val="Brdtextmedindrag"/>
        <w:jc w:val="center"/>
        <w:rPr>
          <w:b/>
        </w:rPr>
      </w:pPr>
      <w:r w:rsidRPr="00B8052A">
        <w:rPr>
          <w:b/>
        </w:rPr>
        <w:t>19</w:t>
      </w:r>
      <w:r w:rsidR="008C6C42">
        <w:rPr>
          <w:b/>
        </w:rPr>
        <w:t xml:space="preserve"> </w:t>
      </w:r>
      <w:r w:rsidRPr="00B8052A">
        <w:rPr>
          <w:b/>
        </w:rPr>
        <w:t>kap.</w:t>
      </w:r>
    </w:p>
    <w:p w:rsidR="00EE7E17" w:rsidRDefault="00EE7E17" w:rsidP="000D6461">
      <w:pPr>
        <w:pStyle w:val="Brdtextmedindrag"/>
        <w:jc w:val="center"/>
      </w:pPr>
      <w:r>
        <w:t>3 §</w:t>
      </w:r>
      <w:r>
        <w:rPr>
          <w:rStyle w:val="Fotnotsreferens"/>
        </w:rPr>
        <w:footnoteReference w:customMarkFollows="1" w:id="7"/>
        <w:t>1</w:t>
      </w:r>
    </w:p>
    <w:p w:rsidR="00EE7E17" w:rsidRDefault="00EE7E17" w:rsidP="000D6461">
      <w:pPr>
        <w:pStyle w:val="Brdtextmedindrag"/>
      </w:pPr>
      <w:r>
        <w:t>Sekretess gäller för uppgift som hänför sig till ärende om förvärv, överlåtelse, upplåtelse eller användning av egendom, tjänst eller annan nyttighet, om det kan antas att det allmänna lider skada om uppgiften röjs. Begreppet tjänst omfattar inte arbete som för en myndighets behov utförs av dess egen eller någon annan myndighets personal, om det inte är fråga om ett arbete som en myndighet i konkurrens med andra myn</w:t>
      </w:r>
      <w:r>
        <w:softHyphen/>
        <w:t>digheter eller enskilda erbjuder sig att utföra.</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r>
              <w:t>Om ett ärende enligt första stycket rör upphandling, får upp</w:t>
            </w:r>
            <w:r>
              <w:softHyphen/>
              <w:t>gift som rör anbud eller som rör motsvarande erbjudande inom en kommun, ett landsting eller en myndighet eller mellan statliga myndigheter inte i något fall läm</w:t>
            </w:r>
            <w:r>
              <w:softHyphen/>
              <w:t>nas till någon annan än den som har lämnat anbudet eller erbjudan</w:t>
            </w:r>
            <w:r>
              <w:softHyphen/>
              <w:t>det förrän alla anbud eller erbju</w:t>
            </w:r>
            <w:r>
              <w:softHyphen/>
              <w:t>danden offentliggörs eller beslut om leverantör och anbud fattats eller ärendet dessförinnan har slutförts. Under en elektronisk auktion får dock lämnas sådana uppgifter som avses i 5 a kap. 11 § lagen (</w:t>
            </w:r>
            <w:proofErr w:type="gramStart"/>
            <w:r>
              <w:t>2007:1091</w:t>
            </w:r>
            <w:proofErr w:type="gramEnd"/>
            <w:r>
              <w:t>) om offentlig upphandling, 5 a kap. 11 § lagen (2007:1092) om upphandling inom områdena vatten, energi, trans</w:t>
            </w:r>
            <w:r w:rsidR="00322D7C">
              <w:softHyphen/>
            </w:r>
            <w:r>
              <w:t>porter och posttjänster eller 6 kap. 11 § lagen (2011:1029) om upp</w:t>
            </w:r>
            <w:r w:rsidR="00322D7C">
              <w:softHyphen/>
            </w:r>
            <w:r>
              <w:t>handling på försvars- och säker</w:t>
            </w:r>
            <w:r w:rsidR="00322D7C">
              <w:softHyphen/>
            </w:r>
            <w:r>
              <w:t xml:space="preserve">hetsområdet. </w:t>
            </w:r>
            <w:r w:rsidRPr="00535FD2">
              <w:rPr>
                <w:i/>
              </w:rPr>
              <w:t xml:space="preserve">Sekretessen enligt detta stycke gäller inte vid ett ansökningsförfarande enligt lagen (2008:962) om </w:t>
            </w:r>
            <w:proofErr w:type="spellStart"/>
            <w:r w:rsidRPr="00535FD2">
              <w:rPr>
                <w:i/>
              </w:rPr>
              <w:t>valfrihets</w:t>
            </w:r>
            <w:r>
              <w:rPr>
                <w:i/>
              </w:rPr>
              <w:softHyphen/>
            </w:r>
            <w:r w:rsidRPr="00535FD2">
              <w:rPr>
                <w:i/>
              </w:rPr>
              <w:t>system</w:t>
            </w:r>
            <w:proofErr w:type="spellEnd"/>
            <w:r w:rsidRPr="00535FD2">
              <w:rPr>
                <w:i/>
              </w:rPr>
              <w:t>.</w:t>
            </w:r>
          </w:p>
        </w:tc>
        <w:tc>
          <w:tcPr>
            <w:tcW w:w="3061" w:type="dxa"/>
            <w:shd w:val="clear" w:color="auto" w:fill="auto"/>
          </w:tcPr>
          <w:p w:rsidR="00EE7E17" w:rsidRPr="00B8052A" w:rsidRDefault="00EE7E17" w:rsidP="000D6461">
            <w:pPr>
              <w:pStyle w:val="Brdtextmedindrag"/>
              <w:rPr>
                <w:i/>
              </w:rPr>
            </w:pPr>
            <w:r>
              <w:t>Om ett ärende enligt första stycket rör upphandling, får upp</w:t>
            </w:r>
            <w:r>
              <w:softHyphen/>
              <w:t>gift som rör anbud eller som rör motsvarande erbjudande inom en kommun, ett landsting eller en myndighet eller mellan statliga myndigheter inte i något fall läm</w:t>
            </w:r>
            <w:r>
              <w:softHyphen/>
              <w:t>nas till någon annan än den som har lämnat anbudet eller erbjudan</w:t>
            </w:r>
            <w:r>
              <w:softHyphen/>
              <w:t>det förrän alla anbud eller erbju</w:t>
            </w:r>
            <w:r>
              <w:softHyphen/>
              <w:t>danden offentliggörs eller beslut om leverantör och anbud fattats eller ärendet dessförinnan har slutförts. Under en elektronisk auktion får dock lämnas sådana uppgifter som avses i 5 a kap. 11 § lagen (</w:t>
            </w:r>
            <w:proofErr w:type="gramStart"/>
            <w:r>
              <w:t>2007:1091</w:t>
            </w:r>
            <w:proofErr w:type="gramEnd"/>
            <w:r>
              <w:t>) om offentlig upphandling, 5 a kap. 11 § lagen (2007:1092) om upphandling inom områdena vatten, energi, trans</w:t>
            </w:r>
            <w:r w:rsidR="00322D7C">
              <w:softHyphen/>
            </w:r>
            <w:r>
              <w:t>porter och posttjänster eller 6 kap. 11 § lagen (2011:1029) om upp</w:t>
            </w:r>
            <w:r w:rsidR="00322D7C">
              <w:softHyphen/>
            </w:r>
            <w:r>
              <w:t>handling på försvars- och säker</w:t>
            </w:r>
            <w:r w:rsidR="00322D7C">
              <w:softHyphen/>
            </w:r>
            <w:r>
              <w:t xml:space="preserve">hetsområdet. </w:t>
            </w:r>
          </w:p>
        </w:tc>
      </w:tr>
    </w:tbl>
    <w:p w:rsidR="00EE7E17" w:rsidRDefault="00EE7E17" w:rsidP="000D6461">
      <w:pPr>
        <w:pStyle w:val="Brdtextmedindrag"/>
      </w:pPr>
      <w:r>
        <w:lastRenderedPageBreak/>
        <w:t>Om ett ärende enligt första stycket rör försäljning av lös egendom för det allmännas räkning, får uppgift som rör anbud eller som rör mot</w:t>
      </w:r>
      <w:r w:rsidR="00E45769">
        <w:softHyphen/>
      </w:r>
      <w:r>
        <w:t xml:space="preserve">svarande erbjudande inom en kommun, ett landsting eller en myndighet eller mellan statliga myndigheter inte i något fall lämnas till någon annan än den som har lämnat anbudet eller erbjudandet förrän alla anbud eller erbjudanden offentliggörs eller avtal har slutits eller ärendet annars har slutförts. </w:t>
      </w:r>
    </w:p>
    <w:p w:rsidR="00EE7E17" w:rsidRDefault="00EE7E17" w:rsidP="000D6461">
      <w:pPr>
        <w:pStyle w:val="Brdtextmedindrag"/>
      </w:pPr>
      <w:r>
        <w:t>För uppgift i en allmän handling gäller sekretessen i högst tjugo år. Beträffande en handling som anger villkoren i ett slutet avtal gäller sekretessen dock längst till dess att två år, eller hos statliga affärsverk, Försvarets materielverk och Försvarsexportmyndigheten samt i kommu</w:t>
      </w:r>
      <w:r w:rsidR="00E45769">
        <w:softHyphen/>
      </w:r>
      <w:r>
        <w:t>nal affärsverksamhet fem år, har gått från det att avtalet slöts.</w:t>
      </w:r>
    </w:p>
    <w:p w:rsidR="00EE7E17" w:rsidRDefault="00EE7E17" w:rsidP="000D6461">
      <w:pPr>
        <w:pStyle w:val="Brdtextmedindrag"/>
      </w:pPr>
    </w:p>
    <w:tbl>
      <w:tblPr>
        <w:tblW w:w="0" w:type="auto"/>
        <w:tblLayout w:type="fixed"/>
        <w:tblCellMar>
          <w:left w:w="70" w:type="dxa"/>
          <w:right w:w="70" w:type="dxa"/>
        </w:tblCellMar>
        <w:tblLook w:val="0000" w:firstRow="0" w:lastRow="0" w:firstColumn="0" w:lastColumn="0" w:noHBand="0" w:noVBand="0"/>
      </w:tblPr>
      <w:tblGrid>
        <w:gridCol w:w="3019"/>
        <w:gridCol w:w="3019"/>
      </w:tblGrid>
      <w:tr w:rsidR="00EE7E17" w:rsidTr="000D6461">
        <w:tc>
          <w:tcPr>
            <w:tcW w:w="3019" w:type="dxa"/>
            <w:shd w:val="clear" w:color="auto" w:fill="auto"/>
          </w:tcPr>
          <w:p w:rsidR="00EE7E17" w:rsidRDefault="00EE7E17" w:rsidP="000D6461">
            <w:pPr>
              <w:pStyle w:val="Brdtextmedindrag"/>
              <w:ind w:firstLine="0"/>
            </w:pPr>
            <w:bookmarkStart w:id="45" w:name="rub"/>
            <w:bookmarkEnd w:id="45"/>
          </w:p>
        </w:tc>
        <w:tc>
          <w:tcPr>
            <w:tcW w:w="3019" w:type="dxa"/>
            <w:shd w:val="clear" w:color="auto" w:fill="auto"/>
          </w:tcPr>
          <w:p w:rsidR="00EE7E17" w:rsidRPr="00535FD2" w:rsidRDefault="00EE7E17" w:rsidP="000D6461">
            <w:pPr>
              <w:pStyle w:val="Brdtextmedindrag"/>
              <w:ind w:firstLine="0"/>
              <w:rPr>
                <w:i/>
              </w:rPr>
            </w:pPr>
            <w:proofErr w:type="gramStart"/>
            <w:r>
              <w:rPr>
                <w:i/>
              </w:rPr>
              <w:t>Undantag</w:t>
            </w:r>
            <w:proofErr w:type="gramEnd"/>
            <w:r>
              <w:rPr>
                <w:i/>
              </w:rPr>
              <w:t xml:space="preserve"> från sekretess</w:t>
            </w:r>
          </w:p>
        </w:tc>
      </w:tr>
    </w:tbl>
    <w:p w:rsidR="00EE7E17"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p>
        </w:tc>
        <w:tc>
          <w:tcPr>
            <w:tcW w:w="3061" w:type="dxa"/>
            <w:shd w:val="clear" w:color="auto" w:fill="auto"/>
          </w:tcPr>
          <w:p w:rsidR="00EE7E17" w:rsidRDefault="00EE7E17" w:rsidP="000D6461">
            <w:pPr>
              <w:pStyle w:val="Brdtext"/>
              <w:rPr>
                <w:i/>
              </w:rPr>
            </w:pPr>
            <w:r w:rsidRPr="00535FD2">
              <w:rPr>
                <w:i/>
              </w:rPr>
              <w:t>3 a §</w:t>
            </w:r>
          </w:p>
          <w:p w:rsidR="00EE7E17" w:rsidRPr="00535FD2" w:rsidRDefault="00EE7E17" w:rsidP="000D6461">
            <w:pPr>
              <w:pStyle w:val="Brdtextmedindrag"/>
              <w:rPr>
                <w:i/>
              </w:rPr>
            </w:pPr>
            <w:r w:rsidRPr="00535FD2">
              <w:rPr>
                <w:i/>
              </w:rPr>
              <w:t xml:space="preserve">Sekretessen enligt 3 § andra stycket gäller inte  </w:t>
            </w:r>
          </w:p>
          <w:p w:rsidR="00EE7E17" w:rsidRPr="00535FD2" w:rsidRDefault="00EE7E17" w:rsidP="000D6461">
            <w:pPr>
              <w:pStyle w:val="Brdtextmedindrag"/>
              <w:rPr>
                <w:i/>
              </w:rPr>
            </w:pPr>
            <w:r w:rsidRPr="00535FD2">
              <w:rPr>
                <w:i/>
              </w:rPr>
              <w:t>1. </w:t>
            </w:r>
            <w:r>
              <w:rPr>
                <w:i/>
              </w:rPr>
              <w:t xml:space="preserve">vid </w:t>
            </w:r>
            <w:r w:rsidRPr="00535FD2">
              <w:rPr>
                <w:i/>
              </w:rPr>
              <w:t xml:space="preserve">ett ansökningsförfarande enligt lagen (2008:962) om </w:t>
            </w:r>
            <w:proofErr w:type="spellStart"/>
            <w:r w:rsidRPr="00535FD2">
              <w:rPr>
                <w:i/>
              </w:rPr>
              <w:t>valfri</w:t>
            </w:r>
            <w:r>
              <w:rPr>
                <w:i/>
              </w:rPr>
              <w:softHyphen/>
            </w:r>
            <w:r w:rsidRPr="00535FD2">
              <w:rPr>
                <w:i/>
              </w:rPr>
              <w:t>hetssystem</w:t>
            </w:r>
            <w:proofErr w:type="spellEnd"/>
            <w:r w:rsidRPr="00535FD2">
              <w:rPr>
                <w:i/>
              </w:rPr>
              <w:t>, eller</w:t>
            </w:r>
          </w:p>
          <w:p w:rsidR="00EE7E17" w:rsidRPr="00535FD2" w:rsidRDefault="00EE7E17" w:rsidP="000D6461">
            <w:pPr>
              <w:pStyle w:val="Brdtextmedindrag"/>
            </w:pPr>
            <w:r w:rsidRPr="00535FD2">
              <w:rPr>
                <w:i/>
              </w:rPr>
              <w:t>2. </w:t>
            </w:r>
            <w:r>
              <w:rPr>
                <w:i/>
              </w:rPr>
              <w:t xml:space="preserve">vid </w:t>
            </w:r>
            <w:r w:rsidRPr="00535FD2">
              <w:rPr>
                <w:i/>
              </w:rPr>
              <w:t xml:space="preserve">ett ansökningsförfarande enligt lagen (2013:000) om </w:t>
            </w:r>
            <w:proofErr w:type="spellStart"/>
            <w:r w:rsidRPr="00535FD2">
              <w:rPr>
                <w:i/>
              </w:rPr>
              <w:t>valfri</w:t>
            </w:r>
            <w:r>
              <w:rPr>
                <w:i/>
              </w:rPr>
              <w:softHyphen/>
            </w:r>
            <w:r w:rsidRPr="00535FD2">
              <w:rPr>
                <w:i/>
              </w:rPr>
              <w:t>hetssystem</w:t>
            </w:r>
            <w:proofErr w:type="spellEnd"/>
            <w:r w:rsidRPr="00535FD2">
              <w:rPr>
                <w:i/>
              </w:rPr>
              <w:t xml:space="preserve"> i fråga om tjänster för elektronisk identifiering.</w:t>
            </w:r>
          </w:p>
        </w:tc>
      </w:tr>
    </w:tbl>
    <w:p w:rsidR="00EE7E17" w:rsidRDefault="00EE7E17" w:rsidP="000D6461">
      <w:pPr>
        <w:pStyle w:val="Brdtext"/>
        <w:spacing w:after="10"/>
        <w:rPr>
          <w:u w:val="single"/>
        </w:rPr>
      </w:pPr>
      <w:r w:rsidRPr="00B8052A">
        <w:rPr>
          <w:u w:val="single"/>
        </w:rPr>
        <w:t>                                     </w:t>
      </w:r>
    </w:p>
    <w:p w:rsidR="00EE7E17" w:rsidRDefault="00EE7E17" w:rsidP="000D6461">
      <w:pPr>
        <w:pStyle w:val="Brdtextmedindrag"/>
      </w:pPr>
      <w:r>
        <w:t>Denna lag träder i kraft den 1 juli 2013.</w:t>
      </w:r>
    </w:p>
    <w:p w:rsidR="00EE7E17" w:rsidRDefault="00EE7E17" w:rsidP="000D6461">
      <w:pPr>
        <w:pStyle w:val="Brdtextmedindrag"/>
      </w:pPr>
      <w:r>
        <w:t xml:space="preserve"> </w:t>
      </w:r>
    </w:p>
    <w:p w:rsidR="00EE7E17" w:rsidRDefault="00EE7E17" w:rsidP="00322D7C">
      <w:pPr>
        <w:pStyle w:val="Rubrik1"/>
        <w:spacing w:before="0"/>
      </w:pPr>
      <w:r>
        <w:br w:type="page"/>
      </w:r>
      <w:bookmarkStart w:id="46" w:name="_Toc346891492"/>
      <w:bookmarkStart w:id="47" w:name="_Toc349751308"/>
      <w:bookmarkStart w:id="48" w:name="_Toc349814293"/>
      <w:bookmarkStart w:id="49" w:name="_Toc349820900"/>
      <w:bookmarkStart w:id="50" w:name="_Toc350844722"/>
      <w:bookmarkStart w:id="51" w:name="_Toc350848664"/>
      <w:bookmarkStart w:id="52" w:name="_Toc351561260"/>
      <w:bookmarkStart w:id="53" w:name="_Toc351622699"/>
      <w:r>
        <w:lastRenderedPageBreak/>
        <w:t>Ärendet och dess beredning</w:t>
      </w:r>
      <w:bookmarkEnd w:id="46"/>
      <w:bookmarkEnd w:id="47"/>
      <w:bookmarkEnd w:id="48"/>
      <w:bookmarkEnd w:id="49"/>
      <w:bookmarkEnd w:id="50"/>
      <w:bookmarkEnd w:id="51"/>
      <w:bookmarkEnd w:id="52"/>
      <w:bookmarkEnd w:id="53"/>
    </w:p>
    <w:p w:rsidR="00EE7E17" w:rsidRDefault="00EE7E17" w:rsidP="000D6461">
      <w:pPr>
        <w:pStyle w:val="Brdtext"/>
      </w:pPr>
      <w:r>
        <w:t>Den 17 juni 2010 beslutade regeringen att tillkalla en särskild utredare med uppdrag att förbereda och genomföra bildandet av en nämnd</w:t>
      </w:r>
      <w:r w:rsidR="00E45769">
        <w:softHyphen/>
      </w:r>
      <w:r>
        <w:t>myndighet för samordning av statens och kommunernas hantering av metoder och tjänster för elektronisk identifiering och signering (e-legitimation). Myndighetens verksamhet skulle syfta till att privat</w:t>
      </w:r>
      <w:r w:rsidR="00E45769">
        <w:softHyphen/>
      </w:r>
      <w:r>
        <w:t xml:space="preserve">personer och företag skulle kunna använda en och samma e-legitimation vid </w:t>
      </w:r>
      <w:proofErr w:type="gramStart"/>
      <w:r>
        <w:t>nyttjande</w:t>
      </w:r>
      <w:proofErr w:type="gramEnd"/>
      <w:r>
        <w:t xml:space="preserve"> av alla elektroniska tjänster som tillhandahålls av statliga myndigheter och kommuner samt att konkurrensen och förutsättningarna för utveckling av nya tjänster för elektronisk identifiering och signering skulle förbättras. Utredningen tog namnet Utredningen om bildande av en e-legitimationsnämnd.</w:t>
      </w:r>
    </w:p>
    <w:p w:rsidR="00EE7E17" w:rsidRDefault="00EE7E17" w:rsidP="000D6461">
      <w:pPr>
        <w:pStyle w:val="Brdtextmedindrag"/>
      </w:pPr>
      <w:r>
        <w:t xml:space="preserve">Den 22 december 2010 överlämnade utredaren betänkandet E-legitimationsnämnden och Svensk e-legitimation (SOU 2010:104). En sammanfattning av betänkandet finns i </w:t>
      </w:r>
      <w:r w:rsidRPr="00B8052A">
        <w:rPr>
          <w:i/>
        </w:rPr>
        <w:t>bilaga 1</w:t>
      </w:r>
      <w:r>
        <w:t>. I betänkandet föreslås en ny lag om tillhandahållande av valfrihetssystem för tjänster som upp</w:t>
      </w:r>
      <w:r>
        <w:softHyphen/>
        <w:t>handlas för elektronisk identifiering och signering. Betänkan</w:t>
      </w:r>
      <w:r>
        <w:softHyphen/>
        <w:t>dets lagför</w:t>
      </w:r>
      <w:r>
        <w:softHyphen/>
        <w:t xml:space="preserve">slag finns i </w:t>
      </w:r>
      <w:r w:rsidRPr="00B8052A">
        <w:rPr>
          <w:i/>
        </w:rPr>
        <w:t>bilaga 2</w:t>
      </w:r>
      <w:r>
        <w:t xml:space="preserve">. Betänkandet har remissbehandlats. En förteckning över remissinstanserna finns i </w:t>
      </w:r>
      <w:r w:rsidRPr="00B8052A">
        <w:rPr>
          <w:i/>
        </w:rPr>
        <w:t>bilaga 3</w:t>
      </w:r>
      <w:r>
        <w:t xml:space="preserve">. </w:t>
      </w:r>
    </w:p>
    <w:p w:rsidR="00EE7E17" w:rsidRDefault="00EE7E17" w:rsidP="000D6461">
      <w:pPr>
        <w:pStyle w:val="Brdtextmedindrag"/>
      </w:pPr>
      <w:r>
        <w:t>Den 1 januari 2011 inrättades E-legitimationsnämnden.</w:t>
      </w:r>
    </w:p>
    <w:p w:rsidR="00EE7E17" w:rsidRDefault="00EE7E17" w:rsidP="000D6461">
      <w:pPr>
        <w:pStyle w:val="Brdtextmedindrag"/>
      </w:pPr>
      <w:r>
        <w:t>Den 29 mars 2011 hölls ett remiss</w:t>
      </w:r>
      <w:r>
        <w:softHyphen/>
        <w:t xml:space="preserve">möte. En förteckning över deltagarna vid remissmötet finns i </w:t>
      </w:r>
      <w:r w:rsidRPr="00B8052A">
        <w:rPr>
          <w:i/>
        </w:rPr>
        <w:t>bilaga 4</w:t>
      </w:r>
      <w:r>
        <w:t>. En sammanställning över remiss</w:t>
      </w:r>
      <w:r>
        <w:softHyphen/>
        <w:t>yttran</w:t>
      </w:r>
      <w:r>
        <w:softHyphen/>
        <w:t>dena och en sammanställning av de synpunkter som lämnades vid remissmötet finns tillgängliga i Näringsdepartementet (N2011/559/ITP).</w:t>
      </w:r>
    </w:p>
    <w:p w:rsidR="00EE7E17" w:rsidRDefault="00EE7E17" w:rsidP="000D6461">
      <w:pPr>
        <w:pStyle w:val="Brdtextmedindrag"/>
      </w:pPr>
      <w:r>
        <w:t xml:space="preserve">Härefter utarbetades inom Näringsdepartementet en promemoria med kompletteringar och bearbetningar av de förslag som utredningen lämnat. Promemorians lagförslag finns i </w:t>
      </w:r>
      <w:r w:rsidRPr="00B8052A">
        <w:rPr>
          <w:i/>
        </w:rPr>
        <w:t>bilaga 5</w:t>
      </w:r>
      <w:r>
        <w:t>. Promemorian har remiss</w:t>
      </w:r>
      <w:r w:rsidR="00E45769">
        <w:softHyphen/>
      </w:r>
      <w:r>
        <w:t xml:space="preserve">behandlats. En förteckning över remissinstanserna finns i </w:t>
      </w:r>
      <w:r w:rsidRPr="00B8052A">
        <w:rPr>
          <w:i/>
        </w:rPr>
        <w:t>bilaga 6.</w:t>
      </w:r>
      <w:r>
        <w:t xml:space="preserve"> En sammanställning över remissvaren finns tillgänglig i Näringsdeparte</w:t>
      </w:r>
      <w:r>
        <w:softHyphen/>
        <w:t>mentet (N2012/5484/ITP).</w:t>
      </w:r>
    </w:p>
    <w:p w:rsidR="00EE7E17" w:rsidRDefault="00EE7E17" w:rsidP="000D6461">
      <w:pPr>
        <w:pStyle w:val="Rubrik5utannumrering"/>
      </w:pPr>
      <w:r>
        <w:t>Lagrådet</w:t>
      </w:r>
    </w:p>
    <w:p w:rsidR="00EE7E17" w:rsidRPr="00A420D1" w:rsidRDefault="00EE7E17" w:rsidP="001E61F6">
      <w:pPr>
        <w:pStyle w:val="Brdtext"/>
      </w:pPr>
      <w:r>
        <w:t xml:space="preserve">Regeringen beslutade den 28 februari 2013 att inhämta Lagrådets yttrande över de lagförslag som finns i </w:t>
      </w:r>
      <w:r w:rsidRPr="00A420D1">
        <w:rPr>
          <w:i/>
        </w:rPr>
        <w:t>bilaga 7</w:t>
      </w:r>
      <w:r>
        <w:t xml:space="preserve">. Lagrådets yttrande finns i </w:t>
      </w:r>
      <w:r w:rsidRPr="00A420D1">
        <w:rPr>
          <w:i/>
        </w:rPr>
        <w:t>bilaga 8</w:t>
      </w:r>
      <w:r>
        <w:t xml:space="preserve">. </w:t>
      </w:r>
      <w:r w:rsidRPr="00926AD6">
        <w:t xml:space="preserve">Regeringen har i huvudsak följt Lagrådets förslag, se avsnitt </w:t>
      </w:r>
      <w:r w:rsidR="00283D98">
        <w:t xml:space="preserve">10.2 och </w:t>
      </w:r>
      <w:r w:rsidRPr="00926AD6">
        <w:t>11 och författningskommentaren.</w:t>
      </w:r>
      <w:r>
        <w:t xml:space="preserve"> Härutöver har vissa redak</w:t>
      </w:r>
      <w:r w:rsidR="00E45769">
        <w:softHyphen/>
      </w:r>
      <w:r>
        <w:t>tionella justeringar gjorts av lagtexten.</w:t>
      </w:r>
    </w:p>
    <w:p w:rsidR="00EE7E17" w:rsidRDefault="00EE7E17" w:rsidP="00EE7E17">
      <w:pPr>
        <w:pStyle w:val="Rubrik1"/>
      </w:pPr>
      <w:bookmarkStart w:id="54" w:name="_Toc346891493"/>
      <w:bookmarkStart w:id="55" w:name="_Toc349751309"/>
      <w:bookmarkStart w:id="56" w:name="_Toc349814294"/>
      <w:bookmarkStart w:id="57" w:name="_Toc349820901"/>
      <w:bookmarkStart w:id="58" w:name="_Toc350844723"/>
      <w:bookmarkStart w:id="59" w:name="_Toc350848665"/>
      <w:bookmarkStart w:id="60" w:name="_Toc351561261"/>
      <w:bookmarkStart w:id="61" w:name="_Toc351622700"/>
      <w:r>
        <w:t>Det offentligas tillgång till tjänster för elektronisk identifiering</w:t>
      </w:r>
      <w:bookmarkEnd w:id="54"/>
      <w:bookmarkEnd w:id="55"/>
      <w:bookmarkEnd w:id="56"/>
      <w:bookmarkEnd w:id="57"/>
      <w:bookmarkEnd w:id="58"/>
      <w:bookmarkEnd w:id="59"/>
      <w:bookmarkEnd w:id="60"/>
      <w:bookmarkEnd w:id="61"/>
    </w:p>
    <w:p w:rsidR="00EE7E17" w:rsidRDefault="00EE7E17" w:rsidP="00322D7C">
      <w:pPr>
        <w:pStyle w:val="Rubrik2"/>
        <w:spacing w:before="0"/>
      </w:pPr>
      <w:bookmarkStart w:id="62" w:name="_Toc346891494"/>
      <w:bookmarkStart w:id="63" w:name="_Toc349751310"/>
      <w:bookmarkStart w:id="64" w:name="_Toc349814295"/>
      <w:bookmarkStart w:id="65" w:name="_Toc349820902"/>
      <w:bookmarkStart w:id="66" w:name="_Toc350844724"/>
      <w:bookmarkStart w:id="67" w:name="_Toc350848666"/>
      <w:bookmarkStart w:id="68" w:name="_Toc351561262"/>
      <w:bookmarkStart w:id="69" w:name="_Toc351622701"/>
      <w:r>
        <w:t>Bakgrund</w:t>
      </w:r>
      <w:bookmarkEnd w:id="62"/>
      <w:bookmarkEnd w:id="63"/>
      <w:bookmarkEnd w:id="64"/>
      <w:bookmarkEnd w:id="65"/>
      <w:bookmarkEnd w:id="66"/>
      <w:bookmarkEnd w:id="67"/>
      <w:bookmarkEnd w:id="68"/>
      <w:bookmarkEnd w:id="69"/>
      <w:r>
        <w:t xml:space="preserve"> </w:t>
      </w:r>
    </w:p>
    <w:p w:rsidR="00EE7E17" w:rsidRDefault="00EE7E17" w:rsidP="000D6461">
      <w:pPr>
        <w:pStyle w:val="Brdtext"/>
      </w:pPr>
      <w:r>
        <w:t xml:space="preserve">Arbetet med att utveckla elektroniska tjänster (e-tjänster) har pågått sedan mitten av 1990-talet. I början utvecklades olika lösningar för att </w:t>
      </w:r>
      <w:r>
        <w:lastRenderedPageBreak/>
        <w:t>säkerställa behörig användning av den offentliga förvaltningens själv</w:t>
      </w:r>
      <w:r>
        <w:softHyphen/>
        <w:t xml:space="preserve">betjäningstjänster, såsom användar-ID, pinkoder och </w:t>
      </w:r>
      <w:proofErr w:type="spellStart"/>
      <w:r>
        <w:t>skrapkort</w:t>
      </w:r>
      <w:proofErr w:type="spellEnd"/>
      <w:r>
        <w:t>. Det har dock hela tiden funnits ett tryck på att utveckla säkra lösningar för elektronisk identifiering och elektroniska signaturer. Skälet till detta är att det i många ärenden finns behov av säker identifiering, krav på under</w:t>
      </w:r>
      <w:r w:rsidR="00E45769">
        <w:softHyphen/>
      </w:r>
      <w:r>
        <w:t xml:space="preserve">skrift och </w:t>
      </w:r>
      <w:r w:rsidR="00482E9A">
        <w:t xml:space="preserve">krav på </w:t>
      </w:r>
      <w:r>
        <w:t>skydd för den personliga integriteten. En förutsättning för en effektiv och säker e-förvaltning är att alla som behöver använda e-tjänster har tillgång till enkla och säkra metoder för elektronisk legitime</w:t>
      </w:r>
      <w:r>
        <w:softHyphen/>
        <w:t>ring. Med en elektronisk legitimation (e-legitimation) kan en användare styrka sin identitet. Den som driver e-tjänsten kontrollerar genom en tjänst för elektronisk identifiering (eID-tjänst) att den e-legitimation som används är giltig.</w:t>
      </w:r>
    </w:p>
    <w:p w:rsidR="00EE7E17" w:rsidRDefault="00EE7E17" w:rsidP="00EE7E17">
      <w:pPr>
        <w:pStyle w:val="Rubrik2"/>
      </w:pPr>
      <w:bookmarkStart w:id="70" w:name="_Toc346891495"/>
      <w:bookmarkStart w:id="71" w:name="_Toc349751311"/>
      <w:bookmarkStart w:id="72" w:name="_Toc349814296"/>
      <w:bookmarkStart w:id="73" w:name="_Toc349820903"/>
      <w:bookmarkStart w:id="74" w:name="_Toc350844725"/>
      <w:bookmarkStart w:id="75" w:name="_Toc350848667"/>
      <w:bookmarkStart w:id="76" w:name="_Toc351561263"/>
      <w:bookmarkStart w:id="77" w:name="_Toc351622702"/>
      <w:r>
        <w:t>Vad är en e-legitimation?</w:t>
      </w:r>
      <w:bookmarkEnd w:id="70"/>
      <w:bookmarkEnd w:id="71"/>
      <w:bookmarkEnd w:id="72"/>
      <w:bookmarkEnd w:id="73"/>
      <w:bookmarkEnd w:id="74"/>
      <w:bookmarkEnd w:id="75"/>
      <w:bookmarkEnd w:id="76"/>
      <w:bookmarkEnd w:id="77"/>
      <w:r>
        <w:t xml:space="preserve"> </w:t>
      </w:r>
    </w:p>
    <w:p w:rsidR="00EE7E17" w:rsidRDefault="00EE7E17" w:rsidP="000D6461">
      <w:pPr>
        <w:pStyle w:val="Brdtext"/>
      </w:pPr>
      <w:r>
        <w:t xml:space="preserve">En e-legitimation är en elektronisk identitetshandling som kan användas för att identifiera innehavaren på elektronisk väg. E-legitimationen kan användas av enskilda och företrädare för företag eller myndigheter vid åtkomst till </w:t>
      </w:r>
      <w:r w:rsidR="00FF2CC7">
        <w:t xml:space="preserve">olika typer av </w:t>
      </w:r>
      <w:r>
        <w:t>e-tjänster. Den används också i andra samman</w:t>
      </w:r>
      <w:r w:rsidR="00FF2CC7">
        <w:softHyphen/>
      </w:r>
      <w:r>
        <w:t>hang, som vid informationsutbyte mellan myndigheter och internt i orga</w:t>
      </w:r>
      <w:r w:rsidR="00E45769">
        <w:softHyphen/>
      </w:r>
      <w:r>
        <w:t xml:space="preserve">nisationer. </w:t>
      </w:r>
    </w:p>
    <w:p w:rsidR="00EE7E17" w:rsidRDefault="00EE7E17" w:rsidP="000D6461">
      <w:pPr>
        <w:pStyle w:val="Brdtextmedindrag"/>
      </w:pPr>
      <w:r>
        <w:t>De e-legitimationer som i dag används i den offentliga förvaltningens e-tjänster består av en privat och en publik krypteringsnyckel med till</w:t>
      </w:r>
      <w:r>
        <w:softHyphen/>
        <w:t>hörande elektroniskt certifikat. Den publika nyckeln finns i certifikatet och den privata nyckeln finns hos användaren. En e-legitimation som innehåller ett certifikat gör det också möjligt för användaren att förse uppgifter med en elektronisk motsvarighet till en underskrift, dvs. en elektronisk signatur. Med hjälp av en sådan e-legitimation kan inne</w:t>
      </w:r>
      <w:r w:rsidR="00E45769">
        <w:softHyphen/>
      </w:r>
      <w:r>
        <w:t xml:space="preserve">havaren alltså både legitimera sig och signera uppgifter elektroniskt i e-tjänster. En e-legitimation kan i dag utfärdas antingen som en fil som innehavaren kan lagra på hårddisk (mjuk lagring) eller i form av en fysisk bärare (hård lagring), </w:t>
      </w:r>
      <w:r w:rsidR="00482E9A">
        <w:t>exempelvis</w:t>
      </w:r>
      <w:r>
        <w:t xml:space="preserve"> ett s.k. smart kort.</w:t>
      </w:r>
    </w:p>
    <w:p w:rsidR="00EE7E17" w:rsidRDefault="00EE7E17" w:rsidP="000D6461">
      <w:pPr>
        <w:pStyle w:val="Brdtextmedindrag"/>
      </w:pPr>
      <w:r>
        <w:t>Det elektroniska certifikatet är en informationsstruktur som innehåller uppgifter som utfärdaren har valt att koppla till e-legitimationen, såsom närmare uppgifter om innehavaren, certifikatets unika nummer, vem som är utfärdare och den publika krypteringsnyckeln. Certifikatet är signerat av den som har utfärdat e-legitimationen.</w:t>
      </w:r>
    </w:p>
    <w:p w:rsidR="00EE7E17" w:rsidRDefault="00EE7E17" w:rsidP="000D6461">
      <w:pPr>
        <w:pStyle w:val="Brdtextmedindrag"/>
      </w:pPr>
      <w:r>
        <w:t>För att ett system med e-legitimationer ska fungera fordras att det är tillförlitligt för samtliga tillhandahållare av e-tjänster. Detta har i nuvarande system säkerställts genom att det för hanteringen har skapats en s.k. infrastruktur för det elektroniska certifikatet. Infrastrukturen består förutom av krypteringsnyckelparet även av regler för samtliga inblandade aktörers användning av och före</w:t>
      </w:r>
      <w:r>
        <w:softHyphen/>
        <w:t>havanden i systemet.</w:t>
      </w:r>
    </w:p>
    <w:p w:rsidR="00EE7E17" w:rsidRDefault="00EE7E17" w:rsidP="00EE7E17">
      <w:pPr>
        <w:pStyle w:val="Rubrik2"/>
      </w:pPr>
      <w:bookmarkStart w:id="78" w:name="_Toc346891496"/>
      <w:bookmarkStart w:id="79" w:name="_Toc349751312"/>
      <w:bookmarkStart w:id="80" w:name="_Toc349814297"/>
      <w:bookmarkStart w:id="81" w:name="_Toc349820904"/>
      <w:bookmarkStart w:id="82" w:name="_Toc350844726"/>
      <w:bookmarkStart w:id="83" w:name="_Toc350848668"/>
      <w:bookmarkStart w:id="84" w:name="_Toc351561264"/>
      <w:bookmarkStart w:id="85" w:name="_Toc351622703"/>
      <w:r>
        <w:lastRenderedPageBreak/>
        <w:t>Hur tillgodoses den offentliga förvaltningens behov av tjänster för elektronisk identifiering i dag?</w:t>
      </w:r>
      <w:bookmarkEnd w:id="78"/>
      <w:bookmarkEnd w:id="79"/>
      <w:bookmarkEnd w:id="80"/>
      <w:bookmarkEnd w:id="81"/>
      <w:bookmarkEnd w:id="82"/>
      <w:bookmarkEnd w:id="83"/>
      <w:bookmarkEnd w:id="84"/>
      <w:bookmarkEnd w:id="85"/>
      <w:r>
        <w:t xml:space="preserve"> </w:t>
      </w:r>
    </w:p>
    <w:p w:rsidR="00EE7E17" w:rsidRDefault="00EE7E17" w:rsidP="000D6461">
      <w:pPr>
        <w:pStyle w:val="Brdtext"/>
      </w:pPr>
      <w:r>
        <w:t>Ett stort antal statliga myndigheter, kommuner och landsting tillhanda</w:t>
      </w:r>
      <w:r>
        <w:softHyphen/>
        <w:t xml:space="preserve">håller i dag e-tjänster som kräver en säker elektronisk identifiering. I vissa fall krävs också signering. För att täcka behovet av e-legitimationer och eID-tjänster har det sedan 2001 upphandlats gemensamma ramavtal för den offentliga förvaltningens räkning. Det senaste ramavtalet (eID 2008) upphandlades av Verket för </w:t>
      </w:r>
      <w:proofErr w:type="spellStart"/>
      <w:r>
        <w:t>förvaltningsutveckling</w:t>
      </w:r>
      <w:proofErr w:type="spellEnd"/>
      <w:r>
        <w:t>, men kom sedan att förvaltas av Kammarkollegiet. Ramavtalet omfattade också tjänster för kontroll av att utfärdade e-legitimationer är giltiga. Ram</w:t>
      </w:r>
      <w:r>
        <w:softHyphen/>
        <w:t>avtalet tecknades med fyra utfärdare: Svenska Handelsbanken, Nordea, Swedbank och TeliaSonera. Dessa når tillsammans ca 4 miljoner använ</w:t>
      </w:r>
      <w:r>
        <w:softHyphen/>
        <w:t xml:space="preserve">dare. Ramavtalet byggde på att </w:t>
      </w:r>
      <w:proofErr w:type="spellStart"/>
      <w:r>
        <w:t>avroparna</w:t>
      </w:r>
      <w:proofErr w:type="spellEnd"/>
      <w:r>
        <w:t xml:space="preserve"> skulle teckna leveransavtal med minst tre av utfärdarna. Omvänt innebär detta att den som har en e-legitimation som är utfärdad av någon annan än dem som omfattas av ramavtalet, för närvarande inte kan använda e-legitimationen i offentliga e-tjänster.</w:t>
      </w:r>
    </w:p>
    <w:p w:rsidR="00EE7E17" w:rsidRDefault="00EE7E17" w:rsidP="000D6461">
      <w:pPr>
        <w:pStyle w:val="Brdtextmedindrag"/>
      </w:pPr>
      <w:r>
        <w:t>Ramavtalet förlängdes till och med den 30 juni 2012 och avrop som gjordes innan dess kan gälla under fyra år. Som längst kan ett avrop från ramavtalet därför gälla till och med den 30 juni 2016. Det har inte skett någon ny samordnad upphandling av eID-tjänster sedan ramavtalet löpte ut.</w:t>
      </w:r>
    </w:p>
    <w:p w:rsidR="00EE7E17" w:rsidRDefault="00EE7E17" w:rsidP="000D6461">
      <w:pPr>
        <w:pStyle w:val="Brdtextmedindrag"/>
      </w:pPr>
      <w:r>
        <w:t xml:space="preserve">För att underlätta kontrollen av e-legitimationer mot flera utfärdare finns en särskild tjänst som samordnar kontrollfrågorna. Sedan 2010 finns ramavtal för s.k. e-förvaltningsstödjande tjänster, där bl.a. tjänster för förmedling av </w:t>
      </w:r>
      <w:proofErr w:type="spellStart"/>
      <w:r>
        <w:t>spärrkontroll</w:t>
      </w:r>
      <w:proofErr w:type="spellEnd"/>
      <w:r>
        <w:t xml:space="preserve"> ingår.  </w:t>
      </w:r>
    </w:p>
    <w:p w:rsidR="00EE7E17" w:rsidRDefault="00EE7E17" w:rsidP="000D6461">
      <w:pPr>
        <w:pStyle w:val="Brdtextmedindrag"/>
      </w:pPr>
      <w:r>
        <w:t>Ramavtalet eID 2008 omfattar olika prismodeller. Vid en översyn av ramavtalet har Kammarkollegiet konstaterat att de flesta organisationer dels betalar en fast abonnemangskostnad per månad, dels betalar per elektronisk identifiering eller signering. Signeringar har ett högre pris eftersom sådana förutsätts ge större nytta i verksamheterna. Årskost</w:t>
      </w:r>
      <w:r>
        <w:softHyphen/>
        <w:t>naden för de anslutna organisationerna varierar från ca 15 000 kr till flera miljoner kronor, i vissa fall inklusive stödtjänster.</w:t>
      </w:r>
    </w:p>
    <w:p w:rsidR="00EE7E17" w:rsidRDefault="00EE7E17" w:rsidP="00EE7E17">
      <w:pPr>
        <w:pStyle w:val="Rubrik2"/>
      </w:pPr>
      <w:bookmarkStart w:id="86" w:name="_Toc346891497"/>
      <w:bookmarkStart w:id="87" w:name="_Toc349751313"/>
      <w:bookmarkStart w:id="88" w:name="_Toc349814298"/>
      <w:bookmarkStart w:id="89" w:name="_Toc349820905"/>
      <w:bookmarkStart w:id="90" w:name="_Toc350844727"/>
      <w:bookmarkStart w:id="91" w:name="_Toc350848669"/>
      <w:bookmarkStart w:id="92" w:name="_Toc351561265"/>
      <w:bookmarkStart w:id="93" w:name="_Toc351622704"/>
      <w:r>
        <w:t>E-legitimationsnämnden</w:t>
      </w:r>
      <w:bookmarkEnd w:id="86"/>
      <w:bookmarkEnd w:id="87"/>
      <w:bookmarkEnd w:id="88"/>
      <w:bookmarkEnd w:id="89"/>
      <w:bookmarkEnd w:id="90"/>
      <w:bookmarkEnd w:id="91"/>
      <w:bookmarkEnd w:id="92"/>
      <w:bookmarkEnd w:id="93"/>
    </w:p>
    <w:p w:rsidR="00EE7E17" w:rsidRDefault="00EE7E17" w:rsidP="000D6461">
      <w:pPr>
        <w:pStyle w:val="Brdtext"/>
      </w:pPr>
      <w:r>
        <w:t>E-legitimationsnämnden inrättades den 1 januari 2011. Nämnden har till uppgift att stödja och samordna elektronisk identifiering och signering (e-legitimationer) i den offentliga förvaltningens e-tjänster. Den ska utveckla specifikationer och liknande krav som ska vara gemensamma för myndigheter under regeringen i myndigheternas användning av e-legitimationer. Nämnden ska vidare delta i internationellt standardi</w:t>
      </w:r>
      <w:r w:rsidR="00E45769">
        <w:softHyphen/>
      </w:r>
      <w:r>
        <w:t>seringsarbete, internationellt samarbete och informationsutbyte inom sitt ansvarsområde.</w:t>
      </w:r>
    </w:p>
    <w:p w:rsidR="00EE7E17" w:rsidRDefault="00EE7E17" w:rsidP="00EE7E17">
      <w:pPr>
        <w:pStyle w:val="Rubrik2"/>
      </w:pPr>
      <w:bookmarkStart w:id="94" w:name="_Toc346891498"/>
      <w:bookmarkStart w:id="95" w:name="_Toc349751314"/>
      <w:bookmarkStart w:id="96" w:name="_Toc349814299"/>
      <w:bookmarkStart w:id="97" w:name="_Toc349820906"/>
      <w:bookmarkStart w:id="98" w:name="_Toc350844728"/>
      <w:bookmarkStart w:id="99" w:name="_Toc350848670"/>
      <w:bookmarkStart w:id="100" w:name="_Toc351561266"/>
      <w:bookmarkStart w:id="101" w:name="_Toc351622705"/>
      <w:r>
        <w:lastRenderedPageBreak/>
        <w:t>Förslag till EU-förordning om elektronisk identifiering</w:t>
      </w:r>
      <w:bookmarkEnd w:id="94"/>
      <w:bookmarkEnd w:id="95"/>
      <w:bookmarkEnd w:id="96"/>
      <w:bookmarkEnd w:id="97"/>
      <w:bookmarkEnd w:id="98"/>
      <w:bookmarkEnd w:id="99"/>
      <w:bookmarkEnd w:id="100"/>
      <w:bookmarkEnd w:id="101"/>
    </w:p>
    <w:p w:rsidR="00EE7E17" w:rsidRDefault="00EE7E17" w:rsidP="000D6461">
      <w:pPr>
        <w:pStyle w:val="Brdtext"/>
      </w:pPr>
      <w:r>
        <w:t>Europeiska kommissionen lämnade den 4 juni 2012 ett förslag till Euro</w:t>
      </w:r>
      <w:r w:rsidR="00E45769">
        <w:softHyphen/>
      </w:r>
      <w:r>
        <w:t>paparlamentets och rådets förordning om elektronisk identifiering och betrodda tjänster för elektroniska transaktioner på den inre mark</w:t>
      </w:r>
      <w:r>
        <w:softHyphen/>
        <w:t>naden (KOM[2012] 238 slutlig). När det gäller elektronisk identifiering föreslås att medlemsstaterna ska vara skyldiga att erkänna och godta sådana medel för elektronisk identifiering som andra medlemsstater utfärdar för åtkomst till sina e-tjänster och som de har anmält enligt ett närmare angivet förfarande. Förslaget innehåller dock inte någon skyldighet att införa eller anmäla nationella system för elektronisk identi</w:t>
      </w:r>
      <w:r>
        <w:softHyphen/>
        <w:t>fiering. Det innehåller inte heller några krav på hur nationella system ska vara ut</w:t>
      </w:r>
      <w:r w:rsidR="00E45769">
        <w:softHyphen/>
      </w:r>
      <w:r>
        <w:t>formade. Lagstiftningsförfarandet pågår för närvarande och det är i dagsläget oklart när förordningen kan antas och vilket slutligt innehåll den kommer att få.</w:t>
      </w:r>
    </w:p>
    <w:p w:rsidR="00EE7E17" w:rsidRDefault="00EE7E17" w:rsidP="00EE7E17">
      <w:pPr>
        <w:pStyle w:val="Rubrik1"/>
      </w:pPr>
      <w:bookmarkStart w:id="102" w:name="_Toc346891499"/>
      <w:bookmarkStart w:id="103" w:name="_Toc349751315"/>
      <w:bookmarkStart w:id="104" w:name="_Toc349814300"/>
      <w:bookmarkStart w:id="105" w:name="_Toc349820907"/>
      <w:bookmarkStart w:id="106" w:name="_Toc350844729"/>
      <w:bookmarkStart w:id="107" w:name="_Toc350848671"/>
      <w:bookmarkStart w:id="108" w:name="_Toc351561267"/>
      <w:bookmarkStart w:id="109" w:name="_Toc351622706"/>
      <w:r>
        <w:t>Behovet av en reform</w:t>
      </w:r>
      <w:bookmarkEnd w:id="102"/>
      <w:bookmarkEnd w:id="103"/>
      <w:bookmarkEnd w:id="104"/>
      <w:bookmarkEnd w:id="105"/>
      <w:bookmarkEnd w:id="106"/>
      <w:bookmarkEnd w:id="107"/>
      <w:bookmarkEnd w:id="108"/>
      <w:bookmarkEnd w:id="109"/>
    </w:p>
    <w:p w:rsidR="00EE7E17" w:rsidRDefault="00EE7E17" w:rsidP="00322D7C">
      <w:pPr>
        <w:pStyle w:val="Rubrik2"/>
        <w:spacing w:before="0"/>
      </w:pPr>
      <w:bookmarkStart w:id="110" w:name="_Toc346891501"/>
      <w:bookmarkStart w:id="111" w:name="_Toc349751316"/>
      <w:bookmarkStart w:id="112" w:name="_Toc349814301"/>
      <w:bookmarkStart w:id="113" w:name="_Toc349820908"/>
      <w:bookmarkStart w:id="114" w:name="_Toc350844730"/>
      <w:bookmarkStart w:id="115" w:name="_Toc350848672"/>
      <w:bookmarkStart w:id="116" w:name="_Toc351561268"/>
      <w:bookmarkStart w:id="117" w:name="_Toc351622707"/>
      <w:r>
        <w:t>Politiska mål</w:t>
      </w:r>
      <w:bookmarkEnd w:id="110"/>
      <w:bookmarkEnd w:id="111"/>
      <w:bookmarkEnd w:id="112"/>
      <w:bookmarkEnd w:id="113"/>
      <w:bookmarkEnd w:id="114"/>
      <w:bookmarkEnd w:id="115"/>
      <w:bookmarkEnd w:id="116"/>
      <w:bookmarkEnd w:id="117"/>
      <w:r>
        <w:t xml:space="preserve"> </w:t>
      </w:r>
    </w:p>
    <w:p w:rsidR="00EE7E17" w:rsidRDefault="00EE7E17" w:rsidP="000D6461">
      <w:pPr>
        <w:pStyle w:val="Brdtext"/>
      </w:pPr>
      <w:r>
        <w:t>Det övergripande målet för e-förvaltningen är att det ska vara så enkelt som möjligt för så många som möjligt att utöva sina rättigheter och full</w:t>
      </w:r>
      <w:r>
        <w:softHyphen/>
        <w:t>göra sina skyldigheter samt att ta del av förvaltningens service. E-förvaltning handlar om att göra det enklare för privatpersoner och företag att utnyttja offentliga tjänster och att göra rätt för sig, liksom att effektivi</w:t>
      </w:r>
      <w:r>
        <w:softHyphen/>
        <w:t xml:space="preserve">sera processer och arbetssätt inom offentlig sektor. </w:t>
      </w:r>
      <w:r w:rsidR="00FF2CC7" w:rsidRPr="00FF2CC7">
        <w:t>Ett av målen i rege</w:t>
      </w:r>
      <w:r w:rsidR="00E45769">
        <w:softHyphen/>
      </w:r>
      <w:r w:rsidR="00FF2CC7" w:rsidRPr="00FF2CC7">
        <w:t xml:space="preserve">ringens e-förvaltningsstrategi ”Med medborgaren i centrum </w:t>
      </w:r>
      <w:r w:rsidR="00FF2CC7">
        <w:t>–</w:t>
      </w:r>
      <w:r w:rsidR="00FF2CC7" w:rsidRPr="00FF2CC7">
        <w:t xml:space="preserve"> för en digitalt samverkande statsförvaltning” är att skapa en enklare vardag för medborgarna genom att underlätta för dem att ha kontakt med myndig</w:t>
      </w:r>
      <w:r w:rsidR="00E45769">
        <w:softHyphen/>
      </w:r>
      <w:r w:rsidR="00FF2CC7" w:rsidRPr="00FF2CC7">
        <w:t>heterna. Dessutom ska det vara enkelt och säkert att använda förvalt</w:t>
      </w:r>
      <w:r w:rsidR="00E45769">
        <w:softHyphen/>
      </w:r>
      <w:r w:rsidR="00FF2CC7" w:rsidRPr="00FF2CC7">
        <w:t>ningens e-tjänster.</w:t>
      </w:r>
    </w:p>
    <w:p w:rsidR="00FF2CC7" w:rsidRDefault="00EE7E17" w:rsidP="000D6461">
      <w:pPr>
        <w:pStyle w:val="Brdtextmedindrag"/>
      </w:pPr>
      <w:r>
        <w:t>E-legitimationer fyller en viktig funktion inom e-förvaltningen. Möj</w:t>
      </w:r>
      <w:r w:rsidR="00E45769">
        <w:softHyphen/>
      </w:r>
      <w:r>
        <w:t>ligheten till säker elektronisk identifiering medför framför allt att det går att på ett enkelt och tillförlitligt sätt hantera ärenden enklare och billigare. Innehavaren kan med sin e-legitimation bevisa sin identitet vid inlogg</w:t>
      </w:r>
      <w:r w:rsidR="00E45769">
        <w:softHyphen/>
      </w:r>
      <w:r>
        <w:t>ning till en myndighets e-tjänst. Det gör det möjligt för myndig</w:t>
      </w:r>
      <w:r>
        <w:softHyphen/>
        <w:t>heten att visa information som finns hos myndigheten och som rör individen i fråga, men som andra inte ska ha tillgång till. En säker identi</w:t>
      </w:r>
      <w:r>
        <w:softHyphen/>
        <w:t>fiering innebär också att myndigheten kan fastställa vem som har lämnat upp</w:t>
      </w:r>
      <w:r w:rsidR="00E45769">
        <w:softHyphen/>
      </w:r>
      <w:r>
        <w:t xml:space="preserve">gifter i e-tjänsten. Med hjälp av elektroniska signaturer kan användarna även bekräfta lämnade uppgifter. </w:t>
      </w:r>
    </w:p>
    <w:p w:rsidR="00EE7E17" w:rsidRDefault="00FF2CC7" w:rsidP="000D6461">
      <w:pPr>
        <w:pStyle w:val="Brdtextmedindrag"/>
      </w:pPr>
      <w:r w:rsidRPr="00FF2CC7">
        <w:t xml:space="preserve">E-legitimationer bidrar till att medborgaren enkelt och säkert kan sköta sina ärenden hos myndigheterna. </w:t>
      </w:r>
      <w:r w:rsidR="00EE7E17">
        <w:t>E-legitimationer används exempelvis vid ansökan om bidrag, vid deklarationer och vid ansökan om förskole</w:t>
      </w:r>
      <w:r w:rsidR="00E45769">
        <w:softHyphen/>
      </w:r>
      <w:r w:rsidR="00EE7E17">
        <w:t xml:space="preserve">plats. I stället för att papper skickas fram och tillbaka med post gör e-legitimationer och e-tjänster att det blir </w:t>
      </w:r>
      <w:r>
        <w:t xml:space="preserve">enklare, </w:t>
      </w:r>
      <w:r w:rsidR="00EE7E17">
        <w:t xml:space="preserve">billigare och snabbare </w:t>
      </w:r>
      <w:r>
        <w:t xml:space="preserve">att kontakta </w:t>
      </w:r>
      <w:r w:rsidR="00EE7E17">
        <w:t>myndighete</w:t>
      </w:r>
      <w:r>
        <w:t>rna</w:t>
      </w:r>
      <w:r w:rsidR="00EE7E17">
        <w:t xml:space="preserve"> </w:t>
      </w:r>
      <w:r>
        <w:t xml:space="preserve">och </w:t>
      </w:r>
      <w:r w:rsidR="00EE7E17">
        <w:t xml:space="preserve">hantera </w:t>
      </w:r>
      <w:r>
        <w:t xml:space="preserve">sina </w:t>
      </w:r>
      <w:r w:rsidR="00EE7E17">
        <w:t>ärenden. Dessutom kan använ</w:t>
      </w:r>
      <w:r w:rsidR="00E45769">
        <w:softHyphen/>
      </w:r>
      <w:r w:rsidR="00EE7E17">
        <w:lastRenderedPageBreak/>
        <w:t xml:space="preserve">darna själva se vilka bidrag som sökts, </w:t>
      </w:r>
      <w:r w:rsidR="00EF2186">
        <w:t xml:space="preserve">se </w:t>
      </w:r>
      <w:r w:rsidR="00EE7E17">
        <w:t xml:space="preserve">vilken plats de har i </w:t>
      </w:r>
      <w:proofErr w:type="spellStart"/>
      <w:r w:rsidR="00EE7E17">
        <w:t>förskole</w:t>
      </w:r>
      <w:r w:rsidR="00E45769">
        <w:softHyphen/>
      </w:r>
      <w:r w:rsidR="00EE7E17">
        <w:t>kön</w:t>
      </w:r>
      <w:proofErr w:type="spellEnd"/>
      <w:r w:rsidR="00EE7E17">
        <w:t>, göra ändringar i inkomstdeklarationen osv., utan att andra kan ta del av upp</w:t>
      </w:r>
      <w:r w:rsidR="00EE7E17">
        <w:softHyphen/>
        <w:t>gifterna.</w:t>
      </w:r>
    </w:p>
    <w:p w:rsidR="00EE7E17" w:rsidRDefault="00EE7E17" w:rsidP="000D6461">
      <w:pPr>
        <w:pStyle w:val="Brdtextmedindrag"/>
      </w:pPr>
      <w:r>
        <w:t xml:space="preserve">Regeringen har i propositionen Offentlig förvaltning för demokrati, delaktighet och tillväxt bedömt att statens långsiktiga försörjning av e-legitimationer bör bygga på lösningar som utvecklas av marknaden (prop. 2009/10:175 s. 70 f). Där anges vidare att lösningarna bör uppfylla krav på hög säkerhet och tillgänglighet samt teknisk samverkansförmåga och att myndigheternas hantering av e-legitimationer bör samordnas och styras i större utsträckning än vad som hittills varit fallet. </w:t>
      </w:r>
    </w:p>
    <w:p w:rsidR="00EE7E17" w:rsidRDefault="00EE7E17" w:rsidP="00EE7E17">
      <w:pPr>
        <w:pStyle w:val="Rubrik2"/>
      </w:pPr>
      <w:bookmarkStart w:id="118" w:name="_Toc346891502"/>
      <w:bookmarkStart w:id="119" w:name="_Toc349751317"/>
      <w:bookmarkStart w:id="120" w:name="_Toc349814302"/>
      <w:bookmarkStart w:id="121" w:name="_Toc349820909"/>
      <w:bookmarkStart w:id="122" w:name="_Toc350844731"/>
      <w:bookmarkStart w:id="123" w:name="_Toc350848673"/>
      <w:bookmarkStart w:id="124" w:name="_Toc351561269"/>
      <w:bookmarkStart w:id="125" w:name="_Toc351622708"/>
      <w:r>
        <w:t>En ny lösning behövs</w:t>
      </w:r>
      <w:bookmarkEnd w:id="118"/>
      <w:bookmarkEnd w:id="119"/>
      <w:bookmarkEnd w:id="120"/>
      <w:bookmarkEnd w:id="121"/>
      <w:bookmarkEnd w:id="122"/>
      <w:bookmarkEnd w:id="123"/>
      <w:bookmarkEnd w:id="124"/>
      <w:bookmarkEnd w:id="125"/>
    </w:p>
    <w:p w:rsidR="00EE7E17" w:rsidRDefault="00EE7E17" w:rsidP="000D6461">
      <w:pPr>
        <w:pStyle w:val="Brdtext"/>
      </w:pPr>
      <w:r>
        <w:t>Dagens lösning för e-legitimationer fungerar relativt väl och vid en inter</w:t>
      </w:r>
      <w:r>
        <w:softHyphen/>
        <w:t>nationell jämförelse är det förhållandevis många medborgare i Sverige som kan utföra legitimering och signering i en elektronisk miljö. Statliga myndigheter, kommuner och landsting har också, i samverkan med ut</w:t>
      </w:r>
      <w:r w:rsidR="00E45769">
        <w:softHyphen/>
      </w:r>
      <w:r>
        <w:t xml:space="preserve">färdarna av e-legitimationer, infört dialoger och användargränssnitt för e-legitimering och en samsyn har vuxit fram när det gäller bl.a. rättsliga och administrativa frågor. </w:t>
      </w:r>
    </w:p>
    <w:p w:rsidR="00FF2CC7" w:rsidRDefault="00EE7E17" w:rsidP="00BC0740">
      <w:pPr>
        <w:pStyle w:val="Brdtextmedindrag"/>
      </w:pPr>
      <w:r>
        <w:t>Samtidigt finns brister i dagens system. Det finns ingen sammanhållen och enhetlig infrastruktur för identifiering, vilket försvårar och förmod</w:t>
      </w:r>
      <w:r>
        <w:softHyphen/>
        <w:t xml:space="preserve">ligen hämmar utvecklingen av </w:t>
      </w:r>
      <w:r w:rsidR="00FF2CC7">
        <w:t xml:space="preserve">nya och bättre </w:t>
      </w:r>
      <w:r>
        <w:t>e-tjänster. Nuvarande ut</w:t>
      </w:r>
      <w:r w:rsidR="00E45769">
        <w:softHyphen/>
      </w:r>
      <w:r>
        <w:t>färdare av e-legitimationer har infört delvis olika tekniska lösningar som inte följer en enhetlig standard. Samma verksamhetsbehov av e-identifieringstjänster löses vidare på olika sätt hos olika myndig</w:t>
      </w:r>
      <w:r>
        <w:softHyphen/>
        <w:t>heter. Detta har också lett till att det finns skillnader mellan olika myn</w:t>
      </w:r>
      <w:r>
        <w:softHyphen/>
        <w:t>digheters e-tjänster i gränssnitt gentemot användaren när det gäller legitimering och signering. Dagens system brister dessutom i flexibilitet genom att hänsyn inte har tagits till att det kan finnas skilda behov av säkerhets</w:t>
      </w:r>
      <w:r w:rsidR="00E45769">
        <w:softHyphen/>
      </w:r>
      <w:r>
        <w:t>lösningar för olika typer av e-tjänster. En samordnad infra</w:t>
      </w:r>
      <w:r>
        <w:softHyphen/>
        <w:t xml:space="preserve">struktur för användning av e-legitimationer skulle underlätta och främja utvecklingen av e-tjänster. </w:t>
      </w:r>
      <w:r w:rsidR="00FF2CC7">
        <w:t>Vidare har d</w:t>
      </w:r>
      <w:r>
        <w:t xml:space="preserve">en hittillsvarande </w:t>
      </w:r>
      <w:proofErr w:type="spellStart"/>
      <w:r>
        <w:t>försörjnings</w:t>
      </w:r>
      <w:r>
        <w:softHyphen/>
        <w:t>modellen</w:t>
      </w:r>
      <w:proofErr w:type="spellEnd"/>
      <w:r>
        <w:t xml:space="preserve"> </w:t>
      </w:r>
      <w:r w:rsidR="00BC0740">
        <w:t>inte</w:t>
      </w:r>
      <w:r>
        <w:t xml:space="preserve"> varit öppen, vilket försvårat för nya aktörer att komma in på marknaden och bidra till mångfald.</w:t>
      </w:r>
      <w:r w:rsidR="00FF2CC7" w:rsidRPr="00FF2CC7">
        <w:t xml:space="preserve"> Det kan också noteras att dagens e-legitimationer inte används i privata e-tjänster i någon omfattande utsträckning.</w:t>
      </w:r>
      <w:r>
        <w:t xml:space="preserve"> </w:t>
      </w:r>
    </w:p>
    <w:p w:rsidR="00EE7E17" w:rsidRDefault="00EE7E17" w:rsidP="00BC0740">
      <w:pPr>
        <w:pStyle w:val="Brdtextmedindrag"/>
      </w:pPr>
      <w:r>
        <w:t xml:space="preserve">En ny lösning för </w:t>
      </w:r>
      <w:r w:rsidR="00FF2CC7">
        <w:t>e-legitimering</w:t>
      </w:r>
      <w:r>
        <w:t xml:space="preserve"> bör därför tas fram. Lösningen bör uppmuntra och underlätta marknadsdriven teknikutveckling och sprid</w:t>
      </w:r>
      <w:r w:rsidR="00E45769">
        <w:softHyphen/>
      </w:r>
      <w:r>
        <w:t>ning av användarvänliga tjänster. Den bör också möjliggöra att de e-legitimationer som finns i dag kan användas även i fortsättningen, så att inte enskildas användning av e-tjänster försvåras i onödan. För att även framöver kunna nå så många användare som möjligt finns det behov av ett system som är så öppet som möjligt så att leverantörer kan tillkomma allteftersom.</w:t>
      </w:r>
      <w:r w:rsidR="00FF2CC7" w:rsidRPr="00FF2CC7">
        <w:t xml:space="preserve"> E-legitimationer ska bidra till att förenkla vardagen för användaren. Målet är därför att de ska utformas efter användarens behov, vara enkla och säkra att använda och att det ska vara lätt att få tillgång till en e-legitimation. Avsikten är vidare att skapa en lösning som gör det möjligt att använda en och samma e-legitimation i såväl offentliga som privata e-tjänster.</w:t>
      </w:r>
    </w:p>
    <w:p w:rsidR="00EE7E17" w:rsidRDefault="00EE7E17" w:rsidP="00EE7E17">
      <w:pPr>
        <w:pStyle w:val="Rubrik1"/>
      </w:pPr>
      <w:bookmarkStart w:id="126" w:name="_Toc346891508"/>
      <w:bookmarkStart w:id="127" w:name="_Toc349751318"/>
      <w:bookmarkStart w:id="128" w:name="_Toc349814303"/>
      <w:bookmarkStart w:id="129" w:name="_Toc349820910"/>
      <w:bookmarkStart w:id="130" w:name="_Toc350844732"/>
      <w:bookmarkStart w:id="131" w:name="_Toc350848674"/>
      <w:bookmarkStart w:id="132" w:name="_Toc351561270"/>
      <w:bookmarkStart w:id="133" w:name="_Toc351622709"/>
      <w:r>
        <w:lastRenderedPageBreak/>
        <w:t>Valfrihetssystem</w:t>
      </w:r>
      <w:bookmarkEnd w:id="126"/>
      <w:bookmarkEnd w:id="127"/>
      <w:bookmarkEnd w:id="128"/>
      <w:bookmarkEnd w:id="129"/>
      <w:bookmarkEnd w:id="130"/>
      <w:bookmarkEnd w:id="131"/>
      <w:bookmarkEnd w:id="132"/>
      <w:bookmarkEnd w:id="133"/>
    </w:p>
    <w:p w:rsidR="00EE7E17" w:rsidRDefault="00EE7E17" w:rsidP="00322D7C">
      <w:pPr>
        <w:pStyle w:val="Rubrik2"/>
        <w:spacing w:before="0"/>
      </w:pPr>
      <w:bookmarkStart w:id="134" w:name="_Toc346891509"/>
      <w:bookmarkStart w:id="135" w:name="_Toc349751319"/>
      <w:bookmarkStart w:id="136" w:name="_Toc349814304"/>
      <w:bookmarkStart w:id="137" w:name="_Toc349820911"/>
      <w:bookmarkStart w:id="138" w:name="_Toc350844733"/>
      <w:bookmarkStart w:id="139" w:name="_Toc350848675"/>
      <w:bookmarkStart w:id="140" w:name="_Toc351561271"/>
      <w:bookmarkStart w:id="141" w:name="_Toc351622710"/>
      <w:r>
        <w:t>Köp av eID-tjänster genom tillämpning av valfrihetssystem</w:t>
      </w:r>
      <w:bookmarkEnd w:id="134"/>
      <w:bookmarkEnd w:id="135"/>
      <w:bookmarkEnd w:id="136"/>
      <w:bookmarkEnd w:id="137"/>
      <w:bookmarkEnd w:id="138"/>
      <w:bookmarkEnd w:id="139"/>
      <w:bookmarkEnd w:id="140"/>
      <w:bookmarkEnd w:id="141"/>
    </w:p>
    <w:p w:rsidR="00EE7E17" w:rsidRDefault="00EE7E17" w:rsidP="000D6461">
      <w:pPr>
        <w:pStyle w:val="Brdtext"/>
      </w:pPr>
      <w:r>
        <w:t>Som anförs i avsnitt 4.3 har det inte skett någon ny samordnad upphand</w:t>
      </w:r>
      <w:r>
        <w:softHyphen/>
        <w:t>ling av tjänster för elektronisk identifiering (eID-tjänster) sedan det senaste ramavtalet eID 2008 löpte ut. Den offentliga sektorn är i dags</w:t>
      </w:r>
      <w:r>
        <w:softHyphen/>
        <w:t>läget beroende av parallell försörjning av flera olika leverantörer. För att ge upphandlande myndigheter tillgång till eID-tjänster för elektronisk identifiering på ett effektivt sätt föreslogs i promemorian att det skulle införas ett nytt sätt att köpa sådana tjänster. Promemorians förslag är en modell med tillämpning av valfrihetssystem efter mönster från lagen (2008:962) om valfrihetssystem, förkortad LOV. I valfrihetssystem god</w:t>
      </w:r>
      <w:r w:rsidR="00E45769">
        <w:softHyphen/>
      </w:r>
      <w:r>
        <w:t>känns samtliga leverantörer som uppfyller de krav som ställs i för</w:t>
      </w:r>
      <w:r w:rsidR="00E45769">
        <w:softHyphen/>
      </w:r>
      <w:r>
        <w:t>frågningsunderlaget och anslutningen av leverantörer sker löpande. En sådan lösning möjliggör alltså identifiering med hjälp av e-legitimationer som tillhandahålls av ett obegränsat antal eID-tjänsteleverantörer.</w:t>
      </w:r>
    </w:p>
    <w:p w:rsidR="00EE7E17" w:rsidRDefault="00EE7E17" w:rsidP="00EE7E17">
      <w:pPr>
        <w:pStyle w:val="Rubrik2"/>
      </w:pPr>
      <w:bookmarkStart w:id="142" w:name="_Toc346891510"/>
      <w:bookmarkStart w:id="143" w:name="_Toc349751320"/>
      <w:bookmarkStart w:id="144" w:name="_Toc349814305"/>
      <w:bookmarkStart w:id="145" w:name="_Toc349820912"/>
      <w:bookmarkStart w:id="146" w:name="_Toc350844734"/>
      <w:bookmarkStart w:id="147" w:name="_Toc350848676"/>
      <w:bookmarkStart w:id="148" w:name="_Toc351561272"/>
      <w:bookmarkStart w:id="149" w:name="_Toc351622711"/>
      <w:r>
        <w:t>Valfrihetssystem och EU-rätten</w:t>
      </w:r>
      <w:bookmarkEnd w:id="142"/>
      <w:bookmarkEnd w:id="143"/>
      <w:bookmarkEnd w:id="144"/>
      <w:bookmarkEnd w:id="145"/>
      <w:bookmarkEnd w:id="146"/>
      <w:bookmarkEnd w:id="147"/>
      <w:bookmarkEnd w:id="148"/>
      <w:bookmarkEnd w:id="149"/>
    </w:p>
    <w:p w:rsidR="00EE7E17" w:rsidRDefault="00EE7E17" w:rsidP="00322D7C">
      <w:pPr>
        <w:pStyle w:val="Rubrik3"/>
        <w:spacing w:before="0"/>
      </w:pPr>
      <w:bookmarkStart w:id="150" w:name="_Toc346891511"/>
      <w:bookmarkStart w:id="151" w:name="_Toc349751321"/>
      <w:bookmarkStart w:id="152" w:name="_Toc349814306"/>
      <w:bookmarkStart w:id="153" w:name="_Toc349820913"/>
      <w:bookmarkStart w:id="154" w:name="_Toc350844735"/>
      <w:bookmarkStart w:id="155" w:name="_Toc350848677"/>
      <w:bookmarkStart w:id="156" w:name="_Toc351561273"/>
      <w:bookmarkStart w:id="157" w:name="_Toc351622712"/>
      <w:r>
        <w:t>Tillämpliga bestämmelser i LOU</w:t>
      </w:r>
      <w:bookmarkEnd w:id="150"/>
      <w:bookmarkEnd w:id="151"/>
      <w:bookmarkEnd w:id="152"/>
      <w:bookmarkEnd w:id="153"/>
      <w:bookmarkEnd w:id="154"/>
      <w:bookmarkEnd w:id="155"/>
      <w:bookmarkEnd w:id="156"/>
      <w:bookmarkEnd w:id="157"/>
    </w:p>
    <w:p w:rsidR="00EE7E17" w:rsidRDefault="00EE7E17" w:rsidP="000D6461">
      <w:pPr>
        <w:pStyle w:val="Brdtext"/>
      </w:pPr>
      <w:r>
        <w:t>Lagen (</w:t>
      </w:r>
      <w:proofErr w:type="gramStart"/>
      <w:r>
        <w:t>2007:1091</w:t>
      </w:r>
      <w:proofErr w:type="gramEnd"/>
      <w:r>
        <w:t>) om offentlig upphandling (LOU) bygger på Europa</w:t>
      </w:r>
      <w:r>
        <w:softHyphen/>
        <w:t>parlamentets och rådets direktiv 2004/18/EG om samordning av för</w:t>
      </w:r>
      <w:r>
        <w:softHyphen/>
        <w:t>farandena vid offentlig upphandling av byggentreprenader, varor och tjänster</w:t>
      </w:r>
      <w:r>
        <w:rPr>
          <w:rStyle w:val="Fotnotsreferens"/>
        </w:rPr>
        <w:footnoteReference w:id="8"/>
      </w:r>
      <w:r w:rsidRPr="00442698">
        <w:t xml:space="preserve"> (det klassiska upphandlingsdirektivet)</w:t>
      </w:r>
      <w:r>
        <w:t xml:space="preserve">, </w:t>
      </w:r>
      <w:r w:rsidRPr="008B36B9">
        <w:t>senast ändrat genom kommissionens förordning (EU) nr 1251/2011</w:t>
      </w:r>
      <w:r>
        <w:rPr>
          <w:rStyle w:val="Fotnotsreferens"/>
        </w:rPr>
        <w:footnoteReference w:id="9"/>
      </w:r>
      <w:r>
        <w:t xml:space="preserve">. </w:t>
      </w:r>
      <w:r w:rsidRPr="004B2231">
        <w:t>I upphandlingssamman</w:t>
      </w:r>
      <w:r>
        <w:softHyphen/>
      </w:r>
      <w:r w:rsidRPr="004B2231">
        <w:t>hang skiljer man mellan tjänstekontrakt och tjänstekoncessionskontrakt.</w:t>
      </w:r>
      <w:r>
        <w:t xml:space="preserve"> Det klassiska upphandlingsdirektivet är enligt dess artikel 17 inte tillämpligt på tjänstekoncessioner</w:t>
      </w:r>
      <w:r w:rsidR="00BC0740">
        <w:t>, frånsett ett mindre undantag</w:t>
      </w:r>
      <w:r>
        <w:t>. På mot</w:t>
      </w:r>
      <w:r w:rsidR="00E45769">
        <w:softHyphen/>
      </w:r>
      <w:r>
        <w:t xml:space="preserve">svarande sätt gäller LOU </w:t>
      </w:r>
      <w:r w:rsidR="00BC0740">
        <w:t xml:space="preserve">i princip inte </w:t>
      </w:r>
      <w:r>
        <w:t>för tjänstekoncessioner, se 1</w:t>
      </w:r>
      <w:r w:rsidR="00BC0740">
        <w:t> </w:t>
      </w:r>
      <w:r>
        <w:t xml:space="preserve">kap. 2 § sjätte stycket och 12 § LOU. </w:t>
      </w:r>
    </w:p>
    <w:p w:rsidR="00EE7E17" w:rsidRDefault="00EE7E17" w:rsidP="000D6461">
      <w:pPr>
        <w:pStyle w:val="Brdtextmedindrag"/>
      </w:pPr>
      <w:r>
        <w:t>Av 2 kap. 18 § LOU följer att ett tjänstekontrakt är ett skriftligt, undertecknat avtal med ekonomiska villkor som har slutits mellan en eller flera ekonomiska aktörer och en eller flera upphandlande myndig</w:t>
      </w:r>
      <w:r>
        <w:softHyphen/>
        <w:t xml:space="preserve">heter, som avser tillhandahållande av tjänster enligt bilaga 2 eller 3 till lagen och som inte utgör byggentreprenad- eller varukontrakt. </w:t>
      </w:r>
    </w:p>
    <w:p w:rsidR="00EE7E17" w:rsidRDefault="00EE7E17" w:rsidP="000D6461">
      <w:pPr>
        <w:pStyle w:val="Brdtextmedindrag"/>
      </w:pPr>
      <w:r>
        <w:t xml:space="preserve">Med tjänstekoncessioner avses enligt 2 kap. 17 § LOU ett kontrakt av samma slag som ett tjänstekontrakt men som innebär att ersättningen för tjänsterna helt eller delvis utgörs av en rätt att utnyttja tjänsten. </w:t>
      </w:r>
    </w:p>
    <w:p w:rsidR="00EE7E17" w:rsidRDefault="00EE7E17" w:rsidP="000D6461">
      <w:pPr>
        <w:pStyle w:val="Brdtextmedindrag"/>
      </w:pPr>
      <w:r>
        <w:t xml:space="preserve">Det som utmärker tjänstekoncessioner är således att ersättningen för tjänsternas utförande endast utgörs av rätten att utnyttja tjänsten eller dels en sådan rätt, dels betalning från den upphandlande myndigheten. Den del av ersättningen som består i en rätt att utnyttja tjänsten kommersiellt ska enligt EU-domstolens praxis vara så omfattande att en betydande del </w:t>
      </w:r>
      <w:r>
        <w:lastRenderedPageBreak/>
        <w:t xml:space="preserve">av den ekonomiska risken övergår från den upphandlande myndigheten till leverantören/koncessionshavaren. Det kan vara fråga om en </w:t>
      </w:r>
      <w:proofErr w:type="spellStart"/>
      <w:r>
        <w:t>tjänste</w:t>
      </w:r>
      <w:r>
        <w:softHyphen/>
        <w:t>koncession</w:t>
      </w:r>
      <w:proofErr w:type="spellEnd"/>
      <w:r>
        <w:t xml:space="preserve"> även om den risk som överförs redan från början är mycket begränsad</w:t>
      </w:r>
      <w:r>
        <w:rPr>
          <w:rStyle w:val="Fotnotsreferens"/>
        </w:rPr>
        <w:footnoteReference w:id="10"/>
      </w:r>
      <w:r>
        <w:t xml:space="preserve">. </w:t>
      </w:r>
    </w:p>
    <w:p w:rsidR="00EE7E17" w:rsidRDefault="00EE7E17" w:rsidP="000D6461">
      <w:pPr>
        <w:pStyle w:val="Brdtextmedindrag"/>
      </w:pPr>
      <w:r>
        <w:t>I fråga om skillnaden mellan ett tjänstekoncessionskontrakt och ett ramavtal har EU-domstolen uttalat</w:t>
      </w:r>
      <w:r>
        <w:rPr>
          <w:rStyle w:val="Fotnotsreferens"/>
        </w:rPr>
        <w:footnoteReference w:id="11"/>
      </w:r>
      <w:r>
        <w:t xml:space="preserve"> att en tjänstekoncession känne</w:t>
      </w:r>
      <w:r w:rsidR="00E45769">
        <w:softHyphen/>
      </w:r>
      <w:r>
        <w:t>tecknas av en situation där den upphandlande myndigheten överför rätten att utnyttja viss tjänst till en koncessionsinnehavare, vilken inom ramen för det ingångna kontraktet har en viss ekonomisk frihet att bestämma villkoren för hur denna rätt utnyttjas och därmed också i huvudsak står riskerna med detta utnyttjande. Ett ramavtal kännetecknas däremot av en situation där den verksamhet som en ekonomisk aktör som är part i avtalet bedriver är reglerad på så vis att alla kontrakt som denna aktör ingår under en given tidsperiod måste följa de villkor som anges i ram</w:t>
      </w:r>
      <w:r>
        <w:softHyphen/>
        <w:t xml:space="preserve">avtalet. Klassificeringen av ett kontrakt beror enligt domstolen på de konkreta omständigheterna i det enskilda fallet. </w:t>
      </w:r>
    </w:p>
    <w:p w:rsidR="00EE7E17" w:rsidRDefault="00EE7E17" w:rsidP="000D6461">
      <w:pPr>
        <w:pStyle w:val="Brdtextmedindrag"/>
      </w:pPr>
      <w:r>
        <w:t>Den ekonomiska risken ska förstås som en risk att utsättas för mark</w:t>
      </w:r>
      <w:r>
        <w:softHyphen/>
        <w:t>nadens nycker. Denna risk kan enligt domstolen exempelvis bestå i att utsättas för konkurrens från andra ekonomiska aktörer, en risk för bris</w:t>
      </w:r>
      <w:r w:rsidR="00E45769">
        <w:softHyphen/>
      </w:r>
      <w:r>
        <w:t>tande jämvikt mellan utbud och efterfrågan, en risk för insolvens hos dem som är betalningsskyldiga för tillhandahållna tjänster, en risk för att inkomsterna inte ska täcka samtliga kostnader eller en risk att stå ansva</w:t>
      </w:r>
      <w:r w:rsidR="00E45769">
        <w:softHyphen/>
      </w:r>
      <w:r>
        <w:t>ret för alla sorters skador som uppkommer till följd av brister i tjänsten</w:t>
      </w:r>
      <w:r>
        <w:rPr>
          <w:rStyle w:val="Fotnotsreferens"/>
        </w:rPr>
        <w:footnoteReference w:id="12"/>
      </w:r>
      <w:r>
        <w:t>.</w:t>
      </w:r>
    </w:p>
    <w:p w:rsidR="00EE7E17" w:rsidRDefault="00EE7E17" w:rsidP="00EE7E17">
      <w:pPr>
        <w:pStyle w:val="Rubrik3"/>
      </w:pPr>
      <w:bookmarkStart w:id="158" w:name="_Toc346891512"/>
      <w:bookmarkStart w:id="159" w:name="_Toc349751322"/>
      <w:bookmarkStart w:id="160" w:name="_Toc349814307"/>
      <w:bookmarkStart w:id="161" w:name="_Toc349820914"/>
      <w:bookmarkStart w:id="162" w:name="_Toc350844736"/>
      <w:bookmarkStart w:id="163" w:name="_Toc350848678"/>
      <w:bookmarkStart w:id="164" w:name="_Toc351561274"/>
      <w:bookmarkStart w:id="165" w:name="_Toc351622713"/>
      <w:r>
        <w:t>De grundläggande unionsrättsliga principerna</w:t>
      </w:r>
      <w:bookmarkEnd w:id="158"/>
      <w:bookmarkEnd w:id="159"/>
      <w:bookmarkEnd w:id="160"/>
      <w:bookmarkEnd w:id="161"/>
      <w:bookmarkEnd w:id="162"/>
      <w:bookmarkEnd w:id="163"/>
      <w:bookmarkEnd w:id="164"/>
      <w:bookmarkEnd w:id="165"/>
    </w:p>
    <w:p w:rsidR="00EE7E17" w:rsidRDefault="00EE7E17" w:rsidP="000D6461">
      <w:pPr>
        <w:pStyle w:val="Brdtext"/>
      </w:pPr>
      <w:r>
        <w:t>Även om det klassiska upphandlingsdirektivet och LOU inte är tillämp</w:t>
      </w:r>
      <w:r>
        <w:softHyphen/>
        <w:t>liga på tjänstekoncessioner och tilldelning av sådana kontrakt gäller de grundläggande principerna om likabehandling, icke-diskriminering och öppenhet i förhållande till leverantörer och förfarandet. Principernas tillämpning på upphandlande myndigheters och enheters tilldelning av tjänstekoncessionskontrakt framgår också av EU-domstolens praxis</w:t>
      </w:r>
      <w:r>
        <w:rPr>
          <w:rStyle w:val="Fotnotsreferens"/>
        </w:rPr>
        <w:footnoteReference w:id="13"/>
      </w:r>
      <w:r>
        <w:t xml:space="preserve">. </w:t>
      </w:r>
    </w:p>
    <w:p w:rsidR="00EE7E17" w:rsidRDefault="00EE7E17" w:rsidP="000D6461">
      <w:pPr>
        <w:pStyle w:val="Brdtextmedindrag"/>
      </w:pPr>
      <w:r>
        <w:t>I artikel 18 i Fördraget om Europeiska unionens funktionssätt (EUF-fördraget) anges principen om icke-diskriminering. All diskriminering på grund av nationalitet ska vara förbjuden.</w:t>
      </w:r>
    </w:p>
    <w:p w:rsidR="00EE7E17" w:rsidRDefault="00EE7E17" w:rsidP="000D6461">
      <w:pPr>
        <w:pStyle w:val="Brdtextmedindrag"/>
      </w:pPr>
      <w:r>
        <w:t>I artikel 49 i EUF-fördraget anges principen om etableringsfrihet. Den innebär att inskränkningar, inom ramen för vissa särskilda bestämmelser, för medborgare i en medlemsstat att fritt etablera sig på en annan med</w:t>
      </w:r>
      <w:r w:rsidR="00E45769">
        <w:softHyphen/>
      </w:r>
      <w:r>
        <w:t xml:space="preserve">lemsstats territorium ska förbjudas. Etableringsfriheten innefattar rätt att starta och utöva verksamhet som egenföretagare samt rätt att bilda och </w:t>
      </w:r>
      <w:r>
        <w:lastRenderedPageBreak/>
        <w:t>driva företag på de villkor som etableringslandets lagstiftning föreskriver för egna medborgare.</w:t>
      </w:r>
    </w:p>
    <w:p w:rsidR="00EE7E17" w:rsidRDefault="00EE7E17" w:rsidP="000D6461">
      <w:pPr>
        <w:pStyle w:val="Brdtextmedindrag"/>
      </w:pPr>
      <w:r>
        <w:t>I artikel 56 och 57 i EUF-fördraget regleras principen om tjänsters fria rörlighet. Den innebär ett förbud mot inskränkningar i friheten att till</w:t>
      </w:r>
      <w:r>
        <w:softHyphen/>
        <w:t>handahålla tjänster inom unionen i fråga om medborgare som har etable</w:t>
      </w:r>
      <w:r>
        <w:softHyphen/>
        <w:t>rat sig i en annan medlemsstat än mottagaren av tjänsten. Med tjänster förstås prestationer som normalt utförs mot ersättning och som inte faller under bestämmelserna om fri rörlighet för varor, kapital och personer. Med tjänster avses särskilt verksamhet av industriell natur eller kommer</w:t>
      </w:r>
      <w:r>
        <w:softHyphen/>
        <w:t>siell natur, inom hantverk och fria yrken.</w:t>
      </w:r>
    </w:p>
    <w:p w:rsidR="00EE7E17" w:rsidRDefault="00EE7E17" w:rsidP="000D6461">
      <w:pPr>
        <w:pStyle w:val="Brdtextmedindrag"/>
      </w:pPr>
      <w:r>
        <w:t>Dessa principer bekräftas i artikel 2 i det klassiska upphandlingsdirek</w:t>
      </w:r>
      <w:r>
        <w:softHyphen/>
        <w:t>tivet. Det anges där att upphandlande myndigheter ska behandla ekono</w:t>
      </w:r>
      <w:r>
        <w:softHyphen/>
        <w:t xml:space="preserve">miska aktörer på ett likvärdigt och icke-diskriminerande sätt och </w:t>
      </w:r>
      <w:proofErr w:type="gramStart"/>
      <w:r>
        <w:t>förfara</w:t>
      </w:r>
      <w:proofErr w:type="gramEnd"/>
      <w:r>
        <w:t xml:space="preserve"> på ett öppet sätt. Bestämmelsen kodifierar EU-domstolens praxis i </w:t>
      </w:r>
      <w:proofErr w:type="spellStart"/>
      <w:r>
        <w:t>upp</w:t>
      </w:r>
      <w:r>
        <w:softHyphen/>
        <w:t>handlingsmål</w:t>
      </w:r>
      <w:proofErr w:type="spellEnd"/>
      <w:r>
        <w:t>, där domstolen ofta åberopar krav på icke-diskriminering, likabehandling, transparens och öppenhet, proportionalitet samt ömse</w:t>
      </w:r>
      <w:r>
        <w:softHyphen/>
        <w:t>sidigt erkännande.</w:t>
      </w:r>
    </w:p>
    <w:p w:rsidR="00EE7E17" w:rsidRDefault="00EE7E17" w:rsidP="000D6461">
      <w:pPr>
        <w:pStyle w:val="Brdtextmedindrag"/>
      </w:pPr>
      <w:r w:rsidRPr="002B0C80">
        <w:rPr>
          <w:i/>
        </w:rPr>
        <w:t>Principen om icke-diskriminering</w:t>
      </w:r>
      <w:r>
        <w:t xml:space="preserve"> innebär att även om den upphand</w:t>
      </w:r>
      <w:r>
        <w:softHyphen/>
        <w:t>lande myndigheten inte förväntar sig några utländska anbud får den vid utformandet av förfrågningsunderlaget inte införa krav som enbart svenska företag känner till eller kan utföra.</w:t>
      </w:r>
    </w:p>
    <w:p w:rsidR="00EE7E17" w:rsidRDefault="00EE7E17" w:rsidP="000D6461">
      <w:pPr>
        <w:pStyle w:val="Brdtextmedindrag"/>
      </w:pPr>
      <w:r w:rsidRPr="002B0C80">
        <w:rPr>
          <w:i/>
        </w:rPr>
        <w:t>Principen om likabehandling</w:t>
      </w:r>
      <w:r>
        <w:t xml:space="preserve"> innebär att alla leverantörer ska ges så lika förutsättningar som möjligt. Alla måste t.ex. vid samma tillfälle få den information som är relevant för upphandlingen.</w:t>
      </w:r>
    </w:p>
    <w:p w:rsidR="00EE7E17" w:rsidRDefault="00EE7E17" w:rsidP="000D6461">
      <w:pPr>
        <w:pStyle w:val="Brdtextmedindrag"/>
      </w:pPr>
      <w:r>
        <w:t xml:space="preserve">Med </w:t>
      </w:r>
      <w:r w:rsidRPr="002B0C80">
        <w:rPr>
          <w:i/>
        </w:rPr>
        <w:t>transparens</w:t>
      </w:r>
      <w:r>
        <w:t xml:space="preserve"> och </w:t>
      </w:r>
      <w:r>
        <w:rPr>
          <w:i/>
        </w:rPr>
        <w:t xml:space="preserve">öppenhet </w:t>
      </w:r>
      <w:r>
        <w:t>avses främst skyldigheten för den upp</w:t>
      </w:r>
      <w:r>
        <w:softHyphen/>
        <w:t>handlande myndigheten att lämna information om upphandlingen och det praktiska tillvägagångssättet vid denna samt rätten för leverantörer att få tillgång till denna information så att de i förväg känner till vad som gäller vid upphandlingen och i efterhand kan kontrollera kontraktstilldelningen. Därigenom skapas förutsättningar för leverantören att kunna få sina för</w:t>
      </w:r>
      <w:r>
        <w:softHyphen/>
        <w:t>dragsfästa rättigheter beaktade i en domstolsprövning.</w:t>
      </w:r>
    </w:p>
    <w:p w:rsidR="00EE7E17" w:rsidRDefault="00EE7E17" w:rsidP="000D6461">
      <w:pPr>
        <w:pStyle w:val="Brdtextmedindrag"/>
      </w:pPr>
      <w:r w:rsidRPr="002B0C80">
        <w:rPr>
          <w:i/>
        </w:rPr>
        <w:t>Proportionalitetsprincipen</w:t>
      </w:r>
      <w:r>
        <w:t xml:space="preserve"> innebär att den upphandlande myndigheten i en upphandling inte får ställa större krav på leverantören eller leveran</w:t>
      </w:r>
      <w:r>
        <w:softHyphen/>
        <w:t>sen än som behövs och som är ändamålsenligt för den aktuella upphand</w:t>
      </w:r>
      <w:r>
        <w:softHyphen/>
        <w:t>lingen. Kraven ska således ha ett naturligt samband med och stå i proportion till det behov som ska täckas.</w:t>
      </w:r>
    </w:p>
    <w:p w:rsidR="00EE7E17" w:rsidRDefault="00EE7E17" w:rsidP="000D6461">
      <w:pPr>
        <w:pStyle w:val="Brdtextmedindrag"/>
      </w:pPr>
      <w:r>
        <w:t xml:space="preserve">Av </w:t>
      </w:r>
      <w:r w:rsidRPr="002B0C80">
        <w:rPr>
          <w:i/>
        </w:rPr>
        <w:t>principen om ömsesidigt erkännande</w:t>
      </w:r>
      <w:r>
        <w:t xml:space="preserve"> följer att bevis, intyg eller liknande om att någon är ackrediterad, certifierad, har viss utbildning eller liknande och som har utfärdats av en medlemsstats behöriga myn</w:t>
      </w:r>
      <w:r>
        <w:softHyphen/>
        <w:t>digheter ska godtas också i andra medlemsstater.</w:t>
      </w:r>
    </w:p>
    <w:p w:rsidR="00EE7E17" w:rsidRDefault="00EE7E17" w:rsidP="00EE7E17">
      <w:pPr>
        <w:pStyle w:val="Rubrik3"/>
      </w:pPr>
      <w:bookmarkStart w:id="166" w:name="_Toc346891513"/>
      <w:bookmarkStart w:id="167" w:name="_Toc349751323"/>
      <w:bookmarkStart w:id="168" w:name="_Toc349814308"/>
      <w:bookmarkStart w:id="169" w:name="_Toc349820915"/>
      <w:bookmarkStart w:id="170" w:name="_Toc350844737"/>
      <w:bookmarkStart w:id="171" w:name="_Toc350848679"/>
      <w:bookmarkStart w:id="172" w:name="_Toc351561275"/>
      <w:bookmarkStart w:id="173" w:name="_Toc351622714"/>
      <w:r>
        <w:t>Förslag till EU-reglering om tjänstekoncessioner</w:t>
      </w:r>
      <w:bookmarkEnd w:id="166"/>
      <w:bookmarkEnd w:id="167"/>
      <w:bookmarkEnd w:id="168"/>
      <w:bookmarkEnd w:id="169"/>
      <w:bookmarkEnd w:id="170"/>
      <w:bookmarkEnd w:id="171"/>
      <w:bookmarkEnd w:id="172"/>
      <w:bookmarkEnd w:id="173"/>
    </w:p>
    <w:p w:rsidR="00EE7E17" w:rsidRDefault="00EE7E17" w:rsidP="000D6461">
      <w:pPr>
        <w:pStyle w:val="Brdtext"/>
      </w:pPr>
      <w:r>
        <w:t xml:space="preserve">Europeiska kommissionen lämnade den 20 december 2011 ett förslag till Europaparlamentets och rådets direktiv om tilldelning av koncessioner (KOM[2011] 897 slutlig). Lagstiftningsförfarandet pågår för närvarande och det är i dagsläget oklart när direktivet kan antas och vilket slutligt innehåll det kommer att få. </w:t>
      </w:r>
    </w:p>
    <w:p w:rsidR="00EE7E17" w:rsidRDefault="00EE7E17" w:rsidP="000D6461">
      <w:pPr>
        <w:pStyle w:val="Brdtextmedindrag"/>
      </w:pPr>
      <w:r>
        <w:lastRenderedPageBreak/>
        <w:t>Regeringen beslutade den 27 september 2012 att tillkalla en särskild utredare för att bl.a. lämna förslag till hur det kommande direktivet ska genomföras</w:t>
      </w:r>
      <w:proofErr w:type="gramStart"/>
      <w:r>
        <w:t xml:space="preserve"> (dir.</w:t>
      </w:r>
      <w:proofErr w:type="gramEnd"/>
      <w:r>
        <w:t xml:space="preserve"> 2012:96). </w:t>
      </w:r>
    </w:p>
    <w:p w:rsidR="00EE7E17" w:rsidRDefault="00EE7E17" w:rsidP="00EE7E17">
      <w:pPr>
        <w:pStyle w:val="Rubrik3"/>
      </w:pPr>
      <w:bookmarkStart w:id="174" w:name="_Toc346891514"/>
      <w:bookmarkStart w:id="175" w:name="_Toc349751324"/>
      <w:bookmarkStart w:id="176" w:name="_Toc349814309"/>
      <w:bookmarkStart w:id="177" w:name="_Toc349820916"/>
      <w:bookmarkStart w:id="178" w:name="_Toc350844738"/>
      <w:bookmarkStart w:id="179" w:name="_Toc350848680"/>
      <w:bookmarkStart w:id="180" w:name="_Toc351561276"/>
      <w:bookmarkStart w:id="181" w:name="_Toc351622715"/>
      <w:r>
        <w:t>Valfrihetssystem</w:t>
      </w:r>
      <w:bookmarkEnd w:id="174"/>
      <w:bookmarkEnd w:id="175"/>
      <w:bookmarkEnd w:id="176"/>
      <w:bookmarkEnd w:id="177"/>
      <w:bookmarkEnd w:id="178"/>
      <w:bookmarkEnd w:id="179"/>
      <w:bookmarkEnd w:id="180"/>
      <w:bookmarkEnd w:id="181"/>
    </w:p>
    <w:p w:rsidR="00EE7E17" w:rsidRDefault="00EE7E17" w:rsidP="000D6461">
      <w:pPr>
        <w:pStyle w:val="Brdtext"/>
      </w:pPr>
      <w:r>
        <w:t>Bestämmelser om valfrihetssystem finns för närvarande i LOV, som gäller vid införande av valfrihetssystem inom delar av hälso- och sjuk</w:t>
      </w:r>
      <w:r w:rsidR="00E45769">
        <w:softHyphen/>
      </w:r>
      <w:r>
        <w:t>vården och socialtjänsten, i lagen (2010:536) om valfrihet hos Arbets</w:t>
      </w:r>
      <w:r>
        <w:softHyphen/>
        <w:t>förmedlingen och i lagen (2010:197) om etableringsinsatser för vissa nyanlända invandrare. Valfrihetssystem är en svensk konstruktion. Rege</w:t>
      </w:r>
      <w:r>
        <w:softHyphen/>
        <w:t>ringen har i samband med de aktuella regleringarna bedömt att ersätt</w:t>
      </w:r>
      <w:r>
        <w:softHyphen/>
        <w:t>ningen till leverantörerna i valfrihetssystemen lämnas på ett sådant sätt att kraven för tjänstekoncessioner är uppfyllda.</w:t>
      </w:r>
    </w:p>
    <w:p w:rsidR="00EE7E17" w:rsidRDefault="00EE7E17" w:rsidP="000D6461">
      <w:pPr>
        <w:pStyle w:val="Brdtextmedindrag"/>
      </w:pPr>
      <w:r>
        <w:t>Med valfrihetssystem avses ett förfarande där den enskilde har rätt att välja bland de leverantörer som en upphandlande myndighet har godkänt och tecknat kontrakt med för att få en tjänst utförd. Den upphandlande myndigheten har som huvudman för verksamheten ansvaret för att tjäns</w:t>
      </w:r>
      <w:r w:rsidR="00E45769">
        <w:softHyphen/>
      </w:r>
      <w:r>
        <w:t>terna tillhandahålls brukaren eller invånaren i enlighet med gällande lag. Den upphandlande myndigheten tecknar ett offentligt kontrakt med ett antal leverantörer. Kontraktet innehåller ekonomiska villkor och avser tillhandahållande av en tjänst. Den enskilde brukaren bestämmer därefter vilken av leverantörerna som ska tillhandahålla tjänsten.</w:t>
      </w:r>
    </w:p>
    <w:p w:rsidR="00EE7E17" w:rsidRDefault="00EE7E17" w:rsidP="000D6461">
      <w:pPr>
        <w:pStyle w:val="Brdtextmedindrag"/>
      </w:pPr>
      <w:r>
        <w:t>Den stora skillnaden mellan ett valfrihetssystem och traditionell offentlig upphandling är att det i ett valfrihetssystem inte finns någon konkurrenssituation mellan leverantörerna vid tidpunkten för tilldel</w:t>
      </w:r>
      <w:r>
        <w:softHyphen/>
        <w:t xml:space="preserve">ningsbeslutet. I ett valfrihetssystem enligt LOV får samtliga leverantörer som har godkänts teckna kontrakt med den upphandlande myndigheten. Sådana tilldelningskriterier som ”ekonomiskt mest fördelaktiga” och ”lägsta pris”, vilka gäller enligt LOU, tillämpas inte. </w:t>
      </w:r>
      <w:r w:rsidRPr="004B2231">
        <w:t>Det är inte fråga om en priskonkurrens mellan leverantörerna eftersom priset fastställs av den upphandlande myndigheten redan i förfrågningsunderlaget.</w:t>
      </w:r>
      <w:r>
        <w:t xml:space="preserve"> Konkurrens</w:t>
      </w:r>
      <w:r>
        <w:softHyphen/>
        <w:t xml:space="preserve">situationen mellan leverantörerna uppstår i stället efter det att kontrakt har tecknats och pågår sedan löpande under hela avtalsperioden. </w:t>
      </w:r>
      <w:proofErr w:type="spellStart"/>
      <w:r>
        <w:t>Val</w:t>
      </w:r>
      <w:r>
        <w:softHyphen/>
        <w:t>frihetssystemet</w:t>
      </w:r>
      <w:proofErr w:type="spellEnd"/>
      <w:r>
        <w:t xml:space="preserve"> medför att det uppstår en kvalitetskonkurrens i </w:t>
      </w:r>
      <w:proofErr w:type="spellStart"/>
      <w:r>
        <w:t>brukar</w:t>
      </w:r>
      <w:r>
        <w:softHyphen/>
        <w:t>ledet</w:t>
      </w:r>
      <w:proofErr w:type="spellEnd"/>
      <w:r>
        <w:t>. Den enskilde användaren ges möjlighet att välja den utförare som tillhandahåller den bästa kvaliteten.</w:t>
      </w:r>
    </w:p>
    <w:p w:rsidR="00EE7E17" w:rsidRDefault="00EE7E17" w:rsidP="000D6461">
      <w:pPr>
        <w:pStyle w:val="Brdtextmedindrag"/>
      </w:pPr>
      <w:r>
        <w:t xml:space="preserve">I förarbetena till LOV bedömde regeringen att kontrakt </w:t>
      </w:r>
      <w:r w:rsidR="009F6085">
        <w:t>in</w:t>
      </w:r>
      <w:r>
        <w:t xml:space="preserve">om </w:t>
      </w:r>
      <w:proofErr w:type="spellStart"/>
      <w:r>
        <w:t>valfrihets</w:t>
      </w:r>
      <w:r>
        <w:softHyphen/>
        <w:t>system</w:t>
      </w:r>
      <w:proofErr w:type="spellEnd"/>
      <w:r>
        <w:t xml:space="preserve"> enligt </w:t>
      </w:r>
      <w:r w:rsidR="009F6085">
        <w:t xml:space="preserve">den </w:t>
      </w:r>
      <w:r>
        <w:t>lagen utgör tjänstekoncessioner (prop. 2008/09:29 s. 56 f). Enligt regeringens mening stod det klart att det är utföraren av tjänster inom ramen för ett valfrihetssystem som står den ekonomiska risken. Leverantörens inkomster är beroende av att leveran</w:t>
      </w:r>
      <w:r w:rsidR="00E45769">
        <w:softHyphen/>
      </w:r>
      <w:r>
        <w:t>tören lyckas få exem</w:t>
      </w:r>
      <w:r>
        <w:softHyphen/>
        <w:t>pelvis äldre till sitt äldreboende eller patienter till sin praktik. Att betal</w:t>
      </w:r>
      <w:r>
        <w:softHyphen/>
        <w:t>ning inte sker från tredje man, brukaren, utan i huvud</w:t>
      </w:r>
      <w:r w:rsidR="00E45769">
        <w:softHyphen/>
      </w:r>
      <w:r>
        <w:t xml:space="preserve">sak härrör från den upphandlande myndigheten, medförde ingen annan bedömning i </w:t>
      </w:r>
      <w:proofErr w:type="spellStart"/>
      <w:r>
        <w:t>tjänste</w:t>
      </w:r>
      <w:r>
        <w:softHyphen/>
        <w:t>koncessionsfrågan</w:t>
      </w:r>
      <w:proofErr w:type="spellEnd"/>
      <w:r>
        <w:t xml:space="preserve">. Regeringen anförde vidare att frågan om det krävs betalning direkt från slutanvändaren för att det ska vara fråga om en koncession inte hade varit föremål för EU-domstolens prövning, och att det därmed är ovisst vilken bedömning EU-domstolen skulle kunna göra i framtiden. </w:t>
      </w:r>
    </w:p>
    <w:p w:rsidR="00EE7E17" w:rsidRDefault="00EE7E17" w:rsidP="000D6461">
      <w:pPr>
        <w:pStyle w:val="Brdtextmedindrag"/>
      </w:pPr>
      <w:r>
        <w:lastRenderedPageBreak/>
        <w:t>I förarbetena till lagen (2010:197) om etableringsinsatser för vissa ny</w:t>
      </w:r>
      <w:r w:rsidR="00E45769">
        <w:softHyphen/>
      </w:r>
      <w:r>
        <w:t>anlända invandrare (prop. 2009/10:60 s. 86 f) bedömde regeringen att det var fråga om en tjänstekoncession trots att hela ersättningen för utnytt</w:t>
      </w:r>
      <w:r w:rsidR="00E45769">
        <w:softHyphen/>
      </w:r>
      <w:r>
        <w:t xml:space="preserve">jandet av tjänsten kom från den upphandlande myndigheten. Skälet till detta var att valfrihetssystemet </w:t>
      </w:r>
      <w:r w:rsidR="009F6085">
        <w:t>är</w:t>
      </w:r>
      <w:r>
        <w:t xml:space="preserve"> utformat så, att den upphandlande myndigheten löpande ska annonsera, godkänna och teckna avtal med alla leverantörer som uppfyller kraven i förfrågningsunderlaget och att detta fick till konsekvens att en leverantör i ett valfrihetssystem inte kan beräkna hur omfattande konkurrensen kommer att bli samt hur stor volym som denne kommer att få leverera. Det anfördes vidare att oförut</w:t>
      </w:r>
      <w:r>
        <w:softHyphen/>
        <w:t>sedda händelser i världen dessutom gör att antalet personer som omfattas av lagen och rätten att välja en s.k. etableringslots kommer att variera från år till år samt att en av grundpelarna i ett valfrihetssystem är den enskildes rätt att byta leverantör av tjänsten om han eller hon så önskar.</w:t>
      </w:r>
    </w:p>
    <w:p w:rsidR="00EE7E17" w:rsidRDefault="00EE7E17" w:rsidP="000D6461">
      <w:pPr>
        <w:pStyle w:val="Brdtextmedindrag"/>
      </w:pPr>
      <w:r>
        <w:t>Även under arbetet med lagen (2010:536) om valfrihet hos Arbets</w:t>
      </w:r>
      <w:r w:rsidR="00E45769">
        <w:softHyphen/>
      </w:r>
      <w:r>
        <w:t>förmedlingen anförde regeringen (prop. 2009/10:146 s. 17 f) att inte någon del av ersättningen till leverantören nödvändigtvis måste komma från den enskilde för att det ska vara fråga om en sådan koncession. Regeringen anförde att rätten att utnyttja en tjänst även bör kunna inne</w:t>
      </w:r>
      <w:r>
        <w:softHyphen/>
        <w:t>bära en rätt att på andra sätt än att ta betalt av slutanvändarna exploatera tjänsten gentemot dessa i syfte att öka kundunderlaget och därmed intäkterna till den aktuella verksamheten. Att användaren inte skulle betala för den tjänst som skulle komma att tillhandahållas ansågs därför inte utgöra något problem.</w:t>
      </w:r>
    </w:p>
    <w:p w:rsidR="00EE7E17" w:rsidRDefault="00EE7E17" w:rsidP="00EE7E17">
      <w:pPr>
        <w:pStyle w:val="Rubrik1"/>
      </w:pPr>
      <w:bookmarkStart w:id="182" w:name="_Toc346891503"/>
      <w:bookmarkStart w:id="183" w:name="_Toc349751325"/>
      <w:bookmarkStart w:id="184" w:name="_Toc349814310"/>
      <w:bookmarkStart w:id="185" w:name="_Toc349820917"/>
      <w:bookmarkStart w:id="186" w:name="_Toc350844739"/>
      <w:bookmarkStart w:id="187" w:name="_Toc350848681"/>
      <w:bookmarkStart w:id="188" w:name="_Toc351561277"/>
      <w:bookmarkStart w:id="189" w:name="_Toc351622716"/>
      <w:r>
        <w:t>Ett nytt system för säker elektronisk identifiering</w:t>
      </w:r>
      <w:bookmarkEnd w:id="182"/>
      <w:bookmarkEnd w:id="183"/>
      <w:bookmarkEnd w:id="184"/>
      <w:bookmarkEnd w:id="185"/>
      <w:bookmarkEnd w:id="186"/>
      <w:bookmarkEnd w:id="187"/>
      <w:bookmarkEnd w:id="188"/>
      <w:bookmarkEnd w:id="189"/>
      <w:r>
        <w:t xml:space="preserve"> </w:t>
      </w:r>
    </w:p>
    <w:p w:rsidR="00EE7E17" w:rsidRDefault="00EE7E17" w:rsidP="00322D7C">
      <w:pPr>
        <w:pStyle w:val="Rubrik3"/>
        <w:spacing w:before="0"/>
      </w:pPr>
      <w:bookmarkStart w:id="190" w:name="_Toc346891504"/>
      <w:bookmarkStart w:id="191" w:name="_Toc349751326"/>
      <w:bookmarkStart w:id="192" w:name="_Toc349814311"/>
      <w:bookmarkStart w:id="193" w:name="_Toc349820918"/>
      <w:bookmarkStart w:id="194" w:name="_Toc350844740"/>
      <w:bookmarkStart w:id="195" w:name="_Toc350848682"/>
      <w:bookmarkStart w:id="196" w:name="_Toc351561278"/>
      <w:bookmarkStart w:id="197" w:name="_Toc351622717"/>
      <w:r>
        <w:t>En identitetsfederation skapas</w:t>
      </w:r>
      <w:bookmarkEnd w:id="190"/>
      <w:bookmarkEnd w:id="191"/>
      <w:bookmarkEnd w:id="192"/>
      <w:bookmarkEnd w:id="193"/>
      <w:bookmarkEnd w:id="194"/>
      <w:bookmarkEnd w:id="195"/>
      <w:bookmarkEnd w:id="196"/>
      <w:bookmarkEnd w:id="197"/>
    </w:p>
    <w:p w:rsidR="00FF2CC7" w:rsidRDefault="00EE7E17" w:rsidP="00FF2CC7">
      <w:pPr>
        <w:pStyle w:val="Brdtext"/>
      </w:pPr>
      <w:r>
        <w:t>Sedan E-legitimationsnämnden inrättades den 1 januari 2011 har nämn</w:t>
      </w:r>
      <w:r w:rsidR="00E45769">
        <w:softHyphen/>
      </w:r>
      <w:r>
        <w:t>den arbetat med att utveckla en ny och samordnad infrastruktur för säker elektronisk identifiering. Syftet är att stödja den offentliga förvalt</w:t>
      </w:r>
      <w:r>
        <w:softHyphen/>
        <w:t>ningen vid upphandlingen av eID-tjänster så att upphandlingen kan ske på ett enhetligt och effektivt sätt. För ändamålet kommer det att skapas ett samordnat system för säker elektronisk identifiering i form av en s.k. identitetsfederation, som administreras av E-legitimationsnämnden. Regeringen avser att i förordning utse E-legitimationsnämnden att till</w:t>
      </w:r>
      <w:r>
        <w:softHyphen/>
        <w:t>handahålla ett sådant system för säker elektronisk identifiering.</w:t>
      </w:r>
      <w:r w:rsidR="00FF2CC7" w:rsidRPr="00FF2CC7">
        <w:t xml:space="preserve"> </w:t>
      </w:r>
    </w:p>
    <w:p w:rsidR="00EE7E17" w:rsidRDefault="00FF2CC7" w:rsidP="00FF2CC7">
      <w:pPr>
        <w:pStyle w:val="Brdtextmedindrag"/>
      </w:pPr>
      <w:r>
        <w:t>Myndigheter bör ha möjlighet att köpa tjänster från samtliga leveran</w:t>
      </w:r>
      <w:r w:rsidR="00E45769">
        <w:softHyphen/>
      </w:r>
      <w:r>
        <w:t xml:space="preserve">törer som uppfyller kraven. Målsättningen är dock att de e-legitimationer som är utfärdade av en godkänd leverantör även ska kunna användas inom den privata sektorn. Tanken är därför att privata tillhandahållare av e-tjänster som har behov av eID-tjänster ska kunna ansluta sig till en motsvarande och samverkande privat identitetsfederation. </w:t>
      </w:r>
      <w:r w:rsidR="00ED08B9" w:rsidRPr="00ED08B9">
        <w:t>Detta förbätt</w:t>
      </w:r>
      <w:r w:rsidR="00E45769">
        <w:softHyphen/>
      </w:r>
      <w:r w:rsidR="00ED08B9" w:rsidRPr="00ED08B9">
        <w:t>rar förutsättningarna för att utveckla säkra e-tjänster också inom den privata sektorn.</w:t>
      </w:r>
      <w:r w:rsidR="00ED08B9">
        <w:t xml:space="preserve"> </w:t>
      </w:r>
      <w:r>
        <w:t>Avsikten är att den enskilde användaren ska kunna använda en och samma e-legitimation i såväl offentliga som privata e-</w:t>
      </w:r>
      <w:r>
        <w:lastRenderedPageBreak/>
        <w:t>tjänster. Målet är att det ska vara så enkelt som möjligt för användaren att identifiera sig elektroniskt i olika typer av e-tjänster.</w:t>
      </w:r>
    </w:p>
    <w:p w:rsidR="00EE7E17" w:rsidRDefault="00EE7E17" w:rsidP="000D6461">
      <w:pPr>
        <w:pStyle w:val="Brdtextmedindrag"/>
      </w:pPr>
      <w:r>
        <w:t>I en identitetsfederation finns flera typer av aktörer. Hit hör till en början de som tillhandahåller e-tjänster där det krävs elektronisk identi</w:t>
      </w:r>
      <w:r w:rsidR="00E45769">
        <w:softHyphen/>
      </w:r>
      <w:r>
        <w:t>fiering. Vidare finns det aktörer som levererar standar</w:t>
      </w:r>
      <w:r>
        <w:softHyphen/>
        <w:t xml:space="preserve">diserade intyg i elektronisk form med uppgifter om en användares identitet, dvs. eID-tjänsteleverantörer. Det finns också en </w:t>
      </w:r>
      <w:proofErr w:type="spellStart"/>
      <w:r>
        <w:t>federations</w:t>
      </w:r>
      <w:r>
        <w:softHyphen/>
        <w:t>operatör</w:t>
      </w:r>
      <w:proofErr w:type="spellEnd"/>
      <w:r>
        <w:t xml:space="preserve"> som hand</w:t>
      </w:r>
      <w:r w:rsidR="00E45769">
        <w:softHyphen/>
      </w:r>
      <w:r>
        <w:t>lägger och administrerar anslutning till federationen och tillhandahåller register, installationer och tjänster som behövs för att samordna leveran</w:t>
      </w:r>
      <w:r w:rsidR="00E45769">
        <w:softHyphen/>
      </w:r>
      <w:r>
        <w:t>sen av identitetsintyg till e-tjänsterna. Även andra aktörer, såsom ut</w:t>
      </w:r>
      <w:r w:rsidR="00E45769">
        <w:softHyphen/>
      </w:r>
      <w:r>
        <w:t xml:space="preserve">färdare av attributsintyg, kan komma att anslutas till federationen. </w:t>
      </w:r>
    </w:p>
    <w:p w:rsidR="00EE7E17" w:rsidRDefault="00EE7E17" w:rsidP="000D6461">
      <w:pPr>
        <w:pStyle w:val="Brdtextmedindrag"/>
      </w:pPr>
      <w:r>
        <w:t>E-legitimationsnämnden kommer att fungera som federationsoperatör, vilket bl.a. innebär att nämnden ska styra, utveckla och svara för verk</w:t>
      </w:r>
      <w:r>
        <w:softHyphen/>
        <w:t xml:space="preserve">samheten inom infrastrukturen samt sköta kontakterna med parterna i systemet. I sin roll som federationsoperatör kommer </w:t>
      </w:r>
      <w:proofErr w:type="spellStart"/>
      <w:r>
        <w:t>E-legitimations</w:t>
      </w:r>
      <w:r>
        <w:softHyphen/>
        <w:t>nämnden</w:t>
      </w:r>
      <w:proofErr w:type="spellEnd"/>
      <w:r>
        <w:t xml:space="preserve"> att utarbeta ett regelverk som ska gälla för aktörerna i federa</w:t>
      </w:r>
      <w:r>
        <w:softHyphen/>
        <w:t>tionen. I regelverket regleras förhållandet mellan identitetsfederationens parter och de krav som ställs på varje part för att delta i federationen. Nämnden kommer också att upprätta ett s.k. tillitsramverk, dvs. gemen</w:t>
      </w:r>
      <w:r>
        <w:softHyphen/>
        <w:t>samma krav för utfärdande av e-legitimationer som får användas i syste</w:t>
      </w:r>
      <w:r>
        <w:softHyphen/>
        <w:t>met. Kraven kan vara fördelade på olika skyddsklasser eller tillitsnivåer som svarar mot olika grader av teknisk och operationell säkerhet hos utfärdare av e-legitimationer och olika grader av kontroll av att en person som tilldelas en e-legitimation verkligen är den han eller hon utger sig för att vara. Vidare kommer nämnden att tillhandahålla och administrera för federationen gemensamma funktioner. Exempel på sådana funktioner är ett register över vilka som är anslutna till federationen (metadata</w:t>
      </w:r>
      <w:r w:rsidR="00E45769">
        <w:softHyphen/>
      </w:r>
      <w:r>
        <w:t>register), en tjänst för hur användare ska kunna välja legitimeringsmetod (anvisningstjänst) samt en signeringstjänst, dvs. en teknisk plattform som gör det möjligt för användaren att signera uppgifter elektroniskt. Nämnden kommer att ha det centrala ansvaret för att övervaka och kontrollera att systemet sköts på ett säkert sätt. Slutligen kommer nämn</w:t>
      </w:r>
      <w:r>
        <w:softHyphen/>
        <w:t xml:space="preserve">den att svara för anslutning av de olika aktörerna i systemet till </w:t>
      </w:r>
      <w:proofErr w:type="spellStart"/>
      <w:r>
        <w:t>identitets</w:t>
      </w:r>
      <w:r>
        <w:softHyphen/>
        <w:t>federationen</w:t>
      </w:r>
      <w:proofErr w:type="spellEnd"/>
      <w:r>
        <w:t>.</w:t>
      </w:r>
    </w:p>
    <w:p w:rsidR="00EE7E17" w:rsidRDefault="00EE7E17" w:rsidP="000D6461">
      <w:pPr>
        <w:pStyle w:val="Brdtextmedindrag"/>
      </w:pPr>
      <w:r>
        <w:t xml:space="preserve">Anslutning av </w:t>
      </w:r>
      <w:r w:rsidR="003D087A">
        <w:t xml:space="preserve">dem som tillhandahåller e-tjänster </w:t>
      </w:r>
      <w:r>
        <w:t xml:space="preserve">och </w:t>
      </w:r>
      <w:r w:rsidR="003D087A">
        <w:t xml:space="preserve">av </w:t>
      </w:r>
      <w:r>
        <w:t>eID-tjänste</w:t>
      </w:r>
      <w:r w:rsidR="00E45769">
        <w:softHyphen/>
      </w:r>
      <w:r>
        <w:t>leverantörer till identitetsfederationen sker genom att respektive part tecknar ett anslutningsavtal med E-legitimationsnämnden, i vilket parten bl.a. lämnar fullmakt till E-legitimationsnämnden samt åtar sig att följa de krav som gäller enligt regelverket för identitetsfederationen med till</w:t>
      </w:r>
      <w:r>
        <w:softHyphen/>
        <w:t xml:space="preserve">hörande tillitsramverk. När </w:t>
      </w:r>
      <w:r w:rsidR="003D087A">
        <w:t>tillhandahållaren av e-tjänst och eID-tjänste</w:t>
      </w:r>
      <w:r w:rsidR="00E45769">
        <w:softHyphen/>
      </w:r>
      <w:r>
        <w:t>leverantören har anslutit sig kan enskilda användare identifiera sig i e-tjänsterna. Det uppkommer inte något nytt avtalsförhållande mellan någon part i samband med att en e-legitimation används för identifiering i en e-tjänst.</w:t>
      </w:r>
    </w:p>
    <w:p w:rsidR="00EE7E17" w:rsidRDefault="00EE7E17" w:rsidP="000D6461">
      <w:pPr>
        <w:pStyle w:val="Brdtextmedindrag"/>
      </w:pPr>
      <w:r>
        <w:t xml:space="preserve">Enskilda som använder en </w:t>
      </w:r>
      <w:r w:rsidR="00ED08B9">
        <w:t xml:space="preserve">ansluten </w:t>
      </w:r>
      <w:r>
        <w:t xml:space="preserve">e-tjänst kan identifiera sig med valfri ansluten leverantörs e-legitimation. Alla som har e-legitimationer som är utfärdade av en godkänd leverantör ska således kunna använda dem i </w:t>
      </w:r>
      <w:r w:rsidR="00ED08B9">
        <w:t xml:space="preserve">alla anslutna </w:t>
      </w:r>
      <w:r>
        <w:t xml:space="preserve">e-tjänster. Omvänt har </w:t>
      </w:r>
      <w:r w:rsidR="00ED08B9">
        <w:t xml:space="preserve">den som tillhandahåller e-tjänsten </w:t>
      </w:r>
      <w:r>
        <w:t>inte någon möjlig</w:t>
      </w:r>
      <w:r>
        <w:softHyphen/>
        <w:t xml:space="preserve">het att påverka vilken leverantör som den </w:t>
      </w:r>
      <w:r>
        <w:lastRenderedPageBreak/>
        <w:t>enskilde väljer att anlita vid varje tillfälle, så länge e-legitimationen upp</w:t>
      </w:r>
      <w:r w:rsidR="00E45769">
        <w:softHyphen/>
      </w:r>
      <w:r>
        <w:t>fyller de krav som ställts upp för tillgång till e-tjänsten.</w:t>
      </w:r>
    </w:p>
    <w:p w:rsidR="00EE7E17" w:rsidRDefault="00ED08B9" w:rsidP="000D6461">
      <w:pPr>
        <w:pStyle w:val="Brdtextmedindrag"/>
      </w:pPr>
      <w:r w:rsidRPr="00ED08B9">
        <w:t>De som tillhandahåller e-tjänster där e-legitimationer används ska ersätta eID-tjänsteleverantörerna för de tjänster som tillhandahålls. När det gäller myndigheter ska E-legitimationsnämnden på förhand fastställa ersättningsnivåer och övriga grunder för ersättning. En enskild myndig</w:t>
      </w:r>
      <w:r w:rsidR="00E45769">
        <w:softHyphen/>
      </w:r>
      <w:r w:rsidRPr="00ED08B9">
        <w:t>het kan därmed inte påverka vem som får ersättning eller hur hög den totala ersättningen kommer att bli.</w:t>
      </w:r>
    </w:p>
    <w:p w:rsidR="00EE7E17" w:rsidRDefault="00EE7E17" w:rsidP="000D6461">
      <w:pPr>
        <w:pStyle w:val="Brdtextmedindrag"/>
      </w:pPr>
      <w:r>
        <w:t>Federationslösningen innebär sammanfattningsvis att de som tillhanda</w:t>
      </w:r>
      <w:r w:rsidR="00ED08B9">
        <w:softHyphen/>
      </w:r>
      <w:r>
        <w:t xml:space="preserve">håller e-tjänster på ett samordnat sätt kopplas samman, såväl tekniskt som affärsmässigt, med eID-tjänsteleverantörer. Detta görs på ett sådant sätt att enskilda som använder en ansluten e-tjänst kan legitimera sig elektroniskt med en e-legitimation från vilken ansluten leverantör av eID-tjänster som helst. </w:t>
      </w:r>
    </w:p>
    <w:p w:rsidR="00EE7E17" w:rsidRDefault="00EE7E17" w:rsidP="00EE7E17">
      <w:pPr>
        <w:pStyle w:val="Rubrik3"/>
      </w:pPr>
      <w:bookmarkStart w:id="198" w:name="_Toc346891505"/>
      <w:bookmarkStart w:id="199" w:name="_Toc349751327"/>
      <w:bookmarkStart w:id="200" w:name="_Toc349814312"/>
      <w:bookmarkStart w:id="201" w:name="_Toc349820919"/>
      <w:bookmarkStart w:id="202" w:name="_Toc350844741"/>
      <w:bookmarkStart w:id="203" w:name="_Toc350848683"/>
      <w:bookmarkStart w:id="204" w:name="_Toc351561279"/>
      <w:bookmarkStart w:id="205" w:name="_Toc351622718"/>
      <w:r>
        <w:t>Närmare om federationen</w:t>
      </w:r>
      <w:bookmarkEnd w:id="198"/>
      <w:bookmarkEnd w:id="199"/>
      <w:bookmarkEnd w:id="200"/>
      <w:bookmarkEnd w:id="201"/>
      <w:bookmarkEnd w:id="202"/>
      <w:bookmarkEnd w:id="203"/>
      <w:bookmarkEnd w:id="204"/>
      <w:bookmarkEnd w:id="205"/>
    </w:p>
    <w:p w:rsidR="00EE7E17" w:rsidRDefault="00EE7E17" w:rsidP="000D6461">
      <w:pPr>
        <w:pStyle w:val="Brdtext"/>
      </w:pPr>
      <w:r>
        <w:t>Den modell för elektronisk identifiering som E-legitimationsnämnden håller på att utveckla innebär att när någon använder en e-legitimation för att identifiera sig i en e-tjänst så ska eID-tjänsteleverantören utfärda ett standardiserat identitetsintyg där det framgår vems e-legitimation som används. Användningen av standardiserade identitets</w:t>
      </w:r>
      <w:r>
        <w:softHyphen/>
        <w:t xml:space="preserve">intyg förenklar den tekniska integrationen med e-tjänster och gör det möjligt att variera information om användaren av en e-legitimation beroende på vilken e-tjänst som används. Vidare underlättas teknisk anslutning av nya typer av e-legitimationer, då inga ytterligare åtgärder krävs </w:t>
      </w:r>
      <w:r w:rsidR="00ED08B9">
        <w:t xml:space="preserve">för att anpassa tjänsten </w:t>
      </w:r>
      <w:r>
        <w:t xml:space="preserve">utöver </w:t>
      </w:r>
      <w:r w:rsidR="00ED08B9">
        <w:t xml:space="preserve">den </w:t>
      </w:r>
      <w:r>
        <w:t>ursprunglig</w:t>
      </w:r>
      <w:r w:rsidR="00ED08B9">
        <w:t>a</w:t>
      </w:r>
      <w:r>
        <w:t xml:space="preserve"> anslutning</w:t>
      </w:r>
      <w:r w:rsidR="00ED08B9">
        <w:t>en</w:t>
      </w:r>
      <w:r>
        <w:t xml:space="preserve"> till federationen. Det blir också möjligt att använda e-legitimationer som inte är beroende av en viss teknisk plattform. Detta innebär att infrastrukturen blir mer teknikneutral, då systemet med identitetsintyg inte kräver att e-legitimationen måste innehålla ett certi</w:t>
      </w:r>
      <w:r>
        <w:softHyphen/>
        <w:t xml:space="preserve">fikat. Även andra typer av e-legitimationer, t.ex. </w:t>
      </w:r>
      <w:proofErr w:type="spellStart"/>
      <w:r>
        <w:t>koddosor</w:t>
      </w:r>
      <w:proofErr w:type="spellEnd"/>
      <w:r>
        <w:t xml:space="preserve"> och liknande kan komma att omfattas, om de uppfyller de krav som ställs upp. Detta kan sammantaget väntas främja det övergripande målet för e-förvaltningen samt underlätta marknadsdriven teknikut</w:t>
      </w:r>
      <w:r w:rsidR="00E45769">
        <w:softHyphen/>
      </w:r>
      <w:r>
        <w:t xml:space="preserve">veckling och spridning av användarvänliga tjänster. En enhetlig struktur för e-legitimationer kan förväntas underlätta användningen av befintliga e-tjänster och förenkla utvecklingen av nya e-tjänster. </w:t>
      </w:r>
    </w:p>
    <w:p w:rsidR="00EE7E17" w:rsidRDefault="00EE7E17" w:rsidP="000D6461">
      <w:pPr>
        <w:pStyle w:val="Brdtextmedindrag"/>
      </w:pPr>
      <w:r>
        <w:t>I fråga om eID-tjänsteleverantörerna innebär införande av standardi</w:t>
      </w:r>
      <w:r>
        <w:softHyphen/>
        <w:t>serade identitetsintyg att det är möjligt att också införa ett standardiserat gränssnitt gentemot användarna. Till detta finns standardiserade programvaror som stöd. Dessutom kommer användarna att känna igen sig i gränssnittet oavsett e-tjänst, vilket kan förväntas främja ökad användning och underlätta support.</w:t>
      </w:r>
    </w:p>
    <w:p w:rsidR="00EE7E17" w:rsidRDefault="00EE7E17" w:rsidP="000D6461">
      <w:pPr>
        <w:pStyle w:val="Brdtextmedindrag"/>
      </w:pPr>
      <w:r>
        <w:t>Som en konsekvens av införandet av identitetsintyg kommer en separat signeringstjänst att behöva tillhandahållas. E-legitimationsnämnden har arbetat vidare med hur signeringstjänsten ska utformas för att bl.a. säker</w:t>
      </w:r>
      <w:r>
        <w:softHyphen/>
        <w:t xml:space="preserve">ställa att integritetsfrågor tas om hand på ett godtagbart sätt. I detta arbete har E-legitimationsnämnden samverkat med Datainspektionen, Post- och telestyrelsen, Myndigheten för samhällsskydd och beredskap och Försvarets materielverk. </w:t>
      </w:r>
    </w:p>
    <w:p w:rsidR="00EE7E17" w:rsidRDefault="00EE7E17" w:rsidP="000D6461">
      <w:pPr>
        <w:pStyle w:val="Brdtextmedindrag"/>
      </w:pPr>
      <w:r>
        <w:lastRenderedPageBreak/>
        <w:t>E-legitimationsnämnden ska även överta vissa tekniska och admi</w:t>
      </w:r>
      <w:r w:rsidR="00E45769">
        <w:softHyphen/>
      </w:r>
      <w:r>
        <w:t>nistrativa funktioner från de upphandlande myndigheterna. Detta innebär fördelar ur samordningssynpunkt, förenklar administrationen för samtliga inblandade aktörer och garanterar att en stor del av kompetensen kan centraliseras i dessa ofta ganska komplexa frågor.</w:t>
      </w:r>
    </w:p>
    <w:p w:rsidR="00EE7E17" w:rsidRDefault="00EE7E17" w:rsidP="00EE7E17">
      <w:pPr>
        <w:pStyle w:val="Rubrik3"/>
      </w:pPr>
      <w:bookmarkStart w:id="206" w:name="_Toc346891506"/>
      <w:bookmarkStart w:id="207" w:name="_Toc349751328"/>
      <w:bookmarkStart w:id="208" w:name="_Toc349814313"/>
      <w:bookmarkStart w:id="209" w:name="_Toc349820920"/>
      <w:bookmarkStart w:id="210" w:name="_Toc350844742"/>
      <w:bookmarkStart w:id="211" w:name="_Toc350848684"/>
      <w:bookmarkStart w:id="212" w:name="_Toc351561280"/>
      <w:bookmarkStart w:id="213" w:name="_Toc351622719"/>
      <w:r>
        <w:t>E-legitimationsnämndens samordningsfunktion</w:t>
      </w:r>
      <w:bookmarkEnd w:id="206"/>
      <w:bookmarkEnd w:id="207"/>
      <w:bookmarkEnd w:id="208"/>
      <w:bookmarkEnd w:id="209"/>
      <w:bookmarkEnd w:id="210"/>
      <w:bookmarkEnd w:id="211"/>
      <w:bookmarkEnd w:id="212"/>
      <w:bookmarkEnd w:id="213"/>
    </w:p>
    <w:p w:rsidR="00EE7E17" w:rsidRDefault="00EE7E17" w:rsidP="000D6461">
      <w:pPr>
        <w:pStyle w:val="Brdtext"/>
      </w:pPr>
      <w:r>
        <w:t xml:space="preserve">En av utgångspunkterna för förslagen i promemorian är att E-legitimationsnämnden ska bistå myndigheter vid köp av eID-tjänster. Syftet med detta är att säkerställa samordning och likformighet i </w:t>
      </w:r>
      <w:proofErr w:type="spellStart"/>
      <w:r>
        <w:t>krav</w:t>
      </w:r>
      <w:r w:rsidR="00E45769">
        <w:softHyphen/>
      </w:r>
      <w:r>
        <w:t>ställningen</w:t>
      </w:r>
      <w:proofErr w:type="spellEnd"/>
      <w:r>
        <w:t>, så att de krav som ställs vid köpet av tjänsterna och de kontrakt som tecknas med leverantörerna är förenliga med det regelverk som gäller för identitetsfederationen. För att uppnå detta syfte avses E-legitimationsnämnden ansvara för annonsering och utformning av för</w:t>
      </w:r>
      <w:r w:rsidR="009F6085">
        <w:softHyphen/>
      </w:r>
      <w:r>
        <w:t>frågningsunderlag, liksom för godkännande av och tecknande av kontrakt med de intresserade leverantörer som uppfyller de krav som ställs. E-legitimationsnämnden kommer således att sköta hela inköpsförfarandet. Tanken är att E-legitimationsnämnden inte ska genomföra inköpen i eget namn utan i egenskap av ombud. Varje myndighet kommer därmed att anses ha gjort ett eget köp av eID-tjänster. Eftersom nämnden ska agera på andra myndigheters vägnar medför avtalstecknandet med de eID-tjänsteleverantörer som uppfyller de ställda kraven att det upp</w:t>
      </w:r>
      <w:r>
        <w:softHyphen/>
        <w:t xml:space="preserve">kommer ett avtalsförhållande direkt mellan de deltagande myndigheterna och de godkända eID-tjänsteleverantörerna. </w:t>
      </w:r>
    </w:p>
    <w:p w:rsidR="00EE7E17" w:rsidRDefault="00EE7E17" w:rsidP="00EE7E17">
      <w:pPr>
        <w:pStyle w:val="Rubrik3"/>
      </w:pPr>
      <w:bookmarkStart w:id="214" w:name="_Toc346891507"/>
      <w:bookmarkStart w:id="215" w:name="_Toc349751329"/>
      <w:bookmarkStart w:id="216" w:name="_Toc349814314"/>
      <w:bookmarkStart w:id="217" w:name="_Toc349820921"/>
      <w:bookmarkStart w:id="218" w:name="_Toc350844743"/>
      <w:bookmarkStart w:id="219" w:name="_Toc350848685"/>
      <w:bookmarkStart w:id="220" w:name="_Toc351561281"/>
      <w:bookmarkStart w:id="221" w:name="_Toc351622720"/>
      <w:r>
        <w:t>Upphandlingspliktiga tjänster</w:t>
      </w:r>
      <w:bookmarkEnd w:id="214"/>
      <w:bookmarkEnd w:id="215"/>
      <w:bookmarkEnd w:id="216"/>
      <w:bookmarkEnd w:id="217"/>
      <w:bookmarkEnd w:id="218"/>
      <w:bookmarkEnd w:id="219"/>
      <w:bookmarkEnd w:id="220"/>
      <w:bookmarkEnd w:id="221"/>
    </w:p>
    <w:p w:rsidR="009F6085" w:rsidRDefault="00EE7E17" w:rsidP="000D6461">
      <w:pPr>
        <w:pStyle w:val="Brdtext"/>
      </w:pPr>
      <w:r>
        <w:t xml:space="preserve">E-legitimationsnämnden kommer att utföra vissa tjänster </w:t>
      </w:r>
      <w:r w:rsidR="00E83BD3">
        <w:t>åt</w:t>
      </w:r>
      <w:r>
        <w:t xml:space="preserve"> de myndig</w:t>
      </w:r>
      <w:r w:rsidR="009F6085">
        <w:softHyphen/>
      </w:r>
      <w:r>
        <w:t xml:space="preserve">heter som väljer att ansluta sig till </w:t>
      </w:r>
      <w:proofErr w:type="spellStart"/>
      <w:r>
        <w:t>identitetsfedera</w:t>
      </w:r>
      <w:r>
        <w:softHyphen/>
        <w:t>tionen</w:t>
      </w:r>
      <w:proofErr w:type="spellEnd"/>
      <w:r>
        <w:t xml:space="preserve">. Det handlar dels om att tillhandahålla stöd i rollen som </w:t>
      </w:r>
      <w:proofErr w:type="spellStart"/>
      <w:r>
        <w:t>federa</w:t>
      </w:r>
      <w:r>
        <w:softHyphen/>
        <w:t>tionsoperatör</w:t>
      </w:r>
      <w:proofErr w:type="spellEnd"/>
      <w:r>
        <w:t>, vilket bl.a. innefattar kravspecifikationer och administra</w:t>
      </w:r>
      <w:r>
        <w:softHyphen/>
        <w:t>tion etc. beträffande federationen och anslutning till den, dels om att bistå myndigheterna genom att köpa själva eID-tjänsterna i dessas namn. I den mån de tjänster som E-legitimationsnämnden utför är upphandlingspliktiga avses direkt</w:t>
      </w:r>
      <w:r>
        <w:softHyphen/>
        <w:t xml:space="preserve">upphandling ske. Den ersättning som varje myndighet ska betala till E-legitimationsnämnden är för närvarande inte fastställd, men beloppen kan förväntas bli förhållandevis låga. </w:t>
      </w:r>
    </w:p>
    <w:p w:rsidR="00EE7E17" w:rsidRDefault="00EE7E17" w:rsidP="009F6085">
      <w:pPr>
        <w:pStyle w:val="Brdtextmedindrag"/>
      </w:pPr>
      <w:r>
        <w:t>Av 15 kap. 3 § andra stycket LOU följer att direktupphandling får användas om ett kontrakts värde uppgår till högst 15 procent av det tröskelvärde som avses i 3 kap. 1 § första stycket 2 och andra stycket i lagen. Detta innebär att en upp</w:t>
      </w:r>
      <w:r>
        <w:softHyphen/>
        <w:t>handlande myndighet under 2013 får använda direktupphandling om kontraktets värde uppgår till högst ca 284</w:t>
      </w:r>
      <w:r w:rsidR="00322D7C">
        <w:t> </w:t>
      </w:r>
      <w:r>
        <w:t>000 kr. Av 15 kap. 3 a § LOU följer att värdet av ett kontrakt ska upp</w:t>
      </w:r>
      <w:r w:rsidR="00E45769">
        <w:softHyphen/>
      </w:r>
      <w:r>
        <w:t>skattas till det totala belopp som ska betalas enligt kontraktet. En upp</w:t>
      </w:r>
      <w:r w:rsidR="00E45769">
        <w:softHyphen/>
      </w:r>
      <w:r>
        <w:t>handling får inte delas upp i syfte att kringgå tröskelvärdet. Vidare ska den upphandlande myndigheten beakta direktupphandlingar av samma slag som den gjort under räkenskapsåret.</w:t>
      </w:r>
    </w:p>
    <w:p w:rsidR="00EE7E17" w:rsidRDefault="00EE7E17" w:rsidP="000D6461">
      <w:pPr>
        <w:pStyle w:val="Brdtextmedindrag"/>
      </w:pPr>
      <w:r>
        <w:lastRenderedPageBreak/>
        <w:t>Enligt den bedömning som kan göras i dagsläget kommer ersättningen för eventuella upphandlingspliktiga tjänster att vara så låg att värdet av respektive kontrakt kommer att understiga det högsta värde som gäller för att direktupphandling ska vara tillåten. Det är slutligen upp till respektive myndighet att avgöra om det finns förutsätt</w:t>
      </w:r>
      <w:r>
        <w:softHyphen/>
        <w:t>ningar för direkt</w:t>
      </w:r>
      <w:r w:rsidR="00E45769">
        <w:softHyphen/>
      </w:r>
      <w:r>
        <w:t>upphandling.</w:t>
      </w:r>
    </w:p>
    <w:p w:rsidR="00EE7E17" w:rsidRDefault="00EE7E17" w:rsidP="00EE7E17">
      <w:pPr>
        <w:pStyle w:val="Rubrik1"/>
      </w:pPr>
      <w:bookmarkStart w:id="222" w:name="_Toc346891515"/>
      <w:bookmarkStart w:id="223" w:name="_Toc349751330"/>
      <w:bookmarkStart w:id="224" w:name="_Toc349814315"/>
      <w:bookmarkStart w:id="225" w:name="_Toc349820922"/>
      <w:bookmarkStart w:id="226" w:name="_Toc350844744"/>
      <w:bookmarkStart w:id="227" w:name="_Toc350848686"/>
      <w:bookmarkStart w:id="228" w:name="_Toc351561282"/>
      <w:bookmarkStart w:id="229" w:name="_Toc351622721"/>
      <w:r>
        <w:t>En lag om valfrihetssystem i fråga om tjänster för elektronisk identifiering</w:t>
      </w:r>
      <w:bookmarkEnd w:id="222"/>
      <w:bookmarkEnd w:id="223"/>
      <w:bookmarkEnd w:id="224"/>
      <w:bookmarkEnd w:id="225"/>
      <w:bookmarkEnd w:id="226"/>
      <w:bookmarkEnd w:id="227"/>
      <w:bookmarkEnd w:id="228"/>
      <w:bookmarkEnd w:id="229"/>
    </w:p>
    <w:p w:rsidR="00EE7E17" w:rsidRDefault="00EE7E17" w:rsidP="00322D7C">
      <w:pPr>
        <w:pStyle w:val="Rubrik2"/>
        <w:spacing w:before="0"/>
      </w:pPr>
      <w:bookmarkStart w:id="230" w:name="_Toc346891516"/>
      <w:bookmarkStart w:id="231" w:name="_Toc349751331"/>
      <w:bookmarkStart w:id="232" w:name="_Toc349814316"/>
      <w:bookmarkStart w:id="233" w:name="_Toc349820923"/>
      <w:bookmarkStart w:id="234" w:name="_Toc350844745"/>
      <w:bookmarkStart w:id="235" w:name="_Toc350848687"/>
      <w:bookmarkStart w:id="236" w:name="_Toc351561283"/>
      <w:bookmarkStart w:id="237" w:name="_Toc351622722"/>
      <w:r>
        <w:t>En ny lag införs</w:t>
      </w:r>
      <w:bookmarkEnd w:id="230"/>
      <w:bookmarkEnd w:id="231"/>
      <w:bookmarkEnd w:id="232"/>
      <w:bookmarkEnd w:id="233"/>
      <w:bookmarkEnd w:id="234"/>
      <w:bookmarkEnd w:id="235"/>
      <w:bookmarkEnd w:id="236"/>
      <w:bookmarkEnd w:id="237"/>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2B0C80">
        <w:rPr>
          <w:b/>
        </w:rPr>
        <w:t>Regeringens förslag:</w:t>
      </w:r>
      <w:r>
        <w:t xml:space="preserve"> En ny lag om valfrihetssystem i fråga om tjänster för elektronisk identifiering införs. Lagen ska gälla när en upphandlande myndighet har beslutat att tillämpa valfrihetssystem i fråga om tjänster för elektronisk identifiering, har anslutit sig till ett system för säker elektronisk identifiering som tillhandahålls av den myndighet som regeringen bestämmer, samt har uppdragit åt denna myndighet att i den upphandlande myndighetens namn administrera valfrihetssystemet.</w:t>
      </w:r>
    </w:p>
    <w:p w:rsidR="00EE7E17" w:rsidRDefault="00EE7E17" w:rsidP="000D6461">
      <w:pPr>
        <w:pStyle w:val="Brdtextmedindrag"/>
      </w:pPr>
    </w:p>
    <w:p w:rsidR="00EE7E17" w:rsidRDefault="00EE7E17" w:rsidP="000D6461">
      <w:pPr>
        <w:pStyle w:val="Brdtextmedindrag"/>
      </w:pPr>
      <w:r w:rsidRPr="002B0C80">
        <w:rPr>
          <w:b/>
        </w:rPr>
        <w:t>Utredningens förslag:</w:t>
      </w:r>
      <w:r>
        <w:t xml:space="preserve"> </w:t>
      </w:r>
      <w:r w:rsidR="008C6C42">
        <w:t xml:space="preserve">överensstämmer inte med regeringens förslag. </w:t>
      </w:r>
      <w:r>
        <w:t xml:space="preserve">Utredningen föreslog att </w:t>
      </w:r>
      <w:proofErr w:type="spellStart"/>
      <w:r>
        <w:t>E-legitimations</w:t>
      </w:r>
      <w:r>
        <w:softHyphen/>
        <w:t>nämnden</w:t>
      </w:r>
      <w:proofErr w:type="spellEnd"/>
      <w:r>
        <w:t xml:space="preserve"> skulle få besluta att tillhandahålla valfrihetssystem för tjänster som upphandlas för elektro</w:t>
      </w:r>
      <w:r w:rsidR="00E45769">
        <w:softHyphen/>
      </w:r>
      <w:r>
        <w:t xml:space="preserve">nisk identifiering och </w:t>
      </w:r>
      <w:proofErr w:type="gramStart"/>
      <w:r>
        <w:t>därvid</w:t>
      </w:r>
      <w:proofErr w:type="gramEnd"/>
      <w:r>
        <w:t xml:space="preserve"> tillämpa lagen (2008:962) om </w:t>
      </w:r>
      <w:proofErr w:type="spellStart"/>
      <w:r>
        <w:t>valfrihets</w:t>
      </w:r>
      <w:r w:rsidR="00E45769">
        <w:softHyphen/>
      </w:r>
      <w:r>
        <w:t>system</w:t>
      </w:r>
      <w:proofErr w:type="spellEnd"/>
      <w:r>
        <w:t xml:space="preserve">, med vissa anpassningar. </w:t>
      </w:r>
    </w:p>
    <w:p w:rsidR="00EE7E17" w:rsidRDefault="00EE7E17" w:rsidP="000D6461">
      <w:pPr>
        <w:pStyle w:val="Brdtextmedindrag"/>
      </w:pPr>
      <w:r w:rsidRPr="002B0C80">
        <w:rPr>
          <w:b/>
        </w:rPr>
        <w:t>Remissinstanserna:</w:t>
      </w:r>
      <w:r>
        <w:t xml:space="preserve"> Flertalet remissinstanser tillstyrker förslaget eller lämnar det utan invändning. </w:t>
      </w:r>
      <w:r w:rsidRPr="002B0C80">
        <w:rPr>
          <w:i/>
        </w:rPr>
        <w:t>Kammarkollegiet</w:t>
      </w:r>
      <w:r>
        <w:t xml:space="preserve"> anser att den lagtekniska lösning som utredningen har föreslagit är svåröverskådlig. </w:t>
      </w:r>
      <w:r w:rsidRPr="002B0C80">
        <w:rPr>
          <w:i/>
        </w:rPr>
        <w:t>Konkurrens</w:t>
      </w:r>
      <w:r>
        <w:rPr>
          <w:i/>
        </w:rPr>
        <w:softHyphen/>
      </w:r>
      <w:r w:rsidRPr="002B0C80">
        <w:rPr>
          <w:i/>
        </w:rPr>
        <w:t>verket</w:t>
      </w:r>
      <w:r>
        <w:t xml:space="preserve"> anser att behovet av författningsreglering är oklart. När det gäller huruvida kontrakten är tjänstekoncessioner instämmer Konkurrensverket och </w:t>
      </w:r>
      <w:r w:rsidRPr="002B0C80">
        <w:rPr>
          <w:i/>
        </w:rPr>
        <w:t>Bolagsverket</w:t>
      </w:r>
      <w:r>
        <w:t xml:space="preserve"> i utredningens bedömning. Konkurrensverket anser dock att konsekvenserna av om tjänsterna bedöms utgöra A- eller B-tjänster bör analyseras närmare. </w:t>
      </w:r>
      <w:r w:rsidRPr="008A016F">
        <w:rPr>
          <w:i/>
        </w:rPr>
        <w:t>Kronofogdemyndigheten</w:t>
      </w:r>
      <w:r>
        <w:t xml:space="preserve"> är tveksam till om förslaget är förenligt med EU-rätten. Även </w:t>
      </w:r>
      <w:r w:rsidRPr="008A016F">
        <w:rPr>
          <w:i/>
        </w:rPr>
        <w:t xml:space="preserve">Sandvikens </w:t>
      </w:r>
      <w:r>
        <w:t xml:space="preserve">och </w:t>
      </w:r>
      <w:r w:rsidRPr="008A016F">
        <w:rPr>
          <w:i/>
        </w:rPr>
        <w:t>Uppsala kommuner</w:t>
      </w:r>
      <w:r>
        <w:t xml:space="preserve">, </w:t>
      </w:r>
      <w:r w:rsidRPr="008A016F">
        <w:rPr>
          <w:i/>
        </w:rPr>
        <w:t>Hallands läns landsting</w:t>
      </w:r>
      <w:r>
        <w:t xml:space="preserve"> och </w:t>
      </w:r>
      <w:r w:rsidRPr="008A016F">
        <w:rPr>
          <w:i/>
        </w:rPr>
        <w:t>Jämtlands läns landsting</w:t>
      </w:r>
      <w:r>
        <w:t xml:space="preserve"> anför att det kan finnas juridiska problem med den föreslagna utformningen. </w:t>
      </w:r>
      <w:r w:rsidRPr="008A016F">
        <w:rPr>
          <w:i/>
        </w:rPr>
        <w:t>Sveriges Kommuner och Landsting</w:t>
      </w:r>
      <w:r>
        <w:t xml:space="preserve"> anser att det är osäkert om ett system där leverantören får sin ersättning från den upphandlande myndighet som tilldelat avtalet kan klassificeras som tjänstekoncessioner. Organisationen anför också att den omständigheten att villkoren för verksamheten regle</w:t>
      </w:r>
      <w:r>
        <w:softHyphen/>
        <w:t>ras i avtal med den upphandlande myndigheten, att antalet leveran</w:t>
      </w:r>
      <w:r>
        <w:softHyphen/>
        <w:t xml:space="preserve">törer kan antas vara begränsat, att användarkretsen är känd på förhand samt att det är besvärligt för den enskilde att byta leverantör talar mot att det är fråga om en tjänstekoncession. </w:t>
      </w:r>
      <w:r w:rsidRPr="008A016F">
        <w:rPr>
          <w:i/>
        </w:rPr>
        <w:t>Stockholms handelskammare</w:t>
      </w:r>
      <w:r>
        <w:t xml:space="preserve"> anser att det behövs fortsatt arbete med att klarlägga vad som gäller för rättsprövning vid tilldelning av tjänstekoncessions</w:t>
      </w:r>
      <w:r>
        <w:softHyphen/>
        <w:t xml:space="preserve">kontrakt. </w:t>
      </w:r>
    </w:p>
    <w:p w:rsidR="00EE7E17" w:rsidRDefault="00EE7E17" w:rsidP="000D6461">
      <w:pPr>
        <w:pStyle w:val="Brdtextmedindrag"/>
      </w:pPr>
      <w:r w:rsidRPr="008A016F">
        <w:rPr>
          <w:b/>
        </w:rPr>
        <w:lastRenderedPageBreak/>
        <w:t>Promemorians förslag:</w:t>
      </w:r>
      <w:r>
        <w:t xml:space="preserve"> överensstämmer i huvudsak med regeringens förslag och bedömning. Promemorians förslag omfattade endast statliga myndigheter, kommuner och landsting. Vidare angavs det inte uttryck</w:t>
      </w:r>
      <w:r>
        <w:softHyphen/>
        <w:t xml:space="preserve">ligen att den som inrättar valfrihetssystemet ska ansluta sig till det system för säker elektronisk identifiering som tillhandahålls av en myndighet som regeringen bestämmer. </w:t>
      </w:r>
    </w:p>
    <w:p w:rsidR="00EE7E17" w:rsidRDefault="00EE7E17" w:rsidP="000D6461">
      <w:pPr>
        <w:pStyle w:val="Brdtextmedindrag"/>
      </w:pPr>
      <w:r w:rsidRPr="008A016F">
        <w:rPr>
          <w:b/>
        </w:rPr>
        <w:t>Remissinstanserna:</w:t>
      </w:r>
      <w:r>
        <w:t xml:space="preserve"> </w:t>
      </w:r>
      <w:r>
        <w:rPr>
          <w:i/>
        </w:rPr>
        <w:t>Post- och telestyrelsen</w:t>
      </w:r>
      <w:r w:rsidRPr="00F24049">
        <w:t>,</w:t>
      </w:r>
      <w:r>
        <w:rPr>
          <w:i/>
        </w:rPr>
        <w:t xml:space="preserve"> </w:t>
      </w:r>
      <w:r w:rsidRPr="008A016F">
        <w:rPr>
          <w:i/>
        </w:rPr>
        <w:t xml:space="preserve">Stockholms </w:t>
      </w:r>
      <w:r>
        <w:rPr>
          <w:i/>
        </w:rPr>
        <w:t>kommun</w:t>
      </w:r>
      <w:r>
        <w:t xml:space="preserve">, </w:t>
      </w:r>
      <w:r>
        <w:rPr>
          <w:i/>
        </w:rPr>
        <w:t xml:space="preserve">Myndigheten för samhällsskydd och beredskap </w:t>
      </w:r>
      <w:r w:rsidRPr="00F24049">
        <w:t>och</w:t>
      </w:r>
      <w:r>
        <w:rPr>
          <w:i/>
        </w:rPr>
        <w:t xml:space="preserve"> Myndigheten för handikappolitisk samordning</w:t>
      </w:r>
      <w:r>
        <w:t xml:space="preserve"> stöder förslaget. </w:t>
      </w:r>
      <w:r>
        <w:rPr>
          <w:i/>
        </w:rPr>
        <w:t>Helsingborgs tingsrätt</w:t>
      </w:r>
      <w:r>
        <w:t xml:space="preserve">, </w:t>
      </w:r>
      <w:r w:rsidRPr="008A016F">
        <w:rPr>
          <w:i/>
        </w:rPr>
        <w:t>Falkenbergs kommun</w:t>
      </w:r>
      <w:r>
        <w:t xml:space="preserve"> och </w:t>
      </w:r>
      <w:r>
        <w:rPr>
          <w:i/>
        </w:rPr>
        <w:t xml:space="preserve">Centrala studiestödsnämnden </w:t>
      </w:r>
      <w:r>
        <w:t xml:space="preserve">är positiva till att valfrihetssystemen </w:t>
      </w:r>
      <w:proofErr w:type="spellStart"/>
      <w:r>
        <w:t>lagregleras</w:t>
      </w:r>
      <w:proofErr w:type="spellEnd"/>
      <w:r>
        <w:t xml:space="preserve">. </w:t>
      </w:r>
      <w:r w:rsidRPr="00442698">
        <w:t>E-legitimationsnämnden stöder för</w:t>
      </w:r>
      <w:r w:rsidR="00E45769">
        <w:softHyphen/>
      </w:r>
      <w:r w:rsidRPr="00442698">
        <w:t>slaget i huvudsak. Nämnden anser dock, med instämmande av Sveriges Kommuner och Landsting och Sveriges advokatsamfund, att lagen ska gälla för alla som är upphandlande myndigheter enligt lagen (</w:t>
      </w:r>
      <w:proofErr w:type="gramStart"/>
      <w:r w:rsidRPr="00442698">
        <w:t>2007:1091</w:t>
      </w:r>
      <w:proofErr w:type="gramEnd"/>
      <w:r w:rsidRPr="00442698">
        <w:t xml:space="preserve">) om offentlig upphandling. </w:t>
      </w:r>
      <w:r w:rsidRPr="008A016F">
        <w:rPr>
          <w:i/>
        </w:rPr>
        <w:t>Linköpings kommun</w:t>
      </w:r>
      <w:r>
        <w:t xml:space="preserve"> anser att </w:t>
      </w:r>
      <w:proofErr w:type="spellStart"/>
      <w:r>
        <w:t>E-legitimations</w:t>
      </w:r>
      <w:r w:rsidR="00E45769">
        <w:softHyphen/>
      </w:r>
      <w:r>
        <w:t>nämnden</w:t>
      </w:r>
      <w:proofErr w:type="spellEnd"/>
      <w:r>
        <w:t xml:space="preserve"> bör ha ett totalansvar för hela valfrihetssystemet, både mot deltagande myndigheter och anslutna leverantörer. </w:t>
      </w:r>
      <w:r w:rsidRPr="008A016F">
        <w:rPr>
          <w:i/>
        </w:rPr>
        <w:t>Kammar</w:t>
      </w:r>
      <w:r>
        <w:rPr>
          <w:i/>
        </w:rPr>
        <w:softHyphen/>
      </w:r>
      <w:r w:rsidRPr="008A016F">
        <w:rPr>
          <w:i/>
        </w:rPr>
        <w:t>rätten i Stockholm</w:t>
      </w:r>
      <w:r>
        <w:t xml:space="preserve"> menar att lagen bör innehålla definitioner av vad som avses med tjänster för elektronisk identifiering och elektroniska tjänster. </w:t>
      </w:r>
      <w:r w:rsidRPr="008A016F">
        <w:rPr>
          <w:i/>
        </w:rPr>
        <w:t>Riksarkivet</w:t>
      </w:r>
      <w:r>
        <w:t xml:space="preserve"> förordar en gemensam reglering av alla valfrihetssystem i stället för en ny särreglering. </w:t>
      </w:r>
      <w:r w:rsidRPr="008A016F">
        <w:rPr>
          <w:i/>
        </w:rPr>
        <w:t>Göta hovrätt</w:t>
      </w:r>
      <w:r>
        <w:t xml:space="preserve"> framför liknande synpunkter. </w:t>
      </w:r>
      <w:r w:rsidRPr="008A016F">
        <w:rPr>
          <w:i/>
        </w:rPr>
        <w:t>Trafikverket</w:t>
      </w:r>
      <w:r>
        <w:t xml:space="preserve"> efterfrågar ett förtydligande om huruvida det är tillåtet att inrätta valfrihetssystem och dessutom göra egna upphandlingar av kompletterande tjänster. </w:t>
      </w:r>
      <w:r w:rsidRPr="008A016F">
        <w:rPr>
          <w:i/>
        </w:rPr>
        <w:t>TS Solutions AB</w:t>
      </w:r>
      <w:r>
        <w:t xml:space="preserve"> anser att det är tveksamt om förslaget är förenligt med EU-rätten.</w:t>
      </w:r>
    </w:p>
    <w:p w:rsidR="00EE7E17" w:rsidRDefault="00EE7E17" w:rsidP="000D6461">
      <w:pPr>
        <w:pStyle w:val="Rubrik4utannumrering"/>
      </w:pPr>
      <w:r>
        <w:t>Skälen för regeringens förslag</w:t>
      </w:r>
    </w:p>
    <w:p w:rsidR="00EE7E17" w:rsidRDefault="00EE7E17" w:rsidP="000D6461">
      <w:pPr>
        <w:pStyle w:val="Rubrik5utannumrering"/>
        <w:spacing w:before="0"/>
      </w:pPr>
      <w:r>
        <w:t>Tjänster för elektronisk identifiering</w:t>
      </w:r>
    </w:p>
    <w:p w:rsidR="00EE7E17" w:rsidRDefault="00EE7E17" w:rsidP="000D6461">
      <w:pPr>
        <w:pStyle w:val="Brdtext"/>
      </w:pPr>
      <w:r w:rsidRPr="009D2303">
        <w:t xml:space="preserve">Det offentliga har behov av tjänster för att </w:t>
      </w:r>
      <w:r>
        <w:t>kontrollera</w:t>
      </w:r>
      <w:r w:rsidRPr="009D2303">
        <w:t xml:space="preserve"> vem som använder en viss e-tjänst</w:t>
      </w:r>
      <w:r>
        <w:t xml:space="preserve">. Det finns även behov av tjänster för att användaren ska kunna signera uppgifter elektroniskt. </w:t>
      </w:r>
      <w:r w:rsidRPr="009D2303">
        <w:t>I tjänster</w:t>
      </w:r>
      <w:r>
        <w:t>na</w:t>
      </w:r>
      <w:r w:rsidRPr="009D2303">
        <w:t xml:space="preserve"> ingår utfärdande av e-legitimationer, autentisering och validering, inklusive att tillhandahålla identitetsintyg i elektronisk form med uppgifter om innehavaren av e-legitimationen, samt andra närliggande tjänster. </w:t>
      </w:r>
    </w:p>
    <w:p w:rsidR="00EE7E17" w:rsidRDefault="00EE7E17" w:rsidP="000D6461">
      <w:pPr>
        <w:pStyle w:val="Brdtextmedindrag"/>
      </w:pPr>
      <w:r w:rsidRPr="006D6295">
        <w:t>Såväl i det klassiska upphandlingsdirektivet som i LOU skiljer man på A-tjänster och B-tjänster. Vilka tjänster som utgör A- respektive B-tjänster framgår av bilaga 2 och 3 till lagen. Till A-tjänster räknas sådana tjänster som till sin art lättare kan bli föremål för gränsöverskridande handel medan B-tjänster omfattar sådana tjänster som normalt lämpar sig mindre väl för gränsöverskridande handel. Klassificeringen i A- och B-tjänster görs med utgångspunkt från s.k. CPV-koder. Om en tjänst inte har en CPV-kod anses den vara en B-tjänst av typen Övriga tjänster.</w:t>
      </w:r>
    </w:p>
    <w:p w:rsidR="00EE7E17" w:rsidRDefault="00EE7E17" w:rsidP="000D6461">
      <w:pPr>
        <w:pStyle w:val="Brdtextmedindrag"/>
      </w:pPr>
      <w:r w:rsidRPr="006D6295">
        <w:t xml:space="preserve">Det finns ingen CPV-kod för de </w:t>
      </w:r>
      <w:r>
        <w:t xml:space="preserve">tjänster för elektronisk identifiering </w:t>
      </w:r>
      <w:r w:rsidRPr="006D6295">
        <w:t>som omfattas av det system som nu håller på att byggas upp. En när</w:t>
      </w:r>
      <w:r>
        <w:softHyphen/>
      </w:r>
      <w:r w:rsidRPr="006D6295">
        <w:t>liggande tjänst med egen CPV-kod är Certifieringstjänst för elektroniska signaturer (CPV 79132100-9). Denna tjänst omfattas av bilaga 3 till LOU och utgör således en B-tjänst.</w:t>
      </w:r>
    </w:p>
    <w:p w:rsidR="00EE7E17" w:rsidRPr="004B0310" w:rsidRDefault="00EE7E17" w:rsidP="000D6461">
      <w:pPr>
        <w:pStyle w:val="Brdtextmedindrag"/>
      </w:pPr>
      <w:r>
        <w:lastRenderedPageBreak/>
        <w:t>I avsaknad av en särskild CPV-kod bör de tjänster som det offentliga har behov av på området beskrivas som tjänster för elektronisk identifie</w:t>
      </w:r>
      <w:r>
        <w:softHyphen/>
        <w:t xml:space="preserve">ring (eID-tjänster). </w:t>
      </w:r>
    </w:p>
    <w:p w:rsidR="00EE7E17" w:rsidRDefault="00EE7E17" w:rsidP="000D6461">
      <w:pPr>
        <w:pStyle w:val="Rubrik5utannumrering"/>
      </w:pPr>
      <w:r>
        <w:t>Kontrakt om tillhandahållande av eID-tjänster är av samma karaktär som kontrakt som tilldelas enligt lagen om valfrihetssystem</w:t>
      </w:r>
    </w:p>
    <w:p w:rsidR="00EE7E17" w:rsidRDefault="00EE7E17" w:rsidP="000D6461">
      <w:pPr>
        <w:pStyle w:val="Brdtext"/>
      </w:pPr>
      <w:r>
        <w:t>Som anges i avsnitt 7.1.1 avser regeringen att i förordning utse E-legitimationsnämnden att åt den offentliga förvaltningen tillhandahålla ett system för säker elektronisk identifiering. Det system som för närvarande utvecklas bygger på att upphandling av eID-tjänster ska ske på ett sätt som möjliggör anslutning av flera leverantörer. Det är enbart den enskilda användaren som genom sitt val av leverantör ska bestämma vem som ska utföra den elektroniska identifieringen. I ett sådant system riske</w:t>
      </w:r>
      <w:r>
        <w:softHyphen/>
        <w:t xml:space="preserve">rar eID-tjänsteleverantören, i likhet med vad som gäller i </w:t>
      </w:r>
      <w:proofErr w:type="spellStart"/>
      <w:r>
        <w:t>valfrihets</w:t>
      </w:r>
      <w:r>
        <w:softHyphen/>
        <w:t>system</w:t>
      </w:r>
      <w:proofErr w:type="spellEnd"/>
      <w:r>
        <w:t xml:space="preserve"> enligt LOV, att användarna väljer att låta en konkurrent utföra tjänsten. Den risken påverkas inte av om ersättningen för tjänstens utförande betalas av de deltagande myndigheterna. Det är inte heller möjligt att på förhand säga med någon exakthet ens hur mycket de användare som redan tidigare är kunder hos leverantören kommer att använda eID-tjänsterna. Den ersättning som leverantören ska få är i sin helhet beroende av att användarna väljer att utnyttja tjänsten. För att tillhandahålla eID-tjänster krävs vidare inte obetydliga investeringar för att leva upp till de krav som kommer att ställas på verksamheten, sam</w:t>
      </w:r>
      <w:r>
        <w:softHyphen/>
        <w:t>tidigt som det inte finns något inslag av garanterad ersättning. Ersätt</w:t>
      </w:r>
      <w:r>
        <w:softHyphen/>
        <w:t xml:space="preserve">ningen är inte heller kopplad till de investeringar som leverantören har gjort eller de kostnader som denne har haft, utan helt beroende </w:t>
      </w:r>
      <w:r w:rsidR="00E83BD3">
        <w:t>av</w:t>
      </w:r>
      <w:r>
        <w:t xml:space="preserve"> den faktiska efterfrågan på den tjänst som tillhandahålls. Det finns således inte någon garanti för att den som väljer att delta i ett valfrihetssystem kommer att kunna få kompensation vare sig för de investeringar som krävs eller för de driftskostnader som tillhandahållandet är förknippat med. Leverantörerna får därför anses vara utsatta för marknadens nycker på ett sådant sätt att de bär en betydande ekonomisk risk för verksam</w:t>
      </w:r>
      <w:r>
        <w:softHyphen/>
        <w:t>heten. De kontrakt som genom E-legitimationsnämndens förmedling ska ingås mellan myndigheter och eID-tjänsteleverantörer får mot denna bakgrund anses vara av samma karaktär som kontrakt som tilldelas enligt LOV.</w:t>
      </w:r>
    </w:p>
    <w:p w:rsidR="00EE7E17" w:rsidRDefault="00EE7E17" w:rsidP="000D6461">
      <w:pPr>
        <w:pStyle w:val="Rubrik5utannumrering"/>
      </w:pPr>
      <w:r>
        <w:t xml:space="preserve">Valfrihetssystem och tillhandahållandet av eID-tjänster inom identitetsfederationen </w:t>
      </w:r>
    </w:p>
    <w:p w:rsidR="00EE7E17" w:rsidRDefault="00EE7E17" w:rsidP="000D6461">
      <w:pPr>
        <w:pStyle w:val="Brdtext"/>
      </w:pPr>
      <w:r>
        <w:t>Förutom när det gäller kontraktens karaktär liknar det system som före</w:t>
      </w:r>
      <w:r>
        <w:softHyphen/>
        <w:t>slås för tillgång till eID-tjänster inom identitetsfederationen även i övrigt i avgörande delar befintliga valfrihetssystem. Den enskilde kommer att kunna välja vem som ska utföra tjänsten bland de leverantörer som har godkänts. Det är varje deltagande myndighet som har ansvaret för att tjänsterna tillhandahålls den enskilde och som ingår kontrakt med ett antal leverantörer. Det är sedan upp till den enskilde att avgöra vilken av dessa som ska utföra tjänsten. Att den enskilde vid legitimeringen måste ha en e-legitimation som är utfärdad av en godkänd leverantör,</w:t>
      </w:r>
      <w:r w:rsidRPr="00015398">
        <w:t xml:space="preserve"> </w:t>
      </w:r>
      <w:r>
        <w:t xml:space="preserve">eller av någon som utfärdar e-legitimationer på dennes vägnar, ändrar inte denna bedömning. I likhet med vad som gäller vid valfrihetssystem enligt LOV </w:t>
      </w:r>
      <w:r>
        <w:lastRenderedPageBreak/>
        <w:t>får samtliga leverantörer som har ansökt om godkännande och som upp</w:t>
      </w:r>
      <w:r>
        <w:softHyphen/>
        <w:t xml:space="preserve">fyller kraven teckna kontrakt. Vidare finns det, till skillnad från vad som gäller vid en vanlig upphandling, inte någon konkurrenssituation vid tidpunkten för tilldelningsbeslutet. På samma sätt som i andra </w:t>
      </w:r>
      <w:proofErr w:type="spellStart"/>
      <w:r>
        <w:t>valfrihets</w:t>
      </w:r>
      <w:r>
        <w:softHyphen/>
        <w:t>system</w:t>
      </w:r>
      <w:proofErr w:type="spellEnd"/>
      <w:r>
        <w:t xml:space="preserve"> uppstår i stället konkurrenssituationen mellan leverantörerna efter kontraktstecknandet och pågår sedan löpande under hela avtalsperioden. Det råder inte heller någon priskonkurrens mellan leverantörerna, eftersom priset är fastställt i förväg. I och med att det är den enskilde användaren som bestämmer vem som ska utföra tjänsten uppstår det i stället, precis som i valfrihetssystem, en kvalitets</w:t>
      </w:r>
      <w:r>
        <w:softHyphen/>
        <w:t xml:space="preserve">konkurrens gentemot användarna. Med kvalitetskonkurrens avses här framför allt att det kan förekomma olika tekniska lösningar för e-legitimationer där enskilda har möjlighet att välja den som på bästa sätt tillgodoser vars och ens behov. </w:t>
      </w:r>
    </w:p>
    <w:p w:rsidR="00EE7E17" w:rsidRDefault="00EE7E17" w:rsidP="000D6461">
      <w:pPr>
        <w:pStyle w:val="Brdtextmedindrag"/>
      </w:pPr>
      <w:r>
        <w:t xml:space="preserve">En skillnad i förhållande till valfrihetssystem enligt LOV är att det finns fler aktörer i de valfrihetssystem som nu regleras. </w:t>
      </w:r>
      <w:proofErr w:type="spellStart"/>
      <w:r>
        <w:t>E-legitimations</w:t>
      </w:r>
      <w:r>
        <w:softHyphen/>
        <w:t>nämnden</w:t>
      </w:r>
      <w:proofErr w:type="spellEnd"/>
      <w:r>
        <w:t xml:space="preserve"> kommer att fungera som mellanhand mellan myndigheterna och leverantörerna. Det är E-legitimationsnämnden som i praktiken kommer att anskaffa eID-tjänsterna i de deltagande myndigheternas namn, efter överenskommelse med var och en av dem. Formellt sett är det alltså respektive myndighet som ansvarar för anskaffningen, inklusive avtals</w:t>
      </w:r>
      <w:r>
        <w:softHyphen/>
        <w:t xml:space="preserve">tecknande, på samma sätt som i andra typer av </w:t>
      </w:r>
      <w:proofErr w:type="spellStart"/>
      <w:r>
        <w:t>valfrihets</w:t>
      </w:r>
      <w:r>
        <w:softHyphen/>
        <w:t>system</w:t>
      </w:r>
      <w:proofErr w:type="spellEnd"/>
      <w:r>
        <w:t>. Även om E-legitimationsnämnden har en stor stödjande och samordnande funktion i förhållande till de deltagande myndigheterna finns det således inte någon avgörande skillnad i sak mot vad som gäller för valfrihetssystem enligt LOV. Inte heller det för</w:t>
      </w:r>
      <w:r>
        <w:softHyphen/>
        <w:t xml:space="preserve">hållandet att eID-tjänsterna, till skillnad mot vad som gäller i </w:t>
      </w:r>
      <w:proofErr w:type="spellStart"/>
      <w:r>
        <w:t>valfrihets</w:t>
      </w:r>
      <w:r>
        <w:softHyphen/>
        <w:t>system</w:t>
      </w:r>
      <w:proofErr w:type="spellEnd"/>
      <w:r>
        <w:t xml:space="preserve"> enligt LOV, utförs åt såväl de enskilda användarna som åt de deltagande myndig</w:t>
      </w:r>
      <w:r>
        <w:softHyphen/>
        <w:t>heterna kan anses ha sådan betydelse.</w:t>
      </w:r>
    </w:p>
    <w:p w:rsidR="00EE7E17" w:rsidRDefault="00EE7E17" w:rsidP="000D6461">
      <w:pPr>
        <w:pStyle w:val="Rubrik5utannumrering"/>
      </w:pPr>
      <w:r>
        <w:t>Närmare om A- och B-tjänster</w:t>
      </w:r>
    </w:p>
    <w:p w:rsidR="00EE7E17" w:rsidRDefault="00EE7E17" w:rsidP="000D6461">
      <w:pPr>
        <w:pStyle w:val="Brdtext"/>
      </w:pPr>
      <w:r>
        <w:t>Upphandling av B-tjänster regleras i 15 kap. LOU. Det klassiska upp</w:t>
      </w:r>
      <w:r>
        <w:softHyphen/>
        <w:t>handlingsdirektivet är dock endast i begränsad utsträckning tillämp</w:t>
      </w:r>
      <w:r>
        <w:softHyphen/>
        <w:t xml:space="preserve">ligt på upphandling av B-tjänster. Detta innebär inte att medlemsstaterna har full frihet vid upphandling av dessa tjänster. Även om en B-tjänst i allmänhet inte har ett gränsöverskridande intresse kan en upphandling av en sådan tjänst anses ha ett bestämt gränsöverskridande intresse i ett särskilt fall. </w:t>
      </w:r>
      <w:r w:rsidR="00BC0740">
        <w:t xml:space="preserve">Tilldelningen av ett kontrakt ska då följa de grundläggande </w:t>
      </w:r>
      <w:proofErr w:type="spellStart"/>
      <w:r w:rsidR="00BC0740">
        <w:t>unionsrätts</w:t>
      </w:r>
      <w:r w:rsidR="00E45769">
        <w:softHyphen/>
      </w:r>
      <w:r w:rsidR="00BC0740">
        <w:t>liga</w:t>
      </w:r>
      <w:proofErr w:type="spellEnd"/>
      <w:r w:rsidR="00BC0740">
        <w:t xml:space="preserve"> principerna. </w:t>
      </w:r>
      <w:r>
        <w:t>Oavsett vilken tjänst det är fråga om kan därmed all tilldelning av offentliga kontrakt, vare sig det sker efter offentlig upp</w:t>
      </w:r>
      <w:r>
        <w:softHyphen/>
        <w:t xml:space="preserve">handling eller i annan ordning, omfattas av de grundläggande </w:t>
      </w:r>
      <w:proofErr w:type="spellStart"/>
      <w:r>
        <w:t>unions</w:t>
      </w:r>
      <w:r w:rsidR="00E45769">
        <w:softHyphen/>
      </w:r>
      <w:r>
        <w:t>rättsliga</w:t>
      </w:r>
      <w:proofErr w:type="spellEnd"/>
      <w:r>
        <w:t xml:space="preserve"> reglerna, särskilt principerna om etableringsfrihet och frihet att tillhanda</w:t>
      </w:r>
      <w:r>
        <w:softHyphen/>
        <w:t>hålla tjänster. I linje med detta bedömde regeringen vid till</w:t>
      </w:r>
      <w:r w:rsidR="00E45769">
        <w:softHyphen/>
      </w:r>
      <w:r>
        <w:t>komsten av LOV, som endast är tillämplig på vissa B-tjänster, att det finns ett utrymme för nationella särlösningar för sådana tjänster så länge de grundläggande principerna i fördraget respekteras (se prop. 2008/09:29 s. 59).</w:t>
      </w:r>
    </w:p>
    <w:p w:rsidR="00EE7E17" w:rsidRDefault="00EE7E17" w:rsidP="000D6461">
      <w:pPr>
        <w:pStyle w:val="Brdtextmedindrag"/>
      </w:pPr>
      <w:r>
        <w:t xml:space="preserve">Lagen (2010:536) om valfrihet hos Arbetsförmedlingen omfattar såväl A-tjänster som B-tjänster. I förarbetena till lagen anförde regeringen att upphandlingen i praktiken framför allt skulle avse B-tjänster och att kontrakt som sluts efter upphandling enligt LOV inte omfattas av det </w:t>
      </w:r>
      <w:r>
        <w:lastRenderedPageBreak/>
        <w:t>klassiska upphandlingsdirektivet. Det fanns därför inte tillräckliga skäl att undanta A-tjänster för att lagen inte skulle riskera att tillämpas i strid med EU-rätten (se prop. 2009/10:146 s. 20).</w:t>
      </w:r>
    </w:p>
    <w:p w:rsidR="00EE7E17" w:rsidRDefault="00EE7E17" w:rsidP="000D6461">
      <w:pPr>
        <w:pStyle w:val="Brdtextmedindrag"/>
      </w:pPr>
      <w:r>
        <w:t>Som anges ovan finns det ingen CPV-kod för de eID-tjänster som om</w:t>
      </w:r>
      <w:r w:rsidR="00E45769">
        <w:softHyphen/>
      </w:r>
      <w:r>
        <w:t>fattas av det system som nu håller på att byggas upp och den enda när</w:t>
      </w:r>
      <w:r w:rsidR="00E45769">
        <w:softHyphen/>
      </w:r>
      <w:r>
        <w:t>liggande tjänsten med egen CPV-kod är Certifieringstjänst för elektro</w:t>
      </w:r>
      <w:r w:rsidR="00E45769">
        <w:softHyphen/>
      </w:r>
      <w:r>
        <w:t xml:space="preserve">niska signaturer. Denna tjänst omfattas av bilaga 3 till LOU och utgör således en B-tjänst. </w:t>
      </w:r>
    </w:p>
    <w:p w:rsidR="00EE7E17" w:rsidRDefault="00EE7E17" w:rsidP="000D6461">
      <w:pPr>
        <w:pStyle w:val="Brdtextmedindrag"/>
      </w:pPr>
      <w:r>
        <w:t xml:space="preserve">När en certifieringstjänst för elektroniska signaturer används omfattar kontrollerna normalt både identifiering och om det som har signerats kommer från den angivna signatären i </w:t>
      </w:r>
      <w:proofErr w:type="spellStart"/>
      <w:r>
        <w:t>omanipulerad</w:t>
      </w:r>
      <w:proofErr w:type="spellEnd"/>
      <w:r>
        <w:t xml:space="preserve"> form. Dagens e-legitimationer används dock inte alltid för signering utan kan även användas för enbart identifiering av användaren. I det tilltänkta systemet kommer användaren att identifieras på ett sätt som motsvarar det som sker inom ramen för en certifieringstjänst för elektroniska signaturer. </w:t>
      </w:r>
    </w:p>
    <w:p w:rsidR="00EE7E17" w:rsidRDefault="00EE7E17" w:rsidP="000D6461">
      <w:pPr>
        <w:pStyle w:val="Brdtextmedindrag"/>
      </w:pPr>
      <w:r>
        <w:t>Mot denna bakgrund finns det skäl att anta att de eID-tjänster som om</w:t>
      </w:r>
      <w:r w:rsidR="00E45769">
        <w:softHyphen/>
      </w:r>
      <w:r>
        <w:t xml:space="preserve">fattas av denna proposition utgör B-tjänster. Även om eID-tjänster i praxis skulle anses utgöra A-tjänster konstaterar regeringen att lagen om valfrihet hos Arbetsförmedlingen är tillämplig på A-tjänster. Det finns därför inte skäl att med hänsyn till klassificeringen av eID-tjänster som A- eller B-tjänster nu ha en mer restriktiv inställning till möjligheten att införa den lagstiftning som nu föreslås än vid införandet av </w:t>
      </w:r>
      <w:proofErr w:type="spellStart"/>
      <w:r>
        <w:t>valfrihets</w:t>
      </w:r>
      <w:r>
        <w:softHyphen/>
        <w:t>system</w:t>
      </w:r>
      <w:proofErr w:type="spellEnd"/>
      <w:r>
        <w:t xml:space="preserve"> inom den arbetsmarknadspolitiska verksamheten.</w:t>
      </w:r>
    </w:p>
    <w:p w:rsidR="00EE7E17" w:rsidRDefault="00EE7E17" w:rsidP="000D6461">
      <w:pPr>
        <w:pStyle w:val="Rubrik5utannumrering"/>
      </w:pPr>
      <w:r>
        <w:t>Det bör införas en möjlighet att anskaffa tjänster för elektronisk identifiering genom tillämpning av valfrihetssystem</w:t>
      </w:r>
    </w:p>
    <w:p w:rsidR="00EE7E17" w:rsidRDefault="00EE7E17" w:rsidP="000D6461">
      <w:pPr>
        <w:pStyle w:val="Brdtext"/>
      </w:pPr>
      <w:r>
        <w:t xml:space="preserve">Det system för säker elektronisk identifiering som för närvarande byggs upp utgör ett led i strävan att kunna fortsätta utvecklingen av den i huvudsak </w:t>
      </w:r>
      <w:proofErr w:type="gramStart"/>
      <w:r>
        <w:t>framgångsrika modell</w:t>
      </w:r>
      <w:proofErr w:type="gramEnd"/>
      <w:r>
        <w:t xml:space="preserve"> för elektronisk identifiering i den offentliga förvaltningens e-tjänster som har tillämpats under 2000-talet. Syftet är att stärka samordningen av tjänster för elektronisk identifiering inom den offentliga förvaltningen för att därigenom uppnå effektivise</w:t>
      </w:r>
      <w:r>
        <w:softHyphen/>
        <w:t>ring och bidra till utveckling av ytterligare e-tjänster. Behovet av eID-tjänster har sedan 2001 tillgodosetts genom upphandling. Upphandling har visat sig vara i huvudsak ändamålsenligt på detta område. Tjänsterna bör därför även i fortsättningen köpas in. Det blir då också möjligt att bygga vidare på de erfarenheter som hittills har vunnits. Tanken är dock samtidigt att säkerställa att så många leverantörer av eID-tjänster som möjligt har möjlighet att delta, så att så många enskilda som möjligt kan ta del av tjänsterna. Detta leder till effektiviseringar för såväl den offent</w:t>
      </w:r>
      <w:r>
        <w:softHyphen/>
        <w:t xml:space="preserve">liga förvaltningen som enskilda. En möjlighet att inrätta valfrihetssystem framstår mot denna bakgrund som en användbar modell för köp av eID-tjänster. </w:t>
      </w:r>
    </w:p>
    <w:p w:rsidR="00EE7E17" w:rsidRDefault="00EE7E17" w:rsidP="000D6461">
      <w:pPr>
        <w:pStyle w:val="Brdtextmedindrag"/>
      </w:pPr>
      <w:r>
        <w:t xml:space="preserve">Med valfrihetssystem kan de mål som införandet av en </w:t>
      </w:r>
      <w:proofErr w:type="spellStart"/>
      <w:r>
        <w:t>identitets</w:t>
      </w:r>
      <w:r w:rsidR="00E45769">
        <w:softHyphen/>
      </w:r>
      <w:r>
        <w:t>federation</w:t>
      </w:r>
      <w:proofErr w:type="spellEnd"/>
      <w:r>
        <w:t xml:space="preserve"> syftar till att uppfylla tillgodoses väl. En eID-tjänsteleverantör kan endast utfärda identitetsintyg avseende sina egna e-legitimationer. Det är därför önskvärt att så många leverantörer som möjligt deltar i systemet för att det ska vara effektivt. En tillämpning av valfrihetssystem i fråga om tjänster för elektronisk identifiering möjliggör användning av e-legitimationer som tillhandahålls av ett obegränsat antal leverantörer. </w:t>
      </w:r>
      <w:r>
        <w:lastRenderedPageBreak/>
        <w:t>När flera myndigheter inrättar valfrihetssystem samtidigt kan det dess</w:t>
      </w:r>
      <w:r>
        <w:softHyphen/>
        <w:t>utom i vissa fall gå att samordna förfarandet så att samtliga leverantörer som lämnar anbud ska lämna anbud på samtliga valfrihetssystem. Att basera försörjningslösningen på samma grunder som LOV medför också att ett genomlyst och beprövat förfarande med hög grad av rättssäkerhet används. Valfrihetssystemens dynamiska karaktär med obegränsad och löpande anslutning av leverantörer säkerställer vidare långsiktighet samt främjar konkurrens. Detta väntas i sin tur öka tillgängligheten av e-legitimationer för användarna. Användarna kommer också att ha möjlig</w:t>
      </w:r>
      <w:r>
        <w:softHyphen/>
        <w:t>het att välja vilken leverantör som ska anlitas för den elektroniska identi</w:t>
      </w:r>
      <w:r>
        <w:softHyphen/>
        <w:t>fieringen.</w:t>
      </w:r>
    </w:p>
    <w:p w:rsidR="00EE7E17" w:rsidRDefault="00EE7E17" w:rsidP="000D6461">
      <w:pPr>
        <w:pStyle w:val="Brdtextmedindrag"/>
      </w:pPr>
      <w:r>
        <w:t>Syftet med förslaget är att ge upphandlande myndigheter tillgång till eID-tjänster som omfattar så många enskilda som möjligt. Med införan</w:t>
      </w:r>
      <w:r>
        <w:softHyphen/>
        <w:t xml:space="preserve">det av valfrihetssystem kan det undvikas att vissa e-legitimationer som fungerar i dag utesluts från användning i framtiden. Det skulle medföra kostnader inte bara för utfärdande av nya e-legitimationer, utan också stora kostnader för det allmänna om vissa användare inte längre kan sköta sina myndighetskontakter genom e-tjänster. </w:t>
      </w:r>
    </w:p>
    <w:p w:rsidR="00EE7E17" w:rsidRDefault="00EE7E17" w:rsidP="000D6461">
      <w:pPr>
        <w:pStyle w:val="Brdtextmedindrag"/>
      </w:pPr>
      <w:r>
        <w:t>En modell med tillämpning av valfrihetssystem kan uppmuntra och underlätta marknadsdriven teknikutveckling och skapa ökad konkurrens genom att samtliga aktörer som tillhandahåller e-legitimationer i dag ges möjlighet att erbjuda sina tjänster samtidigt som också nya leverantörer fritt kan etablera sig under förutsättning att de uppfyller uppställda krav.</w:t>
      </w:r>
      <w:r w:rsidRPr="00691D8D">
        <w:t xml:space="preserve"> Den hittillsvarande ordningen att det huvudsakligen är privata aktörer som tillhandahåller e-legitimationer kan därmed behållas. Detta är också i linje med regeringens bedömning i propositionen Offentlig förvaltning för demokrati, delaktighet och tillväxt att statliga myndigheter som regel inte bör sälja varor på marknaden (prop. 2009/10:175 s. 61 f). </w:t>
      </w:r>
      <w:r>
        <w:t xml:space="preserve"> </w:t>
      </w:r>
    </w:p>
    <w:p w:rsidR="00EE7E17" w:rsidRDefault="00EE7E17" w:rsidP="000D6461">
      <w:pPr>
        <w:pStyle w:val="Brdtextmedindrag"/>
      </w:pPr>
      <w:r>
        <w:t>Mot den nu angivna bakgrunden anser regeringen att det bör införas en möjlighet att anskaffa tjänster för elektronisk identifiering genom tillämpning av valfrihetssystem.</w:t>
      </w:r>
    </w:p>
    <w:p w:rsidR="00EE7E17" w:rsidRDefault="00EE7E17" w:rsidP="000D6461">
      <w:pPr>
        <w:pStyle w:val="Brdtextmedindrag"/>
      </w:pPr>
      <w:r>
        <w:t xml:space="preserve">Det bör vara upp till respektive myndighet att själv avgöra om det finns ett sådant behov av eID-tjänster i myndighetens e-tjänster att </w:t>
      </w:r>
      <w:proofErr w:type="spellStart"/>
      <w:r>
        <w:t>valfrihets</w:t>
      </w:r>
      <w:r>
        <w:softHyphen/>
        <w:t>system</w:t>
      </w:r>
      <w:proofErr w:type="spellEnd"/>
      <w:r>
        <w:t xml:space="preserve"> bör inrättas. Inget bör heller hindra en myndighet från att upp</w:t>
      </w:r>
      <w:r>
        <w:softHyphen/>
        <w:t>handla tjänster för elektronisk identifiering på annat sätt eller från att upphandla tilläggstjänster för specifika behov, utöver vad som omfattas av redan inrättade valfrihetssystem.</w:t>
      </w:r>
    </w:p>
    <w:p w:rsidR="00EE7E17" w:rsidRDefault="00EE7E17" w:rsidP="000D6461">
      <w:pPr>
        <w:pStyle w:val="Rubrik5utannumrering"/>
      </w:pPr>
      <w:r>
        <w:t>Det ska införas en ny lag om valfrihetssystem i fråga om tjänster för elektronisk identifiering</w:t>
      </w:r>
    </w:p>
    <w:p w:rsidR="00EE7E17" w:rsidRDefault="00EE7E17" w:rsidP="000D6461">
      <w:pPr>
        <w:pStyle w:val="Brdtext"/>
      </w:pPr>
      <w:r>
        <w:t>Som framgått ovan är syftet med den nya regleringen att skapa förutsätt</w:t>
      </w:r>
      <w:r>
        <w:softHyphen/>
        <w:t xml:space="preserve">ningar för att kunna fortsätta utvecklingen av den i huvudsak </w:t>
      </w:r>
      <w:proofErr w:type="gramStart"/>
      <w:r>
        <w:t>framgångs</w:t>
      </w:r>
      <w:r>
        <w:softHyphen/>
        <w:t>rika modell</w:t>
      </w:r>
      <w:proofErr w:type="gramEnd"/>
      <w:r>
        <w:t xml:space="preserve"> som har tillämpats under 2000-talet för att förse staten och kommuner med eID-tjänster. Tanken är samtidigt att långsiktigt säker</w:t>
      </w:r>
      <w:r>
        <w:softHyphen/>
        <w:t xml:space="preserve">ställa att så många leverantörer av eID-tjänster som möjligt har möjlighet att delta, så att så många enskilda som möjligt kan ta del av tjänsterna. Regleringen har således en delvis annan utgångspunkt än LOV. Syftet med LOV är att vid upphandling av stöd-, vård- och omsorgstjänster sätta brukaren i fokus och att åstadkomma en maktförskjutning från politiker och tjänstemän till medborgare. Dessutom eftersträvas ökad </w:t>
      </w:r>
      <w:r>
        <w:lastRenderedPageBreak/>
        <w:t>valfrihet och ökat inflytande, fler utförare och större mångfald. Genom det ökade brukandeinflytandet anses också kvaliteten på tjänsterna öka (prop. 2008/09:29 s. 54). Vidare är LOV begränsad till den kommunala sektorn.</w:t>
      </w:r>
    </w:p>
    <w:p w:rsidR="00EE7E17" w:rsidRDefault="00EE7E17" w:rsidP="000D6461">
      <w:pPr>
        <w:pStyle w:val="Brdtextmedindrag"/>
      </w:pPr>
      <w:r>
        <w:t>Mot bakgrund av de skillnader som finns mellan eID-tjänster och de tjänster som omfattas av LOV framstår det inte som ändamålsenligt att på det sätt som utredningen har föreslagit skapa en lag som i huvudsak hänvisar till bestämmelserna i LOV. En sådan lagteknisk lösning skapar också otydlighet och blir svåröverskådlig. Som föreslås i promemorian bör i stället den typ av valfrihetssystem som nu möjliggörs i sin helhet regleras i en egen lag. Lagen bör dock utformas på ett liknande sätt som LOV, men med hänsyn tagen till den specifika tjänst som det nu är fråga om.</w:t>
      </w:r>
    </w:p>
    <w:p w:rsidR="00EE7E17" w:rsidRDefault="00EE7E17" w:rsidP="000D6461">
      <w:pPr>
        <w:pStyle w:val="Brdtextmedindrag"/>
      </w:pPr>
      <w:r w:rsidRPr="008A016F">
        <w:rPr>
          <w:i/>
        </w:rPr>
        <w:t>Riksarkivet</w:t>
      </w:r>
      <w:r>
        <w:t xml:space="preserve"> har anfört att det bör skapas en gemensam lagreglering av alla valfrihetssystem. Som regeringen anförde i förarbetena till lagen (2010:536) om valfrihet vid Arbetsförmedlingen (se prop. 2009/10:146 s. 18) vore det naturligtvis en fördel om all upphandling av tjänster med valfrihetssystem regleras i en lag. En reformering av regelsystemet med den inriktningen tar dock tid att genomföra. Det är mycket viktigt att det så snart som möjligt skapas en möjlighet för den offentliga förvaltningen att tillhandahålla valfrihetssystem för att få tillgång till tjänster för elektronisk identifiering. I nuläget anser därför regeringen att det är lämpligast att gå vidare med promemorians förslag om en ny lag. Som regeringen tidigare har uttalat är dock avsikten att vid en framtida över</w:t>
      </w:r>
      <w:r>
        <w:softHyphen/>
        <w:t>syn av valfrihetssystemen försöka åstadkomma en bättre systematik (a. prop. s. 18).</w:t>
      </w:r>
    </w:p>
    <w:p w:rsidR="00EE7E17" w:rsidRDefault="00EE7E17" w:rsidP="000D6461">
      <w:pPr>
        <w:pStyle w:val="Brdtextmedindrag"/>
      </w:pPr>
      <w:r w:rsidRPr="008A016F">
        <w:rPr>
          <w:i/>
        </w:rPr>
        <w:t>Kammarrätten i Stockholm</w:t>
      </w:r>
      <w:r>
        <w:t xml:space="preserve"> har anfört att lagtexten bör innehålla definitioner av vad som avses med tjänster för elektronisk identifiering och elektroniska tjänster. Enligt regeringens bedömning anger dock dessa termer i sig tillräckligt klart vad det är fråga om. Ytterligare vägledning för vilka företeelser som omfattas av termerna lämnas i författnings</w:t>
      </w:r>
      <w:r>
        <w:softHyphen/>
        <w:t>kommentaren. Risken för missförstånd får därmed anses så liten att det inte behöver införas särskilda definitioner i dessa avseenden.</w:t>
      </w:r>
    </w:p>
    <w:p w:rsidR="00EE7E17" w:rsidRDefault="00EE7E17" w:rsidP="000D6461">
      <w:pPr>
        <w:pStyle w:val="Rubrik5utannumrering"/>
      </w:pPr>
      <w:r>
        <w:t>Alla upphandlande myndigheter ska kunna tillämpa lagen</w:t>
      </w:r>
    </w:p>
    <w:p w:rsidR="00EE7E17" w:rsidRDefault="00EE7E17" w:rsidP="000D6461">
      <w:pPr>
        <w:pStyle w:val="Brdtext"/>
      </w:pPr>
      <w:r>
        <w:t>I promemorian föreslogs att lagen skulle gälla för statliga myndigheter, kommuner och landsting</w:t>
      </w:r>
      <w:r w:rsidRPr="008A016F">
        <w:rPr>
          <w:i/>
        </w:rPr>
        <w:t xml:space="preserve">. E-legitimationsnämnden, Sveriges Kommuner och Landsting </w:t>
      </w:r>
      <w:r w:rsidRPr="008A016F">
        <w:t>och</w:t>
      </w:r>
      <w:r w:rsidRPr="008A016F">
        <w:rPr>
          <w:i/>
        </w:rPr>
        <w:t xml:space="preserve"> Sveriges advokatsamfund</w:t>
      </w:r>
      <w:r>
        <w:t xml:space="preserve"> har dock föreslagit att lagen ska gälla för alla som utgör upphandlande myndigheter enligt lagen (</w:t>
      </w:r>
      <w:proofErr w:type="gramStart"/>
      <w:r>
        <w:t>2007:1091</w:t>
      </w:r>
      <w:proofErr w:type="gramEnd"/>
      <w:r>
        <w:t>) om offentlig upphandling, förkortad LOU.</w:t>
      </w:r>
    </w:p>
    <w:p w:rsidR="00EE7E17" w:rsidRDefault="00EE7E17" w:rsidP="000D6461">
      <w:pPr>
        <w:pStyle w:val="Brdtextmedindrag"/>
      </w:pPr>
      <w:r>
        <w:t xml:space="preserve">I 2 kap. 19 § LOU anges att </w:t>
      </w:r>
      <w:r w:rsidR="00BC0740">
        <w:t xml:space="preserve">statliga och kommunala myndigheter </w:t>
      </w:r>
      <w:r>
        <w:t>utgör upphandlande myndigheter enligt lagen</w:t>
      </w:r>
      <w:r w:rsidR="00BC0740">
        <w:t>. Med upphandlande myndigheter jämställs</w:t>
      </w:r>
    </w:p>
    <w:p w:rsidR="00EE7E17" w:rsidRDefault="00EE7E17" w:rsidP="000D6461">
      <w:pPr>
        <w:pStyle w:val="Brdtextmedindrag"/>
      </w:pPr>
      <w:r>
        <w:t xml:space="preserve">1. beslutande församlingar i kommuner och landsting, </w:t>
      </w:r>
    </w:p>
    <w:p w:rsidR="00EE7E17" w:rsidRDefault="00BC0740" w:rsidP="000D6461">
      <w:pPr>
        <w:pStyle w:val="Brdtextmedindrag"/>
      </w:pPr>
      <w:r>
        <w:t>2</w:t>
      </w:r>
      <w:r w:rsidR="00EE7E17">
        <w:t>. offentligt styrda organ, och</w:t>
      </w:r>
    </w:p>
    <w:p w:rsidR="00EE7E17" w:rsidRDefault="00BC0740" w:rsidP="000D6461">
      <w:pPr>
        <w:pStyle w:val="Brdtextmedindrag"/>
      </w:pPr>
      <w:r>
        <w:t>3</w:t>
      </w:r>
      <w:r w:rsidR="00EE7E17">
        <w:t>. sammanslutningar av en eller flera statliga eller kommunala myn</w:t>
      </w:r>
      <w:r w:rsidR="00E45769">
        <w:softHyphen/>
      </w:r>
      <w:r w:rsidR="00EE7E17">
        <w:t xml:space="preserve">digheter eller beslutande församlingar i kommuner och landsting eller sammanslutningar av ett eller flera offentligt styrda organ. </w:t>
      </w:r>
    </w:p>
    <w:p w:rsidR="00EE7E17" w:rsidRDefault="00EE7E17" w:rsidP="000D6461">
      <w:pPr>
        <w:pStyle w:val="Brdtextmedindrag"/>
      </w:pPr>
      <w:r>
        <w:t>Med offentligt styrda organ avses enligt 2 kap. 12 § LOU bolag, före</w:t>
      </w:r>
      <w:r>
        <w:softHyphen/>
        <w:t xml:space="preserve">ningar, delägarförvaltningar, särskilt bildade samfällighetsföreningar och </w:t>
      </w:r>
      <w:r>
        <w:lastRenderedPageBreak/>
        <w:t>stiftelser som tillgodoser behov i det allmännas intresse, under förutsätt</w:t>
      </w:r>
      <w:r>
        <w:softHyphen/>
        <w:t xml:space="preserve">ning att behovet inte är av industriell eller kommersiell karaktär, och  </w:t>
      </w:r>
    </w:p>
    <w:p w:rsidR="00EE7E17" w:rsidRDefault="00EE7E17" w:rsidP="000D6461">
      <w:pPr>
        <w:pStyle w:val="Brdtextmedindrag"/>
      </w:pPr>
      <w:r>
        <w:t xml:space="preserve">1. som till största delen är finansierade av staten, en kommun, ett landsting eller en upphandlande myndighet, </w:t>
      </w:r>
    </w:p>
    <w:p w:rsidR="00EE7E17" w:rsidRDefault="00EE7E17" w:rsidP="000D6461">
      <w:pPr>
        <w:pStyle w:val="Brdtextmedindrag"/>
      </w:pPr>
      <w:r>
        <w:t>2. vars verksamhet står under kontroll av staten, en kommun, ett lands</w:t>
      </w:r>
      <w:r>
        <w:softHyphen/>
        <w:t xml:space="preserve">ting eller en upphandlande myndighet, eller </w:t>
      </w:r>
    </w:p>
    <w:p w:rsidR="00EE7E17" w:rsidRDefault="00EE7E17" w:rsidP="000D6461">
      <w:pPr>
        <w:pStyle w:val="Brdtextmedindrag"/>
      </w:pPr>
      <w:r>
        <w:t>3. i vars styrelse eller motsvarande ledningsorgan mer än halva antalet ledamöter är utsedda av staten, en kommun, ett landsting eller en upp</w:t>
      </w:r>
      <w:r>
        <w:softHyphen/>
        <w:t>handlande myndighet.</w:t>
      </w:r>
    </w:p>
    <w:p w:rsidR="00EE7E17" w:rsidRDefault="00EE7E17" w:rsidP="000D6461">
      <w:pPr>
        <w:pStyle w:val="Brdtextmedindrag"/>
      </w:pPr>
      <w:r>
        <w:t xml:space="preserve">Enligt regeringens mening finns det inget starkt skäl för att utesluta </w:t>
      </w:r>
      <w:r w:rsidR="00081737">
        <w:t xml:space="preserve">något av de organ som anges i 2 kap. 19 § LOU </w:t>
      </w:r>
      <w:r>
        <w:t>från möjligheten att in</w:t>
      </w:r>
      <w:r w:rsidR="00081737">
        <w:softHyphen/>
      </w:r>
      <w:r>
        <w:t xml:space="preserve">rätta valfrihetssystem i fråga om tjänster för elektronisk identifiering. Lagen bör därför gälla för alla organ som </w:t>
      </w:r>
      <w:r w:rsidR="00BC0740">
        <w:t xml:space="preserve">omfattas av </w:t>
      </w:r>
      <w:r>
        <w:t>LOU.</w:t>
      </w:r>
    </w:p>
    <w:p w:rsidR="00EE7E17" w:rsidRDefault="00EE7E17" w:rsidP="000D6461">
      <w:pPr>
        <w:pStyle w:val="Rubrik5utannumrering"/>
      </w:pPr>
      <w:r>
        <w:t>E-legitimationsnämnden ska samordna valfrihetssystemen</w:t>
      </w:r>
    </w:p>
    <w:p w:rsidR="00EE7E17" w:rsidRDefault="00EE7E17" w:rsidP="000D6461">
      <w:pPr>
        <w:pStyle w:val="Brdtext"/>
      </w:pPr>
      <w:r>
        <w:t xml:space="preserve">Som framgått ovan avser regeringen att i förordning utse en myndighet att </w:t>
      </w:r>
      <w:r w:rsidRPr="0085318C">
        <w:t>tillhandahålla ett system för säker elektronisk identifiering</w:t>
      </w:r>
      <w:r>
        <w:t>. Avsikten är att E-legitimationsnämnden ska få denna uppgift. Som anförs i avsnitt 7.1.3 är tanken att E-legitimationsnämnden ska bistå de upphandlande myndigheterna i syfte att säkerställa att de krav på leverantörerna som ställs vid anskaffningen av tjänsterna och de kontrakt som tecknas är förenliga med det regelverk som gäller för identitetsfederationen. För att uppnå detta syfte bör E-legitimationsnämnden i egenskap av ombud för de upphandlande myndigheterna ansvara för hela det praktiska förfaran</w:t>
      </w:r>
      <w:r>
        <w:softHyphen/>
        <w:t>det. Nämnden bör alltså svara för annonsering och utformning av för</w:t>
      </w:r>
      <w:r>
        <w:softHyphen/>
        <w:t xml:space="preserve">frågningsunderlag, liksom för godkännande av och tecknande av kontrakt med de intresserade leverantörer som uppfyller de krav som ställs. Ombudsrollen bör ha sådan karaktär att de upphandlande myndigheterna kommer att anses ha inrättat sina egna valfrihetssystem. </w:t>
      </w:r>
    </w:p>
    <w:p w:rsidR="00EE7E17" w:rsidRDefault="00EE7E17" w:rsidP="000D6461">
      <w:pPr>
        <w:pStyle w:val="Brdtextmedindrag"/>
      </w:pPr>
      <w:r>
        <w:t xml:space="preserve">En följd av att E-legitimationsnämnden inte ska agera i eget namn utan på uppdrag av den som inrättar valfrihetssystem är att det blir flera </w:t>
      </w:r>
      <w:proofErr w:type="spellStart"/>
      <w:r>
        <w:t>val</w:t>
      </w:r>
      <w:r w:rsidR="00E45769">
        <w:softHyphen/>
      </w:r>
      <w:r>
        <w:t>frihetssystem</w:t>
      </w:r>
      <w:proofErr w:type="spellEnd"/>
      <w:r>
        <w:t xml:space="preserve"> som ska samordnas av E-legitimationsnämnden. För att E-legitimationsnämnden ska kunna fullgöra sin samordningsroll och säker</w:t>
      </w:r>
      <w:r w:rsidR="00E45769">
        <w:softHyphen/>
      </w:r>
      <w:r>
        <w:t xml:space="preserve">ställa att de parter som deltar i identitetsfederationen kan ha nödvändig tillit till att den elektroniska identifieringen är säker måste de krav som ställs på leverantörerna vara enhetliga. Olika upphandlande myndigheter kan således inte ha helt egna och skilda krav. Mot denna bakgrund bör det vara en förutsättning för den nya lagens tillämpning att den som beslutar att tillämpa valfrihetssystem i fråga om tjänster för elektronisk identifiering uppdrar åt den myndighet som regeringen bestämmer, vilket bör vara E-legitimationsnämnden, att administrera systemet. </w:t>
      </w:r>
    </w:p>
    <w:p w:rsidR="00EE7E17" w:rsidRDefault="00EE7E17" w:rsidP="000D6461">
      <w:pPr>
        <w:pStyle w:val="Brdtextmedindrag"/>
      </w:pPr>
      <w:r>
        <w:t>Syftet med lagen är att reglera anslutning till det samordnade system för säker elektronisk identifiering som E-legitimationsnämnden avses tillhandahålla. Det var också utgångspunkten för promemorians förslag även om det inte framgick direkt av någon bestämmelse i lagen. Det bör enligt regeringens mening uttryckligen framgå av lagen att endast sådana valfrihetssystem omfattas av regleringen.</w:t>
      </w:r>
    </w:p>
    <w:p w:rsidR="00EE7E17" w:rsidRDefault="00EE7E17" w:rsidP="000D6461">
      <w:pPr>
        <w:pStyle w:val="Brdtextmedindrag"/>
      </w:pPr>
      <w:r w:rsidRPr="008A016F">
        <w:rPr>
          <w:i/>
        </w:rPr>
        <w:t>Linköpings kommun</w:t>
      </w:r>
      <w:r>
        <w:t xml:space="preserve"> anser att E-legitimationsnämnden bör ha ett total</w:t>
      </w:r>
      <w:r>
        <w:softHyphen/>
        <w:t xml:space="preserve">ansvar för hela valfrihetssystemet, både mot deltagande myndigheter och anslutna leverantörer. Enligt regeringens mening talar dock systematiska </w:t>
      </w:r>
      <w:r>
        <w:lastRenderedPageBreak/>
        <w:t>skäl för att den nya lagen så nära som möjligt bör ansluta till den beprövade ordning för valfrihetssystem som följer av LOV. Samtidigt behövs vissa modifieringar för att tillgodose det behov av samordning som finns när det gäller det offentligas behov av tjänster för elektronisk identifiering. Regeringen ställer sig därför bakom promemorians förslag att varje upphandlande myndighet ska inrätta valfrihetssystem och upp</w:t>
      </w:r>
      <w:r w:rsidR="00E45769">
        <w:softHyphen/>
      </w:r>
      <w:r>
        <w:t xml:space="preserve">dra åt </w:t>
      </w:r>
      <w:r w:rsidR="00E83BD3">
        <w:t xml:space="preserve">den myndighet som regeringen bestämmer, dvs. </w:t>
      </w:r>
      <w:proofErr w:type="spellStart"/>
      <w:r>
        <w:t>E-legitimations</w:t>
      </w:r>
      <w:r w:rsidR="00E45769">
        <w:softHyphen/>
      </w:r>
      <w:r>
        <w:t>nämnden</w:t>
      </w:r>
      <w:proofErr w:type="spellEnd"/>
      <w:r w:rsidR="00E83BD3">
        <w:t>,</w:t>
      </w:r>
      <w:r>
        <w:t xml:space="preserve"> att administrera systemet i myndig</w:t>
      </w:r>
      <w:r>
        <w:softHyphen/>
        <w:t xml:space="preserve">hetens namn. </w:t>
      </w:r>
    </w:p>
    <w:p w:rsidR="00EE7E17" w:rsidRDefault="00EE7E17" w:rsidP="00EE7E17">
      <w:pPr>
        <w:pStyle w:val="Rubrik2"/>
      </w:pPr>
      <w:bookmarkStart w:id="238" w:name="_Toc346891517"/>
      <w:bookmarkStart w:id="239" w:name="_Toc349751332"/>
      <w:bookmarkStart w:id="240" w:name="_Toc349814317"/>
      <w:bookmarkStart w:id="241" w:name="_Toc349820924"/>
      <w:bookmarkStart w:id="242" w:name="_Toc350844746"/>
      <w:bookmarkStart w:id="243" w:name="_Toc350848688"/>
      <w:bookmarkStart w:id="244" w:name="_Toc351561284"/>
      <w:bookmarkStart w:id="245" w:name="_Toc351622723"/>
      <w:r>
        <w:t>Lagens innehåll</w:t>
      </w:r>
      <w:bookmarkEnd w:id="238"/>
      <w:bookmarkEnd w:id="239"/>
      <w:bookmarkEnd w:id="240"/>
      <w:bookmarkEnd w:id="241"/>
      <w:bookmarkEnd w:id="242"/>
      <w:bookmarkEnd w:id="243"/>
      <w:bookmarkEnd w:id="244"/>
      <w:bookmarkEnd w:id="245"/>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8A016F">
        <w:rPr>
          <w:b/>
        </w:rPr>
        <w:t>Regeringens förslag:</w:t>
      </w:r>
      <w:r>
        <w:t xml:space="preserve"> Den upphandlande myndigheten ska behandla leverantörer på ett likvärdigt och icke-diskriminerande sätt samt iaktta principerna om öppenhet, ömsesidigt erkännande och proportionalitet när den tillämpar valfrihetssystem. När valfrihetssystem har inrättats ska ansökningar löpande begäras in genom annonsering på en natio</w:t>
      </w:r>
      <w:r w:rsidR="00E45769">
        <w:softHyphen/>
      </w:r>
      <w:r>
        <w:t>nell webbplats. Ett förfrågningsunderlag ska finnas tillgängligt på webbplatsen tillsammans med annonsen. Förfrågningsunderlaget ska ange de villkor som leverantören ska uppfylla för att bli godkänd, den ekonomiska ersättningen till leverantören och den upphandlande myn</w:t>
      </w:r>
      <w:r>
        <w:softHyphen/>
        <w:t>dighetens handläggningstid av en ansökan. Särskilda villkor för hur ett kontrakt ska fullgöras ska anges i annonsen eller förfrågningsunder</w:t>
      </w:r>
      <w:r w:rsidR="00E45769">
        <w:softHyphen/>
      </w:r>
      <w:r>
        <w:t xml:space="preserve">laget. </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t>Leverantörer får lämna en ansökan var för sig eller tillsammans med andra leverantörer och får vid behov åberopa andra företags ekono</w:t>
      </w:r>
      <w:r>
        <w:softHyphen/>
        <w:t xml:space="preserve">miska, tekniska och yrkesmässiga kapacitet i ansökan. </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t xml:space="preserve">Den upphandlande myndigheten ska få utesluta en sökande som är föremål för konkurs, likvidation eller liknande, som är dömd för brott som avser yrkesutövningen eller kan visas ha gjort sig skyldig till allvarligt fel i yrkesutövningen, som inte fullgjort sina </w:t>
      </w:r>
      <w:proofErr w:type="gramStart"/>
      <w:r>
        <w:t>åligganden</w:t>
      </w:r>
      <w:proofErr w:type="gramEnd"/>
      <w:r>
        <w:t xml:space="preserve"> avseende socialförsäkringsavgifter eller skatt eller som i något väsent</w:t>
      </w:r>
      <w:r>
        <w:softHyphen/>
        <w:t>ligt hänseende inte har lämnat upplysningar eller har lämnat felaktiga upplysningar som har begärts.</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t>Den upphandlande myndigheten ska godkänna samtliga sökande som uppfyller kraven i annonsen och förfrågningsunderlaget och som inte har uteslutits. När godkännande har lämnats ska den upphand</w:t>
      </w:r>
      <w:r>
        <w:softHyphen/>
        <w:t xml:space="preserve">lande myndigheten utan dröjsmål teckna kontrakt med leverantören. </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t>Den upphandlande myndigheten ska till enskilda lämna information om samtliga leverantörer som den upphandlande myndigheten har tecknat kontrakt med inom ramen för valfrihetssystemet. Informa</w:t>
      </w:r>
      <w:r w:rsidR="00E45769">
        <w:softHyphen/>
      </w:r>
      <w:r>
        <w:t>tionen ska vara saklig, relevant, jämförbar, lättförståelig och lättill</w:t>
      </w:r>
      <w:r>
        <w:softHyphen/>
        <w:t>gänglig.</w:t>
      </w:r>
    </w:p>
    <w:p w:rsidR="00EE7E17" w:rsidRDefault="00EE7E17" w:rsidP="000D6461">
      <w:pPr>
        <w:pStyle w:val="Brdtextmedindrag"/>
      </w:pPr>
    </w:p>
    <w:p w:rsidR="00EE7E17" w:rsidRDefault="00EE7E17" w:rsidP="000D6461">
      <w:pPr>
        <w:pStyle w:val="Brdtextmedindrag"/>
      </w:pPr>
      <w:r w:rsidRPr="008A016F">
        <w:rPr>
          <w:b/>
        </w:rPr>
        <w:t>Utredningens förslag:</w:t>
      </w:r>
      <w:r>
        <w:t xml:space="preserve"> överensstämmer i </w:t>
      </w:r>
      <w:r w:rsidR="008C6C42">
        <w:t>huvud</w:t>
      </w:r>
      <w:r>
        <w:t>sak med prome</w:t>
      </w:r>
      <w:r w:rsidR="00E45769">
        <w:softHyphen/>
      </w:r>
      <w:r>
        <w:t>mo</w:t>
      </w:r>
      <w:r w:rsidR="008C6C42">
        <w:softHyphen/>
      </w:r>
      <w:r>
        <w:t>rians för</w:t>
      </w:r>
      <w:r>
        <w:softHyphen/>
        <w:t>slag.</w:t>
      </w:r>
      <w:r w:rsidR="008C6C42">
        <w:t xml:space="preserve"> Utredningens förslag hade dock en annan utformning.</w:t>
      </w:r>
    </w:p>
    <w:p w:rsidR="00EE7E17" w:rsidRDefault="00EE7E17" w:rsidP="000D6461">
      <w:pPr>
        <w:pStyle w:val="Brdtextmedindrag"/>
      </w:pPr>
      <w:r w:rsidRPr="008A016F">
        <w:rPr>
          <w:b/>
        </w:rPr>
        <w:t>Remissinstanserna:</w:t>
      </w:r>
      <w:r>
        <w:t xml:space="preserve"> </w:t>
      </w:r>
      <w:r w:rsidRPr="008A016F">
        <w:rPr>
          <w:i/>
        </w:rPr>
        <w:t>Konkurrensverket</w:t>
      </w:r>
      <w:r>
        <w:t xml:space="preserve"> har påpekat att om </w:t>
      </w:r>
      <w:proofErr w:type="spellStart"/>
      <w:r>
        <w:t>e-legitima</w:t>
      </w:r>
      <w:r w:rsidR="00322D7C">
        <w:softHyphen/>
      </w:r>
      <w:r>
        <w:t>tionstjänster</w:t>
      </w:r>
      <w:proofErr w:type="spellEnd"/>
      <w:r>
        <w:t xml:space="preserve"> utgör s.k. A-tjänster så måste de </w:t>
      </w:r>
      <w:proofErr w:type="spellStart"/>
      <w:r>
        <w:t>upphandlingsrätts</w:t>
      </w:r>
      <w:r>
        <w:softHyphen/>
        <w:t>liga</w:t>
      </w:r>
      <w:proofErr w:type="spellEnd"/>
      <w:r>
        <w:t xml:space="preserve"> principerna tillämpas på alla kontrakt som över</w:t>
      </w:r>
      <w:r>
        <w:softHyphen/>
        <w:t xml:space="preserve">stiger tröskelvärdena. </w:t>
      </w:r>
    </w:p>
    <w:p w:rsidR="00EE7E17" w:rsidRDefault="00EE7E17" w:rsidP="000D6461">
      <w:pPr>
        <w:pStyle w:val="Brdtextmedindrag"/>
      </w:pPr>
      <w:r w:rsidRPr="008A016F">
        <w:rPr>
          <w:b/>
        </w:rPr>
        <w:t>Promemorians förslag:</w:t>
      </w:r>
      <w:r>
        <w:t xml:space="preserve"> överensstämmer med regeringens förslag.</w:t>
      </w:r>
    </w:p>
    <w:p w:rsidR="00EE7E17" w:rsidRDefault="00EE7E17" w:rsidP="000D6461">
      <w:pPr>
        <w:pStyle w:val="Brdtextmedindrag"/>
      </w:pPr>
      <w:r w:rsidRPr="008A016F">
        <w:rPr>
          <w:b/>
        </w:rPr>
        <w:lastRenderedPageBreak/>
        <w:t>Remissinstanserna:</w:t>
      </w:r>
      <w:r>
        <w:t xml:space="preserve"> </w:t>
      </w:r>
      <w:r w:rsidRPr="008A016F">
        <w:rPr>
          <w:i/>
        </w:rPr>
        <w:t>E-legitimationsnämnden</w:t>
      </w:r>
      <w:r>
        <w:t xml:space="preserve"> stöder förslaget. </w:t>
      </w:r>
      <w:r w:rsidRPr="008A016F">
        <w:rPr>
          <w:i/>
        </w:rPr>
        <w:t>Social</w:t>
      </w:r>
      <w:r>
        <w:rPr>
          <w:i/>
        </w:rPr>
        <w:softHyphen/>
      </w:r>
      <w:r w:rsidRPr="008A016F">
        <w:rPr>
          <w:i/>
        </w:rPr>
        <w:t>styrelsen</w:t>
      </w:r>
      <w:r>
        <w:t xml:space="preserve"> anser att en modell där samtliga eID-tjänsteleverantörer som uppfyller vissa minimikrav ska godkännas öppnar för missbruk och kan äventyra tilliten till systemet. Myndigheten föreslår också att det ska införas en obligatorisk uteslutningsgrund för leverantörer vid vissa fall av brottslighet. </w:t>
      </w:r>
      <w:r w:rsidRPr="008A016F">
        <w:rPr>
          <w:i/>
        </w:rPr>
        <w:t>Skogsstyrelsen</w:t>
      </w:r>
      <w:r>
        <w:t xml:space="preserve"> har föreslagit att bestämmelsen om informa</w:t>
      </w:r>
      <w:r>
        <w:softHyphen/>
        <w:t>tionsskyldighet formuleras om så att den gäller samtliga svenska med</w:t>
      </w:r>
      <w:r w:rsidR="0098366C">
        <w:softHyphen/>
      </w:r>
      <w:r>
        <w:t xml:space="preserve">borgare och personer i kontakt med svenska myndigheter. </w:t>
      </w:r>
      <w:r w:rsidRPr="008A016F">
        <w:rPr>
          <w:i/>
        </w:rPr>
        <w:t>Jönköpings kommun</w:t>
      </w:r>
      <w:r>
        <w:t xml:space="preserve"> är övervägande positiv till förslaget, men föreslår att uteslutning ska kunna ske även vid företagsrekonstruktion.</w:t>
      </w:r>
    </w:p>
    <w:p w:rsidR="00EE7E17" w:rsidRDefault="00EE7E17" w:rsidP="000D6461">
      <w:pPr>
        <w:pStyle w:val="Rubrik4utannumrering"/>
      </w:pPr>
      <w:r>
        <w:t>Bakgrund med beskrivning av förfarandet i LOV</w:t>
      </w:r>
    </w:p>
    <w:p w:rsidR="00EE7E17" w:rsidRDefault="00EE7E17" w:rsidP="000D6461">
      <w:pPr>
        <w:pStyle w:val="Rubrik5utannumrering"/>
        <w:spacing w:before="0"/>
      </w:pPr>
      <w:r>
        <w:t>Tillämpningsområdet</w:t>
      </w:r>
    </w:p>
    <w:p w:rsidR="00EE7E17" w:rsidRDefault="00EE7E17" w:rsidP="000D6461">
      <w:pPr>
        <w:pStyle w:val="Brdtext"/>
      </w:pPr>
      <w:r>
        <w:t>Med stöd av LOV finns det inom den kommunala sektorn en möjlighet att tillämpa valfrihetssystem för vissa särskilt angivna tjänster inom hälsovård och socialtjänster. Det kan t.ex. gälla äldreomsorg, social om</w:t>
      </w:r>
      <w:r w:rsidR="0098366C">
        <w:softHyphen/>
      </w:r>
      <w:r>
        <w:t>sorg för handikappade, barnmorsketjänster, tjänster utförda av allmän</w:t>
      </w:r>
      <w:r w:rsidR="0098366C">
        <w:softHyphen/>
      </w:r>
      <w:r>
        <w:t>praktiserande läkare och tjänster för dagcenter. Enligt 5 § hälso- och sjukvårdslagen (1982:763) tillämpas LOV också när ett landsting har beslutat att införa ett vårdvalssystem. Samma valfrihetssystem behöver inte tillämpas inom alla berörda områden.</w:t>
      </w:r>
    </w:p>
    <w:p w:rsidR="00EE7E17" w:rsidRDefault="00EE7E17" w:rsidP="000D6461">
      <w:pPr>
        <w:pStyle w:val="Brdtextmedindrag"/>
      </w:pPr>
      <w:r>
        <w:t xml:space="preserve">Ett valfrihetssystem innebär att enskilda har rätt att välja en leverantör bland de leverantörer som en upphandlande myndighet har godkänt och tecknat kontrakt med för att få en tjänst utförd. </w:t>
      </w:r>
    </w:p>
    <w:p w:rsidR="00EE7E17" w:rsidRDefault="00EE7E17" w:rsidP="000D6461">
      <w:pPr>
        <w:pStyle w:val="Brdtextmedindrag"/>
      </w:pPr>
      <w:r>
        <w:t xml:space="preserve">LOV bygger på principen att den upphandlande myndigheten som huvudman för verksamheten har ansvaret för att tjänsterna tillhandahålls brukaren eller invånaren i enlighet med gällande lag. Den upphandlande myndigheten tecknar ett offentligt kontrakt med ett antal leverantörer. Kontraktet innehåller ekonomiska villkor och avser tillhandahållande av en tjänst. Den enskilde brukaren eller invånaren bestämmer därefter vilken av dessa leverantörer som ska utföra tjänsten. </w:t>
      </w:r>
    </w:p>
    <w:p w:rsidR="00EE7E17" w:rsidRDefault="00EE7E17" w:rsidP="000D6461">
      <w:pPr>
        <w:pStyle w:val="Brdtextmedindrag"/>
      </w:pPr>
      <w:r>
        <w:t>Bestämmelserna i LOV tillämpas, med smärre modifieringar, även i fråga om utförandet av vissa andra tjänster. Enligt lagen (2010:197) om etableringsinsatser för vissa nyanlända invandrare ska Arbets</w:t>
      </w:r>
      <w:r w:rsidR="00E45769">
        <w:softHyphen/>
      </w:r>
      <w:r>
        <w:t>förmed</w:t>
      </w:r>
      <w:r w:rsidR="0098366C">
        <w:softHyphen/>
      </w:r>
      <w:r>
        <w:t>lingen tillhandahålla ett eller flera valfrihetssystem som ger ny</w:t>
      </w:r>
      <w:r w:rsidR="00E45769">
        <w:softHyphen/>
      </w:r>
      <w:r>
        <w:t>anlända rätt att välja en av Arbets</w:t>
      </w:r>
      <w:r>
        <w:softHyphen/>
        <w:t>förmedlingen godkänd och kontrakte</w:t>
      </w:r>
      <w:r w:rsidR="00E45769">
        <w:softHyphen/>
      </w:r>
      <w:r>
        <w:t>rad leverantör av vissa tjänster, en s.k. etableringslots. Vidare gäller enligt lagen (2010:536) om valfrihet hos Arbetsförmedlingen att Arbets</w:t>
      </w:r>
      <w:r w:rsidR="00E45769">
        <w:softHyphen/>
      </w:r>
      <w:r>
        <w:t>förmed</w:t>
      </w:r>
      <w:r w:rsidR="0098366C">
        <w:softHyphen/>
      </w:r>
      <w:r>
        <w:t>lingen får besluta att tillhandahålla valfrihetssystem för tjänster inom myndighetens arbetsmarknadspolitiska verksamhet. Dessa lagar hänvisar dock i allt väsentligt tillbaka till de bestämmelser som finns i LOV.</w:t>
      </w:r>
    </w:p>
    <w:p w:rsidR="00EE7E17" w:rsidRDefault="00EE7E17" w:rsidP="000D6461">
      <w:pPr>
        <w:pStyle w:val="Rubrik5utannumrering"/>
      </w:pPr>
      <w:r>
        <w:t xml:space="preserve">Grundläggande principer för valfrihetssystem </w:t>
      </w:r>
    </w:p>
    <w:p w:rsidR="00EE7E17" w:rsidRDefault="00EE7E17" w:rsidP="000D6461">
      <w:pPr>
        <w:pStyle w:val="Brdtext"/>
      </w:pPr>
      <w:r>
        <w:t>I LOV slås det uttryckligen fast att de grundläggande EU-rättsliga principerna ska gälla (1 kap. 2 §). Den upphandlande myndigheten ska behandla leverantörer på ett likvärdigt och icke-diskriminerande sätt. Den upphandlande myndigheten ska också iaktta principerna om öppen</w:t>
      </w:r>
      <w:r w:rsidR="00E45769">
        <w:softHyphen/>
      </w:r>
      <w:r>
        <w:t xml:space="preserve">het, ömsesidigt erkännande och proportionalitet när den tillämpar </w:t>
      </w:r>
      <w:proofErr w:type="spellStart"/>
      <w:r>
        <w:t>valfri</w:t>
      </w:r>
      <w:r>
        <w:softHyphen/>
        <w:t>hetssystem</w:t>
      </w:r>
      <w:proofErr w:type="spellEnd"/>
      <w:r>
        <w:t xml:space="preserve">. Vid kommunikation med elektroniska medel ska medlen </w:t>
      </w:r>
      <w:r>
        <w:lastRenderedPageBreak/>
        <w:t>vara icke-diskriminerande, tillgängliga och möjliga att använda till</w:t>
      </w:r>
      <w:r>
        <w:softHyphen/>
        <w:t>sam</w:t>
      </w:r>
      <w:r w:rsidR="00E45769">
        <w:softHyphen/>
      </w:r>
      <w:r>
        <w:t>mans med sådan maskin- och programvara som i allmänhet används (6</w:t>
      </w:r>
      <w:r w:rsidR="0098366C">
        <w:t> </w:t>
      </w:r>
      <w:r>
        <w:t>kap. 1 §).</w:t>
      </w:r>
    </w:p>
    <w:p w:rsidR="00EE7E17" w:rsidRDefault="00EE7E17" w:rsidP="000D6461">
      <w:pPr>
        <w:pStyle w:val="Brdtextmedindrag"/>
      </w:pPr>
      <w:r>
        <w:t>Förvaltningslagen (1986:223) ska inte tillämpas vid handläggningen av ärenden enligt lagen om valfrihetssystem (1 kap. 3 §).</w:t>
      </w:r>
    </w:p>
    <w:p w:rsidR="00EE7E17" w:rsidRDefault="00EE7E17" w:rsidP="000D6461">
      <w:pPr>
        <w:pStyle w:val="Rubrik5utannumrering"/>
      </w:pPr>
      <w:r>
        <w:t>Löpande annonsering på en nationell webbplats</w:t>
      </w:r>
    </w:p>
    <w:p w:rsidR="00EE7E17" w:rsidRDefault="00EE7E17" w:rsidP="000D6461">
      <w:pPr>
        <w:pStyle w:val="Brdtext"/>
      </w:pPr>
      <w:r>
        <w:t>En upphandlande myndighet som beslutat att inrätta eller förändra ett valfrihetssystem ska löpande annonsera på en för ändamålet upprättad nationell webbplats, www.valfrihetswebben.se (3 kap.). Annonsen och förfrågningsunderlaget ska finnas tillgängliga på webbplatsen. Den löpande annonseringen innebär att den upphandlande myndigheten genom annonsen fortlöpande begär in ansökningar från leverantörer.</w:t>
      </w:r>
    </w:p>
    <w:p w:rsidR="00EE7E17" w:rsidRDefault="00EE7E17" w:rsidP="000D6461">
      <w:pPr>
        <w:pStyle w:val="Rubrik5utannumrering"/>
      </w:pPr>
      <w:r>
        <w:t>Förfrågningsunderlaget</w:t>
      </w:r>
    </w:p>
    <w:p w:rsidR="00EE7E17" w:rsidRDefault="00EE7E17" w:rsidP="000D6461">
      <w:pPr>
        <w:pStyle w:val="Brdtext"/>
      </w:pPr>
      <w:r>
        <w:t>Den upphandlande myndigheten ska i ett förfrågningsunderlag ange de villkor som leverantören ska uppfylla för att bli godkänd (4 kap.). Av förfrågningsunderlaget ska den ekonomiska ersättningen till leverantören framgå. Ersättningen i ett valfrihetssystem ska vara enhetlig för de leve</w:t>
      </w:r>
      <w:r w:rsidR="00E45769">
        <w:softHyphen/>
      </w:r>
      <w:r>
        <w:t>rantörer som utför samma tjänst. Den totala ersättning som leveran</w:t>
      </w:r>
      <w:r>
        <w:softHyphen/>
        <w:t>tören får beror på hur många brukare som väljer leverantören som utförare och utförd mängd.</w:t>
      </w:r>
    </w:p>
    <w:p w:rsidR="00EE7E17" w:rsidRDefault="00EE7E17" w:rsidP="000D6461">
      <w:pPr>
        <w:pStyle w:val="Brdtextmedindrag"/>
      </w:pPr>
      <w:r>
        <w:t>Den upphandlande myndigheten har möjlighet att i förfrågnings</w:t>
      </w:r>
      <w:r w:rsidR="00E45769">
        <w:softHyphen/>
      </w:r>
      <w:r>
        <w:t xml:space="preserve">underlaget ange särskilda kontraktsvillkor i form av särskilda sociala, miljömässiga och andra villkor för hur kontraktet ska fullgöras. </w:t>
      </w:r>
    </w:p>
    <w:p w:rsidR="00EE7E17" w:rsidRDefault="00EE7E17" w:rsidP="000D6461">
      <w:pPr>
        <w:pStyle w:val="Brdtextmedindrag"/>
      </w:pPr>
      <w:r>
        <w:t>Den upphandlande myndighetens handläggningstid av en ansökan ska framgå av förfrågningsunderlaget. I annonsen eller förfrågningsunder</w:t>
      </w:r>
      <w:r>
        <w:softHyphen/>
        <w:t>laget ska det också anges hur ansökan ska göras.</w:t>
      </w:r>
    </w:p>
    <w:p w:rsidR="00EE7E17" w:rsidRDefault="00EE7E17" w:rsidP="000D6461">
      <w:pPr>
        <w:pStyle w:val="Rubrik5utannumrering"/>
      </w:pPr>
      <w:r>
        <w:t>Rätt att ansöka och uteslutning av sökande</w:t>
      </w:r>
    </w:p>
    <w:p w:rsidR="00EE7E17" w:rsidRDefault="00EE7E17" w:rsidP="000D6461">
      <w:pPr>
        <w:pStyle w:val="Brdtext"/>
      </w:pPr>
      <w:r>
        <w:t>Alla leverantörer som vill delta i ett valfrihetssystem har rätt att ansöka (5 kap.). Det gäller även grupper av leverantörer, oavsett juridisk form. När kontrakt ska tecknas kan den upphandlande myndigheten dock begära att gruppen ska ha en viss juridisk form. Det finns vidare bestämmelser om en sökandes möjlighet att åberopa andra företags kapacitet. Den upphandlande myndigheten får medge att den sökande rättar felskrivningar eller andra uppenbara fel och får begära att en ansökan förtydligas eller kompletteras (6 kap. 2 §).</w:t>
      </w:r>
    </w:p>
    <w:p w:rsidR="00EE7E17" w:rsidRDefault="00EE7E17" w:rsidP="000D6461">
      <w:pPr>
        <w:pStyle w:val="Brdtextmedindrag"/>
      </w:pPr>
      <w:r>
        <w:t>I lagen regleras vidare under vilka omständigheter den upphandlande myndigheten får utesluta en sökande från att delta i valfrihetssystem (7 kap.). Dessa omständigheter är främst hänförliga till den sökandes ekonomiska problem och brott när det gäller yrkesutövningen.</w:t>
      </w:r>
    </w:p>
    <w:p w:rsidR="00EE7E17" w:rsidRDefault="00EE7E17" w:rsidP="000D6461">
      <w:pPr>
        <w:pStyle w:val="Rubrik5utannumrering"/>
      </w:pPr>
      <w:r>
        <w:t>Godkännande av de sökande</w:t>
      </w:r>
    </w:p>
    <w:p w:rsidR="00EE7E17" w:rsidRDefault="00EE7E17" w:rsidP="000D6461">
      <w:pPr>
        <w:pStyle w:val="Brdtext"/>
      </w:pPr>
      <w:r>
        <w:t xml:space="preserve">Samtliga sökande som uppfyller kraven i förfrågningsunderlaget och som inte har uteslutits ska godkännas av den upphandlande myndigheten (8 kap.). Den upphandlande myndigheten ska snarast underrätta en sökande om ett beslut att godkänna eller inte godkänna den sökande och skälen för beslutet. Den upphandlande myndigheten ska utan dröjsmål </w:t>
      </w:r>
      <w:r>
        <w:lastRenderedPageBreak/>
        <w:t>teckna kontrakt med samtliga leverantörer som godkänts. Den som inte har godkänts som leverantör ska få upplysningar om hur man ansöker om rättelse.</w:t>
      </w:r>
    </w:p>
    <w:p w:rsidR="00EE7E17" w:rsidRDefault="00EE7E17" w:rsidP="000D6461">
      <w:pPr>
        <w:pStyle w:val="Rubrik5utannumrering"/>
      </w:pPr>
      <w:r>
        <w:t>Information till enskilda och ickevalsalternativ</w:t>
      </w:r>
    </w:p>
    <w:p w:rsidR="00EE7E17" w:rsidRDefault="00EE7E17" w:rsidP="000D6461">
      <w:pPr>
        <w:pStyle w:val="Brdtext"/>
      </w:pPr>
      <w:r>
        <w:t>Den upphandlande myndigheten ska till enskilda lämna information om samtliga leverantörer som myndigheten tecknat kontrakt med (9 kap. 1 §). Informationen ska vara saklig, relevant, jämförbar, lättförståelig och lättillgänglig.</w:t>
      </w:r>
    </w:p>
    <w:p w:rsidR="00EE7E17" w:rsidRDefault="00EE7E17" w:rsidP="000D6461">
      <w:pPr>
        <w:pStyle w:val="Brdtextmedindrag"/>
      </w:pPr>
      <w:r>
        <w:t>Avsikten är att den upphandlande myndigheten ska stödja, underlätta för och uppmuntra den enskilde att välja leverantör i ett valfrihetssystem. För enskilda som inte väljer leverantör ska den upphandlande myndig</w:t>
      </w:r>
      <w:r>
        <w:softHyphen/>
        <w:t xml:space="preserve">heten tillhandahålla ett ickevalsalternativ (9 kap. 2 §). </w:t>
      </w:r>
    </w:p>
    <w:p w:rsidR="00EE7E17" w:rsidRDefault="00EE7E17" w:rsidP="000D6461">
      <w:pPr>
        <w:pStyle w:val="Rubrik5utannumrering"/>
      </w:pPr>
      <w:r>
        <w:t>Rättsmedel och tillsyn</w:t>
      </w:r>
    </w:p>
    <w:p w:rsidR="00EE7E17" w:rsidRDefault="00EE7E17" w:rsidP="000D6461">
      <w:pPr>
        <w:pStyle w:val="Brdtext"/>
      </w:pPr>
      <w:r>
        <w:t>I LOV finns det också bestämmelser om tillsyn och om rättsmedel (10 kap.). Frågor om tillsyn och rättsmedel behandlas i avsnitt 9 och 10.</w:t>
      </w:r>
    </w:p>
    <w:p w:rsidR="00EE7E17" w:rsidRDefault="00EE7E17" w:rsidP="000D6461">
      <w:pPr>
        <w:pStyle w:val="Rubrik4utannumrering"/>
      </w:pPr>
      <w:r>
        <w:t>Skälen för regeringens förslag</w:t>
      </w:r>
    </w:p>
    <w:p w:rsidR="00EE7E17" w:rsidRDefault="00EE7E17" w:rsidP="000D6461">
      <w:pPr>
        <w:pStyle w:val="Rubrik5utannumrering"/>
        <w:spacing w:before="0"/>
      </w:pPr>
      <w:r>
        <w:t>De grundläggande unionsrättsliga principerna</w:t>
      </w:r>
    </w:p>
    <w:p w:rsidR="00EE7E17" w:rsidRDefault="00EE7E17" w:rsidP="000D6461">
      <w:pPr>
        <w:pStyle w:val="Brdtext"/>
      </w:pPr>
      <w:r>
        <w:t>Som framgår av avsnitt 6.2.2 följer det av unionsrätten att all tilldelning av offentliga kontrakt omfattas av de grundläggande unionsrättsliga reglerna, särskilt principerna om etableringsfrihet och frihet att tillhanda</w:t>
      </w:r>
      <w:r>
        <w:softHyphen/>
        <w:t>hålla tjänster. Även om ett kontrakt avser en B-tjänst kan tjänsten ha ett gränsöverskridande intresse. Tilldelningen av kontrakt bör därför följa de grundläggande EU-rättsliga principer som framgår av fördraget</w:t>
      </w:r>
      <w:r>
        <w:rPr>
          <w:rStyle w:val="Fotnotsreferens"/>
        </w:rPr>
        <w:footnoteReference w:id="14"/>
      </w:r>
      <w:r>
        <w:t>. Det bör uttryckligen anges i lagen att dessa principer ska följas vid tillämp</w:t>
      </w:r>
      <w:r>
        <w:softHyphen/>
        <w:t xml:space="preserve">ningen av lagen. En sådan bestämmelse finns också i 1 kap. 2 § LOV. En följd av att de EU-rättsliga principerna ska följas är att det inte är möjligt att begränsa antalet sökande mer än vad som är möjligt med stöd av objektivt godtagbara krav i annonsen och förfrågningsunderlaget. </w:t>
      </w:r>
    </w:p>
    <w:p w:rsidR="00EE7E17" w:rsidRDefault="00EE7E17" w:rsidP="000D6461">
      <w:pPr>
        <w:pStyle w:val="Rubrik5utannumrering"/>
      </w:pPr>
      <w:r>
        <w:t>Närmare om förfarandet</w:t>
      </w:r>
    </w:p>
    <w:p w:rsidR="00EE7E17" w:rsidRDefault="00EE7E17" w:rsidP="000D6461">
      <w:pPr>
        <w:pStyle w:val="Brdtext"/>
      </w:pPr>
      <w:r>
        <w:t>Som redovisats ovan finns det i LOV regler om löpande annonsering på en nationell webbplats, om innehållet i förfrågningsunderlag, om sär</w:t>
      </w:r>
      <w:r w:rsidR="0098366C">
        <w:softHyphen/>
      </w:r>
      <w:r>
        <w:t>skilda kontraktsvillkor, om rätten att få delta i ett valfrihetssystem, om tillgång till andra företags kapacitet, om uteslutning av sökande, om god</w:t>
      </w:r>
      <w:r w:rsidR="0098366C">
        <w:softHyphen/>
      </w:r>
      <w:r>
        <w:t>kännande av sökande samt godtagande av intyg och bevis, om tecknande av kontrakt och om informationsskyldighet. Dessa bestämmel</w:t>
      </w:r>
      <w:r>
        <w:softHyphen/>
        <w:t>ser har utformats med beaktande av den EU-rättsliga reglering som finns och EU-domstolens praxis (se prop. 2008/09:29 s. 61 f och 66 f). Bestäm</w:t>
      </w:r>
      <w:r w:rsidR="0098366C">
        <w:softHyphen/>
      </w:r>
      <w:r>
        <w:t xml:space="preserve">melserna är, med vissa mindre justeringar, också tillämpliga på de </w:t>
      </w:r>
      <w:proofErr w:type="spellStart"/>
      <w:r>
        <w:t>val</w:t>
      </w:r>
      <w:r w:rsidR="0098366C">
        <w:softHyphen/>
      </w:r>
      <w:r>
        <w:t>frihetssystem</w:t>
      </w:r>
      <w:proofErr w:type="spellEnd"/>
      <w:r>
        <w:t xml:space="preserve"> som regleras i lagen (2010:197) om etableringsinsatser för vissa nyanlända invandrare och lagen (2010:536) om valfrihet hos Arbetsförmedlingen. </w:t>
      </w:r>
      <w:proofErr w:type="spellStart"/>
      <w:r>
        <w:t>Valfrihets</w:t>
      </w:r>
      <w:r>
        <w:softHyphen/>
        <w:t>system</w:t>
      </w:r>
      <w:proofErr w:type="spellEnd"/>
      <w:r>
        <w:t xml:space="preserve"> avseende eID-tjänster kommer att </w:t>
      </w:r>
      <w:r>
        <w:lastRenderedPageBreak/>
        <w:t>ha en likartad uppbyggnad som valfrihetssystem enligt LOV. Det har inte framkommit något som talar emot att bygga upp regleringen av dessa frågor i den nya lagen på i huvudsak motsvarande sätt som i LOV. Dessa bestämmelser bör därför utformas efter förebild från motsvarande bestämmelser i LOV.</w:t>
      </w:r>
    </w:p>
    <w:p w:rsidR="00EE7E17" w:rsidRDefault="00EE7E17" w:rsidP="000D6461">
      <w:pPr>
        <w:pStyle w:val="Brdtextmedindrag"/>
      </w:pPr>
      <w:r>
        <w:t>I lagen bör det anges att en upphandlande myndighet som har beslutat att inrätta eller förändra ett valfrihetssystem löpande ska begära in ansökningar genom annonsering på en nationell webbplats som har upp</w:t>
      </w:r>
      <w:r w:rsidR="00E45769">
        <w:softHyphen/>
      </w:r>
      <w:r>
        <w:t xml:space="preserve">rättats för ändamålet. Ett förfrågningsunderlag ska finnas tillgängligt på webbplatsen tillsammans med annonsen. </w:t>
      </w:r>
      <w:r w:rsidRPr="00723AFB">
        <w:t>Förfrågningsunderlaget ska ange de villkor som leverantören ska uppfylla för att bli godkänd, den ekonomiska ersättningen till leverantören och den upphandlande myn</w:t>
      </w:r>
      <w:r>
        <w:softHyphen/>
      </w:r>
      <w:r w:rsidRPr="00723AFB">
        <w:t>dighetens handläggningstid av en ansökan. Särskilda villkor för hur ett kontrakt ska fullgöras ska anges i annonsen eller förfrågningsunderlaget.</w:t>
      </w:r>
    </w:p>
    <w:p w:rsidR="00EE7E17" w:rsidRDefault="00EE7E17" w:rsidP="000D6461">
      <w:pPr>
        <w:pStyle w:val="Brdtextmedindrag"/>
      </w:pPr>
      <w:r>
        <w:t xml:space="preserve">Det bör vidare anges i lagen att leverantörer får lämna en ansökan var för sig eller tillsammans med andra leverantörer och att en sökande vid behov </w:t>
      </w:r>
      <w:r w:rsidR="00E83BD3">
        <w:t>får</w:t>
      </w:r>
      <w:r>
        <w:t xml:space="preserve"> åberopa andra företags ekonomiska, tekniska och yrkesmässiga kapacitet i ansökan. Även grupper av leverantörer bör få ansöka och vid tidpunkten för ansökan bör dessa inte behöva ha antagit en viss juridisk form. När kontrakt tecknas bör dock den upphandlande myndigheten få ställa upp villkor om att sökanden ska ha en bestämd juridisk form om det behövs för att ett kontrakt ska kunna fullgöras på ett godtagbart sätt.</w:t>
      </w:r>
    </w:p>
    <w:p w:rsidR="00EE7E17" w:rsidRDefault="00EE7E17" w:rsidP="000D6461">
      <w:pPr>
        <w:pStyle w:val="Brdtextmedindrag"/>
      </w:pPr>
      <w:r>
        <w:t>Den upphandlande myndigheten bör få utesluta en sökande vid fall av konkurs, likvidation, ackord, tvångsförvaltning och betalningsinställelse eller som är underkastad näringsförbud, som är dömd för brott som avser yrkesutövningen eller annars gjort sig skyldig till allvarligt fel i yrkes</w:t>
      </w:r>
      <w:r>
        <w:softHyphen/>
        <w:t xml:space="preserve">utövningen, som inte har fullgjort </w:t>
      </w:r>
      <w:proofErr w:type="gramStart"/>
      <w:r>
        <w:t>åligganden</w:t>
      </w:r>
      <w:proofErr w:type="gramEnd"/>
      <w:r>
        <w:t xml:space="preserve"> avseende socialförsäk</w:t>
      </w:r>
      <w:r>
        <w:softHyphen/>
        <w:t xml:space="preserve">ringsavgifter eller skatt eller som brustit väsentligt i skyldigheter att lämna upplysningar. </w:t>
      </w:r>
    </w:p>
    <w:p w:rsidR="00EE7E17" w:rsidRDefault="00EE7E17" w:rsidP="000D6461">
      <w:pPr>
        <w:pStyle w:val="Brdtextmedindrag"/>
      </w:pPr>
      <w:r w:rsidRPr="00946050">
        <w:rPr>
          <w:i/>
        </w:rPr>
        <w:t>Jönköpings kommun</w:t>
      </w:r>
      <w:r>
        <w:t xml:space="preserve"> har föreslagit att uteslutning ska kunna ske när sökanden är föremål för företagsrekonstruktion. Enligt regeringens mening talar systematiska skäl för att uteslutningsgrunderna ska vara så enhetliga som möjligt för alla typer av valfrihetssystem. Bestämmelserna om uteslutning i 7 kap. 1 § LOV överensstämmer med </w:t>
      </w:r>
      <w:proofErr w:type="spellStart"/>
      <w:r>
        <w:t>uteslutnings</w:t>
      </w:r>
      <w:r w:rsidR="00E45769">
        <w:softHyphen/>
      </w:r>
      <w:r>
        <w:t>grunderna</w:t>
      </w:r>
      <w:proofErr w:type="spellEnd"/>
      <w:r>
        <w:t xml:space="preserve"> i 10 kap. 2 § LOU, vilka i sin tur syftar till att genomföra artikel 45.2 i det klassiska upphandlingsdirektivet. Av dessa bestämmel</w:t>
      </w:r>
      <w:r>
        <w:softHyphen/>
        <w:t xml:space="preserve">ser framgår inte om det är möjligt att utesluta leverantörer som är föremål för företagsrekonstruktion. Det klassiska upphandlingsdirektivet är inte tillämpligt på valfrihetssystem. Trots detta är det angeläget att </w:t>
      </w:r>
      <w:proofErr w:type="spellStart"/>
      <w:r>
        <w:t>uteslut</w:t>
      </w:r>
      <w:r>
        <w:softHyphen/>
        <w:t>ningsgrunderna</w:t>
      </w:r>
      <w:proofErr w:type="spellEnd"/>
      <w:r>
        <w:t xml:space="preserve"> så långt som möjligt har samma innebörd i olika lagar och att den rättspraxis som utvecklas enligt LOU i detta avseende blir vägledande även enligt valfrihetslagstiftningen (jfr prop. 2008/09:29 s. 86). Vidare pågår det förhandlingar inom EU om nya direktiv på upp</w:t>
      </w:r>
      <w:r>
        <w:softHyphen/>
        <w:t>handlingsområdet. Frågan kan således komma att ses över i samband med den översyn av upphandlingslagstiftningen som är nödvändig för att genomföra de nya direktiven. Det får överlämnas till rättstillämpningen att avgöra huruvida företagsrekonstruktion kan anses vara ett förfarande som liknar konkurs, likvidation, tvångsförvaltning och ackord och därmed kunna utgöra grund för uteslutning av en leverantör.</w:t>
      </w:r>
    </w:p>
    <w:p w:rsidR="00EE7E17" w:rsidRDefault="00EE7E17" w:rsidP="000D6461">
      <w:pPr>
        <w:pStyle w:val="Brdtextmedindrag"/>
      </w:pPr>
      <w:r w:rsidRPr="00946050">
        <w:rPr>
          <w:i/>
        </w:rPr>
        <w:t xml:space="preserve">Socialstyrelsen </w:t>
      </w:r>
      <w:r>
        <w:t xml:space="preserve">har efterfrågat en obligatorisk uteslutningsgrund för leverantörer vid vissa fall av brottslighet enligt vad som anges i 10 kap. </w:t>
      </w:r>
      <w:r>
        <w:lastRenderedPageBreak/>
        <w:t xml:space="preserve">1 § LOU. En motsvarande bestämmelse finns inte LOV. Skälet till det är att en sådan bestämmelse, som grundar sig på artikel 45.1 i det klassiska upphandlingsdirektivet, inte har ansetts motsvara tillräckliga krav på tydlighet och tillgänglighet och att det inte finns någon direktivsbunden skyldighet att införa en sådan bestämmelse i lagstiftning om </w:t>
      </w:r>
      <w:proofErr w:type="spellStart"/>
      <w:r>
        <w:t>valfrihets</w:t>
      </w:r>
      <w:r>
        <w:softHyphen/>
        <w:t>system</w:t>
      </w:r>
      <w:proofErr w:type="spellEnd"/>
      <w:r>
        <w:t xml:space="preserve"> (se prop. 2008/09:29 s. 85). Av samma skäl anser regeringen att en sådan bestämmelse inte heller bör införas i lagen om valfrihetssystem i fråga om tjänster för elektronisk identifiering.</w:t>
      </w:r>
    </w:p>
    <w:p w:rsidR="00EE7E17" w:rsidRDefault="00EE7E17" w:rsidP="000D6461">
      <w:pPr>
        <w:pStyle w:val="Brdtextmedindrag"/>
      </w:pPr>
      <w:r>
        <w:t>En sökande bör i vissa fall kunna föreläggas att lämna uppgifter för att visa att det inte finns grund för att utesluta sökanden. Sådana kontroller bör dock inte göras regelmässigt, utan endast när det finns anledning att anta att det finns grund för uteslutning.</w:t>
      </w:r>
    </w:p>
    <w:p w:rsidR="00EE7E17" w:rsidRDefault="00EE7E17" w:rsidP="000D6461">
      <w:pPr>
        <w:pStyle w:val="Brdtextmedindrag"/>
      </w:pPr>
      <w:r>
        <w:t>I fråga om kontroll av om sökanden är försatt i eller föremål för ansökan om konkurs, tvångslikvidation eller liknande förfarande, under</w:t>
      </w:r>
      <w:r>
        <w:softHyphen/>
        <w:t xml:space="preserve">kastad näringsförbud eller är satt under tvångsförvaltning förutsätts sökanden själv ge in </w:t>
      </w:r>
      <w:proofErr w:type="gramStart"/>
      <w:r>
        <w:t>erforderligt</w:t>
      </w:r>
      <w:proofErr w:type="gramEnd"/>
      <w:r>
        <w:t xml:space="preserve"> underlag till E-legitimationsnämnden. Detsamma gäller underlag för bedömning av om sökanden har fullgjort sina </w:t>
      </w:r>
      <w:proofErr w:type="gramStart"/>
      <w:r>
        <w:t>åligganden</w:t>
      </w:r>
      <w:proofErr w:type="gramEnd"/>
      <w:r>
        <w:t xml:space="preserve"> avseende socialförsäkringsavgifter eller skatt.</w:t>
      </w:r>
    </w:p>
    <w:p w:rsidR="00EE7E17" w:rsidRDefault="00EE7E17" w:rsidP="000D6461">
      <w:pPr>
        <w:pStyle w:val="Brdtextmedindrag"/>
      </w:pPr>
      <w:r>
        <w:t>När det gäller kontroll av att sökanden, eller en företrädare för sökan</w:t>
      </w:r>
      <w:r w:rsidR="00E45769">
        <w:softHyphen/>
      </w:r>
      <w:r>
        <w:t>den, inte är dömd för brott bör i stället uppgifter inhämtas ur belastnings</w:t>
      </w:r>
      <w:r w:rsidR="00E45769">
        <w:softHyphen/>
      </w:r>
      <w:r>
        <w:t>registret. Enligt regeringens mening är det rimligt att upp</w:t>
      </w:r>
      <w:r>
        <w:softHyphen/>
        <w:t>gifter ur belast</w:t>
      </w:r>
      <w:r w:rsidR="00E45769">
        <w:softHyphen/>
      </w:r>
      <w:r>
        <w:t xml:space="preserve">ningsregistret om vissa särskilda brott får lämnas ut om det begärs av E-legitimationsnämnden i ett ärende om godkännande enligt den nya lagen om valfrihetssystem i fråga om tjänster för elektronisk identifiering. </w:t>
      </w:r>
      <w:r w:rsidR="00E83BD3" w:rsidRPr="00E83BD3">
        <w:t>Regeringen avser att åstadkomma en sådan ordning genom ändringar i förordningen (</w:t>
      </w:r>
      <w:proofErr w:type="gramStart"/>
      <w:r w:rsidR="00E83BD3" w:rsidRPr="00E83BD3">
        <w:t>1999:1134</w:t>
      </w:r>
      <w:proofErr w:type="gramEnd"/>
      <w:r w:rsidR="00E83BD3" w:rsidRPr="00E83BD3">
        <w:t xml:space="preserve">) om belastningsregister. </w:t>
      </w:r>
      <w:r>
        <w:t>De brott som kan vara aktuella är sådana brott i yrkesut</w:t>
      </w:r>
      <w:r>
        <w:softHyphen/>
        <w:t>övningen som typiskt sett kan föranleda att sökandens lämplighet som leverantör kan komma att ifrågasättas. Det kan exempelvis vara fråga om överträdelse av näringsförbud, vissa för</w:t>
      </w:r>
      <w:r w:rsidR="00E45769">
        <w:softHyphen/>
      </w:r>
      <w:r>
        <w:t>mögenhetsbrott som bedrägeri och förskingring, brott mot borgenärer eller annan ekonomisk brottslig</w:t>
      </w:r>
      <w:r>
        <w:softHyphen/>
        <w:t xml:space="preserve">het. </w:t>
      </w:r>
    </w:p>
    <w:p w:rsidR="00EE7E17" w:rsidRDefault="00EE7E17" w:rsidP="000D6461">
      <w:pPr>
        <w:pStyle w:val="Brdtextmedindrag"/>
      </w:pPr>
      <w:r>
        <w:t>I vissa fall är det dock inte tillräckligt att ta del av ett belastnings</w:t>
      </w:r>
      <w:r w:rsidR="00E45769">
        <w:softHyphen/>
      </w:r>
      <w:r>
        <w:t>registerutdrag för att avgöra om det finns grund för uteslutning. För att avgöra om ett brott är av sådan art och svårhetsgrad att uteslutning bör ske, eller för att avgöra huruvida ett brott avser yrkesutövningen, kan det i ett enskilt fall vara nödvändigt att nämnden även tar del av brottmåls</w:t>
      </w:r>
      <w:r>
        <w:softHyphen/>
        <w:t xml:space="preserve">domen.  </w:t>
      </w:r>
    </w:p>
    <w:p w:rsidR="00EE7E17" w:rsidRDefault="00EE7E17" w:rsidP="000D6461">
      <w:pPr>
        <w:pStyle w:val="Brdtextmedindrag"/>
      </w:pPr>
      <w:r>
        <w:t>Den upphandlande myndigheten har möjlighet att ställa ytterligare krav på leverantören, om kraven är relevanta och proportionerliga. Om de uteslutningsgrunder som anges i förfrågningsunderlaget uppfyller dessa krav får i slutändan bedömas av domstol.</w:t>
      </w:r>
    </w:p>
    <w:p w:rsidR="00EE7E17" w:rsidRDefault="00EE7E17" w:rsidP="000D6461">
      <w:pPr>
        <w:pStyle w:val="Brdtextmedindrag"/>
      </w:pPr>
      <w:r>
        <w:t>I lagen bör det vidare anges att den upphandlande myndigheten ska godkänna samtliga sökande som uppfyller kraven i annonsen och för</w:t>
      </w:r>
      <w:r>
        <w:softHyphen/>
        <w:t>frågningsunderlaget och som inte har uteslutits. När den upphandlande myndigheten har lämnat sitt godkännande ska myndigheten utan dröjs</w:t>
      </w:r>
      <w:r>
        <w:softHyphen/>
        <w:t xml:space="preserve">mål teckna kontrakt med leverantören. </w:t>
      </w:r>
    </w:p>
    <w:p w:rsidR="00EE7E17" w:rsidRDefault="00EE7E17" w:rsidP="000D6461">
      <w:pPr>
        <w:pStyle w:val="Brdtextmedindrag"/>
      </w:pPr>
      <w:r>
        <w:t>Varje upphandlande myndighet som inrättar valfrihetssystem ska till enskilda lämna information om samtliga leverantörer som den upphand</w:t>
      </w:r>
      <w:r>
        <w:softHyphen/>
        <w:t xml:space="preserve">lande myndigheten har tecknat kontrakt med inom ramen för </w:t>
      </w:r>
      <w:proofErr w:type="spellStart"/>
      <w:r>
        <w:t>valfrihets</w:t>
      </w:r>
      <w:r>
        <w:softHyphen/>
        <w:t>systemet</w:t>
      </w:r>
      <w:proofErr w:type="spellEnd"/>
      <w:r>
        <w:t>. Informationen ska vara saklig, relevant, jämförbar, lättför</w:t>
      </w:r>
      <w:r>
        <w:softHyphen/>
      </w:r>
      <w:r>
        <w:lastRenderedPageBreak/>
        <w:t>ståelig och lättillgänglig. Enligt regeringens mening bör informations</w:t>
      </w:r>
      <w:r>
        <w:softHyphen/>
        <w:t xml:space="preserve">skyldigheten utformas på samma sätt som i LOV. Den formulering som </w:t>
      </w:r>
      <w:r w:rsidRPr="00946050">
        <w:rPr>
          <w:i/>
        </w:rPr>
        <w:t>Skogsstyrelsen</w:t>
      </w:r>
      <w:r>
        <w:t xml:space="preserve"> har föreslagit, och som avviker från motsvarande bestämmelse i LOV, bör därför inte genomföras.</w:t>
      </w:r>
    </w:p>
    <w:p w:rsidR="00EE7E17" w:rsidRDefault="00EE7E17" w:rsidP="00EE7E17">
      <w:pPr>
        <w:pStyle w:val="Rubrik2"/>
      </w:pPr>
      <w:bookmarkStart w:id="246" w:name="_Toc346891518"/>
      <w:bookmarkStart w:id="247" w:name="_Toc349751333"/>
      <w:bookmarkStart w:id="248" w:name="_Toc349814318"/>
      <w:bookmarkStart w:id="249" w:name="_Toc349820925"/>
      <w:bookmarkStart w:id="250" w:name="_Toc350844747"/>
      <w:bookmarkStart w:id="251" w:name="_Toc350848689"/>
      <w:bookmarkStart w:id="252" w:name="_Toc351561285"/>
      <w:bookmarkStart w:id="253" w:name="_Toc351622724"/>
      <w:r>
        <w:t>Handläggningen av ärenden</w:t>
      </w:r>
      <w:bookmarkEnd w:id="246"/>
      <w:bookmarkEnd w:id="247"/>
      <w:bookmarkEnd w:id="248"/>
      <w:bookmarkEnd w:id="249"/>
      <w:bookmarkEnd w:id="250"/>
      <w:bookmarkEnd w:id="251"/>
      <w:bookmarkEnd w:id="252"/>
      <w:bookmarkEnd w:id="253"/>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AC06C6">
        <w:rPr>
          <w:b/>
        </w:rPr>
        <w:t>Regeringens förslag:</w:t>
      </w:r>
      <w:r>
        <w:t xml:space="preserve"> Den som har ansökt om godkännande ska få del av uppgifter som tillförs ärendet genom någon annan och få tillfälle att yttra sig över uppgifterna innan ärendet avgörs. </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t>Ett slutligt beslut i ett ärende om godkännande ska innehålla skälen för beslutet. Ett beslut om att inte godkänna en sökande ska även innehålla en upplysning om hur man ansöker om rättelse.</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t xml:space="preserve">Sökanden ska snarast underrättas om innehållet i beslutet. </w:t>
      </w:r>
    </w:p>
    <w:p w:rsidR="00EE7E17" w:rsidRDefault="00EE7E17" w:rsidP="000D6461">
      <w:pPr>
        <w:pStyle w:val="Brdtextmedindrag"/>
      </w:pPr>
    </w:p>
    <w:p w:rsidR="00EE7E17" w:rsidRDefault="00EE7E17" w:rsidP="000D6461">
      <w:pPr>
        <w:pStyle w:val="Brdtextmedindrag"/>
      </w:pPr>
      <w:r w:rsidRPr="00AC06C6">
        <w:rPr>
          <w:b/>
        </w:rPr>
        <w:t>Utredningens förslag:</w:t>
      </w:r>
      <w:r>
        <w:t xml:space="preserve"> </w:t>
      </w:r>
      <w:r w:rsidR="008C6C42">
        <w:t xml:space="preserve">överensstämmer inte med regeringens förslag. </w:t>
      </w:r>
      <w:r>
        <w:t>Utredningen föreslår att förvaltningslagen (1986:223) inte ska tillämpas vid handläggningen av ärenden enligt lagen.</w:t>
      </w:r>
    </w:p>
    <w:p w:rsidR="00EE7E17" w:rsidRDefault="00EE7E17" w:rsidP="000D6461">
      <w:pPr>
        <w:pStyle w:val="Brdtextmedindrag"/>
      </w:pPr>
      <w:r w:rsidRPr="00AC06C6">
        <w:rPr>
          <w:b/>
        </w:rPr>
        <w:t>Remissinstanserna:</w:t>
      </w:r>
      <w:r>
        <w:t xml:space="preserve"> Ingen remissinstans har uttalat sig om förslaget.</w:t>
      </w:r>
    </w:p>
    <w:p w:rsidR="00EE7E17" w:rsidRDefault="00EE7E17" w:rsidP="000D6461">
      <w:pPr>
        <w:pStyle w:val="Brdtextmedindrag"/>
      </w:pPr>
      <w:r w:rsidRPr="00AC06C6">
        <w:rPr>
          <w:b/>
        </w:rPr>
        <w:t>Promemorians förslag:</w:t>
      </w:r>
      <w:r>
        <w:t xml:space="preserve"> överensstämmer med regeringens förslag.</w:t>
      </w:r>
    </w:p>
    <w:p w:rsidR="00EE7E17" w:rsidRDefault="00EE7E17" w:rsidP="000D6461">
      <w:pPr>
        <w:pStyle w:val="Brdtextmedindrag"/>
      </w:pPr>
      <w:r w:rsidRPr="00AC06C6">
        <w:rPr>
          <w:b/>
        </w:rPr>
        <w:t>Remissinstanserna:</w:t>
      </w:r>
      <w:r>
        <w:t xml:space="preserve"> </w:t>
      </w:r>
      <w:r w:rsidRPr="00AC06C6">
        <w:rPr>
          <w:i/>
        </w:rPr>
        <w:t xml:space="preserve">E-legitimationsnämnden </w:t>
      </w:r>
      <w:r>
        <w:t>stöder förslaget.</w:t>
      </w:r>
    </w:p>
    <w:p w:rsidR="00EE7E17" w:rsidRDefault="00EE7E17" w:rsidP="000D6461">
      <w:pPr>
        <w:pStyle w:val="Brdtextmedindrag"/>
      </w:pPr>
      <w:r w:rsidRPr="00AC06C6">
        <w:rPr>
          <w:b/>
        </w:rPr>
        <w:t>Skälen för regeringens förslag:</w:t>
      </w:r>
      <w:r>
        <w:t xml:space="preserve"> Vid E-legitimationsnämndens hand</w:t>
      </w:r>
      <w:r>
        <w:softHyphen/>
        <w:t>läggning av ärenden enligt den lag som nu föreslås kommer förvalt</w:t>
      </w:r>
      <w:r>
        <w:softHyphen/>
        <w:t>ningslagen (1986:223) att gälla om inte avvikande bestämmelser införs i den nya lagen. Det gäller även vid handläggning av ärenden som E-legitimationsnämnden utför på uppdrag av upphandlande myndigheter som inte själva är bundna av förvaltningslagen. Frågan om förvaltnings</w:t>
      </w:r>
      <w:r>
        <w:softHyphen/>
        <w:t xml:space="preserve">lagens tillämpning i valfrihetssystem aktualiserades vid tillkomsten av LOV. </w:t>
      </w:r>
    </w:p>
    <w:p w:rsidR="00EE7E17" w:rsidRDefault="00EE7E17" w:rsidP="000D6461">
      <w:pPr>
        <w:pStyle w:val="Brdtextmedindrag"/>
      </w:pPr>
      <w:r>
        <w:t>Enligt 1 kap. 3 § LOV ska förvaltningslagen inte tillämpas vid hand</w:t>
      </w:r>
      <w:r>
        <w:softHyphen/>
        <w:t>läggningen av ärenden enligt den lagen. Bestämmelsen infördes på inrådan från Lagrådet (prop. 2008/09:29 s. 63, 138 och 186 f). Skälet till detta var att lagen skulle komma att tillämpas även av organ som inte är förvaltnings</w:t>
      </w:r>
      <w:r>
        <w:softHyphen/>
        <w:t>myndigheter och som därmed inte är bundna av förvalt</w:t>
      </w:r>
      <w:r>
        <w:softHyphen/>
        <w:t>ningslagen. Det föreföll därför enligt Lagrådets mening naturligt att för</w:t>
      </w:r>
      <w:r>
        <w:softHyphen/>
        <w:t>valtningslagen inte heller skulle gälla förvaltningsmyndigheternas hand</w:t>
      </w:r>
      <w:r>
        <w:softHyphen/>
        <w:t>läggning av ärenden enligt LOV. Vidare konsta</w:t>
      </w:r>
      <w:r>
        <w:softHyphen/>
        <w:t>terades i förarbetena att även om förvaltningslagens regler inte är tillämp</w:t>
      </w:r>
      <w:r>
        <w:softHyphen/>
        <w:t>liga, så är grund</w:t>
      </w:r>
      <w:r w:rsidR="00E45769">
        <w:softHyphen/>
      </w:r>
      <w:r>
        <w:t xml:space="preserve">läggande krav på rättssäkerhet ändå uppfyllda, t.ex. genom </w:t>
      </w:r>
      <w:proofErr w:type="spellStart"/>
      <w:r>
        <w:t>jävsbestäm</w:t>
      </w:r>
      <w:r>
        <w:softHyphen/>
        <w:t>melserna</w:t>
      </w:r>
      <w:proofErr w:type="spellEnd"/>
      <w:r>
        <w:t xml:space="preserve"> för kommunala myndigheter i kommunal</w:t>
      </w:r>
      <w:r>
        <w:softHyphen/>
        <w:t>lagen (1991:900). Eftersom leverantörer enligt LOV får ansöka om rättelse hos allmän förvaltningsdomstol ges också en möjlig</w:t>
      </w:r>
      <w:r>
        <w:softHyphen/>
        <w:t>het till domstolsprövning. I 4 kap. 5 § LOV finns vidare en bestämmelse om att 10 § förvaltnings</w:t>
      </w:r>
      <w:r w:rsidR="00E45769">
        <w:softHyphen/>
      </w:r>
      <w:r>
        <w:t>lagen ska tillämpas vid bedömningen av när en handling ska anses inkommen till den upphandlande myndigheten.</w:t>
      </w:r>
    </w:p>
    <w:p w:rsidR="00EE7E17" w:rsidRDefault="00EE7E17" w:rsidP="000D6461">
      <w:pPr>
        <w:pStyle w:val="Brdtextmedindrag"/>
      </w:pPr>
      <w:r>
        <w:t>Frågan om förvaltningslagens tillämpning aktualiserades också vid utarbetandet av lagen (2010:197) om etableringsinsatser för vissa nyanlända invandrare och lagen (2010:536) om valfrihet hos Arbets</w:t>
      </w:r>
      <w:r>
        <w:softHyphen/>
        <w:t xml:space="preserve">förmedlingen. I 13 respektive 3 </w:t>
      </w:r>
      <w:proofErr w:type="gramStart"/>
      <w:r>
        <w:t>§§</w:t>
      </w:r>
      <w:proofErr w:type="gramEnd"/>
      <w:r>
        <w:t xml:space="preserve"> i dessa lagar finns bestämmelser om </w:t>
      </w:r>
      <w:r>
        <w:lastRenderedPageBreak/>
        <w:t>att endast bestämmelserna om jäv i 11 och 12 §§ förvaltningslagen ska tillämpas vid handläggningen av ärenden enligt lagen. Lagrådet anförde i båda ärendena att de särskilda skäl som motiverat ett undantag från för</w:t>
      </w:r>
      <w:r w:rsidR="00E45769">
        <w:softHyphen/>
      </w:r>
      <w:r>
        <w:t>valtningslagens tillämpning i LOV inte förelåg i dessa lagstiftnings</w:t>
      </w:r>
      <w:r w:rsidR="00E45769">
        <w:softHyphen/>
      </w:r>
      <w:r>
        <w:t>ärenden (prop. 2009/10:60 s. 213 f och prop. 2009/10:146 s. 34 f). Rege</w:t>
      </w:r>
      <w:r>
        <w:softHyphen/>
        <w:t>ringen valde dock att inte följa Lagrådets förslag (prop. 2009/10:60 s. 88 f och prop. 2009/10:146 s. 21 f). Skälen till detta angavs vara att det i LOV finns särskilda förfaranderegler och regler om rättelse samt att förvaltningslagens bestämmelser om muntlig handläggning, kommunika</w:t>
      </w:r>
      <w:r>
        <w:softHyphen/>
        <w:t xml:space="preserve">tion och omprövning inte avsågs gälla. Vidare framfördes att Lagrådets förslag skulle innebära att två uppsättningar av </w:t>
      </w:r>
      <w:proofErr w:type="spellStart"/>
      <w:r>
        <w:t>förfarande</w:t>
      </w:r>
      <w:r>
        <w:softHyphen/>
        <w:t>regler</w:t>
      </w:r>
      <w:proofErr w:type="spellEnd"/>
      <w:r>
        <w:t xml:space="preserve"> med delvis olika syften skulle konkurrera med varandra, vilket skulle innebära en risk för tillämpningsproblem och konflikter i förhållande till syftet med den särskilda regleringen i LOV. Eftersom lagen inte innehåller några bestämmelser om jäv, kom dock lagarna att innehålla en bestäm</w:t>
      </w:r>
      <w:r w:rsidR="00E45769">
        <w:softHyphen/>
      </w:r>
      <w:r>
        <w:t xml:space="preserve">melse om att jävsbestämmelserna i 11 och 12 </w:t>
      </w:r>
      <w:proofErr w:type="gramStart"/>
      <w:r>
        <w:t>§§</w:t>
      </w:r>
      <w:proofErr w:type="gramEnd"/>
      <w:r>
        <w:t xml:space="preserve"> förvaltningslagen ska tillämpas.</w:t>
      </w:r>
    </w:p>
    <w:p w:rsidR="00EE7E17" w:rsidRDefault="00EE7E17" w:rsidP="000D6461">
      <w:pPr>
        <w:pStyle w:val="Brdtextmedindrag"/>
      </w:pPr>
      <w:r>
        <w:t>Flertalet bestämmelser i den nu föreslagna lagen om valfrihetssystem i fråga om tjänster för elektronisk identifiering har motsvarigheter i LOV. Till skillnad mot lagen om etableringsinsatser för vissa nyanlända invandrare och lagen om valfrihet hos Arbetsförmedlingen innebär den nya regleringen inte att LOV kommer att tillämpas direkt. I stället före</w:t>
      </w:r>
      <w:r>
        <w:softHyphen/>
        <w:t xml:space="preserve">slås en reglering som är fristående från LOV. Lagen ska dessutom tillämpas endast vid handläggning hos en statlig myndighet. </w:t>
      </w:r>
    </w:p>
    <w:p w:rsidR="00EE7E17" w:rsidRDefault="00EE7E17" w:rsidP="000D6461">
      <w:pPr>
        <w:pStyle w:val="Brdtextmedindrag"/>
      </w:pPr>
      <w:r>
        <w:t xml:space="preserve">Det finns vidare från allmän synpunkt ett starkt önskemål om att den offentliga förvaltningens e-tjänster når ut till så många användare som möjligt. För att uppnå detta bör systemet utformas på sådant sätt att så många leverantörer som möjligt kan delta i valfrihetssystemen, under förutsättning att de uppfyller uppställda krav. Det allmänna har därför ett intresse av att inte på formella grunder utesluta leverantörer, utan se till att ärenden om att delta i valfrihetssystem kan bli tillfredsställande utredda. Sammanfattningsvis bör det enligt regeringens mening inte införas något </w:t>
      </w:r>
      <w:r w:rsidR="00E83BD3">
        <w:t xml:space="preserve">generellt </w:t>
      </w:r>
      <w:r>
        <w:t>undantag från förvaltningslagens regler.</w:t>
      </w:r>
    </w:p>
    <w:p w:rsidR="00EE7E17" w:rsidRDefault="00EE7E17" w:rsidP="000D6461">
      <w:pPr>
        <w:pStyle w:val="Brdtextmedindrag"/>
      </w:pPr>
      <w:r>
        <w:t xml:space="preserve">Vissa bestämmelser i förvaltningslagen gäller endast vid handläggning av sådana ärenden som avser myndighetsutövning mot någon enskild. Hit hör bl.a. bestämmelserna i 14 § om muntlig handläggning, i 15 § om anteckning av uppgifter, i 16 och 17 </w:t>
      </w:r>
      <w:proofErr w:type="gramStart"/>
      <w:r>
        <w:t>§§</w:t>
      </w:r>
      <w:proofErr w:type="gramEnd"/>
      <w:r>
        <w:t xml:space="preserve"> om parters rätt att få del av upp</w:t>
      </w:r>
      <w:r>
        <w:softHyphen/>
        <w:t>gifter, i 18 § om omröstning, i 20 § om motivering av beslut, i 21 § om underrättelse av beslut och i 26 § om rättelse av skrivfel och liknande.</w:t>
      </w:r>
    </w:p>
    <w:p w:rsidR="00EE7E17" w:rsidRDefault="00EE7E17" w:rsidP="000D6461">
      <w:pPr>
        <w:pStyle w:val="Brdtextmedindrag"/>
      </w:pPr>
      <w:r>
        <w:t>I förarbetena till LOU uttalas att begreppet myndighetsutövning inte kan omfatta ärenden som avgörs genom att myndigheten träffar avtal med en enskild och att ärenden rörande offentlig upphandling således inte omfattas av de bestämmelser i förvaltningslagen som enbart gäller handläggning av ärenden som avser myndighetsutövning (prop. 2006/07:128 s. 142 f och 240). I förarbetena till LOV gjordes mot</w:t>
      </w:r>
      <w:r w:rsidR="00E45769">
        <w:softHyphen/>
      </w:r>
      <w:r>
        <w:t xml:space="preserve">svarande bedömning i fråga om ärenden enligt den lagen (prop. 2008/09:29 s. 63). Det saknas anledning att göra en annan bedömning i fråga om ärenden enligt den nu aktuella lagen. </w:t>
      </w:r>
    </w:p>
    <w:p w:rsidR="00EE7E17" w:rsidRDefault="00EE7E17" w:rsidP="000D6461">
      <w:pPr>
        <w:pStyle w:val="Brdtextmedindrag"/>
      </w:pPr>
      <w:r>
        <w:t xml:space="preserve">Det finns dock skäl att i den nya lagen införa motsvarigheter till vissa av de angivna bestämmelserna i förvaltningslagen, även om ärenden </w:t>
      </w:r>
      <w:r>
        <w:lastRenderedPageBreak/>
        <w:t>enligt lagen inte avser myndighetsutövning mot någon enskild. Däri</w:t>
      </w:r>
      <w:r>
        <w:softHyphen/>
        <w:t xml:space="preserve">genom skapas också en bättre överensstämmelse med bestämmelserna i LOV om handläggningen av ärenden. Mot denna bakgrund bör den nya lagen innehålla regler om att den som har ansökt om godkännande ska få del av uppgifter som tillförs ärendet genom någon annan och få tillfälle att yttra sig över uppgifterna innan ärendet avgörs. Vidare bör det anges i lagen att en sökande snarast ska underrättas om beslut att godkänna eller inte godkänna sökanden samt om skälen för beslutet. Om en sökande inte godkänns så ska denne även upplysas om hur rättelse kan sökas. </w:t>
      </w:r>
    </w:p>
    <w:p w:rsidR="00EE7E17" w:rsidRDefault="00EE7E17" w:rsidP="00EE7E17">
      <w:pPr>
        <w:pStyle w:val="Rubrik2"/>
      </w:pPr>
      <w:bookmarkStart w:id="254" w:name="_Toc346891519"/>
      <w:bookmarkStart w:id="255" w:name="_Toc349751334"/>
      <w:bookmarkStart w:id="256" w:name="_Toc349814319"/>
      <w:bookmarkStart w:id="257" w:name="_Toc349820926"/>
      <w:bookmarkStart w:id="258" w:name="_Toc350844748"/>
      <w:bookmarkStart w:id="259" w:name="_Toc350848690"/>
      <w:bookmarkStart w:id="260" w:name="_Toc351561286"/>
      <w:bookmarkStart w:id="261" w:name="_Toc351622725"/>
      <w:r>
        <w:t>Ickevalsalternativ</w:t>
      </w:r>
      <w:bookmarkEnd w:id="254"/>
      <w:bookmarkEnd w:id="255"/>
      <w:bookmarkEnd w:id="256"/>
      <w:bookmarkEnd w:id="257"/>
      <w:bookmarkEnd w:id="258"/>
      <w:bookmarkEnd w:id="259"/>
      <w:bookmarkEnd w:id="260"/>
      <w:bookmarkEnd w:id="261"/>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AC06C6">
        <w:rPr>
          <w:b/>
        </w:rPr>
        <w:t>Regeringens bedömning:</w:t>
      </w:r>
      <w:r>
        <w:t xml:space="preserve"> Det finns inte behov av bestämmelser om tillhanda</w:t>
      </w:r>
      <w:r>
        <w:softHyphen/>
        <w:t>hållande av ickevalsalternativ.</w:t>
      </w:r>
    </w:p>
    <w:p w:rsidR="00EE7E17" w:rsidRDefault="00EE7E17" w:rsidP="000D6461">
      <w:pPr>
        <w:pStyle w:val="Brdtextmedindrag"/>
      </w:pPr>
    </w:p>
    <w:p w:rsidR="00EE7E17" w:rsidRDefault="00EE7E17" w:rsidP="000D6461">
      <w:pPr>
        <w:pStyle w:val="Brdtextmedindrag"/>
      </w:pPr>
      <w:r w:rsidRPr="00AC06C6">
        <w:rPr>
          <w:b/>
        </w:rPr>
        <w:t>Utredningens bedömning:</w:t>
      </w:r>
      <w:r>
        <w:t xml:space="preserve"> överensstämmer med regeringens bedöm</w:t>
      </w:r>
      <w:r>
        <w:softHyphen/>
        <w:t>ning.</w:t>
      </w:r>
    </w:p>
    <w:p w:rsidR="00EE7E17" w:rsidRDefault="00EE7E17" w:rsidP="000D6461">
      <w:pPr>
        <w:pStyle w:val="Brdtextmedindrag"/>
      </w:pPr>
      <w:r w:rsidRPr="00AC06C6">
        <w:rPr>
          <w:b/>
        </w:rPr>
        <w:t>Remissinstanserna:</w:t>
      </w:r>
      <w:r>
        <w:t xml:space="preserve"> Ingen remissinstans har uttalat sig i frågan.</w:t>
      </w:r>
    </w:p>
    <w:p w:rsidR="00EE7E17" w:rsidRDefault="00EE7E17" w:rsidP="000D6461">
      <w:pPr>
        <w:pStyle w:val="Brdtextmedindrag"/>
      </w:pPr>
      <w:r w:rsidRPr="00AC06C6">
        <w:rPr>
          <w:b/>
        </w:rPr>
        <w:t>Promemorians bedömning:</w:t>
      </w:r>
      <w:r>
        <w:t xml:space="preserve"> överensstämmer med regeringens be</w:t>
      </w:r>
      <w:r>
        <w:softHyphen/>
        <w:t>dömning.</w:t>
      </w:r>
    </w:p>
    <w:p w:rsidR="00EE7E17" w:rsidRDefault="00EE7E17" w:rsidP="000D6461">
      <w:pPr>
        <w:pStyle w:val="Brdtextmedindrag"/>
      </w:pPr>
      <w:r w:rsidRPr="00AC06C6">
        <w:rPr>
          <w:b/>
        </w:rPr>
        <w:t>Remissinstanserna:</w:t>
      </w:r>
      <w:r w:rsidR="0098366C">
        <w:t> </w:t>
      </w:r>
      <w:r w:rsidRPr="00AC06C6">
        <w:rPr>
          <w:i/>
        </w:rPr>
        <w:t>E-legitimationsnämnden</w:t>
      </w:r>
      <w:r>
        <w:t xml:space="preserve"> instämmer i bedöm</w:t>
      </w:r>
      <w:r>
        <w:softHyphen/>
        <w:t xml:space="preserve">ningen. </w:t>
      </w:r>
      <w:r w:rsidRPr="00AC06C6">
        <w:rPr>
          <w:i/>
        </w:rPr>
        <w:t>Skogsstyrelsen</w:t>
      </w:r>
      <w:r>
        <w:t xml:space="preserve"> anser att frågan om ickevalsalternativ behöver förtydligas och eventuellt utredas vidare.</w:t>
      </w:r>
    </w:p>
    <w:p w:rsidR="00EE7E17" w:rsidRDefault="00EE7E17" w:rsidP="000D6461">
      <w:pPr>
        <w:pStyle w:val="Brdtextmedindrag"/>
      </w:pPr>
      <w:r w:rsidRPr="00AC06C6">
        <w:rPr>
          <w:b/>
        </w:rPr>
        <w:t>Skälen för regeringens bedömning:</w:t>
      </w:r>
      <w:r>
        <w:t xml:space="preserve"> Enligt 9 kap. 2 § LOV ska den upphandlande myndigheten tillhandahålla ett ickevalsalternativ för en</w:t>
      </w:r>
      <w:r>
        <w:softHyphen/>
        <w:t>skilda som inte väljer leverantör. Bakgrunden är att den upphandlande myndigheten ska stödja, underlätta för och uppmuntra den enskilde att välja leverantör i ett valfrihetssystem. Med hänsyn till att valet är svårt att göra och det finns människor som inte vill eller kan välja har det ansetts att ett kvalitativt fullgott s.k. ickevalsalternativ ska tillhandahållas inom valfrihetssystemen (prop. 2008/09:29 s. 99 f). I dessa fall rör det sig om vårdtjänster som enskilda medborgare har rätt till, oavsett om de väljer vem som ska utföra tjänsten eller inte. Att någon inte väljer vem som ska utföra vårdtjänsten kan inte innebära att denne förlorar sin rätt till vård.</w:t>
      </w:r>
    </w:p>
    <w:p w:rsidR="00EE7E17" w:rsidRDefault="00EE7E17" w:rsidP="000D6461">
      <w:pPr>
        <w:pStyle w:val="Brdtextmedindrag"/>
      </w:pPr>
      <w:r>
        <w:t>När det gäller eID-tjänster konstaterar regeringen att situationen är annorlunda. Det är den privata marknaden som tillhandahåller sådana tjänster och det är marknads</w:t>
      </w:r>
      <w:r>
        <w:softHyphen/>
        <w:t>aktörerna själva som avgör vilka användare de ska ha som kunder. Som anförts i avsnitt 8.1 är detta utgångspunkten även för den framtida försörjningen av eID-tjänster inom den offentliga förvaltningen. Det är alltså inte möjligt för en upphandlande myndighet att på samma sätt som när det gäller t.ex. vårdtjänster anvisa en leveran</w:t>
      </w:r>
      <w:r>
        <w:softHyphen/>
        <w:t>tör av eID-tjänster. Upphandlande myndigheter är vidare inte, och bör enligt regeringens mening inte heller vara, skyldiga att tillhandahålla vare sig e-legitimationer eller tjänster för elektronisk identifiering. Frågan om till</w:t>
      </w:r>
      <w:r>
        <w:softHyphen/>
        <w:t>handa</w:t>
      </w:r>
      <w:r>
        <w:softHyphen/>
        <w:t xml:space="preserve">hållande av ickevalsalternativ blir därmed inte aktuell för eID-tjänster. Det bör således inte införas någon bestämmelse om detta i den nya lagen. </w:t>
      </w:r>
    </w:p>
    <w:p w:rsidR="00EE7E17" w:rsidRDefault="00EE7E17" w:rsidP="00EE7E17">
      <w:pPr>
        <w:pStyle w:val="Rubrik2"/>
      </w:pPr>
      <w:bookmarkStart w:id="262" w:name="_Toc346891520"/>
      <w:bookmarkStart w:id="263" w:name="_Toc349751335"/>
      <w:bookmarkStart w:id="264" w:name="_Toc349814320"/>
      <w:bookmarkStart w:id="265" w:name="_Toc349820927"/>
      <w:bookmarkStart w:id="266" w:name="_Toc350844749"/>
      <w:bookmarkStart w:id="267" w:name="_Toc350848691"/>
      <w:bookmarkStart w:id="268" w:name="_Toc351561287"/>
      <w:bookmarkStart w:id="269" w:name="_Toc351622726"/>
      <w:r>
        <w:lastRenderedPageBreak/>
        <w:t>Ekonomisk ersättning</w:t>
      </w:r>
      <w:bookmarkEnd w:id="262"/>
      <w:bookmarkEnd w:id="263"/>
      <w:bookmarkEnd w:id="264"/>
      <w:bookmarkEnd w:id="265"/>
      <w:bookmarkEnd w:id="266"/>
      <w:bookmarkEnd w:id="267"/>
      <w:bookmarkEnd w:id="268"/>
      <w:bookmarkEnd w:id="269"/>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AC06C6">
        <w:rPr>
          <w:b/>
        </w:rPr>
        <w:t>Regeringens förslag:</w:t>
      </w:r>
      <w:r>
        <w:t xml:space="preserve"> Grunderna för den ekonomiska ersättningen ska anges i för</w:t>
      </w:r>
      <w:r>
        <w:softHyphen/>
        <w:t>frågningsunderlaget.</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rsidRPr="00AC06C6">
        <w:rPr>
          <w:b/>
        </w:rPr>
        <w:t>Regeringens bedömning:</w:t>
      </w:r>
      <w:r>
        <w:t xml:space="preserve"> Som utgångspunkt bör ersättningen till leverantörer grundas på antalet utförda identitetskontroller.</w:t>
      </w:r>
    </w:p>
    <w:p w:rsidR="00EE7E17" w:rsidRDefault="00EE7E17" w:rsidP="000D6461">
      <w:pPr>
        <w:pStyle w:val="Brdtextmedindrag"/>
      </w:pPr>
    </w:p>
    <w:p w:rsidR="00EE7E17" w:rsidRDefault="00EE7E17" w:rsidP="000D6461">
      <w:pPr>
        <w:pStyle w:val="Brdtextmedindrag"/>
      </w:pPr>
      <w:r w:rsidRPr="00AC06C6">
        <w:rPr>
          <w:b/>
        </w:rPr>
        <w:t>Utredningens förslag och bedömning:</w:t>
      </w:r>
      <w:r>
        <w:t xml:space="preserve"> Utredningens förslag överens</w:t>
      </w:r>
      <w:r>
        <w:softHyphen/>
        <w:t xml:space="preserve">stämmer med promemorians förslag. Utredningens bedömning är att den totala ersättningen per år till leverantörer bör fastställas av </w:t>
      </w:r>
      <w:proofErr w:type="spellStart"/>
      <w:r>
        <w:t>E-legitima</w:t>
      </w:r>
      <w:r w:rsidR="0098366C">
        <w:softHyphen/>
      </w:r>
      <w:r>
        <w:t>tionsnämnden</w:t>
      </w:r>
      <w:proofErr w:type="spellEnd"/>
      <w:r>
        <w:t xml:space="preserve"> och fördelas mellan leverantörerna i förhållande till vars och ens andel av det totala antalet utförda tjänster. </w:t>
      </w:r>
    </w:p>
    <w:p w:rsidR="00EE7E17" w:rsidRDefault="00EE7E17" w:rsidP="000D6461">
      <w:pPr>
        <w:pStyle w:val="Brdtextmedindrag"/>
      </w:pPr>
      <w:r w:rsidRPr="00AC06C6">
        <w:rPr>
          <w:b/>
        </w:rPr>
        <w:t>Remissinstanserna:</w:t>
      </w:r>
      <w:r>
        <w:t xml:space="preserve"> Ingen remissinstans har haft något att erinra mot att grunderna för den ekonomiska ersättningen ska anges i förfrågnings</w:t>
      </w:r>
      <w:r>
        <w:softHyphen/>
        <w:t xml:space="preserve">underlaget. </w:t>
      </w:r>
      <w:r w:rsidRPr="00AC06C6">
        <w:rPr>
          <w:i/>
        </w:rPr>
        <w:t>Stockholms kommun</w:t>
      </w:r>
      <w:r>
        <w:t xml:space="preserve"> är positiv till den föreslagna modellen. </w:t>
      </w:r>
      <w:r w:rsidRPr="00AC06C6">
        <w:rPr>
          <w:i/>
        </w:rPr>
        <w:t>Dataföreningen</w:t>
      </w:r>
      <w:r>
        <w:t xml:space="preserve"> och </w:t>
      </w:r>
      <w:proofErr w:type="spellStart"/>
      <w:r w:rsidRPr="00AC06C6">
        <w:rPr>
          <w:i/>
        </w:rPr>
        <w:t>Logica</w:t>
      </w:r>
      <w:proofErr w:type="spellEnd"/>
      <w:r>
        <w:t xml:space="preserve"> är kritiska till att eID-tjänsteleverantörernas ersättning inte är volymbaserad. </w:t>
      </w:r>
      <w:r w:rsidRPr="00AC06C6">
        <w:rPr>
          <w:i/>
        </w:rPr>
        <w:t>Hallands läns landsting</w:t>
      </w:r>
      <w:r>
        <w:t xml:space="preserve"> och </w:t>
      </w:r>
      <w:r w:rsidRPr="00AC06C6">
        <w:rPr>
          <w:i/>
        </w:rPr>
        <w:t>Falken</w:t>
      </w:r>
      <w:r w:rsidRPr="00AC06C6">
        <w:rPr>
          <w:i/>
        </w:rPr>
        <w:softHyphen/>
        <w:t xml:space="preserve">bergs kommun </w:t>
      </w:r>
      <w:r>
        <w:t xml:space="preserve">anser att den ekonomiska modellen är svårgenomtränglig och att det saknas incitament för marknaden att trygga försörjningen av e-legitimationstjänster. </w:t>
      </w:r>
      <w:r w:rsidRPr="00AC06C6">
        <w:rPr>
          <w:i/>
        </w:rPr>
        <w:t>Malmö kommun</w:t>
      </w:r>
      <w:r>
        <w:t xml:space="preserve"> anser att affärsmodellen är för komplex och osäker, vilket riskerar att skapa en för hög tröskel för ett smidigt genomförande. Kommunen menar att de första åren inte bör belastas med införandet av en avancerad ekonomisk modell. </w:t>
      </w:r>
      <w:proofErr w:type="spellStart"/>
      <w:r w:rsidRPr="00AC06C6">
        <w:rPr>
          <w:i/>
        </w:rPr>
        <w:t>Pensions</w:t>
      </w:r>
      <w:r>
        <w:rPr>
          <w:i/>
        </w:rPr>
        <w:softHyphen/>
      </w:r>
      <w:r w:rsidRPr="00AC06C6">
        <w:rPr>
          <w:i/>
        </w:rPr>
        <w:t>myndigheten</w:t>
      </w:r>
      <w:proofErr w:type="spellEnd"/>
      <w:r>
        <w:t xml:space="preserve">, </w:t>
      </w:r>
      <w:r>
        <w:rPr>
          <w:i/>
        </w:rPr>
        <w:t>Sveriges Kommuner och Landsting</w:t>
      </w:r>
      <w:r>
        <w:t xml:space="preserve"> och </w:t>
      </w:r>
      <w:r>
        <w:rPr>
          <w:i/>
        </w:rPr>
        <w:t xml:space="preserve">Stockholms läns landsting </w:t>
      </w:r>
      <w:r>
        <w:t xml:space="preserve">anser att affärsmodellen inte är färdigutvecklad utan bör utredas vidare. </w:t>
      </w:r>
      <w:r w:rsidRPr="003A706C">
        <w:t>Sveriges Kommuner och Landsting</w:t>
      </w:r>
      <w:r>
        <w:t xml:space="preserve"> och Stockholms läns landsting menar dessutom att kostnaderna för den nya modellen är för lågt beräk</w:t>
      </w:r>
      <w:r>
        <w:softHyphen/>
        <w:t xml:space="preserve">nade. </w:t>
      </w:r>
      <w:r w:rsidRPr="00AC06C6">
        <w:rPr>
          <w:i/>
        </w:rPr>
        <w:t>Finansiell ID-teknik</w:t>
      </w:r>
      <w:r>
        <w:t xml:space="preserve"> är kritiskt till att den föreslagna affärs</w:t>
      </w:r>
      <w:r>
        <w:softHyphen/>
        <w:t>modellen är helt olik den modell som redan finns och som har accepte</w:t>
      </w:r>
      <w:r>
        <w:softHyphen/>
        <w:t xml:space="preserve">rats av marknaden. Företaget anser vidare, med instämmande av </w:t>
      </w:r>
      <w:r w:rsidRPr="00AC06C6">
        <w:rPr>
          <w:i/>
        </w:rPr>
        <w:t>TeliaSonera, Handelsbanken</w:t>
      </w:r>
      <w:r>
        <w:t xml:space="preserve"> och </w:t>
      </w:r>
      <w:r w:rsidRPr="00AC06C6">
        <w:rPr>
          <w:i/>
        </w:rPr>
        <w:t>Swedbank</w:t>
      </w:r>
      <w:r>
        <w:t xml:space="preserve"> att det finns en stor risk att leverantörer väljer att inte ansluta sig till systemet eftersom det skulle medföra högre volymberoende kostnader än tidigare samtidigt som ersätt</w:t>
      </w:r>
      <w:r>
        <w:softHyphen/>
        <w:t>ningssystemet innehåller ett intäktstak, vilket inte leder till en affärs</w:t>
      </w:r>
      <w:r>
        <w:softHyphen/>
        <w:t xml:space="preserve">modell i balans. Även </w:t>
      </w:r>
      <w:r w:rsidRPr="00AC06C6">
        <w:rPr>
          <w:i/>
        </w:rPr>
        <w:t>Svenska bankföreningen</w:t>
      </w:r>
      <w:r>
        <w:t xml:space="preserve"> anser att affärs</w:t>
      </w:r>
      <w:r>
        <w:softHyphen/>
        <w:t xml:space="preserve">modellen inte ger leverantörerna någon möjlighet att förutse ett positivt utfall på de investeringar som krävs för att delta. </w:t>
      </w:r>
    </w:p>
    <w:p w:rsidR="00EE7E17" w:rsidRDefault="00EE7E17" w:rsidP="000D6461">
      <w:pPr>
        <w:pStyle w:val="Brdtextmedindrag"/>
      </w:pPr>
      <w:r w:rsidRPr="00AC06C6">
        <w:rPr>
          <w:b/>
        </w:rPr>
        <w:t>Promemorians förslag och bedömning:</w:t>
      </w:r>
      <w:r>
        <w:t xml:space="preserve"> överensstämmer med rege</w:t>
      </w:r>
      <w:r>
        <w:softHyphen/>
        <w:t>ringens förslag och bedömning.</w:t>
      </w:r>
    </w:p>
    <w:p w:rsidR="00EE7E17" w:rsidRDefault="00EE7E17" w:rsidP="000D6461">
      <w:pPr>
        <w:pStyle w:val="Brdtextmedindrag"/>
      </w:pPr>
      <w:r w:rsidRPr="00AC06C6">
        <w:rPr>
          <w:b/>
        </w:rPr>
        <w:t>Remissinstanserna:</w:t>
      </w:r>
      <w:r w:rsidR="0098366C">
        <w:t> </w:t>
      </w:r>
      <w:r w:rsidRPr="00AC06C6">
        <w:rPr>
          <w:i/>
        </w:rPr>
        <w:t>E-legitimationsnämnden</w:t>
      </w:r>
      <w:r>
        <w:t xml:space="preserve"> stöder förslaget och in</w:t>
      </w:r>
      <w:r w:rsidR="0098366C">
        <w:softHyphen/>
      </w:r>
      <w:r>
        <w:t xml:space="preserve">stämmer i bedömningen att en transaktionsbaserad ersättningsmodell bör vara huvudregel. Nämnden anser dock, med instämmande av </w:t>
      </w:r>
      <w:proofErr w:type="spellStart"/>
      <w:r w:rsidRPr="00AC06C6">
        <w:rPr>
          <w:i/>
        </w:rPr>
        <w:t>Bolags</w:t>
      </w:r>
      <w:r>
        <w:rPr>
          <w:i/>
        </w:rPr>
        <w:softHyphen/>
      </w:r>
      <w:r w:rsidRPr="00AC06C6">
        <w:rPr>
          <w:i/>
        </w:rPr>
        <w:t>verket</w:t>
      </w:r>
      <w:proofErr w:type="spellEnd"/>
      <w:r>
        <w:t xml:space="preserve"> och </w:t>
      </w:r>
      <w:r w:rsidRPr="00AC06C6">
        <w:rPr>
          <w:i/>
        </w:rPr>
        <w:t>Svenska bankföreningen</w:t>
      </w:r>
      <w:r>
        <w:t xml:space="preserve">, att detta inte bör hindra att det vid behov utvecklas alternativa modeller, under förutsättning att de allmänna principerna om tydlighet, likabehandling och transparens är uppfyllda. </w:t>
      </w:r>
      <w:r w:rsidRPr="00AC06C6">
        <w:rPr>
          <w:i/>
        </w:rPr>
        <w:t>Linköpings kommun</w:t>
      </w:r>
      <w:r>
        <w:t xml:space="preserve"> instämmer i bedömningen att ersättningen bör vara transaktionsbaserad och menar att ersättningen måste vara så hög att leverantörer vill delta. </w:t>
      </w:r>
      <w:r w:rsidRPr="00AC06C6">
        <w:rPr>
          <w:i/>
        </w:rPr>
        <w:t>Telia Sonera AB</w:t>
      </w:r>
      <w:r>
        <w:t xml:space="preserve"> menar att det inte går att bedöma om det finns förutsättningar att bedriva en lönsam e-legitimationsaffär. </w:t>
      </w:r>
      <w:r w:rsidRPr="00AC06C6">
        <w:rPr>
          <w:i/>
        </w:rPr>
        <w:t xml:space="preserve">Stockholms </w:t>
      </w:r>
      <w:r>
        <w:rPr>
          <w:i/>
        </w:rPr>
        <w:t>kommun</w:t>
      </w:r>
      <w:r>
        <w:t xml:space="preserve"> anser att ersättning bör utgå med ett fast belopp. </w:t>
      </w:r>
      <w:r w:rsidRPr="00AC06C6">
        <w:rPr>
          <w:i/>
        </w:rPr>
        <w:lastRenderedPageBreak/>
        <w:t>Styrelsen för ackreditering och teknisk kontroll</w:t>
      </w:r>
      <w:r>
        <w:t xml:space="preserve"> anser att det bör över</w:t>
      </w:r>
      <w:r>
        <w:softHyphen/>
        <w:t>vägas att införa en garanterad minimiersättning under en övergångs</w:t>
      </w:r>
      <w:r>
        <w:softHyphen/>
        <w:t xml:space="preserve">period. </w:t>
      </w:r>
      <w:r w:rsidRPr="00AC06C6">
        <w:rPr>
          <w:i/>
        </w:rPr>
        <w:t>Länsstyrelsen i Västra Götalands län</w:t>
      </w:r>
      <w:r>
        <w:t xml:space="preserve"> anser att affärs- och </w:t>
      </w:r>
      <w:proofErr w:type="spellStart"/>
      <w:r>
        <w:t>betal</w:t>
      </w:r>
      <w:r>
        <w:softHyphen/>
        <w:t>modeller</w:t>
      </w:r>
      <w:proofErr w:type="spellEnd"/>
      <w:r>
        <w:t xml:space="preserve"> behöver vara selektiva och ta hänsyn till ärendemängder och myndighetens struktur. </w:t>
      </w:r>
      <w:r w:rsidRPr="00AC06C6">
        <w:rPr>
          <w:i/>
        </w:rPr>
        <w:t>Försvarets materielverk</w:t>
      </w:r>
      <w:r>
        <w:t xml:space="preserve"> anser att det finns skäl att ytterligare utreda ersättningsmodellens utformning för att uppnå en balanserad avvägning mellan olika intressen. </w:t>
      </w:r>
    </w:p>
    <w:p w:rsidR="00EE7E17" w:rsidRDefault="00EE7E17" w:rsidP="000D6461">
      <w:pPr>
        <w:pStyle w:val="Brdtextmedindrag"/>
      </w:pPr>
      <w:r w:rsidRPr="00662D9A">
        <w:rPr>
          <w:b/>
        </w:rPr>
        <w:t>Skälen för regeringens förslag och bedömning:</w:t>
      </w:r>
      <w:r>
        <w:t xml:space="preserve"> I valfrihetssystem före</w:t>
      </w:r>
      <w:r>
        <w:softHyphen/>
        <w:t xml:space="preserve">kommer det ingen priskonkurrens mellan leverantörerna. Samtliga aktörer måste förhålla sig till det pris som har erbjudits för utförandet av tjänsterna. Grunderna för ersättningen för utförandet av eID-tjänster ska därför framgå av förfrågningsunderlaget. </w:t>
      </w:r>
    </w:p>
    <w:p w:rsidR="00EE7E17" w:rsidRDefault="00EE7E17" w:rsidP="000D6461">
      <w:pPr>
        <w:pStyle w:val="Brdtextmedindrag"/>
      </w:pPr>
      <w:r>
        <w:t xml:space="preserve">Utredningen förutsåg en ersättningsmodell där </w:t>
      </w:r>
      <w:proofErr w:type="spellStart"/>
      <w:r>
        <w:t>E-legitimations</w:t>
      </w:r>
      <w:r w:rsidR="00E45769">
        <w:softHyphen/>
      </w:r>
      <w:r>
        <w:t>nämnden</w:t>
      </w:r>
      <w:proofErr w:type="spellEnd"/>
      <w:r>
        <w:t xml:space="preserve"> varje år skulle besluta hur stor den totala ersättningen till eID-tjänsteleverantörerna skulle vara. Var och en av dem skulle sedan få ersättning i proportion till dennes andel av det totala antalet utförda identitets</w:t>
      </w:r>
      <w:r>
        <w:softHyphen/>
        <w:t>kontroller under året. Baserat på utfallet ett visst år skulle sedan E-legitimationsnämnden bestämma den grundläggande ersättningen för nästa år.</w:t>
      </w:r>
    </w:p>
    <w:p w:rsidR="00EE7E17" w:rsidRDefault="00EE7E17" w:rsidP="000D6461">
      <w:pPr>
        <w:pStyle w:val="Brdtextmedindrag"/>
      </w:pPr>
      <w:r>
        <w:t>Vid remissbehandlingen anförde marknadsaktörerna att det skulle vara svårt att tillhandahålla lönsamma eID-tjänster om intäkterna är maxi</w:t>
      </w:r>
      <w:r>
        <w:softHyphen/>
        <w:t xml:space="preserve">merade samtidigt som kostnaderna för tillhandahållandet av tjänsterna är volymberoende. </w:t>
      </w:r>
    </w:p>
    <w:p w:rsidR="00EE7E17" w:rsidRDefault="00EE7E17" w:rsidP="000D6461">
      <w:pPr>
        <w:pStyle w:val="Brdtextmedindrag"/>
      </w:pPr>
      <w:r>
        <w:t>Med anledning av remissinstansernas synpunkter bedömdes i prome</w:t>
      </w:r>
      <w:r>
        <w:softHyphen/>
        <w:t>morian att utredningens ersättningsmodell kunde medföra en risk för att vissa aktörer väljer att inte delta i systemet. Med utgångspunkt från rege</w:t>
      </w:r>
      <w:r>
        <w:softHyphen/>
        <w:t>ringens uttalanden i den förvaltningspolitiska propositionen att statens långsiktiga försörjning av eID-tjänster bör bygga på lösningar som utvecklas av marknaden (prop. 2009/10:175 s. 70 f), konstaterades i promemorian att ersättnings</w:t>
      </w:r>
      <w:r>
        <w:softHyphen/>
        <w:t>systemet till leverantörerna måste utformas på sådant sätt att det finns incitament för marknaden att även fortsätt</w:t>
      </w:r>
      <w:r>
        <w:softHyphen/>
        <w:t>ningsvis förse den offent</w:t>
      </w:r>
      <w:r>
        <w:softHyphen/>
        <w:t>liga förvaltningen med eID-tjänster. Prome</w:t>
      </w:r>
      <w:r>
        <w:softHyphen/>
        <w:t>morians slutsats är att ersättningen bör baseras direkt på antalet transaktioner.</w:t>
      </w:r>
    </w:p>
    <w:p w:rsidR="00EE7E17" w:rsidRDefault="00EE7E17" w:rsidP="000D6461">
      <w:pPr>
        <w:pStyle w:val="Brdtextmedindrag"/>
      </w:pPr>
      <w:r>
        <w:t xml:space="preserve">Regeringen instämmer i promemorians bedömning att en rimlig utgångspunkt är att ersättningen baseras direkt på antalet transaktioner. Som vissa remissinstanser påpekar bör dock detta inte hindra att det vid behov utvecklas alternativa ersättningsmodeller, under förutsättning att de allmänna principerna om tydlighet, likabehandling och transparens är uppfyllda. </w:t>
      </w:r>
    </w:p>
    <w:p w:rsidR="00EE7E17" w:rsidRDefault="00EE7E17" w:rsidP="000D6461">
      <w:pPr>
        <w:pStyle w:val="Brdtextmedindrag"/>
      </w:pPr>
      <w:r>
        <w:t>Några mer specifika riktlinjer om ersättningen bör inte framgå av lagen. Det ter sig mest lämpligt att ersättningssystemet beskrivs i detalj i förfrågningsunderlaget när valfrihetssystemet inrättas, efter en noggrann analys av omständigheterna i det konkreta fallet och de konsekvenser detta kan få dels för marknaden och dess utveckling, dels för de upp</w:t>
      </w:r>
      <w:r w:rsidR="00E45769">
        <w:softHyphen/>
      </w:r>
      <w:r>
        <w:t>handlande myndigheterna. Hur ersättningen ska beräknas mer i detalj blir därmed en fråga som får avgöras vid utformningen av förfrågnings</w:t>
      </w:r>
      <w:r w:rsidR="00E45769">
        <w:softHyphen/>
      </w:r>
      <w:r>
        <w:t xml:space="preserve">underlaget. Det pris som slutligen fastställs måste framstå som en rimlig avvägning mellan å ena sidan intresset av att så många leverantörer som möjligt har incitament att delta, så att så många användare som möjligt kan dra nytta av det offentligas e-tjänster, och å andra sidan det </w:t>
      </w:r>
      <w:r>
        <w:lastRenderedPageBreak/>
        <w:t>allmännas vilja och förmåga att utveckla e-tjänster utan att detta sammantaget får effekter som leder till ökade kostnader.</w:t>
      </w:r>
    </w:p>
    <w:p w:rsidR="00EE7E17" w:rsidRDefault="00EE7E17" w:rsidP="000D6461">
      <w:pPr>
        <w:pStyle w:val="Brdtextmedindrag"/>
      </w:pPr>
      <w:r>
        <w:t>I valfrihetssystem har inte leverantörerna rätt till någon garanterad ersättning. Skälet till detta är att inslag av sådan ersättning gör att de kontrakt som tecknas kan anses utgöra offentliga tjänstekontrakt. I sådant fall måste tjänsterna upphandlas enligt LOU. För att inte riskera att komma i konflikt med LOU och den underliggande EU-rättsliga regle</w:t>
      </w:r>
      <w:r>
        <w:softHyphen/>
        <w:t>ringen bör därför kontrakten inte innehålla någon rätt till minimi</w:t>
      </w:r>
      <w:r>
        <w:softHyphen/>
        <w:t>ersätt</w:t>
      </w:r>
      <w:r w:rsidR="00E45769">
        <w:softHyphen/>
      </w:r>
      <w:r>
        <w:t xml:space="preserve">ning eller fast ersättningsbelopp, som vissa remissinstanser har förordat. </w:t>
      </w:r>
    </w:p>
    <w:p w:rsidR="00EE7E17" w:rsidRDefault="00EE7E17" w:rsidP="00EE7E17">
      <w:pPr>
        <w:pStyle w:val="Rubrik1"/>
      </w:pPr>
      <w:bookmarkStart w:id="270" w:name="_Toc346891521"/>
      <w:bookmarkStart w:id="271" w:name="_Toc349751336"/>
      <w:bookmarkStart w:id="272" w:name="_Toc349814321"/>
      <w:bookmarkStart w:id="273" w:name="_Toc349820928"/>
      <w:bookmarkStart w:id="274" w:name="_Toc350844750"/>
      <w:bookmarkStart w:id="275" w:name="_Toc350848692"/>
      <w:bookmarkStart w:id="276" w:name="_Toc351561288"/>
      <w:bookmarkStart w:id="277" w:name="_Toc351622727"/>
      <w:r>
        <w:t>Tillsyn</w:t>
      </w:r>
      <w:bookmarkEnd w:id="270"/>
      <w:bookmarkEnd w:id="271"/>
      <w:bookmarkEnd w:id="272"/>
      <w:bookmarkEnd w:id="273"/>
      <w:bookmarkEnd w:id="274"/>
      <w:bookmarkEnd w:id="275"/>
      <w:bookmarkEnd w:id="276"/>
      <w:bookmarkEnd w:id="277"/>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662D9A">
        <w:rPr>
          <w:b/>
        </w:rPr>
        <w:t>Regeringens förslag:</w:t>
      </w:r>
      <w:r>
        <w:t xml:space="preserve"> Regeringen ska utse en tillsynsmyndighet. Till</w:t>
      </w:r>
      <w:r w:rsidR="00E83BD3">
        <w:softHyphen/>
      </w:r>
      <w:r>
        <w:t>synsmyndigheten ska få inhämta de upp</w:t>
      </w:r>
      <w:r>
        <w:softHyphen/>
        <w:t>lysningar som är nöd</w:t>
      </w:r>
      <w:r>
        <w:softHyphen/>
        <w:t xml:space="preserve">vändiga för tillsynen från upphandlande myndigheter och från den myndighet som ska administrera valfrihetssystemen. Dessa </w:t>
      </w:r>
      <w:r w:rsidR="00E83BD3">
        <w:t xml:space="preserve">myndigheter </w:t>
      </w:r>
      <w:r>
        <w:t>ska vara skyldiga att tillhandahålla de upplys</w:t>
      </w:r>
      <w:r>
        <w:softHyphen/>
        <w:t>ningar som tillsynsmyndigheten begär. Upplysningarna ska i första hand inhämtas genom ett skriftligt förfarande. Om det på grund av materialets omfång, brådska eller något annat förhållande är lämp</w:t>
      </w:r>
      <w:r>
        <w:softHyphen/>
        <w:t>ligare, får upplysningarna i stället in</w:t>
      </w:r>
      <w:r w:rsidR="00E83BD3">
        <w:softHyphen/>
      </w:r>
      <w:r>
        <w:t>hämtas genom besök hos myndigheten i fråga.</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rsidRPr="00662D9A">
        <w:rPr>
          <w:b/>
        </w:rPr>
        <w:t>Regeringens bedömning:</w:t>
      </w:r>
      <w:r>
        <w:t xml:space="preserve"> Konkurrensverket bör utses till tillsyns</w:t>
      </w:r>
      <w:r>
        <w:softHyphen/>
        <w:t>myndighet.</w:t>
      </w:r>
    </w:p>
    <w:p w:rsidR="00EE7E17" w:rsidRPr="00662D9A" w:rsidRDefault="00EE7E17" w:rsidP="000D6461">
      <w:pPr>
        <w:pStyle w:val="Brdtextmedindrag"/>
        <w:rPr>
          <w:b/>
        </w:rPr>
      </w:pPr>
    </w:p>
    <w:p w:rsidR="00EE7E17" w:rsidRDefault="00EE7E17" w:rsidP="000D6461">
      <w:pPr>
        <w:pStyle w:val="Brdtextmedindrag"/>
      </w:pPr>
      <w:r w:rsidRPr="00662D9A">
        <w:rPr>
          <w:b/>
        </w:rPr>
        <w:t>Utredningens förslag:</w:t>
      </w:r>
      <w:r>
        <w:t xml:space="preserve"> Utredningen lämnade inte något förslag i denna del.</w:t>
      </w:r>
    </w:p>
    <w:p w:rsidR="00EE7E17" w:rsidRDefault="00EE7E17" w:rsidP="000D6461">
      <w:pPr>
        <w:pStyle w:val="Brdtextmedindrag"/>
      </w:pPr>
      <w:r w:rsidRPr="00662D9A">
        <w:rPr>
          <w:b/>
        </w:rPr>
        <w:t>Remissinstanserna:</w:t>
      </w:r>
      <w:r>
        <w:t xml:space="preserve"> Ingen remissinstans har uttalat sig i frågan.</w:t>
      </w:r>
    </w:p>
    <w:p w:rsidR="00EE7E17" w:rsidRDefault="00EE7E17" w:rsidP="000D6461">
      <w:pPr>
        <w:pStyle w:val="Brdtextmedindrag"/>
      </w:pPr>
      <w:r w:rsidRPr="00662D9A">
        <w:rPr>
          <w:b/>
        </w:rPr>
        <w:t>Promemorians förslag</w:t>
      </w:r>
      <w:r w:rsidR="00E83BD3">
        <w:rPr>
          <w:b/>
        </w:rPr>
        <w:t xml:space="preserve"> och bedömning</w:t>
      </w:r>
      <w:r w:rsidRPr="00662D9A">
        <w:rPr>
          <w:b/>
        </w:rPr>
        <w:t>:</w:t>
      </w:r>
      <w:r>
        <w:t xml:space="preserve"> överensstämmer med rege</w:t>
      </w:r>
      <w:r w:rsidR="00E83BD3">
        <w:softHyphen/>
      </w:r>
      <w:r>
        <w:t>ringens förslag och bedömning.</w:t>
      </w:r>
    </w:p>
    <w:p w:rsidR="00EE7E17" w:rsidRDefault="00EE7E17" w:rsidP="000D6461">
      <w:pPr>
        <w:pStyle w:val="Brdtextmedindrag"/>
      </w:pPr>
      <w:r w:rsidRPr="00662D9A">
        <w:rPr>
          <w:b/>
        </w:rPr>
        <w:t>Remissinstanserna:</w:t>
      </w:r>
      <w:r>
        <w:t xml:space="preserve"> </w:t>
      </w:r>
      <w:r w:rsidRPr="00662D9A">
        <w:rPr>
          <w:i/>
        </w:rPr>
        <w:t>E-legitimationsnämnden</w:t>
      </w:r>
      <w:r>
        <w:t xml:space="preserve"> stöder förslaget och instämmer i bedömningen. </w:t>
      </w:r>
      <w:r w:rsidRPr="00662D9A">
        <w:rPr>
          <w:i/>
        </w:rPr>
        <w:t>Konkurrensverket</w:t>
      </w:r>
      <w:r>
        <w:t xml:space="preserve"> och </w:t>
      </w:r>
      <w:r w:rsidRPr="00662D9A">
        <w:rPr>
          <w:i/>
        </w:rPr>
        <w:t>Ekonomistyrnings</w:t>
      </w:r>
      <w:r>
        <w:rPr>
          <w:i/>
        </w:rPr>
        <w:softHyphen/>
      </w:r>
      <w:r w:rsidRPr="00662D9A">
        <w:rPr>
          <w:i/>
        </w:rPr>
        <w:t>verket</w:t>
      </w:r>
      <w:r>
        <w:t xml:space="preserve"> instämmer i bedömningen. </w:t>
      </w:r>
    </w:p>
    <w:p w:rsidR="00EE7E17" w:rsidRDefault="00EE7E17" w:rsidP="000D6461">
      <w:pPr>
        <w:pStyle w:val="Brdtextmedindrag"/>
      </w:pPr>
      <w:r w:rsidRPr="00662D9A">
        <w:rPr>
          <w:b/>
        </w:rPr>
        <w:t>Skälen för regeringens förslag och bedömning:</w:t>
      </w:r>
      <w:r>
        <w:t xml:space="preserve"> All upphandling som faller under LOU omfattas av tillsyn. Detsamma gäller sådan upp</w:t>
      </w:r>
      <w:r>
        <w:softHyphen/>
        <w:t xml:space="preserve">handling som sker enligt LOV. Även valfrihetssystem i fråga om tjänster för elektronisk identifiering bör omfattas av tillsyn. </w:t>
      </w:r>
    </w:p>
    <w:p w:rsidR="00EE7E17" w:rsidRDefault="00EE7E17" w:rsidP="000D6461">
      <w:pPr>
        <w:pStyle w:val="Brdtextmedindrag"/>
      </w:pPr>
      <w:r>
        <w:t>Tillsynsmyndigheten bör övervaka att regelsystemet följs och påtala brister av större betydelse eller av principiellt intresse samt bör följa och redovisa den rättsliga utvecklingen inom området. Myndigheten bör också redovisa om det finns lagstiftning eller praxis som motverkar en effektiv modell för tillhandahållandet av eID-tjänster.</w:t>
      </w:r>
    </w:p>
    <w:p w:rsidR="00EE7E17" w:rsidRDefault="00EE7E17" w:rsidP="000D6461">
      <w:pPr>
        <w:pStyle w:val="Brdtextmedindrag"/>
      </w:pPr>
      <w:r>
        <w:t>Konkurrensverket är tillsynsmyndighet enligt såväl LOU som LOV. Verket får anses lämpligt för uppdraget som tillsynsmyndighet även enligt den nu föreslagna lagen.</w:t>
      </w:r>
    </w:p>
    <w:p w:rsidR="00EE7E17" w:rsidRDefault="00EE7E17" w:rsidP="000D6461">
      <w:pPr>
        <w:pStyle w:val="Brdtextmedindrag"/>
      </w:pPr>
      <w:r>
        <w:t xml:space="preserve">Tillsynsmyndighetens befogenheter enligt LOV består enligt 10 kap. 8 § i den lagen i att inhämta nödvändiga upplysningar. Upplysningarna ska i första hand inhämtas genom ett skriftligt förfarande. Om det på </w:t>
      </w:r>
      <w:r>
        <w:lastRenderedPageBreak/>
        <w:t>grund av materialets omfång, brådska eller något annat förhållande är lämpligare, får upplysningarna i stället inhämtas genom besök hos den upphandlande myndigheten. En upphandlande myndighet är enligt 10 kap. 9 § LOV skyldig att lämna de upplysningar som tillsynsmyndig</w:t>
      </w:r>
      <w:r>
        <w:softHyphen/>
        <w:t xml:space="preserve">heten begär. Motsvarande bestämmelser finns i 18 kap. 2 och 3 </w:t>
      </w:r>
      <w:proofErr w:type="gramStart"/>
      <w:r>
        <w:t>§§</w:t>
      </w:r>
      <w:proofErr w:type="gramEnd"/>
      <w:r>
        <w:t xml:space="preserve"> LOU. Samma ordning bör gälla även här.</w:t>
      </w:r>
    </w:p>
    <w:p w:rsidR="00EE7E17" w:rsidRDefault="00EE7E17" w:rsidP="00EE7E17">
      <w:pPr>
        <w:pStyle w:val="Rubrik1"/>
      </w:pPr>
      <w:bookmarkStart w:id="278" w:name="_Toc346891522"/>
      <w:bookmarkStart w:id="279" w:name="_Toc349751337"/>
      <w:bookmarkStart w:id="280" w:name="_Toc349814322"/>
      <w:bookmarkStart w:id="281" w:name="_Toc349820929"/>
      <w:bookmarkStart w:id="282" w:name="_Toc350844751"/>
      <w:bookmarkStart w:id="283" w:name="_Toc350848693"/>
      <w:bookmarkStart w:id="284" w:name="_Toc351561289"/>
      <w:bookmarkStart w:id="285" w:name="_Toc351622728"/>
      <w:r>
        <w:t>Rättsmedel</w:t>
      </w:r>
      <w:bookmarkEnd w:id="278"/>
      <w:bookmarkEnd w:id="279"/>
      <w:bookmarkEnd w:id="280"/>
      <w:bookmarkEnd w:id="281"/>
      <w:bookmarkEnd w:id="282"/>
      <w:bookmarkEnd w:id="283"/>
      <w:bookmarkEnd w:id="284"/>
      <w:bookmarkEnd w:id="285"/>
    </w:p>
    <w:p w:rsidR="00EE7E17" w:rsidRDefault="00EE7E17" w:rsidP="0098366C">
      <w:pPr>
        <w:pStyle w:val="Rubrik2"/>
        <w:spacing w:before="0"/>
      </w:pPr>
      <w:bookmarkStart w:id="286" w:name="_Toc346891523"/>
      <w:bookmarkStart w:id="287" w:name="_Toc349751338"/>
      <w:bookmarkStart w:id="288" w:name="_Toc349814323"/>
      <w:bookmarkStart w:id="289" w:name="_Toc349820930"/>
      <w:bookmarkStart w:id="290" w:name="_Toc350844752"/>
      <w:bookmarkStart w:id="291" w:name="_Toc350848694"/>
      <w:bookmarkStart w:id="292" w:name="_Toc351561290"/>
      <w:bookmarkStart w:id="293" w:name="_Toc351622729"/>
      <w:r>
        <w:t>Rättelse</w:t>
      </w:r>
      <w:bookmarkEnd w:id="286"/>
      <w:bookmarkEnd w:id="287"/>
      <w:bookmarkEnd w:id="288"/>
      <w:bookmarkEnd w:id="289"/>
      <w:bookmarkEnd w:id="290"/>
      <w:bookmarkEnd w:id="291"/>
      <w:bookmarkEnd w:id="292"/>
      <w:bookmarkEnd w:id="293"/>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662D9A">
        <w:rPr>
          <w:b/>
        </w:rPr>
        <w:t>Regeringens förslag:</w:t>
      </w:r>
      <w:r>
        <w:t xml:space="preserve"> En leverantör som gör gällande att en upp</w:t>
      </w:r>
      <w:r>
        <w:softHyphen/>
        <w:t xml:space="preserve">handlande myndighet har brutit mot en bestämmelse i lagen om </w:t>
      </w:r>
      <w:proofErr w:type="spellStart"/>
      <w:r>
        <w:t>val</w:t>
      </w:r>
      <w:r w:rsidR="00E45769">
        <w:softHyphen/>
      </w:r>
      <w:r>
        <w:t>frihetssystem</w:t>
      </w:r>
      <w:proofErr w:type="spellEnd"/>
      <w:r>
        <w:t xml:space="preserve"> i fråga om tjänster för elektronisk identifiering får skriftligen ansöka om rättelse hos allmän förvaltningsdomstol. </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t xml:space="preserve">Endast den sökande som inte har godkänts får ansöka om rättelse av beslut att inte godkänna sökanden. En sådan ansökan ska ha inkommit inom tre veckor från det att myndigheten lämnat en underrättelse om beslutet. En ansökan om rättelse ska ges in skriftligen. </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t>Om den upphandlande myndigheten har brutit mot någon bestämmelse i lagen och detta har medfört att en leverantör har lidit eller kan komma att lida skada, ska rätten besluta att den upphand</w:t>
      </w:r>
      <w:r>
        <w:softHyphen/>
        <w:t xml:space="preserve">lande myndigheten ska vidta rättelse. </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t xml:space="preserve">Bestämmelserna om rättelse </w:t>
      </w:r>
      <w:proofErr w:type="gramStart"/>
      <w:r>
        <w:t>ska inte</w:t>
      </w:r>
      <w:proofErr w:type="gramEnd"/>
      <w:r>
        <w:t xml:space="preserve"> gälla </w:t>
      </w:r>
      <w:r w:rsidRPr="00452DEA">
        <w:t>vid brister i den informa</w:t>
      </w:r>
      <w:r w:rsidR="00E45769">
        <w:softHyphen/>
      </w:r>
      <w:r w:rsidRPr="00452DEA">
        <w:t>tion om leverantörer som den upphandlande myndigheten ska lämna till enskilda.</w:t>
      </w:r>
    </w:p>
    <w:p w:rsidR="00EE7E17" w:rsidRDefault="00EE7E17" w:rsidP="000D6461">
      <w:pPr>
        <w:pStyle w:val="Brdtextmedindrag"/>
      </w:pPr>
    </w:p>
    <w:p w:rsidR="00EE7E17" w:rsidRDefault="00EE7E17" w:rsidP="000D6461">
      <w:pPr>
        <w:pStyle w:val="Brdtextmedindrag"/>
      </w:pPr>
      <w:r w:rsidRPr="00662D9A">
        <w:rPr>
          <w:b/>
        </w:rPr>
        <w:t>Utredningens förslag:</w:t>
      </w:r>
      <w:r>
        <w:t xml:space="preserve"> överensstämmer i huvudsak med regeringens förslag. Utredningen föreslog dock att bestämmelserna om rättelse i lagen (2008:962) om valfrihetssystem, förkortad LOV, skulle gälla.</w:t>
      </w:r>
    </w:p>
    <w:p w:rsidR="00EE7E17" w:rsidRDefault="00EE7E17" w:rsidP="000D6461">
      <w:pPr>
        <w:pStyle w:val="Brdtextmedindrag"/>
      </w:pPr>
      <w:r w:rsidRPr="00662D9A">
        <w:rPr>
          <w:b/>
        </w:rPr>
        <w:t>Remissinstanserna:</w:t>
      </w:r>
      <w:r>
        <w:t xml:space="preserve"> Ingen remissinstans har uttalat sig i frågan.</w:t>
      </w:r>
    </w:p>
    <w:p w:rsidR="00EE7E17" w:rsidRDefault="00EE7E17" w:rsidP="000D6461">
      <w:pPr>
        <w:pStyle w:val="Brdtextmedindrag"/>
      </w:pPr>
      <w:r w:rsidRPr="00662D9A">
        <w:rPr>
          <w:b/>
        </w:rPr>
        <w:t>Promemorians förslag:</w:t>
      </w:r>
      <w:r>
        <w:t xml:space="preserve"> överensstämmer med regeringens förslag. </w:t>
      </w:r>
    </w:p>
    <w:p w:rsidR="00E83BD3" w:rsidRDefault="00EE7E17" w:rsidP="00E83BD3">
      <w:pPr>
        <w:pStyle w:val="Brdtextmedindrag"/>
      </w:pPr>
      <w:r w:rsidRPr="00662D9A">
        <w:rPr>
          <w:b/>
        </w:rPr>
        <w:t>Remissinstanserna:</w:t>
      </w:r>
      <w:r w:rsidR="0098366C">
        <w:t> </w:t>
      </w:r>
      <w:r w:rsidRPr="00662D9A">
        <w:rPr>
          <w:i/>
        </w:rPr>
        <w:t>Förvaltningsrätten i Stockholm</w:t>
      </w:r>
      <w:r>
        <w:t xml:space="preserve"> ifrågasätter om inte en underrättelse om beslut av rättssäkerhetsskäl borde delges sökan</w:t>
      </w:r>
      <w:r>
        <w:softHyphen/>
        <w:t xml:space="preserve">den. </w:t>
      </w:r>
      <w:r w:rsidRPr="00662D9A">
        <w:rPr>
          <w:i/>
        </w:rPr>
        <w:t>Helsingborgs tingsrätt</w:t>
      </w:r>
      <w:r>
        <w:t xml:space="preserve"> efterlyser vissa klarlägganden när det gäller förhållandet mellan avtalsrättsliga förpliktelser och möjligheterna att begära rättelse.</w:t>
      </w:r>
    </w:p>
    <w:p w:rsidR="00EE7E17" w:rsidRDefault="00EE7E17" w:rsidP="00E83BD3">
      <w:pPr>
        <w:pStyle w:val="Brdtextmedindrag"/>
      </w:pPr>
      <w:r w:rsidRPr="00E83BD3">
        <w:rPr>
          <w:b/>
        </w:rPr>
        <w:t>Skälen för regeringens förslag</w:t>
      </w:r>
      <w:r w:rsidR="00E83BD3">
        <w:rPr>
          <w:b/>
        </w:rPr>
        <w:t xml:space="preserve">: </w:t>
      </w:r>
      <w:r>
        <w:t>Av EU-rätten följer att enskilda personer har rätt till ett effektivt rättsligt skydd av de rättigheter de har enligt unionens rättsordning. Rätten till detta skydd är en av de grund</w:t>
      </w:r>
      <w:r w:rsidR="00E83BD3">
        <w:softHyphen/>
      </w:r>
      <w:r>
        <w:t xml:space="preserve">läggande rättsprinciper som följer av medlemsstaternas gemensamma konstitutionella traditioner. Eftersom det inte finns några unionsrättsliga bestämmelser om överprövning av </w:t>
      </w:r>
      <w:proofErr w:type="spellStart"/>
      <w:r>
        <w:t>valfri</w:t>
      </w:r>
      <w:r>
        <w:softHyphen/>
        <w:t>hetssystem</w:t>
      </w:r>
      <w:proofErr w:type="spellEnd"/>
      <w:r>
        <w:t xml:space="preserve"> fördes det vid tillkomsten av LOV in nödvändiga regler och förfaranden i den lagen för att garantera ett effektivt rättsligt skydd (se prop. 2008/09:29 s. 102). </w:t>
      </w:r>
    </w:p>
    <w:p w:rsidR="00EE7E17" w:rsidRDefault="00EE7E17" w:rsidP="000D6461">
      <w:pPr>
        <w:pStyle w:val="Brdtextmedindrag"/>
      </w:pPr>
      <w:r>
        <w:t>I 10 kap. LOV finns det bestämmelser om rättsmedel. Enligt 10 kap. 1 § i den lagen får en leverantör som påstår att en upphandlande myndig</w:t>
      </w:r>
      <w:r>
        <w:softHyphen/>
        <w:t xml:space="preserve">het har brutit mot en bestämmelse i lagen ansöka om rättelse hos allmän </w:t>
      </w:r>
      <w:r>
        <w:lastRenderedPageBreak/>
        <w:t>förvaltningsdomstol. När det gäller beslut att inte godkänna en sökande är det endast sökanden själv som får begära rättelse. Om den upp</w:t>
      </w:r>
      <w:r w:rsidR="00E83BD3">
        <w:softHyphen/>
      </w:r>
      <w:r>
        <w:t>hand</w:t>
      </w:r>
      <w:r w:rsidR="00E45769">
        <w:softHyphen/>
      </w:r>
      <w:r>
        <w:t>lande myndigheten har brutit mot någon bestämmelse i lagen och detta medfört att leverantören lidit eller kan komma att lida skada, ska rätten enligt 10 kap. 2 § LOV besluta att den upphandlande myndig</w:t>
      </w:r>
      <w:r>
        <w:softHyphen/>
        <w:t>heten ska vidta rättelse. En ansökan om rättelse av beslut att inte god</w:t>
      </w:r>
      <w:r>
        <w:softHyphen/>
        <w:t>känna en sökande ska enligt 10 kap. 3 § LOV ha kommit in till allmän förvalt</w:t>
      </w:r>
      <w:r w:rsidR="00E83BD3">
        <w:softHyphen/>
      </w:r>
      <w:r>
        <w:t xml:space="preserve">ningsdomstol inom tre veckor från det att myndigheten lämnat </w:t>
      </w:r>
      <w:r w:rsidR="00E83BD3">
        <w:t xml:space="preserve">en </w:t>
      </w:r>
      <w:r>
        <w:t>under</w:t>
      </w:r>
      <w:r w:rsidR="00E83BD3">
        <w:softHyphen/>
      </w:r>
      <w:r>
        <w:t>rättelse om beslutet. I övrigt gäller ingen tidsfrist för när en begäran om rättelse ska göras. Enligt 10 kap. 3 § LOV krävs vidare prövningstill</w:t>
      </w:r>
      <w:r>
        <w:softHyphen/>
        <w:t>stånd vid överklagande till kammarrätten.</w:t>
      </w:r>
    </w:p>
    <w:p w:rsidR="00EE7E17" w:rsidRDefault="00EE7E17" w:rsidP="000D6461">
      <w:pPr>
        <w:pStyle w:val="Brdtextmedindrag"/>
      </w:pPr>
      <w:r>
        <w:t xml:space="preserve">Även i lagen om valfrihetssystem i fråga om tjänster för elektronisk identifiering finns behov av regler och förfaranden för att garantera ett effektivt rättsligt skydd för enskilda. Det har inte framkommit något som talar emot att bygga upp regleringen av dessa frågor i den nya lagen på i huvudsak motsvarande sätt som i LOV. </w:t>
      </w:r>
    </w:p>
    <w:p w:rsidR="00EE7E17" w:rsidRDefault="00EE7E17" w:rsidP="000D6461">
      <w:pPr>
        <w:pStyle w:val="Brdtextmedindrag"/>
      </w:pPr>
      <w:r w:rsidRPr="00662D9A">
        <w:rPr>
          <w:i/>
        </w:rPr>
        <w:t>Förvaltningsrätten i Stockholm</w:t>
      </w:r>
      <w:r>
        <w:t xml:space="preserve"> har ifrågasatt om inte en underrättelse om beslut av rättssäkerhetsskäl borde delges sökanden. Regeringen konstaterar dock att det varken i LOV eller i lagen (</w:t>
      </w:r>
      <w:proofErr w:type="gramStart"/>
      <w:r>
        <w:t>2007:1091</w:t>
      </w:r>
      <w:proofErr w:type="gramEnd"/>
      <w:r>
        <w:t>) om offentlig upphandling, förkortad LOU, finns bestämmelser om att den upphandlande myndigheten måste tillförsäkra sig att sökande, anbuds</w:t>
      </w:r>
      <w:r>
        <w:softHyphen/>
        <w:t>sökande eller anbudsgivare har tagit del av beslut. Upplysningarna kan i stället lämnas på det sätt som är lämpligt. Utgångspunkten är att det är den upphandlande myndigheten som har bevisbördan för att upplys</w:t>
      </w:r>
      <w:r w:rsidR="00E45769">
        <w:softHyphen/>
      </w:r>
      <w:r>
        <w:t>ningarna har lämnats. Skälet till att det i LOV inte finns något delgiv</w:t>
      </w:r>
      <w:r>
        <w:softHyphen/>
        <w:t xml:space="preserve">ningsförfarande är att en sökande vet inom vilken tid den upphandlande myndigheten avser att fatta beslut och själv kan kontakta myndigheten om sökanden inte fått del av något beslut inom rimlig tid därefter (se prop. 2008/09:29 s. 105). Vidare kan en sökande som har fått ett negativt besked ansöka på nytt om godkännande, oavsett om tiden för ansökan om rättelse av den första ansökan om att delta i ett valfrihetssystem har försuttits eller inte. Enligt regeringens mening finns det därför inte skäl att som </w:t>
      </w:r>
      <w:r w:rsidRPr="00BC6EEB">
        <w:t>Förvaltningsrätten i Stockholm</w:t>
      </w:r>
      <w:r>
        <w:t xml:space="preserve"> har föreslagit i det här samman</w:t>
      </w:r>
      <w:r>
        <w:softHyphen/>
        <w:t>hanget ha en annan ordning för underrättelser om beslut än den som gäller enligt LOV och LOU.</w:t>
      </w:r>
    </w:p>
    <w:p w:rsidR="00EE7E17" w:rsidRDefault="00EE7E17" w:rsidP="000D6461">
      <w:pPr>
        <w:pStyle w:val="Brdtextmedindrag"/>
      </w:pPr>
      <w:r>
        <w:t>Sammanfattningsvis bör enligt regeringens mening utformningen av de bestämmelser om rättelse som behövs ske med motsvarande bestämmel</w:t>
      </w:r>
      <w:r>
        <w:softHyphen/>
        <w:t>ser i LOV som förebild.</w:t>
      </w:r>
    </w:p>
    <w:p w:rsidR="00EE7E17" w:rsidRDefault="00EE7E17" w:rsidP="000D6461">
      <w:pPr>
        <w:pStyle w:val="Brdtextmedindrag"/>
      </w:pPr>
      <w:r>
        <w:t xml:space="preserve">Den nya lagen om valfrihetssystem i fråga om tjänster för elektronisk identifiering är, liksom annan lagstiftning på upphandlingsområdet, av offentligrättslig karaktär. Förfarandet mynnar dock ut i att det tecknas kontrakt mellan den upphandlande myndigheten och leverantören. Dessa kontrakt är av civilrättslig karaktär. Som </w:t>
      </w:r>
      <w:r w:rsidRPr="00662D9A">
        <w:rPr>
          <w:i/>
        </w:rPr>
        <w:t>Helsingborgs tingsrätt</w:t>
      </w:r>
      <w:r>
        <w:t xml:space="preserve"> har varit inne på kan detta i undantagsfall leda till situationer där en leverantör vid tvist om ett villkor i ett kontrakt både kan väcka talan vid allmän domstol om avtalsbrott på civilrättslig grund och ansöka om rättelse vid förvalt</w:t>
      </w:r>
      <w:r>
        <w:softHyphen/>
        <w:t>ningsdomstol. Dessa situationer kan vara av skilda slag. Hur de even</w:t>
      </w:r>
      <w:r w:rsidR="00E45769">
        <w:softHyphen/>
      </w:r>
      <w:r>
        <w:t>tuella oklarheter som kan uppkomma ska hanteras bör enligt rege</w:t>
      </w:r>
      <w:r>
        <w:softHyphen/>
        <w:t xml:space="preserve">ringens bedömning lösas i den allmänna rättstillämpningen, i likhet med vad som </w:t>
      </w:r>
      <w:r>
        <w:lastRenderedPageBreak/>
        <w:t xml:space="preserve">i övrigt gäller i motsvarande situationer inom andra delar av </w:t>
      </w:r>
      <w:proofErr w:type="spellStart"/>
      <w:r>
        <w:t>upphand</w:t>
      </w:r>
      <w:r w:rsidR="00E45769">
        <w:softHyphen/>
      </w:r>
      <w:r>
        <w:t>lingsrätten</w:t>
      </w:r>
      <w:proofErr w:type="spellEnd"/>
      <w:r>
        <w:t xml:space="preserve">. </w:t>
      </w:r>
    </w:p>
    <w:p w:rsidR="00EE7E17" w:rsidRPr="00735432" w:rsidRDefault="00EE7E17" w:rsidP="00EE7E17">
      <w:pPr>
        <w:pStyle w:val="Rubrik2"/>
      </w:pPr>
      <w:bookmarkStart w:id="294" w:name="_Toc335738420"/>
      <w:bookmarkStart w:id="295" w:name="_Toc340742015"/>
      <w:bookmarkStart w:id="296" w:name="_Toc346631873"/>
      <w:bookmarkStart w:id="297" w:name="_Toc349751339"/>
      <w:bookmarkStart w:id="298" w:name="_Toc349814324"/>
      <w:bookmarkStart w:id="299" w:name="_Toc349820931"/>
      <w:bookmarkStart w:id="300" w:name="_Toc350844753"/>
      <w:bookmarkStart w:id="301" w:name="_Toc350848695"/>
      <w:bookmarkStart w:id="302" w:name="_Toc351561291"/>
      <w:bookmarkStart w:id="303" w:name="_Toc351622730"/>
      <w:r>
        <w:t>Behörig domstol</w:t>
      </w:r>
      <w:bookmarkEnd w:id="294"/>
      <w:bookmarkEnd w:id="295"/>
      <w:bookmarkEnd w:id="296"/>
      <w:r>
        <w:t>, partsställning m.m.</w:t>
      </w:r>
      <w:bookmarkEnd w:id="297"/>
      <w:bookmarkEnd w:id="298"/>
      <w:bookmarkEnd w:id="299"/>
      <w:bookmarkEnd w:id="300"/>
      <w:bookmarkEnd w:id="301"/>
      <w:bookmarkEnd w:id="302"/>
      <w:bookmarkEnd w:id="303"/>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735432">
        <w:rPr>
          <w:b/>
        </w:rPr>
        <w:t xml:space="preserve">örslag: </w:t>
      </w:r>
      <w:r w:rsidRPr="00735432">
        <w:t>En ansökan om rättelse ska göras hos den för</w:t>
      </w:r>
      <w:r>
        <w:softHyphen/>
      </w:r>
      <w:r w:rsidRPr="00735432">
        <w:t xml:space="preserve">valtningsrätt i vars domkrets </w:t>
      </w:r>
      <w:r>
        <w:t xml:space="preserve">den myndighet som ska administrera </w:t>
      </w:r>
      <w:proofErr w:type="spellStart"/>
      <w:r>
        <w:t>val</w:t>
      </w:r>
      <w:r>
        <w:softHyphen/>
        <w:t>frihetssystemen</w:t>
      </w:r>
      <w:proofErr w:type="spellEnd"/>
      <w:r w:rsidRPr="00735432">
        <w:t xml:space="preserve"> har si</w:t>
      </w:r>
      <w:r>
        <w:t>n</w:t>
      </w:r>
      <w:r w:rsidRPr="00735432">
        <w:t xml:space="preserve"> hemvist. </w:t>
      </w:r>
    </w:p>
    <w:p w:rsidR="00EE7E17" w:rsidRPr="00735432" w:rsidRDefault="00EE7E17" w:rsidP="000D6461">
      <w:pPr>
        <w:pStyle w:val="Brdtext"/>
        <w:pBdr>
          <w:top w:val="single" w:sz="4" w:space="1" w:color="000000"/>
          <w:left w:val="single" w:sz="4" w:space="4" w:color="000000"/>
          <w:bottom w:val="single" w:sz="4" w:space="1" w:color="000000"/>
          <w:right w:val="single" w:sz="4" w:space="4" w:color="000000"/>
        </w:pBdr>
        <w:ind w:left="113" w:right="113" w:firstLine="171"/>
      </w:pPr>
      <w:r w:rsidRPr="00735432">
        <w:t>Det ska vara en förutsättning för den nya lagens tillämpning att de</w:t>
      </w:r>
      <w:r>
        <w:t>n upphandlande myndighet</w:t>
      </w:r>
      <w:r w:rsidRPr="00735432">
        <w:t xml:space="preserve"> som inrättar </w:t>
      </w:r>
      <w:r>
        <w:t xml:space="preserve">ett </w:t>
      </w:r>
      <w:r w:rsidRPr="00735432">
        <w:t xml:space="preserve">valfrihetssystem uppdrar åt </w:t>
      </w:r>
      <w:r>
        <w:t xml:space="preserve">den myndighet som ska administrera valfrihetssystemet </w:t>
      </w:r>
      <w:r w:rsidRPr="00735432">
        <w:t>at</w:t>
      </w:r>
      <w:r>
        <w:t>t</w:t>
      </w:r>
      <w:r w:rsidRPr="00735432">
        <w:t xml:space="preserve"> </w:t>
      </w:r>
      <w:r>
        <w:t xml:space="preserve">föra den upphandlande myndighetens talan </w:t>
      </w:r>
      <w:r w:rsidRPr="00735432">
        <w:t>i mål om rättelse</w:t>
      </w:r>
      <w:r w:rsidR="000C6A62">
        <w:t xml:space="preserve"> och att i före</w:t>
      </w:r>
      <w:r w:rsidR="00E45769">
        <w:softHyphen/>
      </w:r>
      <w:r w:rsidR="000C6A62">
        <w:t>kommande fall vidta rättelse</w:t>
      </w:r>
      <w:r w:rsidRPr="00735432">
        <w:t xml:space="preserve">. </w:t>
      </w:r>
    </w:p>
    <w:p w:rsidR="00EE7E17" w:rsidRDefault="00EE7E17" w:rsidP="000D6461">
      <w:pPr>
        <w:pStyle w:val="Brdtextmedindrag"/>
        <w:rPr>
          <w:b/>
        </w:rPr>
      </w:pPr>
    </w:p>
    <w:p w:rsidR="00EE7E17" w:rsidRPr="00735432" w:rsidRDefault="00EE7E17" w:rsidP="000D6461">
      <w:pPr>
        <w:pStyle w:val="Brdtextmedindrag"/>
      </w:pPr>
      <w:r w:rsidRPr="00735432">
        <w:rPr>
          <w:b/>
        </w:rPr>
        <w:t>Utredningens förslag:</w:t>
      </w:r>
      <w:r w:rsidRPr="00735432">
        <w:t xml:space="preserve"> innebär att ansökan om rättelse sk</w:t>
      </w:r>
      <w:r>
        <w:t>ulle</w:t>
      </w:r>
      <w:r w:rsidRPr="00735432">
        <w:t xml:space="preserve"> ske hos den förvaltningsrätt i vars domkrets den upphandlande myndigheten har si</w:t>
      </w:r>
      <w:r>
        <w:t>n</w:t>
      </w:r>
      <w:r w:rsidRPr="00735432">
        <w:t xml:space="preserve"> hemvist. </w:t>
      </w:r>
      <w:r>
        <w:t>Utredningen lämnade inte något förslag om att någon annan ska föra den upphandlande myndighetens talan i mål om rättelse.</w:t>
      </w:r>
      <w:r w:rsidRPr="00735432">
        <w:t xml:space="preserve"> </w:t>
      </w:r>
    </w:p>
    <w:p w:rsidR="00EE7E17" w:rsidRDefault="00EE7E17" w:rsidP="000D6461">
      <w:pPr>
        <w:pStyle w:val="Brdtextmedindrag"/>
      </w:pPr>
      <w:r w:rsidRPr="00735432">
        <w:rPr>
          <w:b/>
        </w:rPr>
        <w:t>Remissinstanserna:</w:t>
      </w:r>
      <w:r w:rsidRPr="00735432">
        <w:t xml:space="preserve"> Ingen remissinstans har uttalat sig i frågan.</w:t>
      </w:r>
    </w:p>
    <w:p w:rsidR="00EE7E17" w:rsidRDefault="00EE7E17" w:rsidP="000D6461">
      <w:pPr>
        <w:pStyle w:val="Brdtextmedindrag"/>
      </w:pPr>
      <w:r>
        <w:rPr>
          <w:b/>
        </w:rPr>
        <w:t>Promemorians förslag:</w:t>
      </w:r>
      <w:r>
        <w:t xml:space="preserve"> överensstämmer i huvudsak med regeringens förslag. </w:t>
      </w:r>
    </w:p>
    <w:p w:rsidR="00EE7E17" w:rsidRPr="00B61F44" w:rsidRDefault="00EE7E17" w:rsidP="000D6461">
      <w:pPr>
        <w:pStyle w:val="Brdtextmedindrag"/>
      </w:pPr>
      <w:r>
        <w:rPr>
          <w:b/>
        </w:rPr>
        <w:t>Remissinstanserna:</w:t>
      </w:r>
      <w:r>
        <w:t xml:space="preserve"> </w:t>
      </w:r>
      <w:r>
        <w:rPr>
          <w:i/>
        </w:rPr>
        <w:t>E-legitimationsnämnden</w:t>
      </w:r>
      <w:r w:rsidRPr="00B11612">
        <w:t xml:space="preserve"> </w:t>
      </w:r>
      <w:r>
        <w:t xml:space="preserve">och </w:t>
      </w:r>
      <w:r>
        <w:rPr>
          <w:i/>
        </w:rPr>
        <w:t xml:space="preserve">Stockholms kommun </w:t>
      </w:r>
      <w:r w:rsidRPr="00B11612">
        <w:t>stöder förslaget.</w:t>
      </w:r>
      <w:r w:rsidRPr="007E5418">
        <w:t xml:space="preserve"> </w:t>
      </w:r>
      <w:r w:rsidRPr="007E5418">
        <w:rPr>
          <w:i/>
        </w:rPr>
        <w:t>Förvaltningsrätten i Stockholm</w:t>
      </w:r>
      <w:r w:rsidRPr="007E5418">
        <w:t xml:space="preserve"> anför att frågan om partsställning i domstol bör belysas ytterligare och att det bör framgå av lagtexten vem som är motpart i domstol.</w:t>
      </w:r>
      <w:r>
        <w:t xml:space="preserve"> </w:t>
      </w:r>
      <w:r>
        <w:rPr>
          <w:i/>
        </w:rPr>
        <w:t xml:space="preserve">Göta hovrätt </w:t>
      </w:r>
      <w:r>
        <w:t xml:space="preserve">menar att det är oklart hur rättsmedelsbestämmelserna ska tillämpas i de fall rättelse begärs av ett generellt beslut av E-legitimationsnämnden. </w:t>
      </w:r>
      <w:r>
        <w:rPr>
          <w:i/>
        </w:rPr>
        <w:t xml:space="preserve">Helsingborgs tingsrätt </w:t>
      </w:r>
      <w:r>
        <w:t>ifrågasätter om mål om rättelse bör prövas av endast en förvalt</w:t>
      </w:r>
      <w:r>
        <w:softHyphen/>
        <w:t>ningsrätt.</w:t>
      </w:r>
    </w:p>
    <w:p w:rsidR="00EE7E17" w:rsidRDefault="00EE7E17" w:rsidP="000D6461">
      <w:pPr>
        <w:pStyle w:val="Brdtextmedindrag"/>
      </w:pPr>
      <w:r w:rsidRPr="00735432">
        <w:rPr>
          <w:b/>
        </w:rPr>
        <w:t xml:space="preserve">Skälen för </w:t>
      </w:r>
      <w:r>
        <w:rPr>
          <w:b/>
        </w:rPr>
        <w:t xml:space="preserve">regeringens </w:t>
      </w:r>
      <w:r w:rsidRPr="00735432">
        <w:rPr>
          <w:b/>
        </w:rPr>
        <w:t xml:space="preserve">förslag: </w:t>
      </w:r>
      <w:r w:rsidRPr="00BC6EEB">
        <w:t>Regeringen avser att i förordning utse E-legitimationsnämnden att vara den myndighet som ska tillhandahålla ett sådant system för säker elektronisk identifiering som avses i 1 § andra stycket 2 i lagen. Det blir därmed E-legitimationsnämnden som enligt 1 § andra stycket 3 ska administrera de valfrihetssystem som inrättas.</w:t>
      </w:r>
      <w:r>
        <w:t xml:space="preserve"> </w:t>
      </w:r>
      <w:r w:rsidRPr="00735432">
        <w:t xml:space="preserve">E-legitimationsnämnden agerar inte i eget namn enligt lagen, utan på andra </w:t>
      </w:r>
      <w:r>
        <w:t xml:space="preserve">upphandlande myndigheters </w:t>
      </w:r>
      <w:r w:rsidRPr="00735432">
        <w:t xml:space="preserve">vägnar. Detta innebär att ansvaret för att bestämmelserna i lagen följs ligger kvar på den </w:t>
      </w:r>
      <w:r>
        <w:t xml:space="preserve">upphandlande myndighet </w:t>
      </w:r>
      <w:r w:rsidRPr="00735432">
        <w:t>som har anlitat E-legitimationsnämnden. Att beslutanderätt har över</w:t>
      </w:r>
      <w:r w:rsidRPr="00735432">
        <w:softHyphen/>
        <w:t xml:space="preserve">förts till nämnden påverkar inte denna ansvarsfördelning. Alla beslut som E-legitimationsnämnden fattar enligt lagen har i formell mening fattats av var och en av de anlitande </w:t>
      </w:r>
      <w:r>
        <w:t>upphandlande myndigheterna</w:t>
      </w:r>
      <w:r w:rsidRPr="00735432">
        <w:t>.</w:t>
      </w:r>
    </w:p>
    <w:p w:rsidR="00EE7E17" w:rsidRDefault="00EE7E17" w:rsidP="000D6461">
      <w:pPr>
        <w:pStyle w:val="Brdtextmedindrag"/>
      </w:pPr>
      <w:r>
        <w:t>Vid ansökan om rättelse enligt LOV blir den upphandlande myndighet som har inrättat valfrihetssystemet enligt allmänna processrättsliga principer den enskildes motpart. Eftersom varje</w:t>
      </w:r>
      <w:r w:rsidRPr="00735432">
        <w:t xml:space="preserve"> beslut som </w:t>
      </w:r>
      <w:proofErr w:type="spellStart"/>
      <w:r w:rsidRPr="00735432">
        <w:t>E-legitima</w:t>
      </w:r>
      <w:r w:rsidR="0098366C">
        <w:softHyphen/>
      </w:r>
      <w:r w:rsidRPr="00735432">
        <w:t>tionsnämnden</w:t>
      </w:r>
      <w:proofErr w:type="spellEnd"/>
      <w:r w:rsidRPr="00735432">
        <w:t xml:space="preserve"> fattar enligt </w:t>
      </w:r>
      <w:r>
        <w:t xml:space="preserve">den nya </w:t>
      </w:r>
      <w:r w:rsidRPr="00735432">
        <w:t xml:space="preserve">lagen i formell mening </w:t>
      </w:r>
      <w:r>
        <w:t xml:space="preserve">har </w:t>
      </w:r>
      <w:r w:rsidRPr="00735432">
        <w:t xml:space="preserve">fattats av var och en av de anlitande </w:t>
      </w:r>
      <w:r>
        <w:t xml:space="preserve">upphandlande myndigheterna är det också </w:t>
      </w:r>
      <w:r w:rsidRPr="007F7722">
        <w:t>respektive upphandlande myndighet som blir motpart i domstol</w:t>
      </w:r>
      <w:r>
        <w:t xml:space="preserve"> om en leverantör ansöker om rättelse</w:t>
      </w:r>
      <w:r w:rsidRPr="007F7722">
        <w:t xml:space="preserve">. </w:t>
      </w:r>
      <w:r>
        <w:t>Detta</w:t>
      </w:r>
      <w:r w:rsidRPr="007F7722">
        <w:t xml:space="preserve"> </w:t>
      </w:r>
      <w:r>
        <w:t>är i linje med</w:t>
      </w:r>
      <w:r w:rsidRPr="007F7722">
        <w:t xml:space="preserve"> vad som gäller när upphandlande myndigheter anlitar </w:t>
      </w:r>
      <w:r>
        <w:t xml:space="preserve">en </w:t>
      </w:r>
      <w:r w:rsidRPr="007F7722">
        <w:t xml:space="preserve">inköpscentral som ombud </w:t>
      </w:r>
      <w:r w:rsidRPr="00317F6E">
        <w:t xml:space="preserve">för att </w:t>
      </w:r>
      <w:r w:rsidRPr="00317F6E">
        <w:lastRenderedPageBreak/>
        <w:t xml:space="preserve">genomföra en samordnad upphandling </w:t>
      </w:r>
      <w:r w:rsidRPr="007F7722">
        <w:t>med stöd av 2 kap. 9 § 2 lagen (</w:t>
      </w:r>
      <w:proofErr w:type="gramStart"/>
      <w:r w:rsidRPr="007F7722">
        <w:t>2007:1091</w:t>
      </w:r>
      <w:proofErr w:type="gramEnd"/>
      <w:r w:rsidRPr="007F7722">
        <w:t xml:space="preserve">) om offentlig upphandling, jfr prop. 2011/12:106 s. 103 och 109 f. </w:t>
      </w:r>
      <w:r>
        <w:t xml:space="preserve">Mot denna bakgrund bör det inte </w:t>
      </w:r>
      <w:r w:rsidRPr="007F7722">
        <w:t>i det här sammanhanget införa</w:t>
      </w:r>
      <w:r>
        <w:t>s</w:t>
      </w:r>
      <w:r w:rsidRPr="007F7722">
        <w:t xml:space="preserve"> en lagbestämmelse </w:t>
      </w:r>
      <w:r w:rsidRPr="00265D92">
        <w:t>om vem som ska vara den enskildes motpart i mål om rättelse</w:t>
      </w:r>
      <w:r>
        <w:t>, så</w:t>
      </w:r>
      <w:r w:rsidRPr="007F7722">
        <w:t xml:space="preserve">som </w:t>
      </w:r>
      <w:r w:rsidRPr="007F7722">
        <w:rPr>
          <w:i/>
        </w:rPr>
        <w:t>Förvaltningsrätten i Stockholm</w:t>
      </w:r>
      <w:r w:rsidRPr="007F7722">
        <w:t xml:space="preserve"> har föreslagit.</w:t>
      </w:r>
      <w:r>
        <w:t xml:space="preserve"> </w:t>
      </w:r>
    </w:p>
    <w:p w:rsidR="00EE7E17" w:rsidRDefault="00EE7E17" w:rsidP="000D6461">
      <w:pPr>
        <w:pStyle w:val="Brdtextmedindrag"/>
      </w:pPr>
      <w:r>
        <w:t>Det är en förutsättning för lagens tillämpning att de upphandlande myndigheter som vill inrätta ett valfrihetssystem ger den myndighet som regeringen utser att tillhandahålla ett system för säker elektronisk identi</w:t>
      </w:r>
      <w:r>
        <w:softHyphen/>
        <w:t xml:space="preserve">fiering, vilket avses vara </w:t>
      </w:r>
      <w:r w:rsidRPr="00735432">
        <w:t>E-legitimationsnämnden</w:t>
      </w:r>
      <w:r>
        <w:t>, i uppdrag att i respek</w:t>
      </w:r>
      <w:r>
        <w:softHyphen/>
        <w:t xml:space="preserve">tive myndighets namn administrera systemet. Beslut om uteslutning och godkännande av leverantörer kommer därför i praktiken alltid att fattas av E-legitimationsnämnden. Det är också nämnden som ska </w:t>
      </w:r>
      <w:r w:rsidRPr="00735432">
        <w:t>utarbeta de tekniska och säker</w:t>
      </w:r>
      <w:r w:rsidRPr="00735432">
        <w:softHyphen/>
        <w:t>hetsmässiga kraven för anslutning</w:t>
      </w:r>
      <w:r>
        <w:t>, bedöma huruvida leverantörerna uppfyller kraven</w:t>
      </w:r>
      <w:r w:rsidRPr="00735432" w:rsidDel="00070C28">
        <w:t xml:space="preserve"> </w:t>
      </w:r>
      <w:r>
        <w:t xml:space="preserve">samt i övrigt vidta nödvändig </w:t>
      </w:r>
      <w:r w:rsidRPr="00735432">
        <w:t>utredning inför</w:t>
      </w:r>
      <w:r>
        <w:t xml:space="preserve"> beslut om uteslutning eller godkännande. </w:t>
      </w:r>
      <w:r w:rsidRPr="00735432">
        <w:t xml:space="preserve">Det sagda innebär att nämnden </w:t>
      </w:r>
      <w:r>
        <w:t xml:space="preserve">är bättre skickad än de enskilda upphandlande myndigheterna att i ett mål om rättelse </w:t>
      </w:r>
      <w:r w:rsidRPr="00735432">
        <w:t xml:space="preserve">försvara </w:t>
      </w:r>
      <w:r>
        <w:t xml:space="preserve">de beslut som den fattar, även om besluten i formellt hänseende har fattats i de enskilda myndigheternas namn. Det bör således vara E-legitimationsnämnden, och inte de enskilda upphandlande myndigheterna, </w:t>
      </w:r>
      <w:r w:rsidRPr="00635A5B">
        <w:t xml:space="preserve">som </w:t>
      </w:r>
      <w:r w:rsidRPr="004D042E">
        <w:t xml:space="preserve">för myndigheternas talan </w:t>
      </w:r>
      <w:r>
        <w:t>p</w:t>
      </w:r>
      <w:r w:rsidRPr="004D042E">
        <w:t xml:space="preserve">å deras vägnar </w:t>
      </w:r>
      <w:r w:rsidRPr="00635A5B">
        <w:t>i de fall en leverantör ansöker om rättelse</w:t>
      </w:r>
      <w:r>
        <w:t xml:space="preserve"> hos en förvaltningsrätt. Detta kan lämpligen säkerställas genom att de enskilda myndigheternas uppdrag till E-legitimationsnämnden att i myndigheternas namn admini</w:t>
      </w:r>
      <w:r>
        <w:softHyphen/>
        <w:t xml:space="preserve">strera valfrihetssystemet även omfattar ett uppdrag till nämnden att i myndigheternas namn föra deras talan i samband med mål om rättelse. Det bör därför vara ett krav för den nya lagens tillämplighet att de aktuella myndigheterna ger nämnden ett uppdrag med den innebörden. </w:t>
      </w:r>
    </w:p>
    <w:p w:rsidR="00EE7E17" w:rsidRDefault="00EE7E17" w:rsidP="000D6461">
      <w:pPr>
        <w:pStyle w:val="Brdtextmedindrag"/>
      </w:pPr>
      <w:r>
        <w:t xml:space="preserve">I promemorian föreslogs att rätt forum för ansökan om rättelse skulle vara den förvaltningsrätt inom vars domkrets E-legitimationsnämnden har sin hemvist. </w:t>
      </w:r>
      <w:r>
        <w:rPr>
          <w:i/>
        </w:rPr>
        <w:t xml:space="preserve">Helsingborgs tingsrätt </w:t>
      </w:r>
      <w:r>
        <w:t>har ifrågasatt detta förslag. Rege</w:t>
      </w:r>
      <w:r>
        <w:softHyphen/>
        <w:t xml:space="preserve">ringen vill i detta sammanhang framhålla att samtliga beslut som kan bli föremål för rättelse enligt den nya lagen kommer att fattas av </w:t>
      </w:r>
      <w:proofErr w:type="spellStart"/>
      <w:r>
        <w:t>E-legitima</w:t>
      </w:r>
      <w:r>
        <w:softHyphen/>
        <w:t>tionsnämnden</w:t>
      </w:r>
      <w:proofErr w:type="spellEnd"/>
      <w:r>
        <w:t xml:space="preserve">. Det kommer också att vara E-legitimationsnämnden som i praktiken uppträder i domstolen och för de enskilda myndigheternas talan i målet. Även om besluten fattas i andra myndigheters namn bör därför E-legitimationsnämndens hemvist vara styrande för forumfrågan. Rätt forum </w:t>
      </w:r>
      <w:r w:rsidRPr="009E67F0">
        <w:t>i fråga om talan om rättelse</w:t>
      </w:r>
      <w:r w:rsidRPr="009E67F0" w:rsidDel="009E67F0">
        <w:t xml:space="preserve"> </w:t>
      </w:r>
      <w:proofErr w:type="gramStart"/>
      <w:r>
        <w:t>bör således</w:t>
      </w:r>
      <w:proofErr w:type="gramEnd"/>
      <w:r>
        <w:t xml:space="preserve"> vara den förvaltnings</w:t>
      </w:r>
      <w:r>
        <w:softHyphen/>
        <w:t>rätt inom vars domkrets den myndighet som regeringen avser ska till</w:t>
      </w:r>
      <w:r>
        <w:softHyphen/>
        <w:t xml:space="preserve">handahålla ett system för säker elektronisk identifiering, dvs. E-legitimationsnämnden, har sin hemvist. </w:t>
      </w:r>
    </w:p>
    <w:p w:rsidR="00D577B1" w:rsidRDefault="00EE7E17" w:rsidP="000D6461">
      <w:pPr>
        <w:pStyle w:val="Brdtextmedindrag"/>
      </w:pPr>
      <w:r w:rsidRPr="00220918">
        <w:t xml:space="preserve">Med anledning av </w:t>
      </w:r>
      <w:r w:rsidRPr="00FD726A">
        <w:rPr>
          <w:i/>
        </w:rPr>
        <w:t>Göta hovrätts</w:t>
      </w:r>
      <w:r w:rsidRPr="00220918">
        <w:t xml:space="preserve"> </w:t>
      </w:r>
      <w:r>
        <w:t>frågor</w:t>
      </w:r>
      <w:r w:rsidRPr="00220918">
        <w:t xml:space="preserve"> om hur </w:t>
      </w:r>
      <w:proofErr w:type="spellStart"/>
      <w:r w:rsidRPr="00220918">
        <w:t>rättsmedelsbestämmel</w:t>
      </w:r>
      <w:r>
        <w:softHyphen/>
      </w:r>
      <w:r w:rsidRPr="00220918">
        <w:t>serna</w:t>
      </w:r>
      <w:proofErr w:type="spellEnd"/>
      <w:r w:rsidRPr="00220918">
        <w:t xml:space="preserve"> ska tillämpas </w:t>
      </w:r>
      <w:r>
        <w:t xml:space="preserve">vid samordnat inrättande av valfrihetssystem </w:t>
      </w:r>
      <w:r w:rsidRPr="00220918">
        <w:t xml:space="preserve">vill regeringen anföra följande. </w:t>
      </w:r>
      <w:r>
        <w:t>D</w:t>
      </w:r>
      <w:r w:rsidRPr="00220918">
        <w:t xml:space="preserve">et </w:t>
      </w:r>
      <w:r>
        <w:t xml:space="preserve">är </w:t>
      </w:r>
      <w:r w:rsidRPr="00220918">
        <w:t xml:space="preserve">viktigt att </w:t>
      </w:r>
      <w:r>
        <w:t>E-legitimationsnämnden i sina beslut tydligt anger i vilka myndigheters namn som varje beslut fattas. Därmed kan den s</w:t>
      </w:r>
      <w:r w:rsidRPr="00220918">
        <w:t xml:space="preserve">om vill </w:t>
      </w:r>
      <w:r>
        <w:t>ansöka om</w:t>
      </w:r>
      <w:r w:rsidRPr="00220918">
        <w:t xml:space="preserve"> rättelse otvetydigt utläsa vem som ska anges som motpart</w:t>
      </w:r>
      <w:r>
        <w:t xml:space="preserve"> i ansökan till förvaltningsrätten</w:t>
      </w:r>
      <w:r w:rsidRPr="00220918">
        <w:t xml:space="preserve">. </w:t>
      </w:r>
      <w:r>
        <w:t xml:space="preserve">Vid den praktiska handläggningen av en ansökan om rättelse kan domstolen utgå från att de myndigheter som i formellt hänseende är motparter har gett E-legitimationsnämnden i uppdrag att i myndigheternas namn föra deras talan, eftersom ett sådant uppdrag är en förutsättning för att lagen över </w:t>
      </w:r>
      <w:r>
        <w:lastRenderedPageBreak/>
        <w:t>huvud taget ska vara tillämplig.</w:t>
      </w:r>
      <w:r w:rsidRPr="00220918">
        <w:t xml:space="preserve"> </w:t>
      </w:r>
      <w:r>
        <w:t xml:space="preserve">I de fall förvaltningsrätten bifaller en ansökan om rättelse ska beslutet formellt sett rikta sig mot de enskilda upphandlande myndigheter som är motparter, även om det i praktiken är </w:t>
      </w:r>
      <w:r w:rsidRPr="00220918">
        <w:t xml:space="preserve">E-legitimationsnämnden </w:t>
      </w:r>
      <w:r>
        <w:t>som kan vidta nödvändiga åtgärder – i myn</w:t>
      </w:r>
      <w:r>
        <w:softHyphen/>
        <w:t>digheternas namn – för att efterkomma en sådan dom.</w:t>
      </w:r>
    </w:p>
    <w:p w:rsidR="00EE7E17" w:rsidRDefault="00D577B1" w:rsidP="000D6461">
      <w:pPr>
        <w:pStyle w:val="Brdtextmedindrag"/>
      </w:pPr>
      <w:r>
        <w:rPr>
          <w:i/>
        </w:rPr>
        <w:t xml:space="preserve">Lagrådet </w:t>
      </w:r>
      <w:r>
        <w:t>anser att det bör klargöras, eventuellt genom ett tillägg i lagtexten, om det bara är den upphandlande myndighet</w:t>
      </w:r>
      <w:r w:rsidR="00117638">
        <w:t>en</w:t>
      </w:r>
      <w:r>
        <w:t xml:space="preserve"> som ska vidta rättelseåtgärder eller om det också kan ankomma på </w:t>
      </w:r>
      <w:proofErr w:type="spellStart"/>
      <w:r>
        <w:t>E-legitimations</w:t>
      </w:r>
      <w:r w:rsidR="00E45769">
        <w:softHyphen/>
      </w:r>
      <w:r>
        <w:t>nämnden</w:t>
      </w:r>
      <w:proofErr w:type="spellEnd"/>
      <w:r w:rsidR="00117638">
        <w:t xml:space="preserve"> att göra detta</w:t>
      </w:r>
      <w:r>
        <w:t xml:space="preserve">. Regeringen konstaterar att rättelseåtgärder normalt kommer att behöva vidtas av E-legitimationsnämnden, men att det inte kan uteslutas den upphandlande myndigheten själv kan behöva vidta rättelseåtgärder, t.ex. i dess tekniska system. Som Lagrådet har varit inne på bör det framgå av lagen att en förutsättning för att den ska gälla är att uppdraget till E-legitimationsnämnden även omfattar att i förekommande fall vidta rättelseåtgärder. </w:t>
      </w:r>
    </w:p>
    <w:p w:rsidR="00EE7E17" w:rsidRDefault="00EE7E17" w:rsidP="00EE7E17">
      <w:pPr>
        <w:pStyle w:val="Rubrik2"/>
      </w:pPr>
      <w:bookmarkStart w:id="304" w:name="_Toc346891525"/>
      <w:bookmarkStart w:id="305" w:name="_Toc349751340"/>
      <w:bookmarkStart w:id="306" w:name="_Toc349814325"/>
      <w:bookmarkStart w:id="307" w:name="_Toc349820932"/>
      <w:bookmarkStart w:id="308" w:name="_Toc350844754"/>
      <w:bookmarkStart w:id="309" w:name="_Toc350848696"/>
      <w:bookmarkStart w:id="310" w:name="_Toc351561292"/>
      <w:bookmarkStart w:id="311" w:name="_Toc351622731"/>
      <w:r>
        <w:t>Domförhet</w:t>
      </w:r>
      <w:bookmarkEnd w:id="304"/>
      <w:bookmarkEnd w:id="305"/>
      <w:bookmarkEnd w:id="306"/>
      <w:bookmarkEnd w:id="307"/>
      <w:bookmarkEnd w:id="308"/>
      <w:bookmarkEnd w:id="309"/>
      <w:bookmarkEnd w:id="310"/>
      <w:bookmarkEnd w:id="311"/>
      <w:r>
        <w:t xml:space="preserve"> </w:t>
      </w:r>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9D2D11">
        <w:rPr>
          <w:b/>
        </w:rPr>
        <w:t>Regeringens förslag:</w:t>
      </w:r>
      <w:r>
        <w:t xml:space="preserve"> I mål om rättelse enligt lagen ska förvaltnings</w:t>
      </w:r>
      <w:r>
        <w:softHyphen/>
        <w:t>rätten vara domför med en lagfaren domare ensam.</w:t>
      </w:r>
    </w:p>
    <w:p w:rsidR="00EE7E17" w:rsidRDefault="00EE7E17" w:rsidP="000D6461">
      <w:pPr>
        <w:pStyle w:val="Brdtextmedindrag"/>
      </w:pPr>
    </w:p>
    <w:p w:rsidR="00EE7E17" w:rsidRDefault="00EE7E17" w:rsidP="000D6461">
      <w:pPr>
        <w:pStyle w:val="Brdtextmedindrag"/>
      </w:pPr>
      <w:r w:rsidRPr="009D2D11">
        <w:rPr>
          <w:b/>
        </w:rPr>
        <w:t>Utredningens förslag:</w:t>
      </w:r>
      <w:r>
        <w:t xml:space="preserve"> överensstämmer med regeringens förslag.</w:t>
      </w:r>
    </w:p>
    <w:p w:rsidR="00EE7E17" w:rsidRDefault="00EE7E17" w:rsidP="000D6461">
      <w:pPr>
        <w:pStyle w:val="Brdtextmedindrag"/>
      </w:pPr>
      <w:r w:rsidRPr="009D2D11">
        <w:rPr>
          <w:b/>
        </w:rPr>
        <w:t>Remissinstanserna:</w:t>
      </w:r>
      <w:r>
        <w:t xml:space="preserve"> Ingen remissinstans har uttalat sig i frågan.</w:t>
      </w:r>
    </w:p>
    <w:p w:rsidR="00EE7E17" w:rsidRDefault="00EE7E17" w:rsidP="000D6461">
      <w:pPr>
        <w:pStyle w:val="Brdtextmedindrag"/>
      </w:pPr>
      <w:r w:rsidRPr="009D2D11">
        <w:rPr>
          <w:b/>
        </w:rPr>
        <w:t>Promemorians förslag:</w:t>
      </w:r>
      <w:r>
        <w:t xml:space="preserve"> överensstämmer med regeringens förslag.</w:t>
      </w:r>
    </w:p>
    <w:p w:rsidR="00EE7E17" w:rsidRDefault="00EE7E17" w:rsidP="000D6461">
      <w:pPr>
        <w:pStyle w:val="Brdtextmedindrag"/>
      </w:pPr>
      <w:r w:rsidRPr="009D2D11">
        <w:rPr>
          <w:b/>
        </w:rPr>
        <w:t>Remissinstanserna:</w:t>
      </w:r>
      <w:r>
        <w:rPr>
          <w:b/>
        </w:rPr>
        <w:t xml:space="preserve"> </w:t>
      </w:r>
      <w:r w:rsidRPr="005F6B12">
        <w:t>stöder förslaget eller lämnar det utan invändning.</w:t>
      </w:r>
    </w:p>
    <w:p w:rsidR="00EE7E17" w:rsidRDefault="00EE7E17" w:rsidP="000D6461">
      <w:pPr>
        <w:pStyle w:val="Brdtextmedindrag"/>
      </w:pPr>
      <w:r w:rsidRPr="009D2D11">
        <w:rPr>
          <w:b/>
        </w:rPr>
        <w:t>Skälen för regeringens förslag:</w:t>
      </w:r>
      <w:r>
        <w:t xml:space="preserve"> Enligt 18 § fjärde stycket 5 och 8 lagen (1971:289) om allmänna förvaltningsdomstolar är en förvaltnings</w:t>
      </w:r>
      <w:r>
        <w:softHyphen/>
        <w:t xml:space="preserve">rätt domför med en lagfaren domare ensam vid avgörande i sak av mål enligt LOU och LOV. Skälet till att mål enligt LOU handläggs på detta sätt är att mål om offentlig upphandling är av brådskande karaktär och att nämndemannamedverkan därför inte har ansetts nödvändig, trots att målen gånger är av kvalificerad art (se prop. 1996/97:133 s. 49). </w:t>
      </w:r>
    </w:p>
    <w:p w:rsidR="00EE7E17" w:rsidRDefault="00EE7E17" w:rsidP="000D6461">
      <w:pPr>
        <w:pStyle w:val="Brdtextmedindrag"/>
      </w:pPr>
      <w:r>
        <w:t xml:space="preserve">I förarbetena till LOV (prop. 2008/09:29 s. 112) bedömdes det vara lämpligt att mål enligt den lagen hanteras på samma sätt som mål enligt LOU. Det ansågs viktigt att även mål enligt LOV behandlas snabbt. Dessutom uttalades att mål enligt LOV normalt inte torde vara av fullt så kvalificerad art som mål enligt LOU. </w:t>
      </w:r>
    </w:p>
    <w:p w:rsidR="00EE7E17" w:rsidRDefault="00EE7E17" w:rsidP="000D6461">
      <w:pPr>
        <w:pStyle w:val="Brdtextmedindrag"/>
      </w:pPr>
      <w:r>
        <w:t>Den nu föreslagna lagen har i huvudsak utformats med LOV som före</w:t>
      </w:r>
      <w:r>
        <w:softHyphen/>
        <w:t>bild. Pröv</w:t>
      </w:r>
      <w:r>
        <w:softHyphen/>
        <w:t>ningen av mål om rättelse i förvaltningsrätten kommer att ha stora lik</w:t>
      </w:r>
      <w:r>
        <w:softHyphen/>
        <w:t>heter med de prövningar som görs enligt LOV. De skäl som ansetts moti</w:t>
      </w:r>
      <w:r>
        <w:softHyphen/>
        <w:t>vera särskilda domförhetsregler för mål enligt LOU och LOV gör sig på samma sätt gällande när det gäller mål enligt den nu föreslagna lagen. Även i mål om rättelse enligt denna lag bör därför förvaltnings</w:t>
      </w:r>
      <w:r>
        <w:softHyphen/>
        <w:t>rätten vara domför med en lagfaren domare ensam.</w:t>
      </w:r>
    </w:p>
    <w:p w:rsidR="00EE7E17" w:rsidRDefault="00EE7E17" w:rsidP="00EE7E17">
      <w:pPr>
        <w:pStyle w:val="Rubrik2"/>
      </w:pPr>
      <w:bookmarkStart w:id="312" w:name="_Toc346891526"/>
      <w:bookmarkStart w:id="313" w:name="_Toc349751341"/>
      <w:bookmarkStart w:id="314" w:name="_Toc349814326"/>
      <w:bookmarkStart w:id="315" w:name="_Toc349820933"/>
      <w:bookmarkStart w:id="316" w:name="_Toc350844755"/>
      <w:bookmarkStart w:id="317" w:name="_Toc350848697"/>
      <w:bookmarkStart w:id="318" w:name="_Toc351561293"/>
      <w:bookmarkStart w:id="319" w:name="_Toc351622732"/>
      <w:r>
        <w:lastRenderedPageBreak/>
        <w:t>Skadestånd</w:t>
      </w:r>
      <w:bookmarkEnd w:id="312"/>
      <w:bookmarkEnd w:id="313"/>
      <w:bookmarkEnd w:id="314"/>
      <w:bookmarkEnd w:id="315"/>
      <w:bookmarkEnd w:id="316"/>
      <w:bookmarkEnd w:id="317"/>
      <w:bookmarkEnd w:id="318"/>
      <w:bookmarkEnd w:id="319"/>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9D2D11">
        <w:rPr>
          <w:b/>
        </w:rPr>
        <w:t>Regeringens förslag:</w:t>
      </w:r>
      <w:r>
        <w:t xml:space="preserve"> En upphandlande myndighet som inte har följt bestämmelserna i lagen ska ersätta sökanden för därigenom upp</w:t>
      </w:r>
      <w:r w:rsidR="00E45769">
        <w:softHyphen/>
      </w:r>
      <w:r>
        <w:t xml:space="preserve">kommen skada. Skadeståndstalan ska väckas vid allmän domstol. Talan som grundar sig på ett beslut att inte godkänna en leverantör ska väckas inom ett år från det att den upphandlande myndigheten har fattat beslutet. </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rsidRPr="00452DEA">
        <w:t xml:space="preserve">Bestämmelserna om </w:t>
      </w:r>
      <w:r>
        <w:t>skadestånd</w:t>
      </w:r>
      <w:r w:rsidRPr="00452DEA">
        <w:t xml:space="preserve"> </w:t>
      </w:r>
      <w:proofErr w:type="gramStart"/>
      <w:r w:rsidRPr="00452DEA">
        <w:t>ska inte</w:t>
      </w:r>
      <w:proofErr w:type="gramEnd"/>
      <w:r w:rsidRPr="00452DEA">
        <w:t xml:space="preserve"> gälla </w:t>
      </w:r>
      <w:r>
        <w:t>vid brister i den information om leverantörer som den upphandlande myndigheten ska lämna till enskilda.</w:t>
      </w:r>
    </w:p>
    <w:p w:rsidR="00EE7E17" w:rsidRDefault="00EE7E17" w:rsidP="000D6461">
      <w:pPr>
        <w:pStyle w:val="Brdtextmedindrag"/>
        <w:rPr>
          <w:b/>
        </w:rPr>
      </w:pPr>
    </w:p>
    <w:p w:rsidR="00EE7E17" w:rsidRDefault="00EE7E17" w:rsidP="000D6461">
      <w:pPr>
        <w:pStyle w:val="Brdtextmedindrag"/>
      </w:pPr>
      <w:r w:rsidRPr="009D2D11">
        <w:rPr>
          <w:b/>
        </w:rPr>
        <w:t>Utredningens förslag:</w:t>
      </w:r>
      <w:r>
        <w:t xml:space="preserve"> överensstämmer med regeringens förslag.</w:t>
      </w:r>
    </w:p>
    <w:p w:rsidR="00EE7E17" w:rsidRDefault="00EE7E17" w:rsidP="000D6461">
      <w:pPr>
        <w:pStyle w:val="Brdtextmedindrag"/>
      </w:pPr>
      <w:r w:rsidRPr="009D2D11">
        <w:rPr>
          <w:b/>
        </w:rPr>
        <w:t>Remissinstanserna:</w:t>
      </w:r>
      <w:r>
        <w:t xml:space="preserve"> Ingen remissinstans har uttalat sig i frågan.</w:t>
      </w:r>
    </w:p>
    <w:p w:rsidR="00EE7E17" w:rsidRDefault="00EE7E17" w:rsidP="000D6461">
      <w:pPr>
        <w:pStyle w:val="Brdtextmedindrag"/>
      </w:pPr>
      <w:r w:rsidRPr="009D2D11">
        <w:rPr>
          <w:b/>
        </w:rPr>
        <w:t>Promemorians förslag:</w:t>
      </w:r>
      <w:r>
        <w:t xml:space="preserve"> överensstämmer med regeringens förslag.</w:t>
      </w:r>
    </w:p>
    <w:p w:rsidR="00EE7E17" w:rsidRDefault="00EE7E17" w:rsidP="000D6461">
      <w:pPr>
        <w:pStyle w:val="Brdtextmedindrag"/>
      </w:pPr>
      <w:r w:rsidRPr="009D2D11">
        <w:rPr>
          <w:b/>
        </w:rPr>
        <w:t>Remissinstanserna:</w:t>
      </w:r>
      <w:r>
        <w:t xml:space="preserve"> </w:t>
      </w:r>
      <w:r w:rsidRPr="009D2D11">
        <w:rPr>
          <w:i/>
        </w:rPr>
        <w:t>E-legitimationsnämnden</w:t>
      </w:r>
      <w:r>
        <w:t xml:space="preserve"> stöder förslaget. </w:t>
      </w:r>
      <w:r w:rsidRPr="009D2D11">
        <w:rPr>
          <w:i/>
        </w:rPr>
        <w:t>Göta hovrätt</w:t>
      </w:r>
      <w:r>
        <w:t xml:space="preserve"> menar att förslaget kan leda till tillämpningssvårigheter när det gäller hur den skadelidande ska kunna veta vem skadeståndstalan ska riktas mot och hur förhållandena mellan E-legitimationsnämnden och den som är skadeståndsskyldig ska regleras. </w:t>
      </w:r>
      <w:r w:rsidRPr="009D2D11">
        <w:rPr>
          <w:i/>
        </w:rPr>
        <w:t>Linköpings kommun</w:t>
      </w:r>
      <w:r>
        <w:t xml:space="preserve"> framför liknande synpunkter. Även </w:t>
      </w:r>
      <w:r w:rsidRPr="009D2D11">
        <w:rPr>
          <w:i/>
        </w:rPr>
        <w:t>Läkemedelsverket</w:t>
      </w:r>
      <w:r>
        <w:t xml:space="preserve"> anser att ansvarsför</w:t>
      </w:r>
      <w:r>
        <w:softHyphen/>
        <w:t>hållan</w:t>
      </w:r>
      <w:r w:rsidR="00E45769">
        <w:softHyphen/>
      </w:r>
      <w:r>
        <w:t xml:space="preserve">dena vid skadeståndsskyldighet bör klargöras. </w:t>
      </w:r>
      <w:r w:rsidRPr="009D2D11">
        <w:rPr>
          <w:i/>
        </w:rPr>
        <w:t xml:space="preserve">Sveriges </w:t>
      </w:r>
      <w:r>
        <w:rPr>
          <w:i/>
        </w:rPr>
        <w:t>K</w:t>
      </w:r>
      <w:r w:rsidRPr="009D2D11">
        <w:rPr>
          <w:i/>
        </w:rPr>
        <w:t xml:space="preserve">ommuner och </w:t>
      </w:r>
      <w:r>
        <w:rPr>
          <w:i/>
        </w:rPr>
        <w:t>L</w:t>
      </w:r>
      <w:r w:rsidRPr="009D2D11">
        <w:rPr>
          <w:i/>
        </w:rPr>
        <w:t>andsting</w:t>
      </w:r>
      <w:r>
        <w:t xml:space="preserve"> efterfrågar klargöranden om en kommun kan bli skade</w:t>
      </w:r>
      <w:r>
        <w:softHyphen/>
        <w:t>stånds</w:t>
      </w:r>
      <w:r w:rsidR="00E45769">
        <w:softHyphen/>
      </w:r>
      <w:r>
        <w:t xml:space="preserve">skyldig om E-legitimationsnämnden inte fullgör sitt uppdrag. Göta hovrätt anser vidare att det bör framgå av lagtexten att skadeståndet ska kunna </w:t>
      </w:r>
      <w:proofErr w:type="gramStart"/>
      <w:r>
        <w:t>jämkas</w:t>
      </w:r>
      <w:proofErr w:type="gramEnd"/>
      <w:r>
        <w:t xml:space="preserve">. </w:t>
      </w:r>
      <w:r w:rsidRPr="009D2D11">
        <w:rPr>
          <w:i/>
        </w:rPr>
        <w:t>Transportstyrelsen</w:t>
      </w:r>
      <w:r>
        <w:t xml:space="preserve"> menar att skadeståndsbestämmelserna bör överensstämma med motsvarande bestämmelser i lagen (2008:962) om valfrihetssystem.</w:t>
      </w:r>
    </w:p>
    <w:p w:rsidR="00EE7E17" w:rsidRDefault="00EE7E17" w:rsidP="000D6461">
      <w:pPr>
        <w:pStyle w:val="Brdtextmedindrag"/>
      </w:pPr>
      <w:r w:rsidRPr="009D2D11">
        <w:rPr>
          <w:b/>
        </w:rPr>
        <w:t>Skälen för regeringens förslag:</w:t>
      </w:r>
      <w:r>
        <w:t xml:space="preserve"> Enligt 16 kap. 20 § LOU ska en upp</w:t>
      </w:r>
      <w:r>
        <w:softHyphen/>
        <w:t>handlande myndighet som inte har följt bestämmelserna i den lagen ersätta därigenom uppkommen skada för en leverantör. Enligt 16 kap. 21 § LOU ska talan om skadestånd väckas inom ett år från den tidpunkt då avtal har slutits mellan den upphandlande myndigheten och en leve</w:t>
      </w:r>
      <w:r>
        <w:softHyphen/>
        <w:t>rantör eller har förklarats ogiltigt genom ett avgörande som har vunnit laga kraft. Väcks inte talan i tid är rätten till skadestånd förlorad. En skadeståndstalan blir vanligtvis aktuell i de fall den upphandlande myndigheten har tecknat kontrakt med en konkurrerande leverantör på felaktig grund eller på grund av otillåten direktupphandling. Den för</w:t>
      </w:r>
      <w:r>
        <w:softHyphen/>
        <w:t>fördelade leverantören kan i dessa fall begära skadestånd som ett substi</w:t>
      </w:r>
      <w:r w:rsidR="00E45769">
        <w:softHyphen/>
      </w:r>
      <w:r>
        <w:t xml:space="preserve">tut för det kontrakt som han eller hon gått miste om. Skadeståndet uppgår till det positiva kontraktsintresset, vilket innebär att leverantören ska få ersättning för hela den lidna skadan och den förlorade </w:t>
      </w:r>
      <w:proofErr w:type="spellStart"/>
      <w:r>
        <w:t>handels</w:t>
      </w:r>
      <w:r>
        <w:softHyphen/>
        <w:t>vinsten</w:t>
      </w:r>
      <w:proofErr w:type="spellEnd"/>
      <w:r>
        <w:t xml:space="preserve">. </w:t>
      </w:r>
    </w:p>
    <w:p w:rsidR="00EE7E17" w:rsidRDefault="00EE7E17" w:rsidP="000D6461">
      <w:pPr>
        <w:pStyle w:val="Brdtextmedindrag"/>
      </w:pPr>
      <w:r>
        <w:t xml:space="preserve">Bestämmelserna i 16 kap. 20 och 21 </w:t>
      </w:r>
      <w:proofErr w:type="gramStart"/>
      <w:r>
        <w:t>§§</w:t>
      </w:r>
      <w:proofErr w:type="gramEnd"/>
      <w:r>
        <w:t xml:space="preserve"> LOU grundar sig på rådets direktiv (89/665/EEG) av den 21 december 1989 om samordning av lagar och andra författningar för prövning av offentlig upphandling av varor och bygg- och anläggningsarbeten</w:t>
      </w:r>
      <w:r>
        <w:rPr>
          <w:rStyle w:val="Fotnotsreferens"/>
        </w:rPr>
        <w:footnoteReference w:id="15"/>
      </w:r>
      <w:r>
        <w:t>, senast ändrat genom Europa</w:t>
      </w:r>
      <w:r>
        <w:softHyphen/>
      </w:r>
      <w:r>
        <w:lastRenderedPageBreak/>
        <w:t>parlamentets och rådets direktiv 2007/66/EG</w:t>
      </w:r>
      <w:r>
        <w:rPr>
          <w:rStyle w:val="Fotnotsreferens"/>
        </w:rPr>
        <w:footnoteReference w:id="16"/>
      </w:r>
      <w:r>
        <w:t>, det s.k. rättsmedelsdirek</w:t>
      </w:r>
      <w:r>
        <w:softHyphen/>
        <w:t xml:space="preserve">tivet. </w:t>
      </w:r>
    </w:p>
    <w:p w:rsidR="00EE7E17" w:rsidRDefault="00EE7E17" w:rsidP="000D6461">
      <w:pPr>
        <w:pStyle w:val="Brdtextmedindrag"/>
      </w:pPr>
      <w:r>
        <w:t>Som tidigare har anförts är varken LOU eller de bakomliggande EU-direktiven tillämpliga på lagstiftning om valfrihetssystem. Bestämmel</w:t>
      </w:r>
      <w:r>
        <w:softHyphen/>
        <w:t>serna i rättsmedelsdirektivet behöver därför inte beaktas. I förarbetena till LOV bedömde regeringen att det ändå fanns skäl att införa bestämmelser om skadestånd i den lagen (se prop. 2008/09:29 s. 108). Regeringen uttalade då att det är skäligt att en förfördelad leverantör har möjlighet att få skadestånd och därigenom ersättning för sina kostnader samt för handelsförlust. Vidare anförde regeringen att skadestånd även har en viss preventiv effekt, eftersom de upphandlande myndigheter som medvetet eller av försummelse agerar felaktigt riskerar skadestånd. Samtidigt konstaterade regeringen att skadeståndsprocesserna torde bli få och att utsikterna att få skadestånd är små. Det kan dessutom vara svårt att beräkna det positiva kontraktsintresset. I ett valfrihetssystem finns det vidare inga volymgarantier, vilket medför svårigheter för leverantören att visa hur stor omsättning leverantören skulle ha haft om den upphand</w:t>
      </w:r>
      <w:r>
        <w:softHyphen/>
        <w:t xml:space="preserve">lande myndigheten hade tecknat kontrakt med leverantören. </w:t>
      </w:r>
    </w:p>
    <w:p w:rsidR="00EE7E17" w:rsidRDefault="00EE7E17" w:rsidP="000D6461">
      <w:pPr>
        <w:pStyle w:val="Brdtextmedindrag"/>
      </w:pPr>
      <w:r>
        <w:t>Bestämmelser om skadestånd infördes i 8 kap. 1 § LOV. Enligt den paragrafen ska en upphandlande myndighet som inte har följt bestäm</w:t>
      </w:r>
      <w:r>
        <w:softHyphen/>
        <w:t>melserna i lagen ersätta sökanden för därigenom uppkommen skada. En skadeståndstalan som grundar sig på ett beslut att inte godkänna en sökande ska väckas inom ett år från beslutsdagen. Talan om skadestånd ska väckas vid allmän domstol. Väcks inte talan i tid, är rätten till skade</w:t>
      </w:r>
      <w:r>
        <w:softHyphen/>
        <w:t>stånd förlorad.</w:t>
      </w:r>
    </w:p>
    <w:p w:rsidR="00EE7E17" w:rsidRDefault="00EE7E17" w:rsidP="000D6461">
      <w:pPr>
        <w:pStyle w:val="Brdtextmedindrag"/>
      </w:pPr>
      <w:r>
        <w:t>Enligt regeringens mening är det även i fråga om tjänster för elektro</w:t>
      </w:r>
      <w:r>
        <w:softHyphen/>
        <w:t>nisk identifiering rimligt att en leverantör har möjlighet att få skadestånd om bestämmelserna i den nya lagen inte följs. Skadeståndsbestämmel</w:t>
      </w:r>
      <w:r>
        <w:softHyphen/>
        <w:t>serna bör lämpligen utformas med bestämmelserna i 8 kap. 1 § LOV som förebild. I likhet med vad som gäller enligt LOV bör bristande informa</w:t>
      </w:r>
      <w:r>
        <w:softHyphen/>
        <w:t>tion till enskilda om de leverantörer som deltar i ett valfrihetssystem inte kunna föranleda skadeståndsskyldighet.</w:t>
      </w:r>
    </w:p>
    <w:p w:rsidR="00EE7E17" w:rsidRDefault="00EE7E17" w:rsidP="000D6461">
      <w:pPr>
        <w:pStyle w:val="Brdtextmedindrag"/>
      </w:pPr>
      <w:r>
        <w:t xml:space="preserve">Med anledning av de synpunkter som </w:t>
      </w:r>
      <w:r w:rsidRPr="009D2D11">
        <w:rPr>
          <w:i/>
        </w:rPr>
        <w:t>Göta hovrätt</w:t>
      </w:r>
      <w:r>
        <w:t xml:space="preserve"> och </w:t>
      </w:r>
      <w:r w:rsidRPr="009D2D11">
        <w:rPr>
          <w:i/>
        </w:rPr>
        <w:t xml:space="preserve">Sveriges </w:t>
      </w:r>
      <w:r>
        <w:rPr>
          <w:i/>
        </w:rPr>
        <w:t>K</w:t>
      </w:r>
      <w:r w:rsidRPr="009D2D11">
        <w:rPr>
          <w:i/>
        </w:rPr>
        <w:t xml:space="preserve">ommuner och </w:t>
      </w:r>
      <w:r>
        <w:rPr>
          <w:i/>
        </w:rPr>
        <w:t>L</w:t>
      </w:r>
      <w:r w:rsidRPr="009D2D11">
        <w:rPr>
          <w:i/>
        </w:rPr>
        <w:t xml:space="preserve">andsting </w:t>
      </w:r>
      <w:r>
        <w:t>har lämnat vill regeringen anföra följande. På samma sätt som vid samordnade upphandlingar enligt 2 kap. 9 a § 2 LOU kan det komma att vara flera upphandlande myndigheter som anses ha vidtagit den skadeståndsgrundande åtgärden. Enligt allmänna skade</w:t>
      </w:r>
      <w:r>
        <w:softHyphen/>
        <w:t xml:space="preserve">ståndsrättsliga principer svarar de då solidariskt för skadeståndet. Den skadelidande kan då vända sig mot vem som helst av de ansvariga. Den som får stå för skadeståndet kan sedan ha regressrätt mot övriga ansvariga parter. Ett typexempel där skadestånd kan bli aktuellt är om en leverantör på felaktiga grunder inte godkänns. Det framgår då av beslutet att vägra godkännande vilka myndigheter som beslutet gäller. </w:t>
      </w:r>
    </w:p>
    <w:p w:rsidR="00EE7E17" w:rsidRDefault="00EE7E17" w:rsidP="000D6461">
      <w:pPr>
        <w:pStyle w:val="Brdtextmedindrag"/>
      </w:pPr>
      <w:r>
        <w:t xml:space="preserve">Göta hovrätt har vidare föreslagit att det ska framgå av lagtexten att skadeståndet kan </w:t>
      </w:r>
      <w:proofErr w:type="gramStart"/>
      <w:r>
        <w:t>jämkas</w:t>
      </w:r>
      <w:proofErr w:type="gramEnd"/>
      <w:r>
        <w:t xml:space="preserve">. Regeringen konstaterar för sin del att allmänna skadeståndsrättsliga regler avses gälla. Det gäller även bestämmelserna om jämkning av skadestånd i 6 kap. 1 § skadeståndslagen (1972:207). Någon särskild bestämmelse om jämkning av skadestånd behövs därför </w:t>
      </w:r>
      <w:r>
        <w:lastRenderedPageBreak/>
        <w:t>inte i den nya lagen. Det finns inte heller någon sådan bestämmelse i vare sig LOV eller LOU.</w:t>
      </w:r>
    </w:p>
    <w:p w:rsidR="00EE7E17" w:rsidRDefault="00EE7E17" w:rsidP="00EE7E17">
      <w:pPr>
        <w:pStyle w:val="Rubrik1"/>
      </w:pPr>
      <w:bookmarkStart w:id="320" w:name="_Toc346891528"/>
      <w:bookmarkStart w:id="321" w:name="_Toc349751342"/>
      <w:bookmarkStart w:id="322" w:name="_Toc349814327"/>
      <w:bookmarkStart w:id="323" w:name="_Toc349820934"/>
      <w:bookmarkStart w:id="324" w:name="_Toc350844756"/>
      <w:bookmarkStart w:id="325" w:name="_Toc350848698"/>
      <w:bookmarkStart w:id="326" w:name="_Toc351561294"/>
      <w:bookmarkStart w:id="327" w:name="_Toc351622733"/>
      <w:r>
        <w:t>Extern överlåtelse av kommunal beslutanderätt</w:t>
      </w:r>
      <w:bookmarkEnd w:id="320"/>
      <w:bookmarkEnd w:id="321"/>
      <w:bookmarkEnd w:id="322"/>
      <w:bookmarkEnd w:id="323"/>
      <w:bookmarkEnd w:id="324"/>
      <w:bookmarkEnd w:id="325"/>
      <w:bookmarkEnd w:id="326"/>
      <w:bookmarkEnd w:id="327"/>
    </w:p>
    <w:p w:rsidR="00EE7E17" w:rsidRPr="00735432" w:rsidRDefault="00EE7E17" w:rsidP="000D6461">
      <w:pPr>
        <w:pStyle w:val="Brdtext"/>
        <w:pBdr>
          <w:top w:val="single" w:sz="4" w:space="1" w:color="000000"/>
          <w:left w:val="single" w:sz="4" w:space="4" w:color="000000"/>
          <w:bottom w:val="single" w:sz="4" w:space="1" w:color="000000"/>
          <w:right w:val="single" w:sz="4" w:space="4" w:color="000000"/>
        </w:pBdr>
        <w:ind w:left="113" w:right="113"/>
      </w:pPr>
      <w:bookmarkStart w:id="328" w:name="tmp"/>
      <w:r>
        <w:rPr>
          <w:b/>
        </w:rPr>
        <w:t>Regering</w:t>
      </w:r>
      <w:r w:rsidR="00117638">
        <w:rPr>
          <w:b/>
        </w:rPr>
        <w:t>en</w:t>
      </w:r>
      <w:r>
        <w:rPr>
          <w:b/>
        </w:rPr>
        <w:t>s f</w:t>
      </w:r>
      <w:r w:rsidRPr="00735432">
        <w:rPr>
          <w:b/>
        </w:rPr>
        <w:t>örslag:</w:t>
      </w:r>
      <w:r w:rsidRPr="00735432">
        <w:t xml:space="preserve"> En nämnd i en kommun, i ett landsting eller i ett kommunal</w:t>
      </w:r>
      <w:r w:rsidRPr="00735432">
        <w:softHyphen/>
        <w:t xml:space="preserve">förbund får efter överenskommelse med </w:t>
      </w:r>
      <w:r>
        <w:t xml:space="preserve">den myndighet som ska administrera valfrihetssystem </w:t>
      </w:r>
      <w:r w:rsidRPr="00735432">
        <w:t>uppdra åt den att besluta på nämndens vägnar i ärenden om tillhanda</w:t>
      </w:r>
      <w:r w:rsidRPr="00735432">
        <w:softHyphen/>
        <w:t>hållande av tjänster för elektronisk identifiering enligt den nya lagen.</w:t>
      </w:r>
    </w:p>
    <w:p w:rsidR="00EE7E17" w:rsidRPr="00735432"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rsidRPr="00735432">
        <w:t xml:space="preserve">En nämnd får uppdra åt ett utskott, åt en ledamot eller ersättare eller åt en anställd i kommunen, landstinget eller kommunalförbundet att besluta om sådan delegation på nämndens vägnar. En gemensam nämnd får även uppdra åt en anställd i någon av de samverkande kommunerna eller landstingen att fatta sådana beslut. </w:t>
      </w:r>
    </w:p>
    <w:p w:rsidR="00EE7E17" w:rsidRPr="00735432"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rsidRPr="00735432">
        <w:t>Möjligheten att delegera beslutanderätt ska inte omfatta ärenden som bl.a. avser verksamhetens mål, inriktning, omfattning eller kvali</w:t>
      </w:r>
      <w:r w:rsidRPr="00735432">
        <w:softHyphen/>
        <w:t>tet.</w:t>
      </w:r>
    </w:p>
    <w:p w:rsidR="00EE7E17" w:rsidRPr="00735432"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rsidRPr="00735432">
        <w:t>Beslut som fatta</w:t>
      </w:r>
      <w:r>
        <w:t>s</w:t>
      </w:r>
      <w:r w:rsidRPr="00735432">
        <w:t xml:space="preserve"> med stöd av delegation ska anmälas till den som har lämnat delegationsuppdraget.</w:t>
      </w:r>
    </w:p>
    <w:p w:rsidR="00EE7E17" w:rsidRPr="00735432"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rsidRPr="00735432">
        <w:t xml:space="preserve">Kommunallagens bestämmelser om jäv ska tillämpas på </w:t>
      </w:r>
      <w:r>
        <w:t>den</w:t>
      </w:r>
      <w:r w:rsidRPr="00735432">
        <w:t xml:space="preserve"> </w:t>
      </w:r>
      <w:r>
        <w:t>som</w:t>
      </w:r>
      <w:r w:rsidRPr="00735432">
        <w:t xml:space="preserve"> fattar beslut med stöd av delegation.</w:t>
      </w:r>
    </w:p>
    <w:bookmarkEnd w:id="328"/>
    <w:p w:rsidR="00EE7E17" w:rsidRPr="00735432" w:rsidRDefault="00EE7E17" w:rsidP="000D6461">
      <w:pPr>
        <w:pStyle w:val="Brdtextmedindrag"/>
        <w:rPr>
          <w:b/>
        </w:rPr>
      </w:pPr>
    </w:p>
    <w:p w:rsidR="00EE7E17" w:rsidRPr="00735432" w:rsidRDefault="00EE7E17" w:rsidP="000D6461">
      <w:pPr>
        <w:pStyle w:val="Brdtextmedindrag"/>
      </w:pPr>
      <w:r w:rsidRPr="00735432">
        <w:rPr>
          <w:b/>
        </w:rPr>
        <w:t>Utredningens förslag:</w:t>
      </w:r>
      <w:r w:rsidRPr="00735432">
        <w:t xml:space="preserve"> </w:t>
      </w:r>
      <w:r>
        <w:t>överensstämmer delvis med regeringens för</w:t>
      </w:r>
      <w:r>
        <w:softHyphen/>
        <w:t xml:space="preserve">slag. </w:t>
      </w:r>
      <w:r w:rsidRPr="00735432">
        <w:t>Utredningen föreslog att en kommun eller ett landsting skulle få uppdra åt E-legitimationsnämnden att på kommunens eller landstingets vägnar besluta om godkännande av sökande eller ingående av kontrakt eller på annat genomföra eller avsluta ett inrättande eller en förändring av ett valfrihetssystem.</w:t>
      </w:r>
    </w:p>
    <w:p w:rsidR="00EE7E17" w:rsidRDefault="00EE7E17" w:rsidP="000D6461">
      <w:pPr>
        <w:pStyle w:val="Brdtextmedindrag"/>
      </w:pPr>
      <w:r w:rsidRPr="00735432">
        <w:rPr>
          <w:b/>
        </w:rPr>
        <w:t xml:space="preserve">Remissinstanserna: </w:t>
      </w:r>
      <w:r w:rsidRPr="00735432">
        <w:t>Ingen remissinstans har uttalat sig i frågan.</w:t>
      </w:r>
    </w:p>
    <w:p w:rsidR="00EE7E17" w:rsidRDefault="00EE7E17" w:rsidP="000D6461">
      <w:pPr>
        <w:pStyle w:val="Brdtextmedindrag"/>
      </w:pPr>
      <w:r>
        <w:rPr>
          <w:b/>
        </w:rPr>
        <w:t>Promemorians förslag:</w:t>
      </w:r>
      <w:r>
        <w:t xml:space="preserve"> Överensstämmer med regeringens förslag.</w:t>
      </w:r>
    </w:p>
    <w:p w:rsidR="00EE7E17" w:rsidRPr="00A52EBF" w:rsidRDefault="0098366C" w:rsidP="000D6461">
      <w:pPr>
        <w:pStyle w:val="Brdtextmedindrag"/>
      </w:pPr>
      <w:r>
        <w:rPr>
          <w:b/>
        </w:rPr>
        <w:t xml:space="preserve">Remissinstanserna: </w:t>
      </w:r>
      <w:r w:rsidR="00EE7E17" w:rsidRPr="00A52EBF">
        <w:rPr>
          <w:i/>
        </w:rPr>
        <w:t>E-legitimationsnämnden</w:t>
      </w:r>
      <w:r w:rsidR="00EE7E17">
        <w:t xml:space="preserve">, </w:t>
      </w:r>
      <w:r w:rsidR="00EE7E17">
        <w:rPr>
          <w:i/>
        </w:rPr>
        <w:t>Falkenbergs, Jön</w:t>
      </w:r>
      <w:r>
        <w:rPr>
          <w:i/>
        </w:rPr>
        <w:softHyphen/>
      </w:r>
      <w:r w:rsidR="00EE7E17">
        <w:rPr>
          <w:i/>
        </w:rPr>
        <w:t xml:space="preserve">köpings, Karlstads </w:t>
      </w:r>
      <w:r w:rsidR="00EE7E17" w:rsidRPr="001906C9">
        <w:t>och</w:t>
      </w:r>
      <w:r w:rsidR="00EE7E17">
        <w:rPr>
          <w:i/>
        </w:rPr>
        <w:t xml:space="preserve"> Stockholms kommuner </w:t>
      </w:r>
      <w:r w:rsidR="00EE7E17">
        <w:t xml:space="preserve">samt </w:t>
      </w:r>
      <w:r w:rsidR="00EE7E17">
        <w:rPr>
          <w:i/>
        </w:rPr>
        <w:t xml:space="preserve">Östergötlands läns </w:t>
      </w:r>
      <w:r w:rsidR="00EE7E17">
        <w:t xml:space="preserve">och </w:t>
      </w:r>
      <w:r w:rsidR="00EE7E17">
        <w:rPr>
          <w:i/>
        </w:rPr>
        <w:t xml:space="preserve">Stockholms läns landsting </w:t>
      </w:r>
      <w:r w:rsidR="00EE7E17">
        <w:t>tillstyrker förslaget.</w:t>
      </w:r>
      <w:r w:rsidR="00EE7E17" w:rsidRPr="00A52EBF">
        <w:rPr>
          <w:i/>
        </w:rPr>
        <w:t xml:space="preserve"> </w:t>
      </w:r>
      <w:r w:rsidR="00EE7E17">
        <w:rPr>
          <w:i/>
        </w:rPr>
        <w:t xml:space="preserve">Sveriges Kommuner och Landsting </w:t>
      </w:r>
      <w:r w:rsidR="00EE7E17">
        <w:t>anser i fråga om kommunalförbund att över</w:t>
      </w:r>
      <w:r w:rsidR="00EE7E17">
        <w:softHyphen/>
        <w:t xml:space="preserve">låtelse bör ske direkt från förbundet i fråga och inte från en nämnd i förbundet. </w:t>
      </w:r>
      <w:r w:rsidR="00EE7E17">
        <w:rPr>
          <w:i/>
        </w:rPr>
        <w:t xml:space="preserve">Linköpings kommun </w:t>
      </w:r>
      <w:r w:rsidR="00EE7E17">
        <w:t>anser att delegation ska ske från kommunen som sådan och inte från en nämnd.</w:t>
      </w:r>
    </w:p>
    <w:p w:rsidR="00EE7E17" w:rsidRPr="00735432" w:rsidRDefault="00EE7E17" w:rsidP="000D6461">
      <w:pPr>
        <w:pStyle w:val="Brdtextmedindrag"/>
      </w:pPr>
      <w:r w:rsidRPr="00735432">
        <w:rPr>
          <w:b/>
        </w:rPr>
        <w:t xml:space="preserve">Skälen för </w:t>
      </w:r>
      <w:r>
        <w:rPr>
          <w:b/>
        </w:rPr>
        <w:t xml:space="preserve">regeringens </w:t>
      </w:r>
      <w:r w:rsidRPr="00735432">
        <w:rPr>
          <w:b/>
        </w:rPr>
        <w:t>förslag:</w:t>
      </w:r>
      <w:r w:rsidRPr="00735432">
        <w:t xml:space="preserve"> E-legitimationsnämnden har bildats för att sam</w:t>
      </w:r>
      <w:r w:rsidRPr="00735432">
        <w:softHyphen/>
        <w:t xml:space="preserve">ordna elektronisk identifiering i den offentliga förvaltningens e-tjänster. Nämnden håller i detta syfte på att bygga upp en enhetlig infrastruktur för elektronisk identifiering, en identitetsfederation, för den offentliga förvaltningen, se </w:t>
      </w:r>
      <w:r w:rsidRPr="00236361">
        <w:t>avsnitt 7.1.1.</w:t>
      </w:r>
      <w:r w:rsidRPr="00735432">
        <w:t xml:space="preserve"> Federationen ska administreras av E-legitimationsnämnden. </w:t>
      </w:r>
      <w:r>
        <w:t xml:space="preserve">Regeringen avser att i förordning utse nämnden att fullgöra denna uppgift. </w:t>
      </w:r>
      <w:r w:rsidRPr="00735432">
        <w:t>I det arbetet ingår att hantera anslut</w:t>
      </w:r>
      <w:r>
        <w:softHyphen/>
      </w:r>
      <w:r w:rsidRPr="00735432">
        <w:lastRenderedPageBreak/>
        <w:t xml:space="preserve">ning av såväl eID-tjänsteleverantörer som </w:t>
      </w:r>
      <w:r>
        <w:t xml:space="preserve">upphandlande </w:t>
      </w:r>
      <w:r w:rsidRPr="00735432">
        <w:t xml:space="preserve">myndigheter, </w:t>
      </w:r>
      <w:r>
        <w:t xml:space="preserve">däribland </w:t>
      </w:r>
      <w:r w:rsidRPr="00735432">
        <w:t>kommuner och lands</w:t>
      </w:r>
      <w:r w:rsidRPr="00735432">
        <w:softHyphen/>
        <w:t xml:space="preserve">ting. För att uppnå önskad effektivitet och samordning </w:t>
      </w:r>
      <w:r>
        <w:t xml:space="preserve">kommer </w:t>
      </w:r>
      <w:r w:rsidRPr="00735432">
        <w:t xml:space="preserve">E-legitimationsnämnden </w:t>
      </w:r>
      <w:r>
        <w:t xml:space="preserve">att </w:t>
      </w:r>
      <w:r w:rsidRPr="00735432">
        <w:t>utföra så många upp</w:t>
      </w:r>
      <w:r>
        <w:softHyphen/>
      </w:r>
      <w:r w:rsidRPr="00735432">
        <w:t xml:space="preserve">gifter som möjligt åt de </w:t>
      </w:r>
      <w:r>
        <w:t>upphandlande myndigheterna</w:t>
      </w:r>
      <w:r w:rsidRPr="00735432">
        <w:t xml:space="preserve">. Till detta hör </w:t>
      </w:r>
      <w:r>
        <w:t xml:space="preserve">också </w:t>
      </w:r>
      <w:r w:rsidRPr="00735432">
        <w:t xml:space="preserve">att </w:t>
      </w:r>
      <w:r>
        <w:t xml:space="preserve">enligt den nya lagen om valfrihetssystem i fråga om tjänster för elektronisk identifiering </w:t>
      </w:r>
      <w:r w:rsidRPr="00735432">
        <w:t xml:space="preserve">administrera </w:t>
      </w:r>
      <w:r>
        <w:t>de valfrihetssystem som inrättas.</w:t>
      </w:r>
      <w:r w:rsidRPr="00735432">
        <w:t xml:space="preserve"> E-legitimationsnämndens kommer att utform</w:t>
      </w:r>
      <w:r>
        <w:t>a</w:t>
      </w:r>
      <w:r w:rsidRPr="00735432">
        <w:t xml:space="preserve"> förfrågningsunderlag, annonser</w:t>
      </w:r>
      <w:r>
        <w:t>a</w:t>
      </w:r>
      <w:r w:rsidRPr="00735432">
        <w:t xml:space="preserve">, godkänna sökande och underteckna kontrakt. </w:t>
      </w:r>
      <w:proofErr w:type="spellStart"/>
      <w:r w:rsidRPr="00735432">
        <w:t>E-legitima</w:t>
      </w:r>
      <w:r>
        <w:softHyphen/>
      </w:r>
      <w:r w:rsidRPr="00735432">
        <w:t>tionsnämnden</w:t>
      </w:r>
      <w:proofErr w:type="spellEnd"/>
      <w:r w:rsidRPr="00735432">
        <w:t xml:space="preserve"> ska vidta </w:t>
      </w:r>
      <w:r>
        <w:t xml:space="preserve">dessa </w:t>
      </w:r>
      <w:r w:rsidRPr="00735432">
        <w:t xml:space="preserve">åtgärder i de </w:t>
      </w:r>
      <w:r>
        <w:t xml:space="preserve">upphandlande </w:t>
      </w:r>
      <w:r w:rsidRPr="00735432">
        <w:t>myndig</w:t>
      </w:r>
      <w:r w:rsidR="00E45769">
        <w:softHyphen/>
      </w:r>
      <w:r w:rsidRPr="00735432">
        <w:t>heternas</w:t>
      </w:r>
      <w:r>
        <w:t xml:space="preserve"> namn</w:t>
      </w:r>
      <w:r w:rsidRPr="00735432">
        <w:t xml:space="preserve">. Formellt är det således </w:t>
      </w:r>
      <w:r>
        <w:t>respektive upphandlande myndig</w:t>
      </w:r>
      <w:r>
        <w:softHyphen/>
        <w:t xml:space="preserve">het </w:t>
      </w:r>
      <w:r w:rsidRPr="00735432">
        <w:t xml:space="preserve">som </w:t>
      </w:r>
      <w:r>
        <w:t xml:space="preserve">ansvarar för de </w:t>
      </w:r>
      <w:r w:rsidRPr="00735432">
        <w:t xml:space="preserve">beslut </w:t>
      </w:r>
      <w:r>
        <w:t xml:space="preserve">som fattas </w:t>
      </w:r>
      <w:r w:rsidRPr="00735432">
        <w:t xml:space="preserve">och </w:t>
      </w:r>
      <w:r>
        <w:t xml:space="preserve">som </w:t>
      </w:r>
      <w:r w:rsidRPr="00735432">
        <w:t>vidta</w:t>
      </w:r>
      <w:r>
        <w:t xml:space="preserve">r </w:t>
      </w:r>
      <w:r w:rsidRPr="00735432">
        <w:t xml:space="preserve">åtgärder i </w:t>
      </w:r>
      <w:r>
        <w:t xml:space="preserve">de </w:t>
      </w:r>
      <w:r w:rsidRPr="00735432">
        <w:t xml:space="preserve">frågor som regleras i lagen. Det upphandlingsrättsliga ansvaret för </w:t>
      </w:r>
      <w:r>
        <w:t xml:space="preserve">ett </w:t>
      </w:r>
      <w:r w:rsidRPr="00735432">
        <w:t xml:space="preserve">valfrihetssystem och för att lagen följs ligger </w:t>
      </w:r>
      <w:r>
        <w:t>därför</w:t>
      </w:r>
      <w:r w:rsidRPr="00735432">
        <w:t xml:space="preserve"> kvar på respektive </w:t>
      </w:r>
      <w:r>
        <w:t>upphandlande myndighet</w:t>
      </w:r>
      <w:r w:rsidRPr="00735432">
        <w:t>. När det gäller kommuner och landsting upp</w:t>
      </w:r>
      <w:r>
        <w:softHyphen/>
      </w:r>
      <w:r w:rsidRPr="00735432">
        <w:t xml:space="preserve">står frågan om hur ansvaret för </w:t>
      </w:r>
      <w:r>
        <w:t xml:space="preserve">det praktiska </w:t>
      </w:r>
      <w:r w:rsidRPr="00735432">
        <w:t xml:space="preserve">utförandet av uppgifterna kan överföras till E-legitimationsnämnden. </w:t>
      </w:r>
    </w:p>
    <w:p w:rsidR="00EE7E17" w:rsidRPr="00735432" w:rsidRDefault="00EE7E17" w:rsidP="000D6461">
      <w:pPr>
        <w:pStyle w:val="Brdtextmedindrag"/>
      </w:pPr>
      <w:r w:rsidRPr="00735432">
        <w:t xml:space="preserve">Kommunen eller landstinget fattar själv beslut om att ge </w:t>
      </w:r>
      <w:proofErr w:type="spellStart"/>
      <w:r w:rsidRPr="00735432">
        <w:t>E-legitima</w:t>
      </w:r>
      <w:r w:rsidR="00E45769">
        <w:softHyphen/>
      </w:r>
      <w:r w:rsidRPr="00735432">
        <w:t>tionsnämnden</w:t>
      </w:r>
      <w:proofErr w:type="spellEnd"/>
      <w:r w:rsidRPr="00735432">
        <w:t xml:space="preserve"> i uppdrag att administrera </w:t>
      </w:r>
      <w:r>
        <w:t xml:space="preserve">det </w:t>
      </w:r>
      <w:r w:rsidRPr="00735432">
        <w:t>valfrihetssystem</w:t>
      </w:r>
      <w:r>
        <w:t xml:space="preserve"> som in</w:t>
      </w:r>
      <w:r w:rsidR="0098366C">
        <w:softHyphen/>
      </w:r>
      <w:r>
        <w:t>rättas</w:t>
      </w:r>
      <w:r w:rsidRPr="00735432">
        <w:t>. I denna del är det alltså inte fråga om att överlåta något besluts</w:t>
      </w:r>
      <w:r w:rsidR="00E45769">
        <w:softHyphen/>
      </w:r>
      <w:r w:rsidRPr="00735432">
        <w:t xml:space="preserve">fattande till nämnden. </w:t>
      </w:r>
    </w:p>
    <w:p w:rsidR="00EE7E17" w:rsidRPr="00735432" w:rsidRDefault="00EE7E17" w:rsidP="000D6461">
      <w:pPr>
        <w:pStyle w:val="Brdtextmedindrag"/>
      </w:pPr>
      <w:r w:rsidRPr="00735432">
        <w:t>Enligt bestämmelserna i kommunallagen (1991:900) kan inte full</w:t>
      </w:r>
      <w:r w:rsidR="00E45769">
        <w:softHyphen/>
      </w:r>
      <w:r w:rsidRPr="00735432">
        <w:t>mäktige delegera sin beslutanderätt till andra interna organ än nämnder eller till externa organ. För nämndernas del gäller som huvudregel att en nämnd får uppdra åt ett utskott, åt en ledamot eller åt en anställd hos kommunen eller landstinget att besluta på nämndens vägnar i ett visst ärende eller en viss grupp av ärenden. En nämnd kan enligt kommunal</w:t>
      </w:r>
      <w:r w:rsidRPr="00735432">
        <w:softHyphen/>
        <w:t>lagen i princip inte delegera beslutanderätten till organ eller personer som inte är del av eller anställda av den egna kommunen eller landstinget. Extern delegation är i princip bara tillåten med stöd i lag. Det finns på vissa begränsade områden regler om att beslutanderätten i vissa typer av ärenden kan överlåtas på någon utanför kommunen eller landstinget.</w:t>
      </w:r>
    </w:p>
    <w:p w:rsidR="00EE7E17" w:rsidRPr="00735432" w:rsidRDefault="00EE7E17" w:rsidP="000D6461">
      <w:pPr>
        <w:pStyle w:val="Brdtextmedindrag"/>
      </w:pPr>
      <w:r w:rsidRPr="00735432">
        <w:t xml:space="preserve">Även kommuners möjlighet att i stället använda fullmakt är begränsad. Användningen av fullmakt begränsas normalt till civilrättens område och till processer och liknande. Gränserna för när fullmakt kan användas är därför oklar. Det är även oklart vilket utrymme </w:t>
      </w:r>
      <w:r>
        <w:t>det</w:t>
      </w:r>
      <w:r w:rsidRPr="00735432">
        <w:t xml:space="preserve"> finns för kommuner och landsting att anlita ombud för att vidta rent förberedande och rent verkställande åtgärder i en upphandling. Regeringen har dock tidigare bedömt att användning av fullmakt är tillåten när uppdraget avser bl.a. faktiskt handlande eller enklare förvaltnings- och verkställighetsåtgärder. Det är också en väl etablerad praxis bland kommuner och landsting att använda fullmakter när utomstående organ anlitas för hjälp med genom</w:t>
      </w:r>
      <w:r w:rsidRPr="00735432">
        <w:softHyphen/>
        <w:t>förandet av samordnade upphandlingar. Ett sådant uppdrag kan ha olika utformning, men det förekommer t.ex. uppdrag som omfattar alla åtgär</w:t>
      </w:r>
      <w:r w:rsidRPr="00735432">
        <w:softHyphen/>
        <w:t>der i upphandlingsförfarandet utom tilldelningsbeslut, inklusive avtals</w:t>
      </w:r>
      <w:r w:rsidRPr="00735432">
        <w:softHyphen/>
        <w:t>tecknande (se prop. 2011/12:106 s. 101). Det framstår dock som klart att en kommun eller ett landsting kan anlita ombud i rättegångar och lik</w:t>
      </w:r>
      <w:r>
        <w:softHyphen/>
      </w:r>
      <w:r w:rsidRPr="00735432">
        <w:t>nande förfaranden</w:t>
      </w:r>
      <w:r>
        <w:t xml:space="preserve"> (se</w:t>
      </w:r>
      <w:r w:rsidRPr="00735432">
        <w:t xml:space="preserve"> prop. 2011/12:106 s. 99 f med hänvisningar</w:t>
      </w:r>
      <w:r>
        <w:t>)</w:t>
      </w:r>
      <w:r w:rsidRPr="00735432">
        <w:t xml:space="preserve">. </w:t>
      </w:r>
    </w:p>
    <w:p w:rsidR="00EE7E17" w:rsidRPr="00735432" w:rsidRDefault="00EE7E17" w:rsidP="000D6461">
      <w:pPr>
        <w:pStyle w:val="Brdtextmedindrag"/>
      </w:pPr>
      <w:r w:rsidRPr="00735432">
        <w:t>I upphandlingssammanhang anses tilldelningsbeslut utgöra beslut i kommunallagens mening (se prop. 2011/12:106 s. 100). I det system som nu föreslås kommer tilldelningsbeslutet närmast att mot</w:t>
      </w:r>
      <w:r>
        <w:softHyphen/>
      </w:r>
      <w:r w:rsidRPr="00735432">
        <w:t>svaras av beslut om godkännande av en leverantör. Sådana god</w:t>
      </w:r>
      <w:r>
        <w:softHyphen/>
      </w:r>
      <w:r w:rsidRPr="00735432">
        <w:t>kännandebeslut bör där</w:t>
      </w:r>
      <w:r w:rsidR="00E45769">
        <w:softHyphen/>
      </w:r>
      <w:r w:rsidRPr="00735432">
        <w:lastRenderedPageBreak/>
        <w:t>med också anses utgöra beslut i kommunalrättslig mening. Även andra åtgärder kan bedömas utgöra beslut i kommunal</w:t>
      </w:r>
      <w:r>
        <w:softHyphen/>
      </w:r>
      <w:r w:rsidRPr="00735432">
        <w:t xml:space="preserve">lagens mening. I fråga </w:t>
      </w:r>
      <w:r>
        <w:t>om sådana</w:t>
      </w:r>
      <w:r w:rsidRPr="00735432">
        <w:t xml:space="preserve"> uppgifter som inte avser beslut i lagens mening och som behövs för att få </w:t>
      </w:r>
      <w:r>
        <w:t xml:space="preserve">ett </w:t>
      </w:r>
      <w:r w:rsidRPr="00735432">
        <w:t>valfrihetssystem att fungera bör det vara möjligt för kommunen eller landstinget att överlämna befogenhet genom fullmakt, t.ex. för att teckna kontrakt med en redan godkänd leve</w:t>
      </w:r>
      <w:r>
        <w:softHyphen/>
      </w:r>
      <w:r w:rsidRPr="00735432">
        <w:t xml:space="preserve">rantör. </w:t>
      </w:r>
    </w:p>
    <w:p w:rsidR="00EE7E17" w:rsidRPr="00735432" w:rsidRDefault="00EE7E17" w:rsidP="000D6461">
      <w:pPr>
        <w:pStyle w:val="Brdtextmedindrag"/>
      </w:pPr>
      <w:r w:rsidRPr="00735432">
        <w:t xml:space="preserve">Sammanfattningsvis innebär ett fullständigt utförande av uppgifterna i den nya valfrihetslagen att E-legitimationsnämnden får i uppdrag dels att </w:t>
      </w:r>
      <w:r>
        <w:t xml:space="preserve">såsom delegat </w:t>
      </w:r>
      <w:r w:rsidRPr="00735432">
        <w:t xml:space="preserve">fatta beslut i kommunalrättslig mening, dels att </w:t>
      </w:r>
      <w:r>
        <w:t xml:space="preserve">såsom ombud </w:t>
      </w:r>
      <w:r w:rsidRPr="00735432">
        <w:t xml:space="preserve">utföra de förvaltnings- och verkställighetsåtgärder som behövs för att få valfrihetssystemet att fungera </w:t>
      </w:r>
      <w:r>
        <w:t xml:space="preserve">och dels </w:t>
      </w:r>
      <w:r w:rsidRPr="00735432">
        <w:t>att föra kommuners och landstings talan i mål om rättelse.</w:t>
      </w:r>
    </w:p>
    <w:p w:rsidR="00EE7E17" w:rsidRPr="00735432" w:rsidRDefault="00EE7E17" w:rsidP="000D6461">
      <w:pPr>
        <w:pStyle w:val="Brdtextmedindrag"/>
      </w:pPr>
      <w:r w:rsidRPr="00735432">
        <w:t>Bestämmelser om extern delegation av beslutanderätt i upphandlings</w:t>
      </w:r>
      <w:r w:rsidRPr="00735432">
        <w:softHyphen/>
        <w:t xml:space="preserve">ärenden </w:t>
      </w:r>
      <w:r>
        <w:t xml:space="preserve">finns </w:t>
      </w:r>
      <w:r w:rsidRPr="00735432">
        <w:t xml:space="preserve">i </w:t>
      </w:r>
      <w:r>
        <w:t xml:space="preserve">6 kap. 4 § </w:t>
      </w:r>
      <w:r w:rsidRPr="00735432">
        <w:t>lagen (2009:47) om vissa kommunala befogen</w:t>
      </w:r>
      <w:r w:rsidRPr="00735432">
        <w:softHyphen/>
        <w:t xml:space="preserve">heter. </w:t>
      </w:r>
      <w:r>
        <w:t>Enligt den b</w:t>
      </w:r>
      <w:r w:rsidRPr="00735432">
        <w:t>estämmelsen är det möjligt för en nämnd i en kommun, i ett landsting eller i ett kommunalförbund att efter överens</w:t>
      </w:r>
      <w:r>
        <w:softHyphen/>
      </w:r>
      <w:r w:rsidRPr="00735432">
        <w:t>kommelse med en inköpscentral uppdra åt anställda i inköps</w:t>
      </w:r>
      <w:r w:rsidRPr="00735432">
        <w:softHyphen/>
        <w:t>centralen att i en upphandling besluta på nämndens vägnar. En förutsätt</w:t>
      </w:r>
      <w:r w:rsidRPr="00735432">
        <w:softHyphen/>
        <w:t>ning är dock att inköpscentralen har anlitats av nämnden för att medverka vid upp</w:t>
      </w:r>
      <w:r>
        <w:softHyphen/>
      </w:r>
      <w:r w:rsidRPr="00735432">
        <w:t>handlingen i egenskap av ombud enligt 4 kap. 22 § lagen (</w:t>
      </w:r>
      <w:proofErr w:type="gramStart"/>
      <w:r w:rsidRPr="00735432">
        <w:t>2007:1091</w:t>
      </w:r>
      <w:proofErr w:type="gramEnd"/>
      <w:r w:rsidRPr="00735432">
        <w:t>) om offentlig upphandling eller 4 kap. 4 § lagen (2007:1092) om upp</w:t>
      </w:r>
      <w:r>
        <w:softHyphen/>
      </w:r>
      <w:r w:rsidRPr="00735432">
        <w:t>handling inom områdena vatten, energi, transporter och posttjänster.</w:t>
      </w:r>
    </w:p>
    <w:p w:rsidR="00EE7E17" w:rsidRPr="00735432" w:rsidRDefault="00EE7E17" w:rsidP="000D6461">
      <w:pPr>
        <w:pStyle w:val="Brdtextmedindrag"/>
      </w:pPr>
      <w:r w:rsidRPr="00735432">
        <w:t>I fråga om sådana åtgärder som utgör beslut i kommunallagens mening är det i och för sig möjligt att ha en ordning där E-legitimationsnämnden utför alla förberedande åtgärder och sedan överlämnar själva besluts</w:t>
      </w:r>
      <w:r w:rsidRPr="00735432">
        <w:softHyphen/>
        <w:t xml:space="preserve">fattandet till kommunen eller landstinget, eventuellt enligt en beslutsmall eller liknande. För att uppnå så stor samordning som möjligt och bättre enhetlighet i systemet finns det dock ett starkt intresse av att all hantering sker på samma sätt och så långt </w:t>
      </w:r>
      <w:r>
        <w:t xml:space="preserve">som </w:t>
      </w:r>
      <w:r w:rsidRPr="00735432">
        <w:t>möjligt vid samma tidpunkt oavsett om det är fråga om en åtgärd i en kommuns eller ett landstings namn</w:t>
      </w:r>
      <w:r>
        <w:t xml:space="preserve"> eller i en annan upphandlande myndighets namn</w:t>
      </w:r>
      <w:r w:rsidRPr="00735432">
        <w:t xml:space="preserve">. För att inte äventyra tilliten till aktörerna i systemet är det angeläget att åtgärder vidtas centraliserat så att det säkerställs att alla beslut överensstämmer med varandra. </w:t>
      </w:r>
      <w:r>
        <w:t xml:space="preserve">Ett exempel på en sådan åtgärd är om E-legitimationsnämnden </w:t>
      </w:r>
      <w:r w:rsidRPr="00735432">
        <w:t>behöv</w:t>
      </w:r>
      <w:r>
        <w:t>er</w:t>
      </w:r>
      <w:r w:rsidRPr="00735432">
        <w:t xml:space="preserve"> stänga av en leverantör tillfälligt av säkerhetsskäl, t.ex. då integriteten i systemet skadats. </w:t>
      </w:r>
    </w:p>
    <w:p w:rsidR="00EE7E17" w:rsidRPr="00735432" w:rsidRDefault="00EE7E17" w:rsidP="000D6461">
      <w:pPr>
        <w:pStyle w:val="Brdtextmedindrag"/>
      </w:pPr>
      <w:r w:rsidRPr="00735432">
        <w:t xml:space="preserve">Ett av skälen till att bilda E-legitimationsnämnden var att minska </w:t>
      </w:r>
      <w:r>
        <w:t xml:space="preserve">de offentliga aktörernas </w:t>
      </w:r>
      <w:r w:rsidRPr="00735432">
        <w:t>administration när det gäller elektronisk identifie</w:t>
      </w:r>
      <w:r>
        <w:softHyphen/>
      </w:r>
      <w:r w:rsidRPr="00735432">
        <w:t>ring. Den administration, inklusive besluts</w:t>
      </w:r>
      <w:r w:rsidRPr="00735432">
        <w:softHyphen/>
        <w:t xml:space="preserve">fattande, som </w:t>
      </w:r>
      <w:proofErr w:type="spellStart"/>
      <w:r w:rsidRPr="00735432">
        <w:t>E-legitimations</w:t>
      </w:r>
      <w:r>
        <w:softHyphen/>
      </w:r>
      <w:r w:rsidRPr="00735432">
        <w:t>nämnden</w:t>
      </w:r>
      <w:proofErr w:type="spellEnd"/>
      <w:r w:rsidRPr="00735432">
        <w:t xml:space="preserve"> kan utföra för kommuner och landstings räkning är omfattande</w:t>
      </w:r>
      <w:r>
        <w:t xml:space="preserve"> eftersom</w:t>
      </w:r>
      <w:r w:rsidRPr="00735432">
        <w:t xml:space="preserve"> valfrihetssystemet är öppet och särskilt konstruerat för att nya aktörer ska kunna tillkomma efter hand. Administrationen i fråga kräver dessutom, förutom dokumenthantering, viss särskild teknisk kompetens innefattande teknisk samordning. Vidare bör även beaktas att situationen här kan liknas den som gäller när kom</w:t>
      </w:r>
      <w:r w:rsidRPr="00735432">
        <w:softHyphen/>
        <w:t>muner och landsting anlitar inköpscentraler för att få hjälp med att sam</w:t>
      </w:r>
      <w:r w:rsidRPr="00735432">
        <w:softHyphen/>
        <w:t>ordna upphandlingar och bestämmelserna om extern delegation i 6</w:t>
      </w:r>
      <w:r>
        <w:t> </w:t>
      </w:r>
      <w:r w:rsidRPr="00735432">
        <w:t>kap. 4</w:t>
      </w:r>
      <w:r>
        <w:t> </w:t>
      </w:r>
      <w:r w:rsidRPr="00735432">
        <w:t>§ lagen om vissa kom</w:t>
      </w:r>
      <w:r w:rsidR="0098366C">
        <w:softHyphen/>
      </w:r>
      <w:r w:rsidRPr="00735432">
        <w:t>munala befogenheter.</w:t>
      </w:r>
    </w:p>
    <w:p w:rsidR="00EE7E17" w:rsidRPr="00735432" w:rsidRDefault="00EE7E17" w:rsidP="000D6461">
      <w:pPr>
        <w:pStyle w:val="Brdtextmedindrag"/>
      </w:pPr>
      <w:r w:rsidRPr="00FF4B62">
        <w:t xml:space="preserve">Sammanfattningsvis </w:t>
      </w:r>
      <w:r>
        <w:t xml:space="preserve">anser regeringen att det bör </w:t>
      </w:r>
      <w:r w:rsidRPr="00FF4B62">
        <w:t xml:space="preserve">införas en möjlighet att överföra kommunalrättslig beslutanderätt till </w:t>
      </w:r>
      <w:r>
        <w:t>den som avses admini</w:t>
      </w:r>
      <w:r w:rsidR="00E45769">
        <w:softHyphen/>
      </w:r>
      <w:r>
        <w:lastRenderedPageBreak/>
        <w:t xml:space="preserve">strera valfrihetssystem enligt lagen om valfrihetssystem i fråga om tjänster för elektronisk identifiering, dvs. till </w:t>
      </w:r>
      <w:r w:rsidRPr="00FF4B62">
        <w:t>E-legitimationsnämnden. Detta kan endast ske med stöd av lag. Det bör därför i lagen om vissa kommunala befogenheter införas en möjlighet till sådan överföring av beslutanderätt.</w:t>
      </w:r>
      <w:r>
        <w:t xml:space="preserve"> </w:t>
      </w:r>
    </w:p>
    <w:p w:rsidR="00EE7E17" w:rsidRPr="00735432" w:rsidRDefault="00EE7E17" w:rsidP="000D6461">
      <w:pPr>
        <w:pStyle w:val="Brdtextmedindrag"/>
      </w:pPr>
      <w:r w:rsidRPr="00735432">
        <w:t>Bestämmelserna om överföring av beslutanderätt i såväl lagen om vissa kommunala befogenheter som i övrigt inom kommunalrätten inne</w:t>
      </w:r>
      <w:r w:rsidR="00E45769">
        <w:softHyphen/>
      </w:r>
      <w:r w:rsidRPr="00735432">
        <w:t xml:space="preserve">bär att överföringen ska ske genom delegation. Det saknas anledning att göra en annan bedömning i det här sammanhanget. </w:t>
      </w:r>
    </w:p>
    <w:p w:rsidR="00EE7E17" w:rsidRPr="00735432" w:rsidRDefault="00EE7E17" w:rsidP="000D6461">
      <w:pPr>
        <w:pStyle w:val="Brdtextmedindrag"/>
      </w:pPr>
      <w:r w:rsidRPr="00735432">
        <w:t>Enligt 6 kap. 4 § lagen om vissa kommunala befogenheter kan endast nämnders beslut delegeras och inte beslut av fullmäktige. Skälet till detta angavs i förarbetena till bestämmelsen (prop. 2011/12:106 s. 111) vara att extern delegation från fullmäktige till en inköpscentral inte borde vara möjlig i den mån det finns hinder för intern delegation från fullmäktige till nämnder, dvs. när ärendet är av principiell beskaffenhet eller annars av större vikt för kommunen eller landstinget</w:t>
      </w:r>
      <w:r w:rsidR="00117638">
        <w:t>,</w:t>
      </w:r>
      <w:r w:rsidRPr="00735432">
        <w:t xml:space="preserve"> och intern delegation till en nämnd därför är utesluten med stöd av 3 kap. 10 § första stycket kommunallagen. Det</w:t>
      </w:r>
      <w:r w:rsidRPr="00735432">
        <w:softHyphen/>
        <w:t>samma ansågs böra gälla även för andra upphand</w:t>
      </w:r>
      <w:r>
        <w:softHyphen/>
      </w:r>
      <w:r w:rsidRPr="00735432">
        <w:t>lingsärenden i vilka det är fullmäktige som har beslutanderätt. I dessa fall finns visserligen inget hinder mot intern delegation, utan fullmäktige har möjlighet att delegera beslutanderätten till en nämnd, som i sin tur kan vidaredelegera sin beslutanderätt. Fullmäktige har dock enligt kommu</w:t>
      </w:r>
      <w:r w:rsidR="00E45769">
        <w:softHyphen/>
      </w:r>
      <w:r w:rsidRPr="00735432">
        <w:t>nallagens regler inte någon möjlighet att direkt delegera sin beslutande</w:t>
      </w:r>
      <w:r w:rsidR="00E45769">
        <w:softHyphen/>
      </w:r>
      <w:r w:rsidRPr="00735432">
        <w:t xml:space="preserve">rätt annat än </w:t>
      </w:r>
      <w:r w:rsidR="00117638">
        <w:t xml:space="preserve">till </w:t>
      </w:r>
      <w:r w:rsidRPr="00735432">
        <w:t>kommunens eller landstingets nämnder. Rege</w:t>
      </w:r>
      <w:r>
        <w:softHyphen/>
      </w:r>
      <w:r w:rsidRPr="00735432">
        <w:t>ringen ansåg inte att det fanns skäl att frångå denna principiella ordning beträffande upphand</w:t>
      </w:r>
      <w:r w:rsidRPr="00735432">
        <w:softHyphen/>
        <w:t xml:space="preserve">lingsärenden. Det saknas anledning att </w:t>
      </w:r>
      <w:r>
        <w:t xml:space="preserve">nu </w:t>
      </w:r>
      <w:r w:rsidRPr="00735432">
        <w:t>göra en annan bedömning i det här ärendet. Endast nämnders beslutanderätt bör således kunna delegeras. På samma sätt som vid delegation till inköps</w:t>
      </w:r>
      <w:r>
        <w:softHyphen/>
      </w:r>
      <w:r w:rsidRPr="00735432">
        <w:t>centraler bör nämndens rätt att fatta beslut om delegation kunna vidare</w:t>
      </w:r>
      <w:r>
        <w:softHyphen/>
      </w:r>
      <w:r w:rsidRPr="00735432">
        <w:t>delegeras.</w:t>
      </w:r>
    </w:p>
    <w:p w:rsidR="00EE7E17" w:rsidRPr="00735432" w:rsidRDefault="00EE7E17" w:rsidP="000D6461">
      <w:pPr>
        <w:pStyle w:val="Brdtextmedindrag"/>
      </w:pPr>
      <w:r w:rsidRPr="00735432">
        <w:t>När det gäller till vem delegation ska kunna ske anges i 6 kap. 4 § lagen om vissa kommunala befogenheter att delegation ska ske till anställda i en inköpscentral. E-legitimationsnämnden är en nämnd</w:t>
      </w:r>
      <w:r w:rsidR="00E45769">
        <w:softHyphen/>
      </w:r>
      <w:r w:rsidRPr="00735432">
        <w:t xml:space="preserve">myndighet. Ledamöterna i nämnden utses av regeringen för en bestämd tid. De är således inte anställda i nämnden. Delegation bör därför ske till </w:t>
      </w:r>
      <w:r>
        <w:t xml:space="preserve">myndigheten </w:t>
      </w:r>
      <w:r w:rsidRPr="00735432">
        <w:t xml:space="preserve">som organisation. </w:t>
      </w:r>
    </w:p>
    <w:p w:rsidR="00EE7E17" w:rsidRPr="00735432" w:rsidRDefault="00EE7E17" w:rsidP="000D6461">
      <w:pPr>
        <w:pStyle w:val="Brdtextmedindrag"/>
      </w:pPr>
      <w:r w:rsidRPr="00735432">
        <w:t>Bestämmelsen i 6 kap. 4 § andra stycket lagen om vissa kommunala befogenheter hindrar delegation i ärenden som avses i 6 kap. 34 § kommunallagen, dvs. i bl.a. ärenden som avser verksamhetens mål, inriktning, omfattning eller kvalitet. Det kan ifrågasättas om de undantag som anges i 6 kap. 34 § kommunallagen över huvud taget kan bli aktuella i ett ärende enligt den föreslagna lagen om valfrihetssystem i fråga om tjänster för elektronisk identifiering. För det fall en sådan situation ändå skulle uppstå, och med hänsyn till att en sådan begräns</w:t>
      </w:r>
      <w:r w:rsidRPr="00735432">
        <w:softHyphen/>
        <w:t>ning gäller om samma typ av beslut delegeras internt, bör regleringen i 6</w:t>
      </w:r>
      <w:r>
        <w:t> </w:t>
      </w:r>
      <w:r w:rsidRPr="00735432">
        <w:t>kap. 34 § kommunallagen gälla även här</w:t>
      </w:r>
      <w:r>
        <w:t xml:space="preserve"> (</w:t>
      </w:r>
      <w:r w:rsidRPr="00735432">
        <w:t xml:space="preserve">jfr </w:t>
      </w:r>
      <w:r>
        <w:t>också prop. 2011/12:106 s. </w:t>
      </w:r>
      <w:r w:rsidRPr="00735432">
        <w:t>114</w:t>
      </w:r>
      <w:r>
        <w:t>)</w:t>
      </w:r>
      <w:r w:rsidRPr="00735432">
        <w:t>.</w:t>
      </w:r>
    </w:p>
    <w:p w:rsidR="00EE7E17" w:rsidRDefault="00EE7E17" w:rsidP="0015484C">
      <w:pPr>
        <w:pStyle w:val="Brdtextmedindrag"/>
      </w:pPr>
      <w:r w:rsidRPr="00735432">
        <w:t xml:space="preserve">Av 6 kap. 7 § lagen om vissa kommunala befogenheter följer att bestämmelserna i 6 kap. 24–27 </w:t>
      </w:r>
      <w:proofErr w:type="gramStart"/>
      <w:r w:rsidRPr="00735432">
        <w:t>§§</w:t>
      </w:r>
      <w:proofErr w:type="gramEnd"/>
      <w:r w:rsidRPr="00735432">
        <w:t xml:space="preserve"> kommunallagen </w:t>
      </w:r>
      <w:r w:rsidR="00117638">
        <w:t xml:space="preserve">om jäv </w:t>
      </w:r>
      <w:r w:rsidRPr="00735432">
        <w:t xml:space="preserve">ska tillämpas på anställda i inköpscentraler som fattar beslut på en nämnds vägnar. För den handläggning som </w:t>
      </w:r>
      <w:r>
        <w:t xml:space="preserve">avses </w:t>
      </w:r>
      <w:r w:rsidRPr="00735432">
        <w:t xml:space="preserve">ske hos E-legitimationsnämnden </w:t>
      </w:r>
      <w:r>
        <w:t xml:space="preserve">kommer </w:t>
      </w:r>
      <w:r w:rsidRPr="00735432">
        <w:lastRenderedPageBreak/>
        <w:t xml:space="preserve">jävsbestämmelserna i 11 och 12 </w:t>
      </w:r>
      <w:proofErr w:type="gramStart"/>
      <w:r w:rsidRPr="00735432">
        <w:t>§§</w:t>
      </w:r>
      <w:proofErr w:type="gramEnd"/>
      <w:r w:rsidRPr="00735432">
        <w:t xml:space="preserve"> förvaltningslagen (1986:223)</w:t>
      </w:r>
      <w:r>
        <w:t xml:space="preserve"> att gälla</w:t>
      </w:r>
      <w:r w:rsidRPr="00735432">
        <w:t>. Dessa bestäm</w:t>
      </w:r>
      <w:r w:rsidRPr="00735432">
        <w:softHyphen/>
        <w:t xml:space="preserve">melser överensstämmer i allt väsentligt med bestämmelserna om jäv i kommunallagen. </w:t>
      </w:r>
      <w:r w:rsidR="008C6C42" w:rsidRPr="008C6C42">
        <w:t>I likhet med vad som gäller i övrigt vid extern delegation enligt lagen om vissa kommunala befogen</w:t>
      </w:r>
      <w:r w:rsidR="00E45769">
        <w:softHyphen/>
      </w:r>
      <w:r w:rsidR="008C6C42" w:rsidRPr="008C6C42">
        <w:t xml:space="preserve">heter </w:t>
      </w:r>
      <w:r w:rsidR="008C6C42">
        <w:t xml:space="preserve">föreslogs i lagrådsremissen att </w:t>
      </w:r>
      <w:r w:rsidR="008C6C42" w:rsidRPr="008C6C42">
        <w:t xml:space="preserve">samma jävsregler </w:t>
      </w:r>
      <w:r w:rsidR="008C6C42">
        <w:t xml:space="preserve">skulle gälla för E-legitimationsnämnden som </w:t>
      </w:r>
      <w:r w:rsidR="008C6C42" w:rsidRPr="008C6C42">
        <w:t>för kommunens eller landstingets egna anställda</w:t>
      </w:r>
      <w:r w:rsidR="008C6C42">
        <w:t>.</w:t>
      </w:r>
    </w:p>
    <w:p w:rsidR="00EE7E17" w:rsidRDefault="00EE7E17" w:rsidP="0015484C">
      <w:pPr>
        <w:pStyle w:val="Brdtextmedindrag"/>
      </w:pPr>
      <w:r>
        <w:t>Eftersom förvaltningslagens jävsbestämmelser är snarlika bestämmel</w:t>
      </w:r>
      <w:r w:rsidR="00E45769">
        <w:softHyphen/>
      </w:r>
      <w:r>
        <w:t xml:space="preserve">serna om jäv i 6 kap. 24–27 </w:t>
      </w:r>
      <w:proofErr w:type="gramStart"/>
      <w:r>
        <w:t>§§</w:t>
      </w:r>
      <w:proofErr w:type="gramEnd"/>
      <w:r>
        <w:t xml:space="preserve"> kommunallagen har </w:t>
      </w:r>
      <w:r w:rsidRPr="0021665D">
        <w:rPr>
          <w:i/>
        </w:rPr>
        <w:t xml:space="preserve">Lagrådet </w:t>
      </w:r>
      <w:r>
        <w:t xml:space="preserve">ifrågasatt om det är lämpligt att en statlig myndighet tillämpar kommunala </w:t>
      </w:r>
      <w:proofErr w:type="spellStart"/>
      <w:r>
        <w:t>jävs</w:t>
      </w:r>
      <w:r w:rsidR="00E45769">
        <w:softHyphen/>
      </w:r>
      <w:r>
        <w:t>bestämmelser</w:t>
      </w:r>
      <w:proofErr w:type="spellEnd"/>
      <w:r>
        <w:t xml:space="preserve"> i stället för de statliga. Dessutom konstaterar Lagrådet att de kommunala jävsbestämmelserna endast ska tillämpas på de ledamöter i E-legitimationsnämnden som deltar i det beslut som nämnden fattar på den kommunala nämndens vägnar och inte på de handläggare som bere</w:t>
      </w:r>
      <w:r w:rsidR="00E45769">
        <w:softHyphen/>
      </w:r>
      <w:r>
        <w:t>der eller föredrar nämndärendena för avgörande. Enligt regeringens upp</w:t>
      </w:r>
      <w:r w:rsidR="00E45769">
        <w:softHyphen/>
      </w:r>
      <w:r>
        <w:t xml:space="preserve">fattning är det viktigt att upprätthålla en princip om att beslut som fattas med stöd av extern delegation </w:t>
      </w:r>
      <w:r w:rsidR="008C6C42">
        <w:t xml:space="preserve">av kommunal beslutanderätt </w:t>
      </w:r>
      <w:r w:rsidR="001E61F6">
        <w:t>fortfarande</w:t>
      </w:r>
      <w:r>
        <w:t xml:space="preserve"> är ett kommunalt beslut för vilket det kommunalrättsliga regelverket är tillämpligt. Därmed anser regeringen att kommunallagens </w:t>
      </w:r>
      <w:proofErr w:type="spellStart"/>
      <w:r>
        <w:t>jävsbestäm</w:t>
      </w:r>
      <w:r w:rsidR="00E45769">
        <w:softHyphen/>
      </w:r>
      <w:r>
        <w:t>melser</w:t>
      </w:r>
      <w:proofErr w:type="spellEnd"/>
      <w:r>
        <w:t>, i likhet med det som gäller vid intern delegation, även ska gälla vid extern delegation till E-legitimationsnämnden.</w:t>
      </w:r>
      <w:r w:rsidRPr="00A476B6">
        <w:t xml:space="preserve"> Det bör införas en särskild bestämmelse om detta.</w:t>
      </w:r>
    </w:p>
    <w:p w:rsidR="00EE7E17" w:rsidRDefault="00EE7E17" w:rsidP="000D6461">
      <w:pPr>
        <w:pStyle w:val="Brdtextmedindrag"/>
      </w:pPr>
      <w:r w:rsidRPr="00735432">
        <w:t xml:space="preserve">Bestämmelsen i 6 kap. 6 § lagen om vissa kommunala befogenheter om att beslut som fattats på en kommunal nämnds vägnar ska anmälas till den som lämnat uppdraget bör också tillämpas på beslut som fattas efter </w:t>
      </w:r>
      <w:r>
        <w:t xml:space="preserve">extern </w:t>
      </w:r>
      <w:r w:rsidRPr="00735432">
        <w:t>delegation</w:t>
      </w:r>
      <w:r w:rsidR="0015484C">
        <w:t xml:space="preserve"> till E-legitimationsnämnden</w:t>
      </w:r>
      <w:r w:rsidRPr="00735432">
        <w:t>.</w:t>
      </w:r>
    </w:p>
    <w:p w:rsidR="00EE7E17" w:rsidRDefault="00EE7E17" w:rsidP="00EE7E17">
      <w:pPr>
        <w:pStyle w:val="Rubrik1"/>
      </w:pPr>
      <w:bookmarkStart w:id="329" w:name="_Toc346891527"/>
      <w:bookmarkStart w:id="330" w:name="_Toc349751343"/>
      <w:bookmarkStart w:id="331" w:name="_Toc349814328"/>
      <w:bookmarkStart w:id="332" w:name="_Toc349820935"/>
      <w:bookmarkStart w:id="333" w:name="_Toc350844757"/>
      <w:bookmarkStart w:id="334" w:name="_Toc350848699"/>
      <w:bookmarkStart w:id="335" w:name="_Toc351561295"/>
      <w:bookmarkStart w:id="336" w:name="_Toc351622734"/>
      <w:r>
        <w:t>Sekretess</w:t>
      </w:r>
      <w:bookmarkEnd w:id="329"/>
      <w:bookmarkEnd w:id="330"/>
      <w:bookmarkEnd w:id="331"/>
      <w:bookmarkEnd w:id="332"/>
      <w:bookmarkEnd w:id="333"/>
      <w:bookmarkEnd w:id="334"/>
      <w:bookmarkEnd w:id="335"/>
      <w:bookmarkEnd w:id="336"/>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9D2D11">
        <w:rPr>
          <w:b/>
        </w:rPr>
        <w:t>Regeringens förslag:</w:t>
      </w:r>
      <w:r>
        <w:t xml:space="preserve"> Bestämmelserna om sekretess i 19 kap. 3 § andra stycket offentlighets- och sekretesslagen ska inte gälla vid ett ansökningsförfarande enligt lagen om valfrihetssystem i fråga om tjänster för elektronisk identifiering.</w:t>
      </w:r>
    </w:p>
    <w:p w:rsidR="00EE7E17" w:rsidRDefault="00EE7E17" w:rsidP="000D6461">
      <w:pPr>
        <w:pStyle w:val="Brdtextmedindrag"/>
      </w:pPr>
    </w:p>
    <w:p w:rsidR="00EE7E17" w:rsidRDefault="00EE7E17" w:rsidP="000D6461">
      <w:pPr>
        <w:pStyle w:val="Brdtextmedindrag"/>
      </w:pPr>
      <w:r w:rsidRPr="009D2D11">
        <w:rPr>
          <w:b/>
        </w:rPr>
        <w:t>Utredningens förslag:</w:t>
      </w:r>
      <w:r>
        <w:t xml:space="preserve"> Utredningen lämnade inte något förslag i denna del.</w:t>
      </w:r>
    </w:p>
    <w:p w:rsidR="00EE7E17" w:rsidRDefault="00EE7E17" w:rsidP="000D6461">
      <w:pPr>
        <w:pStyle w:val="Brdtextmedindrag"/>
      </w:pPr>
      <w:r w:rsidRPr="009D2D11">
        <w:rPr>
          <w:b/>
        </w:rPr>
        <w:t xml:space="preserve">Remissinstanserna: </w:t>
      </w:r>
      <w:r w:rsidRPr="00BC6EEB">
        <w:t>Ingen</w:t>
      </w:r>
      <w:r w:rsidRPr="00383783">
        <w:t xml:space="preserve"> </w:t>
      </w:r>
      <w:r>
        <w:t>remissinstans har yttrat sig i frågan.</w:t>
      </w:r>
    </w:p>
    <w:p w:rsidR="00EE7E17" w:rsidRDefault="00EE7E17" w:rsidP="000D6461">
      <w:pPr>
        <w:pStyle w:val="Brdtextmedindrag"/>
      </w:pPr>
      <w:r w:rsidRPr="009D2D11">
        <w:rPr>
          <w:b/>
        </w:rPr>
        <w:t>Promemorians förslag:</w:t>
      </w:r>
      <w:r>
        <w:t xml:space="preserve"> överensstämmer med regeringens förslag.</w:t>
      </w:r>
    </w:p>
    <w:p w:rsidR="00EE7E17" w:rsidRDefault="00EE7E17" w:rsidP="000D6461">
      <w:pPr>
        <w:pStyle w:val="Brdtextmedindrag"/>
      </w:pPr>
      <w:r w:rsidRPr="009D2D11">
        <w:rPr>
          <w:b/>
        </w:rPr>
        <w:t>Remissinstanserna:</w:t>
      </w:r>
      <w:r>
        <w:t xml:space="preserve"> stöder förslaget eller lämnar det utan invändning</w:t>
      </w:r>
    </w:p>
    <w:p w:rsidR="00EE7E17" w:rsidRDefault="00EE7E17" w:rsidP="000D6461">
      <w:pPr>
        <w:pStyle w:val="Brdtextmedindrag"/>
      </w:pPr>
      <w:r w:rsidRPr="009D2D11">
        <w:rPr>
          <w:b/>
        </w:rPr>
        <w:t>Skälen för regeringens förslag:</w:t>
      </w:r>
      <w:r>
        <w:t xml:space="preserve"> I 19 kap. 3 § offentlighets- och sekretesslagen (2009:400), förkortad OSL, regleras den s.k. anbuds</w:t>
      </w:r>
      <w:r w:rsidR="00E45769">
        <w:softHyphen/>
      </w:r>
      <w:r>
        <w:t>sekretessen vid offentlig upphandling. Från det att anbud kommer in till dess att den upphandlande myndigheten har fattat ett tilldelningsbeslut gäller absolut sekretess. Uppgifter om anbuden får inte lämnas ut och någon skade</w:t>
      </w:r>
      <w:r>
        <w:softHyphen/>
        <w:t>bedömning ska inte göras. Exempel på uppgifter som inte får röjas är om ett visst anbud har kommit in, anbudens innehåll och inne</w:t>
      </w:r>
      <w:r>
        <w:softHyphen/>
        <w:t>hållet i arbets</w:t>
      </w:r>
      <w:r>
        <w:softHyphen/>
        <w:t xml:space="preserve">promemorior och andra handlingar som har upprättats av en </w:t>
      </w:r>
      <w:r>
        <w:lastRenderedPageBreak/>
        <w:t>upphand</w:t>
      </w:r>
      <w:r>
        <w:softHyphen/>
        <w:t>lande myndighet, t.ex. egna motförslag i samband med en förhandlad upphandling.</w:t>
      </w:r>
    </w:p>
    <w:p w:rsidR="00EE7E17" w:rsidRDefault="00EE7E17" w:rsidP="000D6461">
      <w:pPr>
        <w:pStyle w:val="Brdtextmedindrag"/>
      </w:pPr>
      <w:r>
        <w:t>Motivet bakom den absoluta sekretess som gäller fram till tilldelnings</w:t>
      </w:r>
      <w:r>
        <w:softHyphen/>
        <w:t>beslutet enligt LOU är konkurrensskäl. En potentiell anbudsgivare ska inte få kännedom om sina konkurrenter eller innehållet i konkurrenternas anbud förrän handläggningen är klar. Syftet med bestämmelsen är att förhindra kartellbildningar, prissamverkan och andra konkurrens</w:t>
      </w:r>
      <w:r>
        <w:softHyphen/>
        <w:t>sned</w:t>
      </w:r>
      <w:r>
        <w:softHyphen/>
        <w:t xml:space="preserve">vridande situationer. </w:t>
      </w:r>
    </w:p>
    <w:p w:rsidR="00EE7E17" w:rsidRDefault="00EE7E17" w:rsidP="000D6461">
      <w:pPr>
        <w:pStyle w:val="Brdtextmedindrag"/>
      </w:pPr>
      <w:r>
        <w:t>Den absoluta anbudssekretessen upphör att gälla när tilldelnings</w:t>
      </w:r>
      <w:r w:rsidR="00E45769">
        <w:softHyphen/>
      </w:r>
      <w:r>
        <w:t>beslutet är fattat. Orsaken till detta är att de leverantörer som har lämnat anbud ska ges ökad insyn i processen och kunna bedöma om över</w:t>
      </w:r>
      <w:r>
        <w:softHyphen/>
        <w:t>pröv</w:t>
      </w:r>
      <w:r w:rsidR="00E45769">
        <w:softHyphen/>
      </w:r>
      <w:r>
        <w:t>ning av ett sådant beslut ska begäras. Efter tilldelningsbeslutet gäller sekretess till förmån för det allmänna enligt 19 kap. 1 § första stycket första meningen och till förmån för enskilda enligt 31 kap. 16 § OSL. Sekretess kan även gälla enligt andra bestämmelser.</w:t>
      </w:r>
    </w:p>
    <w:p w:rsidR="00EE7E17" w:rsidRDefault="00EE7E17" w:rsidP="000D6461">
      <w:pPr>
        <w:pStyle w:val="Brdtextmedindrag"/>
      </w:pPr>
      <w:r>
        <w:t>Enligt 19 kap. 3 § andra stycket tredje meningen OSL gäller inte sekretessen enligt stycket vid ett ansökningsförfarande enligt LOV. Som skäl för detta anfördes i förarbetena till den lagen (prop. 2008/09:29 s. 111 f) att det i ett valfrihetssystem enligt LOV inte föreligger någon konkurrens mellan sökande vid godkännandebeslutet. Alla sökande som uppfyller kraven i förfrågningsunderlaget godkänns och får teckna kontrakt med den upphandlande myndigheten. Risken för kartellbildning eller prissamverkan är obefintlig eftersom systemet inte bygger på att det ekonomiskt mest fördelaktiga anbudet eller anbudet med det lägsta priset vinner. Priset är i stället bestämt på förhand av den upphandlande myn</w:t>
      </w:r>
      <w:r w:rsidR="00E45769">
        <w:softHyphen/>
      </w:r>
      <w:r>
        <w:t>digheten och framgår av förfrågningsunderlaget. Leverantörerna kon</w:t>
      </w:r>
      <w:r w:rsidR="0098366C">
        <w:softHyphen/>
      </w:r>
      <w:r>
        <w:t xml:space="preserve">kurrerar med varandra genom att attrahera brukare eller invånare som väljer den leverantör som de upplever levererar den bästa kvaliteten. Regeringen ansåg därför att det inte fanns något behov av absolut sekretess under tiden från det att ansökan har kommit in till dess att den upphandlande myndigheten har beslutat att godkänna sökanden som leverantör i valfrihetssystemet. Regeringen anförde vidare att ett </w:t>
      </w:r>
      <w:proofErr w:type="spellStart"/>
      <w:r>
        <w:t>valfri</w:t>
      </w:r>
      <w:r>
        <w:softHyphen/>
        <w:t>hetssystem</w:t>
      </w:r>
      <w:proofErr w:type="spellEnd"/>
      <w:r>
        <w:t xml:space="preserve"> enligt LOV förutsätter löpande annonsering, vilket ger möjlighet för en sökande att komma in med en ansökan när det passar. Det är därmed inte heller säkert att det finns några konkurrerande sökande som har lämnat in ansökan under samma tidsperiod. Det allmänna har dessutom inget intresse av att ansökningarna hemlighålls. Tvärtom kan det vara en fördel för den upp</w:t>
      </w:r>
      <w:r>
        <w:softHyphen/>
        <w:t>handlande myndigheten att uppgifter om de sökande offentliggörs. Upp</w:t>
      </w:r>
      <w:r>
        <w:softHyphen/>
        <w:t>gifter från t.ex. en existe</w:t>
      </w:r>
      <w:r>
        <w:softHyphen/>
        <w:t>rande konkurrent om att en sökande inte uppfyller något av kraven kan underlätta för myndigheten att göra be</w:t>
      </w:r>
      <w:r>
        <w:softHyphen/>
        <w:t>dömningen huruvida sökanden ska godkännas som leverantör i valfrihetssystemet.</w:t>
      </w:r>
    </w:p>
    <w:p w:rsidR="00EE7E17" w:rsidRDefault="00EE7E17" w:rsidP="000D6461">
      <w:pPr>
        <w:pStyle w:val="Brdtextmedindrag"/>
      </w:pPr>
      <w:r>
        <w:t>De skäl som motiverat att det inte gäller någon absolut sekretess vid ansökningsförfaranden enligt LOV gör sig gällande på samma sätt i ansökningsförfaranden enligt den lag om valfrihetssystem i fråga om tjänster för elektronisk identifiering som nu föreslås. Det bör därför anges att sekretess enligt 19 kap. 3 § andra stycket OSL inte ska gälla vid tillämpningen av den nya lagen.</w:t>
      </w:r>
    </w:p>
    <w:p w:rsidR="00EE7E17" w:rsidRDefault="00EE7E17" w:rsidP="000D6461">
      <w:pPr>
        <w:pStyle w:val="Brdtextmedindrag"/>
      </w:pPr>
      <w:r>
        <w:t>Av systematiska skäl och för att skapa en tydligare och mer överblick</w:t>
      </w:r>
      <w:r>
        <w:softHyphen/>
        <w:t xml:space="preserve">bar reglering bör detta undantag från sekretess regleras särskilt i en ny paragraf, jfr 25 kap. 10 §, 26 kap. 7 §, 27 kap. 6 § och 35 kap. 6 § OSL. </w:t>
      </w:r>
      <w:r>
        <w:lastRenderedPageBreak/>
        <w:t>Det undantag från sekretess som redan gäller enligt 19 kap. 3 § andra stycket tredje meningen OSL bör föras över till den nya paragrafen.</w:t>
      </w:r>
    </w:p>
    <w:p w:rsidR="00EE7E17" w:rsidRDefault="00EE7E17" w:rsidP="000D6461">
      <w:pPr>
        <w:pStyle w:val="Brdtextmedindrag"/>
      </w:pPr>
      <w:r>
        <w:t>Även om det inte ska råda någon absolut anbudssekretess kan det ändå finnas skäl att sekretessbelägga uppgifter som E-legitimationsnämnden får del av genom ansökningarna. Det kan t.ex. ske med hänvisning till 19 kap. 1 §, 19 kap. 3 § första stycket första meningen eller 31 kap. 16 § OSL. Detta får dock göras först sedan en sedvanlig skadeprövning har gjorts. Det finns därför inte skäl att föreslå ytterligare ändringar i OSL.</w:t>
      </w:r>
    </w:p>
    <w:p w:rsidR="00EE7E17" w:rsidRDefault="00EE7E17" w:rsidP="00EE7E17">
      <w:pPr>
        <w:pStyle w:val="Rubrik1"/>
      </w:pPr>
      <w:bookmarkStart w:id="337" w:name="_Toc346891529"/>
      <w:bookmarkStart w:id="338" w:name="_Toc349751344"/>
      <w:bookmarkStart w:id="339" w:name="_Toc349814329"/>
      <w:bookmarkStart w:id="340" w:name="_Toc349820936"/>
      <w:bookmarkStart w:id="341" w:name="_Toc350844758"/>
      <w:bookmarkStart w:id="342" w:name="_Toc350848700"/>
      <w:bookmarkStart w:id="343" w:name="_Toc351561296"/>
      <w:bookmarkStart w:id="344" w:name="_Toc351622735"/>
      <w:r>
        <w:t>Ikraftträdande- och övergångsbestämmelser</w:t>
      </w:r>
      <w:bookmarkEnd w:id="337"/>
      <w:bookmarkEnd w:id="338"/>
      <w:bookmarkEnd w:id="339"/>
      <w:bookmarkEnd w:id="340"/>
      <w:bookmarkEnd w:id="341"/>
      <w:bookmarkEnd w:id="342"/>
      <w:bookmarkEnd w:id="343"/>
      <w:bookmarkEnd w:id="344"/>
    </w:p>
    <w:p w:rsidR="00EE7E17" w:rsidRDefault="00EE7E17" w:rsidP="000D6461">
      <w:pPr>
        <w:pStyle w:val="Brdtext"/>
        <w:pBdr>
          <w:top w:val="single" w:sz="4" w:space="1" w:color="000000"/>
          <w:left w:val="single" w:sz="4" w:space="4" w:color="000000"/>
          <w:bottom w:val="single" w:sz="4" w:space="1" w:color="000000"/>
          <w:right w:val="single" w:sz="4" w:space="4" w:color="000000"/>
        </w:pBdr>
        <w:ind w:left="113" w:right="113"/>
      </w:pPr>
      <w:r w:rsidRPr="009D2D11">
        <w:rPr>
          <w:b/>
        </w:rPr>
        <w:t>Regeringens förslag:</w:t>
      </w:r>
      <w:r>
        <w:t xml:space="preserve"> Den nya lagen och följdändringarna i annan lagstiftning ska träda i kraft den 1 juli 2013.</w:t>
      </w:r>
    </w:p>
    <w:p w:rsidR="00EE7E17" w:rsidRDefault="00EE7E17" w:rsidP="000D6461">
      <w:pPr>
        <w:pStyle w:val="Brdtextmedindrag"/>
        <w:pBdr>
          <w:top w:val="single" w:sz="4" w:space="1" w:color="000000"/>
          <w:left w:val="single" w:sz="4" w:space="4" w:color="000000"/>
          <w:bottom w:val="single" w:sz="4" w:space="1" w:color="000000"/>
          <w:right w:val="single" w:sz="4" w:space="4" w:color="000000"/>
        </w:pBdr>
        <w:ind w:left="113" w:right="113"/>
      </w:pPr>
      <w:r w:rsidRPr="009D2D11">
        <w:rPr>
          <w:b/>
        </w:rPr>
        <w:t>Regeringens bedömning:</w:t>
      </w:r>
      <w:r>
        <w:t xml:space="preserve"> Det behövs inga övergångsbestämmelser.</w:t>
      </w:r>
    </w:p>
    <w:p w:rsidR="00EE7E17" w:rsidRDefault="00EE7E17" w:rsidP="000D6461">
      <w:pPr>
        <w:pStyle w:val="Brdtextmedindrag"/>
      </w:pPr>
    </w:p>
    <w:p w:rsidR="00EE7E17" w:rsidRDefault="00EE7E17" w:rsidP="000D6461">
      <w:pPr>
        <w:pStyle w:val="Brdtextmedindrag"/>
      </w:pPr>
      <w:r w:rsidRPr="009D2D11">
        <w:rPr>
          <w:b/>
        </w:rPr>
        <w:t>Utredningens förslag:</w:t>
      </w:r>
      <w:r>
        <w:t xml:space="preserve"> Utredningen föreslog att lagstiftningen skulle träda i kraft under 2011 så att systemet skulle kunna vara i gång vid halvårsskiftet 2012. </w:t>
      </w:r>
    </w:p>
    <w:p w:rsidR="00EE7E17" w:rsidRDefault="00EE7E17" w:rsidP="000D6461">
      <w:pPr>
        <w:pStyle w:val="Brdtextmedindrag"/>
      </w:pPr>
      <w:r w:rsidRPr="009D2D11">
        <w:rPr>
          <w:b/>
        </w:rPr>
        <w:t>Remissinstanserna:</w:t>
      </w:r>
      <w:r>
        <w:t xml:space="preserve"> </w:t>
      </w:r>
      <w:r w:rsidRPr="009D2D11">
        <w:rPr>
          <w:i/>
        </w:rPr>
        <w:t>Finansiell ID-teknik, Försäkringskassan</w:t>
      </w:r>
      <w:r>
        <w:t xml:space="preserve"> och </w:t>
      </w:r>
      <w:r w:rsidRPr="009D2D11">
        <w:rPr>
          <w:i/>
        </w:rPr>
        <w:t>Skatteverket</w:t>
      </w:r>
      <w:r>
        <w:t xml:space="preserve"> anser att tidsplanen för genomförande är för optimistisk. </w:t>
      </w:r>
      <w:r w:rsidRPr="009D2D11">
        <w:rPr>
          <w:i/>
        </w:rPr>
        <w:t>Transportstyrelsen, IT &amp; Telekomföretagen</w:t>
      </w:r>
      <w:r>
        <w:t xml:space="preserve"> och </w:t>
      </w:r>
      <w:r w:rsidRPr="009D2D11">
        <w:rPr>
          <w:i/>
        </w:rPr>
        <w:t>Kungl. Ingenjörsveten</w:t>
      </w:r>
      <w:r w:rsidRPr="009D2D11">
        <w:rPr>
          <w:i/>
        </w:rPr>
        <w:softHyphen/>
        <w:t>skapsakademien</w:t>
      </w:r>
      <w:r>
        <w:t xml:space="preserve"> framför liknande synpunkter. Vissa remissinstanser, bland dem </w:t>
      </w:r>
      <w:r w:rsidRPr="009D2D11">
        <w:rPr>
          <w:i/>
        </w:rPr>
        <w:t xml:space="preserve">Bolagsverket, CSN, Swedbank, Sveriges Kommuner och Landsting </w:t>
      </w:r>
      <w:r>
        <w:t xml:space="preserve">och </w:t>
      </w:r>
      <w:r w:rsidRPr="009D2D11">
        <w:rPr>
          <w:i/>
        </w:rPr>
        <w:t>Jämtlands läns landsting</w:t>
      </w:r>
      <w:r>
        <w:t xml:space="preserve"> betonar att det är viktigt att införandet inte sker förrän viktiga utestående frågor är lösta. Några remissinstanser, bland dem Försäkringskassan och Skatteverket pekar på att det medför praktiska problem att driva parallella system under en övergångsperiod. </w:t>
      </w:r>
    </w:p>
    <w:p w:rsidR="00EE7E17" w:rsidRDefault="00EE7E17" w:rsidP="000D6461">
      <w:pPr>
        <w:pStyle w:val="Brdtextmedindrag"/>
      </w:pPr>
      <w:r w:rsidRPr="009D2D11">
        <w:rPr>
          <w:b/>
        </w:rPr>
        <w:t>Promemorians förslag och bedömning:</w:t>
      </w:r>
      <w:r>
        <w:t xml:space="preserve"> överensstämmer med rege</w:t>
      </w:r>
      <w:r>
        <w:softHyphen/>
        <w:t>ringens förslag och bedömning.</w:t>
      </w:r>
    </w:p>
    <w:p w:rsidR="00EE7E17" w:rsidRDefault="00EE7E17" w:rsidP="000D6461">
      <w:pPr>
        <w:pStyle w:val="Brdtextmedindrag"/>
      </w:pPr>
      <w:r w:rsidRPr="009D2D11">
        <w:rPr>
          <w:b/>
        </w:rPr>
        <w:t>Remissinstanserna:</w:t>
      </w:r>
      <w:r>
        <w:t xml:space="preserve"> Ett flertal remissinstanser stöder förslaget eller anser att det är viktigt med ett snabbt genomförande. Hit hör bl.a</w:t>
      </w:r>
      <w:r w:rsidRPr="009D2D11">
        <w:rPr>
          <w:i/>
        </w:rPr>
        <w:t xml:space="preserve">. E-legitimationsnämnden, Stockholms </w:t>
      </w:r>
      <w:r>
        <w:rPr>
          <w:i/>
        </w:rPr>
        <w:t>kommun</w:t>
      </w:r>
      <w:r w:rsidRPr="009D2D11">
        <w:rPr>
          <w:i/>
        </w:rPr>
        <w:t xml:space="preserve">, Ystads kommun, </w:t>
      </w:r>
      <w:proofErr w:type="spellStart"/>
      <w:r w:rsidRPr="009D2D11">
        <w:rPr>
          <w:i/>
        </w:rPr>
        <w:t>Bolags</w:t>
      </w:r>
      <w:r>
        <w:rPr>
          <w:i/>
        </w:rPr>
        <w:softHyphen/>
      </w:r>
      <w:r w:rsidRPr="009D2D11">
        <w:rPr>
          <w:i/>
        </w:rPr>
        <w:t>verket</w:t>
      </w:r>
      <w:proofErr w:type="spellEnd"/>
      <w:r w:rsidRPr="009D2D11">
        <w:rPr>
          <w:i/>
        </w:rPr>
        <w:t xml:space="preserve"> </w:t>
      </w:r>
      <w:r>
        <w:t xml:space="preserve">och </w:t>
      </w:r>
      <w:r w:rsidRPr="009D2D11">
        <w:rPr>
          <w:i/>
        </w:rPr>
        <w:t>Datainspektionen</w:t>
      </w:r>
      <w:r>
        <w:t xml:space="preserve">. Vissa remissinstanser, bland dem </w:t>
      </w:r>
      <w:r w:rsidRPr="009D2D11">
        <w:rPr>
          <w:i/>
        </w:rPr>
        <w:t>Försäk</w:t>
      </w:r>
      <w:r>
        <w:rPr>
          <w:i/>
        </w:rPr>
        <w:softHyphen/>
      </w:r>
      <w:r w:rsidRPr="009D2D11">
        <w:rPr>
          <w:i/>
        </w:rPr>
        <w:t>ringskassan</w:t>
      </w:r>
      <w:r>
        <w:t xml:space="preserve">, </w:t>
      </w:r>
      <w:r>
        <w:rPr>
          <w:i/>
        </w:rPr>
        <w:t>Stockholms läns landsting</w:t>
      </w:r>
      <w:r>
        <w:t xml:space="preserve"> och </w:t>
      </w:r>
      <w:r w:rsidRPr="009D2D11">
        <w:rPr>
          <w:i/>
        </w:rPr>
        <w:t>Skellefteå kommun</w:t>
      </w:r>
      <w:r>
        <w:t xml:space="preserve">, anser att tidsplanen är för optimistisk eller att ett snabbt genomförande skapar en risk för att alla aspekter inte hinner klargöras. </w:t>
      </w:r>
      <w:r w:rsidRPr="009D2D11">
        <w:rPr>
          <w:i/>
        </w:rPr>
        <w:t>Post- och telestyrelsen</w:t>
      </w:r>
      <w:r>
        <w:t xml:space="preserve"> anför liknande synpunkter.</w:t>
      </w:r>
    </w:p>
    <w:p w:rsidR="00EE7E17" w:rsidRDefault="00EE7E17" w:rsidP="000D6461">
      <w:pPr>
        <w:pStyle w:val="Brdtextmedindrag"/>
      </w:pPr>
      <w:r w:rsidRPr="009D2D11">
        <w:rPr>
          <w:b/>
        </w:rPr>
        <w:t>Skälen för regeringens förslag</w:t>
      </w:r>
      <w:r>
        <w:rPr>
          <w:b/>
        </w:rPr>
        <w:t xml:space="preserve"> och bedömning</w:t>
      </w:r>
      <w:r w:rsidRPr="009D2D11">
        <w:rPr>
          <w:b/>
        </w:rPr>
        <w:t>:</w:t>
      </w:r>
      <w:r>
        <w:t xml:space="preserve"> Från och med den 1 juli 2012 kan inte nya avrop göras från ramavtalet eID 2008. Den avtalslösa perioden medför svårigheter för de upphandlande myndigheter som vill införa e-tjänster som kräver säker elektronisk identifiering att på ett effektivt sätt få tillgång till tjänster för elektronisk identifiering. Till dess att den nya regleringen är på plats måste den som vill ha tillgång till tjänster för elektronisk identifiering i princip upphandla tjänsterna i </w:t>
      </w:r>
      <w:r>
        <w:lastRenderedPageBreak/>
        <w:t>enlighet med lagen (</w:t>
      </w:r>
      <w:proofErr w:type="gramStart"/>
      <w:r>
        <w:t>2007:1091</w:t>
      </w:r>
      <w:proofErr w:type="gramEnd"/>
      <w:r>
        <w:t>) om offentlig upphandling. Det innebär att avrop som huvudregel endast kan ske från en leverantör. För att säkerställa den offentliga förvaltningens behov av en fortsatt och lång</w:t>
      </w:r>
      <w:r>
        <w:softHyphen/>
        <w:t>siktigt hållbar försörjning av tjänster för elektronisk identifiering anser regeringen att det är angeläget att den nya lagen träder i kraft så snart som möjligt. Den nya lagen och nödvändiga följdändringar i andra lagar bör träda i kraft den 1 juli 2013.</w:t>
      </w:r>
    </w:p>
    <w:p w:rsidR="00EE7E17" w:rsidRDefault="00EE7E17" w:rsidP="000D6461">
      <w:pPr>
        <w:pStyle w:val="Brdtextmedindrag"/>
      </w:pPr>
      <w:r>
        <w:t>Det har inte framkommit något behov av övergångsbestämmelser.</w:t>
      </w:r>
    </w:p>
    <w:p w:rsidR="00EE7E17" w:rsidRDefault="00EE7E17" w:rsidP="00EE7E17">
      <w:pPr>
        <w:pStyle w:val="Rubrik1"/>
      </w:pPr>
      <w:bookmarkStart w:id="345" w:name="_Toc346891530"/>
      <w:bookmarkStart w:id="346" w:name="_Toc349751345"/>
      <w:bookmarkStart w:id="347" w:name="_Toc349814330"/>
      <w:bookmarkStart w:id="348" w:name="_Toc349820937"/>
      <w:bookmarkStart w:id="349" w:name="_Toc350844759"/>
      <w:bookmarkStart w:id="350" w:name="_Toc350848701"/>
      <w:bookmarkStart w:id="351" w:name="_Toc351561297"/>
      <w:bookmarkStart w:id="352" w:name="_Toc351622736"/>
      <w:r>
        <w:t>Konsekvenser</w:t>
      </w:r>
      <w:bookmarkEnd w:id="345"/>
      <w:bookmarkEnd w:id="346"/>
      <w:bookmarkEnd w:id="347"/>
      <w:bookmarkEnd w:id="348"/>
      <w:bookmarkEnd w:id="349"/>
      <w:bookmarkEnd w:id="350"/>
      <w:bookmarkEnd w:id="351"/>
      <w:bookmarkEnd w:id="352"/>
    </w:p>
    <w:p w:rsidR="00EE7E17" w:rsidRDefault="00EE7E17" w:rsidP="000D6461">
      <w:pPr>
        <w:pStyle w:val="Brdtext"/>
      </w:pPr>
      <w:r>
        <w:t>Syftet med förslagen är att långsiktigt säkerställa det offentligas anskaff</w:t>
      </w:r>
      <w:r w:rsidR="00E45769">
        <w:softHyphen/>
      </w:r>
      <w:r>
        <w:t>ning av tjänster för elektronisk identifiering på ett sådant sätt att så många enskilda som möjligt kan identifiera sig i myn</w:t>
      </w:r>
      <w:r>
        <w:softHyphen/>
        <w:t>digheters elektro</w:t>
      </w:r>
      <w:r w:rsidR="00E45769">
        <w:softHyphen/>
      </w:r>
      <w:r>
        <w:t xml:space="preserve">niska självbetjäningstjänster. För att uppnå detta syfte finns det inget annat alternativ än lagstiftning. Utan en ny reglering måste upphandlande myndigheter utse enbart en leverantör av en lösning för e-legitimering. Förslaget innebär att det införs en ny lag om </w:t>
      </w:r>
      <w:proofErr w:type="spellStart"/>
      <w:r>
        <w:t>valfri</w:t>
      </w:r>
      <w:r>
        <w:softHyphen/>
        <w:t>hetssystem</w:t>
      </w:r>
      <w:proofErr w:type="spellEnd"/>
      <w:r>
        <w:t xml:space="preserve"> i fråga om tjänster för elektronisk identifiering. Med stöd av lagen kan upphand</w:t>
      </w:r>
      <w:r w:rsidR="00E45769">
        <w:softHyphen/>
      </w:r>
      <w:r>
        <w:t>lande myndigheter inrätta valfrihetssystem avseende sådana tjänster i stället för att upphandla dessa enligt lagen (</w:t>
      </w:r>
      <w:proofErr w:type="gramStart"/>
      <w:r>
        <w:t>2007:1091</w:t>
      </w:r>
      <w:proofErr w:type="gramEnd"/>
      <w:r>
        <w:t>) om offentlig upphandling, förkortad LOU. Lagen är frivillig att tillämpa för upphand</w:t>
      </w:r>
      <w:r w:rsidR="00E45769">
        <w:softHyphen/>
      </w:r>
      <w:r>
        <w:t>lande myndigheter. Införandet av lagen i sig medför därför inga konse</w:t>
      </w:r>
      <w:r w:rsidR="00E45769">
        <w:softHyphen/>
      </w:r>
      <w:r>
        <w:t>kvenser för staten, kommuner, landsting eller andra upphand</w:t>
      </w:r>
      <w:r>
        <w:softHyphen/>
        <w:t>lande myn</w:t>
      </w:r>
      <w:r w:rsidR="00E45769">
        <w:softHyphen/>
      </w:r>
      <w:r>
        <w:t xml:space="preserve">digheter. Det införs inte heller något </w:t>
      </w:r>
      <w:proofErr w:type="gramStart"/>
      <w:r>
        <w:t>åliggande</w:t>
      </w:r>
      <w:proofErr w:type="gramEnd"/>
      <w:r>
        <w:t xml:space="preserve"> för kommuner eller landsting. Förslagen innebär således inga ekonomiska åtaganden för den kommunala sektorn.</w:t>
      </w:r>
    </w:p>
    <w:p w:rsidR="00EE7E17" w:rsidRDefault="00EE7E17" w:rsidP="000D6461">
      <w:pPr>
        <w:pStyle w:val="Brdtextmedindrag"/>
      </w:pPr>
      <w:r>
        <w:t>Inrättandet av valfrihetssystem innebär för de upphandlande myndig</w:t>
      </w:r>
      <w:r>
        <w:softHyphen/>
        <w:t>heterna att det även fortsättningsvis finns möjlighet att utveckla e-tjänster som når ut till så stor del av befolkningen som möjligt. Jämfört med en situation då upphandling sker av endast en leverantör undviks effektivi</w:t>
      </w:r>
      <w:r>
        <w:softHyphen/>
        <w:t>tetsförluster. Enbart en mindre ökning av antalet pappersärenden hos myndigheter, kommuner eller landsting är förknippat med betydande kostnader. Valfrihetssystem medför att antalet användare av eID-tjänster kan väntas öka, vilket i sin tur leder till besparingar för upphandlande myndigheter. Genom E-legitimationsnämndens ombudsroll – och samordning av de avtal som ingås med eID-leverantörerna – väntas för</w:t>
      </w:r>
      <w:r w:rsidR="00E45769">
        <w:softHyphen/>
      </w:r>
      <w:r>
        <w:t>slaget även medföra minskade administrativa kostnader för de upp</w:t>
      </w:r>
      <w:r>
        <w:softHyphen/>
        <w:t>hand</w:t>
      </w:r>
      <w:r w:rsidR="00E45769">
        <w:softHyphen/>
      </w:r>
      <w:r>
        <w:t>lande myndigheter som inrättar valfrihetssystem. De upphandlande myn</w:t>
      </w:r>
      <w:r w:rsidR="00E45769">
        <w:softHyphen/>
      </w:r>
      <w:r>
        <w:t xml:space="preserve">digheternas användning av eID-tjänster ska på samma sätt som hittills finansieras av respektive myndighet. Även avgifter för </w:t>
      </w:r>
      <w:proofErr w:type="spellStart"/>
      <w:r>
        <w:t>E-legitimations</w:t>
      </w:r>
      <w:r w:rsidR="00E45769">
        <w:softHyphen/>
      </w:r>
      <w:r>
        <w:t>nämndens</w:t>
      </w:r>
      <w:proofErr w:type="spellEnd"/>
      <w:r>
        <w:t xml:space="preserve"> verksamhet tillkommer vid inrättande av </w:t>
      </w:r>
      <w:proofErr w:type="spellStart"/>
      <w:r>
        <w:t>valfri</w:t>
      </w:r>
      <w:r>
        <w:softHyphen/>
        <w:t>hetssystem</w:t>
      </w:r>
      <w:proofErr w:type="spellEnd"/>
      <w:r>
        <w:t>. Den föreslagna federationen väntas emellertid i förläng</w:t>
      </w:r>
      <w:r>
        <w:softHyphen/>
        <w:t>ningen medföra lägre förvaltningskostnader, eftersom det blir enklare att utveckla och tillhandahålla nya e-tjänster och att integrera tjänsterna med varandra. Sammantaget kan inrättande av valfrihetssystem väntas leda till bespa</w:t>
      </w:r>
      <w:r w:rsidR="00E45769">
        <w:softHyphen/>
      </w:r>
      <w:r>
        <w:t xml:space="preserve">ringar jämfört med att upphandla tjänsten enligt LOU. </w:t>
      </w:r>
    </w:p>
    <w:p w:rsidR="00EE7E17" w:rsidRDefault="00EE7E17" w:rsidP="000D6461">
      <w:pPr>
        <w:pStyle w:val="Brdtextmedindrag"/>
      </w:pPr>
      <w:r>
        <w:lastRenderedPageBreak/>
        <w:t xml:space="preserve">Det finns för närvarande ett fåtal leverantörer av eID-tjänster på som kan användas i den offentliga förvaltningens e-tjänster. I valfrihetssystem kan alla leverantörer som är intresserade av att tillhandahålla tjänster godkännas för deltagande. Anslutning kan vidare ske löpande. Även nya aktörer har därför möjlighet att när som helst ansluta sig. Därigenom undviks inlåsningseffekter. Samtidigt främjas konkurrensen och utvecklingen av nya lösningar. Det bör också underlätta även för mindre leverantörer att komma in och konkurrera på marknaden. </w:t>
      </w:r>
    </w:p>
    <w:p w:rsidR="00EE7E17" w:rsidRDefault="00EE7E17" w:rsidP="000D6461">
      <w:pPr>
        <w:pStyle w:val="Brdtextmedindrag"/>
      </w:pPr>
      <w:r>
        <w:t xml:space="preserve">Enskilda som behöver skaffa en e-legitimation har genom </w:t>
      </w:r>
      <w:proofErr w:type="spellStart"/>
      <w:r>
        <w:t>valfrihets</w:t>
      </w:r>
      <w:r>
        <w:softHyphen/>
        <w:t>system</w:t>
      </w:r>
      <w:proofErr w:type="spellEnd"/>
      <w:r>
        <w:t xml:space="preserve"> möjlighet att välja leverantör i stället för att vara hänvisad till endast en tillhandahållare. Ett system med flera leverantörer kan väntas leda till större tillgänglighet av e-legitimationer för användaren. </w:t>
      </w:r>
    </w:p>
    <w:p w:rsidR="00EE7E17" w:rsidRDefault="00E47D8B" w:rsidP="000D6461">
      <w:pPr>
        <w:pStyle w:val="Brdtextmedindrag"/>
      </w:pPr>
      <w:r w:rsidRPr="00E47D8B">
        <w:t>E-legitimationsnämnden tillförs nya uppgifter enligt förslaget. Nämn</w:t>
      </w:r>
      <w:r w:rsidR="006D1BDD">
        <w:softHyphen/>
      </w:r>
      <w:r w:rsidRPr="00E47D8B">
        <w:t xml:space="preserve">den finansieras för närvarande genom anslag. Verksamheten ska dock framöver finansieras genom avgifter från de upphandlande myndigheter som väljer att inrätta valfrihetssystem. Under en övergångsperiod kommer nämnden </w:t>
      </w:r>
      <w:r>
        <w:t>fortfarande</w:t>
      </w:r>
      <w:r w:rsidRPr="00E47D8B">
        <w:t xml:space="preserve"> att ha ett visst behov av anslags</w:t>
      </w:r>
      <w:r w:rsidR="006D1BDD">
        <w:softHyphen/>
      </w:r>
      <w:r w:rsidRPr="00E47D8B">
        <w:t>finansie</w:t>
      </w:r>
      <w:r w:rsidR="00E45769">
        <w:softHyphen/>
      </w:r>
      <w:r w:rsidRPr="00E47D8B">
        <w:t>ring. Anslagsfinansieringen kommer successivt att minska när avgifts</w:t>
      </w:r>
      <w:r w:rsidR="00E45769">
        <w:softHyphen/>
      </w:r>
      <w:r w:rsidRPr="00E47D8B">
        <w:t>intäkterna ökar. Avsikten är att nämnden från 2017 ska vara helt avgifts</w:t>
      </w:r>
      <w:r w:rsidR="00E45769">
        <w:softHyphen/>
      </w:r>
      <w:r w:rsidRPr="00E47D8B">
        <w:t>finansierad.</w:t>
      </w:r>
      <w:r w:rsidR="00EE7E17">
        <w:t xml:space="preserve"> </w:t>
      </w:r>
    </w:p>
    <w:p w:rsidR="00EE7E17" w:rsidRDefault="00EE7E17" w:rsidP="000D6461">
      <w:pPr>
        <w:pStyle w:val="Brdtextmedindrag"/>
      </w:pPr>
      <w:r>
        <w:t>Konkurrensverket ska vara tillsynsmyndighet enligt den föreslagna lagen. Kostnaderna för detta beräknas bli låga, men kommer att följas upp. Om behov bedöms finnas ska finansiering ske genom anslag från utgiftsområde 22.</w:t>
      </w:r>
    </w:p>
    <w:p w:rsidR="00EE7E17" w:rsidRDefault="00EE7E17" w:rsidP="000D6461">
      <w:pPr>
        <w:pStyle w:val="Brdtextmedindrag"/>
      </w:pPr>
      <w:r>
        <w:t>Förslaget innehåller bestämmelser om rättelse av beslut och skade</w:t>
      </w:r>
      <w:r>
        <w:softHyphen/>
        <w:t>ståndstalan om lagen inte följts. Särskilt med hänsyn till att antalet leve</w:t>
      </w:r>
      <w:r>
        <w:softHyphen/>
        <w:t xml:space="preserve">rantörer är begränsat och till att lagen medger löpande anslutning av sökande väntas reglerna emellertid få så begränsad tillämpning att någon ytterligare </w:t>
      </w:r>
      <w:proofErr w:type="spellStart"/>
      <w:r>
        <w:t>måltillströmning</w:t>
      </w:r>
      <w:proofErr w:type="spellEnd"/>
      <w:r>
        <w:t xml:space="preserve"> av betydelse till de allmänna förvaltnings</w:t>
      </w:r>
      <w:r>
        <w:softHyphen/>
        <w:t>domstolarna och allmänna domstolarna inte är att vänta.</w:t>
      </w:r>
    </w:p>
    <w:p w:rsidR="00EE7E17" w:rsidRDefault="00EE7E17" w:rsidP="000D6461">
      <w:pPr>
        <w:pStyle w:val="Brdtextmedindrag"/>
      </w:pPr>
      <w:r>
        <w:t xml:space="preserve"> </w:t>
      </w:r>
    </w:p>
    <w:p w:rsidR="00EE7E17" w:rsidRDefault="00EE7E17" w:rsidP="000D6461">
      <w:pPr>
        <w:pStyle w:val="Brdtextmedindrag"/>
      </w:pPr>
      <w:r>
        <w:t> </w:t>
      </w:r>
    </w:p>
    <w:p w:rsidR="00EE7E17" w:rsidRDefault="00EE7E17" w:rsidP="000D6461">
      <w:pPr>
        <w:overflowPunct/>
        <w:autoSpaceDE/>
        <w:autoSpaceDN/>
        <w:adjustRightInd/>
        <w:textAlignment w:val="auto"/>
        <w:rPr>
          <w:sz w:val="20"/>
        </w:rPr>
      </w:pPr>
      <w:r>
        <w:br w:type="page"/>
      </w:r>
    </w:p>
    <w:p w:rsidR="00EE7E17" w:rsidRDefault="00EE7E17" w:rsidP="00EE7E17">
      <w:pPr>
        <w:pStyle w:val="Rubrik1"/>
      </w:pPr>
      <w:bookmarkStart w:id="353" w:name="_Toc346891531"/>
      <w:bookmarkStart w:id="354" w:name="_Toc349751346"/>
      <w:bookmarkStart w:id="355" w:name="_Toc349814331"/>
      <w:bookmarkStart w:id="356" w:name="_Toc349820938"/>
      <w:bookmarkStart w:id="357" w:name="_Toc350844760"/>
      <w:bookmarkStart w:id="358" w:name="_Toc350848702"/>
      <w:bookmarkStart w:id="359" w:name="_Toc351561298"/>
      <w:bookmarkStart w:id="360" w:name="_Toc351622737"/>
      <w:r>
        <w:lastRenderedPageBreak/>
        <w:t>Författningskommentar</w:t>
      </w:r>
      <w:bookmarkEnd w:id="353"/>
      <w:bookmarkEnd w:id="354"/>
      <w:bookmarkEnd w:id="355"/>
      <w:bookmarkEnd w:id="356"/>
      <w:bookmarkEnd w:id="357"/>
      <w:bookmarkEnd w:id="358"/>
      <w:bookmarkEnd w:id="359"/>
      <w:bookmarkEnd w:id="360"/>
    </w:p>
    <w:p w:rsidR="00EE7E17" w:rsidRDefault="00EE7E17" w:rsidP="0098366C">
      <w:pPr>
        <w:pStyle w:val="Rubrik2"/>
        <w:spacing w:before="0"/>
      </w:pPr>
      <w:bookmarkStart w:id="361" w:name="_Toc346891532"/>
      <w:bookmarkStart w:id="362" w:name="_Toc349751347"/>
      <w:bookmarkStart w:id="363" w:name="_Toc349814332"/>
      <w:bookmarkStart w:id="364" w:name="_Toc349820939"/>
      <w:bookmarkStart w:id="365" w:name="_Toc350844761"/>
      <w:bookmarkStart w:id="366" w:name="_Toc350848703"/>
      <w:bookmarkStart w:id="367" w:name="_Toc351561299"/>
      <w:bookmarkStart w:id="368" w:name="_Toc351622738"/>
      <w:r>
        <w:t>Förslaget till lag om valfrihetssystem i fråga om tjänster för elektronisk identifiering</w:t>
      </w:r>
      <w:bookmarkEnd w:id="361"/>
      <w:bookmarkEnd w:id="362"/>
      <w:bookmarkEnd w:id="363"/>
      <w:bookmarkEnd w:id="364"/>
      <w:bookmarkEnd w:id="365"/>
      <w:bookmarkEnd w:id="366"/>
      <w:bookmarkEnd w:id="367"/>
      <w:bookmarkEnd w:id="368"/>
    </w:p>
    <w:p w:rsidR="00EE7E17" w:rsidRDefault="00EE7E17" w:rsidP="000D6461">
      <w:pPr>
        <w:pStyle w:val="Rubrik4utannumrering"/>
        <w:spacing w:before="0"/>
      </w:pPr>
      <w:r>
        <w:t>Inledande bestämmelser</w:t>
      </w:r>
    </w:p>
    <w:p w:rsidR="00EE7E17" w:rsidRPr="00193902" w:rsidRDefault="00EE7E17" w:rsidP="000D6461">
      <w:pPr>
        <w:pStyle w:val="Brdtext"/>
        <w:rPr>
          <w:b/>
        </w:rPr>
      </w:pPr>
      <w:r w:rsidRPr="00193902">
        <w:rPr>
          <w:b/>
        </w:rPr>
        <w:t>1 §</w:t>
      </w:r>
    </w:p>
    <w:p w:rsidR="00EE7E17" w:rsidRPr="000D6461" w:rsidRDefault="00EE7E17" w:rsidP="000D6461">
      <w:pPr>
        <w:pStyle w:val="Brdtext"/>
        <w:rPr>
          <w:sz w:val="18"/>
          <w:szCs w:val="18"/>
        </w:rPr>
      </w:pPr>
      <w:r w:rsidRPr="000D6461">
        <w:rPr>
          <w:sz w:val="18"/>
          <w:szCs w:val="18"/>
        </w:rPr>
        <w:t xml:space="preserve">I denna lag finns bestämmelser om tillämpning av valfrihetssystem i fråga om tjänster för elektronisk identifiering. </w:t>
      </w:r>
    </w:p>
    <w:p w:rsidR="00EE7E17" w:rsidRPr="000D6461" w:rsidRDefault="00EE7E17" w:rsidP="000D6461">
      <w:pPr>
        <w:pStyle w:val="Brdtextmedindrag"/>
        <w:rPr>
          <w:sz w:val="18"/>
          <w:szCs w:val="18"/>
        </w:rPr>
      </w:pPr>
      <w:r w:rsidRPr="000D6461">
        <w:rPr>
          <w:sz w:val="18"/>
          <w:szCs w:val="18"/>
        </w:rPr>
        <w:t>Lagen gäller när en upphandlande myndighet har</w:t>
      </w:r>
    </w:p>
    <w:p w:rsidR="00EE7E17" w:rsidRPr="000D6461" w:rsidRDefault="00EE7E17" w:rsidP="000D6461">
      <w:pPr>
        <w:pStyle w:val="Brdtextmedindrag"/>
        <w:rPr>
          <w:sz w:val="18"/>
          <w:szCs w:val="18"/>
        </w:rPr>
      </w:pPr>
      <w:r w:rsidRPr="000D6461">
        <w:rPr>
          <w:sz w:val="18"/>
          <w:szCs w:val="18"/>
        </w:rPr>
        <w:t>1.</w:t>
      </w:r>
      <w:r w:rsidR="00254CE6">
        <w:rPr>
          <w:sz w:val="18"/>
          <w:szCs w:val="18"/>
        </w:rPr>
        <w:t> </w:t>
      </w:r>
      <w:r w:rsidRPr="000D6461">
        <w:rPr>
          <w:sz w:val="18"/>
          <w:szCs w:val="18"/>
        </w:rPr>
        <w:t>beslutat att tillämpa valfrihetssystem i fråga om tjänster för elektronisk identifiering av enskilda i myndighetens elektroniska tjänster,</w:t>
      </w:r>
    </w:p>
    <w:p w:rsidR="00EE7E17" w:rsidRPr="000D6461" w:rsidRDefault="00EE7E17" w:rsidP="000D6461">
      <w:pPr>
        <w:pStyle w:val="Brdtextmedindrag"/>
        <w:rPr>
          <w:sz w:val="18"/>
          <w:szCs w:val="18"/>
        </w:rPr>
      </w:pPr>
      <w:r w:rsidRPr="000D6461">
        <w:rPr>
          <w:sz w:val="18"/>
          <w:szCs w:val="18"/>
        </w:rPr>
        <w:t>2.</w:t>
      </w:r>
      <w:r w:rsidR="00254CE6">
        <w:rPr>
          <w:sz w:val="18"/>
          <w:szCs w:val="18"/>
        </w:rPr>
        <w:t> </w:t>
      </w:r>
      <w:r w:rsidRPr="000D6461">
        <w:rPr>
          <w:sz w:val="18"/>
          <w:szCs w:val="18"/>
        </w:rPr>
        <w:t>anslutit sig till ett system för säker elektronisk identifiering som tillhanda</w:t>
      </w:r>
      <w:r w:rsidR="00E45769">
        <w:rPr>
          <w:sz w:val="18"/>
          <w:szCs w:val="18"/>
        </w:rPr>
        <w:softHyphen/>
      </w:r>
      <w:r w:rsidRPr="000D6461">
        <w:rPr>
          <w:sz w:val="18"/>
          <w:szCs w:val="18"/>
        </w:rPr>
        <w:t xml:space="preserve">hålls av den myndighet som regeringen bestämmer, och </w:t>
      </w:r>
    </w:p>
    <w:p w:rsidR="00EE7E17" w:rsidRPr="000D6461" w:rsidRDefault="00EE7E17" w:rsidP="000D6461">
      <w:pPr>
        <w:pStyle w:val="Brdtextmedindrag"/>
        <w:rPr>
          <w:sz w:val="18"/>
          <w:szCs w:val="18"/>
        </w:rPr>
      </w:pPr>
      <w:r w:rsidRPr="000D6461">
        <w:rPr>
          <w:sz w:val="18"/>
          <w:szCs w:val="18"/>
        </w:rPr>
        <w:t>3.</w:t>
      </w:r>
      <w:r w:rsidR="00254CE6">
        <w:rPr>
          <w:sz w:val="18"/>
          <w:szCs w:val="18"/>
        </w:rPr>
        <w:t> </w:t>
      </w:r>
      <w:r w:rsidRPr="000D6461">
        <w:rPr>
          <w:sz w:val="18"/>
          <w:szCs w:val="18"/>
        </w:rPr>
        <w:t>uppdragit åt den myndighet som avses i 2 att i den upphandlande myndig</w:t>
      </w:r>
      <w:r w:rsidR="00E45769">
        <w:rPr>
          <w:sz w:val="18"/>
          <w:szCs w:val="18"/>
        </w:rPr>
        <w:softHyphen/>
      </w:r>
      <w:r w:rsidRPr="000D6461">
        <w:rPr>
          <w:sz w:val="18"/>
          <w:szCs w:val="18"/>
        </w:rPr>
        <w:t xml:space="preserve">hetens namn administrera valfrihetssystemet enligt 3–14 </w:t>
      </w:r>
      <w:proofErr w:type="gramStart"/>
      <w:r w:rsidRPr="000D6461">
        <w:rPr>
          <w:sz w:val="18"/>
          <w:szCs w:val="18"/>
        </w:rPr>
        <w:t>§§</w:t>
      </w:r>
      <w:proofErr w:type="gramEnd"/>
      <w:r w:rsidRPr="000D6461">
        <w:rPr>
          <w:sz w:val="18"/>
          <w:szCs w:val="18"/>
        </w:rPr>
        <w:t>, föra dess talan i samband med mål om rättelse enligt 16 § och i förekommande fall vidta rättelse enligt 17 §.</w:t>
      </w:r>
    </w:p>
    <w:p w:rsidR="00EE7E17" w:rsidRDefault="00EE7E17" w:rsidP="000D6461">
      <w:pPr>
        <w:pStyle w:val="Brdtext"/>
      </w:pPr>
    </w:p>
    <w:p w:rsidR="00EE7E17" w:rsidRDefault="00EE7E17" w:rsidP="000D6461">
      <w:pPr>
        <w:pStyle w:val="Brdtext"/>
      </w:pPr>
      <w:r>
        <w:t xml:space="preserve">I </w:t>
      </w:r>
      <w:r>
        <w:rPr>
          <w:i/>
        </w:rPr>
        <w:t>f</w:t>
      </w:r>
      <w:r w:rsidRPr="00193902">
        <w:rPr>
          <w:i/>
        </w:rPr>
        <w:t>örsta stycket</w:t>
      </w:r>
      <w:r>
        <w:t xml:space="preserve"> anges lagens tillämpningsområde. </w:t>
      </w:r>
    </w:p>
    <w:p w:rsidR="00EE7E17" w:rsidRDefault="00EE7E17" w:rsidP="000D6461">
      <w:pPr>
        <w:pStyle w:val="Brdtextmedindrag"/>
      </w:pPr>
      <w:r>
        <w:t xml:space="preserve">I </w:t>
      </w:r>
      <w:r w:rsidRPr="0028153F">
        <w:rPr>
          <w:i/>
        </w:rPr>
        <w:t>andra stycket</w:t>
      </w:r>
      <w:r>
        <w:t xml:space="preserve"> finns ett antal kumulativa förutsättningar för att lagen ska gälla. Om dessa förutsättningar är uppfyllda</w:t>
      </w:r>
      <w:r w:rsidRPr="009B70FB">
        <w:t xml:space="preserve"> kan en upphandlande myndighet tillämpa valfrihetssystem vid anskaffning av </w:t>
      </w:r>
      <w:r>
        <w:t>tjänster för elektronisk identifiering</w:t>
      </w:r>
      <w:r w:rsidRPr="009B70FB">
        <w:t>. Tillämpning av valfrihetssystem är ett alternativ till upphandling enligt lagen (</w:t>
      </w:r>
      <w:proofErr w:type="gramStart"/>
      <w:r w:rsidRPr="009B70FB">
        <w:t>2007:1091</w:t>
      </w:r>
      <w:proofErr w:type="gramEnd"/>
      <w:r w:rsidRPr="009B70FB">
        <w:t xml:space="preserve">) om offentlig upphandling, förkortad LOU. Om en viss tjänst inte </w:t>
      </w:r>
      <w:r>
        <w:t xml:space="preserve">köps in </w:t>
      </w:r>
      <w:r w:rsidRPr="009B70FB">
        <w:t>genom det förfarande som anges i lagen, gäller i stället LOU.</w:t>
      </w:r>
    </w:p>
    <w:p w:rsidR="00EE7E17" w:rsidRPr="0028153F" w:rsidRDefault="00EE7E17" w:rsidP="000D6461">
      <w:pPr>
        <w:pStyle w:val="Brdtextmedindrag"/>
      </w:pPr>
      <w:r>
        <w:t xml:space="preserve">Lagen gäller för upphandlande myndigheter. En definition av termen upphandlande myndighet finns i 2 §. </w:t>
      </w:r>
    </w:p>
    <w:p w:rsidR="00EE7E17" w:rsidRDefault="00EE7E17" w:rsidP="000D6461">
      <w:pPr>
        <w:pStyle w:val="Brdtextmedindrag"/>
      </w:pPr>
      <w:r>
        <w:t xml:space="preserve">Termen valfrihetssystem i </w:t>
      </w:r>
      <w:r>
        <w:rPr>
          <w:i/>
        </w:rPr>
        <w:t xml:space="preserve">andra stycket 1 </w:t>
      </w:r>
      <w:r>
        <w:t xml:space="preserve">definieras i 2 §. </w:t>
      </w:r>
    </w:p>
    <w:p w:rsidR="00EE7E17" w:rsidRDefault="00EE7E17" w:rsidP="000D6461">
      <w:pPr>
        <w:pStyle w:val="Brdtextmedindrag"/>
      </w:pPr>
      <w:r>
        <w:t xml:space="preserve">Uttrycket tjänster för elektronisk identifiering (eID-tjänster) omfattar tjänster för kontroll av vem som använder en viss e-legitimation, t.ex. för inloggning i en elektronisk tjänst, för att styrka en viss behörighet i en sådan tjänst eller för att signera uppgifter elektroniskt. </w:t>
      </w:r>
    </w:p>
    <w:p w:rsidR="00EE7E17" w:rsidRDefault="00EE7E17" w:rsidP="000D6461">
      <w:pPr>
        <w:pStyle w:val="Brdtextmedindrag"/>
      </w:pPr>
      <w:r>
        <w:t>Med elektroniska tjänster (e-tjänster) avses sådana tjänster som en upphandlande myndighet tillhandahåller på elektronisk väg, t.ex. själv</w:t>
      </w:r>
      <w:r>
        <w:softHyphen/>
        <w:t>betjäningstjänster via internet, och som gör det möjligt för användare att hantera sina ärenden hos myndigheten på elektronisk väg.</w:t>
      </w:r>
    </w:p>
    <w:p w:rsidR="00EE7E17" w:rsidRDefault="00EE7E17" w:rsidP="000D6461">
      <w:pPr>
        <w:pStyle w:val="Brdtextmedindrag"/>
      </w:pPr>
      <w:r>
        <w:t>Regeringen avser att i förordning utse E-legitimationsnämnden att åt upphandlande myndigheter tillhandahålla ett system för säker elektronisk identifiering. Syftet med det systemet är att samordna elektronisk identi</w:t>
      </w:r>
      <w:r>
        <w:softHyphen/>
        <w:t xml:space="preserve">fiering av enskilda i den offentliga förvaltningens e-tjänster. Enligt </w:t>
      </w:r>
      <w:r>
        <w:rPr>
          <w:i/>
        </w:rPr>
        <w:t xml:space="preserve">andra stycket 2 </w:t>
      </w:r>
      <w:r>
        <w:t xml:space="preserve">krävs att den upphandlande myndigheten ansluter sig till detta system för att lagen ska gälla. </w:t>
      </w:r>
    </w:p>
    <w:p w:rsidR="00EE7E17" w:rsidRDefault="00EE7E17" w:rsidP="000D6461">
      <w:pPr>
        <w:pStyle w:val="Brdtextmedindrag"/>
      </w:pPr>
      <w:r>
        <w:t xml:space="preserve">För att E-legitimationsnämnden ska kunna fullgöra sin samordningsroll på ett effektivt sätt och säkerställa att det skapas nödvändig tillit till systemet anges i </w:t>
      </w:r>
      <w:r w:rsidRPr="00193902">
        <w:rPr>
          <w:i/>
        </w:rPr>
        <w:t>andra stycket</w:t>
      </w:r>
      <w:r>
        <w:rPr>
          <w:i/>
        </w:rPr>
        <w:t xml:space="preserve"> 3</w:t>
      </w:r>
      <w:r>
        <w:t xml:space="preserve"> att det är en förutsättning för lagens tillämpning att den upphandlande myndigheten uppdrar åt </w:t>
      </w:r>
      <w:proofErr w:type="spellStart"/>
      <w:r>
        <w:t>E-legitima</w:t>
      </w:r>
      <w:r w:rsidR="00E45769">
        <w:softHyphen/>
      </w:r>
      <w:r>
        <w:t>tionsnämnden</w:t>
      </w:r>
      <w:proofErr w:type="spellEnd"/>
      <w:r>
        <w:t xml:space="preserve"> att administrera valfrihetssystemet i den upp</w:t>
      </w:r>
      <w:r>
        <w:softHyphen/>
        <w:t xml:space="preserve">handlande myndighetens namn. Nämnden intar således en ombudsroll. </w:t>
      </w:r>
    </w:p>
    <w:p w:rsidR="00EE7E17" w:rsidRDefault="00EE7E17" w:rsidP="00810457">
      <w:pPr>
        <w:pStyle w:val="Brdtextmedindrag"/>
      </w:pPr>
      <w:r>
        <w:lastRenderedPageBreak/>
        <w:t>Ytterligare en förutsättning för lagens tillämpning är att den upphand</w:t>
      </w:r>
      <w:r>
        <w:softHyphen/>
        <w:t xml:space="preserve">lande myndigheten lämnar E-legitimationsnämnden ett uppdrag att i myndighetens namn föra dess talan i mål om rättelse. </w:t>
      </w:r>
      <w:r w:rsidRPr="007D7AFA">
        <w:t>Detta förutsätts ske i samband med att uppdraget i övrigt lämnas till nämnden.</w:t>
      </w:r>
      <w:r>
        <w:t xml:space="preserve"> I</w:t>
      </w:r>
      <w:r w:rsidR="008C6C42">
        <w:t xml:space="preserve"> linje med </w:t>
      </w:r>
      <w:r>
        <w:rPr>
          <w:i/>
        </w:rPr>
        <w:t xml:space="preserve">Lagrådets </w:t>
      </w:r>
      <w:r>
        <w:t>synpunkter har punkt 3 kompletterats med en bestämmelse som innebär att E-legitimationsnämnden</w:t>
      </w:r>
      <w:r w:rsidR="00DD7106">
        <w:t xml:space="preserve"> ska ha fått i uppdrag att</w:t>
      </w:r>
      <w:r>
        <w:t xml:space="preserve"> i före</w:t>
      </w:r>
      <w:r w:rsidR="00E45769">
        <w:softHyphen/>
      </w:r>
      <w:r>
        <w:t xml:space="preserve">kommande fall vidta rättelse. </w:t>
      </w:r>
    </w:p>
    <w:p w:rsidR="00EE7E17" w:rsidRDefault="00EE7E17" w:rsidP="000D6461">
      <w:pPr>
        <w:pStyle w:val="Brdtextmedindrag"/>
      </w:pPr>
      <w:r>
        <w:t>Paragrafen behandlas i avsnitt 8.1 och 10.2.</w:t>
      </w:r>
    </w:p>
    <w:p w:rsidR="00EE7E17" w:rsidRDefault="00EE7E17" w:rsidP="000D6461">
      <w:pPr>
        <w:pStyle w:val="Brdtextmedindrag"/>
      </w:pPr>
    </w:p>
    <w:p w:rsidR="00EE7E17" w:rsidRPr="00193902" w:rsidRDefault="00EE7E17" w:rsidP="000D6461">
      <w:pPr>
        <w:pStyle w:val="Brdtext"/>
        <w:rPr>
          <w:b/>
        </w:rPr>
      </w:pPr>
      <w:r w:rsidRPr="00193902">
        <w:rPr>
          <w:b/>
        </w:rPr>
        <w:t>2 §</w:t>
      </w:r>
    </w:p>
    <w:p w:rsidR="00EE7E17" w:rsidRPr="00810457" w:rsidRDefault="00EE7E17" w:rsidP="000D6461">
      <w:pPr>
        <w:pStyle w:val="Brdtext"/>
        <w:rPr>
          <w:sz w:val="18"/>
          <w:szCs w:val="18"/>
        </w:rPr>
      </w:pPr>
      <w:r w:rsidRPr="00810457">
        <w:rPr>
          <w:sz w:val="18"/>
          <w:szCs w:val="18"/>
        </w:rPr>
        <w:t xml:space="preserve">Med </w:t>
      </w:r>
      <w:r w:rsidRPr="00810457">
        <w:rPr>
          <w:i/>
          <w:sz w:val="18"/>
          <w:szCs w:val="18"/>
        </w:rPr>
        <w:t>valfrihetssystem</w:t>
      </w:r>
      <w:r w:rsidRPr="00810457">
        <w:rPr>
          <w:sz w:val="18"/>
          <w:szCs w:val="18"/>
        </w:rPr>
        <w:t xml:space="preserve"> avses i denna lag ett förfarande där den enskilde har rätt att välja den leverantör som ska utföra tjänsten och som en upphandlande myndighet har godkänt och tecknat kontrakt med.</w:t>
      </w:r>
    </w:p>
    <w:p w:rsidR="00EE7E17" w:rsidRPr="00810457" w:rsidRDefault="00EE7E17" w:rsidP="000D6461">
      <w:pPr>
        <w:pStyle w:val="Brdtextmedindrag"/>
        <w:rPr>
          <w:sz w:val="18"/>
          <w:szCs w:val="18"/>
        </w:rPr>
      </w:pPr>
      <w:r w:rsidRPr="00810457">
        <w:rPr>
          <w:sz w:val="18"/>
          <w:szCs w:val="18"/>
        </w:rPr>
        <w:t xml:space="preserve">Termerna </w:t>
      </w:r>
      <w:r w:rsidRPr="00810457">
        <w:rPr>
          <w:i/>
          <w:sz w:val="18"/>
          <w:szCs w:val="18"/>
        </w:rPr>
        <w:t>förfrågningsunderlag</w:t>
      </w:r>
      <w:r w:rsidRPr="00810457">
        <w:rPr>
          <w:sz w:val="18"/>
          <w:szCs w:val="18"/>
        </w:rPr>
        <w:t xml:space="preserve">, </w:t>
      </w:r>
      <w:r w:rsidRPr="00810457">
        <w:rPr>
          <w:i/>
          <w:sz w:val="18"/>
          <w:szCs w:val="18"/>
        </w:rPr>
        <w:t>kontrakt</w:t>
      </w:r>
      <w:r w:rsidRPr="00810457">
        <w:rPr>
          <w:sz w:val="18"/>
          <w:szCs w:val="18"/>
        </w:rPr>
        <w:t xml:space="preserve"> och </w:t>
      </w:r>
      <w:r w:rsidRPr="00810457">
        <w:rPr>
          <w:i/>
          <w:sz w:val="18"/>
          <w:szCs w:val="18"/>
        </w:rPr>
        <w:t>upphandlande myndighet</w:t>
      </w:r>
      <w:r w:rsidRPr="00810457">
        <w:rPr>
          <w:sz w:val="18"/>
          <w:szCs w:val="18"/>
        </w:rPr>
        <w:t xml:space="preserve"> har i denna lag samma betydelse som i lagen (</w:t>
      </w:r>
      <w:proofErr w:type="gramStart"/>
      <w:r w:rsidRPr="00810457">
        <w:rPr>
          <w:sz w:val="18"/>
          <w:szCs w:val="18"/>
        </w:rPr>
        <w:t>2007:1091</w:t>
      </w:r>
      <w:proofErr w:type="gramEnd"/>
      <w:r w:rsidRPr="00810457">
        <w:rPr>
          <w:sz w:val="18"/>
          <w:szCs w:val="18"/>
        </w:rPr>
        <w:t>) om offentlig upphandling.</w:t>
      </w:r>
    </w:p>
    <w:p w:rsidR="00EE7E17" w:rsidRDefault="00EE7E17" w:rsidP="000D6461">
      <w:pPr>
        <w:pStyle w:val="Brdtextmedindrag"/>
      </w:pPr>
    </w:p>
    <w:p w:rsidR="00EE7E17" w:rsidRDefault="00EE7E17" w:rsidP="000D6461">
      <w:pPr>
        <w:pStyle w:val="Brdtext"/>
      </w:pPr>
      <w:r>
        <w:t xml:space="preserve">Definitionen av </w:t>
      </w:r>
      <w:r w:rsidRPr="002B356E">
        <w:rPr>
          <w:i/>
        </w:rPr>
        <w:t>valfrihetssystem</w:t>
      </w:r>
      <w:r>
        <w:t xml:space="preserve"> har utformats med motsvarande definition i 1 kap. 2 § andra stycket första meningen lagen (2008:962) om valfrihetssystem, förkortad LOV, som förebild. Den upphandlande myndigheten ansvarar för att tjänsten tillhandahålls enskilda. Den upp</w:t>
      </w:r>
      <w:r>
        <w:softHyphen/>
        <w:t>handlande myndigheten tecknar kontrakt med ett antal leverantörer som uppfyller de krav som den upphandlande myndigheten har fastställt i ett förfrågningsunderlag. Den enskilda användaren bestämmer därefter vilken av dessa leverantörer som ska tillhandahålla tjänsten.</w:t>
      </w:r>
    </w:p>
    <w:p w:rsidR="00EE7E17" w:rsidRDefault="00EE7E17" w:rsidP="000D6461">
      <w:pPr>
        <w:pStyle w:val="Brdtextmedindrag"/>
      </w:pPr>
      <w:r>
        <w:t xml:space="preserve">I LOU definieras </w:t>
      </w:r>
      <w:r w:rsidRPr="002B356E">
        <w:rPr>
          <w:i/>
        </w:rPr>
        <w:t>förfrågningsunderlag</w:t>
      </w:r>
      <w:r>
        <w:t xml:space="preserve"> i 2 kap. 8 §</w:t>
      </w:r>
      <w:r w:rsidR="00117638">
        <w:t xml:space="preserve"> och</w:t>
      </w:r>
      <w:r>
        <w:t xml:space="preserve"> </w:t>
      </w:r>
      <w:r w:rsidRPr="002B356E">
        <w:rPr>
          <w:i/>
        </w:rPr>
        <w:t>kontrakt</w:t>
      </w:r>
      <w:r>
        <w:t xml:space="preserve"> i 2</w:t>
      </w:r>
      <w:r w:rsidR="00117638">
        <w:t> </w:t>
      </w:r>
      <w:r>
        <w:t xml:space="preserve">kap. 10 och 10 a </w:t>
      </w:r>
      <w:proofErr w:type="gramStart"/>
      <w:r>
        <w:t>§§</w:t>
      </w:r>
      <w:proofErr w:type="gramEnd"/>
      <w:r w:rsidR="00117638">
        <w:t xml:space="preserve">. Vad som avses med </w:t>
      </w:r>
      <w:r w:rsidRPr="002B356E">
        <w:rPr>
          <w:i/>
        </w:rPr>
        <w:t>upphandlande myndighet</w:t>
      </w:r>
      <w:r w:rsidRPr="002B356E">
        <w:t xml:space="preserve"> </w:t>
      </w:r>
      <w:r w:rsidR="00117638">
        <w:t xml:space="preserve">framgår av </w:t>
      </w:r>
      <w:r w:rsidRPr="002B356E">
        <w:t>2 kap. 19 §</w:t>
      </w:r>
      <w:r w:rsidR="00117638">
        <w:t xml:space="preserve"> samma lag</w:t>
      </w:r>
      <w:r>
        <w:t>.</w:t>
      </w:r>
    </w:p>
    <w:p w:rsidR="00EE7E17" w:rsidRDefault="00EE7E17" w:rsidP="000D6461">
      <w:pPr>
        <w:pStyle w:val="Brdtextmedindrag"/>
      </w:pPr>
    </w:p>
    <w:p w:rsidR="00EE7E17" w:rsidRPr="00193902" w:rsidRDefault="00EE7E17" w:rsidP="000D6461">
      <w:pPr>
        <w:pStyle w:val="Brdtext"/>
        <w:rPr>
          <w:b/>
        </w:rPr>
      </w:pPr>
      <w:r w:rsidRPr="00193902">
        <w:rPr>
          <w:b/>
        </w:rPr>
        <w:t>3 §</w:t>
      </w:r>
    </w:p>
    <w:p w:rsidR="00EE7E17" w:rsidRPr="00810457" w:rsidRDefault="00EE7E17" w:rsidP="000D6461">
      <w:pPr>
        <w:pStyle w:val="Brdtext"/>
        <w:rPr>
          <w:sz w:val="18"/>
          <w:szCs w:val="18"/>
        </w:rPr>
      </w:pPr>
      <w:r w:rsidRPr="00810457">
        <w:rPr>
          <w:sz w:val="18"/>
          <w:szCs w:val="18"/>
        </w:rPr>
        <w:t>Den upphandlande myndigheten ska behandla leverantörer på ett likvärdigt och icke-diskriminerande sätt. Den upphandlande myndigheten ska iaktta principerna om öppenhet, ömsesidigt erkännande och proportionalitet när den tillämpar valfrihetssystem.</w:t>
      </w:r>
    </w:p>
    <w:p w:rsidR="00EE7E17" w:rsidRDefault="00EE7E17" w:rsidP="000D6461">
      <w:pPr>
        <w:pStyle w:val="Brdtextmedindrag"/>
      </w:pPr>
    </w:p>
    <w:p w:rsidR="00EE7E17" w:rsidRDefault="00EE7E17" w:rsidP="000D6461">
      <w:pPr>
        <w:pStyle w:val="Brdtext"/>
      </w:pPr>
      <w:r>
        <w:t>I paragrafen anges de grundläggande principer som ska gälla vid tillämp</w:t>
      </w:r>
      <w:r>
        <w:softHyphen/>
        <w:t xml:space="preserve">ning av lagen. Av detta följer att de EU-rättsliga principer som gäller enligt artikel 18, 49, 56 och 57 i fördraget om Europeiska unionens funktionssätt också gäller enligt denna lag. </w:t>
      </w:r>
    </w:p>
    <w:p w:rsidR="00EE7E17" w:rsidRDefault="00EE7E17" w:rsidP="000D6461">
      <w:pPr>
        <w:pStyle w:val="Brdtextmedindrag"/>
      </w:pPr>
      <w:r>
        <w:t>Kraven på likabehandling och icke-diskriminering innebär att alla ansökningar om att delta ska behandlas lika i alla skeden av förfarandet</w:t>
      </w:r>
      <w:r w:rsidR="00465861">
        <w:t>, oberoende av faktorer som avser annat än genomförandet av upphand</w:t>
      </w:r>
      <w:r w:rsidR="00E45769">
        <w:softHyphen/>
      </w:r>
      <w:r w:rsidR="00465861">
        <w:t>lingen</w:t>
      </w:r>
      <w:r>
        <w:t xml:space="preserve">. Faktorer som nationalitet eller etableringsort ska sakna betydelse. De krav som ställs får inte heller gynna någon </w:t>
      </w:r>
      <w:r w:rsidR="00465861">
        <w:t>som kommer från orten eller representerar ett visst område.</w:t>
      </w:r>
      <w:r>
        <w:t xml:space="preserve"> </w:t>
      </w:r>
    </w:p>
    <w:p w:rsidR="00EE7E17" w:rsidRDefault="00EE7E17" w:rsidP="000D6461">
      <w:pPr>
        <w:pStyle w:val="Brdtextmedindrag"/>
      </w:pPr>
      <w:r>
        <w:t>Kravet på likabehandling medför också att om det sker ändringar av villkor eller krav i det offentliggjorda förfrågningsunderlaget, så måste villkoren i avtal med redan godkända leverantörer ändras på motsvarande sätt. Avtalen måste således innehålla villkor som möjliggör sådana änd</w:t>
      </w:r>
      <w:r>
        <w:softHyphen/>
        <w:t xml:space="preserve">ringar. </w:t>
      </w:r>
    </w:p>
    <w:p w:rsidR="00EE7E17" w:rsidRDefault="00EE7E17" w:rsidP="000D6461">
      <w:pPr>
        <w:pStyle w:val="Brdtextmedindrag"/>
      </w:pPr>
      <w:r>
        <w:t xml:space="preserve">Principen om öppenhet innebär bl.a. att uppgifter om </w:t>
      </w:r>
      <w:proofErr w:type="spellStart"/>
      <w:r>
        <w:t>valfrihets</w:t>
      </w:r>
      <w:r w:rsidR="00E45769">
        <w:softHyphen/>
      </w:r>
      <w:r>
        <w:t>systemet</w:t>
      </w:r>
      <w:proofErr w:type="spellEnd"/>
      <w:r>
        <w:t xml:space="preserve"> inte får hemlighållas och att annonsering ska ske offentligt. Alla </w:t>
      </w:r>
      <w:r>
        <w:lastRenderedPageBreak/>
        <w:t xml:space="preserve">som är intresserade ska ges möjlighet att lämna in en ansökan om att få delta och de som har ansökt ska informeras om resultatet. Vidare ska alla handlingar i princip vara offentliga. </w:t>
      </w:r>
    </w:p>
    <w:p w:rsidR="00EE7E17" w:rsidRDefault="00EE7E17" w:rsidP="000D6461">
      <w:pPr>
        <w:pStyle w:val="Brdtextmedindrag"/>
      </w:pPr>
      <w:r>
        <w:t xml:space="preserve">Proportionalitetsprincipen förutsätter att alla krav som ställs upp ska vara rimliga i förhållande till det mål som eftersträvas. </w:t>
      </w:r>
    </w:p>
    <w:p w:rsidR="00EE7E17" w:rsidRDefault="00EE7E17" w:rsidP="000D6461">
      <w:pPr>
        <w:pStyle w:val="Brdtextmedindrag"/>
      </w:pPr>
      <w:r>
        <w:t>Principen om ömsesidigt erkännande medför att i den mån det i för</w:t>
      </w:r>
      <w:r>
        <w:softHyphen/>
        <w:t>frågningsunderlaget eller annars ställs krav på leverantörer att t.ex. visa upp intyg, bevis eller liknande, eller att i något avseende vara certi</w:t>
      </w:r>
      <w:r w:rsidR="00E45769">
        <w:softHyphen/>
      </w:r>
      <w:r>
        <w:t>fierade, ackrediterade eller liknande, så måste det godtas att dessa krav uppfylls genom dokument eller beslut utfärdade av myndig</w:t>
      </w:r>
      <w:r>
        <w:softHyphen/>
        <w:t xml:space="preserve">heter i övriga medlemsstater inom EU. </w:t>
      </w:r>
    </w:p>
    <w:p w:rsidR="00EE7E17" w:rsidRDefault="00EE7E17" w:rsidP="000D6461">
      <w:pPr>
        <w:pStyle w:val="Brdtextmedindrag"/>
      </w:pPr>
      <w:r>
        <w:t>Paragrafen motsvarar 1 kap. 2 § LOV. Den behandlas i avsnitt 8.2.</w:t>
      </w:r>
    </w:p>
    <w:p w:rsidR="00EE7E17" w:rsidRDefault="00EE7E17" w:rsidP="000D6461">
      <w:pPr>
        <w:pStyle w:val="Rubrik4utannumrering"/>
      </w:pPr>
      <w:r>
        <w:t>Annonsering och förfrågningsunderlag</w:t>
      </w:r>
    </w:p>
    <w:p w:rsidR="00EE7E17" w:rsidRPr="00193902" w:rsidRDefault="00EE7E17" w:rsidP="000D6461">
      <w:pPr>
        <w:pStyle w:val="Brdtext"/>
        <w:rPr>
          <w:b/>
        </w:rPr>
      </w:pPr>
      <w:r w:rsidRPr="00193902">
        <w:rPr>
          <w:b/>
        </w:rPr>
        <w:t>4 §</w:t>
      </w:r>
    </w:p>
    <w:p w:rsidR="00EE7E17" w:rsidRPr="00810457" w:rsidRDefault="00EE7E17" w:rsidP="000D6461">
      <w:pPr>
        <w:pStyle w:val="Brdtext"/>
        <w:rPr>
          <w:sz w:val="18"/>
          <w:szCs w:val="18"/>
        </w:rPr>
      </w:pPr>
      <w:r w:rsidRPr="00810457">
        <w:rPr>
          <w:sz w:val="18"/>
          <w:szCs w:val="18"/>
        </w:rPr>
        <w:t xml:space="preserve">En upphandlande myndighet som har beslutat att inrätta eller förändra ett </w:t>
      </w:r>
      <w:proofErr w:type="spellStart"/>
      <w:r w:rsidRPr="00810457">
        <w:rPr>
          <w:sz w:val="18"/>
          <w:szCs w:val="18"/>
        </w:rPr>
        <w:t>valfri</w:t>
      </w:r>
      <w:r w:rsidR="00E45769">
        <w:rPr>
          <w:sz w:val="18"/>
          <w:szCs w:val="18"/>
        </w:rPr>
        <w:softHyphen/>
      </w:r>
      <w:r w:rsidRPr="00810457">
        <w:rPr>
          <w:sz w:val="18"/>
          <w:szCs w:val="18"/>
        </w:rPr>
        <w:t>hetssystem</w:t>
      </w:r>
      <w:proofErr w:type="spellEnd"/>
      <w:r w:rsidRPr="00810457">
        <w:rPr>
          <w:sz w:val="18"/>
          <w:szCs w:val="18"/>
        </w:rPr>
        <w:t xml:space="preserve"> ska annonsera på en nationell webbplats som har upprättats för ända</w:t>
      </w:r>
      <w:r w:rsidR="00E45769">
        <w:rPr>
          <w:sz w:val="18"/>
          <w:szCs w:val="18"/>
        </w:rPr>
        <w:softHyphen/>
      </w:r>
      <w:r w:rsidRPr="00810457">
        <w:rPr>
          <w:sz w:val="18"/>
          <w:szCs w:val="18"/>
        </w:rPr>
        <w:t>målet. Ansökningar ska löpande begäras in genom sådan annonsering.</w:t>
      </w:r>
    </w:p>
    <w:p w:rsidR="00EE7E17" w:rsidRPr="00810457" w:rsidRDefault="00EE7E17" w:rsidP="000D6461">
      <w:pPr>
        <w:pStyle w:val="Brdtextmedindrag"/>
        <w:rPr>
          <w:sz w:val="18"/>
          <w:szCs w:val="18"/>
        </w:rPr>
      </w:pPr>
      <w:r w:rsidRPr="00810457">
        <w:rPr>
          <w:sz w:val="18"/>
          <w:szCs w:val="18"/>
        </w:rPr>
        <w:t xml:space="preserve">Ett förfrågningsunderlag ska finnas tillgängligt på webbplatsen tillsammans med annonsen. </w:t>
      </w:r>
    </w:p>
    <w:p w:rsidR="00EE7E17" w:rsidRDefault="00EE7E17" w:rsidP="000D6461">
      <w:pPr>
        <w:pStyle w:val="Brdtextmedindrag"/>
      </w:pPr>
    </w:p>
    <w:p w:rsidR="00EE7E17" w:rsidRDefault="00EE7E17" w:rsidP="000D6461">
      <w:pPr>
        <w:pStyle w:val="Brdtext"/>
      </w:pPr>
      <w:r>
        <w:t xml:space="preserve">I </w:t>
      </w:r>
      <w:r w:rsidRPr="00193902">
        <w:rPr>
          <w:i/>
        </w:rPr>
        <w:t>första stycket</w:t>
      </w:r>
      <w:r>
        <w:t xml:space="preserve"> finns en skyldighet att på en särskilt inrättad webbplats annonsera ut vilka tjänster för elektronisk identifiering som efterfrågas. Regeringen avser att i förordning ge E-legitimationsnämnden i uppdrag att driva en sådan webbplats. Att annonsering ska ske på en särskild webbplats hindrar inte att annonsering sker även på annat sätt, t.ex. på den upphandlande myndighetens webbplats eller i dagspress. </w:t>
      </w:r>
    </w:p>
    <w:p w:rsidR="00EE7E17" w:rsidRDefault="00EE7E17" w:rsidP="000D6461">
      <w:pPr>
        <w:pStyle w:val="Brdtextmedindrag"/>
      </w:pPr>
      <w:r>
        <w:t xml:space="preserve">Annonsering ska ske när valfrihetssystem införs. Vid förändringar i ett befintligt valfrihetssystem, t.ex. om villkoren i förfrågningsunderlaget ändras, ska annonsen också ändras. </w:t>
      </w:r>
    </w:p>
    <w:p w:rsidR="00EE7E17" w:rsidRDefault="00EE7E17" w:rsidP="000D6461">
      <w:pPr>
        <w:pStyle w:val="Brdtextmedindrag"/>
      </w:pPr>
      <w:r>
        <w:t>Annonsering ska ske löpande. Med detta avses att annonsen ska gälla tills vidare utan något sista datum för ansökan. Annonsen ska finnas på den upprättade webbplatsen så länge en viss tjänst efterfrågas. Om en annons är gemensam för flera upphandlande myndigheter följer det av upphandlingsrättsliga principer att det ska framgå av annonsen vilka dessa upphandlande myndigheter är.</w:t>
      </w:r>
    </w:p>
    <w:p w:rsidR="00EE7E17" w:rsidRDefault="00EE7E17" w:rsidP="000D6461">
      <w:pPr>
        <w:pStyle w:val="Brdtextmedindrag"/>
      </w:pPr>
      <w:r>
        <w:t xml:space="preserve">Enligt </w:t>
      </w:r>
      <w:r w:rsidRPr="00425E9B">
        <w:rPr>
          <w:i/>
        </w:rPr>
        <w:t>andra stycket</w:t>
      </w:r>
      <w:r>
        <w:t xml:space="preserve"> ska annonsen kompletteras med ett förfrågnings</w:t>
      </w:r>
      <w:r>
        <w:softHyphen/>
        <w:t>underlag. Termen förfrågningsunderlag har i lagen samma betydelse som i LOU, se 2 §. Förfrågningsunderlaget är ett underlag för anbud som den upphandlande myndigheten tillhandahåller tillsammans med bilagor och eventuellt kompletterande handlingar. Ett förfrågningsunderlag inne</w:t>
      </w:r>
      <w:r>
        <w:softHyphen/>
        <w:t>håller vanligtvis en beskrivning av den tjänst som ska tillhandahållas och de villkor som ska gälla samt hur uppdraget ska fullgöras under kontraktstiden. Vidare bör det finnas kontaktuppgifter, s.k. krav</w:t>
      </w:r>
      <w:r>
        <w:softHyphen/>
        <w:t>speci</w:t>
      </w:r>
      <w:r w:rsidR="00E45769">
        <w:softHyphen/>
      </w:r>
      <w:r>
        <w:t>fikationer, uppgift om avtalstiden, regler för avtalets tecknande samt regler för uppföljning och kontroll. I förfrågningsunderlaget bör det också regleras hur rapportering av utförda tjänster ska gå till och vilka faktureringsvillkor som ska gälla, t.ex. i fråga om utbetalning av ersätt</w:t>
      </w:r>
      <w:r>
        <w:softHyphen/>
        <w:t>ning.</w:t>
      </w:r>
    </w:p>
    <w:p w:rsidR="00EE7E17" w:rsidRDefault="00EE7E17" w:rsidP="000D6461">
      <w:pPr>
        <w:pStyle w:val="Brdtextmedindrag"/>
      </w:pPr>
      <w:r>
        <w:lastRenderedPageBreak/>
        <w:t xml:space="preserve">Paragrafen motsvarar i sak 3 kap. 1 och 2 </w:t>
      </w:r>
      <w:proofErr w:type="gramStart"/>
      <w:r>
        <w:t>§§</w:t>
      </w:r>
      <w:proofErr w:type="gramEnd"/>
      <w:r>
        <w:t xml:space="preserve"> LOV. </w:t>
      </w:r>
      <w:r w:rsidRPr="002D38F4">
        <w:t xml:space="preserve">Den behandlas i avsnitt </w:t>
      </w:r>
      <w:r>
        <w:t>8</w:t>
      </w:r>
      <w:r w:rsidRPr="002D38F4">
        <w:t>.2.</w:t>
      </w:r>
    </w:p>
    <w:p w:rsidR="00EE7E17" w:rsidRDefault="00EE7E17" w:rsidP="000D6461">
      <w:pPr>
        <w:overflowPunct/>
        <w:autoSpaceDE/>
        <w:autoSpaceDN/>
        <w:adjustRightInd/>
        <w:textAlignment w:val="auto"/>
        <w:rPr>
          <w:b/>
          <w:sz w:val="20"/>
        </w:rPr>
      </w:pPr>
    </w:p>
    <w:p w:rsidR="00EE7E17" w:rsidRPr="00506CB6" w:rsidRDefault="00EE7E17" w:rsidP="000D6461">
      <w:pPr>
        <w:pStyle w:val="Brdtext"/>
        <w:rPr>
          <w:b/>
        </w:rPr>
      </w:pPr>
      <w:r w:rsidRPr="00506CB6">
        <w:rPr>
          <w:b/>
        </w:rPr>
        <w:t>5 §</w:t>
      </w:r>
    </w:p>
    <w:p w:rsidR="00EE7E17" w:rsidRPr="00810457" w:rsidRDefault="00EE7E17" w:rsidP="000D6461">
      <w:pPr>
        <w:pStyle w:val="Brdtext"/>
        <w:rPr>
          <w:sz w:val="18"/>
          <w:szCs w:val="18"/>
        </w:rPr>
      </w:pPr>
      <w:r w:rsidRPr="00810457">
        <w:rPr>
          <w:sz w:val="18"/>
          <w:szCs w:val="18"/>
        </w:rPr>
        <w:t>Grunderna för den ekonomiska ersättningen till en leverantör ska framgå av förfrågnings</w:t>
      </w:r>
      <w:r w:rsidRPr="00810457">
        <w:rPr>
          <w:sz w:val="18"/>
          <w:szCs w:val="18"/>
        </w:rPr>
        <w:softHyphen/>
        <w:t>underlaget.</w:t>
      </w:r>
    </w:p>
    <w:p w:rsidR="00EE7E17" w:rsidRDefault="00EE7E17" w:rsidP="000D6461">
      <w:pPr>
        <w:pStyle w:val="Brdtextmedindrag"/>
      </w:pPr>
    </w:p>
    <w:p w:rsidR="00EE7E17" w:rsidRDefault="00EE7E17" w:rsidP="000D6461">
      <w:pPr>
        <w:pStyle w:val="Brdtext"/>
      </w:pPr>
      <w:r>
        <w:t>Ersättningen till dem som tillhandahåller tjänster för elektronisk identi</w:t>
      </w:r>
      <w:r>
        <w:softHyphen/>
        <w:t xml:space="preserve">fiering bygger inte på priskonkurrens mellan leverantörerna. Grunderna för den ekonomiska ersättning som leverantörerna ska få ska därför framgå av förfrågningsunderlaget. </w:t>
      </w:r>
    </w:p>
    <w:p w:rsidR="00EE7E17" w:rsidRDefault="00EE7E17" w:rsidP="000D6461">
      <w:pPr>
        <w:pStyle w:val="Brdtextmedindrag"/>
      </w:pPr>
      <w:r>
        <w:t>Paragrafen motsvarar 4 kap. 1 § LOV. Den behandlas i avsnitt 8.5.</w:t>
      </w:r>
    </w:p>
    <w:p w:rsidR="00EE7E17" w:rsidRDefault="00EE7E17" w:rsidP="000D6461">
      <w:pPr>
        <w:pStyle w:val="Brdtextmedindrag"/>
      </w:pPr>
    </w:p>
    <w:p w:rsidR="00EE7E17" w:rsidRPr="00425E9B" w:rsidRDefault="00EE7E17" w:rsidP="000D6461">
      <w:pPr>
        <w:pStyle w:val="Brdtext"/>
        <w:rPr>
          <w:b/>
        </w:rPr>
      </w:pPr>
      <w:r w:rsidRPr="00425E9B">
        <w:rPr>
          <w:b/>
        </w:rPr>
        <w:t>6 §</w:t>
      </w:r>
    </w:p>
    <w:p w:rsidR="00EE7E17" w:rsidRPr="00810457" w:rsidRDefault="00EE7E17" w:rsidP="000D6461">
      <w:pPr>
        <w:pStyle w:val="Brdtext"/>
        <w:rPr>
          <w:sz w:val="18"/>
          <w:szCs w:val="18"/>
        </w:rPr>
      </w:pPr>
      <w:r w:rsidRPr="00810457">
        <w:rPr>
          <w:sz w:val="18"/>
          <w:szCs w:val="18"/>
        </w:rPr>
        <w:t>Den upphandlande myndigheten får ställa särskilda villkor för hur ett kontrakt ska full</w:t>
      </w:r>
      <w:r w:rsidRPr="00810457">
        <w:rPr>
          <w:sz w:val="18"/>
          <w:szCs w:val="18"/>
        </w:rPr>
        <w:softHyphen/>
        <w:t>göras. Samtliga villkor ska anges i annonsen om valfrihetssystemet eller i förfrågnings</w:t>
      </w:r>
      <w:r w:rsidRPr="00810457">
        <w:rPr>
          <w:sz w:val="18"/>
          <w:szCs w:val="18"/>
        </w:rPr>
        <w:softHyphen/>
        <w:t>underlaget.</w:t>
      </w:r>
    </w:p>
    <w:p w:rsidR="00EE7E17" w:rsidRDefault="00EE7E17" w:rsidP="000D6461">
      <w:pPr>
        <w:pStyle w:val="Brdtextmedindrag"/>
      </w:pPr>
    </w:p>
    <w:p w:rsidR="00EE7E17" w:rsidRDefault="00EE7E17" w:rsidP="000D6461">
      <w:pPr>
        <w:pStyle w:val="Brdtext"/>
      </w:pPr>
      <w:r>
        <w:t xml:space="preserve">Paragrafen behandlar s.k. särskilda kontraktsvillkor. Med särskilda villkor enligt paragrafen avses villkor som inte är krav på leverantörerna, utan särskilda därutöver tillkommande villkor. </w:t>
      </w:r>
      <w:r w:rsidRPr="00012C35">
        <w:t>Det är således inte fråga om tekniska specifikationer, urvalskriterier eller tilldelningskriterier.</w:t>
      </w:r>
      <w:r>
        <w:t xml:space="preserve"> Villkoren måste ha samband med den tjänst som ska tillhandahållas. De måste också uppfylla de EU-rättsliga principerna om icke-diskrimine</w:t>
      </w:r>
      <w:r>
        <w:softHyphen/>
        <w:t>ring, likabehandling, öppenhet, ömsesidigt erkännan</w:t>
      </w:r>
      <w:r>
        <w:softHyphen/>
        <w:t>de och proportiona</w:t>
      </w:r>
      <w:r>
        <w:softHyphen/>
        <w:t xml:space="preserve">litet. De kan därför endast avse den del av leverantörens verksamhet som är kopplad till utförandet av kontraktet. Exempel på särskilda villkor kan vara sociala hänsyn som krav på tillgänglighet och användbarhet för personer med funktionsnedsättning. Villkoren utgör förpliktelser som den som ansöker om att få delta måste acceptera. Den som inte vill acceptera villkoren kan inte godkännas för deltagande i </w:t>
      </w:r>
      <w:proofErr w:type="spellStart"/>
      <w:r>
        <w:t>valfri</w:t>
      </w:r>
      <w:r>
        <w:softHyphen/>
        <w:t>hets</w:t>
      </w:r>
      <w:r w:rsidR="00E45769">
        <w:softHyphen/>
      </w:r>
      <w:r>
        <w:t>systemet</w:t>
      </w:r>
      <w:proofErr w:type="spellEnd"/>
      <w:r>
        <w:t>. Vid bedömningen av vilka villkor som kan ställas upp kan ledning hämtas från motsvarande reglering i LOV och LOU, se prop. 2008/09:29 s. 76 f och 141 och prop. 2006/07:128 s. 194 f och 352 f.</w:t>
      </w:r>
    </w:p>
    <w:p w:rsidR="00EE7E17" w:rsidRDefault="00EE7E17" w:rsidP="000D6461">
      <w:pPr>
        <w:pStyle w:val="Brdtextmedindrag"/>
      </w:pPr>
      <w:r>
        <w:t xml:space="preserve">Paragrafen motsvarar 4 kap. 2 § LOV. I sak motsvarande bestämmelser finns också i 6 kap. 13 § LOU. Paragrafen </w:t>
      </w:r>
      <w:r w:rsidRPr="002D38F4">
        <w:t xml:space="preserve">behandlas i avsnitt </w:t>
      </w:r>
      <w:r>
        <w:t>8</w:t>
      </w:r>
      <w:r w:rsidRPr="002D38F4">
        <w:t>.2.</w:t>
      </w:r>
    </w:p>
    <w:p w:rsidR="00EE7E17" w:rsidRDefault="00EE7E17" w:rsidP="000D6461">
      <w:pPr>
        <w:pStyle w:val="Brdtextmedindrag"/>
      </w:pPr>
    </w:p>
    <w:p w:rsidR="00EE7E17" w:rsidRPr="00425E9B" w:rsidRDefault="00EE7E17" w:rsidP="000D6461">
      <w:pPr>
        <w:pStyle w:val="Brdtext"/>
        <w:rPr>
          <w:b/>
        </w:rPr>
      </w:pPr>
      <w:r w:rsidRPr="00425E9B">
        <w:rPr>
          <w:b/>
        </w:rPr>
        <w:t>7 §</w:t>
      </w:r>
    </w:p>
    <w:p w:rsidR="00EE7E17" w:rsidRPr="00810457" w:rsidRDefault="00EE7E17" w:rsidP="000D6461">
      <w:pPr>
        <w:pStyle w:val="Brdtext"/>
        <w:rPr>
          <w:sz w:val="18"/>
          <w:szCs w:val="18"/>
        </w:rPr>
      </w:pPr>
      <w:r w:rsidRPr="00810457">
        <w:rPr>
          <w:sz w:val="18"/>
          <w:szCs w:val="18"/>
        </w:rPr>
        <w:t>I annonsen eller förfrågningsunderlaget ska det anges på vilket sätt ansökan ska lämnas in.</w:t>
      </w:r>
    </w:p>
    <w:p w:rsidR="00EE7E17" w:rsidRPr="00425E9B" w:rsidRDefault="00EE7E17" w:rsidP="000D6461">
      <w:pPr>
        <w:pStyle w:val="Brdtextmedindrag"/>
        <w:rPr>
          <w:sz w:val="16"/>
          <w:szCs w:val="16"/>
        </w:rPr>
      </w:pPr>
      <w:r w:rsidRPr="00810457">
        <w:rPr>
          <w:sz w:val="18"/>
          <w:szCs w:val="18"/>
        </w:rPr>
        <w:t>I förfrågningsunderlaget ska det anges inom vilken tid den upphandlande myn</w:t>
      </w:r>
      <w:r w:rsidR="00E45769">
        <w:rPr>
          <w:sz w:val="18"/>
          <w:szCs w:val="18"/>
        </w:rPr>
        <w:softHyphen/>
      </w:r>
      <w:r w:rsidRPr="00810457">
        <w:rPr>
          <w:sz w:val="18"/>
          <w:szCs w:val="18"/>
        </w:rPr>
        <w:t>digheten kommer att besluta om godkännande.</w:t>
      </w:r>
    </w:p>
    <w:p w:rsidR="00EE7E17" w:rsidRDefault="00EE7E17" w:rsidP="000D6461">
      <w:pPr>
        <w:pStyle w:val="Brdtextmedindrag"/>
      </w:pPr>
    </w:p>
    <w:p w:rsidR="00EE7E17" w:rsidRDefault="00EE7E17" w:rsidP="000D6461">
      <w:pPr>
        <w:pStyle w:val="Brdtext"/>
      </w:pPr>
      <w:r>
        <w:t xml:space="preserve">Enligt </w:t>
      </w:r>
      <w:r w:rsidRPr="00425E9B">
        <w:rPr>
          <w:i/>
        </w:rPr>
        <w:t>första stycket</w:t>
      </w:r>
      <w:r>
        <w:t xml:space="preserve"> ska det anges hur en ansökan ska lämnas in. Det finns möjlighet att välja kommunikationsmedel, t.ex. per post eller genom telefax eller något annat elektroniskt medel. Inget hindrar att flera kommunikationsmedel accepteras så länge dessa anges i annonsen eller förfrågningsunderlaget.</w:t>
      </w:r>
    </w:p>
    <w:p w:rsidR="00EE7E17" w:rsidRDefault="00EE7E17" w:rsidP="000D6461">
      <w:pPr>
        <w:pStyle w:val="Brdtextmedindrag"/>
      </w:pPr>
      <w:r>
        <w:t xml:space="preserve">Bestämmelsen i </w:t>
      </w:r>
      <w:r w:rsidRPr="00425E9B">
        <w:rPr>
          <w:i/>
        </w:rPr>
        <w:t>andra stycket</w:t>
      </w:r>
      <w:r>
        <w:t xml:space="preserve"> är en följd av att inlämnande av en ansökan får ses som avgivande av ett anbud. En leverantör är därmed bunden av sin ansökan och måste av rättssäkerhetsskäl få information om </w:t>
      </w:r>
      <w:r>
        <w:lastRenderedPageBreak/>
        <w:t>handläggningstiden. Om den som har inrättat valfrihetssystemet över</w:t>
      </w:r>
      <w:r>
        <w:softHyphen/>
        <w:t xml:space="preserve">skrider den angivna tiden är leverantören inte längre bunden av sin ansökan. </w:t>
      </w:r>
    </w:p>
    <w:p w:rsidR="00EE7E17" w:rsidRDefault="00EE7E17" w:rsidP="000D6461">
      <w:pPr>
        <w:pStyle w:val="Brdtextmedindrag"/>
      </w:pPr>
      <w:r>
        <w:t xml:space="preserve">Paragrafen motsvarar i sak 4 kap. 3 och 4 </w:t>
      </w:r>
      <w:proofErr w:type="gramStart"/>
      <w:r>
        <w:t>§§</w:t>
      </w:r>
      <w:proofErr w:type="gramEnd"/>
      <w:r>
        <w:t xml:space="preserve"> LOV. Delvis motsvarande bestämmelser finns också i 9 kap. 1 § LOU. Paragrafen </w:t>
      </w:r>
      <w:r w:rsidRPr="002D38F4">
        <w:t xml:space="preserve">behandlas i avsnitt </w:t>
      </w:r>
      <w:r>
        <w:t>8</w:t>
      </w:r>
      <w:r w:rsidRPr="002D38F4">
        <w:t>.2.</w:t>
      </w:r>
    </w:p>
    <w:p w:rsidR="00EE7E17" w:rsidRDefault="00EE7E17" w:rsidP="000D6461">
      <w:pPr>
        <w:pStyle w:val="Rubrik4utannumrering"/>
      </w:pPr>
      <w:r>
        <w:t>Ansökan</w:t>
      </w:r>
    </w:p>
    <w:p w:rsidR="00EE7E17" w:rsidRPr="00425E9B" w:rsidRDefault="00EE7E17" w:rsidP="000D6461">
      <w:pPr>
        <w:pStyle w:val="Brdtext"/>
        <w:rPr>
          <w:b/>
        </w:rPr>
      </w:pPr>
      <w:r w:rsidRPr="00425E9B">
        <w:rPr>
          <w:b/>
        </w:rPr>
        <w:t>8 §</w:t>
      </w:r>
    </w:p>
    <w:p w:rsidR="00EE7E17" w:rsidRPr="00810457" w:rsidRDefault="00EE7E17" w:rsidP="000D6461">
      <w:pPr>
        <w:pStyle w:val="Brdtext"/>
        <w:rPr>
          <w:sz w:val="18"/>
          <w:szCs w:val="18"/>
        </w:rPr>
      </w:pPr>
      <w:r w:rsidRPr="00810457">
        <w:rPr>
          <w:sz w:val="18"/>
          <w:szCs w:val="18"/>
        </w:rPr>
        <w:t>Leverantörer får lämna en ansökan var för sig eller tillsammans med andra leve</w:t>
      </w:r>
      <w:r w:rsidR="00E45769">
        <w:rPr>
          <w:sz w:val="18"/>
          <w:szCs w:val="18"/>
        </w:rPr>
        <w:softHyphen/>
      </w:r>
      <w:r w:rsidRPr="00810457">
        <w:rPr>
          <w:sz w:val="18"/>
          <w:szCs w:val="18"/>
        </w:rPr>
        <w:t>rantörer. Den upphandlande myndigheten får inte ställa upp villkor om att en grupp ska ha en bestämd juridisk form för att få lämna en ansökan. Den upp</w:t>
      </w:r>
      <w:r w:rsidR="00E45769">
        <w:rPr>
          <w:sz w:val="18"/>
          <w:szCs w:val="18"/>
        </w:rPr>
        <w:softHyphen/>
      </w:r>
      <w:r w:rsidRPr="00810457">
        <w:rPr>
          <w:sz w:val="18"/>
          <w:szCs w:val="18"/>
        </w:rPr>
        <w:t>handlande myndigheten får dock begära att en grupp ska ha en viss juridisk form när den har blivit tilldelad ett kontrakt, om det behövs för att kontraktet ska kunna fullgöras på ett godtagbart sätt.</w:t>
      </w:r>
    </w:p>
    <w:p w:rsidR="00EE7E17" w:rsidRPr="00425E9B" w:rsidRDefault="00EE7E17" w:rsidP="000D6461">
      <w:pPr>
        <w:pStyle w:val="Brdtext"/>
        <w:rPr>
          <w:sz w:val="16"/>
          <w:szCs w:val="16"/>
        </w:rPr>
      </w:pPr>
    </w:p>
    <w:p w:rsidR="00EE7E17" w:rsidRDefault="00EE7E17" w:rsidP="000D6461">
      <w:pPr>
        <w:pStyle w:val="Brdtext"/>
      </w:pPr>
      <w:r>
        <w:t>Det är tillåtet för flera leverantörer att lämna in en gemensam ansökan om de finner det lämpligt. En grupp av sökande som inte har en bestämd juridisk form när ansökan skickas in får inte uteslutas av denna anled</w:t>
      </w:r>
      <w:r>
        <w:softHyphen/>
        <w:t>ning. Om det krävs för att kontraktet ska kunna fullgöras på ett godtag</w:t>
      </w:r>
      <w:r>
        <w:softHyphen/>
        <w:t>bart sätt får det dock krävas att gruppen ska ha en viss juridisk form när den har tilldelats kontrakt. En förutsättning för att sådana vill</w:t>
      </w:r>
      <w:r>
        <w:softHyphen/>
        <w:t>kor ska kunna ställas upp är att de framgår av annonsen eller förfrågnings</w:t>
      </w:r>
      <w:r w:rsidR="00E45769">
        <w:softHyphen/>
      </w:r>
      <w:r>
        <w:t>underlaget.</w:t>
      </w:r>
    </w:p>
    <w:p w:rsidR="00EE7E17" w:rsidRDefault="00EE7E17" w:rsidP="000D6461">
      <w:pPr>
        <w:pStyle w:val="Brdtextmedindrag"/>
      </w:pPr>
      <w:r>
        <w:t xml:space="preserve">Paragrafen motsvarar i sak 5 kap. 1 § LOV och 1 kap. 11 § LOU. </w:t>
      </w:r>
      <w:r w:rsidRPr="002D38F4">
        <w:t xml:space="preserve">Den behandlas i avsnitt </w:t>
      </w:r>
      <w:r>
        <w:t>8</w:t>
      </w:r>
      <w:r w:rsidRPr="002D38F4">
        <w:t>.2.</w:t>
      </w:r>
    </w:p>
    <w:p w:rsidR="00EE7E17" w:rsidRDefault="00EE7E17" w:rsidP="000D6461">
      <w:pPr>
        <w:pStyle w:val="Brdtextmedindrag"/>
      </w:pPr>
    </w:p>
    <w:p w:rsidR="00EE7E17" w:rsidRPr="00425E9B" w:rsidRDefault="00EE7E17" w:rsidP="000D6461">
      <w:pPr>
        <w:pStyle w:val="Brdtext"/>
        <w:rPr>
          <w:b/>
        </w:rPr>
      </w:pPr>
      <w:r w:rsidRPr="00425E9B">
        <w:rPr>
          <w:b/>
        </w:rPr>
        <w:t>9 §</w:t>
      </w:r>
    </w:p>
    <w:p w:rsidR="00EE7E17" w:rsidRPr="00810457" w:rsidRDefault="00EE7E17" w:rsidP="000D6461">
      <w:pPr>
        <w:pStyle w:val="Brdtext"/>
        <w:rPr>
          <w:sz w:val="18"/>
          <w:szCs w:val="18"/>
        </w:rPr>
      </w:pPr>
      <w:r w:rsidRPr="00810457">
        <w:rPr>
          <w:sz w:val="18"/>
          <w:szCs w:val="18"/>
        </w:rPr>
        <w:t>En sökande får vid behov åberopa andra företags ekonomiska, tekniska och yrkesmässiga kapacitet i ansökan. Sökanden ska genom att tillhandahålla ett åtagande från företagen i fråga eller på annat sätt kunna visa att den kommer att förfoga över nödvändiga resurser när kontraktet ska fullgöras.</w:t>
      </w:r>
    </w:p>
    <w:p w:rsidR="00EE7E17" w:rsidRDefault="00EE7E17" w:rsidP="000D6461">
      <w:pPr>
        <w:pStyle w:val="Brdtext"/>
      </w:pPr>
    </w:p>
    <w:p w:rsidR="00EE7E17" w:rsidRDefault="00EE7E17" w:rsidP="000D6461">
      <w:pPr>
        <w:pStyle w:val="Brdtext"/>
      </w:pPr>
      <w:r>
        <w:t>En sökande behöver inte själv utföra alla led i tillhandahållandet av en eID-tjänst, utan får åberopa resurser hos andra företag. Det är t.ex. möjligt för en sökande att själv ha hand om identitetskontrollen vid användning av e-legitimationer, men låta någon annan sköta utfärdandet av själva e-legitimationerna. Genom samarbete med andra företag kan även mindre företag uppfylla de krav som den upphandlande myndig</w:t>
      </w:r>
      <w:r>
        <w:softHyphen/>
        <w:t>heten ställer på t.ex. ekonomisk kapacitet, informationssäkerhet, kompetens eller liknande.</w:t>
      </w:r>
    </w:p>
    <w:p w:rsidR="00EE7E17" w:rsidRDefault="00EE7E17" w:rsidP="000D6461">
      <w:pPr>
        <w:pStyle w:val="Brdtextmedindrag"/>
      </w:pPr>
      <w:r>
        <w:t xml:space="preserve">Paragrafen motsvarar 5 kap. 2 § LOV. I sak motsvarande bestämmelser finns också i 11 kap. 12 § LOU. Paragrafen </w:t>
      </w:r>
      <w:r w:rsidRPr="002D38F4">
        <w:t xml:space="preserve">behandlas i avsnitt </w:t>
      </w:r>
      <w:r>
        <w:t>8</w:t>
      </w:r>
      <w:r w:rsidRPr="002D38F4">
        <w:t>.2.</w:t>
      </w:r>
    </w:p>
    <w:p w:rsidR="00EE7E17" w:rsidRDefault="00EE7E17" w:rsidP="000D6461">
      <w:pPr>
        <w:pStyle w:val="Rubrik4utannumrering"/>
      </w:pPr>
      <w:r>
        <w:t>Uteslutning av sökande</w:t>
      </w:r>
    </w:p>
    <w:p w:rsidR="00EE7E17" w:rsidRPr="00425E9B" w:rsidRDefault="00EE7E17" w:rsidP="000D6461">
      <w:pPr>
        <w:pStyle w:val="Brdtext"/>
        <w:rPr>
          <w:b/>
        </w:rPr>
      </w:pPr>
      <w:r w:rsidRPr="00425E9B">
        <w:rPr>
          <w:b/>
        </w:rPr>
        <w:t>10 §</w:t>
      </w:r>
    </w:p>
    <w:p w:rsidR="00EE7E17" w:rsidRPr="00810457" w:rsidRDefault="00EE7E17" w:rsidP="000D6461">
      <w:pPr>
        <w:pStyle w:val="Brdtext"/>
        <w:rPr>
          <w:sz w:val="18"/>
          <w:szCs w:val="18"/>
        </w:rPr>
      </w:pPr>
      <w:r w:rsidRPr="00810457">
        <w:rPr>
          <w:sz w:val="18"/>
          <w:szCs w:val="18"/>
        </w:rPr>
        <w:t xml:space="preserve">Den upphandlande myndigheten får utesluta en sökande som </w:t>
      </w:r>
    </w:p>
    <w:p w:rsidR="00EE7E17" w:rsidRPr="00810457" w:rsidRDefault="00EE7E17" w:rsidP="000D6461">
      <w:pPr>
        <w:pStyle w:val="Brdtextmedindrag"/>
        <w:rPr>
          <w:sz w:val="18"/>
          <w:szCs w:val="18"/>
        </w:rPr>
      </w:pPr>
      <w:r w:rsidRPr="00810457">
        <w:rPr>
          <w:sz w:val="18"/>
          <w:szCs w:val="18"/>
        </w:rPr>
        <w:t>1. är i konkurs eller likvidation, är under tvångsförvaltning eller är föremål för ackord eller tills vidare har inställt sina betalningar eller är underkastad närings</w:t>
      </w:r>
      <w:r w:rsidR="00E45769">
        <w:rPr>
          <w:sz w:val="18"/>
          <w:szCs w:val="18"/>
        </w:rPr>
        <w:softHyphen/>
      </w:r>
      <w:r w:rsidRPr="00810457">
        <w:rPr>
          <w:sz w:val="18"/>
          <w:szCs w:val="18"/>
        </w:rPr>
        <w:t xml:space="preserve">förbud, </w:t>
      </w:r>
    </w:p>
    <w:p w:rsidR="00EE7E17" w:rsidRPr="00810457" w:rsidRDefault="00EE7E17" w:rsidP="000D6461">
      <w:pPr>
        <w:pStyle w:val="Brdtextmedindrag"/>
        <w:rPr>
          <w:sz w:val="18"/>
          <w:szCs w:val="18"/>
        </w:rPr>
      </w:pPr>
      <w:r w:rsidRPr="00810457">
        <w:rPr>
          <w:sz w:val="18"/>
          <w:szCs w:val="18"/>
        </w:rPr>
        <w:lastRenderedPageBreak/>
        <w:t xml:space="preserve">2. är föremål för ansökan om konkurs, tvångslikvidation, ackord eller annat liknande förfarande, </w:t>
      </w:r>
    </w:p>
    <w:p w:rsidR="00EE7E17" w:rsidRPr="00810457" w:rsidRDefault="00EE7E17" w:rsidP="000D6461">
      <w:pPr>
        <w:pStyle w:val="Brdtextmedindrag"/>
        <w:rPr>
          <w:sz w:val="18"/>
          <w:szCs w:val="18"/>
        </w:rPr>
      </w:pPr>
      <w:r w:rsidRPr="00810457">
        <w:rPr>
          <w:sz w:val="18"/>
          <w:szCs w:val="18"/>
        </w:rPr>
        <w:t>3. genom lagakraftvunnen dom är dömd för brott som avser yrkesutövningen,</w:t>
      </w:r>
    </w:p>
    <w:p w:rsidR="00EE7E17" w:rsidRPr="00810457" w:rsidRDefault="00EE7E17" w:rsidP="000D6461">
      <w:pPr>
        <w:pStyle w:val="Brdtextmedindrag"/>
        <w:rPr>
          <w:sz w:val="18"/>
          <w:szCs w:val="18"/>
        </w:rPr>
      </w:pPr>
      <w:r w:rsidRPr="00810457">
        <w:rPr>
          <w:sz w:val="18"/>
          <w:szCs w:val="18"/>
        </w:rPr>
        <w:t>4. kan visas ha gjort sig skyldig till allvarligt fel i yrkesutövningen,</w:t>
      </w:r>
    </w:p>
    <w:p w:rsidR="00EE7E17" w:rsidRPr="00810457" w:rsidRDefault="00EE7E17" w:rsidP="000D6461">
      <w:pPr>
        <w:pStyle w:val="Brdtextmedindrag"/>
        <w:rPr>
          <w:sz w:val="18"/>
          <w:szCs w:val="18"/>
        </w:rPr>
      </w:pPr>
      <w:r w:rsidRPr="00810457">
        <w:rPr>
          <w:sz w:val="18"/>
          <w:szCs w:val="18"/>
        </w:rPr>
        <w:t xml:space="preserve">5. inte har fullgjort sina </w:t>
      </w:r>
      <w:proofErr w:type="gramStart"/>
      <w:r w:rsidRPr="00810457">
        <w:rPr>
          <w:sz w:val="18"/>
          <w:szCs w:val="18"/>
        </w:rPr>
        <w:t>åligganden</w:t>
      </w:r>
      <w:proofErr w:type="gramEnd"/>
      <w:r w:rsidRPr="00810457">
        <w:rPr>
          <w:sz w:val="18"/>
          <w:szCs w:val="18"/>
        </w:rPr>
        <w:t xml:space="preserve"> avseende socialförsäkringsavgifter eller skatt i hem</w:t>
      </w:r>
      <w:r w:rsidRPr="00810457">
        <w:rPr>
          <w:sz w:val="18"/>
          <w:szCs w:val="18"/>
        </w:rPr>
        <w:softHyphen/>
        <w:t>landet eller en annan stat inom Europeiska ekonomiska samarbets</w:t>
      </w:r>
      <w:r w:rsidR="00ED07C0">
        <w:rPr>
          <w:sz w:val="18"/>
          <w:szCs w:val="18"/>
        </w:rPr>
        <w:softHyphen/>
      </w:r>
      <w:r w:rsidRPr="00810457">
        <w:rPr>
          <w:sz w:val="18"/>
          <w:szCs w:val="18"/>
        </w:rPr>
        <w:t>området, eller</w:t>
      </w:r>
    </w:p>
    <w:p w:rsidR="00EE7E17" w:rsidRPr="00810457" w:rsidRDefault="00EE7E17" w:rsidP="00810457">
      <w:pPr>
        <w:pStyle w:val="Brdtextmedindrag"/>
        <w:rPr>
          <w:sz w:val="18"/>
          <w:szCs w:val="18"/>
        </w:rPr>
      </w:pPr>
      <w:r w:rsidRPr="00810457">
        <w:rPr>
          <w:sz w:val="18"/>
          <w:szCs w:val="18"/>
        </w:rPr>
        <w:t>6. i något väsentligt hänseende har låtit bli att lämna upplysningar eller har lämnat fel</w:t>
      </w:r>
      <w:r w:rsidRPr="00810457">
        <w:rPr>
          <w:sz w:val="18"/>
          <w:szCs w:val="18"/>
        </w:rPr>
        <w:softHyphen/>
        <w:t>aktiga upplysningar som har begärts med stöd av 11 §.</w:t>
      </w:r>
    </w:p>
    <w:p w:rsidR="00EE7E17" w:rsidRPr="00810457" w:rsidRDefault="00EE7E17" w:rsidP="000D6461">
      <w:pPr>
        <w:pStyle w:val="Brdtextmedindrag"/>
        <w:rPr>
          <w:sz w:val="18"/>
          <w:szCs w:val="18"/>
        </w:rPr>
      </w:pPr>
      <w:r w:rsidRPr="00810457">
        <w:rPr>
          <w:sz w:val="18"/>
          <w:szCs w:val="18"/>
        </w:rPr>
        <w:t xml:space="preserve">Om sökanden är en juridisk person, får sökanden uteslutas om en företrädare för den juridiska personen har dömts för sådant brott som avses i första stycket 3 eller har gjort sig skyldig till sådant fel som avses i första stycket 4. </w:t>
      </w:r>
    </w:p>
    <w:p w:rsidR="00EE7E17" w:rsidRDefault="00EE7E17" w:rsidP="000D6461">
      <w:pPr>
        <w:pStyle w:val="Brdtextmedindrag"/>
      </w:pPr>
    </w:p>
    <w:p w:rsidR="00EE7E17" w:rsidRDefault="00EE7E17" w:rsidP="000D6461">
      <w:pPr>
        <w:pStyle w:val="Brdtext"/>
      </w:pPr>
      <w:r>
        <w:t>I paragrafen anges när det är möjligt att utesluta en sökande från att delta i ett valfrihetssystem. Det finns inte någon skyldighet att utesluta sökan</w:t>
      </w:r>
      <w:r>
        <w:softHyphen/>
        <w:t xml:space="preserve">den i de uppräknade fallen. Särskilt när det gäller uteslutningsgrunderna i första stycket 3, 4 och 6 får det avgöras från fall till fall när ett fel är så allvarligt att det ska medföra uteslutning. Den praxis som har utbildats enligt LOV och LOU i dessa frågor bör vara vägledande även här. </w:t>
      </w:r>
    </w:p>
    <w:p w:rsidR="00EE7E17" w:rsidRDefault="00EE7E17" w:rsidP="000D6461">
      <w:pPr>
        <w:pStyle w:val="Brdtextmedindrag"/>
      </w:pPr>
      <w:r>
        <w:t>Det är viktigt att E-legitimationsnämnden i sina beslut tydligt anger i vilka upphandlande myndigheters namn varje beslut fattas. Därmed kan den som vill ansöka om rättelse otvetydigt utläsa vem som ska anges som motpart i ansökan till förvaltningsrätten.</w:t>
      </w:r>
    </w:p>
    <w:p w:rsidR="00EE7E17" w:rsidRDefault="00EE7E17" w:rsidP="000D6461">
      <w:pPr>
        <w:pStyle w:val="Brdtextmedindrag"/>
      </w:pPr>
      <w:r>
        <w:t xml:space="preserve">Paragrafen reglerar endast uteslutning av sökande innan godkännande har skett och kontrakt har tecknats. När kontrakt har tecknats styrs frågan om ingripande mot en leverantör av civilrättsliga regler. </w:t>
      </w:r>
    </w:p>
    <w:p w:rsidR="00EE7E17" w:rsidRDefault="00EE7E17" w:rsidP="000D6461">
      <w:pPr>
        <w:pStyle w:val="Brdtextmedindrag"/>
      </w:pPr>
      <w:r>
        <w:t xml:space="preserve">Paragrafen motsvarar 7 kap. 1 § första och andra styckena LOV. I sak motsvarande bestämmelser finns också i 10 kap. 2 § första och andra styckena LOU. Paragrafen </w:t>
      </w:r>
      <w:r w:rsidRPr="002D38F4">
        <w:t xml:space="preserve">behandlas i avsnitt </w:t>
      </w:r>
      <w:r>
        <w:t>8</w:t>
      </w:r>
      <w:r w:rsidRPr="002D38F4">
        <w:t>.2.</w:t>
      </w:r>
    </w:p>
    <w:p w:rsidR="00EE7E17" w:rsidRDefault="00EE7E17" w:rsidP="000D6461">
      <w:pPr>
        <w:pStyle w:val="Brdtextmedindrag"/>
      </w:pPr>
    </w:p>
    <w:p w:rsidR="00EE7E17" w:rsidRPr="00425E9B" w:rsidRDefault="00EE7E17" w:rsidP="000D6461">
      <w:pPr>
        <w:pStyle w:val="Brdtext"/>
        <w:rPr>
          <w:b/>
        </w:rPr>
      </w:pPr>
      <w:r w:rsidRPr="00425E9B">
        <w:rPr>
          <w:b/>
        </w:rPr>
        <w:t>11 §</w:t>
      </w:r>
    </w:p>
    <w:p w:rsidR="00EE7E17" w:rsidRPr="00810457" w:rsidRDefault="00EE7E17" w:rsidP="00810457">
      <w:pPr>
        <w:pStyle w:val="Brdtext"/>
        <w:rPr>
          <w:sz w:val="18"/>
          <w:szCs w:val="18"/>
        </w:rPr>
      </w:pPr>
      <w:r w:rsidRPr="00810457">
        <w:rPr>
          <w:sz w:val="18"/>
          <w:szCs w:val="18"/>
        </w:rPr>
        <w:t xml:space="preserve">Den upphandlande myndigheten får begära att sökanden visar att det inte finns någon grund för att utesluta denne med stöd av 10 § första stycket 1, 2 eller 5. </w:t>
      </w:r>
    </w:p>
    <w:p w:rsidR="00EE7E17" w:rsidRPr="00810457" w:rsidRDefault="00EE7E17" w:rsidP="000D6461">
      <w:pPr>
        <w:pStyle w:val="Brdtextmedindrag"/>
        <w:rPr>
          <w:sz w:val="18"/>
          <w:szCs w:val="18"/>
        </w:rPr>
      </w:pPr>
      <w:r w:rsidRPr="00810457">
        <w:rPr>
          <w:sz w:val="18"/>
          <w:szCs w:val="18"/>
        </w:rPr>
        <w:t>Den upphandlande myndigheten ska som bevis för att det inte finns grund för att utesluta en sökande godta utdrag ur ett officiellt register eller annan likvärdig handling när det gäller ett förhållande som avses i 10 § första stycket 1 eller 2 och intyg från en behörig myndighet när det gäller ett förhållande som avses i 10</w:t>
      </w:r>
      <w:r w:rsidR="0098366C">
        <w:rPr>
          <w:sz w:val="18"/>
          <w:szCs w:val="18"/>
        </w:rPr>
        <w:t> </w:t>
      </w:r>
      <w:r w:rsidRPr="00810457">
        <w:rPr>
          <w:sz w:val="18"/>
          <w:szCs w:val="18"/>
        </w:rPr>
        <w:t xml:space="preserve">§ första stycket 5. </w:t>
      </w:r>
    </w:p>
    <w:p w:rsidR="00EE7E17" w:rsidRPr="00810457" w:rsidRDefault="00EE7E17" w:rsidP="00810457">
      <w:pPr>
        <w:pStyle w:val="Brdtextmedindrag"/>
        <w:rPr>
          <w:sz w:val="18"/>
          <w:szCs w:val="18"/>
        </w:rPr>
      </w:pPr>
      <w:r w:rsidRPr="00810457">
        <w:rPr>
          <w:sz w:val="18"/>
          <w:szCs w:val="18"/>
        </w:rPr>
        <w:t>Om, i fråga om en sökande som inte är medborgare i eller bosatt i Sverige, sådana hand</w:t>
      </w:r>
      <w:r w:rsidRPr="00810457">
        <w:rPr>
          <w:sz w:val="18"/>
          <w:szCs w:val="18"/>
        </w:rPr>
        <w:softHyphen/>
        <w:t>lingar eller intyg som avses i andra stycket inte utfärdas i sökandens hemland eller ursprungsland, eller inte omfattar samtliga de fall som avses i 10 § första stycket 1, 2 och 5, får de ersättas med en utsaga som har avgetts på heder och samvete eller av en liknande försäkran. En sådan sökande får också före</w:t>
      </w:r>
      <w:r w:rsidR="00E45769">
        <w:rPr>
          <w:sz w:val="18"/>
          <w:szCs w:val="18"/>
        </w:rPr>
        <w:softHyphen/>
      </w:r>
      <w:r w:rsidRPr="00810457">
        <w:rPr>
          <w:sz w:val="18"/>
          <w:szCs w:val="18"/>
        </w:rPr>
        <w:t>läggas att visa att det inte finns grund för att utesluta denne med stöd av 10 § första stycket 3 eller andra stycket.</w:t>
      </w:r>
    </w:p>
    <w:p w:rsidR="00EE7E17" w:rsidRPr="00810457" w:rsidRDefault="00EE7E17" w:rsidP="000D6461">
      <w:pPr>
        <w:pStyle w:val="Brdtextmedindrag"/>
        <w:rPr>
          <w:sz w:val="18"/>
          <w:szCs w:val="18"/>
        </w:rPr>
      </w:pPr>
      <w:r w:rsidRPr="00810457">
        <w:rPr>
          <w:sz w:val="18"/>
          <w:szCs w:val="18"/>
        </w:rPr>
        <w:t xml:space="preserve">Om en sökande är registrerad i en officiell förteckning över godkända </w:t>
      </w:r>
      <w:proofErr w:type="spellStart"/>
      <w:r w:rsidRPr="00810457">
        <w:rPr>
          <w:sz w:val="18"/>
          <w:szCs w:val="18"/>
        </w:rPr>
        <w:t>tjänste</w:t>
      </w:r>
      <w:r w:rsidR="00E45769">
        <w:rPr>
          <w:sz w:val="18"/>
          <w:szCs w:val="18"/>
        </w:rPr>
        <w:softHyphen/>
      </w:r>
      <w:r w:rsidRPr="00810457">
        <w:rPr>
          <w:sz w:val="18"/>
          <w:szCs w:val="18"/>
        </w:rPr>
        <w:t>tillhanda</w:t>
      </w:r>
      <w:r w:rsidRPr="00810457">
        <w:rPr>
          <w:sz w:val="18"/>
          <w:szCs w:val="18"/>
        </w:rPr>
        <w:softHyphen/>
        <w:t>hållare</w:t>
      </w:r>
      <w:proofErr w:type="spellEnd"/>
      <w:r w:rsidRPr="00810457">
        <w:rPr>
          <w:sz w:val="18"/>
          <w:szCs w:val="18"/>
        </w:rPr>
        <w:t xml:space="preserve"> i ett land inom Europeiska ekonomiska samarbetsområdet, ska den upphandlande myndigheten utgå från att sökanden inte kan uteslutas som leverantör enligt 10 § första stycket 1–5.</w:t>
      </w:r>
    </w:p>
    <w:p w:rsidR="00EE7E17" w:rsidRDefault="00EE7E17" w:rsidP="000D6461">
      <w:pPr>
        <w:pStyle w:val="Brdtext"/>
      </w:pPr>
    </w:p>
    <w:p w:rsidR="00EE7E17" w:rsidRPr="00DC65ED" w:rsidRDefault="00EE7E17" w:rsidP="00810457">
      <w:pPr>
        <w:pStyle w:val="Brdtext"/>
      </w:pPr>
      <w:r>
        <w:t xml:space="preserve">I paragrafen regleras på vilket sätt information om grunder för eventuell uteslutning ska inhämtas. Paragrafen har i sak utformats i enlighet med </w:t>
      </w:r>
      <w:r>
        <w:rPr>
          <w:i/>
        </w:rPr>
        <w:t>Lagrådets</w:t>
      </w:r>
      <w:r>
        <w:t xml:space="preserve"> förslag.</w:t>
      </w:r>
    </w:p>
    <w:p w:rsidR="00EE7E17" w:rsidRDefault="00EE7E17" w:rsidP="000D6461">
      <w:pPr>
        <w:pStyle w:val="Brdtextmedindrag"/>
      </w:pPr>
      <w:r>
        <w:lastRenderedPageBreak/>
        <w:t xml:space="preserve">Enligt </w:t>
      </w:r>
      <w:r>
        <w:rPr>
          <w:i/>
        </w:rPr>
        <w:t xml:space="preserve">första stycket </w:t>
      </w:r>
      <w:r>
        <w:t>får en sökande föreläggas att lämna uppgifter för att visa att det inte finns grund för uteslutning. Avsikten är att detta endast bör ske när det finns anledning att anta att det finns grund för att utesluta en sökande.</w:t>
      </w:r>
    </w:p>
    <w:p w:rsidR="00EE7E17" w:rsidRDefault="00EE7E17" w:rsidP="000D6461">
      <w:pPr>
        <w:pStyle w:val="Brdtextmedindrag"/>
      </w:pPr>
      <w:r>
        <w:t xml:space="preserve">I </w:t>
      </w:r>
      <w:r>
        <w:rPr>
          <w:i/>
        </w:rPr>
        <w:t xml:space="preserve">andra stycket </w:t>
      </w:r>
      <w:r>
        <w:t>anges vilka handlingar som ska godtas som bevis för att det inte finns grund för att utesluta en sökande.</w:t>
      </w:r>
    </w:p>
    <w:p w:rsidR="00EE7E17" w:rsidRDefault="00EE7E17" w:rsidP="000D6461">
      <w:pPr>
        <w:pStyle w:val="Brdtextmedindrag"/>
      </w:pPr>
      <w:r>
        <w:t xml:space="preserve">Till sådana bevis som enligt </w:t>
      </w:r>
      <w:r>
        <w:rPr>
          <w:i/>
        </w:rPr>
        <w:t>tredje</w:t>
      </w:r>
      <w:r w:rsidRPr="00425E9B">
        <w:rPr>
          <w:i/>
        </w:rPr>
        <w:t xml:space="preserve"> stycket</w:t>
      </w:r>
      <w:r>
        <w:t xml:space="preserve"> kan ersätta utdrag ur register och intyg hör försäkran under ed eller en högtidlig försäkran som avläggs inför en behörig rättslig eller administrativ myndighet, notarius publicus eller motsvarande eller en godkänd yrkesorganisation i personens hem</w:t>
      </w:r>
      <w:r>
        <w:softHyphen/>
        <w:t xml:space="preserve">land eller ursprungsland. </w:t>
      </w:r>
    </w:p>
    <w:p w:rsidR="00EE7E17" w:rsidRDefault="00EE7E17" w:rsidP="000D6461">
      <w:pPr>
        <w:pStyle w:val="Brdtextmedindrag"/>
      </w:pPr>
      <w:r>
        <w:t>Paragrafen motsvarar i huvudsak 7 kap. 1 § tredje stycket och 2 § LOV.</w:t>
      </w:r>
      <w:r w:rsidRPr="00430125">
        <w:t xml:space="preserve"> I </w:t>
      </w:r>
      <w:r>
        <w:t>huvud</w:t>
      </w:r>
      <w:r w:rsidRPr="00430125">
        <w:t>sak motsvarande bestämmelser finns också i</w:t>
      </w:r>
      <w:r>
        <w:t xml:space="preserve"> 10 kap. 2 § tredje stycket och 3 § LOU. Paragrafen </w:t>
      </w:r>
      <w:r w:rsidRPr="002D38F4">
        <w:t xml:space="preserve">behandlas i avsnitt </w:t>
      </w:r>
      <w:r>
        <w:t>8</w:t>
      </w:r>
      <w:r w:rsidRPr="002D38F4">
        <w:t>.2.</w:t>
      </w:r>
    </w:p>
    <w:p w:rsidR="00EE7E17" w:rsidRDefault="00EE7E17" w:rsidP="000D6461">
      <w:pPr>
        <w:pStyle w:val="Rubrik4utannumrering"/>
      </w:pPr>
      <w:r>
        <w:t>Godkännande av sökande och ingående av kontrakt</w:t>
      </w:r>
    </w:p>
    <w:p w:rsidR="00EE7E17" w:rsidRPr="00425E9B" w:rsidRDefault="00EE7E17" w:rsidP="000D6461">
      <w:pPr>
        <w:pStyle w:val="Brdtext"/>
        <w:rPr>
          <w:b/>
        </w:rPr>
      </w:pPr>
      <w:r w:rsidRPr="00425E9B">
        <w:rPr>
          <w:b/>
        </w:rPr>
        <w:t>12 §</w:t>
      </w:r>
    </w:p>
    <w:p w:rsidR="00EE7E17" w:rsidRPr="00810457" w:rsidRDefault="00EE7E17" w:rsidP="000D6461">
      <w:pPr>
        <w:pStyle w:val="Brdtext"/>
        <w:rPr>
          <w:sz w:val="18"/>
          <w:szCs w:val="18"/>
        </w:rPr>
      </w:pPr>
      <w:r w:rsidRPr="00810457">
        <w:rPr>
          <w:sz w:val="18"/>
          <w:szCs w:val="18"/>
        </w:rPr>
        <w:t>Den upphandlande myndigheten ska godkänna samtliga sökande som uppfyller kraven i annonsen och förfrågningsunderlaget och som inte har uteslutits med stöd av 10 §.</w:t>
      </w:r>
    </w:p>
    <w:p w:rsidR="00EE7E17" w:rsidRDefault="00EE7E17" w:rsidP="000D6461">
      <w:pPr>
        <w:pStyle w:val="Brdtextmedindrag"/>
      </w:pPr>
    </w:p>
    <w:p w:rsidR="00EE7E17" w:rsidRDefault="00EE7E17" w:rsidP="000D6461">
      <w:pPr>
        <w:pStyle w:val="Brdtext"/>
      </w:pPr>
      <w:r>
        <w:t>I valfrihetssystem råder det inte någon konkurrenssituation mellan leve</w:t>
      </w:r>
      <w:r w:rsidR="00E45769">
        <w:softHyphen/>
      </w:r>
      <w:r>
        <w:t>ran</w:t>
      </w:r>
      <w:r>
        <w:softHyphen/>
        <w:t>törerna om att få teckna kontrakt med den upphandlande myndig</w:t>
      </w:r>
      <w:r>
        <w:softHyphen/>
        <w:t xml:space="preserve">heten. Lagen bygger i stället på att alla sökande som uppfyller lagens krav och de krav som framgår av förfrågningsunderlaget och annonsen, samt som inte har uteslutits med hänvisning till 10 §, ska godkännas. Antalet leverantörer kan alltså inte begränsas. </w:t>
      </w:r>
    </w:p>
    <w:p w:rsidR="00EE7E17" w:rsidRDefault="00EE7E17" w:rsidP="000D6461">
      <w:pPr>
        <w:pStyle w:val="Brdtextmedindrag"/>
      </w:pPr>
      <w:r w:rsidRPr="008F7B22">
        <w:t>Det är viktigt att E-legitimationsnämnden i sina beslut tydligt anger i vilka upphandlande myndigheters namn varje beslut fattas. Därmed kan den som vill ansöka om rättelse otvetydigt utläsa vem som ska anges som motpart i ansökan till förvaltningsrätten.</w:t>
      </w:r>
    </w:p>
    <w:p w:rsidR="00EE7E17" w:rsidRDefault="00EE7E17" w:rsidP="000D6461">
      <w:pPr>
        <w:pStyle w:val="Brdtextmedindrag"/>
      </w:pPr>
      <w:r>
        <w:t xml:space="preserve">Paragrafen motsvarar 8 kap. 1 § LOV. </w:t>
      </w:r>
      <w:r w:rsidRPr="002D38F4">
        <w:t xml:space="preserve">Den behandlas i avsnitt </w:t>
      </w:r>
      <w:r>
        <w:t>8</w:t>
      </w:r>
      <w:r w:rsidRPr="002D38F4">
        <w:t>.2.</w:t>
      </w:r>
    </w:p>
    <w:p w:rsidR="00EE7E17" w:rsidRDefault="00EE7E17" w:rsidP="000D6461">
      <w:pPr>
        <w:pStyle w:val="Brdtextmedindrag"/>
      </w:pPr>
    </w:p>
    <w:p w:rsidR="00EE7E17" w:rsidRPr="00D94AF0" w:rsidRDefault="00EE7E17" w:rsidP="000D6461">
      <w:pPr>
        <w:pStyle w:val="Brdtext"/>
        <w:rPr>
          <w:b/>
        </w:rPr>
      </w:pPr>
      <w:r w:rsidRPr="00D94AF0">
        <w:rPr>
          <w:b/>
        </w:rPr>
        <w:t>1</w:t>
      </w:r>
      <w:r>
        <w:rPr>
          <w:b/>
        </w:rPr>
        <w:t>3</w:t>
      </w:r>
      <w:r w:rsidRPr="00D94AF0">
        <w:rPr>
          <w:b/>
        </w:rPr>
        <w:t xml:space="preserve"> §</w:t>
      </w:r>
    </w:p>
    <w:p w:rsidR="00EE7E17" w:rsidRPr="00810457" w:rsidRDefault="00EE7E17" w:rsidP="000D6461">
      <w:pPr>
        <w:pStyle w:val="Brdtext"/>
        <w:rPr>
          <w:sz w:val="18"/>
          <w:szCs w:val="18"/>
        </w:rPr>
      </w:pPr>
      <w:r w:rsidRPr="00810457">
        <w:rPr>
          <w:sz w:val="18"/>
          <w:szCs w:val="18"/>
        </w:rPr>
        <w:t xml:space="preserve">Den som har ansökt om godkännande ska få del av uppgifter som tillförs ärendet genom någon annan och få tillfälle att yttra sig över uppgifterna innan ärendet avgörs. </w:t>
      </w:r>
    </w:p>
    <w:p w:rsidR="00EE7E17" w:rsidRPr="00810457" w:rsidRDefault="00EE7E17" w:rsidP="000D6461">
      <w:pPr>
        <w:pStyle w:val="Brdtextmedindrag"/>
        <w:rPr>
          <w:sz w:val="18"/>
          <w:szCs w:val="18"/>
        </w:rPr>
      </w:pPr>
      <w:r w:rsidRPr="00810457">
        <w:rPr>
          <w:sz w:val="18"/>
          <w:szCs w:val="18"/>
        </w:rPr>
        <w:t>Ett slutligt beslut i ett ärende om godkännande enligt denna lag ska innehålla skälen för beslutet. Ett beslut om att inte godkänna en sökande ska även innehålla en upplysning om hur man ansöker om rättelse.</w:t>
      </w:r>
    </w:p>
    <w:p w:rsidR="00EE7E17" w:rsidRPr="00D94AF0" w:rsidRDefault="00EE7E17" w:rsidP="000D6461">
      <w:pPr>
        <w:pStyle w:val="Brdtextmedindrag"/>
        <w:rPr>
          <w:sz w:val="16"/>
          <w:szCs w:val="16"/>
        </w:rPr>
      </w:pPr>
      <w:r w:rsidRPr="00810457">
        <w:rPr>
          <w:sz w:val="18"/>
          <w:szCs w:val="18"/>
        </w:rPr>
        <w:t>Sökanden ska snarast underrättas om beslutet. En underrättelse ska även lämnas när den upphandlande myndigheten beslutar att avbryta inrättandet av ett valfrihetssystem.</w:t>
      </w:r>
    </w:p>
    <w:p w:rsidR="00EE7E17" w:rsidRPr="00D94AF0" w:rsidRDefault="00EE7E17" w:rsidP="000D6461">
      <w:pPr>
        <w:pStyle w:val="Brdtext"/>
      </w:pPr>
    </w:p>
    <w:p w:rsidR="00EE7E17" w:rsidRPr="00D94AF0" w:rsidRDefault="00EE7E17" w:rsidP="000D6461">
      <w:pPr>
        <w:pStyle w:val="Brdtext"/>
      </w:pPr>
      <w:r w:rsidRPr="00D94AF0">
        <w:t xml:space="preserve">Paragrafen innehåller bestämmelser som kompletterar förvaltningslagens (1986:223) allmänna regler om handläggning av ärenden som inte avser myndighetsutövning mot någon enskild. </w:t>
      </w:r>
      <w:r>
        <w:t xml:space="preserve">Bestämmelserna i första och andra styckena och tredje stycket första meningen har motsvarigheter i sak i 16 § första meningen, 17 § första stycket första meningen, 20 § första stycket första meningen samt 21 § första stycket första meningen och andra stycket första meningen förvaltningslagen. </w:t>
      </w:r>
    </w:p>
    <w:p w:rsidR="00EE7E17" w:rsidRDefault="00EE7E17" w:rsidP="000D6461">
      <w:pPr>
        <w:pStyle w:val="Brdtextmedindrag"/>
      </w:pPr>
      <w:r>
        <w:lastRenderedPageBreak/>
        <w:t xml:space="preserve">Bestämmelsen i första stycket saknar motsvarighet i LOV. </w:t>
      </w:r>
    </w:p>
    <w:p w:rsidR="00EE7E17" w:rsidRPr="00D94AF0" w:rsidRDefault="00EE7E17" w:rsidP="000D6461">
      <w:pPr>
        <w:pStyle w:val="Brdtextmedindrag"/>
      </w:pPr>
      <w:r>
        <w:t xml:space="preserve">Bestämmelserna i andra och tredje styckena motsvarar i sak 8 kap. 2 § LOV. </w:t>
      </w:r>
    </w:p>
    <w:p w:rsidR="00EE7E17" w:rsidRDefault="00EE7E17" w:rsidP="000D6461">
      <w:pPr>
        <w:pStyle w:val="Brdtextmedindrag"/>
      </w:pPr>
      <w:r w:rsidRPr="00D94AF0">
        <w:t xml:space="preserve">Om en sökande som inte har godkänts senare uppfyller kraven finns det inget som hindrar denne </w:t>
      </w:r>
      <w:r>
        <w:t xml:space="preserve">från </w:t>
      </w:r>
      <w:r w:rsidRPr="00D94AF0">
        <w:t xml:space="preserve">att </w:t>
      </w:r>
      <w:r>
        <w:t xml:space="preserve">lämna </w:t>
      </w:r>
      <w:r w:rsidRPr="00D94AF0">
        <w:t xml:space="preserve">en ny ansökan. Om sökanden anser sig uppfylla kraven finns det enligt 16 § möjlighet att begära rättelse hos allmän förvaltningsdomstol. </w:t>
      </w:r>
      <w:r>
        <w:t xml:space="preserve">Den upphandlande myndigheten behöver i likhet med vad som gäller enligt LOV inte delge sökanden </w:t>
      </w:r>
      <w:r w:rsidRPr="00D94AF0">
        <w:t>upplysning</w:t>
      </w:r>
      <w:r>
        <w:t>en</w:t>
      </w:r>
      <w:r w:rsidRPr="00D94AF0">
        <w:t xml:space="preserve"> om hur detta går till.</w:t>
      </w:r>
    </w:p>
    <w:p w:rsidR="00EE7E17" w:rsidRDefault="00EE7E17" w:rsidP="000D6461">
      <w:pPr>
        <w:pStyle w:val="Brdtextmedindrag"/>
      </w:pPr>
      <w:r>
        <w:t>Paragrafen behandlas i avsnitt 8.3.</w:t>
      </w:r>
    </w:p>
    <w:p w:rsidR="00EE7E17" w:rsidRDefault="00EE7E17" w:rsidP="000D6461">
      <w:pPr>
        <w:pStyle w:val="Brdtextmedindrag"/>
        <w:rPr>
          <w:b/>
        </w:rPr>
      </w:pPr>
      <w:r>
        <w:t xml:space="preserve"> </w:t>
      </w:r>
    </w:p>
    <w:p w:rsidR="00EE7E17" w:rsidRPr="00425E9B" w:rsidRDefault="00EE7E17" w:rsidP="000D6461">
      <w:pPr>
        <w:pStyle w:val="Brdtext"/>
        <w:rPr>
          <w:b/>
        </w:rPr>
      </w:pPr>
      <w:r w:rsidRPr="00425E9B">
        <w:rPr>
          <w:b/>
        </w:rPr>
        <w:t>1</w:t>
      </w:r>
      <w:r>
        <w:rPr>
          <w:b/>
        </w:rPr>
        <w:t>4</w:t>
      </w:r>
      <w:r w:rsidRPr="00425E9B">
        <w:rPr>
          <w:b/>
        </w:rPr>
        <w:t xml:space="preserve"> §</w:t>
      </w:r>
    </w:p>
    <w:p w:rsidR="00EE7E17" w:rsidRPr="00810457" w:rsidRDefault="00EE7E17" w:rsidP="00810457">
      <w:pPr>
        <w:pStyle w:val="Brdtext"/>
        <w:rPr>
          <w:sz w:val="18"/>
          <w:szCs w:val="18"/>
        </w:rPr>
      </w:pPr>
      <w:r w:rsidRPr="00810457">
        <w:rPr>
          <w:sz w:val="18"/>
          <w:szCs w:val="18"/>
        </w:rPr>
        <w:t>När den upphandlande myndigheten har lämnat sitt godkännande enligt 12 § ska den upphandlande myndig</w:t>
      </w:r>
      <w:r w:rsidRPr="00810457">
        <w:rPr>
          <w:sz w:val="18"/>
          <w:szCs w:val="18"/>
        </w:rPr>
        <w:softHyphen/>
        <w:t>heten utan dröjsmål teckna kontrakt med leverantören.</w:t>
      </w:r>
    </w:p>
    <w:p w:rsidR="00EE7E17" w:rsidRDefault="00EE7E17" w:rsidP="000D6461">
      <w:pPr>
        <w:pStyle w:val="Brdtextmedindrag"/>
      </w:pPr>
    </w:p>
    <w:p w:rsidR="00EE7E17" w:rsidRDefault="00EE7E17" w:rsidP="000D6461">
      <w:pPr>
        <w:pStyle w:val="Brdtext"/>
      </w:pPr>
      <w:r>
        <w:t>I det kontrakt som tecknas ska de ekonomiska villkoren framgå liksom de övriga krav och villkor som ska vara uppfyllda för att få bedriva verk</w:t>
      </w:r>
      <w:r>
        <w:softHyphen/>
        <w:t>samheten. Det gäller även de särskilda villkor som har uppställts med stöd av 6 § och eventuella villkor enligt 8 §.</w:t>
      </w:r>
    </w:p>
    <w:p w:rsidR="00EE7E17" w:rsidRDefault="00EE7E17" w:rsidP="000D6461">
      <w:pPr>
        <w:pStyle w:val="Brdtextmedindrag"/>
      </w:pPr>
      <w:r>
        <w:t xml:space="preserve">Paragrafen motsvarar 8 kap. 3 § LOV. </w:t>
      </w:r>
      <w:r w:rsidRPr="002D38F4">
        <w:t xml:space="preserve">Den behandlas i avsnitt </w:t>
      </w:r>
      <w:r>
        <w:t>8</w:t>
      </w:r>
      <w:r w:rsidRPr="002D38F4">
        <w:t>.2.</w:t>
      </w:r>
    </w:p>
    <w:p w:rsidR="00EE7E17" w:rsidRDefault="00EE7E17" w:rsidP="000D6461">
      <w:pPr>
        <w:pStyle w:val="Rubrik4utannumrering"/>
      </w:pPr>
      <w:r>
        <w:t>Information</w:t>
      </w:r>
    </w:p>
    <w:p w:rsidR="00EE7E17" w:rsidRPr="00506CB6" w:rsidRDefault="00EE7E17" w:rsidP="000D6461">
      <w:pPr>
        <w:pStyle w:val="Brdtext"/>
        <w:rPr>
          <w:b/>
        </w:rPr>
      </w:pPr>
      <w:r w:rsidRPr="00506CB6">
        <w:rPr>
          <w:b/>
        </w:rPr>
        <w:t>15 §</w:t>
      </w:r>
    </w:p>
    <w:p w:rsidR="00EE7E17" w:rsidRPr="00810457" w:rsidRDefault="00EE7E17" w:rsidP="000D6461">
      <w:pPr>
        <w:pStyle w:val="Brdtext"/>
        <w:rPr>
          <w:sz w:val="18"/>
          <w:szCs w:val="18"/>
        </w:rPr>
      </w:pPr>
      <w:r w:rsidRPr="00810457">
        <w:rPr>
          <w:sz w:val="18"/>
          <w:szCs w:val="18"/>
        </w:rPr>
        <w:t>Den upphandlande myndigheten ska till enskilda lämna information om samtliga leveran</w:t>
      </w:r>
      <w:r w:rsidRPr="00810457">
        <w:rPr>
          <w:sz w:val="18"/>
          <w:szCs w:val="18"/>
        </w:rPr>
        <w:softHyphen/>
        <w:t>törer som den upphandlande myndigheten har tecknat kontrakt med inom ramen för ett valfrihetssystem. Informationen ska vara saklig, relevant, jämför</w:t>
      </w:r>
      <w:r w:rsidR="00ED07C0">
        <w:rPr>
          <w:sz w:val="18"/>
          <w:szCs w:val="18"/>
        </w:rPr>
        <w:softHyphen/>
      </w:r>
      <w:r w:rsidRPr="00810457">
        <w:rPr>
          <w:sz w:val="18"/>
          <w:szCs w:val="18"/>
        </w:rPr>
        <w:t>bar, lättförståelig och lättillgänglig.</w:t>
      </w:r>
    </w:p>
    <w:p w:rsidR="00EE7E17" w:rsidRPr="00425E9B" w:rsidRDefault="00EE7E17" w:rsidP="000D6461">
      <w:pPr>
        <w:pStyle w:val="Brdtextmedindrag"/>
        <w:rPr>
          <w:sz w:val="16"/>
          <w:szCs w:val="16"/>
        </w:rPr>
      </w:pPr>
    </w:p>
    <w:p w:rsidR="00EE7E17" w:rsidRDefault="00EE7E17" w:rsidP="000D6461">
      <w:pPr>
        <w:pStyle w:val="Brdtext"/>
      </w:pPr>
      <w:r>
        <w:t xml:space="preserve">Paragrafen innehåller krav som utvidgar den allmänna serviceskyldighet som gäller enligt 4 § förvaltningslagen (1986:223). Informationen ska göra det möjligt att få en bild av vilka leverantörer som deltar i de </w:t>
      </w:r>
      <w:proofErr w:type="spellStart"/>
      <w:r>
        <w:t>valfri</w:t>
      </w:r>
      <w:r>
        <w:softHyphen/>
        <w:t>hetssystem</w:t>
      </w:r>
      <w:proofErr w:type="spellEnd"/>
      <w:r>
        <w:t xml:space="preserve"> som upphandlande myndigheter har inrättat och hur deras tjänster är utformade för att därigenom underlätta för enskilda att aktivt välja leverantör. </w:t>
      </w:r>
    </w:p>
    <w:p w:rsidR="00EE7E17" w:rsidRDefault="00EE7E17" w:rsidP="000D6461">
      <w:pPr>
        <w:pStyle w:val="Brdtextmedindrag"/>
      </w:pPr>
      <w:r>
        <w:t>För att uppfylla paragrafens krav ska informationen finnas tillgänglig på ett lätt och enkelt sätt, t.ex. på den nationella webbplatsen, på den upphandlande myndighetens webbplats eller genom informationsfoldrar. Informa</w:t>
      </w:r>
      <w:r>
        <w:softHyphen/>
        <w:t xml:space="preserve">tion ska lämnas både muntligen och skriftligen, på andra språk och på ett sätt som är anpassat till olika former av funktionsnedsättning. Informationen ska vara konkurrensneutral och inte till fördel för någon eller några leverantörer. Det ska framgå vilka tjänster som tillhandahålls och på en övergripande nivå beskrivas vilka tekniska skillnader som finns mellan olika leverantörers alternativ, t.ex. när det gäller tillgång till mobila lösningar. </w:t>
      </w:r>
    </w:p>
    <w:p w:rsidR="00EE7E17" w:rsidRDefault="00EE7E17" w:rsidP="000D6461">
      <w:pPr>
        <w:pStyle w:val="Brdtextmedindrag"/>
      </w:pPr>
      <w:r>
        <w:t>Paragrafen motsvarar 9 kap. 1 § LOV. Den behandlas i avsnitt 8.2.</w:t>
      </w:r>
    </w:p>
    <w:p w:rsidR="00EE7E17" w:rsidRDefault="00EE7E17" w:rsidP="000D6461">
      <w:pPr>
        <w:pStyle w:val="Rubrik4utannumrering"/>
      </w:pPr>
      <w:r>
        <w:t>Rättsmedel</w:t>
      </w:r>
    </w:p>
    <w:p w:rsidR="00EE7E17" w:rsidRPr="00425E9B" w:rsidRDefault="00EE7E17" w:rsidP="000D6461">
      <w:pPr>
        <w:pStyle w:val="Brdtext"/>
        <w:rPr>
          <w:b/>
        </w:rPr>
      </w:pPr>
      <w:r w:rsidRPr="00425E9B">
        <w:rPr>
          <w:b/>
        </w:rPr>
        <w:t>16 §</w:t>
      </w:r>
    </w:p>
    <w:p w:rsidR="00EE7E17" w:rsidRPr="00810457" w:rsidRDefault="00EE7E17" w:rsidP="000D6461">
      <w:pPr>
        <w:pStyle w:val="Brdtext"/>
        <w:rPr>
          <w:sz w:val="18"/>
          <w:szCs w:val="18"/>
        </w:rPr>
      </w:pPr>
      <w:r w:rsidRPr="00810457">
        <w:rPr>
          <w:sz w:val="18"/>
          <w:szCs w:val="18"/>
        </w:rPr>
        <w:t>En leverantör som gör gällande att en upphandlande myndighet har brutit mot en bestäm</w:t>
      </w:r>
      <w:r w:rsidRPr="00810457">
        <w:rPr>
          <w:sz w:val="18"/>
          <w:szCs w:val="18"/>
        </w:rPr>
        <w:softHyphen/>
        <w:t>melse i denna lag, får ansöka om rättelse hos allmän förvaltnings</w:t>
      </w:r>
      <w:r w:rsidRPr="00810457">
        <w:rPr>
          <w:sz w:val="18"/>
          <w:szCs w:val="18"/>
        </w:rPr>
        <w:softHyphen/>
        <w:t xml:space="preserve">domstol. </w:t>
      </w:r>
    </w:p>
    <w:p w:rsidR="00EE7E17" w:rsidRPr="00810457" w:rsidRDefault="00EE7E17" w:rsidP="000D6461">
      <w:pPr>
        <w:pStyle w:val="Brdtextmedindrag"/>
        <w:rPr>
          <w:sz w:val="18"/>
          <w:szCs w:val="18"/>
        </w:rPr>
      </w:pPr>
      <w:r w:rsidRPr="00810457">
        <w:rPr>
          <w:sz w:val="18"/>
          <w:szCs w:val="18"/>
        </w:rPr>
        <w:lastRenderedPageBreak/>
        <w:t>Endast den sökande som inte har godkänts får ansöka om rättelse av beslut enligt 12 §.</w:t>
      </w:r>
    </w:p>
    <w:p w:rsidR="00EE7E17" w:rsidRPr="00810457" w:rsidRDefault="00EE7E17" w:rsidP="00810457">
      <w:pPr>
        <w:pStyle w:val="Brdtextmedindrag"/>
        <w:rPr>
          <w:sz w:val="18"/>
          <w:szCs w:val="18"/>
        </w:rPr>
      </w:pPr>
      <w:r w:rsidRPr="00810457">
        <w:rPr>
          <w:sz w:val="18"/>
          <w:szCs w:val="18"/>
        </w:rPr>
        <w:t>En ansökan om rättelse ska vara skriftlig.</w:t>
      </w:r>
    </w:p>
    <w:p w:rsidR="00EE7E17" w:rsidRDefault="00EE7E17" w:rsidP="000D6461">
      <w:pPr>
        <w:pStyle w:val="Brdtextmedindrag"/>
      </w:pPr>
    </w:p>
    <w:p w:rsidR="00EE7E17" w:rsidRDefault="00EE7E17" w:rsidP="000D6461">
      <w:pPr>
        <w:pStyle w:val="Brdtext"/>
      </w:pPr>
      <w:r>
        <w:t xml:space="preserve">I </w:t>
      </w:r>
      <w:r w:rsidRPr="00425E9B">
        <w:rPr>
          <w:i/>
        </w:rPr>
        <w:t>första stycket</w:t>
      </w:r>
      <w:r>
        <w:t xml:space="preserve"> finns en bestämmelse som gör det möjligt för en leveran</w:t>
      </w:r>
      <w:r>
        <w:softHyphen/>
        <w:t xml:space="preserve">tör som anser att bestämmelserna i lagen inte har följts att få frågan prövad av domstol. </w:t>
      </w:r>
    </w:p>
    <w:p w:rsidR="00EE7E17" w:rsidRDefault="00EE7E17" w:rsidP="00810457">
      <w:pPr>
        <w:pStyle w:val="Brdtextmedindrag"/>
      </w:pPr>
      <w:r>
        <w:t xml:space="preserve">De upphandlande myndigheter som inrättar valfrihetssystem kommer att ha uppdragit åt E-legitimationsnämnden att såsom ombud vidta åtgärder enligt lagen i deras namn, se </w:t>
      </w:r>
      <w:r w:rsidRPr="00334551">
        <w:t>1 § andra stycket</w:t>
      </w:r>
      <w:r>
        <w:t xml:space="preserve"> 3. Det är därmed de upphandlande myndigheterna som i formellt hänseende är ansvariga för att bestämmelserna i lagen följs och som i formellt hänseende blir motparter i den mån en leverantör ansöker om rättelse. I 1 § andra stycket 3 anges vidare att det är en förutsättning för lagens tillämpning att E-legitimationsnämnden har fått ett uppdrag av den upphandlande myndig</w:t>
      </w:r>
      <w:r>
        <w:softHyphen/>
        <w:t>heten att i myndighetens namn föra talan i mål om rättelse. Den förvalt</w:t>
      </w:r>
      <w:r>
        <w:softHyphen/>
        <w:t>ningsdomstol som ska pröva ett mål om rättelse kan därför vid den prak</w:t>
      </w:r>
      <w:r>
        <w:softHyphen/>
        <w:t xml:space="preserve">tiska handläggningen normalt utgå från att det finns ett sådant uppdrag. </w:t>
      </w:r>
    </w:p>
    <w:p w:rsidR="00EE7E17" w:rsidRDefault="00EE7E17" w:rsidP="000D6461">
      <w:pPr>
        <w:pStyle w:val="Brdtextmedindrag"/>
      </w:pPr>
      <w:r>
        <w:t xml:space="preserve">I </w:t>
      </w:r>
      <w:r w:rsidRPr="00425E9B">
        <w:rPr>
          <w:i/>
        </w:rPr>
        <w:t>andra stycket</w:t>
      </w:r>
      <w:r>
        <w:t xml:space="preserve"> anges att det endast är sökanden som får begära rättelse när det gäller beslut att inte godkänna en sökande. Andra leverantörer som har godkänts är däremot inte behöriga att göra detta. </w:t>
      </w:r>
    </w:p>
    <w:p w:rsidR="00EE7E17" w:rsidRDefault="00EE7E17" w:rsidP="000D6461">
      <w:pPr>
        <w:pStyle w:val="Brdtextmedindrag"/>
      </w:pPr>
      <w:r>
        <w:t xml:space="preserve">Av </w:t>
      </w:r>
      <w:r w:rsidRPr="00425E9B">
        <w:rPr>
          <w:i/>
        </w:rPr>
        <w:t>tredje stycket</w:t>
      </w:r>
      <w:r>
        <w:t xml:space="preserve"> följer att en ansökan om rättelse ska ges in skriftligen. För att ansökan ska kunna prövas måste sökanden ange vilken ändring som begärs och på vilket sätt bestämmelserna i lagen inte har följts.</w:t>
      </w:r>
    </w:p>
    <w:p w:rsidR="00EE7E17" w:rsidRDefault="00EE7E17" w:rsidP="000D6461">
      <w:pPr>
        <w:pStyle w:val="Brdtextmedindrag"/>
      </w:pPr>
      <w:r>
        <w:t>Paragrafen motsvarar i sak 10 kap. 1 § LOV. Den behandlas i avsnitt 10.1.</w:t>
      </w:r>
    </w:p>
    <w:p w:rsidR="00EE7E17" w:rsidRDefault="00EE7E17" w:rsidP="000D6461">
      <w:pPr>
        <w:pStyle w:val="Brdtextmedindrag"/>
      </w:pPr>
    </w:p>
    <w:p w:rsidR="00EE7E17" w:rsidRPr="00425E9B" w:rsidRDefault="00EE7E17" w:rsidP="000D6461">
      <w:pPr>
        <w:pStyle w:val="Brdtext"/>
        <w:rPr>
          <w:b/>
        </w:rPr>
      </w:pPr>
      <w:r w:rsidRPr="00425E9B">
        <w:rPr>
          <w:b/>
        </w:rPr>
        <w:t>17 §</w:t>
      </w:r>
    </w:p>
    <w:p w:rsidR="00EE7E17" w:rsidRPr="00810457" w:rsidRDefault="00EE7E17" w:rsidP="000D6461">
      <w:pPr>
        <w:pStyle w:val="Brdtext"/>
        <w:rPr>
          <w:sz w:val="18"/>
          <w:szCs w:val="18"/>
        </w:rPr>
      </w:pPr>
      <w:r w:rsidRPr="00810457">
        <w:rPr>
          <w:sz w:val="18"/>
          <w:szCs w:val="18"/>
        </w:rPr>
        <w:t>Om den upphandlande myndigheten har brutit mot någon bestämmelse i denna lag och detta har medfört att en leverantör har lidit eller kan komma att lida skada, ska rätten besluta att den upphandlande myndigheten ska vidta rättelse.</w:t>
      </w:r>
    </w:p>
    <w:p w:rsidR="00EE7E17" w:rsidRDefault="00EE7E17" w:rsidP="000D6461">
      <w:pPr>
        <w:pStyle w:val="Brdtextmedindrag"/>
      </w:pPr>
    </w:p>
    <w:p w:rsidR="00EE7E17" w:rsidRDefault="00EE7E17" w:rsidP="000D6461">
      <w:pPr>
        <w:pStyle w:val="Brdtext"/>
      </w:pPr>
      <w:r>
        <w:t>I paragrafen anges förutsättningarna för att rättelse ska komma i fråga. En första förutsättning är att någon bestämmelse i lagen inte har följts. Rättelse kan komma i fråga t.ex. om intresserade leverantörer inte har underrättats genom förnyad annonsering efter det att valfrihetssystemet har ändrats på något sätt eller att förfrågningsunderlaget har ändrats. Rättelse kan också komma i fråga om annonsen har utformats på annat felaktigt sätt eller om det finns krav i förfrågningsunderlaget som strider mot de unionsrättsliga principerna i 3 § eller mot någon annan av bestämmelserna i lagen. Andra exempel är att det har angetts ett sista datum för inkommande av anbud eller att leverantörers möjligheter att lämna in en ansökan på annat sätt otillåtet har begränsats.</w:t>
      </w:r>
    </w:p>
    <w:p w:rsidR="00EE7E17" w:rsidRDefault="00EE7E17" w:rsidP="000D6461">
      <w:pPr>
        <w:pStyle w:val="Brdtextmedindrag"/>
      </w:pPr>
      <w:r>
        <w:t>Om domstolen finner att det har förekommit fel ska den därefter bedöma om felet är sådant att leverantören har lidit eller kan komma att lida skada. Med skada avses ekonomisk skada. Skaderekvisitet kan inte anses uppfyllt om en leverantör har godkänts och tecknat kontrakt. Om en myndighet under avtalstidens gång bryter mot sina avtalade förpliktel</w:t>
      </w:r>
      <w:r>
        <w:softHyphen/>
        <w:t>ser kan leverantören i stället få sin sak prövad enligt civilrättsliga regler.</w:t>
      </w:r>
    </w:p>
    <w:p w:rsidR="00EE7E17" w:rsidRDefault="00EE7E17" w:rsidP="00810457">
      <w:pPr>
        <w:pStyle w:val="Brdtextmedindrag"/>
      </w:pPr>
      <w:r w:rsidRPr="00F441C9">
        <w:t xml:space="preserve">I de fall </w:t>
      </w:r>
      <w:r>
        <w:t>domstolen</w:t>
      </w:r>
      <w:r w:rsidRPr="00F441C9">
        <w:t xml:space="preserve"> bifaller en ansökan om rättelse ska beslutet formellt sett rikta sig mot de enskilda upphandlande myndigheter som är </w:t>
      </w:r>
      <w:r w:rsidRPr="00F441C9">
        <w:lastRenderedPageBreak/>
        <w:t xml:space="preserve">motparter, även om det i praktiken </w:t>
      </w:r>
      <w:r>
        <w:t xml:space="preserve">normalt </w:t>
      </w:r>
      <w:r w:rsidRPr="00F441C9">
        <w:t>är E-legitimationsnämnden som kan vidta nödvändiga åtgärder – i de upphandlande myndigheternas namn – för att rätta sig efter en sådan dom.</w:t>
      </w:r>
      <w:r>
        <w:t xml:space="preserve"> Att nämnden har fått ett upp</w:t>
      </w:r>
      <w:r w:rsidR="00E45769">
        <w:softHyphen/>
      </w:r>
      <w:r>
        <w:t xml:space="preserve">drag att i förekommande fall vidta rättelse är en förutsättning för att lagen ska vara tillämplig, se 1 § andra stycket 3. I vissa situationer kan även den upphandlande myndigheten själv behöva vidta rättelseåtgärder, t.ex. i dess tekniska system. </w:t>
      </w:r>
    </w:p>
    <w:p w:rsidR="00EE7E17" w:rsidRDefault="00EE7E17" w:rsidP="000D6461">
      <w:pPr>
        <w:pStyle w:val="Brdtextmedindrag"/>
      </w:pPr>
      <w:r>
        <w:t>Paragrafen motsvarar 10 kap. 2 § LOV. Den behandlas i avsnitt 10.1.</w:t>
      </w:r>
    </w:p>
    <w:p w:rsidR="00EE7E17" w:rsidRDefault="00EE7E17" w:rsidP="000D6461">
      <w:pPr>
        <w:overflowPunct/>
        <w:autoSpaceDE/>
        <w:autoSpaceDN/>
        <w:adjustRightInd/>
        <w:textAlignment w:val="auto"/>
        <w:rPr>
          <w:b/>
        </w:rPr>
      </w:pPr>
    </w:p>
    <w:p w:rsidR="00EE7E17" w:rsidRPr="00425E9B" w:rsidRDefault="00EE7E17" w:rsidP="000D6461">
      <w:pPr>
        <w:overflowPunct/>
        <w:autoSpaceDE/>
        <w:autoSpaceDN/>
        <w:adjustRightInd/>
        <w:textAlignment w:val="auto"/>
        <w:rPr>
          <w:b/>
        </w:rPr>
      </w:pPr>
      <w:r w:rsidRPr="00425E9B">
        <w:rPr>
          <w:b/>
        </w:rPr>
        <w:t>18 §</w:t>
      </w:r>
    </w:p>
    <w:p w:rsidR="00EE7E17" w:rsidRPr="00810457" w:rsidRDefault="00EE7E17" w:rsidP="000D6461">
      <w:pPr>
        <w:pStyle w:val="Brdtext"/>
        <w:rPr>
          <w:sz w:val="18"/>
          <w:szCs w:val="18"/>
        </w:rPr>
      </w:pPr>
      <w:r w:rsidRPr="00810457">
        <w:rPr>
          <w:sz w:val="18"/>
          <w:szCs w:val="18"/>
        </w:rPr>
        <w:t>En ansökan om rättelse enligt 16 § ska göras hos den förvaltningsrätt i vars dom</w:t>
      </w:r>
      <w:r w:rsidR="00E45769">
        <w:rPr>
          <w:sz w:val="18"/>
          <w:szCs w:val="18"/>
        </w:rPr>
        <w:softHyphen/>
      </w:r>
      <w:r w:rsidRPr="00810457">
        <w:rPr>
          <w:sz w:val="18"/>
          <w:szCs w:val="18"/>
        </w:rPr>
        <w:t>krets den myndighet som avses i 1 § andra stycket 2 har sin hemvist.</w:t>
      </w:r>
    </w:p>
    <w:p w:rsidR="00EE7E17" w:rsidRPr="00810457" w:rsidRDefault="00EE7E17" w:rsidP="00810457">
      <w:pPr>
        <w:pStyle w:val="Brdtextmedindrag"/>
        <w:rPr>
          <w:sz w:val="18"/>
          <w:szCs w:val="18"/>
        </w:rPr>
      </w:pPr>
      <w:r w:rsidRPr="00810457">
        <w:rPr>
          <w:sz w:val="18"/>
          <w:szCs w:val="18"/>
        </w:rPr>
        <w:t xml:space="preserve">En ansökan enligt 16 § andra stycket ska ha kommit in till förvaltningsrätten inom tre veckor från det att en upplysning har lämnats enligt 13 § andra stycket.  </w:t>
      </w:r>
    </w:p>
    <w:p w:rsidR="00EE7E17" w:rsidRPr="00810457" w:rsidRDefault="00EE7E17" w:rsidP="000D6461">
      <w:pPr>
        <w:pStyle w:val="Brdtextmedindrag"/>
        <w:rPr>
          <w:sz w:val="18"/>
          <w:szCs w:val="18"/>
        </w:rPr>
      </w:pPr>
      <w:r w:rsidRPr="00810457">
        <w:rPr>
          <w:sz w:val="18"/>
          <w:szCs w:val="18"/>
        </w:rPr>
        <w:t>Prövningstillstånd krävs vid överklagande till kammarrätt.</w:t>
      </w:r>
    </w:p>
    <w:p w:rsidR="00EE7E17" w:rsidRDefault="00EE7E17" w:rsidP="000D6461">
      <w:pPr>
        <w:pStyle w:val="Brdtextmedindrag"/>
      </w:pPr>
    </w:p>
    <w:p w:rsidR="00EE7E17" w:rsidRDefault="00EE7E17" w:rsidP="000D6461">
      <w:pPr>
        <w:pStyle w:val="Brdtext"/>
      </w:pPr>
      <w:r>
        <w:t xml:space="preserve">I </w:t>
      </w:r>
      <w:r w:rsidRPr="00425E9B">
        <w:rPr>
          <w:i/>
        </w:rPr>
        <w:t>första stycket</w:t>
      </w:r>
      <w:r>
        <w:t xml:space="preserve"> finns en forumbestämmelse för mål om rättelse. </w:t>
      </w:r>
    </w:p>
    <w:p w:rsidR="00EE7E17" w:rsidRDefault="00EE7E17" w:rsidP="00810457">
      <w:pPr>
        <w:pStyle w:val="Brdtextmedindrag"/>
      </w:pPr>
      <w:r>
        <w:t xml:space="preserve">Enligt </w:t>
      </w:r>
      <w:r w:rsidRPr="00425E9B">
        <w:rPr>
          <w:i/>
        </w:rPr>
        <w:t>andra stycket</w:t>
      </w:r>
      <w:r>
        <w:t xml:space="preserve"> finns det en tidsfrist för ansökan om rättelse endast när det gäller beslut att inte godkänna en sökande. I övrigt gäller inga frister för att ansöka om rättelse. En underrättelse om ett beslut att en sökande inte har godkänts sänds på sökandens risk. Någon delgiv</w:t>
      </w:r>
      <w:r>
        <w:softHyphen/>
        <w:t xml:space="preserve">ning behöver alltså inte ske. En förutsättning för att fristen ska börja löpa är </w:t>
      </w:r>
      <w:r w:rsidR="00810457">
        <w:t xml:space="preserve">dock </w:t>
      </w:r>
      <w:r>
        <w:t>att en upplysning om hur man söker rättelse har skickats till sökanden. Det finns inget som hindrar att en sökande som inte har god</w:t>
      </w:r>
      <w:r>
        <w:softHyphen/>
        <w:t>känts, och som inte har ansökt om rättelse i tid, ansöker på nytt om god</w:t>
      </w:r>
      <w:r>
        <w:softHyphen/>
        <w:t xml:space="preserve">kännande. </w:t>
      </w:r>
    </w:p>
    <w:p w:rsidR="00EE7E17" w:rsidRDefault="00EE7E17" w:rsidP="000D6461">
      <w:pPr>
        <w:pStyle w:val="Brdtextmedindrag"/>
      </w:pPr>
      <w:r>
        <w:t>Paragrafen motsvarar i huvudsak 10 kap. 3 § LOV. Den behandlas i avsnitt 10.1 och 10.2.</w:t>
      </w:r>
    </w:p>
    <w:p w:rsidR="00EE7E17" w:rsidRDefault="00EE7E17" w:rsidP="000D6461">
      <w:pPr>
        <w:pStyle w:val="Brdtextmedindrag"/>
      </w:pPr>
    </w:p>
    <w:p w:rsidR="00EE7E17" w:rsidRPr="00425E9B" w:rsidRDefault="00EE7E17" w:rsidP="000D6461">
      <w:pPr>
        <w:pStyle w:val="Brdtext"/>
        <w:rPr>
          <w:b/>
        </w:rPr>
      </w:pPr>
      <w:r w:rsidRPr="00425E9B">
        <w:rPr>
          <w:b/>
        </w:rPr>
        <w:t xml:space="preserve">19 § </w:t>
      </w:r>
    </w:p>
    <w:p w:rsidR="00EE7E17" w:rsidRPr="00810457" w:rsidRDefault="00EE7E17" w:rsidP="000D6461">
      <w:pPr>
        <w:pStyle w:val="Brdtext"/>
        <w:rPr>
          <w:sz w:val="18"/>
          <w:szCs w:val="18"/>
        </w:rPr>
      </w:pPr>
      <w:r w:rsidRPr="00810457">
        <w:rPr>
          <w:sz w:val="18"/>
          <w:szCs w:val="18"/>
        </w:rPr>
        <w:t xml:space="preserve">En upphandlande myndighet som inte har följt bestämmelserna i denna lag ska ersätta sökanden för därigenom uppkommen skada. </w:t>
      </w:r>
    </w:p>
    <w:p w:rsidR="00EE7E17" w:rsidRPr="00810457" w:rsidRDefault="00EE7E17" w:rsidP="000D6461">
      <w:pPr>
        <w:pStyle w:val="Brdtextmedindrag"/>
        <w:rPr>
          <w:sz w:val="18"/>
          <w:szCs w:val="18"/>
        </w:rPr>
      </w:pPr>
      <w:r w:rsidRPr="00810457">
        <w:rPr>
          <w:sz w:val="18"/>
          <w:szCs w:val="18"/>
        </w:rPr>
        <w:t xml:space="preserve">Talan om skadestånd ska väckas vid allmän domstol. </w:t>
      </w:r>
    </w:p>
    <w:p w:rsidR="00EE7E17" w:rsidRPr="00810457" w:rsidRDefault="00EE7E17" w:rsidP="000D6461">
      <w:pPr>
        <w:pStyle w:val="Brdtextmedindrag"/>
        <w:rPr>
          <w:sz w:val="18"/>
          <w:szCs w:val="18"/>
        </w:rPr>
      </w:pPr>
      <w:r w:rsidRPr="00810457">
        <w:rPr>
          <w:sz w:val="18"/>
          <w:szCs w:val="18"/>
        </w:rPr>
        <w:t>En skadeståndstalan som grundar sig på ett beslut att inte godkänna en sökande ska väckas inom ett år från dagen för beslutet. Väcks inte talan i tid, är rätten till skadestånd förlorad.</w:t>
      </w:r>
    </w:p>
    <w:p w:rsidR="00EE7E17" w:rsidRDefault="00EE7E17" w:rsidP="000D6461">
      <w:pPr>
        <w:pStyle w:val="Brdtextmedindrag"/>
      </w:pPr>
    </w:p>
    <w:p w:rsidR="00EE7E17" w:rsidRDefault="00EE7E17" w:rsidP="000D6461">
      <w:pPr>
        <w:pStyle w:val="Brdtext"/>
      </w:pPr>
      <w:r>
        <w:t xml:space="preserve">Som framgår av 1 § andra stycket är det en förutsättning för lagens tillämpning att den upphandlande myndighet som vill inrätta ett </w:t>
      </w:r>
      <w:proofErr w:type="spellStart"/>
      <w:r>
        <w:t>valfri</w:t>
      </w:r>
      <w:r>
        <w:softHyphen/>
        <w:t>hetssystem</w:t>
      </w:r>
      <w:proofErr w:type="spellEnd"/>
      <w:r>
        <w:t xml:space="preserve"> har uppdragit åt den myndighet som regeringen bestämmer att administrera systemet i den upphandlande myndighetens namn. Rege</w:t>
      </w:r>
      <w:r>
        <w:softHyphen/>
        <w:t xml:space="preserve">ringen avser att i förordning utse E-legitimationsnämnden att fullgöra denna uppgift. Det är således formellt den upphandlande myndigheten som har ansvaret för att bestämmelserna i lagen följs. I </w:t>
      </w:r>
      <w:r w:rsidRPr="00425E9B">
        <w:rPr>
          <w:i/>
        </w:rPr>
        <w:t>första stycket</w:t>
      </w:r>
      <w:r>
        <w:t xml:space="preserve"> anges därför att det är den berörda upphandlande myndigheten som har det skadeståndsrättsliga ansvaret. </w:t>
      </w:r>
    </w:p>
    <w:p w:rsidR="00EE7E17" w:rsidRPr="00383783" w:rsidRDefault="00EE7E17" w:rsidP="000D6461">
      <w:pPr>
        <w:pStyle w:val="Brdtextmedindrag"/>
      </w:pPr>
      <w:r w:rsidRPr="00383783">
        <w:t>På samma sätt som vid samordnade upphandlingar enligt 2 kap. 9 a § 2 LOU kan det komma att vara flera upphandlande myndigheter som anses ha vidtagit den skadeståndsgrundande åtgärden. Enligt allmänna skade</w:t>
      </w:r>
      <w:r>
        <w:softHyphen/>
      </w:r>
      <w:r w:rsidRPr="00383783">
        <w:t xml:space="preserve">ståndsrättsliga principer svarar de då solidariskt för skadeståndet. Den skadelidande kan då vända sig mot vem som helst av de ansvariga. Den </w:t>
      </w:r>
      <w:r w:rsidRPr="00383783">
        <w:lastRenderedPageBreak/>
        <w:t>som får stå för skadeståndet kan sedan ha regressrätt mot övriga ansva</w:t>
      </w:r>
      <w:r w:rsidR="00E45769">
        <w:softHyphen/>
      </w:r>
      <w:r w:rsidRPr="00383783">
        <w:t xml:space="preserve">riga parter. Ett typexempel där skadestånd kan bli aktuellt är om </w:t>
      </w:r>
      <w:r>
        <w:t>en leve</w:t>
      </w:r>
      <w:r w:rsidR="00E45769">
        <w:softHyphen/>
      </w:r>
      <w:r>
        <w:t>rantör på felaktiga grunder inte godkänns</w:t>
      </w:r>
      <w:r w:rsidRPr="00383783">
        <w:t xml:space="preserve">. Det framgår då av beslutet att vägra godkännande vilka myndigheter som </w:t>
      </w:r>
      <w:r>
        <w:t xml:space="preserve">har fattat </w:t>
      </w:r>
      <w:r w:rsidRPr="00383783">
        <w:t>beslutet.</w:t>
      </w:r>
    </w:p>
    <w:p w:rsidR="00EE7E17" w:rsidRDefault="00EE7E17" w:rsidP="000D6461">
      <w:pPr>
        <w:pStyle w:val="Brdtextmedindrag"/>
      </w:pPr>
      <w:r>
        <w:t xml:space="preserve">Talerätt enligt paragrafen har alla som har ansökt om att bli godkända enligt lagen. </w:t>
      </w:r>
    </w:p>
    <w:p w:rsidR="00EE7E17" w:rsidRDefault="00EE7E17" w:rsidP="000D6461">
      <w:pPr>
        <w:pStyle w:val="Brdtextmedindrag"/>
      </w:pPr>
      <w:r>
        <w:t>Paragrafen innebär att ersättningsskyldighet kan uppkomma för ren förmögenhetsskada. Vid bedömningen av de skadeståndsrättsliga frågor som kan uppkomma gäller skadeståndslagen (1972:207) och allmänna skadeståndsrättsliga principer.</w:t>
      </w:r>
    </w:p>
    <w:p w:rsidR="00EE7E17" w:rsidRDefault="00EE7E17" w:rsidP="000D6461">
      <w:pPr>
        <w:pStyle w:val="Brdtextmedindrag"/>
      </w:pPr>
      <w:r>
        <w:t>I likhet med vad som gäller enligt LOV kommer i regel det positiva kontraktsintresset, dvs. kompensation för den uteblivna handelsvinsten, att utgöra grunden för skadeståndsbedömningen (jfr prop. 2008/09:29 s. 147). Den som yrkar ersättning är bevisskyldig för skadan. Det kan emellertid vara svårt att beräkna vad den förlorade handelsvinsten kan komma att uppgå till, eftersom det i ett valfrihetssystem inte finns några volymgarantier. Domstolen får i ett sådant fall göra en skälighets</w:t>
      </w:r>
      <w:r>
        <w:softHyphen/>
        <w:t>bedöm</w:t>
      </w:r>
      <w:r>
        <w:softHyphen/>
        <w:t xml:space="preserve">ning av den uppkomna skadan. </w:t>
      </w:r>
    </w:p>
    <w:p w:rsidR="00EE7E17" w:rsidRDefault="00EE7E17" w:rsidP="000D6461">
      <w:pPr>
        <w:pStyle w:val="Brdtextmedindrag"/>
      </w:pPr>
      <w:r>
        <w:t xml:space="preserve">En skadeståndstalan ska enligt </w:t>
      </w:r>
      <w:r w:rsidRPr="00525A6A">
        <w:rPr>
          <w:i/>
        </w:rPr>
        <w:t>andra stycket</w:t>
      </w:r>
      <w:r>
        <w:t xml:space="preserve"> väckas vid allmän dom</w:t>
      </w:r>
      <w:r w:rsidR="00E45769">
        <w:softHyphen/>
      </w:r>
      <w:r>
        <w:t>stol. En skadestånds</w:t>
      </w:r>
      <w:r>
        <w:softHyphen/>
        <w:t>talan kan exempelvis, med stöd av 10 kap. 8 § rätte</w:t>
      </w:r>
      <w:r w:rsidR="00E45769">
        <w:softHyphen/>
      </w:r>
      <w:r>
        <w:t>gångsbalken, väckas vid en domstol där en skadegörande handling har företagits eller skada har uppkommit.</w:t>
      </w:r>
    </w:p>
    <w:p w:rsidR="00EE7E17" w:rsidRDefault="00EE7E17" w:rsidP="000D6461">
      <w:pPr>
        <w:pStyle w:val="Brdtextmedindrag"/>
      </w:pPr>
      <w:r>
        <w:t xml:space="preserve">Fristen i </w:t>
      </w:r>
      <w:r w:rsidRPr="00506CB6">
        <w:rPr>
          <w:i/>
        </w:rPr>
        <w:t>tredje stycket</w:t>
      </w:r>
      <w:r>
        <w:t xml:space="preserve"> gäller endast för en talan som grundar sig på att en sökande inte har godkänts för att delta i systemet. I övrigt gäller allmänna preskriptionsrättsliga regler för när en talan får väckas.</w:t>
      </w:r>
    </w:p>
    <w:p w:rsidR="00EE7E17" w:rsidRDefault="00EE7E17" w:rsidP="000D6461">
      <w:pPr>
        <w:pStyle w:val="Brdtextmedindrag"/>
      </w:pPr>
      <w:r>
        <w:t>Paragrafen motsvarar 10 kap. 5 § LOV. I huvudsak motsvarande bestämmelser finns också i 16 kap. 20 § första stycket och 21 § LOU. Paragrafen behandlas i avsnitt 10.4.</w:t>
      </w:r>
    </w:p>
    <w:p w:rsidR="00EE7E17" w:rsidRDefault="00EE7E17" w:rsidP="000D6461">
      <w:pPr>
        <w:pStyle w:val="Brdtextmedindrag"/>
      </w:pPr>
    </w:p>
    <w:p w:rsidR="00EE7E17" w:rsidRPr="00525A6A" w:rsidRDefault="00EE7E17" w:rsidP="000D6461">
      <w:pPr>
        <w:pStyle w:val="Brdtext"/>
        <w:rPr>
          <w:b/>
        </w:rPr>
      </w:pPr>
      <w:r w:rsidRPr="00525A6A">
        <w:rPr>
          <w:b/>
        </w:rPr>
        <w:t>20 §</w:t>
      </w:r>
    </w:p>
    <w:p w:rsidR="00EE7E17" w:rsidRPr="00810457" w:rsidRDefault="00EE7E17" w:rsidP="000D6461">
      <w:pPr>
        <w:pStyle w:val="Brdtext"/>
        <w:rPr>
          <w:sz w:val="18"/>
          <w:szCs w:val="18"/>
        </w:rPr>
      </w:pPr>
      <w:r w:rsidRPr="00810457">
        <w:rPr>
          <w:sz w:val="18"/>
          <w:szCs w:val="18"/>
        </w:rPr>
        <w:t xml:space="preserve">Bestämmelserna i 16–19 </w:t>
      </w:r>
      <w:proofErr w:type="gramStart"/>
      <w:r w:rsidRPr="00810457">
        <w:rPr>
          <w:sz w:val="18"/>
          <w:szCs w:val="18"/>
        </w:rPr>
        <w:t>§§</w:t>
      </w:r>
      <w:proofErr w:type="gramEnd"/>
      <w:r w:rsidRPr="00810457">
        <w:rPr>
          <w:sz w:val="18"/>
          <w:szCs w:val="18"/>
        </w:rPr>
        <w:t xml:space="preserve"> om rättelse och skadestånd gäller inte i fråga om information enligt 15 §.</w:t>
      </w:r>
    </w:p>
    <w:p w:rsidR="00EE7E17" w:rsidRDefault="00EE7E17" w:rsidP="000D6461">
      <w:pPr>
        <w:pStyle w:val="Brdtextmedindrag"/>
      </w:pPr>
    </w:p>
    <w:p w:rsidR="00EE7E17" w:rsidRDefault="00EE7E17" w:rsidP="000D6461">
      <w:pPr>
        <w:pStyle w:val="Brdtext"/>
      </w:pPr>
      <w:r>
        <w:t>Bestämmelsen innebär att bristande information inte kan utgöra grund för rättelse eller skadestånd. Paragrafen motsvarar i huvudsak 10 kap. 6 § LOV.</w:t>
      </w:r>
    </w:p>
    <w:p w:rsidR="00EE7E17" w:rsidRDefault="00EE7E17" w:rsidP="000D6461">
      <w:pPr>
        <w:pStyle w:val="Brdtext"/>
      </w:pPr>
    </w:p>
    <w:p w:rsidR="00EE7E17" w:rsidRPr="00525A6A" w:rsidRDefault="00EE7E17" w:rsidP="000D6461">
      <w:pPr>
        <w:pStyle w:val="Brdtext"/>
        <w:rPr>
          <w:b/>
        </w:rPr>
      </w:pPr>
      <w:r w:rsidRPr="00525A6A">
        <w:rPr>
          <w:b/>
        </w:rPr>
        <w:t>21 §</w:t>
      </w:r>
    </w:p>
    <w:p w:rsidR="00EE7E17" w:rsidRPr="00810457" w:rsidRDefault="00EE7E17" w:rsidP="000D6461">
      <w:pPr>
        <w:pStyle w:val="Brdtext"/>
        <w:rPr>
          <w:sz w:val="18"/>
          <w:szCs w:val="18"/>
        </w:rPr>
      </w:pPr>
      <w:r w:rsidRPr="00810457">
        <w:rPr>
          <w:sz w:val="18"/>
          <w:szCs w:val="18"/>
        </w:rPr>
        <w:t>Ett beslut som denna lag är tillämplig på får inte överklagas med stöd av 10 kap. kommunallagen (1991:900).</w:t>
      </w:r>
    </w:p>
    <w:p w:rsidR="00EE7E17" w:rsidRPr="00525A6A" w:rsidRDefault="00EE7E17" w:rsidP="000D6461">
      <w:pPr>
        <w:pStyle w:val="Brdtext"/>
        <w:rPr>
          <w:sz w:val="16"/>
          <w:szCs w:val="16"/>
        </w:rPr>
      </w:pPr>
    </w:p>
    <w:p w:rsidR="00EE7E17" w:rsidRDefault="00EE7E17" w:rsidP="000D6461">
      <w:pPr>
        <w:pStyle w:val="Brdtext"/>
      </w:pPr>
      <w:r>
        <w:t>Paragrafen motsvarar 10 kap. 4 § LOV och 16 kap. 19 § LOU.</w:t>
      </w:r>
    </w:p>
    <w:p w:rsidR="00EE7E17" w:rsidRDefault="00EE7E17" w:rsidP="000D6461">
      <w:pPr>
        <w:pStyle w:val="Rubrik4utannumrering"/>
      </w:pPr>
      <w:r>
        <w:t>Tillsyn</w:t>
      </w:r>
    </w:p>
    <w:p w:rsidR="00EE7E17" w:rsidRPr="00525A6A" w:rsidRDefault="00EE7E17" w:rsidP="000D6461">
      <w:pPr>
        <w:pStyle w:val="Brdtext"/>
        <w:rPr>
          <w:b/>
        </w:rPr>
      </w:pPr>
      <w:r w:rsidRPr="00525A6A">
        <w:rPr>
          <w:b/>
        </w:rPr>
        <w:t>22 §</w:t>
      </w:r>
    </w:p>
    <w:p w:rsidR="00EE7E17" w:rsidRPr="00810457" w:rsidRDefault="00EE7E17" w:rsidP="000D6461">
      <w:pPr>
        <w:pStyle w:val="Brdtext"/>
        <w:rPr>
          <w:sz w:val="18"/>
          <w:szCs w:val="18"/>
        </w:rPr>
      </w:pPr>
      <w:r w:rsidRPr="00810457">
        <w:rPr>
          <w:sz w:val="18"/>
          <w:szCs w:val="18"/>
        </w:rPr>
        <w:t xml:space="preserve">Den myndighet som regeringen bestämmer utövar tillsyn över att denna lag följs. </w:t>
      </w:r>
    </w:p>
    <w:p w:rsidR="00EE7E17" w:rsidRPr="00810457" w:rsidRDefault="00EE7E17" w:rsidP="000D6461">
      <w:pPr>
        <w:pStyle w:val="Brdtextmedindrag"/>
        <w:rPr>
          <w:sz w:val="18"/>
          <w:szCs w:val="18"/>
        </w:rPr>
      </w:pPr>
      <w:r w:rsidRPr="00810457">
        <w:rPr>
          <w:sz w:val="18"/>
          <w:szCs w:val="18"/>
        </w:rPr>
        <w:t>Tillsynsmyndigheten får inhämta sådana upplysningar som är nödvändiga för tillsynen från en upphandlande myndighet och från den myndighet som avses i 1</w:t>
      </w:r>
      <w:r w:rsidR="00810457">
        <w:rPr>
          <w:sz w:val="18"/>
          <w:szCs w:val="18"/>
        </w:rPr>
        <w:t> </w:t>
      </w:r>
      <w:r w:rsidRPr="00810457">
        <w:rPr>
          <w:sz w:val="18"/>
          <w:szCs w:val="18"/>
        </w:rPr>
        <w:t>§ andra stycket 2. Upplysningarna ska i första hand inhämtas genom ett skrift</w:t>
      </w:r>
      <w:r w:rsidR="00E45769">
        <w:rPr>
          <w:sz w:val="18"/>
          <w:szCs w:val="18"/>
        </w:rPr>
        <w:softHyphen/>
      </w:r>
      <w:r w:rsidRPr="00810457">
        <w:rPr>
          <w:sz w:val="18"/>
          <w:szCs w:val="18"/>
        </w:rPr>
        <w:t>ligt förfarande. Om det på grund av materialets omfång, brådska eller något annat för</w:t>
      </w:r>
      <w:r w:rsidRPr="00810457">
        <w:rPr>
          <w:sz w:val="18"/>
          <w:szCs w:val="18"/>
        </w:rPr>
        <w:softHyphen/>
        <w:t>hållande är lämpligare, får upplys</w:t>
      </w:r>
      <w:r w:rsidRPr="00810457">
        <w:rPr>
          <w:sz w:val="18"/>
          <w:szCs w:val="18"/>
        </w:rPr>
        <w:softHyphen/>
        <w:t xml:space="preserve">ningarna i stället inhämtas genom besök hos </w:t>
      </w:r>
      <w:r w:rsidRPr="00810457">
        <w:rPr>
          <w:sz w:val="18"/>
          <w:szCs w:val="18"/>
        </w:rPr>
        <w:lastRenderedPageBreak/>
        <w:t>den upphandlande myndigheten eller den myndighet som avses i 1 § andra stycket 2.</w:t>
      </w:r>
    </w:p>
    <w:p w:rsidR="00EE7E17" w:rsidRPr="00810457" w:rsidRDefault="00EE7E17" w:rsidP="000D6461">
      <w:pPr>
        <w:pStyle w:val="Brdtextmedindrag"/>
        <w:rPr>
          <w:sz w:val="18"/>
          <w:szCs w:val="18"/>
        </w:rPr>
      </w:pPr>
      <w:r w:rsidRPr="00810457">
        <w:rPr>
          <w:sz w:val="18"/>
          <w:szCs w:val="18"/>
        </w:rPr>
        <w:t>En upphandlande myndighet och den myndighet som avses i 1 § andra stycket 2 är skyldig att tillhandahålla de upplysningar som tillsynsmyndig</w:t>
      </w:r>
      <w:r w:rsidRPr="00810457">
        <w:rPr>
          <w:sz w:val="18"/>
          <w:szCs w:val="18"/>
        </w:rPr>
        <w:softHyphen/>
        <w:t>heten begär för sin tillsyn.</w:t>
      </w:r>
    </w:p>
    <w:p w:rsidR="00EE7E17" w:rsidRDefault="00EE7E17" w:rsidP="000D6461">
      <w:pPr>
        <w:pStyle w:val="Brdtextmedindrag"/>
      </w:pPr>
    </w:p>
    <w:p w:rsidR="00EE7E17" w:rsidRDefault="00EE7E17" w:rsidP="000D6461">
      <w:pPr>
        <w:pStyle w:val="Brdtext"/>
      </w:pPr>
      <w:r>
        <w:t xml:space="preserve">Tillsynsmyndighetens befogenheter är i likhet med vad som gäller enligt LOV begränsade till att inhämta upplysningar. </w:t>
      </w:r>
    </w:p>
    <w:p w:rsidR="00EE7E17" w:rsidRDefault="00EE7E17" w:rsidP="000D6461">
      <w:pPr>
        <w:pStyle w:val="Brdtextmedindrag"/>
      </w:pPr>
      <w:r>
        <w:t xml:space="preserve">Paragrafen motsvarar 10 kap. 7–9 </w:t>
      </w:r>
      <w:proofErr w:type="gramStart"/>
      <w:r>
        <w:t>§§</w:t>
      </w:r>
      <w:proofErr w:type="gramEnd"/>
      <w:r>
        <w:t xml:space="preserve"> LOV. Den behandlas i avsnitt 9.</w:t>
      </w:r>
    </w:p>
    <w:p w:rsidR="00EE7E17" w:rsidRDefault="00EE7E17" w:rsidP="00EE7E17">
      <w:pPr>
        <w:pStyle w:val="Rubrik2"/>
      </w:pPr>
      <w:bookmarkStart w:id="369" w:name="_Toc346891533"/>
      <w:bookmarkStart w:id="370" w:name="_Toc349751348"/>
      <w:bookmarkStart w:id="371" w:name="_Toc349814333"/>
      <w:bookmarkStart w:id="372" w:name="_Toc349820940"/>
      <w:bookmarkStart w:id="373" w:name="_Toc350844762"/>
      <w:bookmarkStart w:id="374" w:name="_Toc350848704"/>
      <w:bookmarkStart w:id="375" w:name="_Toc351561300"/>
      <w:bookmarkStart w:id="376" w:name="_Toc351622739"/>
      <w:r>
        <w:t>Förslaget till lag om ändring i lagen (1971:289) om allmänna förvaltningsdomstolar</w:t>
      </w:r>
      <w:bookmarkEnd w:id="369"/>
      <w:bookmarkEnd w:id="370"/>
      <w:bookmarkEnd w:id="371"/>
      <w:bookmarkEnd w:id="372"/>
      <w:bookmarkEnd w:id="373"/>
      <w:bookmarkEnd w:id="374"/>
      <w:bookmarkEnd w:id="375"/>
      <w:bookmarkEnd w:id="376"/>
    </w:p>
    <w:p w:rsidR="00EE7E17" w:rsidRPr="00810457" w:rsidRDefault="00EE7E17" w:rsidP="00810457">
      <w:pPr>
        <w:pStyle w:val="Brdtext"/>
        <w:rPr>
          <w:b/>
        </w:rPr>
      </w:pPr>
      <w:r w:rsidRPr="00810457">
        <w:rPr>
          <w:b/>
        </w:rPr>
        <w:t>18 §</w:t>
      </w:r>
    </w:p>
    <w:p w:rsidR="00EE7E17" w:rsidRPr="00810457" w:rsidRDefault="00EE7E17" w:rsidP="000D6461">
      <w:pPr>
        <w:pStyle w:val="Brdtextmedindrag"/>
        <w:rPr>
          <w:sz w:val="18"/>
          <w:szCs w:val="18"/>
        </w:rPr>
      </w:pPr>
      <w:r w:rsidRPr="00810457">
        <w:rPr>
          <w:sz w:val="18"/>
          <w:szCs w:val="18"/>
        </w:rPr>
        <w:t xml:space="preserve">En förvaltningsrätt är domför med en lagfaren domare ensam </w:t>
      </w:r>
    </w:p>
    <w:p w:rsidR="00EE7E17" w:rsidRPr="00810457" w:rsidRDefault="00EE7E17" w:rsidP="000D6461">
      <w:pPr>
        <w:pStyle w:val="Brdtextmedindrag"/>
        <w:rPr>
          <w:sz w:val="18"/>
          <w:szCs w:val="18"/>
        </w:rPr>
      </w:pPr>
      <w:r w:rsidRPr="00810457">
        <w:rPr>
          <w:sz w:val="18"/>
          <w:szCs w:val="18"/>
        </w:rPr>
        <w:t xml:space="preserve">1. vid åtgärd som avser endast måls beredande,  </w:t>
      </w:r>
    </w:p>
    <w:p w:rsidR="00EE7E17" w:rsidRPr="00810457" w:rsidRDefault="00EE7E17" w:rsidP="000D6461">
      <w:pPr>
        <w:pStyle w:val="Brdtextmedindrag"/>
        <w:rPr>
          <w:sz w:val="18"/>
          <w:szCs w:val="18"/>
        </w:rPr>
      </w:pPr>
      <w:r w:rsidRPr="00810457">
        <w:rPr>
          <w:sz w:val="18"/>
          <w:szCs w:val="18"/>
        </w:rPr>
        <w:t>2. vid förhör med vittne eller sakkunnig som begärts av en annan förvaltnings</w:t>
      </w:r>
      <w:r w:rsidR="00E45769">
        <w:rPr>
          <w:sz w:val="18"/>
          <w:szCs w:val="18"/>
        </w:rPr>
        <w:softHyphen/>
      </w:r>
      <w:r w:rsidRPr="00810457">
        <w:rPr>
          <w:sz w:val="18"/>
          <w:szCs w:val="18"/>
        </w:rPr>
        <w:t xml:space="preserve">rätt, </w:t>
      </w:r>
    </w:p>
    <w:p w:rsidR="00EE7E17" w:rsidRPr="00810457" w:rsidRDefault="00EE7E17" w:rsidP="000D6461">
      <w:pPr>
        <w:pStyle w:val="Brdtextmedindrag"/>
        <w:rPr>
          <w:sz w:val="18"/>
          <w:szCs w:val="18"/>
        </w:rPr>
      </w:pPr>
      <w:r w:rsidRPr="00810457">
        <w:rPr>
          <w:sz w:val="18"/>
          <w:szCs w:val="18"/>
        </w:rPr>
        <w:t xml:space="preserve">3. vid beslut som avser endast rättelse av felräkning, felskrivning eller annat uppenbart förbiseende och </w:t>
      </w:r>
    </w:p>
    <w:p w:rsidR="00EE7E17" w:rsidRPr="00810457" w:rsidRDefault="00EE7E17" w:rsidP="000D6461">
      <w:pPr>
        <w:pStyle w:val="Brdtextmedindrag"/>
        <w:rPr>
          <w:sz w:val="18"/>
          <w:szCs w:val="18"/>
        </w:rPr>
      </w:pPr>
      <w:r w:rsidRPr="00810457">
        <w:rPr>
          <w:sz w:val="18"/>
          <w:szCs w:val="18"/>
        </w:rPr>
        <w:t xml:space="preserve">4. vid annat beslut som inte innefattar slutligt avgörande av mål. </w:t>
      </w:r>
    </w:p>
    <w:p w:rsidR="00EE7E17" w:rsidRPr="00810457" w:rsidRDefault="00EE7E17" w:rsidP="000D6461">
      <w:pPr>
        <w:pStyle w:val="Brdtextmedindrag"/>
        <w:rPr>
          <w:sz w:val="18"/>
          <w:szCs w:val="18"/>
        </w:rPr>
      </w:pPr>
      <w:r w:rsidRPr="00810457">
        <w:rPr>
          <w:sz w:val="18"/>
          <w:szCs w:val="18"/>
        </w:rPr>
        <w:t>Om det inte är påkallat av särskild anledning att målet prövas av fullsutten rätt, är en för</w:t>
      </w:r>
      <w:r w:rsidRPr="00810457">
        <w:rPr>
          <w:sz w:val="18"/>
          <w:szCs w:val="18"/>
        </w:rPr>
        <w:softHyphen/>
        <w:t xml:space="preserve">valtningsrätt domför med en lagfaren domare ensam vid beslut som inte innefattar prövning av målet i sak. </w:t>
      </w:r>
    </w:p>
    <w:p w:rsidR="00EE7E17" w:rsidRPr="00810457" w:rsidRDefault="00EE7E17" w:rsidP="000D6461">
      <w:pPr>
        <w:pStyle w:val="Brdtextmedindrag"/>
        <w:rPr>
          <w:sz w:val="18"/>
          <w:szCs w:val="18"/>
        </w:rPr>
      </w:pPr>
      <w:r w:rsidRPr="00810457">
        <w:rPr>
          <w:sz w:val="18"/>
          <w:szCs w:val="18"/>
        </w:rPr>
        <w:t xml:space="preserve">Åtgärder som avser endast beredandet av ett mål och som inte är av sådant slag att de bör förbehållas lagfarna domare får utföras av en annan tjänsteman som har tillräcklig kunskap och erfarenhet och som är anställd vid förvaltningsrätten eller vid en tingsrätt på samma ort som förvaltningsrätten. Regeringen meddelar närmare föreskrifter om detta. </w:t>
      </w:r>
    </w:p>
    <w:p w:rsidR="00EE7E17" w:rsidRPr="00810457" w:rsidRDefault="00EE7E17" w:rsidP="000D6461">
      <w:pPr>
        <w:pStyle w:val="Brdtextmedindrag"/>
        <w:rPr>
          <w:sz w:val="18"/>
          <w:szCs w:val="18"/>
        </w:rPr>
      </w:pPr>
      <w:r w:rsidRPr="00810457">
        <w:rPr>
          <w:sz w:val="18"/>
          <w:szCs w:val="18"/>
        </w:rPr>
        <w:t xml:space="preserve">Vad som sägs i andra stycket gäller även vid avgörande i sak av  </w:t>
      </w:r>
    </w:p>
    <w:p w:rsidR="00EE7E17" w:rsidRPr="00810457" w:rsidRDefault="00EE7E17" w:rsidP="000D6461">
      <w:pPr>
        <w:pStyle w:val="Brdtextmedindrag"/>
        <w:rPr>
          <w:sz w:val="18"/>
          <w:szCs w:val="18"/>
        </w:rPr>
      </w:pPr>
      <w:r w:rsidRPr="00810457">
        <w:rPr>
          <w:sz w:val="18"/>
          <w:szCs w:val="18"/>
        </w:rPr>
        <w:t xml:space="preserve">1. mål av enkel beskaffenhet, </w:t>
      </w:r>
    </w:p>
    <w:p w:rsidR="00EE7E17" w:rsidRPr="00810457" w:rsidRDefault="00EE7E17" w:rsidP="000D6461">
      <w:pPr>
        <w:pStyle w:val="Brdtextmedindrag"/>
        <w:rPr>
          <w:sz w:val="18"/>
          <w:szCs w:val="18"/>
        </w:rPr>
      </w:pPr>
      <w:r w:rsidRPr="00810457">
        <w:rPr>
          <w:sz w:val="18"/>
          <w:szCs w:val="18"/>
        </w:rPr>
        <w:t>2. mål om bevissäkring och betalningssäkring enligt skatteförfarande</w:t>
      </w:r>
      <w:r w:rsidRPr="00810457">
        <w:rPr>
          <w:sz w:val="18"/>
          <w:szCs w:val="18"/>
        </w:rPr>
        <w:softHyphen/>
        <w:t>lagen (</w:t>
      </w:r>
      <w:proofErr w:type="gramStart"/>
      <w:r w:rsidRPr="00810457">
        <w:rPr>
          <w:sz w:val="18"/>
          <w:szCs w:val="18"/>
        </w:rPr>
        <w:t>2011:1244</w:t>
      </w:r>
      <w:proofErr w:type="gramEnd"/>
      <w:r w:rsidRPr="00810457">
        <w:rPr>
          <w:sz w:val="18"/>
          <w:szCs w:val="18"/>
        </w:rPr>
        <w:t xml:space="preserve">), om besiktning enligt </w:t>
      </w:r>
      <w:proofErr w:type="spellStart"/>
      <w:r w:rsidRPr="00810457">
        <w:rPr>
          <w:sz w:val="18"/>
          <w:szCs w:val="18"/>
        </w:rPr>
        <w:t>fastighetstaxerings</w:t>
      </w:r>
      <w:r w:rsidRPr="00810457">
        <w:rPr>
          <w:sz w:val="18"/>
          <w:szCs w:val="18"/>
        </w:rPr>
        <w:softHyphen/>
        <w:t>lagen</w:t>
      </w:r>
      <w:proofErr w:type="spellEnd"/>
      <w:r w:rsidRPr="00810457">
        <w:rPr>
          <w:sz w:val="18"/>
          <w:szCs w:val="18"/>
        </w:rPr>
        <w:t xml:space="preserve"> (1979:1152), om upp</w:t>
      </w:r>
      <w:r w:rsidR="00CB553A">
        <w:rPr>
          <w:sz w:val="18"/>
          <w:szCs w:val="18"/>
        </w:rPr>
        <w:softHyphen/>
      </w:r>
      <w:r w:rsidRPr="00810457">
        <w:rPr>
          <w:sz w:val="18"/>
          <w:szCs w:val="18"/>
        </w:rPr>
        <w:t xml:space="preserve">gifts eller handlings undantagande från kontroll enligt skatteförfarandelagen eller annan skatteförfattning, </w:t>
      </w:r>
    </w:p>
    <w:p w:rsidR="00EE7E17" w:rsidRPr="00810457" w:rsidRDefault="00EE7E17" w:rsidP="000D6461">
      <w:pPr>
        <w:pStyle w:val="Brdtextmedindrag"/>
        <w:rPr>
          <w:sz w:val="18"/>
          <w:szCs w:val="18"/>
        </w:rPr>
      </w:pPr>
      <w:r w:rsidRPr="00810457">
        <w:rPr>
          <w:sz w:val="18"/>
          <w:szCs w:val="18"/>
        </w:rPr>
        <w:t>3. mål om omedelbart omhändertagande enligt 6 § lagen (1990:52) med särskilda bestämmelser om vård av unga, mål om vård i enskildhet enligt 15 b § samma lag, mål om avskildhet enligt 15 c § samma lag, mål om tillfälligt flytt</w:t>
      </w:r>
      <w:r w:rsidR="00CB553A">
        <w:rPr>
          <w:sz w:val="18"/>
          <w:szCs w:val="18"/>
        </w:rPr>
        <w:softHyphen/>
      </w:r>
      <w:r w:rsidRPr="00810457">
        <w:rPr>
          <w:sz w:val="18"/>
          <w:szCs w:val="18"/>
        </w:rPr>
        <w:t>ningsförbud enligt 27 § samma lag, mål om omedelbart omhändertagande enligt 13 § lagen (1988:870) om vård av miss</w:t>
      </w:r>
      <w:r w:rsidRPr="00810457">
        <w:rPr>
          <w:sz w:val="18"/>
          <w:szCs w:val="18"/>
        </w:rPr>
        <w:softHyphen/>
        <w:t>brukare i vissa fall, mål om vård i enskild</w:t>
      </w:r>
      <w:r w:rsidR="00CB553A">
        <w:rPr>
          <w:sz w:val="18"/>
          <w:szCs w:val="18"/>
        </w:rPr>
        <w:softHyphen/>
      </w:r>
      <w:r w:rsidRPr="00810457">
        <w:rPr>
          <w:sz w:val="18"/>
          <w:szCs w:val="18"/>
        </w:rPr>
        <w:t>het eller avskildhet enligt 34 § samma lag, mål om vård i enskildhet enligt 14 § lagen (1998:603) om verkställighet av sluten ungdomsvård, mål om avskildhet enligt 17 § samma lag, mål om tillfällig isolering enligt 5 kap. 3 § smittskydds</w:t>
      </w:r>
      <w:r w:rsidR="00CB553A">
        <w:rPr>
          <w:sz w:val="18"/>
          <w:szCs w:val="18"/>
        </w:rPr>
        <w:softHyphen/>
      </w:r>
      <w:r w:rsidRPr="00810457">
        <w:rPr>
          <w:sz w:val="18"/>
          <w:szCs w:val="18"/>
        </w:rPr>
        <w:t>lagen (2004:168), mål enligt 12 § första stycket och 33 § lagen (</w:t>
      </w:r>
      <w:proofErr w:type="gramStart"/>
      <w:r w:rsidRPr="00810457">
        <w:rPr>
          <w:sz w:val="18"/>
          <w:szCs w:val="18"/>
        </w:rPr>
        <w:t>1991:1128</w:t>
      </w:r>
      <w:proofErr w:type="gramEnd"/>
      <w:r w:rsidRPr="00810457">
        <w:rPr>
          <w:sz w:val="18"/>
          <w:szCs w:val="18"/>
        </w:rPr>
        <w:t>) om psykiatrisk tvångsvård, mål enligt 18 § första stycket 3–5 och 9 när det gäller de fall då vården inte har förenats med särskild utskrivnings</w:t>
      </w:r>
      <w:r w:rsidRPr="00810457">
        <w:rPr>
          <w:sz w:val="18"/>
          <w:szCs w:val="18"/>
        </w:rPr>
        <w:softHyphen/>
        <w:t>prövning eller 6 lagen (1991:1129) om rättspsykiatrisk vård, mål om förvar och uppsikt enligt ut</w:t>
      </w:r>
      <w:r w:rsidR="00CB553A">
        <w:rPr>
          <w:sz w:val="18"/>
          <w:szCs w:val="18"/>
        </w:rPr>
        <w:softHyphen/>
      </w:r>
      <w:r w:rsidRPr="00810457">
        <w:rPr>
          <w:sz w:val="18"/>
          <w:szCs w:val="18"/>
        </w:rPr>
        <w:t>län</w:t>
      </w:r>
      <w:r w:rsidR="00E45769">
        <w:rPr>
          <w:sz w:val="18"/>
          <w:szCs w:val="18"/>
        </w:rPr>
        <w:softHyphen/>
      </w:r>
      <w:r w:rsidRPr="00810457">
        <w:rPr>
          <w:sz w:val="18"/>
          <w:szCs w:val="18"/>
        </w:rPr>
        <w:t>ningslagen (2005:716), mål enligt lagen (1974:202) om beräkning av strafftid m.m., mål enligt fängelselagen (2010:610) samt mål enligt lagen (1963:193) om samarbete med Dan</w:t>
      </w:r>
      <w:r w:rsidRPr="00810457">
        <w:rPr>
          <w:sz w:val="18"/>
          <w:szCs w:val="18"/>
        </w:rPr>
        <w:softHyphen/>
        <w:t xml:space="preserve">mark, Finland, Island och Norge angående verkställighet av straff m.m., </w:t>
      </w:r>
    </w:p>
    <w:p w:rsidR="00EE7E17" w:rsidRPr="00810457" w:rsidRDefault="00EE7E17" w:rsidP="000D6461">
      <w:pPr>
        <w:pStyle w:val="Brdtextmedindrag"/>
        <w:rPr>
          <w:sz w:val="18"/>
          <w:szCs w:val="18"/>
        </w:rPr>
      </w:pPr>
      <w:r w:rsidRPr="00810457">
        <w:rPr>
          <w:sz w:val="18"/>
          <w:szCs w:val="18"/>
        </w:rPr>
        <w:t xml:space="preserve">4. mål enligt folkbokföringsförfattningarna, mål rörande preliminär skatt eller om anstånd med att betala skatt eller avgifter enligt skatteförfattningarna, </w:t>
      </w:r>
    </w:p>
    <w:p w:rsidR="00EE7E17" w:rsidRPr="00810457" w:rsidRDefault="00EE7E17" w:rsidP="000D6461">
      <w:pPr>
        <w:pStyle w:val="Brdtextmedindrag"/>
        <w:rPr>
          <w:sz w:val="18"/>
          <w:szCs w:val="18"/>
        </w:rPr>
      </w:pPr>
      <w:r w:rsidRPr="00810457">
        <w:rPr>
          <w:sz w:val="18"/>
          <w:szCs w:val="18"/>
        </w:rPr>
        <w:lastRenderedPageBreak/>
        <w:t>5. mål enligt lagen (</w:t>
      </w:r>
      <w:proofErr w:type="gramStart"/>
      <w:r w:rsidRPr="00810457">
        <w:rPr>
          <w:sz w:val="18"/>
          <w:szCs w:val="18"/>
        </w:rPr>
        <w:t>2007:1091</w:t>
      </w:r>
      <w:proofErr w:type="gramEnd"/>
      <w:r w:rsidRPr="00810457">
        <w:rPr>
          <w:sz w:val="18"/>
          <w:szCs w:val="18"/>
        </w:rPr>
        <w:t>) om offentlig upphandling, lagen (2007:1092) om upp</w:t>
      </w:r>
      <w:r w:rsidRPr="00810457">
        <w:rPr>
          <w:sz w:val="18"/>
          <w:szCs w:val="18"/>
        </w:rPr>
        <w:softHyphen/>
        <w:t xml:space="preserve">handling inom områdena vatten, energi, transporter och posttjänster eller lagen (2011:1029) om upphandling på försvars- och säkerhetsområdet, </w:t>
      </w:r>
    </w:p>
    <w:p w:rsidR="00EE7E17" w:rsidRPr="00810457" w:rsidRDefault="00EE7E17" w:rsidP="000D6461">
      <w:pPr>
        <w:pStyle w:val="Brdtextmedindrag"/>
        <w:rPr>
          <w:sz w:val="18"/>
          <w:szCs w:val="18"/>
        </w:rPr>
      </w:pPr>
      <w:r w:rsidRPr="00810457">
        <w:rPr>
          <w:sz w:val="18"/>
          <w:szCs w:val="18"/>
        </w:rPr>
        <w:t>6. mål som avser en fråga av betydelse för inkomstbeskattningen, dock endast om värdet av vad som yrkas i målet uppenbart inte överstiger hälften av prisbas</w:t>
      </w:r>
      <w:r w:rsidR="00CB553A">
        <w:rPr>
          <w:sz w:val="18"/>
          <w:szCs w:val="18"/>
        </w:rPr>
        <w:softHyphen/>
      </w:r>
      <w:r w:rsidRPr="00810457">
        <w:rPr>
          <w:sz w:val="18"/>
          <w:szCs w:val="18"/>
        </w:rPr>
        <w:t xml:space="preserve">beloppet enligt 2 kap. 6 och 7 </w:t>
      </w:r>
      <w:proofErr w:type="gramStart"/>
      <w:r w:rsidRPr="00810457">
        <w:rPr>
          <w:sz w:val="18"/>
          <w:szCs w:val="18"/>
        </w:rPr>
        <w:t>§§</w:t>
      </w:r>
      <w:proofErr w:type="gramEnd"/>
      <w:r w:rsidRPr="00810457">
        <w:rPr>
          <w:sz w:val="18"/>
          <w:szCs w:val="18"/>
        </w:rPr>
        <w:t xml:space="preserve"> </w:t>
      </w:r>
      <w:proofErr w:type="spellStart"/>
      <w:r w:rsidRPr="00810457">
        <w:rPr>
          <w:sz w:val="18"/>
          <w:szCs w:val="18"/>
        </w:rPr>
        <w:t>socialförsäkrings</w:t>
      </w:r>
      <w:r w:rsidRPr="00810457">
        <w:rPr>
          <w:sz w:val="18"/>
          <w:szCs w:val="18"/>
        </w:rPr>
        <w:softHyphen/>
        <w:t>balken</w:t>
      </w:r>
      <w:proofErr w:type="spellEnd"/>
      <w:r w:rsidRPr="00810457">
        <w:rPr>
          <w:sz w:val="18"/>
          <w:szCs w:val="18"/>
        </w:rPr>
        <w:t xml:space="preserve">, </w:t>
      </w:r>
    </w:p>
    <w:p w:rsidR="00EE7E17" w:rsidRPr="00810457" w:rsidRDefault="00EE7E17" w:rsidP="000D6461">
      <w:pPr>
        <w:pStyle w:val="Brdtextmedindrag"/>
        <w:rPr>
          <w:sz w:val="18"/>
          <w:szCs w:val="18"/>
        </w:rPr>
      </w:pPr>
      <w:r w:rsidRPr="00810457">
        <w:rPr>
          <w:sz w:val="18"/>
          <w:szCs w:val="18"/>
        </w:rPr>
        <w:t xml:space="preserve">7. mål enligt lagen (2004:629) om trängselskatt och </w:t>
      </w:r>
    </w:p>
    <w:p w:rsidR="00EE7E17" w:rsidRPr="00525A6A" w:rsidRDefault="00EE7E17" w:rsidP="000D6461">
      <w:pPr>
        <w:pStyle w:val="Brdtextmedindrag"/>
        <w:rPr>
          <w:i/>
          <w:sz w:val="16"/>
          <w:szCs w:val="16"/>
        </w:rPr>
      </w:pPr>
      <w:r w:rsidRPr="00810457">
        <w:rPr>
          <w:sz w:val="18"/>
          <w:szCs w:val="18"/>
        </w:rPr>
        <w:t xml:space="preserve">8. mål enligt lagen (2008:962) om valfrihetssystem </w:t>
      </w:r>
      <w:r w:rsidRPr="00810457">
        <w:rPr>
          <w:i/>
          <w:sz w:val="18"/>
          <w:szCs w:val="18"/>
        </w:rPr>
        <w:t xml:space="preserve">och lagen (2013:000) om </w:t>
      </w:r>
      <w:proofErr w:type="spellStart"/>
      <w:r w:rsidRPr="00810457">
        <w:rPr>
          <w:i/>
          <w:sz w:val="18"/>
          <w:szCs w:val="18"/>
        </w:rPr>
        <w:t>valfrihets</w:t>
      </w:r>
      <w:r w:rsidRPr="00810457">
        <w:rPr>
          <w:i/>
          <w:sz w:val="18"/>
          <w:szCs w:val="18"/>
        </w:rPr>
        <w:softHyphen/>
        <w:t>system</w:t>
      </w:r>
      <w:proofErr w:type="spellEnd"/>
      <w:r w:rsidRPr="00810457">
        <w:rPr>
          <w:i/>
          <w:sz w:val="18"/>
          <w:szCs w:val="18"/>
        </w:rPr>
        <w:t xml:space="preserve"> i fråga om tjänster för elektronisk identifiering.</w:t>
      </w:r>
    </w:p>
    <w:p w:rsidR="00EE7E17" w:rsidRDefault="00EE7E17" w:rsidP="000D6461">
      <w:pPr>
        <w:pStyle w:val="Brdtextmedindrag"/>
      </w:pPr>
    </w:p>
    <w:p w:rsidR="00EE7E17" w:rsidRDefault="00EE7E17" w:rsidP="000D6461">
      <w:pPr>
        <w:pStyle w:val="Brdtext"/>
      </w:pPr>
      <w:r>
        <w:t xml:space="preserve">Tillägget i </w:t>
      </w:r>
      <w:r>
        <w:rPr>
          <w:i/>
        </w:rPr>
        <w:t xml:space="preserve">fjärde stycket </w:t>
      </w:r>
      <w:r w:rsidRPr="00096F43">
        <w:rPr>
          <w:i/>
        </w:rPr>
        <w:t>8</w:t>
      </w:r>
      <w:r>
        <w:t xml:space="preserve"> innebär att förvaltningsrätten i mål enligt lagen om valfrihetssystem i fråga om tjänster för elektronisk identifiering ska vara domför med en lagfaren domare ensam. Detta överensstämmer med hanteringen av mål enligt LOV och LOU.</w:t>
      </w:r>
    </w:p>
    <w:p w:rsidR="00EE7E17" w:rsidRDefault="00EE7E17" w:rsidP="000D6461">
      <w:pPr>
        <w:pStyle w:val="Brdtextmedindrag"/>
      </w:pPr>
      <w:r>
        <w:t>Paragrafen behandlas i avsnitt 10.3.</w:t>
      </w:r>
    </w:p>
    <w:p w:rsidR="00EE7E17" w:rsidRDefault="00EE7E17" w:rsidP="00EE7E17">
      <w:pPr>
        <w:pStyle w:val="Rubrik2"/>
      </w:pPr>
      <w:bookmarkStart w:id="377" w:name="_Toc346891534"/>
      <w:bookmarkStart w:id="378" w:name="_Toc349751349"/>
      <w:bookmarkStart w:id="379" w:name="_Toc349814334"/>
      <w:bookmarkStart w:id="380" w:name="_Toc349820941"/>
      <w:bookmarkStart w:id="381" w:name="_Toc350844763"/>
      <w:bookmarkStart w:id="382" w:name="_Toc350848705"/>
      <w:bookmarkStart w:id="383" w:name="_Toc351561301"/>
      <w:bookmarkStart w:id="384" w:name="_Toc351622740"/>
      <w:r>
        <w:t>Förslaget till lag om ändring i lagen (2009:47) om vissa kommunala befogenheter</w:t>
      </w:r>
      <w:bookmarkEnd w:id="377"/>
      <w:bookmarkEnd w:id="378"/>
      <w:bookmarkEnd w:id="379"/>
      <w:bookmarkEnd w:id="380"/>
      <w:bookmarkEnd w:id="381"/>
      <w:bookmarkEnd w:id="382"/>
      <w:bookmarkEnd w:id="383"/>
      <w:bookmarkEnd w:id="384"/>
    </w:p>
    <w:p w:rsidR="00EE7E17" w:rsidRPr="008677DC" w:rsidRDefault="00EE7E17" w:rsidP="000D6461">
      <w:pPr>
        <w:pStyle w:val="Brdtext"/>
        <w:rPr>
          <w:b/>
        </w:rPr>
      </w:pPr>
      <w:r w:rsidRPr="008677DC">
        <w:rPr>
          <w:b/>
        </w:rPr>
        <w:t>6 kap. 4 a §</w:t>
      </w:r>
    </w:p>
    <w:p w:rsidR="00EE7E17" w:rsidRPr="00810457" w:rsidRDefault="00EE7E17" w:rsidP="000D6461">
      <w:pPr>
        <w:pStyle w:val="Brdtext"/>
        <w:rPr>
          <w:i/>
          <w:sz w:val="18"/>
          <w:szCs w:val="18"/>
        </w:rPr>
      </w:pPr>
      <w:r w:rsidRPr="00810457">
        <w:rPr>
          <w:i/>
          <w:sz w:val="18"/>
          <w:szCs w:val="18"/>
        </w:rPr>
        <w:t>En nämnd i en kommun, i ett landsting eller i ett kommunalförbund får efter överens</w:t>
      </w:r>
      <w:r w:rsidRPr="00810457">
        <w:rPr>
          <w:i/>
          <w:sz w:val="18"/>
          <w:szCs w:val="18"/>
        </w:rPr>
        <w:softHyphen/>
        <w:t xml:space="preserve">kommelse med den myndighet som avses i 1 § andra stycket 2 lagen (2013:000) om </w:t>
      </w:r>
      <w:proofErr w:type="spellStart"/>
      <w:r w:rsidRPr="00810457">
        <w:rPr>
          <w:i/>
          <w:sz w:val="18"/>
          <w:szCs w:val="18"/>
        </w:rPr>
        <w:t>valfri</w:t>
      </w:r>
      <w:r w:rsidRPr="00810457">
        <w:rPr>
          <w:i/>
          <w:sz w:val="18"/>
          <w:szCs w:val="18"/>
        </w:rPr>
        <w:softHyphen/>
        <w:t>hetssystem</w:t>
      </w:r>
      <w:proofErr w:type="spellEnd"/>
      <w:r w:rsidRPr="00810457">
        <w:rPr>
          <w:i/>
          <w:sz w:val="18"/>
          <w:szCs w:val="18"/>
        </w:rPr>
        <w:t xml:space="preserve"> i fråga om tjänster för elektronisk identifiering uppdra åt myndigheten att besluta på nämndens vägnar i ärenden enligt den lagen.</w:t>
      </w:r>
    </w:p>
    <w:p w:rsidR="00EE7E17" w:rsidRPr="00810457" w:rsidRDefault="00EE7E17" w:rsidP="000D6461">
      <w:pPr>
        <w:pStyle w:val="Brdtextmedindrag"/>
        <w:rPr>
          <w:sz w:val="18"/>
          <w:szCs w:val="18"/>
        </w:rPr>
      </w:pPr>
      <w:r w:rsidRPr="00810457">
        <w:rPr>
          <w:i/>
          <w:sz w:val="18"/>
          <w:szCs w:val="18"/>
        </w:rPr>
        <w:t>Uppdrag enligt första stycket får inte lämnas i de fall som avses i 6 kap. 34 § kommunallagen (1991:900).</w:t>
      </w:r>
    </w:p>
    <w:p w:rsidR="00EE7E17" w:rsidRDefault="00EE7E17" w:rsidP="000D6461">
      <w:pPr>
        <w:pStyle w:val="Brdtextmedindrag"/>
      </w:pPr>
    </w:p>
    <w:p w:rsidR="00EE7E17" w:rsidRDefault="00EE7E17" w:rsidP="000D6461">
      <w:pPr>
        <w:pStyle w:val="Brdtext"/>
      </w:pPr>
      <w:r>
        <w:t>Paragrafen är ny. Den gör det möjligt att delegera kommunal beslutande</w:t>
      </w:r>
      <w:r w:rsidR="00E45769">
        <w:softHyphen/>
      </w:r>
      <w:r>
        <w:t>rätt vid inrättande av valfrihetssystem i fråga om tjänster för elektronisk identifiering.</w:t>
      </w:r>
    </w:p>
    <w:p w:rsidR="00EE7E17" w:rsidRDefault="00EE7E17" w:rsidP="000D6461">
      <w:pPr>
        <w:pStyle w:val="Brdtextmedindrag"/>
      </w:pPr>
      <w:r>
        <w:t xml:space="preserve">Med stöd av </w:t>
      </w:r>
      <w:r w:rsidRPr="00A0461A">
        <w:rPr>
          <w:i/>
        </w:rPr>
        <w:t>första stycket</w:t>
      </w:r>
      <w:r>
        <w:t xml:space="preserve"> får nämnder i kommuner, i landsting och i kommunalförbund delegera beslutanderätt. Anledningen till att kommunalförbund regleras särskilt är att bestämmelsen inte kan sägas röra en angelägenhet eller verksamhet som kommunen eller landstinget har hand om utan är av mer administrativ karaktär (jfr 3 kap. 22 § kommunallagen och prop. 1996/97:105 s. 100). Eftersom en gemensam nämnd är en nämnd i en av de samverkande kommunerna eller lands</w:t>
      </w:r>
      <w:r w:rsidR="00E45769">
        <w:softHyphen/>
      </w:r>
      <w:r>
        <w:t xml:space="preserve">tingen behöver det inte anges särskilt att bestämmelsen även är tillämplig i fråga om sådana. Delegation kan således ske från såväl egna som gemensamma nämnder. </w:t>
      </w:r>
    </w:p>
    <w:p w:rsidR="00EE7E17" w:rsidRDefault="00EE7E17" w:rsidP="000D6461">
      <w:pPr>
        <w:pStyle w:val="Brdtextmedindrag"/>
      </w:pPr>
      <w:r>
        <w:t xml:space="preserve">Delegation förutsätter att nämnden har beslutat att tillämpa </w:t>
      </w:r>
      <w:proofErr w:type="spellStart"/>
      <w:r>
        <w:t>valfrihets</w:t>
      </w:r>
      <w:r>
        <w:softHyphen/>
        <w:t>system</w:t>
      </w:r>
      <w:proofErr w:type="spellEnd"/>
      <w:r>
        <w:t xml:space="preserve"> i enlighet med den nya lagen om valfrihetssystem i fråga om tjänster för elektronisk identifiering. Regeringen avser att i förordning utse E-legitimationsnämnden att vara den myndighet som avses i 1 § andra stycket 2 lagen om valfrihetssystem i fråga om tjänster för elektro</w:t>
      </w:r>
      <w:r>
        <w:softHyphen/>
        <w:t xml:space="preserve">nisk identifiering. En förutsättning för delegation är vidare att det finns en överenskommelse om detta mellan nämnden och </w:t>
      </w:r>
      <w:proofErr w:type="spellStart"/>
      <w:r>
        <w:t>E-legitimations</w:t>
      </w:r>
      <w:r>
        <w:softHyphen/>
        <w:t>nämnden</w:t>
      </w:r>
      <w:proofErr w:type="spellEnd"/>
      <w:r>
        <w:t xml:space="preserve">. Om dessa villkor är uppfyllda får uppdrag ges åt </w:t>
      </w:r>
      <w:proofErr w:type="spellStart"/>
      <w:r>
        <w:t>E-legitima</w:t>
      </w:r>
      <w:r w:rsidR="00E45769">
        <w:softHyphen/>
      </w:r>
      <w:r>
        <w:t>tionsnämnden</w:t>
      </w:r>
      <w:proofErr w:type="spellEnd"/>
      <w:r>
        <w:t xml:space="preserve"> att besluta på en nämnds vägnar i ärenden enligt lagen om valfrihetssystem i fråga om tjänster för elektronisk identifie</w:t>
      </w:r>
      <w:r>
        <w:softHyphen/>
        <w:t xml:space="preserve">ring. </w:t>
      </w:r>
    </w:p>
    <w:p w:rsidR="00EE7E17" w:rsidRDefault="00EE7E17" w:rsidP="000D6461">
      <w:pPr>
        <w:pStyle w:val="Brdtextmedindrag"/>
      </w:pPr>
      <w:r>
        <w:lastRenderedPageBreak/>
        <w:t>Ett uppdrag att besluta på en nämnds vägnar innebär i kommunalrätts</w:t>
      </w:r>
      <w:r>
        <w:softHyphen/>
        <w:t>lig mening att nämndens beslutanderätt delegeras. Detta medför att sådana ställningstaganden som i kommunallagens mening utgör beslut kan delegeras till E-legitimationsnämnden. De beslut som förekommer är främst beslut om att godkänna eller utesluta en sökande som leverantör i valfrihetssystem i fråga om tjänster för elektronisk identifiering. Även andra avgöranden som är att anse som beslut i kommunallagens mening omfattas dock av bestämmelsen.</w:t>
      </w:r>
    </w:p>
    <w:p w:rsidR="00EE7E17" w:rsidRDefault="00EE7E17" w:rsidP="000D6461">
      <w:pPr>
        <w:pStyle w:val="Brdtextmedindrag"/>
      </w:pPr>
      <w:r>
        <w:t>Delegation med stöd av denna bestämmelse kommer endast att kunna ske till E-legitimationsnämnden som sådan. Till skillnad från vad som gäller enligt 4 § kan alltså delegation inte ske till anställda.</w:t>
      </w:r>
    </w:p>
    <w:p w:rsidR="00EE7E17" w:rsidRDefault="00EE7E17" w:rsidP="000D6461">
      <w:pPr>
        <w:pStyle w:val="Brdtextmedindrag"/>
      </w:pPr>
      <w:r>
        <w:t>Genom delegationen överförs inte rätten att vidta åtgärder som i kommunallagens mening är av rent förberedande eller rent verkställande karaktär. En sådan överföring kommer i stället att ske genom det bakom</w:t>
      </w:r>
      <w:r>
        <w:softHyphen/>
        <w:t>liggande uppdraget till E-legitimationsnämnden att administrera systemet i egenskap av ombud.</w:t>
      </w:r>
    </w:p>
    <w:p w:rsidR="00EE7E17" w:rsidRDefault="00EE7E17" w:rsidP="000D6461">
      <w:pPr>
        <w:pStyle w:val="Brdtextmedindrag"/>
      </w:pPr>
      <w:r>
        <w:t xml:space="preserve">Enligt andra stycket får beslutanderätt inte delegeras i de fall som avses i 6 kap. 34 § KL, t.ex. ärenden som avser verksamhetens mål, inriktning, omfattning eller kvalitet. </w:t>
      </w:r>
    </w:p>
    <w:p w:rsidR="00EE7E17" w:rsidRDefault="00EE7E17" w:rsidP="000D6461">
      <w:pPr>
        <w:pStyle w:val="Brdtextmedindrag"/>
      </w:pPr>
      <w:r>
        <w:t xml:space="preserve">Paragrafen behandlas i </w:t>
      </w:r>
      <w:r w:rsidRPr="00236361">
        <w:t>avsnitt 11.</w:t>
      </w:r>
    </w:p>
    <w:p w:rsidR="00EE7E17" w:rsidRDefault="00EE7E17" w:rsidP="000D6461">
      <w:pPr>
        <w:pStyle w:val="Brdtextmedindrag"/>
      </w:pPr>
    </w:p>
    <w:p w:rsidR="00EE7E17" w:rsidRPr="00CF6AA9" w:rsidRDefault="00EE7E17" w:rsidP="000D6461">
      <w:pPr>
        <w:pStyle w:val="Brdtext"/>
        <w:rPr>
          <w:b/>
        </w:rPr>
      </w:pPr>
      <w:r w:rsidRPr="00CF6AA9">
        <w:rPr>
          <w:b/>
        </w:rPr>
        <w:t>6 kap. 5 §</w:t>
      </w:r>
    </w:p>
    <w:p w:rsidR="00EE7E17" w:rsidRPr="00810457" w:rsidRDefault="00EE7E17" w:rsidP="000D6461">
      <w:pPr>
        <w:pStyle w:val="Brdtext"/>
        <w:rPr>
          <w:sz w:val="18"/>
          <w:szCs w:val="18"/>
        </w:rPr>
      </w:pPr>
      <w:r w:rsidRPr="00810457">
        <w:rPr>
          <w:sz w:val="18"/>
          <w:szCs w:val="18"/>
        </w:rPr>
        <w:t xml:space="preserve">Föreskrifterna i 6 kap. 33 § kommunallagen (1991:900) om uppdrag att besluta på nämndens vägnar tillämpas på ärenden enligt 4 § första stycket </w:t>
      </w:r>
      <w:r w:rsidRPr="00810457">
        <w:rPr>
          <w:i/>
          <w:sz w:val="18"/>
          <w:szCs w:val="18"/>
        </w:rPr>
        <w:t>och 4 a § första stycket</w:t>
      </w:r>
      <w:r w:rsidRPr="00810457">
        <w:rPr>
          <w:sz w:val="18"/>
          <w:szCs w:val="18"/>
        </w:rPr>
        <w:t>.</w:t>
      </w:r>
    </w:p>
    <w:p w:rsidR="00EE7E17" w:rsidRDefault="00EE7E17" w:rsidP="000D6461">
      <w:pPr>
        <w:pStyle w:val="Brdtextmedindrag"/>
      </w:pPr>
    </w:p>
    <w:p w:rsidR="00EE7E17" w:rsidRDefault="00EE7E17" w:rsidP="000D6461">
      <w:pPr>
        <w:pStyle w:val="Brdtext"/>
      </w:pPr>
      <w:r>
        <w:t>Paragrafen gör det möjligt för nämnder i kommuner, landsting och kommunalförbund att uppdra åt bl.a. anställda i den egna organisationen att på nämndens vägnar fatta beslut om delegation av beslutanderätt, s.k. vidaredelegation, till E-legitimationsnämnden. Ändringen innebär att uppdrag att fatta beslut om delegation på en nämnds vägnar enligt 4 a § första stycket kan lämnas av den kommunala nämnden åt utskott, åt ledamöter eller ersättare eller åt anställda hos kommunen eller lands</w:t>
      </w:r>
      <w:r>
        <w:softHyphen/>
        <w:t>tinget. Ett sådant uppdrag kan också lämnas av en gemensam nämnd åt en anställd i någon av de samverkande kommunerna eller landstingen. Eftersom denna paragraf möjliggör delegation i sådana ärenden som avses i 4 a § första stycket kan nämnder i kommunal</w:t>
      </w:r>
      <w:r>
        <w:softHyphen/>
        <w:t>förbund delegera till bl.a. utskott och anställda i den egna organisationen på samma sätt som nämnder i kommuner och landsting.</w:t>
      </w:r>
    </w:p>
    <w:p w:rsidR="00EE7E17" w:rsidRDefault="00EE7E17" w:rsidP="000D6461">
      <w:pPr>
        <w:pStyle w:val="Brdtextmedindrag"/>
      </w:pPr>
      <w:r>
        <w:t xml:space="preserve">Paragrafen behandlas i </w:t>
      </w:r>
      <w:r w:rsidRPr="00236361">
        <w:t>avsnitt 11.</w:t>
      </w:r>
    </w:p>
    <w:p w:rsidR="00EE7E17" w:rsidRDefault="00EE7E17" w:rsidP="000D6461">
      <w:pPr>
        <w:pStyle w:val="Brdtextmedindrag"/>
      </w:pPr>
    </w:p>
    <w:p w:rsidR="00EE7E17" w:rsidRPr="00CF6AA9" w:rsidRDefault="00EE7E17" w:rsidP="000D6461">
      <w:pPr>
        <w:pStyle w:val="Brdtext"/>
        <w:rPr>
          <w:b/>
        </w:rPr>
      </w:pPr>
      <w:r w:rsidRPr="00CF6AA9">
        <w:rPr>
          <w:b/>
        </w:rPr>
        <w:t>6 kap. 6 §</w:t>
      </w:r>
    </w:p>
    <w:p w:rsidR="00EE7E17" w:rsidRPr="00810457" w:rsidRDefault="00EE7E17" w:rsidP="00810457">
      <w:pPr>
        <w:pStyle w:val="Brdtext"/>
        <w:rPr>
          <w:sz w:val="18"/>
          <w:szCs w:val="18"/>
        </w:rPr>
      </w:pPr>
      <w:r w:rsidRPr="00810457">
        <w:rPr>
          <w:sz w:val="18"/>
          <w:szCs w:val="18"/>
        </w:rPr>
        <w:t xml:space="preserve">Beslut som anställda i en inköpscentral fattar på en nämnds vägnar ska anmälas till den som har lämnat uppdraget. </w:t>
      </w:r>
      <w:r w:rsidRPr="00810457">
        <w:rPr>
          <w:i/>
          <w:sz w:val="18"/>
          <w:szCs w:val="18"/>
        </w:rPr>
        <w:t>Detsamma gäller beslut som den myndighet som avses i 4 a § fattar på en nämnds vägnar.</w:t>
      </w:r>
    </w:p>
    <w:p w:rsidR="00EE7E17" w:rsidRDefault="00EE7E17" w:rsidP="000D6461">
      <w:pPr>
        <w:pStyle w:val="Brdtext"/>
      </w:pPr>
    </w:p>
    <w:p w:rsidR="00EE7E17" w:rsidRDefault="00EE7E17" w:rsidP="00810457">
      <w:pPr>
        <w:pStyle w:val="Brdtext"/>
      </w:pPr>
      <w:r>
        <w:t xml:space="preserve">Enligt den nya andra meningen, som har utformats i enlighet med </w:t>
      </w:r>
      <w:r>
        <w:rPr>
          <w:i/>
        </w:rPr>
        <w:t xml:space="preserve">Lagrådets </w:t>
      </w:r>
      <w:r w:rsidRPr="00DC65ED">
        <w:t>förslag</w:t>
      </w:r>
      <w:r>
        <w:t xml:space="preserve">, ska E-legitimationsnämnden anmäla de beslut som har fattats med stöd av ett uppdrag att administrera </w:t>
      </w:r>
      <w:proofErr w:type="spellStart"/>
      <w:r>
        <w:t>valfrihets</w:t>
      </w:r>
      <w:r>
        <w:softHyphen/>
        <w:t>system</w:t>
      </w:r>
      <w:proofErr w:type="spellEnd"/>
      <w:r>
        <w:t xml:space="preserve"> i fråga om tjänster för elektronisk identifiering. Bestämmelsen reglerar inte </w:t>
      </w:r>
      <w:proofErr w:type="spellStart"/>
      <w:r>
        <w:lastRenderedPageBreak/>
        <w:t>vidareanmälan</w:t>
      </w:r>
      <w:proofErr w:type="spellEnd"/>
      <w:r>
        <w:t xml:space="preserve"> av beslut för det fall uppdraget lämnats med stöd av vidaredelegation enligt 5 §.</w:t>
      </w:r>
    </w:p>
    <w:p w:rsidR="00EE7E17" w:rsidRDefault="00EE7E17" w:rsidP="000D6461">
      <w:pPr>
        <w:pStyle w:val="Brdtextmedindrag"/>
      </w:pPr>
      <w:r>
        <w:t xml:space="preserve">Paragrafen behandlas i </w:t>
      </w:r>
      <w:r w:rsidRPr="00236361">
        <w:t>avsnitt 11.</w:t>
      </w:r>
    </w:p>
    <w:p w:rsidR="00EE7E17" w:rsidRDefault="00EE7E17" w:rsidP="000D6461">
      <w:pPr>
        <w:pStyle w:val="Brdtextmedindrag"/>
      </w:pPr>
    </w:p>
    <w:p w:rsidR="00EE7E17" w:rsidRPr="00CF6AA9" w:rsidRDefault="00EE7E17" w:rsidP="000D6461">
      <w:pPr>
        <w:pStyle w:val="Brdtext"/>
        <w:rPr>
          <w:b/>
        </w:rPr>
      </w:pPr>
      <w:r w:rsidRPr="00CF6AA9">
        <w:rPr>
          <w:b/>
        </w:rPr>
        <w:t>6 kap. 7 §</w:t>
      </w:r>
    </w:p>
    <w:p w:rsidR="00EE7E17" w:rsidRPr="00810457" w:rsidRDefault="00EE7E17" w:rsidP="000D6461">
      <w:pPr>
        <w:pStyle w:val="Brdtext"/>
        <w:rPr>
          <w:i/>
          <w:sz w:val="18"/>
          <w:szCs w:val="18"/>
        </w:rPr>
      </w:pPr>
      <w:r w:rsidRPr="00810457">
        <w:rPr>
          <w:sz w:val="18"/>
          <w:szCs w:val="18"/>
        </w:rPr>
        <w:t xml:space="preserve">Föreskrifterna i 6 kap. 24–27 </w:t>
      </w:r>
      <w:proofErr w:type="gramStart"/>
      <w:r w:rsidRPr="00810457">
        <w:rPr>
          <w:sz w:val="18"/>
          <w:szCs w:val="18"/>
        </w:rPr>
        <w:t>§§</w:t>
      </w:r>
      <w:proofErr w:type="gramEnd"/>
      <w:r w:rsidRPr="00810457">
        <w:rPr>
          <w:sz w:val="18"/>
          <w:szCs w:val="18"/>
        </w:rPr>
        <w:t xml:space="preserve"> kommunallagen (1991:900) om jäv tillämpas på anställda i inköpscentraler som fattar beslut på en nämnds vägnar. </w:t>
      </w:r>
      <w:r w:rsidRPr="00810457">
        <w:rPr>
          <w:i/>
          <w:sz w:val="18"/>
          <w:szCs w:val="18"/>
        </w:rPr>
        <w:t>Detsamma ska gälla den som hos den myndighet som har fått ett uppdrag enligt 4 a § fattar beslut på en nämnds vägnar.</w:t>
      </w:r>
    </w:p>
    <w:p w:rsidR="00EE7E17" w:rsidRDefault="00EE7E17" w:rsidP="000D6461">
      <w:pPr>
        <w:overflowPunct/>
        <w:autoSpaceDE/>
        <w:autoSpaceDN/>
        <w:adjustRightInd/>
        <w:textAlignment w:val="auto"/>
        <w:rPr>
          <w:sz w:val="20"/>
        </w:rPr>
      </w:pPr>
    </w:p>
    <w:p w:rsidR="00EE7E17" w:rsidRDefault="00EE7E17" w:rsidP="00810457">
      <w:pPr>
        <w:pStyle w:val="Brdtext"/>
      </w:pPr>
      <w:r>
        <w:t xml:space="preserve">Enligt den nya andra meningen är jävsreglerna i 6 kap. 24–27 </w:t>
      </w:r>
      <w:proofErr w:type="gramStart"/>
      <w:r>
        <w:t>§§</w:t>
      </w:r>
      <w:proofErr w:type="gramEnd"/>
      <w:r>
        <w:t xml:space="preserve"> kommunallagen tillämpliga på de ledamöter i E-legitimationsnämnden som fattar beslut på en nämnds vägnar. Bestämmelsen omfattar endast den som är beslutsfattare. I fråga om andra som deltar i handläggningen av ärenden hos E-legitimationsnämnden gäller bestämmelserna om jäv i förvaltningslagen (1986:223).</w:t>
      </w:r>
    </w:p>
    <w:p w:rsidR="00EE7E17" w:rsidRDefault="00EE7E17" w:rsidP="000D6461">
      <w:pPr>
        <w:pStyle w:val="Brdtextmedindrag"/>
      </w:pPr>
      <w:r>
        <w:t xml:space="preserve">Paragrafen </w:t>
      </w:r>
      <w:r w:rsidRPr="00846B6F">
        <w:t>behandlas</w:t>
      </w:r>
      <w:r w:rsidR="008C6C42">
        <w:t>,</w:t>
      </w:r>
      <w:r>
        <w:t xml:space="preserve"> </w:t>
      </w:r>
      <w:r w:rsidR="008C6C42">
        <w:t xml:space="preserve">tillsammans med </w:t>
      </w:r>
      <w:r w:rsidR="008C6C42">
        <w:rPr>
          <w:i/>
        </w:rPr>
        <w:t xml:space="preserve">Lagrådets </w:t>
      </w:r>
      <w:r w:rsidR="008C6C42">
        <w:t xml:space="preserve">synpunkter, </w:t>
      </w:r>
      <w:r>
        <w:t xml:space="preserve">i </w:t>
      </w:r>
      <w:r w:rsidRPr="00236361">
        <w:t>avsnitt 1</w:t>
      </w:r>
      <w:r>
        <w:t>1</w:t>
      </w:r>
      <w:r w:rsidRPr="00236361">
        <w:t>.</w:t>
      </w:r>
    </w:p>
    <w:p w:rsidR="00EE7E17" w:rsidRDefault="00EE7E17" w:rsidP="00EE7E17">
      <w:pPr>
        <w:pStyle w:val="Rubrik2"/>
      </w:pPr>
      <w:bookmarkStart w:id="385" w:name="_Toc346891535"/>
      <w:bookmarkStart w:id="386" w:name="_Toc349751350"/>
      <w:bookmarkStart w:id="387" w:name="_Toc349814335"/>
      <w:bookmarkStart w:id="388" w:name="_Toc349820942"/>
      <w:bookmarkStart w:id="389" w:name="_Toc350844764"/>
      <w:bookmarkStart w:id="390" w:name="_Toc350848706"/>
      <w:bookmarkStart w:id="391" w:name="_Toc351561302"/>
      <w:bookmarkStart w:id="392" w:name="_Toc351622741"/>
      <w:r>
        <w:t>Förslaget till lag om ändring i offentlighets- och sekretesslagen (2009:400)</w:t>
      </w:r>
      <w:bookmarkEnd w:id="385"/>
      <w:bookmarkEnd w:id="386"/>
      <w:bookmarkEnd w:id="387"/>
      <w:bookmarkEnd w:id="388"/>
      <w:bookmarkEnd w:id="389"/>
      <w:bookmarkEnd w:id="390"/>
      <w:bookmarkEnd w:id="391"/>
      <w:bookmarkEnd w:id="392"/>
    </w:p>
    <w:p w:rsidR="00EE7E17" w:rsidRPr="00525A6A" w:rsidRDefault="00EE7E17" w:rsidP="000D6461">
      <w:pPr>
        <w:pStyle w:val="Brdtext"/>
        <w:rPr>
          <w:b/>
        </w:rPr>
      </w:pPr>
      <w:r w:rsidRPr="00525A6A">
        <w:rPr>
          <w:b/>
        </w:rPr>
        <w:t>19 kap. 3 §</w:t>
      </w:r>
    </w:p>
    <w:p w:rsidR="00EE7E17" w:rsidRPr="00810457" w:rsidRDefault="00EE7E17" w:rsidP="000D6461">
      <w:pPr>
        <w:pStyle w:val="Brdtext"/>
        <w:rPr>
          <w:sz w:val="18"/>
          <w:szCs w:val="18"/>
        </w:rPr>
      </w:pPr>
      <w:r w:rsidRPr="00810457">
        <w:rPr>
          <w:sz w:val="18"/>
          <w:szCs w:val="18"/>
        </w:rPr>
        <w:t>Sekretess gäller för uppgift som hänför sig till ärende om förvärv, överlåtelse, upplåtelse eller användning av egendom, tjänst eller annan nyttighet, om det kan antas att det allmänna lider skada om uppgiften röjs. Begreppet tjänst omfattar inte arbete som för en myndighets behov utförs av dess egen eller någon annan myndighets personal, om det inte är fråga om ett arbete som en myndighet i konkurrens med andra myndigheter eller enskilda erbjuder sig att utföra.</w:t>
      </w:r>
    </w:p>
    <w:p w:rsidR="00EE7E17" w:rsidRPr="00810457" w:rsidRDefault="00EE7E17" w:rsidP="000D6461">
      <w:pPr>
        <w:pStyle w:val="Brdtextmedindrag"/>
        <w:rPr>
          <w:i/>
          <w:sz w:val="18"/>
          <w:szCs w:val="18"/>
        </w:rPr>
      </w:pPr>
      <w:r w:rsidRPr="00810457">
        <w:rPr>
          <w:sz w:val="18"/>
          <w:szCs w:val="18"/>
        </w:rPr>
        <w:t>Om ett ärende enligt första stycket rör upphandling, får uppgift som rör anbud eller som rör motsvarande erbjudande inom en kommun, ett landsting eller en myndighet eller mellan statliga myndigheter inte i något fall lämnas till någon annan än den som har lämnat anbudet eller erbjudandet förrän alla anbud eller erbjudanden offentliggörs eller beslut om leverantör och anbud fattats eller ärendet dessförinnan har slutförts. Under en elektronisk auktion får dock lämnas sådana uppgifter som avses i 5 a kap. 11 § lagen (</w:t>
      </w:r>
      <w:proofErr w:type="gramStart"/>
      <w:r w:rsidRPr="00810457">
        <w:rPr>
          <w:sz w:val="18"/>
          <w:szCs w:val="18"/>
        </w:rPr>
        <w:t>2007:1091</w:t>
      </w:r>
      <w:proofErr w:type="gramEnd"/>
      <w:r w:rsidRPr="00810457">
        <w:rPr>
          <w:sz w:val="18"/>
          <w:szCs w:val="18"/>
        </w:rPr>
        <w:t>) om offentlig upp</w:t>
      </w:r>
      <w:r w:rsidR="00E45769">
        <w:rPr>
          <w:sz w:val="18"/>
          <w:szCs w:val="18"/>
        </w:rPr>
        <w:softHyphen/>
      </w:r>
      <w:r w:rsidRPr="00810457">
        <w:rPr>
          <w:sz w:val="18"/>
          <w:szCs w:val="18"/>
        </w:rPr>
        <w:t>handling, 5 a kap. 11 § lagen (2007:1092) om upphandling inom områdena vatten, energi, transporter och posttjänster eller 6 kap. 11 § lagen (2011:1029) om upp</w:t>
      </w:r>
      <w:r w:rsidRPr="00810457">
        <w:rPr>
          <w:sz w:val="18"/>
          <w:szCs w:val="18"/>
        </w:rPr>
        <w:softHyphen/>
        <w:t>handling på försvars- och säkerhetsområdet.</w:t>
      </w:r>
    </w:p>
    <w:p w:rsidR="00EE7E17" w:rsidRPr="00810457" w:rsidRDefault="00EE7E17" w:rsidP="000D6461">
      <w:pPr>
        <w:pStyle w:val="Brdtextmedindrag"/>
        <w:rPr>
          <w:sz w:val="18"/>
          <w:szCs w:val="18"/>
        </w:rPr>
      </w:pPr>
      <w:r w:rsidRPr="00810457">
        <w:rPr>
          <w:sz w:val="18"/>
          <w:szCs w:val="18"/>
        </w:rPr>
        <w:t>Om ett ärende enligt första stycket rör försäljning av lös egendom för det all</w:t>
      </w:r>
      <w:r w:rsidR="00CB553A">
        <w:rPr>
          <w:sz w:val="18"/>
          <w:szCs w:val="18"/>
        </w:rPr>
        <w:softHyphen/>
      </w:r>
      <w:r w:rsidRPr="00810457">
        <w:rPr>
          <w:sz w:val="18"/>
          <w:szCs w:val="18"/>
        </w:rPr>
        <w:t>männas räk</w:t>
      </w:r>
      <w:r w:rsidRPr="00810457">
        <w:rPr>
          <w:sz w:val="18"/>
          <w:szCs w:val="18"/>
        </w:rPr>
        <w:softHyphen/>
        <w:t>ning, får uppgift som rör anbud eller som rör motsvarande erbjudande inom en kommun, ett landsting eller en myndighet eller mellan statliga myndig</w:t>
      </w:r>
      <w:r w:rsidR="00E45769">
        <w:rPr>
          <w:sz w:val="18"/>
          <w:szCs w:val="18"/>
        </w:rPr>
        <w:softHyphen/>
      </w:r>
      <w:r w:rsidRPr="00810457">
        <w:rPr>
          <w:sz w:val="18"/>
          <w:szCs w:val="18"/>
        </w:rPr>
        <w:t>heter inte i något fall lämnas till någon annan än den som har lämnat an</w:t>
      </w:r>
      <w:r w:rsidR="00CB553A">
        <w:rPr>
          <w:sz w:val="18"/>
          <w:szCs w:val="18"/>
        </w:rPr>
        <w:softHyphen/>
      </w:r>
      <w:r w:rsidRPr="00810457">
        <w:rPr>
          <w:sz w:val="18"/>
          <w:szCs w:val="18"/>
        </w:rPr>
        <w:t xml:space="preserve">budet eller erbjudandet förrän alla anbud eller erbjudanden offentliggörs eller avtal har slutits eller ärendet annars har slutförts. </w:t>
      </w:r>
    </w:p>
    <w:p w:rsidR="00EE7E17" w:rsidRPr="00810457" w:rsidRDefault="00EE7E17" w:rsidP="000D6461">
      <w:pPr>
        <w:pStyle w:val="Brdtextmedindrag"/>
        <w:rPr>
          <w:sz w:val="18"/>
          <w:szCs w:val="18"/>
        </w:rPr>
      </w:pPr>
      <w:r w:rsidRPr="00810457">
        <w:rPr>
          <w:sz w:val="18"/>
          <w:szCs w:val="18"/>
        </w:rPr>
        <w:t>För uppgift i en allmän handling gäller sekretessen i högst tjugo år. Beträffande en hand</w:t>
      </w:r>
      <w:r w:rsidRPr="00810457">
        <w:rPr>
          <w:sz w:val="18"/>
          <w:szCs w:val="18"/>
        </w:rPr>
        <w:softHyphen/>
        <w:t xml:space="preserve">ling som anger villkoren i ett slutet avtal gäller sekretessen dock längst till dess att två år, eller hos statliga affärsverk, Försvarets materielverk och </w:t>
      </w:r>
      <w:proofErr w:type="spellStart"/>
      <w:r w:rsidRPr="00810457">
        <w:rPr>
          <w:sz w:val="18"/>
          <w:szCs w:val="18"/>
        </w:rPr>
        <w:t>För</w:t>
      </w:r>
      <w:r w:rsidR="00CB553A">
        <w:rPr>
          <w:sz w:val="18"/>
          <w:szCs w:val="18"/>
        </w:rPr>
        <w:softHyphen/>
      </w:r>
      <w:r w:rsidRPr="00810457">
        <w:rPr>
          <w:sz w:val="18"/>
          <w:szCs w:val="18"/>
        </w:rPr>
        <w:t>svarsexportmyndigheten</w:t>
      </w:r>
      <w:proofErr w:type="spellEnd"/>
      <w:r w:rsidRPr="00810457">
        <w:rPr>
          <w:sz w:val="18"/>
          <w:szCs w:val="18"/>
        </w:rPr>
        <w:t xml:space="preserve"> samt i kommunal affärsverksamhet fem år, har gått från det att avtalet slöts.</w:t>
      </w:r>
    </w:p>
    <w:p w:rsidR="00EE7E17" w:rsidRDefault="00EE7E17" w:rsidP="000D6461">
      <w:pPr>
        <w:pStyle w:val="Brdtextmedindrag"/>
      </w:pPr>
    </w:p>
    <w:p w:rsidR="00EE7E17" w:rsidRDefault="00EE7E17" w:rsidP="000D6461">
      <w:pPr>
        <w:pStyle w:val="Brdtext"/>
      </w:pPr>
      <w:r>
        <w:lastRenderedPageBreak/>
        <w:t xml:space="preserve">Ändringen i </w:t>
      </w:r>
      <w:r w:rsidRPr="00525A6A">
        <w:rPr>
          <w:i/>
        </w:rPr>
        <w:t>andra stycke</w:t>
      </w:r>
      <w:r>
        <w:rPr>
          <w:i/>
        </w:rPr>
        <w:t>t</w:t>
      </w:r>
      <w:r>
        <w:t xml:space="preserve"> innebär att undantaget från sekretess i styckets tredje mening utgår och i stället flyttas till den nya 3 a §. </w:t>
      </w:r>
    </w:p>
    <w:p w:rsidR="00EE7E17" w:rsidRDefault="00EE7E17" w:rsidP="000D6461">
      <w:pPr>
        <w:pStyle w:val="Brdtextmedindrag"/>
      </w:pPr>
      <w:r>
        <w:t>Paragrafen behandlas i avsnitt 12.</w:t>
      </w:r>
    </w:p>
    <w:p w:rsidR="00EE7E17" w:rsidRDefault="00EE7E17" w:rsidP="000D6461">
      <w:pPr>
        <w:pStyle w:val="Brdtextmedindrag"/>
      </w:pPr>
    </w:p>
    <w:p w:rsidR="00EE7E17" w:rsidRPr="0072685A" w:rsidRDefault="00EE7E17" w:rsidP="000D6461">
      <w:pPr>
        <w:pStyle w:val="Brdtext"/>
        <w:rPr>
          <w:b/>
          <w:i/>
        </w:rPr>
      </w:pPr>
      <w:proofErr w:type="gramStart"/>
      <w:r w:rsidRPr="0072685A">
        <w:rPr>
          <w:b/>
          <w:i/>
        </w:rPr>
        <w:t>Undantag</w:t>
      </w:r>
      <w:proofErr w:type="gramEnd"/>
      <w:r w:rsidRPr="0072685A">
        <w:rPr>
          <w:b/>
          <w:i/>
        </w:rPr>
        <w:t xml:space="preserve"> från sekretess</w:t>
      </w:r>
    </w:p>
    <w:p w:rsidR="00EE7E17" w:rsidRDefault="00EE7E17" w:rsidP="000D6461">
      <w:pPr>
        <w:pStyle w:val="Brdtext"/>
        <w:rPr>
          <w:b/>
          <w:i/>
        </w:rPr>
      </w:pPr>
    </w:p>
    <w:p w:rsidR="00EE7E17" w:rsidRPr="00714B1E" w:rsidRDefault="00EE7E17" w:rsidP="000D6461">
      <w:pPr>
        <w:pStyle w:val="Brdtext"/>
        <w:rPr>
          <w:b/>
          <w:i/>
        </w:rPr>
      </w:pPr>
      <w:r w:rsidRPr="00714B1E">
        <w:rPr>
          <w:b/>
          <w:i/>
        </w:rPr>
        <w:t>19 kap. 3 a §</w:t>
      </w:r>
    </w:p>
    <w:p w:rsidR="00EE7E17" w:rsidRPr="00810457" w:rsidRDefault="00EE7E17" w:rsidP="000D6461">
      <w:pPr>
        <w:pStyle w:val="Brdtext"/>
        <w:rPr>
          <w:i/>
          <w:sz w:val="18"/>
          <w:szCs w:val="18"/>
        </w:rPr>
      </w:pPr>
      <w:r w:rsidRPr="00810457">
        <w:rPr>
          <w:i/>
          <w:sz w:val="18"/>
          <w:szCs w:val="18"/>
        </w:rPr>
        <w:t xml:space="preserve">Sekretessen enligt 3 § andra stycket gäller inte </w:t>
      </w:r>
    </w:p>
    <w:p w:rsidR="00EE7E17" w:rsidRPr="00810457" w:rsidRDefault="00EE7E17" w:rsidP="000D6461">
      <w:pPr>
        <w:pStyle w:val="Brdtextmedindrag"/>
        <w:rPr>
          <w:i/>
          <w:sz w:val="18"/>
          <w:szCs w:val="18"/>
        </w:rPr>
      </w:pPr>
      <w:r w:rsidRPr="00810457">
        <w:rPr>
          <w:i/>
          <w:sz w:val="18"/>
          <w:szCs w:val="18"/>
        </w:rPr>
        <w:t>1. vid ett ansökningsförfarande enligt lagen (2008:962) om valfrihetssystem, eller</w:t>
      </w:r>
    </w:p>
    <w:p w:rsidR="00EE7E17" w:rsidRPr="00810457" w:rsidRDefault="00EE7E17" w:rsidP="000D6461">
      <w:pPr>
        <w:pStyle w:val="Brdtextmedindrag"/>
        <w:rPr>
          <w:i/>
          <w:sz w:val="18"/>
          <w:szCs w:val="18"/>
        </w:rPr>
      </w:pPr>
      <w:r w:rsidRPr="00810457">
        <w:rPr>
          <w:i/>
          <w:sz w:val="18"/>
          <w:szCs w:val="18"/>
        </w:rPr>
        <w:t>2. vid ett ansökningsförfarande enligt lagen (2013:000) om valfrihetssystem i fråga om tjänster för elektronisk identifiering.</w:t>
      </w:r>
    </w:p>
    <w:p w:rsidR="00EE7E17" w:rsidRDefault="00EE7E17" w:rsidP="000D6461">
      <w:pPr>
        <w:pStyle w:val="Brdtextmedindrag"/>
        <w:rPr>
          <w:sz w:val="16"/>
          <w:szCs w:val="16"/>
        </w:rPr>
      </w:pPr>
    </w:p>
    <w:p w:rsidR="00EE7E17" w:rsidRDefault="00EE7E17" w:rsidP="000D6461">
      <w:pPr>
        <w:pStyle w:val="Brdtext"/>
      </w:pPr>
      <w:r>
        <w:t xml:space="preserve">Paragrafen är ny. </w:t>
      </w:r>
    </w:p>
    <w:p w:rsidR="00810457" w:rsidRDefault="00EE7E17" w:rsidP="00810457">
      <w:pPr>
        <w:pStyle w:val="Brdtextmedindrag"/>
      </w:pPr>
      <w:r>
        <w:t xml:space="preserve">Bestämmelsen i </w:t>
      </w:r>
      <w:r w:rsidRPr="00714B1E">
        <w:rPr>
          <w:i/>
        </w:rPr>
        <w:t>första punkten</w:t>
      </w:r>
      <w:r>
        <w:t xml:space="preserve"> motsvarar tidigare 3 § andra stycket tredje meningen. Ändringen är endast av redaktionellt slag. </w:t>
      </w:r>
    </w:p>
    <w:p w:rsidR="00EE7E17" w:rsidRDefault="00EE7E17" w:rsidP="00810457">
      <w:pPr>
        <w:pStyle w:val="Brdtextmedindrag"/>
      </w:pPr>
      <w:r>
        <w:t xml:space="preserve">Bestämmelsen i </w:t>
      </w:r>
      <w:r w:rsidRPr="00714B1E">
        <w:rPr>
          <w:i/>
        </w:rPr>
        <w:t>andra punkten</w:t>
      </w:r>
      <w:r>
        <w:t xml:space="preserve"> är ny. Den innebär att </w:t>
      </w:r>
      <w:r w:rsidRPr="00714B1E">
        <w:t>en inkommen ansökan om att godkännas enligt lagen om valfrihetssystem i fråga om tjänster för elektronisk identifiering inte ska omfattas av sekretess</w:t>
      </w:r>
      <w:r>
        <w:t xml:space="preserve"> enligt 3 § andra stycket</w:t>
      </w:r>
      <w:r w:rsidRPr="00714B1E">
        <w:t>.</w:t>
      </w:r>
    </w:p>
    <w:p w:rsidR="00EE7E17" w:rsidRDefault="00EE7E17" w:rsidP="000D6461">
      <w:pPr>
        <w:pStyle w:val="Brdtextmedindrag"/>
      </w:pPr>
      <w:r>
        <w:t>Paragrafen behandlas i avsnitt 12.</w:t>
      </w:r>
    </w:p>
    <w:p w:rsidR="001E2EE5" w:rsidRDefault="001E2EE5" w:rsidP="000D6461">
      <w:pPr>
        <w:pStyle w:val="Brdtextmedindrag"/>
        <w:sectPr w:rsidR="001E2EE5" w:rsidSect="000D6461">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0" w:header="0" w:footer="709" w:gutter="0"/>
          <w:cols w:space="720"/>
          <w:docGrid w:linePitch="245"/>
        </w:sectPr>
      </w:pPr>
    </w:p>
    <w:p w:rsidR="00EE7E17" w:rsidRDefault="00EE7E17" w:rsidP="00F30218">
      <w:pPr>
        <w:pStyle w:val="Brdtextmedindrag"/>
      </w:pPr>
    </w:p>
    <w:p w:rsidR="00EE7E17" w:rsidRDefault="00EE7E17" w:rsidP="00EE7E17">
      <w:pPr>
        <w:sectPr w:rsidR="00EE7E17" w:rsidSect="00F30218">
          <w:headerReference w:type="even" r:id="rId22"/>
          <w:headerReference w:type="default" r:id="rId23"/>
          <w:type w:val="continuous"/>
          <w:pgSz w:w="9356" w:h="13721" w:code="9"/>
          <w:pgMar w:top="794" w:right="2438" w:bottom="1191" w:left="1020" w:header="0" w:footer="709" w:gutter="0"/>
          <w:cols w:space="720"/>
          <w:docGrid w:linePitch="245"/>
        </w:sectPr>
      </w:pPr>
    </w:p>
    <w:p w:rsidR="00EE7E17" w:rsidRDefault="00EE7E17" w:rsidP="000D6461">
      <w:pPr>
        <w:pStyle w:val="Propbilaga"/>
      </w:pPr>
      <w:bookmarkStart w:id="393" w:name="_Toc350844765"/>
      <w:bookmarkStart w:id="394" w:name="_Toc350848707"/>
      <w:bookmarkStart w:id="395" w:name="_Toc351561303"/>
      <w:bookmarkStart w:id="396" w:name="_Toc351622742"/>
      <w:r>
        <w:lastRenderedPageBreak/>
        <w:t>Sammanfattning av betänkandet (SOU 2010:104)</w:t>
      </w:r>
      <w:bookmarkEnd w:id="393"/>
      <w:bookmarkEnd w:id="394"/>
      <w:bookmarkEnd w:id="395"/>
      <w:bookmarkEnd w:id="396"/>
    </w:p>
    <w:p w:rsidR="00EE7E17" w:rsidRDefault="00EE7E17" w:rsidP="000D6461">
      <w:pPr>
        <w:pStyle w:val="Brdtext"/>
      </w:pPr>
      <w:r>
        <w:t>Dagens lösning för e-legitimationer fungerar relativt väl och i en inter</w:t>
      </w:r>
      <w:r>
        <w:softHyphen/>
        <w:t>nationell jämförelse är det förhållandevis många medborgare i Sverige som kan utföra legitimering och underskrift i en elektronisk miljö. Myn</w:t>
      </w:r>
      <w:r w:rsidR="00E45769">
        <w:softHyphen/>
      </w:r>
      <w:r>
        <w:t>digheter, landsting och kommuner har också, i samverkan med utfärdarna av e-legitimationer, infört dialoger och användargränssnitt för e-legitime</w:t>
      </w:r>
      <w:r w:rsidR="00E45769">
        <w:softHyphen/>
      </w:r>
      <w:r>
        <w:t>ring som fungerar och en samsyn har vuxit fram kring bl.a. rätts- och administrativa frågor.</w:t>
      </w:r>
    </w:p>
    <w:p w:rsidR="00EE7E17" w:rsidRDefault="00EE7E17" w:rsidP="000D6461">
      <w:pPr>
        <w:pStyle w:val="Brdtextmedindrag"/>
      </w:pPr>
      <w:r>
        <w:t>Dagens system har dock brister. Det finns ingen sammanhållen och enhetlig infrastruktur för identifiering vilket försvårar och förmodligen hämmar utvecklingen av e-tjänster. En samordnad infrastruktur för användning av e-legitimationer underlättar och förenklar för den offent</w:t>
      </w:r>
      <w:r>
        <w:softHyphen/>
        <w:t>liga sektorn och bör främja en utveckling av e-tjänster. Dagens modell är ett system som inte öppnar upp för möjliga nya aktörer att komma in på marknaden och därigenom bidra till en mångfald. Vidare bygger dagens modell för e-legitimationer på en upphandling som går ut per halvårs</w:t>
      </w:r>
      <w:r>
        <w:softHyphen/>
        <w:t>skiftet 2012 och som inte kan förlängas.</w:t>
      </w:r>
    </w:p>
    <w:p w:rsidR="00EE7E17" w:rsidRDefault="00EE7E17" w:rsidP="000D6461">
      <w:pPr>
        <w:pStyle w:val="Brdtextmedindrag"/>
      </w:pPr>
      <w:r>
        <w:t>Den i utredningen föreslagna modellen för Svensk e-legitimation med en federation skapar en sådan sammanhållen och förenklad infrastruktur och bidrar till en fortsatt utveckling av e-legitima</w:t>
      </w:r>
      <w:r>
        <w:softHyphen/>
        <w:t>tioner i Sverige på ett antal områden. Inom infrastrukturen för Svensk e-legitimation ska alla e-legitimationer som uppfyller uppställda krav kunna användas av medborgare och anställda i organisationer för åtkomst till förvaltningens e-tjänster. Utredningen beskriver i rapporten hur en sådan infrastruktur kan skapas och regleras. Syftet med infrastrukturen är inte att förhindra några idag existerande identitetslösningar utan att skapa förutsättningar, regelverk, m.m. för användning av existerande och tillkommande lös</w:t>
      </w:r>
      <w:r>
        <w:softHyphen/>
        <w:t>ningar för identifiering. Vidare föreslås tjänster för signering utanför området för den aktuella identitetslösningen. Detta möjliggörs genom ett enhetligt gränssnitt mot infra</w:t>
      </w:r>
      <w:r>
        <w:softHyphen/>
        <w:t xml:space="preserve">strukturen för Svensk e-legitimation. </w:t>
      </w:r>
    </w:p>
    <w:p w:rsidR="00EE7E17" w:rsidRDefault="00EE7E17" w:rsidP="000D6461">
      <w:pPr>
        <w:pStyle w:val="Brdtextmedindrag"/>
      </w:pPr>
      <w:r>
        <w:t xml:space="preserve">Regeringen har beslutat om inrättande av en </w:t>
      </w:r>
      <w:proofErr w:type="spellStart"/>
      <w:r>
        <w:t>E-legitimations</w:t>
      </w:r>
      <w:r>
        <w:softHyphen/>
        <w:t>nämnd</w:t>
      </w:r>
      <w:proofErr w:type="spellEnd"/>
      <w:r>
        <w:t xml:space="preserve"> från årsskiftet. Den övergripande målsättningen med bildandet av en E-legitimationsnämnd är att skapa förutsättningar för en väl fungerande Svensk e-legitimation som kan skapa stark tillit till verksamheten såväl i Sverige som internationellt. Svensk e-legitimation ska möjliggöra för såväl användare som offentlig sektor att på ett effektivt sätt etablera och </w:t>
      </w:r>
      <w:proofErr w:type="gramStart"/>
      <w:r>
        <w:t>nyttja</w:t>
      </w:r>
      <w:proofErr w:type="gramEnd"/>
      <w:r>
        <w:t xml:space="preserve"> e-tjänster vilka kräver e-legitimationer och eller signering.</w:t>
      </w:r>
    </w:p>
    <w:p w:rsidR="00EE7E17" w:rsidRDefault="00EE7E17" w:rsidP="000D6461">
      <w:pPr>
        <w:pStyle w:val="Brdtextmedindrag"/>
      </w:pPr>
      <w:r>
        <w:t xml:space="preserve">I förverkligandet av målbilden ingår att skapa en affärsmodell för Svensk e-legitimation som bygger på ett antal aktörer i samverkan – E-legitimationsnämnden, användare i form av privatpersoner och anställda i organisationer, identitetsutfärdare, e-tjänsteleverantörer samt </w:t>
      </w:r>
      <w:proofErr w:type="spellStart"/>
      <w:r>
        <w:t>attributs</w:t>
      </w:r>
      <w:r>
        <w:softHyphen/>
        <w:t>utfärdare</w:t>
      </w:r>
      <w:proofErr w:type="spellEnd"/>
      <w:r>
        <w:t xml:space="preserve">. </w:t>
      </w:r>
    </w:p>
    <w:p w:rsidR="00EE7E17" w:rsidRDefault="00EE7E17" w:rsidP="000D6461">
      <w:pPr>
        <w:pStyle w:val="Brdtextmedindrag"/>
      </w:pPr>
      <w:r>
        <w:t xml:space="preserve">Förvaltningens e-tjänsteleverantörer kommer i infrastrukturen att på ett förenklat sätt få tillgång till e-legitimationstjänster genom – </w:t>
      </w:r>
      <w:proofErr w:type="spellStart"/>
      <w:r>
        <w:t>E-legitima</w:t>
      </w:r>
      <w:r w:rsidR="00E45769">
        <w:softHyphen/>
      </w:r>
      <w:r>
        <w:t>tionsnämnden</w:t>
      </w:r>
      <w:proofErr w:type="spellEnd"/>
      <w:r>
        <w:t xml:space="preserve"> – vilket bland annat kommer att underlätta integration och hantering av tjänster. </w:t>
      </w:r>
    </w:p>
    <w:p w:rsidR="00EE7E17" w:rsidRDefault="00EE7E17" w:rsidP="000D6461">
      <w:pPr>
        <w:pStyle w:val="Brdtextmedindrag"/>
      </w:pPr>
      <w:r>
        <w:lastRenderedPageBreak/>
        <w:t xml:space="preserve">Genom utredningens förslag skapas en infrastruktur för den offentliga sektorn. En viktig uppgift för E-legitimationsnämnden blir att verka för att en motsvarande och samverkande infrastruktur etableras även för den privata sektorn. Det är först då en sådan samverkande infrastruktur etablerats som Svensk E-legitimation kan användas för både offentliga och privata e-tjänster. </w:t>
      </w:r>
    </w:p>
    <w:p w:rsidR="00EE7E17" w:rsidRDefault="00EE7E17" w:rsidP="000D6461">
      <w:pPr>
        <w:pStyle w:val="Brdtextmedindrag"/>
      </w:pPr>
      <w:r>
        <w:t>Attributsutfärdarna kommer som medlemmar i modellen spela en viktig roll som källa till kompletterande information.</w:t>
      </w:r>
    </w:p>
    <w:p w:rsidR="00EE7E17" w:rsidRDefault="00EE7E17" w:rsidP="000D6461">
      <w:pPr>
        <w:pStyle w:val="Brdtextmedindrag"/>
      </w:pPr>
      <w:r>
        <w:t>Enligt förslaget ska infrastrukturen byggas med hjälp av flera sam</w:t>
      </w:r>
      <w:r w:rsidR="00E45769">
        <w:softHyphen/>
      </w:r>
      <w:r>
        <w:t>verkande regelverk, delvis inrättade genom författning, delvis skapade genom civilrättsliga avtal efter upphandling.</w:t>
      </w:r>
    </w:p>
    <w:p w:rsidR="00EE7E17" w:rsidRDefault="00EE7E17" w:rsidP="000D6461">
      <w:pPr>
        <w:pStyle w:val="Brdtextmedindrag"/>
      </w:pPr>
      <w:r>
        <w:t xml:space="preserve">Med anledning av den bedömning som gjordes i Instruktion för E-legitimationsnämnden – </w:t>
      </w:r>
      <w:proofErr w:type="spellStart"/>
      <w:r>
        <w:t>delredovisning</w:t>
      </w:r>
      <w:proofErr w:type="spellEnd"/>
      <w:r>
        <w:t xml:space="preserve"> I (Fi 2010:05), att de av rege</w:t>
      </w:r>
      <w:r>
        <w:softHyphen/>
        <w:t>ringen uppställda målen inte kan realiseras genom de upphandlings</w:t>
      </w:r>
      <w:r>
        <w:softHyphen/>
        <w:t>för</w:t>
      </w:r>
      <w:r>
        <w:softHyphen/>
        <w:t>faranden som anges i lagen (</w:t>
      </w:r>
      <w:proofErr w:type="gramStart"/>
      <w:r>
        <w:t>2007:1091</w:t>
      </w:r>
      <w:proofErr w:type="gramEnd"/>
      <w:r>
        <w:t>) om offentlig upphandling, före</w:t>
      </w:r>
      <w:r>
        <w:softHyphen/>
        <w:t xml:space="preserve">slås i utredningen att det inrättas en ny lag enligt vilken </w:t>
      </w:r>
      <w:proofErr w:type="spellStart"/>
      <w:r>
        <w:t>E-legitimations</w:t>
      </w:r>
      <w:r>
        <w:softHyphen/>
        <w:t>nämnden</w:t>
      </w:r>
      <w:proofErr w:type="spellEnd"/>
      <w:r>
        <w:t xml:space="preserve"> får inrätta </w:t>
      </w:r>
      <w:proofErr w:type="spellStart"/>
      <w:r>
        <w:t>valfrihets</w:t>
      </w:r>
      <w:r>
        <w:softHyphen/>
        <w:t>system</w:t>
      </w:r>
      <w:proofErr w:type="spellEnd"/>
      <w:r>
        <w:t xml:space="preserve"> för Svensk e-legitima</w:t>
      </w:r>
      <w:r>
        <w:softHyphen/>
        <w:t xml:space="preserve">tion. E-legitimationsnämnden ska fastställa reglerna för infrastrukturen men det är olika aktörer på marknaden som ska ta fram och erbjuda </w:t>
      </w:r>
      <w:proofErr w:type="spellStart"/>
      <w:r>
        <w:t>identifie</w:t>
      </w:r>
      <w:r>
        <w:softHyphen/>
        <w:t>ringstjänster</w:t>
      </w:r>
      <w:proofErr w:type="spellEnd"/>
      <w:r>
        <w:t xml:space="preserve"> och andra tjänster, t ex E-legitimationer. Det kan antas att det inom ramen för Svensk e-legitimation kommer att erbjudas olika alternativ av e-legitimationer och det är väsentligt att användarna får en valmöjlighet mellan olika alternativ. Utredningen föreslår därför att det inrättas ett valfrihetssystem baserat på reglerna i lagen (2008:962) om valfrihetssystem. Utredningen gör bedöm</w:t>
      </w:r>
      <w:r>
        <w:softHyphen/>
        <w:t xml:space="preserve">ningen att inrättandet av </w:t>
      </w:r>
      <w:proofErr w:type="spellStart"/>
      <w:r>
        <w:t>valfri</w:t>
      </w:r>
      <w:r>
        <w:softHyphen/>
        <w:t>hetssystemet</w:t>
      </w:r>
      <w:proofErr w:type="spellEnd"/>
      <w:r>
        <w:t xml:space="preserve"> ska anses vara en tilldelning av avtal genom </w:t>
      </w:r>
      <w:proofErr w:type="spellStart"/>
      <w:r>
        <w:t>tjänste</w:t>
      </w:r>
      <w:r w:rsidR="00E45769">
        <w:softHyphen/>
      </w:r>
      <w:r>
        <w:t>koncession</w:t>
      </w:r>
      <w:proofErr w:type="spellEnd"/>
      <w:r>
        <w:t xml:space="preserve">. </w:t>
      </w:r>
    </w:p>
    <w:p w:rsidR="00EE7E17" w:rsidRDefault="00EE7E17" w:rsidP="000D6461">
      <w:pPr>
        <w:pStyle w:val="Brdtextmedindrag"/>
      </w:pPr>
      <w:r>
        <w:t>I utredningen redovisas även ett förslag till regelverk för den före</w:t>
      </w:r>
      <w:r>
        <w:softHyphen/>
        <w:t>slagna infrastrukturen. Regelverket avses styra parternas civilrättsliga mellan</w:t>
      </w:r>
      <w:r>
        <w:softHyphen/>
        <w:t xml:space="preserve">havanden genom att föras in i de avtal som </w:t>
      </w:r>
      <w:proofErr w:type="spellStart"/>
      <w:r>
        <w:t>E-legitimations</w:t>
      </w:r>
      <w:r w:rsidR="00E45769">
        <w:softHyphen/>
      </w:r>
      <w:r>
        <w:t>nämnden</w:t>
      </w:r>
      <w:proofErr w:type="spellEnd"/>
      <w:r>
        <w:t xml:space="preserve"> ingår med dem som ansluts till infra</w:t>
      </w:r>
      <w:r>
        <w:softHyphen/>
        <w:t>strukturen för Svensk e-legitimation. Regelverket specificerar villkoren för de olika tjänster som kommer att tillhandahållas.</w:t>
      </w:r>
    </w:p>
    <w:p w:rsidR="00EE7E17" w:rsidRDefault="00EE7E17" w:rsidP="000D6461">
      <w:pPr>
        <w:pStyle w:val="Brdtextmedindrag"/>
      </w:pPr>
      <w:r>
        <w:t>Utredningen föreslår att en förordning om infrastrukturen för Svensk e-legitimation skapas. Förordningen syftar till att etablera infrastrukturen för svensk e-legitimation inom den offentliga förvaltningen och att sam</w:t>
      </w:r>
      <w:r>
        <w:softHyphen/>
        <w:t>ordna och förenkla e-tjänsteleverantörer</w:t>
      </w:r>
      <w:r>
        <w:softHyphen/>
        <w:t>nas användning av funktioner för elektronisk legitimering och elektronisk underskrift. Förordningen ska bland annat definiera de centrala begrepp som används inom infrastruk</w:t>
      </w:r>
      <w:r>
        <w:softHyphen/>
        <w:t>turen.</w:t>
      </w:r>
    </w:p>
    <w:p w:rsidR="00EE7E17" w:rsidRDefault="00EE7E17" w:rsidP="000D6461">
      <w:pPr>
        <w:pStyle w:val="Brdtextmedindrag"/>
      </w:pPr>
      <w:r>
        <w:t xml:space="preserve">En infrastruktur för identifiering bör ta sin utgångspunkt i ett </w:t>
      </w:r>
      <w:proofErr w:type="spellStart"/>
      <w:r>
        <w:t>tillits</w:t>
      </w:r>
      <w:r>
        <w:softHyphen/>
        <w:t>ramverk</w:t>
      </w:r>
      <w:proofErr w:type="spellEnd"/>
      <w:r>
        <w:t xml:space="preserve"> byggt på internationell standard och medge den flexibilitet som den föreslagna infrastrukturen för Svensk e-legitimation och inter</w:t>
      </w:r>
      <w:r w:rsidR="00E45769">
        <w:softHyphen/>
      </w:r>
      <w:r>
        <w:t>nationell samverkan kräver. E-legitimationsnämnden bör vidare verka för att standardiseringsarbetet inom ISO/IEC leder till resultat som är fören</w:t>
      </w:r>
      <w:r w:rsidR="00E45769">
        <w:softHyphen/>
      </w:r>
      <w:r>
        <w:t>liga med behoven inom den föreslagna infrastrukturen för identifie</w:t>
      </w:r>
      <w:r>
        <w:softHyphen/>
        <w:t>ring. Om dessa resultat nås bör Sverige följa denna inter</w:t>
      </w:r>
      <w:r>
        <w:softHyphen/>
        <w:t xml:space="preserve">nationella standard. Vid en tillämpning av dessa internationella normer har det, såvitt hittills framkommit, visat sig ändamålsenligt att för Svensk e-legitimation kräva en tillitsnivå som motsvarar nivå 3 (AL3) eller högre, vilket också är den </w:t>
      </w:r>
      <w:r>
        <w:lastRenderedPageBreak/>
        <w:t xml:space="preserve">nivå som ligger närmast de av </w:t>
      </w:r>
      <w:proofErr w:type="spellStart"/>
      <w:r>
        <w:t>ramavtals</w:t>
      </w:r>
      <w:r>
        <w:softHyphen/>
        <w:t>leveran</w:t>
      </w:r>
      <w:r>
        <w:softHyphen/>
        <w:t>törerna</w:t>
      </w:r>
      <w:proofErr w:type="spellEnd"/>
      <w:r>
        <w:t xml:space="preserve"> idag utgivna e-legitimationerna.</w:t>
      </w:r>
    </w:p>
    <w:p w:rsidR="00EE7E17" w:rsidRDefault="00EE7E17" w:rsidP="000D6461">
      <w:pPr>
        <w:pStyle w:val="Brdtextmedindrag"/>
      </w:pPr>
      <w:r>
        <w:t>Som ett led i att skapa en långsiktig, hållbar och teknikneutral grund för identifiering har utredningen valt att inte reglera hur bärare skall utformas eller på annat sätt peka på någon särskild teknik för själva e-legitimationshandlingen, utan tar fasta på att säkerställa att identifie</w:t>
      </w:r>
      <w:r>
        <w:softHyphen/>
        <w:t>ringen sker på ett betryggande sätt. Abstraktionslagret med identitets</w:t>
      </w:r>
      <w:r>
        <w:softHyphen/>
        <w:t xml:space="preserve">intyg gör det möjligt för e-legitimationsutfärdare att helt fritt utforma och utveckla lösningarna så länge de uppfyller säkerhetskraven i </w:t>
      </w:r>
      <w:proofErr w:type="spellStart"/>
      <w:r>
        <w:t>tillitsram</w:t>
      </w:r>
      <w:r>
        <w:softHyphen/>
        <w:t>verket</w:t>
      </w:r>
      <w:proofErr w:type="spellEnd"/>
      <w:r>
        <w:t>.</w:t>
      </w:r>
    </w:p>
    <w:p w:rsidR="00EE7E17" w:rsidRDefault="00EE7E17" w:rsidP="000D6461">
      <w:pPr>
        <w:pStyle w:val="Brdtextmedindrag"/>
      </w:pPr>
      <w:r>
        <w:t>E-legitimationsnämnden ska genom sin verksamhet skapa och utveckla modellen för Svensk e-legitimation baserat på följande utgångspunkter:</w:t>
      </w:r>
    </w:p>
    <w:p w:rsidR="00EE7E17" w:rsidRDefault="00EE7E17" w:rsidP="000D6461">
      <w:pPr>
        <w:pStyle w:val="Brdtextmedindrag"/>
      </w:pPr>
      <w:r>
        <w:t>• att en affärs- och prismodell skapas som är enkel, transparent och långsiktig. Den ska leda till mer förutsägbara och om möjligt lägre kost</w:t>
      </w:r>
      <w:r>
        <w:softHyphen/>
        <w:t>nader än i dagens ramavtalsmodell.</w:t>
      </w:r>
    </w:p>
    <w:p w:rsidR="00EE7E17" w:rsidRDefault="00EE7E17" w:rsidP="000D6461">
      <w:pPr>
        <w:pStyle w:val="Brdtextmedindrag"/>
      </w:pPr>
      <w:r>
        <w:t>• att det ska vara enkelt för statlig myndighet, landsting eller kommun att få tillgång till tjänster för elektronisk identifiering och signering. En statlig myndighet, landsting eller kommun ska genom en part – E-legitimationsnämnden – få tillgång till alla tjänster som omfattas av modellen.</w:t>
      </w:r>
    </w:p>
    <w:p w:rsidR="00EE7E17" w:rsidRDefault="00EE7E17" w:rsidP="000D6461">
      <w:pPr>
        <w:pStyle w:val="Brdtextmedindrag"/>
      </w:pPr>
      <w:r>
        <w:t>• att en statlig myndighet, landsting eller kommun i så liten utsträck</w:t>
      </w:r>
      <w:r>
        <w:softHyphen/>
        <w:t>ning som möjligt själv ska behöva ha kompetens och funktioner för att kunna använda tjänster för elektronisk identifiering och signering i verk</w:t>
      </w:r>
      <w:r>
        <w:softHyphen/>
        <w:t>samheten.</w:t>
      </w:r>
    </w:p>
    <w:p w:rsidR="00EE7E17" w:rsidRDefault="00EE7E17" w:rsidP="000D6461">
      <w:pPr>
        <w:pStyle w:val="Brdtextmedindrag"/>
      </w:pPr>
      <w:r>
        <w:t>• att modellen bör, om det med hänsyn till övriga förutsättningar är möjligt, stödja teknikneutralitet samt bygga på lösningar som utvecklas av marknaden. Befintliga e-legitimationer bör, eventuellt med viss anpassning för att klara vald tillitsnivå, fungera i den nya modellen.</w:t>
      </w:r>
    </w:p>
    <w:p w:rsidR="00EE7E17" w:rsidRDefault="00EE7E17" w:rsidP="000D6461">
      <w:pPr>
        <w:pStyle w:val="Brdtextmedindrag"/>
      </w:pPr>
      <w:r>
        <w:t>• att alla aktörer på marknaden som uppfyller relevanta krav ska kunna bli leverantörer i den nya modellen.</w:t>
      </w:r>
    </w:p>
    <w:p w:rsidR="00EE7E17" w:rsidRDefault="00EE7E17" w:rsidP="000D6461">
      <w:pPr>
        <w:pStyle w:val="Brdtextmedindrag"/>
      </w:pPr>
      <w:r>
        <w:t xml:space="preserve">Inom Svensk e-legitimation finns ett antal grundläggande tjänster, där vissa handlas upp och tillhandahålls via </w:t>
      </w:r>
      <w:proofErr w:type="spellStart"/>
      <w:r>
        <w:t>E-legitimations</w:t>
      </w:r>
      <w:r>
        <w:softHyphen/>
        <w:t>nämnden</w:t>
      </w:r>
      <w:proofErr w:type="spellEnd"/>
      <w:r>
        <w:t xml:space="preserve"> och andra tillhandahålls från godkända medlemmar i modellen. Dessa tjänster kan indelas i följande grupper: </w:t>
      </w:r>
      <w:proofErr w:type="spellStart"/>
      <w:r>
        <w:t>register</w:t>
      </w:r>
      <w:r>
        <w:softHyphen/>
        <w:t>tjänster</w:t>
      </w:r>
      <w:proofErr w:type="spellEnd"/>
      <w:r>
        <w:t xml:space="preserve">, e-legitimationer, </w:t>
      </w:r>
      <w:proofErr w:type="spellStart"/>
      <w:r>
        <w:t>anvis</w:t>
      </w:r>
      <w:r>
        <w:softHyphen/>
        <w:t>ningstjänst</w:t>
      </w:r>
      <w:proofErr w:type="spellEnd"/>
      <w:r>
        <w:t xml:space="preserve">, </w:t>
      </w:r>
      <w:proofErr w:type="spellStart"/>
      <w:r>
        <w:t>attributs</w:t>
      </w:r>
      <w:r>
        <w:softHyphen/>
        <w:t>intygs</w:t>
      </w:r>
      <w:r>
        <w:softHyphen/>
        <w:t>tjänst</w:t>
      </w:r>
      <w:proofErr w:type="spellEnd"/>
      <w:r>
        <w:t xml:space="preserve"> och signeringstjänst. Det är fortfarande under utredning hur vissa av dessa tjänster ska utformas, val av teknisk lösning samt ifall de ingår i prismodellen som en bastjänst eller ifall en extra avgift kommer att utgå. </w:t>
      </w:r>
    </w:p>
    <w:p w:rsidR="00EE7E17" w:rsidRDefault="00EE7E17" w:rsidP="000D6461">
      <w:pPr>
        <w:pStyle w:val="Brdtextmedindrag"/>
      </w:pPr>
      <w:r>
        <w:t>Verksamhetsplanen för E-legitimationsnämnden omfattar perioden 2011 till 2013 vilket motsvarar den period då nämndens verksamhet samt infrastrukturen för Svensk e-legitimation ska byggas upp. Målsättningen är att under våren 2012, och senast per utgången av juni 2012 ha infra</w:t>
      </w:r>
      <w:r>
        <w:softHyphen/>
        <w:t>strukturen för Svensk e-legitimation i drift. För att nå dit innefattar genomförandeplanen en lång rad aktiviteter där några av de mer väsent</w:t>
      </w:r>
      <w:r>
        <w:softHyphen/>
        <w:t>liga är författnings</w:t>
      </w:r>
      <w:r>
        <w:softHyphen/>
        <w:t>förändringar, inrättande av ett valfrihetssystem, fram</w:t>
      </w:r>
      <w:r>
        <w:softHyphen/>
        <w:t>tagande av avtal, utveckling av teknisk infrastruktur och tjänster, upp</w:t>
      </w:r>
      <w:r>
        <w:softHyphen/>
        <w:t xml:space="preserve">datering av affärsmodellen, inrättande av ett säkerhets- och </w:t>
      </w:r>
      <w:proofErr w:type="spellStart"/>
      <w:r>
        <w:t>tillits</w:t>
      </w:r>
      <w:r>
        <w:softHyphen/>
        <w:t>ram</w:t>
      </w:r>
      <w:r>
        <w:softHyphen/>
        <w:t>verk</w:t>
      </w:r>
      <w:proofErr w:type="spellEnd"/>
      <w:r>
        <w:t>, genomförande av säkerhets- och andra kontroller samt detaljering av övergångsplan. Övergångsplanen är kritisk för att få en smidig över</w:t>
      </w:r>
      <w:r>
        <w:softHyphen/>
        <w:t>gång från nuvarande modell till den framtida modellen.</w:t>
      </w:r>
    </w:p>
    <w:p w:rsidR="00EE7E17" w:rsidRDefault="00EE7E17" w:rsidP="000D6461">
      <w:pPr>
        <w:pStyle w:val="Brdtextmedindrag"/>
      </w:pPr>
      <w:r>
        <w:lastRenderedPageBreak/>
        <w:t xml:space="preserve">En annan viktig del i nämndens arbete är att genomföra ett stort antal samverkans- och förankringsaktiviteter med såväl offentliga som privata e-tjänsteleverantörer, identitetsutfärdare, attributsutfärdare samt andra viktiga intressenter för att på bästa sätt vidareutveckla och bygga önskad modell för e-legitimationer i Sverige. </w:t>
      </w:r>
    </w:p>
    <w:p w:rsidR="00EE7E17" w:rsidRDefault="00EE7E17" w:rsidP="000D6461">
      <w:pPr>
        <w:pStyle w:val="Brdtextmedindrag"/>
      </w:pPr>
      <w:r>
        <w:t xml:space="preserve">Affärsmodellen för Svensk e-legitimation syftar till att skapa en modell som fungerar effektivt med nyttor och incitament för aktörerna. Det är vidare viktigt att modellen är utvecklingsbar och kan anpassas efter nya förutsättningar. </w:t>
      </w:r>
    </w:p>
    <w:p w:rsidR="00EE7E17" w:rsidRDefault="00EE7E17" w:rsidP="000D6461">
      <w:pPr>
        <w:pStyle w:val="Brdtextmedindrag"/>
      </w:pPr>
      <w:r>
        <w:t>Den prismodell som tagits fram som en del av affärsmodellen har utgått ifrån att den totala ersättningen till identitetsutfärdarna bör mot</w:t>
      </w:r>
      <w:r>
        <w:softHyphen/>
        <w:t>svara nuvarande marknadsstorlek i initialskedet. Tillväxten i marknaden förväntas ske genom att ytterligare myndigheter, landsting och kom</w:t>
      </w:r>
      <w:r w:rsidR="00FC79FB">
        <w:softHyphen/>
      </w:r>
      <w:r>
        <w:t>muner ansluter sig till systemet. E-tjänsteleverantörernas avgifter ska vara förutsebara, överskådliga och därmed enkla att budgetera. De kost</w:t>
      </w:r>
      <w:r w:rsidR="00FC79FB">
        <w:softHyphen/>
      </w:r>
      <w:r>
        <w:t>nader som nämnden har som är direkt relaterade till drift av Svensk e-legitimation bör på sikt finansieras via avgifter. Den viktigaste källan till finansiering i modellen utgörs av fasta årsavgifter som betalas av e-tjänste</w:t>
      </w:r>
      <w:r>
        <w:softHyphen/>
        <w:t>leverantörerna till E-legitimationsnämnden. Huvuddelen av dessa avgifter betalas därefter ut till identitetsutfärdarna utifrån prestation mätt som respektive aktörs marknadsandel i modellen, beräknat som antal utfärdade identitetsintyg per unik användare och tidsenhet, jämfört med totala antalet utfärdare intyg. Därtill kommer såväl identitetsutfärdare som attributsutfärdare att betala en årlig avgift för att täcka administra</w:t>
      </w:r>
      <w:r>
        <w:softHyphen/>
        <w:t xml:space="preserve">tiva kostnader och tillsyn. </w:t>
      </w:r>
      <w:proofErr w:type="spellStart"/>
      <w:r>
        <w:t>Identitets</w:t>
      </w:r>
      <w:r>
        <w:softHyphen/>
        <w:t>utfärdarna</w:t>
      </w:r>
      <w:proofErr w:type="spellEnd"/>
      <w:r>
        <w:t xml:space="preserve"> fastställer själva inom ramen för regelverket villkoren för utfärdandet av e-legitimationer och dessa villkor kan innefatta en anskaffningsavgift för användaren.</w:t>
      </w:r>
    </w:p>
    <w:p w:rsidR="00EE7E17" w:rsidRDefault="00EE7E17" w:rsidP="000D6461">
      <w:pPr>
        <w:pStyle w:val="Brdtextmedindrag"/>
      </w:pPr>
      <w:r>
        <w:t>Svensk e-legitima</w:t>
      </w:r>
      <w:r>
        <w:softHyphen/>
        <w:t>tion ska kunna utfär</w:t>
      </w:r>
      <w:r>
        <w:softHyphen/>
        <w:t>das såväl till en medbor</w:t>
      </w:r>
      <w:r>
        <w:softHyphen/>
        <w:t>gare – s.k. privat e-legi</w:t>
      </w:r>
      <w:r>
        <w:softHyphen/>
        <w:t>timation – som till anställda eller uppdrags</w:t>
      </w:r>
      <w:r>
        <w:softHyphen/>
        <w:t xml:space="preserve">tagare – s.k. </w:t>
      </w:r>
      <w:proofErr w:type="spellStart"/>
      <w:r>
        <w:t>e-tjänste</w:t>
      </w:r>
      <w:r>
        <w:softHyphen/>
        <w:t>legitimation</w:t>
      </w:r>
      <w:proofErr w:type="spellEnd"/>
      <w:r>
        <w:t>. Medan användaren själv får an</w:t>
      </w:r>
      <w:r>
        <w:softHyphen/>
        <w:t>skaffa privat e-legitimation är det arbets- eller uppdragsgivaren som an</w:t>
      </w:r>
      <w:r>
        <w:softHyphen/>
        <w:t>söker om och tilldelar den anställde en e-tjänstelegitimation. E-tjänstelegitimationerna ligger inom regelverket men utanför valfrihetssystemet och är inte ersätt</w:t>
      </w:r>
      <w:r>
        <w:softHyphen/>
        <w:t>ningsgrundande i affärs</w:t>
      </w:r>
      <w:r>
        <w:softHyphen/>
        <w:t>modellen.</w:t>
      </w:r>
    </w:p>
    <w:p w:rsidR="00EE7E17" w:rsidRDefault="00EE7E17" w:rsidP="000D6461">
      <w:pPr>
        <w:pStyle w:val="Brdtextmedindrag"/>
      </w:pPr>
      <w:r>
        <w:t xml:space="preserve">E-legitimationsnämnden föreslås i utredningen initialt bemannas med fyra årsarbetskrafter. Under de första åren då Svensk e-legitimation ska etableras och infrastrukturen utvecklas kommer visst projektarbete krävas, vilket bör kunna hanteras med hjälp av externa resurser. Drift och förvaltning av infrastrukturen för Svensk e-legitimation </w:t>
      </w:r>
      <w:proofErr w:type="gramStart"/>
      <w:r>
        <w:t>föreslås</w:t>
      </w:r>
      <w:proofErr w:type="gramEnd"/>
      <w:r>
        <w:t xml:space="preserve"> </w:t>
      </w:r>
      <w:proofErr w:type="gramStart"/>
      <w:r>
        <w:t>upp</w:t>
      </w:r>
      <w:r>
        <w:softHyphen/>
        <w:t>handlas</w:t>
      </w:r>
      <w:proofErr w:type="gramEnd"/>
      <w:r>
        <w:t xml:space="preserve"> på marknaden. </w:t>
      </w:r>
    </w:p>
    <w:p w:rsidR="00EE7E17" w:rsidRDefault="00EE7E17" w:rsidP="000D6461">
      <w:pPr>
        <w:pStyle w:val="Brdtextmedindrag"/>
      </w:pPr>
      <w:r>
        <w:t>E-legitimationsnämnden kommer under en inledande uppbyggnads</w:t>
      </w:r>
      <w:r w:rsidR="00E45769">
        <w:softHyphen/>
      </w:r>
      <w:r>
        <w:t>period behöva anslagsstöd för att finansiera verksamhet</w:t>
      </w:r>
      <w:r>
        <w:softHyphen/>
        <w:t>en. Hur lång denna period blir är beroende av i vilken takt nuvarande e-tjänste</w:t>
      </w:r>
      <w:r>
        <w:softHyphen/>
        <w:t>leve</w:t>
      </w:r>
      <w:r w:rsidR="00E45769">
        <w:softHyphen/>
      </w:r>
      <w:r>
        <w:t xml:space="preserve">rantörer väljer att anslutas till Svensk e-legitimation. Vid </w:t>
      </w:r>
      <w:proofErr w:type="gramStart"/>
      <w:r>
        <w:t>100%</w:t>
      </w:r>
      <w:proofErr w:type="gramEnd"/>
      <w:r>
        <w:t xml:space="preserve"> anslut</w:t>
      </w:r>
      <w:r w:rsidR="00E45769">
        <w:softHyphen/>
      </w:r>
      <w:r>
        <w:t>ning av nuvarande aktörer i samband med lanseringen 2011 beräk</w:t>
      </w:r>
      <w:r>
        <w:softHyphen/>
        <w:t xml:space="preserve">nas täckning för nämndens kostnader direkt relaterade till drift av Svensk e-legitimation kunna uppnås 2014. Även om detta scenario </w:t>
      </w:r>
      <w:proofErr w:type="gramStart"/>
      <w:r>
        <w:t>ej</w:t>
      </w:r>
      <w:proofErr w:type="gramEnd"/>
      <w:r>
        <w:t xml:space="preserve"> kan uppnås bör det på sikt när verksamheten nått ett normaltillstånd vara möjligt att finansiera den operativa delen av verksamheten via avgifter. Visst utvecklings</w:t>
      </w:r>
      <w:r>
        <w:softHyphen/>
        <w:t>arbete, omvärldsbevakning, internationella relationer och liknande bedöms även fortsatt behöva finansieras via anslag.</w:t>
      </w:r>
    </w:p>
    <w:p w:rsidR="00EE7E17" w:rsidRDefault="00EE7E17" w:rsidP="000D6461">
      <w:pPr>
        <w:pStyle w:val="Brdtextmedindrag"/>
      </w:pPr>
      <w:r>
        <w:lastRenderedPageBreak/>
        <w:t>Som framgår av betänkandet har utredningen valt att ta ställning till flera svåra frågor och med relativt hög detaljeringsgrad för att tydliggöra områdets komplexitet och bredd och för att få igång en aktiv dialog kring frågeställningarna.</w:t>
      </w:r>
    </w:p>
    <w:p w:rsidR="00EE7E17" w:rsidRDefault="00EE7E17" w:rsidP="000D6461">
      <w:pPr>
        <w:pStyle w:val="Brdtextmedindrag"/>
      </w:pPr>
      <w:r>
        <w:t>Nämnden tar nu vid där utredningen slutar. Det ligger i sakens natur att fortsatt dialog och djupare analys kommer att kunna resultera i modifie</w:t>
      </w:r>
      <w:r>
        <w:softHyphen/>
        <w:t>ringar av olika slag.</w:t>
      </w:r>
    </w:p>
    <w:p w:rsidR="001E2EE5" w:rsidRDefault="001E2EE5" w:rsidP="000D6461">
      <w:pPr>
        <w:pStyle w:val="Brdtextmedindrag"/>
        <w:sectPr w:rsidR="001E2EE5" w:rsidSect="000D6461">
          <w:headerReference w:type="even" r:id="rId24"/>
          <w:headerReference w:type="default" r:id="rId25"/>
          <w:footerReference w:type="even" r:id="rId26"/>
          <w:footerReference w:type="default" r:id="rId27"/>
          <w:headerReference w:type="first" r:id="rId28"/>
          <w:footerReference w:type="first" r:id="rId29"/>
          <w:pgSz w:w="9356" w:h="13721" w:code="9"/>
          <w:pgMar w:top="794" w:right="2438" w:bottom="1191" w:left="1020" w:header="0" w:footer="709" w:gutter="0"/>
          <w:cols w:space="720"/>
          <w:docGrid w:linePitch="245"/>
        </w:sectPr>
      </w:pPr>
    </w:p>
    <w:p w:rsidR="00EE7E17" w:rsidRDefault="00EE7E17" w:rsidP="00F30218">
      <w:pPr>
        <w:pStyle w:val="Brdtextmedindrag"/>
      </w:pPr>
    </w:p>
    <w:p w:rsidR="00EE7E17" w:rsidRDefault="00EE7E17" w:rsidP="00EE7E17">
      <w:pPr>
        <w:sectPr w:rsidR="00EE7E17" w:rsidSect="00F30218">
          <w:headerReference w:type="even" r:id="rId30"/>
          <w:headerReference w:type="default" r:id="rId31"/>
          <w:type w:val="continuous"/>
          <w:pgSz w:w="9356" w:h="13721" w:code="9"/>
          <w:pgMar w:top="794" w:right="2438" w:bottom="1191" w:left="1020" w:header="0" w:footer="709" w:gutter="0"/>
          <w:cols w:space="720"/>
          <w:docGrid w:linePitch="245"/>
        </w:sectPr>
      </w:pPr>
    </w:p>
    <w:p w:rsidR="00EE7E17" w:rsidRDefault="00EE7E17" w:rsidP="000D6461">
      <w:pPr>
        <w:pStyle w:val="Propbilaga"/>
      </w:pPr>
      <w:bookmarkStart w:id="397" w:name="_Toc350844766"/>
      <w:bookmarkStart w:id="398" w:name="_Toc350848708"/>
      <w:bookmarkStart w:id="399" w:name="_Toc351561304"/>
      <w:bookmarkStart w:id="400" w:name="_Toc351622743"/>
      <w:r>
        <w:lastRenderedPageBreak/>
        <w:t>Utredningens lagförslag</w:t>
      </w:r>
      <w:bookmarkEnd w:id="397"/>
      <w:bookmarkEnd w:id="398"/>
      <w:bookmarkEnd w:id="399"/>
      <w:bookmarkEnd w:id="400"/>
    </w:p>
    <w:p w:rsidR="00EE7E17" w:rsidRDefault="00EE7E17" w:rsidP="000D6461">
      <w:pPr>
        <w:pStyle w:val="Rubrik2utannumrering"/>
        <w:spacing w:before="0"/>
      </w:pPr>
      <w:r>
        <w:t>Förslag till lag om valfrihet för Svensk e-legitimation</w:t>
      </w:r>
    </w:p>
    <w:p w:rsidR="00EE7E17" w:rsidRDefault="00EE7E17" w:rsidP="000D6461">
      <w:pPr>
        <w:pStyle w:val="Brdtextmedindrag"/>
      </w:pPr>
      <w:r>
        <w:t>Härigenom föreskrivs följande.</w:t>
      </w:r>
    </w:p>
    <w:p w:rsidR="00EE7E17" w:rsidRDefault="00EE7E17" w:rsidP="000D6461">
      <w:pPr>
        <w:pStyle w:val="Brdtextmedindrag"/>
      </w:pPr>
    </w:p>
    <w:p w:rsidR="00EE7E17" w:rsidRDefault="00EE7E17" w:rsidP="000D6461">
      <w:pPr>
        <w:pStyle w:val="Brdtext"/>
      </w:pPr>
      <w:r>
        <w:rPr>
          <w:b/>
        </w:rPr>
        <w:t>1 </w:t>
      </w:r>
      <w:proofErr w:type="gramStart"/>
      <w:r w:rsidRPr="00687D1A">
        <w:rPr>
          <w:b/>
        </w:rPr>
        <w:t>§</w:t>
      </w:r>
      <w:r>
        <w:rPr>
          <w:b/>
        </w:rPr>
        <w:t>    </w:t>
      </w:r>
      <w:r>
        <w:t>E</w:t>
      </w:r>
      <w:proofErr w:type="gramEnd"/>
      <w:r>
        <w:t xml:space="preserve">-legitimationsnämnden får besluta att tillhandahålla </w:t>
      </w:r>
      <w:proofErr w:type="spellStart"/>
      <w:r>
        <w:t>valfrihets</w:t>
      </w:r>
      <w:r>
        <w:softHyphen/>
        <w:t>system</w:t>
      </w:r>
      <w:proofErr w:type="spellEnd"/>
      <w:r>
        <w:t xml:space="preserve"> för tjänster som upphandlas för elektronisk identifiering.</w:t>
      </w:r>
    </w:p>
    <w:p w:rsidR="00EE7E17" w:rsidRDefault="00EE7E17" w:rsidP="000D6461">
      <w:pPr>
        <w:pStyle w:val="Brdtextmedindrag"/>
      </w:pPr>
      <w:r>
        <w:t xml:space="preserve">Med valfrihetssystem menas ett förfarande där användaren har rätt att välja den leverantör som ska utföra tjänsten och som </w:t>
      </w:r>
      <w:proofErr w:type="spellStart"/>
      <w:r>
        <w:t>E-legitimations</w:t>
      </w:r>
      <w:r>
        <w:softHyphen/>
        <w:t>nämnden</w:t>
      </w:r>
      <w:proofErr w:type="spellEnd"/>
      <w:r>
        <w:t xml:space="preserve"> godkänt och tecknat kontrakt med.</w:t>
      </w:r>
    </w:p>
    <w:p w:rsidR="00EE7E17" w:rsidRDefault="00EE7E17" w:rsidP="000D6461">
      <w:pPr>
        <w:pStyle w:val="Brdtextmedindrag"/>
      </w:pPr>
    </w:p>
    <w:p w:rsidR="00EE7E17" w:rsidRDefault="00EE7E17" w:rsidP="000D6461">
      <w:pPr>
        <w:pStyle w:val="Brdtext"/>
      </w:pPr>
      <w:r>
        <w:rPr>
          <w:b/>
        </w:rPr>
        <w:t>2 </w:t>
      </w:r>
      <w:proofErr w:type="gramStart"/>
      <w:r w:rsidRPr="00687D1A">
        <w:rPr>
          <w:b/>
        </w:rPr>
        <w:t>§</w:t>
      </w:r>
      <w:r>
        <w:rPr>
          <w:b/>
        </w:rPr>
        <w:t>    </w:t>
      </w:r>
      <w:r>
        <w:t>När</w:t>
      </w:r>
      <w:proofErr w:type="gramEnd"/>
      <w:r>
        <w:t xml:space="preserve"> E-legitimationsnämnden tillhandahåller valfrihetssystem enligt denna lag ska myndigheten tillämpa lagen (2008:962) om </w:t>
      </w:r>
      <w:proofErr w:type="spellStart"/>
      <w:r>
        <w:t>valfrihets</w:t>
      </w:r>
      <w:r>
        <w:softHyphen/>
        <w:t>system</w:t>
      </w:r>
      <w:proofErr w:type="spellEnd"/>
      <w:r>
        <w:t xml:space="preserve">. I stället för det som sägs i 2 kap. 3 § första meningen, 6 och 7 </w:t>
      </w:r>
      <w:proofErr w:type="gramStart"/>
      <w:r>
        <w:t>§§</w:t>
      </w:r>
      <w:proofErr w:type="gramEnd"/>
      <w:r>
        <w:t xml:space="preserve"> lagen om valfrihetssystem ska med</w:t>
      </w:r>
    </w:p>
    <w:p w:rsidR="00EE7E17" w:rsidRDefault="00EE7E17" w:rsidP="000D6461">
      <w:pPr>
        <w:pStyle w:val="Brdtextmedindrag"/>
      </w:pPr>
      <w:r>
        <w:t>1. leverantör menas den som på marknaden tillhandahåller tjänster som nämns i 1 §,</w:t>
      </w:r>
    </w:p>
    <w:p w:rsidR="00EE7E17" w:rsidRDefault="00EE7E17" w:rsidP="000D6461">
      <w:pPr>
        <w:pStyle w:val="Brdtextmedindrag"/>
      </w:pPr>
      <w:r>
        <w:t>2. tjänst menas sådan tjänst som nämns i 1 §, och</w:t>
      </w:r>
    </w:p>
    <w:p w:rsidR="00EE7E17" w:rsidRDefault="00EE7E17" w:rsidP="000D6461">
      <w:pPr>
        <w:pStyle w:val="Brdtextmedindrag"/>
      </w:pPr>
      <w:r>
        <w:t xml:space="preserve">3. upphandlande myndighet menas E-legitimationsnämnden. </w:t>
      </w:r>
    </w:p>
    <w:p w:rsidR="00EE7E17" w:rsidRDefault="00EE7E17" w:rsidP="000D6461">
      <w:pPr>
        <w:pStyle w:val="Brdtextmedindrag"/>
      </w:pPr>
      <w:r>
        <w:t>E-legitimationsnämnden ska dock inte tillämpa 9 kap. 2 § lagen om valfrihetssystem när nämnden tillhandahåller valfrihetssystem enligt denna lag.</w:t>
      </w:r>
    </w:p>
    <w:p w:rsidR="00EE7E17" w:rsidRDefault="00EE7E17" w:rsidP="000D6461">
      <w:pPr>
        <w:pStyle w:val="Brdtextmedindrag"/>
      </w:pPr>
    </w:p>
    <w:p w:rsidR="00EE7E17" w:rsidRDefault="00EE7E17" w:rsidP="000D6461">
      <w:pPr>
        <w:pStyle w:val="Brdtext"/>
      </w:pPr>
      <w:r>
        <w:rPr>
          <w:b/>
        </w:rPr>
        <w:t>3 </w:t>
      </w:r>
      <w:proofErr w:type="gramStart"/>
      <w:r w:rsidRPr="00687D1A">
        <w:rPr>
          <w:b/>
        </w:rPr>
        <w:t>§</w:t>
      </w:r>
      <w:r>
        <w:rPr>
          <w:b/>
        </w:rPr>
        <w:t>    </w:t>
      </w:r>
      <w:r>
        <w:t>En</w:t>
      </w:r>
      <w:proofErr w:type="gramEnd"/>
      <w:r>
        <w:t xml:space="preserve"> kommun eller ett landsting får uppdra åt </w:t>
      </w:r>
      <w:proofErr w:type="spellStart"/>
      <w:r>
        <w:t>E-legitimations</w:t>
      </w:r>
      <w:r w:rsidR="00E45769">
        <w:softHyphen/>
      </w:r>
      <w:r>
        <w:t>nämnden</w:t>
      </w:r>
      <w:proofErr w:type="spellEnd"/>
      <w:r>
        <w:t xml:space="preserve"> att på kommunens eller landstingets vägnar besluta om god</w:t>
      </w:r>
      <w:r w:rsidR="00E45769">
        <w:softHyphen/>
      </w:r>
      <w:r>
        <w:t>kännande av sökande och ingående av kontrakt enligt denna lag eller på annat sätt genomföra och avsluta ett inrättande eller en förändring av ett valfrihetssystem enligt denna lag.</w:t>
      </w:r>
    </w:p>
    <w:p w:rsidR="00EE7E17" w:rsidRDefault="00EE7E17" w:rsidP="000D6461">
      <w:pPr>
        <w:pStyle w:val="Brdtext"/>
        <w:spacing w:after="10"/>
        <w:rPr>
          <w:u w:val="single"/>
        </w:rPr>
      </w:pPr>
      <w:r w:rsidRPr="00687D1A">
        <w:rPr>
          <w:u w:val="single"/>
        </w:rPr>
        <w:t>                                     </w:t>
      </w:r>
    </w:p>
    <w:p w:rsidR="00EE7E17" w:rsidRDefault="00EE7E17" w:rsidP="000D6461">
      <w:pPr>
        <w:pStyle w:val="Brdtextmedindrag"/>
      </w:pPr>
      <w:r>
        <w:t xml:space="preserve">Denna lag träder i kraft den </w:t>
      </w:r>
      <w:proofErr w:type="gramStart"/>
      <w:r>
        <w:t>[   ]</w:t>
      </w:r>
      <w:proofErr w:type="gramEnd"/>
      <w:r>
        <w:t xml:space="preserve"> 2011.</w:t>
      </w:r>
    </w:p>
    <w:p w:rsidR="001E2EE5" w:rsidRDefault="001E2EE5" w:rsidP="000D6461">
      <w:pPr>
        <w:pStyle w:val="Brdtextmedindrag"/>
        <w:sectPr w:rsidR="001E2EE5" w:rsidSect="000D6461">
          <w:headerReference w:type="even" r:id="rId32"/>
          <w:headerReference w:type="default" r:id="rId33"/>
          <w:footerReference w:type="even" r:id="rId34"/>
          <w:footerReference w:type="default" r:id="rId35"/>
          <w:headerReference w:type="first" r:id="rId36"/>
          <w:footerReference w:type="first" r:id="rId37"/>
          <w:pgSz w:w="9356" w:h="13721" w:code="9"/>
          <w:pgMar w:top="794" w:right="2438" w:bottom="1191" w:left="1020" w:header="0" w:footer="709" w:gutter="0"/>
          <w:cols w:space="720"/>
          <w:docGrid w:linePitch="245"/>
        </w:sectPr>
      </w:pPr>
    </w:p>
    <w:p w:rsidR="00EE7E17" w:rsidRDefault="00EE7E17" w:rsidP="00F30218">
      <w:pPr>
        <w:pStyle w:val="Brdtextmedindrag"/>
      </w:pPr>
    </w:p>
    <w:p w:rsidR="00EE7E17" w:rsidRDefault="00EE7E17" w:rsidP="00EE7E17">
      <w:pPr>
        <w:sectPr w:rsidR="00EE7E17" w:rsidSect="00F30218">
          <w:headerReference w:type="even" r:id="rId38"/>
          <w:headerReference w:type="default" r:id="rId39"/>
          <w:type w:val="continuous"/>
          <w:pgSz w:w="9356" w:h="13721" w:code="9"/>
          <w:pgMar w:top="794" w:right="2438" w:bottom="1191" w:left="1020" w:header="0" w:footer="709" w:gutter="0"/>
          <w:cols w:space="720"/>
          <w:docGrid w:linePitch="245"/>
        </w:sectPr>
      </w:pPr>
    </w:p>
    <w:p w:rsidR="00EE7E17" w:rsidRDefault="00EE7E17" w:rsidP="000D6461">
      <w:pPr>
        <w:pStyle w:val="Propbilaga"/>
      </w:pPr>
      <w:bookmarkStart w:id="401" w:name="_Toc350844767"/>
      <w:bookmarkStart w:id="402" w:name="_Toc350848709"/>
      <w:bookmarkStart w:id="403" w:name="_Toc351561305"/>
      <w:bookmarkStart w:id="404" w:name="_Toc351622744"/>
      <w:r>
        <w:lastRenderedPageBreak/>
        <w:t>Förteckning över remissinstanserna</w:t>
      </w:r>
      <w:bookmarkEnd w:id="401"/>
      <w:bookmarkEnd w:id="402"/>
      <w:bookmarkEnd w:id="403"/>
      <w:bookmarkEnd w:id="404"/>
    </w:p>
    <w:p w:rsidR="00EE7E17" w:rsidRDefault="00EE7E17" w:rsidP="000D6461">
      <w:pPr>
        <w:pStyle w:val="Brdtext"/>
      </w:pPr>
      <w:r w:rsidRPr="003836B3">
        <w:t>Arbetsförmedlingen, Arbetsgivarverket, Bolagsverket, Boverket, Centrala studiestödsnämnden, Chalmers tekniska högskola AB, Data-inspektionen, Domstolsverket, Ekonomistyrningsverket, Försvarsmakten, Försvarets materielverk, Försäkringskassan, Högskoleverket, Jordbruks</w:t>
      </w:r>
      <w:r w:rsidRPr="003836B3">
        <w:softHyphen/>
        <w:t>verket, Kammarkollegiet, Kommerskollegium, Konkurrensverket, Kriminal</w:t>
      </w:r>
      <w:r w:rsidRPr="003836B3">
        <w:softHyphen/>
        <w:t>vården, Kronofogdemyndigheten, Kungliga biblioteket, Lant</w:t>
      </w:r>
      <w:r w:rsidRPr="003836B3">
        <w:softHyphen/>
        <w:t>mäteriet, Livsmedelsverket, Luleå tekniska universitet, Lunds universitet, Läkemedelsverket, Länsstyrelsen i Kronobergs län, Länsstyrelsen i Västra Götalands län, Länsstyrelsen i Örebro län, Migrationsverket, Myndigheten för handikappolitisk samordning, Myndigheten för sam</w:t>
      </w:r>
      <w:r w:rsidRPr="003836B3">
        <w:softHyphen/>
        <w:t>hälls</w:t>
      </w:r>
      <w:r w:rsidRPr="003836B3">
        <w:softHyphen/>
        <w:t xml:space="preserve">skydd och beredskap, Mälardalens högskola, Naturvårdsverket, </w:t>
      </w:r>
      <w:proofErr w:type="spellStart"/>
      <w:r w:rsidRPr="003836B3">
        <w:t>Pensions</w:t>
      </w:r>
      <w:r w:rsidRPr="003836B3">
        <w:softHyphen/>
        <w:t>myndigheten</w:t>
      </w:r>
      <w:proofErr w:type="spellEnd"/>
      <w:r w:rsidRPr="003836B3">
        <w:t>, Post- och telestyrelsen, Riksarkivet, Riksgälds</w:t>
      </w:r>
      <w:r w:rsidRPr="003836B3">
        <w:softHyphen/>
        <w:t>kontoret, Rikspolisstyrelsen, Riksrevisionen, Skatteverket, Sveriges Meteoro</w:t>
      </w:r>
      <w:r w:rsidRPr="003836B3">
        <w:softHyphen/>
        <w:t>logiska och hydrologiska institut, Socialstyrelsen, Statens skolverk, Statistiska centralbyrån, Statskontoret, Stockholms universitet, Säkerhetspolisen, Tillväxtverket, Totalförsvarets pliktverk, Transport</w:t>
      </w:r>
      <w:r w:rsidRPr="003836B3">
        <w:softHyphen/>
        <w:t>styrelsen, Tullverket, Verket för högskoleservice, Verket för innova</w:t>
      </w:r>
      <w:r>
        <w:softHyphen/>
      </w:r>
      <w:r w:rsidRPr="003836B3">
        <w:t xml:space="preserve">tionssystem, Åklagarmyndigheten, Botkyrka kommun, Falkenbergs kommun, Gävle kommun, Göteborgs kommun, Haparanda kommun, Hörby kommun, Jönköpings kommun, Kalix kommun, Linköpings kommun, Malmö kommun, Nacka kommun, Norrköpings kommun, Sandvikens kommun, Stockholms </w:t>
      </w:r>
      <w:r>
        <w:t>kommun</w:t>
      </w:r>
      <w:r w:rsidRPr="003836B3">
        <w:t>, Sundbybergs kommun, Sundsvalls kommun, Svedala kommun, Umeå kommun, Uppsala kommun, Valdemarsviks kommun, Vindeln kommun, Värmdö kommun, Västerås kommun, Älm</w:t>
      </w:r>
      <w:r w:rsidRPr="003836B3">
        <w:softHyphen/>
        <w:t xml:space="preserve">hults kommun, Örebro kommun, Hallands läns landsting, Jämtlands läns landsting, Skåne läns landsting, Stockholms läns landsting, Västra Götalands läns landsting, Östergötlands läns landsting, Sveriges Kommuner och Landsting, Almega, Apotekens Service AB, Danske Bank, Dataföreningen i Sverige, </w:t>
      </w:r>
      <w:proofErr w:type="spellStart"/>
      <w:r w:rsidRPr="003836B3">
        <w:t>Ekelöw</w:t>
      </w:r>
      <w:proofErr w:type="spellEnd"/>
      <w:r w:rsidRPr="003836B3">
        <w:t xml:space="preserve"> </w:t>
      </w:r>
      <w:proofErr w:type="spellStart"/>
      <w:r w:rsidRPr="003836B3">
        <w:t>InfoSecurity</w:t>
      </w:r>
      <w:proofErr w:type="spellEnd"/>
      <w:r w:rsidRPr="003836B3">
        <w:t xml:space="preserve"> AB, Finansiell ID-teknik AB, Företagarförbundet, Före</w:t>
      </w:r>
      <w:r>
        <w:softHyphen/>
      </w:r>
      <w:r w:rsidRPr="003836B3">
        <w:t>tagarna, Svenska Handelsbanken AB, Hjälpmedelsinstitutet, IT &amp; Tele</w:t>
      </w:r>
      <w:r>
        <w:softHyphen/>
      </w:r>
      <w:r w:rsidRPr="003836B3">
        <w:t>komföretagen, Kungliga Ingenjörs</w:t>
      </w:r>
      <w:r w:rsidRPr="003836B3">
        <w:softHyphen/>
        <w:t xml:space="preserve">vetenskapsakademien, Lantbrukarnas Riksförbund, Swedish </w:t>
      </w:r>
      <w:proofErr w:type="spellStart"/>
      <w:r w:rsidRPr="003836B3">
        <w:t>Medtech</w:t>
      </w:r>
      <w:proofErr w:type="spellEnd"/>
      <w:r w:rsidRPr="003836B3">
        <w:t>, Nordea AB, ISOC-SE, Näringslivets regelnämnd, Nätverket för elektro</w:t>
      </w:r>
      <w:r w:rsidRPr="003836B3">
        <w:softHyphen/>
        <w:t xml:space="preserve">niska affärer, </w:t>
      </w:r>
      <w:proofErr w:type="spellStart"/>
      <w:r w:rsidRPr="003836B3">
        <w:t>SE-Banken</w:t>
      </w:r>
      <w:proofErr w:type="spellEnd"/>
      <w:r w:rsidRPr="003836B3">
        <w:t xml:space="preserve">, </w:t>
      </w:r>
      <w:proofErr w:type="spellStart"/>
      <w:r w:rsidRPr="003836B3">
        <w:t>Secmaker</w:t>
      </w:r>
      <w:proofErr w:type="spellEnd"/>
      <w:r w:rsidRPr="003836B3">
        <w:t xml:space="preserve"> AB, </w:t>
      </w:r>
      <w:proofErr w:type="spellStart"/>
      <w:r w:rsidRPr="003836B3">
        <w:t>SignGuard</w:t>
      </w:r>
      <w:proofErr w:type="spellEnd"/>
      <w:r w:rsidRPr="003836B3">
        <w:t xml:space="preserve"> </w:t>
      </w:r>
      <w:proofErr w:type="spellStart"/>
      <w:r w:rsidRPr="003836B3">
        <w:t>Europe</w:t>
      </w:r>
      <w:proofErr w:type="spellEnd"/>
      <w:r w:rsidRPr="003836B3">
        <w:t xml:space="preserve"> AB, SIS, Stiftelsen för Internetinfrastruktur, Stockholms handelskammare, Swed</w:t>
      </w:r>
      <w:r w:rsidRPr="003836B3">
        <w:softHyphen/>
        <w:t xml:space="preserve">bank AB, Swedish </w:t>
      </w:r>
      <w:proofErr w:type="spellStart"/>
      <w:r w:rsidRPr="003836B3">
        <w:t>Network</w:t>
      </w:r>
      <w:proofErr w:type="spellEnd"/>
      <w:r w:rsidRPr="003836B3">
        <w:t xml:space="preserve"> </w:t>
      </w:r>
      <w:proofErr w:type="spellStart"/>
      <w:r w:rsidRPr="003836B3">
        <w:t>Users</w:t>
      </w:r>
      <w:proofErr w:type="spellEnd"/>
      <w:r w:rsidRPr="003836B3">
        <w:t xml:space="preserve">' </w:t>
      </w:r>
      <w:proofErr w:type="spellStart"/>
      <w:r w:rsidRPr="003836B3">
        <w:t>Society</w:t>
      </w:r>
      <w:proofErr w:type="spellEnd"/>
      <w:r w:rsidRPr="003836B3">
        <w:t xml:space="preserve">, Svenska Bankföreningen, Svenskt Näringsliv, TeliaSonera AB, Rekryteringsmyndigheten, Styrelsen för ackreditering och teknisk kontroll, </w:t>
      </w:r>
      <w:proofErr w:type="spellStart"/>
      <w:r w:rsidRPr="003836B3">
        <w:t>Cybercom</w:t>
      </w:r>
      <w:proofErr w:type="spellEnd"/>
      <w:r w:rsidRPr="003836B3">
        <w:t xml:space="preserve">, Kommunförbundet Skåne, Konsumentverket, </w:t>
      </w:r>
      <w:proofErr w:type="spellStart"/>
      <w:r w:rsidRPr="003836B3">
        <w:t>Logica</w:t>
      </w:r>
      <w:proofErr w:type="spellEnd"/>
      <w:r w:rsidRPr="003836B3">
        <w:t xml:space="preserve"> Sverige AB, Region Halland, Svensk förening för medicinsk informatik, Föreningen fri kultur &amp; programvara och Riksorganisationen för vård och social omsorg utan vinstsyfte</w:t>
      </w:r>
      <w:r>
        <w:t>.</w:t>
      </w:r>
    </w:p>
    <w:p w:rsidR="001E2EE5" w:rsidRPr="001E2EE5" w:rsidRDefault="001E2EE5" w:rsidP="001E2EE5">
      <w:pPr>
        <w:pStyle w:val="Brdtextmedindrag"/>
        <w:sectPr w:rsidR="001E2EE5" w:rsidRPr="001E2EE5" w:rsidSect="000D6461">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0" w:header="0" w:footer="709" w:gutter="0"/>
          <w:cols w:space="720"/>
          <w:docGrid w:linePitch="245"/>
        </w:sectPr>
      </w:pPr>
    </w:p>
    <w:p w:rsidR="00EE7E17" w:rsidRDefault="00EE7E17" w:rsidP="00F30218">
      <w:pPr>
        <w:pStyle w:val="Brdtextmedindrag"/>
      </w:pPr>
    </w:p>
    <w:p w:rsidR="00EE7E17" w:rsidRDefault="00EE7E17" w:rsidP="00EE7E17">
      <w:pPr>
        <w:sectPr w:rsidR="00EE7E17" w:rsidSect="00F30218">
          <w:headerReference w:type="even" r:id="rId46"/>
          <w:headerReference w:type="default" r:id="rId47"/>
          <w:type w:val="continuous"/>
          <w:pgSz w:w="9356" w:h="13721" w:code="9"/>
          <w:pgMar w:top="794" w:right="2438" w:bottom="1191" w:left="1020" w:header="0" w:footer="709" w:gutter="0"/>
          <w:cols w:space="720"/>
          <w:docGrid w:linePitch="245"/>
        </w:sectPr>
      </w:pPr>
    </w:p>
    <w:p w:rsidR="00EE7E17" w:rsidRDefault="00EE7E17" w:rsidP="000D6461">
      <w:pPr>
        <w:pStyle w:val="Propbilaga"/>
      </w:pPr>
      <w:bookmarkStart w:id="405" w:name="_Toc350844768"/>
      <w:bookmarkStart w:id="406" w:name="_Toc350848710"/>
      <w:bookmarkStart w:id="407" w:name="_Toc351561306"/>
      <w:bookmarkStart w:id="408" w:name="_Toc351622745"/>
      <w:r>
        <w:lastRenderedPageBreak/>
        <w:t>Deltagare vid remissmöte den 29 mars 2011</w:t>
      </w:r>
      <w:bookmarkEnd w:id="405"/>
      <w:bookmarkEnd w:id="406"/>
      <w:bookmarkEnd w:id="407"/>
      <w:bookmarkEnd w:id="408"/>
    </w:p>
    <w:p w:rsidR="00EE7E17" w:rsidRDefault="00EE7E17" w:rsidP="000D6461">
      <w:pPr>
        <w:pStyle w:val="Brdtext"/>
      </w:pPr>
      <w:r w:rsidRPr="005F6528">
        <w:t>Arbetsförmedlingen, Arbetsgivarverket, Bolagsverket, Centrala studie</w:t>
      </w:r>
      <w:r w:rsidRPr="005F6528">
        <w:softHyphen/>
        <w:t xml:space="preserve">stödsnämnden, </w:t>
      </w:r>
      <w:proofErr w:type="spellStart"/>
      <w:r w:rsidRPr="005F6528">
        <w:t>Certezza</w:t>
      </w:r>
      <w:proofErr w:type="spellEnd"/>
      <w:r w:rsidRPr="005F6528">
        <w:t xml:space="preserve"> AB, Cisco Systems AB, </w:t>
      </w:r>
      <w:proofErr w:type="spellStart"/>
      <w:r w:rsidRPr="005F6528">
        <w:t>Contexa</w:t>
      </w:r>
      <w:proofErr w:type="spellEnd"/>
      <w:r w:rsidRPr="005F6528">
        <w:t xml:space="preserve"> Consulting AB, </w:t>
      </w:r>
      <w:proofErr w:type="spellStart"/>
      <w:r w:rsidRPr="005F6528">
        <w:t>Cybercom</w:t>
      </w:r>
      <w:proofErr w:type="spellEnd"/>
      <w:r w:rsidRPr="005F6528">
        <w:t xml:space="preserve">, Dataföreningen i Sverige, Domstolsverket, </w:t>
      </w:r>
      <w:proofErr w:type="spellStart"/>
      <w:r w:rsidRPr="005F6528">
        <w:t>E-legiti</w:t>
      </w:r>
      <w:r w:rsidR="00E45769">
        <w:softHyphen/>
      </w:r>
      <w:r w:rsidRPr="005F6528">
        <w:t>mationsnämnden</w:t>
      </w:r>
      <w:proofErr w:type="spellEnd"/>
      <w:r w:rsidRPr="005F6528">
        <w:t>, Finansiell ID-teknik AB, Företagarförbundet, Försvarets Materielverk, Försäkringskassan, Göteborgs kommun, Hjälp</w:t>
      </w:r>
      <w:r w:rsidR="00E45769">
        <w:softHyphen/>
      </w:r>
      <w:r w:rsidRPr="005F6528">
        <w:t>medelsinstitutet, ISOC-SE, Kungliga Ingenjörsvetenskaps</w:t>
      </w:r>
      <w:r>
        <w:softHyphen/>
      </w:r>
      <w:r w:rsidRPr="005F6528">
        <w:t xml:space="preserve">akademien, Kammarkollegiet, </w:t>
      </w:r>
      <w:proofErr w:type="spellStart"/>
      <w:r w:rsidRPr="005F6528">
        <w:t>Kirei</w:t>
      </w:r>
      <w:proofErr w:type="spellEnd"/>
      <w:r w:rsidRPr="005F6528">
        <w:t>, Konkurrensverket, Kronofogde</w:t>
      </w:r>
      <w:r w:rsidRPr="005F6528">
        <w:softHyphen/>
        <w:t>myndig</w:t>
      </w:r>
      <w:r w:rsidRPr="005F6528">
        <w:softHyphen/>
        <w:t>heten, Lantbrukarnas Riksförbund, Lantmäteriet, Läkemedels</w:t>
      </w:r>
      <w:r w:rsidRPr="005F6528">
        <w:softHyphen/>
        <w:t xml:space="preserve">verket, Migrationsverket, Nordea AB, Näringslivets regelnämnd, Nätverket för elektroniska affärer, Pensionsmyndigheten, Post- och telestyrelsen, Region Halland, </w:t>
      </w:r>
      <w:proofErr w:type="spellStart"/>
      <w:r w:rsidRPr="005F6528">
        <w:t>Secmaker</w:t>
      </w:r>
      <w:proofErr w:type="spellEnd"/>
      <w:r w:rsidRPr="005F6528">
        <w:t xml:space="preserve"> AB, </w:t>
      </w:r>
      <w:proofErr w:type="spellStart"/>
      <w:r w:rsidRPr="005F6528">
        <w:t>Setterwalls</w:t>
      </w:r>
      <w:proofErr w:type="spellEnd"/>
      <w:r w:rsidRPr="005F6528">
        <w:t xml:space="preserve"> advokatbyrå, Skatteverket, Socialstyrelsen, Statens skolverk, Statistiska centralbyrån, Stiftelsen för Internetinfrastruktur, Sundbybergs kommun, Svenska Bankföreningen, Svenska Handelsbanken AB, Sveriges Kommuner och Landsting, Swedbank AB, TeliaSonera AB, Tillväxtverket, Uppsala kommun, Västerås kommun</w:t>
      </w:r>
      <w:r>
        <w:t>.</w:t>
      </w:r>
    </w:p>
    <w:p w:rsidR="001E2EE5" w:rsidRPr="001E2EE5" w:rsidRDefault="001E2EE5" w:rsidP="001E2EE5">
      <w:pPr>
        <w:pStyle w:val="Brdtextmedindrag"/>
        <w:sectPr w:rsidR="001E2EE5" w:rsidRPr="001E2EE5" w:rsidSect="000D6461">
          <w:headerReference w:type="even" r:id="rId48"/>
          <w:headerReference w:type="default" r:id="rId49"/>
          <w:footerReference w:type="even" r:id="rId50"/>
          <w:footerReference w:type="default" r:id="rId51"/>
          <w:headerReference w:type="first" r:id="rId52"/>
          <w:footerReference w:type="first" r:id="rId53"/>
          <w:pgSz w:w="9356" w:h="13721" w:code="9"/>
          <w:pgMar w:top="794" w:right="2438" w:bottom="1191" w:left="1020" w:header="0" w:footer="709" w:gutter="0"/>
          <w:cols w:space="720"/>
          <w:docGrid w:linePitch="245"/>
        </w:sectPr>
      </w:pPr>
    </w:p>
    <w:p w:rsidR="00EE7E17" w:rsidRDefault="00EE7E17" w:rsidP="00F30218">
      <w:pPr>
        <w:pStyle w:val="Brdtextmedindrag"/>
      </w:pPr>
    </w:p>
    <w:p w:rsidR="00EE7E17" w:rsidRDefault="00EE7E17" w:rsidP="00EE7E17">
      <w:pPr>
        <w:sectPr w:rsidR="00EE7E17" w:rsidSect="00F30218">
          <w:headerReference w:type="even" r:id="rId54"/>
          <w:headerReference w:type="default" r:id="rId55"/>
          <w:type w:val="continuous"/>
          <w:pgSz w:w="9356" w:h="13721" w:code="9"/>
          <w:pgMar w:top="794" w:right="2438" w:bottom="1191" w:left="1020" w:header="0" w:footer="709" w:gutter="0"/>
          <w:cols w:space="720"/>
          <w:docGrid w:linePitch="245"/>
        </w:sectPr>
      </w:pPr>
    </w:p>
    <w:p w:rsidR="00EE7E17" w:rsidRDefault="00EE7E17" w:rsidP="000D6461">
      <w:pPr>
        <w:pStyle w:val="Propbilaga"/>
      </w:pPr>
      <w:bookmarkStart w:id="409" w:name="_Toc350844769"/>
      <w:bookmarkStart w:id="410" w:name="_Toc350848711"/>
      <w:bookmarkStart w:id="411" w:name="_Toc351561307"/>
      <w:bookmarkStart w:id="412" w:name="_Toc351622746"/>
      <w:r>
        <w:lastRenderedPageBreak/>
        <w:t>Promemorians lagförslag</w:t>
      </w:r>
      <w:bookmarkEnd w:id="409"/>
      <w:bookmarkEnd w:id="410"/>
      <w:bookmarkEnd w:id="411"/>
      <w:bookmarkEnd w:id="412"/>
    </w:p>
    <w:p w:rsidR="00EE7E17" w:rsidRDefault="00EE7E17" w:rsidP="000D6461">
      <w:pPr>
        <w:pStyle w:val="Rubrik2utannumrering"/>
        <w:spacing w:before="0"/>
      </w:pPr>
      <w:r>
        <w:t>Förslag till lag om valfrihetssystem i fråga om tjänster för elektronisk identifiering</w:t>
      </w:r>
    </w:p>
    <w:p w:rsidR="00EE7E17" w:rsidRDefault="00EE7E17" w:rsidP="000D6461">
      <w:pPr>
        <w:pStyle w:val="Brdtextmedindrag"/>
      </w:pPr>
      <w:r>
        <w:t>Härigenom föreskrivs följande.</w:t>
      </w:r>
    </w:p>
    <w:p w:rsidR="00EE7E17" w:rsidRDefault="00EE7E17" w:rsidP="000D6461">
      <w:pPr>
        <w:pStyle w:val="Rubrik4utannumrering"/>
      </w:pPr>
      <w:r>
        <w:t>Inledande bestämmelser</w:t>
      </w:r>
    </w:p>
    <w:p w:rsidR="00EE7E17" w:rsidRDefault="00EE7E17" w:rsidP="000D6461">
      <w:pPr>
        <w:pStyle w:val="Brdtext"/>
      </w:pPr>
      <w:r w:rsidRPr="00B22C9A">
        <w:rPr>
          <w:b/>
        </w:rPr>
        <w:t>1</w:t>
      </w:r>
      <w:r>
        <w:rPr>
          <w:b/>
        </w:rPr>
        <w:t> </w:t>
      </w:r>
      <w:proofErr w:type="gramStart"/>
      <w:r w:rsidRPr="00B22C9A">
        <w:rPr>
          <w:b/>
        </w:rPr>
        <w:t>§</w:t>
      </w:r>
      <w:r>
        <w:rPr>
          <w:b/>
        </w:rPr>
        <w:t>    </w:t>
      </w:r>
      <w:r>
        <w:t>Denna</w:t>
      </w:r>
      <w:proofErr w:type="gramEnd"/>
      <w:r>
        <w:t xml:space="preserve"> lag gäller när en statlig myndighet, en kommun eller ett landsting har beslutat att tillämpa valfrihetssystem i fråga om tjänster för elektronisk identifiering av enskilda i myndighetens, kommunens eller landstingets elektroniska tjänster, samt har uppdragit åt </w:t>
      </w:r>
      <w:proofErr w:type="spellStart"/>
      <w:r>
        <w:t>E-legitimations</w:t>
      </w:r>
      <w:r>
        <w:softHyphen/>
        <w:t>nämnden</w:t>
      </w:r>
      <w:proofErr w:type="spellEnd"/>
      <w:r>
        <w:t xml:space="preserve"> att i myndighetens, kommunens eller landstingets namn administrera systemet enligt 2–13 §§ och föra myndighetens, kommunens eller landstingets talan i samband med mål om rättelse enligt 15–17 §§.</w:t>
      </w:r>
    </w:p>
    <w:p w:rsidR="00EE7E17" w:rsidRDefault="00EE7E17" w:rsidP="000D6461">
      <w:pPr>
        <w:pStyle w:val="Brdtextmedindrag"/>
      </w:pPr>
      <w:r>
        <w:t>Med valfrihetssystem enligt denna lag avses ett förfarande där den enskilde har rätt att välja den leverantör som ska utföra tjänsten och som en statlig myndighet, en kommun eller ett landsting har tecknat kontrakt med.</w:t>
      </w:r>
    </w:p>
    <w:p w:rsidR="00EE7E17" w:rsidRDefault="00EE7E17" w:rsidP="000D6461">
      <w:pPr>
        <w:pStyle w:val="Brdtextmedindrag"/>
      </w:pPr>
    </w:p>
    <w:p w:rsidR="00EE7E17" w:rsidRDefault="00EE7E17" w:rsidP="000D6461">
      <w:pPr>
        <w:pStyle w:val="Brdtext"/>
      </w:pPr>
      <w:r>
        <w:rPr>
          <w:b/>
        </w:rPr>
        <w:t>2 </w:t>
      </w:r>
      <w:proofErr w:type="gramStart"/>
      <w:r w:rsidRPr="00B22C9A">
        <w:rPr>
          <w:b/>
        </w:rPr>
        <w:t>§</w:t>
      </w:r>
      <w:r>
        <w:rPr>
          <w:b/>
        </w:rPr>
        <w:t>    </w:t>
      </w:r>
      <w:r>
        <w:t>Leverantörer</w:t>
      </w:r>
      <w:proofErr w:type="gramEnd"/>
      <w:r>
        <w:t xml:space="preserve"> ska behandlas på ett likvärdigt och icke-diskrimine</w:t>
      </w:r>
      <w:r w:rsidR="00E45769">
        <w:softHyphen/>
      </w:r>
      <w:r>
        <w:t>rande sätt. När valfrihetssystem tillämpas ska principerna om öppenhet, ömsesidigt erkännande och proportionalitet iakttas.</w:t>
      </w:r>
    </w:p>
    <w:p w:rsidR="00EE7E17" w:rsidRDefault="00EE7E17" w:rsidP="000D6461">
      <w:pPr>
        <w:pStyle w:val="Rubrik4utannumrering"/>
      </w:pPr>
      <w:r>
        <w:t>Annonsering</w:t>
      </w:r>
    </w:p>
    <w:p w:rsidR="00EE7E17" w:rsidRDefault="00EE7E17" w:rsidP="000D6461">
      <w:pPr>
        <w:pStyle w:val="Brdtext"/>
      </w:pPr>
      <w:r>
        <w:rPr>
          <w:b/>
        </w:rPr>
        <w:t>3 </w:t>
      </w:r>
      <w:proofErr w:type="gramStart"/>
      <w:r w:rsidRPr="00B22C9A">
        <w:rPr>
          <w:b/>
        </w:rPr>
        <w:t>§</w:t>
      </w:r>
      <w:r>
        <w:rPr>
          <w:b/>
        </w:rPr>
        <w:t>    </w:t>
      </w:r>
      <w:r>
        <w:t>Det</w:t>
      </w:r>
      <w:proofErr w:type="gramEnd"/>
      <w:r>
        <w:t xml:space="preserve"> ska på en nationell webbplats som har upprättats för ändamålet annonseras vilka tjänster för elektronisk identifiering som efterfrågas. Ansökningar ska löpande begäras in genom sådan annonsering.</w:t>
      </w:r>
    </w:p>
    <w:p w:rsidR="00EE7E17" w:rsidRDefault="00EE7E17" w:rsidP="000D6461">
      <w:pPr>
        <w:pStyle w:val="Brdtextmedindrag"/>
      </w:pPr>
      <w:r>
        <w:t>Ett förfrågningsunderlag ska finnas tillgängligt på webbplatsen till</w:t>
      </w:r>
      <w:r w:rsidR="00E45769">
        <w:softHyphen/>
      </w:r>
      <w:r>
        <w:t>sammans med annonsen. Förfrågningsunderlaget ska innehålla det underlag som behövs för en ansökan om godkännande.</w:t>
      </w:r>
    </w:p>
    <w:p w:rsidR="00EE7E17" w:rsidRDefault="00EE7E17" w:rsidP="000D6461">
      <w:pPr>
        <w:pStyle w:val="Rubrik4utannumrering"/>
      </w:pPr>
      <w:r>
        <w:t>Förfrågningsunderlag</w:t>
      </w:r>
    </w:p>
    <w:p w:rsidR="00EE7E17" w:rsidRDefault="00EE7E17" w:rsidP="000D6461">
      <w:pPr>
        <w:pStyle w:val="Brdtext"/>
      </w:pPr>
      <w:r>
        <w:rPr>
          <w:b/>
        </w:rPr>
        <w:t>4 </w:t>
      </w:r>
      <w:proofErr w:type="gramStart"/>
      <w:r w:rsidRPr="00B22C9A">
        <w:rPr>
          <w:b/>
        </w:rPr>
        <w:t>§</w:t>
      </w:r>
      <w:r>
        <w:rPr>
          <w:b/>
        </w:rPr>
        <w:t>    </w:t>
      </w:r>
      <w:r>
        <w:t>Grunderna</w:t>
      </w:r>
      <w:proofErr w:type="gramEnd"/>
      <w:r>
        <w:t xml:space="preserve"> för den ekonomiska ersättningen till en leverantör ska framgå av förfrågningsunderlaget.</w:t>
      </w:r>
    </w:p>
    <w:p w:rsidR="00EE7E17" w:rsidRDefault="00EE7E17" w:rsidP="000D6461">
      <w:pPr>
        <w:pStyle w:val="Brdtextmedindrag"/>
      </w:pPr>
    </w:p>
    <w:p w:rsidR="00EE7E17" w:rsidRDefault="00EE7E17" w:rsidP="000D6461">
      <w:pPr>
        <w:pStyle w:val="Brdtext"/>
      </w:pPr>
      <w:r w:rsidRPr="00B22C9A">
        <w:rPr>
          <w:b/>
        </w:rPr>
        <w:t>5</w:t>
      </w:r>
      <w:r>
        <w:rPr>
          <w:b/>
        </w:rPr>
        <w:t> </w:t>
      </w:r>
      <w:proofErr w:type="gramStart"/>
      <w:r w:rsidRPr="00B22C9A">
        <w:rPr>
          <w:b/>
        </w:rPr>
        <w:t>§</w:t>
      </w:r>
      <w:r>
        <w:rPr>
          <w:b/>
        </w:rPr>
        <w:t>    </w:t>
      </w:r>
      <w:r>
        <w:t>Ett</w:t>
      </w:r>
      <w:proofErr w:type="gramEnd"/>
      <w:r>
        <w:t xml:space="preserve"> kontrakt får förenas med särskilda villkor för hur det ska full</w:t>
      </w:r>
      <w:r>
        <w:softHyphen/>
        <w:t>göras. Samtliga sådana villkor ska anges i annonsen eller förfrågnings</w:t>
      </w:r>
      <w:r>
        <w:softHyphen/>
        <w:t>underlaget.</w:t>
      </w:r>
    </w:p>
    <w:p w:rsidR="00EE7E17" w:rsidRDefault="00EE7E17" w:rsidP="000D6461">
      <w:pPr>
        <w:pStyle w:val="Brdtextmedindrag"/>
      </w:pPr>
    </w:p>
    <w:p w:rsidR="00EE7E17" w:rsidRDefault="00EE7E17" w:rsidP="000D6461">
      <w:pPr>
        <w:pStyle w:val="Brdtext"/>
      </w:pPr>
      <w:r>
        <w:rPr>
          <w:b/>
        </w:rPr>
        <w:t>6 </w:t>
      </w:r>
      <w:proofErr w:type="gramStart"/>
      <w:r w:rsidRPr="00B22C9A">
        <w:rPr>
          <w:b/>
        </w:rPr>
        <w:t>§</w:t>
      </w:r>
      <w:r>
        <w:rPr>
          <w:b/>
        </w:rPr>
        <w:t>    </w:t>
      </w:r>
      <w:r>
        <w:t>I</w:t>
      </w:r>
      <w:proofErr w:type="gramEnd"/>
      <w:r>
        <w:t xml:space="preserve"> annonsen eller förfrågningsunderlaget ska det anges på vilket sätt ansökan ska lämnas in.  </w:t>
      </w:r>
    </w:p>
    <w:p w:rsidR="00EE7E17" w:rsidRDefault="00EE7E17" w:rsidP="000D6461">
      <w:pPr>
        <w:pStyle w:val="Brdtextmedindrag"/>
      </w:pPr>
      <w:r>
        <w:t>I förfrågningsunderlaget ska det anges inom vilken tid beslut om god</w:t>
      </w:r>
      <w:r w:rsidR="00E45769">
        <w:softHyphen/>
      </w:r>
      <w:r>
        <w:t>kännande kommer att fattas.</w:t>
      </w:r>
    </w:p>
    <w:p w:rsidR="00EE7E17" w:rsidRDefault="00EE7E17" w:rsidP="000D6461">
      <w:pPr>
        <w:pStyle w:val="Rubrik4utannumrering"/>
      </w:pPr>
      <w:r>
        <w:lastRenderedPageBreak/>
        <w:t>Ansökan</w:t>
      </w:r>
    </w:p>
    <w:p w:rsidR="00EE7E17" w:rsidRDefault="00EE7E17" w:rsidP="000D6461">
      <w:pPr>
        <w:pStyle w:val="Brdtext"/>
      </w:pPr>
      <w:r>
        <w:rPr>
          <w:b/>
        </w:rPr>
        <w:t>7 </w:t>
      </w:r>
      <w:proofErr w:type="gramStart"/>
      <w:r w:rsidRPr="00B22C9A">
        <w:rPr>
          <w:b/>
        </w:rPr>
        <w:t>§</w:t>
      </w:r>
      <w:r>
        <w:rPr>
          <w:b/>
        </w:rPr>
        <w:t>    </w:t>
      </w:r>
      <w:r>
        <w:t>Leverantörer</w:t>
      </w:r>
      <w:proofErr w:type="gramEnd"/>
      <w:r>
        <w:t xml:space="preserve"> får lämna en ansökan var för sig eller tillsammans med andra leverantörer. Ett kontrakt får förenas med villkor om att den som har blivit tilldelad kontraktet ska bedriva verksamheten i en viss juridisk form, om det behövs för att kontraktet ska kunna fullgöras på ett godtagbart sätt.</w:t>
      </w:r>
    </w:p>
    <w:p w:rsidR="00EE7E17" w:rsidRDefault="00EE7E17" w:rsidP="000D6461">
      <w:pPr>
        <w:pStyle w:val="Brdtextmedindrag"/>
      </w:pPr>
    </w:p>
    <w:p w:rsidR="00EE7E17" w:rsidRDefault="00EE7E17" w:rsidP="000D6461">
      <w:pPr>
        <w:pStyle w:val="Brdtext"/>
      </w:pPr>
      <w:r>
        <w:rPr>
          <w:b/>
        </w:rPr>
        <w:t>8 </w:t>
      </w:r>
      <w:proofErr w:type="gramStart"/>
      <w:r w:rsidRPr="00B22C9A">
        <w:rPr>
          <w:b/>
        </w:rPr>
        <w:t>§</w:t>
      </w:r>
      <w:r>
        <w:rPr>
          <w:b/>
        </w:rPr>
        <w:t>    </w:t>
      </w:r>
      <w:r>
        <w:t>En</w:t>
      </w:r>
      <w:proofErr w:type="gramEnd"/>
      <w:r>
        <w:t xml:space="preserve"> sökande får vid behov åberopa andra företags ekonomiska, tekniska och yrkesmässiga kapacitet i ansökan. Sökanden ska genom att tillhandahålla ett åtagande från företagen i fråga eller på annat sätt kunna visa att den kommer att förfoga över nödvändiga resurser när kontraktet ska fullgöras.</w:t>
      </w:r>
    </w:p>
    <w:p w:rsidR="00EE7E17" w:rsidRDefault="00EE7E17" w:rsidP="000D6461">
      <w:pPr>
        <w:pStyle w:val="Rubrik4utannumrering"/>
      </w:pPr>
      <w:r>
        <w:t>Uteslutning av sökande</w:t>
      </w:r>
    </w:p>
    <w:p w:rsidR="00EE7E17" w:rsidRDefault="00EE7E17" w:rsidP="000D6461">
      <w:pPr>
        <w:pStyle w:val="Brdtext"/>
      </w:pPr>
      <w:r>
        <w:rPr>
          <w:b/>
        </w:rPr>
        <w:t>9 </w:t>
      </w:r>
      <w:proofErr w:type="gramStart"/>
      <w:r w:rsidRPr="00B22C9A">
        <w:rPr>
          <w:b/>
        </w:rPr>
        <w:t>§</w:t>
      </w:r>
      <w:r>
        <w:rPr>
          <w:b/>
        </w:rPr>
        <w:t>    </w:t>
      </w:r>
      <w:r>
        <w:t>En</w:t>
      </w:r>
      <w:proofErr w:type="gramEnd"/>
      <w:r>
        <w:t xml:space="preserve"> sökande får uteslutas om sökanden </w:t>
      </w:r>
    </w:p>
    <w:p w:rsidR="00EE7E17" w:rsidRDefault="00EE7E17" w:rsidP="000D6461">
      <w:pPr>
        <w:pStyle w:val="Brdtextmedindrag"/>
      </w:pPr>
      <w:r>
        <w:t>1. är i konkurs eller likvidation, under tvångsförvaltning eller föremål för ackord eller tills vidare har inställt sina betalningar eller är under</w:t>
      </w:r>
      <w:r>
        <w:softHyphen/>
        <w:t xml:space="preserve">kastad näringsförbud, </w:t>
      </w:r>
    </w:p>
    <w:p w:rsidR="00EE7E17" w:rsidRDefault="00EE7E17" w:rsidP="000D6461">
      <w:pPr>
        <w:pStyle w:val="Brdtextmedindrag"/>
      </w:pPr>
      <w:r>
        <w:t xml:space="preserve">2. är föremål för ansökan om konkurs, tvångslikvidation, ackord eller annat liknande förfarande, </w:t>
      </w:r>
    </w:p>
    <w:p w:rsidR="00EE7E17" w:rsidRDefault="00EE7E17" w:rsidP="000D6461">
      <w:pPr>
        <w:pStyle w:val="Brdtextmedindrag"/>
      </w:pPr>
      <w:r>
        <w:t>3. genom lagakraftvunnen dom är dömd för brott som avser yrkesut</w:t>
      </w:r>
      <w:r>
        <w:softHyphen/>
        <w:t>övningen,</w:t>
      </w:r>
    </w:p>
    <w:p w:rsidR="00EE7E17" w:rsidRDefault="00EE7E17" w:rsidP="000D6461">
      <w:pPr>
        <w:pStyle w:val="Brdtextmedindrag"/>
      </w:pPr>
      <w:r>
        <w:t>4. kan visas ha gjort sig skyldig till allvarligt fel i yrkesutövningen,</w:t>
      </w:r>
    </w:p>
    <w:p w:rsidR="00EE7E17" w:rsidRDefault="00EE7E17" w:rsidP="000D6461">
      <w:pPr>
        <w:pStyle w:val="Brdtextmedindrag"/>
      </w:pPr>
      <w:r>
        <w:t xml:space="preserve">5. inte har fullgjort sina </w:t>
      </w:r>
      <w:proofErr w:type="gramStart"/>
      <w:r>
        <w:t>åligganden</w:t>
      </w:r>
      <w:proofErr w:type="gramEnd"/>
      <w:r>
        <w:t xml:space="preserve"> avseende socialförsäkringsavgifter eller skatt i hemlandet eller en annan stat inom Europeiska ekonomiska samarbetsområdet, eller</w:t>
      </w:r>
    </w:p>
    <w:p w:rsidR="00EE7E17" w:rsidRDefault="00EE7E17" w:rsidP="000D6461">
      <w:pPr>
        <w:pStyle w:val="Brdtextmedindrag"/>
      </w:pPr>
      <w:r>
        <w:t>6. i något väsentligt hänseende inte har lämnat upplysningar eller har lämnat felaktiga upplysningar som har begärts.</w:t>
      </w:r>
    </w:p>
    <w:p w:rsidR="00EE7E17" w:rsidRDefault="00EE7E17" w:rsidP="000D6461">
      <w:pPr>
        <w:pStyle w:val="Brdtextmedindrag"/>
      </w:pPr>
      <w:r>
        <w:t>En sökande får föreläggas att visa att det inte finns någon grund för att utesluta denne med stöd av första stycket 1, 2, 3 eller 5.</w:t>
      </w:r>
    </w:p>
    <w:p w:rsidR="00EE7E17" w:rsidRDefault="00EE7E17" w:rsidP="000D6461">
      <w:pPr>
        <w:pStyle w:val="Brdtextmedindrag"/>
      </w:pPr>
    </w:p>
    <w:p w:rsidR="00EE7E17" w:rsidRDefault="00EE7E17" w:rsidP="000D6461">
      <w:pPr>
        <w:pStyle w:val="Brdtext"/>
      </w:pPr>
      <w:r w:rsidRPr="00B22C9A">
        <w:rPr>
          <w:b/>
        </w:rPr>
        <w:t>10</w:t>
      </w:r>
      <w:r>
        <w:rPr>
          <w:b/>
        </w:rPr>
        <w:t> </w:t>
      </w:r>
      <w:proofErr w:type="gramStart"/>
      <w:r w:rsidRPr="00B22C9A">
        <w:rPr>
          <w:b/>
        </w:rPr>
        <w:t>§</w:t>
      </w:r>
      <w:r>
        <w:rPr>
          <w:b/>
        </w:rPr>
        <w:t>    </w:t>
      </w:r>
      <w:r>
        <w:t>Ett</w:t>
      </w:r>
      <w:proofErr w:type="gramEnd"/>
      <w:r>
        <w:t xml:space="preserve"> utdrag ur ett officiellt register eller annan likvärdig handling ska godtas som bevis för att det inte finns grund för att utesluta en sökande när det gäller ett förhållande som avses i 9 § första stycket 1 eller 2. </w:t>
      </w:r>
    </w:p>
    <w:p w:rsidR="00EE7E17" w:rsidRDefault="00EE7E17" w:rsidP="000D6461">
      <w:pPr>
        <w:pStyle w:val="Brdtextmedindrag"/>
      </w:pPr>
      <w:r>
        <w:t xml:space="preserve">Om sådana handlingar eller intyg som avses i första stycket inte utfärdas i sökandens hemland eller ursprungsland eller inte omfattar samtliga de fall som avses i 9 § första stycket 1 och 2 får de ersättas med en utsaga som har avgetts på heder och samvete eller av en liknande försäkran. </w:t>
      </w:r>
    </w:p>
    <w:p w:rsidR="00EE7E17" w:rsidRDefault="00EE7E17" w:rsidP="000D6461">
      <w:pPr>
        <w:pStyle w:val="Brdtextmedindrag"/>
      </w:pPr>
      <w:r>
        <w:t>Om en sökande är registrerad i en officiell förteckning över godkända tjänstetillhandahållare i ett land inom Europeiska ekonomiska samarbets</w:t>
      </w:r>
      <w:r>
        <w:softHyphen/>
        <w:t>området, ska det antas att sökanden inte kan uteslutas som leverantör enligt 9 § första stycket 1 eller 2.</w:t>
      </w:r>
    </w:p>
    <w:p w:rsidR="00EE7E17" w:rsidRDefault="00EE7E17" w:rsidP="000D6461">
      <w:pPr>
        <w:pStyle w:val="Rubrik4utannumrering"/>
      </w:pPr>
      <w:r>
        <w:t>Godkännande av sökande och ingående av kontrakt</w:t>
      </w:r>
    </w:p>
    <w:p w:rsidR="00EE7E17" w:rsidRDefault="00EE7E17" w:rsidP="000D6461">
      <w:pPr>
        <w:pStyle w:val="Brdtext"/>
      </w:pPr>
      <w:r>
        <w:rPr>
          <w:b/>
        </w:rPr>
        <w:t>11 </w:t>
      </w:r>
      <w:proofErr w:type="gramStart"/>
      <w:r w:rsidRPr="00B22C9A">
        <w:rPr>
          <w:b/>
        </w:rPr>
        <w:t>§</w:t>
      </w:r>
      <w:r>
        <w:rPr>
          <w:b/>
        </w:rPr>
        <w:t>    </w:t>
      </w:r>
      <w:r>
        <w:t>Samtliga</w:t>
      </w:r>
      <w:proofErr w:type="gramEnd"/>
      <w:r>
        <w:t xml:space="preserve"> sökande som uppfyller kraven i annonsen och förfråg</w:t>
      </w:r>
      <w:r>
        <w:softHyphen/>
        <w:t>ningsunderlaget och som inte har uteslutits med stöd av 9 § ska god</w:t>
      </w:r>
      <w:r w:rsidR="00E45769">
        <w:softHyphen/>
      </w:r>
      <w:r>
        <w:t>kännas för deltagande i valfrihetssystemet.</w:t>
      </w:r>
    </w:p>
    <w:p w:rsidR="00EE7E17" w:rsidRDefault="00EE7E17" w:rsidP="000D6461">
      <w:pPr>
        <w:pStyle w:val="Brdtextmedindrag"/>
      </w:pPr>
    </w:p>
    <w:p w:rsidR="00EE7E17" w:rsidRDefault="00EE7E17" w:rsidP="000D6461">
      <w:pPr>
        <w:pStyle w:val="Brdtext"/>
      </w:pPr>
      <w:r w:rsidRPr="009C35CD">
        <w:rPr>
          <w:b/>
        </w:rPr>
        <w:t>12</w:t>
      </w:r>
      <w:r>
        <w:rPr>
          <w:b/>
        </w:rPr>
        <w:t> </w:t>
      </w:r>
      <w:proofErr w:type="gramStart"/>
      <w:r w:rsidRPr="009C35CD">
        <w:rPr>
          <w:b/>
        </w:rPr>
        <w:t>§</w:t>
      </w:r>
      <w:r>
        <w:rPr>
          <w:b/>
        </w:rPr>
        <w:t>    </w:t>
      </w:r>
      <w:r>
        <w:t>När</w:t>
      </w:r>
      <w:proofErr w:type="gramEnd"/>
      <w:r>
        <w:t xml:space="preserve"> ett beslut om godkännande har lämnats ska kontrakt tecknas med leverantören utan dröjsmål.</w:t>
      </w:r>
    </w:p>
    <w:p w:rsidR="00EE7E17" w:rsidRDefault="00EE7E17" w:rsidP="000D6461">
      <w:pPr>
        <w:pStyle w:val="Brdtextmedindrag"/>
      </w:pPr>
    </w:p>
    <w:p w:rsidR="00EE7E17" w:rsidRDefault="00EE7E17" w:rsidP="000D6461">
      <w:pPr>
        <w:pStyle w:val="Brdtext"/>
      </w:pPr>
      <w:r>
        <w:rPr>
          <w:b/>
        </w:rPr>
        <w:t>13 </w:t>
      </w:r>
      <w:proofErr w:type="gramStart"/>
      <w:r w:rsidRPr="009C35CD">
        <w:rPr>
          <w:b/>
        </w:rPr>
        <w:t>§</w:t>
      </w:r>
      <w:r>
        <w:rPr>
          <w:b/>
        </w:rPr>
        <w:t>    </w:t>
      </w:r>
      <w:r>
        <w:t>Den</w:t>
      </w:r>
      <w:proofErr w:type="gramEnd"/>
      <w:r>
        <w:t xml:space="preserve"> som har ansökt om godkännande ska få del av uppgifter som tillförs ärendet genom någon annan och få tillfälle att yttra sig över upp</w:t>
      </w:r>
      <w:r>
        <w:softHyphen/>
        <w:t xml:space="preserve">gifterna innan ärendet avgörs. </w:t>
      </w:r>
    </w:p>
    <w:p w:rsidR="00EE7E17" w:rsidRDefault="00EE7E17" w:rsidP="000D6461">
      <w:pPr>
        <w:pStyle w:val="Brdtextmedindrag"/>
      </w:pPr>
      <w:r>
        <w:t>Ett slutligt beslut i ett ärende om godkännande enligt denna lag ska innehålla skälen för beslutet. Ett beslut om att inte godkänna en sökande ska även innehålla en upplysning om hur man ansöker om rättelse.</w:t>
      </w:r>
    </w:p>
    <w:p w:rsidR="00EE7E17" w:rsidRDefault="00EE7E17" w:rsidP="000D6461">
      <w:pPr>
        <w:pStyle w:val="Brdtextmedindrag"/>
      </w:pPr>
      <w:r>
        <w:t>Sökanden ska snarast underrättas om beslutet.</w:t>
      </w:r>
    </w:p>
    <w:p w:rsidR="00EE7E17" w:rsidRDefault="00EE7E17" w:rsidP="000D6461">
      <w:pPr>
        <w:pStyle w:val="Rubrik4utannumrering"/>
      </w:pPr>
      <w:r>
        <w:t>Information</w:t>
      </w:r>
    </w:p>
    <w:p w:rsidR="00EE7E17" w:rsidRDefault="00EE7E17" w:rsidP="000D6461">
      <w:pPr>
        <w:pStyle w:val="Brdtext"/>
      </w:pPr>
      <w:r>
        <w:rPr>
          <w:b/>
        </w:rPr>
        <w:t>14 </w:t>
      </w:r>
      <w:proofErr w:type="gramStart"/>
      <w:r w:rsidRPr="009C35CD">
        <w:rPr>
          <w:b/>
        </w:rPr>
        <w:t>§</w:t>
      </w:r>
      <w:r>
        <w:rPr>
          <w:b/>
        </w:rPr>
        <w:t>    </w:t>
      </w:r>
      <w:r>
        <w:t>E</w:t>
      </w:r>
      <w:proofErr w:type="gramEnd"/>
      <w:r>
        <w:t>-legitimationsnämnden ska till enskilda lämna information om samtliga leverantörer som en statlig myndighet, en kommun eller ett landsting har tecknat kontrakt med inom ramen för valfrihetssystemet. Informationen ska vara saklig, relevant, jämförbar, lättförståelig och lättillgänglig.</w:t>
      </w:r>
    </w:p>
    <w:p w:rsidR="00EE7E17" w:rsidRDefault="00EE7E17" w:rsidP="000D6461">
      <w:pPr>
        <w:pStyle w:val="Rubrik4utannumrering"/>
      </w:pPr>
      <w:r>
        <w:t>Rättsmedel</w:t>
      </w:r>
    </w:p>
    <w:p w:rsidR="00EE7E17" w:rsidRDefault="00EE7E17" w:rsidP="000D6461">
      <w:pPr>
        <w:pStyle w:val="Brdtext"/>
      </w:pPr>
      <w:r w:rsidRPr="009C35CD">
        <w:rPr>
          <w:b/>
        </w:rPr>
        <w:t>15</w:t>
      </w:r>
      <w:r>
        <w:rPr>
          <w:b/>
        </w:rPr>
        <w:t> </w:t>
      </w:r>
      <w:proofErr w:type="gramStart"/>
      <w:r w:rsidRPr="009C35CD">
        <w:rPr>
          <w:b/>
        </w:rPr>
        <w:t>§</w:t>
      </w:r>
      <w:r>
        <w:rPr>
          <w:b/>
        </w:rPr>
        <w:t>    </w:t>
      </w:r>
      <w:r>
        <w:t>En</w:t>
      </w:r>
      <w:proofErr w:type="gramEnd"/>
      <w:r>
        <w:t xml:space="preserve"> leverantör som gör gällande att en statlig myndighet, en kommun eller ett landsting har brutit mot en bestämmelse i denna lag, får ansöka om rättelse hos allmän förvaltningsdomstol. </w:t>
      </w:r>
    </w:p>
    <w:p w:rsidR="00EE7E17" w:rsidRDefault="00EE7E17" w:rsidP="000D6461">
      <w:pPr>
        <w:pStyle w:val="Brdtextmedindrag"/>
      </w:pPr>
      <w:r>
        <w:t xml:space="preserve">Endast den sökande som inte har godkänts får ansöka om rättelse av beslut enligt 11 §. </w:t>
      </w:r>
    </w:p>
    <w:p w:rsidR="00EE7E17" w:rsidRDefault="00EE7E17" w:rsidP="000D6461">
      <w:pPr>
        <w:pStyle w:val="Brdtextmedindrag"/>
      </w:pPr>
      <w:r>
        <w:t xml:space="preserve">En ansökan om rättelse ska ges in skriftligen. </w:t>
      </w:r>
    </w:p>
    <w:p w:rsidR="00EE7E17" w:rsidRDefault="00EE7E17" w:rsidP="000D6461">
      <w:pPr>
        <w:pStyle w:val="Brdtextmedindrag"/>
      </w:pPr>
    </w:p>
    <w:p w:rsidR="00EE7E17" w:rsidRDefault="00EE7E17" w:rsidP="000D6461">
      <w:pPr>
        <w:pStyle w:val="Brdtext"/>
      </w:pPr>
      <w:r w:rsidRPr="009C35CD">
        <w:rPr>
          <w:b/>
        </w:rPr>
        <w:t>16</w:t>
      </w:r>
      <w:r>
        <w:rPr>
          <w:b/>
        </w:rPr>
        <w:t> </w:t>
      </w:r>
      <w:proofErr w:type="gramStart"/>
      <w:r w:rsidRPr="009C35CD">
        <w:rPr>
          <w:b/>
        </w:rPr>
        <w:t>§</w:t>
      </w:r>
      <w:r>
        <w:rPr>
          <w:b/>
        </w:rPr>
        <w:t>    </w:t>
      </w:r>
      <w:r>
        <w:t>Om</w:t>
      </w:r>
      <w:proofErr w:type="gramEnd"/>
      <w:r>
        <w:t xml:space="preserve"> en statlig myndighet, en kommun eller ett landsting har brutit mot någon bestämmelse i denna lag och detta har medfört att en leve</w:t>
      </w:r>
      <w:r w:rsidR="00E45769">
        <w:softHyphen/>
      </w:r>
      <w:r>
        <w:t>rantör har lidit eller kan komma att lida skada, ska rätten besluta att myn</w:t>
      </w:r>
      <w:r w:rsidR="00E45769">
        <w:softHyphen/>
      </w:r>
      <w:r>
        <w:t xml:space="preserve">digheten, kommunen eller landstinget ska vidta rättelse. </w:t>
      </w:r>
    </w:p>
    <w:p w:rsidR="00EE7E17" w:rsidRDefault="00EE7E17" w:rsidP="000D6461">
      <w:pPr>
        <w:pStyle w:val="Brdtextmedindrag"/>
      </w:pPr>
    </w:p>
    <w:p w:rsidR="00EE7E17" w:rsidRDefault="00EE7E17" w:rsidP="000D6461">
      <w:pPr>
        <w:pStyle w:val="Brdtext"/>
      </w:pPr>
      <w:r>
        <w:rPr>
          <w:b/>
        </w:rPr>
        <w:t>17 </w:t>
      </w:r>
      <w:proofErr w:type="gramStart"/>
      <w:r w:rsidRPr="009C35CD">
        <w:rPr>
          <w:b/>
        </w:rPr>
        <w:t>§</w:t>
      </w:r>
      <w:r>
        <w:rPr>
          <w:b/>
        </w:rPr>
        <w:t>    </w:t>
      </w:r>
      <w:r>
        <w:t>En</w:t>
      </w:r>
      <w:proofErr w:type="gramEnd"/>
      <w:r>
        <w:t xml:space="preserve"> ansökan om rättelse enligt 15 § ska göras hos den förvaltnings</w:t>
      </w:r>
      <w:r>
        <w:softHyphen/>
        <w:t>rätt i vars domkrets E-legitimationsnämnden har sitt hemvist.</w:t>
      </w:r>
    </w:p>
    <w:p w:rsidR="00EE7E17" w:rsidRDefault="00EE7E17" w:rsidP="000D6461">
      <w:pPr>
        <w:pStyle w:val="Brdtextmedindrag"/>
      </w:pPr>
      <w:r>
        <w:t>En ansökan enligt 15 § andra stycket ska ha kommit in till förvalt</w:t>
      </w:r>
      <w:r>
        <w:softHyphen/>
        <w:t xml:space="preserve">ningsrätten inom tre veckor från det att en upplysning har lämnats enligt 12 §.  </w:t>
      </w:r>
    </w:p>
    <w:p w:rsidR="00EE7E17" w:rsidRDefault="00EE7E17" w:rsidP="000D6461">
      <w:pPr>
        <w:pStyle w:val="Brdtextmedindrag"/>
      </w:pPr>
      <w:r>
        <w:t>Prövningstillstånd krävs vid överklagande till kammarrätt.</w:t>
      </w:r>
    </w:p>
    <w:p w:rsidR="00EE7E17" w:rsidRDefault="00EE7E17" w:rsidP="000D6461">
      <w:pPr>
        <w:pStyle w:val="Brdtextmedindrag"/>
      </w:pPr>
    </w:p>
    <w:p w:rsidR="00EE7E17" w:rsidRDefault="00EE7E17" w:rsidP="000D6461">
      <w:pPr>
        <w:pStyle w:val="Brdtext"/>
      </w:pPr>
      <w:r w:rsidRPr="009C35CD">
        <w:rPr>
          <w:b/>
        </w:rPr>
        <w:t>18</w:t>
      </w:r>
      <w:r>
        <w:rPr>
          <w:b/>
        </w:rPr>
        <w:t> </w:t>
      </w:r>
      <w:proofErr w:type="gramStart"/>
      <w:r w:rsidRPr="009C35CD">
        <w:rPr>
          <w:b/>
        </w:rPr>
        <w:t>§</w:t>
      </w:r>
      <w:r>
        <w:rPr>
          <w:b/>
        </w:rPr>
        <w:t>    </w:t>
      </w:r>
      <w:r>
        <w:t>En</w:t>
      </w:r>
      <w:proofErr w:type="gramEnd"/>
      <w:r>
        <w:t xml:space="preserve"> statlig myndighet, en kommun eller ett landsting som inte har följt denna lag ska ersätta sökanden för därigenom uppkommen skada. En skadeståndstalan som grundar sig på ett beslut enligt 11 § ska väckas inom ett år från det att sökanden inte har godkänts. Talan om skadestånd ska väckas vid allmän domstol. Väcks inte talan i tid, är rätten till skade</w:t>
      </w:r>
      <w:r>
        <w:softHyphen/>
        <w:t>stånd förlorad.</w:t>
      </w:r>
    </w:p>
    <w:p w:rsidR="00EE7E17" w:rsidRPr="009C35CD" w:rsidRDefault="00EE7E17" w:rsidP="000D6461">
      <w:pPr>
        <w:pStyle w:val="Brdtextmedindrag"/>
        <w:rPr>
          <w:b/>
        </w:rPr>
      </w:pPr>
    </w:p>
    <w:p w:rsidR="00EE7E17" w:rsidRDefault="00EE7E17" w:rsidP="000D6461">
      <w:pPr>
        <w:pStyle w:val="Brdtext"/>
      </w:pPr>
      <w:r w:rsidRPr="009C35CD">
        <w:rPr>
          <w:b/>
        </w:rPr>
        <w:t>19</w:t>
      </w:r>
      <w:r>
        <w:rPr>
          <w:b/>
        </w:rPr>
        <w:t> </w:t>
      </w:r>
      <w:proofErr w:type="gramStart"/>
      <w:r w:rsidRPr="009C35CD">
        <w:rPr>
          <w:b/>
        </w:rPr>
        <w:t>§</w:t>
      </w:r>
      <w:r>
        <w:rPr>
          <w:b/>
        </w:rPr>
        <w:t>    </w:t>
      </w:r>
      <w:r>
        <w:t>Bestämmelserna</w:t>
      </w:r>
      <w:proofErr w:type="gramEnd"/>
      <w:r>
        <w:t xml:space="preserve"> i 15–18 §§ om rättelse och skadestånd gäller inte i fråga om information enligt 14 §.</w:t>
      </w:r>
    </w:p>
    <w:p w:rsidR="00EE7E17" w:rsidRDefault="00EE7E17" w:rsidP="000D6461">
      <w:pPr>
        <w:pStyle w:val="Brdtextmedindrag"/>
      </w:pPr>
    </w:p>
    <w:p w:rsidR="00EE7E17" w:rsidRDefault="00EE7E17" w:rsidP="000D6461">
      <w:pPr>
        <w:pStyle w:val="Brdtext"/>
      </w:pPr>
      <w:r>
        <w:rPr>
          <w:b/>
        </w:rPr>
        <w:lastRenderedPageBreak/>
        <w:t>20 </w:t>
      </w:r>
      <w:proofErr w:type="gramStart"/>
      <w:r w:rsidRPr="009C35CD">
        <w:rPr>
          <w:b/>
        </w:rPr>
        <w:t>§</w:t>
      </w:r>
      <w:r>
        <w:rPr>
          <w:b/>
        </w:rPr>
        <w:t>    </w:t>
      </w:r>
      <w:r>
        <w:t>Ett</w:t>
      </w:r>
      <w:proofErr w:type="gramEnd"/>
      <w:r>
        <w:t xml:space="preserve"> beslut som denna lag är tillämplig på får inte överklagas med stöd av 10 kap. kommunallagen (1991:900).</w:t>
      </w:r>
    </w:p>
    <w:p w:rsidR="00EE7E17" w:rsidRDefault="00EE7E17" w:rsidP="000D6461">
      <w:pPr>
        <w:pStyle w:val="Rubrik4utannumrering"/>
      </w:pPr>
      <w:r>
        <w:t>Tillsyn</w:t>
      </w:r>
    </w:p>
    <w:p w:rsidR="00EE7E17" w:rsidRDefault="00EE7E17" w:rsidP="000D6461">
      <w:pPr>
        <w:pStyle w:val="Brdtext"/>
      </w:pPr>
      <w:r>
        <w:rPr>
          <w:b/>
        </w:rPr>
        <w:t>21 </w:t>
      </w:r>
      <w:proofErr w:type="gramStart"/>
      <w:r w:rsidRPr="009C35CD">
        <w:rPr>
          <w:b/>
        </w:rPr>
        <w:t>§</w:t>
      </w:r>
      <w:r>
        <w:rPr>
          <w:b/>
        </w:rPr>
        <w:t>    </w:t>
      </w:r>
      <w:r>
        <w:t>Den</w:t>
      </w:r>
      <w:proofErr w:type="gramEnd"/>
      <w:r>
        <w:t xml:space="preserve"> myndighet som regeringen bestämmer utövar tillsyn över att lagen följs. </w:t>
      </w:r>
    </w:p>
    <w:p w:rsidR="00EE7E17" w:rsidRDefault="00EE7E17" w:rsidP="000D6461">
      <w:pPr>
        <w:pStyle w:val="Brdtextmedindrag"/>
      </w:pPr>
      <w:r>
        <w:t>Tillsynsmyndigheten får inhämta sådana upplysningar som är nödvän</w:t>
      </w:r>
      <w:r>
        <w:softHyphen/>
        <w:t>diga för tillsynen från de statliga myndigheter, kommuner eller landsting som har inrättat valfrihetssystem och från E-legitimationsnämnden. Upplysningarna ska i första hand inhämtas genom ett skriftligt för</w:t>
      </w:r>
      <w:r w:rsidR="00E45769">
        <w:softHyphen/>
      </w:r>
      <w:r>
        <w:t>farande. Om det på grund av materialets omfång, brådska eller något annat förhållande är lämpligare, får upplysningarna i stället inhämtas genom besök hos myndigheten, kommunen eller landstinget.</w:t>
      </w:r>
    </w:p>
    <w:p w:rsidR="00EE7E17" w:rsidRDefault="00EE7E17" w:rsidP="000D6461">
      <w:pPr>
        <w:pStyle w:val="Brdtextmedindrag"/>
      </w:pPr>
      <w:r>
        <w:t>De statliga myndigheter, kommuner eller landsting som har inrättat valfrihetssystem och E-legitimationsnämnden är skyldiga att tillhanda</w:t>
      </w:r>
      <w:r>
        <w:softHyphen/>
        <w:t>hålla de upplysningar som tillsynsmyndigheten begär för sin tillsyn.</w:t>
      </w:r>
    </w:p>
    <w:p w:rsidR="00EE7E17" w:rsidRDefault="00EE7E17" w:rsidP="000D6461">
      <w:pPr>
        <w:pStyle w:val="Brdtext"/>
        <w:spacing w:after="10"/>
        <w:rPr>
          <w:u w:val="single"/>
        </w:rPr>
      </w:pPr>
      <w:r w:rsidRPr="009C35CD">
        <w:rPr>
          <w:u w:val="single"/>
        </w:rPr>
        <w:t>                                     </w:t>
      </w:r>
    </w:p>
    <w:p w:rsidR="00EE7E17" w:rsidRDefault="00EE7E17" w:rsidP="000D6461">
      <w:pPr>
        <w:pStyle w:val="Brdtextmedindrag"/>
      </w:pPr>
      <w:r>
        <w:t>Denna lag träder i kraft den 1 juli 2013.</w:t>
      </w:r>
    </w:p>
    <w:p w:rsidR="00EE7E17" w:rsidRDefault="00EE7E17" w:rsidP="000D6461">
      <w:pPr>
        <w:pStyle w:val="Brdtextmedindrag"/>
      </w:pPr>
    </w:p>
    <w:p w:rsidR="00EE7E17" w:rsidRDefault="00EE7E17" w:rsidP="000D6461">
      <w:pPr>
        <w:pStyle w:val="Brdtextmedindrag"/>
      </w:pPr>
      <w:r>
        <w:t xml:space="preserve"> </w:t>
      </w:r>
    </w:p>
    <w:p w:rsidR="00EE7E17" w:rsidRDefault="00EE7E17" w:rsidP="000D6461">
      <w:pPr>
        <w:pStyle w:val="Rubrik2utannumrering"/>
        <w:spacing w:before="0"/>
      </w:pPr>
      <w:r>
        <w:br w:type="page"/>
      </w:r>
      <w:r>
        <w:lastRenderedPageBreak/>
        <w:t>Förslag till lag om ändring i lagen (1971:289) om allmänna förvaltningsdomstolar</w:t>
      </w:r>
    </w:p>
    <w:p w:rsidR="00EE7E17" w:rsidRDefault="00EE7E17" w:rsidP="000D6461">
      <w:pPr>
        <w:pStyle w:val="Brdtextmedindrag"/>
      </w:pPr>
      <w:r>
        <w:t>Härigenom föreskrivs att 18 § lagen (1971:289) om allmänna förvalt</w:t>
      </w:r>
      <w:r>
        <w:softHyphen/>
        <w:t>ningsdomstolar</w:t>
      </w:r>
      <w:r>
        <w:rPr>
          <w:rStyle w:val="Fotnotsreferens"/>
        </w:rPr>
        <w:footnoteReference w:customMarkFollows="1" w:id="17"/>
        <w:t>1</w:t>
      </w:r>
      <w:r>
        <w:t xml:space="preserve"> ska ha följande lydelse.</w:t>
      </w:r>
    </w:p>
    <w:p w:rsidR="00EE7E17"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9C35CD" w:rsidTr="000D6461">
        <w:tc>
          <w:tcPr>
            <w:tcW w:w="3061" w:type="dxa"/>
            <w:shd w:val="clear" w:color="auto" w:fill="auto"/>
          </w:tcPr>
          <w:p w:rsidR="00EE7E17" w:rsidRPr="009C35CD" w:rsidRDefault="00EE7E17" w:rsidP="000D6461">
            <w:pPr>
              <w:pStyle w:val="Brdtext"/>
              <w:rPr>
                <w:i/>
              </w:rPr>
            </w:pPr>
            <w:r w:rsidRPr="009C35CD">
              <w:rPr>
                <w:i/>
              </w:rPr>
              <w:t>Nuvarande lydelse</w:t>
            </w:r>
          </w:p>
        </w:tc>
        <w:tc>
          <w:tcPr>
            <w:tcW w:w="3061" w:type="dxa"/>
            <w:shd w:val="clear" w:color="auto" w:fill="auto"/>
          </w:tcPr>
          <w:p w:rsidR="00EE7E17" w:rsidRPr="009C35CD" w:rsidRDefault="00EE7E17" w:rsidP="000D6461">
            <w:pPr>
              <w:pStyle w:val="Brdtext"/>
              <w:rPr>
                <w:i/>
              </w:rPr>
            </w:pPr>
            <w:r w:rsidRPr="009C35CD">
              <w:rPr>
                <w:i/>
              </w:rPr>
              <w:t>Föreslagen lydelse</w:t>
            </w:r>
          </w:p>
        </w:tc>
      </w:tr>
    </w:tbl>
    <w:p w:rsidR="00EE7E17" w:rsidRDefault="00EE7E17" w:rsidP="000D6461">
      <w:pPr>
        <w:pStyle w:val="Brdtextmedindrag"/>
      </w:pPr>
    </w:p>
    <w:p w:rsidR="00EE7E17" w:rsidRDefault="00EE7E17" w:rsidP="000D6461">
      <w:pPr>
        <w:pStyle w:val="Brdtextmedindrag"/>
        <w:jc w:val="center"/>
      </w:pPr>
      <w:r>
        <w:t>18 §</w:t>
      </w:r>
      <w:r>
        <w:rPr>
          <w:rStyle w:val="Fotnotsreferens"/>
        </w:rPr>
        <w:footnoteReference w:customMarkFollows="1" w:id="18"/>
        <w:t>2</w:t>
      </w:r>
    </w:p>
    <w:p w:rsidR="00EE7E17" w:rsidRDefault="00EE7E17" w:rsidP="000D6461">
      <w:pPr>
        <w:pStyle w:val="Brdtextmedindrag"/>
      </w:pPr>
      <w:r>
        <w:t xml:space="preserve">En förvaltningsrätt är domför med en lagfaren domare ensam </w:t>
      </w:r>
    </w:p>
    <w:p w:rsidR="00EE7E17" w:rsidRDefault="00EE7E17" w:rsidP="000D6461">
      <w:pPr>
        <w:pStyle w:val="Brdtextmedindrag"/>
      </w:pPr>
      <w:r>
        <w:t xml:space="preserve">1. vid åtgärd som avser endast måls beredande,  </w:t>
      </w:r>
    </w:p>
    <w:p w:rsidR="00EE7E17" w:rsidRDefault="00EE7E17" w:rsidP="000D6461">
      <w:pPr>
        <w:pStyle w:val="Brdtextmedindrag"/>
      </w:pPr>
      <w:r>
        <w:t>2. vid förhör med vittne eller sakkunnig som begärts av en annan för</w:t>
      </w:r>
      <w:r>
        <w:softHyphen/>
        <w:t xml:space="preserve">valtningsrätt, </w:t>
      </w:r>
    </w:p>
    <w:p w:rsidR="00EE7E17" w:rsidRDefault="00EE7E17" w:rsidP="000D6461">
      <w:pPr>
        <w:pStyle w:val="Brdtextmedindrag"/>
      </w:pPr>
      <w:r>
        <w:t xml:space="preserve">3. vid beslut som avser endast rättelse av felräkning, felskrivning eller annat uppenbart förbiseende och </w:t>
      </w:r>
    </w:p>
    <w:p w:rsidR="00EE7E17" w:rsidRDefault="00EE7E17" w:rsidP="000D6461">
      <w:pPr>
        <w:pStyle w:val="Brdtextmedindrag"/>
      </w:pPr>
      <w:r>
        <w:t xml:space="preserve">4. vid annat beslut som inte innefattar slutligt avgörande av mål. </w:t>
      </w:r>
    </w:p>
    <w:p w:rsidR="00EE7E17" w:rsidRDefault="00EE7E17" w:rsidP="000D6461">
      <w:pPr>
        <w:pStyle w:val="Brdtextmedindrag"/>
      </w:pPr>
      <w:r>
        <w:t xml:space="preserve">Om det inte är påkallat av särskild anledning att målet prövas av fullsutten rätt, är en förvaltningsrätt domför med en lagfaren domare ensam vid beslut som inte innefattar prövning av målet i sak. </w:t>
      </w:r>
    </w:p>
    <w:p w:rsidR="00EE7E17" w:rsidRDefault="00EE7E17" w:rsidP="000D6461">
      <w:pPr>
        <w:pStyle w:val="Brdtextmedindrag"/>
      </w:pPr>
      <w:r>
        <w:t>Åtgärder som avser endast beredandet av ett mål och som inte är av sådant slag att de bör förbehållas lagfarna domare får utföras av en annan tjänsteman som har tillräcklig kunskap och erfarenhet och som är anställd vid förvaltningsrätten eller vid en tingsrätt på samma ort som förvalt</w:t>
      </w:r>
      <w:r w:rsidR="00E45769">
        <w:softHyphen/>
      </w:r>
      <w:r>
        <w:t xml:space="preserve">ningsrätten. Regeringen meddelar närmare föreskrifter om detta. </w:t>
      </w:r>
    </w:p>
    <w:p w:rsidR="00EE7E17" w:rsidRDefault="00EE7E17" w:rsidP="000D6461">
      <w:pPr>
        <w:pStyle w:val="Brdtextmedindrag"/>
      </w:pPr>
      <w:r>
        <w:t xml:space="preserve">Vad som sägs i andra stycket gäller även vid avgörande i sak av  </w:t>
      </w:r>
    </w:p>
    <w:p w:rsidR="00EE7E17" w:rsidRDefault="00EE7E17" w:rsidP="000D6461">
      <w:pPr>
        <w:pStyle w:val="Brdtextmedindrag"/>
      </w:pPr>
      <w:r>
        <w:t xml:space="preserve">1. mål av enkel beskaffenhet, </w:t>
      </w:r>
    </w:p>
    <w:p w:rsidR="00EE7E17" w:rsidRDefault="00EE7E17" w:rsidP="000D6461">
      <w:pPr>
        <w:pStyle w:val="Brdtextmedindrag"/>
      </w:pPr>
      <w:r>
        <w:t>2. mål om bevissäkring och betalningssäkring enligt skatteförfarande</w:t>
      </w:r>
      <w:r>
        <w:softHyphen/>
        <w:t>lagen (</w:t>
      </w:r>
      <w:proofErr w:type="gramStart"/>
      <w:r>
        <w:t>2011:1244</w:t>
      </w:r>
      <w:proofErr w:type="gramEnd"/>
      <w:r>
        <w:t xml:space="preserve">), om besiktning enligt </w:t>
      </w:r>
      <w:proofErr w:type="spellStart"/>
      <w:r>
        <w:t>fastighetstaxerings</w:t>
      </w:r>
      <w:r>
        <w:softHyphen/>
        <w:t>lagen</w:t>
      </w:r>
      <w:proofErr w:type="spellEnd"/>
      <w:r>
        <w:t xml:space="preserve"> (1979:1152), om uppgifts eller handlings undantagande från kontroll enligt skatteförfarandelagen eller annan skatteförfattning, </w:t>
      </w:r>
    </w:p>
    <w:p w:rsidR="00EE7E17" w:rsidRDefault="00EE7E17" w:rsidP="000D6461">
      <w:pPr>
        <w:pStyle w:val="Brdtextmedindrag"/>
      </w:pPr>
      <w:r>
        <w:t>3. mål om omedelbart omhändertagande enligt 6 § lagen (1990:52) med särskilda bestämmelser om vård av unga, mål om vård i enskildhet enligt 15 b § samma lag, mål om avskildhet enligt 15 c § samma lag, mål om tillfälligt flyttningsförbud enligt 27 § samma lag, mål om omedelbart omhändertagande enligt 13 § lagen (1988:870) om vård av missbrukare i vissa fall, mål om vård i enskildhet eller avskildhet enligt 34 § samma lag, mål om vård i enskildhet enligt 14 § lagen (1998:603) om verk</w:t>
      </w:r>
      <w:r w:rsidR="00E45769">
        <w:softHyphen/>
      </w:r>
      <w:r>
        <w:t>ställighet av sluten ungdomsvård, mål om avskildhet enligt 17 § samma lag, mål om tillfällig isolering enligt 5 kap. 3 § smittskyddslagen (2004:168), mål enligt 12 § första stycket och 33 § lagen (</w:t>
      </w:r>
      <w:proofErr w:type="gramStart"/>
      <w:r>
        <w:t>1991:1128</w:t>
      </w:r>
      <w:proofErr w:type="gramEnd"/>
      <w:r>
        <w:t>) om psykiatrisk tvångsvård, mål enligt 18 § första stycket 3–5 och 9 när det gäller de fall då vården inte har förenats med särskild utskrivnings</w:t>
      </w:r>
      <w:r w:rsidR="00E45769">
        <w:softHyphen/>
      </w:r>
      <w:r>
        <w:t>prövning eller 6 lagen (1991:1129) om rättspsykiatrisk vård, mål om förvar och uppsikt enligt utlänningslagen (2005:716), mål enligt lagen (1974:202) om beräkning av strafftid m.m., mål enligt fängelselagen (2010:610) samt mål enligt lagen (1963:193) om samarbete med Dan</w:t>
      </w:r>
      <w:r>
        <w:softHyphen/>
        <w:t xml:space="preserve">mark, Finland, Island och Norge angående verkställighet av straff m.m., </w:t>
      </w:r>
    </w:p>
    <w:p w:rsidR="00EE7E17" w:rsidRDefault="00EE7E17" w:rsidP="000D6461">
      <w:pPr>
        <w:pStyle w:val="Brdtextmedindrag"/>
      </w:pPr>
      <w:r>
        <w:lastRenderedPageBreak/>
        <w:t>4. mål enligt folkbokföringsförfattningarna, mål rörande preliminär skatt eller om anstånd med att betala skatt eller avgifter enligt skatteför</w:t>
      </w:r>
      <w:r>
        <w:softHyphen/>
        <w:t xml:space="preserve">fattningarna, </w:t>
      </w:r>
    </w:p>
    <w:p w:rsidR="00EE7E17" w:rsidRDefault="00EE7E17" w:rsidP="000D6461">
      <w:pPr>
        <w:pStyle w:val="Brdtextmedindrag"/>
      </w:pPr>
      <w:r>
        <w:t>5. mål enligt lagen (</w:t>
      </w:r>
      <w:proofErr w:type="gramStart"/>
      <w:r>
        <w:t>2007:1091</w:t>
      </w:r>
      <w:proofErr w:type="gramEnd"/>
      <w:r>
        <w:t xml:space="preserve">) om offentlig upphandling, lagen (2007:1092) om upphandling inom områdena vatten, energi, transporter och posttjänster eller lagen (2011:1029) om upphandling på försvars- och säkerhetsområdet, </w:t>
      </w:r>
    </w:p>
    <w:p w:rsidR="00EE7E17" w:rsidRDefault="00EE7E17" w:rsidP="000D6461">
      <w:pPr>
        <w:pStyle w:val="Brdtextmedindrag"/>
      </w:pPr>
      <w:r>
        <w:t xml:space="preserve">6. mål som avser en fråga av betydelse för inkomstbeskattningen, dock endast om värdet av vad som yrkas i målet uppenbart inte överstiger hälften av prisbasbeloppet enligt 2 kap. 6 och 7 </w:t>
      </w:r>
      <w:proofErr w:type="gramStart"/>
      <w:r>
        <w:t>§§</w:t>
      </w:r>
      <w:proofErr w:type="gramEnd"/>
      <w:r>
        <w:t xml:space="preserve"> </w:t>
      </w:r>
      <w:proofErr w:type="spellStart"/>
      <w:r>
        <w:t>socialförsäkrings</w:t>
      </w:r>
      <w:r>
        <w:softHyphen/>
        <w:t>balken</w:t>
      </w:r>
      <w:proofErr w:type="spellEnd"/>
      <w:r>
        <w:t xml:space="preserve">, </w:t>
      </w:r>
    </w:p>
    <w:p w:rsidR="00EE7E17" w:rsidRDefault="00EE7E17" w:rsidP="000D6461">
      <w:pPr>
        <w:pStyle w:val="Brdtextmedindrag"/>
      </w:pPr>
      <w:r>
        <w:t xml:space="preserve">7. mål enligt lagen (2004:629) om trängselskatt och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r>
              <w:t>8. </w:t>
            </w:r>
            <w:r w:rsidRPr="009C35CD">
              <w:t>mål enligt lagen (2008:962) om valfrihetssystem.</w:t>
            </w:r>
          </w:p>
        </w:tc>
        <w:tc>
          <w:tcPr>
            <w:tcW w:w="3061" w:type="dxa"/>
            <w:shd w:val="clear" w:color="auto" w:fill="auto"/>
          </w:tcPr>
          <w:p w:rsidR="00EE7E17" w:rsidRDefault="00EE7E17" w:rsidP="000D6461">
            <w:pPr>
              <w:pStyle w:val="Brdtextmedindrag"/>
            </w:pPr>
            <w:r w:rsidRPr="009C35CD">
              <w:t>8.</w:t>
            </w:r>
            <w:r>
              <w:t> </w:t>
            </w:r>
            <w:r w:rsidRPr="009C35CD">
              <w:t xml:space="preserve">mål enligt lagen (2008:962) om valfrihetssystem </w:t>
            </w:r>
            <w:r w:rsidRPr="00896F1B">
              <w:rPr>
                <w:i/>
              </w:rPr>
              <w:t>och lagen (2013:000) om valfrihetssystem i fråga om tjänster för elektronisk identifiering.</w:t>
            </w:r>
          </w:p>
        </w:tc>
      </w:tr>
    </w:tbl>
    <w:p w:rsidR="00EE7E17" w:rsidRDefault="00EE7E17" w:rsidP="000D6461">
      <w:pPr>
        <w:pStyle w:val="Brdtext"/>
        <w:spacing w:after="10"/>
        <w:rPr>
          <w:u w:val="single"/>
        </w:rPr>
      </w:pPr>
      <w:r w:rsidRPr="00896F1B">
        <w:rPr>
          <w:u w:val="single"/>
        </w:rPr>
        <w:t>                                     </w:t>
      </w:r>
    </w:p>
    <w:p w:rsidR="00EE7E17" w:rsidRDefault="00EE7E17" w:rsidP="000D6461">
      <w:pPr>
        <w:pStyle w:val="Brdtextmedindrag"/>
      </w:pPr>
      <w:r>
        <w:t>Denna lag träder i kraft den 1 juli 2013.</w:t>
      </w:r>
    </w:p>
    <w:p w:rsidR="00EE7E17" w:rsidRDefault="00EE7E17" w:rsidP="000D6461">
      <w:pPr>
        <w:pStyle w:val="Brdtextmedindrag"/>
      </w:pPr>
      <w:r>
        <w:t xml:space="preserve"> </w:t>
      </w:r>
    </w:p>
    <w:p w:rsidR="00EE7E17" w:rsidRDefault="00EE7E17" w:rsidP="000D6461">
      <w:pPr>
        <w:pStyle w:val="Rubrik2utannumrering"/>
        <w:spacing w:before="0"/>
      </w:pPr>
      <w:r>
        <w:br w:type="page"/>
      </w:r>
      <w:r>
        <w:lastRenderedPageBreak/>
        <w:t>Förslag till lag om ändring i lagen (2009:47) om vissa kommunala befogenheter</w:t>
      </w:r>
    </w:p>
    <w:p w:rsidR="00EE7E17" w:rsidRDefault="00EE7E17" w:rsidP="000D6461">
      <w:pPr>
        <w:pStyle w:val="Brdtextmedindrag"/>
      </w:pPr>
      <w:r>
        <w:t xml:space="preserve">Härigenom föreskrivs i fråga om lagen (2009:47) om vissa kommunala befogenheter </w:t>
      </w:r>
    </w:p>
    <w:p w:rsidR="00EE7E17" w:rsidRDefault="00EE7E17" w:rsidP="000D6461">
      <w:pPr>
        <w:pStyle w:val="Brdtextmedindrag"/>
      </w:pPr>
      <w:r w:rsidRPr="00896F1B">
        <w:rPr>
          <w:i/>
        </w:rPr>
        <w:t>dels</w:t>
      </w:r>
      <w:r>
        <w:t xml:space="preserve"> att 6 kap. 5–7 </w:t>
      </w:r>
      <w:proofErr w:type="gramStart"/>
      <w:r>
        <w:t>§§</w:t>
      </w:r>
      <w:proofErr w:type="gramEnd"/>
      <w:r>
        <w:t xml:space="preserve"> ska ha följande lydelse.</w:t>
      </w:r>
    </w:p>
    <w:p w:rsidR="00EE7E17" w:rsidRDefault="00EE7E17" w:rsidP="000D6461">
      <w:pPr>
        <w:pStyle w:val="Brdtextmedindrag"/>
      </w:pPr>
      <w:r w:rsidRPr="00896F1B">
        <w:rPr>
          <w:i/>
        </w:rPr>
        <w:t>dels</w:t>
      </w:r>
      <w:r>
        <w:t xml:space="preserve"> att det i lagen ska införas en ny paragraf, 6 kap. 4 a §, av följande lydelse.</w:t>
      </w:r>
    </w:p>
    <w:p w:rsidR="00EE7E17"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896F1B" w:rsidTr="000D6461">
        <w:tc>
          <w:tcPr>
            <w:tcW w:w="3061" w:type="dxa"/>
            <w:shd w:val="clear" w:color="auto" w:fill="auto"/>
          </w:tcPr>
          <w:p w:rsidR="00EE7E17" w:rsidRPr="00896F1B" w:rsidRDefault="00EE7E17" w:rsidP="000D6461">
            <w:pPr>
              <w:pStyle w:val="Brdtext"/>
              <w:rPr>
                <w:i/>
              </w:rPr>
            </w:pPr>
            <w:r w:rsidRPr="00896F1B">
              <w:rPr>
                <w:i/>
              </w:rPr>
              <w:t>Nuvarande lydelse</w:t>
            </w:r>
          </w:p>
        </w:tc>
        <w:tc>
          <w:tcPr>
            <w:tcW w:w="3061" w:type="dxa"/>
            <w:shd w:val="clear" w:color="auto" w:fill="auto"/>
          </w:tcPr>
          <w:p w:rsidR="00EE7E17" w:rsidRPr="00896F1B" w:rsidRDefault="00EE7E17" w:rsidP="000D6461">
            <w:pPr>
              <w:pStyle w:val="Brdtext"/>
              <w:rPr>
                <w:i/>
              </w:rPr>
            </w:pPr>
            <w:r w:rsidRPr="00896F1B">
              <w:rPr>
                <w:i/>
              </w:rPr>
              <w:t>Föreslagen lydelse</w:t>
            </w:r>
          </w:p>
        </w:tc>
      </w:tr>
    </w:tbl>
    <w:p w:rsidR="00EE7E17" w:rsidRDefault="00EE7E17" w:rsidP="000D6461">
      <w:pPr>
        <w:pStyle w:val="Brdtextmedindrag"/>
      </w:pPr>
    </w:p>
    <w:p w:rsidR="00EE7E17" w:rsidRPr="00896F1B" w:rsidRDefault="00EE7E17" w:rsidP="000D6461">
      <w:pPr>
        <w:pStyle w:val="Brdtextmedindrag"/>
        <w:jc w:val="center"/>
        <w:rPr>
          <w:b/>
        </w:rPr>
      </w:pPr>
      <w:r w:rsidRPr="00896F1B">
        <w:rPr>
          <w:b/>
        </w:rPr>
        <w:t>6 kap.</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p>
        </w:tc>
        <w:tc>
          <w:tcPr>
            <w:tcW w:w="3061" w:type="dxa"/>
            <w:shd w:val="clear" w:color="auto" w:fill="auto"/>
          </w:tcPr>
          <w:p w:rsidR="00EE7E17" w:rsidRPr="00896F1B" w:rsidRDefault="00EE7E17" w:rsidP="000D6461">
            <w:pPr>
              <w:pStyle w:val="Brdtext"/>
              <w:rPr>
                <w:i/>
              </w:rPr>
            </w:pPr>
            <w:r w:rsidRPr="00896F1B">
              <w:rPr>
                <w:i/>
              </w:rPr>
              <w:t>4 a §</w:t>
            </w:r>
          </w:p>
          <w:p w:rsidR="00EE7E17" w:rsidRPr="00896F1B" w:rsidRDefault="00EE7E17" w:rsidP="000D6461">
            <w:pPr>
              <w:pStyle w:val="Brdtextmedindrag"/>
              <w:rPr>
                <w:i/>
              </w:rPr>
            </w:pPr>
            <w:r w:rsidRPr="00896F1B">
              <w:rPr>
                <w:i/>
              </w:rPr>
              <w:t>En nämnd i en kommun, i ett landsting eller i ett kommunalför</w:t>
            </w:r>
            <w:r>
              <w:rPr>
                <w:i/>
              </w:rPr>
              <w:softHyphen/>
            </w:r>
            <w:r w:rsidRPr="00896F1B">
              <w:rPr>
                <w:i/>
              </w:rPr>
              <w:t>bund får efter överenskommelse med E-legitimationsnämnden upp</w:t>
            </w:r>
            <w:r w:rsidRPr="00896F1B">
              <w:rPr>
                <w:i/>
              </w:rPr>
              <w:softHyphen/>
              <w:t>dra åt den att besluta på nämn</w:t>
            </w:r>
            <w:r w:rsidRPr="00896F1B">
              <w:rPr>
                <w:i/>
              </w:rPr>
              <w:softHyphen/>
              <w:t xml:space="preserve">dens vägnar i ärenden enligt lagen (2013:000) om </w:t>
            </w:r>
            <w:proofErr w:type="spellStart"/>
            <w:r w:rsidRPr="00896F1B">
              <w:rPr>
                <w:i/>
              </w:rPr>
              <w:t>valfrihets</w:t>
            </w:r>
            <w:r w:rsidRPr="00896F1B">
              <w:rPr>
                <w:i/>
              </w:rPr>
              <w:softHyphen/>
              <w:t>system</w:t>
            </w:r>
            <w:proofErr w:type="spellEnd"/>
            <w:r w:rsidRPr="00896F1B">
              <w:rPr>
                <w:i/>
              </w:rPr>
              <w:t xml:space="preserve"> i fråga om tjänster för elektronisk identifiering.</w:t>
            </w:r>
          </w:p>
          <w:p w:rsidR="00EE7E17" w:rsidRDefault="00EE7E17" w:rsidP="000D6461">
            <w:pPr>
              <w:pStyle w:val="Brdtextmedindrag"/>
            </w:pPr>
            <w:r w:rsidRPr="00896F1B">
              <w:rPr>
                <w:i/>
              </w:rPr>
              <w:t>Uppdrag enligt första stycket får inte lämnas i de fall som avses i 6</w:t>
            </w:r>
            <w:r>
              <w:rPr>
                <w:i/>
              </w:rPr>
              <w:t> </w:t>
            </w:r>
            <w:r w:rsidRPr="00896F1B">
              <w:rPr>
                <w:i/>
              </w:rPr>
              <w:t>kap. 34 § kommunallagen (1991:900).</w:t>
            </w:r>
          </w:p>
        </w:tc>
      </w:tr>
    </w:tbl>
    <w:p w:rsidR="00EE7E17" w:rsidRDefault="00EE7E17" w:rsidP="000D6461">
      <w:pPr>
        <w:pStyle w:val="Brdtextmedindrag"/>
      </w:pPr>
    </w:p>
    <w:p w:rsidR="00EE7E17" w:rsidRDefault="00EE7E17" w:rsidP="000D6461">
      <w:pPr>
        <w:pStyle w:val="Brdtextmedindrag"/>
        <w:jc w:val="center"/>
      </w:pPr>
      <w:r>
        <w:t>5 §</w:t>
      </w:r>
      <w:r>
        <w:rPr>
          <w:rStyle w:val="Fotnotsreferens"/>
        </w:rPr>
        <w:footnoteReference w:customMarkFollows="1" w:id="19"/>
        <w:t>1</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r>
              <w:t>Föreskrifterna i 6 kap. 33 § kommunallagen (1991:900) om uppdrag att besluta på nämndens vägnar tillämpas på ärenden enligt 4 § första stycket.</w:t>
            </w:r>
          </w:p>
        </w:tc>
        <w:tc>
          <w:tcPr>
            <w:tcW w:w="3061" w:type="dxa"/>
            <w:shd w:val="clear" w:color="auto" w:fill="auto"/>
          </w:tcPr>
          <w:p w:rsidR="00EE7E17" w:rsidRDefault="00EE7E17" w:rsidP="000D6461">
            <w:pPr>
              <w:pStyle w:val="Brdtextmedindrag"/>
            </w:pPr>
            <w:r w:rsidRPr="00896F1B">
              <w:t xml:space="preserve">Föreskrifterna i 6 kap. 33 § kommunallagen (1991:900) om uppdrag att besluta på nämndens vägnar tillämpas på ärenden enligt 4 § första stycket och </w:t>
            </w:r>
            <w:r w:rsidRPr="00896F1B">
              <w:rPr>
                <w:i/>
              </w:rPr>
              <w:t>4 a § första stycket.</w:t>
            </w:r>
          </w:p>
        </w:tc>
      </w:tr>
    </w:tbl>
    <w:p w:rsidR="00EE7E17" w:rsidRDefault="00EE7E17" w:rsidP="000D6461">
      <w:pPr>
        <w:pStyle w:val="Brdtextmedindrag"/>
      </w:pPr>
    </w:p>
    <w:p w:rsidR="00EE7E17" w:rsidRDefault="00EE7E17" w:rsidP="000D6461">
      <w:pPr>
        <w:pStyle w:val="Brdtextmedindrag"/>
        <w:jc w:val="center"/>
      </w:pPr>
      <w:r>
        <w:t>6 §</w:t>
      </w:r>
      <w:r>
        <w:rPr>
          <w:rStyle w:val="Fotnotsreferens"/>
        </w:rPr>
        <w:footnoteReference w:customMarkFollows="1" w:id="20"/>
        <w:t>2</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r w:rsidRPr="00896F1B">
              <w:t>Beslut som anställda i en inköpscentral fattar på en nämnds vägnar ska anmälas till den som har lämnat uppdraget.</w:t>
            </w:r>
          </w:p>
        </w:tc>
        <w:tc>
          <w:tcPr>
            <w:tcW w:w="3061" w:type="dxa"/>
            <w:shd w:val="clear" w:color="auto" w:fill="auto"/>
          </w:tcPr>
          <w:p w:rsidR="00EE7E17" w:rsidRDefault="00EE7E17" w:rsidP="000D6461">
            <w:pPr>
              <w:pStyle w:val="Brdtextmedindrag"/>
            </w:pPr>
            <w:r w:rsidRPr="00896F1B">
              <w:t xml:space="preserve">Beslut som anställda i en inköpscentral </w:t>
            </w:r>
            <w:r w:rsidRPr="00896F1B">
              <w:rPr>
                <w:i/>
              </w:rPr>
              <w:t>eller som E-legitimationsnämnden</w:t>
            </w:r>
            <w:r w:rsidRPr="00896F1B">
              <w:t xml:space="preserve"> fattar på en nämnds vägnar ska anmälas till den som har lämnat uppdraget.</w:t>
            </w:r>
          </w:p>
        </w:tc>
      </w:tr>
    </w:tbl>
    <w:p w:rsidR="00EE7E17" w:rsidRDefault="00EE7E17" w:rsidP="000D6461">
      <w:pPr>
        <w:pStyle w:val="Brdtextmedindrag"/>
      </w:pPr>
    </w:p>
    <w:p w:rsidR="00EE7E17" w:rsidRDefault="00EE7E17" w:rsidP="000D6461">
      <w:pPr>
        <w:pStyle w:val="Brdtextmedindrag"/>
        <w:jc w:val="center"/>
      </w:pPr>
      <w:r>
        <w:br w:type="page"/>
      </w:r>
      <w:r>
        <w:lastRenderedPageBreak/>
        <w:t>7 §</w:t>
      </w:r>
      <w:r>
        <w:rPr>
          <w:rStyle w:val="Fotnotsreferens"/>
        </w:rPr>
        <w:footnoteReference w:customMarkFollows="1" w:id="21"/>
        <w:t>3</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r w:rsidRPr="00896F1B">
              <w:t xml:space="preserve">Föreskrifterna i 6 kap. 24–27 </w:t>
            </w:r>
            <w:proofErr w:type="gramStart"/>
            <w:r w:rsidRPr="00896F1B">
              <w:t>§§</w:t>
            </w:r>
            <w:proofErr w:type="gramEnd"/>
            <w:r w:rsidRPr="00896F1B">
              <w:t xml:space="preserve"> kommunallagen (1991:900) om jäv tillämpas på anställda i inköps</w:t>
            </w:r>
            <w:r w:rsidRPr="00896F1B">
              <w:softHyphen/>
              <w:t xml:space="preserve">centraler </w:t>
            </w:r>
            <w:r w:rsidRPr="00CC421A">
              <w:rPr>
                <w:i/>
              </w:rPr>
              <w:t>som fattar beslut</w:t>
            </w:r>
            <w:r w:rsidRPr="00896F1B">
              <w:t xml:space="preserve"> på en nämnds vägnar.</w:t>
            </w:r>
          </w:p>
        </w:tc>
        <w:tc>
          <w:tcPr>
            <w:tcW w:w="3061" w:type="dxa"/>
            <w:shd w:val="clear" w:color="auto" w:fill="auto"/>
          </w:tcPr>
          <w:p w:rsidR="00EE7E17" w:rsidRDefault="00EE7E17" w:rsidP="000D6461">
            <w:pPr>
              <w:pStyle w:val="Brdtextmedindrag"/>
            </w:pPr>
            <w:r w:rsidRPr="00896F1B">
              <w:t xml:space="preserve">Föreskrifterna i 6 kap. 24–27 </w:t>
            </w:r>
            <w:proofErr w:type="gramStart"/>
            <w:r w:rsidRPr="00896F1B">
              <w:t>§§</w:t>
            </w:r>
            <w:proofErr w:type="gramEnd"/>
            <w:r w:rsidRPr="00896F1B">
              <w:t xml:space="preserve"> kommunallagen (1991:900) om jäv tillämpas på anställda i inköps</w:t>
            </w:r>
            <w:r w:rsidRPr="00896F1B">
              <w:softHyphen/>
              <w:t xml:space="preserve">centraler </w:t>
            </w:r>
            <w:r w:rsidRPr="00CC421A">
              <w:rPr>
                <w:i/>
              </w:rPr>
              <w:t xml:space="preserve">och </w:t>
            </w:r>
            <w:r>
              <w:rPr>
                <w:i/>
              </w:rPr>
              <w:t>på leda</w:t>
            </w:r>
            <w:r w:rsidRPr="00CC421A">
              <w:rPr>
                <w:i/>
              </w:rPr>
              <w:t>möterna i E-legitimationsnämnden när beslut fattas</w:t>
            </w:r>
            <w:r w:rsidRPr="00896F1B">
              <w:t xml:space="preserve"> på en nämnds vägnar.</w:t>
            </w:r>
          </w:p>
        </w:tc>
      </w:tr>
    </w:tbl>
    <w:p w:rsidR="00EE7E17" w:rsidRPr="00CC421A" w:rsidRDefault="00EE7E17" w:rsidP="000D6461">
      <w:pPr>
        <w:pStyle w:val="Brdtext"/>
        <w:spacing w:after="10"/>
        <w:rPr>
          <w:u w:val="single"/>
        </w:rPr>
      </w:pPr>
      <w:r w:rsidRPr="00CC421A">
        <w:rPr>
          <w:u w:val="single"/>
        </w:rPr>
        <w:t>                                     </w:t>
      </w:r>
    </w:p>
    <w:p w:rsidR="00EE7E17" w:rsidRDefault="00EE7E17" w:rsidP="000D6461">
      <w:pPr>
        <w:pStyle w:val="Brdtextmedindrag"/>
      </w:pPr>
      <w:r>
        <w:t>Denna lag träder i kraft den 1 juli 2013.</w:t>
      </w:r>
    </w:p>
    <w:p w:rsidR="00EE7E17" w:rsidRDefault="00EE7E17" w:rsidP="000D6461">
      <w:pPr>
        <w:pStyle w:val="Rubrik2utannumrering"/>
        <w:spacing w:before="0"/>
      </w:pPr>
      <w:r>
        <w:br w:type="page"/>
      </w:r>
      <w:r>
        <w:lastRenderedPageBreak/>
        <w:t>Förslag till lag om ändring i offentlighets- och sekretesslagen (2009:400)</w:t>
      </w:r>
    </w:p>
    <w:p w:rsidR="00EE7E17" w:rsidRDefault="00EE7E17" w:rsidP="000D6461">
      <w:pPr>
        <w:pStyle w:val="Brdtextmedindrag"/>
      </w:pPr>
      <w:r>
        <w:t>Härigenom föreskrivs att 19 kap. 3 § offentlighets- och sekretesslagen ska ha följande lydelse.</w:t>
      </w:r>
    </w:p>
    <w:p w:rsidR="00EE7E17"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CC421A" w:rsidTr="000D6461">
        <w:tc>
          <w:tcPr>
            <w:tcW w:w="3061" w:type="dxa"/>
            <w:shd w:val="clear" w:color="auto" w:fill="auto"/>
          </w:tcPr>
          <w:p w:rsidR="00EE7E17" w:rsidRPr="00CC421A" w:rsidRDefault="00EE7E17" w:rsidP="000D6461">
            <w:pPr>
              <w:pStyle w:val="Brdtext"/>
              <w:rPr>
                <w:i/>
              </w:rPr>
            </w:pPr>
            <w:r w:rsidRPr="00CC421A">
              <w:rPr>
                <w:i/>
              </w:rPr>
              <w:t>Nuvarande lydelse</w:t>
            </w:r>
          </w:p>
        </w:tc>
        <w:tc>
          <w:tcPr>
            <w:tcW w:w="3061" w:type="dxa"/>
            <w:shd w:val="clear" w:color="auto" w:fill="auto"/>
          </w:tcPr>
          <w:p w:rsidR="00EE7E17" w:rsidRPr="00CC421A" w:rsidRDefault="00EE7E17" w:rsidP="000D6461">
            <w:pPr>
              <w:pStyle w:val="Brdtext"/>
              <w:rPr>
                <w:i/>
              </w:rPr>
            </w:pPr>
            <w:r w:rsidRPr="00CC421A">
              <w:rPr>
                <w:i/>
              </w:rPr>
              <w:t>Föreslagen lydelse</w:t>
            </w:r>
          </w:p>
        </w:tc>
      </w:tr>
    </w:tbl>
    <w:p w:rsidR="00EE7E17" w:rsidRDefault="00EE7E17" w:rsidP="000D6461">
      <w:pPr>
        <w:pStyle w:val="Brdtextmedindrag"/>
      </w:pPr>
    </w:p>
    <w:p w:rsidR="00EE7E17" w:rsidRPr="00C5040C" w:rsidRDefault="00EE7E17" w:rsidP="000D6461">
      <w:pPr>
        <w:pStyle w:val="Brdtextmedindrag"/>
        <w:jc w:val="center"/>
        <w:rPr>
          <w:b/>
        </w:rPr>
      </w:pPr>
      <w:r w:rsidRPr="00C5040C">
        <w:rPr>
          <w:b/>
        </w:rPr>
        <w:t>19 kap.</w:t>
      </w:r>
    </w:p>
    <w:p w:rsidR="00EE7E17" w:rsidRDefault="00EE7E17" w:rsidP="000D6461">
      <w:pPr>
        <w:pStyle w:val="Brdtextmedindrag"/>
        <w:jc w:val="center"/>
      </w:pPr>
      <w:r>
        <w:t>3 §</w:t>
      </w:r>
      <w:r>
        <w:rPr>
          <w:rStyle w:val="Fotnotsreferens"/>
        </w:rPr>
        <w:footnoteReference w:customMarkFollows="1" w:id="22"/>
        <w:t>1</w:t>
      </w:r>
    </w:p>
    <w:p w:rsidR="00EE7E17" w:rsidRDefault="00EE7E17" w:rsidP="000D6461">
      <w:pPr>
        <w:pStyle w:val="Brdtextmedindrag"/>
      </w:pPr>
      <w:r>
        <w:t>Sekretess gäller för uppgift som hänför sig till ärende om förvärv, överlåtelse, upplåtelse eller användning av egendom, tjänst eller annan nyttighet, om det kan antas att det allmänna lider skada om uppgiften röjs. Begreppet tjänst omfattar inte arbete som för en myndighets behov utförs av dess egen eller någon annan myndighets personal, om det inte är fråga om ett arbete som en myndighet i konkurrens med andra myn</w:t>
      </w:r>
      <w:r>
        <w:softHyphen/>
        <w:t>digheter eller enskilda erbjuder sig att utföra.</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r>
              <w:t>Om ett ärende enligt första stycket rör upphandling, får upp</w:t>
            </w:r>
            <w:r>
              <w:softHyphen/>
              <w:t>gift som rör anbud eller som rör motsvarande erbjudande inom en kommun, ett landsting eller en myndighet eller mellan statliga myndigheter inte i något fall läm</w:t>
            </w:r>
            <w:r>
              <w:softHyphen/>
              <w:t>nas till någon annan än den som har lämnat anbudet eller erbjudan</w:t>
            </w:r>
            <w:r>
              <w:softHyphen/>
              <w:t>det förrän alla anbud eller erbju</w:t>
            </w:r>
            <w:r>
              <w:softHyphen/>
              <w:t>danden offentliggörs eller beslut om leverantör och anbud fattats eller ärendet dessförinnan har slut</w:t>
            </w:r>
            <w:r w:rsidR="00FC79FB">
              <w:softHyphen/>
            </w:r>
            <w:r>
              <w:t>förts. Under en elektronisk auktion får dock lämnas sådana uppgifter som avses i 5 a kap. 11 § lagen (</w:t>
            </w:r>
            <w:proofErr w:type="gramStart"/>
            <w:r>
              <w:t>2007:1091</w:t>
            </w:r>
            <w:proofErr w:type="gramEnd"/>
            <w:r>
              <w:t>) om offentlig upp</w:t>
            </w:r>
            <w:r w:rsidR="00FC79FB">
              <w:softHyphen/>
            </w:r>
            <w:r>
              <w:t>handling, 5 a kap. 11 § lagen (2007:1092) om upphandling inom områdena vatten, energi, trans</w:t>
            </w:r>
            <w:r>
              <w:softHyphen/>
              <w:t>porter och posttjänster eller 6 kap. 11 § lagen (2011:1029) om upp</w:t>
            </w:r>
            <w:r>
              <w:softHyphen/>
              <w:t>handling på försvars- och säker</w:t>
            </w:r>
            <w:r>
              <w:softHyphen/>
              <w:t>hetsområdet. Sekretessen enligt detta stycke gäller inte vid ett ansökningsförfarande enligt lagen (2008:962) om valfrihetssystem.</w:t>
            </w:r>
          </w:p>
        </w:tc>
        <w:tc>
          <w:tcPr>
            <w:tcW w:w="3061" w:type="dxa"/>
            <w:shd w:val="clear" w:color="auto" w:fill="auto"/>
          </w:tcPr>
          <w:p w:rsidR="00EE7E17" w:rsidRDefault="00EE7E17" w:rsidP="000D6461">
            <w:pPr>
              <w:pStyle w:val="Brdtextmedindrag"/>
            </w:pPr>
            <w:r>
              <w:t>Om ett ärende enligt första stycket rör upphandling, får upp</w:t>
            </w:r>
            <w:r>
              <w:softHyphen/>
              <w:t>gift som rör anbud eller som rör motsvarande erbjudande inom en kommun, ett landsting eller en myndighet eller mellan statliga myndigheter inte i något fall läm</w:t>
            </w:r>
            <w:r>
              <w:softHyphen/>
              <w:t>nas till någon annan än den som har lämnat anbudet eller erbjudan</w:t>
            </w:r>
            <w:r>
              <w:softHyphen/>
              <w:t>det förrän alla anbud eller erbju</w:t>
            </w:r>
            <w:r>
              <w:softHyphen/>
              <w:t>danden offentliggörs eller beslut om leverantör och anbud fattats eller ärendet dessförinnan har slut</w:t>
            </w:r>
            <w:r w:rsidR="00FC79FB">
              <w:softHyphen/>
            </w:r>
            <w:r>
              <w:t>förts. Under en elektronisk auktion får dock lämnas sådana uppgifter som avses i 5 a kap. 11 § lagen (</w:t>
            </w:r>
            <w:proofErr w:type="gramStart"/>
            <w:r>
              <w:t>2007:1091</w:t>
            </w:r>
            <w:proofErr w:type="gramEnd"/>
            <w:r>
              <w:t>) om offentlig upp</w:t>
            </w:r>
            <w:r w:rsidR="00FC79FB">
              <w:softHyphen/>
            </w:r>
            <w:r>
              <w:t>handling, 5 a kap. 11 § lagen (2007:1092) om upphandling inom områdena vatten, energi, trans</w:t>
            </w:r>
            <w:r>
              <w:softHyphen/>
              <w:t>porter och posttjänster eller 6 kap. 11 § lagen (2011:1029) om upp</w:t>
            </w:r>
            <w:r>
              <w:softHyphen/>
              <w:t>handling på försvars- och säker</w:t>
            </w:r>
            <w:r>
              <w:softHyphen/>
              <w:t xml:space="preserve">hetsområdet. Sekretessen enligt detta stycke gäller inte vid ett ansökningsförfarande enligt lagen (2008:962) om valfrihetssystem </w:t>
            </w:r>
            <w:r w:rsidRPr="00C5040C">
              <w:rPr>
                <w:i/>
              </w:rPr>
              <w:t xml:space="preserve">eller lagen (2013:000) om </w:t>
            </w:r>
            <w:proofErr w:type="spellStart"/>
            <w:r w:rsidRPr="00C5040C">
              <w:rPr>
                <w:i/>
              </w:rPr>
              <w:t>valfri</w:t>
            </w:r>
            <w:r>
              <w:rPr>
                <w:i/>
              </w:rPr>
              <w:softHyphen/>
            </w:r>
            <w:r w:rsidRPr="00C5040C">
              <w:rPr>
                <w:i/>
              </w:rPr>
              <w:t>hetssystem</w:t>
            </w:r>
            <w:proofErr w:type="spellEnd"/>
            <w:r w:rsidRPr="00C5040C">
              <w:rPr>
                <w:i/>
              </w:rPr>
              <w:t xml:space="preserve"> i</w:t>
            </w:r>
            <w:r>
              <w:t xml:space="preserve"> </w:t>
            </w:r>
            <w:r w:rsidRPr="00C5040C">
              <w:rPr>
                <w:i/>
              </w:rPr>
              <w:t>fråga om tjänster för elektronisk ident</w:t>
            </w:r>
            <w:r>
              <w:rPr>
                <w:i/>
              </w:rPr>
              <w:t>i</w:t>
            </w:r>
            <w:r w:rsidRPr="00C5040C">
              <w:rPr>
                <w:i/>
              </w:rPr>
              <w:t>fiering.</w:t>
            </w:r>
          </w:p>
        </w:tc>
      </w:tr>
    </w:tbl>
    <w:p w:rsidR="00EE7E17" w:rsidRDefault="00EE7E17" w:rsidP="000D6461">
      <w:pPr>
        <w:pStyle w:val="Brdtextmedindrag"/>
      </w:pPr>
      <w:r>
        <w:lastRenderedPageBreak/>
        <w:t>Om ett ärende enligt första stycket rör försäljning av lös egendom för det allmännas räkning, får uppgift som rör anbud eller som rör mot</w:t>
      </w:r>
      <w:r w:rsidR="00E45769">
        <w:softHyphen/>
      </w:r>
      <w:r>
        <w:t xml:space="preserve">svarande erbjudande inom en kommun, ett landsting eller en myndighet eller mellan statliga myndigheter inte i något fall lämnas till någon annan än den som har lämnat anbudet eller erbjudandet förrän alla anbud eller erbjudanden offentliggörs eller avtal har slutits eller ärendet annars har slutförts. </w:t>
      </w:r>
    </w:p>
    <w:p w:rsidR="00EE7E17" w:rsidRDefault="00EE7E17" w:rsidP="000D6461">
      <w:pPr>
        <w:pStyle w:val="Brdtextmedindrag"/>
      </w:pPr>
      <w:r>
        <w:t>För uppgift i en allmän handling gäller sekretessen i högst tjugo år. Beträffande en handling som anger villkoren i ett slutet avtal gäller sekretessen dock längst till dess att två år, eller hos statliga affärsverk, Försvarets materielverk och Försvarsexportmyndigheten samt i kom</w:t>
      </w:r>
      <w:r w:rsidR="00FC79FB">
        <w:softHyphen/>
      </w:r>
      <w:r>
        <w:t>munal affärsverksamhet fem år, har gått från det att avtalet slöts.</w:t>
      </w:r>
    </w:p>
    <w:p w:rsidR="00EE7E17" w:rsidRDefault="00EE7E17" w:rsidP="000D6461">
      <w:pPr>
        <w:pStyle w:val="Brdtext"/>
        <w:spacing w:after="10"/>
        <w:rPr>
          <w:u w:val="single"/>
        </w:rPr>
      </w:pPr>
      <w:r w:rsidRPr="00C5040C">
        <w:rPr>
          <w:u w:val="single"/>
        </w:rPr>
        <w:t>                                     </w:t>
      </w:r>
    </w:p>
    <w:p w:rsidR="00EE7E17" w:rsidRDefault="00EE7E17" w:rsidP="000D6461">
      <w:pPr>
        <w:pStyle w:val="Brdtextmedindrag"/>
      </w:pPr>
      <w:r>
        <w:t>Denna lag träder i kraft den 1 juli 2013</w:t>
      </w:r>
      <w:r w:rsidR="001E2EE5">
        <w:t>.</w:t>
      </w:r>
    </w:p>
    <w:p w:rsidR="001E2EE5" w:rsidRDefault="001E2EE5" w:rsidP="000D6461">
      <w:pPr>
        <w:pStyle w:val="Brdtextmedindrag"/>
        <w:sectPr w:rsidR="001E2EE5" w:rsidSect="000D6461">
          <w:headerReference w:type="even" r:id="rId56"/>
          <w:headerReference w:type="default" r:id="rId57"/>
          <w:footerReference w:type="even" r:id="rId58"/>
          <w:footerReference w:type="default" r:id="rId59"/>
          <w:headerReference w:type="first" r:id="rId60"/>
          <w:footerReference w:type="first" r:id="rId61"/>
          <w:pgSz w:w="9356" w:h="13721" w:code="9"/>
          <w:pgMar w:top="794" w:right="2438" w:bottom="1191" w:left="1020" w:header="0" w:footer="709" w:gutter="0"/>
          <w:cols w:space="720"/>
          <w:docGrid w:linePitch="245"/>
        </w:sectPr>
      </w:pPr>
    </w:p>
    <w:p w:rsidR="00EE7E17" w:rsidRDefault="00EE7E17" w:rsidP="00F30218">
      <w:pPr>
        <w:pStyle w:val="Brdtextmedindrag"/>
      </w:pPr>
    </w:p>
    <w:p w:rsidR="00EE7E17" w:rsidRDefault="00EE7E17" w:rsidP="00EE7E17">
      <w:pPr>
        <w:sectPr w:rsidR="00EE7E17" w:rsidSect="00F30218">
          <w:headerReference w:type="even" r:id="rId62"/>
          <w:headerReference w:type="default" r:id="rId63"/>
          <w:type w:val="continuous"/>
          <w:pgSz w:w="9356" w:h="13721" w:code="9"/>
          <w:pgMar w:top="794" w:right="2438" w:bottom="1191" w:left="1020" w:header="0" w:footer="709" w:gutter="0"/>
          <w:cols w:space="720"/>
          <w:docGrid w:linePitch="245"/>
        </w:sectPr>
      </w:pPr>
    </w:p>
    <w:p w:rsidR="00EE7E17" w:rsidRDefault="00EE7E17" w:rsidP="000D6461">
      <w:pPr>
        <w:pStyle w:val="Propbilaga"/>
      </w:pPr>
      <w:bookmarkStart w:id="413" w:name="_Toc350844770"/>
      <w:bookmarkStart w:id="414" w:name="_Toc350848712"/>
      <w:bookmarkStart w:id="415" w:name="_Toc351561308"/>
      <w:bookmarkStart w:id="416" w:name="_Toc351622747"/>
      <w:r>
        <w:lastRenderedPageBreak/>
        <w:t>Förteckning över remissinstanserna</w:t>
      </w:r>
      <w:bookmarkEnd w:id="413"/>
      <w:bookmarkEnd w:id="414"/>
      <w:bookmarkEnd w:id="415"/>
      <w:bookmarkEnd w:id="416"/>
    </w:p>
    <w:p w:rsidR="00EE7E17" w:rsidRDefault="00EE7E17" w:rsidP="000D6461">
      <w:pPr>
        <w:pStyle w:val="Brdtext"/>
      </w:pPr>
      <w:r>
        <w:t>Riksrevisionen, Göta hovrätt, Helsingborgs tingsrätt, Kammarrätten i Stockholm, Förvaltningsrätten i Stockholm, Arbetsförmedlingen, Arbetsgivarverket, Bolagsverket, Centrala studiestödsnämnden, Data</w:t>
      </w:r>
      <w:r>
        <w:softHyphen/>
        <w:t>inspektionen, Domstolsverket, E-delegationen, Ekonomistyrningsverket, E-legitimationsnämnden, Exportkreditnämnden, Finansinspektionen, Försvarets materielverk, Försäkringskassan, Justitiekanslern, Kammar</w:t>
      </w:r>
      <w:r>
        <w:softHyphen/>
        <w:t>kollegiet, Konkurrensverket, Konsumentverket, Kronofogdemyndig</w:t>
      </w:r>
      <w:r>
        <w:softHyphen/>
        <w:t>heten, Lantmäteriet, Läkemedelsverket, Länsstyrelsen i Kronobergs län, Länsstyrelsen i Västra Götalands län, Länsstyrelsen i Örebro län, Migrationsverket, Myndigheten för handikappolitisk samordning, Myndigheten för samhällsskydd och beredskap, Pensionsmyndigheten, Post- och telestyrelsen, Regelrådet, Riksarkivet, Riksgäldskontoret, Sjöfartsverket, Skatteverket, Skogsstyrelsen, Socialstyrelsen, Statens jordbruksverk, Statens tjänstepensionsverk, Stockholms universitet, Styrelsen för ackreditering och teknisk kontroll, Tillväxtverket, Trafik</w:t>
      </w:r>
      <w:r>
        <w:softHyphen/>
        <w:t xml:space="preserve">verket, Transportstyrelsen, Tullverket, Åklagarmyndigheten, Arvidsjaurs kommun, Borås kommun, Botkyrka kommun, Falkenbergs kommun, Falu kommun, Gnosjö kommun, Gotlands kommun, Hultsfreds kommun, Höganäs kommun, Jönköpings kommun, Karlshamns kommun, Karlstads kommun, Kiruna kommun, Kramfors kommun, Linköpings kommun, Malmö kommun, Motala kommun, Norrköpings kommun, Ockelbo kommun, Skellefteå kommun, Smedjebackens kommun, Stockholms kommun, Trosa kommun, Uddevalla kommun, Uppsala kommun, Ystads kommun, Åre kommun, Älmhults kommun, Örebro kommun, Östhammars kommun, Jämtlands läns landsting, Norrbottens läns landsting, Skåne läns landsting, Stockholms läns landsting, Västra Götalands läns landsting, Östergötlands läns landsting, Sveriges Kommuner och Landsting, Apotekens Service AB, Finansiell ID teknik, Svenska Handelsbanken AB, IT &amp; Telekomföretagen, Lantbrukarnas Riksförbund, Nordea AB, </w:t>
      </w:r>
      <w:proofErr w:type="spellStart"/>
      <w:r>
        <w:t>SignGuard</w:t>
      </w:r>
      <w:proofErr w:type="spellEnd"/>
      <w:r>
        <w:t xml:space="preserve"> </w:t>
      </w:r>
      <w:proofErr w:type="spellStart"/>
      <w:r>
        <w:t>Europe</w:t>
      </w:r>
      <w:proofErr w:type="spellEnd"/>
      <w:r>
        <w:t xml:space="preserve"> AB, Stiftelsen för Internetinfrastruktur, Stockholms handelskammare, Sveriges advokat</w:t>
      </w:r>
      <w:r w:rsidR="00E45769">
        <w:softHyphen/>
      </w:r>
      <w:r>
        <w:t>samfund, Svenska Bankföreningen, Swedbank AB, TeliaSonera AB</w:t>
      </w:r>
    </w:p>
    <w:p w:rsidR="00EE7E17" w:rsidRDefault="00EE7E17" w:rsidP="000D6461">
      <w:pPr>
        <w:pStyle w:val="Brdtext"/>
      </w:pPr>
    </w:p>
    <w:p w:rsidR="00EE7E17" w:rsidRDefault="00EE7E17" w:rsidP="000D6461">
      <w:pPr>
        <w:pStyle w:val="Brdtext"/>
      </w:pPr>
      <w:r>
        <w:t>Remissvar har härutöver inkommit från TS Solutions AB.</w:t>
      </w:r>
    </w:p>
    <w:p w:rsidR="001E2EE5" w:rsidRPr="001E2EE5" w:rsidRDefault="001E2EE5" w:rsidP="001E2EE5">
      <w:pPr>
        <w:pStyle w:val="Brdtextmedindrag"/>
        <w:sectPr w:rsidR="001E2EE5" w:rsidRPr="001E2EE5" w:rsidSect="000D6461">
          <w:headerReference w:type="even" r:id="rId64"/>
          <w:headerReference w:type="default" r:id="rId65"/>
          <w:footerReference w:type="even" r:id="rId66"/>
          <w:footerReference w:type="default" r:id="rId67"/>
          <w:headerReference w:type="first" r:id="rId68"/>
          <w:footerReference w:type="first" r:id="rId69"/>
          <w:pgSz w:w="9356" w:h="13721" w:code="9"/>
          <w:pgMar w:top="794" w:right="2438" w:bottom="1191" w:left="1020" w:header="0" w:footer="709" w:gutter="0"/>
          <w:cols w:space="720"/>
          <w:docGrid w:linePitch="245"/>
        </w:sectPr>
      </w:pPr>
    </w:p>
    <w:p w:rsidR="00EE7E17" w:rsidRDefault="00EE7E17" w:rsidP="00F30218">
      <w:pPr>
        <w:pStyle w:val="Brdtextmedindrag"/>
      </w:pPr>
    </w:p>
    <w:p w:rsidR="00EE7E17" w:rsidRDefault="00EE7E17" w:rsidP="00EE7E17">
      <w:pPr>
        <w:sectPr w:rsidR="00EE7E17" w:rsidSect="00F30218">
          <w:headerReference w:type="even" r:id="rId70"/>
          <w:headerReference w:type="default" r:id="rId71"/>
          <w:type w:val="continuous"/>
          <w:pgSz w:w="9356" w:h="13721" w:code="9"/>
          <w:pgMar w:top="794" w:right="2438" w:bottom="1191" w:left="1020" w:header="0" w:footer="709" w:gutter="0"/>
          <w:cols w:space="720"/>
          <w:docGrid w:linePitch="245"/>
        </w:sectPr>
      </w:pPr>
    </w:p>
    <w:p w:rsidR="00EE7E17" w:rsidRDefault="00EE7E17" w:rsidP="000D6461">
      <w:pPr>
        <w:pStyle w:val="Propbilaga"/>
      </w:pPr>
      <w:bookmarkStart w:id="417" w:name="_Toc350844771"/>
      <w:bookmarkStart w:id="418" w:name="_Toc350848713"/>
      <w:bookmarkStart w:id="419" w:name="_Toc351561309"/>
      <w:bookmarkStart w:id="420" w:name="_Toc351622748"/>
      <w:r>
        <w:lastRenderedPageBreak/>
        <w:t>Lagrådsremissens lagförslag</w:t>
      </w:r>
      <w:bookmarkEnd w:id="417"/>
      <w:bookmarkEnd w:id="418"/>
      <w:bookmarkEnd w:id="419"/>
      <w:bookmarkEnd w:id="420"/>
    </w:p>
    <w:p w:rsidR="00EE7E17" w:rsidRDefault="00EE7E17" w:rsidP="000D6461">
      <w:pPr>
        <w:pStyle w:val="Rubrik1utannumrering"/>
        <w:spacing w:before="0"/>
      </w:pPr>
      <w:bookmarkStart w:id="421" w:name="_Toc346891487"/>
      <w:bookmarkStart w:id="422" w:name="_Toc349751303"/>
      <w:bookmarkStart w:id="423" w:name="_Toc349814288"/>
      <w:bookmarkStart w:id="424" w:name="_Toc349820895"/>
      <w:r>
        <w:t>Förslag till lagtext</w:t>
      </w:r>
      <w:bookmarkEnd w:id="421"/>
      <w:bookmarkEnd w:id="422"/>
      <w:bookmarkEnd w:id="423"/>
      <w:bookmarkEnd w:id="424"/>
    </w:p>
    <w:p w:rsidR="00EE7E17" w:rsidRDefault="00EE7E17" w:rsidP="000D6461">
      <w:pPr>
        <w:pStyle w:val="Brdtextmedindrag"/>
      </w:pPr>
      <w:r>
        <w:t>Regeringen har följande förslag till lagtext.</w:t>
      </w:r>
    </w:p>
    <w:p w:rsidR="00EE7E17" w:rsidRDefault="00EE7E17" w:rsidP="000D6461">
      <w:pPr>
        <w:pStyle w:val="Rubrik2utannumrering"/>
      </w:pPr>
      <w:r>
        <w:t>Förslag till lag om valfrihetssystem i fråga om tjänster för elektronisk identifiering</w:t>
      </w:r>
    </w:p>
    <w:p w:rsidR="00EE7E17" w:rsidRDefault="00EE7E17" w:rsidP="000D6461">
      <w:pPr>
        <w:pStyle w:val="Brdtextmedindrag"/>
      </w:pPr>
      <w:r>
        <w:t>Härigenom föreskrivs följande.</w:t>
      </w:r>
    </w:p>
    <w:p w:rsidR="00EE7E17" w:rsidRDefault="00EE7E17" w:rsidP="000D6461">
      <w:pPr>
        <w:pStyle w:val="Rubrik4utannumrering"/>
      </w:pPr>
      <w:r>
        <w:t>Inledande bestämmelser</w:t>
      </w:r>
    </w:p>
    <w:p w:rsidR="00EE7E17" w:rsidRPr="0028153F" w:rsidRDefault="00EE7E17" w:rsidP="000D6461">
      <w:pPr>
        <w:pStyle w:val="Brdtext"/>
      </w:pPr>
      <w:r w:rsidRPr="003924A2">
        <w:rPr>
          <w:b/>
        </w:rPr>
        <w:t>1</w:t>
      </w:r>
      <w:r>
        <w:rPr>
          <w:b/>
        </w:rPr>
        <w:t> </w:t>
      </w:r>
      <w:proofErr w:type="gramStart"/>
      <w:r w:rsidRPr="0078302D">
        <w:rPr>
          <w:b/>
        </w:rPr>
        <w:t>§</w:t>
      </w:r>
      <w:r w:rsidRPr="00DB275B">
        <w:t>    </w:t>
      </w:r>
      <w:r w:rsidRPr="0028153F">
        <w:t>I</w:t>
      </w:r>
      <w:proofErr w:type="gramEnd"/>
      <w:r w:rsidRPr="0028153F">
        <w:t xml:space="preserve"> denna lag finns bestämmelser om tillämpning av valfrihetssystem i fråga om tjänster för elektronisk identifiering. </w:t>
      </w:r>
    </w:p>
    <w:p w:rsidR="00EE7E17" w:rsidRPr="0028153F" w:rsidRDefault="00EE7E17" w:rsidP="000D6461">
      <w:pPr>
        <w:pStyle w:val="Brdtextmedindrag"/>
      </w:pPr>
      <w:r w:rsidRPr="0028153F">
        <w:t>Lagen gäller när en upphandlande myndighet har</w:t>
      </w:r>
    </w:p>
    <w:p w:rsidR="00EE7E17" w:rsidRPr="0028153F" w:rsidRDefault="00EE7E17" w:rsidP="000D6461">
      <w:pPr>
        <w:pStyle w:val="Brdtextmedindrag"/>
      </w:pPr>
      <w:r w:rsidRPr="0028153F">
        <w:t>1. beslutat att tillämpa valfrihetssystem i fråga om tjänster för elektro</w:t>
      </w:r>
      <w:r>
        <w:softHyphen/>
      </w:r>
      <w:r w:rsidRPr="0028153F">
        <w:t>nisk identifiering av enskilda i myndighetens elektroniska tjänster,</w:t>
      </w:r>
    </w:p>
    <w:p w:rsidR="00EE7E17" w:rsidRPr="0028153F" w:rsidRDefault="00EE7E17" w:rsidP="000D6461">
      <w:pPr>
        <w:pStyle w:val="Brdtextmedindrag"/>
      </w:pPr>
      <w:r w:rsidRPr="0028153F">
        <w:t>2. anslutit sig till ett system för säker elektronisk identifiering som till</w:t>
      </w:r>
      <w:r>
        <w:softHyphen/>
      </w:r>
      <w:r w:rsidRPr="0028153F">
        <w:t xml:space="preserve">handahålls av </w:t>
      </w:r>
      <w:r>
        <w:t>d</w:t>
      </w:r>
      <w:r w:rsidRPr="0028153F">
        <w:t xml:space="preserve">en myndighet som regeringen bestämmer, och </w:t>
      </w:r>
    </w:p>
    <w:p w:rsidR="00EE7E17" w:rsidRPr="00DB275B" w:rsidRDefault="00EE7E17" w:rsidP="000D6461">
      <w:pPr>
        <w:pStyle w:val="Brdtextmedindrag"/>
      </w:pPr>
      <w:r w:rsidRPr="0028153F">
        <w:t xml:space="preserve">3. uppdragit åt den myndighet som avses i 2 att i den upphandlande myndighetens namn administrera valfrihetssystemet enligt 3–14 </w:t>
      </w:r>
      <w:proofErr w:type="gramStart"/>
      <w:r w:rsidRPr="0028153F">
        <w:t>§§</w:t>
      </w:r>
      <w:proofErr w:type="gramEnd"/>
      <w:r w:rsidRPr="0028153F">
        <w:t xml:space="preserve"> och föra dess talan i samband med mål om rättelse enligt 16 §.</w:t>
      </w:r>
      <w:r w:rsidRPr="00DB275B">
        <w:t xml:space="preserve"> </w:t>
      </w:r>
    </w:p>
    <w:p w:rsidR="00EE7E17" w:rsidRDefault="00EE7E17" w:rsidP="000D6461">
      <w:pPr>
        <w:pStyle w:val="Brdtextmedindrag"/>
      </w:pPr>
    </w:p>
    <w:p w:rsidR="00EE7E17" w:rsidRDefault="00EE7E17" w:rsidP="000D6461">
      <w:pPr>
        <w:pStyle w:val="Brdtext"/>
      </w:pPr>
      <w:r>
        <w:rPr>
          <w:b/>
        </w:rPr>
        <w:t>2 </w:t>
      </w:r>
      <w:proofErr w:type="gramStart"/>
      <w:r w:rsidRPr="003924A2">
        <w:rPr>
          <w:b/>
        </w:rPr>
        <w:t>§</w:t>
      </w:r>
      <w:r>
        <w:rPr>
          <w:b/>
        </w:rPr>
        <w:t>    </w:t>
      </w:r>
      <w:r>
        <w:t>Med</w:t>
      </w:r>
      <w:proofErr w:type="gramEnd"/>
      <w:r>
        <w:t xml:space="preserve"> </w:t>
      </w:r>
      <w:r w:rsidRPr="003924A2">
        <w:rPr>
          <w:i/>
        </w:rPr>
        <w:t>valfrihetssystem</w:t>
      </w:r>
      <w:r>
        <w:t xml:space="preserve"> avses i denna lag ett förfarande där den enskilde har rätt att välja den leverantör som ska utföra tjänsten och som en upphandlande myndighet har godkänt och tecknat kontrakt med.</w:t>
      </w:r>
    </w:p>
    <w:p w:rsidR="00EE7E17" w:rsidRDefault="00EE7E17" w:rsidP="000D6461">
      <w:pPr>
        <w:pStyle w:val="Brdtextmedindrag"/>
      </w:pPr>
      <w:r w:rsidRPr="002B356E">
        <w:t xml:space="preserve">Termerna </w:t>
      </w:r>
      <w:r w:rsidRPr="002B356E">
        <w:rPr>
          <w:i/>
        </w:rPr>
        <w:t>förfrågningsunderlag</w:t>
      </w:r>
      <w:r w:rsidRPr="002B356E">
        <w:t xml:space="preserve">, </w:t>
      </w:r>
      <w:r w:rsidRPr="002B356E">
        <w:rPr>
          <w:i/>
        </w:rPr>
        <w:t>kontrakt</w:t>
      </w:r>
      <w:r w:rsidRPr="002B356E">
        <w:t xml:space="preserve"> och </w:t>
      </w:r>
      <w:r w:rsidRPr="002B356E">
        <w:rPr>
          <w:i/>
        </w:rPr>
        <w:t>upphandlande myndig</w:t>
      </w:r>
      <w:r>
        <w:rPr>
          <w:i/>
        </w:rPr>
        <w:softHyphen/>
      </w:r>
      <w:r w:rsidRPr="002B356E">
        <w:rPr>
          <w:i/>
        </w:rPr>
        <w:t>het</w:t>
      </w:r>
      <w:r w:rsidRPr="002B356E">
        <w:t xml:space="preserve"> har i denna lag samma betydelse som i lagen (</w:t>
      </w:r>
      <w:proofErr w:type="gramStart"/>
      <w:r w:rsidRPr="002B356E">
        <w:t>2007:1091</w:t>
      </w:r>
      <w:proofErr w:type="gramEnd"/>
      <w:r w:rsidRPr="002B356E">
        <w:t>) om offent</w:t>
      </w:r>
      <w:r>
        <w:softHyphen/>
      </w:r>
      <w:r w:rsidRPr="002B356E">
        <w:t>lig upphandling.</w:t>
      </w:r>
    </w:p>
    <w:p w:rsidR="00EE7E17" w:rsidRDefault="00EE7E17" w:rsidP="000D6461">
      <w:pPr>
        <w:pStyle w:val="Brdtextmedindrag"/>
      </w:pPr>
    </w:p>
    <w:p w:rsidR="00EE7E17" w:rsidRDefault="00EE7E17" w:rsidP="000D6461">
      <w:pPr>
        <w:pStyle w:val="Brdtext"/>
      </w:pPr>
      <w:r w:rsidRPr="003924A2">
        <w:rPr>
          <w:b/>
        </w:rPr>
        <w:t>3</w:t>
      </w:r>
      <w:r>
        <w:rPr>
          <w:b/>
        </w:rPr>
        <w:t> </w:t>
      </w:r>
      <w:proofErr w:type="gramStart"/>
      <w:r w:rsidRPr="003924A2">
        <w:rPr>
          <w:b/>
        </w:rPr>
        <w:t>§</w:t>
      </w:r>
      <w:r>
        <w:rPr>
          <w:b/>
        </w:rPr>
        <w:t>    </w:t>
      </w:r>
      <w:r>
        <w:t>Den</w:t>
      </w:r>
      <w:proofErr w:type="gramEnd"/>
      <w:r>
        <w:t xml:space="preserve"> upphandlande myndigheten ska behandla leverantörer på ett likvärdigt och icke-diskriminerande sätt. Den upphandlande myndigheten ska iaktta principerna om öppenhet, ömsesidigt erkännande och propor</w:t>
      </w:r>
      <w:r>
        <w:softHyphen/>
        <w:t>tionalitet när den tillämpar valfrihetssystem.</w:t>
      </w:r>
    </w:p>
    <w:p w:rsidR="00EE7E17" w:rsidRDefault="00EE7E17" w:rsidP="000D6461">
      <w:pPr>
        <w:pStyle w:val="Rubrik4utannumrering"/>
      </w:pPr>
      <w:r>
        <w:t>Annonsering och förfrågningsunderlag</w:t>
      </w:r>
    </w:p>
    <w:p w:rsidR="00EE7E17" w:rsidRDefault="00EE7E17" w:rsidP="000D6461">
      <w:pPr>
        <w:pStyle w:val="Brdtext"/>
      </w:pPr>
      <w:r>
        <w:rPr>
          <w:b/>
        </w:rPr>
        <w:t>4 </w:t>
      </w:r>
      <w:proofErr w:type="gramStart"/>
      <w:r w:rsidRPr="003924A2">
        <w:rPr>
          <w:b/>
        </w:rPr>
        <w:t>§</w:t>
      </w:r>
      <w:r>
        <w:rPr>
          <w:b/>
        </w:rPr>
        <w:t>    </w:t>
      </w:r>
      <w:r>
        <w:t>En</w:t>
      </w:r>
      <w:proofErr w:type="gramEnd"/>
      <w:r>
        <w:t xml:space="preserve"> upphandlande myndighet som har beslutat att inrätta eller förändra ett valfrihetssystem ska annonsera på en nationell webbplats som har upprättats för ändamålet. Ansökningar ska löpande begäras in genom sådan annonsering.</w:t>
      </w:r>
    </w:p>
    <w:p w:rsidR="00EE7E17" w:rsidRDefault="00EE7E17" w:rsidP="000D6461">
      <w:pPr>
        <w:pStyle w:val="Brdtextmedindrag"/>
      </w:pPr>
      <w:r>
        <w:t xml:space="preserve">Ett förfrågningsunderlag ska finnas tillgängligt på webbplatsen tillsammans med annonsen. </w:t>
      </w:r>
    </w:p>
    <w:p w:rsidR="00EE7E17" w:rsidRDefault="00EE7E17" w:rsidP="000D6461">
      <w:pPr>
        <w:pStyle w:val="Brdtextmedindrag"/>
      </w:pPr>
    </w:p>
    <w:p w:rsidR="00EE7E17" w:rsidRDefault="00EE7E17" w:rsidP="000D6461">
      <w:pPr>
        <w:pStyle w:val="Brdtext"/>
      </w:pPr>
      <w:r>
        <w:rPr>
          <w:b/>
        </w:rPr>
        <w:t>5 </w:t>
      </w:r>
      <w:proofErr w:type="gramStart"/>
      <w:r w:rsidRPr="003924A2">
        <w:rPr>
          <w:b/>
        </w:rPr>
        <w:t>§</w:t>
      </w:r>
      <w:r>
        <w:rPr>
          <w:b/>
        </w:rPr>
        <w:t>    </w:t>
      </w:r>
      <w:r>
        <w:t>Grunderna</w:t>
      </w:r>
      <w:proofErr w:type="gramEnd"/>
      <w:r>
        <w:t xml:space="preserve"> för den ekonomiska ersättningen till en leverantör ska framgå av förfrågningsunderlaget.</w:t>
      </w:r>
    </w:p>
    <w:p w:rsidR="00EE7E17" w:rsidRDefault="00EE7E17" w:rsidP="000D6461">
      <w:pPr>
        <w:pStyle w:val="Brdtextmedindrag"/>
      </w:pPr>
    </w:p>
    <w:p w:rsidR="00EE7E17" w:rsidRDefault="00EE7E17" w:rsidP="000D6461">
      <w:pPr>
        <w:pStyle w:val="Brdtext"/>
      </w:pPr>
      <w:r>
        <w:rPr>
          <w:b/>
        </w:rPr>
        <w:lastRenderedPageBreak/>
        <w:t>6 </w:t>
      </w:r>
      <w:proofErr w:type="gramStart"/>
      <w:r w:rsidRPr="003924A2">
        <w:rPr>
          <w:b/>
        </w:rPr>
        <w:t>§</w:t>
      </w:r>
      <w:r>
        <w:rPr>
          <w:b/>
        </w:rPr>
        <w:t>    </w:t>
      </w:r>
      <w:r>
        <w:t>Den</w:t>
      </w:r>
      <w:proofErr w:type="gramEnd"/>
      <w:r>
        <w:t xml:space="preserve"> upphandlande myndigheten får ställa särskilda villkor för hur ett kontrakt ska fullgöras. Samtliga villkor ska anges i annonsen om valfrihetssystemet eller i förfrågningsunderlaget.</w:t>
      </w:r>
    </w:p>
    <w:p w:rsidR="00EE7E17" w:rsidRDefault="00EE7E17" w:rsidP="000D6461">
      <w:pPr>
        <w:pStyle w:val="Brdtextmedindrag"/>
      </w:pPr>
    </w:p>
    <w:p w:rsidR="00EE7E17" w:rsidRDefault="00EE7E17" w:rsidP="000D6461">
      <w:pPr>
        <w:pStyle w:val="Brdtext"/>
      </w:pPr>
      <w:r w:rsidRPr="003924A2">
        <w:rPr>
          <w:b/>
        </w:rPr>
        <w:t>7</w:t>
      </w:r>
      <w:r>
        <w:rPr>
          <w:b/>
        </w:rPr>
        <w:t> </w:t>
      </w:r>
      <w:proofErr w:type="gramStart"/>
      <w:r w:rsidRPr="003924A2">
        <w:rPr>
          <w:b/>
        </w:rPr>
        <w:t>§</w:t>
      </w:r>
      <w:r>
        <w:rPr>
          <w:b/>
        </w:rPr>
        <w:t>    </w:t>
      </w:r>
      <w:r>
        <w:t>I</w:t>
      </w:r>
      <w:proofErr w:type="gramEnd"/>
      <w:r>
        <w:t xml:space="preserve"> annonsen eller förfrågningsunderlaget ska det anges på vilket sätt ansökan ska lämnas in.  </w:t>
      </w:r>
    </w:p>
    <w:p w:rsidR="00EE7E17" w:rsidRDefault="00EE7E17" w:rsidP="000D6461">
      <w:pPr>
        <w:pStyle w:val="Brdtextmedindrag"/>
      </w:pPr>
      <w:r>
        <w:t>I förfrågningsunderlaget ska det anges inom vilken tid den upphand</w:t>
      </w:r>
      <w:r>
        <w:softHyphen/>
        <w:t>lande myndigheten kommer att besluta om godkännande.</w:t>
      </w:r>
    </w:p>
    <w:p w:rsidR="00EE7E17" w:rsidRDefault="00EE7E17" w:rsidP="000D6461">
      <w:pPr>
        <w:pStyle w:val="Rubrik4utannumrering"/>
      </w:pPr>
      <w:r>
        <w:t>Ansökan</w:t>
      </w:r>
    </w:p>
    <w:p w:rsidR="00EE7E17" w:rsidRDefault="00EE7E17" w:rsidP="000D6461">
      <w:pPr>
        <w:pStyle w:val="Brdtext"/>
      </w:pPr>
      <w:r>
        <w:rPr>
          <w:b/>
        </w:rPr>
        <w:t>8 </w:t>
      </w:r>
      <w:proofErr w:type="gramStart"/>
      <w:r w:rsidRPr="003924A2">
        <w:rPr>
          <w:b/>
        </w:rPr>
        <w:t>§</w:t>
      </w:r>
      <w:r>
        <w:rPr>
          <w:b/>
        </w:rPr>
        <w:t>    </w:t>
      </w:r>
      <w:r>
        <w:t>Leverantörer</w:t>
      </w:r>
      <w:proofErr w:type="gramEnd"/>
      <w:r>
        <w:t xml:space="preserve"> får lämna en ansökan var för sig eller tillsammans med andra leverantörer. Den upphandlande myndigheten får inte ställa upp villkor om att en grupp ska ha en bestämd juridisk form för att få lämna en ansökan. Den upphandlande myndigheten får dock begära att en grupp ska ha en viss juridisk form när den har blivit tilldelad ett kon</w:t>
      </w:r>
      <w:r>
        <w:softHyphen/>
        <w:t>trakt, om det behövs för att kontraktet ska kunna fullgöras på ett godtag</w:t>
      </w:r>
      <w:r>
        <w:softHyphen/>
        <w:t>bart sätt.</w:t>
      </w:r>
    </w:p>
    <w:p w:rsidR="00EE7E17" w:rsidRDefault="00EE7E17" w:rsidP="000D6461">
      <w:pPr>
        <w:pStyle w:val="Brdtextmedindrag"/>
      </w:pPr>
    </w:p>
    <w:p w:rsidR="00EE7E17" w:rsidRDefault="00EE7E17" w:rsidP="000D6461">
      <w:pPr>
        <w:pStyle w:val="Brdtext"/>
      </w:pPr>
      <w:r>
        <w:rPr>
          <w:b/>
        </w:rPr>
        <w:t>9 </w:t>
      </w:r>
      <w:proofErr w:type="gramStart"/>
      <w:r w:rsidRPr="003924A2">
        <w:rPr>
          <w:b/>
        </w:rPr>
        <w:t>§</w:t>
      </w:r>
      <w:r>
        <w:rPr>
          <w:b/>
        </w:rPr>
        <w:t>    </w:t>
      </w:r>
      <w:r>
        <w:t>En</w:t>
      </w:r>
      <w:proofErr w:type="gramEnd"/>
      <w:r>
        <w:t xml:space="preserve"> sökande får vid behov åberopa andra företags ekonomiska, tekniska och yrkesmässiga kapacitet i ansökan. Sökanden ska genom att tillhandahålla ett åtagande från företagen i fråga eller på annat sätt kunna visa att den kommer att förfoga över nödvändiga resurser när kontraktet ska fullgöras.</w:t>
      </w:r>
    </w:p>
    <w:p w:rsidR="00EE7E17" w:rsidRDefault="00EE7E17" w:rsidP="000D6461">
      <w:pPr>
        <w:pStyle w:val="Rubrik4utannumrering"/>
      </w:pPr>
      <w:r>
        <w:t>Uteslutning av sökande</w:t>
      </w:r>
    </w:p>
    <w:p w:rsidR="00EE7E17" w:rsidRDefault="00EE7E17" w:rsidP="000D6461">
      <w:pPr>
        <w:pStyle w:val="Brdtext"/>
      </w:pPr>
      <w:r>
        <w:rPr>
          <w:b/>
        </w:rPr>
        <w:t>10 </w:t>
      </w:r>
      <w:proofErr w:type="gramStart"/>
      <w:r w:rsidRPr="003924A2">
        <w:rPr>
          <w:b/>
        </w:rPr>
        <w:t>§</w:t>
      </w:r>
      <w:r>
        <w:rPr>
          <w:b/>
        </w:rPr>
        <w:t>    </w:t>
      </w:r>
      <w:r>
        <w:t>Den</w:t>
      </w:r>
      <w:proofErr w:type="gramEnd"/>
      <w:r>
        <w:t xml:space="preserve"> upphandlande myndigheten får utesluta en sökande som</w:t>
      </w:r>
    </w:p>
    <w:p w:rsidR="00EE7E17" w:rsidRDefault="00EE7E17" w:rsidP="000D6461">
      <w:pPr>
        <w:pStyle w:val="Brdtextmedindrag"/>
      </w:pPr>
      <w:r>
        <w:t xml:space="preserve">1. är i konkurs eller likvidation, är under tvångsförvaltning eller är föremål för ackord eller tills vidare har inställt sina betalningar eller är underkastad näringsförbud, </w:t>
      </w:r>
    </w:p>
    <w:p w:rsidR="00EE7E17" w:rsidRDefault="00EE7E17" w:rsidP="000D6461">
      <w:pPr>
        <w:pStyle w:val="Brdtextmedindrag"/>
      </w:pPr>
      <w:r>
        <w:t xml:space="preserve">2. är föremål för ansökan om konkurs, tvångslikvidation, ackord eller annat liknande förfarande, </w:t>
      </w:r>
    </w:p>
    <w:p w:rsidR="00EE7E17" w:rsidRDefault="00EE7E17" w:rsidP="000D6461">
      <w:pPr>
        <w:pStyle w:val="Brdtextmedindrag"/>
      </w:pPr>
      <w:r>
        <w:t>3. genom lagakraftvunnen dom är dömd för brott som avser yrkesut</w:t>
      </w:r>
      <w:r>
        <w:softHyphen/>
        <w:t>övningen,</w:t>
      </w:r>
    </w:p>
    <w:p w:rsidR="00EE7E17" w:rsidRDefault="00EE7E17" w:rsidP="000D6461">
      <w:pPr>
        <w:pStyle w:val="Brdtextmedindrag"/>
      </w:pPr>
      <w:r>
        <w:t>4. kan visas ha gjort sig skyldig till allvarligt fel i yrkesutövningen,</w:t>
      </w:r>
    </w:p>
    <w:p w:rsidR="00EE7E17" w:rsidRDefault="00EE7E17" w:rsidP="000D6461">
      <w:pPr>
        <w:pStyle w:val="Brdtextmedindrag"/>
      </w:pPr>
      <w:r>
        <w:t xml:space="preserve">5. inte har fullgjort sina </w:t>
      </w:r>
      <w:proofErr w:type="gramStart"/>
      <w:r>
        <w:t>åligganden</w:t>
      </w:r>
      <w:proofErr w:type="gramEnd"/>
      <w:r>
        <w:t xml:space="preserve"> avseende socialförsäkringsavgifter eller skatt i hemlandet eller en annan stat inom Europeiska ekonomiska samarbetsområdet, eller</w:t>
      </w:r>
    </w:p>
    <w:p w:rsidR="00EE7E17" w:rsidRDefault="00EE7E17" w:rsidP="000D6461">
      <w:pPr>
        <w:pStyle w:val="Brdtextmedindrag"/>
      </w:pPr>
      <w:r>
        <w:t>6. i något väsentligt hänseende har låtit bli att lämna upplysningar eller har lämnat felaktiga upplysningar som har begärts med stöd av denna paragraf.</w:t>
      </w:r>
    </w:p>
    <w:p w:rsidR="00EE7E17" w:rsidRDefault="00EE7E17" w:rsidP="000D6461">
      <w:pPr>
        <w:pStyle w:val="Brdtextmedindrag"/>
      </w:pPr>
      <w:r>
        <w:t>Om sökanden är en juridisk person, får sökanden uteslutas om en före</w:t>
      </w:r>
      <w:r>
        <w:softHyphen/>
        <w:t xml:space="preserve">trädare för den juridiska personen har dömts för sådant brott som avses i första stycket 3 eller har gjort sig skyldig till sådant fel som avses i första stycket 4. </w:t>
      </w:r>
    </w:p>
    <w:p w:rsidR="00EE7E17" w:rsidRDefault="00EE7E17" w:rsidP="000D6461">
      <w:pPr>
        <w:pStyle w:val="Brdtextmedindrag"/>
      </w:pPr>
    </w:p>
    <w:p w:rsidR="00EE7E17" w:rsidRDefault="00EE7E17" w:rsidP="000D6461">
      <w:pPr>
        <w:pStyle w:val="Brdtext"/>
      </w:pPr>
      <w:r>
        <w:rPr>
          <w:b/>
        </w:rPr>
        <w:t>11 </w:t>
      </w:r>
      <w:proofErr w:type="gramStart"/>
      <w:r w:rsidRPr="003924A2">
        <w:rPr>
          <w:b/>
        </w:rPr>
        <w:t>§</w:t>
      </w:r>
      <w:r>
        <w:rPr>
          <w:b/>
        </w:rPr>
        <w:t>    </w:t>
      </w:r>
      <w:r w:rsidRPr="00F24049">
        <w:t>Sökanden</w:t>
      </w:r>
      <w:proofErr w:type="gramEnd"/>
      <w:r w:rsidRPr="00F24049">
        <w:t xml:space="preserve"> får föreläggas att visa att det inte finns någon grund för att utesluta denne med stöd av första stycket 1, 2 eller 5.</w:t>
      </w:r>
      <w:r>
        <w:t xml:space="preserve"> </w:t>
      </w:r>
    </w:p>
    <w:p w:rsidR="00EE7E17" w:rsidRDefault="00EE7E17" w:rsidP="000D6461">
      <w:pPr>
        <w:pStyle w:val="Brdtextmedindrag"/>
      </w:pPr>
      <w:r>
        <w:t xml:space="preserve">Den upphandlande myndigheten ska som bevis för att det inte finns grund för att utesluta en sökande godta utdrag ur ett officiellt register </w:t>
      </w:r>
      <w:r>
        <w:lastRenderedPageBreak/>
        <w:t xml:space="preserve">eller annan likvärdig handling när det gäller ett förhållande som avses i 10 § första stycket 1 eller 2 och intyg från en behörig myndighet när det gäller ett förhållande som avses i 10 § första stycket 5. </w:t>
      </w:r>
    </w:p>
    <w:p w:rsidR="00EE7E17" w:rsidRDefault="00EE7E17" w:rsidP="000D6461">
      <w:pPr>
        <w:pStyle w:val="Brdtextmedindrag"/>
      </w:pPr>
      <w:r>
        <w:t>Om, i fråga om en sökande som inte är medborgare i eller bosatt i Sverige, sådana handlingar eller intyg som avses i andra stycket inte utfärdas i sökandens hemland eller ursprungsland, eller inte omfattar samtliga de fall som avses i 10 § första stycket 1, 2 och 5, får de ersättas med en utsaga som har avgetts på heder och samvete eller av en liknande försäkran. En sådan sökande får också föreläggas att visa att det inte finns grund för att utesluta denne med stöd av 10 § första stycket 3.</w:t>
      </w:r>
    </w:p>
    <w:p w:rsidR="00EE7E17" w:rsidRDefault="00EE7E17" w:rsidP="000D6461">
      <w:pPr>
        <w:pStyle w:val="Brdtextmedindrag"/>
      </w:pPr>
      <w:r>
        <w:t>Om en sökande är registrerad i en officiell förteckning över godkända tjänstetillhandahållare i ett land inom Europeiska ekonomiska samarbets</w:t>
      </w:r>
      <w:r>
        <w:softHyphen/>
        <w:t>området, ska den upphandlande myndigheten utgå från att sökanden inte kan uteslutas som leverantör enligt 10 § första stycket 1–5.</w:t>
      </w:r>
    </w:p>
    <w:p w:rsidR="00EE7E17" w:rsidRDefault="00EE7E17" w:rsidP="000D6461">
      <w:pPr>
        <w:pStyle w:val="Rubrik4utannumrering"/>
      </w:pPr>
      <w:r>
        <w:t>Godkännande av sökande och ingående av kontrakt</w:t>
      </w:r>
    </w:p>
    <w:p w:rsidR="00EE7E17" w:rsidRDefault="00EE7E17" w:rsidP="000D6461">
      <w:pPr>
        <w:pStyle w:val="Brdtext"/>
      </w:pPr>
      <w:r w:rsidRPr="003924A2">
        <w:rPr>
          <w:b/>
        </w:rPr>
        <w:t>12</w:t>
      </w:r>
      <w:r>
        <w:rPr>
          <w:b/>
        </w:rPr>
        <w:t> </w:t>
      </w:r>
      <w:proofErr w:type="gramStart"/>
      <w:r w:rsidRPr="003924A2">
        <w:rPr>
          <w:b/>
        </w:rPr>
        <w:t>§</w:t>
      </w:r>
      <w:r>
        <w:rPr>
          <w:b/>
        </w:rPr>
        <w:t>    </w:t>
      </w:r>
      <w:r>
        <w:t>Den</w:t>
      </w:r>
      <w:proofErr w:type="gramEnd"/>
      <w:r>
        <w:t xml:space="preserve"> upphandlande myndigheten ska godkänna samtliga sökande som uppfyller kraven i annonsen och förfrågningsunderlaget och som inte har uteslutits med stöd av 10 §.</w:t>
      </w:r>
    </w:p>
    <w:p w:rsidR="00EE7E17" w:rsidRDefault="00EE7E17" w:rsidP="000D6461">
      <w:pPr>
        <w:pStyle w:val="Brdtextmedindrag"/>
      </w:pPr>
    </w:p>
    <w:p w:rsidR="00EE7E17" w:rsidRDefault="00EE7E17" w:rsidP="000D6461">
      <w:pPr>
        <w:pStyle w:val="Brdtext"/>
      </w:pPr>
      <w:r w:rsidRPr="00432659">
        <w:rPr>
          <w:b/>
        </w:rPr>
        <w:t>1</w:t>
      </w:r>
      <w:r>
        <w:rPr>
          <w:b/>
        </w:rPr>
        <w:t>3 </w:t>
      </w:r>
      <w:proofErr w:type="gramStart"/>
      <w:r w:rsidRPr="00432659">
        <w:rPr>
          <w:b/>
        </w:rPr>
        <w:t>§</w:t>
      </w:r>
      <w:r>
        <w:rPr>
          <w:b/>
        </w:rPr>
        <w:t>    </w:t>
      </w:r>
      <w:r>
        <w:t>Den</w:t>
      </w:r>
      <w:proofErr w:type="gramEnd"/>
      <w:r>
        <w:t xml:space="preserve"> som har ansökt om godkännande ska få del av uppgifter som tillförs ärendet genom någon annan och få tillfälle att yttra sig över upp</w:t>
      </w:r>
      <w:r>
        <w:softHyphen/>
        <w:t xml:space="preserve">gifterna innan ärendet avgörs. </w:t>
      </w:r>
    </w:p>
    <w:p w:rsidR="00EE7E17" w:rsidRDefault="00EE7E17" w:rsidP="000D6461">
      <w:pPr>
        <w:pStyle w:val="Brdtextmedindrag"/>
      </w:pPr>
      <w:r>
        <w:t>Ett slutligt beslut i ett ärende om godkännande enligt denna lag ska innehålla skälen för beslutet. Ett beslut om att inte godkänna en sökande ska även innehålla en upplysning om hur man ansöker om rättelse.</w:t>
      </w:r>
    </w:p>
    <w:p w:rsidR="00EE7E17" w:rsidRDefault="00EE7E17" w:rsidP="000D6461">
      <w:pPr>
        <w:pStyle w:val="Brdtextmedindrag"/>
      </w:pPr>
      <w:r>
        <w:t>Sökanden ska snarast underrättas om beslutet. En underrättelse ska även lämnas när den upphandlande myndigheten beslutar att avbryta inrättandet av ett valfrihetssystem.</w:t>
      </w:r>
    </w:p>
    <w:p w:rsidR="00EE7E17" w:rsidRDefault="00EE7E17" w:rsidP="000D6461">
      <w:pPr>
        <w:pStyle w:val="Brdtextmedindrag"/>
      </w:pPr>
    </w:p>
    <w:p w:rsidR="00EE7E17" w:rsidRDefault="00EE7E17" w:rsidP="000D6461">
      <w:pPr>
        <w:pStyle w:val="Brdtext"/>
      </w:pPr>
      <w:r w:rsidRPr="003924A2">
        <w:rPr>
          <w:b/>
        </w:rPr>
        <w:t>1</w:t>
      </w:r>
      <w:r>
        <w:rPr>
          <w:b/>
        </w:rPr>
        <w:t>4 </w:t>
      </w:r>
      <w:proofErr w:type="gramStart"/>
      <w:r w:rsidRPr="003924A2">
        <w:rPr>
          <w:b/>
        </w:rPr>
        <w:t>§</w:t>
      </w:r>
      <w:r>
        <w:rPr>
          <w:b/>
        </w:rPr>
        <w:t>    </w:t>
      </w:r>
      <w:r>
        <w:t>När</w:t>
      </w:r>
      <w:proofErr w:type="gramEnd"/>
      <w:r>
        <w:t xml:space="preserve"> den upphandlande myndigheten har lämnat sitt godkännande enligt 12 § ska myndigheten utan dröjsmål teckna kontrakt med leveran</w:t>
      </w:r>
      <w:r>
        <w:softHyphen/>
        <w:t>tören.</w:t>
      </w:r>
    </w:p>
    <w:p w:rsidR="00EE7E17" w:rsidRDefault="00EE7E17" w:rsidP="000D6461">
      <w:pPr>
        <w:pStyle w:val="Rubrik4utannumrering"/>
      </w:pPr>
      <w:r>
        <w:t>Information</w:t>
      </w:r>
    </w:p>
    <w:p w:rsidR="00EE7E17" w:rsidRDefault="00EE7E17" w:rsidP="000D6461">
      <w:pPr>
        <w:pStyle w:val="Brdtext"/>
      </w:pPr>
      <w:r>
        <w:rPr>
          <w:b/>
        </w:rPr>
        <w:t>15 </w:t>
      </w:r>
      <w:proofErr w:type="gramStart"/>
      <w:r w:rsidRPr="003924A2">
        <w:rPr>
          <w:b/>
        </w:rPr>
        <w:t>§</w:t>
      </w:r>
      <w:r>
        <w:rPr>
          <w:b/>
        </w:rPr>
        <w:t>    </w:t>
      </w:r>
      <w:r>
        <w:t>Den</w:t>
      </w:r>
      <w:proofErr w:type="gramEnd"/>
      <w:r>
        <w:t xml:space="preserve"> upphandlande myndigheten ska till enskilda lämna informa</w:t>
      </w:r>
      <w:r>
        <w:softHyphen/>
        <w:t>tion om samtliga leverantörer som den upphandlande myndigheten har tecknat kontrakt med inom ramen för ett valfrihetssystem. Informationen ska vara saklig, relevant, jämförbar, lättförståelig och lättillgänglig.</w:t>
      </w:r>
    </w:p>
    <w:p w:rsidR="00EE7E17" w:rsidRDefault="00EE7E17" w:rsidP="000D6461">
      <w:pPr>
        <w:pStyle w:val="Rubrik4utannumrering"/>
      </w:pPr>
      <w:r>
        <w:t>Rättsmedel</w:t>
      </w:r>
    </w:p>
    <w:p w:rsidR="00EE7E17" w:rsidRDefault="00EE7E17" w:rsidP="000D6461">
      <w:pPr>
        <w:pStyle w:val="Brdtext"/>
      </w:pPr>
      <w:r>
        <w:rPr>
          <w:b/>
        </w:rPr>
        <w:t>16 </w:t>
      </w:r>
      <w:proofErr w:type="gramStart"/>
      <w:r w:rsidRPr="003924A2">
        <w:rPr>
          <w:b/>
        </w:rPr>
        <w:t>§</w:t>
      </w:r>
      <w:r>
        <w:rPr>
          <w:b/>
        </w:rPr>
        <w:t>    </w:t>
      </w:r>
      <w:r>
        <w:t>En</w:t>
      </w:r>
      <w:proofErr w:type="gramEnd"/>
      <w:r>
        <w:t xml:space="preserve"> leverantör som gör gällande att en upphandlande myndighet har brutit mot en bestämmelse i denna lag, får ansöka om rättelse hos allmän förvaltningsdomstol. </w:t>
      </w:r>
    </w:p>
    <w:p w:rsidR="00EE7E17" w:rsidRDefault="00EE7E17" w:rsidP="000D6461">
      <w:pPr>
        <w:pStyle w:val="Brdtextmedindrag"/>
      </w:pPr>
      <w:r>
        <w:t>Endast den sökande som inte har godkänts får ansöka om rättelse av beslut enligt 12 §.</w:t>
      </w:r>
    </w:p>
    <w:p w:rsidR="00EE7E17" w:rsidRDefault="00EE7E17" w:rsidP="000D6461">
      <w:pPr>
        <w:pStyle w:val="Brdtextmedindrag"/>
      </w:pPr>
      <w:r>
        <w:t xml:space="preserve">En ansökan om rättelse ska ges in skriftligen. </w:t>
      </w:r>
    </w:p>
    <w:p w:rsidR="00EE7E17" w:rsidRDefault="00EE7E17" w:rsidP="000D6461">
      <w:pPr>
        <w:pStyle w:val="Brdtextmedindrag"/>
      </w:pPr>
    </w:p>
    <w:p w:rsidR="00EE7E17" w:rsidRDefault="00EE7E17" w:rsidP="000D6461">
      <w:pPr>
        <w:pStyle w:val="Brdtext"/>
      </w:pPr>
      <w:r>
        <w:rPr>
          <w:b/>
        </w:rPr>
        <w:lastRenderedPageBreak/>
        <w:t>17 </w:t>
      </w:r>
      <w:proofErr w:type="gramStart"/>
      <w:r w:rsidRPr="003924A2">
        <w:rPr>
          <w:b/>
        </w:rPr>
        <w:t>§</w:t>
      </w:r>
      <w:r>
        <w:rPr>
          <w:b/>
        </w:rPr>
        <w:t>    </w:t>
      </w:r>
      <w:r>
        <w:t>Om</w:t>
      </w:r>
      <w:proofErr w:type="gramEnd"/>
      <w:r>
        <w:t xml:space="preserve"> den upphandlande myndigheten har brutit mot någon bestämmelse i denna lag och detta har medfört att en leverantör har lidit eller kan komma att lida skada, ska rätten besluta att den upphandlande myndigheten ska vidta rättelse. </w:t>
      </w:r>
    </w:p>
    <w:p w:rsidR="00EE7E17" w:rsidRDefault="00EE7E17" w:rsidP="000D6461">
      <w:pPr>
        <w:pStyle w:val="Brdtextmedindrag"/>
      </w:pPr>
      <w:r>
        <w:t xml:space="preserve"> </w:t>
      </w:r>
    </w:p>
    <w:p w:rsidR="00EE7E17" w:rsidRDefault="00EE7E17" w:rsidP="000D6461">
      <w:pPr>
        <w:pStyle w:val="Brdtext"/>
      </w:pPr>
      <w:r w:rsidRPr="003924A2">
        <w:rPr>
          <w:b/>
        </w:rPr>
        <w:t>18</w:t>
      </w:r>
      <w:r>
        <w:rPr>
          <w:b/>
        </w:rPr>
        <w:t> </w:t>
      </w:r>
      <w:proofErr w:type="gramStart"/>
      <w:r w:rsidRPr="003924A2">
        <w:rPr>
          <w:b/>
        </w:rPr>
        <w:t>§</w:t>
      </w:r>
      <w:r>
        <w:rPr>
          <w:b/>
        </w:rPr>
        <w:t>    </w:t>
      </w:r>
      <w:r>
        <w:t>En</w:t>
      </w:r>
      <w:proofErr w:type="gramEnd"/>
      <w:r>
        <w:t xml:space="preserve"> ansökan om rättelse enligt 16 § ska göras hos den förvaltnings</w:t>
      </w:r>
      <w:r>
        <w:softHyphen/>
        <w:t>rätt i vars domkrets den myndighet som avses i 1 § andra stycket 2 har sin hemvist.</w:t>
      </w:r>
    </w:p>
    <w:p w:rsidR="00EE7E17" w:rsidRDefault="00EE7E17" w:rsidP="000D6461">
      <w:pPr>
        <w:pStyle w:val="Brdtextmedindrag"/>
      </w:pPr>
      <w:r>
        <w:t>En ansökan enligt 16 § andra stycket ska ha kommit in till förvalt</w:t>
      </w:r>
      <w:r>
        <w:softHyphen/>
        <w:t xml:space="preserve">ningsrätten inom tre veckor från det att en upplysning har lämnats enligt 14 § andra stycket.  </w:t>
      </w:r>
    </w:p>
    <w:p w:rsidR="00EE7E17" w:rsidRDefault="00EE7E17" w:rsidP="000D6461">
      <w:pPr>
        <w:pStyle w:val="Brdtextmedindrag"/>
      </w:pPr>
      <w:r>
        <w:t>Prövningstillstånd krävs vid överklagande till kammarrätt.</w:t>
      </w:r>
    </w:p>
    <w:p w:rsidR="00EE7E17" w:rsidRDefault="00EE7E17" w:rsidP="000D6461">
      <w:pPr>
        <w:pStyle w:val="Brdtextmedindrag"/>
      </w:pPr>
    </w:p>
    <w:p w:rsidR="00EE7E17" w:rsidRDefault="00EE7E17" w:rsidP="000D6461">
      <w:pPr>
        <w:pStyle w:val="Brdtext"/>
      </w:pPr>
      <w:r w:rsidRPr="003924A2">
        <w:rPr>
          <w:b/>
        </w:rPr>
        <w:t>19</w:t>
      </w:r>
      <w:r>
        <w:rPr>
          <w:b/>
        </w:rPr>
        <w:t> </w:t>
      </w:r>
      <w:proofErr w:type="gramStart"/>
      <w:r w:rsidRPr="003924A2">
        <w:rPr>
          <w:b/>
        </w:rPr>
        <w:t>§</w:t>
      </w:r>
      <w:r>
        <w:rPr>
          <w:b/>
        </w:rPr>
        <w:t>    </w:t>
      </w:r>
      <w:r>
        <w:t>En</w:t>
      </w:r>
      <w:proofErr w:type="gramEnd"/>
      <w:r>
        <w:t xml:space="preserve"> upphandlande myndighet som inte har följt bestämmelserna i denna lag ska ersätta sökanden för därigenom uppkommen skada. </w:t>
      </w:r>
    </w:p>
    <w:p w:rsidR="00EE7E17" w:rsidRDefault="00EE7E17" w:rsidP="000D6461">
      <w:pPr>
        <w:pStyle w:val="Brdtextmedindrag"/>
      </w:pPr>
      <w:r>
        <w:t xml:space="preserve">Talan om skadestånd ska väckas vid allmän domstol. </w:t>
      </w:r>
    </w:p>
    <w:p w:rsidR="00EE7E17" w:rsidRDefault="00EE7E17" w:rsidP="000D6461">
      <w:pPr>
        <w:pStyle w:val="Brdtextmedindrag"/>
      </w:pPr>
      <w:r>
        <w:t>En skadeståndstalan som grundar sig på ett beslut att inte godkänna en sökande ska väckas inom ett år från dagen för beslutet. Väcks inte talan i tid, är rätten till skadestånd förlorad.</w:t>
      </w:r>
    </w:p>
    <w:p w:rsidR="00EE7E17" w:rsidRDefault="00EE7E17" w:rsidP="000D6461">
      <w:pPr>
        <w:pStyle w:val="Brdtextmedindrag"/>
      </w:pPr>
    </w:p>
    <w:p w:rsidR="00EE7E17" w:rsidRDefault="00EE7E17" w:rsidP="000D6461">
      <w:pPr>
        <w:pStyle w:val="Brdtext"/>
      </w:pPr>
      <w:r w:rsidRPr="003924A2">
        <w:rPr>
          <w:b/>
        </w:rPr>
        <w:t>20</w:t>
      </w:r>
      <w:r>
        <w:rPr>
          <w:b/>
        </w:rPr>
        <w:t> </w:t>
      </w:r>
      <w:proofErr w:type="gramStart"/>
      <w:r w:rsidRPr="003924A2">
        <w:rPr>
          <w:b/>
        </w:rPr>
        <w:t>§</w:t>
      </w:r>
      <w:r>
        <w:rPr>
          <w:b/>
        </w:rPr>
        <w:t>    </w:t>
      </w:r>
      <w:r>
        <w:t>Bestämmelserna</w:t>
      </w:r>
      <w:proofErr w:type="gramEnd"/>
      <w:r>
        <w:t xml:space="preserve"> i 16–19 §§ om rättelse och skadestånd gäller inte i fråga om information enligt 15 §.</w:t>
      </w:r>
    </w:p>
    <w:p w:rsidR="00EE7E17" w:rsidRDefault="00EE7E17" w:rsidP="000D6461">
      <w:pPr>
        <w:pStyle w:val="Brdtextmedindrag"/>
      </w:pPr>
    </w:p>
    <w:p w:rsidR="00EE7E17" w:rsidRDefault="00EE7E17" w:rsidP="000D6461">
      <w:pPr>
        <w:pStyle w:val="Brdtext"/>
      </w:pPr>
      <w:r w:rsidRPr="003924A2">
        <w:rPr>
          <w:b/>
        </w:rPr>
        <w:t>21</w:t>
      </w:r>
      <w:r>
        <w:rPr>
          <w:b/>
        </w:rPr>
        <w:t> </w:t>
      </w:r>
      <w:proofErr w:type="gramStart"/>
      <w:r w:rsidRPr="003924A2">
        <w:rPr>
          <w:b/>
        </w:rPr>
        <w:t>§</w:t>
      </w:r>
      <w:r>
        <w:rPr>
          <w:b/>
        </w:rPr>
        <w:t>    </w:t>
      </w:r>
      <w:r>
        <w:t>Ett</w:t>
      </w:r>
      <w:proofErr w:type="gramEnd"/>
      <w:r>
        <w:t xml:space="preserve"> beslut som denna lag är tillämplig på får inte överklagas med stöd av 10 kap. kommunallagen (1991:900).</w:t>
      </w:r>
    </w:p>
    <w:p w:rsidR="00EE7E17" w:rsidRDefault="00EE7E17" w:rsidP="000D6461">
      <w:pPr>
        <w:pStyle w:val="Rubrik4utannumrering"/>
      </w:pPr>
      <w:r>
        <w:t>Tillsyn</w:t>
      </w:r>
    </w:p>
    <w:p w:rsidR="00EE7E17" w:rsidRDefault="00EE7E17" w:rsidP="000D6461">
      <w:pPr>
        <w:pStyle w:val="Brdtext"/>
      </w:pPr>
      <w:r>
        <w:rPr>
          <w:b/>
        </w:rPr>
        <w:t>22 </w:t>
      </w:r>
      <w:proofErr w:type="gramStart"/>
      <w:r w:rsidRPr="003924A2">
        <w:rPr>
          <w:b/>
        </w:rPr>
        <w:t>§</w:t>
      </w:r>
      <w:r>
        <w:rPr>
          <w:b/>
        </w:rPr>
        <w:t>    </w:t>
      </w:r>
      <w:r>
        <w:t>Den</w:t>
      </w:r>
      <w:proofErr w:type="gramEnd"/>
      <w:r>
        <w:t xml:space="preserve"> myndighet som regeringen bestämmer utövar tillsyn över att denna lag följs. </w:t>
      </w:r>
    </w:p>
    <w:p w:rsidR="00EE7E17" w:rsidRDefault="00EE7E17" w:rsidP="000D6461">
      <w:pPr>
        <w:pStyle w:val="Brdtextmedindrag"/>
      </w:pPr>
      <w:r>
        <w:t>Tillsynsmyndigheten får inhämta sådana upplysningar som är nödvän</w:t>
      </w:r>
      <w:r>
        <w:softHyphen/>
        <w:t>diga för tillsynen från en upphandlande myndighet och från den myndig</w:t>
      </w:r>
      <w:r>
        <w:softHyphen/>
        <w:t>het som avses i 1 § andra stycket 2. Upplysningarna ska i första hand inhämtas genom ett skriftligt förfarande. Om det på grund av materialets omfång, brådska eller något annat förhållande är lämpligare, får upplys</w:t>
      </w:r>
      <w:r>
        <w:softHyphen/>
        <w:t>ningarna i stället inhämtas genom besök hos den upphandlande myndig</w:t>
      </w:r>
      <w:r>
        <w:softHyphen/>
        <w:t xml:space="preserve">heten eller </w:t>
      </w:r>
      <w:r w:rsidRPr="00207624">
        <w:t>den myndighet som avses i 1 § andra stycket 2</w:t>
      </w:r>
      <w:r>
        <w:t>.</w:t>
      </w:r>
    </w:p>
    <w:p w:rsidR="00EE7E17" w:rsidRDefault="00EE7E17" w:rsidP="000D6461">
      <w:pPr>
        <w:pStyle w:val="Brdtextmedindrag"/>
      </w:pPr>
      <w:r>
        <w:t>En upphandlande myndighet och</w:t>
      </w:r>
      <w:r w:rsidRPr="00207624">
        <w:t xml:space="preserve"> den myndighet som avses i 1 § andra stycket 2</w:t>
      </w:r>
      <w:r>
        <w:t xml:space="preserve"> är skyldig att tillhandahålla de upplysningar som tillsyns</w:t>
      </w:r>
      <w:r>
        <w:softHyphen/>
        <w:t>myn</w:t>
      </w:r>
      <w:r w:rsidR="00E45769">
        <w:softHyphen/>
      </w:r>
      <w:r>
        <w:t>digheten begär för sin tillsyn.</w:t>
      </w:r>
    </w:p>
    <w:p w:rsidR="00EE7E17" w:rsidRDefault="00EE7E17" w:rsidP="000D6461">
      <w:pPr>
        <w:pStyle w:val="Brdtext"/>
        <w:spacing w:after="10"/>
        <w:rPr>
          <w:u w:val="single"/>
        </w:rPr>
      </w:pPr>
      <w:r w:rsidRPr="003924A2">
        <w:rPr>
          <w:u w:val="single"/>
        </w:rPr>
        <w:t>                                     </w:t>
      </w:r>
    </w:p>
    <w:p w:rsidR="00EE7E17" w:rsidRDefault="00EE7E17" w:rsidP="000D6461">
      <w:pPr>
        <w:pStyle w:val="Brdtextmedindrag"/>
      </w:pPr>
      <w:r>
        <w:t>Denna lag träder i kraft den 1 juli 2013.</w:t>
      </w:r>
    </w:p>
    <w:p w:rsidR="00EE7E17" w:rsidRDefault="00EE7E17" w:rsidP="000D6461">
      <w:pPr>
        <w:pStyle w:val="Brdtextmedindrag"/>
      </w:pPr>
      <w:r>
        <w:t xml:space="preserve"> </w:t>
      </w:r>
    </w:p>
    <w:p w:rsidR="00EE7E17" w:rsidRDefault="00EE7E17" w:rsidP="001E2EE5">
      <w:pPr>
        <w:pStyle w:val="Rubrik2utannumrering"/>
        <w:spacing w:before="0"/>
      </w:pPr>
      <w:r>
        <w:br w:type="page"/>
      </w:r>
      <w:r>
        <w:lastRenderedPageBreak/>
        <w:t>Förslag till lag om ändring i lagen (1971:289) om allmänna förvaltningsdomstolar</w:t>
      </w:r>
    </w:p>
    <w:p w:rsidR="00EE7E17" w:rsidRDefault="00EE7E17" w:rsidP="000D6461">
      <w:pPr>
        <w:pStyle w:val="Brdtextmedindrag"/>
      </w:pPr>
      <w:r>
        <w:t>Härigenom föreskrivs att 18 § lagen (1971:289) om allmänna förvalt</w:t>
      </w:r>
      <w:r>
        <w:softHyphen/>
        <w:t>ningsdomstolar</w:t>
      </w:r>
      <w:r>
        <w:rPr>
          <w:rStyle w:val="Fotnotsreferens"/>
        </w:rPr>
        <w:footnoteReference w:customMarkFollows="1" w:id="23"/>
        <w:t>1</w:t>
      </w:r>
      <w:r>
        <w:t xml:space="preserve"> ska ha följande lydelse.</w:t>
      </w:r>
    </w:p>
    <w:p w:rsidR="00EE7E17"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3924A2" w:rsidTr="000D6461">
        <w:tc>
          <w:tcPr>
            <w:tcW w:w="3061" w:type="dxa"/>
            <w:shd w:val="clear" w:color="auto" w:fill="auto"/>
          </w:tcPr>
          <w:p w:rsidR="00EE7E17" w:rsidRPr="003924A2" w:rsidRDefault="00EE7E17" w:rsidP="000D6461">
            <w:pPr>
              <w:pStyle w:val="Brdtext"/>
              <w:rPr>
                <w:i/>
              </w:rPr>
            </w:pPr>
            <w:r w:rsidRPr="003924A2">
              <w:rPr>
                <w:i/>
              </w:rPr>
              <w:t>Nuvarande lydelse</w:t>
            </w:r>
          </w:p>
        </w:tc>
        <w:tc>
          <w:tcPr>
            <w:tcW w:w="3061" w:type="dxa"/>
            <w:shd w:val="clear" w:color="auto" w:fill="auto"/>
          </w:tcPr>
          <w:p w:rsidR="00EE7E17" w:rsidRPr="003924A2" w:rsidRDefault="00EE7E17" w:rsidP="000D6461">
            <w:pPr>
              <w:pStyle w:val="Brdtext"/>
              <w:rPr>
                <w:i/>
              </w:rPr>
            </w:pPr>
            <w:r w:rsidRPr="003924A2">
              <w:rPr>
                <w:i/>
              </w:rPr>
              <w:t>Föreslagen lydelse</w:t>
            </w:r>
          </w:p>
        </w:tc>
      </w:tr>
    </w:tbl>
    <w:p w:rsidR="00EE7E17" w:rsidRDefault="00EE7E17" w:rsidP="000D6461">
      <w:pPr>
        <w:pStyle w:val="Brdtextmedindrag"/>
      </w:pPr>
    </w:p>
    <w:p w:rsidR="00EE7E17" w:rsidRDefault="00EE7E17" w:rsidP="000D6461">
      <w:pPr>
        <w:pStyle w:val="Brdtextmedindrag"/>
        <w:jc w:val="center"/>
      </w:pPr>
      <w:r>
        <w:t>18 §</w:t>
      </w:r>
      <w:r>
        <w:rPr>
          <w:rStyle w:val="Fotnotsreferens"/>
        </w:rPr>
        <w:footnoteReference w:customMarkFollows="1" w:id="24"/>
        <w:t>2</w:t>
      </w:r>
    </w:p>
    <w:p w:rsidR="00EE7E17" w:rsidRDefault="00EE7E17" w:rsidP="000D6461">
      <w:pPr>
        <w:pStyle w:val="Brdtextmedindrag"/>
      </w:pPr>
      <w:r>
        <w:t xml:space="preserve">En förvaltningsrätt är domför med en lagfaren domare ensam </w:t>
      </w:r>
    </w:p>
    <w:p w:rsidR="00EE7E17" w:rsidRDefault="00EE7E17" w:rsidP="000D6461">
      <w:pPr>
        <w:pStyle w:val="Brdtextmedindrag"/>
      </w:pPr>
      <w:r>
        <w:t xml:space="preserve">1. vid åtgärd som avser endast måls beredande,  </w:t>
      </w:r>
    </w:p>
    <w:p w:rsidR="00EE7E17" w:rsidRDefault="00EE7E17" w:rsidP="000D6461">
      <w:pPr>
        <w:pStyle w:val="Brdtextmedindrag"/>
      </w:pPr>
      <w:r>
        <w:t>2. vid förhör med vittne eller sakkunnig som begärts av en annan för</w:t>
      </w:r>
      <w:r>
        <w:softHyphen/>
        <w:t xml:space="preserve">valtningsrätt, </w:t>
      </w:r>
    </w:p>
    <w:p w:rsidR="00EE7E17" w:rsidRDefault="00EE7E17" w:rsidP="000D6461">
      <w:pPr>
        <w:pStyle w:val="Brdtextmedindrag"/>
      </w:pPr>
      <w:r>
        <w:t xml:space="preserve">3. vid beslut som avser endast rättelse av felräkning, felskrivning eller annat uppenbart förbiseende och </w:t>
      </w:r>
    </w:p>
    <w:p w:rsidR="00EE7E17" w:rsidRDefault="00EE7E17" w:rsidP="000D6461">
      <w:pPr>
        <w:pStyle w:val="Brdtextmedindrag"/>
      </w:pPr>
      <w:r>
        <w:t xml:space="preserve">4. vid annat beslut som inte innefattar slutligt avgörande av mål. </w:t>
      </w:r>
    </w:p>
    <w:p w:rsidR="00EE7E17" w:rsidRDefault="00EE7E17" w:rsidP="000D6461">
      <w:pPr>
        <w:pStyle w:val="Brdtextmedindrag"/>
      </w:pPr>
      <w:r>
        <w:t xml:space="preserve">Om det inte är påkallat av särskild anledning att målet prövas av fullsutten rätt, är en förvaltningsrätt domför med en lagfaren domare ensam vid beslut som inte innefattar prövning av målet i sak. </w:t>
      </w:r>
    </w:p>
    <w:p w:rsidR="00EE7E17" w:rsidRDefault="00EE7E17" w:rsidP="000D6461">
      <w:pPr>
        <w:pStyle w:val="Brdtextmedindrag"/>
      </w:pPr>
      <w:r>
        <w:t xml:space="preserve">Åtgärder som avser endast beredandet av ett mål och som inte är av sådant slag att de bör förbehållas lagfarna domare får utföras av en annan tjänsteman som har tillräcklig kunskap och erfarenhet och som är anställd vid förvaltningsrätten eller vid en tingsrätt på samma ort som förvaltningsrätten. Regeringen meddelar närmare föreskrifter om detta. </w:t>
      </w:r>
    </w:p>
    <w:p w:rsidR="00EE7E17" w:rsidRDefault="00EE7E17" w:rsidP="000D6461">
      <w:pPr>
        <w:pStyle w:val="Brdtextmedindrag"/>
      </w:pPr>
      <w:r>
        <w:t xml:space="preserve">Vad som sägs i andra stycket gäller även vid avgörande i sak av  </w:t>
      </w:r>
    </w:p>
    <w:p w:rsidR="00EE7E17" w:rsidRDefault="00EE7E17" w:rsidP="000D6461">
      <w:pPr>
        <w:pStyle w:val="Brdtextmedindrag"/>
      </w:pPr>
      <w:r>
        <w:t xml:space="preserve">1. mål av enkel beskaffenhet, </w:t>
      </w:r>
    </w:p>
    <w:p w:rsidR="00EE7E17" w:rsidRDefault="00EE7E17" w:rsidP="000D6461">
      <w:pPr>
        <w:pStyle w:val="Brdtextmedindrag"/>
      </w:pPr>
      <w:r>
        <w:t>2. mål om bevissäkring och betalningssäkring enligt skatteförfarande</w:t>
      </w:r>
      <w:r>
        <w:softHyphen/>
        <w:t>lagen (</w:t>
      </w:r>
      <w:proofErr w:type="gramStart"/>
      <w:r>
        <w:t>2011:1244</w:t>
      </w:r>
      <w:proofErr w:type="gramEnd"/>
      <w:r>
        <w:t xml:space="preserve">), om besiktning enligt fastighetstaxeringslagen (1979:1152), om uppgifts eller handlings undantagande från kontroll enligt skatteförfarandelagen eller annan skatteförfattning, </w:t>
      </w:r>
    </w:p>
    <w:p w:rsidR="00EE7E17" w:rsidRDefault="00EE7E17" w:rsidP="000D6461">
      <w:pPr>
        <w:pStyle w:val="Brdtextmedindrag"/>
      </w:pPr>
      <w:r>
        <w:t>3. mål om omedelbart omhändertagande enligt 6 § lagen (1990:52) med särskilda bestämmelser om vård av unga, mål om vård i enskildhet enligt 15 b § samma lag, mål om avskildhet enligt 15 c § samma lag, mål om tillfälligt flyttningsförbud enligt 27 § samma lag, mål om omedelbart omhändertagande enligt 13 § lagen (1988:870) om vård av missbrukare i vissa fall, mål om vård i enskildhet eller avskildhet enligt 34 § samma lag, mål om vård i enskildhet enligt 14 § lagen (1998:603) om verk</w:t>
      </w:r>
      <w:r w:rsidR="00E45769">
        <w:softHyphen/>
      </w:r>
      <w:r>
        <w:t>ställighet av sluten ungdomsvård, mål om avskildhet enligt 17 § samma lag, mål om tillfällig isolering enligt 5 kap. 3 § smittskyddslagen (2004:168), mål enligt 12 § första stycket och 33 § lagen (</w:t>
      </w:r>
      <w:proofErr w:type="gramStart"/>
      <w:r>
        <w:t>1991:1128</w:t>
      </w:r>
      <w:proofErr w:type="gramEnd"/>
      <w:r>
        <w:t>) om psykiatrisk tvångsvård, mål enligt 18 § första stycket 3–5 och 9 när det gäller de fall då vården inte har förenats med särskild utskrivningspröv</w:t>
      </w:r>
      <w:r>
        <w:softHyphen/>
        <w:t xml:space="preserve">ning eller 6 lagen (1991:1129) om rättspsykiatrisk vård, mål om förvar och uppsikt enligt utlänningslagen (2005:716), mål enligt lagen (1974:202) om beräkning av strafftid m.m., mål enligt fängelselagen (2010:610) samt mål enligt lagen (1963:193) om samarbete med </w:t>
      </w:r>
      <w:r>
        <w:lastRenderedPageBreak/>
        <w:t xml:space="preserve">Danmark, Finland, Island och Norge angående verkställighet av straff m.m., </w:t>
      </w:r>
    </w:p>
    <w:p w:rsidR="00EE7E17" w:rsidRDefault="00EE7E17" w:rsidP="000D6461">
      <w:pPr>
        <w:pStyle w:val="Brdtextmedindrag"/>
      </w:pPr>
      <w:r>
        <w:t>4. mål enligt folkbokföringsförfattningarna, mål rörande preliminär skatt eller om anstånd med att betala skatt eller avgifter enligt skatte</w:t>
      </w:r>
      <w:r>
        <w:softHyphen/>
        <w:t xml:space="preserve">författningarna, </w:t>
      </w:r>
    </w:p>
    <w:p w:rsidR="00EE7E17" w:rsidRDefault="00EE7E17" w:rsidP="000D6461">
      <w:pPr>
        <w:pStyle w:val="Brdtextmedindrag"/>
      </w:pPr>
      <w:r>
        <w:t>5. mål enligt lagen (</w:t>
      </w:r>
      <w:proofErr w:type="gramStart"/>
      <w:r>
        <w:t>2007:1091</w:t>
      </w:r>
      <w:proofErr w:type="gramEnd"/>
      <w:r>
        <w:t xml:space="preserve">) om offentlig upphandling, lagen (2007:1092) om upphandling inom områdena vatten, energi, transporter och posttjänster eller lagen (2011:1029) om upphandling på försvars- och säkerhetsområdet, </w:t>
      </w:r>
    </w:p>
    <w:p w:rsidR="00EE7E17" w:rsidRDefault="00EE7E17" w:rsidP="000D6461">
      <w:pPr>
        <w:pStyle w:val="Brdtextmedindrag"/>
      </w:pPr>
      <w:r>
        <w:t xml:space="preserve">6. mål som avser en fråga av betydelse för inkomstbeskattningen, dock endast om värdet av vad som yrkas i målet uppenbart inte överstiger hälften av prisbasbeloppet enligt 2 kap. 6 och 7 </w:t>
      </w:r>
      <w:proofErr w:type="gramStart"/>
      <w:r>
        <w:t>§§</w:t>
      </w:r>
      <w:proofErr w:type="gramEnd"/>
      <w:r>
        <w:t xml:space="preserve"> </w:t>
      </w:r>
      <w:proofErr w:type="spellStart"/>
      <w:r>
        <w:t>socialförsäkrings</w:t>
      </w:r>
      <w:r>
        <w:softHyphen/>
        <w:t>balken</w:t>
      </w:r>
      <w:proofErr w:type="spellEnd"/>
      <w:r>
        <w:t xml:space="preserve">, </w:t>
      </w:r>
    </w:p>
    <w:p w:rsidR="00EE7E17" w:rsidRDefault="00EE7E17" w:rsidP="000D6461">
      <w:pPr>
        <w:pStyle w:val="Brdtextmedindrag"/>
      </w:pPr>
      <w:r>
        <w:t>7. mål enligt lagen (2004:629) om trängselskatt och</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r>
              <w:t>8. mål enligt lagen (2008:962) om valfrihetssystem.</w:t>
            </w:r>
          </w:p>
        </w:tc>
        <w:tc>
          <w:tcPr>
            <w:tcW w:w="3061" w:type="dxa"/>
            <w:shd w:val="clear" w:color="auto" w:fill="auto"/>
          </w:tcPr>
          <w:p w:rsidR="00EE7E17" w:rsidRPr="00B8052A" w:rsidRDefault="00EE7E17" w:rsidP="000D6461">
            <w:pPr>
              <w:pStyle w:val="Brdtextmedindrag"/>
              <w:rPr>
                <w:i/>
              </w:rPr>
            </w:pPr>
            <w:r>
              <w:t xml:space="preserve">8. mål enligt lagen (2008:962) om valfrihetssystem </w:t>
            </w:r>
            <w:r w:rsidRPr="00B8052A">
              <w:rPr>
                <w:i/>
              </w:rPr>
              <w:t>och lagen (2013:000) om valfrihetssystem i fråga om tjänster</w:t>
            </w:r>
            <w:r>
              <w:rPr>
                <w:i/>
              </w:rPr>
              <w:t xml:space="preserve"> för elektronisk identifiering.</w:t>
            </w:r>
          </w:p>
        </w:tc>
      </w:tr>
    </w:tbl>
    <w:p w:rsidR="00EE7E17" w:rsidRDefault="00EE7E17" w:rsidP="000D6461">
      <w:pPr>
        <w:pStyle w:val="Brdtext"/>
        <w:spacing w:after="10"/>
        <w:rPr>
          <w:u w:val="single"/>
        </w:rPr>
      </w:pPr>
      <w:r w:rsidRPr="00B8052A">
        <w:rPr>
          <w:u w:val="single"/>
        </w:rPr>
        <w:t>                                     </w:t>
      </w:r>
    </w:p>
    <w:p w:rsidR="00EE7E17" w:rsidRDefault="00EE7E17" w:rsidP="000D6461">
      <w:pPr>
        <w:pStyle w:val="Brdtextmedindrag"/>
      </w:pPr>
      <w:r>
        <w:t>Denna lag träder i kraft den 1 juli 2013.</w:t>
      </w:r>
    </w:p>
    <w:p w:rsidR="00EE7E17" w:rsidRDefault="00EE7E17" w:rsidP="000D6461">
      <w:pPr>
        <w:pStyle w:val="Brdtextmedindrag"/>
      </w:pPr>
      <w:r>
        <w:t> </w:t>
      </w:r>
    </w:p>
    <w:p w:rsidR="00EE7E17" w:rsidRDefault="00EE7E17" w:rsidP="001E2EE5">
      <w:pPr>
        <w:pStyle w:val="Rubrik2utannumrering"/>
        <w:spacing w:before="0"/>
      </w:pPr>
      <w:r>
        <w:br w:type="page"/>
      </w:r>
      <w:r>
        <w:lastRenderedPageBreak/>
        <w:t>Förslag till lag om ändring i lagen (2009:47) om vissa kommunala befogenheter</w:t>
      </w:r>
    </w:p>
    <w:p w:rsidR="00EE7E17" w:rsidRPr="00735432" w:rsidRDefault="00EE7E17" w:rsidP="000D6461">
      <w:pPr>
        <w:pStyle w:val="Brdtextmedindrag"/>
      </w:pPr>
      <w:r w:rsidRPr="00735432">
        <w:t xml:space="preserve">Härigenom föreskrivs i fråga om lagen (2009:47) om vissa kommunala befogenheter </w:t>
      </w:r>
    </w:p>
    <w:p w:rsidR="00EE7E17" w:rsidRPr="00735432" w:rsidRDefault="00EE7E17" w:rsidP="000D6461">
      <w:pPr>
        <w:pStyle w:val="Brdtextmedindrag"/>
      </w:pPr>
      <w:r w:rsidRPr="00735432">
        <w:rPr>
          <w:i/>
        </w:rPr>
        <w:t xml:space="preserve">dels </w:t>
      </w:r>
      <w:r w:rsidRPr="00735432">
        <w:t xml:space="preserve">att 6 kap. 5–7 </w:t>
      </w:r>
      <w:proofErr w:type="gramStart"/>
      <w:r w:rsidRPr="00735432">
        <w:t>§§</w:t>
      </w:r>
      <w:proofErr w:type="gramEnd"/>
      <w:r w:rsidRPr="00735432">
        <w:t xml:space="preserve"> ska ha följande lydelse.</w:t>
      </w:r>
    </w:p>
    <w:p w:rsidR="00EE7E17" w:rsidRPr="00735432" w:rsidRDefault="00EE7E17" w:rsidP="000D6461">
      <w:pPr>
        <w:pStyle w:val="Brdtextmedindrag"/>
      </w:pPr>
      <w:r w:rsidRPr="00735432">
        <w:rPr>
          <w:i/>
        </w:rPr>
        <w:t>dels</w:t>
      </w:r>
      <w:r w:rsidRPr="00735432">
        <w:t xml:space="preserve"> att det i lagen ska införas en ny paragraf, 6 kap. 4 a §, av följande lydelse.</w:t>
      </w:r>
    </w:p>
    <w:p w:rsidR="00EE7E17" w:rsidRPr="00735432"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0D6461">
        <w:tc>
          <w:tcPr>
            <w:tcW w:w="3061" w:type="dxa"/>
            <w:shd w:val="clear" w:color="auto" w:fill="auto"/>
          </w:tcPr>
          <w:p w:rsidR="00EE7E17" w:rsidRPr="00735432" w:rsidRDefault="00EE7E17" w:rsidP="000D6461">
            <w:pPr>
              <w:pStyle w:val="Brdtext"/>
              <w:rPr>
                <w:i/>
              </w:rPr>
            </w:pPr>
            <w:r w:rsidRPr="00735432">
              <w:rPr>
                <w:i/>
              </w:rPr>
              <w:t>Nuvarande lydelse</w:t>
            </w:r>
          </w:p>
        </w:tc>
        <w:tc>
          <w:tcPr>
            <w:tcW w:w="3061" w:type="dxa"/>
            <w:shd w:val="clear" w:color="auto" w:fill="auto"/>
          </w:tcPr>
          <w:p w:rsidR="00EE7E17" w:rsidRPr="00735432" w:rsidRDefault="00EE7E17" w:rsidP="000D6461">
            <w:pPr>
              <w:pStyle w:val="Brdtext"/>
              <w:rPr>
                <w:i/>
              </w:rPr>
            </w:pPr>
            <w:r w:rsidRPr="00735432">
              <w:rPr>
                <w:i/>
              </w:rPr>
              <w:t>Föreslagen lydelse</w:t>
            </w:r>
          </w:p>
        </w:tc>
      </w:tr>
    </w:tbl>
    <w:p w:rsidR="00EE7E17" w:rsidRPr="00735432" w:rsidRDefault="00EE7E17" w:rsidP="000D6461">
      <w:pPr>
        <w:pStyle w:val="Brdtextmedindrag"/>
      </w:pPr>
    </w:p>
    <w:p w:rsidR="00EE7E17" w:rsidRPr="00735432" w:rsidRDefault="00EE7E17" w:rsidP="000D6461">
      <w:pPr>
        <w:pStyle w:val="Brdtext"/>
        <w:jc w:val="center"/>
        <w:rPr>
          <w:b/>
        </w:rPr>
      </w:pPr>
      <w:r w:rsidRPr="00735432">
        <w:rPr>
          <w:b/>
        </w:rPr>
        <w:t>6 kap.</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0D6461">
        <w:tc>
          <w:tcPr>
            <w:tcW w:w="3061" w:type="dxa"/>
            <w:shd w:val="clear" w:color="auto" w:fill="auto"/>
          </w:tcPr>
          <w:p w:rsidR="00EE7E17" w:rsidRPr="00735432" w:rsidRDefault="00EE7E17" w:rsidP="000D6461">
            <w:pPr>
              <w:pStyle w:val="Brdtextmedindrag"/>
            </w:pPr>
          </w:p>
        </w:tc>
        <w:tc>
          <w:tcPr>
            <w:tcW w:w="3061" w:type="dxa"/>
            <w:shd w:val="clear" w:color="auto" w:fill="auto"/>
          </w:tcPr>
          <w:p w:rsidR="00EE7E17" w:rsidRPr="00735432" w:rsidRDefault="00EE7E17" w:rsidP="000D6461">
            <w:pPr>
              <w:pStyle w:val="Brdtext"/>
              <w:rPr>
                <w:i/>
              </w:rPr>
            </w:pPr>
            <w:r w:rsidRPr="00735432">
              <w:rPr>
                <w:i/>
              </w:rPr>
              <w:t>4 a §</w:t>
            </w:r>
          </w:p>
          <w:p w:rsidR="00EE7E17" w:rsidRPr="00735432" w:rsidRDefault="00EE7E17" w:rsidP="000D6461">
            <w:pPr>
              <w:pStyle w:val="Brdtextmedindrag"/>
              <w:rPr>
                <w:i/>
              </w:rPr>
            </w:pPr>
            <w:r w:rsidRPr="00735432">
              <w:rPr>
                <w:i/>
              </w:rPr>
              <w:t>En nämnd i en kommun, i ett landsting eller i ett kommunal</w:t>
            </w:r>
            <w:r w:rsidRPr="00735432">
              <w:rPr>
                <w:i/>
              </w:rPr>
              <w:softHyphen/>
              <w:t xml:space="preserve">förbund får efter överenskommelse med </w:t>
            </w:r>
            <w:r>
              <w:rPr>
                <w:i/>
              </w:rPr>
              <w:t xml:space="preserve">den myndighet som avses i 1 § andra stycket 2 lagen (2013:000) om valfrihetssystem i fråga om tjänster för elektronisk identifiering </w:t>
            </w:r>
            <w:r w:rsidRPr="00735432">
              <w:rPr>
                <w:i/>
              </w:rPr>
              <w:t>upp</w:t>
            </w:r>
            <w:r w:rsidRPr="00735432">
              <w:rPr>
                <w:i/>
              </w:rPr>
              <w:softHyphen/>
              <w:t xml:space="preserve">dra åt </w:t>
            </w:r>
            <w:r>
              <w:rPr>
                <w:i/>
              </w:rPr>
              <w:t>myndig</w:t>
            </w:r>
            <w:r>
              <w:rPr>
                <w:i/>
              </w:rPr>
              <w:softHyphen/>
              <w:t xml:space="preserve">heten </w:t>
            </w:r>
            <w:r w:rsidRPr="00735432">
              <w:rPr>
                <w:i/>
              </w:rPr>
              <w:t>att besluta på nämn</w:t>
            </w:r>
            <w:r w:rsidRPr="00735432">
              <w:rPr>
                <w:i/>
              </w:rPr>
              <w:softHyphen/>
              <w:t>dens vägnar i ärenden enligt</w:t>
            </w:r>
            <w:r>
              <w:rPr>
                <w:i/>
              </w:rPr>
              <w:t xml:space="preserve"> den</w:t>
            </w:r>
            <w:r w:rsidRPr="00735432">
              <w:rPr>
                <w:i/>
              </w:rPr>
              <w:t xml:space="preserve"> lagen.</w:t>
            </w:r>
          </w:p>
          <w:p w:rsidR="00EE7E17" w:rsidRPr="00735432" w:rsidRDefault="00EE7E17" w:rsidP="000D6461">
            <w:pPr>
              <w:pStyle w:val="Brdtextmedindrag"/>
              <w:rPr>
                <w:i/>
              </w:rPr>
            </w:pPr>
            <w:r w:rsidRPr="00735432">
              <w:rPr>
                <w:i/>
              </w:rPr>
              <w:t>Uppdrag enligt första stycket får inte lämnas i de fall som avses i 6</w:t>
            </w:r>
            <w:r>
              <w:rPr>
                <w:i/>
              </w:rPr>
              <w:t> </w:t>
            </w:r>
            <w:r w:rsidRPr="00735432">
              <w:rPr>
                <w:i/>
              </w:rPr>
              <w:t>kap. 34 § kommunallagen (1991:900).</w:t>
            </w:r>
          </w:p>
        </w:tc>
      </w:tr>
    </w:tbl>
    <w:p w:rsidR="00EE7E17" w:rsidRPr="00735432" w:rsidRDefault="00EE7E17" w:rsidP="000D6461">
      <w:pPr>
        <w:pStyle w:val="Brdtextmedindrag"/>
      </w:pPr>
      <w:r w:rsidRPr="00735432">
        <w:t xml:space="preserve"> </w:t>
      </w:r>
    </w:p>
    <w:p w:rsidR="00EE7E17" w:rsidRPr="00735432" w:rsidRDefault="00EE7E17" w:rsidP="000D6461">
      <w:pPr>
        <w:pStyle w:val="Brdtext"/>
        <w:jc w:val="center"/>
      </w:pPr>
      <w:r w:rsidRPr="00735432">
        <w:t>5 §</w:t>
      </w:r>
      <w:r>
        <w:rPr>
          <w:rStyle w:val="Fotnotsreferens"/>
        </w:rPr>
        <w:footnoteReference w:customMarkFollows="1" w:id="25"/>
        <w:t>1</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0D6461">
        <w:tc>
          <w:tcPr>
            <w:tcW w:w="3061" w:type="dxa"/>
            <w:shd w:val="clear" w:color="auto" w:fill="auto"/>
          </w:tcPr>
          <w:p w:rsidR="00EE7E17" w:rsidRPr="00735432" w:rsidRDefault="00EE7E17" w:rsidP="000D6461">
            <w:pPr>
              <w:pStyle w:val="Brdtextmedindrag"/>
            </w:pPr>
            <w:r w:rsidRPr="00735432">
              <w:t>Föreskrifterna i 6 kap. 33 § kommunallagen (1991:900) om uppdrag att besluta på nämndens vägnar tillämpas på ärenden enligt 4 § första stycket.</w:t>
            </w:r>
          </w:p>
        </w:tc>
        <w:tc>
          <w:tcPr>
            <w:tcW w:w="3061" w:type="dxa"/>
            <w:shd w:val="clear" w:color="auto" w:fill="auto"/>
          </w:tcPr>
          <w:p w:rsidR="00EE7E17" w:rsidRPr="00735432" w:rsidRDefault="00EE7E17" w:rsidP="000D6461">
            <w:pPr>
              <w:pStyle w:val="Brdtextmedindrag"/>
            </w:pPr>
            <w:r w:rsidRPr="00735432">
              <w:t xml:space="preserve">Föreskrifterna i 6 kap. 33 § kommunallagen (1991:900) om uppdrag att besluta på nämndens vägnar tillämpas på ärenden enligt 4 § första stycket och </w:t>
            </w:r>
            <w:r w:rsidRPr="00735432">
              <w:rPr>
                <w:i/>
              </w:rPr>
              <w:t>4 a § första stycket</w:t>
            </w:r>
            <w:r w:rsidRPr="00735432">
              <w:t>.</w:t>
            </w:r>
          </w:p>
        </w:tc>
      </w:tr>
    </w:tbl>
    <w:p w:rsidR="00EE7E17" w:rsidRPr="00735432" w:rsidRDefault="00EE7E17" w:rsidP="000D6461">
      <w:pPr>
        <w:pStyle w:val="Brdtextmedindrag"/>
      </w:pPr>
    </w:p>
    <w:p w:rsidR="00EE7E17" w:rsidRPr="00735432" w:rsidRDefault="00EE7E17" w:rsidP="000D6461">
      <w:pPr>
        <w:pStyle w:val="Brdtext"/>
        <w:jc w:val="center"/>
      </w:pPr>
      <w:r w:rsidRPr="00735432">
        <w:t>6 §</w:t>
      </w:r>
      <w:r>
        <w:rPr>
          <w:rStyle w:val="Fotnotsreferens"/>
        </w:rPr>
        <w:footnoteReference w:customMarkFollows="1" w:id="26"/>
        <w:t>2</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0D6461">
        <w:tc>
          <w:tcPr>
            <w:tcW w:w="3061" w:type="dxa"/>
            <w:shd w:val="clear" w:color="auto" w:fill="auto"/>
          </w:tcPr>
          <w:p w:rsidR="00EE7E17" w:rsidRPr="00735432" w:rsidRDefault="00EE7E17" w:rsidP="000D6461">
            <w:pPr>
              <w:pStyle w:val="Brdtextmedindrag"/>
            </w:pPr>
            <w:r w:rsidRPr="00735432">
              <w:t>Beslut som anställda i en inköpscentral fattar på en nämnds vägnar ska anmälas till den som har lämnat uppdraget.</w:t>
            </w:r>
          </w:p>
        </w:tc>
        <w:tc>
          <w:tcPr>
            <w:tcW w:w="3061" w:type="dxa"/>
            <w:shd w:val="clear" w:color="auto" w:fill="auto"/>
          </w:tcPr>
          <w:p w:rsidR="00EE7E17" w:rsidRPr="00735432" w:rsidRDefault="00EE7E17" w:rsidP="000D6461">
            <w:pPr>
              <w:pStyle w:val="Brdtextmedindrag"/>
            </w:pPr>
            <w:r w:rsidRPr="00735432">
              <w:t>Beslut som anställda i en inköpscentral</w:t>
            </w:r>
            <w:r w:rsidRPr="00735432">
              <w:rPr>
                <w:i/>
              </w:rPr>
              <w:t xml:space="preserve"> </w:t>
            </w:r>
            <w:r w:rsidRPr="00735432">
              <w:t>fattar på en nämnds vägnar ska anmälas till den som har lämnat uppdraget.</w:t>
            </w:r>
            <w:r w:rsidRPr="005871C5">
              <w:t xml:space="preserve"> </w:t>
            </w:r>
            <w:r>
              <w:rPr>
                <w:i/>
              </w:rPr>
              <w:t>Detsamma ska gälla beslut</w:t>
            </w:r>
            <w:r w:rsidRPr="005871C5">
              <w:rPr>
                <w:i/>
              </w:rPr>
              <w:t xml:space="preserve"> som den myndig</w:t>
            </w:r>
            <w:r>
              <w:rPr>
                <w:i/>
              </w:rPr>
              <w:softHyphen/>
            </w:r>
            <w:r w:rsidRPr="005871C5">
              <w:rPr>
                <w:i/>
              </w:rPr>
              <w:t>het som har fått ett uppdrag enligt 4 a § fattar på en nämnds vägnar.</w:t>
            </w:r>
          </w:p>
        </w:tc>
      </w:tr>
    </w:tbl>
    <w:p w:rsidR="00EE7E17" w:rsidRDefault="00EE7E17" w:rsidP="000D6461">
      <w:pPr>
        <w:overflowPunct/>
        <w:autoSpaceDE/>
        <w:autoSpaceDN/>
        <w:adjustRightInd/>
        <w:textAlignment w:val="auto"/>
        <w:rPr>
          <w:sz w:val="20"/>
        </w:rPr>
      </w:pPr>
    </w:p>
    <w:p w:rsidR="00EE7E17" w:rsidRDefault="00EE7E17" w:rsidP="000D6461">
      <w:pPr>
        <w:overflowPunct/>
        <w:autoSpaceDE/>
        <w:autoSpaceDN/>
        <w:adjustRightInd/>
        <w:textAlignment w:val="auto"/>
        <w:rPr>
          <w:sz w:val="20"/>
        </w:rPr>
      </w:pPr>
      <w:r>
        <w:br w:type="page"/>
      </w:r>
    </w:p>
    <w:p w:rsidR="00EE7E17" w:rsidRPr="00735432" w:rsidRDefault="00EE7E17" w:rsidP="000D6461">
      <w:pPr>
        <w:pStyle w:val="Brdtext"/>
        <w:jc w:val="center"/>
      </w:pPr>
      <w:r w:rsidRPr="00735432">
        <w:lastRenderedPageBreak/>
        <w:t>7 §</w:t>
      </w:r>
      <w:r>
        <w:rPr>
          <w:rStyle w:val="Fotnotsreferens"/>
        </w:rPr>
        <w:footnoteReference w:customMarkFollows="1" w:id="27"/>
        <w:t>3</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735432" w:rsidTr="000D6461">
        <w:tc>
          <w:tcPr>
            <w:tcW w:w="3061" w:type="dxa"/>
            <w:shd w:val="clear" w:color="auto" w:fill="auto"/>
          </w:tcPr>
          <w:p w:rsidR="00EE7E17" w:rsidRPr="00735432" w:rsidRDefault="00EE7E17" w:rsidP="000D6461">
            <w:pPr>
              <w:pStyle w:val="Brdtextmedindrag"/>
            </w:pPr>
            <w:r w:rsidRPr="00735432">
              <w:t xml:space="preserve">Föreskrifterna i 6 kap. 24–27 </w:t>
            </w:r>
            <w:proofErr w:type="gramStart"/>
            <w:r w:rsidRPr="00735432">
              <w:t>§§</w:t>
            </w:r>
            <w:proofErr w:type="gramEnd"/>
            <w:r w:rsidRPr="00735432">
              <w:t xml:space="preserve"> kommunallagen (1991:900) om jäv tillämpas på anställda i inköps</w:t>
            </w:r>
            <w:r w:rsidRPr="00735432">
              <w:softHyphen/>
              <w:t xml:space="preserve">centraler </w:t>
            </w:r>
            <w:r w:rsidRPr="00E32804">
              <w:t>som fattar beslut</w:t>
            </w:r>
            <w:r w:rsidRPr="00735432">
              <w:rPr>
                <w:i/>
              </w:rPr>
              <w:t xml:space="preserve"> </w:t>
            </w:r>
            <w:r w:rsidRPr="00735432">
              <w:t>på en nämnds vägnar.</w:t>
            </w:r>
          </w:p>
        </w:tc>
        <w:tc>
          <w:tcPr>
            <w:tcW w:w="3061" w:type="dxa"/>
            <w:shd w:val="clear" w:color="auto" w:fill="auto"/>
          </w:tcPr>
          <w:p w:rsidR="00EE7E17" w:rsidRPr="00735432" w:rsidRDefault="00EE7E17" w:rsidP="000D6461">
            <w:pPr>
              <w:pStyle w:val="Brdtextmedindrag"/>
            </w:pPr>
            <w:r w:rsidRPr="00735432">
              <w:t xml:space="preserve">Föreskrifterna i 6 kap. 24–27 </w:t>
            </w:r>
            <w:proofErr w:type="gramStart"/>
            <w:r w:rsidRPr="00735432">
              <w:t>§§</w:t>
            </w:r>
            <w:proofErr w:type="gramEnd"/>
            <w:r w:rsidRPr="00735432">
              <w:t xml:space="preserve"> kommunallagen (1991:900) om jäv tillämpas på anställda i inköps</w:t>
            </w:r>
            <w:r w:rsidRPr="00735432">
              <w:softHyphen/>
              <w:t>centraler</w:t>
            </w:r>
            <w:r>
              <w:t xml:space="preserve"> </w:t>
            </w:r>
            <w:r w:rsidRPr="001B3CB0">
              <w:t>som fattar beslut på en nämnds vägnar</w:t>
            </w:r>
            <w:r>
              <w:t xml:space="preserve">. </w:t>
            </w:r>
            <w:r>
              <w:rPr>
                <w:i/>
              </w:rPr>
              <w:t xml:space="preserve">Detsamma ska gälla den som hos den myndighet som har fått ett uppdrag enligt 4 a § fattar beslut på en nämnds vägnar. </w:t>
            </w:r>
          </w:p>
        </w:tc>
      </w:tr>
    </w:tbl>
    <w:p w:rsidR="00EE7E17" w:rsidRPr="00735432" w:rsidRDefault="00EE7E17" w:rsidP="000D6461">
      <w:pPr>
        <w:pStyle w:val="Brdtext"/>
        <w:spacing w:after="10"/>
        <w:rPr>
          <w:u w:val="single"/>
        </w:rPr>
      </w:pPr>
      <w:r w:rsidRPr="00735432">
        <w:rPr>
          <w:u w:val="single"/>
        </w:rPr>
        <w:t>                                     </w:t>
      </w:r>
    </w:p>
    <w:p w:rsidR="00EE7E17" w:rsidRDefault="00EE7E17" w:rsidP="000D6461">
      <w:pPr>
        <w:pStyle w:val="Brdtextmedindrag"/>
      </w:pPr>
      <w:r w:rsidRPr="00735432">
        <w:t>Denna lag träder i kraft den 1 juli 2013.</w:t>
      </w:r>
    </w:p>
    <w:p w:rsidR="00EE7E17" w:rsidRDefault="00EE7E17" w:rsidP="000D6461">
      <w:pPr>
        <w:pStyle w:val="Brdtextmedindrag"/>
      </w:pPr>
    </w:p>
    <w:p w:rsidR="00EE7E17" w:rsidRDefault="00EE7E17" w:rsidP="000D6461">
      <w:pPr>
        <w:pStyle w:val="Brdtextmedindrag"/>
      </w:pPr>
      <w:r>
        <w:t xml:space="preserve"> </w:t>
      </w:r>
    </w:p>
    <w:p w:rsidR="00EE7E17" w:rsidRDefault="00EE7E17" w:rsidP="001E2EE5">
      <w:pPr>
        <w:pStyle w:val="Rubrik2utannumrering"/>
        <w:spacing w:before="0"/>
      </w:pPr>
      <w:r>
        <w:br w:type="page"/>
      </w:r>
      <w:r>
        <w:lastRenderedPageBreak/>
        <w:t xml:space="preserve">Förslag till lag om ändring i offentlighets- och sekretesslagen (2009:400) </w:t>
      </w:r>
    </w:p>
    <w:p w:rsidR="00EE7E17" w:rsidRDefault="00EE7E17" w:rsidP="000D6461">
      <w:pPr>
        <w:pStyle w:val="Brdtextmedindrag"/>
      </w:pPr>
      <w:r>
        <w:t xml:space="preserve">Härigenom föreskrivs i fråga om offentlighets- och sekretesslagen (2009:400) </w:t>
      </w:r>
    </w:p>
    <w:p w:rsidR="00EE7E17" w:rsidRDefault="00EE7E17" w:rsidP="000D6461">
      <w:pPr>
        <w:pStyle w:val="Brdtextmedindrag"/>
      </w:pPr>
      <w:r>
        <w:rPr>
          <w:i/>
        </w:rPr>
        <w:t xml:space="preserve">dels </w:t>
      </w:r>
      <w:r>
        <w:t>att 19 kap. 3 § ska ha följande lydelse,</w:t>
      </w:r>
    </w:p>
    <w:p w:rsidR="00EE7E17" w:rsidRDefault="00EE7E17" w:rsidP="000D6461">
      <w:pPr>
        <w:pStyle w:val="Brdtextmedindrag"/>
      </w:pPr>
      <w:r>
        <w:rPr>
          <w:i/>
        </w:rPr>
        <w:t xml:space="preserve">dels </w:t>
      </w:r>
      <w:r>
        <w:t>att det i lagen ska införas en ny paragraf, 19 kap. 3 a §, och närmast före 19 kap. 3 a § en ny rubrik av följande lydelse.</w:t>
      </w:r>
    </w:p>
    <w:p w:rsidR="00EE7E17"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RPr="00B8052A" w:rsidTr="000D6461">
        <w:tc>
          <w:tcPr>
            <w:tcW w:w="3061" w:type="dxa"/>
            <w:shd w:val="clear" w:color="auto" w:fill="auto"/>
          </w:tcPr>
          <w:p w:rsidR="00EE7E17" w:rsidRPr="00B8052A" w:rsidRDefault="00EE7E17" w:rsidP="000D6461">
            <w:pPr>
              <w:pStyle w:val="Brdtext"/>
              <w:rPr>
                <w:i/>
              </w:rPr>
            </w:pPr>
            <w:r w:rsidRPr="00B8052A">
              <w:rPr>
                <w:i/>
              </w:rPr>
              <w:t>Nuvarande lydelse</w:t>
            </w:r>
          </w:p>
        </w:tc>
        <w:tc>
          <w:tcPr>
            <w:tcW w:w="3061" w:type="dxa"/>
            <w:shd w:val="clear" w:color="auto" w:fill="auto"/>
          </w:tcPr>
          <w:p w:rsidR="00EE7E17" w:rsidRPr="00B8052A" w:rsidRDefault="00EE7E17" w:rsidP="000D6461">
            <w:pPr>
              <w:pStyle w:val="Brdtext"/>
              <w:rPr>
                <w:i/>
              </w:rPr>
            </w:pPr>
            <w:r w:rsidRPr="00B8052A">
              <w:rPr>
                <w:i/>
              </w:rPr>
              <w:t>Föreslagen lydelse</w:t>
            </w:r>
          </w:p>
        </w:tc>
      </w:tr>
    </w:tbl>
    <w:p w:rsidR="00EE7E17" w:rsidRDefault="00EE7E17" w:rsidP="000D6461">
      <w:pPr>
        <w:pStyle w:val="Brdtextmedindrag"/>
      </w:pPr>
    </w:p>
    <w:p w:rsidR="00EE7E17" w:rsidRPr="00B8052A" w:rsidRDefault="00EE7E17" w:rsidP="000D6461">
      <w:pPr>
        <w:pStyle w:val="Brdtextmedindrag"/>
        <w:jc w:val="center"/>
        <w:rPr>
          <w:b/>
        </w:rPr>
      </w:pPr>
      <w:r w:rsidRPr="00B8052A">
        <w:rPr>
          <w:b/>
        </w:rPr>
        <w:t>19kap.</w:t>
      </w:r>
    </w:p>
    <w:p w:rsidR="00EE7E17" w:rsidRDefault="00EE7E17" w:rsidP="000D6461">
      <w:pPr>
        <w:pStyle w:val="Brdtextmedindrag"/>
        <w:jc w:val="center"/>
      </w:pPr>
      <w:r>
        <w:t>3 §</w:t>
      </w:r>
      <w:r>
        <w:rPr>
          <w:rStyle w:val="Fotnotsreferens"/>
        </w:rPr>
        <w:footnoteReference w:customMarkFollows="1" w:id="28"/>
        <w:t>1</w:t>
      </w:r>
    </w:p>
    <w:p w:rsidR="00EE7E17" w:rsidRDefault="00EE7E17" w:rsidP="000D6461">
      <w:pPr>
        <w:pStyle w:val="Brdtextmedindrag"/>
      </w:pPr>
      <w:r>
        <w:t>Sekretess gäller för uppgift som hänför sig till ärende om förvärv, överlåtelse, upplåtelse eller användning av egendom, tjänst eller annan nyttighet, om det kan antas att det allmänna lider skada om uppgiften röjs. Begreppet tjänst omfattar inte arbete som för en myndighets behov utförs av dess egen eller någon annan myndighets personal, om det inte är fråga om ett arbete som en myndighet i konkurrens med andra myn</w:t>
      </w:r>
      <w:r>
        <w:softHyphen/>
        <w:t>digheter eller enskilda erbjuder sig att utföra.</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r>
              <w:t>Om ett ärende enligt första stycket rör upphandling, får upp</w:t>
            </w:r>
            <w:r>
              <w:softHyphen/>
              <w:t>gift som rör anbud eller som rör motsvarande erbjudande inom en kommun, ett landsting eller en myndighet eller mellan statliga myndigheter inte i något fall läm</w:t>
            </w:r>
            <w:r>
              <w:softHyphen/>
              <w:t>nas till någon annan än den som har lämnat anbudet eller erbjudan</w:t>
            </w:r>
            <w:r>
              <w:softHyphen/>
              <w:t>det förrän alla anbud eller erbju</w:t>
            </w:r>
            <w:r>
              <w:softHyphen/>
              <w:t>danden offentliggörs eller beslut om leverantör och anbud fattats eller ärendet dessförinnan har slutförts. Under en elektronisk auktion får dock lämnas sådana uppgifter som avses i 5 a kap. 11 § lagen (</w:t>
            </w:r>
            <w:proofErr w:type="gramStart"/>
            <w:r>
              <w:t>2007:1091</w:t>
            </w:r>
            <w:proofErr w:type="gramEnd"/>
            <w:r>
              <w:t>) om offentlig upphandling, 5 a kap. 11 § lagen (2007:1092) om upphandling inom områdena vatten, energi, trans</w:t>
            </w:r>
            <w:r w:rsidR="00FC79FB">
              <w:softHyphen/>
            </w:r>
            <w:r>
              <w:t>porter och posttjänster eller 6 kap. 11 § lagen (2011:1029) om upp</w:t>
            </w:r>
            <w:r w:rsidR="00FC79FB">
              <w:softHyphen/>
            </w:r>
            <w:r>
              <w:t>handling på försvars- och säker</w:t>
            </w:r>
            <w:r w:rsidR="00FC79FB">
              <w:softHyphen/>
            </w:r>
            <w:r>
              <w:t xml:space="preserve">hetsområdet. </w:t>
            </w:r>
            <w:r w:rsidRPr="00535FD2">
              <w:rPr>
                <w:i/>
              </w:rPr>
              <w:t xml:space="preserve">Sekretessen enligt detta stycke gäller inte vid ett ansökningsförfarande enligt lagen (2008:962) om </w:t>
            </w:r>
            <w:proofErr w:type="spellStart"/>
            <w:r w:rsidRPr="00535FD2">
              <w:rPr>
                <w:i/>
              </w:rPr>
              <w:t>valfrihets</w:t>
            </w:r>
            <w:r>
              <w:rPr>
                <w:i/>
              </w:rPr>
              <w:softHyphen/>
            </w:r>
            <w:r w:rsidRPr="00535FD2">
              <w:rPr>
                <w:i/>
              </w:rPr>
              <w:t>system</w:t>
            </w:r>
            <w:proofErr w:type="spellEnd"/>
            <w:r w:rsidRPr="00535FD2">
              <w:rPr>
                <w:i/>
              </w:rPr>
              <w:t>.</w:t>
            </w:r>
          </w:p>
        </w:tc>
        <w:tc>
          <w:tcPr>
            <w:tcW w:w="3061" w:type="dxa"/>
            <w:shd w:val="clear" w:color="auto" w:fill="auto"/>
          </w:tcPr>
          <w:p w:rsidR="00EE7E17" w:rsidRPr="00B8052A" w:rsidRDefault="00EE7E17" w:rsidP="000D6461">
            <w:pPr>
              <w:pStyle w:val="Brdtextmedindrag"/>
              <w:rPr>
                <w:i/>
              </w:rPr>
            </w:pPr>
            <w:r>
              <w:t>Om ett ärende enligt första stycket rör upphandling, får upp</w:t>
            </w:r>
            <w:r>
              <w:softHyphen/>
              <w:t>gift som rör anbud eller som rör motsvarande erbjudande inom en kommun, ett landsting eller en myndighet eller mellan statliga myndigheter inte i något fall läm</w:t>
            </w:r>
            <w:r>
              <w:softHyphen/>
              <w:t>nas till någon annan än den som har lämnat anbudet eller erbjudan</w:t>
            </w:r>
            <w:r>
              <w:softHyphen/>
              <w:t>det förrän alla anbud eller erbju</w:t>
            </w:r>
            <w:r>
              <w:softHyphen/>
              <w:t>danden offentliggörs eller beslut om leverantör och anbud fattats eller ärendet dessförinnan har slutförts. Under en elektronisk auktion får dock lämnas sådana uppgifter som avses i 5 a kap. 11 § lagen (</w:t>
            </w:r>
            <w:proofErr w:type="gramStart"/>
            <w:r>
              <w:t>2007:1091</w:t>
            </w:r>
            <w:proofErr w:type="gramEnd"/>
            <w:r>
              <w:t>) om offentlig upphandling, 5 a kap. 11 § lagen (2007:1092) om upphandling inom områdena vatten, energi, trans</w:t>
            </w:r>
            <w:r w:rsidR="00FC79FB">
              <w:softHyphen/>
            </w:r>
            <w:r>
              <w:t>porter och posttjänster eller 6 kap. 11 § lagen (2011:1029) om upp</w:t>
            </w:r>
            <w:r w:rsidR="00FC79FB">
              <w:softHyphen/>
            </w:r>
            <w:r>
              <w:t>handling på försvars- och säker</w:t>
            </w:r>
            <w:r w:rsidR="00FC79FB">
              <w:softHyphen/>
            </w:r>
            <w:r>
              <w:t xml:space="preserve">hetsområdet. </w:t>
            </w:r>
          </w:p>
        </w:tc>
      </w:tr>
    </w:tbl>
    <w:p w:rsidR="00EE7E17" w:rsidRDefault="00EE7E17" w:rsidP="000D6461">
      <w:pPr>
        <w:pStyle w:val="Brdtextmedindrag"/>
      </w:pPr>
      <w:r>
        <w:lastRenderedPageBreak/>
        <w:t>Om ett ärende enligt första stycket rör försäljning av lös egendom för det allmännas räkning, får uppgift som rör anbud eller som rör mot</w:t>
      </w:r>
      <w:r w:rsidR="00E45769">
        <w:softHyphen/>
      </w:r>
      <w:r>
        <w:t xml:space="preserve">svarande erbjudande inom en kommun, ett landsting eller en myndighet eller mellan statliga myndigheter inte i något fall lämnas till någon annan än den som har lämnat anbudet eller erbjudandet förrän alla anbud eller erbjudanden offentliggörs eller avtal har slutits eller ärendet annars har slutförts. </w:t>
      </w:r>
    </w:p>
    <w:p w:rsidR="00EE7E17" w:rsidRDefault="00EE7E17" w:rsidP="000D6461">
      <w:pPr>
        <w:pStyle w:val="Brdtextmedindrag"/>
      </w:pPr>
      <w:r>
        <w:t>För uppgift i en allmän handling gäller sekretessen i högst tjugo år. Beträffande en handling som anger villkoren i ett slutet avtal gäller sekretessen dock längst till dess att två år, eller hos statliga affärsverk, Försvarets materielverk och Försvarsexportmyndigheten samt i kommunal affärsverksamhet fem år, har gått från det att avtalet slöts.</w:t>
      </w:r>
    </w:p>
    <w:p w:rsidR="00EE7E17" w:rsidRDefault="00EE7E17" w:rsidP="000D6461">
      <w:pPr>
        <w:pStyle w:val="Brdtextmedindrag"/>
      </w:pPr>
    </w:p>
    <w:tbl>
      <w:tblPr>
        <w:tblW w:w="0" w:type="auto"/>
        <w:tblLayout w:type="fixed"/>
        <w:tblCellMar>
          <w:left w:w="70" w:type="dxa"/>
          <w:right w:w="70" w:type="dxa"/>
        </w:tblCellMar>
        <w:tblLook w:val="0000" w:firstRow="0" w:lastRow="0" w:firstColumn="0" w:lastColumn="0" w:noHBand="0" w:noVBand="0"/>
      </w:tblPr>
      <w:tblGrid>
        <w:gridCol w:w="3019"/>
        <w:gridCol w:w="3019"/>
      </w:tblGrid>
      <w:tr w:rsidR="00EE7E17" w:rsidTr="000D6461">
        <w:tc>
          <w:tcPr>
            <w:tcW w:w="3019" w:type="dxa"/>
            <w:shd w:val="clear" w:color="auto" w:fill="auto"/>
          </w:tcPr>
          <w:p w:rsidR="00EE7E17" w:rsidRDefault="00EE7E17" w:rsidP="000D6461">
            <w:pPr>
              <w:pStyle w:val="Brdtextmedindrag"/>
              <w:ind w:firstLine="0"/>
            </w:pPr>
          </w:p>
        </w:tc>
        <w:tc>
          <w:tcPr>
            <w:tcW w:w="3019" w:type="dxa"/>
            <w:shd w:val="clear" w:color="auto" w:fill="auto"/>
          </w:tcPr>
          <w:p w:rsidR="00EE7E17" w:rsidRPr="00535FD2" w:rsidRDefault="00EE7E17" w:rsidP="000D6461">
            <w:pPr>
              <w:pStyle w:val="Brdtextmedindrag"/>
              <w:ind w:firstLine="0"/>
              <w:rPr>
                <w:i/>
              </w:rPr>
            </w:pPr>
            <w:proofErr w:type="gramStart"/>
            <w:r>
              <w:rPr>
                <w:i/>
              </w:rPr>
              <w:t>Undantag</w:t>
            </w:r>
            <w:proofErr w:type="gramEnd"/>
            <w:r>
              <w:rPr>
                <w:i/>
              </w:rPr>
              <w:t xml:space="preserve"> från sekretess</w:t>
            </w:r>
          </w:p>
        </w:tc>
      </w:tr>
    </w:tbl>
    <w:p w:rsidR="00EE7E17" w:rsidRDefault="00EE7E17" w:rsidP="000D646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EE7E17" w:rsidTr="000D6461">
        <w:tc>
          <w:tcPr>
            <w:tcW w:w="3061" w:type="dxa"/>
            <w:shd w:val="clear" w:color="auto" w:fill="auto"/>
          </w:tcPr>
          <w:p w:rsidR="00EE7E17" w:rsidRDefault="00EE7E17" w:rsidP="000D6461">
            <w:pPr>
              <w:pStyle w:val="Brdtextmedindrag"/>
            </w:pPr>
          </w:p>
        </w:tc>
        <w:tc>
          <w:tcPr>
            <w:tcW w:w="3061" w:type="dxa"/>
            <w:shd w:val="clear" w:color="auto" w:fill="auto"/>
          </w:tcPr>
          <w:p w:rsidR="00EE7E17" w:rsidRDefault="00EE7E17" w:rsidP="000D6461">
            <w:pPr>
              <w:pStyle w:val="Brdtext"/>
              <w:rPr>
                <w:i/>
              </w:rPr>
            </w:pPr>
            <w:r w:rsidRPr="00535FD2">
              <w:rPr>
                <w:i/>
              </w:rPr>
              <w:t>3 a §</w:t>
            </w:r>
          </w:p>
          <w:p w:rsidR="00EE7E17" w:rsidRPr="00535FD2" w:rsidRDefault="00EE7E17" w:rsidP="000D6461">
            <w:pPr>
              <w:pStyle w:val="Brdtextmedindrag"/>
              <w:rPr>
                <w:i/>
              </w:rPr>
            </w:pPr>
            <w:r w:rsidRPr="00535FD2">
              <w:rPr>
                <w:i/>
              </w:rPr>
              <w:t xml:space="preserve">Sekretessen enligt 3 § andra stycket gäller inte  </w:t>
            </w:r>
          </w:p>
          <w:p w:rsidR="00EE7E17" w:rsidRPr="00535FD2" w:rsidRDefault="00EE7E17" w:rsidP="000D6461">
            <w:pPr>
              <w:pStyle w:val="Brdtextmedindrag"/>
              <w:rPr>
                <w:i/>
              </w:rPr>
            </w:pPr>
            <w:r w:rsidRPr="00535FD2">
              <w:rPr>
                <w:i/>
              </w:rPr>
              <w:t>1. </w:t>
            </w:r>
            <w:r>
              <w:rPr>
                <w:i/>
              </w:rPr>
              <w:t xml:space="preserve">vid </w:t>
            </w:r>
            <w:r w:rsidRPr="00535FD2">
              <w:rPr>
                <w:i/>
              </w:rPr>
              <w:t xml:space="preserve">ett ansökningsförfarande enligt lagen (2008:962) om </w:t>
            </w:r>
            <w:proofErr w:type="spellStart"/>
            <w:r w:rsidRPr="00535FD2">
              <w:rPr>
                <w:i/>
              </w:rPr>
              <w:t>valfri</w:t>
            </w:r>
            <w:r>
              <w:rPr>
                <w:i/>
              </w:rPr>
              <w:softHyphen/>
            </w:r>
            <w:r w:rsidRPr="00535FD2">
              <w:rPr>
                <w:i/>
              </w:rPr>
              <w:t>hetssystem</w:t>
            </w:r>
            <w:proofErr w:type="spellEnd"/>
            <w:r w:rsidRPr="00535FD2">
              <w:rPr>
                <w:i/>
              </w:rPr>
              <w:t>, eller</w:t>
            </w:r>
          </w:p>
          <w:p w:rsidR="00EE7E17" w:rsidRPr="00535FD2" w:rsidRDefault="00EE7E17" w:rsidP="000D6461">
            <w:pPr>
              <w:pStyle w:val="Brdtextmedindrag"/>
            </w:pPr>
            <w:r w:rsidRPr="00535FD2">
              <w:rPr>
                <w:i/>
              </w:rPr>
              <w:t>2. </w:t>
            </w:r>
            <w:r>
              <w:rPr>
                <w:i/>
              </w:rPr>
              <w:t xml:space="preserve">vid </w:t>
            </w:r>
            <w:r w:rsidRPr="00535FD2">
              <w:rPr>
                <w:i/>
              </w:rPr>
              <w:t xml:space="preserve">ett ansökningsförfarande enligt lagen (2013:000) om </w:t>
            </w:r>
            <w:proofErr w:type="spellStart"/>
            <w:r w:rsidRPr="00535FD2">
              <w:rPr>
                <w:i/>
              </w:rPr>
              <w:t>valfri</w:t>
            </w:r>
            <w:r>
              <w:rPr>
                <w:i/>
              </w:rPr>
              <w:softHyphen/>
            </w:r>
            <w:r w:rsidRPr="00535FD2">
              <w:rPr>
                <w:i/>
              </w:rPr>
              <w:t>hetssystem</w:t>
            </w:r>
            <w:proofErr w:type="spellEnd"/>
            <w:r w:rsidRPr="00535FD2">
              <w:rPr>
                <w:i/>
              </w:rPr>
              <w:t xml:space="preserve"> i fråga om tjänster för elektronisk identifiering.</w:t>
            </w:r>
          </w:p>
        </w:tc>
      </w:tr>
    </w:tbl>
    <w:p w:rsidR="00EE7E17" w:rsidRDefault="00EE7E17" w:rsidP="000D6461">
      <w:pPr>
        <w:pStyle w:val="Brdtext"/>
        <w:spacing w:after="10"/>
        <w:rPr>
          <w:u w:val="single"/>
        </w:rPr>
      </w:pPr>
      <w:r w:rsidRPr="00B8052A">
        <w:rPr>
          <w:u w:val="single"/>
        </w:rPr>
        <w:t>                                     </w:t>
      </w:r>
    </w:p>
    <w:p w:rsidR="00EE7E17" w:rsidRDefault="00EE7E17" w:rsidP="000D6461">
      <w:pPr>
        <w:pStyle w:val="Brdtextmedindrag"/>
      </w:pPr>
      <w:r>
        <w:t>Denna lag träder i kraft den 1 juli 2013.</w:t>
      </w:r>
    </w:p>
    <w:p w:rsidR="00EE7E17" w:rsidRDefault="00EE7E17" w:rsidP="000D6461">
      <w:pPr>
        <w:pStyle w:val="Brdtext"/>
        <w:sectPr w:rsidR="00EE7E17" w:rsidSect="000D6461">
          <w:headerReference w:type="even" r:id="rId72"/>
          <w:headerReference w:type="default" r:id="rId73"/>
          <w:footerReference w:type="even" r:id="rId74"/>
          <w:footerReference w:type="default" r:id="rId75"/>
          <w:headerReference w:type="first" r:id="rId76"/>
          <w:footerReference w:type="first" r:id="rId77"/>
          <w:pgSz w:w="9356" w:h="13721" w:code="9"/>
          <w:pgMar w:top="794" w:right="2438" w:bottom="1191" w:left="1020" w:header="0" w:footer="709" w:gutter="0"/>
          <w:cols w:space="720"/>
          <w:docGrid w:linePitch="245"/>
        </w:sectPr>
      </w:pPr>
    </w:p>
    <w:p w:rsidR="00EE7E17" w:rsidRDefault="00EE7E17" w:rsidP="00F30218">
      <w:pPr>
        <w:pStyle w:val="Brdtextmedindrag"/>
      </w:pPr>
    </w:p>
    <w:p w:rsidR="00EE7E17" w:rsidRDefault="00EE7E17" w:rsidP="00EE7E17">
      <w:pPr>
        <w:sectPr w:rsidR="00EE7E17" w:rsidSect="00F30218">
          <w:headerReference w:type="even" r:id="rId78"/>
          <w:headerReference w:type="default" r:id="rId79"/>
          <w:type w:val="continuous"/>
          <w:pgSz w:w="9356" w:h="13721" w:code="9"/>
          <w:pgMar w:top="794" w:right="2438" w:bottom="1191" w:left="1020" w:header="0" w:footer="709" w:gutter="0"/>
          <w:cols w:space="720"/>
          <w:docGrid w:linePitch="245"/>
        </w:sectPr>
      </w:pPr>
    </w:p>
    <w:p w:rsidR="00EE7E17" w:rsidRDefault="00EE7E17" w:rsidP="000D6461">
      <w:pPr>
        <w:pStyle w:val="Propbilaga"/>
      </w:pPr>
      <w:bookmarkStart w:id="425" w:name="_Toc350844772"/>
      <w:bookmarkStart w:id="426" w:name="_Toc350848714"/>
      <w:bookmarkStart w:id="427" w:name="_Toc351561310"/>
      <w:bookmarkStart w:id="428" w:name="_Toc351622749"/>
      <w:r>
        <w:lastRenderedPageBreak/>
        <w:t>Lagrådets yttrande</w:t>
      </w:r>
      <w:bookmarkEnd w:id="425"/>
      <w:bookmarkEnd w:id="426"/>
      <w:bookmarkEnd w:id="427"/>
      <w:bookmarkEnd w:id="428"/>
    </w:p>
    <w:p w:rsidR="00EE7E17" w:rsidRDefault="00EE7E17" w:rsidP="000D6461">
      <w:pPr>
        <w:pStyle w:val="Brdtext"/>
      </w:pPr>
      <w:proofErr w:type="gramStart"/>
      <w:r>
        <w:t>Utdrag</w:t>
      </w:r>
      <w:proofErr w:type="gramEnd"/>
      <w:r>
        <w:t xml:space="preserve"> ur protokoll vid sammanträde 2013-03-08</w:t>
      </w:r>
    </w:p>
    <w:p w:rsidR="00EE7E17" w:rsidRDefault="00EE7E17" w:rsidP="000D6461">
      <w:pPr>
        <w:pStyle w:val="Brdtext"/>
      </w:pPr>
    </w:p>
    <w:p w:rsidR="00EE7E17" w:rsidRDefault="00EE7E17" w:rsidP="000D6461">
      <w:pPr>
        <w:pStyle w:val="Brdtext"/>
      </w:pPr>
      <w:r w:rsidRPr="003F55E2">
        <w:rPr>
          <w:b/>
        </w:rPr>
        <w:t>Närvarande:</w:t>
      </w:r>
      <w:r>
        <w:t xml:space="preserve"> F.d. justitieråden Bo Svensson och Severin Blomstrand samt justitierådet Margit Knutsson.</w:t>
      </w:r>
    </w:p>
    <w:p w:rsidR="00EE7E17" w:rsidRDefault="00EE7E17" w:rsidP="000D6461">
      <w:pPr>
        <w:pStyle w:val="Rubrik4utannumrering"/>
      </w:pPr>
      <w:r>
        <w:t>Myndigheters tillgång till tjänster för elektronisk identifiering</w:t>
      </w:r>
    </w:p>
    <w:p w:rsidR="00EE7E17" w:rsidRDefault="00EE7E17" w:rsidP="000D6461">
      <w:pPr>
        <w:pStyle w:val="Brdtext"/>
      </w:pPr>
      <w:r>
        <w:t xml:space="preserve">Enligt en lagrådsremiss den 28 februari 2013 (Näringsdepartementet) har regeringen beslutat inhämta Lagrådets yttrande över förslag till </w:t>
      </w:r>
    </w:p>
    <w:p w:rsidR="00EE7E17" w:rsidRDefault="00EE7E17" w:rsidP="000D6461">
      <w:pPr>
        <w:pStyle w:val="Brdtextmedindrag"/>
      </w:pPr>
      <w:r>
        <w:t>1. lag om valfrihetssystem i fråga om tjänster för elektronisk identifie</w:t>
      </w:r>
      <w:r w:rsidR="00E45769">
        <w:softHyphen/>
      </w:r>
      <w:r>
        <w:t xml:space="preserve">ring, </w:t>
      </w:r>
    </w:p>
    <w:p w:rsidR="00EE7E17" w:rsidRDefault="00EE7E17" w:rsidP="000D6461">
      <w:pPr>
        <w:pStyle w:val="Brdtextmedindrag"/>
      </w:pPr>
      <w:r>
        <w:t>2. lag om ändring i lagen (1971:289) om allmänna förvaltnings</w:t>
      </w:r>
      <w:r w:rsidR="00E45769">
        <w:softHyphen/>
      </w:r>
      <w:r>
        <w:t xml:space="preserve">domstolar, </w:t>
      </w:r>
    </w:p>
    <w:p w:rsidR="00EE7E17" w:rsidRDefault="00EE7E17" w:rsidP="000D6461">
      <w:pPr>
        <w:pStyle w:val="Brdtextmedindrag"/>
      </w:pPr>
      <w:r>
        <w:t>3. lag om ändring i lagen (2009:47) om vissa kommunala befogen</w:t>
      </w:r>
      <w:r w:rsidR="00E45769">
        <w:softHyphen/>
      </w:r>
      <w:r>
        <w:t xml:space="preserve">heter, </w:t>
      </w:r>
    </w:p>
    <w:p w:rsidR="00EE7E17" w:rsidRDefault="00EE7E17" w:rsidP="000D6461">
      <w:pPr>
        <w:pStyle w:val="Brdtextmedindrag"/>
      </w:pPr>
      <w:r>
        <w:t xml:space="preserve">4. lag om ändring i offentlighets- och sekretesslagen (2009:400). </w:t>
      </w:r>
    </w:p>
    <w:p w:rsidR="00EE7E17" w:rsidRDefault="00EE7E17" w:rsidP="000D6461">
      <w:pPr>
        <w:pStyle w:val="Brdtextmedindrag"/>
      </w:pPr>
    </w:p>
    <w:p w:rsidR="00EE7E17" w:rsidRDefault="00EE7E17" w:rsidP="000D6461">
      <w:pPr>
        <w:pStyle w:val="Brdtext"/>
      </w:pPr>
      <w:r>
        <w:t>Förslagen har inför Lagrådet föredragits av kanslirådet Pontus Söderström, biträdd av ämnessakkunniga Louise Merz.</w:t>
      </w:r>
    </w:p>
    <w:p w:rsidR="00EE7E17" w:rsidRDefault="00EE7E17" w:rsidP="000D6461">
      <w:pPr>
        <w:pStyle w:val="Brdtextmedindrag"/>
      </w:pPr>
    </w:p>
    <w:p w:rsidR="00EE7E17" w:rsidRDefault="00EE7E17" w:rsidP="000D6461">
      <w:pPr>
        <w:pStyle w:val="Brdtext"/>
      </w:pPr>
      <w:r>
        <w:t xml:space="preserve">Förslagen föranleder följande yttrande av </w:t>
      </w:r>
      <w:r w:rsidRPr="003F55E2">
        <w:rPr>
          <w:i/>
        </w:rPr>
        <w:t>Lagrådet</w:t>
      </w:r>
      <w:r>
        <w:t>:</w:t>
      </w:r>
    </w:p>
    <w:p w:rsidR="00EE7E17" w:rsidRDefault="00EE7E17" w:rsidP="000D6461">
      <w:pPr>
        <w:pStyle w:val="Rubrik5utannumrering"/>
      </w:pPr>
      <w:r>
        <w:t>Lag om valfrihetssystem i fråga om tjänster för elektronisk identifiering</w:t>
      </w:r>
    </w:p>
    <w:p w:rsidR="00EE7E17" w:rsidRDefault="00EE7E17" w:rsidP="000D6461">
      <w:pPr>
        <w:pStyle w:val="Brdtext"/>
      </w:pPr>
      <w:r>
        <w:t>1 §</w:t>
      </w:r>
    </w:p>
    <w:p w:rsidR="00EE7E17" w:rsidRDefault="00EE7E17" w:rsidP="000D6461">
      <w:pPr>
        <w:pStyle w:val="Brdtext"/>
      </w:pPr>
    </w:p>
    <w:p w:rsidR="00EE7E17" w:rsidRDefault="00EE7E17" w:rsidP="000D6461">
      <w:pPr>
        <w:pStyle w:val="Brdtext"/>
      </w:pPr>
      <w:r>
        <w:t xml:space="preserve">Enligt andra stycket 3 gäller lagen när en upphandlande myndighet har uppdragit åt den myndighet som avses i 2 att i den upphandlande myndighetens namn administrera valfrihetssystemet enligt 3–14 </w:t>
      </w:r>
      <w:proofErr w:type="gramStart"/>
      <w:r>
        <w:t>§§</w:t>
      </w:r>
      <w:proofErr w:type="gramEnd"/>
      <w:r>
        <w:t xml:space="preserve"> och föra dess talan i samband med mål om rättelse enligt 16 §. Någon hänvisning till bestämmelserna i 17 § om rättelse görs inte. Det väcker frågan om det bara är den upphandlande myndigheten som ska vidta rättelseåtgärder eller om det också kan ankomma på den myndighet som avses i första stycket 2 att vidta sådana åtgärder. Saken bör klarläggas under den fortsatta beredningen av lagstiftningsärendet.</w:t>
      </w:r>
    </w:p>
    <w:p w:rsidR="00EE7E17" w:rsidRDefault="00EE7E17" w:rsidP="000D6461">
      <w:pPr>
        <w:pStyle w:val="Brdtextmedindrag"/>
      </w:pPr>
      <w:r>
        <w:t>Alternativt föreslår Lagrådet att det görs ett tillägg sist i punkten 3 av följande lydelse: ”och i förekommande fall rättelse enligt 17</w:t>
      </w:r>
      <w:proofErr w:type="gramStart"/>
      <w:r>
        <w:t xml:space="preserve"> §”</w:t>
      </w:r>
      <w:proofErr w:type="gramEnd"/>
      <w:r>
        <w:t>.</w:t>
      </w:r>
    </w:p>
    <w:p w:rsidR="00EE7E17" w:rsidRDefault="00EE7E17" w:rsidP="000D6461">
      <w:pPr>
        <w:pStyle w:val="Brdtextmedindrag"/>
      </w:pPr>
    </w:p>
    <w:p w:rsidR="00EE7E17" w:rsidRDefault="00EE7E17" w:rsidP="000D6461">
      <w:pPr>
        <w:pStyle w:val="Brdtext"/>
      </w:pPr>
      <w:r>
        <w:t>11 §</w:t>
      </w:r>
    </w:p>
    <w:p w:rsidR="00EE7E17" w:rsidRDefault="00EE7E17" w:rsidP="000D6461">
      <w:pPr>
        <w:pStyle w:val="Brdtext"/>
      </w:pPr>
    </w:p>
    <w:p w:rsidR="00EE7E17" w:rsidRDefault="00EE7E17" w:rsidP="000D6461">
      <w:pPr>
        <w:pStyle w:val="Brdtext"/>
      </w:pPr>
      <w:r>
        <w:t>Lagrådet föreslår att första stycket ges följande lydelse:</w:t>
      </w:r>
    </w:p>
    <w:p w:rsidR="00EE7E17" w:rsidRPr="003F55E2" w:rsidRDefault="00EE7E17" w:rsidP="000D6461">
      <w:pPr>
        <w:pStyle w:val="Brdtextmedindrag"/>
      </w:pPr>
    </w:p>
    <w:p w:rsidR="00EE7E17" w:rsidRDefault="00EE7E17" w:rsidP="000D6461">
      <w:pPr>
        <w:pStyle w:val="Brdtextmedindrag"/>
        <w:ind w:left="567" w:firstLine="0"/>
      </w:pPr>
      <w:r>
        <w:t>Den upphandlande myndigheten får begära att sökanden visar att det inte finns någon grund för att utesluta denne med stöd av 10 § första stycket 1, 2 eller 5.</w:t>
      </w:r>
    </w:p>
    <w:p w:rsidR="00EE7E17" w:rsidRDefault="00EE7E17" w:rsidP="000D6461">
      <w:pPr>
        <w:pStyle w:val="Brdtextmedindrag"/>
      </w:pPr>
    </w:p>
    <w:p w:rsidR="00EE7E17" w:rsidRDefault="00EE7E17" w:rsidP="000D6461">
      <w:pPr>
        <w:pStyle w:val="Brdtext"/>
      </w:pPr>
      <w:r>
        <w:t xml:space="preserve">Tredje stycket avslutas med meningen ”En sådan sökande får också föreläggas att visa att det inte finns grund för att utesluta denne med stöd av 10 § första stycket 3.” Hänvisningen till sistnämnda lagrum är </w:t>
      </w:r>
      <w:r>
        <w:lastRenderedPageBreak/>
        <w:t xml:space="preserve">emellertid ofullständig, eftersom en uteslutning av en sökande som är en juridisk person på grund av brott endast kan ske med stöd av 10 § andra stycket. Lagrådet föreslår därför att 11 § andra stycket kompletteras med en hänvisning till 10 § andra stycket. </w:t>
      </w:r>
    </w:p>
    <w:p w:rsidR="00EE7E17" w:rsidRDefault="00EE7E17" w:rsidP="000D6461">
      <w:pPr>
        <w:pStyle w:val="Rubrik5utannumrering"/>
      </w:pPr>
      <w:r>
        <w:t>Lag om ändring i lagen (2009:47) om vissa kommunala befogenheter</w:t>
      </w:r>
    </w:p>
    <w:p w:rsidR="00EE7E17" w:rsidRDefault="00EE7E17" w:rsidP="000D6461">
      <w:pPr>
        <w:pStyle w:val="Brdtext"/>
      </w:pPr>
      <w:r>
        <w:t>6 kap. 6 §</w:t>
      </w:r>
    </w:p>
    <w:p w:rsidR="00EE7E17" w:rsidRDefault="00EE7E17" w:rsidP="000D6461">
      <w:pPr>
        <w:pStyle w:val="Brdtext"/>
      </w:pPr>
    </w:p>
    <w:p w:rsidR="00EE7E17" w:rsidRDefault="00EE7E17" w:rsidP="000D6461">
      <w:pPr>
        <w:pStyle w:val="Brdtext"/>
      </w:pPr>
      <w:r>
        <w:t>Lagrådet föreslår att den föreslagna andra meningen ska ha följande lydelse:</w:t>
      </w:r>
    </w:p>
    <w:p w:rsidR="00EE7E17" w:rsidRPr="003F55E2" w:rsidRDefault="00EE7E17" w:rsidP="000D6461">
      <w:pPr>
        <w:pStyle w:val="Brdtextmedindrag"/>
      </w:pPr>
    </w:p>
    <w:p w:rsidR="00EE7E17" w:rsidRDefault="00EE7E17" w:rsidP="000D6461">
      <w:pPr>
        <w:pStyle w:val="Brdtextmedindrag"/>
        <w:ind w:left="567" w:firstLine="0"/>
      </w:pPr>
      <w:r>
        <w:t>Detsamma gäller beslut som den myndig</w:t>
      </w:r>
      <w:r>
        <w:softHyphen/>
        <w:t>het som avses i 4 a § fattar på en nämnds vägnar.</w:t>
      </w:r>
    </w:p>
    <w:p w:rsidR="00EE7E17" w:rsidRDefault="00EE7E17" w:rsidP="000D6461">
      <w:pPr>
        <w:pStyle w:val="Brdtextmedindrag"/>
      </w:pPr>
    </w:p>
    <w:p w:rsidR="00EE7E17" w:rsidRDefault="00EE7E17" w:rsidP="000D6461">
      <w:pPr>
        <w:pStyle w:val="Brdtext"/>
      </w:pPr>
      <w:r>
        <w:t>7 §</w:t>
      </w:r>
    </w:p>
    <w:p w:rsidR="00EE7E17" w:rsidRDefault="00EE7E17" w:rsidP="000D6461">
      <w:pPr>
        <w:pStyle w:val="Brdtext"/>
      </w:pPr>
    </w:p>
    <w:p w:rsidR="00EE7E17" w:rsidRDefault="00EE7E17" w:rsidP="000D6461">
      <w:pPr>
        <w:pStyle w:val="Brdtext"/>
      </w:pPr>
      <w:r>
        <w:t xml:space="preserve">Enligt den föreslagna andra meningen ska föreskrifterna i 6 kap. 24–27 </w:t>
      </w:r>
      <w:proofErr w:type="gramStart"/>
      <w:r>
        <w:t>§§</w:t>
      </w:r>
      <w:proofErr w:type="gramEnd"/>
      <w:r>
        <w:t xml:space="preserve"> kommunallagen (1991:900) om jäv tillämpas på den som hos den myndighet som har fått ett uppdrag enligt 4 a § fattar beslut på en nämnds vägnar. Lagrådet noterar att jävsbestämmelserna bara ska tillämpas på de ledamöter i E-legitimationsnämnden som deltar i det beslut som nämnden fattar på den kommunala nämndens vägnar och inte på de handläggare som bereder eller föredrar nämndärendena för avgörande.</w:t>
      </w:r>
    </w:p>
    <w:p w:rsidR="00EE7E17" w:rsidRDefault="00EE7E17" w:rsidP="000D6461">
      <w:pPr>
        <w:pStyle w:val="Brdtextmedindrag"/>
      </w:pPr>
      <w:r>
        <w:t xml:space="preserve">Lagrådet ifrågasätter om den föreslagna meningen behövs. </w:t>
      </w:r>
      <w:proofErr w:type="spellStart"/>
      <w:r>
        <w:t>E-legiti</w:t>
      </w:r>
      <w:r w:rsidR="00E45769">
        <w:softHyphen/>
      </w:r>
      <w:r>
        <w:t>mationsnämnden</w:t>
      </w:r>
      <w:proofErr w:type="spellEnd"/>
      <w:r>
        <w:t xml:space="preserve"> är en statlig myndighet som ska tillämpa förvaltnings</w:t>
      </w:r>
      <w:r w:rsidR="00E45769">
        <w:softHyphen/>
      </w:r>
      <w:r>
        <w:t xml:space="preserve">lagen i sin verksamhet. Förvaltningslagen innehåller jävsbestämmelser som är snarlika föreskrifterna i 6 kap. 24–27 </w:t>
      </w:r>
      <w:proofErr w:type="gramStart"/>
      <w:r>
        <w:t>§§</w:t>
      </w:r>
      <w:proofErr w:type="gramEnd"/>
      <w:r>
        <w:t xml:space="preserve"> kommunallagen om jäv. Det framstår som olämpligt att en statlig myndighet tillämpar kommunala jävsbestämmelser i stället för de statliga. Lagrådet föreslår att meningen utgår.</w:t>
      </w:r>
    </w:p>
    <w:p w:rsidR="00EE7E17" w:rsidRDefault="00EE7E17" w:rsidP="000D6461">
      <w:pPr>
        <w:pStyle w:val="Rubrik5utannumrering"/>
      </w:pPr>
      <w:r>
        <w:t>Övriga lagförslag</w:t>
      </w:r>
    </w:p>
    <w:p w:rsidR="00EE7E17" w:rsidRDefault="00EE7E17" w:rsidP="000D6461">
      <w:pPr>
        <w:pStyle w:val="Brdtext"/>
      </w:pPr>
      <w:r>
        <w:t xml:space="preserve">Lagrådet lämnar övriga lagförslag utan </w:t>
      </w:r>
      <w:proofErr w:type="gramStart"/>
      <w:r>
        <w:t>erinran</w:t>
      </w:r>
      <w:proofErr w:type="gramEnd"/>
      <w:r>
        <w:t>.</w:t>
      </w:r>
    </w:p>
    <w:p w:rsidR="00EE7E17" w:rsidRDefault="00EE7E17" w:rsidP="000D6461">
      <w:pPr>
        <w:pStyle w:val="Brdtextmedindrag"/>
        <w:sectPr w:rsidR="00EE7E17" w:rsidSect="000D6461">
          <w:headerReference w:type="even" r:id="rId80"/>
          <w:headerReference w:type="default" r:id="rId81"/>
          <w:footerReference w:type="even" r:id="rId82"/>
          <w:footerReference w:type="default" r:id="rId83"/>
          <w:headerReference w:type="first" r:id="rId84"/>
          <w:footerReference w:type="first" r:id="rId85"/>
          <w:pgSz w:w="9356" w:h="13721" w:code="9"/>
          <w:pgMar w:top="794" w:right="2438" w:bottom="1191" w:left="1020" w:header="0" w:footer="709" w:gutter="0"/>
          <w:cols w:space="720"/>
          <w:docGrid w:linePitch="245"/>
        </w:sectPr>
      </w:pPr>
    </w:p>
    <w:p w:rsidR="00EE7E17" w:rsidRDefault="00EE7E17" w:rsidP="00F30218">
      <w:pPr>
        <w:pStyle w:val="Brdtextmedindrag"/>
      </w:pPr>
    </w:p>
    <w:p w:rsidR="00EE7E17" w:rsidRDefault="00EE7E17" w:rsidP="00EE7E17">
      <w:pPr>
        <w:sectPr w:rsidR="00EE7E17" w:rsidSect="00F30218">
          <w:headerReference w:type="even" r:id="rId86"/>
          <w:headerReference w:type="default" r:id="rId87"/>
          <w:type w:val="continuous"/>
          <w:pgSz w:w="9356" w:h="13721" w:code="9"/>
          <w:pgMar w:top="794" w:right="2438" w:bottom="1191" w:left="1020" w:header="0" w:footer="709" w:gutter="0"/>
          <w:cols w:space="720"/>
          <w:docGrid w:linePitch="245"/>
        </w:sectPr>
      </w:pPr>
      <w:bookmarkStart w:id="429" w:name="EndDok"/>
      <w:bookmarkEnd w:id="429"/>
    </w:p>
    <w:p w:rsidR="00EE7E17" w:rsidRDefault="00EE7E17">
      <w:pPr>
        <w:pStyle w:val="Proprubrik"/>
        <w:spacing w:after="190"/>
      </w:pPr>
      <w:r>
        <w:lastRenderedPageBreak/>
        <w:t>Näringsdepartementet</w:t>
      </w:r>
    </w:p>
    <w:p w:rsidR="00EE7E17" w:rsidRDefault="00EE7E17">
      <w:pPr>
        <w:pStyle w:val="Proputdrag"/>
      </w:pPr>
      <w:bookmarkStart w:id="430" w:name="_Toc350844773"/>
      <w:bookmarkStart w:id="431" w:name="_Toc350848715"/>
      <w:bookmarkStart w:id="432" w:name="_Toc351561311"/>
      <w:bookmarkStart w:id="433" w:name="_Toc351622750"/>
      <w:proofErr w:type="gramStart"/>
      <w:r>
        <w:t>Utdrag</w:t>
      </w:r>
      <w:proofErr w:type="gramEnd"/>
      <w:r>
        <w:t xml:space="preserve"> ur protokol</w:t>
      </w:r>
      <w:r w:rsidR="001E2EE5">
        <w:t>l vid regeringssammanträde den 21</w:t>
      </w:r>
      <w:r>
        <w:t xml:space="preserve"> mars 2013.</w:t>
      </w:r>
      <w:bookmarkEnd w:id="430"/>
      <w:bookmarkEnd w:id="431"/>
      <w:bookmarkEnd w:id="432"/>
      <w:bookmarkEnd w:id="433"/>
    </w:p>
    <w:p w:rsidR="00EE7E17" w:rsidRDefault="00EE7E17">
      <w:pPr>
        <w:pStyle w:val="Brdtext"/>
        <w:jc w:val="left"/>
      </w:pPr>
    </w:p>
    <w:p w:rsidR="00C272E0" w:rsidRDefault="00EE7E17" w:rsidP="00C272E0">
      <w:pPr>
        <w:pStyle w:val="Brdtext"/>
      </w:pPr>
      <w:r>
        <w:t xml:space="preserve">Närvarande: </w:t>
      </w:r>
      <w:r w:rsidR="00C272E0">
        <w:t>Statsministern Reinfeldt, ordförande, och statsråden Björklund, Bildt, Ask, Larsson, Erlandsson, Hägglund, Carlsson, Borg, Billström, Adelsohn Liljeroth, Björling, Norman, Attefall, Kristersson, Elmsäter-Svärd, Hatt, Ek, Lööf, Enström, Arnholm.</w:t>
      </w:r>
    </w:p>
    <w:p w:rsidR="00EE7E17" w:rsidRDefault="00EE7E17">
      <w:pPr>
        <w:pStyle w:val="Brdtext"/>
        <w:jc w:val="left"/>
      </w:pPr>
    </w:p>
    <w:p w:rsidR="00EE7E17" w:rsidRDefault="00EE7E17">
      <w:pPr>
        <w:pStyle w:val="Brdtext"/>
        <w:jc w:val="left"/>
      </w:pPr>
      <w:r>
        <w:t>Fö</w:t>
      </w:r>
      <w:r w:rsidR="00FC79FB">
        <w:t>redragande: statsrådet Hatt.</w:t>
      </w:r>
    </w:p>
    <w:p w:rsidR="00EE7E17" w:rsidRPr="00827386" w:rsidRDefault="00EE7E17">
      <w:pPr>
        <w:pStyle w:val="Brdtext"/>
        <w:jc w:val="left"/>
        <w:rPr>
          <w:szCs w:val="21"/>
        </w:rPr>
      </w:pPr>
    </w:p>
    <w:p w:rsidR="00EE7E17" w:rsidRPr="008B7E85" w:rsidRDefault="00EE7E17" w:rsidP="000D6461">
      <w:pPr>
        <w:pStyle w:val="Brdtext"/>
        <w:rPr>
          <w:szCs w:val="22"/>
          <w:u w:val="single"/>
        </w:rPr>
      </w:pPr>
      <w:r w:rsidRPr="008B7E85">
        <w:rPr>
          <w:szCs w:val="22"/>
          <w:u w:val="single"/>
        </w:rPr>
        <w:t>                                 </w:t>
      </w:r>
    </w:p>
    <w:p w:rsidR="00EE7E17" w:rsidRPr="006E102E" w:rsidRDefault="00EE7E17">
      <w:pPr>
        <w:pStyle w:val="Brdtext"/>
        <w:jc w:val="left"/>
        <w:rPr>
          <w:sz w:val="18"/>
          <w:szCs w:val="18"/>
        </w:rPr>
      </w:pPr>
    </w:p>
    <w:p w:rsidR="00EE7E17" w:rsidRDefault="00EE7E17">
      <w:pPr>
        <w:pStyle w:val="Brdtext"/>
        <w:jc w:val="left"/>
      </w:pPr>
    </w:p>
    <w:p w:rsidR="00EE7E17" w:rsidRDefault="00EE7E17">
      <w:pPr>
        <w:pStyle w:val="Brdtext"/>
        <w:jc w:val="left"/>
      </w:pPr>
      <w:r>
        <w:t>Regeringe</w:t>
      </w:r>
      <w:r w:rsidR="00FC79FB">
        <w:t>n beslutar proposition 2012/13:123</w:t>
      </w:r>
      <w:r>
        <w:t xml:space="preserve"> </w:t>
      </w:r>
      <w:r w:rsidRPr="00203D7F">
        <w:t>Myndigheters tillgång till tjänster för elektronisk identifiering</w:t>
      </w:r>
      <w:r>
        <w:t>.</w:t>
      </w:r>
    </w:p>
    <w:p w:rsidR="00EE7E17" w:rsidRDefault="00EE7E17">
      <w:pPr>
        <w:pStyle w:val="Brdtext"/>
      </w:pPr>
    </w:p>
    <w:p w:rsidR="00EE7E17" w:rsidRDefault="00EE7E17" w:rsidP="000D6461">
      <w:pPr>
        <w:pStyle w:val="Brdtext"/>
        <w:sectPr w:rsidR="00EE7E17" w:rsidSect="000D6461">
          <w:headerReference w:type="even" r:id="rId88"/>
          <w:headerReference w:type="default" r:id="rId89"/>
          <w:footerReference w:type="even" r:id="rId90"/>
          <w:footerReference w:type="default" r:id="rId91"/>
          <w:headerReference w:type="first" r:id="rId92"/>
          <w:footerReference w:type="first" r:id="rId93"/>
          <w:pgSz w:w="9356" w:h="13721" w:code="9"/>
          <w:pgMar w:top="794" w:right="2438" w:bottom="1191" w:left="1020" w:header="0" w:footer="709" w:gutter="0"/>
          <w:cols w:space="720"/>
          <w:docGrid w:linePitch="245"/>
        </w:sectPr>
      </w:pPr>
    </w:p>
    <w:p w:rsidR="00EE7E17" w:rsidRPr="00F30218" w:rsidRDefault="00EE7E17" w:rsidP="00F30218">
      <w:pPr>
        <w:pStyle w:val="Brdtextmedindrag"/>
      </w:pPr>
    </w:p>
    <w:sectPr w:rsidR="00EE7E17" w:rsidRPr="00F30218" w:rsidSect="00F30218">
      <w:headerReference w:type="even" r:id="rId94"/>
      <w:headerReference w:type="default" r:id="rId95"/>
      <w:type w:val="continuous"/>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1E3AD6" w:rsidRDefault="001E3AD6">
      <w:r>
        <w:separator/>
      </w:r>
    </w:p>
  </w:endnote>
  <w:endnote w:type="continuationSeparator" w:id="0">
    <w:p w:rsidR="001E3AD6" w:rsidRDefault="001E3AD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20002A87" w:usb1="00000000" w:usb2="00000000" w:usb3="00000000" w:csb0="000001FF" w:csb1="00000000"/>
  </w:font>
  <w:font w:name="Arial">
    <w:panose1 w:val="020B0604020202020204"/>
    <w:charset w:val="00"/>
    <w:family w:val="swiss"/>
    <w:pitch w:val="variable"/>
    <w:sig w:usb0="20002A87" w:usb1="00000000" w:usb2="00000000"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AFF" w:usb1="C000605B" w:usb2="00000029" w:usb3="00000000" w:csb0="000101FF" w:csb1="00000000"/>
  </w:font>
  <w:font w:name="Calibri">
    <w:panose1 w:val="020F0502020204030204"/>
    <w:charset w:val="00"/>
    <w:family w:val="swiss"/>
    <w:pitch w:val="variable"/>
    <w:sig w:usb0="E10002FF" w:usb1="4000ACFF" w:usb2="00000009"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0" w:name="Rksidnr2"/>
  <w:bookmarkEnd w:id="0"/>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A6FC7">
      <w:rPr>
        <w:noProof/>
        <w:sz w:val="20"/>
      </w:rPr>
      <w:t>4</w:t>
    </w:r>
    <w:r>
      <w:rPr>
        <w:sz w:val="20"/>
      </w:rPr>
      <w:fldChar w:fldCharType="end"/>
    </w:r>
  </w:p>
  <w:p w:rsidR="001E3AD6" w:rsidRDefault="001E3AD6">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3"/>
  <w:bookmarkEnd w:id="1"/>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A6FC7">
      <w:rPr>
        <w:noProof/>
        <w:sz w:val="20"/>
      </w:rPr>
      <w:t>3</w:t>
    </w:r>
    <w:r>
      <w:rPr>
        <w:sz w:val="20"/>
      </w:rPr>
      <w:fldChar w:fldCharType="end"/>
    </w:r>
  </w:p>
  <w:p w:rsidR="001E3AD6" w:rsidRPr="0060020A" w:rsidRDefault="001E3AD6"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
  <w:bookmarkEnd w:id="2"/>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3A6FC7">
      <w:rPr>
        <w:noProof/>
        <w:sz w:val="20"/>
      </w:rPr>
      <w:t>1</w:t>
    </w:r>
    <w:r w:rsidRPr="0060020A">
      <w:rPr>
        <w:sz w:val="20"/>
      </w:rPr>
      <w:fldChar w:fldCharType="end"/>
    </w:r>
  </w:p>
  <w:p w:rsidR="001E3AD6" w:rsidRDefault="001E3AD6"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A6FC7">
      <w:rPr>
        <w:noProof/>
        <w:sz w:val="20"/>
      </w:rPr>
      <w:t>80</w:t>
    </w:r>
    <w:r>
      <w:rPr>
        <w:sz w:val="20"/>
      </w:rPr>
      <w:fldChar w:fldCharType="end"/>
    </w:r>
  </w:p>
  <w:p w:rsidR="001E3AD6" w:rsidRDefault="001E3AD6">
    <w:pPr>
      <w:pStyle w:val="Sidfot"/>
    </w:pPr>
  </w:p>
  <w:p w:rsidR="001E3AD6" w:rsidRDefault="001E3AD6"/>
  <w:p w:rsidR="001E3AD6" w:rsidRDefault="001E3AD6" w:rsidP="000D6461"/>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A6FC7">
      <w:rPr>
        <w:noProof/>
        <w:sz w:val="20"/>
      </w:rPr>
      <w:t>79</w:t>
    </w:r>
    <w:r>
      <w:rPr>
        <w:sz w:val="20"/>
      </w:rPr>
      <w:fldChar w:fldCharType="end"/>
    </w:r>
  </w:p>
  <w:p w:rsidR="001E3AD6" w:rsidRPr="0060020A" w:rsidRDefault="001E3AD6" w:rsidP="006E5DCA">
    <w:pPr>
      <w:pStyle w:val="Brdtext"/>
    </w:pPr>
  </w:p>
  <w:p w:rsidR="001E3AD6" w:rsidRDefault="001E3AD6"/>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p w:rsidR="001E3AD6" w:rsidRDefault="001E3AD6"/>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A6FC7">
      <w:rPr>
        <w:noProof/>
        <w:sz w:val="20"/>
      </w:rPr>
      <w:t>84</w:t>
    </w:r>
    <w:r>
      <w:rPr>
        <w:sz w:val="20"/>
      </w:rPr>
      <w:fldChar w:fldCharType="end"/>
    </w:r>
  </w:p>
  <w:p w:rsidR="001E3AD6" w:rsidRDefault="001E3AD6">
    <w:pPr>
      <w:pStyle w:val="Sidfo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A6FC7">
      <w:rPr>
        <w:noProof/>
        <w:sz w:val="20"/>
      </w:rPr>
      <w:t>85</w:t>
    </w:r>
    <w:r>
      <w:rPr>
        <w:sz w:val="20"/>
      </w:rPr>
      <w:fldChar w:fldCharType="end"/>
    </w:r>
  </w:p>
  <w:p w:rsidR="001E3AD6" w:rsidRPr="0060020A" w:rsidRDefault="001E3AD6"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A6FC7">
      <w:rPr>
        <w:noProof/>
        <w:sz w:val="20"/>
      </w:rPr>
      <w:t>86</w:t>
    </w:r>
    <w:r>
      <w:rPr>
        <w:sz w:val="20"/>
      </w:rPr>
      <w:fldChar w:fldCharType="end"/>
    </w:r>
  </w:p>
  <w:p w:rsidR="001E3AD6" w:rsidRDefault="001E3AD6">
    <w:pPr>
      <w:pStyle w:val="Sidfo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87</w:t>
    </w:r>
    <w:r>
      <w:rPr>
        <w:sz w:val="20"/>
      </w:rPr>
      <w:fldChar w:fldCharType="end"/>
    </w:r>
  </w:p>
  <w:p w:rsidR="001E3AD6" w:rsidRPr="0060020A" w:rsidRDefault="001E3AD6"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88</w:t>
    </w:r>
    <w:r>
      <w:rPr>
        <w:sz w:val="20"/>
      </w:rPr>
      <w:fldChar w:fldCharType="end"/>
    </w:r>
  </w:p>
  <w:p w:rsidR="001E3AD6" w:rsidRDefault="001E3AD6">
    <w:pPr>
      <w:pStyle w:val="Sidfo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A6FC7">
      <w:rPr>
        <w:noProof/>
        <w:sz w:val="20"/>
      </w:rPr>
      <w:t>87</w:t>
    </w:r>
    <w:r>
      <w:rPr>
        <w:sz w:val="20"/>
      </w:rPr>
      <w:fldChar w:fldCharType="end"/>
    </w:r>
  </w:p>
  <w:p w:rsidR="001E3AD6" w:rsidRPr="0060020A" w:rsidRDefault="001E3AD6"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A6FC7">
      <w:rPr>
        <w:noProof/>
        <w:sz w:val="20"/>
      </w:rPr>
      <w:t>88</w:t>
    </w:r>
    <w:r>
      <w:rPr>
        <w:sz w:val="20"/>
      </w:rPr>
      <w:fldChar w:fldCharType="end"/>
    </w:r>
  </w:p>
  <w:p w:rsidR="001E3AD6" w:rsidRDefault="001E3AD6">
    <w:pPr>
      <w:pStyle w:val="Sidfo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89</w:t>
    </w:r>
    <w:r>
      <w:rPr>
        <w:sz w:val="20"/>
      </w:rPr>
      <w:fldChar w:fldCharType="end"/>
    </w:r>
  </w:p>
  <w:p w:rsidR="001E3AD6" w:rsidRPr="0060020A" w:rsidRDefault="001E3AD6"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A6FC7">
      <w:rPr>
        <w:noProof/>
        <w:sz w:val="20"/>
      </w:rPr>
      <w:t>98</w:t>
    </w:r>
    <w:r>
      <w:rPr>
        <w:sz w:val="20"/>
      </w:rPr>
      <w:fldChar w:fldCharType="end"/>
    </w:r>
  </w:p>
  <w:p w:rsidR="001E3AD6" w:rsidRDefault="001E3AD6">
    <w:pPr>
      <w:pStyle w:val="Sidfo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A6FC7">
      <w:rPr>
        <w:noProof/>
        <w:sz w:val="20"/>
      </w:rPr>
      <w:t>97</w:t>
    </w:r>
    <w:r>
      <w:rPr>
        <w:sz w:val="20"/>
      </w:rPr>
      <w:fldChar w:fldCharType="end"/>
    </w:r>
  </w:p>
  <w:p w:rsidR="001E3AD6" w:rsidRPr="0060020A" w:rsidRDefault="001E3AD6" w:rsidP="006E5DCA">
    <w:pPr>
      <w:pStyle w:val="Brdtext"/>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100</w:t>
    </w:r>
    <w:r>
      <w:rPr>
        <w:sz w:val="20"/>
      </w:rPr>
      <w:fldChar w:fldCharType="end"/>
    </w:r>
  </w:p>
  <w:p w:rsidR="001E3AD6" w:rsidRDefault="001E3AD6">
    <w:pPr>
      <w:pStyle w:val="Sidfot"/>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A6FC7">
      <w:rPr>
        <w:noProof/>
        <w:sz w:val="20"/>
      </w:rPr>
      <w:t>99</w:t>
    </w:r>
    <w:r>
      <w:rPr>
        <w:sz w:val="20"/>
      </w:rPr>
      <w:fldChar w:fldCharType="end"/>
    </w:r>
  </w:p>
  <w:p w:rsidR="001E3AD6" w:rsidRPr="0060020A" w:rsidRDefault="001E3AD6" w:rsidP="006E5DCA">
    <w:pPr>
      <w:pStyle w:val="Brdtext"/>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ftr>
</file>

<file path=word/footer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A6FC7">
      <w:rPr>
        <w:noProof/>
        <w:sz w:val="20"/>
      </w:rPr>
      <w:t>108</w:t>
    </w:r>
    <w:r>
      <w:rPr>
        <w:sz w:val="20"/>
      </w:rPr>
      <w:fldChar w:fldCharType="end"/>
    </w:r>
  </w:p>
  <w:p w:rsidR="001E3AD6" w:rsidRDefault="001E3AD6">
    <w:pPr>
      <w:pStyle w:val="Sidfot"/>
    </w:pPr>
  </w:p>
</w:ftr>
</file>

<file path=word/footer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A6FC7">
      <w:rPr>
        <w:noProof/>
        <w:sz w:val="20"/>
      </w:rPr>
      <w:t>109</w:t>
    </w:r>
    <w:r>
      <w:rPr>
        <w:sz w:val="20"/>
      </w:rPr>
      <w:fldChar w:fldCharType="end"/>
    </w:r>
  </w:p>
  <w:p w:rsidR="001E3AD6" w:rsidRPr="0060020A" w:rsidRDefault="001E3AD6" w:rsidP="006E5DCA">
    <w:pPr>
      <w:pStyle w:val="Brdtext"/>
    </w:pPr>
  </w:p>
</w:ftr>
</file>

<file path=word/footer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ftr>
</file>

<file path=word/footer2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A6FC7">
      <w:rPr>
        <w:noProof/>
        <w:sz w:val="20"/>
      </w:rPr>
      <w:t>110</w:t>
    </w:r>
    <w:r>
      <w:rPr>
        <w:sz w:val="20"/>
      </w:rPr>
      <w:fldChar w:fldCharType="end"/>
    </w:r>
  </w:p>
  <w:p w:rsidR="001E3AD6" w:rsidRDefault="001E3AD6">
    <w:pPr>
      <w:pStyle w:val="Sidfot"/>
    </w:pPr>
  </w:p>
</w:ftr>
</file>

<file path=word/footer2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A6FC7">
      <w:rPr>
        <w:noProof/>
        <w:sz w:val="20"/>
      </w:rPr>
      <w:t>111</w:t>
    </w:r>
    <w:r>
      <w:rPr>
        <w:sz w:val="20"/>
      </w:rPr>
      <w:fldChar w:fldCharType="end"/>
    </w:r>
  </w:p>
  <w:p w:rsidR="001E3AD6" w:rsidRPr="0060020A" w:rsidRDefault="001E3AD6" w:rsidP="006E5DCA">
    <w:pPr>
      <w:pStyle w:val="Brdtext"/>
    </w:pPr>
  </w:p>
</w:ftr>
</file>

<file path=word/footer3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ftr>
</file>

<file path=word/footer3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A6FC7">
      <w:rPr>
        <w:noProof/>
        <w:sz w:val="20"/>
      </w:rPr>
      <w:t>112</w:t>
    </w:r>
    <w:r>
      <w:rPr>
        <w:sz w:val="20"/>
      </w:rPr>
      <w:fldChar w:fldCharType="end"/>
    </w:r>
  </w:p>
  <w:p w:rsidR="001E3AD6" w:rsidRDefault="001E3AD6">
    <w:pPr>
      <w:pStyle w:val="Sidfot"/>
    </w:pPr>
  </w:p>
</w:ftr>
</file>

<file path=word/footer3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113</w:t>
    </w:r>
    <w:r>
      <w:rPr>
        <w:sz w:val="20"/>
      </w:rPr>
      <w:fldChar w:fldCharType="end"/>
    </w:r>
  </w:p>
  <w:p w:rsidR="001E3AD6" w:rsidRPr="0060020A" w:rsidRDefault="001E3AD6" w:rsidP="006E5DCA">
    <w:pPr>
      <w:pStyle w:val="Brdtext"/>
    </w:pPr>
  </w:p>
</w:ftr>
</file>

<file path=word/footer3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0020A" w:rsidRDefault="001E3AD6"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1E3AD6" w:rsidRDefault="001E3AD6"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1E3AD6" w:rsidRPr="0053240A" w:rsidRDefault="001E3AD6" w:rsidP="0053240A">
      <w:pPr>
        <w:pStyle w:val="Sidfot"/>
      </w:pPr>
    </w:p>
  </w:footnote>
  <w:footnote w:type="continuationSeparator" w:id="0">
    <w:p w:rsidR="001E3AD6" w:rsidRPr="0053240A" w:rsidRDefault="001E3AD6" w:rsidP="0053240A">
      <w:pPr>
        <w:pStyle w:val="Sidfot"/>
      </w:pPr>
    </w:p>
  </w:footnote>
  <w:footnote w:type="continuationNotice" w:id="1">
    <w:p w:rsidR="001E3AD6" w:rsidRDefault="001E3AD6"/>
  </w:footnote>
  <w:footnote w:id="2">
    <w:p w:rsidR="001E3AD6" w:rsidRDefault="001E3AD6" w:rsidP="000D6461">
      <w:pPr>
        <w:pStyle w:val="Fotnotstext"/>
      </w:pPr>
      <w:r>
        <w:rPr>
          <w:rStyle w:val="Fotnotsreferens"/>
        </w:rPr>
        <w:t>1</w:t>
      </w:r>
      <w:r>
        <w:t xml:space="preserve"> </w:t>
      </w:r>
      <w:r w:rsidRPr="003924A2">
        <w:t xml:space="preserve">Lagen omtryckt </w:t>
      </w:r>
      <w:proofErr w:type="gramStart"/>
      <w:r w:rsidRPr="003924A2">
        <w:t>1981:1323</w:t>
      </w:r>
      <w:proofErr w:type="gramEnd"/>
      <w:r w:rsidRPr="003924A2">
        <w:t>.</w:t>
      </w:r>
    </w:p>
  </w:footnote>
  <w:footnote w:id="3">
    <w:p w:rsidR="001E3AD6" w:rsidRDefault="001E3AD6" w:rsidP="000D6461">
      <w:pPr>
        <w:pStyle w:val="Fotnotstext"/>
      </w:pPr>
      <w:r>
        <w:rPr>
          <w:rStyle w:val="Fotnotsreferens"/>
        </w:rPr>
        <w:t>2</w:t>
      </w:r>
      <w:r>
        <w:t xml:space="preserve"> </w:t>
      </w:r>
      <w:r w:rsidRPr="00B8052A">
        <w:t xml:space="preserve">Senaste lydelse </w:t>
      </w:r>
      <w:proofErr w:type="gramStart"/>
      <w:r w:rsidRPr="00B8052A">
        <w:t>2011:1303</w:t>
      </w:r>
      <w:proofErr w:type="gramEnd"/>
      <w:r w:rsidRPr="00B8052A">
        <w:t>.</w:t>
      </w:r>
    </w:p>
  </w:footnote>
  <w:footnote w:id="4">
    <w:p w:rsidR="001E3AD6" w:rsidRDefault="001E3AD6" w:rsidP="000D6461">
      <w:pPr>
        <w:pStyle w:val="Fotnotstext"/>
      </w:pPr>
      <w:r>
        <w:rPr>
          <w:rStyle w:val="Fotnotsreferens"/>
        </w:rPr>
        <w:t>1</w:t>
      </w:r>
      <w:r>
        <w:t xml:space="preserve"> Senaste lydelse 2012:389.</w:t>
      </w:r>
    </w:p>
  </w:footnote>
  <w:footnote w:id="5">
    <w:p w:rsidR="001E3AD6" w:rsidRDefault="001E3AD6" w:rsidP="000D6461">
      <w:pPr>
        <w:pStyle w:val="Fotnotstext"/>
      </w:pPr>
      <w:r>
        <w:rPr>
          <w:rStyle w:val="Fotnotsreferens"/>
        </w:rPr>
        <w:t>2</w:t>
      </w:r>
      <w:r>
        <w:t xml:space="preserve"> Senaste lydelse 2012:389.</w:t>
      </w:r>
    </w:p>
  </w:footnote>
  <w:footnote w:id="6">
    <w:p w:rsidR="001E3AD6" w:rsidRDefault="001E3AD6" w:rsidP="000D6461">
      <w:pPr>
        <w:pStyle w:val="Fotnotstext"/>
      </w:pPr>
      <w:r>
        <w:rPr>
          <w:rStyle w:val="Fotnotsreferens"/>
        </w:rPr>
        <w:t>3</w:t>
      </w:r>
      <w:r>
        <w:t xml:space="preserve"> Senaste lydelse 2012:389.</w:t>
      </w:r>
    </w:p>
  </w:footnote>
  <w:footnote w:id="7">
    <w:p w:rsidR="001E3AD6" w:rsidRDefault="001E3AD6" w:rsidP="000D6461">
      <w:pPr>
        <w:pStyle w:val="Fotnotstext"/>
      </w:pPr>
      <w:r>
        <w:rPr>
          <w:rStyle w:val="Fotnotsreferens"/>
        </w:rPr>
        <w:t>1</w:t>
      </w:r>
      <w:r>
        <w:t xml:space="preserve"> </w:t>
      </w:r>
      <w:r w:rsidRPr="00B8052A">
        <w:t xml:space="preserve">Senaste lydelse </w:t>
      </w:r>
      <w:proofErr w:type="gramStart"/>
      <w:r w:rsidRPr="00B8052A">
        <w:t>2011:1574</w:t>
      </w:r>
      <w:proofErr w:type="gramEnd"/>
      <w:r w:rsidRPr="00B8052A">
        <w:t>.</w:t>
      </w:r>
    </w:p>
  </w:footnote>
  <w:footnote w:id="8">
    <w:p w:rsidR="001E3AD6" w:rsidRDefault="001E3AD6" w:rsidP="000D6461">
      <w:pPr>
        <w:pStyle w:val="Fotnotstext"/>
      </w:pPr>
      <w:r>
        <w:rPr>
          <w:rStyle w:val="Fotnotsreferens"/>
        </w:rPr>
        <w:footnoteRef/>
      </w:r>
      <w:r>
        <w:t xml:space="preserve"> </w:t>
      </w:r>
      <w:r w:rsidRPr="002B0C80">
        <w:t>EUT L 134, 30</w:t>
      </w:r>
      <w:r>
        <w:t>.4.2004,</w:t>
      </w:r>
      <w:r w:rsidRPr="002B0C80">
        <w:t xml:space="preserve"> s. 1</w:t>
      </w:r>
      <w:r>
        <w:t>14</w:t>
      </w:r>
      <w:r w:rsidRPr="002B0C80">
        <w:t xml:space="preserve">, </w:t>
      </w:r>
      <w:proofErr w:type="spellStart"/>
      <w:r w:rsidRPr="002B0C80">
        <w:t>Celex</w:t>
      </w:r>
      <w:proofErr w:type="spellEnd"/>
      <w:r w:rsidRPr="002B0C80">
        <w:t xml:space="preserve"> 32004L0018</w:t>
      </w:r>
      <w:r>
        <w:t>.</w:t>
      </w:r>
    </w:p>
  </w:footnote>
  <w:footnote w:id="9">
    <w:p w:rsidR="001E3AD6" w:rsidRDefault="001E3AD6" w:rsidP="000D6461">
      <w:pPr>
        <w:pStyle w:val="Fotnotstext"/>
      </w:pPr>
      <w:r>
        <w:rPr>
          <w:rStyle w:val="Fotnotsreferens"/>
        </w:rPr>
        <w:footnoteRef/>
      </w:r>
      <w:r>
        <w:t xml:space="preserve"> </w:t>
      </w:r>
      <w:r w:rsidRPr="008B36B9">
        <w:t xml:space="preserve">EUT L 319, 2.12.2011, s. 43, </w:t>
      </w:r>
      <w:proofErr w:type="spellStart"/>
      <w:r w:rsidRPr="008B36B9">
        <w:t>Celex</w:t>
      </w:r>
      <w:proofErr w:type="spellEnd"/>
      <w:r w:rsidRPr="008B36B9">
        <w:t xml:space="preserve"> 32011R1251.</w:t>
      </w:r>
    </w:p>
  </w:footnote>
  <w:footnote w:id="10">
    <w:p w:rsidR="001E3AD6" w:rsidRDefault="001E3AD6" w:rsidP="000D6461">
      <w:pPr>
        <w:pStyle w:val="Fotnotstext"/>
      </w:pPr>
      <w:r>
        <w:rPr>
          <w:rStyle w:val="Fotnotsreferens"/>
        </w:rPr>
        <w:footnoteRef/>
      </w:r>
      <w:r>
        <w:t xml:space="preserve"> </w:t>
      </w:r>
      <w:r w:rsidRPr="002B0C80">
        <w:t xml:space="preserve">Se </w:t>
      </w:r>
      <w:proofErr w:type="gramStart"/>
      <w:r w:rsidRPr="002B0C80">
        <w:t>dom</w:t>
      </w:r>
      <w:proofErr w:type="gramEnd"/>
      <w:r w:rsidRPr="002B0C80">
        <w:t xml:space="preserve"> av den 10 september 2009 i mål C-206/08 </w:t>
      </w:r>
      <w:proofErr w:type="spellStart"/>
      <w:r w:rsidRPr="002B0C80">
        <w:t>Eurawasser</w:t>
      </w:r>
      <w:proofErr w:type="spellEnd"/>
      <w:r w:rsidRPr="002B0C80">
        <w:t>, p. 74 och 77.</w:t>
      </w:r>
    </w:p>
  </w:footnote>
  <w:footnote w:id="11">
    <w:p w:rsidR="001E3AD6" w:rsidRDefault="001E3AD6" w:rsidP="000D6461">
      <w:pPr>
        <w:pStyle w:val="Fotnotstext"/>
      </w:pPr>
      <w:r>
        <w:rPr>
          <w:rStyle w:val="Fotnotsreferens"/>
        </w:rPr>
        <w:footnoteRef/>
      </w:r>
      <w:r>
        <w:t xml:space="preserve"> </w:t>
      </w:r>
      <w:r w:rsidRPr="002B0C80">
        <w:t xml:space="preserve">Se </w:t>
      </w:r>
      <w:proofErr w:type="gramStart"/>
      <w:r w:rsidRPr="002B0C80">
        <w:t>dom</w:t>
      </w:r>
      <w:proofErr w:type="gramEnd"/>
      <w:r w:rsidRPr="002B0C80">
        <w:t xml:space="preserve"> av den 11 juni 2009 i mål C-300/07 </w:t>
      </w:r>
      <w:proofErr w:type="spellStart"/>
      <w:r w:rsidRPr="002B0C80">
        <w:t>Oymanns</w:t>
      </w:r>
      <w:proofErr w:type="spellEnd"/>
      <w:r w:rsidRPr="002B0C80">
        <w:t>, p. 70–72 och 75.</w:t>
      </w:r>
    </w:p>
  </w:footnote>
  <w:footnote w:id="12">
    <w:p w:rsidR="001E3AD6" w:rsidRDefault="001E3AD6" w:rsidP="000D6461">
      <w:pPr>
        <w:pStyle w:val="Fotnotstext"/>
      </w:pPr>
      <w:r>
        <w:rPr>
          <w:rStyle w:val="Fotnotsreferens"/>
        </w:rPr>
        <w:footnoteRef/>
      </w:r>
      <w:r>
        <w:t xml:space="preserve"> </w:t>
      </w:r>
      <w:r w:rsidRPr="002B0C80">
        <w:t xml:space="preserve">Se </w:t>
      </w:r>
      <w:proofErr w:type="gramStart"/>
      <w:r w:rsidRPr="002B0C80">
        <w:t>dom</w:t>
      </w:r>
      <w:proofErr w:type="gramEnd"/>
      <w:r w:rsidRPr="002B0C80">
        <w:t xml:space="preserve"> av den 10 mars 2011 i mål C-274/09 </w:t>
      </w:r>
      <w:proofErr w:type="spellStart"/>
      <w:r w:rsidRPr="002B0C80">
        <w:t>Privater</w:t>
      </w:r>
      <w:proofErr w:type="spellEnd"/>
      <w:r w:rsidRPr="002B0C80">
        <w:t xml:space="preserve"> </w:t>
      </w:r>
      <w:proofErr w:type="spellStart"/>
      <w:r w:rsidRPr="002B0C80">
        <w:t>Rettungsdienst</w:t>
      </w:r>
      <w:proofErr w:type="spellEnd"/>
      <w:r w:rsidRPr="002B0C80">
        <w:t xml:space="preserve"> </w:t>
      </w:r>
      <w:proofErr w:type="spellStart"/>
      <w:r w:rsidRPr="002B0C80">
        <w:t>und</w:t>
      </w:r>
      <w:proofErr w:type="spellEnd"/>
      <w:r w:rsidRPr="002B0C80">
        <w:t xml:space="preserve"> </w:t>
      </w:r>
      <w:proofErr w:type="spellStart"/>
      <w:r w:rsidRPr="002B0C80">
        <w:t>Krankentransport</w:t>
      </w:r>
      <w:proofErr w:type="spellEnd"/>
      <w:r w:rsidRPr="002B0C80">
        <w:t xml:space="preserve"> </w:t>
      </w:r>
      <w:proofErr w:type="spellStart"/>
      <w:r w:rsidRPr="002B0C80">
        <w:t>Stadler</w:t>
      </w:r>
      <w:proofErr w:type="spellEnd"/>
      <w:r w:rsidRPr="002B0C80">
        <w:t>, p. 37.</w:t>
      </w:r>
    </w:p>
  </w:footnote>
  <w:footnote w:id="13">
    <w:p w:rsidR="001E3AD6" w:rsidRDefault="001E3AD6" w:rsidP="000D6461">
      <w:pPr>
        <w:pStyle w:val="Fotnotstext"/>
      </w:pPr>
      <w:r>
        <w:rPr>
          <w:rStyle w:val="Fotnotsreferens"/>
        </w:rPr>
        <w:footnoteRef/>
      </w:r>
      <w:r>
        <w:t xml:space="preserve"> </w:t>
      </w:r>
      <w:r w:rsidRPr="002B0C80">
        <w:t xml:space="preserve">Se bl.a. mål C-272/91 </w:t>
      </w:r>
      <w:proofErr w:type="spellStart"/>
      <w:r w:rsidRPr="002B0C80">
        <w:t>Lottomatica</w:t>
      </w:r>
      <w:proofErr w:type="spellEnd"/>
      <w:r w:rsidRPr="002B0C80">
        <w:t xml:space="preserve">, mål C-324/98 </w:t>
      </w:r>
      <w:proofErr w:type="spellStart"/>
      <w:r w:rsidRPr="002B0C80">
        <w:t>Telaustria</w:t>
      </w:r>
      <w:proofErr w:type="spellEnd"/>
      <w:r w:rsidRPr="002B0C80">
        <w:t xml:space="preserve"> </w:t>
      </w:r>
      <w:proofErr w:type="spellStart"/>
      <w:r w:rsidRPr="002B0C80">
        <w:t>Verlags</w:t>
      </w:r>
      <w:proofErr w:type="spellEnd"/>
      <w:r w:rsidRPr="002B0C80">
        <w:t xml:space="preserve"> GmbH och Telefonadress GmbH mot Telekom </w:t>
      </w:r>
      <w:proofErr w:type="spellStart"/>
      <w:r w:rsidRPr="002B0C80">
        <w:t>Austria</w:t>
      </w:r>
      <w:proofErr w:type="spellEnd"/>
      <w:r w:rsidRPr="002B0C80">
        <w:t xml:space="preserve"> AG Herold Business Data AG, mål C-231/03 </w:t>
      </w:r>
      <w:proofErr w:type="spellStart"/>
      <w:r w:rsidRPr="002B0C80">
        <w:t>Coname</w:t>
      </w:r>
      <w:proofErr w:type="spellEnd"/>
      <w:r w:rsidRPr="002B0C80">
        <w:t xml:space="preserve">, mål C-458/03 </w:t>
      </w:r>
      <w:proofErr w:type="spellStart"/>
      <w:r w:rsidRPr="002B0C80">
        <w:t>Parking</w:t>
      </w:r>
      <w:proofErr w:type="spellEnd"/>
      <w:r w:rsidRPr="002B0C80">
        <w:t xml:space="preserve"> </w:t>
      </w:r>
      <w:proofErr w:type="spellStart"/>
      <w:r w:rsidRPr="002B0C80">
        <w:t>Brixen</w:t>
      </w:r>
      <w:proofErr w:type="spellEnd"/>
      <w:r w:rsidRPr="002B0C80">
        <w:t xml:space="preserve"> GmbH mot </w:t>
      </w:r>
      <w:proofErr w:type="spellStart"/>
      <w:r w:rsidRPr="002B0C80">
        <w:t>Gemeinde</w:t>
      </w:r>
      <w:proofErr w:type="spellEnd"/>
      <w:r w:rsidRPr="002B0C80">
        <w:t xml:space="preserve"> </w:t>
      </w:r>
      <w:proofErr w:type="spellStart"/>
      <w:r w:rsidRPr="002B0C80">
        <w:t>Brixen</w:t>
      </w:r>
      <w:proofErr w:type="spellEnd"/>
      <w:r w:rsidRPr="002B0C80">
        <w:t xml:space="preserve"> och </w:t>
      </w:r>
      <w:proofErr w:type="spellStart"/>
      <w:r w:rsidRPr="002B0C80">
        <w:t>Stadtwerke</w:t>
      </w:r>
      <w:proofErr w:type="spellEnd"/>
      <w:r w:rsidRPr="002B0C80">
        <w:t xml:space="preserve"> </w:t>
      </w:r>
      <w:proofErr w:type="spellStart"/>
      <w:r w:rsidRPr="002B0C80">
        <w:t>Brixen</w:t>
      </w:r>
      <w:proofErr w:type="spellEnd"/>
      <w:r w:rsidRPr="002B0C80">
        <w:t xml:space="preserve"> AG, mål C-260/04 Kommissionen mot Italien och mål C-410/04 ANAV.</w:t>
      </w:r>
    </w:p>
  </w:footnote>
  <w:footnote w:id="14">
    <w:p w:rsidR="001E3AD6" w:rsidRDefault="001E3AD6" w:rsidP="000D6461">
      <w:pPr>
        <w:pStyle w:val="Fotnotstext"/>
      </w:pPr>
      <w:r>
        <w:rPr>
          <w:rStyle w:val="Fotnotsreferens"/>
        </w:rPr>
        <w:footnoteRef/>
      </w:r>
      <w:r>
        <w:t xml:space="preserve"> Jfr</w:t>
      </w:r>
      <w:r w:rsidRPr="00946050">
        <w:t xml:space="preserve"> bl.a. EU-domstolens dom av den 13 november 2007 i mål C-507/03, Europeiska kommissionen mot Irland</w:t>
      </w:r>
      <w:r>
        <w:t>, p. 26</w:t>
      </w:r>
      <w:r w:rsidRPr="00946050">
        <w:t>.</w:t>
      </w:r>
    </w:p>
  </w:footnote>
  <w:footnote w:id="15">
    <w:p w:rsidR="001E3AD6" w:rsidRDefault="001E3AD6" w:rsidP="000D6461">
      <w:pPr>
        <w:pStyle w:val="Fotnotstext"/>
      </w:pPr>
      <w:r>
        <w:rPr>
          <w:rStyle w:val="Fotnotsreferens"/>
        </w:rPr>
        <w:footnoteRef/>
      </w:r>
      <w:r>
        <w:t xml:space="preserve"> </w:t>
      </w:r>
      <w:r w:rsidRPr="006C5964">
        <w:t>EGT L 395, 30.12.1989, s. 33</w:t>
      </w:r>
      <w:r>
        <w:t xml:space="preserve"> (</w:t>
      </w:r>
      <w:proofErr w:type="spellStart"/>
      <w:r>
        <w:t>Celex</w:t>
      </w:r>
      <w:proofErr w:type="spellEnd"/>
      <w:r>
        <w:t xml:space="preserve"> 31989L0665).</w:t>
      </w:r>
    </w:p>
  </w:footnote>
  <w:footnote w:id="16">
    <w:p w:rsidR="001E3AD6" w:rsidRDefault="001E3AD6" w:rsidP="000D6461">
      <w:pPr>
        <w:pStyle w:val="Fotnotstext"/>
      </w:pPr>
      <w:r>
        <w:rPr>
          <w:rStyle w:val="Fotnotsreferens"/>
        </w:rPr>
        <w:footnoteRef/>
      </w:r>
      <w:r>
        <w:t xml:space="preserve"> </w:t>
      </w:r>
      <w:r w:rsidRPr="006C5964">
        <w:t>EUT L 335, 20.12.2007, s. 31</w:t>
      </w:r>
      <w:r>
        <w:t xml:space="preserve"> (</w:t>
      </w:r>
      <w:proofErr w:type="spellStart"/>
      <w:r>
        <w:t>Celex</w:t>
      </w:r>
      <w:proofErr w:type="spellEnd"/>
      <w:r>
        <w:t xml:space="preserve"> 32007L0066).</w:t>
      </w:r>
    </w:p>
  </w:footnote>
  <w:footnote w:id="17">
    <w:p w:rsidR="001E3AD6" w:rsidRDefault="001E3AD6" w:rsidP="000D6461">
      <w:pPr>
        <w:pStyle w:val="Fotnotstext"/>
      </w:pPr>
      <w:r>
        <w:rPr>
          <w:rStyle w:val="Fotnotsreferens"/>
        </w:rPr>
        <w:t>1</w:t>
      </w:r>
      <w:r>
        <w:t xml:space="preserve"> </w:t>
      </w:r>
      <w:r w:rsidRPr="009C35CD">
        <w:t xml:space="preserve">Lagen omtryckt </w:t>
      </w:r>
      <w:proofErr w:type="gramStart"/>
      <w:r w:rsidRPr="009C35CD">
        <w:t>1981:1323</w:t>
      </w:r>
      <w:proofErr w:type="gramEnd"/>
      <w:r w:rsidRPr="009C35CD">
        <w:t>.</w:t>
      </w:r>
    </w:p>
  </w:footnote>
  <w:footnote w:id="18">
    <w:p w:rsidR="001E3AD6" w:rsidRDefault="001E3AD6" w:rsidP="000D6461">
      <w:pPr>
        <w:pStyle w:val="Fotnotstext"/>
      </w:pPr>
      <w:r>
        <w:rPr>
          <w:rStyle w:val="Fotnotsreferens"/>
        </w:rPr>
        <w:t>2</w:t>
      </w:r>
      <w:r>
        <w:t xml:space="preserve"> </w:t>
      </w:r>
      <w:r w:rsidRPr="00896F1B">
        <w:t xml:space="preserve">Senaste lydelse </w:t>
      </w:r>
      <w:proofErr w:type="gramStart"/>
      <w:r w:rsidRPr="00896F1B">
        <w:t>2011:1303</w:t>
      </w:r>
      <w:proofErr w:type="gramEnd"/>
      <w:r w:rsidRPr="00896F1B">
        <w:t>.</w:t>
      </w:r>
    </w:p>
  </w:footnote>
  <w:footnote w:id="19">
    <w:p w:rsidR="001E3AD6" w:rsidRDefault="001E3AD6" w:rsidP="000D6461">
      <w:pPr>
        <w:pStyle w:val="Fotnotstext"/>
      </w:pPr>
      <w:r>
        <w:rPr>
          <w:rStyle w:val="Fotnotsreferens"/>
        </w:rPr>
        <w:t>1</w:t>
      </w:r>
      <w:r>
        <w:t xml:space="preserve"> </w:t>
      </w:r>
      <w:r w:rsidRPr="00896F1B">
        <w:t>Senaste lydelse 2012:389.</w:t>
      </w:r>
    </w:p>
  </w:footnote>
  <w:footnote w:id="20">
    <w:p w:rsidR="001E3AD6" w:rsidRDefault="001E3AD6" w:rsidP="000D6461">
      <w:pPr>
        <w:pStyle w:val="Fotnotstext"/>
      </w:pPr>
      <w:r>
        <w:rPr>
          <w:rStyle w:val="Fotnotsreferens"/>
        </w:rPr>
        <w:t>2</w:t>
      </w:r>
      <w:r>
        <w:t xml:space="preserve"> </w:t>
      </w:r>
      <w:r w:rsidRPr="00896F1B">
        <w:t>Senaste lydelse 2012:389.</w:t>
      </w:r>
    </w:p>
  </w:footnote>
  <w:footnote w:id="21">
    <w:p w:rsidR="001E3AD6" w:rsidRDefault="001E3AD6" w:rsidP="000D6461">
      <w:pPr>
        <w:pStyle w:val="Fotnotstext"/>
      </w:pPr>
      <w:r>
        <w:rPr>
          <w:rStyle w:val="Fotnotsreferens"/>
        </w:rPr>
        <w:t>3</w:t>
      </w:r>
      <w:r>
        <w:t xml:space="preserve"> </w:t>
      </w:r>
      <w:r w:rsidRPr="00896F1B">
        <w:t>Senaste lydelse 2012:389.</w:t>
      </w:r>
    </w:p>
  </w:footnote>
  <w:footnote w:id="22">
    <w:p w:rsidR="001E3AD6" w:rsidRDefault="001E3AD6" w:rsidP="000D6461">
      <w:pPr>
        <w:pStyle w:val="Fotnotstext"/>
      </w:pPr>
      <w:r>
        <w:rPr>
          <w:rStyle w:val="Fotnotsreferens"/>
        </w:rPr>
        <w:t>1</w:t>
      </w:r>
      <w:r>
        <w:t xml:space="preserve"> </w:t>
      </w:r>
      <w:r w:rsidRPr="00C5040C">
        <w:t xml:space="preserve">Senaste lydelse </w:t>
      </w:r>
      <w:proofErr w:type="gramStart"/>
      <w:r w:rsidRPr="00C5040C">
        <w:t>2011:1574</w:t>
      </w:r>
      <w:proofErr w:type="gramEnd"/>
      <w:r w:rsidRPr="00C5040C">
        <w:t>.</w:t>
      </w:r>
    </w:p>
  </w:footnote>
  <w:footnote w:id="23">
    <w:p w:rsidR="001E3AD6" w:rsidRDefault="001E3AD6" w:rsidP="000D6461">
      <w:pPr>
        <w:pStyle w:val="Fotnotstext"/>
      </w:pPr>
      <w:r>
        <w:rPr>
          <w:rStyle w:val="Fotnotsreferens"/>
        </w:rPr>
        <w:t>1</w:t>
      </w:r>
      <w:r>
        <w:t xml:space="preserve"> </w:t>
      </w:r>
      <w:r w:rsidRPr="003924A2">
        <w:t xml:space="preserve">Lagen omtryckt </w:t>
      </w:r>
      <w:proofErr w:type="gramStart"/>
      <w:r w:rsidRPr="003924A2">
        <w:t>1981:1323</w:t>
      </w:r>
      <w:proofErr w:type="gramEnd"/>
      <w:r w:rsidRPr="003924A2">
        <w:t>.</w:t>
      </w:r>
    </w:p>
  </w:footnote>
  <w:footnote w:id="24">
    <w:p w:rsidR="001E3AD6" w:rsidRDefault="001E3AD6" w:rsidP="000D6461">
      <w:pPr>
        <w:pStyle w:val="Fotnotstext"/>
      </w:pPr>
      <w:r>
        <w:rPr>
          <w:rStyle w:val="Fotnotsreferens"/>
        </w:rPr>
        <w:t>2</w:t>
      </w:r>
      <w:r>
        <w:t xml:space="preserve"> </w:t>
      </w:r>
      <w:r w:rsidRPr="00B8052A">
        <w:t xml:space="preserve">Senaste lydelse </w:t>
      </w:r>
      <w:proofErr w:type="gramStart"/>
      <w:r w:rsidRPr="00B8052A">
        <w:t>2011:1303</w:t>
      </w:r>
      <w:proofErr w:type="gramEnd"/>
      <w:r w:rsidRPr="00B8052A">
        <w:t>.</w:t>
      </w:r>
    </w:p>
  </w:footnote>
  <w:footnote w:id="25">
    <w:p w:rsidR="001E3AD6" w:rsidRDefault="001E3AD6" w:rsidP="000D6461">
      <w:pPr>
        <w:pStyle w:val="Fotnotstext"/>
      </w:pPr>
      <w:r>
        <w:rPr>
          <w:rStyle w:val="Fotnotsreferens"/>
        </w:rPr>
        <w:t>1</w:t>
      </w:r>
      <w:r>
        <w:t xml:space="preserve"> Senaste lydelse 2012:389.</w:t>
      </w:r>
    </w:p>
  </w:footnote>
  <w:footnote w:id="26">
    <w:p w:rsidR="001E3AD6" w:rsidRDefault="001E3AD6" w:rsidP="000D6461">
      <w:pPr>
        <w:pStyle w:val="Fotnotstext"/>
      </w:pPr>
      <w:r>
        <w:rPr>
          <w:rStyle w:val="Fotnotsreferens"/>
        </w:rPr>
        <w:t>2</w:t>
      </w:r>
      <w:r>
        <w:t xml:space="preserve"> Senaste lydelse 2012:389.</w:t>
      </w:r>
    </w:p>
  </w:footnote>
  <w:footnote w:id="27">
    <w:p w:rsidR="001E3AD6" w:rsidRDefault="001E3AD6" w:rsidP="000D6461">
      <w:pPr>
        <w:pStyle w:val="Fotnotstext"/>
      </w:pPr>
      <w:r>
        <w:rPr>
          <w:rStyle w:val="Fotnotsreferens"/>
        </w:rPr>
        <w:t>3</w:t>
      </w:r>
      <w:r>
        <w:t xml:space="preserve"> Senaste lydelse 2012:389.</w:t>
      </w:r>
    </w:p>
  </w:footnote>
  <w:footnote w:id="28">
    <w:p w:rsidR="001E3AD6" w:rsidRDefault="001E3AD6" w:rsidP="000D6461">
      <w:pPr>
        <w:pStyle w:val="Fotnotstext"/>
      </w:pPr>
      <w:r>
        <w:rPr>
          <w:rStyle w:val="Fotnotsreferens"/>
        </w:rPr>
        <w:t>1</w:t>
      </w:r>
      <w:r>
        <w:t xml:space="preserve"> </w:t>
      </w:r>
      <w:r w:rsidRPr="00B8052A">
        <w:t xml:space="preserve">Senaste lydelse </w:t>
      </w:r>
      <w:proofErr w:type="gramStart"/>
      <w:r w:rsidRPr="00B8052A">
        <w:t>2011:1574</w:t>
      </w:r>
      <w:proofErr w:type="gramEnd"/>
      <w:r w:rsidRPr="00B8052A">
        <w:t>.</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9A71F4">
    <w:pPr>
      <w:framePr w:wrap="around" w:vAnchor="page" w:hAnchor="page" w:x="738" w:y="795"/>
      <w:rPr>
        <w:sz w:val="20"/>
      </w:rPr>
    </w:pPr>
    <w:r>
      <w:rPr>
        <w:sz w:val="20"/>
      </w:rPr>
      <w:t>Prop. 2012/13:123</w:t>
    </w:r>
  </w:p>
  <w:p w:rsidR="001E3AD6" w:rsidRDefault="001E3AD6">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Default="001E3AD6"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rPr>
        <w:noProof/>
        <w:lang w:eastAsia="sv-SE"/>
      </w:rPr>
      <w:drawing>
        <wp:anchor distT="0" distB="0" distL="114300" distR="114300" simplePos="0" relativeHeight="251659264" behindDoc="0" locked="0" layoutInCell="1" allowOverlap="1" wp14:anchorId="6769E49B" wp14:editId="647407C4">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9A71F4">
    <w:pPr>
      <w:framePr w:wrap="around" w:vAnchor="page" w:hAnchor="page" w:x="738" w:y="795"/>
      <w:rPr>
        <w:sz w:val="20"/>
      </w:rPr>
    </w:pPr>
    <w:r>
      <w:rPr>
        <w:sz w:val="20"/>
      </w:rPr>
      <w:t>Prop. 2012/13:123</w:t>
    </w:r>
  </w:p>
  <w:p w:rsidR="001E3AD6" w:rsidRDefault="001E3AD6">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BD4FEB">
    <w:pPr>
      <w:framePr w:wrap="around" w:vAnchor="page" w:hAnchor="page" w:x="7111" w:y="795"/>
      <w:rPr>
        <w:sz w:val="20"/>
      </w:rPr>
    </w:pPr>
    <w:r>
      <w:rPr>
        <w:sz w:val="20"/>
      </w:rPr>
      <w:t>Prop. 2012/13:123</w:t>
    </w:r>
  </w:p>
  <w:p w:rsidR="001E3AD6" w:rsidRDefault="001E3AD6"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9A71F4">
    <w:pPr>
      <w:framePr w:wrap="around" w:vAnchor="page" w:hAnchor="page" w:x="738" w:y="795"/>
      <w:rPr>
        <w:sz w:val="20"/>
      </w:rPr>
    </w:pPr>
    <w:r>
      <w:rPr>
        <w:sz w:val="20"/>
      </w:rPr>
      <w:t>Prop. 2012/13:123</w:t>
    </w:r>
  </w:p>
  <w:p w:rsidR="001E3AD6" w:rsidRDefault="001E3AD6">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BD4FEB">
    <w:pPr>
      <w:framePr w:wrap="around" w:vAnchor="page" w:hAnchor="page" w:x="7111" w:y="795"/>
      <w:rPr>
        <w:sz w:val="20"/>
      </w:rPr>
    </w:pPr>
    <w:r>
      <w:rPr>
        <w:sz w:val="20"/>
      </w:rPr>
      <w:t>Prop. 2012/13:123</w:t>
    </w:r>
  </w:p>
  <w:p w:rsidR="001E3AD6" w:rsidRDefault="001E3AD6"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p w:rsidR="001E3AD6" w:rsidRDefault="001E3AD6"/>
  <w:p w:rsidR="001E3AD6" w:rsidRDefault="001E3AD6" w:rsidP="000D6461">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9A71F4">
    <w:pPr>
      <w:framePr w:wrap="around" w:vAnchor="page" w:hAnchor="page" w:x="738" w:y="795"/>
      <w:rPr>
        <w:sz w:val="20"/>
      </w:rPr>
    </w:pPr>
    <w:r>
      <w:rPr>
        <w:sz w:val="20"/>
      </w:rPr>
      <w:t>Prop. 2012/</w:t>
    </w:r>
    <w:proofErr w:type="gramStart"/>
    <w:r>
      <w:rPr>
        <w:sz w:val="20"/>
      </w:rPr>
      <w:t>13:xx</w:t>
    </w:r>
    <w:proofErr w:type="gramEnd"/>
  </w:p>
  <w:p w:rsidR="001E3AD6" w:rsidRDefault="001E3AD6">
    <w:pPr>
      <w:pStyle w:val="Sidhuvud"/>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Default="001E3AD6" w:rsidP="006E5DCA">
    <w:pPr>
      <w:pStyle w:val="Brdtext"/>
    </w:pP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2012/13:123</w:t>
    </w:r>
  </w:p>
  <w:p w:rsidR="001E3AD6" w:rsidRPr="006955A3" w:rsidRDefault="001E3AD6" w:rsidP="00EE7E17">
    <w:pPr>
      <w:framePr w:w="1701" w:wrap="around" w:vAnchor="page" w:hAnchor="page" w:x="738" w:y="795"/>
      <w:rPr>
        <w:sz w:val="20"/>
      </w:rPr>
    </w:pPr>
    <w:r>
      <w:rPr>
        <w:sz w:val="20"/>
      </w:rPr>
      <w:t>Bilaga 1</w:t>
    </w:r>
  </w:p>
  <w:p w:rsidR="001E3AD6" w:rsidRDefault="001E3AD6">
    <w:pPr>
      <w:pStyle w:val="Sidhuvud"/>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2012/13:123</w:t>
    </w:r>
  </w:p>
  <w:p w:rsidR="001E3AD6" w:rsidRPr="006955A3" w:rsidRDefault="001E3AD6" w:rsidP="00BD4FEB">
    <w:pPr>
      <w:framePr w:wrap="around" w:vAnchor="page" w:hAnchor="page" w:x="7111" w:y="795"/>
      <w:rPr>
        <w:sz w:val="20"/>
      </w:rPr>
    </w:pPr>
    <w:r>
      <w:rPr>
        <w:sz w:val="20"/>
      </w:rPr>
      <w:t>Bilaga 1</w:t>
    </w:r>
  </w:p>
  <w:p w:rsidR="001E3AD6" w:rsidRDefault="001E3AD6" w:rsidP="006E5DCA">
    <w:pPr>
      <w:pStyle w:val="Brdtext"/>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1</w:t>
    </w:r>
  </w:p>
  <w:p w:rsidR="001E3AD6" w:rsidRDefault="001E3AD6">
    <w:pPr>
      <w:pStyle w:val="Sidhuvud"/>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1</w:t>
    </w:r>
  </w:p>
  <w:p w:rsidR="001E3AD6" w:rsidRDefault="001E3AD6" w:rsidP="006E5DCA">
    <w:pPr>
      <w:pStyle w:val="Brdtext"/>
    </w:pP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2012/13:123</w:t>
    </w:r>
  </w:p>
  <w:p w:rsidR="001E3AD6" w:rsidRPr="006955A3" w:rsidRDefault="001E3AD6" w:rsidP="00EE7E17">
    <w:pPr>
      <w:framePr w:w="1701" w:wrap="around" w:vAnchor="page" w:hAnchor="page" w:x="738" w:y="795"/>
      <w:rPr>
        <w:sz w:val="20"/>
      </w:rPr>
    </w:pPr>
    <w:r>
      <w:rPr>
        <w:sz w:val="20"/>
      </w:rPr>
      <w:t>Bilaga 2</w:t>
    </w:r>
  </w:p>
  <w:p w:rsidR="001E3AD6" w:rsidRDefault="001E3AD6">
    <w:pPr>
      <w:pStyle w:val="Sidhuvud"/>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2</w:t>
    </w:r>
  </w:p>
  <w:p w:rsidR="001E3AD6" w:rsidRDefault="001E3AD6" w:rsidP="006E5DCA">
    <w:pPr>
      <w:pStyle w:val="Brdtext"/>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2</w:t>
    </w:r>
  </w:p>
  <w:p w:rsidR="001E3AD6" w:rsidRDefault="001E3AD6">
    <w:pPr>
      <w:pStyle w:val="Sidhuvud"/>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2</w:t>
    </w:r>
  </w:p>
  <w:p w:rsidR="001E3AD6" w:rsidRDefault="001E3AD6" w:rsidP="006E5DCA">
    <w:pPr>
      <w:pStyle w:val="Brdtext"/>
    </w:pP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3</w:t>
    </w:r>
  </w:p>
  <w:p w:rsidR="001E3AD6" w:rsidRDefault="001E3AD6">
    <w:pPr>
      <w:pStyle w:val="Sidhuvud"/>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2012/13:123</w:t>
    </w:r>
  </w:p>
  <w:p w:rsidR="001E3AD6" w:rsidRPr="006955A3" w:rsidRDefault="001E3AD6" w:rsidP="00BD4FEB">
    <w:pPr>
      <w:framePr w:wrap="around" w:vAnchor="page" w:hAnchor="page" w:x="7111" w:y="795"/>
      <w:rPr>
        <w:sz w:val="20"/>
      </w:rPr>
    </w:pPr>
    <w:r>
      <w:rPr>
        <w:sz w:val="20"/>
      </w:rPr>
      <w:t>Bilaga 3</w:t>
    </w:r>
  </w:p>
  <w:p w:rsidR="001E3AD6" w:rsidRDefault="001E3AD6" w:rsidP="006E5DCA">
    <w:pPr>
      <w:pStyle w:val="Brdtext"/>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3</w:t>
    </w:r>
  </w:p>
  <w:p w:rsidR="001E3AD6" w:rsidRDefault="001E3AD6">
    <w:pPr>
      <w:pStyle w:val="Sidhuvud"/>
    </w:pP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3</w:t>
    </w:r>
  </w:p>
  <w:p w:rsidR="001E3AD6" w:rsidRDefault="001E3AD6" w:rsidP="006E5DCA">
    <w:pPr>
      <w:pStyle w:val="Brdtext"/>
    </w:pP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2012/13:123</w:t>
    </w:r>
  </w:p>
  <w:p w:rsidR="001E3AD6" w:rsidRPr="006955A3" w:rsidRDefault="001E3AD6" w:rsidP="00EE7E17">
    <w:pPr>
      <w:framePr w:w="1701" w:wrap="around" w:vAnchor="page" w:hAnchor="page" w:x="738" w:y="795"/>
      <w:rPr>
        <w:sz w:val="20"/>
      </w:rPr>
    </w:pPr>
    <w:r>
      <w:rPr>
        <w:sz w:val="20"/>
      </w:rPr>
      <w:t>Bilaga 4</w:t>
    </w:r>
  </w:p>
  <w:p w:rsidR="001E3AD6" w:rsidRDefault="001E3AD6">
    <w:pPr>
      <w:pStyle w:val="Sidhuvud"/>
    </w:pP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4</w:t>
    </w:r>
  </w:p>
  <w:p w:rsidR="001E3AD6" w:rsidRDefault="001E3AD6" w:rsidP="006E5DCA">
    <w:pPr>
      <w:pStyle w:val="Brdtext"/>
    </w:pP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4</w:t>
    </w:r>
  </w:p>
  <w:p w:rsidR="001E3AD6" w:rsidRDefault="001E3AD6">
    <w:pPr>
      <w:pStyle w:val="Sidhuvud"/>
    </w:pP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4</w:t>
    </w:r>
  </w:p>
  <w:p w:rsidR="001E3AD6" w:rsidRDefault="001E3AD6" w:rsidP="006E5DCA">
    <w:pPr>
      <w:pStyle w:val="Brdtext"/>
    </w:pP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2012/13:123</w:t>
    </w:r>
  </w:p>
  <w:p w:rsidR="001E3AD6" w:rsidRPr="006955A3" w:rsidRDefault="001E3AD6" w:rsidP="00EE7E17">
    <w:pPr>
      <w:framePr w:w="1701" w:wrap="around" w:vAnchor="page" w:hAnchor="page" w:x="738" w:y="795"/>
      <w:rPr>
        <w:sz w:val="20"/>
      </w:rPr>
    </w:pPr>
    <w:r>
      <w:rPr>
        <w:sz w:val="20"/>
      </w:rPr>
      <w:t>Bilaga 5</w:t>
    </w:r>
  </w:p>
  <w:p w:rsidR="001E3AD6" w:rsidRDefault="001E3AD6">
    <w:pPr>
      <w:pStyle w:val="Sidhuvud"/>
    </w:pP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2012/13:123</w:t>
    </w:r>
  </w:p>
  <w:p w:rsidR="001E3AD6" w:rsidRPr="006955A3" w:rsidRDefault="001E3AD6" w:rsidP="00BD4FEB">
    <w:pPr>
      <w:framePr w:wrap="around" w:vAnchor="page" w:hAnchor="page" w:x="7111" w:y="795"/>
      <w:rPr>
        <w:sz w:val="20"/>
      </w:rPr>
    </w:pPr>
    <w:r>
      <w:rPr>
        <w:sz w:val="20"/>
      </w:rPr>
      <w:t>Bilaga 5</w:t>
    </w:r>
  </w:p>
  <w:p w:rsidR="001E3AD6" w:rsidRDefault="001E3AD6" w:rsidP="006E5DCA">
    <w:pPr>
      <w:pStyle w:val="Brdtext"/>
    </w:pP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5</w:t>
    </w:r>
  </w:p>
  <w:p w:rsidR="001E3AD6" w:rsidRDefault="001E3AD6">
    <w:pPr>
      <w:pStyle w:val="Sidhuvud"/>
    </w:pP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5</w:t>
    </w:r>
  </w:p>
  <w:p w:rsidR="001E3AD6" w:rsidRDefault="001E3AD6" w:rsidP="006E5DCA">
    <w:pPr>
      <w:pStyle w:val="Brdtext"/>
    </w:pP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6</w:t>
    </w:r>
  </w:p>
  <w:p w:rsidR="001E3AD6" w:rsidRDefault="001E3AD6">
    <w:pPr>
      <w:pStyle w:val="Sidhuvud"/>
    </w:pP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2012/13:123</w:t>
    </w:r>
  </w:p>
  <w:p w:rsidR="001E3AD6" w:rsidRPr="006955A3" w:rsidRDefault="001E3AD6" w:rsidP="00BD4FEB">
    <w:pPr>
      <w:framePr w:wrap="around" w:vAnchor="page" w:hAnchor="page" w:x="7111" w:y="795"/>
      <w:rPr>
        <w:sz w:val="20"/>
      </w:rPr>
    </w:pPr>
    <w:r>
      <w:rPr>
        <w:sz w:val="20"/>
      </w:rPr>
      <w:t>Bilaga 6</w:t>
    </w:r>
  </w:p>
  <w:p w:rsidR="001E3AD6" w:rsidRDefault="001E3AD6" w:rsidP="006E5DCA">
    <w:pPr>
      <w:pStyle w:val="Brdtext"/>
    </w:pP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6</w:t>
    </w:r>
  </w:p>
  <w:p w:rsidR="001E3AD6" w:rsidRDefault="001E3AD6">
    <w:pPr>
      <w:pStyle w:val="Sidhuvud"/>
    </w:pP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6</w:t>
    </w:r>
  </w:p>
  <w:p w:rsidR="001E3AD6" w:rsidRDefault="001E3AD6" w:rsidP="006E5DCA">
    <w:pPr>
      <w:pStyle w:val="Brdtext"/>
    </w:pPr>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2012/13:123</w:t>
    </w:r>
  </w:p>
  <w:p w:rsidR="001E3AD6" w:rsidRPr="006955A3" w:rsidRDefault="001E3AD6" w:rsidP="00EE7E17">
    <w:pPr>
      <w:framePr w:w="1701" w:wrap="around" w:vAnchor="page" w:hAnchor="page" w:x="738" w:y="795"/>
      <w:rPr>
        <w:sz w:val="20"/>
      </w:rPr>
    </w:pPr>
    <w:r>
      <w:rPr>
        <w:sz w:val="20"/>
      </w:rPr>
      <w:t>Bilaga 7</w:t>
    </w:r>
  </w:p>
  <w:p w:rsidR="001E3AD6" w:rsidRDefault="001E3AD6">
    <w:pPr>
      <w:pStyle w:val="Sidhuvud"/>
    </w:pPr>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2012/13:123</w:t>
    </w:r>
  </w:p>
  <w:p w:rsidR="001E3AD6" w:rsidRPr="006955A3" w:rsidRDefault="001E3AD6" w:rsidP="00BD4FEB">
    <w:pPr>
      <w:framePr w:wrap="around" w:vAnchor="page" w:hAnchor="page" w:x="7111" w:y="795"/>
      <w:rPr>
        <w:sz w:val="20"/>
      </w:rPr>
    </w:pPr>
    <w:r>
      <w:rPr>
        <w:sz w:val="20"/>
      </w:rPr>
      <w:t>Bilaga 7</w:t>
    </w:r>
  </w:p>
  <w:p w:rsidR="001E3AD6" w:rsidRDefault="001E3AD6" w:rsidP="006E5DCA">
    <w:pPr>
      <w:pStyle w:val="Brdtext"/>
    </w:pPr>
  </w:p>
</w:hdr>
</file>

<file path=word/header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hdr>
</file>

<file path=word/header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7</w:t>
    </w:r>
  </w:p>
  <w:p w:rsidR="001E3AD6" w:rsidRDefault="001E3AD6">
    <w:pPr>
      <w:pStyle w:val="Sidhuvud"/>
    </w:pPr>
  </w:p>
</w:hdr>
</file>

<file path=word/header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7</w:t>
    </w:r>
  </w:p>
  <w:p w:rsidR="001E3AD6" w:rsidRDefault="001E3AD6" w:rsidP="006E5DCA">
    <w:pPr>
      <w:pStyle w:val="Brdtext"/>
    </w:pPr>
  </w:p>
</w:hdr>
</file>

<file path=word/header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2012/13:123</w:t>
    </w:r>
  </w:p>
  <w:p w:rsidR="001E3AD6" w:rsidRPr="006955A3" w:rsidRDefault="001E3AD6" w:rsidP="00EE7E17">
    <w:pPr>
      <w:framePr w:w="1701" w:wrap="around" w:vAnchor="page" w:hAnchor="page" w:x="738" w:y="795"/>
      <w:rPr>
        <w:sz w:val="20"/>
      </w:rPr>
    </w:pPr>
    <w:r>
      <w:rPr>
        <w:sz w:val="20"/>
      </w:rPr>
      <w:t>Bilaga 8</w:t>
    </w:r>
  </w:p>
  <w:p w:rsidR="001E3AD6" w:rsidRDefault="001E3AD6">
    <w:pPr>
      <w:pStyle w:val="Sidhuvud"/>
    </w:pPr>
  </w:p>
</w:hdr>
</file>

<file path=word/header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2012/13:123</w:t>
    </w:r>
  </w:p>
  <w:p w:rsidR="001E3AD6" w:rsidRPr="006955A3" w:rsidRDefault="001E3AD6" w:rsidP="00BD4FEB">
    <w:pPr>
      <w:framePr w:wrap="around" w:vAnchor="page" w:hAnchor="page" w:x="7111" w:y="795"/>
      <w:rPr>
        <w:sz w:val="20"/>
      </w:rPr>
    </w:pPr>
    <w:r>
      <w:rPr>
        <w:sz w:val="20"/>
      </w:rPr>
      <w:t>Bilaga 8</w:t>
    </w:r>
  </w:p>
  <w:p w:rsidR="001E3AD6" w:rsidRDefault="001E3AD6" w:rsidP="006E5DCA">
    <w:pPr>
      <w:pStyle w:val="Brdtext"/>
    </w:pPr>
  </w:p>
</w:hdr>
</file>

<file path=word/header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hdr>
</file>

<file path=word/header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EE7E17">
    <w:pPr>
      <w:framePr w:w="1701" w:wrap="around" w:vAnchor="page" w:hAnchor="page" w:x="738" w:y="795"/>
      <w:rPr>
        <w:sz w:val="20"/>
      </w:rPr>
    </w:pPr>
    <w:r>
      <w:rPr>
        <w:sz w:val="20"/>
      </w:rPr>
      <w:t>Prop. 2012/</w:t>
    </w:r>
    <w:proofErr w:type="gramStart"/>
    <w:r>
      <w:rPr>
        <w:sz w:val="20"/>
      </w:rPr>
      <w:t>13:xx</w:t>
    </w:r>
    <w:proofErr w:type="gramEnd"/>
  </w:p>
  <w:p w:rsidR="001E3AD6" w:rsidRPr="006955A3" w:rsidRDefault="001E3AD6" w:rsidP="00EE7E17">
    <w:pPr>
      <w:framePr w:w="1701" w:wrap="around" w:vAnchor="page" w:hAnchor="page" w:x="738" w:y="795"/>
      <w:rPr>
        <w:sz w:val="20"/>
      </w:rPr>
    </w:pPr>
    <w:r>
      <w:rPr>
        <w:sz w:val="20"/>
      </w:rPr>
      <w:t>Bilaga 8</w:t>
    </w:r>
  </w:p>
  <w:p w:rsidR="001E3AD6" w:rsidRDefault="001E3AD6">
    <w:pPr>
      <w:pStyle w:val="Sidhuvud"/>
    </w:pPr>
  </w:p>
</w:hdr>
</file>

<file path=word/header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Pr="006955A3" w:rsidRDefault="001E3AD6" w:rsidP="00BD4FEB">
    <w:pPr>
      <w:framePr w:wrap="around" w:vAnchor="page" w:hAnchor="page" w:x="7111" w:y="795"/>
      <w:rPr>
        <w:sz w:val="20"/>
      </w:rPr>
    </w:pPr>
    <w:r>
      <w:rPr>
        <w:sz w:val="20"/>
      </w:rPr>
      <w:t>Bilaga 8</w:t>
    </w:r>
  </w:p>
  <w:p w:rsidR="001E3AD6" w:rsidRDefault="001E3AD6" w:rsidP="006E5DCA">
    <w:pPr>
      <w:pStyle w:val="Brdtext"/>
    </w:pPr>
  </w:p>
</w:hdr>
</file>

<file path=word/header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9A71F4">
    <w:pPr>
      <w:framePr w:wrap="around" w:vAnchor="page" w:hAnchor="page" w:x="738" w:y="795"/>
      <w:rPr>
        <w:sz w:val="20"/>
      </w:rPr>
    </w:pPr>
    <w:r>
      <w:rPr>
        <w:sz w:val="20"/>
      </w:rPr>
      <w:t>Prop. 2012/13:123</w:t>
    </w:r>
  </w:p>
  <w:p w:rsidR="001E3AD6" w:rsidRDefault="001E3AD6">
    <w:pPr>
      <w:pStyle w:val="Sidhuvud"/>
    </w:pPr>
  </w:p>
</w:hdr>
</file>

<file path=word/header5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Default="001E3AD6" w:rsidP="006E5DCA">
    <w:pPr>
      <w:pStyle w:val="Brdtext"/>
    </w:pPr>
  </w:p>
</w:hdr>
</file>

<file path=word/header5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Default="001E3AD6" w:rsidP="00843C3F">
    <w:pPr>
      <w:pStyle w:val="Brdtext"/>
    </w:pPr>
    <w:r>
      <w:t xml:space="preserve"> </w:t>
    </w:r>
  </w:p>
</w:hdr>
</file>

<file path=word/header5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9A71F4">
    <w:pPr>
      <w:framePr w:wrap="around" w:vAnchor="page" w:hAnchor="page" w:x="738" w:y="795"/>
      <w:rPr>
        <w:sz w:val="20"/>
      </w:rPr>
    </w:pPr>
    <w:r>
      <w:rPr>
        <w:sz w:val="20"/>
      </w:rPr>
      <w:t>Prop. 2012/</w:t>
    </w:r>
    <w:proofErr w:type="gramStart"/>
    <w:r>
      <w:rPr>
        <w:sz w:val="20"/>
      </w:rPr>
      <w:t>13:xx</w:t>
    </w:r>
    <w:proofErr w:type="gramEnd"/>
  </w:p>
  <w:p w:rsidR="001E3AD6" w:rsidRDefault="001E3AD6">
    <w:pPr>
      <w:pStyle w:val="Sidhuvud"/>
    </w:pPr>
  </w:p>
</w:hdr>
</file>

<file path=word/header5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1E3AD6" w:rsidRPr="006955A3" w:rsidRDefault="001E3AD6" w:rsidP="00BD4FEB">
    <w:pPr>
      <w:framePr w:wrap="around" w:vAnchor="page" w:hAnchor="page" w:x="7111" w:y="795"/>
      <w:rPr>
        <w:sz w:val="20"/>
      </w:rPr>
    </w:pPr>
    <w:r>
      <w:rPr>
        <w:sz w:val="20"/>
      </w:rPr>
      <w:t>Prop. 2012/</w:t>
    </w:r>
    <w:proofErr w:type="gramStart"/>
    <w:r>
      <w:rPr>
        <w:sz w:val="20"/>
      </w:rPr>
      <w:t>13:xx</w:t>
    </w:r>
    <w:proofErr w:type="gramEnd"/>
  </w:p>
  <w:p w:rsidR="001E3AD6" w:rsidRDefault="001E3AD6" w:rsidP="006E5DCA">
    <w:pPr>
      <w:pStyle w:val="Brdtext"/>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00A27595"/>
    <w:multiLevelType w:val="multilevel"/>
    <w:tmpl w:val="1A98B564"/>
    <w:lvl w:ilvl="0">
      <w:start w:val="2"/>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1">
    <w:nsid w:val="12F3250C"/>
    <w:multiLevelType w:val="multilevel"/>
    <w:tmpl w:val="CC149A0C"/>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12">
    <w:nsid w:val="1BF83387"/>
    <w:multiLevelType w:val="multilevel"/>
    <w:tmpl w:val="770C7934"/>
    <w:lvl w:ilvl="0">
      <w:start w:val="100"/>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3">
    <w:nsid w:val="4E462BCD"/>
    <w:multiLevelType w:val="multilevel"/>
    <w:tmpl w:val="CDBE73B6"/>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9"/>
  </w:num>
  <w:num w:numId="17">
    <w:abstractNumId w:val="7"/>
  </w:num>
  <w:num w:numId="18">
    <w:abstractNumId w:val="6"/>
  </w:num>
  <w:num w:numId="19">
    <w:abstractNumId w:val="5"/>
  </w:num>
  <w:num w:numId="20">
    <w:abstractNumId w:val="4"/>
  </w:num>
  <w:num w:numId="21">
    <w:abstractNumId w:val="11"/>
  </w:num>
  <w:num w:numId="22">
    <w:abstractNumId w:val="10"/>
  </w:num>
  <w:num w:numId="23">
    <w:abstractNumId w:val="13"/>
  </w:num>
  <w:num w:numId="24">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46"/>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F30218"/>
    <w:rsid w:val="0002470B"/>
    <w:rsid w:val="00032C47"/>
    <w:rsid w:val="0003305E"/>
    <w:rsid w:val="00040AEE"/>
    <w:rsid w:val="00043EBE"/>
    <w:rsid w:val="00081737"/>
    <w:rsid w:val="00082C6E"/>
    <w:rsid w:val="0008509C"/>
    <w:rsid w:val="00091D9C"/>
    <w:rsid w:val="000A0D44"/>
    <w:rsid w:val="000A13AE"/>
    <w:rsid w:val="000A3709"/>
    <w:rsid w:val="000B2A84"/>
    <w:rsid w:val="000C6A62"/>
    <w:rsid w:val="000D01C0"/>
    <w:rsid w:val="000D6461"/>
    <w:rsid w:val="0010436A"/>
    <w:rsid w:val="00117638"/>
    <w:rsid w:val="001344ED"/>
    <w:rsid w:val="00141F91"/>
    <w:rsid w:val="00144B5A"/>
    <w:rsid w:val="00153520"/>
    <w:rsid w:val="0015484C"/>
    <w:rsid w:val="001A4947"/>
    <w:rsid w:val="001D2AB8"/>
    <w:rsid w:val="001E2EE5"/>
    <w:rsid w:val="001E3AD6"/>
    <w:rsid w:val="001E5F9F"/>
    <w:rsid w:val="001E61F6"/>
    <w:rsid w:val="001E77EF"/>
    <w:rsid w:val="001F6698"/>
    <w:rsid w:val="00203D14"/>
    <w:rsid w:val="00220987"/>
    <w:rsid w:val="002254B7"/>
    <w:rsid w:val="00240B6A"/>
    <w:rsid w:val="00242B3E"/>
    <w:rsid w:val="00245C56"/>
    <w:rsid w:val="00254CE6"/>
    <w:rsid w:val="00266922"/>
    <w:rsid w:val="00270563"/>
    <w:rsid w:val="00281052"/>
    <w:rsid w:val="00283D98"/>
    <w:rsid w:val="002963B1"/>
    <w:rsid w:val="002979DD"/>
    <w:rsid w:val="002B44A6"/>
    <w:rsid w:val="002C2E72"/>
    <w:rsid w:val="002C4B34"/>
    <w:rsid w:val="002F5464"/>
    <w:rsid w:val="003032FE"/>
    <w:rsid w:val="00315E5C"/>
    <w:rsid w:val="00322D7C"/>
    <w:rsid w:val="00324332"/>
    <w:rsid w:val="00326463"/>
    <w:rsid w:val="003333A1"/>
    <w:rsid w:val="0033615B"/>
    <w:rsid w:val="003434A9"/>
    <w:rsid w:val="003521B1"/>
    <w:rsid w:val="003671C2"/>
    <w:rsid w:val="0038200E"/>
    <w:rsid w:val="00390DA1"/>
    <w:rsid w:val="0039621F"/>
    <w:rsid w:val="003A6FC7"/>
    <w:rsid w:val="003B1B9D"/>
    <w:rsid w:val="003B44D5"/>
    <w:rsid w:val="003C5675"/>
    <w:rsid w:val="003D087A"/>
    <w:rsid w:val="003D42F4"/>
    <w:rsid w:val="003D6F13"/>
    <w:rsid w:val="003E1FA7"/>
    <w:rsid w:val="003F4EF1"/>
    <w:rsid w:val="00401A6F"/>
    <w:rsid w:val="00417060"/>
    <w:rsid w:val="004430D1"/>
    <w:rsid w:val="00465861"/>
    <w:rsid w:val="004725CC"/>
    <w:rsid w:val="00482E9A"/>
    <w:rsid w:val="004957B5"/>
    <w:rsid w:val="004A278E"/>
    <w:rsid w:val="004C527B"/>
    <w:rsid w:val="00513A22"/>
    <w:rsid w:val="00513D71"/>
    <w:rsid w:val="005162B7"/>
    <w:rsid w:val="0053240A"/>
    <w:rsid w:val="00540CB3"/>
    <w:rsid w:val="00542B93"/>
    <w:rsid w:val="00557494"/>
    <w:rsid w:val="00584604"/>
    <w:rsid w:val="005933FB"/>
    <w:rsid w:val="00593CC1"/>
    <w:rsid w:val="0059575F"/>
    <w:rsid w:val="005963E9"/>
    <w:rsid w:val="005B5FD4"/>
    <w:rsid w:val="005E0D73"/>
    <w:rsid w:val="0060020A"/>
    <w:rsid w:val="00614768"/>
    <w:rsid w:val="00622DB3"/>
    <w:rsid w:val="006477D3"/>
    <w:rsid w:val="006759E9"/>
    <w:rsid w:val="0068119D"/>
    <w:rsid w:val="00693460"/>
    <w:rsid w:val="006955A3"/>
    <w:rsid w:val="00697081"/>
    <w:rsid w:val="006A1E02"/>
    <w:rsid w:val="006C66FB"/>
    <w:rsid w:val="006D1BDD"/>
    <w:rsid w:val="006D23BD"/>
    <w:rsid w:val="006D3232"/>
    <w:rsid w:val="006D528C"/>
    <w:rsid w:val="006E5DCA"/>
    <w:rsid w:val="00704170"/>
    <w:rsid w:val="00714DFD"/>
    <w:rsid w:val="007152DD"/>
    <w:rsid w:val="00717299"/>
    <w:rsid w:val="007204C8"/>
    <w:rsid w:val="0072156E"/>
    <w:rsid w:val="007361A0"/>
    <w:rsid w:val="00740C38"/>
    <w:rsid w:val="0074503E"/>
    <w:rsid w:val="00745C0B"/>
    <w:rsid w:val="00764F19"/>
    <w:rsid w:val="007717C4"/>
    <w:rsid w:val="00777333"/>
    <w:rsid w:val="0078540D"/>
    <w:rsid w:val="007860F0"/>
    <w:rsid w:val="00786220"/>
    <w:rsid w:val="00796A20"/>
    <w:rsid w:val="007B21B5"/>
    <w:rsid w:val="007B5E10"/>
    <w:rsid w:val="007F66BA"/>
    <w:rsid w:val="00802145"/>
    <w:rsid w:val="00810457"/>
    <w:rsid w:val="00811601"/>
    <w:rsid w:val="00811696"/>
    <w:rsid w:val="00813A96"/>
    <w:rsid w:val="008153E3"/>
    <w:rsid w:val="00823F6B"/>
    <w:rsid w:val="00843C3F"/>
    <w:rsid w:val="008570D6"/>
    <w:rsid w:val="008624B2"/>
    <w:rsid w:val="00865B96"/>
    <w:rsid w:val="008753A9"/>
    <w:rsid w:val="008833E0"/>
    <w:rsid w:val="008906E5"/>
    <w:rsid w:val="008923D8"/>
    <w:rsid w:val="008C3ABA"/>
    <w:rsid w:val="008C6C42"/>
    <w:rsid w:val="008D1190"/>
    <w:rsid w:val="0092301A"/>
    <w:rsid w:val="009506EC"/>
    <w:rsid w:val="00965BD2"/>
    <w:rsid w:val="00971A83"/>
    <w:rsid w:val="0098366C"/>
    <w:rsid w:val="00996CC3"/>
    <w:rsid w:val="009A0F00"/>
    <w:rsid w:val="009A71F4"/>
    <w:rsid w:val="009A7EB9"/>
    <w:rsid w:val="009B0CA4"/>
    <w:rsid w:val="009E44D1"/>
    <w:rsid w:val="009F55C5"/>
    <w:rsid w:val="009F6085"/>
    <w:rsid w:val="00A01ED3"/>
    <w:rsid w:val="00A11460"/>
    <w:rsid w:val="00A25F62"/>
    <w:rsid w:val="00A30285"/>
    <w:rsid w:val="00A34509"/>
    <w:rsid w:val="00A433DF"/>
    <w:rsid w:val="00A7246A"/>
    <w:rsid w:val="00A90CF3"/>
    <w:rsid w:val="00AC13BE"/>
    <w:rsid w:val="00AC5C2A"/>
    <w:rsid w:val="00AE38E5"/>
    <w:rsid w:val="00AE71ED"/>
    <w:rsid w:val="00AF62B1"/>
    <w:rsid w:val="00B01A56"/>
    <w:rsid w:val="00B11A8A"/>
    <w:rsid w:val="00B1634F"/>
    <w:rsid w:val="00B27C8C"/>
    <w:rsid w:val="00B33184"/>
    <w:rsid w:val="00B41E4A"/>
    <w:rsid w:val="00B80B23"/>
    <w:rsid w:val="00B80C1A"/>
    <w:rsid w:val="00B86159"/>
    <w:rsid w:val="00B921B2"/>
    <w:rsid w:val="00BA11F1"/>
    <w:rsid w:val="00BB0509"/>
    <w:rsid w:val="00BB4648"/>
    <w:rsid w:val="00BC0740"/>
    <w:rsid w:val="00BC4566"/>
    <w:rsid w:val="00BD1BA3"/>
    <w:rsid w:val="00BD2C4F"/>
    <w:rsid w:val="00BD4FEB"/>
    <w:rsid w:val="00BD6BFA"/>
    <w:rsid w:val="00BE2545"/>
    <w:rsid w:val="00BE3F54"/>
    <w:rsid w:val="00BE7928"/>
    <w:rsid w:val="00C0684A"/>
    <w:rsid w:val="00C07265"/>
    <w:rsid w:val="00C144B8"/>
    <w:rsid w:val="00C2066D"/>
    <w:rsid w:val="00C25682"/>
    <w:rsid w:val="00C272E0"/>
    <w:rsid w:val="00C3289B"/>
    <w:rsid w:val="00C40949"/>
    <w:rsid w:val="00C637D5"/>
    <w:rsid w:val="00C743DE"/>
    <w:rsid w:val="00C8196A"/>
    <w:rsid w:val="00CB0DAD"/>
    <w:rsid w:val="00CB1913"/>
    <w:rsid w:val="00CB553A"/>
    <w:rsid w:val="00CC2815"/>
    <w:rsid w:val="00CE23C7"/>
    <w:rsid w:val="00D00C96"/>
    <w:rsid w:val="00D25E2A"/>
    <w:rsid w:val="00D31087"/>
    <w:rsid w:val="00D577B1"/>
    <w:rsid w:val="00D60B96"/>
    <w:rsid w:val="00DA3075"/>
    <w:rsid w:val="00DD2D10"/>
    <w:rsid w:val="00DD7106"/>
    <w:rsid w:val="00E05F29"/>
    <w:rsid w:val="00E323CE"/>
    <w:rsid w:val="00E415F9"/>
    <w:rsid w:val="00E45769"/>
    <w:rsid w:val="00E47D8B"/>
    <w:rsid w:val="00E51B31"/>
    <w:rsid w:val="00E66087"/>
    <w:rsid w:val="00E83BD3"/>
    <w:rsid w:val="00E935B8"/>
    <w:rsid w:val="00EA0061"/>
    <w:rsid w:val="00EA09C7"/>
    <w:rsid w:val="00EB5A3E"/>
    <w:rsid w:val="00ED07C0"/>
    <w:rsid w:val="00ED08B9"/>
    <w:rsid w:val="00ED6D65"/>
    <w:rsid w:val="00ED7508"/>
    <w:rsid w:val="00EE3620"/>
    <w:rsid w:val="00EE7E17"/>
    <w:rsid w:val="00EF02A6"/>
    <w:rsid w:val="00EF2186"/>
    <w:rsid w:val="00EF2420"/>
    <w:rsid w:val="00F02B11"/>
    <w:rsid w:val="00F23F89"/>
    <w:rsid w:val="00F30218"/>
    <w:rsid w:val="00F73EA5"/>
    <w:rsid w:val="00F8225F"/>
    <w:rsid w:val="00F86E15"/>
    <w:rsid w:val="00F87243"/>
    <w:rsid w:val="00F87BD2"/>
    <w:rsid w:val="00F94C00"/>
    <w:rsid w:val="00FB4AD3"/>
    <w:rsid w:val="00FB55EB"/>
    <w:rsid w:val="00FC79FB"/>
    <w:rsid w:val="00FD564B"/>
    <w:rsid w:val="00FE0EE1"/>
    <w:rsid w:val="00FF2654"/>
    <w:rsid w:val="00FF2CC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caption" w:semiHidden="1" w:unhideWhenUsed="1" w:qFormat="1"/>
    <w:lsdException w:name="Title" w:qFormat="1"/>
    <w:lsdException w:name="Subtitle" w:qFormat="1"/>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semiHidden/>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F30218"/>
    <w:rPr>
      <w:lang w:eastAsia="en-US"/>
    </w:rPr>
  </w:style>
  <w:style w:type="character" w:customStyle="1" w:styleId="BrdtextmedindragChar">
    <w:name w:val="Brödtext med indrag Char"/>
    <w:link w:val="Brdtextmedindrag"/>
    <w:rsid w:val="00F30218"/>
    <w:rPr>
      <w:lang w:eastAsia="en-US"/>
    </w:rPr>
  </w:style>
  <w:style w:type="paragraph" w:styleId="Ballongtext">
    <w:name w:val="Balloon Text"/>
    <w:basedOn w:val="Normal"/>
    <w:link w:val="BallongtextChar"/>
    <w:rsid w:val="00EE7E17"/>
    <w:rPr>
      <w:rFonts w:ascii="Tahoma" w:hAnsi="Tahoma" w:cs="Tahoma"/>
      <w:sz w:val="16"/>
      <w:szCs w:val="16"/>
    </w:rPr>
  </w:style>
  <w:style w:type="character" w:customStyle="1" w:styleId="BallongtextChar">
    <w:name w:val="Ballongtext Char"/>
    <w:basedOn w:val="Standardstycketeckensnitt"/>
    <w:link w:val="Ballongtext"/>
    <w:rsid w:val="00EE7E17"/>
    <w:rPr>
      <w:rFonts w:ascii="Tahoma" w:hAnsi="Tahoma" w:cs="Tahoma"/>
      <w:sz w:val="16"/>
      <w:szCs w:val="16"/>
      <w:lang w:eastAsia="en-US"/>
    </w:rPr>
  </w:style>
  <w:style w:type="character" w:styleId="Kommentarsreferens">
    <w:name w:val="annotation reference"/>
    <w:rsid w:val="00EE7E17"/>
    <w:rPr>
      <w:sz w:val="16"/>
      <w:szCs w:val="16"/>
    </w:rPr>
  </w:style>
  <w:style w:type="paragraph" w:styleId="Kommentarer">
    <w:name w:val="annotation text"/>
    <w:basedOn w:val="Normal"/>
    <w:link w:val="KommentarerChar"/>
    <w:rsid w:val="00EE7E17"/>
    <w:rPr>
      <w:sz w:val="20"/>
    </w:rPr>
  </w:style>
  <w:style w:type="character" w:customStyle="1" w:styleId="KommentarerChar">
    <w:name w:val="Kommentarer Char"/>
    <w:basedOn w:val="Standardstycketeckensnitt"/>
    <w:link w:val="Kommentarer"/>
    <w:rsid w:val="00EE7E17"/>
    <w:rPr>
      <w:lang w:eastAsia="en-US"/>
    </w:rPr>
  </w:style>
  <w:style w:type="paragraph" w:styleId="Kommentarsmne">
    <w:name w:val="annotation subject"/>
    <w:basedOn w:val="Kommentarer"/>
    <w:next w:val="Kommentarer"/>
    <w:link w:val="KommentarsmneChar"/>
    <w:rsid w:val="00EE7E17"/>
    <w:rPr>
      <w:b/>
      <w:bCs/>
    </w:rPr>
  </w:style>
  <w:style w:type="character" w:customStyle="1" w:styleId="KommentarsmneChar">
    <w:name w:val="Kommentarsämne Char"/>
    <w:basedOn w:val="KommentarerChar"/>
    <w:link w:val="Kommentarsmne"/>
    <w:rsid w:val="00EE7E17"/>
    <w:rPr>
      <w:b/>
      <w:bCs/>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caption" w:semiHidden="1" w:unhideWhenUsed="1" w:qFormat="1"/>
    <w:lsdException w:name="Title" w:qFormat="1"/>
    <w:lsdException w:name="Subtitle" w:qFormat="1"/>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semiHidden/>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F30218"/>
    <w:rPr>
      <w:lang w:eastAsia="en-US"/>
    </w:rPr>
  </w:style>
  <w:style w:type="character" w:customStyle="1" w:styleId="BrdtextmedindragChar">
    <w:name w:val="Brödtext med indrag Char"/>
    <w:link w:val="Brdtextmedindrag"/>
    <w:rsid w:val="00F30218"/>
    <w:rPr>
      <w:lang w:eastAsia="en-US"/>
    </w:rPr>
  </w:style>
  <w:style w:type="paragraph" w:styleId="Ballongtext">
    <w:name w:val="Balloon Text"/>
    <w:basedOn w:val="Normal"/>
    <w:link w:val="BallongtextChar"/>
    <w:rsid w:val="00EE7E17"/>
    <w:rPr>
      <w:rFonts w:ascii="Tahoma" w:hAnsi="Tahoma" w:cs="Tahoma"/>
      <w:sz w:val="16"/>
      <w:szCs w:val="16"/>
    </w:rPr>
  </w:style>
  <w:style w:type="character" w:customStyle="1" w:styleId="BallongtextChar">
    <w:name w:val="Ballongtext Char"/>
    <w:basedOn w:val="Standardstycketeckensnitt"/>
    <w:link w:val="Ballongtext"/>
    <w:rsid w:val="00EE7E17"/>
    <w:rPr>
      <w:rFonts w:ascii="Tahoma" w:hAnsi="Tahoma" w:cs="Tahoma"/>
      <w:sz w:val="16"/>
      <w:szCs w:val="16"/>
      <w:lang w:eastAsia="en-US"/>
    </w:rPr>
  </w:style>
  <w:style w:type="character" w:styleId="Kommentarsreferens">
    <w:name w:val="annotation reference"/>
    <w:rsid w:val="00EE7E17"/>
    <w:rPr>
      <w:sz w:val="16"/>
      <w:szCs w:val="16"/>
    </w:rPr>
  </w:style>
  <w:style w:type="paragraph" w:styleId="Kommentarer">
    <w:name w:val="annotation text"/>
    <w:basedOn w:val="Normal"/>
    <w:link w:val="KommentarerChar"/>
    <w:rsid w:val="00EE7E17"/>
    <w:rPr>
      <w:sz w:val="20"/>
    </w:rPr>
  </w:style>
  <w:style w:type="character" w:customStyle="1" w:styleId="KommentarerChar">
    <w:name w:val="Kommentarer Char"/>
    <w:basedOn w:val="Standardstycketeckensnitt"/>
    <w:link w:val="Kommentarer"/>
    <w:rsid w:val="00EE7E17"/>
    <w:rPr>
      <w:lang w:eastAsia="en-US"/>
    </w:rPr>
  </w:style>
  <w:style w:type="paragraph" w:styleId="Kommentarsmne">
    <w:name w:val="annotation subject"/>
    <w:basedOn w:val="Kommentarer"/>
    <w:next w:val="Kommentarer"/>
    <w:link w:val="KommentarsmneChar"/>
    <w:rsid w:val="00EE7E17"/>
    <w:rPr>
      <w:b/>
      <w:bCs/>
    </w:rPr>
  </w:style>
  <w:style w:type="character" w:customStyle="1" w:styleId="KommentarsmneChar">
    <w:name w:val="Kommentarsämne Char"/>
    <w:basedOn w:val="KommentarerChar"/>
    <w:link w:val="Kommentarsmne"/>
    <w:rsid w:val="00EE7E17"/>
    <w:rPr>
      <w:b/>
      <w:bCs/>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26" Type="http://schemas.openxmlformats.org/officeDocument/2006/relationships/footer" Target="footer7.xml"/><Relationship Id="rId21" Type="http://schemas.openxmlformats.org/officeDocument/2006/relationships/footer" Target="footer6.xml"/><Relationship Id="rId42" Type="http://schemas.openxmlformats.org/officeDocument/2006/relationships/footer" Target="footer13.xml"/><Relationship Id="rId47" Type="http://schemas.openxmlformats.org/officeDocument/2006/relationships/header" Target="header25.xml"/><Relationship Id="rId63" Type="http://schemas.openxmlformats.org/officeDocument/2006/relationships/header" Target="header35.xml"/><Relationship Id="rId68" Type="http://schemas.openxmlformats.org/officeDocument/2006/relationships/header" Target="header38.xml"/><Relationship Id="rId84" Type="http://schemas.openxmlformats.org/officeDocument/2006/relationships/header" Target="header48.xml"/><Relationship Id="rId89" Type="http://schemas.openxmlformats.org/officeDocument/2006/relationships/header" Target="header52.xml"/><Relationship Id="rId16" Type="http://schemas.openxmlformats.org/officeDocument/2006/relationships/header" Target="header6.xml"/><Relationship Id="rId11" Type="http://schemas.openxmlformats.org/officeDocument/2006/relationships/footer" Target="footer2.xml"/><Relationship Id="rId32" Type="http://schemas.openxmlformats.org/officeDocument/2006/relationships/header" Target="header16.xml"/><Relationship Id="rId37" Type="http://schemas.openxmlformats.org/officeDocument/2006/relationships/footer" Target="footer12.xml"/><Relationship Id="rId53" Type="http://schemas.openxmlformats.org/officeDocument/2006/relationships/footer" Target="footer18.xml"/><Relationship Id="rId58" Type="http://schemas.openxmlformats.org/officeDocument/2006/relationships/footer" Target="footer19.xml"/><Relationship Id="rId74" Type="http://schemas.openxmlformats.org/officeDocument/2006/relationships/footer" Target="footer25.xml"/><Relationship Id="rId79" Type="http://schemas.openxmlformats.org/officeDocument/2006/relationships/header" Target="header45.xml"/><Relationship Id="rId102" Type="http://schemas.openxmlformats.org/officeDocument/2006/relationships/customXml" Target="../customXml/item5.xml"/><Relationship Id="rId5" Type="http://schemas.openxmlformats.org/officeDocument/2006/relationships/webSettings" Target="webSettings.xml"/><Relationship Id="rId90" Type="http://schemas.openxmlformats.org/officeDocument/2006/relationships/footer" Target="footer31.xml"/><Relationship Id="rId95" Type="http://schemas.openxmlformats.org/officeDocument/2006/relationships/header" Target="header55.xml"/><Relationship Id="rId22" Type="http://schemas.openxmlformats.org/officeDocument/2006/relationships/header" Target="header9.xml"/><Relationship Id="rId27" Type="http://schemas.openxmlformats.org/officeDocument/2006/relationships/footer" Target="footer8.xml"/><Relationship Id="rId43" Type="http://schemas.openxmlformats.org/officeDocument/2006/relationships/footer" Target="footer14.xml"/><Relationship Id="rId48" Type="http://schemas.openxmlformats.org/officeDocument/2006/relationships/header" Target="header26.xml"/><Relationship Id="rId64" Type="http://schemas.openxmlformats.org/officeDocument/2006/relationships/header" Target="header36.xml"/><Relationship Id="rId69" Type="http://schemas.openxmlformats.org/officeDocument/2006/relationships/footer" Target="footer24.xml"/><Relationship Id="rId80" Type="http://schemas.openxmlformats.org/officeDocument/2006/relationships/header" Target="header46.xml"/><Relationship Id="rId85" Type="http://schemas.openxmlformats.org/officeDocument/2006/relationships/footer" Target="footer30.xml"/><Relationship Id="rId12" Type="http://schemas.openxmlformats.org/officeDocument/2006/relationships/header" Target="header3.xml"/><Relationship Id="rId17" Type="http://schemas.openxmlformats.org/officeDocument/2006/relationships/header" Target="header7.xml"/><Relationship Id="rId25" Type="http://schemas.openxmlformats.org/officeDocument/2006/relationships/header" Target="header12.xml"/><Relationship Id="rId33" Type="http://schemas.openxmlformats.org/officeDocument/2006/relationships/header" Target="header17.xml"/><Relationship Id="rId38" Type="http://schemas.openxmlformats.org/officeDocument/2006/relationships/header" Target="header19.xml"/><Relationship Id="rId46" Type="http://schemas.openxmlformats.org/officeDocument/2006/relationships/header" Target="header24.xml"/><Relationship Id="rId59" Type="http://schemas.openxmlformats.org/officeDocument/2006/relationships/footer" Target="footer20.xml"/><Relationship Id="rId67" Type="http://schemas.openxmlformats.org/officeDocument/2006/relationships/footer" Target="footer23.xml"/><Relationship Id="rId103" Type="http://schemas.openxmlformats.org/officeDocument/2006/relationships/customXml" Target="../customXml/item6.xml"/><Relationship Id="rId20" Type="http://schemas.openxmlformats.org/officeDocument/2006/relationships/header" Target="header8.xml"/><Relationship Id="rId41" Type="http://schemas.openxmlformats.org/officeDocument/2006/relationships/header" Target="header22.xml"/><Relationship Id="rId54" Type="http://schemas.openxmlformats.org/officeDocument/2006/relationships/header" Target="header29.xml"/><Relationship Id="rId62" Type="http://schemas.openxmlformats.org/officeDocument/2006/relationships/header" Target="header34.xml"/><Relationship Id="rId70" Type="http://schemas.openxmlformats.org/officeDocument/2006/relationships/header" Target="header39.xml"/><Relationship Id="rId75" Type="http://schemas.openxmlformats.org/officeDocument/2006/relationships/footer" Target="footer26.xml"/><Relationship Id="rId83" Type="http://schemas.openxmlformats.org/officeDocument/2006/relationships/footer" Target="footer29.xml"/><Relationship Id="rId88" Type="http://schemas.openxmlformats.org/officeDocument/2006/relationships/header" Target="header51.xml"/><Relationship Id="rId91" Type="http://schemas.openxmlformats.org/officeDocument/2006/relationships/footer" Target="footer32.xml"/><Relationship Id="rId96" Type="http://schemas.openxmlformats.org/officeDocument/2006/relationships/fontTable" Target="fontTable.xml"/><Relationship Id="rId1" Type="http://schemas.openxmlformats.org/officeDocument/2006/relationships/numbering" Target="numbering.xml"/><Relationship Id="rId6" Type="http://schemas.openxmlformats.org/officeDocument/2006/relationships/footnotes" Target="footnotes.xml"/><Relationship Id="rId15" Type="http://schemas.openxmlformats.org/officeDocument/2006/relationships/header" Target="header5.xml"/><Relationship Id="rId23" Type="http://schemas.openxmlformats.org/officeDocument/2006/relationships/header" Target="header10.xml"/><Relationship Id="rId28" Type="http://schemas.openxmlformats.org/officeDocument/2006/relationships/header" Target="header13.xml"/><Relationship Id="rId36" Type="http://schemas.openxmlformats.org/officeDocument/2006/relationships/header" Target="header18.xml"/><Relationship Id="rId49" Type="http://schemas.openxmlformats.org/officeDocument/2006/relationships/header" Target="header27.xml"/><Relationship Id="rId57" Type="http://schemas.openxmlformats.org/officeDocument/2006/relationships/header" Target="header32.xml"/><Relationship Id="rId10" Type="http://schemas.openxmlformats.org/officeDocument/2006/relationships/footer" Target="footer1.xml"/><Relationship Id="rId31" Type="http://schemas.openxmlformats.org/officeDocument/2006/relationships/header" Target="header15.xml"/><Relationship Id="rId44" Type="http://schemas.openxmlformats.org/officeDocument/2006/relationships/header" Target="header23.xml"/><Relationship Id="rId52" Type="http://schemas.openxmlformats.org/officeDocument/2006/relationships/header" Target="header28.xml"/><Relationship Id="rId60" Type="http://schemas.openxmlformats.org/officeDocument/2006/relationships/header" Target="header33.xml"/><Relationship Id="rId65" Type="http://schemas.openxmlformats.org/officeDocument/2006/relationships/header" Target="header37.xml"/><Relationship Id="rId73" Type="http://schemas.openxmlformats.org/officeDocument/2006/relationships/header" Target="header42.xml"/><Relationship Id="rId78" Type="http://schemas.openxmlformats.org/officeDocument/2006/relationships/header" Target="header44.xml"/><Relationship Id="rId81" Type="http://schemas.openxmlformats.org/officeDocument/2006/relationships/header" Target="header47.xml"/><Relationship Id="rId86" Type="http://schemas.openxmlformats.org/officeDocument/2006/relationships/header" Target="header49.xml"/><Relationship Id="rId94" Type="http://schemas.openxmlformats.org/officeDocument/2006/relationships/header" Target="header54.xml"/><Relationship Id="rId99" Type="http://schemas.openxmlformats.org/officeDocument/2006/relationships/customXml" Target="../customXml/item2.xml"/><Relationship Id="rId101"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header" Target="header2.xml"/><Relationship Id="rId13" Type="http://schemas.openxmlformats.org/officeDocument/2006/relationships/footer" Target="footer3.xml"/><Relationship Id="rId18" Type="http://schemas.openxmlformats.org/officeDocument/2006/relationships/footer" Target="footer4.xml"/><Relationship Id="rId39" Type="http://schemas.openxmlformats.org/officeDocument/2006/relationships/header" Target="header20.xml"/><Relationship Id="rId34" Type="http://schemas.openxmlformats.org/officeDocument/2006/relationships/footer" Target="footer10.xml"/><Relationship Id="rId50" Type="http://schemas.openxmlformats.org/officeDocument/2006/relationships/footer" Target="footer16.xml"/><Relationship Id="rId55" Type="http://schemas.openxmlformats.org/officeDocument/2006/relationships/header" Target="header30.xml"/><Relationship Id="rId76" Type="http://schemas.openxmlformats.org/officeDocument/2006/relationships/header" Target="header43.xml"/><Relationship Id="rId97" Type="http://schemas.openxmlformats.org/officeDocument/2006/relationships/theme" Target="theme/theme1.xml"/><Relationship Id="rId7" Type="http://schemas.openxmlformats.org/officeDocument/2006/relationships/endnotes" Target="endnotes.xml"/><Relationship Id="rId71" Type="http://schemas.openxmlformats.org/officeDocument/2006/relationships/header" Target="header40.xml"/><Relationship Id="rId92" Type="http://schemas.openxmlformats.org/officeDocument/2006/relationships/header" Target="header53.xml"/><Relationship Id="rId2" Type="http://schemas.openxmlformats.org/officeDocument/2006/relationships/styles" Target="styles.xml"/><Relationship Id="rId29" Type="http://schemas.openxmlformats.org/officeDocument/2006/relationships/footer" Target="footer9.xml"/><Relationship Id="rId24" Type="http://schemas.openxmlformats.org/officeDocument/2006/relationships/header" Target="header11.xml"/><Relationship Id="rId40" Type="http://schemas.openxmlformats.org/officeDocument/2006/relationships/header" Target="header21.xml"/><Relationship Id="rId45" Type="http://schemas.openxmlformats.org/officeDocument/2006/relationships/footer" Target="footer15.xml"/><Relationship Id="rId66" Type="http://schemas.openxmlformats.org/officeDocument/2006/relationships/footer" Target="footer22.xml"/><Relationship Id="rId87" Type="http://schemas.openxmlformats.org/officeDocument/2006/relationships/header" Target="header50.xml"/><Relationship Id="rId61" Type="http://schemas.openxmlformats.org/officeDocument/2006/relationships/footer" Target="footer21.xml"/><Relationship Id="rId82" Type="http://schemas.openxmlformats.org/officeDocument/2006/relationships/footer" Target="footer28.xml"/><Relationship Id="rId19" Type="http://schemas.openxmlformats.org/officeDocument/2006/relationships/footer" Target="footer5.xml"/><Relationship Id="rId14" Type="http://schemas.openxmlformats.org/officeDocument/2006/relationships/header" Target="header4.xml"/><Relationship Id="rId30" Type="http://schemas.openxmlformats.org/officeDocument/2006/relationships/header" Target="header14.xml"/><Relationship Id="rId35" Type="http://schemas.openxmlformats.org/officeDocument/2006/relationships/footer" Target="footer11.xml"/><Relationship Id="rId56" Type="http://schemas.openxmlformats.org/officeDocument/2006/relationships/header" Target="header31.xml"/><Relationship Id="rId77" Type="http://schemas.openxmlformats.org/officeDocument/2006/relationships/footer" Target="footer27.xml"/><Relationship Id="rId100" Type="http://schemas.openxmlformats.org/officeDocument/2006/relationships/customXml" Target="../customXml/item3.xml"/><Relationship Id="rId8" Type="http://schemas.openxmlformats.org/officeDocument/2006/relationships/header" Target="header1.xml"/><Relationship Id="rId51" Type="http://schemas.openxmlformats.org/officeDocument/2006/relationships/footer" Target="footer17.xml"/><Relationship Id="rId72" Type="http://schemas.openxmlformats.org/officeDocument/2006/relationships/header" Target="header41.xml"/><Relationship Id="rId93" Type="http://schemas.openxmlformats.org/officeDocument/2006/relationships/footer" Target="footer33.xml"/><Relationship Id="rId98" Type="http://schemas.openxmlformats.org/officeDocument/2006/relationships/customXml" Target="../customXml/item1.xml"/><Relationship Id="rId3" Type="http://schemas.microsoft.com/office/2007/relationships/stylesWithEffects" Target="stylesWithEffects.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RK\App\RKAPP\OSgenerell\RKMallar_new\Mallar\RkProp.dot"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Urls xmlns="http://schemas.microsoft.com/sharepoint/v3/contenttype/forms/url">
  <Edit>_layouts/RK.Dhs/RKEditForm.aspx</Edit>
  <New>_layouts/RK.Dhs/RKEditForm.aspx</New>
</FormUrl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customXsn xmlns="http://schemas.microsoft.com/office/2006/metadata/customXsn">
  <xsnLocation/>
  <cached>True</cached>
  <openByDefault>True</openByDefault>
  <xsnScope/>
</customXsn>
</file>

<file path=customXml/item5.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PF7WTZ5HJ2VN-6-1057</_dlc_DocId>
    <_dlc_DocIdUrl xmlns="4f5ca95d-8798-43a8-9b50-3b2f8b9416bf">
      <Url>http://rkdhs-sb/enhet/gransk/_layouts/DocIdRedir.aspx?ID=PF7WTZ5HJ2VN-6-1057</Url>
      <Description>PF7WTZ5HJ2VN-6-1057</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RKOrdnaClass xmlns="0099632a-6c7c-45b2-b4cc-163a75785fd4" xsi:nil="true"/>
    <RKOrdnaCheckInComment xmlns="0099632a-6c7c-45b2-b4cc-163a75785fd4"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6791A012-8FED-4E3C-8CAC-F4EF526D67C4}"/>
</file>

<file path=customXml/itemProps2.xml><?xml version="1.0" encoding="utf-8"?>
<ds:datastoreItem xmlns:ds="http://schemas.openxmlformats.org/officeDocument/2006/customXml" ds:itemID="{F8A04906-FB28-4D54-9AE6-8EE3B61BF8E7}"/>
</file>

<file path=customXml/itemProps3.xml><?xml version="1.0" encoding="utf-8"?>
<ds:datastoreItem xmlns:ds="http://schemas.openxmlformats.org/officeDocument/2006/customXml" ds:itemID="{59DFAEC6-EA82-4E28-9B2A-20FC32C11AE2}"/>
</file>

<file path=customXml/itemProps4.xml><?xml version="1.0" encoding="utf-8"?>
<ds:datastoreItem xmlns:ds="http://schemas.openxmlformats.org/officeDocument/2006/customXml" ds:itemID="{60E17F0F-0659-4636-AF3D-769D028AB538}"/>
</file>

<file path=customXml/itemProps5.xml><?xml version="1.0" encoding="utf-8"?>
<ds:datastoreItem xmlns:ds="http://schemas.openxmlformats.org/officeDocument/2006/customXml" ds:itemID="{C9C9E16E-194B-4885-9128-D42AF827D933}"/>
</file>

<file path=customXml/itemProps6.xml><?xml version="1.0" encoding="utf-8"?>
<ds:datastoreItem xmlns:ds="http://schemas.openxmlformats.org/officeDocument/2006/customXml" ds:itemID="{4696B241-677F-4E0F-AC9E-A76BC27C307F}"/>
</file>

<file path=docProps/app.xml><?xml version="1.0" encoding="utf-8"?>
<Properties xmlns="http://schemas.openxmlformats.org/officeDocument/2006/extended-properties" xmlns:vt="http://schemas.openxmlformats.org/officeDocument/2006/docPropsVTypes">
  <Template>RkProp</Template>
  <TotalTime>0</TotalTime>
  <Pages>112</Pages>
  <Words>39087</Words>
  <Characters>237616</Characters>
  <Application>Microsoft Office Word</Application>
  <DocSecurity>0</DocSecurity>
  <Lines>1980</Lines>
  <Paragraphs>552</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276151</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Nanna Iversen</dc:creator>
  <dc:description>Grundmall för proposition, lagrådsremiss och skrivelse i S5-format</dc:description>
  <cp:lastModifiedBy>Nanna Iversen</cp:lastModifiedBy>
  <cp:revision>2</cp:revision>
  <cp:lastPrinted>2013-03-21T08:50:00Z</cp:lastPrinted>
  <dcterms:created xsi:type="dcterms:W3CDTF">2013-03-21T08:56:00Z</dcterms:created>
  <dcterms:modified xsi:type="dcterms:W3CDTF">2013-03-21T08:56:00Z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10;0;0;465</vt:lpwstr>
  </property>
  <property fmtid="{D5CDD505-2E9C-101B-9397-08002B2CF9AE}" pid="3" name="Sprak">
    <vt:lpwstr>Svenska</vt:lpwstr>
  </property>
  <property fmtid="{D5CDD505-2E9C-101B-9397-08002B2CF9AE}" pid="4" name="DokID">
    <vt:i4>14</vt:i4>
  </property>
  <property fmtid="{D5CDD505-2E9C-101B-9397-08002B2CF9AE}" pid="5" name="_dlc_DocIdItemGuid">
    <vt:lpwstr>dcd4e9d8-2217-471b-b111-fc5a7bed48d4</vt:lpwstr>
  </property>
  <property fmtid="{D5CDD505-2E9C-101B-9397-08002B2CF9AE}" pid="6" name="ContentTypeId">
    <vt:lpwstr>0x01010053E1D612BA3F4E21AA250ECD751942B30090819ADAB6BA3B4580D81C843F6B3AD3</vt:lpwstr>
  </property>
</Properties>
</file>