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12.xml" ContentType="application/vnd.openxmlformats-officedocument.wordprocessingml.header+xml"/>
  <Override PartName="/word/header13.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4.xml" ContentType="application/vnd.openxmlformats-officedocument.wordprocessingml.header+xml"/>
  <Override PartName="/word/footer15.xml" ContentType="application/vnd.openxmlformats-officedocument.wordprocessingml.footer+xml"/>
  <Override PartName="/word/header15.xml" ContentType="application/vnd.openxmlformats-officedocument.wordprocessingml.header+xml"/>
  <Override PartName="/word/header16.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7.xml" ContentType="application/vnd.openxmlformats-officedocument.wordprocessingml.header+xml"/>
  <Override PartName="/word/footer18.xml" ContentType="application/vnd.openxmlformats-officedocument.wordprocessingml.footer+xml"/>
  <Override PartName="/word/header18.xml" ContentType="application/vnd.openxmlformats-officedocument.wordprocessingml.header+xml"/>
  <Override PartName="/word/header19.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footer21.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2.xml" ContentType="application/vnd.openxmlformats-officedocument.wordprocessingml.header+xml"/>
  <Override PartName="/word/footer24.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5.xml" ContentType="application/vnd.openxmlformats-officedocument.wordprocessingml.header+xml"/>
  <Override PartName="/word/footer2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1D201FAA" w14:textId="77777777" w:rsidR="000A2C67" w:rsidRDefault="00773A64" w:rsidP="00245B60">
      <w:pPr>
        <w:pStyle w:val="Prophuvudrubrik"/>
      </w:pPr>
      <w:sdt>
        <w:sdtPr>
          <w:alias w:val="Publikation"/>
          <w:tag w:val="Publikation"/>
          <w:id w:val="-33422728"/>
          <w:lock w:val="sdtContentLocked"/>
          <w:text/>
        </w:sdtPr>
        <w:sdtContent>
          <w:r w:rsidR="000A2C67">
            <w:t>Regeringens proposition</w:t>
          </w:r>
        </w:sdtContent>
      </w:sdt>
      <w:r w:rsidR="000A2C67">
        <w:rPr>
          <w:noProof/>
          <w:lang w:eastAsia="sv-SE"/>
        </w:rPr>
        <mc:AlternateContent>
          <mc:Choice Requires="wps">
            <w:drawing>
              <wp:anchor distT="0" distB="0" distL="114300" distR="114300" simplePos="0" relativeHeight="251658240" behindDoc="1" locked="0" layoutInCell="1" allowOverlap="1" wp14:anchorId="6F5DB6DE" wp14:editId="793D4986">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1699C358" w14:textId="77777777" w:rsidR="00773A64" w:rsidRPr="00811BB8" w:rsidRDefault="00773A64" w:rsidP="00245B60">
                                <w:pPr>
                                  <w:pStyle w:val="Brdtext"/>
                                </w:pPr>
                                <w:r>
                                  <w:rPr>
                                    <w:noProof/>
                                    <w:lang w:eastAsia="sv-SE"/>
                                  </w:rPr>
                                  <w:drawing>
                                    <wp:inline distT="0" distB="0" distL="0" distR="0" wp14:anchorId="0DABC4C9" wp14:editId="11A90B38">
                                      <wp:extent cx="514155" cy="920524"/>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24"/>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5DB6DE"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S4jIRQIAAIwEAAAOAAAAZHJzL2Uyb0RvYy54bWysVMtu2zAQvBfoPxC815ISx0mNyIGbwEUB&#10;IzHgFDnTFGUJlbgsSVtyv75D+om0p6IXeqkdzj5m1/cPfduwrbKuJp3zbJByprSkotbrnH9/nX26&#10;48x5oQvRkFY53ynHHyYfP9x3ZqyuqKKmUJaBRLtxZ3JeeW/GSeJkpVrhBmSUhrMk2wqPq10nhRUd&#10;2NsmuUrTUdKRLYwlqZzD16e9k08if1kq6V/K0inPmpwjNx9PG89VOJPJvRivrTBVLQ9piH/IohW1&#10;RtAT1ZPwgm1s/QdVW0tLjko/kNQmVJa1VLEGVJOl76pZVsKoWAua48ypTe7/0crn7cKyuoB2nGnR&#10;QqJX1Xu7Qf5ZbE9n3BiopQHO91+oD9BQqjNzkj8c0/RYCb1WU2fQ7uBFU5OLZ0EMB/jChmd9advw&#10;i9oZuCDK7iQEIjOJj7fZaJjCI+HK0uvRHS6B9PzaWOe/KmpZMHJuETkmJbZz5/fQIyQE0zSrmyaK&#10;3WjW5Xx0fZPGBycPyBsdsCqOzYHmnHmwfL/qQRLMFRU7dMTSfqSckbMaqcyF8wthMUNIH3vhX3CU&#10;DSEkHSzOKrK//vY94CEtvJx1mMmcu58bYRVnzTcN0T9nw2EY4ngZ3txe4WIvPatLj960j4Sxh7DI&#10;LpoB75ujWVpq37A+0xAVLqElYufcH81Hv98UrJ9U02kEYWyN8HO9NPI4CKHRr/2bsOaghoeOz3Sc&#10;XjF+J8oeu5dluvFU1lGxc1cP44ORj5of1jPs1OU9os5/IpPfAAAA//8DAFBLAwQUAAYACAAAACEA&#10;r4hP5+MAAAALAQAADwAAAGRycy9kb3ducmV2LnhtbEyPQU+DQBCF7yb+h82YeGuXokWKLE1D0pgY&#10;PbT24m1gt0BkZ5HdtuivdzzpcTIv731fvp5sL85m9J0jBYt5BMJQ7XRHjYLD23aWgvABSWPvyCj4&#10;Mh7WxfVVjpl2F9qZ8z40gkvIZ6igDWHIpPR1ayz6uRsM8e/oRouBz7GResQLl9texlGUSIsd8UKL&#10;gylbU3/sT1bBc7l9xV0V2/S7L59ejpvh8/C+VOr2Zto8gghmCn9h+MVndCiYqXIn0l70CpZpxC5B&#10;wez+7gEEJ5JVzDIVRxerBGSRy/8OxQ8AAAD//wMAUEsBAi0AFAAGAAgAAAAhALaDOJL+AAAA4QEA&#10;ABMAAAAAAAAAAAAAAAAAAAAAAFtDb250ZW50X1R5cGVzXS54bWxQSwECLQAUAAYACAAAACEAOP0h&#10;/9YAAACUAQAACwAAAAAAAAAAAAAAAAAvAQAAX3JlbHMvLnJlbHNQSwECLQAUAAYACAAAACEAsUuI&#10;yEUCAACMBAAADgAAAAAAAAAAAAAAAAAuAgAAZHJzL2Uyb0RvYy54bWxQSwECLQAUAAYACAAAACEA&#10;r4hP5+MAAAALAQAADwAAAAAAAAAAAAAAAACfBAAAZHJzL2Rvd25yZXYueG1sUEsFBgAAAAAEAAQA&#10;8wAAAK8FAAAAAA==&#10;" filled="f" stroked="f" strokeweight=".5pt">
                <o:lock v:ext="edit" aspectratio="t"/>
                <v:textbox>
                  <w:txbxContent>
                    <w:sdt>
                      <w:sdtPr>
                        <w:alias w:val="PropLogo"/>
                        <w:tag w:val="PropLogo"/>
                        <w:id w:val="-838614461"/>
                        <w:lock w:val="sdtContentLocked"/>
                        <w:dataBinding w:prefixMappings="xmlns:ns0='http://rkdhs/mallar/lagstiftning/Prop/Prop.xsd'" w:xpath="/ns0:dokumentvärden[1]/ns0:logos[1]/ns0:logo[@id='26']" w:storeItemID="{068625C3-B546-44A5-B525-B7CC092E5AD6}"/>
                        <w:picture/>
                      </w:sdtPr>
                      <w:sdtContent>
                        <w:p w14:paraId="1699C358" w14:textId="77777777" w:rsidR="00773A64" w:rsidRPr="00811BB8" w:rsidRDefault="00773A64" w:rsidP="00245B60">
                          <w:pPr>
                            <w:pStyle w:val="Brdtext"/>
                          </w:pPr>
                          <w:r>
                            <w:rPr>
                              <w:noProof/>
                              <w:lang w:eastAsia="sv-SE"/>
                            </w:rPr>
                            <w:drawing>
                              <wp:inline distT="0" distB="0" distL="0" distR="0" wp14:anchorId="0DABC4C9" wp14:editId="11A90B38">
                                <wp:extent cx="514155" cy="920524"/>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stretch>
                                          <a:fillRect/>
                                        </a:stretch>
                                      </pic:blipFill>
                                      <pic:spPr bwMode="auto">
                                        <a:xfrm>
                                          <a:off x="0" y="0"/>
                                          <a:ext cx="514155" cy="920524"/>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sdtContentLocked"/>
        <w:placeholder>
          <w:docPart w:val="53DA9EB3A9804C8ABF1E7C9491EED569"/>
        </w:placeholder>
        <w:dataBinding w:prefixMappings="xmlns:ns0='http://rkdhs/mallar/lagstiftning/Prop/Prop.xsd'" w:xpath="/ns0:dokumentvärden[1]/ns0:dokumentnummer[1]" w:storeItemID="{068625C3-B546-44A5-B525-B7CC092E5AD6}"/>
        <w:text/>
      </w:sdtPr>
      <w:sdtContent>
        <w:p w14:paraId="746B78B3" w14:textId="3C4C9E92" w:rsidR="000A2C67" w:rsidRDefault="006B0EE3" w:rsidP="00245B60">
          <w:pPr>
            <w:pStyle w:val="Prophuvudrubrik"/>
          </w:pPr>
          <w:r>
            <w:t>2018/19:160</w:t>
          </w:r>
        </w:p>
      </w:sdtContent>
    </w:sdt>
    <w:p w14:paraId="5A0250DB" w14:textId="77777777" w:rsidR="000A2C67" w:rsidRPr="005F407A" w:rsidRDefault="000A2C67" w:rsidP="00245B60">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0A2C67" w14:paraId="0876C530" w14:textId="77777777" w:rsidTr="006E345B">
        <w:tc>
          <w:tcPr>
            <w:tcW w:w="5834" w:type="dxa"/>
            <w:tcMar>
              <w:left w:w="0" w:type="dxa"/>
            </w:tcMar>
          </w:tcPr>
          <w:p w14:paraId="25E4B5B4" w14:textId="3C949AA1" w:rsidR="000A2C67" w:rsidRDefault="001A1729" w:rsidP="00166139">
            <w:pPr>
              <w:pStyle w:val="Proprubrik"/>
              <w:spacing w:after="20"/>
            </w:pPr>
            <w:r>
              <w:t>Ändrade mervärdesskatteregler vid gränsöverskridande handel mellan företag</w:t>
            </w:r>
          </w:p>
        </w:tc>
        <w:tc>
          <w:tcPr>
            <w:tcW w:w="1571" w:type="dxa"/>
          </w:tcPr>
          <w:sdt>
            <w:sdtPr>
              <w:alias w:val="NummerEtikett"/>
              <w:tag w:val="NummerEtikett"/>
              <w:id w:val="1988590602"/>
              <w:lock w:val="sdtContentLocked"/>
              <w:dataBinding w:prefixMappings="xmlns:ns0='http://rkdhs/mallar/lagstiftning/Prop/Prop.xsd'" w:xpath="/ns0:dokumentvärden[1]/ns0:dokumentnummer[1]/@etikett" w:storeItemID="{068625C3-B546-44A5-B525-B7CC092E5AD6}"/>
              <w:text/>
            </w:sdtPr>
            <w:sdtContent>
              <w:p w14:paraId="521B938E" w14:textId="3C71DCA7" w:rsidR="000A2C67" w:rsidRDefault="00BD719F" w:rsidP="00245B60">
                <w:pPr>
                  <w:pStyle w:val="Proprubrik"/>
                </w:pPr>
                <w:r>
                  <w:t>Prop.</w:t>
                </w:r>
              </w:p>
            </w:sdtContent>
          </w:sdt>
          <w:sdt>
            <w:sdtPr>
              <w:rPr>
                <w:szCs w:val="26"/>
              </w:rPr>
              <w:alias w:val="Nummer"/>
              <w:tag w:val="Nummer"/>
              <w:id w:val="-348560707"/>
              <w:lock w:val="sdtContentLocked"/>
              <w:placeholder>
                <w:docPart w:val="0FC307623F84428DB99C59683E0CDE19"/>
              </w:placeholder>
              <w:dataBinding w:prefixMappings="xmlns:ns0='http://rkdhs/mallar/lagstiftning/Prop/Prop.xsd'" w:xpath="/ns0:dokumentvärden[1]/ns0:dokumentnummer[1]" w:storeItemID="{068625C3-B546-44A5-B525-B7CC092E5AD6}"/>
              <w:text/>
            </w:sdtPr>
            <w:sdtContent>
              <w:p w14:paraId="06F88E46" w14:textId="4887BBC1" w:rsidR="000A2C67" w:rsidRPr="00141F91" w:rsidRDefault="006B0EE3" w:rsidP="00245B60">
                <w:pPr>
                  <w:pStyle w:val="Proprubrik"/>
                  <w:rPr>
                    <w:szCs w:val="26"/>
                  </w:rPr>
                </w:pPr>
                <w:r>
                  <w:rPr>
                    <w:szCs w:val="26"/>
                  </w:rPr>
                  <w:t>2018/19:160</w:t>
                </w:r>
              </w:p>
            </w:sdtContent>
          </w:sdt>
        </w:tc>
      </w:tr>
    </w:tbl>
    <w:p w14:paraId="4F7766ED" w14:textId="77777777" w:rsidR="000A2C67" w:rsidRDefault="000A2C67" w:rsidP="00166139">
      <w:pPr>
        <w:pStyle w:val="Brdtext"/>
        <w:spacing w:before="60"/>
      </w:pPr>
    </w:p>
    <w:p w14:paraId="32B47D8C" w14:textId="77777777" w:rsidR="000A2C67" w:rsidRDefault="000A2C67" w:rsidP="00245B60">
      <w:pPr>
        <w:pStyle w:val="Brdtext"/>
      </w:pPr>
      <w:r>
        <w:t>Regeringen överlämnar denna proposition till riksdagen.</w:t>
      </w:r>
    </w:p>
    <w:p w14:paraId="51412978" w14:textId="77777777" w:rsidR="000A2C67" w:rsidRDefault="000A2C67" w:rsidP="00245B60">
      <w:pPr>
        <w:pStyle w:val="Brdtext"/>
      </w:pPr>
    </w:p>
    <w:p w14:paraId="4BE0B09E" w14:textId="7AE5938C" w:rsidR="000A2C67" w:rsidRDefault="000A2C67" w:rsidP="00245B60">
      <w:pPr>
        <w:pStyle w:val="Brdtext"/>
      </w:pPr>
      <w:r>
        <w:t xml:space="preserve">Stockholm </w:t>
      </w:r>
      <w:sdt>
        <w:sdtPr>
          <w:alias w:val="Datum"/>
          <w:tag w:val="Datum"/>
          <w:id w:val="-1894106154"/>
          <w:placeholder>
            <w:docPart w:val="B5690863E84C4F7AA7F90A0A5583F443"/>
          </w:placeholder>
          <w:date w:fullDate="2019-09-05T00:00:00Z">
            <w:dateFormat w:val="'den' d MMMM yyyy"/>
            <w:lid w:val="sv-SE"/>
            <w:storeMappedDataAs w:val="dateTime"/>
            <w:calendar w:val="gregorian"/>
          </w:date>
        </w:sdtPr>
        <w:sdtContent>
          <w:r w:rsidR="00D5334D">
            <w:t>den 5 september 2019</w:t>
          </w:r>
        </w:sdtContent>
      </w:sdt>
    </w:p>
    <w:p w14:paraId="05E476F1" w14:textId="77777777" w:rsidR="000A2C67" w:rsidRDefault="000A2C67" w:rsidP="00245B60">
      <w:pPr>
        <w:pStyle w:val="Brdtextmedindrag"/>
      </w:pPr>
    </w:p>
    <w:p w14:paraId="28B3B15A" w14:textId="2C661C8A" w:rsidR="000A2C67" w:rsidRDefault="00D5334D" w:rsidP="00245B60">
      <w:pPr>
        <w:pStyle w:val="Propnamnunderskrift1"/>
      </w:pPr>
      <w:r>
        <w:t xml:space="preserve">Stefan </w:t>
      </w:r>
      <w:proofErr w:type="spellStart"/>
      <w:r>
        <w:t>Löfven</w:t>
      </w:r>
      <w:proofErr w:type="spellEnd"/>
    </w:p>
    <w:p w14:paraId="10A78D35" w14:textId="0D07C0BF" w:rsidR="000A2C67" w:rsidRDefault="000A2C67" w:rsidP="00245B60">
      <w:pPr>
        <w:pStyle w:val="Propnamnunderskrift2"/>
        <w:tabs>
          <w:tab w:val="clear" w:pos="2693"/>
          <w:tab w:val="clear" w:pos="7474"/>
          <w:tab w:val="left" w:pos="2126"/>
        </w:tabs>
      </w:pPr>
      <w:r>
        <w:tab/>
      </w:r>
      <w:r w:rsidR="00D5334D">
        <w:t>Magdalena Andersson</w:t>
      </w:r>
    </w:p>
    <w:p w14:paraId="06E0F6FC" w14:textId="4A8BF397" w:rsidR="000A2C67" w:rsidRPr="008624B2" w:rsidRDefault="000A2C67" w:rsidP="00245B60">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365759362"/>
          <w:lock w:val="sdtContentLocked"/>
          <w:dataBinding w:prefixMappings="xmlns:ns0='http://rkdhs/mallar/lagstiftning/Prop/Prop.xsd'" w:xpath="/ns0:dokumentvärden[1]/ns0:departementsnamn[1]" w:storeItemID="{068625C3-B546-44A5-B525-B7CC092E5AD6}"/>
          <w:text/>
        </w:sdtPr>
        <w:sdtContent>
          <w:r w:rsidR="00BD719F">
            <w:rPr>
              <w:i w:val="0"/>
            </w:rPr>
            <w:t>Finansdepartementet</w:t>
          </w:r>
        </w:sdtContent>
      </w:sdt>
      <w:r w:rsidRPr="008624B2">
        <w:rPr>
          <w:i w:val="0"/>
        </w:rPr>
        <w:t>)</w:t>
      </w:r>
    </w:p>
    <w:p w14:paraId="7F6FD505" w14:textId="77777777" w:rsidR="000A2C67" w:rsidRDefault="000A2C67" w:rsidP="00245B60">
      <w:pPr>
        <w:pStyle w:val="Brdtextmedindrag"/>
      </w:pPr>
    </w:p>
    <w:p w14:paraId="004C18DB" w14:textId="77777777" w:rsidR="000A2C67" w:rsidRDefault="000A2C67" w:rsidP="00245B60">
      <w:pPr>
        <w:pStyle w:val="Brdtextmedindrag"/>
      </w:pPr>
    </w:p>
    <w:p w14:paraId="02623CBD" w14:textId="77777777" w:rsidR="000A2C67" w:rsidRDefault="000A2C67" w:rsidP="00245B60">
      <w:pPr>
        <w:pStyle w:val="Brdtextmedindrag"/>
      </w:pPr>
    </w:p>
    <w:p w14:paraId="0DC0D477" w14:textId="77777777" w:rsidR="000A2C67" w:rsidRDefault="000A2C67" w:rsidP="00245B60">
      <w:pPr>
        <w:pStyle w:val="Proprubrik"/>
        <w:spacing w:before="80" w:after="400"/>
      </w:pPr>
      <w:r>
        <w:t>Propositionens huvudsakliga innehåll</w:t>
      </w:r>
    </w:p>
    <w:p w14:paraId="275EC51F" w14:textId="3AD2262C" w:rsidR="00581F68" w:rsidRPr="00581F68" w:rsidRDefault="000A2C67" w:rsidP="00E27821">
      <w:pPr>
        <w:pStyle w:val="Brdtext"/>
      </w:pPr>
      <w:bookmarkStart w:id="0" w:name="_Hlk16595183"/>
      <w:r>
        <w:t xml:space="preserve">I propositionen föreslås </w:t>
      </w:r>
      <w:r w:rsidR="00581F68">
        <w:t>vissa nya regler och ändringar i mervärdesskattelagen (1994:200) och i skatteförfarandelagen (2011:1244) som gäller gränsöverskridande handel mellan företag inom EU. Förslagen lämnas med anledning av ändringar i mervärdesskattedirektivet (direktiv 2006/112/EG). Det handlar om nya regler om överföring av varor mellan EU-länder till s.k. avropslager, dvs. lager som i förväg kända köpare kan plocka varor från vid behov (engelska: call-off stock). Det handlar också om skärpta krav för säljarens undantag från skatteplikt vid leveranser av varor till andra EU-länder och om gränsöverskridande kedjetransaktioner. I propositionen föreslås också att definitionen av ett tredje territorium i mervärdesskattelagen justeras.</w:t>
      </w:r>
    </w:p>
    <w:p w14:paraId="39A384C1" w14:textId="6A788F29" w:rsidR="000A2C67" w:rsidRDefault="00581F68" w:rsidP="00581F68">
      <w:pPr>
        <w:pStyle w:val="Brdtextmedindrag"/>
      </w:pPr>
      <w:r>
        <w:t xml:space="preserve">Lagändringarna föreslås träda i kraft den 1 januari 2020.  </w:t>
      </w:r>
    </w:p>
    <w:bookmarkEnd w:id="0" w:displacedByCustomXml="next"/>
    <w:sdt>
      <w:sdtPr>
        <w:rPr>
          <w:rFonts w:eastAsiaTheme="minorHAnsi" w:cstheme="minorBidi"/>
          <w:noProof/>
          <w:sz w:val="20"/>
          <w:szCs w:val="22"/>
        </w:rPr>
        <w:id w:val="-331837757"/>
        <w:docPartObj>
          <w:docPartGallery w:val="Table of Contents"/>
          <w:docPartUnique/>
        </w:docPartObj>
      </w:sdtPr>
      <w:sdtEndPr>
        <w:rPr>
          <w:szCs w:val="27"/>
        </w:rPr>
      </w:sdtEndPr>
      <w:sdtContent>
        <w:p w14:paraId="5128A828" w14:textId="77777777" w:rsidR="000A2C67" w:rsidRPr="00773619" w:rsidRDefault="000A2C67" w:rsidP="00245B60">
          <w:pPr>
            <w:pStyle w:val="Innehllsfrteckning"/>
            <w:pageBreakBefore/>
            <w:rPr>
              <w:sz w:val="30"/>
              <w:szCs w:val="30"/>
            </w:rPr>
          </w:pPr>
          <w:r w:rsidRPr="00773619">
            <w:rPr>
              <w:rFonts w:eastAsiaTheme="minorHAnsi"/>
              <w:noProof/>
              <w:sz w:val="30"/>
              <w:szCs w:val="30"/>
            </w:rPr>
            <w:t>Innehållsförteckning</w:t>
          </w:r>
        </w:p>
        <w:p w14:paraId="242861A1" w14:textId="6E63088B" w:rsidR="000F517D" w:rsidRDefault="000A2C67">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\o "1-3" \h \z \t "Bilaga rubrik;4;Prop. utdrag;5;Prop. rdatablad;6" </w:instrText>
          </w:r>
          <w:r>
            <w:rPr>
              <w:b/>
              <w:sz w:val="25"/>
              <w:szCs w:val="25"/>
            </w:rPr>
            <w:fldChar w:fldCharType="separate"/>
          </w:r>
          <w:hyperlink w:anchor="_Toc18570377" w:history="1">
            <w:r w:rsidR="000F517D" w:rsidRPr="003A74F1">
              <w:rPr>
                <w:rStyle w:val="Hyperlnk"/>
              </w:rPr>
              <w:t>1</w:t>
            </w:r>
            <w:r w:rsidR="000F517D">
              <w:rPr>
                <w:rFonts w:asciiTheme="minorHAnsi" w:eastAsiaTheme="minorEastAsia" w:hAnsiTheme="minorHAnsi"/>
                <w:sz w:val="22"/>
                <w:lang w:eastAsia="sv-SE"/>
              </w:rPr>
              <w:tab/>
            </w:r>
            <w:r w:rsidR="000F517D" w:rsidRPr="003A74F1">
              <w:rPr>
                <w:rStyle w:val="Hyperlnk"/>
              </w:rPr>
              <w:t>Förslag till riksdagsbeslut</w:t>
            </w:r>
            <w:r w:rsidR="000F517D">
              <w:rPr>
                <w:webHidden/>
              </w:rPr>
              <w:tab/>
            </w:r>
            <w:r w:rsidR="000F517D">
              <w:rPr>
                <w:webHidden/>
              </w:rPr>
              <w:fldChar w:fldCharType="begin"/>
            </w:r>
            <w:r w:rsidR="000F517D">
              <w:rPr>
                <w:webHidden/>
              </w:rPr>
              <w:instrText xml:space="preserve"> PAGEREF _Toc18570377 \h </w:instrText>
            </w:r>
            <w:r w:rsidR="000F517D">
              <w:rPr>
                <w:webHidden/>
              </w:rPr>
            </w:r>
            <w:r w:rsidR="000F517D">
              <w:rPr>
                <w:webHidden/>
              </w:rPr>
              <w:fldChar w:fldCharType="separate"/>
            </w:r>
            <w:r w:rsidR="00B65FD2">
              <w:rPr>
                <w:webHidden/>
              </w:rPr>
              <w:t>4</w:t>
            </w:r>
            <w:r w:rsidR="000F517D">
              <w:rPr>
                <w:webHidden/>
              </w:rPr>
              <w:fldChar w:fldCharType="end"/>
            </w:r>
          </w:hyperlink>
        </w:p>
        <w:p w14:paraId="3C362F3C" w14:textId="5C88A667" w:rsidR="000F517D" w:rsidRDefault="00773A64">
          <w:pPr>
            <w:pStyle w:val="Innehll1"/>
            <w:rPr>
              <w:rFonts w:asciiTheme="minorHAnsi" w:eastAsiaTheme="minorEastAsia" w:hAnsiTheme="minorHAnsi"/>
              <w:sz w:val="22"/>
              <w:lang w:eastAsia="sv-SE"/>
            </w:rPr>
          </w:pPr>
          <w:hyperlink w:anchor="_Toc18570378" w:history="1">
            <w:r w:rsidR="000F517D" w:rsidRPr="003A74F1">
              <w:rPr>
                <w:rStyle w:val="Hyperlnk"/>
              </w:rPr>
              <w:t>2</w:t>
            </w:r>
            <w:r w:rsidR="000F517D">
              <w:rPr>
                <w:rFonts w:asciiTheme="minorHAnsi" w:eastAsiaTheme="minorEastAsia" w:hAnsiTheme="minorHAnsi"/>
                <w:sz w:val="22"/>
                <w:lang w:eastAsia="sv-SE"/>
              </w:rPr>
              <w:tab/>
            </w:r>
            <w:r w:rsidR="000F517D" w:rsidRPr="003A74F1">
              <w:rPr>
                <w:rStyle w:val="Hyperlnk"/>
              </w:rPr>
              <w:t>Lagtext</w:t>
            </w:r>
            <w:r w:rsidR="000F517D">
              <w:rPr>
                <w:webHidden/>
              </w:rPr>
              <w:tab/>
            </w:r>
            <w:r w:rsidR="000F517D">
              <w:rPr>
                <w:webHidden/>
              </w:rPr>
              <w:fldChar w:fldCharType="begin"/>
            </w:r>
            <w:r w:rsidR="000F517D">
              <w:rPr>
                <w:webHidden/>
              </w:rPr>
              <w:instrText xml:space="preserve"> PAGEREF _Toc18570378 \h </w:instrText>
            </w:r>
            <w:r w:rsidR="000F517D">
              <w:rPr>
                <w:webHidden/>
              </w:rPr>
            </w:r>
            <w:r w:rsidR="000F517D">
              <w:rPr>
                <w:webHidden/>
              </w:rPr>
              <w:fldChar w:fldCharType="separate"/>
            </w:r>
            <w:r w:rsidR="00B65FD2">
              <w:rPr>
                <w:webHidden/>
              </w:rPr>
              <w:t>5</w:t>
            </w:r>
            <w:r w:rsidR="000F517D">
              <w:rPr>
                <w:webHidden/>
              </w:rPr>
              <w:fldChar w:fldCharType="end"/>
            </w:r>
          </w:hyperlink>
        </w:p>
        <w:p w14:paraId="05BEF129" w14:textId="0E13ADBC" w:rsidR="000F517D" w:rsidRDefault="00773A64">
          <w:pPr>
            <w:pStyle w:val="Innehll2"/>
            <w:rPr>
              <w:rFonts w:asciiTheme="minorHAnsi" w:eastAsiaTheme="minorEastAsia" w:hAnsiTheme="minorHAnsi" w:cstheme="minorBidi"/>
              <w:sz w:val="22"/>
              <w:szCs w:val="22"/>
              <w:lang w:eastAsia="sv-SE"/>
            </w:rPr>
          </w:pPr>
          <w:hyperlink w:anchor="_Toc18570379" w:history="1">
            <w:r w:rsidR="000F517D" w:rsidRPr="003A74F1">
              <w:rPr>
                <w:rStyle w:val="Hyperlnk"/>
                <w:rFonts w:eastAsiaTheme="majorEastAsia"/>
              </w:rPr>
              <w:t>2.1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Förslag till lag om ändring i mervärdesskattelagen (1994:200)</w:t>
            </w:r>
            <w:r w:rsidR="000F517D">
              <w:rPr>
                <w:webHidden/>
              </w:rPr>
              <w:tab/>
            </w:r>
            <w:r w:rsidR="000F517D">
              <w:rPr>
                <w:webHidden/>
              </w:rPr>
              <w:fldChar w:fldCharType="begin"/>
            </w:r>
            <w:r w:rsidR="000F517D">
              <w:rPr>
                <w:webHidden/>
              </w:rPr>
              <w:instrText xml:space="preserve"> PAGEREF _Toc18570379 \h </w:instrText>
            </w:r>
            <w:r w:rsidR="000F517D">
              <w:rPr>
                <w:webHidden/>
              </w:rPr>
            </w:r>
            <w:r w:rsidR="000F517D">
              <w:rPr>
                <w:webHidden/>
              </w:rPr>
              <w:fldChar w:fldCharType="separate"/>
            </w:r>
            <w:r w:rsidR="00B65FD2">
              <w:rPr>
                <w:webHidden/>
              </w:rPr>
              <w:t>5</w:t>
            </w:r>
            <w:r w:rsidR="000F517D">
              <w:rPr>
                <w:webHidden/>
              </w:rPr>
              <w:fldChar w:fldCharType="end"/>
            </w:r>
          </w:hyperlink>
        </w:p>
        <w:p w14:paraId="093655A4" w14:textId="31326224" w:rsidR="000F517D" w:rsidRDefault="00773A64">
          <w:pPr>
            <w:pStyle w:val="Innehll2"/>
            <w:rPr>
              <w:rFonts w:asciiTheme="minorHAnsi" w:eastAsiaTheme="minorEastAsia" w:hAnsiTheme="minorHAnsi" w:cstheme="minorBidi"/>
              <w:sz w:val="22"/>
              <w:szCs w:val="22"/>
              <w:lang w:eastAsia="sv-SE"/>
            </w:rPr>
          </w:pPr>
          <w:hyperlink w:anchor="_Toc18570380" w:history="1">
            <w:r w:rsidR="000F517D" w:rsidRPr="003A74F1">
              <w:rPr>
                <w:rStyle w:val="Hyperlnk"/>
                <w:rFonts w:eastAsiaTheme="majorEastAsia"/>
              </w:rPr>
              <w:t>2.2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Förslag till lag om ändring i skatteförfarandelagen (2011:1244)</w:t>
            </w:r>
            <w:r w:rsidR="000F517D">
              <w:rPr>
                <w:webHidden/>
              </w:rPr>
              <w:tab/>
            </w:r>
            <w:r w:rsidR="000F517D">
              <w:rPr>
                <w:webHidden/>
              </w:rPr>
              <w:fldChar w:fldCharType="begin"/>
            </w:r>
            <w:r w:rsidR="000F517D">
              <w:rPr>
                <w:webHidden/>
              </w:rPr>
              <w:instrText xml:space="preserve"> PAGEREF _Toc18570380 \h </w:instrText>
            </w:r>
            <w:r w:rsidR="000F517D">
              <w:rPr>
                <w:webHidden/>
              </w:rPr>
            </w:r>
            <w:r w:rsidR="000F517D">
              <w:rPr>
                <w:webHidden/>
              </w:rPr>
              <w:fldChar w:fldCharType="separate"/>
            </w:r>
            <w:r w:rsidR="00B65FD2">
              <w:rPr>
                <w:webHidden/>
              </w:rPr>
              <w:t>14</w:t>
            </w:r>
            <w:r w:rsidR="000F517D">
              <w:rPr>
                <w:webHidden/>
              </w:rPr>
              <w:fldChar w:fldCharType="end"/>
            </w:r>
          </w:hyperlink>
        </w:p>
        <w:p w14:paraId="04801A59" w14:textId="127F8411" w:rsidR="000F517D" w:rsidRDefault="00773A64">
          <w:pPr>
            <w:pStyle w:val="Innehll1"/>
            <w:rPr>
              <w:rFonts w:asciiTheme="minorHAnsi" w:eastAsiaTheme="minorEastAsia" w:hAnsiTheme="minorHAnsi"/>
              <w:sz w:val="22"/>
              <w:lang w:eastAsia="sv-SE"/>
            </w:rPr>
          </w:pPr>
          <w:hyperlink w:anchor="_Toc18570381" w:history="1">
            <w:r w:rsidR="000F517D" w:rsidRPr="003A74F1">
              <w:rPr>
                <w:rStyle w:val="Hyperlnk"/>
              </w:rPr>
              <w:t>3</w:t>
            </w:r>
            <w:r w:rsidR="000F517D">
              <w:rPr>
                <w:rFonts w:asciiTheme="minorHAnsi" w:eastAsiaTheme="minorEastAsia" w:hAnsiTheme="minorHAnsi"/>
                <w:sz w:val="22"/>
                <w:lang w:eastAsia="sv-SE"/>
              </w:rPr>
              <w:tab/>
            </w:r>
            <w:r w:rsidR="000F517D" w:rsidRPr="003A74F1">
              <w:rPr>
                <w:rStyle w:val="Hyperlnk"/>
              </w:rPr>
              <w:t>Ärendet och dess beredning</w:t>
            </w:r>
            <w:r w:rsidR="000F517D">
              <w:rPr>
                <w:webHidden/>
              </w:rPr>
              <w:tab/>
            </w:r>
            <w:r w:rsidR="000F517D">
              <w:rPr>
                <w:webHidden/>
              </w:rPr>
              <w:fldChar w:fldCharType="begin"/>
            </w:r>
            <w:r w:rsidR="000F517D">
              <w:rPr>
                <w:webHidden/>
              </w:rPr>
              <w:instrText xml:space="preserve"> PAGEREF _Toc18570381 \h </w:instrText>
            </w:r>
            <w:r w:rsidR="000F517D">
              <w:rPr>
                <w:webHidden/>
              </w:rPr>
            </w:r>
            <w:r w:rsidR="000F517D">
              <w:rPr>
                <w:webHidden/>
              </w:rPr>
              <w:fldChar w:fldCharType="separate"/>
            </w:r>
            <w:r w:rsidR="00B65FD2">
              <w:rPr>
                <w:webHidden/>
              </w:rPr>
              <w:t>17</w:t>
            </w:r>
            <w:r w:rsidR="000F517D">
              <w:rPr>
                <w:webHidden/>
              </w:rPr>
              <w:fldChar w:fldCharType="end"/>
            </w:r>
          </w:hyperlink>
        </w:p>
        <w:p w14:paraId="417F6A6D" w14:textId="58D8E822" w:rsidR="000F517D" w:rsidRDefault="00773A64">
          <w:pPr>
            <w:pStyle w:val="Innehll1"/>
            <w:rPr>
              <w:rFonts w:asciiTheme="minorHAnsi" w:eastAsiaTheme="minorEastAsia" w:hAnsiTheme="minorHAnsi"/>
              <w:sz w:val="22"/>
              <w:lang w:eastAsia="sv-SE"/>
            </w:rPr>
          </w:pPr>
          <w:hyperlink w:anchor="_Toc18570382" w:history="1">
            <w:r w:rsidR="000F517D" w:rsidRPr="003A74F1">
              <w:rPr>
                <w:rStyle w:val="Hyperlnk"/>
              </w:rPr>
              <w:t>4</w:t>
            </w:r>
            <w:r w:rsidR="000F517D">
              <w:rPr>
                <w:rFonts w:asciiTheme="minorHAnsi" w:eastAsiaTheme="minorEastAsia" w:hAnsiTheme="minorHAnsi"/>
                <w:sz w:val="22"/>
                <w:lang w:eastAsia="sv-SE"/>
              </w:rPr>
              <w:tab/>
            </w:r>
            <w:r w:rsidR="000F517D" w:rsidRPr="003A74F1">
              <w:rPr>
                <w:rStyle w:val="Hyperlnk"/>
              </w:rPr>
              <w:t>Bakgrund</w:t>
            </w:r>
            <w:r w:rsidR="000F517D">
              <w:rPr>
                <w:webHidden/>
              </w:rPr>
              <w:tab/>
            </w:r>
            <w:r w:rsidR="000F517D">
              <w:rPr>
                <w:webHidden/>
              </w:rPr>
              <w:fldChar w:fldCharType="begin"/>
            </w:r>
            <w:r w:rsidR="000F517D">
              <w:rPr>
                <w:webHidden/>
              </w:rPr>
              <w:instrText xml:space="preserve"> PAGEREF _Toc18570382 \h </w:instrText>
            </w:r>
            <w:r w:rsidR="000F517D">
              <w:rPr>
                <w:webHidden/>
              </w:rPr>
            </w:r>
            <w:r w:rsidR="000F517D">
              <w:rPr>
                <w:webHidden/>
              </w:rPr>
              <w:fldChar w:fldCharType="separate"/>
            </w:r>
            <w:r w:rsidR="00B65FD2">
              <w:rPr>
                <w:webHidden/>
              </w:rPr>
              <w:t>17</w:t>
            </w:r>
            <w:r w:rsidR="000F517D">
              <w:rPr>
                <w:webHidden/>
              </w:rPr>
              <w:fldChar w:fldCharType="end"/>
            </w:r>
          </w:hyperlink>
        </w:p>
        <w:p w14:paraId="5022A3E0" w14:textId="19CA6814" w:rsidR="000F517D" w:rsidRDefault="00773A64">
          <w:pPr>
            <w:pStyle w:val="Innehll1"/>
            <w:rPr>
              <w:rFonts w:asciiTheme="minorHAnsi" w:eastAsiaTheme="minorEastAsia" w:hAnsiTheme="minorHAnsi"/>
              <w:sz w:val="22"/>
              <w:lang w:eastAsia="sv-SE"/>
            </w:rPr>
          </w:pPr>
          <w:hyperlink w:anchor="_Toc18570383" w:history="1">
            <w:r w:rsidR="000F517D" w:rsidRPr="003A74F1">
              <w:rPr>
                <w:rStyle w:val="Hyperlnk"/>
              </w:rPr>
              <w:t>5</w:t>
            </w:r>
            <w:r w:rsidR="000F517D">
              <w:rPr>
                <w:rFonts w:asciiTheme="minorHAnsi" w:eastAsiaTheme="minorEastAsia" w:hAnsiTheme="minorHAnsi"/>
                <w:sz w:val="22"/>
                <w:lang w:eastAsia="sv-SE"/>
              </w:rPr>
              <w:tab/>
            </w:r>
            <w:r w:rsidR="000F517D" w:rsidRPr="003A74F1">
              <w:rPr>
                <w:rStyle w:val="Hyperlnk"/>
              </w:rPr>
              <w:t>Avropslager</w:t>
            </w:r>
            <w:r w:rsidR="000F517D">
              <w:rPr>
                <w:webHidden/>
              </w:rPr>
              <w:tab/>
            </w:r>
            <w:r w:rsidR="000F517D">
              <w:rPr>
                <w:webHidden/>
              </w:rPr>
              <w:fldChar w:fldCharType="begin"/>
            </w:r>
            <w:r w:rsidR="000F517D">
              <w:rPr>
                <w:webHidden/>
              </w:rPr>
              <w:instrText xml:space="preserve"> PAGEREF _Toc18570383 \h </w:instrText>
            </w:r>
            <w:r w:rsidR="000F517D">
              <w:rPr>
                <w:webHidden/>
              </w:rPr>
            </w:r>
            <w:r w:rsidR="000F517D">
              <w:rPr>
                <w:webHidden/>
              </w:rPr>
              <w:fldChar w:fldCharType="separate"/>
            </w:r>
            <w:r w:rsidR="00B65FD2">
              <w:rPr>
                <w:webHidden/>
              </w:rPr>
              <w:t>21</w:t>
            </w:r>
            <w:r w:rsidR="000F517D">
              <w:rPr>
                <w:webHidden/>
              </w:rPr>
              <w:fldChar w:fldCharType="end"/>
            </w:r>
          </w:hyperlink>
        </w:p>
        <w:p w14:paraId="5BF59EC4" w14:textId="0A44A4FA" w:rsidR="000F517D" w:rsidRDefault="00773A64">
          <w:pPr>
            <w:pStyle w:val="Innehll2"/>
            <w:rPr>
              <w:rFonts w:asciiTheme="minorHAnsi" w:eastAsiaTheme="minorEastAsia" w:hAnsiTheme="minorHAnsi" w:cstheme="minorBidi"/>
              <w:sz w:val="22"/>
              <w:szCs w:val="22"/>
              <w:lang w:eastAsia="sv-SE"/>
            </w:rPr>
          </w:pPr>
          <w:hyperlink w:anchor="_Toc18570384" w:history="1">
            <w:r w:rsidR="000F517D" w:rsidRPr="003A74F1">
              <w:rPr>
                <w:rStyle w:val="Hyperlnk"/>
                <w:rFonts w:eastAsiaTheme="majorEastAsia"/>
              </w:rPr>
              <w:t>5.1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Om avropslager</w:t>
            </w:r>
            <w:r w:rsidR="000F517D">
              <w:rPr>
                <w:webHidden/>
              </w:rPr>
              <w:tab/>
            </w:r>
            <w:r w:rsidR="000F517D">
              <w:rPr>
                <w:webHidden/>
              </w:rPr>
              <w:fldChar w:fldCharType="begin"/>
            </w:r>
            <w:r w:rsidR="000F517D">
              <w:rPr>
                <w:webHidden/>
              </w:rPr>
              <w:instrText xml:space="preserve"> PAGEREF _Toc18570384 \h </w:instrText>
            </w:r>
            <w:r w:rsidR="000F517D">
              <w:rPr>
                <w:webHidden/>
              </w:rPr>
            </w:r>
            <w:r w:rsidR="000F517D">
              <w:rPr>
                <w:webHidden/>
              </w:rPr>
              <w:fldChar w:fldCharType="separate"/>
            </w:r>
            <w:r w:rsidR="00B65FD2">
              <w:rPr>
                <w:webHidden/>
              </w:rPr>
              <w:t>21</w:t>
            </w:r>
            <w:r w:rsidR="000F517D">
              <w:rPr>
                <w:webHidden/>
              </w:rPr>
              <w:fldChar w:fldCharType="end"/>
            </w:r>
          </w:hyperlink>
        </w:p>
        <w:p w14:paraId="78D8AF99" w14:textId="06BD0456" w:rsidR="000F517D" w:rsidRDefault="00773A64">
          <w:pPr>
            <w:pStyle w:val="Innehll2"/>
            <w:rPr>
              <w:rFonts w:asciiTheme="minorHAnsi" w:eastAsiaTheme="minorEastAsia" w:hAnsiTheme="minorHAnsi" w:cstheme="minorBidi"/>
              <w:sz w:val="22"/>
              <w:szCs w:val="22"/>
              <w:lang w:eastAsia="sv-SE"/>
            </w:rPr>
          </w:pPr>
          <w:hyperlink w:anchor="_Toc18570385" w:history="1">
            <w:r w:rsidR="000F517D" w:rsidRPr="003A74F1">
              <w:rPr>
                <w:rStyle w:val="Hyperlnk"/>
                <w:rFonts w:eastAsiaTheme="majorEastAsia"/>
              </w:rPr>
              <w:t>5.2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Gällande rätt</w:t>
            </w:r>
            <w:r w:rsidR="000F517D">
              <w:rPr>
                <w:webHidden/>
              </w:rPr>
              <w:tab/>
            </w:r>
            <w:r w:rsidR="000F517D">
              <w:rPr>
                <w:webHidden/>
              </w:rPr>
              <w:fldChar w:fldCharType="begin"/>
            </w:r>
            <w:r w:rsidR="000F517D">
              <w:rPr>
                <w:webHidden/>
              </w:rPr>
              <w:instrText xml:space="preserve"> PAGEREF _Toc18570385 \h </w:instrText>
            </w:r>
            <w:r w:rsidR="000F517D">
              <w:rPr>
                <w:webHidden/>
              </w:rPr>
            </w:r>
            <w:r w:rsidR="000F517D">
              <w:rPr>
                <w:webHidden/>
              </w:rPr>
              <w:fldChar w:fldCharType="separate"/>
            </w:r>
            <w:r w:rsidR="00B65FD2">
              <w:rPr>
                <w:webHidden/>
              </w:rPr>
              <w:t>21</w:t>
            </w:r>
            <w:r w:rsidR="000F517D">
              <w:rPr>
                <w:webHidden/>
              </w:rPr>
              <w:fldChar w:fldCharType="end"/>
            </w:r>
          </w:hyperlink>
        </w:p>
        <w:p w14:paraId="2BD57E17" w14:textId="14FF64E5"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386" w:history="1">
            <w:r w:rsidR="000F517D" w:rsidRPr="003A74F1">
              <w:rPr>
                <w:rStyle w:val="Hyperlnk"/>
                <w:rFonts w:eastAsiaTheme="majorEastAsia"/>
              </w:rPr>
              <w:t>5.2.1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EU-rätt</w:t>
            </w:r>
            <w:r w:rsidR="000F517D">
              <w:rPr>
                <w:webHidden/>
              </w:rPr>
              <w:tab/>
            </w:r>
            <w:r w:rsidR="000F517D">
              <w:rPr>
                <w:webHidden/>
              </w:rPr>
              <w:fldChar w:fldCharType="begin"/>
            </w:r>
            <w:r w:rsidR="000F517D">
              <w:rPr>
                <w:webHidden/>
              </w:rPr>
              <w:instrText xml:space="preserve"> PAGEREF _Toc18570386 \h </w:instrText>
            </w:r>
            <w:r w:rsidR="000F517D">
              <w:rPr>
                <w:webHidden/>
              </w:rPr>
            </w:r>
            <w:r w:rsidR="000F517D">
              <w:rPr>
                <w:webHidden/>
              </w:rPr>
              <w:fldChar w:fldCharType="separate"/>
            </w:r>
            <w:r w:rsidR="00B65FD2">
              <w:rPr>
                <w:webHidden/>
              </w:rPr>
              <w:t>21</w:t>
            </w:r>
            <w:r w:rsidR="000F517D">
              <w:rPr>
                <w:webHidden/>
              </w:rPr>
              <w:fldChar w:fldCharType="end"/>
            </w:r>
          </w:hyperlink>
        </w:p>
        <w:p w14:paraId="3852F56C" w14:textId="1B82A5EA"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387" w:history="1">
            <w:r w:rsidR="000F517D" w:rsidRPr="003A74F1">
              <w:rPr>
                <w:rStyle w:val="Hyperlnk"/>
                <w:rFonts w:eastAsiaTheme="majorEastAsia"/>
              </w:rPr>
              <w:t>5.2.2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Svensk rätt</w:t>
            </w:r>
            <w:r w:rsidR="000F517D">
              <w:rPr>
                <w:webHidden/>
              </w:rPr>
              <w:tab/>
            </w:r>
            <w:r w:rsidR="000F517D">
              <w:rPr>
                <w:webHidden/>
              </w:rPr>
              <w:fldChar w:fldCharType="begin"/>
            </w:r>
            <w:r w:rsidR="000F517D">
              <w:rPr>
                <w:webHidden/>
              </w:rPr>
              <w:instrText xml:space="preserve"> PAGEREF _Toc18570387 \h </w:instrText>
            </w:r>
            <w:r w:rsidR="000F517D">
              <w:rPr>
                <w:webHidden/>
              </w:rPr>
            </w:r>
            <w:r w:rsidR="000F517D">
              <w:rPr>
                <w:webHidden/>
              </w:rPr>
              <w:fldChar w:fldCharType="separate"/>
            </w:r>
            <w:r w:rsidR="00B65FD2">
              <w:rPr>
                <w:webHidden/>
              </w:rPr>
              <w:t>22</w:t>
            </w:r>
            <w:r w:rsidR="000F517D">
              <w:rPr>
                <w:webHidden/>
              </w:rPr>
              <w:fldChar w:fldCharType="end"/>
            </w:r>
          </w:hyperlink>
        </w:p>
        <w:p w14:paraId="619E0B7F" w14:textId="3F5CF506" w:rsidR="000F517D" w:rsidRDefault="00773A64">
          <w:pPr>
            <w:pStyle w:val="Innehll2"/>
            <w:rPr>
              <w:rFonts w:asciiTheme="minorHAnsi" w:eastAsiaTheme="minorEastAsia" w:hAnsiTheme="minorHAnsi" w:cstheme="minorBidi"/>
              <w:sz w:val="22"/>
              <w:szCs w:val="22"/>
              <w:lang w:eastAsia="sv-SE"/>
            </w:rPr>
          </w:pPr>
          <w:hyperlink w:anchor="_Toc18570388" w:history="1">
            <w:r w:rsidR="000F517D" w:rsidRPr="003A74F1">
              <w:rPr>
                <w:rStyle w:val="Hyperlnk"/>
                <w:rFonts w:eastAsiaTheme="majorEastAsia"/>
              </w:rPr>
              <w:t>5.3</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Regler om avropslager införs</w:t>
            </w:r>
            <w:r w:rsidR="000F517D">
              <w:rPr>
                <w:webHidden/>
              </w:rPr>
              <w:tab/>
            </w:r>
            <w:r w:rsidR="000F517D">
              <w:rPr>
                <w:webHidden/>
              </w:rPr>
              <w:fldChar w:fldCharType="begin"/>
            </w:r>
            <w:r w:rsidR="000F517D">
              <w:rPr>
                <w:webHidden/>
              </w:rPr>
              <w:instrText xml:space="preserve"> PAGEREF _Toc18570388 \h </w:instrText>
            </w:r>
            <w:r w:rsidR="000F517D">
              <w:rPr>
                <w:webHidden/>
              </w:rPr>
            </w:r>
            <w:r w:rsidR="000F517D">
              <w:rPr>
                <w:webHidden/>
              </w:rPr>
              <w:fldChar w:fldCharType="separate"/>
            </w:r>
            <w:r w:rsidR="00B65FD2">
              <w:rPr>
                <w:webHidden/>
              </w:rPr>
              <w:t>23</w:t>
            </w:r>
            <w:r w:rsidR="000F517D">
              <w:rPr>
                <w:webHidden/>
              </w:rPr>
              <w:fldChar w:fldCharType="end"/>
            </w:r>
          </w:hyperlink>
        </w:p>
        <w:p w14:paraId="072BEA1F" w14:textId="24BD3640" w:rsidR="000F517D" w:rsidRDefault="00773A64">
          <w:pPr>
            <w:pStyle w:val="Innehll1"/>
            <w:rPr>
              <w:rFonts w:asciiTheme="minorHAnsi" w:eastAsiaTheme="minorEastAsia" w:hAnsiTheme="minorHAnsi"/>
              <w:sz w:val="22"/>
              <w:lang w:eastAsia="sv-SE"/>
            </w:rPr>
          </w:pPr>
          <w:hyperlink w:anchor="_Toc18570389" w:history="1">
            <w:r w:rsidR="000F517D" w:rsidRPr="003A74F1">
              <w:rPr>
                <w:rStyle w:val="Hyperlnk"/>
              </w:rPr>
              <w:t>6</w:t>
            </w:r>
            <w:r w:rsidR="000F517D">
              <w:rPr>
                <w:rFonts w:asciiTheme="minorHAnsi" w:eastAsiaTheme="minorEastAsia" w:hAnsiTheme="minorHAnsi"/>
                <w:sz w:val="22"/>
                <w:lang w:eastAsia="sv-SE"/>
              </w:rPr>
              <w:tab/>
            </w:r>
            <w:r w:rsidR="000F517D" w:rsidRPr="003A74F1">
              <w:rPr>
                <w:rStyle w:val="Hyperlnk"/>
              </w:rPr>
              <w:t>Undantag från skatteplikt vid leveranser av varor till andra EU-länder</w:t>
            </w:r>
            <w:r w:rsidR="000F517D">
              <w:rPr>
                <w:webHidden/>
              </w:rPr>
              <w:tab/>
            </w:r>
            <w:r w:rsidR="000F517D">
              <w:rPr>
                <w:webHidden/>
              </w:rPr>
              <w:fldChar w:fldCharType="begin"/>
            </w:r>
            <w:r w:rsidR="000F517D">
              <w:rPr>
                <w:webHidden/>
              </w:rPr>
              <w:instrText xml:space="preserve"> PAGEREF _Toc18570389 \h </w:instrText>
            </w:r>
            <w:r w:rsidR="000F517D">
              <w:rPr>
                <w:webHidden/>
              </w:rPr>
            </w:r>
            <w:r w:rsidR="000F517D">
              <w:rPr>
                <w:webHidden/>
              </w:rPr>
              <w:fldChar w:fldCharType="separate"/>
            </w:r>
            <w:r w:rsidR="00B65FD2">
              <w:rPr>
                <w:webHidden/>
              </w:rPr>
              <w:t>28</w:t>
            </w:r>
            <w:r w:rsidR="000F517D">
              <w:rPr>
                <w:webHidden/>
              </w:rPr>
              <w:fldChar w:fldCharType="end"/>
            </w:r>
          </w:hyperlink>
        </w:p>
        <w:p w14:paraId="3AC158B7" w14:textId="172EDC47" w:rsidR="000F517D" w:rsidRDefault="00773A64">
          <w:pPr>
            <w:pStyle w:val="Innehll2"/>
            <w:rPr>
              <w:rFonts w:asciiTheme="minorHAnsi" w:eastAsiaTheme="minorEastAsia" w:hAnsiTheme="minorHAnsi" w:cstheme="minorBidi"/>
              <w:sz w:val="22"/>
              <w:szCs w:val="22"/>
              <w:lang w:eastAsia="sv-SE"/>
            </w:rPr>
          </w:pPr>
          <w:hyperlink w:anchor="_Toc18570390" w:history="1">
            <w:r w:rsidR="000F517D" w:rsidRPr="003A74F1">
              <w:rPr>
                <w:rStyle w:val="Hyperlnk"/>
                <w:rFonts w:eastAsiaTheme="majorEastAsia"/>
              </w:rPr>
              <w:t>6.1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Gällande rätt</w:t>
            </w:r>
            <w:r w:rsidR="000F517D">
              <w:rPr>
                <w:webHidden/>
              </w:rPr>
              <w:tab/>
            </w:r>
            <w:r w:rsidR="000F517D">
              <w:rPr>
                <w:webHidden/>
              </w:rPr>
              <w:fldChar w:fldCharType="begin"/>
            </w:r>
            <w:r w:rsidR="000F517D">
              <w:rPr>
                <w:webHidden/>
              </w:rPr>
              <w:instrText xml:space="preserve"> PAGEREF _Toc18570390 \h </w:instrText>
            </w:r>
            <w:r w:rsidR="000F517D">
              <w:rPr>
                <w:webHidden/>
              </w:rPr>
            </w:r>
            <w:r w:rsidR="000F517D">
              <w:rPr>
                <w:webHidden/>
              </w:rPr>
              <w:fldChar w:fldCharType="separate"/>
            </w:r>
            <w:r w:rsidR="00B65FD2">
              <w:rPr>
                <w:webHidden/>
              </w:rPr>
              <w:t>28</w:t>
            </w:r>
            <w:r w:rsidR="000F517D">
              <w:rPr>
                <w:webHidden/>
              </w:rPr>
              <w:fldChar w:fldCharType="end"/>
            </w:r>
          </w:hyperlink>
        </w:p>
        <w:p w14:paraId="267539D3" w14:textId="594544A7"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391" w:history="1">
            <w:r w:rsidR="000F517D" w:rsidRPr="003A74F1">
              <w:rPr>
                <w:rStyle w:val="Hyperlnk"/>
                <w:rFonts w:eastAsiaTheme="majorEastAsia"/>
              </w:rPr>
              <w:t>6.1.1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EU-rätt</w:t>
            </w:r>
            <w:r w:rsidR="000F517D">
              <w:rPr>
                <w:webHidden/>
              </w:rPr>
              <w:tab/>
            </w:r>
            <w:r w:rsidR="000F517D">
              <w:rPr>
                <w:webHidden/>
              </w:rPr>
              <w:fldChar w:fldCharType="begin"/>
            </w:r>
            <w:r w:rsidR="000F517D">
              <w:rPr>
                <w:webHidden/>
              </w:rPr>
              <w:instrText xml:space="preserve"> PAGEREF _Toc18570391 \h </w:instrText>
            </w:r>
            <w:r w:rsidR="000F517D">
              <w:rPr>
                <w:webHidden/>
              </w:rPr>
            </w:r>
            <w:r w:rsidR="000F517D">
              <w:rPr>
                <w:webHidden/>
              </w:rPr>
              <w:fldChar w:fldCharType="separate"/>
            </w:r>
            <w:r w:rsidR="00B65FD2">
              <w:rPr>
                <w:webHidden/>
              </w:rPr>
              <w:t>28</w:t>
            </w:r>
            <w:r w:rsidR="000F517D">
              <w:rPr>
                <w:webHidden/>
              </w:rPr>
              <w:fldChar w:fldCharType="end"/>
            </w:r>
          </w:hyperlink>
        </w:p>
        <w:p w14:paraId="7A382938" w14:textId="0E208C3F"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392" w:history="1">
            <w:r w:rsidR="000F517D" w:rsidRPr="003A74F1">
              <w:rPr>
                <w:rStyle w:val="Hyperlnk"/>
                <w:rFonts w:eastAsiaTheme="majorEastAsia"/>
              </w:rPr>
              <w:t>6.1.2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Svensk rätt</w:t>
            </w:r>
            <w:r w:rsidR="000F517D">
              <w:rPr>
                <w:webHidden/>
              </w:rPr>
              <w:tab/>
            </w:r>
            <w:r w:rsidR="000F517D">
              <w:rPr>
                <w:webHidden/>
              </w:rPr>
              <w:fldChar w:fldCharType="begin"/>
            </w:r>
            <w:r w:rsidR="000F517D">
              <w:rPr>
                <w:webHidden/>
              </w:rPr>
              <w:instrText xml:space="preserve"> PAGEREF _Toc18570392 \h </w:instrText>
            </w:r>
            <w:r w:rsidR="000F517D">
              <w:rPr>
                <w:webHidden/>
              </w:rPr>
            </w:r>
            <w:r w:rsidR="000F517D">
              <w:rPr>
                <w:webHidden/>
              </w:rPr>
              <w:fldChar w:fldCharType="separate"/>
            </w:r>
            <w:r w:rsidR="00B65FD2">
              <w:rPr>
                <w:webHidden/>
              </w:rPr>
              <w:t>28</w:t>
            </w:r>
            <w:r w:rsidR="000F517D">
              <w:rPr>
                <w:webHidden/>
              </w:rPr>
              <w:fldChar w:fldCharType="end"/>
            </w:r>
          </w:hyperlink>
        </w:p>
        <w:p w14:paraId="579233D1" w14:textId="4F19F970" w:rsidR="000F517D" w:rsidRDefault="00773A64">
          <w:pPr>
            <w:pStyle w:val="Innehll2"/>
            <w:rPr>
              <w:rFonts w:asciiTheme="minorHAnsi" w:eastAsiaTheme="minorEastAsia" w:hAnsiTheme="minorHAnsi" w:cstheme="minorBidi"/>
              <w:sz w:val="22"/>
              <w:szCs w:val="22"/>
              <w:lang w:eastAsia="sv-SE"/>
            </w:rPr>
          </w:pPr>
          <w:hyperlink w:anchor="_Toc18570393" w:history="1">
            <w:r w:rsidR="000F517D" w:rsidRPr="003A74F1">
              <w:rPr>
                <w:rStyle w:val="Hyperlnk"/>
                <w:rFonts w:eastAsiaTheme="majorEastAsia"/>
              </w:rPr>
              <w:t>6.2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Skärpta krav för undantaget från skatteplikt</w:t>
            </w:r>
            <w:r w:rsidR="000F517D">
              <w:rPr>
                <w:webHidden/>
              </w:rPr>
              <w:tab/>
            </w:r>
            <w:r w:rsidR="000F517D">
              <w:rPr>
                <w:webHidden/>
              </w:rPr>
              <w:fldChar w:fldCharType="begin"/>
            </w:r>
            <w:r w:rsidR="000F517D">
              <w:rPr>
                <w:webHidden/>
              </w:rPr>
              <w:instrText xml:space="preserve"> PAGEREF _Toc18570393 \h </w:instrText>
            </w:r>
            <w:r w:rsidR="000F517D">
              <w:rPr>
                <w:webHidden/>
              </w:rPr>
            </w:r>
            <w:r w:rsidR="000F517D">
              <w:rPr>
                <w:webHidden/>
              </w:rPr>
              <w:fldChar w:fldCharType="separate"/>
            </w:r>
            <w:r w:rsidR="00B65FD2">
              <w:rPr>
                <w:webHidden/>
              </w:rPr>
              <w:t>29</w:t>
            </w:r>
            <w:r w:rsidR="000F517D">
              <w:rPr>
                <w:webHidden/>
              </w:rPr>
              <w:fldChar w:fldCharType="end"/>
            </w:r>
          </w:hyperlink>
        </w:p>
        <w:p w14:paraId="1EDAB71D" w14:textId="6C0D51FC" w:rsidR="000F517D" w:rsidRDefault="00773A64">
          <w:pPr>
            <w:pStyle w:val="Innehll1"/>
            <w:rPr>
              <w:rFonts w:asciiTheme="minorHAnsi" w:eastAsiaTheme="minorEastAsia" w:hAnsiTheme="minorHAnsi"/>
              <w:sz w:val="22"/>
              <w:lang w:eastAsia="sv-SE"/>
            </w:rPr>
          </w:pPr>
          <w:hyperlink w:anchor="_Toc18570394" w:history="1">
            <w:r w:rsidR="000F517D" w:rsidRPr="003A74F1">
              <w:rPr>
                <w:rStyle w:val="Hyperlnk"/>
              </w:rPr>
              <w:t>7</w:t>
            </w:r>
            <w:r w:rsidR="000F517D">
              <w:rPr>
                <w:rFonts w:asciiTheme="minorHAnsi" w:eastAsiaTheme="minorEastAsia" w:hAnsiTheme="minorHAnsi"/>
                <w:sz w:val="22"/>
                <w:lang w:eastAsia="sv-SE"/>
              </w:rPr>
              <w:tab/>
            </w:r>
            <w:r w:rsidR="000F517D" w:rsidRPr="003A74F1">
              <w:rPr>
                <w:rStyle w:val="Hyperlnk"/>
              </w:rPr>
              <w:t>Omsättningsland och kedjetransaktioner</w:t>
            </w:r>
            <w:r w:rsidR="000F517D">
              <w:rPr>
                <w:webHidden/>
              </w:rPr>
              <w:tab/>
            </w:r>
            <w:r w:rsidR="000F517D">
              <w:rPr>
                <w:webHidden/>
              </w:rPr>
              <w:fldChar w:fldCharType="begin"/>
            </w:r>
            <w:r w:rsidR="000F517D">
              <w:rPr>
                <w:webHidden/>
              </w:rPr>
              <w:instrText xml:space="preserve"> PAGEREF _Toc18570394 \h </w:instrText>
            </w:r>
            <w:r w:rsidR="000F517D">
              <w:rPr>
                <w:webHidden/>
              </w:rPr>
            </w:r>
            <w:r w:rsidR="000F517D">
              <w:rPr>
                <w:webHidden/>
              </w:rPr>
              <w:fldChar w:fldCharType="separate"/>
            </w:r>
            <w:r w:rsidR="00B65FD2">
              <w:rPr>
                <w:webHidden/>
              </w:rPr>
              <w:t>30</w:t>
            </w:r>
            <w:r w:rsidR="000F517D">
              <w:rPr>
                <w:webHidden/>
              </w:rPr>
              <w:fldChar w:fldCharType="end"/>
            </w:r>
          </w:hyperlink>
        </w:p>
        <w:p w14:paraId="47AF9360" w14:textId="1F77CB61" w:rsidR="000F517D" w:rsidRDefault="00773A64">
          <w:pPr>
            <w:pStyle w:val="Innehll2"/>
            <w:rPr>
              <w:rFonts w:asciiTheme="minorHAnsi" w:eastAsiaTheme="minorEastAsia" w:hAnsiTheme="minorHAnsi" w:cstheme="minorBidi"/>
              <w:sz w:val="22"/>
              <w:szCs w:val="22"/>
              <w:lang w:eastAsia="sv-SE"/>
            </w:rPr>
          </w:pPr>
          <w:hyperlink w:anchor="_Toc18570395" w:history="1">
            <w:r w:rsidR="000F517D" w:rsidRPr="003A74F1">
              <w:rPr>
                <w:rStyle w:val="Hyperlnk"/>
                <w:rFonts w:eastAsiaTheme="majorEastAsia"/>
              </w:rPr>
              <w:t>7.1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Gällande rätt</w:t>
            </w:r>
            <w:r w:rsidR="000F517D">
              <w:rPr>
                <w:webHidden/>
              </w:rPr>
              <w:tab/>
            </w:r>
            <w:r w:rsidR="000F517D">
              <w:rPr>
                <w:webHidden/>
              </w:rPr>
              <w:fldChar w:fldCharType="begin"/>
            </w:r>
            <w:r w:rsidR="000F517D">
              <w:rPr>
                <w:webHidden/>
              </w:rPr>
              <w:instrText xml:space="preserve"> PAGEREF _Toc18570395 \h </w:instrText>
            </w:r>
            <w:r w:rsidR="000F517D">
              <w:rPr>
                <w:webHidden/>
              </w:rPr>
            </w:r>
            <w:r w:rsidR="000F517D">
              <w:rPr>
                <w:webHidden/>
              </w:rPr>
              <w:fldChar w:fldCharType="separate"/>
            </w:r>
            <w:r w:rsidR="00B65FD2">
              <w:rPr>
                <w:webHidden/>
              </w:rPr>
              <w:t>30</w:t>
            </w:r>
            <w:r w:rsidR="000F517D">
              <w:rPr>
                <w:webHidden/>
              </w:rPr>
              <w:fldChar w:fldCharType="end"/>
            </w:r>
          </w:hyperlink>
        </w:p>
        <w:p w14:paraId="35B59A6D" w14:textId="1C243329"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396" w:history="1">
            <w:r w:rsidR="000F517D" w:rsidRPr="003A74F1">
              <w:rPr>
                <w:rStyle w:val="Hyperlnk"/>
                <w:rFonts w:eastAsiaTheme="majorEastAsia"/>
              </w:rPr>
              <w:t>7.1.1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EU-rätt</w:t>
            </w:r>
            <w:r w:rsidR="000F517D">
              <w:rPr>
                <w:webHidden/>
              </w:rPr>
              <w:tab/>
            </w:r>
            <w:r w:rsidR="000F517D">
              <w:rPr>
                <w:webHidden/>
              </w:rPr>
              <w:fldChar w:fldCharType="begin"/>
            </w:r>
            <w:r w:rsidR="000F517D">
              <w:rPr>
                <w:webHidden/>
              </w:rPr>
              <w:instrText xml:space="preserve"> PAGEREF _Toc18570396 \h </w:instrText>
            </w:r>
            <w:r w:rsidR="000F517D">
              <w:rPr>
                <w:webHidden/>
              </w:rPr>
            </w:r>
            <w:r w:rsidR="000F517D">
              <w:rPr>
                <w:webHidden/>
              </w:rPr>
              <w:fldChar w:fldCharType="separate"/>
            </w:r>
            <w:r w:rsidR="00B65FD2">
              <w:rPr>
                <w:webHidden/>
              </w:rPr>
              <w:t>30</w:t>
            </w:r>
            <w:r w:rsidR="000F517D">
              <w:rPr>
                <w:webHidden/>
              </w:rPr>
              <w:fldChar w:fldCharType="end"/>
            </w:r>
          </w:hyperlink>
        </w:p>
        <w:p w14:paraId="12F20531" w14:textId="1E5E16EF"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397" w:history="1">
            <w:r w:rsidR="000F517D" w:rsidRPr="003A74F1">
              <w:rPr>
                <w:rStyle w:val="Hyperlnk"/>
                <w:rFonts w:eastAsiaTheme="majorEastAsia"/>
              </w:rPr>
              <w:t>7.1.2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Svensk rätt</w:t>
            </w:r>
            <w:r w:rsidR="000F517D">
              <w:rPr>
                <w:webHidden/>
              </w:rPr>
              <w:tab/>
            </w:r>
            <w:r w:rsidR="000F517D">
              <w:rPr>
                <w:webHidden/>
              </w:rPr>
              <w:fldChar w:fldCharType="begin"/>
            </w:r>
            <w:r w:rsidR="000F517D">
              <w:rPr>
                <w:webHidden/>
              </w:rPr>
              <w:instrText xml:space="preserve"> PAGEREF _Toc18570397 \h </w:instrText>
            </w:r>
            <w:r w:rsidR="000F517D">
              <w:rPr>
                <w:webHidden/>
              </w:rPr>
            </w:r>
            <w:r w:rsidR="000F517D">
              <w:rPr>
                <w:webHidden/>
              </w:rPr>
              <w:fldChar w:fldCharType="separate"/>
            </w:r>
            <w:r w:rsidR="00B65FD2">
              <w:rPr>
                <w:webHidden/>
              </w:rPr>
              <w:t>32</w:t>
            </w:r>
            <w:r w:rsidR="000F517D">
              <w:rPr>
                <w:webHidden/>
              </w:rPr>
              <w:fldChar w:fldCharType="end"/>
            </w:r>
          </w:hyperlink>
        </w:p>
        <w:p w14:paraId="69BDE81D" w14:textId="6878E99D" w:rsidR="000F517D" w:rsidRDefault="00773A64">
          <w:pPr>
            <w:pStyle w:val="Innehll2"/>
            <w:rPr>
              <w:rFonts w:asciiTheme="minorHAnsi" w:eastAsiaTheme="minorEastAsia" w:hAnsiTheme="minorHAnsi" w:cstheme="minorBidi"/>
              <w:sz w:val="22"/>
              <w:szCs w:val="22"/>
              <w:lang w:eastAsia="sv-SE"/>
            </w:rPr>
          </w:pPr>
          <w:hyperlink w:anchor="_Toc18570398" w:history="1">
            <w:r w:rsidR="000F517D" w:rsidRPr="003A74F1">
              <w:rPr>
                <w:rStyle w:val="Hyperlnk"/>
                <w:rFonts w:eastAsiaTheme="majorEastAsia"/>
              </w:rPr>
              <w:t>7.2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En bestämmelse om omsättningsland vid kedjetransaktioner införs</w:t>
            </w:r>
            <w:r w:rsidR="000F517D">
              <w:rPr>
                <w:webHidden/>
              </w:rPr>
              <w:tab/>
            </w:r>
            <w:r w:rsidR="000F517D">
              <w:rPr>
                <w:webHidden/>
              </w:rPr>
              <w:fldChar w:fldCharType="begin"/>
            </w:r>
            <w:r w:rsidR="000F517D">
              <w:rPr>
                <w:webHidden/>
              </w:rPr>
              <w:instrText xml:space="preserve"> PAGEREF _Toc18570398 \h </w:instrText>
            </w:r>
            <w:r w:rsidR="000F517D">
              <w:rPr>
                <w:webHidden/>
              </w:rPr>
            </w:r>
            <w:r w:rsidR="000F517D">
              <w:rPr>
                <w:webHidden/>
              </w:rPr>
              <w:fldChar w:fldCharType="separate"/>
            </w:r>
            <w:r w:rsidR="00B65FD2">
              <w:rPr>
                <w:webHidden/>
              </w:rPr>
              <w:t>32</w:t>
            </w:r>
            <w:r w:rsidR="000F517D">
              <w:rPr>
                <w:webHidden/>
              </w:rPr>
              <w:fldChar w:fldCharType="end"/>
            </w:r>
          </w:hyperlink>
        </w:p>
        <w:p w14:paraId="357E8D08" w14:textId="055611F7" w:rsidR="000F517D" w:rsidRDefault="00773A64">
          <w:pPr>
            <w:pStyle w:val="Innehll1"/>
            <w:rPr>
              <w:rFonts w:asciiTheme="minorHAnsi" w:eastAsiaTheme="minorEastAsia" w:hAnsiTheme="minorHAnsi"/>
              <w:sz w:val="22"/>
              <w:lang w:eastAsia="sv-SE"/>
            </w:rPr>
          </w:pPr>
          <w:hyperlink w:anchor="_Toc18570399" w:history="1">
            <w:r w:rsidR="000F517D" w:rsidRPr="003A74F1">
              <w:rPr>
                <w:rStyle w:val="Hyperlnk"/>
              </w:rPr>
              <w:t>8</w:t>
            </w:r>
            <w:r w:rsidR="000F517D">
              <w:rPr>
                <w:rFonts w:asciiTheme="minorHAnsi" w:eastAsiaTheme="minorEastAsia" w:hAnsiTheme="minorHAnsi"/>
                <w:sz w:val="22"/>
                <w:lang w:eastAsia="sv-SE"/>
              </w:rPr>
              <w:tab/>
            </w:r>
            <w:r w:rsidR="000F517D" w:rsidRPr="003A74F1">
              <w:rPr>
                <w:rStyle w:val="Hyperlnk"/>
              </w:rPr>
              <w:t>Territoriella tillämpningsområden</w:t>
            </w:r>
            <w:r w:rsidR="000F517D">
              <w:rPr>
                <w:webHidden/>
              </w:rPr>
              <w:tab/>
            </w:r>
            <w:r w:rsidR="000F517D">
              <w:rPr>
                <w:webHidden/>
              </w:rPr>
              <w:fldChar w:fldCharType="begin"/>
            </w:r>
            <w:r w:rsidR="000F517D">
              <w:rPr>
                <w:webHidden/>
              </w:rPr>
              <w:instrText xml:space="preserve"> PAGEREF _Toc18570399 \h </w:instrText>
            </w:r>
            <w:r w:rsidR="000F517D">
              <w:rPr>
                <w:webHidden/>
              </w:rPr>
            </w:r>
            <w:r w:rsidR="000F517D">
              <w:rPr>
                <w:webHidden/>
              </w:rPr>
              <w:fldChar w:fldCharType="separate"/>
            </w:r>
            <w:r w:rsidR="00B65FD2">
              <w:rPr>
                <w:webHidden/>
              </w:rPr>
              <w:t>36</w:t>
            </w:r>
            <w:r w:rsidR="000F517D">
              <w:rPr>
                <w:webHidden/>
              </w:rPr>
              <w:fldChar w:fldCharType="end"/>
            </w:r>
          </w:hyperlink>
        </w:p>
        <w:p w14:paraId="52F54658" w14:textId="47FB7C16" w:rsidR="000F517D" w:rsidRDefault="00773A64">
          <w:pPr>
            <w:pStyle w:val="Innehll2"/>
            <w:rPr>
              <w:rFonts w:asciiTheme="minorHAnsi" w:eastAsiaTheme="minorEastAsia" w:hAnsiTheme="minorHAnsi" w:cstheme="minorBidi"/>
              <w:sz w:val="22"/>
              <w:szCs w:val="22"/>
              <w:lang w:eastAsia="sv-SE"/>
            </w:rPr>
          </w:pPr>
          <w:hyperlink w:anchor="_Toc18570400" w:history="1">
            <w:r w:rsidR="000F517D" w:rsidRPr="003A74F1">
              <w:rPr>
                <w:rStyle w:val="Hyperlnk"/>
                <w:rFonts w:eastAsiaTheme="majorEastAsia"/>
              </w:rPr>
              <w:t>8.1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Gällande rätt</w:t>
            </w:r>
            <w:r w:rsidR="000F517D">
              <w:rPr>
                <w:webHidden/>
              </w:rPr>
              <w:tab/>
            </w:r>
            <w:r w:rsidR="000F517D">
              <w:rPr>
                <w:webHidden/>
              </w:rPr>
              <w:fldChar w:fldCharType="begin"/>
            </w:r>
            <w:r w:rsidR="000F517D">
              <w:rPr>
                <w:webHidden/>
              </w:rPr>
              <w:instrText xml:space="preserve"> PAGEREF _Toc18570400 \h </w:instrText>
            </w:r>
            <w:r w:rsidR="000F517D">
              <w:rPr>
                <w:webHidden/>
              </w:rPr>
            </w:r>
            <w:r w:rsidR="000F517D">
              <w:rPr>
                <w:webHidden/>
              </w:rPr>
              <w:fldChar w:fldCharType="separate"/>
            </w:r>
            <w:r w:rsidR="00B65FD2">
              <w:rPr>
                <w:webHidden/>
              </w:rPr>
              <w:t>36</w:t>
            </w:r>
            <w:r w:rsidR="000F517D">
              <w:rPr>
                <w:webHidden/>
              </w:rPr>
              <w:fldChar w:fldCharType="end"/>
            </w:r>
          </w:hyperlink>
        </w:p>
        <w:p w14:paraId="26988107" w14:textId="08017022"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01" w:history="1">
            <w:r w:rsidR="000F517D" w:rsidRPr="003A74F1">
              <w:rPr>
                <w:rStyle w:val="Hyperlnk"/>
                <w:rFonts w:eastAsiaTheme="majorEastAsia"/>
              </w:rPr>
              <w:t>8.1.1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EU-rätt</w:t>
            </w:r>
            <w:r w:rsidR="000F517D">
              <w:rPr>
                <w:webHidden/>
              </w:rPr>
              <w:tab/>
            </w:r>
            <w:r w:rsidR="000F517D">
              <w:rPr>
                <w:webHidden/>
              </w:rPr>
              <w:fldChar w:fldCharType="begin"/>
            </w:r>
            <w:r w:rsidR="000F517D">
              <w:rPr>
                <w:webHidden/>
              </w:rPr>
              <w:instrText xml:space="preserve"> PAGEREF _Toc18570401 \h </w:instrText>
            </w:r>
            <w:r w:rsidR="000F517D">
              <w:rPr>
                <w:webHidden/>
              </w:rPr>
            </w:r>
            <w:r w:rsidR="000F517D">
              <w:rPr>
                <w:webHidden/>
              </w:rPr>
              <w:fldChar w:fldCharType="separate"/>
            </w:r>
            <w:r w:rsidR="00B65FD2">
              <w:rPr>
                <w:webHidden/>
              </w:rPr>
              <w:t>36</w:t>
            </w:r>
            <w:r w:rsidR="000F517D">
              <w:rPr>
                <w:webHidden/>
              </w:rPr>
              <w:fldChar w:fldCharType="end"/>
            </w:r>
          </w:hyperlink>
        </w:p>
        <w:p w14:paraId="439AA1F7" w14:textId="7DCCE33A"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02" w:history="1">
            <w:r w:rsidR="000F517D" w:rsidRPr="003A74F1">
              <w:rPr>
                <w:rStyle w:val="Hyperlnk"/>
                <w:rFonts w:eastAsiaTheme="majorEastAsia"/>
              </w:rPr>
              <w:t>8.1.2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Svensk rätt</w:t>
            </w:r>
            <w:r w:rsidR="000F517D">
              <w:rPr>
                <w:webHidden/>
              </w:rPr>
              <w:tab/>
            </w:r>
            <w:r w:rsidR="000F517D">
              <w:rPr>
                <w:webHidden/>
              </w:rPr>
              <w:fldChar w:fldCharType="begin"/>
            </w:r>
            <w:r w:rsidR="000F517D">
              <w:rPr>
                <w:webHidden/>
              </w:rPr>
              <w:instrText xml:space="preserve"> PAGEREF _Toc18570402 \h </w:instrText>
            </w:r>
            <w:r w:rsidR="000F517D">
              <w:rPr>
                <w:webHidden/>
              </w:rPr>
            </w:r>
            <w:r w:rsidR="000F517D">
              <w:rPr>
                <w:webHidden/>
              </w:rPr>
              <w:fldChar w:fldCharType="separate"/>
            </w:r>
            <w:r w:rsidR="00B65FD2">
              <w:rPr>
                <w:webHidden/>
              </w:rPr>
              <w:t>36</w:t>
            </w:r>
            <w:r w:rsidR="000F517D">
              <w:rPr>
                <w:webHidden/>
              </w:rPr>
              <w:fldChar w:fldCharType="end"/>
            </w:r>
          </w:hyperlink>
        </w:p>
        <w:p w14:paraId="1E4451F5" w14:textId="10663A99" w:rsidR="000F517D" w:rsidRDefault="00773A64">
          <w:pPr>
            <w:pStyle w:val="Innehll2"/>
            <w:rPr>
              <w:rFonts w:asciiTheme="minorHAnsi" w:eastAsiaTheme="minorEastAsia" w:hAnsiTheme="minorHAnsi" w:cstheme="minorBidi"/>
              <w:sz w:val="22"/>
              <w:szCs w:val="22"/>
              <w:lang w:eastAsia="sv-SE"/>
            </w:rPr>
          </w:pPr>
          <w:hyperlink w:anchor="_Toc18570403" w:history="1">
            <w:r w:rsidR="000F517D" w:rsidRPr="003A74F1">
              <w:rPr>
                <w:rStyle w:val="Hyperlnk"/>
                <w:rFonts w:eastAsiaTheme="majorEastAsia"/>
              </w:rPr>
              <w:t>8.2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Definitionen av ett tredje territorium justeras</w:t>
            </w:r>
            <w:r w:rsidR="000F517D">
              <w:rPr>
                <w:webHidden/>
              </w:rPr>
              <w:tab/>
            </w:r>
            <w:r w:rsidR="000F517D">
              <w:rPr>
                <w:webHidden/>
              </w:rPr>
              <w:fldChar w:fldCharType="begin"/>
            </w:r>
            <w:r w:rsidR="000F517D">
              <w:rPr>
                <w:webHidden/>
              </w:rPr>
              <w:instrText xml:space="preserve"> PAGEREF _Toc18570403 \h </w:instrText>
            </w:r>
            <w:r w:rsidR="000F517D">
              <w:rPr>
                <w:webHidden/>
              </w:rPr>
            </w:r>
            <w:r w:rsidR="000F517D">
              <w:rPr>
                <w:webHidden/>
              </w:rPr>
              <w:fldChar w:fldCharType="separate"/>
            </w:r>
            <w:r w:rsidR="00B65FD2">
              <w:rPr>
                <w:webHidden/>
              </w:rPr>
              <w:t>36</w:t>
            </w:r>
            <w:r w:rsidR="000F517D">
              <w:rPr>
                <w:webHidden/>
              </w:rPr>
              <w:fldChar w:fldCharType="end"/>
            </w:r>
          </w:hyperlink>
        </w:p>
        <w:p w14:paraId="3E08D395" w14:textId="5F583F7E" w:rsidR="000F517D" w:rsidRDefault="00773A64">
          <w:pPr>
            <w:pStyle w:val="Innehll1"/>
            <w:rPr>
              <w:rFonts w:asciiTheme="minorHAnsi" w:eastAsiaTheme="minorEastAsia" w:hAnsiTheme="minorHAnsi"/>
              <w:sz w:val="22"/>
              <w:lang w:eastAsia="sv-SE"/>
            </w:rPr>
          </w:pPr>
          <w:hyperlink w:anchor="_Toc18570404" w:history="1">
            <w:r w:rsidR="000F517D" w:rsidRPr="003A74F1">
              <w:rPr>
                <w:rStyle w:val="Hyperlnk"/>
              </w:rPr>
              <w:t>9</w:t>
            </w:r>
            <w:r w:rsidR="000F517D">
              <w:rPr>
                <w:rFonts w:asciiTheme="minorHAnsi" w:eastAsiaTheme="minorEastAsia" w:hAnsiTheme="minorHAnsi"/>
                <w:sz w:val="22"/>
                <w:lang w:eastAsia="sv-SE"/>
              </w:rPr>
              <w:tab/>
            </w:r>
            <w:r w:rsidR="000F517D" w:rsidRPr="003A74F1">
              <w:rPr>
                <w:rStyle w:val="Hyperlnk"/>
              </w:rPr>
              <w:t>Ikraftträdande- och övergångsbestämmelser</w:t>
            </w:r>
            <w:r w:rsidR="000F517D">
              <w:rPr>
                <w:webHidden/>
              </w:rPr>
              <w:tab/>
            </w:r>
            <w:r w:rsidR="000F517D">
              <w:rPr>
                <w:webHidden/>
              </w:rPr>
              <w:fldChar w:fldCharType="begin"/>
            </w:r>
            <w:r w:rsidR="000F517D">
              <w:rPr>
                <w:webHidden/>
              </w:rPr>
              <w:instrText xml:space="preserve"> PAGEREF _Toc18570404 \h </w:instrText>
            </w:r>
            <w:r w:rsidR="000F517D">
              <w:rPr>
                <w:webHidden/>
              </w:rPr>
            </w:r>
            <w:r w:rsidR="000F517D">
              <w:rPr>
                <w:webHidden/>
              </w:rPr>
              <w:fldChar w:fldCharType="separate"/>
            </w:r>
            <w:r w:rsidR="00B65FD2">
              <w:rPr>
                <w:webHidden/>
              </w:rPr>
              <w:t>37</w:t>
            </w:r>
            <w:r w:rsidR="000F517D">
              <w:rPr>
                <w:webHidden/>
              </w:rPr>
              <w:fldChar w:fldCharType="end"/>
            </w:r>
          </w:hyperlink>
        </w:p>
        <w:p w14:paraId="73A9E214" w14:textId="2FDD9756" w:rsidR="000F517D" w:rsidRDefault="00773A64">
          <w:pPr>
            <w:pStyle w:val="Innehll1"/>
            <w:rPr>
              <w:rFonts w:asciiTheme="minorHAnsi" w:eastAsiaTheme="minorEastAsia" w:hAnsiTheme="minorHAnsi"/>
              <w:sz w:val="22"/>
              <w:lang w:eastAsia="sv-SE"/>
            </w:rPr>
          </w:pPr>
          <w:hyperlink w:anchor="_Toc18570405" w:history="1">
            <w:r w:rsidR="000F517D" w:rsidRPr="003A74F1">
              <w:rPr>
                <w:rStyle w:val="Hyperlnk"/>
              </w:rPr>
              <w:t>10</w:t>
            </w:r>
            <w:r w:rsidR="000F517D">
              <w:rPr>
                <w:rFonts w:asciiTheme="minorHAnsi" w:eastAsiaTheme="minorEastAsia" w:hAnsiTheme="minorHAnsi"/>
                <w:sz w:val="22"/>
                <w:lang w:eastAsia="sv-SE"/>
              </w:rPr>
              <w:tab/>
            </w:r>
            <w:r w:rsidR="000F517D" w:rsidRPr="003A74F1">
              <w:rPr>
                <w:rStyle w:val="Hyperlnk"/>
              </w:rPr>
              <w:t>Konsekvensanalys</w:t>
            </w:r>
            <w:r w:rsidR="000F517D">
              <w:rPr>
                <w:webHidden/>
              </w:rPr>
              <w:tab/>
            </w:r>
            <w:r w:rsidR="000F517D">
              <w:rPr>
                <w:webHidden/>
              </w:rPr>
              <w:fldChar w:fldCharType="begin"/>
            </w:r>
            <w:r w:rsidR="000F517D">
              <w:rPr>
                <w:webHidden/>
              </w:rPr>
              <w:instrText xml:space="preserve"> PAGEREF _Toc18570405 \h </w:instrText>
            </w:r>
            <w:r w:rsidR="000F517D">
              <w:rPr>
                <w:webHidden/>
              </w:rPr>
            </w:r>
            <w:r w:rsidR="000F517D">
              <w:rPr>
                <w:webHidden/>
              </w:rPr>
              <w:fldChar w:fldCharType="separate"/>
            </w:r>
            <w:r w:rsidR="00B65FD2">
              <w:rPr>
                <w:webHidden/>
              </w:rPr>
              <w:t>37</w:t>
            </w:r>
            <w:r w:rsidR="000F517D">
              <w:rPr>
                <w:webHidden/>
              </w:rPr>
              <w:fldChar w:fldCharType="end"/>
            </w:r>
          </w:hyperlink>
        </w:p>
        <w:p w14:paraId="57530922" w14:textId="1B27D83A" w:rsidR="000F517D" w:rsidRDefault="00773A64">
          <w:pPr>
            <w:pStyle w:val="Innehll2"/>
            <w:tabs>
              <w:tab w:val="left" w:pos="1134"/>
            </w:tabs>
            <w:rPr>
              <w:rFonts w:asciiTheme="minorHAnsi" w:eastAsiaTheme="minorEastAsia" w:hAnsiTheme="minorHAnsi" w:cstheme="minorBidi"/>
              <w:sz w:val="22"/>
              <w:szCs w:val="22"/>
              <w:lang w:eastAsia="sv-SE"/>
            </w:rPr>
          </w:pPr>
          <w:hyperlink w:anchor="_Toc18570406" w:history="1">
            <w:r w:rsidR="000F517D" w:rsidRPr="003A74F1">
              <w:rPr>
                <w:rStyle w:val="Hyperlnk"/>
                <w:rFonts w:eastAsiaTheme="majorEastAsia"/>
              </w:rPr>
              <w:t>10.1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Mervärdesskatt vid gränsöverskridande handel</w:t>
            </w:r>
            <w:r w:rsidR="000F517D">
              <w:rPr>
                <w:webHidden/>
              </w:rPr>
              <w:tab/>
            </w:r>
            <w:r w:rsidR="000F517D">
              <w:rPr>
                <w:webHidden/>
              </w:rPr>
              <w:fldChar w:fldCharType="begin"/>
            </w:r>
            <w:r w:rsidR="000F517D">
              <w:rPr>
                <w:webHidden/>
              </w:rPr>
              <w:instrText xml:space="preserve"> PAGEREF _Toc18570406 \h </w:instrText>
            </w:r>
            <w:r w:rsidR="000F517D">
              <w:rPr>
                <w:webHidden/>
              </w:rPr>
            </w:r>
            <w:r w:rsidR="000F517D">
              <w:rPr>
                <w:webHidden/>
              </w:rPr>
              <w:fldChar w:fldCharType="separate"/>
            </w:r>
            <w:r w:rsidR="00B65FD2">
              <w:rPr>
                <w:webHidden/>
              </w:rPr>
              <w:t>38</w:t>
            </w:r>
            <w:r w:rsidR="000F517D">
              <w:rPr>
                <w:webHidden/>
              </w:rPr>
              <w:fldChar w:fldCharType="end"/>
            </w:r>
          </w:hyperlink>
        </w:p>
        <w:p w14:paraId="27923E89" w14:textId="05CCFE06"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07" w:history="1">
            <w:r w:rsidR="000F517D" w:rsidRPr="003A74F1">
              <w:rPr>
                <w:rStyle w:val="Hyperlnk"/>
                <w:rFonts w:eastAsiaTheme="majorEastAsia"/>
              </w:rPr>
              <w:t>10.1.1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Syfte, alternativa lösningar och förslagets förenlighet med EU-rätten</w:t>
            </w:r>
            <w:r w:rsidR="000F517D">
              <w:rPr>
                <w:webHidden/>
              </w:rPr>
              <w:tab/>
            </w:r>
            <w:r w:rsidR="000F517D">
              <w:rPr>
                <w:webHidden/>
              </w:rPr>
              <w:fldChar w:fldCharType="begin"/>
            </w:r>
            <w:r w:rsidR="000F517D">
              <w:rPr>
                <w:webHidden/>
              </w:rPr>
              <w:instrText xml:space="preserve"> PAGEREF _Toc18570407 \h </w:instrText>
            </w:r>
            <w:r w:rsidR="000F517D">
              <w:rPr>
                <w:webHidden/>
              </w:rPr>
            </w:r>
            <w:r w:rsidR="000F517D">
              <w:rPr>
                <w:webHidden/>
              </w:rPr>
              <w:fldChar w:fldCharType="separate"/>
            </w:r>
            <w:r w:rsidR="00B65FD2">
              <w:rPr>
                <w:webHidden/>
              </w:rPr>
              <w:t>38</w:t>
            </w:r>
            <w:r w:rsidR="000F517D">
              <w:rPr>
                <w:webHidden/>
              </w:rPr>
              <w:fldChar w:fldCharType="end"/>
            </w:r>
          </w:hyperlink>
        </w:p>
        <w:p w14:paraId="3075D7CD" w14:textId="5B1523E6"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08" w:history="1">
            <w:r w:rsidR="000F517D" w:rsidRPr="003A74F1">
              <w:rPr>
                <w:rStyle w:val="Hyperlnk"/>
                <w:rFonts w:eastAsiaTheme="majorEastAsia"/>
              </w:rPr>
              <w:t>10.1.2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Offentligfinansiell effekt</w:t>
            </w:r>
            <w:r w:rsidR="000F517D">
              <w:rPr>
                <w:webHidden/>
              </w:rPr>
              <w:tab/>
            </w:r>
            <w:r w:rsidR="000F517D">
              <w:rPr>
                <w:webHidden/>
              </w:rPr>
              <w:fldChar w:fldCharType="begin"/>
            </w:r>
            <w:r w:rsidR="000F517D">
              <w:rPr>
                <w:webHidden/>
              </w:rPr>
              <w:instrText xml:space="preserve"> PAGEREF _Toc18570408 \h </w:instrText>
            </w:r>
            <w:r w:rsidR="000F517D">
              <w:rPr>
                <w:webHidden/>
              </w:rPr>
            </w:r>
            <w:r w:rsidR="000F517D">
              <w:rPr>
                <w:webHidden/>
              </w:rPr>
              <w:fldChar w:fldCharType="separate"/>
            </w:r>
            <w:r w:rsidR="00B65FD2">
              <w:rPr>
                <w:webHidden/>
              </w:rPr>
              <w:t>38</w:t>
            </w:r>
            <w:r w:rsidR="000F517D">
              <w:rPr>
                <w:webHidden/>
              </w:rPr>
              <w:fldChar w:fldCharType="end"/>
            </w:r>
          </w:hyperlink>
        </w:p>
        <w:p w14:paraId="33E498A2" w14:textId="4170866F"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09" w:history="1">
            <w:r w:rsidR="000F517D" w:rsidRPr="003A74F1">
              <w:rPr>
                <w:rStyle w:val="Hyperlnk"/>
                <w:rFonts w:eastAsiaTheme="majorEastAsia"/>
              </w:rPr>
              <w:t>10.1.3</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Effekter för företagen</w:t>
            </w:r>
            <w:r w:rsidR="000F517D">
              <w:rPr>
                <w:webHidden/>
              </w:rPr>
              <w:tab/>
            </w:r>
            <w:r w:rsidR="000F517D">
              <w:rPr>
                <w:webHidden/>
              </w:rPr>
              <w:fldChar w:fldCharType="begin"/>
            </w:r>
            <w:r w:rsidR="000F517D">
              <w:rPr>
                <w:webHidden/>
              </w:rPr>
              <w:instrText xml:space="preserve"> PAGEREF _Toc18570409 \h </w:instrText>
            </w:r>
            <w:r w:rsidR="000F517D">
              <w:rPr>
                <w:webHidden/>
              </w:rPr>
            </w:r>
            <w:r w:rsidR="000F517D">
              <w:rPr>
                <w:webHidden/>
              </w:rPr>
              <w:fldChar w:fldCharType="separate"/>
            </w:r>
            <w:r w:rsidR="00B65FD2">
              <w:rPr>
                <w:webHidden/>
              </w:rPr>
              <w:t>38</w:t>
            </w:r>
            <w:r w:rsidR="000F517D">
              <w:rPr>
                <w:webHidden/>
              </w:rPr>
              <w:fldChar w:fldCharType="end"/>
            </w:r>
          </w:hyperlink>
        </w:p>
        <w:p w14:paraId="63C04B6D" w14:textId="4494F220"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10" w:history="1">
            <w:r w:rsidR="000F517D" w:rsidRPr="003A74F1">
              <w:rPr>
                <w:rStyle w:val="Hyperlnk"/>
                <w:rFonts w:eastAsiaTheme="majorEastAsia"/>
              </w:rPr>
              <w:t>10.1.4</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Effekter för myndigheter och de allmänna förvaltningsdomstolarna</w:t>
            </w:r>
            <w:r w:rsidR="000F517D">
              <w:rPr>
                <w:webHidden/>
              </w:rPr>
              <w:tab/>
            </w:r>
            <w:r w:rsidR="000F517D">
              <w:rPr>
                <w:webHidden/>
              </w:rPr>
              <w:fldChar w:fldCharType="begin"/>
            </w:r>
            <w:r w:rsidR="000F517D">
              <w:rPr>
                <w:webHidden/>
              </w:rPr>
              <w:instrText xml:space="preserve"> PAGEREF _Toc18570410 \h </w:instrText>
            </w:r>
            <w:r w:rsidR="000F517D">
              <w:rPr>
                <w:webHidden/>
              </w:rPr>
            </w:r>
            <w:r w:rsidR="000F517D">
              <w:rPr>
                <w:webHidden/>
              </w:rPr>
              <w:fldChar w:fldCharType="separate"/>
            </w:r>
            <w:r w:rsidR="00B65FD2">
              <w:rPr>
                <w:webHidden/>
              </w:rPr>
              <w:t>39</w:t>
            </w:r>
            <w:r w:rsidR="000F517D">
              <w:rPr>
                <w:webHidden/>
              </w:rPr>
              <w:fldChar w:fldCharType="end"/>
            </w:r>
          </w:hyperlink>
        </w:p>
        <w:p w14:paraId="631A86DD" w14:textId="6EA9E27E"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11" w:history="1">
            <w:r w:rsidR="000F517D" w:rsidRPr="003A74F1">
              <w:rPr>
                <w:rStyle w:val="Hyperlnk"/>
                <w:rFonts w:eastAsiaTheme="majorEastAsia"/>
              </w:rPr>
              <w:t>10.1.5</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Ikraftträdande och särskilda informationsinsatser</w:t>
            </w:r>
            <w:r w:rsidR="000F517D">
              <w:rPr>
                <w:webHidden/>
              </w:rPr>
              <w:tab/>
            </w:r>
            <w:r w:rsidR="000F517D">
              <w:rPr>
                <w:webHidden/>
              </w:rPr>
              <w:fldChar w:fldCharType="begin"/>
            </w:r>
            <w:r w:rsidR="000F517D">
              <w:rPr>
                <w:webHidden/>
              </w:rPr>
              <w:instrText xml:space="preserve"> PAGEREF _Toc18570411 \h </w:instrText>
            </w:r>
            <w:r w:rsidR="000F517D">
              <w:rPr>
                <w:webHidden/>
              </w:rPr>
            </w:r>
            <w:r w:rsidR="000F517D">
              <w:rPr>
                <w:webHidden/>
              </w:rPr>
              <w:fldChar w:fldCharType="separate"/>
            </w:r>
            <w:r w:rsidR="00B65FD2">
              <w:rPr>
                <w:webHidden/>
              </w:rPr>
              <w:t>40</w:t>
            </w:r>
            <w:r w:rsidR="000F517D">
              <w:rPr>
                <w:webHidden/>
              </w:rPr>
              <w:fldChar w:fldCharType="end"/>
            </w:r>
          </w:hyperlink>
        </w:p>
        <w:p w14:paraId="0BB4A634" w14:textId="1BCBB5C7" w:rsidR="000F517D" w:rsidRDefault="00773A64">
          <w:pPr>
            <w:pStyle w:val="Innehll3"/>
            <w:tabs>
              <w:tab w:val="left" w:pos="1985"/>
            </w:tabs>
            <w:rPr>
              <w:rFonts w:asciiTheme="minorHAnsi" w:eastAsiaTheme="minorEastAsia" w:hAnsiTheme="minorHAnsi" w:cstheme="minorBidi"/>
              <w:sz w:val="22"/>
              <w:szCs w:val="22"/>
              <w:lang w:eastAsia="sv-SE"/>
            </w:rPr>
          </w:pPr>
          <w:hyperlink w:anchor="_Toc18570412" w:history="1">
            <w:r w:rsidR="000F517D" w:rsidRPr="003A74F1">
              <w:rPr>
                <w:rStyle w:val="Hyperlnk"/>
                <w:rFonts w:eastAsiaTheme="majorEastAsia"/>
              </w:rPr>
              <w:t>10.1.6</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Övriga effekter</w:t>
            </w:r>
            <w:r w:rsidR="000F517D">
              <w:rPr>
                <w:webHidden/>
              </w:rPr>
              <w:tab/>
            </w:r>
            <w:r w:rsidR="000F517D">
              <w:rPr>
                <w:webHidden/>
              </w:rPr>
              <w:fldChar w:fldCharType="begin"/>
            </w:r>
            <w:r w:rsidR="000F517D">
              <w:rPr>
                <w:webHidden/>
              </w:rPr>
              <w:instrText xml:space="preserve"> PAGEREF _Toc18570412 \h </w:instrText>
            </w:r>
            <w:r w:rsidR="000F517D">
              <w:rPr>
                <w:webHidden/>
              </w:rPr>
            </w:r>
            <w:r w:rsidR="000F517D">
              <w:rPr>
                <w:webHidden/>
              </w:rPr>
              <w:fldChar w:fldCharType="separate"/>
            </w:r>
            <w:r w:rsidR="00B65FD2">
              <w:rPr>
                <w:webHidden/>
              </w:rPr>
              <w:t>40</w:t>
            </w:r>
            <w:r w:rsidR="000F517D">
              <w:rPr>
                <w:webHidden/>
              </w:rPr>
              <w:fldChar w:fldCharType="end"/>
            </w:r>
          </w:hyperlink>
        </w:p>
        <w:p w14:paraId="2C58CB2B" w14:textId="0E1D4C06" w:rsidR="000F517D" w:rsidRDefault="00773A64">
          <w:pPr>
            <w:pStyle w:val="Innehll2"/>
            <w:tabs>
              <w:tab w:val="left" w:pos="1134"/>
            </w:tabs>
            <w:rPr>
              <w:rFonts w:asciiTheme="minorHAnsi" w:eastAsiaTheme="minorEastAsia" w:hAnsiTheme="minorHAnsi" w:cstheme="minorBidi"/>
              <w:sz w:val="22"/>
              <w:szCs w:val="22"/>
              <w:lang w:eastAsia="sv-SE"/>
            </w:rPr>
          </w:pPr>
          <w:hyperlink w:anchor="_Toc18570413" w:history="1">
            <w:r w:rsidR="000F517D" w:rsidRPr="003A74F1">
              <w:rPr>
                <w:rStyle w:val="Hyperlnk"/>
                <w:rFonts w:eastAsiaTheme="majorEastAsia"/>
              </w:rPr>
              <w:t>10.2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Territoriella tillämpningsområden</w:t>
            </w:r>
            <w:r w:rsidR="000F517D">
              <w:rPr>
                <w:webHidden/>
              </w:rPr>
              <w:tab/>
            </w:r>
            <w:r w:rsidR="000F517D">
              <w:rPr>
                <w:webHidden/>
              </w:rPr>
              <w:fldChar w:fldCharType="begin"/>
            </w:r>
            <w:r w:rsidR="000F517D">
              <w:rPr>
                <w:webHidden/>
              </w:rPr>
              <w:instrText xml:space="preserve"> PAGEREF _Toc18570413 \h </w:instrText>
            </w:r>
            <w:r w:rsidR="000F517D">
              <w:rPr>
                <w:webHidden/>
              </w:rPr>
            </w:r>
            <w:r w:rsidR="000F517D">
              <w:rPr>
                <w:webHidden/>
              </w:rPr>
              <w:fldChar w:fldCharType="separate"/>
            </w:r>
            <w:r w:rsidR="00B65FD2">
              <w:rPr>
                <w:webHidden/>
              </w:rPr>
              <w:t>40</w:t>
            </w:r>
            <w:r w:rsidR="000F517D">
              <w:rPr>
                <w:webHidden/>
              </w:rPr>
              <w:fldChar w:fldCharType="end"/>
            </w:r>
          </w:hyperlink>
        </w:p>
        <w:p w14:paraId="657705E3" w14:textId="5E287CDB" w:rsidR="000F517D" w:rsidRDefault="00773A64">
          <w:pPr>
            <w:pStyle w:val="Innehll1"/>
            <w:rPr>
              <w:rFonts w:asciiTheme="minorHAnsi" w:eastAsiaTheme="minorEastAsia" w:hAnsiTheme="minorHAnsi"/>
              <w:sz w:val="22"/>
              <w:lang w:eastAsia="sv-SE"/>
            </w:rPr>
          </w:pPr>
          <w:hyperlink w:anchor="_Toc18570414" w:history="1">
            <w:r w:rsidR="000F517D" w:rsidRPr="003A74F1">
              <w:rPr>
                <w:rStyle w:val="Hyperlnk"/>
              </w:rPr>
              <w:t>11</w:t>
            </w:r>
            <w:r w:rsidR="000F517D">
              <w:rPr>
                <w:rFonts w:asciiTheme="minorHAnsi" w:eastAsiaTheme="minorEastAsia" w:hAnsiTheme="minorHAnsi"/>
                <w:sz w:val="22"/>
                <w:lang w:eastAsia="sv-SE"/>
              </w:rPr>
              <w:tab/>
            </w:r>
            <w:r w:rsidR="000F517D" w:rsidRPr="003A74F1">
              <w:rPr>
                <w:rStyle w:val="Hyperlnk"/>
              </w:rPr>
              <w:t>Författningskommentar</w:t>
            </w:r>
            <w:r w:rsidR="000F517D">
              <w:rPr>
                <w:webHidden/>
              </w:rPr>
              <w:tab/>
            </w:r>
            <w:r w:rsidR="000F517D">
              <w:rPr>
                <w:webHidden/>
              </w:rPr>
              <w:fldChar w:fldCharType="begin"/>
            </w:r>
            <w:r w:rsidR="000F517D">
              <w:rPr>
                <w:webHidden/>
              </w:rPr>
              <w:instrText xml:space="preserve"> PAGEREF _Toc18570414 \h </w:instrText>
            </w:r>
            <w:r w:rsidR="000F517D">
              <w:rPr>
                <w:webHidden/>
              </w:rPr>
            </w:r>
            <w:r w:rsidR="000F517D">
              <w:rPr>
                <w:webHidden/>
              </w:rPr>
              <w:fldChar w:fldCharType="separate"/>
            </w:r>
            <w:r w:rsidR="00B65FD2">
              <w:rPr>
                <w:webHidden/>
              </w:rPr>
              <w:t>40</w:t>
            </w:r>
            <w:r w:rsidR="000F517D">
              <w:rPr>
                <w:webHidden/>
              </w:rPr>
              <w:fldChar w:fldCharType="end"/>
            </w:r>
          </w:hyperlink>
        </w:p>
        <w:p w14:paraId="2229CA6E" w14:textId="1B026C58" w:rsidR="000F517D" w:rsidRDefault="00773A64">
          <w:pPr>
            <w:pStyle w:val="Innehll2"/>
            <w:tabs>
              <w:tab w:val="left" w:pos="1134"/>
            </w:tabs>
            <w:rPr>
              <w:rFonts w:asciiTheme="minorHAnsi" w:eastAsiaTheme="minorEastAsia" w:hAnsiTheme="minorHAnsi" w:cstheme="minorBidi"/>
              <w:sz w:val="22"/>
              <w:szCs w:val="22"/>
              <w:lang w:eastAsia="sv-SE"/>
            </w:rPr>
          </w:pPr>
          <w:hyperlink w:anchor="_Toc18570415" w:history="1">
            <w:r w:rsidR="000F517D" w:rsidRPr="003A74F1">
              <w:rPr>
                <w:rStyle w:val="Hyperlnk"/>
                <w:rFonts w:eastAsiaTheme="majorEastAsia"/>
              </w:rPr>
              <w:t>11.1</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Förslaget till lag om ändring i mervärdesskattelagen (1994:200)</w:t>
            </w:r>
            <w:r w:rsidR="000F517D">
              <w:rPr>
                <w:webHidden/>
              </w:rPr>
              <w:tab/>
            </w:r>
            <w:r w:rsidR="000F517D">
              <w:rPr>
                <w:webHidden/>
              </w:rPr>
              <w:fldChar w:fldCharType="begin"/>
            </w:r>
            <w:r w:rsidR="000F517D">
              <w:rPr>
                <w:webHidden/>
              </w:rPr>
              <w:instrText xml:space="preserve"> PAGEREF _Toc18570415 \h </w:instrText>
            </w:r>
            <w:r w:rsidR="000F517D">
              <w:rPr>
                <w:webHidden/>
              </w:rPr>
            </w:r>
            <w:r w:rsidR="000F517D">
              <w:rPr>
                <w:webHidden/>
              </w:rPr>
              <w:fldChar w:fldCharType="separate"/>
            </w:r>
            <w:r w:rsidR="00B65FD2">
              <w:rPr>
                <w:webHidden/>
              </w:rPr>
              <w:t>40</w:t>
            </w:r>
            <w:r w:rsidR="000F517D">
              <w:rPr>
                <w:webHidden/>
              </w:rPr>
              <w:fldChar w:fldCharType="end"/>
            </w:r>
          </w:hyperlink>
        </w:p>
        <w:p w14:paraId="3847A631" w14:textId="6160C17A" w:rsidR="000F517D" w:rsidRDefault="00773A64">
          <w:pPr>
            <w:pStyle w:val="Innehll2"/>
            <w:tabs>
              <w:tab w:val="left" w:pos="1134"/>
            </w:tabs>
            <w:rPr>
              <w:rFonts w:asciiTheme="minorHAnsi" w:eastAsiaTheme="minorEastAsia" w:hAnsiTheme="minorHAnsi" w:cstheme="minorBidi"/>
              <w:sz w:val="22"/>
              <w:szCs w:val="22"/>
              <w:lang w:eastAsia="sv-SE"/>
            </w:rPr>
          </w:pPr>
          <w:hyperlink w:anchor="_Toc18570416" w:history="1">
            <w:r w:rsidR="000F517D" w:rsidRPr="003A74F1">
              <w:rPr>
                <w:rStyle w:val="Hyperlnk"/>
                <w:rFonts w:eastAsiaTheme="majorEastAsia"/>
              </w:rPr>
              <w:t>11.2</w:t>
            </w:r>
            <w:r w:rsidR="000F517D">
              <w:rPr>
                <w:rFonts w:asciiTheme="minorHAnsi" w:eastAsiaTheme="minorEastAsia" w:hAnsiTheme="minorHAnsi" w:cstheme="minorBidi"/>
                <w:sz w:val="22"/>
                <w:szCs w:val="22"/>
                <w:lang w:eastAsia="sv-SE"/>
              </w:rPr>
              <w:tab/>
            </w:r>
            <w:r w:rsidR="000F517D" w:rsidRPr="003A74F1">
              <w:rPr>
                <w:rStyle w:val="Hyperlnk"/>
                <w:rFonts w:eastAsiaTheme="majorEastAsia"/>
              </w:rPr>
              <w:t>Förslaget till lag om ändring i skatteförfarandelagen (2011:1244)</w:t>
            </w:r>
            <w:r w:rsidR="000F517D">
              <w:rPr>
                <w:webHidden/>
              </w:rPr>
              <w:tab/>
            </w:r>
            <w:r w:rsidR="000F517D">
              <w:rPr>
                <w:webHidden/>
              </w:rPr>
              <w:fldChar w:fldCharType="begin"/>
            </w:r>
            <w:r w:rsidR="000F517D">
              <w:rPr>
                <w:webHidden/>
              </w:rPr>
              <w:instrText xml:space="preserve"> PAGEREF _Toc18570416 \h </w:instrText>
            </w:r>
            <w:r w:rsidR="000F517D">
              <w:rPr>
                <w:webHidden/>
              </w:rPr>
            </w:r>
            <w:r w:rsidR="000F517D">
              <w:rPr>
                <w:webHidden/>
              </w:rPr>
              <w:fldChar w:fldCharType="separate"/>
            </w:r>
            <w:r w:rsidR="00B65FD2">
              <w:rPr>
                <w:webHidden/>
              </w:rPr>
              <w:t>47</w:t>
            </w:r>
            <w:r w:rsidR="000F517D">
              <w:rPr>
                <w:webHidden/>
              </w:rPr>
              <w:fldChar w:fldCharType="end"/>
            </w:r>
          </w:hyperlink>
        </w:p>
        <w:p w14:paraId="2FBF838A" w14:textId="785E487E" w:rsidR="000F517D" w:rsidRDefault="00773A64">
          <w:pPr>
            <w:pStyle w:val="Innehll4"/>
            <w:rPr>
              <w:rFonts w:asciiTheme="minorHAnsi" w:eastAsiaTheme="minorEastAsia" w:hAnsiTheme="minorHAnsi"/>
              <w:noProof/>
              <w:sz w:val="22"/>
              <w:lang w:eastAsia="sv-SE"/>
            </w:rPr>
          </w:pPr>
          <w:hyperlink w:anchor="_Toc18570417" w:history="1">
            <w:r w:rsidR="000F517D" w:rsidRPr="003A74F1">
              <w:rPr>
                <w:rStyle w:val="Hyperlnk"/>
                <w:noProof/>
              </w:rPr>
              <w:t>Sammanfattning av promemorian Ändrade mervärdesskatteregler vid gränsöverskridande handel mellan företag m.m.</w:t>
            </w:r>
            <w:r w:rsidR="000F517D">
              <w:rPr>
                <w:noProof/>
                <w:webHidden/>
              </w:rPr>
              <w:tab/>
            </w:r>
            <w:r w:rsidR="000F517D">
              <w:rPr>
                <w:noProof/>
                <w:webHidden/>
              </w:rPr>
              <w:fldChar w:fldCharType="begin"/>
            </w:r>
            <w:r w:rsidR="000F517D">
              <w:rPr>
                <w:noProof/>
                <w:webHidden/>
              </w:rPr>
              <w:instrText xml:space="preserve"> PAGEREF _Toc18570417 \h </w:instrText>
            </w:r>
            <w:r w:rsidR="000F517D">
              <w:rPr>
                <w:noProof/>
                <w:webHidden/>
              </w:rPr>
            </w:r>
            <w:r w:rsidR="000F517D">
              <w:rPr>
                <w:noProof/>
                <w:webHidden/>
              </w:rPr>
              <w:fldChar w:fldCharType="separate"/>
            </w:r>
            <w:r w:rsidR="00B65FD2">
              <w:rPr>
                <w:noProof/>
                <w:webHidden/>
              </w:rPr>
              <w:t>48</w:t>
            </w:r>
            <w:r w:rsidR="000F517D">
              <w:rPr>
                <w:noProof/>
                <w:webHidden/>
              </w:rPr>
              <w:fldChar w:fldCharType="end"/>
            </w:r>
          </w:hyperlink>
        </w:p>
        <w:p w14:paraId="61260186" w14:textId="0541DA3F" w:rsidR="000F517D" w:rsidRDefault="00773A64">
          <w:pPr>
            <w:pStyle w:val="Innehll4"/>
            <w:rPr>
              <w:rFonts w:asciiTheme="minorHAnsi" w:eastAsiaTheme="minorEastAsia" w:hAnsiTheme="minorHAnsi"/>
              <w:noProof/>
              <w:sz w:val="22"/>
              <w:lang w:eastAsia="sv-SE"/>
            </w:rPr>
          </w:pPr>
          <w:hyperlink w:anchor="_Toc18570418" w:history="1">
            <w:r w:rsidR="000F517D" w:rsidRPr="003A74F1">
              <w:rPr>
                <w:rStyle w:val="Hyperlnk"/>
                <w:noProof/>
              </w:rPr>
              <w:t>Promemorians lagförslag</w:t>
            </w:r>
            <w:r w:rsidR="000F517D">
              <w:rPr>
                <w:noProof/>
                <w:webHidden/>
              </w:rPr>
              <w:tab/>
            </w:r>
            <w:r w:rsidR="000F517D">
              <w:rPr>
                <w:noProof/>
                <w:webHidden/>
              </w:rPr>
              <w:fldChar w:fldCharType="begin"/>
            </w:r>
            <w:r w:rsidR="000F517D">
              <w:rPr>
                <w:noProof/>
                <w:webHidden/>
              </w:rPr>
              <w:instrText xml:space="preserve"> PAGEREF _Toc18570418 \h </w:instrText>
            </w:r>
            <w:r w:rsidR="000F517D">
              <w:rPr>
                <w:noProof/>
                <w:webHidden/>
              </w:rPr>
            </w:r>
            <w:r w:rsidR="000F517D">
              <w:rPr>
                <w:noProof/>
                <w:webHidden/>
              </w:rPr>
              <w:fldChar w:fldCharType="separate"/>
            </w:r>
            <w:r w:rsidR="00B65FD2">
              <w:rPr>
                <w:noProof/>
                <w:webHidden/>
              </w:rPr>
              <w:t>49</w:t>
            </w:r>
            <w:r w:rsidR="000F517D">
              <w:rPr>
                <w:noProof/>
                <w:webHidden/>
              </w:rPr>
              <w:fldChar w:fldCharType="end"/>
            </w:r>
          </w:hyperlink>
        </w:p>
        <w:p w14:paraId="0A155AF5" w14:textId="1E667381" w:rsidR="000F517D" w:rsidRDefault="00773A64">
          <w:pPr>
            <w:pStyle w:val="Innehll4"/>
            <w:rPr>
              <w:rFonts w:asciiTheme="minorHAnsi" w:eastAsiaTheme="minorEastAsia" w:hAnsiTheme="minorHAnsi"/>
              <w:noProof/>
              <w:sz w:val="22"/>
              <w:lang w:eastAsia="sv-SE"/>
            </w:rPr>
          </w:pPr>
          <w:hyperlink w:anchor="_Toc18570419" w:history="1">
            <w:r w:rsidR="000F517D" w:rsidRPr="003A74F1">
              <w:rPr>
                <w:rStyle w:val="Hyperlnk"/>
                <w:noProof/>
              </w:rPr>
              <w:t>Förteckning över remissinstanserna</w:t>
            </w:r>
            <w:r w:rsidR="000F517D">
              <w:rPr>
                <w:noProof/>
                <w:webHidden/>
              </w:rPr>
              <w:tab/>
            </w:r>
            <w:r w:rsidR="000F517D">
              <w:rPr>
                <w:noProof/>
                <w:webHidden/>
              </w:rPr>
              <w:fldChar w:fldCharType="begin"/>
            </w:r>
            <w:r w:rsidR="000F517D">
              <w:rPr>
                <w:noProof/>
                <w:webHidden/>
              </w:rPr>
              <w:instrText xml:space="preserve"> PAGEREF _Toc18570419 \h </w:instrText>
            </w:r>
            <w:r w:rsidR="000F517D">
              <w:rPr>
                <w:noProof/>
                <w:webHidden/>
              </w:rPr>
            </w:r>
            <w:r w:rsidR="000F517D">
              <w:rPr>
                <w:noProof/>
                <w:webHidden/>
              </w:rPr>
              <w:fldChar w:fldCharType="separate"/>
            </w:r>
            <w:r w:rsidR="00B65FD2">
              <w:rPr>
                <w:noProof/>
                <w:webHidden/>
              </w:rPr>
              <w:t>60</w:t>
            </w:r>
            <w:r w:rsidR="000F517D">
              <w:rPr>
                <w:noProof/>
                <w:webHidden/>
              </w:rPr>
              <w:fldChar w:fldCharType="end"/>
            </w:r>
          </w:hyperlink>
        </w:p>
        <w:p w14:paraId="704F2458" w14:textId="08F003FE" w:rsidR="000F517D" w:rsidRDefault="00773A64">
          <w:pPr>
            <w:pStyle w:val="Innehll4"/>
            <w:rPr>
              <w:rFonts w:asciiTheme="minorHAnsi" w:eastAsiaTheme="minorEastAsia" w:hAnsiTheme="minorHAnsi"/>
              <w:noProof/>
              <w:sz w:val="22"/>
              <w:lang w:eastAsia="sv-SE"/>
            </w:rPr>
          </w:pPr>
          <w:hyperlink w:anchor="_Toc18570420" w:history="1">
            <w:r w:rsidR="000F517D" w:rsidRPr="003A74F1">
              <w:rPr>
                <w:rStyle w:val="Hyperlnk"/>
                <w:noProof/>
              </w:rPr>
              <w:t>Lagrådsremissens lagförslag</w:t>
            </w:r>
            <w:r w:rsidR="000F517D">
              <w:rPr>
                <w:noProof/>
                <w:webHidden/>
              </w:rPr>
              <w:tab/>
            </w:r>
            <w:r w:rsidR="000F517D">
              <w:rPr>
                <w:noProof/>
                <w:webHidden/>
              </w:rPr>
              <w:fldChar w:fldCharType="begin"/>
            </w:r>
            <w:r w:rsidR="000F517D">
              <w:rPr>
                <w:noProof/>
                <w:webHidden/>
              </w:rPr>
              <w:instrText xml:space="preserve"> PAGEREF _Toc18570420 \h </w:instrText>
            </w:r>
            <w:r w:rsidR="000F517D">
              <w:rPr>
                <w:noProof/>
                <w:webHidden/>
              </w:rPr>
            </w:r>
            <w:r w:rsidR="000F517D">
              <w:rPr>
                <w:noProof/>
                <w:webHidden/>
              </w:rPr>
              <w:fldChar w:fldCharType="separate"/>
            </w:r>
            <w:r w:rsidR="00B65FD2">
              <w:rPr>
                <w:noProof/>
                <w:webHidden/>
              </w:rPr>
              <w:t>61</w:t>
            </w:r>
            <w:r w:rsidR="000F517D">
              <w:rPr>
                <w:noProof/>
                <w:webHidden/>
              </w:rPr>
              <w:fldChar w:fldCharType="end"/>
            </w:r>
          </w:hyperlink>
        </w:p>
        <w:p w14:paraId="27323EC7" w14:textId="7869B29A" w:rsidR="000F517D" w:rsidRDefault="00773A64">
          <w:pPr>
            <w:pStyle w:val="Innehll4"/>
            <w:rPr>
              <w:rFonts w:asciiTheme="minorHAnsi" w:eastAsiaTheme="minorEastAsia" w:hAnsiTheme="minorHAnsi"/>
              <w:noProof/>
              <w:sz w:val="22"/>
              <w:lang w:eastAsia="sv-SE"/>
            </w:rPr>
          </w:pPr>
          <w:hyperlink w:anchor="_Toc18570421" w:history="1">
            <w:r w:rsidR="000F517D" w:rsidRPr="003A74F1">
              <w:rPr>
                <w:rStyle w:val="Hyperlnk"/>
                <w:noProof/>
              </w:rPr>
              <w:t>Lagrådets yttrande</w:t>
            </w:r>
            <w:r w:rsidR="000F517D">
              <w:rPr>
                <w:noProof/>
                <w:webHidden/>
              </w:rPr>
              <w:tab/>
            </w:r>
            <w:r w:rsidR="000F517D">
              <w:rPr>
                <w:noProof/>
                <w:webHidden/>
              </w:rPr>
              <w:fldChar w:fldCharType="begin"/>
            </w:r>
            <w:r w:rsidR="000F517D">
              <w:rPr>
                <w:noProof/>
                <w:webHidden/>
              </w:rPr>
              <w:instrText xml:space="preserve"> PAGEREF _Toc18570421 \h </w:instrText>
            </w:r>
            <w:r w:rsidR="000F517D">
              <w:rPr>
                <w:noProof/>
                <w:webHidden/>
              </w:rPr>
            </w:r>
            <w:r w:rsidR="000F517D">
              <w:rPr>
                <w:noProof/>
                <w:webHidden/>
              </w:rPr>
              <w:fldChar w:fldCharType="separate"/>
            </w:r>
            <w:r w:rsidR="00B65FD2">
              <w:rPr>
                <w:noProof/>
                <w:webHidden/>
              </w:rPr>
              <w:t>73</w:t>
            </w:r>
            <w:r w:rsidR="000F517D">
              <w:rPr>
                <w:noProof/>
                <w:webHidden/>
              </w:rPr>
              <w:fldChar w:fldCharType="end"/>
            </w:r>
          </w:hyperlink>
        </w:p>
        <w:p w14:paraId="4D9F270B" w14:textId="315922E7" w:rsidR="000F517D" w:rsidRDefault="00773A64">
          <w:pPr>
            <w:pStyle w:val="Innehll5"/>
            <w:rPr>
              <w:rFonts w:asciiTheme="minorHAnsi" w:eastAsiaTheme="minorEastAsia" w:hAnsiTheme="minorHAnsi"/>
              <w:noProof/>
              <w:sz w:val="22"/>
              <w:lang w:eastAsia="sv-SE"/>
            </w:rPr>
          </w:pPr>
          <w:hyperlink w:anchor="_Toc18570422" w:history="1">
            <w:r w:rsidR="000F517D" w:rsidRPr="003A74F1">
              <w:rPr>
                <w:rStyle w:val="Hyperlnk"/>
                <w:noProof/>
              </w:rPr>
              <w:t>Utdrag ur protokoll vid regeringssammanträde den 5 september 2019</w:t>
            </w:r>
            <w:r w:rsidR="000F517D">
              <w:rPr>
                <w:noProof/>
                <w:webHidden/>
              </w:rPr>
              <w:tab/>
            </w:r>
            <w:r w:rsidR="000F517D">
              <w:rPr>
                <w:noProof/>
                <w:webHidden/>
              </w:rPr>
              <w:fldChar w:fldCharType="begin"/>
            </w:r>
            <w:r w:rsidR="000F517D">
              <w:rPr>
                <w:noProof/>
                <w:webHidden/>
              </w:rPr>
              <w:instrText xml:space="preserve"> PAGEREF _Toc18570422 \h </w:instrText>
            </w:r>
            <w:r w:rsidR="000F517D">
              <w:rPr>
                <w:noProof/>
                <w:webHidden/>
              </w:rPr>
            </w:r>
            <w:r w:rsidR="000F517D">
              <w:rPr>
                <w:noProof/>
                <w:webHidden/>
              </w:rPr>
              <w:fldChar w:fldCharType="separate"/>
            </w:r>
            <w:r w:rsidR="00B65FD2">
              <w:rPr>
                <w:noProof/>
                <w:webHidden/>
              </w:rPr>
              <w:t>74</w:t>
            </w:r>
            <w:r w:rsidR="000F517D">
              <w:rPr>
                <w:noProof/>
                <w:webHidden/>
              </w:rPr>
              <w:fldChar w:fldCharType="end"/>
            </w:r>
          </w:hyperlink>
        </w:p>
        <w:p w14:paraId="52CF047C" w14:textId="75464740" w:rsidR="000A2C67" w:rsidRPr="009A4FDE" w:rsidRDefault="000A2C67" w:rsidP="00245B60">
          <w:pPr>
            <w:pStyle w:val="Innehll1"/>
            <w:spacing w:after="280"/>
            <w:rPr>
              <w:sz w:val="27"/>
              <w:szCs w:val="27"/>
            </w:rPr>
          </w:pPr>
          <w:r>
            <w:rPr>
              <w:b/>
              <w:sz w:val="25"/>
              <w:szCs w:val="25"/>
            </w:rPr>
            <w:fldChar w:fldCharType="end"/>
          </w:r>
        </w:p>
      </w:sdtContent>
    </w:sdt>
    <w:p w14:paraId="6AEBE043" w14:textId="77777777" w:rsidR="000A2C67" w:rsidRPr="005A72C8" w:rsidRDefault="000A2C67" w:rsidP="00245B60">
      <w:pPr>
        <w:pStyle w:val="Rubrik1"/>
      </w:pPr>
      <w:r>
        <w:br w:type="page"/>
      </w:r>
      <w:bookmarkStart w:id="1" w:name="_Toc337112318"/>
      <w:bookmarkStart w:id="2" w:name="_Toc18570377"/>
      <w:r w:rsidRPr="005A72C8">
        <w:t>Förslag till riksdagsbeslut</w:t>
      </w:r>
      <w:bookmarkEnd w:id="1"/>
      <w:bookmarkEnd w:id="2"/>
    </w:p>
    <w:p w14:paraId="760754A9" w14:textId="19F9B508" w:rsidR="000A2C67" w:rsidRDefault="000A2C67" w:rsidP="00245B60">
      <w:pPr>
        <w:pStyle w:val="Brdtext"/>
      </w:pPr>
      <w:r>
        <w:t>Regeringen</w:t>
      </w:r>
      <w:r w:rsidR="00FD19DB">
        <w:t xml:space="preserve">s </w:t>
      </w:r>
      <w:r>
        <w:t>för</w:t>
      </w:r>
      <w:r w:rsidR="00FD19DB">
        <w:t xml:space="preserve">slag: </w:t>
      </w:r>
    </w:p>
    <w:p w14:paraId="01122A96" w14:textId="6F2E8924" w:rsidR="000A2C67" w:rsidRDefault="00FD19DB" w:rsidP="00FD19DB">
      <w:pPr>
        <w:pStyle w:val="Numreradlista"/>
      </w:pPr>
      <w:r>
        <w:t xml:space="preserve">Riksdagen antar regeringens förslag till </w:t>
      </w:r>
      <w:r w:rsidR="000A2C67">
        <w:t>lag om ändring i mervärdes</w:t>
      </w:r>
      <w:r>
        <w:softHyphen/>
      </w:r>
      <w:r w:rsidR="000A2C67">
        <w:t>skattelagen (1994:200)</w:t>
      </w:r>
      <w:r>
        <w:t>.</w:t>
      </w:r>
    </w:p>
    <w:p w14:paraId="1247CE02" w14:textId="1CE8E7E6" w:rsidR="000A2C67" w:rsidRPr="00144361" w:rsidRDefault="00FD19DB" w:rsidP="00FD19DB">
      <w:pPr>
        <w:pStyle w:val="Numreradlista"/>
      </w:pPr>
      <w:r>
        <w:t xml:space="preserve">Riksdagen antar regeringens förslag till </w:t>
      </w:r>
      <w:r w:rsidR="000A2C67">
        <w:t>lag om ändring i skatte</w:t>
      </w:r>
      <w:r>
        <w:softHyphen/>
      </w:r>
      <w:r w:rsidR="000A2C67">
        <w:t>förfarandelagen (2011:1244).</w:t>
      </w:r>
    </w:p>
    <w:p w14:paraId="67B6EAE1" w14:textId="77777777" w:rsidR="000A2C67" w:rsidRDefault="000A2C67" w:rsidP="00FD19DB">
      <w:pPr>
        <w:pStyle w:val="Numreradlista"/>
      </w:pPr>
      <w:r>
        <w:br w:type="page"/>
      </w:r>
    </w:p>
    <w:p w14:paraId="6A6CB530" w14:textId="77777777" w:rsidR="00110C85" w:rsidRPr="00025171" w:rsidRDefault="00110C85" w:rsidP="009C61A6">
      <w:pPr>
        <w:pStyle w:val="Brdtextmedindrag"/>
        <w:sectPr w:rsidR="00110C85" w:rsidRPr="00025171" w:rsidSect="00155500">
          <w:headerReference w:type="even" r:id="rId16"/>
          <w:headerReference w:type="default" r:id="rId17"/>
          <w:footerReference w:type="even" r:id="rId18"/>
          <w:footerReference w:type="default" r:id="rId19"/>
          <w:headerReference w:type="first" r:id="rId20"/>
          <w:footerReference w:type="first" r:id="rId21"/>
          <w:type w:val="continuous"/>
          <w:pgSz w:w="9356" w:h="13721" w:code="9"/>
          <w:pgMar w:top="794" w:right="2438" w:bottom="1191" w:left="1021" w:header="0" w:footer="709" w:gutter="0"/>
          <w:cols w:space="708"/>
          <w:titlePg/>
          <w:docGrid w:linePitch="360"/>
        </w:sectPr>
      </w:pPr>
    </w:p>
    <w:p w14:paraId="265616B9" w14:textId="77777777" w:rsidR="00245B60" w:rsidRPr="00117CF1" w:rsidRDefault="00245B60" w:rsidP="001D6455">
      <w:pPr>
        <w:pStyle w:val="Rubrik1"/>
        <w:spacing w:before="0"/>
      </w:pPr>
      <w:bookmarkStart w:id="3" w:name="_Toc10616974"/>
      <w:bookmarkStart w:id="4" w:name="_Toc18570378"/>
      <w:r w:rsidRPr="00117CF1">
        <w:t>Lagtext</w:t>
      </w:r>
      <w:bookmarkEnd w:id="3"/>
      <w:bookmarkEnd w:id="4"/>
    </w:p>
    <w:p w14:paraId="4FB28CA0" w14:textId="77777777" w:rsidR="00245B60" w:rsidRDefault="00245B60" w:rsidP="00245B60">
      <w:pPr>
        <w:pStyle w:val="Brdtext"/>
      </w:pPr>
      <w:r w:rsidRPr="00117CF1">
        <w:t>Regeringen har följande förslag till lagtext.</w:t>
      </w:r>
    </w:p>
    <w:p w14:paraId="0FC9B2AA" w14:textId="77777777" w:rsidR="00245B60" w:rsidRPr="00932F0B" w:rsidRDefault="00245B60" w:rsidP="00245B60">
      <w:pPr>
        <w:pStyle w:val="Rubrik2"/>
      </w:pPr>
      <w:bookmarkStart w:id="5" w:name="_Toc18570379"/>
      <w:r w:rsidRPr="00932F0B">
        <w:t>Förslag till lag om ändring i mervärdesskattelagen (1994:200)</w:t>
      </w:r>
      <w:bookmarkEnd w:id="5"/>
    </w:p>
    <w:p w14:paraId="47D7E3BF" w14:textId="77777777" w:rsidR="00245B60" w:rsidRDefault="00245B60" w:rsidP="00245B60">
      <w:pPr>
        <w:pStyle w:val="Brdtextmedindrag"/>
        <w:ind w:firstLine="0"/>
      </w:pPr>
      <w:r>
        <w:t>Härigenom föreskrivs</w:t>
      </w:r>
      <w:r>
        <w:rPr>
          <w:rStyle w:val="Fotnotsreferens"/>
        </w:rPr>
        <w:footnoteReference w:id="2"/>
      </w:r>
      <w:r>
        <w:t xml:space="preserve"> i fråga om mervärdesskattelagen (1994:200)</w:t>
      </w:r>
      <w:r>
        <w:rPr>
          <w:rStyle w:val="Fotnotsreferens"/>
        </w:rPr>
        <w:footnoteReference w:id="3"/>
      </w:r>
    </w:p>
    <w:p w14:paraId="4048F4DF" w14:textId="1239DDDE" w:rsidR="00245B60" w:rsidRPr="005C6009" w:rsidRDefault="00D876EB" w:rsidP="00245B60">
      <w:pPr>
        <w:pStyle w:val="Brdtextmedindrag"/>
      </w:pPr>
      <w:r>
        <w:rPr>
          <w:i/>
        </w:rPr>
        <w:t>d</w:t>
      </w:r>
      <w:r w:rsidR="00245B60" w:rsidRPr="005C6009">
        <w:rPr>
          <w:i/>
        </w:rPr>
        <w:t>els</w:t>
      </w:r>
      <w:r>
        <w:t> </w:t>
      </w:r>
      <w:r w:rsidR="00245B60" w:rsidRPr="005C6009">
        <w:t>att 1</w:t>
      </w:r>
      <w:r w:rsidR="001D6455">
        <w:t> </w:t>
      </w:r>
      <w:r w:rsidR="00245B60" w:rsidRPr="005C6009">
        <w:t>kap. 10</w:t>
      </w:r>
      <w:r>
        <w:t> </w:t>
      </w:r>
      <w:r w:rsidR="00245B60" w:rsidRPr="005C6009">
        <w:t>b</w:t>
      </w:r>
      <w:r>
        <w:t> </w:t>
      </w:r>
      <w:r w:rsidR="00245B60" w:rsidRPr="005C6009">
        <w:t>§, 2</w:t>
      </w:r>
      <w:r>
        <w:t> </w:t>
      </w:r>
      <w:r w:rsidR="00245B60" w:rsidRPr="005C6009">
        <w:t>a</w:t>
      </w:r>
      <w:r>
        <w:t> </w:t>
      </w:r>
      <w:r w:rsidR="00245B60" w:rsidRPr="005C6009">
        <w:t>kap. 2</w:t>
      </w:r>
      <w:r>
        <w:t> </w:t>
      </w:r>
      <w:r w:rsidR="00245B60" w:rsidRPr="005C6009">
        <w:t>§, 3</w:t>
      </w:r>
      <w:r>
        <w:t> </w:t>
      </w:r>
      <w:r w:rsidR="00245B60" w:rsidRPr="005C6009">
        <w:t>kap. 30</w:t>
      </w:r>
      <w:r>
        <w:t> </w:t>
      </w:r>
      <w:r w:rsidR="00245B60" w:rsidRPr="005C6009">
        <w:t>a</w:t>
      </w:r>
      <w:r>
        <w:t> </w:t>
      </w:r>
      <w:r w:rsidR="00245B60" w:rsidRPr="005C6009">
        <w:t>§ och 5</w:t>
      </w:r>
      <w:r>
        <w:t> </w:t>
      </w:r>
      <w:r w:rsidR="00245B60" w:rsidRPr="005C6009">
        <w:t>kap. 2</w:t>
      </w:r>
      <w:r>
        <w:t> </w:t>
      </w:r>
      <w:r w:rsidR="00245B60" w:rsidRPr="005C6009">
        <w:t>§ ska ha följande lydelse,</w:t>
      </w:r>
    </w:p>
    <w:p w14:paraId="49E6EAB9" w14:textId="689844D3" w:rsidR="00245B60" w:rsidRDefault="00245B60" w:rsidP="00245B60">
      <w:pPr>
        <w:pStyle w:val="Brdtextmedindrag"/>
      </w:pPr>
      <w:r w:rsidRPr="005C6009">
        <w:rPr>
          <w:i/>
        </w:rPr>
        <w:t>dels</w:t>
      </w:r>
      <w:r w:rsidR="00D876EB">
        <w:t> </w:t>
      </w:r>
      <w:r w:rsidRPr="005C6009">
        <w:t>att det ska införas 15 nya paragrafer, 2</w:t>
      </w:r>
      <w:r w:rsidR="00D876EB">
        <w:t> </w:t>
      </w:r>
      <w:r w:rsidRPr="005C6009">
        <w:t>kap. 1</w:t>
      </w:r>
      <w:r w:rsidR="00D876EB">
        <w:t> </w:t>
      </w:r>
      <w:r w:rsidRPr="005C6009">
        <w:t>c–1</w:t>
      </w:r>
      <w:r w:rsidR="00D876EB">
        <w:t> </w:t>
      </w:r>
      <w:r w:rsidRPr="005C6009">
        <w:t>i</w:t>
      </w:r>
      <w:r w:rsidR="00D876EB">
        <w:t> </w:t>
      </w:r>
      <w:r w:rsidRPr="005C6009">
        <w:t>§§, 2</w:t>
      </w:r>
      <w:r w:rsidR="00D876EB">
        <w:t> </w:t>
      </w:r>
      <w:r w:rsidRPr="005C6009">
        <w:t>a</w:t>
      </w:r>
      <w:r w:rsidR="00D876EB">
        <w:t> </w:t>
      </w:r>
      <w:r w:rsidRPr="005C6009">
        <w:t>kap.</w:t>
      </w:r>
      <w:r w:rsidR="00D876EB">
        <w:br/>
      </w:r>
      <w:r w:rsidRPr="005C6009">
        <w:t>8–</w:t>
      </w:r>
      <w:r>
        <w:t>8 f §</w:t>
      </w:r>
      <w:r w:rsidR="001A1729">
        <w:t>§</w:t>
      </w:r>
      <w:r>
        <w:t xml:space="preserve"> och 5</w:t>
      </w:r>
      <w:r w:rsidR="00D876EB">
        <w:t> </w:t>
      </w:r>
      <w:r>
        <w:t>kap. 2</w:t>
      </w:r>
      <w:r w:rsidR="00D876EB">
        <w:t> </w:t>
      </w:r>
      <w:r>
        <w:t>e</w:t>
      </w:r>
      <w:r w:rsidR="00D876EB">
        <w:t> </w:t>
      </w:r>
      <w:r>
        <w:t>§, och närmast före 2</w:t>
      </w:r>
      <w:r w:rsidR="00D876EB">
        <w:t> </w:t>
      </w:r>
      <w:r>
        <w:t>kap. 1</w:t>
      </w:r>
      <w:r w:rsidR="00D876EB">
        <w:t> </w:t>
      </w:r>
      <w:r>
        <w:t>c</w:t>
      </w:r>
      <w:r w:rsidR="00D876EB">
        <w:t> </w:t>
      </w:r>
      <w:r>
        <w:t>§ och 2 a kap. 8</w:t>
      </w:r>
      <w:r w:rsidR="00D876EB">
        <w:t> </w:t>
      </w:r>
      <w:r>
        <w:t>§ nya rubriker av följande lydelse.</w:t>
      </w:r>
    </w:p>
    <w:p w14:paraId="3AC7A1A2" w14:textId="77777777" w:rsidR="00245B60" w:rsidRDefault="00245B60" w:rsidP="00245B60">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5B0E77" w14:paraId="7B7D26E5" w14:textId="77777777" w:rsidTr="00245B60">
        <w:tc>
          <w:tcPr>
            <w:tcW w:w="2500" w:type="pct"/>
            <w:shd w:val="clear" w:color="auto" w:fill="auto"/>
            <w:tcMar>
              <w:left w:w="0" w:type="dxa"/>
            </w:tcMar>
          </w:tcPr>
          <w:p w14:paraId="1790A94F" w14:textId="77777777" w:rsidR="00245B60" w:rsidRPr="005B0E77" w:rsidRDefault="00245B60" w:rsidP="00245B60">
            <w:pPr>
              <w:pStyle w:val="Brdtext"/>
              <w:rPr>
                <w:i/>
              </w:rPr>
            </w:pPr>
            <w:r w:rsidRPr="005B0E77">
              <w:rPr>
                <w:i/>
              </w:rPr>
              <w:t>Nuvarande lydelse</w:t>
            </w:r>
          </w:p>
        </w:tc>
        <w:tc>
          <w:tcPr>
            <w:tcW w:w="2500" w:type="pct"/>
            <w:shd w:val="clear" w:color="auto" w:fill="auto"/>
            <w:tcMar>
              <w:right w:w="0" w:type="dxa"/>
            </w:tcMar>
          </w:tcPr>
          <w:p w14:paraId="23BBECEE" w14:textId="77777777" w:rsidR="00245B60" w:rsidRPr="005B0E77" w:rsidRDefault="00245B60" w:rsidP="00245B60">
            <w:pPr>
              <w:pStyle w:val="Brdtext"/>
              <w:rPr>
                <w:i/>
              </w:rPr>
            </w:pPr>
            <w:r w:rsidRPr="005B0E77">
              <w:rPr>
                <w:i/>
              </w:rPr>
              <w:t>Föreslagen lydelse</w:t>
            </w:r>
          </w:p>
        </w:tc>
      </w:tr>
    </w:tbl>
    <w:p w14:paraId="0B4A277D" w14:textId="77777777" w:rsidR="00245B60" w:rsidRDefault="00245B60" w:rsidP="00E27821">
      <w:pPr>
        <w:pStyle w:val="Brdtext"/>
        <w:spacing w:before="230"/>
        <w:jc w:val="center"/>
        <w:rPr>
          <w:b/>
        </w:rPr>
      </w:pPr>
      <w:r>
        <w:rPr>
          <w:b/>
        </w:rPr>
        <w:t>1 kap.</w:t>
      </w:r>
    </w:p>
    <w:p w14:paraId="36D9A979" w14:textId="77777777" w:rsidR="00245B60" w:rsidRDefault="00245B60" w:rsidP="00E27821">
      <w:pPr>
        <w:pStyle w:val="Brdtext"/>
        <w:jc w:val="center"/>
      </w:pPr>
      <w:r>
        <w:t>10 b §</w:t>
      </w:r>
      <w:r>
        <w:rPr>
          <w:rStyle w:val="Fotnotsreferens"/>
        </w:rPr>
        <w:footnoteReference w:id="4"/>
      </w:r>
    </w:p>
    <w:p w14:paraId="5747503C" w14:textId="77777777" w:rsidR="00245B60" w:rsidRDefault="00245B60" w:rsidP="00E27821">
      <w:pPr>
        <w:pStyle w:val="Brdtextmedindrag"/>
      </w:pPr>
      <w:r>
        <w:t xml:space="preserve">Med ett </w:t>
      </w:r>
      <w:r w:rsidRPr="00E24697">
        <w:rPr>
          <w:i/>
          <w:u w:val="single"/>
        </w:rPr>
        <w:t>tredje territorium</w:t>
      </w:r>
      <w:r w:rsidRPr="00520F44">
        <w:t xml:space="preserve"> </w:t>
      </w:r>
      <w:r>
        <w:t>förstås:</w:t>
      </w:r>
    </w:p>
    <w:p w14:paraId="65DE005C" w14:textId="77777777" w:rsidR="00245B60" w:rsidRDefault="00245B60" w:rsidP="00E27821">
      <w:pPr>
        <w:pStyle w:val="Brdtextmedindrag"/>
      </w:pPr>
      <w:r>
        <w:t>1. berget Athos,</w:t>
      </w:r>
    </w:p>
    <w:p w14:paraId="10C0BF36" w14:textId="77777777" w:rsidR="00245B60" w:rsidRDefault="00245B60" w:rsidP="00E27821">
      <w:pPr>
        <w:pStyle w:val="Brdtextmedindrag"/>
      </w:pPr>
      <w:r>
        <w:t>2. Kanarieöarna,</w:t>
      </w:r>
    </w:p>
    <w:p w14:paraId="4D7442C6" w14:textId="77777777" w:rsidR="00245B60" w:rsidRDefault="00245B60" w:rsidP="00E27821">
      <w:pPr>
        <w:pStyle w:val="Brdtextmedindrag"/>
      </w:pPr>
      <w:r>
        <w:t>3. de franska territorier som avses i artiklarna 349 och 355.1 i fördraget om Europeiska unionens funktionssätt,</w:t>
      </w:r>
    </w:p>
    <w:p w14:paraId="00327CB3" w14:textId="77777777" w:rsidR="00245B60" w:rsidRDefault="00245B60" w:rsidP="00E27821">
      <w:pPr>
        <w:pStyle w:val="Brdtextmedindrag"/>
      </w:pPr>
      <w:r>
        <w:t>4. Åland,</w:t>
      </w:r>
    </w:p>
    <w:p w14:paraId="2BE69F8B" w14:textId="77777777" w:rsidR="00245B60" w:rsidRPr="002509CC" w:rsidRDefault="00245B60" w:rsidP="00E27821">
      <w:pPr>
        <w:pStyle w:val="Brdtextmedindrag"/>
      </w:pPr>
      <w:r>
        <w:t>5. Kanalöarna,</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046C4C06" w14:textId="77777777" w:rsidTr="00245B60">
        <w:tc>
          <w:tcPr>
            <w:tcW w:w="2500" w:type="pct"/>
            <w:shd w:val="clear" w:color="auto" w:fill="auto"/>
            <w:tcMar>
              <w:left w:w="0" w:type="dxa"/>
            </w:tcMar>
          </w:tcPr>
          <w:p w14:paraId="49835A09" w14:textId="77777777" w:rsidR="00245B60" w:rsidRDefault="00245B60" w:rsidP="00900784">
            <w:pPr>
              <w:pStyle w:val="Brdtextmedindrag"/>
              <w:pBdr>
                <w:left w:val="single" w:sz="4" w:space="4" w:color="000000"/>
              </w:pBdr>
            </w:pPr>
            <w:r>
              <w:t>6. </w:t>
            </w:r>
            <w:r w:rsidRPr="00431A2C">
              <w:rPr>
                <w:i/>
              </w:rPr>
              <w:t>ön Helgoland</w:t>
            </w:r>
            <w:r>
              <w:t>,</w:t>
            </w:r>
          </w:p>
          <w:p w14:paraId="4F21D885" w14:textId="77777777" w:rsidR="00245B60" w:rsidRDefault="00245B60" w:rsidP="00900784">
            <w:pPr>
              <w:pStyle w:val="Brdtextmedindrag"/>
              <w:pBdr>
                <w:left w:val="single" w:sz="4" w:space="4" w:color="000000"/>
              </w:pBdr>
            </w:pPr>
            <w:r>
              <w:t>7. </w:t>
            </w:r>
            <w:r w:rsidRPr="00431A2C">
              <w:rPr>
                <w:i/>
              </w:rPr>
              <w:t xml:space="preserve">territoriet </w:t>
            </w:r>
            <w:proofErr w:type="spellStart"/>
            <w:r w:rsidRPr="00431A2C">
              <w:rPr>
                <w:i/>
              </w:rPr>
              <w:t>Büsingen</w:t>
            </w:r>
            <w:proofErr w:type="spellEnd"/>
            <w:r>
              <w:t>,</w:t>
            </w:r>
          </w:p>
          <w:p w14:paraId="607C4A92" w14:textId="77777777" w:rsidR="00245B60" w:rsidRPr="00E24697" w:rsidRDefault="00245B60" w:rsidP="00900784">
            <w:pPr>
              <w:pStyle w:val="Brdtextmedindrag"/>
              <w:pBdr>
                <w:left w:val="single" w:sz="4" w:space="4" w:color="000000"/>
              </w:pBdr>
            </w:pPr>
          </w:p>
          <w:p w14:paraId="1B459E3B" w14:textId="77777777" w:rsidR="00245B60" w:rsidRPr="00E24697" w:rsidRDefault="00245B60" w:rsidP="00900784">
            <w:pPr>
              <w:pStyle w:val="Brdtextmedindrag"/>
              <w:pBdr>
                <w:left w:val="single" w:sz="4" w:space="4" w:color="000000"/>
              </w:pBdr>
            </w:pPr>
            <w:r w:rsidRPr="00E24697">
              <w:t>8. </w:t>
            </w:r>
            <w:r w:rsidRPr="00E24697">
              <w:rPr>
                <w:i/>
              </w:rPr>
              <w:t>Ceuta</w:t>
            </w:r>
            <w:r w:rsidRPr="00E24697">
              <w:t>,</w:t>
            </w:r>
          </w:p>
          <w:p w14:paraId="58D3F315" w14:textId="77777777" w:rsidR="00245B60" w:rsidRPr="00E24697" w:rsidRDefault="00245B60" w:rsidP="00900784">
            <w:pPr>
              <w:pStyle w:val="Brdtextmedindrag"/>
              <w:pBdr>
                <w:left w:val="single" w:sz="4" w:space="4" w:color="000000"/>
              </w:pBdr>
            </w:pPr>
            <w:r w:rsidRPr="00E24697">
              <w:t>9. </w:t>
            </w:r>
            <w:r w:rsidRPr="00E24697">
              <w:rPr>
                <w:i/>
              </w:rPr>
              <w:t>Melilla</w:t>
            </w:r>
            <w:r w:rsidRPr="00E24697">
              <w:t>,</w:t>
            </w:r>
          </w:p>
          <w:p w14:paraId="56214891" w14:textId="77777777" w:rsidR="00245B60" w:rsidRPr="00E24697" w:rsidRDefault="00245B60" w:rsidP="00900784">
            <w:pPr>
              <w:pStyle w:val="Brdtextmedindrag"/>
              <w:pBdr>
                <w:left w:val="single" w:sz="4" w:space="4" w:color="000000"/>
              </w:pBdr>
            </w:pPr>
            <w:r w:rsidRPr="00E24697">
              <w:t>10. </w:t>
            </w:r>
            <w:r w:rsidRPr="00E24697">
              <w:rPr>
                <w:i/>
              </w:rPr>
              <w:t>Livigno</w:t>
            </w:r>
            <w:r w:rsidRPr="00E24697">
              <w:t>,</w:t>
            </w:r>
          </w:p>
          <w:p w14:paraId="55E9B7A5" w14:textId="77777777" w:rsidR="00245B60" w:rsidRPr="00E24697" w:rsidRDefault="00245B60" w:rsidP="00900784">
            <w:pPr>
              <w:pStyle w:val="Brdtextmedindrag"/>
              <w:pBdr>
                <w:left w:val="single" w:sz="4" w:space="4" w:color="000000"/>
              </w:pBdr>
            </w:pPr>
            <w:r w:rsidRPr="00E24697">
              <w:t>11. </w:t>
            </w:r>
            <w:proofErr w:type="spellStart"/>
            <w:r w:rsidRPr="00E24697">
              <w:rPr>
                <w:i/>
              </w:rPr>
              <w:t>Campione</w:t>
            </w:r>
            <w:proofErr w:type="spellEnd"/>
            <w:r w:rsidRPr="00E24697">
              <w:rPr>
                <w:i/>
              </w:rPr>
              <w:t xml:space="preserve"> d’Italia</w:t>
            </w:r>
            <w:r w:rsidRPr="00E24697">
              <w:t>,</w:t>
            </w:r>
          </w:p>
          <w:p w14:paraId="02370E09" w14:textId="77777777" w:rsidR="00245B60" w:rsidRDefault="00245B60" w:rsidP="00900784">
            <w:pPr>
              <w:pStyle w:val="Brdtextmedindrag"/>
              <w:pBdr>
                <w:left w:val="single" w:sz="4" w:space="4" w:color="000000"/>
              </w:pBdr>
            </w:pPr>
            <w:r>
              <w:t>12. </w:t>
            </w:r>
            <w:r w:rsidRPr="00431A2C">
              <w:rPr>
                <w:i/>
              </w:rPr>
              <w:t>de italienska delarna av Luganosjön</w:t>
            </w:r>
            <w:r>
              <w:t>.</w:t>
            </w:r>
          </w:p>
          <w:p w14:paraId="152221A0" w14:textId="77777777" w:rsidR="00245B60" w:rsidRDefault="00245B60" w:rsidP="00900784">
            <w:pPr>
              <w:pStyle w:val="Brdtextmedindrag"/>
              <w:pBdr>
                <w:left w:val="single" w:sz="4" w:space="4" w:color="000000"/>
              </w:pBdr>
            </w:pPr>
            <w:r>
              <w:t>Territorierna i första stycket 1–</w:t>
            </w:r>
            <w:r w:rsidRPr="000C5FE4">
              <w:rPr>
                <w:i/>
              </w:rPr>
              <w:t>5</w:t>
            </w:r>
            <w:r>
              <w:t xml:space="preserve"> ingår i unionens tullområde medan de i </w:t>
            </w:r>
            <w:r w:rsidRPr="000C5FE4">
              <w:rPr>
                <w:i/>
              </w:rPr>
              <w:t>6</w:t>
            </w:r>
            <w:r>
              <w:t>–12 samma stycke angivna territorierna inte ingår i området.</w:t>
            </w:r>
          </w:p>
        </w:tc>
        <w:tc>
          <w:tcPr>
            <w:tcW w:w="2500" w:type="pct"/>
            <w:shd w:val="clear" w:color="auto" w:fill="auto"/>
            <w:tcMar>
              <w:right w:w="0" w:type="dxa"/>
            </w:tcMar>
          </w:tcPr>
          <w:p w14:paraId="5970AD00" w14:textId="77777777" w:rsidR="00245B60" w:rsidRDefault="00245B60" w:rsidP="00E27821">
            <w:pPr>
              <w:pStyle w:val="Brdtextmedindrag"/>
            </w:pPr>
            <w:r>
              <w:t>6. </w:t>
            </w:r>
            <w:proofErr w:type="spellStart"/>
            <w:r w:rsidRPr="005644DE">
              <w:rPr>
                <w:i/>
              </w:rPr>
              <w:t>Campione</w:t>
            </w:r>
            <w:proofErr w:type="spellEnd"/>
            <w:r w:rsidRPr="005644DE">
              <w:rPr>
                <w:i/>
              </w:rPr>
              <w:t xml:space="preserve"> d’Italia</w:t>
            </w:r>
            <w:r w:rsidRPr="005644DE">
              <w:t>,</w:t>
            </w:r>
          </w:p>
          <w:p w14:paraId="52A9BA7B" w14:textId="77777777" w:rsidR="00245B60" w:rsidRPr="00D05713" w:rsidRDefault="00245B60" w:rsidP="00E27821">
            <w:pPr>
              <w:pStyle w:val="Brdtextmedindrag"/>
            </w:pPr>
            <w:r>
              <w:t>7. </w:t>
            </w:r>
            <w:r w:rsidRPr="005644DE">
              <w:rPr>
                <w:i/>
              </w:rPr>
              <w:t>de italienska delarna av Luganosjön</w:t>
            </w:r>
            <w:r>
              <w:t>,</w:t>
            </w:r>
          </w:p>
          <w:p w14:paraId="5463E696" w14:textId="77777777" w:rsidR="00245B60" w:rsidRPr="00D05713" w:rsidRDefault="00245B60" w:rsidP="00E27821">
            <w:pPr>
              <w:pStyle w:val="Brdtextmedindrag"/>
            </w:pPr>
            <w:r>
              <w:t>8. </w:t>
            </w:r>
            <w:r w:rsidRPr="005644DE">
              <w:rPr>
                <w:i/>
              </w:rPr>
              <w:t>ön Helgoland</w:t>
            </w:r>
            <w:r w:rsidRPr="00D05713">
              <w:t>,</w:t>
            </w:r>
          </w:p>
          <w:p w14:paraId="1791E388" w14:textId="77777777" w:rsidR="00245B60" w:rsidRPr="00D05713" w:rsidRDefault="00245B60" w:rsidP="00E27821">
            <w:pPr>
              <w:pStyle w:val="Brdtextmedindrag"/>
            </w:pPr>
            <w:r>
              <w:t>9. </w:t>
            </w:r>
            <w:r w:rsidRPr="005644DE">
              <w:rPr>
                <w:i/>
              </w:rPr>
              <w:t xml:space="preserve">territoriet </w:t>
            </w:r>
            <w:proofErr w:type="spellStart"/>
            <w:r w:rsidRPr="005644DE">
              <w:rPr>
                <w:i/>
              </w:rPr>
              <w:t>Büsingen</w:t>
            </w:r>
            <w:proofErr w:type="spellEnd"/>
            <w:r w:rsidRPr="00D05713">
              <w:t>,</w:t>
            </w:r>
          </w:p>
          <w:p w14:paraId="52D2A67B" w14:textId="77777777" w:rsidR="00245B60" w:rsidRPr="005644DE" w:rsidRDefault="00245B60" w:rsidP="00E27821">
            <w:pPr>
              <w:pStyle w:val="Brdtextmedindrag"/>
            </w:pPr>
            <w:r w:rsidRPr="005644DE">
              <w:t>10</w:t>
            </w:r>
            <w:r>
              <w:t>. </w:t>
            </w:r>
            <w:r w:rsidRPr="005644DE">
              <w:rPr>
                <w:i/>
              </w:rPr>
              <w:t>Ceuta</w:t>
            </w:r>
            <w:r w:rsidRPr="005644DE">
              <w:t>,</w:t>
            </w:r>
          </w:p>
          <w:p w14:paraId="7649A0DC" w14:textId="77777777" w:rsidR="00245B60" w:rsidRPr="005644DE" w:rsidRDefault="00245B60" w:rsidP="00E27821">
            <w:pPr>
              <w:pStyle w:val="Brdtextmedindrag"/>
            </w:pPr>
            <w:r w:rsidRPr="005644DE">
              <w:t>11</w:t>
            </w:r>
            <w:r>
              <w:t>. </w:t>
            </w:r>
            <w:r w:rsidRPr="005644DE">
              <w:rPr>
                <w:i/>
              </w:rPr>
              <w:t>Melilla</w:t>
            </w:r>
            <w:r w:rsidRPr="005644DE">
              <w:t>,</w:t>
            </w:r>
          </w:p>
          <w:p w14:paraId="01AD1282" w14:textId="77777777" w:rsidR="00245B60" w:rsidRDefault="00245B60" w:rsidP="00E27821">
            <w:pPr>
              <w:pStyle w:val="Brdtextmedindrag"/>
            </w:pPr>
            <w:r w:rsidRPr="005644DE">
              <w:t>12</w:t>
            </w:r>
            <w:r>
              <w:t>. </w:t>
            </w:r>
            <w:r w:rsidRPr="005644DE">
              <w:rPr>
                <w:i/>
              </w:rPr>
              <w:t>Livigno</w:t>
            </w:r>
            <w:r>
              <w:t>.</w:t>
            </w:r>
          </w:p>
          <w:p w14:paraId="67ABBEFF" w14:textId="77777777" w:rsidR="00245B60" w:rsidRDefault="00245B60" w:rsidP="00E27821">
            <w:pPr>
              <w:pStyle w:val="Brdtextmedindrag"/>
            </w:pPr>
          </w:p>
          <w:p w14:paraId="42CB1834" w14:textId="77777777" w:rsidR="00245B60" w:rsidRDefault="00245B60" w:rsidP="00E27821">
            <w:pPr>
              <w:pStyle w:val="Brdtextmedindrag"/>
            </w:pPr>
            <w:r>
              <w:t>Territorierna i första stycket 1–</w:t>
            </w:r>
            <w:r w:rsidRPr="000C5FE4">
              <w:rPr>
                <w:i/>
              </w:rPr>
              <w:t>7</w:t>
            </w:r>
            <w:r>
              <w:t xml:space="preserve"> ingår i unionens tullområde medan de i </w:t>
            </w:r>
            <w:r w:rsidRPr="000C5FE4">
              <w:rPr>
                <w:i/>
              </w:rPr>
              <w:t>8</w:t>
            </w:r>
            <w:r>
              <w:t>–12 samma stycke angivna territorierna inte ingår i området.</w:t>
            </w:r>
          </w:p>
        </w:tc>
      </w:tr>
    </w:tbl>
    <w:p w14:paraId="0D197A77" w14:textId="17D3188C" w:rsidR="00B34B0D" w:rsidRPr="00B34B0D" w:rsidRDefault="00B34B0D" w:rsidP="00B34B0D">
      <w:pPr>
        <w:pStyle w:val="Brdtextmedindrag"/>
      </w:pPr>
    </w:p>
    <w:p w14:paraId="1861654A" w14:textId="1ABD0885" w:rsidR="001D6455" w:rsidRDefault="001D6455" w:rsidP="00B34B0D">
      <w:pPr>
        <w:pStyle w:val="Brdtextmedindrag"/>
      </w:pPr>
    </w:p>
    <w:p w14:paraId="60FC8D9D" w14:textId="45477EE8" w:rsidR="001D6455" w:rsidRDefault="001D6455" w:rsidP="00B34B0D">
      <w:pPr>
        <w:pStyle w:val="Brdtextmedindrag"/>
      </w:pPr>
    </w:p>
    <w:p w14:paraId="62DC623F" w14:textId="1700E10C" w:rsidR="001D6455" w:rsidRDefault="001D6455" w:rsidP="00B34B0D">
      <w:pPr>
        <w:pStyle w:val="Brdtextmedindrag"/>
      </w:pPr>
    </w:p>
    <w:p w14:paraId="17C63B6A" w14:textId="446C77E6" w:rsidR="001D6455" w:rsidRDefault="001D6455" w:rsidP="00B34B0D">
      <w:pPr>
        <w:pStyle w:val="Brdtextmedindrag"/>
      </w:pPr>
    </w:p>
    <w:p w14:paraId="10409636" w14:textId="77777777" w:rsidR="001D6455" w:rsidRPr="00B34B0D" w:rsidRDefault="001D6455" w:rsidP="00B34B0D">
      <w:pPr>
        <w:pStyle w:val="Brdtextmedindrag"/>
      </w:pPr>
    </w:p>
    <w:p w14:paraId="168E2D15" w14:textId="77777777" w:rsidR="00245B60" w:rsidRPr="00117CF1" w:rsidRDefault="00245B60" w:rsidP="00245B60">
      <w:pPr>
        <w:pStyle w:val="Brdtext"/>
        <w:jc w:val="center"/>
      </w:pPr>
      <w:r w:rsidRPr="005936AB">
        <w:rPr>
          <w:b/>
        </w:rPr>
        <w:t>2 kap</w:t>
      </w:r>
      <w:r w:rsidRPr="00117CF1">
        <w:t>.</w:t>
      </w:r>
    </w:p>
    <w:p w14:paraId="67644609" w14:textId="77777777" w:rsidR="00245B60" w:rsidRPr="00117CF1" w:rsidRDefault="00245B60" w:rsidP="00245B6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20950453" w14:textId="77777777" w:rsidTr="00245B60">
        <w:tc>
          <w:tcPr>
            <w:tcW w:w="2500" w:type="pct"/>
            <w:shd w:val="clear" w:color="auto" w:fill="auto"/>
            <w:tcMar>
              <w:left w:w="0" w:type="dxa"/>
            </w:tcMar>
          </w:tcPr>
          <w:p w14:paraId="0CDFA515" w14:textId="77777777" w:rsidR="00245B60" w:rsidRPr="00117CF1" w:rsidRDefault="00245B60" w:rsidP="00245B60">
            <w:pPr>
              <w:pStyle w:val="Brdtextmedindrag"/>
            </w:pPr>
          </w:p>
        </w:tc>
        <w:tc>
          <w:tcPr>
            <w:tcW w:w="2500" w:type="pct"/>
            <w:shd w:val="clear" w:color="auto" w:fill="auto"/>
            <w:tcMar>
              <w:right w:w="0" w:type="dxa"/>
            </w:tcMar>
          </w:tcPr>
          <w:p w14:paraId="7ACCD9FC" w14:textId="77777777" w:rsidR="00245B60" w:rsidRPr="00FD5D84" w:rsidRDefault="00245B60" w:rsidP="00FD5D84">
            <w:pPr>
              <w:pStyle w:val="Brdtext"/>
              <w:rPr>
                <w:b/>
                <w:i/>
              </w:rPr>
            </w:pPr>
            <w:r w:rsidRPr="00FD5D84">
              <w:rPr>
                <w:b/>
                <w:i/>
              </w:rPr>
              <w:t xml:space="preserve">Avropslager i ett annat EU-land </w:t>
            </w:r>
          </w:p>
          <w:p w14:paraId="1FD3A411" w14:textId="77777777" w:rsidR="00245B60" w:rsidRPr="00F16D50" w:rsidRDefault="00245B60" w:rsidP="00245B60">
            <w:pPr>
              <w:pStyle w:val="Brdtextmedindrag"/>
              <w:rPr>
                <w:i/>
              </w:rPr>
            </w:pPr>
          </w:p>
          <w:p w14:paraId="1549DC0C" w14:textId="77777777" w:rsidR="00245B60" w:rsidRPr="00B34B0D" w:rsidRDefault="00245B60" w:rsidP="00B34B0D">
            <w:pPr>
              <w:pStyle w:val="Brdtext"/>
              <w:rPr>
                <w:i/>
              </w:rPr>
            </w:pPr>
            <w:r w:rsidRPr="00B34B0D">
              <w:rPr>
                <w:i/>
              </w:rPr>
              <w:t>1 c §</w:t>
            </w:r>
          </w:p>
          <w:p w14:paraId="4D8B70DB" w14:textId="77777777" w:rsidR="00245B60" w:rsidRPr="00F16D50" w:rsidRDefault="00245B60" w:rsidP="00245B60">
            <w:pPr>
              <w:pStyle w:val="Brdtextmedindrag"/>
              <w:rPr>
                <w:i/>
              </w:rPr>
            </w:pPr>
            <w:r w:rsidRPr="00F16D50">
              <w:rPr>
                <w:i/>
              </w:rPr>
              <w:t xml:space="preserve">En överföring av en vara till ett avropslager i ett annat EU-land ska inte likställas med en omsättning av varan. </w:t>
            </w:r>
          </w:p>
          <w:p w14:paraId="797559BF" w14:textId="77777777" w:rsidR="00245B60" w:rsidRPr="00F16D50" w:rsidRDefault="00245B60" w:rsidP="00245B60">
            <w:pPr>
              <w:pStyle w:val="Brdtextmedindrag"/>
              <w:rPr>
                <w:i/>
              </w:rPr>
            </w:pPr>
            <w:r w:rsidRPr="00F16D50">
              <w:rPr>
                <w:i/>
              </w:rPr>
              <w:t xml:space="preserve">Första stycket gäller endast om </w:t>
            </w:r>
          </w:p>
          <w:p w14:paraId="2600EC93" w14:textId="77777777" w:rsidR="00245B60" w:rsidRPr="00F16D50" w:rsidRDefault="00245B60" w:rsidP="00245B60">
            <w:pPr>
              <w:pStyle w:val="Brdtextmedindrag"/>
              <w:rPr>
                <w:i/>
              </w:rPr>
            </w:pPr>
            <w:r w:rsidRPr="00F16D50">
              <w:rPr>
                <w:i/>
              </w:rPr>
              <w:t xml:space="preserve">1. varan transporteras av en beskattningsbar person eller för dennes räkning till ett annat EU-land för att där överlåtas mot ersättning till en annan beskattningsbar person som enligt ett befintligt avtal dem emellan har rätt att förvärva varan, </w:t>
            </w:r>
          </w:p>
          <w:p w14:paraId="0C80845E" w14:textId="77777777" w:rsidR="00245B60" w:rsidRPr="00F16D50" w:rsidRDefault="00245B60" w:rsidP="00245B60">
            <w:pPr>
              <w:pStyle w:val="Brdtextmedindrag"/>
              <w:rPr>
                <w:i/>
              </w:rPr>
            </w:pPr>
            <w:r w:rsidRPr="00F16D50">
              <w:rPr>
                <w:i/>
              </w:rPr>
              <w:t>2. den som överför varan varken har etablerat sätet för sin ekonomiska verksamhet eller har något fast etableringsställe i det land som varan transporteras till,</w:t>
            </w:r>
          </w:p>
          <w:p w14:paraId="3962D022" w14:textId="0D22365E" w:rsidR="00245B60" w:rsidRPr="00F16D50" w:rsidRDefault="00245B60" w:rsidP="00E27821">
            <w:pPr>
              <w:pStyle w:val="Brdtextmedindrag"/>
              <w:rPr>
                <w:i/>
              </w:rPr>
            </w:pPr>
            <w:r w:rsidRPr="00F16D50">
              <w:rPr>
                <w:i/>
              </w:rPr>
              <w:t xml:space="preserve">3. den som har rätt att förvärva varan är registrerad till mervärdesskatt i det land som varan transporteras till och den som överför varan har kännedom om den avsedda förvärvarens </w:t>
            </w:r>
            <w:r w:rsidR="004B5F46">
              <w:rPr>
                <w:i/>
              </w:rPr>
              <w:t xml:space="preserve">identitet och </w:t>
            </w:r>
            <w:r w:rsidRPr="00F16D50">
              <w:rPr>
                <w:i/>
              </w:rPr>
              <w:t xml:space="preserve">registreringsnummer till mervärdesskatt när transporten avgår, och </w:t>
            </w:r>
          </w:p>
          <w:p w14:paraId="1ED774DB" w14:textId="77777777" w:rsidR="00245B60" w:rsidRPr="00F16D50" w:rsidRDefault="00245B60" w:rsidP="00E27821">
            <w:pPr>
              <w:pStyle w:val="Brdtextmedindrag"/>
              <w:rPr>
                <w:i/>
              </w:rPr>
            </w:pPr>
            <w:r w:rsidRPr="00F16D50">
              <w:rPr>
                <w:i/>
              </w:rPr>
              <w:t>4. den som överför varan registrerar överföringen i det register som föreskrivs i 39 kap. 14 a § skatteförfarande</w:t>
            </w:r>
            <w:r w:rsidRPr="00F16D50">
              <w:rPr>
                <w:i/>
              </w:rPr>
              <w:softHyphen/>
              <w:t>lagen (2011:1244), samt för in uppgifter i en periodisk samman</w:t>
            </w:r>
            <w:r w:rsidRPr="00F16D50">
              <w:rPr>
                <w:i/>
              </w:rPr>
              <w:softHyphen/>
              <w:t>ställning enligt 35 kap. samma lag om den avsedda förvärvarens registreringsnummer till mer</w:t>
            </w:r>
            <w:r w:rsidRPr="00F16D50">
              <w:rPr>
                <w:i/>
              </w:rPr>
              <w:softHyphen/>
              <w:t xml:space="preserve">värdesskatt i det EU-land som varan transporteras till. </w:t>
            </w:r>
          </w:p>
          <w:p w14:paraId="4AAABA7E" w14:textId="77777777" w:rsidR="00245B60" w:rsidRPr="00F16D50" w:rsidRDefault="00245B60" w:rsidP="00245B60">
            <w:pPr>
              <w:pStyle w:val="Brdtextmedindrag"/>
              <w:rPr>
                <w:i/>
              </w:rPr>
            </w:pPr>
          </w:p>
          <w:p w14:paraId="12C151D0" w14:textId="77777777" w:rsidR="00245B60" w:rsidRPr="00B34B0D" w:rsidRDefault="00245B60" w:rsidP="00B34B0D">
            <w:pPr>
              <w:pStyle w:val="Brdtext"/>
              <w:rPr>
                <w:i/>
              </w:rPr>
            </w:pPr>
            <w:r w:rsidRPr="00B34B0D">
              <w:rPr>
                <w:i/>
              </w:rPr>
              <w:t>1 d §</w:t>
            </w:r>
          </w:p>
          <w:p w14:paraId="1D6C4A78" w14:textId="77777777" w:rsidR="00245B60" w:rsidRPr="00F16D50" w:rsidRDefault="00245B60" w:rsidP="00245B60">
            <w:pPr>
              <w:pStyle w:val="Brdtextmedindrag"/>
              <w:rPr>
                <w:i/>
              </w:rPr>
            </w:pPr>
            <w:r w:rsidRPr="00F16D50">
              <w:rPr>
                <w:i/>
              </w:rPr>
              <w:t>Den som har överfört en vara till ett avropslager i ett annat EU-land enligt 1 c § ska anses ha gjort en från skatteplikt undantagen omsättning enligt 3 kap. 30 a § första stycket 1 när varan överlåts till den avsedda förvärvaren, eller någon som ersatt denne enligt 1 g §, om det sker inom 12 månader från det att varan ankom till det andra EU-landet.</w:t>
            </w:r>
          </w:p>
          <w:p w14:paraId="5E719005" w14:textId="77777777" w:rsidR="00245B60" w:rsidRPr="00F16D50" w:rsidRDefault="00245B60" w:rsidP="00245B60">
            <w:pPr>
              <w:pStyle w:val="Brdtextmedindrag"/>
              <w:rPr>
                <w:i/>
              </w:rPr>
            </w:pPr>
          </w:p>
          <w:p w14:paraId="45AEF305" w14:textId="77777777" w:rsidR="00245B60" w:rsidRPr="00B34B0D" w:rsidRDefault="00245B60" w:rsidP="00B34B0D">
            <w:pPr>
              <w:pStyle w:val="Brdtext"/>
              <w:rPr>
                <w:i/>
              </w:rPr>
            </w:pPr>
            <w:r w:rsidRPr="00B34B0D">
              <w:rPr>
                <w:i/>
              </w:rPr>
              <w:t>1 e §</w:t>
            </w:r>
          </w:p>
          <w:p w14:paraId="63ADF389" w14:textId="7435CC92" w:rsidR="00245B60" w:rsidRPr="00F16D50" w:rsidRDefault="00245B60" w:rsidP="00245B60">
            <w:pPr>
              <w:pStyle w:val="Brdtextmedindrag"/>
              <w:rPr>
                <w:i/>
              </w:rPr>
            </w:pPr>
            <w:r w:rsidRPr="00F16D50">
              <w:rPr>
                <w:i/>
              </w:rPr>
              <w:t>Om varan inte har överlåtits till en sådan beskattningsbar person som avses i 1</w:t>
            </w:r>
            <w:r w:rsidR="00855DC9">
              <w:rPr>
                <w:i/>
              </w:rPr>
              <w:t> </w:t>
            </w:r>
            <w:r w:rsidRPr="00F16D50">
              <w:rPr>
                <w:i/>
              </w:rPr>
              <w:t>d</w:t>
            </w:r>
            <w:r w:rsidR="00855DC9">
              <w:rPr>
                <w:i/>
              </w:rPr>
              <w:t> </w:t>
            </w:r>
            <w:r w:rsidRPr="00F16D50">
              <w:rPr>
                <w:i/>
              </w:rPr>
              <w:t>§ inom 12 månader från det att varan ankom till det andra EU-landet, ska överföringen likställas med en omsättning av varan enligt 1</w:t>
            </w:r>
            <w:r w:rsidR="00855DC9">
              <w:rPr>
                <w:i/>
              </w:rPr>
              <w:t> </w:t>
            </w:r>
            <w:r w:rsidRPr="00F16D50">
              <w:rPr>
                <w:i/>
              </w:rPr>
              <w:t>§ andra stycket. Tidpunkten för omsättningen ska vara dagen efter 12-månaders</w:t>
            </w:r>
            <w:r w:rsidRPr="00F16D50">
              <w:rPr>
                <w:i/>
              </w:rPr>
              <w:softHyphen/>
              <w:t>periodens utgång.</w:t>
            </w:r>
          </w:p>
          <w:p w14:paraId="2364BE1D" w14:textId="77777777" w:rsidR="00245B60" w:rsidRPr="00F16D50" w:rsidRDefault="00245B60" w:rsidP="00245B60">
            <w:pPr>
              <w:pStyle w:val="Brdtextmedindrag"/>
              <w:rPr>
                <w:i/>
              </w:rPr>
            </w:pPr>
          </w:p>
          <w:p w14:paraId="6ADE353A" w14:textId="77777777" w:rsidR="00245B60" w:rsidRPr="00B34B0D" w:rsidRDefault="00245B60" w:rsidP="00B34B0D">
            <w:pPr>
              <w:pStyle w:val="Brdtext"/>
              <w:rPr>
                <w:i/>
              </w:rPr>
            </w:pPr>
            <w:r w:rsidRPr="00B34B0D">
              <w:rPr>
                <w:i/>
              </w:rPr>
              <w:t>1 f §</w:t>
            </w:r>
          </w:p>
          <w:p w14:paraId="69ACD1FA" w14:textId="77777777" w:rsidR="00245B60" w:rsidRPr="00F16D50" w:rsidRDefault="00245B60" w:rsidP="00245B60">
            <w:pPr>
              <w:pStyle w:val="Brdtextmedindrag"/>
              <w:rPr>
                <w:i/>
              </w:rPr>
            </w:pPr>
            <w:r w:rsidRPr="00F16D50">
              <w:rPr>
                <w:i/>
              </w:rPr>
              <w:t xml:space="preserve">Vid överföring av en vara enligt 1 c § </w:t>
            </w:r>
            <w:proofErr w:type="gramStart"/>
            <w:r w:rsidRPr="00F16D50">
              <w:rPr>
                <w:i/>
              </w:rPr>
              <w:t>får varan</w:t>
            </w:r>
            <w:proofErr w:type="gramEnd"/>
            <w:r w:rsidRPr="00F16D50">
              <w:rPr>
                <w:i/>
              </w:rPr>
              <w:t xml:space="preserve"> skickas tillbaka till Sverige utan att överföringen ska likställas med en omsättning, om återsändandet av varan </w:t>
            </w:r>
          </w:p>
          <w:p w14:paraId="260050D8" w14:textId="4D462DC0" w:rsidR="00245B60" w:rsidRPr="00F16D50" w:rsidRDefault="00245B60" w:rsidP="00245B60">
            <w:pPr>
              <w:pStyle w:val="Brdtextmedindrag"/>
              <w:rPr>
                <w:i/>
              </w:rPr>
            </w:pPr>
            <w:r w:rsidRPr="00F16D50">
              <w:rPr>
                <w:i/>
              </w:rPr>
              <w:t>1. sker inom 12</w:t>
            </w:r>
            <w:r w:rsidR="00855DC9">
              <w:rPr>
                <w:i/>
              </w:rPr>
              <w:t> </w:t>
            </w:r>
            <w:r w:rsidRPr="00F16D50">
              <w:rPr>
                <w:i/>
              </w:rPr>
              <w:t xml:space="preserve">månader från det att varan ankom till det andra EU-landet, och </w:t>
            </w:r>
          </w:p>
          <w:p w14:paraId="752A2CF5" w14:textId="77777777" w:rsidR="00245B60" w:rsidRPr="00F16D50" w:rsidRDefault="00245B60" w:rsidP="00245B60">
            <w:pPr>
              <w:pStyle w:val="Brdtextmedindrag"/>
              <w:rPr>
                <w:i/>
              </w:rPr>
            </w:pPr>
            <w:r w:rsidRPr="00F16D50">
              <w:rPr>
                <w:i/>
              </w:rPr>
              <w:t>2. anges i det register som föreskrivs i 39 kap. 14 a § skatte</w:t>
            </w:r>
            <w:r w:rsidRPr="00F16D50">
              <w:rPr>
                <w:i/>
              </w:rPr>
              <w:softHyphen/>
              <w:t>förfarandelagen (2011:1244).</w:t>
            </w:r>
          </w:p>
          <w:p w14:paraId="6E0B9F93" w14:textId="77777777" w:rsidR="00245B60" w:rsidRPr="00F16D50" w:rsidRDefault="00245B60" w:rsidP="00245B60">
            <w:pPr>
              <w:pStyle w:val="Brdtextmedindrag"/>
              <w:rPr>
                <w:i/>
              </w:rPr>
            </w:pPr>
          </w:p>
          <w:p w14:paraId="4EF5ABE2" w14:textId="77777777" w:rsidR="00245B60" w:rsidRPr="00B34B0D" w:rsidRDefault="00245B60" w:rsidP="00B34B0D">
            <w:pPr>
              <w:pStyle w:val="Brdtext"/>
              <w:rPr>
                <w:i/>
              </w:rPr>
            </w:pPr>
            <w:r w:rsidRPr="00B34B0D">
              <w:rPr>
                <w:i/>
              </w:rPr>
              <w:t>1 g §</w:t>
            </w:r>
          </w:p>
          <w:p w14:paraId="41CFE314" w14:textId="77777777" w:rsidR="00245B60" w:rsidRPr="00F16D50" w:rsidRDefault="00245B60" w:rsidP="00E27821">
            <w:pPr>
              <w:pStyle w:val="Brdtextmedindrag"/>
              <w:rPr>
                <w:i/>
              </w:rPr>
            </w:pPr>
            <w:r w:rsidRPr="00F16D50">
              <w:rPr>
                <w:i/>
              </w:rPr>
              <w:t>Om förvärvaren som avses i 1 c § byts ut mot en annan beskattningsbar person inom 12 månader från det att varan ankom till det andra EU-landet, ska överföringen inte likställas med en omsättning av varan vid bytet, om</w:t>
            </w:r>
          </w:p>
          <w:p w14:paraId="5F475845" w14:textId="77777777" w:rsidR="00245B60" w:rsidRPr="00F16D50" w:rsidRDefault="00245B60" w:rsidP="00245B60">
            <w:pPr>
              <w:pStyle w:val="Brdtextmedindrag"/>
              <w:rPr>
                <w:i/>
              </w:rPr>
            </w:pPr>
            <w:r w:rsidRPr="00F16D50">
              <w:rPr>
                <w:i/>
              </w:rPr>
              <w:t xml:space="preserve">1. övriga villkor i 1 c § är uppfyllda, och </w:t>
            </w:r>
          </w:p>
          <w:p w14:paraId="4F123F62" w14:textId="77777777" w:rsidR="00245B60" w:rsidRPr="00F16D50" w:rsidRDefault="00245B60" w:rsidP="00245B60">
            <w:pPr>
              <w:pStyle w:val="Brdtextmedindrag"/>
              <w:rPr>
                <w:i/>
              </w:rPr>
            </w:pPr>
            <w:r w:rsidRPr="00F16D50">
              <w:rPr>
                <w:i/>
              </w:rPr>
              <w:t>2. bytet registreras av den som överför varan i det register som föreskrivs i 39 kap. 14 a § skatte</w:t>
            </w:r>
            <w:r w:rsidRPr="00F16D50">
              <w:rPr>
                <w:i/>
              </w:rPr>
              <w:softHyphen/>
              <w:t>förfarandelagen (2011:1244).</w:t>
            </w:r>
          </w:p>
          <w:p w14:paraId="0A167729" w14:textId="77777777" w:rsidR="00245B60" w:rsidRPr="00F16D50" w:rsidRDefault="00245B60" w:rsidP="00245B60">
            <w:pPr>
              <w:pStyle w:val="Brdtextmedindrag"/>
              <w:rPr>
                <w:i/>
              </w:rPr>
            </w:pPr>
          </w:p>
          <w:p w14:paraId="1AE60A3B" w14:textId="77777777" w:rsidR="00245B60" w:rsidRPr="00B34B0D" w:rsidRDefault="00245B60" w:rsidP="00B34B0D">
            <w:pPr>
              <w:pStyle w:val="Brdtext"/>
              <w:rPr>
                <w:i/>
              </w:rPr>
            </w:pPr>
            <w:r w:rsidRPr="00B34B0D">
              <w:rPr>
                <w:i/>
              </w:rPr>
              <w:t>1 h §</w:t>
            </w:r>
          </w:p>
          <w:p w14:paraId="062344F7" w14:textId="5F51BCA5" w:rsidR="00245B60" w:rsidRPr="00F16D50" w:rsidRDefault="00245B60" w:rsidP="00245B60">
            <w:pPr>
              <w:pStyle w:val="Brdtextmedindrag"/>
              <w:rPr>
                <w:i/>
              </w:rPr>
            </w:pPr>
            <w:r w:rsidRPr="00F16D50">
              <w:rPr>
                <w:i/>
              </w:rPr>
              <w:t>Om något av villkoren i 1</w:t>
            </w:r>
            <w:r w:rsidR="00855DC9">
              <w:rPr>
                <w:i/>
              </w:rPr>
              <w:t> </w:t>
            </w:r>
            <w:r w:rsidRPr="00F16D50">
              <w:rPr>
                <w:i/>
              </w:rPr>
              <w:t>c eller 1</w:t>
            </w:r>
            <w:r w:rsidR="00855DC9">
              <w:rPr>
                <w:i/>
              </w:rPr>
              <w:t> </w:t>
            </w:r>
            <w:r w:rsidRPr="00F16D50">
              <w:rPr>
                <w:i/>
              </w:rPr>
              <w:t>g</w:t>
            </w:r>
            <w:r w:rsidR="00855DC9">
              <w:rPr>
                <w:i/>
              </w:rPr>
              <w:t> </w:t>
            </w:r>
            <w:r w:rsidRPr="00F16D50">
              <w:rPr>
                <w:i/>
              </w:rPr>
              <w:t>§ upphör att vara uppfyllt inom 12</w:t>
            </w:r>
            <w:r w:rsidR="00855DC9">
              <w:rPr>
                <w:i/>
              </w:rPr>
              <w:t> </w:t>
            </w:r>
            <w:r w:rsidRPr="00F16D50">
              <w:rPr>
                <w:i/>
              </w:rPr>
              <w:t xml:space="preserve">månader från det att varan ankom till det andra EU-landet, ska överföringen likställas med en omsättning av varan enligt 1 § andra stycket vid den tidpunkt då villkoret inte längre är uppfyllt. </w:t>
            </w:r>
          </w:p>
          <w:p w14:paraId="12196ECE" w14:textId="77777777" w:rsidR="00245B60" w:rsidRPr="00F16D50" w:rsidRDefault="00245B60" w:rsidP="00245B60">
            <w:pPr>
              <w:pStyle w:val="Brdtextmedindrag"/>
              <w:rPr>
                <w:i/>
              </w:rPr>
            </w:pPr>
          </w:p>
          <w:p w14:paraId="74BC9BB7" w14:textId="77777777" w:rsidR="00245B60" w:rsidRPr="00B34B0D" w:rsidRDefault="00245B60" w:rsidP="00B34B0D">
            <w:pPr>
              <w:pStyle w:val="Brdtext"/>
              <w:rPr>
                <w:i/>
              </w:rPr>
            </w:pPr>
            <w:r w:rsidRPr="00B34B0D">
              <w:rPr>
                <w:i/>
              </w:rPr>
              <w:t>1 i §</w:t>
            </w:r>
          </w:p>
          <w:p w14:paraId="02AEB53E" w14:textId="5E3E7044" w:rsidR="00245B60" w:rsidRPr="00F16D50" w:rsidRDefault="00245B60" w:rsidP="00E27821">
            <w:pPr>
              <w:pStyle w:val="Brdtextmedindrag"/>
              <w:rPr>
                <w:i/>
              </w:rPr>
            </w:pPr>
            <w:r w:rsidRPr="00F16D50">
              <w:rPr>
                <w:i/>
              </w:rPr>
              <w:t>Om en vara som överförts enligt 1</w:t>
            </w:r>
            <w:r w:rsidR="00855DC9">
              <w:rPr>
                <w:i/>
              </w:rPr>
              <w:t> </w:t>
            </w:r>
            <w:r w:rsidRPr="00F16D50">
              <w:rPr>
                <w:i/>
              </w:rPr>
              <w:t>c</w:t>
            </w:r>
            <w:r w:rsidR="00855DC9">
              <w:rPr>
                <w:i/>
              </w:rPr>
              <w:t> </w:t>
            </w:r>
            <w:r w:rsidRPr="00F16D50">
              <w:rPr>
                <w:i/>
              </w:rPr>
              <w:t>§ överlåts till någon annan än en sådan beskattningsbar person som avses i 1</w:t>
            </w:r>
            <w:r w:rsidR="00855DC9">
              <w:rPr>
                <w:i/>
              </w:rPr>
              <w:t> </w:t>
            </w:r>
            <w:r w:rsidRPr="00F16D50">
              <w:rPr>
                <w:i/>
              </w:rPr>
              <w:t>d</w:t>
            </w:r>
            <w:r w:rsidR="00855DC9">
              <w:rPr>
                <w:i/>
              </w:rPr>
              <w:t> </w:t>
            </w:r>
            <w:r w:rsidRPr="00F16D50">
              <w:rPr>
                <w:i/>
              </w:rPr>
              <w:t>§, ska överföringen likställas med en omsättning av varan enligt 1</w:t>
            </w:r>
            <w:r w:rsidR="00855DC9">
              <w:rPr>
                <w:i/>
              </w:rPr>
              <w:t> </w:t>
            </w:r>
            <w:r w:rsidRPr="00F16D50">
              <w:rPr>
                <w:i/>
              </w:rPr>
              <w:t>§ andra stycket vid överlåtelsen.</w:t>
            </w:r>
          </w:p>
          <w:p w14:paraId="036BC572" w14:textId="77777777" w:rsidR="00245B60" w:rsidRPr="00F16D50" w:rsidRDefault="00245B60" w:rsidP="00E27821">
            <w:pPr>
              <w:pStyle w:val="Brdtextmedindrag"/>
              <w:rPr>
                <w:i/>
              </w:rPr>
            </w:pPr>
            <w:r w:rsidRPr="00F16D50">
              <w:rPr>
                <w:i/>
              </w:rPr>
              <w:t>Om varan transporteras från avropslagret till ett annat land än det EU-land som den ursprunglig</w:t>
            </w:r>
            <w:r w:rsidRPr="00F16D50">
              <w:rPr>
                <w:i/>
              </w:rPr>
              <w:softHyphen/>
              <w:t>en transporterades från, ska över</w:t>
            </w:r>
            <w:r w:rsidRPr="00F16D50">
              <w:rPr>
                <w:i/>
              </w:rPr>
              <w:softHyphen/>
              <w:t>föringen likställas med en omsättning av varan när transporten inleds.</w:t>
            </w:r>
          </w:p>
          <w:p w14:paraId="5882698D" w14:textId="77777777" w:rsidR="00245B60" w:rsidRPr="00F16D50" w:rsidRDefault="00245B60" w:rsidP="00E27821">
            <w:pPr>
              <w:pStyle w:val="Brdtextmedindrag"/>
              <w:rPr>
                <w:i/>
              </w:rPr>
            </w:pPr>
            <w:r w:rsidRPr="00F16D50">
              <w:rPr>
                <w:i/>
              </w:rPr>
              <w:t>Om varan förstörts, gått förlorad eller stulits, ska överföringen likställas med en omsättning av varan den dag då varan förstördes eller försvann eller, om det är omöjligt att fastställa vilken dag detta skedde, den dag det upptäcktes att varan var förstörd eller försvunnen.</w:t>
            </w:r>
          </w:p>
          <w:p w14:paraId="1E182D78" w14:textId="77777777" w:rsidR="00245B60" w:rsidRPr="00F16D50" w:rsidRDefault="00245B60" w:rsidP="00245B60">
            <w:pPr>
              <w:pStyle w:val="Brdtextmedindrag"/>
              <w:rPr>
                <w:i/>
              </w:rPr>
            </w:pPr>
          </w:p>
        </w:tc>
      </w:tr>
    </w:tbl>
    <w:p w14:paraId="6B06B6A1" w14:textId="77777777" w:rsidR="0036352A" w:rsidRDefault="0036352A" w:rsidP="00245B60">
      <w:pPr>
        <w:pStyle w:val="Brdtext"/>
        <w:jc w:val="center"/>
        <w:rPr>
          <w:b/>
        </w:rPr>
      </w:pPr>
    </w:p>
    <w:p w14:paraId="0FD3B2AE" w14:textId="2CB30655" w:rsidR="00245B60" w:rsidRPr="00117CF1" w:rsidRDefault="00245B60" w:rsidP="00245B60">
      <w:pPr>
        <w:pStyle w:val="Brdtext"/>
        <w:jc w:val="center"/>
      </w:pPr>
      <w:r w:rsidRPr="005936AB">
        <w:rPr>
          <w:b/>
        </w:rPr>
        <w:t>2 a kap</w:t>
      </w:r>
      <w:r w:rsidRPr="00117CF1">
        <w:t>.</w:t>
      </w:r>
    </w:p>
    <w:p w14:paraId="477A7E79" w14:textId="77777777" w:rsidR="00245B60" w:rsidRPr="00117CF1" w:rsidRDefault="00245B60" w:rsidP="00245B60">
      <w:pPr>
        <w:pStyle w:val="Brdtext"/>
        <w:jc w:val="center"/>
      </w:pPr>
      <w:r w:rsidRPr="00117CF1">
        <w:t>2 §</w:t>
      </w:r>
      <w:r w:rsidRPr="00117CF1">
        <w:rPr>
          <w:vertAlign w:val="superscript"/>
        </w:rPr>
        <w:footnoteReference w:id="5"/>
      </w:r>
    </w:p>
    <w:p w14:paraId="4152C9D0" w14:textId="77777777" w:rsidR="00245B60" w:rsidRPr="00117CF1" w:rsidRDefault="00245B60" w:rsidP="00245B60">
      <w:pPr>
        <w:pStyle w:val="Brdtextmedindrag"/>
      </w:pPr>
      <w:r w:rsidRPr="00117CF1">
        <w:t xml:space="preserve">Med </w:t>
      </w:r>
      <w:r w:rsidRPr="00117CF1">
        <w:rPr>
          <w:i/>
        </w:rPr>
        <w:t>unionsinternt</w:t>
      </w:r>
      <w:r w:rsidRPr="00117CF1">
        <w:t xml:space="preserve"> förvärv förstås </w:t>
      </w:r>
    </w:p>
    <w:p w14:paraId="201512F2" w14:textId="0A300471" w:rsidR="00245B60" w:rsidRPr="00117CF1" w:rsidRDefault="00245B60" w:rsidP="00245B60">
      <w:pPr>
        <w:pStyle w:val="Brdtextmedindrag"/>
      </w:pPr>
      <w:r w:rsidRPr="00117CF1">
        <w:t>1. att någon under de förutsättningar som anges i 3–5</w:t>
      </w:r>
      <w:r w:rsidR="00855DC9">
        <w:t> </w:t>
      </w:r>
      <w:r w:rsidRPr="00117CF1">
        <w:t xml:space="preserve">§§ </w:t>
      </w:r>
      <w:proofErr w:type="gramStart"/>
      <w:r w:rsidRPr="00117CF1">
        <w:t>mot ersättning</w:t>
      </w:r>
      <w:proofErr w:type="gramEnd"/>
      <w:r w:rsidRPr="00117CF1">
        <w:t xml:space="preserve"> förvärvar en vara, om varan transporteras till förvärvaren av denne eller av säljaren eller för någonderas räkning till Sverige från ett annat EU-land,</w:t>
      </w:r>
    </w:p>
    <w:p w14:paraId="63849458" w14:textId="11CA4645" w:rsidR="00245B60" w:rsidRPr="00117CF1" w:rsidRDefault="00245B60" w:rsidP="00245B60">
      <w:pPr>
        <w:pStyle w:val="Brdtextmedindrag"/>
      </w:pPr>
      <w:r w:rsidRPr="00117CF1">
        <w:t>2. att någon under de förutsättningar som anges i 6</w:t>
      </w:r>
      <w:r w:rsidR="00855DC9">
        <w:t> </w:t>
      </w:r>
      <w:r w:rsidRPr="00117CF1">
        <w:t xml:space="preserve">§ </w:t>
      </w:r>
      <w:proofErr w:type="gramStart"/>
      <w:r w:rsidRPr="00117CF1">
        <w:t>mot ersättning</w:t>
      </w:r>
      <w:proofErr w:type="gramEnd"/>
      <w:r w:rsidRPr="00117CF1">
        <w:t xml:space="preserve"> förvärvar en vara, om varan transporteras till förvärvaren av denne eller av säljaren eller för någonderas räkning till ett annat EU-land från Sverige eller ett annat EU-land,</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7C328EDE" w14:textId="77777777" w:rsidTr="00245B60">
        <w:tc>
          <w:tcPr>
            <w:tcW w:w="2500" w:type="pct"/>
            <w:shd w:val="clear" w:color="auto" w:fill="auto"/>
            <w:tcMar>
              <w:left w:w="0" w:type="dxa"/>
            </w:tcMar>
          </w:tcPr>
          <w:p w14:paraId="703BEA47" w14:textId="2959C28A" w:rsidR="00245B60" w:rsidRPr="00117CF1" w:rsidRDefault="00245B60" w:rsidP="00245B60">
            <w:pPr>
              <w:pStyle w:val="Brdtextmedindrag"/>
              <w:rPr>
                <w:i/>
              </w:rPr>
            </w:pPr>
            <w:r w:rsidRPr="00117CF1">
              <w:t>3. att någon under de förutsättningar som anges i 7</w:t>
            </w:r>
            <w:r w:rsidR="00855DC9">
              <w:t> </w:t>
            </w:r>
            <w:r w:rsidRPr="00117CF1">
              <w:t xml:space="preserve">§ första stycket för över en vara från en verksamhet i ett annat EU-land till Sverige, om inget annat följer av 7 § andra stycket, </w:t>
            </w:r>
            <w:r w:rsidRPr="00117CF1">
              <w:rPr>
                <w:i/>
              </w:rPr>
              <w:t>eller</w:t>
            </w:r>
          </w:p>
          <w:p w14:paraId="45979EBA" w14:textId="77777777" w:rsidR="00245B60" w:rsidRPr="00117CF1" w:rsidRDefault="00245B60" w:rsidP="00245B60">
            <w:pPr>
              <w:pStyle w:val="Brdtextmedindrag"/>
            </w:pPr>
          </w:p>
          <w:p w14:paraId="64B12600" w14:textId="77777777" w:rsidR="00245B60" w:rsidRPr="00117CF1" w:rsidRDefault="00245B60" w:rsidP="00245B60">
            <w:pPr>
              <w:pStyle w:val="Brdtextmedindrag"/>
            </w:pPr>
            <w:r w:rsidRPr="00117CF1">
              <w:t>4. att någon i de fall som anges i 9 § för över en vara från ett annat EU-land till Sverige</w:t>
            </w:r>
            <w:r w:rsidRPr="00117CF1">
              <w:rPr>
                <w:i/>
              </w:rPr>
              <w:t>.</w:t>
            </w:r>
          </w:p>
        </w:tc>
        <w:tc>
          <w:tcPr>
            <w:tcW w:w="2500" w:type="pct"/>
            <w:shd w:val="clear" w:color="auto" w:fill="auto"/>
            <w:tcMar>
              <w:right w:w="0" w:type="dxa"/>
            </w:tcMar>
          </w:tcPr>
          <w:p w14:paraId="7B0BC56F" w14:textId="77777777" w:rsidR="00245B60" w:rsidRPr="00117CF1" w:rsidRDefault="00245B60" w:rsidP="00245B60">
            <w:pPr>
              <w:pStyle w:val="Brdtextmedindrag"/>
            </w:pPr>
            <w:r w:rsidRPr="00117CF1">
              <w:t xml:space="preserve">3. att någon under de förutsättningar som anges i 7 § första stycket för över en vara från en verksamhet i ett annat EU-land till Sverige, om inget annat följer av 7 § andra stycket </w:t>
            </w:r>
            <w:r w:rsidRPr="00117CF1">
              <w:rPr>
                <w:i/>
              </w:rPr>
              <w:t xml:space="preserve">eller 8 och 8 b–8 f §§, </w:t>
            </w:r>
          </w:p>
          <w:p w14:paraId="0DA221B2" w14:textId="77777777" w:rsidR="00245B60" w:rsidRPr="00117CF1" w:rsidRDefault="00245B60" w:rsidP="00245B60">
            <w:pPr>
              <w:pStyle w:val="Brdtextmedindrag"/>
              <w:rPr>
                <w:i/>
              </w:rPr>
            </w:pPr>
            <w:r w:rsidRPr="00117CF1">
              <w:t>4. att någon i de fall som anges i 9 § för över en vara från ett annat EU-land till Sverige</w:t>
            </w:r>
            <w:r w:rsidRPr="00117CF1">
              <w:rPr>
                <w:i/>
              </w:rPr>
              <w:t>, eller</w:t>
            </w:r>
          </w:p>
          <w:p w14:paraId="597F1AC3" w14:textId="2CD0C964" w:rsidR="00245B60" w:rsidRPr="00117CF1" w:rsidRDefault="00245B60" w:rsidP="00245B60">
            <w:pPr>
              <w:pStyle w:val="Brdtextmedindrag"/>
              <w:rPr>
                <w:i/>
                <w:u w:val="single"/>
              </w:rPr>
            </w:pPr>
            <w:r w:rsidRPr="00117CF1">
              <w:rPr>
                <w:i/>
              </w:rPr>
              <w:t xml:space="preserve">5. att någon under de förutsättningar som anges i 8 a § </w:t>
            </w:r>
            <w:proofErr w:type="gramStart"/>
            <w:r w:rsidRPr="00117CF1">
              <w:rPr>
                <w:i/>
              </w:rPr>
              <w:t>mot ersättning</w:t>
            </w:r>
            <w:proofErr w:type="gramEnd"/>
            <w:r w:rsidRPr="00117CF1">
              <w:rPr>
                <w:i/>
              </w:rPr>
              <w:t xml:space="preserve"> förvärvar en vara från ett avropslager i Sverige. </w:t>
            </w:r>
          </w:p>
        </w:tc>
      </w:tr>
    </w:tbl>
    <w:p w14:paraId="3A9FC74C" w14:textId="77777777" w:rsidR="00245B60" w:rsidRPr="00117CF1" w:rsidRDefault="00245B60" w:rsidP="00245B6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657CDD7D" w14:textId="77777777" w:rsidTr="00245B60">
        <w:tc>
          <w:tcPr>
            <w:tcW w:w="2500" w:type="pct"/>
            <w:shd w:val="clear" w:color="auto" w:fill="auto"/>
            <w:tcMar>
              <w:left w:w="0" w:type="dxa"/>
            </w:tcMar>
          </w:tcPr>
          <w:p w14:paraId="1EAD70C6" w14:textId="77777777" w:rsidR="00245B60" w:rsidRPr="00117CF1" w:rsidRDefault="00245B60" w:rsidP="00245B60">
            <w:pPr>
              <w:pStyle w:val="Brdtextmedindrag"/>
            </w:pPr>
          </w:p>
        </w:tc>
        <w:tc>
          <w:tcPr>
            <w:tcW w:w="2500" w:type="pct"/>
            <w:shd w:val="clear" w:color="auto" w:fill="auto"/>
            <w:tcMar>
              <w:right w:w="0" w:type="dxa"/>
            </w:tcMar>
          </w:tcPr>
          <w:p w14:paraId="7ECC1E50" w14:textId="77777777" w:rsidR="00245B60" w:rsidRPr="00BC1D11" w:rsidRDefault="00245B60" w:rsidP="00BC1D11">
            <w:pPr>
              <w:pStyle w:val="Brdtext"/>
              <w:rPr>
                <w:i/>
                <w:u w:val="single"/>
              </w:rPr>
            </w:pPr>
            <w:r w:rsidRPr="00BC1D11">
              <w:rPr>
                <w:i/>
                <w:u w:val="single"/>
              </w:rPr>
              <w:t>Avropslager i Sverige</w:t>
            </w:r>
          </w:p>
          <w:p w14:paraId="77B3E0B7" w14:textId="77777777" w:rsidR="00245B60" w:rsidRPr="00117CF1" w:rsidRDefault="00245B60" w:rsidP="00245B60">
            <w:pPr>
              <w:pStyle w:val="Brdtextmedindrag"/>
              <w:rPr>
                <w:b/>
                <w:i/>
              </w:rPr>
            </w:pPr>
          </w:p>
          <w:p w14:paraId="4AC0BDD9" w14:textId="77777777" w:rsidR="00245B60" w:rsidRPr="00B34B0D" w:rsidRDefault="00245B60" w:rsidP="00B34B0D">
            <w:pPr>
              <w:pStyle w:val="Brdtext"/>
              <w:rPr>
                <w:i/>
              </w:rPr>
            </w:pPr>
            <w:r w:rsidRPr="00B34B0D">
              <w:rPr>
                <w:i/>
              </w:rPr>
              <w:t>8 §</w:t>
            </w:r>
          </w:p>
          <w:p w14:paraId="5F4000ED" w14:textId="19EA571D" w:rsidR="00245B60" w:rsidRPr="00117CF1" w:rsidRDefault="00245B60" w:rsidP="00245B60">
            <w:pPr>
              <w:pStyle w:val="Brdtextmedindrag"/>
              <w:rPr>
                <w:i/>
              </w:rPr>
            </w:pPr>
            <w:r w:rsidRPr="00117CF1">
              <w:rPr>
                <w:i/>
              </w:rPr>
              <w:t>En vara som förts över till ett avropslager i Sverige ska inte anses förvärvad enligt 2</w:t>
            </w:r>
            <w:r w:rsidR="00855DC9">
              <w:rPr>
                <w:i/>
              </w:rPr>
              <w:t> </w:t>
            </w:r>
            <w:r w:rsidRPr="00117CF1">
              <w:rPr>
                <w:i/>
              </w:rPr>
              <w:t xml:space="preserve">§ 3, om </w:t>
            </w:r>
          </w:p>
          <w:p w14:paraId="35706ECC" w14:textId="77777777" w:rsidR="00245B60" w:rsidRPr="00117CF1" w:rsidRDefault="00245B60" w:rsidP="00245B60">
            <w:pPr>
              <w:pStyle w:val="Brdtextmedindrag"/>
              <w:rPr>
                <w:i/>
              </w:rPr>
            </w:pPr>
            <w:r w:rsidRPr="00117CF1">
              <w:rPr>
                <w:i/>
              </w:rPr>
              <w:t xml:space="preserve">1. varan transporteras till Sverige av en beskattningsbar person eller för dennes räkning från ett annat EU-land för att här överlåtas mot ersättning till en annan beskattningsbar person som enligt ett befintligt avtal dem emellan har rätt att förvärva varan, </w:t>
            </w:r>
          </w:p>
          <w:p w14:paraId="355754C3" w14:textId="77777777" w:rsidR="00245B60" w:rsidRPr="00117CF1" w:rsidRDefault="00245B60" w:rsidP="00245B60">
            <w:pPr>
              <w:pStyle w:val="Brdtextmedindrag"/>
              <w:rPr>
                <w:i/>
              </w:rPr>
            </w:pPr>
            <w:r w:rsidRPr="00117CF1">
              <w:rPr>
                <w:i/>
              </w:rPr>
              <w:t>2. den som överför varan varken har etablerat sätet för sin ekonomiska verksamhet eller har något fast etableringsställe i Sverige,</w:t>
            </w:r>
          </w:p>
          <w:p w14:paraId="725B8FB5" w14:textId="2F59B995" w:rsidR="00245B60" w:rsidRPr="00117CF1" w:rsidRDefault="00245B60" w:rsidP="00245B60">
            <w:pPr>
              <w:pStyle w:val="Brdtextmedindrag"/>
              <w:rPr>
                <w:i/>
              </w:rPr>
            </w:pPr>
            <w:r w:rsidRPr="00117CF1">
              <w:rPr>
                <w:i/>
              </w:rPr>
              <w:t xml:space="preserve">3. den som har rätt att förvärva varan är registrerad till mervärdesskatt i Sverige och den som överför varan har kännedom om den avsedda förvärvarens </w:t>
            </w:r>
            <w:r w:rsidR="004B5F46">
              <w:rPr>
                <w:i/>
              </w:rPr>
              <w:t xml:space="preserve">identitet och </w:t>
            </w:r>
            <w:r w:rsidRPr="00117CF1">
              <w:rPr>
                <w:i/>
              </w:rPr>
              <w:t xml:space="preserve">registreringsnummer till mervärdesskatt när transporten avgår, och </w:t>
            </w:r>
          </w:p>
          <w:p w14:paraId="3DA50EE9" w14:textId="77777777" w:rsidR="00245B60" w:rsidRPr="00117CF1" w:rsidRDefault="00245B60" w:rsidP="00245B60">
            <w:pPr>
              <w:pStyle w:val="Brdtextmedindrag"/>
              <w:rPr>
                <w:i/>
              </w:rPr>
            </w:pPr>
            <w:r w:rsidRPr="00117CF1">
              <w:rPr>
                <w:i/>
              </w:rPr>
              <w:t>4. den som överför varan registrerar överföringen i ett register enligt artikel 243.3 i direktiv 2006/112/EG, i lydelsen enligt direktiv (EU) 2018/1910, samt för in uppgifter om den avsedda förvärvarens svenska registreringsnummer till mer</w:t>
            </w:r>
            <w:r w:rsidRPr="00117CF1">
              <w:rPr>
                <w:i/>
              </w:rPr>
              <w:softHyphen/>
              <w:t>värdesskatt i en sammanställning enligt artikel 262.2 i samma direktiv.</w:t>
            </w:r>
          </w:p>
          <w:p w14:paraId="0039D9BD" w14:textId="77777777" w:rsidR="00245B60" w:rsidRPr="00117CF1" w:rsidRDefault="00245B60" w:rsidP="00245B60">
            <w:pPr>
              <w:pStyle w:val="Brdtextmedindrag"/>
              <w:rPr>
                <w:i/>
              </w:rPr>
            </w:pPr>
          </w:p>
          <w:p w14:paraId="4662DA03" w14:textId="77777777" w:rsidR="00245B60" w:rsidRPr="00B34B0D" w:rsidRDefault="00245B60" w:rsidP="00B34B0D">
            <w:pPr>
              <w:pStyle w:val="Brdtext"/>
              <w:rPr>
                <w:i/>
              </w:rPr>
            </w:pPr>
            <w:r w:rsidRPr="00B34B0D">
              <w:rPr>
                <w:i/>
              </w:rPr>
              <w:t>8 a §</w:t>
            </w:r>
          </w:p>
          <w:p w14:paraId="59528154" w14:textId="77777777" w:rsidR="00245B60" w:rsidRPr="00117CF1" w:rsidRDefault="00245B60" w:rsidP="00245B60">
            <w:pPr>
              <w:pStyle w:val="Brdtextmedindrag"/>
              <w:rPr>
                <w:i/>
              </w:rPr>
            </w:pPr>
            <w:r w:rsidRPr="00117CF1">
              <w:rPr>
                <w:i/>
              </w:rPr>
              <w:t>Vid överföring av en vara enligt 8 § ska den avsedda förvärvaren, eller någon som ersatt denne enligt 8 d §, anses ha gjort ett unionsinternt förvärv när ägande</w:t>
            </w:r>
            <w:r w:rsidRPr="00117CF1">
              <w:rPr>
                <w:i/>
              </w:rPr>
              <w:softHyphen/>
              <w:t xml:space="preserve">rätten av varan övergår till förvärvaren, om det sker inom 12 månader från det att varan ankom till Sverige. </w:t>
            </w:r>
          </w:p>
          <w:p w14:paraId="4D384C61" w14:textId="77777777" w:rsidR="00245B60" w:rsidRPr="00117CF1" w:rsidRDefault="00245B60" w:rsidP="00245B60">
            <w:pPr>
              <w:pStyle w:val="Brdtextmedindrag"/>
              <w:rPr>
                <w:i/>
              </w:rPr>
            </w:pPr>
          </w:p>
          <w:p w14:paraId="03D70F6A" w14:textId="77777777" w:rsidR="00245B60" w:rsidRPr="00B34B0D" w:rsidRDefault="00245B60" w:rsidP="00B34B0D">
            <w:pPr>
              <w:pStyle w:val="Brdtext"/>
              <w:rPr>
                <w:i/>
              </w:rPr>
            </w:pPr>
            <w:r w:rsidRPr="00B34B0D">
              <w:rPr>
                <w:i/>
              </w:rPr>
              <w:t>8 b §</w:t>
            </w:r>
          </w:p>
          <w:p w14:paraId="6C7717BE" w14:textId="37788B32" w:rsidR="00245B60" w:rsidRPr="00117CF1" w:rsidRDefault="00245B60" w:rsidP="00952A45">
            <w:pPr>
              <w:pStyle w:val="Brdtextmedindrag"/>
              <w:rPr>
                <w:i/>
              </w:rPr>
            </w:pPr>
            <w:r w:rsidRPr="00117CF1">
              <w:rPr>
                <w:i/>
              </w:rPr>
              <w:t>Om vara</w:t>
            </w:r>
            <w:r>
              <w:rPr>
                <w:i/>
              </w:rPr>
              <w:t>n</w:t>
            </w:r>
            <w:r w:rsidRPr="00117CF1">
              <w:rPr>
                <w:i/>
              </w:rPr>
              <w:t xml:space="preserve"> inte har överlåtits till en sådan beskattningsbar person som avses i 8 a § inom 12</w:t>
            </w:r>
            <w:r w:rsidR="00855DC9">
              <w:rPr>
                <w:i/>
              </w:rPr>
              <w:t> </w:t>
            </w:r>
            <w:r w:rsidRPr="00117CF1">
              <w:rPr>
                <w:i/>
              </w:rPr>
              <w:t>månader från det att varan ankom till Sverige, ska den anses förvärvad enligt 2 § 3. Tidpunkten för förvärvet ska vara dagen efter 12-månadersperiodens utgång.</w:t>
            </w:r>
          </w:p>
          <w:p w14:paraId="2FD6C3BE" w14:textId="77777777" w:rsidR="00245B60" w:rsidRPr="00117CF1" w:rsidRDefault="00245B60" w:rsidP="00245B60">
            <w:pPr>
              <w:pStyle w:val="Brdtextmedindrag"/>
            </w:pPr>
          </w:p>
          <w:p w14:paraId="5D202344" w14:textId="77777777" w:rsidR="00245B60" w:rsidRPr="00B34B0D" w:rsidRDefault="00245B60" w:rsidP="00B34B0D">
            <w:pPr>
              <w:pStyle w:val="Brdtext"/>
              <w:rPr>
                <w:i/>
              </w:rPr>
            </w:pPr>
            <w:r w:rsidRPr="00B34B0D">
              <w:rPr>
                <w:i/>
              </w:rPr>
              <w:t>8 c §</w:t>
            </w:r>
          </w:p>
          <w:p w14:paraId="34F5E057" w14:textId="77777777" w:rsidR="00245B60" w:rsidRPr="00117CF1" w:rsidRDefault="00245B60" w:rsidP="00245B60">
            <w:pPr>
              <w:pStyle w:val="Brdtextmedindrag"/>
              <w:rPr>
                <w:i/>
              </w:rPr>
            </w:pPr>
            <w:r w:rsidRPr="00117CF1">
              <w:rPr>
                <w:i/>
              </w:rPr>
              <w:t xml:space="preserve">Vid överföring av en vara enligt 8 § </w:t>
            </w:r>
            <w:proofErr w:type="gramStart"/>
            <w:r w:rsidRPr="00117CF1">
              <w:rPr>
                <w:i/>
              </w:rPr>
              <w:t>får varan</w:t>
            </w:r>
            <w:proofErr w:type="gramEnd"/>
            <w:r w:rsidRPr="00117CF1">
              <w:rPr>
                <w:i/>
              </w:rPr>
              <w:t xml:space="preserve"> skickas tillbaka till det EU-land som den skickades från utan att den ska anses förvärvad enligt 2 § 3, om återsändandet av varan </w:t>
            </w:r>
          </w:p>
          <w:p w14:paraId="57AC2E04" w14:textId="77777777" w:rsidR="00245B60" w:rsidRPr="00117CF1" w:rsidRDefault="00245B60" w:rsidP="00245B60">
            <w:pPr>
              <w:pStyle w:val="Brdtextmedindrag"/>
              <w:rPr>
                <w:i/>
              </w:rPr>
            </w:pPr>
            <w:r w:rsidRPr="00117CF1">
              <w:rPr>
                <w:i/>
              </w:rPr>
              <w:t xml:space="preserve">1. sker inom 12 månader från det att varan ankom till Sverige, och </w:t>
            </w:r>
          </w:p>
          <w:p w14:paraId="036E2314" w14:textId="77777777" w:rsidR="00245B60" w:rsidRPr="00117CF1" w:rsidRDefault="00245B60" w:rsidP="00245B60">
            <w:pPr>
              <w:pStyle w:val="Brdtextmedindrag"/>
              <w:rPr>
                <w:i/>
              </w:rPr>
            </w:pPr>
            <w:r w:rsidRPr="00117CF1">
              <w:rPr>
                <w:i/>
              </w:rPr>
              <w:t>2. anges i ett register enligt artikel 243.3 i direktiv 2006/112/EG, i lydelsen enligt direktiv (EU) 2018/1910.</w:t>
            </w:r>
          </w:p>
          <w:p w14:paraId="33445EA7" w14:textId="77777777" w:rsidR="00245B60" w:rsidRPr="00117CF1" w:rsidRDefault="00245B60" w:rsidP="00245B60">
            <w:pPr>
              <w:pStyle w:val="Brdtextmedindrag"/>
              <w:rPr>
                <w:i/>
              </w:rPr>
            </w:pPr>
          </w:p>
          <w:p w14:paraId="60F002D5" w14:textId="77777777" w:rsidR="00245B60" w:rsidRPr="00B34B0D" w:rsidRDefault="00245B60" w:rsidP="00B34B0D">
            <w:pPr>
              <w:pStyle w:val="Brdtext"/>
              <w:rPr>
                <w:i/>
              </w:rPr>
            </w:pPr>
            <w:r w:rsidRPr="00B34B0D">
              <w:rPr>
                <w:i/>
              </w:rPr>
              <w:t>8 d §</w:t>
            </w:r>
          </w:p>
          <w:p w14:paraId="72A9A13C" w14:textId="7DAED43F" w:rsidR="00245B60" w:rsidRPr="00117CF1" w:rsidRDefault="00245B60" w:rsidP="00E27821">
            <w:pPr>
              <w:pStyle w:val="Brdtextmedindrag"/>
              <w:rPr>
                <w:i/>
              </w:rPr>
            </w:pPr>
            <w:r w:rsidRPr="00117CF1">
              <w:rPr>
                <w:i/>
              </w:rPr>
              <w:t>Om förvärvaren som avses i 8 §   byts ut mot en annan beskattnings</w:t>
            </w:r>
            <w:r w:rsidR="00860D41">
              <w:rPr>
                <w:i/>
              </w:rPr>
              <w:softHyphen/>
            </w:r>
            <w:r w:rsidRPr="00117CF1">
              <w:rPr>
                <w:i/>
              </w:rPr>
              <w:t>bar person inom 12 månader från det att varan ankom till Sverige, ska varan inte anses förvärvad enligt 2</w:t>
            </w:r>
            <w:r w:rsidR="00855DC9">
              <w:rPr>
                <w:i/>
              </w:rPr>
              <w:t> </w:t>
            </w:r>
            <w:r w:rsidRPr="00117CF1">
              <w:rPr>
                <w:i/>
              </w:rPr>
              <w:t>§ 3</w:t>
            </w:r>
            <w:r>
              <w:rPr>
                <w:i/>
              </w:rPr>
              <w:t xml:space="preserve"> vid bytet</w:t>
            </w:r>
            <w:r w:rsidRPr="00117CF1">
              <w:rPr>
                <w:i/>
              </w:rPr>
              <w:t>, om</w:t>
            </w:r>
          </w:p>
          <w:p w14:paraId="709B5E4D" w14:textId="77777777" w:rsidR="00245B60" w:rsidRPr="00117CF1" w:rsidRDefault="00245B60" w:rsidP="00245B60">
            <w:pPr>
              <w:pStyle w:val="Brdtextmedindrag"/>
              <w:rPr>
                <w:i/>
              </w:rPr>
            </w:pPr>
            <w:r w:rsidRPr="00117CF1">
              <w:rPr>
                <w:i/>
              </w:rPr>
              <w:t xml:space="preserve">1. övriga villkor i 8 § är uppfyllda, och </w:t>
            </w:r>
          </w:p>
          <w:p w14:paraId="137D9235" w14:textId="77777777" w:rsidR="00245B60" w:rsidRPr="00117CF1" w:rsidRDefault="00245B60" w:rsidP="00245B60">
            <w:pPr>
              <w:pStyle w:val="Brdtextmedindrag"/>
              <w:rPr>
                <w:i/>
              </w:rPr>
            </w:pPr>
            <w:r w:rsidRPr="00117CF1">
              <w:rPr>
                <w:i/>
              </w:rPr>
              <w:t>2. bytet registreras av den som överför varan i ett register enligt artikel 243.3 i direktiv 2006/112/EG, i lydelsen enligt direktiv (EU) 2018/1910.</w:t>
            </w:r>
          </w:p>
          <w:p w14:paraId="535EB3D3" w14:textId="77777777" w:rsidR="00245B60" w:rsidRPr="00117CF1" w:rsidRDefault="00245B60" w:rsidP="00245B60">
            <w:pPr>
              <w:pStyle w:val="Brdtextmedindrag"/>
              <w:rPr>
                <w:i/>
              </w:rPr>
            </w:pPr>
          </w:p>
          <w:p w14:paraId="732584CF" w14:textId="77777777" w:rsidR="00245B60" w:rsidRPr="00B34B0D" w:rsidRDefault="00245B60" w:rsidP="00B34B0D">
            <w:pPr>
              <w:pStyle w:val="Brdtext"/>
              <w:rPr>
                <w:i/>
              </w:rPr>
            </w:pPr>
            <w:r w:rsidRPr="00B34B0D">
              <w:rPr>
                <w:i/>
              </w:rPr>
              <w:t>8 e §</w:t>
            </w:r>
          </w:p>
          <w:p w14:paraId="0164ED44" w14:textId="77777777" w:rsidR="00245B60" w:rsidRPr="00117CF1" w:rsidRDefault="00245B60" w:rsidP="00E27821">
            <w:pPr>
              <w:pStyle w:val="Brdtextmedindrag"/>
              <w:rPr>
                <w:i/>
              </w:rPr>
            </w:pPr>
            <w:r w:rsidRPr="00117CF1">
              <w:rPr>
                <w:i/>
              </w:rPr>
              <w:t>Om något av villkoren i 8 eller 8 d § upphör att vara uppfyllt inom 12 månader från det att vara</w:t>
            </w:r>
            <w:r>
              <w:rPr>
                <w:i/>
              </w:rPr>
              <w:t>n</w:t>
            </w:r>
            <w:r w:rsidRPr="00117CF1">
              <w:rPr>
                <w:i/>
              </w:rPr>
              <w:t xml:space="preserve"> ankom till Sverige, ska varan anses förvärvad enligt 2 § 3 vid den tidpunkt då villkoret inte längre är uppfyllt. </w:t>
            </w:r>
          </w:p>
          <w:p w14:paraId="17EF0B1E" w14:textId="77777777" w:rsidR="00245B60" w:rsidRPr="00117CF1" w:rsidRDefault="00245B60" w:rsidP="00245B60">
            <w:pPr>
              <w:pStyle w:val="Brdtextmedindrag"/>
              <w:rPr>
                <w:i/>
              </w:rPr>
            </w:pPr>
          </w:p>
          <w:p w14:paraId="488A4754" w14:textId="77777777" w:rsidR="00245B60" w:rsidRPr="00B34B0D" w:rsidRDefault="00245B60" w:rsidP="00B34B0D">
            <w:pPr>
              <w:pStyle w:val="Brdtext"/>
              <w:rPr>
                <w:i/>
              </w:rPr>
            </w:pPr>
            <w:r w:rsidRPr="00B34B0D">
              <w:rPr>
                <w:i/>
              </w:rPr>
              <w:t>8 f §</w:t>
            </w:r>
          </w:p>
          <w:p w14:paraId="7BDF4727" w14:textId="2D9E4280" w:rsidR="00245B60" w:rsidRPr="00117CF1" w:rsidRDefault="00245B60" w:rsidP="00E27821">
            <w:pPr>
              <w:pStyle w:val="Brdtextmedindrag"/>
              <w:rPr>
                <w:i/>
              </w:rPr>
            </w:pPr>
            <w:r w:rsidRPr="00117CF1">
              <w:rPr>
                <w:i/>
              </w:rPr>
              <w:t>Om en vara som överförts enligt 8</w:t>
            </w:r>
            <w:r w:rsidR="00855DC9">
              <w:rPr>
                <w:i/>
              </w:rPr>
              <w:t> </w:t>
            </w:r>
            <w:r w:rsidRPr="00117CF1">
              <w:rPr>
                <w:i/>
              </w:rPr>
              <w:t xml:space="preserve">§ överlåts till någon annan än en </w:t>
            </w:r>
            <w:r>
              <w:rPr>
                <w:i/>
              </w:rPr>
              <w:t xml:space="preserve">sådan </w:t>
            </w:r>
            <w:r w:rsidRPr="00117CF1">
              <w:rPr>
                <w:i/>
              </w:rPr>
              <w:t>beskattningsbar person som avses i 8</w:t>
            </w:r>
            <w:r w:rsidR="00855DC9">
              <w:rPr>
                <w:i/>
              </w:rPr>
              <w:t> </w:t>
            </w:r>
            <w:r w:rsidRPr="00117CF1">
              <w:rPr>
                <w:i/>
              </w:rPr>
              <w:t>a</w:t>
            </w:r>
            <w:r w:rsidR="00855DC9">
              <w:rPr>
                <w:i/>
              </w:rPr>
              <w:t> </w:t>
            </w:r>
            <w:r w:rsidRPr="00117CF1">
              <w:rPr>
                <w:i/>
              </w:rPr>
              <w:t xml:space="preserve">§, ska varan anses förvärvad enligt 2 § 3 </w:t>
            </w:r>
            <w:r>
              <w:rPr>
                <w:i/>
              </w:rPr>
              <w:t>vid</w:t>
            </w:r>
            <w:r w:rsidRPr="00117CF1">
              <w:rPr>
                <w:i/>
              </w:rPr>
              <w:t xml:space="preserve"> över</w:t>
            </w:r>
            <w:r w:rsidR="00860D41">
              <w:rPr>
                <w:i/>
              </w:rPr>
              <w:softHyphen/>
            </w:r>
            <w:r w:rsidRPr="00117CF1">
              <w:rPr>
                <w:i/>
              </w:rPr>
              <w:t>låtelsen.</w:t>
            </w:r>
          </w:p>
          <w:p w14:paraId="3FB99F66" w14:textId="54FCE8B8" w:rsidR="00245B60" w:rsidRPr="00117CF1" w:rsidRDefault="00245B60" w:rsidP="00E27821">
            <w:pPr>
              <w:pStyle w:val="Brdtextmedindrag"/>
              <w:rPr>
                <w:i/>
              </w:rPr>
            </w:pPr>
            <w:r w:rsidRPr="00117CF1">
              <w:rPr>
                <w:i/>
              </w:rPr>
              <w:t>Om varan transporteras från avropslagret till ett annat land än det EU-land som den ur</w:t>
            </w:r>
            <w:r w:rsidR="00860D41">
              <w:rPr>
                <w:i/>
              </w:rPr>
              <w:softHyphen/>
            </w:r>
            <w:r w:rsidRPr="00117CF1">
              <w:rPr>
                <w:i/>
              </w:rPr>
              <w:t xml:space="preserve">sprungligen transporterades från, ska varan anses förvärvad enligt 2 § 3 </w:t>
            </w:r>
            <w:r>
              <w:rPr>
                <w:i/>
              </w:rPr>
              <w:t>när</w:t>
            </w:r>
            <w:r w:rsidRPr="00117CF1">
              <w:rPr>
                <w:i/>
              </w:rPr>
              <w:t xml:space="preserve"> transporten inleds.</w:t>
            </w:r>
          </w:p>
          <w:p w14:paraId="5685C900" w14:textId="76E11BEB" w:rsidR="00245B60" w:rsidRPr="00117CF1" w:rsidRDefault="00245B60" w:rsidP="00245B60">
            <w:pPr>
              <w:pStyle w:val="Brdtextmedindrag"/>
              <w:rPr>
                <w:i/>
              </w:rPr>
            </w:pPr>
            <w:r w:rsidRPr="00117CF1">
              <w:rPr>
                <w:i/>
              </w:rPr>
              <w:t>Om varan förstörts, gått förlorad eller stulits, ska varan anses förvärvad enligt 2 § 3 den dag då varan förstördes eller</w:t>
            </w:r>
            <w:r>
              <w:rPr>
                <w:i/>
              </w:rPr>
              <w:t xml:space="preserve"> försvann eller</w:t>
            </w:r>
            <w:r w:rsidRPr="00117CF1">
              <w:rPr>
                <w:i/>
              </w:rPr>
              <w:t>, om det är omöjligt att fastställa vilken dag detta skedde, den dag det upptäcktes att varan var förstörd eller försvunnen.</w:t>
            </w:r>
          </w:p>
        </w:tc>
      </w:tr>
    </w:tbl>
    <w:p w14:paraId="0249F21C" w14:textId="77777777" w:rsidR="00245B60" w:rsidRPr="00117CF1" w:rsidRDefault="00245B60" w:rsidP="00245B60">
      <w:pPr>
        <w:pStyle w:val="Brdtext"/>
      </w:pPr>
    </w:p>
    <w:p w14:paraId="69D9CCA6" w14:textId="77777777" w:rsidR="00245B60" w:rsidRPr="005936AB" w:rsidRDefault="00245B60" w:rsidP="00245B60">
      <w:pPr>
        <w:pStyle w:val="Brdtext"/>
        <w:jc w:val="center"/>
        <w:rPr>
          <w:b/>
        </w:rPr>
      </w:pPr>
      <w:r w:rsidRPr="005936AB">
        <w:rPr>
          <w:b/>
        </w:rPr>
        <w:t>3 kap.</w:t>
      </w:r>
    </w:p>
    <w:p w14:paraId="638CEA26" w14:textId="77777777" w:rsidR="00245B60" w:rsidRPr="00117CF1" w:rsidRDefault="00245B60" w:rsidP="00245B60">
      <w:pPr>
        <w:pStyle w:val="Brdtext"/>
        <w:jc w:val="center"/>
      </w:pPr>
      <w:r w:rsidRPr="00117CF1">
        <w:t>30 a §</w:t>
      </w:r>
      <w:r w:rsidRPr="00117CF1">
        <w:rPr>
          <w:vertAlign w:val="superscript"/>
        </w:rPr>
        <w:footnoteReference w:id="6"/>
      </w:r>
    </w:p>
    <w:p w14:paraId="2FFFAF96" w14:textId="77777777" w:rsidR="00245B60" w:rsidRPr="00117CF1" w:rsidRDefault="00245B60" w:rsidP="00245B60">
      <w:pPr>
        <w:pStyle w:val="Brdtextmedindrag"/>
      </w:pPr>
      <w:r w:rsidRPr="00117CF1">
        <w:t>Från skatteplikt undantas omsättning av varor som transporteras av säljaren eller köparen eller för någonderas räkning från Sverige till ett annat EU-land, om</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63E793BB" w14:textId="77777777" w:rsidTr="00245B60">
        <w:tc>
          <w:tcPr>
            <w:tcW w:w="2500" w:type="pct"/>
            <w:shd w:val="clear" w:color="auto" w:fill="auto"/>
            <w:tcMar>
              <w:left w:w="0" w:type="dxa"/>
            </w:tcMar>
          </w:tcPr>
          <w:p w14:paraId="7EFFEA06" w14:textId="77777777" w:rsidR="00245B60" w:rsidRPr="00117CF1" w:rsidRDefault="00245B60" w:rsidP="00245B60">
            <w:pPr>
              <w:pStyle w:val="Brdtextmedindrag"/>
              <w:rPr>
                <w:i/>
              </w:rPr>
            </w:pPr>
            <w:r w:rsidRPr="00117CF1">
              <w:t>1. köparen är en beskattningsbar person eller en juridisk person som inte är en beskattningsbar person och agerar i denna egenskap i ett annat EU-land,</w:t>
            </w:r>
          </w:p>
        </w:tc>
        <w:tc>
          <w:tcPr>
            <w:tcW w:w="2500" w:type="pct"/>
            <w:shd w:val="clear" w:color="auto" w:fill="auto"/>
            <w:tcMar>
              <w:right w:w="0" w:type="dxa"/>
            </w:tcMar>
          </w:tcPr>
          <w:p w14:paraId="3AC1F4E5" w14:textId="77777777" w:rsidR="00245B60" w:rsidRPr="00117CF1" w:rsidRDefault="00245B60" w:rsidP="00245B60">
            <w:pPr>
              <w:pStyle w:val="Brdtextmedindrag"/>
              <w:rPr>
                <w:i/>
              </w:rPr>
            </w:pPr>
            <w:r w:rsidRPr="00117CF1">
              <w:t>1. </w:t>
            </w:r>
            <w:r w:rsidRPr="00117CF1">
              <w:rPr>
                <w:i/>
              </w:rPr>
              <w:t xml:space="preserve">följande villkor är uppfyllda: </w:t>
            </w:r>
          </w:p>
          <w:p w14:paraId="3DDCD3D4" w14:textId="77777777" w:rsidR="00245B60" w:rsidRPr="00117CF1" w:rsidRDefault="00245B60" w:rsidP="00245B60">
            <w:pPr>
              <w:pStyle w:val="Brdtextmedindrag"/>
              <w:rPr>
                <w:i/>
              </w:rPr>
            </w:pPr>
            <w:r w:rsidRPr="00117CF1">
              <w:rPr>
                <w:i/>
              </w:rPr>
              <w:t>a) </w:t>
            </w:r>
            <w:r w:rsidRPr="00117CF1">
              <w:t xml:space="preserve">köparen är en beskattningsbar person eller en juridisk person som inte är en beskattningsbar person och agerar i denna egenskap i ett annat EU-land, </w:t>
            </w:r>
          </w:p>
          <w:p w14:paraId="5BB72F4D" w14:textId="2C32DD0C" w:rsidR="00245B60" w:rsidRPr="00117CF1" w:rsidRDefault="00245B60" w:rsidP="00245B60">
            <w:pPr>
              <w:pStyle w:val="Brdtextmedindrag"/>
              <w:rPr>
                <w:i/>
              </w:rPr>
            </w:pPr>
            <w:r w:rsidRPr="00117CF1">
              <w:rPr>
                <w:i/>
              </w:rPr>
              <w:t xml:space="preserve">b) köparen är registrerad till mervärdesskatt i ett annat EU-land och har meddelat säljaren sitt registreringsnummer, och </w:t>
            </w:r>
          </w:p>
          <w:p w14:paraId="1D9E7B29" w14:textId="79B9D051" w:rsidR="00245B60" w:rsidRPr="00117CF1" w:rsidRDefault="00245B60" w:rsidP="00245B60">
            <w:pPr>
              <w:pStyle w:val="Brdtextmedindrag"/>
              <w:rPr>
                <w:i/>
              </w:rPr>
            </w:pPr>
            <w:r w:rsidRPr="00117CF1">
              <w:rPr>
                <w:i/>
              </w:rPr>
              <w:t xml:space="preserve">c) säljaren har fullgjort sin skyldighet att lämna korrekta uppgifter om leveransen i en </w:t>
            </w:r>
            <w:r w:rsidRPr="00252908">
              <w:rPr>
                <w:i/>
              </w:rPr>
              <w:t>periodisk sammanställning enligt 35</w:t>
            </w:r>
            <w:r w:rsidR="00855DC9">
              <w:rPr>
                <w:i/>
              </w:rPr>
              <w:t> </w:t>
            </w:r>
            <w:r w:rsidRPr="00252908">
              <w:rPr>
                <w:i/>
              </w:rPr>
              <w:t>kap. skatteförfarandelagen (2011:1244) eller kan förklara på ett tillfredsställande sätt varför så inte skett,</w:t>
            </w:r>
            <w:r w:rsidRPr="00117CF1">
              <w:rPr>
                <w:i/>
              </w:rPr>
              <w:t xml:space="preserve"> </w:t>
            </w:r>
          </w:p>
        </w:tc>
      </w:tr>
    </w:tbl>
    <w:p w14:paraId="461B63D8" w14:textId="77777777" w:rsidR="00245B60" w:rsidRPr="00117CF1" w:rsidRDefault="00245B60" w:rsidP="00245B60">
      <w:pPr>
        <w:pStyle w:val="Brdtextmedindrag"/>
      </w:pPr>
      <w:r w:rsidRPr="00117CF1">
        <w:t>2. varorna är punktskattepliktiga och förvärvaren inte är en privatperson, eller</w:t>
      </w:r>
    </w:p>
    <w:p w14:paraId="23D2396D" w14:textId="77777777" w:rsidR="00245B60" w:rsidRPr="00117CF1" w:rsidRDefault="00245B60" w:rsidP="00245B60">
      <w:pPr>
        <w:pStyle w:val="Brdtextmedindrag"/>
      </w:pPr>
      <w:r w:rsidRPr="00117CF1">
        <w:t>3. varorna är nya transportmedel.</w:t>
      </w:r>
    </w:p>
    <w:p w14:paraId="52F1C9E9" w14:textId="77777777" w:rsidR="00245B60" w:rsidRPr="00117CF1" w:rsidRDefault="00245B60" w:rsidP="00245B60">
      <w:pPr>
        <w:pStyle w:val="Brdtextmedindrag"/>
      </w:pPr>
      <w:r w:rsidRPr="00117CF1">
        <w:t>Från skatteplikt undantas en sådan överföring av vara som avses i 2 kap. 1 § andra stycket om förhållandena är sådana som anges i första stycket 1–3 i den här paragrafen.</w:t>
      </w:r>
    </w:p>
    <w:p w14:paraId="20DBDC25" w14:textId="034D2ED7" w:rsidR="00245B60" w:rsidRPr="00117CF1" w:rsidRDefault="00245B60" w:rsidP="00245B60">
      <w:pPr>
        <w:pStyle w:val="Brdtextmedindrag"/>
      </w:pPr>
      <w:r w:rsidRPr="00117CF1">
        <w:t>Om köparen antingen är en juridisk person som inte är en beskattningsbar person eller en beskattningsbar person som saknar rätt till avdrag eller återbetalning motsvarande den i 10</w:t>
      </w:r>
      <w:r w:rsidR="00855DC9">
        <w:t> </w:t>
      </w:r>
      <w:r w:rsidRPr="00117CF1">
        <w:t>kap. 1–4</w:t>
      </w:r>
      <w:r w:rsidR="00855DC9">
        <w:t> </w:t>
      </w:r>
      <w:r w:rsidRPr="00117CF1">
        <w:t>a eller 10</w:t>
      </w:r>
      <w:r w:rsidR="00855DC9">
        <w:t> </w:t>
      </w:r>
      <w:r w:rsidRPr="00117CF1">
        <w:t>kap.</w:t>
      </w:r>
      <w:r w:rsidR="00855DC9">
        <w:br/>
      </w:r>
      <w:r w:rsidRPr="00117CF1">
        <w:t>9–13 §§, gäller undantaget i första stycket 1 enbart om</w:t>
      </w:r>
    </w:p>
    <w:p w14:paraId="2D992B85" w14:textId="77777777" w:rsidR="00245B60" w:rsidRPr="00117CF1" w:rsidRDefault="00245B60" w:rsidP="00245B60">
      <w:pPr>
        <w:pStyle w:val="Brdtextmedindrag"/>
      </w:pPr>
      <w:r w:rsidRPr="00117CF1">
        <w:t xml:space="preserve">1. det sammanlagda beloppet för köparens </w:t>
      </w:r>
      <w:proofErr w:type="spellStart"/>
      <w:r w:rsidRPr="00117CF1">
        <w:t>unionsinterna</w:t>
      </w:r>
      <w:proofErr w:type="spellEnd"/>
      <w:r w:rsidRPr="00117CF1">
        <w:t xml:space="preserve"> förvärv i det EU-land som förvärvet äger rum i under kalenderåret eller det närmast föregående kalenderåret överstiger det belopp som landet har fastställt enligt artikel 3.2 i rådets direktiv 2006/112/EG, eller</w:t>
      </w:r>
    </w:p>
    <w:p w14:paraId="68274A02" w14:textId="77777777" w:rsidR="00245B60" w:rsidRPr="00117CF1" w:rsidRDefault="00245B60" w:rsidP="00245B60">
      <w:pPr>
        <w:pStyle w:val="Brdtextmedindrag"/>
      </w:pPr>
      <w:r w:rsidRPr="00117CF1">
        <w:t>2. köparen har utnyttjat en möjlighet att bli skattskyldig för sina förvärv i det EU-land som avses i 1.</w:t>
      </w:r>
    </w:p>
    <w:p w14:paraId="464F0D83" w14:textId="77777777" w:rsidR="00245B60" w:rsidRPr="00117CF1" w:rsidRDefault="00245B60" w:rsidP="00245B60">
      <w:pPr>
        <w:pStyle w:val="Brdtextmedindrag"/>
      </w:pPr>
      <w:r w:rsidRPr="00117CF1">
        <w:t>Detsamma gäller om köparen är en beskattningsbar person vars förvärv avser en jordbruks-, skogsbruks- eller fiskeverksamhet som omfattas av schablonbeskattning enligt bestämmelserna i avdelning XII kapitel 2 i rådets direktiv 2006/112/EG.</w:t>
      </w:r>
    </w:p>
    <w:p w14:paraId="61C62BCF" w14:textId="0F2C3BD7" w:rsidR="00245B60" w:rsidRPr="00117CF1" w:rsidRDefault="00245B60" w:rsidP="00245B60">
      <w:pPr>
        <w:pStyle w:val="Brdtextmedindrag"/>
      </w:pPr>
      <w:r w:rsidRPr="00117CF1">
        <w:t>Undantaget från skatteplikt i första stycket 1 eller 2 gäller inte om säljaren omfattas av skattebefrielse enligt 9</w:t>
      </w:r>
      <w:r w:rsidR="006A2D4E">
        <w:t> </w:t>
      </w:r>
      <w:r w:rsidRPr="00117CF1">
        <w:t>d</w:t>
      </w:r>
      <w:r w:rsidR="006A2D4E">
        <w:t> </w:t>
      </w:r>
      <w:r w:rsidRPr="00117CF1">
        <w:t>kap.</w:t>
      </w:r>
    </w:p>
    <w:p w14:paraId="0A8BA082" w14:textId="77777777" w:rsidR="00245B60" w:rsidRPr="00117CF1" w:rsidRDefault="00245B60" w:rsidP="00245B60">
      <w:pPr>
        <w:pStyle w:val="Brdtext"/>
      </w:pPr>
    </w:p>
    <w:p w14:paraId="29995BD1" w14:textId="77777777" w:rsidR="00245B60" w:rsidRPr="005936AB" w:rsidRDefault="00245B60" w:rsidP="00245B60">
      <w:pPr>
        <w:pStyle w:val="Brdtext"/>
        <w:jc w:val="center"/>
        <w:rPr>
          <w:b/>
        </w:rPr>
      </w:pPr>
      <w:r w:rsidRPr="005936AB">
        <w:rPr>
          <w:b/>
        </w:rPr>
        <w:t>5 kap.</w:t>
      </w:r>
    </w:p>
    <w:p w14:paraId="7B642A6D" w14:textId="77777777" w:rsidR="00245B60" w:rsidRPr="00117CF1" w:rsidRDefault="00245B60" w:rsidP="00245B60">
      <w:pPr>
        <w:pStyle w:val="Brdtextmedindrag"/>
        <w:jc w:val="center"/>
      </w:pPr>
      <w:r w:rsidRPr="005936AB">
        <w:rPr>
          <w:rStyle w:val="BrdtextChar"/>
        </w:rPr>
        <w:t>2</w:t>
      </w:r>
      <w:r w:rsidRPr="00117CF1">
        <w:t> §</w:t>
      </w:r>
      <w:r w:rsidRPr="00117CF1">
        <w:rPr>
          <w:vertAlign w:val="superscript"/>
        </w:rPr>
        <w:footnoteReference w:id="7"/>
      </w:r>
    </w:p>
    <w:p w14:paraId="4CBC9F11" w14:textId="77777777" w:rsidR="00245B60" w:rsidRPr="00117CF1" w:rsidRDefault="00245B60" w:rsidP="00245B60">
      <w:pPr>
        <w:pStyle w:val="Brdtextmedindrag"/>
      </w:pPr>
      <w:r w:rsidRPr="00117CF1">
        <w:t>En vara som enligt avtalet mellan säljare och köpare ska transporteras till köparen är omsatt inom landet, om</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6D11377E" w14:textId="77777777" w:rsidTr="00245B60">
        <w:tc>
          <w:tcPr>
            <w:tcW w:w="2500" w:type="pct"/>
            <w:shd w:val="clear" w:color="auto" w:fill="auto"/>
            <w:tcMar>
              <w:left w:w="0" w:type="dxa"/>
            </w:tcMar>
          </w:tcPr>
          <w:p w14:paraId="7B2F3899" w14:textId="63DE0884" w:rsidR="00245B60" w:rsidRPr="00117CF1" w:rsidRDefault="00245B60" w:rsidP="00245B60">
            <w:pPr>
              <w:pStyle w:val="Brdtextmedindrag"/>
            </w:pPr>
            <w:r w:rsidRPr="00117CF1">
              <w:t xml:space="preserve">1. varan finns här i landet då säljaren, köparen eller någon annan påbörjar transporten till </w:t>
            </w:r>
            <w:r w:rsidRPr="00117CF1">
              <w:rPr>
                <w:i/>
              </w:rPr>
              <w:t>köparen och annat inte följer av 2</w:t>
            </w:r>
            <w:r w:rsidR="006A2D4E">
              <w:rPr>
                <w:i/>
              </w:rPr>
              <w:t> </w:t>
            </w:r>
            <w:r w:rsidRPr="00117CF1">
              <w:rPr>
                <w:i/>
              </w:rPr>
              <w:t>a</w:t>
            </w:r>
            <w:r w:rsidR="006A2D4E">
              <w:rPr>
                <w:i/>
              </w:rPr>
              <w:t> </w:t>
            </w:r>
            <w:r w:rsidRPr="00117CF1">
              <w:rPr>
                <w:i/>
              </w:rPr>
              <w:t xml:space="preserve">§, </w:t>
            </w:r>
          </w:p>
        </w:tc>
        <w:tc>
          <w:tcPr>
            <w:tcW w:w="2500" w:type="pct"/>
            <w:shd w:val="clear" w:color="auto" w:fill="auto"/>
            <w:tcMar>
              <w:right w:w="0" w:type="dxa"/>
            </w:tcMar>
          </w:tcPr>
          <w:p w14:paraId="5D9B3539" w14:textId="77777777" w:rsidR="00245B60" w:rsidRPr="00117CF1" w:rsidRDefault="00245B60" w:rsidP="00245B60">
            <w:pPr>
              <w:pStyle w:val="Brdtextmedindrag"/>
              <w:rPr>
                <w:i/>
              </w:rPr>
            </w:pPr>
            <w:r w:rsidRPr="00117CF1">
              <w:t xml:space="preserve">1. varan finns här i landet då säljaren, köparen eller någon annan påbörjar transporten till </w:t>
            </w:r>
            <w:r w:rsidRPr="00117CF1">
              <w:rPr>
                <w:i/>
              </w:rPr>
              <w:t>köparen, under förutsättning att</w:t>
            </w:r>
          </w:p>
          <w:p w14:paraId="2655BE6D" w14:textId="6654A88F" w:rsidR="00245B60" w:rsidRPr="00117CF1" w:rsidRDefault="00245B60" w:rsidP="00245B60">
            <w:pPr>
              <w:pStyle w:val="Brdtextmedindrag"/>
              <w:rPr>
                <w:i/>
              </w:rPr>
            </w:pPr>
            <w:r w:rsidRPr="00117CF1">
              <w:rPr>
                <w:i/>
              </w:rPr>
              <w:t>a) annat inte följer av 2</w:t>
            </w:r>
            <w:r w:rsidR="006A2D4E">
              <w:rPr>
                <w:i/>
              </w:rPr>
              <w:t> </w:t>
            </w:r>
            <w:r w:rsidRPr="00117CF1">
              <w:rPr>
                <w:i/>
              </w:rPr>
              <w:t>a</w:t>
            </w:r>
            <w:r w:rsidR="006A2D4E">
              <w:rPr>
                <w:i/>
              </w:rPr>
              <w:t> </w:t>
            </w:r>
            <w:r w:rsidRPr="00117CF1">
              <w:rPr>
                <w:i/>
              </w:rPr>
              <w:t>§, eller</w:t>
            </w:r>
          </w:p>
          <w:p w14:paraId="42771298" w14:textId="77777777" w:rsidR="00245B60" w:rsidRPr="00117CF1" w:rsidRDefault="00245B60" w:rsidP="00245B60">
            <w:pPr>
              <w:pStyle w:val="Brdtextmedindrag"/>
            </w:pPr>
            <w:r w:rsidRPr="00117CF1">
              <w:rPr>
                <w:i/>
              </w:rPr>
              <w:t>b) transporten inte ska hänföras till en annan omsättning enligt 2 e §,</w:t>
            </w:r>
          </w:p>
        </w:tc>
      </w:tr>
    </w:tbl>
    <w:p w14:paraId="488ADAA7" w14:textId="77777777" w:rsidR="00245B60" w:rsidRPr="00117CF1" w:rsidRDefault="00245B60" w:rsidP="00245B60">
      <w:pPr>
        <w:pStyle w:val="Brdtextmedindrag"/>
      </w:pPr>
      <w:r w:rsidRPr="00117CF1">
        <w:t>2. varan inte finns här i landet då transporten påbörjas men varan monteras eller installeras här av säljaren eller för dennes räkning,</w:t>
      </w:r>
    </w:p>
    <w:p w14:paraId="11F31881" w14:textId="15D6F292" w:rsidR="00245B60" w:rsidRPr="00117CF1" w:rsidRDefault="00245B60" w:rsidP="00245B60">
      <w:pPr>
        <w:pStyle w:val="Brdtextmedindrag"/>
      </w:pPr>
      <w:r w:rsidRPr="00117CF1">
        <w:t>3. varan inte finns här i landet då transporten påbörjas men varan importeras till landet från en plats utanför EU av den som är skattskyldig enligt 1</w:t>
      </w:r>
      <w:r w:rsidR="006A2D4E">
        <w:t> </w:t>
      </w:r>
      <w:r w:rsidRPr="00117CF1">
        <w:t>kap. 2</w:t>
      </w:r>
      <w:r w:rsidR="006A2D4E">
        <w:t> </w:t>
      </w:r>
      <w:r w:rsidRPr="00117CF1">
        <w:t>§ första stycket 6 för att omsättas, eller</w:t>
      </w:r>
    </w:p>
    <w:p w14:paraId="35FFCC8E" w14:textId="77777777" w:rsidR="00245B60" w:rsidRPr="00117CF1" w:rsidRDefault="00245B60" w:rsidP="00245B60">
      <w:pPr>
        <w:pStyle w:val="Brdtextmedindrag"/>
      </w:pPr>
      <w:r w:rsidRPr="00117CF1">
        <w:t>4. varan inte finns här i landet då transporten påbörjas men varan transporteras av säljaren eller för dennes räkning från ett annat EU-land till en köpare i Sverige, om</w:t>
      </w:r>
    </w:p>
    <w:p w14:paraId="31572633" w14:textId="77777777" w:rsidR="00245B60" w:rsidRPr="00117CF1" w:rsidRDefault="00245B60" w:rsidP="00245B60">
      <w:pPr>
        <w:pStyle w:val="Brdtextmedindrag"/>
      </w:pPr>
      <w:r w:rsidRPr="00117CF1">
        <w:t>– säljarens omsättning är sådan som anges i andra stycket,</w:t>
      </w:r>
    </w:p>
    <w:p w14:paraId="7761385C" w14:textId="307FDDE5" w:rsidR="00245B60" w:rsidRPr="00117CF1" w:rsidRDefault="00245B60" w:rsidP="00245B60">
      <w:pPr>
        <w:pStyle w:val="Brdtextmedindrag"/>
      </w:pPr>
      <w:r w:rsidRPr="00117CF1">
        <w:t>– köparen inte är skattskyldig enligt 1</w:t>
      </w:r>
      <w:r w:rsidR="006A2D4E">
        <w:t> </w:t>
      </w:r>
      <w:r w:rsidRPr="00117CF1">
        <w:t>kap. 2</w:t>
      </w:r>
      <w:r w:rsidR="006A2D4E">
        <w:t> </w:t>
      </w:r>
      <w:r w:rsidRPr="00117CF1">
        <w:t>§ första</w:t>
      </w:r>
    </w:p>
    <w:p w14:paraId="67BC0659" w14:textId="77777777" w:rsidR="00245B60" w:rsidRPr="00117CF1" w:rsidRDefault="00245B60" w:rsidP="00245B60">
      <w:pPr>
        <w:pStyle w:val="Brdtextmedindrag"/>
      </w:pPr>
      <w:r w:rsidRPr="00117CF1">
        <w:t>stycket 5 för förvärvet av varan, och</w:t>
      </w:r>
    </w:p>
    <w:p w14:paraId="334C77F3" w14:textId="5A8B2307" w:rsidR="00245B60" w:rsidRPr="00117CF1" w:rsidRDefault="00245B60" w:rsidP="00245B60">
      <w:pPr>
        <w:pStyle w:val="Brdtextmedindrag"/>
      </w:pPr>
      <w:r w:rsidRPr="00117CF1">
        <w:t>–</w:t>
      </w:r>
      <w:r w:rsidR="006A2D4E">
        <w:t> </w:t>
      </w:r>
      <w:r w:rsidRPr="00117CF1">
        <w:t>varan inte är ett nytt transportmedel.</w:t>
      </w:r>
    </w:p>
    <w:p w14:paraId="17A2632C" w14:textId="6DE878AF" w:rsidR="00245B60" w:rsidRPr="00117CF1" w:rsidRDefault="00245B60" w:rsidP="00245B60">
      <w:pPr>
        <w:pStyle w:val="Brdtextmedindrag"/>
      </w:pPr>
      <w:r w:rsidRPr="00117CF1">
        <w:t>En vara är omsatt inom landet enligt första stycket 4 endast om varan är en punktskattepliktig vara eller om värdet av säljarens sammanlagda omsättning här i landet överstiger 320</w:t>
      </w:r>
      <w:r w:rsidR="006A2D4E">
        <w:t> </w:t>
      </w:r>
      <w:r w:rsidRPr="00117CF1">
        <w:t>000 kronor under det löpande eller föregående kalenderåret eller om säljaren har uppfyllt de villkor som det land där transporten påbörjas har för att omsättningen inte ska anses vara gjord i det landet. I värdet av säljarens sammanlagda omsättning ska inte värdet av punktskattepliktiga varor beaktas.</w:t>
      </w:r>
    </w:p>
    <w:p w14:paraId="4BC343CF" w14:textId="77777777" w:rsidR="00245B60" w:rsidRPr="00117CF1" w:rsidRDefault="00245B60" w:rsidP="00245B6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6F794925" w14:textId="77777777" w:rsidTr="00245B60">
        <w:tc>
          <w:tcPr>
            <w:tcW w:w="2500" w:type="pct"/>
            <w:shd w:val="clear" w:color="auto" w:fill="auto"/>
            <w:tcMar>
              <w:left w:w="0" w:type="dxa"/>
            </w:tcMar>
          </w:tcPr>
          <w:p w14:paraId="1F324B8E" w14:textId="77777777" w:rsidR="00245B60" w:rsidRPr="00117CF1" w:rsidRDefault="00245B60" w:rsidP="00245B60">
            <w:pPr>
              <w:pStyle w:val="Brdtextmedindrag"/>
            </w:pPr>
          </w:p>
        </w:tc>
        <w:tc>
          <w:tcPr>
            <w:tcW w:w="2500" w:type="pct"/>
            <w:shd w:val="clear" w:color="auto" w:fill="auto"/>
            <w:tcMar>
              <w:right w:w="0" w:type="dxa"/>
            </w:tcMar>
          </w:tcPr>
          <w:p w14:paraId="67895B8D" w14:textId="77777777" w:rsidR="00245B60" w:rsidRPr="00B34B0D" w:rsidRDefault="00245B60" w:rsidP="00B34B0D">
            <w:pPr>
              <w:pStyle w:val="Brdtext"/>
              <w:rPr>
                <w:i/>
              </w:rPr>
            </w:pPr>
            <w:r w:rsidRPr="00B34B0D">
              <w:rPr>
                <w:i/>
              </w:rPr>
              <w:t>2 e §</w:t>
            </w:r>
          </w:p>
          <w:p w14:paraId="1B8A2FAE" w14:textId="77777777" w:rsidR="00245B60" w:rsidRPr="00117CF1" w:rsidRDefault="00245B60" w:rsidP="00E27821">
            <w:pPr>
              <w:pStyle w:val="Brdtextmedindrag"/>
              <w:rPr>
                <w:i/>
              </w:rPr>
            </w:pPr>
            <w:r w:rsidRPr="00117CF1">
              <w:rPr>
                <w:i/>
              </w:rPr>
              <w:t xml:space="preserve">Vid flera på varandra följande omsättningar av samma vara, </w:t>
            </w:r>
            <w:r>
              <w:rPr>
                <w:i/>
              </w:rPr>
              <w:t xml:space="preserve">där varan transporteras </w:t>
            </w:r>
            <w:r w:rsidRPr="00117CF1">
              <w:rPr>
                <w:i/>
              </w:rPr>
              <w:t>från ett EU-land till ett annat EU-land direkt från den första leverantören till den sista köparen i kedjan, ska transporten hänföras till den omsättning som görs till den leverantör, annan än den första, som transporterar eller låter transportera varan (mellanman).</w:t>
            </w:r>
          </w:p>
          <w:p w14:paraId="3A9133B4" w14:textId="7E475489" w:rsidR="00245B60" w:rsidRPr="00117CF1" w:rsidRDefault="00245B60" w:rsidP="00860D41">
            <w:pPr>
              <w:pStyle w:val="Brdtextmedindrag"/>
              <w:rPr>
                <w:i/>
              </w:rPr>
            </w:pPr>
            <w:r w:rsidRPr="00117CF1">
              <w:rPr>
                <w:i/>
              </w:rPr>
              <w:t>Transporten ska dock hänföras till den omsättning som görs av mellanmannen om denne till sin leverantör har meddelat sitt registreringsnummer för mer</w:t>
            </w:r>
            <w:r w:rsidRPr="00117CF1">
              <w:rPr>
                <w:i/>
              </w:rPr>
              <w:softHyphen/>
              <w:t>värdesskatt i det EU-land som varan transporterades från.</w:t>
            </w:r>
          </w:p>
        </w:tc>
      </w:tr>
    </w:tbl>
    <w:p w14:paraId="1AF7F898" w14:textId="77777777" w:rsidR="00245B60" w:rsidRPr="00117CF1" w:rsidRDefault="00245B60" w:rsidP="00245B60">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117CF1">
        <w:rPr>
          <w:rFonts w:ascii="Times New Roman" w:hAnsi="Times New Roman"/>
          <w:spacing w:val="34"/>
          <w:sz w:val="20"/>
          <w:u w:val="single"/>
        </w:rPr>
        <w:t>                      </w:t>
      </w:r>
    </w:p>
    <w:p w14:paraId="3608A547" w14:textId="77777777" w:rsidR="00245B60" w:rsidRPr="00117CF1" w:rsidRDefault="00245B60" w:rsidP="00245B60">
      <w:pPr>
        <w:pStyle w:val="Brdtextmedindrag"/>
      </w:pPr>
      <w:r w:rsidRPr="00117CF1">
        <w:t>1. Denna lag träder i kraft den 1 januari 2020.</w:t>
      </w:r>
    </w:p>
    <w:p w14:paraId="487F84FE" w14:textId="77777777" w:rsidR="00AB0E53" w:rsidRDefault="00245B60" w:rsidP="00E27821">
      <w:pPr>
        <w:pStyle w:val="Brdtextmedindrag"/>
      </w:pPr>
      <w:r w:rsidRPr="00117CF1">
        <w:t xml:space="preserve">2. Äldre bestämmelser gäller fortfarande för mervärdesskatt </w:t>
      </w:r>
      <w:r>
        <w:t>för vilken skattskyldighet inträtt</w:t>
      </w:r>
      <w:r w:rsidRPr="00117CF1">
        <w:t xml:space="preserve"> före ikraftträdandet.</w:t>
      </w:r>
    </w:p>
    <w:p w14:paraId="071CC524" w14:textId="77777777" w:rsidR="001D6455" w:rsidRDefault="001D6455" w:rsidP="00E27821">
      <w:pPr>
        <w:pStyle w:val="Brdtextmedindrag"/>
      </w:pPr>
    </w:p>
    <w:p w14:paraId="1F701AFD" w14:textId="28FCD8FA" w:rsidR="00AB0E53" w:rsidRDefault="00AB0E53" w:rsidP="00E27821">
      <w:pPr>
        <w:pStyle w:val="Brdtextmedindrag"/>
        <w:sectPr w:rsidR="00AB0E53" w:rsidSect="00155500">
          <w:headerReference w:type="even" r:id="rId22"/>
          <w:headerReference w:type="default" r:id="rId23"/>
          <w:footerReference w:type="even" r:id="rId24"/>
          <w:footerReference w:type="default" r:id="rId25"/>
          <w:headerReference w:type="first" r:id="rId26"/>
          <w:footerReference w:type="first" r:id="rId27"/>
          <w:type w:val="continuous"/>
          <w:pgSz w:w="9356" w:h="13721" w:code="9"/>
          <w:pgMar w:top="794" w:right="2438" w:bottom="1191" w:left="1021" w:header="0" w:footer="709" w:gutter="0"/>
          <w:cols w:space="708"/>
          <w:docGrid w:linePitch="360"/>
        </w:sectPr>
      </w:pPr>
    </w:p>
    <w:p w14:paraId="0996DB5E" w14:textId="7D343068" w:rsidR="00245B60" w:rsidRPr="00117CF1" w:rsidRDefault="00245B60" w:rsidP="001D1B8A">
      <w:pPr>
        <w:pStyle w:val="Rubrik2"/>
        <w:spacing w:before="0"/>
      </w:pPr>
      <w:bookmarkStart w:id="6" w:name="_Toc18570380"/>
      <w:r w:rsidRPr="00117CF1">
        <w:t>Förslag till lag om ändring i skatteförfarandelagen (2011:1244)</w:t>
      </w:r>
      <w:bookmarkEnd w:id="6"/>
    </w:p>
    <w:p w14:paraId="7B6A5387" w14:textId="77777777" w:rsidR="00245B60" w:rsidRPr="00117CF1" w:rsidRDefault="00245B60" w:rsidP="006A2D4E">
      <w:pPr>
        <w:pStyle w:val="Brdtextmedindrag"/>
        <w:ind w:firstLine="0"/>
      </w:pPr>
      <w:r w:rsidRPr="00117CF1">
        <w:t>Härigenom föreskrivs</w:t>
      </w:r>
      <w:r w:rsidRPr="00117CF1">
        <w:rPr>
          <w:vertAlign w:val="superscript"/>
        </w:rPr>
        <w:footnoteReference w:id="8"/>
      </w:r>
      <w:r w:rsidRPr="00117CF1">
        <w:t xml:space="preserve"> i fråga om skatteförfarandelagen (2011:1244) </w:t>
      </w:r>
    </w:p>
    <w:p w14:paraId="39134C97" w14:textId="508AC858" w:rsidR="00245B60" w:rsidRPr="00117CF1" w:rsidRDefault="006A2D4E" w:rsidP="00245B60">
      <w:pPr>
        <w:pStyle w:val="Brdtextmedindrag"/>
      </w:pPr>
      <w:r>
        <w:rPr>
          <w:i/>
        </w:rPr>
        <w:t>d</w:t>
      </w:r>
      <w:r w:rsidR="00245B60" w:rsidRPr="00117CF1">
        <w:rPr>
          <w:i/>
        </w:rPr>
        <w:t>els</w:t>
      </w:r>
      <w:r>
        <w:t> </w:t>
      </w:r>
      <w:r w:rsidR="00245B60" w:rsidRPr="00117CF1">
        <w:t>att 35</w:t>
      </w:r>
      <w:r>
        <w:t> </w:t>
      </w:r>
      <w:r w:rsidR="00245B60" w:rsidRPr="00117CF1">
        <w:t>kap. 2</w:t>
      </w:r>
      <w:r>
        <w:t> </w:t>
      </w:r>
      <w:r w:rsidR="00245B60" w:rsidRPr="00117CF1">
        <w:t>§, 39</w:t>
      </w:r>
      <w:r>
        <w:t> </w:t>
      </w:r>
      <w:r w:rsidR="00245B60" w:rsidRPr="00117CF1">
        <w:t>kap. 1</w:t>
      </w:r>
      <w:r>
        <w:t> </w:t>
      </w:r>
      <w:r w:rsidR="00245B60" w:rsidRPr="00117CF1">
        <w:t>§ och 41</w:t>
      </w:r>
      <w:r>
        <w:t> </w:t>
      </w:r>
      <w:r w:rsidR="00245B60" w:rsidRPr="00117CF1">
        <w:t>kap. 2</w:t>
      </w:r>
      <w:r>
        <w:t> </w:t>
      </w:r>
      <w:r w:rsidR="00245B60" w:rsidRPr="00117CF1">
        <w:t>§ ska ha följande lydelse,</w:t>
      </w:r>
    </w:p>
    <w:p w14:paraId="346E2216" w14:textId="0F05A355" w:rsidR="00245B60" w:rsidRPr="00117CF1" w:rsidRDefault="006A2D4E" w:rsidP="00245B60">
      <w:pPr>
        <w:pStyle w:val="Brdtextmedindrag"/>
      </w:pPr>
      <w:r>
        <w:rPr>
          <w:i/>
        </w:rPr>
        <w:t>d</w:t>
      </w:r>
      <w:r w:rsidR="00245B60" w:rsidRPr="00117CF1">
        <w:rPr>
          <w:i/>
        </w:rPr>
        <w:t>els</w:t>
      </w:r>
      <w:r>
        <w:t> </w:t>
      </w:r>
      <w:r w:rsidR="00245B60" w:rsidRPr="00117CF1">
        <w:t>att det ska införas en ny paragraf, 39</w:t>
      </w:r>
      <w:r>
        <w:t> </w:t>
      </w:r>
      <w:r w:rsidR="00245B60" w:rsidRPr="00117CF1">
        <w:t>kap. 14</w:t>
      </w:r>
      <w:r>
        <w:t> </w:t>
      </w:r>
      <w:r w:rsidR="00245B60" w:rsidRPr="00117CF1">
        <w:t>a</w:t>
      </w:r>
      <w:r>
        <w:t> </w:t>
      </w:r>
      <w:r w:rsidR="00245B60" w:rsidRPr="00117CF1">
        <w:t>§, och närmast före 39 kap. 14</w:t>
      </w:r>
      <w:r>
        <w:t> </w:t>
      </w:r>
      <w:r w:rsidR="00245B60" w:rsidRPr="00117CF1">
        <w:t>a</w:t>
      </w:r>
      <w:r>
        <w:t> </w:t>
      </w:r>
      <w:r w:rsidR="00245B60" w:rsidRPr="00117CF1">
        <w:t xml:space="preserve">§ en ny rubrik, av följande lydelse. </w:t>
      </w:r>
    </w:p>
    <w:p w14:paraId="001E68AF" w14:textId="77777777" w:rsidR="00245B60" w:rsidRPr="00117CF1" w:rsidRDefault="00245B60" w:rsidP="00245B6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0816627F" w14:textId="77777777" w:rsidTr="00245B60">
        <w:tc>
          <w:tcPr>
            <w:tcW w:w="2500" w:type="pct"/>
            <w:shd w:val="clear" w:color="auto" w:fill="auto"/>
            <w:tcMar>
              <w:left w:w="0" w:type="dxa"/>
            </w:tcMar>
          </w:tcPr>
          <w:p w14:paraId="29A2A804" w14:textId="77777777" w:rsidR="00245B60" w:rsidRPr="00672A3C" w:rsidRDefault="00245B60" w:rsidP="00245B60">
            <w:pPr>
              <w:pStyle w:val="Brdtext"/>
              <w:rPr>
                <w:i/>
              </w:rPr>
            </w:pPr>
            <w:r w:rsidRPr="00672A3C">
              <w:rPr>
                <w:i/>
              </w:rPr>
              <w:t>Nuvarande lydelse</w:t>
            </w:r>
          </w:p>
        </w:tc>
        <w:tc>
          <w:tcPr>
            <w:tcW w:w="2500" w:type="pct"/>
            <w:shd w:val="clear" w:color="auto" w:fill="auto"/>
            <w:tcMar>
              <w:right w:w="0" w:type="dxa"/>
            </w:tcMar>
          </w:tcPr>
          <w:p w14:paraId="60145BE6" w14:textId="77777777" w:rsidR="00245B60" w:rsidRPr="00FD5D84" w:rsidRDefault="00245B60" w:rsidP="00245B60">
            <w:pPr>
              <w:pStyle w:val="Brdtext"/>
              <w:rPr>
                <w:i/>
              </w:rPr>
            </w:pPr>
            <w:r w:rsidRPr="00FD5D84">
              <w:rPr>
                <w:i/>
              </w:rPr>
              <w:t>Föreslagen lydelse</w:t>
            </w:r>
          </w:p>
        </w:tc>
      </w:tr>
    </w:tbl>
    <w:p w14:paraId="24FDCD6C" w14:textId="77777777" w:rsidR="003C2669" w:rsidRDefault="003C2669" w:rsidP="00245B60">
      <w:pPr>
        <w:pStyle w:val="Brdtext"/>
        <w:jc w:val="center"/>
        <w:rPr>
          <w:b/>
        </w:rPr>
      </w:pPr>
    </w:p>
    <w:p w14:paraId="5DCD50BE" w14:textId="2A62A26C" w:rsidR="00245B60" w:rsidRPr="005936AB" w:rsidRDefault="00245B60" w:rsidP="00245B60">
      <w:pPr>
        <w:pStyle w:val="Brdtext"/>
        <w:jc w:val="center"/>
        <w:rPr>
          <w:b/>
        </w:rPr>
      </w:pPr>
      <w:r w:rsidRPr="005936AB">
        <w:rPr>
          <w:b/>
        </w:rPr>
        <w:t>35 kap.</w:t>
      </w:r>
    </w:p>
    <w:p w14:paraId="289F621D" w14:textId="77777777" w:rsidR="00245B60" w:rsidRPr="00117CF1" w:rsidRDefault="00245B60" w:rsidP="00245B60">
      <w:pPr>
        <w:pStyle w:val="Brdtext"/>
        <w:jc w:val="center"/>
      </w:pPr>
      <w:r w:rsidRPr="00117CF1">
        <w:t>2 §</w:t>
      </w:r>
    </w:p>
    <w:p w14:paraId="0583CB41" w14:textId="2F072073" w:rsidR="00245B60" w:rsidRPr="00117CF1" w:rsidRDefault="00245B60" w:rsidP="00245B60">
      <w:pPr>
        <w:pStyle w:val="Brdtextmedindrag"/>
      </w:pPr>
      <w:r w:rsidRPr="00117CF1">
        <w:t>Den som är registrerad eller skyldig att anmäla sig för registrering för mervärdesskatt enligt 7</w:t>
      </w:r>
      <w:r w:rsidR="006A2D4E">
        <w:t> </w:t>
      </w:r>
      <w:r w:rsidRPr="00117CF1">
        <w:t>kap. 1 eller 2</w:t>
      </w:r>
      <w:r w:rsidR="006A2D4E">
        <w:t> </w:t>
      </w:r>
      <w:r w:rsidRPr="00117CF1">
        <w:t xml:space="preserve">§ ska lämna en periodisk sammanställning över </w:t>
      </w:r>
    </w:p>
    <w:p w14:paraId="2C19327D" w14:textId="77777777" w:rsidR="00245B60" w:rsidRPr="00117CF1" w:rsidRDefault="00245B60" w:rsidP="00245B60">
      <w:pPr>
        <w:pStyle w:val="Brdtextmedindrag"/>
      </w:pPr>
      <w:r w:rsidRPr="00117CF1">
        <w:t xml:space="preserve">1. omsättning, förvärv och överföring av varor som transporteras mellan EU-länder, och </w:t>
      </w:r>
    </w:p>
    <w:p w14:paraId="5DB2AFE3" w14:textId="77777777" w:rsidR="00245B60" w:rsidRPr="00117CF1" w:rsidRDefault="00245B60" w:rsidP="00245B60">
      <w:pPr>
        <w:pStyle w:val="Brdtextmedindrag"/>
      </w:pPr>
      <w:r w:rsidRPr="00117CF1">
        <w:t xml:space="preserve">2. omsättning av en tjänst som är skattepliktig i det EU-land där tjänsten är omsatt om förvärvaren av tjänsten är skattskyldig för förvärvet i det landet i enlighet med tillämpningen av artikel 196 i rådets direktiv 2006/112/EG av den 28 november 2006 om ett gemensamt system för mervärdesskatt. </w:t>
      </w:r>
    </w:p>
    <w:p w14:paraId="2B12866F" w14:textId="727E6103" w:rsidR="00245B60" w:rsidRPr="00117CF1" w:rsidRDefault="00245B60" w:rsidP="00245B60">
      <w:pPr>
        <w:pStyle w:val="Brdtextmedindrag"/>
      </w:pPr>
      <w:r w:rsidRPr="00117CF1">
        <w:t>Uppgifterna ska tas upp för den period som omfattar den tidpunkt som avses i 13</w:t>
      </w:r>
      <w:r w:rsidR="006A2D4E">
        <w:t> </w:t>
      </w:r>
      <w:r w:rsidRPr="00117CF1">
        <w:t>kap. 8</w:t>
      </w:r>
      <w:r w:rsidR="006A2D4E">
        <w:t> </w:t>
      </w:r>
      <w:r w:rsidRPr="00117CF1">
        <w:t>b</w:t>
      </w:r>
      <w:r w:rsidR="006A2D4E">
        <w:t> </w:t>
      </w:r>
      <w:r w:rsidRPr="00117CF1">
        <w:t>§ andra stycket eller 8</w:t>
      </w:r>
      <w:r w:rsidR="006A2D4E">
        <w:t> </w:t>
      </w:r>
      <w:r w:rsidRPr="00117CF1">
        <w:t>c</w:t>
      </w:r>
      <w:r w:rsidR="006A2D4E">
        <w:t> </w:t>
      </w:r>
      <w:r w:rsidRPr="00117CF1">
        <w:t>§ mervärdesskattelagen (1994:200).</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23E67AE6" w14:textId="77777777" w:rsidTr="001D6455">
        <w:tc>
          <w:tcPr>
            <w:tcW w:w="2500" w:type="pct"/>
            <w:shd w:val="clear" w:color="auto" w:fill="auto"/>
            <w:tcMar>
              <w:left w:w="0" w:type="dxa"/>
            </w:tcMar>
          </w:tcPr>
          <w:p w14:paraId="00BC2A8B" w14:textId="77777777" w:rsidR="00245B60" w:rsidRPr="00117CF1" w:rsidRDefault="00245B60" w:rsidP="00245B60">
            <w:pPr>
              <w:pStyle w:val="Brdtextmedindrag"/>
            </w:pPr>
          </w:p>
        </w:tc>
        <w:tc>
          <w:tcPr>
            <w:tcW w:w="2500" w:type="pct"/>
            <w:shd w:val="clear" w:color="auto" w:fill="auto"/>
            <w:tcMar>
              <w:right w:w="0" w:type="dxa"/>
            </w:tcMar>
          </w:tcPr>
          <w:p w14:paraId="4368BB4E" w14:textId="44272394" w:rsidR="00245B60" w:rsidRPr="00117CF1" w:rsidRDefault="00245B60" w:rsidP="00245B60">
            <w:pPr>
              <w:pStyle w:val="Brdtextmedindrag"/>
              <w:rPr>
                <w:i/>
              </w:rPr>
            </w:pPr>
            <w:r w:rsidRPr="00117CF1">
              <w:rPr>
                <w:i/>
              </w:rPr>
              <w:t>I fråga om överföring av en vara till ett avropslager i ett annat EU-land enligt 2</w:t>
            </w:r>
            <w:r w:rsidR="006A2D4E">
              <w:rPr>
                <w:i/>
              </w:rPr>
              <w:t> </w:t>
            </w:r>
            <w:r w:rsidRPr="00117CF1">
              <w:rPr>
                <w:i/>
              </w:rPr>
              <w:t>kap. 1</w:t>
            </w:r>
            <w:r w:rsidR="006A2D4E">
              <w:rPr>
                <w:i/>
              </w:rPr>
              <w:t> </w:t>
            </w:r>
            <w:r w:rsidRPr="00117CF1">
              <w:rPr>
                <w:i/>
              </w:rPr>
              <w:t>c–1</w:t>
            </w:r>
            <w:r w:rsidR="006A2D4E">
              <w:rPr>
                <w:i/>
              </w:rPr>
              <w:t> </w:t>
            </w:r>
            <w:r w:rsidRPr="00117CF1">
              <w:rPr>
                <w:i/>
              </w:rPr>
              <w:t>i</w:t>
            </w:r>
            <w:r w:rsidR="006A2D4E">
              <w:rPr>
                <w:i/>
              </w:rPr>
              <w:t> </w:t>
            </w:r>
            <w:r w:rsidRPr="00117CF1">
              <w:rPr>
                <w:i/>
              </w:rPr>
              <w:t>§§ mervärdesskattelagen</w:t>
            </w:r>
            <w:r>
              <w:rPr>
                <w:i/>
              </w:rPr>
              <w:t xml:space="preserve"> </w:t>
            </w:r>
            <w:r w:rsidRPr="00117CF1">
              <w:rPr>
                <w:i/>
              </w:rPr>
              <w:t>ska upp</w:t>
            </w:r>
            <w:r w:rsidR="006A2D4E">
              <w:rPr>
                <w:i/>
              </w:rPr>
              <w:softHyphen/>
            </w:r>
            <w:r w:rsidRPr="00117CF1">
              <w:rPr>
                <w:i/>
              </w:rPr>
              <w:t>gifterna tas upp för den period som omfattar den tidpunkt när över</w:t>
            </w:r>
            <w:r w:rsidR="00860D41">
              <w:rPr>
                <w:i/>
              </w:rPr>
              <w:softHyphen/>
            </w:r>
            <w:r w:rsidRPr="00117CF1">
              <w:rPr>
                <w:i/>
              </w:rPr>
              <w:t>föringen gjordes. Om för</w:t>
            </w:r>
            <w:r w:rsidR="00860D41">
              <w:rPr>
                <w:i/>
              </w:rPr>
              <w:softHyphen/>
            </w:r>
            <w:r w:rsidRPr="00117CF1">
              <w:rPr>
                <w:i/>
              </w:rPr>
              <w:t xml:space="preserve">hållandena därefter ändras, ska uppgift om detta lämnas utan dröjsmål. </w:t>
            </w:r>
          </w:p>
        </w:tc>
      </w:tr>
    </w:tbl>
    <w:p w14:paraId="5C05A20B" w14:textId="77777777" w:rsidR="00245B60" w:rsidRDefault="00245B60" w:rsidP="00245B60">
      <w:pPr>
        <w:pStyle w:val="Brdtext"/>
        <w:jc w:val="center"/>
        <w:rPr>
          <w:b/>
        </w:rPr>
      </w:pPr>
    </w:p>
    <w:p w14:paraId="5F266DB1" w14:textId="77777777" w:rsidR="00245B60" w:rsidRPr="005936AB" w:rsidRDefault="00245B60" w:rsidP="00245B60">
      <w:pPr>
        <w:pStyle w:val="Brdtext"/>
        <w:jc w:val="center"/>
        <w:rPr>
          <w:b/>
        </w:rPr>
      </w:pPr>
      <w:r w:rsidRPr="005936AB">
        <w:rPr>
          <w:b/>
        </w:rPr>
        <w:t>39 kap.</w:t>
      </w:r>
    </w:p>
    <w:p w14:paraId="604AF624" w14:textId="77777777" w:rsidR="00245B60" w:rsidRPr="00117CF1" w:rsidRDefault="00245B60" w:rsidP="00245B60">
      <w:pPr>
        <w:pStyle w:val="Brdtext"/>
        <w:jc w:val="center"/>
      </w:pPr>
      <w:r w:rsidRPr="00117CF1">
        <w:t>1 §</w:t>
      </w:r>
      <w:r w:rsidRPr="00117CF1">
        <w:rPr>
          <w:vertAlign w:val="superscript"/>
        </w:rPr>
        <w:footnoteReference w:id="9"/>
      </w:r>
    </w:p>
    <w:p w14:paraId="36D1B0ED" w14:textId="77777777" w:rsidR="00245B60" w:rsidRPr="00117CF1" w:rsidRDefault="00245B60" w:rsidP="00245B60">
      <w:pPr>
        <w:pStyle w:val="Brdtext"/>
      </w:pPr>
      <w:r w:rsidRPr="00117CF1">
        <w:t xml:space="preserve">I detta kapitel finns bestämmelser om </w:t>
      </w:r>
    </w:p>
    <w:p w14:paraId="257D3284" w14:textId="325F7F04" w:rsidR="00245B60" w:rsidRPr="00117CF1" w:rsidRDefault="00245B60" w:rsidP="00245B60">
      <w:pPr>
        <w:pStyle w:val="Brdtextmedindrag"/>
      </w:pPr>
      <w:r w:rsidRPr="00117CF1">
        <w:t>– definitioner (2 och 2</w:t>
      </w:r>
      <w:r w:rsidR="006A2D4E">
        <w:t> </w:t>
      </w:r>
      <w:r w:rsidRPr="00117CF1">
        <w:t>a</w:t>
      </w:r>
      <w:r w:rsidR="006A2D4E">
        <w:t> </w:t>
      </w:r>
      <w:r w:rsidRPr="00117CF1">
        <w:t>§§),</w:t>
      </w:r>
    </w:p>
    <w:p w14:paraId="4F07B131" w14:textId="3C26B44A" w:rsidR="00245B60" w:rsidRPr="00117CF1" w:rsidRDefault="00245B60" w:rsidP="00245B60">
      <w:pPr>
        <w:pStyle w:val="Brdtextmedindrag"/>
      </w:pPr>
      <w:r w:rsidRPr="00117CF1">
        <w:t>– generell dokumentationsskyldighet (3</w:t>
      </w:r>
      <w:r w:rsidR="006A2D4E">
        <w:t> </w:t>
      </w:r>
      <w:r w:rsidRPr="00117CF1">
        <w:t>§),</w:t>
      </w:r>
    </w:p>
    <w:p w14:paraId="75258A53" w14:textId="3A64B833" w:rsidR="00245B60" w:rsidRPr="00117CF1" w:rsidRDefault="00245B60" w:rsidP="00245B60">
      <w:pPr>
        <w:pStyle w:val="Brdtextmedindrag"/>
        <w:rPr>
          <w:i/>
        </w:rPr>
      </w:pPr>
      <w:r w:rsidRPr="00117CF1">
        <w:t>– dokumentationsskyldighet som avser ansökan om återbetalning av eller kompensation för punktskatt (3</w:t>
      </w:r>
      <w:r w:rsidR="006A2D4E">
        <w:t> </w:t>
      </w:r>
      <w:r w:rsidRPr="00117CF1">
        <w:t>a</w:t>
      </w:r>
      <w:r w:rsidR="006A2D4E">
        <w:t> </w:t>
      </w:r>
      <w:r w:rsidRPr="00117CF1">
        <w:t>§),</w:t>
      </w:r>
    </w:p>
    <w:p w14:paraId="3C389713" w14:textId="781C121A" w:rsidR="00245B60" w:rsidRPr="00117CF1" w:rsidRDefault="00245B60" w:rsidP="00245B60">
      <w:pPr>
        <w:pStyle w:val="Brdtextmedindrag"/>
      </w:pPr>
      <w:r w:rsidRPr="00117CF1">
        <w:t>– dokumentationsskyldighet som avser kassaregister (4–10</w:t>
      </w:r>
      <w:r w:rsidR="006A2D4E">
        <w:t> </w:t>
      </w:r>
      <w:r w:rsidRPr="00117CF1">
        <w:t>§§),</w:t>
      </w:r>
    </w:p>
    <w:p w14:paraId="620896BB" w14:textId="5DF5F1B2" w:rsidR="00245B60" w:rsidRPr="00117CF1" w:rsidRDefault="00245B60" w:rsidP="00245B60">
      <w:pPr>
        <w:pStyle w:val="Brdtextmedindrag"/>
      </w:pPr>
      <w:r w:rsidRPr="00117CF1">
        <w:t>– dokumentationsskyldighet som avser personalliggare (11–12</w:t>
      </w:r>
      <w:r w:rsidR="006A2D4E">
        <w:t> </w:t>
      </w:r>
      <w:r w:rsidRPr="00117CF1">
        <w:t>§§),</w:t>
      </w:r>
    </w:p>
    <w:p w14:paraId="7E8B742C" w14:textId="77777777" w:rsidR="00245B60" w:rsidRPr="00117CF1" w:rsidRDefault="00245B60" w:rsidP="00245B60">
      <w:pPr>
        <w:pStyle w:val="Brdtextmedindrag"/>
      </w:pPr>
      <w:r w:rsidRPr="00117CF1">
        <w:t>– dokumentationsskyldighet som avser torg- och marknadshandel (13 §),</w:t>
      </w:r>
    </w:p>
    <w:p w14:paraId="46F4BFEF" w14:textId="77777777" w:rsidR="00245B60" w:rsidRPr="00117CF1" w:rsidRDefault="00245B60" w:rsidP="00245B60">
      <w:pPr>
        <w:pStyle w:val="Brdtextmedindrag"/>
      </w:pPr>
      <w:r w:rsidRPr="00117CF1">
        <w:t>– dokumentationsskyldighet som avser omsättning av investeringsguld (14 §),</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5AB87C91" w14:textId="77777777" w:rsidTr="00245B60">
        <w:tc>
          <w:tcPr>
            <w:tcW w:w="2500" w:type="pct"/>
            <w:shd w:val="clear" w:color="auto" w:fill="auto"/>
            <w:tcMar>
              <w:left w:w="0" w:type="dxa"/>
            </w:tcMar>
          </w:tcPr>
          <w:p w14:paraId="367408B8" w14:textId="77777777" w:rsidR="00245B60" w:rsidRPr="00117CF1" w:rsidRDefault="00245B60" w:rsidP="00245B60">
            <w:pPr>
              <w:pStyle w:val="Brdtextmedindrag"/>
            </w:pPr>
          </w:p>
        </w:tc>
        <w:tc>
          <w:tcPr>
            <w:tcW w:w="2500" w:type="pct"/>
            <w:shd w:val="clear" w:color="auto" w:fill="auto"/>
            <w:tcMar>
              <w:right w:w="0" w:type="dxa"/>
            </w:tcMar>
          </w:tcPr>
          <w:p w14:paraId="1C7F4CF8" w14:textId="77777777" w:rsidR="00245B60" w:rsidRPr="00117CF1" w:rsidRDefault="00245B60" w:rsidP="00245B60">
            <w:pPr>
              <w:pStyle w:val="Brdtextmedindrag"/>
            </w:pPr>
            <w:r w:rsidRPr="00117CF1">
              <w:rPr>
                <w:i/>
              </w:rPr>
              <w:t>– dokumentationsskyldighet som avser avropslager (14 a §),</w:t>
            </w:r>
          </w:p>
        </w:tc>
      </w:tr>
    </w:tbl>
    <w:p w14:paraId="728FA289" w14:textId="4982BBCA" w:rsidR="00245B60" w:rsidRPr="00117CF1" w:rsidRDefault="00245B60" w:rsidP="00245B60">
      <w:pPr>
        <w:pStyle w:val="Brdtextmedindrag"/>
      </w:pPr>
      <w:r w:rsidRPr="00117CF1">
        <w:t>– dokumentationsskyldighet som avser internprissättning (15–16</w:t>
      </w:r>
      <w:r w:rsidR="006A2D4E">
        <w:t> </w:t>
      </w:r>
      <w:r w:rsidRPr="00117CF1">
        <w:t>f</w:t>
      </w:r>
      <w:r w:rsidR="006A2D4E">
        <w:t> </w:t>
      </w:r>
      <w:r w:rsidRPr="00117CF1">
        <w:t>§§), och</w:t>
      </w:r>
    </w:p>
    <w:p w14:paraId="0B5B5623" w14:textId="77777777" w:rsidR="00245B60" w:rsidRPr="00117CF1" w:rsidRDefault="00245B60" w:rsidP="00245B60">
      <w:pPr>
        <w:pStyle w:val="Brdtextmedindrag"/>
      </w:pPr>
      <w:r w:rsidRPr="00117CF1">
        <w:t>– föreläggande (17 §).</w:t>
      </w:r>
    </w:p>
    <w:p w14:paraId="4A0433A3" w14:textId="71B4004B" w:rsidR="00245B60" w:rsidRDefault="00245B60" w:rsidP="00245B60">
      <w:pPr>
        <w:pStyle w:val="Brdtext"/>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2A01DDE3" w14:textId="77777777" w:rsidTr="00245B60">
        <w:tc>
          <w:tcPr>
            <w:tcW w:w="2500" w:type="pct"/>
            <w:shd w:val="clear" w:color="auto" w:fill="auto"/>
            <w:tcMar>
              <w:left w:w="0" w:type="dxa"/>
            </w:tcMar>
          </w:tcPr>
          <w:p w14:paraId="1E3DD387" w14:textId="77777777" w:rsidR="00245B60" w:rsidRPr="00117CF1" w:rsidRDefault="00245B60" w:rsidP="00245B60">
            <w:pPr>
              <w:pStyle w:val="Brdtextmedindrag"/>
            </w:pPr>
          </w:p>
        </w:tc>
        <w:tc>
          <w:tcPr>
            <w:tcW w:w="2500" w:type="pct"/>
            <w:shd w:val="clear" w:color="auto" w:fill="auto"/>
            <w:tcMar>
              <w:right w:w="0" w:type="dxa"/>
            </w:tcMar>
          </w:tcPr>
          <w:p w14:paraId="44E89751" w14:textId="77777777" w:rsidR="00245B60" w:rsidRPr="00FD5D84" w:rsidRDefault="00245B60" w:rsidP="00FD5D84">
            <w:pPr>
              <w:pStyle w:val="Brdtext"/>
              <w:rPr>
                <w:b/>
                <w:i/>
              </w:rPr>
            </w:pPr>
            <w:r w:rsidRPr="00FD5D84">
              <w:rPr>
                <w:b/>
                <w:i/>
              </w:rPr>
              <w:t>Avropslager</w:t>
            </w:r>
          </w:p>
        </w:tc>
      </w:tr>
      <w:tr w:rsidR="00245B60" w:rsidRPr="00117CF1" w14:paraId="6020BDF8" w14:textId="77777777" w:rsidTr="00245B60">
        <w:tc>
          <w:tcPr>
            <w:tcW w:w="2500" w:type="pct"/>
            <w:shd w:val="clear" w:color="auto" w:fill="auto"/>
            <w:tcMar>
              <w:left w:w="0" w:type="dxa"/>
            </w:tcMar>
          </w:tcPr>
          <w:p w14:paraId="24AA10AD" w14:textId="77777777" w:rsidR="00245B60" w:rsidRPr="00117CF1" w:rsidRDefault="00245B60" w:rsidP="00245B60">
            <w:pPr>
              <w:pStyle w:val="Brdtextmedindrag"/>
              <w:rPr>
                <w:i/>
              </w:rPr>
            </w:pPr>
          </w:p>
        </w:tc>
        <w:tc>
          <w:tcPr>
            <w:tcW w:w="2500" w:type="pct"/>
            <w:shd w:val="clear" w:color="auto" w:fill="auto"/>
            <w:tcMar>
              <w:right w:w="0" w:type="dxa"/>
            </w:tcMar>
          </w:tcPr>
          <w:p w14:paraId="2B4E9411" w14:textId="77777777" w:rsidR="00245B60" w:rsidRPr="00117CF1" w:rsidRDefault="00245B60" w:rsidP="00245B60">
            <w:pPr>
              <w:pStyle w:val="Brdtextmedindrag"/>
              <w:rPr>
                <w:i/>
              </w:rPr>
            </w:pPr>
          </w:p>
          <w:p w14:paraId="00931424" w14:textId="44F49ECD" w:rsidR="00245B60" w:rsidRPr="00B34B0D" w:rsidRDefault="00245B60" w:rsidP="00B34B0D">
            <w:pPr>
              <w:pStyle w:val="Brdtext"/>
              <w:rPr>
                <w:i/>
              </w:rPr>
            </w:pPr>
            <w:r w:rsidRPr="00B34B0D">
              <w:rPr>
                <w:i/>
              </w:rPr>
              <w:t>14</w:t>
            </w:r>
            <w:r w:rsidR="006A2D4E">
              <w:rPr>
                <w:i/>
              </w:rPr>
              <w:t> </w:t>
            </w:r>
            <w:r w:rsidRPr="00B34B0D">
              <w:rPr>
                <w:i/>
              </w:rPr>
              <w:t>a</w:t>
            </w:r>
            <w:r w:rsidR="006A2D4E">
              <w:rPr>
                <w:i/>
              </w:rPr>
              <w:t> </w:t>
            </w:r>
            <w:r w:rsidRPr="00B34B0D">
              <w:rPr>
                <w:i/>
              </w:rPr>
              <w:t xml:space="preserve">§ </w:t>
            </w:r>
          </w:p>
          <w:p w14:paraId="257852E4" w14:textId="472F5A5D" w:rsidR="00245B60" w:rsidRPr="00117CF1" w:rsidRDefault="00245B60" w:rsidP="00245B60">
            <w:pPr>
              <w:pStyle w:val="Brdtextmedindrag"/>
              <w:rPr>
                <w:i/>
              </w:rPr>
            </w:pPr>
            <w:r w:rsidRPr="00117CF1">
              <w:rPr>
                <w:i/>
              </w:rPr>
              <w:t>Den som överför en vara till ett avropslager i ett annat EU-land i enlighet med 2</w:t>
            </w:r>
            <w:r w:rsidR="006A2D4E">
              <w:rPr>
                <w:i/>
              </w:rPr>
              <w:t> </w:t>
            </w:r>
            <w:r w:rsidRPr="00117CF1">
              <w:rPr>
                <w:i/>
              </w:rPr>
              <w:t>kap. 1</w:t>
            </w:r>
            <w:r w:rsidR="006A2D4E">
              <w:rPr>
                <w:i/>
              </w:rPr>
              <w:t> </w:t>
            </w:r>
            <w:r w:rsidRPr="00117CF1">
              <w:rPr>
                <w:i/>
              </w:rPr>
              <w:t>c–1</w:t>
            </w:r>
            <w:r w:rsidR="006A2D4E">
              <w:rPr>
                <w:i/>
              </w:rPr>
              <w:t> </w:t>
            </w:r>
            <w:r w:rsidRPr="00117CF1">
              <w:rPr>
                <w:i/>
              </w:rPr>
              <w:t>i</w:t>
            </w:r>
            <w:r w:rsidR="006A2D4E">
              <w:rPr>
                <w:i/>
              </w:rPr>
              <w:t> </w:t>
            </w:r>
            <w:r w:rsidRPr="00117CF1">
              <w:rPr>
                <w:i/>
              </w:rPr>
              <w:t>§§ mervärdesskattelagen (1994:200) ska föra ett register med de uppgifter som anges i artikel 54a.1 i rådets genomförandeförordning (EU) nr 282/2011 av den 15 mars 2011 om fastställande av tillämp</w:t>
            </w:r>
            <w:r w:rsidRPr="00117CF1">
              <w:rPr>
                <w:i/>
              </w:rPr>
              <w:softHyphen/>
              <w:t>ningsföreskrifter för direktiv 2006/112/EG om ett gemensamt system för mervärdesskatt.</w:t>
            </w:r>
          </w:p>
          <w:p w14:paraId="1410B5F2" w14:textId="7FB220B3" w:rsidR="00245B60" w:rsidRPr="00117CF1" w:rsidRDefault="00245B60" w:rsidP="00245B60">
            <w:pPr>
              <w:pStyle w:val="Brdtextmedindrag"/>
              <w:rPr>
                <w:i/>
              </w:rPr>
            </w:pPr>
            <w:r w:rsidRPr="00117CF1">
              <w:rPr>
                <w:i/>
              </w:rPr>
              <w:t>Den som förvärvar en vara från ett avropslager i Sverige i enlighet med 2</w:t>
            </w:r>
            <w:r w:rsidR="006A2D4E">
              <w:rPr>
                <w:i/>
              </w:rPr>
              <w:t> </w:t>
            </w:r>
            <w:r w:rsidRPr="00117CF1">
              <w:rPr>
                <w:i/>
              </w:rPr>
              <w:t>a</w:t>
            </w:r>
            <w:r w:rsidR="006A2D4E">
              <w:rPr>
                <w:i/>
              </w:rPr>
              <w:t> </w:t>
            </w:r>
            <w:r w:rsidRPr="00117CF1">
              <w:rPr>
                <w:i/>
              </w:rPr>
              <w:t>kap. 2</w:t>
            </w:r>
            <w:r w:rsidR="006A2D4E">
              <w:rPr>
                <w:i/>
              </w:rPr>
              <w:t> </w:t>
            </w:r>
            <w:r w:rsidRPr="00117CF1">
              <w:rPr>
                <w:i/>
              </w:rPr>
              <w:t>§</w:t>
            </w:r>
            <w:r w:rsidR="006A2D4E">
              <w:rPr>
                <w:i/>
              </w:rPr>
              <w:t> </w:t>
            </w:r>
            <w:r w:rsidRPr="00117CF1">
              <w:rPr>
                <w:i/>
              </w:rPr>
              <w:t>5 mervärdes</w:t>
            </w:r>
            <w:r w:rsidRPr="00117CF1">
              <w:rPr>
                <w:i/>
              </w:rPr>
              <w:softHyphen/>
              <w:t>skattelagen ska föra ett register med de uppgifter som anges i artikel 54a.2 i genomförande</w:t>
            </w:r>
            <w:r w:rsidR="006A2D4E">
              <w:rPr>
                <w:i/>
              </w:rPr>
              <w:softHyphen/>
            </w:r>
            <w:r w:rsidRPr="00117CF1">
              <w:rPr>
                <w:i/>
              </w:rPr>
              <w:t xml:space="preserve">förordningen. </w:t>
            </w:r>
          </w:p>
        </w:tc>
      </w:tr>
    </w:tbl>
    <w:p w14:paraId="0636407F" w14:textId="77777777" w:rsidR="00B34B0D" w:rsidRDefault="00B34B0D" w:rsidP="00245B60">
      <w:pPr>
        <w:pStyle w:val="Brdtextmedindrag"/>
        <w:jc w:val="center"/>
        <w:rPr>
          <w:b/>
        </w:rPr>
      </w:pPr>
    </w:p>
    <w:p w14:paraId="6324CC5D" w14:textId="074BE552" w:rsidR="00245B60" w:rsidRPr="00D34FC6" w:rsidRDefault="00245B60" w:rsidP="00245B60">
      <w:pPr>
        <w:pStyle w:val="Brdtextmedindrag"/>
        <w:jc w:val="center"/>
        <w:rPr>
          <w:b/>
        </w:rPr>
      </w:pPr>
      <w:r w:rsidRPr="00D34FC6">
        <w:rPr>
          <w:b/>
        </w:rPr>
        <w:t>41</w:t>
      </w:r>
      <w:r w:rsidR="006A2D4E">
        <w:rPr>
          <w:b/>
        </w:rPr>
        <w:t> </w:t>
      </w:r>
      <w:r w:rsidRPr="00D34FC6">
        <w:rPr>
          <w:b/>
        </w:rPr>
        <w:t>kap.</w:t>
      </w:r>
    </w:p>
    <w:p w14:paraId="15C0F849" w14:textId="6B541256" w:rsidR="00245B60" w:rsidRPr="00117CF1" w:rsidRDefault="00245B60" w:rsidP="00245B60">
      <w:pPr>
        <w:pStyle w:val="Brdtextmedindrag"/>
        <w:jc w:val="center"/>
      </w:pPr>
      <w:r w:rsidRPr="00117CF1">
        <w:t>2</w:t>
      </w:r>
      <w:r w:rsidR="006A2D4E">
        <w:t> </w:t>
      </w:r>
      <w:r w:rsidRPr="00117CF1">
        <w:t>§</w:t>
      </w:r>
      <w:r w:rsidRPr="00117CF1">
        <w:rPr>
          <w:vertAlign w:val="superscript"/>
        </w:rPr>
        <w:footnoteReference w:id="10"/>
      </w:r>
    </w:p>
    <w:p w14:paraId="2701BC99" w14:textId="77777777" w:rsidR="00245B60" w:rsidRPr="00117CF1" w:rsidRDefault="00245B60" w:rsidP="00245B60">
      <w:pPr>
        <w:pStyle w:val="Brdtextmedindrag"/>
      </w:pPr>
      <w:r w:rsidRPr="00117CF1">
        <w:t xml:space="preserve">Skatteverket får besluta om revision för att kontrollera </w:t>
      </w:r>
    </w:p>
    <w:p w14:paraId="08ACF647" w14:textId="68055709" w:rsidR="00245B60" w:rsidRPr="00117CF1" w:rsidRDefault="00245B60" w:rsidP="00245B60">
      <w:pPr>
        <w:pStyle w:val="Brdtextmedindrag"/>
      </w:pPr>
      <w:r w:rsidRPr="00117CF1">
        <w:t>1. att uppgiftsskyldighet enligt 15–35</w:t>
      </w:r>
      <w:r w:rsidR="006A2D4E">
        <w:t> </w:t>
      </w:r>
      <w:r w:rsidRPr="00117CF1">
        <w:t>kap. har fullgjorts,</w:t>
      </w:r>
    </w:p>
    <w:p w14:paraId="6E70BA36" w14:textId="2DF4EAFC" w:rsidR="00245B60" w:rsidRPr="00117CF1" w:rsidRDefault="00245B60" w:rsidP="00245B60">
      <w:pPr>
        <w:pStyle w:val="Brdtextmedindrag"/>
      </w:pPr>
      <w:r w:rsidRPr="00117CF1">
        <w:t>2. att det finns förutsättningar att fullgöra uppgiftsskyldighet enligt</w:t>
      </w:r>
      <w:r w:rsidR="006A2D4E">
        <w:br/>
      </w:r>
      <w:r w:rsidRPr="00117CF1">
        <w:t>15–35</w:t>
      </w:r>
      <w:r w:rsidR="006A2D4E">
        <w:t> </w:t>
      </w:r>
      <w:r w:rsidRPr="00117CF1">
        <w:t>kap. som kan antas uppkomma,</w:t>
      </w:r>
    </w:p>
    <w:p w14:paraId="75A4A133" w14:textId="77777777" w:rsidR="00245B60" w:rsidRPr="00117CF1" w:rsidRDefault="00245B60" w:rsidP="00245B60">
      <w:pPr>
        <w:pStyle w:val="Brdtextmedindrag"/>
      </w:pPr>
      <w:r w:rsidRPr="00117CF1">
        <w:t>3. skatteupplag enligt lagen (1994:1563) om tobaksskatt, lagen (1994:1564) om alkoholskatt eller lagen (1994:1776) om skatt på energi,</w:t>
      </w:r>
    </w:p>
    <w:p w14:paraId="47C91DD5" w14:textId="186D37CC" w:rsidR="00245B60" w:rsidRPr="00117CF1" w:rsidRDefault="00245B60" w:rsidP="00245B60">
      <w:pPr>
        <w:pStyle w:val="Brdtextmedindrag"/>
      </w:pPr>
      <w:r w:rsidRPr="00117CF1">
        <w:t>4. att den som har ansökt om återbetalning av eller kompensation för punktskatt i de fall som avses i 53</w:t>
      </w:r>
      <w:r w:rsidR="006A2D4E">
        <w:t> </w:t>
      </w:r>
      <w:r w:rsidRPr="00117CF1">
        <w:t>kap. 5</w:t>
      </w:r>
      <w:r w:rsidR="006A2D4E">
        <w:t> </w:t>
      </w:r>
      <w:r w:rsidRPr="00117CF1">
        <w:t>§ 2 har lämnat riktiga och fullständiga uppgifter,</w:t>
      </w:r>
    </w:p>
    <w:p w14:paraId="098A5B69" w14:textId="21D5FC47" w:rsidR="00245B60" w:rsidRPr="00117CF1" w:rsidRDefault="00245B60" w:rsidP="00245B60">
      <w:pPr>
        <w:pStyle w:val="Brdtextmedindrag"/>
      </w:pPr>
      <w:r w:rsidRPr="00117CF1">
        <w:t>5. att den som har ansökt om återbetalning av punktskatt i de fall som avses i 53</w:t>
      </w:r>
      <w:r w:rsidR="006A2D4E">
        <w:t> </w:t>
      </w:r>
      <w:r w:rsidRPr="00117CF1">
        <w:t>kap. 5</w:t>
      </w:r>
      <w:r w:rsidR="006A2D4E">
        <w:t> </w:t>
      </w:r>
      <w:r w:rsidRPr="00117CF1">
        <w:t>§ 1 har lämnat riktiga och fullständiga uppgifter,</w:t>
      </w:r>
    </w:p>
    <w:p w14:paraId="1BE17542" w14:textId="56E0676C" w:rsidR="00245B60" w:rsidRPr="00117CF1" w:rsidRDefault="00245B60" w:rsidP="00245B60">
      <w:pPr>
        <w:pStyle w:val="Brdtextmedindrag"/>
      </w:pPr>
      <w:r w:rsidRPr="00117CF1">
        <w:t>6. att den som har eller kan antas ha upplåtit en plats för torg- och marknadshandel har fullgjort sina skyldigheter enligt 39</w:t>
      </w:r>
      <w:r w:rsidR="006A2D4E">
        <w:t> </w:t>
      </w:r>
      <w:r w:rsidRPr="00117CF1">
        <w:t>kap. 13</w:t>
      </w:r>
      <w:r w:rsidR="006A2D4E">
        <w:t> </w:t>
      </w:r>
      <w:r w:rsidRPr="00117CF1">
        <w:t>§, eller</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117CF1" w14:paraId="6C357E74" w14:textId="77777777" w:rsidTr="00245B60">
        <w:tc>
          <w:tcPr>
            <w:tcW w:w="2500" w:type="pct"/>
            <w:shd w:val="clear" w:color="auto" w:fill="auto"/>
            <w:tcMar>
              <w:left w:w="0" w:type="dxa"/>
            </w:tcMar>
          </w:tcPr>
          <w:p w14:paraId="335C1B9A" w14:textId="7E2DFA15" w:rsidR="00245B60" w:rsidRPr="00117CF1" w:rsidRDefault="00245B60" w:rsidP="00245B60">
            <w:pPr>
              <w:pStyle w:val="Brdtextmedindrag"/>
            </w:pPr>
            <w:r w:rsidRPr="00117CF1">
              <w:t>7. att den som har eller kan antas ha omsatt investeringsguld har fullgjort sina skyldigheter enligt 39 kap. 14</w:t>
            </w:r>
            <w:r w:rsidR="006A2D4E">
              <w:t> </w:t>
            </w:r>
            <w:r w:rsidRPr="00117CF1">
              <w:t>§</w:t>
            </w:r>
            <w:r w:rsidRPr="00117CF1">
              <w:rPr>
                <w:i/>
              </w:rPr>
              <w:t>.</w:t>
            </w:r>
          </w:p>
        </w:tc>
        <w:tc>
          <w:tcPr>
            <w:tcW w:w="2500" w:type="pct"/>
            <w:shd w:val="clear" w:color="auto" w:fill="auto"/>
            <w:tcMar>
              <w:right w:w="0" w:type="dxa"/>
            </w:tcMar>
          </w:tcPr>
          <w:p w14:paraId="6F9BA661" w14:textId="6070D603" w:rsidR="00245B60" w:rsidRPr="00117CF1" w:rsidRDefault="00245B60" w:rsidP="00245B60">
            <w:pPr>
              <w:pStyle w:val="Brdtextmedindrag"/>
            </w:pPr>
            <w:r w:rsidRPr="00117CF1">
              <w:t>7. att den som har eller kan antas ha omsatt investeringsguld har fullgjort sina skyldigheter enligt 39 kap. 14</w:t>
            </w:r>
            <w:r w:rsidR="006A2D4E">
              <w:t> </w:t>
            </w:r>
            <w:r w:rsidRPr="00117CF1">
              <w:t>§</w:t>
            </w:r>
            <w:r w:rsidRPr="00117CF1">
              <w:rPr>
                <w:i/>
              </w:rPr>
              <w:t>,</w:t>
            </w:r>
          </w:p>
          <w:p w14:paraId="414AC35C" w14:textId="36B41705" w:rsidR="00245B60" w:rsidRPr="00117CF1" w:rsidRDefault="00245B60" w:rsidP="00245B60">
            <w:pPr>
              <w:pStyle w:val="Brdtextmedindrag"/>
              <w:rPr>
                <w:i/>
              </w:rPr>
            </w:pPr>
            <w:r w:rsidRPr="00117CF1">
              <w:rPr>
                <w:i/>
              </w:rPr>
              <w:t>8. att den som har överfört en vara till eller förvärvat en vara från ett avropslager har fullgjort sina skyldigheter enligt 39</w:t>
            </w:r>
            <w:r w:rsidR="006A2D4E">
              <w:rPr>
                <w:i/>
              </w:rPr>
              <w:t> </w:t>
            </w:r>
            <w:r w:rsidRPr="00117CF1">
              <w:rPr>
                <w:i/>
              </w:rPr>
              <w:t>kap. 14</w:t>
            </w:r>
            <w:r w:rsidR="006A2D4E">
              <w:rPr>
                <w:i/>
              </w:rPr>
              <w:t> </w:t>
            </w:r>
            <w:r w:rsidRPr="00117CF1">
              <w:rPr>
                <w:i/>
              </w:rPr>
              <w:t>a</w:t>
            </w:r>
            <w:r w:rsidR="006A2D4E">
              <w:rPr>
                <w:i/>
              </w:rPr>
              <w:t> </w:t>
            </w:r>
            <w:r w:rsidRPr="00117CF1">
              <w:rPr>
                <w:i/>
              </w:rPr>
              <w:t>§.</w:t>
            </w:r>
          </w:p>
        </w:tc>
      </w:tr>
    </w:tbl>
    <w:p w14:paraId="5B4126C5" w14:textId="77777777" w:rsidR="00245B60" w:rsidRPr="00117CF1" w:rsidRDefault="00245B60" w:rsidP="00245B60">
      <w:pPr>
        <w:pStyle w:val="Brdtextmedindrag"/>
      </w:pPr>
      <w:r w:rsidRPr="00117CF1">
        <w:t>Skatteverket får besluta om revision också för att inhämta uppgifter av betydelse för kontroll enligt första stycket 1–4 av någon annan än den som revideras.</w:t>
      </w:r>
    </w:p>
    <w:p w14:paraId="6D792C81" w14:textId="77777777" w:rsidR="00245B60" w:rsidRPr="00117CF1" w:rsidRDefault="00245B60" w:rsidP="00245B60">
      <w:pPr>
        <w:tabs>
          <w:tab w:val="left" w:pos="2268"/>
        </w:tabs>
        <w:overflowPunct w:val="0"/>
        <w:autoSpaceDE w:val="0"/>
        <w:autoSpaceDN w:val="0"/>
        <w:adjustRightInd w:val="0"/>
        <w:spacing w:after="240" w:line="240" w:lineRule="auto"/>
        <w:jc w:val="both"/>
        <w:textAlignment w:val="baseline"/>
        <w:rPr>
          <w:rFonts w:ascii="Times New Roman" w:hAnsi="Times New Roman"/>
          <w:spacing w:val="34"/>
          <w:sz w:val="20"/>
          <w:u w:val="single"/>
        </w:rPr>
      </w:pPr>
      <w:r w:rsidRPr="00117CF1">
        <w:rPr>
          <w:rFonts w:ascii="Times New Roman" w:hAnsi="Times New Roman"/>
          <w:spacing w:val="34"/>
          <w:sz w:val="20"/>
          <w:u w:val="single"/>
        </w:rPr>
        <w:t>                      </w:t>
      </w:r>
    </w:p>
    <w:p w14:paraId="5CAD4201" w14:textId="561DF351" w:rsidR="00245B60" w:rsidRDefault="00245B60" w:rsidP="00245B60">
      <w:pPr>
        <w:pStyle w:val="Brdtextmedindrag"/>
      </w:pPr>
      <w:r w:rsidRPr="00912843">
        <w:t>Denna lag träder i kraft den 1 januari 2020.</w:t>
      </w:r>
    </w:p>
    <w:p w14:paraId="0B2E8320" w14:textId="77777777" w:rsidR="00225E7D" w:rsidRDefault="00225E7D" w:rsidP="00245B60">
      <w:pPr>
        <w:pStyle w:val="Brdtextmedindrag"/>
        <w:sectPr w:rsidR="00225E7D" w:rsidSect="00AB0E53">
          <w:footnotePr>
            <w:numRestart w:val="eachSect"/>
          </w:footnotePr>
          <w:pgSz w:w="9356" w:h="13721" w:code="9"/>
          <w:pgMar w:top="794" w:right="2438" w:bottom="1191" w:left="1021" w:header="0" w:footer="709" w:gutter="0"/>
          <w:cols w:space="708"/>
          <w:docGrid w:linePitch="360"/>
        </w:sectPr>
      </w:pPr>
    </w:p>
    <w:p w14:paraId="6CAB6DF0" w14:textId="7BED4A70" w:rsidR="00245B60" w:rsidRPr="009F186B" w:rsidRDefault="00245B60" w:rsidP="001D1B8A">
      <w:pPr>
        <w:pStyle w:val="Rubrik1"/>
        <w:spacing w:before="0"/>
      </w:pPr>
      <w:bookmarkStart w:id="7" w:name="_Toc10616977"/>
      <w:bookmarkStart w:id="8" w:name="_Toc18570381"/>
      <w:r w:rsidRPr="009F186B">
        <w:t>Ärendet och dess beredning</w:t>
      </w:r>
      <w:bookmarkEnd w:id="7"/>
      <w:bookmarkEnd w:id="8"/>
    </w:p>
    <w:p w14:paraId="38871AF0" w14:textId="5F6B349F" w:rsidR="00245B60" w:rsidRPr="00E10D8A" w:rsidRDefault="00245B60" w:rsidP="00E27821">
      <w:pPr>
        <w:pStyle w:val="Brdtext"/>
      </w:pPr>
      <w:r w:rsidRPr="00E10D8A">
        <w:t>Ändringarna som föreslås i denna proposition föranleds av ändringar i rådets direktiv 2006/112/EG av den 28 november 2006 om ett gemensamt system för mervärdesskatt (mervärdesskattedirektivet)</w:t>
      </w:r>
      <w:r w:rsidRPr="00E10D8A">
        <w:rPr>
          <w:rStyle w:val="Fotnotsreferens"/>
        </w:rPr>
        <w:footnoteReference w:id="11"/>
      </w:r>
      <w:r w:rsidRPr="00E10D8A">
        <w:t xml:space="preserve">. Det handlar dels om ändrade regler vid gränsöverskridande handel mellan företag, såsom regler om avropslager, undantag och kedjetransaktioner, dels om ändrade regler avseende det territoriella tillämpningsområdet för Italien. </w:t>
      </w:r>
    </w:p>
    <w:p w14:paraId="7561E0EB" w14:textId="709CA7DB" w:rsidR="00245B60" w:rsidRDefault="00245B60" w:rsidP="00E27821">
      <w:pPr>
        <w:pStyle w:val="Brdtextmedindrag"/>
      </w:pPr>
      <w:r>
        <w:t xml:space="preserve">Till grund för ändringarna som rör gränsöverskridande handel mellan företag låg Europeiska kommissionens förslag </w:t>
      </w:r>
      <w:proofErr w:type="gramStart"/>
      <w:r>
        <w:t>COM(</w:t>
      </w:r>
      <w:proofErr w:type="gramEnd"/>
      <w:r>
        <w:t xml:space="preserve">2017) 567, 568 och 569. Det förslaget har remissbehandlats (Fi2017/03875/S2). I en promemoria från Finansdepartementet i februari 2019, Ändrade mervärdesskatteregler vid gränsöverskridande handel mellan företag m.m., föreslogs ändringar i mervärdesskattelagen (1994:200), förkortad ML, skatteförfarandelagen (2011:1244), förkortad SFL, och förordningen (2011:443) om Europeiska unionens punktskatteområde. </w:t>
      </w:r>
      <w:r w:rsidRPr="00D13BE2">
        <w:t>Bestämmelserna ska vara genomförda och börja tillämpas den 1 januari 2020.</w:t>
      </w:r>
      <w:r>
        <w:t xml:space="preserve"> En sammanfattning av promemorians förslag finns i </w:t>
      </w:r>
      <w:r w:rsidRPr="00EF7639">
        <w:rPr>
          <w:i/>
        </w:rPr>
        <w:t>bilaga 1</w:t>
      </w:r>
      <w:r>
        <w:t xml:space="preserve">. Promemorians lagförslag finns i </w:t>
      </w:r>
      <w:r w:rsidRPr="00EF7639">
        <w:rPr>
          <w:i/>
        </w:rPr>
        <w:t>bilaga 2</w:t>
      </w:r>
      <w:r>
        <w:t xml:space="preserve">. Promemorian har remissbehandlats. En förteckning över remissinstanserna finns i </w:t>
      </w:r>
      <w:r w:rsidRPr="00EF7639">
        <w:rPr>
          <w:i/>
        </w:rPr>
        <w:t>bilaga 3</w:t>
      </w:r>
      <w:r>
        <w:t>. Remissyttranden finns tillgängliga i lagstiftningsärendet (Fi2019/00542/S2).</w:t>
      </w:r>
    </w:p>
    <w:p w14:paraId="68BE6B4E" w14:textId="4DADEEA9" w:rsidR="00245B60" w:rsidRDefault="00245B60" w:rsidP="00E27821">
      <w:pPr>
        <w:pStyle w:val="Rubrik5utannumrering"/>
      </w:pPr>
      <w:r w:rsidRPr="004E7D8C">
        <w:t>Lagrådet</w:t>
      </w:r>
    </w:p>
    <w:p w14:paraId="0F62AAF8" w14:textId="0A075C3A" w:rsidR="00245B60" w:rsidRDefault="00245B60" w:rsidP="00E27821">
      <w:pPr>
        <w:pStyle w:val="Brdtext"/>
      </w:pPr>
      <w:r>
        <w:t xml:space="preserve">Regeringen beslutade den 5 juni 2019 att inhämta Lagrådets yttrande över de lagförslag som </w:t>
      </w:r>
      <w:r w:rsidRPr="00AC0115">
        <w:t xml:space="preserve">finns i </w:t>
      </w:r>
      <w:r w:rsidRPr="00AC0115">
        <w:rPr>
          <w:i/>
        </w:rPr>
        <w:t>bilaga 4.</w:t>
      </w:r>
      <w:r w:rsidRPr="00AC0115">
        <w:t xml:space="preserve"> Lagrådets yttrande finns i </w:t>
      </w:r>
      <w:r w:rsidRPr="00AC0115">
        <w:rPr>
          <w:i/>
        </w:rPr>
        <w:t>bilaga 5.</w:t>
      </w:r>
      <w:r w:rsidRPr="00AC0115">
        <w:t xml:space="preserve"> Lagrådet lämnade förslagen utan erinran.</w:t>
      </w:r>
      <w:r>
        <w:t xml:space="preserve"> </w:t>
      </w:r>
    </w:p>
    <w:p w14:paraId="48981110" w14:textId="44A79982" w:rsidR="0095586B" w:rsidRDefault="0095586B" w:rsidP="008B32A3">
      <w:pPr>
        <w:pStyle w:val="Brdtextmedindrag"/>
      </w:pPr>
      <w:r>
        <w:t>I förhållande till lagrådsremissen har det gjorts ändringar i 1</w:t>
      </w:r>
      <w:r w:rsidR="00AE6FFF">
        <w:t> </w:t>
      </w:r>
      <w:r>
        <w:t>kap. 10</w:t>
      </w:r>
      <w:r w:rsidR="00AE6FFF">
        <w:t> </w:t>
      </w:r>
      <w:r>
        <w:t>b</w:t>
      </w:r>
      <w:r w:rsidR="00AE6FFF">
        <w:t> </w:t>
      </w:r>
      <w:r>
        <w:t>§ mervärdesskattelagen som gäller det territoriella tillämpningsområdet för Italien. Ändringarna, som behandlas i avsnitt 8, är författningstekniskt och även i övrigt av sådan beskaffenhet att Lagrådets hörande skulle sakna betydelse. Regeringen har därför inte inhämtat Lagrådets yttrande över det förslaget. Vidare har det gjorts v</w:t>
      </w:r>
      <w:r w:rsidRPr="00CB431C">
        <w:t>issa språkliga och redaktionella ändringar</w:t>
      </w:r>
      <w:r>
        <w:t>.</w:t>
      </w:r>
    </w:p>
    <w:p w14:paraId="46FE85AA" w14:textId="062ADED5" w:rsidR="00245B60" w:rsidRDefault="00245B60" w:rsidP="00380B4F">
      <w:pPr>
        <w:pStyle w:val="Rubrik1"/>
      </w:pPr>
      <w:bookmarkStart w:id="9" w:name="_Toc10616978"/>
      <w:bookmarkStart w:id="10" w:name="_Toc18570382"/>
      <w:r>
        <w:t>Bakgrund</w:t>
      </w:r>
      <w:bookmarkEnd w:id="9"/>
      <w:bookmarkEnd w:id="10"/>
    </w:p>
    <w:p w14:paraId="35B343A8" w14:textId="4889B210" w:rsidR="00245B60" w:rsidRPr="0065449C" w:rsidRDefault="00245B60" w:rsidP="00860D41">
      <w:pPr>
        <w:pStyle w:val="Rubrik2utannumrering"/>
        <w:spacing w:before="0"/>
        <w:rPr>
          <w:i/>
        </w:rPr>
      </w:pPr>
      <w:r w:rsidRPr="0065449C">
        <w:rPr>
          <w:i/>
        </w:rPr>
        <w:t>Gränsöverskridande handel mellan företag</w:t>
      </w:r>
    </w:p>
    <w:p w14:paraId="2D5AB2FC" w14:textId="77777777" w:rsidR="00245B60" w:rsidRPr="00D13BE2" w:rsidRDefault="00245B60" w:rsidP="00245B60">
      <w:pPr>
        <w:pStyle w:val="Brdtext"/>
      </w:pPr>
      <w:r w:rsidRPr="00D13BE2">
        <w:t>Reglerna för mervärdesskatt är i stor utsträckning harmoniserade inom EU. Grunden för regelverket finns huvudsakligen i mervärdes</w:t>
      </w:r>
      <w:r w:rsidRPr="00D13BE2">
        <w:softHyphen/>
        <w:t>skattedirektivet. Medlemsstaterna är skyldiga att genomföra mervärdes</w:t>
      </w:r>
      <w:r w:rsidRPr="00D13BE2">
        <w:softHyphen/>
        <w:t>skattedirektivets regler i den nationella rätten. I Sverige har det skett främst genom mervärdesskat</w:t>
      </w:r>
      <w:r>
        <w:t>telagen</w:t>
      </w:r>
      <w:r w:rsidRPr="00D13BE2">
        <w:t>.</w:t>
      </w:r>
    </w:p>
    <w:p w14:paraId="0B913A6D" w14:textId="77777777" w:rsidR="00245B60" w:rsidRDefault="00245B60" w:rsidP="00245B60">
      <w:pPr>
        <w:pStyle w:val="Brdtextmedindrag"/>
        <w:rPr>
          <w:i/>
        </w:rPr>
      </w:pPr>
      <w:r w:rsidRPr="00D13BE2">
        <w:t xml:space="preserve">Inom EU finns en gemensam ordning för beskattningen av varor som transporteras mellan olika EU-länder. Om nationella bestämmelser avviker från denna ordning kan det uppkomma situationer med dubbelbeskattning eller utebliven beskattning vid varuhandel mellan olika EU-länder. Huvudregeln är att beskattning ska ske i det land där omsättningen sker. Genom bestämmelserna om </w:t>
      </w:r>
      <w:proofErr w:type="spellStart"/>
      <w:r w:rsidRPr="00D13BE2">
        <w:t>unionsinterna</w:t>
      </w:r>
      <w:proofErr w:type="spellEnd"/>
      <w:r w:rsidRPr="00D13BE2">
        <w:t xml:space="preserve"> förvärv ska beskattning av köparens förvärv </w:t>
      </w:r>
      <w:r>
        <w:t>i stället</w:t>
      </w:r>
      <w:r w:rsidRPr="00D13BE2">
        <w:t xml:space="preserve"> ske i t.ex. varans destinationsland (eller i ett annat EU-land där köparen är registrerad till mervärdesskatt). I sådana fall ska beskattning inte ske i omsättningslandet. För att det ska vara fråga om ett unionsinternt förvärv ställs vissa krav. Det måste bl.a. vara fråga om en gränsöverskridande transport. Varan måste </w:t>
      </w:r>
      <w:r>
        <w:t xml:space="preserve">alltså </w:t>
      </w:r>
      <w:r w:rsidRPr="00D13BE2">
        <w:t xml:space="preserve">fysiskt ha förflyttats mellan två medlemsländer. </w:t>
      </w:r>
    </w:p>
    <w:p w14:paraId="5D7B2902" w14:textId="77777777" w:rsidR="00245B60" w:rsidRDefault="00245B60" w:rsidP="00245B60">
      <w:pPr>
        <w:pStyle w:val="Brdtextmedindrag"/>
      </w:pPr>
      <w:r w:rsidRPr="006307F1">
        <w:t>För EU-handel finns krav på att specificera försäljningar mellan företag i en sammanställning (i Sverige benämnd periodisk sammanställning). Medlemsstaterna ska föra in uppgifterna som inhämtas på detta sätt i ett elektroniskt system, VIES (</w:t>
      </w:r>
      <w:proofErr w:type="spellStart"/>
      <w:r w:rsidRPr="006307F1">
        <w:t>Value</w:t>
      </w:r>
      <w:proofErr w:type="spellEnd"/>
      <w:r w:rsidRPr="006307F1">
        <w:t xml:space="preserve"> </w:t>
      </w:r>
      <w:proofErr w:type="spellStart"/>
      <w:r w:rsidRPr="006307F1">
        <w:t>added</w:t>
      </w:r>
      <w:proofErr w:type="spellEnd"/>
      <w:r w:rsidRPr="006307F1">
        <w:t xml:space="preserve"> tax Information </w:t>
      </w:r>
      <w:r>
        <w:t>Exchange System). Skattemyndig</w:t>
      </w:r>
      <w:r w:rsidRPr="006307F1">
        <w:t>heterna i respektive EU-land har tillgång till informationen i VIES och kan använda den som underlag för beskattning av köparens förvärv vid EU-handel.</w:t>
      </w:r>
      <w:r w:rsidRPr="00FF6E9F">
        <w:t xml:space="preserve"> </w:t>
      </w:r>
    </w:p>
    <w:p w14:paraId="58E12185" w14:textId="40C9779E" w:rsidR="00245B60" w:rsidRPr="00D13BE2" w:rsidRDefault="00245B60" w:rsidP="00245B60">
      <w:pPr>
        <w:pStyle w:val="Brdtextmedindrag"/>
      </w:pPr>
      <w:r>
        <w:t>I</w:t>
      </w:r>
      <w:r w:rsidRPr="00D13BE2">
        <w:t xml:space="preserve"> april 2016 presenterade kommissionen en handlingsplan</w:t>
      </w:r>
      <w:r>
        <w:t xml:space="preserve"> för mer</w:t>
      </w:r>
      <w:r w:rsidR="00526215">
        <w:softHyphen/>
      </w:r>
      <w:r>
        <w:t xml:space="preserve">värdesskatt, </w:t>
      </w:r>
      <w:proofErr w:type="gramStart"/>
      <w:r>
        <w:t>COM(</w:t>
      </w:r>
      <w:proofErr w:type="gramEnd"/>
      <w:r>
        <w:t xml:space="preserve">2016) </w:t>
      </w:r>
      <w:r w:rsidRPr="00D13BE2">
        <w:t>148. I handlingsplanen redogör kommissionen för sitt framtida arbete på mervärdesskatte</w:t>
      </w:r>
      <w:r>
        <w:t>området och hur mervärdes</w:t>
      </w:r>
      <w:r w:rsidR="00526215">
        <w:softHyphen/>
      </w:r>
      <w:r>
        <w:t>skatte</w:t>
      </w:r>
      <w:r w:rsidRPr="00D13BE2">
        <w:t>systemet ska moderniseras och reformeras. Ett område som behandlas i handlingsplanen är det slutgiltiga mervärdesskattesystemet som handlar om gränsöverskridande handel mellan företag. En övergripande princip med det nya systemet är att gränsöverskridande handel mellan företag ska beskattas på samma sätt som inhemsk handel mellan företag. Det innebär bl.a. att beskattningen ska ske i det land där k</w:t>
      </w:r>
      <w:r>
        <w:t>öparen finns (destinationslands</w:t>
      </w:r>
      <w:r w:rsidRPr="00D13BE2">
        <w:t>principen) och att mervärdesskatten ska redovisas och betalas av säljaren. Enligt de nu gällande reglerna för gränsöverskridande varuhandel mellan företag så är köparen skyldig att redovisa och betala mervärdesskatten. För att underlätta för företagen och myndigheterna vill kommissionen stegvis införa det slutgiltiga mervärdesskattesystemet för gränsöverskridande handel mellan företag.</w:t>
      </w:r>
    </w:p>
    <w:p w14:paraId="4FCFC574" w14:textId="08C575AA" w:rsidR="00245B60" w:rsidRPr="00D13BE2" w:rsidRDefault="00245B60" w:rsidP="00245B60">
      <w:pPr>
        <w:pStyle w:val="Brdtextmedindrag"/>
      </w:pPr>
      <w:r w:rsidRPr="00D13BE2">
        <w:t>Den 4 oktober 2017 presenterade kommissionen förslag som innehöll förändringar i det första steget</w:t>
      </w:r>
      <w:r>
        <w:t xml:space="preserve">, </w:t>
      </w:r>
      <w:proofErr w:type="gramStart"/>
      <w:r>
        <w:t>COM(</w:t>
      </w:r>
      <w:proofErr w:type="gramEnd"/>
      <w:r>
        <w:t>2017) 567, 568 och 569</w:t>
      </w:r>
      <w:r w:rsidRPr="00D13BE2">
        <w:t xml:space="preserve">. Förslaget bestod av tre huvuddelar. För det första föreslog kommissionen att det nya begreppet certifierad beskattningsbar person skulle införas. Ett företag som är en certifierad beskattningsbar person skulle kunna tillämpa vissa förenklingsregler. För det andra innehöll förslaget också vissa mindre ändringar av det befintliga mervärdesskattesystemet, s.k. enkla lösningar. </w:t>
      </w:r>
      <w:r>
        <w:t>Dessa ändringar gällde</w:t>
      </w:r>
      <w:r w:rsidRPr="00D13BE2">
        <w:t xml:space="preserve"> krav på registreringsnummer för mervärdesskatt vid gränsöverskridande handel, beskattning i samband med kedjetransaktioner</w:t>
      </w:r>
      <w:r>
        <w:t>, hantering av s.k. avropslager</w:t>
      </w:r>
      <w:r w:rsidRPr="00D13BE2">
        <w:t xml:space="preserve"> och krav på bevisning i samband med gränsöverskridande handel. För det tredje föreslog kommissionen att det skulle tas in en ny bestämmelse i mervärdes</w:t>
      </w:r>
      <w:r w:rsidR="00860D41">
        <w:softHyphen/>
      </w:r>
      <w:r w:rsidRPr="00D13BE2">
        <w:t>skattedirektivet</w:t>
      </w:r>
      <w:r>
        <w:t xml:space="preserve"> som slog</w:t>
      </w:r>
      <w:r w:rsidRPr="00D13BE2">
        <w:t xml:space="preserve"> fast att beskattningen ska ske i det land där köparen är etablerad och att mervärdesskatten ska redovisas och betalas av säljaren. Under förhandlingarna ströks </w:t>
      </w:r>
      <w:r>
        <w:t>de delar som avsåg</w:t>
      </w:r>
      <w:r w:rsidRPr="00D13BE2">
        <w:t xml:space="preserve"> begreppet certifierad beskattningsbar person </w:t>
      </w:r>
      <w:r>
        <w:t xml:space="preserve">ur förslaget. Även </w:t>
      </w:r>
      <w:r w:rsidRPr="00D13BE2">
        <w:t>de</w:t>
      </w:r>
      <w:r>
        <w:t>t förslag till bestämmelse som slog fast att beskattning</w:t>
      </w:r>
      <w:r w:rsidRPr="00D13BE2">
        <w:t xml:space="preserve"> ska ske i det land där köparen är etablerad och att mervärdesskatten ska redovisas och betalas av säljaren</w:t>
      </w:r>
      <w:r>
        <w:t xml:space="preserve"> ströks under förhandlingarna</w:t>
      </w:r>
      <w:r w:rsidRPr="00D13BE2">
        <w:t>. Dessa frågor diskuteras i</w:t>
      </w:r>
      <w:r>
        <w:t> </w:t>
      </w:r>
      <w:r w:rsidRPr="00D13BE2">
        <w:t xml:space="preserve">stället vidare inom ramen för förhandlingarna om kommissionens förslag </w:t>
      </w:r>
      <w:r>
        <w:t xml:space="preserve">om </w:t>
      </w:r>
      <w:r w:rsidRPr="00BE6AD2">
        <w:t>det</w:t>
      </w:r>
      <w:r>
        <w:t xml:space="preserve"> </w:t>
      </w:r>
      <w:r w:rsidRPr="00BE6AD2">
        <w:t>slutgiltiga mervärdesskattesystemet för handel mellan medlemsstater</w:t>
      </w:r>
      <w:r>
        <w:t xml:space="preserve"> som presenterades i maj 2018, </w:t>
      </w:r>
      <w:proofErr w:type="gramStart"/>
      <w:r>
        <w:t>C</w:t>
      </w:r>
      <w:r w:rsidRPr="00BE6AD2">
        <w:t>OM(</w:t>
      </w:r>
      <w:proofErr w:type="gramEnd"/>
      <w:r w:rsidRPr="00BE6AD2">
        <w:t>2018)</w:t>
      </w:r>
      <w:r>
        <w:t xml:space="preserve"> </w:t>
      </w:r>
      <w:r w:rsidRPr="00BE6AD2">
        <w:t>329</w:t>
      </w:r>
      <w:r>
        <w:t xml:space="preserve">. </w:t>
      </w:r>
    </w:p>
    <w:p w14:paraId="70D6E0AF" w14:textId="0C01D0C3" w:rsidR="00245B60" w:rsidRDefault="00245B60" w:rsidP="00245B60">
      <w:pPr>
        <w:pStyle w:val="Brdtextmedindrag"/>
      </w:pPr>
      <w:r w:rsidRPr="00D13BE2">
        <w:t xml:space="preserve">I december 2018 beslutade rådet om de </w:t>
      </w:r>
      <w:r>
        <w:t xml:space="preserve">s.k. enkla lösningarna, dvs. de </w:t>
      </w:r>
      <w:r w:rsidRPr="00D13BE2">
        <w:t>mindre ändringarna av det befintliga mervärdesskattesystemet</w:t>
      </w:r>
      <w:r>
        <w:t>.</w:t>
      </w:r>
      <w:r>
        <w:rPr>
          <w:rStyle w:val="Fotnotsreferens"/>
        </w:rPr>
        <w:footnoteReference w:id="12"/>
      </w:r>
      <w:r>
        <w:t xml:space="preserve"> </w:t>
      </w:r>
      <w:r w:rsidRPr="00D13BE2">
        <w:t xml:space="preserve">Beslutet innebar ändringar i mervärdesskattedirektivet, </w:t>
      </w:r>
      <w:r>
        <w:t>rådets genomförande</w:t>
      </w:r>
      <w:r>
        <w:softHyphen/>
        <w:t>förordning</w:t>
      </w:r>
      <w:r w:rsidRPr="00D13BE2">
        <w:t xml:space="preserve"> </w:t>
      </w:r>
      <w:r>
        <w:t xml:space="preserve">(EU) nr 282/2011 om fastställande av tillämpningsföreskrifter för direktiv 2006/112/EG om ett gemensamt system för mervärdesskatt (genomförandeförordningen) </w:t>
      </w:r>
      <w:r w:rsidRPr="00D13BE2">
        <w:t xml:space="preserve">och </w:t>
      </w:r>
      <w:r>
        <w:t>rådets förordning</w:t>
      </w:r>
      <w:r w:rsidRPr="00D13BE2">
        <w:t xml:space="preserve"> </w:t>
      </w:r>
      <w:r>
        <w:t>(EU) nr 904/2010 om administrativt</w:t>
      </w:r>
      <w:r w:rsidRPr="00D13BE2">
        <w:t xml:space="preserve"> samarbete</w:t>
      </w:r>
      <w:r>
        <w:t xml:space="preserve"> och kampen mot mervärdesskattebedrägeri (förordningen om administrativt samarbete)</w:t>
      </w:r>
      <w:r w:rsidRPr="00D13BE2">
        <w:t xml:space="preserve">. </w:t>
      </w:r>
      <w:r>
        <w:t xml:space="preserve">När det gäller avropslager görs ändringar i både genomförandeförordningen </w:t>
      </w:r>
      <w:r w:rsidRPr="00AC0115">
        <w:t xml:space="preserve">och förordningen om administrativt samarbete, se närmare om dessa ändringar i </w:t>
      </w:r>
      <w:r w:rsidR="003C2669" w:rsidRPr="00AC0115">
        <w:t>avsnitt 5</w:t>
      </w:r>
      <w:r w:rsidRPr="00AC0115">
        <w:t>.</w:t>
      </w:r>
    </w:p>
    <w:p w14:paraId="7E7688D7" w14:textId="4EA0160C" w:rsidR="00245B60" w:rsidRDefault="00245B60" w:rsidP="00245B60">
      <w:pPr>
        <w:pStyle w:val="Brdtextmedindrag"/>
      </w:pPr>
      <w:r>
        <w:t xml:space="preserve">I genomförandeförordningen införs ett nytt avsnitt gällande undantag i samband med </w:t>
      </w:r>
      <w:proofErr w:type="spellStart"/>
      <w:r>
        <w:t>unionsinterna</w:t>
      </w:r>
      <w:proofErr w:type="spellEnd"/>
      <w:r>
        <w:t xml:space="preserve"> transaktioner (artiklarna 138–142 i mervärdesskattedirektivet) och en ny artikel 45a. I mervärdesskatte</w:t>
      </w:r>
      <w:r>
        <w:softHyphen/>
        <w:t>direktivet fastställs ett antal villkor för att undanta leveranser av varor från mervärdesskatt i samband med vissa gränsöverskridande transaktioner. Ett av villkoren är att varorna måste försändas eller transporteras från ett EU-land till ett annat EU-land. För att specificera och harmonisera tillämp</w:t>
      </w:r>
      <w:r>
        <w:softHyphen/>
        <w:t>ningen av undantaget och motverka mervärdesskattebedrägerier införs i den nya artikeln två motbevisbara presumtioner gällande den gränsöver</w:t>
      </w:r>
      <w:r>
        <w:softHyphen/>
        <w:t>skridande transporten. I artikel 45a.3 finns en lista med olika bevismedel som är uppdelad i två olika punkter. Uppdelningen är beroende på typen av handlingar; transporthandlingar (45a.3</w:t>
      </w:r>
      <w:r w:rsidR="00860D41">
        <w:t> </w:t>
      </w:r>
      <w:r>
        <w:t>a) och andra handlingar (45a.3</w:t>
      </w:r>
      <w:r w:rsidR="00860D41">
        <w:t> </w:t>
      </w:r>
      <w:r>
        <w:t>b). I de fall säljaren sköter transporten ska denne ha två icke motstridiga bevishandlingar som anges i 45a.3</w:t>
      </w:r>
      <w:r w:rsidR="00860D41">
        <w:t> </w:t>
      </w:r>
      <w:r>
        <w:t>a alternativt en handling som anges i 45a.3 a tillsammans med en handling som anges i 45a.3</w:t>
      </w:r>
      <w:r w:rsidR="00860D41">
        <w:t> </w:t>
      </w:r>
      <w:r>
        <w:t xml:space="preserve">b. För samtliga bevismedel i listan gäller att dokumenten ska vara utfärdade av två parter som är oberoende av såväl varandra som av säljaren och förvärvaren. I de fall köparen sköter transporten ska säljaren, förutom vad som gäller enligt ovan, dessutom kunna presentera en skriftlig bekräftelse från köparen som bland annat ska intyga att varorna har transporterats av köparen. När de förutsättningar som anges i presumtionen är uppfyllda ska det antas att en gränsöverskridande transport har skett. Syftet med de nya presumtionsreglerna är att erbjuda en praktisk lösning för företagen för att styrka att en gränsöverskridande transport har skett. Införandet av presumtionsreglerna hindrar </w:t>
      </w:r>
      <w:r w:rsidRPr="00DF6FAF">
        <w:t xml:space="preserve">inte att säljaren styrker </w:t>
      </w:r>
      <w:r>
        <w:t xml:space="preserve">detta </w:t>
      </w:r>
      <w:r w:rsidRPr="00DF6FAF">
        <w:t xml:space="preserve">på annat sätt. </w:t>
      </w:r>
      <w:r w:rsidRPr="00D13BE2">
        <w:t>Förordning</w:t>
      </w:r>
      <w:r>
        <w:t>en</w:t>
      </w:r>
      <w:r w:rsidRPr="00D13BE2">
        <w:t xml:space="preserve"> är direkt tillämplig i svensk rätt och medför inget behov av att ändra några svenska regler. </w:t>
      </w:r>
    </w:p>
    <w:p w14:paraId="58E08A4F" w14:textId="77777777" w:rsidR="00245B60" w:rsidRPr="00AC0115" w:rsidRDefault="00245B60" w:rsidP="00F17316">
      <w:pPr>
        <w:pStyle w:val="Rubrik2utannumrering"/>
        <w:rPr>
          <w:i/>
        </w:rPr>
      </w:pPr>
      <w:r w:rsidRPr="00AC0115">
        <w:rPr>
          <w:i/>
        </w:rPr>
        <w:t>Territoriell tillämpning för Italien</w:t>
      </w:r>
    </w:p>
    <w:p w14:paraId="3926D0BE" w14:textId="77777777" w:rsidR="00245B60" w:rsidRPr="00AC0115" w:rsidRDefault="00245B60" w:rsidP="00F17316">
      <w:pPr>
        <w:pStyle w:val="Brdtextmedindrag"/>
        <w:ind w:firstLine="0"/>
      </w:pPr>
      <w:r w:rsidRPr="00AC0115">
        <w:t xml:space="preserve">Italien begärde att den italienska kommunen </w:t>
      </w:r>
      <w:proofErr w:type="spellStart"/>
      <w:r w:rsidRPr="00AC0115">
        <w:t>Campione</w:t>
      </w:r>
      <w:proofErr w:type="spellEnd"/>
      <w:r w:rsidRPr="00AC0115">
        <w:t xml:space="preserve"> d’Italia, som är en italiensk exklav på schweiziskt territorium, och de italienska delarna av Luganosjön skulle inkluderas i Europeiska unionens tullområde enligt definitionen i Europaparlamentets och rådets förordning (EU) nr 952/2013 av den 9 oktober 2013 om fastställande av en tullkodex för unionen samt i det territoriella tillämpningsområdet för rådets direktiv 2008/118/EG av den 16 december 2008 om allmänna regler för punktskatt och om upphävande av direktiv 92/12/EEG, samtidigt som dessa territorier fortsättningsvis lämnas utanför det territoriella tillämpningsområdet för </w:t>
      </w:r>
      <w:bookmarkStart w:id="11" w:name="_Hlk536099596"/>
      <w:r w:rsidRPr="00AC0115">
        <w:t>rådets direktiv 2006/112/EG av den 28 november 2006 om ett gemensamt system för mervärdesskatt</w:t>
      </w:r>
      <w:bookmarkEnd w:id="11"/>
      <w:r w:rsidRPr="00AC0115">
        <w:t>.</w:t>
      </w:r>
    </w:p>
    <w:p w14:paraId="2122CCE9" w14:textId="077D5FF0" w:rsidR="00245B60" w:rsidRPr="00AC0115" w:rsidRDefault="00245B60" w:rsidP="00F17316">
      <w:pPr>
        <w:pStyle w:val="Brdtextmedindrag"/>
      </w:pPr>
      <w:r w:rsidRPr="00AC0115">
        <w:t>Europeiska kommissionen lämnade den 8</w:t>
      </w:r>
      <w:r w:rsidR="00860D41">
        <w:t> </w:t>
      </w:r>
      <w:r w:rsidRPr="00AC0115">
        <w:t>maj 2018 ett förslag till Europaparlamentets och rådets förordning om ändring av förordning (EU) nr 952/2013 om fastställande av en tullkodex för unionen (</w:t>
      </w:r>
      <w:proofErr w:type="gramStart"/>
      <w:r w:rsidRPr="00AC0115">
        <w:t>COM(</w:t>
      </w:r>
      <w:proofErr w:type="gramEnd"/>
      <w:r w:rsidRPr="00AC0115">
        <w:t xml:space="preserve">2018) 259 final). Samma dag lämnade Europeiska kommissionen även ett förslag till rådets direktiv om ändring av direktiven 2006/112/EG och 2008/118/EG vad gäller inkluderingen av den italienska kommunen </w:t>
      </w:r>
      <w:proofErr w:type="spellStart"/>
      <w:r w:rsidRPr="00AC0115">
        <w:t>Campione</w:t>
      </w:r>
      <w:proofErr w:type="spellEnd"/>
      <w:r w:rsidRPr="00AC0115">
        <w:t xml:space="preserve"> d’Italia och den italienska delen av Luganosjön i unionens tullområde och i den territoriella tillämpningen av direktiv 2008/118/EG (</w:t>
      </w:r>
      <w:proofErr w:type="gramStart"/>
      <w:r w:rsidRPr="00AC0115">
        <w:t>COM(</w:t>
      </w:r>
      <w:proofErr w:type="gramEnd"/>
      <w:r w:rsidRPr="00AC0115">
        <w:t xml:space="preserve">2018) 261 final). </w:t>
      </w:r>
    </w:p>
    <w:p w14:paraId="4F1BCFD9" w14:textId="77777777" w:rsidR="00245B60" w:rsidRDefault="00245B60" w:rsidP="00F17316">
      <w:pPr>
        <w:pStyle w:val="Brdtextmedindrag"/>
      </w:pPr>
      <w:r w:rsidRPr="00AC0115">
        <w:t xml:space="preserve">I februari 2019 beslutade rådet att anta direktiv (EU) 2019/475 om ändring av direktiven 2006/112/EG och 2008/118/EG vad gäller inkluderingen av den italienska kommunen </w:t>
      </w:r>
      <w:proofErr w:type="spellStart"/>
      <w:r w:rsidRPr="00AC0115">
        <w:t>Campione</w:t>
      </w:r>
      <w:proofErr w:type="spellEnd"/>
      <w:r w:rsidRPr="00AC0115">
        <w:t xml:space="preserve"> d'Italia och de italienska delarna av Luganosjön i unionens tullområde och i den territoriella tillämpningen av direktiv 2008/118/EG</w:t>
      </w:r>
      <w:r w:rsidRPr="00AC0115">
        <w:rPr>
          <w:rStyle w:val="Fotnotsreferens"/>
        </w:rPr>
        <w:footnoteReference w:id="13"/>
      </w:r>
      <w:r w:rsidRPr="00AC0115">
        <w:t>. I mars 2019 beslutade Europaparlamentet och rådet att anta förordningen (EU) 2019/474 om ändring av förordning (EU) nr 952/2013 om fastställande av en tullkodex för unionen.</w:t>
      </w:r>
      <w:r w:rsidRPr="00AC0115">
        <w:rPr>
          <w:rStyle w:val="Fotnotsreferens"/>
        </w:rPr>
        <w:footnoteReference w:id="14"/>
      </w:r>
    </w:p>
    <w:p w14:paraId="19BC77A7" w14:textId="01037E99" w:rsidR="00245B60" w:rsidRPr="009F186B" w:rsidRDefault="00245B60" w:rsidP="00380B4F">
      <w:pPr>
        <w:pStyle w:val="Rubrik1"/>
      </w:pPr>
      <w:bookmarkStart w:id="12" w:name="_Toc18570383"/>
      <w:bookmarkStart w:id="13" w:name="_Toc1482562"/>
      <w:bookmarkStart w:id="14" w:name="_Toc10616980"/>
      <w:r w:rsidRPr="009F186B">
        <w:t>Avropslager</w:t>
      </w:r>
      <w:bookmarkEnd w:id="12"/>
    </w:p>
    <w:p w14:paraId="74CD99C6" w14:textId="3E067B7E" w:rsidR="00245B60" w:rsidRPr="00C479EC" w:rsidRDefault="00245B60" w:rsidP="00526215">
      <w:pPr>
        <w:pStyle w:val="Rubrik2"/>
        <w:spacing w:before="0"/>
      </w:pPr>
      <w:bookmarkStart w:id="15" w:name="_Toc18570384"/>
      <w:r w:rsidRPr="00C479EC">
        <w:t>Om avropslager</w:t>
      </w:r>
      <w:bookmarkEnd w:id="13"/>
      <w:bookmarkEnd w:id="14"/>
      <w:bookmarkEnd w:id="15"/>
    </w:p>
    <w:p w14:paraId="0E91306D" w14:textId="77777777" w:rsidR="00245B60" w:rsidRPr="008D3147" w:rsidRDefault="00245B60" w:rsidP="00245B60">
      <w:pPr>
        <w:pStyle w:val="Brdtext"/>
      </w:pPr>
      <w:r>
        <w:t xml:space="preserve">Vid varuhandel mellan företag i olika EU-länder transporteras inte alltid varan direkt från säljaren till köparen. </w:t>
      </w:r>
      <w:r w:rsidRPr="00D13BE2">
        <w:t xml:space="preserve">I vissa fall transporterar </w:t>
      </w:r>
      <w:r>
        <w:t xml:space="preserve">i stället </w:t>
      </w:r>
      <w:r w:rsidRPr="00D13BE2">
        <w:t>säljaren varor till ett s.k.</w:t>
      </w:r>
      <w:r>
        <w:t xml:space="preserve"> avropslager (engelska: call-</w:t>
      </w:r>
      <w:r w:rsidRPr="00D13BE2">
        <w:t xml:space="preserve">off stock) i ett annat EU-land där </w:t>
      </w:r>
      <w:r>
        <w:t>en i förväg känd köpare</w:t>
      </w:r>
      <w:r w:rsidRPr="00D13BE2">
        <w:t xml:space="preserve"> av varorna finns. Köparen kan sedan ta ut varor ur l</w:t>
      </w:r>
      <w:r>
        <w:t>agret vid behov. Äganderätten till</w:t>
      </w:r>
      <w:r w:rsidRPr="00D13BE2">
        <w:t xml:space="preserve"> varorna övergår från säljaren till köparen först när köparen tar ut varorna ur lagret. </w:t>
      </w:r>
      <w:r>
        <w:t>Det utmärkande för avropslager är att det finns en enda potentiell köpare som är känd i förväg. Det kan alltså inte vara fråga om flera möjliga köpare, även om de är kända i förväg.</w:t>
      </w:r>
    </w:p>
    <w:p w14:paraId="72FB83DC" w14:textId="77777777" w:rsidR="00245B60" w:rsidRPr="001B67C6" w:rsidRDefault="00245B60" w:rsidP="00245B60">
      <w:pPr>
        <w:pStyle w:val="Rubrik2"/>
      </w:pPr>
      <w:bookmarkStart w:id="16" w:name="_Toc1482563"/>
      <w:bookmarkStart w:id="17" w:name="_Toc10616981"/>
      <w:bookmarkStart w:id="18" w:name="_Toc18570385"/>
      <w:r w:rsidRPr="001B67C6">
        <w:t>Gällande rätt</w:t>
      </w:r>
      <w:bookmarkEnd w:id="16"/>
      <w:bookmarkEnd w:id="17"/>
      <w:bookmarkEnd w:id="18"/>
    </w:p>
    <w:p w14:paraId="35FE8CF4" w14:textId="77777777" w:rsidR="00245B60" w:rsidRPr="001B67C6" w:rsidRDefault="00245B60" w:rsidP="00526215">
      <w:pPr>
        <w:pStyle w:val="Rubrik3"/>
        <w:spacing w:before="0"/>
      </w:pPr>
      <w:bookmarkStart w:id="19" w:name="_Toc1482564"/>
      <w:bookmarkStart w:id="20" w:name="_Toc10616982"/>
      <w:bookmarkStart w:id="21" w:name="_Toc18570386"/>
      <w:r w:rsidRPr="001B67C6">
        <w:t>EU-rätt</w:t>
      </w:r>
      <w:bookmarkEnd w:id="19"/>
      <w:bookmarkEnd w:id="20"/>
      <w:bookmarkEnd w:id="21"/>
    </w:p>
    <w:p w14:paraId="01723434" w14:textId="77777777" w:rsidR="00245B60" w:rsidRDefault="00245B60" w:rsidP="00245B60">
      <w:pPr>
        <w:pStyle w:val="Brdtextmedindrag"/>
        <w:ind w:firstLine="0"/>
      </w:pPr>
      <w:r w:rsidRPr="00D13BE2">
        <w:t xml:space="preserve">Enligt artikel 17.1 i mervärdesskattedirektivet ska en beskattningsbar persons överföring av varor från sin rörelse till en annan medlemsstat likställas med leverans av varor mot ersättning. Med överföring av varor till en annan medlemsstat avses varje försändelse eller transport av materiell lös egendom som utförs av en beskattningsbar person eller för hans räkning inom ramen för den beskattningsbara personens rörelse, till en bestämmelseort utanför den medlemsstats territorium där tillgångarna befinner sig men inom </w:t>
      </w:r>
      <w:r>
        <w:t>union</w:t>
      </w:r>
      <w:r w:rsidRPr="00D13BE2">
        <w:t xml:space="preserve">en. Vad som avses är alltså att varan förflyttas från ett medlemsland till ett annat utan att äganderätten överlåts. </w:t>
      </w:r>
      <w:r w:rsidRPr="00C7613D">
        <w:t>Leveransen (varuöverföringen) ska anses gjord i det land där varan finns när transporten påbörjas (artikel 32)</w:t>
      </w:r>
      <w:r>
        <w:t xml:space="preserve">. Leveransen ska enligt artikel </w:t>
      </w:r>
      <w:proofErr w:type="gramStart"/>
      <w:r>
        <w:t>138.2</w:t>
      </w:r>
      <w:proofErr w:type="gramEnd"/>
      <w:r>
        <w:t xml:space="preserve"> c undantas från skatteplikt om den skulle omfattas av undantagen från skatteplikt i artikel 138.1 och artikel 138.2 a och b om den hade gjorts till en annan beskattningsbar person. En sådan varuleverans ger upphov till </w:t>
      </w:r>
      <w:r w:rsidRPr="00C7613D">
        <w:t xml:space="preserve">ett </w:t>
      </w:r>
      <w:r>
        <w:t>union</w:t>
      </w:r>
      <w:r w:rsidRPr="00C7613D">
        <w:t>sinternt förvärv av varor av den beskattningsbara personen själv i den medlemsstat där transporten avslutas</w:t>
      </w:r>
      <w:r>
        <w:t xml:space="preserve">. Förvärvet ska beskattas i den medlemsstaten </w:t>
      </w:r>
      <w:r w:rsidRPr="00C7613D">
        <w:t>(artikel 21</w:t>
      </w:r>
      <w:r>
        <w:t xml:space="preserve"> och 40</w:t>
      </w:r>
      <w:r w:rsidRPr="00C7613D">
        <w:t>)</w:t>
      </w:r>
      <w:r>
        <w:t xml:space="preserve">. </w:t>
      </w:r>
    </w:p>
    <w:p w14:paraId="15494DEA" w14:textId="77777777" w:rsidR="00245B60" w:rsidRPr="00D13BE2" w:rsidRDefault="00245B60" w:rsidP="00245B60">
      <w:pPr>
        <w:pStyle w:val="Brdtextmedindrag"/>
      </w:pPr>
      <w:r w:rsidRPr="00D13BE2">
        <w:t>En kategori överföringar som träffas av dessa regler är överföringar av varor till en annan medlemsstat för att lagras där. Genom att sådana över</w:t>
      </w:r>
      <w:r>
        <w:softHyphen/>
      </w:r>
      <w:r w:rsidRPr="00D13BE2">
        <w:t xml:space="preserve">föringar resulterar i </w:t>
      </w:r>
      <w:proofErr w:type="spellStart"/>
      <w:r>
        <w:t>union</w:t>
      </w:r>
      <w:r w:rsidRPr="00D13BE2">
        <w:t>sinterna</w:t>
      </w:r>
      <w:proofErr w:type="spellEnd"/>
      <w:r w:rsidRPr="00D13BE2">
        <w:t xml:space="preserve"> förvärv tillförsäkras en administrativ kontroll på samma sätt som försäljningar direkt till kunder. Det ska vara möjligt att kontrollera att varor som förs in från en</w:t>
      </w:r>
      <w:r>
        <w:t xml:space="preserve"> annan</w:t>
      </w:r>
      <w:r w:rsidRPr="00D13BE2">
        <w:t xml:space="preserve"> medlemsstat för lagerhållning inte sedan säljs i mottagarlandet utan att någon beskattning äger rum där. </w:t>
      </w:r>
    </w:p>
    <w:p w14:paraId="383EC521" w14:textId="77777777" w:rsidR="00245B60" w:rsidRDefault="00245B60" w:rsidP="00245B60">
      <w:pPr>
        <w:pStyle w:val="Brdtextmedindrag"/>
      </w:pPr>
      <w:r w:rsidRPr="00D13BE2">
        <w:t xml:space="preserve">För arrangemang med avropslager i en annan medlemsstat, innebär således nuvarande regler att förflyttningen till avropslagret anses utgöra en leverans av varor mot ersättning som ska anses gjord i det land där varan finns när transporten påbörjades samt ett </w:t>
      </w:r>
      <w:r>
        <w:t>union</w:t>
      </w:r>
      <w:r w:rsidRPr="00D13BE2">
        <w:t xml:space="preserve">sinternt förvärv av varor mot ersättning där transporten avslutades. </w:t>
      </w:r>
      <w:r>
        <w:t xml:space="preserve">Leveransen är undantagen från skatteplikt i avsändarlandet men ska beskattas i mottagarlandet, dvs. i destinationslandet. </w:t>
      </w:r>
      <w:r w:rsidRPr="00D13BE2">
        <w:t xml:space="preserve">Den som överför varorna måste därmed registrera sig </w:t>
      </w:r>
      <w:r>
        <w:t>till mervärdesskatt i destinationslandet</w:t>
      </w:r>
      <w:r w:rsidRPr="00D13BE2">
        <w:t xml:space="preserve">. När varorna sedermera tas ut ur lagret av köparen </w:t>
      </w:r>
      <w:r>
        <w:t>sker</w:t>
      </w:r>
      <w:r w:rsidRPr="00D13BE2">
        <w:t xml:space="preserve"> </w:t>
      </w:r>
      <w:r>
        <w:t xml:space="preserve">ytterligare </w:t>
      </w:r>
      <w:r w:rsidRPr="00D13BE2">
        <w:t>en leverans av varorna (artikel 14.1)</w:t>
      </w:r>
      <w:r>
        <w:t>.</w:t>
      </w:r>
    </w:p>
    <w:p w14:paraId="5B1D4E07" w14:textId="77777777" w:rsidR="00245B60" w:rsidRDefault="00245B60" w:rsidP="00245B60">
      <w:pPr>
        <w:pStyle w:val="Brdtextmedindrag"/>
      </w:pPr>
      <w:r>
        <w:t xml:space="preserve">Enligt artikel 262.a ska uppgifter om varuleveranser i form av överföringar enligt artikel </w:t>
      </w:r>
      <w:proofErr w:type="gramStart"/>
      <w:r>
        <w:t>138.2</w:t>
      </w:r>
      <w:proofErr w:type="gramEnd"/>
      <w:r>
        <w:t xml:space="preserve"> c lämnas i en sammanställning (i Sverige benämnd periodisk sammanställning). </w:t>
      </w:r>
    </w:p>
    <w:p w14:paraId="0E474C32" w14:textId="77777777" w:rsidR="00245B60" w:rsidRPr="001B67C6" w:rsidRDefault="00245B60" w:rsidP="00245B60">
      <w:pPr>
        <w:pStyle w:val="Rubrik3"/>
      </w:pPr>
      <w:bookmarkStart w:id="22" w:name="_Toc1482565"/>
      <w:bookmarkStart w:id="23" w:name="_Toc10616983"/>
      <w:bookmarkStart w:id="24" w:name="_Toc18570387"/>
      <w:r w:rsidRPr="00245B60">
        <w:t>Svensk</w:t>
      </w:r>
      <w:r w:rsidRPr="001B67C6">
        <w:t xml:space="preserve"> rätt</w:t>
      </w:r>
      <w:bookmarkEnd w:id="22"/>
      <w:bookmarkEnd w:id="23"/>
      <w:bookmarkEnd w:id="24"/>
    </w:p>
    <w:p w14:paraId="6042D1FC" w14:textId="6CB8D89B" w:rsidR="00245B60" w:rsidRDefault="00245B60" w:rsidP="00245B60">
      <w:pPr>
        <w:pStyle w:val="Brdtext"/>
      </w:pPr>
      <w:r w:rsidRPr="00D13BE2">
        <w:t xml:space="preserve">I svensk rätt återfinns </w:t>
      </w:r>
      <w:r>
        <w:t xml:space="preserve">motsvarigheten till </w:t>
      </w:r>
      <w:r w:rsidRPr="00D13BE2">
        <w:t xml:space="preserve">mervärdesskattedirektivets reglering om varuöverföringar (artikel 17.1) i 2 kap. 1 § andra stycket ML. En överföring av en vara till ett annat EU-land ska likställas med en omsättning av varan om </w:t>
      </w:r>
    </w:p>
    <w:p w14:paraId="7E7E96BF" w14:textId="77777777" w:rsidR="00245B60" w:rsidRDefault="00245B60" w:rsidP="00245B60">
      <w:pPr>
        <w:pStyle w:val="Brdtextmedindrag"/>
      </w:pPr>
      <w:r>
        <w:t>– </w:t>
      </w:r>
      <w:r w:rsidRPr="00D13BE2">
        <w:t xml:space="preserve">varan transporteras av en beskattningsbar person eller för dennes räkning från en verksamhet som den beskattningsbara personen bedriver inom EU, </w:t>
      </w:r>
    </w:p>
    <w:p w14:paraId="596A144C" w14:textId="77777777" w:rsidR="00245B60" w:rsidRDefault="00245B60" w:rsidP="00245B60">
      <w:pPr>
        <w:pStyle w:val="Brdtextmedindrag"/>
      </w:pPr>
      <w:r>
        <w:t>– över</w:t>
      </w:r>
      <w:r w:rsidRPr="00D13BE2">
        <w:t xml:space="preserve">föringen görs för dennes verksamhet, och </w:t>
      </w:r>
    </w:p>
    <w:p w14:paraId="55998BA3" w14:textId="77777777" w:rsidR="00245B60" w:rsidRDefault="00245B60" w:rsidP="00245B60">
      <w:pPr>
        <w:pStyle w:val="Brdtextmedindrag"/>
      </w:pPr>
      <w:r>
        <w:t>– </w:t>
      </w:r>
      <w:r w:rsidRPr="00D13BE2">
        <w:t xml:space="preserve">överföringen ska beskattas som unionsinternt förvärv i det andra EU-landet. </w:t>
      </w:r>
    </w:p>
    <w:p w14:paraId="7E8ED8DB" w14:textId="77777777" w:rsidR="00245B60" w:rsidRDefault="00245B60" w:rsidP="00245B60">
      <w:pPr>
        <w:pStyle w:val="Brdtextmedindrag"/>
      </w:pPr>
      <w:r w:rsidRPr="00D13BE2">
        <w:t>En överföring av varor från Sverige till ett annat EU-land genom ett arrangemang med avropslager behandl</w:t>
      </w:r>
      <w:r>
        <w:t>as därmed som en omsättning enligt ML. Denna omsättning</w:t>
      </w:r>
      <w:r w:rsidRPr="00D13BE2">
        <w:t xml:space="preserve"> </w:t>
      </w:r>
      <w:r>
        <w:t xml:space="preserve">kan </w:t>
      </w:r>
      <w:r w:rsidRPr="00D13BE2">
        <w:t>undantas från beskattning enlig</w:t>
      </w:r>
      <w:r>
        <w:t xml:space="preserve">t 3 kap. 30 a § andra stycket </w:t>
      </w:r>
      <w:r w:rsidRPr="00D13BE2">
        <w:t>ML</w:t>
      </w:r>
      <w:r>
        <w:t xml:space="preserve">. </w:t>
      </w:r>
    </w:p>
    <w:p w14:paraId="4922584C" w14:textId="42B2AFBB" w:rsidR="00245B60" w:rsidRPr="00042D5E" w:rsidRDefault="00245B60" w:rsidP="00245B60">
      <w:pPr>
        <w:pStyle w:val="Brdtextmedindrag"/>
      </w:pPr>
      <w:r w:rsidRPr="00D13BE2">
        <w:t xml:space="preserve">På motsvarande sätt utgör en överföring av varor från ett annat EU-land </w:t>
      </w:r>
      <w:r w:rsidRPr="00955939">
        <w:t>till ett avropslager i Sverige ett unionsinternt förvärv enligt bestäm</w:t>
      </w:r>
      <w:r>
        <w:softHyphen/>
      </w:r>
      <w:r w:rsidRPr="00955939">
        <w:t>melserna om överföring av varor i 2</w:t>
      </w:r>
      <w:r w:rsidR="00AE6FFF">
        <w:t> </w:t>
      </w:r>
      <w:r w:rsidRPr="00955939">
        <w:t>a</w:t>
      </w:r>
      <w:r w:rsidR="00AE6FFF">
        <w:t> </w:t>
      </w:r>
      <w:r w:rsidRPr="00955939">
        <w:t>kap. 2</w:t>
      </w:r>
      <w:r w:rsidR="00AE6FFF">
        <w:t> </w:t>
      </w:r>
      <w:r w:rsidRPr="00955939">
        <w:t>§</w:t>
      </w:r>
      <w:r w:rsidR="00AE6FFF">
        <w:t> </w:t>
      </w:r>
      <w:r w:rsidRPr="00955939">
        <w:t>3 och 7</w:t>
      </w:r>
      <w:r w:rsidR="00AE6FFF">
        <w:t> </w:t>
      </w:r>
      <w:r w:rsidRPr="00955939">
        <w:t xml:space="preserve">§ ML. Förvärvet är skattepliktigt här enligt </w:t>
      </w:r>
      <w:r>
        <w:t>3</w:t>
      </w:r>
      <w:r w:rsidR="00AE6FFF">
        <w:t> </w:t>
      </w:r>
      <w:r w:rsidRPr="00955939">
        <w:t>kap. 1 § </w:t>
      </w:r>
      <w:r>
        <w:t>tredje stycket</w:t>
      </w:r>
      <w:r w:rsidRPr="00955939">
        <w:t xml:space="preserve"> ML. Den som har fört över varorna måste därmed vara registrerad till mervärdesskatt i Sverige för att kunna deklarera förvärvet. När varorna sedermera tas ur lagret </w:t>
      </w:r>
      <w:r>
        <w:t>och äganderätten övergår till</w:t>
      </w:r>
      <w:r w:rsidRPr="00955939">
        <w:t xml:space="preserve"> </w:t>
      </w:r>
      <w:r w:rsidRPr="00042D5E">
        <w:t>köparen uppstår ytterligare en omsättning, 2 kap. 1 § 1 ML.</w:t>
      </w:r>
    </w:p>
    <w:p w14:paraId="45A2367F" w14:textId="6FD62BCA" w:rsidR="00245B60" w:rsidRPr="00D13BE2" w:rsidRDefault="00245B60" w:rsidP="00245B60">
      <w:pPr>
        <w:pStyle w:val="Brdtextmedindrag"/>
      </w:pPr>
      <w:r w:rsidRPr="00042D5E">
        <w:t>Enligt 35</w:t>
      </w:r>
      <w:r w:rsidR="00AE6FFF">
        <w:t> </w:t>
      </w:r>
      <w:r w:rsidRPr="00042D5E">
        <w:t>kap. 2</w:t>
      </w:r>
      <w:r w:rsidR="00AE6FFF">
        <w:t> </w:t>
      </w:r>
      <w:r w:rsidRPr="00042D5E">
        <w:t xml:space="preserve">§ första stycket 1 </w:t>
      </w:r>
      <w:r>
        <w:t>SFL</w:t>
      </w:r>
      <w:r w:rsidRPr="00042D5E">
        <w:t xml:space="preserve"> ska den som är registrerad eller skyldig att anmäla sig för registrering till mervärdes</w:t>
      </w:r>
      <w:r>
        <w:t>skatt enligt 7</w:t>
      </w:r>
      <w:r w:rsidR="00AE6FFF">
        <w:t> </w:t>
      </w:r>
      <w:r>
        <w:t>kap. 1 eller 2</w:t>
      </w:r>
      <w:r w:rsidR="00AE6FFF">
        <w:t> </w:t>
      </w:r>
      <w:r>
        <w:t>§</w:t>
      </w:r>
      <w:r w:rsidRPr="00042D5E">
        <w:t xml:space="preserve"> SFL lämna en periodisk sammanställning över omsättning, förvärv och överföring av varor som transporteras mellan EU-länder. Skatteverket får </w:t>
      </w:r>
      <w:bookmarkStart w:id="25" w:name="_Hlk536620315"/>
      <w:r>
        <w:t>enligt 7 kap. 5 </w:t>
      </w:r>
      <w:r w:rsidRPr="00042D5E">
        <w:t>§ skatteförfarandeförordningen (2011:1261) meddela föreskrifter om vilka uppgifter som ska lämnas i en periodisk sammanställning. Sådana föreskrifter får innehålla bestäm</w:t>
      </w:r>
      <w:r w:rsidR="00860D41">
        <w:softHyphen/>
      </w:r>
      <w:r w:rsidRPr="00042D5E">
        <w:t xml:space="preserve">melser om att en periodisk sammanställning ska lämnas även för varuöverföringar för vilka det inte finns någon redovisningsskyldighet. I fråga om varuöverföringar har Skatteverket meddelat föreskrifter om periodisk sammanställning som, med vissa undantag, föreskriver att uppgift ska lämnas om överföring av varor från Sverige till ett annat EU-land när överföringen görs inom ramen för en yrkesmässig verksamhet som bedrivs inom EU och den som överför </w:t>
      </w:r>
      <w:r>
        <w:t>varorna är registrerad till mer</w:t>
      </w:r>
      <w:r w:rsidRPr="00042D5E">
        <w:t xml:space="preserve">värdesskatt för verksamheten i det land dit varorna förs (SKVFS 2009:38, ändrade genom SKVFS 2010:23). </w:t>
      </w:r>
    </w:p>
    <w:p w14:paraId="7B118CA3" w14:textId="77777777" w:rsidR="00245B60" w:rsidRPr="001B67C6" w:rsidRDefault="00245B60" w:rsidP="00245B60">
      <w:pPr>
        <w:pStyle w:val="Rubrik2"/>
      </w:pPr>
      <w:bookmarkStart w:id="26" w:name="_Toc1482566"/>
      <w:bookmarkStart w:id="27" w:name="_Toc10616984"/>
      <w:bookmarkStart w:id="28" w:name="_Toc18570388"/>
      <w:bookmarkEnd w:id="25"/>
      <w:r w:rsidRPr="001B67C6">
        <w:t>Regler om avropslager införs</w:t>
      </w:r>
      <w:bookmarkEnd w:id="26"/>
      <w:bookmarkEnd w:id="27"/>
      <w:bookmarkEnd w:id="28"/>
    </w:p>
    <w:p w14:paraId="6B4D35A2" w14:textId="77777777" w:rsidR="00245B60" w:rsidRDefault="00245B60" w:rsidP="00245B60">
      <w:pPr>
        <w:pStyle w:val="Brdtextram"/>
      </w:pPr>
      <w:r>
        <w:rPr>
          <w:b/>
        </w:rPr>
        <w:t>Regeringens</w:t>
      </w:r>
      <w:r w:rsidRPr="00D13BE2">
        <w:rPr>
          <w:b/>
        </w:rPr>
        <w:t xml:space="preserve"> förslag:</w:t>
      </w:r>
      <w:r>
        <w:t xml:space="preserve"> Förenklingsregler </w:t>
      </w:r>
      <w:r w:rsidRPr="00D13BE2">
        <w:t>om överföring av varor till avropslager</w:t>
      </w:r>
      <w:r>
        <w:t xml:space="preserve"> </w:t>
      </w:r>
      <w:r w:rsidRPr="00D13BE2">
        <w:t>inför</w:t>
      </w:r>
      <w:r>
        <w:t>s.</w:t>
      </w:r>
      <w:r w:rsidRPr="009E5270">
        <w:t xml:space="preserve"> </w:t>
      </w:r>
      <w:r>
        <w:t>Överföringen i sig ska inte anses som en omsättning.</w:t>
      </w:r>
    </w:p>
    <w:p w14:paraId="0C0F81C3" w14:textId="77777777" w:rsidR="00245B60" w:rsidRPr="00D13BE2" w:rsidRDefault="00245B60" w:rsidP="00245B60">
      <w:pPr>
        <w:pStyle w:val="Brdtextram"/>
      </w:pPr>
      <w:r>
        <w:t xml:space="preserve">Det är i stället först när varorna överlåts till köparen som en omsättning och ett unionsinternt förvärv ska uppstå. En ny registerskyldighet införs för den som överför varor till avropslager i ett annat EU-land samt den som köper varor från ett avropslager i Sverige. </w:t>
      </w:r>
      <w:r w:rsidRPr="006F2E43">
        <w:t>Det införs också en möjlighet för Skatteverket att besluta om revision för att kontrollera innehållet i register över avropslager.</w:t>
      </w:r>
      <w:r>
        <w:t xml:space="preserve"> </w:t>
      </w:r>
    </w:p>
    <w:p w14:paraId="49F1DDB2" w14:textId="77777777" w:rsidR="00245B60" w:rsidRPr="00D13BE2" w:rsidRDefault="00245B60" w:rsidP="00245B60">
      <w:pPr>
        <w:pStyle w:val="Brdtextmedindragram"/>
      </w:pPr>
      <w:r w:rsidRPr="00D13BE2">
        <w:t xml:space="preserve">Ändringen träder i kraft den 1 januari 2020. </w:t>
      </w:r>
    </w:p>
    <w:p w14:paraId="5ED2D6EB" w14:textId="77777777" w:rsidR="00245B60" w:rsidRPr="00D13BE2" w:rsidRDefault="00245B60" w:rsidP="00245B60">
      <w:pPr>
        <w:pStyle w:val="Brdtextmedindrag"/>
        <w:rPr>
          <w:sz w:val="8"/>
          <w:szCs w:val="8"/>
        </w:rPr>
      </w:pPr>
    </w:p>
    <w:p w14:paraId="598BECBB" w14:textId="77777777" w:rsidR="00245B60" w:rsidRPr="006F2E43" w:rsidRDefault="00245B60" w:rsidP="00245B60">
      <w:pPr>
        <w:pStyle w:val="Brdtextmedindrag"/>
      </w:pPr>
      <w:r>
        <w:rPr>
          <w:b/>
        </w:rPr>
        <w:t>Promemorians förslag:</w:t>
      </w:r>
      <w:r w:rsidRPr="006F2E43">
        <w:rPr>
          <w:b/>
        </w:rPr>
        <w:t xml:space="preserve"> </w:t>
      </w:r>
      <w:r>
        <w:t>Ö</w:t>
      </w:r>
      <w:r w:rsidRPr="006F2E43">
        <w:t>verensstämmer i huvudsak med regeringens förslag. Promemorian saknade dock en bestämmelse om att Skatteverket kan besluta om revision för att kontrollera innehållet i registret över avropslager. Promemorians lagförslag hade även en något annan språklig utformning.</w:t>
      </w:r>
    </w:p>
    <w:p w14:paraId="6805A955" w14:textId="701D9834" w:rsidR="00245B60" w:rsidRPr="007E69F0" w:rsidRDefault="00245B60" w:rsidP="00245B60">
      <w:pPr>
        <w:pStyle w:val="Brdtextmedindrag"/>
        <w:rPr>
          <w:b/>
        </w:rPr>
      </w:pPr>
      <w:r w:rsidRPr="006F2E43">
        <w:rPr>
          <w:b/>
        </w:rPr>
        <w:t xml:space="preserve">Remissinstanserna: </w:t>
      </w:r>
      <w:r w:rsidRPr="006F2E43">
        <w:rPr>
          <w:i/>
        </w:rPr>
        <w:t xml:space="preserve">Näringslivets Skattedelegation (NSD), </w:t>
      </w:r>
      <w:r w:rsidRPr="006F2E43">
        <w:t xml:space="preserve">till vars yttrande </w:t>
      </w:r>
      <w:r w:rsidRPr="006F2E43">
        <w:rPr>
          <w:i/>
        </w:rPr>
        <w:t xml:space="preserve">Svensk Handel </w:t>
      </w:r>
      <w:r w:rsidRPr="006F2E43">
        <w:t>och</w:t>
      </w:r>
      <w:r w:rsidRPr="006F2E43">
        <w:rPr>
          <w:i/>
        </w:rPr>
        <w:t xml:space="preserve"> Svenskt Näringsliv </w:t>
      </w:r>
      <w:r w:rsidRPr="006F2E43">
        <w:t xml:space="preserve">ansluter sig, välkomnar att förenklingsregler för avropslager införs. NSD anser dock att det finns ett flertal oklarheter beträffande tillämpningen som måste klargöras, bland annat hur man ska kunna avgöra hur länge icke identifierbara varor har legat i lagret, om bestämmelserna kan tillämpas även om den avsedda förvärvaren sköter transporten och om den som överför varan kan vara registrerad till mervärdesskatt i destinationsmedlemsstaten. </w:t>
      </w:r>
      <w:r w:rsidRPr="006F2E43">
        <w:rPr>
          <w:i/>
        </w:rPr>
        <w:t xml:space="preserve">Skatteverket </w:t>
      </w:r>
      <w:r w:rsidRPr="006F2E43">
        <w:t xml:space="preserve">tillstyrker förslaget men föreslår att det införs ett krav på att lämna den periodiska sammanställningen i elektronisk form. Skatteverket föreslår också att det införs en möjlighet för Skatteverket att besluta om revision för att kontrollera innehållet i registret över avropslager. </w:t>
      </w:r>
      <w:r w:rsidRPr="006F2E43">
        <w:rPr>
          <w:i/>
        </w:rPr>
        <w:t>Ekobrotts</w:t>
      </w:r>
      <w:r w:rsidR="00860D41">
        <w:rPr>
          <w:i/>
        </w:rPr>
        <w:softHyphen/>
      </w:r>
      <w:r w:rsidRPr="006F2E43">
        <w:rPr>
          <w:i/>
        </w:rPr>
        <w:t>myndigheten</w:t>
      </w:r>
      <w:r w:rsidRPr="006F2E43">
        <w:t xml:space="preserve"> påpekar vikten av effektiv löpande myndighetskontroll av de register som ska föras av de företag som använder avropslager. </w:t>
      </w:r>
      <w:r w:rsidRPr="006F2E43">
        <w:rPr>
          <w:i/>
        </w:rPr>
        <w:t>FAR</w:t>
      </w:r>
      <w:r w:rsidRPr="006F2E43">
        <w:t xml:space="preserve"> tillstyrker förslaget men ställer sig tveksam till den administrationsbörda som uppstår för både säljare och köpare i och med de nya reglerna. </w:t>
      </w:r>
      <w:r w:rsidRPr="006F2E43">
        <w:rPr>
          <w:i/>
        </w:rPr>
        <w:t>Företagarna</w:t>
      </w:r>
      <w:r w:rsidRPr="006F2E43">
        <w:t xml:space="preserve"> har inga invändningar mot förslaget men framhåller att företagen får en ökad administrativ börda. </w:t>
      </w:r>
      <w:r w:rsidRPr="006F2E43">
        <w:rPr>
          <w:i/>
        </w:rPr>
        <w:t xml:space="preserve">Statistiska centralbyrån (SCB) </w:t>
      </w:r>
      <w:r w:rsidRPr="006F2E43">
        <w:t>har noterat att förändringen kan innebära en förskjutning av rapportering till andra perioder vilket kan påverka statistikunderlaget för aktuell period samt påpekat att kopplingen till statistikproduktionen och statistik</w:t>
      </w:r>
      <w:r w:rsidR="00860D41">
        <w:softHyphen/>
      </w:r>
      <w:r w:rsidRPr="006F2E43">
        <w:t xml:space="preserve">myndighetens roll saknas i promemorian.  </w:t>
      </w:r>
    </w:p>
    <w:p w14:paraId="3C3E1532" w14:textId="77777777" w:rsidR="00245B60" w:rsidRDefault="00245B60" w:rsidP="00245B60">
      <w:pPr>
        <w:pStyle w:val="Rubrik4utannumrering"/>
      </w:pPr>
      <w:r>
        <w:t>Skälen för regeringe</w:t>
      </w:r>
      <w:r w:rsidRPr="00D13BE2">
        <w:t>ns förslag</w:t>
      </w:r>
    </w:p>
    <w:p w14:paraId="34BFE78C" w14:textId="3A650677" w:rsidR="00245B60" w:rsidRDefault="00245B60" w:rsidP="00245B60">
      <w:pPr>
        <w:pStyle w:val="Brdtextmedindrag"/>
        <w:ind w:firstLine="0"/>
      </w:pPr>
      <w:r w:rsidRPr="00D13BE2">
        <w:t xml:space="preserve">Genom en ny artikel i mervärdesskattedirektivet </w:t>
      </w:r>
      <w:r>
        <w:t>regleras</w:t>
      </w:r>
      <w:r w:rsidRPr="00D13BE2">
        <w:t xml:space="preserve"> beskattning </w:t>
      </w:r>
      <w:r>
        <w:t>av</w:t>
      </w:r>
      <w:r w:rsidRPr="00D13BE2">
        <w:t xml:space="preserve"> arrangemang med avropslager i ett annat EU-land (artikel 17a). </w:t>
      </w:r>
      <w:r>
        <w:t>A</w:t>
      </w:r>
      <w:r w:rsidRPr="00D13BE2">
        <w:t xml:space="preserve">rtikeln innebär att </w:t>
      </w:r>
      <w:r>
        <w:t xml:space="preserve">överföring och försäljning av varor genom arrangemang med avropslager ska utlösa beskattning endast vid en tidpunkt; när varorna tas ur lagret och äganderättsövergången till köparen sker. Det ska därmed inte krävas någon </w:t>
      </w:r>
      <w:r w:rsidRPr="00D13BE2">
        <w:t xml:space="preserve">redovisning </w:t>
      </w:r>
      <w:r>
        <w:t>av mervärdesskatt</w:t>
      </w:r>
      <w:r w:rsidRPr="00D13BE2">
        <w:t xml:space="preserve"> i samband med att varorna transporteras till köparens land</w:t>
      </w:r>
      <w:r>
        <w:t>. S</w:t>
      </w:r>
      <w:r w:rsidRPr="00D13BE2">
        <w:t xml:space="preserve">äljaren behöver </w:t>
      </w:r>
      <w:r>
        <w:t xml:space="preserve">därför </w:t>
      </w:r>
      <w:r w:rsidRPr="00D13BE2">
        <w:t xml:space="preserve">inte registrera sig </w:t>
      </w:r>
      <w:r>
        <w:t xml:space="preserve">till mervärdesskatt </w:t>
      </w:r>
      <w:r w:rsidRPr="00D13BE2">
        <w:t xml:space="preserve">i köparens land. </w:t>
      </w:r>
      <w:r>
        <w:t>För att få tillämpa dessa regler måste säljaren känna till den avsedda köparens identitet redan vid transport</w:t>
      </w:r>
      <w:r w:rsidR="00860D41">
        <w:softHyphen/>
      </w:r>
      <w:r>
        <w:t xml:space="preserve">tillfället och lämna uppgifter om denne i den periodiska sammanställningen. Varorna kan ligga kvar i avropslagret i högst tolv månader. De nya reglerna </w:t>
      </w:r>
      <w:r w:rsidRPr="00D13BE2">
        <w:t xml:space="preserve">syftar till en enklare och </w:t>
      </w:r>
      <w:r>
        <w:t xml:space="preserve">mer </w:t>
      </w:r>
      <w:r w:rsidRPr="00D13BE2">
        <w:t xml:space="preserve">enhetlig hantering </w:t>
      </w:r>
      <w:r>
        <w:t xml:space="preserve">av avropslager </w:t>
      </w:r>
      <w:r w:rsidRPr="00D13BE2">
        <w:t>inom EU.</w:t>
      </w:r>
      <w:r w:rsidRPr="00EA2750">
        <w:t xml:space="preserve"> </w:t>
      </w:r>
    </w:p>
    <w:p w14:paraId="4122AB2B" w14:textId="77777777" w:rsidR="00245B60" w:rsidRDefault="00245B60" w:rsidP="00245B60">
      <w:pPr>
        <w:pStyle w:val="Brdtextmedindrag"/>
      </w:pPr>
      <w:r>
        <w:t xml:space="preserve">Om samtliga villkor i artikel 17a är uppfyllda ska en överföring till ett avropslager inte likställas med en leverans av varor mot ersättning enligt artikel 17.1 i mervärdesskattedirektivet. I direktivet finns även regler för vad som ska gälla om något inträffar så att villkoren inte längre uppfylls. Om något av villkoren upphör att vara uppfyllda ska en överföring av varor anses ske vid den tidpunkt då villkoret i fråga inte längre är uppfyllt. Det är då alltså fråga om en konstruktion med en fiktiv leverans som ska anses ske vid den tidpunkt då villkoret i fråga inte längre är uppfyllt. Den som transporterar varor till ett avropslager kan därmed behöva redovisa en överföring som jämställs med omsättning under tiden varorna ligger i lagret, till exempel om tidsgränsen på 12 månader passeras utan att någon överlåtelse sker. </w:t>
      </w:r>
    </w:p>
    <w:p w14:paraId="6A0D6B22" w14:textId="6D441321" w:rsidR="00245B60" w:rsidRDefault="00245B60" w:rsidP="00245B60">
      <w:pPr>
        <w:pStyle w:val="Brdtextmedindrag"/>
      </w:pPr>
      <w:r>
        <w:t>Genomförandet av artikel 17a i mervärdesskattedirektivet kräver nya regler i såväl 2</w:t>
      </w:r>
      <w:r w:rsidR="00AE6FFF">
        <w:t> </w:t>
      </w:r>
      <w:r>
        <w:t>kap. som 2</w:t>
      </w:r>
      <w:r w:rsidR="00AE6FFF">
        <w:t> </w:t>
      </w:r>
      <w:r>
        <w:t>a</w:t>
      </w:r>
      <w:r w:rsidR="00AE6FFF">
        <w:t> </w:t>
      </w:r>
      <w:r>
        <w:t xml:space="preserve">kap. ML. </w:t>
      </w:r>
    </w:p>
    <w:p w14:paraId="1FD3E161" w14:textId="25C32432" w:rsidR="00245B60" w:rsidRDefault="00245B60" w:rsidP="00245B60">
      <w:pPr>
        <w:pStyle w:val="Brdtextmedindrag"/>
      </w:pPr>
      <w:r w:rsidRPr="006F2E43">
        <w:t xml:space="preserve">Regeringen vill beträffande </w:t>
      </w:r>
      <w:r w:rsidRPr="006F2E43">
        <w:rPr>
          <w:i/>
        </w:rPr>
        <w:t>NSD:</w:t>
      </w:r>
      <w:r w:rsidRPr="006F2E43">
        <w:t>s frågor om tillämpningen anföra följande. Direktivets bestämmelser ger inte svar på alla frågor som tillämpningen kommer att ställas inför. Så långt möjligt har förtydliganden lagts in i lagkommentaren, till exempel beträffande frågan om bestäm</w:t>
      </w:r>
      <w:r w:rsidR="00860D41">
        <w:softHyphen/>
      </w:r>
      <w:r w:rsidRPr="006F2E43">
        <w:t xml:space="preserve">melserna kan tillämpas även om den avsedda förvärvaren sköter transporten och om den som överför varan kan vara registrerad till mervärdesskatt i destinationsmedlemsstaten. När det gäller till exempel en sådan fråga som att avgöra hur länge icke identifierbara varor har legat i lagret är det dock viktigt att medlemsstaterna hittar en gemensam metod. Det är därför inte lämpligt att ta ställning till en sådan fråga i detta sammanhang. Tillämpningen av regler om gränsöverskridande handel mellan företag ska i så stor utsträckning som möjligt vara enhetlig inom EU. Denna fråga och flera av de övriga frågor som NSD tar upp i sitt remissvar har varit uppe till diskussion mellan EU:s medlemsländer och det förutses att ytterligare diskussioner kommer att ske för att nå en samsyn. Skatteverket förutsätts därefter ge närmare vägledning gällande hanteringen av sådana frågor som inte besvaras direkt i direktiv och lagtext. </w:t>
      </w:r>
    </w:p>
    <w:p w14:paraId="1E79FA8A" w14:textId="77777777" w:rsidR="00245B60" w:rsidRPr="00A238B3" w:rsidRDefault="00245B60" w:rsidP="00245B60">
      <w:pPr>
        <w:pStyle w:val="Rubrik5utannumrering"/>
      </w:pPr>
      <w:r w:rsidRPr="00A238B3">
        <w:t>Omsättning</w:t>
      </w:r>
    </w:p>
    <w:p w14:paraId="488D51BB" w14:textId="5C7BEEEA" w:rsidR="00245B60" w:rsidRPr="00C237B6" w:rsidRDefault="00245B60" w:rsidP="00245B60">
      <w:pPr>
        <w:pStyle w:val="Brdtextmedindrag"/>
        <w:ind w:firstLine="0"/>
      </w:pPr>
      <w:r>
        <w:t>I fråga om varor som transporteras från Sverige till ett avropslager i ett annat EU-land är det viktigt att avgöra när en omsättning av vara ska anses ske</w:t>
      </w:r>
      <w:r w:rsidRPr="00C237B6">
        <w:t>. Genom 2</w:t>
      </w:r>
      <w:r w:rsidR="00C66C06">
        <w:t> </w:t>
      </w:r>
      <w:r w:rsidRPr="00C237B6">
        <w:t>kap. 1</w:t>
      </w:r>
      <w:r w:rsidR="00C66C06">
        <w:t> </w:t>
      </w:r>
      <w:r w:rsidRPr="00C237B6">
        <w:t xml:space="preserve">§ andra stycket tredje strecksatsen ML är en överföring av varor från Sverige till annat EU-land likställd med omsättning av varor endast i de fall överföringen ska beskattas som unionsinternt förvärv i det andra EU-landet. Den nuvarande regleringen innebär alltså att en överföring inte utgör någon beskattningsbar transaktion i Sverige om den inte ska beskattas som unionsinternt förvärv i det andra EU-landet. </w:t>
      </w:r>
    </w:p>
    <w:p w14:paraId="7085455A" w14:textId="479A07E4" w:rsidR="00245B60" w:rsidRDefault="00245B60" w:rsidP="00F17316">
      <w:pPr>
        <w:pStyle w:val="Brdtextmedindrag"/>
      </w:pPr>
      <w:r w:rsidRPr="00C237B6">
        <w:t>Enligt de nya förenklingsreglerna om avropslager i mervärdes</w:t>
      </w:r>
      <w:r w:rsidRPr="00C237B6">
        <w:softHyphen/>
        <w:t>skattedirektivet utgör inte överföringen till avropslagret en beskattnings</w:t>
      </w:r>
      <w:r w:rsidRPr="00C237B6">
        <w:softHyphen/>
        <w:t>bar transaktion varken i avsändarlandet eller destinationslandet. Den beskattningsbara transaktionen sker först då avrop sker, det vill säga då varorna tas från lagret och äganderätten övergår till den avsedda förvärvaren. Som framgått ovan kan det dock uppstå situationer då en fiktiv leverans ska anses ske på grund av att något av villkoren för arrangemanget med avropslager inte längre är uppfyllt. I dessa fall ska överföringen beskattas som ett unionsinternt förvärv i mottagarlandet utfört av den som transporterar varan. Det innebär i sin tur att överföringen från Sverige ska anses vara en omsättning. Reglerna i 2</w:t>
      </w:r>
      <w:r w:rsidR="00C66C06">
        <w:t> </w:t>
      </w:r>
      <w:r w:rsidRPr="00C237B6">
        <w:t xml:space="preserve">kap. ML behöver därför kompletteras med specifika bestämmelser om överföring av varor till </w:t>
      </w:r>
      <w:r>
        <w:t>avropslager i ett annat EU-land</w:t>
      </w:r>
      <w:r w:rsidRPr="00C237B6">
        <w:t>. De nya paragraferna 2 kap.</w:t>
      </w:r>
      <w:r>
        <w:t> 1 c–1 i §§ ML föreslås därför.</w:t>
      </w:r>
    </w:p>
    <w:p w14:paraId="43C28668" w14:textId="212AA067" w:rsidR="00245B60" w:rsidRPr="00704CA4" w:rsidRDefault="00245B60" w:rsidP="00F17316">
      <w:pPr>
        <w:pStyle w:val="Brdtextmedindrag"/>
      </w:pPr>
      <w:r>
        <w:t>I föreslagna 2</w:t>
      </w:r>
      <w:r w:rsidR="00C66C06">
        <w:t> </w:t>
      </w:r>
      <w:r>
        <w:t>kap. 1</w:t>
      </w:r>
      <w:r w:rsidR="00C66C06">
        <w:t> </w:t>
      </w:r>
      <w:r>
        <w:t>c</w:t>
      </w:r>
      <w:r w:rsidR="00C66C06">
        <w:t> </w:t>
      </w:r>
      <w:r>
        <w:t>§ ML anges kraven för att en överföring till ett avropslager i ett annat EU-land inte ska anses utgöra en omsättning. Det är i stället enligt 2</w:t>
      </w:r>
      <w:r w:rsidR="00C66C06">
        <w:t> </w:t>
      </w:r>
      <w:r>
        <w:t>kap. 1</w:t>
      </w:r>
      <w:r w:rsidR="00C66C06">
        <w:t> </w:t>
      </w:r>
      <w:r>
        <w:t>d</w:t>
      </w:r>
      <w:r w:rsidR="00C66C06">
        <w:t> </w:t>
      </w:r>
      <w:r>
        <w:t>§ ML när försäljningen från avropslagret sker som säljaren ska anses ha gjort en från skatteplikt undantagen omsättning, om det sker inom 12 månader. Regler om s.k. fiktiv leverans finns i föreslagna 2</w:t>
      </w:r>
      <w:r w:rsidR="00C66C06">
        <w:t> </w:t>
      </w:r>
      <w:r>
        <w:t>kap. 1</w:t>
      </w:r>
      <w:r w:rsidR="00C66C06">
        <w:t> </w:t>
      </w:r>
      <w:r>
        <w:t>e,</w:t>
      </w:r>
      <w:r w:rsidR="002273C2">
        <w:t xml:space="preserve"> 1</w:t>
      </w:r>
      <w:r w:rsidR="00C66C06">
        <w:t> </w:t>
      </w:r>
      <w:r>
        <w:t xml:space="preserve">h och </w:t>
      </w:r>
      <w:r w:rsidR="002273C2">
        <w:t>1</w:t>
      </w:r>
      <w:r w:rsidR="00C66C06">
        <w:t> </w:t>
      </w:r>
      <w:r>
        <w:t>i</w:t>
      </w:r>
      <w:r w:rsidR="00C66C06">
        <w:t> </w:t>
      </w:r>
      <w:r>
        <w:t xml:space="preserve">§§ ML. Direktivets möjlighet till återtransport och möjlighet att </w:t>
      </w:r>
      <w:r w:rsidRPr="00704CA4">
        <w:t>sätta en annan förvärvare i den avsedda förvärvarens ställe införs också (2</w:t>
      </w:r>
      <w:r w:rsidR="00C66C06">
        <w:t> </w:t>
      </w:r>
      <w:r w:rsidRPr="00704CA4">
        <w:t>kap. 1</w:t>
      </w:r>
      <w:r w:rsidR="00C66C06">
        <w:t> </w:t>
      </w:r>
      <w:r>
        <w:t>f</w:t>
      </w:r>
      <w:r w:rsidRPr="00704CA4">
        <w:t xml:space="preserve"> och </w:t>
      </w:r>
      <w:r w:rsidR="002273C2">
        <w:t>1</w:t>
      </w:r>
      <w:r w:rsidR="00C66C06">
        <w:t> </w:t>
      </w:r>
      <w:r w:rsidRPr="00704CA4">
        <w:t>g</w:t>
      </w:r>
      <w:r w:rsidR="00C66C06">
        <w:t> </w:t>
      </w:r>
      <w:r w:rsidRPr="00704CA4">
        <w:t>§§</w:t>
      </w:r>
      <w:r>
        <w:t xml:space="preserve"> ML</w:t>
      </w:r>
      <w:r w:rsidRPr="00704CA4">
        <w:t xml:space="preserve">). </w:t>
      </w:r>
    </w:p>
    <w:p w14:paraId="18AB0F3D" w14:textId="77777777" w:rsidR="00245B60" w:rsidRDefault="00245B60" w:rsidP="00F17316">
      <w:pPr>
        <w:pStyle w:val="Brdtextmedindrag"/>
      </w:pPr>
      <w:r w:rsidRPr="00704CA4">
        <w:t xml:space="preserve">Förenklingsreglerna i fråga utgör </w:t>
      </w:r>
      <w:r>
        <w:t xml:space="preserve">ett alternativ </w:t>
      </w:r>
      <w:r w:rsidRPr="00704CA4">
        <w:t>för den som överför varor till ett avrop</w:t>
      </w:r>
      <w:r>
        <w:t>slager i ett annat EU-land. Den</w:t>
      </w:r>
      <w:r w:rsidRPr="00704CA4">
        <w:t xml:space="preserve"> ordning som gäller i</w:t>
      </w:r>
      <w:r>
        <w:t> </w:t>
      </w:r>
      <w:r w:rsidRPr="00704CA4">
        <w:t xml:space="preserve">dag kan </w:t>
      </w:r>
      <w:r>
        <w:t xml:space="preserve">dock fortsatt bli tillämplig för den som inte använder </w:t>
      </w:r>
      <w:r w:rsidRPr="00704CA4">
        <w:t xml:space="preserve">de nya reglerna. </w:t>
      </w:r>
    </w:p>
    <w:p w14:paraId="75744743" w14:textId="77777777" w:rsidR="00245B60" w:rsidRPr="00A238B3" w:rsidRDefault="00245B60" w:rsidP="00245B60">
      <w:pPr>
        <w:pStyle w:val="Rubrik5utannumrering"/>
      </w:pPr>
      <w:r w:rsidRPr="00A238B3">
        <w:t>Unionsinternt förvärv</w:t>
      </w:r>
    </w:p>
    <w:p w14:paraId="08DEC6B6" w14:textId="7A3BFFEF" w:rsidR="00245B60" w:rsidRDefault="00245B60" w:rsidP="00245B60">
      <w:pPr>
        <w:pStyle w:val="Brdtextmedindrag"/>
        <w:ind w:firstLine="0"/>
      </w:pPr>
      <w:r>
        <w:t xml:space="preserve">I fråga om varor som överförs från ett annat EU-land till ett avropslager i Sverige behövs </w:t>
      </w:r>
      <w:r w:rsidRPr="00D13BE2">
        <w:t>bestämmelse</w:t>
      </w:r>
      <w:r>
        <w:t>r</w:t>
      </w:r>
      <w:r w:rsidRPr="00D13BE2">
        <w:t xml:space="preserve"> </w:t>
      </w:r>
      <w:r>
        <w:t>i 2</w:t>
      </w:r>
      <w:r w:rsidR="00C66C06">
        <w:t> </w:t>
      </w:r>
      <w:r>
        <w:t>a</w:t>
      </w:r>
      <w:r w:rsidR="00C66C06">
        <w:t> </w:t>
      </w:r>
      <w:r>
        <w:t xml:space="preserve">kap. gällande vad som avses med unionsinternt förvärv och när ett unionsinternt förvärv ska anses ske. </w:t>
      </w:r>
    </w:p>
    <w:p w14:paraId="6579E0D9" w14:textId="55C7DB95" w:rsidR="00245B60" w:rsidRPr="00037B5C" w:rsidRDefault="00245B60" w:rsidP="00245B60">
      <w:pPr>
        <w:pStyle w:val="Brdtextmedindrag"/>
      </w:pPr>
      <w:r>
        <w:t xml:space="preserve">Överföringen i sig ska inte anses utgöra ett unionsinternt förvärv, förutsatt att villkoren för ett arrangemang med avropslager är uppfyllda. Däremot kan en fiktiv leverans utlösas om något av villkoren brister, till exempel om varan blir liggande i lagret längre än 12 månader. En sådan fiktiv leverans innebär också att den som överför varan ska anses ha gjort ett unionsinternt förvärv vid den tidpunkt då villkoret inte längre är uppfyllt. </w:t>
      </w:r>
      <w:r w:rsidRPr="00037B5C">
        <w:t xml:space="preserve">För att kunna avgöra om ett unionsinternt förvärv har </w:t>
      </w:r>
      <w:r>
        <w:t>ske</w:t>
      </w:r>
      <w:r w:rsidRPr="00037B5C">
        <w:t xml:space="preserve">tt </w:t>
      </w:r>
      <w:r>
        <w:t xml:space="preserve">på grund av överföringen </w:t>
      </w:r>
      <w:r w:rsidRPr="00037B5C">
        <w:t xml:space="preserve">krävs på motsvarande sätt som i </w:t>
      </w:r>
      <w:r>
        <w:t>2</w:t>
      </w:r>
      <w:r w:rsidR="00C66C06">
        <w:t> </w:t>
      </w:r>
      <w:r>
        <w:t>kap. 1 </w:t>
      </w:r>
      <w:r w:rsidRPr="00037B5C">
        <w:t>c</w:t>
      </w:r>
      <w:r>
        <w:t>–1 i </w:t>
      </w:r>
      <w:r w:rsidRPr="00037B5C">
        <w:t>§§ ML specifika regler för överföring av varor till Sverige från ett annat EU-land. D</w:t>
      </w:r>
      <w:r>
        <w:t>etta föreslås i 2</w:t>
      </w:r>
      <w:r w:rsidR="00C66C06">
        <w:t> </w:t>
      </w:r>
      <w:r>
        <w:t>a</w:t>
      </w:r>
      <w:r w:rsidR="00C66C06">
        <w:t> </w:t>
      </w:r>
      <w:r>
        <w:t>kap. 8</w:t>
      </w:r>
      <w:r w:rsidR="00C66C06">
        <w:t> </w:t>
      </w:r>
      <w:r>
        <w:t>§ och 8</w:t>
      </w:r>
      <w:r w:rsidR="00C66C06">
        <w:t> </w:t>
      </w:r>
      <w:r>
        <w:t>a–8</w:t>
      </w:r>
      <w:r w:rsidR="00C66C06">
        <w:t> </w:t>
      </w:r>
      <w:r>
        <w:t>f</w:t>
      </w:r>
      <w:r w:rsidR="00C66C06">
        <w:t> </w:t>
      </w:r>
      <w:r>
        <w:t>§§</w:t>
      </w:r>
      <w:r w:rsidRPr="00037B5C">
        <w:t xml:space="preserve"> ML</w:t>
      </w:r>
      <w:r>
        <w:t>.</w:t>
      </w:r>
    </w:p>
    <w:p w14:paraId="0FB3CF88" w14:textId="7916F8A6" w:rsidR="00245B60" w:rsidRDefault="00245B60" w:rsidP="00245B60">
      <w:pPr>
        <w:pStyle w:val="Brdtextmedindrag"/>
      </w:pPr>
      <w:r>
        <w:t>I enlighet med artikel 17a.3</w:t>
      </w:r>
      <w:r w:rsidR="00C66C06">
        <w:t> </w:t>
      </w:r>
      <w:r>
        <w:t>b i mervärdesskattedirektivet ska ett unionsinternt förvärv ske när någon tar en vara ur ett avropslager. En ny bestämmelse bör därför införas i ML. En ny punkt 5 i 2</w:t>
      </w:r>
      <w:r w:rsidR="00C66C06">
        <w:t> </w:t>
      </w:r>
      <w:r>
        <w:t>a</w:t>
      </w:r>
      <w:r w:rsidR="00C66C06">
        <w:t> </w:t>
      </w:r>
      <w:r>
        <w:t>kap. 2</w:t>
      </w:r>
      <w:r w:rsidR="00C66C06">
        <w:t> </w:t>
      </w:r>
      <w:r>
        <w:t xml:space="preserve">§ ML föreslås med innebörden att det sker ett unionsinternt förvärv om någon förvärvar en vara ur ett avropslager i Sverige. </w:t>
      </w:r>
    </w:p>
    <w:p w14:paraId="002D6110" w14:textId="77777777" w:rsidR="00245B60" w:rsidRPr="00313405" w:rsidRDefault="00245B60" w:rsidP="00245B60">
      <w:pPr>
        <w:pStyle w:val="Rubrik5utannumrering"/>
      </w:pPr>
      <w:r w:rsidRPr="00313405">
        <w:t xml:space="preserve">En ny registerskyldighet </w:t>
      </w:r>
    </w:p>
    <w:p w14:paraId="67F14F51" w14:textId="73CFC604" w:rsidR="00245B60" w:rsidRDefault="00245B60" w:rsidP="00245B60">
      <w:pPr>
        <w:pStyle w:val="Brdtextmedindrag"/>
        <w:ind w:firstLine="0"/>
      </w:pPr>
      <w:r w:rsidRPr="00D13BE2">
        <w:t>I den nya punkten 3</w:t>
      </w:r>
      <w:r w:rsidR="00C66C06">
        <w:t xml:space="preserve"> </w:t>
      </w:r>
      <w:r w:rsidRPr="00D13BE2">
        <w:t>i artikel 243 i mervärdesskattedirektivet föreskrivs ett krav på att varje beskattningsbar person som överför varor till ett avrops</w:t>
      </w:r>
      <w:r w:rsidR="00860D41">
        <w:softHyphen/>
      </w:r>
      <w:r w:rsidRPr="00D13BE2">
        <w:t xml:space="preserve">lager i ett annat EU-land ska föra ett register så att skattemyndigheterna kan kontrollera att artikel </w:t>
      </w:r>
      <w:r>
        <w:t>17a</w:t>
      </w:r>
      <w:r w:rsidRPr="00D13BE2">
        <w:t xml:space="preserve"> i mervärdesskatte</w:t>
      </w:r>
      <w:r>
        <w:softHyphen/>
      </w:r>
      <w:r w:rsidRPr="00D13BE2">
        <w:t xml:space="preserve">direktivet tillämpas korrekt. Dessutom anges att varje beskattningsbar person till vilken varor levereras genom ett sådant arrangemang ska föra register över dessa varor. </w:t>
      </w:r>
      <w:r>
        <w:t>I e</w:t>
      </w:r>
      <w:r w:rsidRPr="00D13BE2">
        <w:t xml:space="preserve">n ny artikel </w:t>
      </w:r>
      <w:r>
        <w:t xml:space="preserve">54a </w:t>
      </w:r>
      <w:r w:rsidRPr="00D13BE2">
        <w:t xml:space="preserve">i </w:t>
      </w:r>
      <w:r>
        <w:t>rådets genomförande</w:t>
      </w:r>
      <w:r>
        <w:softHyphen/>
        <w:t>förordning</w:t>
      </w:r>
      <w:r w:rsidRPr="00D13BE2">
        <w:t xml:space="preserve"> </w:t>
      </w:r>
      <w:r>
        <w:t>(EU) nr 282/2011 av den 15 mars 2011 om fastställande av tillämpningsföreskrifter för direktiv 2006/112/EG om ett gemensamt system för mervärdesskatt (genom</w:t>
      </w:r>
      <w:r w:rsidR="00860D41">
        <w:softHyphen/>
      </w:r>
      <w:r>
        <w:t>förandeförordningen) regleras</w:t>
      </w:r>
      <w:r w:rsidRPr="00D13BE2">
        <w:t xml:space="preserve"> vilka uppgifter </w:t>
      </w:r>
      <w:r>
        <w:t>registret ska innehålla</w:t>
      </w:r>
      <w:r w:rsidRPr="00D13BE2">
        <w:t>.</w:t>
      </w:r>
      <w:r>
        <w:t xml:space="preserve"> </w:t>
      </w:r>
      <w:r w:rsidRPr="00D13BE2">
        <w:t xml:space="preserve">Syftet med det nya kravet på registerföring är att säkerställa att skattemyndigheterna </w:t>
      </w:r>
      <w:r>
        <w:t>s</w:t>
      </w:r>
      <w:r w:rsidRPr="00D13BE2">
        <w:t>ka</w:t>
      </w:r>
      <w:r>
        <w:t xml:space="preserve"> kunna</w:t>
      </w:r>
      <w:r w:rsidRPr="00D13BE2">
        <w:t xml:space="preserve"> göra en lä</w:t>
      </w:r>
      <w:r>
        <w:t>mplig uppföljning av varorna so</w:t>
      </w:r>
      <w:r w:rsidRPr="00D13BE2">
        <w:t>m överförs till ett avropslager i ett annat EU-land.</w:t>
      </w:r>
      <w:r w:rsidRPr="000C24CA">
        <w:t xml:space="preserve"> </w:t>
      </w:r>
    </w:p>
    <w:p w14:paraId="2F7CD296" w14:textId="396244DB" w:rsidR="00245B60" w:rsidRDefault="00245B60" w:rsidP="00245B60">
      <w:pPr>
        <w:pStyle w:val="Brdtextmedindrag"/>
      </w:pPr>
      <w:r w:rsidRPr="00D13BE2">
        <w:t>En reglering som motsvarar den nya punkten 3 i artikel 243 bör införas</w:t>
      </w:r>
      <w:r>
        <w:t xml:space="preserve"> som en ny bestämmelse om skyldighet att föra register över varor i avropslager i 39</w:t>
      </w:r>
      <w:r w:rsidR="00C66C06">
        <w:t> </w:t>
      </w:r>
      <w:r>
        <w:t>kap. 14</w:t>
      </w:r>
      <w:r w:rsidR="00C66C06">
        <w:t> </w:t>
      </w:r>
      <w:r>
        <w:t>a</w:t>
      </w:r>
      <w:r w:rsidR="00C66C06">
        <w:t> </w:t>
      </w:r>
      <w:r>
        <w:t xml:space="preserve">§ </w:t>
      </w:r>
      <w:r w:rsidRPr="000A6A22">
        <w:t>SFL</w:t>
      </w:r>
      <w:r w:rsidRPr="00D13BE2">
        <w:t xml:space="preserve">. </w:t>
      </w:r>
      <w:r>
        <w:t>B</w:t>
      </w:r>
      <w:r w:rsidRPr="00D13BE2">
        <w:t>estämmelser</w:t>
      </w:r>
      <w:r>
        <w:t>na i artikel 54a i genomförandeförordningen om vad registret ska innehålla</w:t>
      </w:r>
      <w:r w:rsidRPr="00D13BE2">
        <w:t xml:space="preserve"> är direkt tillämpliga och föranleder inte någon lagän</w:t>
      </w:r>
      <w:r>
        <w:t>dring. Artikeln i fråga ger alltså registerskyldigheten materiellt innehåll. Hänvisningar till artikelns vid varje tid gällande lydelse säkerställer att ändringar i förordningen får omedelbart genomslag. Det bedöms ändamålsenligt att använda en dynamisk hänvisningsteknik i 39</w:t>
      </w:r>
      <w:r w:rsidR="00C66C06">
        <w:t> </w:t>
      </w:r>
      <w:r>
        <w:t>kap. 14</w:t>
      </w:r>
      <w:r w:rsidR="00C66C06">
        <w:t> </w:t>
      </w:r>
      <w:r>
        <w:t>a § SFL.</w:t>
      </w:r>
      <w:r w:rsidRPr="003B7515">
        <w:t xml:space="preserve"> </w:t>
      </w:r>
    </w:p>
    <w:p w14:paraId="62A78587" w14:textId="75BA7538" w:rsidR="00245B60" w:rsidRDefault="00245B60" w:rsidP="00245B60">
      <w:pPr>
        <w:pStyle w:val="Brdtextmedindrag"/>
      </w:pPr>
      <w:r w:rsidRPr="001E04E8">
        <w:t xml:space="preserve">Som </w:t>
      </w:r>
      <w:r w:rsidRPr="001E04E8">
        <w:rPr>
          <w:i/>
        </w:rPr>
        <w:t>Skatteverket</w:t>
      </w:r>
      <w:r w:rsidRPr="001E04E8">
        <w:t xml:space="preserve"> påpekat i sitt remissvar bör myndigheten kunna kontrollera att det</w:t>
      </w:r>
      <w:r>
        <w:t xml:space="preserve"> register som ska föras enligt 39</w:t>
      </w:r>
      <w:r w:rsidR="0048043E">
        <w:t> </w:t>
      </w:r>
      <w:r>
        <w:t>kap. 14</w:t>
      </w:r>
      <w:r w:rsidR="0048043E">
        <w:t> </w:t>
      </w:r>
      <w:r>
        <w:t>a</w:t>
      </w:r>
      <w:r w:rsidR="0048043E">
        <w:t> </w:t>
      </w:r>
      <w:r>
        <w:t>§ SFL uppfyller kraven som följer av artikel 54a i genomförandeförordningen. Det föreslås därför att bestämmelsen i 41 kap.</w:t>
      </w:r>
      <w:r w:rsidR="0048043E">
        <w:t xml:space="preserve"> </w:t>
      </w:r>
      <w:r>
        <w:t>2</w:t>
      </w:r>
      <w:r w:rsidR="0048043E">
        <w:t> </w:t>
      </w:r>
      <w:r>
        <w:t xml:space="preserve">§ SFL om revision kompletteras med en ny punkt gällande kontroll </w:t>
      </w:r>
      <w:bookmarkStart w:id="29" w:name="_Hlk8802597"/>
      <w:r w:rsidRPr="00775C64">
        <w:t xml:space="preserve">att den </w:t>
      </w:r>
      <w:bookmarkStart w:id="30" w:name="_Hlk7192011"/>
      <w:r w:rsidRPr="00775C64">
        <w:t>som har överfört en vara till eller förvärvat en vara från ett avropslager har fullgjort sina s</w:t>
      </w:r>
      <w:r>
        <w:t>kyldigheter enligt 39 kap. 14 </w:t>
      </w:r>
      <w:r w:rsidRPr="00C761E1">
        <w:t>a</w:t>
      </w:r>
      <w:r>
        <w:t> </w:t>
      </w:r>
      <w:r w:rsidRPr="00775C64">
        <w:t>§</w:t>
      </w:r>
      <w:r>
        <w:t xml:space="preserve"> SFL</w:t>
      </w:r>
      <w:r w:rsidRPr="00775C64">
        <w:t>.</w:t>
      </w:r>
      <w:bookmarkEnd w:id="30"/>
    </w:p>
    <w:bookmarkEnd w:id="29"/>
    <w:p w14:paraId="4FBA7F5B" w14:textId="77777777" w:rsidR="00245B60" w:rsidRPr="00E452B0" w:rsidRDefault="00245B60" w:rsidP="00245B60">
      <w:pPr>
        <w:pStyle w:val="Rubrik5utannumrering"/>
      </w:pPr>
      <w:r w:rsidRPr="00E452B0">
        <w:t>Uppgifter i den periodiska sammanställningen</w:t>
      </w:r>
    </w:p>
    <w:p w14:paraId="40B4B4CE" w14:textId="207DD8D3" w:rsidR="00245B60" w:rsidRPr="00C237B6" w:rsidRDefault="00245B60" w:rsidP="00245B60">
      <w:pPr>
        <w:pStyle w:val="Brdtextmedindrag"/>
        <w:ind w:firstLine="0"/>
      </w:pPr>
      <w:r w:rsidRPr="00D13BE2">
        <w:t xml:space="preserve">I den nya punkten 2 i artikel 262 i mervärdesskattedirektivet finns ett krav på att den som överför varor till ett avropslager i ett annat EU-land ska lämna uppgifter om den avsedda </w:t>
      </w:r>
      <w:r w:rsidRPr="00C237B6">
        <w:t>förvärvaren i sammanställningen (i Sverige benämnd den periodiska sammanställningen). Vidare ska uppgift lämnas i sammanställningen om eventuella ändringar av de inlämnade uppgifterna. Kravet på uppgiftslämnande syftar till att skattemyndig</w:t>
      </w:r>
      <w:r w:rsidRPr="00C237B6">
        <w:softHyphen/>
        <w:t xml:space="preserve">heterna ska kunna göra lämpliga uppföljningar av överföringarna i fråga. Vid överföringar av varor till ett avropslager i ett annat EU-land kommer således uppgift i den periodiska sammanställningen behöva lämnas både vid överföringen till avropslagret och därefter vid den senare försäljningen av varan från avropslagret. </w:t>
      </w:r>
    </w:p>
    <w:p w14:paraId="6F890824" w14:textId="6C988985" w:rsidR="00245B60" w:rsidRPr="00C237B6" w:rsidRDefault="00245B60" w:rsidP="00245B60">
      <w:pPr>
        <w:pStyle w:val="Brdtextmedindrag"/>
      </w:pPr>
      <w:r w:rsidRPr="00C237B6">
        <w:t xml:space="preserve">Eftersom </w:t>
      </w:r>
      <w:r>
        <w:t xml:space="preserve">det i </w:t>
      </w:r>
      <w:r w:rsidRPr="00C237B6">
        <w:t>35</w:t>
      </w:r>
      <w:r w:rsidR="0048043E">
        <w:t> </w:t>
      </w:r>
      <w:r w:rsidRPr="00C237B6">
        <w:t>kap. 2</w:t>
      </w:r>
      <w:r w:rsidR="0048043E">
        <w:t> </w:t>
      </w:r>
      <w:r w:rsidRPr="00C237B6">
        <w:t>§ första stycket 1 SFL r</w:t>
      </w:r>
      <w:r w:rsidRPr="00D13BE2">
        <w:t xml:space="preserve">edan </w:t>
      </w:r>
      <w:r>
        <w:t>i dag finns utrymme för Skatteverket att begära</w:t>
      </w:r>
      <w:r w:rsidRPr="00D13BE2">
        <w:t xml:space="preserve"> att överföring av varor som transporteras mellan EU-länder ska </w:t>
      </w:r>
      <w:r>
        <w:t>ange</w:t>
      </w:r>
      <w:r w:rsidRPr="00D13BE2">
        <w:t xml:space="preserve">s i </w:t>
      </w:r>
      <w:r w:rsidRPr="00C237B6">
        <w:t>periodisk sammanställning finns det inte behov av någon lagändring för att genomföra den nya punkten 2 i artikel 262 i mervärdesskattedirektivet.</w:t>
      </w:r>
      <w:r>
        <w:t xml:space="preserve"> Med stöd av redan befintlig lagreglering kan Skatteverket föreskriva att uppgift ska lämnas om den avsedda förvärvarens registreringsnummer för mervärdesskatt i enlighet med artikel 262.2. Bestämmelsen i 35</w:t>
      </w:r>
      <w:r w:rsidR="0048043E">
        <w:t> </w:t>
      </w:r>
      <w:r>
        <w:t>kap. 2</w:t>
      </w:r>
      <w:r w:rsidR="0048043E">
        <w:t> </w:t>
      </w:r>
      <w:r>
        <w:t xml:space="preserve">§ första stycket 1 SFL </w:t>
      </w:r>
      <w:r w:rsidRPr="00C237B6">
        <w:t>får även anses inne</w:t>
      </w:r>
      <w:r>
        <w:t xml:space="preserve">bära att </w:t>
      </w:r>
      <w:r w:rsidRPr="00C237B6">
        <w:t xml:space="preserve">uppgift </w:t>
      </w:r>
      <w:r>
        <w:t xml:space="preserve">ska lämnas för det fall </w:t>
      </w:r>
      <w:r w:rsidRPr="00C237B6">
        <w:t>lämnade uppgifter</w:t>
      </w:r>
      <w:r>
        <w:t xml:space="preserve"> har ändrats</w:t>
      </w:r>
      <w:r w:rsidRPr="00C237B6">
        <w:t xml:space="preserve">. Om detta behöver tydliggöras görs det lämpligen inom ramen för Skatteverkets föreskrifter. </w:t>
      </w:r>
    </w:p>
    <w:p w14:paraId="770A4DF4" w14:textId="5B7D55E5" w:rsidR="00245B60" w:rsidRDefault="00245B60" w:rsidP="00245B60">
      <w:pPr>
        <w:pStyle w:val="Brdtextmedindrag"/>
      </w:pPr>
      <w:r w:rsidRPr="00C237B6">
        <w:t>I paragrafens andra stycke anges att uppgifterna ska tas upp för den period som omfattar den tidpunkt som avses i 13</w:t>
      </w:r>
      <w:r w:rsidR="0048043E">
        <w:t> </w:t>
      </w:r>
      <w:r w:rsidRPr="00C237B6">
        <w:t>kap. 8</w:t>
      </w:r>
      <w:r w:rsidR="0048043E">
        <w:t> </w:t>
      </w:r>
      <w:r w:rsidRPr="00C237B6">
        <w:t>b</w:t>
      </w:r>
      <w:r w:rsidR="0048043E">
        <w:t> </w:t>
      </w:r>
      <w:r w:rsidRPr="00C237B6">
        <w:t>§ andra stycket eller 8</w:t>
      </w:r>
      <w:r w:rsidR="0048043E">
        <w:t> </w:t>
      </w:r>
      <w:r w:rsidRPr="00C237B6">
        <w:t>c</w:t>
      </w:r>
      <w:r w:rsidR="0048043E">
        <w:t> </w:t>
      </w:r>
      <w:r w:rsidRPr="00C237B6">
        <w:t xml:space="preserve">§ ML. Ett tredje stycke behövs för att reglera tidpunkten för när en överföring till ett avropslager i ett annat EU-land ska tas upp i den periodiska sammanställningen. En sådan uppgift ska lämnas för den period som omfattar den tidpunkt som överföringen gjordes. I samma stycke bör också anges att uppgift om eventuella ändringar av förhållandena ska lämnas utan dröjsmål. </w:t>
      </w:r>
    </w:p>
    <w:p w14:paraId="615D73AA" w14:textId="04EC8869" w:rsidR="00245B60" w:rsidRPr="006F2E43" w:rsidRDefault="00245B60" w:rsidP="00245B60">
      <w:pPr>
        <w:pStyle w:val="Brdtextmedindrag"/>
      </w:pPr>
      <w:r w:rsidRPr="006F2E43">
        <w:t xml:space="preserve">Det finns </w:t>
      </w:r>
      <w:r>
        <w:t>i dag</w:t>
      </w:r>
      <w:r w:rsidRPr="006F2E43">
        <w:t xml:space="preserve"> inte något generellt krav på att periodiska sammanställningar ska lämnas elektroniskt. </w:t>
      </w:r>
      <w:r w:rsidRPr="006F2E43">
        <w:rPr>
          <w:i/>
        </w:rPr>
        <w:t xml:space="preserve">Skatteverket </w:t>
      </w:r>
      <w:r w:rsidRPr="006F2E43">
        <w:t>har föreslagit att det ska införas ett sådant krav för periodiska sammanställningar vid arrangemang med avropslager. Regeringen finner dock att det inte är lämpligt att införa ett sådant krav specifikt för periodiska samman</w:t>
      </w:r>
      <w:r w:rsidR="00860D41">
        <w:softHyphen/>
      </w:r>
      <w:r w:rsidRPr="006F2E43">
        <w:t>ställningar vid avropslager.</w:t>
      </w:r>
    </w:p>
    <w:p w14:paraId="592B1B7F" w14:textId="77777777" w:rsidR="00245B60" w:rsidRPr="00372CD5" w:rsidRDefault="00245B60" w:rsidP="00245B60">
      <w:pPr>
        <w:pStyle w:val="Rubrik5utannumrering"/>
      </w:pPr>
      <w:r w:rsidRPr="00372CD5">
        <w:t xml:space="preserve">Förordningsändringar </w:t>
      </w:r>
      <w:r>
        <w:t>om</w:t>
      </w:r>
      <w:r w:rsidRPr="00372CD5">
        <w:t xml:space="preserve"> avrop</w:t>
      </w:r>
      <w:r>
        <w:t>slager som träder i kraft den 1 </w:t>
      </w:r>
      <w:r w:rsidRPr="00372CD5">
        <w:t>januari 2020</w:t>
      </w:r>
    </w:p>
    <w:p w14:paraId="65CAAFB3" w14:textId="65DC7A41" w:rsidR="00245B60" w:rsidRDefault="00245B60" w:rsidP="00245B60">
      <w:pPr>
        <w:pStyle w:val="Brdtextmedindrag"/>
        <w:ind w:firstLine="0"/>
      </w:pPr>
      <w:r>
        <w:t xml:space="preserve">I </w:t>
      </w:r>
      <w:r w:rsidRPr="0098313C">
        <w:t>rådets genom</w:t>
      </w:r>
      <w:r>
        <w:t>förande</w:t>
      </w:r>
      <w:r w:rsidRPr="0098313C">
        <w:t>förordning (EU) nr 282/2011 av den 15</w:t>
      </w:r>
      <w:r w:rsidR="00860D41">
        <w:t> </w:t>
      </w:r>
      <w:r w:rsidRPr="0098313C">
        <w:t xml:space="preserve">mars 2011 om fastställande av tillämpningsföreskrifter för direktiv 2006/112/EG om ett gemensamt system </w:t>
      </w:r>
      <w:r>
        <w:t>för mervärdesskatt (genomförande</w:t>
      </w:r>
      <w:r w:rsidRPr="0098313C">
        <w:t xml:space="preserve">förordningen) </w:t>
      </w:r>
      <w:r>
        <w:t xml:space="preserve">införs en ny artikel 54a gällande vilka uppgifter det register som avses i artikel 243.3 i mervärdesskattedirektivet ska innehålla. Det gäller vilka uppgifter som ska dokumenteras enligt den nya registerskyldigheten för den som överför varor till ett avropslager i ett annat EU-land och den som köper varor från ett avropslager. </w:t>
      </w:r>
    </w:p>
    <w:p w14:paraId="2BC35AB1" w14:textId="77777777" w:rsidR="00245B60" w:rsidRPr="00D13BE2" w:rsidRDefault="00245B60" w:rsidP="00245B60">
      <w:pPr>
        <w:pStyle w:val="Brdtextmedindrag"/>
      </w:pPr>
      <w:r>
        <w:t xml:space="preserve">I </w:t>
      </w:r>
      <w:r w:rsidRPr="0098313C">
        <w:t>rådets förordning (EU) nr 904/2010 av den 7 oktober 2010 om adminis</w:t>
      </w:r>
      <w:r>
        <w:softHyphen/>
      </w:r>
      <w:r w:rsidRPr="0098313C">
        <w:t>trativt samarbete och kampen mot mervärdesskattebedrägeri (förordning</w:t>
      </w:r>
      <w:r>
        <w:softHyphen/>
      </w:r>
      <w:r w:rsidRPr="0098313C">
        <w:t>en om administrativt samarbete)</w:t>
      </w:r>
      <w:r>
        <w:t xml:space="preserve"> ändras artikel 21.2 om automatiserad åtkomst till information på så sätt att informationsutbytet mellan skattemyndigheterna även ska omfatta vissa uppgifter om överföring av varor till avropslager som ska redovisas i sammanställningen (i Sverige benämnd periodiska sammanställningen) enligt artikel 262.2 i mervärdes</w:t>
      </w:r>
      <w:r>
        <w:softHyphen/>
        <w:t xml:space="preserve">skattedirektivet. </w:t>
      </w:r>
      <w:r w:rsidRPr="0098313C">
        <w:t xml:space="preserve">Förordningarna är direkt tillämpliga i </w:t>
      </w:r>
      <w:r>
        <w:t xml:space="preserve">medlemsstaterna den 1 januari 2020 </w:t>
      </w:r>
      <w:r w:rsidRPr="0098313C">
        <w:t xml:space="preserve">och medför inget behov av </w:t>
      </w:r>
      <w:r>
        <w:t>ny lagstiftning</w:t>
      </w:r>
      <w:r w:rsidRPr="0098313C">
        <w:t>.</w:t>
      </w:r>
    </w:p>
    <w:p w14:paraId="007B0B07" w14:textId="77777777" w:rsidR="00245B60" w:rsidRPr="002D39A6" w:rsidRDefault="00245B60" w:rsidP="00245B60">
      <w:pPr>
        <w:pStyle w:val="Rubrik5utannumrering"/>
      </w:pPr>
      <w:r w:rsidRPr="002D39A6">
        <w:t>Lagförslag</w:t>
      </w:r>
    </w:p>
    <w:p w14:paraId="0B62AD0A" w14:textId="37D56877" w:rsidR="00245B60" w:rsidRDefault="00245B60" w:rsidP="00245B60">
      <w:pPr>
        <w:pStyle w:val="Brdtext"/>
      </w:pPr>
      <w:r>
        <w:t>Förslaget föranleder införandet av de nya paragraferna 2 kap. 1 c–1 i §§ och 2</w:t>
      </w:r>
      <w:r w:rsidR="0048043E">
        <w:t> </w:t>
      </w:r>
      <w:r>
        <w:t>a</w:t>
      </w:r>
      <w:r w:rsidR="0048043E">
        <w:t> </w:t>
      </w:r>
      <w:r>
        <w:t>kap. 8–8</w:t>
      </w:r>
      <w:r w:rsidR="0048043E">
        <w:t> </w:t>
      </w:r>
      <w:r>
        <w:t>f</w:t>
      </w:r>
      <w:r w:rsidR="0048043E">
        <w:t> </w:t>
      </w:r>
      <w:r>
        <w:t>§§ ML samt 39</w:t>
      </w:r>
      <w:r w:rsidR="0048043E">
        <w:t> </w:t>
      </w:r>
      <w:r>
        <w:t>kap. 14</w:t>
      </w:r>
      <w:r w:rsidR="0048043E">
        <w:t> </w:t>
      </w:r>
      <w:r>
        <w:t>a</w:t>
      </w:r>
      <w:r w:rsidR="0048043E">
        <w:t> </w:t>
      </w:r>
      <w:r>
        <w:t>§ SFL. Det föranleder även ändringar i paragraferna 2</w:t>
      </w:r>
      <w:r w:rsidR="0048043E">
        <w:t> </w:t>
      </w:r>
      <w:r>
        <w:t>a</w:t>
      </w:r>
      <w:r w:rsidR="0048043E">
        <w:t> </w:t>
      </w:r>
      <w:r>
        <w:t>kap. 2</w:t>
      </w:r>
      <w:r w:rsidR="0048043E">
        <w:t> </w:t>
      </w:r>
      <w:r>
        <w:t>§ ML samt 35</w:t>
      </w:r>
      <w:r w:rsidR="0048043E">
        <w:t> </w:t>
      </w:r>
      <w:r>
        <w:t>kap. 2</w:t>
      </w:r>
      <w:r w:rsidR="0048043E">
        <w:t> </w:t>
      </w:r>
      <w:r>
        <w:t>§ SFL, 39 kap. 1 § SFL och 41</w:t>
      </w:r>
      <w:r w:rsidR="0048043E">
        <w:t> </w:t>
      </w:r>
      <w:r>
        <w:t>kap. 2</w:t>
      </w:r>
      <w:r w:rsidR="0048043E">
        <w:t> </w:t>
      </w:r>
      <w:r>
        <w:t>§ SFL.</w:t>
      </w:r>
    </w:p>
    <w:p w14:paraId="63951387" w14:textId="77777777" w:rsidR="00245B60" w:rsidRPr="00BD719F" w:rsidRDefault="00245B60" w:rsidP="00245B60">
      <w:pPr>
        <w:pStyle w:val="Rubrik1"/>
      </w:pPr>
      <w:bookmarkStart w:id="31" w:name="_Toc1482567"/>
      <w:bookmarkStart w:id="32" w:name="_Toc10616985"/>
      <w:bookmarkStart w:id="33" w:name="_Toc18570389"/>
      <w:r w:rsidRPr="00BD719F">
        <w:t>Undantag från skatteplikt vid leveranser av varor till andra EU-länder</w:t>
      </w:r>
      <w:bookmarkEnd w:id="31"/>
      <w:bookmarkEnd w:id="32"/>
      <w:bookmarkEnd w:id="33"/>
    </w:p>
    <w:p w14:paraId="691AFE8A" w14:textId="77777777" w:rsidR="00245B60" w:rsidRPr="001B67C6" w:rsidRDefault="00245B60" w:rsidP="00526215">
      <w:pPr>
        <w:pStyle w:val="Rubrik2"/>
        <w:spacing w:before="0"/>
      </w:pPr>
      <w:bookmarkStart w:id="34" w:name="_Toc1482568"/>
      <w:bookmarkStart w:id="35" w:name="_Toc10616986"/>
      <w:bookmarkStart w:id="36" w:name="_Toc18570390"/>
      <w:r w:rsidRPr="001B67C6">
        <w:t>Gällande rätt</w:t>
      </w:r>
      <w:bookmarkEnd w:id="34"/>
      <w:bookmarkEnd w:id="35"/>
      <w:bookmarkEnd w:id="36"/>
    </w:p>
    <w:p w14:paraId="4BA3EA38" w14:textId="77777777" w:rsidR="00245B60" w:rsidRPr="001B67C6" w:rsidRDefault="00245B60" w:rsidP="00526215">
      <w:pPr>
        <w:pStyle w:val="Rubrik3"/>
        <w:spacing w:before="0"/>
      </w:pPr>
      <w:bookmarkStart w:id="37" w:name="_Toc1482569"/>
      <w:bookmarkStart w:id="38" w:name="_Toc10616987"/>
      <w:bookmarkStart w:id="39" w:name="_Toc18570391"/>
      <w:r w:rsidRPr="001B67C6">
        <w:t>EU-rätt</w:t>
      </w:r>
      <w:bookmarkEnd w:id="37"/>
      <w:bookmarkEnd w:id="38"/>
      <w:bookmarkEnd w:id="39"/>
    </w:p>
    <w:p w14:paraId="6A5D4A5F" w14:textId="0CC70832" w:rsidR="00245B60" w:rsidRDefault="00245B60" w:rsidP="00245B60">
      <w:pPr>
        <w:pStyle w:val="Brdtextmedindrag"/>
        <w:ind w:firstLine="0"/>
      </w:pPr>
      <w:r>
        <w:t>Mervärdesskattedirektivet ställer upp vissa krav för försäljning av varor utan mervärdesskatt till ett annat EU-land. I artikel 138.1 i mervärdes</w:t>
      </w:r>
      <w:r>
        <w:softHyphen/>
        <w:t>skattedirektivet anges bl.a. att k</w:t>
      </w:r>
      <w:r w:rsidRPr="00D13BE2">
        <w:t xml:space="preserve">öparen ska vara en beskattningsbar person eller en icke beskattningsbar </w:t>
      </w:r>
      <w:r>
        <w:t xml:space="preserve">juridisk </w:t>
      </w:r>
      <w:r w:rsidRPr="00D13BE2">
        <w:t>person som agerar i denna egenskap i ett annat EU-land.</w:t>
      </w:r>
      <w:r>
        <w:t xml:space="preserve"> Det har dock saknats ett uttryckligt krav på att köparen ska vara registrerad till mervärdesskatt. </w:t>
      </w:r>
      <w:r w:rsidRPr="00D13BE2">
        <w:t xml:space="preserve">EU-domstolen har i flera avgöranden uttalat att </w:t>
      </w:r>
      <w:r>
        <w:t xml:space="preserve">köparens </w:t>
      </w:r>
      <w:r w:rsidRPr="00D13BE2">
        <w:t xml:space="preserve">registreringsnummer för mervärdesskatt endast är ett formellt krav </w:t>
      </w:r>
      <w:r>
        <w:t xml:space="preserve">som inte i sig påverkar säljarens rätt till undantag om de materiella villkoren </w:t>
      </w:r>
      <w:r w:rsidRPr="00D13BE2">
        <w:t xml:space="preserve">för </w:t>
      </w:r>
      <w:r>
        <w:t>en unionsintern leverans är uppfyllda</w:t>
      </w:r>
      <w:r w:rsidRPr="00D13BE2">
        <w:t xml:space="preserve">. </w:t>
      </w:r>
      <w:r>
        <w:t>M</w:t>
      </w:r>
      <w:r w:rsidRPr="00D13BE2">
        <w:t xml:space="preserve">edlemsstaterna </w:t>
      </w:r>
      <w:r>
        <w:t xml:space="preserve">kan </w:t>
      </w:r>
      <w:r w:rsidRPr="00D13BE2">
        <w:t>därmed</w:t>
      </w:r>
      <w:r>
        <w:t xml:space="preserve"> inte vägra säljaren undantag från skatteplikt endast på grund</w:t>
      </w:r>
      <w:r w:rsidRPr="00D13BE2">
        <w:t xml:space="preserve"> </w:t>
      </w:r>
      <w:r>
        <w:t xml:space="preserve">av att köparen inte är registrerad till mervärdesskatt </w:t>
      </w:r>
      <w:r w:rsidRPr="00D13BE2">
        <w:t xml:space="preserve">(domarna </w:t>
      </w:r>
      <w:r>
        <w:t xml:space="preserve">i mål </w:t>
      </w:r>
      <w:r w:rsidRPr="00D13BE2">
        <w:t>C-273/11,</w:t>
      </w:r>
      <w:r>
        <w:t xml:space="preserve"> </w:t>
      </w:r>
      <w:proofErr w:type="spellStart"/>
      <w:r>
        <w:t>Mecsek-Gabona</w:t>
      </w:r>
      <w:proofErr w:type="spellEnd"/>
      <w:r>
        <w:t xml:space="preserve">, </w:t>
      </w:r>
      <w:r w:rsidRPr="00D13BE2">
        <w:t>C-587/10,</w:t>
      </w:r>
      <w:r>
        <w:t xml:space="preserve"> VSTR och </w:t>
      </w:r>
      <w:r w:rsidRPr="00D13BE2">
        <w:t>C-24/15,</w:t>
      </w:r>
      <w:r>
        <w:t xml:space="preserve"> </w:t>
      </w:r>
      <w:proofErr w:type="spellStart"/>
      <w:r>
        <w:t>Plöckl</w:t>
      </w:r>
      <w:proofErr w:type="spellEnd"/>
      <w:r>
        <w:t>).</w:t>
      </w:r>
    </w:p>
    <w:p w14:paraId="17FB0B29" w14:textId="11155C06" w:rsidR="00245B60" w:rsidRDefault="00245B60" w:rsidP="00245B60">
      <w:pPr>
        <w:pStyle w:val="Brdtextmedindrag"/>
      </w:pPr>
      <w:r>
        <w:t>Vid gränsöverskridande varuhandel inom EU finns det krav på att lämna uppgifter om handeln i en sammanställning (i Sverige benämnd periodisk sammanställning). Uppgifterna är viktiga för skattemyndigheternas kontroll av varuflödena mellan länderna. Enligt artikel 262 i mervärdes</w:t>
      </w:r>
      <w:r>
        <w:softHyphen/>
        <w:t>skattedirektivet ska v</w:t>
      </w:r>
      <w:r w:rsidRPr="00D13BE2">
        <w:t>arje beskattningsbar person som är registrerad till mervärdesska</w:t>
      </w:r>
      <w:r>
        <w:t>tt lämna in en sammanställning med bland annat uppgifter om de mervärdesskatteregistrerade förvärvare som den beskattningsbara personen har levererat varor till enligt artikel 138.1. Artikel 263 innehåller bestämmelser om när sammanställningen ska lämnas in. I artikel 264 finns angivet vilka uppgifter sammanställningen ska innehålla. Kravet på uppgiftslämnande i sammanställningen är ett formellt krav och brister i det avseendet påverkar inte i sig säljarens rätt till undantag från skatteplikt. Om de materiella villkoren för en unionsintern leverans är uppfyllda kan säljaren således inte nekas undantaget på grund av brister gällande sammanställningen.</w:t>
      </w:r>
    </w:p>
    <w:p w14:paraId="14E7E5E9" w14:textId="77777777" w:rsidR="00245B60" w:rsidRPr="001B67C6" w:rsidRDefault="00245B60" w:rsidP="00245B60">
      <w:pPr>
        <w:pStyle w:val="Rubrik3"/>
      </w:pPr>
      <w:bookmarkStart w:id="40" w:name="_Toc1482570"/>
      <w:bookmarkStart w:id="41" w:name="_Toc10616988"/>
      <w:bookmarkStart w:id="42" w:name="_Toc18570392"/>
      <w:r w:rsidRPr="001B67C6">
        <w:t>Svensk rätt</w:t>
      </w:r>
      <w:bookmarkEnd w:id="40"/>
      <w:bookmarkEnd w:id="41"/>
      <w:bookmarkEnd w:id="42"/>
    </w:p>
    <w:p w14:paraId="1F6BD019" w14:textId="0932DE49" w:rsidR="00245B60" w:rsidRDefault="00245B60" w:rsidP="00245B60">
      <w:pPr>
        <w:pStyle w:val="Brdtextmedindrag"/>
        <w:ind w:firstLine="0"/>
      </w:pPr>
      <w:r>
        <w:t>Kraven för säljarens undantag i artikel 138.1 i mervärdesskattedirektivet motsvaras i svensk rätt av 3</w:t>
      </w:r>
      <w:r w:rsidR="0048043E">
        <w:t> </w:t>
      </w:r>
      <w:r>
        <w:t>kap. 30</w:t>
      </w:r>
      <w:r w:rsidR="0048043E">
        <w:t> </w:t>
      </w:r>
      <w:r>
        <w:t>a</w:t>
      </w:r>
      <w:r w:rsidR="0048043E">
        <w:t> </w:t>
      </w:r>
      <w:r>
        <w:t xml:space="preserve">§ första stycket 1 ML. </w:t>
      </w:r>
      <w:r w:rsidRPr="00D13BE2">
        <w:t xml:space="preserve">Omsättningar av varor kan vara undantagna från skatteplikt om varorna transporteras av säljaren eller köparen eller för deras räkning från </w:t>
      </w:r>
      <w:r>
        <w:t xml:space="preserve">Sverige till ett annat EU-land förutsatt att </w:t>
      </w:r>
      <w:r w:rsidRPr="00D13BE2">
        <w:t xml:space="preserve">köparen är en beskattningsbar person eller en juridisk person som inte är en beskattningsbar person och agerar i denna egenskap i ett annat EU-land. </w:t>
      </w:r>
      <w:r>
        <w:t>Köparens registreringsnummer för mervärdesskatt är normalt ett nödvändigt led för att visa att dessa förutsättningar för att tillämpa undantaget från skatteplikt är uppfyllda. I 3</w:t>
      </w:r>
      <w:r w:rsidR="0048043E">
        <w:t> </w:t>
      </w:r>
      <w:r>
        <w:t>kap. 30</w:t>
      </w:r>
      <w:r w:rsidR="0048043E">
        <w:t> </w:t>
      </w:r>
      <w:r>
        <w:t>a</w:t>
      </w:r>
      <w:r w:rsidR="0048043E">
        <w:t> </w:t>
      </w:r>
      <w:r>
        <w:t xml:space="preserve">§ första stycket 1 ML finns dock inte något uttryckligt krav på att köparen ska vara registrerad till mervärdesskatt i ett annat EU-land. Det kan därmed finnas situationer när undantaget från skatteplikt är tillämpligt trots att köparen saknar registreringsnummer för mervärdesskatt om säljaren på annat sätt kan visa att köparen är en beskattningsbar person eller en juridisk person som inte är en beskattningsbar person och agerar i denna egenskap i ett annat EU-land. </w:t>
      </w:r>
    </w:p>
    <w:p w14:paraId="061B0842" w14:textId="1FA90D16" w:rsidR="00245B60" w:rsidRPr="00D13BE2" w:rsidRDefault="00245B60" w:rsidP="00245B60">
      <w:pPr>
        <w:pStyle w:val="Brdtextmedindrag"/>
      </w:pPr>
      <w:r>
        <w:t>Reglerna om periodisk sammanställning finns i 35</w:t>
      </w:r>
      <w:r w:rsidR="0048043E">
        <w:t> </w:t>
      </w:r>
      <w:r>
        <w:t xml:space="preserve">kap. </w:t>
      </w:r>
      <w:r w:rsidRPr="000A6A22">
        <w:t>SFL</w:t>
      </w:r>
      <w:r>
        <w:t>. Det följer av 35</w:t>
      </w:r>
      <w:r w:rsidR="0048043E">
        <w:t> </w:t>
      </w:r>
      <w:r>
        <w:t>kap. 2</w:t>
      </w:r>
      <w:r w:rsidR="0048043E">
        <w:t> </w:t>
      </w:r>
      <w:r>
        <w:t>§ SFL att den som är registrerad eller skyldig att anmäla sig för registrering för mervärdesskatt ska lämna en periodisk samman</w:t>
      </w:r>
      <w:r>
        <w:softHyphen/>
        <w:t>ställning över bland annat omsättning, förvärv och överföring av varor som transporteras mellan EU-länder. Brister som rör den periodiska sammanställningen kan enligt 48 kap. SFL leda till att Skatteverket utfärdar ett föreläggande och tar ut en förseningsavgift men påverkar inte i sig säljarens rätt till undantag när förutsättningarna i 3 kap. 30 a</w:t>
      </w:r>
      <w:r w:rsidR="0048043E">
        <w:t> </w:t>
      </w:r>
      <w:r>
        <w:t xml:space="preserve">§ första stycket 1 ML är uppfyllda.  </w:t>
      </w:r>
    </w:p>
    <w:p w14:paraId="56186FCB" w14:textId="77777777" w:rsidR="00245B60" w:rsidRPr="001B67C6" w:rsidRDefault="00245B60" w:rsidP="00261D05">
      <w:pPr>
        <w:pStyle w:val="Rubrik2"/>
      </w:pPr>
      <w:bookmarkStart w:id="43" w:name="_Toc1482571"/>
      <w:bookmarkStart w:id="44" w:name="_Toc10616989"/>
      <w:bookmarkStart w:id="45" w:name="_Toc18570393"/>
      <w:r w:rsidRPr="001B67C6">
        <w:t>Skärpta krav för undantaget från skatteplikt</w:t>
      </w:r>
      <w:bookmarkEnd w:id="43"/>
      <w:bookmarkEnd w:id="44"/>
      <w:bookmarkEnd w:id="45"/>
    </w:p>
    <w:p w14:paraId="028591D8" w14:textId="77777777" w:rsidR="00245B60" w:rsidRPr="00D13BE2" w:rsidRDefault="00245B60" w:rsidP="00245B60">
      <w:pPr>
        <w:pStyle w:val="Brdtextram"/>
      </w:pPr>
      <w:bookmarkStart w:id="46" w:name="tmp"/>
      <w:bookmarkEnd w:id="46"/>
      <w:r>
        <w:rPr>
          <w:b/>
        </w:rPr>
        <w:t>Regeringe</w:t>
      </w:r>
      <w:r w:rsidRPr="00D13BE2">
        <w:rPr>
          <w:b/>
        </w:rPr>
        <w:t>ns förslag:</w:t>
      </w:r>
      <w:r w:rsidRPr="00D13BE2">
        <w:t xml:space="preserve"> </w:t>
      </w:r>
      <w:r>
        <w:t>Kraven för</w:t>
      </w:r>
      <w:r w:rsidRPr="00D13BE2">
        <w:t xml:space="preserve"> </w:t>
      </w:r>
      <w:r>
        <w:t xml:space="preserve">säljarens </w:t>
      </w:r>
      <w:r w:rsidRPr="00D13BE2">
        <w:t>undantag från skatteplikt</w:t>
      </w:r>
      <w:r>
        <w:t xml:space="preserve"> vid leveranser av varor till andra EU-länder</w:t>
      </w:r>
      <w:r w:rsidRPr="00D13BE2">
        <w:t xml:space="preserve"> skärps</w:t>
      </w:r>
      <w:r>
        <w:t xml:space="preserve"> genom att det införs krav på att köparen ska vara registrerad till mervärdesskatt i ett annat EU-land och att köparen har meddelat registreringsnumret till säljaren samt att säljaren har lämnat korrekta uppgifter i den periodiska sammanställningen</w:t>
      </w:r>
      <w:r w:rsidRPr="00D13BE2">
        <w:t xml:space="preserve">. </w:t>
      </w:r>
    </w:p>
    <w:p w14:paraId="5938CFCD" w14:textId="77777777" w:rsidR="00245B60" w:rsidRPr="00D13BE2" w:rsidRDefault="00245B60" w:rsidP="00245B60">
      <w:pPr>
        <w:pStyle w:val="Brdtextmedindragram"/>
      </w:pPr>
      <w:r w:rsidRPr="00D13BE2">
        <w:t xml:space="preserve">Ändringen träder i kraft den 1 januari 2020. </w:t>
      </w:r>
    </w:p>
    <w:p w14:paraId="7388DE7D" w14:textId="77777777" w:rsidR="00245B60" w:rsidRPr="00D13BE2" w:rsidRDefault="00245B60" w:rsidP="00245B60">
      <w:pPr>
        <w:pStyle w:val="Brdtextmedindrag"/>
        <w:rPr>
          <w:sz w:val="8"/>
          <w:szCs w:val="8"/>
        </w:rPr>
      </w:pPr>
    </w:p>
    <w:p w14:paraId="64CC4B48" w14:textId="45F8DAFD" w:rsidR="00245B60" w:rsidRPr="006F2E43" w:rsidRDefault="00245B60" w:rsidP="00245B60">
      <w:pPr>
        <w:pStyle w:val="Brdtextmedindrag"/>
      </w:pPr>
      <w:bookmarkStart w:id="47" w:name="_Toc1482572"/>
      <w:r w:rsidRPr="006F2E43">
        <w:rPr>
          <w:b/>
        </w:rPr>
        <w:t>Promemorians förslag</w:t>
      </w:r>
      <w:r w:rsidR="00183E1F">
        <w:rPr>
          <w:b/>
        </w:rPr>
        <w:t xml:space="preserve">: </w:t>
      </w:r>
      <w:r w:rsidR="00183E1F" w:rsidRPr="00183E1F">
        <w:t>Ö</w:t>
      </w:r>
      <w:r w:rsidRPr="006F2E43">
        <w:t>verensstämmer i huvudsak med regeringens. Promemorians lagförslag hade en något annan språklig utformning.</w:t>
      </w:r>
    </w:p>
    <w:p w14:paraId="0C70FC53" w14:textId="63C2E75E" w:rsidR="00245B60" w:rsidRPr="006F2E43" w:rsidRDefault="00245B60" w:rsidP="00245B60">
      <w:pPr>
        <w:pStyle w:val="Brdtextmedindrag"/>
      </w:pPr>
      <w:r w:rsidRPr="006F2E43">
        <w:rPr>
          <w:b/>
        </w:rPr>
        <w:t xml:space="preserve">Remissinstanserna: </w:t>
      </w:r>
      <w:r w:rsidRPr="006F2E43">
        <w:rPr>
          <w:i/>
        </w:rPr>
        <w:t>Sveriges Advokatsamfund</w:t>
      </w:r>
      <w:r w:rsidRPr="006F2E43">
        <w:t xml:space="preserve"> anser att det behöver klargöras hur ofta mervärdesskatteregistreringen ska kontrolleras och om säljaren också har ett ansvar att kontrollera att detta nummer är giltigt. </w:t>
      </w:r>
      <w:r w:rsidRPr="006F2E43">
        <w:rPr>
          <w:i/>
        </w:rPr>
        <w:t xml:space="preserve">NSD </w:t>
      </w:r>
      <w:r w:rsidRPr="006F2E43">
        <w:t xml:space="preserve">har inget att erinra mot förslaget men anser att det även här finns många oklarheter som måste klargöras. </w:t>
      </w:r>
      <w:r w:rsidRPr="006F2E43">
        <w:rPr>
          <w:i/>
        </w:rPr>
        <w:t>Ekobrottsmyndigheten</w:t>
      </w:r>
      <w:r w:rsidRPr="006F2E43">
        <w:t xml:space="preserve"> framhåller risken att förhållandena för köparen förändras över tid och föreslår att lagtexten kompletteras med en skyldighet för säljaren att löpande kontrollera att uppgifterna är korrekta. </w:t>
      </w:r>
      <w:r w:rsidRPr="006F2E43">
        <w:rPr>
          <w:i/>
        </w:rPr>
        <w:t>Företagarna</w:t>
      </w:r>
      <w:r w:rsidRPr="006F2E43">
        <w:t xml:space="preserve"> ställer sig frågande till om de ökade kraven är nödvändiga sett till de bedömda fördelarna. </w:t>
      </w:r>
      <w:r w:rsidRPr="006F2E43">
        <w:rPr>
          <w:i/>
        </w:rPr>
        <w:t>Skatteverket</w:t>
      </w:r>
      <w:r w:rsidRPr="006F2E43">
        <w:t xml:space="preserve"> tillstyrker förslaget. </w:t>
      </w:r>
      <w:r w:rsidRPr="006F2E43">
        <w:rPr>
          <w:i/>
        </w:rPr>
        <w:t>LRF</w:t>
      </w:r>
      <w:r w:rsidRPr="006F2E43">
        <w:t xml:space="preserve"> efterfrågar en redogörelse för i vilka situationer undantaget från skatteplikt kan tillämpas trots att skyldigheten att lämna periodisk sammanställning inte fullgjorts på ett helt korrekt sätt. </w:t>
      </w:r>
      <w:r w:rsidRPr="006F2E43">
        <w:rPr>
          <w:i/>
        </w:rPr>
        <w:t>Tullverket</w:t>
      </w:r>
      <w:r w:rsidRPr="006F2E43">
        <w:t xml:space="preserve"> anför att den föreslagna lydelsen av 3</w:t>
      </w:r>
      <w:r w:rsidR="0048043E">
        <w:t> </w:t>
      </w:r>
      <w:r w:rsidRPr="006F2E43">
        <w:t>kap. 30</w:t>
      </w:r>
      <w:r w:rsidR="0048043E">
        <w:t> </w:t>
      </w:r>
      <w:r w:rsidRPr="006F2E43">
        <w:t>a</w:t>
      </w:r>
      <w:r w:rsidR="0048043E">
        <w:t> </w:t>
      </w:r>
      <w:r w:rsidRPr="006F2E43">
        <w:t>§ första stycket 1</w:t>
      </w:r>
      <w:r w:rsidR="0048043E">
        <w:t> </w:t>
      </w:r>
      <w:r w:rsidRPr="006F2E43">
        <w:t xml:space="preserve">c ML inte helt återspeglar direktivet. Även om det kan hävdas att det får vara underförstått att de inlämnade uppgifterna ska vara korrekta, bör det i klargörande syfte övervägas att lägga till detta i bestämmelsen. </w:t>
      </w:r>
    </w:p>
    <w:p w14:paraId="658CB698" w14:textId="4CFD8D0B" w:rsidR="00245B60" w:rsidRDefault="00245B60" w:rsidP="00245B60">
      <w:pPr>
        <w:pStyle w:val="Brdtextmedindrag"/>
      </w:pPr>
      <w:r w:rsidRPr="006F2E43">
        <w:rPr>
          <w:b/>
        </w:rPr>
        <w:t>Skälen för regeringens förslag:</w:t>
      </w:r>
      <w:r w:rsidRPr="006F2E43">
        <w:t xml:space="preserve"> Undantaget från skatteplikt för</w:t>
      </w:r>
      <w:r>
        <w:t xml:space="preserve"> unionsintern varuhandel kan i dag bli tillämpligt även om köparen saknar ett registreringsnummer för mervärdesskatt. Undantaget kan också bli tillämpligt även om säljaren inte lämnat uppgift om leveransen i en sammanställning (i Sverige benämnd periodisk sammanställning). Genom de nya reglerna i direktivet, som ska tillämpas från den 1 januari 2020, ändras artikel 138.1 som anger villkoren för säljarens undantag från skatteplikt. Förutom redan gällande villkor om köparens status har i artikel 138.1 lagts till ett uttryckligt krav på att</w:t>
      </w:r>
      <w:r w:rsidRPr="00D13BE2">
        <w:t xml:space="preserve"> </w:t>
      </w:r>
      <w:r>
        <w:t>köp</w:t>
      </w:r>
      <w:r w:rsidRPr="00D13BE2">
        <w:t xml:space="preserve">aren </w:t>
      </w:r>
      <w:r>
        <w:t xml:space="preserve">ska </w:t>
      </w:r>
      <w:r w:rsidRPr="00D13BE2">
        <w:t>ha ett registrerings</w:t>
      </w:r>
      <w:r>
        <w:softHyphen/>
      </w:r>
      <w:r w:rsidRPr="00D13BE2">
        <w:t>nummer för mervärdesskatt i en annan medlemsstat än den från vilken försändelsen eller transporten av varorna avgår</w:t>
      </w:r>
      <w:r>
        <w:t>. Köparen ska också ha meddelat säljaren detta registreringsnummer</w:t>
      </w:r>
      <w:r w:rsidRPr="00D13BE2">
        <w:t>. D</w:t>
      </w:r>
      <w:r>
        <w:t>essutom</w:t>
      </w:r>
      <w:r w:rsidRPr="00D13BE2">
        <w:t xml:space="preserve"> </w:t>
      </w:r>
      <w:r>
        <w:t>har det införts ett krav på att</w:t>
      </w:r>
      <w:r w:rsidRPr="00D13BE2">
        <w:t xml:space="preserve"> </w:t>
      </w:r>
      <w:r>
        <w:t>säljar</w:t>
      </w:r>
      <w:r w:rsidRPr="00D13BE2">
        <w:t xml:space="preserve">en </w:t>
      </w:r>
      <w:r>
        <w:t xml:space="preserve">ska ha fullgjort </w:t>
      </w:r>
      <w:r w:rsidRPr="00D13BE2">
        <w:t>skyldighet</w:t>
      </w:r>
      <w:r>
        <w:t xml:space="preserve">en </w:t>
      </w:r>
      <w:r w:rsidRPr="00D13BE2">
        <w:t>att lämna in en samman</w:t>
      </w:r>
      <w:r>
        <w:softHyphen/>
      </w:r>
      <w:r w:rsidRPr="00D13BE2">
        <w:t>ställning</w:t>
      </w:r>
      <w:r>
        <w:t xml:space="preserve"> (periodisk sammanställning) som innehåller korrekta uppgifter om leveransen. Även om det sist nämnda kravet inte uppfyllts, ska undantaget tillämpas om säljaren vederbörligen kan motivera bristen </w:t>
      </w:r>
      <w:r w:rsidRPr="00D13BE2">
        <w:t xml:space="preserve">på ett </w:t>
      </w:r>
      <w:r>
        <w:t xml:space="preserve">tillfredsställande </w:t>
      </w:r>
      <w:r w:rsidRPr="00D13BE2">
        <w:t>sätt</w:t>
      </w:r>
      <w:r>
        <w:t>. Syftet med de nya kraven är att minska risken för skatteundandragande.</w:t>
      </w:r>
      <w:r w:rsidRPr="00B11BF6">
        <w:t xml:space="preserve"> </w:t>
      </w:r>
      <w:r>
        <w:t>Registreringsnumret och den periodiska samman</w:t>
      </w:r>
      <w:r>
        <w:softHyphen/>
        <w:t>ställningen är viktiga för att kunna kontrollera att beskattning sker hos förvärvaren.</w:t>
      </w:r>
    </w:p>
    <w:p w14:paraId="6245D922" w14:textId="588111B0" w:rsidR="00245B60" w:rsidRDefault="00245B60" w:rsidP="00245B60">
      <w:pPr>
        <w:pStyle w:val="Brdtextmedindrag"/>
      </w:pPr>
      <w:r>
        <w:t xml:space="preserve">För att anpassa de svenska reglerna till </w:t>
      </w:r>
      <w:r w:rsidRPr="00D13BE2">
        <w:t>de</w:t>
      </w:r>
      <w:r>
        <w:t>ssa ändringar i mervärdes</w:t>
      </w:r>
      <w:r>
        <w:softHyphen/>
        <w:t>skattedirektivet föreslås att ändringar görs i 3</w:t>
      </w:r>
      <w:r w:rsidR="00526215">
        <w:t> </w:t>
      </w:r>
      <w:r>
        <w:t>kap. 30</w:t>
      </w:r>
      <w:r w:rsidR="00526215">
        <w:t> </w:t>
      </w:r>
      <w:r>
        <w:t>a</w:t>
      </w:r>
      <w:r w:rsidR="00526215">
        <w:t> </w:t>
      </w:r>
      <w:r>
        <w:t>§ ML. Förslaget innebär skärpta krav för undantaget från skatteplikt i enlighet med ändringarna i mervärdesskattedirektivet</w:t>
      </w:r>
      <w:r w:rsidRPr="006F2E43">
        <w:t xml:space="preserve">. Vid utformningen av lagtexten har </w:t>
      </w:r>
      <w:r w:rsidRPr="006F2E43">
        <w:rPr>
          <w:i/>
        </w:rPr>
        <w:t>Tullverkets</w:t>
      </w:r>
      <w:r w:rsidRPr="006F2E43">
        <w:t xml:space="preserve"> synpunkt beaktats. När det gäller synpunkterna från </w:t>
      </w:r>
      <w:r w:rsidRPr="006F2E43">
        <w:rPr>
          <w:i/>
        </w:rPr>
        <w:t>Sveriges Advokatsamfund</w:t>
      </w:r>
      <w:r w:rsidRPr="006F2E43">
        <w:t xml:space="preserve"> och </w:t>
      </w:r>
      <w:r w:rsidRPr="006F2E43">
        <w:rPr>
          <w:i/>
        </w:rPr>
        <w:t>Ekobrottsmyndigheten</w:t>
      </w:r>
      <w:r w:rsidRPr="006F2E43">
        <w:t xml:space="preserve"> om hur ofta mervärdesskatteregistreringen ska kontrolleras är det inte möjligt att ge något allmängiltigt svar utan säljare får i det enskilda fallet göra en egen bedömning av hur ofta en sådan kontroll är nödvändig och då givetvis väga in hur väl bekant köparen är.</w:t>
      </w:r>
      <w:r>
        <w:t xml:space="preserve"> </w:t>
      </w:r>
    </w:p>
    <w:p w14:paraId="2CA7C71E" w14:textId="77777777" w:rsidR="00245B60" w:rsidRPr="00F94809" w:rsidRDefault="00245B60" w:rsidP="00245B60">
      <w:pPr>
        <w:pStyle w:val="Rubrik5utannumrering"/>
      </w:pPr>
      <w:r w:rsidRPr="00F94809">
        <w:t>Lagförslag</w:t>
      </w:r>
    </w:p>
    <w:p w14:paraId="3B8E949A" w14:textId="43B2636A" w:rsidR="00245B60" w:rsidRDefault="00245B60" w:rsidP="00245B60">
      <w:pPr>
        <w:pStyle w:val="Brdtext"/>
      </w:pPr>
      <w:r w:rsidRPr="0035429B">
        <w:t>Förslaget föranleder ändrin</w:t>
      </w:r>
      <w:r>
        <w:t xml:space="preserve">g i </w:t>
      </w:r>
      <w:r w:rsidRPr="0035429B">
        <w:t>3</w:t>
      </w:r>
      <w:r w:rsidR="00526215">
        <w:t> </w:t>
      </w:r>
      <w:r w:rsidRPr="0035429B">
        <w:t>kap. 30</w:t>
      </w:r>
      <w:r w:rsidR="00526215">
        <w:t> </w:t>
      </w:r>
      <w:r w:rsidRPr="0035429B">
        <w:t>a</w:t>
      </w:r>
      <w:r w:rsidR="00526215">
        <w:t> </w:t>
      </w:r>
      <w:r w:rsidRPr="0035429B">
        <w:t>§ ML</w:t>
      </w:r>
      <w:r w:rsidR="006B0EE3">
        <w:t>.</w:t>
      </w:r>
    </w:p>
    <w:p w14:paraId="67E7B574" w14:textId="77777777" w:rsidR="00245B60" w:rsidRPr="001B67C6" w:rsidRDefault="00245B60" w:rsidP="00245B60">
      <w:pPr>
        <w:pStyle w:val="Rubrik1"/>
      </w:pPr>
      <w:bookmarkStart w:id="48" w:name="_Toc10616990"/>
      <w:bookmarkStart w:id="49" w:name="_Toc18570394"/>
      <w:r w:rsidRPr="001B67C6">
        <w:t>Omsättningsland och kedjetransaktioner</w:t>
      </w:r>
      <w:bookmarkEnd w:id="47"/>
      <w:bookmarkEnd w:id="48"/>
      <w:bookmarkEnd w:id="49"/>
    </w:p>
    <w:p w14:paraId="3F29175B" w14:textId="77777777" w:rsidR="00245B60" w:rsidRPr="001B67C6" w:rsidRDefault="00245B60" w:rsidP="00526215">
      <w:pPr>
        <w:pStyle w:val="Rubrik2"/>
        <w:spacing w:before="0"/>
      </w:pPr>
      <w:bookmarkStart w:id="50" w:name="_Toc1482573"/>
      <w:bookmarkStart w:id="51" w:name="_Toc10616991"/>
      <w:bookmarkStart w:id="52" w:name="_Toc18570395"/>
      <w:r w:rsidRPr="001B67C6">
        <w:t>Gällande rätt</w:t>
      </w:r>
      <w:bookmarkEnd w:id="50"/>
      <w:bookmarkEnd w:id="51"/>
      <w:bookmarkEnd w:id="52"/>
    </w:p>
    <w:p w14:paraId="2671CD56" w14:textId="77777777" w:rsidR="00245B60" w:rsidRPr="001B67C6" w:rsidRDefault="00245B60" w:rsidP="00526215">
      <w:pPr>
        <w:pStyle w:val="Rubrik3"/>
        <w:spacing w:before="0"/>
      </w:pPr>
      <w:bookmarkStart w:id="53" w:name="_Toc1482574"/>
      <w:bookmarkStart w:id="54" w:name="_Toc10616992"/>
      <w:bookmarkStart w:id="55" w:name="_Toc18570396"/>
      <w:r w:rsidRPr="001B67C6">
        <w:t>EU-rätt</w:t>
      </w:r>
      <w:bookmarkEnd w:id="53"/>
      <w:bookmarkEnd w:id="54"/>
      <w:bookmarkEnd w:id="55"/>
    </w:p>
    <w:p w14:paraId="76DF1675" w14:textId="77777777" w:rsidR="00245B60" w:rsidRPr="00987EC8" w:rsidRDefault="00245B60" w:rsidP="00245B60">
      <w:pPr>
        <w:pStyle w:val="Rubrik5utannumrering"/>
      </w:pPr>
      <w:r w:rsidRPr="00987EC8">
        <w:t>Omsättningsland</w:t>
      </w:r>
    </w:p>
    <w:p w14:paraId="676D8BE0" w14:textId="77777777" w:rsidR="00245B60" w:rsidRDefault="00245B60" w:rsidP="00245B60">
      <w:pPr>
        <w:pStyle w:val="Brdtextmedindrag"/>
        <w:ind w:firstLine="0"/>
      </w:pPr>
      <w:r>
        <w:t xml:space="preserve">Vid leverans av varor med transport anges i artikel 32 första stycket mervärdesskattedirektivet att platsen för leveransen (omsättningen) ska anses vara den plats där varan befinner sig vid den tidpunkt då försändelsen eller transporten till förvärvaren avgår. </w:t>
      </w:r>
    </w:p>
    <w:p w14:paraId="709BF680" w14:textId="272D0672" w:rsidR="00245B60" w:rsidRDefault="00245B60" w:rsidP="00245B60">
      <w:pPr>
        <w:pStyle w:val="Brdtextmedindrag"/>
      </w:pPr>
      <w:r>
        <w:t xml:space="preserve">När varan inte försänds eller transporteras, följer av artikel 31 i mervärdesskattedirektivet att platsen för leveransen ska anses vara den plats där varan befinner sig vid den tidpunkt då leveransen äger rum. </w:t>
      </w:r>
    </w:p>
    <w:p w14:paraId="2A4C7C72" w14:textId="4732E2C8" w:rsidR="00245B60" w:rsidRDefault="00245B60" w:rsidP="00245B60">
      <w:pPr>
        <w:pStyle w:val="Brdtextmedindrag"/>
      </w:pPr>
      <w:r>
        <w:t xml:space="preserve">Vid gränsöverskridande varuhandel mellan EU-länder tillämpas en ordning som innebär att det, i stället för leveransen, är förvärvet som beskattas. Transaktionen är i dessa fall undantagen från skatteplikt i avsändarlandet och beskattas i stället som </w:t>
      </w:r>
      <w:r w:rsidRPr="006D5762">
        <w:t xml:space="preserve">ett s.k. unionsinternt förvärv i varans destinationsland eller det land där köparen är registrerad till mervärdesskatt (artikel 40 och 41 i mervärdesskattedirektivet). Detta innebär att det vid gränsöverskridande handel mellan beskattningsbara personer inte tas ut någon </w:t>
      </w:r>
      <w:r>
        <w:t>mervärdesskatt i avsändarlandet eftersom</w:t>
      </w:r>
      <w:r w:rsidRPr="006D5762">
        <w:t xml:space="preserve"> omsättningen i det landet </w:t>
      </w:r>
      <w:r>
        <w:t xml:space="preserve">är </w:t>
      </w:r>
      <w:r w:rsidRPr="006D5762">
        <w:t xml:space="preserve">undantagen från mervärdesskatt. I stället beskattas förvärvet hos köparen i destinationsmedlemsstaten som ett </w:t>
      </w:r>
      <w:r>
        <w:t>s.k.</w:t>
      </w:r>
      <w:r w:rsidRPr="006D5762">
        <w:t xml:space="preserve"> unionsinternt förvärv. </w:t>
      </w:r>
    </w:p>
    <w:p w14:paraId="534EE346" w14:textId="77777777" w:rsidR="00245B60" w:rsidRDefault="00245B60" w:rsidP="00245B60">
      <w:pPr>
        <w:pStyle w:val="Brdtextmedindrag"/>
      </w:pPr>
      <w:r w:rsidRPr="006D5762">
        <w:t xml:space="preserve">En av förutsättningarna för att ett unionsinternt förvärv ska föreligga är att varan transporteras till </w:t>
      </w:r>
      <w:r>
        <w:t>en förvärvare</w:t>
      </w:r>
      <w:r w:rsidRPr="006D5762">
        <w:t xml:space="preserve"> i en annan medlemsstat än den som transport</w:t>
      </w:r>
      <w:r>
        <w:t>en avgick i</w:t>
      </w:r>
      <w:r w:rsidRPr="006D5762">
        <w:t>från</w:t>
      </w:r>
      <w:r>
        <w:t xml:space="preserve">, </w:t>
      </w:r>
      <w:r w:rsidRPr="006D5762">
        <w:t>artikel 20 i mervärdesskattedirektivet.</w:t>
      </w:r>
      <w:r>
        <w:t xml:space="preserve"> Transporten måste dessutom utföras av </w:t>
      </w:r>
      <w:r w:rsidRPr="006D5762">
        <w:t>säljaren eller förvärvaren eller för någondera av dessas räkning</w:t>
      </w:r>
      <w:r>
        <w:t>. En spegelbild till denna be</w:t>
      </w:r>
      <w:r w:rsidRPr="006D5762">
        <w:t xml:space="preserve">stämmelse finns i artikel 138.1 </w:t>
      </w:r>
      <w:r>
        <w:t xml:space="preserve">i mervärdesskattedirektivet </w:t>
      </w:r>
      <w:r w:rsidRPr="006D5762">
        <w:t>där förutsättningarna för undantag från skatteplikt i det land där omsättningen</w:t>
      </w:r>
      <w:r>
        <w:t xml:space="preserve"> har skett anges. </w:t>
      </w:r>
    </w:p>
    <w:p w14:paraId="1471E7AC" w14:textId="77777777" w:rsidR="00245B60" w:rsidRPr="00987EC8" w:rsidRDefault="00245B60" w:rsidP="00245B60">
      <w:pPr>
        <w:pStyle w:val="Rubrik5utannumrering"/>
      </w:pPr>
      <w:r w:rsidRPr="00987EC8">
        <w:t>Kedjetransaktioner</w:t>
      </w:r>
    </w:p>
    <w:p w14:paraId="70D172E5" w14:textId="77777777" w:rsidR="00245B60" w:rsidRDefault="00245B60" w:rsidP="00245B60">
      <w:pPr>
        <w:pStyle w:val="Brdtext"/>
      </w:pPr>
      <w:r w:rsidRPr="00D13BE2">
        <w:t xml:space="preserve">En kedjetransaktion är flera på varandra följande </w:t>
      </w:r>
      <w:r>
        <w:t>leveranser (</w:t>
      </w:r>
      <w:r w:rsidRPr="00D13BE2">
        <w:t>omsättningar</w:t>
      </w:r>
      <w:r>
        <w:t>)</w:t>
      </w:r>
      <w:r w:rsidRPr="00D13BE2">
        <w:t xml:space="preserve"> av samma vara, mellan tre eller flera parter, med endast en transport av varan.</w:t>
      </w:r>
      <w:r>
        <w:t xml:space="preserve"> Det är således minst tre parter inblandande i en kedjetransaktion.</w:t>
      </w:r>
    </w:p>
    <w:p w14:paraId="2E31AAFC" w14:textId="77777777" w:rsidR="00245B60" w:rsidRDefault="00245B60" w:rsidP="00245B60">
      <w:pPr>
        <w:pStyle w:val="Brdtextmedindrag"/>
      </w:pPr>
      <w:r>
        <w:t xml:space="preserve">När det gäller s.k. trepartshandel finns särskilda bestämmelser i mervärdesskattedirektivet (artikel 42, 141 och 197). Med trepartshandel avses en varutransaktion som involverar tre olika parter som ska vara registrerade till mervärdesskatt i tre olika EU-länder. Varan ska skickas direkt från den första parten/landet till den sista parten/landet i kedjan. I dessa fall finns förenklingsregler för att den mellanliggande partens förvärv ska undantas från mervärdesskatt. </w:t>
      </w:r>
    </w:p>
    <w:p w14:paraId="42795FB0" w14:textId="77777777" w:rsidR="00245B60" w:rsidRPr="00ED1BFE" w:rsidRDefault="00245B60" w:rsidP="00245B60">
      <w:pPr>
        <w:pStyle w:val="Brdtextmedindrag"/>
      </w:pPr>
      <w:r>
        <w:t xml:space="preserve">För sådana kedjetransaktioner som inte direkt omfattas av reglerna om </w:t>
      </w:r>
      <w:r w:rsidRPr="00ED1BFE">
        <w:t xml:space="preserve">trepartshandel finns inga särskilda bestämmelser. Enligt praxis från EU-domstolen gäller att när två på varandra följande leveranser görs avseende samma varor, med en enda transport av dessa varor inom EU, kan denna transport bara hänföras till den ena av dessa </w:t>
      </w:r>
      <w:r>
        <w:t>leveranser</w:t>
      </w:r>
      <w:r w:rsidRPr="00ED1BFE">
        <w:t xml:space="preserve">. Det är endast denna leverans som kan utgöra en undantagen unionsintern leverans. (C-245/04, EMAG Handel Eder). </w:t>
      </w:r>
    </w:p>
    <w:p w14:paraId="4558AA1F" w14:textId="055CFC97" w:rsidR="00245B60" w:rsidRPr="00BB7CE9" w:rsidRDefault="00245B60" w:rsidP="00245B60">
      <w:pPr>
        <w:pStyle w:val="Brdtextmedindrag"/>
      </w:pPr>
      <w:r w:rsidRPr="00ED1BFE">
        <w:t xml:space="preserve">EU-domstolen har också slagit fast att när två på varandra följande </w:t>
      </w:r>
      <w:r>
        <w:t>leveranse</w:t>
      </w:r>
      <w:r w:rsidRPr="00ED1BFE">
        <w:t>r av samma vara utförs mellan olika beskattningsbara personer, och det rör sig om</w:t>
      </w:r>
      <w:r>
        <w:t xml:space="preserve"> en enda transport inom unionen, ska svaret på frågan om transporten ska hänföras till den första eller andra leveransen baseras på en helhetsbedömning (C-430/09, Euro Tyre Holding </w:t>
      </w:r>
      <w:bookmarkStart w:id="56" w:name="_Hlk530581331"/>
      <w:r>
        <w:t>och C-587/10</w:t>
      </w:r>
      <w:bookmarkEnd w:id="56"/>
      <w:r>
        <w:t>, VSTR).  Gällande gränsöverskridande kedjetransaktioner vid s.k. hämtköp har EU-domstolen uttalat att när äganderätten till varorna övergår till den tredje parten i kedjan innan varorna lämnar avgångs</w:t>
      </w:r>
      <w:r w:rsidRPr="00BB7CE9">
        <w:t>landet kan den gräns</w:t>
      </w:r>
      <w:r w:rsidRPr="00BB7CE9">
        <w:softHyphen/>
        <w:t>överskridande transporten inte hänföras till det första transaktionsledet utan ska hänföras till den and</w:t>
      </w:r>
      <w:r>
        <w:t>ra transaktionen (</w:t>
      </w:r>
      <w:r w:rsidRPr="00BB7CE9">
        <w:t xml:space="preserve">C-386/16, </w:t>
      </w:r>
      <w:proofErr w:type="spellStart"/>
      <w:r w:rsidRPr="00BB7CE9">
        <w:t>Toridas</w:t>
      </w:r>
      <w:proofErr w:type="spellEnd"/>
      <w:r w:rsidRPr="00BB7CE9">
        <w:t xml:space="preserve"> och C-628/16, </w:t>
      </w:r>
      <w:proofErr w:type="spellStart"/>
      <w:r w:rsidRPr="00BB7CE9">
        <w:t>Kreuzmayr</w:t>
      </w:r>
      <w:proofErr w:type="spellEnd"/>
      <w:r>
        <w:t>)</w:t>
      </w:r>
      <w:r w:rsidRPr="00BB7CE9">
        <w:t xml:space="preserve">. </w:t>
      </w:r>
      <w:r>
        <w:t xml:space="preserve">EU-domstolen har därefter i ett mål om en gränsöverskridande kedjetransaktion med punktskattepliktiga varor hänvisat till sitt tidigare resonemang i bland annat C-386/16, </w:t>
      </w:r>
      <w:proofErr w:type="spellStart"/>
      <w:r>
        <w:t>Toridas</w:t>
      </w:r>
      <w:proofErr w:type="spellEnd"/>
      <w:r>
        <w:t xml:space="preserve"> </w:t>
      </w:r>
      <w:r w:rsidR="00860D41">
        <w:br/>
      </w:r>
      <w:r>
        <w:t xml:space="preserve">(C-414/17, </w:t>
      </w:r>
      <w:proofErr w:type="spellStart"/>
      <w:r>
        <w:t>Arex</w:t>
      </w:r>
      <w:proofErr w:type="spellEnd"/>
      <w:r>
        <w:t>).</w:t>
      </w:r>
    </w:p>
    <w:p w14:paraId="7583302A" w14:textId="77777777" w:rsidR="00245B60" w:rsidRPr="001B67C6" w:rsidRDefault="00245B60" w:rsidP="00245B60">
      <w:pPr>
        <w:pStyle w:val="Rubrik3"/>
      </w:pPr>
      <w:bookmarkStart w:id="57" w:name="_Toc1482575"/>
      <w:bookmarkStart w:id="58" w:name="_Toc10616993"/>
      <w:bookmarkStart w:id="59" w:name="_Toc18570397"/>
      <w:r w:rsidRPr="001B67C6">
        <w:t>Svensk rätt</w:t>
      </w:r>
      <w:bookmarkEnd w:id="57"/>
      <w:bookmarkEnd w:id="58"/>
      <w:bookmarkEnd w:id="59"/>
    </w:p>
    <w:p w14:paraId="44DBB158" w14:textId="77777777" w:rsidR="00245B60" w:rsidRPr="00ED1BFE" w:rsidRDefault="00245B60" w:rsidP="00526215">
      <w:pPr>
        <w:pStyle w:val="Rubrik5utannumrering"/>
        <w:spacing w:before="0"/>
      </w:pPr>
      <w:r w:rsidRPr="00ED1BFE">
        <w:t>Omsättningsland</w:t>
      </w:r>
    </w:p>
    <w:p w14:paraId="3B2F6100" w14:textId="3F1EFFBA" w:rsidR="00245B60" w:rsidRDefault="00245B60" w:rsidP="00245B60">
      <w:pPr>
        <w:pStyle w:val="Brdtext"/>
      </w:pPr>
      <w:r>
        <w:t xml:space="preserve">Mervärdesskatt ska enligt mervärdesskattelagen betalas för såväl viss omsättning av varor som för </w:t>
      </w:r>
      <w:proofErr w:type="spellStart"/>
      <w:r>
        <w:t>unionsinterna</w:t>
      </w:r>
      <w:proofErr w:type="spellEnd"/>
      <w:r>
        <w:t xml:space="preserve"> förvärv, 1</w:t>
      </w:r>
      <w:r w:rsidR="0048043E">
        <w:t> </w:t>
      </w:r>
      <w:r>
        <w:t>kap. 1</w:t>
      </w:r>
      <w:r w:rsidR="0048043E">
        <w:t> </w:t>
      </w:r>
      <w:r>
        <w:t xml:space="preserve">§ första stycket 1 och 2 ML. </w:t>
      </w:r>
    </w:p>
    <w:p w14:paraId="23A90349" w14:textId="78DFD85F" w:rsidR="00245B60" w:rsidRDefault="00245B60" w:rsidP="00245B60">
      <w:pPr>
        <w:pStyle w:val="Brdtextmedindrag"/>
      </w:pPr>
      <w:r>
        <w:t>I fråga om när en omsättning ska anses ha skett inom landet anges i 5 kap. 2 § första stycket 1 ML huvudregeln för omsättning med transport</w:t>
      </w:r>
      <w:r w:rsidRPr="00B648E7">
        <w:t xml:space="preserve">. </w:t>
      </w:r>
      <w:r>
        <w:t>En vara som enligt avtalet mellan säljaren och köparen ska transporteras till köparen är omsatt inom landet, om varan finns här i landet då säljaren, köparen eller någon annan påbörjar transporten till köparen och annat inte följer av 5 kap. 2</w:t>
      </w:r>
      <w:r w:rsidR="0048043E">
        <w:t> </w:t>
      </w:r>
      <w:r>
        <w:t>a</w:t>
      </w:r>
      <w:r w:rsidR="0048043E">
        <w:t> </w:t>
      </w:r>
      <w:r>
        <w:t>§ ML.</w:t>
      </w:r>
    </w:p>
    <w:p w14:paraId="25EFC989" w14:textId="7676640E" w:rsidR="00245B60" w:rsidRPr="00DC7816" w:rsidRDefault="00245B60" w:rsidP="00245B60">
      <w:pPr>
        <w:pStyle w:val="Brdtextmedindrag"/>
      </w:pPr>
      <w:r>
        <w:t>När varan inte transporteras är den enligt 5</w:t>
      </w:r>
      <w:r w:rsidR="0048043E">
        <w:t> </w:t>
      </w:r>
      <w:r>
        <w:t>kap. 3</w:t>
      </w:r>
      <w:r w:rsidR="0048043E">
        <w:t> </w:t>
      </w:r>
      <w:r>
        <w:t xml:space="preserve">§ ML omsatt inom landet om den finns här då den tas om hand av köparen. </w:t>
      </w:r>
    </w:p>
    <w:p w14:paraId="7B134137" w14:textId="73134BEF" w:rsidR="00245B60" w:rsidRDefault="00245B60" w:rsidP="00245B60">
      <w:pPr>
        <w:pStyle w:val="Brdtextmedindrag"/>
      </w:pPr>
      <w:r>
        <w:t xml:space="preserve">Bestämmelserna om </w:t>
      </w:r>
      <w:proofErr w:type="spellStart"/>
      <w:r>
        <w:t>unionsinterna</w:t>
      </w:r>
      <w:proofErr w:type="spellEnd"/>
      <w:r>
        <w:t xml:space="preserve"> förvärv finns i 2</w:t>
      </w:r>
      <w:r w:rsidR="0048043E">
        <w:t> </w:t>
      </w:r>
      <w:r>
        <w:t>a</w:t>
      </w:r>
      <w:r w:rsidR="0048043E">
        <w:t> </w:t>
      </w:r>
      <w:r>
        <w:t>kap. ML. Av dessa följer att</w:t>
      </w:r>
      <w:r w:rsidRPr="005B0478">
        <w:t xml:space="preserve"> </w:t>
      </w:r>
      <w:r>
        <w:t>ett unionsinternt förvärv som huvudregel förutsätter att en gränsöverskridande transport</w:t>
      </w:r>
      <w:r w:rsidRPr="005B0478">
        <w:t xml:space="preserve"> </w:t>
      </w:r>
      <w:r>
        <w:t xml:space="preserve">av varan skett till Sverige från ett annat EU-land, dvs. transporten </w:t>
      </w:r>
      <w:r w:rsidRPr="005B0478">
        <w:t>ska vara avslutad i Sverige för att beskattning ska kunna ske här</w:t>
      </w:r>
      <w:r>
        <w:t>. Säljarens undantag från skatteplikt vid unionsintern omsättning regleras i 3 kap. 30 a § första stycket 1 ML.</w:t>
      </w:r>
    </w:p>
    <w:p w14:paraId="2CB9E0E1" w14:textId="77777777" w:rsidR="00245B60" w:rsidRPr="00AC05FB" w:rsidRDefault="00245B60" w:rsidP="00245B60">
      <w:pPr>
        <w:pStyle w:val="Rubrik5utannumrering"/>
      </w:pPr>
      <w:r w:rsidRPr="00AC05FB">
        <w:t>Kedjetransaktioner</w:t>
      </w:r>
    </w:p>
    <w:p w14:paraId="71F4E1FD" w14:textId="5874B3C2" w:rsidR="00245B60" w:rsidRDefault="00245B60" w:rsidP="00245B60">
      <w:pPr>
        <w:pStyle w:val="Brdtextmedindrag"/>
        <w:ind w:firstLine="0"/>
      </w:pPr>
      <w:r>
        <w:t>De särskilda reglerna för s.k. trepartshandel finns i 2</w:t>
      </w:r>
      <w:r w:rsidR="0048043E">
        <w:t> </w:t>
      </w:r>
      <w:r>
        <w:t>a</w:t>
      </w:r>
      <w:r w:rsidR="0048043E">
        <w:t> </w:t>
      </w:r>
      <w:r>
        <w:t>kap. 6</w:t>
      </w:r>
      <w:r w:rsidR="0048043E">
        <w:t> </w:t>
      </w:r>
      <w:r>
        <w:t>§ tredje stycket ML, 3</w:t>
      </w:r>
      <w:r w:rsidR="0048043E">
        <w:t> </w:t>
      </w:r>
      <w:r>
        <w:t>kap. 30</w:t>
      </w:r>
      <w:r w:rsidR="0048043E">
        <w:t> </w:t>
      </w:r>
      <w:r>
        <w:t>b</w:t>
      </w:r>
      <w:r w:rsidR="0048043E">
        <w:t> </w:t>
      </w:r>
      <w:r>
        <w:t>§ ML och 1</w:t>
      </w:r>
      <w:r w:rsidR="0048043E">
        <w:t> </w:t>
      </w:r>
      <w:r>
        <w:t>kap. 2</w:t>
      </w:r>
      <w:r w:rsidR="0048043E">
        <w:t> </w:t>
      </w:r>
      <w:r>
        <w:t>§ första stycket 4 ML. Genom dessa förenklingsregler genomförs de artiklar i direktivet som innebär att den mellanliggande partens förvärv i vissa fall ska undantas från mervärdesskatt (artikel 42, 141 och 197 i mervärdesskattedirektivet).</w:t>
      </w:r>
    </w:p>
    <w:p w14:paraId="5A8EA756" w14:textId="0D19B9B0" w:rsidR="00245B60" w:rsidRDefault="00245B60" w:rsidP="00245B60">
      <w:pPr>
        <w:pStyle w:val="Brdtextmedindrag"/>
      </w:pPr>
      <w:r>
        <w:t xml:space="preserve">I likhet med mervärdesskattedirektivet saknas det i </w:t>
      </w:r>
      <w:r w:rsidR="00E0429E" w:rsidRPr="00D13BE2">
        <w:t>mervärdes</w:t>
      </w:r>
      <w:r w:rsidR="009467DB">
        <w:softHyphen/>
      </w:r>
      <w:r w:rsidR="00E0429E" w:rsidRPr="00D13BE2">
        <w:t>skat</w:t>
      </w:r>
      <w:r w:rsidR="00E0429E">
        <w:t>telagen</w:t>
      </w:r>
      <w:r>
        <w:t xml:space="preserve"> särskilda bestämmelser för kedjetransaktioner som inte omfattas av reglerna om trepartshandel. Med ledning av EU-domstolens praxis får därför en bedömning i varje enskilt fall göras för att avgöra till vilken omsättning i kedjan som den gränsöverskridande transporten ska hänföras. Det är endast denna omsättning som kan utgöra en unionsintern omsättning. Övriga led i kedjan utgör i enlighet med EU-domstolens praxis lokala omsättningar. </w:t>
      </w:r>
    </w:p>
    <w:p w14:paraId="2DB674F8" w14:textId="77777777" w:rsidR="00245B60" w:rsidRPr="001B67C6" w:rsidRDefault="00245B60" w:rsidP="00245B60">
      <w:pPr>
        <w:pStyle w:val="Rubrik2"/>
      </w:pPr>
      <w:bookmarkStart w:id="60" w:name="_Toc1482576"/>
      <w:bookmarkStart w:id="61" w:name="_Toc10616994"/>
      <w:bookmarkStart w:id="62" w:name="_Toc18570398"/>
      <w:r w:rsidRPr="001B67C6">
        <w:t>En bestämmelse om omsättningsland vid kedjetransaktioner införs</w:t>
      </w:r>
      <w:bookmarkEnd w:id="60"/>
      <w:bookmarkEnd w:id="61"/>
      <w:bookmarkEnd w:id="62"/>
    </w:p>
    <w:p w14:paraId="4BB2290E" w14:textId="102102FB" w:rsidR="00245B60" w:rsidRDefault="00245B60" w:rsidP="00245B60">
      <w:pPr>
        <w:pStyle w:val="Brdtextram"/>
      </w:pPr>
      <w:r>
        <w:rPr>
          <w:b/>
        </w:rPr>
        <w:t>Regeringe</w:t>
      </w:r>
      <w:r w:rsidRPr="0061277F">
        <w:rPr>
          <w:b/>
        </w:rPr>
        <w:t xml:space="preserve">ns </w:t>
      </w:r>
      <w:r w:rsidRPr="00D13BE2">
        <w:rPr>
          <w:b/>
        </w:rPr>
        <w:t>förslag:</w:t>
      </w:r>
      <w:r w:rsidRPr="00D13BE2">
        <w:t xml:space="preserve"> </w:t>
      </w:r>
      <w:r>
        <w:t>När det vid gränsöverskridande kedje</w:t>
      </w:r>
      <w:r>
        <w:softHyphen/>
        <w:t xml:space="preserve">transaktioner inom EU ska avgöras vilken av omsättningarna som kan utgöra en unionsintern omsättning, ska, när en mellanman transporterar eller låter transportera varorna, transporten hänföras till den omsättning som görs till mellanmannen. Om mellanmannen har </w:t>
      </w:r>
      <w:r w:rsidRPr="00326B85">
        <w:t xml:space="preserve">meddelat </w:t>
      </w:r>
      <w:r>
        <w:t>sin leverantör</w:t>
      </w:r>
      <w:r w:rsidRPr="00326B85">
        <w:t xml:space="preserve"> </w:t>
      </w:r>
      <w:r>
        <w:t>sitt</w:t>
      </w:r>
      <w:r w:rsidRPr="00326B85">
        <w:t xml:space="preserve"> registreringsnummer för mervärdesskatt i det EU-land </w:t>
      </w:r>
      <w:r>
        <w:t xml:space="preserve">som varan transporterades från, ska dock transporten hänföras till den omsättning som görs av mellanmannen. </w:t>
      </w:r>
      <w:r w:rsidRPr="00326B85">
        <w:t xml:space="preserve"> </w:t>
      </w:r>
    </w:p>
    <w:p w14:paraId="0CDDEB8F" w14:textId="77777777" w:rsidR="00245B60" w:rsidRPr="00D547B1" w:rsidRDefault="00245B60" w:rsidP="00245B60">
      <w:pPr>
        <w:pStyle w:val="Brdtextmedindragram"/>
      </w:pPr>
      <w:r>
        <w:t xml:space="preserve">Ändringen träder i kraft den 1 januari 2020. </w:t>
      </w:r>
      <w:r w:rsidRPr="00D13BE2">
        <w:t xml:space="preserve"> </w:t>
      </w:r>
    </w:p>
    <w:p w14:paraId="38A28EE3" w14:textId="77777777" w:rsidR="00245B60" w:rsidRPr="0006698C" w:rsidRDefault="00245B60" w:rsidP="00245B60">
      <w:pPr>
        <w:pStyle w:val="Brdtextmedindrag"/>
        <w:ind w:firstLine="0"/>
        <w:rPr>
          <w:b/>
          <w:sz w:val="8"/>
          <w:szCs w:val="8"/>
        </w:rPr>
      </w:pPr>
    </w:p>
    <w:p w14:paraId="4F506E4F" w14:textId="77777777" w:rsidR="00245B60" w:rsidRPr="006F2E43" w:rsidRDefault="00245B60" w:rsidP="00245B60">
      <w:pPr>
        <w:pStyle w:val="Brdtextmedindrag"/>
      </w:pPr>
      <w:r w:rsidRPr="006F2E43">
        <w:rPr>
          <w:b/>
        </w:rPr>
        <w:t>Promemorians förslag</w:t>
      </w:r>
      <w:r>
        <w:rPr>
          <w:b/>
        </w:rPr>
        <w:t xml:space="preserve">: </w:t>
      </w:r>
      <w:r>
        <w:t>Ö</w:t>
      </w:r>
      <w:r w:rsidRPr="006F2E43">
        <w:t>verensstämmer i huvudsak med regeringens</w:t>
      </w:r>
      <w:r>
        <w:t xml:space="preserve"> förslag</w:t>
      </w:r>
      <w:r w:rsidRPr="006F2E43">
        <w:t>. Promemorians lagförslag hade en något annan språklig och redaktionell utformning.</w:t>
      </w:r>
    </w:p>
    <w:p w14:paraId="5BA4B05A" w14:textId="625BB758" w:rsidR="00245B60" w:rsidRPr="004F18B1" w:rsidRDefault="00245B60" w:rsidP="00245B60">
      <w:pPr>
        <w:pStyle w:val="Brdtextmedindrag"/>
      </w:pPr>
      <w:r w:rsidRPr="006F2E43">
        <w:rPr>
          <w:b/>
        </w:rPr>
        <w:t>Remissinstanserna</w:t>
      </w:r>
      <w:r w:rsidRPr="006F2E43">
        <w:t xml:space="preserve">: </w:t>
      </w:r>
      <w:r w:rsidRPr="006F2E43">
        <w:rPr>
          <w:i/>
        </w:rPr>
        <w:t>Sveriges Advokatsamfund</w:t>
      </w:r>
      <w:r w:rsidRPr="006F2E43">
        <w:t xml:space="preserve"> och </w:t>
      </w:r>
      <w:r w:rsidRPr="006F2E43">
        <w:rPr>
          <w:i/>
        </w:rPr>
        <w:t xml:space="preserve">Skatteverket </w:t>
      </w:r>
      <w:r w:rsidRPr="006F2E43">
        <w:t xml:space="preserve">tillstyrker förslaget men har synpunkter på utformningen av lagtexten. </w:t>
      </w:r>
      <w:r w:rsidRPr="006F2E43">
        <w:rPr>
          <w:i/>
        </w:rPr>
        <w:t>FAR</w:t>
      </w:r>
      <w:r w:rsidRPr="006F2E43">
        <w:t xml:space="preserve"> och </w:t>
      </w:r>
      <w:r w:rsidRPr="006F2E43">
        <w:rPr>
          <w:i/>
        </w:rPr>
        <w:t xml:space="preserve">NSD </w:t>
      </w:r>
      <w:r w:rsidRPr="006F2E43">
        <w:t>efterfrågar ytterligare vägledning och förtydliganden, bl.a. avseende hur mellanmannen kan meddela leverantören sitt registrerings</w:t>
      </w:r>
      <w:r w:rsidR="00C71031">
        <w:softHyphen/>
      </w:r>
      <w:r w:rsidRPr="006F2E43">
        <w:t>nummer</w:t>
      </w:r>
      <w:r>
        <w:t xml:space="preserve"> för mervärdesskatt</w:t>
      </w:r>
      <w:r w:rsidRPr="006F2E43">
        <w:t xml:space="preserve">. </w:t>
      </w:r>
    </w:p>
    <w:p w14:paraId="580E5CDD" w14:textId="77777777" w:rsidR="00245B60" w:rsidRDefault="00245B60" w:rsidP="00245B60">
      <w:pPr>
        <w:pStyle w:val="Rubrik4utannumrering"/>
      </w:pPr>
      <w:r w:rsidRPr="00D43A7F">
        <w:t>Skälen för regeringens förslag</w:t>
      </w:r>
    </w:p>
    <w:p w14:paraId="3A0D60E7" w14:textId="77777777" w:rsidR="00245B60" w:rsidRDefault="00245B60" w:rsidP="00245B60">
      <w:pPr>
        <w:pStyle w:val="Brdtextmedindrag"/>
        <w:ind w:firstLine="0"/>
      </w:pPr>
      <w:r>
        <w:t>Med k</w:t>
      </w:r>
      <w:r w:rsidRPr="00B32C7A">
        <w:t>e</w:t>
      </w:r>
      <w:r>
        <w:t>djetransaktioner avses</w:t>
      </w:r>
      <w:r w:rsidRPr="00B32C7A">
        <w:t xml:space="preserve"> på varandra följande </w:t>
      </w:r>
      <w:r>
        <w:t>omsättningar</w:t>
      </w:r>
      <w:r w:rsidRPr="00B32C7A">
        <w:t xml:space="preserve"> av varor som är föremål för en enda </w:t>
      </w:r>
      <w:r>
        <w:t>gränsöverskridande transport</w:t>
      </w:r>
      <w:r w:rsidRPr="00B32C7A">
        <w:t xml:space="preserve">. </w:t>
      </w:r>
      <w:r>
        <w:t xml:space="preserve">Vid kedjetransaktioner kan transporten endast hänföras till en av omsättningarna i kedjan. Den omsättning som transporten hänförs till kan utgöra en unionsintern omsättning, som undantas från skatteplikt förutsatt att övriga villkor för detta är uppfyllda. </w:t>
      </w:r>
    </w:p>
    <w:p w14:paraId="2E4B56DC" w14:textId="42720172" w:rsidR="00245B60" w:rsidRDefault="00245B60" w:rsidP="00245B60">
      <w:pPr>
        <w:pStyle w:val="Brdtextmedindrag"/>
      </w:pPr>
      <w:r>
        <w:t>För att uppnå en mer enhetlig tillämpning inom EU i fråga om beskatt</w:t>
      </w:r>
      <w:r>
        <w:softHyphen/>
        <w:t>ning av kedjetransaktioner har en ny artikel i mervärdesskattedirektivet beslutats, artikel 36a. Den nya artikeln reglerar vilken av leveranserna i en kedjetransaktion som den gränsöverskridande transporten ska hänföras till. Den leverans som transporten hänförs till utgör leverans med transport enligt artikel 32 i mervärdesskattedirektivet. Övriga led i kedjetransak</w:t>
      </w:r>
      <w:r>
        <w:softHyphen/>
        <w:t xml:space="preserve">tionen ska i stället betraktas som leveranser utan transport enligt artikel 31 i mervärdesskattedirektivet. </w:t>
      </w:r>
    </w:p>
    <w:p w14:paraId="1B5000B4" w14:textId="77777777" w:rsidR="00245B60" w:rsidRDefault="00245B60" w:rsidP="00245B60">
      <w:pPr>
        <w:pStyle w:val="Brdtextmedindrag"/>
      </w:pPr>
      <w:r>
        <w:t xml:space="preserve">Den nya artikeln är tillämplig på kedjetransaktioner där </w:t>
      </w:r>
      <w:r w:rsidRPr="00D43A7F">
        <w:t>en förmedlande verksamhetsutövare står för transporten. I artikeln anges att</w:t>
      </w:r>
      <w:r>
        <w:t xml:space="preserve"> med begreppet förmedlande verksamhetsutövare menas en leverantör i kedjan annan än den första leverantören i kedjan, som försänder eller transporterar varorna, antingen själv eller genom en tredje part för dennes räkning. Det är alltså en part som också kan benämnas en mellanman. Det behövs inte någon regel för de fall när transporten görs på uppdrag av den första leverantören i kedjan. Transporten kan i dessa fall endast hänföras till den första leveransen. Det behövs inte heller någon regel för de fall då transporten görs på uppdrag av den sista beskattningsbara personen i kedjan. Transporten kan då endast hänföras till leveransen till den beskattningsbara personen.  </w:t>
      </w:r>
    </w:p>
    <w:p w14:paraId="6737B781" w14:textId="77777777" w:rsidR="00245B60" w:rsidRDefault="00245B60" w:rsidP="00245B60">
      <w:pPr>
        <w:pStyle w:val="Brdtextmedindrag"/>
      </w:pPr>
      <w:r>
        <w:t xml:space="preserve">I den nya artikeln är utgångspunkten att den gränsöverskridande transporten ska anses knuten till leveransen till den förmedlande verksamhetsutövaren (fortsättningsvis mellanmannen), dvs. den transaktion som denne gör i egenskap av köpare. Om mellanmannen har meddelat leverantören ett registreringsnummer för mervärdesskatt som mellanmannen har i avsändarlandet ska dock transporten anses knuten till leveransen från mellanmannen, dvs. transaktionen som mellanmannen gör i egenskap av säljare. Det blir alltså en eventuell kommunicering från mellanmannen till dennes leverantör som </w:t>
      </w:r>
      <w:r w:rsidRPr="00BB7CE9">
        <w:t xml:space="preserve">avgör vilken </w:t>
      </w:r>
      <w:r>
        <w:t>av omsättningarna</w:t>
      </w:r>
      <w:r w:rsidRPr="00BB7CE9">
        <w:t xml:space="preserve"> som transporten ska anses knuten till</w:t>
      </w:r>
      <w:r>
        <w:t xml:space="preserve">. </w:t>
      </w:r>
    </w:p>
    <w:p w14:paraId="5F87BFF4" w14:textId="6AAAA273" w:rsidR="00245B60" w:rsidRDefault="00245B60" w:rsidP="00245B60">
      <w:pPr>
        <w:pStyle w:val="Brdtextmedindrag"/>
      </w:pPr>
      <w:r w:rsidRPr="00481D0B">
        <w:t>Artikeln innehåller ett uttryckligt undantag för sådana situationer som omfattas av artikel 14</w:t>
      </w:r>
      <w:r>
        <w:t>a i mervärdesskattedirektivet. Artikel 14a i mervärdesskattedirektivet gäller</w:t>
      </w:r>
      <w:r w:rsidRPr="00481D0B">
        <w:t xml:space="preserve"> när en beskattningsbar person möjliggör leverans av varor genom användning av ett elektroniskt gränssnitt, såsom en marknadsplats</w:t>
      </w:r>
      <w:r>
        <w:t>,</w:t>
      </w:r>
      <w:r w:rsidRPr="00481D0B">
        <w:t xml:space="preserve"> en plattform, en portal eller liknande</w:t>
      </w:r>
      <w:r>
        <w:t xml:space="preserve"> (från och med den 1</w:t>
      </w:r>
      <w:r w:rsidR="00860D41">
        <w:t> </w:t>
      </w:r>
      <w:r>
        <w:t>januari 2021)</w:t>
      </w:r>
      <w:r w:rsidRPr="00481D0B">
        <w:t xml:space="preserve">. </w:t>
      </w:r>
      <w:r>
        <w:t>S</w:t>
      </w:r>
      <w:r w:rsidRPr="00481D0B">
        <w:t>ådana situationer</w:t>
      </w:r>
      <w:r>
        <w:t xml:space="preserve"> omfattas alltså inte av den nya artikeln om omsättningsland vid kedjetransaktioner</w:t>
      </w:r>
      <w:r w:rsidRPr="00481D0B">
        <w:t>.</w:t>
      </w:r>
    </w:p>
    <w:p w14:paraId="75DBE9A6" w14:textId="77777777" w:rsidR="00245B60" w:rsidRDefault="00245B60" w:rsidP="00245B60">
      <w:pPr>
        <w:pStyle w:val="Brdtextmedindrag"/>
      </w:pPr>
      <w:r>
        <w:t xml:space="preserve">Det är endast </w:t>
      </w:r>
      <w:proofErr w:type="spellStart"/>
      <w:r>
        <w:t>unionsinterna</w:t>
      </w:r>
      <w:proofErr w:type="spellEnd"/>
      <w:r>
        <w:t xml:space="preserve"> transaktioner som omfattas, dvs. inte export från EU eller import till EU. </w:t>
      </w:r>
    </w:p>
    <w:p w14:paraId="109F88BB" w14:textId="4075884E" w:rsidR="00245B60" w:rsidRDefault="00245B60" w:rsidP="00245B60">
      <w:pPr>
        <w:pStyle w:val="Brdtextmedindrag"/>
      </w:pPr>
      <w:r>
        <w:t xml:space="preserve">Artikeln innehåller inte någon begränsning gällande hur många parter som är inblandade i kedjetransaktionen. </w:t>
      </w:r>
    </w:p>
    <w:p w14:paraId="534D387D" w14:textId="774C61B1" w:rsidR="00245B60" w:rsidRPr="006F2E43" w:rsidRDefault="00245B60" w:rsidP="00245B60">
      <w:pPr>
        <w:pStyle w:val="Brdtextmedindrag"/>
      </w:pPr>
      <w:r>
        <w:t xml:space="preserve">Med anledning av ändringarna i mervärdesskattedirektivet </w:t>
      </w:r>
      <w:r w:rsidRPr="00BB7CE9">
        <w:t>föreslå</w:t>
      </w:r>
      <w:r>
        <w:t>s</w:t>
      </w:r>
      <w:r w:rsidRPr="00BB7CE9">
        <w:t xml:space="preserve"> att en ny paragraf </w:t>
      </w:r>
      <w:r>
        <w:t>införs, 5</w:t>
      </w:r>
      <w:r w:rsidR="0048043E">
        <w:t> </w:t>
      </w:r>
      <w:r>
        <w:t>kap. 2</w:t>
      </w:r>
      <w:r w:rsidR="0048043E">
        <w:t> </w:t>
      </w:r>
      <w:r>
        <w:t>e</w:t>
      </w:r>
      <w:r w:rsidR="0048043E">
        <w:t> </w:t>
      </w:r>
      <w:r>
        <w:t xml:space="preserve">§ ML, </w:t>
      </w:r>
      <w:r w:rsidRPr="001C2952">
        <w:t>som motsvarar</w:t>
      </w:r>
      <w:r>
        <w:t xml:space="preserve"> den nya artikeln i mervärdesskattedirektivet. Den nya paragrafen ska alltså endast reglera sådana kedjetransaktioner där en mellanman ansvarar för transporten och bestämma vilken av mellanmannens transaktioner som den gräns</w:t>
      </w:r>
      <w:r>
        <w:softHyphen/>
        <w:t>överskridande transporten ska hänföras till. Även i mervärdesskattelagen bör den frågan avgöras av om mellanmannen kommunicerat ett registreringsnummer för mervärdesskatt i avsändarlandet eller inte. Eftersom artikel 14a i mervärdesskattedirektivet ska tillämpas först från och med den 1 </w:t>
      </w:r>
      <w:r w:rsidRPr="006F2E43">
        <w:t>januari 2021 föranleder detta undantag i artikeln i nuläget inte någon lagstiftning.</w:t>
      </w:r>
      <w:r w:rsidRPr="006F2E43">
        <w:rPr>
          <w:i/>
        </w:rPr>
        <w:t xml:space="preserve"> Skatteverket</w:t>
      </w:r>
      <w:r w:rsidRPr="006F2E43">
        <w:t xml:space="preserve"> menar att den föreslagna ordalydelsen i 5</w:t>
      </w:r>
      <w:r w:rsidR="0048043E">
        <w:t> </w:t>
      </w:r>
      <w:r w:rsidRPr="006F2E43">
        <w:t>kap. 2</w:t>
      </w:r>
      <w:r w:rsidR="0048043E">
        <w:t> </w:t>
      </w:r>
      <w:r w:rsidRPr="006F2E43">
        <w:t>e</w:t>
      </w:r>
      <w:r w:rsidR="0048043E">
        <w:t> </w:t>
      </w:r>
      <w:r w:rsidRPr="006F2E43">
        <w:t>§ ML är svårläst. För att nå en bättre överensstämmelse med lydelsen i direktivet och även göra bestämmelsen mer lättläst föreslår Skatteverket att den uttryckliga definition av mellanman som finns i artikel 36a.3 i direktivet införs som ett tredje stycke i bestämmelsen. Regeringen finner emellertid att det är till fördel för läsbarheten av bestämmelsen att begreppet mellanman introduceras redan i första stycket och behåller utformningen av 5</w:t>
      </w:r>
      <w:r w:rsidR="0048043E">
        <w:t> </w:t>
      </w:r>
      <w:r w:rsidRPr="006F2E43">
        <w:t>kap. 2</w:t>
      </w:r>
      <w:r w:rsidR="0048043E">
        <w:t> </w:t>
      </w:r>
      <w:r w:rsidRPr="006F2E43">
        <w:t>e</w:t>
      </w:r>
      <w:r w:rsidR="0048043E">
        <w:t> </w:t>
      </w:r>
      <w:r w:rsidRPr="006F2E43">
        <w:t xml:space="preserve">§ ML så som föreslagits i promemorian. Som </w:t>
      </w:r>
      <w:r w:rsidRPr="006F2E43">
        <w:rPr>
          <w:i/>
        </w:rPr>
        <w:t>Sveriges Advokatsamfund</w:t>
      </w:r>
      <w:r w:rsidRPr="006F2E43">
        <w:t xml:space="preserve"> påpekar var den hänvisning till 5</w:t>
      </w:r>
      <w:r w:rsidR="0048043E">
        <w:t> </w:t>
      </w:r>
      <w:r w:rsidRPr="006F2E43">
        <w:t>kap. 2</w:t>
      </w:r>
      <w:r w:rsidR="0048043E">
        <w:t> </w:t>
      </w:r>
      <w:r w:rsidRPr="006F2E43">
        <w:t>e</w:t>
      </w:r>
      <w:r w:rsidR="0048043E">
        <w:t> </w:t>
      </w:r>
      <w:r w:rsidRPr="006F2E43">
        <w:t>§ ML som promemorian föreslagit i 5</w:t>
      </w:r>
      <w:r w:rsidR="0048043E">
        <w:t> </w:t>
      </w:r>
      <w:r w:rsidRPr="006F2E43">
        <w:t>kap. 2</w:t>
      </w:r>
      <w:r w:rsidR="0048043E">
        <w:t> </w:t>
      </w:r>
      <w:r w:rsidRPr="006F2E43">
        <w:t xml:space="preserve">§ </w:t>
      </w:r>
      <w:r>
        <w:t xml:space="preserve">första stycket </w:t>
      </w:r>
      <w:r w:rsidRPr="006F2E43">
        <w:t>1 ML otydlig. Regeringen föreslår därför en annan språklig och redaktionell utf</w:t>
      </w:r>
      <w:r>
        <w:t>ormning av denna hänvisning.</w:t>
      </w:r>
    </w:p>
    <w:p w14:paraId="547CE2FC" w14:textId="77777777" w:rsidR="00245B60" w:rsidRDefault="00245B60" w:rsidP="00245B60">
      <w:pPr>
        <w:pStyle w:val="Brdtextmedindrag"/>
      </w:pPr>
      <w:r w:rsidRPr="006F2E43">
        <w:t xml:space="preserve">För att förtydliga vilka effekter en tillämpning av den nya paragrafen får i olika situationer redovisas nedan några exempel. </w:t>
      </w:r>
    </w:p>
    <w:p w14:paraId="561CB3A3" w14:textId="77777777" w:rsidR="00245B60" w:rsidRDefault="00245B60" w:rsidP="00245B60">
      <w:pPr>
        <w:pStyle w:val="Rubrik5utannumrering"/>
      </w:pPr>
      <w:r w:rsidRPr="005F56EB">
        <w:t>Exempel</w:t>
      </w:r>
      <w:r>
        <w:t xml:space="preserve"> 1</w:t>
      </w:r>
    </w:p>
    <w:p w14:paraId="2624691B" w14:textId="77777777" w:rsidR="00245B60" w:rsidRPr="005F56EB" w:rsidRDefault="00245B60" w:rsidP="00245B60">
      <w:pPr>
        <w:pStyle w:val="Brdtextmedindrag"/>
        <w:ind w:firstLine="0"/>
      </w:pPr>
      <w:r>
        <w:t xml:space="preserve">Ett svenskt företag, A, säljer varor till ett annat svenskt företag, B, som säljer vidare varorna till det danska företaget C. B är registrerat för mervärdesskatt i både Sverige och Danmark. Varorna avgår från Sverige. B står för transporten som görs direkt från A till C. B anger sitt danska registreringsnummer till A. </w:t>
      </w:r>
    </w:p>
    <w:p w14:paraId="5DE0F212" w14:textId="77777777" w:rsidR="00245B60" w:rsidRDefault="00245B60" w:rsidP="00245B60">
      <w:pPr>
        <w:pStyle w:val="Brdtextmedindrag"/>
        <w:ind w:firstLine="0"/>
      </w:pPr>
    </w:p>
    <w:p w14:paraId="19B37E66" w14:textId="49005B31" w:rsidR="00245B60" w:rsidRDefault="00245B60" w:rsidP="00245B60">
      <w:pPr>
        <w:pStyle w:val="Brdtextmedindrag"/>
        <w:ind w:firstLine="0"/>
      </w:pPr>
      <w:r>
        <w:t>Enligt föreslagna 5</w:t>
      </w:r>
      <w:r w:rsidR="0048043E">
        <w:t> </w:t>
      </w:r>
      <w:r>
        <w:t>kap. 2</w:t>
      </w:r>
      <w:r w:rsidR="0048043E">
        <w:t> </w:t>
      </w:r>
      <w:r>
        <w:t>e</w:t>
      </w:r>
      <w:r w:rsidR="0048043E">
        <w:t> </w:t>
      </w:r>
      <w:r>
        <w:t>§ första stycket ML är det omsättningen från A till B som den gränsöverskridande transporten ska hänföras till. Omsättningen utgör därmed en sådan omsättning med transport som avses i 5 kap. 2</w:t>
      </w:r>
      <w:r w:rsidR="0048043E">
        <w:t> </w:t>
      </w:r>
      <w:r>
        <w:t>§ första stycket 1 ML. Omsättningslandet är Sverige eftersom varorna befann sig här när transporten påbörjades. Om förutsättningarna enligt 3 kap. 30</w:t>
      </w:r>
      <w:r w:rsidR="0048043E">
        <w:t> </w:t>
      </w:r>
      <w:r>
        <w:t>a</w:t>
      </w:r>
      <w:r w:rsidR="0048043E">
        <w:t> </w:t>
      </w:r>
      <w:r>
        <w:t xml:space="preserve">§ första stycket 1 ML är uppfyllda kan A:s omsättning till B vara undantagen från skatteplikt som en unionsintern försäljning. </w:t>
      </w:r>
    </w:p>
    <w:p w14:paraId="1604CB13" w14:textId="77777777" w:rsidR="00245B60" w:rsidRPr="00C57683" w:rsidRDefault="00245B60" w:rsidP="00245B60">
      <w:pPr>
        <w:pStyle w:val="Rubrik5utannumrering"/>
      </w:pPr>
      <w:r w:rsidRPr="00C57683">
        <w:t xml:space="preserve">Exempel 2 </w:t>
      </w:r>
    </w:p>
    <w:p w14:paraId="50EF5E56" w14:textId="77777777" w:rsidR="00245B60" w:rsidRDefault="00245B60" w:rsidP="00245B60">
      <w:pPr>
        <w:pStyle w:val="Brdtextmedindrag"/>
        <w:ind w:firstLine="0"/>
      </w:pPr>
      <w:r>
        <w:t xml:space="preserve">Samma förutsättningar som i exemplet ovan, men B anger i stället sitt svenska registreringsnummer för mervärdesskatt till A. </w:t>
      </w:r>
    </w:p>
    <w:p w14:paraId="2A52FF60" w14:textId="2F26F623" w:rsidR="00245B60" w:rsidRDefault="00245B60" w:rsidP="00245B60">
      <w:pPr>
        <w:pStyle w:val="Brdtextmedindrag"/>
        <w:ind w:firstLine="0"/>
      </w:pPr>
      <w:r>
        <w:t>Eftersom B kommunicerat sitt svenska registrerings</w:t>
      </w:r>
      <w:r>
        <w:softHyphen/>
        <w:t>nummer för mervärdesskatt till A är det enligt föreslagna 5</w:t>
      </w:r>
      <w:r w:rsidR="0048043E">
        <w:t> </w:t>
      </w:r>
      <w:r>
        <w:t>kap. 2</w:t>
      </w:r>
      <w:r w:rsidR="0048043E">
        <w:t> </w:t>
      </w:r>
      <w:r>
        <w:t>e</w:t>
      </w:r>
      <w:r w:rsidR="0048043E">
        <w:t> </w:t>
      </w:r>
      <w:r>
        <w:t>§ andra stycket ML omsättningen från B till C som transporten ska hänföras till och som ska utgöra en sådan omsättning med transport som avses i 5</w:t>
      </w:r>
      <w:r w:rsidR="0048043E">
        <w:t> </w:t>
      </w:r>
      <w:r>
        <w:t>kap. 2</w:t>
      </w:r>
      <w:r w:rsidR="0048043E">
        <w:t> </w:t>
      </w:r>
      <w:r>
        <w:t>§ första stycket 1 ML. Omsättningen från A till B ska anses vara en lokal om</w:t>
      </w:r>
      <w:r w:rsidR="00860D41">
        <w:softHyphen/>
      </w:r>
      <w:r>
        <w:t>sättning som enligt 5</w:t>
      </w:r>
      <w:r w:rsidR="003B0AE2">
        <w:t> </w:t>
      </w:r>
      <w:r>
        <w:t>kap. 3</w:t>
      </w:r>
      <w:r w:rsidR="003B0AE2">
        <w:t> </w:t>
      </w:r>
      <w:r>
        <w:t>§ ML ska beskattas i Sverige eftersom varan fanns här då den togs om hand av köparen. Omsättningslandet för leveransen från B till C är Sverige eftersom varan fanns här då transporten påbörjades. Om förutsättningarna enligt 3</w:t>
      </w:r>
      <w:r w:rsidR="003B0AE2">
        <w:t> </w:t>
      </w:r>
      <w:r>
        <w:t>kap. 30</w:t>
      </w:r>
      <w:r w:rsidR="003B0AE2">
        <w:t> </w:t>
      </w:r>
      <w:r>
        <w:t>a</w:t>
      </w:r>
      <w:r w:rsidR="003B0AE2">
        <w:t> </w:t>
      </w:r>
      <w:r>
        <w:t xml:space="preserve">§ första stycket 1 ML är uppfyllda kan B:s omsättning till C vara undantagen från skatteplikt som en unionsintern omsättning. </w:t>
      </w:r>
    </w:p>
    <w:p w14:paraId="4D1BBFCB" w14:textId="77777777" w:rsidR="00245B60" w:rsidRPr="006600D6" w:rsidRDefault="00245B60" w:rsidP="00245B60">
      <w:pPr>
        <w:pStyle w:val="Rubrik5utannumrering"/>
      </w:pPr>
      <w:r>
        <w:t>Exempel 3</w:t>
      </w:r>
    </w:p>
    <w:p w14:paraId="3C99B83F" w14:textId="77777777" w:rsidR="00245B60" w:rsidRDefault="00245B60" w:rsidP="00245B60">
      <w:pPr>
        <w:pStyle w:val="Brdtextmedindrag"/>
        <w:ind w:firstLine="0"/>
      </w:pPr>
      <w:r w:rsidRPr="00962FD5">
        <w:t xml:space="preserve">Det svenska företaget </w:t>
      </w:r>
      <w:r>
        <w:t>D</w:t>
      </w:r>
      <w:r w:rsidRPr="00962FD5">
        <w:t xml:space="preserve"> är involverat i en kedjetransaktion med finska företaget </w:t>
      </w:r>
      <w:r>
        <w:t>E</w:t>
      </w:r>
      <w:r w:rsidRPr="00962FD5">
        <w:t xml:space="preserve">, tyska företaget </w:t>
      </w:r>
      <w:r>
        <w:t>F</w:t>
      </w:r>
      <w:r w:rsidRPr="00962FD5">
        <w:t xml:space="preserve"> och polska företaget </w:t>
      </w:r>
      <w:r>
        <w:t>G</w:t>
      </w:r>
      <w:r w:rsidRPr="00962FD5">
        <w:t>. Varorna befinner sig hela tiden i Sverige, dvs. ingen</w:t>
      </w:r>
      <w:r>
        <w:t xml:space="preserve"> gränsöverskridande</w:t>
      </w:r>
      <w:r w:rsidRPr="00962FD5">
        <w:t xml:space="preserve"> transport sker</w:t>
      </w:r>
      <w:r>
        <w:t xml:space="preserve">. </w:t>
      </w:r>
    </w:p>
    <w:p w14:paraId="703E1922" w14:textId="77777777" w:rsidR="00245B60" w:rsidRDefault="00245B60" w:rsidP="00245B60">
      <w:pPr>
        <w:pStyle w:val="Brdtextmedindrag"/>
        <w:ind w:firstLine="0"/>
      </w:pPr>
    </w:p>
    <w:p w14:paraId="19571BCC" w14:textId="1854A554" w:rsidR="00245B60" w:rsidRDefault="00245B60" w:rsidP="00245B60">
      <w:pPr>
        <w:pStyle w:val="Brdtextmedindrag"/>
        <w:ind w:firstLine="0"/>
      </w:pPr>
      <w:r>
        <w:t>Eftersom inte någon gränsöverskridande transport sker blir inte föreslagna 5</w:t>
      </w:r>
      <w:r w:rsidR="003B0AE2">
        <w:t> </w:t>
      </w:r>
      <w:r>
        <w:t>kap. 2</w:t>
      </w:r>
      <w:r w:rsidR="003B0AE2">
        <w:t> </w:t>
      </w:r>
      <w:r>
        <w:t>e</w:t>
      </w:r>
      <w:r w:rsidR="003B0AE2">
        <w:t> </w:t>
      </w:r>
      <w:r>
        <w:t>§ ML tillämplig. Samtliga omsättningar har gjorts i Sverige.</w:t>
      </w:r>
    </w:p>
    <w:p w14:paraId="3DD2310F" w14:textId="77777777" w:rsidR="00245B60" w:rsidRDefault="00245B60" w:rsidP="00245B60">
      <w:pPr>
        <w:pStyle w:val="Rubrik5utannumrering"/>
      </w:pPr>
      <w:r w:rsidRPr="00C57683">
        <w:t xml:space="preserve">Exempel </w:t>
      </w:r>
      <w:r>
        <w:t>4</w:t>
      </w:r>
      <w:r w:rsidRPr="00C57683">
        <w:t xml:space="preserve"> </w:t>
      </w:r>
    </w:p>
    <w:p w14:paraId="43B0DF05" w14:textId="77777777" w:rsidR="00245B60" w:rsidRDefault="00245B60" w:rsidP="00245B60">
      <w:pPr>
        <w:pStyle w:val="Brdtext"/>
      </w:pPr>
      <w:r>
        <w:t xml:space="preserve">Fyra företag är involverade i en kedjetransaktion. Det svenska företaget S säljer varor till det finska företaget F som säljer vidare till det tyska företaget D som i sin tur säljer till det polska företaget P. Varorna skickas från Sverige direkt till Polen. D står för transporten. D är registrerad till mervärdesskatt i Polen och anger sitt polska registreringsnummer till F. </w:t>
      </w:r>
    </w:p>
    <w:p w14:paraId="7368A319" w14:textId="77777777" w:rsidR="00245B60" w:rsidRPr="00B53D09" w:rsidRDefault="00245B60" w:rsidP="00245B60">
      <w:pPr>
        <w:pStyle w:val="Brdtextmedindrag"/>
      </w:pPr>
    </w:p>
    <w:p w14:paraId="1045DF96" w14:textId="4DB244E1" w:rsidR="00245B60" w:rsidRDefault="00245B60" w:rsidP="00245B60">
      <w:pPr>
        <w:pStyle w:val="Brdtextmedindrag"/>
        <w:ind w:firstLine="0"/>
      </w:pPr>
      <w:r>
        <w:t>Enligt föreslagna 5</w:t>
      </w:r>
      <w:r w:rsidR="003B0AE2">
        <w:t> </w:t>
      </w:r>
      <w:r>
        <w:t>kap. 2</w:t>
      </w:r>
      <w:r w:rsidR="003B0AE2">
        <w:t> </w:t>
      </w:r>
      <w:r>
        <w:t>e</w:t>
      </w:r>
      <w:r w:rsidR="003B0AE2">
        <w:t> </w:t>
      </w:r>
      <w:r>
        <w:t>§ första stycket ML är det omsättningen från F till D som den gränsöverskridande transporten ska hänföras till. Det är den omsättningen som kan vara undantagen från skatteplikt som en unionsintern omsättning om övriga förutsättningar för det undantaget är uppfyllda. Omsättningen från S till F är en lokal omsättning i Sverige enligt 5</w:t>
      </w:r>
      <w:r w:rsidR="003B0AE2">
        <w:t> </w:t>
      </w:r>
      <w:r>
        <w:t>kap. 3</w:t>
      </w:r>
      <w:r w:rsidR="003B0AE2">
        <w:t> </w:t>
      </w:r>
      <w:r>
        <w:t>§ ML. Omsättningen från D till P är en omsättning utomlands enligt 5 kap. 1 § första stycket ML jämfört med 5</w:t>
      </w:r>
      <w:r w:rsidR="003B0AE2">
        <w:t> </w:t>
      </w:r>
      <w:r>
        <w:t>kap. 2</w:t>
      </w:r>
      <w:r w:rsidR="003B0AE2">
        <w:t> </w:t>
      </w:r>
      <w:r>
        <w:t xml:space="preserve">§ och 2 e § ML.  </w:t>
      </w:r>
    </w:p>
    <w:p w14:paraId="639F2760" w14:textId="77777777" w:rsidR="00245B60" w:rsidRDefault="00245B60" w:rsidP="00245B60">
      <w:pPr>
        <w:pStyle w:val="Brdtextmedindrag"/>
        <w:ind w:firstLine="0"/>
      </w:pPr>
    </w:p>
    <w:p w14:paraId="6BB67C51" w14:textId="334C9B54" w:rsidR="00245B60" w:rsidRDefault="00245B60" w:rsidP="00245B60">
      <w:pPr>
        <w:pStyle w:val="Brdtextmedindrag"/>
        <w:ind w:firstLine="0"/>
      </w:pPr>
      <w:r w:rsidRPr="00B53D09">
        <w:t>Om D i stället hade varit registrerad till mervärdesskatt i Sverige och angett det registreringsnumret till sin leverantör F hade det varit omsättningen från D till det polska företaget P som den gräns</w:t>
      </w:r>
      <w:r w:rsidR="00860D41">
        <w:softHyphen/>
      </w:r>
      <w:r w:rsidRPr="00B53D09">
        <w:t xml:space="preserve">överskridande transporten hänförts till. Omsättningen från S till F respektive från F till D </w:t>
      </w:r>
      <w:r>
        <w:t>vore</w:t>
      </w:r>
      <w:r w:rsidRPr="00B53D09">
        <w:t xml:space="preserve"> </w:t>
      </w:r>
      <w:r>
        <w:t>då</w:t>
      </w:r>
      <w:r w:rsidRPr="00B53D09">
        <w:t xml:space="preserve"> lokala </w:t>
      </w:r>
      <w:r>
        <w:t>omsättningar i Sverige enligt 5 kap. 3 </w:t>
      </w:r>
      <w:r w:rsidRPr="00B53D09">
        <w:t>§ ML.</w:t>
      </w:r>
    </w:p>
    <w:p w14:paraId="52CC2596" w14:textId="77777777" w:rsidR="00245B60" w:rsidRPr="00E2165C" w:rsidRDefault="00245B60" w:rsidP="00245B60">
      <w:pPr>
        <w:pStyle w:val="Rubrik5utannumrering"/>
      </w:pPr>
      <w:r w:rsidRPr="00E2165C">
        <w:t>Lagförslag</w:t>
      </w:r>
    </w:p>
    <w:p w14:paraId="7CCAD690" w14:textId="13BE51B8" w:rsidR="00245B60" w:rsidRDefault="00245B60" w:rsidP="00F17316">
      <w:pPr>
        <w:pStyle w:val="Brdtextmedindrag"/>
        <w:ind w:firstLine="0"/>
      </w:pPr>
      <w:r w:rsidRPr="00E502BC">
        <w:t>Förslaget föranleder ändring i 5</w:t>
      </w:r>
      <w:r w:rsidR="003B0AE2">
        <w:t> </w:t>
      </w:r>
      <w:r w:rsidRPr="00E502BC">
        <w:t>kap. 2</w:t>
      </w:r>
      <w:r w:rsidR="003B0AE2">
        <w:t> </w:t>
      </w:r>
      <w:r w:rsidRPr="00E502BC">
        <w:t xml:space="preserve">§ </w:t>
      </w:r>
      <w:r>
        <w:t xml:space="preserve">första stycket </w:t>
      </w:r>
      <w:r w:rsidRPr="00E502BC">
        <w:t>1 ML och införande av en ny paragraf, 5</w:t>
      </w:r>
      <w:r w:rsidR="003B0AE2">
        <w:t> </w:t>
      </w:r>
      <w:r w:rsidRPr="00E502BC">
        <w:t>kap. 2</w:t>
      </w:r>
      <w:r w:rsidR="003B0AE2">
        <w:t> </w:t>
      </w:r>
      <w:r w:rsidRPr="00E502BC">
        <w:t>e</w:t>
      </w:r>
      <w:r w:rsidR="003B0AE2">
        <w:t> </w:t>
      </w:r>
      <w:r w:rsidRPr="00E502BC">
        <w:t>§ ML.</w:t>
      </w:r>
      <w:r>
        <w:t xml:space="preserve"> </w:t>
      </w:r>
    </w:p>
    <w:p w14:paraId="24E9454D" w14:textId="77777777" w:rsidR="00245B60" w:rsidRPr="0098320D" w:rsidRDefault="00245B60" w:rsidP="00F17316">
      <w:pPr>
        <w:pStyle w:val="Rubrik1"/>
      </w:pPr>
      <w:bookmarkStart w:id="63" w:name="_Toc1482577"/>
      <w:bookmarkStart w:id="64" w:name="_Toc9424612"/>
      <w:bookmarkStart w:id="65" w:name="_Toc18570399"/>
      <w:r w:rsidRPr="0098320D">
        <w:t>Territoriella tillämpningsområden</w:t>
      </w:r>
      <w:bookmarkEnd w:id="63"/>
      <w:bookmarkEnd w:id="64"/>
      <w:bookmarkEnd w:id="65"/>
    </w:p>
    <w:p w14:paraId="24146621" w14:textId="77777777" w:rsidR="00245B60" w:rsidRPr="0098320D" w:rsidRDefault="00245B60" w:rsidP="00C71031">
      <w:pPr>
        <w:pStyle w:val="Rubrik2"/>
        <w:spacing w:before="0"/>
      </w:pPr>
      <w:bookmarkStart w:id="66" w:name="_Toc1482578"/>
      <w:bookmarkStart w:id="67" w:name="_Toc9424613"/>
      <w:bookmarkStart w:id="68" w:name="_Toc18570400"/>
      <w:r w:rsidRPr="0098320D">
        <w:t>Gällande rätt</w:t>
      </w:r>
      <w:bookmarkEnd w:id="66"/>
      <w:bookmarkEnd w:id="67"/>
      <w:bookmarkEnd w:id="68"/>
    </w:p>
    <w:p w14:paraId="3D9EBA95" w14:textId="77777777" w:rsidR="00245B60" w:rsidRPr="0098320D" w:rsidRDefault="00245B60" w:rsidP="00C71031">
      <w:pPr>
        <w:pStyle w:val="Rubrik3"/>
        <w:spacing w:before="0"/>
      </w:pPr>
      <w:bookmarkStart w:id="69" w:name="_Toc1482579"/>
      <w:bookmarkStart w:id="70" w:name="_Toc9424614"/>
      <w:bookmarkStart w:id="71" w:name="_Toc18570401"/>
      <w:r w:rsidRPr="0098320D">
        <w:t>EU-rätt</w:t>
      </w:r>
      <w:bookmarkEnd w:id="69"/>
      <w:bookmarkEnd w:id="70"/>
      <w:bookmarkEnd w:id="71"/>
    </w:p>
    <w:p w14:paraId="0D68C19F" w14:textId="77777777" w:rsidR="00245B60" w:rsidRPr="0098320D" w:rsidRDefault="00245B60" w:rsidP="00F17316">
      <w:pPr>
        <w:pStyle w:val="Brdtextmedindrag"/>
        <w:ind w:firstLine="0"/>
      </w:pPr>
      <w:r w:rsidRPr="0098320D">
        <w:t xml:space="preserve">Av artikel 4 i Europaparlamentets och rådets förordning (EU) nr 952/2013 av den 9 oktober 2013 om fastställande av en tullkodex för unionen framgår att till unionens tullområde hör bl.a. Republiken Italiens territorium, utom kommunerna Livigno och </w:t>
      </w:r>
      <w:proofErr w:type="spellStart"/>
      <w:r w:rsidRPr="0098320D">
        <w:t>Campione</w:t>
      </w:r>
      <w:proofErr w:type="spellEnd"/>
      <w:r w:rsidRPr="0098320D">
        <w:t xml:space="preserve"> d’Italia och de italienska delar av Luganosjön som är belägna mellan stranden och den politiska gränsen för området mellan </w:t>
      </w:r>
      <w:proofErr w:type="spellStart"/>
      <w:r w:rsidRPr="0098320D">
        <w:t>Ponte</w:t>
      </w:r>
      <w:proofErr w:type="spellEnd"/>
      <w:r w:rsidRPr="0098320D">
        <w:t xml:space="preserve"> </w:t>
      </w:r>
      <w:proofErr w:type="spellStart"/>
      <w:r w:rsidRPr="0098320D">
        <w:t>Tresa</w:t>
      </w:r>
      <w:proofErr w:type="spellEnd"/>
      <w:r w:rsidRPr="0098320D">
        <w:t xml:space="preserve"> och Porto </w:t>
      </w:r>
      <w:proofErr w:type="spellStart"/>
      <w:r w:rsidRPr="0098320D">
        <w:t>Ceresio</w:t>
      </w:r>
      <w:proofErr w:type="spellEnd"/>
      <w:r w:rsidRPr="0098320D">
        <w:t>.</w:t>
      </w:r>
    </w:p>
    <w:p w14:paraId="06D89BED" w14:textId="77777777" w:rsidR="00245B60" w:rsidRPr="0098320D" w:rsidRDefault="00245B60" w:rsidP="00F17316">
      <w:pPr>
        <w:pStyle w:val="Brdtextmedindrag"/>
      </w:pPr>
      <w:r w:rsidRPr="0098320D">
        <w:t xml:space="preserve">Av artikel 6 i rådets direktiv 2006/112/EG av den 28 november 2006 om ett gemensamt system för mervärdesskatt framgår att direktivet inte ska tillämpas på vissa territorier bl.a. </w:t>
      </w:r>
      <w:bookmarkStart w:id="72" w:name="_Hlk536105026"/>
      <w:proofErr w:type="spellStart"/>
      <w:r w:rsidRPr="0098320D">
        <w:t>Campione</w:t>
      </w:r>
      <w:proofErr w:type="spellEnd"/>
      <w:r w:rsidRPr="0098320D">
        <w:t xml:space="preserve"> d’Italia och de italienska delarna av Luganosjön</w:t>
      </w:r>
      <w:bookmarkEnd w:id="72"/>
      <w:r w:rsidRPr="0098320D">
        <w:t>. Även av denna artikel framgår att de territorierna inte ingår i unionens tullområde.</w:t>
      </w:r>
    </w:p>
    <w:p w14:paraId="3EE27830" w14:textId="77777777" w:rsidR="00245B60" w:rsidRPr="0098320D" w:rsidRDefault="00245B60" w:rsidP="00F17316">
      <w:pPr>
        <w:pStyle w:val="Rubrik3"/>
      </w:pPr>
      <w:bookmarkStart w:id="73" w:name="_Toc1482580"/>
      <w:bookmarkStart w:id="74" w:name="_Toc9424615"/>
      <w:bookmarkStart w:id="75" w:name="_Toc18570402"/>
      <w:r w:rsidRPr="0098320D">
        <w:t>Svensk rätt</w:t>
      </w:r>
      <w:bookmarkEnd w:id="73"/>
      <w:bookmarkEnd w:id="74"/>
      <w:bookmarkEnd w:id="75"/>
    </w:p>
    <w:p w14:paraId="11299FE8" w14:textId="52861DCA" w:rsidR="00245B60" w:rsidRPr="0098320D" w:rsidRDefault="00245B60" w:rsidP="00F17316">
      <w:pPr>
        <w:pStyle w:val="Brdtext"/>
      </w:pPr>
      <w:r w:rsidRPr="0098320D">
        <w:t>I 1 kap. 10 b § ML regleras definitionen av ett tredje territorium d</w:t>
      </w:r>
      <w:r w:rsidR="00125E16">
        <w:t>v</w:t>
      </w:r>
      <w:r w:rsidRPr="0098320D">
        <w:t xml:space="preserve">s. de territorier som inte ingår i Europeiska unionens mervärdesskatteområde. Av denna bestämmelse framgår att </w:t>
      </w:r>
      <w:proofErr w:type="spellStart"/>
      <w:r w:rsidRPr="0098320D">
        <w:t>Campione</w:t>
      </w:r>
      <w:proofErr w:type="spellEnd"/>
      <w:r w:rsidRPr="0098320D">
        <w:t xml:space="preserve"> d’Italia och de italienska delarna av Luganosjön definieras som ett tredje territorium som inte ingår i unionens tullområde.</w:t>
      </w:r>
    </w:p>
    <w:p w14:paraId="04E8524A" w14:textId="77777777" w:rsidR="00245B60" w:rsidRPr="0098320D" w:rsidRDefault="00245B60" w:rsidP="00F17316">
      <w:pPr>
        <w:pStyle w:val="Rubrik2"/>
      </w:pPr>
      <w:bookmarkStart w:id="76" w:name="_Toc1482581"/>
      <w:bookmarkStart w:id="77" w:name="_Toc9424616"/>
      <w:bookmarkStart w:id="78" w:name="_Toc18570403"/>
      <w:r w:rsidRPr="0098320D">
        <w:t>Definitionen av ett tredje territorium justeras</w:t>
      </w:r>
      <w:bookmarkEnd w:id="76"/>
      <w:bookmarkEnd w:id="77"/>
      <w:bookmarkEnd w:id="78"/>
    </w:p>
    <w:p w14:paraId="5FA98D8A" w14:textId="77777777" w:rsidR="00245B60" w:rsidRPr="0098320D" w:rsidRDefault="00245B60" w:rsidP="00245B60">
      <w:pPr>
        <w:pStyle w:val="Brdtextram"/>
        <w:rPr>
          <w:sz w:val="8"/>
          <w:szCs w:val="8"/>
        </w:rPr>
      </w:pPr>
      <w:r w:rsidRPr="0098320D">
        <w:rPr>
          <w:b/>
        </w:rPr>
        <w:t>Regeringens förslag:</w:t>
      </w:r>
      <w:r w:rsidRPr="0098320D">
        <w:t xml:space="preserve"> Definitionen av ett tredje territorium i mervärdesskattelagen justeras så att den italienska kommunen </w:t>
      </w:r>
      <w:proofErr w:type="spellStart"/>
      <w:r w:rsidRPr="0098320D">
        <w:t>Campione</w:t>
      </w:r>
      <w:proofErr w:type="spellEnd"/>
      <w:r w:rsidRPr="0098320D">
        <w:t xml:space="preserve"> d’Italia och de italienska delarna av Luganosjön ingår i Europeiska unionens tullområde.</w:t>
      </w:r>
    </w:p>
    <w:p w14:paraId="06A7CADE" w14:textId="77777777" w:rsidR="00245B60" w:rsidRPr="0098320D" w:rsidRDefault="00245B60" w:rsidP="00245B60">
      <w:pPr>
        <w:pStyle w:val="Brdtextmedindrag"/>
        <w:rPr>
          <w:b/>
          <w:sz w:val="8"/>
          <w:szCs w:val="8"/>
        </w:rPr>
      </w:pPr>
    </w:p>
    <w:p w14:paraId="6E1E510E" w14:textId="214EF446" w:rsidR="00245B60" w:rsidRPr="0098320D" w:rsidRDefault="00245B60" w:rsidP="00F17316">
      <w:pPr>
        <w:pStyle w:val="Brdtextmedindrag"/>
      </w:pPr>
      <w:r w:rsidRPr="0098320D">
        <w:rPr>
          <w:b/>
        </w:rPr>
        <w:t>Promemorians förslag</w:t>
      </w:r>
      <w:r w:rsidR="00183E1F">
        <w:rPr>
          <w:b/>
        </w:rPr>
        <w:t>:</w:t>
      </w:r>
      <w:r w:rsidRPr="0098320D">
        <w:rPr>
          <w:b/>
        </w:rPr>
        <w:t xml:space="preserve"> </w:t>
      </w:r>
      <w:r w:rsidR="00183E1F">
        <w:t>Ö</w:t>
      </w:r>
      <w:r w:rsidRPr="0098320D">
        <w:t xml:space="preserve">verensstämmer med regeringens. </w:t>
      </w:r>
    </w:p>
    <w:p w14:paraId="1C187EF3" w14:textId="77777777" w:rsidR="00245B60" w:rsidRPr="0098320D" w:rsidRDefault="00245B60" w:rsidP="00F17316">
      <w:pPr>
        <w:pStyle w:val="Brdtextmedindrag"/>
      </w:pPr>
      <w:r w:rsidRPr="0098320D">
        <w:rPr>
          <w:b/>
        </w:rPr>
        <w:t>Remissinstanserna</w:t>
      </w:r>
      <w:r w:rsidRPr="0098320D">
        <w:t>: Ingen remissinstans har yttrat sig i denna del.</w:t>
      </w:r>
    </w:p>
    <w:p w14:paraId="72CAE34D" w14:textId="0751B93E" w:rsidR="00245B60" w:rsidRPr="0098320D" w:rsidRDefault="00245B60" w:rsidP="00F17316">
      <w:pPr>
        <w:pStyle w:val="Brdtextmedindrag"/>
      </w:pPr>
      <w:r w:rsidRPr="0098320D">
        <w:rPr>
          <w:b/>
        </w:rPr>
        <w:t>Skälen för regeringens förslag:</w:t>
      </w:r>
      <w:r w:rsidRPr="0098320D">
        <w:t xml:space="preserve"> Europeiska kommissionen har efter begäran från Italien föreslagit att den italienska kommunen </w:t>
      </w:r>
      <w:proofErr w:type="spellStart"/>
      <w:r w:rsidRPr="0098320D">
        <w:t>Campione</w:t>
      </w:r>
      <w:proofErr w:type="spellEnd"/>
      <w:r w:rsidRPr="0098320D">
        <w:t xml:space="preserve"> d’Italia och de italienska delarna av Luganosjön inkluderas i Europeiska unionens tullområde eftersom de historiska skäl som låg till grund för uteslutandet av dessa områden, såsom deras isolering och ekonomiska nackdelar, inte längre är tillämpliga. Territorierna lämnas dock även fortsättningsvis utanför Europeiska unionens mervärdesskatteområde, eftersom det är av avgörande betydelse för att upprätthålla likvärdiga konkurrensförhållanden mellan ekonomiska aktörer som är etablerade i Schweiz och i den italienska kommunen </w:t>
      </w:r>
      <w:proofErr w:type="spellStart"/>
      <w:r w:rsidRPr="0098320D">
        <w:t>Campione</w:t>
      </w:r>
      <w:proofErr w:type="spellEnd"/>
      <w:r w:rsidRPr="0098320D">
        <w:t xml:space="preserve"> d’Italia, genom tillämpning av en lokal indirekt beskattning i enlighet med det schweiziska systemet för mervärdesskatt.</w:t>
      </w:r>
    </w:p>
    <w:p w14:paraId="6C7EF58F" w14:textId="77777777" w:rsidR="00245B60" w:rsidRPr="0098320D" w:rsidRDefault="00245B60" w:rsidP="00F17316">
      <w:pPr>
        <w:pStyle w:val="Brdtextmedindrag"/>
      </w:pPr>
      <w:r w:rsidRPr="0098320D">
        <w:t>Rådet har den 18 februari 2019 beslutat att ändra mervärdesskattedirektivet i enlighet med förslaget. Definitionen av ett tredje territorium bör till följd av detta ändras i 1 kap. 10 b § ML.</w:t>
      </w:r>
    </w:p>
    <w:p w14:paraId="5D9F6110" w14:textId="77777777" w:rsidR="00245B60" w:rsidRPr="0098320D" w:rsidRDefault="00245B60" w:rsidP="00F17316">
      <w:pPr>
        <w:pStyle w:val="Rubrik5utannumrering"/>
      </w:pPr>
      <w:r w:rsidRPr="0098320D">
        <w:t>Lagförslag</w:t>
      </w:r>
    </w:p>
    <w:p w14:paraId="465B953A" w14:textId="77777777" w:rsidR="00245B60" w:rsidRPr="0098320D" w:rsidRDefault="00245B60" w:rsidP="00F17316">
      <w:pPr>
        <w:pStyle w:val="Brdtext"/>
      </w:pPr>
      <w:r w:rsidRPr="0098320D">
        <w:t>Förslaget föranleder ändring i 1 kap. 10 b § ML.</w:t>
      </w:r>
    </w:p>
    <w:p w14:paraId="4278B9EC" w14:textId="77777777" w:rsidR="00245B60" w:rsidRPr="0098320D" w:rsidRDefault="00245B60" w:rsidP="00245B60">
      <w:pPr>
        <w:pStyle w:val="Rubrik1"/>
      </w:pPr>
      <w:bookmarkStart w:id="79" w:name="_Toc9424617"/>
      <w:bookmarkStart w:id="80" w:name="_Toc18570404"/>
      <w:r w:rsidRPr="0098320D">
        <w:t>Ikraftträdande- och övergångsbestämmelser</w:t>
      </w:r>
      <w:bookmarkEnd w:id="79"/>
      <w:bookmarkEnd w:id="80"/>
    </w:p>
    <w:p w14:paraId="2C816322" w14:textId="6D2A63DB" w:rsidR="00245B60" w:rsidRPr="0098320D" w:rsidRDefault="00245B60" w:rsidP="00245B60">
      <w:pPr>
        <w:pStyle w:val="Brdtextram"/>
      </w:pPr>
      <w:r w:rsidRPr="0098320D">
        <w:rPr>
          <w:b/>
        </w:rPr>
        <w:t>Regeringens förslag:</w:t>
      </w:r>
      <w:r w:rsidRPr="0098320D">
        <w:t xml:space="preserve"> Lagändringarna ska träda i kraft den 1 januari 2020. När det gäller ändringarna i mervärdesskattelagen ska äldre bestämmelser </w:t>
      </w:r>
      <w:bookmarkStart w:id="81" w:name="_Hlk14953409"/>
      <w:r w:rsidRPr="0098320D">
        <w:t xml:space="preserve">fortfarande gälla för </w:t>
      </w:r>
      <w:r w:rsidRPr="0098320D" w:rsidDel="004C71C1">
        <w:t xml:space="preserve">mervärdesskatt </w:t>
      </w:r>
      <w:r w:rsidR="00504A50" w:rsidRPr="0098320D">
        <w:t xml:space="preserve">för vilken skattskyldighet inträtt </w:t>
      </w:r>
      <w:r w:rsidRPr="0098320D" w:rsidDel="004C71C1">
        <w:t>före ikraftträdandet</w:t>
      </w:r>
      <w:bookmarkEnd w:id="81"/>
      <w:r w:rsidRPr="0098320D">
        <w:t xml:space="preserve">. </w:t>
      </w:r>
    </w:p>
    <w:p w14:paraId="7AC4E55E" w14:textId="77777777" w:rsidR="00245B60" w:rsidRPr="00860D41" w:rsidRDefault="00245B60" w:rsidP="00245B60">
      <w:pPr>
        <w:pStyle w:val="Brdtextmedindrag"/>
        <w:rPr>
          <w:sz w:val="8"/>
          <w:szCs w:val="8"/>
        </w:rPr>
      </w:pPr>
    </w:p>
    <w:p w14:paraId="6EA03511" w14:textId="0F03C4B5" w:rsidR="00245B60" w:rsidRPr="0098320D" w:rsidRDefault="00245B60" w:rsidP="00F17316">
      <w:pPr>
        <w:pStyle w:val="Brdtextmedindrag"/>
      </w:pPr>
      <w:r w:rsidRPr="0098320D">
        <w:rPr>
          <w:b/>
        </w:rPr>
        <w:t xml:space="preserve">Promemorians förslag: </w:t>
      </w:r>
      <w:r w:rsidRPr="0098320D">
        <w:t xml:space="preserve">Överensstämmer </w:t>
      </w:r>
      <w:r w:rsidR="005E7924">
        <w:t xml:space="preserve">i huvudsak med </w:t>
      </w:r>
      <w:r w:rsidRPr="0098320D">
        <w:t>regeringens.</w:t>
      </w:r>
      <w:r w:rsidR="005E7924">
        <w:t xml:space="preserve"> </w:t>
      </w:r>
      <w:r w:rsidR="005E7924" w:rsidRPr="006F2E43">
        <w:t>Promemorians lagförslag hade en något annan språklig utformning.</w:t>
      </w:r>
      <w:r w:rsidR="005E7924">
        <w:t xml:space="preserve"> </w:t>
      </w:r>
    </w:p>
    <w:p w14:paraId="1320B900" w14:textId="77777777" w:rsidR="00245B60" w:rsidRPr="0098320D" w:rsidRDefault="00245B60" w:rsidP="00F17316">
      <w:pPr>
        <w:pStyle w:val="Brdtextmedindrag"/>
      </w:pPr>
      <w:r w:rsidRPr="0098320D">
        <w:rPr>
          <w:b/>
        </w:rPr>
        <w:t>Remissinstanserna</w:t>
      </w:r>
      <w:r w:rsidRPr="0098320D">
        <w:t>: Ingen remissinstans har yttrat sig i denna del.</w:t>
      </w:r>
    </w:p>
    <w:p w14:paraId="6965F729" w14:textId="5A33F96E" w:rsidR="00245B60" w:rsidRPr="0098320D" w:rsidRDefault="00245B60" w:rsidP="00F17316">
      <w:pPr>
        <w:pStyle w:val="Brdtextmedindrag"/>
      </w:pPr>
      <w:r w:rsidRPr="0098320D">
        <w:rPr>
          <w:b/>
        </w:rPr>
        <w:t xml:space="preserve">Skälen för regeringens förslag: </w:t>
      </w:r>
      <w:r w:rsidRPr="0098320D">
        <w:t>Av artikel 2 i rådets direktiv (EU) 2018/1910 framgår att de nya bestämmelserna ska tillämpas av medlemsstaterna från och med den 1</w:t>
      </w:r>
      <w:r w:rsidR="009A60AF">
        <w:t> </w:t>
      </w:r>
      <w:r w:rsidRPr="0098320D">
        <w:t xml:space="preserve">januari 2020. Även de direktivändringar som följer av att den italienska kommunen </w:t>
      </w:r>
      <w:proofErr w:type="spellStart"/>
      <w:r w:rsidRPr="0098320D">
        <w:t>Campione</w:t>
      </w:r>
      <w:proofErr w:type="spellEnd"/>
      <w:r w:rsidRPr="0098320D">
        <w:t xml:space="preserve"> d’Italia och de italienska delarna av Luganosjön inkluderas i Europeiska unionens tullområde ska tillämpas från och med det datumet. Mot denna bakgrund bör de nya reglerna i mervärdesskattelagen och skatte</w:t>
      </w:r>
      <w:r w:rsidR="009A60AF">
        <w:softHyphen/>
      </w:r>
      <w:r w:rsidRPr="0098320D">
        <w:t>förfarandelagen träda i kraft den 1 januari 2020.</w:t>
      </w:r>
    </w:p>
    <w:p w14:paraId="07C7C8A6" w14:textId="41873732" w:rsidR="00245B60" w:rsidRPr="00504A50" w:rsidRDefault="00245B60" w:rsidP="00F17316">
      <w:pPr>
        <w:pStyle w:val="Brdtextmedindrag"/>
      </w:pPr>
      <w:r w:rsidRPr="0098320D">
        <w:t>När det gäller bestämmelserna i mervärdesskattelagen bör äldre bestäm</w:t>
      </w:r>
      <w:r w:rsidR="00504A50" w:rsidRPr="0098320D">
        <w:softHyphen/>
      </w:r>
      <w:r w:rsidRPr="0098320D">
        <w:t xml:space="preserve">melser </w:t>
      </w:r>
      <w:r w:rsidR="00504A50" w:rsidRPr="0098320D">
        <w:t>fortfarande gälla för mervärdesskatt för vilken skattskyldighet inträtt före ikraftträdandet</w:t>
      </w:r>
      <w:r w:rsidRPr="0098320D">
        <w:t>. En motsvarande övergångsbestämmelse för ändringen i skatteförfarandelagen bedöms inte behövas.</w:t>
      </w:r>
    </w:p>
    <w:p w14:paraId="5655BB1E" w14:textId="77777777" w:rsidR="00245B60" w:rsidRPr="00FE7918" w:rsidRDefault="00245B60" w:rsidP="00245B60">
      <w:pPr>
        <w:pStyle w:val="Rubrik1"/>
      </w:pPr>
      <w:bookmarkStart w:id="82" w:name="_Toc1482584"/>
      <w:bookmarkStart w:id="83" w:name="_Toc10616996"/>
      <w:bookmarkStart w:id="84" w:name="_Toc18570405"/>
      <w:r w:rsidRPr="00FE7918">
        <w:t>Konsekvensanalys</w:t>
      </w:r>
      <w:bookmarkEnd w:id="82"/>
      <w:bookmarkEnd w:id="83"/>
      <w:bookmarkEnd w:id="84"/>
    </w:p>
    <w:p w14:paraId="31F86257" w14:textId="487F456E" w:rsidR="00245B60" w:rsidRPr="00D13BE2" w:rsidRDefault="00245B60" w:rsidP="00245B60">
      <w:pPr>
        <w:pStyle w:val="Brdtext"/>
      </w:pPr>
      <w:r w:rsidRPr="00D13BE2">
        <w:t>I detta avsnitt redogörs för förslage</w:t>
      </w:r>
      <w:r>
        <w:t>n</w:t>
      </w:r>
      <w:r w:rsidRPr="00D13BE2">
        <w:t>s effekter i den omfattning som är nödvändig i det aktuella lagstiftningsärendet och avseende de aspekter som ska belysas enligt 6 och 7</w:t>
      </w:r>
      <w:r w:rsidR="003B0AE2">
        <w:t> </w:t>
      </w:r>
      <w:r w:rsidRPr="00D13BE2">
        <w:t>§§ förordningen (2007:1244) om konsekvensutredning vid regelgivning.</w:t>
      </w:r>
    </w:p>
    <w:p w14:paraId="31B2AD06" w14:textId="77777777" w:rsidR="00245B60" w:rsidRPr="00FE7918" w:rsidRDefault="00245B60" w:rsidP="00245B60">
      <w:pPr>
        <w:pStyle w:val="Rubrik2"/>
      </w:pPr>
      <w:bookmarkStart w:id="85" w:name="_Toc18570406"/>
      <w:bookmarkStart w:id="86" w:name="_Toc1482586"/>
      <w:bookmarkStart w:id="87" w:name="_Toc10616997"/>
      <w:r w:rsidRPr="00FE7918">
        <w:t>Mervärdesskatt vid gränsöverskridande handel</w:t>
      </w:r>
      <w:bookmarkEnd w:id="85"/>
      <w:r w:rsidRPr="00FE7918">
        <w:t xml:space="preserve"> </w:t>
      </w:r>
    </w:p>
    <w:p w14:paraId="20E1616C" w14:textId="2BDF5453" w:rsidR="00245B60" w:rsidRPr="00D13BE2" w:rsidRDefault="00245B60" w:rsidP="00C71031">
      <w:pPr>
        <w:pStyle w:val="Rubrik3"/>
        <w:spacing w:before="0"/>
      </w:pPr>
      <w:bookmarkStart w:id="88" w:name="_Toc18570407"/>
      <w:r w:rsidRPr="00D13BE2">
        <w:t>Syfte</w:t>
      </w:r>
      <w:r>
        <w:t>,</w:t>
      </w:r>
      <w:r w:rsidRPr="00D13BE2">
        <w:t xml:space="preserve"> alternativa lösningar</w:t>
      </w:r>
      <w:r>
        <w:t xml:space="preserve"> och förslagets förenlighet med EU-rätten</w:t>
      </w:r>
      <w:bookmarkEnd w:id="86"/>
      <w:bookmarkEnd w:id="87"/>
      <w:bookmarkEnd w:id="88"/>
    </w:p>
    <w:p w14:paraId="01634075" w14:textId="77777777" w:rsidR="00245B60" w:rsidRPr="00D13BE2" w:rsidRDefault="00245B60" w:rsidP="00245B60">
      <w:pPr>
        <w:pStyle w:val="Brdtext"/>
      </w:pPr>
      <w:r w:rsidRPr="00D13BE2">
        <w:t>Direktivändringarna syftar till att förbättra de nuvarande reglerna om mervärdesskatt vid gränsöverskridande handel. De föreslagna ändringarna av mervärdesskattelagen och skatteförfarandelagen syftar till att införa mervärdesskattedirektivets nya regler i svensk rätt. Reglerna i direktivet måste genomföras i nationell lagstiftning. Några alternativ till lagändringarna finns inte om de svenska reglerna ska bli förenliga med direktivet. De avsedda effekterna med harmoniserade regler kan också utebli om direktivet inte skulle genomföras i nationell lagstiftning.</w:t>
      </w:r>
    </w:p>
    <w:p w14:paraId="57AC8246" w14:textId="77777777" w:rsidR="00245B60" w:rsidRPr="00D13BE2" w:rsidRDefault="00245B60" w:rsidP="00245B60">
      <w:pPr>
        <w:pStyle w:val="Brdtextmedindrag"/>
      </w:pPr>
      <w:r w:rsidRPr="00D13BE2">
        <w:t>Förslaget om ändring av mervärdesskattelagen och skatteförfarande</w:t>
      </w:r>
      <w:r>
        <w:softHyphen/>
      </w:r>
      <w:r w:rsidRPr="00D13BE2">
        <w:t>lagen medför att reglerna i dessa lagar blir förenliga med EU-rätten.</w:t>
      </w:r>
    </w:p>
    <w:p w14:paraId="100E92FF" w14:textId="77777777" w:rsidR="00245B60" w:rsidRPr="00C157B1" w:rsidRDefault="00245B60" w:rsidP="00245B60">
      <w:pPr>
        <w:pStyle w:val="Rubrik3"/>
      </w:pPr>
      <w:bookmarkStart w:id="89" w:name="_Toc1482587"/>
      <w:bookmarkStart w:id="90" w:name="_Toc10616998"/>
      <w:bookmarkStart w:id="91" w:name="_Toc18570408"/>
      <w:r w:rsidRPr="00C157B1">
        <w:t>Offentligfinansiell effekt</w:t>
      </w:r>
      <w:bookmarkEnd w:id="89"/>
      <w:bookmarkEnd w:id="90"/>
      <w:bookmarkEnd w:id="91"/>
    </w:p>
    <w:p w14:paraId="1A29FE3B" w14:textId="77777777" w:rsidR="00245B60" w:rsidRPr="00C157B1" w:rsidRDefault="00245B60" w:rsidP="00245B60">
      <w:pPr>
        <w:pStyle w:val="Brdtext"/>
      </w:pPr>
      <w:r w:rsidRPr="00C157B1">
        <w:t xml:space="preserve">Ändringarna bedöms inte </w:t>
      </w:r>
      <w:r>
        <w:t>få någon offentligfinansiell effekt</w:t>
      </w:r>
      <w:r w:rsidRPr="00C157B1">
        <w:t>.</w:t>
      </w:r>
    </w:p>
    <w:p w14:paraId="580ADCBF" w14:textId="77777777" w:rsidR="00245B60" w:rsidRPr="00C157B1" w:rsidRDefault="00245B60" w:rsidP="00245B60">
      <w:pPr>
        <w:pStyle w:val="Rubrik3"/>
      </w:pPr>
      <w:bookmarkStart w:id="92" w:name="_Toc1482588"/>
      <w:bookmarkStart w:id="93" w:name="_Toc10616999"/>
      <w:bookmarkStart w:id="94" w:name="_Toc18570409"/>
      <w:r w:rsidRPr="00C157B1">
        <w:t>Effekter för företagen</w:t>
      </w:r>
      <w:bookmarkEnd w:id="92"/>
      <w:bookmarkEnd w:id="93"/>
      <w:bookmarkEnd w:id="94"/>
    </w:p>
    <w:p w14:paraId="33C377E2" w14:textId="77777777" w:rsidR="00245B60" w:rsidRPr="00A149B7" w:rsidRDefault="00245B60" w:rsidP="00245B60">
      <w:pPr>
        <w:pStyle w:val="Brdtextmedindrag"/>
        <w:ind w:firstLine="0"/>
      </w:pPr>
      <w:r w:rsidRPr="00A149B7">
        <w:t>De föreslagna ändringarna gällande avropslager, undantag från skatteplikt vid leveranser av varor till andra EU-länder samt kedjetransaktioner syftar till att förenkla företags hantering av mervärdesskatt vid gränsöver</w:t>
      </w:r>
      <w:r>
        <w:softHyphen/>
      </w:r>
      <w:r w:rsidRPr="00A149B7">
        <w:t xml:space="preserve">skridande handel inom EU. De tidigare reglerna har ansetts krångliga och ibland otydliga och öppnat för feltolkningar och omedveten felaktig hantering av mervärdesskatten. </w:t>
      </w:r>
      <w:r>
        <w:t>De föreslagna ändringarna</w:t>
      </w:r>
      <w:r w:rsidRPr="00A149B7">
        <w:t xml:space="preserve"> bedöms </w:t>
      </w:r>
      <w:r>
        <w:t xml:space="preserve">göra </w:t>
      </w:r>
      <w:r w:rsidRPr="00A149B7">
        <w:t>regler</w:t>
      </w:r>
      <w:r>
        <w:t>na tydligare</w:t>
      </w:r>
      <w:r w:rsidRPr="00A149B7">
        <w:t xml:space="preserve"> och </w:t>
      </w:r>
      <w:r>
        <w:t xml:space="preserve">att det därför kommer att bli </w:t>
      </w:r>
      <w:r w:rsidRPr="00A149B7">
        <w:t>enklare för skattskyldiga att göra rätt.</w:t>
      </w:r>
    </w:p>
    <w:p w14:paraId="6CDAF38A" w14:textId="77777777" w:rsidR="00245B60" w:rsidRPr="00BC796F" w:rsidRDefault="00245B60" w:rsidP="00245B60">
      <w:pPr>
        <w:pStyle w:val="Rubrik5utannumrering"/>
      </w:pPr>
      <w:bookmarkStart w:id="95" w:name="_Toc10617000"/>
      <w:r w:rsidRPr="00BC796F">
        <w:t>Avropslager</w:t>
      </w:r>
      <w:bookmarkEnd w:id="95"/>
    </w:p>
    <w:p w14:paraId="26BDD831" w14:textId="77777777" w:rsidR="00245B60" w:rsidRPr="00C157B1" w:rsidRDefault="00245B60" w:rsidP="00245B60">
      <w:pPr>
        <w:pStyle w:val="Brdtext"/>
      </w:pPr>
      <w:r w:rsidRPr="00C157B1">
        <w:t xml:space="preserve">Det saknas uppgifter </w:t>
      </w:r>
      <w:r>
        <w:t>över</w:t>
      </w:r>
      <w:r w:rsidRPr="00C157B1">
        <w:t xml:space="preserve"> hur många svenska företag som levererar till avropslager i andra EU</w:t>
      </w:r>
      <w:r>
        <w:t>-länder</w:t>
      </w:r>
      <w:r w:rsidRPr="00C157B1">
        <w:t xml:space="preserve"> och hur många företag i andra </w:t>
      </w:r>
      <w:r>
        <w:t>EU-länder</w:t>
      </w:r>
      <w:r w:rsidRPr="00C157B1">
        <w:t xml:space="preserve"> som levererar till Sverige. Av den anledningen är det svårt att göra någon uppskattning av </w:t>
      </w:r>
      <w:r>
        <w:t xml:space="preserve">de aggregerade </w:t>
      </w:r>
      <w:r w:rsidRPr="00C157B1">
        <w:t xml:space="preserve">effekterna av förslaget </w:t>
      </w:r>
      <w:r>
        <w:t xml:space="preserve">för </w:t>
      </w:r>
      <w:r w:rsidRPr="00C157B1">
        <w:t>berörda företag, inklusive eventuella ekonomiska konsekvenser</w:t>
      </w:r>
      <w:r>
        <w:t>.</w:t>
      </w:r>
    </w:p>
    <w:p w14:paraId="5C1B885F" w14:textId="77777777" w:rsidR="00245B60" w:rsidRDefault="00245B60" w:rsidP="00245B60">
      <w:pPr>
        <w:pStyle w:val="Brdtextmedindrag"/>
      </w:pPr>
      <w:r>
        <w:t xml:space="preserve">Hur förslaget kommer att påverka företagen och den administrativa bördan beror på hur företagen i dag hanterar avropslager. För företag med avropslager som redan i dag för register över bland annat vilka varor som finns i olika lager vid en given tidpunkt och när köparen gör avropet, bör ändringen inte innebära några betydande förändringar i hanteringen. Några tillägg kan dock behöva göras till det befintliga registret. För de företag som behöver upprätta ett register kan vissa merkostnader uppstå, men storleken på dessa är svåra att bedöma eftersom det inte finns några närmare krav på hur registret ska utformas. </w:t>
      </w:r>
    </w:p>
    <w:p w14:paraId="274B83AC" w14:textId="77777777" w:rsidR="00245B60" w:rsidRDefault="00245B60" w:rsidP="00245B60">
      <w:pPr>
        <w:pStyle w:val="Brdtextmedindrag"/>
      </w:pPr>
      <w:r>
        <w:t xml:space="preserve">Det kan även innebära en något ökad administrativ börda för företagen med avropslager eftersom de behöver redovisa leveransen i den periodiska sammanställningen vid två tillfällen, </w:t>
      </w:r>
      <w:r w:rsidRPr="00C157B1">
        <w:t xml:space="preserve">dels när varan </w:t>
      </w:r>
      <w:r>
        <w:t>överförs</w:t>
      </w:r>
      <w:r w:rsidRPr="00C157B1">
        <w:t xml:space="preserve"> till avropslagret</w:t>
      </w:r>
      <w:r>
        <w:t>,</w:t>
      </w:r>
      <w:r w:rsidRPr="00C157B1">
        <w:t xml:space="preserve"> dels när köparen i det andra medlems</w:t>
      </w:r>
      <w:r>
        <w:t>landet tar ut varan.</w:t>
      </w:r>
      <w:r w:rsidDel="001E69BB">
        <w:t xml:space="preserve"> </w:t>
      </w:r>
      <w:r>
        <w:t xml:space="preserve">Samtidigt behöver företaget som för över varor till ett avropslager inte längre registrera sig för mervärdesskatt i köparens land, vilket är en förenkling. Den totala effekten är därför svår att bedöma. </w:t>
      </w:r>
    </w:p>
    <w:p w14:paraId="17072B30" w14:textId="77777777" w:rsidR="00245B60" w:rsidRDefault="00245B60" w:rsidP="00245B60">
      <w:pPr>
        <w:pStyle w:val="Brdtextmedindrag"/>
      </w:pPr>
      <w:r>
        <w:t xml:space="preserve">För företag i Sverige som köper varor från andra EU-länder som levererats till ett avropslager i Sverige bör de ändrade reglerna inte innebära några större förändringar. Skillnaden blir att företaget i sin svenska mervärdesskattedeklaration ska redovisa köpet som ett unionsinternt förvärv i stället för lokalt förvärv. </w:t>
      </w:r>
    </w:p>
    <w:p w14:paraId="091091C7" w14:textId="77777777" w:rsidR="00245B60" w:rsidRPr="00A149B7" w:rsidRDefault="00245B60" w:rsidP="00245B60">
      <w:pPr>
        <w:pStyle w:val="Brdtextmedindrag"/>
      </w:pPr>
      <w:r w:rsidRPr="00A149B7">
        <w:t>Det bör noteras</w:t>
      </w:r>
      <w:r w:rsidRPr="00A149B7" w:rsidDel="007023D3">
        <w:t xml:space="preserve"> </w:t>
      </w:r>
      <w:r w:rsidRPr="00A149B7">
        <w:t xml:space="preserve">att </w:t>
      </w:r>
      <w:r>
        <w:t xml:space="preserve">de företag som anser att förenklingsreglerna inte förenklar deras gränsöverskridande handel </w:t>
      </w:r>
      <w:r w:rsidRPr="00A149B7">
        <w:t xml:space="preserve">eller beräknar att </w:t>
      </w:r>
      <w:r>
        <w:t>en tillämpning av dessa</w:t>
      </w:r>
      <w:r w:rsidRPr="00A149B7">
        <w:t xml:space="preserve"> kommer </w:t>
      </w:r>
      <w:r>
        <w:t>att</w:t>
      </w:r>
      <w:r w:rsidRPr="00A149B7">
        <w:t xml:space="preserve"> innebära för stora administrativa</w:t>
      </w:r>
      <w:r w:rsidRPr="00A149B7" w:rsidDel="00724CE7">
        <w:t xml:space="preserve"> </w:t>
      </w:r>
      <w:r w:rsidRPr="00A149B7">
        <w:t xml:space="preserve">kostnader, i stället </w:t>
      </w:r>
      <w:r>
        <w:t xml:space="preserve">kan </w:t>
      </w:r>
      <w:r w:rsidRPr="00A149B7">
        <w:t>tillämpa det nuvarande systemet med registrering för mervärdesskatt i det aktuella medlemslandet.</w:t>
      </w:r>
    </w:p>
    <w:p w14:paraId="5BB541C1" w14:textId="77777777" w:rsidR="00245B60" w:rsidRPr="00A149B7" w:rsidRDefault="00245B60" w:rsidP="00245B60">
      <w:pPr>
        <w:pStyle w:val="Rubrik5utannumrering"/>
      </w:pPr>
      <w:bookmarkStart w:id="96" w:name="_Toc10617001"/>
      <w:r w:rsidRPr="00A149B7">
        <w:t>Undantag från skatteplikt vid leveranser av varor till andra EU-länder</w:t>
      </w:r>
      <w:bookmarkEnd w:id="96"/>
    </w:p>
    <w:p w14:paraId="53A8675F" w14:textId="77777777" w:rsidR="00245B60" w:rsidRDefault="00245B60" w:rsidP="00245B60">
      <w:pPr>
        <w:pStyle w:val="Brdtext"/>
      </w:pPr>
      <w:r w:rsidRPr="00A149B7">
        <w:t xml:space="preserve">De flesta företag </w:t>
      </w:r>
      <w:r>
        <w:t xml:space="preserve">i Sverige </w:t>
      </w:r>
      <w:r w:rsidRPr="00A149B7">
        <w:t xml:space="preserve">redovisar </w:t>
      </w:r>
      <w:r>
        <w:t>i dag</w:t>
      </w:r>
      <w:r w:rsidRPr="00A149B7">
        <w:t xml:space="preserve"> i enlighet med de krav som nu införs. I praktiken utgör också köparens registreringsnummer redan </w:t>
      </w:r>
      <w:r>
        <w:t>i dag</w:t>
      </w:r>
      <w:r w:rsidRPr="00A149B7">
        <w:t xml:space="preserve"> en nödvändig förutsättning för den gränsöverskridande handeln inom EU. Det materiella kravet som nu införs innebär därför ingen större skillnad i tillämpningen för företagen. </w:t>
      </w:r>
    </w:p>
    <w:p w14:paraId="7E9294AE" w14:textId="77777777" w:rsidR="00245B60" w:rsidRPr="00A149B7" w:rsidRDefault="00245B60" w:rsidP="00245B60">
      <w:pPr>
        <w:pStyle w:val="Brdtextmedindrag"/>
      </w:pPr>
      <w:r w:rsidRPr="00A149B7">
        <w:t>Skatteverket bedömer att det skatteundandragande som förslaget syftar till att försvåra är litet, och beror på kunskapsbrist snarare än fusk.</w:t>
      </w:r>
      <w:r>
        <w:t xml:space="preserve"> Eftersom detta inte bedöms ha varit ett betydande problem för Sveriges del bedöms just detta förslag inte få några betydande effekter. För den gränsöverskridande handeln inom EU är det positivt med ett förtydligande i denna fråga så att det blir tydligt vilka regler som gäller och att förutsättningarna blir desamma för alla företag som bedriver gränsöverskridande handel inom EU. </w:t>
      </w:r>
    </w:p>
    <w:p w14:paraId="585ECA00" w14:textId="77777777" w:rsidR="00245B60" w:rsidRPr="00A149B7" w:rsidRDefault="00245B60" w:rsidP="00245B60">
      <w:pPr>
        <w:pStyle w:val="Rubrik5utannumrering"/>
      </w:pPr>
      <w:bookmarkStart w:id="97" w:name="_Toc10617002"/>
      <w:r w:rsidRPr="00A149B7">
        <w:t>Kedjetransaktioner</w:t>
      </w:r>
      <w:bookmarkEnd w:id="97"/>
    </w:p>
    <w:p w14:paraId="47784654" w14:textId="77777777" w:rsidR="00245B60" w:rsidRPr="0076017A" w:rsidRDefault="00245B60" w:rsidP="00245B60">
      <w:pPr>
        <w:pStyle w:val="Brdtext"/>
      </w:pPr>
      <w:r w:rsidRPr="00A149B7">
        <w:t>Förslaget bör innebära en förenkling för företagen, då ändringarna är avsedda att bringa klarhet</w:t>
      </w:r>
      <w:r>
        <w:t xml:space="preserve"> och ledning där det tidigare funnits en otydlighet.</w:t>
      </w:r>
    </w:p>
    <w:p w14:paraId="6C2EE6AB" w14:textId="77777777" w:rsidR="00245B60" w:rsidRPr="00C157B1" w:rsidRDefault="00245B60" w:rsidP="00245B60">
      <w:pPr>
        <w:pStyle w:val="Rubrik3"/>
      </w:pPr>
      <w:bookmarkStart w:id="98" w:name="_Toc1482589"/>
      <w:bookmarkStart w:id="99" w:name="_Toc10617003"/>
      <w:bookmarkStart w:id="100" w:name="_Toc18570410"/>
      <w:r w:rsidRPr="00C157B1">
        <w:t>Effekter för myndigheter och de allmänna förvaltningsdomstolarna</w:t>
      </w:r>
      <w:bookmarkEnd w:id="98"/>
      <w:bookmarkEnd w:id="99"/>
      <w:bookmarkEnd w:id="100"/>
    </w:p>
    <w:p w14:paraId="5E542C60" w14:textId="705C4006" w:rsidR="00245B60" w:rsidRDefault="00245B60" w:rsidP="00245B60">
      <w:pPr>
        <w:pStyle w:val="Brdtext"/>
      </w:pPr>
      <w:r w:rsidRPr="00A238D7">
        <w:t xml:space="preserve">Förslaget innebär kostnader för Skatteverket för anpassningar av IT-system och för </w:t>
      </w:r>
      <w:r>
        <w:t xml:space="preserve">att </w:t>
      </w:r>
      <w:r w:rsidRPr="00A238D7">
        <w:t>kontroller</w:t>
      </w:r>
      <w:r>
        <w:t>a</w:t>
      </w:r>
      <w:r w:rsidRPr="00A238D7" w:rsidDel="009270B6">
        <w:t xml:space="preserve"> </w:t>
      </w:r>
      <w:r w:rsidRPr="00A238D7">
        <w:t xml:space="preserve">efterlevnaden av de nya reglerna för avropslager. Tillkommande engångsvisa kostnader beräknas till </w:t>
      </w:r>
      <w:r>
        <w:t>5,6 </w:t>
      </w:r>
      <w:r w:rsidRPr="00A238D7">
        <w:t xml:space="preserve">miljoner kronor. </w:t>
      </w:r>
      <w:r>
        <w:t>Samtidigt</w:t>
      </w:r>
      <w:r w:rsidRPr="00A238D7">
        <w:t xml:space="preserve"> bedöms förslagen förbättra Skatteverkets kontrollmöjligheter och därmed möjligheten att upptäcka felaktigheter, medvetna som omedvetna. </w:t>
      </w:r>
      <w:r w:rsidR="009C1039">
        <w:t>T</w:t>
      </w:r>
      <w:r w:rsidRPr="00A238D7">
        <w:t xml:space="preserve">illkommande kostnader för Skatteverket </w:t>
      </w:r>
      <w:r>
        <w:t>kan</w:t>
      </w:r>
      <w:r w:rsidRPr="00A238D7">
        <w:t xml:space="preserve"> hanteras inom befintliga ekonomiska ramar</w:t>
      </w:r>
      <w:r>
        <w:t xml:space="preserve">. </w:t>
      </w:r>
    </w:p>
    <w:p w14:paraId="5E373B43" w14:textId="49D77CF9" w:rsidR="00245B60" w:rsidRPr="003F6D4A" w:rsidRDefault="003553FC" w:rsidP="00245B60">
      <w:pPr>
        <w:pStyle w:val="Brdtextmedindrag"/>
      </w:pPr>
      <w:r w:rsidRPr="00A173C5">
        <w:rPr>
          <w:i/>
        </w:rPr>
        <w:t>SCB</w:t>
      </w:r>
      <w:r w:rsidRPr="003F6D4A">
        <w:t xml:space="preserve"> </w:t>
      </w:r>
      <w:r w:rsidR="00245B60" w:rsidRPr="003F6D4A">
        <w:t>framför i sitt remissvar att förslaget inte har någon nämnvärd påverkan på deras verksamhet. Förändringen gällande avropslager kan dock innebära en förskjutning av rapportering till andra perioder, vilket kan påverka statistikunderlaget för aktuell period.</w:t>
      </w:r>
    </w:p>
    <w:p w14:paraId="07E951C2" w14:textId="77777777" w:rsidR="00245B60" w:rsidRDefault="00245B60" w:rsidP="00245B60">
      <w:pPr>
        <w:pStyle w:val="Brdtextmedindrag"/>
      </w:pPr>
      <w:r>
        <w:t>Förslaget har inga konsekvenser för de allmänna förvaltnings</w:t>
      </w:r>
      <w:r>
        <w:softHyphen/>
        <w:t>domstolarna.</w:t>
      </w:r>
    </w:p>
    <w:p w14:paraId="1CF23FD8" w14:textId="77777777" w:rsidR="00245B60" w:rsidRPr="00D13BE2" w:rsidRDefault="00245B60" w:rsidP="00245B60">
      <w:pPr>
        <w:pStyle w:val="Rubrik3"/>
      </w:pPr>
      <w:bookmarkStart w:id="101" w:name="_Toc499726186"/>
      <w:bookmarkStart w:id="102" w:name="_Toc1482590"/>
      <w:bookmarkStart w:id="103" w:name="_Toc10617004"/>
      <w:bookmarkStart w:id="104" w:name="_Toc18570411"/>
      <w:r w:rsidRPr="00D13BE2">
        <w:t>Ikraftträdande och särskilda informationsinsatser</w:t>
      </w:r>
      <w:bookmarkEnd w:id="101"/>
      <w:bookmarkEnd w:id="102"/>
      <w:bookmarkEnd w:id="103"/>
      <w:bookmarkEnd w:id="104"/>
    </w:p>
    <w:p w14:paraId="1487F612" w14:textId="77777777" w:rsidR="00245B60" w:rsidRPr="00D13BE2" w:rsidRDefault="00245B60" w:rsidP="00245B60">
      <w:pPr>
        <w:pStyle w:val="Brdtext"/>
      </w:pPr>
      <w:r w:rsidRPr="00D13BE2">
        <w:t xml:space="preserve">Ändringarna föreslås träda i kraft den 1 januari 2020. Tidpunkten för </w:t>
      </w:r>
      <w:r w:rsidRPr="00A478A1">
        <w:rPr>
          <w:rStyle w:val="BrdtextmedindragChar"/>
        </w:rPr>
        <w:t>ikraftträdandet överensstämmer med den tidpunkt som gäller för genomförande av direktivet. Något behov av särskilda informations</w:t>
      </w:r>
      <w:r w:rsidRPr="00A478A1">
        <w:rPr>
          <w:rStyle w:val="BrdtextmedindragChar"/>
        </w:rPr>
        <w:softHyphen/>
        <w:t>insatser utöver vad som normalt krävs vid regeländringar bedöms inte uppkomma.</w:t>
      </w:r>
    </w:p>
    <w:p w14:paraId="4518BD3E" w14:textId="77777777" w:rsidR="00245B60" w:rsidRPr="00D13BE2" w:rsidRDefault="00245B60" w:rsidP="00245B60">
      <w:pPr>
        <w:pStyle w:val="Rubrik3"/>
      </w:pPr>
      <w:bookmarkStart w:id="105" w:name="_Toc1482591"/>
      <w:bookmarkStart w:id="106" w:name="_Toc10617005"/>
      <w:bookmarkStart w:id="107" w:name="_Toc18570412"/>
      <w:r w:rsidRPr="00D13BE2">
        <w:t>Övriga effekter</w:t>
      </w:r>
      <w:bookmarkEnd w:id="105"/>
      <w:bookmarkEnd w:id="106"/>
      <w:bookmarkEnd w:id="107"/>
    </w:p>
    <w:p w14:paraId="6120C75E" w14:textId="1AD83253" w:rsidR="00245B60" w:rsidRDefault="00245B60" w:rsidP="00F17316">
      <w:pPr>
        <w:pStyle w:val="Brdtext"/>
      </w:pPr>
      <w:r w:rsidRPr="00D13BE2">
        <w:t xml:space="preserve">Förslaget bedöms inte </w:t>
      </w:r>
      <w:r>
        <w:t>få</w:t>
      </w:r>
      <w:r w:rsidRPr="00D13BE2">
        <w:t xml:space="preserve"> nå</w:t>
      </w:r>
      <w:r>
        <w:t xml:space="preserve">gra effekter på sysselsättning, </w:t>
      </w:r>
      <w:r w:rsidRPr="00D13BE2">
        <w:t>inkomst</w:t>
      </w:r>
      <w:r>
        <w:softHyphen/>
      </w:r>
      <w:r w:rsidRPr="00D13BE2">
        <w:t>fördelning,</w:t>
      </w:r>
      <w:r>
        <w:t xml:space="preserve"> miljö, </w:t>
      </w:r>
      <w:r w:rsidRPr="00D13BE2">
        <w:t>integration</w:t>
      </w:r>
      <w:r>
        <w:t>en</w:t>
      </w:r>
      <w:r w:rsidRPr="00D13BE2">
        <w:t>,</w:t>
      </w:r>
      <w:r>
        <w:t xml:space="preserve"> </w:t>
      </w:r>
      <w:r w:rsidRPr="00D13BE2">
        <w:t>brotts</w:t>
      </w:r>
      <w:r>
        <w:t>ligheten</w:t>
      </w:r>
      <w:r w:rsidRPr="00D13BE2">
        <w:t>, den ekonomiska jämställd</w:t>
      </w:r>
      <w:r>
        <w:softHyphen/>
      </w:r>
      <w:r w:rsidRPr="00D13BE2">
        <w:t>heten eller den kommunala självstyrelsen.</w:t>
      </w:r>
    </w:p>
    <w:p w14:paraId="2CDA621D" w14:textId="77777777" w:rsidR="00245B60" w:rsidRPr="00EB7F58" w:rsidRDefault="00245B60" w:rsidP="00F17316">
      <w:pPr>
        <w:pStyle w:val="Rubrik2"/>
      </w:pPr>
      <w:bookmarkStart w:id="108" w:name="_Toc1482592"/>
      <w:bookmarkStart w:id="109" w:name="_Toc9424626"/>
      <w:bookmarkStart w:id="110" w:name="_Toc18570413"/>
      <w:r w:rsidRPr="00EB7F58">
        <w:t>Territoriella tillämpningsområden</w:t>
      </w:r>
      <w:bookmarkEnd w:id="108"/>
      <w:bookmarkEnd w:id="109"/>
      <w:bookmarkEnd w:id="110"/>
    </w:p>
    <w:p w14:paraId="3958D2CB" w14:textId="55DEE390" w:rsidR="00C71031" w:rsidRDefault="00245B60" w:rsidP="00F17316">
      <w:pPr>
        <w:pStyle w:val="Brdtext"/>
      </w:pPr>
      <w:r w:rsidRPr="00EB7F58">
        <w:t>Ändringen i definitionen av ett tredje territorium i 1 kap. 10</w:t>
      </w:r>
      <w:r w:rsidR="003B0AE2">
        <w:t> </w:t>
      </w:r>
      <w:r w:rsidRPr="00EB7F58">
        <w:t>b</w:t>
      </w:r>
      <w:r w:rsidR="003B0AE2">
        <w:t> </w:t>
      </w:r>
      <w:r w:rsidRPr="00EB7F58">
        <w:t>§ ML medför inte några offentligfinansiella effekter. Ändringen bedöms inte heller medföra några effekter för företag, myndigheter, domstolar, miljön, jämställdheten eller i övrigt</w:t>
      </w:r>
      <w:r w:rsidR="00594A18">
        <w:t>.</w:t>
      </w:r>
    </w:p>
    <w:p w14:paraId="63955CA3" w14:textId="77777777" w:rsidR="00245B60" w:rsidRPr="00FE7918" w:rsidRDefault="00245B60" w:rsidP="00245B60">
      <w:pPr>
        <w:pStyle w:val="Rubrik1"/>
      </w:pPr>
      <w:bookmarkStart w:id="111" w:name="_Toc1482593"/>
      <w:bookmarkStart w:id="112" w:name="_Toc10617006"/>
      <w:bookmarkStart w:id="113" w:name="_Toc18570414"/>
      <w:r w:rsidRPr="00FE7918">
        <w:t>Författningskommentar</w:t>
      </w:r>
      <w:bookmarkEnd w:id="111"/>
      <w:bookmarkEnd w:id="112"/>
      <w:bookmarkEnd w:id="113"/>
    </w:p>
    <w:p w14:paraId="740FD631" w14:textId="1868D6BF" w:rsidR="00245B60" w:rsidRPr="00FE7918" w:rsidRDefault="00245B60" w:rsidP="00C71031">
      <w:pPr>
        <w:pStyle w:val="Rubrik2"/>
        <w:spacing w:before="0"/>
      </w:pPr>
      <w:bookmarkStart w:id="114" w:name="_Toc1482594"/>
      <w:bookmarkStart w:id="115" w:name="_Toc10617007"/>
      <w:bookmarkStart w:id="116" w:name="_Toc18570415"/>
      <w:r w:rsidRPr="00FE7918">
        <w:t>Förslaget till lag om ändring i mervärdesskattelagen (1994:200)</w:t>
      </w:r>
      <w:bookmarkEnd w:id="114"/>
      <w:bookmarkEnd w:id="115"/>
      <w:bookmarkEnd w:id="116"/>
    </w:p>
    <w:p w14:paraId="10C4A8CC" w14:textId="77777777" w:rsidR="00245B60" w:rsidRPr="00537B4E" w:rsidRDefault="00245B60" w:rsidP="00C71031">
      <w:pPr>
        <w:pStyle w:val="Rubrik4utannumrering"/>
        <w:spacing w:before="0"/>
      </w:pPr>
      <w:r w:rsidRPr="00537B4E">
        <w:t>1 kap.</w:t>
      </w:r>
    </w:p>
    <w:p w14:paraId="638C5B5F" w14:textId="77777777" w:rsidR="00245B60" w:rsidRPr="00537B4E" w:rsidRDefault="00245B60" w:rsidP="00F17316">
      <w:pPr>
        <w:pStyle w:val="Rubrik5utannumrering"/>
        <w:spacing w:before="0"/>
      </w:pPr>
      <w:r w:rsidRPr="00537B4E">
        <w:t>10 b §</w:t>
      </w:r>
    </w:p>
    <w:p w14:paraId="27CB5188" w14:textId="4FAE75D2" w:rsidR="00245B60" w:rsidRPr="00537B4E" w:rsidRDefault="00245B60" w:rsidP="00F17316">
      <w:pPr>
        <w:pStyle w:val="Brdtext"/>
      </w:pPr>
      <w:r w:rsidRPr="00537B4E">
        <w:t>Paragrafen anger vilka territorier som inte ingår i Europeiska unionens mervärdesskatteområde. Vidare anges om territorierna ingår eller inte ingår i unionens tullområde.</w:t>
      </w:r>
      <w:r w:rsidR="006D20BE" w:rsidRPr="00537B4E">
        <w:t xml:space="preserve"> </w:t>
      </w:r>
      <w:r w:rsidRPr="00537B4E">
        <w:t xml:space="preserve">Ändringen innebär att territorierna </w:t>
      </w:r>
      <w:proofErr w:type="spellStart"/>
      <w:r w:rsidRPr="00537B4E">
        <w:t>Campione</w:t>
      </w:r>
      <w:proofErr w:type="spellEnd"/>
      <w:r w:rsidRPr="00537B4E">
        <w:t xml:space="preserve"> d’Italia och de italienska delarna av Luganosjön ingår i unionens tullområde. De territorierna </w:t>
      </w:r>
      <w:r w:rsidR="006D20BE" w:rsidRPr="00537B4E">
        <w:t xml:space="preserve">ska </w:t>
      </w:r>
      <w:r w:rsidR="004752B0" w:rsidRPr="00537B4E">
        <w:t xml:space="preserve">även </w:t>
      </w:r>
      <w:r w:rsidRPr="00537B4E">
        <w:t xml:space="preserve">fortsättningsvis inte </w:t>
      </w:r>
      <w:r w:rsidR="006D20BE" w:rsidRPr="00537B4E">
        <w:t xml:space="preserve">ingå </w:t>
      </w:r>
      <w:r w:rsidRPr="00537B4E">
        <w:t>i Europeiska unionens mervärdesskatteområde.</w:t>
      </w:r>
    </w:p>
    <w:p w14:paraId="3E0394D7" w14:textId="77777777" w:rsidR="00245B60" w:rsidRPr="00537B4E" w:rsidRDefault="00245B60" w:rsidP="00F17316">
      <w:pPr>
        <w:pStyle w:val="Brdtextmedindrag"/>
      </w:pPr>
      <w:r w:rsidRPr="00537B4E">
        <w:t xml:space="preserve">I </w:t>
      </w:r>
      <w:r w:rsidRPr="00537B4E">
        <w:rPr>
          <w:i/>
        </w:rPr>
        <w:t>första stycket</w:t>
      </w:r>
      <w:r w:rsidRPr="00537B4E">
        <w:t xml:space="preserve"> ändras territoriernas ordningsföljd.</w:t>
      </w:r>
    </w:p>
    <w:p w14:paraId="2A71CC0E" w14:textId="77777777" w:rsidR="00245B60" w:rsidRPr="00537B4E" w:rsidRDefault="00245B60" w:rsidP="00F17316">
      <w:pPr>
        <w:pStyle w:val="Brdtextmedindrag"/>
      </w:pPr>
      <w:r w:rsidRPr="00537B4E">
        <w:t xml:space="preserve">I </w:t>
      </w:r>
      <w:r w:rsidRPr="00537B4E">
        <w:rPr>
          <w:i/>
        </w:rPr>
        <w:t>andra stycket</w:t>
      </w:r>
      <w:r w:rsidRPr="00537B4E">
        <w:t xml:space="preserve"> ändras hänvisningen till vilka territorier som ingår, respektive inte ingår, i unionens tullområde.</w:t>
      </w:r>
    </w:p>
    <w:p w14:paraId="6AAE07A8" w14:textId="77777777" w:rsidR="00245B60" w:rsidRPr="00537B4E" w:rsidRDefault="00245B60" w:rsidP="00F17316">
      <w:pPr>
        <w:pStyle w:val="Brdtextmedindrag"/>
      </w:pPr>
      <w:r w:rsidRPr="00537B4E">
        <w:t>Paragrafen behandlas i avsnitt 8.</w:t>
      </w:r>
    </w:p>
    <w:p w14:paraId="1E99151B" w14:textId="6E534E91" w:rsidR="00245B60" w:rsidRPr="00D13BE2" w:rsidRDefault="00245B60" w:rsidP="00F17316">
      <w:pPr>
        <w:pStyle w:val="Rubrik4utannumrering"/>
      </w:pPr>
      <w:r w:rsidRPr="00D13BE2">
        <w:t>2</w:t>
      </w:r>
      <w:r w:rsidR="003B0AE2">
        <w:t> </w:t>
      </w:r>
      <w:r w:rsidRPr="00D13BE2">
        <w:t>kap.</w:t>
      </w:r>
    </w:p>
    <w:p w14:paraId="71CB77A9" w14:textId="7C1C2021" w:rsidR="00245B60" w:rsidRPr="00D13BE2" w:rsidRDefault="00245B60" w:rsidP="00245B60">
      <w:pPr>
        <w:pStyle w:val="Rubrik5utannumrering"/>
        <w:spacing w:before="0"/>
      </w:pPr>
      <w:r w:rsidRPr="00D13BE2">
        <w:t>1</w:t>
      </w:r>
      <w:r w:rsidR="00C71031">
        <w:t> </w:t>
      </w:r>
      <w:r w:rsidRPr="00D13BE2">
        <w:t>c</w:t>
      </w:r>
      <w:r w:rsidR="00C71031">
        <w:t> </w:t>
      </w:r>
      <w:r w:rsidRPr="00D13BE2">
        <w:t>§</w:t>
      </w:r>
    </w:p>
    <w:p w14:paraId="25BA79D8" w14:textId="3608252F" w:rsidR="00245B60" w:rsidRPr="002A1E19" w:rsidRDefault="00245B60" w:rsidP="00245B60">
      <w:pPr>
        <w:pStyle w:val="Brdtext"/>
      </w:pPr>
      <w:r w:rsidRPr="00D13BE2">
        <w:t xml:space="preserve">Paragrafen är ny och </w:t>
      </w:r>
      <w:r>
        <w:t>motsvaras av</w:t>
      </w:r>
      <w:r w:rsidRPr="00D13BE2">
        <w:t xml:space="preserve"> artikel </w:t>
      </w:r>
      <w:r>
        <w:t xml:space="preserve">17a.1 och 17a.2 </w:t>
      </w:r>
      <w:r w:rsidRPr="00D13BE2">
        <w:t>i mervärdes</w:t>
      </w:r>
      <w:r>
        <w:softHyphen/>
      </w:r>
      <w:r w:rsidRPr="00D13BE2">
        <w:t xml:space="preserve">skattedirektivet. </w:t>
      </w:r>
      <w:r>
        <w:t>I direktivet finns ingen definition av avropslager, men med avropslager avses</w:t>
      </w:r>
      <w:r w:rsidRPr="00412CB6">
        <w:t xml:space="preserve"> </w:t>
      </w:r>
      <w:r>
        <w:t xml:space="preserve">sådana </w:t>
      </w:r>
      <w:r w:rsidRPr="00412CB6">
        <w:t xml:space="preserve">lager </w:t>
      </w:r>
      <w:r>
        <w:t xml:space="preserve">som en </w:t>
      </w:r>
      <w:r w:rsidRPr="00412CB6">
        <w:t>i förväg kä</w:t>
      </w:r>
      <w:r>
        <w:t>nd</w:t>
      </w:r>
      <w:r w:rsidRPr="00412CB6">
        <w:t xml:space="preserve"> köpare </w:t>
      </w:r>
      <w:r>
        <w:t xml:space="preserve">vid behov </w:t>
      </w:r>
      <w:r w:rsidRPr="00412CB6">
        <w:t xml:space="preserve">kan </w:t>
      </w:r>
      <w:r>
        <w:t>ta ut</w:t>
      </w:r>
      <w:r w:rsidRPr="00412CB6">
        <w:t xml:space="preserve"> varor </w:t>
      </w:r>
      <w:r>
        <w:t xml:space="preserve">från </w:t>
      </w:r>
      <w:r w:rsidRPr="00412CB6">
        <w:t>(på engelska: call-off stock).</w:t>
      </w:r>
      <w:r>
        <w:t xml:space="preserve"> Med </w:t>
      </w:r>
      <w:r w:rsidRPr="003A2F17">
        <w:rPr>
          <w:i/>
        </w:rPr>
        <w:t>avropslager i ett annat EU-land</w:t>
      </w:r>
      <w:r>
        <w:t xml:space="preserve"> ska förstås en situation där dessutom samtliga villkor i paragrafen är uppfyllda. </w:t>
      </w:r>
      <w:r w:rsidRPr="00D13BE2">
        <w:t>Om dessa</w:t>
      </w:r>
      <w:r w:rsidRPr="00D13BE2" w:rsidDel="00412CB6">
        <w:t xml:space="preserve"> </w:t>
      </w:r>
      <w:r>
        <w:t>villkor</w:t>
      </w:r>
      <w:r w:rsidRPr="00D13BE2">
        <w:t xml:space="preserve"> är uppfyllda </w:t>
      </w:r>
      <w:r>
        <w:t>ska</w:t>
      </w:r>
      <w:r w:rsidRPr="00D13BE2">
        <w:t xml:space="preserve"> överföringen av varorna till avropslagret inte </w:t>
      </w:r>
      <w:r>
        <w:t xml:space="preserve">anses utgöra en omsättning. I fråga om varor som förs </w:t>
      </w:r>
      <w:r w:rsidRPr="00D13BE2">
        <w:t>från ett annat EU-land till ett avropslager i Sverige</w:t>
      </w:r>
      <w:r>
        <w:t xml:space="preserve"> finns motsvarande villkor i</w:t>
      </w:r>
      <w:r w:rsidRPr="00D13BE2" w:rsidDel="00714F30">
        <w:t xml:space="preserve"> </w:t>
      </w:r>
      <w:r w:rsidRPr="00D13BE2">
        <w:t>2</w:t>
      </w:r>
      <w:r w:rsidR="009A60AF">
        <w:t> </w:t>
      </w:r>
      <w:r w:rsidRPr="00D13BE2">
        <w:t>a</w:t>
      </w:r>
      <w:r w:rsidR="009A60AF">
        <w:t> </w:t>
      </w:r>
      <w:r w:rsidRPr="00D13BE2">
        <w:t xml:space="preserve">kap. </w:t>
      </w:r>
      <w:r>
        <w:t>8</w:t>
      </w:r>
      <w:r w:rsidR="009A60AF">
        <w:t> </w:t>
      </w:r>
      <w:r>
        <w:t>§ ML.</w:t>
      </w:r>
    </w:p>
    <w:p w14:paraId="7DE11939" w14:textId="790F5AE7" w:rsidR="00245B60" w:rsidRDefault="00245B60" w:rsidP="00245B60">
      <w:pPr>
        <w:pStyle w:val="Brdtextmedindrag"/>
      </w:pPr>
      <w:r w:rsidRPr="00D13BE2">
        <w:t>Av</w:t>
      </w:r>
      <w:r w:rsidRPr="00D13BE2" w:rsidDel="005518FD">
        <w:t xml:space="preserve"> </w:t>
      </w:r>
      <w:r w:rsidRPr="003A2F17">
        <w:rPr>
          <w:i/>
        </w:rPr>
        <w:t xml:space="preserve">andra stycket </w:t>
      </w:r>
      <w:r w:rsidRPr="005518FD">
        <w:rPr>
          <w:i/>
        </w:rPr>
        <w:t>f</w:t>
      </w:r>
      <w:r w:rsidRPr="00D13BE2">
        <w:rPr>
          <w:i/>
        </w:rPr>
        <w:t>örsta</w:t>
      </w:r>
      <w:r w:rsidRPr="00D13BE2">
        <w:t xml:space="preserve"> </w:t>
      </w:r>
      <w:r>
        <w:t xml:space="preserve">och </w:t>
      </w:r>
      <w:r w:rsidRPr="00DE329B">
        <w:rPr>
          <w:i/>
        </w:rPr>
        <w:t>tredje punkten</w:t>
      </w:r>
      <w:r>
        <w:t xml:space="preserve"> </w:t>
      </w:r>
      <w:r w:rsidRPr="00D13BE2">
        <w:t xml:space="preserve">framgår att den avsedda förvärvaren måste vara känd när transporten påbörjas. </w:t>
      </w:r>
      <w:r>
        <w:t xml:space="preserve">Det innebär att den som överför varan måste känna till vem den avsedda förvärvaren är och dennes registreringsnummer till mervärdesskatt i det land som varan </w:t>
      </w:r>
      <w:r w:rsidR="00960285">
        <w:t>transportera</w:t>
      </w:r>
      <w:r>
        <w:t>s till. Det måste</w:t>
      </w:r>
      <w:r w:rsidRPr="00D13BE2" w:rsidDel="001B4303">
        <w:t xml:space="preserve"> </w:t>
      </w:r>
      <w:r>
        <w:t>r</w:t>
      </w:r>
      <w:r w:rsidRPr="00D13BE2">
        <w:t>edan när transporten påbörjas föreligga ett avtal mellan parterna om rätten att i ett senare skede och efter ankomsten förvärva varorna</w:t>
      </w:r>
      <w:r>
        <w:t xml:space="preserve"> från avropslagret</w:t>
      </w:r>
      <w:r w:rsidRPr="00D13BE2">
        <w:t xml:space="preserve">. </w:t>
      </w:r>
      <w:r>
        <w:t>Tvekan skulle kunna uppstå i de fall det är den avsedda förvärvaren som transporterar varan till det andra EU-landet. Eftersom någon leverans ännu inte skett till den avsedda förvärvaren får denne i ett sådant fall anses sköta transporten för säljarens räkning. Förenklingsreglerna kan därför användas även i dessa fall. Av</w:t>
      </w:r>
      <w:r w:rsidDel="005518FD">
        <w:t xml:space="preserve"> </w:t>
      </w:r>
      <w:r w:rsidRPr="003A2F17">
        <w:rPr>
          <w:i/>
        </w:rPr>
        <w:t xml:space="preserve">andra stycket </w:t>
      </w:r>
      <w:r w:rsidRPr="005518FD">
        <w:rPr>
          <w:i/>
        </w:rPr>
        <w:t>a</w:t>
      </w:r>
      <w:r w:rsidRPr="00D06537">
        <w:rPr>
          <w:i/>
        </w:rPr>
        <w:t>ndra</w:t>
      </w:r>
      <w:r>
        <w:t xml:space="preserve"> </w:t>
      </w:r>
      <w:r w:rsidRPr="00D06537">
        <w:rPr>
          <w:i/>
        </w:rPr>
        <w:t>punkten</w:t>
      </w:r>
      <w:r>
        <w:t xml:space="preserve"> framgår att den som överför varorna varken får ha etablerat sätet för sin ekonomiska verksamhet eller ha något fast etableringsställe i det land som varorna transporteras till. För tydlighets skull kan tilläggas att det däremot inte är något hinder för att tillämpa reglerna att den som överför varorna är registrerad till mervärdesskatt i det land dit varorna förs. Av </w:t>
      </w:r>
      <w:r w:rsidRPr="003A2F17">
        <w:rPr>
          <w:i/>
        </w:rPr>
        <w:t xml:space="preserve">andra stycket </w:t>
      </w:r>
      <w:r w:rsidRPr="005518FD">
        <w:rPr>
          <w:i/>
        </w:rPr>
        <w:t>f</w:t>
      </w:r>
      <w:r w:rsidRPr="00DE329B">
        <w:rPr>
          <w:i/>
        </w:rPr>
        <w:t>järde punkten</w:t>
      </w:r>
      <w:r>
        <w:t xml:space="preserve"> framgår ett </w:t>
      </w:r>
      <w:r w:rsidRPr="00D13BE2">
        <w:t>krav på registerföring</w:t>
      </w:r>
      <w:r>
        <w:t>. Den som överför varan måste registrera överföringen i ett register enligt den nya paragrafen 39</w:t>
      </w:r>
      <w:r w:rsidR="003B0AE2">
        <w:t> </w:t>
      </w:r>
      <w:r>
        <w:t>kap. 14</w:t>
      </w:r>
      <w:r w:rsidR="003B0AE2">
        <w:t> </w:t>
      </w:r>
      <w:r>
        <w:t>a</w:t>
      </w:r>
      <w:r w:rsidR="003B0AE2">
        <w:t> </w:t>
      </w:r>
      <w:r>
        <w:t>§ SFL.</w:t>
      </w:r>
      <w:r w:rsidRPr="00D13BE2">
        <w:t xml:space="preserve"> </w:t>
      </w:r>
      <w:r>
        <w:t>I samma stycke framgår också</w:t>
      </w:r>
      <w:r w:rsidRPr="00D13BE2" w:rsidDel="00A80879">
        <w:t xml:space="preserve"> </w:t>
      </w:r>
      <w:r>
        <w:t xml:space="preserve">ett </w:t>
      </w:r>
      <w:r w:rsidRPr="00D13BE2">
        <w:t>krav på att uppgifter o</w:t>
      </w:r>
      <w:r>
        <w:t xml:space="preserve">m överföringen och om den avsedda förvärvarens registreringsnummer till mervärdesskatt </w:t>
      </w:r>
      <w:r w:rsidRPr="00D13BE2">
        <w:t>lämnas i den periodiska sammanställningen</w:t>
      </w:r>
      <w:r>
        <w:t xml:space="preserve">. </w:t>
      </w:r>
    </w:p>
    <w:p w14:paraId="3F91A408" w14:textId="77777777" w:rsidR="00245B60" w:rsidRPr="00D13BE2" w:rsidRDefault="00245B60" w:rsidP="00245B60">
      <w:pPr>
        <w:pStyle w:val="Brdtextmedindrag"/>
      </w:pPr>
      <w:r>
        <w:t>Paragrafen</w:t>
      </w:r>
      <w:r w:rsidRPr="00D13BE2">
        <w:t xml:space="preserve"> </w:t>
      </w:r>
      <w:r>
        <w:t>behandlas i avsnitt 5.</w:t>
      </w:r>
    </w:p>
    <w:p w14:paraId="514E985A" w14:textId="34D4DFB8" w:rsidR="00245B60" w:rsidRPr="002C09D5" w:rsidRDefault="00245B60" w:rsidP="00F17316">
      <w:pPr>
        <w:pStyle w:val="Rubrik5utannumrering"/>
      </w:pPr>
      <w:r w:rsidRPr="002C09D5">
        <w:t>1</w:t>
      </w:r>
      <w:r w:rsidR="003B0AE2">
        <w:t> </w:t>
      </w:r>
      <w:r w:rsidRPr="002C09D5">
        <w:t>d</w:t>
      </w:r>
      <w:r w:rsidR="003B0AE2">
        <w:t> </w:t>
      </w:r>
      <w:r w:rsidRPr="002C09D5">
        <w:t>§</w:t>
      </w:r>
    </w:p>
    <w:p w14:paraId="4F379F8B" w14:textId="78EF38E3" w:rsidR="00245B60" w:rsidRPr="00A22351" w:rsidRDefault="00245B60" w:rsidP="00F17316">
      <w:pPr>
        <w:pStyle w:val="Brdtextmedindrag"/>
        <w:ind w:firstLine="0"/>
      </w:pPr>
      <w:r w:rsidRPr="00D13BE2">
        <w:t xml:space="preserve">Paragrafen är ny och </w:t>
      </w:r>
      <w:r>
        <w:t>motsvaras av artikel 17a.3</w:t>
      </w:r>
      <w:r w:rsidR="003B0AE2">
        <w:t> </w:t>
      </w:r>
      <w:r>
        <w:t>a i mervärdesskatte</w:t>
      </w:r>
      <w:r>
        <w:softHyphen/>
        <w:t>direktivet. Enligt</w:t>
      </w:r>
      <w:r w:rsidRPr="001B3DBC">
        <w:t xml:space="preserve"> </w:t>
      </w:r>
      <w:r w:rsidRPr="003403C3">
        <w:t>paragrafen</w:t>
      </w:r>
      <w:r w:rsidRPr="001B3DBC">
        <w:t xml:space="preserve"> </w:t>
      </w:r>
      <w:r>
        <w:t xml:space="preserve">gäller </w:t>
      </w:r>
      <w:r w:rsidRPr="00D13BE2">
        <w:t xml:space="preserve">att om samtliga villkor i </w:t>
      </w:r>
      <w:r>
        <w:t>1 c §</w:t>
      </w:r>
      <w:r w:rsidRPr="00D13BE2">
        <w:t xml:space="preserve"> är uppfyllda när äganderätten övergår till den avsedda förvärvaren</w:t>
      </w:r>
      <w:r w:rsidR="00960285">
        <w:t>, eller någon som ersatt denne enligt 1</w:t>
      </w:r>
      <w:r w:rsidR="003B0AE2">
        <w:t> </w:t>
      </w:r>
      <w:r w:rsidR="00960285">
        <w:t>g</w:t>
      </w:r>
      <w:r w:rsidR="003B0AE2">
        <w:t> </w:t>
      </w:r>
      <w:r w:rsidR="00960285">
        <w:t>§,</w:t>
      </w:r>
      <w:r>
        <w:t xml:space="preserve"> och</w:t>
      </w:r>
      <w:r w:rsidRPr="00D13BE2">
        <w:t xml:space="preserve"> förvärvet sker inom 12 månader från det att varorna kom till det andra EU-landet ska säljaren vid den tidpunkten anses ha gjort en från skatteplikt unda</w:t>
      </w:r>
      <w:r>
        <w:t>ntagen omsättning</w:t>
      </w:r>
      <w:r w:rsidRPr="00D13BE2">
        <w:t xml:space="preserve">. </w:t>
      </w:r>
    </w:p>
    <w:p w14:paraId="23F07216" w14:textId="77777777" w:rsidR="00245B60" w:rsidRPr="003403C3" w:rsidRDefault="00245B60" w:rsidP="00F17316">
      <w:pPr>
        <w:pStyle w:val="Brdtextmedindrag"/>
      </w:pPr>
      <w:r>
        <w:t>Paragrafen behandlas i avsnitt 5</w:t>
      </w:r>
      <w:r w:rsidRPr="00732FD5">
        <w:t>.</w:t>
      </w:r>
    </w:p>
    <w:p w14:paraId="5A55809F" w14:textId="12E553BA" w:rsidR="00245B60" w:rsidRDefault="00245B60" w:rsidP="00F17316">
      <w:pPr>
        <w:pStyle w:val="Rubrik5utannumrering"/>
      </w:pPr>
      <w:r>
        <w:t>1</w:t>
      </w:r>
      <w:r w:rsidR="003B0AE2">
        <w:t> </w:t>
      </w:r>
      <w:r>
        <w:t>e</w:t>
      </w:r>
      <w:r w:rsidR="003B0AE2">
        <w:t> </w:t>
      </w:r>
      <w:r w:rsidRPr="00D13BE2">
        <w:t>§</w:t>
      </w:r>
    </w:p>
    <w:p w14:paraId="1D342A4E" w14:textId="77777777" w:rsidR="00245B60" w:rsidRDefault="00245B60" w:rsidP="00F17316">
      <w:pPr>
        <w:pStyle w:val="Brdtextmedindrag"/>
        <w:ind w:firstLine="0"/>
      </w:pPr>
      <w:r w:rsidRPr="00732FD5">
        <w:t xml:space="preserve">Paragrafen är ny och motsvaras av </w:t>
      </w:r>
      <w:r>
        <w:t>17a.</w:t>
      </w:r>
      <w:r w:rsidRPr="00732FD5">
        <w:t xml:space="preserve">4 i mervärdesskattedirektivet. Paragrafen innehåller en tidsgräns </w:t>
      </w:r>
      <w:r>
        <w:t>om 12 månader som</w:t>
      </w:r>
      <w:r w:rsidRPr="00732FD5">
        <w:t xml:space="preserve"> varorna kan ligga kvar i lagret. </w:t>
      </w:r>
      <w:r w:rsidRPr="00673D48">
        <w:t>Om tidsgränsen överskrids uppstår en fiktiv leverans</w:t>
      </w:r>
      <w:r>
        <w:t>, dvs. en överföring av varan jämställd med omsättning enligt 2 kap. 1 § andra stycket ML ska anses ske</w:t>
      </w:r>
      <w:r w:rsidRPr="00673D48">
        <w:t>. Tidpunkten för omsättningen blir i sådana fall dagen efter 12-månadersperiodens utgång</w:t>
      </w:r>
      <w:r w:rsidRPr="00732FD5">
        <w:t>.</w:t>
      </w:r>
      <w:r>
        <w:t xml:space="preserve">  </w:t>
      </w:r>
    </w:p>
    <w:p w14:paraId="7547C44E" w14:textId="77777777" w:rsidR="00245B60" w:rsidRDefault="00245B60" w:rsidP="00F17316">
      <w:pPr>
        <w:pStyle w:val="Brdtextmedindrag"/>
      </w:pPr>
      <w:r>
        <w:t>Paragrafen behandlas i avsnitt 5</w:t>
      </w:r>
      <w:r w:rsidRPr="00732FD5">
        <w:t>.</w:t>
      </w:r>
    </w:p>
    <w:p w14:paraId="5D42D999" w14:textId="25C59312" w:rsidR="00245B60" w:rsidRPr="003403C3" w:rsidRDefault="00245B60" w:rsidP="00F17316">
      <w:pPr>
        <w:pStyle w:val="Rubrik5utannumrering"/>
      </w:pPr>
      <w:r>
        <w:t>1</w:t>
      </w:r>
      <w:r w:rsidR="003B0AE2">
        <w:t> </w:t>
      </w:r>
      <w:r>
        <w:t>f</w:t>
      </w:r>
      <w:r w:rsidR="003B0AE2">
        <w:t> </w:t>
      </w:r>
      <w:r w:rsidRPr="00D13BE2">
        <w:t>§</w:t>
      </w:r>
    </w:p>
    <w:p w14:paraId="68A2A6C2" w14:textId="10556867" w:rsidR="00245B60" w:rsidRDefault="00245B60" w:rsidP="00F17316">
      <w:pPr>
        <w:pStyle w:val="Brdtextmedindrag"/>
        <w:ind w:firstLine="0"/>
      </w:pPr>
      <w:r w:rsidRPr="003403C3">
        <w:t>P</w:t>
      </w:r>
      <w:r>
        <w:t>aragraf</w:t>
      </w:r>
      <w:r w:rsidRPr="003403C3">
        <w:t xml:space="preserve">en är ny och motsvaras av artikel </w:t>
      </w:r>
      <w:r>
        <w:t>17a.</w:t>
      </w:r>
      <w:r w:rsidRPr="003403C3">
        <w:t>5 i mervärdesskatte</w:t>
      </w:r>
      <w:r>
        <w:softHyphen/>
      </w:r>
      <w:r w:rsidRPr="003403C3">
        <w:t xml:space="preserve">direktivet. Paragrafen anger förutsättningarna för </w:t>
      </w:r>
      <w:r w:rsidRPr="00A22351">
        <w:t>att återsända var</w:t>
      </w:r>
      <w:r>
        <w:t>an</w:t>
      </w:r>
      <w:r w:rsidRPr="00A22351">
        <w:t>, dvs. transportera var</w:t>
      </w:r>
      <w:r>
        <w:t>an</w:t>
      </w:r>
      <w:r w:rsidRPr="00A22351">
        <w:t xml:space="preserve"> tillbaka till Sverige, utan </w:t>
      </w:r>
      <w:r>
        <w:t>att en beskattningsbar transaktion uppkommer. Återsändandet av varan måste göras inom 12 månader från det att den ankom till det andra EU-landet och anges i ett sådant register som föreskrivs i 39</w:t>
      </w:r>
      <w:r w:rsidR="003B0AE2">
        <w:t> </w:t>
      </w:r>
      <w:r>
        <w:t>kap. 14 a § SFL, dvs. ett sådant register som den som överför varor till ett avropslager i ett annat EU-land är skyldig att föra.</w:t>
      </w:r>
      <w:r w:rsidDel="000A226D">
        <w:t xml:space="preserve"> </w:t>
      </w:r>
    </w:p>
    <w:p w14:paraId="42E45B0F" w14:textId="77777777" w:rsidR="00245B60" w:rsidRPr="00732FD5" w:rsidRDefault="00245B60" w:rsidP="00F17316">
      <w:pPr>
        <w:pStyle w:val="Brdtextmedindrag"/>
      </w:pPr>
      <w:r>
        <w:t>Paragrafen behandlas i avsnitt 5</w:t>
      </w:r>
      <w:r w:rsidRPr="00732FD5">
        <w:t>.</w:t>
      </w:r>
    </w:p>
    <w:p w14:paraId="4D862E95" w14:textId="53B4D115" w:rsidR="00245B60" w:rsidRPr="000905F6" w:rsidRDefault="00245B60" w:rsidP="00F17316">
      <w:pPr>
        <w:pStyle w:val="Rubrik5utannumrering"/>
      </w:pPr>
      <w:r w:rsidRPr="000905F6">
        <w:t>1</w:t>
      </w:r>
      <w:r w:rsidR="003B0AE2">
        <w:t> </w:t>
      </w:r>
      <w:r>
        <w:t>g</w:t>
      </w:r>
      <w:r w:rsidR="003B0AE2">
        <w:t> </w:t>
      </w:r>
      <w:r w:rsidRPr="000905F6">
        <w:t>§</w:t>
      </w:r>
    </w:p>
    <w:p w14:paraId="2FB5E5B1" w14:textId="1E9CCBB1" w:rsidR="00245B60" w:rsidRPr="000905F6" w:rsidRDefault="00245B60" w:rsidP="00F17316">
      <w:pPr>
        <w:pStyle w:val="Brdtextmedindrag"/>
        <w:ind w:firstLine="0"/>
      </w:pPr>
      <w:r w:rsidRPr="000905F6">
        <w:t xml:space="preserve">Paragrafen är ny och motsvaras av artikel </w:t>
      </w:r>
      <w:r>
        <w:t>17a.</w:t>
      </w:r>
      <w:r w:rsidRPr="000905F6">
        <w:t>6 i mervärdesskatte</w:t>
      </w:r>
      <w:r>
        <w:softHyphen/>
      </w:r>
      <w:r w:rsidRPr="000905F6">
        <w:t xml:space="preserve">direktivet. </w:t>
      </w:r>
      <w:r>
        <w:t>Ett av villkoren i 1</w:t>
      </w:r>
      <w:r w:rsidR="003B0AE2">
        <w:t> </w:t>
      </w:r>
      <w:r>
        <w:t>c</w:t>
      </w:r>
      <w:r w:rsidR="003B0AE2">
        <w:t> </w:t>
      </w:r>
      <w:r>
        <w:t xml:space="preserve">§ </w:t>
      </w:r>
      <w:r w:rsidRPr="000905F6">
        <w:t>är att det ska finnas en avsedd förvärvare redan vid tidpunkten för transporten. I paragrafen finns en möjlighet att sätta någon annan i den avsedda förvärvarens ställe utan att det utlöser en fiktiv leverans</w:t>
      </w:r>
      <w:r>
        <w:t>, dvs. utan att en överföring av varan jämställd med omsättning enligt 2 kap. 1 § andra stycket ML ska anses ske på grund av bytet</w:t>
      </w:r>
      <w:r w:rsidRPr="00673D48">
        <w:t>.</w:t>
      </w:r>
      <w:r>
        <w:t xml:space="preserve"> Detta förutsätter att övriga villkor i 1 c</w:t>
      </w:r>
      <w:r w:rsidR="003B0AE2">
        <w:t> </w:t>
      </w:r>
      <w:r>
        <w:t>§ är uppfyllda och att den som överför varan registrerar bytet i det register som denne är skyldig att föra enligt 39 kap. 14 a</w:t>
      </w:r>
      <w:r w:rsidR="003B0AE2">
        <w:t> </w:t>
      </w:r>
      <w:r>
        <w:t>§ SFL.</w:t>
      </w:r>
    </w:p>
    <w:p w14:paraId="70398FCA" w14:textId="77777777" w:rsidR="00245B60" w:rsidRPr="00D13BE2" w:rsidRDefault="00245B60" w:rsidP="00F17316">
      <w:pPr>
        <w:pStyle w:val="Brdtextmedindrag"/>
      </w:pPr>
      <w:r>
        <w:t>Paragrafen</w:t>
      </w:r>
      <w:r w:rsidRPr="00D13BE2">
        <w:t xml:space="preserve"> </w:t>
      </w:r>
      <w:r>
        <w:t>behandlas i avsnitt 5.</w:t>
      </w:r>
    </w:p>
    <w:p w14:paraId="6B4E2613" w14:textId="6FFAAF46" w:rsidR="00245B60" w:rsidRPr="00C32254" w:rsidRDefault="00245B60" w:rsidP="00245B60">
      <w:pPr>
        <w:pStyle w:val="Rubrik5utannumrering"/>
      </w:pPr>
      <w:r w:rsidRPr="00C32254">
        <w:t>1</w:t>
      </w:r>
      <w:r w:rsidR="003B0AE2">
        <w:t> </w:t>
      </w:r>
      <w:r w:rsidRPr="00C32254">
        <w:t>h</w:t>
      </w:r>
      <w:r w:rsidR="003B0AE2">
        <w:t> </w:t>
      </w:r>
      <w:r w:rsidRPr="00C32254">
        <w:t>§</w:t>
      </w:r>
    </w:p>
    <w:p w14:paraId="3017A41C" w14:textId="79D9F3E4" w:rsidR="00245B60" w:rsidRPr="00C32254" w:rsidRDefault="00245B60" w:rsidP="00245B60">
      <w:pPr>
        <w:pStyle w:val="Brdtextmedindrag"/>
        <w:ind w:firstLine="0"/>
      </w:pPr>
      <w:r w:rsidRPr="00C32254">
        <w:t xml:space="preserve">Paragrafen är ny och motsvaras av artikel </w:t>
      </w:r>
      <w:r>
        <w:t>17a.</w:t>
      </w:r>
      <w:r w:rsidRPr="00C32254">
        <w:t xml:space="preserve">7 första stycket mervärdesskattedirektivet. </w:t>
      </w:r>
      <w:r>
        <w:t>Om villkoren för överföring av en vara till avropslager i ett annat EU-land i 1</w:t>
      </w:r>
      <w:r w:rsidR="003B0AE2">
        <w:t> </w:t>
      </w:r>
      <w:r>
        <w:t>c eller 1</w:t>
      </w:r>
      <w:r w:rsidR="003B0AE2">
        <w:t> </w:t>
      </w:r>
      <w:r>
        <w:t>g</w:t>
      </w:r>
      <w:r w:rsidR="003B0AE2">
        <w:t> </w:t>
      </w:r>
      <w:r>
        <w:t xml:space="preserve">§ upphör att vara uppfyllda ska överföringen likställas med en omsättning av varan, dvs. en fiktiv leverans ska anses föreligga. Tidpunkten för den fiktiva leveransen ska enligt paragrafen vara när villkoret inte längre är uppfyllt. </w:t>
      </w:r>
    </w:p>
    <w:p w14:paraId="15FF8DBB" w14:textId="77777777" w:rsidR="00245B60" w:rsidRPr="00C32254" w:rsidRDefault="00245B60" w:rsidP="00245B60">
      <w:pPr>
        <w:pStyle w:val="Brdtextmedindrag"/>
      </w:pPr>
      <w:r>
        <w:t>Paragrafen behandlas i avsnitt 5</w:t>
      </w:r>
      <w:r w:rsidRPr="00C32254">
        <w:t>.</w:t>
      </w:r>
    </w:p>
    <w:p w14:paraId="07ED0452" w14:textId="7AB003B9" w:rsidR="00245B60" w:rsidRPr="00C32254" w:rsidRDefault="00245B60" w:rsidP="00245B60">
      <w:pPr>
        <w:pStyle w:val="Rubrik5utannumrering"/>
      </w:pPr>
      <w:r w:rsidRPr="00C32254">
        <w:t>1</w:t>
      </w:r>
      <w:r w:rsidR="003B0AE2">
        <w:t> </w:t>
      </w:r>
      <w:r w:rsidRPr="00C32254">
        <w:t>i</w:t>
      </w:r>
      <w:r w:rsidR="003B0AE2">
        <w:t> </w:t>
      </w:r>
      <w:r w:rsidRPr="00C32254">
        <w:t>§</w:t>
      </w:r>
    </w:p>
    <w:p w14:paraId="2ACB78E9" w14:textId="4D8BD14F" w:rsidR="00245B60" w:rsidRDefault="00245B60" w:rsidP="00F17316">
      <w:pPr>
        <w:pStyle w:val="Brdtextmedindrag"/>
        <w:ind w:firstLine="0"/>
      </w:pPr>
      <w:r w:rsidRPr="00C32254">
        <w:t xml:space="preserve">Paragrafen är ny och motsvaras av artikel </w:t>
      </w:r>
      <w:r>
        <w:t>17a.</w:t>
      </w:r>
      <w:r w:rsidRPr="00C32254">
        <w:t>7 andra</w:t>
      </w:r>
      <w:r>
        <w:t>, tredje och fjärde</w:t>
      </w:r>
      <w:r w:rsidRPr="00C32254">
        <w:t xml:space="preserve"> stycket i mervärdesskattedirektivet. Paragrafen </w:t>
      </w:r>
      <w:r>
        <w:t>reglerar tre specifika fall av brister i villkoren i 1 c § och vid vilken tidpunkt den fiktiva leveransen ska anses ske i dessa fall, dvs. när en överföring av varan jämställd med omsättning ska anses ske</w:t>
      </w:r>
      <w:r w:rsidRPr="00673D48">
        <w:t>.</w:t>
      </w:r>
      <w:r>
        <w:t xml:space="preserve"> </w:t>
      </w:r>
    </w:p>
    <w:p w14:paraId="5AEA422F" w14:textId="45BCE0F5" w:rsidR="00245B60" w:rsidRDefault="00245B60" w:rsidP="00F17316">
      <w:pPr>
        <w:pStyle w:val="Brdtextmedindrag"/>
      </w:pPr>
      <w:r>
        <w:t xml:space="preserve">I det </w:t>
      </w:r>
      <w:r w:rsidRPr="00A840A7">
        <w:rPr>
          <w:i/>
        </w:rPr>
        <w:t>första stycket</w:t>
      </w:r>
      <w:r>
        <w:t xml:space="preserve"> regleras sådana fall där varan överlåts till någon annan än </w:t>
      </w:r>
      <w:r w:rsidR="009B72FD">
        <w:t>en sådan beskattningsbar</w:t>
      </w:r>
      <w:r>
        <w:t xml:space="preserve"> person som avses i 1</w:t>
      </w:r>
      <w:r w:rsidR="003B0AE2">
        <w:t> </w:t>
      </w:r>
      <w:r w:rsidR="009B72FD">
        <w:t>d</w:t>
      </w:r>
      <w:r w:rsidR="003B0AE2">
        <w:t> </w:t>
      </w:r>
      <w:r>
        <w:t xml:space="preserve">§. Den fiktiva leveransen ska i dessa fall ske </w:t>
      </w:r>
      <w:r w:rsidR="009B72FD">
        <w:t>vid</w:t>
      </w:r>
      <w:r>
        <w:t xml:space="preserve"> överlåtelsen. </w:t>
      </w:r>
    </w:p>
    <w:p w14:paraId="67F9E01C" w14:textId="08FF6978" w:rsidR="00245B60" w:rsidRDefault="00245B60" w:rsidP="00F17316">
      <w:pPr>
        <w:pStyle w:val="Brdtextmedindrag"/>
      </w:pPr>
      <w:r>
        <w:t xml:space="preserve">I det </w:t>
      </w:r>
      <w:r w:rsidRPr="00A840A7">
        <w:rPr>
          <w:i/>
        </w:rPr>
        <w:t>andra stycket</w:t>
      </w:r>
      <w:r>
        <w:t xml:space="preserve"> regleras sådana fall där varan transporteras från avropslagret till ett annat land än det som den ursprungligen transporterades från. Den fiktiva leveransen ska i dessa fall ske </w:t>
      </w:r>
      <w:r w:rsidR="009B72FD">
        <w:t>när</w:t>
      </w:r>
      <w:r>
        <w:t xml:space="preserve"> transporten inleds. </w:t>
      </w:r>
    </w:p>
    <w:p w14:paraId="7817869B" w14:textId="0E006F62" w:rsidR="00245B60" w:rsidRPr="00C32254" w:rsidRDefault="00245B60" w:rsidP="00F17316">
      <w:pPr>
        <w:pStyle w:val="Brdtextmedindrag"/>
      </w:pPr>
      <w:r>
        <w:t xml:space="preserve">I det </w:t>
      </w:r>
      <w:r w:rsidRPr="00A840A7">
        <w:rPr>
          <w:i/>
        </w:rPr>
        <w:t>tredje stycket</w:t>
      </w:r>
      <w:r>
        <w:t xml:space="preserve"> regleras de situationer där varan förstörts, gått förlorad eller stulits. I dessa fall ska den fiktiva leveransen ske den dag då varan förstördes</w:t>
      </w:r>
      <w:r w:rsidR="009B72FD">
        <w:t xml:space="preserve"> eller försvann</w:t>
      </w:r>
      <w:r>
        <w:t xml:space="preserve"> eller, om det är omöjligt att fastställa vilken dag detta skedde, den dag det upptäcktes att varan var förstörd eller försvunnen. </w:t>
      </w:r>
    </w:p>
    <w:p w14:paraId="3993F2DA" w14:textId="77777777" w:rsidR="00245B60" w:rsidRPr="00D13BE2" w:rsidRDefault="00245B60" w:rsidP="00F17316">
      <w:pPr>
        <w:pStyle w:val="Brdtextmedindrag"/>
      </w:pPr>
      <w:r>
        <w:t>Paragrafen</w:t>
      </w:r>
      <w:r w:rsidRPr="00D13BE2">
        <w:t xml:space="preserve"> </w:t>
      </w:r>
      <w:r>
        <w:t>behandlas i avsnitt 5.</w:t>
      </w:r>
    </w:p>
    <w:p w14:paraId="7BD8697C" w14:textId="0AB55C1E" w:rsidR="00245B60" w:rsidRPr="00D13BE2" w:rsidRDefault="00245B60" w:rsidP="00245B60">
      <w:pPr>
        <w:pStyle w:val="Rubrik4utannumrering"/>
      </w:pPr>
      <w:r w:rsidRPr="00D13BE2">
        <w:t>2</w:t>
      </w:r>
      <w:r w:rsidR="003B0AE2">
        <w:t> </w:t>
      </w:r>
      <w:r w:rsidRPr="00D13BE2">
        <w:t>a</w:t>
      </w:r>
      <w:r w:rsidR="003B0AE2">
        <w:t> </w:t>
      </w:r>
      <w:r w:rsidRPr="00D13BE2">
        <w:t>kap.</w:t>
      </w:r>
    </w:p>
    <w:p w14:paraId="3853C783" w14:textId="71E07A79" w:rsidR="00245B60" w:rsidRPr="00913664" w:rsidRDefault="00245B60" w:rsidP="00245B60">
      <w:pPr>
        <w:pStyle w:val="Rubrik5utannumrering"/>
        <w:spacing w:before="0"/>
      </w:pPr>
      <w:r w:rsidRPr="00913664">
        <w:t>2</w:t>
      </w:r>
      <w:r w:rsidR="003B0AE2">
        <w:t> </w:t>
      </w:r>
      <w:r w:rsidRPr="00913664">
        <w:t xml:space="preserve">§ </w:t>
      </w:r>
    </w:p>
    <w:p w14:paraId="0119C409" w14:textId="2E68BE37" w:rsidR="00245B60" w:rsidRDefault="00245B60" w:rsidP="00245B60">
      <w:pPr>
        <w:pStyle w:val="Brdtextmedindrag"/>
        <w:ind w:firstLine="0"/>
      </w:pPr>
      <w:r w:rsidRPr="00913664">
        <w:t xml:space="preserve">I paragrafen anges vad som utgör ett unionsinternt förvärv. I </w:t>
      </w:r>
      <w:r w:rsidRPr="00913664">
        <w:rPr>
          <w:i/>
        </w:rPr>
        <w:t>punkt 3</w:t>
      </w:r>
      <w:r>
        <w:t xml:space="preserve"> </w:t>
      </w:r>
      <w:r w:rsidRPr="00913664">
        <w:t>anges att med unionsinternt förvärv förstås att någon under de förutsättningar som anges i 7</w:t>
      </w:r>
      <w:r w:rsidR="003B0AE2">
        <w:t> </w:t>
      </w:r>
      <w:r w:rsidRPr="00913664">
        <w:t>§ första stycket för över en vara från en verksamhet i ett annat EU-land till Sverige, om inte annat följer av 7</w:t>
      </w:r>
      <w:r w:rsidR="003B0AE2">
        <w:t> </w:t>
      </w:r>
      <w:r w:rsidRPr="00913664">
        <w:t xml:space="preserve">§ andra stycket. </w:t>
      </w:r>
      <w:r>
        <w:t>Här</w:t>
      </w:r>
      <w:r w:rsidRPr="00913664">
        <w:t xml:space="preserve"> läggs till en hänvisning till 8 och 8</w:t>
      </w:r>
      <w:r w:rsidR="003B0AE2">
        <w:t> </w:t>
      </w:r>
      <w:r w:rsidRPr="00913664">
        <w:t>b–f</w:t>
      </w:r>
      <w:r w:rsidR="003B0AE2">
        <w:t> </w:t>
      </w:r>
      <w:r w:rsidRPr="00913664">
        <w:t xml:space="preserve">§§, som innebär att </w:t>
      </w:r>
      <w:r>
        <w:t xml:space="preserve">med </w:t>
      </w:r>
      <w:r w:rsidRPr="00913664">
        <w:t>unionsintern</w:t>
      </w:r>
      <w:r>
        <w:t>t</w:t>
      </w:r>
      <w:r w:rsidRPr="00913664">
        <w:t xml:space="preserve"> förvärv </w:t>
      </w:r>
      <w:r>
        <w:t xml:space="preserve">ska inte förstås överföringar till avropslager i Sverige </w:t>
      </w:r>
      <w:r w:rsidRPr="00913664">
        <w:t>när villkoren i de paragrafer</w:t>
      </w:r>
      <w:r>
        <w:t>na</w:t>
      </w:r>
      <w:r w:rsidRPr="00913664">
        <w:t xml:space="preserve"> är uppfyllda. </w:t>
      </w:r>
    </w:p>
    <w:p w14:paraId="54823FC5" w14:textId="391C6974" w:rsidR="00245B60" w:rsidRDefault="00245B60" w:rsidP="00245B60">
      <w:pPr>
        <w:pStyle w:val="Brdtextmedindrag"/>
      </w:pPr>
      <w:r w:rsidRPr="00D13BE2">
        <w:rPr>
          <w:i/>
        </w:rPr>
        <w:t>Punkt 5</w:t>
      </w:r>
      <w:r w:rsidRPr="00D13BE2">
        <w:t xml:space="preserve"> är ny och genomför artikel </w:t>
      </w:r>
      <w:r>
        <w:t>17a.3</w:t>
      </w:r>
      <w:r w:rsidR="003B0AE2">
        <w:t> </w:t>
      </w:r>
      <w:r>
        <w:t xml:space="preserve">b </w:t>
      </w:r>
      <w:r w:rsidRPr="00D13BE2">
        <w:t>i mervärdesskatte</w:t>
      </w:r>
      <w:r>
        <w:t>direktivet. I</w:t>
      </w:r>
      <w:r w:rsidDel="008C28D1">
        <w:t xml:space="preserve"> </w:t>
      </w:r>
      <w:r>
        <w:t xml:space="preserve">punkten införs ett nytt slags unionsinternt förvärv dvs. att någon i enlighet med vad som anges i 8 a § </w:t>
      </w:r>
      <w:proofErr w:type="gramStart"/>
      <w:r>
        <w:t>mot ersättning</w:t>
      </w:r>
      <w:proofErr w:type="gramEnd"/>
      <w:r>
        <w:t xml:space="preserve"> förvärvar en vara från ett av</w:t>
      </w:r>
      <w:r w:rsidRPr="00D13BE2">
        <w:t>ropslager i Sverige</w:t>
      </w:r>
      <w:r>
        <w:t xml:space="preserve">. </w:t>
      </w:r>
    </w:p>
    <w:p w14:paraId="23D552BE" w14:textId="77777777" w:rsidR="00245B60" w:rsidRPr="00D13BE2" w:rsidRDefault="00245B60" w:rsidP="00245B60">
      <w:pPr>
        <w:pStyle w:val="Brdtextmedindrag"/>
      </w:pPr>
      <w:r>
        <w:t>Paragrafen</w:t>
      </w:r>
      <w:r w:rsidRPr="00D13BE2">
        <w:t xml:space="preserve"> </w:t>
      </w:r>
      <w:r>
        <w:t>behandlas i avsnitt 5.</w:t>
      </w:r>
    </w:p>
    <w:p w14:paraId="49D410B9" w14:textId="1698B354" w:rsidR="00245B60" w:rsidRDefault="00245B60" w:rsidP="00245B60">
      <w:pPr>
        <w:pStyle w:val="Rubrik5utannumrering"/>
      </w:pPr>
      <w:r w:rsidRPr="00640E6B">
        <w:t>8</w:t>
      </w:r>
      <w:r w:rsidR="003B0AE2">
        <w:t> </w:t>
      </w:r>
      <w:r w:rsidRPr="00640E6B">
        <w:t>§</w:t>
      </w:r>
    </w:p>
    <w:p w14:paraId="679270E8" w14:textId="79111607" w:rsidR="00245B60" w:rsidRPr="002A1E19" w:rsidRDefault="00245B60" w:rsidP="00245B60">
      <w:pPr>
        <w:pStyle w:val="Brdtext"/>
      </w:pPr>
      <w:r w:rsidRPr="00D13BE2">
        <w:t xml:space="preserve">Paragrafen är ny och </w:t>
      </w:r>
      <w:r>
        <w:t>motsvaras av</w:t>
      </w:r>
      <w:r w:rsidRPr="00D13BE2">
        <w:t xml:space="preserve"> artikel </w:t>
      </w:r>
      <w:r>
        <w:t xml:space="preserve">17a.1 och 17a.2 </w:t>
      </w:r>
      <w:r w:rsidRPr="00D13BE2">
        <w:t>i mervärdes</w:t>
      </w:r>
      <w:r>
        <w:softHyphen/>
      </w:r>
      <w:r w:rsidRPr="00D13BE2">
        <w:t>skatte</w:t>
      </w:r>
      <w:r>
        <w:t xml:space="preserve">direktivet. Innebörden av den nya paragrafen är att en </w:t>
      </w:r>
      <w:r w:rsidRPr="00D13BE2">
        <w:t xml:space="preserve">vara </w:t>
      </w:r>
      <w:r>
        <w:t>som överför</w:t>
      </w:r>
      <w:r w:rsidR="00F62563">
        <w:t>t</w:t>
      </w:r>
      <w:r>
        <w:t xml:space="preserve">s </w:t>
      </w:r>
      <w:r w:rsidRPr="00D13BE2">
        <w:t xml:space="preserve">till </w:t>
      </w:r>
      <w:r>
        <w:t xml:space="preserve">ett </w:t>
      </w:r>
      <w:r w:rsidRPr="00D13BE2">
        <w:t>avropslager i Sverige</w:t>
      </w:r>
      <w:r>
        <w:t>, under förutsättning att samtliga villkor i paragrafen är uppfyllda inte ska anses förvärvad enligt 2 a kap. 2 § 3 ML. För varor som förs från Sverige till ett avropslager i ett annat EU-land, finns motsvarande reglering i 2</w:t>
      </w:r>
      <w:r w:rsidR="003B0AE2">
        <w:t> </w:t>
      </w:r>
      <w:r>
        <w:t>kap. 1 c § ML.</w:t>
      </w:r>
    </w:p>
    <w:p w14:paraId="78025D1A" w14:textId="2CA1D242" w:rsidR="00245B60" w:rsidRDefault="00245B60" w:rsidP="00245B60">
      <w:pPr>
        <w:pStyle w:val="Brdtextmedindrag"/>
      </w:pPr>
      <w:r w:rsidRPr="00D13BE2">
        <w:t xml:space="preserve">Av den </w:t>
      </w:r>
      <w:r w:rsidRPr="00D13BE2">
        <w:rPr>
          <w:i/>
        </w:rPr>
        <w:t>första</w:t>
      </w:r>
      <w:r>
        <w:rPr>
          <w:i/>
        </w:rPr>
        <w:t xml:space="preserve"> </w:t>
      </w:r>
      <w:r>
        <w:t xml:space="preserve">och </w:t>
      </w:r>
      <w:r w:rsidRPr="00DE329B">
        <w:rPr>
          <w:i/>
        </w:rPr>
        <w:t>tredje punkten</w:t>
      </w:r>
      <w:r>
        <w:t xml:space="preserve"> </w:t>
      </w:r>
      <w:r w:rsidRPr="00D13BE2">
        <w:t xml:space="preserve">framgår att den avsedda förvärvaren måste vara känd när transporten påbörjas. </w:t>
      </w:r>
      <w:r>
        <w:t>Det innebär att den som överför varan måste känna till vem den avsedda förvärvaren är och dennes registreringsnummer till mervärdesskatt i Sverige. Det måste</w:t>
      </w:r>
      <w:r w:rsidRPr="00D13BE2" w:rsidDel="005A087B">
        <w:t xml:space="preserve"> </w:t>
      </w:r>
      <w:r>
        <w:t>r</w:t>
      </w:r>
      <w:r w:rsidRPr="00D13BE2">
        <w:t xml:space="preserve">edan när transporten påbörjas föreligga ett avtal mellan parterna om rätten att i ett senare skede och efter ankomsten förvärva varorna. </w:t>
      </w:r>
      <w:r>
        <w:t>Tvekan skulle kunna uppstå i de fall då det är den avsedda förvärvaren som transporterar varan från det andra EU-landet. Eftersom någon leverans ännu inte skett till den avsedda förvärvaren får denne i ett sådant fall anses sköta transporten för säljarens räkning. Förenklingsreglerna kan därför användas även i dessa fall. Av den</w:t>
      </w:r>
      <w:r w:rsidRPr="00B54252">
        <w:rPr>
          <w:i/>
        </w:rPr>
        <w:t xml:space="preserve"> andra punkten</w:t>
      </w:r>
      <w:r>
        <w:t xml:space="preserve"> framgår att den som överför varorna varken får ha etablerat sätet för sin ekonomiska verksamhet eller ha något fast etableringsställe i Sverige. För tydlighets skull kan dock tilläggas att det däremot inte är något hinder för att tillämpa reglerna att den som överför varorna är registrerad till mervärdesskatt här. Av </w:t>
      </w:r>
      <w:r w:rsidRPr="00DE329B">
        <w:rPr>
          <w:i/>
        </w:rPr>
        <w:t>fjärde punkten</w:t>
      </w:r>
      <w:r>
        <w:t xml:space="preserve"> framgår ett </w:t>
      </w:r>
      <w:r w:rsidRPr="00D13BE2">
        <w:t xml:space="preserve">krav på </w:t>
      </w:r>
      <w:r>
        <w:t xml:space="preserve">registerföring. Den som överför varan måste registrera överföringen i ett register enligt artikel 243.3 i mervärdesskattedirektivet. I samma stycke framgår också ett </w:t>
      </w:r>
      <w:r w:rsidRPr="00D13BE2">
        <w:t>krav på att uppgifter o</w:t>
      </w:r>
      <w:r>
        <w:t xml:space="preserve">m överföringen och om den avsedda förvärvarens svenska registreringsnummer </w:t>
      </w:r>
      <w:r w:rsidRPr="00D13BE2">
        <w:t xml:space="preserve">lämnas i </w:t>
      </w:r>
      <w:r>
        <w:t xml:space="preserve">en sammanställning enligt artikel 262.2 i mervärdesskattedirektivet (benämns i Sverige </w:t>
      </w:r>
      <w:r w:rsidRPr="00D13BE2">
        <w:t>periodisk sammanställning</w:t>
      </w:r>
      <w:r>
        <w:t>).</w:t>
      </w:r>
    </w:p>
    <w:p w14:paraId="0DBAB312" w14:textId="77777777" w:rsidR="00245B60" w:rsidRDefault="00245B60" w:rsidP="00245B60">
      <w:pPr>
        <w:pStyle w:val="Brdtextmedindrag"/>
      </w:pPr>
      <w:r>
        <w:t>Paragrafen</w:t>
      </w:r>
      <w:r w:rsidRPr="00D13BE2">
        <w:t xml:space="preserve"> </w:t>
      </w:r>
      <w:r>
        <w:t>behandlas i avsnitt 5.</w:t>
      </w:r>
    </w:p>
    <w:p w14:paraId="4E74807F" w14:textId="129A1855" w:rsidR="00245B60" w:rsidRDefault="00245B60" w:rsidP="00245B60">
      <w:pPr>
        <w:pStyle w:val="Rubrik5utannumrering"/>
      </w:pPr>
      <w:r>
        <w:t>8</w:t>
      </w:r>
      <w:r w:rsidR="003B0AE2">
        <w:t> </w:t>
      </w:r>
      <w:r>
        <w:t>a</w:t>
      </w:r>
      <w:r w:rsidR="003B0AE2">
        <w:t> </w:t>
      </w:r>
      <w:r>
        <w:t>§</w:t>
      </w:r>
    </w:p>
    <w:p w14:paraId="66726280" w14:textId="20BBB461" w:rsidR="00245B60" w:rsidRPr="00A22351" w:rsidRDefault="00245B60" w:rsidP="00245B60">
      <w:pPr>
        <w:pStyle w:val="Brdtextmedindrag"/>
        <w:ind w:firstLine="0"/>
      </w:pPr>
      <w:r w:rsidRPr="00D13BE2">
        <w:t xml:space="preserve">Paragrafen är ny och </w:t>
      </w:r>
      <w:r>
        <w:t>motsvaras av artikel 17a.3</w:t>
      </w:r>
      <w:r w:rsidR="003B0AE2">
        <w:t> </w:t>
      </w:r>
      <w:r>
        <w:t>b i mervärdesskatte</w:t>
      </w:r>
      <w:r>
        <w:softHyphen/>
        <w:t xml:space="preserve">direktivet. </w:t>
      </w:r>
      <w:r w:rsidRPr="001B3DBC">
        <w:t xml:space="preserve">Innebörden av </w:t>
      </w:r>
      <w:r w:rsidRPr="003403C3">
        <w:t>paragrafen</w:t>
      </w:r>
      <w:r w:rsidRPr="001B3DBC">
        <w:t xml:space="preserve"> är </w:t>
      </w:r>
      <w:r w:rsidRPr="00D13BE2">
        <w:t xml:space="preserve">att om samtliga villkor i </w:t>
      </w:r>
      <w:r>
        <w:t>8</w:t>
      </w:r>
      <w:r w:rsidR="003B0AE2">
        <w:t> </w:t>
      </w:r>
      <w:r>
        <w:t xml:space="preserve">§ </w:t>
      </w:r>
      <w:r w:rsidRPr="00D13BE2">
        <w:t xml:space="preserve">är uppfyllda när </w:t>
      </w:r>
      <w:r>
        <w:t xml:space="preserve">avrop sker, det vill säga varorna tas ur lagret och </w:t>
      </w:r>
      <w:r w:rsidRPr="00D13BE2">
        <w:t>ägande</w:t>
      </w:r>
      <w:r>
        <w:softHyphen/>
      </w:r>
      <w:r w:rsidRPr="00D13BE2">
        <w:t>rätten överg</w:t>
      </w:r>
      <w:r>
        <w:t>år till den avsedda förvärvaren eller någon som ersatt denne enligt 8</w:t>
      </w:r>
      <w:r w:rsidR="00663238">
        <w:t> </w:t>
      </w:r>
      <w:r>
        <w:t>d</w:t>
      </w:r>
      <w:r w:rsidR="00663238">
        <w:t> </w:t>
      </w:r>
      <w:r>
        <w:t>§,</w:t>
      </w:r>
      <w:r w:rsidRPr="00D13BE2">
        <w:t xml:space="preserve"> ska </w:t>
      </w:r>
      <w:r>
        <w:t>förvärvaren vid den tidpunkten ha gjort ett unionsinternt förvärv. Förutsättningen är att fö</w:t>
      </w:r>
      <w:r w:rsidRPr="00D13BE2">
        <w:t>rvärvet sker i</w:t>
      </w:r>
      <w:r>
        <w:t>nom 12 </w:t>
      </w:r>
      <w:r w:rsidRPr="00D13BE2">
        <w:t xml:space="preserve">månader från det att varorna kom till </w:t>
      </w:r>
      <w:r>
        <w:t>Sverige</w:t>
      </w:r>
    </w:p>
    <w:p w14:paraId="4D39A496" w14:textId="77777777" w:rsidR="00245B60" w:rsidRPr="003403C3" w:rsidRDefault="00245B60" w:rsidP="00245B60">
      <w:pPr>
        <w:pStyle w:val="Brdtextmedindrag"/>
      </w:pPr>
      <w:r>
        <w:t>Paragrafen</w:t>
      </w:r>
      <w:r w:rsidRPr="00732FD5">
        <w:t xml:space="preserve"> b</w:t>
      </w:r>
      <w:r>
        <w:t>ehandlas i avsnitt 5</w:t>
      </w:r>
      <w:r w:rsidRPr="00732FD5">
        <w:t>.</w:t>
      </w:r>
    </w:p>
    <w:p w14:paraId="376BF166" w14:textId="0DECD5CF" w:rsidR="00245B60" w:rsidRDefault="00245B60" w:rsidP="00245B60">
      <w:pPr>
        <w:pStyle w:val="Rubrik5utannumrering"/>
      </w:pPr>
      <w:r>
        <w:t>8</w:t>
      </w:r>
      <w:r w:rsidR="00663238">
        <w:t> </w:t>
      </w:r>
      <w:r>
        <w:t>b</w:t>
      </w:r>
      <w:r w:rsidR="00663238">
        <w:t> </w:t>
      </w:r>
      <w:r>
        <w:t xml:space="preserve">§ </w:t>
      </w:r>
    </w:p>
    <w:p w14:paraId="4318A6E7" w14:textId="77777777" w:rsidR="00245B60" w:rsidRPr="00F640DB" w:rsidRDefault="00245B60" w:rsidP="00245B60">
      <w:pPr>
        <w:pStyle w:val="Brdtextmedindrag"/>
        <w:ind w:firstLine="0"/>
      </w:pPr>
      <w:r>
        <w:t>Paragrafen är ny och motsvaras av 17a.4 i mervärdesskattedirektivet. I paragrafen</w:t>
      </w:r>
      <w:r w:rsidDel="00F640DB">
        <w:t xml:space="preserve"> </w:t>
      </w:r>
      <w:r>
        <w:t>anges en tidsgräns om 12 månader som varorna kan ligga kvar i lagret. Om tidsgränsen överskrids ska varan anses förvärvad enligt 2 a </w:t>
      </w:r>
      <w:r w:rsidRPr="00F640DB">
        <w:t>kap.</w:t>
      </w:r>
      <w:r>
        <w:t> 2 § </w:t>
      </w:r>
      <w:r w:rsidRPr="00F640DB">
        <w:t>3 ML dagen efter 12-månadersperiodens utgång, dvs. vid den tidpunkten ska</w:t>
      </w:r>
      <w:r>
        <w:t xml:space="preserve"> ett</w:t>
      </w:r>
      <w:r w:rsidRPr="00F640DB">
        <w:t xml:space="preserve"> unionsintern</w:t>
      </w:r>
      <w:r w:rsidRPr="004267EC">
        <w:t>t</w:t>
      </w:r>
      <w:r w:rsidRPr="00F640DB">
        <w:t xml:space="preserve"> förvärv</w:t>
      </w:r>
      <w:r w:rsidRPr="004267EC">
        <w:t xml:space="preserve"> </w:t>
      </w:r>
      <w:r w:rsidRPr="00F640DB">
        <w:t>anses ske</w:t>
      </w:r>
      <w:r>
        <w:t>.</w:t>
      </w:r>
    </w:p>
    <w:p w14:paraId="23C7C562" w14:textId="77777777" w:rsidR="00245B60" w:rsidRDefault="00245B60" w:rsidP="00245B60">
      <w:pPr>
        <w:pStyle w:val="Brdtextmedindrag"/>
      </w:pPr>
      <w:r w:rsidRPr="00F640DB">
        <w:t>Paragrafen behan</w:t>
      </w:r>
      <w:r>
        <w:t>dlas i avsnitt 5.</w:t>
      </w:r>
    </w:p>
    <w:p w14:paraId="41EC15CC" w14:textId="385D3A31" w:rsidR="00245B60" w:rsidRDefault="00245B60" w:rsidP="00245B60">
      <w:pPr>
        <w:pStyle w:val="Rubrik5utannumrering"/>
      </w:pPr>
      <w:r>
        <w:t>8</w:t>
      </w:r>
      <w:r w:rsidR="00663238">
        <w:t> </w:t>
      </w:r>
      <w:r>
        <w:t>c</w:t>
      </w:r>
      <w:r w:rsidR="00663238">
        <w:t> </w:t>
      </w:r>
      <w:r>
        <w:t xml:space="preserve">§ </w:t>
      </w:r>
    </w:p>
    <w:p w14:paraId="190CFABE" w14:textId="168257D7" w:rsidR="00245B60" w:rsidRDefault="00245B60" w:rsidP="00245B60">
      <w:pPr>
        <w:pStyle w:val="Brdtextmedindrag"/>
        <w:ind w:firstLine="0"/>
      </w:pPr>
      <w:r w:rsidRPr="003403C3">
        <w:t>P</w:t>
      </w:r>
      <w:r>
        <w:t>aragraf</w:t>
      </w:r>
      <w:r w:rsidRPr="003403C3">
        <w:t xml:space="preserve">en är ny och motsvaras av artikel </w:t>
      </w:r>
      <w:r>
        <w:t>17a.</w:t>
      </w:r>
      <w:r w:rsidRPr="003403C3">
        <w:t>5 i mervärdesskatte</w:t>
      </w:r>
      <w:r>
        <w:softHyphen/>
      </w:r>
      <w:r w:rsidRPr="003403C3">
        <w:t xml:space="preserve">direktivet. Paragrafen anger förutsättningarna för </w:t>
      </w:r>
      <w:r w:rsidRPr="00A22351">
        <w:t>att varorna</w:t>
      </w:r>
      <w:r>
        <w:t xml:space="preserve"> återsänds</w:t>
      </w:r>
      <w:r w:rsidRPr="00A22351">
        <w:t>, dvs. transportera</w:t>
      </w:r>
      <w:r>
        <w:t>s</w:t>
      </w:r>
      <w:r w:rsidRPr="00A22351">
        <w:t xml:space="preserve"> tillbaka till </w:t>
      </w:r>
      <w:r>
        <w:t>det EU-land de skickades från, utan att varan ska anses förvärvad enligt 2</w:t>
      </w:r>
      <w:r w:rsidR="00663238">
        <w:t> </w:t>
      </w:r>
      <w:r>
        <w:t>a</w:t>
      </w:r>
      <w:r w:rsidR="00663238">
        <w:t> </w:t>
      </w:r>
      <w:r>
        <w:t>kap. 2</w:t>
      </w:r>
      <w:r w:rsidR="00663238">
        <w:t> </w:t>
      </w:r>
      <w:r>
        <w:t>§ 3 ML</w:t>
      </w:r>
      <w:r w:rsidDel="000569B4">
        <w:t>.</w:t>
      </w:r>
      <w:r>
        <w:t xml:space="preserve"> </w:t>
      </w:r>
    </w:p>
    <w:p w14:paraId="21FC1761" w14:textId="77777777" w:rsidR="00245B60" w:rsidRDefault="00245B60" w:rsidP="00245B60">
      <w:pPr>
        <w:pStyle w:val="Brdtextmedindrag"/>
      </w:pPr>
      <w:r>
        <w:t>Paragrafen</w:t>
      </w:r>
      <w:r w:rsidRPr="00732FD5">
        <w:t xml:space="preserve"> behandl</w:t>
      </w:r>
      <w:r>
        <w:t>as i avsnitt 5</w:t>
      </w:r>
      <w:r w:rsidRPr="00732FD5">
        <w:t>.</w:t>
      </w:r>
    </w:p>
    <w:p w14:paraId="5F199B3C" w14:textId="3B2A66F1" w:rsidR="00245B60" w:rsidRPr="007353B7" w:rsidRDefault="00245B60" w:rsidP="00F17316">
      <w:pPr>
        <w:pStyle w:val="Rubrik5utannumrering"/>
      </w:pPr>
      <w:r w:rsidRPr="007353B7">
        <w:t>8</w:t>
      </w:r>
      <w:r w:rsidR="00663238">
        <w:t> </w:t>
      </w:r>
      <w:r w:rsidRPr="007353B7">
        <w:t>d</w:t>
      </w:r>
      <w:r w:rsidR="00663238">
        <w:t> </w:t>
      </w:r>
      <w:r w:rsidRPr="007353B7">
        <w:t xml:space="preserve">§ </w:t>
      </w:r>
    </w:p>
    <w:p w14:paraId="74653312" w14:textId="22FAF515" w:rsidR="00245B60" w:rsidRDefault="00245B60" w:rsidP="00F17316">
      <w:pPr>
        <w:pStyle w:val="Brdtextmedindrag"/>
        <w:ind w:firstLine="0"/>
      </w:pPr>
      <w:r w:rsidRPr="000905F6">
        <w:t xml:space="preserve">Paragrafen är ny och motsvaras av artikel </w:t>
      </w:r>
      <w:r>
        <w:t>17a.</w:t>
      </w:r>
      <w:r w:rsidRPr="000905F6">
        <w:t>6 i mervärdesskatte</w:t>
      </w:r>
      <w:r>
        <w:softHyphen/>
      </w:r>
      <w:r w:rsidRPr="000905F6">
        <w:t xml:space="preserve">direktivet. </w:t>
      </w:r>
      <w:r>
        <w:t>Ett av villkoren i 8</w:t>
      </w:r>
      <w:r w:rsidR="00663238">
        <w:t> </w:t>
      </w:r>
      <w:r>
        <w:t xml:space="preserve">§ </w:t>
      </w:r>
      <w:r w:rsidRPr="000905F6">
        <w:t xml:space="preserve">är att det ska finnas en avsedd förvärvare redan vid tidpunkten för transporten. I paragrafen finns en möjlighet att sätta någon annan i den avsedda förvärvarens ställe utan att </w:t>
      </w:r>
      <w:r>
        <w:t>varan ska anses förvärvad enligt 2 a kap. 2 § 3 ML</w:t>
      </w:r>
      <w:r w:rsidR="00F62563">
        <w:t xml:space="preserve"> på grund av bytet</w:t>
      </w:r>
      <w:r>
        <w:t xml:space="preserve">. </w:t>
      </w:r>
    </w:p>
    <w:p w14:paraId="6965376B" w14:textId="77777777" w:rsidR="00245B60" w:rsidRDefault="00245B60" w:rsidP="00F17316">
      <w:pPr>
        <w:pStyle w:val="Brdtextmedindrag"/>
      </w:pPr>
      <w:r>
        <w:t>Paragrafen</w:t>
      </w:r>
      <w:r w:rsidRPr="00D13BE2">
        <w:t xml:space="preserve"> </w:t>
      </w:r>
      <w:r>
        <w:t>behandlas i avsnitt 5.</w:t>
      </w:r>
    </w:p>
    <w:p w14:paraId="6B0BE3B4" w14:textId="47CCEA59" w:rsidR="00245B60" w:rsidRPr="00B67D7D" w:rsidRDefault="00245B60" w:rsidP="00F17316">
      <w:pPr>
        <w:pStyle w:val="Rubrik5utannumrering"/>
      </w:pPr>
      <w:r w:rsidRPr="00B67D7D">
        <w:t>8</w:t>
      </w:r>
      <w:r w:rsidR="00663238">
        <w:t> </w:t>
      </w:r>
      <w:r w:rsidRPr="00B67D7D">
        <w:t>e</w:t>
      </w:r>
      <w:r w:rsidR="00663238">
        <w:t> </w:t>
      </w:r>
      <w:r w:rsidRPr="00B67D7D">
        <w:t>§</w:t>
      </w:r>
    </w:p>
    <w:p w14:paraId="422B5671" w14:textId="2B1C39D7" w:rsidR="00245B60" w:rsidRPr="00C32254" w:rsidRDefault="00245B60" w:rsidP="00245B60">
      <w:pPr>
        <w:pStyle w:val="Brdtextmedindrag"/>
        <w:ind w:firstLine="0"/>
      </w:pPr>
      <w:r w:rsidRPr="00C32254">
        <w:t xml:space="preserve">Paragrafen är ny och motsvaras av artikel </w:t>
      </w:r>
      <w:r>
        <w:t>17a.</w:t>
      </w:r>
      <w:r w:rsidRPr="00C32254">
        <w:t>7 första stycket mervärdes</w:t>
      </w:r>
      <w:r>
        <w:softHyphen/>
      </w:r>
      <w:r w:rsidRPr="00C32254">
        <w:t xml:space="preserve">skattedirektivet. </w:t>
      </w:r>
      <w:r>
        <w:t>Om ett villkor för överföring av en vara till avropslager i ett annat EU-land i 8 eller 8</w:t>
      </w:r>
      <w:r w:rsidR="00663238">
        <w:t> </w:t>
      </w:r>
      <w:r>
        <w:t>d</w:t>
      </w:r>
      <w:r w:rsidR="00663238">
        <w:t> </w:t>
      </w:r>
      <w:r>
        <w:t>§ upphör att vara uppfyllt ska överföringen likställas med ett förvärv av varan enligt 2 a kap. 2</w:t>
      </w:r>
      <w:r w:rsidR="00663238">
        <w:t> </w:t>
      </w:r>
      <w:r>
        <w:t>§ 3 ML, dvs. ett</w:t>
      </w:r>
      <w:r w:rsidRPr="00F640DB">
        <w:t xml:space="preserve"> unionsintern</w:t>
      </w:r>
      <w:r w:rsidRPr="00AD78DD">
        <w:t>t</w:t>
      </w:r>
      <w:r w:rsidRPr="00F640DB">
        <w:t xml:space="preserve"> förvärv</w:t>
      </w:r>
      <w:r w:rsidRPr="00AD78DD">
        <w:t xml:space="preserve"> </w:t>
      </w:r>
      <w:r>
        <w:t xml:space="preserve">ska </w:t>
      </w:r>
      <w:r w:rsidRPr="00F640DB">
        <w:t>anses ske</w:t>
      </w:r>
      <w:r>
        <w:t>. Tidpunkten för den fiktiva leveransen ska enligt paragrafen vara när villkoret i 8 eller 8 d §</w:t>
      </w:r>
      <w:r w:rsidR="00663238">
        <w:t xml:space="preserve"> </w:t>
      </w:r>
      <w:r>
        <w:t xml:space="preserve">ML inte längre är uppfyllt. </w:t>
      </w:r>
    </w:p>
    <w:p w14:paraId="13A0162E" w14:textId="77777777" w:rsidR="00245B60" w:rsidRDefault="00245B60" w:rsidP="00245B60">
      <w:pPr>
        <w:pStyle w:val="Brdtextmedindrag"/>
      </w:pPr>
      <w:r w:rsidRPr="00C32254" w:rsidDel="00087B56">
        <w:t xml:space="preserve">Paragrafen </w:t>
      </w:r>
      <w:r>
        <w:t>behandlas i avsnitt 5</w:t>
      </w:r>
      <w:r w:rsidRPr="00C32254">
        <w:t>.</w:t>
      </w:r>
    </w:p>
    <w:p w14:paraId="7F7F901D" w14:textId="28863407" w:rsidR="00245B60" w:rsidRPr="00C32254" w:rsidRDefault="00245B60" w:rsidP="00245B60">
      <w:pPr>
        <w:pStyle w:val="Rubrik5utannumrering"/>
      </w:pPr>
      <w:r>
        <w:t>8</w:t>
      </w:r>
      <w:r w:rsidR="00663238">
        <w:t> </w:t>
      </w:r>
      <w:r>
        <w:t>f</w:t>
      </w:r>
      <w:r w:rsidR="00663238">
        <w:t> </w:t>
      </w:r>
      <w:r w:rsidRPr="00C32254">
        <w:t>§</w:t>
      </w:r>
    </w:p>
    <w:p w14:paraId="5BC8AB95" w14:textId="1B548A97" w:rsidR="00245B60" w:rsidRPr="007E75DC" w:rsidRDefault="00245B60" w:rsidP="00245B60">
      <w:pPr>
        <w:pStyle w:val="Brdtextmedindrag"/>
        <w:ind w:firstLine="0"/>
      </w:pPr>
      <w:r w:rsidRPr="00083461">
        <w:t xml:space="preserve">Paragrafen är ny och motsvaras av artikel 17a.7 andra, tredje och fjärde stycket i mervärdesskattedirektivet. </w:t>
      </w:r>
      <w:r w:rsidRPr="007E75DC">
        <w:t xml:space="preserve">Paragrafen reglerar tre specifika fall av brister i villkoren för arrangemang med avropslager och vid vilken tidpunkt den fiktiva leveransen ska anses ske i dessa fall, dvs. när varan </w:t>
      </w:r>
      <w:r>
        <w:t xml:space="preserve">ska anses förvärvad </w:t>
      </w:r>
      <w:r w:rsidRPr="007E75DC">
        <w:t>enligt 2</w:t>
      </w:r>
      <w:r w:rsidR="00663238">
        <w:t> </w:t>
      </w:r>
      <w:r w:rsidRPr="007E75DC">
        <w:t>a</w:t>
      </w:r>
      <w:r w:rsidR="00663238">
        <w:t> </w:t>
      </w:r>
      <w:r w:rsidRPr="007E75DC">
        <w:t>kap. 2</w:t>
      </w:r>
      <w:r w:rsidR="00663238">
        <w:t> </w:t>
      </w:r>
      <w:r w:rsidRPr="007E75DC">
        <w:t xml:space="preserve">§ 3 ML. </w:t>
      </w:r>
    </w:p>
    <w:p w14:paraId="3C6B677E" w14:textId="345164CE" w:rsidR="00245B60" w:rsidRPr="007E75DC" w:rsidRDefault="00245B60" w:rsidP="00F17316">
      <w:pPr>
        <w:pStyle w:val="Brdtextmedindrag"/>
      </w:pPr>
      <w:r w:rsidRPr="007E75DC">
        <w:t xml:space="preserve">I det </w:t>
      </w:r>
      <w:r w:rsidRPr="007E75DC">
        <w:rPr>
          <w:i/>
        </w:rPr>
        <w:t>första stycket</w:t>
      </w:r>
      <w:r w:rsidRPr="007E75DC">
        <w:t xml:space="preserve"> regleras sådana fall där varan överlåts till någon annan än </w:t>
      </w:r>
      <w:r w:rsidR="00F62563">
        <w:t>en sådan beskattningsbar person som avses i 8</w:t>
      </w:r>
      <w:r w:rsidR="00663238">
        <w:t> </w:t>
      </w:r>
      <w:r w:rsidR="00F62563">
        <w:t>a</w:t>
      </w:r>
      <w:r w:rsidR="00663238">
        <w:t> </w:t>
      </w:r>
      <w:r w:rsidR="00F62563">
        <w:t>§</w:t>
      </w:r>
      <w:r w:rsidRPr="007E75DC">
        <w:t>. De</w:t>
      </w:r>
      <w:r>
        <w:t xml:space="preserve">t </w:t>
      </w:r>
      <w:proofErr w:type="spellStart"/>
      <w:r>
        <w:t>unionsinterna</w:t>
      </w:r>
      <w:proofErr w:type="spellEnd"/>
      <w:r>
        <w:t xml:space="preserve"> förvärvet</w:t>
      </w:r>
      <w:r w:rsidRPr="007E75DC">
        <w:t xml:space="preserve"> ska i dessa fall ske </w:t>
      </w:r>
      <w:r w:rsidR="00F62563">
        <w:t>vid</w:t>
      </w:r>
      <w:r w:rsidRPr="007E75DC">
        <w:t xml:space="preserve"> överlåtelsen. </w:t>
      </w:r>
    </w:p>
    <w:p w14:paraId="7F6E29FB" w14:textId="3653D65A" w:rsidR="00245B60" w:rsidRPr="007E75DC" w:rsidRDefault="00245B60" w:rsidP="00F17316">
      <w:pPr>
        <w:pStyle w:val="Brdtextmedindrag"/>
      </w:pPr>
      <w:r w:rsidRPr="007E75DC">
        <w:t xml:space="preserve">I det </w:t>
      </w:r>
      <w:r w:rsidRPr="007E75DC">
        <w:rPr>
          <w:i/>
        </w:rPr>
        <w:t>andra stycket</w:t>
      </w:r>
      <w:r w:rsidRPr="007E75DC">
        <w:t xml:space="preserve"> regleras sådana fall där varan transporteras från avropslagret till ett annat land än det EU-land som den ursprungligen transporterades från. De</w:t>
      </w:r>
      <w:r>
        <w:t xml:space="preserve">t </w:t>
      </w:r>
      <w:proofErr w:type="spellStart"/>
      <w:r>
        <w:t>unionsinterna</w:t>
      </w:r>
      <w:proofErr w:type="spellEnd"/>
      <w:r>
        <w:t xml:space="preserve"> förvärvet</w:t>
      </w:r>
      <w:r w:rsidRPr="007E75DC">
        <w:t xml:space="preserve"> ska i dessa fall ske </w:t>
      </w:r>
      <w:r w:rsidR="00F62563">
        <w:t>när</w:t>
      </w:r>
      <w:r w:rsidRPr="007E75DC">
        <w:t xml:space="preserve"> transporten inleds. </w:t>
      </w:r>
    </w:p>
    <w:p w14:paraId="404D80E3" w14:textId="7C43E90D" w:rsidR="00245B60" w:rsidDel="00083461" w:rsidRDefault="00245B60" w:rsidP="00F17316">
      <w:pPr>
        <w:pStyle w:val="Brdtextmedindrag"/>
      </w:pPr>
      <w:r w:rsidRPr="007E75DC">
        <w:t xml:space="preserve">I det </w:t>
      </w:r>
      <w:r w:rsidRPr="007E75DC">
        <w:rPr>
          <w:i/>
        </w:rPr>
        <w:t>tredje stycket</w:t>
      </w:r>
      <w:r w:rsidRPr="007E75DC">
        <w:t xml:space="preserve"> regleras de situationer där varan förstörts, gått förlorad eller stulits. I dessa fall ska </w:t>
      </w:r>
      <w:r>
        <w:t>förvärvet anses</w:t>
      </w:r>
      <w:r w:rsidRPr="007E75DC">
        <w:t xml:space="preserve"> ske den dag då varan förstördes</w:t>
      </w:r>
      <w:r w:rsidR="002F1B3F">
        <w:t xml:space="preserve"> eller försvann eller</w:t>
      </w:r>
      <w:r w:rsidRPr="007E75DC">
        <w:t xml:space="preserve">, om det är omöjligt att fastställa vilken dag detta skedde, den dag det upptäcktes att varan var förstörd eller försvunnen. </w:t>
      </w:r>
    </w:p>
    <w:p w14:paraId="7856644C" w14:textId="77777777" w:rsidR="00245B60" w:rsidRPr="00083461" w:rsidRDefault="00245B60" w:rsidP="00F17316">
      <w:pPr>
        <w:pStyle w:val="Brdtextmedindrag"/>
      </w:pPr>
      <w:r>
        <w:t>Paragrafen behandlas i avsnitt 5</w:t>
      </w:r>
      <w:r w:rsidRPr="00083461">
        <w:t>.</w:t>
      </w:r>
    </w:p>
    <w:p w14:paraId="25529DAA" w14:textId="39D58B68" w:rsidR="00245B60" w:rsidRPr="00D13BE2" w:rsidRDefault="00245B60" w:rsidP="00245B60">
      <w:pPr>
        <w:pStyle w:val="Rubrik4utannumrering"/>
      </w:pPr>
      <w:r w:rsidRPr="00D13BE2">
        <w:t>3</w:t>
      </w:r>
      <w:r w:rsidR="00663238">
        <w:t> </w:t>
      </w:r>
      <w:r w:rsidRPr="00D13BE2">
        <w:t>kap.</w:t>
      </w:r>
    </w:p>
    <w:p w14:paraId="6D774584" w14:textId="0CFC7905" w:rsidR="00245B60" w:rsidRPr="00D13BE2" w:rsidRDefault="00245B60" w:rsidP="00245B60">
      <w:pPr>
        <w:pStyle w:val="Rubrik5utannumrering"/>
        <w:spacing w:before="0"/>
      </w:pPr>
      <w:r w:rsidRPr="00D13BE2">
        <w:t>30</w:t>
      </w:r>
      <w:r w:rsidR="00663238">
        <w:t> </w:t>
      </w:r>
      <w:r w:rsidRPr="00D13BE2">
        <w:t>a</w:t>
      </w:r>
      <w:r w:rsidR="00663238">
        <w:t> </w:t>
      </w:r>
      <w:r w:rsidRPr="00D13BE2">
        <w:t>§</w:t>
      </w:r>
    </w:p>
    <w:p w14:paraId="13B2D317" w14:textId="25D8B650" w:rsidR="00245B60" w:rsidRDefault="00245B60" w:rsidP="00245B60">
      <w:pPr>
        <w:pStyle w:val="Brdtextmedindrag"/>
        <w:ind w:firstLine="0"/>
      </w:pPr>
      <w:r>
        <w:t>I p</w:t>
      </w:r>
      <w:r w:rsidRPr="00D13BE2">
        <w:t>aragrafen</w:t>
      </w:r>
      <w:r>
        <w:t>s första stycke anges</w:t>
      </w:r>
      <w:r w:rsidRPr="00D13BE2">
        <w:t xml:space="preserve"> när omsättning av varor som transporteras </w:t>
      </w:r>
      <w:r>
        <w:t xml:space="preserve">av säljaren eller köparen eller för någonderas räkning </w:t>
      </w:r>
      <w:r w:rsidRPr="00D13BE2">
        <w:t xml:space="preserve">från Sverige till ett annat EU-land undantas från skatteplikt. </w:t>
      </w:r>
      <w:r w:rsidRPr="00122DF3">
        <w:rPr>
          <w:i/>
        </w:rPr>
        <w:t>Första stycket punkt</w:t>
      </w:r>
      <w:r w:rsidR="00663238">
        <w:rPr>
          <w:i/>
        </w:rPr>
        <w:t> </w:t>
      </w:r>
      <w:r w:rsidRPr="00122DF3">
        <w:rPr>
          <w:i/>
        </w:rPr>
        <w:t>1</w:t>
      </w:r>
      <w:r>
        <w:t xml:space="preserve"> ändras </w:t>
      </w:r>
      <w:r w:rsidRPr="00D13BE2">
        <w:t xml:space="preserve">med </w:t>
      </w:r>
      <w:r>
        <w:t xml:space="preserve">anledning av </w:t>
      </w:r>
      <w:r w:rsidRPr="00D13BE2">
        <w:t xml:space="preserve">den nya lydelsen av artikel 138.1 samt den nya </w:t>
      </w:r>
      <w:r>
        <w:t>punkten 1</w:t>
      </w:r>
      <w:r w:rsidR="00663238">
        <w:t> </w:t>
      </w:r>
      <w:r>
        <w:t xml:space="preserve">a i artikel 138 </w:t>
      </w:r>
      <w:r w:rsidRPr="00D13BE2">
        <w:t>i mervärdesskattedirektivet.</w:t>
      </w:r>
      <w:r>
        <w:t xml:space="preserve"> Samtliga krav i punkt</w:t>
      </w:r>
      <w:r w:rsidR="00663238">
        <w:t> </w:t>
      </w:r>
      <w:r>
        <w:t>1 måste vara uppfyllda för att säljaren ska få tillämpa undantaget från skatteplikt. De krav som redan i dag finns i 3</w:t>
      </w:r>
      <w:r w:rsidR="00663238">
        <w:t> </w:t>
      </w:r>
      <w:r>
        <w:t>kap. 30</w:t>
      </w:r>
      <w:r w:rsidR="00663238">
        <w:t> </w:t>
      </w:r>
      <w:r>
        <w:t>a första stycket 1 flyttas till 3 kap. 30</w:t>
      </w:r>
      <w:r w:rsidR="00663238">
        <w:t> </w:t>
      </w:r>
      <w:r>
        <w:t>a</w:t>
      </w:r>
      <w:r w:rsidR="00663238">
        <w:t> </w:t>
      </w:r>
      <w:r>
        <w:t xml:space="preserve">§ första stycket 1 a. I en ny </w:t>
      </w:r>
      <w:r>
        <w:rPr>
          <w:i/>
        </w:rPr>
        <w:t>punkt 1 </w:t>
      </w:r>
      <w:r w:rsidRPr="009C71BB">
        <w:rPr>
          <w:i/>
        </w:rPr>
        <w:t>b</w:t>
      </w:r>
      <w:r>
        <w:t xml:space="preserve"> införs som krav för säljarens undantag att köparen är registrerad till mervärdesskatt i ett annat EU-land än Sverige och att köparen har meddelat säljaren detta registreringsnummer. På vilket sätt köparen ska meddela säljaren registreringsnumret är inte reglerat, utan överlåts till parterna att avgöra. </w:t>
      </w:r>
    </w:p>
    <w:p w14:paraId="4E58CFD4" w14:textId="00424AFB" w:rsidR="00245B60" w:rsidRDefault="00245B60" w:rsidP="00245B60">
      <w:pPr>
        <w:pStyle w:val="Brdtextmedindrag"/>
      </w:pPr>
      <w:r>
        <w:t xml:space="preserve">I en ny </w:t>
      </w:r>
      <w:r>
        <w:rPr>
          <w:i/>
        </w:rPr>
        <w:t>punkt</w:t>
      </w:r>
      <w:r w:rsidRPr="009C71BB">
        <w:rPr>
          <w:i/>
        </w:rPr>
        <w:t xml:space="preserve"> 1</w:t>
      </w:r>
      <w:r w:rsidR="00663238">
        <w:rPr>
          <w:i/>
        </w:rPr>
        <w:t> </w:t>
      </w:r>
      <w:r w:rsidRPr="009C71BB">
        <w:rPr>
          <w:i/>
        </w:rPr>
        <w:t>c</w:t>
      </w:r>
      <w:r>
        <w:t xml:space="preserve"> införs ett krav på att säljaren ska ha </w:t>
      </w:r>
      <w:r w:rsidRPr="000C25EB">
        <w:t xml:space="preserve">fullgjort sin skyldighet att lämna </w:t>
      </w:r>
      <w:r>
        <w:t xml:space="preserve">korrekta </w:t>
      </w:r>
      <w:r w:rsidRPr="000C25EB">
        <w:t xml:space="preserve">uppgifter </w:t>
      </w:r>
      <w:r>
        <w:t xml:space="preserve">om leveransen </w:t>
      </w:r>
      <w:r w:rsidRPr="000C25EB">
        <w:t>i en periodisk sammanställning</w:t>
      </w:r>
      <w:r>
        <w:t>. Uppgifterna ska ha lämnats i rätt tid. Om säljaren inte fullgjort denna skyldighet ska undantaget inte tillämpas. I samma punkt finns dock en möjlighet för säljaren att även om detta krav inte fullgjorts, i vissa fall ändå få tillämpa undantaget. Detta ska gälla för säljare som agerat i god tro och som kan förklara felaktigheten på ett tillfredsställande sätt. När det i det enskilda fallet bedöms vara ett oavsiktligt misstag som ligger bakom felaktiga eller bristfälliga uppgifter i den periodiska sammanställningen bör säljaren ges möjlighet att korrigera sitt misstag och därefter få tillämpa undantaget. Undantaget skulle till exempel kunna få tillämpas i en situation där uppgifter har lämnats för fel period men där korrigering därefter har skett.</w:t>
      </w:r>
      <w:r w:rsidDel="001F43E9">
        <w:t xml:space="preserve"> </w:t>
      </w:r>
    </w:p>
    <w:p w14:paraId="4029D3E1" w14:textId="77777777" w:rsidR="00245B60" w:rsidRDefault="00245B60" w:rsidP="00245B60">
      <w:pPr>
        <w:pStyle w:val="Brdtextmedindrag"/>
      </w:pPr>
      <w:r>
        <w:t>Paragrafen</w:t>
      </w:r>
      <w:r w:rsidRPr="00D13BE2">
        <w:t xml:space="preserve"> </w:t>
      </w:r>
      <w:r>
        <w:t>behandlas i avsnitt 6</w:t>
      </w:r>
      <w:r w:rsidRPr="00D13BE2">
        <w:t>.</w:t>
      </w:r>
    </w:p>
    <w:p w14:paraId="1FB22CBE" w14:textId="507F5D9C" w:rsidR="00245B60" w:rsidRPr="00927507" w:rsidRDefault="00245B60" w:rsidP="00245B60">
      <w:pPr>
        <w:pStyle w:val="Rubrik4utannumrering"/>
      </w:pPr>
      <w:r w:rsidRPr="00927507">
        <w:t>5</w:t>
      </w:r>
      <w:r w:rsidR="00663238">
        <w:t> </w:t>
      </w:r>
      <w:r w:rsidRPr="00927507">
        <w:t>kap.</w:t>
      </w:r>
    </w:p>
    <w:p w14:paraId="116B2BE0" w14:textId="3C09752E" w:rsidR="00245B60" w:rsidRPr="008E6BC7" w:rsidRDefault="00245B60" w:rsidP="00245B60">
      <w:pPr>
        <w:pStyle w:val="Rubrik5utannumrering"/>
        <w:spacing w:before="0"/>
      </w:pPr>
      <w:r w:rsidRPr="008E6BC7">
        <w:t>2</w:t>
      </w:r>
      <w:r w:rsidR="00663238">
        <w:t> </w:t>
      </w:r>
      <w:r w:rsidRPr="008E6BC7">
        <w:t>§</w:t>
      </w:r>
    </w:p>
    <w:p w14:paraId="577EE25A" w14:textId="2F32107A" w:rsidR="00245B60" w:rsidRDefault="00245B60" w:rsidP="00245B60">
      <w:pPr>
        <w:pStyle w:val="Brdtextmedindrag"/>
        <w:ind w:firstLine="0"/>
      </w:pPr>
      <w:r>
        <w:t>I kapitlet finns bestämmelser om i vilka fall en omsättning ska anses som omsättning inom landet. Paragrafens första stycke punkt 1 gäller varor som enligt avtalet mellan köpare och säljare ska transporteras till köparen. Varan ska anses omsatt i Sverige om den befinner sig här när transporten till köparen påbörjas, om inte annat följer av 5</w:t>
      </w:r>
      <w:r w:rsidR="00663238">
        <w:t> </w:t>
      </w:r>
      <w:r>
        <w:t>kap. 2</w:t>
      </w:r>
      <w:r w:rsidR="00663238">
        <w:t> </w:t>
      </w:r>
      <w:r>
        <w:t>a</w:t>
      </w:r>
      <w:r w:rsidR="00663238">
        <w:t> </w:t>
      </w:r>
      <w:r>
        <w:t>§ ML. I en ny bestämmelse, 5</w:t>
      </w:r>
      <w:r w:rsidR="00663238">
        <w:t> </w:t>
      </w:r>
      <w:r>
        <w:t>kap. 2</w:t>
      </w:r>
      <w:r w:rsidR="00663238">
        <w:t> </w:t>
      </w:r>
      <w:r>
        <w:t>e</w:t>
      </w:r>
      <w:r w:rsidR="00663238">
        <w:t> </w:t>
      </w:r>
      <w:r>
        <w:t xml:space="preserve">§, förs det in en regel om hur man ska avgöra vilket av leden som transporten ska hänföras till vid en gränsöverskridande kedjetransaktion då en mellanman ombesörjer transporten. </w:t>
      </w:r>
      <w:r>
        <w:rPr>
          <w:i/>
        </w:rPr>
        <w:t>Punkt</w:t>
      </w:r>
      <w:r w:rsidR="00663238">
        <w:rPr>
          <w:i/>
        </w:rPr>
        <w:t> </w:t>
      </w:r>
      <w:r>
        <w:rPr>
          <w:i/>
        </w:rPr>
        <w:t>1</w:t>
      </w:r>
      <w:r>
        <w:t xml:space="preserve"> ändras på så sätt att en hänvisning förs in gällande denna nya bestämmelse. Innebörden av hänvisningen är att även om det är fråga om en vara som enligt avtalet ska transporteras till köparen kan det, beroende av de omständigheter som anges i 5</w:t>
      </w:r>
      <w:r w:rsidR="00663238">
        <w:t> </w:t>
      </w:r>
      <w:r>
        <w:t>kap. 2</w:t>
      </w:r>
      <w:r w:rsidR="00663238">
        <w:t> </w:t>
      </w:r>
      <w:r>
        <w:t>e</w:t>
      </w:r>
      <w:r w:rsidR="00663238">
        <w:t> </w:t>
      </w:r>
      <w:r>
        <w:t>§, vara så att den gränsöverskrid</w:t>
      </w:r>
      <w:r>
        <w:softHyphen/>
        <w:t>ande transporten ska hänföras till ett annat led i kedjetransaktionen. I dessa fall kan inte 5</w:t>
      </w:r>
      <w:r w:rsidR="00663238">
        <w:t> </w:t>
      </w:r>
      <w:r>
        <w:t>kap. 2</w:t>
      </w:r>
      <w:r w:rsidR="00663238">
        <w:t> </w:t>
      </w:r>
      <w:r>
        <w:t xml:space="preserve">§ första stycket 1 tillämpas som stöd för beskattning i Sverige. </w:t>
      </w:r>
    </w:p>
    <w:p w14:paraId="39BE7674" w14:textId="77777777" w:rsidR="00245B60" w:rsidRDefault="00245B60" w:rsidP="00245B60">
      <w:pPr>
        <w:pStyle w:val="Brdtextmedindrag"/>
      </w:pPr>
      <w:r>
        <w:t>Paragrafen behandlas i avsnitt 7.</w:t>
      </w:r>
    </w:p>
    <w:p w14:paraId="5AD31F39" w14:textId="68F1475B" w:rsidR="00245B60" w:rsidRPr="00141F41" w:rsidRDefault="00245B60" w:rsidP="00245B60">
      <w:pPr>
        <w:pStyle w:val="Rubrik5utannumrering"/>
      </w:pPr>
      <w:r w:rsidRPr="00141F41">
        <w:t>2</w:t>
      </w:r>
      <w:r w:rsidR="00663238">
        <w:t> </w:t>
      </w:r>
      <w:r w:rsidRPr="00141F41">
        <w:t>e</w:t>
      </w:r>
      <w:r w:rsidR="00663238">
        <w:t> </w:t>
      </w:r>
      <w:r w:rsidRPr="00141F41">
        <w:t>§</w:t>
      </w:r>
    </w:p>
    <w:p w14:paraId="7061BACD" w14:textId="44233725" w:rsidR="00245B60" w:rsidRDefault="00245B60" w:rsidP="00245B60">
      <w:pPr>
        <w:pStyle w:val="Brdtextmedindrag"/>
        <w:ind w:firstLine="0"/>
      </w:pPr>
      <w:r w:rsidRPr="00D13BE2">
        <w:t>Paragrafen ä</w:t>
      </w:r>
      <w:r>
        <w:t>r ny och genomför, tillsammans med 5</w:t>
      </w:r>
      <w:r w:rsidR="00663238">
        <w:t> </w:t>
      </w:r>
      <w:r>
        <w:t>kap. 2</w:t>
      </w:r>
      <w:r w:rsidR="00663238">
        <w:t> </w:t>
      </w:r>
      <w:r>
        <w:t>§</w:t>
      </w:r>
      <w:r w:rsidR="00663238">
        <w:t> </w:t>
      </w:r>
      <w:r>
        <w:t>1,</w:t>
      </w:r>
      <w:r w:rsidRPr="00D13BE2" w:rsidDel="00727DB2">
        <w:t xml:space="preserve"> </w:t>
      </w:r>
      <w:r w:rsidRPr="00D13BE2">
        <w:t xml:space="preserve">artikel </w:t>
      </w:r>
      <w:r>
        <w:t>36</w:t>
      </w:r>
      <w:r w:rsidRPr="00D13BE2">
        <w:t xml:space="preserve">a i mervärdesskattedirektivet. </w:t>
      </w:r>
      <w:r w:rsidRPr="00E502BC">
        <w:t>Bestämmelsen</w:t>
      </w:r>
      <w:r w:rsidRPr="00721032">
        <w:t xml:space="preserve"> </w:t>
      </w:r>
      <w:r>
        <w:t xml:space="preserve">reglerar </w:t>
      </w:r>
      <w:r w:rsidRPr="00721032">
        <w:t xml:space="preserve">frågan om vilket led i </w:t>
      </w:r>
      <w:r>
        <w:t>en gränsöverskridande kedjetransaktion</w:t>
      </w:r>
      <w:r w:rsidRPr="00721032">
        <w:t xml:space="preserve"> som ska tillskrivas den gränsöverskridande transporten.</w:t>
      </w:r>
      <w:r>
        <w:t xml:space="preserve"> Det är endast det</w:t>
      </w:r>
      <w:r w:rsidDel="00C222E0">
        <w:t xml:space="preserve"> </w:t>
      </w:r>
      <w:r>
        <w:t>led som tillskrivs den gränsöverskridande transporten som kan ses som en omsättning med transport enligt 5</w:t>
      </w:r>
      <w:r w:rsidR="00663238">
        <w:t> </w:t>
      </w:r>
      <w:r>
        <w:t>kap. 2</w:t>
      </w:r>
      <w:r w:rsidR="00663238">
        <w:t> </w:t>
      </w:r>
      <w:r>
        <w:t>§ 1. Bestämmelsen gäller sådana kedje</w:t>
      </w:r>
      <w:r w:rsidR="00663238">
        <w:softHyphen/>
      </w:r>
      <w:r>
        <w:t>transaktioner där en mellanman ombesörjer transporten av varan.</w:t>
      </w:r>
      <w:r w:rsidRPr="00721032">
        <w:t xml:space="preserve"> </w:t>
      </w:r>
      <w:r>
        <w:t>Det är mellanmannen som ska visa att han är den leverantör som transporterar eller låter transportera varan. T</w:t>
      </w:r>
      <w:r w:rsidRPr="00E502BC">
        <w:t xml:space="preserve">ransporten </w:t>
      </w:r>
      <w:r>
        <w:t xml:space="preserve">ska som huvudregel anses hänförlig till transaktionen till mellanmannen. I de fall mellanmannen har meddelat leverantören ett registreringsnummer för mervärdesskatt </w:t>
      </w:r>
      <w:r w:rsidRPr="00E502BC">
        <w:t xml:space="preserve">som utfärdats till </w:t>
      </w:r>
      <w:r>
        <w:t>mellanmannen</w:t>
      </w:r>
      <w:r w:rsidRPr="00E502BC">
        <w:t xml:space="preserve"> i det EU-land frå</w:t>
      </w:r>
      <w:r>
        <w:t xml:space="preserve">n vilken varorna transporterats, </w:t>
      </w:r>
      <w:r w:rsidRPr="00E502BC">
        <w:t xml:space="preserve">ska </w:t>
      </w:r>
      <w:r>
        <w:t xml:space="preserve">dock transporten </w:t>
      </w:r>
      <w:r w:rsidRPr="00E502BC">
        <w:t>anses hä</w:t>
      </w:r>
      <w:r>
        <w:t xml:space="preserve">nförlig till transaktionen från mellanmannen. Det är alltså mellanmannens kommunicering av registreringsnumret för mervärdesskatt till sin leverantör som avgör vilken av mellanmannens omsättningar som transporten ska knytas till. Det finns inga formkrav gällande hur kommuniceringen ska göras, utan exempelvis e-post kan användas. </w:t>
      </w:r>
    </w:p>
    <w:p w14:paraId="7048364B" w14:textId="77777777" w:rsidR="00245B60" w:rsidRDefault="00245B60" w:rsidP="00245B60">
      <w:pPr>
        <w:pStyle w:val="Brdtextmedindrag"/>
      </w:pPr>
      <w:r>
        <w:t>Paragrafen</w:t>
      </w:r>
      <w:r w:rsidRPr="00D13BE2">
        <w:t xml:space="preserve"> </w:t>
      </w:r>
      <w:r>
        <w:t>behandlas i avsnitt 7.</w:t>
      </w:r>
    </w:p>
    <w:p w14:paraId="1D57C3C6" w14:textId="77777777" w:rsidR="00245B60" w:rsidRPr="008F798D" w:rsidRDefault="00245B60" w:rsidP="00245B60">
      <w:pPr>
        <w:pStyle w:val="Rubrik4utannumrering"/>
      </w:pPr>
      <w:r w:rsidRPr="008F798D">
        <w:t>Ikraftträdande- och övergångsbestämmelser</w:t>
      </w:r>
    </w:p>
    <w:p w14:paraId="4AFE4564" w14:textId="77777777" w:rsidR="00245B60" w:rsidRPr="00D13BE2" w:rsidRDefault="00245B60" w:rsidP="00245B60">
      <w:pPr>
        <w:pStyle w:val="Brdtext"/>
      </w:pPr>
      <w:r>
        <w:t>Lagen träder i kraft den 1 januari 2020. Äldre bestämmelser ska fortfarande gälla för mervärdesskatt för vilken skattskyldighet inträtt före ikraftträdandet.</w:t>
      </w:r>
    </w:p>
    <w:p w14:paraId="17B8EB97" w14:textId="77777777" w:rsidR="00245B60" w:rsidRPr="00FE7918" w:rsidRDefault="00245B60" w:rsidP="00245B60">
      <w:pPr>
        <w:pStyle w:val="Rubrik2"/>
      </w:pPr>
      <w:bookmarkStart w:id="117" w:name="_Toc1482595"/>
      <w:bookmarkStart w:id="118" w:name="_Toc10617008"/>
      <w:bookmarkStart w:id="119" w:name="_Toc18570416"/>
      <w:r w:rsidRPr="00FE7918">
        <w:t>Förslaget till lag om ändring i skatteförfarandelagen (2011:1244)</w:t>
      </w:r>
      <w:bookmarkEnd w:id="117"/>
      <w:bookmarkEnd w:id="118"/>
      <w:bookmarkEnd w:id="119"/>
    </w:p>
    <w:p w14:paraId="2C32C6AA" w14:textId="3586AA80" w:rsidR="00245B60" w:rsidRPr="00D13BE2" w:rsidRDefault="00245B60" w:rsidP="00245B60">
      <w:pPr>
        <w:pStyle w:val="Rubrik4utannumrering"/>
        <w:spacing w:before="0"/>
      </w:pPr>
      <w:r>
        <w:t>35</w:t>
      </w:r>
      <w:r w:rsidR="00663238">
        <w:t> </w:t>
      </w:r>
      <w:r w:rsidRPr="00D13BE2">
        <w:t>kap.</w:t>
      </w:r>
    </w:p>
    <w:p w14:paraId="32FC3430" w14:textId="4B5BFD33" w:rsidR="00245B60" w:rsidRPr="005A685F" w:rsidRDefault="00245B60" w:rsidP="00245B60">
      <w:pPr>
        <w:pStyle w:val="Rubrik5utannumrering"/>
        <w:spacing w:before="0"/>
      </w:pPr>
      <w:r w:rsidRPr="005A685F">
        <w:t>2</w:t>
      </w:r>
      <w:r w:rsidR="00663238">
        <w:t> </w:t>
      </w:r>
      <w:r w:rsidRPr="005A685F">
        <w:t>§</w:t>
      </w:r>
    </w:p>
    <w:p w14:paraId="106AD368" w14:textId="77777777" w:rsidR="00245B60" w:rsidRDefault="00245B60" w:rsidP="00245B60">
      <w:pPr>
        <w:pStyle w:val="Brdtext"/>
      </w:pPr>
      <w:r w:rsidRPr="005A685F">
        <w:t xml:space="preserve">I paragrafen regleras vad den som är registrerad eller skyldig att anmäla sig för registrering för mervärdesskatt ska lämna i en periodisk sammanställning. </w:t>
      </w:r>
      <w:r w:rsidRPr="005A685F">
        <w:rPr>
          <w:i/>
        </w:rPr>
        <w:t>Tredje stycket</w:t>
      </w:r>
      <w:r w:rsidRPr="005A685F">
        <w:t xml:space="preserve"> är nytt och anger att i fråga om överföring av en vara till avropslager i ett annat EU-land ska uppgifterna tas upp för den period som omfattar den tidpunkt när överföringen gjordes. </w:t>
      </w:r>
      <w:r>
        <w:t>O</w:t>
      </w:r>
      <w:r w:rsidRPr="007C5286">
        <w:t>m förhållandena därefter ändras ska uppgift om detta lämnas utan dröjsmål.</w:t>
      </w:r>
      <w:r>
        <w:t xml:space="preserve"> </w:t>
      </w:r>
    </w:p>
    <w:p w14:paraId="6D3CF892" w14:textId="77777777" w:rsidR="00245B60" w:rsidRDefault="00245B60" w:rsidP="00245B60">
      <w:pPr>
        <w:pStyle w:val="Brdtextmedindrag"/>
        <w:rPr>
          <w:b/>
        </w:rPr>
      </w:pPr>
      <w:r>
        <w:t>Paragrafen</w:t>
      </w:r>
      <w:r w:rsidRPr="005A685F">
        <w:t xml:space="preserve"> behandlas</w:t>
      </w:r>
      <w:r>
        <w:t xml:space="preserve"> i avsnitt 5.</w:t>
      </w:r>
    </w:p>
    <w:p w14:paraId="5718F74B" w14:textId="00F5471D" w:rsidR="00245B60" w:rsidRPr="00D13BE2" w:rsidRDefault="00245B60" w:rsidP="00245B60">
      <w:pPr>
        <w:pStyle w:val="Rubrik4utannumrering"/>
      </w:pPr>
      <w:r w:rsidRPr="00D13BE2">
        <w:t>39</w:t>
      </w:r>
      <w:r w:rsidR="00663238">
        <w:t> </w:t>
      </w:r>
      <w:r w:rsidRPr="00D13BE2">
        <w:t>kap.</w:t>
      </w:r>
    </w:p>
    <w:p w14:paraId="73D3D4A1" w14:textId="1ED663DF" w:rsidR="00245B60" w:rsidRPr="00D13BE2" w:rsidRDefault="00245B60" w:rsidP="00245B60">
      <w:pPr>
        <w:pStyle w:val="Rubrik5utannumrering"/>
        <w:spacing w:before="0"/>
      </w:pPr>
      <w:r>
        <w:t>1</w:t>
      </w:r>
      <w:r w:rsidR="00663238">
        <w:t> </w:t>
      </w:r>
      <w:r w:rsidRPr="00D13BE2">
        <w:t>§</w:t>
      </w:r>
    </w:p>
    <w:p w14:paraId="20912345" w14:textId="3654EFD0" w:rsidR="00245B60" w:rsidRDefault="00245B60" w:rsidP="00245B60">
      <w:pPr>
        <w:pStyle w:val="Brdtextmedindrag"/>
        <w:ind w:firstLine="0"/>
        <w:rPr>
          <w:b/>
        </w:rPr>
      </w:pPr>
      <w:r w:rsidRPr="001A6EE2">
        <w:t xml:space="preserve">I paragrafen </w:t>
      </w:r>
      <w:r>
        <w:t>anges innehållet i kapitlet. Ändringen innebär att en ny strecksats i paragrafen läggs till, med anledning av att en bestämmelse om registerskyldighet för arrangemang med avropslager införs i 14 a</w:t>
      </w:r>
      <w:r w:rsidR="00663238">
        <w:t> </w:t>
      </w:r>
      <w:r>
        <w:t>§.</w:t>
      </w:r>
    </w:p>
    <w:p w14:paraId="7B02CE6D" w14:textId="1ABECFF8" w:rsidR="00245B60" w:rsidRPr="00D13BE2" w:rsidRDefault="00245B60" w:rsidP="00245B60">
      <w:pPr>
        <w:pStyle w:val="Rubrik5utannumrering"/>
      </w:pPr>
      <w:r>
        <w:t>14</w:t>
      </w:r>
      <w:r w:rsidR="00663238">
        <w:t> </w:t>
      </w:r>
      <w:r>
        <w:t>a</w:t>
      </w:r>
      <w:r w:rsidR="00663238">
        <w:t> </w:t>
      </w:r>
      <w:r w:rsidRPr="00D13BE2">
        <w:t>§</w:t>
      </w:r>
    </w:p>
    <w:p w14:paraId="35B62CED" w14:textId="77777777" w:rsidR="00245B60" w:rsidRPr="00772B6B" w:rsidRDefault="00245B60" w:rsidP="00245B60">
      <w:pPr>
        <w:pStyle w:val="Brdtextmedindrag"/>
        <w:ind w:firstLine="0"/>
      </w:pPr>
      <w:r w:rsidRPr="00772B6B">
        <w:t xml:space="preserve">Paragrafen är ny och syftar till att genomföra artikel 243.3 i mervärdesskattedirektivet. </w:t>
      </w:r>
      <w:r w:rsidRPr="00772B6B">
        <w:rPr>
          <w:i/>
        </w:rPr>
        <w:t>Första stycket</w:t>
      </w:r>
      <w:r w:rsidRPr="00772B6B">
        <w:t xml:space="preserve"> </w:t>
      </w:r>
      <w:r>
        <w:t>reglerar</w:t>
      </w:r>
      <w:r w:rsidRPr="00772B6B">
        <w:t xml:space="preserve"> registerskyldigheten för den som överför varor till ett avropslager i ett annat EU-land, medan </w:t>
      </w:r>
      <w:r w:rsidRPr="00772B6B">
        <w:rPr>
          <w:i/>
        </w:rPr>
        <w:t>andra stycket</w:t>
      </w:r>
      <w:r w:rsidRPr="00772B6B">
        <w:t xml:space="preserve"> </w:t>
      </w:r>
      <w:r>
        <w:t>reglerar</w:t>
      </w:r>
      <w:r w:rsidRPr="00772B6B">
        <w:t xml:space="preserve"> registerskyldigheten för den som förvärvar varor från ett avropslager i Sverige.</w:t>
      </w:r>
    </w:p>
    <w:p w14:paraId="28E6475B" w14:textId="77777777" w:rsidR="00245B60" w:rsidRDefault="00245B60" w:rsidP="00245B60">
      <w:pPr>
        <w:pStyle w:val="Brdtextmedindrag"/>
      </w:pPr>
      <w:r>
        <w:t>Paragrafen behandlas i avsnitt 5</w:t>
      </w:r>
      <w:r w:rsidRPr="00772B6B">
        <w:t>.</w:t>
      </w:r>
    </w:p>
    <w:p w14:paraId="254C3DEF" w14:textId="189D5803" w:rsidR="00245B60" w:rsidRPr="00D13BE2" w:rsidRDefault="00245B60" w:rsidP="00245B60">
      <w:pPr>
        <w:pStyle w:val="Rubrik4utannumrering"/>
      </w:pPr>
      <w:r>
        <w:t>41</w:t>
      </w:r>
      <w:r w:rsidR="00663238">
        <w:t> </w:t>
      </w:r>
      <w:r w:rsidRPr="00D13BE2">
        <w:t>kap.</w:t>
      </w:r>
    </w:p>
    <w:p w14:paraId="78F0C56C" w14:textId="2D215D3F" w:rsidR="00245B60" w:rsidRPr="00D13BE2" w:rsidRDefault="00245B60" w:rsidP="00245B60">
      <w:pPr>
        <w:pStyle w:val="Rubrik5utannumrering"/>
        <w:spacing w:before="0"/>
      </w:pPr>
      <w:r>
        <w:t>2</w:t>
      </w:r>
      <w:r w:rsidR="00663238">
        <w:t> </w:t>
      </w:r>
      <w:r w:rsidRPr="00D13BE2">
        <w:t>§</w:t>
      </w:r>
    </w:p>
    <w:p w14:paraId="47D2CB00" w14:textId="2D14C277" w:rsidR="00245B60" w:rsidRDefault="00245B60" w:rsidP="00245B60">
      <w:pPr>
        <w:pStyle w:val="Brdtextmedindrag"/>
        <w:ind w:firstLine="0"/>
      </w:pPr>
      <w:r w:rsidRPr="001A6EE2">
        <w:t xml:space="preserve">I paragrafen </w:t>
      </w:r>
      <w:r>
        <w:t>anges för vilka syften Skatteverket får besluta om revision. Ändringen innebär att en ny punkt</w:t>
      </w:r>
      <w:r w:rsidR="00663238">
        <w:t> </w:t>
      </w:r>
      <w:r>
        <w:t xml:space="preserve">8 i paragrafens första stycke läggs till som anger att revision även ska få ske med syfte att kontrollera att den </w:t>
      </w:r>
      <w:r w:rsidRPr="0047211D">
        <w:t>som har överfört en vara till eller förvärvat en vara från ett avropslager har fullgjort sina skyldigheter enligt 39</w:t>
      </w:r>
      <w:r w:rsidR="00663238">
        <w:t> </w:t>
      </w:r>
      <w:r w:rsidRPr="0047211D">
        <w:t>kap. 14</w:t>
      </w:r>
      <w:r w:rsidR="00663238">
        <w:t> </w:t>
      </w:r>
      <w:r w:rsidRPr="0047211D">
        <w:t>a</w:t>
      </w:r>
      <w:r w:rsidR="00663238">
        <w:t> </w:t>
      </w:r>
      <w:r w:rsidRPr="0047211D">
        <w:t>§ SFL.</w:t>
      </w:r>
    </w:p>
    <w:p w14:paraId="7CC2A81F" w14:textId="77777777" w:rsidR="00245B60" w:rsidRDefault="00245B60" w:rsidP="00245B60">
      <w:pPr>
        <w:pStyle w:val="Brdtextmedindrag"/>
        <w:rPr>
          <w:b/>
        </w:rPr>
      </w:pPr>
      <w:r>
        <w:t>Paragrafen</w:t>
      </w:r>
      <w:r w:rsidRPr="005A685F">
        <w:t xml:space="preserve"> behandlas</w:t>
      </w:r>
      <w:r>
        <w:t xml:space="preserve"> i avsnitt 5.</w:t>
      </w:r>
    </w:p>
    <w:p w14:paraId="10FAAA88" w14:textId="77777777" w:rsidR="00245B60" w:rsidRPr="008F798D" w:rsidRDefault="00245B60" w:rsidP="00245B60">
      <w:pPr>
        <w:pStyle w:val="Rubrik4utannumrering"/>
      </w:pPr>
      <w:r w:rsidRPr="008F798D">
        <w:t>Ikraftträdande- och övergångsbestämmelser</w:t>
      </w:r>
    </w:p>
    <w:p w14:paraId="1B69D4E0" w14:textId="3FC8F133" w:rsidR="00110C85" w:rsidRPr="00025171" w:rsidRDefault="00245B60" w:rsidP="00465F2E">
      <w:pPr>
        <w:pStyle w:val="Brdtext"/>
        <w:sectPr w:rsidR="00110C85" w:rsidRPr="00025171" w:rsidSect="00225E7D">
          <w:footnotePr>
            <w:numRestart w:val="eachSect"/>
          </w:footnotePr>
          <w:pgSz w:w="9356" w:h="13721" w:code="9"/>
          <w:pgMar w:top="794" w:right="2438" w:bottom="1191" w:left="1021" w:header="0" w:footer="709" w:gutter="0"/>
          <w:cols w:space="708"/>
          <w:docGrid w:linePitch="360"/>
        </w:sectPr>
      </w:pPr>
      <w:r>
        <w:t>Lagen träder i kraft den 1 januari 2020</w:t>
      </w:r>
      <w:r w:rsidR="005D14D2">
        <w:t>.</w:t>
      </w:r>
    </w:p>
    <w:p w14:paraId="1031BD4B" w14:textId="77777777" w:rsidR="00245B60" w:rsidRPr="00745CD6" w:rsidRDefault="00245B60" w:rsidP="00245B60">
      <w:pPr>
        <w:pStyle w:val="Bilagarubrik"/>
      </w:pPr>
      <w:bookmarkStart w:id="120" w:name="_Toc10617009"/>
      <w:bookmarkStart w:id="121" w:name="_Toc18570417"/>
      <w:r w:rsidRPr="00745CD6">
        <w:t>Sammanfattning av promemorian Ändrade mervärdesskatteregler vid gränsöverskridande handel mellan företag m.m.</w:t>
      </w:r>
      <w:bookmarkEnd w:id="120"/>
      <w:bookmarkEnd w:id="121"/>
    </w:p>
    <w:p w14:paraId="5F37B106" w14:textId="77777777" w:rsidR="00245B60" w:rsidRDefault="00245B60" w:rsidP="00245B60">
      <w:pPr>
        <w:pStyle w:val="Brdtextmedindrag"/>
        <w:ind w:firstLine="0"/>
      </w:pPr>
      <w:r>
        <w:t>I promemorian föreslås vissa nya regler och ändringar i mervärdes</w:t>
      </w:r>
      <w:r>
        <w:softHyphen/>
        <w:t>skattelagen (1994:200), förkortad ML, och i skatteförfarande</w:t>
      </w:r>
      <w:r>
        <w:softHyphen/>
        <w:t>lagen (2011:1244), SFL, som gäller gränsöverskridande handel mellan företag inom EU. Förslagen är föranledda av ändringar i mervärdesskatte</w:t>
      </w:r>
      <w:r>
        <w:softHyphen/>
        <w:t xml:space="preserve">direktivet (direktiv 2006/112/EG). Det handlar om överföring av varor mellan EU-länder till s.k. </w:t>
      </w:r>
      <w:bookmarkStart w:id="122" w:name="_Hlk1119052"/>
      <w:r>
        <w:t xml:space="preserve">avropslager, dvs. lager som i förväg kända köpare kan plocka varor från vid behov (på engelska: call-off stock). </w:t>
      </w:r>
      <w:bookmarkEnd w:id="122"/>
      <w:r>
        <w:t>Det handlar också om skärpta krav för säljarens undantag från skatteplikt vid leveranser av varor till andra EU-länder och gränsöverskridande kedjetransaktioner.</w:t>
      </w:r>
    </w:p>
    <w:p w14:paraId="768F17A8" w14:textId="33D2D1FC" w:rsidR="00245B60" w:rsidRDefault="00245B60" w:rsidP="00245B60">
      <w:pPr>
        <w:pStyle w:val="Brdtextmedindrag"/>
      </w:pPr>
      <w:r w:rsidRPr="00D92932">
        <w:t xml:space="preserve">I promemorian föreslås </w:t>
      </w:r>
      <w:r>
        <w:t xml:space="preserve">också </w:t>
      </w:r>
      <w:r w:rsidRPr="00D92932">
        <w:t xml:space="preserve">att definitionen av ett tredje territorium i </w:t>
      </w:r>
      <w:r>
        <w:t xml:space="preserve">mervärdesskattelagen </w:t>
      </w:r>
      <w:r w:rsidRPr="00D92932">
        <w:t xml:space="preserve">justeras. Vidare föreslås en ändring av det territoriella tillämpningsområdet i förordningen (2011:443) om Europeiska unionens punktskatteområde. </w:t>
      </w:r>
      <w:r>
        <w:t>Ändringarna föranleds</w:t>
      </w:r>
      <w:r w:rsidRPr="00D92932">
        <w:t xml:space="preserve"> av att Europeiska </w:t>
      </w:r>
      <w:r>
        <w:t xml:space="preserve">unionens råd </w:t>
      </w:r>
      <w:r w:rsidRPr="00D92932">
        <w:t xml:space="preserve">efter begäran från Italien har </w:t>
      </w:r>
      <w:r>
        <w:t xml:space="preserve">beslutat att </w:t>
      </w:r>
      <w:r w:rsidRPr="00D92932">
        <w:t xml:space="preserve">den italienska kommunen </w:t>
      </w:r>
      <w:proofErr w:type="spellStart"/>
      <w:r w:rsidRPr="00D92932">
        <w:t>Campione</w:t>
      </w:r>
      <w:proofErr w:type="spellEnd"/>
      <w:r w:rsidRPr="00D92932">
        <w:t xml:space="preserve"> d’Italia och de italienska delarna av Luganosjön ska ingå i Europeiska unionens tullområde och i Europeiska unionens punktskatteområde.</w:t>
      </w:r>
    </w:p>
    <w:p w14:paraId="7EE0B705" w14:textId="77777777" w:rsidR="00CC1666" w:rsidRDefault="00245B60" w:rsidP="009C61A6">
      <w:pPr>
        <w:pStyle w:val="Brdtextmedindrag"/>
      </w:pPr>
      <w:r>
        <w:t>Reglerna föreslås träda i kraft den 1 januari 2020.</w:t>
      </w:r>
    </w:p>
    <w:p w14:paraId="39D064F6" w14:textId="3615D6DD" w:rsidR="00B31521" w:rsidRDefault="00B31521" w:rsidP="009C61A6">
      <w:pPr>
        <w:pStyle w:val="Brdtextmedindrag"/>
        <w:sectPr w:rsidR="00B31521" w:rsidSect="00155500">
          <w:headerReference w:type="even" r:id="rId28"/>
          <w:headerReference w:type="default" r:id="rId29"/>
          <w:footerReference w:type="even" r:id="rId30"/>
          <w:footerReference w:type="default" r:id="rId31"/>
          <w:headerReference w:type="first" r:id="rId32"/>
          <w:footerReference w:type="first" r:id="rId33"/>
          <w:pgSz w:w="9356" w:h="13721" w:code="9"/>
          <w:pgMar w:top="794" w:right="2438" w:bottom="1191" w:left="1021" w:header="0" w:footer="709" w:gutter="0"/>
          <w:cols w:space="708"/>
          <w:docGrid w:linePitch="360"/>
        </w:sectPr>
      </w:pPr>
    </w:p>
    <w:p w14:paraId="231466E1" w14:textId="43B92E90" w:rsidR="00245B60" w:rsidRDefault="00245B60" w:rsidP="00245B60">
      <w:pPr>
        <w:pStyle w:val="Bilagarubrik"/>
      </w:pPr>
      <w:bookmarkStart w:id="123" w:name="_Toc10617010"/>
      <w:bookmarkStart w:id="124" w:name="_Toc18570418"/>
      <w:r>
        <w:t>P</w:t>
      </w:r>
      <w:r w:rsidRPr="00A249EF">
        <w:t>romemorian</w:t>
      </w:r>
      <w:r>
        <w:t>s lagförslag</w:t>
      </w:r>
      <w:bookmarkEnd w:id="123"/>
      <w:bookmarkEnd w:id="124"/>
    </w:p>
    <w:p w14:paraId="60BB7C22" w14:textId="77777777" w:rsidR="00245B60" w:rsidRPr="00A249EF" w:rsidRDefault="00245B60" w:rsidP="001708B9">
      <w:pPr>
        <w:pStyle w:val="Rubrik2utannumrering"/>
        <w:spacing w:before="0"/>
      </w:pPr>
      <w:r w:rsidRPr="00A249EF">
        <w:t>Förslag till lag om ändring i mervärdesskattelagen (1994:200)</w:t>
      </w:r>
    </w:p>
    <w:p w14:paraId="13961F9D" w14:textId="77777777" w:rsidR="00245B60" w:rsidRDefault="00245B60" w:rsidP="001708B9">
      <w:pPr>
        <w:pStyle w:val="Brdtext"/>
      </w:pPr>
      <w:r>
        <w:t>Härigenom föreskrivs</w:t>
      </w:r>
      <w:r>
        <w:rPr>
          <w:rStyle w:val="Fotnotsreferens"/>
        </w:rPr>
        <w:footnoteReference w:id="15"/>
      </w:r>
      <w:r>
        <w:t xml:space="preserve"> i fråga om mervärdesskattelagen (1994:200)</w:t>
      </w:r>
      <w:r>
        <w:rPr>
          <w:rStyle w:val="Fotnotsreferens"/>
        </w:rPr>
        <w:footnoteReference w:id="16"/>
      </w:r>
    </w:p>
    <w:p w14:paraId="014775CC" w14:textId="0C1C2D34" w:rsidR="00245B60" w:rsidRPr="005C6009" w:rsidRDefault="00C049B0" w:rsidP="00245B60">
      <w:pPr>
        <w:pStyle w:val="Brdtextmedindrag"/>
      </w:pPr>
      <w:r>
        <w:rPr>
          <w:i/>
        </w:rPr>
        <w:t>d</w:t>
      </w:r>
      <w:r w:rsidR="00245B60" w:rsidRPr="005C6009">
        <w:rPr>
          <w:i/>
        </w:rPr>
        <w:t>els</w:t>
      </w:r>
      <w:r>
        <w:rPr>
          <w:i/>
        </w:rPr>
        <w:t> </w:t>
      </w:r>
      <w:r w:rsidR="00245B60" w:rsidRPr="005C6009">
        <w:t>att 1</w:t>
      </w:r>
      <w:r>
        <w:t> </w:t>
      </w:r>
      <w:r w:rsidR="00245B60" w:rsidRPr="005C6009">
        <w:t>kap. 10</w:t>
      </w:r>
      <w:r>
        <w:t> </w:t>
      </w:r>
      <w:r w:rsidR="00245B60" w:rsidRPr="005C6009">
        <w:t>b</w:t>
      </w:r>
      <w:r>
        <w:t> </w:t>
      </w:r>
      <w:r w:rsidR="00245B60" w:rsidRPr="005C6009">
        <w:t>§, 2</w:t>
      </w:r>
      <w:r>
        <w:t> </w:t>
      </w:r>
      <w:r w:rsidR="00245B60" w:rsidRPr="005C6009">
        <w:t>a</w:t>
      </w:r>
      <w:r>
        <w:t> </w:t>
      </w:r>
      <w:r w:rsidR="00245B60" w:rsidRPr="005C6009">
        <w:t>kap. 2</w:t>
      </w:r>
      <w:r>
        <w:t> </w:t>
      </w:r>
      <w:r w:rsidR="00245B60" w:rsidRPr="005C6009">
        <w:t>§, 3</w:t>
      </w:r>
      <w:r>
        <w:t> </w:t>
      </w:r>
      <w:r w:rsidR="00245B60" w:rsidRPr="005C6009">
        <w:t>kap. 30</w:t>
      </w:r>
      <w:r>
        <w:t> </w:t>
      </w:r>
      <w:r w:rsidR="00245B60" w:rsidRPr="005C6009">
        <w:t>a</w:t>
      </w:r>
      <w:r>
        <w:t> </w:t>
      </w:r>
      <w:r w:rsidR="00245B60" w:rsidRPr="005C6009">
        <w:t>§ och 5</w:t>
      </w:r>
      <w:r>
        <w:t> </w:t>
      </w:r>
      <w:r w:rsidR="00245B60" w:rsidRPr="005C6009">
        <w:t>kap. 2</w:t>
      </w:r>
      <w:r>
        <w:t> </w:t>
      </w:r>
      <w:r w:rsidR="00245B60" w:rsidRPr="005C6009">
        <w:t>§ ska ha följande lydelse,</w:t>
      </w:r>
    </w:p>
    <w:p w14:paraId="2D7EC995" w14:textId="5E99386D" w:rsidR="00245B60" w:rsidRDefault="00245B60" w:rsidP="00245B60">
      <w:pPr>
        <w:pStyle w:val="Brdtextmedindrag"/>
      </w:pPr>
      <w:r w:rsidRPr="005C6009">
        <w:rPr>
          <w:i/>
        </w:rPr>
        <w:t>dels</w:t>
      </w:r>
      <w:r w:rsidR="00C049B0">
        <w:t> </w:t>
      </w:r>
      <w:r w:rsidRPr="005C6009">
        <w:t>att det ska införas 15 nya paragrafer, 2</w:t>
      </w:r>
      <w:r w:rsidR="00C049B0">
        <w:t> </w:t>
      </w:r>
      <w:r w:rsidRPr="005C6009">
        <w:t>kap. 1</w:t>
      </w:r>
      <w:r w:rsidR="00C049B0">
        <w:t> </w:t>
      </w:r>
      <w:r w:rsidRPr="005C6009">
        <w:t>c–1</w:t>
      </w:r>
      <w:r w:rsidR="00C049B0">
        <w:t> </w:t>
      </w:r>
      <w:r w:rsidRPr="005C6009">
        <w:t>i</w:t>
      </w:r>
      <w:r w:rsidR="00C049B0">
        <w:t> </w:t>
      </w:r>
      <w:r w:rsidRPr="005C6009">
        <w:t>§§, 2</w:t>
      </w:r>
      <w:r w:rsidR="00C049B0">
        <w:t> </w:t>
      </w:r>
      <w:r w:rsidRPr="005C6009">
        <w:t>a</w:t>
      </w:r>
      <w:r w:rsidR="00C049B0">
        <w:t> </w:t>
      </w:r>
      <w:r w:rsidRPr="005C6009">
        <w:t xml:space="preserve">kap. </w:t>
      </w:r>
      <w:r w:rsidR="00C049B0">
        <w:br/>
      </w:r>
      <w:r w:rsidRPr="005C6009">
        <w:t>8–</w:t>
      </w:r>
      <w:r>
        <w:t>8 f § och 5</w:t>
      </w:r>
      <w:r w:rsidR="00C049B0">
        <w:t> </w:t>
      </w:r>
      <w:r>
        <w:t>kap. 2</w:t>
      </w:r>
      <w:r w:rsidR="00C049B0">
        <w:t> </w:t>
      </w:r>
      <w:r>
        <w:t>e</w:t>
      </w:r>
      <w:r w:rsidR="00C049B0">
        <w:t> </w:t>
      </w:r>
      <w:r>
        <w:t>§, och närmast före 2</w:t>
      </w:r>
      <w:r w:rsidR="00C049B0">
        <w:t> </w:t>
      </w:r>
      <w:r>
        <w:t>kap. 1</w:t>
      </w:r>
      <w:r w:rsidR="00C049B0">
        <w:t> </w:t>
      </w:r>
      <w:r>
        <w:t>c</w:t>
      </w:r>
      <w:r w:rsidR="00C049B0">
        <w:t> </w:t>
      </w:r>
      <w:r>
        <w:t>§ och 2 a kap. 8</w:t>
      </w:r>
      <w:r w:rsidR="00C049B0">
        <w:t> </w:t>
      </w:r>
      <w:r>
        <w:t>§ nya rubriker av följande lydelse.</w:t>
      </w:r>
    </w:p>
    <w:p w14:paraId="740834FD" w14:textId="77777777" w:rsidR="00245B60" w:rsidRDefault="00245B60" w:rsidP="00245B60">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5B0E77" w14:paraId="1CD93E05" w14:textId="77777777" w:rsidTr="00245B60">
        <w:tc>
          <w:tcPr>
            <w:tcW w:w="2500" w:type="pct"/>
            <w:shd w:val="clear" w:color="auto" w:fill="auto"/>
            <w:tcMar>
              <w:left w:w="0" w:type="dxa"/>
            </w:tcMar>
          </w:tcPr>
          <w:p w14:paraId="79E5CDC6" w14:textId="77777777" w:rsidR="00245B60" w:rsidRPr="005B0E77" w:rsidRDefault="00245B60" w:rsidP="00245B60">
            <w:pPr>
              <w:pStyle w:val="Brdtext"/>
              <w:rPr>
                <w:i/>
              </w:rPr>
            </w:pPr>
            <w:r w:rsidRPr="005B0E77">
              <w:rPr>
                <w:i/>
              </w:rPr>
              <w:t>Nuvarande lydelse</w:t>
            </w:r>
          </w:p>
        </w:tc>
        <w:tc>
          <w:tcPr>
            <w:tcW w:w="2500" w:type="pct"/>
            <w:shd w:val="clear" w:color="auto" w:fill="auto"/>
            <w:tcMar>
              <w:right w:w="0" w:type="dxa"/>
            </w:tcMar>
          </w:tcPr>
          <w:p w14:paraId="001410E8" w14:textId="77777777" w:rsidR="00245B60" w:rsidRPr="005B0E77" w:rsidRDefault="00245B60" w:rsidP="00245B60">
            <w:pPr>
              <w:pStyle w:val="Brdtext"/>
              <w:rPr>
                <w:i/>
              </w:rPr>
            </w:pPr>
            <w:r w:rsidRPr="005B0E77">
              <w:rPr>
                <w:i/>
              </w:rPr>
              <w:t>Föreslagen lydelse</w:t>
            </w:r>
          </w:p>
        </w:tc>
      </w:tr>
    </w:tbl>
    <w:p w14:paraId="552CFFF6" w14:textId="761A4812" w:rsidR="00245B60" w:rsidRDefault="00245B60" w:rsidP="00245B60">
      <w:pPr>
        <w:pStyle w:val="Brdtext"/>
        <w:spacing w:before="230"/>
        <w:jc w:val="center"/>
        <w:rPr>
          <w:b/>
        </w:rPr>
      </w:pPr>
      <w:r>
        <w:rPr>
          <w:b/>
        </w:rPr>
        <w:t>1</w:t>
      </w:r>
      <w:r w:rsidR="00C049B0">
        <w:rPr>
          <w:b/>
        </w:rPr>
        <w:t> </w:t>
      </w:r>
      <w:r>
        <w:rPr>
          <w:b/>
        </w:rPr>
        <w:t>kap.</w:t>
      </w:r>
    </w:p>
    <w:p w14:paraId="3A64660C" w14:textId="59513061" w:rsidR="00245B60" w:rsidRDefault="00245B60" w:rsidP="00245B60">
      <w:pPr>
        <w:pStyle w:val="Brdtext"/>
        <w:jc w:val="center"/>
      </w:pPr>
      <w:r>
        <w:t>10</w:t>
      </w:r>
      <w:r w:rsidR="00C049B0">
        <w:t> </w:t>
      </w:r>
      <w:r>
        <w:t>b</w:t>
      </w:r>
      <w:r w:rsidR="00C049B0">
        <w:t> </w:t>
      </w:r>
      <w:r>
        <w:t>§</w:t>
      </w:r>
      <w:r>
        <w:rPr>
          <w:rStyle w:val="Fotnotsreferens"/>
        </w:rPr>
        <w:footnoteReference w:id="17"/>
      </w:r>
    </w:p>
    <w:p w14:paraId="38ABA07E" w14:textId="77777777" w:rsidR="00245B60" w:rsidRDefault="00245B60" w:rsidP="00245B60">
      <w:pPr>
        <w:pStyle w:val="Brdtextmedindrag"/>
      </w:pPr>
      <w:r>
        <w:t xml:space="preserve">Med ett </w:t>
      </w:r>
      <w:r w:rsidRPr="00E24697">
        <w:rPr>
          <w:i/>
          <w:u w:val="single"/>
        </w:rPr>
        <w:t>tredje territorium</w:t>
      </w:r>
      <w:r w:rsidRPr="00520F44">
        <w:t xml:space="preserve"> </w:t>
      </w:r>
      <w:r>
        <w:t>förstås:</w:t>
      </w:r>
    </w:p>
    <w:p w14:paraId="2B38DC37" w14:textId="77777777" w:rsidR="00245B60" w:rsidRDefault="00245B60" w:rsidP="00245B60">
      <w:pPr>
        <w:pStyle w:val="Brdtextmedindrag"/>
      </w:pPr>
      <w:r>
        <w:t>1. berget Athos,</w:t>
      </w:r>
    </w:p>
    <w:p w14:paraId="3F64E6AC" w14:textId="77777777" w:rsidR="00245B60" w:rsidRDefault="00245B60" w:rsidP="00245B60">
      <w:pPr>
        <w:pStyle w:val="Brdtextmedindrag"/>
      </w:pPr>
      <w:r>
        <w:t>2. Kanarieöarna,</w:t>
      </w:r>
    </w:p>
    <w:p w14:paraId="1CF23345" w14:textId="77777777" w:rsidR="00245B60" w:rsidRDefault="00245B60" w:rsidP="00245B60">
      <w:pPr>
        <w:pStyle w:val="Brdtextmedindrag"/>
      </w:pPr>
      <w:r>
        <w:t>3. de franska territorier som avses i artiklarna 349 och 355.1 i fördraget om Europeiska unionens funktionssätt,</w:t>
      </w:r>
    </w:p>
    <w:p w14:paraId="12A5AF4B" w14:textId="77777777" w:rsidR="00245B60" w:rsidRDefault="00245B60" w:rsidP="00245B60">
      <w:pPr>
        <w:pStyle w:val="Brdtextmedindrag"/>
      </w:pPr>
      <w:r>
        <w:t>4. Åland,</w:t>
      </w:r>
    </w:p>
    <w:p w14:paraId="79427FD3" w14:textId="77777777" w:rsidR="00245B60" w:rsidRPr="002509CC" w:rsidRDefault="00245B60" w:rsidP="00245B60">
      <w:pPr>
        <w:pStyle w:val="Brdtextmedindrag"/>
      </w:pPr>
      <w:r>
        <w:t>5. Kanalöarna,</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659870B4" w14:textId="77777777" w:rsidTr="00245B60">
        <w:tc>
          <w:tcPr>
            <w:tcW w:w="2500" w:type="pct"/>
            <w:shd w:val="clear" w:color="auto" w:fill="auto"/>
            <w:tcMar>
              <w:left w:w="0" w:type="dxa"/>
            </w:tcMar>
          </w:tcPr>
          <w:p w14:paraId="072EA89C" w14:textId="77777777" w:rsidR="00245B60" w:rsidRDefault="00245B60" w:rsidP="00245B60">
            <w:pPr>
              <w:pStyle w:val="Brdtextmedindrag"/>
            </w:pPr>
            <w:r>
              <w:t>6. </w:t>
            </w:r>
            <w:r w:rsidRPr="00431A2C">
              <w:rPr>
                <w:i/>
              </w:rPr>
              <w:t>ön Helgoland</w:t>
            </w:r>
            <w:r>
              <w:t>,</w:t>
            </w:r>
          </w:p>
          <w:p w14:paraId="24070BF7" w14:textId="77777777" w:rsidR="00245B60" w:rsidRDefault="00245B60" w:rsidP="00245B60">
            <w:pPr>
              <w:pStyle w:val="Brdtextmedindrag"/>
            </w:pPr>
            <w:r>
              <w:t>7. </w:t>
            </w:r>
            <w:r w:rsidRPr="00431A2C">
              <w:rPr>
                <w:i/>
              </w:rPr>
              <w:t xml:space="preserve">territoriet </w:t>
            </w:r>
            <w:proofErr w:type="spellStart"/>
            <w:r w:rsidRPr="00431A2C">
              <w:rPr>
                <w:i/>
              </w:rPr>
              <w:t>Büsingen</w:t>
            </w:r>
            <w:proofErr w:type="spellEnd"/>
            <w:r>
              <w:t>,</w:t>
            </w:r>
          </w:p>
          <w:p w14:paraId="3D62CB69" w14:textId="77777777" w:rsidR="00245B60" w:rsidRPr="00E24697" w:rsidRDefault="00245B60" w:rsidP="00245B60">
            <w:pPr>
              <w:pStyle w:val="Brdtextmedindrag"/>
            </w:pPr>
          </w:p>
          <w:p w14:paraId="12225C54" w14:textId="77777777" w:rsidR="00245B60" w:rsidRPr="00E24697" w:rsidRDefault="00245B60" w:rsidP="00245B60">
            <w:pPr>
              <w:pStyle w:val="Brdtextmedindrag"/>
            </w:pPr>
            <w:r w:rsidRPr="00E24697">
              <w:t>8. </w:t>
            </w:r>
            <w:r w:rsidRPr="00E24697">
              <w:rPr>
                <w:i/>
              </w:rPr>
              <w:t>Ceuta</w:t>
            </w:r>
            <w:r w:rsidRPr="00E24697">
              <w:t>,</w:t>
            </w:r>
          </w:p>
          <w:p w14:paraId="4B3CCC8B" w14:textId="77777777" w:rsidR="00245B60" w:rsidRPr="00E24697" w:rsidRDefault="00245B60" w:rsidP="00245B60">
            <w:pPr>
              <w:pStyle w:val="Brdtextmedindrag"/>
            </w:pPr>
            <w:r w:rsidRPr="00E24697">
              <w:t>9. </w:t>
            </w:r>
            <w:r w:rsidRPr="00E24697">
              <w:rPr>
                <w:i/>
              </w:rPr>
              <w:t>Melilla</w:t>
            </w:r>
            <w:r w:rsidRPr="00E24697">
              <w:t>,</w:t>
            </w:r>
          </w:p>
          <w:p w14:paraId="767FDC04" w14:textId="77777777" w:rsidR="00245B60" w:rsidRPr="00E24697" w:rsidRDefault="00245B60" w:rsidP="00245B60">
            <w:pPr>
              <w:pStyle w:val="Brdtextmedindrag"/>
            </w:pPr>
            <w:r w:rsidRPr="00E24697">
              <w:t>10. </w:t>
            </w:r>
            <w:r w:rsidRPr="00E24697">
              <w:rPr>
                <w:i/>
              </w:rPr>
              <w:t>Livigno</w:t>
            </w:r>
            <w:r w:rsidRPr="00E24697">
              <w:t>,</w:t>
            </w:r>
          </w:p>
          <w:p w14:paraId="22287865" w14:textId="77777777" w:rsidR="00245B60" w:rsidRPr="00E24697" w:rsidRDefault="00245B60" w:rsidP="00245B60">
            <w:pPr>
              <w:pStyle w:val="Brdtextmedindrag"/>
            </w:pPr>
            <w:r w:rsidRPr="00E24697">
              <w:t>11. </w:t>
            </w:r>
            <w:proofErr w:type="spellStart"/>
            <w:r w:rsidRPr="00E24697">
              <w:rPr>
                <w:i/>
              </w:rPr>
              <w:t>Campione</w:t>
            </w:r>
            <w:proofErr w:type="spellEnd"/>
            <w:r w:rsidRPr="00E24697">
              <w:rPr>
                <w:i/>
              </w:rPr>
              <w:t xml:space="preserve"> d’Italia</w:t>
            </w:r>
            <w:r w:rsidRPr="00E24697">
              <w:t>,</w:t>
            </w:r>
          </w:p>
          <w:p w14:paraId="059F86BF" w14:textId="77777777" w:rsidR="00245B60" w:rsidRDefault="00245B60" w:rsidP="00245B60">
            <w:pPr>
              <w:pStyle w:val="Brdtextmedindrag"/>
            </w:pPr>
            <w:r>
              <w:t>12. </w:t>
            </w:r>
            <w:r w:rsidRPr="00431A2C">
              <w:rPr>
                <w:i/>
              </w:rPr>
              <w:t>de italienska delarna av Luganosjön</w:t>
            </w:r>
            <w:r>
              <w:t>.</w:t>
            </w:r>
          </w:p>
          <w:p w14:paraId="54010EE0" w14:textId="77777777" w:rsidR="00245B60" w:rsidRDefault="00245B60" w:rsidP="00245B60">
            <w:pPr>
              <w:pStyle w:val="Brdtextmedindrag"/>
            </w:pPr>
            <w:r>
              <w:t>Territorierna i första stycket 1–</w:t>
            </w:r>
            <w:r w:rsidRPr="000C5FE4">
              <w:rPr>
                <w:i/>
              </w:rPr>
              <w:t>5</w:t>
            </w:r>
            <w:r>
              <w:t xml:space="preserve"> ingår i unionens tullområde medan de i </w:t>
            </w:r>
            <w:r w:rsidRPr="000C5FE4">
              <w:rPr>
                <w:i/>
              </w:rPr>
              <w:t>6</w:t>
            </w:r>
            <w:r>
              <w:t>–12 samma stycke angivna territorierna inte ingår i området.</w:t>
            </w:r>
          </w:p>
        </w:tc>
        <w:tc>
          <w:tcPr>
            <w:tcW w:w="2500" w:type="pct"/>
            <w:shd w:val="clear" w:color="auto" w:fill="auto"/>
            <w:tcMar>
              <w:right w:w="0" w:type="dxa"/>
            </w:tcMar>
          </w:tcPr>
          <w:p w14:paraId="47A477C6" w14:textId="77777777" w:rsidR="00245B60" w:rsidRDefault="00245B60" w:rsidP="00245B60">
            <w:pPr>
              <w:pStyle w:val="Brdtextmedindrag"/>
            </w:pPr>
            <w:r>
              <w:t>6. </w:t>
            </w:r>
            <w:proofErr w:type="spellStart"/>
            <w:r w:rsidRPr="005644DE">
              <w:rPr>
                <w:i/>
              </w:rPr>
              <w:t>Campione</w:t>
            </w:r>
            <w:proofErr w:type="spellEnd"/>
            <w:r w:rsidRPr="005644DE">
              <w:rPr>
                <w:i/>
              </w:rPr>
              <w:t xml:space="preserve"> d’Italia</w:t>
            </w:r>
            <w:r w:rsidRPr="005644DE">
              <w:t>,</w:t>
            </w:r>
          </w:p>
          <w:p w14:paraId="0B93BCF3" w14:textId="77777777" w:rsidR="00245B60" w:rsidRPr="00D05713" w:rsidRDefault="00245B60" w:rsidP="00245B60">
            <w:pPr>
              <w:pStyle w:val="Brdtextmedindrag"/>
            </w:pPr>
            <w:r>
              <w:t>7. </w:t>
            </w:r>
            <w:r w:rsidRPr="005644DE">
              <w:rPr>
                <w:i/>
              </w:rPr>
              <w:t>de italienska delarna av Luganosjön</w:t>
            </w:r>
            <w:r>
              <w:t>,</w:t>
            </w:r>
          </w:p>
          <w:p w14:paraId="3DC47DD6" w14:textId="77777777" w:rsidR="00245B60" w:rsidRPr="00D05713" w:rsidRDefault="00245B60" w:rsidP="00245B60">
            <w:pPr>
              <w:pStyle w:val="Brdtextmedindrag"/>
            </w:pPr>
            <w:r>
              <w:t>8. </w:t>
            </w:r>
            <w:r w:rsidRPr="005644DE">
              <w:rPr>
                <w:i/>
              </w:rPr>
              <w:t>ön Helgoland</w:t>
            </w:r>
            <w:r w:rsidRPr="00D05713">
              <w:t>,</w:t>
            </w:r>
          </w:p>
          <w:p w14:paraId="361C4020" w14:textId="77777777" w:rsidR="00245B60" w:rsidRPr="00D05713" w:rsidRDefault="00245B60" w:rsidP="00245B60">
            <w:pPr>
              <w:pStyle w:val="Brdtextmedindrag"/>
            </w:pPr>
            <w:r>
              <w:t>9. </w:t>
            </w:r>
            <w:r w:rsidRPr="005644DE">
              <w:rPr>
                <w:i/>
              </w:rPr>
              <w:t xml:space="preserve">territoriet </w:t>
            </w:r>
            <w:proofErr w:type="spellStart"/>
            <w:r w:rsidRPr="005644DE">
              <w:rPr>
                <w:i/>
              </w:rPr>
              <w:t>Büsingen</w:t>
            </w:r>
            <w:proofErr w:type="spellEnd"/>
            <w:r w:rsidRPr="00D05713">
              <w:t>,</w:t>
            </w:r>
          </w:p>
          <w:p w14:paraId="74D4ED1B" w14:textId="77777777" w:rsidR="00245B60" w:rsidRPr="005644DE" w:rsidRDefault="00245B60" w:rsidP="00245B60">
            <w:pPr>
              <w:pStyle w:val="Brdtextmedindrag"/>
            </w:pPr>
            <w:r w:rsidRPr="005644DE">
              <w:t>10</w:t>
            </w:r>
            <w:r>
              <w:t>. </w:t>
            </w:r>
            <w:r w:rsidRPr="005644DE">
              <w:rPr>
                <w:i/>
              </w:rPr>
              <w:t>Ceuta</w:t>
            </w:r>
            <w:r w:rsidRPr="005644DE">
              <w:t>,</w:t>
            </w:r>
          </w:p>
          <w:p w14:paraId="27990AB6" w14:textId="77777777" w:rsidR="00245B60" w:rsidRPr="005644DE" w:rsidRDefault="00245B60" w:rsidP="00245B60">
            <w:pPr>
              <w:pStyle w:val="Brdtextmedindrag"/>
            </w:pPr>
            <w:r w:rsidRPr="005644DE">
              <w:t>11</w:t>
            </w:r>
            <w:r>
              <w:t>. </w:t>
            </w:r>
            <w:r w:rsidRPr="005644DE">
              <w:rPr>
                <w:i/>
              </w:rPr>
              <w:t>Melilla</w:t>
            </w:r>
            <w:r w:rsidRPr="005644DE">
              <w:t>,</w:t>
            </w:r>
          </w:p>
          <w:p w14:paraId="353CC328" w14:textId="77777777" w:rsidR="00245B60" w:rsidRDefault="00245B60" w:rsidP="00245B60">
            <w:pPr>
              <w:pStyle w:val="Brdtextmedindrag"/>
            </w:pPr>
            <w:r w:rsidRPr="005644DE">
              <w:t>12</w:t>
            </w:r>
            <w:r>
              <w:t>. </w:t>
            </w:r>
            <w:r w:rsidRPr="005644DE">
              <w:rPr>
                <w:i/>
              </w:rPr>
              <w:t>Livigno</w:t>
            </w:r>
            <w:r>
              <w:t>.</w:t>
            </w:r>
          </w:p>
          <w:p w14:paraId="7717A39A" w14:textId="77777777" w:rsidR="00245B60" w:rsidRDefault="00245B60" w:rsidP="00245B60">
            <w:pPr>
              <w:pStyle w:val="Brdtextmedindrag"/>
            </w:pPr>
          </w:p>
          <w:p w14:paraId="60EC557C" w14:textId="77777777" w:rsidR="00245B60" w:rsidRDefault="00245B60" w:rsidP="00245B60">
            <w:pPr>
              <w:pStyle w:val="Brdtextmedindrag"/>
            </w:pPr>
            <w:r>
              <w:t>Territorierna i första stycket 1–</w:t>
            </w:r>
            <w:r w:rsidRPr="000C5FE4">
              <w:rPr>
                <w:i/>
              </w:rPr>
              <w:t>7</w:t>
            </w:r>
            <w:r>
              <w:t xml:space="preserve"> ingår i unionens tullområde medan de i </w:t>
            </w:r>
            <w:r w:rsidRPr="000C5FE4">
              <w:rPr>
                <w:i/>
              </w:rPr>
              <w:t>8</w:t>
            </w:r>
            <w:r>
              <w:t>–12 samma stycke angivna territorierna inte ingår i området.</w:t>
            </w:r>
          </w:p>
        </w:tc>
      </w:tr>
    </w:tbl>
    <w:p w14:paraId="3C342F0C" w14:textId="77777777" w:rsidR="001708B9" w:rsidRDefault="001708B9" w:rsidP="00245B60">
      <w:pPr>
        <w:pStyle w:val="Brdtext"/>
        <w:spacing w:before="230"/>
        <w:jc w:val="center"/>
        <w:rPr>
          <w:b/>
        </w:rPr>
      </w:pPr>
    </w:p>
    <w:p w14:paraId="40A04A01" w14:textId="77777777" w:rsidR="001708B9" w:rsidRDefault="001708B9" w:rsidP="00245B60">
      <w:pPr>
        <w:pStyle w:val="Brdtext"/>
        <w:spacing w:before="230"/>
        <w:jc w:val="center"/>
        <w:rPr>
          <w:b/>
        </w:rPr>
      </w:pPr>
    </w:p>
    <w:p w14:paraId="4D6101BB" w14:textId="77777777" w:rsidR="001708B9" w:rsidRDefault="001708B9" w:rsidP="00245B60">
      <w:pPr>
        <w:pStyle w:val="Brdtext"/>
        <w:spacing w:before="230"/>
        <w:jc w:val="center"/>
        <w:rPr>
          <w:b/>
        </w:rPr>
      </w:pPr>
    </w:p>
    <w:p w14:paraId="2428907E" w14:textId="3036A8F1" w:rsidR="00245B60" w:rsidRDefault="00245B60" w:rsidP="00245B60">
      <w:pPr>
        <w:pStyle w:val="Brdtext"/>
        <w:spacing w:before="230"/>
        <w:jc w:val="center"/>
        <w:rPr>
          <w:b/>
        </w:rPr>
      </w:pPr>
      <w:r>
        <w:rPr>
          <w:b/>
        </w:rPr>
        <w:t>2</w:t>
      </w:r>
      <w:r w:rsidR="00C43CE2">
        <w:rPr>
          <w:b/>
        </w:rPr>
        <w:t> </w:t>
      </w:r>
      <w:r>
        <w:rPr>
          <w:b/>
        </w:rPr>
        <w:t>kap.</w:t>
      </w:r>
    </w:p>
    <w:p w14:paraId="433C0937" w14:textId="77777777" w:rsidR="00245B60" w:rsidRPr="00CB2FF1" w:rsidRDefault="00245B60" w:rsidP="00245B60">
      <w:pPr>
        <w:pStyle w:val="Brdtext"/>
        <w:rPr>
          <w:i/>
        </w:rPr>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CB2FF1" w14:paraId="29A9B5E5" w14:textId="77777777" w:rsidTr="00245B60">
        <w:tc>
          <w:tcPr>
            <w:tcW w:w="2500" w:type="pct"/>
            <w:shd w:val="clear" w:color="auto" w:fill="auto"/>
            <w:tcMar>
              <w:left w:w="0" w:type="dxa"/>
            </w:tcMar>
          </w:tcPr>
          <w:p w14:paraId="713A5BD8" w14:textId="77777777" w:rsidR="00245B60" w:rsidRPr="00CB2FF1" w:rsidRDefault="00245B60" w:rsidP="00245B60">
            <w:pPr>
              <w:pStyle w:val="Brdtextmedindrag"/>
              <w:rPr>
                <w:i/>
              </w:rPr>
            </w:pPr>
          </w:p>
        </w:tc>
        <w:tc>
          <w:tcPr>
            <w:tcW w:w="2500" w:type="pct"/>
            <w:shd w:val="clear" w:color="auto" w:fill="auto"/>
            <w:tcMar>
              <w:right w:w="0" w:type="dxa"/>
            </w:tcMar>
          </w:tcPr>
          <w:p w14:paraId="66E257A4" w14:textId="77777777" w:rsidR="00245B60" w:rsidRDefault="00245B60" w:rsidP="00245B60">
            <w:pPr>
              <w:pStyle w:val="Brdtextmedindrag"/>
              <w:ind w:firstLine="0"/>
              <w:rPr>
                <w:i/>
              </w:rPr>
            </w:pPr>
            <w:r w:rsidRPr="003D104D">
              <w:rPr>
                <w:b/>
                <w:i/>
              </w:rPr>
              <w:t>Avropslager i ett annat EU-land</w:t>
            </w:r>
            <w:r>
              <w:rPr>
                <w:i/>
              </w:rPr>
              <w:t xml:space="preserve"> </w:t>
            </w:r>
          </w:p>
          <w:p w14:paraId="14491742" w14:textId="77777777" w:rsidR="00245B60" w:rsidRDefault="00245B60" w:rsidP="00245B60">
            <w:pPr>
              <w:pStyle w:val="Brdtextmedindrag"/>
              <w:ind w:firstLine="0"/>
              <w:rPr>
                <w:i/>
              </w:rPr>
            </w:pPr>
          </w:p>
          <w:p w14:paraId="530DE8F0" w14:textId="380737C1" w:rsidR="00245B60" w:rsidRDefault="00245B60" w:rsidP="00245B60">
            <w:pPr>
              <w:pStyle w:val="Brdtextmedindrag"/>
              <w:ind w:firstLine="0"/>
              <w:rPr>
                <w:i/>
              </w:rPr>
            </w:pPr>
            <w:r>
              <w:rPr>
                <w:i/>
              </w:rPr>
              <w:t>1</w:t>
            </w:r>
            <w:r w:rsidR="00C43CE2">
              <w:rPr>
                <w:i/>
              </w:rPr>
              <w:t> </w:t>
            </w:r>
            <w:r>
              <w:rPr>
                <w:i/>
              </w:rPr>
              <w:t>c</w:t>
            </w:r>
            <w:r w:rsidR="00C43CE2">
              <w:rPr>
                <w:i/>
              </w:rPr>
              <w:t> </w:t>
            </w:r>
            <w:r>
              <w:rPr>
                <w:i/>
              </w:rPr>
              <w:t>§</w:t>
            </w:r>
          </w:p>
          <w:p w14:paraId="57AE0E3C" w14:textId="77777777" w:rsidR="00245B60" w:rsidRPr="005711F8" w:rsidRDefault="00245B60" w:rsidP="00245B60">
            <w:pPr>
              <w:pStyle w:val="Brdtextmedindrag"/>
              <w:rPr>
                <w:i/>
              </w:rPr>
            </w:pPr>
            <w:r>
              <w:rPr>
                <w:i/>
              </w:rPr>
              <w:t>En överföring av en vara till ett avropslager i ett annat EU-land ska inte likställas med en omsättning av varan.</w:t>
            </w:r>
            <w:r w:rsidRPr="005711F8">
              <w:rPr>
                <w:i/>
              </w:rPr>
              <w:t xml:space="preserve"> </w:t>
            </w:r>
          </w:p>
          <w:p w14:paraId="4B6505D6" w14:textId="77777777" w:rsidR="00245B60" w:rsidRPr="005711F8" w:rsidRDefault="00245B60" w:rsidP="00245B60">
            <w:pPr>
              <w:pStyle w:val="Brdtextmedindrag"/>
              <w:rPr>
                <w:i/>
              </w:rPr>
            </w:pPr>
            <w:r w:rsidRPr="005711F8">
              <w:rPr>
                <w:i/>
              </w:rPr>
              <w:t xml:space="preserve">Första stycket gäller endast om </w:t>
            </w:r>
          </w:p>
          <w:p w14:paraId="7D9DCE1C" w14:textId="25F521EA" w:rsidR="00245B60" w:rsidRPr="00CB22BF" w:rsidRDefault="00245B60" w:rsidP="00245B60">
            <w:pPr>
              <w:pStyle w:val="Brdtextmedindrag"/>
              <w:rPr>
                <w:i/>
              </w:rPr>
            </w:pPr>
            <w:r w:rsidRPr="00CB22BF">
              <w:rPr>
                <w:i/>
              </w:rPr>
              <w:t>1.</w:t>
            </w:r>
            <w:r w:rsidR="00C43CE2">
              <w:rPr>
                <w:i/>
              </w:rPr>
              <w:t> </w:t>
            </w:r>
            <w:r w:rsidRPr="00CB22BF">
              <w:rPr>
                <w:i/>
              </w:rPr>
              <w:t>var</w:t>
            </w:r>
            <w:r>
              <w:rPr>
                <w:i/>
              </w:rPr>
              <w:t>an</w:t>
            </w:r>
            <w:r w:rsidRPr="00CB22BF">
              <w:rPr>
                <w:i/>
              </w:rPr>
              <w:t xml:space="preserve"> transporteras av en beskattningsbar person eller för dennes räkning till ett annat EU-land för att där</w:t>
            </w:r>
            <w:r>
              <w:rPr>
                <w:i/>
              </w:rPr>
              <w:t xml:space="preserve"> </w:t>
            </w:r>
            <w:r w:rsidRPr="00CB22BF">
              <w:rPr>
                <w:i/>
              </w:rPr>
              <w:t xml:space="preserve">överlåtas </w:t>
            </w:r>
            <w:r>
              <w:rPr>
                <w:i/>
              </w:rPr>
              <w:t xml:space="preserve">mot ersättning </w:t>
            </w:r>
            <w:r w:rsidRPr="00CB22BF">
              <w:rPr>
                <w:i/>
              </w:rPr>
              <w:t xml:space="preserve">till en annan beskattningsbar person </w:t>
            </w:r>
            <w:r>
              <w:rPr>
                <w:i/>
              </w:rPr>
              <w:t xml:space="preserve">som enligt ett befintligt </w:t>
            </w:r>
            <w:r w:rsidRPr="00CB22BF">
              <w:rPr>
                <w:i/>
              </w:rPr>
              <w:t xml:space="preserve">avtal </w:t>
            </w:r>
            <w:r>
              <w:rPr>
                <w:i/>
              </w:rPr>
              <w:t>dem e</w:t>
            </w:r>
            <w:r w:rsidRPr="00CB22BF">
              <w:rPr>
                <w:i/>
              </w:rPr>
              <w:t xml:space="preserve">mellan </w:t>
            </w:r>
            <w:r>
              <w:rPr>
                <w:i/>
              </w:rPr>
              <w:t>har rätt att förvärva varan,</w:t>
            </w:r>
            <w:r w:rsidRPr="00CB22BF">
              <w:rPr>
                <w:i/>
              </w:rPr>
              <w:t xml:space="preserve"> </w:t>
            </w:r>
          </w:p>
          <w:p w14:paraId="29F9138A" w14:textId="2989412F" w:rsidR="00245B60" w:rsidRPr="00CB22BF" w:rsidRDefault="00245B60" w:rsidP="00245B60">
            <w:pPr>
              <w:pStyle w:val="Brdtextmedindrag"/>
              <w:rPr>
                <w:i/>
              </w:rPr>
            </w:pPr>
            <w:r w:rsidRPr="00CB22BF">
              <w:rPr>
                <w:i/>
              </w:rPr>
              <w:t>2.</w:t>
            </w:r>
            <w:r w:rsidR="00C43CE2">
              <w:rPr>
                <w:i/>
              </w:rPr>
              <w:t> </w:t>
            </w:r>
            <w:r w:rsidRPr="00CB22BF">
              <w:rPr>
                <w:i/>
              </w:rPr>
              <w:t>den som överför var</w:t>
            </w:r>
            <w:r>
              <w:rPr>
                <w:i/>
              </w:rPr>
              <w:t>an</w:t>
            </w:r>
            <w:r w:rsidRPr="00CB22BF">
              <w:rPr>
                <w:i/>
              </w:rPr>
              <w:t xml:space="preserve"> </w:t>
            </w:r>
            <w:r>
              <w:rPr>
                <w:i/>
              </w:rPr>
              <w:t>varken</w:t>
            </w:r>
            <w:r w:rsidRPr="00CB22BF">
              <w:rPr>
                <w:i/>
              </w:rPr>
              <w:t xml:space="preserve"> har etablerat sätet för sin ekonomiska verksamhet eller har något fast etableringsställe i </w:t>
            </w:r>
            <w:r>
              <w:rPr>
                <w:i/>
              </w:rPr>
              <w:t>det land som</w:t>
            </w:r>
            <w:r w:rsidRPr="00CB22BF">
              <w:rPr>
                <w:i/>
              </w:rPr>
              <w:t xml:space="preserve"> var</w:t>
            </w:r>
            <w:r>
              <w:rPr>
                <w:i/>
              </w:rPr>
              <w:t>an</w:t>
            </w:r>
            <w:r w:rsidRPr="00CB22BF">
              <w:rPr>
                <w:i/>
              </w:rPr>
              <w:t xml:space="preserve"> transporteras</w:t>
            </w:r>
            <w:r>
              <w:rPr>
                <w:i/>
              </w:rPr>
              <w:t xml:space="preserve"> till</w:t>
            </w:r>
            <w:r w:rsidRPr="00CB22BF">
              <w:rPr>
                <w:i/>
              </w:rPr>
              <w:t>,</w:t>
            </w:r>
          </w:p>
          <w:p w14:paraId="536F6947" w14:textId="1AB9DAA6" w:rsidR="00245B60" w:rsidRPr="00CB22BF" w:rsidRDefault="00245B60" w:rsidP="00245B60">
            <w:pPr>
              <w:pStyle w:val="Brdtextmedindrag"/>
              <w:rPr>
                <w:i/>
              </w:rPr>
            </w:pPr>
            <w:r w:rsidRPr="00CB22BF">
              <w:rPr>
                <w:i/>
              </w:rPr>
              <w:t>3.</w:t>
            </w:r>
            <w:r w:rsidR="00C43CE2">
              <w:rPr>
                <w:i/>
              </w:rPr>
              <w:t> </w:t>
            </w:r>
            <w:r w:rsidRPr="00CB22BF">
              <w:rPr>
                <w:i/>
              </w:rPr>
              <w:t>den som har rätt att förvärva var</w:t>
            </w:r>
            <w:r>
              <w:rPr>
                <w:i/>
              </w:rPr>
              <w:t>an</w:t>
            </w:r>
            <w:r w:rsidRPr="00CB22BF">
              <w:rPr>
                <w:i/>
              </w:rPr>
              <w:t xml:space="preserve"> är registrerad till mervärdesskatt i det land </w:t>
            </w:r>
            <w:r>
              <w:rPr>
                <w:i/>
              </w:rPr>
              <w:t>som</w:t>
            </w:r>
            <w:r w:rsidRPr="00CB22BF">
              <w:rPr>
                <w:i/>
              </w:rPr>
              <w:t xml:space="preserve"> var</w:t>
            </w:r>
            <w:r>
              <w:rPr>
                <w:i/>
              </w:rPr>
              <w:t>an</w:t>
            </w:r>
            <w:r w:rsidRPr="00CB22BF">
              <w:rPr>
                <w:i/>
              </w:rPr>
              <w:t xml:space="preserve"> överförs </w:t>
            </w:r>
            <w:r>
              <w:rPr>
                <w:i/>
              </w:rPr>
              <w:t xml:space="preserve">till </w:t>
            </w:r>
            <w:r w:rsidRPr="00CB22BF">
              <w:rPr>
                <w:i/>
              </w:rPr>
              <w:t>och den som överför var</w:t>
            </w:r>
            <w:r>
              <w:rPr>
                <w:i/>
              </w:rPr>
              <w:t>an</w:t>
            </w:r>
            <w:r w:rsidRPr="00CB22BF">
              <w:rPr>
                <w:i/>
              </w:rPr>
              <w:t xml:space="preserve"> har kännedom om den avsedda förvärvarens identitet och registreringsnumme</w:t>
            </w:r>
            <w:r>
              <w:rPr>
                <w:i/>
              </w:rPr>
              <w:t>r när transporten avgår, och</w:t>
            </w:r>
            <w:r w:rsidRPr="00CB22BF">
              <w:rPr>
                <w:i/>
              </w:rPr>
              <w:t xml:space="preserve"> </w:t>
            </w:r>
          </w:p>
          <w:p w14:paraId="7426A1F4" w14:textId="2EF18749" w:rsidR="00245B60" w:rsidRPr="00CB22BF" w:rsidRDefault="00245B60" w:rsidP="00245B60">
            <w:pPr>
              <w:pStyle w:val="Brdtextmedindrag"/>
              <w:rPr>
                <w:i/>
              </w:rPr>
            </w:pPr>
            <w:r w:rsidRPr="00CB22BF">
              <w:rPr>
                <w:i/>
              </w:rPr>
              <w:t>4.</w:t>
            </w:r>
            <w:r w:rsidR="00C43CE2">
              <w:rPr>
                <w:i/>
              </w:rPr>
              <w:t> </w:t>
            </w:r>
            <w:r w:rsidRPr="00CB22BF">
              <w:rPr>
                <w:i/>
              </w:rPr>
              <w:t>den som överför var</w:t>
            </w:r>
            <w:r>
              <w:rPr>
                <w:i/>
              </w:rPr>
              <w:t>an</w:t>
            </w:r>
            <w:r w:rsidRPr="00CB22BF">
              <w:rPr>
                <w:i/>
              </w:rPr>
              <w:t xml:space="preserve"> registrerar överföringen i det regist</w:t>
            </w:r>
            <w:r>
              <w:rPr>
                <w:i/>
              </w:rPr>
              <w:t>er som föreskrivs i 39 kap. 14 a </w:t>
            </w:r>
            <w:r w:rsidRPr="00CB22BF">
              <w:rPr>
                <w:i/>
              </w:rPr>
              <w:t>§ skatteförfarande</w:t>
            </w:r>
            <w:r>
              <w:rPr>
                <w:i/>
              </w:rPr>
              <w:softHyphen/>
            </w:r>
            <w:r w:rsidRPr="00CB22BF">
              <w:rPr>
                <w:i/>
              </w:rPr>
              <w:t>lagen (2011:1244), samt för in uppgifter i en periodisk samman</w:t>
            </w:r>
            <w:r>
              <w:rPr>
                <w:i/>
              </w:rPr>
              <w:softHyphen/>
            </w:r>
            <w:r w:rsidRPr="00CB22BF">
              <w:rPr>
                <w:i/>
              </w:rPr>
              <w:t xml:space="preserve">ställning om den avsedda förvärvarens registreringsnummer </w:t>
            </w:r>
            <w:r>
              <w:rPr>
                <w:i/>
              </w:rPr>
              <w:t xml:space="preserve">till mervärdesskatt </w:t>
            </w:r>
            <w:r w:rsidRPr="00CB22BF">
              <w:rPr>
                <w:i/>
              </w:rPr>
              <w:t xml:space="preserve">i det EU-land </w:t>
            </w:r>
            <w:r>
              <w:rPr>
                <w:i/>
              </w:rPr>
              <w:t>som</w:t>
            </w:r>
            <w:r w:rsidRPr="00CB22BF">
              <w:rPr>
                <w:i/>
              </w:rPr>
              <w:t xml:space="preserve"> var</w:t>
            </w:r>
            <w:r>
              <w:rPr>
                <w:i/>
              </w:rPr>
              <w:t>an</w:t>
            </w:r>
            <w:r w:rsidRPr="00CB22BF">
              <w:rPr>
                <w:i/>
              </w:rPr>
              <w:t xml:space="preserve"> överförs</w:t>
            </w:r>
            <w:r>
              <w:rPr>
                <w:i/>
              </w:rPr>
              <w:t xml:space="preserve"> till</w:t>
            </w:r>
            <w:r w:rsidRPr="00CB22BF">
              <w:rPr>
                <w:i/>
              </w:rPr>
              <w:t xml:space="preserve">. </w:t>
            </w:r>
          </w:p>
          <w:p w14:paraId="092013B1" w14:textId="77777777" w:rsidR="00245B60" w:rsidRPr="00CB22BF" w:rsidRDefault="00245B60" w:rsidP="00245B60">
            <w:pPr>
              <w:pStyle w:val="Brdtextmedindrag"/>
              <w:ind w:firstLine="0"/>
              <w:rPr>
                <w:i/>
              </w:rPr>
            </w:pPr>
          </w:p>
          <w:p w14:paraId="2EA01F21" w14:textId="719C0DA8" w:rsidR="00245B60" w:rsidRPr="00E90DFF" w:rsidRDefault="00245B60" w:rsidP="00245B60">
            <w:pPr>
              <w:pStyle w:val="Brdtextmedindrag"/>
              <w:ind w:firstLine="0"/>
              <w:rPr>
                <w:i/>
              </w:rPr>
            </w:pPr>
            <w:r w:rsidRPr="00CB22BF">
              <w:rPr>
                <w:i/>
              </w:rPr>
              <w:t>1</w:t>
            </w:r>
            <w:r w:rsidR="00C049B0">
              <w:rPr>
                <w:i/>
              </w:rPr>
              <w:t> </w:t>
            </w:r>
            <w:r w:rsidRPr="00E90DFF">
              <w:rPr>
                <w:i/>
              </w:rPr>
              <w:t>d</w:t>
            </w:r>
            <w:r w:rsidR="00C049B0">
              <w:rPr>
                <w:i/>
              </w:rPr>
              <w:t> </w:t>
            </w:r>
            <w:r w:rsidRPr="00E90DFF">
              <w:rPr>
                <w:i/>
              </w:rPr>
              <w:t>§</w:t>
            </w:r>
          </w:p>
          <w:p w14:paraId="4FD706CF" w14:textId="10750BA0" w:rsidR="00245B60" w:rsidRPr="00E90DFF" w:rsidRDefault="00245B60" w:rsidP="00245B60">
            <w:pPr>
              <w:pStyle w:val="Brdtextmedindrag"/>
              <w:rPr>
                <w:i/>
              </w:rPr>
            </w:pPr>
            <w:r>
              <w:rPr>
                <w:i/>
              </w:rPr>
              <w:t xml:space="preserve">Den som har överfört en vara till ett avropslager i ett annat EU-land enligt 1 c § ska </w:t>
            </w:r>
            <w:r w:rsidRPr="00E90DFF">
              <w:rPr>
                <w:i/>
              </w:rPr>
              <w:t>anses ha gjort en från skatteplikt undantage</w:t>
            </w:r>
            <w:r>
              <w:rPr>
                <w:i/>
              </w:rPr>
              <w:t>n om</w:t>
            </w:r>
            <w:r w:rsidR="009A60AF">
              <w:rPr>
                <w:i/>
              </w:rPr>
              <w:softHyphen/>
            </w:r>
            <w:r>
              <w:rPr>
                <w:i/>
              </w:rPr>
              <w:t>sättning enligt 3 kap. 30 a </w:t>
            </w:r>
            <w:r w:rsidRPr="00E90DFF">
              <w:rPr>
                <w:i/>
              </w:rPr>
              <w:t xml:space="preserve">§ första stycket 1 när </w:t>
            </w:r>
            <w:r>
              <w:rPr>
                <w:i/>
              </w:rPr>
              <w:t xml:space="preserve">varan överlåts till </w:t>
            </w:r>
            <w:r w:rsidRPr="00E90DFF">
              <w:rPr>
                <w:i/>
              </w:rPr>
              <w:t>den beskat</w:t>
            </w:r>
            <w:r>
              <w:rPr>
                <w:i/>
              </w:rPr>
              <w:t xml:space="preserve">tningsbara person som avses i 1 c § andra stycket </w:t>
            </w:r>
            <w:r w:rsidRPr="00E90DFF">
              <w:rPr>
                <w:i/>
              </w:rPr>
              <w:t>3, eller någon som ersatt denne enligt 1</w:t>
            </w:r>
            <w:r w:rsidR="00C049B0">
              <w:rPr>
                <w:i/>
              </w:rPr>
              <w:t> </w:t>
            </w:r>
            <w:r w:rsidRPr="00E90DFF">
              <w:rPr>
                <w:i/>
              </w:rPr>
              <w:t>g</w:t>
            </w:r>
            <w:r w:rsidR="00C049B0">
              <w:rPr>
                <w:i/>
              </w:rPr>
              <w:t> </w:t>
            </w:r>
            <w:r w:rsidRPr="00E90DFF">
              <w:rPr>
                <w:i/>
              </w:rPr>
              <w:t xml:space="preserve">§, om det sker inom 12 månader från det att </w:t>
            </w:r>
            <w:r>
              <w:rPr>
                <w:i/>
              </w:rPr>
              <w:t>varan</w:t>
            </w:r>
            <w:r w:rsidRPr="00E90DFF">
              <w:rPr>
                <w:i/>
              </w:rPr>
              <w:t xml:space="preserve"> ankom till det andra EU-landet.</w:t>
            </w:r>
          </w:p>
          <w:p w14:paraId="30CCA00C" w14:textId="77777777" w:rsidR="00245B60" w:rsidRPr="00E90DFF" w:rsidRDefault="00245B60" w:rsidP="00245B60">
            <w:pPr>
              <w:pStyle w:val="Brdtextmedindrag"/>
              <w:ind w:firstLine="0"/>
              <w:rPr>
                <w:i/>
              </w:rPr>
            </w:pPr>
          </w:p>
          <w:p w14:paraId="3524B14B" w14:textId="64D025DF" w:rsidR="00245B60" w:rsidRPr="00E90DFF" w:rsidRDefault="00245B60" w:rsidP="00245B60">
            <w:pPr>
              <w:pStyle w:val="Brdtextmedindrag"/>
              <w:ind w:firstLine="0"/>
              <w:rPr>
                <w:i/>
              </w:rPr>
            </w:pPr>
            <w:r w:rsidRPr="00E90DFF">
              <w:rPr>
                <w:i/>
              </w:rPr>
              <w:t>1</w:t>
            </w:r>
            <w:r w:rsidR="00C049B0">
              <w:rPr>
                <w:i/>
              </w:rPr>
              <w:t> </w:t>
            </w:r>
            <w:r>
              <w:rPr>
                <w:i/>
              </w:rPr>
              <w:t>e</w:t>
            </w:r>
            <w:r w:rsidR="00C049B0">
              <w:rPr>
                <w:i/>
              </w:rPr>
              <w:t> </w:t>
            </w:r>
            <w:r w:rsidRPr="00E90DFF">
              <w:rPr>
                <w:i/>
              </w:rPr>
              <w:t>§</w:t>
            </w:r>
          </w:p>
          <w:p w14:paraId="5BB26848" w14:textId="523BF944" w:rsidR="00245B60" w:rsidRPr="002A2EC6" w:rsidRDefault="00245B60" w:rsidP="00245B60">
            <w:pPr>
              <w:pStyle w:val="Brdtextmedindrag"/>
              <w:rPr>
                <w:i/>
              </w:rPr>
            </w:pPr>
            <w:r w:rsidRPr="002A2EC6">
              <w:rPr>
                <w:i/>
              </w:rPr>
              <w:t>Om varan inte har överlåtits till en sådan beskattningsbar person som avses i 1</w:t>
            </w:r>
            <w:r w:rsidR="00C049B0">
              <w:rPr>
                <w:i/>
              </w:rPr>
              <w:t> </w:t>
            </w:r>
            <w:r w:rsidRPr="002A2EC6">
              <w:rPr>
                <w:i/>
              </w:rPr>
              <w:t>c</w:t>
            </w:r>
            <w:r w:rsidR="00C049B0">
              <w:rPr>
                <w:i/>
              </w:rPr>
              <w:t> </w:t>
            </w:r>
            <w:r w:rsidRPr="002A2EC6">
              <w:rPr>
                <w:i/>
              </w:rPr>
              <w:t>§ andra stycket 3 eller 1 g</w:t>
            </w:r>
            <w:r w:rsidR="00C049B0">
              <w:rPr>
                <w:i/>
              </w:rPr>
              <w:t> </w:t>
            </w:r>
            <w:r w:rsidRPr="002A2EC6">
              <w:rPr>
                <w:i/>
              </w:rPr>
              <w:t>§ inom 12 månader från det att varan ankom till det andra EU-landet, ska överföringen lik</w:t>
            </w:r>
            <w:r w:rsidR="009A60AF">
              <w:rPr>
                <w:i/>
              </w:rPr>
              <w:softHyphen/>
            </w:r>
            <w:r w:rsidRPr="002A2EC6">
              <w:rPr>
                <w:i/>
              </w:rPr>
              <w:t>ställas med en omsättning av varan. Tidpunkten för omsätt</w:t>
            </w:r>
            <w:r>
              <w:rPr>
                <w:i/>
              </w:rPr>
              <w:softHyphen/>
            </w:r>
            <w:r w:rsidRPr="002A2EC6">
              <w:rPr>
                <w:i/>
              </w:rPr>
              <w:t>ningen ska vara dagen efter 12-månadersperiodens utgång.</w:t>
            </w:r>
          </w:p>
          <w:p w14:paraId="66576A6B" w14:textId="77777777" w:rsidR="00245B60" w:rsidRDefault="00245B60" w:rsidP="00245B60">
            <w:pPr>
              <w:pStyle w:val="Brdtextmedindrag"/>
              <w:ind w:firstLine="0"/>
              <w:rPr>
                <w:i/>
              </w:rPr>
            </w:pPr>
          </w:p>
          <w:p w14:paraId="429A8A06" w14:textId="144818FF" w:rsidR="00245B60" w:rsidRPr="00E90DFF" w:rsidRDefault="00245B60" w:rsidP="00245B60">
            <w:pPr>
              <w:pStyle w:val="Brdtextmedindrag"/>
              <w:ind w:firstLine="0"/>
              <w:rPr>
                <w:i/>
              </w:rPr>
            </w:pPr>
            <w:r w:rsidRPr="00E90DFF">
              <w:rPr>
                <w:i/>
              </w:rPr>
              <w:t>1</w:t>
            </w:r>
            <w:r w:rsidR="00C049B0">
              <w:rPr>
                <w:i/>
              </w:rPr>
              <w:t> </w:t>
            </w:r>
            <w:r>
              <w:rPr>
                <w:i/>
              </w:rPr>
              <w:t>f</w:t>
            </w:r>
            <w:r w:rsidR="00C049B0">
              <w:rPr>
                <w:i/>
              </w:rPr>
              <w:t> </w:t>
            </w:r>
            <w:r w:rsidRPr="00E90DFF">
              <w:rPr>
                <w:i/>
              </w:rPr>
              <w:t>§</w:t>
            </w:r>
          </w:p>
          <w:p w14:paraId="3DADEB63" w14:textId="77777777" w:rsidR="00245B60" w:rsidRDefault="00245B60" w:rsidP="00245B60">
            <w:pPr>
              <w:pStyle w:val="Brdtextmedindrag"/>
              <w:rPr>
                <w:i/>
              </w:rPr>
            </w:pPr>
            <w:r w:rsidRPr="00E90DFF">
              <w:rPr>
                <w:i/>
              </w:rPr>
              <w:t xml:space="preserve">Vid överföring av </w:t>
            </w:r>
            <w:r>
              <w:rPr>
                <w:i/>
              </w:rPr>
              <w:t xml:space="preserve">en </w:t>
            </w:r>
            <w:r w:rsidRPr="00E90DFF">
              <w:rPr>
                <w:i/>
              </w:rPr>
              <w:t>var</w:t>
            </w:r>
            <w:r>
              <w:rPr>
                <w:i/>
              </w:rPr>
              <w:t>a enligt 1 c </w:t>
            </w:r>
            <w:r w:rsidRPr="00E90DFF">
              <w:rPr>
                <w:i/>
              </w:rPr>
              <w:t xml:space="preserve">§ </w:t>
            </w:r>
            <w:proofErr w:type="gramStart"/>
            <w:r w:rsidRPr="00E90DFF">
              <w:rPr>
                <w:i/>
              </w:rPr>
              <w:t>får var</w:t>
            </w:r>
            <w:r>
              <w:rPr>
                <w:i/>
              </w:rPr>
              <w:t>an</w:t>
            </w:r>
            <w:proofErr w:type="gramEnd"/>
            <w:r w:rsidRPr="00E90DFF">
              <w:rPr>
                <w:i/>
              </w:rPr>
              <w:t xml:space="preserve"> skickas tillbaka till Sverige utan att </w:t>
            </w:r>
            <w:r>
              <w:rPr>
                <w:i/>
              </w:rPr>
              <w:t>överföring</w:t>
            </w:r>
            <w:r w:rsidRPr="00E90DFF">
              <w:rPr>
                <w:i/>
              </w:rPr>
              <w:t xml:space="preserve">en </w:t>
            </w:r>
            <w:r>
              <w:rPr>
                <w:i/>
              </w:rPr>
              <w:t xml:space="preserve">ska likställas med en </w:t>
            </w:r>
            <w:r w:rsidRPr="00E90DFF">
              <w:rPr>
                <w:i/>
              </w:rPr>
              <w:t>omsättning</w:t>
            </w:r>
            <w:r>
              <w:rPr>
                <w:i/>
              </w:rPr>
              <w:t>,</w:t>
            </w:r>
            <w:r w:rsidRPr="00E90DFF">
              <w:rPr>
                <w:i/>
              </w:rPr>
              <w:t xml:space="preserve"> om </w:t>
            </w:r>
            <w:r>
              <w:rPr>
                <w:i/>
              </w:rPr>
              <w:t xml:space="preserve">återsändandet av varan </w:t>
            </w:r>
          </w:p>
          <w:p w14:paraId="542BFB52" w14:textId="19705EEB" w:rsidR="00245B60" w:rsidRDefault="00245B60" w:rsidP="00245B60">
            <w:pPr>
              <w:pStyle w:val="Brdtextmedindrag"/>
              <w:rPr>
                <w:i/>
              </w:rPr>
            </w:pPr>
            <w:r>
              <w:rPr>
                <w:i/>
              </w:rPr>
              <w:t>1.</w:t>
            </w:r>
            <w:r w:rsidR="00C43CE2">
              <w:rPr>
                <w:i/>
              </w:rPr>
              <w:t> </w:t>
            </w:r>
            <w:r w:rsidRPr="00E90DFF">
              <w:rPr>
                <w:i/>
              </w:rPr>
              <w:t xml:space="preserve">sker inom 12 månader </w:t>
            </w:r>
            <w:r>
              <w:rPr>
                <w:i/>
              </w:rPr>
              <w:t>från det att varan</w:t>
            </w:r>
            <w:r w:rsidRPr="00E90DFF">
              <w:rPr>
                <w:i/>
              </w:rPr>
              <w:t xml:space="preserve"> ankom till det andra EU-landet</w:t>
            </w:r>
            <w:r>
              <w:rPr>
                <w:i/>
              </w:rPr>
              <w:t>,</w:t>
            </w:r>
            <w:r w:rsidRPr="00E90DFF">
              <w:rPr>
                <w:i/>
              </w:rPr>
              <w:t xml:space="preserve"> och </w:t>
            </w:r>
          </w:p>
          <w:p w14:paraId="36556822" w14:textId="2CF3996C" w:rsidR="00245B60" w:rsidRPr="00E90DFF" w:rsidRDefault="00245B60" w:rsidP="00245B60">
            <w:pPr>
              <w:pStyle w:val="Brdtextmedindrag"/>
              <w:rPr>
                <w:i/>
              </w:rPr>
            </w:pPr>
            <w:r>
              <w:rPr>
                <w:i/>
              </w:rPr>
              <w:t>2.</w:t>
            </w:r>
            <w:r w:rsidR="00C43CE2">
              <w:rPr>
                <w:i/>
              </w:rPr>
              <w:t> </w:t>
            </w:r>
            <w:r w:rsidRPr="00E90DFF">
              <w:rPr>
                <w:i/>
              </w:rPr>
              <w:t>anges i det regist</w:t>
            </w:r>
            <w:r>
              <w:rPr>
                <w:i/>
              </w:rPr>
              <w:t>er som föreskrivs i 39 kap. 14</w:t>
            </w:r>
            <w:r w:rsidRPr="00E90DFF">
              <w:rPr>
                <w:i/>
              </w:rPr>
              <w:t> </w:t>
            </w:r>
            <w:r>
              <w:rPr>
                <w:i/>
              </w:rPr>
              <w:t>a</w:t>
            </w:r>
            <w:r w:rsidRPr="00E90DFF">
              <w:rPr>
                <w:i/>
              </w:rPr>
              <w:t> § skatte</w:t>
            </w:r>
            <w:r w:rsidRPr="00E90DFF">
              <w:rPr>
                <w:i/>
              </w:rPr>
              <w:softHyphen/>
              <w:t>förfarande</w:t>
            </w:r>
            <w:r>
              <w:rPr>
                <w:i/>
              </w:rPr>
              <w:t>lagen </w:t>
            </w:r>
            <w:r w:rsidRPr="00E90DFF">
              <w:rPr>
                <w:i/>
              </w:rPr>
              <w:t>(2011:1244).</w:t>
            </w:r>
          </w:p>
          <w:p w14:paraId="0588B70C" w14:textId="77777777" w:rsidR="00245B60" w:rsidRDefault="00245B60" w:rsidP="00245B60">
            <w:pPr>
              <w:pStyle w:val="Brdtextmedindrag"/>
              <w:rPr>
                <w:i/>
              </w:rPr>
            </w:pPr>
          </w:p>
          <w:p w14:paraId="68E300E7" w14:textId="1909101E" w:rsidR="00245B60" w:rsidRPr="00E90DFF" w:rsidRDefault="00245B60" w:rsidP="00245B60">
            <w:pPr>
              <w:pStyle w:val="Brdtextmedindrag"/>
              <w:ind w:firstLine="0"/>
              <w:rPr>
                <w:i/>
              </w:rPr>
            </w:pPr>
            <w:r w:rsidRPr="00E90DFF">
              <w:rPr>
                <w:i/>
              </w:rPr>
              <w:t>1</w:t>
            </w:r>
            <w:r w:rsidR="00C049B0">
              <w:rPr>
                <w:i/>
              </w:rPr>
              <w:t> </w:t>
            </w:r>
            <w:r w:rsidRPr="00E90DFF">
              <w:rPr>
                <w:i/>
              </w:rPr>
              <w:t>g</w:t>
            </w:r>
            <w:r w:rsidR="00C049B0">
              <w:rPr>
                <w:i/>
              </w:rPr>
              <w:t> </w:t>
            </w:r>
            <w:r w:rsidRPr="00E90DFF">
              <w:rPr>
                <w:i/>
              </w:rPr>
              <w:t>§</w:t>
            </w:r>
          </w:p>
          <w:p w14:paraId="67A68AF0" w14:textId="22681832" w:rsidR="00245B60" w:rsidRPr="00E90DFF" w:rsidRDefault="00245B60" w:rsidP="00245B60">
            <w:pPr>
              <w:pStyle w:val="Brdtextmedindrag"/>
              <w:rPr>
                <w:i/>
              </w:rPr>
            </w:pPr>
            <w:r w:rsidRPr="00E90DFF">
              <w:rPr>
                <w:i/>
              </w:rPr>
              <w:t>Om den beskattningsbara person som avses i 1</w:t>
            </w:r>
            <w:r w:rsidR="00C049B0">
              <w:rPr>
                <w:i/>
              </w:rPr>
              <w:t> </w:t>
            </w:r>
            <w:r w:rsidRPr="00E90DFF">
              <w:rPr>
                <w:i/>
              </w:rPr>
              <w:t>c</w:t>
            </w:r>
            <w:r w:rsidR="00C049B0">
              <w:rPr>
                <w:i/>
              </w:rPr>
              <w:t> </w:t>
            </w:r>
            <w:r w:rsidRPr="00E90DFF">
              <w:rPr>
                <w:i/>
              </w:rPr>
              <w:t xml:space="preserve">§ </w:t>
            </w:r>
            <w:r>
              <w:rPr>
                <w:i/>
              </w:rPr>
              <w:t xml:space="preserve">andra stycket </w:t>
            </w:r>
            <w:r w:rsidRPr="00E90DFF">
              <w:rPr>
                <w:i/>
              </w:rPr>
              <w:t xml:space="preserve">3 </w:t>
            </w:r>
            <w:r>
              <w:rPr>
                <w:i/>
              </w:rPr>
              <w:t>byts ut mot</w:t>
            </w:r>
            <w:r w:rsidRPr="00E90DFF">
              <w:rPr>
                <w:i/>
              </w:rPr>
              <w:t xml:space="preserve"> en annan beskattnings</w:t>
            </w:r>
            <w:r w:rsidR="009A60AF">
              <w:rPr>
                <w:i/>
              </w:rPr>
              <w:softHyphen/>
            </w:r>
            <w:r w:rsidRPr="00E90DFF">
              <w:rPr>
                <w:i/>
              </w:rPr>
              <w:t>bar person inom</w:t>
            </w:r>
            <w:r>
              <w:rPr>
                <w:i/>
              </w:rPr>
              <w:t xml:space="preserve"> 12 månader från det att varan</w:t>
            </w:r>
            <w:r w:rsidRPr="00E90DFF">
              <w:rPr>
                <w:i/>
              </w:rPr>
              <w:t xml:space="preserve"> kom till det andra EU-landet, ska </w:t>
            </w:r>
            <w:r>
              <w:rPr>
                <w:i/>
              </w:rPr>
              <w:t>överföringen inte likställas med en omsättning av varan</w:t>
            </w:r>
            <w:r w:rsidRPr="00E90DFF">
              <w:rPr>
                <w:i/>
              </w:rPr>
              <w:t xml:space="preserve">, </w:t>
            </w:r>
            <w:r>
              <w:rPr>
                <w:i/>
              </w:rPr>
              <w:t>om</w:t>
            </w:r>
          </w:p>
          <w:p w14:paraId="7B2CFE0A" w14:textId="00EA3EE2" w:rsidR="00245B60" w:rsidRPr="007B2E86" w:rsidRDefault="00245B60" w:rsidP="00245B60">
            <w:pPr>
              <w:pStyle w:val="Brdtextmedindrag"/>
              <w:rPr>
                <w:i/>
              </w:rPr>
            </w:pPr>
            <w:r w:rsidRPr="007B2E86">
              <w:rPr>
                <w:i/>
              </w:rPr>
              <w:t>1.</w:t>
            </w:r>
            <w:r w:rsidR="00C049B0">
              <w:rPr>
                <w:i/>
              </w:rPr>
              <w:t> </w:t>
            </w:r>
            <w:r>
              <w:rPr>
                <w:i/>
              </w:rPr>
              <w:t>övriga</w:t>
            </w:r>
            <w:r w:rsidRPr="007B2E86">
              <w:rPr>
                <w:i/>
              </w:rPr>
              <w:t xml:space="preserve"> villkor i 1</w:t>
            </w:r>
            <w:r w:rsidR="00C049B0">
              <w:rPr>
                <w:i/>
              </w:rPr>
              <w:t> </w:t>
            </w:r>
            <w:r w:rsidRPr="007B2E86">
              <w:rPr>
                <w:i/>
              </w:rPr>
              <w:t>c</w:t>
            </w:r>
            <w:r w:rsidR="00C049B0">
              <w:rPr>
                <w:i/>
              </w:rPr>
              <w:t> </w:t>
            </w:r>
            <w:r w:rsidRPr="007B2E86">
              <w:rPr>
                <w:i/>
              </w:rPr>
              <w:t xml:space="preserve">§ är uppfyllda, och </w:t>
            </w:r>
          </w:p>
          <w:p w14:paraId="081AB235" w14:textId="3B7195D9" w:rsidR="00245B60" w:rsidRPr="00E90DFF" w:rsidRDefault="00245B60" w:rsidP="00245B60">
            <w:pPr>
              <w:pStyle w:val="Brdtextmedindrag"/>
              <w:rPr>
                <w:i/>
              </w:rPr>
            </w:pPr>
            <w:r>
              <w:rPr>
                <w:i/>
              </w:rPr>
              <w:t>2.</w:t>
            </w:r>
            <w:r w:rsidR="00C049B0">
              <w:rPr>
                <w:i/>
              </w:rPr>
              <w:t> </w:t>
            </w:r>
            <w:r>
              <w:rPr>
                <w:i/>
              </w:rPr>
              <w:t>bytet</w:t>
            </w:r>
            <w:r w:rsidRPr="00E90DFF">
              <w:rPr>
                <w:i/>
              </w:rPr>
              <w:t xml:space="preserve"> registreras av den som </w:t>
            </w:r>
            <w:r>
              <w:rPr>
                <w:i/>
              </w:rPr>
              <w:t>överför</w:t>
            </w:r>
            <w:r w:rsidRPr="00E90DFF">
              <w:rPr>
                <w:i/>
              </w:rPr>
              <w:t xml:space="preserve"> </w:t>
            </w:r>
            <w:r>
              <w:rPr>
                <w:i/>
              </w:rPr>
              <w:t>varan</w:t>
            </w:r>
            <w:r w:rsidRPr="00E90DFF">
              <w:rPr>
                <w:i/>
              </w:rPr>
              <w:t xml:space="preserve"> i det register som föreskrivs i 39</w:t>
            </w:r>
            <w:r w:rsidR="00C049B0">
              <w:rPr>
                <w:i/>
              </w:rPr>
              <w:t> </w:t>
            </w:r>
            <w:r w:rsidRPr="00E90DFF">
              <w:rPr>
                <w:i/>
              </w:rPr>
              <w:t>k</w:t>
            </w:r>
            <w:r>
              <w:rPr>
                <w:i/>
              </w:rPr>
              <w:t>ap. 14</w:t>
            </w:r>
            <w:r w:rsidR="00C049B0">
              <w:rPr>
                <w:i/>
              </w:rPr>
              <w:t> </w:t>
            </w:r>
            <w:r>
              <w:rPr>
                <w:i/>
              </w:rPr>
              <w:t>a</w:t>
            </w:r>
            <w:r w:rsidR="00C049B0">
              <w:rPr>
                <w:i/>
              </w:rPr>
              <w:t> </w:t>
            </w:r>
            <w:r>
              <w:rPr>
                <w:i/>
              </w:rPr>
              <w:t>§ skatte</w:t>
            </w:r>
            <w:r>
              <w:rPr>
                <w:i/>
              </w:rPr>
              <w:softHyphen/>
              <w:t xml:space="preserve">förfarandelagen </w:t>
            </w:r>
            <w:r w:rsidRPr="00E90DFF">
              <w:rPr>
                <w:i/>
              </w:rPr>
              <w:t>(2011:1244).</w:t>
            </w:r>
          </w:p>
          <w:p w14:paraId="03335660" w14:textId="77777777" w:rsidR="00245B60" w:rsidRPr="00E90DFF" w:rsidRDefault="00245B60" w:rsidP="00245B60">
            <w:pPr>
              <w:pStyle w:val="Brdtextmedindrag"/>
              <w:rPr>
                <w:i/>
              </w:rPr>
            </w:pPr>
          </w:p>
          <w:p w14:paraId="6385606A" w14:textId="39B54881" w:rsidR="00245B60" w:rsidRPr="00E90DFF" w:rsidRDefault="00245B60" w:rsidP="00245B60">
            <w:pPr>
              <w:pStyle w:val="Brdtextmedindrag"/>
              <w:ind w:firstLine="0"/>
              <w:rPr>
                <w:i/>
              </w:rPr>
            </w:pPr>
            <w:r w:rsidRPr="00E90DFF">
              <w:rPr>
                <w:i/>
              </w:rPr>
              <w:t>1</w:t>
            </w:r>
            <w:r w:rsidR="00C049B0">
              <w:rPr>
                <w:i/>
              </w:rPr>
              <w:t> </w:t>
            </w:r>
            <w:r w:rsidRPr="00E90DFF">
              <w:rPr>
                <w:i/>
              </w:rPr>
              <w:t>h</w:t>
            </w:r>
            <w:r w:rsidR="00C049B0">
              <w:rPr>
                <w:i/>
              </w:rPr>
              <w:t> </w:t>
            </w:r>
            <w:r w:rsidRPr="00E90DFF">
              <w:rPr>
                <w:i/>
              </w:rPr>
              <w:t>§</w:t>
            </w:r>
          </w:p>
          <w:p w14:paraId="0ED09D8D" w14:textId="773DAFBF" w:rsidR="00245B60" w:rsidRPr="00E90DFF" w:rsidRDefault="00245B60" w:rsidP="00245B60">
            <w:pPr>
              <w:pStyle w:val="Brdtextmedindrag"/>
              <w:rPr>
                <w:i/>
              </w:rPr>
            </w:pPr>
            <w:r>
              <w:rPr>
                <w:i/>
              </w:rPr>
              <w:t xml:space="preserve">Om något av </w:t>
            </w:r>
            <w:r w:rsidRPr="00E90DFF">
              <w:rPr>
                <w:i/>
              </w:rPr>
              <w:t>villkor</w:t>
            </w:r>
            <w:r>
              <w:rPr>
                <w:i/>
              </w:rPr>
              <w:t>en</w:t>
            </w:r>
            <w:r w:rsidRPr="00E90DFF">
              <w:rPr>
                <w:i/>
              </w:rPr>
              <w:t xml:space="preserve"> i 1</w:t>
            </w:r>
            <w:r w:rsidR="00C049B0">
              <w:rPr>
                <w:i/>
              </w:rPr>
              <w:t> </w:t>
            </w:r>
            <w:r w:rsidRPr="00E90DFF">
              <w:rPr>
                <w:i/>
              </w:rPr>
              <w:t>c</w:t>
            </w:r>
            <w:r>
              <w:rPr>
                <w:i/>
              </w:rPr>
              <w:t xml:space="preserve"> eller</w:t>
            </w:r>
            <w:r w:rsidRPr="00E90DFF">
              <w:rPr>
                <w:i/>
              </w:rPr>
              <w:t xml:space="preserve"> </w:t>
            </w:r>
            <w:r>
              <w:rPr>
                <w:i/>
              </w:rPr>
              <w:t>1</w:t>
            </w:r>
            <w:r w:rsidR="00C049B0">
              <w:rPr>
                <w:i/>
              </w:rPr>
              <w:t> </w:t>
            </w:r>
            <w:r w:rsidRPr="00E90DFF">
              <w:rPr>
                <w:i/>
              </w:rPr>
              <w:t>g</w:t>
            </w:r>
            <w:r w:rsidR="00C049B0">
              <w:rPr>
                <w:i/>
              </w:rPr>
              <w:t> </w:t>
            </w:r>
            <w:r w:rsidRPr="00E90DFF">
              <w:rPr>
                <w:i/>
              </w:rPr>
              <w:t>§ upphör att vara uppfyllt inom 12 månader från det att var</w:t>
            </w:r>
            <w:r>
              <w:rPr>
                <w:i/>
              </w:rPr>
              <w:t>an</w:t>
            </w:r>
            <w:r w:rsidRPr="00E90DFF">
              <w:rPr>
                <w:i/>
              </w:rPr>
              <w:t xml:space="preserve"> ankom till det andra EU-</w:t>
            </w:r>
            <w:r w:rsidRPr="009C5068">
              <w:rPr>
                <w:i/>
              </w:rPr>
              <w:t>landet</w:t>
            </w:r>
            <w:r>
              <w:rPr>
                <w:i/>
              </w:rPr>
              <w:t>,</w:t>
            </w:r>
            <w:r w:rsidRPr="009C5068">
              <w:rPr>
                <w:i/>
              </w:rPr>
              <w:t xml:space="preserve"> ska överföringen </w:t>
            </w:r>
            <w:r>
              <w:rPr>
                <w:i/>
              </w:rPr>
              <w:t xml:space="preserve">likställas med en </w:t>
            </w:r>
            <w:r w:rsidRPr="009C5068">
              <w:rPr>
                <w:i/>
              </w:rPr>
              <w:t xml:space="preserve">omsättning </w:t>
            </w:r>
            <w:r>
              <w:rPr>
                <w:i/>
              </w:rPr>
              <w:t xml:space="preserve">av varan </w:t>
            </w:r>
            <w:r w:rsidRPr="009C5068">
              <w:rPr>
                <w:i/>
              </w:rPr>
              <w:t>vid den</w:t>
            </w:r>
            <w:r>
              <w:rPr>
                <w:i/>
              </w:rPr>
              <w:t xml:space="preserve"> tidpunkt då villkoret</w:t>
            </w:r>
            <w:r w:rsidRPr="00E90DFF">
              <w:rPr>
                <w:i/>
              </w:rPr>
              <w:t xml:space="preserve"> inte längre är uppfyllt. </w:t>
            </w:r>
          </w:p>
          <w:p w14:paraId="7438E8EF" w14:textId="77777777" w:rsidR="00245B60" w:rsidRPr="00E90DFF" w:rsidRDefault="00245B60" w:rsidP="00245B60">
            <w:pPr>
              <w:pStyle w:val="Brdtextmedindrag"/>
              <w:ind w:firstLine="0"/>
              <w:rPr>
                <w:i/>
              </w:rPr>
            </w:pPr>
          </w:p>
          <w:p w14:paraId="464D1A4D" w14:textId="5333B39F" w:rsidR="00245B60" w:rsidRDefault="00245B60" w:rsidP="00245B60">
            <w:pPr>
              <w:pStyle w:val="Brdtextmedindrag"/>
              <w:ind w:firstLine="0"/>
              <w:rPr>
                <w:i/>
              </w:rPr>
            </w:pPr>
            <w:r w:rsidRPr="00E90DFF">
              <w:rPr>
                <w:i/>
              </w:rPr>
              <w:t>1</w:t>
            </w:r>
            <w:r w:rsidR="00C049B0">
              <w:rPr>
                <w:i/>
              </w:rPr>
              <w:t> </w:t>
            </w:r>
            <w:r w:rsidRPr="00E90DFF">
              <w:rPr>
                <w:i/>
              </w:rPr>
              <w:t>i</w:t>
            </w:r>
            <w:r w:rsidR="00C049B0">
              <w:rPr>
                <w:i/>
              </w:rPr>
              <w:t> </w:t>
            </w:r>
            <w:r w:rsidRPr="00E90DFF">
              <w:rPr>
                <w:i/>
              </w:rPr>
              <w:t>§</w:t>
            </w:r>
          </w:p>
          <w:p w14:paraId="16F6D105" w14:textId="2D251E8B" w:rsidR="00245B60" w:rsidRPr="00C25536" w:rsidRDefault="00245B60" w:rsidP="00245B60">
            <w:pPr>
              <w:pStyle w:val="Brdtextmedindrag"/>
              <w:rPr>
                <w:i/>
              </w:rPr>
            </w:pPr>
            <w:r w:rsidRPr="00C25536">
              <w:rPr>
                <w:i/>
              </w:rPr>
              <w:t>Om en vara som överförts enligt 1</w:t>
            </w:r>
            <w:r w:rsidR="00C049B0">
              <w:rPr>
                <w:i/>
              </w:rPr>
              <w:t> </w:t>
            </w:r>
            <w:r w:rsidRPr="00C25536">
              <w:rPr>
                <w:i/>
              </w:rPr>
              <w:t>c</w:t>
            </w:r>
            <w:r w:rsidR="00C049B0">
              <w:rPr>
                <w:i/>
              </w:rPr>
              <w:t> </w:t>
            </w:r>
            <w:r w:rsidRPr="00C25536">
              <w:rPr>
                <w:i/>
              </w:rPr>
              <w:t>§ överlåts till någon annan än den beskattningsbara person som avses i 1</w:t>
            </w:r>
            <w:r w:rsidR="00C049B0">
              <w:rPr>
                <w:i/>
              </w:rPr>
              <w:t> </w:t>
            </w:r>
            <w:r w:rsidRPr="00C25536">
              <w:rPr>
                <w:i/>
              </w:rPr>
              <w:t>c</w:t>
            </w:r>
            <w:r w:rsidR="00C049B0">
              <w:rPr>
                <w:i/>
              </w:rPr>
              <w:t> </w:t>
            </w:r>
            <w:r w:rsidRPr="00C25536">
              <w:rPr>
                <w:i/>
              </w:rPr>
              <w:t xml:space="preserve">§ </w:t>
            </w:r>
            <w:r>
              <w:rPr>
                <w:i/>
              </w:rPr>
              <w:t xml:space="preserve">andra stycket </w:t>
            </w:r>
            <w:r w:rsidRPr="005D4A64">
              <w:rPr>
                <w:i/>
              </w:rPr>
              <w:t>3 eller 1</w:t>
            </w:r>
            <w:r>
              <w:rPr>
                <w:i/>
              </w:rPr>
              <w:t> </w:t>
            </w:r>
            <w:r w:rsidRPr="00C25536">
              <w:rPr>
                <w:i/>
              </w:rPr>
              <w:t>g</w:t>
            </w:r>
            <w:r w:rsidR="009406D8">
              <w:rPr>
                <w:i/>
              </w:rPr>
              <w:t> </w:t>
            </w:r>
            <w:r w:rsidRPr="00C25536">
              <w:rPr>
                <w:i/>
              </w:rPr>
              <w:t>§ ska överföringen likställas med en omsättning av varan omedelbart före överlåtelsen.</w:t>
            </w:r>
          </w:p>
          <w:p w14:paraId="15BD6684" w14:textId="053BD86E" w:rsidR="00245B60" w:rsidRDefault="00245B60" w:rsidP="00245B60">
            <w:pPr>
              <w:pStyle w:val="Brdtextmedindrag"/>
              <w:rPr>
                <w:i/>
              </w:rPr>
            </w:pPr>
            <w:r w:rsidRPr="00C25536">
              <w:rPr>
                <w:i/>
              </w:rPr>
              <w:t>Om varan transporteras från avropslagret till ett annat land än det EU-land som den ur</w:t>
            </w:r>
            <w:r w:rsidR="009A60AF">
              <w:rPr>
                <w:i/>
              </w:rPr>
              <w:softHyphen/>
            </w:r>
            <w:r w:rsidRPr="00C25536">
              <w:rPr>
                <w:i/>
              </w:rPr>
              <w:t>sprungligen transporterades från ska överföringen likställas med en omsättning av varan omedelbart innan transporten inleds.</w:t>
            </w:r>
          </w:p>
          <w:p w14:paraId="4765DBAF" w14:textId="5196C3DD" w:rsidR="00245B60" w:rsidRPr="00CB2FF1" w:rsidRDefault="00245B60" w:rsidP="009A60AF">
            <w:pPr>
              <w:pStyle w:val="Brdtextmedindrag"/>
              <w:rPr>
                <w:i/>
              </w:rPr>
            </w:pPr>
            <w:r w:rsidRPr="00E92EA6">
              <w:rPr>
                <w:i/>
              </w:rPr>
              <w:t>Om varan förstörts, gått förlorad eller stulits, ska överföringen likställas med en omsättning av varan den dag då varan avlägsnades eller förstördes, eller, om det är omöjligt att fastställa vilken dag detta skedde, den dag det upptäcktes att varan var förstörd eller försvunnen.</w:t>
            </w:r>
          </w:p>
        </w:tc>
      </w:tr>
    </w:tbl>
    <w:p w14:paraId="6EB3EC8D" w14:textId="61F26908" w:rsidR="00245B60" w:rsidRDefault="00245B60" w:rsidP="00245B60">
      <w:pPr>
        <w:pStyle w:val="Brdtext"/>
        <w:spacing w:before="230"/>
        <w:jc w:val="center"/>
        <w:rPr>
          <w:b/>
        </w:rPr>
      </w:pPr>
      <w:r>
        <w:rPr>
          <w:b/>
        </w:rPr>
        <w:t>2</w:t>
      </w:r>
      <w:r w:rsidR="00C43CE2">
        <w:rPr>
          <w:b/>
        </w:rPr>
        <w:t> </w:t>
      </w:r>
      <w:r>
        <w:rPr>
          <w:b/>
        </w:rPr>
        <w:t>a</w:t>
      </w:r>
      <w:r w:rsidR="00C43CE2">
        <w:rPr>
          <w:b/>
        </w:rPr>
        <w:t> </w:t>
      </w:r>
      <w:r>
        <w:rPr>
          <w:b/>
        </w:rPr>
        <w:t>kap.</w:t>
      </w:r>
    </w:p>
    <w:p w14:paraId="0786DFAD" w14:textId="2A062847" w:rsidR="00245B60" w:rsidRDefault="00245B60" w:rsidP="00245B60">
      <w:pPr>
        <w:pStyle w:val="Brdtext"/>
        <w:jc w:val="center"/>
      </w:pPr>
      <w:r>
        <w:t>2</w:t>
      </w:r>
      <w:r w:rsidR="00C43CE2">
        <w:t> </w:t>
      </w:r>
      <w:r>
        <w:t>§</w:t>
      </w:r>
      <w:r>
        <w:rPr>
          <w:rStyle w:val="Fotnotsreferens"/>
        </w:rPr>
        <w:footnoteReference w:id="18"/>
      </w:r>
    </w:p>
    <w:p w14:paraId="5C3FAC77" w14:textId="77777777" w:rsidR="00245B60" w:rsidRDefault="00245B60" w:rsidP="00245B60">
      <w:pPr>
        <w:pStyle w:val="Brdtextmedindrag"/>
      </w:pPr>
      <w:r>
        <w:t xml:space="preserve">Med </w:t>
      </w:r>
      <w:r w:rsidRPr="00553996">
        <w:rPr>
          <w:i/>
        </w:rPr>
        <w:t>unionsinternt</w:t>
      </w:r>
      <w:r>
        <w:t xml:space="preserve"> förvärv förstås </w:t>
      </w:r>
    </w:p>
    <w:p w14:paraId="11C8290D" w14:textId="637267AD" w:rsidR="00245B60" w:rsidRDefault="00245B60" w:rsidP="00245B60">
      <w:pPr>
        <w:pStyle w:val="Brdtextmedindrag"/>
      </w:pPr>
      <w:r>
        <w:t>1.</w:t>
      </w:r>
      <w:r w:rsidR="009406D8">
        <w:t> </w:t>
      </w:r>
      <w:r>
        <w:t>att någon under de förutsättningar som anges i 3</w:t>
      </w:r>
      <w:r w:rsidRPr="0025070F">
        <w:t>–</w:t>
      </w:r>
      <w:r>
        <w:t>5</w:t>
      </w:r>
      <w:r w:rsidR="009406D8">
        <w:t> </w:t>
      </w:r>
      <w:r>
        <w:t xml:space="preserve">§§ </w:t>
      </w:r>
      <w:proofErr w:type="gramStart"/>
      <w:r>
        <w:t>mot ersättning</w:t>
      </w:r>
      <w:proofErr w:type="gramEnd"/>
      <w:r>
        <w:t xml:space="preserve"> förvärvar en vara, om varan transporteras till förvärvaren av denne eller av säljaren eller för någonderas räkning till Sverige från ett annat EU-land,</w:t>
      </w:r>
    </w:p>
    <w:p w14:paraId="46DB86B4" w14:textId="125B1EDF" w:rsidR="00245B60" w:rsidRDefault="00245B60" w:rsidP="00245B60">
      <w:pPr>
        <w:pStyle w:val="Brdtextmedindrag"/>
      </w:pPr>
      <w:r>
        <w:t>2.</w:t>
      </w:r>
      <w:r w:rsidR="009406D8">
        <w:t> </w:t>
      </w:r>
      <w:r>
        <w:t>att någon under de förutsättningar som anges i 6</w:t>
      </w:r>
      <w:r w:rsidR="009406D8">
        <w:t> </w:t>
      </w:r>
      <w:r>
        <w:t xml:space="preserve">§ </w:t>
      </w:r>
      <w:proofErr w:type="gramStart"/>
      <w:r>
        <w:t>mot ersättning</w:t>
      </w:r>
      <w:proofErr w:type="gramEnd"/>
      <w:r>
        <w:t xml:space="preserve"> förvärvar en vara, om varan transporteras till förvärvaren av denne eller av säljaren eller för någonderas räkning till ett annat EU-land från Sverige eller ett annat EU-land,</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184B572A" w14:textId="77777777" w:rsidTr="00245B60">
        <w:tc>
          <w:tcPr>
            <w:tcW w:w="2500" w:type="pct"/>
            <w:shd w:val="clear" w:color="auto" w:fill="auto"/>
            <w:tcMar>
              <w:left w:w="0" w:type="dxa"/>
            </w:tcMar>
          </w:tcPr>
          <w:p w14:paraId="6ECB7CF5" w14:textId="584E947F" w:rsidR="00245B60" w:rsidRDefault="00245B60" w:rsidP="00245B60">
            <w:pPr>
              <w:pStyle w:val="Brdtextmedindrag"/>
            </w:pPr>
            <w:r>
              <w:t>3.</w:t>
            </w:r>
            <w:r w:rsidR="009406D8">
              <w:t> </w:t>
            </w:r>
            <w:r>
              <w:t>att någon under de förutsättningar som anges i 7</w:t>
            </w:r>
            <w:r w:rsidR="009406D8">
              <w:t> </w:t>
            </w:r>
            <w:r>
              <w:t>§ första stycket för över en vara från en verksamhet i ett annat EU-land till Sverige, om inget annat följer av 7</w:t>
            </w:r>
            <w:r w:rsidR="009406D8">
              <w:t> </w:t>
            </w:r>
            <w:r>
              <w:t>§ andra stycket</w:t>
            </w:r>
            <w:r w:rsidRPr="00B735F3">
              <w:t xml:space="preserve">, </w:t>
            </w:r>
            <w:r w:rsidRPr="00836AAD">
              <w:rPr>
                <w:i/>
              </w:rPr>
              <w:t>eller</w:t>
            </w:r>
          </w:p>
          <w:p w14:paraId="0F85AD7B" w14:textId="21D0FDE7" w:rsidR="00245B60" w:rsidRDefault="00245B60" w:rsidP="00245B60">
            <w:pPr>
              <w:pStyle w:val="Brdtextmedindrag"/>
            </w:pPr>
            <w:r>
              <w:t>4.</w:t>
            </w:r>
            <w:r w:rsidR="009406D8">
              <w:t> </w:t>
            </w:r>
            <w:r>
              <w:t>att någon i de fall som anges i 9</w:t>
            </w:r>
            <w:r w:rsidR="009406D8">
              <w:t> </w:t>
            </w:r>
            <w:r>
              <w:t>§ för över en vara från ett annat EU-land till Sverige</w:t>
            </w:r>
            <w:r>
              <w:rPr>
                <w:i/>
              </w:rPr>
              <w:t>.</w:t>
            </w:r>
          </w:p>
        </w:tc>
        <w:tc>
          <w:tcPr>
            <w:tcW w:w="2500" w:type="pct"/>
            <w:shd w:val="clear" w:color="auto" w:fill="auto"/>
            <w:tcMar>
              <w:right w:w="0" w:type="dxa"/>
            </w:tcMar>
          </w:tcPr>
          <w:p w14:paraId="165CFF82" w14:textId="07EC0178" w:rsidR="00245B60" w:rsidRDefault="00245B60" w:rsidP="00245B60">
            <w:pPr>
              <w:pStyle w:val="Brdtextmedindrag"/>
            </w:pPr>
            <w:r>
              <w:t>3.</w:t>
            </w:r>
            <w:r w:rsidR="009406D8">
              <w:t> </w:t>
            </w:r>
            <w:r>
              <w:t>att någon under de förutsättningar som anges i 7</w:t>
            </w:r>
            <w:r w:rsidR="009406D8">
              <w:t> </w:t>
            </w:r>
            <w:r>
              <w:t>§ första stycket för över en vara från en verksamhet i ett annat EU-land till Sverige, om inget annat följer av 7</w:t>
            </w:r>
            <w:r w:rsidR="009406D8">
              <w:t> </w:t>
            </w:r>
            <w:r>
              <w:t xml:space="preserve">§ andra stycket </w:t>
            </w:r>
            <w:r w:rsidRPr="00B735F3">
              <w:rPr>
                <w:i/>
              </w:rPr>
              <w:t xml:space="preserve">eller </w:t>
            </w:r>
            <w:r>
              <w:rPr>
                <w:i/>
              </w:rPr>
              <w:t>8 och 8 b</w:t>
            </w:r>
            <w:r w:rsidRPr="00836AAD">
              <w:rPr>
                <w:i/>
              </w:rPr>
              <w:t>–</w:t>
            </w:r>
            <w:r>
              <w:rPr>
                <w:i/>
              </w:rPr>
              <w:t xml:space="preserve">8 f §§, </w:t>
            </w:r>
          </w:p>
          <w:p w14:paraId="08C2DE12" w14:textId="0ED14867" w:rsidR="00245B60" w:rsidRDefault="00245B60" w:rsidP="00245B60">
            <w:pPr>
              <w:pStyle w:val="Brdtextmedindrag"/>
              <w:rPr>
                <w:i/>
              </w:rPr>
            </w:pPr>
            <w:r>
              <w:t>4.</w:t>
            </w:r>
            <w:r w:rsidR="009406D8">
              <w:t> </w:t>
            </w:r>
            <w:r>
              <w:t>att någon i de fall som anges i 9</w:t>
            </w:r>
            <w:r w:rsidR="009406D8">
              <w:t> </w:t>
            </w:r>
            <w:r>
              <w:t>§ för över en vara från ett annat EU-land till Sverige</w:t>
            </w:r>
            <w:r w:rsidRPr="00E91A1D">
              <w:rPr>
                <w:i/>
              </w:rPr>
              <w:t>, eller</w:t>
            </w:r>
          </w:p>
          <w:p w14:paraId="36CE02B9" w14:textId="1D1E0C6D" w:rsidR="00245B60" w:rsidRPr="009A60AF" w:rsidRDefault="00245B60" w:rsidP="009A60AF">
            <w:pPr>
              <w:pStyle w:val="Brdtextmedindrag"/>
              <w:rPr>
                <w:i/>
              </w:rPr>
            </w:pPr>
            <w:r w:rsidRPr="00823EEB">
              <w:rPr>
                <w:i/>
              </w:rPr>
              <w:t>5.</w:t>
            </w:r>
            <w:r w:rsidR="009406D8">
              <w:rPr>
                <w:i/>
              </w:rPr>
              <w:t> </w:t>
            </w:r>
            <w:r w:rsidRPr="00823EEB">
              <w:rPr>
                <w:i/>
              </w:rPr>
              <w:t xml:space="preserve">att någon </w:t>
            </w:r>
            <w:r>
              <w:rPr>
                <w:i/>
              </w:rPr>
              <w:t>under de förut</w:t>
            </w:r>
            <w:r w:rsidR="009406D8">
              <w:rPr>
                <w:i/>
              </w:rPr>
              <w:softHyphen/>
            </w:r>
            <w:r>
              <w:rPr>
                <w:i/>
              </w:rPr>
              <w:t>sättningar som anges i 8</w:t>
            </w:r>
            <w:r w:rsidR="009406D8">
              <w:rPr>
                <w:i/>
              </w:rPr>
              <w:t> </w:t>
            </w:r>
            <w:r>
              <w:rPr>
                <w:i/>
              </w:rPr>
              <w:t>a</w:t>
            </w:r>
            <w:r w:rsidR="009406D8">
              <w:rPr>
                <w:i/>
              </w:rPr>
              <w:t> </w:t>
            </w:r>
            <w:r>
              <w:rPr>
                <w:i/>
              </w:rPr>
              <w:t xml:space="preserve">§ </w:t>
            </w:r>
            <w:proofErr w:type="gramStart"/>
            <w:r w:rsidRPr="00823EEB">
              <w:rPr>
                <w:i/>
              </w:rPr>
              <w:t>mot ersättning</w:t>
            </w:r>
            <w:proofErr w:type="gramEnd"/>
            <w:r w:rsidRPr="00823EEB">
              <w:rPr>
                <w:i/>
              </w:rPr>
              <w:t xml:space="preserve"> förvärvar en vara från ett avropslager i Sverige</w:t>
            </w:r>
            <w:r>
              <w:rPr>
                <w:i/>
              </w:rPr>
              <w:t>.</w:t>
            </w:r>
            <w:r w:rsidRPr="00823EEB">
              <w:rPr>
                <w:i/>
              </w:rPr>
              <w:t xml:space="preserve"> </w:t>
            </w:r>
          </w:p>
        </w:tc>
      </w:tr>
    </w:tbl>
    <w:p w14:paraId="1D5BA593" w14:textId="77777777" w:rsidR="00245B60" w:rsidRDefault="00245B60" w:rsidP="00245B6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45B60" w14:paraId="7D785E13" w14:textId="77777777" w:rsidTr="00245B60">
        <w:tc>
          <w:tcPr>
            <w:tcW w:w="2500" w:type="pct"/>
            <w:shd w:val="clear" w:color="auto" w:fill="auto"/>
            <w:tcMar>
              <w:left w:w="0" w:type="dxa"/>
            </w:tcMar>
          </w:tcPr>
          <w:p w14:paraId="5FEBBE89" w14:textId="77777777" w:rsidR="00245B60" w:rsidRDefault="00245B60" w:rsidP="00245B60">
            <w:pPr>
              <w:pStyle w:val="Brdtextmedindrag"/>
            </w:pPr>
          </w:p>
        </w:tc>
        <w:tc>
          <w:tcPr>
            <w:tcW w:w="2500" w:type="pct"/>
            <w:shd w:val="clear" w:color="auto" w:fill="auto"/>
            <w:tcMar>
              <w:right w:w="0" w:type="dxa"/>
            </w:tcMar>
          </w:tcPr>
          <w:p w14:paraId="71F96835" w14:textId="77777777" w:rsidR="00245B60" w:rsidRPr="00553996" w:rsidRDefault="00245B60" w:rsidP="00245B60">
            <w:pPr>
              <w:pStyle w:val="Brdtextmedindrag"/>
              <w:ind w:firstLine="0"/>
              <w:rPr>
                <w:i/>
                <w:u w:val="single"/>
              </w:rPr>
            </w:pPr>
            <w:r w:rsidRPr="00553996">
              <w:rPr>
                <w:i/>
                <w:u w:val="single"/>
              </w:rPr>
              <w:t>Avropslager i Sverige</w:t>
            </w:r>
          </w:p>
          <w:p w14:paraId="081F9C50" w14:textId="77777777" w:rsidR="00245B60" w:rsidRDefault="00245B60" w:rsidP="00245B60">
            <w:pPr>
              <w:pStyle w:val="Brdtextmedindrag"/>
              <w:ind w:firstLine="0"/>
              <w:rPr>
                <w:b/>
                <w:i/>
              </w:rPr>
            </w:pPr>
          </w:p>
          <w:p w14:paraId="3FBC61A2" w14:textId="7D890B7C" w:rsidR="00245B60" w:rsidRDefault="00245B60" w:rsidP="00245B60">
            <w:pPr>
              <w:pStyle w:val="Brdtextmedindrag"/>
              <w:ind w:firstLine="0"/>
              <w:rPr>
                <w:i/>
              </w:rPr>
            </w:pPr>
            <w:r>
              <w:rPr>
                <w:i/>
              </w:rPr>
              <w:t>8</w:t>
            </w:r>
            <w:r w:rsidR="009406D8">
              <w:rPr>
                <w:i/>
              </w:rPr>
              <w:t> </w:t>
            </w:r>
            <w:r>
              <w:rPr>
                <w:i/>
              </w:rPr>
              <w:t>§</w:t>
            </w:r>
          </w:p>
          <w:p w14:paraId="38FA6303" w14:textId="13B6DA8D" w:rsidR="00245B60" w:rsidRPr="006B1349" w:rsidRDefault="00245B60" w:rsidP="00245B60">
            <w:pPr>
              <w:pStyle w:val="Brdtextmedindrag"/>
              <w:rPr>
                <w:i/>
              </w:rPr>
            </w:pPr>
            <w:r w:rsidRPr="006B1349">
              <w:rPr>
                <w:i/>
              </w:rPr>
              <w:t>En vara ska inte anses förvärvad enligt 2</w:t>
            </w:r>
            <w:r w:rsidR="009406D8">
              <w:rPr>
                <w:i/>
              </w:rPr>
              <w:t> </w:t>
            </w:r>
            <w:r w:rsidRPr="006B1349">
              <w:rPr>
                <w:i/>
              </w:rPr>
              <w:t>§</w:t>
            </w:r>
            <w:r w:rsidR="009406D8">
              <w:rPr>
                <w:i/>
              </w:rPr>
              <w:t> </w:t>
            </w:r>
            <w:r w:rsidRPr="006B1349">
              <w:rPr>
                <w:i/>
              </w:rPr>
              <w:t xml:space="preserve">3, om </w:t>
            </w:r>
          </w:p>
          <w:p w14:paraId="78B537CA" w14:textId="4575A94B" w:rsidR="00245B60" w:rsidRDefault="00245B60" w:rsidP="00245B60">
            <w:pPr>
              <w:pStyle w:val="Brdtextmedindrag"/>
              <w:rPr>
                <w:i/>
              </w:rPr>
            </w:pPr>
            <w:r w:rsidRPr="00CB22BF">
              <w:rPr>
                <w:i/>
              </w:rPr>
              <w:t>1</w:t>
            </w:r>
            <w:r>
              <w:rPr>
                <w:i/>
              </w:rPr>
              <w:t>.</w:t>
            </w:r>
            <w:r w:rsidR="009406D8">
              <w:rPr>
                <w:i/>
              </w:rPr>
              <w:t> </w:t>
            </w:r>
            <w:r>
              <w:rPr>
                <w:i/>
              </w:rPr>
              <w:t>varan</w:t>
            </w:r>
            <w:r w:rsidRPr="00CB22BF">
              <w:rPr>
                <w:i/>
              </w:rPr>
              <w:t xml:space="preserve"> transporteras </w:t>
            </w:r>
            <w:r>
              <w:rPr>
                <w:i/>
              </w:rPr>
              <w:t xml:space="preserve">till Sverige </w:t>
            </w:r>
            <w:r w:rsidRPr="00CB22BF">
              <w:rPr>
                <w:i/>
              </w:rPr>
              <w:t xml:space="preserve">av en beskattningsbar person eller för </w:t>
            </w:r>
            <w:r>
              <w:rPr>
                <w:i/>
              </w:rPr>
              <w:t xml:space="preserve">dennes räkning från </w:t>
            </w:r>
            <w:r w:rsidRPr="00CB22BF">
              <w:rPr>
                <w:i/>
              </w:rPr>
              <w:t>ett a</w:t>
            </w:r>
            <w:r>
              <w:rPr>
                <w:i/>
              </w:rPr>
              <w:t>nnat EU-land för att h</w:t>
            </w:r>
            <w:r w:rsidRPr="00CB22BF">
              <w:rPr>
                <w:i/>
              </w:rPr>
              <w:t xml:space="preserve">är överlåtas </w:t>
            </w:r>
            <w:r>
              <w:rPr>
                <w:i/>
              </w:rPr>
              <w:t xml:space="preserve">mot ersättning </w:t>
            </w:r>
            <w:r w:rsidRPr="00CB22BF">
              <w:rPr>
                <w:i/>
              </w:rPr>
              <w:t xml:space="preserve">till en annan beskattningsbar person </w:t>
            </w:r>
            <w:r>
              <w:rPr>
                <w:i/>
              </w:rPr>
              <w:t xml:space="preserve">som enligt ett befintligt </w:t>
            </w:r>
            <w:r w:rsidRPr="00CB22BF">
              <w:rPr>
                <w:i/>
              </w:rPr>
              <w:t xml:space="preserve">avtal </w:t>
            </w:r>
            <w:r>
              <w:rPr>
                <w:i/>
              </w:rPr>
              <w:t>dem e</w:t>
            </w:r>
            <w:r w:rsidRPr="00CB22BF">
              <w:rPr>
                <w:i/>
              </w:rPr>
              <w:t xml:space="preserve">mellan </w:t>
            </w:r>
            <w:r>
              <w:rPr>
                <w:i/>
              </w:rPr>
              <w:t>har rätt att förvärva varan,</w:t>
            </w:r>
            <w:r w:rsidRPr="00CB22BF">
              <w:rPr>
                <w:i/>
              </w:rPr>
              <w:t xml:space="preserve"> </w:t>
            </w:r>
          </w:p>
          <w:p w14:paraId="5B2A2815" w14:textId="19AB72C7" w:rsidR="00245B60" w:rsidRPr="00CB22BF" w:rsidRDefault="00245B60" w:rsidP="00245B60">
            <w:pPr>
              <w:pStyle w:val="Brdtextmedindrag"/>
              <w:rPr>
                <w:i/>
              </w:rPr>
            </w:pPr>
            <w:r w:rsidRPr="00CB22BF">
              <w:rPr>
                <w:i/>
              </w:rPr>
              <w:t>2.</w:t>
            </w:r>
            <w:r w:rsidR="009406D8">
              <w:rPr>
                <w:i/>
              </w:rPr>
              <w:t> </w:t>
            </w:r>
            <w:r w:rsidRPr="00CB22BF">
              <w:rPr>
                <w:i/>
              </w:rPr>
              <w:t>den som överför var</w:t>
            </w:r>
            <w:r>
              <w:rPr>
                <w:i/>
              </w:rPr>
              <w:t>an</w:t>
            </w:r>
            <w:r w:rsidRPr="00CB22BF">
              <w:rPr>
                <w:i/>
              </w:rPr>
              <w:t xml:space="preserve"> </w:t>
            </w:r>
            <w:r>
              <w:rPr>
                <w:i/>
              </w:rPr>
              <w:t>varken</w:t>
            </w:r>
            <w:r w:rsidRPr="00CB22BF">
              <w:rPr>
                <w:i/>
              </w:rPr>
              <w:t xml:space="preserve"> har etablerat sätet för sin ekonomiska verksamhet eller har något fast etableringsställe i </w:t>
            </w:r>
            <w:r>
              <w:rPr>
                <w:i/>
              </w:rPr>
              <w:t>Sverige</w:t>
            </w:r>
            <w:r w:rsidRPr="00CB22BF">
              <w:rPr>
                <w:i/>
              </w:rPr>
              <w:t>,</w:t>
            </w:r>
          </w:p>
          <w:p w14:paraId="7B509673" w14:textId="2DE8FB44" w:rsidR="00245B60" w:rsidRPr="00CB22BF" w:rsidRDefault="00245B60" w:rsidP="00245B60">
            <w:pPr>
              <w:pStyle w:val="Brdtextmedindrag"/>
              <w:rPr>
                <w:i/>
              </w:rPr>
            </w:pPr>
            <w:r w:rsidRPr="00CB22BF">
              <w:rPr>
                <w:i/>
              </w:rPr>
              <w:t>3.</w:t>
            </w:r>
            <w:r w:rsidR="009406D8">
              <w:rPr>
                <w:i/>
              </w:rPr>
              <w:t> </w:t>
            </w:r>
            <w:r w:rsidRPr="00CB22BF">
              <w:rPr>
                <w:i/>
              </w:rPr>
              <w:t>den som har rätt att förvärva var</w:t>
            </w:r>
            <w:r>
              <w:rPr>
                <w:i/>
              </w:rPr>
              <w:t>an</w:t>
            </w:r>
            <w:r w:rsidRPr="00CB22BF">
              <w:rPr>
                <w:i/>
              </w:rPr>
              <w:t xml:space="preserve"> är registrerad till mervärdesskatt i </w:t>
            </w:r>
            <w:r>
              <w:rPr>
                <w:i/>
              </w:rPr>
              <w:t xml:space="preserve">Sverige </w:t>
            </w:r>
            <w:r w:rsidRPr="00CB22BF">
              <w:rPr>
                <w:i/>
              </w:rPr>
              <w:t>och den som överför var</w:t>
            </w:r>
            <w:r>
              <w:rPr>
                <w:i/>
              </w:rPr>
              <w:t>an</w:t>
            </w:r>
            <w:r w:rsidRPr="00CB22BF">
              <w:rPr>
                <w:i/>
              </w:rPr>
              <w:t xml:space="preserve"> har kännedom om den avsedda förvärvarens identitet och registreringsnumme</w:t>
            </w:r>
            <w:r>
              <w:rPr>
                <w:i/>
              </w:rPr>
              <w:t>r när transporten avgår, och</w:t>
            </w:r>
            <w:r w:rsidRPr="00CB22BF">
              <w:rPr>
                <w:i/>
              </w:rPr>
              <w:t xml:space="preserve"> </w:t>
            </w:r>
          </w:p>
          <w:p w14:paraId="5DA8BE66" w14:textId="4C3B44AA" w:rsidR="00245B60" w:rsidRDefault="00245B60" w:rsidP="00245B60">
            <w:pPr>
              <w:pStyle w:val="Brdtextmedindrag"/>
              <w:rPr>
                <w:i/>
              </w:rPr>
            </w:pPr>
            <w:r w:rsidRPr="00CB22BF">
              <w:rPr>
                <w:i/>
              </w:rPr>
              <w:t>4.</w:t>
            </w:r>
            <w:r w:rsidR="009406D8">
              <w:rPr>
                <w:i/>
              </w:rPr>
              <w:t> </w:t>
            </w:r>
            <w:r w:rsidRPr="00CB22BF">
              <w:rPr>
                <w:i/>
              </w:rPr>
              <w:t>den som överför var</w:t>
            </w:r>
            <w:r>
              <w:rPr>
                <w:i/>
              </w:rPr>
              <w:t>an</w:t>
            </w:r>
            <w:r w:rsidRPr="00CB22BF">
              <w:rPr>
                <w:i/>
              </w:rPr>
              <w:t xml:space="preserve"> registrerar överföringen i </w:t>
            </w:r>
            <w:r>
              <w:rPr>
                <w:i/>
              </w:rPr>
              <w:t>ett register enligt</w:t>
            </w:r>
            <w:r w:rsidRPr="00E406E1">
              <w:rPr>
                <w:i/>
              </w:rPr>
              <w:t xml:space="preserve"> artikel </w:t>
            </w:r>
            <w:r>
              <w:rPr>
                <w:i/>
              </w:rPr>
              <w:t xml:space="preserve">243.3 </w:t>
            </w:r>
            <w:r w:rsidRPr="00C315E1">
              <w:rPr>
                <w:i/>
              </w:rPr>
              <w:t>i direktiv 2006/112/EG</w:t>
            </w:r>
            <w:r w:rsidRPr="00CB22BF">
              <w:rPr>
                <w:i/>
              </w:rPr>
              <w:t xml:space="preserve">, </w:t>
            </w:r>
            <w:r>
              <w:rPr>
                <w:i/>
              </w:rPr>
              <w:t xml:space="preserve">i lydelsen enligt direktiv (EU) 2018/1910, </w:t>
            </w:r>
            <w:r w:rsidRPr="00CB22BF">
              <w:rPr>
                <w:i/>
              </w:rPr>
              <w:t xml:space="preserve">samt </w:t>
            </w:r>
            <w:r>
              <w:rPr>
                <w:i/>
              </w:rPr>
              <w:t xml:space="preserve">för in uppgifter </w:t>
            </w:r>
            <w:r w:rsidRPr="00CB22BF">
              <w:rPr>
                <w:i/>
              </w:rPr>
              <w:t xml:space="preserve">om den avsedda förvärvarens </w:t>
            </w:r>
            <w:r>
              <w:rPr>
                <w:i/>
              </w:rPr>
              <w:t xml:space="preserve">svenska </w:t>
            </w:r>
            <w:r w:rsidRPr="00CB22BF">
              <w:rPr>
                <w:i/>
              </w:rPr>
              <w:t xml:space="preserve">registreringsnummer </w:t>
            </w:r>
            <w:r>
              <w:rPr>
                <w:i/>
              </w:rPr>
              <w:t>till mer</w:t>
            </w:r>
            <w:r w:rsidR="009406D8">
              <w:rPr>
                <w:i/>
              </w:rPr>
              <w:softHyphen/>
            </w:r>
            <w:r>
              <w:rPr>
                <w:i/>
              </w:rPr>
              <w:t xml:space="preserve">värdesskatt i en </w:t>
            </w:r>
            <w:r w:rsidRPr="00CB22BF">
              <w:rPr>
                <w:i/>
              </w:rPr>
              <w:t>sammanställning</w:t>
            </w:r>
            <w:r>
              <w:rPr>
                <w:i/>
              </w:rPr>
              <w:t xml:space="preserve"> enligt artikel 262.2 i samma direktiv.</w:t>
            </w:r>
          </w:p>
          <w:p w14:paraId="2D9D3C60" w14:textId="77777777" w:rsidR="00245B60" w:rsidRPr="00CB22BF" w:rsidRDefault="00245B60" w:rsidP="00245B60">
            <w:pPr>
              <w:pStyle w:val="Brdtextmedindrag"/>
              <w:ind w:firstLine="0"/>
              <w:rPr>
                <w:i/>
              </w:rPr>
            </w:pPr>
          </w:p>
          <w:p w14:paraId="0422093E" w14:textId="6829D2C6" w:rsidR="00245B60" w:rsidRPr="00E90DFF" w:rsidRDefault="00245B60" w:rsidP="00245B60">
            <w:pPr>
              <w:pStyle w:val="Brdtextmedindrag"/>
              <w:ind w:firstLine="0"/>
              <w:rPr>
                <w:i/>
              </w:rPr>
            </w:pPr>
            <w:r>
              <w:rPr>
                <w:i/>
              </w:rPr>
              <w:t>8</w:t>
            </w:r>
            <w:r w:rsidR="009406D8">
              <w:rPr>
                <w:i/>
              </w:rPr>
              <w:t> </w:t>
            </w:r>
            <w:r>
              <w:rPr>
                <w:i/>
              </w:rPr>
              <w:t>a</w:t>
            </w:r>
            <w:r w:rsidR="009406D8">
              <w:rPr>
                <w:i/>
              </w:rPr>
              <w:t> </w:t>
            </w:r>
            <w:r w:rsidRPr="00E90DFF">
              <w:rPr>
                <w:i/>
              </w:rPr>
              <w:t>§</w:t>
            </w:r>
          </w:p>
          <w:p w14:paraId="28C94540" w14:textId="0935E0BC" w:rsidR="00245B60" w:rsidRPr="00E90DFF" w:rsidRDefault="00245B60" w:rsidP="00245B60">
            <w:pPr>
              <w:pStyle w:val="Brdtextmedindrag"/>
              <w:rPr>
                <w:i/>
              </w:rPr>
            </w:pPr>
            <w:r w:rsidRPr="00BE5595">
              <w:rPr>
                <w:i/>
              </w:rPr>
              <w:t>Vid överföring av en vara enligt 8</w:t>
            </w:r>
            <w:r w:rsidR="009406D8">
              <w:rPr>
                <w:i/>
              </w:rPr>
              <w:t> </w:t>
            </w:r>
            <w:r w:rsidRPr="00BE5595">
              <w:rPr>
                <w:i/>
              </w:rPr>
              <w:t>§ ska en beskattningsbar person som avses i 8</w:t>
            </w:r>
            <w:r w:rsidR="009406D8">
              <w:rPr>
                <w:i/>
              </w:rPr>
              <w:t> </w:t>
            </w:r>
            <w:r w:rsidRPr="00BE5595">
              <w:rPr>
                <w:i/>
              </w:rPr>
              <w:t>§</w:t>
            </w:r>
            <w:r w:rsidR="009406D8">
              <w:rPr>
                <w:i/>
              </w:rPr>
              <w:t> </w:t>
            </w:r>
            <w:r w:rsidRPr="00BE5595">
              <w:rPr>
                <w:i/>
              </w:rPr>
              <w:t>3, eller någon som ersatt denne enligt 8</w:t>
            </w:r>
            <w:r w:rsidR="009406D8">
              <w:rPr>
                <w:i/>
              </w:rPr>
              <w:t> </w:t>
            </w:r>
            <w:r w:rsidRPr="00BE5595">
              <w:rPr>
                <w:i/>
              </w:rPr>
              <w:t>d</w:t>
            </w:r>
            <w:r w:rsidR="009406D8">
              <w:rPr>
                <w:i/>
              </w:rPr>
              <w:t> </w:t>
            </w:r>
            <w:r w:rsidRPr="00BE5595">
              <w:rPr>
                <w:i/>
              </w:rPr>
              <w:t xml:space="preserve">§, anses ha gjort ett unionsinternt förvärv när äganderätten av varan övergår till den beskattningsbara personen, om det sker inom 12 månader från det att varan ankom till Sverige </w:t>
            </w:r>
          </w:p>
          <w:p w14:paraId="4C7264CB" w14:textId="77777777" w:rsidR="00245B60" w:rsidRPr="00E90DFF" w:rsidRDefault="00245B60" w:rsidP="00245B60">
            <w:pPr>
              <w:pStyle w:val="Brdtextmedindrag"/>
              <w:ind w:firstLine="0"/>
              <w:rPr>
                <w:i/>
              </w:rPr>
            </w:pPr>
          </w:p>
          <w:p w14:paraId="5B919098" w14:textId="610B0BBD" w:rsidR="00245B60" w:rsidRPr="00E90DFF" w:rsidRDefault="00245B60" w:rsidP="00245B60">
            <w:pPr>
              <w:pStyle w:val="Brdtextmedindrag"/>
              <w:ind w:firstLine="0"/>
              <w:rPr>
                <w:i/>
              </w:rPr>
            </w:pPr>
            <w:r>
              <w:rPr>
                <w:i/>
              </w:rPr>
              <w:t>8</w:t>
            </w:r>
            <w:r w:rsidR="009406D8">
              <w:rPr>
                <w:i/>
              </w:rPr>
              <w:t> </w:t>
            </w:r>
            <w:r>
              <w:rPr>
                <w:i/>
              </w:rPr>
              <w:t>b</w:t>
            </w:r>
            <w:r w:rsidR="009406D8">
              <w:rPr>
                <w:i/>
              </w:rPr>
              <w:t> </w:t>
            </w:r>
            <w:r w:rsidRPr="00E90DFF">
              <w:rPr>
                <w:i/>
              </w:rPr>
              <w:t>§</w:t>
            </w:r>
          </w:p>
          <w:p w14:paraId="7A64F0AE" w14:textId="42559CC4" w:rsidR="00245B60" w:rsidRDefault="00245B60" w:rsidP="00245B60">
            <w:pPr>
              <w:pStyle w:val="Brdtextmedindrag"/>
              <w:rPr>
                <w:i/>
              </w:rPr>
            </w:pPr>
            <w:r>
              <w:rPr>
                <w:i/>
              </w:rPr>
              <w:t>Om en vara</w:t>
            </w:r>
            <w:r w:rsidRPr="00E90DFF">
              <w:rPr>
                <w:i/>
              </w:rPr>
              <w:t xml:space="preserve"> inte har över</w:t>
            </w:r>
            <w:r>
              <w:rPr>
                <w:i/>
              </w:rPr>
              <w:t xml:space="preserve">låtits </w:t>
            </w:r>
            <w:r w:rsidRPr="00E90DFF">
              <w:rPr>
                <w:i/>
              </w:rPr>
              <w:t xml:space="preserve">till en sådan beskattningsbar person som avses i </w:t>
            </w:r>
            <w:r>
              <w:rPr>
                <w:i/>
              </w:rPr>
              <w:t>8 §</w:t>
            </w:r>
            <w:r w:rsidR="009406D8">
              <w:rPr>
                <w:i/>
              </w:rPr>
              <w:t> </w:t>
            </w:r>
            <w:r>
              <w:rPr>
                <w:i/>
              </w:rPr>
              <w:t>3</w:t>
            </w:r>
            <w:r w:rsidRPr="00E90DFF">
              <w:rPr>
                <w:i/>
              </w:rPr>
              <w:t xml:space="preserve"> eller </w:t>
            </w:r>
            <w:r>
              <w:rPr>
                <w:i/>
              </w:rPr>
              <w:t>8</w:t>
            </w:r>
            <w:r w:rsidR="009406D8">
              <w:rPr>
                <w:i/>
              </w:rPr>
              <w:t> </w:t>
            </w:r>
            <w:r>
              <w:rPr>
                <w:i/>
              </w:rPr>
              <w:t>d</w:t>
            </w:r>
            <w:r w:rsidR="009406D8">
              <w:rPr>
                <w:i/>
              </w:rPr>
              <w:t> </w:t>
            </w:r>
            <w:r>
              <w:rPr>
                <w:i/>
              </w:rPr>
              <w:t>§</w:t>
            </w:r>
            <w:r w:rsidRPr="00E90DFF">
              <w:rPr>
                <w:i/>
              </w:rPr>
              <w:t xml:space="preserve"> inom 12 månader från det att var</w:t>
            </w:r>
            <w:r>
              <w:rPr>
                <w:i/>
              </w:rPr>
              <w:t>an</w:t>
            </w:r>
            <w:r w:rsidRPr="00E90DFF">
              <w:rPr>
                <w:i/>
              </w:rPr>
              <w:t xml:space="preserve"> ankom till </w:t>
            </w:r>
            <w:r>
              <w:rPr>
                <w:i/>
              </w:rPr>
              <w:t>Sverige</w:t>
            </w:r>
            <w:r w:rsidRPr="00E90DFF">
              <w:rPr>
                <w:i/>
              </w:rPr>
              <w:t xml:space="preserve"> ska </w:t>
            </w:r>
            <w:r>
              <w:rPr>
                <w:i/>
              </w:rPr>
              <w:t>den anses förvärvad enligt 2</w:t>
            </w:r>
            <w:r w:rsidR="009406D8">
              <w:rPr>
                <w:i/>
              </w:rPr>
              <w:t> </w:t>
            </w:r>
            <w:r>
              <w:rPr>
                <w:i/>
              </w:rPr>
              <w:t>§</w:t>
            </w:r>
            <w:r w:rsidR="009406D8">
              <w:rPr>
                <w:i/>
              </w:rPr>
              <w:t> </w:t>
            </w:r>
            <w:r>
              <w:rPr>
                <w:i/>
              </w:rPr>
              <w:t xml:space="preserve">3. Tidpunkten för förvärvet ska vara </w:t>
            </w:r>
            <w:r w:rsidRPr="00D47116">
              <w:rPr>
                <w:i/>
              </w:rPr>
              <w:t>dagen efter</w:t>
            </w:r>
            <w:r w:rsidRPr="00E90DFF">
              <w:rPr>
                <w:i/>
              </w:rPr>
              <w:t xml:space="preserve"> 12-månadersperiodens utgång.</w:t>
            </w:r>
          </w:p>
          <w:p w14:paraId="0D723EC5" w14:textId="77777777" w:rsidR="00245B60" w:rsidRPr="00E90DFF" w:rsidRDefault="00245B60" w:rsidP="00245B60">
            <w:pPr>
              <w:pStyle w:val="Brdtextmedindrag"/>
              <w:ind w:firstLine="0"/>
              <w:rPr>
                <w:i/>
              </w:rPr>
            </w:pPr>
          </w:p>
          <w:p w14:paraId="72DED345" w14:textId="3ACC89B5" w:rsidR="00245B60" w:rsidRPr="00E90DFF" w:rsidRDefault="00245B60" w:rsidP="00245B60">
            <w:pPr>
              <w:pStyle w:val="Brdtextmedindrag"/>
              <w:ind w:firstLine="0"/>
              <w:rPr>
                <w:i/>
              </w:rPr>
            </w:pPr>
            <w:r>
              <w:rPr>
                <w:i/>
              </w:rPr>
              <w:t>8</w:t>
            </w:r>
            <w:r w:rsidR="009406D8">
              <w:rPr>
                <w:i/>
              </w:rPr>
              <w:t> </w:t>
            </w:r>
            <w:r>
              <w:rPr>
                <w:i/>
              </w:rPr>
              <w:t>c</w:t>
            </w:r>
            <w:r w:rsidR="009406D8">
              <w:rPr>
                <w:i/>
              </w:rPr>
              <w:t> </w:t>
            </w:r>
            <w:r w:rsidRPr="00E90DFF">
              <w:rPr>
                <w:i/>
              </w:rPr>
              <w:t>§</w:t>
            </w:r>
          </w:p>
          <w:p w14:paraId="695BF7BF" w14:textId="0E2D34BF" w:rsidR="00245B60" w:rsidRDefault="00245B60" w:rsidP="00245B60">
            <w:pPr>
              <w:pStyle w:val="Brdtextmedindrag"/>
              <w:rPr>
                <w:i/>
              </w:rPr>
            </w:pPr>
            <w:r w:rsidRPr="00E90DFF">
              <w:rPr>
                <w:i/>
              </w:rPr>
              <w:t xml:space="preserve">Vid överföring av </w:t>
            </w:r>
            <w:r>
              <w:rPr>
                <w:i/>
              </w:rPr>
              <w:t>en vara</w:t>
            </w:r>
            <w:r w:rsidRPr="00E90DFF">
              <w:rPr>
                <w:i/>
              </w:rPr>
              <w:t xml:space="preserve"> enligt </w:t>
            </w:r>
            <w:r>
              <w:rPr>
                <w:i/>
              </w:rPr>
              <w:t xml:space="preserve">8 § </w:t>
            </w:r>
            <w:proofErr w:type="gramStart"/>
            <w:r w:rsidRPr="00E90DFF">
              <w:rPr>
                <w:i/>
              </w:rPr>
              <w:t>får var</w:t>
            </w:r>
            <w:r>
              <w:rPr>
                <w:i/>
              </w:rPr>
              <w:t>an</w:t>
            </w:r>
            <w:proofErr w:type="gramEnd"/>
            <w:r w:rsidRPr="00E90DFF">
              <w:rPr>
                <w:i/>
              </w:rPr>
              <w:t xml:space="preserve"> skickas tillbaka till </w:t>
            </w:r>
            <w:r>
              <w:rPr>
                <w:i/>
              </w:rPr>
              <w:t xml:space="preserve">det EU-land som den skickades från </w:t>
            </w:r>
            <w:r w:rsidRPr="00E90DFF">
              <w:rPr>
                <w:i/>
              </w:rPr>
              <w:t xml:space="preserve">utan </w:t>
            </w:r>
            <w:r>
              <w:rPr>
                <w:i/>
              </w:rPr>
              <w:t>att den ska</w:t>
            </w:r>
            <w:r w:rsidRPr="00E90DFF">
              <w:rPr>
                <w:i/>
              </w:rPr>
              <w:t xml:space="preserve"> </w:t>
            </w:r>
            <w:r>
              <w:rPr>
                <w:i/>
              </w:rPr>
              <w:t>anses förvärvad enligt 2</w:t>
            </w:r>
            <w:r w:rsidR="009406D8">
              <w:rPr>
                <w:i/>
              </w:rPr>
              <w:t> </w:t>
            </w:r>
            <w:r>
              <w:rPr>
                <w:i/>
              </w:rPr>
              <w:t>§</w:t>
            </w:r>
            <w:r w:rsidR="009406D8">
              <w:rPr>
                <w:i/>
              </w:rPr>
              <w:t> </w:t>
            </w:r>
            <w:r>
              <w:rPr>
                <w:i/>
              </w:rPr>
              <w:t xml:space="preserve">3, </w:t>
            </w:r>
            <w:r w:rsidRPr="00E90DFF">
              <w:rPr>
                <w:i/>
              </w:rPr>
              <w:t xml:space="preserve">om </w:t>
            </w:r>
            <w:r>
              <w:rPr>
                <w:i/>
              </w:rPr>
              <w:t>åter</w:t>
            </w:r>
            <w:r w:rsidR="009406D8">
              <w:rPr>
                <w:i/>
              </w:rPr>
              <w:softHyphen/>
            </w:r>
            <w:r>
              <w:rPr>
                <w:i/>
              </w:rPr>
              <w:t>sändandet</w:t>
            </w:r>
            <w:r w:rsidRPr="00E90DFF">
              <w:rPr>
                <w:i/>
              </w:rPr>
              <w:t xml:space="preserve"> </w:t>
            </w:r>
            <w:r>
              <w:rPr>
                <w:i/>
              </w:rPr>
              <w:t xml:space="preserve">av varan </w:t>
            </w:r>
          </w:p>
          <w:p w14:paraId="083C59FE" w14:textId="6B40EB4C" w:rsidR="00245B60" w:rsidRDefault="00245B60" w:rsidP="00245B60">
            <w:pPr>
              <w:pStyle w:val="Brdtextmedindrag"/>
              <w:rPr>
                <w:i/>
              </w:rPr>
            </w:pPr>
            <w:r>
              <w:rPr>
                <w:i/>
              </w:rPr>
              <w:t>1.</w:t>
            </w:r>
            <w:r w:rsidR="009406D8">
              <w:rPr>
                <w:i/>
              </w:rPr>
              <w:t> </w:t>
            </w:r>
            <w:r>
              <w:rPr>
                <w:i/>
              </w:rPr>
              <w:t>sker inom 12 </w:t>
            </w:r>
            <w:r w:rsidRPr="00E90DFF">
              <w:rPr>
                <w:i/>
              </w:rPr>
              <w:t>månader från det att var</w:t>
            </w:r>
            <w:r>
              <w:rPr>
                <w:i/>
              </w:rPr>
              <w:t>an</w:t>
            </w:r>
            <w:r w:rsidRPr="00E90DFF">
              <w:rPr>
                <w:i/>
              </w:rPr>
              <w:t xml:space="preserve"> ankom till </w:t>
            </w:r>
            <w:r>
              <w:rPr>
                <w:i/>
              </w:rPr>
              <w:t>Sverige,</w:t>
            </w:r>
            <w:r w:rsidRPr="00E90DFF">
              <w:rPr>
                <w:i/>
              </w:rPr>
              <w:t xml:space="preserve"> och </w:t>
            </w:r>
          </w:p>
          <w:p w14:paraId="0E552591" w14:textId="2B4520D4" w:rsidR="00245B60" w:rsidRPr="00E90DFF" w:rsidRDefault="00245B60" w:rsidP="00245B60">
            <w:pPr>
              <w:pStyle w:val="Brdtextmedindrag"/>
              <w:rPr>
                <w:i/>
              </w:rPr>
            </w:pPr>
            <w:r>
              <w:rPr>
                <w:i/>
              </w:rPr>
              <w:t>2.</w:t>
            </w:r>
            <w:r w:rsidR="009406D8">
              <w:rPr>
                <w:i/>
              </w:rPr>
              <w:t> </w:t>
            </w:r>
            <w:r w:rsidRPr="00E90DFF">
              <w:rPr>
                <w:i/>
              </w:rPr>
              <w:t xml:space="preserve">anges </w:t>
            </w:r>
            <w:r>
              <w:rPr>
                <w:i/>
              </w:rPr>
              <w:t>i ett register enligt</w:t>
            </w:r>
            <w:r w:rsidRPr="00E406E1">
              <w:rPr>
                <w:i/>
              </w:rPr>
              <w:t xml:space="preserve"> artikel </w:t>
            </w:r>
            <w:r>
              <w:rPr>
                <w:i/>
              </w:rPr>
              <w:t xml:space="preserve">243.3 </w:t>
            </w:r>
            <w:r w:rsidRPr="00C315E1">
              <w:rPr>
                <w:i/>
              </w:rPr>
              <w:t>i direktiv 2006/112/EG</w:t>
            </w:r>
            <w:r>
              <w:rPr>
                <w:i/>
              </w:rPr>
              <w:t>, i lydelsen enligt direktiv (EU) 2018/1910.</w:t>
            </w:r>
          </w:p>
          <w:p w14:paraId="738ED94E" w14:textId="77777777" w:rsidR="00245B60" w:rsidRPr="00E90DFF" w:rsidRDefault="00245B60" w:rsidP="00245B60">
            <w:pPr>
              <w:pStyle w:val="Brdtextmedindrag"/>
              <w:rPr>
                <w:i/>
              </w:rPr>
            </w:pPr>
          </w:p>
          <w:p w14:paraId="4A3376ED" w14:textId="4F7FD9B6" w:rsidR="00245B60" w:rsidRPr="00E90DFF" w:rsidRDefault="00245B60" w:rsidP="00245B60">
            <w:pPr>
              <w:pStyle w:val="Brdtextmedindrag"/>
              <w:ind w:firstLine="0"/>
              <w:rPr>
                <w:i/>
              </w:rPr>
            </w:pPr>
            <w:r>
              <w:rPr>
                <w:i/>
              </w:rPr>
              <w:t>8</w:t>
            </w:r>
            <w:r w:rsidR="009406D8">
              <w:rPr>
                <w:i/>
              </w:rPr>
              <w:t> </w:t>
            </w:r>
            <w:r>
              <w:rPr>
                <w:i/>
              </w:rPr>
              <w:t>d</w:t>
            </w:r>
            <w:r w:rsidR="009406D8">
              <w:rPr>
                <w:i/>
              </w:rPr>
              <w:t> </w:t>
            </w:r>
            <w:r w:rsidRPr="00E90DFF">
              <w:rPr>
                <w:i/>
              </w:rPr>
              <w:t>§</w:t>
            </w:r>
          </w:p>
          <w:p w14:paraId="33664A06" w14:textId="4555903B" w:rsidR="00245B60" w:rsidRPr="00E90DFF" w:rsidRDefault="00245B60" w:rsidP="00245B60">
            <w:pPr>
              <w:pStyle w:val="Brdtextmedindrag"/>
              <w:rPr>
                <w:i/>
              </w:rPr>
            </w:pPr>
            <w:r w:rsidRPr="00E90DFF">
              <w:rPr>
                <w:i/>
              </w:rPr>
              <w:t xml:space="preserve">Om den beskattningsbara person som avses i </w:t>
            </w:r>
            <w:r>
              <w:rPr>
                <w:i/>
              </w:rPr>
              <w:t>8</w:t>
            </w:r>
            <w:r w:rsidR="009406D8">
              <w:rPr>
                <w:i/>
              </w:rPr>
              <w:t> </w:t>
            </w:r>
            <w:r w:rsidRPr="00E90DFF">
              <w:rPr>
                <w:i/>
              </w:rPr>
              <w:t>§</w:t>
            </w:r>
            <w:r w:rsidR="009406D8">
              <w:rPr>
                <w:i/>
              </w:rPr>
              <w:t> </w:t>
            </w:r>
            <w:r w:rsidRPr="00E90DFF">
              <w:rPr>
                <w:i/>
              </w:rPr>
              <w:t xml:space="preserve">3 </w:t>
            </w:r>
            <w:r>
              <w:rPr>
                <w:i/>
              </w:rPr>
              <w:t>byts ut mot</w:t>
            </w:r>
            <w:r w:rsidRPr="00E90DFF">
              <w:rPr>
                <w:i/>
              </w:rPr>
              <w:t xml:space="preserve"> en annan beskattningsbar person inom 12 månader från det att var</w:t>
            </w:r>
            <w:r>
              <w:rPr>
                <w:i/>
              </w:rPr>
              <w:t>an</w:t>
            </w:r>
            <w:r w:rsidRPr="00E90DFF">
              <w:rPr>
                <w:i/>
              </w:rPr>
              <w:t xml:space="preserve"> kom till </w:t>
            </w:r>
            <w:r>
              <w:rPr>
                <w:i/>
              </w:rPr>
              <w:t>Sverige</w:t>
            </w:r>
            <w:r w:rsidRPr="00E90DFF">
              <w:rPr>
                <w:i/>
              </w:rPr>
              <w:t xml:space="preserve">, ska </w:t>
            </w:r>
            <w:r>
              <w:rPr>
                <w:i/>
              </w:rPr>
              <w:t>varan inte anses förvärvad enligt 2</w:t>
            </w:r>
            <w:r w:rsidR="009406D8">
              <w:rPr>
                <w:i/>
              </w:rPr>
              <w:t> </w:t>
            </w:r>
            <w:r>
              <w:rPr>
                <w:i/>
              </w:rPr>
              <w:t>§</w:t>
            </w:r>
            <w:r w:rsidR="009406D8">
              <w:rPr>
                <w:i/>
              </w:rPr>
              <w:t> </w:t>
            </w:r>
            <w:r>
              <w:rPr>
                <w:i/>
              </w:rPr>
              <w:t>3</w:t>
            </w:r>
            <w:r w:rsidRPr="00E90DFF">
              <w:rPr>
                <w:i/>
              </w:rPr>
              <w:t xml:space="preserve">, </w:t>
            </w:r>
            <w:r>
              <w:rPr>
                <w:i/>
              </w:rPr>
              <w:t>om</w:t>
            </w:r>
          </w:p>
          <w:p w14:paraId="76329F8B" w14:textId="1E1B8C01" w:rsidR="00245B60" w:rsidRPr="00D92182" w:rsidRDefault="00245B60" w:rsidP="00245B60">
            <w:pPr>
              <w:pStyle w:val="Brdtextmedindrag"/>
              <w:rPr>
                <w:i/>
              </w:rPr>
            </w:pPr>
            <w:r w:rsidRPr="00D92182">
              <w:rPr>
                <w:i/>
              </w:rPr>
              <w:t>1.</w:t>
            </w:r>
            <w:r w:rsidR="009406D8">
              <w:rPr>
                <w:i/>
              </w:rPr>
              <w:t> </w:t>
            </w:r>
            <w:r>
              <w:rPr>
                <w:i/>
              </w:rPr>
              <w:t>övriga</w:t>
            </w:r>
            <w:r w:rsidRPr="00D92182">
              <w:rPr>
                <w:i/>
              </w:rPr>
              <w:t xml:space="preserve"> villkor i 8</w:t>
            </w:r>
            <w:r w:rsidR="009406D8">
              <w:rPr>
                <w:i/>
              </w:rPr>
              <w:t> </w:t>
            </w:r>
            <w:r w:rsidRPr="00D92182">
              <w:rPr>
                <w:i/>
              </w:rPr>
              <w:t xml:space="preserve">§ är uppfyllda, och </w:t>
            </w:r>
          </w:p>
          <w:p w14:paraId="0F1F8FC2" w14:textId="599CFCF2" w:rsidR="00245B60" w:rsidRDefault="00245B60" w:rsidP="00245B60">
            <w:pPr>
              <w:pStyle w:val="Brdtextmedindrag"/>
              <w:rPr>
                <w:i/>
              </w:rPr>
            </w:pPr>
            <w:r>
              <w:rPr>
                <w:i/>
              </w:rPr>
              <w:t>2.</w:t>
            </w:r>
            <w:r w:rsidR="009406D8">
              <w:rPr>
                <w:i/>
              </w:rPr>
              <w:t> </w:t>
            </w:r>
            <w:r>
              <w:rPr>
                <w:i/>
              </w:rPr>
              <w:t>bytet</w:t>
            </w:r>
            <w:r w:rsidRPr="00E90DFF">
              <w:rPr>
                <w:i/>
              </w:rPr>
              <w:t xml:space="preserve"> registreras av den som </w:t>
            </w:r>
            <w:r>
              <w:rPr>
                <w:i/>
              </w:rPr>
              <w:t>överför</w:t>
            </w:r>
            <w:r w:rsidRPr="00E90DFF">
              <w:rPr>
                <w:i/>
              </w:rPr>
              <w:t xml:space="preserve"> var</w:t>
            </w:r>
            <w:r>
              <w:rPr>
                <w:i/>
              </w:rPr>
              <w:t>an</w:t>
            </w:r>
            <w:r w:rsidRPr="00E90DFF">
              <w:rPr>
                <w:i/>
              </w:rPr>
              <w:t xml:space="preserve"> </w:t>
            </w:r>
            <w:r w:rsidRPr="00CB22BF">
              <w:rPr>
                <w:i/>
              </w:rPr>
              <w:t xml:space="preserve">i </w:t>
            </w:r>
            <w:r>
              <w:rPr>
                <w:i/>
              </w:rPr>
              <w:t>ett register enligt</w:t>
            </w:r>
            <w:r w:rsidRPr="00E406E1">
              <w:rPr>
                <w:i/>
              </w:rPr>
              <w:t xml:space="preserve"> artikel </w:t>
            </w:r>
            <w:r>
              <w:rPr>
                <w:i/>
              </w:rPr>
              <w:t xml:space="preserve">243.3 </w:t>
            </w:r>
            <w:r w:rsidRPr="00C315E1">
              <w:rPr>
                <w:i/>
              </w:rPr>
              <w:t>i direktiv 2006/112/EG</w:t>
            </w:r>
            <w:r>
              <w:rPr>
                <w:i/>
              </w:rPr>
              <w:t>, i lydelsen enligt direktiv (EU) 2018/1910.</w:t>
            </w:r>
          </w:p>
          <w:p w14:paraId="48DACD7C" w14:textId="77777777" w:rsidR="00245B60" w:rsidRPr="00E90DFF" w:rsidRDefault="00245B60" w:rsidP="00245B60">
            <w:pPr>
              <w:pStyle w:val="Brdtextmedindrag"/>
              <w:rPr>
                <w:i/>
              </w:rPr>
            </w:pPr>
          </w:p>
          <w:p w14:paraId="0D09D6E1" w14:textId="15F17D3E" w:rsidR="00245B60" w:rsidRPr="00E90DFF" w:rsidRDefault="00245B60" w:rsidP="00245B60">
            <w:pPr>
              <w:pStyle w:val="Brdtextmedindrag"/>
              <w:ind w:firstLine="0"/>
              <w:rPr>
                <w:i/>
              </w:rPr>
            </w:pPr>
            <w:r>
              <w:rPr>
                <w:i/>
              </w:rPr>
              <w:t>8</w:t>
            </w:r>
            <w:r w:rsidR="009406D8">
              <w:rPr>
                <w:i/>
              </w:rPr>
              <w:t> </w:t>
            </w:r>
            <w:r>
              <w:rPr>
                <w:i/>
              </w:rPr>
              <w:t>e</w:t>
            </w:r>
            <w:r w:rsidR="009406D8">
              <w:rPr>
                <w:i/>
              </w:rPr>
              <w:t> </w:t>
            </w:r>
            <w:r w:rsidRPr="00E90DFF">
              <w:rPr>
                <w:i/>
              </w:rPr>
              <w:t>§</w:t>
            </w:r>
          </w:p>
          <w:p w14:paraId="4D853E7E" w14:textId="0817794D" w:rsidR="00245B60" w:rsidRPr="00E90DFF" w:rsidRDefault="00245B60" w:rsidP="00245B60">
            <w:pPr>
              <w:pStyle w:val="Brdtextmedindrag"/>
              <w:rPr>
                <w:i/>
              </w:rPr>
            </w:pPr>
            <w:r w:rsidRPr="00E90DFF">
              <w:rPr>
                <w:i/>
              </w:rPr>
              <w:t xml:space="preserve">Om något av </w:t>
            </w:r>
            <w:r>
              <w:rPr>
                <w:i/>
              </w:rPr>
              <w:t>v</w:t>
            </w:r>
            <w:r w:rsidRPr="00E90DFF">
              <w:rPr>
                <w:i/>
              </w:rPr>
              <w:t>illkor</w:t>
            </w:r>
            <w:r>
              <w:rPr>
                <w:i/>
              </w:rPr>
              <w:t>en</w:t>
            </w:r>
            <w:r w:rsidRPr="00E90DFF">
              <w:rPr>
                <w:i/>
              </w:rPr>
              <w:t xml:space="preserve"> i </w:t>
            </w:r>
            <w:r>
              <w:rPr>
                <w:i/>
              </w:rPr>
              <w:t>8</w:t>
            </w:r>
            <w:r w:rsidR="009406D8">
              <w:rPr>
                <w:i/>
              </w:rPr>
              <w:t> </w:t>
            </w:r>
            <w:r>
              <w:rPr>
                <w:i/>
              </w:rPr>
              <w:t>§ och 8 </w:t>
            </w:r>
            <w:proofErr w:type="gramStart"/>
            <w:r>
              <w:rPr>
                <w:i/>
              </w:rPr>
              <w:t xml:space="preserve">d </w:t>
            </w:r>
            <w:r w:rsidR="009406D8">
              <w:rPr>
                <w:i/>
              </w:rPr>
              <w:t> </w:t>
            </w:r>
            <w:r w:rsidRPr="00E90DFF">
              <w:rPr>
                <w:i/>
              </w:rPr>
              <w:t>§</w:t>
            </w:r>
            <w:proofErr w:type="gramEnd"/>
            <w:r w:rsidRPr="00E90DFF">
              <w:rPr>
                <w:i/>
              </w:rPr>
              <w:t xml:space="preserve"> upphör att vara uppfyllt inom 12 månader från det att </w:t>
            </w:r>
            <w:r>
              <w:rPr>
                <w:i/>
              </w:rPr>
              <w:t xml:space="preserve">en </w:t>
            </w:r>
            <w:r w:rsidRPr="00E90DFF">
              <w:rPr>
                <w:i/>
              </w:rPr>
              <w:t>var</w:t>
            </w:r>
            <w:r>
              <w:rPr>
                <w:i/>
              </w:rPr>
              <w:t>a</w:t>
            </w:r>
            <w:r w:rsidRPr="00E90DFF">
              <w:rPr>
                <w:i/>
              </w:rPr>
              <w:t xml:space="preserve"> ankom till</w:t>
            </w:r>
            <w:r>
              <w:rPr>
                <w:i/>
              </w:rPr>
              <w:t xml:space="preserve"> Sverige,</w:t>
            </w:r>
            <w:r w:rsidRPr="009C5068">
              <w:rPr>
                <w:i/>
              </w:rPr>
              <w:t xml:space="preserve"> ska </w:t>
            </w:r>
            <w:r>
              <w:rPr>
                <w:i/>
              </w:rPr>
              <w:t>varan anses förvärvad enligt 2 §</w:t>
            </w:r>
            <w:r w:rsidR="009406D8">
              <w:rPr>
                <w:i/>
              </w:rPr>
              <w:t> </w:t>
            </w:r>
            <w:r>
              <w:rPr>
                <w:i/>
              </w:rPr>
              <w:t xml:space="preserve">3 </w:t>
            </w:r>
            <w:r w:rsidRPr="009C5068">
              <w:rPr>
                <w:i/>
              </w:rPr>
              <w:t>vid den</w:t>
            </w:r>
            <w:r>
              <w:rPr>
                <w:i/>
              </w:rPr>
              <w:t xml:space="preserve"> tidpunkt då villkoret</w:t>
            </w:r>
            <w:r w:rsidRPr="00E90DFF">
              <w:rPr>
                <w:i/>
              </w:rPr>
              <w:t xml:space="preserve"> inte längre är uppfyllt. </w:t>
            </w:r>
          </w:p>
          <w:p w14:paraId="0BBB4FED" w14:textId="77777777" w:rsidR="00245B60" w:rsidRPr="00E90DFF" w:rsidRDefault="00245B60" w:rsidP="00245B60">
            <w:pPr>
              <w:pStyle w:val="Brdtextmedindrag"/>
              <w:ind w:firstLine="0"/>
              <w:rPr>
                <w:i/>
              </w:rPr>
            </w:pPr>
          </w:p>
          <w:p w14:paraId="2BF5FD02" w14:textId="2A77C70A" w:rsidR="00245B60" w:rsidRPr="00E90DFF" w:rsidRDefault="00245B60" w:rsidP="00245B60">
            <w:pPr>
              <w:pStyle w:val="Brdtextmedindrag"/>
              <w:ind w:firstLine="0"/>
              <w:rPr>
                <w:i/>
              </w:rPr>
            </w:pPr>
            <w:r>
              <w:rPr>
                <w:i/>
              </w:rPr>
              <w:t>8</w:t>
            </w:r>
            <w:r w:rsidR="009406D8">
              <w:rPr>
                <w:i/>
              </w:rPr>
              <w:t> </w:t>
            </w:r>
            <w:r>
              <w:rPr>
                <w:i/>
              </w:rPr>
              <w:t>f</w:t>
            </w:r>
            <w:r w:rsidR="009406D8">
              <w:rPr>
                <w:i/>
              </w:rPr>
              <w:t> </w:t>
            </w:r>
            <w:r w:rsidRPr="00E90DFF">
              <w:rPr>
                <w:i/>
              </w:rPr>
              <w:t>§</w:t>
            </w:r>
          </w:p>
          <w:p w14:paraId="16F7FB43" w14:textId="2EED24FC" w:rsidR="00245B60" w:rsidRPr="00613E7E" w:rsidRDefault="00245B60" w:rsidP="00245B60">
            <w:pPr>
              <w:pStyle w:val="Brdtextmedindrag"/>
              <w:rPr>
                <w:i/>
              </w:rPr>
            </w:pPr>
            <w:r w:rsidRPr="00613E7E">
              <w:rPr>
                <w:i/>
              </w:rPr>
              <w:t xml:space="preserve">Om </w:t>
            </w:r>
            <w:r>
              <w:rPr>
                <w:i/>
              </w:rPr>
              <w:t>en vara som överförts enligt 8</w:t>
            </w:r>
            <w:r w:rsidR="009406D8">
              <w:rPr>
                <w:i/>
              </w:rPr>
              <w:t> </w:t>
            </w:r>
            <w:r w:rsidRPr="00613E7E">
              <w:rPr>
                <w:i/>
              </w:rPr>
              <w:t>§ överlåts till någon annan än den beskatt</w:t>
            </w:r>
            <w:r>
              <w:rPr>
                <w:i/>
              </w:rPr>
              <w:t>ningsbara person som avses i 8</w:t>
            </w:r>
            <w:r w:rsidR="009406D8">
              <w:rPr>
                <w:i/>
              </w:rPr>
              <w:t> </w:t>
            </w:r>
            <w:r w:rsidRPr="00613E7E">
              <w:rPr>
                <w:i/>
              </w:rPr>
              <w:t>§</w:t>
            </w:r>
            <w:r w:rsidR="009406D8">
              <w:rPr>
                <w:i/>
              </w:rPr>
              <w:t> </w:t>
            </w:r>
            <w:r w:rsidRPr="00613E7E">
              <w:rPr>
                <w:i/>
              </w:rPr>
              <w:t xml:space="preserve">3 eller </w:t>
            </w:r>
            <w:r>
              <w:rPr>
                <w:i/>
              </w:rPr>
              <w:t>8</w:t>
            </w:r>
            <w:r w:rsidR="009406D8">
              <w:rPr>
                <w:i/>
              </w:rPr>
              <w:t> </w:t>
            </w:r>
            <w:r>
              <w:rPr>
                <w:i/>
              </w:rPr>
              <w:t>d</w:t>
            </w:r>
            <w:r w:rsidR="009406D8">
              <w:rPr>
                <w:i/>
              </w:rPr>
              <w:t> </w:t>
            </w:r>
            <w:r>
              <w:rPr>
                <w:i/>
              </w:rPr>
              <w:t xml:space="preserve">§ </w:t>
            </w:r>
            <w:r w:rsidRPr="009C5068">
              <w:rPr>
                <w:i/>
              </w:rPr>
              <w:t xml:space="preserve">ska </w:t>
            </w:r>
            <w:r>
              <w:rPr>
                <w:i/>
              </w:rPr>
              <w:t>varan anses förvärvad enligt 2 §</w:t>
            </w:r>
            <w:r w:rsidR="009406D8">
              <w:rPr>
                <w:i/>
              </w:rPr>
              <w:t> </w:t>
            </w:r>
            <w:r>
              <w:rPr>
                <w:i/>
              </w:rPr>
              <w:t xml:space="preserve">3 </w:t>
            </w:r>
            <w:r w:rsidRPr="00613E7E">
              <w:rPr>
                <w:i/>
              </w:rPr>
              <w:t>omedelbart före överlåtelsen.</w:t>
            </w:r>
          </w:p>
          <w:p w14:paraId="426F0265" w14:textId="42F769A9" w:rsidR="00245B60" w:rsidRDefault="00245B60" w:rsidP="00245B60">
            <w:pPr>
              <w:pStyle w:val="Brdtextmedindrag"/>
              <w:rPr>
                <w:i/>
              </w:rPr>
            </w:pPr>
            <w:r w:rsidRPr="00613E7E">
              <w:rPr>
                <w:i/>
              </w:rPr>
              <w:t xml:space="preserve">Om varan transporteras från avropslagret till ett annat land än det EU-land som den ursprungligen transporterades från ska </w:t>
            </w:r>
            <w:r>
              <w:rPr>
                <w:i/>
              </w:rPr>
              <w:t>varan anses förvärvad enligt 2 §</w:t>
            </w:r>
            <w:r w:rsidR="009406D8">
              <w:rPr>
                <w:i/>
              </w:rPr>
              <w:t> </w:t>
            </w:r>
            <w:r>
              <w:rPr>
                <w:i/>
              </w:rPr>
              <w:t xml:space="preserve">3 </w:t>
            </w:r>
            <w:r w:rsidRPr="00613E7E">
              <w:rPr>
                <w:i/>
              </w:rPr>
              <w:t>omedelbart innan transporten inleds.</w:t>
            </w:r>
          </w:p>
          <w:p w14:paraId="37E8EA7C" w14:textId="36A47600" w:rsidR="00245B60" w:rsidRPr="00574282" w:rsidRDefault="00245B60" w:rsidP="009A60AF">
            <w:pPr>
              <w:pStyle w:val="Brdtextmedindrag"/>
              <w:rPr>
                <w:i/>
              </w:rPr>
            </w:pPr>
            <w:r w:rsidRPr="00252076">
              <w:rPr>
                <w:i/>
              </w:rPr>
              <w:t xml:space="preserve">Om varan förstörts, gått förlorad eller stulits, ska </w:t>
            </w:r>
            <w:r>
              <w:rPr>
                <w:i/>
              </w:rPr>
              <w:t>varan anses förvärvad enligt 2 §</w:t>
            </w:r>
            <w:r w:rsidR="009406D8">
              <w:rPr>
                <w:i/>
              </w:rPr>
              <w:t> </w:t>
            </w:r>
            <w:r>
              <w:rPr>
                <w:i/>
              </w:rPr>
              <w:t xml:space="preserve">3 </w:t>
            </w:r>
            <w:r w:rsidRPr="00252076">
              <w:rPr>
                <w:i/>
              </w:rPr>
              <w:t>den dag då varan avlägsnades eller förstördes, eller, om det är omöjligt att fastställa vilken dag detta skedde, den dag det upptäcktes att varan var förstörd eller försvunnen.</w:t>
            </w:r>
          </w:p>
        </w:tc>
      </w:tr>
    </w:tbl>
    <w:p w14:paraId="0DBE069A" w14:textId="26333F19" w:rsidR="00245B60" w:rsidRDefault="00245B60" w:rsidP="00245B60">
      <w:pPr>
        <w:pStyle w:val="Brdtext"/>
        <w:spacing w:before="230"/>
        <w:jc w:val="center"/>
        <w:rPr>
          <w:b/>
        </w:rPr>
      </w:pPr>
      <w:r>
        <w:rPr>
          <w:b/>
        </w:rPr>
        <w:t>3</w:t>
      </w:r>
      <w:r w:rsidR="009406D8">
        <w:rPr>
          <w:b/>
        </w:rPr>
        <w:t> </w:t>
      </w:r>
      <w:r>
        <w:rPr>
          <w:b/>
        </w:rPr>
        <w:t>kap.</w:t>
      </w:r>
    </w:p>
    <w:p w14:paraId="4E0FF39F" w14:textId="636D26D7" w:rsidR="00245B60" w:rsidRDefault="00245B60" w:rsidP="00245B60">
      <w:pPr>
        <w:pStyle w:val="Brdtext"/>
        <w:jc w:val="center"/>
      </w:pPr>
      <w:r>
        <w:t>30</w:t>
      </w:r>
      <w:r w:rsidR="009406D8">
        <w:t> </w:t>
      </w:r>
      <w:r>
        <w:t>a</w:t>
      </w:r>
      <w:r w:rsidR="009406D8">
        <w:t> </w:t>
      </w:r>
      <w:r>
        <w:t>§</w:t>
      </w:r>
      <w:r>
        <w:rPr>
          <w:rStyle w:val="Fotnotsreferens"/>
        </w:rPr>
        <w:footnoteReference w:id="19"/>
      </w:r>
    </w:p>
    <w:p w14:paraId="55020502" w14:textId="77777777" w:rsidR="00245B60" w:rsidRPr="00825FB5" w:rsidRDefault="00245B60" w:rsidP="00245B60">
      <w:pPr>
        <w:pStyle w:val="Brdtextmedindrag"/>
      </w:pPr>
      <w:r w:rsidRPr="00825FB5">
        <w:t>Från skatteplikt undantas omsättning av varor som transporteras av säljaren eller köparen eller för någonderas räkning från Sverige till ett annat EU-land, om</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0E6F0B" w14:paraId="49F3BC16" w14:textId="77777777" w:rsidTr="00245B60">
        <w:tc>
          <w:tcPr>
            <w:tcW w:w="2500" w:type="pct"/>
            <w:shd w:val="clear" w:color="auto" w:fill="auto"/>
            <w:tcMar>
              <w:left w:w="0" w:type="dxa"/>
            </w:tcMar>
          </w:tcPr>
          <w:p w14:paraId="49870D4B" w14:textId="1B5666A4" w:rsidR="00245B60" w:rsidRPr="000657B9" w:rsidRDefault="00245B60" w:rsidP="00245B60">
            <w:pPr>
              <w:pStyle w:val="Brdtextmedindrag"/>
              <w:rPr>
                <w:i/>
              </w:rPr>
            </w:pPr>
            <w:r w:rsidRPr="00190DB5">
              <w:t xml:space="preserve">1. </w:t>
            </w:r>
            <w:r w:rsidRPr="000B3101">
              <w:t xml:space="preserve">köparen är en </w:t>
            </w:r>
            <w:r>
              <w:t>b</w:t>
            </w:r>
            <w:r w:rsidRPr="000B3101">
              <w:t xml:space="preserve">eskattningsbar person eller en juridisk person </w:t>
            </w:r>
            <w:r w:rsidRPr="00190DB5">
              <w:t>som inte är en beskattningsbar person och agerar i denna egenskap i ett annat EU-land,</w:t>
            </w:r>
          </w:p>
        </w:tc>
        <w:tc>
          <w:tcPr>
            <w:tcW w:w="2500" w:type="pct"/>
            <w:shd w:val="clear" w:color="auto" w:fill="auto"/>
            <w:tcMar>
              <w:right w:w="0" w:type="dxa"/>
            </w:tcMar>
          </w:tcPr>
          <w:p w14:paraId="5D15E1D7" w14:textId="2CA303E5" w:rsidR="00245B60" w:rsidRPr="000657B9" w:rsidRDefault="00245B60" w:rsidP="00245B60">
            <w:pPr>
              <w:pStyle w:val="Brdtextmedindrag"/>
              <w:rPr>
                <w:i/>
              </w:rPr>
            </w:pPr>
            <w:r w:rsidRPr="00190DB5">
              <w:t>1.</w:t>
            </w:r>
            <w:r w:rsidR="009406D8">
              <w:rPr>
                <w:i/>
              </w:rPr>
              <w:t> </w:t>
            </w:r>
            <w:r w:rsidRPr="000657B9">
              <w:rPr>
                <w:i/>
              </w:rPr>
              <w:t xml:space="preserve">a) </w:t>
            </w:r>
            <w:r w:rsidRPr="00190DB5">
              <w:t>köparen är en beskattnings</w:t>
            </w:r>
            <w:r>
              <w:softHyphen/>
            </w:r>
            <w:r w:rsidRPr="00190DB5">
              <w:t xml:space="preserve">bar person eller en juridisk person som inte är en beskattningsbar person och agerar i denna egenskap i ett annat EU-land, </w:t>
            </w:r>
          </w:p>
          <w:p w14:paraId="2B85EF04" w14:textId="6FECFBCD" w:rsidR="00245B60" w:rsidRPr="000657B9" w:rsidRDefault="00245B60" w:rsidP="00245B60">
            <w:pPr>
              <w:pStyle w:val="Brdtextmedindrag"/>
              <w:rPr>
                <w:i/>
              </w:rPr>
            </w:pPr>
            <w:r w:rsidRPr="000657B9">
              <w:rPr>
                <w:i/>
              </w:rPr>
              <w:t>b)</w:t>
            </w:r>
            <w:r w:rsidR="009406D8">
              <w:rPr>
                <w:i/>
              </w:rPr>
              <w:t> </w:t>
            </w:r>
            <w:r>
              <w:rPr>
                <w:i/>
              </w:rPr>
              <w:t>köparen</w:t>
            </w:r>
            <w:r w:rsidRPr="000657B9">
              <w:rPr>
                <w:i/>
              </w:rPr>
              <w:t xml:space="preserve"> är registrerad </w:t>
            </w:r>
            <w:r>
              <w:rPr>
                <w:i/>
              </w:rPr>
              <w:t xml:space="preserve">till mervärdesskatt </w:t>
            </w:r>
            <w:r w:rsidRPr="000657B9">
              <w:rPr>
                <w:i/>
              </w:rPr>
              <w:t xml:space="preserve">i ett annat EU-land och har meddelat säljaren sitt registreringsnummer, och </w:t>
            </w:r>
          </w:p>
          <w:p w14:paraId="4C2F343C" w14:textId="1100DD76" w:rsidR="00245B60" w:rsidRPr="000657B9" w:rsidRDefault="00245B60" w:rsidP="00245B60">
            <w:pPr>
              <w:pStyle w:val="Brdtextmedindrag"/>
              <w:rPr>
                <w:i/>
              </w:rPr>
            </w:pPr>
            <w:r w:rsidRPr="000657B9">
              <w:rPr>
                <w:i/>
              </w:rPr>
              <w:t>c)</w:t>
            </w:r>
            <w:bookmarkStart w:id="125" w:name="_Hlk532202770"/>
            <w:r w:rsidR="009406D8">
              <w:rPr>
                <w:i/>
              </w:rPr>
              <w:t> </w:t>
            </w:r>
            <w:r w:rsidRPr="000657B9">
              <w:rPr>
                <w:i/>
              </w:rPr>
              <w:t xml:space="preserve">säljaren har fullgjort sin skyldighet att lämna uppgifter </w:t>
            </w:r>
            <w:r>
              <w:rPr>
                <w:i/>
              </w:rPr>
              <w:t xml:space="preserve">om leveransen </w:t>
            </w:r>
            <w:r w:rsidRPr="000657B9">
              <w:rPr>
                <w:i/>
              </w:rPr>
              <w:t>i en periodisk samman</w:t>
            </w:r>
            <w:r w:rsidR="009406D8">
              <w:rPr>
                <w:i/>
              </w:rPr>
              <w:softHyphen/>
            </w:r>
            <w:r w:rsidRPr="000657B9">
              <w:rPr>
                <w:i/>
              </w:rPr>
              <w:t xml:space="preserve">ställning eller kan förklara på ett tillfredsställande sätt varför </w:t>
            </w:r>
            <w:bookmarkEnd w:id="125"/>
            <w:r w:rsidRPr="000657B9">
              <w:rPr>
                <w:i/>
              </w:rPr>
              <w:t xml:space="preserve">så inte skett, </w:t>
            </w:r>
          </w:p>
        </w:tc>
      </w:tr>
    </w:tbl>
    <w:p w14:paraId="26836D1D" w14:textId="564FAE9B" w:rsidR="00245B60" w:rsidRPr="00825FB5" w:rsidRDefault="00245B60" w:rsidP="00245B60">
      <w:pPr>
        <w:pStyle w:val="Brdtextmedindrag"/>
      </w:pPr>
      <w:r w:rsidRPr="00503C4D">
        <w:t>2.</w:t>
      </w:r>
      <w:r w:rsidR="009406D8">
        <w:t> </w:t>
      </w:r>
      <w:r w:rsidRPr="00825FB5">
        <w:t>varorna är punktskattepliktiga och förvärvaren inte är en privatperson, eller</w:t>
      </w:r>
    </w:p>
    <w:p w14:paraId="1AFDB233" w14:textId="1B06FB95" w:rsidR="00245B60" w:rsidRPr="00825FB5" w:rsidRDefault="00245B60" w:rsidP="00245B60">
      <w:pPr>
        <w:pStyle w:val="Brdtextmedindrag"/>
      </w:pPr>
      <w:r w:rsidRPr="00825FB5">
        <w:t>3.</w:t>
      </w:r>
      <w:r w:rsidR="009406D8">
        <w:t> </w:t>
      </w:r>
      <w:r w:rsidRPr="00825FB5">
        <w:t>varorna är nya transportmedel.</w:t>
      </w:r>
    </w:p>
    <w:p w14:paraId="11AA1F01" w14:textId="77777777" w:rsidR="00245B60" w:rsidRPr="00825FB5" w:rsidRDefault="00245B60" w:rsidP="00245B60">
      <w:pPr>
        <w:pStyle w:val="Brdtextmedindrag"/>
      </w:pPr>
      <w:r w:rsidRPr="00825FB5">
        <w:t>Från skatteplikt undantas en sådan överföri</w:t>
      </w:r>
      <w:r>
        <w:t>ng av vara som avses i 2 kap. 1 </w:t>
      </w:r>
      <w:r w:rsidRPr="00825FB5">
        <w:t>§ andra stycket om förhållandena är sådana som anges i första stycket 1</w:t>
      </w:r>
      <w:r>
        <w:t>–</w:t>
      </w:r>
      <w:r w:rsidRPr="00825FB5">
        <w:t>3 i den här paragrafen.</w:t>
      </w:r>
    </w:p>
    <w:p w14:paraId="46741FFC" w14:textId="03123CEC" w:rsidR="00245B60" w:rsidRPr="00825FB5" w:rsidRDefault="00245B60" w:rsidP="00245B60">
      <w:pPr>
        <w:pStyle w:val="Brdtextmedindrag"/>
      </w:pPr>
      <w:r w:rsidRPr="00825FB5">
        <w:t>Om köparen antingen är en juridisk person som inte är en beskattningsbar person eller en beskattningsbar person som saknar rätt till avdrag eller återbetalning motsvarande den i 10</w:t>
      </w:r>
      <w:r w:rsidR="009406D8">
        <w:t> </w:t>
      </w:r>
      <w:r w:rsidRPr="00825FB5">
        <w:t>kap. 1</w:t>
      </w:r>
      <w:r>
        <w:t>–</w:t>
      </w:r>
      <w:r w:rsidRPr="00825FB5">
        <w:t>4</w:t>
      </w:r>
      <w:r w:rsidR="009406D8">
        <w:t> </w:t>
      </w:r>
      <w:r w:rsidRPr="00825FB5">
        <w:t>a eller 10</w:t>
      </w:r>
      <w:r w:rsidR="009406D8">
        <w:t> </w:t>
      </w:r>
      <w:r w:rsidRPr="00825FB5">
        <w:t xml:space="preserve">kap. </w:t>
      </w:r>
      <w:r w:rsidR="009406D8">
        <w:br/>
      </w:r>
      <w:r w:rsidRPr="00825FB5">
        <w:t>9</w:t>
      </w:r>
      <w:r>
        <w:t>–</w:t>
      </w:r>
      <w:r w:rsidRPr="00825FB5">
        <w:t>13</w:t>
      </w:r>
      <w:r w:rsidR="009406D8">
        <w:t> </w:t>
      </w:r>
      <w:r w:rsidRPr="00825FB5">
        <w:t>§§, gäller undantaget i första stycket 1 enbart om</w:t>
      </w:r>
    </w:p>
    <w:p w14:paraId="6FFBF058" w14:textId="42046E69" w:rsidR="00245B60" w:rsidRPr="00825FB5" w:rsidRDefault="00245B60" w:rsidP="00245B60">
      <w:pPr>
        <w:pStyle w:val="Brdtextmedindrag"/>
      </w:pPr>
      <w:r w:rsidRPr="00825FB5">
        <w:t>1.</w:t>
      </w:r>
      <w:r w:rsidR="009406D8">
        <w:t> </w:t>
      </w:r>
      <w:r w:rsidRPr="00825FB5">
        <w:t xml:space="preserve">det sammanlagda beloppet för köparens </w:t>
      </w:r>
      <w:proofErr w:type="spellStart"/>
      <w:r w:rsidRPr="00825FB5">
        <w:t>unionsinterna</w:t>
      </w:r>
      <w:proofErr w:type="spellEnd"/>
      <w:r w:rsidRPr="00825FB5">
        <w:t xml:space="preserve"> förvärv i det EU-land som förvärvet äger rum i under kalenderåret eller det närmast föregående kalenderåret överstiger det belopp som landet har fastställt enligt artikel 3.2 i rådets direktiv 2006/112/EG, eller</w:t>
      </w:r>
    </w:p>
    <w:p w14:paraId="2F404C17" w14:textId="7B87BDA4" w:rsidR="00245B60" w:rsidRPr="00825FB5" w:rsidRDefault="00245B60" w:rsidP="00245B60">
      <w:pPr>
        <w:pStyle w:val="Brdtextmedindrag"/>
      </w:pPr>
      <w:r w:rsidRPr="00825FB5">
        <w:t>2.</w:t>
      </w:r>
      <w:r w:rsidR="009406D8">
        <w:t> </w:t>
      </w:r>
      <w:r w:rsidRPr="00825FB5">
        <w:t>köparen har utnyttjat en möjlighet att bli skattskyldig för sina förvärv i det EU-land som avses i 1.</w:t>
      </w:r>
    </w:p>
    <w:p w14:paraId="50B3EC64" w14:textId="77777777" w:rsidR="00245B60" w:rsidRPr="00825FB5" w:rsidRDefault="00245B60" w:rsidP="00245B60">
      <w:pPr>
        <w:pStyle w:val="Brdtextmedindrag"/>
      </w:pPr>
      <w:r w:rsidRPr="00825FB5">
        <w:t>Detsamma gäller om köparen är en beskattningsbar person vars förvärv avser en jordbruks-, skogsbruks- eller fiskeverksamhet som omfattas av schablonbeskattning enligt bestämmelserna i avdelning XII kapitel 2 i rådets direktiv 2006/112/EG.</w:t>
      </w:r>
    </w:p>
    <w:p w14:paraId="21809099" w14:textId="303ECAC7" w:rsidR="00245B60" w:rsidRDefault="00245B60" w:rsidP="00245B60">
      <w:pPr>
        <w:pStyle w:val="Brdtextmedindrag"/>
      </w:pPr>
      <w:r w:rsidRPr="00825FB5">
        <w:t>Undantaget från skatteplikt i första stycket 1 eller 2 gäller inte om säljaren omfattas av skattebefrielse enligt 9</w:t>
      </w:r>
      <w:r w:rsidR="009406D8">
        <w:t> </w:t>
      </w:r>
      <w:r w:rsidRPr="00825FB5">
        <w:t>d</w:t>
      </w:r>
      <w:r w:rsidR="009406D8">
        <w:t> </w:t>
      </w:r>
      <w:r w:rsidRPr="00825FB5">
        <w:t>kap.</w:t>
      </w:r>
    </w:p>
    <w:p w14:paraId="5C37F002" w14:textId="77777777" w:rsidR="00245B60" w:rsidRDefault="00245B60" w:rsidP="00245B60">
      <w:pPr>
        <w:pStyle w:val="Brdtextmedindrag"/>
      </w:pPr>
    </w:p>
    <w:p w14:paraId="68FF5FEE" w14:textId="3FE552E8" w:rsidR="00245B60" w:rsidRDefault="00245B60" w:rsidP="00245B60">
      <w:pPr>
        <w:pStyle w:val="Brdtext"/>
        <w:spacing w:before="230"/>
        <w:jc w:val="center"/>
        <w:rPr>
          <w:b/>
        </w:rPr>
      </w:pPr>
      <w:r>
        <w:rPr>
          <w:b/>
        </w:rPr>
        <w:t>5</w:t>
      </w:r>
      <w:r w:rsidR="009406D8">
        <w:rPr>
          <w:b/>
        </w:rPr>
        <w:t> </w:t>
      </w:r>
      <w:r>
        <w:rPr>
          <w:b/>
        </w:rPr>
        <w:t>kap.</w:t>
      </w:r>
    </w:p>
    <w:p w14:paraId="28101A2F" w14:textId="5D51DA24" w:rsidR="00245B60" w:rsidRPr="00E90DFF" w:rsidRDefault="00245B60" w:rsidP="00245B60">
      <w:pPr>
        <w:pStyle w:val="Brdtext"/>
        <w:jc w:val="center"/>
      </w:pPr>
      <w:r>
        <w:t>2</w:t>
      </w:r>
      <w:r w:rsidR="009406D8">
        <w:t> </w:t>
      </w:r>
      <w:r>
        <w:t>§</w:t>
      </w:r>
      <w:r>
        <w:rPr>
          <w:rStyle w:val="Fotnotsreferens"/>
        </w:rPr>
        <w:footnoteReference w:id="20"/>
      </w:r>
    </w:p>
    <w:p w14:paraId="0CC9460F" w14:textId="77777777" w:rsidR="00245B60" w:rsidRDefault="00245B60" w:rsidP="00245B60">
      <w:pPr>
        <w:pStyle w:val="Brdtextmedindrag"/>
      </w:pPr>
      <w:r>
        <w:t>En vara som enligt avtalet mellan säljare och köpare ska</w:t>
      </w:r>
    </w:p>
    <w:p w14:paraId="20915DC8" w14:textId="77777777" w:rsidR="00245B60" w:rsidRDefault="00245B60" w:rsidP="00245B60">
      <w:pPr>
        <w:pStyle w:val="Brdtext"/>
      </w:pPr>
      <w:r>
        <w:t>transporteras till köparen är omsatt inom landet, om</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502BFB" w14:paraId="018F1FB8" w14:textId="77777777" w:rsidTr="00245B60">
        <w:tc>
          <w:tcPr>
            <w:tcW w:w="2500" w:type="pct"/>
            <w:shd w:val="clear" w:color="auto" w:fill="auto"/>
            <w:tcMar>
              <w:left w:w="0" w:type="dxa"/>
            </w:tcMar>
          </w:tcPr>
          <w:p w14:paraId="03C77B35" w14:textId="6E31E54E" w:rsidR="00245B60" w:rsidRPr="00502BFB" w:rsidRDefault="00245B60" w:rsidP="00245B60">
            <w:pPr>
              <w:pStyle w:val="Brdtextmedindrag"/>
            </w:pPr>
            <w:r w:rsidRPr="00502BFB">
              <w:t>1.</w:t>
            </w:r>
            <w:r w:rsidR="009406D8">
              <w:t> </w:t>
            </w:r>
            <w:r w:rsidRPr="00502BFB">
              <w:t>varan finns här i landet då säljaren, köparen eller någon annan påbörjar transporten till köparen och inte annat följer av 2</w:t>
            </w:r>
            <w:r w:rsidR="009406D8">
              <w:t> </w:t>
            </w:r>
            <w:r w:rsidRPr="00502BFB">
              <w:t>a</w:t>
            </w:r>
            <w:r w:rsidR="009406D8">
              <w:t> </w:t>
            </w:r>
            <w:r w:rsidRPr="00502BFB">
              <w:t>§</w:t>
            </w:r>
            <w:r w:rsidRPr="00502BFB">
              <w:rPr>
                <w:i/>
              </w:rPr>
              <w:t>,</w:t>
            </w:r>
            <w:r w:rsidRPr="00502BFB">
              <w:t xml:space="preserve"> </w:t>
            </w:r>
          </w:p>
        </w:tc>
        <w:tc>
          <w:tcPr>
            <w:tcW w:w="2500" w:type="pct"/>
            <w:shd w:val="clear" w:color="auto" w:fill="auto"/>
            <w:tcMar>
              <w:right w:w="0" w:type="dxa"/>
            </w:tcMar>
          </w:tcPr>
          <w:p w14:paraId="16CE408D" w14:textId="59CAD99C" w:rsidR="00245B60" w:rsidRPr="00502BFB" w:rsidRDefault="00245B60" w:rsidP="00245B60">
            <w:pPr>
              <w:pStyle w:val="Brdtextmedindrag"/>
            </w:pPr>
            <w:r w:rsidRPr="00502BFB">
              <w:t>1.</w:t>
            </w:r>
            <w:r w:rsidR="009406D8">
              <w:t> </w:t>
            </w:r>
            <w:r w:rsidRPr="00502BFB">
              <w:t>varan finns här i landet då säljaren, köparen eller någon annan påbörjar transporten till köparen och inte annat följer av 2</w:t>
            </w:r>
            <w:r w:rsidR="009406D8">
              <w:t> </w:t>
            </w:r>
            <w:r w:rsidRPr="00502BFB">
              <w:t>a</w:t>
            </w:r>
            <w:r w:rsidR="009406D8">
              <w:t> </w:t>
            </w:r>
            <w:r w:rsidRPr="00502BFB">
              <w:t xml:space="preserve">§ </w:t>
            </w:r>
            <w:r>
              <w:rPr>
                <w:i/>
              </w:rPr>
              <w:t>eller 2 </w:t>
            </w:r>
            <w:r w:rsidRPr="00502BFB">
              <w:rPr>
                <w:i/>
              </w:rPr>
              <w:t>e</w:t>
            </w:r>
            <w:r w:rsidR="009406D8">
              <w:rPr>
                <w:i/>
              </w:rPr>
              <w:t> </w:t>
            </w:r>
            <w:r w:rsidRPr="00502BFB">
              <w:rPr>
                <w:i/>
              </w:rPr>
              <w:t>§,</w:t>
            </w:r>
          </w:p>
        </w:tc>
      </w:tr>
    </w:tbl>
    <w:p w14:paraId="7E7F945D" w14:textId="56163025" w:rsidR="00245B60" w:rsidRPr="00502BFB" w:rsidRDefault="00245B60" w:rsidP="00C43CE2">
      <w:pPr>
        <w:pStyle w:val="Brdtextmedindrag"/>
      </w:pPr>
      <w:r w:rsidRPr="00502BFB">
        <w:t>2.</w:t>
      </w:r>
      <w:r w:rsidR="009406D8">
        <w:t> </w:t>
      </w:r>
      <w:r w:rsidRPr="00502BFB">
        <w:t>varan inte finns här i landet då transporten påbörjas men</w:t>
      </w:r>
      <w:r w:rsidR="00C43CE2">
        <w:t xml:space="preserve"> </w:t>
      </w:r>
      <w:r w:rsidRPr="00502BFB">
        <w:t>varan monteras eller installeras här av säljaren eller för</w:t>
      </w:r>
      <w:r w:rsidR="00C43CE2">
        <w:t xml:space="preserve"> </w:t>
      </w:r>
      <w:r w:rsidRPr="00502BFB">
        <w:t>dennes räkning,</w:t>
      </w:r>
    </w:p>
    <w:p w14:paraId="24FA6A01" w14:textId="2F1DED56" w:rsidR="00245B60" w:rsidRPr="00502BFB" w:rsidRDefault="00245B60" w:rsidP="00C43CE2">
      <w:pPr>
        <w:pStyle w:val="Brdtextmedindrag"/>
      </w:pPr>
      <w:r w:rsidRPr="00502BFB">
        <w:t>3.</w:t>
      </w:r>
      <w:r w:rsidR="009406D8">
        <w:t> </w:t>
      </w:r>
      <w:r w:rsidRPr="00502BFB">
        <w:t>varan inte finns här i landet då transporten påbörjas men</w:t>
      </w:r>
      <w:r w:rsidR="00C43CE2">
        <w:t xml:space="preserve"> </w:t>
      </w:r>
      <w:r w:rsidRPr="00502BFB">
        <w:t>varan importeras till landet från en plats utanför EU av den</w:t>
      </w:r>
      <w:r w:rsidR="00C43CE2">
        <w:t xml:space="preserve"> </w:t>
      </w:r>
      <w:r w:rsidRPr="00502BFB">
        <w:t>som är skattskyldig enligt 1</w:t>
      </w:r>
      <w:r w:rsidR="009406D8">
        <w:t> </w:t>
      </w:r>
      <w:r w:rsidRPr="00502BFB">
        <w:t>kap. 2</w:t>
      </w:r>
      <w:r w:rsidR="009406D8">
        <w:t> </w:t>
      </w:r>
      <w:r w:rsidRPr="00502BFB">
        <w:t>§ första stycket 6 för</w:t>
      </w:r>
      <w:r w:rsidR="00C43CE2">
        <w:t xml:space="preserve"> </w:t>
      </w:r>
      <w:r w:rsidRPr="00502BFB">
        <w:t>att omsättas, eller</w:t>
      </w:r>
    </w:p>
    <w:p w14:paraId="3E2240AB" w14:textId="6345C3A3" w:rsidR="00245B60" w:rsidRPr="00502BFB" w:rsidRDefault="00245B60" w:rsidP="00C43CE2">
      <w:pPr>
        <w:pStyle w:val="Brdtextmedindrag"/>
      </w:pPr>
      <w:r w:rsidRPr="00502BFB">
        <w:t>4.</w:t>
      </w:r>
      <w:r w:rsidR="009406D8">
        <w:t> </w:t>
      </w:r>
      <w:r w:rsidRPr="00502BFB">
        <w:t>varan inte finns här i landet då transporten påbörjas men</w:t>
      </w:r>
      <w:r w:rsidR="00C43CE2">
        <w:t xml:space="preserve"> </w:t>
      </w:r>
      <w:r w:rsidRPr="00502BFB">
        <w:t>varan transporteras av säljaren eller för dennes räkning från</w:t>
      </w:r>
      <w:r w:rsidR="00C43CE2">
        <w:t xml:space="preserve"> </w:t>
      </w:r>
      <w:r w:rsidRPr="00502BFB">
        <w:t>ett annat EU-land till en köpare i Sverige, om</w:t>
      </w:r>
    </w:p>
    <w:p w14:paraId="4317B5FD" w14:textId="194F8917" w:rsidR="00245B60" w:rsidRPr="00502BFB" w:rsidRDefault="00245B60" w:rsidP="00245B60">
      <w:pPr>
        <w:pStyle w:val="Brdtextmedindrag"/>
      </w:pPr>
      <w:r w:rsidRPr="00502BFB">
        <w:t>–</w:t>
      </w:r>
      <w:r w:rsidR="00C43CE2">
        <w:t> </w:t>
      </w:r>
      <w:r w:rsidRPr="00502BFB">
        <w:t>säljarens omsättning är sådan som anges i andra stycket,</w:t>
      </w:r>
    </w:p>
    <w:p w14:paraId="3FB640D1" w14:textId="67031959" w:rsidR="00245B60" w:rsidRPr="00502BFB" w:rsidRDefault="00245B60" w:rsidP="00C43CE2">
      <w:pPr>
        <w:pStyle w:val="Brdtextmedindrag"/>
      </w:pPr>
      <w:r w:rsidRPr="00502BFB">
        <w:t>–</w:t>
      </w:r>
      <w:r w:rsidR="00C43CE2">
        <w:t> </w:t>
      </w:r>
      <w:r w:rsidRPr="00502BFB">
        <w:t>köparen inte är skattskyldig enligt 1</w:t>
      </w:r>
      <w:r w:rsidR="009406D8">
        <w:t> </w:t>
      </w:r>
      <w:r w:rsidRPr="00502BFB">
        <w:t>kap. 2</w:t>
      </w:r>
      <w:r w:rsidR="009406D8">
        <w:t> </w:t>
      </w:r>
      <w:r w:rsidRPr="00502BFB">
        <w:t>§ första</w:t>
      </w:r>
      <w:r w:rsidR="00C43CE2">
        <w:t xml:space="preserve"> </w:t>
      </w:r>
      <w:r w:rsidRPr="00502BFB">
        <w:t>stycket</w:t>
      </w:r>
      <w:r w:rsidR="009406D8">
        <w:t> </w:t>
      </w:r>
      <w:r w:rsidRPr="00502BFB">
        <w:t>5 för förvärvet av varan, och</w:t>
      </w:r>
    </w:p>
    <w:p w14:paraId="4DE172A8" w14:textId="7D589BF6" w:rsidR="00245B60" w:rsidRPr="00502BFB" w:rsidRDefault="00245B60" w:rsidP="00245B60">
      <w:pPr>
        <w:pStyle w:val="Brdtextmedindrag"/>
      </w:pPr>
      <w:r w:rsidRPr="00502BFB">
        <w:t>–</w:t>
      </w:r>
      <w:r w:rsidR="00C43CE2">
        <w:t> </w:t>
      </w:r>
      <w:r w:rsidRPr="00502BFB">
        <w:t>varan inte är ett nytt transportmedel.</w:t>
      </w:r>
    </w:p>
    <w:p w14:paraId="10438018" w14:textId="2BE794A3" w:rsidR="00245B60" w:rsidRPr="00502BFB" w:rsidRDefault="00245B60" w:rsidP="00C43CE2">
      <w:pPr>
        <w:pStyle w:val="Brdtextmedindrag"/>
      </w:pPr>
      <w:r w:rsidRPr="00502BFB">
        <w:t>En vara är omsatt inom landet enligt första stycket</w:t>
      </w:r>
      <w:r w:rsidR="009406D8">
        <w:t> </w:t>
      </w:r>
      <w:r w:rsidRPr="00502BFB">
        <w:t>4 endast</w:t>
      </w:r>
      <w:r w:rsidR="00C43CE2">
        <w:t xml:space="preserve"> </w:t>
      </w:r>
      <w:r w:rsidRPr="00502BFB">
        <w:t>om varan är en punktskattepliktig vara eller om värdet av</w:t>
      </w:r>
      <w:r w:rsidR="00C43CE2">
        <w:t xml:space="preserve"> </w:t>
      </w:r>
      <w:r w:rsidRPr="00502BFB">
        <w:t>säljarens sammanlagda omsättning här i landet överstiger</w:t>
      </w:r>
      <w:r w:rsidR="00C43CE2">
        <w:t xml:space="preserve"> </w:t>
      </w:r>
      <w:r w:rsidRPr="00502BFB">
        <w:t>320</w:t>
      </w:r>
      <w:r w:rsidR="00C43CE2">
        <w:t> </w:t>
      </w:r>
      <w:r w:rsidRPr="00502BFB">
        <w:t>000 kronor under det löpande eller föregående kalenderåret</w:t>
      </w:r>
      <w:r w:rsidR="00C43CE2">
        <w:t xml:space="preserve"> </w:t>
      </w:r>
      <w:r w:rsidRPr="00502BFB">
        <w:t>eller om säljaren har uppfyllt de villkor som det land där</w:t>
      </w:r>
      <w:r w:rsidR="00C43CE2">
        <w:t xml:space="preserve"> </w:t>
      </w:r>
      <w:r w:rsidRPr="00502BFB">
        <w:t>transporten påbörjas har för att omsättningen inte ska anses</w:t>
      </w:r>
      <w:r w:rsidR="00C43CE2">
        <w:t xml:space="preserve"> </w:t>
      </w:r>
      <w:r w:rsidRPr="00502BFB">
        <w:t>vara gjord i det landet. I värdet av säljarens sammanlagda omsättning ska inte värdet av punktskattepliktiga varor beaktas.</w:t>
      </w:r>
    </w:p>
    <w:p w14:paraId="0895CF1F" w14:textId="77777777" w:rsidR="00245B60" w:rsidRDefault="00245B60" w:rsidP="00245B60">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A07639" w14:paraId="667FDF26" w14:textId="77777777" w:rsidTr="00245B60">
        <w:tc>
          <w:tcPr>
            <w:tcW w:w="2500" w:type="pct"/>
            <w:shd w:val="clear" w:color="auto" w:fill="auto"/>
            <w:tcMar>
              <w:left w:w="0" w:type="dxa"/>
            </w:tcMar>
          </w:tcPr>
          <w:p w14:paraId="763786CA" w14:textId="77777777" w:rsidR="00245B60" w:rsidRPr="00502BFB" w:rsidRDefault="00245B60" w:rsidP="00245B60">
            <w:pPr>
              <w:pStyle w:val="Brdtextmedindrag"/>
            </w:pPr>
          </w:p>
        </w:tc>
        <w:tc>
          <w:tcPr>
            <w:tcW w:w="2500" w:type="pct"/>
            <w:shd w:val="clear" w:color="auto" w:fill="auto"/>
            <w:tcMar>
              <w:right w:w="0" w:type="dxa"/>
            </w:tcMar>
          </w:tcPr>
          <w:p w14:paraId="4B3AEBDE" w14:textId="7270F7C0" w:rsidR="00245B60" w:rsidRPr="00502BFB" w:rsidRDefault="00245B60" w:rsidP="00245B60">
            <w:pPr>
              <w:pStyle w:val="Brdtextmedindrag"/>
              <w:ind w:firstLine="0"/>
              <w:rPr>
                <w:i/>
              </w:rPr>
            </w:pPr>
            <w:r w:rsidRPr="00502BFB">
              <w:rPr>
                <w:i/>
              </w:rPr>
              <w:t>2</w:t>
            </w:r>
            <w:r w:rsidR="007642CD">
              <w:rPr>
                <w:i/>
              </w:rPr>
              <w:t> </w:t>
            </w:r>
            <w:r w:rsidRPr="00502BFB">
              <w:rPr>
                <w:i/>
              </w:rPr>
              <w:t>e</w:t>
            </w:r>
            <w:r w:rsidR="007642CD">
              <w:rPr>
                <w:i/>
              </w:rPr>
              <w:t> </w:t>
            </w:r>
            <w:r w:rsidRPr="00502BFB">
              <w:rPr>
                <w:i/>
              </w:rPr>
              <w:t>§</w:t>
            </w:r>
          </w:p>
          <w:p w14:paraId="2E77807C" w14:textId="77777777" w:rsidR="00245B60" w:rsidRPr="00502BFB" w:rsidRDefault="00245B60" w:rsidP="00245B60">
            <w:pPr>
              <w:pStyle w:val="Brdtextmedindrag"/>
              <w:rPr>
                <w:i/>
              </w:rPr>
            </w:pPr>
            <w:r w:rsidRPr="00502BFB">
              <w:rPr>
                <w:i/>
              </w:rPr>
              <w:t xml:space="preserve">Vid flera på varandra följande </w:t>
            </w:r>
            <w:r>
              <w:rPr>
                <w:i/>
              </w:rPr>
              <w:t>omsättningar</w:t>
            </w:r>
            <w:r w:rsidRPr="00502BFB">
              <w:rPr>
                <w:i/>
              </w:rPr>
              <w:t xml:space="preserve"> av samma vara</w:t>
            </w:r>
            <w:r>
              <w:rPr>
                <w:i/>
              </w:rPr>
              <w:t>,</w:t>
            </w:r>
            <w:r w:rsidRPr="00502BFB">
              <w:rPr>
                <w:i/>
              </w:rPr>
              <w:t xml:space="preserve"> med en transport av varan från ett EU-land till ett annat EU-land direkt från den första leverantören till den sista k</w:t>
            </w:r>
            <w:r>
              <w:rPr>
                <w:i/>
              </w:rPr>
              <w:t>öpar</w:t>
            </w:r>
            <w:r w:rsidRPr="00502BFB">
              <w:rPr>
                <w:i/>
              </w:rPr>
              <w:t>en i kedjan</w:t>
            </w:r>
            <w:r>
              <w:rPr>
                <w:i/>
              </w:rPr>
              <w:t>,</w:t>
            </w:r>
            <w:r w:rsidRPr="00502BFB">
              <w:rPr>
                <w:i/>
              </w:rPr>
              <w:t xml:space="preserve"> ska transporten hänföras till den </w:t>
            </w:r>
            <w:r>
              <w:rPr>
                <w:i/>
              </w:rPr>
              <w:t>omsättning</w:t>
            </w:r>
            <w:r w:rsidRPr="00502BFB">
              <w:rPr>
                <w:i/>
              </w:rPr>
              <w:t xml:space="preserve"> som görs till </w:t>
            </w:r>
            <w:r>
              <w:rPr>
                <w:i/>
              </w:rPr>
              <w:t>den leverantör, annan än den första, som transporterar eller låter transportera varan (mellanman)</w:t>
            </w:r>
            <w:r w:rsidRPr="00502BFB">
              <w:rPr>
                <w:i/>
              </w:rPr>
              <w:t>.</w:t>
            </w:r>
          </w:p>
          <w:p w14:paraId="558EE8A5" w14:textId="1D5E0030" w:rsidR="00245B60" w:rsidRPr="00A07639" w:rsidRDefault="00245B60" w:rsidP="009A60AF">
            <w:pPr>
              <w:pStyle w:val="Brdtextmedindrag"/>
              <w:rPr>
                <w:i/>
              </w:rPr>
            </w:pPr>
            <w:r w:rsidRPr="00715F38">
              <w:rPr>
                <w:i/>
              </w:rPr>
              <w:t xml:space="preserve">Transporten ska dock hänföras till den omsättning som görs av mellanmannen om denne </w:t>
            </w:r>
            <w:r>
              <w:rPr>
                <w:i/>
              </w:rPr>
              <w:t xml:space="preserve">till sin </w:t>
            </w:r>
            <w:r w:rsidRPr="00715F38">
              <w:rPr>
                <w:i/>
              </w:rPr>
              <w:t xml:space="preserve">leverantör </w:t>
            </w:r>
            <w:r>
              <w:rPr>
                <w:i/>
              </w:rPr>
              <w:t xml:space="preserve">har meddelat </w:t>
            </w:r>
            <w:r w:rsidRPr="00715F38">
              <w:rPr>
                <w:i/>
              </w:rPr>
              <w:t>sitt registreringsnummer för mervärdesskatt i den medlemsstat som varan transporterades från</w:t>
            </w:r>
            <w:r>
              <w:rPr>
                <w:i/>
              </w:rPr>
              <w:t>.</w:t>
            </w:r>
          </w:p>
        </w:tc>
      </w:tr>
    </w:tbl>
    <w:p w14:paraId="52A0B382" w14:textId="77777777" w:rsidR="00245B60" w:rsidRPr="00811E52" w:rsidRDefault="00245B60" w:rsidP="00245B60">
      <w:pPr>
        <w:pStyle w:val="Slutstreck"/>
      </w:pPr>
      <w:r w:rsidRPr="00811E52">
        <w:t>                      </w:t>
      </w:r>
    </w:p>
    <w:p w14:paraId="7A1361FB" w14:textId="77777777" w:rsidR="00245B60" w:rsidRPr="00370B47" w:rsidRDefault="00245B60" w:rsidP="00245B60">
      <w:pPr>
        <w:pStyle w:val="Brdtextmedindrag"/>
      </w:pPr>
      <w:r>
        <w:t>1. </w:t>
      </w:r>
      <w:r w:rsidRPr="00370B47">
        <w:t>Denna lag träder i kraft den 1 januari 2020.</w:t>
      </w:r>
    </w:p>
    <w:p w14:paraId="1221FA56" w14:textId="77777777" w:rsidR="00245B60" w:rsidRDefault="00245B60" w:rsidP="00245B60">
      <w:pPr>
        <w:pStyle w:val="Brdtextmedindrag"/>
        <w:sectPr w:rsidR="00245B60" w:rsidSect="00155500">
          <w:headerReference w:type="even" r:id="rId34"/>
          <w:headerReference w:type="default" r:id="rId35"/>
          <w:footnotePr>
            <w:numRestart w:val="eachSect"/>
          </w:footnotePr>
          <w:pgSz w:w="9356" w:h="13721" w:code="9"/>
          <w:pgMar w:top="794" w:right="2438" w:bottom="1191" w:left="1021" w:header="0" w:footer="709" w:gutter="0"/>
          <w:cols w:space="708"/>
          <w:docGrid w:linePitch="360"/>
        </w:sectPr>
      </w:pPr>
      <w:r>
        <w:t>2. </w:t>
      </w:r>
      <w:r w:rsidRPr="00370B47">
        <w:t>Äldre bestämmelser gäller fortfarande för mervärdesskatt som hänför sig till tiden före ikraftträdandet.</w:t>
      </w:r>
    </w:p>
    <w:p w14:paraId="076A10AA" w14:textId="77777777" w:rsidR="00245B60" w:rsidRDefault="00245B60" w:rsidP="00245B60">
      <w:pPr>
        <w:pStyle w:val="Rubrik2utannumrering"/>
        <w:spacing w:before="0"/>
      </w:pPr>
      <w:bookmarkStart w:id="126" w:name="_Toc1482558"/>
      <w:r>
        <w:t>Förslag till lag om ändring i skatteförfarandelagen (2011:1244)</w:t>
      </w:r>
      <w:bookmarkEnd w:id="126"/>
    </w:p>
    <w:p w14:paraId="0B0DEFD3" w14:textId="77777777" w:rsidR="00245B60" w:rsidRDefault="00245B60" w:rsidP="008C7575">
      <w:pPr>
        <w:pStyle w:val="Brdtext"/>
      </w:pPr>
      <w:r>
        <w:t>Härigenom föreskrivs</w:t>
      </w:r>
      <w:r>
        <w:rPr>
          <w:rStyle w:val="Fotnotsreferens"/>
        </w:rPr>
        <w:footnoteReference w:id="21"/>
      </w:r>
      <w:r>
        <w:t xml:space="preserve"> i fråga om skatteförfarandelagen (2011:1244) </w:t>
      </w:r>
    </w:p>
    <w:p w14:paraId="30B62F9F" w14:textId="05218BAA" w:rsidR="00245B60" w:rsidRDefault="007642CD" w:rsidP="00245B60">
      <w:pPr>
        <w:pStyle w:val="Brdtextmedindrag"/>
      </w:pPr>
      <w:r>
        <w:rPr>
          <w:i/>
        </w:rPr>
        <w:t>d</w:t>
      </w:r>
      <w:r w:rsidR="00245B60" w:rsidRPr="001F2557">
        <w:rPr>
          <w:i/>
        </w:rPr>
        <w:t>els</w:t>
      </w:r>
      <w:r>
        <w:t> </w:t>
      </w:r>
      <w:r w:rsidR="00245B60" w:rsidRPr="007E0C36">
        <w:t>att</w:t>
      </w:r>
      <w:r w:rsidR="00245B60">
        <w:t xml:space="preserve"> 35</w:t>
      </w:r>
      <w:r>
        <w:t> </w:t>
      </w:r>
      <w:r w:rsidR="00245B60">
        <w:t>kap. 2</w:t>
      </w:r>
      <w:r>
        <w:t> </w:t>
      </w:r>
      <w:r w:rsidR="00245B60">
        <w:t>§ och 39</w:t>
      </w:r>
      <w:r>
        <w:t> </w:t>
      </w:r>
      <w:r w:rsidR="00245B60">
        <w:t>kap. 1</w:t>
      </w:r>
      <w:r>
        <w:t> </w:t>
      </w:r>
      <w:r w:rsidR="00245B60">
        <w:t>§ ska ha följande lydelse,</w:t>
      </w:r>
    </w:p>
    <w:p w14:paraId="584DA28E" w14:textId="7FA60B03" w:rsidR="00245B60" w:rsidRPr="00692E11" w:rsidRDefault="00245B60" w:rsidP="00245B60">
      <w:pPr>
        <w:pStyle w:val="Brdtextmedindrag"/>
      </w:pPr>
      <w:r w:rsidRPr="001F2557">
        <w:rPr>
          <w:i/>
        </w:rPr>
        <w:t>dels</w:t>
      </w:r>
      <w:r w:rsidR="007642CD">
        <w:t> </w:t>
      </w:r>
      <w:r>
        <w:t>att det ska införas en ny paragraf, 39</w:t>
      </w:r>
      <w:r w:rsidR="007642CD">
        <w:t> </w:t>
      </w:r>
      <w:r>
        <w:t>kap. 14</w:t>
      </w:r>
      <w:r w:rsidR="007642CD">
        <w:t> </w:t>
      </w:r>
      <w:r>
        <w:t>a</w:t>
      </w:r>
      <w:r w:rsidR="007642CD">
        <w:t> </w:t>
      </w:r>
      <w:r>
        <w:t>§, och närmast före 39</w:t>
      </w:r>
      <w:r w:rsidR="007642CD">
        <w:t> </w:t>
      </w:r>
      <w:r>
        <w:t>kap. 14</w:t>
      </w:r>
      <w:r w:rsidR="007642CD">
        <w:t> </w:t>
      </w:r>
      <w:r>
        <w:t>a</w:t>
      </w:r>
      <w:r w:rsidR="007642CD">
        <w:t> </w:t>
      </w:r>
      <w:r>
        <w:t xml:space="preserve">§ en ny rubrik, av följande lydelse. </w:t>
      </w:r>
    </w:p>
    <w:p w14:paraId="3561F97A" w14:textId="77777777" w:rsidR="00245B60" w:rsidRDefault="00245B60" w:rsidP="00245B6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5B0E77" w14:paraId="6E9B2774" w14:textId="77777777" w:rsidTr="00245B60">
        <w:tc>
          <w:tcPr>
            <w:tcW w:w="2500" w:type="pct"/>
            <w:shd w:val="clear" w:color="auto" w:fill="auto"/>
            <w:tcMar>
              <w:left w:w="0" w:type="dxa"/>
            </w:tcMar>
          </w:tcPr>
          <w:p w14:paraId="0AAC99A3" w14:textId="77777777" w:rsidR="00245B60" w:rsidRPr="005B0E77" w:rsidRDefault="00245B60" w:rsidP="00245B60">
            <w:pPr>
              <w:pStyle w:val="Brdtext"/>
              <w:rPr>
                <w:i/>
              </w:rPr>
            </w:pPr>
            <w:r w:rsidRPr="005B0E77">
              <w:rPr>
                <w:i/>
              </w:rPr>
              <w:t>Nuvarande lydelse</w:t>
            </w:r>
          </w:p>
        </w:tc>
        <w:tc>
          <w:tcPr>
            <w:tcW w:w="2500" w:type="pct"/>
            <w:shd w:val="clear" w:color="auto" w:fill="auto"/>
            <w:tcMar>
              <w:right w:w="0" w:type="dxa"/>
            </w:tcMar>
          </w:tcPr>
          <w:p w14:paraId="1A8EAD4D" w14:textId="77777777" w:rsidR="00245B60" w:rsidRPr="005B0E77" w:rsidRDefault="00245B60" w:rsidP="00245B60">
            <w:pPr>
              <w:pStyle w:val="Brdtext"/>
              <w:rPr>
                <w:i/>
              </w:rPr>
            </w:pPr>
            <w:r w:rsidRPr="005B0E77">
              <w:rPr>
                <w:i/>
              </w:rPr>
              <w:t>Föreslagen lydelse</w:t>
            </w:r>
          </w:p>
        </w:tc>
      </w:tr>
    </w:tbl>
    <w:p w14:paraId="51458E17" w14:textId="7364FEF0" w:rsidR="00245B60" w:rsidRDefault="00245B60" w:rsidP="00245B60">
      <w:pPr>
        <w:pStyle w:val="Brdtext"/>
        <w:spacing w:before="230"/>
        <w:jc w:val="center"/>
        <w:rPr>
          <w:b/>
        </w:rPr>
      </w:pPr>
      <w:r>
        <w:rPr>
          <w:b/>
        </w:rPr>
        <w:t>35</w:t>
      </w:r>
      <w:r w:rsidR="007642CD">
        <w:rPr>
          <w:b/>
        </w:rPr>
        <w:t> </w:t>
      </w:r>
      <w:r>
        <w:rPr>
          <w:b/>
        </w:rPr>
        <w:t>kap.</w:t>
      </w:r>
    </w:p>
    <w:p w14:paraId="7468F96B" w14:textId="6F825BE9" w:rsidR="00245B60" w:rsidRDefault="00245B60" w:rsidP="00245B60">
      <w:pPr>
        <w:pStyle w:val="Brdtext"/>
        <w:jc w:val="center"/>
      </w:pPr>
      <w:r>
        <w:t>2</w:t>
      </w:r>
      <w:r w:rsidR="007642CD">
        <w:t> </w:t>
      </w:r>
      <w:r>
        <w:t>§</w:t>
      </w:r>
    </w:p>
    <w:p w14:paraId="7A3581BE" w14:textId="69CE2B0E" w:rsidR="00245B60" w:rsidRDefault="00245B60" w:rsidP="00245B60">
      <w:pPr>
        <w:pStyle w:val="Brdtextmedindrag"/>
      </w:pPr>
      <w:r>
        <w:t>Den som är registrerad eller skyldig att anmäla sig för registrering för mervärdesskatt enligt 7</w:t>
      </w:r>
      <w:r w:rsidR="007642CD">
        <w:t> </w:t>
      </w:r>
      <w:r>
        <w:t>kap. 1 eller 2</w:t>
      </w:r>
      <w:r w:rsidR="007642CD">
        <w:t> </w:t>
      </w:r>
      <w:r>
        <w:t xml:space="preserve">§ ska lämna en periodisk sammanställning över </w:t>
      </w:r>
    </w:p>
    <w:p w14:paraId="71BF4A3C" w14:textId="02F6FB1E" w:rsidR="00245B60" w:rsidRDefault="00245B60" w:rsidP="00245B60">
      <w:pPr>
        <w:pStyle w:val="Brdtextmedindrag"/>
      </w:pPr>
      <w:r>
        <w:t>1.</w:t>
      </w:r>
      <w:r w:rsidR="007642CD">
        <w:t> </w:t>
      </w:r>
      <w:r>
        <w:t xml:space="preserve">omsättning, förvärv och överföring av varor som transporteras mellan EU-länder, och </w:t>
      </w:r>
    </w:p>
    <w:p w14:paraId="528FD582" w14:textId="6E9BAA90" w:rsidR="00245B60" w:rsidRDefault="00245B60" w:rsidP="00245B60">
      <w:pPr>
        <w:pStyle w:val="Brdtextmedindrag"/>
      </w:pPr>
      <w:r>
        <w:t>2.</w:t>
      </w:r>
      <w:r w:rsidR="007642CD">
        <w:t> </w:t>
      </w:r>
      <w:r>
        <w:t>omsättning av en tjänst som är skattepliktig i det EU-land där tjänsten är omsatt om förvärvaren av tjänsten är skattskyldig för förvärvet i det landet i enlighet med tillämpningen av artikel 196 i rådets direktiv 2006/112/EG av den 28 november 2006 om ett gemensamt system för mervärdesskatt.</w:t>
      </w:r>
      <w:r>
        <w:rPr>
          <w:rStyle w:val="Fotnotsreferens"/>
        </w:rPr>
        <w:footnoteReference w:id="22"/>
      </w:r>
      <w:r>
        <w:t xml:space="preserve"> </w:t>
      </w:r>
    </w:p>
    <w:p w14:paraId="72FEC3D9" w14:textId="3B87F4FC" w:rsidR="00245B60" w:rsidRDefault="00245B60" w:rsidP="00245B60">
      <w:pPr>
        <w:pStyle w:val="Brdtextmedindrag"/>
      </w:pPr>
      <w:r>
        <w:t>Uppgifterna ska tas upp för den period som omfattar den tidpunkt som avses i 13</w:t>
      </w:r>
      <w:r w:rsidR="007642CD">
        <w:t> </w:t>
      </w:r>
      <w:r>
        <w:t>kap. 8</w:t>
      </w:r>
      <w:r w:rsidR="007642CD">
        <w:t> </w:t>
      </w:r>
      <w:r>
        <w:t>b</w:t>
      </w:r>
      <w:r w:rsidR="007642CD">
        <w:t> </w:t>
      </w:r>
      <w:r>
        <w:t>§ andra stycket eller 8</w:t>
      </w:r>
      <w:r w:rsidR="007642CD">
        <w:t> </w:t>
      </w:r>
      <w:r>
        <w:t>c</w:t>
      </w:r>
      <w:r w:rsidR="007642CD">
        <w:t> </w:t>
      </w:r>
      <w:r>
        <w:t>§ mervärdesskattelagen (1994:200).</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004F6942" w14:textId="77777777" w:rsidTr="00245B60">
        <w:tc>
          <w:tcPr>
            <w:tcW w:w="2500" w:type="pct"/>
            <w:shd w:val="clear" w:color="auto" w:fill="auto"/>
            <w:tcMar>
              <w:left w:w="0" w:type="dxa"/>
            </w:tcMar>
          </w:tcPr>
          <w:p w14:paraId="32AC640E" w14:textId="77777777" w:rsidR="00245B60" w:rsidRDefault="00245B60" w:rsidP="00245B60">
            <w:pPr>
              <w:pStyle w:val="Brdtextmedindrag"/>
            </w:pPr>
          </w:p>
        </w:tc>
        <w:tc>
          <w:tcPr>
            <w:tcW w:w="2500" w:type="pct"/>
            <w:shd w:val="clear" w:color="auto" w:fill="auto"/>
            <w:tcMar>
              <w:right w:w="0" w:type="dxa"/>
            </w:tcMar>
          </w:tcPr>
          <w:p w14:paraId="4E4676FB" w14:textId="3417FBE1" w:rsidR="00245B60" w:rsidRPr="001F2557" w:rsidRDefault="00245B60" w:rsidP="009A60AF">
            <w:pPr>
              <w:pStyle w:val="Brdtextmedindrag"/>
              <w:rPr>
                <w:i/>
              </w:rPr>
            </w:pPr>
            <w:r w:rsidRPr="001F2557">
              <w:rPr>
                <w:i/>
              </w:rPr>
              <w:t xml:space="preserve">I fråga om överföring av </w:t>
            </w:r>
            <w:r>
              <w:rPr>
                <w:i/>
              </w:rPr>
              <w:t>en vara</w:t>
            </w:r>
            <w:r w:rsidRPr="001F2557">
              <w:rPr>
                <w:i/>
              </w:rPr>
              <w:t xml:space="preserve"> till avropslager</w:t>
            </w:r>
            <w:r>
              <w:rPr>
                <w:i/>
              </w:rPr>
              <w:t xml:space="preserve"> i ett annat EU-land enligt 2</w:t>
            </w:r>
            <w:r w:rsidR="007642CD">
              <w:rPr>
                <w:i/>
              </w:rPr>
              <w:t> </w:t>
            </w:r>
            <w:r>
              <w:rPr>
                <w:i/>
              </w:rPr>
              <w:t>kap. 1</w:t>
            </w:r>
            <w:r w:rsidR="007642CD">
              <w:rPr>
                <w:i/>
              </w:rPr>
              <w:t> </w:t>
            </w:r>
            <w:r>
              <w:rPr>
                <w:i/>
              </w:rPr>
              <w:t>c</w:t>
            </w:r>
            <w:r w:rsidRPr="00836AAD">
              <w:rPr>
                <w:i/>
              </w:rPr>
              <w:t>–</w:t>
            </w:r>
            <w:r>
              <w:rPr>
                <w:i/>
              </w:rPr>
              <w:t>1</w:t>
            </w:r>
            <w:r w:rsidR="007642CD">
              <w:rPr>
                <w:i/>
              </w:rPr>
              <w:t> </w:t>
            </w:r>
            <w:r>
              <w:rPr>
                <w:i/>
              </w:rPr>
              <w:t>i</w:t>
            </w:r>
            <w:r w:rsidR="007642CD">
              <w:rPr>
                <w:i/>
              </w:rPr>
              <w:t> </w:t>
            </w:r>
            <w:r>
              <w:rPr>
                <w:i/>
              </w:rPr>
              <w:t>§§ mervärdes</w:t>
            </w:r>
            <w:r w:rsidR="007642CD">
              <w:rPr>
                <w:i/>
              </w:rPr>
              <w:softHyphen/>
            </w:r>
            <w:r>
              <w:rPr>
                <w:i/>
              </w:rPr>
              <w:t xml:space="preserve">skattelagen (1994:200) ska uppgifterna tas upp för den period som omfattar den tidpunkt när överföringen gjordes. Om förhållandena därefter ändras, ska uppgift om detta lämnas utan dröjsmål. </w:t>
            </w:r>
          </w:p>
        </w:tc>
      </w:tr>
    </w:tbl>
    <w:p w14:paraId="0185B5F0" w14:textId="0D36558E" w:rsidR="00245B60" w:rsidRDefault="00245B60" w:rsidP="00245B60">
      <w:pPr>
        <w:pStyle w:val="Brdtext"/>
        <w:spacing w:before="230"/>
        <w:jc w:val="center"/>
        <w:rPr>
          <w:b/>
        </w:rPr>
      </w:pPr>
      <w:r>
        <w:rPr>
          <w:b/>
        </w:rPr>
        <w:t>39</w:t>
      </w:r>
      <w:r w:rsidR="007642CD">
        <w:rPr>
          <w:b/>
        </w:rPr>
        <w:t> </w:t>
      </w:r>
      <w:r>
        <w:rPr>
          <w:b/>
        </w:rPr>
        <w:t>kap.</w:t>
      </w:r>
    </w:p>
    <w:p w14:paraId="01A16B12" w14:textId="059F563D" w:rsidR="00245B60" w:rsidRDefault="00245B60" w:rsidP="00245B60">
      <w:pPr>
        <w:pStyle w:val="Brdtext"/>
        <w:jc w:val="center"/>
      </w:pPr>
      <w:r>
        <w:t>1</w:t>
      </w:r>
      <w:r w:rsidR="007642CD">
        <w:t> </w:t>
      </w:r>
      <w:r>
        <w:t>§</w:t>
      </w:r>
      <w:r>
        <w:rPr>
          <w:rStyle w:val="Fotnotsreferens"/>
        </w:rPr>
        <w:footnoteReference w:id="23"/>
      </w:r>
    </w:p>
    <w:p w14:paraId="289539D7" w14:textId="77777777" w:rsidR="00245B60" w:rsidRDefault="00245B60" w:rsidP="00245B60">
      <w:pPr>
        <w:pStyle w:val="Brdtextmedindrag"/>
      </w:pPr>
      <w:r>
        <w:t xml:space="preserve">I detta kapitel finns bestämmelser om </w:t>
      </w:r>
    </w:p>
    <w:p w14:paraId="7FD8B0EA" w14:textId="30B28349" w:rsidR="00245B60" w:rsidRDefault="00245B60" w:rsidP="00245B60">
      <w:pPr>
        <w:pStyle w:val="Brdtextmedindrag"/>
      </w:pPr>
      <w:r>
        <w:t>– definitioner (2 och 2</w:t>
      </w:r>
      <w:r w:rsidR="007642CD">
        <w:t> </w:t>
      </w:r>
      <w:r>
        <w:t>a</w:t>
      </w:r>
      <w:r w:rsidR="007642CD">
        <w:t> </w:t>
      </w:r>
      <w:r>
        <w:t>§§),</w:t>
      </w:r>
    </w:p>
    <w:p w14:paraId="3708009D" w14:textId="3F1C3246" w:rsidR="00245B60" w:rsidRPr="00C20A1E" w:rsidRDefault="00245B60" w:rsidP="00245B60">
      <w:pPr>
        <w:pStyle w:val="Brdtextmedindrag"/>
      </w:pPr>
      <w:r>
        <w:t>– generell dokumentationsskyldighet (3</w:t>
      </w:r>
      <w:r w:rsidR="007642CD">
        <w:t> </w:t>
      </w:r>
      <w:r>
        <w:t>§),</w:t>
      </w:r>
    </w:p>
    <w:p w14:paraId="490C4766" w14:textId="7D0A6FFD" w:rsidR="00245B60" w:rsidRPr="00C20A1E" w:rsidRDefault="00245B60" w:rsidP="00245B60">
      <w:pPr>
        <w:pStyle w:val="Brdtextmedindrag"/>
        <w:rPr>
          <w:i/>
        </w:rPr>
      </w:pPr>
      <w:r>
        <w:t>– dokumentationsskyldighet som avser ansökan om återbetalning av eller kompensation för punktskatt (3</w:t>
      </w:r>
      <w:r w:rsidR="007642CD">
        <w:t> </w:t>
      </w:r>
      <w:r>
        <w:t>a</w:t>
      </w:r>
      <w:r w:rsidR="007642CD">
        <w:t> </w:t>
      </w:r>
      <w:r>
        <w:t>§),</w:t>
      </w:r>
    </w:p>
    <w:p w14:paraId="771BEF04" w14:textId="3BE964DF" w:rsidR="00245B60" w:rsidRDefault="00245B60" w:rsidP="00245B60">
      <w:pPr>
        <w:pStyle w:val="Brdtextmedindrag"/>
      </w:pPr>
      <w:r>
        <w:t>– dokumentationsskyldighet som avser kassaregister (4–10</w:t>
      </w:r>
      <w:r w:rsidR="007642CD">
        <w:t> </w:t>
      </w:r>
      <w:r>
        <w:t>§§),</w:t>
      </w:r>
    </w:p>
    <w:p w14:paraId="05AD59ED" w14:textId="373DC465" w:rsidR="00245B60" w:rsidRDefault="00245B60" w:rsidP="00245B60">
      <w:pPr>
        <w:pStyle w:val="Brdtextmedindrag"/>
      </w:pPr>
      <w:r>
        <w:t>– dokumentationsskyldighet som avser personalliggare (11–</w:t>
      </w:r>
      <w:proofErr w:type="gramStart"/>
      <w:r>
        <w:t xml:space="preserve">12 </w:t>
      </w:r>
      <w:r w:rsidR="007642CD">
        <w:t> </w:t>
      </w:r>
      <w:r>
        <w:t>§</w:t>
      </w:r>
      <w:proofErr w:type="gramEnd"/>
      <w:r>
        <w:t>§),</w:t>
      </w:r>
    </w:p>
    <w:p w14:paraId="665F9B1C" w14:textId="77777777" w:rsidR="00245B60" w:rsidRDefault="00245B60" w:rsidP="00245B60">
      <w:pPr>
        <w:pStyle w:val="Brdtextmedindrag"/>
      </w:pPr>
      <w:r>
        <w:t>– dokumentationsskyldighet som avser torg- och marknadshandel (13 §),</w:t>
      </w:r>
    </w:p>
    <w:p w14:paraId="7CCE5BFB" w14:textId="77777777" w:rsidR="00245B60" w:rsidRDefault="00245B60" w:rsidP="00245B60">
      <w:pPr>
        <w:pStyle w:val="Brdtextmedindrag"/>
      </w:pPr>
      <w:r>
        <w:t>– dokumentationsskyldighet som avser omsättning av investeringsguld (14 §),</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4FAB4D2A" w14:textId="77777777" w:rsidTr="00245B60">
        <w:tc>
          <w:tcPr>
            <w:tcW w:w="2500" w:type="pct"/>
            <w:shd w:val="clear" w:color="auto" w:fill="auto"/>
            <w:tcMar>
              <w:left w:w="0" w:type="dxa"/>
            </w:tcMar>
          </w:tcPr>
          <w:p w14:paraId="13ABB215" w14:textId="77777777" w:rsidR="00245B60" w:rsidRDefault="00245B60" w:rsidP="00245B60">
            <w:pPr>
              <w:pStyle w:val="Brdtextmedindrag"/>
            </w:pPr>
          </w:p>
        </w:tc>
        <w:tc>
          <w:tcPr>
            <w:tcW w:w="2500" w:type="pct"/>
            <w:shd w:val="clear" w:color="auto" w:fill="auto"/>
            <w:tcMar>
              <w:right w:w="0" w:type="dxa"/>
            </w:tcMar>
          </w:tcPr>
          <w:p w14:paraId="3CDB99E2" w14:textId="77777777" w:rsidR="00245B60" w:rsidRDefault="00245B60" w:rsidP="00245B60">
            <w:pPr>
              <w:pStyle w:val="Brdtextmedindrag"/>
            </w:pPr>
            <w:r w:rsidRPr="00C20A1E">
              <w:rPr>
                <w:i/>
              </w:rPr>
              <w:t>–</w:t>
            </w:r>
            <w:r>
              <w:rPr>
                <w:i/>
              </w:rPr>
              <w:t> dokumentations</w:t>
            </w:r>
            <w:r w:rsidRPr="00C20A1E">
              <w:rPr>
                <w:i/>
              </w:rPr>
              <w:t xml:space="preserve">skyldighet </w:t>
            </w:r>
            <w:r>
              <w:rPr>
                <w:i/>
              </w:rPr>
              <w:t>som avser</w:t>
            </w:r>
            <w:r w:rsidRPr="00C20A1E">
              <w:rPr>
                <w:i/>
              </w:rPr>
              <w:t xml:space="preserve"> </w:t>
            </w:r>
            <w:r>
              <w:rPr>
                <w:i/>
              </w:rPr>
              <w:t>avropslager</w:t>
            </w:r>
            <w:r w:rsidRPr="00C20A1E">
              <w:rPr>
                <w:i/>
              </w:rPr>
              <w:t xml:space="preserve"> </w:t>
            </w:r>
            <w:r>
              <w:rPr>
                <w:i/>
              </w:rPr>
              <w:t>(14 a </w:t>
            </w:r>
            <w:r w:rsidRPr="00C20A1E">
              <w:rPr>
                <w:i/>
              </w:rPr>
              <w:t>§)</w:t>
            </w:r>
            <w:r>
              <w:rPr>
                <w:i/>
              </w:rPr>
              <w:t>,</w:t>
            </w:r>
          </w:p>
        </w:tc>
      </w:tr>
    </w:tbl>
    <w:p w14:paraId="79BC2AD5" w14:textId="207B4F32" w:rsidR="00245B60" w:rsidRDefault="00245B60" w:rsidP="00245B60">
      <w:pPr>
        <w:pStyle w:val="Brdtextmedindrag"/>
      </w:pPr>
      <w:r>
        <w:t>– dokumentationsskyldighet som avser internprissättning (15–16</w:t>
      </w:r>
      <w:r w:rsidR="008C7575">
        <w:t> </w:t>
      </w:r>
      <w:r>
        <w:t>§§), och</w:t>
      </w:r>
    </w:p>
    <w:p w14:paraId="42C420C5" w14:textId="5A321BD6" w:rsidR="00245B60" w:rsidRDefault="00245B60" w:rsidP="00245B60">
      <w:pPr>
        <w:pStyle w:val="Brdtextmedindrag"/>
      </w:pPr>
      <w:r>
        <w:t>– föreläggande (17</w:t>
      </w:r>
      <w:r w:rsidR="008C7575">
        <w:t> </w:t>
      </w:r>
      <w:r>
        <w:t>§).</w:t>
      </w:r>
    </w:p>
    <w:p w14:paraId="7929F4EA" w14:textId="77777777" w:rsidR="00245B60" w:rsidRDefault="00245B60" w:rsidP="00245B6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A6296B" w14:paraId="188A5BFD" w14:textId="77777777" w:rsidTr="00245B60">
        <w:tc>
          <w:tcPr>
            <w:tcW w:w="2500" w:type="pct"/>
            <w:shd w:val="clear" w:color="auto" w:fill="auto"/>
            <w:tcMar>
              <w:left w:w="0" w:type="dxa"/>
            </w:tcMar>
          </w:tcPr>
          <w:p w14:paraId="59A59C8F" w14:textId="77777777" w:rsidR="00245B60" w:rsidRPr="00A6296B" w:rsidRDefault="00245B60" w:rsidP="00245B60">
            <w:pPr>
              <w:pStyle w:val="Brdtextmedindrag"/>
              <w:rPr>
                <w:b/>
              </w:rPr>
            </w:pPr>
          </w:p>
        </w:tc>
        <w:tc>
          <w:tcPr>
            <w:tcW w:w="2500" w:type="pct"/>
            <w:shd w:val="clear" w:color="auto" w:fill="auto"/>
            <w:tcMar>
              <w:right w:w="0" w:type="dxa"/>
            </w:tcMar>
          </w:tcPr>
          <w:p w14:paraId="4173F4FD" w14:textId="77777777" w:rsidR="00245B60" w:rsidRPr="00A6296B" w:rsidRDefault="00245B60" w:rsidP="00245B60">
            <w:pPr>
              <w:pStyle w:val="Brdtextmedindrag"/>
              <w:ind w:firstLine="0"/>
              <w:rPr>
                <w:b/>
                <w:i/>
              </w:rPr>
            </w:pPr>
            <w:r w:rsidRPr="00A6296B">
              <w:rPr>
                <w:b/>
                <w:i/>
              </w:rPr>
              <w:t>Avropslager</w:t>
            </w:r>
          </w:p>
        </w:tc>
      </w:tr>
      <w:tr w:rsidR="00245B60" w:rsidRPr="00E406E1" w14:paraId="70AF117C" w14:textId="77777777" w:rsidTr="00245B60">
        <w:tc>
          <w:tcPr>
            <w:tcW w:w="2500" w:type="pct"/>
            <w:shd w:val="clear" w:color="auto" w:fill="auto"/>
            <w:tcMar>
              <w:left w:w="0" w:type="dxa"/>
            </w:tcMar>
          </w:tcPr>
          <w:p w14:paraId="0EF7B6BB" w14:textId="77777777" w:rsidR="00245B60" w:rsidRPr="00E406E1" w:rsidRDefault="00245B60" w:rsidP="00245B60">
            <w:pPr>
              <w:pStyle w:val="Brdtextmedindrag"/>
              <w:rPr>
                <w:i/>
              </w:rPr>
            </w:pPr>
          </w:p>
        </w:tc>
        <w:tc>
          <w:tcPr>
            <w:tcW w:w="2500" w:type="pct"/>
            <w:shd w:val="clear" w:color="auto" w:fill="auto"/>
            <w:tcMar>
              <w:right w:w="0" w:type="dxa"/>
            </w:tcMar>
          </w:tcPr>
          <w:p w14:paraId="5029D1CA" w14:textId="77777777" w:rsidR="00245B60" w:rsidRDefault="00245B60" w:rsidP="00245B60">
            <w:pPr>
              <w:pStyle w:val="Brdtextmedindrag"/>
              <w:ind w:firstLine="0"/>
              <w:rPr>
                <w:i/>
              </w:rPr>
            </w:pPr>
          </w:p>
          <w:p w14:paraId="6F621283" w14:textId="44AB604C" w:rsidR="00245B60" w:rsidRDefault="00245B60" w:rsidP="00245B60">
            <w:pPr>
              <w:pStyle w:val="Brdtextmedindrag"/>
              <w:ind w:firstLine="0"/>
              <w:rPr>
                <w:i/>
              </w:rPr>
            </w:pPr>
            <w:r>
              <w:rPr>
                <w:i/>
              </w:rPr>
              <w:t>14</w:t>
            </w:r>
            <w:r w:rsidR="007642CD">
              <w:rPr>
                <w:i/>
              </w:rPr>
              <w:t> </w:t>
            </w:r>
            <w:r>
              <w:rPr>
                <w:i/>
              </w:rPr>
              <w:t>a</w:t>
            </w:r>
            <w:r w:rsidR="007642CD">
              <w:rPr>
                <w:i/>
              </w:rPr>
              <w:t> </w:t>
            </w:r>
            <w:r>
              <w:rPr>
                <w:i/>
              </w:rPr>
              <w:t xml:space="preserve">§ </w:t>
            </w:r>
          </w:p>
          <w:p w14:paraId="206D2D85" w14:textId="57186429" w:rsidR="00245B60" w:rsidRPr="007E0C36" w:rsidRDefault="00245B60" w:rsidP="00245B60">
            <w:pPr>
              <w:pStyle w:val="Brdtextmedindrag"/>
              <w:rPr>
                <w:i/>
              </w:rPr>
            </w:pPr>
            <w:r w:rsidRPr="007E0C36">
              <w:rPr>
                <w:i/>
              </w:rPr>
              <w:t xml:space="preserve">Den som överför </w:t>
            </w:r>
            <w:r>
              <w:rPr>
                <w:i/>
              </w:rPr>
              <w:t>en vara</w:t>
            </w:r>
            <w:r w:rsidRPr="007E0C36">
              <w:rPr>
                <w:i/>
              </w:rPr>
              <w:t xml:space="preserve"> till ett avropslager i ett annat EU-land i enlighet med 2</w:t>
            </w:r>
            <w:r w:rsidR="007642CD">
              <w:rPr>
                <w:i/>
              </w:rPr>
              <w:t> </w:t>
            </w:r>
            <w:r w:rsidRPr="007E0C36">
              <w:rPr>
                <w:i/>
              </w:rPr>
              <w:t>kap. 1</w:t>
            </w:r>
            <w:r w:rsidR="007642CD">
              <w:rPr>
                <w:i/>
              </w:rPr>
              <w:t> </w:t>
            </w:r>
            <w:r w:rsidRPr="00150BA8">
              <w:rPr>
                <w:i/>
              </w:rPr>
              <w:t>c–1</w:t>
            </w:r>
            <w:r w:rsidR="007642CD">
              <w:rPr>
                <w:i/>
              </w:rPr>
              <w:t> </w:t>
            </w:r>
            <w:r w:rsidRPr="00150BA8">
              <w:rPr>
                <w:i/>
              </w:rPr>
              <w:t>i</w:t>
            </w:r>
            <w:r w:rsidR="007642CD">
              <w:rPr>
                <w:i/>
              </w:rPr>
              <w:t> </w:t>
            </w:r>
            <w:r w:rsidRPr="007E0C36">
              <w:rPr>
                <w:i/>
              </w:rPr>
              <w:t>§§ mervärdesskattelagen (1994:200) ska föra ett register med de uppgifter som anges i artikel 54a</w:t>
            </w:r>
            <w:r>
              <w:rPr>
                <w:i/>
              </w:rPr>
              <w:t>.</w:t>
            </w:r>
            <w:r w:rsidRPr="007E0C36">
              <w:rPr>
                <w:i/>
              </w:rPr>
              <w:t>1 i rådets genomförandeförordning (EU) nr 282/2011 av den 15 mars 2011 om fastställande av tillämp</w:t>
            </w:r>
            <w:r w:rsidRPr="007E0C36">
              <w:rPr>
                <w:i/>
              </w:rPr>
              <w:softHyphen/>
              <w:t>ningsföreskrifter för direktiv 2006/112/EG om ett gemensamt system för mervärdesskatt.</w:t>
            </w:r>
          </w:p>
          <w:p w14:paraId="1777F999" w14:textId="375D0618" w:rsidR="00245B60" w:rsidRPr="00E406E1" w:rsidRDefault="00245B60" w:rsidP="00245B60">
            <w:pPr>
              <w:pStyle w:val="Brdtextmedindrag"/>
              <w:rPr>
                <w:i/>
              </w:rPr>
            </w:pPr>
            <w:r w:rsidRPr="007E0C36">
              <w:rPr>
                <w:i/>
              </w:rPr>
              <w:t xml:space="preserve">Den som förvärvar </w:t>
            </w:r>
            <w:r>
              <w:rPr>
                <w:i/>
              </w:rPr>
              <w:t xml:space="preserve">en </w:t>
            </w:r>
            <w:r w:rsidRPr="007E0C36">
              <w:rPr>
                <w:i/>
              </w:rPr>
              <w:t>va</w:t>
            </w:r>
            <w:r>
              <w:rPr>
                <w:i/>
              </w:rPr>
              <w:t>ra</w:t>
            </w:r>
            <w:r w:rsidRPr="007E0C36">
              <w:rPr>
                <w:i/>
              </w:rPr>
              <w:t xml:space="preserve"> från ett avropslager i Sverige i enlighet med 2</w:t>
            </w:r>
            <w:r w:rsidR="007642CD">
              <w:rPr>
                <w:i/>
              </w:rPr>
              <w:t> </w:t>
            </w:r>
            <w:r w:rsidRPr="007E0C36">
              <w:rPr>
                <w:i/>
              </w:rPr>
              <w:t>a</w:t>
            </w:r>
            <w:r w:rsidR="007642CD">
              <w:rPr>
                <w:i/>
              </w:rPr>
              <w:t> </w:t>
            </w:r>
            <w:r w:rsidRPr="007E0C36">
              <w:rPr>
                <w:i/>
              </w:rPr>
              <w:t>kap. 2</w:t>
            </w:r>
            <w:r w:rsidR="007642CD">
              <w:rPr>
                <w:i/>
              </w:rPr>
              <w:t> </w:t>
            </w:r>
            <w:r w:rsidRPr="007E0C36">
              <w:rPr>
                <w:i/>
              </w:rPr>
              <w:t>§</w:t>
            </w:r>
            <w:r w:rsidR="007642CD">
              <w:rPr>
                <w:i/>
              </w:rPr>
              <w:t> </w:t>
            </w:r>
            <w:r w:rsidRPr="007E0C36">
              <w:rPr>
                <w:i/>
              </w:rPr>
              <w:t>5 mervärdes</w:t>
            </w:r>
            <w:r w:rsidRPr="007E0C36">
              <w:rPr>
                <w:i/>
              </w:rPr>
              <w:softHyphen/>
              <w:t>skattelagen ska föra ett register med de uppgifter som anges i artikel 54a</w:t>
            </w:r>
            <w:r>
              <w:rPr>
                <w:i/>
              </w:rPr>
              <w:t>.</w:t>
            </w:r>
            <w:r w:rsidRPr="007E0C36">
              <w:rPr>
                <w:i/>
              </w:rPr>
              <w:t xml:space="preserve">2 i den i första stycket angivna förordningen. </w:t>
            </w:r>
          </w:p>
        </w:tc>
      </w:tr>
    </w:tbl>
    <w:p w14:paraId="1C787254" w14:textId="77777777" w:rsidR="00245B60" w:rsidRPr="00811E52" w:rsidRDefault="00245B60" w:rsidP="00245B60">
      <w:pPr>
        <w:pStyle w:val="Slutstreck"/>
      </w:pPr>
      <w:r w:rsidRPr="00811E52">
        <w:t>                      </w:t>
      </w:r>
    </w:p>
    <w:p w14:paraId="53C6C3E0" w14:textId="77777777" w:rsidR="00245B60" w:rsidRDefault="00245B60" w:rsidP="00245B60">
      <w:pPr>
        <w:pStyle w:val="Brdtextmedindrag"/>
      </w:pPr>
      <w:r>
        <w:t xml:space="preserve">Denna lag träder i kraft den 1 januari 2020. </w:t>
      </w:r>
    </w:p>
    <w:p w14:paraId="0F452E69" w14:textId="77777777" w:rsidR="00245B60" w:rsidRDefault="00245B60" w:rsidP="00245B60">
      <w:pPr>
        <w:pStyle w:val="Brdtextmedindrag"/>
      </w:pPr>
    </w:p>
    <w:p w14:paraId="0B554D88" w14:textId="4D77FD81" w:rsidR="00764006" w:rsidRDefault="00764006" w:rsidP="00245B60">
      <w:pPr>
        <w:pStyle w:val="Brdtextmedindrag"/>
        <w:sectPr w:rsidR="00764006" w:rsidSect="00245B60">
          <w:footerReference w:type="even" r:id="rId36"/>
          <w:footerReference w:type="default" r:id="rId37"/>
          <w:footerReference w:type="first" r:id="rId38"/>
          <w:footnotePr>
            <w:numRestart w:val="eachSect"/>
          </w:footnotePr>
          <w:pgSz w:w="9356" w:h="13721" w:code="9"/>
          <w:pgMar w:top="794" w:right="2438" w:bottom="1191" w:left="1021" w:header="0" w:footer="709" w:gutter="0"/>
          <w:cols w:space="708"/>
          <w:docGrid w:linePitch="360"/>
        </w:sectPr>
      </w:pPr>
    </w:p>
    <w:p w14:paraId="1F23FD76" w14:textId="77777777" w:rsidR="00245B60" w:rsidRPr="00D127F1" w:rsidRDefault="00245B60" w:rsidP="00245B60">
      <w:pPr>
        <w:pStyle w:val="Bilagarubrik"/>
      </w:pPr>
      <w:bookmarkStart w:id="127" w:name="_Toc10617011"/>
      <w:bookmarkStart w:id="128" w:name="_Toc18570419"/>
      <w:r w:rsidRPr="00D127F1">
        <w:t>Förteckning över remissinstanserna</w:t>
      </w:r>
      <w:bookmarkEnd w:id="127"/>
      <w:bookmarkEnd w:id="128"/>
    </w:p>
    <w:p w14:paraId="42BF5037" w14:textId="77777777" w:rsidR="00245B60" w:rsidRPr="007C0B7D" w:rsidRDefault="00245B60" w:rsidP="00245B60">
      <w:pPr>
        <w:pStyle w:val="Brdtext"/>
      </w:pPr>
      <w:r>
        <w:t>Efter remiss har yttranden över promemorian Ändrade mervärdes</w:t>
      </w:r>
      <w:r>
        <w:softHyphen/>
        <w:t xml:space="preserve">skatteregler vid gränsöverskridande handel mellan företag m.m. lämnats av Bokföringsnämnden, Ekobrottsmyndigheten, FAR, Företagarna, Förvaltningsrätten i Malmö, Kommerskollegium, Lantbrukarnas riksförbund (LRF), Näringslivets Skattedelegation, Skatteverket, SRF Konsulterna, Statistiska centralbyrån (SCB), Svensk Handel, Svenskt Näringsliv, Sveriges </w:t>
      </w:r>
      <w:r w:rsidRPr="007C0B7D">
        <w:t>Advokatsamfund, Sveriges Byggindustrier och Tullverket.</w:t>
      </w:r>
    </w:p>
    <w:p w14:paraId="4075183C" w14:textId="77777777" w:rsidR="00245B60" w:rsidRPr="002F5777" w:rsidRDefault="00245B60" w:rsidP="00245B60">
      <w:pPr>
        <w:pStyle w:val="Brdtextmedindrag"/>
      </w:pPr>
      <w:r w:rsidRPr="007C0B7D">
        <w:t>Förvaltningsrätten i Härnösand, Regelrådet, Stockholms</w:t>
      </w:r>
      <w:r>
        <w:t xml:space="preserve"> Handelskammare och Transportföretagen har inte svarat eller angett att de avstår från att yttra sig.</w:t>
      </w:r>
    </w:p>
    <w:p w14:paraId="26C4A76F" w14:textId="77777777" w:rsidR="00110C85" w:rsidRPr="00025171" w:rsidRDefault="00110C85" w:rsidP="009C61A6">
      <w:pPr>
        <w:pStyle w:val="Brdtextmedindrag"/>
        <w:sectPr w:rsidR="00110C85" w:rsidRPr="00025171"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pPr>
    </w:p>
    <w:p w14:paraId="4AD5F69B" w14:textId="22BBF34E" w:rsidR="00110C85" w:rsidRDefault="00245B60" w:rsidP="00245B60">
      <w:pPr>
        <w:pStyle w:val="Bilagarubrik"/>
      </w:pPr>
      <w:bookmarkStart w:id="129" w:name="_Toc18570420"/>
      <w:r>
        <w:t>Lagrådsremissens lagförslag</w:t>
      </w:r>
      <w:bookmarkEnd w:id="129"/>
      <w:r>
        <w:t xml:space="preserve"> </w:t>
      </w:r>
    </w:p>
    <w:p w14:paraId="395452C5" w14:textId="746D0A3E" w:rsidR="00245B60" w:rsidRDefault="00245B60" w:rsidP="001134FB">
      <w:pPr>
        <w:pStyle w:val="Rubrik2utannumrering"/>
        <w:spacing w:before="0"/>
      </w:pPr>
      <w:bookmarkStart w:id="130" w:name="_Toc10616975"/>
      <w:r>
        <w:t>Förslag till lag om ändring i mervärdesskattelagen</w:t>
      </w:r>
      <w:r w:rsidR="00BD4740">
        <w:t xml:space="preserve"> </w:t>
      </w:r>
      <w:r>
        <w:t>(1994:200)</w:t>
      </w:r>
      <w:bookmarkEnd w:id="130"/>
    </w:p>
    <w:p w14:paraId="72F82402" w14:textId="77777777" w:rsidR="00245B60" w:rsidRDefault="00245B60" w:rsidP="00245B60">
      <w:pPr>
        <w:pStyle w:val="Brdtextmedindrag"/>
        <w:ind w:firstLine="0"/>
      </w:pPr>
      <w:r>
        <w:t>Härigenom föreskrivs</w:t>
      </w:r>
      <w:r>
        <w:rPr>
          <w:rStyle w:val="Fotnotsreferens"/>
        </w:rPr>
        <w:footnoteReference w:id="24"/>
      </w:r>
      <w:r>
        <w:t xml:space="preserve"> i fråga om mervärdesskattelagen (1994:200)</w:t>
      </w:r>
      <w:r>
        <w:rPr>
          <w:rStyle w:val="Fotnotsreferens"/>
        </w:rPr>
        <w:footnoteReference w:id="25"/>
      </w:r>
    </w:p>
    <w:p w14:paraId="348A55C4" w14:textId="75AEDFD6" w:rsidR="00245B60" w:rsidRPr="005C6009" w:rsidRDefault="007642CD" w:rsidP="00245B60">
      <w:pPr>
        <w:pStyle w:val="Brdtextmedindrag"/>
      </w:pPr>
      <w:r>
        <w:rPr>
          <w:i/>
        </w:rPr>
        <w:t>d</w:t>
      </w:r>
      <w:r w:rsidR="00245B60" w:rsidRPr="005C6009">
        <w:rPr>
          <w:i/>
        </w:rPr>
        <w:t>els</w:t>
      </w:r>
      <w:r>
        <w:t> </w:t>
      </w:r>
      <w:r w:rsidR="00245B60" w:rsidRPr="005C6009">
        <w:t>att 2</w:t>
      </w:r>
      <w:r>
        <w:t> </w:t>
      </w:r>
      <w:r w:rsidR="00245B60" w:rsidRPr="005C6009">
        <w:t>a</w:t>
      </w:r>
      <w:r>
        <w:t> </w:t>
      </w:r>
      <w:r w:rsidR="00245B60" w:rsidRPr="005C6009">
        <w:t>kap. 2</w:t>
      </w:r>
      <w:r>
        <w:t> </w:t>
      </w:r>
      <w:r w:rsidR="00245B60" w:rsidRPr="005C6009">
        <w:t>§, 3</w:t>
      </w:r>
      <w:r>
        <w:t> </w:t>
      </w:r>
      <w:r w:rsidR="00245B60" w:rsidRPr="005C6009">
        <w:t>kap. 30</w:t>
      </w:r>
      <w:r>
        <w:t> </w:t>
      </w:r>
      <w:r w:rsidR="00245B60" w:rsidRPr="005C6009">
        <w:t>a</w:t>
      </w:r>
      <w:r>
        <w:t> </w:t>
      </w:r>
      <w:r w:rsidR="00245B60" w:rsidRPr="005C6009">
        <w:t>§ och 5</w:t>
      </w:r>
      <w:r>
        <w:t> </w:t>
      </w:r>
      <w:r w:rsidR="00245B60" w:rsidRPr="005C6009">
        <w:t>kap. 2</w:t>
      </w:r>
      <w:r>
        <w:t> </w:t>
      </w:r>
      <w:r w:rsidR="00245B60" w:rsidRPr="005C6009">
        <w:t>§ ska ha följande lydelse,</w:t>
      </w:r>
    </w:p>
    <w:p w14:paraId="3A090F8E" w14:textId="52FA3BD1" w:rsidR="00245B60" w:rsidRDefault="00245B60" w:rsidP="00245B60">
      <w:pPr>
        <w:pStyle w:val="Brdtextmedindrag"/>
      </w:pPr>
      <w:r w:rsidRPr="005C6009">
        <w:rPr>
          <w:i/>
        </w:rPr>
        <w:t>dels</w:t>
      </w:r>
      <w:r w:rsidR="007642CD">
        <w:t> </w:t>
      </w:r>
      <w:r w:rsidRPr="005C6009">
        <w:t>att det ska införas 15 nya paragrafer, 2</w:t>
      </w:r>
      <w:r w:rsidR="007642CD">
        <w:t> </w:t>
      </w:r>
      <w:r w:rsidRPr="005C6009">
        <w:t>kap. 1</w:t>
      </w:r>
      <w:r w:rsidR="007642CD">
        <w:t> </w:t>
      </w:r>
      <w:r w:rsidRPr="005C6009">
        <w:t>c–1</w:t>
      </w:r>
      <w:r w:rsidR="007642CD">
        <w:t> </w:t>
      </w:r>
      <w:r w:rsidRPr="005C6009">
        <w:t>i</w:t>
      </w:r>
      <w:r w:rsidR="007642CD">
        <w:t> </w:t>
      </w:r>
      <w:r w:rsidRPr="005C6009">
        <w:t>§§, 2</w:t>
      </w:r>
      <w:r w:rsidR="007642CD">
        <w:t> </w:t>
      </w:r>
      <w:r w:rsidRPr="005C6009">
        <w:t>a</w:t>
      </w:r>
      <w:r w:rsidR="007642CD">
        <w:t> </w:t>
      </w:r>
      <w:r w:rsidRPr="005C6009">
        <w:t xml:space="preserve">kap. </w:t>
      </w:r>
      <w:r w:rsidR="007642CD">
        <w:br/>
      </w:r>
      <w:r w:rsidRPr="005C6009">
        <w:t>8–</w:t>
      </w:r>
      <w:r>
        <w:t>8 f §§ och 5</w:t>
      </w:r>
      <w:r w:rsidR="007642CD">
        <w:t> </w:t>
      </w:r>
      <w:r>
        <w:t>kap. 2</w:t>
      </w:r>
      <w:r w:rsidR="007642CD">
        <w:t> </w:t>
      </w:r>
      <w:r>
        <w:t>e</w:t>
      </w:r>
      <w:r w:rsidR="007642CD">
        <w:t> </w:t>
      </w:r>
      <w:r>
        <w:t>§, och närmast före 2</w:t>
      </w:r>
      <w:r w:rsidR="007642CD">
        <w:t> </w:t>
      </w:r>
      <w:r>
        <w:t>kap. 1</w:t>
      </w:r>
      <w:r w:rsidR="007642CD">
        <w:t> </w:t>
      </w:r>
      <w:r>
        <w:t>c</w:t>
      </w:r>
      <w:r w:rsidR="007642CD">
        <w:t> </w:t>
      </w:r>
      <w:r>
        <w:t>§ och 2 a kap. 8</w:t>
      </w:r>
      <w:r w:rsidR="007642CD">
        <w:t> </w:t>
      </w:r>
      <w:r>
        <w:t>§ nya rubriker av följande lydelse.</w:t>
      </w:r>
    </w:p>
    <w:p w14:paraId="08A67BC7" w14:textId="77777777" w:rsidR="00245B60" w:rsidRDefault="00245B60" w:rsidP="00245B60">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5B0E77" w14:paraId="5A273705" w14:textId="77777777" w:rsidTr="00245B60">
        <w:tc>
          <w:tcPr>
            <w:tcW w:w="2500" w:type="pct"/>
            <w:shd w:val="clear" w:color="auto" w:fill="auto"/>
            <w:tcMar>
              <w:left w:w="0" w:type="dxa"/>
            </w:tcMar>
          </w:tcPr>
          <w:p w14:paraId="75E735D1" w14:textId="77777777" w:rsidR="00245B60" w:rsidRPr="005B0E77" w:rsidRDefault="00245B60" w:rsidP="00245B60">
            <w:pPr>
              <w:pStyle w:val="Brdtext"/>
              <w:rPr>
                <w:i/>
              </w:rPr>
            </w:pPr>
            <w:r w:rsidRPr="005B0E77">
              <w:rPr>
                <w:i/>
              </w:rPr>
              <w:t>Nuvarande lydelse</w:t>
            </w:r>
          </w:p>
        </w:tc>
        <w:tc>
          <w:tcPr>
            <w:tcW w:w="2500" w:type="pct"/>
            <w:shd w:val="clear" w:color="auto" w:fill="auto"/>
            <w:tcMar>
              <w:right w:w="0" w:type="dxa"/>
            </w:tcMar>
          </w:tcPr>
          <w:p w14:paraId="4208796E" w14:textId="77777777" w:rsidR="00245B60" w:rsidRPr="005B0E77" w:rsidRDefault="00245B60" w:rsidP="00245B60">
            <w:pPr>
              <w:pStyle w:val="Brdtext"/>
              <w:rPr>
                <w:i/>
              </w:rPr>
            </w:pPr>
            <w:r w:rsidRPr="005B0E77">
              <w:rPr>
                <w:i/>
              </w:rPr>
              <w:t>Föreslagen lydelse</w:t>
            </w:r>
          </w:p>
        </w:tc>
      </w:tr>
    </w:tbl>
    <w:p w14:paraId="2D768E4A" w14:textId="77777777" w:rsidR="00245B60" w:rsidRDefault="00245B60" w:rsidP="00245B60">
      <w:pPr>
        <w:pStyle w:val="Brdtext"/>
        <w:spacing w:before="230"/>
        <w:jc w:val="center"/>
        <w:rPr>
          <w:b/>
        </w:rPr>
      </w:pPr>
      <w:r>
        <w:rPr>
          <w:b/>
        </w:rPr>
        <w:t>2 kap.</w:t>
      </w:r>
    </w:p>
    <w:p w14:paraId="383D6DB2" w14:textId="77777777" w:rsidR="00245B60" w:rsidRPr="00CB2FF1" w:rsidRDefault="00245B60" w:rsidP="00245B60">
      <w:pPr>
        <w:pStyle w:val="Brdtext"/>
        <w:rPr>
          <w:i/>
        </w:rPr>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CB2FF1" w14:paraId="2319C080" w14:textId="77777777" w:rsidTr="00245B60">
        <w:tc>
          <w:tcPr>
            <w:tcW w:w="2500" w:type="pct"/>
            <w:shd w:val="clear" w:color="auto" w:fill="auto"/>
            <w:tcMar>
              <w:left w:w="0" w:type="dxa"/>
            </w:tcMar>
          </w:tcPr>
          <w:p w14:paraId="27A62413" w14:textId="77777777" w:rsidR="00245B60" w:rsidRPr="00CB2FF1" w:rsidRDefault="00245B60" w:rsidP="00245B60">
            <w:pPr>
              <w:pStyle w:val="Brdtextmedindrag"/>
              <w:rPr>
                <w:i/>
              </w:rPr>
            </w:pPr>
          </w:p>
        </w:tc>
        <w:tc>
          <w:tcPr>
            <w:tcW w:w="2500" w:type="pct"/>
            <w:shd w:val="clear" w:color="auto" w:fill="auto"/>
            <w:tcMar>
              <w:right w:w="0" w:type="dxa"/>
            </w:tcMar>
          </w:tcPr>
          <w:p w14:paraId="2BC2C1A6" w14:textId="77777777" w:rsidR="00245B60" w:rsidRDefault="00245B60" w:rsidP="00245B60">
            <w:pPr>
              <w:pStyle w:val="Brdtextmedindrag"/>
              <w:ind w:firstLine="0"/>
              <w:rPr>
                <w:i/>
              </w:rPr>
            </w:pPr>
            <w:r w:rsidRPr="003D104D">
              <w:rPr>
                <w:b/>
                <w:i/>
              </w:rPr>
              <w:t>Avropslager i ett annat EU-land</w:t>
            </w:r>
            <w:r>
              <w:rPr>
                <w:i/>
              </w:rPr>
              <w:t xml:space="preserve"> </w:t>
            </w:r>
          </w:p>
          <w:p w14:paraId="698BC17D" w14:textId="77777777" w:rsidR="00245B60" w:rsidRDefault="00245B60" w:rsidP="00245B60">
            <w:pPr>
              <w:pStyle w:val="Brdtextmedindrag"/>
              <w:ind w:firstLine="0"/>
              <w:rPr>
                <w:i/>
              </w:rPr>
            </w:pPr>
          </w:p>
          <w:p w14:paraId="318ABD7D" w14:textId="77777777" w:rsidR="00245B60" w:rsidRDefault="00245B60" w:rsidP="00245B60">
            <w:pPr>
              <w:pStyle w:val="Brdtextmedindrag"/>
              <w:ind w:firstLine="0"/>
              <w:rPr>
                <w:i/>
              </w:rPr>
            </w:pPr>
            <w:r>
              <w:rPr>
                <w:i/>
              </w:rPr>
              <w:t>1 c §</w:t>
            </w:r>
          </w:p>
          <w:p w14:paraId="32943F86" w14:textId="77777777" w:rsidR="00245B60" w:rsidRPr="005711F8" w:rsidRDefault="00245B60" w:rsidP="00245B60">
            <w:pPr>
              <w:pStyle w:val="Brdtextmedindrag"/>
              <w:rPr>
                <w:i/>
              </w:rPr>
            </w:pPr>
            <w:r>
              <w:rPr>
                <w:i/>
              </w:rPr>
              <w:t>En överföring av en vara till ett avropslager i ett annat EU-land ska inte likställas med en omsättning av varan.</w:t>
            </w:r>
            <w:r w:rsidRPr="005711F8">
              <w:rPr>
                <w:i/>
              </w:rPr>
              <w:t xml:space="preserve"> </w:t>
            </w:r>
          </w:p>
          <w:p w14:paraId="7C55CCB8" w14:textId="77777777" w:rsidR="00245B60" w:rsidRPr="005711F8" w:rsidRDefault="00245B60" w:rsidP="00245B60">
            <w:pPr>
              <w:pStyle w:val="Brdtextmedindrag"/>
              <w:rPr>
                <w:i/>
              </w:rPr>
            </w:pPr>
            <w:r w:rsidRPr="005711F8">
              <w:rPr>
                <w:i/>
              </w:rPr>
              <w:t xml:space="preserve">Första stycket gäller endast om </w:t>
            </w:r>
          </w:p>
          <w:p w14:paraId="029BB545" w14:textId="77777777" w:rsidR="00245B60" w:rsidRPr="00CB22BF" w:rsidRDefault="00245B60" w:rsidP="00245B60">
            <w:pPr>
              <w:pStyle w:val="Brdtextmedindrag"/>
              <w:rPr>
                <w:i/>
              </w:rPr>
            </w:pPr>
            <w:r>
              <w:rPr>
                <w:i/>
              </w:rPr>
              <w:t>1. </w:t>
            </w:r>
            <w:r w:rsidRPr="00CB22BF">
              <w:rPr>
                <w:i/>
              </w:rPr>
              <w:t>var</w:t>
            </w:r>
            <w:r>
              <w:rPr>
                <w:i/>
              </w:rPr>
              <w:t>an</w:t>
            </w:r>
            <w:r w:rsidRPr="00CB22BF">
              <w:rPr>
                <w:i/>
              </w:rPr>
              <w:t xml:space="preserve"> transporteras av en beskattningsbar person eller för dennes räkning till ett annat EU-land för att där</w:t>
            </w:r>
            <w:r>
              <w:rPr>
                <w:i/>
              </w:rPr>
              <w:t xml:space="preserve"> </w:t>
            </w:r>
            <w:r w:rsidRPr="00CB22BF">
              <w:rPr>
                <w:i/>
              </w:rPr>
              <w:t xml:space="preserve">överlåtas </w:t>
            </w:r>
            <w:r>
              <w:rPr>
                <w:i/>
              </w:rPr>
              <w:t xml:space="preserve">mot ersättning </w:t>
            </w:r>
            <w:r w:rsidRPr="00CB22BF">
              <w:rPr>
                <w:i/>
              </w:rPr>
              <w:t xml:space="preserve">till en annan beskattningsbar person </w:t>
            </w:r>
            <w:r>
              <w:rPr>
                <w:i/>
              </w:rPr>
              <w:t xml:space="preserve">som enligt ett befintligt </w:t>
            </w:r>
            <w:r w:rsidRPr="00CB22BF">
              <w:rPr>
                <w:i/>
              </w:rPr>
              <w:t xml:space="preserve">avtal </w:t>
            </w:r>
            <w:r>
              <w:rPr>
                <w:i/>
              </w:rPr>
              <w:t>dem e</w:t>
            </w:r>
            <w:r w:rsidRPr="00CB22BF">
              <w:rPr>
                <w:i/>
              </w:rPr>
              <w:t xml:space="preserve">mellan </w:t>
            </w:r>
            <w:r>
              <w:rPr>
                <w:i/>
              </w:rPr>
              <w:t>har rätt att förvärva varan,</w:t>
            </w:r>
            <w:r w:rsidRPr="00CB22BF">
              <w:rPr>
                <w:i/>
              </w:rPr>
              <w:t xml:space="preserve"> </w:t>
            </w:r>
          </w:p>
          <w:p w14:paraId="2A85C673" w14:textId="77777777" w:rsidR="00245B60" w:rsidRPr="00CB22BF" w:rsidRDefault="00245B60" w:rsidP="00245B60">
            <w:pPr>
              <w:pStyle w:val="Brdtextmedindrag"/>
              <w:rPr>
                <w:i/>
              </w:rPr>
            </w:pPr>
            <w:r>
              <w:rPr>
                <w:i/>
              </w:rPr>
              <w:t>2. </w:t>
            </w:r>
            <w:r w:rsidRPr="00CB22BF">
              <w:rPr>
                <w:i/>
              </w:rPr>
              <w:t>den som överför var</w:t>
            </w:r>
            <w:r>
              <w:rPr>
                <w:i/>
              </w:rPr>
              <w:t>an</w:t>
            </w:r>
            <w:r w:rsidRPr="00CB22BF">
              <w:rPr>
                <w:i/>
              </w:rPr>
              <w:t xml:space="preserve"> </w:t>
            </w:r>
            <w:r>
              <w:rPr>
                <w:i/>
              </w:rPr>
              <w:t>varken</w:t>
            </w:r>
            <w:r w:rsidRPr="00CB22BF">
              <w:rPr>
                <w:i/>
              </w:rPr>
              <w:t xml:space="preserve"> har etablerat sätet för sin ekonomiska verksamhet eller har något fast etableringsställe i </w:t>
            </w:r>
            <w:r>
              <w:rPr>
                <w:i/>
              </w:rPr>
              <w:t>det land som</w:t>
            </w:r>
            <w:r w:rsidRPr="00CB22BF">
              <w:rPr>
                <w:i/>
              </w:rPr>
              <w:t xml:space="preserve"> var</w:t>
            </w:r>
            <w:r>
              <w:rPr>
                <w:i/>
              </w:rPr>
              <w:t>an</w:t>
            </w:r>
            <w:r w:rsidRPr="00CB22BF">
              <w:rPr>
                <w:i/>
              </w:rPr>
              <w:t xml:space="preserve"> transporteras</w:t>
            </w:r>
            <w:r>
              <w:rPr>
                <w:i/>
              </w:rPr>
              <w:t xml:space="preserve"> till</w:t>
            </w:r>
            <w:r w:rsidRPr="00CB22BF">
              <w:rPr>
                <w:i/>
              </w:rPr>
              <w:t>,</w:t>
            </w:r>
          </w:p>
          <w:p w14:paraId="691AEDF6" w14:textId="64D592AC" w:rsidR="00245B60" w:rsidRPr="00CB22BF" w:rsidRDefault="00245B60" w:rsidP="00245B60">
            <w:pPr>
              <w:pStyle w:val="Brdtextmedindrag"/>
              <w:rPr>
                <w:i/>
              </w:rPr>
            </w:pPr>
            <w:r>
              <w:rPr>
                <w:i/>
              </w:rPr>
              <w:t>3. </w:t>
            </w:r>
            <w:r w:rsidRPr="00CB22BF">
              <w:rPr>
                <w:i/>
              </w:rPr>
              <w:t>den som har rätt att förvärva var</w:t>
            </w:r>
            <w:r>
              <w:rPr>
                <w:i/>
              </w:rPr>
              <w:t>an</w:t>
            </w:r>
            <w:r w:rsidRPr="00CB22BF">
              <w:rPr>
                <w:i/>
              </w:rPr>
              <w:t xml:space="preserve"> är registrerad till mervärdesskatt i det land </w:t>
            </w:r>
            <w:r>
              <w:rPr>
                <w:i/>
              </w:rPr>
              <w:t>som</w:t>
            </w:r>
            <w:r w:rsidRPr="00CB22BF">
              <w:rPr>
                <w:i/>
              </w:rPr>
              <w:t xml:space="preserve"> var</w:t>
            </w:r>
            <w:r>
              <w:rPr>
                <w:i/>
              </w:rPr>
              <w:t>an</w:t>
            </w:r>
            <w:r w:rsidRPr="00CB22BF">
              <w:rPr>
                <w:i/>
              </w:rPr>
              <w:t xml:space="preserve"> överförs </w:t>
            </w:r>
            <w:r>
              <w:rPr>
                <w:i/>
              </w:rPr>
              <w:t xml:space="preserve">till </w:t>
            </w:r>
            <w:r w:rsidRPr="00CB22BF">
              <w:rPr>
                <w:i/>
              </w:rPr>
              <w:t>och den som överför var</w:t>
            </w:r>
            <w:r>
              <w:rPr>
                <w:i/>
              </w:rPr>
              <w:t>an</w:t>
            </w:r>
            <w:r w:rsidRPr="00CB22BF">
              <w:rPr>
                <w:i/>
              </w:rPr>
              <w:t xml:space="preserve"> har kännedom om den avsedda förvärvar</w:t>
            </w:r>
            <w:r>
              <w:rPr>
                <w:i/>
              </w:rPr>
              <w:t>ens registrerings</w:t>
            </w:r>
            <w:r w:rsidRPr="00CB22BF">
              <w:rPr>
                <w:i/>
              </w:rPr>
              <w:t>numme</w:t>
            </w:r>
            <w:r>
              <w:rPr>
                <w:i/>
              </w:rPr>
              <w:t>r till mer</w:t>
            </w:r>
            <w:r>
              <w:rPr>
                <w:i/>
              </w:rPr>
              <w:softHyphen/>
              <w:t>värdesskatt när transporten avgår, och</w:t>
            </w:r>
            <w:r w:rsidRPr="00CB22BF">
              <w:rPr>
                <w:i/>
              </w:rPr>
              <w:t xml:space="preserve"> </w:t>
            </w:r>
          </w:p>
          <w:p w14:paraId="4927F273" w14:textId="32A488CF" w:rsidR="00245B60" w:rsidRPr="00CB22BF" w:rsidRDefault="00245B60" w:rsidP="00245B60">
            <w:pPr>
              <w:pStyle w:val="Brdtextmedindrag"/>
              <w:rPr>
                <w:i/>
              </w:rPr>
            </w:pPr>
            <w:r>
              <w:rPr>
                <w:i/>
              </w:rPr>
              <w:t>4. </w:t>
            </w:r>
            <w:r w:rsidRPr="00CB22BF">
              <w:rPr>
                <w:i/>
              </w:rPr>
              <w:t>den som överför var</w:t>
            </w:r>
            <w:r>
              <w:rPr>
                <w:i/>
              </w:rPr>
              <w:t>an</w:t>
            </w:r>
            <w:r w:rsidRPr="00CB22BF">
              <w:rPr>
                <w:i/>
              </w:rPr>
              <w:t xml:space="preserve"> registrerar överföringen i det regist</w:t>
            </w:r>
            <w:r>
              <w:rPr>
                <w:i/>
              </w:rPr>
              <w:t>er som föreskrivs i 39 kap. 14 a </w:t>
            </w:r>
            <w:r w:rsidRPr="00CB22BF">
              <w:rPr>
                <w:i/>
              </w:rPr>
              <w:t>§ skatteförfarande</w:t>
            </w:r>
            <w:r>
              <w:rPr>
                <w:i/>
              </w:rPr>
              <w:softHyphen/>
            </w:r>
            <w:r w:rsidRPr="00CB22BF">
              <w:rPr>
                <w:i/>
              </w:rPr>
              <w:t>lagen (2011:1244), samt för in uppgifter i en periodisk samman</w:t>
            </w:r>
            <w:r>
              <w:rPr>
                <w:i/>
              </w:rPr>
              <w:softHyphen/>
            </w:r>
            <w:r w:rsidRPr="00CB22BF">
              <w:rPr>
                <w:i/>
              </w:rPr>
              <w:t xml:space="preserve">ställning </w:t>
            </w:r>
            <w:r>
              <w:rPr>
                <w:i/>
              </w:rPr>
              <w:t>enligt 35</w:t>
            </w:r>
            <w:r w:rsidR="007642CD">
              <w:rPr>
                <w:i/>
              </w:rPr>
              <w:t> </w:t>
            </w:r>
            <w:r>
              <w:rPr>
                <w:i/>
              </w:rPr>
              <w:t xml:space="preserve">kap. samma lag </w:t>
            </w:r>
            <w:r w:rsidRPr="00CB22BF">
              <w:rPr>
                <w:i/>
              </w:rPr>
              <w:t xml:space="preserve">om den avsedda förvärvarens registreringsnummer </w:t>
            </w:r>
            <w:r>
              <w:rPr>
                <w:i/>
              </w:rPr>
              <w:t>till mer</w:t>
            </w:r>
            <w:r>
              <w:rPr>
                <w:i/>
              </w:rPr>
              <w:softHyphen/>
              <w:t xml:space="preserve">värdesskatt </w:t>
            </w:r>
            <w:r w:rsidRPr="00CB22BF">
              <w:rPr>
                <w:i/>
              </w:rPr>
              <w:t xml:space="preserve">i det EU-land </w:t>
            </w:r>
            <w:r>
              <w:rPr>
                <w:i/>
              </w:rPr>
              <w:t>som</w:t>
            </w:r>
            <w:r w:rsidRPr="00CB22BF">
              <w:rPr>
                <w:i/>
              </w:rPr>
              <w:t xml:space="preserve"> var</w:t>
            </w:r>
            <w:r>
              <w:rPr>
                <w:i/>
              </w:rPr>
              <w:t>an</w:t>
            </w:r>
            <w:r w:rsidRPr="00CB22BF">
              <w:rPr>
                <w:i/>
              </w:rPr>
              <w:t xml:space="preserve"> överförs</w:t>
            </w:r>
            <w:r>
              <w:rPr>
                <w:i/>
              </w:rPr>
              <w:t xml:space="preserve"> till</w:t>
            </w:r>
            <w:r w:rsidRPr="00CB22BF">
              <w:rPr>
                <w:i/>
              </w:rPr>
              <w:t xml:space="preserve">. </w:t>
            </w:r>
          </w:p>
          <w:p w14:paraId="1C8CF7D4" w14:textId="77777777" w:rsidR="00245B60" w:rsidRPr="00CB22BF" w:rsidRDefault="00245B60" w:rsidP="00245B60">
            <w:pPr>
              <w:pStyle w:val="Brdtextmedindrag"/>
              <w:ind w:firstLine="0"/>
              <w:rPr>
                <w:i/>
              </w:rPr>
            </w:pPr>
          </w:p>
          <w:p w14:paraId="670C2F85" w14:textId="77777777" w:rsidR="00245B60" w:rsidRPr="00E90DFF" w:rsidRDefault="00245B60" w:rsidP="00245B60">
            <w:pPr>
              <w:pStyle w:val="Brdtextmedindrag"/>
              <w:ind w:firstLine="0"/>
              <w:rPr>
                <w:i/>
              </w:rPr>
            </w:pPr>
            <w:r>
              <w:rPr>
                <w:i/>
              </w:rPr>
              <w:t>1 d </w:t>
            </w:r>
            <w:r w:rsidRPr="00E90DFF">
              <w:rPr>
                <w:i/>
              </w:rPr>
              <w:t>§</w:t>
            </w:r>
          </w:p>
          <w:p w14:paraId="5987E14C" w14:textId="77777777" w:rsidR="00245B60" w:rsidRPr="00E90DFF" w:rsidRDefault="00245B60" w:rsidP="00245B60">
            <w:pPr>
              <w:pStyle w:val="Brdtextmedindrag"/>
              <w:rPr>
                <w:i/>
              </w:rPr>
            </w:pPr>
            <w:bookmarkStart w:id="131" w:name="_Hlk9415126"/>
            <w:r>
              <w:rPr>
                <w:i/>
              </w:rPr>
              <w:t xml:space="preserve">Den som har överfört en vara till ett avropslager i ett annat EU-land enligt 1 c § ska </w:t>
            </w:r>
            <w:r w:rsidRPr="00E90DFF">
              <w:rPr>
                <w:i/>
              </w:rPr>
              <w:t>anses ha gjort en från skatteplikt undantage</w:t>
            </w:r>
            <w:r>
              <w:rPr>
                <w:i/>
              </w:rPr>
              <w:t>n omsättning enligt 3 kap. 30 a </w:t>
            </w:r>
            <w:r w:rsidRPr="00E90DFF">
              <w:rPr>
                <w:i/>
              </w:rPr>
              <w:t xml:space="preserve">§ första stycket 1 när </w:t>
            </w:r>
            <w:r>
              <w:rPr>
                <w:i/>
              </w:rPr>
              <w:t>varan överlåts till den avsedda förvärvaren</w:t>
            </w:r>
            <w:r w:rsidRPr="00E90DFF">
              <w:rPr>
                <w:i/>
              </w:rPr>
              <w:t xml:space="preserve">, eller någon som ersatt denne enligt </w:t>
            </w:r>
            <w:r>
              <w:rPr>
                <w:i/>
              </w:rPr>
              <w:t>1 g </w:t>
            </w:r>
            <w:r w:rsidRPr="00E90DFF">
              <w:rPr>
                <w:i/>
              </w:rPr>
              <w:t xml:space="preserve">§, om det sker inom 12 månader från det att </w:t>
            </w:r>
            <w:r>
              <w:rPr>
                <w:i/>
              </w:rPr>
              <w:t>varan</w:t>
            </w:r>
            <w:r w:rsidRPr="00E90DFF">
              <w:rPr>
                <w:i/>
              </w:rPr>
              <w:t xml:space="preserve"> ankom till det andra EU-landet.</w:t>
            </w:r>
          </w:p>
          <w:bookmarkEnd w:id="131"/>
          <w:p w14:paraId="4CDB1499" w14:textId="77777777" w:rsidR="00245B60" w:rsidRDefault="00245B60" w:rsidP="00245B60">
            <w:pPr>
              <w:pStyle w:val="Brdtextmedindrag"/>
              <w:ind w:firstLine="0"/>
              <w:rPr>
                <w:i/>
              </w:rPr>
            </w:pPr>
          </w:p>
          <w:p w14:paraId="0BB21251" w14:textId="77777777" w:rsidR="00245B60" w:rsidRPr="00E90DFF" w:rsidRDefault="00245B60" w:rsidP="00245B60">
            <w:pPr>
              <w:pStyle w:val="Brdtextmedindrag"/>
              <w:ind w:firstLine="0"/>
              <w:rPr>
                <w:i/>
              </w:rPr>
            </w:pPr>
            <w:r>
              <w:rPr>
                <w:i/>
              </w:rPr>
              <w:t>1 e </w:t>
            </w:r>
            <w:r w:rsidRPr="00E90DFF">
              <w:rPr>
                <w:i/>
              </w:rPr>
              <w:t>§</w:t>
            </w:r>
          </w:p>
          <w:p w14:paraId="49757402" w14:textId="3C5619DC" w:rsidR="00245B60" w:rsidRPr="002A2EC6" w:rsidRDefault="00245B60" w:rsidP="00245B60">
            <w:pPr>
              <w:pStyle w:val="Brdtextmedindrag"/>
              <w:rPr>
                <w:i/>
              </w:rPr>
            </w:pPr>
            <w:r w:rsidRPr="002A2EC6">
              <w:rPr>
                <w:i/>
              </w:rPr>
              <w:t>Om varan inte har överlåtits till en sådan beskattningsbar person som avses i 1</w:t>
            </w:r>
            <w:r w:rsidR="007642CD">
              <w:rPr>
                <w:i/>
              </w:rPr>
              <w:t> </w:t>
            </w:r>
            <w:r>
              <w:rPr>
                <w:i/>
              </w:rPr>
              <w:t>d</w:t>
            </w:r>
            <w:r w:rsidR="007642CD">
              <w:rPr>
                <w:i/>
              </w:rPr>
              <w:t> </w:t>
            </w:r>
            <w:r>
              <w:rPr>
                <w:i/>
              </w:rPr>
              <w:t xml:space="preserve">§ </w:t>
            </w:r>
            <w:r w:rsidRPr="002A2EC6">
              <w:rPr>
                <w:i/>
              </w:rPr>
              <w:t>inom 12 månader från det att varan ankom till det andra EU-landet, ska överföringen likställas med en omsättning av varan</w:t>
            </w:r>
            <w:r>
              <w:rPr>
                <w:i/>
              </w:rPr>
              <w:t xml:space="preserve"> enligt 1</w:t>
            </w:r>
            <w:r w:rsidR="007642CD">
              <w:rPr>
                <w:i/>
              </w:rPr>
              <w:t> </w:t>
            </w:r>
            <w:r>
              <w:rPr>
                <w:i/>
              </w:rPr>
              <w:t>§ andra stycket</w:t>
            </w:r>
            <w:r w:rsidRPr="002A2EC6">
              <w:rPr>
                <w:i/>
              </w:rPr>
              <w:t>. Tidpunkten för omsättningen ska vara dagen efter 12-månaders</w:t>
            </w:r>
            <w:r w:rsidRPr="002A2EC6">
              <w:rPr>
                <w:i/>
              </w:rPr>
              <w:softHyphen/>
              <w:t>periodens utgång.</w:t>
            </w:r>
          </w:p>
          <w:p w14:paraId="39F04E9D" w14:textId="77777777" w:rsidR="00245B60" w:rsidRDefault="00245B60" w:rsidP="00245B60">
            <w:pPr>
              <w:pStyle w:val="Brdtextmedindrag"/>
              <w:ind w:firstLine="0"/>
              <w:rPr>
                <w:i/>
              </w:rPr>
            </w:pPr>
          </w:p>
          <w:p w14:paraId="5304A75D" w14:textId="77777777" w:rsidR="00245B60" w:rsidRPr="00E90DFF" w:rsidRDefault="00245B60" w:rsidP="00245B60">
            <w:pPr>
              <w:pStyle w:val="Brdtextmedindrag"/>
              <w:ind w:firstLine="0"/>
              <w:rPr>
                <w:i/>
              </w:rPr>
            </w:pPr>
            <w:r>
              <w:rPr>
                <w:i/>
              </w:rPr>
              <w:t>1 f </w:t>
            </w:r>
            <w:r w:rsidRPr="00E90DFF">
              <w:rPr>
                <w:i/>
              </w:rPr>
              <w:t>§</w:t>
            </w:r>
          </w:p>
          <w:p w14:paraId="74957BD0" w14:textId="77777777" w:rsidR="00245B60" w:rsidRDefault="00245B60" w:rsidP="00245B60">
            <w:pPr>
              <w:pStyle w:val="Brdtextmedindrag"/>
              <w:rPr>
                <w:i/>
              </w:rPr>
            </w:pPr>
            <w:r w:rsidRPr="00E90DFF">
              <w:rPr>
                <w:i/>
              </w:rPr>
              <w:t xml:space="preserve">Vid överföring av </w:t>
            </w:r>
            <w:r>
              <w:rPr>
                <w:i/>
              </w:rPr>
              <w:t xml:space="preserve">en </w:t>
            </w:r>
            <w:r w:rsidRPr="00E90DFF">
              <w:rPr>
                <w:i/>
              </w:rPr>
              <w:t>var</w:t>
            </w:r>
            <w:r>
              <w:rPr>
                <w:i/>
              </w:rPr>
              <w:t>a enligt 1 c </w:t>
            </w:r>
            <w:r w:rsidRPr="00E90DFF">
              <w:rPr>
                <w:i/>
              </w:rPr>
              <w:t xml:space="preserve">§ </w:t>
            </w:r>
            <w:proofErr w:type="gramStart"/>
            <w:r w:rsidRPr="00E90DFF">
              <w:rPr>
                <w:i/>
              </w:rPr>
              <w:t>får var</w:t>
            </w:r>
            <w:r>
              <w:rPr>
                <w:i/>
              </w:rPr>
              <w:t>an</w:t>
            </w:r>
            <w:proofErr w:type="gramEnd"/>
            <w:r w:rsidRPr="00E90DFF">
              <w:rPr>
                <w:i/>
              </w:rPr>
              <w:t xml:space="preserve"> skickas tillbaka till Sverige utan att </w:t>
            </w:r>
            <w:r>
              <w:rPr>
                <w:i/>
              </w:rPr>
              <w:t>överföring</w:t>
            </w:r>
            <w:r w:rsidRPr="00E90DFF">
              <w:rPr>
                <w:i/>
              </w:rPr>
              <w:t xml:space="preserve">en </w:t>
            </w:r>
            <w:r>
              <w:rPr>
                <w:i/>
              </w:rPr>
              <w:t xml:space="preserve">ska likställas med en </w:t>
            </w:r>
            <w:r w:rsidRPr="00E90DFF">
              <w:rPr>
                <w:i/>
              </w:rPr>
              <w:t>omsättning</w:t>
            </w:r>
            <w:r>
              <w:rPr>
                <w:i/>
              </w:rPr>
              <w:t>,</w:t>
            </w:r>
            <w:r w:rsidRPr="00E90DFF">
              <w:rPr>
                <w:i/>
              </w:rPr>
              <w:t xml:space="preserve"> om </w:t>
            </w:r>
            <w:r>
              <w:rPr>
                <w:i/>
              </w:rPr>
              <w:t xml:space="preserve">återsändandet av varan </w:t>
            </w:r>
          </w:p>
          <w:p w14:paraId="25BBE362" w14:textId="77777777" w:rsidR="00245B60" w:rsidRDefault="00245B60" w:rsidP="00245B60">
            <w:pPr>
              <w:pStyle w:val="Brdtextmedindrag"/>
              <w:rPr>
                <w:i/>
              </w:rPr>
            </w:pPr>
            <w:r>
              <w:rPr>
                <w:i/>
              </w:rPr>
              <w:t>1. </w:t>
            </w:r>
            <w:r w:rsidRPr="00E90DFF">
              <w:rPr>
                <w:i/>
              </w:rPr>
              <w:t xml:space="preserve">sker inom 12 månader </w:t>
            </w:r>
            <w:r>
              <w:rPr>
                <w:i/>
              </w:rPr>
              <w:t>från det att varan</w:t>
            </w:r>
            <w:r w:rsidRPr="00E90DFF">
              <w:rPr>
                <w:i/>
              </w:rPr>
              <w:t xml:space="preserve"> ankom till det andra EU-landet</w:t>
            </w:r>
            <w:r>
              <w:rPr>
                <w:i/>
              </w:rPr>
              <w:t>,</w:t>
            </w:r>
            <w:r w:rsidRPr="00E90DFF">
              <w:rPr>
                <w:i/>
              </w:rPr>
              <w:t xml:space="preserve"> och </w:t>
            </w:r>
          </w:p>
          <w:p w14:paraId="340EF427" w14:textId="77777777" w:rsidR="00245B60" w:rsidRPr="00E90DFF" w:rsidRDefault="00245B60" w:rsidP="00245B60">
            <w:pPr>
              <w:pStyle w:val="Brdtextmedindrag"/>
              <w:rPr>
                <w:i/>
              </w:rPr>
            </w:pPr>
            <w:r>
              <w:rPr>
                <w:i/>
              </w:rPr>
              <w:t>2. </w:t>
            </w:r>
            <w:r w:rsidRPr="00E90DFF">
              <w:rPr>
                <w:i/>
              </w:rPr>
              <w:t>anges i det regist</w:t>
            </w:r>
            <w:r>
              <w:rPr>
                <w:i/>
              </w:rPr>
              <w:t>er som föreskrivs i 39 kap. 14</w:t>
            </w:r>
            <w:r w:rsidRPr="00E90DFF">
              <w:rPr>
                <w:i/>
              </w:rPr>
              <w:t> </w:t>
            </w:r>
            <w:r>
              <w:rPr>
                <w:i/>
              </w:rPr>
              <w:t>a</w:t>
            </w:r>
            <w:r w:rsidRPr="00E90DFF">
              <w:rPr>
                <w:i/>
              </w:rPr>
              <w:t> § skatte</w:t>
            </w:r>
            <w:r w:rsidRPr="00E90DFF">
              <w:rPr>
                <w:i/>
              </w:rPr>
              <w:softHyphen/>
            </w:r>
            <w:r>
              <w:rPr>
                <w:i/>
              </w:rPr>
              <w:t>förfarandelagen </w:t>
            </w:r>
            <w:r w:rsidRPr="00E90DFF">
              <w:rPr>
                <w:i/>
              </w:rPr>
              <w:t>(2011:1244).</w:t>
            </w:r>
          </w:p>
          <w:p w14:paraId="3CB955EF" w14:textId="3ED2EF2A" w:rsidR="00245B60" w:rsidRDefault="00245B60" w:rsidP="00245B60">
            <w:pPr>
              <w:pStyle w:val="Brdtextmedindrag"/>
              <w:rPr>
                <w:i/>
              </w:rPr>
            </w:pPr>
          </w:p>
          <w:p w14:paraId="3D2DFC25" w14:textId="77777777" w:rsidR="00245B60" w:rsidRDefault="00245B60" w:rsidP="00245B60">
            <w:pPr>
              <w:pStyle w:val="Brdtextmedindrag"/>
              <w:rPr>
                <w:i/>
              </w:rPr>
            </w:pPr>
          </w:p>
          <w:p w14:paraId="2D227C87" w14:textId="77777777" w:rsidR="00245B60" w:rsidRPr="00E90DFF" w:rsidRDefault="00245B60" w:rsidP="00245B60">
            <w:pPr>
              <w:pStyle w:val="Brdtextmedindrag"/>
              <w:ind w:firstLine="0"/>
              <w:rPr>
                <w:i/>
              </w:rPr>
            </w:pPr>
            <w:r>
              <w:rPr>
                <w:i/>
              </w:rPr>
              <w:t>1 g </w:t>
            </w:r>
            <w:r w:rsidRPr="00E90DFF">
              <w:rPr>
                <w:i/>
              </w:rPr>
              <w:t>§</w:t>
            </w:r>
          </w:p>
          <w:p w14:paraId="1F10248E" w14:textId="1ADA5BF4" w:rsidR="00245B60" w:rsidRPr="00E90DFF" w:rsidRDefault="00245B60" w:rsidP="00245B60">
            <w:pPr>
              <w:pStyle w:val="Brdtextmedindrag"/>
              <w:rPr>
                <w:i/>
              </w:rPr>
            </w:pPr>
            <w:r w:rsidRPr="00E90DFF">
              <w:rPr>
                <w:i/>
              </w:rPr>
              <w:t xml:space="preserve">Om </w:t>
            </w:r>
            <w:r>
              <w:rPr>
                <w:i/>
              </w:rPr>
              <w:t>förvärvaren som avses i 1 c </w:t>
            </w:r>
            <w:r w:rsidRPr="00E90DFF">
              <w:rPr>
                <w:i/>
              </w:rPr>
              <w:t xml:space="preserve">§ </w:t>
            </w:r>
            <w:r>
              <w:rPr>
                <w:i/>
              </w:rPr>
              <w:t>byts ut mot</w:t>
            </w:r>
            <w:r w:rsidRPr="00E90DFF">
              <w:rPr>
                <w:i/>
              </w:rPr>
              <w:t xml:space="preserve"> en annan beskattnings</w:t>
            </w:r>
            <w:r w:rsidR="009A60AF">
              <w:rPr>
                <w:i/>
              </w:rPr>
              <w:softHyphen/>
            </w:r>
            <w:r w:rsidRPr="00E90DFF">
              <w:rPr>
                <w:i/>
              </w:rPr>
              <w:t>bar person inom</w:t>
            </w:r>
            <w:r>
              <w:rPr>
                <w:i/>
              </w:rPr>
              <w:t xml:space="preserve"> 12 månader från det att varan</w:t>
            </w:r>
            <w:r w:rsidRPr="00E90DFF">
              <w:rPr>
                <w:i/>
              </w:rPr>
              <w:t xml:space="preserve"> </w:t>
            </w:r>
            <w:r>
              <w:rPr>
                <w:i/>
              </w:rPr>
              <w:t>an</w:t>
            </w:r>
            <w:r w:rsidRPr="00E90DFF">
              <w:rPr>
                <w:i/>
              </w:rPr>
              <w:t xml:space="preserve">kom till det andra EU-landet, ska </w:t>
            </w:r>
            <w:r>
              <w:rPr>
                <w:i/>
              </w:rPr>
              <w:t>överföringen inte likställas med en omsättning av varan</w:t>
            </w:r>
            <w:r w:rsidRPr="00E90DFF">
              <w:rPr>
                <w:i/>
              </w:rPr>
              <w:t xml:space="preserve">, </w:t>
            </w:r>
            <w:r>
              <w:rPr>
                <w:i/>
              </w:rPr>
              <w:t>om</w:t>
            </w:r>
          </w:p>
          <w:p w14:paraId="49572970" w14:textId="77777777" w:rsidR="00245B60" w:rsidRPr="007B2E86" w:rsidRDefault="00245B60" w:rsidP="00245B60">
            <w:pPr>
              <w:pStyle w:val="Brdtextmedindrag"/>
              <w:rPr>
                <w:i/>
              </w:rPr>
            </w:pPr>
            <w:r>
              <w:rPr>
                <w:i/>
              </w:rPr>
              <w:t>1. övriga villkor i 1 c </w:t>
            </w:r>
            <w:r w:rsidRPr="007B2E86">
              <w:rPr>
                <w:i/>
              </w:rPr>
              <w:t xml:space="preserve">§ är uppfyllda, och </w:t>
            </w:r>
          </w:p>
          <w:p w14:paraId="2FDD7CF7" w14:textId="77777777" w:rsidR="00245B60" w:rsidRPr="00E90DFF" w:rsidRDefault="00245B60" w:rsidP="00245B60">
            <w:pPr>
              <w:pStyle w:val="Brdtextmedindrag"/>
              <w:rPr>
                <w:i/>
              </w:rPr>
            </w:pPr>
            <w:r>
              <w:rPr>
                <w:i/>
              </w:rPr>
              <w:t>2. bytet</w:t>
            </w:r>
            <w:r w:rsidRPr="00E90DFF">
              <w:rPr>
                <w:i/>
              </w:rPr>
              <w:t xml:space="preserve"> registreras av den som </w:t>
            </w:r>
            <w:r>
              <w:rPr>
                <w:i/>
              </w:rPr>
              <w:t>överför</w:t>
            </w:r>
            <w:r w:rsidRPr="00E90DFF">
              <w:rPr>
                <w:i/>
              </w:rPr>
              <w:t xml:space="preserve"> </w:t>
            </w:r>
            <w:r>
              <w:rPr>
                <w:i/>
              </w:rPr>
              <w:t>varan</w:t>
            </w:r>
            <w:r w:rsidRPr="00E90DFF">
              <w:rPr>
                <w:i/>
              </w:rPr>
              <w:t xml:space="preserve"> i det register som föreskrivs i 39</w:t>
            </w:r>
            <w:r>
              <w:rPr>
                <w:i/>
              </w:rPr>
              <w:t> </w:t>
            </w:r>
            <w:r w:rsidRPr="00E90DFF">
              <w:rPr>
                <w:i/>
              </w:rPr>
              <w:t>k</w:t>
            </w:r>
            <w:r>
              <w:rPr>
                <w:i/>
              </w:rPr>
              <w:t>ap. 14 a § skatte</w:t>
            </w:r>
            <w:r>
              <w:rPr>
                <w:i/>
              </w:rPr>
              <w:softHyphen/>
              <w:t xml:space="preserve">förfarandelagen </w:t>
            </w:r>
            <w:r w:rsidRPr="00E90DFF">
              <w:rPr>
                <w:i/>
              </w:rPr>
              <w:t>(2011:1244).</w:t>
            </w:r>
          </w:p>
          <w:p w14:paraId="5F0FC9F3" w14:textId="77777777" w:rsidR="00245B60" w:rsidRPr="00E90DFF" w:rsidRDefault="00245B60" w:rsidP="00245B60">
            <w:pPr>
              <w:pStyle w:val="Brdtextmedindrag"/>
              <w:rPr>
                <w:i/>
              </w:rPr>
            </w:pPr>
          </w:p>
          <w:p w14:paraId="7BC34E48" w14:textId="77777777" w:rsidR="00245B60" w:rsidRPr="00E90DFF" w:rsidRDefault="00245B60" w:rsidP="00245B60">
            <w:pPr>
              <w:pStyle w:val="Brdtextmedindrag"/>
              <w:ind w:firstLine="0"/>
              <w:rPr>
                <w:i/>
              </w:rPr>
            </w:pPr>
            <w:r>
              <w:rPr>
                <w:i/>
              </w:rPr>
              <w:t>1 h </w:t>
            </w:r>
            <w:r w:rsidRPr="00E90DFF">
              <w:rPr>
                <w:i/>
              </w:rPr>
              <w:t>§</w:t>
            </w:r>
          </w:p>
          <w:p w14:paraId="0E9F2CA6" w14:textId="7636DD73" w:rsidR="00245B60" w:rsidRPr="00E90DFF" w:rsidRDefault="00245B60" w:rsidP="00245B60">
            <w:pPr>
              <w:pStyle w:val="Brdtextmedindrag"/>
              <w:rPr>
                <w:i/>
              </w:rPr>
            </w:pPr>
            <w:r>
              <w:rPr>
                <w:i/>
              </w:rPr>
              <w:t xml:space="preserve">Om något av </w:t>
            </w:r>
            <w:r w:rsidRPr="00E90DFF">
              <w:rPr>
                <w:i/>
              </w:rPr>
              <w:t>villkor</w:t>
            </w:r>
            <w:r>
              <w:rPr>
                <w:i/>
              </w:rPr>
              <w:t>en</w:t>
            </w:r>
            <w:r w:rsidRPr="00E90DFF">
              <w:rPr>
                <w:i/>
              </w:rPr>
              <w:t xml:space="preserve"> i 1 c</w:t>
            </w:r>
            <w:r>
              <w:rPr>
                <w:i/>
              </w:rPr>
              <w:t xml:space="preserve"> eller</w:t>
            </w:r>
            <w:r w:rsidRPr="00E90DFF">
              <w:rPr>
                <w:i/>
              </w:rPr>
              <w:t xml:space="preserve"> </w:t>
            </w:r>
            <w:r>
              <w:rPr>
                <w:i/>
              </w:rPr>
              <w:t>1</w:t>
            </w:r>
            <w:r w:rsidR="007642CD">
              <w:rPr>
                <w:i/>
              </w:rPr>
              <w:t> </w:t>
            </w:r>
            <w:r w:rsidRPr="00E90DFF">
              <w:rPr>
                <w:i/>
              </w:rPr>
              <w:t>g</w:t>
            </w:r>
            <w:r w:rsidR="007642CD">
              <w:rPr>
                <w:i/>
              </w:rPr>
              <w:t> </w:t>
            </w:r>
            <w:r w:rsidRPr="00E90DFF">
              <w:rPr>
                <w:i/>
              </w:rPr>
              <w:t>§ upphör att vara uppfyllt inom 12 månader från det att var</w:t>
            </w:r>
            <w:r>
              <w:rPr>
                <w:i/>
              </w:rPr>
              <w:t>an</w:t>
            </w:r>
            <w:r w:rsidRPr="00E90DFF">
              <w:rPr>
                <w:i/>
              </w:rPr>
              <w:t xml:space="preserve"> ankom till det andra EU-</w:t>
            </w:r>
            <w:r w:rsidRPr="009C5068">
              <w:rPr>
                <w:i/>
              </w:rPr>
              <w:t>landet</w:t>
            </w:r>
            <w:r>
              <w:rPr>
                <w:i/>
              </w:rPr>
              <w:t>,</w:t>
            </w:r>
            <w:r w:rsidRPr="009C5068">
              <w:rPr>
                <w:i/>
              </w:rPr>
              <w:t xml:space="preserve"> ska överföringen </w:t>
            </w:r>
            <w:r>
              <w:rPr>
                <w:i/>
              </w:rPr>
              <w:t xml:space="preserve">likställas med en </w:t>
            </w:r>
            <w:r w:rsidRPr="009C5068">
              <w:rPr>
                <w:i/>
              </w:rPr>
              <w:t xml:space="preserve">omsättning </w:t>
            </w:r>
            <w:r>
              <w:rPr>
                <w:i/>
              </w:rPr>
              <w:t xml:space="preserve">av varan enligt 1 § andra stycket </w:t>
            </w:r>
            <w:r w:rsidRPr="009C5068">
              <w:rPr>
                <w:i/>
              </w:rPr>
              <w:t>vid den</w:t>
            </w:r>
            <w:r>
              <w:rPr>
                <w:i/>
              </w:rPr>
              <w:t xml:space="preserve"> tidpunkt då villkoret</w:t>
            </w:r>
            <w:r w:rsidRPr="00E90DFF">
              <w:rPr>
                <w:i/>
              </w:rPr>
              <w:t xml:space="preserve"> inte längre är uppfyllt. </w:t>
            </w:r>
          </w:p>
          <w:p w14:paraId="0B80A5F6" w14:textId="77777777" w:rsidR="00245B60" w:rsidRPr="00E90DFF" w:rsidRDefault="00245B60" w:rsidP="00245B60">
            <w:pPr>
              <w:pStyle w:val="Brdtextmedindrag"/>
              <w:ind w:firstLine="0"/>
              <w:rPr>
                <w:i/>
              </w:rPr>
            </w:pPr>
          </w:p>
          <w:p w14:paraId="616B970C" w14:textId="77777777" w:rsidR="00245B60" w:rsidRDefault="00245B60" w:rsidP="00245B60">
            <w:pPr>
              <w:pStyle w:val="Brdtextmedindrag"/>
              <w:ind w:firstLine="0"/>
              <w:rPr>
                <w:i/>
              </w:rPr>
            </w:pPr>
            <w:r>
              <w:rPr>
                <w:i/>
              </w:rPr>
              <w:t>1 i </w:t>
            </w:r>
            <w:r w:rsidRPr="00E90DFF">
              <w:rPr>
                <w:i/>
              </w:rPr>
              <w:t>§</w:t>
            </w:r>
          </w:p>
          <w:p w14:paraId="778E888A" w14:textId="0954D269" w:rsidR="00245B60" w:rsidRPr="00C25536" w:rsidRDefault="00245B60" w:rsidP="00245B60">
            <w:pPr>
              <w:pStyle w:val="Brdtextmedindrag"/>
              <w:rPr>
                <w:i/>
              </w:rPr>
            </w:pPr>
            <w:r w:rsidRPr="00C25536">
              <w:rPr>
                <w:i/>
              </w:rPr>
              <w:t>Om en vara som överförts enligt 1</w:t>
            </w:r>
            <w:r w:rsidR="007642CD">
              <w:rPr>
                <w:i/>
              </w:rPr>
              <w:t> </w:t>
            </w:r>
            <w:r w:rsidRPr="00C25536">
              <w:rPr>
                <w:i/>
              </w:rPr>
              <w:t>c</w:t>
            </w:r>
            <w:r w:rsidR="007642CD">
              <w:rPr>
                <w:i/>
              </w:rPr>
              <w:t> </w:t>
            </w:r>
            <w:r w:rsidRPr="00C25536">
              <w:rPr>
                <w:i/>
              </w:rPr>
              <w:t xml:space="preserve">§ överlåts till någon annan än </w:t>
            </w:r>
            <w:r>
              <w:rPr>
                <w:i/>
              </w:rPr>
              <w:t xml:space="preserve">en sådan </w:t>
            </w:r>
            <w:r w:rsidRPr="00C25536">
              <w:rPr>
                <w:i/>
              </w:rPr>
              <w:t>beskattningsbar person som avses i 1</w:t>
            </w:r>
            <w:r w:rsidR="007642CD">
              <w:rPr>
                <w:i/>
              </w:rPr>
              <w:t> </w:t>
            </w:r>
            <w:r>
              <w:rPr>
                <w:i/>
              </w:rPr>
              <w:t>d</w:t>
            </w:r>
            <w:r w:rsidR="007642CD">
              <w:rPr>
                <w:i/>
              </w:rPr>
              <w:t> </w:t>
            </w:r>
            <w:r w:rsidRPr="00C25536">
              <w:rPr>
                <w:i/>
              </w:rPr>
              <w:t>§</w:t>
            </w:r>
            <w:r>
              <w:rPr>
                <w:i/>
              </w:rPr>
              <w:t>,</w:t>
            </w:r>
            <w:r w:rsidRPr="00C25536">
              <w:rPr>
                <w:i/>
              </w:rPr>
              <w:t xml:space="preserve"> ska överföringen likställas med en omsättning av varan </w:t>
            </w:r>
            <w:r>
              <w:rPr>
                <w:i/>
              </w:rPr>
              <w:t>enligt 1</w:t>
            </w:r>
            <w:r w:rsidR="007642CD">
              <w:rPr>
                <w:i/>
              </w:rPr>
              <w:t> </w:t>
            </w:r>
            <w:r>
              <w:rPr>
                <w:i/>
              </w:rPr>
              <w:t xml:space="preserve">§ andra stycket </w:t>
            </w:r>
            <w:r w:rsidRPr="00C25536">
              <w:rPr>
                <w:i/>
              </w:rPr>
              <w:t>omedelbart före överlåtelsen.</w:t>
            </w:r>
          </w:p>
          <w:p w14:paraId="32190687" w14:textId="77777777" w:rsidR="00245B60" w:rsidRDefault="00245B60" w:rsidP="00245B60">
            <w:pPr>
              <w:pStyle w:val="Brdtextmedindrag"/>
              <w:rPr>
                <w:i/>
              </w:rPr>
            </w:pPr>
            <w:r w:rsidRPr="00C25536">
              <w:rPr>
                <w:i/>
              </w:rPr>
              <w:t>Om varan transporteras från avropslagret till ett annat land än det EU-land som den ursprunglig</w:t>
            </w:r>
            <w:r>
              <w:rPr>
                <w:i/>
              </w:rPr>
              <w:softHyphen/>
            </w:r>
            <w:r w:rsidRPr="00C25536">
              <w:rPr>
                <w:i/>
              </w:rPr>
              <w:t>en transporterades från</w:t>
            </w:r>
            <w:r>
              <w:rPr>
                <w:i/>
              </w:rPr>
              <w:t>,</w:t>
            </w:r>
            <w:r w:rsidRPr="00C25536">
              <w:rPr>
                <w:i/>
              </w:rPr>
              <w:t xml:space="preserve"> ska över</w:t>
            </w:r>
            <w:r>
              <w:rPr>
                <w:i/>
              </w:rPr>
              <w:softHyphen/>
            </w:r>
            <w:r w:rsidRPr="00C25536">
              <w:rPr>
                <w:i/>
              </w:rPr>
              <w:t>föringen likställas med en omsättning av varan omedelbart innan transporten inleds.</w:t>
            </w:r>
          </w:p>
          <w:p w14:paraId="25254D78" w14:textId="577585A2" w:rsidR="00245B60" w:rsidRPr="00CB2FF1" w:rsidRDefault="00245B60" w:rsidP="00245B60">
            <w:pPr>
              <w:pStyle w:val="Brdtextmedindrag"/>
              <w:rPr>
                <w:i/>
              </w:rPr>
            </w:pPr>
            <w:r w:rsidRPr="00E92EA6">
              <w:rPr>
                <w:i/>
              </w:rPr>
              <w:t>Om varan förstörts, gått förlorad eller stulits, ska överföringen likställas med en omsättning av varan den dag då varan avlägsnades eller förstördes eller, om det är omöjligt att fastställa vilken dag detta skedde, den dag det upptäcktes att varan var förstörd eller försvunnen.</w:t>
            </w:r>
          </w:p>
        </w:tc>
      </w:tr>
    </w:tbl>
    <w:p w14:paraId="4BCD9A07" w14:textId="77777777" w:rsidR="008C7575" w:rsidRDefault="008C7575" w:rsidP="00245B60">
      <w:pPr>
        <w:pStyle w:val="Brdtext"/>
        <w:spacing w:before="230"/>
        <w:jc w:val="center"/>
        <w:rPr>
          <w:b/>
        </w:rPr>
      </w:pPr>
    </w:p>
    <w:p w14:paraId="2DFAA20D" w14:textId="3DA05AF1" w:rsidR="00245B60" w:rsidRDefault="00245B60" w:rsidP="00245B60">
      <w:pPr>
        <w:pStyle w:val="Brdtext"/>
        <w:spacing w:before="230"/>
        <w:jc w:val="center"/>
        <w:rPr>
          <w:b/>
        </w:rPr>
      </w:pPr>
      <w:r>
        <w:rPr>
          <w:b/>
        </w:rPr>
        <w:t>2 a kap.</w:t>
      </w:r>
    </w:p>
    <w:p w14:paraId="0327A55E" w14:textId="77777777" w:rsidR="00245B60" w:rsidRDefault="00245B60" w:rsidP="00245B60">
      <w:pPr>
        <w:pStyle w:val="Brdtext"/>
        <w:jc w:val="center"/>
      </w:pPr>
      <w:r>
        <w:t>2 §</w:t>
      </w:r>
      <w:r>
        <w:rPr>
          <w:rStyle w:val="Fotnotsreferens"/>
        </w:rPr>
        <w:footnoteReference w:id="26"/>
      </w:r>
    </w:p>
    <w:p w14:paraId="22FFB60E" w14:textId="77777777" w:rsidR="00245B60" w:rsidRDefault="00245B60" w:rsidP="00245B60">
      <w:pPr>
        <w:pStyle w:val="Brdtextmedindrag"/>
      </w:pPr>
      <w:r>
        <w:t xml:space="preserve">Med </w:t>
      </w:r>
      <w:r w:rsidRPr="00553996">
        <w:rPr>
          <w:i/>
        </w:rPr>
        <w:t>unionsinternt</w:t>
      </w:r>
      <w:r>
        <w:t xml:space="preserve"> förvärv förstås </w:t>
      </w:r>
    </w:p>
    <w:p w14:paraId="46F805B0" w14:textId="504D7B23" w:rsidR="00245B60" w:rsidRDefault="00245B60" w:rsidP="00245B60">
      <w:pPr>
        <w:pStyle w:val="Brdtextmedindrag"/>
      </w:pPr>
      <w:r>
        <w:t>1. att någon under de förutsättningar som anges i 3</w:t>
      </w:r>
      <w:r w:rsidRPr="0025070F">
        <w:t>–</w:t>
      </w:r>
      <w:r>
        <w:t>5</w:t>
      </w:r>
      <w:r w:rsidR="007642CD">
        <w:t> </w:t>
      </w:r>
      <w:r>
        <w:t xml:space="preserve">§§ </w:t>
      </w:r>
      <w:proofErr w:type="gramStart"/>
      <w:r>
        <w:t>mot ersättning</w:t>
      </w:r>
      <w:proofErr w:type="gramEnd"/>
      <w:r>
        <w:t xml:space="preserve"> förvärvar en vara, om varan transporteras till förvärvaren av denne eller av säljaren eller för någonderas räkning till Sverige från ett annat EU-land,</w:t>
      </w:r>
    </w:p>
    <w:p w14:paraId="33FF102C" w14:textId="744DD08F" w:rsidR="00245B60" w:rsidRDefault="00245B60" w:rsidP="00245B60">
      <w:pPr>
        <w:pStyle w:val="Brdtextmedindrag"/>
      </w:pPr>
      <w:r>
        <w:t>2. att någon under de förutsättningar som anges i 6</w:t>
      </w:r>
      <w:r w:rsidR="007642CD">
        <w:t> </w:t>
      </w:r>
      <w:r>
        <w:t xml:space="preserve">§ </w:t>
      </w:r>
      <w:proofErr w:type="gramStart"/>
      <w:r>
        <w:t>mot ersättning</w:t>
      </w:r>
      <w:proofErr w:type="gramEnd"/>
      <w:r>
        <w:t xml:space="preserve"> förvärvar en vara, om varan transporteras till förvärvaren av denne eller av säljaren eller för någonderas räkning till ett annat EU-land från Sverige eller ett annat EU-land,</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6164E8CD" w14:textId="77777777" w:rsidTr="00245B60">
        <w:tc>
          <w:tcPr>
            <w:tcW w:w="2500" w:type="pct"/>
            <w:shd w:val="clear" w:color="auto" w:fill="auto"/>
            <w:tcMar>
              <w:left w:w="0" w:type="dxa"/>
            </w:tcMar>
          </w:tcPr>
          <w:p w14:paraId="5B1C3CA7" w14:textId="128A1441" w:rsidR="00245B60" w:rsidRDefault="00245B60" w:rsidP="00245B60">
            <w:pPr>
              <w:pStyle w:val="Brdtextmedindrag"/>
              <w:rPr>
                <w:i/>
              </w:rPr>
            </w:pPr>
            <w:r>
              <w:t>3. att någon under de förutsättningar som anges i 7</w:t>
            </w:r>
            <w:r w:rsidR="007642CD">
              <w:t> </w:t>
            </w:r>
            <w:r>
              <w:t>§ första stycket för över en vara från en verksamhet i ett annat EU-land till Sverige, om inget annat följer av 7 § andra stycket</w:t>
            </w:r>
            <w:r w:rsidRPr="00B735F3">
              <w:t xml:space="preserve">, </w:t>
            </w:r>
            <w:r w:rsidRPr="00836AAD">
              <w:rPr>
                <w:i/>
              </w:rPr>
              <w:t>eller</w:t>
            </w:r>
          </w:p>
          <w:p w14:paraId="654FB63F" w14:textId="77777777" w:rsidR="00245B60" w:rsidRDefault="00245B60" w:rsidP="00245B60">
            <w:pPr>
              <w:pStyle w:val="Brdtextmedindrag"/>
            </w:pPr>
          </w:p>
          <w:p w14:paraId="3E0F7816" w14:textId="77777777" w:rsidR="00245B60" w:rsidRDefault="00245B60" w:rsidP="00245B60">
            <w:pPr>
              <w:pStyle w:val="Brdtextmedindrag"/>
            </w:pPr>
            <w:r>
              <w:t>4. att någon i de fall som anges i 9 § för över en vara från ett annat EU-land till Sverige</w:t>
            </w:r>
            <w:r>
              <w:rPr>
                <w:i/>
              </w:rPr>
              <w:t>.</w:t>
            </w:r>
          </w:p>
        </w:tc>
        <w:tc>
          <w:tcPr>
            <w:tcW w:w="2500" w:type="pct"/>
            <w:shd w:val="clear" w:color="auto" w:fill="auto"/>
            <w:tcMar>
              <w:right w:w="0" w:type="dxa"/>
            </w:tcMar>
          </w:tcPr>
          <w:p w14:paraId="727EBEBA" w14:textId="5391C858" w:rsidR="00245B60" w:rsidRDefault="00245B60" w:rsidP="00245B60">
            <w:pPr>
              <w:pStyle w:val="Brdtextmedindrag"/>
            </w:pPr>
            <w:r>
              <w:t xml:space="preserve">3. att någon under de förutsättningar som anges i 7 § första stycket för över en vara från en verksamhet i ett annat EU-land till Sverige, om inget annat följer av 7 § andra stycket </w:t>
            </w:r>
            <w:r w:rsidRPr="00B735F3">
              <w:rPr>
                <w:i/>
              </w:rPr>
              <w:t xml:space="preserve">eller </w:t>
            </w:r>
            <w:r>
              <w:rPr>
                <w:i/>
              </w:rPr>
              <w:t xml:space="preserve">8 och </w:t>
            </w:r>
            <w:r w:rsidR="007642CD">
              <w:rPr>
                <w:i/>
              </w:rPr>
              <w:br/>
            </w:r>
            <w:r>
              <w:rPr>
                <w:i/>
              </w:rPr>
              <w:t>8 b</w:t>
            </w:r>
            <w:r w:rsidRPr="00836AAD">
              <w:rPr>
                <w:i/>
              </w:rPr>
              <w:t>–</w:t>
            </w:r>
            <w:r>
              <w:rPr>
                <w:i/>
              </w:rPr>
              <w:t xml:space="preserve">8 f §§, </w:t>
            </w:r>
          </w:p>
          <w:p w14:paraId="0367E481" w14:textId="77777777" w:rsidR="00245B60" w:rsidRDefault="00245B60" w:rsidP="00245B60">
            <w:pPr>
              <w:pStyle w:val="Brdtextmedindrag"/>
              <w:rPr>
                <w:i/>
              </w:rPr>
            </w:pPr>
            <w:r>
              <w:t>4. att någon i de fall som anges i 9 § för över en vara från ett annat EU-land till Sverige</w:t>
            </w:r>
            <w:r w:rsidRPr="00E91A1D">
              <w:rPr>
                <w:i/>
              </w:rPr>
              <w:t>, eller</w:t>
            </w:r>
          </w:p>
          <w:p w14:paraId="311DDAF0" w14:textId="483BF4AA" w:rsidR="00245B60" w:rsidRPr="0082187F" w:rsidRDefault="00245B60" w:rsidP="009A60AF">
            <w:pPr>
              <w:pStyle w:val="Brdtextmedindrag"/>
              <w:rPr>
                <w:i/>
                <w:u w:val="single"/>
              </w:rPr>
            </w:pPr>
            <w:r>
              <w:rPr>
                <w:i/>
              </w:rPr>
              <w:t>5. </w:t>
            </w:r>
            <w:r w:rsidRPr="00823EEB">
              <w:rPr>
                <w:i/>
              </w:rPr>
              <w:t xml:space="preserve">att någon </w:t>
            </w:r>
            <w:r>
              <w:rPr>
                <w:i/>
              </w:rPr>
              <w:t xml:space="preserve">under de förutsättningar som anges i 8 a § </w:t>
            </w:r>
            <w:proofErr w:type="gramStart"/>
            <w:r w:rsidRPr="00823EEB">
              <w:rPr>
                <w:i/>
              </w:rPr>
              <w:t>mot ersättning</w:t>
            </w:r>
            <w:proofErr w:type="gramEnd"/>
            <w:r w:rsidRPr="00823EEB">
              <w:rPr>
                <w:i/>
              </w:rPr>
              <w:t xml:space="preserve"> förvärvar en vara från ett avropslager i Sverige</w:t>
            </w:r>
            <w:r>
              <w:rPr>
                <w:i/>
              </w:rPr>
              <w:t>.</w:t>
            </w:r>
            <w:r w:rsidRPr="00823EEB">
              <w:rPr>
                <w:i/>
              </w:rPr>
              <w:t xml:space="preserve"> </w:t>
            </w:r>
          </w:p>
        </w:tc>
      </w:tr>
    </w:tbl>
    <w:p w14:paraId="7743E27A" w14:textId="77777777" w:rsidR="00245B60" w:rsidRDefault="00245B60" w:rsidP="00245B6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45B60" w14:paraId="243BBF2F" w14:textId="77777777" w:rsidTr="00245B60">
        <w:tc>
          <w:tcPr>
            <w:tcW w:w="2500" w:type="pct"/>
            <w:shd w:val="clear" w:color="auto" w:fill="auto"/>
            <w:tcMar>
              <w:left w:w="0" w:type="dxa"/>
            </w:tcMar>
          </w:tcPr>
          <w:p w14:paraId="025452A4" w14:textId="77777777" w:rsidR="00245B60" w:rsidRDefault="00245B60" w:rsidP="00245B60">
            <w:pPr>
              <w:pStyle w:val="Brdtextmedindrag"/>
            </w:pPr>
          </w:p>
        </w:tc>
        <w:tc>
          <w:tcPr>
            <w:tcW w:w="2500" w:type="pct"/>
            <w:shd w:val="clear" w:color="auto" w:fill="auto"/>
            <w:tcMar>
              <w:right w:w="0" w:type="dxa"/>
            </w:tcMar>
          </w:tcPr>
          <w:p w14:paraId="77F31BD7" w14:textId="77777777" w:rsidR="00245B60" w:rsidRPr="00553996" w:rsidRDefault="00245B60" w:rsidP="00245B60">
            <w:pPr>
              <w:pStyle w:val="Brdtextmedindrag"/>
              <w:ind w:firstLine="0"/>
              <w:rPr>
                <w:i/>
                <w:u w:val="single"/>
              </w:rPr>
            </w:pPr>
            <w:r w:rsidRPr="00553996">
              <w:rPr>
                <w:i/>
                <w:u w:val="single"/>
              </w:rPr>
              <w:t>Avropslager i Sverige</w:t>
            </w:r>
          </w:p>
          <w:p w14:paraId="44800523" w14:textId="77777777" w:rsidR="00245B60" w:rsidRDefault="00245B60" w:rsidP="00245B60">
            <w:pPr>
              <w:pStyle w:val="Brdtextmedindrag"/>
              <w:ind w:firstLine="0"/>
              <w:rPr>
                <w:b/>
                <w:i/>
              </w:rPr>
            </w:pPr>
          </w:p>
          <w:p w14:paraId="7E51EE32" w14:textId="77777777" w:rsidR="00245B60" w:rsidRDefault="00245B60" w:rsidP="00245B60">
            <w:pPr>
              <w:pStyle w:val="Brdtextmedindrag"/>
              <w:ind w:firstLine="0"/>
              <w:rPr>
                <w:i/>
              </w:rPr>
            </w:pPr>
            <w:r>
              <w:rPr>
                <w:i/>
              </w:rPr>
              <w:t>8 §</w:t>
            </w:r>
          </w:p>
          <w:p w14:paraId="282BF63E" w14:textId="4C49B2CC" w:rsidR="00245B60" w:rsidRPr="006B1349" w:rsidRDefault="00245B60" w:rsidP="00245B60">
            <w:pPr>
              <w:pStyle w:val="Brdtextmedindrag"/>
              <w:rPr>
                <w:i/>
              </w:rPr>
            </w:pPr>
            <w:r w:rsidRPr="006B1349">
              <w:rPr>
                <w:i/>
              </w:rPr>
              <w:t xml:space="preserve">En vara </w:t>
            </w:r>
            <w:r>
              <w:rPr>
                <w:i/>
              </w:rPr>
              <w:t xml:space="preserve">som förts över till ett avropslager i Sverige </w:t>
            </w:r>
            <w:r w:rsidRPr="006B1349">
              <w:rPr>
                <w:i/>
              </w:rPr>
              <w:t>ska inte anses förvärvad enligt 2</w:t>
            </w:r>
            <w:r w:rsidR="008A71BD">
              <w:rPr>
                <w:i/>
              </w:rPr>
              <w:t> </w:t>
            </w:r>
            <w:r w:rsidRPr="006B1349">
              <w:rPr>
                <w:i/>
              </w:rPr>
              <w:t>§</w:t>
            </w:r>
            <w:r w:rsidR="008A71BD">
              <w:rPr>
                <w:i/>
              </w:rPr>
              <w:t> </w:t>
            </w:r>
            <w:r w:rsidRPr="006B1349">
              <w:rPr>
                <w:i/>
              </w:rPr>
              <w:t xml:space="preserve">3, om </w:t>
            </w:r>
          </w:p>
          <w:p w14:paraId="39926896" w14:textId="77777777" w:rsidR="00245B60" w:rsidRDefault="00245B60" w:rsidP="00245B60">
            <w:pPr>
              <w:pStyle w:val="Brdtextmedindrag"/>
              <w:rPr>
                <w:i/>
              </w:rPr>
            </w:pPr>
            <w:r w:rsidRPr="00CB22BF">
              <w:rPr>
                <w:i/>
              </w:rPr>
              <w:t>1</w:t>
            </w:r>
            <w:r>
              <w:rPr>
                <w:i/>
              </w:rPr>
              <w:t>. varan</w:t>
            </w:r>
            <w:r w:rsidRPr="00CB22BF">
              <w:rPr>
                <w:i/>
              </w:rPr>
              <w:t xml:space="preserve"> transporteras </w:t>
            </w:r>
            <w:r>
              <w:rPr>
                <w:i/>
              </w:rPr>
              <w:t xml:space="preserve">till Sverige </w:t>
            </w:r>
            <w:r w:rsidRPr="00CB22BF">
              <w:rPr>
                <w:i/>
              </w:rPr>
              <w:t xml:space="preserve">av en beskattningsbar person eller för </w:t>
            </w:r>
            <w:r>
              <w:rPr>
                <w:i/>
              </w:rPr>
              <w:t xml:space="preserve">dennes räkning från </w:t>
            </w:r>
            <w:r w:rsidRPr="00CB22BF">
              <w:rPr>
                <w:i/>
              </w:rPr>
              <w:t>ett a</w:t>
            </w:r>
            <w:r>
              <w:rPr>
                <w:i/>
              </w:rPr>
              <w:t>nnat EU-land för att h</w:t>
            </w:r>
            <w:r w:rsidRPr="00CB22BF">
              <w:rPr>
                <w:i/>
              </w:rPr>
              <w:t xml:space="preserve">är överlåtas </w:t>
            </w:r>
            <w:r>
              <w:rPr>
                <w:i/>
              </w:rPr>
              <w:t xml:space="preserve">mot ersättning </w:t>
            </w:r>
            <w:r w:rsidRPr="00CB22BF">
              <w:rPr>
                <w:i/>
              </w:rPr>
              <w:t xml:space="preserve">till en annan beskattningsbar person </w:t>
            </w:r>
            <w:r>
              <w:rPr>
                <w:i/>
              </w:rPr>
              <w:t xml:space="preserve">som enligt ett befintligt </w:t>
            </w:r>
            <w:r w:rsidRPr="00CB22BF">
              <w:rPr>
                <w:i/>
              </w:rPr>
              <w:t xml:space="preserve">avtal </w:t>
            </w:r>
            <w:r>
              <w:rPr>
                <w:i/>
              </w:rPr>
              <w:t>dem e</w:t>
            </w:r>
            <w:r w:rsidRPr="00CB22BF">
              <w:rPr>
                <w:i/>
              </w:rPr>
              <w:t xml:space="preserve">mellan </w:t>
            </w:r>
            <w:r>
              <w:rPr>
                <w:i/>
              </w:rPr>
              <w:t>har rätt att förvärva varan,</w:t>
            </w:r>
            <w:r w:rsidRPr="00CB22BF">
              <w:rPr>
                <w:i/>
              </w:rPr>
              <w:t xml:space="preserve"> </w:t>
            </w:r>
          </w:p>
          <w:p w14:paraId="40C327F2" w14:textId="77777777" w:rsidR="00245B60" w:rsidRPr="00CB22BF" w:rsidRDefault="00245B60" w:rsidP="00245B60">
            <w:pPr>
              <w:pStyle w:val="Brdtextmedindrag"/>
              <w:rPr>
                <w:i/>
              </w:rPr>
            </w:pPr>
            <w:r>
              <w:rPr>
                <w:i/>
              </w:rPr>
              <w:t>2. </w:t>
            </w:r>
            <w:r w:rsidRPr="00CB22BF">
              <w:rPr>
                <w:i/>
              </w:rPr>
              <w:t>den som överför var</w:t>
            </w:r>
            <w:r>
              <w:rPr>
                <w:i/>
              </w:rPr>
              <w:t>an</w:t>
            </w:r>
            <w:r w:rsidRPr="00CB22BF">
              <w:rPr>
                <w:i/>
              </w:rPr>
              <w:t xml:space="preserve"> </w:t>
            </w:r>
            <w:r>
              <w:rPr>
                <w:i/>
              </w:rPr>
              <w:t>varken</w:t>
            </w:r>
            <w:r w:rsidRPr="00CB22BF">
              <w:rPr>
                <w:i/>
              </w:rPr>
              <w:t xml:space="preserve"> har etablerat sätet för sin ekonomiska verksamhet eller har något fast etableringsställe i </w:t>
            </w:r>
            <w:r>
              <w:rPr>
                <w:i/>
              </w:rPr>
              <w:t>Sverige</w:t>
            </w:r>
            <w:r w:rsidRPr="00CB22BF">
              <w:rPr>
                <w:i/>
              </w:rPr>
              <w:t>,</w:t>
            </w:r>
          </w:p>
          <w:p w14:paraId="19E04682" w14:textId="425D14D3" w:rsidR="00245B60" w:rsidRPr="00CB22BF" w:rsidRDefault="00245B60" w:rsidP="00245B60">
            <w:pPr>
              <w:pStyle w:val="Brdtextmedindrag"/>
              <w:rPr>
                <w:i/>
              </w:rPr>
            </w:pPr>
            <w:r>
              <w:rPr>
                <w:i/>
              </w:rPr>
              <w:t>3. </w:t>
            </w:r>
            <w:r w:rsidRPr="00CB22BF">
              <w:rPr>
                <w:i/>
              </w:rPr>
              <w:t>den som har rätt att förvärva var</w:t>
            </w:r>
            <w:r>
              <w:rPr>
                <w:i/>
              </w:rPr>
              <w:t>an</w:t>
            </w:r>
            <w:r w:rsidRPr="00CB22BF">
              <w:rPr>
                <w:i/>
              </w:rPr>
              <w:t xml:space="preserve"> är registrerad till mervärdesskatt i </w:t>
            </w:r>
            <w:r>
              <w:rPr>
                <w:i/>
              </w:rPr>
              <w:t xml:space="preserve">Sverige </w:t>
            </w:r>
            <w:r w:rsidRPr="00CB22BF">
              <w:rPr>
                <w:i/>
              </w:rPr>
              <w:t>och den som överför var</w:t>
            </w:r>
            <w:r>
              <w:rPr>
                <w:i/>
              </w:rPr>
              <w:t>an</w:t>
            </w:r>
            <w:r w:rsidRPr="00CB22BF">
              <w:rPr>
                <w:i/>
              </w:rPr>
              <w:t xml:space="preserve"> har kännedom om den avsedda förvärvarens registreringsnumme</w:t>
            </w:r>
            <w:r>
              <w:rPr>
                <w:i/>
              </w:rPr>
              <w:t>r till mer</w:t>
            </w:r>
            <w:r>
              <w:rPr>
                <w:i/>
              </w:rPr>
              <w:softHyphen/>
              <w:t>värdesskatt när transporten avgår, och</w:t>
            </w:r>
            <w:r w:rsidRPr="00CB22BF">
              <w:rPr>
                <w:i/>
              </w:rPr>
              <w:t xml:space="preserve"> </w:t>
            </w:r>
          </w:p>
          <w:p w14:paraId="4BFDA9AA" w14:textId="77777777" w:rsidR="00245B60" w:rsidRDefault="00245B60" w:rsidP="00245B60">
            <w:pPr>
              <w:pStyle w:val="Brdtextmedindrag"/>
              <w:rPr>
                <w:i/>
              </w:rPr>
            </w:pPr>
            <w:r>
              <w:rPr>
                <w:i/>
              </w:rPr>
              <w:t>4. </w:t>
            </w:r>
            <w:r w:rsidRPr="00CB22BF">
              <w:rPr>
                <w:i/>
              </w:rPr>
              <w:t>den som överför var</w:t>
            </w:r>
            <w:r>
              <w:rPr>
                <w:i/>
              </w:rPr>
              <w:t>an</w:t>
            </w:r>
            <w:r w:rsidRPr="00CB22BF">
              <w:rPr>
                <w:i/>
              </w:rPr>
              <w:t xml:space="preserve"> registrerar överföringen i </w:t>
            </w:r>
            <w:r>
              <w:rPr>
                <w:i/>
              </w:rPr>
              <w:t>ett register enligt</w:t>
            </w:r>
            <w:r w:rsidRPr="00E406E1">
              <w:rPr>
                <w:i/>
              </w:rPr>
              <w:t xml:space="preserve"> artikel </w:t>
            </w:r>
            <w:r>
              <w:rPr>
                <w:i/>
              </w:rPr>
              <w:t xml:space="preserve">243.3 </w:t>
            </w:r>
            <w:r w:rsidRPr="00C315E1">
              <w:rPr>
                <w:i/>
              </w:rPr>
              <w:t>i direktiv 2006/112/EG</w:t>
            </w:r>
            <w:r w:rsidRPr="00CB22BF">
              <w:rPr>
                <w:i/>
              </w:rPr>
              <w:t xml:space="preserve">, </w:t>
            </w:r>
            <w:r>
              <w:rPr>
                <w:i/>
              </w:rPr>
              <w:t xml:space="preserve">i lydelsen enligt direktiv (EU) 2018/1910, </w:t>
            </w:r>
            <w:r w:rsidRPr="00CB22BF">
              <w:rPr>
                <w:i/>
              </w:rPr>
              <w:t xml:space="preserve">samt </w:t>
            </w:r>
            <w:r>
              <w:rPr>
                <w:i/>
              </w:rPr>
              <w:t xml:space="preserve">för in uppgifter </w:t>
            </w:r>
            <w:r w:rsidRPr="00CB22BF">
              <w:rPr>
                <w:i/>
              </w:rPr>
              <w:t xml:space="preserve">om den avsedda förvärvarens </w:t>
            </w:r>
            <w:r>
              <w:rPr>
                <w:i/>
              </w:rPr>
              <w:t xml:space="preserve">svenska </w:t>
            </w:r>
            <w:r w:rsidRPr="00CB22BF">
              <w:rPr>
                <w:i/>
              </w:rPr>
              <w:t xml:space="preserve">registreringsnummer </w:t>
            </w:r>
            <w:r>
              <w:rPr>
                <w:i/>
              </w:rPr>
              <w:t>till mer</w:t>
            </w:r>
            <w:r>
              <w:rPr>
                <w:i/>
              </w:rPr>
              <w:softHyphen/>
              <w:t xml:space="preserve">värdesskatt i en </w:t>
            </w:r>
            <w:r w:rsidRPr="00CB22BF">
              <w:rPr>
                <w:i/>
              </w:rPr>
              <w:t>sammanställning</w:t>
            </w:r>
            <w:r>
              <w:rPr>
                <w:i/>
              </w:rPr>
              <w:t xml:space="preserve"> enligt artikel 262.2 i samma direktiv.</w:t>
            </w:r>
          </w:p>
          <w:p w14:paraId="5D62C0B0" w14:textId="77777777" w:rsidR="00245B60" w:rsidRPr="00CB22BF" w:rsidRDefault="00245B60" w:rsidP="00245B60">
            <w:pPr>
              <w:pStyle w:val="Brdtextmedindrag"/>
              <w:ind w:firstLine="0"/>
              <w:rPr>
                <w:i/>
              </w:rPr>
            </w:pPr>
          </w:p>
          <w:p w14:paraId="3087094A" w14:textId="77777777" w:rsidR="00245B60" w:rsidRPr="00E90DFF" w:rsidRDefault="00245B60" w:rsidP="00245B60">
            <w:pPr>
              <w:pStyle w:val="Brdtextmedindrag"/>
              <w:ind w:firstLine="0"/>
              <w:rPr>
                <w:i/>
              </w:rPr>
            </w:pPr>
            <w:r>
              <w:rPr>
                <w:i/>
              </w:rPr>
              <w:t>8 a </w:t>
            </w:r>
            <w:r w:rsidRPr="00E90DFF">
              <w:rPr>
                <w:i/>
              </w:rPr>
              <w:t>§</w:t>
            </w:r>
          </w:p>
          <w:p w14:paraId="477C1E32" w14:textId="77777777" w:rsidR="00245B60" w:rsidRDefault="00245B60" w:rsidP="00245B60">
            <w:pPr>
              <w:pStyle w:val="Brdtextmedindrag"/>
              <w:rPr>
                <w:i/>
              </w:rPr>
            </w:pPr>
            <w:r w:rsidRPr="00BE5595">
              <w:rPr>
                <w:i/>
              </w:rPr>
              <w:t>Vid</w:t>
            </w:r>
            <w:r>
              <w:rPr>
                <w:i/>
              </w:rPr>
              <w:t xml:space="preserve"> överföring av en vara enligt 8 </w:t>
            </w:r>
            <w:r w:rsidRPr="00BE5595">
              <w:rPr>
                <w:i/>
              </w:rPr>
              <w:t xml:space="preserve">§ ska </w:t>
            </w:r>
            <w:r>
              <w:rPr>
                <w:i/>
              </w:rPr>
              <w:t>den avsedda förvärvaren</w:t>
            </w:r>
            <w:r w:rsidRPr="00BE5595">
              <w:rPr>
                <w:i/>
              </w:rPr>
              <w:t>, eller nå</w:t>
            </w:r>
            <w:r>
              <w:rPr>
                <w:i/>
              </w:rPr>
              <w:t>gon som ersatt denne enligt 8 d </w:t>
            </w:r>
            <w:r w:rsidRPr="00BE5595">
              <w:rPr>
                <w:i/>
              </w:rPr>
              <w:t>§, anses ha gjort ett unionsinternt förvärv när ägande</w:t>
            </w:r>
            <w:r>
              <w:rPr>
                <w:i/>
              </w:rPr>
              <w:softHyphen/>
            </w:r>
            <w:r w:rsidRPr="00BE5595">
              <w:rPr>
                <w:i/>
              </w:rPr>
              <w:t xml:space="preserve">rätten av varan övergår till </w:t>
            </w:r>
            <w:r>
              <w:rPr>
                <w:i/>
              </w:rPr>
              <w:t>förvärvaren</w:t>
            </w:r>
            <w:r w:rsidRPr="00BE5595">
              <w:rPr>
                <w:i/>
              </w:rPr>
              <w:t>, om det sker inom 12 månader från det att varan ankom till Sverige</w:t>
            </w:r>
            <w:r>
              <w:rPr>
                <w:i/>
              </w:rPr>
              <w:t>.</w:t>
            </w:r>
            <w:r w:rsidRPr="00BE5595">
              <w:rPr>
                <w:i/>
              </w:rPr>
              <w:t xml:space="preserve"> </w:t>
            </w:r>
          </w:p>
          <w:p w14:paraId="7F9F347C" w14:textId="77777777" w:rsidR="00245B60" w:rsidRPr="00E90DFF" w:rsidRDefault="00245B60" w:rsidP="00245B60">
            <w:pPr>
              <w:pStyle w:val="Brdtextmedindrag"/>
              <w:rPr>
                <w:i/>
              </w:rPr>
            </w:pPr>
          </w:p>
          <w:p w14:paraId="19AD6E76" w14:textId="77777777" w:rsidR="00245B60" w:rsidRPr="00E90DFF" w:rsidRDefault="00245B60" w:rsidP="00245B60">
            <w:pPr>
              <w:pStyle w:val="Brdtextmedindrag"/>
              <w:ind w:firstLine="0"/>
              <w:rPr>
                <w:i/>
              </w:rPr>
            </w:pPr>
            <w:r>
              <w:rPr>
                <w:i/>
              </w:rPr>
              <w:t>8 b </w:t>
            </w:r>
            <w:r w:rsidRPr="00E90DFF">
              <w:rPr>
                <w:i/>
              </w:rPr>
              <w:t>§</w:t>
            </w:r>
          </w:p>
          <w:p w14:paraId="2D73709F" w14:textId="5E9B608C" w:rsidR="00245B60" w:rsidRDefault="00245B60" w:rsidP="00245B60">
            <w:pPr>
              <w:pStyle w:val="Brdtextmedindrag"/>
              <w:rPr>
                <w:i/>
              </w:rPr>
            </w:pPr>
            <w:r>
              <w:rPr>
                <w:i/>
              </w:rPr>
              <w:t>Om en vara</w:t>
            </w:r>
            <w:r w:rsidRPr="00E90DFF">
              <w:rPr>
                <w:i/>
              </w:rPr>
              <w:t xml:space="preserve"> inte har över</w:t>
            </w:r>
            <w:r>
              <w:rPr>
                <w:i/>
              </w:rPr>
              <w:t xml:space="preserve">låtits </w:t>
            </w:r>
            <w:r w:rsidRPr="00E90DFF">
              <w:rPr>
                <w:i/>
              </w:rPr>
              <w:t xml:space="preserve">till en sådan beskattningsbar person som avses i </w:t>
            </w:r>
            <w:r>
              <w:rPr>
                <w:i/>
              </w:rPr>
              <w:t>8 a §</w:t>
            </w:r>
            <w:r w:rsidRPr="00E90DFF">
              <w:rPr>
                <w:i/>
              </w:rPr>
              <w:t xml:space="preserve"> inom 12 månader från det att var</w:t>
            </w:r>
            <w:r>
              <w:rPr>
                <w:i/>
              </w:rPr>
              <w:t>an</w:t>
            </w:r>
            <w:r w:rsidRPr="00E90DFF">
              <w:rPr>
                <w:i/>
              </w:rPr>
              <w:t xml:space="preserve"> ankom till </w:t>
            </w:r>
            <w:r>
              <w:rPr>
                <w:i/>
              </w:rPr>
              <w:t>Sverige,</w:t>
            </w:r>
            <w:r w:rsidRPr="00E90DFF">
              <w:rPr>
                <w:i/>
              </w:rPr>
              <w:t xml:space="preserve"> ska </w:t>
            </w:r>
            <w:r>
              <w:rPr>
                <w:i/>
              </w:rPr>
              <w:t>den anses förvärvad enligt 2 §</w:t>
            </w:r>
            <w:r w:rsidR="008A71BD">
              <w:rPr>
                <w:i/>
              </w:rPr>
              <w:t> </w:t>
            </w:r>
            <w:r>
              <w:rPr>
                <w:i/>
              </w:rPr>
              <w:t xml:space="preserve">3. Tidpunkten för förvärvet ska vara </w:t>
            </w:r>
            <w:r w:rsidRPr="00D47116">
              <w:rPr>
                <w:i/>
              </w:rPr>
              <w:t>dagen efter</w:t>
            </w:r>
            <w:r w:rsidRPr="00E90DFF">
              <w:rPr>
                <w:i/>
              </w:rPr>
              <w:t xml:space="preserve"> 12-månadersperiodens utgång.</w:t>
            </w:r>
          </w:p>
          <w:p w14:paraId="40B44FBD" w14:textId="77777777" w:rsidR="00245B60" w:rsidRPr="00E90DFF" w:rsidRDefault="00245B60" w:rsidP="00245B60">
            <w:pPr>
              <w:pStyle w:val="Brdtext"/>
            </w:pPr>
          </w:p>
          <w:p w14:paraId="6063E68A" w14:textId="77777777" w:rsidR="00245B60" w:rsidRPr="00E90DFF" w:rsidRDefault="00245B60" w:rsidP="00245B60">
            <w:pPr>
              <w:pStyle w:val="Brdtextmedindrag"/>
              <w:ind w:firstLine="0"/>
              <w:rPr>
                <w:i/>
              </w:rPr>
            </w:pPr>
            <w:r>
              <w:rPr>
                <w:i/>
              </w:rPr>
              <w:t>8 c </w:t>
            </w:r>
            <w:r w:rsidRPr="00E90DFF">
              <w:rPr>
                <w:i/>
              </w:rPr>
              <w:t>§</w:t>
            </w:r>
          </w:p>
          <w:p w14:paraId="73903703" w14:textId="56242348" w:rsidR="00245B60" w:rsidRDefault="00245B60" w:rsidP="00245B60">
            <w:pPr>
              <w:pStyle w:val="Brdtextmedindrag"/>
              <w:rPr>
                <w:i/>
              </w:rPr>
            </w:pPr>
            <w:r w:rsidRPr="00E90DFF">
              <w:rPr>
                <w:i/>
              </w:rPr>
              <w:t xml:space="preserve">Vid överföring av </w:t>
            </w:r>
            <w:r>
              <w:rPr>
                <w:i/>
              </w:rPr>
              <w:t>en vara</w:t>
            </w:r>
            <w:r w:rsidRPr="00E90DFF">
              <w:rPr>
                <w:i/>
              </w:rPr>
              <w:t xml:space="preserve"> enligt </w:t>
            </w:r>
            <w:r>
              <w:rPr>
                <w:i/>
              </w:rPr>
              <w:t xml:space="preserve">8 § </w:t>
            </w:r>
            <w:proofErr w:type="gramStart"/>
            <w:r w:rsidRPr="00E90DFF">
              <w:rPr>
                <w:i/>
              </w:rPr>
              <w:t>får var</w:t>
            </w:r>
            <w:r>
              <w:rPr>
                <w:i/>
              </w:rPr>
              <w:t>an</w:t>
            </w:r>
            <w:proofErr w:type="gramEnd"/>
            <w:r w:rsidRPr="00E90DFF">
              <w:rPr>
                <w:i/>
              </w:rPr>
              <w:t xml:space="preserve"> skickas tillbaka till </w:t>
            </w:r>
            <w:r>
              <w:rPr>
                <w:i/>
              </w:rPr>
              <w:t xml:space="preserve">det EU-land som den skickades från </w:t>
            </w:r>
            <w:r w:rsidRPr="00E90DFF">
              <w:rPr>
                <w:i/>
              </w:rPr>
              <w:t xml:space="preserve">utan </w:t>
            </w:r>
            <w:r>
              <w:rPr>
                <w:i/>
              </w:rPr>
              <w:t>att den ska</w:t>
            </w:r>
            <w:r w:rsidRPr="00E90DFF">
              <w:rPr>
                <w:i/>
              </w:rPr>
              <w:t xml:space="preserve"> </w:t>
            </w:r>
            <w:r>
              <w:rPr>
                <w:i/>
              </w:rPr>
              <w:t>anses förvärvad enligt 2 §</w:t>
            </w:r>
            <w:r w:rsidR="008A71BD">
              <w:rPr>
                <w:i/>
              </w:rPr>
              <w:t> </w:t>
            </w:r>
            <w:r>
              <w:rPr>
                <w:i/>
              </w:rPr>
              <w:t xml:space="preserve">3, </w:t>
            </w:r>
            <w:r w:rsidRPr="00E90DFF">
              <w:rPr>
                <w:i/>
              </w:rPr>
              <w:t xml:space="preserve">om </w:t>
            </w:r>
            <w:r>
              <w:rPr>
                <w:i/>
              </w:rPr>
              <w:t>återsändandet</w:t>
            </w:r>
            <w:r w:rsidRPr="00E90DFF">
              <w:rPr>
                <w:i/>
              </w:rPr>
              <w:t xml:space="preserve"> </w:t>
            </w:r>
            <w:r>
              <w:rPr>
                <w:i/>
              </w:rPr>
              <w:t xml:space="preserve">av varan </w:t>
            </w:r>
          </w:p>
          <w:p w14:paraId="7E9B6A18" w14:textId="77777777" w:rsidR="00245B60" w:rsidRDefault="00245B60" w:rsidP="00245B60">
            <w:pPr>
              <w:pStyle w:val="Brdtextmedindrag"/>
              <w:rPr>
                <w:i/>
              </w:rPr>
            </w:pPr>
            <w:r>
              <w:rPr>
                <w:i/>
              </w:rPr>
              <w:t>1. sker inom 12 </w:t>
            </w:r>
            <w:r w:rsidRPr="00E90DFF">
              <w:rPr>
                <w:i/>
              </w:rPr>
              <w:t>månader från det att var</w:t>
            </w:r>
            <w:r>
              <w:rPr>
                <w:i/>
              </w:rPr>
              <w:t>an</w:t>
            </w:r>
            <w:r w:rsidRPr="00E90DFF">
              <w:rPr>
                <w:i/>
              </w:rPr>
              <w:t xml:space="preserve"> ankom till </w:t>
            </w:r>
            <w:r>
              <w:rPr>
                <w:i/>
              </w:rPr>
              <w:t>Sverige,</w:t>
            </w:r>
            <w:r w:rsidRPr="00E90DFF">
              <w:rPr>
                <w:i/>
              </w:rPr>
              <w:t xml:space="preserve"> och </w:t>
            </w:r>
          </w:p>
          <w:p w14:paraId="2B420C3D" w14:textId="77777777" w:rsidR="00245B60" w:rsidRPr="00E90DFF" w:rsidRDefault="00245B60" w:rsidP="00245B60">
            <w:pPr>
              <w:pStyle w:val="Brdtextmedindrag"/>
              <w:rPr>
                <w:i/>
              </w:rPr>
            </w:pPr>
            <w:r>
              <w:rPr>
                <w:i/>
              </w:rPr>
              <w:t>2. </w:t>
            </w:r>
            <w:r w:rsidRPr="00E90DFF">
              <w:rPr>
                <w:i/>
              </w:rPr>
              <w:t xml:space="preserve">anges </w:t>
            </w:r>
            <w:r>
              <w:rPr>
                <w:i/>
              </w:rPr>
              <w:t>i ett register enligt</w:t>
            </w:r>
            <w:r w:rsidRPr="00E406E1">
              <w:rPr>
                <w:i/>
              </w:rPr>
              <w:t xml:space="preserve"> artikel </w:t>
            </w:r>
            <w:r>
              <w:rPr>
                <w:i/>
              </w:rPr>
              <w:t xml:space="preserve">243.3 </w:t>
            </w:r>
            <w:r w:rsidRPr="00C315E1">
              <w:rPr>
                <w:i/>
              </w:rPr>
              <w:t>i direktiv 2006/112/EG</w:t>
            </w:r>
            <w:r>
              <w:rPr>
                <w:i/>
              </w:rPr>
              <w:t>, i lydelsen enligt direktiv (EU) 2018/1910.</w:t>
            </w:r>
          </w:p>
          <w:p w14:paraId="2374D245" w14:textId="77777777" w:rsidR="00773A64" w:rsidRDefault="00773A64" w:rsidP="00245B60">
            <w:pPr>
              <w:pStyle w:val="Brdtextmedindrag"/>
              <w:ind w:firstLine="0"/>
              <w:rPr>
                <w:i/>
              </w:rPr>
            </w:pPr>
          </w:p>
          <w:p w14:paraId="5EC9B978" w14:textId="29F47D3A" w:rsidR="00245B60" w:rsidRPr="00E90DFF" w:rsidRDefault="00245B60" w:rsidP="00245B60">
            <w:pPr>
              <w:pStyle w:val="Brdtextmedindrag"/>
              <w:ind w:firstLine="0"/>
              <w:rPr>
                <w:i/>
              </w:rPr>
            </w:pPr>
            <w:bookmarkStart w:id="132" w:name="_GoBack"/>
            <w:bookmarkEnd w:id="132"/>
            <w:r>
              <w:rPr>
                <w:i/>
              </w:rPr>
              <w:t>8 d </w:t>
            </w:r>
            <w:r w:rsidRPr="00E90DFF">
              <w:rPr>
                <w:i/>
              </w:rPr>
              <w:t>§</w:t>
            </w:r>
          </w:p>
          <w:p w14:paraId="7BDD245B" w14:textId="00C61F2C" w:rsidR="00245B60" w:rsidRPr="00E90DFF" w:rsidRDefault="00245B60" w:rsidP="00245B60">
            <w:pPr>
              <w:pStyle w:val="Brdtextmedindrag"/>
              <w:rPr>
                <w:i/>
              </w:rPr>
            </w:pPr>
            <w:r w:rsidRPr="00E90DFF">
              <w:rPr>
                <w:i/>
              </w:rPr>
              <w:t xml:space="preserve">Om </w:t>
            </w:r>
            <w:r>
              <w:rPr>
                <w:i/>
              </w:rPr>
              <w:t>förvärvaren</w:t>
            </w:r>
            <w:r w:rsidRPr="00E90DFF">
              <w:rPr>
                <w:i/>
              </w:rPr>
              <w:t xml:space="preserve"> som avses i </w:t>
            </w:r>
            <w:r>
              <w:rPr>
                <w:i/>
              </w:rPr>
              <w:t>8 </w:t>
            </w:r>
            <w:r w:rsidRPr="00E90DFF">
              <w:rPr>
                <w:i/>
              </w:rPr>
              <w:t>§</w:t>
            </w:r>
            <w:r>
              <w:rPr>
                <w:i/>
              </w:rPr>
              <w:t xml:space="preserve"> </w:t>
            </w:r>
            <w:r w:rsidRPr="00E90DFF">
              <w:rPr>
                <w:i/>
              </w:rPr>
              <w:t xml:space="preserve">  </w:t>
            </w:r>
            <w:r>
              <w:rPr>
                <w:i/>
              </w:rPr>
              <w:t>byts ut mot</w:t>
            </w:r>
            <w:r w:rsidRPr="00E90DFF">
              <w:rPr>
                <w:i/>
              </w:rPr>
              <w:t xml:space="preserve"> en annan beskattningsbar person inom 12 månader från det att var</w:t>
            </w:r>
            <w:r>
              <w:rPr>
                <w:i/>
              </w:rPr>
              <w:t>an</w:t>
            </w:r>
            <w:r w:rsidRPr="00E90DFF">
              <w:rPr>
                <w:i/>
              </w:rPr>
              <w:t xml:space="preserve"> </w:t>
            </w:r>
            <w:r>
              <w:rPr>
                <w:i/>
              </w:rPr>
              <w:t>an</w:t>
            </w:r>
            <w:r w:rsidRPr="00E90DFF">
              <w:rPr>
                <w:i/>
              </w:rPr>
              <w:t xml:space="preserve">kom till </w:t>
            </w:r>
            <w:r>
              <w:rPr>
                <w:i/>
              </w:rPr>
              <w:t>Sverige</w:t>
            </w:r>
            <w:r w:rsidRPr="00E90DFF">
              <w:rPr>
                <w:i/>
              </w:rPr>
              <w:t xml:space="preserve">, ska </w:t>
            </w:r>
            <w:r>
              <w:rPr>
                <w:i/>
              </w:rPr>
              <w:t>varan inte anses förvärvad enligt 2</w:t>
            </w:r>
            <w:r w:rsidR="008A71BD">
              <w:rPr>
                <w:i/>
              </w:rPr>
              <w:t> </w:t>
            </w:r>
            <w:r>
              <w:rPr>
                <w:i/>
              </w:rPr>
              <w:t>§</w:t>
            </w:r>
            <w:r w:rsidR="008A71BD">
              <w:rPr>
                <w:i/>
              </w:rPr>
              <w:t> </w:t>
            </w:r>
            <w:r>
              <w:rPr>
                <w:i/>
              </w:rPr>
              <w:t>3</w:t>
            </w:r>
            <w:r w:rsidRPr="00E90DFF">
              <w:rPr>
                <w:i/>
              </w:rPr>
              <w:t xml:space="preserve">, </w:t>
            </w:r>
            <w:r>
              <w:rPr>
                <w:i/>
              </w:rPr>
              <w:t>om</w:t>
            </w:r>
          </w:p>
          <w:p w14:paraId="6DC8A93F" w14:textId="77777777" w:rsidR="00245B60" w:rsidRPr="00D92182" w:rsidRDefault="00245B60" w:rsidP="00245B60">
            <w:pPr>
              <w:pStyle w:val="Brdtextmedindrag"/>
              <w:rPr>
                <w:i/>
              </w:rPr>
            </w:pPr>
            <w:r>
              <w:rPr>
                <w:i/>
              </w:rPr>
              <w:t>1. övriga</w:t>
            </w:r>
            <w:r w:rsidRPr="00D92182">
              <w:rPr>
                <w:i/>
              </w:rPr>
              <w:t xml:space="preserve"> villko</w:t>
            </w:r>
            <w:r>
              <w:rPr>
                <w:i/>
              </w:rPr>
              <w:t>r i 8 </w:t>
            </w:r>
            <w:r w:rsidRPr="00D92182">
              <w:rPr>
                <w:i/>
              </w:rPr>
              <w:t xml:space="preserve">§ är uppfyllda, och </w:t>
            </w:r>
          </w:p>
          <w:p w14:paraId="4611CF32" w14:textId="77777777" w:rsidR="00245B60" w:rsidRDefault="00245B60" w:rsidP="00245B60">
            <w:pPr>
              <w:pStyle w:val="Brdtextmedindrag"/>
              <w:rPr>
                <w:i/>
              </w:rPr>
            </w:pPr>
            <w:r>
              <w:rPr>
                <w:i/>
              </w:rPr>
              <w:t>2. bytet</w:t>
            </w:r>
            <w:r w:rsidRPr="00E90DFF">
              <w:rPr>
                <w:i/>
              </w:rPr>
              <w:t xml:space="preserve"> registreras av den som </w:t>
            </w:r>
            <w:r>
              <w:rPr>
                <w:i/>
              </w:rPr>
              <w:t>överför</w:t>
            </w:r>
            <w:r w:rsidRPr="00E90DFF">
              <w:rPr>
                <w:i/>
              </w:rPr>
              <w:t xml:space="preserve"> var</w:t>
            </w:r>
            <w:r>
              <w:rPr>
                <w:i/>
              </w:rPr>
              <w:t>an</w:t>
            </w:r>
            <w:r w:rsidRPr="00E90DFF">
              <w:rPr>
                <w:i/>
              </w:rPr>
              <w:t xml:space="preserve"> </w:t>
            </w:r>
            <w:r w:rsidRPr="00CB22BF">
              <w:rPr>
                <w:i/>
              </w:rPr>
              <w:t xml:space="preserve">i </w:t>
            </w:r>
            <w:r>
              <w:rPr>
                <w:i/>
              </w:rPr>
              <w:t>ett register enligt</w:t>
            </w:r>
            <w:r w:rsidRPr="00E406E1">
              <w:rPr>
                <w:i/>
              </w:rPr>
              <w:t xml:space="preserve"> artikel </w:t>
            </w:r>
            <w:r>
              <w:rPr>
                <w:i/>
              </w:rPr>
              <w:t xml:space="preserve">243.3 </w:t>
            </w:r>
            <w:r w:rsidRPr="00C315E1">
              <w:rPr>
                <w:i/>
              </w:rPr>
              <w:t>i direktiv 2006/112/EG</w:t>
            </w:r>
            <w:r>
              <w:rPr>
                <w:i/>
              </w:rPr>
              <w:t>, i lydelsen enligt direktiv (EU) 2018/1910.</w:t>
            </w:r>
          </w:p>
          <w:p w14:paraId="34468E00" w14:textId="77777777" w:rsidR="00245B60" w:rsidRPr="00E90DFF" w:rsidRDefault="00245B60" w:rsidP="00245B60">
            <w:pPr>
              <w:pStyle w:val="Brdtextmedindrag"/>
              <w:rPr>
                <w:i/>
              </w:rPr>
            </w:pPr>
          </w:p>
          <w:p w14:paraId="11C271DD" w14:textId="77777777" w:rsidR="00245B60" w:rsidRPr="00E90DFF" w:rsidRDefault="00245B60" w:rsidP="00245B60">
            <w:pPr>
              <w:pStyle w:val="Brdtextmedindrag"/>
              <w:ind w:firstLine="0"/>
              <w:rPr>
                <w:i/>
              </w:rPr>
            </w:pPr>
            <w:r>
              <w:rPr>
                <w:i/>
              </w:rPr>
              <w:t>8 e </w:t>
            </w:r>
            <w:r w:rsidRPr="00E90DFF">
              <w:rPr>
                <w:i/>
              </w:rPr>
              <w:t>§</w:t>
            </w:r>
          </w:p>
          <w:p w14:paraId="6B96F948" w14:textId="51ADFFC7" w:rsidR="00245B60" w:rsidRPr="00E90DFF" w:rsidRDefault="00245B60" w:rsidP="00245B60">
            <w:pPr>
              <w:pStyle w:val="Brdtextmedindrag"/>
              <w:rPr>
                <w:i/>
              </w:rPr>
            </w:pPr>
            <w:r w:rsidRPr="00E90DFF">
              <w:rPr>
                <w:i/>
              </w:rPr>
              <w:t xml:space="preserve">Om något av </w:t>
            </w:r>
            <w:r>
              <w:rPr>
                <w:i/>
              </w:rPr>
              <w:t>v</w:t>
            </w:r>
            <w:r w:rsidRPr="00E90DFF">
              <w:rPr>
                <w:i/>
              </w:rPr>
              <w:t>illkor</w:t>
            </w:r>
            <w:r>
              <w:rPr>
                <w:i/>
              </w:rPr>
              <w:t>en</w:t>
            </w:r>
            <w:r w:rsidRPr="00E90DFF">
              <w:rPr>
                <w:i/>
              </w:rPr>
              <w:t xml:space="preserve"> i </w:t>
            </w:r>
            <w:r>
              <w:rPr>
                <w:i/>
              </w:rPr>
              <w:t>8</w:t>
            </w:r>
            <w:r w:rsidRPr="00E90DFF">
              <w:rPr>
                <w:i/>
              </w:rPr>
              <w:t xml:space="preserve"> </w:t>
            </w:r>
            <w:r>
              <w:rPr>
                <w:i/>
              </w:rPr>
              <w:t>eller 8 d </w:t>
            </w:r>
            <w:r w:rsidRPr="00E90DFF">
              <w:rPr>
                <w:i/>
              </w:rPr>
              <w:t xml:space="preserve">§ upphör att vara uppfyllt inom 12 månader från det att </w:t>
            </w:r>
            <w:r>
              <w:rPr>
                <w:i/>
              </w:rPr>
              <w:t xml:space="preserve">en </w:t>
            </w:r>
            <w:r w:rsidRPr="00E90DFF">
              <w:rPr>
                <w:i/>
              </w:rPr>
              <w:t>var</w:t>
            </w:r>
            <w:r>
              <w:rPr>
                <w:i/>
              </w:rPr>
              <w:t>a</w:t>
            </w:r>
            <w:r w:rsidRPr="00E90DFF">
              <w:rPr>
                <w:i/>
              </w:rPr>
              <w:t xml:space="preserve"> ankom till</w:t>
            </w:r>
            <w:r>
              <w:rPr>
                <w:i/>
              </w:rPr>
              <w:t xml:space="preserve"> Sverige,</w:t>
            </w:r>
            <w:r w:rsidRPr="009C5068">
              <w:rPr>
                <w:i/>
              </w:rPr>
              <w:t xml:space="preserve"> ska </w:t>
            </w:r>
            <w:r>
              <w:rPr>
                <w:i/>
              </w:rPr>
              <w:t>varan anses förvärvad enligt 2 §</w:t>
            </w:r>
            <w:r w:rsidR="008A71BD">
              <w:rPr>
                <w:i/>
              </w:rPr>
              <w:t> </w:t>
            </w:r>
            <w:r>
              <w:rPr>
                <w:i/>
              </w:rPr>
              <w:t xml:space="preserve">3 </w:t>
            </w:r>
            <w:r w:rsidRPr="009C5068">
              <w:rPr>
                <w:i/>
              </w:rPr>
              <w:t>vid den</w:t>
            </w:r>
            <w:r>
              <w:rPr>
                <w:i/>
              </w:rPr>
              <w:t xml:space="preserve"> tidpunkt då villkoret</w:t>
            </w:r>
            <w:r w:rsidRPr="00E90DFF">
              <w:rPr>
                <w:i/>
              </w:rPr>
              <w:t xml:space="preserve"> inte längre är uppfyllt. </w:t>
            </w:r>
          </w:p>
          <w:p w14:paraId="19E642BC" w14:textId="77777777" w:rsidR="00245B60" w:rsidRPr="00E90DFF" w:rsidRDefault="00245B60" w:rsidP="00245B60">
            <w:pPr>
              <w:pStyle w:val="Brdtextmedindrag"/>
              <w:ind w:firstLine="0"/>
              <w:rPr>
                <w:i/>
              </w:rPr>
            </w:pPr>
          </w:p>
          <w:p w14:paraId="319AD846" w14:textId="77777777" w:rsidR="00245B60" w:rsidRPr="00E90DFF" w:rsidRDefault="00245B60" w:rsidP="00245B60">
            <w:pPr>
              <w:pStyle w:val="Brdtextmedindrag"/>
              <w:ind w:firstLine="0"/>
              <w:rPr>
                <w:i/>
              </w:rPr>
            </w:pPr>
            <w:r>
              <w:rPr>
                <w:i/>
              </w:rPr>
              <w:t>8 f </w:t>
            </w:r>
            <w:r w:rsidRPr="00E90DFF">
              <w:rPr>
                <w:i/>
              </w:rPr>
              <w:t>§</w:t>
            </w:r>
          </w:p>
          <w:p w14:paraId="1C67D531" w14:textId="2A342D36" w:rsidR="00245B60" w:rsidRPr="00613E7E" w:rsidRDefault="00245B60" w:rsidP="00245B60">
            <w:pPr>
              <w:pStyle w:val="Brdtextmedindrag"/>
              <w:rPr>
                <w:i/>
              </w:rPr>
            </w:pPr>
            <w:r w:rsidRPr="00613E7E">
              <w:rPr>
                <w:i/>
              </w:rPr>
              <w:t xml:space="preserve">Om </w:t>
            </w:r>
            <w:r>
              <w:rPr>
                <w:i/>
              </w:rPr>
              <w:t>en vara som överförts enligt 8</w:t>
            </w:r>
            <w:r w:rsidR="008A71BD">
              <w:rPr>
                <w:i/>
              </w:rPr>
              <w:t> </w:t>
            </w:r>
            <w:r w:rsidRPr="00613E7E">
              <w:rPr>
                <w:i/>
              </w:rPr>
              <w:t>§ överlåts till någon annan än den beskatt</w:t>
            </w:r>
            <w:r>
              <w:rPr>
                <w:i/>
              </w:rPr>
              <w:t>ningsbara person som avses i 8</w:t>
            </w:r>
            <w:r w:rsidR="008A71BD">
              <w:rPr>
                <w:i/>
              </w:rPr>
              <w:t> </w:t>
            </w:r>
            <w:r>
              <w:rPr>
                <w:i/>
              </w:rPr>
              <w:t>a</w:t>
            </w:r>
            <w:r w:rsidR="008A71BD">
              <w:rPr>
                <w:i/>
              </w:rPr>
              <w:t> </w:t>
            </w:r>
            <w:r w:rsidRPr="00613E7E">
              <w:rPr>
                <w:i/>
              </w:rPr>
              <w:t>§</w:t>
            </w:r>
            <w:r>
              <w:rPr>
                <w:i/>
              </w:rPr>
              <w:t xml:space="preserve">, </w:t>
            </w:r>
            <w:r w:rsidRPr="009C5068">
              <w:rPr>
                <w:i/>
              </w:rPr>
              <w:t xml:space="preserve">ska </w:t>
            </w:r>
            <w:r>
              <w:rPr>
                <w:i/>
              </w:rPr>
              <w:t>varan anses förvärvad enligt 2 §</w:t>
            </w:r>
            <w:r w:rsidR="008A71BD">
              <w:rPr>
                <w:i/>
              </w:rPr>
              <w:t> </w:t>
            </w:r>
            <w:r>
              <w:rPr>
                <w:i/>
              </w:rPr>
              <w:t xml:space="preserve">3 </w:t>
            </w:r>
            <w:r w:rsidRPr="00613E7E">
              <w:rPr>
                <w:i/>
              </w:rPr>
              <w:t>omedelbart före överlåtelsen.</w:t>
            </w:r>
          </w:p>
          <w:p w14:paraId="566A7185" w14:textId="43A8761D" w:rsidR="00245B60" w:rsidRDefault="00245B60" w:rsidP="00245B60">
            <w:pPr>
              <w:pStyle w:val="Brdtextmedindrag"/>
              <w:rPr>
                <w:i/>
              </w:rPr>
            </w:pPr>
            <w:r w:rsidRPr="00613E7E">
              <w:rPr>
                <w:i/>
              </w:rPr>
              <w:t>Om varan transporteras från avropslagret till ett annat land än det EU-land som den ursprungligen transporterades från</w:t>
            </w:r>
            <w:r>
              <w:rPr>
                <w:i/>
              </w:rPr>
              <w:t>,</w:t>
            </w:r>
            <w:r w:rsidRPr="00613E7E">
              <w:rPr>
                <w:i/>
              </w:rPr>
              <w:t xml:space="preserve"> ska </w:t>
            </w:r>
            <w:r>
              <w:rPr>
                <w:i/>
              </w:rPr>
              <w:t>varan anses förvärvad enligt 2 §</w:t>
            </w:r>
            <w:r w:rsidR="008A71BD">
              <w:rPr>
                <w:i/>
              </w:rPr>
              <w:t> </w:t>
            </w:r>
            <w:r>
              <w:rPr>
                <w:i/>
              </w:rPr>
              <w:t xml:space="preserve">3 </w:t>
            </w:r>
            <w:r w:rsidRPr="00613E7E">
              <w:rPr>
                <w:i/>
              </w:rPr>
              <w:t>omedelbart innan transporten inleds.</w:t>
            </w:r>
          </w:p>
          <w:p w14:paraId="148DEFF8" w14:textId="554AB93C" w:rsidR="00245B60" w:rsidRPr="00574282" w:rsidRDefault="00245B60" w:rsidP="008C7575">
            <w:pPr>
              <w:pStyle w:val="Brdtextmedindrag"/>
              <w:rPr>
                <w:i/>
              </w:rPr>
            </w:pPr>
            <w:r w:rsidRPr="00252076">
              <w:rPr>
                <w:i/>
              </w:rPr>
              <w:t xml:space="preserve">Om varan förstörts, gått förlorad eller stulits, ska </w:t>
            </w:r>
            <w:r>
              <w:rPr>
                <w:i/>
              </w:rPr>
              <w:t>varan anses förvärvad enligt 2 §</w:t>
            </w:r>
            <w:r w:rsidR="008A71BD">
              <w:rPr>
                <w:i/>
              </w:rPr>
              <w:t> </w:t>
            </w:r>
            <w:r>
              <w:rPr>
                <w:i/>
              </w:rPr>
              <w:t xml:space="preserve">3 </w:t>
            </w:r>
            <w:r w:rsidRPr="00252076">
              <w:rPr>
                <w:i/>
              </w:rPr>
              <w:t>den dag då varan avlägsnades eller förstördes eller, om det är omöjligt att fastställa vilken dag detta skedde, den dag det upptäcktes att varan var förstörd eller försvunnen.</w:t>
            </w:r>
          </w:p>
        </w:tc>
      </w:tr>
    </w:tbl>
    <w:p w14:paraId="2322297F" w14:textId="17158BF0" w:rsidR="00245B60" w:rsidRDefault="00245B60" w:rsidP="00245B60">
      <w:pPr>
        <w:pStyle w:val="Brdtext"/>
        <w:spacing w:before="230"/>
        <w:jc w:val="center"/>
        <w:rPr>
          <w:b/>
        </w:rPr>
      </w:pPr>
    </w:p>
    <w:p w14:paraId="30A64550" w14:textId="77777777" w:rsidR="009A60AF" w:rsidRPr="009A60AF" w:rsidRDefault="009A60AF" w:rsidP="009A60AF">
      <w:pPr>
        <w:pStyle w:val="Brdtextmedindrag"/>
      </w:pPr>
    </w:p>
    <w:p w14:paraId="1F4B1CC4" w14:textId="2A5B51DD" w:rsidR="008C7575" w:rsidRDefault="008C7575" w:rsidP="008C7575">
      <w:pPr>
        <w:pStyle w:val="Brdtextmedindrag"/>
      </w:pPr>
    </w:p>
    <w:p w14:paraId="0C604BF4" w14:textId="77777777" w:rsidR="008C7575" w:rsidRPr="008C7575" w:rsidRDefault="008C7575" w:rsidP="008C7575">
      <w:pPr>
        <w:pStyle w:val="Brdtextmedindrag"/>
      </w:pPr>
    </w:p>
    <w:p w14:paraId="709EA22F" w14:textId="77777777" w:rsidR="00245B60" w:rsidRDefault="00245B60" w:rsidP="00245B60">
      <w:pPr>
        <w:pStyle w:val="Brdtext"/>
        <w:spacing w:before="230"/>
        <w:jc w:val="center"/>
        <w:rPr>
          <w:b/>
        </w:rPr>
      </w:pPr>
      <w:r>
        <w:rPr>
          <w:b/>
        </w:rPr>
        <w:t>3 kap.</w:t>
      </w:r>
    </w:p>
    <w:p w14:paraId="10C0D5FF" w14:textId="77777777" w:rsidR="00245B60" w:rsidRDefault="00245B60" w:rsidP="00245B60">
      <w:pPr>
        <w:pStyle w:val="Brdtext"/>
        <w:jc w:val="center"/>
      </w:pPr>
      <w:r>
        <w:t>30 a §</w:t>
      </w:r>
      <w:r>
        <w:rPr>
          <w:rStyle w:val="Fotnotsreferens"/>
        </w:rPr>
        <w:footnoteReference w:id="27"/>
      </w:r>
    </w:p>
    <w:p w14:paraId="50DE40EC" w14:textId="77777777" w:rsidR="00245B60" w:rsidRPr="00825FB5" w:rsidRDefault="00245B60" w:rsidP="00245B60">
      <w:pPr>
        <w:pStyle w:val="Brdtextmedindrag"/>
      </w:pPr>
      <w:r w:rsidRPr="00825FB5">
        <w:t>Från skatteplikt undantas omsättning av varor som transporteras av säljaren eller köparen eller för någonderas räkning från Sverige till ett annat EU-land, om</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0E6F0B" w14:paraId="5F2D932A" w14:textId="77777777" w:rsidTr="00245B60">
        <w:tc>
          <w:tcPr>
            <w:tcW w:w="2500" w:type="pct"/>
            <w:shd w:val="clear" w:color="auto" w:fill="auto"/>
            <w:tcMar>
              <w:left w:w="0" w:type="dxa"/>
            </w:tcMar>
          </w:tcPr>
          <w:p w14:paraId="796D7ACB" w14:textId="77777777" w:rsidR="00245B60" w:rsidRPr="000657B9" w:rsidRDefault="00245B60" w:rsidP="00245B60">
            <w:pPr>
              <w:pStyle w:val="Brdtextmedindrag"/>
              <w:rPr>
                <w:i/>
              </w:rPr>
            </w:pPr>
            <w:r>
              <w:t>1. </w:t>
            </w:r>
            <w:r w:rsidRPr="000B3101">
              <w:t xml:space="preserve">köparen är en </w:t>
            </w:r>
            <w:r>
              <w:t>b</w:t>
            </w:r>
            <w:r w:rsidRPr="000B3101">
              <w:t xml:space="preserve">eskattningsbar person eller en juridisk person </w:t>
            </w:r>
            <w:r w:rsidRPr="00190DB5">
              <w:t>som inte är en beskattningsbar person och agerar i denna egenskap i ett annat EU-land,</w:t>
            </w:r>
          </w:p>
        </w:tc>
        <w:tc>
          <w:tcPr>
            <w:tcW w:w="2500" w:type="pct"/>
            <w:shd w:val="clear" w:color="auto" w:fill="auto"/>
            <w:tcMar>
              <w:right w:w="0" w:type="dxa"/>
            </w:tcMar>
          </w:tcPr>
          <w:p w14:paraId="780CAE83" w14:textId="77777777" w:rsidR="00245B60" w:rsidRPr="00FA162A" w:rsidRDefault="00245B60" w:rsidP="00245B60">
            <w:pPr>
              <w:pStyle w:val="Brdtextmedindrag"/>
              <w:rPr>
                <w:i/>
              </w:rPr>
            </w:pPr>
            <w:r w:rsidRPr="00FA162A">
              <w:t>1.</w:t>
            </w:r>
            <w:r>
              <w:t> </w:t>
            </w:r>
            <w:r w:rsidRPr="00EF7639">
              <w:rPr>
                <w:i/>
              </w:rPr>
              <w:t>följande villkor är uppfyllda</w:t>
            </w:r>
            <w:r>
              <w:rPr>
                <w:i/>
              </w:rPr>
              <w:t>:</w:t>
            </w:r>
            <w:r w:rsidRPr="00FA162A">
              <w:rPr>
                <w:i/>
              </w:rPr>
              <w:t xml:space="preserve"> </w:t>
            </w:r>
          </w:p>
          <w:p w14:paraId="198FBFAB" w14:textId="77777777" w:rsidR="00245B60" w:rsidRPr="000657B9" w:rsidRDefault="00245B60" w:rsidP="00245B60">
            <w:pPr>
              <w:pStyle w:val="Brdtextmedindrag"/>
              <w:rPr>
                <w:i/>
              </w:rPr>
            </w:pPr>
            <w:r w:rsidRPr="000657B9">
              <w:rPr>
                <w:i/>
              </w:rPr>
              <w:t>a)</w:t>
            </w:r>
            <w:r>
              <w:rPr>
                <w:i/>
              </w:rPr>
              <w:t> </w:t>
            </w:r>
            <w:r w:rsidRPr="00190DB5">
              <w:t xml:space="preserve">köparen är en beskattningsbar person eller en juridisk person som inte är en beskattningsbar person och agerar i denna egenskap i ett annat EU-land, </w:t>
            </w:r>
          </w:p>
          <w:p w14:paraId="3AB8C223" w14:textId="613E2A94" w:rsidR="00245B60" w:rsidRPr="000657B9" w:rsidRDefault="00245B60" w:rsidP="00245B60">
            <w:pPr>
              <w:pStyle w:val="Brdtextmedindrag"/>
              <w:rPr>
                <w:i/>
              </w:rPr>
            </w:pPr>
            <w:r w:rsidRPr="000657B9">
              <w:rPr>
                <w:i/>
              </w:rPr>
              <w:t>b)</w:t>
            </w:r>
            <w:r>
              <w:rPr>
                <w:i/>
              </w:rPr>
              <w:t> köparen</w:t>
            </w:r>
            <w:r w:rsidRPr="000657B9">
              <w:rPr>
                <w:i/>
              </w:rPr>
              <w:t xml:space="preserve"> är registrerad </w:t>
            </w:r>
            <w:r>
              <w:rPr>
                <w:i/>
              </w:rPr>
              <w:t xml:space="preserve">till mervärdesskatt </w:t>
            </w:r>
            <w:r w:rsidRPr="000657B9">
              <w:rPr>
                <w:i/>
              </w:rPr>
              <w:t xml:space="preserve">i ett annat EU-land och har meddelat säljaren sitt registreringsnummer, och </w:t>
            </w:r>
          </w:p>
          <w:p w14:paraId="5CFC8956" w14:textId="4B725DC6" w:rsidR="00245B60" w:rsidRPr="000657B9" w:rsidRDefault="00245B60" w:rsidP="00245B60">
            <w:pPr>
              <w:pStyle w:val="Brdtextmedindrag"/>
              <w:rPr>
                <w:i/>
              </w:rPr>
            </w:pPr>
            <w:r>
              <w:rPr>
                <w:i/>
              </w:rPr>
              <w:t>c) </w:t>
            </w:r>
            <w:r w:rsidRPr="000657B9">
              <w:rPr>
                <w:i/>
              </w:rPr>
              <w:t xml:space="preserve">säljaren har fullgjort sin skyldighet att lämna </w:t>
            </w:r>
            <w:r>
              <w:rPr>
                <w:i/>
              </w:rPr>
              <w:t xml:space="preserve">korrekta </w:t>
            </w:r>
            <w:r w:rsidRPr="000657B9">
              <w:rPr>
                <w:i/>
              </w:rPr>
              <w:t xml:space="preserve">uppgifter </w:t>
            </w:r>
            <w:r>
              <w:rPr>
                <w:i/>
              </w:rPr>
              <w:t xml:space="preserve">om leveransen </w:t>
            </w:r>
            <w:r w:rsidRPr="000657B9">
              <w:rPr>
                <w:i/>
              </w:rPr>
              <w:t xml:space="preserve">i en periodisk sammanställning </w:t>
            </w:r>
            <w:r>
              <w:rPr>
                <w:i/>
              </w:rPr>
              <w:t>enligt 35</w:t>
            </w:r>
            <w:r w:rsidR="008A71BD">
              <w:rPr>
                <w:i/>
              </w:rPr>
              <w:t> </w:t>
            </w:r>
            <w:r>
              <w:rPr>
                <w:i/>
              </w:rPr>
              <w:t xml:space="preserve">kap. skatteförfarandelagen </w:t>
            </w:r>
            <w:r w:rsidRPr="00E90DFF">
              <w:rPr>
                <w:i/>
              </w:rPr>
              <w:t>(2011:1244)</w:t>
            </w:r>
            <w:r>
              <w:rPr>
                <w:i/>
              </w:rPr>
              <w:t xml:space="preserve"> </w:t>
            </w:r>
            <w:r w:rsidRPr="000657B9">
              <w:rPr>
                <w:i/>
              </w:rPr>
              <w:t xml:space="preserve">eller kan förklara på ett tillfredsställande sätt varför så inte skett, </w:t>
            </w:r>
          </w:p>
        </w:tc>
      </w:tr>
    </w:tbl>
    <w:p w14:paraId="727393D0" w14:textId="77777777" w:rsidR="00245B60" w:rsidRPr="00825FB5" w:rsidRDefault="00245B60" w:rsidP="00245B60">
      <w:pPr>
        <w:pStyle w:val="Brdtextmedindrag"/>
      </w:pPr>
      <w:r>
        <w:t>2. </w:t>
      </w:r>
      <w:r w:rsidRPr="00825FB5">
        <w:t>varorna är punktskattepliktiga och förvärvaren inte är en privatperson, eller</w:t>
      </w:r>
    </w:p>
    <w:p w14:paraId="56FA7F6F" w14:textId="77777777" w:rsidR="00245B60" w:rsidRPr="00825FB5" w:rsidRDefault="00245B60" w:rsidP="00245B60">
      <w:pPr>
        <w:pStyle w:val="Brdtextmedindrag"/>
      </w:pPr>
      <w:r>
        <w:t>3. </w:t>
      </w:r>
      <w:r w:rsidRPr="00825FB5">
        <w:t>varorna är nya transportmedel.</w:t>
      </w:r>
    </w:p>
    <w:p w14:paraId="62F79C50" w14:textId="77777777" w:rsidR="00245B60" w:rsidRPr="00825FB5" w:rsidRDefault="00245B60" w:rsidP="00245B60">
      <w:pPr>
        <w:pStyle w:val="Brdtextmedindrag"/>
      </w:pPr>
      <w:r w:rsidRPr="00825FB5">
        <w:t>Från skatteplikt undantas en sådan överföri</w:t>
      </w:r>
      <w:r>
        <w:t>ng av vara som avses i 2 kap. 1 </w:t>
      </w:r>
      <w:r w:rsidRPr="00825FB5">
        <w:t>§ andra stycket om förhållandena är sådana som anges i första stycket 1</w:t>
      </w:r>
      <w:r>
        <w:t>–</w:t>
      </w:r>
      <w:r w:rsidRPr="00825FB5">
        <w:t>3 i den här paragrafen.</w:t>
      </w:r>
    </w:p>
    <w:p w14:paraId="5034A4D8" w14:textId="0293B7C3" w:rsidR="00245B60" w:rsidRPr="00825FB5" w:rsidRDefault="00245B60" w:rsidP="00245B60">
      <w:pPr>
        <w:pStyle w:val="Brdtextmedindrag"/>
      </w:pPr>
      <w:r w:rsidRPr="00825FB5">
        <w:t>Om köparen antingen är en juridisk person som inte är en beskattningsbar person eller en beskattningsbar person som saknar rätt till avdrag eller återbetalning motsvarande den i 10</w:t>
      </w:r>
      <w:r w:rsidR="008A71BD">
        <w:t> </w:t>
      </w:r>
      <w:r w:rsidRPr="00825FB5">
        <w:t>kap. 1</w:t>
      </w:r>
      <w:r>
        <w:t>–</w:t>
      </w:r>
      <w:r w:rsidRPr="00825FB5">
        <w:t>4</w:t>
      </w:r>
      <w:r w:rsidR="008A71BD">
        <w:t> </w:t>
      </w:r>
      <w:r w:rsidRPr="00825FB5">
        <w:t>a eller 10</w:t>
      </w:r>
      <w:r w:rsidR="008A71BD">
        <w:t> </w:t>
      </w:r>
      <w:r w:rsidRPr="00825FB5">
        <w:t>kap.</w:t>
      </w:r>
      <w:r w:rsidR="008A71BD">
        <w:br/>
      </w:r>
      <w:r w:rsidRPr="00825FB5">
        <w:t>9</w:t>
      </w:r>
      <w:r>
        <w:t>–13 </w:t>
      </w:r>
      <w:r w:rsidRPr="00825FB5">
        <w:t>§§, gäller undantaget i första stycket 1 enbart om</w:t>
      </w:r>
    </w:p>
    <w:p w14:paraId="0EA4CF02" w14:textId="77777777" w:rsidR="00245B60" w:rsidRPr="00825FB5" w:rsidRDefault="00245B60" w:rsidP="00245B60">
      <w:pPr>
        <w:pStyle w:val="Brdtextmedindrag"/>
      </w:pPr>
      <w:r>
        <w:t>1. </w:t>
      </w:r>
      <w:r w:rsidRPr="00825FB5">
        <w:t xml:space="preserve">det sammanlagda beloppet för köparens </w:t>
      </w:r>
      <w:proofErr w:type="spellStart"/>
      <w:r w:rsidRPr="00825FB5">
        <w:t>unionsinterna</w:t>
      </w:r>
      <w:proofErr w:type="spellEnd"/>
      <w:r w:rsidRPr="00825FB5">
        <w:t xml:space="preserve"> förvärv i det EU-land som förvärvet äger rum i under kalenderåret eller det närmast föregående kalenderåret överstiger det belopp som landet har fastställt enligt artikel 3.2 i rådets direktiv 2006/112/EG, eller</w:t>
      </w:r>
    </w:p>
    <w:p w14:paraId="63A63FB7" w14:textId="77777777" w:rsidR="00245B60" w:rsidRPr="00825FB5" w:rsidRDefault="00245B60" w:rsidP="00245B60">
      <w:pPr>
        <w:pStyle w:val="Brdtextmedindrag"/>
      </w:pPr>
      <w:r>
        <w:t>2. </w:t>
      </w:r>
      <w:r w:rsidRPr="00825FB5">
        <w:t>köparen har utnyttjat en möjlighet att bli skattskyldig för sina förvärv i det EU-land som avses i 1.</w:t>
      </w:r>
    </w:p>
    <w:p w14:paraId="7BE72DF6" w14:textId="77777777" w:rsidR="00245B60" w:rsidRPr="00825FB5" w:rsidRDefault="00245B60" w:rsidP="00245B60">
      <w:pPr>
        <w:pStyle w:val="Brdtextmedindrag"/>
      </w:pPr>
      <w:r w:rsidRPr="00825FB5">
        <w:t>Detsamma gäller om köparen är en beskattningsbar person vars förvärv avser en jordbruks-, skogsbruks- eller fiskeverksamhet som omfattas av schablonbeskattning enligt bestämmelserna i avdelning XII kapitel 2 i rådets direktiv 2006/112/EG.</w:t>
      </w:r>
    </w:p>
    <w:p w14:paraId="6EDB3871" w14:textId="62714454" w:rsidR="00245B60" w:rsidRDefault="00245B60" w:rsidP="00245B60">
      <w:pPr>
        <w:pStyle w:val="Brdtextmedindrag"/>
      </w:pPr>
      <w:r w:rsidRPr="00825FB5">
        <w:t>Undantaget från skatteplikt i första stycket 1 eller 2 gäller inte om säljaren omfattas av skattebefrielse enligt 9</w:t>
      </w:r>
      <w:r w:rsidR="008A71BD">
        <w:t> </w:t>
      </w:r>
      <w:r w:rsidRPr="00825FB5">
        <w:t>d</w:t>
      </w:r>
      <w:r w:rsidR="008A71BD">
        <w:t> </w:t>
      </w:r>
      <w:r w:rsidRPr="00825FB5">
        <w:t>kap.</w:t>
      </w:r>
    </w:p>
    <w:p w14:paraId="6B112D7A" w14:textId="77777777" w:rsidR="00245B60" w:rsidRDefault="00245B60" w:rsidP="00245B60">
      <w:pPr>
        <w:pStyle w:val="Brdtext"/>
        <w:spacing w:before="230"/>
        <w:jc w:val="center"/>
        <w:rPr>
          <w:b/>
        </w:rPr>
      </w:pPr>
    </w:p>
    <w:p w14:paraId="0D0A86DA" w14:textId="77777777" w:rsidR="00245B60" w:rsidRDefault="00245B60" w:rsidP="00245B60">
      <w:pPr>
        <w:pStyle w:val="Brdtext"/>
        <w:spacing w:before="230"/>
        <w:jc w:val="center"/>
        <w:rPr>
          <w:b/>
        </w:rPr>
      </w:pPr>
      <w:r>
        <w:rPr>
          <w:b/>
        </w:rPr>
        <w:t>5 kap.</w:t>
      </w:r>
    </w:p>
    <w:p w14:paraId="67E41177" w14:textId="77777777" w:rsidR="00245B60" w:rsidRPr="00E90DFF" w:rsidRDefault="00245B60" w:rsidP="00245B60">
      <w:pPr>
        <w:pStyle w:val="Brdtext"/>
        <w:jc w:val="center"/>
      </w:pPr>
      <w:r>
        <w:t>2 §</w:t>
      </w:r>
      <w:r>
        <w:rPr>
          <w:rStyle w:val="Fotnotsreferens"/>
        </w:rPr>
        <w:footnoteReference w:id="28"/>
      </w:r>
    </w:p>
    <w:p w14:paraId="337EEBE1" w14:textId="77777777" w:rsidR="00245B60" w:rsidRDefault="00245B60" w:rsidP="00245B60">
      <w:pPr>
        <w:pStyle w:val="Brdtextmedindrag"/>
      </w:pPr>
      <w:r>
        <w:t>En vara som enligt avtalet mellan säljare och köpare ska transporteras till köparen är omsatt inom landet, om</w:t>
      </w:r>
    </w:p>
    <w:tbl>
      <w:tblPr>
        <w:tblW w:w="5000" w:type="pct"/>
        <w:tblCellMar>
          <w:left w:w="125" w:type="dxa"/>
          <w:right w:w="125" w:type="dxa"/>
        </w:tblCellMar>
        <w:tblLook w:val="0000" w:firstRow="0" w:lastRow="0" w:firstColumn="0" w:lastColumn="0" w:noHBand="0" w:noVBand="0"/>
      </w:tblPr>
      <w:tblGrid>
        <w:gridCol w:w="2948"/>
        <w:gridCol w:w="2949"/>
      </w:tblGrid>
      <w:tr w:rsidR="00245B60" w:rsidRPr="00502BFB" w14:paraId="05F00EEE" w14:textId="77777777" w:rsidTr="00245B60">
        <w:tc>
          <w:tcPr>
            <w:tcW w:w="2500" w:type="pct"/>
            <w:shd w:val="clear" w:color="auto" w:fill="auto"/>
            <w:tcMar>
              <w:left w:w="0" w:type="dxa"/>
            </w:tcMar>
          </w:tcPr>
          <w:p w14:paraId="272BF4ED" w14:textId="5D5002D0" w:rsidR="00245B60" w:rsidRPr="00502BFB" w:rsidRDefault="00245B60" w:rsidP="00245B60">
            <w:pPr>
              <w:pStyle w:val="Brdtextmedindrag"/>
            </w:pPr>
            <w:r>
              <w:t>1. </w:t>
            </w:r>
            <w:r w:rsidRPr="00502BFB">
              <w:t xml:space="preserve">varan finns här i landet då säljaren, köparen eller någon annan påbörjar transporten till </w:t>
            </w:r>
            <w:r w:rsidRPr="00AB6C23">
              <w:rPr>
                <w:i/>
              </w:rPr>
              <w:t>köparen och annat inte följer av 2</w:t>
            </w:r>
            <w:r w:rsidR="008A71BD">
              <w:rPr>
                <w:i/>
              </w:rPr>
              <w:t> </w:t>
            </w:r>
            <w:r w:rsidRPr="00AB6C23">
              <w:rPr>
                <w:i/>
              </w:rPr>
              <w:t>a</w:t>
            </w:r>
            <w:r w:rsidR="008A71BD">
              <w:rPr>
                <w:i/>
              </w:rPr>
              <w:t> </w:t>
            </w:r>
            <w:r w:rsidRPr="00AB6C23">
              <w:rPr>
                <w:i/>
              </w:rPr>
              <w:t>§</w:t>
            </w:r>
            <w:r w:rsidRPr="008527E8">
              <w:rPr>
                <w:i/>
              </w:rPr>
              <w:t>,</w:t>
            </w:r>
            <w:r w:rsidRPr="00AB6C23">
              <w:rPr>
                <w:i/>
              </w:rPr>
              <w:t xml:space="preserve"> </w:t>
            </w:r>
          </w:p>
        </w:tc>
        <w:tc>
          <w:tcPr>
            <w:tcW w:w="2500" w:type="pct"/>
            <w:shd w:val="clear" w:color="auto" w:fill="auto"/>
            <w:tcMar>
              <w:right w:w="0" w:type="dxa"/>
            </w:tcMar>
          </w:tcPr>
          <w:p w14:paraId="5C5FE7EF" w14:textId="77777777" w:rsidR="00245B60" w:rsidRPr="002F4A02" w:rsidRDefault="00245B60" w:rsidP="00245B60">
            <w:pPr>
              <w:pStyle w:val="Brdtextmedindrag"/>
              <w:rPr>
                <w:i/>
              </w:rPr>
            </w:pPr>
            <w:r>
              <w:t>1. </w:t>
            </w:r>
            <w:r w:rsidRPr="00502BFB">
              <w:t xml:space="preserve">varan finns här i landet då säljaren, köparen eller någon annan påbörjar transporten till </w:t>
            </w:r>
            <w:r w:rsidRPr="002F4A02">
              <w:rPr>
                <w:i/>
              </w:rPr>
              <w:t>köparen, under förutsättning att</w:t>
            </w:r>
          </w:p>
          <w:p w14:paraId="6651B2BC" w14:textId="2A99C7A1" w:rsidR="00245B60" w:rsidRPr="002F4A02" w:rsidRDefault="00245B60" w:rsidP="00245B60">
            <w:pPr>
              <w:pStyle w:val="Brdtextmedindrag"/>
              <w:rPr>
                <w:i/>
              </w:rPr>
            </w:pPr>
            <w:r>
              <w:rPr>
                <w:i/>
              </w:rPr>
              <w:t>a) </w:t>
            </w:r>
            <w:r w:rsidRPr="002F4A02">
              <w:rPr>
                <w:i/>
              </w:rPr>
              <w:t>annat inte följer av 2</w:t>
            </w:r>
            <w:r w:rsidR="008A71BD">
              <w:rPr>
                <w:i/>
              </w:rPr>
              <w:t> </w:t>
            </w:r>
            <w:r w:rsidRPr="002F4A02">
              <w:rPr>
                <w:i/>
              </w:rPr>
              <w:t>a</w:t>
            </w:r>
            <w:r w:rsidR="008A71BD">
              <w:rPr>
                <w:i/>
              </w:rPr>
              <w:t> </w:t>
            </w:r>
            <w:r w:rsidRPr="002F4A02">
              <w:rPr>
                <w:i/>
              </w:rPr>
              <w:t>§, eller</w:t>
            </w:r>
          </w:p>
          <w:p w14:paraId="6742BA40" w14:textId="77777777" w:rsidR="00245B60" w:rsidRPr="00502BFB" w:rsidRDefault="00245B60" w:rsidP="00245B60">
            <w:pPr>
              <w:pStyle w:val="Brdtextmedindrag"/>
            </w:pPr>
            <w:r>
              <w:rPr>
                <w:i/>
              </w:rPr>
              <w:t>b) </w:t>
            </w:r>
            <w:r w:rsidRPr="002F4A02">
              <w:rPr>
                <w:i/>
              </w:rPr>
              <w:t>transporten inte ska hänföras till en annan omsättning enligt 2 e §,</w:t>
            </w:r>
          </w:p>
        </w:tc>
      </w:tr>
    </w:tbl>
    <w:p w14:paraId="65798698" w14:textId="77777777" w:rsidR="00245B60" w:rsidRPr="00502BFB" w:rsidRDefault="00245B60" w:rsidP="00245B60">
      <w:pPr>
        <w:pStyle w:val="Brdtextmedindrag"/>
      </w:pPr>
      <w:r>
        <w:t>2. </w:t>
      </w:r>
      <w:r w:rsidRPr="00502BFB">
        <w:t>varan inte finns här i landet då transporten påbörjas men</w:t>
      </w:r>
      <w:r>
        <w:t xml:space="preserve"> </w:t>
      </w:r>
      <w:r w:rsidRPr="00502BFB">
        <w:t>varan monteras eller installeras här av säljaren eller för</w:t>
      </w:r>
      <w:r>
        <w:t xml:space="preserve"> </w:t>
      </w:r>
      <w:r w:rsidRPr="00502BFB">
        <w:t>dennes räkning,</w:t>
      </w:r>
    </w:p>
    <w:p w14:paraId="022D4FA9" w14:textId="25F904CB" w:rsidR="00245B60" w:rsidRPr="00502BFB" w:rsidRDefault="00245B60" w:rsidP="00245B60">
      <w:pPr>
        <w:pStyle w:val="Brdtextmedindrag"/>
      </w:pPr>
      <w:r w:rsidRPr="00502BFB">
        <w:t>3.</w:t>
      </w:r>
      <w:r>
        <w:t> </w:t>
      </w:r>
      <w:r w:rsidRPr="00502BFB">
        <w:t>varan inte finns här i landet då transporten påbörjas men</w:t>
      </w:r>
      <w:r>
        <w:t xml:space="preserve"> </w:t>
      </w:r>
      <w:r w:rsidRPr="00502BFB">
        <w:t>varan importeras till landet från en plats utanför EU av den</w:t>
      </w:r>
      <w:r>
        <w:t xml:space="preserve"> </w:t>
      </w:r>
      <w:r w:rsidRPr="00502BFB">
        <w:t>som är skattskyldig enligt 1</w:t>
      </w:r>
      <w:r w:rsidR="008A71BD">
        <w:t> </w:t>
      </w:r>
      <w:r w:rsidRPr="00502BFB">
        <w:t>kap. 2</w:t>
      </w:r>
      <w:r w:rsidR="008A71BD">
        <w:t> </w:t>
      </w:r>
      <w:r w:rsidRPr="00502BFB">
        <w:t>§ första stycket 6 för</w:t>
      </w:r>
      <w:r>
        <w:t xml:space="preserve"> </w:t>
      </w:r>
      <w:r w:rsidRPr="00502BFB">
        <w:t>att omsättas, eller</w:t>
      </w:r>
    </w:p>
    <w:p w14:paraId="1F55C317" w14:textId="77777777" w:rsidR="00245B60" w:rsidRPr="00502BFB" w:rsidRDefault="00245B60" w:rsidP="00245B60">
      <w:pPr>
        <w:pStyle w:val="Brdtextmedindrag"/>
      </w:pPr>
      <w:r>
        <w:t>4. </w:t>
      </w:r>
      <w:r w:rsidRPr="00502BFB">
        <w:t>varan inte finns här i landet då transporten påbörjas men</w:t>
      </w:r>
      <w:r>
        <w:t xml:space="preserve"> </w:t>
      </w:r>
      <w:r w:rsidRPr="00502BFB">
        <w:t>varan transporteras av säljaren eller för dennes räkning från</w:t>
      </w:r>
      <w:r>
        <w:t xml:space="preserve"> </w:t>
      </w:r>
      <w:r w:rsidRPr="00502BFB">
        <w:t>ett annat EU-land till en köpare i Sverige, om</w:t>
      </w:r>
    </w:p>
    <w:p w14:paraId="382A01C8" w14:textId="77777777" w:rsidR="00245B60" w:rsidRPr="00502BFB" w:rsidRDefault="00245B60" w:rsidP="00245B60">
      <w:pPr>
        <w:pStyle w:val="Brdtextmedindrag"/>
      </w:pPr>
      <w:r>
        <w:t>– </w:t>
      </w:r>
      <w:r w:rsidRPr="00502BFB">
        <w:t>säljarens omsättning är sådan som anges i andra stycket,</w:t>
      </w:r>
    </w:p>
    <w:p w14:paraId="3E931785" w14:textId="57E7E86A" w:rsidR="00245B60" w:rsidRPr="00502BFB" w:rsidRDefault="00245B60" w:rsidP="00245B60">
      <w:pPr>
        <w:pStyle w:val="Brdtextmedindrag"/>
      </w:pPr>
      <w:r>
        <w:t>– </w:t>
      </w:r>
      <w:r w:rsidRPr="00502BFB">
        <w:t>köparen inte är skattskyldig enligt 1</w:t>
      </w:r>
      <w:r w:rsidR="008A71BD">
        <w:t> </w:t>
      </w:r>
      <w:r w:rsidRPr="00502BFB">
        <w:t>kap. 2</w:t>
      </w:r>
      <w:r w:rsidR="008A71BD">
        <w:t> </w:t>
      </w:r>
      <w:r w:rsidRPr="00502BFB">
        <w:t>§ första</w:t>
      </w:r>
    </w:p>
    <w:p w14:paraId="2BFA1632" w14:textId="77777777" w:rsidR="00245B60" w:rsidRPr="00502BFB" w:rsidRDefault="00245B60" w:rsidP="00245B60">
      <w:pPr>
        <w:pStyle w:val="Brdtext"/>
      </w:pPr>
      <w:r w:rsidRPr="00502BFB">
        <w:t>stycket 5 för förvärvet av varan, och</w:t>
      </w:r>
    </w:p>
    <w:p w14:paraId="34323D94" w14:textId="0F78B1D9" w:rsidR="00245B60" w:rsidRPr="00502BFB" w:rsidRDefault="00245B60" w:rsidP="00245B60">
      <w:pPr>
        <w:pStyle w:val="Brdtextmedindrag"/>
      </w:pPr>
      <w:r w:rsidRPr="00502BFB">
        <w:t>–</w:t>
      </w:r>
      <w:r w:rsidR="008A71BD">
        <w:t> </w:t>
      </w:r>
      <w:r w:rsidRPr="00502BFB">
        <w:t>varan inte är ett nytt transportmedel.</w:t>
      </w:r>
    </w:p>
    <w:p w14:paraId="06712033" w14:textId="6B248AE6" w:rsidR="00245B60" w:rsidRPr="00502BFB" w:rsidRDefault="00245B60" w:rsidP="00245B60">
      <w:pPr>
        <w:pStyle w:val="Brdtextmedindrag"/>
      </w:pPr>
      <w:r w:rsidRPr="00502BFB">
        <w:t>En vara är omsatt inom landet enligt första stycket 4 endast</w:t>
      </w:r>
      <w:r>
        <w:t xml:space="preserve"> </w:t>
      </w:r>
      <w:r w:rsidRPr="00502BFB">
        <w:t>om varan är en punktskattepliktig vara eller om värdet av</w:t>
      </w:r>
      <w:r>
        <w:t xml:space="preserve"> </w:t>
      </w:r>
      <w:r w:rsidRPr="00502BFB">
        <w:t>säljarens sammanlagda omsättning här i landet överstiger</w:t>
      </w:r>
      <w:r>
        <w:t xml:space="preserve"> </w:t>
      </w:r>
      <w:r w:rsidRPr="00502BFB">
        <w:t>320</w:t>
      </w:r>
      <w:r w:rsidR="008A71BD">
        <w:t> </w:t>
      </w:r>
      <w:r w:rsidRPr="00502BFB">
        <w:t>000 kronor under det löpande eller föregående kalenderåret</w:t>
      </w:r>
      <w:r>
        <w:t xml:space="preserve"> </w:t>
      </w:r>
      <w:r w:rsidRPr="00502BFB">
        <w:t>eller om säljaren har uppfyllt de villkor som det land där</w:t>
      </w:r>
      <w:r>
        <w:t xml:space="preserve"> </w:t>
      </w:r>
      <w:r w:rsidRPr="00502BFB">
        <w:t>transporten påbörjas har för att omsättningen inte ska anses</w:t>
      </w:r>
      <w:r>
        <w:t xml:space="preserve"> </w:t>
      </w:r>
      <w:r w:rsidRPr="00502BFB">
        <w:t>vara gjord i det landet. I värdet av säljarens sammanlagda omsättning ska inte värdet av punktskattepliktiga varor beaktas.</w:t>
      </w:r>
    </w:p>
    <w:p w14:paraId="69FE8F84" w14:textId="77777777" w:rsidR="00245B60" w:rsidRDefault="00245B60" w:rsidP="00245B60">
      <w:pPr>
        <w:pStyle w:val="Brdtextmedindrag"/>
        <w:ind w:firstLine="0"/>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A07639" w14:paraId="69202C3E" w14:textId="77777777" w:rsidTr="00245B60">
        <w:tc>
          <w:tcPr>
            <w:tcW w:w="2500" w:type="pct"/>
            <w:shd w:val="clear" w:color="auto" w:fill="auto"/>
            <w:tcMar>
              <w:left w:w="0" w:type="dxa"/>
            </w:tcMar>
          </w:tcPr>
          <w:p w14:paraId="65D4AA38" w14:textId="77777777" w:rsidR="00245B60" w:rsidRPr="00502BFB" w:rsidRDefault="00245B60" w:rsidP="00245B60">
            <w:pPr>
              <w:pStyle w:val="Brdtextmedindrag"/>
            </w:pPr>
          </w:p>
        </w:tc>
        <w:tc>
          <w:tcPr>
            <w:tcW w:w="2500" w:type="pct"/>
            <w:shd w:val="clear" w:color="auto" w:fill="auto"/>
            <w:tcMar>
              <w:right w:w="0" w:type="dxa"/>
            </w:tcMar>
          </w:tcPr>
          <w:p w14:paraId="2A931C6F" w14:textId="77777777" w:rsidR="00245B60" w:rsidRPr="00502BFB" w:rsidRDefault="00245B60" w:rsidP="00245B60">
            <w:pPr>
              <w:pStyle w:val="Brdtextmedindrag"/>
              <w:ind w:firstLine="0"/>
              <w:rPr>
                <w:i/>
              </w:rPr>
            </w:pPr>
            <w:r>
              <w:rPr>
                <w:i/>
              </w:rPr>
              <w:t>2 e </w:t>
            </w:r>
            <w:r w:rsidRPr="00502BFB">
              <w:rPr>
                <w:i/>
              </w:rPr>
              <w:t>§</w:t>
            </w:r>
          </w:p>
          <w:p w14:paraId="68B68BFD" w14:textId="77777777" w:rsidR="00245B60" w:rsidRPr="00502BFB" w:rsidRDefault="00245B60" w:rsidP="00245B60">
            <w:pPr>
              <w:pStyle w:val="Brdtextmedindrag"/>
              <w:rPr>
                <w:i/>
              </w:rPr>
            </w:pPr>
            <w:r w:rsidRPr="00502BFB">
              <w:rPr>
                <w:i/>
              </w:rPr>
              <w:t xml:space="preserve">Vid flera på varandra följande </w:t>
            </w:r>
            <w:r>
              <w:rPr>
                <w:i/>
              </w:rPr>
              <w:t>omsättningar</w:t>
            </w:r>
            <w:r w:rsidRPr="00502BFB">
              <w:rPr>
                <w:i/>
              </w:rPr>
              <w:t xml:space="preserve"> av samma vara</w:t>
            </w:r>
            <w:r>
              <w:rPr>
                <w:i/>
              </w:rPr>
              <w:t>,</w:t>
            </w:r>
            <w:r w:rsidRPr="00502BFB">
              <w:rPr>
                <w:i/>
              </w:rPr>
              <w:t xml:space="preserve"> med en transport av varan från ett EU-land till ett annat EU-land direkt från den första leverantören till den sista k</w:t>
            </w:r>
            <w:r>
              <w:rPr>
                <w:i/>
              </w:rPr>
              <w:t>öpar</w:t>
            </w:r>
            <w:r w:rsidRPr="00502BFB">
              <w:rPr>
                <w:i/>
              </w:rPr>
              <w:t>en i kedjan</w:t>
            </w:r>
            <w:r>
              <w:rPr>
                <w:i/>
              </w:rPr>
              <w:t>,</w:t>
            </w:r>
            <w:r w:rsidRPr="00502BFB">
              <w:rPr>
                <w:i/>
              </w:rPr>
              <w:t xml:space="preserve"> ska transporten hänföras till den </w:t>
            </w:r>
            <w:r>
              <w:rPr>
                <w:i/>
              </w:rPr>
              <w:t>omsättning</w:t>
            </w:r>
            <w:r w:rsidRPr="00502BFB">
              <w:rPr>
                <w:i/>
              </w:rPr>
              <w:t xml:space="preserve"> som görs till </w:t>
            </w:r>
            <w:r>
              <w:rPr>
                <w:i/>
              </w:rPr>
              <w:t>den leverantör, annan än den första, som transporterar eller låter transportera varan (mellanman)</w:t>
            </w:r>
            <w:r w:rsidRPr="00502BFB">
              <w:rPr>
                <w:i/>
              </w:rPr>
              <w:t>.</w:t>
            </w:r>
          </w:p>
          <w:p w14:paraId="4FA7882E" w14:textId="31D94F87" w:rsidR="00245B60" w:rsidRPr="00A07639" w:rsidRDefault="00245B60" w:rsidP="00245B60">
            <w:pPr>
              <w:pStyle w:val="Brdtextmedindrag"/>
              <w:rPr>
                <w:i/>
              </w:rPr>
            </w:pPr>
            <w:r w:rsidRPr="00715F38">
              <w:rPr>
                <w:i/>
              </w:rPr>
              <w:t xml:space="preserve">Transporten ska dock hänföras till den omsättning som görs av mellanmannen om denne </w:t>
            </w:r>
            <w:r>
              <w:rPr>
                <w:i/>
              </w:rPr>
              <w:t xml:space="preserve">till sin </w:t>
            </w:r>
            <w:r w:rsidRPr="00715F38">
              <w:rPr>
                <w:i/>
              </w:rPr>
              <w:t xml:space="preserve">leverantör </w:t>
            </w:r>
            <w:r>
              <w:rPr>
                <w:i/>
              </w:rPr>
              <w:t xml:space="preserve">har meddelat </w:t>
            </w:r>
            <w:r w:rsidRPr="00715F38">
              <w:rPr>
                <w:i/>
              </w:rPr>
              <w:t>sitt registreringsnummer för mer</w:t>
            </w:r>
            <w:r>
              <w:rPr>
                <w:i/>
              </w:rPr>
              <w:softHyphen/>
            </w:r>
            <w:r w:rsidRPr="00715F38">
              <w:rPr>
                <w:i/>
              </w:rPr>
              <w:t>värdesskatt i de</w:t>
            </w:r>
            <w:r>
              <w:rPr>
                <w:i/>
              </w:rPr>
              <w:t>t EU-land</w:t>
            </w:r>
            <w:r w:rsidRPr="00715F38">
              <w:rPr>
                <w:i/>
              </w:rPr>
              <w:t xml:space="preserve"> som varan transporterades från</w:t>
            </w:r>
            <w:r>
              <w:rPr>
                <w:i/>
              </w:rPr>
              <w:t>.</w:t>
            </w:r>
          </w:p>
        </w:tc>
      </w:tr>
    </w:tbl>
    <w:p w14:paraId="124E3712" w14:textId="77777777" w:rsidR="00245B60" w:rsidRPr="00811E52" w:rsidRDefault="00245B60" w:rsidP="00245B60">
      <w:pPr>
        <w:pStyle w:val="Slutstreck"/>
      </w:pPr>
      <w:r w:rsidRPr="00811E52">
        <w:t>                      </w:t>
      </w:r>
    </w:p>
    <w:p w14:paraId="5DA35A45" w14:textId="77777777" w:rsidR="00245B60" w:rsidRPr="00370B47" w:rsidRDefault="00245B60" w:rsidP="00245B60">
      <w:pPr>
        <w:pStyle w:val="Brdtextmedindrag"/>
      </w:pPr>
      <w:r>
        <w:t>1. </w:t>
      </w:r>
      <w:r w:rsidRPr="00370B47">
        <w:t>Denna lag träder i kraft den 1 januari 2020.</w:t>
      </w:r>
    </w:p>
    <w:p w14:paraId="5ECAF3C3" w14:textId="77777777" w:rsidR="00245B60" w:rsidRDefault="00245B60" w:rsidP="00245B60">
      <w:pPr>
        <w:pStyle w:val="Brdtextmedindrag"/>
      </w:pPr>
      <w:r>
        <w:t>2. </w:t>
      </w:r>
      <w:r w:rsidRPr="00370B47">
        <w:t>Äldre bestämmelser gäller fortfarande för mervärdesskatt som hänför sig till tiden före ikraftträdandet.</w:t>
      </w:r>
    </w:p>
    <w:p w14:paraId="4AFA67E4" w14:textId="77777777" w:rsidR="00245B60" w:rsidRDefault="00245B60" w:rsidP="00245B60">
      <w:pPr>
        <w:pStyle w:val="Brdtextmedindrag"/>
        <w:sectPr w:rsidR="00245B60" w:rsidSect="00155500">
          <w:headerReference w:type="even" r:id="rId45"/>
          <w:headerReference w:type="default" r:id="rId46"/>
          <w:footerReference w:type="even" r:id="rId47"/>
          <w:footerReference w:type="default" r:id="rId48"/>
          <w:headerReference w:type="first" r:id="rId49"/>
          <w:footerReference w:type="first" r:id="rId50"/>
          <w:footnotePr>
            <w:numRestart w:val="eachSect"/>
          </w:footnotePr>
          <w:pgSz w:w="9356" w:h="13721" w:code="9"/>
          <w:pgMar w:top="794" w:right="2438" w:bottom="1191" w:left="1021" w:header="0" w:footer="709" w:gutter="0"/>
          <w:cols w:space="708"/>
          <w:docGrid w:linePitch="360"/>
        </w:sectPr>
      </w:pPr>
    </w:p>
    <w:p w14:paraId="7CB367C0" w14:textId="77777777" w:rsidR="00245B60" w:rsidRDefault="00245B60" w:rsidP="001134FB">
      <w:pPr>
        <w:pStyle w:val="Rubrik2utannumrering"/>
        <w:spacing w:before="0"/>
      </w:pPr>
      <w:bookmarkStart w:id="133" w:name="_Toc10616976"/>
      <w:r>
        <w:t>Förslag till lag om ändring i skatteförfarandelagen (2011:1244)</w:t>
      </w:r>
      <w:bookmarkEnd w:id="133"/>
    </w:p>
    <w:p w14:paraId="09A03022" w14:textId="77777777" w:rsidR="00245B60" w:rsidRDefault="00245B60" w:rsidP="00245B60">
      <w:pPr>
        <w:pStyle w:val="Brdtextmedindrag"/>
        <w:ind w:firstLine="0"/>
      </w:pPr>
      <w:r>
        <w:t>Härigenom föreskrivs</w:t>
      </w:r>
      <w:r>
        <w:rPr>
          <w:rStyle w:val="Fotnotsreferens"/>
        </w:rPr>
        <w:footnoteReference w:id="29"/>
      </w:r>
      <w:r>
        <w:t xml:space="preserve"> i fråga om skatteförfarandelagen (2011:1244) </w:t>
      </w:r>
    </w:p>
    <w:p w14:paraId="616333BC" w14:textId="54A8A3DF" w:rsidR="00245B60" w:rsidRDefault="008A71BD" w:rsidP="00245B60">
      <w:pPr>
        <w:pStyle w:val="Brdtextmedindrag"/>
      </w:pPr>
      <w:r>
        <w:rPr>
          <w:i/>
        </w:rPr>
        <w:t>d</w:t>
      </w:r>
      <w:r w:rsidR="00245B60" w:rsidRPr="001F2557">
        <w:rPr>
          <w:i/>
        </w:rPr>
        <w:t>els</w:t>
      </w:r>
      <w:r>
        <w:t> </w:t>
      </w:r>
      <w:r w:rsidR="00245B60" w:rsidRPr="007E0C36">
        <w:t>att</w:t>
      </w:r>
      <w:r w:rsidR="00245B60">
        <w:t xml:space="preserve"> 35</w:t>
      </w:r>
      <w:r>
        <w:t> </w:t>
      </w:r>
      <w:r w:rsidR="00245B60">
        <w:t>kap. 2</w:t>
      </w:r>
      <w:r>
        <w:t> </w:t>
      </w:r>
      <w:r w:rsidR="00245B60">
        <w:t>§, 39</w:t>
      </w:r>
      <w:r>
        <w:t> </w:t>
      </w:r>
      <w:r w:rsidR="00245B60">
        <w:t>kap. 1</w:t>
      </w:r>
      <w:r>
        <w:t> </w:t>
      </w:r>
      <w:r w:rsidR="00245B60">
        <w:t>§ och 41</w:t>
      </w:r>
      <w:r>
        <w:t> </w:t>
      </w:r>
      <w:r w:rsidR="00245B60">
        <w:t>kap. 2</w:t>
      </w:r>
      <w:r>
        <w:t> </w:t>
      </w:r>
      <w:r w:rsidR="00245B60">
        <w:t>§ ska ha följande lydelse,</w:t>
      </w:r>
    </w:p>
    <w:p w14:paraId="35C493A8" w14:textId="337FC1A2" w:rsidR="00245B60" w:rsidRPr="00692E11" w:rsidRDefault="00245B60" w:rsidP="00245B60">
      <w:pPr>
        <w:pStyle w:val="Brdtextmedindrag"/>
      </w:pPr>
      <w:r w:rsidRPr="001F2557">
        <w:rPr>
          <w:i/>
        </w:rPr>
        <w:t>dels</w:t>
      </w:r>
      <w:r w:rsidR="008A71BD">
        <w:t> </w:t>
      </w:r>
      <w:r>
        <w:t>att det ska införas en ny paragraf, 39</w:t>
      </w:r>
      <w:r w:rsidR="008A71BD">
        <w:t> </w:t>
      </w:r>
      <w:r>
        <w:t>kap. 14</w:t>
      </w:r>
      <w:r w:rsidR="008A71BD">
        <w:t> </w:t>
      </w:r>
      <w:r>
        <w:t>a</w:t>
      </w:r>
      <w:r w:rsidR="008A71BD">
        <w:t> </w:t>
      </w:r>
      <w:r>
        <w:t>§, och närmast före 39 kap. 14</w:t>
      </w:r>
      <w:r w:rsidR="008A71BD">
        <w:t> </w:t>
      </w:r>
      <w:r>
        <w:t>a</w:t>
      </w:r>
      <w:r w:rsidR="008A71BD">
        <w:t> </w:t>
      </w:r>
      <w:r>
        <w:t xml:space="preserve">§ en ny rubrik, av följande lydelse. </w:t>
      </w:r>
    </w:p>
    <w:p w14:paraId="51615E22" w14:textId="77777777" w:rsidR="00245B60" w:rsidRDefault="00245B60" w:rsidP="00245B6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5B0E77" w14:paraId="591DCE60" w14:textId="77777777" w:rsidTr="00245B60">
        <w:tc>
          <w:tcPr>
            <w:tcW w:w="2500" w:type="pct"/>
            <w:shd w:val="clear" w:color="auto" w:fill="auto"/>
            <w:tcMar>
              <w:left w:w="0" w:type="dxa"/>
            </w:tcMar>
          </w:tcPr>
          <w:p w14:paraId="1F6530D8" w14:textId="77777777" w:rsidR="00245B60" w:rsidRPr="005B0E77" w:rsidRDefault="00245B60" w:rsidP="00245B60">
            <w:pPr>
              <w:pStyle w:val="Brdtext"/>
              <w:rPr>
                <w:i/>
              </w:rPr>
            </w:pPr>
            <w:r w:rsidRPr="005B0E77">
              <w:rPr>
                <w:i/>
              </w:rPr>
              <w:t>Nuvarande lydelse</w:t>
            </w:r>
          </w:p>
        </w:tc>
        <w:tc>
          <w:tcPr>
            <w:tcW w:w="2500" w:type="pct"/>
            <w:shd w:val="clear" w:color="auto" w:fill="auto"/>
            <w:tcMar>
              <w:right w:w="0" w:type="dxa"/>
            </w:tcMar>
          </w:tcPr>
          <w:p w14:paraId="080F96EE" w14:textId="77777777" w:rsidR="00245B60" w:rsidRPr="005B0E77" w:rsidRDefault="00245B60" w:rsidP="00245B60">
            <w:pPr>
              <w:pStyle w:val="Brdtext"/>
              <w:rPr>
                <w:i/>
              </w:rPr>
            </w:pPr>
            <w:r w:rsidRPr="005B0E77">
              <w:rPr>
                <w:i/>
              </w:rPr>
              <w:t>Föreslagen lydelse</w:t>
            </w:r>
          </w:p>
        </w:tc>
      </w:tr>
    </w:tbl>
    <w:p w14:paraId="67830F44" w14:textId="77777777" w:rsidR="00245B60" w:rsidRDefault="00245B60" w:rsidP="00245B60">
      <w:pPr>
        <w:pStyle w:val="Brdtext"/>
        <w:spacing w:before="230"/>
        <w:jc w:val="center"/>
        <w:rPr>
          <w:b/>
        </w:rPr>
      </w:pPr>
      <w:r>
        <w:rPr>
          <w:b/>
        </w:rPr>
        <w:t>35 kap.</w:t>
      </w:r>
    </w:p>
    <w:p w14:paraId="29ED8E1A" w14:textId="77777777" w:rsidR="00245B60" w:rsidRDefault="00245B60" w:rsidP="00245B60">
      <w:pPr>
        <w:pStyle w:val="Brdtext"/>
        <w:jc w:val="center"/>
      </w:pPr>
      <w:r>
        <w:t>2 §</w:t>
      </w:r>
    </w:p>
    <w:p w14:paraId="19715297" w14:textId="3642DA23" w:rsidR="00245B60" w:rsidRDefault="00245B60" w:rsidP="00245B60">
      <w:pPr>
        <w:pStyle w:val="Brdtextmedindrag"/>
      </w:pPr>
      <w:r>
        <w:t>Den som är registrerad eller skyldig att anmäla sig för registrering för mervärdesskatt enligt 7</w:t>
      </w:r>
      <w:r w:rsidR="008A71BD">
        <w:t> </w:t>
      </w:r>
      <w:r>
        <w:t>kap. 1 eller 2</w:t>
      </w:r>
      <w:r w:rsidR="008A71BD">
        <w:t> </w:t>
      </w:r>
      <w:r>
        <w:t xml:space="preserve">§ ska lämna en periodisk sammanställning över </w:t>
      </w:r>
    </w:p>
    <w:p w14:paraId="2B7A27D9" w14:textId="77777777" w:rsidR="00245B60" w:rsidRDefault="00245B60" w:rsidP="00245B60">
      <w:pPr>
        <w:pStyle w:val="Brdtextmedindrag"/>
      </w:pPr>
      <w:r>
        <w:t xml:space="preserve">1. omsättning, förvärv och överföring av varor som transporteras mellan EU-länder, och </w:t>
      </w:r>
    </w:p>
    <w:p w14:paraId="08578421" w14:textId="77777777" w:rsidR="00245B60" w:rsidRDefault="00245B60" w:rsidP="00245B60">
      <w:pPr>
        <w:pStyle w:val="Brdtextmedindrag"/>
      </w:pPr>
      <w:r>
        <w:t xml:space="preserve">2. omsättning av en tjänst som är skattepliktig i det EU-land där tjänsten är omsatt om förvärvaren av tjänsten är skattskyldig för förvärvet i det landet i enlighet med tillämpningen av artikel 196 i rådets direktiv 2006/112/EG av den 28 november 2006 om ett gemensamt system för mervärdesskatt. </w:t>
      </w:r>
    </w:p>
    <w:p w14:paraId="2074A6BB" w14:textId="420B8BB3" w:rsidR="00245B60" w:rsidRDefault="00245B60" w:rsidP="00245B60">
      <w:pPr>
        <w:pStyle w:val="Brdtextmedindrag"/>
      </w:pPr>
      <w:r>
        <w:t>Uppgifterna ska tas upp för den period som omfattar den tidpunkt som avses i 13</w:t>
      </w:r>
      <w:r w:rsidR="008A71BD">
        <w:t> </w:t>
      </w:r>
      <w:r>
        <w:t>kap. 8</w:t>
      </w:r>
      <w:r w:rsidR="008A71BD">
        <w:t> </w:t>
      </w:r>
      <w:r>
        <w:t>b</w:t>
      </w:r>
      <w:r w:rsidR="008A71BD">
        <w:t> </w:t>
      </w:r>
      <w:r>
        <w:t>§ andra stycket eller 8</w:t>
      </w:r>
      <w:r w:rsidR="008A71BD">
        <w:t> </w:t>
      </w:r>
      <w:r>
        <w:t>c</w:t>
      </w:r>
      <w:r w:rsidR="008A71BD">
        <w:t> </w:t>
      </w:r>
      <w:r>
        <w:t>§ mervärdesskattelagen (1994:200).</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30D9623D" w14:textId="77777777" w:rsidTr="00245B60">
        <w:tc>
          <w:tcPr>
            <w:tcW w:w="2500" w:type="pct"/>
            <w:shd w:val="clear" w:color="auto" w:fill="auto"/>
            <w:tcMar>
              <w:left w:w="0" w:type="dxa"/>
            </w:tcMar>
          </w:tcPr>
          <w:p w14:paraId="362D0503" w14:textId="77777777" w:rsidR="00245B60" w:rsidRDefault="00245B60" w:rsidP="00245B60">
            <w:pPr>
              <w:pStyle w:val="Brdtextmedindrag"/>
            </w:pPr>
          </w:p>
        </w:tc>
        <w:tc>
          <w:tcPr>
            <w:tcW w:w="2500" w:type="pct"/>
            <w:shd w:val="clear" w:color="auto" w:fill="auto"/>
            <w:tcMar>
              <w:right w:w="0" w:type="dxa"/>
            </w:tcMar>
          </w:tcPr>
          <w:p w14:paraId="6931A6D0" w14:textId="0E1170B1" w:rsidR="00245B60" w:rsidRPr="001F2557" w:rsidRDefault="00245B60" w:rsidP="00245B60">
            <w:pPr>
              <w:pStyle w:val="Brdtextmedindrag"/>
              <w:rPr>
                <w:i/>
              </w:rPr>
            </w:pPr>
            <w:r w:rsidRPr="001F2557">
              <w:rPr>
                <w:i/>
              </w:rPr>
              <w:t xml:space="preserve">I fråga om överföring av </w:t>
            </w:r>
            <w:r>
              <w:rPr>
                <w:i/>
              </w:rPr>
              <w:t>en vara</w:t>
            </w:r>
            <w:r w:rsidRPr="001F2557">
              <w:rPr>
                <w:i/>
              </w:rPr>
              <w:t xml:space="preserve"> till </w:t>
            </w:r>
            <w:r>
              <w:rPr>
                <w:i/>
              </w:rPr>
              <w:t xml:space="preserve">ett </w:t>
            </w:r>
            <w:r w:rsidRPr="001F2557">
              <w:rPr>
                <w:i/>
              </w:rPr>
              <w:t>avropslager</w:t>
            </w:r>
            <w:r>
              <w:rPr>
                <w:i/>
              </w:rPr>
              <w:t xml:space="preserve"> i ett annat EU-land enligt 2</w:t>
            </w:r>
            <w:r w:rsidR="008A71BD">
              <w:rPr>
                <w:i/>
              </w:rPr>
              <w:t> </w:t>
            </w:r>
            <w:r>
              <w:rPr>
                <w:i/>
              </w:rPr>
              <w:t>kap. 1</w:t>
            </w:r>
            <w:r w:rsidR="008A71BD">
              <w:rPr>
                <w:i/>
              </w:rPr>
              <w:t> </w:t>
            </w:r>
            <w:r>
              <w:rPr>
                <w:i/>
              </w:rPr>
              <w:t>c</w:t>
            </w:r>
            <w:r w:rsidRPr="00836AAD">
              <w:rPr>
                <w:i/>
              </w:rPr>
              <w:t>–</w:t>
            </w:r>
            <w:r>
              <w:rPr>
                <w:i/>
              </w:rPr>
              <w:t>1</w:t>
            </w:r>
            <w:r w:rsidR="008A71BD">
              <w:rPr>
                <w:i/>
              </w:rPr>
              <w:t> </w:t>
            </w:r>
            <w:r>
              <w:rPr>
                <w:i/>
              </w:rPr>
              <w:t>i</w:t>
            </w:r>
            <w:r w:rsidR="008A71BD">
              <w:rPr>
                <w:i/>
              </w:rPr>
              <w:t> </w:t>
            </w:r>
            <w:r>
              <w:rPr>
                <w:i/>
              </w:rPr>
              <w:t xml:space="preserve">§§ mervärdesskattelagen (1994:200) ska uppgifterna tas upp för den period som omfattar den tidpunkt när överföringen gjordes. Om förhållandena därefter ändras, ska uppgift om detta lämnas utan dröjsmål. </w:t>
            </w:r>
          </w:p>
        </w:tc>
      </w:tr>
    </w:tbl>
    <w:p w14:paraId="1E9A8E7C" w14:textId="77777777" w:rsidR="00245B60" w:rsidRDefault="00245B60" w:rsidP="00245B60">
      <w:pPr>
        <w:pStyle w:val="Brdtext"/>
        <w:spacing w:before="230"/>
        <w:jc w:val="center"/>
        <w:rPr>
          <w:b/>
        </w:rPr>
      </w:pPr>
      <w:r>
        <w:rPr>
          <w:b/>
        </w:rPr>
        <w:t>39 kap.</w:t>
      </w:r>
    </w:p>
    <w:p w14:paraId="2A58FA19" w14:textId="77777777" w:rsidR="00245B60" w:rsidRDefault="00245B60" w:rsidP="00245B60">
      <w:pPr>
        <w:pStyle w:val="Brdtext"/>
        <w:jc w:val="center"/>
      </w:pPr>
      <w:r>
        <w:t>1 §</w:t>
      </w:r>
      <w:r>
        <w:rPr>
          <w:rStyle w:val="Fotnotsreferens"/>
        </w:rPr>
        <w:footnoteReference w:id="30"/>
      </w:r>
    </w:p>
    <w:p w14:paraId="327F5CC3" w14:textId="77777777" w:rsidR="00245B60" w:rsidRDefault="00245B60" w:rsidP="00245B60">
      <w:pPr>
        <w:pStyle w:val="Brdtextmedindrag"/>
      </w:pPr>
      <w:r>
        <w:t xml:space="preserve">I detta kapitel finns bestämmelser om </w:t>
      </w:r>
    </w:p>
    <w:p w14:paraId="5B1669D9" w14:textId="35A788F6" w:rsidR="00245B60" w:rsidRDefault="00245B60" w:rsidP="00245B60">
      <w:pPr>
        <w:pStyle w:val="Brdtextmedindrag"/>
      </w:pPr>
      <w:r>
        <w:t>– definitioner (2 och 2</w:t>
      </w:r>
      <w:r w:rsidR="008A71BD">
        <w:t> </w:t>
      </w:r>
      <w:r>
        <w:t>a</w:t>
      </w:r>
      <w:r w:rsidR="008A71BD">
        <w:t> </w:t>
      </w:r>
      <w:r>
        <w:t>§§),</w:t>
      </w:r>
    </w:p>
    <w:p w14:paraId="05E78ED7" w14:textId="2257876C" w:rsidR="00245B60" w:rsidRPr="00C20A1E" w:rsidRDefault="00245B60" w:rsidP="00245B60">
      <w:pPr>
        <w:pStyle w:val="Brdtextmedindrag"/>
      </w:pPr>
      <w:r>
        <w:t>– generell dokumentationsskyldighet (3</w:t>
      </w:r>
      <w:r w:rsidR="008A71BD">
        <w:t> </w:t>
      </w:r>
      <w:r>
        <w:t>§),</w:t>
      </w:r>
    </w:p>
    <w:p w14:paraId="1F5F7BE4" w14:textId="59B1D758" w:rsidR="00245B60" w:rsidRPr="00C20A1E" w:rsidRDefault="00245B60" w:rsidP="00245B60">
      <w:pPr>
        <w:pStyle w:val="Brdtextmedindrag"/>
        <w:rPr>
          <w:i/>
        </w:rPr>
      </w:pPr>
      <w:r>
        <w:t>– dokumentationsskyldighet som avser ansökan om återbetalning av eller kompensation för punktskatt (3</w:t>
      </w:r>
      <w:r w:rsidR="008A71BD">
        <w:t> </w:t>
      </w:r>
      <w:r>
        <w:t>a</w:t>
      </w:r>
      <w:r w:rsidR="008A71BD">
        <w:t> </w:t>
      </w:r>
      <w:r>
        <w:t>§),</w:t>
      </w:r>
    </w:p>
    <w:p w14:paraId="2D208CA2" w14:textId="765EBC50" w:rsidR="00245B60" w:rsidRDefault="00245B60" w:rsidP="00245B60">
      <w:pPr>
        <w:pStyle w:val="Brdtextmedindrag"/>
      </w:pPr>
      <w:r>
        <w:t>– dokumentationsskyldighet som avser kassaregister (4–10</w:t>
      </w:r>
      <w:r w:rsidR="008A71BD">
        <w:t> </w:t>
      </w:r>
      <w:r>
        <w:t>§§),</w:t>
      </w:r>
    </w:p>
    <w:p w14:paraId="54BFDC2C" w14:textId="7F7F8CD9" w:rsidR="00245B60" w:rsidRDefault="00245B60" w:rsidP="00245B60">
      <w:pPr>
        <w:pStyle w:val="Brdtextmedindrag"/>
      </w:pPr>
      <w:r>
        <w:t>– dokumentationsskyldighet som avser personalliggare (11–12</w:t>
      </w:r>
      <w:r w:rsidR="008A71BD">
        <w:t> </w:t>
      </w:r>
      <w:r>
        <w:t>§§),</w:t>
      </w:r>
    </w:p>
    <w:p w14:paraId="5F6E5C19" w14:textId="77777777" w:rsidR="00245B60" w:rsidRDefault="00245B60" w:rsidP="00245B60">
      <w:pPr>
        <w:pStyle w:val="Brdtextmedindrag"/>
      </w:pPr>
      <w:r>
        <w:t>– dokumentationsskyldighet som avser torg- och marknadshandel (13 §),</w:t>
      </w:r>
    </w:p>
    <w:p w14:paraId="27D01C4D" w14:textId="77777777" w:rsidR="00245B60" w:rsidRDefault="00245B60" w:rsidP="00245B60">
      <w:pPr>
        <w:pStyle w:val="Brdtextmedindrag"/>
      </w:pPr>
      <w:r>
        <w:t>– dokumentationsskyldighet som avser omsättning av investeringsguld (14 §),</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449B738C" w14:textId="77777777" w:rsidTr="00245B60">
        <w:tc>
          <w:tcPr>
            <w:tcW w:w="2500" w:type="pct"/>
            <w:shd w:val="clear" w:color="auto" w:fill="auto"/>
            <w:tcMar>
              <w:left w:w="0" w:type="dxa"/>
            </w:tcMar>
          </w:tcPr>
          <w:p w14:paraId="75DA7B0E" w14:textId="77777777" w:rsidR="00245B60" w:rsidRDefault="00245B60" w:rsidP="00245B60">
            <w:pPr>
              <w:pStyle w:val="Brdtextmedindrag"/>
            </w:pPr>
          </w:p>
        </w:tc>
        <w:tc>
          <w:tcPr>
            <w:tcW w:w="2500" w:type="pct"/>
            <w:shd w:val="clear" w:color="auto" w:fill="auto"/>
            <w:tcMar>
              <w:right w:w="0" w:type="dxa"/>
            </w:tcMar>
          </w:tcPr>
          <w:p w14:paraId="59AFB40E" w14:textId="77777777" w:rsidR="00245B60" w:rsidRDefault="00245B60" w:rsidP="00245B60">
            <w:pPr>
              <w:pStyle w:val="Brdtextmedindrag"/>
            </w:pPr>
            <w:r w:rsidRPr="00C20A1E">
              <w:rPr>
                <w:i/>
              </w:rPr>
              <w:t>–</w:t>
            </w:r>
            <w:r>
              <w:rPr>
                <w:i/>
              </w:rPr>
              <w:t> dokumentations</w:t>
            </w:r>
            <w:r w:rsidRPr="00C20A1E">
              <w:rPr>
                <w:i/>
              </w:rPr>
              <w:t xml:space="preserve">skyldighet </w:t>
            </w:r>
            <w:r>
              <w:rPr>
                <w:i/>
              </w:rPr>
              <w:t>som avser</w:t>
            </w:r>
            <w:r w:rsidRPr="00C20A1E">
              <w:rPr>
                <w:i/>
              </w:rPr>
              <w:t xml:space="preserve"> </w:t>
            </w:r>
            <w:r>
              <w:rPr>
                <w:i/>
              </w:rPr>
              <w:t>avropslager</w:t>
            </w:r>
            <w:r w:rsidRPr="00C20A1E">
              <w:rPr>
                <w:i/>
              </w:rPr>
              <w:t xml:space="preserve"> </w:t>
            </w:r>
            <w:r>
              <w:rPr>
                <w:i/>
              </w:rPr>
              <w:t>(14 a </w:t>
            </w:r>
            <w:r w:rsidRPr="00C20A1E">
              <w:rPr>
                <w:i/>
              </w:rPr>
              <w:t>§)</w:t>
            </w:r>
            <w:r>
              <w:rPr>
                <w:i/>
              </w:rPr>
              <w:t>,</w:t>
            </w:r>
          </w:p>
        </w:tc>
      </w:tr>
    </w:tbl>
    <w:p w14:paraId="1AACA25F" w14:textId="44D4F10F" w:rsidR="00245B60" w:rsidRDefault="00245B60" w:rsidP="00245B60">
      <w:pPr>
        <w:pStyle w:val="Brdtextmedindrag"/>
      </w:pPr>
      <w:r>
        <w:t>– dokumentationsskyldighet som avser internprissättning (15–16</w:t>
      </w:r>
      <w:r w:rsidR="008A71BD">
        <w:t> </w:t>
      </w:r>
      <w:r>
        <w:t>f</w:t>
      </w:r>
      <w:r w:rsidR="008A71BD">
        <w:t> </w:t>
      </w:r>
      <w:r>
        <w:t>§§), och</w:t>
      </w:r>
    </w:p>
    <w:p w14:paraId="6BDDC830" w14:textId="3D68368E" w:rsidR="00245B60" w:rsidRDefault="00245B60" w:rsidP="00245B60">
      <w:pPr>
        <w:pStyle w:val="Brdtextmedindrag"/>
      </w:pPr>
      <w:r>
        <w:t>– föreläggande (17</w:t>
      </w:r>
      <w:r w:rsidR="008A71BD">
        <w:t> </w:t>
      </w:r>
      <w:r>
        <w:t>§).</w:t>
      </w:r>
    </w:p>
    <w:p w14:paraId="3655C3B0" w14:textId="77777777" w:rsidR="00245B60" w:rsidRDefault="00245B60" w:rsidP="00245B60">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245B60" w:rsidRPr="00A6296B" w14:paraId="2043A42D" w14:textId="77777777" w:rsidTr="00245B60">
        <w:tc>
          <w:tcPr>
            <w:tcW w:w="2500" w:type="pct"/>
            <w:shd w:val="clear" w:color="auto" w:fill="auto"/>
            <w:tcMar>
              <w:left w:w="0" w:type="dxa"/>
            </w:tcMar>
          </w:tcPr>
          <w:p w14:paraId="1341004C" w14:textId="77777777" w:rsidR="00245B60" w:rsidRPr="00A6296B" w:rsidRDefault="00245B60" w:rsidP="00245B60">
            <w:pPr>
              <w:pStyle w:val="Brdtextmedindrag"/>
              <w:rPr>
                <w:b/>
              </w:rPr>
            </w:pPr>
          </w:p>
        </w:tc>
        <w:tc>
          <w:tcPr>
            <w:tcW w:w="2500" w:type="pct"/>
            <w:shd w:val="clear" w:color="auto" w:fill="auto"/>
            <w:tcMar>
              <w:right w:w="0" w:type="dxa"/>
            </w:tcMar>
          </w:tcPr>
          <w:p w14:paraId="3FB5106B" w14:textId="77777777" w:rsidR="00245B60" w:rsidRPr="00A6296B" w:rsidRDefault="00245B60" w:rsidP="00245B60">
            <w:pPr>
              <w:pStyle w:val="Brdtextmedindrag"/>
              <w:ind w:firstLine="0"/>
              <w:rPr>
                <w:b/>
                <w:i/>
              </w:rPr>
            </w:pPr>
            <w:r w:rsidRPr="00A6296B">
              <w:rPr>
                <w:b/>
                <w:i/>
              </w:rPr>
              <w:t>Avropslager</w:t>
            </w:r>
          </w:p>
        </w:tc>
      </w:tr>
      <w:tr w:rsidR="00245B60" w:rsidRPr="00E406E1" w14:paraId="4B0491FC" w14:textId="77777777" w:rsidTr="00245B60">
        <w:tc>
          <w:tcPr>
            <w:tcW w:w="2500" w:type="pct"/>
            <w:shd w:val="clear" w:color="auto" w:fill="auto"/>
            <w:tcMar>
              <w:left w:w="0" w:type="dxa"/>
            </w:tcMar>
          </w:tcPr>
          <w:p w14:paraId="5DFE1AE0" w14:textId="77777777" w:rsidR="00245B60" w:rsidRPr="00E406E1" w:rsidRDefault="00245B60" w:rsidP="00245B60">
            <w:pPr>
              <w:pStyle w:val="Brdtextmedindrag"/>
              <w:rPr>
                <w:i/>
              </w:rPr>
            </w:pPr>
          </w:p>
        </w:tc>
        <w:tc>
          <w:tcPr>
            <w:tcW w:w="2500" w:type="pct"/>
            <w:shd w:val="clear" w:color="auto" w:fill="auto"/>
            <w:tcMar>
              <w:right w:w="0" w:type="dxa"/>
            </w:tcMar>
          </w:tcPr>
          <w:p w14:paraId="7859FCFB" w14:textId="77777777" w:rsidR="00245B60" w:rsidRDefault="00245B60" w:rsidP="00245B60">
            <w:pPr>
              <w:pStyle w:val="Brdtextmedindrag"/>
              <w:ind w:firstLine="0"/>
              <w:rPr>
                <w:i/>
              </w:rPr>
            </w:pPr>
          </w:p>
          <w:p w14:paraId="2F4B21D2" w14:textId="4F7D0845" w:rsidR="00245B60" w:rsidRDefault="00245B60" w:rsidP="00245B60">
            <w:pPr>
              <w:pStyle w:val="Brdtextmedindrag"/>
              <w:ind w:firstLine="0"/>
              <w:rPr>
                <w:i/>
              </w:rPr>
            </w:pPr>
            <w:r>
              <w:rPr>
                <w:i/>
              </w:rPr>
              <w:t>14</w:t>
            </w:r>
            <w:r w:rsidR="008A71BD">
              <w:rPr>
                <w:i/>
              </w:rPr>
              <w:t> </w:t>
            </w:r>
            <w:r>
              <w:rPr>
                <w:i/>
              </w:rPr>
              <w:t>a</w:t>
            </w:r>
            <w:r w:rsidR="008A71BD">
              <w:rPr>
                <w:i/>
              </w:rPr>
              <w:t> </w:t>
            </w:r>
            <w:r>
              <w:rPr>
                <w:i/>
              </w:rPr>
              <w:t xml:space="preserve">§ </w:t>
            </w:r>
          </w:p>
          <w:p w14:paraId="705D39D9" w14:textId="2788A54F" w:rsidR="00245B60" w:rsidRPr="007E0C36" w:rsidRDefault="00245B60" w:rsidP="00245B60">
            <w:pPr>
              <w:pStyle w:val="Brdtextmedindrag"/>
              <w:rPr>
                <w:i/>
              </w:rPr>
            </w:pPr>
            <w:r w:rsidRPr="007E0C36">
              <w:rPr>
                <w:i/>
              </w:rPr>
              <w:t xml:space="preserve">Den som överför </w:t>
            </w:r>
            <w:r>
              <w:rPr>
                <w:i/>
              </w:rPr>
              <w:t>en vara</w:t>
            </w:r>
            <w:r w:rsidRPr="007E0C36">
              <w:rPr>
                <w:i/>
              </w:rPr>
              <w:t xml:space="preserve"> till ett avropslager i ett annat EU-land i enlighet med 2</w:t>
            </w:r>
            <w:r w:rsidR="008A71BD">
              <w:rPr>
                <w:i/>
              </w:rPr>
              <w:t> </w:t>
            </w:r>
            <w:r w:rsidRPr="007E0C36">
              <w:rPr>
                <w:i/>
              </w:rPr>
              <w:t>kap. 1</w:t>
            </w:r>
            <w:r w:rsidR="008A71BD">
              <w:rPr>
                <w:i/>
              </w:rPr>
              <w:t> </w:t>
            </w:r>
            <w:r w:rsidRPr="00150BA8">
              <w:rPr>
                <w:i/>
              </w:rPr>
              <w:t>c–1</w:t>
            </w:r>
            <w:r w:rsidR="008A71BD">
              <w:rPr>
                <w:i/>
              </w:rPr>
              <w:t> </w:t>
            </w:r>
            <w:r w:rsidRPr="00150BA8">
              <w:rPr>
                <w:i/>
              </w:rPr>
              <w:t>i</w:t>
            </w:r>
            <w:r w:rsidR="008A71BD">
              <w:rPr>
                <w:i/>
              </w:rPr>
              <w:t> </w:t>
            </w:r>
            <w:r w:rsidRPr="007E0C36">
              <w:rPr>
                <w:i/>
              </w:rPr>
              <w:t>§§ mervärdesskattelagen (1994:200) ska föra ett register med de uppgifter som anges i artikel 54a</w:t>
            </w:r>
            <w:r>
              <w:rPr>
                <w:i/>
              </w:rPr>
              <w:t>.</w:t>
            </w:r>
            <w:r w:rsidRPr="007E0C36">
              <w:rPr>
                <w:i/>
              </w:rPr>
              <w:t>1 i rådets genomförandeförordning (EU) nr 282/2011 av den 15 mars 2011 om fastställande av tillämp</w:t>
            </w:r>
            <w:r w:rsidRPr="007E0C36">
              <w:rPr>
                <w:i/>
              </w:rPr>
              <w:softHyphen/>
              <w:t>ningsföreskrifter för direktiv 2006/112/EG om ett gemensamt system för mervärdesskatt.</w:t>
            </w:r>
          </w:p>
          <w:p w14:paraId="43811B64" w14:textId="02C23D90" w:rsidR="00245B60" w:rsidRPr="00E406E1" w:rsidRDefault="00245B60" w:rsidP="00245B60">
            <w:pPr>
              <w:pStyle w:val="Brdtextmedindrag"/>
              <w:rPr>
                <w:i/>
              </w:rPr>
            </w:pPr>
            <w:r w:rsidRPr="007E0C36">
              <w:rPr>
                <w:i/>
              </w:rPr>
              <w:t xml:space="preserve">Den som förvärvar </w:t>
            </w:r>
            <w:r>
              <w:rPr>
                <w:i/>
              </w:rPr>
              <w:t xml:space="preserve">en </w:t>
            </w:r>
            <w:r w:rsidRPr="007E0C36">
              <w:rPr>
                <w:i/>
              </w:rPr>
              <w:t>va</w:t>
            </w:r>
            <w:r>
              <w:rPr>
                <w:i/>
              </w:rPr>
              <w:t>ra</w:t>
            </w:r>
            <w:r w:rsidRPr="007E0C36">
              <w:rPr>
                <w:i/>
              </w:rPr>
              <w:t xml:space="preserve"> från ett avropslager i Sverige i enlighet med 2</w:t>
            </w:r>
            <w:r w:rsidR="008A71BD">
              <w:rPr>
                <w:i/>
              </w:rPr>
              <w:t> </w:t>
            </w:r>
            <w:r w:rsidRPr="007E0C36">
              <w:rPr>
                <w:i/>
              </w:rPr>
              <w:t>a kap. 2</w:t>
            </w:r>
            <w:r w:rsidR="008A71BD">
              <w:rPr>
                <w:i/>
              </w:rPr>
              <w:t> </w:t>
            </w:r>
            <w:r w:rsidRPr="007E0C36">
              <w:rPr>
                <w:i/>
              </w:rPr>
              <w:t>§</w:t>
            </w:r>
            <w:r w:rsidR="008A71BD">
              <w:rPr>
                <w:i/>
              </w:rPr>
              <w:t> </w:t>
            </w:r>
            <w:r w:rsidRPr="007E0C36">
              <w:rPr>
                <w:i/>
              </w:rPr>
              <w:t>5 mervärdes</w:t>
            </w:r>
            <w:r w:rsidRPr="007E0C36">
              <w:rPr>
                <w:i/>
              </w:rPr>
              <w:softHyphen/>
              <w:t>skattelagen ska föra ett register med de uppgifter som anges i artikel 54a</w:t>
            </w:r>
            <w:r>
              <w:rPr>
                <w:i/>
              </w:rPr>
              <w:t>.</w:t>
            </w:r>
            <w:r w:rsidRPr="007E0C36">
              <w:rPr>
                <w:i/>
              </w:rPr>
              <w:t xml:space="preserve">2 i </w:t>
            </w:r>
            <w:r>
              <w:rPr>
                <w:i/>
              </w:rPr>
              <w:t>genomförande</w:t>
            </w:r>
            <w:r w:rsidR="008A71BD">
              <w:rPr>
                <w:i/>
              </w:rPr>
              <w:softHyphen/>
            </w:r>
            <w:r w:rsidRPr="007E0C36">
              <w:rPr>
                <w:i/>
              </w:rPr>
              <w:t xml:space="preserve">förordningen. </w:t>
            </w:r>
          </w:p>
        </w:tc>
      </w:tr>
    </w:tbl>
    <w:p w14:paraId="09615567" w14:textId="20D67104" w:rsidR="00245B60" w:rsidRDefault="00245B60" w:rsidP="00245B60">
      <w:pPr>
        <w:pStyle w:val="Brdtext"/>
        <w:spacing w:before="230"/>
        <w:jc w:val="center"/>
        <w:rPr>
          <w:b/>
        </w:rPr>
      </w:pPr>
      <w:r>
        <w:rPr>
          <w:b/>
        </w:rPr>
        <w:t>41</w:t>
      </w:r>
      <w:r w:rsidR="008A71BD">
        <w:rPr>
          <w:b/>
        </w:rPr>
        <w:t> </w:t>
      </w:r>
      <w:r>
        <w:rPr>
          <w:b/>
        </w:rPr>
        <w:t>kap.</w:t>
      </w:r>
    </w:p>
    <w:p w14:paraId="7616169F" w14:textId="3366C678" w:rsidR="00245B60" w:rsidRDefault="00245B60" w:rsidP="00245B60">
      <w:pPr>
        <w:pStyle w:val="Brdtext"/>
        <w:jc w:val="center"/>
      </w:pPr>
      <w:r>
        <w:t>2</w:t>
      </w:r>
      <w:r w:rsidR="008A71BD">
        <w:t> </w:t>
      </w:r>
      <w:r>
        <w:t>§</w:t>
      </w:r>
      <w:r>
        <w:rPr>
          <w:rStyle w:val="Fotnotsreferens"/>
        </w:rPr>
        <w:footnoteReference w:id="31"/>
      </w:r>
    </w:p>
    <w:p w14:paraId="486ED988" w14:textId="77777777" w:rsidR="00245B60" w:rsidRDefault="00245B60" w:rsidP="00245B60">
      <w:pPr>
        <w:pStyle w:val="Brdtextmedindrag"/>
      </w:pPr>
      <w:r>
        <w:t xml:space="preserve">Skatteverket får besluta om revision för att kontrollera </w:t>
      </w:r>
    </w:p>
    <w:p w14:paraId="5F9C1557" w14:textId="23EB362C" w:rsidR="00245B60" w:rsidRDefault="00245B60" w:rsidP="00245B60">
      <w:pPr>
        <w:pStyle w:val="Brdtextmedindrag"/>
      </w:pPr>
      <w:r>
        <w:t>1. att uppgiftsskyldighet enligt 15–35</w:t>
      </w:r>
      <w:r w:rsidR="008A71BD">
        <w:t> </w:t>
      </w:r>
      <w:r>
        <w:t>kap. har fullgjorts,</w:t>
      </w:r>
    </w:p>
    <w:p w14:paraId="01EB89C5" w14:textId="09CB3750" w:rsidR="00245B60" w:rsidRDefault="00245B60" w:rsidP="00245B60">
      <w:pPr>
        <w:pStyle w:val="Brdtextmedindrag"/>
      </w:pPr>
      <w:r>
        <w:t xml:space="preserve">2. att det finns förutsättningar att fullgöra uppgiftsskyldighet enligt </w:t>
      </w:r>
      <w:r w:rsidR="008A71BD">
        <w:br/>
      </w:r>
      <w:r>
        <w:t>15–35</w:t>
      </w:r>
      <w:r w:rsidR="008A71BD">
        <w:t> </w:t>
      </w:r>
      <w:r>
        <w:t>kap. som kan antas uppkomma,</w:t>
      </w:r>
    </w:p>
    <w:p w14:paraId="4410F1E7" w14:textId="77777777" w:rsidR="00245B60" w:rsidRDefault="00245B60" w:rsidP="00245B60">
      <w:pPr>
        <w:pStyle w:val="Brdtextmedindrag"/>
      </w:pPr>
      <w:r>
        <w:t>3. skatteupplag enligt lagen (1994:1563) om tobaksskatt, lagen (1994:1564) om alkoholskatt eller lagen (1994:1776) om skatt på energi,</w:t>
      </w:r>
    </w:p>
    <w:p w14:paraId="591D129F" w14:textId="2A3E9831" w:rsidR="00245B60" w:rsidRDefault="00245B60" w:rsidP="00245B60">
      <w:pPr>
        <w:pStyle w:val="Brdtextmedindrag"/>
      </w:pPr>
      <w:r>
        <w:t>4. att den som har ansökt om återbetalning av eller kompensation för punktskatt i de fall som avses i 53</w:t>
      </w:r>
      <w:r w:rsidR="008A71BD">
        <w:t> </w:t>
      </w:r>
      <w:r>
        <w:t>kap. 5</w:t>
      </w:r>
      <w:r w:rsidR="008A71BD">
        <w:t> </w:t>
      </w:r>
      <w:r>
        <w:t>§</w:t>
      </w:r>
      <w:r w:rsidR="008A71BD">
        <w:t> </w:t>
      </w:r>
      <w:r>
        <w:t>2 har lämnat riktiga och fullständiga uppgifter,</w:t>
      </w:r>
    </w:p>
    <w:p w14:paraId="4B60373A" w14:textId="215261D3" w:rsidR="00245B60" w:rsidRDefault="00245B60" w:rsidP="00245B60">
      <w:pPr>
        <w:pStyle w:val="Brdtextmedindrag"/>
      </w:pPr>
      <w:r>
        <w:t>5. att den som har ansökt om återbetalning av punktskatt i de fall som avses i 53</w:t>
      </w:r>
      <w:r w:rsidR="008A71BD">
        <w:t> </w:t>
      </w:r>
      <w:r>
        <w:t>kap. 5</w:t>
      </w:r>
      <w:r w:rsidR="008A71BD">
        <w:t> </w:t>
      </w:r>
      <w:r>
        <w:t>§</w:t>
      </w:r>
      <w:r w:rsidR="008A71BD">
        <w:t> </w:t>
      </w:r>
      <w:r>
        <w:t>1 har lämnat riktiga och fullständiga uppgifter,</w:t>
      </w:r>
    </w:p>
    <w:p w14:paraId="45338144" w14:textId="209F8373" w:rsidR="00245B60" w:rsidRDefault="00245B60" w:rsidP="00245B60">
      <w:pPr>
        <w:pStyle w:val="Brdtextmedindrag"/>
      </w:pPr>
      <w:r>
        <w:t>6. att den som har eller kan antas ha upplåtit en plats för torg- och marknadshandel har fullgjort sina skyldigheter enligt 39</w:t>
      </w:r>
      <w:r w:rsidR="008A71BD">
        <w:t> </w:t>
      </w:r>
      <w:r>
        <w:t>kap. 13</w:t>
      </w:r>
      <w:r w:rsidR="008A71BD">
        <w:t> </w:t>
      </w:r>
      <w:r>
        <w:t>§, eller</w:t>
      </w:r>
    </w:p>
    <w:tbl>
      <w:tblPr>
        <w:tblW w:w="5000" w:type="pct"/>
        <w:tblCellMar>
          <w:left w:w="125" w:type="dxa"/>
          <w:right w:w="125" w:type="dxa"/>
        </w:tblCellMar>
        <w:tblLook w:val="0000" w:firstRow="0" w:lastRow="0" w:firstColumn="0" w:lastColumn="0" w:noHBand="0" w:noVBand="0"/>
      </w:tblPr>
      <w:tblGrid>
        <w:gridCol w:w="2948"/>
        <w:gridCol w:w="2949"/>
      </w:tblGrid>
      <w:tr w:rsidR="00245B60" w14:paraId="48F13831" w14:textId="77777777" w:rsidTr="00245B60">
        <w:tc>
          <w:tcPr>
            <w:tcW w:w="2500" w:type="pct"/>
            <w:shd w:val="clear" w:color="auto" w:fill="auto"/>
            <w:tcMar>
              <w:left w:w="0" w:type="dxa"/>
            </w:tcMar>
          </w:tcPr>
          <w:p w14:paraId="63F2D555" w14:textId="62E2F086" w:rsidR="00245B60" w:rsidRPr="008D0B6C" w:rsidRDefault="00245B60" w:rsidP="00245B60">
            <w:pPr>
              <w:pStyle w:val="Brdtextmedindrag"/>
            </w:pPr>
            <w:r>
              <w:t>7. </w:t>
            </w:r>
            <w:r w:rsidRPr="008D0B6C">
              <w:t>att den som har eller kan antas ha omsatt investeringsguld har fullgjort sina skyldigheter enligt 39 kap. 14</w:t>
            </w:r>
            <w:r w:rsidR="008C7575">
              <w:t> </w:t>
            </w:r>
            <w:r w:rsidRPr="008D0B6C">
              <w:t>§</w:t>
            </w:r>
            <w:r w:rsidRPr="00AB6C23">
              <w:rPr>
                <w:i/>
              </w:rPr>
              <w:t>.</w:t>
            </w:r>
          </w:p>
        </w:tc>
        <w:tc>
          <w:tcPr>
            <w:tcW w:w="2500" w:type="pct"/>
            <w:shd w:val="clear" w:color="auto" w:fill="auto"/>
            <w:tcMar>
              <w:right w:w="0" w:type="dxa"/>
            </w:tcMar>
          </w:tcPr>
          <w:p w14:paraId="75EF1097" w14:textId="2DCF9BED" w:rsidR="00245B60" w:rsidRPr="008D0B6C" w:rsidRDefault="00245B60" w:rsidP="00245B60">
            <w:pPr>
              <w:pStyle w:val="Brdtextmedindrag"/>
            </w:pPr>
            <w:r>
              <w:t>7. </w:t>
            </w:r>
            <w:r w:rsidRPr="008D0B6C">
              <w:t>att den som har eller kan antas ha omsatt investeringsguld har fullgjort sina s</w:t>
            </w:r>
            <w:r w:rsidRPr="00776C22">
              <w:t>kyldigheter enligt 39 kap. 14</w:t>
            </w:r>
            <w:r w:rsidR="008C7575">
              <w:t> </w:t>
            </w:r>
            <w:r w:rsidRPr="00776C22">
              <w:t>§</w:t>
            </w:r>
            <w:r w:rsidRPr="00AB6C23">
              <w:rPr>
                <w:i/>
              </w:rPr>
              <w:t>,</w:t>
            </w:r>
          </w:p>
          <w:p w14:paraId="6F5C7494" w14:textId="13F8B5A4" w:rsidR="00245B60" w:rsidRPr="00AB6C23" w:rsidRDefault="00245B60" w:rsidP="00245B60">
            <w:pPr>
              <w:pStyle w:val="Brdtextmedindrag"/>
              <w:rPr>
                <w:i/>
              </w:rPr>
            </w:pPr>
            <w:r>
              <w:rPr>
                <w:i/>
              </w:rPr>
              <w:t>8. </w:t>
            </w:r>
            <w:r w:rsidRPr="00AB6C23">
              <w:rPr>
                <w:i/>
              </w:rPr>
              <w:t>att den som har överfört en vara till eller förvärvat en vara från ett avropslager har fullgjort sina skyldigheter enligt 39</w:t>
            </w:r>
            <w:r w:rsidR="008C7575">
              <w:rPr>
                <w:i/>
              </w:rPr>
              <w:t> </w:t>
            </w:r>
            <w:r w:rsidRPr="00AB6C23">
              <w:rPr>
                <w:i/>
              </w:rPr>
              <w:t>kap. 14</w:t>
            </w:r>
            <w:r w:rsidR="008C7575">
              <w:rPr>
                <w:i/>
              </w:rPr>
              <w:t> </w:t>
            </w:r>
            <w:r w:rsidRPr="00AB6C23">
              <w:rPr>
                <w:i/>
              </w:rPr>
              <w:t>a</w:t>
            </w:r>
            <w:r w:rsidR="008C7575">
              <w:rPr>
                <w:i/>
              </w:rPr>
              <w:t> </w:t>
            </w:r>
            <w:r w:rsidRPr="00AB6C23">
              <w:rPr>
                <w:i/>
              </w:rPr>
              <w:t>§.</w:t>
            </w:r>
          </w:p>
        </w:tc>
      </w:tr>
    </w:tbl>
    <w:p w14:paraId="69059554" w14:textId="77777777" w:rsidR="00245B60" w:rsidRDefault="00245B60" w:rsidP="00245B60">
      <w:pPr>
        <w:pStyle w:val="Brdtextmedindrag"/>
      </w:pPr>
      <w:r>
        <w:t>Skatteverket får besluta om revision också för att inhämta uppgifter av betydelse för kontroll enligt första stycket 1–4 av någon annan än den som revideras.</w:t>
      </w:r>
    </w:p>
    <w:p w14:paraId="163E9614" w14:textId="77777777" w:rsidR="00245B60" w:rsidRPr="00811E52" w:rsidRDefault="00245B60" w:rsidP="00245B60">
      <w:pPr>
        <w:pStyle w:val="Slutstreck"/>
      </w:pPr>
      <w:r w:rsidRPr="00811E52">
        <w:t>                      </w:t>
      </w:r>
    </w:p>
    <w:p w14:paraId="7A103994" w14:textId="77777777" w:rsidR="00245B60" w:rsidRDefault="00245B60" w:rsidP="00245B60">
      <w:pPr>
        <w:pStyle w:val="Brdtextmedindrag"/>
        <w:ind w:firstLine="0"/>
      </w:pPr>
      <w:r>
        <w:t>Denna lag träder i kraft den 1 januari 2020.</w:t>
      </w:r>
    </w:p>
    <w:p w14:paraId="1F71AC9D" w14:textId="77777777" w:rsidR="00245B60" w:rsidRPr="002B1AA3" w:rsidRDefault="00245B60" w:rsidP="00245B60">
      <w:pPr>
        <w:pStyle w:val="Brdtext"/>
        <w:sectPr w:rsidR="00245B60" w:rsidRPr="002B1AA3" w:rsidSect="00245B60">
          <w:headerReference w:type="even" r:id="rId51"/>
          <w:headerReference w:type="default" r:id="rId52"/>
          <w:footerReference w:type="even" r:id="rId53"/>
          <w:footerReference w:type="default" r:id="rId54"/>
          <w:footerReference w:type="first" r:id="rId55"/>
          <w:footnotePr>
            <w:numRestart w:val="eachSect"/>
          </w:footnotePr>
          <w:pgSz w:w="9356" w:h="13721" w:code="9"/>
          <w:pgMar w:top="794" w:right="2438" w:bottom="1191" w:left="1021" w:header="0" w:footer="709" w:gutter="0"/>
          <w:cols w:space="708"/>
          <w:docGrid w:linePitch="360"/>
        </w:sectPr>
      </w:pPr>
    </w:p>
    <w:p w14:paraId="4A09AF5E" w14:textId="77777777" w:rsidR="00245B60" w:rsidRDefault="00245B60" w:rsidP="00245B60">
      <w:pPr>
        <w:pStyle w:val="Bilagarubrik"/>
      </w:pPr>
      <w:bookmarkStart w:id="134" w:name="_Toc18570421"/>
      <w:r>
        <w:t>Lagrådets yttrande</w:t>
      </w:r>
      <w:bookmarkEnd w:id="134"/>
    </w:p>
    <w:p w14:paraId="4FA6E0A3" w14:textId="331C90BC" w:rsidR="00245B60" w:rsidRDefault="00245B60" w:rsidP="00D60F0F">
      <w:pPr>
        <w:pStyle w:val="Brdtext"/>
      </w:pPr>
      <w:r>
        <w:t>Utdrag ur protokoll vid sammanträde 2019-06-17</w:t>
      </w:r>
    </w:p>
    <w:p w14:paraId="5004BAE9" w14:textId="77777777" w:rsidR="00245B60" w:rsidRDefault="00245B60" w:rsidP="00D60F0F">
      <w:pPr>
        <w:pStyle w:val="Brdtext"/>
      </w:pPr>
    </w:p>
    <w:p w14:paraId="6083537C" w14:textId="45539A76" w:rsidR="00245B60" w:rsidRDefault="00245B60" w:rsidP="00D60F0F">
      <w:pPr>
        <w:pStyle w:val="Brdtext"/>
      </w:pPr>
      <w:r>
        <w:rPr>
          <w:b/>
        </w:rPr>
        <w:t>Närvarande:</w:t>
      </w:r>
      <w:r>
        <w:t xml:space="preserve"> F.d. justitierådet Ella Nyström samt justitieråden Erik </w:t>
      </w:r>
      <w:proofErr w:type="spellStart"/>
      <w:r>
        <w:t>Nymansson</w:t>
      </w:r>
      <w:proofErr w:type="spellEnd"/>
      <w:r>
        <w:t xml:space="preserve"> och Thomas Bull </w:t>
      </w:r>
    </w:p>
    <w:p w14:paraId="2926A9E5" w14:textId="77777777" w:rsidR="00245B60" w:rsidRDefault="00245B60" w:rsidP="00D60F0F">
      <w:pPr>
        <w:pStyle w:val="Brdtext"/>
      </w:pPr>
    </w:p>
    <w:p w14:paraId="689643E9" w14:textId="6AC966DD" w:rsidR="00245B60" w:rsidRDefault="00245B60" w:rsidP="00D60F0F">
      <w:pPr>
        <w:pStyle w:val="Brdtext"/>
        <w:rPr>
          <w:b/>
        </w:rPr>
      </w:pPr>
      <w:r>
        <w:rPr>
          <w:b/>
        </w:rPr>
        <w:t>Ändrade mervärdesskatteregler vid gränsöverskridande handel mellan företag</w:t>
      </w:r>
    </w:p>
    <w:p w14:paraId="67B8272C" w14:textId="77777777" w:rsidR="00245B60" w:rsidRDefault="00245B60" w:rsidP="00D60F0F">
      <w:pPr>
        <w:pStyle w:val="Brdtext"/>
      </w:pPr>
    </w:p>
    <w:p w14:paraId="2BF384A8" w14:textId="7ABAD33E" w:rsidR="00245B60" w:rsidRDefault="00245B60" w:rsidP="00D60F0F">
      <w:pPr>
        <w:pStyle w:val="Brdtext"/>
      </w:pPr>
      <w:r>
        <w:t>Enligt en lagrådsremiss den 5</w:t>
      </w:r>
      <w:r w:rsidR="009A60AF">
        <w:t> </w:t>
      </w:r>
      <w:r>
        <w:t xml:space="preserve">juni 2019 har regeringen (Finansdepartementet) beslutat inhämta Lagrådets yttrande över förslag till </w:t>
      </w:r>
    </w:p>
    <w:p w14:paraId="3834E07F" w14:textId="77777777" w:rsidR="00245B60" w:rsidRDefault="00245B60" w:rsidP="00D60F0F">
      <w:pPr>
        <w:pStyle w:val="Brdtext"/>
      </w:pPr>
    </w:p>
    <w:p w14:paraId="5F953C34" w14:textId="275FFFB2" w:rsidR="00245B60" w:rsidRDefault="00245B60" w:rsidP="00D60F0F">
      <w:pPr>
        <w:pStyle w:val="Brdtext"/>
      </w:pPr>
      <w:r>
        <w:t>1.</w:t>
      </w:r>
      <w:r w:rsidR="008C7575">
        <w:t> </w:t>
      </w:r>
      <w:r>
        <w:t xml:space="preserve">lag om ändring i mervärdesskattelagen (1994:200), och </w:t>
      </w:r>
    </w:p>
    <w:p w14:paraId="4C793AC4" w14:textId="7D81BF94" w:rsidR="00245B60" w:rsidRDefault="00245B60" w:rsidP="00D60F0F">
      <w:pPr>
        <w:pStyle w:val="Brdtext"/>
      </w:pPr>
      <w:r>
        <w:t>2.</w:t>
      </w:r>
      <w:r w:rsidR="008C7575">
        <w:t> </w:t>
      </w:r>
      <w:r>
        <w:t>lag om ändring i skatteförfarandelagen (2011:1244).</w:t>
      </w:r>
    </w:p>
    <w:p w14:paraId="626675D2" w14:textId="77777777" w:rsidR="00245B60" w:rsidRDefault="00245B60" w:rsidP="00D60F0F">
      <w:pPr>
        <w:pStyle w:val="Brdtext"/>
      </w:pPr>
    </w:p>
    <w:p w14:paraId="4288EF5F" w14:textId="4321E2C8" w:rsidR="00245B60" w:rsidRDefault="00245B60" w:rsidP="00D60F0F">
      <w:pPr>
        <w:pStyle w:val="Brdtext"/>
      </w:pPr>
      <w:r>
        <w:t>Förslagen har inför Lagrådet föredragits av rättssakkunniga</w:t>
      </w:r>
      <w:r w:rsidR="008C7575">
        <w:t xml:space="preserve"> </w:t>
      </w:r>
      <w:r>
        <w:t>Maria Norberg</w:t>
      </w:r>
      <w:r w:rsidR="008C7575">
        <w:t>.</w:t>
      </w:r>
    </w:p>
    <w:p w14:paraId="1A53F5B7" w14:textId="77777777" w:rsidR="00245B60" w:rsidRDefault="00245B60" w:rsidP="00D60F0F">
      <w:pPr>
        <w:pStyle w:val="Brdtext"/>
      </w:pPr>
    </w:p>
    <w:p w14:paraId="22063E08" w14:textId="6FFE3594" w:rsidR="00245B60" w:rsidRDefault="00245B60" w:rsidP="00D60F0F">
      <w:pPr>
        <w:pStyle w:val="Brdtext"/>
      </w:pPr>
      <w:r>
        <w:rPr>
          <w:u w:val="single"/>
        </w:rPr>
        <w:t>Lagrådet</w:t>
      </w:r>
      <w:r>
        <w:t xml:space="preserve"> lämnar förslagen utan erinran.</w:t>
      </w:r>
    </w:p>
    <w:p w14:paraId="065A54E6" w14:textId="259489C6" w:rsidR="008C7575" w:rsidRDefault="008C7575" w:rsidP="008C7575">
      <w:pPr>
        <w:pStyle w:val="Brdtextmedindrag"/>
      </w:pPr>
    </w:p>
    <w:p w14:paraId="4E763AF5" w14:textId="77777777" w:rsidR="008C7575" w:rsidRPr="008C7575" w:rsidRDefault="008C7575" w:rsidP="008C7575">
      <w:pPr>
        <w:pStyle w:val="Brdtextmedindrag"/>
      </w:pPr>
    </w:p>
    <w:p w14:paraId="3200BA0B" w14:textId="77777777" w:rsidR="00110C85" w:rsidRPr="00025171" w:rsidRDefault="00110C85" w:rsidP="009C61A6">
      <w:pPr>
        <w:pStyle w:val="Brdtextmedindrag"/>
        <w:sectPr w:rsidR="00110C85" w:rsidRPr="00025171" w:rsidSect="00155500">
          <w:headerReference w:type="even" r:id="rId56"/>
          <w:headerReference w:type="default" r:id="rId57"/>
          <w:footerReference w:type="even" r:id="rId58"/>
          <w:footerReference w:type="default" r:id="rId59"/>
          <w:headerReference w:type="first" r:id="rId60"/>
          <w:footerReference w:type="first" r:id="rId61"/>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Content>
        <w:p w14:paraId="436FFA01" w14:textId="50AE516E" w:rsidR="00245B60" w:rsidRDefault="00BD719F" w:rsidP="00245B60">
          <w:pPr>
            <w:pStyle w:val="Proprubrik"/>
            <w:spacing w:before="720" w:after="190"/>
          </w:pPr>
          <w:r>
            <w:t>Finansdepartementet</w:t>
          </w:r>
        </w:p>
      </w:sdtContent>
    </w:sdt>
    <w:p w14:paraId="39D6CE4F" w14:textId="1712F1A4" w:rsidR="00245B60" w:rsidRDefault="00245B60" w:rsidP="00245B60">
      <w:pPr>
        <w:pStyle w:val="Proputdrag"/>
      </w:pPr>
      <w:bookmarkStart w:id="135" w:name="_Toc18570422"/>
      <w:r>
        <w:t xml:space="preserve">Utdrag ur protokoll vid regeringssammanträde </w:t>
      </w:r>
      <w:sdt>
        <w:sdtPr>
          <w:alias w:val="Datum"/>
          <w:tag w:val="Datum"/>
          <w:id w:val="679708000"/>
          <w:placeholder>
            <w:docPart w:val="4DAF1B6A79AE43FB92F68186F22A765E"/>
          </w:placeholder>
          <w:date w:fullDate="2019-09-05T00:00:00Z">
            <w:dateFormat w:val="'den' d MMMM yyyy"/>
            <w:lid w:val="sv-SE"/>
            <w:storeMappedDataAs w:val="dateTime"/>
            <w:calendar w:val="gregorian"/>
          </w:date>
        </w:sdtPr>
        <w:sdtContent>
          <w:r w:rsidR="00C11C9F">
            <w:t>den 5 september 2019</w:t>
          </w:r>
        </w:sdtContent>
      </w:sdt>
      <w:bookmarkEnd w:id="135"/>
    </w:p>
    <w:p w14:paraId="00B56D4B" w14:textId="77777777" w:rsidR="00245B60" w:rsidRDefault="00245B60" w:rsidP="00245B60">
      <w:pPr>
        <w:pStyle w:val="Brdtext"/>
        <w:jc w:val="left"/>
      </w:pPr>
    </w:p>
    <w:p w14:paraId="4B2E7963" w14:textId="69D6A0C2" w:rsidR="00245B60" w:rsidRDefault="00245B60" w:rsidP="00245B60">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Content>
          <w:r w:rsidR="00BD719F">
            <w:t xml:space="preserve">statsminister </w:t>
          </w:r>
          <w:proofErr w:type="spellStart"/>
          <w:r w:rsidR="00BD719F">
            <w:t>Löfven</w:t>
          </w:r>
          <w:proofErr w:type="spellEnd"/>
          <w:r w:rsidR="00BD719F">
            <w:t xml:space="preserve">, ordförande, och statsråden </w:t>
          </w:r>
          <w:proofErr w:type="spellStart"/>
          <w:r w:rsidR="00BD719F">
            <w:t>Lövin</w:t>
          </w:r>
          <w:proofErr w:type="spellEnd"/>
          <w:r w:rsidR="00BD719F">
            <w:t xml:space="preserve">, </w:t>
          </w:r>
          <w:r w:rsidR="00EF1C69">
            <w:br/>
          </w:r>
          <w:r w:rsidR="00BD719F">
            <w:t xml:space="preserve">Y Johansson, M Johansson, </w:t>
          </w:r>
          <w:proofErr w:type="spellStart"/>
          <w:r w:rsidR="00BD719F">
            <w:t>Baylan</w:t>
          </w:r>
          <w:proofErr w:type="spellEnd"/>
          <w:r w:rsidR="00BD719F">
            <w:t xml:space="preserve">, Hallengren, Hultqvist, Andersson, Bolund, Damberg, Shekarabi, </w:t>
          </w:r>
          <w:proofErr w:type="spellStart"/>
          <w:r w:rsidR="00BD719F">
            <w:t>Ygeman</w:t>
          </w:r>
          <w:proofErr w:type="spellEnd"/>
          <w:r w:rsidR="00BD719F">
            <w:t xml:space="preserve">, Eriksson, Ekström, Eneroth, Dahlgren, Nilsson, </w:t>
          </w:r>
          <w:proofErr w:type="spellStart"/>
          <w:r w:rsidR="00BD719F">
            <w:t>Ernkrans</w:t>
          </w:r>
          <w:proofErr w:type="spellEnd"/>
          <w:r w:rsidR="00BD719F">
            <w:t>, Lindhagen</w:t>
          </w:r>
        </w:sdtContent>
      </w:sdt>
    </w:p>
    <w:p w14:paraId="50F3AC13" w14:textId="77777777" w:rsidR="00245B60" w:rsidRDefault="00245B60" w:rsidP="00245B60">
      <w:pPr>
        <w:pStyle w:val="Brdtext"/>
        <w:jc w:val="left"/>
      </w:pPr>
    </w:p>
    <w:p w14:paraId="2F1D236E" w14:textId="24EA682A" w:rsidR="00245B60" w:rsidRDefault="00245B60" w:rsidP="00245B60">
      <w:pPr>
        <w:pStyle w:val="Brdtext"/>
        <w:jc w:val="left"/>
      </w:pPr>
      <w:r>
        <w:t xml:space="preserve">Föredragande: statsrådet </w:t>
      </w:r>
      <w:sdt>
        <w:sdtPr>
          <w:alias w:val="Foredragande"/>
          <w:tag w:val="Foredragande"/>
          <w:id w:val="1160741249"/>
          <w:placeholder>
            <w:docPart w:val="B363E72882D84F61A3AA6F0F5B4F0534"/>
          </w:placeholder>
          <w:text w:multiLine="1"/>
        </w:sdtPr>
        <w:sdtContent>
          <w:r w:rsidR="00C11C9F">
            <w:t>Andersson</w:t>
          </w:r>
        </w:sdtContent>
      </w:sdt>
    </w:p>
    <w:p w14:paraId="0BE4F43A" w14:textId="77777777" w:rsidR="00245B60" w:rsidRPr="00827386" w:rsidRDefault="00245B60" w:rsidP="00245B60">
      <w:pPr>
        <w:pStyle w:val="Brdtext"/>
        <w:jc w:val="left"/>
        <w:rPr>
          <w:szCs w:val="21"/>
        </w:rPr>
      </w:pPr>
    </w:p>
    <w:p w14:paraId="697A1090" w14:textId="77777777" w:rsidR="00245B60" w:rsidRPr="00915BF3" w:rsidRDefault="00245B60" w:rsidP="00245B60">
      <w:pPr>
        <w:pStyle w:val="Slutstreck"/>
      </w:pPr>
      <w:r w:rsidRPr="008B7E85">
        <w:t>                    </w:t>
      </w:r>
    </w:p>
    <w:p w14:paraId="0ADA46B2" w14:textId="77777777" w:rsidR="00245B60" w:rsidRPr="006E102E" w:rsidRDefault="00245B60" w:rsidP="00245B60">
      <w:pPr>
        <w:pStyle w:val="Brdtext"/>
        <w:jc w:val="left"/>
        <w:rPr>
          <w:sz w:val="18"/>
          <w:szCs w:val="18"/>
        </w:rPr>
      </w:pPr>
    </w:p>
    <w:p w14:paraId="72D6E118" w14:textId="77777777" w:rsidR="00245B60" w:rsidRDefault="00245B60" w:rsidP="00245B60">
      <w:pPr>
        <w:pStyle w:val="Brdtext"/>
        <w:jc w:val="left"/>
      </w:pPr>
    </w:p>
    <w:p w14:paraId="38864C08" w14:textId="759F7BFC" w:rsidR="00245B60" w:rsidRDefault="00B34B0D" w:rsidP="00245B60">
      <w:pPr>
        <w:pStyle w:val="Brdtext"/>
        <w:jc w:val="left"/>
      </w:pPr>
      <w:r>
        <w:t>Regeringen beslutar proposition</w:t>
      </w:r>
      <w:r w:rsidR="008C7575">
        <w:t xml:space="preserve">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Content>
          <w:r w:rsidR="00D5334D">
            <w:t>Ändrade mervärdesskatteregler vid gränsöverskridande handel mellan företag</w:t>
          </w:r>
        </w:sdtContent>
      </w:sdt>
    </w:p>
    <w:p w14:paraId="131FA18E" w14:textId="77777777" w:rsidR="00245B60" w:rsidRDefault="00245B60" w:rsidP="00245B60">
      <w:pPr>
        <w:pStyle w:val="Brdtext"/>
      </w:pPr>
    </w:p>
    <w:p w14:paraId="4EC23F41" w14:textId="69E2203F" w:rsidR="00110C85" w:rsidRDefault="00110C85" w:rsidP="009C61A6">
      <w:pPr>
        <w:pStyle w:val="Brdtextmedindrag"/>
      </w:pPr>
    </w:p>
    <w:p w14:paraId="22FBEEB3" w14:textId="77777777" w:rsidR="00EF1C69" w:rsidRPr="00EF1C69" w:rsidRDefault="00EF1C69" w:rsidP="00EF1C69">
      <w:pPr>
        <w:ind w:firstLine="1304"/>
      </w:pPr>
    </w:p>
    <w:sectPr w:rsidR="00EF1C69" w:rsidRPr="00EF1C69" w:rsidSect="00155500">
      <w:headerReference w:type="even" r:id="rId62"/>
      <w:headerReference w:type="default" r:id="rId63"/>
      <w:footerReference w:type="even" r:id="rId64"/>
      <w:footerReference w:type="default" r:id="rId65"/>
      <w:headerReference w:type="first" r:id="rId66"/>
      <w:footerReference w:type="first" r:id="rId67"/>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3DB9536" w14:textId="77777777" w:rsidR="00773A64" w:rsidRDefault="00773A64" w:rsidP="00F8009C">
      <w:r>
        <w:separator/>
      </w:r>
    </w:p>
  </w:endnote>
  <w:endnote w:type="continuationSeparator" w:id="0">
    <w:p w14:paraId="1F0B0B9B" w14:textId="77777777" w:rsidR="00773A64" w:rsidRDefault="00773A64" w:rsidP="00F8009C">
      <w:r>
        <w:continuationSeparator/>
      </w:r>
    </w:p>
  </w:endnote>
  <w:endnote w:type="continuationNotice" w:id="1">
    <w:p w14:paraId="422F0C1A" w14:textId="77777777" w:rsidR="00773A64" w:rsidRDefault="00773A64">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CFE7F8" w14:textId="77777777" w:rsidR="00773A64" w:rsidRDefault="00773A64" w:rsidP="009C2B67">
    <w:pPr>
      <w:pStyle w:val="Brdtext"/>
    </w:pPr>
    <w:r>
      <w:rPr>
        <w:noProof/>
        <w:lang w:eastAsia="sv-SE"/>
      </w:rPr>
      <mc:AlternateContent>
        <mc:Choice Requires="wps">
          <w:drawing>
            <wp:anchor distT="0" distB="0" distL="0" distR="0" simplePos="0" relativeHeight="25165827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3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482CF01" w14:textId="14C5EB4C" w:rsidR="00773A64" w:rsidRPr="00756E21" w:rsidRDefault="00773A64" w:rsidP="009C2B67">
                          <w:pPr>
                            <w:pStyle w:val="Brdtext"/>
                            <w:jc w:val="right"/>
                          </w:pPr>
                          <w:r>
                            <w:fldChar w:fldCharType="begin"/>
                          </w:r>
                          <w:r>
                            <w:instrText xml:space="preserve"> PAGE   \* MERGEFORMAT </w:instrText>
                          </w:r>
                          <w:r>
                            <w:fldChar w:fldCharType="separate"/>
                          </w:r>
                          <w:r>
                            <w:rPr>
                              <w:noProof/>
                            </w:rPr>
                            <w:t>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eX5sjQIAAJE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p&#10;TolmNWb0JNrgNmhgEulprJ8C9WiBC+1n02LMw7nHYey6la6Of/RDYAfRuz25CEY4Ds/O89MJLBym&#10;fJxfjBP52cHZOh++CFOTuCiow+wSpWx76wMKAXSAxFzeqKq8qZRKm6gXcaUc2TJMWoVUIjz+QClN&#10;moKen56NUmBtonsXWekYRiTF9Oli412DaRV2SkSM0t+EBGOpz1dyM86F3udP6IiSSPUWxx5/qOot&#10;zl0f8EiZjQ5757rSxqXu0xU7UFb+GCiTHR6EH/Udl6Fdtkkq42H+S1PuIAtnunvlLb+pMLxb5sMD&#10;c7hImDceh3CPj1QG5Jt+RcnauF+vnUc89A0rJQ0uZkH9zw1zghL1VUP5F/kkyiikzeTsI3RE3LFl&#10;eWzRm/rKQBEQN6pLy4gPalhKZ+pnvCGLmBUmpjlyFzQMy6vQPRd4g7hYLBIId9eycKsfLY+hI8tR&#10;mk/tM3O212+A8O/McIXZ9IWMO2z09HaxCZBi0njkuWO15x/3Pkm/f6Piw3K8T6jDSzr/DQAA//8D&#10;AFBLAwQUAAYACAAAACEAlhHwiN8AAAALAQAADwAAAGRycy9kb3ducmV2LnhtbEyPQWvDMAyF74P+&#10;B6PBbquTUEaTxSnr2A4rlLJ2sKsba3FYLIfYabN/P/XUnsSTHk/fK1eT68QJh9B6UpDOExBItTct&#10;NQq+Du+PSxAhajK684QK/jDAqprdlbow/kyfeNrHRnAIhUIrsDH2hZShtuh0mPseiW8/fnA6shwa&#10;aQZ95nDXySxJnqTTLfEHq3t8tVj/7ken4LBdm1GayXy81dvNDr/lxi52Sj3cTy/PICJO8WqGCz6j&#10;Q8VMRz+SCaJjnTB55JllaQ6CHXmegTheNos0BVmV8rZD9Q8AAP//AwBQSwECLQAUAAYACAAAACEA&#10;toM4kv4AAADhAQAAEwAAAAAAAAAAAAAAAAAAAAAAW0NvbnRlbnRfVHlwZXNdLnhtbFBLAQItABQA&#10;BgAIAAAAIQA4/SH/1gAAAJQBAAALAAAAAAAAAAAAAAAAAC8BAABfcmVscy8ucmVsc1BLAQItABQA&#10;BgAIAAAAIQAbeX5sjQIAAJEFAAAOAAAAAAAAAAAAAAAAAC4CAABkcnMvZTJvRG9jLnhtbFBLAQIt&#10;ABQABgAIAAAAIQCWEfCI3wAAAAsBAAAPAAAAAAAAAAAAAAAAAOcEAABkcnMvZG93bnJldi54bWxQ&#10;SwUGAAAAAAQABADzAAAA8wUAAAAA&#10;" o:allowoverlap="f" fillcolor="white [3201]" stroked="f" strokeweight=".5pt">
              <v:textbox style="mso-fit-shape-to-text:t">
                <w:txbxContent>
                  <w:p w14:paraId="2482CF01" w14:textId="14C5EB4C" w:rsidR="00773A64" w:rsidRPr="00756E21" w:rsidRDefault="00773A64" w:rsidP="009C2B67">
                    <w:pPr>
                      <w:pStyle w:val="Brdtext"/>
                      <w:jc w:val="right"/>
                    </w:pPr>
                    <w:r>
                      <w:fldChar w:fldCharType="begin"/>
                    </w:r>
                    <w:r>
                      <w:instrText xml:space="preserve"> PAGE   \* MERGEFORMAT </w:instrText>
                    </w:r>
                    <w:r>
                      <w:fldChar w:fldCharType="separate"/>
                    </w:r>
                    <w:r>
                      <w:rPr>
                        <w:noProof/>
                      </w:rPr>
                      <w:t>4</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ABB6B5" w14:textId="77777777" w:rsidR="00773A64" w:rsidRDefault="00773A64" w:rsidP="00EE1584">
    <w:pPr>
      <w:pStyle w:val="Brdtext"/>
    </w:pPr>
    <w:r>
      <w:rPr>
        <w:noProof/>
        <w:lang w:eastAsia="sv-SE"/>
      </w:rPr>
      <mc:AlternateContent>
        <mc:Choice Requires="wps">
          <w:drawing>
            <wp:anchor distT="0" distB="0" distL="0" distR="0" simplePos="0" relativeHeight="2516582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A7858B" w14:textId="0ED93EAA" w:rsidR="00773A64" w:rsidRPr="00756E21" w:rsidRDefault="00773A64" w:rsidP="00A118D8">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b4a1jgIAAJEFAAAOAAAAZHJzL2Uyb0RvYy54bWysVMFu2zAMvQ/YPwi6r46TtluDOkXWosOA&#10;oi2WDj0rspQYk0VNYmJnXz9KtpOs66XDLrYkPpLi0yMvr9rasK3yoQJb8PxkxJmyEsrKrgr+/en2&#10;wyfOAgpbCgNWFXynAr+avX932bipGsMaTKk8oyA2TBtX8DWim2ZZkGtVi3ACTlkyavC1QNr6VVZ6&#10;0VD02mTj0eg8a8CXzoNUIdDpTWfksxRfayXxQeugkJmC090wfX36LuM3m12K6coLt65kfw3xD7eo&#10;RWUp6T7UjUDBNr76K1RdSQ8BNJ5IqDPQupIq1UDV5KMX1SzWwqlUC5ET3J6m8P/Cyvvto2dVWfDJ&#10;mDMranqjJ9Wi31ABeaSncWFKqIUjHLafoaVnHs4DHcaqW+3r+Kd6GNmJ6N2eXArGJB2eneeTU7JI&#10;MuXj/GKcyM8Ozs4H/KKgZnFRcE9vlygV27uAdBGCDpCYK4CpytvKmLSJelHXxrOtoJc2mK5IHn+g&#10;jGVNwc8nZ6MU2EJ07yIbG8OopJg+XSy8KzCtcGdUxBj7TWliLNX5Sm4hpbL7/AkdUZpSvcWxxx9u&#10;9Rbnrg7ySJnB4t65riz4VH1qsQNl5Y+BMt3hifCjuuMS22XbSWV4/yWUO5KFh66vgpO3FT3enQj4&#10;KDw1Er03DQd8oI82QORDv+JsDf7Xa+cRT/omK2cNNWbBw8+N8Ioz89WS8i/y0ygjTJvTs4+kI+aP&#10;Lctji93U10CKyGkMOZmWEY9mWGoP9TPNkHnMSiZhJeUuOA7La+zGBc0gqebzBKLedQLv7MLJGDqy&#10;HKX51D4L73r9Ign/HoYWFtMXMu6w0TO4+QZJiknjkeeO1Z5/6vsk/X5GxcFyvE+owySd/QY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ab4a1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2BA7858B" w14:textId="0ED93EAA" w:rsidR="00773A64" w:rsidRPr="00756E21" w:rsidRDefault="00773A64" w:rsidP="00A118D8">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2DEF24" w14:textId="77777777" w:rsidR="00773A64" w:rsidRDefault="00773A64" w:rsidP="00EE1584">
    <w:pPr>
      <w:pStyle w:val="Brdtext"/>
    </w:pPr>
    <w:r>
      <w:rPr>
        <w:noProof/>
        <w:lang w:eastAsia="sv-SE"/>
      </w:rPr>
      <mc:AlternateContent>
        <mc:Choice Requires="wps">
          <w:drawing>
            <wp:anchor distT="0" distB="0" distL="0" distR="0" simplePos="0" relativeHeight="25165824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C9AAA13" w14:textId="10568706"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mzBcjgIAAJE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WUyvP/SlDvIwpmur7zlNxUe75b5&#10;8MAcGgnvjeEQ7vGRyoB8068oWRv367XziIe+YaWkQWMW1P/cMCcoUV81lH+RT6KMQtpMzj5CR8Qd&#10;W5bHFr2prwwUkWMMWZ6WER/UsJTO1M+YIYuYFSamOXIXNAzLq9CNC8wgLhaLBELvWhZu9aPlMXRk&#10;OUrzqX1mzvb6DRD+nRlamE1fyLjDRk9vF5sAKSaNR547Vnv+0fdJ+v2MioPleJ9Qh0k6/w0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TmzBc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C9AAA13" w14:textId="10568706"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10727E" w14:textId="77777777" w:rsidR="00773A64" w:rsidRDefault="00773A64" w:rsidP="009C2B67">
    <w:pPr>
      <w:pStyle w:val="Brdtext"/>
    </w:pPr>
    <w:r>
      <w:rPr>
        <w:noProof/>
        <w:lang w:eastAsia="sv-SE"/>
      </w:rPr>
      <mc:AlternateContent>
        <mc:Choice Requires="wps">
          <w:drawing>
            <wp:anchor distT="0" distB="0" distL="0" distR="0" simplePos="0" relativeHeight="251658275"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0"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54E92E" w14:textId="4837AF07" w:rsidR="00773A64" w:rsidRPr="00756E21" w:rsidRDefault="00773A64" w:rsidP="009C2B67">
                          <w:pPr>
                            <w:pStyle w:val="Brdtext"/>
                            <w:jc w:val="right"/>
                          </w:pPr>
                          <w:r>
                            <w:fldChar w:fldCharType="begin"/>
                          </w:r>
                          <w:r>
                            <w:instrText xml:space="preserve"> PAGE   \* MERGEFORMAT </w:instrText>
                          </w:r>
                          <w:r>
                            <w:fldChar w:fldCharType="separate"/>
                          </w:r>
                          <w:r>
                            <w:rPr>
                              <w:noProof/>
                            </w:rPr>
                            <w:t>44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f32vjgIAAJEFAAAOAAAAZHJzL2Uyb0RvYy54bWysVFFP2zAQfp+0/2D5faQpBU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AT&#10;oseKmt7oUbXo11TAJNLTuDAl1MIRDtsv0NIzD+eBDmPVrfZ1/FM9jOwUabsjl4IxSYcnp/lxzCHJ&#10;lI/z83EiP9s7Ox/wq4KaxUXBPb1dolRsbgPSRQg6QGKuAKYqbypj0ibqRV0ZzzaCXtpguiJ5/IEy&#10;ljUFPz0+GaXAFqJ7F9nYGEYlxfTpYuFdgWmFW6MixtjvShNjqc43cgspld3lT+iI0pTqPY49fn+r&#10;9zh3dZBHygwWd851ZcGn6lOL7Skrfw6U6Q5PhB/UHZfYLtsklbPh/ZdQbkkWHrq+Ck7eVPR4tyLg&#10;g/DUSPTeNBzwnj7aAJEP/YqzFfjfb51HPOmbrJw11JgFD7/WwivOzDdLyj/PJ1FGmDaTkzPSEfOH&#10;luWhxa7rKyBF5DSGnEzLiEczLLWH+olmyDxmJZOwknIXHIflFXbjgmaQVPN5AlHvOoG3duFkDB1Z&#10;jtJ8bJ+Ed71+kYR/B0MLi+krGXfY6BncfI0kxaTxyHPHas8/9X2Sfj+j4mA53CfUfpLOXg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pX99r44CAACR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1254E92E" w14:textId="4837AF07" w:rsidR="00773A64" w:rsidRPr="00756E21" w:rsidRDefault="00773A64" w:rsidP="009C2B67">
                    <w:pPr>
                      <w:pStyle w:val="Brdtext"/>
                      <w:jc w:val="right"/>
                    </w:pPr>
                    <w:r>
                      <w:fldChar w:fldCharType="begin"/>
                    </w:r>
                    <w:r>
                      <w:instrText xml:space="preserve"> PAGE   \* MERGEFORMAT </w:instrText>
                    </w:r>
                    <w:r>
                      <w:fldChar w:fldCharType="separate"/>
                    </w:r>
                    <w:r>
                      <w:rPr>
                        <w:noProof/>
                      </w:rPr>
                      <w:t>44</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4F2B22" w14:textId="77777777" w:rsidR="00773A64" w:rsidRDefault="00773A64" w:rsidP="00EE1584">
    <w:pPr>
      <w:pStyle w:val="Brdtext"/>
    </w:pPr>
    <w:r>
      <w:rPr>
        <w:noProof/>
        <w:lang w:eastAsia="sv-SE"/>
      </w:rPr>
      <mc:AlternateContent>
        <mc:Choice Requires="wps">
          <w:drawing>
            <wp:anchor distT="0" distB="0" distL="0" distR="0" simplePos="0" relativeHeight="25165824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77D19FC" w14:textId="632B7442" w:rsidR="00773A64" w:rsidRPr="00756E21" w:rsidRDefault="00773A64" w:rsidP="00A118D8">
                          <w:pPr>
                            <w:pStyle w:val="Brdtext"/>
                            <w:jc w:val="right"/>
                          </w:pPr>
                          <w:r>
                            <w:fldChar w:fldCharType="begin"/>
                          </w:r>
                          <w:r>
                            <w:instrText xml:space="preserve"> PAGE   \* MERGEFORMAT </w:instrText>
                          </w:r>
                          <w:r>
                            <w:fldChar w:fldCharType="separate"/>
                          </w:r>
                          <w:r>
                            <w:rPr>
                              <w:noProof/>
                            </w:rPr>
                            <w:t>45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o7RWjQIAAJEFAAAOAAAAZHJzL2Uyb0RvYy54bWysVF1P2zAUfZ+0/2D5faQphUFFijoQ0yQE&#10;aGXi2XVsGs2xPdtt0v16jp2k7RgvTHtJbN9zv8499sVlWyuyEc5XRhc0PxpRIjQ3ZaWfC/rj8ebT&#10;GSU+MF0yZbQo6FZ4ejn7+OGisVMxNiujSuEIgmg/bWxBVyHYaZZ5vhI180fGCg2jNK5mAVv3nJWO&#10;NYheq2w8Gp1mjXGldYYL73F63RnpLMWXUvBwL6UXgaiCoraQvi59l/GbzS7Y9Nkxu6p4Xwb7hypq&#10;Vmkk3YW6ZoGRtav+ClVX3BlvZDjips6MlBUXqQd0k49edbNYMStSLyDH2x1N/v+F5XebB0eqsqCT&#10;nBLNaszoUbTBrdFAHulprJ8CtbDAhfaLaTHm4dzjMHbdSlfHP/ohsIPo7Y5cBCMchyen+fEEFg5T&#10;Ps7Px4n8bO9snQ9fhalJXBTUYXaJUra59QGFADpAYi5vVFXeVEqlTdSLuFKObBgmrUIqER5/oJQm&#10;TUFPj09GKbA20b2LrHQMI5Ji+nSx8a7BtApbJSJG6e9CgrHU5xu5GedC7/IndERJpHqPY4/fV/Ue&#10;564PeKTMRoedc11p41L36YrtKSt/DpTJDg/CD/qOy9Au2ySVs2H+S1NuIQtnunvlLb+pMLxb5sMD&#10;c7hImDceh3CPj1QG5Jt+RcnKuN9vnUc89A0rJQ0uZkH9rzVzghL1TUP55/kkyiikzeTkM3RE3KFl&#10;eWjR6/rKQBEQN6pLy4gPalhKZ+onvCHzmBUmpjlyFzQMy6vQPRd4g7iYzxMId9eycKsXlsfQkeUo&#10;zcf2iTnb6zdA+HdmuMJs+krGHTZ6ejtfB0gxaTzy3LHa8497n6Tfv1HxYTncJ9T+JZ29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G+jtFa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077D19FC" w14:textId="632B7442" w:rsidR="00773A64" w:rsidRPr="00756E21" w:rsidRDefault="00773A64" w:rsidP="00A118D8">
                    <w:pPr>
                      <w:pStyle w:val="Brdtext"/>
                      <w:jc w:val="right"/>
                    </w:pPr>
                    <w:r>
                      <w:fldChar w:fldCharType="begin"/>
                    </w:r>
                    <w:r>
                      <w:instrText xml:space="preserve"> PAGE   \* MERGEFORMAT </w:instrText>
                    </w:r>
                    <w:r>
                      <w:fldChar w:fldCharType="separate"/>
                    </w:r>
                    <w:r>
                      <w:rPr>
                        <w:noProof/>
                      </w:rPr>
                      <w:t>45</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7B42CB" w14:textId="77777777" w:rsidR="00773A64" w:rsidRDefault="00773A64" w:rsidP="00EE1584">
    <w:pPr>
      <w:pStyle w:val="Brdtext"/>
    </w:pPr>
    <w:r>
      <w:rPr>
        <w:noProof/>
        <w:lang w:eastAsia="sv-SE"/>
      </w:rPr>
      <mc:AlternateContent>
        <mc:Choice Requires="wps">
          <w:drawing>
            <wp:anchor distT="0" distB="0" distL="0" distR="0" simplePos="0" relativeHeight="25165824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4332624"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nQoajwIAAJE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p&#10;hDMranqjJ9Wi31ABeaSncWFKqEdHOGw/Q0vPPJwHOoxVt9rX8U/1MLIT0bs9uRSMSTo8v8hPz8gi&#10;yZSP88k4kZ8dnJ0P+EVBzeKi4J7eLlEqtrcB6SIEHSAxVwBTlTeVMWkT9aKujGdbQS9tMF2RPP5A&#10;Gcuagl+cno9SYAvRvYtsbAyjkmL6dLHwrsC0wp1REWPsN6WJsVTnK7mFlMru8yd0RGlK9RbHHn+4&#10;1VucuzrII2UGi3vnurLgU/WpxQ6UlT8GynSHJ8KP6o5LbJdtkspkeP8llDuShYeur4KTNxU93q0I&#10;+CA8NRK9Nw0HvKePNkDkQ7/ibA3+12vnEU/6JitnDTVmwcPPjfCKM/PVkvIn+VmUEabN2flH0hHz&#10;x5blscVu6isgReQ0hpxMy4hHMyy1h/qZZsgiZiWTsJJyFxyH5RV244JmkFSLRQJR7zqBt/bRyRg6&#10;shyl+dQ+C+96/SIJ/w6GFhbTFzLusNEzuMUGSYpJ45HnjtWef+r7JP1+RsXBcrxPqMMk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C50KGo8CAACR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4332624"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BCB97F" w14:textId="77777777" w:rsidR="00773A64" w:rsidRDefault="00773A64" w:rsidP="009C2B67">
    <w:pPr>
      <w:pStyle w:val="Brdtext"/>
    </w:pPr>
    <w:r>
      <w:rPr>
        <w:noProof/>
        <w:lang w:eastAsia="sv-SE"/>
      </w:rPr>
      <mc:AlternateContent>
        <mc:Choice Requires="wps">
          <w:drawing>
            <wp:anchor distT="0" distB="0" distL="0" distR="0" simplePos="0" relativeHeight="25165827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49"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DE8FED" w14:textId="34D251B6" w:rsidR="00773A64" w:rsidRPr="00756E21" w:rsidRDefault="00773A64" w:rsidP="009C2B67">
                          <w:pPr>
                            <w:pStyle w:val="Brdtext"/>
                            <w:jc w:val="right"/>
                          </w:pPr>
                          <w:r>
                            <w:fldChar w:fldCharType="begin"/>
                          </w:r>
                          <w:r>
                            <w:instrText xml:space="preserve"> PAGE   \* MERGEFORMAT </w:instrText>
                          </w:r>
                          <w:r>
                            <w:fldChar w:fldCharType="separate"/>
                          </w:r>
                          <w:r>
                            <w:rPr>
                              <w:noProof/>
                            </w:rPr>
                            <w:t>58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jyXJkAIAAJIFAAAOAAAAZHJzL2Uyb0RvYy54bWysVMFu2zAMvQ/YPwi6r47TtFuDOEXWosOA&#10;oi3WDD0rstQYk0VNYmJnXz9KtpOs66XDLrYkPpLi0yNnl21t2Fb5UIEteH4y4kxZCWVlnwv+fXnz&#10;4RNnAYUthQGrCr5TgV/O37+bNW6qxrAGUyrPKIgN08YVfI3oplkW5FrVIpyAU5aMGnwtkLb+OSu9&#10;aCh6bbLxaHSeNeBL50GqEOj0ujPyeYqvtZJ4r3VQyEzB6W6Yvj59V/GbzWdi+uyFW1eyv4b4h1vU&#10;orKUdB/qWqBgG1/9FaqupIcAGk8k1BloXUmVaqBq8tGLah7XwqlUC5ET3J6m8P/Cyrvtg2dVWfDJ&#10;BWdW1PRGS9Wi31ABk0hP48KUUI+OcNh+hpaeeTgPdBirbrWv45/qYWQnond7cikYk3R4dp6fTsgi&#10;yZSP84txIj87ODsf8IuCmsVFwT29XaJUbG8D0kUIOkBirgCmKm8qY9Im6kVdGc+2gl7aYLoiefyB&#10;MpY1BT8/PRulwBaiexfZ2BhGJcX06WLhXYFphTujIsbYb0oTY6nOV3ILKZXd50/oiNKU6i2OPf5w&#10;q7c4d3WQR8oMFvfOdWXBp+pTix0oK38MlOkOT4Qf1R2X2K7aJJV8PAhgBeWOdOGha6zg5E1Fr3cr&#10;Aj4IT51ED07TAe/pow0Q+9CvOFuD//XaecSTwMnKWUOdWfDwcyO84sx8tST9i3wSdYRpMzn7SEJi&#10;/tiyOrbYTX0FJImc5pCTaRnxaIal9lA/0RBZxKxkElZS7oLjsLzCbl7QEJJqsUggal4n8NY+OhlD&#10;R5qjNpftk/CuFzCS8u9g6GExfa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3jyXJ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9DE8FED" w14:textId="34D251B6" w:rsidR="00773A64" w:rsidRPr="00756E21" w:rsidRDefault="00773A64" w:rsidP="009C2B67">
                    <w:pPr>
                      <w:pStyle w:val="Brdtext"/>
                      <w:jc w:val="right"/>
                    </w:pPr>
                    <w:r>
                      <w:fldChar w:fldCharType="begin"/>
                    </w:r>
                    <w:r>
                      <w:instrText xml:space="preserve"> PAGE   \* MERGEFORMAT </w:instrText>
                    </w:r>
                    <w:r>
                      <w:fldChar w:fldCharType="separate"/>
                    </w:r>
                    <w:r>
                      <w:rPr>
                        <w:noProof/>
                      </w:rPr>
                      <w:t>58</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A9097D" w14:textId="77777777" w:rsidR="00773A64" w:rsidRDefault="00773A64" w:rsidP="00EE1584">
    <w:pPr>
      <w:pStyle w:val="Brdtext"/>
    </w:pPr>
    <w:r>
      <w:rPr>
        <w:noProof/>
        <w:lang w:eastAsia="sv-SE"/>
      </w:rPr>
      <mc:AlternateContent>
        <mc:Choice Requires="wps">
          <w:drawing>
            <wp:anchor distT="0" distB="0" distL="0" distR="0" simplePos="0" relativeHeight="25165824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6E9FE5" w14:textId="65A684C0" w:rsidR="00773A64" w:rsidRPr="00756E21" w:rsidRDefault="00773A64" w:rsidP="00A118D8">
                          <w:pPr>
                            <w:pStyle w:val="Brdtext"/>
                            <w:jc w:val="right"/>
                          </w:pPr>
                          <w:r>
                            <w:fldChar w:fldCharType="begin"/>
                          </w:r>
                          <w:r>
                            <w:instrText xml:space="preserve"> PAGE   \* MERGEFORMAT </w:instrText>
                          </w:r>
                          <w:r>
                            <w:fldChar w:fldCharType="separate"/>
                          </w:r>
                          <w:r>
                            <w:rPr>
                              <w:noProof/>
                            </w:rPr>
                            <w:t>59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Z5O9jwIAAJIFAAAOAAAAZHJzL2Uyb0RvYy54bWysVFFv2yAQfp+0/4B4Xx0nbbdGdaqsVadJ&#10;VVstnfpMMCTWMDAgsbNfvw9sJ1nXl057sYH77o77+O4ur9paka1wvjK6oPnJiBKhuSkrvSro96fb&#10;D58o8YHpkimjRUF3wtOr2ft3l42dirFZG1UKRxBE+2ljC7oOwU6zzPO1qJk/MVZoGKVxNQvYulVW&#10;OtYgeq2y8Wh0njXGldYZLrzH6U1npLMUX0rBw4OUXgSiCoq7hfR16buM32x2yaYrx+y64v012D/c&#10;omaVRtJ9qBsWGNm46q9QdcWd8UaGE27qzEhZcZFqQDX56EU1izWzItUCcrzd0+T/X1h+v310pCoL&#10;egZ6NKvxRk+iDW6DAvJIT2P9FKiFBS60n02LZx7OPQ5j1a10dfyjHgI7Iu325CIY4Tg8O88np7Bw&#10;mPJxfjFO5GcHZ+t8+CJMTeKioA5vlyhl2zsfcBFAB0jM5Y2qyttKqbSJehHXypEtw0urkK4Ijz9Q&#10;SpOmoOcTlBqdtInuXWSl44lIiunTxcK7AtMq7JSIGKW/CQnGUp2v5GacC73Pn9ARJZHqLY49/nCr&#10;tzh3dcAjZTY67J3rShuXqk8tdqCs/DFQJjs8CD+qOy5Du2yTVPLJIIClKXfQhTNdY3nLbyu83h3z&#10;4ZE5dBIeHNMhPOAjlQH7pl9Rsjbu12vnEQ+Bw0pJg84sqP+5YU5Qor5qSP8iP406CmlzevYRQiLu&#10;2LI8tuhNfW0giRxzyPK0jPighqV0pn7GEJnHrDAxzZG7oGFYXoduXmAIcTGfJxCa17JwpxeWx9CR&#10;5qjNp/aZOdsLOED592boYTZ9oeMOGz29nW8CtJhEHonuWO0fAI2ftN8PqThZjvcJdRils9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meTv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86E9FE5" w14:textId="65A684C0" w:rsidR="00773A64" w:rsidRPr="00756E21" w:rsidRDefault="00773A64" w:rsidP="00A118D8">
                    <w:pPr>
                      <w:pStyle w:val="Brdtext"/>
                      <w:jc w:val="right"/>
                    </w:pPr>
                    <w:r>
                      <w:fldChar w:fldCharType="begin"/>
                    </w:r>
                    <w:r>
                      <w:instrText xml:space="preserve"> PAGE   \* MERGEFORMAT </w:instrText>
                    </w:r>
                    <w:r>
                      <w:fldChar w:fldCharType="separate"/>
                    </w:r>
                    <w:r>
                      <w:rPr>
                        <w:noProof/>
                      </w:rPr>
                      <w:t>59</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AA7551" w14:textId="77777777" w:rsidR="00773A64" w:rsidRDefault="00773A64" w:rsidP="00EE1584">
    <w:pPr>
      <w:pStyle w:val="Brdtext"/>
    </w:pPr>
    <w:r>
      <w:rPr>
        <w:noProof/>
        <w:lang w:eastAsia="sv-SE"/>
      </w:rPr>
      <mc:AlternateContent>
        <mc:Choice Requires="wps">
          <w:drawing>
            <wp:anchor distT="0" distB="0" distL="0" distR="0" simplePos="0" relativeHeight="25165824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841767"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Lg25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skngwCWptxBF850D8tbflOhe7fM&#10;hwfm8JLQcEyHcI+PVAbsm35Fydq4X6+dRzwEDislDV5mQf3PDXOCEvVVQ/oX+STqKKTN5OwjhETc&#10;sWV5bNGb+spAEjnmkOVpGfFBDUvpTP2MIbKIWWFimiN3QcOwvArdvMAQ4mKxSCA8XsvCrX60PIaO&#10;NEdtPrXPzNlewAHKvzPDG2bTFzrusNHT28UmQItJ5JHojtW+AXj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py4Nu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841767"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427D5C" w14:textId="77777777" w:rsidR="00773A64" w:rsidRDefault="00773A64" w:rsidP="009C2B67">
    <w:pPr>
      <w:pStyle w:val="Brdtext"/>
    </w:pPr>
    <w:r>
      <w:rPr>
        <w:noProof/>
        <w:lang w:eastAsia="sv-SE"/>
      </w:rPr>
      <mc:AlternateContent>
        <mc:Choice Requires="wps">
          <w:drawing>
            <wp:anchor distT="0" distB="0" distL="0" distR="0" simplePos="0" relativeHeight="251658277"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2"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61956D" w14:textId="45A6F880" w:rsidR="00773A64" w:rsidRPr="00756E21" w:rsidRDefault="00773A64" w:rsidP="009C2B67">
                          <w:pPr>
                            <w:pStyle w:val="Brdtext"/>
                            <w:jc w:val="right"/>
                          </w:pPr>
                          <w:r>
                            <w:fldChar w:fldCharType="begin"/>
                          </w:r>
                          <w:r>
                            <w:instrText xml:space="preserve"> PAGE   \* MERGEFORMAT </w:instrText>
                          </w:r>
                          <w:r>
                            <w:fldChar w:fldCharType="separate"/>
                          </w:r>
                          <w:r>
                            <w:rPr>
                              <w:noProof/>
                            </w:rPr>
                            <w:t>60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fU9YkAIAAJIFAAAOAAAAZHJzL2Uyb0RvYy54bWysVFFP2zAQfp+0/2D5faQpLYyKFHUgpkkI&#10;0GDi2XVsGs3xefa1SffrOTtJ2zFemPaS2L7v7nyfv7vzi7Y2bKN8qMAWPD8acaashLKyzwX/8Xj9&#10;6TNnAYUthQGrCr5VgV/MP344b9xMjWEFplSeURAbZo0r+ArRzbIsyJWqRTgCpywZNfhaIG39c1Z6&#10;0VD02mTj0egka8CXzoNUIdDpVWfk8xRfayXxTuugkJmC090wfX36LuM3m5+L2bMXblXJ/hriH25R&#10;i8pS0l2oK4GCrX31V6i6kh4CaDySUGegdSVVqoGqyUevqnlYCadSLUROcDuawv8LK283955VZcGn&#10;Y86sqOmNHlWLfk0FTCI9jQszQj04wmH7BVp65uE80GGsutW+jn+qh5GdiN7uyKVgTNLh9CQ/npBF&#10;kikf52fjRH62d3Y+4FcFNYuLgnt6u0Sp2NwEpIsQdIDEXAFMVV5XxqRN1Iu6NJ5tBL20wXRF8vgD&#10;ZSxrCn5yPB2lwBaiexfZ2BhGJcX06WLhXYFphVujIsbY70oTY6nON3ILKZXd5U/oiNKU6j2OPX5/&#10;q/c4d3WQR8oMFnfOdWXBp+pTi+0pK38OlOkOT4Qf1B2X2C7bJJX8dBDAEsot6cJD11jByeuKXu9G&#10;BLwXnjqJHpymA97RRxsg9qFfcbYC//ut84gngZOVs4Y6s+Dh11p4xZn5Zkn6Z/kk6gjTZjI9JSEx&#10;f2hZHlrsur4EkkROc8jJtIx4NMNSe6ifaIgsYlYyCSspd8FxWF5iNy9oCEm1WCQQNa8TeGMfnIyh&#10;I81Rm4/tk/CuFzCS8m9h6GExe6XjDhs9g1uskbSYRB6J7ljtH4AaP2m/H1JxshzuE2o/Sucv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D8fU9Y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0661956D" w14:textId="45A6F880" w:rsidR="00773A64" w:rsidRPr="00756E21" w:rsidRDefault="00773A64" w:rsidP="009C2B67">
                    <w:pPr>
                      <w:pStyle w:val="Brdtext"/>
                      <w:jc w:val="right"/>
                    </w:pPr>
                    <w:r>
                      <w:fldChar w:fldCharType="begin"/>
                    </w:r>
                    <w:r>
                      <w:instrText xml:space="preserve"> PAGE   \* MERGEFORMAT </w:instrText>
                    </w:r>
                    <w:r>
                      <w:fldChar w:fldCharType="separate"/>
                    </w:r>
                    <w:r>
                      <w:rPr>
                        <w:noProof/>
                      </w:rPr>
                      <w:t>60</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2F30F8" w14:textId="77777777" w:rsidR="00773A64" w:rsidRDefault="00773A64" w:rsidP="00EE1584">
    <w:pPr>
      <w:pStyle w:val="Brdtext"/>
    </w:pPr>
    <w:r>
      <w:rPr>
        <w:noProof/>
        <w:lang w:eastAsia="sv-SE"/>
      </w:rPr>
      <mc:AlternateContent>
        <mc:Choice Requires="wps">
          <w:drawing>
            <wp:anchor distT="0" distB="0" distL="0" distR="0" simplePos="0" relativeHeight="25165824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F89288" w14:textId="4E148444" w:rsidR="00773A64" w:rsidRPr="00756E21" w:rsidRDefault="00773A64" w:rsidP="00A118D8">
                          <w:pPr>
                            <w:pStyle w:val="Brdtext"/>
                            <w:jc w:val="right"/>
                          </w:pPr>
                          <w:r>
                            <w:fldChar w:fldCharType="begin"/>
                          </w:r>
                          <w:r>
                            <w:instrText xml:space="preserve"> PAGE   \* MERGEFORMAT </w:instrText>
                          </w:r>
                          <w:r>
                            <w:fldChar w:fldCharType="separate"/>
                          </w:r>
                          <w:r>
                            <w:rPr>
                              <w:noProof/>
                            </w:rPr>
                            <w:t>61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4uDhkAIAAJIFAAAOAAAAZHJzL2Uyb0RvYy54bWysVFFP2zAQfp+0/2D5faQplEFFijoQ0yQE&#10;aGXi2XVsGs3xefa1SffrOTtJ2zFemPaS2L7v7nyfv7uLy7Y2bKN8qMAWPD8acaashLKyzwX/8Xjz&#10;6YyzgMKWwoBVBd+qwC9nHz9cNG6qxrACUyrPKIgN08YVfIXoplkW5ErVIhyBU5aMGnwtkLb+OSu9&#10;aCh6bbLxaHSaNeBL50GqEOj0ujPyWYqvtZJ4r3VQyEzB6W6Yvj59l/GbzS7E9NkLt6pkfw3xD7eo&#10;RWUp6S7UtUDB1r76K1RdSQ8BNB5JqDPQupIq1UDV5KNX1SxWwqlUC5ET3I6m8P/CyrvNg2dVWfDJ&#10;MWdW1PRGj6pFv6YC8khP48KUUAtHOGy/QEvPPJwHOoxVt9rX8U/1MLIT0dsduRSMSTqcnObHJ2SR&#10;ZMrH+fk4kZ/tnZ0P+FVBzeKi4J7eLlEqNrcB6SIEHSAxVwBTlTeVMWkT9aKujGcbQS9tMF2RPP5A&#10;Gcuagp8eT0YpsIXo3kU2NoZRSTF9ulh4V2Ba4daoiDH2u9LEWKrzjdxCSmV3+RM6ojSleo9jj9/f&#10;6j3OXR3kkTKDxZ1zXVnwqfrUYnvKyp8DZbrDE+EHdccltss2SSU/GwSwhHJLuvDQNVZw8qai17sV&#10;AR+Ep06iB6fpgPf00QaIfehXnK3A/37rPOJJ4GTlrKHOLHj4tRZecWa+WZL+eX4SdYRpczL5TE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7i4OG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5BF89288" w14:textId="4E148444" w:rsidR="00773A64" w:rsidRPr="00756E21" w:rsidRDefault="00773A64" w:rsidP="00A118D8">
                    <w:pPr>
                      <w:pStyle w:val="Brdtext"/>
                      <w:jc w:val="right"/>
                    </w:pPr>
                    <w:r>
                      <w:fldChar w:fldCharType="begin"/>
                    </w:r>
                    <w:r>
                      <w:instrText xml:space="preserve"> PAGE   \* MERGEFORMAT </w:instrText>
                    </w:r>
                    <w:r>
                      <w:fldChar w:fldCharType="separate"/>
                    </w:r>
                    <w:r>
                      <w:rPr>
                        <w:noProof/>
                      </w:rPr>
                      <w:t>61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AFBBA9" w14:textId="77777777" w:rsidR="00773A64" w:rsidRDefault="00773A64" w:rsidP="00EE1584">
    <w:pPr>
      <w:pStyle w:val="Brdtext"/>
    </w:pPr>
    <w:r>
      <w:rPr>
        <w:noProof/>
        <w:lang w:eastAsia="sv-SE"/>
      </w:rPr>
      <mc:AlternateContent>
        <mc:Choice Requires="wps">
          <w:drawing>
            <wp:anchor distT="0" distB="0" distL="0" distR="0" simplePos="0" relativeHeight="25165824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7A3F7E"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ryMjgIAAJIFAAAOAAAAZHJzL2Uyb0RvYy54bWysVF1v2yAUfZ+0/4B4Xx2nTbdGcaqsVadJ&#10;VVutmfpMMDTWMDAgsbNfvwO2k6zrS6e92MA99+vcA7PLtlZkK5yvjC5ofjKiRGhuyko/F/T78ubD&#10;J0p8YLpkymhR0J3w9HL+/t2ssVMxNmujSuEIgmg/bWxB1yHYaZZ5vhY18yfGCg2jNK5mAVv3nJWO&#10;NYheq2w8Gp1njXGldYYL73F63RnpPMWXUvBwL6UXgaiCoraQvi59V/GbzWds+uyYXVe8L4P9QxU1&#10;qzSS7kNds8DIxlV/haor7ow3MpxwU2dGyoqL1AO6yUcvunlcMytSLyDH2z1N/v+F5XfbB0eqsqCT&#10;nBLNasxoKdrgNmggj/Q01k+BerTAhfazaTHm4dzjMHbdSlfHP/ohsIPo3Z5cBCMch5Pz/PQMFg5T&#10;Ps4vxon87OBsnQ9fhKlJXBTUYXaJUra99QGFADpAYi5vVFXeVEqlTdSLuFKObBkmrUIqER5/oJQm&#10;TUHPTyejFFib6N5FVjqGEUkxfbrYeNdgWoWdEhGj9DchwVjq85XcjHOh9/kTOqIkUr3FsccfqnqL&#10;c9cHPFJmo8Peua60can7dMUOlJU/BspkhwfhR33HZWhXbZJKfjEIYGXKHXThTHexvOU3FaZ3y3x4&#10;YA43CQPH6xDu8ZHKgH3TryhZG/frtfOIh8BhpaTBzSyo/7lhTlCivmpI/yI/izoKaXM2+QghEXds&#10;WR1b9Ka+MpAE1I3q0jLigxqW0pn6CY/IImaFiWmO3AUNw/IqdO8FHiEuFosEwuW1LNzqR8tj6Ehz&#10;1OayfWLO9gIOUP6dGe4wm77QcYeNnt4uNgFaTCKPRHes9gPAxU/a7x+p+LIc7xPq8JT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A/PryMjgIAAJI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0C7A3F7E"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5256C8" w14:textId="77777777" w:rsidR="00773A64" w:rsidRDefault="00773A64" w:rsidP="009C2B67">
    <w:pPr>
      <w:pStyle w:val="Brdtext"/>
    </w:pPr>
    <w:r>
      <w:rPr>
        <w:noProof/>
        <w:lang w:eastAsia="sv-SE"/>
      </w:rPr>
      <mc:AlternateContent>
        <mc:Choice Requires="wps">
          <w:drawing>
            <wp:anchor distT="0" distB="0" distL="0" distR="0" simplePos="0" relativeHeight="25165827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B7FBDED" w14:textId="56C0F000" w:rsidR="00773A64" w:rsidRPr="00756E21" w:rsidRDefault="00773A64" w:rsidP="009C2B67">
                          <w:pPr>
                            <w:pStyle w:val="Brdtext"/>
                            <w:jc w:val="right"/>
                          </w:pPr>
                          <w:r>
                            <w:fldChar w:fldCharType="begin"/>
                          </w:r>
                          <w:r>
                            <w:instrText xml:space="preserve"> PAGE   \* MERGEFORMAT </w:instrText>
                          </w:r>
                          <w:r>
                            <w:fldChar w:fldCharType="separate"/>
                          </w:r>
                          <w:r>
                            <w:rPr>
                              <w:noProof/>
                            </w:rPr>
                            <w:t>62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1G6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p5xZUdMbPaoW/YYKmER6GhdmhFo6wmH7GVp65uE80GGsutW+jn+qh5GdiN7tyaVgTNLh9Cw/nZBF&#10;kikf5+fjRH52cHY+4BcFNYuLgnt6u0Sp2N4GpIsQdIDEXAFMVd5UxqRN1Iu6Mp5tBb20wXRF8vgD&#10;ZSxrCn52Oh2lwBaiexfZ2BhGJcX06WLhXYFphTujIsbYb0oTY6nOV3ILKZXd50/oiNKU6i2OPf5w&#10;q7c4d3WQR8oMFvfOdWXBp+pTix0oK38MlOkOT4Qf1R2X2K7aJJXxeBDACsod6cJD11jByZuKXu9W&#10;BHwQnjqJHpymA97TRxsg9qFfcbYG/+u184gngZOVs4Y6s+Dh50Z4xZn5akn65/kk6gjTZjL9SEJi&#10;/tiyOrbYTX0FJImc5pCTaRnxaIal9lA/0RBZxKxkElZS7oLjsLzCbl7QEJJqsUggal4n8NYunYyh&#10;I81Rm4/tk/CuFzCS8u9g6GExe6HjDhs9g1tskLSYRB6J7ljtH4AaP2m/H1JxshzvE+owSue/AQ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CZa1G6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2B7FBDED" w14:textId="56C0F000" w:rsidR="00773A64" w:rsidRPr="00756E21" w:rsidRDefault="00773A64" w:rsidP="009C2B67">
                    <w:pPr>
                      <w:pStyle w:val="Brdtext"/>
                      <w:jc w:val="right"/>
                    </w:pPr>
                    <w:r>
                      <w:fldChar w:fldCharType="begin"/>
                    </w:r>
                    <w:r>
                      <w:instrText xml:space="preserve"> PAGE   \* MERGEFORMAT </w:instrText>
                    </w:r>
                    <w:r>
                      <w:fldChar w:fldCharType="separate"/>
                    </w:r>
                    <w:r>
                      <w:rPr>
                        <w:noProof/>
                      </w:rPr>
                      <w:t>62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00F11C3" w14:textId="77777777" w:rsidR="00773A64" w:rsidRDefault="00773A64" w:rsidP="00EE1584">
    <w:pPr>
      <w:pStyle w:val="Brdtext"/>
    </w:pPr>
    <w:r>
      <w:rPr>
        <w:noProof/>
        <w:lang w:eastAsia="sv-SE"/>
      </w:rPr>
      <mc:AlternateContent>
        <mc:Choice Requires="wps">
          <w:drawing>
            <wp:anchor distT="0" distB="0" distL="0" distR="0" simplePos="0" relativeHeight="25165824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5FB8BE3" w14:textId="0294F898" w:rsidR="00773A64" w:rsidRPr="00756E21" w:rsidRDefault="00773A64" w:rsidP="00A118D8">
                          <w:pPr>
                            <w:pStyle w:val="Brdtext"/>
                            <w:jc w:val="right"/>
                          </w:pPr>
                          <w:r>
                            <w:fldChar w:fldCharType="begin"/>
                          </w:r>
                          <w:r>
                            <w:instrText xml:space="preserve"> PAGE   \* MERGEFORMAT </w:instrText>
                          </w:r>
                          <w:r>
                            <w:fldChar w:fldCharType="separate"/>
                          </w:r>
                          <w:r>
                            <w:rPr>
                              <w:noProof/>
                            </w:rPr>
                            <w:t>61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sRc1kAIAAJIFAAAOAAAAZHJzL2Uyb0RvYy54bWysVMFu2zAMvQ/YPwi6r47TJluDOkXWosOA&#10;oi2WDj0rstQYk0VNYmJnXz9KtpOs66XDLrYkPpLi0yMvLtvasK3yoQJb8PxkxJmyEsrKPhf8++PN&#10;h0+cBRS2FAasKvhOBX45f//uonEzNYY1mFJ5RkFsmDWu4GtEN8uyINeqFuEEnLJk1OBrgbT1z1np&#10;RUPRa5ONR6Np1oAvnQepQqDT687I5ym+1krivdZBITMFp7th+vr0XcVvNr8Qs2cv3LqS/TXEP9yi&#10;FpWlpPtQ1wIF2/jqr1B1JT0E0Hgioc5A60qqVANVk49eVLNcC6dSLUROcHuawv8LK++2D55VZcEn&#10;U86sqOmNHlWLfkMF5JGexoUZoZaOcNh+hpaeeTgPdBirbrWv45/qYWQnond7cikYk3Q4meanZ2SR&#10;ZMrH+fk4kZ8dnJ0P+EVBzeKi4J7eLlEqtrcB6SIEHSAxVwBTlTeVMWkT9aKujGdbQS9tMF2RPP5A&#10;Gcuagk9PJ6MU2EJ07yIbG8OopJg+XSy8KzCtcGdUxBj7TWliLNX5Sm4hpbL7/AkdUZpSvcWxxx9u&#10;9Rbnrg7ySJnB4t65riz4VH1qsQNl5Y+BMt3hifCjuuMS21WbpDI+HQSwgnJHuvDQNVZw8qai17sV&#10;AR+Ep06iB6fpgPf00QaIfehXnK3B/3rtPOJJ4GTlrKHOLHj4uRFecWa+WpL+eX4WdYRpczb5SEJi&#10;/tiyOrbYTX0FJImc5pCTaRnxaIal9lA/0RBZxKxkElZS7oLjsLzCbl7QEJJqsUggal4n8NYunYyh&#10;I81Rm4/tk/CuFzCS8u9g6GExe6HjDhs9g1tskLSYRB6J7ljtH4AaP2m/H1JxshzvE+owSu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mxFz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25FB8BE3" w14:textId="0294F898" w:rsidR="00773A64" w:rsidRPr="00756E21" w:rsidRDefault="00773A64" w:rsidP="00A118D8">
                    <w:pPr>
                      <w:pStyle w:val="Brdtext"/>
                      <w:jc w:val="right"/>
                    </w:pPr>
                    <w:r>
                      <w:fldChar w:fldCharType="begin"/>
                    </w:r>
                    <w:r>
                      <w:instrText xml:space="preserve"> PAGE   \* MERGEFORMAT </w:instrText>
                    </w:r>
                    <w:r>
                      <w:fldChar w:fldCharType="separate"/>
                    </w:r>
                    <w:r>
                      <w:rPr>
                        <w:noProof/>
                      </w:rPr>
                      <w:t>61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4078ACB" w14:textId="77777777" w:rsidR="00773A64" w:rsidRDefault="00773A64" w:rsidP="00EE1584">
    <w:pPr>
      <w:pStyle w:val="Brdtext"/>
    </w:pPr>
    <w:r>
      <w:rPr>
        <w:noProof/>
        <w:lang w:eastAsia="sv-SE"/>
      </w:rPr>
      <mc:AlternateContent>
        <mc:Choice Requires="wps">
          <w:drawing>
            <wp:anchor distT="0" distB="0" distL="0" distR="0" simplePos="0" relativeHeight="251658249"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609795"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ynnKkAIAAJI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J5xZUdMbPaoW/YYKyCM9jQszQi0d4bD9DC0983Ae6DBW3Wpfxz/Vw8hORO/25FIwJulwepafTsgi&#10;yZSP8/NxIj87ODsf8IuCmsVFwT29XaJUbG8D0kUIOkBirgCmKm8qY9Im6kVdGc+2gl7aYLoiefyB&#10;MpY1BT87nY5SYAvRvYtsbAyjkmL6dLHwrsC0wp1REWPsN6WJsVTnK7mFlMru8yd0RGlK9RbHHn+4&#10;1VucuzrII2UGi3vnurLgU/WpxQ6UlT8GynSHJ8KP6o5LbFdtksp4MghgBeWOdOGha6zg5E1Fr3cr&#10;Aj4IT51ED07TAe/pow0Q+9CvOFuD//XaecSTwMnKWUOdWfDwcyO84sx8tST983wSdYRpM5l+JCEx&#10;f2xZHVvspr4CkkROc8jJtIx4NMNSe6ifaIgsYlYyCSspd8FxWF5hNy9oCEm1WCQQNa8TeGuXTsbQ&#10;keaozcf2SXjXCxhJ+Xcw9LCYvdBxh42ewS02SFpMIo9Ed6z2D0CNn7TfD6k4WY73CXUYpfP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nKecq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9609795"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8CB570" w14:textId="77777777" w:rsidR="00773A64" w:rsidRDefault="00773A64" w:rsidP="009C2B67">
    <w:pPr>
      <w:pStyle w:val="Brdtext"/>
    </w:pPr>
    <w:r>
      <w:rPr>
        <w:noProof/>
        <w:lang w:eastAsia="sv-SE"/>
      </w:rPr>
      <mc:AlternateContent>
        <mc:Choice Requires="wps">
          <w:drawing>
            <wp:anchor distT="0" distB="0" distL="0" distR="0" simplePos="0" relativeHeight="251658279"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5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2A21A6" w14:textId="7B5620A6" w:rsidR="00773A64" w:rsidRPr="00756E21" w:rsidRDefault="00773A64" w:rsidP="009C2B67">
                          <w:pPr>
                            <w:pStyle w:val="Brdtext"/>
                            <w:jc w:val="right"/>
                          </w:pPr>
                          <w:r>
                            <w:fldChar w:fldCharType="begin"/>
                          </w:r>
                          <w:r>
                            <w:instrText xml:space="preserve"> PAGE   \* MERGEFORMAT </w:instrText>
                          </w:r>
                          <w:r>
                            <w:fldChar w:fldCharType="separate"/>
                          </w:r>
                          <w:r>
                            <w:rPr>
                              <w:noProof/>
                            </w:rPr>
                            <w:t>70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4" type="#_x0000_t202" style="position:absolute;left:0;text-align:left;margin-left:5.4pt;margin-top:610.95pt;width:44.2pt;height:9.6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wUL2kAIAAJIFAAAOAAAAZHJzL2Uyb0RvYy54bWysVFFP2zAQfp+0/2D5faQpLYyKFHUgpkkI&#10;0GDi2XVsGs2xPdtt0v16PjtJ2zFemPaS2L7v7nzffb7zi7ZWZCOcr4wuaH40okRobspKPxf0x+P1&#10;p8+U+MB0yZTRoqBb4enF/OOH88bOxNisjCqFIwii/ayxBV2FYGdZ5vlK1MwfGSs0jNK4mgVs3XNW&#10;OtYgeq2y8Wh0kjXGldYZLrzH6VVnpPMUX0rBw52UXgSiCoq7hfR16buM32x+zmbPjtlVxftrsH+4&#10;Rc0qjaS7UFcsMLJ21V+h6oo7440MR9zUmZGy4iLVgGry0atqHlbMilQLyPF2R5P/f2H57ebekaos&#10;6BSd0qxGjx5FG9waBUwiPY31M6AeLHCh/WJatHk49ziMVbfS1fGPegjsIHq7IxfBCMfh9CQ/nsDC&#10;YcrH+dk4kZ/tna3z4aswNYmLgjr0LlHKNjc+4CKADpCYyxtVldeVUmkT9SIulSMbhk6rkK4Ijz9Q&#10;SpOmoCfH01EKrE107yIrHcOIpJg+XSy8KzCtwlaJiFH6u5BgLNX5Rm7GudC7/AkdURKp3uPY4/e3&#10;eo9zVwc8Umajw865rrRxqfr0xPaUlT8HymSHB+EHdcdlaJdtksr4dBDA0pRb6MKZ7mF5y68rdO+G&#10;+XDPHF4SGo7pEO7wkcqAfdOvKFkZ9/ut84iHwGGlpMHLLKj/tWZOUKK+aUj/LJ9EHYW0mUxPISTi&#10;Di3LQ4te15cGksgxhyxPy4gPalhKZ+onDJFFzAoT0xy5CxqG5WXo5gWGEBeLRQLh8VoWbvSD5TF0&#10;pDlq87F9Ys72Ag5Q/q0Z3jCbvdJxh42e3i7WAVpMIo9Ed6z2DcDDT9rvh1ScLIf7hNqP0vkLAAAA&#10;//8DAFBLAwQUAAYACAAAACEAlhHwiN8AAAALAQAADwAAAGRycy9kb3ducmV2LnhtbEyPQWvDMAyF&#10;74P+B6PBbquTUEaTxSnr2A4rlLJ2sKsba3FYLIfYabN/P/XUnsSTHk/fK1eT68QJh9B6UpDOExBI&#10;tTctNQq+Du+PSxAhajK684QK/jDAqprdlbow/kyfeNrHRnAIhUIrsDH2hZShtuh0mPseiW8/fnA6&#10;shwaaQZ95nDXySxJnqTTLfEHq3t8tVj/7ken4LBdm1GayXy81dvNDr/lxi52Sj3cTy/PICJO8WqG&#10;Cz6jQ8VMRz+SCaJjnTB55JllaQ6CHXmegTheNos0BVmV8rZD9Q8AAP//AwBQSwECLQAUAAYACAAA&#10;ACEAtoM4kv4AAADhAQAAEwAAAAAAAAAAAAAAAAAAAAAAW0NvbnRlbnRfVHlwZXNdLnhtbFBLAQIt&#10;ABQABgAIAAAAIQA4/SH/1gAAAJQBAAALAAAAAAAAAAAAAAAAAC8BAABfcmVscy8ucmVsc1BLAQIt&#10;ABQABgAIAAAAIQAJwUL2kAIAAJIFAAAOAAAAAAAAAAAAAAAAAC4CAABkcnMvZTJvRG9jLnhtbFBL&#10;AQItABQABgAIAAAAIQCWEfCI3wAAAAsBAAAPAAAAAAAAAAAAAAAAAOoEAABkcnMvZG93bnJldi54&#10;bWxQSwUGAAAAAAQABADzAAAA9gUAAAAA&#10;" o:allowoverlap="f" fillcolor="white [3201]" stroked="f" strokeweight=".5pt">
              <v:textbox style="mso-fit-shape-to-text:t">
                <w:txbxContent>
                  <w:p w14:paraId="452A21A6" w14:textId="7B5620A6" w:rsidR="00773A64" w:rsidRPr="00756E21" w:rsidRDefault="00773A64" w:rsidP="009C2B67">
                    <w:pPr>
                      <w:pStyle w:val="Brdtext"/>
                      <w:jc w:val="right"/>
                    </w:pPr>
                    <w:r>
                      <w:fldChar w:fldCharType="begin"/>
                    </w:r>
                    <w:r>
                      <w:instrText xml:space="preserve"> PAGE   \* MERGEFORMAT </w:instrText>
                    </w:r>
                    <w:r>
                      <w:fldChar w:fldCharType="separate"/>
                    </w:r>
                    <w:r>
                      <w:rPr>
                        <w:noProof/>
                      </w:rPr>
                      <w:t>70</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B4650C" w14:textId="77777777" w:rsidR="00773A64" w:rsidRDefault="00773A64" w:rsidP="00EE1584">
    <w:pPr>
      <w:pStyle w:val="Brdtext"/>
    </w:pPr>
    <w:r>
      <w:rPr>
        <w:noProof/>
        <w:lang w:eastAsia="sv-SE"/>
      </w:rPr>
      <mc:AlternateContent>
        <mc:Choice Requires="wps">
          <w:drawing>
            <wp:anchor distT="0" distB="0" distL="0" distR="0" simplePos="0" relativeHeight="25165825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1B69EF" w14:textId="32052FBA" w:rsidR="00773A64" w:rsidRPr="00756E21" w:rsidRDefault="00773A64" w:rsidP="00A118D8">
                          <w:pPr>
                            <w:pStyle w:val="Brdtext"/>
                            <w:jc w:val="right"/>
                          </w:pPr>
                          <w:r>
                            <w:fldChar w:fldCharType="begin"/>
                          </w:r>
                          <w:r>
                            <w:instrText xml:space="preserve"> PAGE   \* MERGEFORMAT </w:instrText>
                          </w:r>
                          <w:r>
                            <w:fldChar w:fldCharType="separate"/>
                          </w:r>
                          <w:r>
                            <w:rPr>
                              <w:noProof/>
                            </w:rPr>
                            <w:t>71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5"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Xu1PkAIAAJIFAAAOAAAAZHJzL2Uyb0RvYy54bWysVFFP2zAQfp+0/2D5faQplNGKFHUgpkkI&#10;0GDi2XVsGs3xefa1SffrOTtJ2zFemPaS2L7v7nyfv7vzi7Y2bKN8qMAWPD8acaashLKyzwX/8Xj9&#10;6YyzgMKWwoBVBd+qwC/mHz+cN26mxrACUyrPKIgNs8YVfIXoZlkW5ErVIhyBU5aMGnwtkLb+OSu9&#10;aCh6bbLxaHSaNeBL50GqEOj0qjPyeYqvtZJ4p3VQyEzB6W6Yvj59l/Gbzc/F7NkLt6pkfw3xD7eo&#10;RWUp6S7UlUDB1r76K1RdSQ8BNB5JqDPQupIq1UDV5KNX1TyshFOpFiInuB1N4f+Flbebe8+qsuCT&#10;KWdW1PRGj6pFv6YC8khP48KMUA+OcNh+gZaeeTgPdBirbrWv45/qYWQnorc7cikYk3Q4Oc2PT8gi&#10;yZSP8+k4kZ/tnZ0P+FVBzeKi4J7eLlEqNjcB6SIEHSAxVwBTldeVMWkT9aIujWcbQS9tMF2RPP5A&#10;Gcuagp8eT0YpsIXo3kU2NoZRSTF9ulh4V2Ba4daoiDH2u9LEWKrzjdxCSmV3+RM6ojSleo9jj9/f&#10;6j3OXR3kkTKDxZ1zXVnwqfrUYnvKyp8DZbrDE+EHdccltss2SWV8NghgCeWWdOGha6zg5HVFr3cj&#10;At4LT51ED07TAe/oow0Q+9CvOFuB//3WecSTwMnKWUOdWfDway284sx8syT9aX4SdYRpczL5TE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Fte7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31B69EF" w14:textId="32052FBA" w:rsidR="00773A64" w:rsidRPr="00756E21" w:rsidRDefault="00773A64" w:rsidP="00A118D8">
                    <w:pPr>
                      <w:pStyle w:val="Brdtext"/>
                      <w:jc w:val="right"/>
                    </w:pPr>
                    <w:r>
                      <w:fldChar w:fldCharType="begin"/>
                    </w:r>
                    <w:r>
                      <w:instrText xml:space="preserve"> PAGE   \* MERGEFORMAT </w:instrText>
                    </w:r>
                    <w:r>
                      <w:fldChar w:fldCharType="separate"/>
                    </w:r>
                    <w:r>
                      <w:rPr>
                        <w:noProof/>
                      </w:rPr>
                      <w:t>71</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565AC1" w14:textId="77777777" w:rsidR="00773A64" w:rsidRDefault="00773A64" w:rsidP="00EE1584">
    <w:pPr>
      <w:pStyle w:val="Brdtext"/>
    </w:pPr>
    <w:r>
      <w:rPr>
        <w:noProof/>
        <w:lang w:eastAsia="sv-SE"/>
      </w:rPr>
      <mc:AlternateContent>
        <mc:Choice Requires="wps">
          <w:drawing>
            <wp:anchor distT="0" distB="0" distL="0" distR="0" simplePos="0" relativeHeight="251658251"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82BA41"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6DgEkAIAAJIFAAAOAAAAZHJzL2Uyb0RvYy54bWysVFFP2zAQfp+0/2D5faQpFNaKFHUgpkkI&#10;0GDi2XVsGs3xefa1SffrOTtJ2zFemPaS2L7v7nyfv7vzi7Y2bKN8qMAWPD8acaashLKyzwX/8Xj9&#10;6TNnAYUthQGrCr5VgV/MP344b9xMjWEFplSeURAbZo0r+ArRzbIsyJWqRTgCpywZNfhaIG39c1Z6&#10;0VD02mTj0eg0a8CXzoNUIdDpVWfk8xRfayXxTuugkJmC090wfX36LuM3m5+L2bMXblXJ/hriH25R&#10;i8pS0l2oK4GCrX31V6i6kh4CaDySUGegdSVVqoGqyUevqnlYCadSLUROcDuawv8LK283955VZcEn&#10;Z5xZUdMbPaoW/ZoKyCM9jQszQj04wmH7BVp65uE80GGsutW+jn+qh5GdiN7uyKVgTNLh5DQ/PiGL&#10;JFM+zqfjRH62d3Y+4FcFNYuLgnt6u0Sp2NwEpIsQdIDEXAFMVV5XxqRN1Iu6NJ5tBL20wXRF8vgD&#10;ZSxrCn56PBmlwBaiexfZ2BhGJcX06WLhXYFphVujIsbY70oTY6nON3ILKZXd5U/oiNKU6j2OPX5/&#10;q/c4d3WQR8oMFnfOdWXBp+pTi+0pK38OlOkOT4Qf1B2X2C7bJJXxdBDAEsot6cJD11jByeuKXu9G&#10;BLwXnjqJHpymA97RRxsg9qFfcbYC//ut84gngZOVs4Y6s+Dh11p4xZn5Zkn60/wk6gjT5mRyR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CzoOA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82BA41"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428628" w14:textId="77777777" w:rsidR="00773A64" w:rsidRDefault="00773A64" w:rsidP="009C2B67">
    <w:pPr>
      <w:pStyle w:val="Brdtext"/>
    </w:pPr>
    <w:r>
      <w:rPr>
        <w:noProof/>
        <w:lang w:eastAsia="sv-SE"/>
      </w:rPr>
      <mc:AlternateContent>
        <mc:Choice Requires="wps">
          <w:drawing>
            <wp:anchor distT="0" distB="0" distL="0" distR="0" simplePos="0" relativeHeight="25165828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8BE290" w14:textId="23AE943A" w:rsidR="00773A64" w:rsidRPr="00756E21" w:rsidRDefault="00773A64" w:rsidP="009C2B67">
                          <w:pPr>
                            <w:pStyle w:val="Brdtext"/>
                            <w:jc w:val="right"/>
                          </w:pPr>
                          <w:r>
                            <w:fldChar w:fldCharType="begin"/>
                          </w:r>
                          <w:r>
                            <w:instrText xml:space="preserve"> PAGE   \* MERGEFORMAT </w:instrText>
                          </w:r>
                          <w:r>
                            <w:fldChar w:fldCharType="separate"/>
                          </w:r>
                          <w:r>
                            <w:rPr>
                              <w:noProof/>
                            </w:rPr>
                            <w:t>74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59" type="#_x0000_t202" style="position:absolute;left:0;text-align:left;margin-left:5.4pt;margin-top:610.9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ol5YjgIAAJIFAAAOAAAAZHJzL2Uyb0RvYy54bWysVF1v2yAUfZ+0/4B4Xx2nabdGcaqsVadJ&#10;VVutnfpMMCTWMDAgsbNfvwO2k6zrS6e92MA99+vcA7PLtlZkK5yvjC5ofjKiRGhuykqvCvr96ebD&#10;J0p8YLpkymhR0J3w9HL+/t2ssVMxNmujSuEIgmg/bWxB1yHYaZZ5vhY18yfGCg2jNK5mAVu3ykrH&#10;GkSvVTYejc6zxrjSOsOF9zi97ox0nuJLKXi4l9KLQFRBUVtIX5e+y/jN5jM2XTlm1xXvy2D/UEXN&#10;Ko2k+1DXLDCycdVfoeqKO+ONDCfc1JmRsuIi9YBu8tGLbh7XzIrUC8jxdk+T/39h+d32wZGqLOh5&#10;TolmNWb0JNrgNmhgEulprJ8C9WiBC+1n02LMw7nHYey6la6Of/RDYAfRuz25CEY4Ds/O89MJLBym&#10;fJxfjBP52cHZOh++CFOTuCiow+wSpWx76wMKAXSAxFzeqKq8qZRKm6gXcaUc2TJMWoVUIjz+QClN&#10;GjR6ejZKgbWJ7l1kpWMYkRTTp4uNdw2mVdgpETFKfxMSjKU+X8nNOBd6nz+hI0oi1Vsce/yhqrc4&#10;d33AI2U2Ouyd60obl7pPV+xAWfljoEx2eBB+1HdchnbZJqmcjgcBLE25gy6c6S6Wt/ymwvRumQ8P&#10;zOEmYeB4HcI9PlIZsG/6FSVr4369dh7xEDislDS4mQX1PzfMCUrUVw3pX+STqKOQNpOzjxAScceW&#10;5bFFb+orA0lA3aguLSM+qGEpnamf8YgsYlaYmObIXdAwLK9C917gEeJisUggXF7Lwq1+tDyGjjRH&#10;bT61z8zZXsAByr8zwx1m0xc67rDR09vFJkCLSeSR6I7VfgC4+En7/SMVX5bjfUIdntL5bwAAAP//&#10;AwBQSwMEFAAGAAgAAAAhAJYR8IjfAAAACwEAAA8AAABkcnMvZG93bnJldi54bWxMj0FrwzAMhe+D&#10;/gejwW6rk1BGk8Up69gOK5SydrCrG2txWCyH2Gmzfz/11J7Ekx5P3ytXk+vECYfQelKQzhMQSLU3&#10;LTUKvg7vj0sQIWoyuvOECv4wwKqa3ZW6MP5Mn3jax0ZwCIVCK7Ax9oWUobbodJj7HolvP35wOrIc&#10;GmkGfeZw18ksSZ6k0y3xB6t7fLVY/+5Hp+CwXZtRmsl8vNXbzQ6/5cYudko93E8vzyAiTvFqhgs+&#10;o0PFTEc/kgmiY50weeSZZWkOgh15noE4XjaLNAVZlfK2Q/UPAAD//wMAUEsBAi0AFAAGAAgAAAAh&#10;ALaDOJL+AAAA4QEAABMAAAAAAAAAAAAAAAAAAAAAAFtDb250ZW50X1R5cGVzXS54bWxQSwECLQAU&#10;AAYACAAAACEAOP0h/9YAAACUAQAACwAAAAAAAAAAAAAAAAAvAQAAX3JlbHMvLnJlbHNQSwECLQAU&#10;AAYACAAAACEAIqJeWI4CAACSBQAADgAAAAAAAAAAAAAAAAAuAgAAZHJzL2Uyb0RvYy54bWxQSwEC&#10;LQAUAAYACAAAACEAlhHwiN8AAAALAQAADwAAAAAAAAAAAAAAAADoBAAAZHJzL2Rvd25yZXYueG1s&#10;UEsFBgAAAAAEAAQA8wAAAPQFAAAAAA==&#10;" o:allowoverlap="f" fillcolor="white [3201]" stroked="f" strokeweight=".5pt">
              <v:textbox style="mso-fit-shape-to-text:t">
                <w:txbxContent>
                  <w:p w14:paraId="398BE290" w14:textId="23AE943A" w:rsidR="00773A64" w:rsidRPr="00756E21" w:rsidRDefault="00773A64" w:rsidP="009C2B67">
                    <w:pPr>
                      <w:pStyle w:val="Brdtext"/>
                      <w:jc w:val="right"/>
                    </w:pPr>
                    <w:r>
                      <w:fldChar w:fldCharType="begin"/>
                    </w:r>
                    <w:r>
                      <w:instrText xml:space="preserve"> PAGE   \* MERGEFORMAT </w:instrText>
                    </w:r>
                    <w:r>
                      <w:fldChar w:fldCharType="separate"/>
                    </w:r>
                    <w:r>
                      <w:rPr>
                        <w:noProof/>
                      </w:rPr>
                      <w:t>74</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AB056D" w14:textId="77777777" w:rsidR="00773A64" w:rsidRDefault="00773A64" w:rsidP="00EE1584">
    <w:pPr>
      <w:pStyle w:val="Brdtext"/>
    </w:pPr>
    <w:r>
      <w:rPr>
        <w:noProof/>
        <w:lang w:eastAsia="sv-SE"/>
      </w:rPr>
      <mc:AlternateContent>
        <mc:Choice Requires="wps">
          <w:drawing>
            <wp:anchor distT="0" distB="0" distL="0" distR="0" simplePos="0" relativeHeight="25165825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EAEAF6" w14:textId="16DF0FCB" w:rsidR="00773A64" w:rsidRPr="00756E21" w:rsidRDefault="00773A64" w:rsidP="00A118D8">
                          <w:pPr>
                            <w:pStyle w:val="Brdtext"/>
                            <w:jc w:val="right"/>
                          </w:pPr>
                          <w:r>
                            <w:fldChar w:fldCharType="begin"/>
                          </w:r>
                          <w:r>
                            <w:instrText xml:space="preserve"> PAGE   \* MERGEFORMAT </w:instrText>
                          </w:r>
                          <w:r>
                            <w:fldChar w:fldCharType="separate"/>
                          </w:r>
                          <w:r>
                            <w:rPr>
                              <w:noProof/>
                            </w:rPr>
                            <w:t>73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0" type="#_x0000_t202" style="position:absolute;left:0;text-align:left;margin-left:393pt;margin-top:611.25pt;width:44.2pt;height:9.6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BjXjwIAAJIFAAAOAAAAZHJzL2Uyb0RvYy54bWysVFFv2yAQfp+0/4B4Xx0nb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8p0azGGz2JNrgNCsgjPY31U6AeLXCh/WxaPPNw7nEYq26lq+Mf9RDYQfRuTy6CEY7Ds/N8cgoL&#10;hykf5xfjRH52cLbOhy/C1CQuCurwdolStr31ARcBdIDEXN6oqryplEqbqBdxpRzZMry0CumK8PgD&#10;pTRpUOjkbJQCaxPdu8hKxzAiKaZPFwvvCkyrsFMiYpT+JiQYS3W+kptxLvQ+f0JHlESqtzj2+MOt&#10;3uLc1QGPlNnosHeuK21cqj612IGy8sdAmezwIPyo7rgM7bJNUplMBgEsTbmDLpzpGstbflPh9W6Z&#10;Dw/MoZPw4JgO4R4fqQzYN/2KkrVxv147j3gIHFZKGnRmQf3PDXOCEvVVQ/oX+WnUUUib07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4ngY1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AEAEAF6" w14:textId="16DF0FCB" w:rsidR="00773A64" w:rsidRPr="00756E21" w:rsidRDefault="00773A64" w:rsidP="00A118D8">
                    <w:pPr>
                      <w:pStyle w:val="Brdtext"/>
                      <w:jc w:val="right"/>
                    </w:pPr>
                    <w:r>
                      <w:fldChar w:fldCharType="begin"/>
                    </w:r>
                    <w:r>
                      <w:instrText xml:space="preserve"> PAGE   \* MERGEFORMAT </w:instrText>
                    </w:r>
                    <w:r>
                      <w:fldChar w:fldCharType="separate"/>
                    </w:r>
                    <w:r>
                      <w:rPr>
                        <w:noProof/>
                      </w:rPr>
                      <w:t>73</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C18E74" w14:textId="77777777" w:rsidR="00773A64" w:rsidRDefault="00773A64" w:rsidP="00EE1584">
    <w:pPr>
      <w:pStyle w:val="Brdtext"/>
    </w:pPr>
    <w:r>
      <w:rPr>
        <w:noProof/>
        <w:lang w:eastAsia="sv-SE"/>
      </w:rPr>
      <mc:AlternateContent>
        <mc:Choice Requires="wps">
          <w:drawing>
            <wp:anchor distT="0" distB="0" distL="0" distR="0" simplePos="0" relativeHeight="251658253"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1AF40D"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A3Yo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MezWq80ZNog9uggDzS01g/BerRAhfaz6bFMw/nHoex6la6Ov5RD4EdkXZ7chGMcByeneenE1g4&#10;TPk4vxgn8rODs3U+fBGmJnFRUIe3S5Sy7a0PuAigAyTm8kZV5U2lVNpEvYgr5ciW4aVVSFeExx8o&#10;pUmDQk/PRimwNtG9i6x0DCOSYvp0sfCuwLQKOyUiRulvQoKxVOcruRnnQu/zJ3RESaR6i2OPP9zq&#10;Lc5dHfBImY0Oe+e60sal6lOLHSgrfwyUyQ4Pwo/qjsvQLtskldPJIIClKXfQhTNdY3nLbyq83i3z&#10;4YE5dBIeHNMh3OMjlQH7pl9Rsjbu12vnEQ+Bw0pJg84sqP+5YU5Qor5qSP8in0QdhbSZnH2EkIg7&#10;tiyPLXpTXxlIIsccsjwtIz6oYSmdqZ8xRBYxK0xMc+QuaBiWV6GbFxhCXCwWCYTmtSzc6kfLY+hI&#10;c9TmU/vMnO0FHKD8OzP0MJu+0HGHjZ7eLjYBWkwij0R3rPYPgMZP2u+HVJwsx/uEOozS+W8A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sgN2K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E1AF40D"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68258C" w14:textId="77777777" w:rsidR="00773A64" w:rsidRDefault="00773A64" w:rsidP="009C2B67">
    <w:pPr>
      <w:pStyle w:val="Brdtext"/>
    </w:pPr>
    <w:r>
      <w:rPr>
        <w:noProof/>
        <w:lang w:eastAsia="sv-SE"/>
      </w:rPr>
      <mc:AlternateContent>
        <mc:Choice Requires="wps">
          <w:drawing>
            <wp:anchor distT="0" distB="0" distL="0" distR="0" simplePos="0" relativeHeight="251658281"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628BE" w14:textId="5E4A00BE" w:rsidR="00773A64" w:rsidRPr="00756E21" w:rsidRDefault="00773A64" w:rsidP="009C2B67">
                          <w:pPr>
                            <w:pStyle w:val="Brdtext"/>
                            <w:jc w:val="right"/>
                          </w:pPr>
                          <w:r>
                            <w:fldChar w:fldCharType="begin"/>
                          </w:r>
                          <w:r>
                            <w:instrText xml:space="preserve"> PAGE   \* MERGEFORMAT </w:instrText>
                          </w:r>
                          <w:r>
                            <w:fldChar w:fldCharType="separate"/>
                          </w:r>
                          <w:r>
                            <w:rPr>
                              <w:noProof/>
                            </w:rPr>
                            <w:t>74</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4" type="#_x0000_t202" style="position:absolute;left:0;text-align:left;margin-left:5.4pt;margin-top:610.95pt;width:44.2pt;height:9.6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uZOZ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HRCiWY13uhRtMGtUcAk0tNYPwVqYYEL7RfT4pmHc4/DWHUrXR3/qIfADqK3O3IRjHAcnpzmxxNY&#10;OEz5OD8fJ/KzvbN1PnwVpiZxUVCHt0uUss2tD7gIoAMk5vJGVeVNpVTaRL2IK+XIhuGlVUhXhMcf&#10;KKVJg0KPT0YpsDbRvYusdAwjkmL6dLHwrsC0ClslIkbp70KCsVTnG7kZ50Lv8id0REmkeo9jj9/f&#10;6j3OXR3wSJmNDjvnutLGpepTi+0pK38OlMkOD8IP6o7L0C7bJJXjs0EAS1NuoQtnusbylt9UeL1b&#10;5sMDc+gkPDimQ7jHRyoD9k2/omRl3O+3ziMeAoeVkgadWVD/a82coER905D+eT6JOgppMzk5g5CI&#10;O7QsDy16XV8ZSCLHHLI8LSM+qGEpnamfMETmMStMTHPkLmgYllehmxcYQlzM5wmE5rUs3OqF5TF0&#10;pDlq87F9Ys72Ag5Q/p0ZephNX+m4w0ZPb+frAC0mkUeiO1b7B0DjJ+33QypOlsN9Qu1H6ewF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m5k5m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217628BE" w14:textId="5E4A00BE" w:rsidR="00773A64" w:rsidRPr="00756E21" w:rsidRDefault="00773A64" w:rsidP="009C2B67">
                    <w:pPr>
                      <w:pStyle w:val="Brdtext"/>
                      <w:jc w:val="right"/>
                    </w:pPr>
                    <w:r>
                      <w:fldChar w:fldCharType="begin"/>
                    </w:r>
                    <w:r>
                      <w:instrText xml:space="preserve"> PAGE   \* MERGEFORMAT </w:instrText>
                    </w:r>
                    <w:r>
                      <w:fldChar w:fldCharType="separate"/>
                    </w:r>
                    <w:r>
                      <w:rPr>
                        <w:noProof/>
                      </w:rPr>
                      <w:t>74</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EF75DF" w14:textId="77777777" w:rsidR="00773A64" w:rsidRDefault="00773A64" w:rsidP="00EE1584">
    <w:pPr>
      <w:pStyle w:val="Brdtext"/>
    </w:pPr>
    <w:r>
      <w:rPr>
        <w:noProof/>
        <w:lang w:eastAsia="sv-SE"/>
      </w:rPr>
      <mc:AlternateContent>
        <mc:Choice Requires="wps">
          <w:drawing>
            <wp:anchor distT="0" distB="0" distL="0" distR="0" simplePos="0" relativeHeight="25165825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28C392B" w14:textId="2CE399CE" w:rsidR="00773A64" w:rsidRPr="00756E21" w:rsidRDefault="00773A64" w:rsidP="00A118D8">
                          <w:pPr>
                            <w:pStyle w:val="Brdtext"/>
                            <w:jc w:val="right"/>
                          </w:pPr>
                          <w:r>
                            <w:fldChar w:fldCharType="begin"/>
                          </w:r>
                          <w:r>
                            <w:instrText xml:space="preserve"> PAGE   \* MERGEFORMAT </w:instrText>
                          </w:r>
                          <w:r>
                            <w:fldChar w:fldCharType="separate"/>
                          </w:r>
                          <w:r>
                            <w:rPr>
                              <w:noProof/>
                            </w:rPr>
                            <w:t>75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JjwgjwIAAJIFAAAOAAAAZHJzL2Uyb0RvYy54bWysVFFP2zAQfp+0/2D5faQplEFFijoQ0yQE&#10;aGXi2XVsGs2xPdtt0v16PjtJ2zFemPaS2L7v7nyfv7uLy7ZWZCOcr4wuaH40okRobspKPxf0x+PN&#10;pzNKfGC6ZMpoUdCt8PRy9vHDRWOnYmxWRpXCEQTRftrYgq5CsNMs83wlauaPjBUaRmlczQK27jkr&#10;HWsQvVbZeDQ6zRrjSusMF97j9Loz0lmKL6Xg4V5KLwJRBcXdQvq69F3Gbza7YNNnx+yq4v012D/c&#10;omaVRtJdqGsWGFm76q9QdcWd8UaGI27qzEhZcZFqQDX56FU1ixWzItUCcrzd0eT/X1h+t3lwpCoL&#10;ejqhRLMab/Qo2uDWKCCP9DTWT4FaWOBC+8W0eObh3OMwVt1KV8c/6iGwg+jtjlwEIxyHk9P8+AQW&#10;DlM+zs/Hifxs72ydD1+FqUlcFNTh7RKlbHPrAy4C6ACJubxRVXlTKZU2US/iSjmyYXhpFdIV4fEH&#10;SmnSoNDjySgF1ia6d5GVjmFEUkyfLhbeFZhWYatExCj9XUgwlup8IzfjXOhd/oSOKIlU73Hs8ftb&#10;vce5qwMeKbPRYedcV9q4VH1qsT1l5c+BMtnhQfhB3XEZ2mWbpHJ8NghgacotdOFM11je8psKr3fL&#10;fHhgDp2EB8d0CPf4SGXAvulXlKyM+/3WecRD4LBS0qAzC+p/rZkTlKhvGtI/z0+ijkLanEw+Q0jE&#10;HVqWhxa9rq8MJJFjDlmelhEf1LCUztRPGCLzmBUmpjlyFzQMy6vQzQsMIS7m8wRC81oWbvXC8hg6&#10;0hy1+dg+MWd7AQco/84MPcymr3TcYaOnt/N1gBaTyCPRHav9A6Dxk/b7IRUny+E+ofajdPYC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yY8I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628C392B" w14:textId="2CE399CE" w:rsidR="00773A64" w:rsidRPr="00756E21" w:rsidRDefault="00773A64" w:rsidP="00A118D8">
                    <w:pPr>
                      <w:pStyle w:val="Brdtext"/>
                      <w:jc w:val="right"/>
                    </w:pPr>
                    <w:r>
                      <w:fldChar w:fldCharType="begin"/>
                    </w:r>
                    <w:r>
                      <w:instrText xml:space="preserve"> PAGE   \* MERGEFORMAT </w:instrText>
                    </w:r>
                    <w:r>
                      <w:fldChar w:fldCharType="separate"/>
                    </w:r>
                    <w:r>
                      <w:rPr>
                        <w:noProof/>
                      </w:rPr>
                      <w:t>75</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F62DE6" w14:textId="77777777" w:rsidR="00773A64" w:rsidRDefault="00773A64" w:rsidP="00EE1584">
    <w:pPr>
      <w:pStyle w:val="Brdtext"/>
    </w:pPr>
    <w:r>
      <w:rPr>
        <w:noProof/>
        <w:lang w:eastAsia="sv-SE"/>
      </w:rPr>
      <mc:AlternateContent>
        <mc:Choice Requires="wps">
          <w:drawing>
            <wp:anchor distT="0" distB="0" distL="0" distR="0" simplePos="0" relativeHeight="251658255"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4D6F7A"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66" type="#_x0000_t202" style="position:absolute;left:0;text-align:left;margin-left:393pt;margin-top:611.25pt;width:44.2pt;height:9.6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ITfmjwIAAJIFAAAOAAAAZHJzL2Uyb0RvYy54bWysVE1v2zAMvQ/YfxB0Xx2nH1uCOEXWosOA&#10;oi3WDj0rspQYk0VNYmJnv36UbCdZ10uHXWxJfCTFp0fOLtvasK3yoQJb8PxkxJmyEsrKrgr+/enm&#10;wyfOAgpbCgNWFXynAr+cv383a9xUjWENplSeURAbpo0r+BrRTbMsyLWqRTgBpywZNfhaIG39Kiu9&#10;aCh6bbLxaHSRNeBL50GqEOj0ujPyeYqvtZJ4r3VQyEzB6W6Yvj59l/GbzWdiuvLCrSvZX0P8wy1q&#10;UVlKug91LVCwja/+ClVX0kMAjScS6gy0rqRKNVA1+ehFNY9r4VSqhcgJbk9T+H9h5d32wbOqLPjF&#10;KWdW1PRGT6pFv6EC8khP48KUUI+OcNh+hpaeeTgPdBirbrWv45/qYWQnond7cikYk3R4fpGfnpFF&#10;kikf55NxIj87ODsf8IuCmsVFwT29XaJUbG8D0kUIOkBirgCmKm8qY9Im6kVdGc+2gl7aYLoiefyB&#10;MpY1sdDzUQpsIbp3kY2NYVRSTJ8uFt4VmFa4MypijP2mNDGW6nwlt5BS2X3+hI4oTane4tjjD7d6&#10;i3NXB3mkzGBx71xXFnyqPrXYgbLyx0CZ7vBE+FHdcYntsk1SOZ0MAlhCuSNdeOgaKzh5U9Hr3YqA&#10;D8JTJ9GD03TAe/poA8Q+9CvO1uB/vXYe8SRwsnLWUGcWPPzcCK84M18tSX+Sn0UdYdqcnX8kITF/&#10;bFkeW+ymvgKSRE5zyMm0jHg0w1J7qJ9piCxiVjIJKyl3wXFYXmE3L2gISbVYJBA1rxN4ax+djKEj&#10;zVGbT+2z8K4XMJLy72DoYTF9oeMOGz2DW2yQtJhEHonuWO0fg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lyE35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24D6F7A"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9FDB5B" w14:textId="77777777" w:rsidR="00773A64" w:rsidRDefault="00773A64" w:rsidP="009C2B67">
    <w:pPr>
      <w:pStyle w:val="Brdtext"/>
    </w:pPr>
    <w:r>
      <w:rPr>
        <w:noProof/>
        <w:lang w:eastAsia="sv-SE"/>
      </w:rPr>
      <mc:AlternateContent>
        <mc:Choice Requires="wps">
          <w:drawing>
            <wp:anchor distT="0" distB="0" distL="0" distR="0" simplePos="0" relativeHeight="25165828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6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866820" w14:textId="02CEBE90" w:rsidR="00773A64" w:rsidRPr="00756E21" w:rsidRDefault="00773A64" w:rsidP="009C2B67">
                          <w:pPr>
                            <w:pStyle w:val="Brdtext"/>
                            <w:jc w:val="right"/>
                          </w:pPr>
                          <w:r>
                            <w:fldChar w:fldCharType="begin"/>
                          </w:r>
                          <w:r>
                            <w:instrText xml:space="preserve"> PAGE   \* MERGEFORMAT </w:instrText>
                          </w:r>
                          <w:r>
                            <w:fldChar w:fldCharType="separate"/>
                          </w:r>
                          <w:r>
                            <w:rPr>
                              <w:noProof/>
                            </w:rPr>
                            <w:t>76</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69" type="#_x0000_t202" style="position:absolute;left:0;text-align:left;margin-left:5.4pt;margin-top:610.95pt;width:44.2pt;height:9.6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9IRnjwIAAJIFAAAOAAAAZHJzL2Uyb0RvYy54bWysVFFP2zAQfp+0/2D5faQpBUZFijoQ0yQE&#10;aGXi2XVsGs2xPdtt0v16PjtJ2zFemPaS2L7v7nyfv7uLy7ZWZCOcr4wuaH40okRobspKPxf0x+PN&#10;p8+U+MB0yZTRoqBb4enl7OOHi8ZOxdisjCqFIwii/bSxBV2FYKdZ5vlK1MwfGSs0jNK4mgVs3XNW&#10;OtYgeq2y8Wh0mjXGldYZLrzH6XVnpLMUX0rBw72UXgSiCoq7hfR16buM32x2wabPjtlVxftrsH+4&#10;Rc0qjaS7UNcsMLJ21V+h6oo7440MR9zUmZGy4iLVgGry0atqFitmRaoF5Hi7o8n/v7D8bvPgSFUW&#10;9PSMEs1qvNGjaINbo4BJpKexfgrUwgIX2i+mxTMP5x6HsepWujr+UQ+BHURvd+QiGOE4PDnNjyew&#10;cJjycX4+TuRne2frfPgqTE3ioqAOb5coZZtbH3ARQAdIzOWNqsqbSqm0iXoRV8qRDcNLq5CuCI8/&#10;UEqTBoUen4xSYG2iexdZ6RhGJMX06WLhXYFpFbZKRIzS34UEY6nON3IzzoXe5U/oiJJI9R7HHr+/&#10;1XucuzrgkTIbHXbOdaWNS9WnFttTVv4cKJMdHoQf1B2XoV22SSqT8SCApSm30IUzXWN5y28qvN4t&#10;8+GBOXQSHhzTIdzjI5UB+6ZfUbIy7vdb5xEPgcNKSYPOLKj/tWZOUKK+aUj/PJ9EHYW0mZycQUjE&#10;HVqWhxa9rq8MJJFjDlmelhEf1LCUztRPGCLzmBUmpjlyFzQMy6vQzQsMIS7m8wRC81oWbvXC8hg6&#10;0hy1+dg+MWd7AQco/84MPcymr3TcYaOnt/N1gBaTyCPRHav9A6Dxk/b7IRUny+E+ofajdPYCAAD/&#10;/wMAUEsDBBQABgAIAAAAIQCWEfCI3wAAAAsBAAAPAAAAZHJzL2Rvd25yZXYueG1sTI9Ba8MwDIXv&#10;g/4Ho8Fuq5NQRpPFKevYDiuUsnawqxtrcVgsh9hps38/9dSexJMeT98rV5PrxAmH0HpSkM4TEEi1&#10;Ny01Cr4O749LECFqMrrzhAr+MMCqmt2VujD+TJ942sdGcAiFQiuwMfaFlKG26HSY+x6Jbz9+cDqy&#10;HBppBn3mcNfJLEmepNMt8Qere3y1WP/uR6fgsF2bUZrJfLzV280Ov+XGLnZKPdxPL88gIk7xaoYL&#10;PqNDxUxHP5IJomOdMHnkmWVpDoIdeZ6BOF42izQFWZXytkP1DwAA//8DAFBLAQItABQABgAIAAAA&#10;IQC2gziS/gAAAOEBAAATAAAAAAAAAAAAAAAAAAAAAABbQ29udGVudF9UeXBlc10ueG1sUEsBAi0A&#10;FAAGAAgAAAAhADj9If/WAAAAlAEAAAsAAAAAAAAAAAAAAAAALwEAAF9yZWxzLy5yZWxzUEsBAi0A&#10;FAAGAAgAAAAhAM/0hGePAgAAkgUAAA4AAAAAAAAAAAAAAAAALgIAAGRycy9lMm9Eb2MueG1sUEsB&#10;Ai0AFAAGAAgAAAAhAJYR8IjfAAAACwEAAA8AAAAAAAAAAAAAAAAA6QQAAGRycy9kb3ducmV2Lnht&#10;bFBLBQYAAAAABAAEAPMAAAD1BQAAAAA=&#10;" o:allowoverlap="f" fillcolor="white [3201]" stroked="f" strokeweight=".5pt">
              <v:textbox style="mso-fit-shape-to-text:t">
                <w:txbxContent>
                  <w:p w14:paraId="36866820" w14:textId="02CEBE90" w:rsidR="00773A64" w:rsidRPr="00756E21" w:rsidRDefault="00773A64" w:rsidP="009C2B67">
                    <w:pPr>
                      <w:pStyle w:val="Brdtext"/>
                      <w:jc w:val="right"/>
                    </w:pPr>
                    <w:r>
                      <w:fldChar w:fldCharType="begin"/>
                    </w:r>
                    <w:r>
                      <w:instrText xml:space="preserve"> PAGE   \* MERGEFORMAT </w:instrText>
                    </w:r>
                    <w:r>
                      <w:fldChar w:fldCharType="separate"/>
                    </w:r>
                    <w:r>
                      <w:rPr>
                        <w:noProof/>
                      </w:rPr>
                      <w:t>76</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26C135C" w14:textId="77777777" w:rsidR="00773A64" w:rsidRDefault="00773A64" w:rsidP="00EE1584">
    <w:pPr>
      <w:pStyle w:val="Brdtext"/>
    </w:pPr>
    <w:r>
      <w:rPr>
        <w:noProof/>
        <w:lang w:eastAsia="sv-SE"/>
      </w:rPr>
      <mc:AlternateContent>
        <mc:Choice Requires="wps">
          <w:drawing>
            <wp:anchor distT="0" distB="0" distL="0" distR="0" simplePos="0" relativeHeight="2516582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6F28B8" w14:textId="7F40F025" w:rsidR="00773A64" w:rsidRPr="00756E21" w:rsidRDefault="00773A64" w:rsidP="00A118D8">
                          <w:pPr>
                            <w:pStyle w:val="Brdtext"/>
                            <w:jc w:val="right"/>
                          </w:pPr>
                          <w:r>
                            <w:fldChar w:fldCharType="begin"/>
                          </w:r>
                          <w:r>
                            <w:instrText xml:space="preserve"> PAGE   \* MERGEFORMAT </w:instrText>
                          </w:r>
                          <w:r>
                            <w:fldChar w:fldCharType="separate"/>
                          </w:r>
                          <w:r>
                            <w:rPr>
                              <w:noProof/>
                            </w:rPr>
                            <w:t>75</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0"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REvOjw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nqNTmtXo0ZNog9uggDzS01g/BerRAhfaz6ZFm4dzj8NYdStdHf+oh8AOond7chGMcByeneenE1g4&#10;TPk4vxgn8rODs3U+fBGmJnFRUIfeJUrZ9tYHXATQARJzeaOq8qZSKm2iXsSVcmTL0GkV0hXh8QdK&#10;adKg0NOzUQqsTXTvIisdw4ikmD5dLLwrMK3CTomIUfqbkGAs1flKbsa50Pv8CR1REqne4tjjD7d6&#10;i3NXBzxSZqPD3rmutHGp+vTEDpSVPwbKZIcH4Ud1x2Vol22SyuR0EMDSlDvowpnuYXnLbyp075b5&#10;8MAcXhIajukQ7vGRyoB9068oWRv367XziIfAYaWkwcssqP+5YU5Qor5qSP8in0QdhbSZnH2EkIg7&#10;tiyPLXpTXxlIIsccsjwtIz6oYSmdqZ8xRBYxK0xMc+QuaBiWV6GbFxhCXCwWCYTHa1m41Y+Wx9CR&#10;5qjNp/aZOdsLOED5d2Z4w2z6QscdNnp6u9gEaDGJPBLdsdo3AA8/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6URLz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76F28B8" w14:textId="7F40F025" w:rsidR="00773A64" w:rsidRPr="00756E21" w:rsidRDefault="00773A64" w:rsidP="00A118D8">
                    <w:pPr>
                      <w:pStyle w:val="Brdtext"/>
                      <w:jc w:val="right"/>
                    </w:pPr>
                    <w:r>
                      <w:fldChar w:fldCharType="begin"/>
                    </w:r>
                    <w:r>
                      <w:instrText xml:space="preserve"> PAGE   \* MERGEFORMAT </w:instrText>
                    </w:r>
                    <w:r>
                      <w:fldChar w:fldCharType="separate"/>
                    </w:r>
                    <w:r>
                      <w:rPr>
                        <w:noProof/>
                      </w:rPr>
                      <w:t>75</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29EE7D" w14:textId="77777777" w:rsidR="00773A64" w:rsidRDefault="00773A64" w:rsidP="00EE1584">
    <w:pPr>
      <w:pStyle w:val="Brdtext"/>
    </w:pPr>
    <w:r>
      <w:rPr>
        <w:noProof/>
        <w:lang w:eastAsia="sv-SE"/>
      </w:rPr>
      <mc:AlternateContent>
        <mc:Choice Requires="wps">
          <w:drawing>
            <wp:anchor distT="0" distB="0" distL="0" distR="0" simplePos="0" relativeHeight="251658257"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1E27A3C"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VawXjwIAAJIFAAAOAAAAZHJzL2Uyb0RvYy54bWysVFFv2yAQfp+0/4B4Xx2na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os&#10;6HRKiWY13uhRtMFtUEAe6WmsnwG1tMCF9rNp8czDucdhrLqVro5/1ENgB9G7PbkIRjgOz6b56QQW&#10;DlM+zs/Hifzs4GydD1+EqUlcFNTh7RKlbHvrAy4C6ACJubxRVXlTKZU2US/iSjmyZXhpFdIV4fEH&#10;SmnSoNDTs1EKrE107yIrHcOIpJg+XSy8KzCtwk6JiFH6m5BgLNX5Sm7GudD7/AkdURKp3uLY4w+3&#10;eotzVwc8Umajw965rrRxqfrUYgfKyh8DZbLDg/CjuuMytKs2SWUyGQSwMuUOunCmayxv+U2F17tl&#10;Pjwwh07Cg2M6hHt8pDJg3/QrStbG/XrtPOIhcFgpadCZBfU/N8wJStRXDemf55Ooo5A2k7OPEBJx&#10;x5bVsUVv6isDSeSYQ5anZcQHNSylM/UThsgiZoWJaY7cBQ3D8ip08wJDiIvFIoHQvJaFW720PIaO&#10;NEdtPrZPzNlewAHKvzNDD7PZ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1WsF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1E27A3C" w14:textId="77777777" w:rsidR="00773A64" w:rsidRPr="00756E21" w:rsidRDefault="00773A64" w:rsidP="00A118D8">
                    <w:pPr>
                      <w:pStyle w:val="Brdtext"/>
                      <w:jc w:val="right"/>
                    </w:pPr>
                    <w:r>
                      <w:fldChar w:fldCharType="begin"/>
                    </w:r>
                    <w:r>
                      <w:instrText xml:space="preserve"> PAGE   \* MERGEFORMAT </w:instrText>
                    </w:r>
                    <w:r>
                      <w:fldChar w:fldCharType="separate"/>
                    </w:r>
                    <w:r>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7185F8C2" w14:textId="77777777" w:rsidR="00773A64" w:rsidRDefault="00773A64" w:rsidP="006923D1">
      <w:pPr>
        <w:pStyle w:val="Sidfot"/>
      </w:pPr>
    </w:p>
  </w:footnote>
  <w:footnote w:type="continuationSeparator" w:id="0">
    <w:p w14:paraId="48975294" w14:textId="77777777" w:rsidR="00773A64" w:rsidRPr="006923D1" w:rsidRDefault="00773A64" w:rsidP="006923D1">
      <w:pPr>
        <w:pStyle w:val="Sidfot"/>
      </w:pPr>
    </w:p>
  </w:footnote>
  <w:footnote w:type="continuationNotice" w:id="1">
    <w:p w14:paraId="0DE7DCFE" w14:textId="77777777" w:rsidR="00773A64" w:rsidRDefault="00773A64" w:rsidP="006923D1">
      <w:pPr>
        <w:pStyle w:val="RKbas"/>
      </w:pPr>
    </w:p>
  </w:footnote>
  <w:footnote w:id="2">
    <w:p w14:paraId="5433BF93" w14:textId="0A3CA0A9" w:rsidR="00773A64" w:rsidRDefault="00773A64" w:rsidP="00245B60">
      <w:pPr>
        <w:pStyle w:val="Fotnotstext"/>
      </w:pPr>
      <w:r>
        <w:rPr>
          <w:rStyle w:val="Fotnotsreferens"/>
        </w:rPr>
        <w:footnoteRef/>
      </w:r>
      <w:r>
        <w:t xml:space="preserve"> Jfr rådets direktiv 2006/112/EG av den 28 november 2006 om ett gemensamt system för mervärdesskatt, i lydelsen enligt rådets direktiv (EU) 2018/1910 och (EU) 2019/475. </w:t>
      </w:r>
    </w:p>
  </w:footnote>
  <w:footnote w:id="3">
    <w:p w14:paraId="60495267" w14:textId="77777777" w:rsidR="00773A64" w:rsidRDefault="00773A64" w:rsidP="00245B60">
      <w:pPr>
        <w:pStyle w:val="Fotnotstext"/>
      </w:pPr>
      <w:r>
        <w:rPr>
          <w:rStyle w:val="Fotnotsreferens"/>
        </w:rPr>
        <w:footnoteRef/>
      </w:r>
      <w:r>
        <w:t xml:space="preserve"> Lagen omtryckt 2000:500.</w:t>
      </w:r>
    </w:p>
  </w:footnote>
  <w:footnote w:id="4">
    <w:p w14:paraId="77EB17C0" w14:textId="77777777" w:rsidR="00773A64" w:rsidRDefault="00773A64" w:rsidP="00245B60">
      <w:pPr>
        <w:pStyle w:val="Fotnotstext"/>
      </w:pPr>
      <w:r>
        <w:rPr>
          <w:rStyle w:val="Fotnotsreferens"/>
        </w:rPr>
        <w:footnoteRef/>
      </w:r>
      <w:r>
        <w:t xml:space="preserve"> Senaste lydelse </w:t>
      </w:r>
      <w:r w:rsidRPr="008B783F">
        <w:t>2014:1505</w:t>
      </w:r>
      <w:r>
        <w:t>.</w:t>
      </w:r>
    </w:p>
  </w:footnote>
  <w:footnote w:id="5">
    <w:p w14:paraId="10FB14E4" w14:textId="77777777" w:rsidR="00773A64" w:rsidRDefault="00773A64" w:rsidP="00245B60">
      <w:pPr>
        <w:pStyle w:val="Fotnotstext"/>
      </w:pPr>
      <w:r>
        <w:rPr>
          <w:rStyle w:val="Fotnotsreferens"/>
        </w:rPr>
        <w:footnoteRef/>
      </w:r>
      <w:r>
        <w:t xml:space="preserve"> Senaste lydelse 2011:283.</w:t>
      </w:r>
    </w:p>
  </w:footnote>
  <w:footnote w:id="6">
    <w:p w14:paraId="0B5D374A" w14:textId="77777777" w:rsidR="00773A64" w:rsidRDefault="00773A64" w:rsidP="00245B60">
      <w:pPr>
        <w:pStyle w:val="Fotnotstext"/>
      </w:pPr>
      <w:r>
        <w:rPr>
          <w:rStyle w:val="Fotnotsreferens"/>
        </w:rPr>
        <w:footnoteRef/>
      </w:r>
      <w:r>
        <w:t xml:space="preserve"> Senaste lydelse 2016:1069.</w:t>
      </w:r>
    </w:p>
  </w:footnote>
  <w:footnote w:id="7">
    <w:p w14:paraId="121EB7CD" w14:textId="77777777" w:rsidR="00773A64" w:rsidRDefault="00773A64" w:rsidP="00245B60">
      <w:pPr>
        <w:pStyle w:val="Fotnotstext"/>
      </w:pPr>
      <w:r>
        <w:rPr>
          <w:rStyle w:val="Fotnotsreferens"/>
        </w:rPr>
        <w:footnoteRef/>
      </w:r>
      <w:r>
        <w:t xml:space="preserve"> Senaste lydelse 2013:1105.</w:t>
      </w:r>
    </w:p>
  </w:footnote>
  <w:footnote w:id="8">
    <w:p w14:paraId="3F7DE381" w14:textId="0677D3F1" w:rsidR="00773A64" w:rsidRDefault="00773A64" w:rsidP="00245B60">
      <w:pPr>
        <w:pStyle w:val="Fotnotstext"/>
      </w:pPr>
      <w:r>
        <w:rPr>
          <w:rStyle w:val="Fotnotsreferens"/>
        </w:rPr>
        <w:footnoteRef/>
      </w:r>
      <w:r>
        <w:t xml:space="preserve"> Jfr rådets direktiv 2006/112/</w:t>
      </w:r>
      <w:r w:rsidRPr="0012513B">
        <w:t>EG av den 28 november 2006 om ett geme</w:t>
      </w:r>
      <w:r>
        <w:t>nsamt system för mervärdesskatt,</w:t>
      </w:r>
      <w:r w:rsidRPr="0012513B">
        <w:t xml:space="preserve"> </w:t>
      </w:r>
      <w:r>
        <w:t>i lydelsen enligt</w:t>
      </w:r>
      <w:r w:rsidRPr="0012513B">
        <w:t xml:space="preserve"> rådets direktiv </w:t>
      </w:r>
      <w:r>
        <w:t xml:space="preserve">(EU) </w:t>
      </w:r>
      <w:r w:rsidRPr="0012513B">
        <w:t>2018/1910</w:t>
      </w:r>
      <w:r>
        <w:t>.</w:t>
      </w:r>
    </w:p>
  </w:footnote>
  <w:footnote w:id="9">
    <w:p w14:paraId="5B8D8FE6" w14:textId="77777777" w:rsidR="00773A64" w:rsidRDefault="00773A64" w:rsidP="00245B60">
      <w:pPr>
        <w:pStyle w:val="Fotnotstext"/>
      </w:pPr>
      <w:r>
        <w:rPr>
          <w:rStyle w:val="Fotnotsreferens"/>
        </w:rPr>
        <w:footnoteRef/>
      </w:r>
      <w:r>
        <w:t xml:space="preserve"> Senaste lydelse 2017:1218.</w:t>
      </w:r>
    </w:p>
  </w:footnote>
  <w:footnote w:id="10">
    <w:p w14:paraId="60D641B2" w14:textId="77777777" w:rsidR="00773A64" w:rsidRDefault="00773A64" w:rsidP="00245B60">
      <w:pPr>
        <w:pStyle w:val="Fotnotstext"/>
      </w:pPr>
      <w:r>
        <w:rPr>
          <w:rStyle w:val="Fotnotsreferens"/>
        </w:rPr>
        <w:footnoteRef/>
      </w:r>
      <w:r>
        <w:t xml:space="preserve"> Senaste lydelse</w:t>
      </w:r>
      <w:r w:rsidRPr="00613204">
        <w:t xml:space="preserve"> 2017:1218</w:t>
      </w:r>
      <w:r>
        <w:t xml:space="preserve">. </w:t>
      </w:r>
    </w:p>
  </w:footnote>
  <w:footnote w:id="11">
    <w:p w14:paraId="3221334B" w14:textId="77777777" w:rsidR="00773A64" w:rsidRDefault="00773A64" w:rsidP="00E27821">
      <w:pPr>
        <w:pStyle w:val="Fotnotstext"/>
      </w:pPr>
      <w:r>
        <w:rPr>
          <w:rStyle w:val="Fotnotsreferens"/>
        </w:rPr>
        <w:footnoteRef/>
      </w:r>
      <w:r>
        <w:t xml:space="preserve"> Rådets direktiv (EU) 2018/1910 av den 4 december 2018 om ändring av direktiv 2006/112/EG vad gäller harmonisering och förenkling av vissa regler i mervärdesskattesystemet för beskattning av handel mellan medlemsstaterna samt rådets direktiv (EU) 2019/475 av den 18 februari 2019 om </w:t>
      </w:r>
      <w:r w:rsidRPr="00997895">
        <w:t xml:space="preserve">ändring av direktiven 2006/112/EG och 2008/118/EG vad gäller inkluderingen av den italienska kommunen </w:t>
      </w:r>
      <w:proofErr w:type="spellStart"/>
      <w:r w:rsidRPr="00997895">
        <w:t>Campione</w:t>
      </w:r>
      <w:proofErr w:type="spellEnd"/>
      <w:r w:rsidRPr="00997895">
        <w:t xml:space="preserve"> d'Italia och de italienska delarna av Luganosjön i unionens tullområde och i den territoriella tillämpningen av direktiv 2008/118/EG</w:t>
      </w:r>
      <w:r>
        <w:t>.</w:t>
      </w:r>
    </w:p>
  </w:footnote>
  <w:footnote w:id="12">
    <w:p w14:paraId="76F94970" w14:textId="77777777" w:rsidR="00773A64" w:rsidRDefault="00773A64" w:rsidP="00245B60">
      <w:pPr>
        <w:pStyle w:val="Fotnotstext"/>
      </w:pPr>
      <w:r>
        <w:rPr>
          <w:rStyle w:val="Fotnotsreferens"/>
        </w:rPr>
        <w:footnoteRef/>
      </w:r>
      <w:r>
        <w:t xml:space="preserve"> Rådets förordning (EU) 2018/1909 av den 4 december 2018 om ändring av förordning (EU) nr 904/2010 vad gäller utbyte av information i syfte att säkerställa en korrekt tillämpning av arrangemang för avropslager, rådets direktiv (EU) 2018/1910 av den 4 december 2018 om ändring av direktiv 2006/112/EG vad gäller harmonisering och förenkling av vissa regler i mervärdesskattesystemet för beskattning av handel mellan medlemsstaterna och rådets genomförandeförordning (EU) 2018/1912 av den 4 december 2018 om ändring av genomförandeförordning (EU) nr 282/2011 vad gäller vissa undantag från skatteplikt för gemenskapsinterna transaktioner. </w:t>
      </w:r>
    </w:p>
  </w:footnote>
  <w:footnote w:id="13">
    <w:p w14:paraId="7901A36D" w14:textId="77777777" w:rsidR="00773A64" w:rsidRDefault="00773A64" w:rsidP="00E27821">
      <w:pPr>
        <w:pStyle w:val="Fotnotstext"/>
      </w:pPr>
      <w:r>
        <w:rPr>
          <w:rStyle w:val="Fotnotsreferens"/>
        </w:rPr>
        <w:footnoteRef/>
      </w:r>
      <w:r>
        <w:t xml:space="preserve"> R</w:t>
      </w:r>
      <w:r w:rsidRPr="00F430EC">
        <w:t xml:space="preserve">ådets direktiv (EU) 2019/475 av den 18 februari 2019 om ändring av direktiven 2006/112/EG och 2008/118/EG vad gäller inkluderingen av den italienska kommunen </w:t>
      </w:r>
      <w:proofErr w:type="spellStart"/>
      <w:r w:rsidRPr="00F430EC">
        <w:t>Campione</w:t>
      </w:r>
      <w:proofErr w:type="spellEnd"/>
      <w:r w:rsidRPr="00F430EC">
        <w:t xml:space="preserve"> d'Italia och de italienska delarna av Luganosjön i unionens tullområde och i den territoriella tillämpningen av direktiv 2008/118/EG</w:t>
      </w:r>
      <w:r w:rsidRPr="006F16FA">
        <w:t>.</w:t>
      </w:r>
    </w:p>
  </w:footnote>
  <w:footnote w:id="14">
    <w:p w14:paraId="4EE78681" w14:textId="77777777" w:rsidR="00773A64" w:rsidRDefault="00773A64" w:rsidP="00E27821">
      <w:pPr>
        <w:pStyle w:val="Fotnotstext"/>
      </w:pPr>
      <w:r>
        <w:rPr>
          <w:rStyle w:val="Fotnotsreferens"/>
        </w:rPr>
        <w:footnoteRef/>
      </w:r>
      <w:r>
        <w:t xml:space="preserve"> Europaparlamentets och rådets förordning (EU) 2019/474 av den 19 mars 2019 om ändring av förordning (EU) nr 952/2013 om fastställande av en tullkodex för unionen.</w:t>
      </w:r>
    </w:p>
  </w:footnote>
  <w:footnote w:id="15">
    <w:p w14:paraId="64AED83E" w14:textId="77777777" w:rsidR="00773A64" w:rsidRDefault="00773A64" w:rsidP="00245B60">
      <w:pPr>
        <w:pStyle w:val="Fotnotstext"/>
      </w:pPr>
      <w:r>
        <w:rPr>
          <w:rStyle w:val="Fotnotsreferens"/>
        </w:rPr>
        <w:footnoteRef/>
      </w:r>
      <w:r>
        <w:t xml:space="preserve"> Europaparlamentets och rådets förordning (EU) 2019/474 av den 19 mars 2019 om ändring av förordning (EU) nr 952/2013 om fastställande av en tullkodex för unionen.</w:t>
      </w:r>
    </w:p>
    <w:p w14:paraId="22AA9DA3" w14:textId="77777777" w:rsidR="00773A64" w:rsidRDefault="00773A64" w:rsidP="00245B60">
      <w:pPr>
        <w:pStyle w:val="Fotnotstext"/>
      </w:pPr>
      <w:r>
        <w:rPr>
          <w:rStyle w:val="Fotnotsreferens"/>
        </w:rPr>
        <w:footnoteRef/>
      </w:r>
      <w:r>
        <w:t xml:space="preserve"> Jfr rådets direktiv 2006/112/EG av den 28 november 2006 om ett gemensamt system för mervärdesskatt (EUT L 347, 11.12.2006, s. 1, </w:t>
      </w:r>
      <w:proofErr w:type="spellStart"/>
      <w:r>
        <w:t>Celex</w:t>
      </w:r>
      <w:proofErr w:type="spellEnd"/>
      <w:r>
        <w:t xml:space="preserve"> 32010L0088), i lydelsen enligt rådets direktiv (EU) 2018/1910 </w:t>
      </w:r>
      <w:r w:rsidRPr="00D7196A">
        <w:t>(EUT L 311, 7.12.2018, s</w:t>
      </w:r>
      <w:r w:rsidRPr="00506145">
        <w:t xml:space="preserve">. 3, </w:t>
      </w:r>
      <w:proofErr w:type="spellStart"/>
      <w:r w:rsidRPr="00506145">
        <w:t>Celex</w:t>
      </w:r>
      <w:proofErr w:type="spellEnd"/>
      <w:r w:rsidRPr="00506145">
        <w:t xml:space="preserve"> 32018L1910).</w:t>
      </w:r>
    </w:p>
  </w:footnote>
  <w:footnote w:id="16">
    <w:p w14:paraId="066E4B43" w14:textId="77777777" w:rsidR="00773A64" w:rsidRDefault="00773A64" w:rsidP="00245B60">
      <w:pPr>
        <w:pStyle w:val="Fotnotstext"/>
      </w:pPr>
      <w:r>
        <w:rPr>
          <w:rStyle w:val="Fotnotsreferens"/>
        </w:rPr>
        <w:footnoteRef/>
      </w:r>
      <w:r>
        <w:t xml:space="preserve"> Lagen omtryckt 2000:500.</w:t>
      </w:r>
    </w:p>
  </w:footnote>
  <w:footnote w:id="17">
    <w:p w14:paraId="504A0309" w14:textId="77777777" w:rsidR="00773A64" w:rsidRDefault="00773A64" w:rsidP="00245B60">
      <w:pPr>
        <w:pStyle w:val="Fotnotstext"/>
      </w:pPr>
      <w:r>
        <w:rPr>
          <w:rStyle w:val="Fotnotsreferens"/>
        </w:rPr>
        <w:footnoteRef/>
      </w:r>
      <w:r>
        <w:t xml:space="preserve"> Senaste lydelse </w:t>
      </w:r>
      <w:r w:rsidRPr="008B783F">
        <w:t>2014:1505</w:t>
      </w:r>
      <w:r>
        <w:t>.</w:t>
      </w:r>
    </w:p>
  </w:footnote>
  <w:footnote w:id="18">
    <w:p w14:paraId="426344DD" w14:textId="77777777" w:rsidR="00773A64" w:rsidRDefault="00773A64" w:rsidP="00245B60">
      <w:pPr>
        <w:pStyle w:val="Fotnotstext"/>
      </w:pPr>
      <w:r>
        <w:rPr>
          <w:rStyle w:val="Fotnotsreferens"/>
        </w:rPr>
        <w:footnoteRef/>
      </w:r>
      <w:r>
        <w:t xml:space="preserve"> Senaste lydelse 2011:283.</w:t>
      </w:r>
    </w:p>
  </w:footnote>
  <w:footnote w:id="19">
    <w:p w14:paraId="7555AEE5" w14:textId="77777777" w:rsidR="00773A64" w:rsidRDefault="00773A64" w:rsidP="00245B60">
      <w:pPr>
        <w:pStyle w:val="Fotnotstext"/>
      </w:pPr>
      <w:r>
        <w:rPr>
          <w:rStyle w:val="Fotnotsreferens"/>
        </w:rPr>
        <w:footnoteRef/>
      </w:r>
      <w:r>
        <w:t xml:space="preserve"> Senaste lydelse 2016:1069.</w:t>
      </w:r>
    </w:p>
  </w:footnote>
  <w:footnote w:id="20">
    <w:p w14:paraId="73237482" w14:textId="77777777" w:rsidR="00773A64" w:rsidRDefault="00773A64" w:rsidP="00245B60">
      <w:pPr>
        <w:pStyle w:val="Fotnotstext"/>
      </w:pPr>
      <w:r>
        <w:rPr>
          <w:rStyle w:val="Fotnotsreferens"/>
        </w:rPr>
        <w:footnoteRef/>
      </w:r>
      <w:r>
        <w:t xml:space="preserve"> Senaste lydelse 2013:1105.</w:t>
      </w:r>
    </w:p>
  </w:footnote>
  <w:footnote w:id="21">
    <w:p w14:paraId="3239A008" w14:textId="77777777" w:rsidR="00773A64" w:rsidRDefault="00773A64" w:rsidP="00245B60">
      <w:pPr>
        <w:pStyle w:val="Fotnotstext"/>
      </w:pPr>
      <w:r>
        <w:rPr>
          <w:rStyle w:val="Fotnotsreferens"/>
        </w:rPr>
        <w:footnoteRef/>
      </w:r>
      <w:r>
        <w:t xml:space="preserve"> Jfr rådets direktiv 2006/112/</w:t>
      </w:r>
      <w:r w:rsidRPr="0012513B">
        <w:t xml:space="preserve">EG av den 28 november 2006 om ett gemensamt system för mervärdesskatt (EUT L 347, 11.12.2006, s. 1, </w:t>
      </w:r>
      <w:proofErr w:type="spellStart"/>
      <w:r w:rsidRPr="0012513B">
        <w:t>Celex</w:t>
      </w:r>
      <w:proofErr w:type="spellEnd"/>
      <w:r w:rsidRPr="0012513B">
        <w:t xml:space="preserve"> 32010L0088), </w:t>
      </w:r>
      <w:r>
        <w:t>i lydelsen enligt</w:t>
      </w:r>
      <w:r w:rsidRPr="0012513B">
        <w:t xml:space="preserve"> rådets direktiv </w:t>
      </w:r>
      <w:r>
        <w:t xml:space="preserve">(EU) </w:t>
      </w:r>
      <w:r w:rsidRPr="0012513B">
        <w:t xml:space="preserve">2018/1910 (EUT L 311, 7.12.2018, s. 3, </w:t>
      </w:r>
      <w:proofErr w:type="spellStart"/>
      <w:r w:rsidRPr="0012513B">
        <w:t>Celex</w:t>
      </w:r>
      <w:proofErr w:type="spellEnd"/>
      <w:r w:rsidRPr="0012513B">
        <w:t xml:space="preserve"> 32018L1910).</w:t>
      </w:r>
    </w:p>
  </w:footnote>
  <w:footnote w:id="22">
    <w:p w14:paraId="67BD0FAC" w14:textId="5AE4D17D" w:rsidR="00773A64" w:rsidRDefault="00773A64" w:rsidP="00245B60">
      <w:pPr>
        <w:pStyle w:val="Fotnotstext"/>
      </w:pPr>
      <w:r>
        <w:rPr>
          <w:rStyle w:val="Fotnotsreferens"/>
        </w:rPr>
        <w:footnoteRef/>
      </w:r>
      <w:r>
        <w:t xml:space="preserve"> EUT L 347, 11.12. 2006, s. 1 (</w:t>
      </w:r>
      <w:proofErr w:type="spellStart"/>
      <w:r>
        <w:t>Celex</w:t>
      </w:r>
      <w:proofErr w:type="spellEnd"/>
      <w:r>
        <w:t xml:space="preserve"> </w:t>
      </w:r>
      <w:r w:rsidRPr="0012513B">
        <w:t>32010L0088</w:t>
      </w:r>
      <w:r>
        <w:t>).</w:t>
      </w:r>
    </w:p>
  </w:footnote>
  <w:footnote w:id="23">
    <w:p w14:paraId="5B0F1F3C" w14:textId="77777777" w:rsidR="00773A64" w:rsidRDefault="00773A64" w:rsidP="00245B60">
      <w:pPr>
        <w:pStyle w:val="Fotnotstext"/>
      </w:pPr>
      <w:r>
        <w:rPr>
          <w:rStyle w:val="Fotnotsreferens"/>
        </w:rPr>
        <w:footnoteRef/>
      </w:r>
      <w:r>
        <w:t xml:space="preserve"> Senaste lydelse 2017:1218.</w:t>
      </w:r>
    </w:p>
  </w:footnote>
  <w:footnote w:id="24">
    <w:p w14:paraId="5B7DEB6F" w14:textId="77777777" w:rsidR="00773A64" w:rsidRDefault="00773A64" w:rsidP="00245B60">
      <w:pPr>
        <w:pStyle w:val="Fotnotstext"/>
      </w:pPr>
      <w:r>
        <w:rPr>
          <w:rStyle w:val="Fotnotsreferens"/>
        </w:rPr>
        <w:footnoteRef/>
      </w:r>
      <w:r>
        <w:t xml:space="preserve"> Jfr rådets direktiv 2006/112/EG av den 28 november 2006 om ett gemensamt system för mervärdesskatt i lydelsen enligt rådets direktiv (EU) 2018/1910. </w:t>
      </w:r>
    </w:p>
  </w:footnote>
  <w:footnote w:id="25">
    <w:p w14:paraId="08BDE728" w14:textId="77777777" w:rsidR="00773A64" w:rsidRDefault="00773A64" w:rsidP="00245B60">
      <w:pPr>
        <w:pStyle w:val="Fotnotstext"/>
      </w:pPr>
      <w:r>
        <w:rPr>
          <w:rStyle w:val="Fotnotsreferens"/>
        </w:rPr>
        <w:footnoteRef/>
      </w:r>
      <w:r>
        <w:t xml:space="preserve"> Lagen omtryckt 2000:500.</w:t>
      </w:r>
    </w:p>
  </w:footnote>
  <w:footnote w:id="26">
    <w:p w14:paraId="7859973C" w14:textId="77777777" w:rsidR="00773A64" w:rsidRDefault="00773A64" w:rsidP="00245B60">
      <w:pPr>
        <w:pStyle w:val="Fotnotstext"/>
      </w:pPr>
      <w:r>
        <w:rPr>
          <w:rStyle w:val="Fotnotsreferens"/>
        </w:rPr>
        <w:footnoteRef/>
      </w:r>
      <w:r>
        <w:t xml:space="preserve"> Senaste lydelse 2011:283.</w:t>
      </w:r>
    </w:p>
  </w:footnote>
  <w:footnote w:id="27">
    <w:p w14:paraId="200BD15C" w14:textId="77777777" w:rsidR="00773A64" w:rsidRDefault="00773A64" w:rsidP="00245B60">
      <w:pPr>
        <w:pStyle w:val="Fotnotstext"/>
      </w:pPr>
      <w:r>
        <w:rPr>
          <w:rStyle w:val="Fotnotsreferens"/>
        </w:rPr>
        <w:footnoteRef/>
      </w:r>
      <w:r>
        <w:t xml:space="preserve"> Senaste lydelse 2016:1069.</w:t>
      </w:r>
    </w:p>
  </w:footnote>
  <w:footnote w:id="28">
    <w:p w14:paraId="006B73F1" w14:textId="77777777" w:rsidR="00773A64" w:rsidRDefault="00773A64" w:rsidP="00245B60">
      <w:pPr>
        <w:pStyle w:val="Fotnotstext"/>
      </w:pPr>
      <w:r>
        <w:rPr>
          <w:rStyle w:val="Fotnotsreferens"/>
        </w:rPr>
        <w:footnoteRef/>
      </w:r>
      <w:r>
        <w:t xml:space="preserve"> Senaste lydelse 2013:1105.</w:t>
      </w:r>
    </w:p>
  </w:footnote>
  <w:footnote w:id="29">
    <w:p w14:paraId="354B9CE6" w14:textId="77777777" w:rsidR="00773A64" w:rsidRDefault="00773A64" w:rsidP="00245B60">
      <w:pPr>
        <w:pStyle w:val="Fotnotstext"/>
      </w:pPr>
      <w:r>
        <w:rPr>
          <w:rStyle w:val="Fotnotsreferens"/>
        </w:rPr>
        <w:footnoteRef/>
      </w:r>
      <w:r>
        <w:t xml:space="preserve"> Jfr rådets direktiv 2006/112/</w:t>
      </w:r>
      <w:r w:rsidRPr="0012513B">
        <w:t>EG av den 28 november 2006 om ett geme</w:t>
      </w:r>
      <w:r>
        <w:t>nsamt system för mervärdesskatt</w:t>
      </w:r>
      <w:r w:rsidRPr="0012513B">
        <w:t xml:space="preserve"> </w:t>
      </w:r>
      <w:r>
        <w:t>i lydelsen enligt</w:t>
      </w:r>
      <w:r w:rsidRPr="0012513B">
        <w:t xml:space="preserve"> rådets direktiv </w:t>
      </w:r>
      <w:r>
        <w:t xml:space="preserve">(EU) </w:t>
      </w:r>
      <w:r w:rsidRPr="0012513B">
        <w:t>2018/1910</w:t>
      </w:r>
      <w:r>
        <w:t>.</w:t>
      </w:r>
    </w:p>
  </w:footnote>
  <w:footnote w:id="30">
    <w:p w14:paraId="30CEEDD0" w14:textId="77777777" w:rsidR="00773A64" w:rsidRDefault="00773A64" w:rsidP="00245B60">
      <w:pPr>
        <w:pStyle w:val="Fotnotstext"/>
      </w:pPr>
      <w:r>
        <w:rPr>
          <w:rStyle w:val="Fotnotsreferens"/>
        </w:rPr>
        <w:footnoteRef/>
      </w:r>
      <w:r>
        <w:t xml:space="preserve"> Senaste lydelse 2017:1218.</w:t>
      </w:r>
    </w:p>
  </w:footnote>
  <w:footnote w:id="31">
    <w:p w14:paraId="0D8603C5" w14:textId="77777777" w:rsidR="00773A64" w:rsidRDefault="00773A64" w:rsidP="00245B60">
      <w:pPr>
        <w:pStyle w:val="Fotnotstext"/>
      </w:pPr>
      <w:r>
        <w:rPr>
          <w:rStyle w:val="Fotnotsreferens"/>
        </w:rPr>
        <w:footnoteRef/>
      </w:r>
      <w:r>
        <w:t xml:space="preserve"> Senaste lydelse</w:t>
      </w:r>
      <w:r w:rsidRPr="00613204">
        <w:t xml:space="preserve"> 2017:1218</w:t>
      </w:r>
      <w:r>
        <w:t xml:space="preserve">.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2CEA0C" w14:textId="77777777" w:rsidR="00773A64" w:rsidRDefault="00773A64" w:rsidP="00664D04">
    <w:pPr>
      <w:pStyle w:val="Brdtext"/>
    </w:pPr>
    <w:r>
      <w:rPr>
        <w:noProof/>
        <w:lang w:eastAsia="sv-SE"/>
      </w:rPr>
      <mc:AlternateContent>
        <mc:Choice Requires="wps">
          <w:drawing>
            <wp:anchor distT="0" distB="0" distL="0" distR="0" simplePos="0" relativeHeight="25165825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D6A48C" w14:textId="6883F16D" w:rsidR="00773A64" w:rsidRPr="00756E21" w:rsidRDefault="00773A64" w:rsidP="00664D04">
                          <w:pPr>
                            <w:pStyle w:val="Brdtext"/>
                            <w:jc w:val="left"/>
                          </w:pPr>
                          <w:sdt>
                            <w:sdtPr>
                              <w:alias w:val="NummerEtikett"/>
                              <w:tag w:val="NummerEtikett"/>
                              <w:id w:val="13373446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1768526"/>
                              <w:lock w:val="sdtContentLocked"/>
                              <w:placeholder>
                                <w:docPart w:val="C278EF9345FE4B67B966B3F5258ADE05"/>
                              </w:placeholder>
                              <w:dataBinding w:prefixMappings="xmlns:ns0='http://rkdhs/mallar/lagstiftning/Prop/Prop.xsd'" w:xpath="/ns0:dokumentvärden[1]/ns0:dokumentnummer[1]" w:storeItemID="{068625C3-B546-44A5-B525-B7CC092E5AD6}"/>
                              <w:text/>
                            </w:sdtPr>
                            <w:sdtContent>
                              <w:r>
                                <w:t>2018/19:160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2KocjAIAAIoFAAAOAAAAZHJzL2Uyb0RvYy54bWysVE1v2zAMvQ/YfxB0Xx1nabcGdYqsRYcB&#10;RVusHXpWZKkxJokapcTOfn0p2flY10uHXWxJfCTFp0eenXfWsLXC0ICreHk04kw5CXXjnir+4+Hq&#10;w2fOQhSuFgacqvhGBX4+e//urPVTNYYlmFohoyAuTFtf8WWMfloUQS6VFeEIvHJk1IBWRNriU1Gj&#10;aCm6NcV4NDopWsDaI0gVAp1e9kY+y/G1VjLeah1UZKbidLeYv5i/i/QtZmdi+oTCLxs5XEP8wy2s&#10;aBwl3YW6FFGwFTZ/hbKNRAig45EEW4DWjVS5BqqmHL2o5n4pvMq1EDnB72gK/y+svFnfIWvqih9z&#10;5oSlJ3pQXcQV3X+c2Gl9mBLo3hMsdl+go1fengc6TEV3Gm36UzmM7MTzZsctBWMyOZWTkh6MM0m2&#10;clyejjP5xd7bY4hfFViWFhVHertMqVhfh0g3IegWkpIFME191RiTN0kv6sIgWwt6aRPzHcnjD5Rx&#10;rK34ycfjUQ7sILn3kY1LYVRWzJAuVd5XmFdxY1TCGPddaWIsF/pKbiGlcrv8GZ1QmlK9xXHA72/1&#10;Fue+DvLImcHFnbNtHGCuPrfYnrL655Yy3eOJ8IO60zJ2i25QxALqDQkCoW+o4OVVQ692LUK8E0gd&#10;RA9NUyHe0kcbINZhWHG2BPz92nnCk7DJyllLHVnx8GslUHFmvjmS/Gk5maQWzpvJ8ScSEMNDy+LQ&#10;4lb2AkgKJc0fL/My4aPZLjWCfaThMU9ZySScpNwVj9vlReznBA0fqebzDKKm9SJeu3svU+hEb9Lk&#10;Q/co0A/CjST5G9j2rpi+0G+PTZ7Bz1eRNJjFnQjuWR2Ip4bPmh+GU5ooh/uM2o/Q2TMAAAD//wMA&#10;UEsDBBQABgAIAAAAIQCrTYIT3wAAAAgBAAAPAAAAZHJzL2Rvd25yZXYueG1sTI/BTsMwEETvSP0H&#10;aytxo05aCiFkUxUEBypVFS0SVzde4qjxOoqdNvw95gTH0Yxm3hSr0bbiTL1vHCOkswQEceV0wzXC&#10;x+H1JgPhg2KtWseE8E0eVuXkqlC5dhd+p/M+1CKWsM8Vggmhy6X0lSGr/Mx1xNH7cr1VIcq+lrpX&#10;l1huWzlPkjtpVcNxwaiOng1Vp/1gEQ7bJz1IPeq3l2q72dGn3JjbHeL1dFw/ggg0hr8w/OJHdCgj&#10;09ENrL1oEZZZJA8I92kKIvrzRbYEcUR4SBYgy0L+P1D+AAAA//8DAFBLAQItABQABgAIAAAAIQC2&#10;gziS/gAAAOEBAAATAAAAAAAAAAAAAAAAAAAAAABbQ29udGVudF9UeXBlc10ueG1sUEsBAi0AFAAG&#10;AAgAAAAhADj9If/WAAAAlAEAAAsAAAAAAAAAAAAAAAAALwEAAF9yZWxzLy5yZWxzUEsBAi0AFAAG&#10;AAgAAAAhAKHYqhyMAgAAigUAAA4AAAAAAAAAAAAAAAAALgIAAGRycy9lMm9Eb2MueG1sUEsBAi0A&#10;FAAGAAgAAAAhAKtNghPfAAAACAEAAA8AAAAAAAAAAAAAAAAA5gQAAGRycy9kb3ducmV2LnhtbFBL&#10;BQYAAAAABAAEAPMAAADyBQAAAAA=&#10;" o:allowoverlap="f" fillcolor="white [3201]" stroked="f" strokeweight=".5pt">
              <v:textbox style="mso-fit-shape-to-text:t">
                <w:txbxContent>
                  <w:p w14:paraId="78D6A48C" w14:textId="6883F16D" w:rsidR="00773A64" w:rsidRPr="00756E21" w:rsidRDefault="00773A64" w:rsidP="00664D04">
                    <w:pPr>
                      <w:pStyle w:val="Brdtext"/>
                      <w:jc w:val="left"/>
                    </w:pPr>
                    <w:sdt>
                      <w:sdtPr>
                        <w:alias w:val="NummerEtikett"/>
                        <w:tag w:val="NummerEtikett"/>
                        <w:id w:val="133734469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61768526"/>
                        <w:lock w:val="sdtContentLocked"/>
                        <w:placeholder>
                          <w:docPart w:val="C278EF9345FE4B67B966B3F5258ADE05"/>
                        </w:placeholder>
                        <w:dataBinding w:prefixMappings="xmlns:ns0='http://rkdhs/mallar/lagstiftning/Prop/Prop.xsd'" w:xpath="/ns0:dokumentvärden[1]/ns0:dokumentnummer[1]" w:storeItemID="{068625C3-B546-44A5-B525-B7CC092E5AD6}"/>
                        <w:text/>
                      </w:sdtPr>
                      <w:sdtContent>
                        <w:r>
                          <w:t>2018/19:160</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52A203" w14:textId="77777777" w:rsidR="00773A64" w:rsidRDefault="00773A64" w:rsidP="00EE1584">
    <w:pPr>
      <w:pStyle w:val="Brdtext"/>
    </w:pPr>
    <w:r>
      <w:rPr>
        <w:noProof/>
        <w:lang w:eastAsia="sv-SE"/>
      </w:rPr>
      <mc:AlternateContent>
        <mc:Choice Requires="wps">
          <w:drawing>
            <wp:anchor distT="0" distB="0" distL="0" distR="0" simplePos="0" relativeHeight="25165826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1E7DDC7" w14:textId="14F13B6D" w:rsidR="00773A64" w:rsidRPr="00756E21" w:rsidRDefault="00773A64" w:rsidP="00A118D8">
                          <w:pPr>
                            <w:pStyle w:val="Brdtext"/>
                            <w:jc w:val="left"/>
                          </w:pPr>
                          <w:sdt>
                            <w:sdtPr>
                              <w:alias w:val="NummerEtikett"/>
                              <w:tag w:val="NummerEtikett"/>
                              <w:id w:val="-168465719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47767719"/>
                              <w:lock w:val="sdtContentLocked"/>
                              <w:dataBinding w:prefixMappings="xmlns:ns0='http://rkdhs/mallar/lagstiftning/Prop/Prop.xsd'" w:xpath="/ns0:dokumentvärden[1]/ns0:dokumentnummer[1]" w:storeItemID="{068625C3-B546-44A5-B525-B7CC092E5AD6}"/>
                              <w:text/>
                            </w:sdtPr>
                            <w:sdtContent>
                              <w:r>
                                <w:t>2018/19:160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IKCjgIAAJEFAAAOAAAAZHJzL2Uyb0RvYy54bWysVE1v2zAMvQ/YfxB0Xx2nabcGdYqsRYcB&#10;RVusHXpWZKkxJokapcTOfv0o2flY10uHXWxJfCTFp0eeX3TWsLXC0ICreHk04kw5CXXjniv+/fH6&#10;wyfOQhSuFgacqvhGBX4xe//uvPVTNYYlmFohoyAuTFtf8WWMfloUQS6VFeEIvHJk1IBWRNric1Gj&#10;aCm6NcV4NDotWsDaI0gVAp1e9UY+y/G1VjLeaR1UZKbidLeYv5i/i/QtZudi+ozCLxs5XEP8wy2s&#10;aBwl3YW6ElGwFTZ/hbKNRAig45EEW4DWjVS5BqqmHL2o5mEpvMq1EDnB72gK/y+svF3fI2vqik84&#10;c8LSEz2qLuKK7n+c2Gl9mBLowRMsdp+ho1fengc6TEV3Gm36UzmM7MTzZsctBWMyOZWTkh6MM0m2&#10;clyejTP5xd7bY4hfFFiWFhVHertMqVjfhEg3IegWkpIFME193RiTN0kv6tIgWwt6aRPzHcnjD5Rx&#10;rK346fHJKAd2kNz7yMalMCorZkiXKu8rzKu4MSphjPumNDGWC30lt5BSuV3+jE4oTane4jjg97d6&#10;i3NfB3nkzODiztk2DjBXn1tsT1n9Y0uZ7vFE+EHdaRm7RZelshPAAuoN6QKh76vg5XVDj3cjQrwX&#10;SI1E703DId7RRxsg8mFYcbYE/PXaecKTvsnKWUuNWfHwcyVQcWa+OlL+WTmZpE7Om8nJR9IRw0PL&#10;4tDiVvYSSBEljSEv8zLho9kuNYJ9ohkyT1nJJJyk3BWP2+Vl7McFzSCp5vMMot71It64By9T6MRy&#10;kuZj9yTQD/qNpPxb2LawmL6QcY9NnsHPV5GkmDWeeO5ZHfinvs/SH2ZUGiyH+4zaT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H/0goKOAgAAkQ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1E7DDC7" w14:textId="14F13B6D" w:rsidR="00773A64" w:rsidRPr="00756E21" w:rsidRDefault="00773A64" w:rsidP="00A118D8">
                    <w:pPr>
                      <w:pStyle w:val="Brdtext"/>
                      <w:jc w:val="left"/>
                    </w:pPr>
                    <w:sdt>
                      <w:sdtPr>
                        <w:alias w:val="NummerEtikett"/>
                        <w:tag w:val="NummerEtikett"/>
                        <w:id w:val="-168465719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947767719"/>
                        <w:lock w:val="sdtContentLocked"/>
                        <w:dataBinding w:prefixMappings="xmlns:ns0='http://rkdhs/mallar/lagstiftning/Prop/Prop.xsd'" w:xpath="/ns0:dokumentvärden[1]/ns0:dokumentnummer[1]" w:storeItemID="{068625C3-B546-44A5-B525-B7CC092E5AD6}"/>
                        <w:text/>
                      </w:sdtPr>
                      <w:sdtContent>
                        <w:r>
                          <w:t>2018/19:160</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3670007" w14:textId="77777777" w:rsidR="00773A64" w:rsidRDefault="00773A64"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902BADE" w14:textId="77777777" w:rsidR="00773A64" w:rsidRDefault="00773A64" w:rsidP="00664D04">
    <w:pPr>
      <w:pStyle w:val="Brdtext"/>
    </w:pPr>
    <w:r>
      <w:rPr>
        <w:noProof/>
        <w:lang w:eastAsia="sv-SE"/>
      </w:rPr>
      <mc:AlternateContent>
        <mc:Choice Requires="wps">
          <w:drawing>
            <wp:anchor distT="0" distB="0" distL="0" distR="0" simplePos="0" relativeHeight="251658259"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1708C6" w14:textId="54C56D1B" w:rsidR="00773A64" w:rsidRPr="00756E21" w:rsidRDefault="00773A64" w:rsidP="00664D04">
                          <w:pPr>
                            <w:pStyle w:val="Brdtext"/>
                            <w:jc w:val="left"/>
                          </w:pPr>
                          <w:sdt>
                            <w:sdtPr>
                              <w:alias w:val="NummerEtikett"/>
                              <w:tag w:val="NummerEtikett"/>
                              <w:id w:val="-9268822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7142128"/>
                              <w:lock w:val="sdtContentLocked"/>
                              <w:dataBinding w:prefixMappings="xmlns:ns0='http://rkdhs/mallar/lagstiftning/Prop/Prop.xsd'" w:xpath="/ns0:dokumentvärden[1]/ns0:dokumentnummer[1]" w:storeItemID="{068625C3-B546-44A5-B525-B7CC092E5AD6}"/>
                              <w:text/>
                            </w:sdtPr>
                            <w:sdtContent>
                              <w:r>
                                <w:t>2018/19:160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sGGhjgIAAJIFAAAOAAAAZHJzL2Uyb0RvYy54bWysVFFv2yAQfp+0/4B4Xx1nabdGcaqsVadJ&#10;VVutnfpMMCTWMDAgsbNf3w9sJ1nXl057sYH77o77+O5mF22tyFY4Xxld0PxkRInQ3JSVXhX0x+P1&#10;h8+U+MB0yZTRoqA74enF/P27WWOnYmzWRpXCEQTRftrYgq5DsNMs83wtauZPjBUaRmlczQK2bpWV&#10;jjWIXqtsPBqdZY1xpXWGC+9xetUZ6TzFl1LwcCelF4GoguJuIX1d+i7jN5vP2HTlmF1XvL8G+4db&#10;1KzSSLoPdcUCIxtX/RWqrrgz3shwwk2dGSkrLlINqCYfvajmYc2sSLWAHG/3NPn/F5bfbu8dqUq8&#10;XU6JZjXe6FG0wW1QwDjS01g/BerBAhfaL6YFdDj3OIxVt9LV8Y96COwgercnF8EIj075JMeLUcJh&#10;y8f5+Tixnx28rfPhqzA1iYuCOjxe4pRtb3zATQAdIDGZN6oqryul0iYKRlwqR7YMT61CuiM8/kAp&#10;TZqCnn08HaXA2kT3LrLSMYxIkunTxcq7CtMq7JSIGKW/CwnKUqGv5GacC73Pn9ARJZHqLY49/nCr&#10;tzh3dcAjZTY67J3rShuXqk89dqCs/DlQJjs8CD+qOy5Du2yTVk4HASxNuYMunOkay1t+XeHxbpgP&#10;98yhk/DemA7hDh+pDMg3/YqStXG/XzuPeAgcVkoadGZB/a8Nc4IS9U1D+uf5ZBJbOW0mp5+gI+KO&#10;Lctji97UlwaKgLpxu7SM+KCGpXSmfsIQWcSsMDHNkbugYVhehm5eYAhxsVgkEJrXsnCjHyyPoSPL&#10;UZqP7RNzttdvgPJvzdDDbPpCxh02enq72ARIMWk88tyx2vOPxk/S74dUnCzH+4Q6jNL5MwAAAP//&#10;AwBQSwMEFAAGAAgAAAAhAKtNghPfAAAACAEAAA8AAABkcnMvZG93bnJldi54bWxMj8FOwzAQRO9I&#10;/QdrK3GjTloKIWRTFQQHKlUVLRJXN17iqPE6ip02/D3mBMfRjGbeFKvRtuJMvW8cI6SzBARx5XTD&#10;NcLH4fUmA+GDYq1ax4TwTR5W5eSqULl2F36n8z7UIpawzxWCCaHLpfSVIav8zHXE0ftyvVUhyr6W&#10;uleXWG5bOU+SO2lVw3HBqI6eDVWn/WARDtsnPUg96reXarvZ0afcmNsd4vV0XD+CCDSGvzD84kd0&#10;KCPT0Q2svWgRllkkDwj3aQoi+vNFtgRxRHhIFiDLQv4/UP4AAAD//wMAUEsBAi0AFAAGAAgAAAAh&#10;ALaDOJL+AAAA4QEAABMAAAAAAAAAAAAAAAAAAAAAAFtDb250ZW50X1R5cGVzXS54bWxQSwECLQAU&#10;AAYACAAAACEAOP0h/9YAAACUAQAACwAAAAAAAAAAAAAAAAAvAQAAX3JlbHMvLnJlbHNQSwECLQAU&#10;AAYACAAAACEAI7BhoY4CAACSBQAADgAAAAAAAAAAAAAAAAAuAgAAZHJzL2Uyb0RvYy54bWxQSwEC&#10;LQAUAAYACAAAACEAq02CE98AAAAIAQAADwAAAAAAAAAAAAAAAADoBAAAZHJzL2Rvd25yZXYueG1s&#10;UEsFBgAAAAAEAAQA8wAAAPQFAAAAAA==&#10;" o:allowoverlap="f" fillcolor="white [3201]" stroked="f" strokeweight=".5pt">
              <v:textbox style="mso-fit-shape-to-text:t">
                <w:txbxContent>
                  <w:p w14:paraId="211708C6" w14:textId="54C56D1B" w:rsidR="00773A64" w:rsidRPr="00756E21" w:rsidRDefault="00773A64" w:rsidP="00664D04">
                    <w:pPr>
                      <w:pStyle w:val="Brdtext"/>
                      <w:jc w:val="left"/>
                    </w:pPr>
                    <w:sdt>
                      <w:sdtPr>
                        <w:alias w:val="NummerEtikett"/>
                        <w:tag w:val="NummerEtikett"/>
                        <w:id w:val="-92688227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207142128"/>
                        <w:lock w:val="sdtContentLocked"/>
                        <w:dataBinding w:prefixMappings="xmlns:ns0='http://rkdhs/mallar/lagstiftning/Prop/Prop.xsd'" w:xpath="/ns0:dokumentvärden[1]/ns0:dokumentnummer[1]" w:storeItemID="{068625C3-B546-44A5-B525-B7CC092E5AD6}"/>
                        <w:text/>
                      </w:sdtPr>
                      <w:sdtContent>
                        <w:r>
                          <w:t>2018/19:160</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26A85C" w14:textId="77777777" w:rsidR="00773A64" w:rsidRDefault="00773A64" w:rsidP="00EE1584">
    <w:pPr>
      <w:pStyle w:val="Brdtext"/>
    </w:pPr>
    <w:r>
      <w:rPr>
        <w:noProof/>
        <w:lang w:eastAsia="sv-SE"/>
      </w:rPr>
      <mc:AlternateContent>
        <mc:Choice Requires="wps">
          <w:drawing>
            <wp:anchor distT="0" distB="0" distL="0" distR="0" simplePos="0" relativeHeight="251658267"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1DA312" w14:textId="16A86DA2" w:rsidR="00773A64" w:rsidRPr="00756E21" w:rsidRDefault="00773A64" w:rsidP="00A118D8">
                          <w:pPr>
                            <w:pStyle w:val="Brdtext"/>
                            <w:jc w:val="left"/>
                          </w:pPr>
                          <w:sdt>
                            <w:sdtPr>
                              <w:alias w:val="NummerEtikett"/>
                              <w:tag w:val="NummerEtikett"/>
                              <w:id w:val="-368994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08521408"/>
                              <w:lock w:val="sdtContentLocked"/>
                              <w:dataBinding w:prefixMappings="xmlns:ns0='http://rkdhs/mallar/lagstiftning/Prop/Prop.xsd'" w:xpath="/ns0:dokumentvärden[1]/ns0:dokumentnummer[1]" w:storeItemID="{068625C3-B546-44A5-B525-B7CC092E5AD6}"/>
                              <w:text/>
                            </w:sdtPr>
                            <w:sdtContent>
                              <w:r>
                                <w:t>2018/19:160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1pRzJjg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Uq8&#10;HejRrMYbPYk2uA0KOI30NNZPgXq0wIX2s2kBHc49DmPVrXR1/KMeAjsi7fbkIhjh0Smf5HgxSjhs&#10;+Ti/GCf2s4O3dT58EaYmcVFQh8dLnLLtrQ+4CaADJCbzRlXlTaVU2kTBiCvlyJbhqVVId4THHyil&#10;SVPQ89OzUQqsTXTvIisdw4gkmT5drLyrMK3CTomIUfqbkKAsFfpKbsa50Pv8CR1REqne4tjjD7d6&#10;i3NXBzxSZqPD3rmutHGp+tRjB8rKHwNlssOD8KO64zK0yzZp5XwQwNKUO+jCma6xvOU3FR7vlvnw&#10;wBw6Ce+N6RDu8ZHKgHzTryhZG/frtfOIh8BhpaRBZxbU/9wwJyhRXzWkf5FPJggb0mZy9hE6Iu7Y&#10;sjy26E19ZaCIHHPI8rSM+KCGpXSmfsYQWcSsMDHNkbugYVhehW5eYAhxsVgkEJrXsnCrHy2PoSPL&#10;UZpP7TNzttdvgPLvzNDDbPpCxh02enq72ARIMWk88tyx2vOPxk/S74dUnCzH+4Q6jNL5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PWlHMmOAgAAkg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271DA312" w14:textId="16A86DA2" w:rsidR="00773A64" w:rsidRPr="00756E21" w:rsidRDefault="00773A64" w:rsidP="00A118D8">
                    <w:pPr>
                      <w:pStyle w:val="Brdtext"/>
                      <w:jc w:val="left"/>
                    </w:pPr>
                    <w:sdt>
                      <w:sdtPr>
                        <w:alias w:val="NummerEtikett"/>
                        <w:tag w:val="NummerEtikett"/>
                        <w:id w:val="-36899497"/>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08521408"/>
                        <w:lock w:val="sdtContentLocked"/>
                        <w:dataBinding w:prefixMappings="xmlns:ns0='http://rkdhs/mallar/lagstiftning/Prop/Prop.xsd'" w:xpath="/ns0:dokumentvärden[1]/ns0:dokumentnummer[1]" w:storeItemID="{068625C3-B546-44A5-B525-B7CC092E5AD6}"/>
                        <w:text/>
                      </w:sdtPr>
                      <w:sdtContent>
                        <w:r>
                          <w:t>2018/19:160</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4114F6" w14:textId="77777777" w:rsidR="00773A64" w:rsidRDefault="00773A64"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E2861E" w14:textId="77777777" w:rsidR="00773A64" w:rsidRDefault="00773A64" w:rsidP="00664D04">
    <w:pPr>
      <w:pStyle w:val="Brdtext"/>
    </w:pPr>
    <w:r>
      <w:rPr>
        <w:noProof/>
        <w:lang w:eastAsia="sv-SE"/>
      </w:rPr>
      <mc:AlternateContent>
        <mc:Choice Requires="wps">
          <w:drawing>
            <wp:anchor distT="0" distB="0" distL="0" distR="0" simplePos="0" relativeHeight="251658260"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8C336" w14:textId="6C9F7510" w:rsidR="00773A64" w:rsidRDefault="00773A64" w:rsidP="00664D04">
                          <w:pPr>
                            <w:pStyle w:val="Brdtext"/>
                            <w:jc w:val="left"/>
                          </w:pPr>
                          <w:sdt>
                            <w:sdtPr>
                              <w:alias w:val="NummerEtikett"/>
                              <w:tag w:val="NummerEtikett"/>
                              <w:id w:val="-19950929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0077286"/>
                              <w:lock w:val="sdtContentLocked"/>
                              <w:dataBinding w:prefixMappings="xmlns:ns0='http://rkdhs/mallar/lagstiftning/Prop/Prop.xsd'" w:xpath="/ns0:dokumentvärden[1]/ns0:dokumentnummer[1]" w:storeItemID="{068625C3-B546-44A5-B525-B7CC092E5AD6}"/>
                              <w:text/>
                            </w:sdtPr>
                            <w:sdtContent>
                              <w:r>
                                <w:t>2018/19:160</w:t>
                              </w:r>
                            </w:sdtContent>
                          </w:sdt>
                        </w:p>
                        <w:p w14:paraId="7728F066" w14:textId="17C2EE71" w:rsidR="00773A64" w:rsidRPr="00C7375F" w:rsidRDefault="00773A64" w:rsidP="00245B60">
                          <w:pPr>
                            <w:pStyle w:val="Brdtext"/>
                          </w:pPr>
                          <w:sdt>
                            <w:sdtPr>
                              <w:alias w:val="BilageEtikett"/>
                              <w:tag w:val="BilageEtikett"/>
                              <w:id w:val="939955269"/>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818604657"/>
                              <w:lock w:val="sdtContentLocked"/>
                              <w:dataBinding w:prefixMappings="xmlns:ns0='http://rkdhs/mallar/lagstiftning/Prop/Prop.xsd'" w:xpath="/ns0:dokumentvärden[1]/ns0:bilagor[1]/ns0:bilaga[2]/@bilagenummer" w:storeItemID="{068625C3-B546-44A5-B525-B7CC092E5AD6}"/>
                              <w:text/>
                            </w:sdtPr>
                            <w:sdtContent>
                              <w:r>
                                <w:t>1</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4.85pt;width:89.85pt;height:9.6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9Xn/jQIAAJMFAAAOAAAAZHJzL2Uyb0RvYy54bWysVE1v2zAMvQ/YfxB0Xx1nabsGdYqsRYcB&#10;RVusHXpWZKkxpq9JSuzs1+9Jdj7W9dJhF5sSH0mRfOT5RacVWQsfGmsqWh6NKBGG27oxzxX9/nj9&#10;4RMlITJTM2WNqOhGBHoxe//uvHVTMbZLq2rhCZyYMG1dRZcxumlRBL4UmoUj64SBUlqvWcTRPxe1&#10;Zy28a1WMR6OTorW+dt5yEQJur3olnWX/Ugoe76QMIhJVUbwt5q/P30X6FrNzNn32zC0bPjyD/cMr&#10;NGsMgu5cXbHIyMo3f7nSDfc2WBmPuNWFlbLhIueAbMrRi2welsyJnAuKE9yuTOH/ueW363tPmhq9&#10;O6XEMI0ePYou+hUSGKfytC5MgXpwwMXus+0A3d4HXKasO+l1+iMfAj0KvdkVF84IT0blpETHKOHQ&#10;lePybJyrX+ytnQ/xi7CaJKGiHs3LNWXrmxDxEkC3kBQsWNXU141S+ZAIIy6VJ2uGVquY3wiLP1DK&#10;kLaiJx+PR9mxscm896xMciMyZYZwKfM+wyzFjRIJo8w3IVGynOgrsRnnwuziZ3RCSYR6i+GA37/q&#10;LcZ9HrDIka2JO2PdGOtz9nnG9iWrf2xLJns8Cn6QdxJjt+h6ruTWpauFrTcghrf9ZAXHrxt074aF&#10;eM88RgkNx3qId/hIZVF9O0iULK3/9dp9woPh0FLSYjQrGn6umBeUqK8G3D8rJ5M0y/kwOT4FkYg/&#10;1CwONWalLy0oUWIROZ7FhI9qK0pv9RO2yDxFhYoZjtgVjVvxMvYLA1uIi/k8gzC9jsUb8+B4cp3K&#10;nLj52D0x7wYCR1D/1m6HmE1f8LjHJsvg5qsILmaS76s6NACTn7k/bKm0Wg7PGbXfpbPfAAAA//8D&#10;AFBLAwQUAAYACAAAACEAk6R49N8AAAAIAQAADwAAAGRycy9kb3ducmV2LnhtbEyPwU7DMBBE70j8&#10;g7VI3KhDocVNs6kAwYFKVUWL1KsbL3FEvI5ipw1/jznBcTSjmTfFanStOFEfGs8It5MMBHHlTcM1&#10;wsf+9UaBCFGz0a1nQvimAKvy8qLQufFnfqfTLtYilXDINYKNsculDJUlp8PEd8TJ+/S90zHJvpam&#10;1+dU7lo5zbK5dLrhtGB1R8+Wqq/d4BD2myczSDOat5dqs97SQa7t/Rbx+mp8XIKINMa/MPziJ3Qo&#10;E9PRD2yCaBFmKpFHhPniAUTyp3dqBuKIoNQCZFnI/wfKHwAAAP//AwBQSwECLQAUAAYACAAAACEA&#10;toM4kv4AAADhAQAAEwAAAAAAAAAAAAAAAAAAAAAAW0NvbnRlbnRfVHlwZXNdLnhtbFBLAQItABQA&#10;BgAIAAAAIQA4/SH/1gAAAJQBAAALAAAAAAAAAAAAAAAAAC8BAABfcmVscy8ucmVsc1BLAQItABQA&#10;BgAIAAAAIQAS9Xn/jQIAAJMFAAAOAAAAAAAAAAAAAAAAAC4CAABkcnMvZTJvRG9jLnhtbFBLAQIt&#10;ABQABgAIAAAAIQCTpHj03wAAAAgBAAAPAAAAAAAAAAAAAAAAAOcEAABkcnMvZG93bnJldi54bWxQ&#10;SwUGAAAAAAQABADzAAAA8wUAAAAA&#10;" o:allowoverlap="f" fillcolor="white [3201]" stroked="f" strokeweight=".5pt">
              <v:textbox style="mso-fit-shape-to-text:t">
                <w:txbxContent>
                  <w:p w14:paraId="4338C336" w14:textId="6C9F7510" w:rsidR="00773A64" w:rsidRDefault="00773A64" w:rsidP="00664D04">
                    <w:pPr>
                      <w:pStyle w:val="Brdtext"/>
                      <w:jc w:val="left"/>
                    </w:pPr>
                    <w:sdt>
                      <w:sdtPr>
                        <w:alias w:val="NummerEtikett"/>
                        <w:tag w:val="NummerEtikett"/>
                        <w:id w:val="-199509297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120077286"/>
                        <w:lock w:val="sdtContentLocked"/>
                        <w:dataBinding w:prefixMappings="xmlns:ns0='http://rkdhs/mallar/lagstiftning/Prop/Prop.xsd'" w:xpath="/ns0:dokumentvärden[1]/ns0:dokumentnummer[1]" w:storeItemID="{068625C3-B546-44A5-B525-B7CC092E5AD6}"/>
                        <w:text/>
                      </w:sdtPr>
                      <w:sdtContent>
                        <w:r>
                          <w:t>2018/19:160</w:t>
                        </w:r>
                      </w:sdtContent>
                    </w:sdt>
                  </w:p>
                  <w:p w14:paraId="7728F066" w14:textId="17C2EE71" w:rsidR="00773A64" w:rsidRPr="00C7375F" w:rsidRDefault="00773A64" w:rsidP="00245B60">
                    <w:pPr>
                      <w:pStyle w:val="Brdtext"/>
                    </w:pPr>
                    <w:sdt>
                      <w:sdtPr>
                        <w:alias w:val="BilageEtikett"/>
                        <w:tag w:val="BilageEtikett"/>
                        <w:id w:val="939955269"/>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w:t>
                    </w:r>
                    <w:sdt>
                      <w:sdtPr>
                        <w:alias w:val="BilageNummer"/>
                        <w:tag w:val="BilageNummer"/>
                        <w:id w:val="1818604657"/>
                        <w:lock w:val="sdtContentLocked"/>
                        <w:dataBinding w:prefixMappings="xmlns:ns0='http://rkdhs/mallar/lagstiftning/Prop/Prop.xsd'" w:xpath="/ns0:dokumentvärden[1]/ns0:bilagor[1]/ns0:bilaga[2]/@bilagenummer" w:storeItemID="{068625C3-B546-44A5-B525-B7CC092E5AD6}"/>
                        <w:text/>
                      </w:sdtPr>
                      <w:sdtContent>
                        <w:r>
                          <w:t>1</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33B01F" w14:textId="449854BC" w:rsidR="00773A64" w:rsidRDefault="00773A64" w:rsidP="00EE1584">
    <w:pPr>
      <w:pStyle w:val="Brdtext"/>
    </w:pPr>
    <w:r>
      <w:rPr>
        <w:noProof/>
        <w:lang w:eastAsia="sv-SE"/>
      </w:rPr>
      <mc:AlternateContent>
        <mc:Choice Requires="wps">
          <w:drawing>
            <wp:anchor distT="0" distB="0" distL="0" distR="0" simplePos="0" relativeHeight="251658268"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9892B0" w14:textId="02470547" w:rsidR="00773A64" w:rsidRDefault="00773A64" w:rsidP="00A118D8">
                          <w:pPr>
                            <w:pStyle w:val="Brdtext"/>
                            <w:jc w:val="left"/>
                          </w:pPr>
                          <w:sdt>
                            <w:sdtPr>
                              <w:alias w:val="NummerEtikett"/>
                              <w:tag w:val="NummerEtikett"/>
                              <w:id w:val="-14375983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0425356"/>
                              <w:lock w:val="sdtContentLocked"/>
                              <w:dataBinding w:prefixMappings="xmlns:ns0='http://rkdhs/mallar/lagstiftning/Prop/Prop.xsd'" w:xpath="/ns0:dokumentvärden[1]/ns0:dokumentnummer[1]" w:storeItemID="{068625C3-B546-44A5-B525-B7CC092E5AD6}"/>
                              <w:text/>
                            </w:sdtPr>
                            <w:sdtContent>
                              <w:r>
                                <w:t>2018/19:160</w:t>
                              </w:r>
                            </w:sdtContent>
                          </w:sdt>
                        </w:p>
                        <w:p w14:paraId="2EB7BFE6" w14:textId="6F1731FB" w:rsidR="00773A64" w:rsidRPr="00C7375F" w:rsidRDefault="00773A64" w:rsidP="00245B60">
                          <w:pPr>
                            <w:pStyle w:val="Brdtext"/>
                          </w:pPr>
                          <w:sdt>
                            <w:sdtPr>
                              <w:alias w:val="BilageEtikett"/>
                              <w:tag w:val="BilageEtikett"/>
                              <w:id w:val="-305242638"/>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15pt;margin-top:35.45pt;width:89.85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Li7ejQIAAJMFAAAOAAAAZHJzL2Uyb0RvYy54bWysVE1v2zAMvQ/YfxB0Xx2nabcGdYqsRYcB&#10;RVusHXpWZKkxpq9JSuzs1+9Jdj7W9dJhF5sSH0mRfOT5RacVWQsfGmsqWh6NKBGG27oxzxX9/nj9&#10;4RMlITJTM2WNqOhGBHoxe//uvHVTMbZLq2rhCZyYMG1dRZcxumlRBL4UmoUj64SBUlqvWcTRPxe1&#10;Zy28a1WMR6PTorW+dt5yEQJur3olnWX/Ugoe76QMIhJVUbwt5q/P30X6FrNzNn32zC0bPjyD/cMr&#10;NGsMgu5cXbHIyMo3f7nSDfc2WBmPuNWFlbLhIueAbMrRi2welsyJnAuKE9yuTOH/ueW363tPmhq9&#10;O6XEMI0ePYou+hUSOE7laV2YAvXggIvdZ9sBur0PuExZd9Lr9Ec+BHoUerMrLpwRnozKSYmOUcKh&#10;K8fl2ThXv9hbOx/iF2E1SUJFPZqXa8rWNyHiJYBuISlYsKqprxul8iERRlwqT9YMrVYxvxEWf6CU&#10;IW1FT49PRtmxscm896xMciMyZYZwKfM+wyzFjRIJo8w3IVGynOgrsRnnwuziZ3RCSYR6i+GA37/q&#10;LcZ9HrDIka2JO2PdGOtz9nnG9iWrf2xLJns8Cn6QdxJjt+h6ruwYsLD1BsTwtp+s4Ph1g+7dsBDv&#10;mccooeFYD/EOH6ksqm8HiZKl9b9eu094MBxaSlqMZkXDzxXzghL11YD7Z+VkkmY5HyYnH0Ek4g81&#10;i0ONWelLC0qUWESOZzHho9qK0lv9hC0yT1GhYoYjdkXjVryM/cLAFuJiPs8gTK9j8cY8OJ5cpzIn&#10;bj52T8y7gcAR1L+12yFm0xc87rHJMrj5KoKLmeSp0H1VhwZg8jP3hy2VVsvhOaP2u3T2Gw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D5Li7e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349892B0" w14:textId="02470547" w:rsidR="00773A64" w:rsidRDefault="00773A64" w:rsidP="00A118D8">
                    <w:pPr>
                      <w:pStyle w:val="Brdtext"/>
                      <w:jc w:val="left"/>
                    </w:pPr>
                    <w:sdt>
                      <w:sdtPr>
                        <w:alias w:val="NummerEtikett"/>
                        <w:tag w:val="NummerEtikett"/>
                        <w:id w:val="-1437598313"/>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0425356"/>
                        <w:lock w:val="sdtContentLocked"/>
                        <w:dataBinding w:prefixMappings="xmlns:ns0='http://rkdhs/mallar/lagstiftning/Prop/Prop.xsd'" w:xpath="/ns0:dokumentvärden[1]/ns0:dokumentnummer[1]" w:storeItemID="{068625C3-B546-44A5-B525-B7CC092E5AD6}"/>
                        <w:text/>
                      </w:sdtPr>
                      <w:sdtContent>
                        <w:r>
                          <w:t>2018/19:160</w:t>
                        </w:r>
                      </w:sdtContent>
                    </w:sdt>
                  </w:p>
                  <w:p w14:paraId="2EB7BFE6" w14:textId="6F1731FB" w:rsidR="00773A64" w:rsidRPr="00C7375F" w:rsidRDefault="00773A64" w:rsidP="00245B60">
                    <w:pPr>
                      <w:pStyle w:val="Brdtext"/>
                    </w:pPr>
                    <w:sdt>
                      <w:sdtPr>
                        <w:alias w:val="BilageEtikett"/>
                        <w:tag w:val="BilageEtikett"/>
                        <w:id w:val="-305242638"/>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1</w:t>
                    </w:r>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6A0478" w14:textId="77777777" w:rsidR="00773A64" w:rsidRDefault="00773A64"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FAAD85" w14:textId="77777777" w:rsidR="00773A64" w:rsidRDefault="00773A64" w:rsidP="00664D04">
    <w:pPr>
      <w:pStyle w:val="Brdtext"/>
    </w:pPr>
    <w:r>
      <w:rPr>
        <w:noProof/>
        <w:lang w:eastAsia="sv-SE"/>
      </w:rPr>
      <mc:AlternateContent>
        <mc:Choice Requires="wps">
          <w:drawing>
            <wp:anchor distT="0" distB="0" distL="0" distR="0" simplePos="0" relativeHeight="251658283" behindDoc="0" locked="0" layoutInCell="1" allowOverlap="0" wp14:anchorId="73DFAE44" wp14:editId="672D5692">
              <wp:simplePos x="0" y="0"/>
              <wp:positionH relativeFrom="page">
                <wp:posOffset>373380</wp:posOffset>
              </wp:positionH>
              <wp:positionV relativeFrom="page">
                <wp:posOffset>442595</wp:posOffset>
              </wp:positionV>
              <wp:extent cx="1141200" cy="121920"/>
              <wp:effectExtent l="0" t="0" r="1905" b="0"/>
              <wp:wrapSquare wrapText="bothSides"/>
              <wp:docPr id="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0FC636" w14:textId="5E7F3EC3" w:rsidR="00773A64" w:rsidRDefault="00773A64" w:rsidP="00664D04">
                          <w:pPr>
                            <w:pStyle w:val="Brdtext"/>
                            <w:jc w:val="left"/>
                          </w:pPr>
                          <w:sdt>
                            <w:sdtPr>
                              <w:alias w:val="NummerEtikett"/>
                              <w:tag w:val="NummerEtikett"/>
                              <w:id w:val="-15482130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89582508"/>
                              <w:lock w:val="sdtContentLocked"/>
                              <w:dataBinding w:prefixMappings="xmlns:ns0='http://rkdhs/mallar/lagstiftning/Prop/Prop.xsd'" w:xpath="/ns0:dokumentvärden[1]/ns0:dokumentnummer[1]" w:storeItemID="{068625C3-B546-44A5-B525-B7CC092E5AD6}"/>
                              <w:text/>
                            </w:sdtPr>
                            <w:sdtContent>
                              <w:r>
                                <w:t>2018/19:160</w:t>
                              </w:r>
                            </w:sdtContent>
                          </w:sdt>
                        </w:p>
                        <w:p w14:paraId="3733E467" w14:textId="69329B56" w:rsidR="00773A64" w:rsidRPr="00C7375F" w:rsidRDefault="00773A64" w:rsidP="00245B60">
                          <w:pPr>
                            <w:pStyle w:val="Brdtext"/>
                          </w:pPr>
                          <w:sdt>
                            <w:sdtPr>
                              <w:alias w:val="BilageEtikett"/>
                              <w:tag w:val="BilageEtikett"/>
                              <w:id w:val="-1804304687"/>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3DFAE44"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lVLojgIAAJIFAAAOAAAAZHJzL2Uyb0RvYy54bWysVN9v2jAQfp+0/8Hy+wih0K2IUDEqpklV&#10;W62d+mwcG6LZPs82JOyv39lJgHV96bSXxPb9/u67m103WpG9cL4CU9B8MKREGA5lZTYF/f60+vCJ&#10;Eh+YKZkCIwp6EJ5ez9+/m9V2KkawBVUKR9CJ8dPaFnQbgp1mmedboZkfgBUGhRKcZgGvbpOVjtXo&#10;XatsNBxeZjW40jrgwnt8vWmFdJ78Syl4uJfSi0BUQTG3kL4ufdfxm81nbLpxzG4r3qXB/iELzSqD&#10;QY+ublhgZOeqv1zpijvwIMOAg85AyoqLVANWkw9fVPO4ZVakWhAcb48w+f/nlt/tHxypyoJeUGKY&#10;xhY9iSa4HeY/iujU1k9R6dGiWmg+Q4Nd7t89PsaiG+l0/GM5BOWI8+GILTojPBrl4xwbRglHWT7K&#10;r0YJ/OxkbZ0PXwRoEg8Fddi7BCnb3/qAmaBqrxKDeVBVuaqUSpfIF7FUjuwZdlqFlCNa/KGlDKkL&#10;enkxGSbHBqJ561mZ6EYkxnThYuVthekUDkpEHWW+CYmIpUJfic04F+YYP2lHLYmh3mLY6Z+yeotx&#10;WwdapMhgwtFYVwZcqj6N2Amy8kcPmWz1EfCzuuMxNOsmUSWf9AxYQ3lAYjhoB8tbvqqwe7fMhwfm&#10;cJKw4bgdwj1+pAJEH7oTJVtwv157j/pIcJRSUuNkFtT/3DEnKFFfDVL/Kh+P4yiny3jyEYlE3Llk&#10;fS4xO70EpESOe8jydIz6QfVH6UA/4xJZxKgoYoZj7IKG/rgM7b7AJcTFYpGUcHgtC7fm0fLoOsIc&#10;ufnUPDNnOwIHpP4d9DPMpi943OpGS28Xu4BcTCSPQLeodg3AwU/c75ZU3Czn96R1WqXz3wAAAP//&#10;AwBQSwMEFAAGAAgAAAAhAJOkePTfAAAACAEAAA8AAABkcnMvZG93bnJldi54bWxMj8FOwzAQRO9I&#10;/IO1SNyoQ6HFTbOpAMGBSlVFi9SrGy9xRLyOYqcNf485wXE0o5k3xWp0rThRHxrPCLeTDARx5U3D&#10;NcLH/vVGgQhRs9GtZ0L4pgCr8vKi0LnxZ36n0y7WIpVwyDWCjbHLpQyVJafDxHfEyfv0vdMxyb6W&#10;ptfnVO5aOc2yuXS64bRgdUfPlqqv3eAQ9psnM0gzmreXarPe0kGu7f0W8fpqfFyCiDTGvzD84id0&#10;KBPT0Q9sgmgRZiqRR4T54gFE8qd3agbiiKDUAmRZyP8Hyh8AAAD//wMAUEsBAi0AFAAGAAgAAAAh&#10;ALaDOJL+AAAA4QEAABMAAAAAAAAAAAAAAAAAAAAAAFtDb250ZW50X1R5cGVzXS54bWxQSwECLQAU&#10;AAYACAAAACEAOP0h/9YAAACUAQAACwAAAAAAAAAAAAAAAAAvAQAAX3JlbHMvLnJlbHNQSwECLQAU&#10;AAYACAAAACEA4pVS6I4CAACSBQAADgAAAAAAAAAAAAAAAAAuAgAAZHJzL2Uyb0RvYy54bWxQSwEC&#10;LQAUAAYACAAAACEAk6R49N8AAAAIAQAADwAAAAAAAAAAAAAAAADoBAAAZHJzL2Rvd25yZXYueG1s&#10;UEsFBgAAAAAEAAQA8wAAAPQFAAAAAA==&#10;" o:allowoverlap="f" fillcolor="white [3201]" stroked="f" strokeweight=".5pt">
              <v:textbox style="mso-fit-shape-to-text:t">
                <w:txbxContent>
                  <w:p w14:paraId="4B0FC636" w14:textId="5E7F3EC3" w:rsidR="00773A64" w:rsidRDefault="00773A64" w:rsidP="00664D04">
                    <w:pPr>
                      <w:pStyle w:val="Brdtext"/>
                      <w:jc w:val="left"/>
                    </w:pPr>
                    <w:sdt>
                      <w:sdtPr>
                        <w:alias w:val="NummerEtikett"/>
                        <w:tag w:val="NummerEtikett"/>
                        <w:id w:val="-1548213041"/>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589582508"/>
                        <w:lock w:val="sdtContentLocked"/>
                        <w:dataBinding w:prefixMappings="xmlns:ns0='http://rkdhs/mallar/lagstiftning/Prop/Prop.xsd'" w:xpath="/ns0:dokumentvärden[1]/ns0:dokumentnummer[1]" w:storeItemID="{068625C3-B546-44A5-B525-B7CC092E5AD6}"/>
                        <w:text/>
                      </w:sdtPr>
                      <w:sdtContent>
                        <w:r>
                          <w:t>2018/19:160</w:t>
                        </w:r>
                      </w:sdtContent>
                    </w:sdt>
                  </w:p>
                  <w:p w14:paraId="3733E467" w14:textId="69329B56" w:rsidR="00773A64" w:rsidRPr="00C7375F" w:rsidRDefault="00773A64" w:rsidP="00245B60">
                    <w:pPr>
                      <w:pStyle w:val="Brdtext"/>
                    </w:pPr>
                    <w:sdt>
                      <w:sdtPr>
                        <w:alias w:val="BilageEtikett"/>
                        <w:tag w:val="BilageEtikett"/>
                        <w:id w:val="-1804304687"/>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2</w:t>
                    </w:r>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2F261A" w14:textId="77777777" w:rsidR="00773A64" w:rsidRDefault="00773A64" w:rsidP="00EE1584">
    <w:pPr>
      <w:pStyle w:val="Brdtext"/>
    </w:pPr>
    <w:r>
      <w:rPr>
        <w:noProof/>
        <w:lang w:eastAsia="sv-SE"/>
      </w:rPr>
      <mc:AlternateContent>
        <mc:Choice Requires="wps">
          <w:drawing>
            <wp:anchor distT="0" distB="0" distL="0" distR="0" simplePos="0" relativeHeight="251658284" behindDoc="0" locked="0" layoutInCell="1" allowOverlap="0" wp14:anchorId="71D5B4D8" wp14:editId="2E87B6FC">
              <wp:simplePos x="0" y="0"/>
              <wp:positionH relativeFrom="page">
                <wp:posOffset>4421505</wp:posOffset>
              </wp:positionH>
              <wp:positionV relativeFrom="page">
                <wp:posOffset>450215</wp:posOffset>
              </wp:positionV>
              <wp:extent cx="1141200" cy="121920"/>
              <wp:effectExtent l="0" t="0" r="1905" b="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96C1B7" w14:textId="208EF16E" w:rsidR="00773A64" w:rsidRDefault="00773A64" w:rsidP="00A118D8">
                          <w:pPr>
                            <w:pStyle w:val="Brdtext"/>
                            <w:jc w:val="left"/>
                          </w:pPr>
                          <w:sdt>
                            <w:sdtPr>
                              <w:alias w:val="NummerEtikett"/>
                              <w:tag w:val="NummerEtikett"/>
                              <w:id w:val="-4478523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6768229"/>
                              <w:lock w:val="sdtContentLocked"/>
                              <w:dataBinding w:prefixMappings="xmlns:ns0='http://rkdhs/mallar/lagstiftning/Prop/Prop.xsd'" w:xpath="/ns0:dokumentvärden[1]/ns0:dokumentnummer[1]" w:storeItemID="{068625C3-B546-44A5-B525-B7CC092E5AD6}"/>
                              <w:text/>
                            </w:sdtPr>
                            <w:sdtContent>
                              <w:r>
                                <w:t>2018/19:160</w:t>
                              </w:r>
                            </w:sdtContent>
                          </w:sdt>
                        </w:p>
                        <w:p w14:paraId="4F924EDD" w14:textId="086D2CE8" w:rsidR="00773A64" w:rsidRPr="00C7375F" w:rsidRDefault="00773A64" w:rsidP="00245B60">
                          <w:pPr>
                            <w:pStyle w:val="Brdtext"/>
                          </w:pPr>
                          <w:sdt>
                            <w:sdtPr>
                              <w:alias w:val="BilageEtikett"/>
                              <w:tag w:val="BilageEtikett"/>
                              <w:id w:val="-230847130"/>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1D5B4D8"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P42jQIAAJIFAAAOAAAAZHJzL2Uyb0RvYy54bWysVF1P2zAUfZ+0/2D5faQphY2qKepATJMQ&#10;oMHEs+vYbTTH9my3Sffrd+wkbcd4YdpLYvt+n3vunV22tSJb4XxldEHzkxElQnNTVnpV0O9PNx8+&#10;UeID0yVTRouC7oSnl/P372aNnYqxWRtVCkfgRPtpYwu6DsFOs8zztaiZPzFWaAilcTULuLpVVjrW&#10;wHutsvFodJ41xpXWGS68x+t1J6Tz5F9KwcO9lF4EogqK3EL6uvRdxm82n7HpyjG7rnifBvuHLGpW&#10;aQTdu7pmgZGNq/5yVVfcGW9kOOGmzoyUFRepBlSTj15U87hmVqRaAI63e5j8/3PL77YPjlRlQc8p&#10;0axGi55EG9wG+Z9GdBrrp1B6tFAL7WfTosvDu8djLLqVro5/lEMgB867PbZwRng0yic5GkYJhywf&#10;5xfjBH52sLbOhy/C1CQeCurQuwQp2976gEygOqjEYN6oqryplEqXyBdxpRzZMnRahZQjLP7QUpo0&#10;KPT0bJQcaxPNO89KRzciMaYPFyvvKkynsFMi6ij9TUgglgp9JTbjXOh9/KQdtSRCvcWw1z9k9Rbj&#10;rg5YpMhGh71xXWnjUvVpxA6QlT8GyGSnD8CP6o7H0C7bRJX8fGDA0pQ7EMOZbrC85TcVunfLfHhg&#10;DpOEhmM7hHt8pDJA3/QnStbG/XrtPeqD4JBS0mAyC+p/bpgTlKivGtS/yCeTOMrpMjn7CCIRdyxZ&#10;Hkv0pr4yoESOPWR5Okb9oIajdKZ+xhJZxKgQMc0Ru6BhOF6Fbl9gCXGxWCQlDK9l4VY/Wh5dR5gj&#10;N5/aZ+ZsT+AA6t+ZYYbZ9AWPO91o6e1iE8DFRPIIdIdq3wAMfuJ+v6TiZjm+J63DKp3/Bg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CUlP42jQIAAJI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4196C1B7" w14:textId="208EF16E" w:rsidR="00773A64" w:rsidRDefault="00773A64" w:rsidP="00A118D8">
                    <w:pPr>
                      <w:pStyle w:val="Brdtext"/>
                      <w:jc w:val="left"/>
                    </w:pPr>
                    <w:sdt>
                      <w:sdtPr>
                        <w:alias w:val="NummerEtikett"/>
                        <w:tag w:val="NummerEtikett"/>
                        <w:id w:val="-44785238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56768229"/>
                        <w:lock w:val="sdtContentLocked"/>
                        <w:dataBinding w:prefixMappings="xmlns:ns0='http://rkdhs/mallar/lagstiftning/Prop/Prop.xsd'" w:xpath="/ns0:dokumentvärden[1]/ns0:dokumentnummer[1]" w:storeItemID="{068625C3-B546-44A5-B525-B7CC092E5AD6}"/>
                        <w:text/>
                      </w:sdtPr>
                      <w:sdtContent>
                        <w:r>
                          <w:t>2018/19:160</w:t>
                        </w:r>
                      </w:sdtContent>
                    </w:sdt>
                  </w:p>
                  <w:p w14:paraId="4F924EDD" w14:textId="086D2CE8" w:rsidR="00773A64" w:rsidRPr="00C7375F" w:rsidRDefault="00773A64" w:rsidP="00245B60">
                    <w:pPr>
                      <w:pStyle w:val="Brdtext"/>
                    </w:pPr>
                    <w:sdt>
                      <w:sdtPr>
                        <w:alias w:val="BilageEtikett"/>
                        <w:tag w:val="BilageEtikett"/>
                        <w:id w:val="-230847130"/>
                        <w:lock w:val="sdtContentLocked"/>
                        <w:dataBinding w:prefixMappings="xmlns:ns0='http://rkdhs/mallar/lagstiftning/Prop/Prop.xsd'" w:xpath="/ns0:dokumentvärden[1]/ns0:bilagor[1]/ns0:bilaga[2]/@bilageetikett" w:storeItemID="{068625C3-B546-44A5-B525-B7CC092E5AD6}"/>
                        <w:text/>
                      </w:sdtPr>
                      <w:sdtContent>
                        <w:r>
                          <w:t>Bilaga</w:t>
                        </w:r>
                      </w:sdtContent>
                    </w:sdt>
                    <w:r>
                      <w:t xml:space="preserve"> 2</w:t>
                    </w:r>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96E8CE" w14:textId="77777777" w:rsidR="00773A64" w:rsidRDefault="00773A64" w:rsidP="00664D04">
    <w:pPr>
      <w:pStyle w:val="Brdtext"/>
    </w:pPr>
    <w:r>
      <w:rPr>
        <w:noProof/>
        <w:lang w:eastAsia="sv-SE"/>
      </w:rPr>
      <mc:AlternateContent>
        <mc:Choice Requires="wps">
          <w:drawing>
            <wp:anchor distT="0" distB="0" distL="0" distR="0" simplePos="0" relativeHeight="251658261"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352742" w14:textId="35FE6B21" w:rsidR="00773A64" w:rsidRDefault="00773A64" w:rsidP="00664D04">
                          <w:pPr>
                            <w:pStyle w:val="Brdtext"/>
                            <w:jc w:val="left"/>
                          </w:pPr>
                          <w:sdt>
                            <w:sdtPr>
                              <w:alias w:val="NummerEtikett"/>
                              <w:tag w:val="NummerEtikett"/>
                              <w:id w:val="13900750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998876"/>
                              <w:lock w:val="sdtContentLocked"/>
                              <w:dataBinding w:prefixMappings="xmlns:ns0='http://rkdhs/mallar/lagstiftning/Prop/Prop.xsd'" w:xpath="/ns0:dokumentvärden[1]/ns0:dokumentnummer[1]" w:storeItemID="{068625C3-B546-44A5-B525-B7CC092E5AD6}"/>
                              <w:text/>
                            </w:sdtPr>
                            <w:sdtContent>
                              <w:r>
                                <w:t>2018/19:160</w:t>
                              </w:r>
                            </w:sdtContent>
                          </w:sdt>
                        </w:p>
                        <w:p w14:paraId="731EEF37" w14:textId="246DEE6E" w:rsidR="00773A64" w:rsidRPr="00C7375F" w:rsidRDefault="00773A64" w:rsidP="00245B60">
                          <w:pPr>
                            <w:pStyle w:val="Brdtext"/>
                          </w:pPr>
                          <w:sdt>
                            <w:sdtPr>
                              <w:alias w:val="BilageEtikett"/>
                              <w:tag w:val="BilageEtikett"/>
                              <w:id w:val="-188416544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05135736"/>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4.85pt;width:89.85pt;height:9.6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TSryiwIAAJMFAAAOAAAAZHJzL2Uyb0RvYy54bWysVFtP2zAUfp+0/2D5faTpChsVKepATJMQ&#10;oMHEs+vYNJpvs90m3a/ns5Nexnhh2kti+3zn/p1zdt5pRdbCh8aaipZHI0qE4bZuzFNFfzxcffhM&#10;SYjM1ExZIyq6EYGez96/O2vdVIzt0qpaeAIjJkxbV9FljG5aFIEvhWbhyDphIJTWaxZx9U9F7VkL&#10;61oV49HopGitr523XISA18teSGfZvpSCx1spg4hEVRSxxfz1+btI32J2xqZPnrllw4cw2D9EoVlj&#10;4HRn6pJFRla++cuUbri3wcp4xK0urJQNFzkHZFOOXmRzv2RO5FxQnOB2ZQr/zyy/Wd950tQVHZeU&#10;GKbRowfRRb9CAuNUntaFKVD3DrjYfbEd2rx9D3hMWXfS6/RHPgRyFHqzKy6MEZ6UykmJjlHCISvH&#10;5ek4V7/Yazsf4ldhNUmHino0L9eUra9DRCSAbiHJWbCqqa8apfIlEUZcKE/WDK1WMccIjT9QypC2&#10;oicfj0fZsLFJvbesTDIjMmUGdynzPsN8ihslEkaZ70KiZDnRV3wzzoXZ+c/ohJJw9RbFAb+P6i3K&#10;fR7QyJ6tiTtl3Rjrc/Z5xvYlq39uSyZ7PAp+kHc6xm7R9VzJrUtPC1tvQAxv+8kKjl816N41C/GO&#10;eYwSGo71EG/xkcqi+nY4UbK0/vdr7wkPhkNKSYvRrGj4tWJeUKK+GXD/tJxM0izny+T4E4hE/KFk&#10;cSgxK31hQQnQG9HlY8JHtT1Kb/Ujtsg8eYWIGQ7fFY3b40XsFwa2EBfzeQZheh2L1+be8WQ6lTlx&#10;86F7ZN4NBI6g/o3dDjGbvuBxj02awc1XEVzMJN9XdWgAJj9zf9hSabUc3jNqv0tnzwAAAP//AwBQ&#10;SwMEFAAGAAgAAAAhAJOkePTfAAAACAEAAA8AAABkcnMvZG93bnJldi54bWxMj8FOwzAQRO9I/IO1&#10;SNyoQ6HFTbOpAMGBSlVFi9SrGy9xRLyOYqcNf485wXE0o5k3xWp0rThRHxrPCLeTDARx5U3DNcLH&#10;/vVGgQhRs9GtZ0L4pgCr8vKi0LnxZ36n0y7WIpVwyDWCjbHLpQyVJafDxHfEyfv0vdMxyb6Wptfn&#10;VO5aOc2yuXS64bRgdUfPlqqv3eAQ9psnM0gzmreXarPe0kGu7f0W8fpqfFyCiDTGvzD84id0KBPT&#10;0Q9sgmgRZiqRR4T54gFE8qd3agbiiKDUAmRZyP8Hyh8AAAD//wMAUEsBAi0AFAAGAAgAAAAhALaD&#10;OJL+AAAA4QEAABMAAAAAAAAAAAAAAAAAAAAAAFtDb250ZW50X1R5cGVzXS54bWxQSwECLQAUAAYA&#10;CAAAACEAOP0h/9YAAACUAQAACwAAAAAAAAAAAAAAAAAvAQAAX3JlbHMvLnJlbHNQSwECLQAUAAYA&#10;CAAAACEAeE0q8osCAACTBQAADgAAAAAAAAAAAAAAAAAuAgAAZHJzL2Uyb0RvYy54bWxQSwECLQAU&#10;AAYACAAAACEAk6R49N8AAAAIAQAADwAAAAAAAAAAAAAAAADlBAAAZHJzL2Rvd25yZXYueG1sUEsF&#10;BgAAAAAEAAQA8wAAAPEFAAAAAA==&#10;" o:allowoverlap="f" fillcolor="white [3201]" stroked="f" strokeweight=".5pt">
              <v:textbox style="mso-fit-shape-to-text:t">
                <w:txbxContent>
                  <w:p w14:paraId="48352742" w14:textId="35FE6B21" w:rsidR="00773A64" w:rsidRDefault="00773A64" w:rsidP="00664D04">
                    <w:pPr>
                      <w:pStyle w:val="Brdtext"/>
                      <w:jc w:val="left"/>
                    </w:pPr>
                    <w:sdt>
                      <w:sdtPr>
                        <w:alias w:val="NummerEtikett"/>
                        <w:tag w:val="NummerEtikett"/>
                        <w:id w:val="139007500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23998876"/>
                        <w:lock w:val="sdtContentLocked"/>
                        <w:dataBinding w:prefixMappings="xmlns:ns0='http://rkdhs/mallar/lagstiftning/Prop/Prop.xsd'" w:xpath="/ns0:dokumentvärden[1]/ns0:dokumentnummer[1]" w:storeItemID="{068625C3-B546-44A5-B525-B7CC092E5AD6}"/>
                        <w:text/>
                      </w:sdtPr>
                      <w:sdtContent>
                        <w:r>
                          <w:t>2018/19:160</w:t>
                        </w:r>
                      </w:sdtContent>
                    </w:sdt>
                  </w:p>
                  <w:p w14:paraId="731EEF37" w14:textId="246DEE6E" w:rsidR="00773A64" w:rsidRPr="00C7375F" w:rsidRDefault="00773A64" w:rsidP="00245B60">
                    <w:pPr>
                      <w:pStyle w:val="Brdtext"/>
                    </w:pPr>
                    <w:sdt>
                      <w:sdtPr>
                        <w:alias w:val="BilageEtikett"/>
                        <w:tag w:val="BilageEtikett"/>
                        <w:id w:val="-1884165441"/>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305135736"/>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16E5F0E" w14:textId="77777777" w:rsidR="00773A64" w:rsidRDefault="00773A64" w:rsidP="00EE1584">
    <w:pPr>
      <w:pStyle w:val="Brdtext"/>
    </w:pPr>
    <w:r>
      <w:rPr>
        <w:noProof/>
        <w:lang w:eastAsia="sv-SE"/>
      </w:rPr>
      <mc:AlternateContent>
        <mc:Choice Requires="wps">
          <w:drawing>
            <wp:anchor distT="0" distB="0" distL="0" distR="0" simplePos="0" relativeHeight="251658269"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418BFF3" w14:textId="224FE6A8" w:rsidR="00773A64" w:rsidRDefault="00773A64" w:rsidP="00A118D8">
                          <w:pPr>
                            <w:pStyle w:val="Brdtext"/>
                            <w:jc w:val="left"/>
                          </w:pPr>
                          <w:sdt>
                            <w:sdtPr>
                              <w:alias w:val="NummerEtikett"/>
                              <w:tag w:val="NummerEtikett"/>
                              <w:id w:val="13307982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87524447"/>
                              <w:lock w:val="sdtContentLocked"/>
                              <w:dataBinding w:prefixMappings="xmlns:ns0='http://rkdhs/mallar/lagstiftning/Prop/Prop.xsd'" w:xpath="/ns0:dokumentvärden[1]/ns0:dokumentnummer[1]" w:storeItemID="{068625C3-B546-44A5-B525-B7CC092E5AD6}"/>
                              <w:text/>
                            </w:sdtPr>
                            <w:sdtContent>
                              <w:r>
                                <w:t>2018/19:160</w:t>
                              </w:r>
                            </w:sdtContent>
                          </w:sdt>
                        </w:p>
                        <w:p w14:paraId="649AD587" w14:textId="4E07864A" w:rsidR="00773A64" w:rsidRPr="00C7375F" w:rsidRDefault="00773A64" w:rsidP="00245B60">
                          <w:pPr>
                            <w:pStyle w:val="Brdtext"/>
                          </w:pPr>
                          <w:sdt>
                            <w:sdtPr>
                              <w:alias w:val="BilageEtikett"/>
                              <w:tag w:val="BilageEtikett"/>
                              <w:id w:val="118208800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78270014"/>
                              <w:lock w:val="sdtContentLocked"/>
                              <w:dataBinding w:prefixMappings="xmlns:ns0='http://rkdhs/mallar/lagstiftning/Prop/Prop.xsd'" w:xpath="/ns0:dokumentvärden[1]/ns0:bilagor[1]/ns0:bilaga[3]/@bilagenummer" w:storeItemID="{068625C3-B546-44A5-B525-B7CC092E5AD6}"/>
                              <w:text/>
                            </w:sdtPr>
                            <w:sdtContent>
                              <w:r>
                                <w:t>3</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15pt;margin-top:35.45pt;width:89.85pt;height:9.6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ln3TjQIAAJMFAAAOAAAAZHJzL2Uyb0RvYy54bWysVE1v2zAMvQ/YfxB0Xx2nabcGdYqsRYcB&#10;RVusHXpWZKkxJomaxMTOfv0o2flY10uHXWxKJB9F8pHnF501bK1CbMBVvDwacaachLpxzxX//nj9&#10;4RNnEYWrhQGnKr5RkV/M3r87b/1UjWEJplaBEYiL09ZXfInop0UR5VJZEY/AK0dKDcEKpGN4Luog&#10;WkK3phiPRqdFC6H2AaSKkW6veiWfZXytlcQ7raNCZipOb8P8Dfm7SN9idi6mz0H4ZSOHZ4h/eIUV&#10;jaOgO6grgYKtQvMXlG1kgAgajyTYArRupMo5UDbl6EU2D0vhVc6FihP9rkzx/8HK2/V9YE1d8TGV&#10;xwlLPXpUHYYVJXCcytP6OCWrB0922H2Gjtq8vY90mbLudLDpT/kw0hPSZldcAmMyOZWTkjrGmSRd&#10;OS7PKCDBF3tvHyJ+UWBZEioeqHm5pmJ9E7E33ZqkYBFMU183xuRDIoy6NIGtBbXaYH4jgf9hZRxr&#10;K356fDLKwA6Se49sXIJRmTJDuJR5n2GWcGNUsjHum9JUspzoK7GFlMrt4mfrZKUp1FscB/v9q97i&#10;3OdBHjkyONw528ZByNnnGduXrP6xLZnu7ak3B3knEbtF13Nlx4AF1BsiRoB+sqKX1w1170ZEvBeB&#10;RokaTusB7+ijDVD1YZA4W0L49dp9sieGk5azlkaz4vHnSgTFmfnqiPtn5WRCsJgPk5OPibnhULM4&#10;1LiVvQSiREmLyMssJns0W1EHsE+0ReYpKqmEkxS74rgVL7FfGLSFpJrPsxFNrxd44x68TNCpzImb&#10;j92TCH4gMBL1b2E7xGL6gse9bfKMfr5C4mImeSp0X9WhATT5eUyGLZVWy+E5W+136ew3AAAA//8D&#10;AFBLAwQUAAYACAAAACEAOooRwt8AAAAJAQAADwAAAGRycy9kb3ducmV2LnhtbEyPwU7DMBBE70j8&#10;g7VI3KhdQGkTsqkAwYFKVUWLxNWNlzgitqPYacPfs5zKcbVPM2/K1eQ6caQhtsEjzGcKBPk6mNY3&#10;CB/715sliJi0N7oLnhB+KMKqurwodWHCyb/TcZcawSE+FhrBptQXUsbaktNxFnry/PsKg9OJz6GR&#10;ZtAnDnedvFUqk063nhus7unZUv29Gx3CfvNkRmkm8/ZSb9Zb+pRre79FvL6aHh9AJJrSGYY/fVaH&#10;ip0OYfQmig4hy7M7RhEWKgfBwHKR8bgDQq7mIKtS/l9Q/QIAAP//AwBQSwECLQAUAAYACAAAACEA&#10;toM4kv4AAADhAQAAEwAAAAAAAAAAAAAAAAAAAAAAW0NvbnRlbnRfVHlwZXNdLnhtbFBLAQItABQA&#10;BgAIAAAAIQA4/SH/1gAAAJQBAAALAAAAAAAAAAAAAAAAAC8BAABfcmVscy8ucmVsc1BLAQItABQA&#10;BgAIAAAAIQCTln3TjQIAAJMFAAAOAAAAAAAAAAAAAAAAAC4CAABkcnMvZTJvRG9jLnhtbFBLAQIt&#10;ABQABgAIAAAAIQA6ihHC3wAAAAkBAAAPAAAAAAAAAAAAAAAAAOcEAABkcnMvZG93bnJldi54bWxQ&#10;SwUGAAAAAAQABADzAAAA8wUAAAAA&#10;" o:allowoverlap="f" fillcolor="white [3201]" stroked="f" strokeweight=".5pt">
              <v:textbox style="mso-fit-shape-to-text:t">
                <w:txbxContent>
                  <w:p w14:paraId="0418BFF3" w14:textId="224FE6A8" w:rsidR="00773A64" w:rsidRDefault="00773A64" w:rsidP="00A118D8">
                    <w:pPr>
                      <w:pStyle w:val="Brdtext"/>
                      <w:jc w:val="left"/>
                    </w:pPr>
                    <w:sdt>
                      <w:sdtPr>
                        <w:alias w:val="NummerEtikett"/>
                        <w:tag w:val="NummerEtikett"/>
                        <w:id w:val="1330798226"/>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387524447"/>
                        <w:lock w:val="sdtContentLocked"/>
                        <w:dataBinding w:prefixMappings="xmlns:ns0='http://rkdhs/mallar/lagstiftning/Prop/Prop.xsd'" w:xpath="/ns0:dokumentvärden[1]/ns0:dokumentnummer[1]" w:storeItemID="{068625C3-B546-44A5-B525-B7CC092E5AD6}"/>
                        <w:text/>
                      </w:sdtPr>
                      <w:sdtContent>
                        <w:r>
                          <w:t>2018/19:160</w:t>
                        </w:r>
                      </w:sdtContent>
                    </w:sdt>
                  </w:p>
                  <w:p w14:paraId="649AD587" w14:textId="4E07864A" w:rsidR="00773A64" w:rsidRPr="00C7375F" w:rsidRDefault="00773A64" w:rsidP="00245B60">
                    <w:pPr>
                      <w:pStyle w:val="Brdtext"/>
                    </w:pPr>
                    <w:sdt>
                      <w:sdtPr>
                        <w:alias w:val="BilageEtikett"/>
                        <w:tag w:val="BilageEtikett"/>
                        <w:id w:val="1182088008"/>
                        <w:lock w:val="sdtContentLocked"/>
                        <w:dataBinding w:prefixMappings="xmlns:ns0='http://rkdhs/mallar/lagstiftning/Prop/Prop.xsd'" w:xpath="/ns0:dokumentvärden[1]/ns0:bilagor[1]/ns0:bilaga[3]/@bilageetikett" w:storeItemID="{068625C3-B546-44A5-B525-B7CC092E5AD6}"/>
                        <w:text/>
                      </w:sdtPr>
                      <w:sdtContent>
                        <w:r>
                          <w:t>Bilaga</w:t>
                        </w:r>
                      </w:sdtContent>
                    </w:sdt>
                    <w:r>
                      <w:t xml:space="preserve"> </w:t>
                    </w:r>
                    <w:sdt>
                      <w:sdtPr>
                        <w:alias w:val="BilageNummer"/>
                        <w:tag w:val="BilageNummer"/>
                        <w:id w:val="-1678270014"/>
                        <w:lock w:val="sdtContentLocked"/>
                        <w:dataBinding w:prefixMappings="xmlns:ns0='http://rkdhs/mallar/lagstiftning/Prop/Prop.xsd'" w:xpath="/ns0:dokumentvärden[1]/ns0:bilagor[1]/ns0:bilaga[3]/@bilagenummer" w:storeItemID="{068625C3-B546-44A5-B525-B7CC092E5AD6}"/>
                        <w:text/>
                      </w:sdtPr>
                      <w:sdtContent>
                        <w:r>
                          <w:t>3</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6307F1" w14:textId="77777777" w:rsidR="00773A64" w:rsidRDefault="00773A64" w:rsidP="00EE1584">
    <w:pPr>
      <w:pStyle w:val="Brdtext"/>
    </w:pP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EF30EF" w14:textId="77777777" w:rsidR="00773A64" w:rsidRDefault="00773A64" w:rsidP="00664D04">
    <w:pPr>
      <w:pStyle w:val="Brdtext"/>
    </w:pPr>
    <w:r>
      <w:rPr>
        <w:noProof/>
        <w:lang w:eastAsia="sv-SE"/>
      </w:rPr>
      <mc:AlternateContent>
        <mc:Choice Requires="wps">
          <w:drawing>
            <wp:anchor distT="0" distB="0" distL="0" distR="0" simplePos="0" relativeHeight="25165826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1800B0" w14:textId="22161B96" w:rsidR="00773A64" w:rsidRDefault="00773A64" w:rsidP="00664D04">
                          <w:pPr>
                            <w:pStyle w:val="Brdtext"/>
                            <w:jc w:val="left"/>
                          </w:pPr>
                          <w:sdt>
                            <w:sdtPr>
                              <w:alias w:val="NummerEtikett"/>
                              <w:tag w:val="NummerEtikett"/>
                              <w:id w:val="-1192264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2757174"/>
                              <w:lock w:val="sdtContentLocked"/>
                              <w:dataBinding w:prefixMappings="xmlns:ns0='http://rkdhs/mallar/lagstiftning/Prop/Prop.xsd'" w:xpath="/ns0:dokumentvärden[1]/ns0:dokumentnummer[1]" w:storeItemID="{068625C3-B546-44A5-B525-B7CC092E5AD6}"/>
                              <w:text/>
                            </w:sdtPr>
                            <w:sdtContent>
                              <w:r>
                                <w:t>2018/19:160</w:t>
                              </w:r>
                            </w:sdtContent>
                          </w:sdt>
                        </w:p>
                        <w:p w14:paraId="4EE5CD62" w14:textId="73EEB1F0" w:rsidR="00773A64" w:rsidRPr="00C7375F" w:rsidRDefault="00773A64" w:rsidP="00245B60">
                          <w:pPr>
                            <w:pStyle w:val="Brdtext"/>
                          </w:pPr>
                          <w:sdt>
                            <w:sdtPr>
                              <w:alias w:val="BilageEtikett"/>
                              <w:tag w:val="BilageEtikett"/>
                              <w:id w:val="30906331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934103233"/>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2" type="#_x0000_t202" style="position:absolute;left:0;text-align:left;margin-left:29.4pt;margin-top:34.85pt;width:89.85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5rODjwIAAJMFAAAOAAAAZHJzL2Uyb0RvYy54bWysVN9v2jAQfp+0/8Hy+wih0K2IUDEqpklV&#10;W62d+mwcG6LZPs82JOyv39lJgHV96bSX5Oz75fvuu5tdN1qRvXC+AlPQfDCkRBgOZWU2Bf3+tPrw&#10;iRIfmCmZAiMKehCeXs/fv5vVdipGsAVVCkcwiPHT2hZ0G4KdZpnnW6GZH4AVBpUSnGYBj26TlY7V&#10;GF2rbDQcXmY1uNI64MJ7vL1plXSe4kspeLiX0otAVEHxbSF9Xfqu4zebz9h045jdVrx7BvuHV2hW&#10;GUx6DHXDAiM7V/0VSlfcgQcZBhx0BlJWXKQasJp8+KKaxy2zItWC4Hh7hMn/v7D8bv/gSFUWdHRB&#10;iWEae/QkmuB2WMAowlNbP0WrR4t2ofkMDba5v/d4GatupNPxj/UQ1CPQhyO4GIzw6JSPc+wYJRx1&#10;+Si/GiX0s5O3dT58EaBJFArqsHkJU7a/9QFfgqa9SUzmQVXlqlIqHSJhxFI5smfYahXSG9HjDytl&#10;SF3Qy4vJMAU2EN3byMrEMCJRpksXK28rTFI4KBFtlPkmJEKWCn0lN+NcmGP+ZB2tJKZ6i2Nnf3rV&#10;W5zbOtAjZQYTjs66MuBS9WnGTpCVP3rIZGuPgJ/VHcXQrJuWK5OeAWsoD0gMB+1kectXFXbvlvnw&#10;wByOEjYc10O4x49UgOhDJ1GyBffrtftojwxHLSU1jmZB/c8dc4IS9dUg96/y8TjOcjqMJx+RSMSd&#10;a9bnGrPTS0BK5LiILE9itA+qF6UD/YxbZBGzoooZjrkLGnpxGdqFgVuIi8UiGeH0WhZuzaPlMXSE&#10;OXLzqXlmznYEDkj9O+iHmE1f8Li1jZ7eLnYBuZhIHoFuUe0agJOfuN9tqbhazs/J6rRL5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Gjms4O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D1800B0" w14:textId="22161B96" w:rsidR="00773A64" w:rsidRDefault="00773A64" w:rsidP="00664D04">
                    <w:pPr>
                      <w:pStyle w:val="Brdtext"/>
                      <w:jc w:val="left"/>
                    </w:pPr>
                    <w:sdt>
                      <w:sdtPr>
                        <w:alias w:val="NummerEtikett"/>
                        <w:tag w:val="NummerEtikett"/>
                        <w:id w:val="-119226485"/>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32757174"/>
                        <w:lock w:val="sdtContentLocked"/>
                        <w:dataBinding w:prefixMappings="xmlns:ns0='http://rkdhs/mallar/lagstiftning/Prop/Prop.xsd'" w:xpath="/ns0:dokumentvärden[1]/ns0:dokumentnummer[1]" w:storeItemID="{068625C3-B546-44A5-B525-B7CC092E5AD6}"/>
                        <w:text/>
                      </w:sdtPr>
                      <w:sdtContent>
                        <w:r>
                          <w:t>2018/19:160</w:t>
                        </w:r>
                      </w:sdtContent>
                    </w:sdt>
                  </w:p>
                  <w:p w14:paraId="4EE5CD62" w14:textId="73EEB1F0" w:rsidR="00773A64" w:rsidRPr="00C7375F" w:rsidRDefault="00773A64" w:rsidP="00245B60">
                    <w:pPr>
                      <w:pStyle w:val="Brdtext"/>
                    </w:pPr>
                    <w:sdt>
                      <w:sdtPr>
                        <w:alias w:val="BilageEtikett"/>
                        <w:tag w:val="BilageEtikett"/>
                        <w:id w:val="30906331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934103233"/>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E68920C" w14:textId="77777777" w:rsidR="00773A64" w:rsidRDefault="00773A64" w:rsidP="00EE1584">
    <w:pPr>
      <w:pStyle w:val="Brdtext"/>
    </w:pPr>
    <w:r>
      <w:rPr>
        <w:noProof/>
        <w:lang w:eastAsia="sv-SE"/>
      </w:rPr>
      <mc:AlternateContent>
        <mc:Choice Requires="wps">
          <w:drawing>
            <wp:anchor distT="0" distB="0" distL="0" distR="0" simplePos="0" relativeHeight="251658270"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7C6B5A" w14:textId="6BDFF185" w:rsidR="00773A64" w:rsidRDefault="00773A64" w:rsidP="00A118D8">
                          <w:pPr>
                            <w:pStyle w:val="Brdtext"/>
                            <w:jc w:val="left"/>
                          </w:pPr>
                          <w:sdt>
                            <w:sdtPr>
                              <w:alias w:val="NummerEtikett"/>
                              <w:tag w:val="NummerEtikett"/>
                              <w:id w:val="14716380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67047464"/>
                              <w:lock w:val="sdtContentLocked"/>
                              <w:dataBinding w:prefixMappings="xmlns:ns0='http://rkdhs/mallar/lagstiftning/Prop/Prop.xsd'" w:xpath="/ns0:dokumentvärden[1]/ns0:dokumentnummer[1]" w:storeItemID="{068625C3-B546-44A5-B525-B7CC092E5AD6}"/>
                              <w:text/>
                            </w:sdtPr>
                            <w:sdtContent>
                              <w:r>
                                <w:t>2018/19:160</w:t>
                              </w:r>
                            </w:sdtContent>
                          </w:sdt>
                        </w:p>
                        <w:p w14:paraId="76FDD9B5" w14:textId="7D74D424" w:rsidR="00773A64" w:rsidRPr="00C7375F" w:rsidRDefault="00773A64" w:rsidP="00245B60">
                          <w:pPr>
                            <w:pStyle w:val="Brdtext"/>
                          </w:pPr>
                          <w:sdt>
                            <w:sdtPr>
                              <w:alias w:val="BilageEtikett"/>
                              <w:tag w:val="BilageEtikett"/>
                              <w:id w:val="154386716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604373941"/>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3" type="#_x0000_t202" style="position:absolute;left:0;text-align:left;margin-left:348.15pt;margin-top:35.45pt;width:89.85pt;height:9.6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XwrTjwIAAJMFAAAOAAAAZHJzL2Uyb0RvYy54bWysVN9v2jAQfp+0/8Hy+wihlK2IUDEqpklV&#10;W62d+mwcG6LZPs82JOyv39lJgHV96bSX5Oz75fvuu5tdN1qRvXC+AlPQfDCkRBgOZWU2Bf3+tPrw&#10;iRIfmCmZAiMKehCeXs/fv5vVdipGsAVVCkcwiPHT2hZ0G4KdZpnnW6GZH4AVBpUSnGYBj26TlY7V&#10;GF2rbDQcTrIaXGkdcOE93t60SjpP8aUUPNxL6UUgqqD4tpC+Ln3X8ZvNZ2y6ccxuK949g/3DKzSr&#10;DCY9hrphgZGdq/4KpSvuwIMMAw46AykrLlINWE0+fFHN45ZZkWpBcLw9wuT/X1h+t39wpCoLOhpR&#10;YpjGHj2JJrgdFnAR4amtn6LVo0W70HyGBtvc33u8jFU30un4x3oI6hHowxFcDEZ4dMrHOXaMEo66&#10;fJRfjRL62cnbOh++CNAkCgV12LyEKdvf+oAvQdPeJCbzoKpyVSmVDpEwYqkc2TNstQrpjejxh5Uy&#10;pC7o5OJymAIbiO5tZGViGJEo06WLlbcVJikclIg2ynwTEiFLhb6Sm3EuzDF/so5WElO9xbGzP73q&#10;Lc5tHeiRMoMJR2ddGXCp+jRjJ8jKHz1ksrVHwM/qjmJo1k3LlUnPgDWUBySGg3ayvOWrCrt3y3x4&#10;YA5HCRuO6yHc40cqQPShkyjZgvv12n20R4ajlpIaR7Og/ueOOUGJ+mqQ+1f5eBxnOR3Glx+RSMSd&#10;a9bnGrPTS0BK5LiILE9itA+qF6UD/YxbZBGzoooZjrkLGnpxGdqFgVuIi8UiGeH0WhZuzaPlMXSE&#10;OXLzqXlmznYEDkj9O+iHmE1f8Li1jZ7eLnYBuZhIHoFuUe0agJOfuN9tqbhazs/J6rRL578B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DxfCtO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397C6B5A" w14:textId="6BDFF185" w:rsidR="00773A64" w:rsidRDefault="00773A64" w:rsidP="00A118D8">
                    <w:pPr>
                      <w:pStyle w:val="Brdtext"/>
                      <w:jc w:val="left"/>
                    </w:pPr>
                    <w:sdt>
                      <w:sdtPr>
                        <w:alias w:val="NummerEtikett"/>
                        <w:tag w:val="NummerEtikett"/>
                        <w:id w:val="1471638052"/>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767047464"/>
                        <w:lock w:val="sdtContentLocked"/>
                        <w:dataBinding w:prefixMappings="xmlns:ns0='http://rkdhs/mallar/lagstiftning/Prop/Prop.xsd'" w:xpath="/ns0:dokumentvärden[1]/ns0:dokumentnummer[1]" w:storeItemID="{068625C3-B546-44A5-B525-B7CC092E5AD6}"/>
                        <w:text/>
                      </w:sdtPr>
                      <w:sdtContent>
                        <w:r>
                          <w:t>2018/19:160</w:t>
                        </w:r>
                      </w:sdtContent>
                    </w:sdt>
                  </w:p>
                  <w:p w14:paraId="76FDD9B5" w14:textId="7D74D424" w:rsidR="00773A64" w:rsidRPr="00C7375F" w:rsidRDefault="00773A64" w:rsidP="00245B60">
                    <w:pPr>
                      <w:pStyle w:val="Brdtext"/>
                    </w:pPr>
                    <w:sdt>
                      <w:sdtPr>
                        <w:alias w:val="BilageEtikett"/>
                        <w:tag w:val="BilageEtikett"/>
                        <w:id w:val="1543867166"/>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604373941"/>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63567F" w14:textId="77777777" w:rsidR="00773A64" w:rsidRDefault="00773A64" w:rsidP="00EE1584">
    <w:pPr>
      <w:pStyle w:val="Brdtext"/>
    </w:pPr>
    <w:r>
      <w:t xml:space="preserve"> </w:t>
    </w: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5D22A2F" w14:textId="77777777" w:rsidR="00773A64" w:rsidRDefault="00773A64" w:rsidP="00664D04">
    <w:pPr>
      <w:pStyle w:val="Brdtext"/>
    </w:pPr>
    <w:r>
      <w:rPr>
        <w:noProof/>
        <w:lang w:eastAsia="sv-SE"/>
      </w:rPr>
      <mc:AlternateContent>
        <mc:Choice Requires="wps">
          <w:drawing>
            <wp:anchor distT="0" distB="0" distL="0" distR="0" simplePos="0" relativeHeight="251658263"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528B612" w14:textId="2D5DCF65" w:rsidR="00773A64" w:rsidRDefault="00773A64" w:rsidP="00664D04">
                          <w:pPr>
                            <w:pStyle w:val="Brdtext"/>
                            <w:jc w:val="left"/>
                          </w:pPr>
                          <w:sdt>
                            <w:sdtPr>
                              <w:alias w:val="NummerEtikett"/>
                              <w:tag w:val="NummerEtikett"/>
                              <w:id w:val="-2655405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0938539"/>
                              <w:lock w:val="sdtContentLocked"/>
                              <w:dataBinding w:prefixMappings="xmlns:ns0='http://rkdhs/mallar/lagstiftning/Prop/Prop.xsd'" w:xpath="/ns0:dokumentvärden[1]/ns0:dokumentnummer[1]" w:storeItemID="{068625C3-B546-44A5-B525-B7CC092E5AD6}"/>
                              <w:text/>
                            </w:sdtPr>
                            <w:sdtContent>
                              <w:r>
                                <w:t>2018/19:160</w:t>
                              </w:r>
                            </w:sdtContent>
                          </w:sdt>
                        </w:p>
                        <w:p w14:paraId="5308CCC9" w14:textId="1D34CEA1" w:rsidR="00773A64" w:rsidRPr="00C7375F" w:rsidRDefault="00773A64" w:rsidP="00245B60">
                          <w:pPr>
                            <w:pStyle w:val="Brdtext"/>
                          </w:pPr>
                          <w:sdt>
                            <w:sdtPr>
                              <w:alias w:val="BilageEtikett"/>
                              <w:tag w:val="BilageEtikett"/>
                              <w:id w:val="-134324162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51333963"/>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57" type="#_x0000_t202" style="position:absolute;left:0;text-align:left;margin-left:29.4pt;margin-top:34.85pt;width:89.85pt;height:9.6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1lC8jwIAAJMFAAAOAAAAZHJzL2Uyb0RvYy54bWysVE1v2zAMvQ/YfxB0Xx2nabcGdYqsRYcB&#10;RVusHXpWZKkxJomapMTOfv0o2vlY10uHXWxKfCRF8pHnF501bK1CbMBVvDwacaachLpxzxX//nj9&#10;4RNnMQlXCwNOVXyjIr+YvX933vqpGsMSTK0CQycuTltf8WVKfloUUS6VFfEIvHKo1BCsSHgMz0Ud&#10;RIverSnGo9Fp0UKofQCpYsTbq17JZ+RfayXTndZRJWYqjm9L9A30XeRvMTsX0+cg/LKRwzPEP7zC&#10;isZh0J2rK5EEW4XmL1e2kQEi6HQkwRagdSMV5YDZlKMX2TwshVeUCxYn+l2Z4v9zK2/X94E1dcXH&#10;J5w5YbFHj6pLYYUJjHN5Wh+niHrwiEvdZ+iwzdv7iJc5604Hm/+YD0M9FnqzKy46YzIblZMSO8aZ&#10;RF05Ls/GVP1ib+1DTF8UWJaFigdsHtVUrG9iwpcgdAvJwSKYpr5ujKFDJoy6NIGtBbbaJHojWvyB&#10;Mo61FT89PhmRYwfZvPdsXHajiDJDuJx5nyFJaWNUxhj3TWksGSX6SmwhpXK7+ITOKI2h3mI44Pev&#10;eotxnwdaUGRwaWdsGweBsqcZ25es/rEtme7xWPCDvLOYukVHXDmm1uWrBdQbJEaAfrKil9cNdu9G&#10;xHQvAo4SNhzXQ7rDjzaA1YdB4mwJ4ddr9xmPDEctZy2OZsXjz5UIijPz1SH3z8rJJM8yHSYnH5FI&#10;LBxqFocat7KXgJQocRF5SWLGJ7MVdQD7hFtknqOiSjiJsSuetuJl6hcGbiGp5nMC4fR6kW7cg5fZ&#10;dS5z5uZj9ySCHwickPq3sB1iMX3B4x6bLaOfrxJykUi+r+rQAJx84v6wpfJqOTwTar9LZ78BAAD/&#10;/wMAUEsDBBQABgAIAAAAIQCTpHj03wAAAAgBAAAPAAAAZHJzL2Rvd25yZXYueG1sTI/BTsMwEETv&#10;SPyDtUjcqEOhxU2zqQDBgUpVRYvUqxsvcUS8jmKnDX+POcFxNKOZN8VqdK04UR8azwi3kwwEceVN&#10;wzXCx/71RoEIUbPRrWdC+KYAq/LyotC58Wd+p9Mu1iKVcMg1go2xy6UMlSWnw8R3xMn79L3TMcm+&#10;lqbX51TuWjnNsrl0uuG0YHVHz5aqr93gEPabJzNIM5q3l2qz3tJBru39FvH6anxcgog0xr8w/OIn&#10;dCgT09EPbIJoEWYqkUeE+eIBRPKnd2oG4oig1AJkWcj/B8ofAAAA//8DAFBLAQItABQABgAIAAAA&#10;IQC2gziS/gAAAOEBAAATAAAAAAAAAAAAAAAAAAAAAABbQ29udGVudF9UeXBlc10ueG1sUEsBAi0A&#10;FAAGAAgAAAAhADj9If/WAAAAlAEAAAsAAAAAAAAAAAAAAAAALwEAAF9yZWxzLy5yZWxzUEsBAi0A&#10;FAAGAAgAAAAhAEXWULyPAgAAkwUAAA4AAAAAAAAAAAAAAAAALgIAAGRycy9lMm9Eb2MueG1sUEsB&#10;Ai0AFAAGAAgAAAAhAJOkePTfAAAACAEAAA8AAAAAAAAAAAAAAAAA6QQAAGRycy9kb3ducmV2Lnht&#10;bFBLBQYAAAAABAAEAPMAAAD1BQAAAAA=&#10;" o:allowoverlap="f" fillcolor="white [3201]" stroked="f" strokeweight=".5pt">
              <v:textbox style="mso-fit-shape-to-text:t">
                <w:txbxContent>
                  <w:p w14:paraId="7528B612" w14:textId="2D5DCF65" w:rsidR="00773A64" w:rsidRDefault="00773A64" w:rsidP="00664D04">
                    <w:pPr>
                      <w:pStyle w:val="Brdtext"/>
                      <w:jc w:val="left"/>
                    </w:pPr>
                    <w:sdt>
                      <w:sdtPr>
                        <w:alias w:val="NummerEtikett"/>
                        <w:tag w:val="NummerEtikett"/>
                        <w:id w:val="-265540534"/>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470938539"/>
                        <w:lock w:val="sdtContentLocked"/>
                        <w:dataBinding w:prefixMappings="xmlns:ns0='http://rkdhs/mallar/lagstiftning/Prop/Prop.xsd'" w:xpath="/ns0:dokumentvärden[1]/ns0:dokumentnummer[1]" w:storeItemID="{068625C3-B546-44A5-B525-B7CC092E5AD6}"/>
                        <w:text/>
                      </w:sdtPr>
                      <w:sdtContent>
                        <w:r>
                          <w:t>2018/19:160</w:t>
                        </w:r>
                      </w:sdtContent>
                    </w:sdt>
                  </w:p>
                  <w:p w14:paraId="5308CCC9" w14:textId="1D34CEA1" w:rsidR="00773A64" w:rsidRPr="00C7375F" w:rsidRDefault="00773A64" w:rsidP="00245B60">
                    <w:pPr>
                      <w:pStyle w:val="Brdtext"/>
                    </w:pPr>
                    <w:sdt>
                      <w:sdtPr>
                        <w:alias w:val="BilageEtikett"/>
                        <w:tag w:val="BilageEtikett"/>
                        <w:id w:val="-1343241620"/>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251333963"/>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F0C428" w14:textId="77777777" w:rsidR="00773A64" w:rsidRDefault="00773A64" w:rsidP="00EE1584">
    <w:pPr>
      <w:pStyle w:val="Brdtext"/>
    </w:pPr>
    <w:r>
      <w:rPr>
        <w:noProof/>
        <w:lang w:eastAsia="sv-SE"/>
      </w:rPr>
      <mc:AlternateContent>
        <mc:Choice Requires="wps">
          <w:drawing>
            <wp:anchor distT="0" distB="0" distL="0" distR="0" simplePos="0" relativeHeight="251658271"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090700" w14:textId="6D53A465" w:rsidR="00773A64" w:rsidRDefault="00773A64" w:rsidP="00A118D8">
                          <w:pPr>
                            <w:pStyle w:val="Brdtext"/>
                            <w:jc w:val="left"/>
                          </w:pPr>
                          <w:sdt>
                            <w:sdtPr>
                              <w:alias w:val="NummerEtikett"/>
                              <w:tag w:val="NummerEtikett"/>
                              <w:id w:val="8347229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62367040"/>
                              <w:lock w:val="sdtContentLocked"/>
                              <w:dataBinding w:prefixMappings="xmlns:ns0='http://rkdhs/mallar/lagstiftning/Prop/Prop.xsd'" w:xpath="/ns0:dokumentvärden[1]/ns0:dokumentnummer[1]" w:storeItemID="{068625C3-B546-44A5-B525-B7CC092E5AD6}"/>
                              <w:text/>
                            </w:sdtPr>
                            <w:sdtContent>
                              <w:r>
                                <w:t>2018/19:160</w:t>
                              </w:r>
                            </w:sdtContent>
                          </w:sdt>
                        </w:p>
                        <w:p w14:paraId="64B92866" w14:textId="748A3877" w:rsidR="00773A64" w:rsidRPr="00C7375F" w:rsidRDefault="00773A64" w:rsidP="00245B60">
                          <w:pPr>
                            <w:pStyle w:val="Brdtext"/>
                          </w:pPr>
                          <w:sdt>
                            <w:sdtPr>
                              <w:alias w:val="BilageEtikett"/>
                              <w:tag w:val="BilageEtikett"/>
                              <w:id w:val="-1537887273"/>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21052007"/>
                              <w:lock w:val="sdtContentLocked"/>
                              <w:dataBinding w:prefixMappings="xmlns:ns0='http://rkdhs/mallar/lagstiftning/Prop/Prop.xsd'" w:xpath="/ns0:dokumentvärden[1]/ns0:bilagor[1]/ns0:bilaga[4]/@bilagenummer" w:storeItemID="{068625C3-B546-44A5-B525-B7CC092E5AD6}"/>
                              <w:text/>
                            </w:sdtPr>
                            <w:sdtContent>
                              <w:r>
                                <w:t>4</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58" type="#_x0000_t202" style="position:absolute;left:0;text-align:left;margin-left:348.15pt;margin-top:35.45pt;width:89.85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DQedjwIAAJMFAAAOAAAAZHJzL2Uyb0RvYy54bWysVEtPGzEQvlfqf7B8L5sNgZaIDUpBVJUQ&#10;oELF2fHaZFXb446d7Ka/vmPv5lHKhaqX3bHn5fnmmzm/6Kxha4WhAVfx8mjEmXIS6sY9V/z74/WH&#10;T5yFKFwtDDhV8Y0K/GL2/t1566dqDEswtUJGQVyYtr7iyxj9tCiCXCorwhF45UipAa2IdMTnokbR&#10;UnRrivFodFq0gLVHkCoEur3qlXyW42utZLzTOqjITMXpbTF/MX8X6VvMzsX0GYVfNnJ4hviHV1jR&#10;OEq6C3UlomArbP4KZRuJEEDHIwm2AK0bqXINVE05elHNw1J4lWshcILfwRT+X1h5u75H1tQVH084&#10;c8JSjx5VF3FFBRwneFofpmT14Mkudp+hozZv7wNdpqo7jTb9qR5GegJ6swOXgjGZnMpJSR3jTJKu&#10;HJdn44x+sff2GOIXBZYloeJIzcuYivVNiPQSMt2apGQBTFNfN8bkQyKMujTI1oJabWJ+I3n8YWUc&#10;ayt+enwyyoEdJPc+snEpjMqUGdKlyvsKsxQ3RiUb474pTZDlQl/JLaRUbpc/WycrTane4jjY71/1&#10;Fue+DvLImcHFnbNtHGCuPs/YHrL6xxYy3dsT4Ad1JzF2iy5z5XjHgAXUGyIGQj9Zwcvrhrp3I0K8&#10;F0ijRA2n9RDv6KMNEPowSJwtAX+9dp/sieGk5ayl0ax4+LkSqDgzXx1x/6ycTNIs58Pk5CMRieGh&#10;ZnGocSt7CUSJkhaRl1lM9tFsRY1gn2iLzFNWUgknKXfF41a8jP3CoC0k1XyejWh6vYg37sHLFDrB&#10;nLj52D0J9AOBI1H/FrZDLKYveNzbJs/g56tIXMwkT0D3qA4NoMnP3B+2VFoth+dstd+ls98AAAD/&#10;/wMAUEsDBBQABgAIAAAAIQA6ihHC3wAAAAkBAAAPAAAAZHJzL2Rvd25yZXYueG1sTI/BTsMwEETv&#10;SPyDtUjcqF1AaROyqQDBgUpVRYvE1Y2XOCK2o9hpw9+znMpxtU8zb8rV5DpxpCG2wSPMZwoE+TqY&#10;1jcIH/vXmyWImLQ3ugueEH4owqq6vCh1YcLJv9NxlxrBIT4WGsGm1BdSxtqS03EWevL8+wqD04nP&#10;oZFm0CcOd528VSqTTreeG6zu6dlS/b0bHcJ+82RGaSbz9lJv1lv6lGt7v0W8vpoeH0AkmtIZhj99&#10;VoeKnQ5h9CaKDiHLsztGERYqB8HAcpHxuANCruYgq1L+X1D9AgAA//8DAFBLAQItABQABgAIAAAA&#10;IQC2gziS/gAAAOEBAAATAAAAAAAAAAAAAAAAAAAAAABbQ29udGVudF9UeXBlc10ueG1sUEsBAi0A&#10;FAAGAAgAAAAhADj9If/WAAAAlAEAAAsAAAAAAAAAAAAAAAAALwEAAF9yZWxzLy5yZWxzUEsBAi0A&#10;FAAGAAgAAAAhAK4NB52PAgAAkwUAAA4AAAAAAAAAAAAAAAAALgIAAGRycy9lMm9Eb2MueG1sUEsB&#10;Ai0AFAAGAAgAAAAhADqKEcLfAAAACQEAAA8AAAAAAAAAAAAAAAAA6QQAAGRycy9kb3ducmV2Lnht&#10;bFBLBQYAAAAABAAEAPMAAAD1BQAAAAA=&#10;" o:allowoverlap="f" fillcolor="white [3201]" stroked="f" strokeweight=".5pt">
              <v:textbox style="mso-fit-shape-to-text:t">
                <w:txbxContent>
                  <w:p w14:paraId="49090700" w14:textId="6D53A465" w:rsidR="00773A64" w:rsidRDefault="00773A64" w:rsidP="00A118D8">
                    <w:pPr>
                      <w:pStyle w:val="Brdtext"/>
                      <w:jc w:val="left"/>
                    </w:pPr>
                    <w:sdt>
                      <w:sdtPr>
                        <w:alias w:val="NummerEtikett"/>
                        <w:tag w:val="NummerEtikett"/>
                        <w:id w:val="83472290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362367040"/>
                        <w:lock w:val="sdtContentLocked"/>
                        <w:dataBinding w:prefixMappings="xmlns:ns0='http://rkdhs/mallar/lagstiftning/Prop/Prop.xsd'" w:xpath="/ns0:dokumentvärden[1]/ns0:dokumentnummer[1]" w:storeItemID="{068625C3-B546-44A5-B525-B7CC092E5AD6}"/>
                        <w:text/>
                      </w:sdtPr>
                      <w:sdtContent>
                        <w:r>
                          <w:t>2018/19:160</w:t>
                        </w:r>
                      </w:sdtContent>
                    </w:sdt>
                  </w:p>
                  <w:p w14:paraId="64B92866" w14:textId="748A3877" w:rsidR="00773A64" w:rsidRPr="00C7375F" w:rsidRDefault="00773A64" w:rsidP="00245B60">
                    <w:pPr>
                      <w:pStyle w:val="Brdtext"/>
                    </w:pPr>
                    <w:sdt>
                      <w:sdtPr>
                        <w:alias w:val="BilageEtikett"/>
                        <w:tag w:val="BilageEtikett"/>
                        <w:id w:val="-1537887273"/>
                        <w:lock w:val="sdtContentLocked"/>
                        <w:dataBinding w:prefixMappings="xmlns:ns0='http://rkdhs/mallar/lagstiftning/Prop/Prop.xsd'" w:xpath="/ns0:dokumentvärden[1]/ns0:bilagor[1]/ns0:bilaga[4]/@bilageetikett" w:storeItemID="{068625C3-B546-44A5-B525-B7CC092E5AD6}"/>
                        <w:text/>
                      </w:sdtPr>
                      <w:sdtContent>
                        <w:r>
                          <w:t>Bilaga</w:t>
                        </w:r>
                      </w:sdtContent>
                    </w:sdt>
                    <w:r>
                      <w:t xml:space="preserve"> </w:t>
                    </w:r>
                    <w:sdt>
                      <w:sdtPr>
                        <w:alias w:val="BilageNummer"/>
                        <w:tag w:val="BilageNummer"/>
                        <w:id w:val="-1721052007"/>
                        <w:lock w:val="sdtContentLocked"/>
                        <w:dataBinding w:prefixMappings="xmlns:ns0='http://rkdhs/mallar/lagstiftning/Prop/Prop.xsd'" w:xpath="/ns0:dokumentvärden[1]/ns0:bilagor[1]/ns0:bilaga[4]/@bilagenummer" w:storeItemID="{068625C3-B546-44A5-B525-B7CC092E5AD6}"/>
                        <w:text/>
                      </w:sdtPr>
                      <w:sdtContent>
                        <w:r>
                          <w:t>4</w:t>
                        </w:r>
                      </w:sdtContent>
                    </w:sdt>
                  </w:p>
                </w:txbxContent>
              </v:textbox>
              <w10:wrap type="square" anchorx="page" anchory="page"/>
            </v:shape>
          </w:pict>
        </mc:Fallback>
      </mc:AlternateContent>
    </w:r>
    <w:r>
      <w:t xml:space="preserve"> </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F9FEE9E" w14:textId="77777777" w:rsidR="00773A64" w:rsidRDefault="00773A64" w:rsidP="00664D04">
    <w:pPr>
      <w:pStyle w:val="Brdtext"/>
    </w:pPr>
    <w:r>
      <w:rPr>
        <w:noProof/>
        <w:lang w:eastAsia="sv-SE"/>
      </w:rPr>
      <mc:AlternateContent>
        <mc:Choice Requires="wps">
          <w:drawing>
            <wp:anchor distT="0" distB="0" distL="0" distR="0" simplePos="0" relativeHeight="251658264"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2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4B50AB6" w14:textId="11DA92F9" w:rsidR="00773A64" w:rsidRDefault="00773A64" w:rsidP="00664D04">
                          <w:pPr>
                            <w:pStyle w:val="Brdtext"/>
                            <w:jc w:val="left"/>
                          </w:pPr>
                          <w:sdt>
                            <w:sdtPr>
                              <w:alias w:val="NummerEtikett"/>
                              <w:tag w:val="NummerEtikett"/>
                              <w:id w:val="1451518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8994559"/>
                              <w:lock w:val="sdtContentLocked"/>
                              <w:dataBinding w:prefixMappings="xmlns:ns0='http://rkdhs/mallar/lagstiftning/Prop/Prop.xsd'" w:xpath="/ns0:dokumentvärden[1]/ns0:dokumentnummer[1]" w:storeItemID="{068625C3-B546-44A5-B525-B7CC092E5AD6}"/>
                              <w:text/>
                            </w:sdtPr>
                            <w:sdtContent>
                              <w:r>
                                <w:t>2018/19:160</w:t>
                              </w:r>
                            </w:sdtContent>
                          </w:sdt>
                        </w:p>
                        <w:p w14:paraId="437EE0C4" w14:textId="065AA88B" w:rsidR="00773A64" w:rsidRPr="00C7375F" w:rsidRDefault="00773A64" w:rsidP="00245B60">
                          <w:pPr>
                            <w:pStyle w:val="Brdtext"/>
                          </w:pPr>
                          <w:sdt>
                            <w:sdtPr>
                              <w:alias w:val="BilageEtikett"/>
                              <w:tag w:val="BilageEtikett"/>
                              <w:id w:val="-1313563809"/>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442144653"/>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2" type="#_x0000_t202" style="position:absolute;left:0;text-align:left;margin-left:29.4pt;margin-top:34.85pt;width:89.85pt;height:9.6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VfcnNkAIAAJMFAAAOAAAAZHJzL2Uyb0RvYy54bWysVN9v2jAQfp+0/8Hy+wih0K6ooWKtmCah&#10;thqd+mwcu0SzfZ5tSNhf37OTAOv60mkvydn3y/fdd3d13WhFdsL5CkxB88GQEmE4lJV5LuiPx8Wn&#10;z5T4wEzJFBhR0L3w9Hr28cNVbadiBBtQpXAEgxg/rW1BNyHYaZZ5vhGa+QFYYVApwWkW8Oies9Kx&#10;GqNrlY2Gw/OsBldaB1x4j7e3rZLOUnwpBQ/3UnoRiCoovi2kr0vfdfxmsys2fXbMbirePYP9wys0&#10;qwwmPYS6ZYGRrav+CqUr7sCDDAMOOgMpKy5SDVhNPnxVzWrDrEi1IDjeHmDy/y8sv9s9OFKVBR1d&#10;UGKYxh49iia4LRYwivDU1k/RamXRLjRfoME29/ceL2PVjXQ6/rEegnoEen8AF4MRHp3ycY4do4Sj&#10;Lh/ll6OEfnb0ts6HrwI0iUJBHTYvYcp2Sx/wJWjam8RkHlRVLiql0iESRtwoR3YMW61CeiN6/GGl&#10;DKkLen42GabABqJ7G1mZGEYkynTpYuVthUkKeyWijTLfhUTIUqFv5GacC3PIn6yjlcRU73Hs7I+v&#10;eo9zWwd6pMxgwsFZVwZcqj7N2BGy8mcPmWztEfCTuqMYmnWTuHI26RmwhnKPxHDQTpa3fFFh95bM&#10;hwfmcJSw4bgewj1+pAJEHzqJkg2432/dR3tkOGopqXE0C+p/bZkTlKhvBrl/mY/HcZbTYTy5QCIR&#10;d6pZn2rMVt8AUiLHRWR5EqN9UL0oHegn3CLzmBVVzHDMXdDQizehXRi4hbiYz5MRTq9lYWlWlsfQ&#10;EebIzcfmiTnbETgg9e+gH2I2fcXj1jZ6ejvfBuRiInkEukW1awBOfuJ+t6Xiajk9J6vjLp29AAAA&#10;//8DAFBLAwQUAAYACAAAACEAk6R49N8AAAAIAQAADwAAAGRycy9kb3ducmV2LnhtbEyPwU7DMBBE&#10;70j8g7VI3KhDocVNs6kAwYFKVUWL1KsbL3FEvI5ipw1/jznBcTSjmTfFanStOFEfGs8It5MMBHHl&#10;TcM1wsf+9UaBCFGz0a1nQvimAKvy8qLQufFnfqfTLtYilXDINYKNsculDJUlp8PEd8TJ+/S90zHJ&#10;vpam1+dU7lo5zbK5dLrhtGB1R8+Wqq/d4BD2myczSDOat5dqs97SQa7t/Rbx+mp8XIKINMa/MPzi&#10;J3QoE9PRD2yCaBFmKpFHhPniAUTyp3dqBuKIoNQCZFnI/wfKHwAAAP//AwBQSwECLQAUAAYACAAA&#10;ACEAtoM4kv4AAADhAQAAEwAAAAAAAAAAAAAAAAAAAAAAW0NvbnRlbnRfVHlwZXNdLnhtbFBLAQIt&#10;ABQABgAIAAAAIQA4/SH/1gAAAJQBAAALAAAAAAAAAAAAAAAAAC8BAABfcmVscy8ucmVsc1BLAQIt&#10;ABQABgAIAAAAIQBVfcnNkAIAAJMFAAAOAAAAAAAAAAAAAAAAAC4CAABkcnMvZTJvRG9jLnhtbFBL&#10;AQItABQABgAIAAAAIQCTpHj03wAAAAgBAAAPAAAAAAAAAAAAAAAAAOoEAABkcnMvZG93bnJldi54&#10;bWxQSwUGAAAAAAQABADzAAAA9gUAAAAA&#10;" o:allowoverlap="f" fillcolor="white [3201]" stroked="f" strokeweight=".5pt">
              <v:textbox style="mso-fit-shape-to-text:t">
                <w:txbxContent>
                  <w:p w14:paraId="34B50AB6" w14:textId="11DA92F9" w:rsidR="00773A64" w:rsidRDefault="00773A64" w:rsidP="00664D04">
                    <w:pPr>
                      <w:pStyle w:val="Brdtext"/>
                      <w:jc w:val="left"/>
                    </w:pPr>
                    <w:sdt>
                      <w:sdtPr>
                        <w:alias w:val="NummerEtikett"/>
                        <w:tag w:val="NummerEtikett"/>
                        <w:id w:val="145151857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08994559"/>
                        <w:lock w:val="sdtContentLocked"/>
                        <w:dataBinding w:prefixMappings="xmlns:ns0='http://rkdhs/mallar/lagstiftning/Prop/Prop.xsd'" w:xpath="/ns0:dokumentvärden[1]/ns0:dokumentnummer[1]" w:storeItemID="{068625C3-B546-44A5-B525-B7CC092E5AD6}"/>
                        <w:text/>
                      </w:sdtPr>
                      <w:sdtContent>
                        <w:r>
                          <w:t>2018/19:160</w:t>
                        </w:r>
                      </w:sdtContent>
                    </w:sdt>
                  </w:p>
                  <w:p w14:paraId="437EE0C4" w14:textId="065AA88B" w:rsidR="00773A64" w:rsidRPr="00C7375F" w:rsidRDefault="00773A64" w:rsidP="00245B60">
                    <w:pPr>
                      <w:pStyle w:val="Brdtext"/>
                    </w:pPr>
                    <w:sdt>
                      <w:sdtPr>
                        <w:alias w:val="BilageEtikett"/>
                        <w:tag w:val="BilageEtikett"/>
                        <w:id w:val="-1313563809"/>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442144653"/>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F212E2" w14:textId="77777777" w:rsidR="00773A64" w:rsidRDefault="00773A64" w:rsidP="00EE1584">
    <w:pPr>
      <w:pStyle w:val="Brdtext"/>
    </w:pPr>
    <w:r>
      <w:rPr>
        <w:noProof/>
        <w:lang w:eastAsia="sv-SE"/>
      </w:rPr>
      <mc:AlternateContent>
        <mc:Choice Requires="wps">
          <w:drawing>
            <wp:anchor distT="0" distB="0" distL="0" distR="0" simplePos="0" relativeHeight="2516582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2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94A56E" w14:textId="3B6AA205" w:rsidR="00773A64" w:rsidRDefault="00773A64" w:rsidP="00A118D8">
                          <w:pPr>
                            <w:pStyle w:val="Brdtext"/>
                            <w:jc w:val="left"/>
                          </w:pPr>
                          <w:sdt>
                            <w:sdtPr>
                              <w:alias w:val="NummerEtikett"/>
                              <w:tag w:val="NummerEtikett"/>
                              <w:id w:val="15710026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23924477"/>
                              <w:lock w:val="sdtContentLocked"/>
                              <w:dataBinding w:prefixMappings="xmlns:ns0='http://rkdhs/mallar/lagstiftning/Prop/Prop.xsd'" w:xpath="/ns0:dokumentvärden[1]/ns0:dokumentnummer[1]" w:storeItemID="{068625C3-B546-44A5-B525-B7CC092E5AD6}"/>
                              <w:text/>
                            </w:sdtPr>
                            <w:sdtContent>
                              <w:r>
                                <w:t>2018/19:160</w:t>
                              </w:r>
                            </w:sdtContent>
                          </w:sdt>
                        </w:p>
                        <w:p w14:paraId="6A264568" w14:textId="6DD56A30" w:rsidR="00773A64" w:rsidRPr="00C7375F" w:rsidRDefault="00773A64" w:rsidP="00245B60">
                          <w:pPr>
                            <w:pStyle w:val="Brdtext"/>
                          </w:pPr>
                          <w:sdt>
                            <w:sdtPr>
                              <w:alias w:val="BilageEtikett"/>
                              <w:tag w:val="BilageEtikett"/>
                              <w:id w:val="160383752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27922261"/>
                              <w:lock w:val="sdtContentLocked"/>
                              <w:dataBinding w:prefixMappings="xmlns:ns0='http://rkdhs/mallar/lagstiftning/Prop/Prop.xsd'" w:xpath="/ns0:dokumentvärden[1]/ns0:bilagor[1]/ns0:bilaga[5]/@bilagenummer" w:storeItemID="{068625C3-B546-44A5-B525-B7CC092E5AD6}"/>
                              <w:text/>
                            </w:sdtPr>
                            <w:sdtContent>
                              <w:r>
                                <w:t>5</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3" type="#_x0000_t202" style="position:absolute;left:0;text-align:left;margin-left:348.15pt;margin-top:35.45pt;width:89.85pt;height:9.6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xHCdkAIAAJMFAAAOAAAAZHJzL2Uyb0RvYy54bWysVN9v2jAQfp+0/8Hy+wihlK2IULFWnSah&#10;thpMfTaOXaLZPs82JOyv39lJgHV96bSX5Oz75fvuu5tdN1qRvXC+AlPQfDCkRBgOZWWeC/p9fffh&#10;EyU+MFMyBUYU9CA8vZ6/fzer7VSMYAuqFI5gEOOntS3oNgQ7zTLPt0IzPwArDColOM0CHt1zVjpW&#10;Y3StstFwOMlqcKV1wIX3eHvbKuk8xZdS8PAgpReBqILi20L6uvTdxG82n7Hps2N2W/HuGewfXqFZ&#10;ZTDpMdQtC4zsXPVXKF1xBx5kGHDQGUhZcZFqwGry4YtqVltmRaoFwfH2CJP/f2H5/f7Rkaos6GhC&#10;iWEae7QWTXA7LOAiwlNbP0WrlUW70HyGBtvc33u8jFU30un4x3oI6hHowxFcDEZ4dMrHOXaMEo66&#10;fJRfjRL62cnbOh++CNAkCgV12LyEKdsvfcCXoGlvEpN5UFV5VymVDpEw4kY5smfYahXSG9HjDytl&#10;SF3QycXlMAU2EN3byMrEMCJRpksXK28rTFI4KBFtlPkmJEKWCn0lN+NcmGP+ZB2tJKZ6i2Nnf3rV&#10;W5zbOtAjZQYTjs66MuBS9WnGTpCVP3rIZGuPgJ/VHcXQbJrElYtJz4ANlAckhoN2srzldxV2b8l8&#10;eGQORwkbjushPOBHKkD0oZMo2YL79dp9tEeGo5aSGkezoP7njjlBifpqkPtX+XgcZzkdxpcfkUjE&#10;nWs25xqz0zeAlMhxEVmexGgfVC9KB/oJt8giZkUVMxxzFzT04k1oFwZuIS4Wi2SE02tZWJqV5TF0&#10;hDlyc908MWc7Agek/j30Q8ymL3jc2kZPbxe7gFxMJI9At6h2DcDJT9zvtlRcLefnZHXapfPfAAAA&#10;//8DAFBLAwQUAAYACAAAACEAOooRwt8AAAAJAQAADwAAAGRycy9kb3ducmV2LnhtbEyPwU7DMBBE&#10;70j8g7VI3KhdQGkTsqkAwYFKVUWLxNWNlzgitqPYacPfs5zKcbVPM2/K1eQ6caQhtsEjzGcKBPk6&#10;mNY3CB/715sliJi0N7oLnhB+KMKqurwodWHCyb/TcZcawSE+FhrBptQXUsbaktNxFnry/PsKg9OJ&#10;z6GRZtAnDnedvFUqk063nhus7unZUv29Gx3CfvNkRmkm8/ZSb9Zb+pRre79FvL6aHh9AJJrSGYY/&#10;fVaHip0OYfQmig4hy7M7RhEWKgfBwHKR8bgDQq7mIKtS/l9Q/QIAAP//AwBQSwECLQAUAAYACAAA&#10;ACEAtoM4kv4AAADhAQAAEwAAAAAAAAAAAAAAAAAAAAAAW0NvbnRlbnRfVHlwZXNdLnhtbFBLAQIt&#10;ABQABgAIAAAAIQA4/SH/1gAAAJQBAAALAAAAAAAAAAAAAAAAAC8BAABfcmVscy8ucmVsc1BLAQIt&#10;ABQABgAIAAAAIQABxHCdkAIAAJMFAAAOAAAAAAAAAAAAAAAAAC4CAABkcnMvZTJvRG9jLnhtbFBL&#10;AQItABQABgAIAAAAIQA6ihHC3wAAAAkBAAAPAAAAAAAAAAAAAAAAAOoEAABkcnMvZG93bnJldi54&#10;bWxQSwUGAAAAAAQABADzAAAA9gUAAAAA&#10;" o:allowoverlap="f" fillcolor="white [3201]" stroked="f" strokeweight=".5pt">
              <v:textbox style="mso-fit-shape-to-text:t">
                <w:txbxContent>
                  <w:p w14:paraId="6B94A56E" w14:textId="3B6AA205" w:rsidR="00773A64" w:rsidRDefault="00773A64" w:rsidP="00A118D8">
                    <w:pPr>
                      <w:pStyle w:val="Brdtext"/>
                      <w:jc w:val="left"/>
                    </w:pPr>
                    <w:sdt>
                      <w:sdtPr>
                        <w:alias w:val="NummerEtikett"/>
                        <w:tag w:val="NummerEtikett"/>
                        <w:id w:val="157100269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423924477"/>
                        <w:lock w:val="sdtContentLocked"/>
                        <w:dataBinding w:prefixMappings="xmlns:ns0='http://rkdhs/mallar/lagstiftning/Prop/Prop.xsd'" w:xpath="/ns0:dokumentvärden[1]/ns0:dokumentnummer[1]" w:storeItemID="{068625C3-B546-44A5-B525-B7CC092E5AD6}"/>
                        <w:text/>
                      </w:sdtPr>
                      <w:sdtContent>
                        <w:r>
                          <w:t>2018/19:160</w:t>
                        </w:r>
                      </w:sdtContent>
                    </w:sdt>
                  </w:p>
                  <w:p w14:paraId="6A264568" w14:textId="6DD56A30" w:rsidR="00773A64" w:rsidRPr="00C7375F" w:rsidRDefault="00773A64" w:rsidP="00245B60">
                    <w:pPr>
                      <w:pStyle w:val="Brdtext"/>
                    </w:pPr>
                    <w:sdt>
                      <w:sdtPr>
                        <w:alias w:val="BilageEtikett"/>
                        <w:tag w:val="BilageEtikett"/>
                        <w:id w:val="1603837528"/>
                        <w:lock w:val="sdtContentLocked"/>
                        <w:dataBinding w:prefixMappings="xmlns:ns0='http://rkdhs/mallar/lagstiftning/Prop/Prop.xsd'" w:xpath="/ns0:dokumentvärden[1]/ns0:bilagor[1]/ns0:bilaga[5]/@bilageetikett" w:storeItemID="{068625C3-B546-44A5-B525-B7CC092E5AD6}"/>
                        <w:text/>
                      </w:sdtPr>
                      <w:sdtContent>
                        <w:r>
                          <w:t>Bilaga</w:t>
                        </w:r>
                      </w:sdtContent>
                    </w:sdt>
                    <w:r>
                      <w:t xml:space="preserve"> </w:t>
                    </w:r>
                    <w:sdt>
                      <w:sdtPr>
                        <w:alias w:val="BilageNummer"/>
                        <w:tag w:val="BilageNummer"/>
                        <w:id w:val="27922261"/>
                        <w:lock w:val="sdtContentLocked"/>
                        <w:dataBinding w:prefixMappings="xmlns:ns0='http://rkdhs/mallar/lagstiftning/Prop/Prop.xsd'" w:xpath="/ns0:dokumentvärden[1]/ns0:bilagor[1]/ns0:bilaga[5]/@bilagenummer" w:storeItemID="{068625C3-B546-44A5-B525-B7CC092E5AD6}"/>
                        <w:text/>
                      </w:sdtPr>
                      <w:sdtContent>
                        <w:r>
                          <w:t>5</w:t>
                        </w:r>
                      </w:sdtContent>
                    </w:sdt>
                  </w:p>
                </w:txbxContent>
              </v:textbox>
              <w10:wrap type="square" anchorx="page" anchory="page"/>
            </v:shape>
          </w:pict>
        </mc:Fallback>
      </mc:AlternateContent>
    </w:r>
    <w:r>
      <w:t xml:space="preserve"> </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8154DD" w14:textId="77777777" w:rsidR="00773A64" w:rsidRDefault="00773A64" w:rsidP="00EE1584">
    <w:pPr>
      <w:pStyle w:val="Brdtext"/>
    </w:pPr>
    <w:r>
      <w:t xml:space="preserve"> </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734C02" w14:textId="77777777" w:rsidR="00773A64" w:rsidRDefault="00773A64" w:rsidP="00664D04">
    <w:pPr>
      <w:pStyle w:val="Brdtext"/>
    </w:pPr>
    <w:r>
      <w:rPr>
        <w:noProof/>
        <w:lang w:eastAsia="sv-SE"/>
      </w:rPr>
      <mc:AlternateContent>
        <mc:Choice Requires="wps">
          <w:drawing>
            <wp:anchor distT="0" distB="0" distL="0" distR="0" simplePos="0" relativeHeight="251658265"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2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BEF74A" w14:textId="311FF137" w:rsidR="00773A64" w:rsidRPr="00756E21" w:rsidRDefault="00773A64" w:rsidP="00664D04">
                          <w:pPr>
                            <w:pStyle w:val="Brdtext"/>
                            <w:jc w:val="left"/>
                          </w:pPr>
                          <w:sdt>
                            <w:sdtPr>
                              <w:alias w:val="NummerEtikett"/>
                              <w:tag w:val="NummerEtikett"/>
                              <w:id w:val="-5996397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01663798"/>
                              <w:lock w:val="sdtContentLocked"/>
                              <w:dataBinding w:prefixMappings="xmlns:ns0='http://rkdhs/mallar/lagstiftning/Prop/Prop.xsd'" w:xpath="/ns0:dokumentvärden[1]/ns0:dokumentnummer[1]" w:storeItemID="{068625C3-B546-44A5-B525-B7CC092E5AD6}"/>
                              <w:text/>
                            </w:sdtPr>
                            <w:sdtContent>
                              <w:r>
                                <w:t>2018/19:160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67" type="#_x0000_t202" style="position:absolute;left:0;text-align:left;margin-left:29.4pt;margin-top:35.55pt;width:89.85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4HZjQIAAJMFAAAOAAAAZHJzL2Uyb0RvYy54bWysVEtPGzEQvlfqf7B8L5tNAy0RG5SCqCoh&#10;QIWKs+O1yaq2x7Un2U1/PWPv5lHKhaqXXdvzzfubOTvvrGFrFWIDruLl0Ygz5STUjXuq+I+Hqw+f&#10;OYsoXC0MOFXxjYr8fPb+3Vnrp2oMSzC1CoyMuDhtfcWXiH5aFFEulRXxCLxyJNQQrEC6hqeiDqIl&#10;69YU49HopGgh1D6AVDHS62Uv5LNsX2sl8VbrqJCZilNsmL8hfxfpW8zOxPQpCL9s5BCG+IcorGgc&#10;Od2ZuhQo2Co0f5myjQwQQeORBFuA1o1UOQfKphy9yOZ+KbzKuVBxot+VKf4/s/JmfRdYU1d8fMqZ&#10;E5Z69KA6DCtKYJzK0/o4JdS9Jxx2X6CjNm/fIz2mrDsdbPpTPozkVOjNrrhkjMmkVE5K6hhnkmTl&#10;uDwd5+oXe20fIn5VYFk6VDxQ83JNxfo6IkVC0C0kOYtgmvqqMSZfEmHUhQlsLajVBnOMpPEHyjjW&#10;Vvzk4/EoG3aQ1HvLxiUzKlNmcJcy7zPMJ9wYlTDGfVeaSpYTfcW3kFK5nf+MTihNrt6iOOD3Ub1F&#10;uc+DNLJncLhTto2DkLPPM7YvWf1zWzLd46ngB3mnI3aLLnNlkluXnhZQb4gYAfrJil5eNdS9axHx&#10;TgQaJWo4rQe8pY82QNWH4cTZEsLv194TnhhOUs5aGs2Kx18rERRn5psj7p+WEwqAYb5Mjj8RkVg4&#10;lCwOJW5lL4AoUdIi8jIfEx7N9qgD2EfaIvPklUTCSfJdcdweL7BfGLSFpJrPM4im1wu8dvdeJtOp&#10;zImbD92jCH4gMBL1b2A7xGL6gsc9NmlGP18hcTGTfF/VoQE0+Zn7w5ZKq+XwnlH7XTp7BgAA//8D&#10;AFBLAwQUAAYACAAAACEAq02CE98AAAAIAQAADwAAAGRycy9kb3ducmV2LnhtbEyPwU7DMBBE70j9&#10;B2srcaNOWgohZFMVBAcqVRUtElc3XuKo8TqKnTb8PeYEx9GMZt4Uq9G24ky9bxwjpLMEBHHldMM1&#10;wsfh9SYD4YNirVrHhPBNHlbl5KpQuXYXfqfzPtQilrDPFYIJocul9JUhq/zMdcTR+3K9VSHKvpa6&#10;V5dYbls5T5I7aVXDccGojp4NVaf9YBEO2yc9SD3qt5dqu9nRp9yY2x3i9XRcP4IINIa/MPziR3Qo&#10;I9PRDay9aBGWWSQPCPdpCiL680W2BHFEeEgWIMtC/j9Q/gAAAP//AwBQSwECLQAUAAYACAAAACEA&#10;toM4kv4AAADhAQAAEwAAAAAAAAAAAAAAAAAAAAAAW0NvbnRlbnRfVHlwZXNdLnhtbFBLAQItABQA&#10;BgAIAAAAIQA4/SH/1gAAAJQBAAALAAAAAAAAAAAAAAAAAC8BAABfcmVscy8ucmVsc1BLAQItABQA&#10;BgAIAAAAIQD8+4HZjQIAAJMFAAAOAAAAAAAAAAAAAAAAAC4CAABkcnMvZTJvRG9jLnhtbFBLAQIt&#10;ABQABgAIAAAAIQCrTYIT3wAAAAgBAAAPAAAAAAAAAAAAAAAAAOcEAABkcnMvZG93bnJldi54bWxQ&#10;SwUGAAAAAAQABADzAAAA8wUAAAAA&#10;" o:allowoverlap="f" fillcolor="white [3201]" stroked="f" strokeweight=".5pt">
              <v:textbox style="mso-fit-shape-to-text:t">
                <w:txbxContent>
                  <w:p w14:paraId="39BEF74A" w14:textId="311FF137" w:rsidR="00773A64" w:rsidRPr="00756E21" w:rsidRDefault="00773A64" w:rsidP="00664D04">
                    <w:pPr>
                      <w:pStyle w:val="Brdtext"/>
                      <w:jc w:val="left"/>
                    </w:pPr>
                    <w:sdt>
                      <w:sdtPr>
                        <w:alias w:val="NummerEtikett"/>
                        <w:tag w:val="NummerEtikett"/>
                        <w:id w:val="-599639710"/>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001663798"/>
                        <w:lock w:val="sdtContentLocked"/>
                        <w:dataBinding w:prefixMappings="xmlns:ns0='http://rkdhs/mallar/lagstiftning/Prop/Prop.xsd'" w:xpath="/ns0:dokumentvärden[1]/ns0:dokumentnummer[1]" w:storeItemID="{068625C3-B546-44A5-B525-B7CC092E5AD6}"/>
                        <w:text/>
                      </w:sdtPr>
                      <w:sdtContent>
                        <w:r>
                          <w:t>2018/19:160</w:t>
                        </w:r>
                      </w:sdtContent>
                    </w:sdt>
                  </w:p>
                </w:txbxContent>
              </v:textbox>
              <w10:wrap type="square" anchorx="page" anchory="page"/>
            </v:shape>
          </w:pict>
        </mc:Fallback>
      </mc:AlternateContent>
    </w:r>
    <w:r>
      <w:t xml:space="preserve"> </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DAB03F" w14:textId="77777777" w:rsidR="00773A64" w:rsidRDefault="00773A64" w:rsidP="00EE1584">
    <w:pPr>
      <w:pStyle w:val="Brdtext"/>
    </w:pPr>
    <w:r>
      <w:rPr>
        <w:noProof/>
        <w:lang w:eastAsia="sv-SE"/>
      </w:rPr>
      <mc:AlternateContent>
        <mc:Choice Requires="wps">
          <w:drawing>
            <wp:anchor distT="0" distB="0" distL="0" distR="0" simplePos="0" relativeHeight="251658273"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2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F082986" w14:textId="06A8DBD7" w:rsidR="00773A64" w:rsidRPr="00756E21" w:rsidRDefault="00773A64" w:rsidP="00A118D8">
                          <w:pPr>
                            <w:pStyle w:val="Brdtext"/>
                            <w:jc w:val="left"/>
                          </w:pPr>
                          <w:sdt>
                            <w:sdtPr>
                              <w:alias w:val="NummerEtikett"/>
                              <w:tag w:val="NummerEtikett"/>
                              <w:id w:val="13146079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71808718"/>
                              <w:lock w:val="sdtContentLocked"/>
                              <w:dataBinding w:prefixMappings="xmlns:ns0='http://rkdhs/mallar/lagstiftning/Prop/Prop.xsd'" w:xpath="/ns0:dokumentvärden[1]/ns0:dokumentnummer[1]" w:storeItemID="{068625C3-B546-44A5-B525-B7CC092E5AD6}"/>
                              <w:text/>
                            </w:sdtPr>
                            <w:sdtContent>
                              <w:r>
                                <w:t>2018/19:160</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68" type="#_x0000_t202" style="position:absolute;left:0;text-align:left;margin-left:348pt;margin-top:36pt;width:89.85pt;height:9.6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INb4jgIAAJMFAAAOAAAAZHJzL2Uyb0RvYy54bWysVNtOGzEQfa/Uf7D8XjYbAi0RG5SCqCoh&#10;QIWKZ8drk1V9q+1kN/36Hns3l1JeqPqyO/bcPGfOzPlFpxVZCx8aaypaHo0oEYbbujHPFf3+eP3h&#10;EyUhMlMzZY2o6EYEejF7/+68dVMxtkurauEJgpgwbV1FlzG6aVEEvhSahSPrhIFSWq9ZxNE/F7Vn&#10;LaJrVYxHo9Oitb523nIRAm6veiWd5fhSCh7vpAwiElVRvC3mr8/fRfoWs3M2ffbMLRs+PIP9wys0&#10;awyS7kJdscjIyjd/hdIN9zZYGY+41YWVsuEi14BqytGLah6WzIlcC8AJbgdT+H9h+e363pOmrugY&#10;nTJMo0ePoot+hQKOEzytC1NYPTjYxe6z7dDm7X3AZaq6k16nP+oh0APozQ5cBCM8OZWTEh2jhENX&#10;jsuzcUa/2Hs7H+IXYTVJQkU9mpcxZeubEPESmG5NUrJgVVNfN0rlQyKMuFSerBlarWJ+Izz+sFKG&#10;tBU9PT4Z5cDGJvc+sjIpjMiUGdKlyvsKsxQ3SiQbZb4JCchyoa/kZpwLs8ufrZOVRKq3OA72+1e9&#10;xbmvAx45szVx56wbY32uPs/YHrL6xxYy2dsD8IO6kxi7RZe5MtkxYGHrDYjhbT9ZwfHrBt27YSHe&#10;M49RQsOxHuIdPlJZoG8HiZKl9b9eu0/2YDi0lLQYzYqGnyvmBSXqqwH3z8rJJM1yPkxOPoJIxB9q&#10;Focas9KXFpQosYgcz2Kyj2orSm/1E7bIPGWFihmO3BWNW/Ey9gsDW4iL+TwbYXodizfmwfEUOsGc&#10;uPnYPTHvBgJHUP/WboeYTV/wuLdNnsHNVxFczCRPQPeoDg3A5GfuD1sqrZbDc7ba79LZbwAAAP//&#10;AwBQSwMEFAAGAAgAAAAhABZzEpXgAAAACQEAAA8AAABkcnMvZG93bnJldi54bWxMj0FLw0AQhe+C&#10;/2EZwZvdNGjSptkUFT1YKMVW6HWbHbPB7GzIbtr47x1PenoM7/Hme+V6cp044xBaTwrmswQEUu1N&#10;S42Cj8Pr3QJEiJqM7jyhgm8MsK6ur0pdGH+hdzzvYyO4hEKhFdgY+0LKUFt0Osx8j8Tepx+cjnwO&#10;jTSDvnC562SaJJl0uiX+YHWPzxbrr/3oFBy2T2aUZjJvL/V2s8Oj3Nj7nVK3N9PjCkTEKf6F4Ref&#10;0aFippMfyQTRKciWGW+JCvKUlQOL/CEHcVKwnKcgq1L+X1D9AAAA//8DAFBLAQItABQABgAIAAAA&#10;IQC2gziS/gAAAOEBAAATAAAAAAAAAAAAAAAAAAAAAABbQ29udGVudF9UeXBlc10ueG1sUEsBAi0A&#10;FAAGAAgAAAAhADj9If/WAAAAlAEAAAsAAAAAAAAAAAAAAAAALwEAAF9yZWxzLy5yZWxzUEsBAi0A&#10;FAAGAAgAAAAhABcg1viOAgAAkwUAAA4AAAAAAAAAAAAAAAAALgIAAGRycy9lMm9Eb2MueG1sUEsB&#10;Ai0AFAAGAAgAAAAhABZzEpXgAAAACQEAAA8AAAAAAAAAAAAAAAAA6AQAAGRycy9kb3ducmV2Lnht&#10;bFBLBQYAAAAABAAEAPMAAAD1BQAAAAA=&#10;" o:allowoverlap="f" fillcolor="white [3201]" stroked="f" strokeweight=".5pt">
              <v:textbox style="mso-fit-shape-to-text:t">
                <w:txbxContent>
                  <w:p w14:paraId="6F082986" w14:textId="06A8DBD7" w:rsidR="00773A64" w:rsidRPr="00756E21" w:rsidRDefault="00773A64" w:rsidP="00A118D8">
                    <w:pPr>
                      <w:pStyle w:val="Brdtext"/>
                      <w:jc w:val="left"/>
                    </w:pPr>
                    <w:sdt>
                      <w:sdtPr>
                        <w:alias w:val="NummerEtikett"/>
                        <w:tag w:val="NummerEtikett"/>
                        <w:id w:val="1314607938"/>
                        <w:lock w:val="sdtContentLocked"/>
                        <w:dataBinding w:prefixMappings="xmlns:ns0='http://rkdhs/mallar/lagstiftning/Prop/Prop.xsd'" w:xpath="/ns0:dokumentvärden[1]/ns0:dokumentnummer[1]/@etikett" w:storeItemID="{068625C3-B546-44A5-B525-B7CC092E5AD6}"/>
                        <w:text/>
                      </w:sdtPr>
                      <w:sdtContent>
                        <w:r>
                          <w:t>Prop.</w:t>
                        </w:r>
                      </w:sdtContent>
                    </w:sdt>
                    <w:r>
                      <w:t xml:space="preserve"> </w:t>
                    </w:r>
                    <w:sdt>
                      <w:sdtPr>
                        <w:alias w:val="Nummer"/>
                        <w:tag w:val="Nummer"/>
                        <w:id w:val="1771808718"/>
                        <w:lock w:val="sdtContentLocked"/>
                        <w:dataBinding w:prefixMappings="xmlns:ns0='http://rkdhs/mallar/lagstiftning/Prop/Prop.xsd'" w:xpath="/ns0:dokumentvärden[1]/ns0:dokumentnummer[1]" w:storeItemID="{068625C3-B546-44A5-B525-B7CC092E5AD6}"/>
                        <w:text/>
                      </w:sdtPr>
                      <w:sdtContent>
                        <w:r>
                          <w:t>2018/19:160</w:t>
                        </w:r>
                      </w:sdtContent>
                    </w:sdt>
                  </w:p>
                </w:txbxContent>
              </v:textbox>
              <w10:wrap type="square" anchorx="page" anchory="page"/>
            </v:shape>
          </w:pict>
        </mc:Fallback>
      </mc:AlternateContent>
    </w:r>
    <w:r>
      <w:t xml:space="preserve"> </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E24722" w14:textId="77777777" w:rsidR="00773A64" w:rsidRDefault="00773A64"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2EB89F6E"/>
    <w:numStyleLink w:val="RKrubrik1-4"/>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D2A232D"/>
    <w:multiLevelType w:val="multilevel"/>
    <w:tmpl w:val="5F4669F2"/>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3FD21564"/>
    <w:multiLevelType w:val="multilevel"/>
    <w:tmpl w:val="85CA2C1E"/>
    <w:numStyleLink w:val="RKpunktlista"/>
  </w:abstractNum>
  <w:abstractNum w:abstractNumId="26"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7" w15:restartNumberingAfterBreak="0">
    <w:nsid w:val="43612E31"/>
    <w:multiLevelType w:val="multilevel"/>
    <w:tmpl w:val="089CCD3C"/>
    <w:numStyleLink w:val="RKpunktlistaram"/>
  </w:abstractNum>
  <w:abstractNum w:abstractNumId="28" w15:restartNumberingAfterBreak="0">
    <w:nsid w:val="45A626CA"/>
    <w:multiLevelType w:val="multilevel"/>
    <w:tmpl w:val="4B9E585A"/>
    <w:numStyleLink w:val="RKnummerlista"/>
  </w:abstractNum>
  <w:abstractNum w:abstractNumId="29" w15:restartNumberingAfterBreak="0">
    <w:nsid w:val="489C4783"/>
    <w:multiLevelType w:val="multilevel"/>
    <w:tmpl w:val="70D898A8"/>
    <w:numStyleLink w:val="RKstrecklista"/>
  </w:abstractNum>
  <w:abstractNum w:abstractNumId="30" w15:restartNumberingAfterBreak="0">
    <w:nsid w:val="4CD01921"/>
    <w:multiLevelType w:val="multilevel"/>
    <w:tmpl w:val="089CCD3C"/>
    <w:numStyleLink w:val="RKpunktlistaram"/>
  </w:abstractNum>
  <w:abstractNum w:abstractNumId="31" w15:restartNumberingAfterBreak="0">
    <w:nsid w:val="53191FCC"/>
    <w:multiLevelType w:val="multilevel"/>
    <w:tmpl w:val="77F4358A"/>
    <w:numStyleLink w:val="RKnumreradlistaram"/>
  </w:abstractNum>
  <w:abstractNum w:abstractNumId="32"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3" w15:restartNumberingAfterBreak="0">
    <w:nsid w:val="58FE4B62"/>
    <w:multiLevelType w:val="multilevel"/>
    <w:tmpl w:val="77F4358A"/>
    <w:numStyleLink w:val="RKnumreradlistaram"/>
  </w:abstractNum>
  <w:abstractNum w:abstractNumId="34" w15:restartNumberingAfterBreak="0">
    <w:nsid w:val="59A00B31"/>
    <w:multiLevelType w:val="multilevel"/>
    <w:tmpl w:val="4B9E585A"/>
    <w:numStyleLink w:val="RKnummerlista"/>
  </w:abstractNum>
  <w:abstractNum w:abstractNumId="35" w15:restartNumberingAfterBreak="0">
    <w:nsid w:val="603A5610"/>
    <w:multiLevelType w:val="multilevel"/>
    <w:tmpl w:val="85CA2C1E"/>
    <w:numStyleLink w:val="RKpunktlista"/>
  </w:abstractNum>
  <w:abstractNum w:abstractNumId="36" w15:restartNumberingAfterBreak="0">
    <w:nsid w:val="621E5655"/>
    <w:multiLevelType w:val="multilevel"/>
    <w:tmpl w:val="85CA2C1E"/>
    <w:numStyleLink w:val="RKpunktlista"/>
  </w:abstractNum>
  <w:abstractNum w:abstractNumId="37" w15:restartNumberingAfterBreak="0">
    <w:nsid w:val="62A7665E"/>
    <w:multiLevelType w:val="multilevel"/>
    <w:tmpl w:val="70D898A8"/>
    <w:numStyleLink w:val="RKstrecklista"/>
  </w:abstractNum>
  <w:abstractNum w:abstractNumId="38" w15:restartNumberingAfterBreak="0">
    <w:nsid w:val="6D1E7806"/>
    <w:multiLevelType w:val="multilevel"/>
    <w:tmpl w:val="70D898A8"/>
    <w:numStyleLink w:val="RKstrecklista"/>
  </w:abstractNum>
  <w:abstractNum w:abstractNumId="39" w15:restartNumberingAfterBreak="0">
    <w:nsid w:val="755223B5"/>
    <w:multiLevelType w:val="multilevel"/>
    <w:tmpl w:val="70D898A8"/>
    <w:numStyleLink w:val="RKstrecklista"/>
  </w:abstractNum>
  <w:num w:numId="1">
    <w:abstractNumId w:val="13"/>
  </w:num>
  <w:num w:numId="2">
    <w:abstractNumId w:val="11"/>
  </w:num>
  <w:num w:numId="3">
    <w:abstractNumId w:val="12"/>
  </w:num>
  <w:num w:numId="4">
    <w:abstractNumId w:val="10"/>
  </w:num>
  <w:num w:numId="5">
    <w:abstractNumId w:val="0"/>
  </w:num>
  <w:num w:numId="6">
    <w:abstractNumId w:val="9"/>
  </w:num>
  <w:num w:numId="7">
    <w:abstractNumId w:val="3"/>
  </w:num>
  <w:num w:numId="8">
    <w:abstractNumId w:val="23"/>
  </w:num>
  <w:num w:numId="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abstractNumId w:val="32"/>
  </w:num>
  <w:num w:numId="11">
    <w:abstractNumId w:val="21"/>
  </w:num>
  <w:num w:numId="12">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abstractNumId w:val="7"/>
  </w:num>
  <w:num w:numId="14">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abstractNumId w:val="18"/>
  </w:num>
  <w:num w:numId="16">
    <w:abstractNumId w:val="28"/>
  </w:num>
  <w:num w:numId="17">
    <w:abstractNumId w:val="33"/>
  </w:num>
  <w:num w:numId="18">
    <w:abstractNumId w:val="8"/>
  </w:num>
  <w:num w:numId="19">
    <w:abstractNumId w:val="39"/>
  </w:num>
  <w:num w:numId="20">
    <w:abstractNumId w:val="37"/>
  </w:num>
  <w:num w:numId="21">
    <w:abstractNumId w:val="14"/>
  </w:num>
  <w:num w:numId="22">
    <w:abstractNumId w:val="20"/>
  </w:num>
  <w:num w:numId="23">
    <w:abstractNumId w:val="16"/>
  </w:num>
  <w:num w:numId="24">
    <w:abstractNumId w:val="4"/>
  </w:num>
  <w:num w:numId="25">
    <w:abstractNumId w:val="22"/>
  </w:num>
  <w:num w:numId="26">
    <w:abstractNumId w:val="34"/>
  </w:num>
  <w:num w:numId="27">
    <w:abstractNumId w:val="1"/>
    <w:lvlOverride w:ilvl="1">
      <w:lvl w:ilvl="1">
        <w:start w:val="1"/>
        <w:numFmt w:val="decimal"/>
        <w:pStyle w:val="Numreradlista"/>
        <w:lvlText w:val="%2."/>
        <w:lvlJc w:val="left"/>
        <w:pPr>
          <w:ind w:left="284" w:hanging="284"/>
        </w:pPr>
        <w:rPr>
          <w:rFonts w:hint="default"/>
        </w:rPr>
      </w:lvl>
    </w:lvlOverride>
  </w:num>
  <w:num w:numId="28">
    <w:abstractNumId w:val="31"/>
  </w:num>
  <w:num w:numId="29">
    <w:abstractNumId w:val="19"/>
  </w:num>
  <w:num w:numId="30">
    <w:abstractNumId w:val="25"/>
  </w:num>
  <w:num w:numId="31">
    <w:abstractNumId w:val="35"/>
  </w:num>
  <w:num w:numId="32">
    <w:abstractNumId w:val="36"/>
  </w:num>
  <w:num w:numId="33">
    <w:abstractNumId w:val="38"/>
  </w:num>
  <w:num w:numId="34">
    <w:abstractNumId w:val="26"/>
  </w:num>
  <w:num w:numId="35">
    <w:abstractNumId w:val="30"/>
  </w:num>
  <w:num w:numId="36">
    <w:abstractNumId w:val="27"/>
  </w:num>
  <w:num w:numId="37">
    <w:abstractNumId w:val="6"/>
  </w:num>
  <w:num w:numId="38">
    <w:abstractNumId w:val="5"/>
  </w:num>
  <w:num w:numId="39">
    <w:abstractNumId w:val="2"/>
  </w:num>
  <w:num w:numId="40">
    <w:abstractNumId w:val="17"/>
  </w:num>
  <w:num w:numId="41">
    <w:abstractNumId w:val="29"/>
  </w:num>
  <w:num w:numId="42">
    <w:abstractNumId w:val="15"/>
  </w:num>
  <w:num w:numId="43">
    <w:abstractNumId w:val="24"/>
  </w:num>
  <w:num w:numId="4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mirrorMargins/>
  <w:proofState w:spelling="clean" w:grammar="clean"/>
  <w:attachedTemplate r:id="rId1"/>
  <w:defaultTabStop w:val="1304"/>
  <w:hyphenationZone w:val="425"/>
  <w:evenAndOddHeaders/>
  <w:characterSpacingControl w:val="doNotCompress"/>
  <w:hdrShapeDefaults>
    <o:shapedefaults v:ext="edit" spidmax="57345"/>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530C1B"/>
    <w:rsid w:val="000023F8"/>
    <w:rsid w:val="000106C3"/>
    <w:rsid w:val="000127FF"/>
    <w:rsid w:val="000140A3"/>
    <w:rsid w:val="000163C7"/>
    <w:rsid w:val="000211BF"/>
    <w:rsid w:val="00023475"/>
    <w:rsid w:val="00025171"/>
    <w:rsid w:val="000276E3"/>
    <w:rsid w:val="00032E6D"/>
    <w:rsid w:val="00034D36"/>
    <w:rsid w:val="00040A0F"/>
    <w:rsid w:val="00043AB1"/>
    <w:rsid w:val="00045501"/>
    <w:rsid w:val="00046417"/>
    <w:rsid w:val="00047664"/>
    <w:rsid w:val="00055486"/>
    <w:rsid w:val="00061989"/>
    <w:rsid w:val="000631A9"/>
    <w:rsid w:val="00072689"/>
    <w:rsid w:val="000761F8"/>
    <w:rsid w:val="0008203A"/>
    <w:rsid w:val="00085EFF"/>
    <w:rsid w:val="00087752"/>
    <w:rsid w:val="000879B3"/>
    <w:rsid w:val="0009544E"/>
    <w:rsid w:val="00096CFD"/>
    <w:rsid w:val="000A1209"/>
    <w:rsid w:val="000A2C67"/>
    <w:rsid w:val="000A40DD"/>
    <w:rsid w:val="000A6489"/>
    <w:rsid w:val="000A66BE"/>
    <w:rsid w:val="000A6F2D"/>
    <w:rsid w:val="000B02F6"/>
    <w:rsid w:val="000B3DDA"/>
    <w:rsid w:val="000B7DEE"/>
    <w:rsid w:val="000C0142"/>
    <w:rsid w:val="000C0772"/>
    <w:rsid w:val="000C5CDD"/>
    <w:rsid w:val="000C7233"/>
    <w:rsid w:val="000E2736"/>
    <w:rsid w:val="000E6A30"/>
    <w:rsid w:val="000E7DA9"/>
    <w:rsid w:val="000F01DD"/>
    <w:rsid w:val="000F4DD6"/>
    <w:rsid w:val="000F517D"/>
    <w:rsid w:val="001028C5"/>
    <w:rsid w:val="00107129"/>
    <w:rsid w:val="00110C85"/>
    <w:rsid w:val="001134FB"/>
    <w:rsid w:val="00113CC6"/>
    <w:rsid w:val="00115516"/>
    <w:rsid w:val="00116299"/>
    <w:rsid w:val="00122565"/>
    <w:rsid w:val="0012360F"/>
    <w:rsid w:val="00125E16"/>
    <w:rsid w:val="00131972"/>
    <w:rsid w:val="0013464D"/>
    <w:rsid w:val="00135343"/>
    <w:rsid w:val="00144361"/>
    <w:rsid w:val="00152340"/>
    <w:rsid w:val="001531B4"/>
    <w:rsid w:val="00155500"/>
    <w:rsid w:val="00157EF7"/>
    <w:rsid w:val="00166139"/>
    <w:rsid w:val="001708B9"/>
    <w:rsid w:val="00174E46"/>
    <w:rsid w:val="00175A45"/>
    <w:rsid w:val="00180BCD"/>
    <w:rsid w:val="00181DAB"/>
    <w:rsid w:val="00183E1F"/>
    <w:rsid w:val="00185AD6"/>
    <w:rsid w:val="0019074D"/>
    <w:rsid w:val="001A0FB9"/>
    <w:rsid w:val="001A1729"/>
    <w:rsid w:val="001A465E"/>
    <w:rsid w:val="001A4767"/>
    <w:rsid w:val="001A6FAB"/>
    <w:rsid w:val="001B7CDA"/>
    <w:rsid w:val="001C4647"/>
    <w:rsid w:val="001D0157"/>
    <w:rsid w:val="001D0638"/>
    <w:rsid w:val="001D1B8A"/>
    <w:rsid w:val="001D3465"/>
    <w:rsid w:val="001D4287"/>
    <w:rsid w:val="001D6455"/>
    <w:rsid w:val="001D7D3E"/>
    <w:rsid w:val="001D7D3F"/>
    <w:rsid w:val="001F5CE5"/>
    <w:rsid w:val="001F782A"/>
    <w:rsid w:val="00203904"/>
    <w:rsid w:val="00203D5F"/>
    <w:rsid w:val="00203FAB"/>
    <w:rsid w:val="0020543F"/>
    <w:rsid w:val="00211E15"/>
    <w:rsid w:val="002132D5"/>
    <w:rsid w:val="002217AF"/>
    <w:rsid w:val="00225E7D"/>
    <w:rsid w:val="002273C2"/>
    <w:rsid w:val="00233E31"/>
    <w:rsid w:val="00235765"/>
    <w:rsid w:val="002367E5"/>
    <w:rsid w:val="00244011"/>
    <w:rsid w:val="00245B60"/>
    <w:rsid w:val="00252908"/>
    <w:rsid w:val="00252C4D"/>
    <w:rsid w:val="00261D05"/>
    <w:rsid w:val="00263274"/>
    <w:rsid w:val="002675C4"/>
    <w:rsid w:val="002859A1"/>
    <w:rsid w:val="00287045"/>
    <w:rsid w:val="0029293D"/>
    <w:rsid w:val="00292E0F"/>
    <w:rsid w:val="00294B19"/>
    <w:rsid w:val="00295C59"/>
    <w:rsid w:val="00297A80"/>
    <w:rsid w:val="002A1E80"/>
    <w:rsid w:val="002B01BF"/>
    <w:rsid w:val="002B12FD"/>
    <w:rsid w:val="002B16C8"/>
    <w:rsid w:val="002C14EF"/>
    <w:rsid w:val="002C1EBF"/>
    <w:rsid w:val="002C49A5"/>
    <w:rsid w:val="002D09C9"/>
    <w:rsid w:val="002E219E"/>
    <w:rsid w:val="002E550F"/>
    <w:rsid w:val="002E5F6A"/>
    <w:rsid w:val="002E60D4"/>
    <w:rsid w:val="002E6912"/>
    <w:rsid w:val="002F1B3F"/>
    <w:rsid w:val="002F20B0"/>
    <w:rsid w:val="002F434A"/>
    <w:rsid w:val="002F4A14"/>
    <w:rsid w:val="002F4DD9"/>
    <w:rsid w:val="0031012B"/>
    <w:rsid w:val="00312E5A"/>
    <w:rsid w:val="00317CC4"/>
    <w:rsid w:val="00320896"/>
    <w:rsid w:val="00327E6C"/>
    <w:rsid w:val="00332455"/>
    <w:rsid w:val="00342D4D"/>
    <w:rsid w:val="00344E28"/>
    <w:rsid w:val="0034791C"/>
    <w:rsid w:val="00351E66"/>
    <w:rsid w:val="00352E07"/>
    <w:rsid w:val="0035347F"/>
    <w:rsid w:val="0035356C"/>
    <w:rsid w:val="003553FC"/>
    <w:rsid w:val="00355582"/>
    <w:rsid w:val="003605D4"/>
    <w:rsid w:val="00360677"/>
    <w:rsid w:val="003612EA"/>
    <w:rsid w:val="00361ABA"/>
    <w:rsid w:val="00362B62"/>
    <w:rsid w:val="0036352A"/>
    <w:rsid w:val="0037021E"/>
    <w:rsid w:val="00371D07"/>
    <w:rsid w:val="00376669"/>
    <w:rsid w:val="00380B4F"/>
    <w:rsid w:val="00381C02"/>
    <w:rsid w:val="0038525D"/>
    <w:rsid w:val="00385C7A"/>
    <w:rsid w:val="00390A6D"/>
    <w:rsid w:val="00397521"/>
    <w:rsid w:val="003A1544"/>
    <w:rsid w:val="003B024C"/>
    <w:rsid w:val="003B038F"/>
    <w:rsid w:val="003B0AE2"/>
    <w:rsid w:val="003B0EF7"/>
    <w:rsid w:val="003B1B7F"/>
    <w:rsid w:val="003B26C6"/>
    <w:rsid w:val="003B735E"/>
    <w:rsid w:val="003C0194"/>
    <w:rsid w:val="003C2669"/>
    <w:rsid w:val="003D02E8"/>
    <w:rsid w:val="003D0E6F"/>
    <w:rsid w:val="003D565A"/>
    <w:rsid w:val="003E1270"/>
    <w:rsid w:val="003E27D4"/>
    <w:rsid w:val="003E3D11"/>
    <w:rsid w:val="003E4276"/>
    <w:rsid w:val="003E67B8"/>
    <w:rsid w:val="003F2744"/>
    <w:rsid w:val="003F3D8A"/>
    <w:rsid w:val="003F6CBA"/>
    <w:rsid w:val="00413024"/>
    <w:rsid w:val="00414A77"/>
    <w:rsid w:val="004158C3"/>
    <w:rsid w:val="0042549F"/>
    <w:rsid w:val="0042561B"/>
    <w:rsid w:val="0042584F"/>
    <w:rsid w:val="00432371"/>
    <w:rsid w:val="004457A0"/>
    <w:rsid w:val="00446747"/>
    <w:rsid w:val="00446DE7"/>
    <w:rsid w:val="004506DF"/>
    <w:rsid w:val="00452D99"/>
    <w:rsid w:val="00454D1F"/>
    <w:rsid w:val="00465E66"/>
    <w:rsid w:val="00465F2E"/>
    <w:rsid w:val="004727BD"/>
    <w:rsid w:val="004734CD"/>
    <w:rsid w:val="004752B0"/>
    <w:rsid w:val="00477ABF"/>
    <w:rsid w:val="0048043E"/>
    <w:rsid w:val="00483A3B"/>
    <w:rsid w:val="00484FCB"/>
    <w:rsid w:val="0048628D"/>
    <w:rsid w:val="00487BE9"/>
    <w:rsid w:val="00490ACA"/>
    <w:rsid w:val="004917D3"/>
    <w:rsid w:val="00493DF5"/>
    <w:rsid w:val="004A04AE"/>
    <w:rsid w:val="004A4D23"/>
    <w:rsid w:val="004B043B"/>
    <w:rsid w:val="004B5C2E"/>
    <w:rsid w:val="004B5F46"/>
    <w:rsid w:val="004B6A37"/>
    <w:rsid w:val="004B771E"/>
    <w:rsid w:val="004C0B70"/>
    <w:rsid w:val="004C3AEF"/>
    <w:rsid w:val="004C6EBB"/>
    <w:rsid w:val="004C70F2"/>
    <w:rsid w:val="004D6D83"/>
    <w:rsid w:val="004D7475"/>
    <w:rsid w:val="004D7A3D"/>
    <w:rsid w:val="004E0277"/>
    <w:rsid w:val="004E62A0"/>
    <w:rsid w:val="004F013F"/>
    <w:rsid w:val="004F29B2"/>
    <w:rsid w:val="004F4804"/>
    <w:rsid w:val="00500B7A"/>
    <w:rsid w:val="0050181A"/>
    <w:rsid w:val="00504A50"/>
    <w:rsid w:val="00504ADE"/>
    <w:rsid w:val="00506A6B"/>
    <w:rsid w:val="0050742E"/>
    <w:rsid w:val="00513F14"/>
    <w:rsid w:val="00515EC7"/>
    <w:rsid w:val="00526215"/>
    <w:rsid w:val="00530C1B"/>
    <w:rsid w:val="005311C5"/>
    <w:rsid w:val="00533460"/>
    <w:rsid w:val="0053355B"/>
    <w:rsid w:val="00535212"/>
    <w:rsid w:val="00536700"/>
    <w:rsid w:val="00537022"/>
    <w:rsid w:val="00537049"/>
    <w:rsid w:val="00537B4E"/>
    <w:rsid w:val="0054196B"/>
    <w:rsid w:val="005429E7"/>
    <w:rsid w:val="00544938"/>
    <w:rsid w:val="00552E8C"/>
    <w:rsid w:val="00556424"/>
    <w:rsid w:val="00561D74"/>
    <w:rsid w:val="0056410E"/>
    <w:rsid w:val="00564D4D"/>
    <w:rsid w:val="005652A9"/>
    <w:rsid w:val="005722ED"/>
    <w:rsid w:val="00574282"/>
    <w:rsid w:val="00581F68"/>
    <w:rsid w:val="00584FCD"/>
    <w:rsid w:val="005870F4"/>
    <w:rsid w:val="00594A18"/>
    <w:rsid w:val="005A0098"/>
    <w:rsid w:val="005A2C12"/>
    <w:rsid w:val="005A3B8A"/>
    <w:rsid w:val="005A72C8"/>
    <w:rsid w:val="005A7EB1"/>
    <w:rsid w:val="005B49A2"/>
    <w:rsid w:val="005C11AF"/>
    <w:rsid w:val="005C2E5B"/>
    <w:rsid w:val="005C5DD2"/>
    <w:rsid w:val="005D14D2"/>
    <w:rsid w:val="005D1F5C"/>
    <w:rsid w:val="005D31A4"/>
    <w:rsid w:val="005D3B15"/>
    <w:rsid w:val="005E1131"/>
    <w:rsid w:val="005E3C87"/>
    <w:rsid w:val="005E5E8D"/>
    <w:rsid w:val="005E7780"/>
    <w:rsid w:val="005E7924"/>
    <w:rsid w:val="005F089D"/>
    <w:rsid w:val="005F13BA"/>
    <w:rsid w:val="005F48D9"/>
    <w:rsid w:val="005F4EBB"/>
    <w:rsid w:val="005F7386"/>
    <w:rsid w:val="00601BA2"/>
    <w:rsid w:val="00602FF7"/>
    <w:rsid w:val="006042E5"/>
    <w:rsid w:val="006115D2"/>
    <w:rsid w:val="00617215"/>
    <w:rsid w:val="00617D56"/>
    <w:rsid w:val="00626B7E"/>
    <w:rsid w:val="00634C6C"/>
    <w:rsid w:val="00640C08"/>
    <w:rsid w:val="0064389E"/>
    <w:rsid w:val="0064723F"/>
    <w:rsid w:val="00650A95"/>
    <w:rsid w:val="0065293C"/>
    <w:rsid w:val="00663238"/>
    <w:rsid w:val="00664D04"/>
    <w:rsid w:val="0066533B"/>
    <w:rsid w:val="00667FC2"/>
    <w:rsid w:val="00670FDB"/>
    <w:rsid w:val="00672A3C"/>
    <w:rsid w:val="006737AA"/>
    <w:rsid w:val="00674574"/>
    <w:rsid w:val="00676699"/>
    <w:rsid w:val="00676752"/>
    <w:rsid w:val="0068579B"/>
    <w:rsid w:val="006923D1"/>
    <w:rsid w:val="006949B8"/>
    <w:rsid w:val="006A2D4E"/>
    <w:rsid w:val="006A2EEC"/>
    <w:rsid w:val="006B0412"/>
    <w:rsid w:val="006B0EE3"/>
    <w:rsid w:val="006B2E43"/>
    <w:rsid w:val="006B6F5C"/>
    <w:rsid w:val="006C253C"/>
    <w:rsid w:val="006C671A"/>
    <w:rsid w:val="006D01AD"/>
    <w:rsid w:val="006D20BE"/>
    <w:rsid w:val="006D232A"/>
    <w:rsid w:val="006D4A59"/>
    <w:rsid w:val="006D6F79"/>
    <w:rsid w:val="006E0779"/>
    <w:rsid w:val="006E0B12"/>
    <w:rsid w:val="006E234F"/>
    <w:rsid w:val="006E345B"/>
    <w:rsid w:val="006E34F6"/>
    <w:rsid w:val="006E5A48"/>
    <w:rsid w:val="006E5BA0"/>
    <w:rsid w:val="006F1889"/>
    <w:rsid w:val="006F2296"/>
    <w:rsid w:val="006F4745"/>
    <w:rsid w:val="007020D6"/>
    <w:rsid w:val="007030C4"/>
    <w:rsid w:val="007064DA"/>
    <w:rsid w:val="00712EDD"/>
    <w:rsid w:val="007159FE"/>
    <w:rsid w:val="00747918"/>
    <w:rsid w:val="00751306"/>
    <w:rsid w:val="007524F1"/>
    <w:rsid w:val="00753EFC"/>
    <w:rsid w:val="00756E53"/>
    <w:rsid w:val="00756EAD"/>
    <w:rsid w:val="00762CDA"/>
    <w:rsid w:val="00763A3D"/>
    <w:rsid w:val="00764006"/>
    <w:rsid w:val="007642CD"/>
    <w:rsid w:val="007648F2"/>
    <w:rsid w:val="007705A3"/>
    <w:rsid w:val="00773619"/>
    <w:rsid w:val="00773A64"/>
    <w:rsid w:val="0077500F"/>
    <w:rsid w:val="007751D7"/>
    <w:rsid w:val="00777AB3"/>
    <w:rsid w:val="00781161"/>
    <w:rsid w:val="00782D59"/>
    <w:rsid w:val="00787BEC"/>
    <w:rsid w:val="007A0AC8"/>
    <w:rsid w:val="007A2097"/>
    <w:rsid w:val="007A4089"/>
    <w:rsid w:val="007C1483"/>
    <w:rsid w:val="007C15BE"/>
    <w:rsid w:val="007C6631"/>
    <w:rsid w:val="007C6E37"/>
    <w:rsid w:val="007D045C"/>
    <w:rsid w:val="007E44F8"/>
    <w:rsid w:val="007E70C6"/>
    <w:rsid w:val="007F00FF"/>
    <w:rsid w:val="007F5652"/>
    <w:rsid w:val="008054AE"/>
    <w:rsid w:val="0080550F"/>
    <w:rsid w:val="00806287"/>
    <w:rsid w:val="008102C7"/>
    <w:rsid w:val="00811E52"/>
    <w:rsid w:val="008141FF"/>
    <w:rsid w:val="0081778B"/>
    <w:rsid w:val="008212D3"/>
    <w:rsid w:val="00823968"/>
    <w:rsid w:val="008258FF"/>
    <w:rsid w:val="00830602"/>
    <w:rsid w:val="008321F8"/>
    <w:rsid w:val="008449F4"/>
    <w:rsid w:val="008463D8"/>
    <w:rsid w:val="008478BB"/>
    <w:rsid w:val="008524DA"/>
    <w:rsid w:val="00852C9A"/>
    <w:rsid w:val="00853C1F"/>
    <w:rsid w:val="00855DC9"/>
    <w:rsid w:val="00860D41"/>
    <w:rsid w:val="00862380"/>
    <w:rsid w:val="00863AA1"/>
    <w:rsid w:val="00863C1F"/>
    <w:rsid w:val="00863FAF"/>
    <w:rsid w:val="0087615E"/>
    <w:rsid w:val="00876795"/>
    <w:rsid w:val="00882820"/>
    <w:rsid w:val="00883117"/>
    <w:rsid w:val="00884D66"/>
    <w:rsid w:val="008857B8"/>
    <w:rsid w:val="00890F70"/>
    <w:rsid w:val="008937E3"/>
    <w:rsid w:val="00896CC9"/>
    <w:rsid w:val="00897BD6"/>
    <w:rsid w:val="008A48C1"/>
    <w:rsid w:val="008A71BD"/>
    <w:rsid w:val="008B1C1B"/>
    <w:rsid w:val="008B32A3"/>
    <w:rsid w:val="008B48D7"/>
    <w:rsid w:val="008B5B8D"/>
    <w:rsid w:val="008B6943"/>
    <w:rsid w:val="008C63C8"/>
    <w:rsid w:val="008C6FA5"/>
    <w:rsid w:val="008C728F"/>
    <w:rsid w:val="008C7575"/>
    <w:rsid w:val="008D5418"/>
    <w:rsid w:val="008E1047"/>
    <w:rsid w:val="008E3691"/>
    <w:rsid w:val="008E434C"/>
    <w:rsid w:val="008E643A"/>
    <w:rsid w:val="008F0389"/>
    <w:rsid w:val="008F0733"/>
    <w:rsid w:val="008F2013"/>
    <w:rsid w:val="008F3C4F"/>
    <w:rsid w:val="008F61C6"/>
    <w:rsid w:val="008F7951"/>
    <w:rsid w:val="00900784"/>
    <w:rsid w:val="00900A87"/>
    <w:rsid w:val="009026BB"/>
    <w:rsid w:val="00906FC8"/>
    <w:rsid w:val="00914A74"/>
    <w:rsid w:val="00915BF3"/>
    <w:rsid w:val="009161B5"/>
    <w:rsid w:val="009205B3"/>
    <w:rsid w:val="00922E83"/>
    <w:rsid w:val="0093096C"/>
    <w:rsid w:val="009311EB"/>
    <w:rsid w:val="00932F55"/>
    <w:rsid w:val="00936B1B"/>
    <w:rsid w:val="009406D8"/>
    <w:rsid w:val="009415C3"/>
    <w:rsid w:val="0094324D"/>
    <w:rsid w:val="009467DB"/>
    <w:rsid w:val="00947731"/>
    <w:rsid w:val="00951955"/>
    <w:rsid w:val="00952A45"/>
    <w:rsid w:val="00953D04"/>
    <w:rsid w:val="00955249"/>
    <w:rsid w:val="0095586B"/>
    <w:rsid w:val="00960285"/>
    <w:rsid w:val="00975EA3"/>
    <w:rsid w:val="00980016"/>
    <w:rsid w:val="009831A0"/>
    <w:rsid w:val="0098320D"/>
    <w:rsid w:val="009860F3"/>
    <w:rsid w:val="00987008"/>
    <w:rsid w:val="00992892"/>
    <w:rsid w:val="009A46D7"/>
    <w:rsid w:val="009A4FDE"/>
    <w:rsid w:val="009A51D0"/>
    <w:rsid w:val="009A60AF"/>
    <w:rsid w:val="009A7B86"/>
    <w:rsid w:val="009B72FD"/>
    <w:rsid w:val="009C0F31"/>
    <w:rsid w:val="009C1039"/>
    <w:rsid w:val="009C2B67"/>
    <w:rsid w:val="009C38E8"/>
    <w:rsid w:val="009C5051"/>
    <w:rsid w:val="009C52B1"/>
    <w:rsid w:val="009C61A6"/>
    <w:rsid w:val="009C6229"/>
    <w:rsid w:val="009D1AD6"/>
    <w:rsid w:val="009D6A5E"/>
    <w:rsid w:val="009D7B25"/>
    <w:rsid w:val="009D7EF0"/>
    <w:rsid w:val="009F186B"/>
    <w:rsid w:val="009F2AC6"/>
    <w:rsid w:val="009F38FB"/>
    <w:rsid w:val="00A0280C"/>
    <w:rsid w:val="00A118D8"/>
    <w:rsid w:val="00A11C77"/>
    <w:rsid w:val="00A13A71"/>
    <w:rsid w:val="00A16183"/>
    <w:rsid w:val="00A173C5"/>
    <w:rsid w:val="00A177C7"/>
    <w:rsid w:val="00A20FD6"/>
    <w:rsid w:val="00A2108E"/>
    <w:rsid w:val="00A22920"/>
    <w:rsid w:val="00A22B78"/>
    <w:rsid w:val="00A27C03"/>
    <w:rsid w:val="00A30AE8"/>
    <w:rsid w:val="00A32406"/>
    <w:rsid w:val="00A32BF1"/>
    <w:rsid w:val="00A401C4"/>
    <w:rsid w:val="00A4086F"/>
    <w:rsid w:val="00A46AD1"/>
    <w:rsid w:val="00A476E3"/>
    <w:rsid w:val="00A538A3"/>
    <w:rsid w:val="00A63420"/>
    <w:rsid w:val="00A640C6"/>
    <w:rsid w:val="00A643CF"/>
    <w:rsid w:val="00A738F0"/>
    <w:rsid w:val="00A73FCD"/>
    <w:rsid w:val="00A76360"/>
    <w:rsid w:val="00A77512"/>
    <w:rsid w:val="00A82617"/>
    <w:rsid w:val="00A8317E"/>
    <w:rsid w:val="00A851EA"/>
    <w:rsid w:val="00A8548C"/>
    <w:rsid w:val="00A856B5"/>
    <w:rsid w:val="00A858C5"/>
    <w:rsid w:val="00A8707F"/>
    <w:rsid w:val="00A932B0"/>
    <w:rsid w:val="00A9342C"/>
    <w:rsid w:val="00A937DF"/>
    <w:rsid w:val="00A950D5"/>
    <w:rsid w:val="00AA1AF4"/>
    <w:rsid w:val="00AA5DA5"/>
    <w:rsid w:val="00AB0E53"/>
    <w:rsid w:val="00AB35DF"/>
    <w:rsid w:val="00AB67EF"/>
    <w:rsid w:val="00AC0115"/>
    <w:rsid w:val="00AC3E3B"/>
    <w:rsid w:val="00AC484C"/>
    <w:rsid w:val="00AD6662"/>
    <w:rsid w:val="00AE121A"/>
    <w:rsid w:val="00AE41F9"/>
    <w:rsid w:val="00AE553C"/>
    <w:rsid w:val="00AE6FFF"/>
    <w:rsid w:val="00AF1194"/>
    <w:rsid w:val="00AF283E"/>
    <w:rsid w:val="00AF2C80"/>
    <w:rsid w:val="00AF4655"/>
    <w:rsid w:val="00AF61CD"/>
    <w:rsid w:val="00AF7BE2"/>
    <w:rsid w:val="00B0103B"/>
    <w:rsid w:val="00B0163B"/>
    <w:rsid w:val="00B04D10"/>
    <w:rsid w:val="00B06604"/>
    <w:rsid w:val="00B07126"/>
    <w:rsid w:val="00B07A32"/>
    <w:rsid w:val="00B21971"/>
    <w:rsid w:val="00B21F89"/>
    <w:rsid w:val="00B22069"/>
    <w:rsid w:val="00B31521"/>
    <w:rsid w:val="00B32167"/>
    <w:rsid w:val="00B34B0D"/>
    <w:rsid w:val="00B34D2E"/>
    <w:rsid w:val="00B36F45"/>
    <w:rsid w:val="00B375C7"/>
    <w:rsid w:val="00B40CA5"/>
    <w:rsid w:val="00B41A1A"/>
    <w:rsid w:val="00B425C2"/>
    <w:rsid w:val="00B42712"/>
    <w:rsid w:val="00B439B9"/>
    <w:rsid w:val="00B43E6A"/>
    <w:rsid w:val="00B444D4"/>
    <w:rsid w:val="00B5070B"/>
    <w:rsid w:val="00B50A9C"/>
    <w:rsid w:val="00B50C12"/>
    <w:rsid w:val="00B50DBD"/>
    <w:rsid w:val="00B61F4F"/>
    <w:rsid w:val="00B6470E"/>
    <w:rsid w:val="00B65FD2"/>
    <w:rsid w:val="00B669F3"/>
    <w:rsid w:val="00B711B7"/>
    <w:rsid w:val="00B72B1A"/>
    <w:rsid w:val="00B76245"/>
    <w:rsid w:val="00B7625D"/>
    <w:rsid w:val="00B82B71"/>
    <w:rsid w:val="00B92D32"/>
    <w:rsid w:val="00B94502"/>
    <w:rsid w:val="00B9461D"/>
    <w:rsid w:val="00BA5F63"/>
    <w:rsid w:val="00BA6701"/>
    <w:rsid w:val="00BA760C"/>
    <w:rsid w:val="00BA79AD"/>
    <w:rsid w:val="00BB4010"/>
    <w:rsid w:val="00BC0372"/>
    <w:rsid w:val="00BC06AC"/>
    <w:rsid w:val="00BC1D11"/>
    <w:rsid w:val="00BC4B2B"/>
    <w:rsid w:val="00BC4EBF"/>
    <w:rsid w:val="00BD1624"/>
    <w:rsid w:val="00BD1A0F"/>
    <w:rsid w:val="00BD4740"/>
    <w:rsid w:val="00BD6947"/>
    <w:rsid w:val="00BD719F"/>
    <w:rsid w:val="00BD794E"/>
    <w:rsid w:val="00BE673F"/>
    <w:rsid w:val="00BE67A7"/>
    <w:rsid w:val="00BF449B"/>
    <w:rsid w:val="00BF5F66"/>
    <w:rsid w:val="00C015F7"/>
    <w:rsid w:val="00C026B4"/>
    <w:rsid w:val="00C049B0"/>
    <w:rsid w:val="00C0514A"/>
    <w:rsid w:val="00C05AA7"/>
    <w:rsid w:val="00C05B93"/>
    <w:rsid w:val="00C06D95"/>
    <w:rsid w:val="00C06FD5"/>
    <w:rsid w:val="00C11C9F"/>
    <w:rsid w:val="00C13B63"/>
    <w:rsid w:val="00C17119"/>
    <w:rsid w:val="00C24C3D"/>
    <w:rsid w:val="00C250F3"/>
    <w:rsid w:val="00C30785"/>
    <w:rsid w:val="00C3241F"/>
    <w:rsid w:val="00C3691B"/>
    <w:rsid w:val="00C43CE2"/>
    <w:rsid w:val="00C47A8A"/>
    <w:rsid w:val="00C511B9"/>
    <w:rsid w:val="00C544DB"/>
    <w:rsid w:val="00C54F93"/>
    <w:rsid w:val="00C57E30"/>
    <w:rsid w:val="00C60629"/>
    <w:rsid w:val="00C6365E"/>
    <w:rsid w:val="00C663EF"/>
    <w:rsid w:val="00C66C06"/>
    <w:rsid w:val="00C67150"/>
    <w:rsid w:val="00C70289"/>
    <w:rsid w:val="00C71031"/>
    <w:rsid w:val="00C71644"/>
    <w:rsid w:val="00C716D6"/>
    <w:rsid w:val="00C746D2"/>
    <w:rsid w:val="00C76EC8"/>
    <w:rsid w:val="00C779B1"/>
    <w:rsid w:val="00C77C20"/>
    <w:rsid w:val="00C80C6E"/>
    <w:rsid w:val="00C8425B"/>
    <w:rsid w:val="00C92EDF"/>
    <w:rsid w:val="00C95AD1"/>
    <w:rsid w:val="00C97F02"/>
    <w:rsid w:val="00CA1B36"/>
    <w:rsid w:val="00CA3024"/>
    <w:rsid w:val="00CA644F"/>
    <w:rsid w:val="00CB67B4"/>
    <w:rsid w:val="00CC1666"/>
    <w:rsid w:val="00CC3895"/>
    <w:rsid w:val="00CC4B7E"/>
    <w:rsid w:val="00CC7E2B"/>
    <w:rsid w:val="00CD3194"/>
    <w:rsid w:val="00CD41FA"/>
    <w:rsid w:val="00CD6355"/>
    <w:rsid w:val="00CD77EA"/>
    <w:rsid w:val="00CE0113"/>
    <w:rsid w:val="00CE02A3"/>
    <w:rsid w:val="00CE501F"/>
    <w:rsid w:val="00CE5186"/>
    <w:rsid w:val="00CF0598"/>
    <w:rsid w:val="00CF2B9C"/>
    <w:rsid w:val="00CF3744"/>
    <w:rsid w:val="00D04A47"/>
    <w:rsid w:val="00D04EC3"/>
    <w:rsid w:val="00D143D5"/>
    <w:rsid w:val="00D332B5"/>
    <w:rsid w:val="00D42F0C"/>
    <w:rsid w:val="00D465BF"/>
    <w:rsid w:val="00D50784"/>
    <w:rsid w:val="00D51C77"/>
    <w:rsid w:val="00D51E13"/>
    <w:rsid w:val="00D5334D"/>
    <w:rsid w:val="00D60F0F"/>
    <w:rsid w:val="00D64337"/>
    <w:rsid w:val="00D64A4E"/>
    <w:rsid w:val="00D75981"/>
    <w:rsid w:val="00D76584"/>
    <w:rsid w:val="00D851A4"/>
    <w:rsid w:val="00D8690F"/>
    <w:rsid w:val="00D876EB"/>
    <w:rsid w:val="00D9256D"/>
    <w:rsid w:val="00D92C98"/>
    <w:rsid w:val="00D9410D"/>
    <w:rsid w:val="00D947BA"/>
    <w:rsid w:val="00DA0C14"/>
    <w:rsid w:val="00DA524D"/>
    <w:rsid w:val="00DB3C2B"/>
    <w:rsid w:val="00DB5937"/>
    <w:rsid w:val="00DD1584"/>
    <w:rsid w:val="00DD26CE"/>
    <w:rsid w:val="00DD706C"/>
    <w:rsid w:val="00DD712A"/>
    <w:rsid w:val="00DD7177"/>
    <w:rsid w:val="00DE4A8A"/>
    <w:rsid w:val="00DE581C"/>
    <w:rsid w:val="00DE62BC"/>
    <w:rsid w:val="00DE6481"/>
    <w:rsid w:val="00DF5E55"/>
    <w:rsid w:val="00E01018"/>
    <w:rsid w:val="00E0429E"/>
    <w:rsid w:val="00E05B09"/>
    <w:rsid w:val="00E07DD1"/>
    <w:rsid w:val="00E169B3"/>
    <w:rsid w:val="00E22AC9"/>
    <w:rsid w:val="00E24CE3"/>
    <w:rsid w:val="00E2570A"/>
    <w:rsid w:val="00E2734F"/>
    <w:rsid w:val="00E27821"/>
    <w:rsid w:val="00E337AC"/>
    <w:rsid w:val="00E444C3"/>
    <w:rsid w:val="00E46004"/>
    <w:rsid w:val="00E465F6"/>
    <w:rsid w:val="00E46BBD"/>
    <w:rsid w:val="00E52261"/>
    <w:rsid w:val="00E672A6"/>
    <w:rsid w:val="00E678BE"/>
    <w:rsid w:val="00E72942"/>
    <w:rsid w:val="00E763EC"/>
    <w:rsid w:val="00E77951"/>
    <w:rsid w:val="00E77BE5"/>
    <w:rsid w:val="00E80DA0"/>
    <w:rsid w:val="00E823D2"/>
    <w:rsid w:val="00E90753"/>
    <w:rsid w:val="00E93706"/>
    <w:rsid w:val="00EA1F6C"/>
    <w:rsid w:val="00EA4366"/>
    <w:rsid w:val="00EA7762"/>
    <w:rsid w:val="00EB2182"/>
    <w:rsid w:val="00EB2528"/>
    <w:rsid w:val="00EB7F58"/>
    <w:rsid w:val="00EC3063"/>
    <w:rsid w:val="00EC442C"/>
    <w:rsid w:val="00ED0710"/>
    <w:rsid w:val="00ED5748"/>
    <w:rsid w:val="00ED633C"/>
    <w:rsid w:val="00EE08DF"/>
    <w:rsid w:val="00EE1584"/>
    <w:rsid w:val="00EE647D"/>
    <w:rsid w:val="00EF1C69"/>
    <w:rsid w:val="00EF34A0"/>
    <w:rsid w:val="00EF74DE"/>
    <w:rsid w:val="00F007F3"/>
    <w:rsid w:val="00F00C64"/>
    <w:rsid w:val="00F05B4E"/>
    <w:rsid w:val="00F10357"/>
    <w:rsid w:val="00F11470"/>
    <w:rsid w:val="00F11605"/>
    <w:rsid w:val="00F12A03"/>
    <w:rsid w:val="00F13B4D"/>
    <w:rsid w:val="00F16A9C"/>
    <w:rsid w:val="00F16D50"/>
    <w:rsid w:val="00F17316"/>
    <w:rsid w:val="00F214E2"/>
    <w:rsid w:val="00F23399"/>
    <w:rsid w:val="00F2564E"/>
    <w:rsid w:val="00F301F8"/>
    <w:rsid w:val="00F31501"/>
    <w:rsid w:val="00F323C1"/>
    <w:rsid w:val="00F340C5"/>
    <w:rsid w:val="00F50DDC"/>
    <w:rsid w:val="00F615FB"/>
    <w:rsid w:val="00F62563"/>
    <w:rsid w:val="00F66903"/>
    <w:rsid w:val="00F67AA9"/>
    <w:rsid w:val="00F7204B"/>
    <w:rsid w:val="00F72DEB"/>
    <w:rsid w:val="00F8009C"/>
    <w:rsid w:val="00F8033E"/>
    <w:rsid w:val="00F80FDF"/>
    <w:rsid w:val="00F83776"/>
    <w:rsid w:val="00F85211"/>
    <w:rsid w:val="00F862EE"/>
    <w:rsid w:val="00F874C2"/>
    <w:rsid w:val="00F93877"/>
    <w:rsid w:val="00F965F7"/>
    <w:rsid w:val="00F97859"/>
    <w:rsid w:val="00FA1E93"/>
    <w:rsid w:val="00FA2081"/>
    <w:rsid w:val="00FA60BB"/>
    <w:rsid w:val="00FA63CA"/>
    <w:rsid w:val="00FB0984"/>
    <w:rsid w:val="00FB113B"/>
    <w:rsid w:val="00FB2317"/>
    <w:rsid w:val="00FB2D6C"/>
    <w:rsid w:val="00FB56C2"/>
    <w:rsid w:val="00FB78A1"/>
    <w:rsid w:val="00FC0765"/>
    <w:rsid w:val="00FC2CFD"/>
    <w:rsid w:val="00FC6786"/>
    <w:rsid w:val="00FC6F89"/>
    <w:rsid w:val="00FD19DB"/>
    <w:rsid w:val="00FD5004"/>
    <w:rsid w:val="00FD5D84"/>
    <w:rsid w:val="00FD695E"/>
    <w:rsid w:val="00FE09D4"/>
    <w:rsid w:val="00FE0AB2"/>
    <w:rsid w:val="00FE0C4D"/>
    <w:rsid w:val="00FE104B"/>
    <w:rsid w:val="00FE2333"/>
    <w:rsid w:val="00FE41DC"/>
    <w:rsid w:val="00FE445B"/>
    <w:rsid w:val="00FF324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57345"/>
    <o:shapelayout v:ext="edit">
      <o:idmap v:ext="edit" data="1"/>
    </o:shapelayout>
  </w:shapeDefaults>
  <w:decimalSymbol w:val=","/>
  <w:listSeparator w:val=";"/>
  <w14:docId w14:val="0A86D74E"/>
  <w15:docId w15:val="{B4DC94DB-8352-4807-BD53-2DC97D18C4C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5">
    <w:lsdException w:name="Normal" w:semiHidden="1" w:uiPriority="4"/>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4"/>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4"/>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11"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atentStyles>
  <w:style w:type="paragraph" w:default="1" w:styleId="Normal">
    <w:name w:val="Normal"/>
    <w:uiPriority w:val="4"/>
    <w:semiHidden/>
    <w:rsid w:val="00B07A32"/>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uiPriority w:val="14"/>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3D0E6F"/>
    <w:pPr>
      <w:keepNext/>
      <w:tabs>
        <w:tab w:val="left" w:pos="907"/>
      </w:tabs>
      <w:spacing w:before="720" w:after="24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5F48D9"/>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3D0E6F"/>
    <w:pPr>
      <w:keepNext/>
      <w:tabs>
        <w:tab w:val="left" w:pos="907"/>
      </w:tabs>
      <w:spacing w:before="480" w:after="160"/>
    </w:pPr>
    <w:rPr>
      <w:sz w:val="26"/>
    </w:rPr>
  </w:style>
  <w:style w:type="character" w:customStyle="1" w:styleId="Rubrik2utannumreringChar">
    <w:name w:val="Rubrik 2 utan numrering Char"/>
    <w:basedOn w:val="RKbasChar"/>
    <w:link w:val="Rubrik2utannumrering"/>
    <w:uiPriority w:val="14"/>
    <w:rsid w:val="005F48D9"/>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B425C2"/>
    <w:pPr>
      <w:keepNext/>
      <w:tabs>
        <w:tab w:val="left" w:pos="907"/>
      </w:tabs>
      <w:spacing w:before="400" w:after="120"/>
    </w:pPr>
    <w:rPr>
      <w:b/>
      <w:sz w:val="23"/>
    </w:rPr>
  </w:style>
  <w:style w:type="character" w:customStyle="1" w:styleId="Rubrik3utannumreringChar">
    <w:name w:val="Rubrik 3 utan numrering Char"/>
    <w:basedOn w:val="RKbasChar"/>
    <w:link w:val="Rubrik3utannumrering"/>
    <w:uiPriority w:val="14"/>
    <w:rsid w:val="005F48D9"/>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032E6D"/>
    <w:pPr>
      <w:keepNext/>
      <w:tabs>
        <w:tab w:val="left" w:pos="907"/>
      </w:tabs>
      <w:spacing w:before="320" w:after="80" w:line="210" w:lineRule="exact"/>
    </w:pPr>
    <w:rPr>
      <w:b/>
      <w:sz w:val="20"/>
    </w:rPr>
  </w:style>
  <w:style w:type="character" w:customStyle="1" w:styleId="Rubrik4utannumreringChar">
    <w:name w:val="Rubrik 4 utan numrering Char"/>
    <w:basedOn w:val="RKbasChar"/>
    <w:link w:val="Rubrik4utannumrering"/>
    <w:uiPriority w:val="14"/>
    <w:rsid w:val="005F48D9"/>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032E6D"/>
    <w:pPr>
      <w:keepNext/>
      <w:tabs>
        <w:tab w:val="left" w:pos="907"/>
      </w:tabs>
      <w:spacing w:before="240" w:after="80" w:line="210" w:lineRule="exact"/>
    </w:pPr>
    <w:rPr>
      <w:i/>
      <w:sz w:val="20"/>
    </w:rPr>
  </w:style>
  <w:style w:type="character" w:customStyle="1" w:styleId="Rubrik5utannumreringChar">
    <w:name w:val="Rubrik 5 utan numrering Char"/>
    <w:basedOn w:val="RKbasChar"/>
    <w:link w:val="Rubrik5utannumrering"/>
    <w:uiPriority w:val="14"/>
    <w:rsid w:val="005F48D9"/>
    <w:rPr>
      <w:rFonts w:ascii="Times New Roman" w:hAnsi="Times New Roman"/>
      <w:i/>
      <w:sz w:val="20"/>
    </w:rPr>
  </w:style>
  <w:style w:type="paragraph" w:customStyle="1" w:styleId="FigurRubrik">
    <w:name w:val="Figur Rubrik"/>
    <w:basedOn w:val="RKbas"/>
    <w:next w:val="FigurUnderrubrik"/>
    <w:link w:val="FigurRubrikChar"/>
    <w:uiPriority w:val="4"/>
    <w:rsid w:val="0038525D"/>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FigurRubrikChar">
    <w:name w:val="Figur Rubrik Char"/>
    <w:basedOn w:val="RKbasChar"/>
    <w:link w:val="FigurRubrik"/>
    <w:uiPriority w:val="4"/>
    <w:rsid w:val="00CE501F"/>
    <w:rPr>
      <w:rFonts w:ascii="Trade Gothic Pro" w:eastAsia="Times New Roman" w:hAnsi="Trade Gothic Pro" w:cs="Times New Roman"/>
      <w:b/>
      <w:sz w:val="18"/>
      <w:szCs w:val="20"/>
    </w:rPr>
  </w:style>
  <w:style w:type="paragraph" w:customStyle="1" w:styleId="FigurUnderrubrik">
    <w:name w:val="Figur Underrubrik"/>
    <w:basedOn w:val="RKbas"/>
    <w:link w:val="FigurUnderrubrikChar"/>
    <w:uiPriority w:val="4"/>
    <w:rsid w:val="0038525D"/>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szCs w:val="20"/>
    </w:rPr>
  </w:style>
  <w:style w:type="character" w:customStyle="1" w:styleId="FigurUnderrubrikChar">
    <w:name w:val="Figur Underrubrik Char"/>
    <w:basedOn w:val="RKbasChar"/>
    <w:link w:val="FigurUnderrubrik"/>
    <w:uiPriority w:val="4"/>
    <w:rsid w:val="00CE501F"/>
    <w:rPr>
      <w:rFonts w:ascii="Trade Gothic Pro" w:eastAsia="Times New Roman" w:hAnsi="Trade Gothic Pro"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D0638"/>
    <w:pPr>
      <w:spacing w:after="240"/>
    </w:pPr>
  </w:style>
  <w:style w:type="character" w:customStyle="1" w:styleId="BilagarubrikChar">
    <w:name w:val="Bilaga rubrik Char"/>
    <w:basedOn w:val="RKbasChar"/>
    <w:link w:val="Bilagarubrik"/>
    <w:rsid w:val="000B3DDA"/>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FE0C4D"/>
    <w:pPr>
      <w:jc w:val="left"/>
    </w:pPr>
    <w:rPr>
      <w:sz w:val="30"/>
    </w:rPr>
  </w:style>
  <w:style w:type="character" w:customStyle="1" w:styleId="ProprubrikChar">
    <w:name w:val="Prop. rubrik Char"/>
    <w:basedOn w:val="BrdtextChar"/>
    <w:link w:val="Proprubrik"/>
    <w:semiHidden/>
    <w:rsid w:val="007648F2"/>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8"/>
    <w:rsid w:val="0056410E"/>
    <w:pPr>
      <w:keepNext/>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8"/>
    <w:rsid w:val="005F48D9"/>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szCs w:val="20"/>
    </w:rPr>
  </w:style>
  <w:style w:type="character" w:customStyle="1" w:styleId="TabellHuvudChar">
    <w:name w:val="Tabell Huvud Char"/>
    <w:basedOn w:val="RKbasChar"/>
    <w:link w:val="TabellHuvud"/>
    <w:uiPriority w:val="18"/>
    <w:rsid w:val="00B0103B"/>
    <w:rPr>
      <w:rFonts w:ascii="Trade Gothic LT Std Cn" w:eastAsia="Times New Roman" w:hAnsi="Trade Gothic LT Std Cn" w:cs="Times New Roman"/>
      <w:b/>
      <w:spacing w:val="4"/>
      <w:sz w:val="18"/>
      <w:szCs w:val="20"/>
    </w:rPr>
  </w:style>
  <w:style w:type="paragraph" w:customStyle="1" w:styleId="TabellRader">
    <w:name w:val="Tabell Rader"/>
    <w:basedOn w:val="RKbas"/>
    <w:link w:val="TabellRaderChar"/>
    <w:uiPriority w:val="18"/>
    <w:qFormat/>
    <w:rsid w:val="008463D8"/>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szCs w:val="20"/>
    </w:rPr>
  </w:style>
  <w:style w:type="character" w:customStyle="1" w:styleId="TabellRaderChar">
    <w:name w:val="Tabell Rader Char"/>
    <w:basedOn w:val="RKbasChar"/>
    <w:link w:val="TabellRader"/>
    <w:uiPriority w:val="18"/>
    <w:rsid w:val="00B0103B"/>
    <w:rPr>
      <w:rFonts w:ascii="Trade Gothic LT Std Cn" w:eastAsia="Times New Roman" w:hAnsi="Trade Gothic LT Std Cn" w:cs="Times New Roman"/>
      <w:spacing w:val="4"/>
      <w:sz w:val="18"/>
      <w:szCs w:val="20"/>
    </w:rPr>
  </w:style>
  <w:style w:type="paragraph" w:customStyle="1" w:styleId="TabellRubrik">
    <w:name w:val="Tabell Rubrik"/>
    <w:basedOn w:val="RKbas"/>
    <w:next w:val="FigurUnderrubrik"/>
    <w:link w:val="TabellRubrikChar"/>
    <w:uiPriority w:val="18"/>
    <w:qFormat/>
    <w:rsid w:val="008463D8"/>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szCs w:val="20"/>
    </w:rPr>
  </w:style>
  <w:style w:type="character" w:customStyle="1" w:styleId="TabellRubrikChar">
    <w:name w:val="Tabell Rubrik Char"/>
    <w:basedOn w:val="RKbasChar"/>
    <w:link w:val="TabellRubrik"/>
    <w:uiPriority w:val="18"/>
    <w:rsid w:val="00B0103B"/>
    <w:rPr>
      <w:rFonts w:ascii="Trade Gothic Pro" w:eastAsia="Times New Roman" w:hAnsi="Trade Gothic Pro" w:cs="Times New Roman"/>
      <w:b/>
      <w:sz w:val="18"/>
      <w:szCs w:val="20"/>
    </w:rPr>
  </w:style>
  <w:style w:type="paragraph" w:customStyle="1" w:styleId="TabellSlutsumma">
    <w:name w:val="Tabell Slutsumma"/>
    <w:basedOn w:val="TabellRader"/>
    <w:link w:val="TabellSlutsummaChar"/>
    <w:uiPriority w:val="18"/>
    <w:qFormat/>
    <w:rsid w:val="005A0098"/>
    <w:rPr>
      <w:b/>
      <w:spacing w:val="0"/>
    </w:rPr>
  </w:style>
  <w:style w:type="character" w:customStyle="1" w:styleId="TabellSlutsummaChar">
    <w:name w:val="Tabell Slutsumma Char"/>
    <w:basedOn w:val="TabellRaderChar"/>
    <w:link w:val="TabellSlutsumma"/>
    <w:uiPriority w:val="18"/>
    <w:rsid w:val="00B0103B"/>
    <w:rPr>
      <w:rFonts w:ascii="Trade Gothic LT Std Cn" w:eastAsia="Times New Roman" w:hAnsi="Trade Gothic LT Std Cn" w:cs="Times New Roman"/>
      <w:b/>
      <w:spacing w:val="4"/>
      <w:sz w:val="18"/>
      <w:szCs w:val="20"/>
    </w:rPr>
  </w:style>
  <w:style w:type="paragraph" w:customStyle="1" w:styleId="TabellUnderrubrik">
    <w:name w:val="Tabell Underrubrik"/>
    <w:basedOn w:val="TabellRubrik"/>
    <w:next w:val="Brdtext"/>
    <w:link w:val="TabellUnderrubrikChar"/>
    <w:uiPriority w:val="18"/>
    <w:qFormat/>
    <w:rsid w:val="005A0098"/>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18"/>
    <w:rsid w:val="00B0103B"/>
    <w:rPr>
      <w:rFonts w:ascii="Trade Gothic Pro" w:eastAsia="Times New Roman" w:hAnsi="Trade Gothic Pro"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68579B"/>
    <w:pPr>
      <w:overflowPunct w:val="0"/>
      <w:autoSpaceDE w:val="0"/>
      <w:autoSpaceDN w:val="0"/>
      <w:adjustRightInd w:val="0"/>
      <w:textAlignment w:val="baseline"/>
    </w:pPr>
    <w:rPr>
      <w:rFonts w:eastAsia="Times New Roman" w:cs="Times New Roman"/>
      <w:sz w:val="38"/>
      <w:szCs w:val="20"/>
    </w:rPr>
  </w:style>
  <w:style w:type="character" w:customStyle="1" w:styleId="ProphuvudrubrikChar">
    <w:name w:val="Prop. huvudrubrik Char"/>
    <w:basedOn w:val="RKbasChar"/>
    <w:link w:val="Prophuvudrubrik"/>
    <w:semiHidden/>
    <w:rsid w:val="007648F2"/>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07A32"/>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31012B"/>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7648F2"/>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uiPriority w:val="4"/>
    <w:rsid w:val="0056410E"/>
    <w:pPr>
      <w:keepNext/>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CE501F"/>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evision">
    <w:name w:val="Revision"/>
    <w:hidden/>
    <w:uiPriority w:val="99"/>
    <w:semiHidden/>
    <w:rsid w:val="00992892"/>
    <w:pPr>
      <w:spacing w:after="0" w:line="240" w:lineRule="auto"/>
    </w:pPr>
    <w:rPr>
      <w:rFonts w:eastAsia="Times New Roman" w:cs="Times New Roman"/>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footer" Target="footer1.xml"/><Relationship Id="rId26" Type="http://schemas.openxmlformats.org/officeDocument/2006/relationships/header" Target="header6.xml"/><Relationship Id="rId39" Type="http://schemas.openxmlformats.org/officeDocument/2006/relationships/header" Target="header12.xml"/><Relationship Id="rId21" Type="http://schemas.openxmlformats.org/officeDocument/2006/relationships/footer" Target="footer3.xml"/><Relationship Id="rId34" Type="http://schemas.openxmlformats.org/officeDocument/2006/relationships/header" Target="header10.xml"/><Relationship Id="rId42" Type="http://schemas.openxmlformats.org/officeDocument/2006/relationships/footer" Target="footer14.xml"/><Relationship Id="rId47" Type="http://schemas.openxmlformats.org/officeDocument/2006/relationships/footer" Target="footer16.xml"/><Relationship Id="rId50" Type="http://schemas.openxmlformats.org/officeDocument/2006/relationships/footer" Target="footer18.xml"/><Relationship Id="rId55" Type="http://schemas.openxmlformats.org/officeDocument/2006/relationships/footer" Target="footer21.xml"/><Relationship Id="rId63" Type="http://schemas.openxmlformats.org/officeDocument/2006/relationships/header" Target="header24.xml"/><Relationship Id="rId68" Type="http://schemas.openxmlformats.org/officeDocument/2006/relationships/fontTable" Target="fontTab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header" Target="header1.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footer" Target="footer4.xml"/><Relationship Id="rId32" Type="http://schemas.openxmlformats.org/officeDocument/2006/relationships/header" Target="header9.xml"/><Relationship Id="rId37" Type="http://schemas.openxmlformats.org/officeDocument/2006/relationships/footer" Target="footer11.xml"/><Relationship Id="rId40" Type="http://schemas.openxmlformats.org/officeDocument/2006/relationships/header" Target="header13.xml"/><Relationship Id="rId45" Type="http://schemas.openxmlformats.org/officeDocument/2006/relationships/header" Target="header15.xml"/><Relationship Id="rId53" Type="http://schemas.openxmlformats.org/officeDocument/2006/relationships/footer" Target="footer19.xml"/><Relationship Id="rId58" Type="http://schemas.openxmlformats.org/officeDocument/2006/relationships/footer" Target="footer22.xml"/><Relationship Id="rId66" Type="http://schemas.openxmlformats.org/officeDocument/2006/relationships/header" Target="header25.xml"/><Relationship Id="rId5" Type="http://schemas.openxmlformats.org/officeDocument/2006/relationships/customXml" Target="../customXml/item5.xml"/><Relationship Id="rId15" Type="http://schemas.openxmlformats.org/officeDocument/2006/relationships/image" Target="media/image1.emf"/><Relationship Id="rId23" Type="http://schemas.openxmlformats.org/officeDocument/2006/relationships/header" Target="header5.xml"/><Relationship Id="rId28" Type="http://schemas.openxmlformats.org/officeDocument/2006/relationships/header" Target="header7.xml"/><Relationship Id="rId36" Type="http://schemas.openxmlformats.org/officeDocument/2006/relationships/footer" Target="footer10.xml"/><Relationship Id="rId49" Type="http://schemas.openxmlformats.org/officeDocument/2006/relationships/header" Target="header17.xml"/><Relationship Id="rId57" Type="http://schemas.openxmlformats.org/officeDocument/2006/relationships/header" Target="header21.xml"/><Relationship Id="rId61" Type="http://schemas.openxmlformats.org/officeDocument/2006/relationships/footer" Target="footer24.xml"/><Relationship Id="rId10" Type="http://schemas.openxmlformats.org/officeDocument/2006/relationships/styles" Target="styles.xml"/><Relationship Id="rId19" Type="http://schemas.openxmlformats.org/officeDocument/2006/relationships/footer" Target="footer2.xml"/><Relationship Id="rId31" Type="http://schemas.openxmlformats.org/officeDocument/2006/relationships/footer" Target="footer8.xml"/><Relationship Id="rId44" Type="http://schemas.openxmlformats.org/officeDocument/2006/relationships/footer" Target="footer15.xml"/><Relationship Id="rId52" Type="http://schemas.openxmlformats.org/officeDocument/2006/relationships/header" Target="header19.xml"/><Relationship Id="rId60" Type="http://schemas.openxmlformats.org/officeDocument/2006/relationships/header" Target="header22.xml"/><Relationship Id="rId65" Type="http://schemas.openxmlformats.org/officeDocument/2006/relationships/footer" Target="footer26.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header" Target="header4.xml"/><Relationship Id="rId27" Type="http://schemas.openxmlformats.org/officeDocument/2006/relationships/footer" Target="footer6.xml"/><Relationship Id="rId30" Type="http://schemas.openxmlformats.org/officeDocument/2006/relationships/footer" Target="footer7.xml"/><Relationship Id="rId35" Type="http://schemas.openxmlformats.org/officeDocument/2006/relationships/header" Target="header11.xml"/><Relationship Id="rId43" Type="http://schemas.openxmlformats.org/officeDocument/2006/relationships/header" Target="header14.xml"/><Relationship Id="rId48" Type="http://schemas.openxmlformats.org/officeDocument/2006/relationships/footer" Target="footer17.xml"/><Relationship Id="rId56" Type="http://schemas.openxmlformats.org/officeDocument/2006/relationships/header" Target="header20.xml"/><Relationship Id="rId64" Type="http://schemas.openxmlformats.org/officeDocument/2006/relationships/footer" Target="footer25.xml"/><Relationship Id="rId69" Type="http://schemas.openxmlformats.org/officeDocument/2006/relationships/glossaryDocument" Target="glossary/document.xml"/><Relationship Id="rId8" Type="http://schemas.openxmlformats.org/officeDocument/2006/relationships/customXml" Target="../customXml/item8.xml"/><Relationship Id="rId51" Type="http://schemas.openxmlformats.org/officeDocument/2006/relationships/header" Target="header18.xml"/><Relationship Id="rId3" Type="http://schemas.openxmlformats.org/officeDocument/2006/relationships/customXml" Target="../customXml/item3.xml"/><Relationship Id="rId12" Type="http://schemas.openxmlformats.org/officeDocument/2006/relationships/webSettings" Target="webSettings.xml"/><Relationship Id="rId17" Type="http://schemas.openxmlformats.org/officeDocument/2006/relationships/header" Target="header2.xml"/><Relationship Id="rId25" Type="http://schemas.openxmlformats.org/officeDocument/2006/relationships/footer" Target="footer5.xml"/><Relationship Id="rId33" Type="http://schemas.openxmlformats.org/officeDocument/2006/relationships/footer" Target="footer9.xml"/><Relationship Id="rId38" Type="http://schemas.openxmlformats.org/officeDocument/2006/relationships/footer" Target="footer12.xml"/><Relationship Id="rId46" Type="http://schemas.openxmlformats.org/officeDocument/2006/relationships/header" Target="header16.xml"/><Relationship Id="rId59" Type="http://schemas.openxmlformats.org/officeDocument/2006/relationships/footer" Target="footer23.xml"/><Relationship Id="rId67" Type="http://schemas.openxmlformats.org/officeDocument/2006/relationships/footer" Target="footer27.xml"/><Relationship Id="rId20" Type="http://schemas.openxmlformats.org/officeDocument/2006/relationships/header" Target="header3.xml"/><Relationship Id="rId41" Type="http://schemas.openxmlformats.org/officeDocument/2006/relationships/footer" Target="footer13.xml"/><Relationship Id="rId54" Type="http://schemas.openxmlformats.org/officeDocument/2006/relationships/footer" Target="footer20.xml"/><Relationship Id="rId62" Type="http://schemas.openxmlformats.org/officeDocument/2006/relationships/header" Target="header23.xml"/><Relationship Id="rId7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2/Mallar/Prop/Forms/Prop-samling/Prop-samling.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3DA9EB3A9804C8ABF1E7C9491EED569"/>
        <w:category>
          <w:name w:val="Allmänt"/>
          <w:gallery w:val="placeholder"/>
        </w:category>
        <w:types>
          <w:type w:val="bbPlcHdr"/>
        </w:types>
        <w:behaviors>
          <w:behavior w:val="content"/>
        </w:behaviors>
        <w:guid w:val="{D3C0FD79-16A5-4458-AE40-00E21CABE303}"/>
      </w:docPartPr>
      <w:docPartBody>
        <w:p w:rsidR="009479AD" w:rsidRDefault="00730146">
          <w:r>
            <w:t xml:space="preserve">     </w:t>
          </w:r>
        </w:p>
      </w:docPartBody>
    </w:docPart>
    <w:docPart>
      <w:docPartPr>
        <w:name w:val="0FC307623F84428DB99C59683E0CDE19"/>
        <w:category>
          <w:name w:val="Allmänt"/>
          <w:gallery w:val="placeholder"/>
        </w:category>
        <w:types>
          <w:type w:val="bbPlcHdr"/>
        </w:types>
        <w:behaviors>
          <w:behavior w:val="content"/>
        </w:behaviors>
        <w:guid w:val="{2C825B74-238F-4E31-831A-9D1BC4487A81}"/>
      </w:docPartPr>
      <w:docPartBody>
        <w:p w:rsidR="009479AD" w:rsidRDefault="00730146" w:rsidP="00730146">
          <w:pPr>
            <w:pStyle w:val="0FC307623F84428DB99C59683E0CDE192"/>
          </w:pPr>
          <w:r>
            <w:rPr>
              <w:szCs w:val="26"/>
            </w:rPr>
            <w:t xml:space="preserve">     </w:t>
          </w:r>
        </w:p>
      </w:docPartBody>
    </w:docPart>
    <w:docPart>
      <w:docPartPr>
        <w:name w:val="B5690863E84C4F7AA7F90A0A5583F443"/>
        <w:category>
          <w:name w:val="Allmänt"/>
          <w:gallery w:val="placeholder"/>
        </w:category>
        <w:types>
          <w:type w:val="bbPlcHdr"/>
        </w:types>
        <w:behaviors>
          <w:behavior w:val="content"/>
        </w:behaviors>
        <w:guid w:val="{187BC2CB-D879-4400-93F6-A6F1D4CE0520}"/>
      </w:docPartPr>
      <w:docPartBody>
        <w:p w:rsidR="009479AD" w:rsidRDefault="00730146" w:rsidP="00730146">
          <w:pPr>
            <w:pStyle w:val="B5690863E84C4F7AA7F90A0A5583F4432"/>
          </w:pPr>
          <w:r w:rsidRPr="00D76713">
            <w:rPr>
              <w:rStyle w:val="Platshllartext"/>
              <w:rFonts w:eastAsiaTheme="minorHAnsi"/>
            </w:rPr>
            <w:t>Klicka här för att ange datum.</w:t>
          </w:r>
        </w:p>
      </w:docPartBody>
    </w:docPart>
    <w:docPart>
      <w:docPartPr>
        <w:name w:val="4DAF1B6A79AE43FB92F68186F22A765E"/>
        <w:category>
          <w:name w:val="Allmänt"/>
          <w:gallery w:val="placeholder"/>
        </w:category>
        <w:types>
          <w:type w:val="bbPlcHdr"/>
        </w:types>
        <w:behaviors>
          <w:behavior w:val="content"/>
        </w:behaviors>
        <w:guid w:val="{13393ABD-834A-4922-80F5-2B6AC6F862D0}"/>
      </w:docPartPr>
      <w:docPartBody>
        <w:p w:rsidR="009479AD" w:rsidRDefault="00730146" w:rsidP="00730146">
          <w:pPr>
            <w:pStyle w:val="4DAF1B6A79AE43FB92F68186F22A765E2"/>
          </w:pPr>
          <w:r w:rsidRPr="006761A4">
            <w:rPr>
              <w:rStyle w:val="Platshllartext"/>
              <w:rFonts w:eastAsiaTheme="minorHAnsi"/>
            </w:rPr>
            <w:t>Klicka här för att ange datum.</w:t>
          </w:r>
        </w:p>
      </w:docPartBody>
    </w:docPart>
    <w:docPart>
      <w:docPartPr>
        <w:name w:val="B363E72882D84F61A3AA6F0F5B4F0534"/>
        <w:category>
          <w:name w:val="Allmänt"/>
          <w:gallery w:val="placeholder"/>
        </w:category>
        <w:types>
          <w:type w:val="bbPlcHdr"/>
        </w:types>
        <w:behaviors>
          <w:behavior w:val="content"/>
        </w:behaviors>
        <w:guid w:val="{B8D40414-F501-400F-8F17-33B97FD2E2F3}"/>
      </w:docPartPr>
      <w:docPartBody>
        <w:p w:rsidR="009479AD" w:rsidRDefault="00730146" w:rsidP="00730146">
          <w:pPr>
            <w:pStyle w:val="B363E72882D84F61A3AA6F0F5B4F05342"/>
          </w:pPr>
          <w:r w:rsidRPr="008B48D7">
            <w:rPr>
              <w:rStyle w:val="Platshllartext"/>
              <w:rFonts w:eastAsiaTheme="minorHAnsi"/>
            </w:rPr>
            <w:t>Klicka här för att ange föredragande statsråd</w:t>
          </w:r>
        </w:p>
      </w:docPartBody>
    </w:docPart>
    <w:docPart>
      <w:docPartPr>
        <w:name w:val="C278EF9345FE4B67B966B3F5258ADE05"/>
        <w:category>
          <w:name w:val="Allmänt"/>
          <w:gallery w:val="placeholder"/>
        </w:category>
        <w:types>
          <w:type w:val="bbPlcHdr"/>
        </w:types>
        <w:behaviors>
          <w:behavior w:val="content"/>
        </w:behaviors>
        <w:guid w:val="{1FC4FB28-2F21-46A7-97B9-211CF63748A7}"/>
      </w:docPartPr>
      <w:docPartBody>
        <w:p w:rsidR="009479AD" w:rsidRDefault="00730146">
          <w: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comments="0" w:insDel="0"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30146"/>
    <w:rsid w:val="00317C63"/>
    <w:rsid w:val="00730146"/>
    <w:rsid w:val="00761756"/>
    <w:rsid w:val="00886404"/>
    <w:rsid w:val="009479AD"/>
    <w:rsid w:val="00A61C9B"/>
    <w:rsid w:val="00C32D13"/>
    <w:rsid w:val="00C35EEB"/>
    <w:rsid w:val="00C754ED"/>
    <w:rsid w:val="00D50D49"/>
    <w:rsid w:val="00D57AC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0FC307623F84428DB99C59683E0CDE19">
    <w:name w:val="0FC307623F84428DB99C59683E0CDE19"/>
    <w:rsid w:val="00730146"/>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character" w:styleId="Platshllartext">
    <w:name w:val="Placeholder Text"/>
    <w:basedOn w:val="Standardstycketeckensnitt"/>
    <w:uiPriority w:val="99"/>
    <w:semiHidden/>
    <w:rsid w:val="00730146"/>
    <w:rPr>
      <w:color w:val="808080"/>
    </w:rPr>
  </w:style>
  <w:style w:type="paragraph" w:customStyle="1" w:styleId="B5690863E84C4F7AA7F90A0A5583F443">
    <w:name w:val="B5690863E84C4F7AA7F90A0A5583F443"/>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023EAF3B3184078BAAC34384FB1F912">
    <w:name w:val="F023EAF3B3184078BAAC34384FB1F912"/>
    <w:rsid w:val="00730146"/>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D17F1A1694EE4A9FA366928AAB162502">
    <w:name w:val="D17F1A1694EE4A9FA366928AAB162502"/>
    <w:rsid w:val="00730146"/>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4DAF1B6A79AE43FB92F68186F22A765E">
    <w:name w:val="4DAF1B6A79AE43FB92F68186F22A765E"/>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363E72882D84F61A3AA6F0F5B4F0534">
    <w:name w:val="B363E72882D84F61A3AA6F0F5B4F0534"/>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0FC307623F84428DB99C59683E0CDE191">
    <w:name w:val="0FC307623F84428DB99C59683E0CDE191"/>
    <w:rsid w:val="00730146"/>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B5690863E84C4F7AA7F90A0A5583F4431">
    <w:name w:val="B5690863E84C4F7AA7F90A0A5583F4431"/>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023EAF3B3184078BAAC34384FB1F9121">
    <w:name w:val="F023EAF3B3184078BAAC34384FB1F9121"/>
    <w:rsid w:val="00730146"/>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D17F1A1694EE4A9FA366928AAB1625021">
    <w:name w:val="D17F1A1694EE4A9FA366928AAB1625021"/>
    <w:rsid w:val="00730146"/>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4DAF1B6A79AE43FB92F68186F22A765E1">
    <w:name w:val="4DAF1B6A79AE43FB92F68186F22A765E1"/>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363E72882D84F61A3AA6F0F5B4F05341">
    <w:name w:val="B363E72882D84F61A3AA6F0F5B4F05341"/>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0FC307623F84428DB99C59683E0CDE192">
    <w:name w:val="0FC307623F84428DB99C59683E0CDE192"/>
    <w:rsid w:val="00730146"/>
    <w:pPr>
      <w:tabs>
        <w:tab w:val="left" w:pos="2268"/>
      </w:tabs>
      <w:overflowPunct w:val="0"/>
      <w:autoSpaceDE w:val="0"/>
      <w:autoSpaceDN w:val="0"/>
      <w:adjustRightInd w:val="0"/>
      <w:spacing w:after="0" w:line="240" w:lineRule="auto"/>
      <w:textAlignment w:val="baseline"/>
    </w:pPr>
    <w:rPr>
      <w:rFonts w:ascii="Times New Roman" w:eastAsia="Times New Roman" w:hAnsi="Times New Roman" w:cs="Times New Roman"/>
      <w:sz w:val="30"/>
      <w:szCs w:val="20"/>
      <w:lang w:eastAsia="en-US"/>
    </w:rPr>
  </w:style>
  <w:style w:type="paragraph" w:customStyle="1" w:styleId="B5690863E84C4F7AA7F90A0A5583F4432">
    <w:name w:val="B5690863E84C4F7AA7F90A0A5583F4432"/>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F023EAF3B3184078BAAC34384FB1F9122">
    <w:name w:val="F023EAF3B3184078BAAC34384FB1F9122"/>
    <w:rsid w:val="00730146"/>
    <w:pPr>
      <w:tabs>
        <w:tab w:val="left" w:pos="2693"/>
      </w:tabs>
      <w:overflowPunct w:val="0"/>
      <w:autoSpaceDE w:val="0"/>
      <w:autoSpaceDN w:val="0"/>
      <w:adjustRightInd w:val="0"/>
      <w:spacing w:before="240" w:after="290" w:line="240" w:lineRule="auto"/>
      <w:textAlignment w:val="baseline"/>
    </w:pPr>
    <w:rPr>
      <w:rFonts w:ascii="Times New Roman" w:eastAsia="Times New Roman" w:hAnsi="Times New Roman" w:cs="Times New Roman"/>
      <w:i/>
      <w:iCs/>
      <w:sz w:val="20"/>
      <w:szCs w:val="20"/>
      <w:lang w:eastAsia="en-US"/>
    </w:rPr>
  </w:style>
  <w:style w:type="paragraph" w:customStyle="1" w:styleId="D17F1A1694EE4A9FA366928AAB1625022">
    <w:name w:val="D17F1A1694EE4A9FA366928AAB1625022"/>
    <w:rsid w:val="00730146"/>
    <w:pPr>
      <w:tabs>
        <w:tab w:val="left" w:pos="2693"/>
        <w:tab w:val="left" w:pos="7474"/>
      </w:tabs>
      <w:overflowPunct w:val="0"/>
      <w:autoSpaceDE w:val="0"/>
      <w:autoSpaceDN w:val="0"/>
      <w:adjustRightInd w:val="0"/>
      <w:spacing w:after="0" w:line="240" w:lineRule="auto"/>
      <w:ind w:right="-2268"/>
      <w:textAlignment w:val="baseline"/>
    </w:pPr>
    <w:rPr>
      <w:rFonts w:ascii="Times New Roman" w:eastAsia="Times New Roman" w:hAnsi="Times New Roman" w:cs="Times New Roman"/>
      <w:i/>
      <w:iCs/>
      <w:sz w:val="20"/>
      <w:szCs w:val="20"/>
      <w:lang w:eastAsia="en-US"/>
    </w:rPr>
  </w:style>
  <w:style w:type="paragraph" w:customStyle="1" w:styleId="4DAF1B6A79AE43FB92F68186F22A765E2">
    <w:name w:val="4DAF1B6A79AE43FB92F68186F22A765E2"/>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 w:type="paragraph" w:customStyle="1" w:styleId="B363E72882D84F61A3AA6F0F5B4F05342">
    <w:name w:val="B363E72882D84F61A3AA6F0F5B4F05342"/>
    <w:rsid w:val="00730146"/>
    <w:pPr>
      <w:tabs>
        <w:tab w:val="left" w:pos="2268"/>
      </w:tabs>
      <w:overflowPunct w:val="0"/>
      <w:autoSpaceDE w:val="0"/>
      <w:autoSpaceDN w:val="0"/>
      <w:adjustRightInd w:val="0"/>
      <w:spacing w:after="0" w:line="240" w:lineRule="auto"/>
      <w:jc w:val="both"/>
      <w:textAlignment w:val="baseline"/>
    </w:pPr>
    <w:rPr>
      <w:rFonts w:ascii="Times New Roman" w:eastAsia="Times New Roman" w:hAnsi="Times New Roman" w:cs="Times New Roman"/>
      <w:sz w:val="20"/>
      <w:szCs w:val="20"/>
      <w:lang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Lövin, 
Y Johansson, M Johansson, Baylan, Hallengren, Hultqvist, Andersson, Bolund, Damberg, Shekarabi, Ygeman, Eriksson, Ekström, Eneroth, Dahlgren, Nilsson, Ernkrans, Lindhagen</närvarande>
  <föredragande>statsminister Löfven, ordförande, och statsråden Lövin, Wallström, Y Johansson, M Johansson, Baylan, Hallengren, Hultqvist, Andersson, Bolund, Damberg, Strandhäll, Shekarabi, Ygeman, Eriksson, Linde, Ekström, Eneroth, Dahlgren, Nilsson, Ernkrans, Lindhagen, Lind
</föredragande>
  <departementsenhet id="Finansdepartementet"/>
  <dokumentnummer etikett="Prop.">2018/19:160</dokumentnummer>
  <titel>Ändrade mervärdesskatteregler vid gränsöverskridande handel mellan företag</titel>
  <template id="14"/>
  <kapitel/>
  <avsnitt/>
  <fastaavsnitt/>
  <bilagor>
    <bilaga bilagenummer="1" bilageetikett="Bilaga"/>
    <bilaga bilageetikett="Bilaga" bilagenummer="1"/>
    <bilaga bilagenummer="3" bilageetikett="Bilaga"/>
    <bilaga bilagenummer="4" bilageetikett="Bilaga"/>
    <bilaga bilagenummer="5" bilageetikett="Bilaga"/>
  </bilagor>
</dokumentvärde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6VV7YVCVAJZ7-373442560-8390</_dlc_DocId>
    <_dlc_DocIdUrl xmlns="4f5ca95d-8798-43a8-9b50-3b2f8b9416bf">
      <Url>https://dhs.sp.regeringskansliet.se/yta/sb-gransk/_layouts/15/DocIdRedir.aspx?ID=6VV7YVCVAJZ7-373442560-8390</Url>
      <Description>6VV7YVCVAJZ7-373442560-8390</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8.xml><?xml version="1.0" encoding="utf-8"?>
<?mso-contentType ?>
<customXsn xmlns="http://schemas.microsoft.com/office/2006/metadata/customXsn">
  <xsnLocation/>
  <cached>True</cached>
  <openByDefault>False</openByDefault>
  <xsnScope/>
</customXsn>
</file>

<file path=customXml/itemProps1.xml><?xml version="1.0" encoding="utf-8"?>
<ds:datastoreItem xmlns:ds="http://schemas.openxmlformats.org/officeDocument/2006/customXml" ds:itemID="{259CFA37-AC5A-4D94-97B1-9C494D5D2F02}"/>
</file>

<file path=customXml/itemProps2.xml><?xml version="1.0" encoding="utf-8"?>
<ds:datastoreItem xmlns:ds="http://schemas.openxmlformats.org/officeDocument/2006/customXml" ds:itemID="{068625C3-B546-44A5-B525-B7CC092E5AD6}"/>
</file>

<file path=customXml/itemProps3.xml><?xml version="1.0" encoding="utf-8"?>
<ds:datastoreItem xmlns:ds="http://schemas.openxmlformats.org/officeDocument/2006/customXml" ds:itemID="{DE847CAF-D76A-4DD1-B5BC-4176E1012835}"/>
</file>

<file path=customXml/itemProps4.xml><?xml version="1.0" encoding="utf-8"?>
<ds:datastoreItem xmlns:ds="http://schemas.openxmlformats.org/officeDocument/2006/customXml" ds:itemID="{16334156-858C-406E-B763-9024AF76D5D4}"/>
</file>

<file path=customXml/itemProps5.xml><?xml version="1.0" encoding="utf-8"?>
<ds:datastoreItem xmlns:ds="http://schemas.openxmlformats.org/officeDocument/2006/customXml" ds:itemID="{B127FFF5-1AEE-4C4B-963D-B403E6965709}"/>
</file>

<file path=customXml/itemProps6.xml><?xml version="1.0" encoding="utf-8"?>
<ds:datastoreItem xmlns:ds="http://schemas.openxmlformats.org/officeDocument/2006/customXml" ds:itemID="{0E4263D8-3F44-4B86-AB2F-882C05CF0719}"/>
</file>

<file path=customXml/itemProps7.xml><?xml version="1.0" encoding="utf-8"?>
<ds:datastoreItem xmlns:ds="http://schemas.openxmlformats.org/officeDocument/2006/customXml" ds:itemID="{11778FFE-AFAE-4298-A130-63AB39B07DAE}"/>
</file>

<file path=customXml/itemProps8.xml><?xml version="1.0" encoding="utf-8"?>
<ds:datastoreItem xmlns:ds="http://schemas.openxmlformats.org/officeDocument/2006/customXml" ds:itemID="{0C02FACE-6336-47D8-B865-67F69582A6F4}"/>
</file>

<file path=docProps/app.xml><?xml version="1.0" encoding="utf-8"?>
<Properties xmlns="http://schemas.openxmlformats.org/officeDocument/2006/extended-properties" xmlns:vt="http://schemas.openxmlformats.org/officeDocument/2006/docPropsVTypes">
  <Template>Prop-samling</Template>
  <TotalTime>0</TotalTime>
  <Pages>74</Pages>
  <Words>22790</Words>
  <Characters>120787</Characters>
  <Application>Microsoft Office Word</Application>
  <DocSecurity>0</DocSecurity>
  <Lines>1006</Lines>
  <Paragraphs>286</Paragraphs>
  <ScaleCrop>false</ScaleCrop>
  <HeadingPairs>
    <vt:vector size="2" baseType="variant">
      <vt:variant>
        <vt:lpstr>Rubrik</vt:lpstr>
      </vt:variant>
      <vt:variant>
        <vt:i4>1</vt:i4>
      </vt:variant>
    </vt:vector>
  </HeadingPairs>
  <TitlesOfParts>
    <vt:vector size="1" baseType="lpstr">
      <vt:lpstr>Ändrade mervärdesskatteregler vid gränsöverskridande handel mellan företag</vt:lpstr>
    </vt:vector>
  </TitlesOfParts>
  <Company>Regeringskansliet</Company>
  <LinksUpToDate>false</LinksUpToDate>
  <CharactersWithSpaces>143291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Ändrade mervärdesskatteregler vid gränsöverskridande handel mellan företag</dc:title>
  <dc:creator>Maria Norberg</dc:creator>
  <cp:lastModifiedBy>Ann-Britt Eriksson</cp:lastModifiedBy>
  <cp:revision>2</cp:revision>
  <cp:lastPrinted>2019-09-05T09:02:00Z</cp:lastPrinted>
  <dcterms:created xsi:type="dcterms:W3CDTF">2019-09-05T09:25:00Z</dcterms:created>
  <dcterms:modified xsi:type="dcterms:W3CDTF">2019-09-05T09:25:00Z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5538eac7-40db-4d8e-bb75-cbf3da4d1621</vt:lpwstr>
  </property>
  <property fmtid="{D5CDD505-2E9C-101B-9397-08002B2CF9AE}" pid="4" name="Organisation">
    <vt:lpwstr>25;#Finansdepartementet|0b2f41b1-db50-472c-80a1-d21b0254fb2b</vt:lpwstr>
  </property>
  <property fmtid="{D5CDD505-2E9C-101B-9397-08002B2CF9AE}" pid="5" name="ActivityCategory">
    <vt:lpwstr/>
  </property>
</Properties>
</file>