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536A4F51" w14:textId="77777777" w:rsidR="00B14264" w:rsidRDefault="00C12143" w:rsidP="0032594C">
      <w:pPr>
        <w:pStyle w:val="Prophuvudrubrik"/>
      </w:pPr>
      <w:sdt>
        <w:sdtPr>
          <w:alias w:val="Publikation"/>
          <w:tag w:val="Publikation"/>
          <w:id w:val="-33422728"/>
          <w:lock w:val="sdtContentLocked"/>
          <w:text/>
        </w:sdtPr>
        <w:sdtEndPr/>
        <w:sdtContent>
          <w:r w:rsidR="00B14264">
            <w:t>Regeringens proposition</w:t>
          </w:r>
        </w:sdtContent>
      </w:sdt>
      <w:r w:rsidR="00B14264">
        <w:rPr>
          <w:noProof/>
          <w:lang w:eastAsia="sv-SE"/>
        </w:rPr>
        <mc:AlternateContent>
          <mc:Choice Requires="wps">
            <w:drawing>
              <wp:anchor distT="0" distB="0" distL="114300" distR="114300" simplePos="0" relativeHeight="251658240" behindDoc="1" locked="0" layoutInCell="1" allowOverlap="1" wp14:anchorId="11F448A5" wp14:editId="63938B8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60E2BBF8" w14:textId="77777777" w:rsidR="00034129" w:rsidRPr="00811BB8" w:rsidRDefault="00034129" w:rsidP="0032594C">
                                <w:pPr>
                                  <w:pStyle w:val="Brdtext"/>
                                </w:pPr>
                                <w:r>
                                  <w:rPr>
                                    <w:noProof/>
                                    <w:lang w:eastAsia="sv-SE"/>
                                  </w:rPr>
                                  <w:drawing>
                                    <wp:inline distT="0" distB="0" distL="0" distR="0" wp14:anchorId="685A31FE" wp14:editId="673CD681">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stretch>
                                                <a:fillRect/>
                                              </a:stretch>
                                            </pic:blipFill>
                                            <pic:spPr bwMode="auto">
                                              <a:xfrm>
                                                <a:off x="0" y="0"/>
                                                <a:ext cx="513504" cy="921600"/>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1F448A5"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EndPr/>
                      <w:sdtContent>
                        <w:p w14:paraId="60E2BBF8" w14:textId="77777777" w:rsidR="00034129" w:rsidRPr="00811BB8" w:rsidRDefault="00034129" w:rsidP="0032594C">
                          <w:pPr>
                            <w:pStyle w:val="Brdtext"/>
                          </w:pPr>
                          <w:r>
                            <w:rPr>
                              <w:noProof/>
                              <w:lang w:eastAsia="sv-SE"/>
                            </w:rPr>
                            <w:drawing>
                              <wp:inline distT="0" distB="0" distL="0" distR="0" wp14:anchorId="685A31FE" wp14:editId="673CD681">
                                <wp:extent cx="513504" cy="921600"/>
                                <wp:effectExtent l="0" t="0" r="1270"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3504" cy="921600"/>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dataBinding w:prefixMappings="xmlns:ns0='http://rkdhs/mallar/lagstiftning/Prop/Prop.xsd'" w:xpath="/ns0:dokumentvärden[1]/ns0:dokumentnummer[1]" w:storeItemID="{068625C3-B546-44A5-B525-B7CC092E5AD6}"/>
        <w:text/>
      </w:sdtPr>
      <w:sdtEndPr/>
      <w:sdtContent>
        <w:p w14:paraId="3071B942" w14:textId="2FF6C869" w:rsidR="00B14264" w:rsidRDefault="0040172C" w:rsidP="0032594C">
          <w:pPr>
            <w:pStyle w:val="Prophuvudrubrik"/>
          </w:pPr>
          <w:r>
            <w:t>2018/19:36</w:t>
          </w:r>
        </w:p>
      </w:sdtContent>
    </w:sdt>
    <w:p w14:paraId="15DCE2DC" w14:textId="77777777" w:rsidR="00B14264" w:rsidRPr="005F407A" w:rsidRDefault="00B14264" w:rsidP="0032594C">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285EC4" w14:paraId="555BDD4F" w14:textId="77777777">
        <w:tc>
          <w:tcPr>
            <w:tcW w:w="5834" w:type="dxa"/>
            <w:tcMar>
              <w:left w:w="0" w:type="dxa"/>
            </w:tcMar>
          </w:tcPr>
          <w:p w14:paraId="25200627" w14:textId="77777777" w:rsidR="00441E53" w:rsidRDefault="00441E53" w:rsidP="00166139">
            <w:pPr>
              <w:pStyle w:val="Proprubrik"/>
              <w:spacing w:after="20"/>
            </w:pPr>
            <w:r>
              <w:t xml:space="preserve">Kompletterande bestämmelser till </w:t>
            </w:r>
            <w:r>
              <w:br/>
              <w:t xml:space="preserve">EU:s förordning om gränsöverskridande </w:t>
            </w:r>
          </w:p>
          <w:p w14:paraId="55F7C925" w14:textId="35A20ED6" w:rsidR="00B14264" w:rsidRDefault="00441E53" w:rsidP="00166139">
            <w:pPr>
              <w:pStyle w:val="Proprubrik"/>
              <w:spacing w:after="20"/>
            </w:pPr>
            <w:r>
              <w:t>paketleveranstjänster</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EndPr/>
            <w:sdtContent>
              <w:p w14:paraId="1DEC6543" w14:textId="27AB7041" w:rsidR="00B14264" w:rsidRDefault="00441E53" w:rsidP="0032594C">
                <w:pPr>
                  <w:pStyle w:val="Proprubrik"/>
                </w:pPr>
                <w:r>
                  <w:t>Prop.</w:t>
                </w:r>
              </w:p>
            </w:sdtContent>
          </w:sdt>
          <w:sdt>
            <w:sdtPr>
              <w:rPr>
                <w:szCs w:val="26"/>
              </w:rPr>
              <w:alias w:val="Nummer"/>
              <w:tag w:val="Nummer"/>
              <w:id w:val="-348560707"/>
              <w:lock w:val="sdtContentLocked"/>
              <w:dataBinding w:prefixMappings="xmlns:ns0='http://rkdhs/mallar/lagstiftning/Prop/Prop.xsd'" w:xpath="/ns0:dokumentvärden[1]/ns0:dokumentnummer[1]" w:storeItemID="{068625C3-B546-44A5-B525-B7CC092E5AD6}"/>
              <w:text/>
            </w:sdtPr>
            <w:sdtEndPr/>
            <w:sdtContent>
              <w:p w14:paraId="10F5867F" w14:textId="50FDC954" w:rsidR="00B14264" w:rsidRPr="00141F91" w:rsidRDefault="0040172C" w:rsidP="0032594C">
                <w:pPr>
                  <w:pStyle w:val="Proprubrik"/>
                  <w:rPr>
                    <w:szCs w:val="26"/>
                  </w:rPr>
                </w:pPr>
                <w:r>
                  <w:rPr>
                    <w:szCs w:val="26"/>
                  </w:rPr>
                  <w:t>2018/19:36</w:t>
                </w:r>
              </w:p>
            </w:sdtContent>
          </w:sdt>
        </w:tc>
      </w:tr>
    </w:tbl>
    <w:p w14:paraId="3B32916C" w14:textId="77777777" w:rsidR="00B14264" w:rsidRDefault="00B14264" w:rsidP="00166139">
      <w:pPr>
        <w:pStyle w:val="Brdtext"/>
        <w:spacing w:before="60"/>
      </w:pPr>
    </w:p>
    <w:p w14:paraId="1E01ADC2" w14:textId="77777777" w:rsidR="00B14264" w:rsidRDefault="00B14264" w:rsidP="0032594C">
      <w:pPr>
        <w:pStyle w:val="Brdtext"/>
      </w:pPr>
      <w:r>
        <w:t>Regeringen överlämnar denna proposition till riksdagen.</w:t>
      </w:r>
    </w:p>
    <w:p w14:paraId="4173B6EE" w14:textId="77777777" w:rsidR="00B14264" w:rsidRDefault="00B14264" w:rsidP="0032594C">
      <w:pPr>
        <w:pStyle w:val="Brdtext"/>
      </w:pPr>
    </w:p>
    <w:p w14:paraId="0F3D9EEE" w14:textId="38416774" w:rsidR="00B14264" w:rsidRDefault="00B14264" w:rsidP="0032594C">
      <w:pPr>
        <w:pStyle w:val="Brdtext"/>
      </w:pPr>
      <w:r>
        <w:t xml:space="preserve">Stockholm </w:t>
      </w:r>
      <w:sdt>
        <w:sdtPr>
          <w:alias w:val="Datum"/>
          <w:tag w:val="Datum"/>
          <w:id w:val="-1894106154"/>
          <w:date w:fullDate="2019-01-10T00:00:00Z">
            <w:dateFormat w:val="'den' d MMMM yyyy"/>
            <w:lid w:val="sv-SE"/>
            <w:storeMappedDataAs w:val="dateTime"/>
            <w:calendar w:val="gregorian"/>
          </w:date>
        </w:sdtPr>
        <w:sdtEndPr/>
        <w:sdtContent>
          <w:r w:rsidR="00BB379A">
            <w:t>den 10 januari 2019</w:t>
          </w:r>
        </w:sdtContent>
      </w:sdt>
    </w:p>
    <w:p w14:paraId="4A06DB77" w14:textId="77777777" w:rsidR="00B14264" w:rsidRDefault="00B14264" w:rsidP="0032594C">
      <w:pPr>
        <w:pStyle w:val="Brdtextmedindrag"/>
      </w:pPr>
    </w:p>
    <w:p w14:paraId="041E3741" w14:textId="2407105B" w:rsidR="00B14264" w:rsidRDefault="00BB379A" w:rsidP="0032594C">
      <w:pPr>
        <w:pStyle w:val="Propnamnunderskrift1"/>
      </w:pPr>
      <w:r>
        <w:t>Stefan Löfven</w:t>
      </w:r>
    </w:p>
    <w:p w14:paraId="163A75FC" w14:textId="360C4B1A" w:rsidR="00B14264" w:rsidRDefault="00B14264" w:rsidP="0032594C">
      <w:pPr>
        <w:pStyle w:val="Propnamnunderskrift2"/>
        <w:tabs>
          <w:tab w:val="clear" w:pos="2693"/>
          <w:tab w:val="clear" w:pos="7474"/>
          <w:tab w:val="left" w:pos="2126"/>
        </w:tabs>
      </w:pPr>
      <w:r>
        <w:tab/>
      </w:r>
      <w:r w:rsidR="00BB379A">
        <w:t>Peter Eriksson</w:t>
      </w:r>
    </w:p>
    <w:p w14:paraId="5BCCEEF4" w14:textId="6FA52DAC" w:rsidR="00B14264" w:rsidRPr="008624B2" w:rsidRDefault="00B14264" w:rsidP="0032594C">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EndPr/>
        <w:sdtContent>
          <w:r w:rsidR="00441E53">
            <w:rPr>
              <w:i w:val="0"/>
            </w:rPr>
            <w:t>Näringsdepartementet</w:t>
          </w:r>
        </w:sdtContent>
      </w:sdt>
      <w:r w:rsidRPr="008624B2">
        <w:rPr>
          <w:i w:val="0"/>
        </w:rPr>
        <w:t>)</w:t>
      </w:r>
    </w:p>
    <w:p w14:paraId="5FF7FF80" w14:textId="77777777" w:rsidR="00B14264" w:rsidRDefault="00B14264" w:rsidP="0032594C">
      <w:pPr>
        <w:pStyle w:val="Brdtextmedindrag"/>
      </w:pPr>
    </w:p>
    <w:p w14:paraId="4811AAD0" w14:textId="77777777" w:rsidR="00B14264" w:rsidRDefault="00B14264" w:rsidP="0032594C">
      <w:pPr>
        <w:pStyle w:val="Brdtextmedindrag"/>
      </w:pPr>
    </w:p>
    <w:p w14:paraId="68D2DB2E" w14:textId="77777777" w:rsidR="00B14264" w:rsidRDefault="00B14264" w:rsidP="0032594C">
      <w:pPr>
        <w:pStyle w:val="Brdtextmedindrag"/>
      </w:pPr>
    </w:p>
    <w:p w14:paraId="7C2F69F2" w14:textId="77777777" w:rsidR="00B14264" w:rsidRDefault="00B14264" w:rsidP="0032594C">
      <w:pPr>
        <w:pStyle w:val="Proprubrik"/>
        <w:spacing w:before="80" w:after="400"/>
      </w:pPr>
      <w:r>
        <w:t>Propositionens huvudsakliga innehåll</w:t>
      </w:r>
    </w:p>
    <w:p w14:paraId="42005AE1" w14:textId="54EFC4EA" w:rsidR="00B14264" w:rsidRDefault="00781B7F" w:rsidP="00B14264">
      <w:pPr>
        <w:pStyle w:val="Brdtext"/>
        <w:rPr>
          <w:spacing w:val="-2"/>
        </w:rPr>
      </w:pPr>
      <w:bookmarkStart w:id="1" w:name="_Hlk531171780"/>
      <w:r w:rsidRPr="00F17B59">
        <w:rPr>
          <w:spacing w:val="-4"/>
        </w:rPr>
        <w:t xml:space="preserve">Regeringen föreslår </w:t>
      </w:r>
      <w:r w:rsidR="00B14264" w:rsidRPr="00F17B59">
        <w:rPr>
          <w:spacing w:val="-4"/>
        </w:rPr>
        <w:t>en ny lag med kompletterande bestämmelser till Europa</w:t>
      </w:r>
      <w:r w:rsidR="00F17B59" w:rsidRPr="00F17B59">
        <w:rPr>
          <w:spacing w:val="-4"/>
        </w:rPr>
        <w:softHyphen/>
      </w:r>
      <w:r w:rsidR="00B14264" w:rsidRPr="00B67F59">
        <w:rPr>
          <w:spacing w:val="-3"/>
        </w:rPr>
        <w:t>parlamentets och rådets förordning (EU) 2018/644</w:t>
      </w:r>
      <w:r w:rsidR="00B14264" w:rsidRPr="00B67F59">
        <w:t xml:space="preserve"> av den 18 april 2018 om gränsöverskridande paketleverans</w:t>
      </w:r>
      <w:r w:rsidR="00B14264" w:rsidRPr="00B67F59">
        <w:softHyphen/>
        <w:t>tjänster</w:t>
      </w:r>
      <w:r w:rsidR="00B14264">
        <w:t xml:space="preserve">. Lagen innehåller bestämmelser </w:t>
      </w:r>
      <w:r w:rsidR="00B14264" w:rsidRPr="00A72F7B">
        <w:rPr>
          <w:spacing w:val="-4"/>
        </w:rPr>
        <w:t>om att reg</w:t>
      </w:r>
      <w:r w:rsidR="00B14264" w:rsidRPr="00A72F7B">
        <w:rPr>
          <w:spacing w:val="-4"/>
        </w:rPr>
        <w:softHyphen/>
        <w:t>er</w:t>
      </w:r>
      <w:r w:rsidR="00B14264" w:rsidRPr="00A72F7B">
        <w:rPr>
          <w:spacing w:val="-4"/>
        </w:rPr>
        <w:softHyphen/>
        <w:t>ing</w:t>
      </w:r>
      <w:r w:rsidR="00B14264" w:rsidRPr="00A72F7B">
        <w:rPr>
          <w:spacing w:val="-4"/>
        </w:rPr>
        <w:softHyphen/>
        <w:t>en eller den myndighet som regeringen bestämmer ska få med</w:t>
      </w:r>
      <w:r w:rsidR="00A72F7B" w:rsidRPr="00A72F7B">
        <w:rPr>
          <w:spacing w:val="-4"/>
        </w:rPr>
        <w:softHyphen/>
      </w:r>
      <w:r w:rsidR="00B14264" w:rsidRPr="00634CE1">
        <w:rPr>
          <w:spacing w:val="-4"/>
        </w:rPr>
        <w:t>dela föreskrifter dels om kompletterande informationskrav för tillhandahållare</w:t>
      </w:r>
      <w:r w:rsidR="00B14264" w:rsidRPr="00A72F7B">
        <w:rPr>
          <w:spacing w:val="-3"/>
        </w:rPr>
        <w:t xml:space="preserve"> </w:t>
      </w:r>
      <w:r w:rsidR="00B14264" w:rsidRPr="00634CE1">
        <w:t>av paketleverans</w:t>
      </w:r>
      <w:r w:rsidR="00B14264" w:rsidRPr="00634CE1">
        <w:softHyphen/>
        <w:t xml:space="preserve">tjänster, dels om ett avgiftsuttag </w:t>
      </w:r>
      <w:r w:rsidR="00634CE1" w:rsidRPr="00634CE1">
        <w:t xml:space="preserve">från </w:t>
      </w:r>
      <w:r w:rsidR="00B14264" w:rsidRPr="00634CE1">
        <w:t>den som omfattas av</w:t>
      </w:r>
      <w:r w:rsidR="00B14264" w:rsidRPr="00A72F7B">
        <w:rPr>
          <w:spacing w:val="-3"/>
        </w:rPr>
        <w:t xml:space="preserve"> </w:t>
      </w:r>
      <w:r w:rsidR="00B14264" w:rsidRPr="00634CE1">
        <w:rPr>
          <w:spacing w:val="-4"/>
        </w:rPr>
        <w:t>skyldigheterna enligt förord</w:t>
      </w:r>
      <w:r w:rsidR="00B14264" w:rsidRPr="00634CE1">
        <w:rPr>
          <w:spacing w:val="-4"/>
        </w:rPr>
        <w:softHyphen/>
        <w:t>ningen. Vidare innehåller lagen bestäm</w:t>
      </w:r>
      <w:r w:rsidR="00B14264" w:rsidRPr="00634CE1">
        <w:rPr>
          <w:spacing w:val="-4"/>
        </w:rPr>
        <w:softHyphen/>
        <w:t>mel</w:t>
      </w:r>
      <w:r w:rsidR="00B14264" w:rsidRPr="00634CE1">
        <w:rPr>
          <w:spacing w:val="-4"/>
        </w:rPr>
        <w:softHyphen/>
        <w:t>ser om</w:t>
      </w:r>
      <w:r w:rsidR="00B14264" w:rsidRPr="008C53E9">
        <w:rPr>
          <w:spacing w:val="-2"/>
        </w:rPr>
        <w:t xml:space="preserve"> anmälan, tillsyn och sanktioner samt överklagande.</w:t>
      </w:r>
    </w:p>
    <w:p w14:paraId="22AB4E38" w14:textId="77777777" w:rsidR="00B14264" w:rsidRDefault="00B14264" w:rsidP="00B14264">
      <w:pPr>
        <w:pStyle w:val="Brdtextmedindrag"/>
      </w:pPr>
      <w:r>
        <w:t>Den nya lagen föreslås träda i kraft den 15 maj 2019.</w:t>
      </w:r>
    </w:p>
    <w:bookmarkEnd w:id="1"/>
    <w:p w14:paraId="20E48413" w14:textId="77777777" w:rsidR="00B14264" w:rsidRDefault="00B14264" w:rsidP="0032594C">
      <w:pPr>
        <w:pStyle w:val="Brdtext"/>
      </w:pPr>
    </w:p>
    <w:sdt>
      <w:sdtPr>
        <w:rPr>
          <w:rFonts w:eastAsiaTheme="minorHAnsi" w:cstheme="minorBidi"/>
          <w:noProof/>
          <w:sz w:val="20"/>
          <w:szCs w:val="22"/>
        </w:rPr>
        <w:id w:val="-331837757"/>
        <w:docPartObj>
          <w:docPartGallery w:val="Table of Contents"/>
          <w:docPartUnique/>
        </w:docPartObj>
      </w:sdtPr>
      <w:sdtEndPr>
        <w:rPr>
          <w:szCs w:val="27"/>
        </w:rPr>
      </w:sdtEndPr>
      <w:sdtContent>
        <w:p w14:paraId="79AB9C8C" w14:textId="77777777" w:rsidR="00B14264" w:rsidRPr="00773619" w:rsidRDefault="00B14264" w:rsidP="0032594C">
          <w:pPr>
            <w:pStyle w:val="Innehllsfrteckning"/>
            <w:pageBreakBefore/>
            <w:rPr>
              <w:sz w:val="30"/>
              <w:szCs w:val="30"/>
            </w:rPr>
          </w:pPr>
          <w:r w:rsidRPr="00773619">
            <w:rPr>
              <w:rFonts w:eastAsiaTheme="minorHAnsi"/>
              <w:noProof/>
              <w:sz w:val="30"/>
              <w:szCs w:val="30"/>
            </w:rPr>
            <w:t>Innehållsförteckning</w:t>
          </w:r>
        </w:p>
        <w:p w14:paraId="0A57D17F" w14:textId="62505E16" w:rsidR="00FE4064" w:rsidRDefault="00B14264">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534894417" w:history="1">
            <w:r w:rsidR="00FE4064" w:rsidRPr="00BF06FC">
              <w:rPr>
                <w:rStyle w:val="Hyperlnk"/>
              </w:rPr>
              <w:t>1</w:t>
            </w:r>
            <w:r w:rsidR="00FE4064">
              <w:rPr>
                <w:rFonts w:asciiTheme="minorHAnsi" w:eastAsiaTheme="minorEastAsia" w:hAnsiTheme="minorHAnsi"/>
                <w:sz w:val="22"/>
                <w:lang w:eastAsia="sv-SE"/>
              </w:rPr>
              <w:tab/>
            </w:r>
            <w:r w:rsidR="00FE4064" w:rsidRPr="00BF06FC">
              <w:rPr>
                <w:rStyle w:val="Hyperlnk"/>
              </w:rPr>
              <w:t>Förslag till riksdagsbeslut</w:t>
            </w:r>
            <w:r w:rsidR="00FE4064">
              <w:rPr>
                <w:webHidden/>
              </w:rPr>
              <w:tab/>
            </w:r>
            <w:r w:rsidR="00FE4064">
              <w:rPr>
                <w:webHidden/>
              </w:rPr>
              <w:fldChar w:fldCharType="begin"/>
            </w:r>
            <w:r w:rsidR="00FE4064">
              <w:rPr>
                <w:webHidden/>
              </w:rPr>
              <w:instrText xml:space="preserve"> PAGEREF _Toc534894417 \h </w:instrText>
            </w:r>
            <w:r w:rsidR="00FE4064">
              <w:rPr>
                <w:webHidden/>
              </w:rPr>
            </w:r>
            <w:r w:rsidR="00FE4064">
              <w:rPr>
                <w:webHidden/>
              </w:rPr>
              <w:fldChar w:fldCharType="separate"/>
            </w:r>
            <w:r w:rsidR="00FE4064">
              <w:rPr>
                <w:webHidden/>
              </w:rPr>
              <w:t>3</w:t>
            </w:r>
            <w:r w:rsidR="00FE4064">
              <w:rPr>
                <w:webHidden/>
              </w:rPr>
              <w:fldChar w:fldCharType="end"/>
            </w:r>
          </w:hyperlink>
        </w:p>
        <w:p w14:paraId="660C9F2B" w14:textId="0289100A" w:rsidR="00FE4064" w:rsidRDefault="00C12143">
          <w:pPr>
            <w:pStyle w:val="Innehll1"/>
            <w:rPr>
              <w:rFonts w:asciiTheme="minorHAnsi" w:eastAsiaTheme="minorEastAsia" w:hAnsiTheme="minorHAnsi"/>
              <w:sz w:val="22"/>
              <w:lang w:eastAsia="sv-SE"/>
            </w:rPr>
          </w:pPr>
          <w:hyperlink w:anchor="_Toc534894418" w:history="1">
            <w:r w:rsidR="00FE4064" w:rsidRPr="00BF06FC">
              <w:rPr>
                <w:rStyle w:val="Hyperlnk"/>
              </w:rPr>
              <w:t>2</w:t>
            </w:r>
            <w:r w:rsidR="00FE4064">
              <w:rPr>
                <w:rFonts w:asciiTheme="minorHAnsi" w:eastAsiaTheme="minorEastAsia" w:hAnsiTheme="minorHAnsi"/>
                <w:sz w:val="22"/>
                <w:lang w:eastAsia="sv-SE"/>
              </w:rPr>
              <w:tab/>
            </w:r>
            <w:r w:rsidR="00FE4064" w:rsidRPr="00BF06FC">
              <w:rPr>
                <w:rStyle w:val="Hyperlnk"/>
              </w:rPr>
              <w:t>Lagtext</w:t>
            </w:r>
            <w:r w:rsidR="00FE4064">
              <w:rPr>
                <w:webHidden/>
              </w:rPr>
              <w:tab/>
            </w:r>
            <w:r w:rsidR="00FE4064">
              <w:rPr>
                <w:webHidden/>
              </w:rPr>
              <w:fldChar w:fldCharType="begin"/>
            </w:r>
            <w:r w:rsidR="00FE4064">
              <w:rPr>
                <w:webHidden/>
              </w:rPr>
              <w:instrText xml:space="preserve"> PAGEREF _Toc534894418 \h </w:instrText>
            </w:r>
            <w:r w:rsidR="00FE4064">
              <w:rPr>
                <w:webHidden/>
              </w:rPr>
            </w:r>
            <w:r w:rsidR="00FE4064">
              <w:rPr>
                <w:webHidden/>
              </w:rPr>
              <w:fldChar w:fldCharType="separate"/>
            </w:r>
            <w:r w:rsidR="00FE4064">
              <w:rPr>
                <w:webHidden/>
              </w:rPr>
              <w:t>4</w:t>
            </w:r>
            <w:r w:rsidR="00FE4064">
              <w:rPr>
                <w:webHidden/>
              </w:rPr>
              <w:fldChar w:fldCharType="end"/>
            </w:r>
          </w:hyperlink>
        </w:p>
        <w:p w14:paraId="0D433101" w14:textId="190F7A49" w:rsidR="00FE4064" w:rsidRDefault="00C12143">
          <w:pPr>
            <w:pStyle w:val="Innehll2"/>
            <w:rPr>
              <w:rFonts w:asciiTheme="minorHAnsi" w:eastAsiaTheme="minorEastAsia" w:hAnsiTheme="minorHAnsi" w:cstheme="minorBidi"/>
              <w:sz w:val="22"/>
              <w:szCs w:val="22"/>
              <w:lang w:eastAsia="sv-SE"/>
            </w:rPr>
          </w:pPr>
          <w:hyperlink w:anchor="_Toc534894419" w:history="1">
            <w:r w:rsidR="00FE4064" w:rsidRPr="00BF06FC">
              <w:rPr>
                <w:rStyle w:val="Hyperlnk"/>
                <w:rFonts w:eastAsiaTheme="majorEastAsia"/>
              </w:rPr>
              <w:t>2.1</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Förslag till lag med kompletterande bestämmelser till EU:s förordning om gränsöverskridande paketleveranstjänster</w:t>
            </w:r>
            <w:r w:rsidR="00FE4064">
              <w:rPr>
                <w:webHidden/>
              </w:rPr>
              <w:tab/>
            </w:r>
            <w:r w:rsidR="00FE4064">
              <w:rPr>
                <w:webHidden/>
              </w:rPr>
              <w:fldChar w:fldCharType="begin"/>
            </w:r>
            <w:r w:rsidR="00FE4064">
              <w:rPr>
                <w:webHidden/>
              </w:rPr>
              <w:instrText xml:space="preserve"> PAGEREF _Toc534894419 \h </w:instrText>
            </w:r>
            <w:r w:rsidR="00FE4064">
              <w:rPr>
                <w:webHidden/>
              </w:rPr>
            </w:r>
            <w:r w:rsidR="00FE4064">
              <w:rPr>
                <w:webHidden/>
              </w:rPr>
              <w:fldChar w:fldCharType="separate"/>
            </w:r>
            <w:r w:rsidR="00FE4064">
              <w:rPr>
                <w:webHidden/>
              </w:rPr>
              <w:t>4</w:t>
            </w:r>
            <w:r w:rsidR="00FE4064">
              <w:rPr>
                <w:webHidden/>
              </w:rPr>
              <w:fldChar w:fldCharType="end"/>
            </w:r>
          </w:hyperlink>
        </w:p>
        <w:p w14:paraId="65BBBAEB" w14:textId="1CAE46DD" w:rsidR="00FE4064" w:rsidRDefault="00C12143">
          <w:pPr>
            <w:pStyle w:val="Innehll2"/>
            <w:rPr>
              <w:rFonts w:asciiTheme="minorHAnsi" w:eastAsiaTheme="minorEastAsia" w:hAnsiTheme="minorHAnsi" w:cstheme="minorBidi"/>
              <w:sz w:val="22"/>
              <w:szCs w:val="22"/>
              <w:lang w:eastAsia="sv-SE"/>
            </w:rPr>
          </w:pPr>
          <w:hyperlink w:anchor="_Toc534894420" w:history="1">
            <w:r w:rsidR="00FE4064" w:rsidRPr="00BF06FC">
              <w:rPr>
                <w:rStyle w:val="Hyperlnk"/>
                <w:rFonts w:eastAsiaTheme="majorEastAsia"/>
              </w:rPr>
              <w:t>2.2</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Förslag till lag om ändring i marknadsföringslagen (2008:486)</w:t>
            </w:r>
            <w:r w:rsidR="00FE4064">
              <w:rPr>
                <w:webHidden/>
              </w:rPr>
              <w:tab/>
            </w:r>
            <w:r w:rsidR="00FE4064">
              <w:rPr>
                <w:webHidden/>
              </w:rPr>
              <w:fldChar w:fldCharType="begin"/>
            </w:r>
            <w:r w:rsidR="00FE4064">
              <w:rPr>
                <w:webHidden/>
              </w:rPr>
              <w:instrText xml:space="preserve"> PAGEREF _Toc534894420 \h </w:instrText>
            </w:r>
            <w:r w:rsidR="00FE4064">
              <w:rPr>
                <w:webHidden/>
              </w:rPr>
            </w:r>
            <w:r w:rsidR="00FE4064">
              <w:rPr>
                <w:webHidden/>
              </w:rPr>
              <w:fldChar w:fldCharType="separate"/>
            </w:r>
            <w:r w:rsidR="00FE4064">
              <w:rPr>
                <w:webHidden/>
              </w:rPr>
              <w:t>6</w:t>
            </w:r>
            <w:r w:rsidR="00FE4064">
              <w:rPr>
                <w:webHidden/>
              </w:rPr>
              <w:fldChar w:fldCharType="end"/>
            </w:r>
          </w:hyperlink>
        </w:p>
        <w:p w14:paraId="6DFEB51E" w14:textId="66A9D321" w:rsidR="00FE4064" w:rsidRDefault="00C12143">
          <w:pPr>
            <w:pStyle w:val="Innehll1"/>
            <w:rPr>
              <w:rFonts w:asciiTheme="minorHAnsi" w:eastAsiaTheme="minorEastAsia" w:hAnsiTheme="minorHAnsi"/>
              <w:sz w:val="22"/>
              <w:lang w:eastAsia="sv-SE"/>
            </w:rPr>
          </w:pPr>
          <w:hyperlink w:anchor="_Toc534894421" w:history="1">
            <w:r w:rsidR="00FE4064" w:rsidRPr="00BF06FC">
              <w:rPr>
                <w:rStyle w:val="Hyperlnk"/>
              </w:rPr>
              <w:t>3</w:t>
            </w:r>
            <w:r w:rsidR="00FE4064">
              <w:rPr>
                <w:rFonts w:asciiTheme="minorHAnsi" w:eastAsiaTheme="minorEastAsia" w:hAnsiTheme="minorHAnsi"/>
                <w:sz w:val="22"/>
                <w:lang w:eastAsia="sv-SE"/>
              </w:rPr>
              <w:tab/>
            </w:r>
            <w:r w:rsidR="00FE4064" w:rsidRPr="00BF06FC">
              <w:rPr>
                <w:rStyle w:val="Hyperlnk"/>
              </w:rPr>
              <w:t>Ärendet och dess beredning</w:t>
            </w:r>
            <w:r w:rsidR="00FE4064">
              <w:rPr>
                <w:webHidden/>
              </w:rPr>
              <w:tab/>
            </w:r>
            <w:r w:rsidR="00FE4064">
              <w:rPr>
                <w:webHidden/>
              </w:rPr>
              <w:fldChar w:fldCharType="begin"/>
            </w:r>
            <w:r w:rsidR="00FE4064">
              <w:rPr>
                <w:webHidden/>
              </w:rPr>
              <w:instrText xml:space="preserve"> PAGEREF _Toc534894421 \h </w:instrText>
            </w:r>
            <w:r w:rsidR="00FE4064">
              <w:rPr>
                <w:webHidden/>
              </w:rPr>
            </w:r>
            <w:r w:rsidR="00FE4064">
              <w:rPr>
                <w:webHidden/>
              </w:rPr>
              <w:fldChar w:fldCharType="separate"/>
            </w:r>
            <w:r w:rsidR="00FE4064">
              <w:rPr>
                <w:webHidden/>
              </w:rPr>
              <w:t>8</w:t>
            </w:r>
            <w:r w:rsidR="00FE4064">
              <w:rPr>
                <w:webHidden/>
              </w:rPr>
              <w:fldChar w:fldCharType="end"/>
            </w:r>
          </w:hyperlink>
        </w:p>
        <w:p w14:paraId="5F772161" w14:textId="480BE425" w:rsidR="00FE4064" w:rsidRDefault="00C12143">
          <w:pPr>
            <w:pStyle w:val="Innehll1"/>
            <w:rPr>
              <w:rFonts w:asciiTheme="minorHAnsi" w:eastAsiaTheme="minorEastAsia" w:hAnsiTheme="minorHAnsi"/>
              <w:sz w:val="22"/>
              <w:lang w:eastAsia="sv-SE"/>
            </w:rPr>
          </w:pPr>
          <w:hyperlink w:anchor="_Toc534894422" w:history="1">
            <w:r w:rsidR="00FE4064" w:rsidRPr="00BF06FC">
              <w:rPr>
                <w:rStyle w:val="Hyperlnk"/>
              </w:rPr>
              <w:t>4</w:t>
            </w:r>
            <w:r w:rsidR="00FE4064">
              <w:rPr>
                <w:rFonts w:asciiTheme="minorHAnsi" w:eastAsiaTheme="minorEastAsia" w:hAnsiTheme="minorHAnsi"/>
                <w:sz w:val="22"/>
                <w:lang w:eastAsia="sv-SE"/>
              </w:rPr>
              <w:tab/>
            </w:r>
            <w:r w:rsidR="00FE4064" w:rsidRPr="00BF06FC">
              <w:rPr>
                <w:rStyle w:val="Hyperlnk"/>
              </w:rPr>
              <w:t>EU:s förordning om gränsöverskridande paketleveranstjänster</w:t>
            </w:r>
            <w:r w:rsidR="00FE4064">
              <w:rPr>
                <w:webHidden/>
              </w:rPr>
              <w:tab/>
            </w:r>
            <w:r w:rsidR="00FE4064">
              <w:rPr>
                <w:webHidden/>
              </w:rPr>
              <w:fldChar w:fldCharType="begin"/>
            </w:r>
            <w:r w:rsidR="00FE4064">
              <w:rPr>
                <w:webHidden/>
              </w:rPr>
              <w:instrText xml:space="preserve"> PAGEREF _Toc534894422 \h </w:instrText>
            </w:r>
            <w:r w:rsidR="00FE4064">
              <w:rPr>
                <w:webHidden/>
              </w:rPr>
            </w:r>
            <w:r w:rsidR="00FE4064">
              <w:rPr>
                <w:webHidden/>
              </w:rPr>
              <w:fldChar w:fldCharType="separate"/>
            </w:r>
            <w:r w:rsidR="00FE4064">
              <w:rPr>
                <w:webHidden/>
              </w:rPr>
              <w:t>8</w:t>
            </w:r>
            <w:r w:rsidR="00FE4064">
              <w:rPr>
                <w:webHidden/>
              </w:rPr>
              <w:fldChar w:fldCharType="end"/>
            </w:r>
          </w:hyperlink>
        </w:p>
        <w:p w14:paraId="78486C36" w14:textId="4205F193" w:rsidR="00FE4064" w:rsidRDefault="00C12143">
          <w:pPr>
            <w:pStyle w:val="Innehll1"/>
            <w:rPr>
              <w:rFonts w:asciiTheme="minorHAnsi" w:eastAsiaTheme="minorEastAsia" w:hAnsiTheme="minorHAnsi"/>
              <w:sz w:val="22"/>
              <w:lang w:eastAsia="sv-SE"/>
            </w:rPr>
          </w:pPr>
          <w:hyperlink w:anchor="_Toc534894423" w:history="1">
            <w:r w:rsidR="00FE4064" w:rsidRPr="00BF06FC">
              <w:rPr>
                <w:rStyle w:val="Hyperlnk"/>
              </w:rPr>
              <w:t>5</w:t>
            </w:r>
            <w:r w:rsidR="00FE4064">
              <w:rPr>
                <w:rFonts w:asciiTheme="minorHAnsi" w:eastAsiaTheme="minorEastAsia" w:hAnsiTheme="minorHAnsi"/>
                <w:sz w:val="22"/>
                <w:lang w:eastAsia="sv-SE"/>
              </w:rPr>
              <w:tab/>
            </w:r>
            <w:r w:rsidR="00FE4064" w:rsidRPr="00BF06FC">
              <w:rPr>
                <w:rStyle w:val="Hyperlnk"/>
              </w:rPr>
              <w:t>Paketmarknaden i Sverige</w:t>
            </w:r>
            <w:r w:rsidR="00FE4064">
              <w:rPr>
                <w:webHidden/>
              </w:rPr>
              <w:tab/>
            </w:r>
            <w:r w:rsidR="00FE4064">
              <w:rPr>
                <w:webHidden/>
              </w:rPr>
              <w:fldChar w:fldCharType="begin"/>
            </w:r>
            <w:r w:rsidR="00FE4064">
              <w:rPr>
                <w:webHidden/>
              </w:rPr>
              <w:instrText xml:space="preserve"> PAGEREF _Toc534894423 \h </w:instrText>
            </w:r>
            <w:r w:rsidR="00FE4064">
              <w:rPr>
                <w:webHidden/>
              </w:rPr>
            </w:r>
            <w:r w:rsidR="00FE4064">
              <w:rPr>
                <w:webHidden/>
              </w:rPr>
              <w:fldChar w:fldCharType="separate"/>
            </w:r>
            <w:r w:rsidR="00FE4064">
              <w:rPr>
                <w:webHidden/>
              </w:rPr>
              <w:t>11</w:t>
            </w:r>
            <w:r w:rsidR="00FE4064">
              <w:rPr>
                <w:webHidden/>
              </w:rPr>
              <w:fldChar w:fldCharType="end"/>
            </w:r>
          </w:hyperlink>
        </w:p>
        <w:p w14:paraId="0D6C5BFD" w14:textId="69EF6D70" w:rsidR="00FE4064" w:rsidRDefault="00C12143">
          <w:pPr>
            <w:pStyle w:val="Innehll1"/>
            <w:rPr>
              <w:rFonts w:asciiTheme="minorHAnsi" w:eastAsiaTheme="minorEastAsia" w:hAnsiTheme="minorHAnsi"/>
              <w:sz w:val="22"/>
              <w:lang w:eastAsia="sv-SE"/>
            </w:rPr>
          </w:pPr>
          <w:hyperlink w:anchor="_Toc534894424" w:history="1">
            <w:r w:rsidR="00FE4064" w:rsidRPr="00BF06FC">
              <w:rPr>
                <w:rStyle w:val="Hyperlnk"/>
              </w:rPr>
              <w:t>6</w:t>
            </w:r>
            <w:r w:rsidR="00FE4064">
              <w:rPr>
                <w:rFonts w:asciiTheme="minorHAnsi" w:eastAsiaTheme="minorEastAsia" w:hAnsiTheme="minorHAnsi"/>
                <w:sz w:val="22"/>
                <w:lang w:eastAsia="sv-SE"/>
              </w:rPr>
              <w:tab/>
            </w:r>
            <w:r w:rsidR="00FE4064" w:rsidRPr="00BF06FC">
              <w:rPr>
                <w:rStyle w:val="Hyperlnk"/>
              </w:rPr>
              <w:t>Kompletterande bestämmelser till EU-förordningen</w:t>
            </w:r>
            <w:r w:rsidR="00FE4064">
              <w:rPr>
                <w:webHidden/>
              </w:rPr>
              <w:tab/>
            </w:r>
            <w:r w:rsidR="00FE4064">
              <w:rPr>
                <w:webHidden/>
              </w:rPr>
              <w:fldChar w:fldCharType="begin"/>
            </w:r>
            <w:r w:rsidR="00FE4064">
              <w:rPr>
                <w:webHidden/>
              </w:rPr>
              <w:instrText xml:space="preserve"> PAGEREF _Toc534894424 \h </w:instrText>
            </w:r>
            <w:r w:rsidR="00FE4064">
              <w:rPr>
                <w:webHidden/>
              </w:rPr>
            </w:r>
            <w:r w:rsidR="00FE4064">
              <w:rPr>
                <w:webHidden/>
              </w:rPr>
              <w:fldChar w:fldCharType="separate"/>
            </w:r>
            <w:r w:rsidR="00FE4064">
              <w:rPr>
                <w:webHidden/>
              </w:rPr>
              <w:t>13</w:t>
            </w:r>
            <w:r w:rsidR="00FE4064">
              <w:rPr>
                <w:webHidden/>
              </w:rPr>
              <w:fldChar w:fldCharType="end"/>
            </w:r>
          </w:hyperlink>
        </w:p>
        <w:p w14:paraId="1111C2DE" w14:textId="6AE55B89" w:rsidR="00FE4064" w:rsidRDefault="00C12143">
          <w:pPr>
            <w:pStyle w:val="Innehll2"/>
            <w:rPr>
              <w:rFonts w:asciiTheme="minorHAnsi" w:eastAsiaTheme="minorEastAsia" w:hAnsiTheme="minorHAnsi" w:cstheme="minorBidi"/>
              <w:sz w:val="22"/>
              <w:szCs w:val="22"/>
              <w:lang w:eastAsia="sv-SE"/>
            </w:rPr>
          </w:pPr>
          <w:hyperlink w:anchor="_Toc534894425" w:history="1">
            <w:r w:rsidR="00FE4064" w:rsidRPr="00BF06FC">
              <w:rPr>
                <w:rStyle w:val="Hyperlnk"/>
                <w:rFonts w:eastAsiaTheme="majorEastAsia"/>
              </w:rPr>
              <w:t>6.1</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En ny lag införs</w:t>
            </w:r>
            <w:r w:rsidR="00FE4064">
              <w:rPr>
                <w:webHidden/>
              </w:rPr>
              <w:tab/>
            </w:r>
            <w:r w:rsidR="00FE4064">
              <w:rPr>
                <w:webHidden/>
              </w:rPr>
              <w:fldChar w:fldCharType="begin"/>
            </w:r>
            <w:r w:rsidR="00FE4064">
              <w:rPr>
                <w:webHidden/>
              </w:rPr>
              <w:instrText xml:space="preserve"> PAGEREF _Toc534894425 \h </w:instrText>
            </w:r>
            <w:r w:rsidR="00FE4064">
              <w:rPr>
                <w:webHidden/>
              </w:rPr>
            </w:r>
            <w:r w:rsidR="00FE4064">
              <w:rPr>
                <w:webHidden/>
              </w:rPr>
              <w:fldChar w:fldCharType="separate"/>
            </w:r>
            <w:r w:rsidR="00FE4064">
              <w:rPr>
                <w:webHidden/>
              </w:rPr>
              <w:t>13</w:t>
            </w:r>
            <w:r w:rsidR="00FE4064">
              <w:rPr>
                <w:webHidden/>
              </w:rPr>
              <w:fldChar w:fldCharType="end"/>
            </w:r>
          </w:hyperlink>
        </w:p>
        <w:p w14:paraId="716D7CD6" w14:textId="1CE064E3" w:rsidR="00FE4064" w:rsidRDefault="00C12143">
          <w:pPr>
            <w:pStyle w:val="Innehll2"/>
            <w:rPr>
              <w:rFonts w:asciiTheme="minorHAnsi" w:eastAsiaTheme="minorEastAsia" w:hAnsiTheme="minorHAnsi" w:cstheme="minorBidi"/>
              <w:sz w:val="22"/>
              <w:szCs w:val="22"/>
              <w:lang w:eastAsia="sv-SE"/>
            </w:rPr>
          </w:pPr>
          <w:hyperlink w:anchor="_Toc534894426" w:history="1">
            <w:r w:rsidR="00FE4064" w:rsidRPr="00BF06FC">
              <w:rPr>
                <w:rStyle w:val="Hyperlnk"/>
                <w:rFonts w:eastAsiaTheme="majorEastAsia"/>
              </w:rPr>
              <w:t>6.2</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Kompletterande informationskrav får meddelas vid behov</w:t>
            </w:r>
            <w:r w:rsidR="00FE4064">
              <w:rPr>
                <w:webHidden/>
              </w:rPr>
              <w:tab/>
            </w:r>
            <w:r w:rsidR="00FE4064">
              <w:rPr>
                <w:webHidden/>
              </w:rPr>
              <w:fldChar w:fldCharType="begin"/>
            </w:r>
            <w:r w:rsidR="00FE4064">
              <w:rPr>
                <w:webHidden/>
              </w:rPr>
              <w:instrText xml:space="preserve"> PAGEREF _Toc534894426 \h </w:instrText>
            </w:r>
            <w:r w:rsidR="00FE4064">
              <w:rPr>
                <w:webHidden/>
              </w:rPr>
            </w:r>
            <w:r w:rsidR="00FE4064">
              <w:rPr>
                <w:webHidden/>
              </w:rPr>
              <w:fldChar w:fldCharType="separate"/>
            </w:r>
            <w:r w:rsidR="00FE4064">
              <w:rPr>
                <w:webHidden/>
              </w:rPr>
              <w:t>14</w:t>
            </w:r>
            <w:r w:rsidR="00FE4064">
              <w:rPr>
                <w:webHidden/>
              </w:rPr>
              <w:fldChar w:fldCharType="end"/>
            </w:r>
          </w:hyperlink>
        </w:p>
        <w:p w14:paraId="105B14CE" w14:textId="0E060632" w:rsidR="00FE4064" w:rsidRDefault="00C12143">
          <w:pPr>
            <w:pStyle w:val="Innehll2"/>
            <w:rPr>
              <w:rFonts w:asciiTheme="minorHAnsi" w:eastAsiaTheme="minorEastAsia" w:hAnsiTheme="minorHAnsi" w:cstheme="minorBidi"/>
              <w:sz w:val="22"/>
              <w:szCs w:val="22"/>
              <w:lang w:eastAsia="sv-SE"/>
            </w:rPr>
          </w:pPr>
          <w:hyperlink w:anchor="_Toc534894427" w:history="1">
            <w:r w:rsidR="00FE4064" w:rsidRPr="00BF06FC">
              <w:rPr>
                <w:rStyle w:val="Hyperlnk"/>
                <w:rFonts w:eastAsiaTheme="majorEastAsia"/>
              </w:rPr>
              <w:t>6.3</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En generell anmälningsskyldighet införs</w:t>
            </w:r>
            <w:r w:rsidR="00FE4064">
              <w:rPr>
                <w:webHidden/>
              </w:rPr>
              <w:tab/>
            </w:r>
            <w:r w:rsidR="00FE4064">
              <w:rPr>
                <w:webHidden/>
              </w:rPr>
              <w:fldChar w:fldCharType="begin"/>
            </w:r>
            <w:r w:rsidR="00FE4064">
              <w:rPr>
                <w:webHidden/>
              </w:rPr>
              <w:instrText xml:space="preserve"> PAGEREF _Toc534894427 \h </w:instrText>
            </w:r>
            <w:r w:rsidR="00FE4064">
              <w:rPr>
                <w:webHidden/>
              </w:rPr>
            </w:r>
            <w:r w:rsidR="00FE4064">
              <w:rPr>
                <w:webHidden/>
              </w:rPr>
              <w:fldChar w:fldCharType="separate"/>
            </w:r>
            <w:r w:rsidR="00FE4064">
              <w:rPr>
                <w:webHidden/>
              </w:rPr>
              <w:t>15</w:t>
            </w:r>
            <w:r w:rsidR="00FE4064">
              <w:rPr>
                <w:webHidden/>
              </w:rPr>
              <w:fldChar w:fldCharType="end"/>
            </w:r>
          </w:hyperlink>
        </w:p>
        <w:p w14:paraId="1139EE71" w14:textId="667B3734" w:rsidR="00FE4064" w:rsidRDefault="00C12143">
          <w:pPr>
            <w:pStyle w:val="Innehll2"/>
            <w:rPr>
              <w:rFonts w:asciiTheme="minorHAnsi" w:eastAsiaTheme="minorEastAsia" w:hAnsiTheme="minorHAnsi" w:cstheme="minorBidi"/>
              <w:sz w:val="22"/>
              <w:szCs w:val="22"/>
              <w:lang w:eastAsia="sv-SE"/>
            </w:rPr>
          </w:pPr>
          <w:hyperlink w:anchor="_Toc534894428" w:history="1">
            <w:r w:rsidR="00FE4064" w:rsidRPr="00BF06FC">
              <w:rPr>
                <w:rStyle w:val="Hyperlnk"/>
                <w:rFonts w:eastAsiaTheme="majorEastAsia"/>
              </w:rPr>
              <w:t>6.4</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Den nationella tillsynsmyndigheten</w:t>
            </w:r>
            <w:r w:rsidR="00FE4064">
              <w:rPr>
                <w:webHidden/>
              </w:rPr>
              <w:tab/>
            </w:r>
            <w:r w:rsidR="00FE4064">
              <w:rPr>
                <w:webHidden/>
              </w:rPr>
              <w:fldChar w:fldCharType="begin"/>
            </w:r>
            <w:r w:rsidR="00FE4064">
              <w:rPr>
                <w:webHidden/>
              </w:rPr>
              <w:instrText xml:space="preserve"> PAGEREF _Toc534894428 \h </w:instrText>
            </w:r>
            <w:r w:rsidR="00FE4064">
              <w:rPr>
                <w:webHidden/>
              </w:rPr>
            </w:r>
            <w:r w:rsidR="00FE4064">
              <w:rPr>
                <w:webHidden/>
              </w:rPr>
              <w:fldChar w:fldCharType="separate"/>
            </w:r>
            <w:r w:rsidR="00FE4064">
              <w:rPr>
                <w:webHidden/>
              </w:rPr>
              <w:t>18</w:t>
            </w:r>
            <w:r w:rsidR="00FE4064">
              <w:rPr>
                <w:webHidden/>
              </w:rPr>
              <w:fldChar w:fldCharType="end"/>
            </w:r>
          </w:hyperlink>
        </w:p>
        <w:p w14:paraId="767D2317" w14:textId="449D862E" w:rsidR="00FE4064" w:rsidRDefault="00C12143">
          <w:pPr>
            <w:pStyle w:val="Innehll2"/>
            <w:rPr>
              <w:rFonts w:asciiTheme="minorHAnsi" w:eastAsiaTheme="minorEastAsia" w:hAnsiTheme="minorHAnsi" w:cstheme="minorBidi"/>
              <w:sz w:val="22"/>
              <w:szCs w:val="22"/>
              <w:lang w:eastAsia="sv-SE"/>
            </w:rPr>
          </w:pPr>
          <w:hyperlink w:anchor="_Toc534894429" w:history="1">
            <w:r w:rsidR="00FE4064" w:rsidRPr="00BF06FC">
              <w:rPr>
                <w:rStyle w:val="Hyperlnk"/>
                <w:rFonts w:eastAsiaTheme="majorEastAsia"/>
              </w:rPr>
              <w:t>6.5</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Sanktioner</w:t>
            </w:r>
            <w:r w:rsidR="00FE4064">
              <w:rPr>
                <w:webHidden/>
              </w:rPr>
              <w:tab/>
            </w:r>
            <w:r w:rsidR="00FE4064">
              <w:rPr>
                <w:webHidden/>
              </w:rPr>
              <w:fldChar w:fldCharType="begin"/>
            </w:r>
            <w:r w:rsidR="00FE4064">
              <w:rPr>
                <w:webHidden/>
              </w:rPr>
              <w:instrText xml:space="preserve"> PAGEREF _Toc534894429 \h </w:instrText>
            </w:r>
            <w:r w:rsidR="00FE4064">
              <w:rPr>
                <w:webHidden/>
              </w:rPr>
            </w:r>
            <w:r w:rsidR="00FE4064">
              <w:rPr>
                <w:webHidden/>
              </w:rPr>
              <w:fldChar w:fldCharType="separate"/>
            </w:r>
            <w:r w:rsidR="00FE4064">
              <w:rPr>
                <w:webHidden/>
              </w:rPr>
              <w:t>21</w:t>
            </w:r>
            <w:r w:rsidR="00FE4064">
              <w:rPr>
                <w:webHidden/>
              </w:rPr>
              <w:fldChar w:fldCharType="end"/>
            </w:r>
          </w:hyperlink>
        </w:p>
        <w:p w14:paraId="39B8127B" w14:textId="7AF22F29" w:rsidR="00FE4064" w:rsidRDefault="00C12143">
          <w:pPr>
            <w:pStyle w:val="Innehll2"/>
            <w:rPr>
              <w:rFonts w:asciiTheme="minorHAnsi" w:eastAsiaTheme="minorEastAsia" w:hAnsiTheme="minorHAnsi" w:cstheme="minorBidi"/>
              <w:sz w:val="22"/>
              <w:szCs w:val="22"/>
              <w:lang w:eastAsia="sv-SE"/>
            </w:rPr>
          </w:pPr>
          <w:hyperlink w:anchor="_Toc534894430" w:history="1">
            <w:r w:rsidR="00FE4064" w:rsidRPr="00BF06FC">
              <w:rPr>
                <w:rStyle w:val="Hyperlnk"/>
                <w:rFonts w:eastAsiaTheme="majorEastAsia"/>
              </w:rPr>
              <w:t>6.6</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Överklagande</w:t>
            </w:r>
            <w:r w:rsidR="00FE4064">
              <w:rPr>
                <w:webHidden/>
              </w:rPr>
              <w:tab/>
            </w:r>
            <w:r w:rsidR="00FE4064">
              <w:rPr>
                <w:webHidden/>
              </w:rPr>
              <w:fldChar w:fldCharType="begin"/>
            </w:r>
            <w:r w:rsidR="00FE4064">
              <w:rPr>
                <w:webHidden/>
              </w:rPr>
              <w:instrText xml:space="preserve"> PAGEREF _Toc534894430 \h </w:instrText>
            </w:r>
            <w:r w:rsidR="00FE4064">
              <w:rPr>
                <w:webHidden/>
              </w:rPr>
            </w:r>
            <w:r w:rsidR="00FE4064">
              <w:rPr>
                <w:webHidden/>
              </w:rPr>
              <w:fldChar w:fldCharType="separate"/>
            </w:r>
            <w:r w:rsidR="00FE4064">
              <w:rPr>
                <w:webHidden/>
              </w:rPr>
              <w:t>25</w:t>
            </w:r>
            <w:r w:rsidR="00FE4064">
              <w:rPr>
                <w:webHidden/>
              </w:rPr>
              <w:fldChar w:fldCharType="end"/>
            </w:r>
          </w:hyperlink>
        </w:p>
        <w:p w14:paraId="65A9CC87" w14:textId="221AEC8D" w:rsidR="00FE4064" w:rsidRDefault="00C12143">
          <w:pPr>
            <w:pStyle w:val="Innehll1"/>
            <w:rPr>
              <w:rFonts w:asciiTheme="minorHAnsi" w:eastAsiaTheme="minorEastAsia" w:hAnsiTheme="minorHAnsi"/>
              <w:sz w:val="22"/>
              <w:lang w:eastAsia="sv-SE"/>
            </w:rPr>
          </w:pPr>
          <w:hyperlink w:anchor="_Toc534894431" w:history="1">
            <w:r w:rsidR="00FE4064" w:rsidRPr="00BF06FC">
              <w:rPr>
                <w:rStyle w:val="Hyperlnk"/>
              </w:rPr>
              <w:t>7</w:t>
            </w:r>
            <w:r w:rsidR="00FE4064">
              <w:rPr>
                <w:rFonts w:asciiTheme="minorHAnsi" w:eastAsiaTheme="minorEastAsia" w:hAnsiTheme="minorHAnsi"/>
                <w:sz w:val="22"/>
                <w:lang w:eastAsia="sv-SE"/>
              </w:rPr>
              <w:tab/>
            </w:r>
            <w:r w:rsidR="00FE4064" w:rsidRPr="00BF06FC">
              <w:rPr>
                <w:rStyle w:val="Hyperlnk"/>
              </w:rPr>
              <w:t>Avgifter</w:t>
            </w:r>
            <w:r w:rsidR="00FE4064">
              <w:rPr>
                <w:webHidden/>
              </w:rPr>
              <w:tab/>
            </w:r>
            <w:r w:rsidR="00FE4064">
              <w:rPr>
                <w:webHidden/>
              </w:rPr>
              <w:fldChar w:fldCharType="begin"/>
            </w:r>
            <w:r w:rsidR="00FE4064">
              <w:rPr>
                <w:webHidden/>
              </w:rPr>
              <w:instrText xml:space="preserve"> PAGEREF _Toc534894431 \h </w:instrText>
            </w:r>
            <w:r w:rsidR="00FE4064">
              <w:rPr>
                <w:webHidden/>
              </w:rPr>
            </w:r>
            <w:r w:rsidR="00FE4064">
              <w:rPr>
                <w:webHidden/>
              </w:rPr>
              <w:fldChar w:fldCharType="separate"/>
            </w:r>
            <w:r w:rsidR="00FE4064">
              <w:rPr>
                <w:webHidden/>
              </w:rPr>
              <w:t>25</w:t>
            </w:r>
            <w:r w:rsidR="00FE4064">
              <w:rPr>
                <w:webHidden/>
              </w:rPr>
              <w:fldChar w:fldCharType="end"/>
            </w:r>
          </w:hyperlink>
        </w:p>
        <w:p w14:paraId="3E183AB3" w14:textId="7658AB53" w:rsidR="00FE4064" w:rsidRDefault="00C12143">
          <w:pPr>
            <w:pStyle w:val="Innehll1"/>
            <w:rPr>
              <w:rFonts w:asciiTheme="minorHAnsi" w:eastAsiaTheme="minorEastAsia" w:hAnsiTheme="minorHAnsi"/>
              <w:sz w:val="22"/>
              <w:lang w:eastAsia="sv-SE"/>
            </w:rPr>
          </w:pPr>
          <w:hyperlink w:anchor="_Toc534894432" w:history="1">
            <w:r w:rsidR="00FE4064" w:rsidRPr="00BF06FC">
              <w:rPr>
                <w:rStyle w:val="Hyperlnk"/>
              </w:rPr>
              <w:t>8</w:t>
            </w:r>
            <w:r w:rsidR="00FE4064">
              <w:rPr>
                <w:rFonts w:asciiTheme="minorHAnsi" w:eastAsiaTheme="minorEastAsia" w:hAnsiTheme="minorHAnsi"/>
                <w:sz w:val="22"/>
                <w:lang w:eastAsia="sv-SE"/>
              </w:rPr>
              <w:tab/>
            </w:r>
            <w:r w:rsidR="00FE4064" w:rsidRPr="00BF06FC">
              <w:rPr>
                <w:rStyle w:val="Hyperlnk"/>
              </w:rPr>
              <w:t>Ikraftträdande</w:t>
            </w:r>
            <w:r w:rsidR="00FE4064">
              <w:rPr>
                <w:webHidden/>
              </w:rPr>
              <w:tab/>
            </w:r>
            <w:r w:rsidR="00FE4064">
              <w:rPr>
                <w:webHidden/>
              </w:rPr>
              <w:fldChar w:fldCharType="begin"/>
            </w:r>
            <w:r w:rsidR="00FE4064">
              <w:rPr>
                <w:webHidden/>
              </w:rPr>
              <w:instrText xml:space="preserve"> PAGEREF _Toc534894432 \h </w:instrText>
            </w:r>
            <w:r w:rsidR="00FE4064">
              <w:rPr>
                <w:webHidden/>
              </w:rPr>
            </w:r>
            <w:r w:rsidR="00FE4064">
              <w:rPr>
                <w:webHidden/>
              </w:rPr>
              <w:fldChar w:fldCharType="separate"/>
            </w:r>
            <w:r w:rsidR="00FE4064">
              <w:rPr>
                <w:webHidden/>
              </w:rPr>
              <w:t>27</w:t>
            </w:r>
            <w:r w:rsidR="00FE4064">
              <w:rPr>
                <w:webHidden/>
              </w:rPr>
              <w:fldChar w:fldCharType="end"/>
            </w:r>
          </w:hyperlink>
        </w:p>
        <w:p w14:paraId="4290AED5" w14:textId="0342F4C0" w:rsidR="00FE4064" w:rsidRDefault="00C12143">
          <w:pPr>
            <w:pStyle w:val="Innehll1"/>
            <w:rPr>
              <w:rFonts w:asciiTheme="minorHAnsi" w:eastAsiaTheme="minorEastAsia" w:hAnsiTheme="minorHAnsi"/>
              <w:sz w:val="22"/>
              <w:lang w:eastAsia="sv-SE"/>
            </w:rPr>
          </w:pPr>
          <w:hyperlink w:anchor="_Toc534894433" w:history="1">
            <w:r w:rsidR="00FE4064" w:rsidRPr="00BF06FC">
              <w:rPr>
                <w:rStyle w:val="Hyperlnk"/>
              </w:rPr>
              <w:t>9</w:t>
            </w:r>
            <w:r w:rsidR="00FE4064">
              <w:rPr>
                <w:rFonts w:asciiTheme="minorHAnsi" w:eastAsiaTheme="minorEastAsia" w:hAnsiTheme="minorHAnsi"/>
                <w:sz w:val="22"/>
                <w:lang w:eastAsia="sv-SE"/>
              </w:rPr>
              <w:tab/>
            </w:r>
            <w:r w:rsidR="00FE4064" w:rsidRPr="00BF06FC">
              <w:rPr>
                <w:rStyle w:val="Hyperlnk"/>
              </w:rPr>
              <w:t>Konsekvenser</w:t>
            </w:r>
            <w:r w:rsidR="00FE4064">
              <w:rPr>
                <w:webHidden/>
              </w:rPr>
              <w:tab/>
            </w:r>
            <w:r w:rsidR="00FE4064">
              <w:rPr>
                <w:webHidden/>
              </w:rPr>
              <w:fldChar w:fldCharType="begin"/>
            </w:r>
            <w:r w:rsidR="00FE4064">
              <w:rPr>
                <w:webHidden/>
              </w:rPr>
              <w:instrText xml:space="preserve"> PAGEREF _Toc534894433 \h </w:instrText>
            </w:r>
            <w:r w:rsidR="00FE4064">
              <w:rPr>
                <w:webHidden/>
              </w:rPr>
            </w:r>
            <w:r w:rsidR="00FE4064">
              <w:rPr>
                <w:webHidden/>
              </w:rPr>
              <w:fldChar w:fldCharType="separate"/>
            </w:r>
            <w:r w:rsidR="00FE4064">
              <w:rPr>
                <w:webHidden/>
              </w:rPr>
              <w:t>28</w:t>
            </w:r>
            <w:r w:rsidR="00FE4064">
              <w:rPr>
                <w:webHidden/>
              </w:rPr>
              <w:fldChar w:fldCharType="end"/>
            </w:r>
          </w:hyperlink>
        </w:p>
        <w:p w14:paraId="438FF7FF" w14:textId="07720699" w:rsidR="00FE4064" w:rsidRDefault="00C12143">
          <w:pPr>
            <w:pStyle w:val="Innehll1"/>
            <w:rPr>
              <w:rFonts w:asciiTheme="minorHAnsi" w:eastAsiaTheme="minorEastAsia" w:hAnsiTheme="minorHAnsi"/>
              <w:sz w:val="22"/>
              <w:lang w:eastAsia="sv-SE"/>
            </w:rPr>
          </w:pPr>
          <w:hyperlink w:anchor="_Toc534894434" w:history="1">
            <w:r w:rsidR="00FE4064" w:rsidRPr="00BF06FC">
              <w:rPr>
                <w:rStyle w:val="Hyperlnk"/>
              </w:rPr>
              <w:t>10</w:t>
            </w:r>
            <w:r w:rsidR="00FE4064">
              <w:rPr>
                <w:rFonts w:asciiTheme="minorHAnsi" w:eastAsiaTheme="minorEastAsia" w:hAnsiTheme="minorHAnsi"/>
                <w:sz w:val="22"/>
                <w:lang w:eastAsia="sv-SE"/>
              </w:rPr>
              <w:tab/>
            </w:r>
            <w:r w:rsidR="00FE4064" w:rsidRPr="00BF06FC">
              <w:rPr>
                <w:rStyle w:val="Hyperlnk"/>
              </w:rPr>
              <w:t>Författningskommentar</w:t>
            </w:r>
            <w:r w:rsidR="00FE4064">
              <w:rPr>
                <w:webHidden/>
              </w:rPr>
              <w:tab/>
            </w:r>
            <w:r w:rsidR="00FE4064">
              <w:rPr>
                <w:webHidden/>
              </w:rPr>
              <w:fldChar w:fldCharType="begin"/>
            </w:r>
            <w:r w:rsidR="00FE4064">
              <w:rPr>
                <w:webHidden/>
              </w:rPr>
              <w:instrText xml:space="preserve"> PAGEREF _Toc534894434 \h </w:instrText>
            </w:r>
            <w:r w:rsidR="00FE4064">
              <w:rPr>
                <w:webHidden/>
              </w:rPr>
            </w:r>
            <w:r w:rsidR="00FE4064">
              <w:rPr>
                <w:webHidden/>
              </w:rPr>
              <w:fldChar w:fldCharType="separate"/>
            </w:r>
            <w:r w:rsidR="00FE4064">
              <w:rPr>
                <w:webHidden/>
              </w:rPr>
              <w:t>32</w:t>
            </w:r>
            <w:r w:rsidR="00FE4064">
              <w:rPr>
                <w:webHidden/>
              </w:rPr>
              <w:fldChar w:fldCharType="end"/>
            </w:r>
          </w:hyperlink>
        </w:p>
        <w:p w14:paraId="0529CA95" w14:textId="5A1B59FA" w:rsidR="00FE4064" w:rsidRDefault="00C12143">
          <w:pPr>
            <w:pStyle w:val="Innehll2"/>
            <w:rPr>
              <w:rFonts w:asciiTheme="minorHAnsi" w:eastAsiaTheme="minorEastAsia" w:hAnsiTheme="minorHAnsi" w:cstheme="minorBidi"/>
              <w:sz w:val="22"/>
              <w:szCs w:val="22"/>
              <w:lang w:eastAsia="sv-SE"/>
            </w:rPr>
          </w:pPr>
          <w:hyperlink w:anchor="_Toc534894435" w:history="1">
            <w:r w:rsidR="00FE4064" w:rsidRPr="00BF06FC">
              <w:rPr>
                <w:rStyle w:val="Hyperlnk"/>
                <w:rFonts w:eastAsiaTheme="majorEastAsia"/>
              </w:rPr>
              <w:t>10.1</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Förslaget till lag med kompletterande bestämmelser till EU:s förordning om gränsöverskridande paketleveranstjänster</w:t>
            </w:r>
            <w:r w:rsidR="00FE4064">
              <w:rPr>
                <w:webHidden/>
              </w:rPr>
              <w:tab/>
            </w:r>
            <w:r w:rsidR="00FE4064">
              <w:rPr>
                <w:webHidden/>
              </w:rPr>
              <w:fldChar w:fldCharType="begin"/>
            </w:r>
            <w:r w:rsidR="00FE4064">
              <w:rPr>
                <w:webHidden/>
              </w:rPr>
              <w:instrText xml:space="preserve"> PAGEREF _Toc534894435 \h </w:instrText>
            </w:r>
            <w:r w:rsidR="00FE4064">
              <w:rPr>
                <w:webHidden/>
              </w:rPr>
            </w:r>
            <w:r w:rsidR="00FE4064">
              <w:rPr>
                <w:webHidden/>
              </w:rPr>
              <w:fldChar w:fldCharType="separate"/>
            </w:r>
            <w:r w:rsidR="00FE4064">
              <w:rPr>
                <w:webHidden/>
              </w:rPr>
              <w:t>32</w:t>
            </w:r>
            <w:r w:rsidR="00FE4064">
              <w:rPr>
                <w:webHidden/>
              </w:rPr>
              <w:fldChar w:fldCharType="end"/>
            </w:r>
          </w:hyperlink>
        </w:p>
        <w:p w14:paraId="2F4D5A8C" w14:textId="03C36944" w:rsidR="00FE4064" w:rsidRDefault="00C12143">
          <w:pPr>
            <w:pStyle w:val="Innehll2"/>
            <w:rPr>
              <w:rFonts w:asciiTheme="minorHAnsi" w:eastAsiaTheme="minorEastAsia" w:hAnsiTheme="minorHAnsi" w:cstheme="minorBidi"/>
              <w:sz w:val="22"/>
              <w:szCs w:val="22"/>
              <w:lang w:eastAsia="sv-SE"/>
            </w:rPr>
          </w:pPr>
          <w:hyperlink w:anchor="_Toc534894436" w:history="1">
            <w:r w:rsidR="00FE4064" w:rsidRPr="00BF06FC">
              <w:rPr>
                <w:rStyle w:val="Hyperlnk"/>
                <w:rFonts w:eastAsiaTheme="majorEastAsia"/>
              </w:rPr>
              <w:t>10.2</w:t>
            </w:r>
            <w:r w:rsidR="00FE4064">
              <w:rPr>
                <w:rFonts w:asciiTheme="minorHAnsi" w:eastAsiaTheme="minorEastAsia" w:hAnsiTheme="minorHAnsi" w:cstheme="minorBidi"/>
                <w:sz w:val="22"/>
                <w:szCs w:val="22"/>
                <w:lang w:eastAsia="sv-SE"/>
              </w:rPr>
              <w:tab/>
            </w:r>
            <w:r w:rsidR="00FE4064" w:rsidRPr="00BF06FC">
              <w:rPr>
                <w:rStyle w:val="Hyperlnk"/>
                <w:rFonts w:eastAsiaTheme="majorEastAsia"/>
              </w:rPr>
              <w:t>Förslaget till lag om ändring i marknadsföringslagen (2008:486)</w:t>
            </w:r>
            <w:r w:rsidR="00FE4064">
              <w:rPr>
                <w:webHidden/>
              </w:rPr>
              <w:tab/>
            </w:r>
            <w:r w:rsidR="00FE4064">
              <w:rPr>
                <w:webHidden/>
              </w:rPr>
              <w:fldChar w:fldCharType="begin"/>
            </w:r>
            <w:r w:rsidR="00FE4064">
              <w:rPr>
                <w:webHidden/>
              </w:rPr>
              <w:instrText xml:space="preserve"> PAGEREF _Toc534894436 \h </w:instrText>
            </w:r>
            <w:r w:rsidR="00FE4064">
              <w:rPr>
                <w:webHidden/>
              </w:rPr>
            </w:r>
            <w:r w:rsidR="00FE4064">
              <w:rPr>
                <w:webHidden/>
              </w:rPr>
              <w:fldChar w:fldCharType="separate"/>
            </w:r>
            <w:r w:rsidR="00FE4064">
              <w:rPr>
                <w:webHidden/>
              </w:rPr>
              <w:t>35</w:t>
            </w:r>
            <w:r w:rsidR="00FE4064">
              <w:rPr>
                <w:webHidden/>
              </w:rPr>
              <w:fldChar w:fldCharType="end"/>
            </w:r>
          </w:hyperlink>
        </w:p>
        <w:p w14:paraId="45976AFA" w14:textId="25D69D2D" w:rsidR="00FE4064" w:rsidRDefault="00C12143">
          <w:pPr>
            <w:pStyle w:val="Innehll4"/>
            <w:rPr>
              <w:rFonts w:asciiTheme="minorHAnsi" w:eastAsiaTheme="minorEastAsia" w:hAnsiTheme="minorHAnsi"/>
              <w:noProof/>
              <w:sz w:val="22"/>
              <w:lang w:eastAsia="sv-SE"/>
            </w:rPr>
          </w:pPr>
          <w:hyperlink w:anchor="_Toc534894437" w:history="1">
            <w:r w:rsidR="00FE4064" w:rsidRPr="00BF06FC">
              <w:rPr>
                <w:rStyle w:val="Hyperlnk"/>
                <w:noProof/>
              </w:rPr>
              <w:t>Europaparlamentets och rådets förordning (EU) 2018/644 av den 18 april 2018 om gränsöverskridande paketleveranstjänster</w:t>
            </w:r>
            <w:r w:rsidR="00FE4064">
              <w:rPr>
                <w:noProof/>
                <w:webHidden/>
              </w:rPr>
              <w:tab/>
            </w:r>
            <w:r w:rsidR="00FE4064">
              <w:rPr>
                <w:noProof/>
                <w:webHidden/>
              </w:rPr>
              <w:fldChar w:fldCharType="begin"/>
            </w:r>
            <w:r w:rsidR="00FE4064">
              <w:rPr>
                <w:noProof/>
                <w:webHidden/>
              </w:rPr>
              <w:instrText xml:space="preserve"> PAGEREF _Toc534894437 \h </w:instrText>
            </w:r>
            <w:r w:rsidR="00FE4064">
              <w:rPr>
                <w:noProof/>
                <w:webHidden/>
              </w:rPr>
            </w:r>
            <w:r w:rsidR="00FE4064">
              <w:rPr>
                <w:noProof/>
                <w:webHidden/>
              </w:rPr>
              <w:fldChar w:fldCharType="separate"/>
            </w:r>
            <w:r w:rsidR="00FE4064">
              <w:rPr>
                <w:noProof/>
                <w:webHidden/>
              </w:rPr>
              <w:t>36</w:t>
            </w:r>
            <w:r w:rsidR="00FE4064">
              <w:rPr>
                <w:noProof/>
                <w:webHidden/>
              </w:rPr>
              <w:fldChar w:fldCharType="end"/>
            </w:r>
          </w:hyperlink>
        </w:p>
        <w:p w14:paraId="5CEFC28C" w14:textId="0BB56683" w:rsidR="00FE4064" w:rsidRDefault="00C12143">
          <w:pPr>
            <w:pStyle w:val="Innehll4"/>
            <w:rPr>
              <w:rFonts w:asciiTheme="minorHAnsi" w:eastAsiaTheme="minorEastAsia" w:hAnsiTheme="minorHAnsi"/>
              <w:noProof/>
              <w:sz w:val="22"/>
              <w:lang w:eastAsia="sv-SE"/>
            </w:rPr>
          </w:pPr>
          <w:hyperlink w:anchor="_Toc534894438" w:history="1">
            <w:r w:rsidR="00FE4064" w:rsidRPr="00BF06FC">
              <w:rPr>
                <w:rStyle w:val="Hyperlnk"/>
                <w:noProof/>
              </w:rPr>
              <w:t>Promemorians lagförslag</w:t>
            </w:r>
            <w:r w:rsidR="00FE4064">
              <w:rPr>
                <w:noProof/>
                <w:webHidden/>
              </w:rPr>
              <w:tab/>
            </w:r>
            <w:r w:rsidR="00FE4064">
              <w:rPr>
                <w:noProof/>
                <w:webHidden/>
              </w:rPr>
              <w:fldChar w:fldCharType="begin"/>
            </w:r>
            <w:r w:rsidR="00FE4064">
              <w:rPr>
                <w:noProof/>
                <w:webHidden/>
              </w:rPr>
              <w:instrText xml:space="preserve"> PAGEREF _Toc534894438 \h </w:instrText>
            </w:r>
            <w:r w:rsidR="00FE4064">
              <w:rPr>
                <w:noProof/>
                <w:webHidden/>
              </w:rPr>
            </w:r>
            <w:r w:rsidR="00FE4064">
              <w:rPr>
                <w:noProof/>
                <w:webHidden/>
              </w:rPr>
              <w:fldChar w:fldCharType="separate"/>
            </w:r>
            <w:r w:rsidR="00FE4064">
              <w:rPr>
                <w:noProof/>
                <w:webHidden/>
              </w:rPr>
              <w:t>46</w:t>
            </w:r>
            <w:r w:rsidR="00FE4064">
              <w:rPr>
                <w:noProof/>
                <w:webHidden/>
              </w:rPr>
              <w:fldChar w:fldCharType="end"/>
            </w:r>
          </w:hyperlink>
        </w:p>
        <w:p w14:paraId="75076ADE" w14:textId="10F4817D" w:rsidR="00FE4064" w:rsidRDefault="00C12143">
          <w:pPr>
            <w:pStyle w:val="Innehll4"/>
            <w:rPr>
              <w:rFonts w:asciiTheme="minorHAnsi" w:eastAsiaTheme="minorEastAsia" w:hAnsiTheme="minorHAnsi"/>
              <w:noProof/>
              <w:sz w:val="22"/>
              <w:lang w:eastAsia="sv-SE"/>
            </w:rPr>
          </w:pPr>
          <w:hyperlink w:anchor="_Toc534894439" w:history="1">
            <w:r w:rsidR="00FE4064" w:rsidRPr="00BF06FC">
              <w:rPr>
                <w:rStyle w:val="Hyperlnk"/>
                <w:noProof/>
              </w:rPr>
              <w:t>Förteckning över remissinstanserna</w:t>
            </w:r>
            <w:r w:rsidR="00FE4064">
              <w:rPr>
                <w:noProof/>
                <w:webHidden/>
              </w:rPr>
              <w:tab/>
            </w:r>
            <w:r w:rsidR="00FE4064">
              <w:rPr>
                <w:noProof/>
                <w:webHidden/>
              </w:rPr>
              <w:fldChar w:fldCharType="begin"/>
            </w:r>
            <w:r w:rsidR="00FE4064">
              <w:rPr>
                <w:noProof/>
                <w:webHidden/>
              </w:rPr>
              <w:instrText xml:space="preserve"> PAGEREF _Toc534894439 \h </w:instrText>
            </w:r>
            <w:r w:rsidR="00FE4064">
              <w:rPr>
                <w:noProof/>
                <w:webHidden/>
              </w:rPr>
            </w:r>
            <w:r w:rsidR="00FE4064">
              <w:rPr>
                <w:noProof/>
                <w:webHidden/>
              </w:rPr>
              <w:fldChar w:fldCharType="separate"/>
            </w:r>
            <w:r w:rsidR="00FE4064">
              <w:rPr>
                <w:noProof/>
                <w:webHidden/>
              </w:rPr>
              <w:t>48</w:t>
            </w:r>
            <w:r w:rsidR="00FE4064">
              <w:rPr>
                <w:noProof/>
                <w:webHidden/>
              </w:rPr>
              <w:fldChar w:fldCharType="end"/>
            </w:r>
          </w:hyperlink>
        </w:p>
        <w:p w14:paraId="389BCA13" w14:textId="4E925832" w:rsidR="00FE4064" w:rsidRDefault="00C12143">
          <w:pPr>
            <w:pStyle w:val="Innehll4"/>
            <w:rPr>
              <w:rFonts w:asciiTheme="minorHAnsi" w:eastAsiaTheme="minorEastAsia" w:hAnsiTheme="minorHAnsi"/>
              <w:noProof/>
              <w:sz w:val="22"/>
              <w:lang w:eastAsia="sv-SE"/>
            </w:rPr>
          </w:pPr>
          <w:hyperlink w:anchor="_Toc534894440" w:history="1">
            <w:r w:rsidR="00FE4064" w:rsidRPr="00BF06FC">
              <w:rPr>
                <w:rStyle w:val="Hyperlnk"/>
                <w:noProof/>
              </w:rPr>
              <w:t>Lagrådsremissens lagförslag</w:t>
            </w:r>
            <w:r w:rsidR="00FE4064">
              <w:rPr>
                <w:noProof/>
                <w:webHidden/>
              </w:rPr>
              <w:tab/>
            </w:r>
            <w:r w:rsidR="00FE4064">
              <w:rPr>
                <w:noProof/>
                <w:webHidden/>
              </w:rPr>
              <w:fldChar w:fldCharType="begin"/>
            </w:r>
            <w:r w:rsidR="00FE4064">
              <w:rPr>
                <w:noProof/>
                <w:webHidden/>
              </w:rPr>
              <w:instrText xml:space="preserve"> PAGEREF _Toc534894440 \h </w:instrText>
            </w:r>
            <w:r w:rsidR="00FE4064">
              <w:rPr>
                <w:noProof/>
                <w:webHidden/>
              </w:rPr>
            </w:r>
            <w:r w:rsidR="00FE4064">
              <w:rPr>
                <w:noProof/>
                <w:webHidden/>
              </w:rPr>
              <w:fldChar w:fldCharType="separate"/>
            </w:r>
            <w:r w:rsidR="00FE4064">
              <w:rPr>
                <w:noProof/>
                <w:webHidden/>
              </w:rPr>
              <w:t>49</w:t>
            </w:r>
            <w:r w:rsidR="00FE4064">
              <w:rPr>
                <w:noProof/>
                <w:webHidden/>
              </w:rPr>
              <w:fldChar w:fldCharType="end"/>
            </w:r>
          </w:hyperlink>
        </w:p>
        <w:p w14:paraId="4BA40575" w14:textId="470DFB0A" w:rsidR="00FE4064" w:rsidRDefault="00C12143">
          <w:pPr>
            <w:pStyle w:val="Innehll4"/>
            <w:rPr>
              <w:rFonts w:asciiTheme="minorHAnsi" w:eastAsiaTheme="minorEastAsia" w:hAnsiTheme="minorHAnsi"/>
              <w:noProof/>
              <w:sz w:val="22"/>
              <w:lang w:eastAsia="sv-SE"/>
            </w:rPr>
          </w:pPr>
          <w:hyperlink w:anchor="_Toc534894441" w:history="1">
            <w:r w:rsidR="00FE4064" w:rsidRPr="00BF06FC">
              <w:rPr>
                <w:rStyle w:val="Hyperlnk"/>
                <w:noProof/>
              </w:rPr>
              <w:t>Lagrådets yttrande</w:t>
            </w:r>
            <w:r w:rsidR="00FE4064">
              <w:rPr>
                <w:noProof/>
                <w:webHidden/>
              </w:rPr>
              <w:tab/>
            </w:r>
            <w:r w:rsidR="00FE4064">
              <w:rPr>
                <w:noProof/>
                <w:webHidden/>
              </w:rPr>
              <w:fldChar w:fldCharType="begin"/>
            </w:r>
            <w:r w:rsidR="00FE4064">
              <w:rPr>
                <w:noProof/>
                <w:webHidden/>
              </w:rPr>
              <w:instrText xml:space="preserve"> PAGEREF _Toc534894441 \h </w:instrText>
            </w:r>
            <w:r w:rsidR="00FE4064">
              <w:rPr>
                <w:noProof/>
                <w:webHidden/>
              </w:rPr>
            </w:r>
            <w:r w:rsidR="00FE4064">
              <w:rPr>
                <w:noProof/>
                <w:webHidden/>
              </w:rPr>
              <w:fldChar w:fldCharType="separate"/>
            </w:r>
            <w:r w:rsidR="00FE4064">
              <w:rPr>
                <w:noProof/>
                <w:webHidden/>
              </w:rPr>
              <w:t>53</w:t>
            </w:r>
            <w:r w:rsidR="00FE4064">
              <w:rPr>
                <w:noProof/>
                <w:webHidden/>
              </w:rPr>
              <w:fldChar w:fldCharType="end"/>
            </w:r>
          </w:hyperlink>
        </w:p>
        <w:p w14:paraId="6E722913" w14:textId="02C9080A" w:rsidR="00FE4064" w:rsidRDefault="00C12143">
          <w:pPr>
            <w:pStyle w:val="Innehll5"/>
            <w:rPr>
              <w:rFonts w:asciiTheme="minorHAnsi" w:eastAsiaTheme="minorEastAsia" w:hAnsiTheme="minorHAnsi"/>
              <w:noProof/>
              <w:sz w:val="22"/>
              <w:lang w:eastAsia="sv-SE"/>
            </w:rPr>
          </w:pPr>
          <w:hyperlink w:anchor="_Toc534894442" w:history="1">
            <w:r w:rsidR="00FE4064" w:rsidRPr="00BF06FC">
              <w:rPr>
                <w:rStyle w:val="Hyperlnk"/>
                <w:noProof/>
              </w:rPr>
              <w:t>Utdrag ur protokoll vid regeringssammanträde den 10 januari 2019</w:t>
            </w:r>
            <w:r w:rsidR="00FE4064">
              <w:rPr>
                <w:noProof/>
                <w:webHidden/>
              </w:rPr>
              <w:tab/>
            </w:r>
            <w:r w:rsidR="00FE4064">
              <w:rPr>
                <w:noProof/>
                <w:webHidden/>
              </w:rPr>
              <w:fldChar w:fldCharType="begin"/>
            </w:r>
            <w:r w:rsidR="00FE4064">
              <w:rPr>
                <w:noProof/>
                <w:webHidden/>
              </w:rPr>
              <w:instrText xml:space="preserve"> PAGEREF _Toc534894442 \h </w:instrText>
            </w:r>
            <w:r w:rsidR="00FE4064">
              <w:rPr>
                <w:noProof/>
                <w:webHidden/>
              </w:rPr>
            </w:r>
            <w:r w:rsidR="00FE4064">
              <w:rPr>
                <w:noProof/>
                <w:webHidden/>
              </w:rPr>
              <w:fldChar w:fldCharType="separate"/>
            </w:r>
            <w:r w:rsidR="00FE4064">
              <w:rPr>
                <w:noProof/>
                <w:webHidden/>
              </w:rPr>
              <w:t>57</w:t>
            </w:r>
            <w:r w:rsidR="00FE4064">
              <w:rPr>
                <w:noProof/>
                <w:webHidden/>
              </w:rPr>
              <w:fldChar w:fldCharType="end"/>
            </w:r>
          </w:hyperlink>
        </w:p>
        <w:p w14:paraId="200E7D13" w14:textId="62A01D12" w:rsidR="00B14264" w:rsidRPr="009A4FDE" w:rsidRDefault="00B14264" w:rsidP="0032594C">
          <w:pPr>
            <w:pStyle w:val="Innehll1"/>
            <w:spacing w:after="280"/>
            <w:rPr>
              <w:sz w:val="27"/>
              <w:szCs w:val="27"/>
            </w:rPr>
          </w:pPr>
          <w:r>
            <w:rPr>
              <w:b/>
              <w:sz w:val="25"/>
              <w:szCs w:val="25"/>
            </w:rPr>
            <w:fldChar w:fldCharType="end"/>
          </w:r>
        </w:p>
      </w:sdtContent>
    </w:sdt>
    <w:p w14:paraId="66E11179" w14:textId="77777777" w:rsidR="00B14264" w:rsidRPr="005A72C8" w:rsidRDefault="00B14264" w:rsidP="00FD5004">
      <w:pPr>
        <w:pStyle w:val="Rubrik1"/>
      </w:pPr>
      <w:r>
        <w:br w:type="page"/>
      </w:r>
      <w:bookmarkStart w:id="2" w:name="_Toc337112318"/>
      <w:bookmarkStart w:id="3" w:name="_Toc533089420"/>
      <w:bookmarkStart w:id="4" w:name="_Toc534894417"/>
      <w:r w:rsidRPr="005A72C8">
        <w:lastRenderedPageBreak/>
        <w:t>Förslag till riksdagsbeslut</w:t>
      </w:r>
      <w:bookmarkEnd w:id="2"/>
      <w:bookmarkEnd w:id="3"/>
      <w:bookmarkEnd w:id="4"/>
    </w:p>
    <w:p w14:paraId="63684B69" w14:textId="459481FE" w:rsidR="00B14264" w:rsidRDefault="00B14264" w:rsidP="0032594C">
      <w:pPr>
        <w:pStyle w:val="Brdtext"/>
      </w:pPr>
      <w:r>
        <w:t>Regeringen</w:t>
      </w:r>
      <w:r w:rsidR="00AD1354">
        <w:t xml:space="preserve">s </w:t>
      </w:r>
      <w:r>
        <w:t>förslag</w:t>
      </w:r>
      <w:r w:rsidR="00AD1354">
        <w:t>:</w:t>
      </w:r>
    </w:p>
    <w:p w14:paraId="3321F009" w14:textId="4C867146" w:rsidR="00B14264" w:rsidRDefault="00AD1354" w:rsidP="002405F8">
      <w:pPr>
        <w:pStyle w:val="Brdtextmedindrag"/>
        <w:numPr>
          <w:ilvl w:val="0"/>
          <w:numId w:val="43"/>
        </w:numPr>
        <w:ind w:left="284" w:hanging="284"/>
      </w:pPr>
      <w:r w:rsidRPr="00477BB2">
        <w:rPr>
          <w:spacing w:val="-3"/>
        </w:rPr>
        <w:t xml:space="preserve">Riksdagen antar regeringens förslag till </w:t>
      </w:r>
      <w:r w:rsidR="00B14264" w:rsidRPr="00477BB2">
        <w:rPr>
          <w:spacing w:val="-3"/>
        </w:rPr>
        <w:t>lag med kompletterande bestäm</w:t>
      </w:r>
      <w:r w:rsidR="00477BB2" w:rsidRPr="00477BB2">
        <w:rPr>
          <w:spacing w:val="-3"/>
        </w:rPr>
        <w:softHyphen/>
      </w:r>
      <w:r w:rsidR="00B14264" w:rsidRPr="002405F8">
        <w:rPr>
          <w:spacing w:val="-3"/>
        </w:rPr>
        <w:t>melser till EU:s förordning om gränsöver</w:t>
      </w:r>
      <w:r w:rsidR="00611918" w:rsidRPr="002405F8">
        <w:rPr>
          <w:spacing w:val="-3"/>
        </w:rPr>
        <w:t>skri</w:t>
      </w:r>
      <w:r w:rsidR="00B14264" w:rsidRPr="002405F8">
        <w:rPr>
          <w:spacing w:val="-3"/>
        </w:rPr>
        <w:t>dande paketleveranstjänster</w:t>
      </w:r>
      <w:r w:rsidR="003A041E" w:rsidRPr="002405F8">
        <w:rPr>
          <w:spacing w:val="-3"/>
        </w:rPr>
        <w:t>.</w:t>
      </w:r>
    </w:p>
    <w:p w14:paraId="38024A88" w14:textId="02B2EF61" w:rsidR="00B14264" w:rsidRPr="00A3744C" w:rsidRDefault="00AD1354" w:rsidP="002405F8">
      <w:pPr>
        <w:pStyle w:val="Brdtextmedindrag"/>
        <w:numPr>
          <w:ilvl w:val="0"/>
          <w:numId w:val="43"/>
        </w:numPr>
        <w:ind w:left="284" w:hanging="284"/>
      </w:pPr>
      <w:r w:rsidRPr="002405F8">
        <w:rPr>
          <w:spacing w:val="-4"/>
        </w:rPr>
        <w:t xml:space="preserve">Riksdagen antar regeringens förslag till </w:t>
      </w:r>
      <w:r w:rsidR="00B14264" w:rsidRPr="002405F8">
        <w:rPr>
          <w:spacing w:val="-4"/>
        </w:rPr>
        <w:t>lag om ändring i marknads</w:t>
      </w:r>
      <w:r w:rsidR="00BB379A" w:rsidRPr="002405F8">
        <w:rPr>
          <w:spacing w:val="-4"/>
        </w:rPr>
        <w:softHyphen/>
      </w:r>
      <w:r w:rsidR="00B14264" w:rsidRPr="002405F8">
        <w:rPr>
          <w:spacing w:val="-4"/>
        </w:rPr>
        <w:t>förings</w:t>
      </w:r>
      <w:r w:rsidR="002405F8" w:rsidRPr="002405F8">
        <w:rPr>
          <w:spacing w:val="-4"/>
        </w:rPr>
        <w:softHyphen/>
      </w:r>
      <w:r w:rsidR="00B14264">
        <w:t xml:space="preserve">lagen </w:t>
      </w:r>
      <w:r w:rsidR="00B14264" w:rsidRPr="00917724">
        <w:t>(2008:486</w:t>
      </w:r>
      <w:r w:rsidR="00B14264">
        <w:t>).</w:t>
      </w:r>
    </w:p>
    <w:p w14:paraId="4AF22543" w14:textId="77777777" w:rsidR="00B14264" w:rsidRDefault="00B14264">
      <w:pPr>
        <w:rPr>
          <w:sz w:val="20"/>
        </w:rPr>
      </w:pPr>
      <w:r>
        <w:br w:type="page"/>
      </w:r>
    </w:p>
    <w:p w14:paraId="468C5DB8" w14:textId="77777777" w:rsidR="00110C85" w:rsidRPr="00025171" w:rsidRDefault="00110C85" w:rsidP="00B0103B">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095F7858" w14:textId="77777777" w:rsidR="0032594C" w:rsidRDefault="0032594C" w:rsidP="0032594C">
      <w:pPr>
        <w:pStyle w:val="Rubrik1"/>
        <w:spacing w:before="0"/>
      </w:pPr>
      <w:bookmarkStart w:id="5" w:name="_Toc531172833"/>
      <w:bookmarkStart w:id="6" w:name="_Toc531851919"/>
      <w:bookmarkStart w:id="7" w:name="_Toc531851963"/>
      <w:bookmarkStart w:id="8" w:name="_Toc533089421"/>
      <w:bookmarkStart w:id="9" w:name="_Toc534894418"/>
      <w:r>
        <w:t>Lagtext</w:t>
      </w:r>
      <w:bookmarkEnd w:id="5"/>
      <w:bookmarkEnd w:id="6"/>
      <w:bookmarkEnd w:id="7"/>
      <w:bookmarkEnd w:id="8"/>
      <w:bookmarkEnd w:id="9"/>
    </w:p>
    <w:p w14:paraId="2E986AA9" w14:textId="77777777" w:rsidR="0032594C" w:rsidRPr="00917724" w:rsidRDefault="0032594C" w:rsidP="0032594C">
      <w:pPr>
        <w:pStyle w:val="Brdtext"/>
      </w:pPr>
      <w:r w:rsidRPr="00917724">
        <w:t>Regeringen har följande förslag till lagtext.</w:t>
      </w:r>
    </w:p>
    <w:p w14:paraId="2840B30F" w14:textId="77777777" w:rsidR="0032594C" w:rsidRPr="00917724" w:rsidRDefault="0032594C" w:rsidP="0032594C">
      <w:pPr>
        <w:pStyle w:val="Rubrik2"/>
      </w:pPr>
      <w:bookmarkStart w:id="10" w:name="_Toc533089422"/>
      <w:bookmarkStart w:id="11" w:name="_Toc534894419"/>
      <w:r w:rsidRPr="00917724">
        <w:t>Förslag till lag med kompletterande</w:t>
      </w:r>
      <w:r>
        <w:br/>
      </w:r>
      <w:r w:rsidRPr="00917724">
        <w:t>bestämmelser till EU:s förordning om</w:t>
      </w:r>
      <w:r>
        <w:br/>
      </w:r>
      <w:r w:rsidRPr="00917724">
        <w:t>gränsöverskridande paketleveranstjänster</w:t>
      </w:r>
      <w:bookmarkEnd w:id="10"/>
      <w:bookmarkEnd w:id="11"/>
    </w:p>
    <w:p w14:paraId="54564D5B" w14:textId="6FC9B96C" w:rsidR="0032594C" w:rsidRDefault="0032594C" w:rsidP="0032594C">
      <w:pPr>
        <w:pStyle w:val="Brdtext"/>
      </w:pPr>
      <w:r>
        <w:t>Härigenom föreskrivs följande.</w:t>
      </w:r>
    </w:p>
    <w:p w14:paraId="13C88769" w14:textId="7DFDF1E9" w:rsidR="0032594C" w:rsidRDefault="0032594C" w:rsidP="00D33606">
      <w:pPr>
        <w:pStyle w:val="Rubrik3utannumrering"/>
      </w:pPr>
      <w:r w:rsidRPr="009621C0">
        <w:t>Inledande bestämmelser</w:t>
      </w:r>
    </w:p>
    <w:p w14:paraId="0EFF821E" w14:textId="77777777" w:rsidR="0032594C" w:rsidRDefault="0032594C" w:rsidP="00D33606">
      <w:pPr>
        <w:pStyle w:val="Brdtext"/>
      </w:pPr>
      <w:r>
        <w:rPr>
          <w:b/>
        </w:rPr>
        <w:t>1</w:t>
      </w:r>
      <w:r w:rsidRPr="00640C08">
        <w:rPr>
          <w:b/>
        </w:rPr>
        <w:t> §</w:t>
      </w:r>
      <w:r w:rsidRPr="00640C08">
        <w:t>    </w:t>
      </w:r>
      <w:r w:rsidRPr="005F0A24">
        <w:rPr>
          <w:spacing w:val="-2"/>
        </w:rPr>
        <w:t>I denna lag finns bestämmelser som kompletterar Europaparla</w:t>
      </w:r>
      <w:r w:rsidRPr="005F0A24">
        <w:rPr>
          <w:spacing w:val="-2"/>
        </w:rPr>
        <w:softHyphen/>
        <w:t>ment</w:t>
      </w:r>
      <w:r w:rsidRPr="005F0A24">
        <w:rPr>
          <w:spacing w:val="-2"/>
        </w:rPr>
        <w:softHyphen/>
        <w:t>ets</w:t>
      </w:r>
      <w:r w:rsidRPr="007C3774">
        <w:t xml:space="preserve"> och rådets förordning (EU) 2018/</w:t>
      </w:r>
      <w:r>
        <w:t>644</w:t>
      </w:r>
      <w:r w:rsidRPr="007C3774">
        <w:t xml:space="preserve"> av den</w:t>
      </w:r>
      <w:r>
        <w:t xml:space="preserve"> 18 april 2018 </w:t>
      </w:r>
      <w:r w:rsidRPr="007C3774">
        <w:t>om gräns</w:t>
      </w:r>
      <w:r>
        <w:softHyphen/>
      </w:r>
      <w:r w:rsidRPr="007C3774">
        <w:t>över</w:t>
      </w:r>
      <w:r>
        <w:softHyphen/>
      </w:r>
      <w:r w:rsidRPr="007C3774">
        <w:t>skridande paket</w:t>
      </w:r>
      <w:r>
        <w:softHyphen/>
      </w:r>
      <w:r w:rsidRPr="007C3774">
        <w:t>leveranstjänster</w:t>
      </w:r>
      <w:r>
        <w:t xml:space="preserve"> </w:t>
      </w:r>
      <w:r w:rsidRPr="007C3774">
        <w:t>(</w:t>
      </w:r>
      <w:r>
        <w:t>EU-för</w:t>
      </w:r>
      <w:r>
        <w:softHyphen/>
        <w:t>ord</w:t>
      </w:r>
      <w:r>
        <w:softHyphen/>
      </w:r>
      <w:r>
        <w:softHyphen/>
        <w:t>ningen).</w:t>
      </w:r>
    </w:p>
    <w:p w14:paraId="62146DA1" w14:textId="70336E24" w:rsidR="0032594C" w:rsidRDefault="0032594C" w:rsidP="00D33606">
      <w:pPr>
        <w:pStyle w:val="Brdtextmedindrag"/>
      </w:pPr>
      <w:r>
        <w:t>Termer och uttryck i lagen har samma betydelse som i EU-förordningen.</w:t>
      </w:r>
    </w:p>
    <w:p w14:paraId="392E9182" w14:textId="77777777" w:rsidR="0032594C" w:rsidRPr="00651B42" w:rsidRDefault="0032594C" w:rsidP="00D33606">
      <w:pPr>
        <w:pStyle w:val="Rubrik3utannumrering"/>
      </w:pPr>
      <w:r w:rsidRPr="00651B42">
        <w:t>Nationell tillsynsmyndighet</w:t>
      </w:r>
    </w:p>
    <w:p w14:paraId="5A5B9CB3" w14:textId="48941C21" w:rsidR="0032594C" w:rsidRDefault="0032594C" w:rsidP="00D33606">
      <w:pPr>
        <w:pStyle w:val="Brdtext"/>
      </w:pPr>
      <w:r>
        <w:rPr>
          <w:b/>
        </w:rPr>
        <w:t>2</w:t>
      </w:r>
      <w:r w:rsidRPr="00F66F4B">
        <w:rPr>
          <w:b/>
        </w:rPr>
        <w:t> §</w:t>
      </w:r>
      <w:r w:rsidRPr="00F66F4B">
        <w:t>    </w:t>
      </w:r>
      <w:r w:rsidRPr="00F66F4B">
        <w:rPr>
          <w:spacing w:val="-2"/>
        </w:rPr>
        <w:t>Den</w:t>
      </w:r>
      <w:r w:rsidRPr="007D42CF">
        <w:rPr>
          <w:spacing w:val="-2"/>
        </w:rPr>
        <w:t xml:space="preserve"> myndighet som regeringen bestämmer ska vara nationell tillsyns</w:t>
      </w:r>
      <w:r w:rsidRPr="007D42CF">
        <w:rPr>
          <w:spacing w:val="-2"/>
        </w:rPr>
        <w:softHyphen/>
      </w:r>
      <w:r w:rsidRPr="007D42CF">
        <w:rPr>
          <w:spacing w:val="-2"/>
        </w:rPr>
        <w:softHyphen/>
      </w:r>
      <w:r>
        <w:t xml:space="preserve">myndighet när det gäller andra frågor än som </w:t>
      </w:r>
      <w:r w:rsidRPr="00024BC4">
        <w:t xml:space="preserve">avses </w:t>
      </w:r>
      <w:r>
        <w:t xml:space="preserve">i </w:t>
      </w:r>
      <w:r w:rsidR="0084075D">
        <w:t>9</w:t>
      </w:r>
      <w:r w:rsidRPr="00024BC4">
        <w:t xml:space="preserve"> </w:t>
      </w:r>
      <w:r w:rsidRPr="00114C78">
        <w:t>§.</w:t>
      </w:r>
    </w:p>
    <w:p w14:paraId="651593C7" w14:textId="642AB48F" w:rsidR="0032594C" w:rsidRPr="00F66F4B" w:rsidRDefault="0032594C" w:rsidP="00D33606">
      <w:pPr>
        <w:pStyle w:val="Rubrik3utannumrering"/>
      </w:pPr>
      <w:r w:rsidRPr="00F66F4B">
        <w:t>Informati</w:t>
      </w:r>
      <w:r w:rsidR="0054225D">
        <w:t>onskrav för tillhandahållare av</w:t>
      </w:r>
      <w:r w:rsidR="0054225D">
        <w:br/>
      </w:r>
      <w:r w:rsidRPr="00F66F4B">
        <w:t>paketleverans</w:t>
      </w:r>
      <w:r w:rsidRPr="00F66F4B">
        <w:softHyphen/>
        <w:t>tjänster</w:t>
      </w:r>
    </w:p>
    <w:p w14:paraId="07D32D10" w14:textId="15D9997E" w:rsidR="0032594C" w:rsidRDefault="0032594C" w:rsidP="00D33606">
      <w:pPr>
        <w:pStyle w:val="Brdtext"/>
      </w:pPr>
      <w:r>
        <w:rPr>
          <w:b/>
        </w:rPr>
        <w:t>3</w:t>
      </w:r>
      <w:r w:rsidRPr="0064767D">
        <w:rPr>
          <w:b/>
        </w:rPr>
        <w:t> §</w:t>
      </w:r>
      <w:r w:rsidRPr="0064767D">
        <w:t>    </w:t>
      </w:r>
      <w:r w:rsidRPr="00651B42">
        <w:t xml:space="preserve">Regeringen eller den myndighet som regeringen bestämmer får meddela föreskrifter om </w:t>
      </w:r>
      <w:r>
        <w:t xml:space="preserve">annan skyldighet att lämna information än som anges i artikel 4.1 och 4.3 </w:t>
      </w:r>
      <w:r w:rsidRPr="007E62A2">
        <w:t>i EU-förordningen.</w:t>
      </w:r>
      <w:r>
        <w:t xml:space="preserve"> </w:t>
      </w:r>
    </w:p>
    <w:p w14:paraId="4B746447" w14:textId="77777777" w:rsidR="0032594C" w:rsidRDefault="0032594C" w:rsidP="00D33606">
      <w:pPr>
        <w:pStyle w:val="Rubrik3utannumrering"/>
      </w:pPr>
      <w:r>
        <w:t>Anmälan</w:t>
      </w:r>
    </w:p>
    <w:p w14:paraId="4B37CABD" w14:textId="1B6FFFEF" w:rsidR="0032594C" w:rsidRPr="00F66F4B" w:rsidRDefault="0032594C" w:rsidP="00D33606">
      <w:pPr>
        <w:pStyle w:val="Brdtext"/>
      </w:pPr>
      <w:r>
        <w:rPr>
          <w:b/>
        </w:rPr>
        <w:t>4</w:t>
      </w:r>
      <w:r w:rsidRPr="00F66F4B">
        <w:rPr>
          <w:b/>
        </w:rPr>
        <w:t> §</w:t>
      </w:r>
      <w:r w:rsidRPr="00F66F4B">
        <w:t>    </w:t>
      </w:r>
      <w:r w:rsidRPr="00F66F4B">
        <w:rPr>
          <w:spacing w:val="-2"/>
        </w:rPr>
        <w:t>En tillhandahållare av paketleveranstjänster som är etablerad i Sverige</w:t>
      </w:r>
      <w:r w:rsidRPr="00F66F4B">
        <w:t xml:space="preserve"> ska anmäla sin verksam</w:t>
      </w:r>
      <w:r w:rsidRPr="00F66F4B">
        <w:softHyphen/>
        <w:t>het till tillsynsmyndigheten.</w:t>
      </w:r>
    </w:p>
    <w:p w14:paraId="1B24111D" w14:textId="77777777" w:rsidR="0032594C" w:rsidRDefault="0032594C" w:rsidP="00D33606">
      <w:pPr>
        <w:pStyle w:val="Rubrik3utannumrering"/>
      </w:pPr>
      <w:r>
        <w:t>Tillsyn och sanktioner</w:t>
      </w:r>
    </w:p>
    <w:p w14:paraId="51B13C02" w14:textId="7D8F19BA" w:rsidR="0032594C" w:rsidRPr="005B1D84" w:rsidRDefault="0032594C" w:rsidP="00D33606">
      <w:pPr>
        <w:pStyle w:val="Brdtext"/>
      </w:pPr>
      <w:r>
        <w:rPr>
          <w:b/>
        </w:rPr>
        <w:t>5</w:t>
      </w:r>
      <w:r w:rsidRPr="00693071">
        <w:rPr>
          <w:b/>
        </w:rPr>
        <w:t> §</w:t>
      </w:r>
      <w:r w:rsidRPr="00693071">
        <w:t>    </w:t>
      </w:r>
      <w:r>
        <w:t>T</w:t>
      </w:r>
      <w:r w:rsidRPr="005B1D84">
        <w:t>illsynsmyndigheten ska utöva tillsyn över</w:t>
      </w:r>
    </w:p>
    <w:p w14:paraId="1757F497" w14:textId="5A19ADFC" w:rsidR="0032594C" w:rsidRPr="005B1D84" w:rsidRDefault="0032594C" w:rsidP="00D33606">
      <w:pPr>
        <w:pStyle w:val="Brdtextmedindrag"/>
      </w:pPr>
      <w:r w:rsidRPr="005B1D84">
        <w:t xml:space="preserve">1. att tillhandahållare av paketleveranstjänster fullgör sina skyldigheter </w:t>
      </w:r>
      <w:r w:rsidRPr="00722B99">
        <w:rPr>
          <w:spacing w:val="-2"/>
        </w:rPr>
        <w:t>enligt artiklarna 4 och 5 i EU-förord</w:t>
      </w:r>
      <w:r w:rsidRPr="00722B99">
        <w:rPr>
          <w:spacing w:val="-2"/>
        </w:rPr>
        <w:softHyphen/>
        <w:t>ning</w:t>
      </w:r>
      <w:r w:rsidRPr="00722B99">
        <w:rPr>
          <w:spacing w:val="-2"/>
        </w:rPr>
        <w:softHyphen/>
        <w:t>en och rättsakter som har meddelats</w:t>
      </w:r>
      <w:r w:rsidRPr="005B1D84">
        <w:t xml:space="preserve"> med stöd av de artiklarna, och</w:t>
      </w:r>
    </w:p>
    <w:p w14:paraId="244F12DC" w14:textId="77777777" w:rsidR="0032594C" w:rsidRPr="00722B99" w:rsidRDefault="0032594C" w:rsidP="00D33606">
      <w:pPr>
        <w:pStyle w:val="Brdtextmedindrag"/>
        <w:rPr>
          <w:spacing w:val="-2"/>
        </w:rPr>
      </w:pPr>
      <w:r w:rsidRPr="005B1D84">
        <w:t>2.</w:t>
      </w:r>
      <w:r>
        <w:t> </w:t>
      </w:r>
      <w:r w:rsidRPr="00722B99">
        <w:rPr>
          <w:spacing w:val="-2"/>
        </w:rPr>
        <w:t>att denna lag och föreskrifter som har meddelats med stöd av lagen följs.</w:t>
      </w:r>
    </w:p>
    <w:p w14:paraId="089338C6" w14:textId="77777777" w:rsidR="0032594C" w:rsidRDefault="0032594C" w:rsidP="00D33606">
      <w:pPr>
        <w:pStyle w:val="Brdtextmedindrag"/>
        <w:ind w:firstLine="0"/>
      </w:pPr>
    </w:p>
    <w:p w14:paraId="12F5B5E9" w14:textId="0DCA8D86" w:rsidR="0032594C" w:rsidRDefault="0032594C" w:rsidP="00D33606">
      <w:pPr>
        <w:pStyle w:val="Brdtext"/>
      </w:pPr>
      <w:r>
        <w:rPr>
          <w:b/>
        </w:rPr>
        <w:t>6</w:t>
      </w:r>
      <w:r w:rsidRPr="00640C08">
        <w:rPr>
          <w:b/>
        </w:rPr>
        <w:t> §</w:t>
      </w:r>
      <w:r w:rsidRPr="00640C08">
        <w:t>    </w:t>
      </w:r>
      <w:r>
        <w:t>Tillhandahållare av paketleveranstjänster ska lämna de upplysningar och handlingar som tillsynsmyndigheten begär för tillsynen.</w:t>
      </w:r>
    </w:p>
    <w:p w14:paraId="62410FB7" w14:textId="77777777" w:rsidR="0032594C" w:rsidRDefault="0032594C" w:rsidP="00D33606">
      <w:pPr>
        <w:pStyle w:val="Brdtextmedindrag"/>
        <w:ind w:firstLine="0"/>
      </w:pPr>
    </w:p>
    <w:p w14:paraId="7504CCA6" w14:textId="1D32CE0D" w:rsidR="0032594C" w:rsidRPr="005B1D84" w:rsidRDefault="0032594C" w:rsidP="00D33606">
      <w:pPr>
        <w:pStyle w:val="Brdtext"/>
      </w:pPr>
      <w:r>
        <w:rPr>
          <w:b/>
        </w:rPr>
        <w:t>7</w:t>
      </w:r>
      <w:r w:rsidRPr="00640C08">
        <w:rPr>
          <w:b/>
        </w:rPr>
        <w:t> §</w:t>
      </w:r>
      <w:r w:rsidRPr="00640C08">
        <w:t>    </w:t>
      </w:r>
      <w:r>
        <w:rPr>
          <w:spacing w:val="-2"/>
        </w:rPr>
        <w:t>T</w:t>
      </w:r>
      <w:r w:rsidRPr="007D42CF">
        <w:rPr>
          <w:spacing w:val="-2"/>
        </w:rPr>
        <w:t>illsynsmyndigheten får meddela de förelägganden som</w:t>
      </w:r>
      <w:r>
        <w:t xml:space="preserve"> behövs </w:t>
      </w:r>
      <w:r w:rsidRPr="005B1D84">
        <w:t xml:space="preserve">för </w:t>
      </w:r>
      <w:r>
        <w:t xml:space="preserve">att en tillhandahållare av paketleveranstjänster ska följa </w:t>
      </w:r>
    </w:p>
    <w:p w14:paraId="542BEF18" w14:textId="77777777" w:rsidR="0032594C" w:rsidRDefault="0032594C" w:rsidP="00D33606">
      <w:pPr>
        <w:pStyle w:val="Brdtextmedindrag"/>
      </w:pPr>
      <w:r w:rsidRPr="005B1D84">
        <w:t>1. artiklarna 4 och 5 i EU-förordningen och rättsakter som har meddelats med stöd av de artiklarna, och</w:t>
      </w:r>
    </w:p>
    <w:p w14:paraId="3480500C" w14:textId="77777777" w:rsidR="0032594C" w:rsidRDefault="0032594C" w:rsidP="00D33606">
      <w:pPr>
        <w:pStyle w:val="Brdtextmedindrag"/>
      </w:pPr>
      <w:r>
        <w:t>2. denna lag och föreskrifter som har meddelats med stöd av lagen.</w:t>
      </w:r>
    </w:p>
    <w:p w14:paraId="398BBE84" w14:textId="77777777" w:rsidR="0032594C" w:rsidRPr="009A6468" w:rsidRDefault="0032594C" w:rsidP="00D33606">
      <w:pPr>
        <w:pStyle w:val="Brdtextmedindrag"/>
      </w:pPr>
      <w:r>
        <w:t>Ett beslut om f</w:t>
      </w:r>
      <w:r w:rsidRPr="009A6468">
        <w:t>öreläggande får förenas med vite.</w:t>
      </w:r>
    </w:p>
    <w:p w14:paraId="4118A5D8" w14:textId="03E55011" w:rsidR="0032594C" w:rsidRDefault="0032594C" w:rsidP="00D33606">
      <w:pPr>
        <w:pStyle w:val="Brdtextmedindrag"/>
      </w:pPr>
      <w:r w:rsidRPr="00F32443">
        <w:t>Tillsynsmyndigheten får bestämma att ett beslut om föreläggande ska gälla omedelbart</w:t>
      </w:r>
      <w:r w:rsidR="00E86348" w:rsidRPr="00F32443">
        <w:t>,</w:t>
      </w:r>
      <w:r w:rsidRPr="00F32443">
        <w:t xml:space="preserve"> om det krävs för att de rapporteringstider som anges i EU-förordningen ska kunna hållas.</w:t>
      </w:r>
    </w:p>
    <w:p w14:paraId="45B8B220" w14:textId="1B8B6148" w:rsidR="0032594C" w:rsidRDefault="0032594C" w:rsidP="00D33606">
      <w:pPr>
        <w:pStyle w:val="Brdtextmedindrag"/>
      </w:pPr>
    </w:p>
    <w:p w14:paraId="199B85FE" w14:textId="5877D48F" w:rsidR="0032594C" w:rsidRPr="001A64EF" w:rsidRDefault="0032594C" w:rsidP="00D33606">
      <w:pPr>
        <w:pStyle w:val="Brdtext"/>
      </w:pPr>
      <w:r>
        <w:rPr>
          <w:b/>
        </w:rPr>
        <w:t>8</w:t>
      </w:r>
      <w:r w:rsidRPr="00640C08">
        <w:rPr>
          <w:b/>
        </w:rPr>
        <w:t> §</w:t>
      </w:r>
      <w:r w:rsidRPr="00640C08">
        <w:t>    </w:t>
      </w:r>
      <w:r>
        <w:t>T</w:t>
      </w:r>
      <w:r w:rsidRPr="00241D31">
        <w:t>illsynsmyndigheten</w:t>
      </w:r>
      <w:r w:rsidRPr="002C52D6">
        <w:t xml:space="preserve">s beslut </w:t>
      </w:r>
      <w:r>
        <w:t xml:space="preserve">om åtgärder för tillsynen </w:t>
      </w:r>
      <w:r w:rsidRPr="002C52D6">
        <w:t>får verkställas av</w:t>
      </w:r>
      <w:r w:rsidRPr="00953B31">
        <w:rPr>
          <w:spacing w:val="-2"/>
        </w:rPr>
        <w:t xml:space="preserve"> Kronofogdemyndigheten</w:t>
      </w:r>
      <w:r w:rsidRPr="002C52D6">
        <w:t>.</w:t>
      </w:r>
      <w:r w:rsidRPr="00953B31">
        <w:rPr>
          <w:spacing w:val="-2"/>
        </w:rPr>
        <w:t xml:space="preserve"> Då gäller bestämmelserna i utsöknings</w:t>
      </w:r>
      <w:r w:rsidRPr="00953B31">
        <w:rPr>
          <w:spacing w:val="-2"/>
        </w:rPr>
        <w:softHyphen/>
      </w:r>
      <w:r w:rsidRPr="00953B31">
        <w:rPr>
          <w:spacing w:val="-3"/>
        </w:rPr>
        <w:t>balken om verkställighet av förpliktelser som inte avser betalningsskyldighet,</w:t>
      </w:r>
      <w:r w:rsidRPr="00241D31">
        <w:t xml:space="preserve"> avhysning eller avlägsnande. </w:t>
      </w:r>
    </w:p>
    <w:p w14:paraId="699F2BC7" w14:textId="2B8E4A94" w:rsidR="0032594C" w:rsidRDefault="0032594C" w:rsidP="00D33606">
      <w:pPr>
        <w:pStyle w:val="Brdtextmedindrag"/>
      </w:pPr>
    </w:p>
    <w:p w14:paraId="1A5F691B" w14:textId="2FB24A65" w:rsidR="0032594C" w:rsidRDefault="0032594C" w:rsidP="00D33606">
      <w:pPr>
        <w:pStyle w:val="Brdtext"/>
      </w:pPr>
      <w:r>
        <w:rPr>
          <w:b/>
        </w:rPr>
        <w:t>9</w:t>
      </w:r>
      <w:r w:rsidRPr="00640C08">
        <w:rPr>
          <w:b/>
        </w:rPr>
        <w:t> §</w:t>
      </w:r>
      <w:r w:rsidRPr="00640C08">
        <w:t>    </w:t>
      </w:r>
      <w:r w:rsidRPr="00874134">
        <w:rPr>
          <w:spacing w:val="-2"/>
        </w:rPr>
        <w:t>Om en näringsidkare inte tillhandahåller information till konsum</w:t>
      </w:r>
      <w:r w:rsidRPr="00874134">
        <w:rPr>
          <w:spacing w:val="-2"/>
        </w:rPr>
        <w:softHyphen/>
        <w:t>enter</w:t>
      </w:r>
      <w:r>
        <w:t xml:space="preserve"> i enlighet med artikel 7 i EU-förordningen, </w:t>
      </w:r>
      <w:r w:rsidRPr="00B11A41">
        <w:t>ska marknads</w:t>
      </w:r>
      <w:r w:rsidRPr="00B11A41">
        <w:softHyphen/>
        <w:t>förings</w:t>
      </w:r>
      <w:r>
        <w:softHyphen/>
      </w:r>
      <w:r w:rsidRPr="00B11A41">
        <w:t>lagen</w:t>
      </w:r>
      <w:r>
        <w:t xml:space="preserve"> (2008:486) tillämpas, med undantag av bestäm</w:t>
      </w:r>
      <w:r>
        <w:softHyphen/>
        <w:t xml:space="preserve">melserna i 29–36 §§ om </w:t>
      </w:r>
      <w:r w:rsidRPr="00874134">
        <w:rPr>
          <w:spacing w:val="-2"/>
        </w:rPr>
        <w:t>marknads</w:t>
      </w:r>
      <w:r w:rsidRPr="00874134">
        <w:rPr>
          <w:spacing w:val="-2"/>
        </w:rPr>
        <w:softHyphen/>
        <w:t>störnings</w:t>
      </w:r>
      <w:r w:rsidRPr="00874134">
        <w:rPr>
          <w:spacing w:val="-2"/>
        </w:rPr>
        <w:softHyphen/>
        <w:t>avgift. Sådan inform</w:t>
      </w:r>
      <w:r w:rsidRPr="00874134">
        <w:rPr>
          <w:spacing w:val="-2"/>
        </w:rPr>
        <w:softHyphen/>
        <w:t>ation ska anses vara väsentlig enligt</w:t>
      </w:r>
      <w:r>
        <w:t xml:space="preserve"> 10 § tredje stycket marknadsföringslagen.</w:t>
      </w:r>
    </w:p>
    <w:p w14:paraId="594FF54B" w14:textId="77777777" w:rsidR="0032594C" w:rsidRDefault="0032594C" w:rsidP="00D33606">
      <w:pPr>
        <w:pStyle w:val="Rubrik3utannumrering"/>
      </w:pPr>
      <w:r>
        <w:t>Avgifter</w:t>
      </w:r>
    </w:p>
    <w:p w14:paraId="6B8218D5" w14:textId="2A46C6A4" w:rsidR="0032594C" w:rsidRDefault="0032594C" w:rsidP="00D33606">
      <w:pPr>
        <w:pStyle w:val="Brdtext"/>
      </w:pPr>
      <w:r>
        <w:rPr>
          <w:b/>
        </w:rPr>
        <w:t>10</w:t>
      </w:r>
      <w:r w:rsidRPr="00640C08">
        <w:rPr>
          <w:b/>
        </w:rPr>
        <w:t> §</w:t>
      </w:r>
      <w:r w:rsidRPr="00640C08">
        <w:t>    </w:t>
      </w:r>
      <w:r w:rsidRPr="00793802">
        <w:rPr>
          <w:spacing w:val="-2"/>
        </w:rPr>
        <w:t>Regeringen eller den myndighet som regeringen bestämmer får med</w:t>
      </w:r>
      <w:r w:rsidR="00793802" w:rsidRPr="00793802">
        <w:rPr>
          <w:spacing w:val="-2"/>
        </w:rPr>
        <w:softHyphen/>
      </w:r>
      <w:r w:rsidRPr="000B3119">
        <w:rPr>
          <w:spacing w:val="-4"/>
        </w:rPr>
        <w:t>dela föreskrifter om att den som omfattas av skyldig</w:t>
      </w:r>
      <w:r w:rsidRPr="000B3119">
        <w:rPr>
          <w:spacing w:val="-4"/>
        </w:rPr>
        <w:softHyphen/>
        <w:t>heterna enligt artiklarna 4</w:t>
      </w:r>
      <w:r>
        <w:t xml:space="preserve"> </w:t>
      </w:r>
      <w:r w:rsidRPr="000B3119">
        <w:rPr>
          <w:spacing w:val="-3"/>
        </w:rPr>
        <w:t>och 5 i EU-förordningen ska betala avgift för tillsynsmyndighetens verksam</w:t>
      </w:r>
      <w:r w:rsidRPr="000B3119">
        <w:rPr>
          <w:spacing w:val="-3"/>
        </w:rPr>
        <w:softHyphen/>
      </w:r>
      <w:r w:rsidR="000B3119" w:rsidRPr="000B3119">
        <w:rPr>
          <w:spacing w:val="-3"/>
        </w:rPr>
        <w:softHyphen/>
      </w:r>
      <w:r>
        <w:t>het enligt denna lag.</w:t>
      </w:r>
    </w:p>
    <w:p w14:paraId="78FF945E" w14:textId="77777777" w:rsidR="0032594C" w:rsidRDefault="0032594C" w:rsidP="00D33606">
      <w:pPr>
        <w:pStyle w:val="Rubrik3utannumrering"/>
      </w:pPr>
      <w:r>
        <w:t>Överklagande</w:t>
      </w:r>
    </w:p>
    <w:p w14:paraId="7FEBD70D" w14:textId="5A70E7F1" w:rsidR="0032594C" w:rsidRDefault="0032594C" w:rsidP="00D33606">
      <w:pPr>
        <w:pStyle w:val="Brdtext"/>
      </w:pPr>
      <w:r>
        <w:rPr>
          <w:b/>
        </w:rPr>
        <w:t>11</w:t>
      </w:r>
      <w:r w:rsidRPr="00640C08">
        <w:rPr>
          <w:b/>
        </w:rPr>
        <w:t> §</w:t>
      </w:r>
      <w:r w:rsidRPr="00640C08">
        <w:t>    </w:t>
      </w:r>
      <w:r>
        <w:rPr>
          <w:spacing w:val="-2"/>
        </w:rPr>
        <w:t>T</w:t>
      </w:r>
      <w:r w:rsidRPr="004A4802">
        <w:rPr>
          <w:spacing w:val="-2"/>
        </w:rPr>
        <w:t>illsynsmyndighetens beslut enligt denna lag får över</w:t>
      </w:r>
      <w:r w:rsidRPr="004A4802">
        <w:rPr>
          <w:spacing w:val="-2"/>
        </w:rPr>
        <w:softHyphen/>
      </w:r>
      <w:r>
        <w:t xml:space="preserve">klagas till allmän förvaltningsdomstol. </w:t>
      </w:r>
    </w:p>
    <w:p w14:paraId="15A60623" w14:textId="77777777" w:rsidR="0032594C" w:rsidRDefault="0032594C" w:rsidP="00D33606">
      <w:pPr>
        <w:pStyle w:val="Brdtextmedindrag"/>
      </w:pPr>
      <w:r>
        <w:t>Prövningstillstånd krävs vid överklagande till kammarrätten.</w:t>
      </w:r>
    </w:p>
    <w:p w14:paraId="1D461C4C" w14:textId="77777777" w:rsidR="0032594C" w:rsidRPr="00811E52" w:rsidRDefault="0032594C" w:rsidP="00D33606">
      <w:pPr>
        <w:pStyle w:val="Slutstreck"/>
      </w:pPr>
      <w:r w:rsidRPr="00811E52">
        <w:t>                      </w:t>
      </w:r>
    </w:p>
    <w:p w14:paraId="25B85033" w14:textId="77777777" w:rsidR="0032594C" w:rsidRDefault="0032594C" w:rsidP="00D33606">
      <w:pPr>
        <w:pStyle w:val="Brdtextmedindrag"/>
      </w:pPr>
      <w:r>
        <w:t>Denna lag träder i kraft den 15 maj 2019.</w:t>
      </w:r>
    </w:p>
    <w:p w14:paraId="2AE97E09" w14:textId="77777777" w:rsidR="0032594C" w:rsidRDefault="0032594C" w:rsidP="00D33606">
      <w:pPr>
        <w:spacing w:line="2" w:lineRule="auto"/>
        <w:rPr>
          <w:rFonts w:ascii="Times New Roman" w:hAnsi="Times New Roman"/>
          <w:sz w:val="20"/>
        </w:rPr>
      </w:pPr>
      <w:r>
        <w:br w:type="page"/>
      </w:r>
    </w:p>
    <w:p w14:paraId="5A94DA03" w14:textId="3DD063DB" w:rsidR="0032594C" w:rsidRDefault="0032594C" w:rsidP="0032594C">
      <w:pPr>
        <w:pStyle w:val="Rubrik2"/>
      </w:pPr>
      <w:bookmarkStart w:id="12" w:name="_Toc533089423"/>
      <w:bookmarkStart w:id="13" w:name="_Toc534894420"/>
      <w:r w:rsidRPr="00917724">
        <w:t>Förslag</w:t>
      </w:r>
      <w:r w:rsidR="008230AB">
        <w:t xml:space="preserve"> till lag om ändring i</w:t>
      </w:r>
      <w:r w:rsidR="008230AB">
        <w:br/>
      </w:r>
      <w:r w:rsidRPr="00917724">
        <w:t>marknadsföringslagen (2008:486)</w:t>
      </w:r>
      <w:bookmarkEnd w:id="12"/>
      <w:bookmarkEnd w:id="13"/>
    </w:p>
    <w:p w14:paraId="1B7C8E84" w14:textId="77777777" w:rsidR="0032594C" w:rsidRDefault="0032594C" w:rsidP="0032594C">
      <w:pPr>
        <w:pStyle w:val="Brdtext"/>
      </w:pPr>
      <w:r w:rsidRPr="00FA47F6">
        <w:rPr>
          <w:spacing w:val="-5"/>
        </w:rPr>
        <w:t>Härigenom föreskrivs att 1 § marknadsföringslagen (2008:486) ska ha följande</w:t>
      </w:r>
      <w:r w:rsidRPr="00917724">
        <w:t xml:space="preserve"> lydelse.</w:t>
      </w:r>
    </w:p>
    <w:p w14:paraId="1474273C" w14:textId="77777777" w:rsidR="0032594C" w:rsidRPr="00A80176" w:rsidRDefault="0032594C" w:rsidP="0032594C">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85EC4" w14:paraId="3928ADA2" w14:textId="77777777">
        <w:tc>
          <w:tcPr>
            <w:tcW w:w="2500" w:type="pct"/>
            <w:shd w:val="clear" w:color="auto" w:fill="auto"/>
            <w:tcMar>
              <w:left w:w="0" w:type="dxa"/>
            </w:tcMar>
          </w:tcPr>
          <w:p w14:paraId="4711F500" w14:textId="55C40B0E" w:rsidR="0032594C" w:rsidRPr="000E6F0B" w:rsidRDefault="002D30DC" w:rsidP="0032594C">
            <w:pPr>
              <w:pStyle w:val="Brdtext"/>
              <w:rPr>
                <w:i/>
              </w:rPr>
            </w:pPr>
            <w:r>
              <w:rPr>
                <w:i/>
              </w:rPr>
              <w:t>L</w:t>
            </w:r>
            <w:r w:rsidR="0032594C" w:rsidRPr="000E6F0B">
              <w:rPr>
                <w:i/>
              </w:rPr>
              <w:t>ydelse</w:t>
            </w:r>
            <w:r>
              <w:rPr>
                <w:i/>
              </w:rPr>
              <w:t xml:space="preserve"> enligt SFS 2018:2092</w:t>
            </w:r>
          </w:p>
        </w:tc>
        <w:tc>
          <w:tcPr>
            <w:tcW w:w="2500" w:type="pct"/>
            <w:shd w:val="clear" w:color="auto" w:fill="auto"/>
            <w:tcMar>
              <w:right w:w="0" w:type="dxa"/>
            </w:tcMar>
          </w:tcPr>
          <w:p w14:paraId="16F0D06D" w14:textId="77777777" w:rsidR="0032594C" w:rsidRPr="000E6F0B" w:rsidRDefault="0032594C" w:rsidP="0032594C">
            <w:pPr>
              <w:pStyle w:val="Brdtext"/>
              <w:rPr>
                <w:i/>
              </w:rPr>
            </w:pPr>
            <w:r w:rsidRPr="000E6F0B">
              <w:rPr>
                <w:i/>
              </w:rPr>
              <w:t>Föreslagen lydelse</w:t>
            </w:r>
          </w:p>
        </w:tc>
      </w:tr>
    </w:tbl>
    <w:p w14:paraId="43AE9BE1" w14:textId="77777777" w:rsidR="0032594C" w:rsidRDefault="0032594C" w:rsidP="0032594C">
      <w:pPr>
        <w:pStyle w:val="Brdtextmedindrag"/>
      </w:pPr>
    </w:p>
    <w:p w14:paraId="1C9EED9E" w14:textId="4163D6F6" w:rsidR="0032594C" w:rsidRDefault="0032594C" w:rsidP="0032594C">
      <w:pPr>
        <w:pStyle w:val="Brdtextmedindrag"/>
        <w:jc w:val="center"/>
      </w:pPr>
      <w:r>
        <w:t>1 §</w:t>
      </w:r>
    </w:p>
    <w:p w14:paraId="180E88F0" w14:textId="77777777" w:rsidR="0032594C" w:rsidRDefault="0032594C" w:rsidP="0032594C">
      <w:pPr>
        <w:pStyle w:val="Brdtextmedindrag"/>
      </w:pPr>
      <w:r w:rsidRPr="00BE5FDE">
        <w:t xml:space="preserve">Denna lag har till syfte att främja konsumenternas och näringslivets intressen i samband med marknadsföring av produkter och att motverka marknadsföring som är otillbörlig mot konsumenter och näringsidkare. </w:t>
      </w:r>
    </w:p>
    <w:p w14:paraId="00A81E0E" w14:textId="77777777" w:rsidR="0032594C" w:rsidRDefault="0032594C" w:rsidP="0032594C">
      <w:pPr>
        <w:pStyle w:val="Brdtextmedindrag"/>
      </w:pPr>
      <w:r w:rsidRPr="00BE5FDE">
        <w:t xml:space="preserve">Bestämmelser om marknadsföring finns bl.a. i </w:t>
      </w:r>
    </w:p>
    <w:p w14:paraId="4C95C1C6" w14:textId="77777777" w:rsidR="0032594C" w:rsidRDefault="0032594C" w:rsidP="0032594C">
      <w:pPr>
        <w:pStyle w:val="Brdtextmedindrag"/>
      </w:pPr>
      <w:r>
        <w:t>– </w:t>
      </w:r>
      <w:r w:rsidRPr="00BE5FDE">
        <w:t xml:space="preserve">socialförsäkringsbalken, </w:t>
      </w:r>
    </w:p>
    <w:p w14:paraId="77781334" w14:textId="77777777" w:rsidR="0032594C" w:rsidRDefault="0032594C" w:rsidP="0032594C">
      <w:pPr>
        <w:pStyle w:val="Brdtextmedindrag"/>
      </w:pPr>
      <w:r>
        <w:t>– </w:t>
      </w:r>
      <w:r w:rsidRPr="00BE5FDE">
        <w:t xml:space="preserve">sjölagen (1994:1009), </w:t>
      </w:r>
    </w:p>
    <w:p w14:paraId="54859DC9" w14:textId="77777777" w:rsidR="0032594C" w:rsidRDefault="0032594C" w:rsidP="0032594C">
      <w:pPr>
        <w:pStyle w:val="Brdtextmedindrag"/>
      </w:pPr>
      <w:r>
        <w:t>– </w:t>
      </w:r>
      <w:r w:rsidRPr="00BE5FDE">
        <w:t xml:space="preserve">lagen (1995:1571) om insättningsgaranti, </w:t>
      </w:r>
    </w:p>
    <w:p w14:paraId="25031771" w14:textId="77777777" w:rsidR="0032594C" w:rsidRDefault="0032594C" w:rsidP="0032594C">
      <w:pPr>
        <w:pStyle w:val="Brdtextmedindrag"/>
      </w:pPr>
      <w:r>
        <w:t>– </w:t>
      </w:r>
      <w:r w:rsidRPr="00BE5FDE">
        <w:t xml:space="preserve">lagen (1996:1006) om valutaväxling och annan finansiell verksamhet, </w:t>
      </w:r>
    </w:p>
    <w:p w14:paraId="02A7015A" w14:textId="77777777" w:rsidR="0032594C" w:rsidRDefault="0032594C" w:rsidP="0032594C">
      <w:pPr>
        <w:pStyle w:val="Brdtextmedindrag"/>
      </w:pPr>
      <w:r>
        <w:t>– </w:t>
      </w:r>
      <w:r w:rsidRPr="00BE5FDE">
        <w:t xml:space="preserve">lagen (1996:1118) om marknadsföring av kristallglas, </w:t>
      </w:r>
    </w:p>
    <w:p w14:paraId="5BEB8F1E" w14:textId="77777777" w:rsidR="0032594C" w:rsidRDefault="0032594C" w:rsidP="0032594C">
      <w:pPr>
        <w:pStyle w:val="Brdtextmedindrag"/>
      </w:pPr>
      <w:r>
        <w:t>– </w:t>
      </w:r>
      <w:r w:rsidRPr="00BE5FDE">
        <w:t xml:space="preserve">lagen (1999:158) om investerarskydd, </w:t>
      </w:r>
    </w:p>
    <w:p w14:paraId="76DE5F4B" w14:textId="77777777" w:rsidR="0032594C" w:rsidRDefault="0032594C" w:rsidP="0032594C">
      <w:pPr>
        <w:pStyle w:val="Brdtextmedindrag"/>
      </w:pPr>
      <w:r>
        <w:t>– </w:t>
      </w:r>
      <w:r w:rsidRPr="00BE5FDE">
        <w:t>lagen (2002:562) om elektronisk handel och andra informations</w:t>
      </w:r>
      <w:r>
        <w:softHyphen/>
      </w:r>
      <w:r w:rsidRPr="00BE5FDE">
        <w:t xml:space="preserve">samhällets tjänster, </w:t>
      </w:r>
    </w:p>
    <w:p w14:paraId="4BFAB895" w14:textId="77777777" w:rsidR="0032594C" w:rsidRDefault="0032594C" w:rsidP="0032594C">
      <w:pPr>
        <w:pStyle w:val="Brdtextmedindrag"/>
      </w:pPr>
      <w:r>
        <w:t>– </w:t>
      </w:r>
      <w:r w:rsidRPr="00BE5FDE">
        <w:t xml:space="preserve">lagen (2004:46) om värdepappersfonder, </w:t>
      </w:r>
    </w:p>
    <w:p w14:paraId="6C87FB2D" w14:textId="77777777" w:rsidR="0032594C" w:rsidRDefault="0032594C" w:rsidP="0032594C">
      <w:pPr>
        <w:pStyle w:val="Brdtextmedindrag"/>
      </w:pPr>
      <w:r>
        <w:t>– </w:t>
      </w:r>
      <w:r w:rsidRPr="00BE5FDE">
        <w:t xml:space="preserve">lagen (2004:299) om inlåningsverksamhet, </w:t>
      </w:r>
    </w:p>
    <w:p w14:paraId="37BBDF64" w14:textId="77777777" w:rsidR="0032594C" w:rsidRDefault="0032594C" w:rsidP="0032594C">
      <w:pPr>
        <w:pStyle w:val="Brdtextmedindrag"/>
      </w:pPr>
      <w:r>
        <w:t>– </w:t>
      </w:r>
      <w:r w:rsidRPr="00BE5FDE">
        <w:t xml:space="preserve">prisinformationslagen (2004:347), </w:t>
      </w:r>
    </w:p>
    <w:p w14:paraId="3D75C47D" w14:textId="77777777" w:rsidR="0032594C" w:rsidRDefault="0032594C" w:rsidP="0032594C">
      <w:pPr>
        <w:pStyle w:val="Brdtextmedindrag"/>
      </w:pPr>
      <w:r>
        <w:t>– </w:t>
      </w:r>
      <w:r w:rsidRPr="00BE5FDE">
        <w:t xml:space="preserve">lagen (2005:59) om distansavtal och avtal utanför affärslokaler, </w:t>
      </w:r>
    </w:p>
    <w:p w14:paraId="69FFBBFC" w14:textId="77777777" w:rsidR="0032594C" w:rsidRDefault="0032594C" w:rsidP="0032594C">
      <w:pPr>
        <w:pStyle w:val="Brdtextmedindrag"/>
      </w:pPr>
      <w:r>
        <w:t>– </w:t>
      </w:r>
      <w:r w:rsidRPr="00BE5FDE">
        <w:t xml:space="preserve">försäkringsavtalslagen (2005:104), </w:t>
      </w:r>
    </w:p>
    <w:p w14:paraId="12DBA4D1" w14:textId="77777777" w:rsidR="0032594C" w:rsidRDefault="0032594C" w:rsidP="0032594C">
      <w:pPr>
        <w:pStyle w:val="Brdtextmedindrag"/>
      </w:pPr>
      <w:r>
        <w:t>– </w:t>
      </w:r>
      <w:r w:rsidRPr="00BE5FDE">
        <w:t xml:space="preserve">lagen (2006:484) om franchisegivares informationsskyldighet, </w:t>
      </w:r>
    </w:p>
    <w:p w14:paraId="0F4E997B" w14:textId="77777777" w:rsidR="0032594C" w:rsidRDefault="0032594C" w:rsidP="0032594C">
      <w:pPr>
        <w:pStyle w:val="Brdtextmedindrag"/>
      </w:pPr>
      <w:r>
        <w:t>– </w:t>
      </w:r>
      <w:r w:rsidRPr="00BE5FDE">
        <w:t xml:space="preserve">lagen (2007:528) om värdepappersmarknaden, </w:t>
      </w:r>
    </w:p>
    <w:p w14:paraId="5562B5F6" w14:textId="77777777" w:rsidR="0032594C" w:rsidRDefault="0032594C" w:rsidP="0032594C">
      <w:pPr>
        <w:pStyle w:val="Brdtextmedindrag"/>
      </w:pPr>
      <w:r>
        <w:t>– </w:t>
      </w:r>
      <w:r w:rsidRPr="00BE5FDE">
        <w:t xml:space="preserve">lagen (2010:510) om lufttransporter, </w:t>
      </w:r>
    </w:p>
    <w:p w14:paraId="46EB73A3" w14:textId="77777777" w:rsidR="0032594C" w:rsidRDefault="0032594C" w:rsidP="0032594C">
      <w:pPr>
        <w:pStyle w:val="Brdtextmedindrag"/>
      </w:pPr>
      <w:r>
        <w:t>– </w:t>
      </w:r>
      <w:r w:rsidRPr="00BE5FDE">
        <w:t xml:space="preserve">radio- och tv-lagen (2010:696), </w:t>
      </w:r>
    </w:p>
    <w:p w14:paraId="51C002D0" w14:textId="77777777" w:rsidR="0032594C" w:rsidRDefault="0032594C" w:rsidP="0032594C">
      <w:pPr>
        <w:pStyle w:val="Brdtextmedindrag"/>
      </w:pPr>
      <w:r>
        <w:t>– </w:t>
      </w:r>
      <w:r w:rsidRPr="00BE5FDE">
        <w:t xml:space="preserve">lagen (2010:751) om betaltjänster, </w:t>
      </w:r>
    </w:p>
    <w:p w14:paraId="4E38D428" w14:textId="77777777" w:rsidR="0032594C" w:rsidRDefault="0032594C" w:rsidP="0032594C">
      <w:pPr>
        <w:pStyle w:val="Brdtextmedindrag"/>
      </w:pPr>
      <w:r>
        <w:t>– </w:t>
      </w:r>
      <w:r w:rsidRPr="00BE5FDE">
        <w:t xml:space="preserve">alkohollagen (2010:1622), </w:t>
      </w:r>
    </w:p>
    <w:p w14:paraId="752FE043" w14:textId="77777777" w:rsidR="0032594C" w:rsidRDefault="0032594C" w:rsidP="0032594C">
      <w:pPr>
        <w:pStyle w:val="Brdtextmedindrag"/>
      </w:pPr>
      <w:r>
        <w:t>– </w:t>
      </w:r>
      <w:r w:rsidRPr="00BE5FDE">
        <w:t xml:space="preserve">konsumentkreditlagen (2010:1846), </w:t>
      </w:r>
    </w:p>
    <w:p w14:paraId="48BB7375" w14:textId="77777777" w:rsidR="0032594C" w:rsidRDefault="0032594C" w:rsidP="0032594C">
      <w:pPr>
        <w:pStyle w:val="Brdtextmedindrag"/>
      </w:pPr>
      <w:r>
        <w:t>– </w:t>
      </w:r>
      <w:r w:rsidRPr="00BE5FDE">
        <w:t xml:space="preserve">lagen (2011:914) om konsumentskydd vid avtal om tidsdelat boende eller långfristig semesterprodukt, </w:t>
      </w:r>
    </w:p>
    <w:p w14:paraId="5A4938ED" w14:textId="77777777" w:rsidR="0032594C" w:rsidRDefault="0032594C" w:rsidP="0032594C">
      <w:pPr>
        <w:pStyle w:val="Brdtextmedindrag"/>
      </w:pPr>
      <w:r>
        <w:t>– </w:t>
      </w:r>
      <w:r w:rsidRPr="00BE5FDE">
        <w:t xml:space="preserve">lagen (2013:561) om förvaltare av alternativa investeringsfonder, </w:t>
      </w:r>
    </w:p>
    <w:p w14:paraId="4619CBBE" w14:textId="77777777" w:rsidR="0032594C" w:rsidRDefault="0032594C" w:rsidP="0032594C">
      <w:pPr>
        <w:pStyle w:val="Brdtextmedindrag"/>
      </w:pPr>
      <w:r>
        <w:t>– </w:t>
      </w:r>
      <w:r w:rsidRPr="00BE5FDE">
        <w:t xml:space="preserve">lagen (2013:1054) om marknadsföring av modersmjölksersättning och tillskottsnäring, </w:t>
      </w:r>
    </w:p>
    <w:p w14:paraId="66AA0439" w14:textId="77777777" w:rsidR="0032594C" w:rsidRDefault="0032594C" w:rsidP="0032594C">
      <w:pPr>
        <w:pStyle w:val="Brdtextmedindrag"/>
      </w:pPr>
      <w:r>
        <w:t>– </w:t>
      </w:r>
      <w:r w:rsidRPr="00BE5FDE">
        <w:t xml:space="preserve">lagen (2014:1344) med kompletterande bestämmelser till EU:s tåg-, fartygs- och busspassagerarförordningar, </w:t>
      </w:r>
    </w:p>
    <w:p w14:paraId="2370F47F" w14:textId="77777777" w:rsidR="0032594C" w:rsidRDefault="0032594C" w:rsidP="0032594C">
      <w:pPr>
        <w:pStyle w:val="Brdtextmedindrag"/>
      </w:pPr>
      <w:r>
        <w:t>– </w:t>
      </w:r>
      <w:r w:rsidRPr="00BE5FDE">
        <w:t xml:space="preserve">lagen (2015:671) om alternativ tvistlösning i konsumentförhållanden, </w:t>
      </w:r>
    </w:p>
    <w:p w14:paraId="3F60744B" w14:textId="77777777" w:rsidR="0032594C" w:rsidRDefault="0032594C" w:rsidP="0032594C">
      <w:pPr>
        <w:pStyle w:val="Brdtextmedindrag"/>
      </w:pPr>
      <w:r>
        <w:t>– </w:t>
      </w:r>
      <w:r w:rsidRPr="00BE5FDE">
        <w:t xml:space="preserve">lagen (2015:953) om kollektivtrafikresenärers rättigheter, </w:t>
      </w:r>
    </w:p>
    <w:p w14:paraId="725A3803" w14:textId="77777777" w:rsidR="0032594C" w:rsidRDefault="0032594C" w:rsidP="0032594C">
      <w:pPr>
        <w:pStyle w:val="Brdtextmedindrag"/>
      </w:pPr>
      <w:r>
        <w:t>– </w:t>
      </w:r>
      <w:r w:rsidRPr="00BE5FDE">
        <w:t xml:space="preserve">lagen (2016:415) om förmedlingsavgifter för kortbaserade betalningstransaktioner, </w:t>
      </w:r>
    </w:p>
    <w:p w14:paraId="166F39B5" w14:textId="54B21E26" w:rsidR="0032594C" w:rsidRDefault="0032594C" w:rsidP="003D3EE8">
      <w:pPr>
        <w:pStyle w:val="Brdtextmedindrag"/>
      </w:pPr>
      <w:r>
        <w:t>– </w:t>
      </w:r>
      <w:r w:rsidRPr="00BE5FDE">
        <w:t xml:space="preserve">lagen (2016:915) om krav på installationer för alternativa drivmedel, </w:t>
      </w:r>
    </w:p>
    <w:tbl>
      <w:tblPr>
        <w:tblW w:w="5000" w:type="pct"/>
        <w:tblCellMar>
          <w:left w:w="125" w:type="dxa"/>
          <w:right w:w="125" w:type="dxa"/>
        </w:tblCellMar>
        <w:tblLook w:val="0000" w:firstRow="0" w:lastRow="0" w:firstColumn="0" w:lastColumn="0" w:noHBand="0" w:noVBand="0"/>
      </w:tblPr>
      <w:tblGrid>
        <w:gridCol w:w="2948"/>
        <w:gridCol w:w="2949"/>
      </w:tblGrid>
      <w:tr w:rsidR="00285EC4" w14:paraId="71ECF6B8" w14:textId="77777777" w:rsidTr="00D33606">
        <w:tc>
          <w:tcPr>
            <w:tcW w:w="2500" w:type="pct"/>
            <w:shd w:val="clear" w:color="auto" w:fill="auto"/>
            <w:tcMar>
              <w:left w:w="0" w:type="dxa"/>
            </w:tcMar>
          </w:tcPr>
          <w:p w14:paraId="52876262" w14:textId="06D4CE59" w:rsidR="0032594C" w:rsidRDefault="0032594C" w:rsidP="0032594C">
            <w:pPr>
              <w:pStyle w:val="Brdtextmedindrag"/>
            </w:pPr>
            <w:r>
              <w:t>– </w:t>
            </w:r>
            <w:r w:rsidRPr="008E4C1B">
              <w:rPr>
                <w:i/>
              </w:rPr>
              <w:t>paketreselagen (2018:1217),</w:t>
            </w:r>
          </w:p>
          <w:p w14:paraId="3E225B6C" w14:textId="75CE47E1" w:rsidR="0032594C" w:rsidRPr="0074352F" w:rsidRDefault="0032594C" w:rsidP="0032594C">
            <w:pPr>
              <w:pStyle w:val="Brdtextmedindrag"/>
              <w:rPr>
                <w:i/>
              </w:rPr>
            </w:pPr>
            <w:r>
              <w:t>– </w:t>
            </w:r>
            <w:r w:rsidRPr="008E4C1B">
              <w:rPr>
                <w:i/>
              </w:rPr>
              <w:t>lagen (2018:1219) om försäk</w:t>
            </w:r>
            <w:r w:rsidRPr="008E4C1B">
              <w:rPr>
                <w:i/>
              </w:rPr>
              <w:softHyphen/>
              <w:t>rings</w:t>
            </w:r>
            <w:r w:rsidRPr="008E4C1B">
              <w:rPr>
                <w:i/>
              </w:rPr>
              <w:softHyphen/>
              <w:t xml:space="preserve">distribution, </w:t>
            </w:r>
          </w:p>
          <w:p w14:paraId="00EC26A6" w14:textId="291709A6" w:rsidR="00DE367A" w:rsidRDefault="0032594C" w:rsidP="009264F8">
            <w:pPr>
              <w:pStyle w:val="Brdtextmedindrag"/>
              <w:rPr>
                <w:i/>
              </w:rPr>
            </w:pPr>
            <w:r>
              <w:t>– </w:t>
            </w:r>
            <w:r w:rsidRPr="008E4C1B">
              <w:rPr>
                <w:i/>
              </w:rPr>
              <w:t>spellagen (2018:1138)</w:t>
            </w:r>
            <w:r w:rsidR="00DE367A">
              <w:rPr>
                <w:i/>
              </w:rPr>
              <w:t>, och</w:t>
            </w:r>
          </w:p>
          <w:p w14:paraId="73D9FC98" w14:textId="77777777" w:rsidR="00E82103" w:rsidRDefault="00E82103" w:rsidP="009264F8">
            <w:pPr>
              <w:pStyle w:val="Brdtextmedindrag"/>
              <w:rPr>
                <w:i/>
              </w:rPr>
            </w:pPr>
          </w:p>
          <w:p w14:paraId="380E482C" w14:textId="5DE50A7D" w:rsidR="0032594C" w:rsidRPr="008E4C1B" w:rsidRDefault="00DE367A" w:rsidP="00AB6600">
            <w:pPr>
              <w:pStyle w:val="Brdtextmedindrag"/>
              <w:rPr>
                <w:i/>
              </w:rPr>
            </w:pPr>
            <w:r>
              <w:rPr>
                <w:i/>
              </w:rPr>
              <w:t>– </w:t>
            </w:r>
            <w:r w:rsidRPr="00DE367A">
              <w:rPr>
                <w:i/>
                <w:spacing w:val="-3"/>
              </w:rPr>
              <w:t>lagen (2018:2088) om tobak och</w:t>
            </w:r>
            <w:r w:rsidRPr="00DE367A">
              <w:rPr>
                <w:i/>
              </w:rPr>
              <w:t xml:space="preserve"> liknande produkter</w:t>
            </w:r>
            <w:r w:rsidR="0032594C" w:rsidRPr="008E4C1B">
              <w:rPr>
                <w:i/>
              </w:rPr>
              <w:t>.</w:t>
            </w:r>
          </w:p>
          <w:p w14:paraId="246FEA26" w14:textId="77777777" w:rsidR="0032594C" w:rsidRPr="000C5A01" w:rsidRDefault="0032594C" w:rsidP="0032594C">
            <w:pPr>
              <w:pStyle w:val="Brdtextmedindrag"/>
              <w:rPr>
                <w:i/>
              </w:rPr>
            </w:pPr>
          </w:p>
          <w:p w14:paraId="542D4CAC" w14:textId="420B9CB3" w:rsidR="0032594C" w:rsidRDefault="0032594C" w:rsidP="0032594C">
            <w:pPr>
              <w:pStyle w:val="Brdtextmedindrag"/>
            </w:pPr>
          </w:p>
        </w:tc>
        <w:tc>
          <w:tcPr>
            <w:tcW w:w="2500" w:type="pct"/>
            <w:shd w:val="clear" w:color="auto" w:fill="auto"/>
            <w:tcMar>
              <w:right w:w="0" w:type="dxa"/>
            </w:tcMar>
          </w:tcPr>
          <w:p w14:paraId="6CEFFEC9" w14:textId="77777777" w:rsidR="0032594C" w:rsidRDefault="0032594C" w:rsidP="0032594C">
            <w:pPr>
              <w:pStyle w:val="Brdtextmedindrag"/>
              <w:rPr>
                <w:i/>
              </w:rPr>
            </w:pPr>
            <w:r>
              <w:t>– </w:t>
            </w:r>
            <w:r w:rsidRPr="008E4C1B">
              <w:rPr>
                <w:i/>
              </w:rPr>
              <w:t>spellagen (2018:1138)</w:t>
            </w:r>
            <w:r w:rsidRPr="0074352F">
              <w:rPr>
                <w:i/>
              </w:rPr>
              <w:t>,</w:t>
            </w:r>
          </w:p>
          <w:p w14:paraId="0231DD22" w14:textId="167CA4ED" w:rsidR="0032594C" w:rsidRDefault="0032594C" w:rsidP="0032594C">
            <w:pPr>
              <w:pStyle w:val="Brdtextmedindrag"/>
            </w:pPr>
            <w:r>
              <w:t>– </w:t>
            </w:r>
            <w:r w:rsidRPr="008E4C1B">
              <w:rPr>
                <w:i/>
              </w:rPr>
              <w:t>paketreselagen (2018:1217),</w:t>
            </w:r>
            <w:r w:rsidRPr="00BE5FDE">
              <w:t xml:space="preserve"> </w:t>
            </w:r>
          </w:p>
          <w:p w14:paraId="46CFDC35" w14:textId="77777777" w:rsidR="00DA6A1C" w:rsidRDefault="00DA6A1C" w:rsidP="0032594C">
            <w:pPr>
              <w:pStyle w:val="Brdtextmedindrag"/>
            </w:pPr>
          </w:p>
          <w:p w14:paraId="64910C3A" w14:textId="05A87216" w:rsidR="0032594C" w:rsidRPr="008E4C1B" w:rsidRDefault="0032594C" w:rsidP="0032594C">
            <w:pPr>
              <w:pStyle w:val="Brdtextmedindrag"/>
              <w:rPr>
                <w:i/>
              </w:rPr>
            </w:pPr>
            <w:r w:rsidRPr="008E4C1B">
              <w:rPr>
                <w:i/>
              </w:rPr>
              <w:t>– lagen (2018:1219) om försäk</w:t>
            </w:r>
            <w:r w:rsidRPr="008E4C1B">
              <w:rPr>
                <w:i/>
              </w:rPr>
              <w:softHyphen/>
              <w:t>rings</w:t>
            </w:r>
            <w:r w:rsidR="00551585">
              <w:rPr>
                <w:i/>
              </w:rPr>
              <w:softHyphen/>
            </w:r>
            <w:r w:rsidRPr="008E4C1B">
              <w:rPr>
                <w:i/>
              </w:rPr>
              <w:t xml:space="preserve">distribution, </w:t>
            </w:r>
          </w:p>
          <w:p w14:paraId="31193228" w14:textId="5CACE3B8" w:rsidR="00DE367A" w:rsidRDefault="00DE367A" w:rsidP="0032594C">
            <w:pPr>
              <w:pStyle w:val="Brdtextmedindrag"/>
              <w:rPr>
                <w:i/>
              </w:rPr>
            </w:pPr>
            <w:r>
              <w:rPr>
                <w:i/>
              </w:rPr>
              <w:t>– </w:t>
            </w:r>
            <w:r w:rsidRPr="00DE367A">
              <w:rPr>
                <w:i/>
                <w:spacing w:val="-3"/>
              </w:rPr>
              <w:t>lagen (2018:2088) om tobak och</w:t>
            </w:r>
            <w:r w:rsidRPr="00DE367A">
              <w:rPr>
                <w:i/>
              </w:rPr>
              <w:t xml:space="preserve"> liknande produkter</w:t>
            </w:r>
            <w:r>
              <w:rPr>
                <w:i/>
              </w:rPr>
              <w:t>, och</w:t>
            </w:r>
            <w:r w:rsidRPr="00E807B7">
              <w:rPr>
                <w:i/>
              </w:rPr>
              <w:t xml:space="preserve"> </w:t>
            </w:r>
          </w:p>
          <w:p w14:paraId="68E353D9" w14:textId="6DA6BFCE" w:rsidR="0032594C" w:rsidRDefault="0032594C" w:rsidP="0032594C">
            <w:pPr>
              <w:pStyle w:val="Brdtextmedindrag"/>
            </w:pPr>
            <w:r w:rsidRPr="00E807B7">
              <w:rPr>
                <w:i/>
              </w:rPr>
              <w:t>– </w:t>
            </w:r>
            <w:r>
              <w:rPr>
                <w:i/>
              </w:rPr>
              <w:t>lagen (2019</w:t>
            </w:r>
            <w:r w:rsidRPr="00E807B7">
              <w:rPr>
                <w:i/>
              </w:rPr>
              <w:t>:000) med kompletterande bestämmelser till EU:s för</w:t>
            </w:r>
            <w:r w:rsidRPr="008E4C1B">
              <w:rPr>
                <w:i/>
                <w:spacing w:val="-2"/>
              </w:rPr>
              <w:t>ord</w:t>
            </w:r>
            <w:r>
              <w:rPr>
                <w:i/>
                <w:spacing w:val="-2"/>
              </w:rPr>
              <w:softHyphen/>
            </w:r>
            <w:r w:rsidRPr="008E4C1B">
              <w:rPr>
                <w:i/>
                <w:spacing w:val="-2"/>
              </w:rPr>
              <w:t>ning om gränsöverskridande paket</w:t>
            </w:r>
            <w:r w:rsidRPr="008E4C1B">
              <w:rPr>
                <w:i/>
                <w:spacing w:val="-2"/>
              </w:rPr>
              <w:softHyphen/>
            </w:r>
            <w:r w:rsidRPr="008E4C1B">
              <w:rPr>
                <w:i/>
                <w:spacing w:val="-2"/>
              </w:rPr>
              <w:softHyphen/>
            </w:r>
            <w:r w:rsidRPr="00E807B7">
              <w:rPr>
                <w:i/>
              </w:rPr>
              <w:t>leverans</w:t>
            </w:r>
            <w:r w:rsidRPr="00E807B7">
              <w:rPr>
                <w:i/>
              </w:rPr>
              <w:softHyphen/>
              <w:t>tjänster.</w:t>
            </w:r>
          </w:p>
        </w:tc>
      </w:tr>
    </w:tbl>
    <w:p w14:paraId="32E22600" w14:textId="77777777" w:rsidR="0032594C" w:rsidRPr="00811E52" w:rsidRDefault="0032594C" w:rsidP="0032594C">
      <w:pPr>
        <w:pStyle w:val="Slutstreck"/>
      </w:pPr>
      <w:r w:rsidRPr="00811E52">
        <w:t>                      </w:t>
      </w:r>
    </w:p>
    <w:p w14:paraId="28D891F6" w14:textId="3C5990AA" w:rsidR="0032594C" w:rsidRDefault="0032594C" w:rsidP="0032594C">
      <w:pPr>
        <w:pStyle w:val="Brdtextmedindrag"/>
      </w:pPr>
      <w:r w:rsidRPr="00BE5FDE">
        <w:t xml:space="preserve">Denna lag träder i kraft den </w:t>
      </w:r>
      <w:r w:rsidR="00DE367A">
        <w:t>2 juli</w:t>
      </w:r>
      <w:r w:rsidRPr="00BE5FDE">
        <w:t xml:space="preserve"> 2019.</w:t>
      </w:r>
    </w:p>
    <w:p w14:paraId="17645A8B" w14:textId="77777777" w:rsidR="0032594C" w:rsidRPr="002C333A" w:rsidRDefault="0032594C" w:rsidP="0032594C">
      <w:pPr>
        <w:pStyle w:val="Brdtextmedindrag"/>
      </w:pPr>
    </w:p>
    <w:p w14:paraId="7FF2479B" w14:textId="77777777" w:rsidR="0032594C" w:rsidRDefault="0032594C" w:rsidP="0032594C">
      <w:pPr>
        <w:pStyle w:val="Brdtextmedindrag"/>
      </w:pPr>
      <w:r>
        <w:br w:type="page"/>
      </w:r>
    </w:p>
    <w:p w14:paraId="0CB1FF98" w14:textId="77777777" w:rsidR="0032594C" w:rsidRDefault="0032594C" w:rsidP="0032594C">
      <w:pPr>
        <w:pStyle w:val="Rubrik1"/>
      </w:pPr>
      <w:bookmarkStart w:id="14" w:name="_Toc515534204"/>
      <w:bookmarkStart w:id="15" w:name="_Toc516231669"/>
      <w:bookmarkStart w:id="16" w:name="_Toc528570297"/>
      <w:bookmarkStart w:id="17" w:name="_Toc531172836"/>
      <w:bookmarkStart w:id="18" w:name="_Toc531851922"/>
      <w:bookmarkStart w:id="19" w:name="_Toc531851966"/>
      <w:bookmarkStart w:id="20" w:name="_Toc533089424"/>
      <w:bookmarkStart w:id="21" w:name="_Toc534894421"/>
      <w:r>
        <w:t>Ärendet</w:t>
      </w:r>
      <w:bookmarkEnd w:id="14"/>
      <w:bookmarkEnd w:id="15"/>
      <w:bookmarkEnd w:id="16"/>
      <w:r>
        <w:t xml:space="preserve"> och dess beredning</w:t>
      </w:r>
      <w:bookmarkEnd w:id="17"/>
      <w:bookmarkEnd w:id="18"/>
      <w:bookmarkEnd w:id="19"/>
      <w:bookmarkEnd w:id="20"/>
      <w:bookmarkEnd w:id="21"/>
    </w:p>
    <w:p w14:paraId="23A72E7B" w14:textId="0D72BD7D" w:rsidR="0032594C" w:rsidRDefault="0032594C" w:rsidP="0032594C">
      <w:pPr>
        <w:pStyle w:val="Brdtext"/>
        <w:rPr>
          <w:i/>
        </w:rPr>
      </w:pPr>
      <w:bookmarkStart w:id="22" w:name="_Hlk508633887"/>
      <w:r w:rsidRPr="00581492">
        <w:t xml:space="preserve">Europaparlamentets och rådets förordning (EU) 2018/644 av den 18 april 2018 om gränsöverskridande paketleveranstjänster, nedan </w:t>
      </w:r>
      <w:r>
        <w:t xml:space="preserve">kallad </w:t>
      </w:r>
      <w:r w:rsidRPr="00581492">
        <w:t>EU-förord</w:t>
      </w:r>
      <w:r w:rsidRPr="00581492">
        <w:softHyphen/>
        <w:t>ningen, trädde i kraft den 22 maj 2018.</w:t>
      </w:r>
      <w:r>
        <w:t xml:space="preserve"> </w:t>
      </w:r>
      <w:bookmarkEnd w:id="22"/>
      <w:r>
        <w:t xml:space="preserve">Förordningen tillämpas från ikraftträdandet med undantag för bestämmelsen om sanktioner som ska </w:t>
      </w:r>
      <w:r w:rsidRPr="004A4802">
        <w:rPr>
          <w:spacing w:val="-2"/>
        </w:rPr>
        <w:t>tillämpas från och med den 23 november 2019. Medlemsstaterna ska senast</w:t>
      </w:r>
      <w:r>
        <w:t xml:space="preserve"> samma dag anmäla de rättsakter som antas med anledning av skyldigheten att fastställa sanktioner för överträdelse av förordningen. </w:t>
      </w:r>
      <w:r w:rsidRPr="00B00D2D">
        <w:t>Även senare ändringar ska anmälas utan dröjsmål.</w:t>
      </w:r>
      <w:r>
        <w:t xml:space="preserve"> EU-förordningen finns i </w:t>
      </w:r>
      <w:r w:rsidRPr="00BD0DDA">
        <w:rPr>
          <w:i/>
        </w:rPr>
        <w:t>bilaga</w:t>
      </w:r>
      <w:r>
        <w:rPr>
          <w:i/>
        </w:rPr>
        <w:t xml:space="preserve"> 1</w:t>
      </w:r>
      <w:r w:rsidRPr="00BD0DDA">
        <w:rPr>
          <w:i/>
        </w:rPr>
        <w:t>.</w:t>
      </w:r>
    </w:p>
    <w:p w14:paraId="05DC1EC8" w14:textId="006554AD" w:rsidR="0032594C" w:rsidRPr="00D868D9" w:rsidRDefault="0032594C" w:rsidP="0032594C">
      <w:pPr>
        <w:pStyle w:val="Brdtextmedindrag"/>
      </w:pPr>
      <w:r w:rsidRPr="00753372">
        <w:rPr>
          <w:spacing w:val="-3"/>
        </w:rPr>
        <w:t>Under förhandlingarna upprättades och överlämnades en faktapromemoria</w:t>
      </w:r>
      <w:r w:rsidRPr="00D868D9">
        <w:t xml:space="preserve"> till riksdagen (2015/16:FPM99).</w:t>
      </w:r>
    </w:p>
    <w:p w14:paraId="5FAEEA5E" w14:textId="4F4BEA94" w:rsidR="0032594C" w:rsidRDefault="0032594C" w:rsidP="0032594C">
      <w:pPr>
        <w:pStyle w:val="Brdtextmedindrag"/>
        <w:rPr>
          <w:bCs/>
        </w:rPr>
      </w:pPr>
      <w:r w:rsidRPr="006706C9">
        <w:rPr>
          <w:spacing w:val="-2"/>
        </w:rPr>
        <w:t>EU-förordningen förutsätter att vissa kompletterande bestämmelser införs</w:t>
      </w:r>
      <w:r>
        <w:t xml:space="preserve"> </w:t>
      </w:r>
      <w:r w:rsidRPr="006706C9">
        <w:rPr>
          <w:spacing w:val="-4"/>
        </w:rPr>
        <w:t>i nationell rätt. Regeringen har utsett Post- och telestyrelsen (PTS) till nationell</w:t>
      </w:r>
      <w:r>
        <w:t xml:space="preserve"> tillsyns</w:t>
      </w:r>
      <w:r>
        <w:softHyphen/>
        <w:t xml:space="preserve">myndighet enligt EU-förordningen. PTS ska utöva tillsyn över att </w:t>
      </w:r>
      <w:r w:rsidRPr="006706C9">
        <w:rPr>
          <w:spacing w:val="-4"/>
        </w:rPr>
        <w:t>till</w:t>
      </w:r>
      <w:r w:rsidRPr="006706C9">
        <w:rPr>
          <w:spacing w:val="-4"/>
        </w:rPr>
        <w:softHyphen/>
        <w:t>handa</w:t>
      </w:r>
      <w:r w:rsidRPr="006706C9">
        <w:rPr>
          <w:spacing w:val="-4"/>
        </w:rPr>
        <w:softHyphen/>
      </w:r>
      <w:r w:rsidRPr="006706C9">
        <w:rPr>
          <w:spacing w:val="-4"/>
        </w:rPr>
        <w:softHyphen/>
        <w:t>hållare av paket</w:t>
      </w:r>
      <w:r w:rsidRPr="006706C9">
        <w:rPr>
          <w:spacing w:val="-4"/>
        </w:rPr>
        <w:softHyphen/>
        <w:t>leverans</w:t>
      </w:r>
      <w:r w:rsidRPr="006706C9">
        <w:rPr>
          <w:spacing w:val="-4"/>
        </w:rPr>
        <w:softHyphen/>
        <w:t>tjänster fullgör sina skyldig</w:t>
      </w:r>
      <w:r w:rsidRPr="006706C9">
        <w:rPr>
          <w:spacing w:val="-4"/>
        </w:rPr>
        <w:softHyphen/>
        <w:t>het</w:t>
      </w:r>
      <w:r w:rsidRPr="006706C9">
        <w:rPr>
          <w:spacing w:val="-4"/>
        </w:rPr>
        <w:softHyphen/>
        <w:t>er enligt artik</w:t>
      </w:r>
      <w:r w:rsidRPr="006706C9">
        <w:rPr>
          <w:spacing w:val="-4"/>
        </w:rPr>
        <w:softHyphen/>
      </w:r>
      <w:r w:rsidRPr="006706C9">
        <w:rPr>
          <w:spacing w:val="-2"/>
        </w:rPr>
        <w:t>larna 4 och 5 i EU-förordningen. Vidare ska Konsumentverket utöva tillsyn över att närings</w:t>
      </w:r>
      <w:r w:rsidRPr="006706C9">
        <w:rPr>
          <w:spacing w:val="-2"/>
        </w:rPr>
        <w:softHyphen/>
        <w:t>idkare som med konsumenter ingår köpeavtal som inbegriper</w:t>
      </w:r>
      <w:r>
        <w:t xml:space="preserve"> gränsöver</w:t>
      </w:r>
      <w:r>
        <w:softHyphen/>
        <w:t>skrid</w:t>
      </w:r>
      <w:r>
        <w:softHyphen/>
        <w:t>ande paket</w:t>
      </w:r>
      <w:r>
        <w:softHyphen/>
        <w:t>leveranser fullgör skyldig</w:t>
      </w:r>
      <w:r>
        <w:softHyphen/>
        <w:t>het</w:t>
      </w:r>
      <w:r>
        <w:softHyphen/>
        <w:t xml:space="preserve">erna enligt artikel 7 </w:t>
      </w:r>
      <w:r w:rsidRPr="006706C9">
        <w:rPr>
          <w:spacing w:val="-2"/>
        </w:rPr>
        <w:t>i EU-förord</w:t>
      </w:r>
      <w:r w:rsidRPr="006706C9">
        <w:rPr>
          <w:spacing w:val="-2"/>
        </w:rPr>
        <w:softHyphen/>
        <w:t>ning</w:t>
      </w:r>
      <w:r w:rsidRPr="006706C9">
        <w:rPr>
          <w:spacing w:val="-2"/>
        </w:rPr>
        <w:softHyphen/>
        <w:t xml:space="preserve">en. Dessa tillsynsuppgifter följer av 2 och 3 </w:t>
      </w:r>
      <w:bookmarkStart w:id="23" w:name="_Hlk531172451"/>
      <w:r w:rsidRPr="006706C9">
        <w:rPr>
          <w:spacing w:val="-2"/>
        </w:rPr>
        <w:t xml:space="preserve">§§ </w:t>
      </w:r>
      <w:r w:rsidRPr="006706C9">
        <w:rPr>
          <w:bCs/>
          <w:spacing w:val="-2"/>
        </w:rPr>
        <w:t>förordningen</w:t>
      </w:r>
      <w:r>
        <w:rPr>
          <w:bCs/>
        </w:rPr>
        <w:t xml:space="preserve"> </w:t>
      </w:r>
      <w:r w:rsidRPr="006706C9">
        <w:rPr>
          <w:bCs/>
          <w:spacing w:val="-2"/>
        </w:rPr>
        <w:t>(2018:476) om tillsyn enligt EU:s förordning om gränsöverskridande paket</w:t>
      </w:r>
      <w:r w:rsidRPr="006706C9">
        <w:rPr>
          <w:bCs/>
          <w:spacing w:val="-2"/>
        </w:rPr>
        <w:softHyphen/>
      </w:r>
      <w:r w:rsidRPr="0070205F">
        <w:rPr>
          <w:bCs/>
        </w:rPr>
        <w:t>leveranstjänster</w:t>
      </w:r>
      <w:r>
        <w:rPr>
          <w:bCs/>
        </w:rPr>
        <w:t>.</w:t>
      </w:r>
    </w:p>
    <w:p w14:paraId="4C200D7F" w14:textId="516BF283" w:rsidR="0032594C" w:rsidRDefault="0032594C" w:rsidP="00D33606">
      <w:pPr>
        <w:pStyle w:val="Brdtextmedindrag"/>
        <w:rPr>
          <w:spacing w:val="-2"/>
        </w:rPr>
      </w:pPr>
      <w:r>
        <w:rPr>
          <w:bCs/>
        </w:rPr>
        <w:t xml:space="preserve">Inom Näringsdepartementet har även promemorian </w:t>
      </w:r>
      <w:r w:rsidRPr="00352E6A">
        <w:rPr>
          <w:bCs/>
        </w:rPr>
        <w:t>Kompletterande bestämmelser till EU:s förordning om gränsöverskridande paketleveranstjänster</w:t>
      </w:r>
      <w:r>
        <w:rPr>
          <w:bCs/>
        </w:rPr>
        <w:t xml:space="preserve"> upprättats. I promemorian </w:t>
      </w:r>
      <w:r>
        <w:rPr>
          <w:spacing w:val="-2"/>
        </w:rPr>
        <w:t xml:space="preserve">föreslås </w:t>
      </w:r>
      <w:bookmarkEnd w:id="23"/>
      <w:r>
        <w:t xml:space="preserve">en ny lag med kompletterande bestämmelser </w:t>
      </w:r>
      <w:r w:rsidRPr="00DF7B8B">
        <w:t>om anmälan, tillsyn och sanktioner samt avgifter</w:t>
      </w:r>
      <w:r w:rsidRPr="007B6BC0">
        <w:t xml:space="preserve"> som </w:t>
      </w:r>
      <w:r>
        <w:t xml:space="preserve">är </w:t>
      </w:r>
      <w:r w:rsidRPr="007B6BC0">
        <w:t>n</w:t>
      </w:r>
      <w:r>
        <w:t>ödvändiga till följd av EU-förord</w:t>
      </w:r>
      <w:r w:rsidRPr="007B6BC0">
        <w:t>ningen. Promemorian överensstämmer i allt väsent</w:t>
      </w:r>
      <w:r>
        <w:t xml:space="preserve">ligt med innehållet i denna proposition. Promemorians </w:t>
      </w:r>
      <w:r w:rsidRPr="007B6BC0">
        <w:t xml:space="preserve">lagförslag finns i </w:t>
      </w:r>
      <w:r w:rsidRPr="007B6BC0">
        <w:rPr>
          <w:i/>
        </w:rPr>
        <w:t>bilaga 2</w:t>
      </w:r>
      <w:r w:rsidRPr="007B6BC0">
        <w:t>.</w:t>
      </w:r>
      <w:r>
        <w:rPr>
          <w:spacing w:val="-4"/>
        </w:rPr>
        <w:t xml:space="preserve"> </w:t>
      </w:r>
      <w:r w:rsidRPr="006706C9">
        <w:rPr>
          <w:spacing w:val="-4"/>
        </w:rPr>
        <w:t>Promemorian har remissbehandlats och en förteckning över remiss</w:t>
      </w:r>
      <w:r w:rsidRPr="006706C9">
        <w:rPr>
          <w:spacing w:val="-4"/>
        </w:rPr>
        <w:softHyphen/>
        <w:t>instans</w:t>
      </w:r>
      <w:r w:rsidRPr="006706C9">
        <w:rPr>
          <w:spacing w:val="-4"/>
        </w:rPr>
        <w:softHyphen/>
      </w:r>
      <w:r w:rsidRPr="006706C9">
        <w:rPr>
          <w:spacing w:val="-2"/>
        </w:rPr>
        <w:t>er</w:t>
      </w:r>
      <w:r w:rsidRPr="006706C9">
        <w:rPr>
          <w:spacing w:val="-2"/>
        </w:rPr>
        <w:softHyphen/>
        <w:t xml:space="preserve">na finns i </w:t>
      </w:r>
      <w:r w:rsidRPr="006706C9">
        <w:rPr>
          <w:i/>
          <w:spacing w:val="-2"/>
        </w:rPr>
        <w:t>bilaga 3</w:t>
      </w:r>
      <w:r w:rsidRPr="006706C9">
        <w:rPr>
          <w:spacing w:val="-2"/>
        </w:rPr>
        <w:t>. Remissyttrandena har publicerats på regeringens webb</w:t>
      </w:r>
      <w:r w:rsidRPr="006706C9">
        <w:rPr>
          <w:spacing w:val="-2"/>
        </w:rPr>
        <w:softHyphen/>
        <w:t>plats och finns även tillgängliga i Närings</w:t>
      </w:r>
      <w:r w:rsidRPr="006706C9">
        <w:rPr>
          <w:spacing w:val="-2"/>
        </w:rPr>
        <w:softHyphen/>
        <w:t>departementet (N2018/03899/D).</w:t>
      </w:r>
    </w:p>
    <w:p w14:paraId="78479315" w14:textId="77777777" w:rsidR="0032594C" w:rsidRDefault="0032594C" w:rsidP="00D33606">
      <w:pPr>
        <w:pStyle w:val="Rubrik5utannumrering"/>
      </w:pPr>
      <w:r>
        <w:t>Lagrådet</w:t>
      </w:r>
    </w:p>
    <w:p w14:paraId="7087E816" w14:textId="48370851" w:rsidR="0032594C" w:rsidRDefault="00E51ACE" w:rsidP="00D33606">
      <w:pPr>
        <w:pStyle w:val="Brdtext"/>
      </w:pPr>
      <w:r>
        <w:t xml:space="preserve">Regeringen beslutade den 6 december 2018 att inhämta Lagrådets yttrande över de lagförslag som finns i </w:t>
      </w:r>
      <w:r w:rsidRPr="008C1C8F">
        <w:rPr>
          <w:i/>
        </w:rPr>
        <w:t xml:space="preserve">bilaga </w:t>
      </w:r>
      <w:r>
        <w:rPr>
          <w:i/>
        </w:rPr>
        <w:t>4</w:t>
      </w:r>
      <w:r>
        <w:t xml:space="preserve">. Lagrådets yttrande finns i </w:t>
      </w:r>
      <w:r w:rsidRPr="008C1C8F">
        <w:rPr>
          <w:i/>
        </w:rPr>
        <w:t>bilaga</w:t>
      </w:r>
      <w:r>
        <w:rPr>
          <w:i/>
        </w:rPr>
        <w:t> </w:t>
      </w:r>
      <w:r w:rsidRPr="008C1C8F">
        <w:rPr>
          <w:i/>
        </w:rPr>
        <w:t>5.</w:t>
      </w:r>
      <w:r>
        <w:t xml:space="preserve"> Regeringen följer i </w:t>
      </w:r>
      <w:r w:rsidR="00291AB9">
        <w:t>huvudsak</w:t>
      </w:r>
      <w:r w:rsidR="001E3524">
        <w:t xml:space="preserve"> </w:t>
      </w:r>
      <w:r>
        <w:t xml:space="preserve">Lagrådets synpunkter, se avsnitt 6.2, 6.4, 6.5 och författningskommentaren. </w:t>
      </w:r>
      <w:r w:rsidRPr="006A1C0C">
        <w:t>I förhållande till lagrådsremissen har</w:t>
      </w:r>
      <w:r w:rsidRPr="00B41652">
        <w:t xml:space="preserve"> </w:t>
      </w:r>
      <w:r w:rsidRPr="006A1C0C">
        <w:t xml:space="preserve">vissa språkliga </w:t>
      </w:r>
      <w:r w:rsidRPr="00B41652">
        <w:t xml:space="preserve">och redaktionella </w:t>
      </w:r>
      <w:r w:rsidRPr="006A1C0C">
        <w:t>ändringar gjorts.</w:t>
      </w:r>
    </w:p>
    <w:p w14:paraId="04B29DAD" w14:textId="77777777" w:rsidR="0032594C" w:rsidRDefault="0032594C" w:rsidP="0032594C">
      <w:pPr>
        <w:pStyle w:val="Rubrik1"/>
      </w:pPr>
      <w:bookmarkStart w:id="24" w:name="_Toc515534205"/>
      <w:bookmarkStart w:id="25" w:name="_Toc516231670"/>
      <w:bookmarkStart w:id="26" w:name="_Toc528570298"/>
      <w:bookmarkStart w:id="27" w:name="_Toc531172837"/>
      <w:bookmarkStart w:id="28" w:name="_Toc531851923"/>
      <w:bookmarkStart w:id="29" w:name="_Toc531851967"/>
      <w:bookmarkStart w:id="30" w:name="_Toc533089425"/>
      <w:bookmarkStart w:id="31" w:name="_Toc534894422"/>
      <w:r>
        <w:t>EU:s förordning om gränsöverskridande paketleveranstjänster</w:t>
      </w:r>
      <w:bookmarkEnd w:id="24"/>
      <w:bookmarkEnd w:id="25"/>
      <w:bookmarkEnd w:id="26"/>
      <w:bookmarkEnd w:id="27"/>
      <w:bookmarkEnd w:id="28"/>
      <w:bookmarkEnd w:id="29"/>
      <w:bookmarkEnd w:id="30"/>
      <w:bookmarkEnd w:id="31"/>
    </w:p>
    <w:p w14:paraId="5357B5D6" w14:textId="77777777" w:rsidR="0032594C" w:rsidRDefault="0032594C" w:rsidP="0032594C">
      <w:pPr>
        <w:pStyle w:val="Brdtext"/>
      </w:pPr>
      <w:r>
        <w:t>EU-förordningen syftar till att skapa ökad pristransparens på marknaden för gräns</w:t>
      </w:r>
      <w:r>
        <w:softHyphen/>
        <w:t>överskridande paket</w:t>
      </w:r>
      <w:r>
        <w:softHyphen/>
        <w:t>leverans</w:t>
      </w:r>
      <w:r>
        <w:softHyphen/>
        <w:t>tjänster. Den ska också ge nationella tillsyns</w:t>
      </w:r>
      <w:r>
        <w:softHyphen/>
        <w:t>myndigheter ökade möjlig</w:t>
      </w:r>
      <w:r>
        <w:softHyphen/>
        <w:t>heter att utöva tillsyn på området. Dessa åtgärder ska öka konkurrens</w:t>
      </w:r>
      <w:r>
        <w:softHyphen/>
        <w:t>en, vilket i sin tur ska leda till sänkta priser. Den övergripande målsättningen är att den gräns</w:t>
      </w:r>
      <w:r>
        <w:softHyphen/>
        <w:t>överskrid</w:t>
      </w:r>
      <w:r>
        <w:softHyphen/>
        <w:t>ande e-handeln ska främjas, inte minst genom att småföretag och konsum</w:t>
      </w:r>
      <w:r>
        <w:softHyphen/>
        <w:t>enter får ökade möjligheter att sälja och handla produkter.</w:t>
      </w:r>
    </w:p>
    <w:p w14:paraId="66E7B13A" w14:textId="77777777" w:rsidR="0032594C" w:rsidRDefault="0032594C" w:rsidP="0032594C">
      <w:pPr>
        <w:pStyle w:val="Brdtextmedindrag"/>
      </w:pPr>
      <w:r w:rsidRPr="00D90D7B">
        <w:rPr>
          <w:spacing w:val="-5"/>
        </w:rPr>
        <w:t>Förordningen kompletterar reglerna i Europaparlamentets och rådets direk</w:t>
      </w:r>
      <w:r w:rsidRPr="00D90D7B">
        <w:rPr>
          <w:spacing w:val="-5"/>
        </w:rPr>
        <w:softHyphen/>
        <w:t>tiv</w:t>
      </w:r>
      <w:r w:rsidRPr="008A2F2E">
        <w:rPr>
          <w:spacing w:val="-2"/>
        </w:rPr>
        <w:t xml:space="preserve"> </w:t>
      </w:r>
      <w:r w:rsidRPr="00D90D7B">
        <w:rPr>
          <w:spacing w:val="-3"/>
        </w:rPr>
        <w:t>97/67/EG av den 15 december 1997 om gemensamma regler för utveck</w:t>
      </w:r>
      <w:r w:rsidRPr="00D90D7B">
        <w:rPr>
          <w:spacing w:val="-3"/>
        </w:rPr>
        <w:softHyphen/>
      </w:r>
      <w:r w:rsidRPr="00D90D7B">
        <w:rPr>
          <w:spacing w:val="-3"/>
        </w:rPr>
        <w:softHyphen/>
        <w:t>lingen</w:t>
      </w:r>
      <w:r w:rsidRPr="003525A8">
        <w:t xml:space="preserve"> </w:t>
      </w:r>
      <w:r w:rsidRPr="00D90D7B">
        <w:rPr>
          <w:spacing w:val="-2"/>
        </w:rPr>
        <w:t>av gemenskapens inre marknad för posttjänster och för förbättring av kvaliteten</w:t>
      </w:r>
      <w:r w:rsidRPr="003525A8">
        <w:t xml:space="preserve"> på tjänsterna, det s.k. postdirektivet. </w:t>
      </w:r>
      <w:r>
        <w:t xml:space="preserve">Direktivet har ändrats vid ett par tillfällen, senast genom </w:t>
      </w:r>
      <w:r w:rsidRPr="00FB5E49">
        <w:t>Europa</w:t>
      </w:r>
      <w:r w:rsidRPr="00FB5E49">
        <w:softHyphen/>
        <w:t>parlamentets och rådets direktiv 2008/6/EG av den 20 februari 2008 om ändring av direktiv 97/67/EG be</w:t>
      </w:r>
      <w:r w:rsidRPr="008A2F2E">
        <w:rPr>
          <w:spacing w:val="-3"/>
        </w:rPr>
        <w:t>träffande full</w:t>
      </w:r>
      <w:r w:rsidRPr="00D90D7B">
        <w:rPr>
          <w:spacing w:val="-4"/>
        </w:rPr>
        <w:t>ständigt genomförande av gemenskapens inre marknad för post</w:t>
      </w:r>
      <w:r w:rsidRPr="00D90D7B">
        <w:rPr>
          <w:spacing w:val="-4"/>
        </w:rPr>
        <w:softHyphen/>
        <w:t>tjänster. I post</w:t>
      </w:r>
      <w:r w:rsidRPr="00D90D7B">
        <w:rPr>
          <w:spacing w:val="-4"/>
        </w:rPr>
        <w:softHyphen/>
      </w:r>
      <w:r w:rsidRPr="00D90D7B">
        <w:t>direktivet regleras posttjänster, huvudsakligen de nationella samhälls</w:t>
      </w:r>
      <w:r w:rsidRPr="00D90D7B">
        <w:softHyphen/>
        <w:t>om</w:t>
      </w:r>
      <w:r w:rsidRPr="00D90D7B">
        <w:rPr>
          <w:spacing w:val="-2"/>
        </w:rPr>
        <w:t>fattande tjänsterna. Postdirektivet tar inte upp tillsynen över till</w:t>
      </w:r>
      <w:r w:rsidRPr="00D90D7B">
        <w:rPr>
          <w:spacing w:val="-2"/>
        </w:rPr>
        <w:softHyphen/>
        <w:t>handa</w:t>
      </w:r>
      <w:r w:rsidRPr="00D90D7B">
        <w:rPr>
          <w:spacing w:val="-2"/>
        </w:rPr>
        <w:softHyphen/>
        <w:t>hållare</w:t>
      </w:r>
      <w:r w:rsidRPr="00D90D7B">
        <w:rPr>
          <w:spacing w:val="-4"/>
        </w:rPr>
        <w:t xml:space="preserve"> </w:t>
      </w:r>
      <w:r>
        <w:t xml:space="preserve">av paketleveranstjänster. EU-förordningen påverkar inte de </w:t>
      </w:r>
      <w:r w:rsidRPr="008A2F2E">
        <w:rPr>
          <w:spacing w:val="-3"/>
        </w:rPr>
        <w:t>rättig</w:t>
      </w:r>
      <w:r w:rsidRPr="008A2F2E">
        <w:rPr>
          <w:spacing w:val="-3"/>
        </w:rPr>
        <w:softHyphen/>
      </w:r>
      <w:r w:rsidRPr="008A2F2E">
        <w:rPr>
          <w:spacing w:val="-3"/>
        </w:rPr>
        <w:softHyphen/>
        <w:t>heter och garantier som fastställs i postdirektivet och innebär inte någon</w:t>
      </w:r>
      <w:r>
        <w:t xml:space="preserve"> ändring av de definitioner som gäller enligt direktivet.</w:t>
      </w:r>
    </w:p>
    <w:p w14:paraId="6186D9C8" w14:textId="304D3249" w:rsidR="0032594C" w:rsidRDefault="00634CE1" w:rsidP="0032594C">
      <w:pPr>
        <w:pStyle w:val="Rubrik5utannumrering"/>
      </w:pPr>
      <w:r>
        <w:t>EU-f</w:t>
      </w:r>
      <w:r w:rsidR="0032594C" w:rsidRPr="00524BF1">
        <w:t xml:space="preserve">örordningens </w:t>
      </w:r>
      <w:r w:rsidR="0032594C">
        <w:t xml:space="preserve">huvudsakliga </w:t>
      </w:r>
      <w:r w:rsidR="0032594C" w:rsidRPr="00524BF1">
        <w:t>innehåll</w:t>
      </w:r>
    </w:p>
    <w:p w14:paraId="0D5DB416" w14:textId="16A34405" w:rsidR="0032594C" w:rsidRPr="00DA0F20" w:rsidRDefault="0032594C" w:rsidP="0032594C">
      <w:pPr>
        <w:pStyle w:val="Brdtext"/>
      </w:pPr>
      <w:r>
        <w:t>Enligt</w:t>
      </w:r>
      <w:r w:rsidR="00634CE1">
        <w:t xml:space="preserve"> EU-förordningens</w:t>
      </w:r>
      <w:r>
        <w:t xml:space="preserve"> </w:t>
      </w:r>
      <w:r>
        <w:rPr>
          <w:i/>
        </w:rPr>
        <w:t>artikel </w:t>
      </w:r>
      <w:r w:rsidRPr="00B5795E">
        <w:rPr>
          <w:i/>
        </w:rPr>
        <w:t>1</w:t>
      </w:r>
      <w:r>
        <w:t xml:space="preserve"> är syftet och målet med de särskilda bestämmelser</w:t>
      </w:r>
      <w:r w:rsidRPr="00352AAE">
        <w:t xml:space="preserve"> </w:t>
      </w:r>
      <w:r>
        <w:t xml:space="preserve">som </w:t>
      </w:r>
      <w:r w:rsidRPr="008A2F2E">
        <w:rPr>
          <w:spacing w:val="-2"/>
        </w:rPr>
        <w:t>fast</w:t>
      </w:r>
      <w:r w:rsidRPr="008A2F2E">
        <w:rPr>
          <w:spacing w:val="-2"/>
        </w:rPr>
        <w:softHyphen/>
        <w:t xml:space="preserve">ställs i </w:t>
      </w:r>
      <w:r w:rsidRPr="000840F1">
        <w:rPr>
          <w:spacing w:val="-2"/>
        </w:rPr>
        <w:t>förordningen att främja bättre gräns</w:t>
      </w:r>
      <w:r w:rsidRPr="000840F1">
        <w:rPr>
          <w:spacing w:val="-2"/>
        </w:rPr>
        <w:softHyphen/>
        <w:t>överskridande paket</w:t>
      </w:r>
      <w:r w:rsidRPr="000840F1">
        <w:rPr>
          <w:spacing w:val="-2"/>
        </w:rPr>
        <w:softHyphen/>
        <w:t>leverans</w:t>
      </w:r>
      <w:r w:rsidRPr="000840F1">
        <w:rPr>
          <w:spacing w:val="-2"/>
        </w:rPr>
        <w:softHyphen/>
      </w:r>
      <w:r w:rsidRPr="000840F1">
        <w:rPr>
          <w:spacing w:val="-2"/>
        </w:rPr>
        <w:softHyphen/>
      </w:r>
      <w:r w:rsidRPr="000840F1">
        <w:rPr>
          <w:spacing w:val="-2"/>
        </w:rPr>
        <w:softHyphen/>
        <w:t xml:space="preserve">tjänster. Bestämmelserna behandlar tillsyn, insyn i taxor och </w:t>
      </w:r>
      <w:r w:rsidRPr="00DA0F20">
        <w:rPr>
          <w:spacing w:val="-2"/>
        </w:rPr>
        <w:t>bedömning av</w:t>
      </w:r>
      <w:r w:rsidRPr="00DA0F20">
        <w:t xml:space="preserve"> taxor för vissa tjänster i syfte att fastställa vilka som är orimligt höga samt information till konsumenter.</w:t>
      </w:r>
    </w:p>
    <w:p w14:paraId="5ED26F15" w14:textId="0C5DF994" w:rsidR="0032594C" w:rsidRDefault="0032594C" w:rsidP="00D33606">
      <w:pPr>
        <w:pStyle w:val="Brdtextmedindrag"/>
      </w:pPr>
      <w:r w:rsidRPr="007D1DC0">
        <w:rPr>
          <w:spacing w:val="-3"/>
        </w:rPr>
        <w:t xml:space="preserve">I </w:t>
      </w:r>
      <w:r w:rsidRPr="007D1DC0">
        <w:rPr>
          <w:i/>
          <w:spacing w:val="-3"/>
        </w:rPr>
        <w:t>artikel 2</w:t>
      </w:r>
      <w:r w:rsidRPr="007D1DC0">
        <w:rPr>
          <w:spacing w:val="-3"/>
        </w:rPr>
        <w:t xml:space="preserve"> behandlas definitioner av vissa termer som används i förordning</w:t>
      </w:r>
      <w:r w:rsidR="007D1DC0" w:rsidRPr="007D1DC0">
        <w:rPr>
          <w:spacing w:val="-3"/>
        </w:rPr>
        <w:softHyphen/>
      </w:r>
      <w:r w:rsidRPr="00D15D67">
        <w:t>en. Utöver hänvisning</w:t>
      </w:r>
      <w:r>
        <w:t>ar</w:t>
      </w:r>
      <w:r w:rsidRPr="00D15D67">
        <w:t xml:space="preserve"> till definitioner i </w:t>
      </w:r>
      <w:r>
        <w:t xml:space="preserve">vissa </w:t>
      </w:r>
      <w:r w:rsidRPr="00D15D67">
        <w:t xml:space="preserve">direktiv innehåller </w:t>
      </w:r>
      <w:r>
        <w:t>artikeln</w:t>
      </w:r>
      <w:r w:rsidRPr="00D15D67">
        <w:t xml:space="preserve"> fyra </w:t>
      </w:r>
      <w:r>
        <w:t xml:space="preserve">nya </w:t>
      </w:r>
      <w:r w:rsidRPr="00D15D67">
        <w:t xml:space="preserve">definitioner. </w:t>
      </w:r>
      <w:r w:rsidRPr="00FC5489">
        <w:t>Med</w:t>
      </w:r>
      <w:r w:rsidRPr="001A1353">
        <w:t xml:space="preserve"> </w:t>
      </w:r>
      <w:r w:rsidRPr="00B17D7B">
        <w:t>paket</w:t>
      </w:r>
      <w:r w:rsidRPr="000177D2">
        <w:t xml:space="preserve"> </w:t>
      </w:r>
      <w:r w:rsidRPr="001A1353">
        <w:t xml:space="preserve">avses annan postförsändelse än </w:t>
      </w:r>
      <w:r>
        <w:t>ett skriftligt</w:t>
      </w:r>
      <w:r w:rsidRPr="001A1353">
        <w:t xml:space="preserve"> meddelande som innehåller varor med eller utan kommersiellt värde och som väger högst 31,5 kg. </w:t>
      </w:r>
      <w:r>
        <w:t>I skäl 15 i förordningen anges att u</w:t>
      </w:r>
      <w:r w:rsidRPr="001A1353">
        <w:t xml:space="preserve">ppskattningsvis 80 </w:t>
      </w:r>
      <w:r>
        <w:t>procent</w:t>
      </w:r>
      <w:r w:rsidRPr="001A1353">
        <w:t xml:space="preserve"> </w:t>
      </w:r>
      <w:r w:rsidRPr="008A2F2E">
        <w:rPr>
          <w:spacing w:val="-2"/>
        </w:rPr>
        <w:t xml:space="preserve">av adresserade paket som genereras av e-handeln i dag </w:t>
      </w:r>
      <w:r w:rsidRPr="007D1DC0">
        <w:rPr>
          <w:spacing w:val="-4"/>
        </w:rPr>
        <w:t>väger mindre än 2 kg och att de ofta behandlas i postkedjan för brevförsändel</w:t>
      </w:r>
      <w:r w:rsidR="007D1DC0" w:rsidRPr="007D1DC0">
        <w:rPr>
          <w:spacing w:val="-4"/>
        </w:rPr>
        <w:softHyphen/>
      </w:r>
      <w:r>
        <w:t>ser. S</w:t>
      </w:r>
      <w:r w:rsidRPr="001A1353">
        <w:t>ådana lättare post</w:t>
      </w:r>
      <w:r w:rsidRPr="001A1353">
        <w:softHyphen/>
        <w:t xml:space="preserve">försändelser omfattas av förordningen. </w:t>
      </w:r>
      <w:r>
        <w:t>Enligt skäl 16 bedöms s</w:t>
      </w:r>
      <w:r w:rsidRPr="001A1353">
        <w:t>om utgångspunkt post</w:t>
      </w:r>
      <w:r w:rsidRPr="001A1353">
        <w:softHyphen/>
        <w:t>försändelser som är tjockare än 20</w:t>
      </w:r>
      <w:r>
        <w:t> </w:t>
      </w:r>
      <w:r w:rsidRPr="001A1353">
        <w:t>mm inne</w:t>
      </w:r>
      <w:r w:rsidRPr="001A1353">
        <w:softHyphen/>
        <w:t xml:space="preserve">hålla andra varor än </w:t>
      </w:r>
      <w:r>
        <w:t>brevförsändelser</w:t>
      </w:r>
      <w:r w:rsidRPr="001A1353">
        <w:t xml:space="preserve">. </w:t>
      </w:r>
      <w:r>
        <w:t>Postförsändelser som endast består av skriftliga meddelanden omfattas inte av definitionen.</w:t>
      </w:r>
    </w:p>
    <w:p w14:paraId="49FC5038" w14:textId="77777777" w:rsidR="0032594C" w:rsidRDefault="0032594C" w:rsidP="0032594C">
      <w:pPr>
        <w:pStyle w:val="Brdtextmedindrag"/>
      </w:pPr>
      <w:r w:rsidRPr="00B17D7B">
        <w:t>Paketleveranstjänster</w:t>
      </w:r>
      <w:r w:rsidRPr="000177D2">
        <w:t xml:space="preserve"> </w:t>
      </w:r>
      <w:r>
        <w:t xml:space="preserve">definieras som </w:t>
      </w:r>
      <w:r w:rsidRPr="00FF2979">
        <w:t>tjänster som innefattar insamling, sortering, transport och utdelning av paket.</w:t>
      </w:r>
    </w:p>
    <w:p w14:paraId="6F9E5B25" w14:textId="77777777" w:rsidR="0032594C" w:rsidRPr="00541DEA" w:rsidRDefault="0032594C" w:rsidP="0032594C">
      <w:pPr>
        <w:pStyle w:val="Brdtextmedindrag"/>
        <w:rPr>
          <w:spacing w:val="-2"/>
        </w:rPr>
      </w:pPr>
      <w:r w:rsidRPr="00B26764">
        <w:t xml:space="preserve">Skyldigheterna enligt förordningen omfattar </w:t>
      </w:r>
      <w:r w:rsidRPr="00B17D7B">
        <w:t>tillhandahållare av paket</w:t>
      </w:r>
      <w:r w:rsidRPr="00B17D7B">
        <w:softHyphen/>
        <w:t>leveranstjänster</w:t>
      </w:r>
      <w:r w:rsidRPr="000177D2">
        <w:t>.</w:t>
      </w:r>
      <w:r w:rsidRPr="00B26764">
        <w:t xml:space="preserve"> Företag som är etablerade i endast en medlemsstat</w:t>
      </w:r>
      <w:r>
        <w:t xml:space="preserve"> och</w:t>
      </w:r>
      <w:r w:rsidRPr="00B26764">
        <w:t xml:space="preserve"> som bara tillhandahåller inrikes paketleveranstjänster som en del av ett köpe</w:t>
      </w:r>
      <w:r w:rsidRPr="00B26764">
        <w:softHyphen/>
      </w:r>
      <w:r w:rsidRPr="008A2F2E">
        <w:rPr>
          <w:spacing w:val="-2"/>
        </w:rPr>
        <w:t xml:space="preserve">avtal och som en del av detta avtal personligen levererar varor som omfattas </w:t>
      </w:r>
      <w:r w:rsidRPr="00B26764">
        <w:t xml:space="preserve">av avtalet till användaren, omfattas inte av definitionen. Av </w:t>
      </w:r>
      <w:r>
        <w:t>skäl 17 i för</w:t>
      </w:r>
      <w:r w:rsidRPr="008A2F2E">
        <w:rPr>
          <w:spacing w:val="-2"/>
        </w:rPr>
        <w:t>ordningen följer att företag som tillhandahåller minst ett led i postleve</w:t>
      </w:r>
      <w:r w:rsidRPr="00541DEA">
        <w:rPr>
          <w:spacing w:val="-2"/>
        </w:rPr>
        <w:t>rans</w:t>
      </w:r>
      <w:r w:rsidRPr="00541DEA">
        <w:rPr>
          <w:spacing w:val="-2"/>
        </w:rPr>
        <w:softHyphen/>
      </w:r>
      <w:r w:rsidRPr="00541DEA">
        <w:rPr>
          <w:spacing w:val="-2"/>
        </w:rPr>
        <w:softHyphen/>
        <w:t>kedjan, dvs. insamling, sort</w:t>
      </w:r>
      <w:r w:rsidRPr="00541DEA">
        <w:rPr>
          <w:spacing w:val="-2"/>
        </w:rPr>
        <w:softHyphen/>
        <w:t xml:space="preserve">ering, transport och utdelning av paket, är att </w:t>
      </w:r>
      <w:r w:rsidRPr="00541DEA">
        <w:t>be</w:t>
      </w:r>
      <w:r w:rsidRPr="007D1DC0">
        <w:rPr>
          <w:spacing w:val="-2"/>
        </w:rPr>
        <w:t>döma som tillhanda</w:t>
      </w:r>
      <w:r w:rsidRPr="007D1DC0">
        <w:rPr>
          <w:spacing w:val="-2"/>
        </w:rPr>
        <w:softHyphen/>
        <w:t>hållare av paketleverans</w:t>
      </w:r>
      <w:r w:rsidRPr="007D1DC0">
        <w:rPr>
          <w:spacing w:val="-2"/>
        </w:rPr>
        <w:softHyphen/>
        <w:t xml:space="preserve">tjänster. Enbart transporter, som </w:t>
      </w:r>
      <w:r w:rsidRPr="00541DEA">
        <w:rPr>
          <w:spacing w:val="-3"/>
        </w:rPr>
        <w:t>inte sker i sam</w:t>
      </w:r>
      <w:r w:rsidRPr="00541DEA">
        <w:rPr>
          <w:spacing w:val="-3"/>
        </w:rPr>
        <w:softHyphen/>
        <w:t>band med insamling, sortering eller utdelning, är dock inte</w:t>
      </w:r>
      <w:r w:rsidRPr="00B26764">
        <w:t xml:space="preserve"> </w:t>
      </w:r>
      <w:r w:rsidRPr="00541DEA">
        <w:rPr>
          <w:spacing w:val="-2"/>
        </w:rPr>
        <w:t>paketleveranstjänster. Det gäller också när transporterna utförs inom ramen</w:t>
      </w:r>
      <w:r>
        <w:t xml:space="preserve"> </w:t>
      </w:r>
      <w:r w:rsidRPr="00541DEA">
        <w:rPr>
          <w:spacing w:val="-2"/>
        </w:rPr>
        <w:t>för alternativa affärsmodeller eller på annat sätt. I sådana fall antas det nämligen att verksamheten är en del av transport</w:t>
      </w:r>
      <w:r w:rsidRPr="00541DEA">
        <w:rPr>
          <w:spacing w:val="-2"/>
        </w:rPr>
        <w:softHyphen/>
        <w:t>sektorn, förutsatt att företaget eller ett av dess dotterbolag eller anknutna företag inte omfattas av förordningen på annat sätt.</w:t>
      </w:r>
    </w:p>
    <w:p w14:paraId="291B7C60" w14:textId="77777777" w:rsidR="0032594C" w:rsidRDefault="0032594C" w:rsidP="0032594C">
      <w:pPr>
        <w:pStyle w:val="Brdtextmedindrag"/>
      </w:pPr>
      <w:r>
        <w:t xml:space="preserve">Med </w:t>
      </w:r>
      <w:r w:rsidRPr="00B17D7B">
        <w:t>underleverantör</w:t>
      </w:r>
      <w:r w:rsidRPr="000177D2">
        <w:t xml:space="preserve"> </w:t>
      </w:r>
      <w:r>
        <w:t xml:space="preserve">avses </w:t>
      </w:r>
      <w:r w:rsidRPr="00743CF4">
        <w:t>ett företag som utför insamling, sortering, transport eller utdelning av paket åt tillhandahållaren av paket</w:t>
      </w:r>
      <w:r>
        <w:softHyphen/>
      </w:r>
      <w:r w:rsidRPr="00743CF4">
        <w:t>leverans</w:t>
      </w:r>
      <w:r>
        <w:softHyphen/>
      </w:r>
      <w:r w:rsidRPr="00743CF4">
        <w:t>tjänster.</w:t>
      </w:r>
    </w:p>
    <w:p w14:paraId="1E7F31F0" w14:textId="77777777" w:rsidR="0032594C" w:rsidRDefault="0032594C" w:rsidP="0032594C">
      <w:pPr>
        <w:pStyle w:val="Brdtextmedindrag"/>
      </w:pPr>
      <w:r w:rsidRPr="008A2F2E">
        <w:rPr>
          <w:i/>
          <w:spacing w:val="-2"/>
        </w:rPr>
        <w:t>Artikel 3</w:t>
      </w:r>
      <w:r w:rsidRPr="008A2F2E">
        <w:rPr>
          <w:spacing w:val="-2"/>
        </w:rPr>
        <w:t xml:space="preserve"> reglerar harmoniseringsnivån. Kraven i förordningen är minimi</w:t>
      </w:r>
      <w:r w:rsidRPr="008A2F2E">
        <w:rPr>
          <w:spacing w:val="-2"/>
        </w:rPr>
        <w:softHyphen/>
      </w:r>
      <w:r>
        <w:softHyphen/>
        <w:t xml:space="preserve">krav som inte hindrar en medlemsstat från att bibehålla eller införa ytterligare nödvändiga och proportionella åtgärder för att få till stånd bättre </w:t>
      </w:r>
      <w:r w:rsidRPr="000B46F2">
        <w:t>gränsöverskridande paketleveranstjänster, förutsatt att åtgärderna är för</w:t>
      </w:r>
      <w:r>
        <w:softHyphen/>
      </w:r>
      <w:r w:rsidRPr="000B46F2">
        <w:t>enlig</w:t>
      </w:r>
      <w:r>
        <w:t>a</w:t>
      </w:r>
      <w:r w:rsidRPr="000B46F2">
        <w:t xml:space="preserve"> med unionsrätten.</w:t>
      </w:r>
    </w:p>
    <w:p w14:paraId="10AB8D78" w14:textId="77777777" w:rsidR="0032594C" w:rsidRDefault="0032594C" w:rsidP="0032594C">
      <w:pPr>
        <w:pStyle w:val="Brdtextmedindrag"/>
      </w:pPr>
      <w:r w:rsidRPr="008A2F2E">
        <w:rPr>
          <w:spacing w:val="-2"/>
        </w:rPr>
        <w:t xml:space="preserve">Artiklarna 4–7 reglerar tillsyn. I </w:t>
      </w:r>
      <w:r w:rsidRPr="008A2F2E">
        <w:rPr>
          <w:i/>
          <w:spacing w:val="-2"/>
        </w:rPr>
        <w:t>artikel 4</w:t>
      </w:r>
      <w:r w:rsidRPr="008A2F2E">
        <w:rPr>
          <w:spacing w:val="-2"/>
        </w:rPr>
        <w:t xml:space="preserve"> anges den information som till</w:t>
      </w:r>
      <w:r w:rsidRPr="008A2F2E">
        <w:rPr>
          <w:spacing w:val="-2"/>
        </w:rPr>
        <w:softHyphen/>
      </w:r>
      <w:r>
        <w:softHyphen/>
      </w:r>
      <w:r w:rsidRPr="008A2F2E">
        <w:rPr>
          <w:spacing w:val="-3"/>
        </w:rPr>
        <w:t>handa</w:t>
      </w:r>
      <w:r w:rsidRPr="008A2F2E">
        <w:rPr>
          <w:spacing w:val="-3"/>
        </w:rPr>
        <w:softHyphen/>
        <w:t>hållare av paket</w:t>
      </w:r>
      <w:r w:rsidRPr="008A2F2E">
        <w:rPr>
          <w:spacing w:val="-3"/>
        </w:rPr>
        <w:softHyphen/>
        <w:t>leveranstjänster är skyldiga att lämna till den nationella</w:t>
      </w:r>
      <w:r>
        <w:t xml:space="preserve"> tillsynsmyndigheten i den medlemsstat där de är etablerade. Inform</w:t>
      </w:r>
      <w:r>
        <w:softHyphen/>
        <w:t xml:space="preserve">ationen </w:t>
      </w:r>
      <w:r w:rsidRPr="008A2F2E">
        <w:rPr>
          <w:spacing w:val="-2"/>
        </w:rPr>
        <w:t xml:space="preserve">avser vissa basuppgifter som ska lämnas initialt </w:t>
      </w:r>
      <w:r>
        <w:rPr>
          <w:spacing w:val="-2"/>
        </w:rPr>
        <w:t>och</w:t>
      </w:r>
      <w:r w:rsidRPr="008A2F2E">
        <w:rPr>
          <w:spacing w:val="-2"/>
        </w:rPr>
        <w:t xml:space="preserve"> ytter</w:t>
      </w:r>
      <w:r w:rsidRPr="008A2F2E">
        <w:rPr>
          <w:spacing w:val="-2"/>
        </w:rPr>
        <w:softHyphen/>
        <w:t>ligare information</w:t>
      </w:r>
      <w:r>
        <w:t xml:space="preserve"> som ska lämnas varje år vid en </w:t>
      </w:r>
      <w:r w:rsidRPr="00AD7275">
        <w:t>senaste tidpunkt som anges i förordningen</w:t>
      </w:r>
      <w:r>
        <w:t>. De uppgifter som ska lämnas varje år rör omsättning för paketleveranstjänster, antal personer som är sysselsatta med tillhanda</w:t>
      </w:r>
      <w:r>
        <w:softHyphen/>
        <w:t>hållandet av paketleveranstjänster, antal lever</w:t>
      </w:r>
      <w:r>
        <w:softHyphen/>
        <w:t xml:space="preserve">erade paket, </w:t>
      </w:r>
      <w:r w:rsidRPr="00DC448C">
        <w:t>information om under</w:t>
      </w:r>
      <w:r w:rsidRPr="00DC448C">
        <w:softHyphen/>
        <w:t>leverantörer och</w:t>
      </w:r>
      <w:r w:rsidRPr="0009766F">
        <w:rPr>
          <w:spacing w:val="-2"/>
        </w:rPr>
        <w:t xml:space="preserve"> </w:t>
      </w:r>
      <w:r w:rsidRPr="00541DEA">
        <w:rPr>
          <w:spacing w:val="-2"/>
        </w:rPr>
        <w:t>offent</w:t>
      </w:r>
      <w:r w:rsidRPr="00541DEA">
        <w:rPr>
          <w:spacing w:val="-2"/>
        </w:rPr>
        <w:softHyphen/>
        <w:t>liggjorda prislistor</w:t>
      </w:r>
      <w:r w:rsidRPr="00DC448C">
        <w:t xml:space="preserve">, om </w:t>
      </w:r>
      <w:r>
        <w:t xml:space="preserve">sådana finns </w:t>
      </w:r>
      <w:r w:rsidRPr="00541DEA">
        <w:rPr>
          <w:spacing w:val="-2"/>
        </w:rPr>
        <w:t>tillgänglig</w:t>
      </w:r>
      <w:r>
        <w:rPr>
          <w:spacing w:val="-2"/>
        </w:rPr>
        <w:t>a</w:t>
      </w:r>
      <w:r w:rsidRPr="00541DEA">
        <w:rPr>
          <w:spacing w:val="-2"/>
        </w:rPr>
        <w:t>. Därutöver får den nationella tillsyns</w:t>
      </w:r>
      <w:r w:rsidRPr="00541DEA">
        <w:rPr>
          <w:spacing w:val="-2"/>
        </w:rPr>
        <w:softHyphen/>
      </w:r>
      <w:r w:rsidRPr="00541DEA">
        <w:rPr>
          <w:spacing w:val="-2"/>
        </w:rPr>
        <w:softHyphen/>
        <w:t>myndig</w:t>
      </w:r>
      <w:r w:rsidRPr="00541DEA">
        <w:rPr>
          <w:spacing w:val="-2"/>
        </w:rPr>
        <w:softHyphen/>
        <w:t>heten införa kompletterande informations</w:t>
      </w:r>
      <w:r w:rsidRPr="00541DEA">
        <w:rPr>
          <w:spacing w:val="-2"/>
        </w:rPr>
        <w:softHyphen/>
        <w:t>krav förut</w:t>
      </w:r>
      <w:r w:rsidRPr="00541DEA">
        <w:rPr>
          <w:spacing w:val="-2"/>
        </w:rPr>
        <w:softHyphen/>
        <w:t xml:space="preserve">satt att de behövs </w:t>
      </w:r>
      <w:r>
        <w:t xml:space="preserve">och </w:t>
      </w:r>
      <w:r w:rsidRPr="00DC448C">
        <w:t>är proportionella.</w:t>
      </w:r>
      <w:r>
        <w:t xml:space="preserve"> </w:t>
      </w:r>
    </w:p>
    <w:p w14:paraId="205F00CC" w14:textId="77777777" w:rsidR="0032594C" w:rsidRPr="00C769B2" w:rsidRDefault="0032594C" w:rsidP="0032594C">
      <w:pPr>
        <w:pStyle w:val="Brdtextmedindrag"/>
      </w:pPr>
      <w:r>
        <w:t xml:space="preserve">För att begränsa den administrativa bördan </w:t>
      </w:r>
      <w:r w:rsidRPr="00C769B2">
        <w:t>för små företag som är verk</w:t>
      </w:r>
      <w:r w:rsidRPr="00C769B2">
        <w:softHyphen/>
        <w:t xml:space="preserve">samma endast på en nationell eller regional marknad är det endast företag </w:t>
      </w:r>
      <w:r w:rsidRPr="008A2F2E">
        <w:rPr>
          <w:spacing w:val="-2"/>
        </w:rPr>
        <w:t>som sysselsätter minst 50 personer med tillhandahållandet av paket</w:t>
      </w:r>
      <w:r w:rsidRPr="008A2F2E">
        <w:rPr>
          <w:spacing w:val="-2"/>
        </w:rPr>
        <w:softHyphen/>
        <w:t>leverans</w:t>
      </w:r>
      <w:r w:rsidRPr="008A2F2E">
        <w:rPr>
          <w:spacing w:val="-2"/>
        </w:rPr>
        <w:softHyphen/>
      </w:r>
      <w:r w:rsidRPr="008A2F2E">
        <w:rPr>
          <w:spacing w:val="-2"/>
        </w:rPr>
        <w:softHyphen/>
        <w:t>tjänster som omfattas av informations</w:t>
      </w:r>
      <w:r w:rsidRPr="008A2F2E">
        <w:rPr>
          <w:spacing w:val="-2"/>
        </w:rPr>
        <w:softHyphen/>
        <w:t>skyldig</w:t>
      </w:r>
      <w:r w:rsidRPr="008A2F2E">
        <w:rPr>
          <w:spacing w:val="-2"/>
        </w:rPr>
        <w:softHyphen/>
        <w:t>heten. Detta tröskel</w:t>
      </w:r>
      <w:r w:rsidRPr="008A2F2E">
        <w:rPr>
          <w:spacing w:val="-2"/>
        </w:rPr>
        <w:softHyphen/>
      </w:r>
      <w:r w:rsidRPr="008A2F2E">
        <w:rPr>
          <w:spacing w:val="-2"/>
        </w:rPr>
        <w:softHyphen/>
        <w:t xml:space="preserve">värde gäller </w:t>
      </w:r>
      <w:r w:rsidRPr="00C769B2">
        <w:t>dock inte om tillhandahållaren är etablerad i mer än en medlems</w:t>
      </w:r>
      <w:r w:rsidRPr="00C769B2">
        <w:softHyphen/>
        <w:t>stat. Den nationella tillsyns</w:t>
      </w:r>
      <w:r w:rsidRPr="00C769B2">
        <w:softHyphen/>
        <w:t xml:space="preserve">myndigheten får dessutom under vissa förutsättningar </w:t>
      </w:r>
      <w:r w:rsidRPr="008A2F2E">
        <w:rPr>
          <w:spacing w:val="-3"/>
        </w:rPr>
        <w:t>begära informationen från företag som sysselsätter färre personer, dock minst</w:t>
      </w:r>
      <w:r>
        <w:t xml:space="preserve"> 25 personer. I skäl 20 i EU-förordningen anges att t</w:t>
      </w:r>
      <w:r w:rsidRPr="00BA7B48">
        <w:t>röskelvärdet sär</w:t>
      </w:r>
      <w:r w:rsidRPr="008A2F2E">
        <w:rPr>
          <w:spacing w:val="-2"/>
        </w:rPr>
        <w:t xml:space="preserve">skilt </w:t>
      </w:r>
      <w:r w:rsidRPr="00BA7B48">
        <w:t xml:space="preserve">bör </w:t>
      </w:r>
      <w:r w:rsidRPr="008A2F2E">
        <w:rPr>
          <w:spacing w:val="-2"/>
        </w:rPr>
        <w:t>inbegripa personer som är sysselsatta med tillhandahållandet av paket</w:t>
      </w:r>
      <w:r w:rsidRPr="008A2F2E">
        <w:rPr>
          <w:spacing w:val="-2"/>
        </w:rPr>
        <w:softHyphen/>
        <w:t>leveranstjänster, t.ex. heltids-, deltids- och visstidsanställda samt egenföre</w:t>
      </w:r>
      <w:r w:rsidRPr="008A2F2E">
        <w:rPr>
          <w:spacing w:val="-2"/>
        </w:rPr>
        <w:softHyphen/>
      </w:r>
      <w:r w:rsidRPr="00BA7B48">
        <w:t>tagare som arbetar för tillhandahållaren av paketleveranstjänster.</w:t>
      </w:r>
    </w:p>
    <w:p w14:paraId="77AE6188" w14:textId="77777777" w:rsidR="0032594C" w:rsidRDefault="0032594C" w:rsidP="0032594C">
      <w:pPr>
        <w:pStyle w:val="Brdtextmedindrag"/>
      </w:pPr>
      <w:r w:rsidRPr="008A2F2E">
        <w:rPr>
          <w:spacing w:val="-4"/>
        </w:rPr>
        <w:t xml:space="preserve">Europeiska kommissionen har antagit genomförandeförordning (EU) 2018/ </w:t>
      </w:r>
      <w:r w:rsidRPr="008A2F2E">
        <w:rPr>
          <w:spacing w:val="-2"/>
        </w:rPr>
        <w:t>1263 av den 20 september 2018 om fastställande av formulär för inlämnande</w:t>
      </w:r>
      <w:r w:rsidRPr="008203EB">
        <w:t xml:space="preserve"> </w:t>
      </w:r>
      <w:r w:rsidRPr="008A2F2E">
        <w:rPr>
          <w:spacing w:val="-2"/>
        </w:rPr>
        <w:t>av information från tillhandahållare av paketleverans</w:t>
      </w:r>
      <w:r w:rsidRPr="008A2F2E">
        <w:rPr>
          <w:spacing w:val="-2"/>
        </w:rPr>
        <w:softHyphen/>
        <w:t>tjänster enligt Europa</w:t>
      </w:r>
      <w:r w:rsidRPr="008A2F2E">
        <w:rPr>
          <w:spacing w:val="-2"/>
        </w:rPr>
        <w:softHyphen/>
      </w:r>
      <w:r w:rsidRPr="008A2F2E">
        <w:rPr>
          <w:spacing w:val="-2"/>
        </w:rPr>
        <w:softHyphen/>
      </w:r>
      <w:r w:rsidRPr="008203EB">
        <w:t>parlamentets och rådets förordning (EU) 2018/644</w:t>
      </w:r>
      <w:r>
        <w:t>. Genom</w:t>
      </w:r>
      <w:r>
        <w:softHyphen/>
        <w:t>förandeförord</w:t>
      </w:r>
      <w:r w:rsidRPr="008A2F2E">
        <w:rPr>
          <w:spacing w:val="-2"/>
        </w:rPr>
        <w:t>ningen trädde i kraft den 11 oktober 2018 och är direkt tillämplig i medlems</w:t>
      </w:r>
      <w:r w:rsidRPr="008A2F2E">
        <w:rPr>
          <w:spacing w:val="-2"/>
        </w:rPr>
        <w:softHyphen/>
      </w:r>
      <w:r>
        <w:softHyphen/>
        <w:t>staterna. I bilagorna till genomförande</w:t>
      </w:r>
      <w:r>
        <w:softHyphen/>
        <w:t xml:space="preserve">förordningen finns två formulär för </w:t>
      </w:r>
      <w:r w:rsidRPr="008A2F2E">
        <w:rPr>
          <w:spacing w:val="-4"/>
        </w:rPr>
        <w:t>att lämna den information som avses i artikel 4.1 och 4.3 i EU-förordningen,</w:t>
      </w:r>
      <w:r>
        <w:t xml:space="preserve"> </w:t>
      </w:r>
      <w:r w:rsidRPr="008A2F2E">
        <w:rPr>
          <w:spacing w:val="-2"/>
        </w:rPr>
        <w:t>dvs. de basuppgifter som ska lämnas initialt och den ytterligare information</w:t>
      </w:r>
      <w:r>
        <w:t xml:space="preserve"> som ska lämnas varje år. </w:t>
      </w:r>
    </w:p>
    <w:p w14:paraId="77E08CEC" w14:textId="77777777" w:rsidR="0032594C" w:rsidRDefault="0032594C" w:rsidP="0032594C">
      <w:pPr>
        <w:pStyle w:val="Brdtextmedindrag"/>
      </w:pPr>
      <w:r w:rsidRPr="00D77491">
        <w:rPr>
          <w:spacing w:val="-2"/>
        </w:rPr>
        <w:t xml:space="preserve">Enligt </w:t>
      </w:r>
      <w:r w:rsidRPr="00D77491">
        <w:rPr>
          <w:i/>
          <w:spacing w:val="-2"/>
        </w:rPr>
        <w:t>artikel 5</w:t>
      </w:r>
      <w:r w:rsidRPr="00D77491">
        <w:rPr>
          <w:spacing w:val="-2"/>
        </w:rPr>
        <w:t xml:space="preserve"> ska tillhandahållare av gränsöverskridande paket</w:t>
      </w:r>
      <w:r w:rsidRPr="00D77491">
        <w:rPr>
          <w:spacing w:val="-2"/>
        </w:rPr>
        <w:softHyphen/>
        <w:t>leverans</w:t>
      </w:r>
      <w:r w:rsidRPr="00D77491">
        <w:rPr>
          <w:spacing w:val="-2"/>
        </w:rPr>
        <w:softHyphen/>
      </w:r>
      <w:r>
        <w:softHyphen/>
      </w:r>
      <w:r w:rsidRPr="00D77491">
        <w:rPr>
          <w:spacing w:val="-2"/>
        </w:rPr>
        <w:t>tjänster som omfattas av informations</w:t>
      </w:r>
      <w:r w:rsidRPr="00D77491">
        <w:rPr>
          <w:spacing w:val="-2"/>
        </w:rPr>
        <w:softHyphen/>
        <w:t>skyldigheten enligt artikel 4 förse den</w:t>
      </w:r>
      <w:r>
        <w:t xml:space="preserve"> </w:t>
      </w:r>
      <w:r w:rsidRPr="00AA7270">
        <w:rPr>
          <w:spacing w:val="-2"/>
        </w:rPr>
        <w:t>nationella tillsyns</w:t>
      </w:r>
      <w:r w:rsidRPr="00AA7270">
        <w:rPr>
          <w:spacing w:val="-2"/>
        </w:rPr>
        <w:softHyphen/>
        <w:t>myndigheten, i den medlemsstat där de är etablerade, med</w:t>
      </w:r>
      <w:r>
        <w:t xml:space="preserve"> en offentliggjord prislista med aktuella taxor för leverans av enstaka paket. </w:t>
      </w:r>
      <w:r w:rsidRPr="00AA7270">
        <w:rPr>
          <w:spacing w:val="-2"/>
        </w:rPr>
        <w:t>I bilagan till EU-för</w:t>
      </w:r>
      <w:r w:rsidRPr="00AA7270">
        <w:rPr>
          <w:spacing w:val="-2"/>
        </w:rPr>
        <w:softHyphen/>
        <w:t>ordningen finns en förteckning över de postförsändelser</w:t>
      </w:r>
      <w:r w:rsidRPr="00D77491">
        <w:rPr>
          <w:spacing w:val="-2"/>
        </w:rPr>
        <w:t xml:space="preserve"> </w:t>
      </w:r>
      <w:r w:rsidRPr="00AA7270">
        <w:rPr>
          <w:spacing w:val="-3"/>
        </w:rPr>
        <w:t xml:space="preserve">som omfattas av prisinsynen. Uppgifterna ska lämnas varje år vid </w:t>
      </w:r>
      <w:r>
        <w:rPr>
          <w:spacing w:val="-3"/>
        </w:rPr>
        <w:t xml:space="preserve">en </w:t>
      </w:r>
      <w:r w:rsidRPr="00AD7275">
        <w:t>senaste tidpunkt som anges i förordningen</w:t>
      </w:r>
      <w:r>
        <w:t>. Den nationella tillsynsmyndigheten ska sedan lämna in pris</w:t>
      </w:r>
      <w:r>
        <w:softHyphen/>
        <w:t>listorna till Europeiska kommissionen som offentliggör listorna på en särskild webb</w:t>
      </w:r>
      <w:r>
        <w:softHyphen/>
        <w:t>plats.</w:t>
      </w:r>
    </w:p>
    <w:p w14:paraId="7C8B36F0" w14:textId="77777777" w:rsidR="0032594C" w:rsidRDefault="0032594C" w:rsidP="0032594C">
      <w:pPr>
        <w:pStyle w:val="Brdtextmedindrag"/>
      </w:pPr>
      <w:r>
        <w:t xml:space="preserve">I </w:t>
      </w:r>
      <w:r>
        <w:rPr>
          <w:i/>
        </w:rPr>
        <w:t>artikel </w:t>
      </w:r>
      <w:r w:rsidRPr="00491A89">
        <w:rPr>
          <w:i/>
        </w:rPr>
        <w:t>6</w:t>
      </w:r>
      <w:r>
        <w:t xml:space="preserve"> anges att den nationella tillsynsmyndigheten – för alla de post</w:t>
      </w:r>
      <w:r>
        <w:softHyphen/>
        <w:t>försändelser som anges i bilagan till EU-förordningen – ska fastställa vilka gräns</w:t>
      </w:r>
      <w:r>
        <w:softHyphen/>
        <w:t>över</w:t>
      </w:r>
      <w:r>
        <w:softHyphen/>
        <w:t>skrid</w:t>
      </w:r>
      <w:r>
        <w:softHyphen/>
        <w:t>ande taxor enligt mottagna prislistor som omfattas av en skyldighet att tillhandahålla samhällsomfattande tjänster och som myndig</w:t>
      </w:r>
      <w:r>
        <w:softHyphen/>
        <w:t xml:space="preserve">heten ska bedöma. Vid bedömningen ska myndigheten, med beaktande av </w:t>
      </w:r>
      <w:r w:rsidRPr="00D77491">
        <w:rPr>
          <w:spacing w:val="-2"/>
        </w:rPr>
        <w:t>de omständ</w:t>
      </w:r>
      <w:r w:rsidRPr="00D77491">
        <w:rPr>
          <w:spacing w:val="-2"/>
        </w:rPr>
        <w:softHyphen/>
        <w:t>ig</w:t>
      </w:r>
      <w:r w:rsidRPr="00D77491">
        <w:rPr>
          <w:spacing w:val="-2"/>
        </w:rPr>
        <w:softHyphen/>
        <w:t>heter som anges i artikeln, bestämma vilka gränsöver</w:t>
      </w:r>
      <w:r w:rsidRPr="00D77491">
        <w:rPr>
          <w:spacing w:val="-2"/>
        </w:rPr>
        <w:softHyphen/>
        <w:t>skridande</w:t>
      </w:r>
      <w:r>
        <w:t xml:space="preserve"> taxor som den anser är orimligt höga. För att säkerställa öppenhet i hela </w:t>
      </w:r>
      <w:r w:rsidRPr="00D77491">
        <w:rPr>
          <w:spacing w:val="-2"/>
        </w:rPr>
        <w:t>unionen ska bedömningen sedan lämnas till Europeiska kommissionen som</w:t>
      </w:r>
      <w:r>
        <w:t xml:space="preserve"> offentlig</w:t>
      </w:r>
      <w:r>
        <w:softHyphen/>
        <w:t>gör en icke-konfidentiell version av bedömningen.</w:t>
      </w:r>
    </w:p>
    <w:p w14:paraId="03C7831C" w14:textId="6FD94CF5" w:rsidR="0032594C" w:rsidRDefault="0032594C" w:rsidP="0032594C">
      <w:pPr>
        <w:pStyle w:val="Brdtextmedindrag"/>
      </w:pPr>
      <w:r w:rsidRPr="00D77491">
        <w:rPr>
          <w:spacing w:val="-4"/>
        </w:rPr>
        <w:t xml:space="preserve">Enligt </w:t>
      </w:r>
      <w:r w:rsidRPr="00D77491">
        <w:rPr>
          <w:i/>
          <w:spacing w:val="-4"/>
        </w:rPr>
        <w:t>artikel 7</w:t>
      </w:r>
      <w:r w:rsidRPr="00D77491">
        <w:rPr>
          <w:spacing w:val="-4"/>
        </w:rPr>
        <w:t xml:space="preserve"> finns en skyldighet för näringsidkare som med konsumen</w:t>
      </w:r>
      <w:r w:rsidRPr="00D77491">
        <w:rPr>
          <w:spacing w:val="-4"/>
        </w:rPr>
        <w:softHyphen/>
        <w:t>ter</w:t>
      </w:r>
      <w:r>
        <w:t xml:space="preserve"> </w:t>
      </w:r>
      <w:r w:rsidRPr="00D77491">
        <w:rPr>
          <w:spacing w:val="-2"/>
        </w:rPr>
        <w:t>ingår köpeavtal som inbegriper gränsöverskridande paket</w:t>
      </w:r>
      <w:r w:rsidRPr="00D77491">
        <w:rPr>
          <w:spacing w:val="-2"/>
        </w:rPr>
        <w:softHyphen/>
        <w:t>leveranser att till</w:t>
      </w:r>
      <w:r w:rsidRPr="00D77491">
        <w:rPr>
          <w:spacing w:val="-2"/>
        </w:rPr>
        <w:softHyphen/>
      </w:r>
      <w:r>
        <w:t>handahålla viss information, se vidare avsnitt 6.5.</w:t>
      </w:r>
    </w:p>
    <w:p w14:paraId="17FD8EA2" w14:textId="5C9095DF" w:rsidR="0032594C" w:rsidRDefault="0032594C" w:rsidP="0032594C">
      <w:pPr>
        <w:pStyle w:val="Brdtextmedindrag"/>
      </w:pPr>
      <w:r>
        <w:t xml:space="preserve">Enligt </w:t>
      </w:r>
      <w:r>
        <w:rPr>
          <w:i/>
        </w:rPr>
        <w:t>artikel </w:t>
      </w:r>
      <w:r w:rsidRPr="002E20AF">
        <w:rPr>
          <w:i/>
        </w:rPr>
        <w:t>8</w:t>
      </w:r>
      <w:r>
        <w:t xml:space="preserve"> ska medlemsstaterna fastställa regler om sanktioner för </w:t>
      </w:r>
      <w:r w:rsidRPr="00D77491">
        <w:rPr>
          <w:spacing w:val="-3"/>
        </w:rPr>
        <w:t>överträdelse av förordningen och vidta alla nödvändiga åtgärder för att säker</w:t>
      </w:r>
      <w:r w:rsidRPr="00D77491">
        <w:rPr>
          <w:spacing w:val="-3"/>
        </w:rPr>
        <w:softHyphen/>
      </w:r>
      <w:r w:rsidRPr="00DC1AFF">
        <w:t xml:space="preserve">ställa att de tillämpas, se vidare </w:t>
      </w:r>
      <w:r>
        <w:t>avsnitt 6.5</w:t>
      </w:r>
      <w:r w:rsidRPr="00DC1AFF">
        <w:t>.</w:t>
      </w:r>
    </w:p>
    <w:p w14:paraId="75559EEF" w14:textId="77777777" w:rsidR="0032594C" w:rsidRDefault="0032594C" w:rsidP="0032594C">
      <w:pPr>
        <w:pStyle w:val="Brdtextmedindrag"/>
      </w:pPr>
      <w:r w:rsidRPr="00D77491">
        <w:rPr>
          <w:spacing w:val="-2"/>
        </w:rPr>
        <w:t xml:space="preserve">I </w:t>
      </w:r>
      <w:r w:rsidRPr="00D77491">
        <w:rPr>
          <w:i/>
          <w:spacing w:val="-2"/>
        </w:rPr>
        <w:t>artikel 13</w:t>
      </w:r>
      <w:r w:rsidRPr="00D77491">
        <w:rPr>
          <w:spacing w:val="-2"/>
        </w:rPr>
        <w:t xml:space="preserve"> behandlas förordningens ikraftträdande. Där anges att förord</w:t>
      </w:r>
      <w:r w:rsidRPr="00D77491">
        <w:rPr>
          <w:spacing w:val="-2"/>
        </w:rPr>
        <w:softHyphen/>
      </w:r>
      <w:r w:rsidRPr="002E20AF">
        <w:t>ningen ska till</w:t>
      </w:r>
      <w:r>
        <w:softHyphen/>
      </w:r>
      <w:r w:rsidRPr="002E20AF">
        <w:t>ämpa</w:t>
      </w:r>
      <w:r>
        <w:t>s från och med den 22 maj 2018,</w:t>
      </w:r>
      <w:r w:rsidRPr="002E20AF">
        <w:t xml:space="preserve"> med</w:t>
      </w:r>
      <w:r>
        <w:t xml:space="preserve"> undantag för artikel 8 som ska tillämpas från och med den 23 november 2019.</w:t>
      </w:r>
    </w:p>
    <w:p w14:paraId="70BF3EF7" w14:textId="77777777" w:rsidR="0032594C" w:rsidRPr="00C17C4E" w:rsidRDefault="0032594C" w:rsidP="0032594C">
      <w:pPr>
        <w:pStyle w:val="Rubrik1"/>
      </w:pPr>
      <w:bookmarkStart w:id="32" w:name="_Toc515534206"/>
      <w:bookmarkStart w:id="33" w:name="_Toc516231671"/>
      <w:bookmarkStart w:id="34" w:name="_Toc528570299"/>
      <w:bookmarkStart w:id="35" w:name="_Toc531172838"/>
      <w:bookmarkStart w:id="36" w:name="_Toc531851924"/>
      <w:bookmarkStart w:id="37" w:name="_Toc531851968"/>
      <w:bookmarkStart w:id="38" w:name="_Toc533089426"/>
      <w:bookmarkStart w:id="39" w:name="_Toc534894423"/>
      <w:r w:rsidRPr="00C17C4E">
        <w:t>Paketmarknaden i Sverige</w:t>
      </w:r>
      <w:bookmarkEnd w:id="32"/>
      <w:bookmarkEnd w:id="33"/>
      <w:bookmarkEnd w:id="34"/>
      <w:bookmarkEnd w:id="35"/>
      <w:bookmarkEnd w:id="36"/>
      <w:bookmarkEnd w:id="37"/>
      <w:bookmarkEnd w:id="38"/>
      <w:bookmarkEnd w:id="39"/>
    </w:p>
    <w:p w14:paraId="73DF8B94" w14:textId="77777777" w:rsidR="0032594C" w:rsidRDefault="0032594C" w:rsidP="0032594C">
      <w:pPr>
        <w:pStyle w:val="Brdtext"/>
      </w:pPr>
      <w:r>
        <w:t>Paketmarknaden definieras vanligtvis utifrån försändelsernas vikt, där för</w:t>
      </w:r>
      <w:r>
        <w:softHyphen/>
        <w:t>sänd</w:t>
      </w:r>
      <w:r>
        <w:softHyphen/>
        <w:t>elser under 35 kg brukas kallas lättgods eller styckegods medan tyngre försändelser än så brukas kallas tunggods eller partigods. Det som känne</w:t>
      </w:r>
      <w:r>
        <w:softHyphen/>
      </w:r>
      <w:r w:rsidRPr="00920D70">
        <w:rPr>
          <w:spacing w:val="-2"/>
        </w:rPr>
        <w:t xml:space="preserve">tecknar paket är att de är spårbara och därmed kan följas av mottagaren eller </w:t>
      </w:r>
      <w:r>
        <w:t xml:space="preserve">avsändaren under distributionen. </w:t>
      </w:r>
    </w:p>
    <w:p w14:paraId="61FAA4B9" w14:textId="77777777" w:rsidR="0032594C" w:rsidRDefault="0032594C" w:rsidP="0032594C">
      <w:pPr>
        <w:pStyle w:val="Brdtextmedindrag"/>
      </w:pPr>
      <w:r>
        <w:t xml:space="preserve">Mindre varor som t.ex. hemelektronik, skönhetsprodukter och böcker </w:t>
      </w:r>
      <w:r w:rsidRPr="00D77491">
        <w:rPr>
          <w:spacing w:val="-2"/>
        </w:rPr>
        <w:t>befordras ofta som brevförsändelser. Detta gör att gränsen mellan brev- och</w:t>
      </w:r>
      <w:r>
        <w:t xml:space="preserve"> paketmarknaden inte är helt tydlig. I takt med att kunder vill ha snabbare leveranser av varor direkt till hemmet eller till sitt verk</w:t>
      </w:r>
      <w:r>
        <w:softHyphen/>
        <w:t>samhets</w:t>
      </w:r>
      <w:r>
        <w:softHyphen/>
        <w:t>ställe blir även gränsdragningen mellan traditionell paket</w:t>
      </w:r>
      <w:r>
        <w:softHyphen/>
        <w:t>distribution och bud- och kurirbefordran mer otydlig.</w:t>
      </w:r>
    </w:p>
    <w:p w14:paraId="678E4610" w14:textId="77777777" w:rsidR="0032594C" w:rsidRPr="004F16B0" w:rsidRDefault="0032594C" w:rsidP="0032594C">
      <w:pPr>
        <w:pStyle w:val="Brdtextmedindrag"/>
        <w:rPr>
          <w:spacing w:val="-2"/>
        </w:rPr>
      </w:pPr>
      <w:r w:rsidRPr="00920D70">
        <w:rPr>
          <w:spacing w:val="-5"/>
        </w:rPr>
        <w:t>Den svenska paketmarknaden är i princip oreglerad. I post</w:t>
      </w:r>
      <w:r w:rsidRPr="00920D70">
        <w:rPr>
          <w:spacing w:val="-5"/>
        </w:rPr>
        <w:softHyphen/>
        <w:t>lagen (2010:1045)</w:t>
      </w:r>
      <w:r>
        <w:t xml:space="preserve"> finns det bestämmelser om postverksamhet och sam</w:t>
      </w:r>
      <w:r>
        <w:softHyphen/>
        <w:t>hälls</w:t>
      </w:r>
      <w:r>
        <w:softHyphen/>
        <w:t>omfattande posttjänst. Lagen innehåller bl.a. bestämmelser som genom</w:t>
      </w:r>
      <w:r>
        <w:softHyphen/>
        <w:t>för post</w:t>
      </w:r>
      <w:r>
        <w:softHyphen/>
        <w:t>direktivet. Enligt lagen ska det finnas en samhälls</w:t>
      </w:r>
      <w:r>
        <w:softHyphen/>
        <w:t>omfattande posttjänst, dvs. en posttjänst som finns i hela landet, som är av god kvalitet och som innebär att alla användare kan ta emot post</w:t>
      </w:r>
      <w:r>
        <w:softHyphen/>
        <w:t>försänd</w:t>
      </w:r>
      <w:r>
        <w:softHyphen/>
        <w:t xml:space="preserve">elser och till rimliga </w:t>
      </w:r>
      <w:r w:rsidRPr="00D77491">
        <w:rPr>
          <w:spacing w:val="-2"/>
        </w:rPr>
        <w:t>priser kan av</w:t>
      </w:r>
      <w:r w:rsidRPr="004F16B0">
        <w:rPr>
          <w:spacing w:val="-4"/>
        </w:rPr>
        <w:t>lämna sådana försändelser för befordran. Med postförsänd</w:t>
      </w:r>
      <w:r w:rsidRPr="004F16B0">
        <w:rPr>
          <w:spacing w:val="-4"/>
        </w:rPr>
        <w:softHyphen/>
        <w:t>elser avses adresse</w:t>
      </w:r>
      <w:r w:rsidRPr="004F16B0">
        <w:rPr>
          <w:spacing w:val="-4"/>
        </w:rPr>
        <w:softHyphen/>
      </w:r>
      <w:r>
        <w:t xml:space="preserve">rade försändelser som väger högst 20 kg och som överlämnas i den slutliga </w:t>
      </w:r>
      <w:r w:rsidRPr="004F16B0">
        <w:rPr>
          <w:spacing w:val="-3"/>
        </w:rPr>
        <w:t>form i vilken de ska transporteras av en tillhanda</w:t>
      </w:r>
      <w:r w:rsidRPr="004F16B0">
        <w:rPr>
          <w:spacing w:val="-3"/>
        </w:rPr>
        <w:softHyphen/>
        <w:t>hållare av posttjänster. Detta</w:t>
      </w:r>
      <w:r>
        <w:t xml:space="preserve"> </w:t>
      </w:r>
      <w:r w:rsidRPr="004F16B0">
        <w:rPr>
          <w:spacing w:val="-2"/>
        </w:rPr>
        <w:t>innebär att den samhälls</w:t>
      </w:r>
      <w:r w:rsidRPr="004F16B0">
        <w:rPr>
          <w:spacing w:val="-2"/>
        </w:rPr>
        <w:softHyphen/>
        <w:t>omfattande post</w:t>
      </w:r>
      <w:r w:rsidRPr="004F16B0">
        <w:rPr>
          <w:spacing w:val="-2"/>
        </w:rPr>
        <w:softHyphen/>
        <w:t>tjän</w:t>
      </w:r>
      <w:r>
        <w:rPr>
          <w:spacing w:val="-2"/>
        </w:rPr>
        <w:t>sten avser både brev och paket.</w:t>
      </w:r>
    </w:p>
    <w:p w14:paraId="5822D37D" w14:textId="77777777" w:rsidR="0032594C" w:rsidRDefault="0032594C" w:rsidP="0032594C">
      <w:pPr>
        <w:pStyle w:val="Brdtextmedindrag"/>
      </w:pPr>
      <w:r w:rsidRPr="009659A1">
        <w:t>Med stöd av 2 kap. 4 § första stycket 2 postlagen har PTS utsett Postnord Group AB (Postnord)</w:t>
      </w:r>
      <w:r w:rsidRPr="00DB40C1">
        <w:t xml:space="preserve"> att tillhandahålla hela den samhällsomfattande post</w:t>
      </w:r>
      <w:r w:rsidRPr="00DB40C1">
        <w:softHyphen/>
        <w:t>tjänsten. Det nuvarande tillståndsvillkoret</w:t>
      </w:r>
      <w:r>
        <w:t xml:space="preserve"> gäller till och med den 31 mars 2020. I och med att Postnord har utsetts att tillhandahålla den samhälls</w:t>
      </w:r>
      <w:r>
        <w:softHyphen/>
        <w:t>om</w:t>
      </w:r>
      <w:r w:rsidRPr="004F16B0">
        <w:rPr>
          <w:spacing w:val="-3"/>
        </w:rPr>
        <w:t>fattande posttjänsten är företaget för närvarande det enda på paket</w:t>
      </w:r>
      <w:r w:rsidRPr="004F16B0">
        <w:rPr>
          <w:spacing w:val="-3"/>
        </w:rPr>
        <w:softHyphen/>
        <w:t>markna</w:t>
      </w:r>
      <w:r w:rsidRPr="004F16B0">
        <w:rPr>
          <w:spacing w:val="-3"/>
        </w:rPr>
        <w:softHyphen/>
        <w:t xml:space="preserve">den </w:t>
      </w:r>
      <w:r w:rsidRPr="00D77491">
        <w:rPr>
          <w:spacing w:val="-2"/>
        </w:rPr>
        <w:t xml:space="preserve">som omfattas av tillsyn enligt postlagen. Detta gäller dock endast paket </w:t>
      </w:r>
      <w:r>
        <w:t>som väger högst 20 kg.</w:t>
      </w:r>
    </w:p>
    <w:p w14:paraId="4B185008" w14:textId="77777777" w:rsidR="0032594C" w:rsidRDefault="0032594C" w:rsidP="0032594C">
      <w:pPr>
        <w:pStyle w:val="Brdtextmedindrag"/>
      </w:pPr>
      <w:r>
        <w:t xml:space="preserve">Enligt 2 kap. 1 § postlagen krävs tillstånd för att bedriva postverksamhet. Med postverksamhet avses regelbunden </w:t>
      </w:r>
      <w:r w:rsidRPr="00D77491">
        <w:rPr>
          <w:spacing w:val="-2"/>
        </w:rPr>
        <w:t>insamling, sortering, transport och utdelning av brev mot betalning. Termen</w:t>
      </w:r>
      <w:r>
        <w:t xml:space="preserve"> </w:t>
      </w:r>
      <w:r w:rsidRPr="00D77491">
        <w:rPr>
          <w:spacing w:val="-2"/>
        </w:rPr>
        <w:t>brev omfattar adresserade försändelser som är inneslutna i kuvert eller annat</w:t>
      </w:r>
      <w:r>
        <w:t xml:space="preserve"> omslag och som väger högst 2 kg samt vykort, brevkort och liknande för</w:t>
      </w:r>
      <w:r w:rsidRPr="00D77491">
        <w:rPr>
          <w:spacing w:val="-2"/>
        </w:rPr>
        <w:t>sändelser. Detta innebär att tillståndskravet inte omfattar befordran av paket.</w:t>
      </w:r>
    </w:p>
    <w:p w14:paraId="7EC312C7" w14:textId="303D3660" w:rsidR="0032594C" w:rsidRPr="00456989" w:rsidRDefault="0032594C" w:rsidP="0032594C">
      <w:pPr>
        <w:pStyle w:val="Brdtextmedindrag"/>
      </w:pPr>
      <w:r w:rsidRPr="004F16B0">
        <w:rPr>
          <w:spacing w:val="-2"/>
        </w:rPr>
        <w:t>Det finns inte någon tillgänglig heltäckande analys av den svenska paket</w:t>
      </w:r>
      <w:r w:rsidRPr="004F16B0">
        <w:rPr>
          <w:spacing w:val="-2"/>
        </w:rPr>
        <w:softHyphen/>
      </w:r>
      <w:r w:rsidRPr="004F16B0">
        <w:t>marknaden när det gäller aktörernas volymer, marknads</w:t>
      </w:r>
      <w:r w:rsidRPr="004F16B0">
        <w:softHyphen/>
        <w:t xml:space="preserve">andelar, tjänster, </w:t>
      </w:r>
      <w:r w:rsidRPr="004F16B0">
        <w:rPr>
          <w:spacing w:val="-2"/>
        </w:rPr>
        <w:t>priser och geografiska täckning. Eftersom marknaden dessutom i stora delar</w:t>
      </w:r>
      <w:r>
        <w:t xml:space="preserve"> </w:t>
      </w:r>
      <w:r w:rsidRPr="00EB4CA6">
        <w:rPr>
          <w:spacing w:val="-3"/>
        </w:rPr>
        <w:t>är oreglerad innebär detta att det är svårt att få en överblick över antalet före</w:t>
      </w:r>
      <w:r w:rsidR="00634CE1" w:rsidRPr="00EB4CA6">
        <w:rPr>
          <w:spacing w:val="-3"/>
        </w:rPr>
        <w:softHyphen/>
      </w:r>
      <w:r w:rsidRPr="004F16B0">
        <w:rPr>
          <w:spacing w:val="-2"/>
        </w:rPr>
        <w:t>tag</w:t>
      </w:r>
      <w:r>
        <w:t xml:space="preserve"> på paketmarknaden. För att PTS ska kunna göra till</w:t>
      </w:r>
      <w:r>
        <w:softHyphen/>
        <w:t xml:space="preserve">förlitliga analyser </w:t>
      </w:r>
      <w:r w:rsidRPr="00634CE1">
        <w:t xml:space="preserve">av </w:t>
      </w:r>
      <w:r w:rsidRPr="00EB4CA6">
        <w:t>hela postmarknaden infördes nyligen en bestämmelse om uppgiftsläm</w:t>
      </w:r>
      <w:r w:rsidRPr="004F16B0">
        <w:rPr>
          <w:spacing w:val="-2"/>
        </w:rPr>
        <w:t>nande</w:t>
      </w:r>
      <w:r w:rsidRPr="00456989">
        <w:t xml:space="preserve"> i 3 kap. 5 § postlagen. Enligt den nya bestämmelsen</w:t>
      </w:r>
      <w:r>
        <w:t>,</w:t>
      </w:r>
      <w:r w:rsidRPr="00456989">
        <w:t xml:space="preserve"> som trädde i kraft den </w:t>
      </w:r>
      <w:r w:rsidRPr="004F16B0">
        <w:rPr>
          <w:spacing w:val="-2"/>
        </w:rPr>
        <w:t>1 april 2018, ska den som tillhanda</w:t>
      </w:r>
      <w:r w:rsidRPr="004F16B0">
        <w:rPr>
          <w:spacing w:val="-2"/>
        </w:rPr>
        <w:softHyphen/>
        <w:t>håller posttjänster på begäran lämna viss</w:t>
      </w:r>
      <w:r w:rsidRPr="00456989">
        <w:t xml:space="preserve"> information till myndig</w:t>
      </w:r>
      <w:r w:rsidRPr="00456989">
        <w:softHyphen/>
        <w:t>heten.</w:t>
      </w:r>
    </w:p>
    <w:p w14:paraId="1CB44E43" w14:textId="77777777" w:rsidR="0032594C" w:rsidRDefault="0032594C" w:rsidP="0032594C">
      <w:pPr>
        <w:pStyle w:val="Brdtextmedindrag"/>
      </w:pPr>
      <w:r w:rsidRPr="00D77491">
        <w:rPr>
          <w:spacing w:val="-3"/>
        </w:rPr>
        <w:t>På den svenska paketmarknaden finns det fem aktörer som erbjuder paket</w:t>
      </w:r>
      <w:r w:rsidRPr="00D77491">
        <w:rPr>
          <w:spacing w:val="-3"/>
        </w:rPr>
        <w:softHyphen/>
      </w:r>
      <w:r w:rsidRPr="004D3487">
        <w:t xml:space="preserve">leveranser till privatpersoner via egna ombudsnät: Postnord, Schenker AB (Schenker), DHL Freight (Sweden) AB (DHL), Bussgods Sverigefrakt AB (Bussgods) och </w:t>
      </w:r>
      <w:bookmarkStart w:id="40" w:name="_Hlk515882069"/>
      <w:r w:rsidRPr="004D3487">
        <w:t xml:space="preserve">United Parcel Service Inc. </w:t>
      </w:r>
      <w:bookmarkEnd w:id="40"/>
      <w:r w:rsidRPr="004D3487">
        <w:t xml:space="preserve">(UPS). Även </w:t>
      </w:r>
      <w:r w:rsidRPr="0077415F">
        <w:t>Bring AS</w:t>
      </w:r>
      <w:r w:rsidRPr="004D3487">
        <w:t xml:space="preserve"> erbjuder paketleveranser via ombud genom samarbeten med andra aktörer. År 2015 distribuerade Postnord </w:t>
      </w:r>
      <w:r>
        <w:t>cirka</w:t>
      </w:r>
      <w:r w:rsidRPr="004D3487">
        <w:t xml:space="preserve"> 66 procent av paketförsändelser</w:t>
      </w:r>
      <w:r>
        <w:t>na</w:t>
      </w:r>
      <w:r w:rsidRPr="004D3487">
        <w:t xml:space="preserve"> som </w:t>
      </w:r>
      <w:r w:rsidRPr="00D77491">
        <w:rPr>
          <w:spacing w:val="-4"/>
        </w:rPr>
        <w:t>väg</w:t>
      </w:r>
      <w:r>
        <w:rPr>
          <w:spacing w:val="-4"/>
        </w:rPr>
        <w:t xml:space="preserve">de högst </w:t>
      </w:r>
      <w:r w:rsidRPr="00D77491">
        <w:rPr>
          <w:spacing w:val="-4"/>
        </w:rPr>
        <w:t>20 kg, medan Schenker, DHL, dåvarande Bring Citymail Sweden AB</w:t>
      </w:r>
      <w:r w:rsidRPr="004D3487">
        <w:t xml:space="preserve"> och Bussgods distribuerade </w:t>
      </w:r>
      <w:r>
        <w:t>cirka</w:t>
      </w:r>
      <w:r w:rsidRPr="004D3487">
        <w:t xml:space="preserve"> 18, 14, 2 </w:t>
      </w:r>
      <w:r>
        <w:t>respektive</w:t>
      </w:r>
      <w:r w:rsidRPr="004D3487">
        <w:t xml:space="preserve"> 0,4 procent. </w:t>
      </w:r>
      <w:r>
        <w:t xml:space="preserve">Under senare år </w:t>
      </w:r>
      <w:r w:rsidRPr="004D3487">
        <w:t>har även UPS byggt upp ett servicenät för paketförsändelser. Härutöver finns det ett antal företag som bedriver bud- och kurirverksamhet, dvs. hämtning av försändelser hos avsändare för transport av försändelsen till mottag</w:t>
      </w:r>
      <w:r w:rsidRPr="00C62DBF">
        <w:t xml:space="preserve">are. Större sådana företag på den svenska marknaden är </w:t>
      </w:r>
      <w:bookmarkStart w:id="41" w:name="_Hlk515882116"/>
      <w:r w:rsidRPr="00C62DBF">
        <w:t xml:space="preserve">Jetpak Top Holding AB (publ), </w:t>
      </w:r>
      <w:r w:rsidRPr="00EB4CA6">
        <w:t>TNT Holdings B.V. och Fedex Express</w:t>
      </w:r>
      <w:r w:rsidRPr="00C62DBF">
        <w:t>.</w:t>
      </w:r>
      <w:r>
        <w:t xml:space="preserve"> </w:t>
      </w:r>
      <w:bookmarkEnd w:id="41"/>
      <w:r>
        <w:t>Myndig</w:t>
      </w:r>
      <w:r w:rsidRPr="004F16B0">
        <w:rPr>
          <w:spacing w:val="-3"/>
        </w:rPr>
        <w:t xml:space="preserve">heten Trafikanalys tar årligen fram statistik om postverksamhet. Enligt denna </w:t>
      </w:r>
      <w:r w:rsidRPr="004F16B0">
        <w:rPr>
          <w:spacing w:val="-4"/>
        </w:rPr>
        <w:t>statistik fanns det 2016 totalt 367 företag med postverksamhet, varav 45 före</w:t>
      </w:r>
      <w:r w:rsidRPr="004F16B0">
        <w:rPr>
          <w:spacing w:val="-4"/>
        </w:rPr>
        <w:softHyphen/>
      </w:r>
      <w:r w:rsidRPr="004F16B0">
        <w:t>tag inom verksamhetsområdet post</w:t>
      </w:r>
      <w:r w:rsidRPr="004F16B0">
        <w:softHyphen/>
        <w:t>befordran, 306</w:t>
      </w:r>
      <w:r>
        <w:t> </w:t>
      </w:r>
      <w:r w:rsidRPr="004F16B0">
        <w:t xml:space="preserve">företag inom bud- och </w:t>
      </w:r>
      <w:r w:rsidRPr="004F16B0">
        <w:rPr>
          <w:spacing w:val="-3"/>
        </w:rPr>
        <w:t>kurir</w:t>
      </w:r>
      <w:r w:rsidRPr="004F16B0">
        <w:rPr>
          <w:spacing w:val="-3"/>
        </w:rPr>
        <w:softHyphen/>
      </w:r>
      <w:r w:rsidRPr="004F16B0">
        <w:rPr>
          <w:spacing w:val="-3"/>
        </w:rPr>
        <w:softHyphen/>
        <w:t>verk</w:t>
      </w:r>
      <w:r w:rsidRPr="004F16B0">
        <w:rPr>
          <w:spacing w:val="-3"/>
        </w:rPr>
        <w:softHyphen/>
        <w:t>samhet och 16 företag inom tidningsdistribution. Endast 13 av före</w:t>
      </w:r>
      <w:r w:rsidRPr="004F16B0">
        <w:rPr>
          <w:spacing w:val="-3"/>
        </w:rPr>
        <w:softHyphen/>
      </w:r>
      <w:r>
        <w:t>tagen med postverksamhet hade 50 eller fler anställda.</w:t>
      </w:r>
    </w:p>
    <w:p w14:paraId="4C2B1E74" w14:textId="77777777" w:rsidR="0032594C" w:rsidRDefault="0032594C" w:rsidP="0032594C">
      <w:pPr>
        <w:pStyle w:val="Brdtextmedindrag"/>
      </w:pPr>
      <w:r>
        <w:t>Paketvolymerna ökar stadigt. Från att tidigare ha utgjort en liten del av postmarknaden har paketleveranserna ökat de senaste åren i och med den ökade e-handeln. Det finns i dag inte någon tillförlitlig statistik över den totala volymen paketförsändelser i Sverige. Trafik</w:t>
      </w:r>
      <w:r>
        <w:softHyphen/>
        <w:t>analys årliga under</w:t>
      </w:r>
      <w:r>
        <w:softHyphen/>
        <w:t>sök</w:t>
      </w:r>
      <w:r>
        <w:softHyphen/>
        <w:t>ning av postmarknaden inkluderar en mätning av antalet paket</w:t>
      </w:r>
      <w:r>
        <w:softHyphen/>
        <w:t>försänd</w:t>
      </w:r>
      <w:r>
        <w:softHyphen/>
        <w:t xml:space="preserve">elser. Eftersom inte alla relevanta företag varit skyldiga att lämna uppgifter är undersökningen dock inte heltäckande, utan resultatet innebär sannolikt en </w:t>
      </w:r>
      <w:r w:rsidRPr="00CB6E46">
        <w:rPr>
          <w:spacing w:val="-2"/>
        </w:rPr>
        <w:t>underskattning av marknadens storlek. För 2016 rapporterade Trafik</w:t>
      </w:r>
      <w:r w:rsidRPr="00CB6E46">
        <w:rPr>
          <w:spacing w:val="-2"/>
        </w:rPr>
        <w:softHyphen/>
        <w:t>analys</w:t>
      </w:r>
      <w:r>
        <w:t xml:space="preserve"> en volym om 104 miljoner paket (paket med en vikt över 2 kg), en ökning </w:t>
      </w:r>
      <w:r w:rsidRPr="00CB6E46">
        <w:rPr>
          <w:spacing w:val="-2"/>
        </w:rPr>
        <w:t>med sju procent jämfört med 2015. Det finns samtidigt uppgifter som pekar</w:t>
      </w:r>
      <w:r>
        <w:t xml:space="preserve"> på att den totala volymen är ännu större. I sitt slutbetänkande </w:t>
      </w:r>
      <w:r w:rsidRPr="00EB4CA6">
        <w:rPr>
          <w:spacing w:val="-4"/>
        </w:rPr>
        <w:t>upp</w:t>
      </w:r>
      <w:r w:rsidRPr="00EB4CA6">
        <w:rPr>
          <w:spacing w:val="-4"/>
        </w:rPr>
        <w:softHyphen/>
        <w:t>skattade 2015 års postlagsutredning den totala volymen för 2015 till 121 mil</w:t>
      </w:r>
      <w:r w:rsidRPr="00EB4CA6">
        <w:t>joner paket, när det gäller paket med en vikt upp till 20 kg (SOU 2016:54</w:t>
      </w:r>
      <w:r w:rsidRPr="00D77491">
        <w:rPr>
          <w:spacing w:val="-3"/>
        </w:rPr>
        <w:t xml:space="preserve"> s. 85). </w:t>
      </w:r>
    </w:p>
    <w:p w14:paraId="2D3C383C" w14:textId="77777777" w:rsidR="0032594C" w:rsidRDefault="0032594C" w:rsidP="0032594C">
      <w:pPr>
        <w:pStyle w:val="Brdtextmedindrag"/>
      </w:pPr>
      <w:r w:rsidRPr="001D305F">
        <w:rPr>
          <w:spacing w:val="-3"/>
        </w:rPr>
        <w:t>Det råder kraftig tillväxt på e-handelsområdet, vilket medför ökande voly</w:t>
      </w:r>
      <w:r w:rsidRPr="001D305F">
        <w:rPr>
          <w:spacing w:val="-3"/>
        </w:rPr>
        <w:softHyphen/>
      </w:r>
      <w:r w:rsidRPr="00CE48C5">
        <w:t>mer av paket och varubrev. Det har i sin tur lett till att paket</w:t>
      </w:r>
      <w:r w:rsidRPr="00CE48C5">
        <w:softHyphen/>
        <w:t xml:space="preserve">distributörer, </w:t>
      </w:r>
      <w:r w:rsidRPr="001D305F">
        <w:rPr>
          <w:spacing w:val="-2"/>
        </w:rPr>
        <w:t>som DHL och Schenker, utvecklat ombudsnät och tjänster riktade mot kon</w:t>
      </w:r>
      <w:r w:rsidRPr="001D305F">
        <w:rPr>
          <w:spacing w:val="-2"/>
        </w:rPr>
        <w:softHyphen/>
      </w:r>
      <w:r w:rsidRPr="001D305F">
        <w:rPr>
          <w:spacing w:val="-3"/>
        </w:rPr>
        <w:t xml:space="preserve">sumenter. Även Citymail AB (tidigare Bring Citymail Sweden AB) </w:t>
      </w:r>
      <w:r>
        <w:rPr>
          <w:spacing w:val="-3"/>
        </w:rPr>
        <w:t xml:space="preserve">erbjuder </w:t>
      </w:r>
      <w:r w:rsidRPr="00CE48C5">
        <w:t>utdelning av mindre varupaket till bostäder.</w:t>
      </w:r>
    </w:p>
    <w:p w14:paraId="3597A606" w14:textId="15345524" w:rsidR="0032594C" w:rsidRDefault="0032594C" w:rsidP="0032594C">
      <w:pPr>
        <w:pStyle w:val="Rubrik1"/>
      </w:pPr>
      <w:bookmarkStart w:id="42" w:name="_Toc515534207"/>
      <w:bookmarkStart w:id="43" w:name="_Toc516231672"/>
      <w:bookmarkStart w:id="44" w:name="_Toc528570300"/>
      <w:bookmarkStart w:id="45" w:name="_Toc531172839"/>
      <w:bookmarkStart w:id="46" w:name="_Toc531851925"/>
      <w:bookmarkStart w:id="47" w:name="_Toc531851969"/>
      <w:bookmarkStart w:id="48" w:name="_Toc533089427"/>
      <w:bookmarkStart w:id="49" w:name="_Toc534894424"/>
      <w:r>
        <w:t>Kompletterande bestämmelser till</w:t>
      </w:r>
      <w:r>
        <w:br/>
        <w:t>EU-förordningen</w:t>
      </w:r>
      <w:bookmarkEnd w:id="42"/>
      <w:bookmarkEnd w:id="43"/>
      <w:bookmarkEnd w:id="44"/>
      <w:bookmarkEnd w:id="45"/>
      <w:bookmarkEnd w:id="46"/>
      <w:bookmarkEnd w:id="47"/>
      <w:bookmarkEnd w:id="48"/>
      <w:bookmarkEnd w:id="49"/>
    </w:p>
    <w:p w14:paraId="15C9113E" w14:textId="77777777" w:rsidR="0032594C" w:rsidRDefault="0032594C" w:rsidP="0032594C">
      <w:pPr>
        <w:pStyle w:val="Brdtext"/>
      </w:pPr>
      <w:r w:rsidRPr="00692C04">
        <w:t>EU-förordning</w:t>
      </w:r>
      <w:r>
        <w:t>en är bindande i sin helhet och direkt tillämplig i varje med</w:t>
      </w:r>
      <w:r w:rsidRPr="00C24A4A">
        <w:rPr>
          <w:spacing w:val="-2"/>
        </w:rPr>
        <w:t xml:space="preserve">lemsstat. Det finns därför inte skäl att i detta lagstiftningsärende ta ställning </w:t>
      </w:r>
      <w:r>
        <w:t xml:space="preserve">till innehållet i EU-förordningen, dess tolkning eller framtida utvärdering. </w:t>
      </w:r>
      <w:r w:rsidRPr="00C24A4A">
        <w:rPr>
          <w:spacing w:val="-2"/>
        </w:rPr>
        <w:t xml:space="preserve">Lagstiftningsärendet behandlar </w:t>
      </w:r>
      <w:r>
        <w:rPr>
          <w:spacing w:val="-2"/>
        </w:rPr>
        <w:t>därför</w:t>
      </w:r>
      <w:r w:rsidRPr="00C24A4A">
        <w:rPr>
          <w:spacing w:val="-2"/>
        </w:rPr>
        <w:t xml:space="preserve"> endast frågan om de kompletterande</w:t>
      </w:r>
      <w:r w:rsidRPr="00692C04">
        <w:t xml:space="preserve"> bestämmelser till </w:t>
      </w:r>
      <w:r>
        <w:t>EU-</w:t>
      </w:r>
      <w:r w:rsidRPr="00692C04">
        <w:t>förordningen som behöver införas i nationell rätt.</w:t>
      </w:r>
    </w:p>
    <w:p w14:paraId="5DA741ED" w14:textId="77777777" w:rsidR="0032594C" w:rsidRDefault="0032594C" w:rsidP="0032594C">
      <w:pPr>
        <w:pStyle w:val="Rubrik2"/>
      </w:pPr>
      <w:bookmarkStart w:id="50" w:name="_Toc515534208"/>
      <w:bookmarkStart w:id="51" w:name="_Toc516231673"/>
      <w:bookmarkStart w:id="52" w:name="_Toc528570301"/>
      <w:bookmarkStart w:id="53" w:name="_Toc531172840"/>
      <w:bookmarkStart w:id="54" w:name="_Toc531851926"/>
      <w:bookmarkStart w:id="55" w:name="_Toc531851970"/>
      <w:bookmarkStart w:id="56" w:name="_Toc533089428"/>
      <w:bookmarkStart w:id="57" w:name="_Toc534894425"/>
      <w:r>
        <w:t>En ny lag införs</w:t>
      </w:r>
      <w:bookmarkEnd w:id="50"/>
      <w:bookmarkEnd w:id="51"/>
      <w:bookmarkEnd w:id="52"/>
      <w:bookmarkEnd w:id="53"/>
      <w:bookmarkEnd w:id="54"/>
      <w:bookmarkEnd w:id="55"/>
      <w:bookmarkEnd w:id="56"/>
      <w:bookmarkEnd w:id="57"/>
    </w:p>
    <w:p w14:paraId="74990918" w14:textId="77777777" w:rsidR="0032594C" w:rsidRDefault="0032594C" w:rsidP="0032594C">
      <w:pPr>
        <w:pStyle w:val="Brdtextram"/>
      </w:pPr>
      <w:r>
        <w:rPr>
          <w:b/>
        </w:rPr>
        <w:t>Regeringens f</w:t>
      </w:r>
      <w:r w:rsidRPr="00420062">
        <w:rPr>
          <w:b/>
        </w:rPr>
        <w:t>örslag:</w:t>
      </w:r>
      <w:r>
        <w:t xml:space="preserve"> De nationella bestämmelser som behövs för att komplettera EU-förordningen ska sam</w:t>
      </w:r>
      <w:r>
        <w:softHyphen/>
        <w:t>las i en ny lag.</w:t>
      </w:r>
    </w:p>
    <w:p w14:paraId="2DFEE26B" w14:textId="77777777" w:rsidR="0032594C" w:rsidRDefault="0032594C" w:rsidP="0032594C">
      <w:pPr>
        <w:pStyle w:val="Brdtextmedindragram"/>
      </w:pPr>
      <w:r>
        <w:t>Termer och uttryck i lagen ska ha samma betydelse som i EU-förord</w:t>
      </w:r>
      <w:r>
        <w:softHyphen/>
        <w:t>ning</w:t>
      </w:r>
      <w:r>
        <w:softHyphen/>
        <w:t>en.</w:t>
      </w:r>
    </w:p>
    <w:p w14:paraId="2640F0B9" w14:textId="77777777" w:rsidR="0032594C" w:rsidRPr="00A76360" w:rsidRDefault="0032594C" w:rsidP="0032594C">
      <w:pPr>
        <w:pStyle w:val="Brdtextmedindrag"/>
        <w:rPr>
          <w:sz w:val="8"/>
          <w:szCs w:val="8"/>
        </w:rPr>
      </w:pPr>
    </w:p>
    <w:p w14:paraId="245FB87C" w14:textId="77777777" w:rsidR="0032594C" w:rsidRDefault="0032594C" w:rsidP="0032594C">
      <w:pPr>
        <w:pStyle w:val="Brdtextmedindrag"/>
        <w:rPr>
          <w:spacing w:val="-2"/>
        </w:rPr>
      </w:pPr>
      <w:r w:rsidRPr="00C50A2B">
        <w:rPr>
          <w:b/>
          <w:spacing w:val="-2"/>
        </w:rPr>
        <w:t>Promemorians förslag</w:t>
      </w:r>
      <w:r>
        <w:rPr>
          <w:spacing w:val="-2"/>
        </w:rPr>
        <w:t xml:space="preserve"> överensstämmer med regeringens.</w:t>
      </w:r>
    </w:p>
    <w:p w14:paraId="07352745" w14:textId="77777777" w:rsidR="0032594C" w:rsidRDefault="0032594C" w:rsidP="0032594C">
      <w:pPr>
        <w:pStyle w:val="Brdtextmedindrag"/>
        <w:rPr>
          <w:spacing w:val="-2"/>
        </w:rPr>
      </w:pPr>
      <w:r w:rsidRPr="00E20869">
        <w:rPr>
          <w:b/>
          <w:spacing w:val="-2"/>
        </w:rPr>
        <w:t>Remissinstanserna</w:t>
      </w:r>
      <w:r>
        <w:rPr>
          <w:spacing w:val="-2"/>
        </w:rPr>
        <w:t xml:space="preserve"> tillstyrker eller har inga invändningar mot förslaget.</w:t>
      </w:r>
    </w:p>
    <w:p w14:paraId="1D303AB7" w14:textId="77777777" w:rsidR="0032594C" w:rsidRDefault="0032594C" w:rsidP="0032594C">
      <w:pPr>
        <w:pStyle w:val="Brdtextmedindrag"/>
      </w:pPr>
      <w:r>
        <w:rPr>
          <w:b/>
        </w:rPr>
        <w:t xml:space="preserve">Skälen för regeringens </w:t>
      </w:r>
      <w:r w:rsidRPr="0006285B">
        <w:rPr>
          <w:b/>
        </w:rPr>
        <w:t>förslag:</w:t>
      </w:r>
      <w:r>
        <w:t xml:space="preserve"> Som framgår av avsnitt 4 är EU-förordningen </w:t>
      </w:r>
      <w:r w:rsidRPr="00B00D2D">
        <w:t xml:space="preserve">ett komplement till </w:t>
      </w:r>
      <w:r>
        <w:t>post</w:t>
      </w:r>
      <w:r>
        <w:softHyphen/>
        <w:t>direktivet</w:t>
      </w:r>
      <w:r w:rsidRPr="00B00D2D">
        <w:t>.</w:t>
      </w:r>
      <w:r>
        <w:t xml:space="preserve"> Direktivet har genomförts i svensk rätt. Bestämmelser som följer av post</w:t>
      </w:r>
      <w:r>
        <w:softHyphen/>
        <w:t>direktivet och dess ändrings</w:t>
      </w:r>
      <w:r>
        <w:softHyphen/>
        <w:t>direktiv finns i postlagen. Som framgår av redogörelsen i avsnitt 5 reglerar p</w:t>
      </w:r>
      <w:r w:rsidRPr="0097437D">
        <w:t>ostlagen dock endast post</w:t>
      </w:r>
      <w:r w:rsidRPr="0097437D">
        <w:softHyphen/>
        <w:t>verk</w:t>
      </w:r>
      <w:r w:rsidRPr="0097437D">
        <w:softHyphen/>
        <w:t>sam</w:t>
      </w:r>
      <w:r w:rsidRPr="0097437D">
        <w:softHyphen/>
        <w:t>het och samhälls</w:t>
      </w:r>
      <w:r w:rsidRPr="0097437D">
        <w:softHyphen/>
        <w:t>omfattande post</w:t>
      </w:r>
      <w:r>
        <w:softHyphen/>
      </w:r>
      <w:r w:rsidRPr="0097437D">
        <w:t xml:space="preserve">tjänst. </w:t>
      </w:r>
      <w:r w:rsidRPr="00D07CF6">
        <w:rPr>
          <w:spacing w:val="-4"/>
        </w:rPr>
        <w:t>Post</w:t>
      </w:r>
      <w:r w:rsidRPr="00D07CF6">
        <w:rPr>
          <w:spacing w:val="-4"/>
        </w:rPr>
        <w:softHyphen/>
        <w:t>verksamhet omfattar endast brev, medan den sam</w:t>
      </w:r>
      <w:r w:rsidRPr="00D07CF6">
        <w:rPr>
          <w:spacing w:val="-4"/>
        </w:rPr>
        <w:softHyphen/>
        <w:t>hälls</w:t>
      </w:r>
      <w:r w:rsidRPr="00D07CF6">
        <w:rPr>
          <w:spacing w:val="-4"/>
        </w:rPr>
        <w:softHyphen/>
      </w:r>
      <w:r w:rsidRPr="00D07CF6">
        <w:rPr>
          <w:spacing w:val="-4"/>
        </w:rPr>
        <w:softHyphen/>
        <w:t>omfattande</w:t>
      </w:r>
      <w:r>
        <w:t xml:space="preserve"> post</w:t>
      </w:r>
      <w:r>
        <w:softHyphen/>
        <w:t>tjänsten omfattar post</w:t>
      </w:r>
      <w:r>
        <w:softHyphen/>
        <w:t xml:space="preserve">försändelser – dvs. både brev och paket – som väger högst 20 kg. Med hänsyn till definitionen av paket i artikel 2 i EU-förordningen är förordningens tillämpningsområde således ett annat än det som </w:t>
      </w:r>
      <w:r w:rsidRPr="00CB6E46">
        <w:rPr>
          <w:spacing w:val="-2"/>
        </w:rPr>
        <w:t>regleras i postlagen. Det skulle därför vara nödvändigt att utvidga post</w:t>
      </w:r>
      <w:r w:rsidRPr="00CB6E46">
        <w:rPr>
          <w:spacing w:val="-2"/>
        </w:rPr>
        <w:softHyphen/>
        <w:t>lagens</w:t>
      </w:r>
      <w:r>
        <w:t xml:space="preserve"> tillämp</w:t>
      </w:r>
      <w:r>
        <w:softHyphen/>
        <w:t>nings</w:t>
      </w:r>
      <w:r>
        <w:softHyphen/>
        <w:t>område för att kunna reglera paket</w:t>
      </w:r>
      <w:r>
        <w:softHyphen/>
        <w:t>leverans</w:t>
      </w:r>
      <w:r>
        <w:softHyphen/>
        <w:t xml:space="preserve">tjänster i den lagen. </w:t>
      </w:r>
      <w:r w:rsidRPr="00CB6E46">
        <w:rPr>
          <w:spacing w:val="-2"/>
        </w:rPr>
        <w:t>Det finns dessutom skillnader i förhållande till de definitioner som används</w:t>
      </w:r>
      <w:r>
        <w:t xml:space="preserve"> i postlagen, t.ex. definitionen av postför</w:t>
      </w:r>
      <w:r>
        <w:softHyphen/>
        <w:t>sänd</w:t>
      </w:r>
      <w:r>
        <w:softHyphen/>
        <w:t xml:space="preserve">else jämfört med samma definition enligt postdirektivet. EU-förordningen omfattar även </w:t>
      </w:r>
      <w:r w:rsidRPr="00DA7D04">
        <w:rPr>
          <w:spacing w:val="-3"/>
        </w:rPr>
        <w:t>lättare postförsändelser som ryms inom definitionen av brev enligt postlagen,</w:t>
      </w:r>
      <w:r>
        <w:t xml:space="preserve"> vilket för det fall de kompletterande bestämmelserna till EU-förordningen tas in i postlagen också kan bidra till en samman</w:t>
      </w:r>
      <w:r>
        <w:softHyphen/>
        <w:t>bland</w:t>
      </w:r>
      <w:r>
        <w:softHyphen/>
        <w:t>ning av definitioner och därmed försvåra tillämpningen. En ytterligare kom</w:t>
      </w:r>
      <w:r>
        <w:softHyphen/>
        <w:t>plik</w:t>
      </w:r>
      <w:r>
        <w:softHyphen/>
        <w:t xml:space="preserve">ation med att ta </w:t>
      </w:r>
      <w:r w:rsidRPr="00DA7D04">
        <w:rPr>
          <w:spacing w:val="-2"/>
        </w:rPr>
        <w:t xml:space="preserve">in </w:t>
      </w:r>
      <w:r w:rsidRPr="00CB6E46">
        <w:rPr>
          <w:spacing w:val="-4"/>
        </w:rPr>
        <w:t>kompletterande bestämmelser till EU-förord</w:t>
      </w:r>
      <w:r w:rsidRPr="00CB6E46">
        <w:rPr>
          <w:spacing w:val="-4"/>
        </w:rPr>
        <w:softHyphen/>
        <w:t>ning</w:t>
      </w:r>
      <w:r w:rsidRPr="00CB6E46">
        <w:rPr>
          <w:spacing w:val="-4"/>
        </w:rPr>
        <w:softHyphen/>
        <w:t>en i postlagen är att den lagen</w:t>
      </w:r>
      <w:r w:rsidRPr="00DA7D04">
        <w:rPr>
          <w:spacing w:val="-3"/>
        </w:rPr>
        <w:t xml:space="preserve"> uteslutande reglerar tillstånds</w:t>
      </w:r>
      <w:r w:rsidRPr="00DA7D04">
        <w:rPr>
          <w:spacing w:val="-3"/>
        </w:rPr>
        <w:softHyphen/>
        <w:t>pliktig verk</w:t>
      </w:r>
      <w:r w:rsidRPr="00DA7D04">
        <w:rPr>
          <w:spacing w:val="-3"/>
        </w:rPr>
        <w:softHyphen/>
        <w:t>samhet, vilket bl.a. åter</w:t>
      </w:r>
      <w:r w:rsidRPr="00DA7D04">
        <w:rPr>
          <w:spacing w:val="-3"/>
        </w:rPr>
        <w:softHyphen/>
        <w:t>speglas</w:t>
      </w:r>
      <w:r>
        <w:t xml:space="preserve"> </w:t>
      </w:r>
      <w:r w:rsidRPr="00DA7D04">
        <w:rPr>
          <w:spacing w:val="-3"/>
        </w:rPr>
        <w:t>i den termin</w:t>
      </w:r>
      <w:r w:rsidRPr="00DA7D04">
        <w:rPr>
          <w:spacing w:val="-3"/>
        </w:rPr>
        <w:softHyphen/>
        <w:t>ologi som används i lagen. Mot den bakgrunden anser regeringen</w:t>
      </w:r>
      <w:r>
        <w:t xml:space="preserve"> att det är lämpligt att de lag</w:t>
      </w:r>
      <w:r>
        <w:softHyphen/>
        <w:t>bestäm</w:t>
      </w:r>
      <w:r>
        <w:softHyphen/>
        <w:t>melser som är nödvändiga till följd av EU-förord</w:t>
      </w:r>
      <w:r>
        <w:softHyphen/>
        <w:t>ning</w:t>
      </w:r>
      <w:r>
        <w:softHyphen/>
        <w:t>en samlas i en ny lag.</w:t>
      </w:r>
    </w:p>
    <w:p w14:paraId="5E493E3E" w14:textId="77777777" w:rsidR="0032594C" w:rsidRDefault="0032594C" w:rsidP="0032594C">
      <w:pPr>
        <w:pStyle w:val="Brdtextmedindrag"/>
      </w:pPr>
      <w:r w:rsidRPr="00930294">
        <w:t xml:space="preserve">Hänvisningen till EU-förordningen i lagtexten bör </w:t>
      </w:r>
      <w:r>
        <w:t xml:space="preserve">vara utformad på så </w:t>
      </w:r>
      <w:r w:rsidRPr="00CB6E46">
        <w:rPr>
          <w:spacing w:val="-2"/>
        </w:rPr>
        <w:t>sätt att den avser EU-förordningen i den vid varje tidpunkt gällande lydelsen,</w:t>
      </w:r>
      <w:r>
        <w:t xml:space="preserve"> </w:t>
      </w:r>
      <w:r w:rsidRPr="00CB6E46">
        <w:rPr>
          <w:spacing w:val="-2"/>
        </w:rPr>
        <w:t>s.k. dynamisk hänvisning. EU-förordningen kan ändras utan att det påverkar</w:t>
      </w:r>
      <w:r>
        <w:t xml:space="preserve"> </w:t>
      </w:r>
      <w:r w:rsidRPr="00CB6E46">
        <w:rPr>
          <w:spacing w:val="-2"/>
        </w:rPr>
        <w:t>de kompletterande bestämmelserna på nationell nivå. För att i sådana situa</w:t>
      </w:r>
      <w:r w:rsidRPr="00CB6E46">
        <w:rPr>
          <w:spacing w:val="-2"/>
        </w:rPr>
        <w:softHyphen/>
        <w:t xml:space="preserve">tioner undvika en lagändring är det enligt regeringen lämpligt att inte koppla </w:t>
      </w:r>
      <w:r>
        <w:t xml:space="preserve">rättsakten i en viss angiven lydelse till den nya lagen. </w:t>
      </w:r>
    </w:p>
    <w:p w14:paraId="3AE5C078" w14:textId="77777777" w:rsidR="0032594C" w:rsidRDefault="0032594C" w:rsidP="0032594C">
      <w:pPr>
        <w:pStyle w:val="Brdtextmedindrag"/>
      </w:pPr>
      <w:r>
        <w:t>I och med att den nya lagen syftar till att komplettera EU-förordningens be</w:t>
      </w:r>
      <w:r>
        <w:softHyphen/>
        <w:t xml:space="preserve">stämmelser bör termer och uttryck i lagen ha samma betydelse som i EU-förordningen. Det bör införas en särskild bestämmelse om detta. </w:t>
      </w:r>
    </w:p>
    <w:p w14:paraId="1B157D4F" w14:textId="77777777" w:rsidR="0032594C" w:rsidRDefault="0032594C" w:rsidP="0032594C">
      <w:pPr>
        <w:pStyle w:val="Rubrik2"/>
      </w:pPr>
      <w:bookmarkStart w:id="58" w:name="_Toc515534209"/>
      <w:bookmarkStart w:id="59" w:name="_Toc516231674"/>
      <w:bookmarkStart w:id="60" w:name="_Toc528570302"/>
      <w:bookmarkStart w:id="61" w:name="_Toc531172841"/>
      <w:bookmarkStart w:id="62" w:name="_Toc531851927"/>
      <w:bookmarkStart w:id="63" w:name="_Toc531851971"/>
      <w:bookmarkStart w:id="64" w:name="_Toc533089429"/>
      <w:bookmarkStart w:id="65" w:name="_Toc534894426"/>
      <w:r>
        <w:t>Kompletterande informationskrav får</w:t>
      </w:r>
      <w:r>
        <w:br/>
        <w:t>meddelas vid behov</w:t>
      </w:r>
      <w:bookmarkEnd w:id="58"/>
      <w:bookmarkEnd w:id="59"/>
      <w:bookmarkEnd w:id="60"/>
      <w:bookmarkEnd w:id="61"/>
      <w:bookmarkEnd w:id="62"/>
      <w:bookmarkEnd w:id="63"/>
      <w:bookmarkEnd w:id="64"/>
      <w:bookmarkEnd w:id="65"/>
    </w:p>
    <w:p w14:paraId="2274FEA4" w14:textId="5472CF16" w:rsidR="0032594C" w:rsidRPr="004D3BE7" w:rsidRDefault="0032594C" w:rsidP="0032594C">
      <w:pPr>
        <w:pStyle w:val="Brdtextram"/>
      </w:pPr>
      <w:r w:rsidRPr="00655347">
        <w:rPr>
          <w:b/>
        </w:rPr>
        <w:t>Regeringens förslag:</w:t>
      </w:r>
      <w:r w:rsidRPr="004D3BE7">
        <w:t xml:space="preserve"> Regeringen eller den myndighet som regeringen bestämmer ska få meddela föreskrifter om </w:t>
      </w:r>
      <w:r>
        <w:t xml:space="preserve">annan skyldighet att lämna </w:t>
      </w:r>
      <w:r w:rsidRPr="004D3BE7">
        <w:t>information</w:t>
      </w:r>
      <w:r>
        <w:t xml:space="preserve"> än som anges i</w:t>
      </w:r>
      <w:r w:rsidRPr="004D3BE7">
        <w:t xml:space="preserve"> EU-förordningen.</w:t>
      </w:r>
    </w:p>
    <w:p w14:paraId="7D59A33B" w14:textId="77777777" w:rsidR="0032594C" w:rsidRPr="00A76360" w:rsidRDefault="0032594C" w:rsidP="0032594C">
      <w:pPr>
        <w:pStyle w:val="Brdtextmedindrag"/>
        <w:rPr>
          <w:sz w:val="8"/>
          <w:szCs w:val="8"/>
        </w:rPr>
      </w:pPr>
    </w:p>
    <w:p w14:paraId="72D7FD79" w14:textId="77777777" w:rsidR="0032594C" w:rsidRPr="00FF0249" w:rsidRDefault="0032594C" w:rsidP="0032594C">
      <w:pPr>
        <w:pStyle w:val="Brdtextmedindrag"/>
        <w:rPr>
          <w:spacing w:val="-2"/>
        </w:rPr>
      </w:pPr>
      <w:r w:rsidRPr="00FF0249">
        <w:rPr>
          <w:b/>
          <w:spacing w:val="-2"/>
        </w:rPr>
        <w:t>Promemorians förslag</w:t>
      </w:r>
      <w:r w:rsidRPr="00FF0249">
        <w:rPr>
          <w:spacing w:val="-2"/>
        </w:rPr>
        <w:t xml:space="preserve"> överensstämmer med regeringens.</w:t>
      </w:r>
    </w:p>
    <w:p w14:paraId="632412A6" w14:textId="77777777" w:rsidR="0032594C" w:rsidRDefault="0032594C" w:rsidP="0032594C">
      <w:pPr>
        <w:pStyle w:val="Brdtextmedindrag"/>
        <w:rPr>
          <w:spacing w:val="-2"/>
        </w:rPr>
      </w:pPr>
      <w:r w:rsidRPr="00FF0249">
        <w:rPr>
          <w:b/>
          <w:spacing w:val="-2"/>
        </w:rPr>
        <w:t>Remissinstanserna</w:t>
      </w:r>
      <w:r w:rsidRPr="00FF0249">
        <w:rPr>
          <w:spacing w:val="-2"/>
        </w:rPr>
        <w:t xml:space="preserve"> tillstyrker eller har inga invändningar mot förslaget.</w:t>
      </w:r>
      <w:r>
        <w:rPr>
          <w:spacing w:val="-2"/>
        </w:rPr>
        <w:t xml:space="preserve"> </w:t>
      </w:r>
      <w:r w:rsidRPr="00D55C69">
        <w:rPr>
          <w:i/>
          <w:spacing w:val="-2"/>
        </w:rPr>
        <w:t>PTS</w:t>
      </w:r>
      <w:r>
        <w:rPr>
          <w:spacing w:val="-2"/>
        </w:rPr>
        <w:t xml:space="preserve"> framhåller att det är viktigt att det i lagen och dess förarbeten framgår hur långt bemyndigandet att utfärda kompletterande informationskrav sträcker sig. </w:t>
      </w:r>
      <w:r w:rsidRPr="00044EF5">
        <w:rPr>
          <w:i/>
          <w:spacing w:val="-2"/>
        </w:rPr>
        <w:t>Förvaltningsrätten i Stockholm</w:t>
      </w:r>
      <w:r>
        <w:rPr>
          <w:spacing w:val="-2"/>
        </w:rPr>
        <w:t xml:space="preserve"> påpekar med anledning av EU-förordningens bestämmelse i fråga om sekretess, att uppgifter om affärs- och driftförhållanden i mål hos domstol normalt endast omfattas av svag sekretess.</w:t>
      </w:r>
    </w:p>
    <w:p w14:paraId="1DD7FBC4" w14:textId="0977306C" w:rsidR="0032594C" w:rsidRPr="00140837" w:rsidRDefault="0032594C" w:rsidP="0032594C">
      <w:pPr>
        <w:pStyle w:val="Brdtextmedindrag"/>
        <w:rPr>
          <w:spacing w:val="-2"/>
        </w:rPr>
      </w:pPr>
      <w:r w:rsidRPr="00140837">
        <w:rPr>
          <w:b/>
          <w:spacing w:val="-2"/>
        </w:rPr>
        <w:t>Skälen för regeringens förslag:</w:t>
      </w:r>
      <w:r w:rsidRPr="00140837">
        <w:rPr>
          <w:spacing w:val="-2"/>
        </w:rPr>
        <w:t xml:space="preserve"> Som framgår av avsnitt 4 ställs det i EU-</w:t>
      </w:r>
      <w:r>
        <w:t xml:space="preserve">förordningen krav på tillhandahållare av paketleveranstjänster att lämna viss information. Enligt artikel 4.5 får den nationella </w:t>
      </w:r>
      <w:r w:rsidRPr="00DA7D04">
        <w:t>tillsyns</w:t>
      </w:r>
      <w:r w:rsidRPr="00DA7D04">
        <w:softHyphen/>
        <w:t>myndig</w:t>
      </w:r>
      <w:r w:rsidRPr="00DA7D04">
        <w:softHyphen/>
        <w:t>heten införa informationskrav utöver de</w:t>
      </w:r>
      <w:r>
        <w:t>m</w:t>
      </w:r>
      <w:r w:rsidRPr="00DA7D04">
        <w:t xml:space="preserve"> som anges i punkt</w:t>
      </w:r>
      <w:r w:rsidRPr="00DA7D04">
        <w:softHyphen/>
      </w:r>
      <w:r w:rsidRPr="00DA7D04">
        <w:rPr>
          <w:spacing w:val="-4"/>
        </w:rPr>
        <w:t>er</w:t>
      </w:r>
      <w:r w:rsidRPr="00DA7D04">
        <w:rPr>
          <w:spacing w:val="-4"/>
        </w:rPr>
        <w:softHyphen/>
        <w:t xml:space="preserve">na 1 och 3, förutsatt att de behövs och är proportionella. Eftersom den svenska </w:t>
      </w:r>
      <w:r>
        <w:t xml:space="preserve">paketmarknaden i dag är i princip oreglerad saknas det information om aktörerna på marknaden och de tjänster som erbjuds. Det är därför svårt att bedöma </w:t>
      </w:r>
      <w:r w:rsidRPr="00140837">
        <w:rPr>
          <w:spacing w:val="-2"/>
        </w:rPr>
        <w:t>vilken information som behövs för att tillsynsmyndigheten bättre ska kunna</w:t>
      </w:r>
      <w:r>
        <w:t xml:space="preserve"> överblicka paket</w:t>
      </w:r>
      <w:r>
        <w:softHyphen/>
        <w:t xml:space="preserve">marknaden och utöva </w:t>
      </w:r>
      <w:r w:rsidRPr="00DA7D04">
        <w:t xml:space="preserve">tillsyn </w:t>
      </w:r>
      <w:r>
        <w:t xml:space="preserve">på det sätt som är </w:t>
      </w:r>
      <w:r w:rsidRPr="00DA7D04">
        <w:t>syftet med EU-förordningen. Dessutom förändras paketmark</w:t>
      </w:r>
      <w:r w:rsidRPr="00DA7D04">
        <w:softHyphen/>
      </w:r>
      <w:r>
        <w:t xml:space="preserve">naden snabbt till följd av </w:t>
      </w:r>
      <w:r w:rsidRPr="00140837">
        <w:rPr>
          <w:spacing w:val="-4"/>
        </w:rPr>
        <w:t>den snabbt ökande e-handeln. Kraven på information kommer därmed sanno</w:t>
      </w:r>
      <w:r w:rsidR="00140837" w:rsidRPr="00140837">
        <w:rPr>
          <w:spacing w:val="-4"/>
        </w:rPr>
        <w:softHyphen/>
      </w:r>
      <w:r w:rsidRPr="00140837">
        <w:rPr>
          <w:spacing w:val="-2"/>
        </w:rPr>
        <w:t>likt att förändras beroende på utvecklingen av paket</w:t>
      </w:r>
      <w:r w:rsidRPr="00140837">
        <w:rPr>
          <w:spacing w:val="-2"/>
        </w:rPr>
        <w:softHyphen/>
        <w:t>marknad</w:t>
      </w:r>
      <w:r w:rsidRPr="00140837">
        <w:rPr>
          <w:spacing w:val="-2"/>
        </w:rPr>
        <w:softHyphen/>
        <w:t>en och hur till</w:t>
      </w:r>
      <w:r w:rsidR="00140837" w:rsidRPr="00140837">
        <w:rPr>
          <w:spacing w:val="-2"/>
        </w:rPr>
        <w:softHyphen/>
      </w:r>
      <w:r w:rsidRPr="00140837">
        <w:rPr>
          <w:spacing w:val="-2"/>
        </w:rPr>
        <w:t>syns</w:t>
      </w:r>
      <w:r w:rsidRPr="00140837">
        <w:rPr>
          <w:spacing w:val="-2"/>
        </w:rPr>
        <w:softHyphen/>
        <w:t>verksamheten utformas. Mot den bakgrunden anser regeringen att kom</w:t>
      </w:r>
      <w:r w:rsidR="00140837" w:rsidRPr="00140837">
        <w:rPr>
          <w:spacing w:val="-2"/>
        </w:rPr>
        <w:softHyphen/>
      </w:r>
      <w:r>
        <w:t>pletterande informationskrav lämpligen bör regleras på före</w:t>
      </w:r>
      <w:r>
        <w:softHyphen/>
        <w:t>skrifts</w:t>
      </w:r>
      <w:r>
        <w:softHyphen/>
        <w:t xml:space="preserve">nivå. </w:t>
      </w:r>
      <w:r w:rsidR="00F928D3">
        <w:t>Lagen bör därför innehålla ett bemyndigande för regeringen eller den myndighet som regeringen bestämmer a</w:t>
      </w:r>
      <w:r w:rsidR="002B7742">
        <w:t xml:space="preserve">tt få meddela föreskrifter om sådana krav. </w:t>
      </w:r>
      <w:r>
        <w:t>Exempel på information som tillsyns</w:t>
      </w:r>
      <w:r>
        <w:softHyphen/>
        <w:t>myndig</w:t>
      </w:r>
      <w:r>
        <w:softHyphen/>
        <w:t>heten kan be</w:t>
      </w:r>
      <w:r w:rsidRPr="00DA7D04">
        <w:t>höva är uppgifter om var paketleveranstjäns</w:t>
      </w:r>
      <w:r w:rsidRPr="00D97AA1">
        <w:rPr>
          <w:spacing w:val="-3"/>
        </w:rPr>
        <w:t>terna tillhanda</w:t>
      </w:r>
      <w:r w:rsidRPr="00D97AA1">
        <w:rPr>
          <w:spacing w:val="-3"/>
        </w:rPr>
        <w:softHyphen/>
        <w:t xml:space="preserve">hålls och till vilken typ av </w:t>
      </w:r>
      <w:r w:rsidRPr="00826590">
        <w:rPr>
          <w:spacing w:val="-4"/>
        </w:rPr>
        <w:t>kund tjänst</w:t>
      </w:r>
      <w:r w:rsidR="00140837" w:rsidRPr="00826590">
        <w:rPr>
          <w:spacing w:val="-4"/>
        </w:rPr>
        <w:softHyphen/>
      </w:r>
      <w:r w:rsidRPr="00826590">
        <w:rPr>
          <w:spacing w:val="-4"/>
        </w:rPr>
        <w:t>erna erbjuds, t.ex. privat</w:t>
      </w:r>
      <w:r w:rsidRPr="00826590">
        <w:rPr>
          <w:spacing w:val="-4"/>
        </w:rPr>
        <w:softHyphen/>
        <w:t xml:space="preserve">personer eller företag. </w:t>
      </w:r>
      <w:r w:rsidRPr="00826590">
        <w:rPr>
          <w:i/>
          <w:spacing w:val="-4"/>
        </w:rPr>
        <w:t xml:space="preserve">PTS </w:t>
      </w:r>
      <w:r w:rsidRPr="00826590">
        <w:rPr>
          <w:spacing w:val="-4"/>
        </w:rPr>
        <w:t>för också fram</w:t>
      </w:r>
      <w:r>
        <w:t xml:space="preserve"> </w:t>
      </w:r>
      <w:r w:rsidRPr="00826590">
        <w:rPr>
          <w:spacing w:val="-4"/>
        </w:rPr>
        <w:t>att även annan information kan behövas, t.ex. uppdelning av antal försändelser</w:t>
      </w:r>
      <w:r>
        <w:t xml:space="preserve"> </w:t>
      </w:r>
      <w:r w:rsidRPr="00140837">
        <w:rPr>
          <w:spacing w:val="-2"/>
        </w:rPr>
        <w:t>på respektive kategori av slutlig mottagare (dvs. privatperson eller företag).</w:t>
      </w:r>
    </w:p>
    <w:p w14:paraId="79EC68B5" w14:textId="45634257" w:rsidR="0032594C" w:rsidRDefault="0032594C" w:rsidP="00D33606">
      <w:pPr>
        <w:pStyle w:val="Brdtextmedindrag"/>
      </w:pPr>
      <w:r w:rsidRPr="00007432">
        <w:rPr>
          <w:spacing w:val="-2"/>
        </w:rPr>
        <w:t xml:space="preserve">I enlighet med </w:t>
      </w:r>
      <w:r w:rsidRPr="00007432">
        <w:rPr>
          <w:i/>
          <w:spacing w:val="-2"/>
        </w:rPr>
        <w:t xml:space="preserve">Lagrådets </w:t>
      </w:r>
      <w:r w:rsidRPr="00007432">
        <w:rPr>
          <w:spacing w:val="-2"/>
        </w:rPr>
        <w:t xml:space="preserve">förslag bör det </w:t>
      </w:r>
      <w:r w:rsidRPr="00826590">
        <w:rPr>
          <w:spacing w:val="-2"/>
        </w:rPr>
        <w:t>i bemyndigandet anges</w:t>
      </w:r>
      <w:r w:rsidRPr="00007432">
        <w:rPr>
          <w:spacing w:val="-2"/>
        </w:rPr>
        <w:t xml:space="preserve"> att rege</w:t>
      </w:r>
      <w:r w:rsidR="00007432" w:rsidRPr="00007432">
        <w:rPr>
          <w:spacing w:val="-2"/>
        </w:rPr>
        <w:softHyphen/>
      </w:r>
      <w:r>
        <w:t xml:space="preserve">ringen eller den myndighet som regeringen bestämmer får meddela föreskrifter om annan skyldighet att lämna information än som anges i artikel </w:t>
      </w:r>
      <w:r w:rsidRPr="00007432">
        <w:rPr>
          <w:spacing w:val="-2"/>
        </w:rPr>
        <w:t>4.1 och 4.3 i EU-förordningen. Grundförutsättningen för att tillsyns</w:t>
      </w:r>
      <w:r w:rsidRPr="00007432">
        <w:rPr>
          <w:spacing w:val="-2"/>
        </w:rPr>
        <w:softHyphen/>
        <w:t>myndig</w:t>
      </w:r>
      <w:r w:rsidRPr="00007432">
        <w:rPr>
          <w:spacing w:val="-2"/>
        </w:rPr>
        <w:softHyphen/>
      </w:r>
      <w:r w:rsidR="00007432" w:rsidRPr="00007432">
        <w:rPr>
          <w:spacing w:val="-2"/>
        </w:rPr>
        <w:softHyphen/>
      </w:r>
      <w:r w:rsidRPr="00EB4CA6">
        <w:rPr>
          <w:spacing w:val="-2"/>
        </w:rPr>
        <w:t xml:space="preserve">heten ska få meddela kompletterande informationskrav är enligt EU-förordningen att de behövs och uppfyller kravet på proportionalitet. Detta behöver, som Lagrådet påpekar, inte anges i lagtexten. Något förtydligande, som </w:t>
      </w:r>
      <w:r w:rsidRPr="00EB4CA6">
        <w:rPr>
          <w:i/>
          <w:spacing w:val="-2"/>
        </w:rPr>
        <w:t>PTS</w:t>
      </w:r>
      <w:r w:rsidRPr="00DA7D04">
        <w:t xml:space="preserve"> efterfråga</w:t>
      </w:r>
      <w:r>
        <w:t>r</w:t>
      </w:r>
      <w:r w:rsidRPr="00DA7D04">
        <w:t xml:space="preserve">, </w:t>
      </w:r>
      <w:r>
        <w:t>är inte nödvändigt. Det är tillsynsmyndigheten som utifrån sin kunskap om paketmarknaden och dess aktörer bäst gör den bedömningen. Sammantaget bör alltså kompletterande föreskrifter</w:t>
      </w:r>
      <w:r w:rsidRPr="00461861">
        <w:t xml:space="preserve"> </w:t>
      </w:r>
      <w:r>
        <w:t>meddelas vid behov.</w:t>
      </w:r>
    </w:p>
    <w:p w14:paraId="7D79D200" w14:textId="77777777" w:rsidR="0032594C" w:rsidRDefault="0032594C" w:rsidP="0032594C">
      <w:pPr>
        <w:pStyle w:val="Brdtextmedindrag"/>
      </w:pPr>
      <w:r>
        <w:t xml:space="preserve">Enligt </w:t>
      </w:r>
      <w:r w:rsidRPr="00D97AA1">
        <w:t>artikel</w:t>
      </w:r>
      <w:r>
        <w:t xml:space="preserve"> 9 i EU-förordningen ska all</w:t>
      </w:r>
      <w:r w:rsidRPr="00850FF3">
        <w:t xml:space="preserve"> konfidentiell affärsinformation som tillhandahålls nationella tillsynsmyndigheter eller kommissionen </w:t>
      </w:r>
      <w:r>
        <w:t>o</w:t>
      </w:r>
      <w:r w:rsidRPr="00850FF3">
        <w:t>mfattas av strikta sekretesskrav enligt tillämpliga bestämmelser i unions</w:t>
      </w:r>
      <w:r>
        <w:softHyphen/>
      </w:r>
      <w:r w:rsidRPr="00850FF3">
        <w:t>rätt och nationell rätt.</w:t>
      </w:r>
      <w:r>
        <w:t xml:space="preserve"> Bestämmelser om sekretess i statlig tillsynsverksamhet </w:t>
      </w:r>
      <w:r w:rsidRPr="00D97AA1">
        <w:rPr>
          <w:spacing w:val="-2"/>
        </w:rPr>
        <w:t>för bl.a. uppgift om ett företags affärs- eller driftförhållanden finns i 30 kap.</w:t>
      </w:r>
      <w:r>
        <w:t xml:space="preserve"> </w:t>
      </w:r>
      <w:r w:rsidRPr="00953B31">
        <w:rPr>
          <w:spacing w:val="-3"/>
        </w:rPr>
        <w:t>23 § offentlighets- och sekretess</w:t>
      </w:r>
      <w:r w:rsidRPr="00953B31">
        <w:rPr>
          <w:spacing w:val="-3"/>
        </w:rPr>
        <w:softHyphen/>
        <w:t>lagen (2009:400), förkortad OSL, 9 § offent</w:t>
      </w:r>
      <w:r w:rsidRPr="00953B31">
        <w:rPr>
          <w:spacing w:val="-3"/>
        </w:rPr>
        <w:softHyphen/>
      </w:r>
      <w:r w:rsidRPr="00953B31">
        <w:rPr>
          <w:spacing w:val="-4"/>
        </w:rPr>
        <w:t>lighets- och sekretessförordningen (2009:641) och i bilagan till förordning</w:t>
      </w:r>
      <w:r w:rsidRPr="00953B31">
        <w:rPr>
          <w:spacing w:val="-4"/>
        </w:rPr>
        <w:softHyphen/>
        <w:t>en.</w:t>
      </w:r>
      <w:r w:rsidRPr="00D97AA1">
        <w:rPr>
          <w:spacing w:val="-2"/>
        </w:rPr>
        <w:t xml:space="preserve"> </w:t>
      </w:r>
      <w:r>
        <w:t>Sekretess gäller enligt de bestämmelserna i PTS utrednings- och tillsyns</w:t>
      </w:r>
      <w:r w:rsidRPr="002B7742">
        <w:rPr>
          <w:spacing w:val="-4"/>
        </w:rPr>
        <w:t xml:space="preserve">verksamhet. Som </w:t>
      </w:r>
      <w:r w:rsidRPr="002B7742">
        <w:rPr>
          <w:i/>
          <w:spacing w:val="-4"/>
        </w:rPr>
        <w:t xml:space="preserve">Förvaltningsrätten i Stockholm </w:t>
      </w:r>
      <w:r w:rsidRPr="002B7742">
        <w:rPr>
          <w:spacing w:val="-4"/>
        </w:rPr>
        <w:t xml:space="preserve">påpekar regleras sekretessen </w:t>
      </w:r>
      <w:r>
        <w:t xml:space="preserve">för motsvarande uppgifter hos domstolarna i 36 kap. 2 § OSL. Regeringen konstaterar att den svenska sekretessregleringen omfattar sådan konfidentiell affärsinformation som avses i EU-förordningen. </w:t>
      </w:r>
    </w:p>
    <w:p w14:paraId="457A39B8" w14:textId="77777777" w:rsidR="0032594C" w:rsidRDefault="0032594C" w:rsidP="0032594C">
      <w:pPr>
        <w:pStyle w:val="Rubrik2"/>
      </w:pPr>
      <w:bookmarkStart w:id="66" w:name="_Toc515534210"/>
      <w:bookmarkStart w:id="67" w:name="_Toc516231675"/>
      <w:bookmarkStart w:id="68" w:name="_Toc528570303"/>
      <w:bookmarkStart w:id="69" w:name="_Toc531172842"/>
      <w:bookmarkStart w:id="70" w:name="_Toc531851928"/>
      <w:bookmarkStart w:id="71" w:name="_Toc531851972"/>
      <w:bookmarkStart w:id="72" w:name="_Toc533089430"/>
      <w:bookmarkStart w:id="73" w:name="_Toc534894427"/>
      <w:r>
        <w:t>E</w:t>
      </w:r>
      <w:r w:rsidRPr="00C01A28">
        <w:t>n generell anmälningsskyldighet införs</w:t>
      </w:r>
      <w:bookmarkEnd w:id="66"/>
      <w:bookmarkEnd w:id="67"/>
      <w:bookmarkEnd w:id="68"/>
      <w:bookmarkEnd w:id="69"/>
      <w:bookmarkEnd w:id="70"/>
      <w:bookmarkEnd w:id="71"/>
      <w:bookmarkEnd w:id="72"/>
      <w:bookmarkEnd w:id="73"/>
    </w:p>
    <w:p w14:paraId="7D051B16" w14:textId="04020B3A" w:rsidR="0032594C" w:rsidRDefault="0032594C" w:rsidP="0032594C">
      <w:pPr>
        <w:pStyle w:val="Brdtextram"/>
      </w:pPr>
      <w:r>
        <w:rPr>
          <w:b/>
        </w:rPr>
        <w:t>Regeringens f</w:t>
      </w:r>
      <w:r w:rsidRPr="00777A63">
        <w:rPr>
          <w:b/>
        </w:rPr>
        <w:t>örslag:</w:t>
      </w:r>
      <w:r w:rsidRPr="00777A63">
        <w:t xml:space="preserve"> En tillhandahållare av paketleveranstjänster </w:t>
      </w:r>
      <w:r>
        <w:t xml:space="preserve">som är etablerad i Sverige </w:t>
      </w:r>
      <w:r w:rsidRPr="00777A63">
        <w:t>ska vara skyldig at</w:t>
      </w:r>
      <w:r>
        <w:t xml:space="preserve">t anmäla sin verksamhet till </w:t>
      </w:r>
      <w:r w:rsidRPr="00777A63">
        <w:t>tillsyns</w:t>
      </w:r>
      <w:r>
        <w:softHyphen/>
      </w:r>
      <w:r w:rsidRPr="00777A63">
        <w:t>myndig</w:t>
      </w:r>
      <w:r>
        <w:softHyphen/>
      </w:r>
      <w:r w:rsidRPr="00777A63">
        <w:t>heten.</w:t>
      </w:r>
    </w:p>
    <w:p w14:paraId="47ED13A0" w14:textId="77777777" w:rsidR="0032594C" w:rsidRDefault="0032594C" w:rsidP="0032594C">
      <w:pPr>
        <w:pStyle w:val="Brdtextmedindrag"/>
        <w:rPr>
          <w:sz w:val="8"/>
          <w:szCs w:val="8"/>
        </w:rPr>
      </w:pPr>
    </w:p>
    <w:p w14:paraId="6D16CC0C" w14:textId="77777777" w:rsidR="0032594C" w:rsidRDefault="0032594C" w:rsidP="0032594C">
      <w:pPr>
        <w:pStyle w:val="Brdtextmedindrag"/>
        <w:rPr>
          <w:spacing w:val="-2"/>
        </w:rPr>
      </w:pPr>
      <w:r w:rsidRPr="00C50A2B">
        <w:rPr>
          <w:b/>
          <w:spacing w:val="-2"/>
        </w:rPr>
        <w:t>Promemorians förslag</w:t>
      </w:r>
      <w:r>
        <w:rPr>
          <w:spacing w:val="-2"/>
        </w:rPr>
        <w:t xml:space="preserve"> överensstämmer i huvudsak med regeringens. I promemorian föreslås inte att det uttryckligen ska framgå att anmälnings</w:t>
      </w:r>
      <w:r>
        <w:rPr>
          <w:spacing w:val="-2"/>
        </w:rPr>
        <w:softHyphen/>
        <w:t>skyldigheten endast omfattar tillhandahållare av paketleveranstjänster som är etablerade i Sverige.</w:t>
      </w:r>
    </w:p>
    <w:p w14:paraId="1E9EC9EB" w14:textId="77777777" w:rsidR="0032594C" w:rsidRDefault="0032594C" w:rsidP="0032594C">
      <w:pPr>
        <w:pStyle w:val="Brdtextmedindrag"/>
        <w:rPr>
          <w:spacing w:val="-2"/>
        </w:rPr>
      </w:pPr>
      <w:r w:rsidRPr="00E20869">
        <w:rPr>
          <w:b/>
          <w:spacing w:val="-2"/>
        </w:rPr>
        <w:t>Remissinstanserna</w:t>
      </w:r>
      <w:r>
        <w:rPr>
          <w:spacing w:val="-2"/>
        </w:rPr>
        <w:t xml:space="preserve"> tillstyrker eller har inga synpunkter i sak på förslaget. </w:t>
      </w:r>
      <w:r w:rsidRPr="008D6310">
        <w:rPr>
          <w:i/>
          <w:spacing w:val="-2"/>
        </w:rPr>
        <w:t>Kommerskollegium</w:t>
      </w:r>
      <w:r>
        <w:rPr>
          <w:spacing w:val="-2"/>
        </w:rPr>
        <w:t xml:space="preserve"> anser dock att lagtexten ska utformas så att det tydligt framgår om anmälningsskyldigheten endast omfattar aktörer som är etable</w:t>
      </w:r>
      <w:r w:rsidRPr="008E3D98">
        <w:t xml:space="preserve">rade i Sverige. </w:t>
      </w:r>
      <w:r w:rsidRPr="008E3D98">
        <w:rPr>
          <w:i/>
        </w:rPr>
        <w:t>Kammarrätten i Stockholm</w:t>
      </w:r>
      <w:r w:rsidRPr="008E3D98">
        <w:t xml:space="preserve"> framhåller vikten av att anmäl</w:t>
      </w:r>
      <w:r>
        <w:rPr>
          <w:spacing w:val="-2"/>
        </w:rPr>
        <w:t>nings</w:t>
      </w:r>
      <w:r>
        <w:rPr>
          <w:spacing w:val="-2"/>
        </w:rPr>
        <w:softHyphen/>
        <w:t xml:space="preserve">skyldigheten utformas så att skyldigheten blir proportionerlig och att den administrativa bördan för små företag inte blir för omfattande. </w:t>
      </w:r>
      <w:r w:rsidRPr="003409A1">
        <w:rPr>
          <w:i/>
          <w:spacing w:val="-2"/>
        </w:rPr>
        <w:t>PTS</w:t>
      </w:r>
      <w:r>
        <w:rPr>
          <w:i/>
          <w:spacing w:val="-2"/>
        </w:rPr>
        <w:t xml:space="preserve"> </w:t>
      </w:r>
      <w:r>
        <w:rPr>
          <w:spacing w:val="-2"/>
        </w:rPr>
        <w:t>anser att det inte är tydligt vilken information som anmälnings</w:t>
      </w:r>
      <w:r>
        <w:rPr>
          <w:spacing w:val="-2"/>
        </w:rPr>
        <w:softHyphen/>
        <w:t>skyldiga ska lämna och att detta bör förtydligas i verkställighets</w:t>
      </w:r>
      <w:r>
        <w:rPr>
          <w:spacing w:val="-2"/>
        </w:rPr>
        <w:softHyphen/>
        <w:t>föreskrifter.</w:t>
      </w:r>
    </w:p>
    <w:p w14:paraId="4CB50307" w14:textId="77777777" w:rsidR="0032594C" w:rsidRDefault="0032594C" w:rsidP="0032594C">
      <w:pPr>
        <w:pStyle w:val="Rubrik4utannumrering"/>
      </w:pPr>
      <w:r>
        <w:t>Skälen för regeringens förslag</w:t>
      </w:r>
    </w:p>
    <w:p w14:paraId="57420865" w14:textId="77777777" w:rsidR="0032594C" w:rsidRDefault="0032594C" w:rsidP="0032594C">
      <w:pPr>
        <w:pStyle w:val="Rubrik5utannumrering"/>
        <w:spacing w:before="0"/>
      </w:pPr>
      <w:r>
        <w:t xml:space="preserve">Den nationella tillsynsmyndigheten behöver få kunskap om företagen </w:t>
      </w:r>
    </w:p>
    <w:p w14:paraId="1B48F744" w14:textId="77777777" w:rsidR="0032594C" w:rsidRDefault="0032594C" w:rsidP="0032594C">
      <w:pPr>
        <w:pStyle w:val="Brdtextmedindrag"/>
        <w:ind w:firstLine="0"/>
      </w:pPr>
      <w:r>
        <w:t>Ett av syftena med regleringen i EU-förord</w:t>
      </w:r>
      <w:r>
        <w:softHyphen/>
        <w:t>ningen är att ge nationella till</w:t>
      </w:r>
      <w:r>
        <w:softHyphen/>
        <w:t>syns</w:t>
      </w:r>
      <w:r>
        <w:softHyphen/>
      </w:r>
      <w:r>
        <w:softHyphen/>
        <w:t>myndigheter ökade möjligheter att utöva tillsyn när det gäller paket</w:t>
      </w:r>
      <w:r>
        <w:softHyphen/>
      </w:r>
      <w:r w:rsidRPr="00DA7D04">
        <w:rPr>
          <w:spacing w:val="-3"/>
        </w:rPr>
        <w:t>leveranstjänster. Som fram</w:t>
      </w:r>
      <w:r w:rsidRPr="00DA7D04">
        <w:rPr>
          <w:spacing w:val="-3"/>
        </w:rPr>
        <w:softHyphen/>
        <w:t xml:space="preserve">går av avsnitt 4 gäller skyldigheterna att </w:t>
      </w:r>
      <w:r>
        <w:rPr>
          <w:spacing w:val="-3"/>
        </w:rPr>
        <w:t xml:space="preserve">lämna </w:t>
      </w:r>
      <w:r w:rsidRPr="00DA7D04">
        <w:rPr>
          <w:spacing w:val="-2"/>
        </w:rPr>
        <w:t>information inklusive prisupp</w:t>
      </w:r>
      <w:r w:rsidRPr="00DA7D04">
        <w:rPr>
          <w:spacing w:val="-2"/>
        </w:rPr>
        <w:softHyphen/>
        <w:t>gifter i förhållande till den nationella till</w:t>
      </w:r>
      <w:r w:rsidRPr="00DA7D04">
        <w:rPr>
          <w:spacing w:val="-2"/>
        </w:rPr>
        <w:softHyphen/>
        <w:t>syns</w:t>
      </w:r>
      <w:r w:rsidRPr="005C1E47">
        <w:rPr>
          <w:spacing w:val="-4"/>
        </w:rPr>
        <w:t>myndigheten i den medlems</w:t>
      </w:r>
      <w:r w:rsidRPr="005C1E47">
        <w:rPr>
          <w:spacing w:val="-4"/>
        </w:rPr>
        <w:softHyphen/>
        <w:t>stat där tillhandahållaren av paketleverans</w:t>
      </w:r>
      <w:r w:rsidRPr="005C1E47">
        <w:rPr>
          <w:spacing w:val="-4"/>
        </w:rPr>
        <w:softHyphen/>
        <w:t xml:space="preserve">tjänster </w:t>
      </w:r>
      <w:r w:rsidRPr="005C1E47">
        <w:rPr>
          <w:spacing w:val="-2"/>
        </w:rPr>
        <w:t>är etablerad. Myndighetens tillsynsansvar är alltså avgränsat till företag som</w:t>
      </w:r>
      <w:r w:rsidRPr="00DA7D04">
        <w:rPr>
          <w:spacing w:val="-2"/>
        </w:rPr>
        <w:t xml:space="preserve"> </w:t>
      </w:r>
      <w:r w:rsidRPr="005C1E47">
        <w:rPr>
          <w:spacing w:val="-2"/>
        </w:rPr>
        <w:t>är etablerade i medlemsstaten. Företag som är etablerade i Sverige ska lämna</w:t>
      </w:r>
      <w:r>
        <w:t xml:space="preserve"> </w:t>
      </w:r>
      <w:r w:rsidRPr="005C1E47">
        <w:rPr>
          <w:spacing w:val="-2"/>
        </w:rPr>
        <w:t>aktuell information till PTS, som har utsetts till nationell tillsynsmyndighet</w:t>
      </w:r>
      <w:r>
        <w:t xml:space="preserve"> och därmed har det huvudsakliga tillsynsansvaret enligt EU-förordningen. För att PTS ska kunna utöva tillsynen är det nödvändigt att myndigheten får kännedom om vilka företag som verkar på marknaden.</w:t>
      </w:r>
      <w:r w:rsidRPr="00C1504F">
        <w:t xml:space="preserve"> </w:t>
      </w:r>
    </w:p>
    <w:p w14:paraId="5942A6BF" w14:textId="4D40AFA1" w:rsidR="0032594C" w:rsidRPr="00D15D67" w:rsidRDefault="0032594C" w:rsidP="0032594C">
      <w:pPr>
        <w:pStyle w:val="Brdtextmedindrag"/>
        <w:rPr>
          <w:spacing w:val="-2"/>
        </w:rPr>
      </w:pPr>
      <w:r w:rsidRPr="00135B76">
        <w:rPr>
          <w:spacing w:val="-2"/>
        </w:rPr>
        <w:t>PTS har i dag möjlighet att samla in uppgifter från tillhanda</w:t>
      </w:r>
      <w:r w:rsidRPr="00135B76">
        <w:rPr>
          <w:spacing w:val="-2"/>
        </w:rPr>
        <w:softHyphen/>
        <w:t xml:space="preserve">hållare av </w:t>
      </w:r>
      <w:r w:rsidRPr="00D15D67">
        <w:rPr>
          <w:spacing w:val="-2"/>
        </w:rPr>
        <w:t>post</w:t>
      </w:r>
      <w:r w:rsidRPr="00D15D67">
        <w:rPr>
          <w:spacing w:val="-2"/>
        </w:rPr>
        <w:softHyphen/>
        <w:t>tjänster. Enligt 3 kap. 5 § postlagen ska</w:t>
      </w:r>
      <w:r w:rsidRPr="00D15D67" w:rsidDel="00070296">
        <w:rPr>
          <w:spacing w:val="-2"/>
        </w:rPr>
        <w:t xml:space="preserve"> </w:t>
      </w:r>
      <w:r w:rsidRPr="00D15D67">
        <w:rPr>
          <w:spacing w:val="-2"/>
        </w:rPr>
        <w:t>den som tillhanda</w:t>
      </w:r>
      <w:r w:rsidRPr="00D15D67">
        <w:rPr>
          <w:spacing w:val="-2"/>
        </w:rPr>
        <w:softHyphen/>
        <w:t>håller posttjänster</w:t>
      </w:r>
      <w:r>
        <w:t xml:space="preserve"> </w:t>
      </w:r>
      <w:r w:rsidRPr="00D15D67">
        <w:rPr>
          <w:spacing w:val="-2"/>
        </w:rPr>
        <w:t>på begäran lämna sådana uppgifter om sin ekonomi och verksamhet som är nödvändiga för uppföljning av utvecklingen på post</w:t>
      </w:r>
      <w:r w:rsidRPr="00D15D67">
        <w:rPr>
          <w:spacing w:val="-2"/>
        </w:rPr>
        <w:softHyphen/>
        <w:t>området och för bevakning av att posttjänsterna svarar mot samhällets behov och att en väl fungerande samhällsomfattande posttjänst av god kvalitet finns tillgänglig för alla användare. Bestämmelsen syftar till att PTS ska kunna göra tillför</w:t>
      </w:r>
      <w:r w:rsidRPr="00D15D67">
        <w:rPr>
          <w:spacing w:val="-2"/>
        </w:rPr>
        <w:softHyphen/>
        <w:t>lit</w:t>
      </w:r>
      <w:r w:rsidRPr="00D15D67">
        <w:rPr>
          <w:spacing w:val="-2"/>
        </w:rPr>
        <w:softHyphen/>
        <w:t>liga analyser av hela postmarknaden, dvs. även av företag som till</w:t>
      </w:r>
      <w:r w:rsidRPr="00D15D67">
        <w:rPr>
          <w:spacing w:val="-2"/>
        </w:rPr>
        <w:softHyphen/>
        <w:t>handa</w:t>
      </w:r>
      <w:r w:rsidRPr="00D15D67">
        <w:rPr>
          <w:spacing w:val="-2"/>
        </w:rPr>
        <w:softHyphen/>
        <w:t>håller post</w:t>
      </w:r>
      <w:r w:rsidRPr="00D15D67">
        <w:rPr>
          <w:spacing w:val="-2"/>
        </w:rPr>
        <w:softHyphen/>
      </w:r>
      <w:r w:rsidRPr="00024F19">
        <w:rPr>
          <w:spacing w:val="-4"/>
        </w:rPr>
        <w:t>tjänster men som inte samtidigt bedriver postverk</w:t>
      </w:r>
      <w:r w:rsidRPr="00024F19">
        <w:rPr>
          <w:spacing w:val="-4"/>
        </w:rPr>
        <w:softHyphen/>
        <w:t>samhet. I förarbetena uttala</w:t>
      </w:r>
      <w:r w:rsidRPr="00024F19">
        <w:rPr>
          <w:spacing w:val="-4"/>
        </w:rPr>
        <w:softHyphen/>
      </w:r>
      <w:r w:rsidRPr="00D15D67">
        <w:rPr>
          <w:spacing w:val="-2"/>
        </w:rPr>
        <w:t>des bl.a. att förslaget kommer att möjliggöra bättre och utförligare analyser av paketmarknaden (prop. 2017/18:41 s. 14 f.). Som fram</w:t>
      </w:r>
      <w:r w:rsidRPr="00D15D67">
        <w:rPr>
          <w:spacing w:val="-2"/>
        </w:rPr>
        <w:softHyphen/>
        <w:t>går av avsnitt 6.1 har dock EU-förord</w:t>
      </w:r>
      <w:r w:rsidRPr="00D15D67">
        <w:rPr>
          <w:spacing w:val="-2"/>
        </w:rPr>
        <w:softHyphen/>
        <w:t>ningen ett annat tillämp</w:t>
      </w:r>
      <w:r w:rsidRPr="00D15D67">
        <w:rPr>
          <w:spacing w:val="-2"/>
        </w:rPr>
        <w:softHyphen/>
        <w:t>nings</w:t>
      </w:r>
      <w:r w:rsidRPr="00D15D67">
        <w:rPr>
          <w:spacing w:val="-2"/>
        </w:rPr>
        <w:softHyphen/>
      </w:r>
      <w:r w:rsidRPr="00D15D67">
        <w:rPr>
          <w:spacing w:val="-2"/>
        </w:rPr>
        <w:softHyphen/>
        <w:t>område än postlagen. Uppgifts</w:t>
      </w:r>
      <w:r w:rsidRPr="00D15D67">
        <w:rPr>
          <w:spacing w:val="-2"/>
        </w:rPr>
        <w:softHyphen/>
        <w:t xml:space="preserve">lämnandet enligt den nya bestämmelsen i postlagen sker dessutom på begäran av myndigheten. Den bestämmelsen förser därmed inte PTS med </w:t>
      </w:r>
      <w:r w:rsidRPr="00024F19">
        <w:rPr>
          <w:spacing w:val="-3"/>
        </w:rPr>
        <w:t>information om vilka tillhanda</w:t>
      </w:r>
      <w:r w:rsidRPr="00024F19">
        <w:rPr>
          <w:spacing w:val="-3"/>
        </w:rPr>
        <w:softHyphen/>
        <w:t>hållare av paket</w:t>
      </w:r>
      <w:r w:rsidRPr="00024F19">
        <w:rPr>
          <w:spacing w:val="-3"/>
        </w:rPr>
        <w:softHyphen/>
        <w:t>leveranstjänster som verkar på</w:t>
      </w:r>
      <w:r w:rsidRPr="00D15D67">
        <w:rPr>
          <w:spacing w:val="-2"/>
        </w:rPr>
        <w:t xml:space="preserve"> </w:t>
      </w:r>
      <w:r w:rsidRPr="00024F19">
        <w:rPr>
          <w:spacing w:val="-4"/>
        </w:rPr>
        <w:t>marknaden. För att PTS ska kunna fullgöra sin uppgift som nationell tillsyns</w:t>
      </w:r>
      <w:r w:rsidRPr="00024F19">
        <w:rPr>
          <w:spacing w:val="-4"/>
        </w:rPr>
        <w:softHyphen/>
      </w:r>
      <w:r w:rsidRPr="00D15D67">
        <w:rPr>
          <w:spacing w:val="-2"/>
        </w:rPr>
        <w:t>myndighet behövs därför en kompletterande bestämmelse till EU-</w:t>
      </w:r>
      <w:r w:rsidRPr="00024F19">
        <w:rPr>
          <w:spacing w:val="-4"/>
        </w:rPr>
        <w:t>förordningen som medför att PTS får information om vilka företag som finns på den</w:t>
      </w:r>
      <w:r w:rsidRPr="00D15D67">
        <w:rPr>
          <w:spacing w:val="-2"/>
        </w:rPr>
        <w:t xml:space="preserve"> svenska paketmarknaden. Syftet kan uppnås genom att t.ex. ställa krav </w:t>
      </w:r>
      <w:r w:rsidRPr="00024F19">
        <w:rPr>
          <w:spacing w:val="-4"/>
        </w:rPr>
        <w:t>på anmälan eller tillstånd för tillhandahållare av paket</w:t>
      </w:r>
      <w:r w:rsidRPr="00024F19">
        <w:rPr>
          <w:spacing w:val="-4"/>
        </w:rPr>
        <w:softHyphen/>
        <w:t>leveranstjänster. Det anges</w:t>
      </w:r>
      <w:r w:rsidRPr="00D15D67">
        <w:rPr>
          <w:spacing w:val="-2"/>
        </w:rPr>
        <w:t xml:space="preserve"> också i skäl 30 i EU-förordningen att de nationella tillsyns</w:t>
      </w:r>
      <w:r w:rsidRPr="00D15D67">
        <w:rPr>
          <w:spacing w:val="-2"/>
        </w:rPr>
        <w:softHyphen/>
      </w:r>
      <w:r w:rsidRPr="00D15D67">
        <w:rPr>
          <w:spacing w:val="-2"/>
        </w:rPr>
        <w:softHyphen/>
        <w:t>mynd</w:t>
      </w:r>
      <w:r w:rsidRPr="00D15D67">
        <w:rPr>
          <w:spacing w:val="-2"/>
        </w:rPr>
        <w:softHyphen/>
        <w:t>ig</w:t>
      </w:r>
      <w:r w:rsidRPr="00D15D67">
        <w:rPr>
          <w:spacing w:val="-2"/>
        </w:rPr>
        <w:softHyphen/>
        <w:t>heterna behöver ha kunskap och för statistikens skull ha information om tillhandahållare av paket</w:t>
      </w:r>
      <w:r w:rsidRPr="00D15D67">
        <w:rPr>
          <w:spacing w:val="-2"/>
        </w:rPr>
        <w:softHyphen/>
        <w:t>leverans</w:t>
      </w:r>
      <w:r w:rsidRPr="00D15D67">
        <w:rPr>
          <w:spacing w:val="-2"/>
        </w:rPr>
        <w:softHyphen/>
        <w:t>tjänster som är verk</w:t>
      </w:r>
      <w:r w:rsidRPr="00D15D67">
        <w:rPr>
          <w:spacing w:val="-2"/>
        </w:rPr>
        <w:softHyphen/>
        <w:t>samma på marknaden på grundval av lämpliga tillstånds</w:t>
      </w:r>
      <w:r w:rsidRPr="00D15D67">
        <w:rPr>
          <w:spacing w:val="-2"/>
        </w:rPr>
        <w:softHyphen/>
        <w:t xml:space="preserve">förfaranden eller andra lagstadgade krav. </w:t>
      </w:r>
    </w:p>
    <w:p w14:paraId="6D03CC52" w14:textId="77777777" w:rsidR="0032594C" w:rsidRDefault="0032594C" w:rsidP="0032594C">
      <w:pPr>
        <w:pStyle w:val="Rubrik5utannumrering"/>
      </w:pPr>
      <w:r>
        <w:t>Ett tillståndskrav är inte nödvändigt</w:t>
      </w:r>
    </w:p>
    <w:p w14:paraId="45C244F3" w14:textId="77777777" w:rsidR="0032594C" w:rsidRDefault="0032594C" w:rsidP="0032594C">
      <w:pPr>
        <w:pStyle w:val="Brdtextmedindrag"/>
        <w:ind w:firstLine="0"/>
      </w:pPr>
      <w:r>
        <w:t>Som framgår av avsnitt 5 finns enligt postlagen ett krav på tillstånd för att bedriva postverksamhet, som alltså endast omfattar befordran av brev. Tillstånds</w:t>
      </w:r>
      <w:r>
        <w:softHyphen/>
      </w:r>
      <w:r>
        <w:softHyphen/>
        <w:t>plikten infördes den 1 januari 1997 och ersatte då den tidigare regleringen om anmälnings</w:t>
      </w:r>
      <w:r>
        <w:softHyphen/>
        <w:t>plikt. Syftet med att införa tillstånds</w:t>
      </w:r>
      <w:r>
        <w:softHyphen/>
        <w:t>för</w:t>
      </w:r>
      <w:r>
        <w:softHyphen/>
        <w:t>far</w:t>
      </w:r>
      <w:r>
        <w:softHyphen/>
        <w:t>andet var dels att förhindra att oseriösa företag träder in på postmark</w:t>
      </w:r>
      <w:r>
        <w:softHyphen/>
        <w:t xml:space="preserve">naden, dels att möjliggöra en förhandsgranskning av den sökandes vilja, förmåga och </w:t>
      </w:r>
      <w:r w:rsidRPr="00C2690F">
        <w:rPr>
          <w:spacing w:val="-4"/>
        </w:rPr>
        <w:t>möjlighet att uppfylla lagens krav på verk</w:t>
      </w:r>
      <w:r w:rsidRPr="00C2690F">
        <w:rPr>
          <w:spacing w:val="-4"/>
        </w:rPr>
        <w:softHyphen/>
        <w:t>samheten (prop. 1995/96:218 s. 32).</w:t>
      </w:r>
      <w:r>
        <w:t xml:space="preserve"> Enligt den äldre postlagen (1993:1684), </w:t>
      </w:r>
      <w:r>
        <w:rPr>
          <w:spacing w:val="-2"/>
        </w:rPr>
        <w:t xml:space="preserve">nedan kallad </w:t>
      </w:r>
      <w:r>
        <w:t xml:space="preserve">1993 års </w:t>
      </w:r>
      <w:r w:rsidRPr="00135B76">
        <w:rPr>
          <w:spacing w:val="-3"/>
        </w:rPr>
        <w:t>postlag, omfattade begreppet postverksamhet i första hand befordran av brev,</w:t>
      </w:r>
      <w:r>
        <w:t xml:space="preserve"> </w:t>
      </w:r>
      <w:r w:rsidRPr="00422C51">
        <w:t>men i det fall befordran avsåg både brev och paket ingick även paket i den tillståndspliktiga verksamheten</w:t>
      </w:r>
      <w:r>
        <w:t>. P</w:t>
      </w:r>
      <w:r w:rsidRPr="00B4285D">
        <w:t xml:space="preserve">ostverksamhet </w:t>
      </w:r>
      <w:r>
        <w:t>omfattade dock inte befor</w:t>
      </w:r>
      <w:r>
        <w:softHyphen/>
        <w:t xml:space="preserve">dran av </w:t>
      </w:r>
      <w:r w:rsidRPr="00202A68">
        <w:rPr>
          <w:spacing w:val="-3"/>
        </w:rPr>
        <w:t>endast paket (prop. 1993/94:38 s. 151). Detta innebär att även paketbefordran</w:t>
      </w:r>
      <w:r>
        <w:t xml:space="preserve"> </w:t>
      </w:r>
      <w:r w:rsidRPr="00202A68">
        <w:rPr>
          <w:spacing w:val="-3"/>
        </w:rPr>
        <w:t>i sådana fall omfattades av anmälnings-</w:t>
      </w:r>
      <w:r>
        <w:rPr>
          <w:spacing w:val="-3"/>
        </w:rPr>
        <w:t xml:space="preserve"> eller </w:t>
      </w:r>
      <w:r w:rsidRPr="00202A68">
        <w:rPr>
          <w:spacing w:val="-3"/>
        </w:rPr>
        <w:t>tillståndsplikten enligt 1993 års post</w:t>
      </w:r>
      <w:r w:rsidRPr="00202A68">
        <w:rPr>
          <w:spacing w:val="-3"/>
        </w:rPr>
        <w:softHyphen/>
      </w:r>
      <w:r w:rsidRPr="00202A68">
        <w:rPr>
          <w:spacing w:val="-2"/>
        </w:rPr>
        <w:t>lag fram till den 1 juli 1998, då tillståndspliktig post</w:t>
      </w:r>
      <w:r w:rsidRPr="00202A68">
        <w:rPr>
          <w:spacing w:val="-2"/>
        </w:rPr>
        <w:softHyphen/>
        <w:t xml:space="preserve">verksamhet begränsades </w:t>
      </w:r>
      <w:r w:rsidRPr="00325598">
        <w:t>till endast brev</w:t>
      </w:r>
      <w:r>
        <w:softHyphen/>
        <w:t>befordran (se prop. 1997/98:127 s. </w:t>
      </w:r>
      <w:r w:rsidRPr="00325598">
        <w:t>24</w:t>
      </w:r>
      <w:r>
        <w:t> </w:t>
      </w:r>
      <w:r w:rsidRPr="00325598">
        <w:t>f</w:t>
      </w:r>
      <w:r>
        <w:t>.</w:t>
      </w:r>
      <w:r w:rsidRPr="00325598">
        <w:t>).</w:t>
      </w:r>
      <w:r>
        <w:t xml:space="preserve"> Trots den regle</w:t>
      </w:r>
      <w:r w:rsidRPr="00202A68">
        <w:rPr>
          <w:spacing w:val="-2"/>
        </w:rPr>
        <w:t>ringen var den egen</w:t>
      </w:r>
      <w:r w:rsidRPr="00202A68">
        <w:rPr>
          <w:spacing w:val="-2"/>
        </w:rPr>
        <w:softHyphen/>
        <w:t>tliga tillsynen enligt 1993 års postlag begränsad till be</w:t>
      </w:r>
      <w:r w:rsidRPr="00202A68">
        <w:rPr>
          <w:spacing w:val="-2"/>
        </w:rPr>
        <w:softHyphen/>
      </w:r>
      <w:r>
        <w:t>fordran av brev (prop. 1993/94:38 </w:t>
      </w:r>
      <w:r w:rsidRPr="00536D1B">
        <w:t>s</w:t>
      </w:r>
      <w:r>
        <w:t>. </w:t>
      </w:r>
      <w:r w:rsidRPr="00536D1B">
        <w:t>79</w:t>
      </w:r>
      <w:r>
        <w:t>).</w:t>
      </w:r>
    </w:p>
    <w:p w14:paraId="48DBEC21" w14:textId="6273DB51" w:rsidR="0032594C" w:rsidRDefault="0032594C" w:rsidP="0032594C">
      <w:pPr>
        <w:pStyle w:val="Brdtextmedindrag"/>
      </w:pPr>
      <w:r w:rsidRPr="007E3503">
        <w:t>I</w:t>
      </w:r>
      <w:r>
        <w:t xml:space="preserve"> den nu gällande postlagen regleras grund</w:t>
      </w:r>
      <w:r>
        <w:softHyphen/>
        <w:t xml:space="preserve">läggande krav </w:t>
      </w:r>
      <w:r w:rsidRPr="00536D1B">
        <w:t>för</w:t>
      </w:r>
      <w:r>
        <w:t xml:space="preserve"> post</w:t>
      </w:r>
      <w:r>
        <w:softHyphen/>
        <w:t>verksamhet. Till skill</w:t>
      </w:r>
      <w:r>
        <w:softHyphen/>
        <w:t>nad från postlagen innehåller EU-för</w:t>
      </w:r>
      <w:r>
        <w:softHyphen/>
        <w:t>ord</w:t>
      </w:r>
      <w:r>
        <w:softHyphen/>
        <w:t>ningen inte några krav på paketleveranstjänster i sig utan reglerar endast skyldig</w:t>
      </w:r>
      <w:r>
        <w:softHyphen/>
        <w:t>heter för berörda företag att lämna information i olika avseenden för att möjliggöra tillsyn och insyn i taxor. Skäl som talar emot att paketbefordran ska ställas under tillsyn eller omfattas av tillståndsplikten har lyfts fram i tidigare lagstiftningsärenden på post</w:t>
      </w:r>
      <w:r>
        <w:softHyphen/>
        <w:t>området (se prop. 1993/94:38 s. </w:t>
      </w:r>
      <w:r w:rsidRPr="002B6A23">
        <w:t>79</w:t>
      </w:r>
      <w:r>
        <w:t xml:space="preserve"> och p</w:t>
      </w:r>
      <w:r w:rsidRPr="00257921">
        <w:t>rop</w:t>
      </w:r>
      <w:r>
        <w:t>. 1997/98:127 </w:t>
      </w:r>
      <w:r w:rsidRPr="00257921">
        <w:t>s</w:t>
      </w:r>
      <w:r>
        <w:t>. </w:t>
      </w:r>
      <w:r w:rsidRPr="00257921">
        <w:t>24</w:t>
      </w:r>
      <w:r>
        <w:t> </w:t>
      </w:r>
      <w:r w:rsidRPr="00257921">
        <w:t>f</w:t>
      </w:r>
      <w:r>
        <w:t>.). Den omständigheten att paket</w:t>
      </w:r>
      <w:r>
        <w:softHyphen/>
        <w:t xml:space="preserve">marknaden hittills har varit praktiskt taget oreglerad har då särskilt lyfts fram tillsammans med </w:t>
      </w:r>
      <w:r w:rsidRPr="00202A68">
        <w:rPr>
          <w:spacing w:val="-2"/>
        </w:rPr>
        <w:t>den allmänna uppfattningen att paketbefordringen fungerat tillfred</w:t>
      </w:r>
      <w:r w:rsidRPr="00202A68">
        <w:rPr>
          <w:spacing w:val="-2"/>
        </w:rPr>
        <w:softHyphen/>
        <w:t>ställande</w:t>
      </w:r>
      <w:r>
        <w:t xml:space="preserve"> och att den även i framtiden bör lämnas oreglerad i möjligaste mån. I sitt slut</w:t>
      </w:r>
      <w:r>
        <w:softHyphen/>
        <w:t>betänkande bedömde också 2015 års postlags</w:t>
      </w:r>
      <w:r>
        <w:softHyphen/>
        <w:t>utred</w:t>
      </w:r>
      <w:r>
        <w:softHyphen/>
        <w:t>ning att ett krav på tillståndsplikt inte var motiverat i dags</w:t>
      </w:r>
      <w:r>
        <w:softHyphen/>
        <w:t>läget. Utredning</w:t>
      </w:r>
      <w:r>
        <w:softHyphen/>
        <w:t xml:space="preserve">en uttalade bl.a. att den inte fått några indikationer </w:t>
      </w:r>
      <w:r w:rsidRPr="00D76924">
        <w:t>på att konkurrensen på den svenska paket</w:t>
      </w:r>
      <w:r>
        <w:softHyphen/>
      </w:r>
      <w:r w:rsidRPr="00D76924">
        <w:t>marknaden inte skulle fungera och att tillsyn av mark</w:t>
      </w:r>
      <w:r>
        <w:softHyphen/>
      </w:r>
      <w:r w:rsidRPr="00D76924">
        <w:t>nad</w:t>
      </w:r>
      <w:r>
        <w:t xml:space="preserve">en därmed </w:t>
      </w:r>
      <w:r w:rsidRPr="00135B76">
        <w:rPr>
          <w:spacing w:val="-2"/>
        </w:rPr>
        <w:t xml:space="preserve">skulle </w:t>
      </w:r>
      <w:r w:rsidRPr="00202A68">
        <w:rPr>
          <w:spacing w:val="-3"/>
        </w:rPr>
        <w:t>vara nödvändig (SOU 2016:54 s. 168). Mot den bak</w:t>
      </w:r>
      <w:r w:rsidRPr="00202A68">
        <w:rPr>
          <w:spacing w:val="-3"/>
        </w:rPr>
        <w:softHyphen/>
        <w:t>grunden anser regeringen</w:t>
      </w:r>
      <w:r w:rsidRPr="00135B76">
        <w:rPr>
          <w:spacing w:val="-4"/>
        </w:rPr>
        <w:t xml:space="preserve"> </w:t>
      </w:r>
      <w:r w:rsidRPr="00202A68">
        <w:t>att ett krav på tillståndsplikt för närvarande är en alltför ingripande åtgärd.</w:t>
      </w:r>
      <w:r>
        <w:t xml:space="preserve"> </w:t>
      </w:r>
      <w:r w:rsidR="002B7742" w:rsidRPr="004F4B16">
        <w:rPr>
          <w:spacing w:val="-2"/>
        </w:rPr>
        <w:t>D</w:t>
      </w:r>
      <w:r w:rsidRPr="004F4B16">
        <w:rPr>
          <w:spacing w:val="-2"/>
        </w:rPr>
        <w:t>en tillsyns</w:t>
      </w:r>
      <w:r w:rsidRPr="004F4B16">
        <w:rPr>
          <w:spacing w:val="-2"/>
        </w:rPr>
        <w:softHyphen/>
        <w:t>verk</w:t>
      </w:r>
      <w:r w:rsidRPr="004F4B16">
        <w:rPr>
          <w:spacing w:val="-2"/>
        </w:rPr>
        <w:softHyphen/>
        <w:t>samhet som följer av EU-förord</w:t>
      </w:r>
      <w:r w:rsidRPr="004F4B16">
        <w:rPr>
          <w:spacing w:val="-2"/>
        </w:rPr>
        <w:softHyphen/>
        <w:t>ning</w:t>
      </w:r>
      <w:r w:rsidRPr="004F4B16">
        <w:rPr>
          <w:spacing w:val="-2"/>
        </w:rPr>
        <w:softHyphen/>
        <w:t xml:space="preserve">en </w:t>
      </w:r>
      <w:r w:rsidR="002B7742" w:rsidRPr="004F4B16">
        <w:rPr>
          <w:spacing w:val="-2"/>
        </w:rPr>
        <w:t xml:space="preserve">bör </w:t>
      </w:r>
      <w:r w:rsidR="002B7742">
        <w:rPr>
          <w:spacing w:val="-2"/>
        </w:rPr>
        <w:t xml:space="preserve">därför </w:t>
      </w:r>
      <w:r w:rsidRPr="004F4B16">
        <w:rPr>
          <w:spacing w:val="-2"/>
        </w:rPr>
        <w:t>vara tillräcklig.</w:t>
      </w:r>
      <w:r>
        <w:t xml:space="preserve"> Enligt artikel </w:t>
      </w:r>
      <w:r w:rsidRPr="009D29DF">
        <w:t>11 i förordningen ska Europeiska kommissionen utvärdera regleringen senast den 23 maj 2020. Beroende</w:t>
      </w:r>
      <w:r>
        <w:t xml:space="preserve"> på utfallet av den utvärder</w:t>
      </w:r>
      <w:r>
        <w:softHyphen/>
        <w:t>ing</w:t>
      </w:r>
      <w:r>
        <w:softHyphen/>
        <w:t xml:space="preserve">en och ett </w:t>
      </w:r>
      <w:r w:rsidRPr="00135B76">
        <w:rPr>
          <w:spacing w:val="-3"/>
        </w:rPr>
        <w:t>eventuellt lagstiftningsförslag om en översyn av EU-förord</w:t>
      </w:r>
      <w:r w:rsidRPr="00135B76">
        <w:rPr>
          <w:spacing w:val="-3"/>
        </w:rPr>
        <w:softHyphen/>
        <w:t>ningen kan frågan</w:t>
      </w:r>
      <w:r>
        <w:t xml:space="preserve"> om att införa ett tillståndsförfarande komma att aktualiseras på nytt.</w:t>
      </w:r>
    </w:p>
    <w:p w14:paraId="37FE7D43" w14:textId="77777777" w:rsidR="0032594C" w:rsidRDefault="0032594C" w:rsidP="0032594C">
      <w:pPr>
        <w:pStyle w:val="Rubrik5utannumrering"/>
      </w:pPr>
      <w:r>
        <w:t>Ett anmälningsförfarande är lämpligt</w:t>
      </w:r>
    </w:p>
    <w:p w14:paraId="391853EC" w14:textId="77777777" w:rsidR="0032594C" w:rsidRDefault="0032594C" w:rsidP="0032594C">
      <w:pPr>
        <w:pStyle w:val="Brdtextmedindrag"/>
        <w:ind w:firstLine="0"/>
      </w:pPr>
      <w:r w:rsidRPr="00135B76">
        <w:rPr>
          <w:spacing w:val="-3"/>
        </w:rPr>
        <w:t>En mindre ingripande åtgärd är att införa ett krav på anmälan. Ett anmälnings</w:t>
      </w:r>
      <w:r w:rsidRPr="00135B76">
        <w:rPr>
          <w:spacing w:val="-3"/>
        </w:rPr>
        <w:softHyphen/>
      </w:r>
      <w:r>
        <w:softHyphen/>
        <w:t>förfarande kan enligt regeringen ge PTS nödvändig information om vilka företag</w:t>
      </w:r>
      <w:r w:rsidRPr="00135B76">
        <w:rPr>
          <w:spacing w:val="-2"/>
        </w:rPr>
        <w:t xml:space="preserve"> som finns på den svenska paketmarknaden. </w:t>
      </w:r>
      <w:r>
        <w:t>För att PTS ska kunna se till att tillhandahållare av paketleverans</w:t>
      </w:r>
      <w:r>
        <w:softHyphen/>
        <w:t>tjänster fullgör sina skyldigheter enligt EU-förordningen anser regeringen att det bör införas en skyldighet för sådana företag att anmäla sin verksamhet till den nationella tillsyns</w:t>
      </w:r>
      <w:r>
        <w:softHyphen/>
        <w:t>myndigheten.</w:t>
      </w:r>
      <w:r w:rsidRPr="00CA4FFE">
        <w:t xml:space="preserve"> </w:t>
      </w:r>
    </w:p>
    <w:p w14:paraId="755863BE" w14:textId="7536D1C7" w:rsidR="0032594C" w:rsidRPr="0006567D" w:rsidRDefault="0032594C" w:rsidP="0032594C">
      <w:pPr>
        <w:pStyle w:val="Brdtextmedindrag"/>
      </w:pPr>
      <w:r w:rsidRPr="00200F94">
        <w:t>Som</w:t>
      </w:r>
      <w:r>
        <w:t xml:space="preserve"> redogjorts för i avsnittets inledning är det företag som är </w:t>
      </w:r>
      <w:r w:rsidRPr="00135B76">
        <w:rPr>
          <w:spacing w:val="-2"/>
        </w:rPr>
        <w:t xml:space="preserve">etablerade i Sverige som ska </w:t>
      </w:r>
      <w:r>
        <w:rPr>
          <w:spacing w:val="-2"/>
        </w:rPr>
        <w:t>lämna information</w:t>
      </w:r>
      <w:r w:rsidRPr="00135B76">
        <w:rPr>
          <w:spacing w:val="-2"/>
        </w:rPr>
        <w:t xml:space="preserve"> till PTS. Det betyder att ett utländskt</w:t>
      </w:r>
      <w:r>
        <w:t xml:space="preserve"> </w:t>
      </w:r>
      <w:r w:rsidRPr="00135B76">
        <w:rPr>
          <w:spacing w:val="-2"/>
        </w:rPr>
        <w:t>företag som bedriver näringsverksamhet i Sverige genom t.ex. en filial eller</w:t>
      </w:r>
      <w:r>
        <w:t xml:space="preserve"> </w:t>
      </w:r>
      <w:r w:rsidRPr="00135B76">
        <w:rPr>
          <w:spacing w:val="-2"/>
        </w:rPr>
        <w:t>ett svenskt dotterbolag omfattas av skyldigheterna. Tjänste</w:t>
      </w:r>
      <w:r w:rsidRPr="00135B76">
        <w:rPr>
          <w:spacing w:val="-2"/>
        </w:rPr>
        <w:softHyphen/>
        <w:t>utövare som till</w:t>
      </w:r>
      <w:r w:rsidRPr="00135B76">
        <w:rPr>
          <w:spacing w:val="-2"/>
        </w:rPr>
        <w:softHyphen/>
      </w:r>
      <w:r w:rsidRPr="00E83CDA">
        <w:rPr>
          <w:spacing w:val="-4"/>
        </w:rPr>
        <w:t>fälligt tillhandahåller tjänster i Sverige och i stället omfattas av bestämmel</w:t>
      </w:r>
      <w:r w:rsidRPr="00E83CDA">
        <w:rPr>
          <w:spacing w:val="-4"/>
        </w:rPr>
        <w:softHyphen/>
        <w:t>ser</w:t>
      </w:r>
      <w:r w:rsidRPr="00E83CDA">
        <w:rPr>
          <w:spacing w:val="-4"/>
        </w:rPr>
        <w:softHyphen/>
      </w:r>
      <w:r w:rsidRPr="00E83CDA">
        <w:rPr>
          <w:spacing w:val="-3"/>
        </w:rPr>
        <w:t>na om fri rörlighet för tjänster i fördraget om Europeiska unionens funktions</w:t>
      </w:r>
      <w:r w:rsidRPr="00E83CDA">
        <w:rPr>
          <w:spacing w:val="-3"/>
        </w:rPr>
        <w:softHyphen/>
      </w:r>
      <w:r w:rsidRPr="00846E5B">
        <w:t>sätt</w:t>
      </w:r>
      <w:r>
        <w:t xml:space="preserve"> faller däremot utanför PTS tillsyn. Anmälningsskyldigheten bör utformas på motsvarande sätt. I likhet med </w:t>
      </w:r>
      <w:r w:rsidRPr="009A4419">
        <w:rPr>
          <w:i/>
        </w:rPr>
        <w:t>Kommers</w:t>
      </w:r>
      <w:r>
        <w:rPr>
          <w:i/>
        </w:rPr>
        <w:softHyphen/>
      </w:r>
      <w:r w:rsidRPr="009A4419">
        <w:rPr>
          <w:i/>
        </w:rPr>
        <w:t>kollegium</w:t>
      </w:r>
      <w:r>
        <w:rPr>
          <w:i/>
        </w:rPr>
        <w:t xml:space="preserve"> </w:t>
      </w:r>
      <w:r w:rsidRPr="009A4419">
        <w:t xml:space="preserve">anser </w:t>
      </w:r>
      <w:r>
        <w:t xml:space="preserve">regeringen </w:t>
      </w:r>
      <w:r w:rsidRPr="00EB4CA6">
        <w:rPr>
          <w:spacing w:val="-4"/>
        </w:rPr>
        <w:t>att det för tydlighets skull uttryckligen av lagtexten bör framgå att anmäl</w:t>
      </w:r>
      <w:r w:rsidRPr="00EB4CA6">
        <w:rPr>
          <w:spacing w:val="-4"/>
        </w:rPr>
        <w:softHyphen/>
        <w:t>nings</w:t>
      </w:r>
      <w:r w:rsidR="002B7742" w:rsidRPr="00EB4CA6">
        <w:rPr>
          <w:spacing w:val="-4"/>
        </w:rPr>
        <w:softHyphen/>
      </w:r>
      <w:r w:rsidRPr="009A4419">
        <w:t xml:space="preserve">plikten gäller </w:t>
      </w:r>
      <w:r>
        <w:t>företag</w:t>
      </w:r>
      <w:r w:rsidRPr="009A4419">
        <w:t xml:space="preserve"> som är etablerade i Sverige.</w:t>
      </w:r>
      <w:r>
        <w:t xml:space="preserve"> Termen etablerad bör ha samma betydelse som i EU-förordningen, se avsnitt 6.1. </w:t>
      </w:r>
      <w:r w:rsidRPr="00C146F9">
        <w:t xml:space="preserve">I skäl 22 </w:t>
      </w:r>
      <w:r>
        <w:t>i</w:t>
      </w:r>
      <w:r w:rsidRPr="00C146F9">
        <w:t xml:space="preserve"> EU-förordningen anges att den ort där en tillhandahållare är etablerad ska fastställas i enlighet med EU-domstol</w:t>
      </w:r>
      <w:r>
        <w:t>en</w:t>
      </w:r>
      <w:r w:rsidRPr="00C146F9">
        <w:t xml:space="preserve">s rättspraxis. Vidare anges att om tillhandahållaren är etablerad på flera </w:t>
      </w:r>
      <w:r w:rsidRPr="0006567D">
        <w:t>orter är det viktigt att fastställa den etableringsort varifrån den faktiska tjänsten tillhandahålls.</w:t>
      </w:r>
    </w:p>
    <w:p w14:paraId="5AF75626" w14:textId="6ECF1260" w:rsidR="0032594C" w:rsidRDefault="0032594C" w:rsidP="0032594C">
      <w:pPr>
        <w:pStyle w:val="Brdtextmedindrag"/>
      </w:pPr>
      <w:r w:rsidRPr="008041F6">
        <w:rPr>
          <w:spacing w:val="-4"/>
        </w:rPr>
        <w:t>Alla tillhandahållare av paket</w:t>
      </w:r>
      <w:r w:rsidRPr="008041F6">
        <w:rPr>
          <w:spacing w:val="-4"/>
        </w:rPr>
        <w:softHyphen/>
        <w:t>leverans</w:t>
      </w:r>
      <w:r w:rsidRPr="008041F6">
        <w:rPr>
          <w:spacing w:val="-4"/>
        </w:rPr>
        <w:softHyphen/>
        <w:t>tjänster omfattas dock inte av skyldig</w:t>
      </w:r>
      <w:r w:rsidRPr="008041F6">
        <w:rPr>
          <w:spacing w:val="-4"/>
        </w:rPr>
        <w:softHyphen/>
      </w:r>
      <w:r>
        <w:softHyphen/>
      </w:r>
      <w:r w:rsidRPr="008041F6">
        <w:rPr>
          <w:spacing w:val="-2"/>
        </w:rPr>
        <w:t>heterna enligt artiklarna 4 och 5 i EU-förord</w:t>
      </w:r>
      <w:r w:rsidRPr="008041F6">
        <w:rPr>
          <w:spacing w:val="-2"/>
        </w:rPr>
        <w:softHyphen/>
        <w:t>ningen, se avsnitt 4. Det tröskel</w:t>
      </w:r>
      <w:r w:rsidRPr="008041F6">
        <w:rPr>
          <w:spacing w:val="-2"/>
        </w:rPr>
        <w:softHyphen/>
      </w:r>
      <w:r>
        <w:t>värde om minst 50 sysselsatta personer som gäller enligt EU-förordningen åter</w:t>
      </w:r>
      <w:r>
        <w:softHyphen/>
        <w:t xml:space="preserve">speglar sektorns arbetsintensiva karaktär och syftar till att begränsa </w:t>
      </w:r>
      <w:r w:rsidRPr="008041F6">
        <w:rPr>
          <w:spacing w:val="-2"/>
        </w:rPr>
        <w:t>den administrativa bördan för små tillhandahållare av paket</w:t>
      </w:r>
      <w:r w:rsidRPr="008041F6">
        <w:rPr>
          <w:spacing w:val="-2"/>
        </w:rPr>
        <w:softHyphen/>
        <w:t>leverans</w:t>
      </w:r>
      <w:r w:rsidRPr="008041F6">
        <w:rPr>
          <w:spacing w:val="-2"/>
        </w:rPr>
        <w:softHyphen/>
        <w:t>tjänster</w:t>
      </w:r>
      <w:r>
        <w:t xml:space="preserve"> som är verksamma endast på en nationell eller regional marknad. För att ge den nationella tillsyns</w:t>
      </w:r>
      <w:r>
        <w:softHyphen/>
        <w:t>myndig</w:t>
      </w:r>
      <w:r>
        <w:softHyphen/>
        <w:t>heten en bättre överblick över paket</w:t>
      </w:r>
      <w:r>
        <w:softHyphen/>
        <w:t xml:space="preserve">marknaden </w:t>
      </w:r>
      <w:r w:rsidRPr="008041F6">
        <w:rPr>
          <w:spacing w:val="-2"/>
        </w:rPr>
        <w:t>anser regeringen ändå att det finns skäl att överväga om anmälnings</w:t>
      </w:r>
      <w:r w:rsidRPr="008041F6">
        <w:rPr>
          <w:spacing w:val="-2"/>
        </w:rPr>
        <w:softHyphen/>
        <w:t>skyldig</w:t>
      </w:r>
      <w:r w:rsidRPr="008041F6">
        <w:rPr>
          <w:spacing w:val="-2"/>
        </w:rPr>
        <w:softHyphen/>
        <w:t>heten ska omfatta alla tillhandahållare av paket</w:t>
      </w:r>
      <w:r w:rsidRPr="008041F6">
        <w:rPr>
          <w:spacing w:val="-2"/>
        </w:rPr>
        <w:softHyphen/>
        <w:t>leverans</w:t>
      </w:r>
      <w:r w:rsidRPr="008041F6">
        <w:rPr>
          <w:spacing w:val="-2"/>
        </w:rPr>
        <w:softHyphen/>
        <w:t>tjänster. Med hänsyn till bl.a. bestämmelsen i artikel 4.7 i EU-förord</w:t>
      </w:r>
      <w:r w:rsidRPr="008041F6">
        <w:rPr>
          <w:spacing w:val="-2"/>
        </w:rPr>
        <w:softHyphen/>
        <w:t>ningen som ger den nationella</w:t>
      </w:r>
      <w:r>
        <w:t xml:space="preserve"> </w:t>
      </w:r>
      <w:r w:rsidRPr="00D81F0F">
        <w:t>tillsynsmyndigheten rätt att begära information från företag som har färre</w:t>
      </w:r>
      <w:r w:rsidRPr="00D81F0F">
        <w:rPr>
          <w:spacing w:val="-2"/>
        </w:rPr>
        <w:t xml:space="preserve"> syssel</w:t>
      </w:r>
      <w:r w:rsidRPr="00D81F0F">
        <w:rPr>
          <w:spacing w:val="-2"/>
        </w:rPr>
        <w:softHyphen/>
      </w:r>
      <w:r w:rsidRPr="008041F6">
        <w:rPr>
          <w:spacing w:val="-3"/>
        </w:rPr>
        <w:t>satta personer än tröskelvärdet, på grund av särdragen i medlemsstaten,</w:t>
      </w:r>
      <w:r>
        <w:t xml:space="preserve"> behöver PTS ges förutsättningar att överblicka hela marknaden för att kunna analysera den och bedöma vad som krävs för att säkerställa att bestämmelserna i EU-förordningen följs. Dessutom är inte tröskelvärdet til</w:t>
      </w:r>
      <w:r w:rsidRPr="00D81F0F">
        <w:rPr>
          <w:spacing w:val="-2"/>
        </w:rPr>
        <w:t>lämpligt om företaget är etablerat i mer än en medlemsstat. Det framstår mot</w:t>
      </w:r>
      <w:r>
        <w:t xml:space="preserve"> den bakgrunden enligt regeringen inte som ända</w:t>
      </w:r>
      <w:r>
        <w:softHyphen/>
        <w:t>måls</w:t>
      </w:r>
      <w:r>
        <w:softHyphen/>
        <w:t>enligt att av</w:t>
      </w:r>
      <w:r>
        <w:softHyphen/>
        <w:t xml:space="preserve">gränsa </w:t>
      </w:r>
      <w:r w:rsidRPr="00D81F0F">
        <w:rPr>
          <w:spacing w:val="-2"/>
        </w:rPr>
        <w:t>kretsen av anmälningsskyldiga utifrån storleken på företaget. Endast en an</w:t>
      </w:r>
      <w:r w:rsidRPr="00D81F0F">
        <w:rPr>
          <w:spacing w:val="-2"/>
        </w:rPr>
        <w:softHyphen/>
        <w:t>mälan kan inte heller anses vara så administrativt betungande för små före</w:t>
      </w:r>
      <w:r w:rsidRPr="00D81F0F">
        <w:rPr>
          <w:spacing w:val="-2"/>
        </w:rPr>
        <w:softHyphen/>
      </w:r>
      <w:r>
        <w:t>tag att de av det skälet ska undantas från en sådan skyldighet. Anmäl</w:t>
      </w:r>
      <w:r>
        <w:softHyphen/>
        <w:t>nings</w:t>
      </w:r>
      <w:r>
        <w:softHyphen/>
        <w:t xml:space="preserve">förfarandet kommer inte heller att innebära någon särskild kontroll av </w:t>
      </w:r>
      <w:r w:rsidRPr="008041F6">
        <w:rPr>
          <w:spacing w:val="-2"/>
        </w:rPr>
        <w:t xml:space="preserve">det </w:t>
      </w:r>
      <w:r w:rsidRPr="003460C5">
        <w:rPr>
          <w:spacing w:val="-3"/>
        </w:rPr>
        <w:t xml:space="preserve">anmälda företaget utan </w:t>
      </w:r>
      <w:r w:rsidR="002B7742" w:rsidRPr="003460C5">
        <w:rPr>
          <w:spacing w:val="-3"/>
        </w:rPr>
        <w:t>syftar endast</w:t>
      </w:r>
      <w:r w:rsidRPr="003460C5">
        <w:rPr>
          <w:spacing w:val="-3"/>
        </w:rPr>
        <w:t xml:space="preserve"> till att ge den nationella tillsyns</w:t>
      </w:r>
      <w:r w:rsidRPr="003460C5">
        <w:rPr>
          <w:spacing w:val="-3"/>
        </w:rPr>
        <w:softHyphen/>
      </w:r>
      <w:r w:rsidRPr="003460C5">
        <w:rPr>
          <w:spacing w:val="-3"/>
        </w:rPr>
        <w:softHyphen/>
        <w:t>myndig</w:t>
      </w:r>
      <w:r w:rsidR="002B7742" w:rsidRPr="003460C5">
        <w:rPr>
          <w:spacing w:val="-3"/>
        </w:rPr>
        <w:softHyphen/>
      </w:r>
      <w:r w:rsidRPr="003460C5">
        <w:rPr>
          <w:spacing w:val="-2"/>
        </w:rPr>
        <w:t>heten information om vilka företag som verkar på marknaden. Mot den bak</w:t>
      </w:r>
      <w:r w:rsidR="002B7742" w:rsidRPr="003460C5">
        <w:rPr>
          <w:spacing w:val="-2"/>
        </w:rPr>
        <w:softHyphen/>
      </w:r>
      <w:r w:rsidRPr="008041F6">
        <w:rPr>
          <w:spacing w:val="-3"/>
        </w:rPr>
        <w:softHyphen/>
        <w:t>grund</w:t>
      </w:r>
      <w:r w:rsidRPr="008041F6">
        <w:rPr>
          <w:spacing w:val="-3"/>
        </w:rPr>
        <w:softHyphen/>
        <w:t>en anser regeringen att anmälningsskyldigheten bör vara gene</w:t>
      </w:r>
      <w:r w:rsidRPr="008041F6">
        <w:rPr>
          <w:spacing w:val="-3"/>
        </w:rPr>
        <w:softHyphen/>
      </w:r>
      <w:r>
        <w:t>rell, dvs. omfatta alla tillhanda</w:t>
      </w:r>
      <w:r>
        <w:softHyphen/>
        <w:t>hållare av paket</w:t>
      </w:r>
      <w:r>
        <w:softHyphen/>
        <w:t>leverans</w:t>
      </w:r>
      <w:r>
        <w:softHyphen/>
        <w:t>tjänster.</w:t>
      </w:r>
    </w:p>
    <w:p w14:paraId="7337A210" w14:textId="59149358" w:rsidR="0032594C" w:rsidRPr="0006567D" w:rsidRDefault="0032594C" w:rsidP="00194973">
      <w:pPr>
        <w:pStyle w:val="Brdtextmedindrag"/>
      </w:pPr>
      <w:r w:rsidRPr="00F25972">
        <w:t>Med</w:t>
      </w:r>
      <w:r w:rsidRPr="0006567D">
        <w:t xml:space="preserve"> hänsyn till syftet med tröskelvärdet anser regeringen, i likhet med </w:t>
      </w:r>
      <w:r w:rsidRPr="0006567D">
        <w:rPr>
          <w:i/>
        </w:rPr>
        <w:t>Kammarrätten i Stockholm,</w:t>
      </w:r>
      <w:r w:rsidRPr="0006567D">
        <w:t xml:space="preserve"> att det är viktigt att anmälnings</w:t>
      </w:r>
      <w:r w:rsidRPr="0006567D">
        <w:softHyphen/>
        <w:t xml:space="preserve">skyldigheten inte medför en alltför omfattande administrativ börda för små företag. De uppgifter som ska lämnas i en anmälan bör därför begränsas till sådana som är nödvändiga för att den nationella tillsynsmyndigheten ska kunna bedöma om företaget omfattas av skyldigheterna enligt EU-förordningen. Ett exempel på en sådan uppgift som kan behövas är hur många personer </w:t>
      </w:r>
      <w:r w:rsidRPr="00E630B6">
        <w:rPr>
          <w:spacing w:val="-2"/>
        </w:rPr>
        <w:t>som företaget i genomsnitt har sysselsatta med tillhandahållandet av paket</w:t>
      </w:r>
      <w:r w:rsidRPr="00E630B6">
        <w:rPr>
          <w:spacing w:val="-2"/>
        </w:rPr>
        <w:softHyphen/>
      </w:r>
      <w:r w:rsidRPr="00D81F0F">
        <w:rPr>
          <w:spacing w:val="-3"/>
        </w:rPr>
        <w:t xml:space="preserve">leveranstjänster. Samtidigt är det viktigt </w:t>
      </w:r>
      <w:r>
        <w:rPr>
          <w:spacing w:val="-3"/>
        </w:rPr>
        <w:t xml:space="preserve">att </w:t>
      </w:r>
      <w:r w:rsidRPr="00D81F0F">
        <w:rPr>
          <w:spacing w:val="-3"/>
        </w:rPr>
        <w:t xml:space="preserve">det finns en tydlig distinktion mellan </w:t>
      </w:r>
      <w:r w:rsidRPr="00E630B6">
        <w:rPr>
          <w:spacing w:val="-3"/>
        </w:rPr>
        <w:t>anmälningsskyldigheten och den information som ska tillhandahållas</w:t>
      </w:r>
      <w:r w:rsidRPr="0006567D">
        <w:t xml:space="preserve"> enligt EU-förordningen. Som </w:t>
      </w:r>
      <w:r w:rsidRPr="0006567D">
        <w:rPr>
          <w:i/>
        </w:rPr>
        <w:t>PTS</w:t>
      </w:r>
      <w:r w:rsidRPr="0006567D">
        <w:t xml:space="preserve"> </w:t>
      </w:r>
      <w:r>
        <w:t>anför</w:t>
      </w:r>
      <w:r w:rsidRPr="0006567D">
        <w:t xml:space="preserve"> bör den närmare reglering som behövs om anmälan ges i verk</w:t>
      </w:r>
      <w:r w:rsidRPr="0006567D">
        <w:softHyphen/>
        <w:t>ställig</w:t>
      </w:r>
      <w:r w:rsidRPr="0006567D">
        <w:softHyphen/>
        <w:t>hets</w:t>
      </w:r>
      <w:r w:rsidRPr="0006567D">
        <w:softHyphen/>
        <w:t>föreskrifter.</w:t>
      </w:r>
    </w:p>
    <w:p w14:paraId="65876A55" w14:textId="77777777" w:rsidR="0032594C" w:rsidRDefault="0032594C" w:rsidP="0032594C">
      <w:pPr>
        <w:pStyle w:val="Rubrik2"/>
      </w:pPr>
      <w:bookmarkStart w:id="74" w:name="_Toc515534211"/>
      <w:bookmarkStart w:id="75" w:name="_Toc516231676"/>
      <w:bookmarkStart w:id="76" w:name="_Toc528570304"/>
      <w:bookmarkStart w:id="77" w:name="_Toc531172843"/>
      <w:bookmarkStart w:id="78" w:name="_Toc531851929"/>
      <w:bookmarkStart w:id="79" w:name="_Toc531851973"/>
      <w:bookmarkStart w:id="80" w:name="_Toc533089431"/>
      <w:bookmarkStart w:id="81" w:name="_Toc534894428"/>
      <w:r>
        <w:t>Den nationella tillsynsmyndighet</w:t>
      </w:r>
      <w:bookmarkEnd w:id="74"/>
      <w:bookmarkEnd w:id="75"/>
      <w:bookmarkEnd w:id="76"/>
      <w:bookmarkEnd w:id="77"/>
      <w:r>
        <w:t>en</w:t>
      </w:r>
      <w:bookmarkEnd w:id="78"/>
      <w:bookmarkEnd w:id="79"/>
      <w:bookmarkEnd w:id="80"/>
      <w:bookmarkEnd w:id="81"/>
    </w:p>
    <w:p w14:paraId="17072010" w14:textId="005BF57C" w:rsidR="0032594C" w:rsidRDefault="0032594C" w:rsidP="0032594C">
      <w:pPr>
        <w:pStyle w:val="Brdtextram"/>
      </w:pPr>
      <w:r w:rsidRPr="00672F79">
        <w:rPr>
          <w:b/>
          <w:spacing w:val="-2"/>
        </w:rPr>
        <w:t>Regeringens förslag:</w:t>
      </w:r>
      <w:r w:rsidRPr="00672F79">
        <w:rPr>
          <w:spacing w:val="-2"/>
        </w:rPr>
        <w:t xml:space="preserve"> Den nationella tillsynsmyndigheten ska utöva till</w:t>
      </w:r>
      <w:r w:rsidRPr="00672F79">
        <w:rPr>
          <w:spacing w:val="-2"/>
        </w:rPr>
        <w:softHyphen/>
        <w:t xml:space="preserve">syn över </w:t>
      </w:r>
      <w:r>
        <w:rPr>
          <w:spacing w:val="-2"/>
        </w:rPr>
        <w:t xml:space="preserve">dels </w:t>
      </w:r>
      <w:r w:rsidRPr="00672F79">
        <w:rPr>
          <w:spacing w:val="-2"/>
        </w:rPr>
        <w:t>att tillhandahållare av paketleveranstjänster fullgör sina skyldig</w:t>
      </w:r>
      <w:r w:rsidRPr="00672F79">
        <w:rPr>
          <w:spacing w:val="-2"/>
        </w:rPr>
        <w:softHyphen/>
      </w:r>
      <w:r>
        <w:t xml:space="preserve">heter att </w:t>
      </w:r>
      <w:r w:rsidRPr="004D737C">
        <w:rPr>
          <w:spacing w:val="-2"/>
        </w:rPr>
        <w:t xml:space="preserve">lämna information till myndigheten och ge myndigheten </w:t>
      </w:r>
      <w:r w:rsidRPr="006651C6">
        <w:rPr>
          <w:spacing w:val="-2"/>
        </w:rPr>
        <w:t>insyn i gränsöverskridande taxor, dels att den nya lagen och föreskrifter</w:t>
      </w:r>
      <w:r>
        <w:t xml:space="preserve"> </w:t>
      </w:r>
      <w:r w:rsidRPr="006651C6">
        <w:rPr>
          <w:spacing w:val="-3"/>
        </w:rPr>
        <w:t>som har meddelats med stöd av denna följs. Det ska framgå av lag att till</w:t>
      </w:r>
      <w:r w:rsidR="006651C6" w:rsidRPr="006651C6">
        <w:rPr>
          <w:spacing w:val="-3"/>
        </w:rPr>
        <w:softHyphen/>
      </w:r>
      <w:r>
        <w:t>synsmyndigheten utses av regeringen.</w:t>
      </w:r>
    </w:p>
    <w:p w14:paraId="0765CFD8" w14:textId="1B6DEC68" w:rsidR="0032594C" w:rsidRPr="00B73740" w:rsidRDefault="0032594C" w:rsidP="0032594C">
      <w:pPr>
        <w:pStyle w:val="Brdtextmedindragram"/>
        <w:rPr>
          <w:spacing w:val="-3"/>
        </w:rPr>
      </w:pPr>
      <w:r w:rsidRPr="00F53C4E">
        <w:t xml:space="preserve">Tillhandahållare av paketleveranstjänster ska lämna </w:t>
      </w:r>
      <w:r>
        <w:t>de upplys</w:t>
      </w:r>
      <w:r w:rsidRPr="00F53C4E">
        <w:t>ningar</w:t>
      </w:r>
      <w:r>
        <w:t xml:space="preserve"> och handlingar som tillsynsmyn</w:t>
      </w:r>
      <w:r w:rsidRPr="00F53C4E">
        <w:t>digheten begär för tillsynen.</w:t>
      </w:r>
      <w:r>
        <w:t xml:space="preserve"> Beslut som </w:t>
      </w:r>
      <w:r w:rsidRPr="00B73740">
        <w:rPr>
          <w:spacing w:val="-3"/>
        </w:rPr>
        <w:t>avser åtgärder för tillsynen ska få verkställas av Kronofogdemyndigheten.</w:t>
      </w:r>
    </w:p>
    <w:p w14:paraId="67E356A0" w14:textId="77777777" w:rsidR="0032594C" w:rsidRDefault="0032594C" w:rsidP="0032594C">
      <w:pPr>
        <w:pStyle w:val="Brdtextmedindrag"/>
        <w:rPr>
          <w:sz w:val="8"/>
          <w:szCs w:val="8"/>
        </w:rPr>
      </w:pPr>
    </w:p>
    <w:p w14:paraId="177F2B11" w14:textId="30C7FB01" w:rsidR="0032594C" w:rsidRDefault="0032594C" w:rsidP="0032594C">
      <w:pPr>
        <w:pStyle w:val="Brdtextmedindrag"/>
        <w:rPr>
          <w:spacing w:val="-2"/>
        </w:rPr>
      </w:pPr>
      <w:r w:rsidRPr="00C50A2B">
        <w:rPr>
          <w:b/>
          <w:spacing w:val="-2"/>
        </w:rPr>
        <w:t>Promemorians förslag</w:t>
      </w:r>
      <w:r>
        <w:rPr>
          <w:spacing w:val="-2"/>
        </w:rPr>
        <w:t xml:space="preserve"> överensstämmer med regeringens, men är annor</w:t>
      </w:r>
      <w:r>
        <w:rPr>
          <w:spacing w:val="-2"/>
        </w:rPr>
        <w:softHyphen/>
        <w:t xml:space="preserve">lunda formulerat i fråga om </w:t>
      </w:r>
      <w:r w:rsidR="006D5F12">
        <w:rPr>
          <w:spacing w:val="-2"/>
        </w:rPr>
        <w:t xml:space="preserve">upplysningen om </w:t>
      </w:r>
      <w:r>
        <w:rPr>
          <w:spacing w:val="-2"/>
        </w:rPr>
        <w:t>tillsynsmyndigheten</w:t>
      </w:r>
      <w:r w:rsidR="006D5F12">
        <w:rPr>
          <w:spacing w:val="-2"/>
        </w:rPr>
        <w:t>, des</w:t>
      </w:r>
      <w:r>
        <w:rPr>
          <w:spacing w:val="-2"/>
        </w:rPr>
        <w:t>s befogenheter och verkställighet hos Kronofogdemyndigheten.</w:t>
      </w:r>
    </w:p>
    <w:p w14:paraId="04A3F715" w14:textId="77777777" w:rsidR="0032594C" w:rsidRPr="00E0480F" w:rsidRDefault="0032594C" w:rsidP="0032594C">
      <w:pPr>
        <w:pStyle w:val="Brdtextmedindrag"/>
        <w:rPr>
          <w:spacing w:val="-2"/>
        </w:rPr>
      </w:pPr>
      <w:r w:rsidRPr="00E20869">
        <w:rPr>
          <w:b/>
          <w:spacing w:val="-2"/>
        </w:rPr>
        <w:t>Remissinstanserna</w:t>
      </w:r>
      <w:r>
        <w:rPr>
          <w:b/>
          <w:spacing w:val="-2"/>
        </w:rPr>
        <w:t xml:space="preserve"> </w:t>
      </w:r>
      <w:r>
        <w:rPr>
          <w:spacing w:val="-2"/>
        </w:rPr>
        <w:t xml:space="preserve">tillstyrker eller har inga invändningar mot förslaget. </w:t>
      </w:r>
      <w:r w:rsidRPr="000E0B1B">
        <w:rPr>
          <w:i/>
          <w:spacing w:val="-2"/>
        </w:rPr>
        <w:t>Konsumentverket</w:t>
      </w:r>
      <w:r w:rsidRPr="000E0B1B">
        <w:rPr>
          <w:spacing w:val="-2"/>
        </w:rPr>
        <w:t xml:space="preserve"> tar upp frågan om det delade tillsynsansvaret och anser att det blir tydligare om det direkt av den föreslagna lagen framgår att det finns två tillsynsmyndigheter med ansvar för olika artiklar i EU-förordningen. </w:t>
      </w:r>
      <w:r w:rsidRPr="00E0480F">
        <w:rPr>
          <w:i/>
          <w:spacing w:val="-2"/>
        </w:rPr>
        <w:t xml:space="preserve">Schenker </w:t>
      </w:r>
      <w:r w:rsidRPr="00E0480F">
        <w:rPr>
          <w:spacing w:val="-2"/>
        </w:rPr>
        <w:t>framhåller vikten av en tydlig ansvarsfördelning mellan de olika tillsynsmyndigheterna för att inte riskera extra arbete för berörda företag.</w:t>
      </w:r>
    </w:p>
    <w:p w14:paraId="214A942F" w14:textId="77777777" w:rsidR="0032594C" w:rsidRPr="000E39D7" w:rsidRDefault="0032594C" w:rsidP="0032594C">
      <w:pPr>
        <w:pStyle w:val="Brdtextmedindrag"/>
        <w:rPr>
          <w:spacing w:val="-2"/>
        </w:rPr>
      </w:pPr>
      <w:r w:rsidRPr="00D81F0F">
        <w:rPr>
          <w:i/>
          <w:spacing w:val="-2"/>
        </w:rPr>
        <w:t>Kronofogdemyndigheten</w:t>
      </w:r>
      <w:r w:rsidRPr="00D81F0F">
        <w:rPr>
          <w:spacing w:val="-2"/>
        </w:rPr>
        <w:t xml:space="preserve"> föreslår att bestämmelsen om verkställighet kom</w:t>
      </w:r>
      <w:r w:rsidRPr="00D81F0F">
        <w:rPr>
          <w:spacing w:val="-2"/>
        </w:rPr>
        <w:softHyphen/>
      </w:r>
      <w:r w:rsidRPr="000E0B1B">
        <w:t>pletteras så att det framgår att rätten till verkställighet ska avse ett beslut som avser åtgärde</w:t>
      </w:r>
      <w:r>
        <w:t xml:space="preserve">r för tillsynen och att </w:t>
      </w:r>
      <w:r w:rsidRPr="000E0B1B">
        <w:t>verkställ</w:t>
      </w:r>
      <w:r>
        <w:t xml:space="preserve">ighet sker </w:t>
      </w:r>
      <w:r w:rsidRPr="000E0B1B">
        <w:t>enligt utsökningsbalken.</w:t>
      </w:r>
    </w:p>
    <w:p w14:paraId="4523815A" w14:textId="77777777" w:rsidR="0032594C" w:rsidRDefault="0032594C" w:rsidP="0032594C">
      <w:pPr>
        <w:pStyle w:val="Rubrik4utannumrering"/>
      </w:pPr>
      <w:r>
        <w:t xml:space="preserve">Skälen för regeringens </w:t>
      </w:r>
      <w:r w:rsidRPr="0006285B">
        <w:t>förslag</w:t>
      </w:r>
    </w:p>
    <w:p w14:paraId="7E262EF6" w14:textId="77777777" w:rsidR="0032594C" w:rsidRDefault="0032594C" w:rsidP="0032594C">
      <w:pPr>
        <w:pStyle w:val="Rubrik5utannumrering"/>
        <w:spacing w:before="0"/>
      </w:pPr>
      <w:r>
        <w:t>Bestämmelser om den nationella tillsynsmyndigheten</w:t>
      </w:r>
    </w:p>
    <w:p w14:paraId="19E48855" w14:textId="77777777" w:rsidR="0032594C" w:rsidRPr="00D1017D" w:rsidRDefault="0032594C" w:rsidP="0032594C">
      <w:pPr>
        <w:pStyle w:val="Brdtextmedindrag"/>
        <w:ind w:firstLine="0"/>
      </w:pPr>
      <w:r>
        <w:t>Av EU-förordningen följer att den nationella tillsynsmyndigheten ska utföra de uppgifter som regleras i artiklarna 4–6 (se avsnitt 4). Förordningen förutsätter alltså att medlemsstaterna utser en sådan myndig</w:t>
      </w:r>
      <w:r>
        <w:softHyphen/>
        <w:t>het. Som framgår av avsnitt 3 pekas PTS ut som den nationella tillsynsmyndig</w:t>
      </w:r>
      <w:r>
        <w:softHyphen/>
        <w:t xml:space="preserve">heten i </w:t>
      </w:r>
      <w:r w:rsidRPr="00D1017D">
        <w:t>förordningen om tillsyn enligt EU:s förordning om gränsöver</w:t>
      </w:r>
      <w:r>
        <w:softHyphen/>
      </w:r>
      <w:r w:rsidRPr="00D1017D">
        <w:t>skrid</w:t>
      </w:r>
      <w:r>
        <w:softHyphen/>
        <w:t xml:space="preserve">ande paketleveranstjänster. </w:t>
      </w:r>
      <w:r w:rsidRPr="00D1017D">
        <w:t xml:space="preserve">PTS ska därmed fullgöra särskilda uppgifter enligt EU-förordningen (se </w:t>
      </w:r>
      <w:r w:rsidRPr="007E2DC9">
        <w:rPr>
          <w:spacing w:val="-2"/>
        </w:rPr>
        <w:t>t.ex. artikel 6)</w:t>
      </w:r>
      <w:r>
        <w:rPr>
          <w:spacing w:val="-2"/>
        </w:rPr>
        <w:t xml:space="preserve"> och </w:t>
      </w:r>
      <w:r w:rsidRPr="007E2DC9">
        <w:rPr>
          <w:spacing w:val="-2"/>
        </w:rPr>
        <w:t>har också getts tillsynsansvaret över artiklar</w:t>
      </w:r>
      <w:r w:rsidRPr="007E2DC9">
        <w:rPr>
          <w:spacing w:val="-2"/>
        </w:rPr>
        <w:softHyphen/>
        <w:t>na 4</w:t>
      </w:r>
      <w:r w:rsidRPr="00D1017D">
        <w:t> och 5 i EU-förordningen. Det handlar om skyldigheter för tillhandahållare av paket</w:t>
      </w:r>
      <w:r w:rsidRPr="00D1017D">
        <w:softHyphen/>
        <w:t>leverans</w:t>
      </w:r>
      <w:r w:rsidRPr="00D1017D">
        <w:softHyphen/>
        <w:t xml:space="preserve">tjänster att lämna </w:t>
      </w:r>
      <w:r>
        <w:t>viss</w:t>
      </w:r>
      <w:r w:rsidRPr="00D1017D">
        <w:t xml:space="preserve"> information till tillsyns</w:t>
      </w:r>
      <w:r w:rsidRPr="00D1017D">
        <w:softHyphen/>
        <w:t>myndig</w:t>
      </w:r>
      <w:r w:rsidRPr="00D1017D">
        <w:softHyphen/>
        <w:t>heten</w:t>
      </w:r>
      <w:r>
        <w:t>. Berörda företag ska även</w:t>
      </w:r>
      <w:r w:rsidRPr="00D1017D">
        <w:t xml:space="preserve"> ge tillsyns</w:t>
      </w:r>
      <w:r w:rsidRPr="00D1017D">
        <w:softHyphen/>
        <w:t>myndig</w:t>
      </w:r>
      <w:r w:rsidRPr="00D1017D">
        <w:softHyphen/>
        <w:t>heten insyn i gräns</w:t>
      </w:r>
      <w:r w:rsidRPr="00D1017D">
        <w:softHyphen/>
        <w:t>överskridande taxor genom att förse myndig</w:t>
      </w:r>
      <w:r w:rsidRPr="00D1017D">
        <w:softHyphen/>
        <w:t>heten med en offentliggjord prislista över sådana postförsändelser som anges i förordningens bilaga. Tillsyns</w:t>
      </w:r>
      <w:r w:rsidRPr="00D1017D">
        <w:softHyphen/>
        <w:t>ansvaret omfattar alltså i första hand att kontrollera att tillhandahållare av paket</w:t>
      </w:r>
      <w:r w:rsidRPr="00D1017D">
        <w:softHyphen/>
        <w:t>leveranstjänster upp</w:t>
      </w:r>
      <w:r w:rsidRPr="00D1017D">
        <w:softHyphen/>
        <w:t>fyller EU-förordningens krav i denna del. Den nationella tillsyns</w:t>
      </w:r>
      <w:r w:rsidRPr="00D1017D">
        <w:softHyphen/>
        <w:t>myndigheten bör även verka för en större pris</w:t>
      </w:r>
      <w:r w:rsidRPr="00D1017D">
        <w:softHyphen/>
        <w:t xml:space="preserve">insyn och </w:t>
      </w:r>
      <w:r>
        <w:t xml:space="preserve">för </w:t>
      </w:r>
      <w:r w:rsidRPr="00D1017D">
        <w:t>att göra marknaden som helhet mer öppen för insyn i enlig</w:t>
      </w:r>
      <w:r w:rsidRPr="00D1017D">
        <w:softHyphen/>
        <w:t xml:space="preserve">het med det som anges i skälen </w:t>
      </w:r>
      <w:r>
        <w:t>i</w:t>
      </w:r>
      <w:r w:rsidRPr="00D1017D">
        <w:t xml:space="preserve"> EU-förordningen. </w:t>
      </w:r>
    </w:p>
    <w:p w14:paraId="6F4EED2F" w14:textId="1ADC6FFA" w:rsidR="0032594C" w:rsidRDefault="0032594C" w:rsidP="0032594C">
      <w:pPr>
        <w:pStyle w:val="Brdtextmedindrag"/>
      </w:pPr>
      <w:r w:rsidRPr="00D1017D">
        <w:t>För närvarande ansvarar PTS för upp</w:t>
      </w:r>
      <w:r w:rsidRPr="00D1017D">
        <w:softHyphen/>
        <w:t xml:space="preserve">gifterna i 3 kap. 5 § postlagen att </w:t>
      </w:r>
      <w:r w:rsidRPr="007E2DC9">
        <w:rPr>
          <w:spacing w:val="-2"/>
        </w:rPr>
        <w:t>fort</w:t>
      </w:r>
      <w:r w:rsidRPr="007E2DC9">
        <w:rPr>
          <w:spacing w:val="-2"/>
        </w:rPr>
        <w:softHyphen/>
        <w:t>löpande följa utvecklingen på post</w:t>
      </w:r>
      <w:r w:rsidRPr="007E2DC9">
        <w:rPr>
          <w:spacing w:val="-2"/>
        </w:rPr>
        <w:softHyphen/>
        <w:t>området samt bevaka att post</w:t>
      </w:r>
      <w:r w:rsidRPr="007E2DC9">
        <w:rPr>
          <w:spacing w:val="-2"/>
        </w:rPr>
        <w:softHyphen/>
        <w:t>tjänst</w:t>
      </w:r>
      <w:r w:rsidRPr="007E2DC9">
        <w:rPr>
          <w:spacing w:val="-2"/>
        </w:rPr>
        <w:softHyphen/>
      </w:r>
      <w:r w:rsidRPr="00D1017D">
        <w:t>erna svarar mot samhällets behov och att en väl fungerande samhälls</w:t>
      </w:r>
      <w:r w:rsidRPr="00D1017D">
        <w:softHyphen/>
        <w:t>omfattande posttjänst av god kvalitet finns tillgänglig för alla användare. Uppgiften att bevaka att posttjänsterna svarar mot samhällets behov omfattar samtliga posttjänster, även paket</w:t>
      </w:r>
      <w:r w:rsidR="00DD3AAA">
        <w:t xml:space="preserve"> som väger högst 20 kg</w:t>
      </w:r>
      <w:r w:rsidRPr="00D1017D">
        <w:t>. På motsvarande sätt bör PTS också ansvara för att följa utvecklingen på paketmarknaden.</w:t>
      </w:r>
    </w:p>
    <w:p w14:paraId="41EE08C7" w14:textId="67889ADE" w:rsidR="0032594C" w:rsidRDefault="0032594C" w:rsidP="00D33606">
      <w:pPr>
        <w:pStyle w:val="Brdtextmedindrag"/>
      </w:pPr>
      <w:r w:rsidRPr="00D1017D">
        <w:t>För att uppmärksamma att det finns en nationell tillsyns</w:t>
      </w:r>
      <w:r w:rsidRPr="00D1017D">
        <w:softHyphen/>
        <w:t xml:space="preserve">myndighet och tydliggöra myndighetens tillsynsansvar </w:t>
      </w:r>
      <w:r>
        <w:t xml:space="preserve">anser regeringen att </w:t>
      </w:r>
      <w:r w:rsidRPr="00D1017D">
        <w:t xml:space="preserve">kompletterande nationell reglering om den nationella tillsynsmyndigheten lämpligen </w:t>
      </w:r>
      <w:r>
        <w:t xml:space="preserve">bör </w:t>
      </w:r>
      <w:r w:rsidRPr="00D1017D">
        <w:t xml:space="preserve">framgå direkt av den nya lagen. Därmed bör det i lagen </w:t>
      </w:r>
      <w:r>
        <w:t>anges</w:t>
      </w:r>
      <w:r w:rsidRPr="00D1017D">
        <w:t xml:space="preserve"> att regeringen utser en nationell tillsynsmyndighet. Tillsynsansvaret bör även omfatta de kompletterande bestämmelserna enligt den nya lagen, t.ex. anmälningsskyldigheten. </w:t>
      </w:r>
      <w:r w:rsidR="00C31058">
        <w:t xml:space="preserve">Regeringen </w:t>
      </w:r>
      <w:r w:rsidR="006A3E63">
        <w:t>anser inte att det finns behov av att</w:t>
      </w:r>
      <w:r w:rsidR="00B87606">
        <w:t>,</w:t>
      </w:r>
      <w:r w:rsidR="00C31058">
        <w:t xml:space="preserve"> </w:t>
      </w:r>
      <w:r w:rsidR="002869FD">
        <w:t xml:space="preserve">på det sätt som </w:t>
      </w:r>
      <w:r w:rsidR="002869FD" w:rsidRPr="00EB28BC">
        <w:rPr>
          <w:i/>
        </w:rPr>
        <w:t>Lagrådet</w:t>
      </w:r>
      <w:r w:rsidR="002869FD">
        <w:t xml:space="preserve"> föreslår</w:t>
      </w:r>
      <w:r w:rsidR="00B87606">
        <w:t>,</w:t>
      </w:r>
      <w:r w:rsidR="002869FD">
        <w:t xml:space="preserve"> </w:t>
      </w:r>
      <w:r w:rsidR="00C31058">
        <w:t>göra tillägg till den föreslagna bestämmelsen om vad tillsynsmyndigheten ska utöva tillsyn över.</w:t>
      </w:r>
    </w:p>
    <w:p w14:paraId="63D398ED" w14:textId="7191EFA7" w:rsidR="0032594C" w:rsidRPr="00B73740" w:rsidRDefault="0032594C" w:rsidP="00D33606">
      <w:pPr>
        <w:pStyle w:val="Brdtextmedindrag"/>
        <w:rPr>
          <w:spacing w:val="-2"/>
        </w:rPr>
      </w:pPr>
      <w:r>
        <w:t xml:space="preserve">Som </w:t>
      </w:r>
      <w:r w:rsidRPr="002C52D6">
        <w:rPr>
          <w:i/>
        </w:rPr>
        <w:t>Schenker</w:t>
      </w:r>
      <w:r>
        <w:t xml:space="preserve"> framhåller är det viktigt med en tydlig ansvarsfördelning mellan olika tillsynsmyndigheter. </w:t>
      </w:r>
      <w:r w:rsidRPr="00D1017D">
        <w:t>Eftersom även Konsumentverket har ut</w:t>
      </w:r>
      <w:r w:rsidRPr="00B73740">
        <w:rPr>
          <w:spacing w:val="-4"/>
        </w:rPr>
        <w:t>setts till tillsyns</w:t>
      </w:r>
      <w:r w:rsidRPr="00B73740">
        <w:rPr>
          <w:spacing w:val="-4"/>
        </w:rPr>
        <w:softHyphen/>
        <w:t xml:space="preserve">myndighet (se avsnitt 3) finns det behov av att särskilja de båda </w:t>
      </w:r>
      <w:r>
        <w:t xml:space="preserve">myndigheternas tillsynsområden åt. Det motiverar också att den nationella tillsynsmyndighetens ansvar framgår direkt av den nya lagen. </w:t>
      </w:r>
      <w:r w:rsidRPr="00B73740">
        <w:rPr>
          <w:i/>
        </w:rPr>
        <w:t>Lagrådet</w:t>
      </w:r>
      <w:r>
        <w:t xml:space="preserve"> anser i likhet med </w:t>
      </w:r>
      <w:r w:rsidRPr="00B73740">
        <w:rPr>
          <w:i/>
        </w:rPr>
        <w:t xml:space="preserve">Konsumentverket </w:t>
      </w:r>
      <w:r>
        <w:t xml:space="preserve">att det finns skäl att låta det av lagen framgå </w:t>
      </w:r>
      <w:r w:rsidRPr="00BF1CBC">
        <w:t>att tillsynen av den</w:t>
      </w:r>
      <w:r>
        <w:t xml:space="preserve"> information som näringsidkare ska tillhandahålla konsu</w:t>
      </w:r>
      <w:r w:rsidRPr="00BF1CBC">
        <w:t xml:space="preserve">menter </w:t>
      </w:r>
      <w:r>
        <w:t xml:space="preserve">enligt artikel 7 i EU-förordningen sker i särskild ordning. Regeringen instämmer i den bedömningen. I enlighet med Lagrådets förslag bör det därför anges att den myndighet som regeringen bestämmer ska vara nationell tillsynsmyndighet </w:t>
      </w:r>
      <w:r w:rsidRPr="00BF1CBC">
        <w:t xml:space="preserve">när det gäller andra frågor än som </w:t>
      </w:r>
      <w:r>
        <w:t xml:space="preserve">avses i den bestämmelse som gör marknadsföringslagens sanktionssystem tillämpligt </w:t>
      </w:r>
      <w:r w:rsidRPr="00526C25">
        <w:t>vid överträdelse av artikel 7 i EU-förordningen</w:t>
      </w:r>
      <w:r>
        <w:t xml:space="preserve"> (se avsnitt 6.5). </w:t>
      </w:r>
      <w:r w:rsidRPr="00466ADA">
        <w:rPr>
          <w:spacing w:val="-3"/>
        </w:rPr>
        <w:t>Liksom</w:t>
      </w:r>
      <w:r>
        <w:t xml:space="preserve"> i lagstiftning på andra områden bör den hänvisning som föreslås i avsnitt </w:t>
      </w:r>
      <w:r w:rsidRPr="00466ADA">
        <w:rPr>
          <w:spacing w:val="-2"/>
        </w:rPr>
        <w:t xml:space="preserve">6.5 </w:t>
      </w:r>
      <w:r>
        <w:rPr>
          <w:spacing w:val="-2"/>
        </w:rPr>
        <w:t xml:space="preserve">tillsammans med upplysningsbestämmelsen som särskiljer Konsumentverkets tillsynsområde </w:t>
      </w:r>
      <w:r w:rsidRPr="00466ADA">
        <w:rPr>
          <w:spacing w:val="-2"/>
        </w:rPr>
        <w:t>vara tillräcklig</w:t>
      </w:r>
      <w:r>
        <w:rPr>
          <w:spacing w:val="-2"/>
        </w:rPr>
        <w:t xml:space="preserve"> för att tydliggöra det delade tillsynsansvaret</w:t>
      </w:r>
      <w:r w:rsidRPr="00466ADA">
        <w:rPr>
          <w:spacing w:val="-2"/>
        </w:rPr>
        <w:t xml:space="preserve">. Hur tillsynsansvaret är fördelat </w:t>
      </w:r>
      <w:r w:rsidR="00FE02F6">
        <w:rPr>
          <w:spacing w:val="-2"/>
        </w:rPr>
        <w:t xml:space="preserve">i dag </w:t>
      </w:r>
      <w:r w:rsidRPr="00466ADA">
        <w:rPr>
          <w:spacing w:val="-2"/>
        </w:rPr>
        <w:t xml:space="preserve">framgår av </w:t>
      </w:r>
      <w:r w:rsidRPr="00466ADA">
        <w:rPr>
          <w:bCs/>
          <w:spacing w:val="-2"/>
        </w:rPr>
        <w:t>förord</w:t>
      </w:r>
      <w:r w:rsidRPr="00466ADA">
        <w:rPr>
          <w:bCs/>
          <w:spacing w:val="-2"/>
        </w:rPr>
        <w:softHyphen/>
      </w:r>
      <w:r w:rsidRPr="00466ADA">
        <w:rPr>
          <w:bCs/>
          <w:spacing w:val="2"/>
        </w:rPr>
        <w:t>ningen</w:t>
      </w:r>
      <w:r w:rsidRPr="00466ADA">
        <w:rPr>
          <w:spacing w:val="2"/>
        </w:rPr>
        <w:t xml:space="preserve"> om tillsyn enligt EU:s förordning om gränsöverskridande </w:t>
      </w:r>
      <w:r w:rsidRPr="00466ADA">
        <w:rPr>
          <w:bCs/>
          <w:spacing w:val="2"/>
        </w:rPr>
        <w:t>paket</w:t>
      </w:r>
      <w:r w:rsidRPr="00466ADA">
        <w:rPr>
          <w:bCs/>
          <w:spacing w:val="2"/>
        </w:rPr>
        <w:softHyphen/>
      </w:r>
      <w:r w:rsidRPr="00466ADA">
        <w:rPr>
          <w:bCs/>
          <w:spacing w:val="2"/>
        </w:rPr>
        <w:softHyphen/>
      </w:r>
      <w:r w:rsidRPr="0070205F">
        <w:rPr>
          <w:bCs/>
        </w:rPr>
        <w:t>leveranstjänster</w:t>
      </w:r>
      <w:r>
        <w:rPr>
          <w:bCs/>
        </w:rPr>
        <w:t>, se avsnitt 3. Som Konsument</w:t>
      </w:r>
      <w:r>
        <w:rPr>
          <w:bCs/>
        </w:rPr>
        <w:softHyphen/>
        <w:t xml:space="preserve">verket framhåller förutsätter </w:t>
      </w:r>
      <w:r w:rsidRPr="007D1DC0">
        <w:rPr>
          <w:bCs/>
          <w:spacing w:val="-3"/>
        </w:rPr>
        <w:t>det gemensamma tillsynsansvaret samråd och dialog mellan PTS och Konsumentverket. Att PTS ska samråda med berörda myndigheter och ta initiativ</w:t>
      </w:r>
      <w:r>
        <w:rPr>
          <w:bCs/>
        </w:rPr>
        <w:t xml:space="preserve"> till ett löpande informationsutbyte i bl.a. konsumentfrågor framgår av 11 § f</w:t>
      </w:r>
      <w:r w:rsidRPr="00DB13BB">
        <w:rPr>
          <w:bCs/>
        </w:rPr>
        <w:t>ö</w:t>
      </w:r>
      <w:r>
        <w:rPr>
          <w:bCs/>
        </w:rPr>
        <w:t>rordningen (2007:951)</w:t>
      </w:r>
      <w:r w:rsidRPr="00DB13BB">
        <w:rPr>
          <w:bCs/>
        </w:rPr>
        <w:t xml:space="preserve"> med instruktion för Post- och telestyrelsen</w:t>
      </w:r>
      <w:r>
        <w:rPr>
          <w:bCs/>
        </w:rPr>
        <w:t xml:space="preserve">. Att </w:t>
      </w:r>
      <w:r w:rsidRPr="00590E65">
        <w:rPr>
          <w:bCs/>
        </w:rPr>
        <w:t xml:space="preserve">myndigheterna inom sina verksamhetsområden ska samverka med andra </w:t>
      </w:r>
      <w:r w:rsidRPr="007D1DC0">
        <w:rPr>
          <w:bCs/>
          <w:spacing w:val="-2"/>
        </w:rPr>
        <w:t xml:space="preserve">myndigheter följer även av 8 § förvaltningslagen </w:t>
      </w:r>
      <w:r w:rsidRPr="007D1DC0">
        <w:rPr>
          <w:spacing w:val="-2"/>
        </w:rPr>
        <w:t>(2017:900). Det finns därmed förutsättningar för PTS och Konsumentverket</w:t>
      </w:r>
      <w:r w:rsidRPr="007D1DC0">
        <w:rPr>
          <w:bCs/>
          <w:spacing w:val="-2"/>
        </w:rPr>
        <w:t xml:space="preserve"> att bedriva sin respektive</w:t>
      </w:r>
      <w:r>
        <w:rPr>
          <w:bCs/>
        </w:rPr>
        <w:t xml:space="preserve"> tillsyn med anledning av EU-förordningen.</w:t>
      </w:r>
    </w:p>
    <w:p w14:paraId="479EA5BF" w14:textId="77777777" w:rsidR="0032594C" w:rsidRPr="0016645D" w:rsidRDefault="0032594C" w:rsidP="0032594C">
      <w:pPr>
        <w:pStyle w:val="Rubrik5utannumrering"/>
      </w:pPr>
      <w:r>
        <w:t xml:space="preserve">Den nationella tillsynsmyndighetens befogenheter </w:t>
      </w:r>
    </w:p>
    <w:p w14:paraId="2C496E93" w14:textId="2977EE10" w:rsidR="0032594C" w:rsidRDefault="0032594C" w:rsidP="0032594C">
      <w:pPr>
        <w:pStyle w:val="Brdtextmedindrag"/>
        <w:ind w:firstLine="0"/>
      </w:pPr>
      <w:r w:rsidRPr="00B73740">
        <w:rPr>
          <w:spacing w:val="-4"/>
        </w:rPr>
        <w:t>Det är en uppgift för den nationella tillsynsmyndigheten att utforma en lämplig</w:t>
      </w:r>
      <w:r>
        <w:t xml:space="preserve"> till</w:t>
      </w:r>
      <w:r w:rsidRPr="0098650E">
        <w:t>syns</w:t>
      </w:r>
      <w:r>
        <w:softHyphen/>
      </w:r>
      <w:r w:rsidRPr="0098650E">
        <w:t xml:space="preserve">verksamhet med utgångspunkt från regleringen i EU-förordningen. </w:t>
      </w:r>
      <w:r w:rsidRPr="00B73740">
        <w:rPr>
          <w:spacing w:val="-4"/>
        </w:rPr>
        <w:t>En grundläggande förutsättning för en fungerande tillsyn är att myndighetens</w:t>
      </w:r>
      <w:r w:rsidRPr="0098650E">
        <w:t xml:space="preserve"> </w:t>
      </w:r>
      <w:r w:rsidRPr="00B73740">
        <w:rPr>
          <w:spacing w:val="-4"/>
        </w:rPr>
        <w:t>initiativ och beslut är väl underbyggda. Det är därför viktigt att myndigheten</w:t>
      </w:r>
      <w:r w:rsidRPr="009A15D1">
        <w:rPr>
          <w:spacing w:val="-2"/>
        </w:rPr>
        <w:t xml:space="preserve"> kan få tillgång till de upplysningar och handlingar som be</w:t>
      </w:r>
      <w:r w:rsidRPr="009A15D1">
        <w:rPr>
          <w:spacing w:val="-2"/>
        </w:rPr>
        <w:softHyphen/>
      </w:r>
      <w:r w:rsidRPr="005917DE">
        <w:t xml:space="preserve">döms nödvändiga </w:t>
      </w:r>
      <w:r w:rsidRPr="00B73740">
        <w:rPr>
          <w:spacing w:val="-4"/>
        </w:rPr>
        <w:t>för tillsynen. Därigenom säkerställs också att en effektiv tillsynsverksamhet</w:t>
      </w:r>
      <w:r>
        <w:t xml:space="preserve"> </w:t>
      </w:r>
      <w:r w:rsidRPr="00B73740">
        <w:rPr>
          <w:spacing w:val="-4"/>
        </w:rPr>
        <w:t>kan upprätthållas. Tillsyns</w:t>
      </w:r>
      <w:r w:rsidRPr="00B73740">
        <w:rPr>
          <w:spacing w:val="-4"/>
        </w:rPr>
        <w:softHyphen/>
        <w:t>myndigheten bör därför få de formella befogen</w:t>
      </w:r>
      <w:r w:rsidRPr="00B73740">
        <w:rPr>
          <w:spacing w:val="-4"/>
        </w:rPr>
        <w:softHyphen/>
        <w:t>heter</w:t>
      </w:r>
      <w:r w:rsidRPr="009A15D1">
        <w:rPr>
          <w:spacing w:val="-3"/>
        </w:rPr>
        <w:t xml:space="preserve"> som behövs för att tillsynen ska kunna</w:t>
      </w:r>
      <w:r w:rsidRPr="00BC7378">
        <w:t xml:space="preserve"> bedrivas effektivt. </w:t>
      </w:r>
    </w:p>
    <w:p w14:paraId="1823BD3E" w14:textId="3E3D6442" w:rsidR="0032594C" w:rsidRPr="00B86402" w:rsidRDefault="0032594C" w:rsidP="00B86402">
      <w:pPr>
        <w:pStyle w:val="Brdtextmedindrag"/>
        <w:rPr>
          <w:spacing w:val="-2"/>
        </w:rPr>
      </w:pPr>
      <w:bookmarkStart w:id="82" w:name="_Hlk531003429"/>
      <w:r w:rsidRPr="007E569E">
        <w:t>PTS</w:t>
      </w:r>
      <w:r w:rsidRPr="00BC7378">
        <w:t xml:space="preserve"> är tillsyns</w:t>
      </w:r>
      <w:r w:rsidRPr="00BC7378">
        <w:softHyphen/>
        <w:t>myndighet även enligt postlagen</w:t>
      </w:r>
      <w:r>
        <w:t>. E</w:t>
      </w:r>
      <w:r w:rsidRPr="00BC7378">
        <w:t xml:space="preserve">nligt </w:t>
      </w:r>
      <w:r>
        <w:t>4 kap. </w:t>
      </w:r>
      <w:r w:rsidRPr="00BC7378">
        <w:t>14</w:t>
      </w:r>
      <w:r>
        <w:t> </w:t>
      </w:r>
      <w:r w:rsidRPr="00BC7378">
        <w:t xml:space="preserve">§ </w:t>
      </w:r>
      <w:r>
        <w:t xml:space="preserve">postlagen har PTS </w:t>
      </w:r>
      <w:r w:rsidRPr="00BC7378">
        <w:t xml:space="preserve">rätt att på begäran få de upplysningar och handlingar som behövs för tillsynen, </w:t>
      </w:r>
      <w:r>
        <w:t xml:space="preserve">rätt </w:t>
      </w:r>
      <w:r w:rsidRPr="00BC7378">
        <w:t xml:space="preserve">att få tillträde till områden, lokaler och andra utrymmen, dock inte bostäder, där verksamhet som står under tillsyn bedrivs </w:t>
      </w:r>
      <w:r w:rsidRPr="009A15D1">
        <w:rPr>
          <w:spacing w:val="-3"/>
        </w:rPr>
        <w:t>och rätt att få verkställighet hos Krono</w:t>
      </w:r>
      <w:r w:rsidRPr="009A15D1">
        <w:rPr>
          <w:spacing w:val="-3"/>
        </w:rPr>
        <w:softHyphen/>
        <w:t>fogde</w:t>
      </w:r>
      <w:r w:rsidRPr="009A15D1">
        <w:rPr>
          <w:spacing w:val="-3"/>
        </w:rPr>
        <w:softHyphen/>
        <w:t>myndigheten av beslut som avser</w:t>
      </w:r>
      <w:r w:rsidRPr="00BC7378">
        <w:t xml:space="preserve"> </w:t>
      </w:r>
      <w:r w:rsidRPr="009A15D1">
        <w:rPr>
          <w:spacing w:val="-2"/>
        </w:rPr>
        <w:t>sådana åtgärder. På mot</w:t>
      </w:r>
      <w:r w:rsidRPr="009A15D1">
        <w:rPr>
          <w:spacing w:val="-2"/>
        </w:rPr>
        <w:softHyphen/>
        <w:t xml:space="preserve">svarande sätt bör tillhandahållare av </w:t>
      </w:r>
      <w:r w:rsidRPr="00DA7302">
        <w:rPr>
          <w:spacing w:val="-2"/>
        </w:rPr>
        <w:t>paket</w:t>
      </w:r>
      <w:r w:rsidRPr="00DA7302">
        <w:rPr>
          <w:spacing w:val="-2"/>
        </w:rPr>
        <w:softHyphen/>
        <w:t>leverans</w:t>
      </w:r>
      <w:r w:rsidRPr="00DA7302">
        <w:rPr>
          <w:spacing w:val="-2"/>
        </w:rPr>
        <w:softHyphen/>
      </w:r>
      <w:r w:rsidRPr="00DA7302">
        <w:softHyphen/>
        <w:t>tjänster vara skyldiga att bistå med de upplysningar och tillhanda</w:t>
      </w:r>
      <w:r w:rsidRPr="00DA7302">
        <w:softHyphen/>
        <w:t>hålla de hand</w:t>
      </w:r>
      <w:r w:rsidRPr="00DA7302">
        <w:softHyphen/>
        <w:t>lingar som behövs för tillsynen enligt EU-förordningen.</w:t>
      </w:r>
      <w:r>
        <w:t xml:space="preserve"> Regeringen </w:t>
      </w:r>
      <w:r w:rsidRPr="006936A5">
        <w:rPr>
          <w:spacing w:val="-2"/>
        </w:rPr>
        <w:t xml:space="preserve">delar </w:t>
      </w:r>
      <w:r w:rsidRPr="006936A5">
        <w:rPr>
          <w:i/>
          <w:spacing w:val="-2"/>
        </w:rPr>
        <w:t>Lagrådets</w:t>
      </w:r>
      <w:r w:rsidRPr="006936A5">
        <w:rPr>
          <w:spacing w:val="-2"/>
        </w:rPr>
        <w:t xml:space="preserve"> synpunkt att det i lagen, till skillnad från hur bestämmelsen</w:t>
      </w:r>
      <w:r>
        <w:t xml:space="preserve"> </w:t>
      </w:r>
      <w:r w:rsidRPr="00B86402">
        <w:rPr>
          <w:spacing w:val="-2"/>
        </w:rPr>
        <w:t>utformats i lagrådsremissen, bör anges att tillhandahållare av paketleverans</w:t>
      </w:r>
      <w:r w:rsidR="00B86402" w:rsidRPr="00B86402">
        <w:rPr>
          <w:spacing w:val="-2"/>
        </w:rPr>
        <w:softHyphen/>
      </w:r>
      <w:r>
        <w:t xml:space="preserve">tjänster </w:t>
      </w:r>
      <w:r w:rsidRPr="004376C0">
        <w:t>ska lämna de upplysningar och handlingar som tillsynsmyndigheten begär för tillsynen.</w:t>
      </w:r>
      <w:r>
        <w:t xml:space="preserve"> </w:t>
      </w:r>
      <w:r w:rsidRPr="00DA7302">
        <w:t>Den nationella tillsyns</w:t>
      </w:r>
      <w:r w:rsidRPr="00DA7302">
        <w:softHyphen/>
        <w:t>myndigheten</w:t>
      </w:r>
      <w:r w:rsidRPr="002874D5">
        <w:t xml:space="preserve">s beslut som avser åtgärder för att inhämta sådan </w:t>
      </w:r>
      <w:r w:rsidRPr="00466ADA">
        <w:rPr>
          <w:spacing w:val="-2"/>
        </w:rPr>
        <w:t xml:space="preserve">information bör även få verkställas </w:t>
      </w:r>
      <w:r w:rsidRPr="00B86402">
        <w:t xml:space="preserve">av </w:t>
      </w:r>
      <w:r w:rsidRPr="00B86402">
        <w:rPr>
          <w:spacing w:val="-2"/>
        </w:rPr>
        <w:t>Kronofogde</w:t>
      </w:r>
      <w:r w:rsidRPr="00B86402">
        <w:rPr>
          <w:spacing w:val="-2"/>
        </w:rPr>
        <w:softHyphen/>
        <w:t xml:space="preserve">myndigheten. Regeringen delar </w:t>
      </w:r>
      <w:r w:rsidRPr="00B86402">
        <w:rPr>
          <w:i/>
          <w:spacing w:val="-2"/>
        </w:rPr>
        <w:t>Kronofogdemyndighetens</w:t>
      </w:r>
      <w:r w:rsidR="00B86402" w:rsidRPr="00B86402">
        <w:rPr>
          <w:i/>
          <w:spacing w:val="-2"/>
        </w:rPr>
        <w:t xml:space="preserve"> </w:t>
      </w:r>
      <w:r w:rsidRPr="00B86402">
        <w:rPr>
          <w:spacing w:val="-2"/>
        </w:rPr>
        <w:t>upp</w:t>
      </w:r>
      <w:r w:rsidR="00B86402" w:rsidRPr="00B86402">
        <w:rPr>
          <w:spacing w:val="-2"/>
        </w:rPr>
        <w:softHyphen/>
      </w:r>
      <w:r w:rsidRPr="00B86402">
        <w:rPr>
          <w:spacing w:val="-3"/>
        </w:rPr>
        <w:t>fattning</w:t>
      </w:r>
      <w:r w:rsidR="00B86402" w:rsidRPr="00B86402">
        <w:rPr>
          <w:spacing w:val="-3"/>
        </w:rPr>
        <w:t xml:space="preserve"> </w:t>
      </w:r>
      <w:r w:rsidRPr="00B86402">
        <w:rPr>
          <w:spacing w:val="-3"/>
        </w:rPr>
        <w:t>att bestämmelsen ska utformas så att det klart framgår att verkställig</w:t>
      </w:r>
      <w:r w:rsidR="00B86402" w:rsidRPr="00B86402">
        <w:rPr>
          <w:spacing w:val="-3"/>
        </w:rPr>
        <w:softHyphen/>
      </w:r>
      <w:r w:rsidRPr="00032099">
        <w:t>het</w:t>
      </w:r>
      <w:r>
        <w:t>en</w:t>
      </w:r>
      <w:r w:rsidRPr="00032099">
        <w:t xml:space="preserve"> gäller ett beslut och att </w:t>
      </w:r>
      <w:r>
        <w:t xml:space="preserve">den </w:t>
      </w:r>
      <w:r w:rsidRPr="00032099">
        <w:t xml:space="preserve">sker enligt utsökningsbalken. Det </w:t>
      </w:r>
      <w:r w:rsidRPr="00F342BD">
        <w:t>är sam</w:t>
      </w:r>
      <w:r w:rsidRPr="00B86402">
        <w:rPr>
          <w:spacing w:val="-3"/>
        </w:rPr>
        <w:t xml:space="preserve">tidigt viktigt att tillsynen bedrivs på ett sådant sätt att den inte medför onödiga </w:t>
      </w:r>
      <w:r w:rsidRPr="009A15D1">
        <w:rPr>
          <w:spacing w:val="-2"/>
        </w:rPr>
        <w:t>kostnader för tillsyns</w:t>
      </w:r>
      <w:r w:rsidRPr="009A15D1">
        <w:rPr>
          <w:spacing w:val="-2"/>
        </w:rPr>
        <w:softHyphen/>
        <w:t xml:space="preserve">myndigheten och inte vållar </w:t>
      </w:r>
      <w:r>
        <w:rPr>
          <w:spacing w:val="-2"/>
        </w:rPr>
        <w:t>berörda företag</w:t>
      </w:r>
      <w:r w:rsidRPr="0087036F">
        <w:t xml:space="preserve"> större olägen</w:t>
      </w:r>
      <w:r w:rsidR="00B86402">
        <w:softHyphen/>
      </w:r>
      <w:r w:rsidRPr="0087036F">
        <w:t xml:space="preserve">het än nödvändigt. Eftersom det inte är fråga om tillståndspliktig verksamhet och EU-förordningen </w:t>
      </w:r>
      <w:r>
        <w:t>inte heller ställer upp</w:t>
      </w:r>
      <w:r w:rsidRPr="0087036F">
        <w:t xml:space="preserve"> </w:t>
      </w:r>
      <w:r>
        <w:t xml:space="preserve">några </w:t>
      </w:r>
      <w:r w:rsidRPr="0087036F">
        <w:t xml:space="preserve">krav </w:t>
      </w:r>
      <w:r>
        <w:t>på själva</w:t>
      </w:r>
      <w:r w:rsidRPr="0087036F">
        <w:t xml:space="preserve"> paket</w:t>
      </w:r>
      <w:r>
        <w:softHyphen/>
      </w:r>
      <w:r w:rsidRPr="0087036F">
        <w:t>leverans</w:t>
      </w:r>
      <w:r>
        <w:softHyphen/>
      </w:r>
      <w:r w:rsidRPr="0087036F">
        <w:t>tjänster</w:t>
      </w:r>
      <w:r>
        <w:t>na</w:t>
      </w:r>
      <w:r w:rsidRPr="0087036F">
        <w:t xml:space="preserve"> </w:t>
      </w:r>
      <w:r>
        <w:t>kan behovet av en möjlighet att få tillträde till bl.a. verksamhets</w:t>
      </w:r>
      <w:r>
        <w:softHyphen/>
        <w:t>lokaler ifrågasättas. För närvarande anser regeringen att det inte finns skäl att införa en sådan be</w:t>
      </w:r>
      <w:r w:rsidRPr="009A15D1">
        <w:rPr>
          <w:spacing w:val="-2"/>
        </w:rPr>
        <w:t>fogenhet. Föreslagna befogenheter</w:t>
      </w:r>
      <w:r>
        <w:rPr>
          <w:spacing w:val="-2"/>
        </w:rPr>
        <w:t xml:space="preserve"> om rätt att begära upplysningar och handlingar</w:t>
      </w:r>
      <w:r w:rsidRPr="009A15D1">
        <w:rPr>
          <w:spacing w:val="-2"/>
        </w:rPr>
        <w:t xml:space="preserve"> </w:t>
      </w:r>
      <w:r>
        <w:rPr>
          <w:spacing w:val="-2"/>
        </w:rPr>
        <w:t xml:space="preserve">och att beslut om åtgärder för tillsynen får verkställas av Kronofogdemyndigheten </w:t>
      </w:r>
      <w:r w:rsidR="0097241E">
        <w:rPr>
          <w:spacing w:val="-2"/>
        </w:rPr>
        <w:t xml:space="preserve">bör </w:t>
      </w:r>
      <w:r>
        <w:rPr>
          <w:spacing w:val="-2"/>
        </w:rPr>
        <w:t xml:space="preserve">i </w:t>
      </w:r>
      <w:r w:rsidRPr="009A15D1">
        <w:rPr>
          <w:spacing w:val="-2"/>
        </w:rPr>
        <w:t xml:space="preserve">kombination med </w:t>
      </w:r>
      <w:r w:rsidR="0097241E">
        <w:rPr>
          <w:spacing w:val="-2"/>
        </w:rPr>
        <w:t xml:space="preserve">den </w:t>
      </w:r>
      <w:r>
        <w:rPr>
          <w:spacing w:val="-2"/>
        </w:rPr>
        <w:t xml:space="preserve">möjlighet att meddela förelägganden som föreslås i nästa avsnitt, </w:t>
      </w:r>
      <w:r>
        <w:t xml:space="preserve">vara tillräckligt effektiva medel för att se till att aktuella skyldigheter fullgörs. </w:t>
      </w:r>
    </w:p>
    <w:p w14:paraId="13B1CA7F" w14:textId="77777777" w:rsidR="0032594C" w:rsidRPr="004A4378" w:rsidRDefault="0032594C" w:rsidP="0032594C">
      <w:pPr>
        <w:pStyle w:val="Rubrik2"/>
      </w:pPr>
      <w:bookmarkStart w:id="83" w:name="_Toc515534212"/>
      <w:bookmarkStart w:id="84" w:name="_Toc516231677"/>
      <w:bookmarkStart w:id="85" w:name="_Toc528570305"/>
      <w:bookmarkStart w:id="86" w:name="_Toc531172844"/>
      <w:bookmarkStart w:id="87" w:name="_Toc531851930"/>
      <w:bookmarkStart w:id="88" w:name="_Toc531851974"/>
      <w:bookmarkStart w:id="89" w:name="_Toc533089432"/>
      <w:bookmarkStart w:id="90" w:name="_Toc534894429"/>
      <w:bookmarkEnd w:id="82"/>
      <w:r>
        <w:t>S</w:t>
      </w:r>
      <w:r w:rsidRPr="004A4378">
        <w:t>anktioner</w:t>
      </w:r>
      <w:bookmarkEnd w:id="83"/>
      <w:bookmarkEnd w:id="84"/>
      <w:bookmarkEnd w:id="85"/>
      <w:bookmarkEnd w:id="86"/>
      <w:bookmarkEnd w:id="87"/>
      <w:bookmarkEnd w:id="88"/>
      <w:bookmarkEnd w:id="89"/>
      <w:bookmarkEnd w:id="90"/>
    </w:p>
    <w:p w14:paraId="26B22974" w14:textId="63F67B10" w:rsidR="0032594C" w:rsidRDefault="0032594C" w:rsidP="0032594C">
      <w:pPr>
        <w:pStyle w:val="Brdtextram"/>
      </w:pPr>
      <w:r>
        <w:rPr>
          <w:b/>
        </w:rPr>
        <w:t>Regeringens f</w:t>
      </w:r>
      <w:r w:rsidRPr="00777A63">
        <w:rPr>
          <w:b/>
        </w:rPr>
        <w:t>örslag:</w:t>
      </w:r>
      <w:r>
        <w:t xml:space="preserve"> Den nationella tillsynsmyndigheten ska få meddela de före</w:t>
      </w:r>
      <w:r>
        <w:softHyphen/>
        <w:t>lägganden som behövs för tillsynen. Ett beslut om före</w:t>
      </w:r>
      <w:r>
        <w:softHyphen/>
        <w:t>läggande ska få förenas med vite. Tillsynsmyndigheten ska få bestämma att ett beslut om föreläggande ska gälla omedelbart</w:t>
      </w:r>
      <w:r w:rsidR="00852847">
        <w:t xml:space="preserve"> om det krävs för att de rapporteringstider som anges i EU-förordningen ska kunna hållas</w:t>
      </w:r>
      <w:r>
        <w:t>.</w:t>
      </w:r>
    </w:p>
    <w:p w14:paraId="1BED0D47" w14:textId="77777777" w:rsidR="0032594C" w:rsidRPr="00777A63" w:rsidRDefault="0032594C" w:rsidP="0032594C">
      <w:pPr>
        <w:pStyle w:val="Brdtextmedindragram"/>
      </w:pPr>
      <w:r w:rsidRPr="00777A63">
        <w:t xml:space="preserve">Om information </w:t>
      </w:r>
      <w:r>
        <w:t xml:space="preserve">till konsumenter </w:t>
      </w:r>
      <w:r w:rsidRPr="00777A63">
        <w:t xml:space="preserve">inte lämnas </w:t>
      </w:r>
      <w:r>
        <w:t xml:space="preserve">i </w:t>
      </w:r>
      <w:r w:rsidRPr="00777A63">
        <w:t>enlig</w:t>
      </w:r>
      <w:r>
        <w:t xml:space="preserve">het med </w:t>
      </w:r>
      <w:r w:rsidRPr="00777A63">
        <w:t>EU</w:t>
      </w:r>
      <w:r>
        <w:t>-förordningen</w:t>
      </w:r>
      <w:r w:rsidRPr="00777A63">
        <w:t xml:space="preserve">, ska </w:t>
      </w:r>
      <w:r>
        <w:t xml:space="preserve">bestämmelserna om </w:t>
      </w:r>
      <w:r w:rsidRPr="00777A63">
        <w:t xml:space="preserve">sanktioner i marknadsföringslagen </w:t>
      </w:r>
      <w:r>
        <w:t>tillämpas, med undantag för bestämmelserna om marknadsstörningsav</w:t>
      </w:r>
      <w:r w:rsidRPr="00B86402">
        <w:rPr>
          <w:spacing w:val="-2"/>
        </w:rPr>
        <w:t>gift. En hänvisning till den nya lagen ska föras in i marknadsföringslagen.</w:t>
      </w:r>
    </w:p>
    <w:p w14:paraId="702310DE" w14:textId="77777777" w:rsidR="0032594C" w:rsidRDefault="0032594C" w:rsidP="0032594C">
      <w:pPr>
        <w:pStyle w:val="Brdtextmedindrag"/>
        <w:rPr>
          <w:sz w:val="8"/>
          <w:szCs w:val="8"/>
        </w:rPr>
      </w:pPr>
    </w:p>
    <w:p w14:paraId="0C4AF7B5" w14:textId="0BFF4C6B" w:rsidR="0032594C" w:rsidRDefault="0032594C" w:rsidP="0032594C">
      <w:pPr>
        <w:pStyle w:val="Brdtextmedindrag"/>
        <w:rPr>
          <w:spacing w:val="-2"/>
        </w:rPr>
      </w:pPr>
      <w:r w:rsidRPr="00A86A2B">
        <w:rPr>
          <w:b/>
          <w:spacing w:val="-3"/>
        </w:rPr>
        <w:t>Promemorians förslag</w:t>
      </w:r>
      <w:r w:rsidRPr="00A86A2B">
        <w:rPr>
          <w:spacing w:val="-3"/>
        </w:rPr>
        <w:t xml:space="preserve"> överensstämmer i huvudsak med regeringens</w:t>
      </w:r>
      <w:r w:rsidR="00B86402" w:rsidRPr="00A86A2B">
        <w:rPr>
          <w:spacing w:val="-3"/>
        </w:rPr>
        <w:t>, men</w:t>
      </w:r>
      <w:r w:rsidR="00B86402">
        <w:rPr>
          <w:spacing w:val="-2"/>
        </w:rPr>
        <w:t xml:space="preserve"> någon</w:t>
      </w:r>
      <w:r>
        <w:rPr>
          <w:spacing w:val="-2"/>
        </w:rPr>
        <w:t xml:space="preserve"> hänvisning i marknadsföringslagen</w:t>
      </w:r>
      <w:r w:rsidR="00B86402">
        <w:rPr>
          <w:spacing w:val="-2"/>
        </w:rPr>
        <w:t xml:space="preserve"> föreslås inte</w:t>
      </w:r>
      <w:r>
        <w:rPr>
          <w:spacing w:val="-2"/>
        </w:rPr>
        <w:t>.</w:t>
      </w:r>
    </w:p>
    <w:p w14:paraId="330D9353" w14:textId="77777777" w:rsidR="0032594C" w:rsidRDefault="0032594C" w:rsidP="0032594C">
      <w:pPr>
        <w:pStyle w:val="Brdtextmedindrag"/>
        <w:rPr>
          <w:spacing w:val="-2"/>
        </w:rPr>
      </w:pPr>
      <w:r w:rsidRPr="00E0480F">
        <w:rPr>
          <w:b/>
          <w:spacing w:val="-2"/>
        </w:rPr>
        <w:t>Remissinstanserna:</w:t>
      </w:r>
      <w:r w:rsidRPr="00E0480F">
        <w:rPr>
          <w:spacing w:val="-2"/>
        </w:rPr>
        <w:t xml:space="preserve"> Flertalet remissinstanser tillstyrker eller har inga invändningar mot förslaget. </w:t>
      </w:r>
      <w:r w:rsidRPr="00E0480F">
        <w:rPr>
          <w:i/>
          <w:spacing w:val="-2"/>
        </w:rPr>
        <w:t>Konsumentverket</w:t>
      </w:r>
      <w:r w:rsidRPr="00E0480F">
        <w:rPr>
          <w:spacing w:val="-2"/>
        </w:rPr>
        <w:t xml:space="preserve"> </w:t>
      </w:r>
      <w:r>
        <w:rPr>
          <w:spacing w:val="-2"/>
        </w:rPr>
        <w:t xml:space="preserve">däremot ser </w:t>
      </w:r>
      <w:r w:rsidRPr="00E0480F">
        <w:rPr>
          <w:spacing w:val="-2"/>
        </w:rPr>
        <w:t xml:space="preserve">vissa tolknings- och </w:t>
      </w:r>
      <w:r w:rsidRPr="00466ADA">
        <w:rPr>
          <w:spacing w:val="-4"/>
        </w:rPr>
        <w:t>tillämpnings</w:t>
      </w:r>
      <w:r w:rsidRPr="00466ADA">
        <w:rPr>
          <w:spacing w:val="-4"/>
        </w:rPr>
        <w:softHyphen/>
      </w:r>
      <w:r w:rsidRPr="00466ADA">
        <w:rPr>
          <w:spacing w:val="-4"/>
        </w:rPr>
        <w:softHyphen/>
        <w:t>problem med den marknadsrättsligt sanktionerade bestämmelsen</w:t>
      </w:r>
      <w:r>
        <w:rPr>
          <w:spacing w:val="-2"/>
        </w:rPr>
        <w:t xml:space="preserve"> eftersom artikel 7 i EU-förordningen dels innebär en dubbelreglering, dels </w:t>
      </w:r>
      <w:r>
        <w:rPr>
          <w:spacing w:val="-2"/>
        </w:rPr>
        <w:softHyphen/>
        <w:t>– avseende sådan information som inte är reglerad i konsumentskyddslagstift</w:t>
      </w:r>
      <w:r w:rsidRPr="00466ADA">
        <w:rPr>
          <w:spacing w:val="-3"/>
        </w:rPr>
        <w:t xml:space="preserve">ningen </w:t>
      </w:r>
      <w:r w:rsidRPr="00466ADA">
        <w:rPr>
          <w:spacing w:val="-3"/>
        </w:rPr>
        <w:softHyphen/>
        <w:t>– innebär en försämring ur konsument</w:t>
      </w:r>
      <w:r w:rsidRPr="00466ADA">
        <w:rPr>
          <w:spacing w:val="-3"/>
        </w:rPr>
        <w:softHyphen/>
        <w:t>perspektiv eftersom kraven inte</w:t>
      </w:r>
      <w:r>
        <w:rPr>
          <w:spacing w:val="-2"/>
        </w:rPr>
        <w:t xml:space="preserve"> är lika hårda.</w:t>
      </w:r>
    </w:p>
    <w:p w14:paraId="2AD9B650" w14:textId="77777777" w:rsidR="0032594C" w:rsidRPr="00E0480F" w:rsidRDefault="0032594C" w:rsidP="0032594C">
      <w:pPr>
        <w:pStyle w:val="Brdtextmedindrag"/>
        <w:rPr>
          <w:spacing w:val="-2"/>
        </w:rPr>
      </w:pPr>
      <w:r w:rsidRPr="00E0480F">
        <w:rPr>
          <w:i/>
          <w:spacing w:val="-2"/>
        </w:rPr>
        <w:t>Kronofogdemyndigheten</w:t>
      </w:r>
      <w:r w:rsidRPr="00E0480F">
        <w:rPr>
          <w:spacing w:val="-2"/>
        </w:rPr>
        <w:t xml:space="preserve"> önskar att det av lagtexten tydligare ska fram</w:t>
      </w:r>
      <w:r w:rsidRPr="00E0480F">
        <w:rPr>
          <w:spacing w:val="-2"/>
        </w:rPr>
        <w:softHyphen/>
        <w:t xml:space="preserve">gå </w:t>
      </w:r>
      <w:r w:rsidRPr="009A15D1">
        <w:rPr>
          <w:spacing w:val="-3"/>
        </w:rPr>
        <w:t>om beslut om föreläggande som gäller omedelbart ska kunna läggas till grund</w:t>
      </w:r>
      <w:r w:rsidRPr="00E0480F">
        <w:rPr>
          <w:spacing w:val="-2"/>
        </w:rPr>
        <w:t xml:space="preserve"> för Kronofogdemyndighetens verkställighets</w:t>
      </w:r>
      <w:r w:rsidRPr="00E0480F">
        <w:rPr>
          <w:spacing w:val="-2"/>
        </w:rPr>
        <w:softHyphen/>
        <w:t>åtgärd</w:t>
      </w:r>
      <w:r w:rsidRPr="00E0480F">
        <w:rPr>
          <w:spacing w:val="-2"/>
        </w:rPr>
        <w:softHyphen/>
        <w:t xml:space="preserve">er. </w:t>
      </w:r>
    </w:p>
    <w:p w14:paraId="7D33E8C2" w14:textId="77777777" w:rsidR="0032594C" w:rsidRDefault="0032594C" w:rsidP="0032594C">
      <w:pPr>
        <w:pStyle w:val="Rubrik4utannumrering"/>
      </w:pPr>
      <w:r w:rsidRPr="007C5F64">
        <w:t xml:space="preserve">Skälen för </w:t>
      </w:r>
      <w:r>
        <w:t xml:space="preserve">regeringens </w:t>
      </w:r>
      <w:r w:rsidRPr="007C5F64">
        <w:t>förslag</w:t>
      </w:r>
    </w:p>
    <w:p w14:paraId="4B75688A" w14:textId="77777777" w:rsidR="0032594C" w:rsidRDefault="0032594C" w:rsidP="0032594C">
      <w:pPr>
        <w:pStyle w:val="Rubrik5utannumrering"/>
        <w:spacing w:before="0"/>
      </w:pPr>
      <w:r>
        <w:t>Den nationella tillsynsmyndighetens sanktioner</w:t>
      </w:r>
    </w:p>
    <w:p w14:paraId="72385EF4" w14:textId="0BBB17EF" w:rsidR="0032594C" w:rsidRDefault="0032594C" w:rsidP="0032594C">
      <w:pPr>
        <w:pStyle w:val="Brdtext"/>
      </w:pPr>
      <w:r w:rsidRPr="00B86402">
        <w:rPr>
          <w:spacing w:val="-2"/>
        </w:rPr>
        <w:t>Medlemsstaterna ska enligt artikel 8 i EU-förordningen fast</w:t>
      </w:r>
      <w:r w:rsidRPr="00B86402">
        <w:rPr>
          <w:spacing w:val="-2"/>
        </w:rPr>
        <w:softHyphen/>
        <w:t>ställa regler om</w:t>
      </w:r>
      <w:r w:rsidRPr="00B81004">
        <w:t xml:space="preserve"> </w:t>
      </w:r>
      <w:r w:rsidRPr="00B86402">
        <w:rPr>
          <w:spacing w:val="2"/>
        </w:rPr>
        <w:t>de sanktioner som ska tillämpas vid överträdelser av förord</w:t>
      </w:r>
      <w:r w:rsidRPr="00B86402">
        <w:rPr>
          <w:spacing w:val="2"/>
        </w:rPr>
        <w:softHyphen/>
        <w:t>ning</w:t>
      </w:r>
      <w:r w:rsidRPr="00B86402">
        <w:rPr>
          <w:spacing w:val="2"/>
        </w:rPr>
        <w:softHyphen/>
        <w:t>en. Sank</w:t>
      </w:r>
      <w:r w:rsidR="00B86402" w:rsidRPr="00B86402">
        <w:rPr>
          <w:spacing w:val="2"/>
        </w:rPr>
        <w:softHyphen/>
      </w:r>
      <w:r w:rsidRPr="00B81004">
        <w:t>tionerna ska vara effektiva</w:t>
      </w:r>
      <w:r>
        <w:t>, proportionella och avskräck</w:t>
      </w:r>
      <w:r>
        <w:softHyphen/>
        <w:t>an</w:t>
      </w:r>
      <w:r w:rsidRPr="00B81004">
        <w:t>de.</w:t>
      </w:r>
      <w:r>
        <w:t xml:space="preserve"> </w:t>
      </w:r>
    </w:p>
    <w:p w14:paraId="779FBB43" w14:textId="77777777" w:rsidR="0032594C" w:rsidRDefault="0032594C" w:rsidP="0032594C">
      <w:pPr>
        <w:pStyle w:val="Brdtextmedindrag"/>
      </w:pPr>
      <w:r>
        <w:t>Enligt 4 kap. 16 § postlagen har PTS befogen</w:t>
      </w:r>
      <w:r>
        <w:softHyphen/>
        <w:t>het att meddela de förelägg</w:t>
      </w:r>
      <w:r>
        <w:softHyphen/>
        <w:t>anden som behövs för att lagen, eller de föreskrifter eller tillstånds</w:t>
      </w:r>
      <w:r>
        <w:softHyphen/>
        <w:t xml:space="preserve">villkor som har meddelats med stöd av lagen, ska följas. Av 4 kap. 18 § postlagen följer vidare att förelägganden och förbud enligt den lagen får förenas med </w:t>
      </w:r>
      <w:r w:rsidRPr="006E72EF">
        <w:rPr>
          <w:spacing w:val="-2"/>
        </w:rPr>
        <w:t>vite. Sanktionssystemet i post</w:t>
      </w:r>
      <w:r w:rsidRPr="006E72EF">
        <w:rPr>
          <w:spacing w:val="-2"/>
        </w:rPr>
        <w:softHyphen/>
        <w:t>lagen ger PTS ett effektivt verktyg att komma</w:t>
      </w:r>
      <w:r>
        <w:t xml:space="preserve"> till rätta med brister som upptäcks vid myndig</w:t>
      </w:r>
      <w:r>
        <w:softHyphen/>
        <w:t>hetens tillsynsarbete enligt den lagen. Regeringen bedömer att ett sådant system även är väl lämpat för PTS tillsynsarbete enligt EU-förordningen. På motsvarande sätt som i post</w:t>
      </w:r>
      <w:r>
        <w:softHyphen/>
        <w:t>lagen bör myndigheten därför ges befogenhet att meddela de före</w:t>
      </w:r>
      <w:r>
        <w:softHyphen/>
        <w:t xml:space="preserve">lägganden som behövs för tillsynen. </w:t>
      </w:r>
      <w:r w:rsidRPr="000F1263">
        <w:t>Mot bakgrund av EU-förordningens krav på att det ska finnas effektiva, proportionella och avskräckande sanktioner bör förelägganden kunna förenas med vite.</w:t>
      </w:r>
      <w:r>
        <w:t xml:space="preserve"> </w:t>
      </w:r>
    </w:p>
    <w:p w14:paraId="45DFE6A9" w14:textId="77777777" w:rsidR="0032594C" w:rsidRDefault="0032594C" w:rsidP="0032594C">
      <w:pPr>
        <w:pStyle w:val="Brdtextmedindrag"/>
      </w:pPr>
      <w:r>
        <w:t>Enligt postlagen finns även möjligheten att meddela förbud. Ett förbud att bedriva en viss verksamhet är dock en så pass ingripande åtgärd att sanktionen inte bör införas utan mycket starka skäl. D</w:t>
      </w:r>
      <w:r w:rsidRPr="00131F9C">
        <w:t xml:space="preserve">et </w:t>
      </w:r>
      <w:r>
        <w:t xml:space="preserve">kan </w:t>
      </w:r>
      <w:r w:rsidRPr="00131F9C">
        <w:t>ifrågasättas om det för närvarande finns behov av en förbuds</w:t>
      </w:r>
      <w:r w:rsidRPr="00131F9C">
        <w:softHyphen/>
        <w:t>möjlighet. Med hänsyn till syftet med EU-förord</w:t>
      </w:r>
      <w:r w:rsidRPr="00131F9C">
        <w:softHyphen/>
        <w:t>ningen och bestämmelsernas inne</w:t>
      </w:r>
      <w:r>
        <w:softHyphen/>
      </w:r>
      <w:r w:rsidRPr="00131F9C">
        <w:t xml:space="preserve">håll </w:t>
      </w:r>
      <w:r>
        <w:t xml:space="preserve">bedömer regeringen att </w:t>
      </w:r>
      <w:r w:rsidRPr="00131F9C">
        <w:t xml:space="preserve">ett förbud inte </w:t>
      </w:r>
      <w:r>
        <w:t xml:space="preserve">är </w:t>
      </w:r>
      <w:r w:rsidRPr="00131F9C">
        <w:t xml:space="preserve">förenligt med kravet på proportionalitet. </w:t>
      </w:r>
      <w:r>
        <w:t xml:space="preserve">Vitesföreläggande </w:t>
      </w:r>
      <w:r w:rsidRPr="00131F9C">
        <w:t xml:space="preserve">bör vara ett tillräckligt effektivt medel för att </w:t>
      </w:r>
      <w:r>
        <w:t>se</w:t>
      </w:r>
      <w:r w:rsidRPr="00131F9C">
        <w:t xml:space="preserve"> till</w:t>
      </w:r>
      <w:r>
        <w:t xml:space="preserve"> att</w:t>
      </w:r>
      <w:r w:rsidRPr="00131F9C">
        <w:t xml:space="preserve"> </w:t>
      </w:r>
      <w:r w:rsidRPr="006E72EF">
        <w:rPr>
          <w:spacing w:val="-2"/>
        </w:rPr>
        <w:t>skyldigheterna enligt EU-förordningen fullgörs. Av samma skäl anser regeringen</w:t>
      </w:r>
      <w:r>
        <w:t xml:space="preserve"> att det inte finns anledning </w:t>
      </w:r>
      <w:r w:rsidRPr="00131F9C">
        <w:t xml:space="preserve">att införa </w:t>
      </w:r>
      <w:r>
        <w:t>bestämmelser om andra sank</w:t>
      </w:r>
      <w:r>
        <w:softHyphen/>
        <w:t>tioner. Postlagen innehåller inte heller några sådana bestämmelser.</w:t>
      </w:r>
    </w:p>
    <w:p w14:paraId="6B8BAA26" w14:textId="13BF1AC5" w:rsidR="0032594C" w:rsidRPr="00BF23C8" w:rsidRDefault="0032594C" w:rsidP="00D33606">
      <w:pPr>
        <w:pStyle w:val="Brdtextmedindrag"/>
        <w:rPr>
          <w:spacing w:val="-2"/>
        </w:rPr>
      </w:pPr>
      <w:r w:rsidRPr="00FB5E49">
        <w:t>Enligt 4 kap. 22 § postlagen ska PTS beslut enligt den lagen, eller enligt föreskrifter som meddelats med stöd av lagen, gälla omedelbart. Bestäm</w:t>
      </w:r>
      <w:r w:rsidRPr="006E72EF">
        <w:rPr>
          <w:spacing w:val="-4"/>
        </w:rPr>
        <w:t>melsen är en följd av artikel 22.3 i postdirektivet i dess lydelse enligt Europa</w:t>
      </w:r>
      <w:r w:rsidRPr="006E72EF">
        <w:rPr>
          <w:spacing w:val="-4"/>
        </w:rPr>
        <w:softHyphen/>
      </w:r>
      <w:r w:rsidRPr="006E72EF">
        <w:rPr>
          <w:spacing w:val="-4"/>
        </w:rPr>
        <w:softHyphen/>
      </w:r>
      <w:r w:rsidRPr="00FB5E49">
        <w:t>parlamentets och rådets direktiv 2008/6/EG</w:t>
      </w:r>
      <w:r>
        <w:t xml:space="preserve"> (se avsnitt 4). </w:t>
      </w:r>
      <w:r w:rsidRPr="00FB5E49">
        <w:t>Bestämmelsen innebar en ändring i förhållande till 1993 års postlag, enligt vilken huvudregeln var att tillståndsmyndighetens beslut inte gäller omedelbart om inte myndig</w:t>
      </w:r>
      <w:r w:rsidRPr="00FB5E49">
        <w:softHyphen/>
        <w:t xml:space="preserve">heten har bestämt så. I skäl 49 </w:t>
      </w:r>
      <w:r>
        <w:t>i</w:t>
      </w:r>
      <w:r w:rsidRPr="00FB5E49">
        <w:t xml:space="preserve"> 2008 års postdirektiv</w:t>
      </w:r>
      <w:r>
        <w:t xml:space="preserve"> anges att för att garantera rättssäkerhet och säkerhet på marknaden bör det säkerställas att de nationella tillsyns</w:t>
      </w:r>
      <w:r>
        <w:softHyphen/>
        <w:t>myndigheternas beslut gäller tills överklagande</w:t>
      </w:r>
      <w:r>
        <w:softHyphen/>
        <w:t xml:space="preserve">förfaranden avslutats. Eftersom artiklarna 4 och 5 i EU-förordningen </w:t>
      </w:r>
      <w:r w:rsidRPr="009D7E54">
        <w:rPr>
          <w:spacing w:val="-2"/>
        </w:rPr>
        <w:t>– till skillnad från postlagen – endast reglerar skyldig</w:t>
      </w:r>
      <w:r w:rsidRPr="009D7E54">
        <w:rPr>
          <w:spacing w:val="-2"/>
        </w:rPr>
        <w:softHyphen/>
        <w:t>heter att tillhandahålla</w:t>
      </w:r>
      <w:r>
        <w:t xml:space="preserve"> information inklusive pris</w:t>
      </w:r>
      <w:r>
        <w:softHyphen/>
        <w:t xml:space="preserve">uppgifter till den nationella tillsynsmyndigheten är det inte motiverat att </w:t>
      </w:r>
      <w:r w:rsidR="00B86402">
        <w:t xml:space="preserve">i den nya lagen </w:t>
      </w:r>
      <w:r>
        <w:t xml:space="preserve">införa motsvarande bestämmelse som i postlagen. </w:t>
      </w:r>
      <w:r w:rsidRPr="00AC6954">
        <w:t>Regeringen anser dock att det är viktigt att den nationella tillsynsmyndigheten kan ingripa skyndsamt när de frister som anges i EU-förordningen överträds.</w:t>
      </w:r>
      <w:r w:rsidRPr="00100ED2">
        <w:t xml:space="preserve"> Ett skyndsamt agerande krävs också för att myndigheten ska kunna fullgöra sin uppgift att vidare</w:t>
      </w:r>
      <w:r w:rsidRPr="00100ED2">
        <w:softHyphen/>
        <w:t>rapportera viss informa</w:t>
      </w:r>
      <w:r>
        <w:softHyphen/>
      </w:r>
      <w:r w:rsidRPr="00100ED2">
        <w:t xml:space="preserve">tion till Europeiska kommissionen i rätt tid. </w:t>
      </w:r>
      <w:r w:rsidRPr="00913A32">
        <w:t xml:space="preserve">För att Sverige ska uppfylla de skyldigheter </w:t>
      </w:r>
      <w:r w:rsidRPr="009D7E54">
        <w:rPr>
          <w:spacing w:val="-4"/>
        </w:rPr>
        <w:t>som följer av EU-förordningen bör det därför finnas möjlighet för den nation</w:t>
      </w:r>
      <w:r w:rsidRPr="009D7E54">
        <w:rPr>
          <w:spacing w:val="-4"/>
        </w:rPr>
        <w:softHyphen/>
        <w:t xml:space="preserve">ella tillsynsmyndigheten att bestämma att ett beslut om föreläggande ska gälla </w:t>
      </w:r>
      <w:r w:rsidRPr="003A1097">
        <w:t xml:space="preserve">omedelbart. </w:t>
      </w:r>
      <w:r w:rsidRPr="00BF23C8">
        <w:t xml:space="preserve">Regeringens bedömning är att de situationer som ryms inom de allmänna bestämmelserna i 35 § förvaltningslagen om möjlighet för en myndighet att verkställa ett beslut omedelbart inte kommer att uppstå inom ramen för aktuell reglering. Det finns därför skäl att införa en särskild bestämmelse i den nya lagen med ytterligare undantag från huvudregeln att ett förvaltningsbeslut får verkställas först efter laga kraft. </w:t>
      </w:r>
      <w:r w:rsidRPr="00085B68">
        <w:t xml:space="preserve">Regeringen delar </w:t>
      </w:r>
      <w:r w:rsidRPr="00E1480C">
        <w:rPr>
          <w:i/>
        </w:rPr>
        <w:t xml:space="preserve">Lagrådets </w:t>
      </w:r>
      <w:r w:rsidRPr="00E1480C">
        <w:t xml:space="preserve">uppfattning att det av lagen bör framgå att möjligheten att bestämma att ett beslut om föreläggande ska gälla omedelbart </w:t>
      </w:r>
      <w:r w:rsidR="00B86402">
        <w:t xml:space="preserve">endast finns </w:t>
      </w:r>
      <w:r w:rsidR="005A2D36" w:rsidRPr="00085B68">
        <w:t>om</w:t>
      </w:r>
      <w:r w:rsidRPr="00085B68">
        <w:t xml:space="preserve"> det krävs </w:t>
      </w:r>
      <w:r w:rsidRPr="00085B68">
        <w:rPr>
          <w:spacing w:val="-2"/>
        </w:rPr>
        <w:t>för att de rapporteringstider som anges i EU-förordningen ska kunna hållas.</w:t>
      </w:r>
      <w:r w:rsidRPr="003A1097">
        <w:t xml:space="preserve"> </w:t>
      </w:r>
      <w:r w:rsidR="00D42E10" w:rsidRPr="006366DD">
        <w:t xml:space="preserve">Lagrådet </w:t>
      </w:r>
      <w:r w:rsidRPr="003A1097">
        <w:t xml:space="preserve">förutsätter </w:t>
      </w:r>
      <w:r w:rsidRPr="00BF23C8">
        <w:t>att avsikten är att 35 § förvaltningslagen ska gälla för övriga fall. Mot bakgrund av regering</w:t>
      </w:r>
      <w:r w:rsidR="00880033" w:rsidRPr="006366DD">
        <w:t>en</w:t>
      </w:r>
      <w:r w:rsidRPr="003A1097">
        <w:t>s bedömning ovan kommer tillsynsmyndigheten</w:t>
      </w:r>
      <w:r w:rsidR="00B75F38" w:rsidRPr="006366DD">
        <w:t>, inom ramen för den tillsyn som EU-förordningen förutsätter,</w:t>
      </w:r>
      <w:r w:rsidRPr="003A1097">
        <w:t xml:space="preserve"> i praktiken inte </w:t>
      </w:r>
      <w:r w:rsidR="00943617" w:rsidRPr="006366DD">
        <w:t xml:space="preserve">att </w:t>
      </w:r>
      <w:r w:rsidRPr="003A1097">
        <w:t xml:space="preserve">kunna bestämma att ett beslut om föreläggande ska gälla omedelbart med stöd av </w:t>
      </w:r>
      <w:r w:rsidRPr="007F2906">
        <w:rPr>
          <w:spacing w:val="-2"/>
        </w:rPr>
        <w:t xml:space="preserve">35 § förvaltningslagen. </w:t>
      </w:r>
      <w:r w:rsidR="00B75F38" w:rsidRPr="007F2906">
        <w:rPr>
          <w:spacing w:val="-2"/>
        </w:rPr>
        <w:t>En</w:t>
      </w:r>
      <w:r w:rsidRPr="007F2906">
        <w:rPr>
          <w:spacing w:val="-2"/>
        </w:rPr>
        <w:t xml:space="preserve"> hänvisning till </w:t>
      </w:r>
      <w:r w:rsidR="00830CF2" w:rsidRPr="007F2906">
        <w:rPr>
          <w:spacing w:val="-2"/>
        </w:rPr>
        <w:t>den bestämmelsen</w:t>
      </w:r>
      <w:r w:rsidR="00B75F38" w:rsidRPr="007F2906">
        <w:rPr>
          <w:spacing w:val="-2"/>
        </w:rPr>
        <w:t xml:space="preserve"> </w:t>
      </w:r>
      <w:r w:rsidR="00EA0157" w:rsidRPr="007F2906">
        <w:rPr>
          <w:spacing w:val="-2"/>
        </w:rPr>
        <w:t>i den n</w:t>
      </w:r>
      <w:r w:rsidR="00C01041" w:rsidRPr="007F2906">
        <w:rPr>
          <w:spacing w:val="-2"/>
        </w:rPr>
        <w:t>u</w:t>
      </w:r>
      <w:r w:rsidR="00EA0157" w:rsidRPr="007F2906">
        <w:rPr>
          <w:spacing w:val="-2"/>
        </w:rPr>
        <w:t xml:space="preserve"> före</w:t>
      </w:r>
      <w:r w:rsidR="007F2906" w:rsidRPr="007F2906">
        <w:rPr>
          <w:spacing w:val="-2"/>
        </w:rPr>
        <w:softHyphen/>
      </w:r>
      <w:r w:rsidR="00EA0157" w:rsidRPr="006366DD">
        <w:t xml:space="preserve">slagna bestämmelsen </w:t>
      </w:r>
      <w:r w:rsidR="009D3DD4" w:rsidRPr="006366DD">
        <w:t>skulle</w:t>
      </w:r>
      <w:r w:rsidR="00B75F38" w:rsidRPr="006366DD">
        <w:t xml:space="preserve"> </w:t>
      </w:r>
      <w:r w:rsidR="00C01041" w:rsidRPr="006366DD">
        <w:t xml:space="preserve">dock </w:t>
      </w:r>
      <w:r w:rsidR="009D3DD4" w:rsidRPr="006366DD">
        <w:t xml:space="preserve">ge </w:t>
      </w:r>
      <w:r w:rsidR="00C01041" w:rsidRPr="006366DD">
        <w:t xml:space="preserve">motsatt </w:t>
      </w:r>
      <w:r w:rsidRPr="003A1097">
        <w:t>intryck</w:t>
      </w:r>
      <w:r w:rsidRPr="00BF23C8">
        <w:t xml:space="preserve">. </w:t>
      </w:r>
      <w:r w:rsidR="00682268">
        <w:t>Regeringen</w:t>
      </w:r>
      <w:r w:rsidR="00682268" w:rsidRPr="006366DD">
        <w:t xml:space="preserve"> </w:t>
      </w:r>
      <w:r w:rsidR="00EA0157" w:rsidRPr="006366DD">
        <w:t xml:space="preserve">ser </w:t>
      </w:r>
      <w:r w:rsidR="00A43A84" w:rsidRPr="006366DD">
        <w:t>därför</w:t>
      </w:r>
      <w:r w:rsidR="00EA0157" w:rsidRPr="006366DD">
        <w:t xml:space="preserve"> inte </w:t>
      </w:r>
      <w:r w:rsidR="00C44102">
        <w:t xml:space="preserve">något </w:t>
      </w:r>
      <w:r w:rsidR="00EA0157" w:rsidRPr="006366DD">
        <w:t>behov av e</w:t>
      </w:r>
      <w:r w:rsidRPr="003A1097">
        <w:t xml:space="preserve">n </w:t>
      </w:r>
      <w:r w:rsidR="00EA0157" w:rsidRPr="006366DD">
        <w:t xml:space="preserve">uttrycklig </w:t>
      </w:r>
      <w:r w:rsidRPr="003A1097">
        <w:t xml:space="preserve">hänvisning till </w:t>
      </w:r>
      <w:r w:rsidR="00C01041" w:rsidRPr="006366DD">
        <w:t>35 § förvaltningslagen</w:t>
      </w:r>
      <w:r w:rsidRPr="003A1097">
        <w:t>.</w:t>
      </w:r>
    </w:p>
    <w:p w14:paraId="39A0BBD5" w14:textId="6BC5B4E6" w:rsidR="0032594C" w:rsidRDefault="0032594C" w:rsidP="00D33606">
      <w:pPr>
        <w:pStyle w:val="Brdtextmedindrag"/>
      </w:pPr>
      <w:r w:rsidRPr="00BF23C8">
        <w:rPr>
          <w:spacing w:val="-2"/>
        </w:rPr>
        <w:t>Det finns inget som hindrar att den nationella</w:t>
      </w:r>
      <w:r w:rsidRPr="00BF23C8">
        <w:t xml:space="preserve"> tillsynsmy</w:t>
      </w:r>
      <w:r w:rsidRPr="00D205F2">
        <w:t>ndigheten begär verkställighet hos Krono</w:t>
      </w:r>
      <w:r w:rsidRPr="00D205F2">
        <w:softHyphen/>
        <w:t>fogde</w:t>
      </w:r>
      <w:r w:rsidRPr="00D205F2">
        <w:softHyphen/>
        <w:t>myndigheten av ett</w:t>
      </w:r>
      <w:r w:rsidRPr="00BF0CF8">
        <w:t xml:space="preserve"> beslut </w:t>
      </w:r>
      <w:r>
        <w:t xml:space="preserve">om föreläggande som gäller omedelbart </w:t>
      </w:r>
      <w:r w:rsidRPr="00BF0CF8">
        <w:t>(se avsnitt 6.4). Till</w:t>
      </w:r>
      <w:r w:rsidRPr="00C906D2">
        <w:t xml:space="preserve"> skillnad från </w:t>
      </w:r>
      <w:r w:rsidRPr="00C906D2">
        <w:rPr>
          <w:i/>
        </w:rPr>
        <w:t>Kronofogdemyn</w:t>
      </w:r>
      <w:r w:rsidRPr="00551585">
        <w:rPr>
          <w:i/>
          <w:spacing w:val="-2"/>
        </w:rPr>
        <w:t xml:space="preserve">digheten </w:t>
      </w:r>
      <w:r w:rsidRPr="00551585">
        <w:rPr>
          <w:spacing w:val="-2"/>
        </w:rPr>
        <w:t>anser regeringen inte att lagtexten behöver förtydligas i denna del.</w:t>
      </w:r>
    </w:p>
    <w:p w14:paraId="666E0815" w14:textId="32C3ECFC" w:rsidR="0032594C" w:rsidRDefault="0032594C" w:rsidP="00D33606">
      <w:pPr>
        <w:pStyle w:val="Brdtextmedindrag"/>
      </w:pPr>
      <w:r w:rsidRPr="00194830">
        <w:rPr>
          <w:i/>
        </w:rPr>
        <w:t xml:space="preserve">Lagrådets </w:t>
      </w:r>
      <w:r w:rsidRPr="003A1097">
        <w:t>synpunkter i övrigt när det gäller bestämmelserna om föreläggande föranleder inte några ytterligare ändringar.</w:t>
      </w:r>
    </w:p>
    <w:p w14:paraId="6652BD6F" w14:textId="77777777" w:rsidR="0032594C" w:rsidRDefault="0032594C" w:rsidP="0032594C">
      <w:pPr>
        <w:pStyle w:val="Rubrik5utannumrering"/>
      </w:pPr>
      <w:r w:rsidRPr="00DB4E0F">
        <w:t>Marknadsföringslagen används vid skyldigheter att lämna information</w:t>
      </w:r>
      <w:r>
        <w:t xml:space="preserve"> till konsumenter</w:t>
      </w:r>
    </w:p>
    <w:p w14:paraId="0F3A2A1D" w14:textId="4D80843B" w:rsidR="0032594C" w:rsidRDefault="0032594C" w:rsidP="0032594C">
      <w:pPr>
        <w:pStyle w:val="Brdtext"/>
      </w:pPr>
      <w:r>
        <w:t>Artikel 7 i</w:t>
      </w:r>
      <w:r w:rsidRPr="00421D8A">
        <w:t xml:space="preserve"> </w:t>
      </w:r>
      <w:r>
        <w:t>EU-förordningen</w:t>
      </w:r>
      <w:r w:rsidRPr="00421D8A">
        <w:t xml:space="preserve"> </w:t>
      </w:r>
      <w:r>
        <w:t>innehåller en</w:t>
      </w:r>
      <w:r w:rsidRPr="00421D8A">
        <w:t xml:space="preserve"> bestämmelse om skyldighet för</w:t>
      </w:r>
      <w:r>
        <w:t xml:space="preserve"> </w:t>
      </w:r>
      <w:r w:rsidRPr="0024670D">
        <w:rPr>
          <w:spacing w:val="-3"/>
        </w:rPr>
        <w:t>näringsidkare som med konsumenter ingår köpeavtal som inbegriper grän</w:t>
      </w:r>
      <w:r w:rsidRPr="0024670D">
        <w:rPr>
          <w:spacing w:val="-2"/>
        </w:rPr>
        <w:t>s</w:t>
      </w:r>
      <w:r>
        <w:rPr>
          <w:spacing w:val="-2"/>
        </w:rPr>
        <w:t>-</w:t>
      </w:r>
      <w:r>
        <w:t xml:space="preserve">överskridande paketleveranser </w:t>
      </w:r>
      <w:r w:rsidRPr="00421D8A">
        <w:t xml:space="preserve">att </w:t>
      </w:r>
      <w:r>
        <w:t xml:space="preserve">tillhandahålla viss </w:t>
      </w:r>
      <w:r w:rsidRPr="00421D8A">
        <w:t xml:space="preserve">information. </w:t>
      </w:r>
      <w:r>
        <w:t>Bestämmelsen gäller för avtal som omfattas av det s.k. konsument</w:t>
      </w:r>
      <w:r>
        <w:softHyphen/>
        <w:t>rättighets</w:t>
      </w:r>
      <w:r>
        <w:softHyphen/>
        <w:t>direk</w:t>
      </w:r>
      <w:r w:rsidRPr="006E72EF">
        <w:rPr>
          <w:spacing w:val="-2"/>
        </w:rPr>
        <w:t xml:space="preserve">tivet, dvs. Europaparlamentets och rådets direktiv 2011/83/EU av den 25 oktober </w:t>
      </w:r>
      <w:r w:rsidRPr="00850E3B">
        <w:t xml:space="preserve">2011 om konsumenträttigheter och om ändring av rådets direktiv 93/13/EEG och Europaparlamentets och rådets direktiv 1999/44/EG och om upphävande av rådets direktiv 85/577/EEG och Europaparlamentets </w:t>
      </w:r>
      <w:r w:rsidRPr="006E72EF">
        <w:rPr>
          <w:spacing w:val="-2"/>
        </w:rPr>
        <w:t>och rådets direktiv 97/7/EG. Direktivet har, i de delar som nu är av intresse,</w:t>
      </w:r>
      <w:r>
        <w:t xml:space="preserve"> </w:t>
      </w:r>
      <w:r w:rsidRPr="006E72EF">
        <w:rPr>
          <w:spacing w:val="-2"/>
        </w:rPr>
        <w:t>genomförts i lagen (2005:59) om distansavtal och avtal utanför affärslokaler</w:t>
      </w:r>
      <w:r>
        <w:t xml:space="preserve"> och 22 a § marknadsföringslagen (2008:486). Enligt 2 kap. 2 § lagen om distansavtal och avtal utanför affärs</w:t>
      </w:r>
      <w:r>
        <w:softHyphen/>
        <w:t>lokaler finns en skyldighet för närings</w:t>
      </w:r>
      <w:r>
        <w:softHyphen/>
        <w:t xml:space="preserve">idkare att innan avtal ingås ge konsumenter den information som räknas </w:t>
      </w:r>
      <w:r w:rsidRPr="006E72EF">
        <w:rPr>
          <w:spacing w:val="-2"/>
        </w:rPr>
        <w:t>upp i paragrafen. Informationen avser bl.a. kostnader för leverans och rätten</w:t>
      </w:r>
      <w:r>
        <w:t xml:space="preserve"> att reklamera och framställa klagomål. I fråga om andra avtal än distansavtal och avtal utanför affärslokaler regleras näringsidkares skyldighet att ge konsumenter information i 22 a § marknadsföringslagen. Den informa</w:t>
      </w:r>
      <w:r>
        <w:softHyphen/>
        <w:t xml:space="preserve">tion som ska lämnas innan avtalet ingås räknas upp i paragrafen och avser bl.a. kostnader för leverans samt rätten att reklamera. Enligt 22 a § andra stycket marknadsföringslagen finns </w:t>
      </w:r>
      <w:r w:rsidR="00B86402">
        <w:t xml:space="preserve">vissa </w:t>
      </w:r>
      <w:r>
        <w:t>undantag från informations</w:t>
      </w:r>
      <w:r>
        <w:softHyphen/>
        <w:t>skyl</w:t>
      </w:r>
      <w:r w:rsidRPr="006E72EF">
        <w:rPr>
          <w:spacing w:val="-2"/>
        </w:rPr>
        <w:t xml:space="preserve">digheten, t.ex. om informationen framgår av sammanhanget eller det är fråga </w:t>
      </w:r>
      <w:r>
        <w:t xml:space="preserve">om vardagliga avtal som fullgörs omedelbart. </w:t>
      </w:r>
    </w:p>
    <w:p w14:paraId="456E4565" w14:textId="1930DD37" w:rsidR="0032594C" w:rsidRDefault="0032594C" w:rsidP="0032594C">
      <w:pPr>
        <w:pStyle w:val="Brdtextmedindrag"/>
      </w:pPr>
      <w:r>
        <w:t xml:space="preserve">Informationsskyldigheten enligt artikel 7 i EU-förordningen avser, till </w:t>
      </w:r>
      <w:r w:rsidRPr="00B86402">
        <w:rPr>
          <w:spacing w:val="-3"/>
        </w:rPr>
        <w:t xml:space="preserve">skillnad från de allmänna bestämmelserna om informationsskyldighet i </w:t>
      </w:r>
      <w:r w:rsidR="00B86402" w:rsidRPr="00D3296A">
        <w:rPr>
          <w:spacing w:val="-3"/>
        </w:rPr>
        <w:t>mark</w:t>
      </w:r>
      <w:r w:rsidR="00B86402" w:rsidRPr="00D3296A">
        <w:rPr>
          <w:spacing w:val="-3"/>
        </w:rPr>
        <w:softHyphen/>
      </w:r>
      <w:r w:rsidR="00B86402">
        <w:t>nads</w:t>
      </w:r>
      <w:r w:rsidR="00B86402">
        <w:softHyphen/>
        <w:t>förings</w:t>
      </w:r>
      <w:r w:rsidR="00B86402">
        <w:softHyphen/>
        <w:t>lagen</w:t>
      </w:r>
      <w:r w:rsidR="00B86402">
        <w:rPr>
          <w:spacing w:val="-3"/>
        </w:rPr>
        <w:t xml:space="preserve"> och </w:t>
      </w:r>
      <w:r w:rsidRPr="006E72EF">
        <w:rPr>
          <w:spacing w:val="-3"/>
        </w:rPr>
        <w:t>lagen</w:t>
      </w:r>
      <w:r>
        <w:t xml:space="preserve"> om distansavtal och avtal utanför affärslokaler, </w:t>
      </w:r>
      <w:r w:rsidRPr="00466ADA">
        <w:rPr>
          <w:spacing w:val="-2"/>
        </w:rPr>
        <w:t>endast köpeavtal som inbegriper gränsöverskridande paket</w:t>
      </w:r>
      <w:r w:rsidRPr="00466ADA">
        <w:rPr>
          <w:spacing w:val="-2"/>
        </w:rPr>
        <w:softHyphen/>
        <w:t>leveranser. Enligt</w:t>
      </w:r>
      <w:r>
        <w:t xml:space="preserve"> </w:t>
      </w:r>
      <w:r w:rsidRPr="00466ADA">
        <w:rPr>
          <w:spacing w:val="-2"/>
        </w:rPr>
        <w:t>artikel 7 ska alla näringsidkare innan avtal tecknas, om möjligt och i tillämp</w:t>
      </w:r>
      <w:r w:rsidRPr="00466ADA">
        <w:rPr>
          <w:spacing w:val="-4"/>
        </w:rPr>
        <w:t>liga fall, tillhandahålla information om val</w:t>
      </w:r>
      <w:r w:rsidRPr="00466ADA">
        <w:rPr>
          <w:spacing w:val="-4"/>
        </w:rPr>
        <w:softHyphen/>
        <w:t>möjlig</w:t>
      </w:r>
      <w:r w:rsidRPr="00466ADA">
        <w:rPr>
          <w:spacing w:val="-4"/>
        </w:rPr>
        <w:softHyphen/>
        <w:t>heter för gräns</w:t>
      </w:r>
      <w:r w:rsidRPr="00466ADA">
        <w:rPr>
          <w:spacing w:val="-4"/>
        </w:rPr>
        <w:softHyphen/>
        <w:t>över</w:t>
      </w:r>
      <w:r w:rsidRPr="00466ADA">
        <w:rPr>
          <w:spacing w:val="-4"/>
        </w:rPr>
        <w:softHyphen/>
        <w:t xml:space="preserve">skridande </w:t>
      </w:r>
      <w:r w:rsidRPr="00466ADA">
        <w:rPr>
          <w:spacing w:val="-3"/>
        </w:rPr>
        <w:t>leveranser inom ramen för det aktuella köpeavtalet och om avgifter som kon</w:t>
      </w:r>
      <w:r w:rsidRPr="00466ADA">
        <w:rPr>
          <w:spacing w:val="-3"/>
        </w:rPr>
        <w:softHyphen/>
      </w:r>
      <w:r w:rsidRPr="00466ADA">
        <w:rPr>
          <w:spacing w:val="-1"/>
        </w:rPr>
        <w:t>sumenten ska betala för gräns</w:t>
      </w:r>
      <w:r w:rsidRPr="00466ADA">
        <w:rPr>
          <w:spacing w:val="-1"/>
        </w:rPr>
        <w:softHyphen/>
        <w:t>överskridande paket</w:t>
      </w:r>
      <w:r w:rsidRPr="00466ADA">
        <w:rPr>
          <w:spacing w:val="-1"/>
        </w:rPr>
        <w:softHyphen/>
        <w:t>leveranser samt infor</w:t>
      </w:r>
      <w:r w:rsidRPr="00466ADA">
        <w:rPr>
          <w:spacing w:val="-1"/>
        </w:rPr>
        <w:softHyphen/>
        <w:t>m</w:t>
      </w:r>
      <w:r w:rsidRPr="00466ADA">
        <w:rPr>
          <w:spacing w:val="-1"/>
        </w:rPr>
        <w:softHyphen/>
        <w:t>a</w:t>
      </w:r>
      <w:r w:rsidRPr="00466ADA">
        <w:rPr>
          <w:spacing w:val="-1"/>
        </w:rPr>
        <w:softHyphen/>
      </w:r>
      <w:r w:rsidRPr="00783C81">
        <w:rPr>
          <w:spacing w:val="-3"/>
        </w:rPr>
        <w:t>tion om hantering av klagomål. Informationsskyldigheten över</w:t>
      </w:r>
      <w:r w:rsidRPr="00783C81">
        <w:rPr>
          <w:spacing w:val="-3"/>
        </w:rPr>
        <w:softHyphen/>
      </w:r>
      <w:r w:rsidRPr="00783C81">
        <w:rPr>
          <w:spacing w:val="-2"/>
        </w:rPr>
        <w:t xml:space="preserve">lappar delvis de allmänna bestämmelser om informationskrav som redovisas </w:t>
      </w:r>
      <w:r>
        <w:t xml:space="preserve">ovan, men innebär också en skyldighet att lämna ytterligare information, t.ex. när det </w:t>
      </w:r>
      <w:r w:rsidRPr="00466ADA">
        <w:rPr>
          <w:spacing w:val="-2"/>
        </w:rPr>
        <w:t>gäller valmöjligheter för gränsöverskridande leveranser inom ramen för det</w:t>
      </w:r>
      <w:r>
        <w:t xml:space="preserve"> aktuella köpeavtalet. Informationsskyldigheten enligt artikel 7 gäller alltså </w:t>
      </w:r>
      <w:r w:rsidRPr="00466ADA">
        <w:rPr>
          <w:spacing w:val="-2"/>
        </w:rPr>
        <w:t>utöver det konsumentskydd som redan finns i svensk rätt. Regeringen delar</w:t>
      </w:r>
      <w:r>
        <w:t xml:space="preserve"> </w:t>
      </w:r>
      <w:r w:rsidRPr="00466ADA">
        <w:rPr>
          <w:spacing w:val="-2"/>
        </w:rPr>
        <w:t xml:space="preserve">därför inte </w:t>
      </w:r>
      <w:r w:rsidRPr="00466ADA">
        <w:rPr>
          <w:i/>
          <w:spacing w:val="-2"/>
        </w:rPr>
        <w:t xml:space="preserve">Konsumentverkets </w:t>
      </w:r>
      <w:r w:rsidRPr="00466ADA">
        <w:rPr>
          <w:spacing w:val="-2"/>
        </w:rPr>
        <w:t>uppfattning att regleringen innebär en försäm</w:t>
      </w:r>
      <w:r w:rsidRPr="00466ADA">
        <w:rPr>
          <w:spacing w:val="-2"/>
        </w:rPr>
        <w:softHyphen/>
      </w:r>
      <w:r w:rsidRPr="00466ADA">
        <w:rPr>
          <w:spacing w:val="-3"/>
        </w:rPr>
        <w:t>ring ur konsumentperspektiv. Som Konsumentverket påpekar är förordnings</w:t>
      </w:r>
      <w:r w:rsidRPr="00466ADA">
        <w:rPr>
          <w:spacing w:val="-3"/>
        </w:rPr>
        <w:softHyphen/>
      </w:r>
      <w:r>
        <w:softHyphen/>
      </w:r>
      <w:r w:rsidRPr="00466ADA">
        <w:rPr>
          <w:spacing w:val="-3"/>
        </w:rPr>
        <w:t>bestämmelsen visserligen inte utformad på motsvarande sätt som det starkare</w:t>
      </w:r>
      <w:r>
        <w:t xml:space="preserve"> konsument</w:t>
      </w:r>
      <w:r>
        <w:softHyphen/>
        <w:t>skydd som finns i svensk rätt. En skyldighet för tillhanda</w:t>
      </w:r>
      <w:r>
        <w:softHyphen/>
        <w:t xml:space="preserve">hållare </w:t>
      </w:r>
      <w:r w:rsidRPr="00466ADA">
        <w:rPr>
          <w:spacing w:val="-3"/>
        </w:rPr>
        <w:t>av paketleveranstjänster att lämna ytterligare information måste dock ses som</w:t>
      </w:r>
      <w:r>
        <w:t xml:space="preserve"> </w:t>
      </w:r>
      <w:r w:rsidRPr="00466ADA">
        <w:rPr>
          <w:spacing w:val="-3"/>
        </w:rPr>
        <w:t>en förbättring av konsumentskyddet på paket</w:t>
      </w:r>
      <w:r w:rsidRPr="00466ADA">
        <w:rPr>
          <w:spacing w:val="-3"/>
        </w:rPr>
        <w:softHyphen/>
        <w:t>marknaden. Det ytterligare kon</w:t>
      </w:r>
      <w:r w:rsidRPr="00466ADA">
        <w:rPr>
          <w:spacing w:val="-3"/>
        </w:rPr>
        <w:softHyphen/>
      </w:r>
      <w:r w:rsidRPr="00466ADA">
        <w:rPr>
          <w:spacing w:val="-2"/>
        </w:rPr>
        <w:t>sumentskydd som EU-förordningen ställer upp innebär sammantaget endast</w:t>
      </w:r>
      <w:r>
        <w:t xml:space="preserve"> </w:t>
      </w:r>
      <w:r w:rsidRPr="00466ADA">
        <w:rPr>
          <w:spacing w:val="-3"/>
        </w:rPr>
        <w:t>en marginell utvidgning i förhållande till befintlig marknadsrättslig reglering.</w:t>
      </w:r>
      <w:r>
        <w:t xml:space="preserve"> </w:t>
      </w:r>
      <w:r w:rsidRPr="00466ADA">
        <w:rPr>
          <w:spacing w:val="-2"/>
        </w:rPr>
        <w:t xml:space="preserve">Regeringen </w:t>
      </w:r>
      <w:r>
        <w:rPr>
          <w:spacing w:val="-2"/>
        </w:rPr>
        <w:t>konstaterar</w:t>
      </w:r>
      <w:r w:rsidRPr="00466ADA">
        <w:rPr>
          <w:spacing w:val="-2"/>
        </w:rPr>
        <w:t xml:space="preserve"> i det sammanhanget också </w:t>
      </w:r>
      <w:r w:rsidRPr="00783C81">
        <w:rPr>
          <w:spacing w:val="-2"/>
        </w:rPr>
        <w:t>att EU-förordningen är bindande och direkt tillämplig. Förordnings</w:t>
      </w:r>
      <w:r w:rsidRPr="00783C81">
        <w:rPr>
          <w:spacing w:val="-2"/>
        </w:rPr>
        <w:softHyphen/>
        <w:t>bestäm</w:t>
      </w:r>
      <w:r w:rsidRPr="00783C81">
        <w:rPr>
          <w:spacing w:val="-2"/>
        </w:rPr>
        <w:softHyphen/>
      </w:r>
      <w:r w:rsidRPr="00466ADA">
        <w:rPr>
          <w:spacing w:val="-2"/>
        </w:rPr>
        <w:t>melserna varken ska eller</w:t>
      </w:r>
      <w:r>
        <w:t xml:space="preserve"> </w:t>
      </w:r>
      <w:r w:rsidRPr="00466ADA">
        <w:rPr>
          <w:spacing w:val="-4"/>
        </w:rPr>
        <w:t>får genomföras i eller omvandlas till nationell rätt. Den närmare reglering som</w:t>
      </w:r>
      <w:r w:rsidRPr="00466ADA">
        <w:rPr>
          <w:spacing w:val="-3"/>
        </w:rPr>
        <w:t xml:space="preserve"> </w:t>
      </w:r>
      <w:r w:rsidRPr="00466ADA">
        <w:rPr>
          <w:spacing w:val="-2"/>
        </w:rPr>
        <w:t>behövs för att underlätta tillämpningen av artikel 7 kan ges i verkställig</w:t>
      </w:r>
      <w:r w:rsidRPr="00466ADA">
        <w:rPr>
          <w:spacing w:val="-2"/>
        </w:rPr>
        <w:softHyphen/>
        <w:t>hets</w:t>
      </w:r>
      <w:r>
        <w:t>föreskrifter, t.ex. i fråga om vilket språk som informationen ska lämnas på, hur tydlig informationen måste vara och när informationen ska lämnas.</w:t>
      </w:r>
    </w:p>
    <w:p w14:paraId="326909A3" w14:textId="77777777" w:rsidR="0032594C" w:rsidRDefault="0032594C" w:rsidP="0032594C">
      <w:pPr>
        <w:pStyle w:val="Brdtextmedindrag"/>
      </w:pPr>
      <w:r w:rsidRPr="000D72E7">
        <w:t>EU</w:t>
      </w:r>
      <w:r w:rsidRPr="00D16665">
        <w:rPr>
          <w:spacing w:val="-3"/>
        </w:rPr>
        <w:t>-förordningen kräver dock att medlemsstaterna säkerställer att artikel 7</w:t>
      </w:r>
      <w:r>
        <w:t xml:space="preserve"> tillämpas och fastställer regler om sanktioner för överträdelse. Det behöver alltså finnas mekanismer som innebär att näringsidkare uppfyller skyldigheten i förordningsbestämmelsen. Som framgår av avsnitt 3 har Konsument</w:t>
      </w:r>
      <w:r>
        <w:softHyphen/>
        <w:t xml:space="preserve">verket </w:t>
      </w:r>
      <w:r w:rsidRPr="00DC6CDF">
        <w:t>tillsyns</w:t>
      </w:r>
      <w:r>
        <w:softHyphen/>
      </w:r>
      <w:r>
        <w:softHyphen/>
      </w:r>
      <w:r w:rsidRPr="00DC6CDF">
        <w:t>ansvar</w:t>
      </w:r>
      <w:r>
        <w:t>et</w:t>
      </w:r>
      <w:r w:rsidRPr="00DC6CDF">
        <w:t xml:space="preserve"> över </w:t>
      </w:r>
      <w:r>
        <w:t xml:space="preserve">artikel 7. </w:t>
      </w:r>
    </w:p>
    <w:p w14:paraId="02A372CF" w14:textId="316309F7" w:rsidR="0032594C" w:rsidRDefault="0032594C" w:rsidP="0032594C">
      <w:pPr>
        <w:pStyle w:val="Brdtextmedindrag"/>
      </w:pPr>
      <w:r w:rsidRPr="00466ADA">
        <w:rPr>
          <w:spacing w:val="-3"/>
        </w:rPr>
        <w:t>Motsvarade bestämmelser finns i ett antal EU-direktiv som innehåller krav</w:t>
      </w:r>
      <w:r w:rsidRPr="000267A2">
        <w:t xml:space="preserve"> </w:t>
      </w:r>
      <w:r w:rsidRPr="00466ADA">
        <w:rPr>
          <w:spacing w:val="-2"/>
        </w:rPr>
        <w:t>på att näringsidkare ska lämna information till konsumenter, t.ex. direk</w:t>
      </w:r>
      <w:r>
        <w:rPr>
          <w:spacing w:val="-2"/>
        </w:rPr>
        <w:softHyphen/>
      </w:r>
      <w:r w:rsidRPr="00466ADA">
        <w:rPr>
          <w:spacing w:val="-2"/>
        </w:rPr>
        <w:t>tivet</w:t>
      </w:r>
      <w:r w:rsidRPr="000267A2">
        <w:t xml:space="preserve"> om distansförsäljning av finansiella tjänster till konsumenter, konsument</w:t>
      </w:r>
      <w:r w:rsidRPr="00473610">
        <w:rPr>
          <w:spacing w:val="-4"/>
        </w:rPr>
        <w:t>kreditdirektivet och direktivet om tidsdelat boende. Dessa direktiv har genom</w:t>
      </w:r>
      <w:r w:rsidRPr="00473610">
        <w:rPr>
          <w:spacing w:val="-4"/>
        </w:rPr>
        <w:softHyphen/>
      </w:r>
      <w:r w:rsidRPr="00473610">
        <w:rPr>
          <w:spacing w:val="-2"/>
        </w:rPr>
        <w:t>förts i svensk rätt genom att informationsskyldigheten har kopplats till mark</w:t>
      </w:r>
      <w:r w:rsidRPr="00473610">
        <w:rPr>
          <w:spacing w:val="-2"/>
        </w:rPr>
        <w:softHyphen/>
      </w:r>
      <w:r w:rsidRPr="000E71C6">
        <w:rPr>
          <w:spacing w:val="-2"/>
        </w:rPr>
        <w:t>nadsföringslagens sanktionssystem (se 2 kap. 6 § lagen om distansavtal och</w:t>
      </w:r>
      <w:r w:rsidRPr="000267A2">
        <w:t xml:space="preserve"> </w:t>
      </w:r>
      <w:r w:rsidRPr="000E71C6">
        <w:rPr>
          <w:spacing w:val="-4"/>
        </w:rPr>
        <w:t xml:space="preserve">avtal utanför affärslokaler, 11 § konsumentkreditlagen [2010:1846] och </w:t>
      </w:r>
      <w:r w:rsidR="000E71C6" w:rsidRPr="000E71C6">
        <w:rPr>
          <w:spacing w:val="-4"/>
        </w:rPr>
        <w:t>2 </w:t>
      </w:r>
      <w:r w:rsidRPr="000E71C6">
        <w:rPr>
          <w:spacing w:val="-4"/>
        </w:rPr>
        <w:t>kap.</w:t>
      </w:r>
      <w:r>
        <w:t xml:space="preserve"> </w:t>
      </w:r>
      <w:r w:rsidRPr="000267A2">
        <w:t>10 § lagen [2011:914] om konsumentskydd vid avtal om tidsdelat boende eller långfristig semesterprodukt).</w:t>
      </w:r>
      <w:r>
        <w:t xml:space="preserve"> </w:t>
      </w:r>
    </w:p>
    <w:p w14:paraId="53781257" w14:textId="5B71C0B4" w:rsidR="0032594C" w:rsidRDefault="0032594C" w:rsidP="0032594C">
      <w:pPr>
        <w:pStyle w:val="Brdtextmedindrag"/>
      </w:pPr>
      <w:r w:rsidRPr="00466ADA">
        <w:rPr>
          <w:spacing w:val="-3"/>
        </w:rPr>
        <w:t>På motsvarande sätt bör marknadsföringslagens sanktionssystem användas</w:t>
      </w:r>
      <w:r>
        <w:t xml:space="preserve"> </w:t>
      </w:r>
      <w:r w:rsidRPr="000E71C6">
        <w:rPr>
          <w:spacing w:val="-4"/>
        </w:rPr>
        <w:t>om Konsument</w:t>
      </w:r>
      <w:r w:rsidRPr="000E71C6">
        <w:rPr>
          <w:spacing w:val="-4"/>
        </w:rPr>
        <w:softHyphen/>
      </w:r>
      <w:r w:rsidRPr="000E71C6">
        <w:rPr>
          <w:spacing w:val="-4"/>
        </w:rPr>
        <w:softHyphen/>
      </w:r>
      <w:r w:rsidRPr="000E71C6">
        <w:rPr>
          <w:spacing w:val="-4"/>
        </w:rPr>
        <w:softHyphen/>
        <w:t>verket vid sin tillsyn upptäcker att en näringsidkare inte full</w:t>
      </w:r>
      <w:r w:rsidRPr="000E71C6">
        <w:rPr>
          <w:spacing w:val="-4"/>
        </w:rPr>
        <w:softHyphen/>
        <w:t>gör</w:t>
      </w:r>
      <w:r>
        <w:t xml:space="preserve"> skyldigheten att lämna </w:t>
      </w:r>
      <w:r w:rsidRPr="00D16665">
        <w:rPr>
          <w:spacing w:val="-4"/>
        </w:rPr>
        <w:t>information</w:t>
      </w:r>
      <w:r>
        <w:rPr>
          <w:spacing w:val="-4"/>
        </w:rPr>
        <w:t xml:space="preserve"> till konsumenter enligt EU-förord</w:t>
      </w:r>
      <w:r w:rsidRPr="00466ADA">
        <w:rPr>
          <w:spacing w:val="-3"/>
        </w:rPr>
        <w:t xml:space="preserve">ningen. </w:t>
      </w:r>
      <w:r w:rsidRPr="000E71C6">
        <w:rPr>
          <w:spacing w:val="-4"/>
        </w:rPr>
        <w:t>Det innebär att en närings</w:t>
      </w:r>
      <w:r w:rsidRPr="000E71C6">
        <w:rPr>
          <w:spacing w:val="-4"/>
        </w:rPr>
        <w:softHyphen/>
      </w:r>
      <w:r w:rsidRPr="000E71C6">
        <w:rPr>
          <w:spacing w:val="-4"/>
        </w:rPr>
        <w:softHyphen/>
      </w:r>
      <w:r w:rsidRPr="000E71C6">
        <w:rPr>
          <w:spacing w:val="-4"/>
        </w:rPr>
        <w:softHyphen/>
        <w:t>idkare som inte tillhanda</w:t>
      </w:r>
      <w:r w:rsidRPr="000E71C6">
        <w:rPr>
          <w:spacing w:val="-4"/>
        </w:rPr>
        <w:softHyphen/>
        <w:t>håller informa</w:t>
      </w:r>
      <w:r w:rsidRPr="000E71C6">
        <w:rPr>
          <w:spacing w:val="-4"/>
        </w:rPr>
        <w:softHyphen/>
        <w:t>tion</w:t>
      </w:r>
      <w:r w:rsidRPr="000E71C6">
        <w:rPr>
          <w:spacing w:val="-4"/>
        </w:rPr>
        <w:softHyphen/>
        <w:t>en genom</w:t>
      </w:r>
      <w:r w:rsidRPr="00DC6CDF">
        <w:t xml:space="preserve"> </w:t>
      </w:r>
      <w:r w:rsidRPr="000E71C6">
        <w:rPr>
          <w:spacing w:val="-4"/>
        </w:rPr>
        <w:t>ett s.k. informations</w:t>
      </w:r>
      <w:r w:rsidRPr="000E71C6">
        <w:rPr>
          <w:spacing w:val="-4"/>
        </w:rPr>
        <w:softHyphen/>
        <w:t>föreläggande ska kunna åläggas av Patent- och marknads</w:t>
      </w:r>
      <w:r w:rsidR="000E71C6" w:rsidRPr="000E71C6">
        <w:rPr>
          <w:spacing w:val="-4"/>
        </w:rPr>
        <w:softHyphen/>
      </w:r>
      <w:r w:rsidRPr="000E71C6">
        <w:rPr>
          <w:spacing w:val="-3"/>
        </w:rPr>
        <w:t>domstolen att vid vite göra det (24 och 26 §§). Talan kan väckas av bl.a. Kon</w:t>
      </w:r>
      <w:r w:rsidR="000E71C6" w:rsidRPr="000E71C6">
        <w:rPr>
          <w:spacing w:val="-3"/>
        </w:rPr>
        <w:softHyphen/>
      </w:r>
      <w:r w:rsidRPr="000E71C6">
        <w:rPr>
          <w:spacing w:val="-3"/>
        </w:rPr>
        <w:t>sument</w:t>
      </w:r>
      <w:r w:rsidRPr="000E71C6">
        <w:rPr>
          <w:spacing w:val="-3"/>
        </w:rPr>
        <w:softHyphen/>
        <w:t>ombuds</w:t>
      </w:r>
      <w:r w:rsidRPr="000E71C6">
        <w:rPr>
          <w:spacing w:val="-3"/>
        </w:rPr>
        <w:softHyphen/>
        <w:t>mannen (47 §). I ett fall som inte är av större vikt kan Konsu</w:t>
      </w:r>
      <w:r w:rsidR="000E71C6" w:rsidRPr="000E71C6">
        <w:rPr>
          <w:spacing w:val="-3"/>
        </w:rPr>
        <w:softHyphen/>
      </w:r>
      <w:r w:rsidRPr="00D16665">
        <w:rPr>
          <w:spacing w:val="-2"/>
        </w:rPr>
        <w:softHyphen/>
      </w:r>
      <w:r w:rsidRPr="00DC6CDF">
        <w:t>mentombuds</w:t>
      </w:r>
      <w:r>
        <w:softHyphen/>
      </w:r>
      <w:r w:rsidRPr="00DC6CDF">
        <w:t>mannen meddela ett informa</w:t>
      </w:r>
      <w:r>
        <w:softHyphen/>
      </w:r>
      <w:r w:rsidRPr="00DC6CDF">
        <w:t>tions</w:t>
      </w:r>
      <w:r>
        <w:softHyphen/>
      </w:r>
      <w:r w:rsidRPr="00DC6CDF">
        <w:t>föreläggande (28 §).</w:t>
      </w:r>
      <w:r>
        <w:t xml:space="preserve"> Rege</w:t>
      </w:r>
      <w:r w:rsidRPr="00D16665">
        <w:rPr>
          <w:spacing w:val="-2"/>
        </w:rPr>
        <w:t>ringen anser därmed att det inte finns något behov av en särskild marknads</w:t>
      </w:r>
      <w:r w:rsidRPr="00D16665">
        <w:rPr>
          <w:spacing w:val="-2"/>
        </w:rPr>
        <w:softHyphen/>
      </w:r>
      <w:r w:rsidRPr="00D16665">
        <w:rPr>
          <w:spacing w:val="-2"/>
        </w:rPr>
        <w:softHyphen/>
      </w:r>
      <w:r w:rsidRPr="00D16665">
        <w:rPr>
          <w:spacing w:val="-2"/>
        </w:rPr>
        <w:softHyphen/>
      </w:r>
      <w:r>
        <w:t xml:space="preserve">rättslig sanktion. </w:t>
      </w:r>
    </w:p>
    <w:p w14:paraId="406474B7" w14:textId="40E26CC0" w:rsidR="0032594C" w:rsidRDefault="0004479E" w:rsidP="0032594C">
      <w:pPr>
        <w:pStyle w:val="Brdtextmedindrag"/>
      </w:pPr>
      <w:r>
        <w:t>M</w:t>
      </w:r>
      <w:r w:rsidR="0032594C">
        <w:t>arknadsföringslagens sanktionssystem</w:t>
      </w:r>
      <w:r w:rsidR="0032594C" w:rsidDel="00531606">
        <w:t xml:space="preserve"> </w:t>
      </w:r>
      <w:r>
        <w:t xml:space="preserve">tillämpas </w:t>
      </w:r>
      <w:r w:rsidR="0032594C">
        <w:t xml:space="preserve">även </w:t>
      </w:r>
      <w:r w:rsidR="0032594C" w:rsidRPr="00466ADA">
        <w:rPr>
          <w:spacing w:val="-4"/>
        </w:rPr>
        <w:t>enligt bl.a.</w:t>
      </w:r>
      <w:r w:rsidR="0032594C" w:rsidRPr="00466ADA" w:rsidDel="003649FC">
        <w:rPr>
          <w:spacing w:val="-4"/>
        </w:rPr>
        <w:t xml:space="preserve"> </w:t>
      </w:r>
      <w:r w:rsidR="0032594C" w:rsidRPr="00466ADA">
        <w:rPr>
          <w:spacing w:val="-4"/>
        </w:rPr>
        <w:t>lagen om distans</w:t>
      </w:r>
      <w:r w:rsidR="0032594C" w:rsidRPr="00466ADA">
        <w:rPr>
          <w:spacing w:val="-4"/>
        </w:rPr>
        <w:softHyphen/>
        <w:t>avtal och avtal utanför affärslokaler när en närings</w:t>
      </w:r>
      <w:r w:rsidR="0032594C" w:rsidRPr="00466ADA">
        <w:rPr>
          <w:spacing w:val="-4"/>
        </w:rPr>
        <w:softHyphen/>
      </w:r>
      <w:r w:rsidR="0032594C" w:rsidRPr="00D16665">
        <w:rPr>
          <w:spacing w:val="-2"/>
        </w:rPr>
        <w:t>idkare inte lämnar</w:t>
      </w:r>
      <w:r w:rsidR="0032594C">
        <w:t xml:space="preserve"> </w:t>
      </w:r>
      <w:r w:rsidR="0032594C" w:rsidRPr="00D16665">
        <w:rPr>
          <w:spacing w:val="-2"/>
        </w:rPr>
        <w:t>angiven information. I den lagen finns därmed en hänvis</w:t>
      </w:r>
      <w:r w:rsidR="0032594C" w:rsidRPr="00466ADA">
        <w:rPr>
          <w:spacing w:val="-3"/>
        </w:rPr>
        <w:t>ning till marknads</w:t>
      </w:r>
      <w:r w:rsidR="0032594C" w:rsidRPr="00466ADA">
        <w:rPr>
          <w:spacing w:val="-3"/>
        </w:rPr>
        <w:softHyphen/>
        <w:t xml:space="preserve">föringslagens bestämmelser. Regeringen anser att det i den </w:t>
      </w:r>
      <w:r w:rsidR="0032594C" w:rsidRPr="00466ADA">
        <w:rPr>
          <w:spacing w:val="-2"/>
        </w:rPr>
        <w:t xml:space="preserve">nya lagen bör </w:t>
      </w:r>
      <w:bookmarkStart w:id="91" w:name="_Hlk532851327"/>
      <w:r w:rsidR="0032594C" w:rsidRPr="000E71C6">
        <w:rPr>
          <w:spacing w:val="-3"/>
        </w:rPr>
        <w:t>införas motsvarande hänvisning vid överträdelse av informa</w:t>
      </w:r>
      <w:r w:rsidR="0032594C" w:rsidRPr="000E71C6">
        <w:rPr>
          <w:spacing w:val="-3"/>
        </w:rPr>
        <w:softHyphen/>
        <w:t>tions</w:t>
      </w:r>
      <w:r w:rsidR="0032594C" w:rsidRPr="000E71C6">
        <w:rPr>
          <w:spacing w:val="-3"/>
        </w:rPr>
        <w:softHyphen/>
      </w:r>
      <w:r w:rsidR="0032594C" w:rsidRPr="000E71C6">
        <w:rPr>
          <w:spacing w:val="-3"/>
        </w:rPr>
        <w:softHyphen/>
      </w:r>
      <w:r w:rsidR="0032594C" w:rsidRPr="000E71C6">
        <w:rPr>
          <w:spacing w:val="-3"/>
        </w:rPr>
        <w:softHyphen/>
        <w:t>bestämmel</w:t>
      </w:r>
      <w:r w:rsidR="000E71C6" w:rsidRPr="000E71C6">
        <w:rPr>
          <w:spacing w:val="-3"/>
        </w:rPr>
        <w:softHyphen/>
      </w:r>
      <w:r w:rsidR="0032594C" w:rsidRPr="00466ADA">
        <w:rPr>
          <w:spacing w:val="-3"/>
        </w:rPr>
        <w:t>sen i artikel 7 i EU-förordningen.</w:t>
      </w:r>
      <w:bookmarkEnd w:id="91"/>
      <w:r w:rsidR="0032594C" w:rsidRPr="00466ADA">
        <w:rPr>
          <w:spacing w:val="-3"/>
        </w:rPr>
        <w:t xml:space="preserve"> På motsvarande sätt bör det</w:t>
      </w:r>
      <w:r w:rsidR="0032594C">
        <w:t xml:space="preserve"> </w:t>
      </w:r>
      <w:r w:rsidR="0032594C" w:rsidRPr="00466ADA">
        <w:rPr>
          <w:spacing w:val="-2"/>
        </w:rPr>
        <w:t>också anges att informationen är att betrakta som väsentlig vid tillämpning</w:t>
      </w:r>
      <w:r w:rsidR="0032594C" w:rsidRPr="00466ADA">
        <w:rPr>
          <w:spacing w:val="-2"/>
        </w:rPr>
        <w:softHyphen/>
      </w:r>
      <w:r w:rsidR="0032594C" w:rsidRPr="003F41EE">
        <w:t>en av marknads</w:t>
      </w:r>
      <w:r w:rsidR="0032594C" w:rsidRPr="000E71C6">
        <w:rPr>
          <w:spacing w:val="-3"/>
        </w:rPr>
        <w:t xml:space="preserve">föringslagen. Bestämmelserna om marknadsstörningsavgift är i de allra flesta </w:t>
      </w:r>
      <w:r w:rsidR="0032594C">
        <w:t>fall inte tillämpliga då en näringsid</w:t>
      </w:r>
      <w:r w:rsidR="0032594C" w:rsidRPr="00466ADA">
        <w:rPr>
          <w:spacing w:val="-2"/>
        </w:rPr>
        <w:t>kare bryter mot kraven i en särskild lag. Det finns enligt regeringen inte skäl</w:t>
      </w:r>
      <w:r w:rsidR="0032594C">
        <w:t xml:space="preserve"> </w:t>
      </w:r>
      <w:r w:rsidR="0032594C" w:rsidRPr="00466ADA">
        <w:rPr>
          <w:spacing w:val="-3"/>
        </w:rPr>
        <w:t>att göra någon annan bedömning i detta fall. Det bör alltså framgå att bestäm</w:t>
      </w:r>
      <w:r w:rsidR="0032594C" w:rsidRPr="00466ADA">
        <w:rPr>
          <w:spacing w:val="-3"/>
        </w:rPr>
        <w:softHyphen/>
      </w:r>
      <w:r w:rsidR="0032594C" w:rsidRPr="00466ADA">
        <w:rPr>
          <w:spacing w:val="-4"/>
        </w:rPr>
        <w:t>melserna om marknadsstörningsavgift i marknadsföringslagen inte är tillämpliga vid överträdelser av EU-förordningens krav på information till konsumenter.</w:t>
      </w:r>
    </w:p>
    <w:p w14:paraId="68DE6A8B" w14:textId="77777777" w:rsidR="0032594C" w:rsidRDefault="0032594C" w:rsidP="0032594C">
      <w:pPr>
        <w:pStyle w:val="Brdtextmedindrag"/>
      </w:pPr>
      <w:r w:rsidRPr="00517941">
        <w:t xml:space="preserve">I 1 § marknadsföringslagen finns en uppräkning av </w:t>
      </w:r>
      <w:r>
        <w:t>lagar s</w:t>
      </w:r>
      <w:r w:rsidRPr="00517941">
        <w:t xml:space="preserve">om innehåller </w:t>
      </w:r>
      <w:r w:rsidRPr="00466ADA">
        <w:rPr>
          <w:spacing w:val="-2"/>
        </w:rPr>
        <w:t>bestämmelser om marknadsföring. Den uppräkningen bör kompletteras med</w:t>
      </w:r>
      <w:r w:rsidRPr="00517941">
        <w:t xml:space="preserve"> en hänvisning till </w:t>
      </w:r>
      <w:r>
        <w:t>den nya lagen.</w:t>
      </w:r>
    </w:p>
    <w:p w14:paraId="37AA3D13" w14:textId="77777777" w:rsidR="0032594C" w:rsidRDefault="0032594C" w:rsidP="0032594C">
      <w:pPr>
        <w:pStyle w:val="Rubrik2"/>
      </w:pPr>
      <w:bookmarkStart w:id="92" w:name="_Toc515534213"/>
      <w:bookmarkStart w:id="93" w:name="_Toc516231678"/>
      <w:bookmarkStart w:id="94" w:name="_Toc528570306"/>
      <w:bookmarkStart w:id="95" w:name="_Toc531172845"/>
      <w:bookmarkStart w:id="96" w:name="_Toc531851931"/>
      <w:bookmarkStart w:id="97" w:name="_Toc531851975"/>
      <w:bookmarkStart w:id="98" w:name="_Toc533089433"/>
      <w:bookmarkStart w:id="99" w:name="_Toc534894430"/>
      <w:r>
        <w:t>Överklagande</w:t>
      </w:r>
      <w:bookmarkEnd w:id="92"/>
      <w:bookmarkEnd w:id="93"/>
      <w:bookmarkEnd w:id="94"/>
      <w:bookmarkEnd w:id="95"/>
      <w:bookmarkEnd w:id="96"/>
      <w:bookmarkEnd w:id="97"/>
      <w:bookmarkEnd w:id="98"/>
      <w:bookmarkEnd w:id="99"/>
    </w:p>
    <w:p w14:paraId="18F5CEEE" w14:textId="77777777" w:rsidR="0032594C" w:rsidRDefault="0032594C" w:rsidP="0032594C">
      <w:pPr>
        <w:pStyle w:val="Brdtextram"/>
      </w:pPr>
      <w:r w:rsidRPr="00D33E35">
        <w:rPr>
          <w:b/>
        </w:rPr>
        <w:t>Regeringens förslag:</w:t>
      </w:r>
      <w:r>
        <w:t xml:space="preserve"> </w:t>
      </w:r>
      <w:r w:rsidRPr="001C0240">
        <w:t>Den nationella tillsynsmyndighetens beslut ska få överklagas till allmän förvaltningsdomstol. Prövningstillstånd ska krävas vid över</w:t>
      </w:r>
      <w:r w:rsidRPr="001C0240">
        <w:softHyphen/>
        <w:t>klagande till kammarrätten.</w:t>
      </w:r>
      <w:r w:rsidRPr="00B2011F">
        <w:t xml:space="preserve"> </w:t>
      </w:r>
    </w:p>
    <w:p w14:paraId="29104FD0" w14:textId="77777777" w:rsidR="0032594C" w:rsidRPr="00A76360" w:rsidRDefault="0032594C" w:rsidP="0032594C">
      <w:pPr>
        <w:pStyle w:val="Brdtextmedindrag"/>
        <w:rPr>
          <w:sz w:val="8"/>
          <w:szCs w:val="8"/>
        </w:rPr>
      </w:pPr>
    </w:p>
    <w:p w14:paraId="71D29FBF" w14:textId="77777777" w:rsidR="0032594C" w:rsidRDefault="0032594C" w:rsidP="0032594C">
      <w:pPr>
        <w:pStyle w:val="Brdtextmedindrag"/>
        <w:rPr>
          <w:spacing w:val="-2"/>
        </w:rPr>
      </w:pPr>
      <w:r w:rsidRPr="00C50A2B">
        <w:rPr>
          <w:b/>
          <w:spacing w:val="-2"/>
        </w:rPr>
        <w:t>Promemorians förslag</w:t>
      </w:r>
      <w:r>
        <w:rPr>
          <w:spacing w:val="-2"/>
        </w:rPr>
        <w:t xml:space="preserve"> överensstämmer med regeringens.</w:t>
      </w:r>
    </w:p>
    <w:p w14:paraId="384763A4" w14:textId="77777777" w:rsidR="0032594C" w:rsidRDefault="0032594C" w:rsidP="0032594C">
      <w:pPr>
        <w:pStyle w:val="Brdtextmedindrag"/>
        <w:rPr>
          <w:spacing w:val="-2"/>
        </w:rPr>
      </w:pPr>
      <w:r w:rsidRPr="00D13F1D">
        <w:rPr>
          <w:b/>
          <w:spacing w:val="-2"/>
        </w:rPr>
        <w:t>Remissinstanserna</w:t>
      </w:r>
      <w:r w:rsidRPr="00D13F1D">
        <w:rPr>
          <w:spacing w:val="-2"/>
        </w:rPr>
        <w:t xml:space="preserve"> tillstyrker eller har inga invändningar mot förslaget. </w:t>
      </w:r>
    </w:p>
    <w:p w14:paraId="25C64ACB" w14:textId="77777777" w:rsidR="0032594C" w:rsidRDefault="0032594C" w:rsidP="0032594C">
      <w:pPr>
        <w:pStyle w:val="Brdtextmedindrag"/>
      </w:pPr>
      <w:r>
        <w:rPr>
          <w:b/>
        </w:rPr>
        <w:t xml:space="preserve">Skälen för regeringens </w:t>
      </w:r>
      <w:r w:rsidRPr="0006285B">
        <w:rPr>
          <w:b/>
        </w:rPr>
        <w:t>förslag:</w:t>
      </w:r>
      <w:r>
        <w:t xml:space="preserve"> Medlemsstaterna ska enligt artikel 8 i EU-förord</w:t>
      </w:r>
      <w:r>
        <w:softHyphen/>
        <w:t>ning</w:t>
      </w:r>
      <w:r>
        <w:softHyphen/>
        <w:t xml:space="preserve">en fastställa regler om sanktioner för överträdelse av förordningen. </w:t>
      </w:r>
      <w:r w:rsidRPr="00A46ECC">
        <w:rPr>
          <w:spacing w:val="-2"/>
        </w:rPr>
        <w:t>Med anledning av detta före</w:t>
      </w:r>
      <w:r w:rsidRPr="00A46ECC">
        <w:rPr>
          <w:spacing w:val="-2"/>
        </w:rPr>
        <w:softHyphen/>
        <w:t>slås i avsnitt 6.5 att den nationella tillsyns</w:t>
      </w:r>
      <w:r w:rsidRPr="00A46ECC">
        <w:rPr>
          <w:spacing w:val="-2"/>
        </w:rPr>
        <w:softHyphen/>
        <w:t>myn</w:t>
      </w:r>
      <w:r w:rsidRPr="00A46ECC">
        <w:rPr>
          <w:spacing w:val="-2"/>
        </w:rPr>
        <w:softHyphen/>
      </w:r>
      <w:r>
        <w:t>dig</w:t>
      </w:r>
      <w:r>
        <w:softHyphen/>
        <w:t>heten ska kunna be</w:t>
      </w:r>
      <w:r w:rsidRPr="00B2011F">
        <w:t>sluta om förelägganden</w:t>
      </w:r>
      <w:r>
        <w:t xml:space="preserve"> som vid </w:t>
      </w:r>
      <w:r w:rsidRPr="00B2011F">
        <w:t>behov</w:t>
      </w:r>
      <w:r>
        <w:t xml:space="preserve"> får förenas </w:t>
      </w:r>
      <w:r w:rsidRPr="00A46ECC">
        <w:rPr>
          <w:spacing w:val="-2"/>
        </w:rPr>
        <w:t xml:space="preserve">med vite. I avsnitt 6.4 föreslås de formella befogenheter som den nationella </w:t>
      </w:r>
      <w:r>
        <w:t xml:space="preserve">tillsynsmyndigheten behöver </w:t>
      </w:r>
      <w:r w:rsidRPr="00BC7378">
        <w:t xml:space="preserve">för att tillsynen ska kunna bedrivas effektivt. </w:t>
      </w:r>
      <w:r>
        <w:t>Exempelvis föreslås att den nationella tillsynsmyndighetens beslut som avser inhämtande av upp</w:t>
      </w:r>
      <w:r>
        <w:softHyphen/>
        <w:t>lys</w:t>
      </w:r>
      <w:r>
        <w:softHyphen/>
      </w:r>
      <w:r>
        <w:softHyphen/>
        <w:t xml:space="preserve">ningar och handlingar som behövs för </w:t>
      </w:r>
      <w:r w:rsidRPr="00473610">
        <w:rPr>
          <w:spacing w:val="-2"/>
        </w:rPr>
        <w:t>tillsynen ska få verkställas av Kronofogdemyndigheten. Sådana beslut som</w:t>
      </w:r>
      <w:r>
        <w:t xml:space="preserve"> den nationella tillsynsmyndigheten fattar enligt den nya lagen måste kunna överklagas. </w:t>
      </w:r>
    </w:p>
    <w:p w14:paraId="43301AC6" w14:textId="77777777" w:rsidR="0032594C" w:rsidRDefault="0032594C" w:rsidP="0032594C">
      <w:pPr>
        <w:pStyle w:val="Brdtextmedindrag"/>
      </w:pPr>
      <w:r w:rsidRPr="00874A8D">
        <w:rPr>
          <w:spacing w:val="-2"/>
        </w:rPr>
        <w:t>Den nationella tillsyns</w:t>
      </w:r>
      <w:r w:rsidRPr="00874A8D">
        <w:rPr>
          <w:spacing w:val="-2"/>
        </w:rPr>
        <w:softHyphen/>
        <w:t>myndig</w:t>
      </w:r>
      <w:r w:rsidRPr="00874A8D">
        <w:rPr>
          <w:spacing w:val="-2"/>
        </w:rPr>
        <w:softHyphen/>
        <w:t>hetens utrednings- och tillsyns</w:t>
      </w:r>
      <w:r w:rsidRPr="00874A8D">
        <w:rPr>
          <w:spacing w:val="-2"/>
        </w:rPr>
        <w:softHyphen/>
        <w:t>befog</w:t>
      </w:r>
      <w:r w:rsidRPr="00874A8D">
        <w:rPr>
          <w:spacing w:val="-2"/>
        </w:rPr>
        <w:softHyphen/>
        <w:t>e</w:t>
      </w:r>
      <w:r w:rsidRPr="00874A8D">
        <w:rPr>
          <w:spacing w:val="-2"/>
        </w:rPr>
        <w:softHyphen/>
        <w:t>n</w:t>
      </w:r>
      <w:r w:rsidRPr="00874A8D">
        <w:rPr>
          <w:spacing w:val="-2"/>
        </w:rPr>
        <w:softHyphen/>
        <w:t>het</w:t>
      </w:r>
      <w:r w:rsidRPr="00874A8D">
        <w:rPr>
          <w:spacing w:val="-2"/>
        </w:rPr>
        <w:softHyphen/>
        <w:t>er</w:t>
      </w:r>
      <w:r>
        <w:t xml:space="preserve"> enligt den nya lagen motsvarar i huvud</w:t>
      </w:r>
      <w:r>
        <w:softHyphen/>
        <w:t xml:space="preserve">sak dem </w:t>
      </w:r>
      <w:r w:rsidRPr="008065C8">
        <w:t>som tillstånds</w:t>
      </w:r>
      <w:r>
        <w:softHyphen/>
      </w:r>
      <w:r w:rsidRPr="008065C8">
        <w:t xml:space="preserve">myndigheten </w:t>
      </w:r>
      <w:r w:rsidRPr="00874A8D">
        <w:rPr>
          <w:spacing w:val="-2"/>
        </w:rPr>
        <w:t>har i dag enligt postlagen. Enligt 4 kap. 22 § postlagen får tillståndsmyndig</w:t>
      </w:r>
      <w:r w:rsidRPr="00874A8D">
        <w:rPr>
          <w:spacing w:val="-2"/>
        </w:rPr>
        <w:softHyphen/>
      </w:r>
      <w:r w:rsidRPr="008065C8">
        <w:t>hetens beslut enligt den lagen eller enligt föreskrifter som meddelats</w:t>
      </w:r>
      <w:r>
        <w:t xml:space="preserve"> med stöd av lagen</w:t>
      </w:r>
      <w:r w:rsidRPr="00D86CA8">
        <w:t xml:space="preserve"> </w:t>
      </w:r>
      <w:r>
        <w:t>överklagas till allmän förvaltnings</w:t>
      </w:r>
      <w:r>
        <w:softHyphen/>
        <w:t>domstol, förutom beslut i fråga som avses i 4 kap. 3 § postlagen. Vidare krävs prövnings</w:t>
      </w:r>
      <w:r>
        <w:softHyphen/>
        <w:t>tillstånd vid över</w:t>
      </w:r>
      <w:r>
        <w:softHyphen/>
        <w:t>klagande till kammar</w:t>
      </w:r>
      <w:r>
        <w:softHyphen/>
        <w:t>rätten. Regeringen anser att det är lämpligt att samma ordning som gäller för över</w:t>
      </w:r>
      <w:r>
        <w:softHyphen/>
        <w:t>klagande enligt postlagen ska gälla även enligt den nya lagen. De till</w:t>
      </w:r>
      <w:r>
        <w:softHyphen/>
        <w:t>syns</w:t>
      </w:r>
      <w:r>
        <w:softHyphen/>
        <w:t>beslut som den nationella tillsynsmyndigheten meddelar bör därför få överklagas till allmän förvaltnings</w:t>
      </w:r>
      <w:r w:rsidRPr="00874A8D">
        <w:rPr>
          <w:spacing w:val="-3"/>
        </w:rPr>
        <w:t>domstol, med krav på prövningstillstånd vid över</w:t>
      </w:r>
      <w:r w:rsidRPr="00874A8D">
        <w:rPr>
          <w:spacing w:val="-3"/>
        </w:rPr>
        <w:softHyphen/>
        <w:t>klagande till kammarrätten.</w:t>
      </w:r>
    </w:p>
    <w:p w14:paraId="277FED48" w14:textId="2ED65E15" w:rsidR="0032594C" w:rsidRDefault="0032594C" w:rsidP="0032594C">
      <w:pPr>
        <w:pStyle w:val="Brdtextmedindrag"/>
      </w:pPr>
      <w:r w:rsidRPr="008065C8">
        <w:t>Som framgår av</w:t>
      </w:r>
      <w:r>
        <w:t xml:space="preserve"> avsnitt 3</w:t>
      </w:r>
      <w:r w:rsidRPr="008065C8">
        <w:t xml:space="preserve"> har regeringen utsett PTS till nationell tillsyns</w:t>
      </w:r>
      <w:r w:rsidRPr="008065C8">
        <w:softHyphen/>
      </w:r>
      <w:r w:rsidRPr="000E71C6">
        <w:rPr>
          <w:spacing w:val="-2"/>
        </w:rPr>
        <w:t>myndighet. Med tillämpning av 14 § andra stycket lagen (1971:289) om all</w:t>
      </w:r>
      <w:r w:rsidR="000E71C6" w:rsidRPr="000E71C6">
        <w:rPr>
          <w:spacing w:val="-2"/>
        </w:rPr>
        <w:softHyphen/>
      </w:r>
      <w:r w:rsidRPr="000E71C6">
        <w:rPr>
          <w:spacing w:val="-3"/>
        </w:rPr>
        <w:t>männa förvaltningsdom</w:t>
      </w:r>
      <w:r w:rsidRPr="000E71C6">
        <w:rPr>
          <w:spacing w:val="-3"/>
        </w:rPr>
        <w:softHyphen/>
        <w:t>stolar kommer därmed överklaganden av den nationella</w:t>
      </w:r>
      <w:r>
        <w:t xml:space="preserve"> </w:t>
      </w:r>
      <w:r w:rsidRPr="008065C8">
        <w:t>tillsyns</w:t>
      </w:r>
      <w:r w:rsidRPr="008065C8">
        <w:softHyphen/>
        <w:t>myndig</w:t>
      </w:r>
      <w:r>
        <w:softHyphen/>
      </w:r>
      <w:r w:rsidRPr="008065C8">
        <w:t>hetens beslut att prövas av Förvaltningsrätten i Stockholm.</w:t>
      </w:r>
    </w:p>
    <w:p w14:paraId="71BEA457" w14:textId="77777777" w:rsidR="0032594C" w:rsidRDefault="0032594C" w:rsidP="0032594C">
      <w:pPr>
        <w:pStyle w:val="Rubrik1"/>
      </w:pPr>
      <w:bookmarkStart w:id="100" w:name="_Toc515534214"/>
      <w:bookmarkStart w:id="101" w:name="_Toc516231679"/>
      <w:bookmarkStart w:id="102" w:name="_Toc528570307"/>
      <w:bookmarkStart w:id="103" w:name="_Toc531172846"/>
      <w:bookmarkStart w:id="104" w:name="_Toc531851932"/>
      <w:bookmarkStart w:id="105" w:name="_Toc531851976"/>
      <w:bookmarkStart w:id="106" w:name="_Toc533089434"/>
      <w:bookmarkStart w:id="107" w:name="_Toc534894431"/>
      <w:r>
        <w:t>Avgifter</w:t>
      </w:r>
      <w:bookmarkEnd w:id="100"/>
      <w:bookmarkEnd w:id="101"/>
      <w:bookmarkEnd w:id="102"/>
      <w:bookmarkEnd w:id="103"/>
      <w:bookmarkEnd w:id="104"/>
      <w:bookmarkEnd w:id="105"/>
      <w:bookmarkEnd w:id="106"/>
      <w:bookmarkEnd w:id="107"/>
    </w:p>
    <w:p w14:paraId="39B39EDC" w14:textId="77777777" w:rsidR="0032594C" w:rsidRDefault="0032594C" w:rsidP="0032594C">
      <w:pPr>
        <w:pStyle w:val="Brdtextram"/>
      </w:pPr>
      <w:r w:rsidRPr="00D33E35">
        <w:rPr>
          <w:b/>
        </w:rPr>
        <w:t>Regeringens förslag:</w:t>
      </w:r>
      <w:r w:rsidRPr="007B0861">
        <w:t xml:space="preserve"> Regeringen eller den myndighet som regeringen </w:t>
      </w:r>
      <w:r w:rsidRPr="00034129">
        <w:rPr>
          <w:spacing w:val="-4"/>
        </w:rPr>
        <w:t>bestämmer ska få meddela föreskrifter om att den som omfattas av skyldig</w:t>
      </w:r>
      <w:r w:rsidRPr="00034129">
        <w:rPr>
          <w:spacing w:val="-4"/>
        </w:rPr>
        <w:softHyphen/>
      </w:r>
      <w:r>
        <w:t xml:space="preserve">heterna enligt artiklarna 4 och 5 i EU-förordningen ska </w:t>
      </w:r>
      <w:r w:rsidRPr="007B0861">
        <w:t>betala avgift för den nationella tillsyns</w:t>
      </w:r>
      <w:r w:rsidRPr="007B0861">
        <w:softHyphen/>
        <w:t>myndig</w:t>
      </w:r>
      <w:r w:rsidRPr="007B0861">
        <w:softHyphen/>
        <w:t>het</w:t>
      </w:r>
      <w:r>
        <w:softHyphen/>
      </w:r>
      <w:r w:rsidRPr="007B0861">
        <w:t>ens verksamhet.</w:t>
      </w:r>
    </w:p>
    <w:p w14:paraId="3AE21E23" w14:textId="77777777" w:rsidR="0032594C" w:rsidRPr="00A76360" w:rsidRDefault="0032594C" w:rsidP="0032594C">
      <w:pPr>
        <w:pStyle w:val="Brdtextmedindrag"/>
        <w:rPr>
          <w:sz w:val="8"/>
          <w:szCs w:val="8"/>
        </w:rPr>
      </w:pPr>
    </w:p>
    <w:p w14:paraId="0FAAF1BF" w14:textId="77777777" w:rsidR="0032594C" w:rsidRDefault="0032594C" w:rsidP="0032594C">
      <w:pPr>
        <w:pStyle w:val="Brdtextmedindrag"/>
        <w:rPr>
          <w:spacing w:val="-2"/>
        </w:rPr>
      </w:pPr>
      <w:r w:rsidRPr="00C50A2B">
        <w:rPr>
          <w:b/>
          <w:spacing w:val="-2"/>
        </w:rPr>
        <w:t>Promemorians förslag</w:t>
      </w:r>
      <w:r>
        <w:rPr>
          <w:spacing w:val="-2"/>
        </w:rPr>
        <w:t xml:space="preserve"> överensstämmer med regeringens.</w:t>
      </w:r>
    </w:p>
    <w:p w14:paraId="2C08D560" w14:textId="77777777" w:rsidR="0032594C" w:rsidRPr="002011C6" w:rsidRDefault="0032594C" w:rsidP="0032594C">
      <w:pPr>
        <w:pStyle w:val="Brdtextmedindrag"/>
        <w:rPr>
          <w:spacing w:val="-2"/>
        </w:rPr>
      </w:pPr>
      <w:r w:rsidRPr="00E20869">
        <w:rPr>
          <w:b/>
          <w:spacing w:val="-2"/>
        </w:rPr>
        <w:t>Remissinstanserna</w:t>
      </w:r>
      <w:r w:rsidRPr="00E20869">
        <w:rPr>
          <w:spacing w:val="-2"/>
        </w:rPr>
        <w:t>:</w:t>
      </w:r>
      <w:r>
        <w:rPr>
          <w:spacing w:val="-2"/>
        </w:rPr>
        <w:t xml:space="preserve"> </w:t>
      </w:r>
      <w:r w:rsidRPr="007160E9">
        <w:rPr>
          <w:i/>
          <w:spacing w:val="-2"/>
        </w:rPr>
        <w:t>PTS</w:t>
      </w:r>
      <w:r>
        <w:rPr>
          <w:spacing w:val="-2"/>
        </w:rPr>
        <w:t xml:space="preserve"> tillstyrker förslaget, men anser att ett företags omsättning av paketleverans</w:t>
      </w:r>
      <w:r>
        <w:rPr>
          <w:spacing w:val="-2"/>
        </w:rPr>
        <w:softHyphen/>
        <w:t xml:space="preserve">tjänster är en mer rättvisande beräkningsgrund </w:t>
      </w:r>
      <w:r w:rsidRPr="009C4E24">
        <w:rPr>
          <w:spacing w:val="-5"/>
        </w:rPr>
        <w:t>för avgiftsuttaget. Flertalet remissinstanser har inga invändningar mot förslaget.</w:t>
      </w:r>
      <w:r>
        <w:rPr>
          <w:spacing w:val="-2"/>
        </w:rPr>
        <w:t xml:space="preserve"> </w:t>
      </w:r>
      <w:r>
        <w:rPr>
          <w:i/>
          <w:spacing w:val="-2"/>
        </w:rPr>
        <w:t>Postnord</w:t>
      </w:r>
      <w:r>
        <w:rPr>
          <w:spacing w:val="-2"/>
        </w:rPr>
        <w:t xml:space="preserve"> däremot </w:t>
      </w:r>
      <w:r w:rsidRPr="00A167C9">
        <w:rPr>
          <w:spacing w:val="-2"/>
        </w:rPr>
        <w:t>avstyrker</w:t>
      </w:r>
      <w:r>
        <w:rPr>
          <w:i/>
          <w:spacing w:val="-2"/>
        </w:rPr>
        <w:t xml:space="preserve"> </w:t>
      </w:r>
      <w:r w:rsidRPr="00A167C9">
        <w:rPr>
          <w:spacing w:val="-2"/>
        </w:rPr>
        <w:t xml:space="preserve">förslaget </w:t>
      </w:r>
      <w:r>
        <w:rPr>
          <w:spacing w:val="-2"/>
        </w:rPr>
        <w:t>och anser att avgifts</w:t>
      </w:r>
      <w:r>
        <w:rPr>
          <w:spacing w:val="-2"/>
        </w:rPr>
        <w:softHyphen/>
        <w:t>skyldig</w:t>
      </w:r>
      <w:r>
        <w:rPr>
          <w:spacing w:val="-2"/>
        </w:rPr>
        <w:softHyphen/>
        <w:t>het</w:t>
      </w:r>
      <w:r>
        <w:rPr>
          <w:spacing w:val="-2"/>
        </w:rPr>
        <w:softHyphen/>
        <w:t xml:space="preserve">en i vart </w:t>
      </w:r>
      <w:r w:rsidRPr="009C4E24">
        <w:rPr>
          <w:spacing w:val="-4"/>
        </w:rPr>
        <w:t>fall ska begränsas till sådana tillhandahållare av paket</w:t>
      </w:r>
      <w:r w:rsidRPr="009C4E24">
        <w:rPr>
          <w:spacing w:val="-4"/>
        </w:rPr>
        <w:softHyphen/>
        <w:t>leverans</w:t>
      </w:r>
      <w:r w:rsidRPr="009C4E24">
        <w:rPr>
          <w:spacing w:val="-4"/>
        </w:rPr>
        <w:softHyphen/>
        <w:t>tjänster som inte</w:t>
      </w:r>
      <w:r>
        <w:rPr>
          <w:spacing w:val="-2"/>
        </w:rPr>
        <w:t xml:space="preserve"> har tillstånd att bedriva postverksamhet enligt postlagen. </w:t>
      </w:r>
    </w:p>
    <w:p w14:paraId="69EE850F" w14:textId="77777777" w:rsidR="0032594C" w:rsidRDefault="0032594C" w:rsidP="0032594C">
      <w:pPr>
        <w:pStyle w:val="Rubrik4utannumrering"/>
      </w:pPr>
      <w:r>
        <w:t xml:space="preserve">Skälen för regeringens </w:t>
      </w:r>
      <w:r w:rsidRPr="0006285B">
        <w:t>förslag</w:t>
      </w:r>
    </w:p>
    <w:p w14:paraId="7E7391B2" w14:textId="77777777" w:rsidR="0032594C" w:rsidRDefault="0032594C" w:rsidP="0032594C">
      <w:pPr>
        <w:pStyle w:val="Rubrik5utannumrering"/>
        <w:spacing w:before="0"/>
      </w:pPr>
      <w:r>
        <w:t>Avgiftsuttag för den nationella tillsynsmyndighetens verksamhet</w:t>
      </w:r>
    </w:p>
    <w:p w14:paraId="32A96688" w14:textId="77777777" w:rsidR="0032594C" w:rsidRDefault="0032594C" w:rsidP="0032594C">
      <w:pPr>
        <w:pStyle w:val="Brdtextmedindrag"/>
        <w:ind w:firstLine="0"/>
      </w:pPr>
      <w:r w:rsidRPr="007B0861">
        <w:t xml:space="preserve">När det gäller PTS tillsyn aktualiseras frågan om avgifter. </w:t>
      </w:r>
      <w:r>
        <w:t xml:space="preserve">Huvudprincipen för PTS tillsynsverksamhet är att den är avgiftsfinansierad. </w:t>
      </w:r>
      <w:r w:rsidRPr="007B0861">
        <w:t>PTS tillsyn och verksamhet enligt postlagen finansieras med avgifter från tillstånds</w:t>
      </w:r>
      <w:r w:rsidRPr="007B0861">
        <w:softHyphen/>
        <w:t xml:space="preserve">havare </w:t>
      </w:r>
      <w:r w:rsidRPr="009C4E24">
        <w:rPr>
          <w:spacing w:val="-2"/>
        </w:rPr>
        <w:t>enligt postlagen. I förarbetena till 1993 års postlag (prop. 1993/94:38 s. 116)</w:t>
      </w:r>
      <w:r w:rsidRPr="007B0861">
        <w:t xml:space="preserve"> </w:t>
      </w:r>
      <w:r w:rsidRPr="009C4E24">
        <w:rPr>
          <w:spacing w:val="-3"/>
        </w:rPr>
        <w:t>uttalades att det är naturligt att den tillsyns</w:t>
      </w:r>
      <w:r w:rsidRPr="009C4E24">
        <w:rPr>
          <w:spacing w:val="-3"/>
        </w:rPr>
        <w:softHyphen/>
        <w:t>verksamhet som kommer att åligga</w:t>
      </w:r>
      <w:r w:rsidRPr="007B0861">
        <w:t xml:space="preserve"> </w:t>
      </w:r>
      <w:r w:rsidRPr="009C4E24">
        <w:rPr>
          <w:spacing w:val="-3"/>
        </w:rPr>
        <w:t>tillsyns</w:t>
      </w:r>
      <w:r w:rsidRPr="009C4E24">
        <w:rPr>
          <w:spacing w:val="-3"/>
        </w:rPr>
        <w:softHyphen/>
        <w:t>myndig</w:t>
      </w:r>
      <w:r w:rsidRPr="009C4E24">
        <w:rPr>
          <w:spacing w:val="-3"/>
        </w:rPr>
        <w:softHyphen/>
        <w:t>het</w:t>
      </w:r>
      <w:r w:rsidRPr="009C4E24">
        <w:rPr>
          <w:spacing w:val="-3"/>
        </w:rPr>
        <w:softHyphen/>
        <w:t>en enligt post</w:t>
      </w:r>
      <w:r w:rsidRPr="009C4E24">
        <w:rPr>
          <w:spacing w:val="-3"/>
        </w:rPr>
        <w:softHyphen/>
        <w:t>lagen ska finans</w:t>
      </w:r>
      <w:r w:rsidRPr="009C4E24">
        <w:rPr>
          <w:spacing w:val="-3"/>
        </w:rPr>
        <w:softHyphen/>
        <w:t>ieras genom avgiftsuttag från</w:t>
      </w:r>
      <w:r w:rsidRPr="007B0861">
        <w:t xml:space="preserve"> dem som berörs av verk</w:t>
      </w:r>
      <w:r>
        <w:softHyphen/>
      </w:r>
      <w:r w:rsidRPr="007B0861">
        <w:t>samheten och för vilka den får anses vara till nytta</w:t>
      </w:r>
      <w:r>
        <w:t>. I promemorian görs bedömningen att det är lämpligt att finansiera PTS verksamhet enligt EU-förordningen och den nya lagen på motsvarande sätt.</w:t>
      </w:r>
    </w:p>
    <w:p w14:paraId="27CF3577" w14:textId="085DB9AE" w:rsidR="0032594C" w:rsidRDefault="0032594C" w:rsidP="0032594C">
      <w:pPr>
        <w:pStyle w:val="Brdtextmedindrag"/>
      </w:pPr>
      <w:r w:rsidRPr="00C36034">
        <w:rPr>
          <w:i/>
        </w:rPr>
        <w:t>Postnord</w:t>
      </w:r>
      <w:r>
        <w:t xml:space="preserve"> avstyrker förslaget och menar att ett avgiftsuttag är svårmotiverat eftersom tillhanda</w:t>
      </w:r>
      <w:r>
        <w:softHyphen/>
      </w:r>
      <w:r>
        <w:softHyphen/>
        <w:t xml:space="preserve">hållare av paketleveranstjänster inte kan anses dra nytta av den nationella </w:t>
      </w:r>
      <w:r w:rsidRPr="00C9610E">
        <w:t xml:space="preserve">tillsynsmyndighetens verksamhet, särskilt då både EU-förordningen och den föreslagna lagen endast medför skyldigheter och </w:t>
      </w:r>
      <w:r w:rsidRPr="009C4E24">
        <w:rPr>
          <w:spacing w:val="-2"/>
        </w:rPr>
        <w:t>inga rättigheter för företagen. Regeringen delar inte den bedömningen efter</w:t>
      </w:r>
      <w:r w:rsidRPr="009C4E24">
        <w:rPr>
          <w:spacing w:val="-2"/>
        </w:rPr>
        <w:softHyphen/>
      </w:r>
      <w:r w:rsidRPr="00C9610E">
        <w:t>som den grund</w:t>
      </w:r>
      <w:r w:rsidRPr="00C9610E">
        <w:softHyphen/>
        <w:t>lägg</w:t>
      </w:r>
      <w:r w:rsidRPr="00C9610E">
        <w:softHyphen/>
        <w:t xml:space="preserve">ande tanken med regleringen är att förbättra förutsättningarna för gränsöverskridande paketleveranstjänster. Genom att ta bort </w:t>
      </w:r>
      <w:r w:rsidRPr="009C4E24">
        <w:rPr>
          <w:spacing w:val="-4"/>
        </w:rPr>
        <w:t>skillnader mellan medlemsstaterna</w:t>
      </w:r>
      <w:r w:rsidR="00B86402">
        <w:rPr>
          <w:spacing w:val="-4"/>
        </w:rPr>
        <w:t xml:space="preserve"> –</w:t>
      </w:r>
      <w:r w:rsidRPr="009C4E24">
        <w:rPr>
          <w:spacing w:val="-4"/>
        </w:rPr>
        <w:t xml:space="preserve"> bl.a. i fråga om tillsyn på paket</w:t>
      </w:r>
      <w:r w:rsidRPr="009C4E24">
        <w:rPr>
          <w:spacing w:val="-4"/>
        </w:rPr>
        <w:softHyphen/>
        <w:t>markna</w:t>
      </w:r>
      <w:r w:rsidRPr="009C4E24">
        <w:rPr>
          <w:spacing w:val="-4"/>
        </w:rPr>
        <w:softHyphen/>
        <w:t>den,</w:t>
      </w:r>
      <w:r w:rsidRPr="00C9610E">
        <w:t xml:space="preserve"> </w:t>
      </w:r>
      <w:r w:rsidRPr="009C4E24">
        <w:rPr>
          <w:spacing w:val="-2"/>
        </w:rPr>
        <w:t>som leder till ytterligare admin</w:t>
      </w:r>
      <w:r w:rsidRPr="009C4E24">
        <w:rPr>
          <w:spacing w:val="-2"/>
        </w:rPr>
        <w:softHyphen/>
        <w:t>istrativa bördor och kostnader för företag som</w:t>
      </w:r>
      <w:r>
        <w:t xml:space="preserve"> </w:t>
      </w:r>
      <w:r w:rsidRPr="009C4E24">
        <w:rPr>
          <w:spacing w:val="-3"/>
        </w:rPr>
        <w:t>bedriver gräns</w:t>
      </w:r>
      <w:r w:rsidRPr="009C4E24">
        <w:rPr>
          <w:spacing w:val="-3"/>
        </w:rPr>
        <w:softHyphen/>
        <w:t>över</w:t>
      </w:r>
      <w:r w:rsidRPr="009C4E24">
        <w:rPr>
          <w:spacing w:val="-3"/>
        </w:rPr>
        <w:softHyphen/>
        <w:t>skridande verksam</w:t>
      </w:r>
      <w:r w:rsidRPr="009C4E24">
        <w:rPr>
          <w:spacing w:val="-3"/>
        </w:rPr>
        <w:softHyphen/>
        <w:t>het</w:t>
      </w:r>
      <w:r w:rsidR="00B86402">
        <w:rPr>
          <w:spacing w:val="-3"/>
        </w:rPr>
        <w:t xml:space="preserve"> –</w:t>
      </w:r>
      <w:r w:rsidRPr="009C4E24">
        <w:rPr>
          <w:spacing w:val="-3"/>
        </w:rPr>
        <w:t xml:space="preserve"> kan den inre marknaden förbättras.</w:t>
      </w:r>
      <w:r>
        <w:t xml:space="preserve"> En funger</w:t>
      </w:r>
      <w:r>
        <w:softHyphen/>
        <w:t xml:space="preserve">ande konkurrens är till nytta inte minst för aktörerna på </w:t>
      </w:r>
      <w:r w:rsidRPr="00BC012D">
        <w:rPr>
          <w:spacing w:val="-4"/>
        </w:rPr>
        <w:t>paketmarknaden. EU-förordningen förutsätter vidare att det finns en nationell</w:t>
      </w:r>
      <w:r>
        <w:t xml:space="preserve"> </w:t>
      </w:r>
      <w:r w:rsidRPr="00BC012D">
        <w:rPr>
          <w:spacing w:val="-3"/>
        </w:rPr>
        <w:t>tillsyns</w:t>
      </w:r>
      <w:r w:rsidRPr="00BC012D">
        <w:rPr>
          <w:spacing w:val="-3"/>
        </w:rPr>
        <w:softHyphen/>
        <w:t>myndighet. Att se till att tillsynsverksamheten finansieras på ett lämp</w:t>
      </w:r>
      <w:r w:rsidR="00BC012D" w:rsidRPr="00BC012D">
        <w:rPr>
          <w:spacing w:val="-3"/>
        </w:rPr>
        <w:softHyphen/>
      </w:r>
      <w:r w:rsidRPr="00BC012D">
        <w:rPr>
          <w:spacing w:val="-4"/>
        </w:rPr>
        <w:t>ligt sätt är därmed en nödvändig åtgärd för att Sverige ska uppfylla de skyldig</w:t>
      </w:r>
      <w:r w:rsidR="00BC012D" w:rsidRPr="00BC012D">
        <w:rPr>
          <w:spacing w:val="-4"/>
        </w:rPr>
        <w:softHyphen/>
      </w:r>
      <w:r w:rsidRPr="009C4E24">
        <w:rPr>
          <w:spacing w:val="-2"/>
        </w:rPr>
        <w:t xml:space="preserve">heter som följer av förordningen. </w:t>
      </w:r>
      <w:r>
        <w:rPr>
          <w:spacing w:val="-2"/>
        </w:rPr>
        <w:t xml:space="preserve">Regeringen instämmer därför i </w:t>
      </w:r>
      <w:r w:rsidR="006837B4">
        <w:rPr>
          <w:spacing w:val="-2"/>
        </w:rPr>
        <w:t xml:space="preserve">den bedömning som görs i </w:t>
      </w:r>
      <w:r>
        <w:rPr>
          <w:spacing w:val="-2"/>
        </w:rPr>
        <w:t>promemorian</w:t>
      </w:r>
      <w:r w:rsidR="006837B4">
        <w:rPr>
          <w:spacing w:val="-2"/>
        </w:rPr>
        <w:t xml:space="preserve"> </w:t>
      </w:r>
      <w:r>
        <w:rPr>
          <w:spacing w:val="-2"/>
        </w:rPr>
        <w:t>och anser</w:t>
      </w:r>
      <w:r w:rsidR="00B86402">
        <w:rPr>
          <w:spacing w:val="-2"/>
        </w:rPr>
        <w:t>,</w:t>
      </w:r>
      <w:r>
        <w:rPr>
          <w:spacing w:val="-2"/>
        </w:rPr>
        <w:t xml:space="preserve"> till </w:t>
      </w:r>
      <w:r w:rsidRPr="0045106B">
        <w:rPr>
          <w:spacing w:val="-3"/>
        </w:rPr>
        <w:t>skillnad från Postnord</w:t>
      </w:r>
      <w:r w:rsidR="00B86402" w:rsidRPr="0045106B">
        <w:rPr>
          <w:spacing w:val="-3"/>
        </w:rPr>
        <w:t>,</w:t>
      </w:r>
      <w:r w:rsidRPr="0045106B">
        <w:rPr>
          <w:spacing w:val="-3"/>
        </w:rPr>
        <w:t xml:space="preserve"> att det bör införas en möjlighet att meddela föreskrifter</w:t>
      </w:r>
      <w:r w:rsidRPr="00317546">
        <w:rPr>
          <w:spacing w:val="-2"/>
        </w:rPr>
        <w:t xml:space="preserve"> om avgift</w:t>
      </w:r>
      <w:r w:rsidRPr="00976815">
        <w:t>er för den tillsyn som PTS ska utöva enligt EU-förordningen</w:t>
      </w:r>
      <w:r>
        <w:t xml:space="preserve"> och den nya lagen. </w:t>
      </w:r>
      <w:r w:rsidRPr="00976815">
        <w:t xml:space="preserve">Det </w:t>
      </w:r>
      <w:r>
        <w:t xml:space="preserve">är </w:t>
      </w:r>
      <w:r w:rsidRPr="00976815">
        <w:t xml:space="preserve">lämpligt att </w:t>
      </w:r>
      <w:r>
        <w:t>följa</w:t>
      </w:r>
      <w:r w:rsidRPr="00976815">
        <w:t xml:space="preserve"> postlagens </w:t>
      </w:r>
      <w:r>
        <w:t xml:space="preserve">motsvarande </w:t>
      </w:r>
      <w:r w:rsidRPr="00976815">
        <w:t xml:space="preserve">ordning att </w:t>
      </w:r>
      <w:r w:rsidR="007D17B0" w:rsidRPr="00F434D9">
        <w:rPr>
          <w:spacing w:val="-3"/>
        </w:rPr>
        <w:t>tillsyns</w:t>
      </w:r>
      <w:r w:rsidRPr="00F434D9">
        <w:rPr>
          <w:spacing w:val="-3"/>
        </w:rPr>
        <w:t>verksamhet</w:t>
      </w:r>
      <w:r w:rsidR="002F3A73" w:rsidRPr="00F434D9">
        <w:rPr>
          <w:spacing w:val="-3"/>
        </w:rPr>
        <w:t>en</w:t>
      </w:r>
      <w:r w:rsidRPr="00F434D9">
        <w:rPr>
          <w:spacing w:val="-3"/>
        </w:rPr>
        <w:t xml:space="preserve"> </w:t>
      </w:r>
      <w:r w:rsidRPr="00EB4CA6">
        <w:t>ska vara avgiftsfinansierad av dem som berörs av verk</w:t>
      </w:r>
      <w:r w:rsidR="00B86402" w:rsidRPr="00EB4CA6">
        <w:softHyphen/>
      </w:r>
      <w:r w:rsidRPr="00EB4CA6">
        <w:t>samheten, dvs. tillhanda</w:t>
      </w:r>
      <w:r w:rsidRPr="00EB4CA6">
        <w:softHyphen/>
      </w:r>
      <w:r w:rsidR="00EB4CA6" w:rsidRPr="00EB4CA6">
        <w:softHyphen/>
      </w:r>
      <w:r w:rsidRPr="00EB4CA6">
        <w:t>hållare</w:t>
      </w:r>
      <w:r w:rsidRPr="009246AA">
        <w:rPr>
          <w:spacing w:val="-2"/>
        </w:rPr>
        <w:t xml:space="preserve"> av paketleveranstjänster.</w:t>
      </w:r>
      <w:r>
        <w:t xml:space="preserve"> </w:t>
      </w:r>
    </w:p>
    <w:p w14:paraId="5342E9B3" w14:textId="77777777" w:rsidR="0032594C" w:rsidRPr="00005D91" w:rsidRDefault="0032594C" w:rsidP="0032594C">
      <w:pPr>
        <w:pStyle w:val="Brdtextmedindrag"/>
      </w:pPr>
      <w:r>
        <w:t>Finansieringen av Konsumentverkets tillsyns</w:t>
      </w:r>
      <w:r>
        <w:softHyphen/>
        <w:t>verksamhet behandlas i avsnitt 9.</w:t>
      </w:r>
    </w:p>
    <w:p w14:paraId="490C5F34" w14:textId="77777777" w:rsidR="0032594C" w:rsidRDefault="0032594C" w:rsidP="0032594C">
      <w:pPr>
        <w:pStyle w:val="Rubrik5utannumrering"/>
      </w:pPr>
      <w:r>
        <w:t>Den som omfattas av EU-förordningen ska betala en avgift</w:t>
      </w:r>
    </w:p>
    <w:p w14:paraId="7AAD2C4C" w14:textId="77777777" w:rsidR="0032594C" w:rsidRDefault="0032594C" w:rsidP="0032594C">
      <w:pPr>
        <w:pStyle w:val="Brdtextmedindrag"/>
        <w:ind w:firstLine="0"/>
      </w:pPr>
      <w:r>
        <w:t>För att få kännedom om vilka aktörer som finns på den svenska paket</w:t>
      </w:r>
      <w:r>
        <w:softHyphen/>
        <w:t xml:space="preserve">marknaden och för att kunna utöva nödvändig tillsyn föreslås i avsnitt 6.3 </w:t>
      </w:r>
      <w:r w:rsidRPr="009C4E24">
        <w:rPr>
          <w:spacing w:val="-2"/>
        </w:rPr>
        <w:t>att en generell anmälnings</w:t>
      </w:r>
      <w:r w:rsidRPr="009C4E24">
        <w:rPr>
          <w:spacing w:val="-2"/>
        </w:rPr>
        <w:softHyphen/>
        <w:t>skyldighet införs. En sådan anmälnings</w:t>
      </w:r>
      <w:r w:rsidRPr="009C4E24">
        <w:rPr>
          <w:spacing w:val="-2"/>
        </w:rPr>
        <w:softHyphen/>
        <w:t>skyldighet</w:t>
      </w:r>
      <w:r>
        <w:t xml:space="preserve"> kommer att omfatta alla tillhanda</w:t>
      </w:r>
      <w:r>
        <w:softHyphen/>
        <w:t>hållare av paket</w:t>
      </w:r>
      <w:r>
        <w:softHyphen/>
        <w:t>leverans</w:t>
      </w:r>
      <w:r>
        <w:softHyphen/>
        <w:t xml:space="preserve">tjänster. Frågan om antalet företag på paketmarknaden behandlas i avsnitt 9. Eftersom små </w:t>
      </w:r>
      <w:r w:rsidRPr="009C4E24">
        <w:rPr>
          <w:spacing w:val="-2"/>
        </w:rPr>
        <w:t>företag som utgångspunkt inte omfattas av skyldigheterna enligt EU-förord</w:t>
      </w:r>
      <w:r w:rsidRPr="009C4E24">
        <w:rPr>
          <w:spacing w:val="-2"/>
        </w:rPr>
        <w:softHyphen/>
      </w:r>
      <w:r>
        <w:t>ningen kan det ifrågasättas om även dessa ska omfattas av avgiftsuttaget. PTS tillsynsansvar omfattar i första hand att se till att skyldigheterna enligt EU-förordningen fullgörs (se avsnitt 6.4). Tyngd</w:t>
      </w:r>
      <w:r>
        <w:softHyphen/>
        <w:t>punkt</w:t>
      </w:r>
      <w:r>
        <w:softHyphen/>
        <w:t>en i tillsyns</w:t>
      </w:r>
      <w:r>
        <w:softHyphen/>
        <w:t>verksamheten och merparten av kostnaderna bör därmed vara hänförliga till regleringen i EU-förordningen. Därför framstår det som rimligt att endast de som omfattas av EU-förordningens tillämpnings</w:t>
      </w:r>
      <w:r>
        <w:softHyphen/>
        <w:t>område finansierar tillsynsverksamheten. Regeringen anser därmed att de avgifts</w:t>
      </w:r>
      <w:r>
        <w:softHyphen/>
        <w:t>skyldiga bör av</w:t>
      </w:r>
      <w:r w:rsidRPr="009C4E24">
        <w:rPr>
          <w:spacing w:val="-3"/>
        </w:rPr>
        <w:t>gränsas till tillhandahållare som omfattas av skyld</w:t>
      </w:r>
      <w:r w:rsidRPr="009C4E24">
        <w:rPr>
          <w:spacing w:val="-3"/>
        </w:rPr>
        <w:softHyphen/>
        <w:t>ig</w:t>
      </w:r>
      <w:r w:rsidRPr="009C4E24">
        <w:rPr>
          <w:spacing w:val="-3"/>
        </w:rPr>
        <w:softHyphen/>
        <w:t>het</w:t>
      </w:r>
      <w:r w:rsidRPr="009C4E24">
        <w:rPr>
          <w:spacing w:val="-3"/>
        </w:rPr>
        <w:softHyphen/>
        <w:t>er</w:t>
      </w:r>
      <w:r w:rsidRPr="009C4E24">
        <w:rPr>
          <w:spacing w:val="-3"/>
        </w:rPr>
        <w:softHyphen/>
        <w:t>na enligt artiklarna </w:t>
      </w:r>
      <w:r>
        <w:t xml:space="preserve">4 och 5 i EU-förordningen. </w:t>
      </w:r>
    </w:p>
    <w:p w14:paraId="60895AB7" w14:textId="335F88FF" w:rsidR="0032594C" w:rsidRDefault="0032594C" w:rsidP="0032594C">
      <w:pPr>
        <w:pStyle w:val="Brdtextmedindrag"/>
      </w:pPr>
      <w:r w:rsidRPr="009C4E24">
        <w:rPr>
          <w:spacing w:val="-3"/>
        </w:rPr>
        <w:t xml:space="preserve">Som </w:t>
      </w:r>
      <w:r w:rsidRPr="00143015">
        <w:rPr>
          <w:i/>
          <w:spacing w:val="-3"/>
        </w:rPr>
        <w:t>Postnord</w:t>
      </w:r>
      <w:r w:rsidRPr="009C4E24">
        <w:rPr>
          <w:spacing w:val="-3"/>
        </w:rPr>
        <w:t xml:space="preserve"> framhåller kan tillhandahållare av paketleveranstjänster som</w:t>
      </w:r>
      <w:r>
        <w:t xml:space="preserve"> även är tillståndshavare enligt postlagen komma att få betala en ytterligare avgift för att finansiera tillsyns</w:t>
      </w:r>
      <w:r>
        <w:softHyphen/>
        <w:t xml:space="preserve">verksamheten enligt EU-förordningen och </w:t>
      </w:r>
      <w:r w:rsidRPr="009C4E24">
        <w:rPr>
          <w:spacing w:val="-2"/>
        </w:rPr>
        <w:t>den nya lagen. Den avgift som tas ut enligt post</w:t>
      </w:r>
      <w:r w:rsidRPr="009C4E24">
        <w:rPr>
          <w:spacing w:val="-2"/>
        </w:rPr>
        <w:softHyphen/>
        <w:t>lagen avser PTS verksamhet</w:t>
      </w:r>
      <w:r>
        <w:t xml:space="preserve"> </w:t>
      </w:r>
      <w:r w:rsidRPr="009C4E24">
        <w:rPr>
          <w:spacing w:val="-2"/>
        </w:rPr>
        <w:t>enligt den lagen och kan därför inte användas för att finansiera någon annan</w:t>
      </w:r>
      <w:r>
        <w:t xml:space="preserve"> </w:t>
      </w:r>
      <w:r w:rsidRPr="009C4E24">
        <w:rPr>
          <w:spacing w:val="-4"/>
        </w:rPr>
        <w:t>tillsynsverksamhet. Som framgår av avsnitt 6.1 har EU-förordningen ett annat</w:t>
      </w:r>
      <w:r>
        <w:t xml:space="preserve"> </w:t>
      </w:r>
      <w:r w:rsidRPr="00F434D9">
        <w:rPr>
          <w:spacing w:val="-4"/>
        </w:rPr>
        <w:t>tillämpningsområde än postlagen. Det är dessutom fråga om två skilda regle</w:t>
      </w:r>
      <w:r w:rsidR="00F434D9" w:rsidRPr="00F434D9">
        <w:rPr>
          <w:spacing w:val="-4"/>
        </w:rPr>
        <w:softHyphen/>
      </w:r>
      <w:r>
        <w:t>ringar med olika innehåll. Regeringen delar därför inte Postnords upp</w:t>
      </w:r>
      <w:r w:rsidRPr="009C4E24">
        <w:rPr>
          <w:spacing w:val="-2"/>
        </w:rPr>
        <w:t>fattning att tillståndshavare enligt postlagen generellt ska undantas från av</w:t>
      </w:r>
      <w:r w:rsidRPr="009C4E24">
        <w:rPr>
          <w:spacing w:val="-2"/>
        </w:rPr>
        <w:softHyphen/>
      </w:r>
      <w:r>
        <w:t xml:space="preserve">giftsuttaget. När det gäller avgifter för postverksamhet har PTS dessutom möjlighet att befria en tillståndshavare från avgiftsskyldigheten, om det finns särskilda skäl för det (se </w:t>
      </w:r>
      <w:r w:rsidRPr="006E16B4">
        <w:t>1</w:t>
      </w:r>
      <w:r>
        <w:t>2 § andra stycket förordningen [</w:t>
      </w:r>
      <w:r w:rsidRPr="006E16B4">
        <w:t>2016:602</w:t>
      </w:r>
      <w:r>
        <w:t>]</w:t>
      </w:r>
      <w:r w:rsidRPr="006E16B4">
        <w:t xml:space="preserve"> om finansiering av Pos</w:t>
      </w:r>
      <w:r>
        <w:t>t- och telestyrel</w:t>
      </w:r>
      <w:r w:rsidRPr="006E16B4">
        <w:t>sens verksamhet</w:t>
      </w:r>
      <w:r>
        <w:t>).</w:t>
      </w:r>
    </w:p>
    <w:p w14:paraId="106A091B" w14:textId="142ADBBF" w:rsidR="0032594C" w:rsidRDefault="0032594C" w:rsidP="0032594C">
      <w:pPr>
        <w:pStyle w:val="Brdtextmedindrag"/>
      </w:pPr>
      <w:r>
        <w:t xml:space="preserve">I 4 kap. 21 § postlagen finns ett bemyndigande för regeringen eller den </w:t>
      </w:r>
      <w:r w:rsidRPr="006936A5">
        <w:rPr>
          <w:spacing w:val="-3"/>
        </w:rPr>
        <w:t>myndighet som regeringen bestämmer att meddela föreskrifter om skyldig</w:t>
      </w:r>
      <w:r w:rsidRPr="006936A5">
        <w:rPr>
          <w:spacing w:val="-3"/>
        </w:rPr>
        <w:softHyphen/>
        <w:t>het</w:t>
      </w:r>
      <w:r w:rsidRPr="009C4E24">
        <w:rPr>
          <w:spacing w:val="-2"/>
        </w:rPr>
        <w:t xml:space="preserve"> </w:t>
      </w:r>
      <w:r w:rsidRPr="006936A5">
        <w:rPr>
          <w:spacing w:val="-4"/>
        </w:rPr>
        <w:t>för bl.a. den som bedriver postverksamhet att betala avgift för PTS verk</w:t>
      </w:r>
      <w:r w:rsidRPr="006936A5">
        <w:rPr>
          <w:spacing w:val="-4"/>
        </w:rPr>
        <w:softHyphen/>
        <w:t>samhet</w:t>
      </w:r>
      <w:r w:rsidRPr="006A45C5">
        <w:t xml:space="preserve"> enligt den lagen. I den nya lagen bör det föras in en motsvar</w:t>
      </w:r>
      <w:r>
        <w:t>ande</w:t>
      </w:r>
      <w:r w:rsidRPr="006A45C5">
        <w:t xml:space="preserve"> </w:t>
      </w:r>
      <w:r w:rsidRPr="009C4E24">
        <w:rPr>
          <w:spacing w:val="-2"/>
        </w:rPr>
        <w:t>bestämmelse för den som omfattas av skyldigheterna enligt artiklarna 4 och</w:t>
      </w:r>
      <w:r>
        <w:t xml:space="preserve"> </w:t>
      </w:r>
      <w:r w:rsidRPr="006A45C5">
        <w:t xml:space="preserve">5 i EU-förordningen. Möjligheten att ta ut avgifter bör gälla </w:t>
      </w:r>
      <w:r>
        <w:t xml:space="preserve">för att finansiera </w:t>
      </w:r>
      <w:r w:rsidRPr="006A45C5">
        <w:t>den nationella tillsynsmyndighetens verksamhet enligt EU-förord</w:t>
      </w:r>
      <w:r w:rsidRPr="006A45C5">
        <w:softHyphen/>
        <w:t>ning</w:t>
      </w:r>
      <w:r w:rsidRPr="006A45C5">
        <w:softHyphen/>
        <w:t>en och rättsakter som har meddela</w:t>
      </w:r>
      <w:r>
        <w:t xml:space="preserve">ts med stöd av den förordningen samt </w:t>
      </w:r>
      <w:r w:rsidRPr="006A45C5">
        <w:t xml:space="preserve">enligt den </w:t>
      </w:r>
      <w:r w:rsidRPr="006936A5">
        <w:rPr>
          <w:spacing w:val="-2"/>
        </w:rPr>
        <w:t>nya lagen och föreskrifter som har meddelats med stöd av den lagen. Det är</w:t>
      </w:r>
      <w:r>
        <w:t xml:space="preserve"> viktigt att ett system för administrativa avgifter inte leder till snedvridning av konkurrensen eller hinder för inträde på marknaden. I promemorian anges att avgifterna bör beräknas på grundval av antalet levererade paket, dvs. mot</w:t>
      </w:r>
      <w:r w:rsidRPr="009C4E24">
        <w:rPr>
          <w:spacing w:val="-2"/>
        </w:rPr>
        <w:t>svarande den beräknings</w:t>
      </w:r>
      <w:r w:rsidRPr="009C4E24">
        <w:rPr>
          <w:spacing w:val="-2"/>
        </w:rPr>
        <w:softHyphen/>
        <w:t>grund som gäller för avgiftsuttaget enligt postlagen.</w:t>
      </w:r>
      <w:r>
        <w:t xml:space="preserve"> </w:t>
      </w:r>
      <w:r w:rsidRPr="009C4E24">
        <w:rPr>
          <w:spacing w:val="-2"/>
        </w:rPr>
        <w:t xml:space="preserve">Som </w:t>
      </w:r>
      <w:r w:rsidRPr="009C4E24">
        <w:rPr>
          <w:i/>
          <w:spacing w:val="-2"/>
        </w:rPr>
        <w:t xml:space="preserve">PTS </w:t>
      </w:r>
      <w:r w:rsidRPr="009C4E24">
        <w:rPr>
          <w:spacing w:val="-2"/>
        </w:rPr>
        <w:t>påpekar behöver den lämpligaste modellen för att beräkna avgift</w:t>
      </w:r>
      <w:r w:rsidRPr="009C4E24">
        <w:rPr>
          <w:spacing w:val="-2"/>
        </w:rPr>
        <w:softHyphen/>
        <w:t>erna dock inte nödvändigtvis vara att utgå från antalet levererade paket. Om</w:t>
      </w:r>
      <w:r w:rsidRPr="009C4E24">
        <w:rPr>
          <w:spacing w:val="-2"/>
        </w:rPr>
        <w:softHyphen/>
      </w:r>
      <w:r>
        <w:t>sättning av paketleveranstjänster kan vara en mer rättvisande beräkningsgrund som bättre speglar ett företags storlek och styrka. Skyldig</w:t>
      </w:r>
      <w:r w:rsidRPr="000C2405">
        <w:rPr>
          <w:spacing w:val="-3"/>
        </w:rPr>
        <w:t>heten att lämna information enligt EU-förordningen omfattar också uppgifter</w:t>
      </w:r>
      <w:r>
        <w:t xml:space="preserve"> </w:t>
      </w:r>
      <w:r w:rsidRPr="000C2405">
        <w:rPr>
          <w:spacing w:val="-2"/>
        </w:rPr>
        <w:t>om omsättning. Närmare bestämmelser om avgiftssystemets utformning får</w:t>
      </w:r>
      <w:r w:rsidRPr="009C4E24">
        <w:rPr>
          <w:spacing w:val="-4"/>
        </w:rPr>
        <w:t xml:space="preserve"> med</w:t>
      </w:r>
      <w:r w:rsidRPr="009C4E24">
        <w:rPr>
          <w:spacing w:val="-4"/>
        </w:rPr>
        <w:softHyphen/>
      </w:r>
      <w:r w:rsidR="000C2405">
        <w:rPr>
          <w:spacing w:val="-4"/>
        </w:rPr>
        <w:softHyphen/>
      </w:r>
      <w:r w:rsidRPr="006A45C5">
        <w:t>delas med stöd av bemyndigandet.</w:t>
      </w:r>
    </w:p>
    <w:p w14:paraId="4EEC167E" w14:textId="77777777" w:rsidR="0032594C" w:rsidRDefault="0032594C" w:rsidP="0032594C">
      <w:pPr>
        <w:pStyle w:val="Rubrik1"/>
      </w:pPr>
      <w:bookmarkStart w:id="108" w:name="_Toc515534215"/>
      <w:bookmarkStart w:id="109" w:name="_Toc516231680"/>
      <w:bookmarkStart w:id="110" w:name="_Toc528570308"/>
      <w:bookmarkStart w:id="111" w:name="_Toc531172847"/>
      <w:bookmarkStart w:id="112" w:name="_Toc531851933"/>
      <w:bookmarkStart w:id="113" w:name="_Toc531851977"/>
      <w:bookmarkStart w:id="114" w:name="_Toc533089435"/>
      <w:bookmarkStart w:id="115" w:name="_Toc534894432"/>
      <w:r>
        <w:t>Ikraftträdande</w:t>
      </w:r>
      <w:bookmarkEnd w:id="108"/>
      <w:bookmarkEnd w:id="109"/>
      <w:bookmarkEnd w:id="110"/>
      <w:bookmarkEnd w:id="111"/>
      <w:bookmarkEnd w:id="112"/>
      <w:bookmarkEnd w:id="113"/>
      <w:bookmarkEnd w:id="114"/>
      <w:bookmarkEnd w:id="115"/>
    </w:p>
    <w:p w14:paraId="5227B6C4" w14:textId="290F0465" w:rsidR="0032594C" w:rsidRDefault="0032594C" w:rsidP="0032594C">
      <w:pPr>
        <w:pStyle w:val="Brdtextram"/>
      </w:pPr>
      <w:bookmarkStart w:id="116" w:name="markering"/>
      <w:r w:rsidRPr="00D33E35">
        <w:rPr>
          <w:b/>
        </w:rPr>
        <w:t>Regeringens förslag:</w:t>
      </w:r>
      <w:r>
        <w:t xml:space="preserve"> </w:t>
      </w:r>
      <w:r w:rsidRPr="00EF1C6F">
        <w:t>De</w:t>
      </w:r>
      <w:r>
        <w:t>n nya lagen</w:t>
      </w:r>
      <w:r w:rsidR="002F0EED">
        <w:t xml:space="preserve"> </w:t>
      </w:r>
      <w:r w:rsidRPr="00EF1C6F">
        <w:t>s</w:t>
      </w:r>
      <w:r>
        <w:t>ka träda i kraft den 15 maj 2019</w:t>
      </w:r>
      <w:r w:rsidR="00E02540">
        <w:t xml:space="preserve"> och ändringen i marknadsföringslagen</w:t>
      </w:r>
      <w:r w:rsidR="00E02540" w:rsidRPr="00EF1C6F">
        <w:t xml:space="preserve"> </w:t>
      </w:r>
      <w:r w:rsidR="00E02540">
        <w:t>den 2 juli 2019</w:t>
      </w:r>
      <w:r w:rsidR="002846B5">
        <w:t>.</w:t>
      </w:r>
    </w:p>
    <w:bookmarkEnd w:id="116"/>
    <w:p w14:paraId="589B529F" w14:textId="77777777" w:rsidR="0032594C" w:rsidRPr="00A76360" w:rsidRDefault="0032594C" w:rsidP="0032594C">
      <w:pPr>
        <w:pStyle w:val="Brdtextmedindrag"/>
        <w:rPr>
          <w:sz w:val="8"/>
          <w:szCs w:val="8"/>
        </w:rPr>
      </w:pPr>
    </w:p>
    <w:p w14:paraId="59BD7A4C" w14:textId="4E8AA9BF" w:rsidR="0032594C" w:rsidRPr="00A50415" w:rsidRDefault="0032594C" w:rsidP="00D3002F">
      <w:pPr>
        <w:pStyle w:val="Brdtextmedindrag"/>
        <w:rPr>
          <w:spacing w:val="-2"/>
        </w:rPr>
      </w:pPr>
      <w:r w:rsidRPr="00D720A2">
        <w:rPr>
          <w:b/>
          <w:spacing w:val="-4"/>
        </w:rPr>
        <w:t>Promemorians förslag</w:t>
      </w:r>
      <w:r w:rsidRPr="00D720A2">
        <w:rPr>
          <w:spacing w:val="-4"/>
        </w:rPr>
        <w:t xml:space="preserve"> överensstämmer </w:t>
      </w:r>
      <w:r w:rsidR="00551585" w:rsidRPr="00D720A2">
        <w:rPr>
          <w:spacing w:val="-4"/>
        </w:rPr>
        <w:t>i sak med regeringens, men någon</w:t>
      </w:r>
      <w:r w:rsidR="008E1413" w:rsidRPr="008E1413">
        <w:rPr>
          <w:spacing w:val="-2"/>
        </w:rPr>
        <w:t xml:space="preserve"> </w:t>
      </w:r>
      <w:r w:rsidR="00551585">
        <w:rPr>
          <w:spacing w:val="-2"/>
        </w:rPr>
        <w:t>ändring</w:t>
      </w:r>
      <w:r w:rsidR="008E1413" w:rsidRPr="008E1413">
        <w:rPr>
          <w:spacing w:val="-2"/>
        </w:rPr>
        <w:t xml:space="preserve"> i marknadsföringslagen</w:t>
      </w:r>
      <w:r w:rsidR="00382E70">
        <w:rPr>
          <w:spacing w:val="-2"/>
        </w:rPr>
        <w:t xml:space="preserve"> föreslås inte</w:t>
      </w:r>
      <w:r w:rsidR="008E1413" w:rsidRPr="008E1413">
        <w:rPr>
          <w:spacing w:val="-2"/>
        </w:rPr>
        <w:t>.</w:t>
      </w:r>
    </w:p>
    <w:p w14:paraId="55099BF6" w14:textId="77777777" w:rsidR="0032594C" w:rsidRPr="00A50415" w:rsidRDefault="0032594C" w:rsidP="0032594C">
      <w:pPr>
        <w:pStyle w:val="Brdtextmedindrag"/>
        <w:rPr>
          <w:spacing w:val="-2"/>
        </w:rPr>
      </w:pPr>
      <w:r w:rsidRPr="00A50415">
        <w:rPr>
          <w:b/>
          <w:spacing w:val="-2"/>
        </w:rPr>
        <w:t>Remissinstanserna</w:t>
      </w:r>
      <w:r w:rsidRPr="00A50415">
        <w:rPr>
          <w:spacing w:val="-2"/>
        </w:rPr>
        <w:t xml:space="preserve"> stöder eller har inga invändningar mot förslaget.</w:t>
      </w:r>
    </w:p>
    <w:p w14:paraId="2F477A6E" w14:textId="21787A48" w:rsidR="00E02540" w:rsidRDefault="0032594C" w:rsidP="00D3002F">
      <w:pPr>
        <w:pStyle w:val="Brdtextmedindrag"/>
      </w:pPr>
      <w:r w:rsidRPr="00A17A50">
        <w:rPr>
          <w:b/>
          <w:spacing w:val="-2"/>
        </w:rPr>
        <w:t>Skälen för regeringens förslag:</w:t>
      </w:r>
      <w:r w:rsidRPr="00A17A50">
        <w:rPr>
          <w:spacing w:val="-2"/>
        </w:rPr>
        <w:t xml:space="preserve"> Som framgår av avsnitt 3 är EU-förord</w:t>
      </w:r>
      <w:r w:rsidRPr="00A17A50">
        <w:rPr>
          <w:spacing w:val="-2"/>
        </w:rPr>
        <w:softHyphen/>
      </w:r>
      <w:r>
        <w:t xml:space="preserve">ningen redan tillämplig, med undantag för artikel 8 som ska tillämpas från </w:t>
      </w:r>
      <w:r w:rsidRPr="00A17A50">
        <w:rPr>
          <w:spacing w:val="-2"/>
        </w:rPr>
        <w:t>och med den 23 november 2019. Eftersom EU-förord</w:t>
      </w:r>
      <w:r w:rsidRPr="00A17A50">
        <w:rPr>
          <w:spacing w:val="-2"/>
        </w:rPr>
        <w:softHyphen/>
        <w:t>ning</w:t>
      </w:r>
      <w:r w:rsidRPr="00A17A50">
        <w:rPr>
          <w:spacing w:val="-2"/>
        </w:rPr>
        <w:softHyphen/>
        <w:t>en redan är</w:t>
      </w:r>
      <w:r>
        <w:t xml:space="preserve"> tillämplig och, som framgår av avsnitt 3, tillsynsmyndig</w:t>
      </w:r>
      <w:r>
        <w:softHyphen/>
        <w:t xml:space="preserve">heter har utsetts är det angeläget att den nya lagen träder i kraft så snart som möjligt. En lämplig tidpunkt är den 15 maj 2019. </w:t>
      </w:r>
    </w:p>
    <w:p w14:paraId="6CB10AD9" w14:textId="706BF724" w:rsidR="0032594C" w:rsidRDefault="00F434D9" w:rsidP="00D3002F">
      <w:pPr>
        <w:pStyle w:val="Brdtextmedindrag"/>
      </w:pPr>
      <w:r>
        <w:t>T</w:t>
      </w:r>
      <w:r w:rsidR="00E02540">
        <w:t xml:space="preserve">ill följd av </w:t>
      </w:r>
      <w:r w:rsidR="00192149">
        <w:t xml:space="preserve">en </w:t>
      </w:r>
      <w:r w:rsidR="00B96B21">
        <w:t xml:space="preserve">lagändring </w:t>
      </w:r>
      <w:r w:rsidR="00E02540">
        <w:t>beslut</w:t>
      </w:r>
      <w:r w:rsidR="00B96B21">
        <w:t>ad</w:t>
      </w:r>
      <w:r w:rsidR="00E02540">
        <w:t xml:space="preserve"> av riksdagen den 12 december 2018</w:t>
      </w:r>
      <w:r w:rsidR="00B96B21">
        <w:t xml:space="preserve"> </w:t>
      </w:r>
      <w:r w:rsidR="00B96B21" w:rsidRPr="00143015">
        <w:rPr>
          <w:spacing w:val="-2"/>
        </w:rPr>
        <w:t>och utfärdad av regeringen den 20 december 2018</w:t>
      </w:r>
      <w:r w:rsidR="00E02540" w:rsidRPr="00143015">
        <w:rPr>
          <w:spacing w:val="-2"/>
        </w:rPr>
        <w:t xml:space="preserve"> har </w:t>
      </w:r>
      <w:r w:rsidRPr="00143015">
        <w:rPr>
          <w:spacing w:val="-2"/>
        </w:rPr>
        <w:t>1 § marknadsförings</w:t>
      </w:r>
      <w:r w:rsidRPr="00143015">
        <w:rPr>
          <w:spacing w:val="-2"/>
        </w:rPr>
        <w:softHyphen/>
      </w:r>
      <w:r>
        <w:t xml:space="preserve">lagen </w:t>
      </w:r>
      <w:r w:rsidR="00E02540">
        <w:t>fått en ny lydelse med ikraftträdande den 1 juli 2019</w:t>
      </w:r>
      <w:r>
        <w:t>.</w:t>
      </w:r>
      <w:r w:rsidR="00E02540">
        <w:t xml:space="preserve"> </w:t>
      </w:r>
      <w:r>
        <w:t>D</w:t>
      </w:r>
      <w:r w:rsidR="00E02540">
        <w:t>en nu föreslagna ä</w:t>
      </w:r>
      <w:r w:rsidR="00A025EA">
        <w:t>ndringen</w:t>
      </w:r>
      <w:r>
        <w:t xml:space="preserve"> av paragrafen bör därför</w:t>
      </w:r>
      <w:r w:rsidR="0020278A">
        <w:t>, till skillnad från vad som för</w:t>
      </w:r>
      <w:r w:rsidR="007E3014">
        <w:t>e</w:t>
      </w:r>
      <w:r w:rsidR="009C7C8E">
        <w:t>slå</w:t>
      </w:r>
      <w:r w:rsidR="0020278A">
        <w:t>s i lagrådsremissen,</w:t>
      </w:r>
      <w:r w:rsidR="00A025EA">
        <w:t xml:space="preserve"> träda i kraft </w:t>
      </w:r>
      <w:r w:rsidR="00E02540">
        <w:t>den 2 juli 2019</w:t>
      </w:r>
      <w:r w:rsidR="00A025EA">
        <w:t xml:space="preserve">. </w:t>
      </w:r>
      <w:r w:rsidR="0032594C">
        <w:t>Det behövs inte några övergångs</w:t>
      </w:r>
      <w:r w:rsidR="0032594C">
        <w:softHyphen/>
        <w:t xml:space="preserve">bestämmelser. </w:t>
      </w:r>
    </w:p>
    <w:p w14:paraId="5EFA28E8" w14:textId="77777777" w:rsidR="0032594C" w:rsidRDefault="0032594C" w:rsidP="0032594C">
      <w:pPr>
        <w:pStyle w:val="Rubrik1"/>
      </w:pPr>
      <w:bookmarkStart w:id="117" w:name="_Toc515534216"/>
      <w:bookmarkStart w:id="118" w:name="_Toc516231681"/>
      <w:bookmarkStart w:id="119" w:name="_Toc528570309"/>
      <w:bookmarkStart w:id="120" w:name="_Toc531172848"/>
      <w:bookmarkStart w:id="121" w:name="_Toc531851934"/>
      <w:bookmarkStart w:id="122" w:name="_Toc531851978"/>
      <w:bookmarkStart w:id="123" w:name="_Toc533089436"/>
      <w:bookmarkStart w:id="124" w:name="_Toc534894433"/>
      <w:r>
        <w:t>Konsekvenser</w:t>
      </w:r>
      <w:bookmarkEnd w:id="117"/>
      <w:bookmarkEnd w:id="118"/>
      <w:bookmarkEnd w:id="119"/>
      <w:bookmarkEnd w:id="120"/>
      <w:bookmarkEnd w:id="121"/>
      <w:bookmarkEnd w:id="122"/>
      <w:bookmarkEnd w:id="123"/>
      <w:bookmarkEnd w:id="124"/>
    </w:p>
    <w:p w14:paraId="3E0032B5" w14:textId="77777777" w:rsidR="0032594C" w:rsidRDefault="0032594C" w:rsidP="007338A2">
      <w:pPr>
        <w:pStyle w:val="Rubrik5utannumrering"/>
        <w:spacing w:before="0"/>
      </w:pPr>
      <w:r w:rsidRPr="006365DD">
        <w:t>Regelverkets utformning</w:t>
      </w:r>
    </w:p>
    <w:p w14:paraId="28A62F35" w14:textId="5F26744B" w:rsidR="0032594C" w:rsidRDefault="0032594C" w:rsidP="0032594C">
      <w:pPr>
        <w:pStyle w:val="Brdtext"/>
      </w:pPr>
      <w:r>
        <w:t xml:space="preserve">Som framgår av avsnitt 4 är syftet med EU-förordningen att främja bättre </w:t>
      </w:r>
      <w:r w:rsidRPr="00662718">
        <w:rPr>
          <w:spacing w:val="-2"/>
        </w:rPr>
        <w:t>gränsöverskridande paket</w:t>
      </w:r>
      <w:r w:rsidRPr="00662718">
        <w:rPr>
          <w:spacing w:val="-2"/>
        </w:rPr>
        <w:softHyphen/>
        <w:t>leveranstjänster, dels genom ökad pristransparens</w:t>
      </w:r>
      <w:r>
        <w:t xml:space="preserve"> </w:t>
      </w:r>
      <w:r w:rsidRPr="00662718">
        <w:rPr>
          <w:spacing w:val="-2"/>
        </w:rPr>
        <w:t>på marknaden, dels genom ökade möjligheter för nationella tillsynsmyndig</w:t>
      </w:r>
      <w:r w:rsidR="00662718" w:rsidRPr="00662718">
        <w:rPr>
          <w:spacing w:val="-2"/>
        </w:rPr>
        <w:softHyphen/>
      </w:r>
      <w:r w:rsidRPr="00662718">
        <w:rPr>
          <w:spacing w:val="-2"/>
        </w:rPr>
        <w:t xml:space="preserve">heter att övervaka marknaden och utöva tillsyn. </w:t>
      </w:r>
      <w:r w:rsidRPr="00662718" w:rsidDel="00492C2C">
        <w:rPr>
          <w:spacing w:val="-2"/>
        </w:rPr>
        <w:t>Konsumenter ska också ges</w:t>
      </w:r>
      <w:r w:rsidDel="00492C2C">
        <w:t xml:space="preserve"> </w:t>
      </w:r>
      <w:r w:rsidRPr="00662718" w:rsidDel="00492C2C">
        <w:rPr>
          <w:spacing w:val="-4"/>
        </w:rPr>
        <w:t>bättre förut</w:t>
      </w:r>
      <w:r w:rsidRPr="00662718">
        <w:rPr>
          <w:spacing w:val="-4"/>
        </w:rPr>
        <w:softHyphen/>
      </w:r>
      <w:r w:rsidRPr="00662718" w:rsidDel="00492C2C">
        <w:rPr>
          <w:spacing w:val="-4"/>
        </w:rPr>
        <w:t>sättningar att få information om gränsöverskridande paket</w:t>
      </w:r>
      <w:r w:rsidRPr="00662718">
        <w:rPr>
          <w:spacing w:val="-4"/>
        </w:rPr>
        <w:softHyphen/>
      </w:r>
      <w:r w:rsidRPr="00662718" w:rsidDel="00492C2C">
        <w:rPr>
          <w:spacing w:val="-4"/>
        </w:rPr>
        <w:t>leverans</w:t>
      </w:r>
      <w:r w:rsidRPr="00662718">
        <w:rPr>
          <w:spacing w:val="-4"/>
        </w:rPr>
        <w:softHyphen/>
      </w:r>
      <w:r w:rsidR="00662718" w:rsidRPr="00662718">
        <w:rPr>
          <w:spacing w:val="-4"/>
        </w:rPr>
        <w:softHyphen/>
      </w:r>
      <w:r w:rsidDel="00492C2C">
        <w:t>tjänster.</w:t>
      </w:r>
    </w:p>
    <w:p w14:paraId="0A6DDBD9" w14:textId="77777777" w:rsidR="0032594C" w:rsidRDefault="0032594C" w:rsidP="0032594C">
      <w:pPr>
        <w:pStyle w:val="Brdtextmedindrag"/>
      </w:pPr>
      <w:r>
        <w:t>EU-förordningens regler är bindande och direkt tillämpliga. De lag</w:t>
      </w:r>
      <w:r>
        <w:softHyphen/>
        <w:t>bestämmelser som föreslås syftar till att komplettera EU-förordningens be</w:t>
      </w:r>
      <w:r w:rsidRPr="00630662">
        <w:rPr>
          <w:spacing w:val="-3"/>
        </w:rPr>
        <w:t>stämmelser så att de kan få fullt genomslag i Sverige. Genom bestämmelser</w:t>
      </w:r>
      <w:r w:rsidRPr="00630662">
        <w:rPr>
          <w:spacing w:val="-3"/>
        </w:rPr>
        <w:softHyphen/>
        <w:t>na tillgodoses EU-förordningens krav på kompletterande reglering i nationell</w:t>
      </w:r>
      <w:r w:rsidRPr="00FA2E5E">
        <w:t xml:space="preserve"> </w:t>
      </w:r>
      <w:r w:rsidRPr="00630662">
        <w:rPr>
          <w:spacing w:val="-3"/>
        </w:rPr>
        <w:t>rätt. Förslaget har utformats med utgångspunkt i att lagstift</w:t>
      </w:r>
      <w:r w:rsidRPr="00630662">
        <w:rPr>
          <w:spacing w:val="-3"/>
        </w:rPr>
        <w:softHyphen/>
        <w:t>ningen i möjligaste</w:t>
      </w:r>
      <w:r>
        <w:t xml:space="preserve"> </w:t>
      </w:r>
      <w:r w:rsidRPr="00630662">
        <w:rPr>
          <w:spacing w:val="-3"/>
        </w:rPr>
        <w:t>mån ska motsvara befintlig reglering i postlagen. På så sätt uppnås en enhetlig</w:t>
      </w:r>
      <w:r>
        <w:t xml:space="preserve"> </w:t>
      </w:r>
      <w:r w:rsidRPr="00630662">
        <w:rPr>
          <w:spacing w:val="-4"/>
        </w:rPr>
        <w:t>reglering av tillsynen på hela postmarknaden. Möjligheten att bedriva effektiv</w:t>
      </w:r>
      <w:r>
        <w:t xml:space="preserve"> tillsyn på paket</w:t>
      </w:r>
      <w:r>
        <w:softHyphen/>
        <w:t>marknaden främjas genom de nya bestämmelserna om befogenheter och sanktioner.</w:t>
      </w:r>
    </w:p>
    <w:p w14:paraId="3397D445" w14:textId="77777777" w:rsidR="0032594C" w:rsidRDefault="0032594C" w:rsidP="0032594C">
      <w:pPr>
        <w:pStyle w:val="Brdtextmedindrag"/>
      </w:pPr>
      <w:r>
        <w:t>Genom att de kompletterande bestämmelserna förs in i en ny lag blir kopplingen till EU-förordningen tydlig. En alternativ lösning till det som nu föreslås i avsnitt 6.1 är att bestämmelserna förs in i postlagen för att samla regelverket för postmarknaden i en och samma lag. Detta bedöms emellertid, i enlighet med den motivering som lyfts fram i det avsnittet, som ett sämre alternativ då reglerna skulle bli svår</w:t>
      </w:r>
      <w:r>
        <w:softHyphen/>
        <w:t>över</w:t>
      </w:r>
      <w:r>
        <w:softHyphen/>
        <w:t>skådliga och det finns en risk för tillämpningsproblem.</w:t>
      </w:r>
    </w:p>
    <w:p w14:paraId="62B73CFF" w14:textId="77777777" w:rsidR="0032594C" w:rsidRDefault="0032594C" w:rsidP="0032594C">
      <w:pPr>
        <w:pStyle w:val="Brdtextmedindrag"/>
      </w:pPr>
      <w:r w:rsidRPr="00FA2E5E">
        <w:t xml:space="preserve">När det gäller alternativa lösningar begränsar sig förslaget i huvudsak till det som är nödvändigt med hänsyn till </w:t>
      </w:r>
      <w:r>
        <w:t>EU-</w:t>
      </w:r>
      <w:r w:rsidRPr="00FA2E5E">
        <w:t xml:space="preserve">förordningen. </w:t>
      </w:r>
      <w:r>
        <w:t xml:space="preserve">Det finns </w:t>
      </w:r>
      <w:r w:rsidRPr="00FA2E5E">
        <w:t>inte några alternativa lösningar som skulle vara lämpliga när det gäller de åtgärder som är nöd</w:t>
      </w:r>
      <w:r>
        <w:softHyphen/>
      </w:r>
      <w:r w:rsidRPr="00FA2E5E">
        <w:t xml:space="preserve">vändiga </w:t>
      </w:r>
      <w:r>
        <w:t>med anledning av EU-förordningen. Förslaget bedöms överens</w:t>
      </w:r>
      <w:r>
        <w:softHyphen/>
        <w:t>stämma med de skyldigheter som följer av Sveriges medlemskap i EU.</w:t>
      </w:r>
    </w:p>
    <w:p w14:paraId="2AABEBFD" w14:textId="77777777" w:rsidR="0032594C" w:rsidRDefault="0032594C" w:rsidP="0032594C">
      <w:pPr>
        <w:pStyle w:val="Rubrik5utannumrering"/>
      </w:pPr>
      <w:r>
        <w:t xml:space="preserve">Vilka berörs av </w:t>
      </w:r>
      <w:r w:rsidRPr="00137AD5">
        <w:t>förslage</w:t>
      </w:r>
      <w:r>
        <w:t>t?</w:t>
      </w:r>
    </w:p>
    <w:p w14:paraId="20890B39" w14:textId="77777777" w:rsidR="0032594C" w:rsidRDefault="0032594C" w:rsidP="0032594C">
      <w:pPr>
        <w:pStyle w:val="Brdtext"/>
      </w:pPr>
      <w:r w:rsidRPr="00202ED5">
        <w:rPr>
          <w:spacing w:val="-2"/>
        </w:rPr>
        <w:t>Förslaget berör främst de företag på den svenska paketmarknaden som om</w:t>
      </w:r>
      <w:r w:rsidRPr="00202ED5">
        <w:rPr>
          <w:spacing w:val="-2"/>
        </w:rPr>
        <w:softHyphen/>
        <w:t>fattas av EU-förordningens definition av tillhandahållare av paket</w:t>
      </w:r>
      <w:r w:rsidRPr="00202ED5">
        <w:rPr>
          <w:spacing w:val="-2"/>
        </w:rPr>
        <w:softHyphen/>
        <w:t>leverans</w:t>
      </w:r>
      <w:r w:rsidRPr="00202ED5">
        <w:rPr>
          <w:spacing w:val="-2"/>
        </w:rPr>
        <w:softHyphen/>
      </w:r>
      <w:r>
        <w:softHyphen/>
      </w:r>
      <w:r w:rsidRPr="00202ED5">
        <w:rPr>
          <w:spacing w:val="-2"/>
        </w:rPr>
        <w:t>tjänster. Som framgår av avsnitt 5 är den svenska paket</w:t>
      </w:r>
      <w:r w:rsidRPr="00202ED5">
        <w:rPr>
          <w:spacing w:val="-2"/>
        </w:rPr>
        <w:softHyphen/>
        <w:t>mark</w:t>
      </w:r>
      <w:r w:rsidRPr="00202ED5">
        <w:rPr>
          <w:spacing w:val="-2"/>
        </w:rPr>
        <w:softHyphen/>
        <w:t>naden i princip</w:t>
      </w:r>
      <w:r w:rsidRPr="00E75E24">
        <w:t xml:space="preserve"> oreglerad. Postnord är för närvarande det enda företag på paketmarknaden som omfattas av tillsyn</w:t>
      </w:r>
      <w:r>
        <w:t>en</w:t>
      </w:r>
      <w:r w:rsidRPr="00E75E24">
        <w:t xml:space="preserve"> enligt postlagen. Det görs i dagsläget inte någon </w:t>
      </w:r>
      <w:r w:rsidRPr="00202ED5">
        <w:rPr>
          <w:spacing w:val="-2"/>
        </w:rPr>
        <w:t>heltäckande analys av aktörerna på den svenska paketmarknaden. Det med</w:t>
      </w:r>
      <w:r w:rsidRPr="00202ED5">
        <w:rPr>
          <w:spacing w:val="-2"/>
        </w:rPr>
        <w:softHyphen/>
      </w:r>
      <w:r w:rsidRPr="00047DFB">
        <w:t>för att kunskapen om utvecklingen inom detta segment ä</w:t>
      </w:r>
      <w:r w:rsidRPr="003375F0">
        <w:t xml:space="preserve">r mer begränsad i förhållande till andra delar av postmarknaden. Mot den bakgrunden är det </w:t>
      </w:r>
      <w:r w:rsidRPr="00202ED5">
        <w:rPr>
          <w:spacing w:val="-2"/>
        </w:rPr>
        <w:t>svårt att över</w:t>
      </w:r>
      <w:r w:rsidRPr="00202ED5">
        <w:rPr>
          <w:spacing w:val="-2"/>
        </w:rPr>
        <w:softHyphen/>
        <w:t>blicka antalet företag på paket</w:t>
      </w:r>
      <w:r w:rsidRPr="00202ED5">
        <w:rPr>
          <w:spacing w:val="-2"/>
        </w:rPr>
        <w:softHyphen/>
        <w:t>marknaden och i vilken utsträck</w:t>
      </w:r>
      <w:r w:rsidRPr="00202ED5">
        <w:rPr>
          <w:spacing w:val="-2"/>
        </w:rPr>
        <w:softHyphen/>
      </w:r>
      <w:r w:rsidRPr="00E75E24">
        <w:t>ning de kommer att omfattas av skyldig</w:t>
      </w:r>
      <w:r w:rsidRPr="00E75E24">
        <w:softHyphen/>
        <w:t xml:space="preserve">heterna enligt förslaget. I dag har ett trettiotal </w:t>
      </w:r>
      <w:r>
        <w:t xml:space="preserve">företag </w:t>
      </w:r>
      <w:r w:rsidRPr="00E75E24">
        <w:t xml:space="preserve">tillstånd att bedriva postverksamhet i Sverige. Flera av </w:t>
      </w:r>
      <w:r w:rsidRPr="00202ED5">
        <w:rPr>
          <w:spacing w:val="-3"/>
        </w:rPr>
        <w:t>dem levererar även paket. Uppskattningsvis fanns det 2016 drygt 360 före</w:t>
      </w:r>
      <w:r w:rsidRPr="00202ED5">
        <w:rPr>
          <w:spacing w:val="-3"/>
        </w:rPr>
        <w:softHyphen/>
      </w:r>
      <w:r w:rsidRPr="00E75E24">
        <w:t>tag</w:t>
      </w:r>
      <w:r>
        <w:t xml:space="preserve"> verksamma med </w:t>
      </w:r>
      <w:r w:rsidRPr="00E75E24">
        <w:t xml:space="preserve">postbefordran, bud- och kurirverksamhet </w:t>
      </w:r>
      <w:r>
        <w:t>eller</w:t>
      </w:r>
      <w:r w:rsidRPr="00E75E24">
        <w:t xml:space="preserve"> tidnings</w:t>
      </w:r>
      <w:r>
        <w:softHyphen/>
      </w:r>
      <w:r w:rsidRPr="00E75E24">
        <w:t xml:space="preserve">distribution. </w:t>
      </w:r>
    </w:p>
    <w:p w14:paraId="44805A08" w14:textId="77777777" w:rsidR="0032594C" w:rsidRDefault="0032594C" w:rsidP="0032594C">
      <w:pPr>
        <w:pStyle w:val="Brdtextmedindrag"/>
      </w:pPr>
      <w:r>
        <w:t xml:space="preserve">Förslaget kommer också att särskilt påverka </w:t>
      </w:r>
      <w:r w:rsidRPr="00035A0E">
        <w:t>den nationella tillsyns</w:t>
      </w:r>
      <w:r w:rsidRPr="00035A0E">
        <w:softHyphen/>
        <w:t>myn</w:t>
      </w:r>
      <w:r w:rsidRPr="00202ED5">
        <w:rPr>
          <w:spacing w:val="-2"/>
        </w:rPr>
        <w:t>digheten, PTS. Även domstolarna och Konsumentverket berörs av förslaget.</w:t>
      </w:r>
    </w:p>
    <w:p w14:paraId="0B0AB3F6" w14:textId="36C67C88" w:rsidR="0032594C" w:rsidRDefault="0032594C" w:rsidP="00D33606">
      <w:pPr>
        <w:pStyle w:val="Brdtextmedindrag"/>
      </w:pPr>
      <w:r w:rsidRPr="00623328">
        <w:t>När</w:t>
      </w:r>
      <w:r>
        <w:t xml:space="preserve"> det gäller särskilda informationsinsatser har PTS under hösten 2018 informerat om EU-förordningen på sin webbplats. PTS har också i december 2018 arrangerat ett seminarium om förordningen för berörda företag. </w:t>
      </w:r>
      <w:r w:rsidRPr="00462C90">
        <w:rPr>
          <w:i/>
        </w:rPr>
        <w:t>Kommerskollegi</w:t>
      </w:r>
      <w:r>
        <w:rPr>
          <w:i/>
        </w:rPr>
        <w:t>um</w:t>
      </w:r>
      <w:r>
        <w:t xml:space="preserve"> framför att </w:t>
      </w:r>
      <w:r w:rsidRPr="00EB4397">
        <w:t>den föreslagna anmälningsplikten är ett sådant förfarande</w:t>
      </w:r>
      <w:r>
        <w:t xml:space="preserve"> som det ska finnas information om på den svenska kontaktpunkten för tjänsteföretagare, webbplatsen verksamhet.se. Det är en uppgift för PTS i egenskap av tillsynsmyndighet att bedöma behovet av ytterligare informationsinsatser i syfte att säkerställa att EU-förordningen följs.</w:t>
      </w:r>
    </w:p>
    <w:p w14:paraId="34A689AF" w14:textId="77777777" w:rsidR="0032594C" w:rsidRDefault="0032594C" w:rsidP="0032594C">
      <w:pPr>
        <w:pStyle w:val="Brdtextmedindrag"/>
      </w:pPr>
      <w:r w:rsidRPr="00202ED5">
        <w:rPr>
          <w:spacing w:val="-4"/>
        </w:rPr>
        <w:t>Förslaget bedöms inte ha någon påverkan på jämställdheten mellan kvinnor</w:t>
      </w:r>
      <w:r w:rsidRPr="00035A0E">
        <w:t xml:space="preserve"> och män, det kommunala</w:t>
      </w:r>
      <w:r w:rsidRPr="00AF6B36">
        <w:t xml:space="preserve"> själv</w:t>
      </w:r>
      <w:r>
        <w:softHyphen/>
      </w:r>
      <w:r w:rsidRPr="00AF6B36">
        <w:t>styret eller miljön</w:t>
      </w:r>
      <w:r>
        <w:t>.</w:t>
      </w:r>
    </w:p>
    <w:p w14:paraId="73FCC395" w14:textId="77777777" w:rsidR="0032594C" w:rsidRDefault="0032594C" w:rsidP="0032594C">
      <w:pPr>
        <w:pStyle w:val="Rubrik5utannumrering"/>
      </w:pPr>
      <w:r>
        <w:t xml:space="preserve">Konsekvenser för </w:t>
      </w:r>
      <w:r w:rsidRPr="00793293">
        <w:t>företag</w:t>
      </w:r>
    </w:p>
    <w:p w14:paraId="42E81022" w14:textId="77777777" w:rsidR="0032594C" w:rsidRDefault="0032594C" w:rsidP="0032594C">
      <w:pPr>
        <w:pStyle w:val="Brdtext"/>
      </w:pPr>
      <w:r w:rsidRPr="0061345E">
        <w:t>Förslage</w:t>
      </w:r>
      <w:r>
        <w:t>t</w:t>
      </w:r>
      <w:r w:rsidRPr="0061345E">
        <w:t xml:space="preserve"> innebär ytterligare skyldigheter för tillhandahållare av paket</w:t>
      </w:r>
      <w:r>
        <w:softHyphen/>
      </w:r>
      <w:r w:rsidRPr="0061345E">
        <w:t xml:space="preserve">leveranstjänster i form av en anmälningsplikt </w:t>
      </w:r>
      <w:r>
        <w:t>för alla företag och</w:t>
      </w:r>
      <w:r w:rsidRPr="0061345E">
        <w:t xml:space="preserve">, för </w:t>
      </w:r>
      <w:r>
        <w:t>företag som överstiger tröskelvärdet eller företag som är etablerade i mer än en medlemsstat</w:t>
      </w:r>
      <w:r w:rsidRPr="0061345E">
        <w:t xml:space="preserve">, att betala en avgift som kan tas ut för den nationella tillsynsmyndighetens verksamhet. </w:t>
      </w:r>
      <w:r>
        <w:t xml:space="preserve">Om föreskrifter om kompletterande informa-tionskrav meddelas innebär detta också en ytterligare skyldighet för berörda företag. </w:t>
      </w:r>
      <w:r w:rsidRPr="0061345E">
        <w:t>Företag som inte fullgör sina skyldig</w:t>
      </w:r>
      <w:r>
        <w:softHyphen/>
      </w:r>
      <w:r w:rsidRPr="0061345E">
        <w:t>heter enligt</w:t>
      </w:r>
      <w:r>
        <w:t xml:space="preserve"> </w:t>
      </w:r>
      <w:r w:rsidRPr="0061345E">
        <w:t>EU-förordningen eller den nya lagen kan drabbas av sanktioner meddelade av den nationella tillsyns</w:t>
      </w:r>
      <w:r>
        <w:softHyphen/>
      </w:r>
      <w:r w:rsidRPr="0061345E">
        <w:t>myndigheten</w:t>
      </w:r>
      <w:r>
        <w:t xml:space="preserve"> eller sanktioner enligt marknads</w:t>
      </w:r>
      <w:r>
        <w:softHyphen/>
        <w:t>förings</w:t>
      </w:r>
      <w:r>
        <w:softHyphen/>
        <w:t>lagen</w:t>
      </w:r>
      <w:r w:rsidRPr="0061345E">
        <w:t>.</w:t>
      </w:r>
    </w:p>
    <w:p w14:paraId="5BBFBC7F" w14:textId="29600D39" w:rsidR="0032594C" w:rsidRDefault="0032594C" w:rsidP="0032594C">
      <w:pPr>
        <w:pStyle w:val="Brdtextmedindrag"/>
      </w:pPr>
      <w:r w:rsidRPr="00D64C66">
        <w:t>Anmälningsplikten och eventuellt kompletterande föreskrifter om infor</w:t>
      </w:r>
      <w:r>
        <w:softHyphen/>
      </w:r>
      <w:r w:rsidRPr="00D64C66">
        <w:t>mationskrav medför en viss ökad administrativ börda för de berörda företagen. Den administrativa börda</w:t>
      </w:r>
      <w:r>
        <w:t>n</w:t>
      </w:r>
      <w:r w:rsidRPr="00D64C66">
        <w:t xml:space="preserve"> som följer av anmälningsplikten bedöms dock försumbar, eftersom det endast bör röra sig om sådana basuppgifter, </w:t>
      </w:r>
      <w:r w:rsidRPr="0073635F">
        <w:rPr>
          <w:spacing w:val="-2"/>
        </w:rPr>
        <w:t>som lämnas vid ett tillfälle och som är nödvändiga för att den nationella till</w:t>
      </w:r>
      <w:r w:rsidRPr="0073635F">
        <w:rPr>
          <w:spacing w:val="-2"/>
        </w:rPr>
        <w:softHyphen/>
      </w:r>
      <w:r w:rsidRPr="00D64C66">
        <w:t>syns</w:t>
      </w:r>
      <w:r w:rsidRPr="00D64C66">
        <w:softHyphen/>
        <w:t>myndig</w:t>
      </w:r>
      <w:r w:rsidRPr="00D64C66">
        <w:softHyphen/>
        <w:t>heten ska få en överblick över den svenska marknaden. Kom</w:t>
      </w:r>
      <w:r w:rsidRPr="0073635F">
        <w:rPr>
          <w:spacing w:val="-2"/>
        </w:rPr>
        <w:t>pletterande informationskrav måste uppfylla kravet på proportiona</w:t>
      </w:r>
      <w:r w:rsidRPr="0073635F">
        <w:rPr>
          <w:spacing w:val="-2"/>
        </w:rPr>
        <w:softHyphen/>
        <w:t xml:space="preserve">litet, </w:t>
      </w:r>
      <w:r w:rsidR="00E51066">
        <w:rPr>
          <w:spacing w:val="-2"/>
        </w:rPr>
        <w:t>vilket bl.a. innebär att</w:t>
      </w:r>
      <w:r w:rsidR="00E51066" w:rsidRPr="0073635F">
        <w:rPr>
          <w:spacing w:val="-2"/>
        </w:rPr>
        <w:t xml:space="preserve"> </w:t>
      </w:r>
      <w:r w:rsidRPr="0073635F">
        <w:rPr>
          <w:spacing w:val="-2"/>
        </w:rPr>
        <w:t>den administrativa börda som ytterligare krav medför för berörda före</w:t>
      </w:r>
      <w:r w:rsidRPr="0073635F">
        <w:rPr>
          <w:spacing w:val="-2"/>
        </w:rPr>
        <w:softHyphen/>
      </w:r>
      <w:r w:rsidRPr="00D64C66">
        <w:t xml:space="preserve">tag </w:t>
      </w:r>
      <w:r w:rsidRPr="0073635F">
        <w:rPr>
          <w:spacing w:val="-2"/>
        </w:rPr>
        <w:t xml:space="preserve">måste beaktas. Det är inte möjligt att, som </w:t>
      </w:r>
      <w:r w:rsidRPr="0073635F">
        <w:rPr>
          <w:i/>
          <w:spacing w:val="-2"/>
        </w:rPr>
        <w:t>Regelrådet</w:t>
      </w:r>
      <w:r w:rsidRPr="0073635F">
        <w:rPr>
          <w:spacing w:val="-2"/>
        </w:rPr>
        <w:t xml:space="preserve"> efterfrågat, göra någon</w:t>
      </w:r>
      <w:r w:rsidRPr="00D64C66">
        <w:t xml:space="preserve"> </w:t>
      </w:r>
      <w:r w:rsidRPr="0073635F">
        <w:rPr>
          <w:spacing w:val="-2"/>
        </w:rPr>
        <w:t>närmare beräkning av administrativa kostnader för berörda företag efter</w:t>
      </w:r>
      <w:r w:rsidRPr="0073635F">
        <w:rPr>
          <w:spacing w:val="-2"/>
        </w:rPr>
        <w:softHyphen/>
        <w:t>som</w:t>
      </w:r>
      <w:r>
        <w:t xml:space="preserve"> sådana föreskrifter meddelas vid behov. </w:t>
      </w:r>
    </w:p>
    <w:p w14:paraId="65AF2D4D" w14:textId="4915C339" w:rsidR="0032594C" w:rsidRPr="00D66B9E" w:rsidRDefault="0032594C" w:rsidP="0032594C">
      <w:pPr>
        <w:pStyle w:val="Brdtextmedindrag"/>
      </w:pPr>
      <w:r w:rsidRPr="00837879">
        <w:rPr>
          <w:spacing w:val="-3"/>
        </w:rPr>
        <w:t>Om föreskrifter om avgiftsskyldighet meddelas kommer vissa företag även</w:t>
      </w:r>
      <w:r w:rsidRPr="00D64C66">
        <w:t xml:space="preserve"> att betala en avgift för tillsynsverksamheten, vilket medför en ytterligare kostnad för dem. För de företag som är tillstånds</w:t>
      </w:r>
      <w:r w:rsidRPr="00D64C66">
        <w:softHyphen/>
        <w:t xml:space="preserve">havare enligt postlagen </w:t>
      </w:r>
      <w:r w:rsidRPr="00837879">
        <w:rPr>
          <w:spacing w:val="-2"/>
        </w:rPr>
        <w:t>och även är verksamma på paket</w:t>
      </w:r>
      <w:r w:rsidRPr="00837879">
        <w:rPr>
          <w:spacing w:val="-2"/>
        </w:rPr>
        <w:softHyphen/>
        <w:t>marknaden kan förslaget innebära en ytter</w:t>
      </w:r>
      <w:r w:rsidRPr="00837879">
        <w:rPr>
          <w:spacing w:val="-2"/>
        </w:rPr>
        <w:softHyphen/>
      </w:r>
      <w:r w:rsidRPr="00D64C66">
        <w:t xml:space="preserve">ligare administrativ börda </w:t>
      </w:r>
      <w:r w:rsidR="00E51066">
        <w:t>och</w:t>
      </w:r>
      <w:r w:rsidR="00E51066" w:rsidRPr="00D64C66">
        <w:t xml:space="preserve"> </w:t>
      </w:r>
      <w:r w:rsidRPr="00D64C66">
        <w:t xml:space="preserve">ökade kostnader till följd av ytterligare ett avgiftsuttag. Det totala avgiftsuttaget </w:t>
      </w:r>
      <w:r w:rsidR="005756B5">
        <w:t>ska</w:t>
      </w:r>
      <w:r w:rsidR="005756B5" w:rsidRPr="00D64C66">
        <w:t xml:space="preserve"> </w:t>
      </w:r>
      <w:r w:rsidRPr="00D64C66">
        <w:t xml:space="preserve">motsvara de kostnader som PTS har för sin verksamhet enligt EU-förordningen och den föreslagna lagen, se nedan. Både </w:t>
      </w:r>
      <w:r w:rsidRPr="00F1745C">
        <w:t xml:space="preserve">Regelrådet </w:t>
      </w:r>
      <w:r w:rsidRPr="00D64C66">
        <w:t xml:space="preserve">och </w:t>
      </w:r>
      <w:r w:rsidRPr="00D64C66">
        <w:rPr>
          <w:i/>
        </w:rPr>
        <w:t>Schenker</w:t>
      </w:r>
      <w:r w:rsidRPr="00D64C66">
        <w:t xml:space="preserve"> har påpekat att det i promemorian inte gjorts någon uppskattning av avgiftskostnaden för berörda företag. Med hänsyn till bristen på information om aktörerna på </w:t>
      </w:r>
      <w:r w:rsidRPr="00D66B9E">
        <w:t>paketmarknaden låter sig någon närmare beräkning eller uppskattning dock inte göras.</w:t>
      </w:r>
    </w:p>
    <w:p w14:paraId="0C69C2A9" w14:textId="77777777" w:rsidR="0032594C" w:rsidRPr="00D66B9E" w:rsidRDefault="0032594C" w:rsidP="0032594C">
      <w:pPr>
        <w:pStyle w:val="Brdtextmedindrag"/>
      </w:pPr>
      <w:r w:rsidRPr="00AA0EB3">
        <w:rPr>
          <w:spacing w:val="-4"/>
        </w:rPr>
        <w:t>Förslaget kan i viss mån påverka konkurrensförhållandena för berörda före</w:t>
      </w:r>
      <w:r w:rsidRPr="00AA0EB3">
        <w:rPr>
          <w:spacing w:val="-4"/>
        </w:rPr>
        <w:softHyphen/>
      </w:r>
      <w:r w:rsidRPr="00AA0EB3">
        <w:rPr>
          <w:spacing w:val="-2"/>
        </w:rPr>
        <w:t>tag på paketmarknaden. Den administrativa bördan som anmälningsplikten</w:t>
      </w:r>
      <w:r>
        <w:t xml:space="preserve"> </w:t>
      </w:r>
      <w:r w:rsidRPr="00AA0EB3">
        <w:rPr>
          <w:spacing w:val="-2"/>
        </w:rPr>
        <w:t>och eventuella kompletterande informationskrav medför och de ökade kost</w:t>
      </w:r>
      <w:r w:rsidRPr="00AA0EB3">
        <w:rPr>
          <w:spacing w:val="-2"/>
        </w:rPr>
        <w:softHyphen/>
        <w:t>na</w:t>
      </w:r>
      <w:r w:rsidRPr="00AA0EB3">
        <w:rPr>
          <w:spacing w:val="-2"/>
        </w:rPr>
        <w:softHyphen/>
        <w:t>derna med anledning av avgiftsuttaget kan innebära en konkurrens</w:t>
      </w:r>
      <w:r w:rsidRPr="00AA0EB3">
        <w:rPr>
          <w:spacing w:val="-2"/>
        </w:rPr>
        <w:softHyphen/>
        <w:t>nackdel</w:t>
      </w:r>
      <w:r w:rsidRPr="00D66B9E">
        <w:t xml:space="preserve"> </w:t>
      </w:r>
      <w:r w:rsidRPr="00AA0EB3">
        <w:rPr>
          <w:spacing w:val="-2"/>
        </w:rPr>
        <w:t>för berörda företag jämfört med företag som inte omfattas av skyldigheterna</w:t>
      </w:r>
      <w:r w:rsidRPr="00D66B9E">
        <w:t xml:space="preserve"> enligt EU-förordningen. </w:t>
      </w:r>
    </w:p>
    <w:p w14:paraId="505D7F25" w14:textId="77777777" w:rsidR="0032594C" w:rsidRDefault="0032594C" w:rsidP="0032594C">
      <w:pPr>
        <w:pStyle w:val="Rubrik5utannumrering"/>
      </w:pPr>
      <w:r w:rsidRPr="00D66B9E">
        <w:t>Konsekvenser för tillsynsmyndigheterna och domstolarna</w:t>
      </w:r>
    </w:p>
    <w:p w14:paraId="2DE39FA9" w14:textId="77777777" w:rsidR="0032594C" w:rsidRDefault="0032594C" w:rsidP="0032594C">
      <w:pPr>
        <w:pStyle w:val="Brdtextmedindrag"/>
        <w:ind w:firstLine="0"/>
      </w:pPr>
      <w:r>
        <w:t>PTS är redan i dag nationell tillsynsmyndighet enligt EU-förordningen och följer löpande utvecklingen på postmarknaden. Förslaget ger PTS ökade möjligheter att få bättre kännedom om aktörer på paketmarknaden och därmed bättre förutsättningar för att kunna följa marknadens utveck</w:t>
      </w:r>
      <w:r>
        <w:softHyphen/>
        <w:t>ling. E-handeln och paketmarknaden är under stor tillväxt. Det är därför värde</w:t>
      </w:r>
      <w:r>
        <w:softHyphen/>
        <w:t>fullt med ett statistiskt ramverk för att kunna följa den utvecklingen, något som tidigare saknats. En konsekvens av förslaget är att bristen på inform</w:t>
      </w:r>
      <w:r>
        <w:softHyphen/>
        <w:t>ation om den svenska paket</w:t>
      </w:r>
      <w:r>
        <w:softHyphen/>
        <w:t>marknaden till stor del kan åtgärdas, samtidigt som det möjliggör mer tillförlitliga analyser av hela postmarknaden.</w:t>
      </w:r>
    </w:p>
    <w:p w14:paraId="1070DB7B" w14:textId="77777777" w:rsidR="0032594C" w:rsidRDefault="0032594C" w:rsidP="0032594C">
      <w:pPr>
        <w:pStyle w:val="Brdtextmedindrag"/>
      </w:pPr>
      <w:r>
        <w:t>Förslaget innebär att PTS tillförs nya arbetsuppgifter. PTS ska hantera anmälningar från företag, kan ta ut en avgift och om det behövs före</w:t>
      </w:r>
      <w:r>
        <w:softHyphen/>
        <w:t xml:space="preserve">lägga företag att fullgöra aktuella skyldigheter. Införandet av bemyndigandena att få meddela föreskrifter om kompletterande informationskrav respektive </w:t>
      </w:r>
      <w:r w:rsidRPr="00CF7B16">
        <w:rPr>
          <w:spacing w:val="-2"/>
        </w:rPr>
        <w:t>avgiftsuttag medför i sig inte några konsekvenser. Om föreskrifter meddelas</w:t>
      </w:r>
      <w:r>
        <w:t xml:space="preserve"> innebär det en engångskostnad när föreskrifter tas fram och en eventuell kostnad för utökad tillsyn. De ökade kostnader som de nya uppgifterna sammantaget medför finansieras genom ett avgifts</w:t>
      </w:r>
      <w:r>
        <w:softHyphen/>
        <w:t>uttag från dem som omfattas av skyldigheterna enligt EU-förord</w:t>
      </w:r>
      <w:r>
        <w:softHyphen/>
        <w:t xml:space="preserve">ningen. Kostnaderna uppskattas uppgå till ca 1,8 miljoner kronor per år. </w:t>
      </w:r>
    </w:p>
    <w:p w14:paraId="54A0C34B" w14:textId="4D216BBB" w:rsidR="0032594C" w:rsidRDefault="0032594C" w:rsidP="0032594C">
      <w:pPr>
        <w:pStyle w:val="Brdtextmedindrag"/>
      </w:pPr>
      <w:r w:rsidRPr="00CF7B16">
        <w:rPr>
          <w:spacing w:val="-2"/>
        </w:rPr>
        <w:t>De ökade kostnader som tillsynsansvaret över artikel 7 i EU-förordning</w:t>
      </w:r>
      <w:r w:rsidR="00E51066" w:rsidRPr="00CF7B16">
        <w:rPr>
          <w:spacing w:val="-2"/>
        </w:rPr>
        <w:softHyphen/>
      </w:r>
      <w:r w:rsidRPr="00CF7B16">
        <w:rPr>
          <w:spacing w:val="-2"/>
        </w:rPr>
        <w:t>en</w:t>
      </w:r>
      <w:r>
        <w:t xml:space="preserve"> </w:t>
      </w:r>
      <w:r w:rsidRPr="00CF7B16">
        <w:rPr>
          <w:spacing w:val="-3"/>
        </w:rPr>
        <w:t>medför för Konsumentverket bedöms rymmas inom myndighetens befintliga</w:t>
      </w:r>
      <w:r>
        <w:t xml:space="preserve"> anslag. Om verkställighetsföreskrifter meddelas bedöms den kostnaden </w:t>
      </w:r>
      <w:r w:rsidRPr="00CF7B16">
        <w:rPr>
          <w:spacing w:val="-2"/>
        </w:rPr>
        <w:t>också kunna hanteras inom befintliga budgetramar. Det förslag som lämnas</w:t>
      </w:r>
      <w:r>
        <w:t xml:space="preserve"> nu bedöms inte medföra några ytterligare kostnader.</w:t>
      </w:r>
    </w:p>
    <w:p w14:paraId="3670E445" w14:textId="5B282DF3" w:rsidR="0032594C" w:rsidRDefault="0032594C" w:rsidP="0032594C">
      <w:pPr>
        <w:pStyle w:val="Brdtextmedindrag"/>
      </w:pPr>
      <w:r>
        <w:t xml:space="preserve">Förslaget </w:t>
      </w:r>
      <w:r w:rsidRPr="00C029EA">
        <w:t xml:space="preserve">innehåller </w:t>
      </w:r>
      <w:r>
        <w:t xml:space="preserve">även </w:t>
      </w:r>
      <w:r w:rsidRPr="00C029EA">
        <w:t>bestämmelser om att</w:t>
      </w:r>
      <w:r>
        <w:t xml:space="preserve"> den nationella</w:t>
      </w:r>
      <w:r w:rsidRPr="00C029EA">
        <w:t xml:space="preserve"> tillsyns</w:t>
      </w:r>
      <w:r>
        <w:softHyphen/>
      </w:r>
      <w:r w:rsidRPr="00C029EA">
        <w:t>myndighetens beslut får överklagas till allmän förvaltnings</w:t>
      </w:r>
      <w:r>
        <w:softHyphen/>
      </w:r>
      <w:r w:rsidRPr="00C029EA">
        <w:t xml:space="preserve">domstol. </w:t>
      </w:r>
      <w:r>
        <w:t>För</w:t>
      </w:r>
      <w:r w:rsidRPr="00CF7B16">
        <w:rPr>
          <w:spacing w:val="-2"/>
        </w:rPr>
        <w:t>valtningsrätten i Stockholm är den domstol som kommer att pröva överkla</w:t>
      </w:r>
      <w:r w:rsidR="00CF7B16" w:rsidRPr="00CF7B16">
        <w:rPr>
          <w:spacing w:val="-2"/>
        </w:rPr>
        <w:softHyphen/>
      </w:r>
      <w:r w:rsidRPr="00CF7B16">
        <w:rPr>
          <w:spacing w:val="-3"/>
        </w:rPr>
        <w:t xml:space="preserve">ganden av PTS beslut enligt den föreslagna lagen. </w:t>
      </w:r>
      <w:r w:rsidRPr="00CF7B16">
        <w:rPr>
          <w:i/>
          <w:spacing w:val="-3"/>
        </w:rPr>
        <w:t>Kammarrätten i Stockholm</w:t>
      </w:r>
      <w:r>
        <w:t xml:space="preserve"> anser att det är osäkert om de ekonomiska konsekvenserna för </w:t>
      </w:r>
      <w:r w:rsidRPr="002A37A5">
        <w:rPr>
          <w:spacing w:val="-2"/>
        </w:rPr>
        <w:t>domstolarna kan hanteras inom befintliga budgetramar, eftersom den före</w:t>
      </w:r>
      <w:r w:rsidR="002A37A5" w:rsidRPr="002A37A5">
        <w:rPr>
          <w:spacing w:val="-2"/>
        </w:rPr>
        <w:softHyphen/>
      </w:r>
      <w:r>
        <w:t xml:space="preserve">slagna regleringen innebär att nya sanktionsmöjligheter införs. Jämfört med antalet mål enligt postlagen kan det enligt regeringens bedömning dock inte förväntas någon större måltillströmning till följd av förslaget. </w:t>
      </w:r>
      <w:r w:rsidRPr="002A37A5">
        <w:rPr>
          <w:spacing w:val="-4"/>
        </w:rPr>
        <w:t>Med hänsyn till att EU-förordningen – till skillnad från postlagen – i huvud</w:t>
      </w:r>
      <w:r w:rsidRPr="002A37A5">
        <w:rPr>
          <w:spacing w:val="-4"/>
        </w:rPr>
        <w:softHyphen/>
        <w:t>sak</w:t>
      </w:r>
      <w:r>
        <w:t xml:space="preserve"> </w:t>
      </w:r>
      <w:r w:rsidRPr="002A37A5">
        <w:rPr>
          <w:spacing w:val="-2"/>
        </w:rPr>
        <w:t>reglerar tillhandahållande av information och prisinsyn, och det inte är fråga</w:t>
      </w:r>
      <w:r>
        <w:t xml:space="preserve"> </w:t>
      </w:r>
      <w:r w:rsidRPr="002A37A5">
        <w:rPr>
          <w:spacing w:val="-2"/>
        </w:rPr>
        <w:t>om tillståndspliktig verk</w:t>
      </w:r>
      <w:r w:rsidRPr="002A37A5">
        <w:rPr>
          <w:spacing w:val="-2"/>
        </w:rPr>
        <w:softHyphen/>
        <w:t>sam</w:t>
      </w:r>
      <w:r w:rsidRPr="002A37A5">
        <w:rPr>
          <w:spacing w:val="-2"/>
        </w:rPr>
        <w:softHyphen/>
        <w:t>het, gör regeringen bedömningen att antalet mål</w:t>
      </w:r>
      <w:r>
        <w:t xml:space="preserve"> om överklagade beslut i fråga om utrednings- och tillsyns</w:t>
      </w:r>
      <w:r>
        <w:softHyphen/>
        <w:t xml:space="preserve">frågor kommer att bli mycket begränsat. </w:t>
      </w:r>
      <w:bookmarkStart w:id="125" w:name="_Hlk530134722"/>
      <w:r w:rsidR="00711668">
        <w:t>F</w:t>
      </w:r>
      <w:r w:rsidR="00852FEE">
        <w:t>ör det</w:t>
      </w:r>
      <w:r w:rsidR="0056511F">
        <w:t xml:space="preserve"> fall den </w:t>
      </w:r>
      <w:r w:rsidR="00711668">
        <w:t>information som ska lämnas till den nationella tillsyns</w:t>
      </w:r>
      <w:r w:rsidR="00711668">
        <w:softHyphen/>
        <w:t>myndig</w:t>
      </w:r>
      <w:r w:rsidR="00711668">
        <w:softHyphen/>
        <w:t xml:space="preserve">heten </w:t>
      </w:r>
      <w:r w:rsidR="0056511F">
        <w:t>inte lämnas självmant</w:t>
      </w:r>
      <w:r w:rsidR="00711668">
        <w:t xml:space="preserve"> bedömer regeringen att den </w:t>
      </w:r>
      <w:r>
        <w:t>i första hand</w:t>
      </w:r>
      <w:r w:rsidR="0056511F">
        <w:t xml:space="preserve"> komm</w:t>
      </w:r>
      <w:r w:rsidR="00711668">
        <w:t>er</w:t>
      </w:r>
      <w:r w:rsidR="0056511F">
        <w:t xml:space="preserve"> att </w:t>
      </w:r>
      <w:r>
        <w:t xml:space="preserve">lämnas frivilligt </w:t>
      </w:r>
      <w:r w:rsidR="0056511F">
        <w:t>efter</w:t>
      </w:r>
      <w:r>
        <w:t xml:space="preserve"> begäran</w:t>
      </w:r>
      <w:r w:rsidR="0056511F">
        <w:t xml:space="preserve"> av PTS. </w:t>
      </w:r>
      <w:bookmarkEnd w:id="125"/>
      <w:r w:rsidR="00711668">
        <w:t>K</w:t>
      </w:r>
      <w:r>
        <w:t>ostnaderna för de allmänna förvaltningsdomstolarnas a</w:t>
      </w:r>
      <w:r w:rsidRPr="00C029EA">
        <w:t>rbete</w:t>
      </w:r>
      <w:r>
        <w:t xml:space="preserve"> till följd av förslaget bör </w:t>
      </w:r>
      <w:r w:rsidR="00711668">
        <w:t xml:space="preserve">därför </w:t>
      </w:r>
      <w:r>
        <w:t>rymma</w:t>
      </w:r>
      <w:r w:rsidRPr="00C029EA">
        <w:t xml:space="preserve">s inom befintliga </w:t>
      </w:r>
      <w:r>
        <w:t xml:space="preserve">anslag. Förslaget </w:t>
      </w:r>
      <w:r w:rsidRPr="00182402">
        <w:rPr>
          <w:spacing w:val="-2"/>
        </w:rPr>
        <w:t>att överträdelser av EU-förordningens krav på information till konsumenter</w:t>
      </w:r>
      <w:r>
        <w:t xml:space="preserve"> </w:t>
      </w:r>
      <w:r w:rsidRPr="00182402">
        <w:rPr>
          <w:spacing w:val="-2"/>
        </w:rPr>
        <w:t>ska hanteras enligt marknadsföringslagen bedöms inte medföra någon ytter</w:t>
      </w:r>
      <w:r w:rsidRPr="00182402">
        <w:rPr>
          <w:spacing w:val="-2"/>
        </w:rPr>
        <w:softHyphen/>
        <w:t>ligare måltillströmning till domstolarna. Sammantaget bedömer regeringen</w:t>
      </w:r>
      <w:r>
        <w:t xml:space="preserve"> därför </w:t>
      </w:r>
      <w:r w:rsidRPr="002A37A5">
        <w:rPr>
          <w:spacing w:val="-2"/>
        </w:rPr>
        <w:t>att eventuella ökade kostnader för Sveriges domstolar ryms inom befintliga</w:t>
      </w:r>
      <w:r>
        <w:t xml:space="preserve"> anslag.</w:t>
      </w:r>
    </w:p>
    <w:p w14:paraId="23F2049C" w14:textId="77777777" w:rsidR="0032594C" w:rsidRDefault="0032594C" w:rsidP="0032594C">
      <w:pPr>
        <w:spacing w:line="2" w:lineRule="auto"/>
        <w:rPr>
          <w:rFonts w:ascii="Times New Roman" w:hAnsi="Times New Roman"/>
          <w:sz w:val="20"/>
        </w:rPr>
      </w:pPr>
      <w:r>
        <w:br w:type="page"/>
      </w:r>
    </w:p>
    <w:p w14:paraId="16A78A79" w14:textId="77777777" w:rsidR="0032594C" w:rsidRDefault="0032594C" w:rsidP="0032594C">
      <w:pPr>
        <w:pStyle w:val="Rubrik1"/>
      </w:pPr>
      <w:bookmarkStart w:id="126" w:name="_Toc515534217"/>
      <w:bookmarkStart w:id="127" w:name="_Toc516231682"/>
      <w:bookmarkStart w:id="128" w:name="_Toc528570310"/>
      <w:bookmarkStart w:id="129" w:name="_Toc531172849"/>
      <w:bookmarkStart w:id="130" w:name="_Toc531851935"/>
      <w:bookmarkStart w:id="131" w:name="_Toc531851979"/>
      <w:bookmarkStart w:id="132" w:name="_Toc533089437"/>
      <w:bookmarkStart w:id="133" w:name="_Toc534894434"/>
      <w:r>
        <w:t>Författningskommentar</w:t>
      </w:r>
      <w:bookmarkEnd w:id="126"/>
      <w:bookmarkEnd w:id="127"/>
      <w:bookmarkEnd w:id="128"/>
      <w:bookmarkEnd w:id="129"/>
      <w:bookmarkEnd w:id="130"/>
      <w:bookmarkEnd w:id="131"/>
      <w:bookmarkEnd w:id="132"/>
      <w:bookmarkEnd w:id="133"/>
    </w:p>
    <w:p w14:paraId="34780778" w14:textId="77777777" w:rsidR="0032594C" w:rsidRDefault="0032594C" w:rsidP="0032594C">
      <w:pPr>
        <w:pStyle w:val="Rubrik2"/>
        <w:spacing w:before="0"/>
      </w:pPr>
      <w:bookmarkStart w:id="134" w:name="_Toc531172850"/>
      <w:bookmarkStart w:id="135" w:name="_Toc531851936"/>
      <w:bookmarkStart w:id="136" w:name="_Toc531851980"/>
      <w:bookmarkStart w:id="137" w:name="_Toc533089438"/>
      <w:bookmarkStart w:id="138" w:name="_Toc534894435"/>
      <w:r w:rsidRPr="002F1F58">
        <w:t>Förslag</w:t>
      </w:r>
      <w:r>
        <w:t>et</w:t>
      </w:r>
      <w:r w:rsidRPr="002F1F58">
        <w:t xml:space="preserve"> till lag med kompletterande</w:t>
      </w:r>
      <w:r>
        <w:br/>
      </w:r>
      <w:r w:rsidRPr="002F1F58">
        <w:t>bestämmelser till EU:s förordning om</w:t>
      </w:r>
      <w:r>
        <w:br/>
      </w:r>
      <w:r w:rsidRPr="002F1F58">
        <w:t>gränsöverskridande paket</w:t>
      </w:r>
      <w:r>
        <w:softHyphen/>
      </w:r>
      <w:r w:rsidRPr="002F1F58">
        <w:t>leveranstjänster</w:t>
      </w:r>
      <w:bookmarkEnd w:id="134"/>
      <w:bookmarkEnd w:id="135"/>
      <w:bookmarkEnd w:id="136"/>
      <w:bookmarkEnd w:id="137"/>
      <w:bookmarkEnd w:id="138"/>
    </w:p>
    <w:p w14:paraId="7BC35351" w14:textId="77777777" w:rsidR="0032594C" w:rsidRDefault="0032594C" w:rsidP="0032594C">
      <w:pPr>
        <w:pStyle w:val="Rubrik4utannumrering"/>
      </w:pPr>
      <w:r w:rsidRPr="009621C0">
        <w:t>Inledande bestämmelser</w:t>
      </w:r>
    </w:p>
    <w:p w14:paraId="0F604AA2" w14:textId="77777777" w:rsidR="0032594C" w:rsidRPr="00D239B1" w:rsidRDefault="0032594C" w:rsidP="0032594C">
      <w:pPr>
        <w:pStyle w:val="Brdtext"/>
        <w:rPr>
          <w:sz w:val="18"/>
          <w:szCs w:val="18"/>
        </w:rPr>
      </w:pPr>
      <w:r w:rsidRPr="007075A9">
        <w:rPr>
          <w:b/>
          <w:sz w:val="18"/>
          <w:szCs w:val="18"/>
        </w:rPr>
        <w:t>1 §</w:t>
      </w:r>
      <w:r w:rsidRPr="007075A9">
        <w:rPr>
          <w:sz w:val="18"/>
          <w:szCs w:val="18"/>
        </w:rPr>
        <w:t>    I denna lag finns bestämmelser som kompletterar Europaparla</w:t>
      </w:r>
      <w:r w:rsidRPr="007075A9">
        <w:rPr>
          <w:sz w:val="18"/>
          <w:szCs w:val="18"/>
        </w:rPr>
        <w:softHyphen/>
        <w:t>ment</w:t>
      </w:r>
      <w:r w:rsidRPr="007075A9">
        <w:rPr>
          <w:sz w:val="18"/>
          <w:szCs w:val="18"/>
        </w:rPr>
        <w:softHyphen/>
        <w:t xml:space="preserve">ets och </w:t>
      </w:r>
      <w:r w:rsidRPr="00202824">
        <w:rPr>
          <w:spacing w:val="-2"/>
          <w:sz w:val="18"/>
          <w:szCs w:val="18"/>
        </w:rPr>
        <w:t>rådets förordning (EU) 2018/644 av den 18 april 2018 om gräns</w:t>
      </w:r>
      <w:r w:rsidRPr="00202824">
        <w:rPr>
          <w:spacing w:val="-2"/>
          <w:sz w:val="18"/>
          <w:szCs w:val="18"/>
        </w:rPr>
        <w:softHyphen/>
        <w:t>över</w:t>
      </w:r>
      <w:r w:rsidRPr="00202824">
        <w:rPr>
          <w:spacing w:val="-2"/>
          <w:sz w:val="18"/>
          <w:szCs w:val="18"/>
        </w:rPr>
        <w:softHyphen/>
        <w:t>skridande paket</w:t>
      </w:r>
      <w:r w:rsidRPr="00202824">
        <w:rPr>
          <w:spacing w:val="-2"/>
          <w:sz w:val="18"/>
          <w:szCs w:val="18"/>
        </w:rPr>
        <w:softHyphen/>
      </w:r>
      <w:r w:rsidRPr="00D239B1">
        <w:rPr>
          <w:sz w:val="18"/>
          <w:szCs w:val="18"/>
        </w:rPr>
        <w:softHyphen/>
        <w:t>leveranstjänster (EU-för</w:t>
      </w:r>
      <w:r w:rsidRPr="00D239B1">
        <w:rPr>
          <w:sz w:val="18"/>
          <w:szCs w:val="18"/>
        </w:rPr>
        <w:softHyphen/>
        <w:t>ord</w:t>
      </w:r>
      <w:r w:rsidRPr="00D239B1">
        <w:rPr>
          <w:sz w:val="18"/>
          <w:szCs w:val="18"/>
        </w:rPr>
        <w:softHyphen/>
      </w:r>
      <w:r w:rsidRPr="00D239B1">
        <w:rPr>
          <w:sz w:val="18"/>
          <w:szCs w:val="18"/>
        </w:rPr>
        <w:softHyphen/>
        <w:t>ningen).</w:t>
      </w:r>
    </w:p>
    <w:p w14:paraId="7C1BD43B" w14:textId="77777777" w:rsidR="0032594C" w:rsidRPr="004F1AC8" w:rsidRDefault="0032594C" w:rsidP="0032594C">
      <w:pPr>
        <w:pStyle w:val="Brdtextmedindrag"/>
        <w:rPr>
          <w:sz w:val="18"/>
          <w:szCs w:val="18"/>
        </w:rPr>
      </w:pPr>
      <w:r w:rsidRPr="005460C8">
        <w:rPr>
          <w:sz w:val="18"/>
          <w:szCs w:val="18"/>
        </w:rPr>
        <w:t>Termer och uttryck i lagen har samma betydelse som i EU-förordningen.</w:t>
      </w:r>
    </w:p>
    <w:p w14:paraId="52A9E227" w14:textId="77777777" w:rsidR="0032594C" w:rsidRPr="0074352F" w:rsidRDefault="0032594C" w:rsidP="0032594C">
      <w:pPr>
        <w:pStyle w:val="Brdtextmedindrag"/>
      </w:pPr>
    </w:p>
    <w:p w14:paraId="5A55E2C9" w14:textId="77777777" w:rsidR="0032594C" w:rsidRPr="007075A9" w:rsidRDefault="0032594C" w:rsidP="0032594C">
      <w:pPr>
        <w:pStyle w:val="Brdtext"/>
      </w:pPr>
      <w:r w:rsidRPr="0074352F">
        <w:rPr>
          <w:spacing w:val="-2"/>
        </w:rPr>
        <w:t>Paragrafen anger att lagen kompletterar EU:s förordning om gränsöverskri</w:t>
      </w:r>
      <w:r w:rsidRPr="0074352F">
        <w:rPr>
          <w:spacing w:val="-2"/>
        </w:rPr>
        <w:softHyphen/>
      </w:r>
      <w:r w:rsidRPr="0074352F">
        <w:t>dande paketleveranstjäns</w:t>
      </w:r>
      <w:r w:rsidRPr="008A5DAA">
        <w:t>ter</w:t>
      </w:r>
      <w:r w:rsidRPr="007075A9">
        <w:t>. Övervägandena finns i avsnitt 6.1.</w:t>
      </w:r>
    </w:p>
    <w:p w14:paraId="2BEA1316" w14:textId="77777777" w:rsidR="0032594C" w:rsidRPr="007075A9" w:rsidRDefault="0032594C" w:rsidP="0032594C">
      <w:pPr>
        <w:pStyle w:val="Brdtextmedindrag"/>
      </w:pPr>
      <w:r w:rsidRPr="007075A9">
        <w:t xml:space="preserve">Hänvisningen till EU-förordningen i </w:t>
      </w:r>
      <w:r w:rsidRPr="007075A9">
        <w:rPr>
          <w:i/>
        </w:rPr>
        <w:t>första stycket</w:t>
      </w:r>
      <w:r w:rsidRPr="007075A9">
        <w:t xml:space="preserve"> är utformad så att den </w:t>
      </w:r>
      <w:r w:rsidRPr="007075A9">
        <w:rPr>
          <w:spacing w:val="-2"/>
        </w:rPr>
        <w:t>avser förordningen i den vid varje tidpunkt gällande lydelsen, s.k. dynamisk</w:t>
      </w:r>
      <w:r w:rsidRPr="007075A9">
        <w:t xml:space="preserve"> hänvisning. Det innebär att </w:t>
      </w:r>
      <w:r w:rsidRPr="007075A9">
        <w:rPr>
          <w:spacing w:val="-2"/>
        </w:rPr>
        <w:t>när det hänvisas till EU-förordningen i andra paragrafer är det dess gällande</w:t>
      </w:r>
      <w:r w:rsidRPr="007075A9">
        <w:t xml:space="preserve"> lydelse som avses. </w:t>
      </w:r>
    </w:p>
    <w:p w14:paraId="7EF40157" w14:textId="59CF693F" w:rsidR="0032594C" w:rsidRDefault="0032594C" w:rsidP="00D33606">
      <w:pPr>
        <w:pStyle w:val="Brdtextmedindrag"/>
      </w:pPr>
      <w:r w:rsidRPr="00202824">
        <w:rPr>
          <w:spacing w:val="-2"/>
        </w:rPr>
        <w:t xml:space="preserve">I </w:t>
      </w:r>
      <w:r w:rsidRPr="00202824">
        <w:rPr>
          <w:i/>
          <w:spacing w:val="-2"/>
        </w:rPr>
        <w:t>andra stycket</w:t>
      </w:r>
      <w:r w:rsidRPr="00202824">
        <w:rPr>
          <w:spacing w:val="-2"/>
        </w:rPr>
        <w:t xml:space="preserve"> </w:t>
      </w:r>
      <w:r w:rsidRPr="003A1097">
        <w:rPr>
          <w:spacing w:val="-2"/>
        </w:rPr>
        <w:t xml:space="preserve">klargörs att de </w:t>
      </w:r>
      <w:r w:rsidRPr="00BF23C8">
        <w:rPr>
          <w:spacing w:val="-2"/>
        </w:rPr>
        <w:t xml:space="preserve">termer och uttryck som används i lagen har </w:t>
      </w:r>
      <w:r w:rsidRPr="001270F6">
        <w:rPr>
          <w:spacing w:val="-3"/>
        </w:rPr>
        <w:t>samma betydelse som i EU-förordningen. Det innebär bl.a. att de definitioner som gäller enligt artikel 2 i EU-förordningen även gäller vid tillämpningen av lagen. Också sådana termer och uttryck som används i EU-förordningen utan att definieras där</w:t>
      </w:r>
      <w:r w:rsidR="00036EE5" w:rsidRPr="001270F6">
        <w:rPr>
          <w:spacing w:val="-3"/>
        </w:rPr>
        <w:t xml:space="preserve"> eller </w:t>
      </w:r>
      <w:r w:rsidR="005516E0" w:rsidRPr="001270F6">
        <w:rPr>
          <w:spacing w:val="-3"/>
        </w:rPr>
        <w:t xml:space="preserve">i </w:t>
      </w:r>
      <w:r w:rsidR="00036EE5" w:rsidRPr="001270F6">
        <w:rPr>
          <w:spacing w:val="-3"/>
        </w:rPr>
        <w:t>EU-</w:t>
      </w:r>
      <w:r w:rsidRPr="001270F6">
        <w:rPr>
          <w:spacing w:val="-3"/>
        </w:rPr>
        <w:t>direktiv</w:t>
      </w:r>
      <w:r w:rsidR="005516E0" w:rsidRPr="001270F6">
        <w:rPr>
          <w:spacing w:val="-3"/>
        </w:rPr>
        <w:t xml:space="preserve"> som pekas ut i förordningen</w:t>
      </w:r>
      <w:r w:rsidR="00036EE5" w:rsidRPr="001270F6">
        <w:rPr>
          <w:spacing w:val="-3"/>
        </w:rPr>
        <w:t xml:space="preserve"> (jfr artikel 2)</w:t>
      </w:r>
      <w:r w:rsidRPr="001270F6">
        <w:rPr>
          <w:spacing w:val="-3"/>
        </w:rPr>
        <w:t>, ska tolkas och tillämpas på samma sätt när de förekommer i lagen. Som exempel kan nämnas uttrycket etablerad (se kommentaren till 4 §).</w:t>
      </w:r>
    </w:p>
    <w:p w14:paraId="52618F2B" w14:textId="77777777" w:rsidR="0032594C" w:rsidRDefault="0032594C" w:rsidP="00D33606">
      <w:pPr>
        <w:pStyle w:val="Rubrik4utannumrering"/>
      </w:pPr>
      <w:r>
        <w:t>Nationell tillsynsmyndighet</w:t>
      </w:r>
    </w:p>
    <w:p w14:paraId="03BE498E" w14:textId="09ED2A87" w:rsidR="0032594C" w:rsidRDefault="0032594C" w:rsidP="00D33606">
      <w:pPr>
        <w:pStyle w:val="Brdtext"/>
        <w:rPr>
          <w:sz w:val="18"/>
          <w:szCs w:val="18"/>
        </w:rPr>
      </w:pPr>
      <w:r>
        <w:rPr>
          <w:b/>
          <w:sz w:val="18"/>
          <w:szCs w:val="18"/>
        </w:rPr>
        <w:t>2</w:t>
      </w:r>
      <w:r w:rsidRPr="00396236">
        <w:rPr>
          <w:b/>
          <w:sz w:val="18"/>
          <w:szCs w:val="18"/>
        </w:rPr>
        <w:t> §</w:t>
      </w:r>
      <w:r w:rsidRPr="00396236">
        <w:rPr>
          <w:sz w:val="18"/>
          <w:szCs w:val="18"/>
        </w:rPr>
        <w:t>    </w:t>
      </w:r>
      <w:r w:rsidRPr="004D6D12">
        <w:rPr>
          <w:spacing w:val="-2"/>
          <w:sz w:val="18"/>
          <w:szCs w:val="18"/>
        </w:rPr>
        <w:t>Den myndighet som regeringen bestämmer ska vara nationell tillsyns</w:t>
      </w:r>
      <w:r w:rsidRPr="004D6D12">
        <w:rPr>
          <w:spacing w:val="-2"/>
          <w:sz w:val="18"/>
          <w:szCs w:val="18"/>
        </w:rPr>
        <w:softHyphen/>
      </w:r>
      <w:r w:rsidRPr="004D6D12">
        <w:rPr>
          <w:spacing w:val="-2"/>
          <w:sz w:val="18"/>
          <w:szCs w:val="18"/>
        </w:rPr>
        <w:softHyphen/>
        <w:t>myndighet</w:t>
      </w:r>
      <w:r w:rsidRPr="00396236">
        <w:rPr>
          <w:sz w:val="18"/>
          <w:szCs w:val="18"/>
        </w:rPr>
        <w:t xml:space="preserve"> </w:t>
      </w:r>
      <w:r w:rsidRPr="008A6DBE">
        <w:rPr>
          <w:sz w:val="18"/>
          <w:szCs w:val="18"/>
        </w:rPr>
        <w:t>när det gäller andra frågor än som</w:t>
      </w:r>
      <w:r>
        <w:rPr>
          <w:sz w:val="18"/>
          <w:szCs w:val="18"/>
        </w:rPr>
        <w:t xml:space="preserve"> avses i </w:t>
      </w:r>
      <w:r w:rsidR="0084075D">
        <w:rPr>
          <w:sz w:val="18"/>
          <w:szCs w:val="18"/>
        </w:rPr>
        <w:t>9</w:t>
      </w:r>
      <w:r>
        <w:rPr>
          <w:sz w:val="18"/>
          <w:szCs w:val="18"/>
        </w:rPr>
        <w:t xml:space="preserve"> §</w:t>
      </w:r>
      <w:r w:rsidRPr="008A6DBE">
        <w:rPr>
          <w:sz w:val="18"/>
          <w:szCs w:val="18"/>
        </w:rPr>
        <w:t>.</w:t>
      </w:r>
    </w:p>
    <w:p w14:paraId="36187366" w14:textId="77777777" w:rsidR="0032594C" w:rsidRPr="00F52854" w:rsidRDefault="0032594C" w:rsidP="00D33606">
      <w:pPr>
        <w:pStyle w:val="Brdtextmedindrag"/>
      </w:pPr>
    </w:p>
    <w:p w14:paraId="630FED57" w14:textId="5B0CC55D" w:rsidR="0032594C" w:rsidRDefault="0032594C" w:rsidP="00D33606">
      <w:pPr>
        <w:pStyle w:val="Brdtextmedindrag"/>
        <w:ind w:firstLine="0"/>
      </w:pPr>
      <w:r>
        <w:t xml:space="preserve">I paragrafen upplyses om att regeringen bestämmer vilken myndighet </w:t>
      </w:r>
      <w:r w:rsidRPr="004D6D12">
        <w:rPr>
          <w:spacing w:val="-3"/>
        </w:rPr>
        <w:t xml:space="preserve">som </w:t>
      </w:r>
      <w:r w:rsidRPr="007E5179">
        <w:rPr>
          <w:spacing w:val="-3"/>
        </w:rPr>
        <w:t xml:space="preserve">ska vara nationell tillsynsmyndighet. </w:t>
      </w:r>
      <w:r>
        <w:rPr>
          <w:spacing w:val="-3"/>
        </w:rPr>
        <w:t xml:space="preserve">Bestämmelsen har utformats och placerats i enlighet med </w:t>
      </w:r>
      <w:r w:rsidRPr="0083077B">
        <w:rPr>
          <w:i/>
          <w:spacing w:val="-3"/>
        </w:rPr>
        <w:t>Lagrådets</w:t>
      </w:r>
      <w:r>
        <w:rPr>
          <w:spacing w:val="-3"/>
        </w:rPr>
        <w:t xml:space="preserve"> förslag. </w:t>
      </w:r>
      <w:r w:rsidRPr="007E5179">
        <w:rPr>
          <w:spacing w:val="-3"/>
        </w:rPr>
        <w:t>Övervä</w:t>
      </w:r>
      <w:r w:rsidRPr="007E5179">
        <w:rPr>
          <w:spacing w:val="-3"/>
        </w:rPr>
        <w:softHyphen/>
        <w:t>gan</w:t>
      </w:r>
      <w:r w:rsidRPr="007E5179">
        <w:rPr>
          <w:spacing w:val="-3"/>
        </w:rPr>
        <w:softHyphen/>
        <w:t>dena</w:t>
      </w:r>
      <w:r>
        <w:t xml:space="preserve"> finns i avsnitt 6.4.</w:t>
      </w:r>
    </w:p>
    <w:p w14:paraId="751101E9" w14:textId="17B4A0A6" w:rsidR="0032594C" w:rsidRDefault="0032594C" w:rsidP="00D33606">
      <w:pPr>
        <w:pStyle w:val="Brdtextmedindrag"/>
      </w:pPr>
      <w:r w:rsidRPr="00E51066">
        <w:rPr>
          <w:spacing w:val="-3"/>
        </w:rPr>
        <w:t>EU-förordningen förutsätter att medlemsstaterna utser en nationell tillsyns</w:t>
      </w:r>
      <w:r w:rsidRPr="00E51066">
        <w:rPr>
          <w:spacing w:val="-3"/>
        </w:rPr>
        <w:softHyphen/>
      </w:r>
      <w:r w:rsidRPr="00E51066">
        <w:t>myndighet. Tillsyns</w:t>
      </w:r>
      <w:r w:rsidRPr="00E51066">
        <w:softHyphen/>
        <w:t>myndig</w:t>
      </w:r>
      <w:r w:rsidRPr="00E51066">
        <w:softHyphen/>
        <w:t xml:space="preserve">hetens uppgifter </w:t>
      </w:r>
      <w:r w:rsidR="00965942" w:rsidRPr="00E51066">
        <w:t>enligt EU-förordningen</w:t>
      </w:r>
      <w:r w:rsidR="00F31473" w:rsidRPr="00E51066">
        <w:t xml:space="preserve"> </w:t>
      </w:r>
      <w:r w:rsidRPr="00E51066">
        <w:t>fram</w:t>
      </w:r>
      <w:r w:rsidR="00E51066" w:rsidRPr="00E51066">
        <w:softHyphen/>
      </w:r>
      <w:r w:rsidRPr="003A1097">
        <w:rPr>
          <w:spacing w:val="-2"/>
        </w:rPr>
        <w:t>går av artiklarna 4–6</w:t>
      </w:r>
      <w:r w:rsidRPr="00BF23C8">
        <w:t xml:space="preserve">. </w:t>
      </w:r>
      <w:r w:rsidR="00965942" w:rsidRPr="00BF23C8">
        <w:t>Myndighetens</w:t>
      </w:r>
      <w:r w:rsidR="00965942">
        <w:t xml:space="preserve"> tillsynsansvar regleras i 5 §.</w:t>
      </w:r>
    </w:p>
    <w:p w14:paraId="49810548" w14:textId="77777777" w:rsidR="0032594C" w:rsidRDefault="0032594C" w:rsidP="00D33606">
      <w:pPr>
        <w:pStyle w:val="Rubrik4utannumrering"/>
      </w:pPr>
      <w:r>
        <w:t>Informationskrav för tillhandahållare av paketleverans</w:t>
      </w:r>
      <w:r>
        <w:softHyphen/>
        <w:t>tjänster</w:t>
      </w:r>
    </w:p>
    <w:p w14:paraId="75B46A81" w14:textId="5A0EB996" w:rsidR="0032594C" w:rsidRPr="00A96A4A" w:rsidRDefault="0032594C" w:rsidP="00D33606">
      <w:pPr>
        <w:pStyle w:val="Brdtext"/>
        <w:rPr>
          <w:sz w:val="18"/>
          <w:szCs w:val="18"/>
        </w:rPr>
      </w:pPr>
      <w:r w:rsidRPr="00114C78">
        <w:rPr>
          <w:b/>
          <w:sz w:val="18"/>
          <w:szCs w:val="18"/>
        </w:rPr>
        <w:t>3 §</w:t>
      </w:r>
      <w:r w:rsidRPr="00A96A4A">
        <w:rPr>
          <w:sz w:val="18"/>
          <w:szCs w:val="18"/>
        </w:rPr>
        <w:t>    </w:t>
      </w:r>
      <w:r w:rsidRPr="00D509E1">
        <w:rPr>
          <w:spacing w:val="-2"/>
          <w:sz w:val="18"/>
          <w:szCs w:val="18"/>
        </w:rPr>
        <w:t>Regeringen eller den myndighet som regeringen bestämmer får meddela föreskrifter</w:t>
      </w:r>
      <w:r w:rsidRPr="00F73406">
        <w:rPr>
          <w:sz w:val="18"/>
          <w:szCs w:val="18"/>
        </w:rPr>
        <w:t xml:space="preserve"> om </w:t>
      </w:r>
      <w:r w:rsidRPr="006936A5">
        <w:rPr>
          <w:sz w:val="18"/>
          <w:szCs w:val="18"/>
        </w:rPr>
        <w:t xml:space="preserve">annan skyldighet att lämna information än som anges i artikel 4.1 och 4.3 </w:t>
      </w:r>
      <w:r w:rsidRPr="00114C78">
        <w:rPr>
          <w:sz w:val="18"/>
          <w:szCs w:val="18"/>
        </w:rPr>
        <w:t>i EU-förordningen.</w:t>
      </w:r>
    </w:p>
    <w:p w14:paraId="2566BE6B" w14:textId="77777777" w:rsidR="0032594C" w:rsidRDefault="0032594C" w:rsidP="0032594C">
      <w:pPr>
        <w:pStyle w:val="Brdtextmedindrag"/>
      </w:pPr>
    </w:p>
    <w:p w14:paraId="71A3C38B" w14:textId="0CBD0A28" w:rsidR="0032594C" w:rsidRDefault="0032594C" w:rsidP="00D33606">
      <w:pPr>
        <w:pStyle w:val="Brdtext"/>
      </w:pPr>
      <w:r>
        <w:t>Genom paragrafen bemyndigas regeringen eller den myndighet som rege</w:t>
      </w:r>
      <w:r w:rsidRPr="00BD6890">
        <w:rPr>
          <w:spacing w:val="-2"/>
        </w:rPr>
        <w:t>ringen bestämmer att meddela föreskrifter om kompletterande informa</w:t>
      </w:r>
      <w:r w:rsidRPr="00BD6890">
        <w:rPr>
          <w:spacing w:val="-2"/>
        </w:rPr>
        <w:softHyphen/>
      </w:r>
      <w:r w:rsidRPr="00BD6890">
        <w:rPr>
          <w:spacing w:val="-2"/>
        </w:rPr>
        <w:softHyphen/>
        <w:t>tions</w:t>
      </w:r>
      <w:r w:rsidRPr="00BD6890">
        <w:rPr>
          <w:spacing w:val="-2"/>
        </w:rPr>
        <w:softHyphen/>
      </w:r>
      <w:r>
        <w:t>krav.</w:t>
      </w:r>
      <w:r w:rsidRPr="00DF1A75">
        <w:t xml:space="preserve"> </w:t>
      </w:r>
      <w:r>
        <w:t xml:space="preserve">Bestämmelsen har utformats </w:t>
      </w:r>
      <w:r>
        <w:rPr>
          <w:spacing w:val="-3"/>
        </w:rPr>
        <w:t xml:space="preserve">och placerats </w:t>
      </w:r>
      <w:r>
        <w:t xml:space="preserve">i enlighet med </w:t>
      </w:r>
      <w:r w:rsidRPr="00F9631B">
        <w:rPr>
          <w:i/>
        </w:rPr>
        <w:t>Lagrådets</w:t>
      </w:r>
      <w:r>
        <w:t xml:space="preserve"> förslag. Övervägandena finns i avsnitt 6.2.</w:t>
      </w:r>
    </w:p>
    <w:p w14:paraId="32919FF0" w14:textId="7CFB7D6C" w:rsidR="0032594C" w:rsidRPr="005E0FD2" w:rsidRDefault="0032594C" w:rsidP="0032594C">
      <w:pPr>
        <w:pStyle w:val="Brdtextmedindrag"/>
      </w:pPr>
      <w:r w:rsidRPr="000915FE">
        <w:rPr>
          <w:spacing w:val="-2"/>
        </w:rPr>
        <w:t>Av artikel 4.5 i EU-förordningen följer att den nationella tillsyns</w:t>
      </w:r>
      <w:r w:rsidRPr="000915FE">
        <w:rPr>
          <w:spacing w:val="-2"/>
        </w:rPr>
        <w:softHyphen/>
        <w:t>myndig</w:t>
      </w:r>
      <w:r w:rsidRPr="000915FE">
        <w:rPr>
          <w:spacing w:val="-2"/>
        </w:rPr>
        <w:softHyphen/>
      </w:r>
      <w:r w:rsidRPr="000915FE">
        <w:rPr>
          <w:spacing w:val="-2"/>
        </w:rPr>
        <w:softHyphen/>
        <w:t>heten får införa informationskrav utöver de som anges i punkt</w:t>
      </w:r>
      <w:r w:rsidRPr="000915FE">
        <w:rPr>
          <w:spacing w:val="-2"/>
        </w:rPr>
        <w:softHyphen/>
        <w:t>erna 1 </w:t>
      </w:r>
      <w:r>
        <w:t xml:space="preserve">och </w:t>
      </w:r>
      <w:r w:rsidRPr="000915FE">
        <w:rPr>
          <w:spacing w:val="-2"/>
        </w:rPr>
        <w:t>3, förutsatt att de behövs och är proportionella. Bemyndigandet gör det möjligt</w:t>
      </w:r>
      <w:r>
        <w:t xml:space="preserve"> att meddela de kompletterande föreskrifter som eventuellt kan behövas för att säkerställa att syftet med EU-förordningen uppfylls.</w:t>
      </w:r>
    </w:p>
    <w:p w14:paraId="17B17828" w14:textId="77777777" w:rsidR="0032594C" w:rsidRPr="006E5615" w:rsidRDefault="0032594C" w:rsidP="00D33606">
      <w:pPr>
        <w:pStyle w:val="Rubrik4utannumrering"/>
      </w:pPr>
      <w:r w:rsidRPr="006E5615">
        <w:t>Anmälan</w:t>
      </w:r>
    </w:p>
    <w:p w14:paraId="0E5B5254" w14:textId="14BF7492" w:rsidR="0032594C" w:rsidRPr="006E5615" w:rsidRDefault="0032594C" w:rsidP="00D33606">
      <w:pPr>
        <w:pStyle w:val="Brdtext"/>
        <w:rPr>
          <w:sz w:val="18"/>
          <w:szCs w:val="18"/>
        </w:rPr>
      </w:pPr>
      <w:r>
        <w:rPr>
          <w:b/>
          <w:sz w:val="18"/>
          <w:szCs w:val="18"/>
        </w:rPr>
        <w:t>4</w:t>
      </w:r>
      <w:r w:rsidRPr="006E5615">
        <w:rPr>
          <w:b/>
          <w:sz w:val="18"/>
          <w:szCs w:val="18"/>
        </w:rPr>
        <w:t> §</w:t>
      </w:r>
      <w:r w:rsidRPr="006E5615">
        <w:rPr>
          <w:sz w:val="18"/>
          <w:szCs w:val="18"/>
        </w:rPr>
        <w:t>    </w:t>
      </w:r>
      <w:r w:rsidRPr="0084252A">
        <w:rPr>
          <w:spacing w:val="-2"/>
          <w:sz w:val="18"/>
          <w:szCs w:val="18"/>
        </w:rPr>
        <w:t>En tillhandahållare av paketleveranstjänster som är etablerad i Sverige ska an</w:t>
      </w:r>
      <w:r w:rsidRPr="0084252A">
        <w:rPr>
          <w:spacing w:val="-2"/>
          <w:sz w:val="18"/>
          <w:szCs w:val="18"/>
        </w:rPr>
        <w:softHyphen/>
      </w:r>
      <w:r w:rsidRPr="006E5615">
        <w:rPr>
          <w:sz w:val="18"/>
          <w:szCs w:val="18"/>
        </w:rPr>
        <w:t>mäla sin verksam</w:t>
      </w:r>
      <w:r w:rsidRPr="006E5615">
        <w:rPr>
          <w:sz w:val="18"/>
          <w:szCs w:val="18"/>
        </w:rPr>
        <w:softHyphen/>
        <w:t>het till tillsynsmyndigheten.</w:t>
      </w:r>
    </w:p>
    <w:p w14:paraId="6072120B" w14:textId="77777777" w:rsidR="0032594C" w:rsidRPr="006E5615" w:rsidRDefault="0032594C" w:rsidP="00D33606">
      <w:pPr>
        <w:pStyle w:val="Brdtextmedindrag"/>
      </w:pPr>
    </w:p>
    <w:p w14:paraId="132B0C50" w14:textId="1E95AA7D" w:rsidR="0032594C" w:rsidRPr="006E5615" w:rsidRDefault="0032594C" w:rsidP="00D33606">
      <w:pPr>
        <w:pStyle w:val="Brdtext"/>
      </w:pPr>
      <w:r w:rsidRPr="005F0340">
        <w:rPr>
          <w:spacing w:val="-2"/>
        </w:rPr>
        <w:t xml:space="preserve">Paragrafen, som utformats i enlighet med </w:t>
      </w:r>
      <w:r w:rsidRPr="005F0340">
        <w:rPr>
          <w:i/>
          <w:spacing w:val="-2"/>
        </w:rPr>
        <w:t>Lagrådets</w:t>
      </w:r>
      <w:r w:rsidRPr="005F0340">
        <w:rPr>
          <w:spacing w:val="-2"/>
        </w:rPr>
        <w:t xml:space="preserve"> förslag, föreskriver en</w:t>
      </w:r>
      <w:r w:rsidRPr="006E5615">
        <w:t xml:space="preserve"> anmälningsskyldighet. Övervägandena finns i avsnitt 6.3.</w:t>
      </w:r>
    </w:p>
    <w:p w14:paraId="75840425" w14:textId="2974DE68" w:rsidR="0032594C" w:rsidRDefault="0032594C" w:rsidP="0032594C">
      <w:pPr>
        <w:pStyle w:val="Brdtextmedindrag"/>
      </w:pPr>
      <w:r w:rsidRPr="001E0FEA">
        <w:rPr>
          <w:spacing w:val="-4"/>
        </w:rPr>
        <w:t>Anmälningsskyldigheten är generell och omfattar tillhandahållare av paket</w:t>
      </w:r>
      <w:r w:rsidRPr="001E0FEA">
        <w:rPr>
          <w:spacing w:val="-4"/>
        </w:rPr>
        <w:softHyphen/>
      </w:r>
      <w:r w:rsidRPr="004C67E1">
        <w:t xml:space="preserve">leveranstjänster enligt definitionen i artikel 2 i EU-förordningen och </w:t>
      </w:r>
      <w:r w:rsidRPr="008D066D">
        <w:t xml:space="preserve">som är etablerade i Sverige. </w:t>
      </w:r>
      <w:r w:rsidRPr="001C147F">
        <w:t xml:space="preserve">Att uttrycket etablerad har samma betydelse som i </w:t>
      </w:r>
      <w:r w:rsidRPr="001C147F">
        <w:rPr>
          <w:spacing w:val="-3"/>
        </w:rPr>
        <w:t>EU-förordningen följer av 1 § andra stycket (j</w:t>
      </w:r>
      <w:r>
        <w:rPr>
          <w:spacing w:val="-3"/>
        </w:rPr>
        <w:t>fr artiklarna 4 och 5 och skäl </w:t>
      </w:r>
      <w:r w:rsidRPr="001C147F">
        <w:rPr>
          <w:spacing w:val="-3"/>
        </w:rPr>
        <w:t>22</w:t>
      </w:r>
      <w:r w:rsidRPr="005460C8">
        <w:t xml:space="preserve"> i EU-förordningen</w:t>
      </w:r>
      <w:r w:rsidRPr="001E0FEA">
        <w:t xml:space="preserve">). Av bestämmelsen framgår att </w:t>
      </w:r>
      <w:r w:rsidRPr="001E0FEA">
        <w:rPr>
          <w:spacing w:val="-2"/>
        </w:rPr>
        <w:t>anmälan ska göras till tillsyns</w:t>
      </w:r>
      <w:r w:rsidRPr="001E0FEA">
        <w:rPr>
          <w:spacing w:val="-2"/>
        </w:rPr>
        <w:softHyphen/>
        <w:t>myndigheten. Förfarandet inne</w:t>
      </w:r>
      <w:r w:rsidRPr="001E0FEA">
        <w:rPr>
          <w:spacing w:val="-2"/>
        </w:rPr>
        <w:softHyphen/>
      </w:r>
      <w:r w:rsidRPr="004C67E1">
        <w:t xml:space="preserve">bär inte någon särskild kontroll av </w:t>
      </w:r>
      <w:r w:rsidRPr="003E703A">
        <w:rPr>
          <w:spacing w:val="-2"/>
        </w:rPr>
        <w:t>det anmälda företaget, utan syftar endast till att myndigheten ska få känne</w:t>
      </w:r>
      <w:r w:rsidRPr="003E703A">
        <w:rPr>
          <w:spacing w:val="-2"/>
        </w:rPr>
        <w:softHyphen/>
      </w:r>
      <w:r w:rsidRPr="004C67E1">
        <w:t>dom om vilka företag som är verksamma på den svenska paketmarknaden.</w:t>
      </w:r>
      <w:r w:rsidRPr="006E5615">
        <w:t xml:space="preserve"> </w:t>
      </w:r>
    </w:p>
    <w:p w14:paraId="1FC7FF2A" w14:textId="77777777" w:rsidR="0032594C" w:rsidRDefault="0032594C" w:rsidP="0032594C">
      <w:pPr>
        <w:pStyle w:val="Rubrik4utannumrering"/>
      </w:pPr>
      <w:r>
        <w:t>Tillsyn och sanktioner</w:t>
      </w:r>
    </w:p>
    <w:p w14:paraId="5694A927" w14:textId="68CEC3D8" w:rsidR="0032594C" w:rsidRPr="008D066D" w:rsidRDefault="0032594C" w:rsidP="00D33606">
      <w:pPr>
        <w:pStyle w:val="Brdtext"/>
        <w:rPr>
          <w:sz w:val="18"/>
          <w:szCs w:val="18"/>
        </w:rPr>
      </w:pPr>
      <w:r>
        <w:rPr>
          <w:b/>
          <w:sz w:val="18"/>
          <w:szCs w:val="18"/>
        </w:rPr>
        <w:t>5</w:t>
      </w:r>
      <w:r w:rsidRPr="00396236">
        <w:rPr>
          <w:b/>
          <w:sz w:val="18"/>
          <w:szCs w:val="18"/>
        </w:rPr>
        <w:t> §</w:t>
      </w:r>
      <w:r w:rsidRPr="00396236">
        <w:rPr>
          <w:sz w:val="18"/>
          <w:szCs w:val="18"/>
        </w:rPr>
        <w:t>    </w:t>
      </w:r>
      <w:r w:rsidRPr="008D066D">
        <w:rPr>
          <w:sz w:val="18"/>
          <w:szCs w:val="18"/>
        </w:rPr>
        <w:t>Tillsynsmyndigheten ska utöva tillsyn över</w:t>
      </w:r>
    </w:p>
    <w:p w14:paraId="202A0E2B" w14:textId="3A2478FD" w:rsidR="0032594C" w:rsidRPr="008D066D" w:rsidRDefault="0032594C" w:rsidP="0032594C">
      <w:pPr>
        <w:pStyle w:val="Brdtextmedindrag"/>
        <w:rPr>
          <w:sz w:val="18"/>
          <w:szCs w:val="18"/>
        </w:rPr>
      </w:pPr>
      <w:r w:rsidRPr="001C147F">
        <w:rPr>
          <w:sz w:val="18"/>
          <w:szCs w:val="18"/>
        </w:rPr>
        <w:t>1. att tillhandahållare av paketleveranstjänster fullgör sina skyldigheter enligt artiklarna 4 och 5 i EU-förord</w:t>
      </w:r>
      <w:r w:rsidRPr="001C147F">
        <w:rPr>
          <w:sz w:val="18"/>
          <w:szCs w:val="18"/>
        </w:rPr>
        <w:softHyphen/>
        <w:t>ning</w:t>
      </w:r>
      <w:r w:rsidRPr="001C147F">
        <w:rPr>
          <w:sz w:val="18"/>
          <w:szCs w:val="18"/>
        </w:rPr>
        <w:softHyphen/>
        <w:t>en och rättsakter som har meddelats med stöd av de artiklarna, och</w:t>
      </w:r>
    </w:p>
    <w:p w14:paraId="086E48AA" w14:textId="77777777" w:rsidR="0032594C" w:rsidRDefault="0032594C" w:rsidP="0032594C">
      <w:pPr>
        <w:pStyle w:val="Brdtextmedindrag"/>
        <w:rPr>
          <w:sz w:val="18"/>
          <w:szCs w:val="18"/>
        </w:rPr>
      </w:pPr>
      <w:r w:rsidRPr="001C147F">
        <w:rPr>
          <w:sz w:val="18"/>
          <w:szCs w:val="18"/>
        </w:rPr>
        <w:t>2. att denna lag och föreskrifter som har</w:t>
      </w:r>
      <w:r w:rsidRPr="00396236">
        <w:rPr>
          <w:sz w:val="18"/>
          <w:szCs w:val="18"/>
        </w:rPr>
        <w:t xml:space="preserve"> meddelats med stöd av lagen</w:t>
      </w:r>
      <w:r>
        <w:rPr>
          <w:sz w:val="18"/>
          <w:szCs w:val="18"/>
        </w:rPr>
        <w:t xml:space="preserve"> följs</w:t>
      </w:r>
      <w:r w:rsidRPr="00396236">
        <w:rPr>
          <w:sz w:val="18"/>
          <w:szCs w:val="18"/>
        </w:rPr>
        <w:t>.</w:t>
      </w:r>
    </w:p>
    <w:p w14:paraId="09E64859" w14:textId="77777777" w:rsidR="0032594C" w:rsidRPr="00F52854" w:rsidRDefault="0032594C" w:rsidP="0032594C">
      <w:pPr>
        <w:pStyle w:val="Brdtextmedindrag"/>
      </w:pPr>
    </w:p>
    <w:p w14:paraId="627246B6" w14:textId="754B3BC0" w:rsidR="0032594C" w:rsidRPr="005F3372" w:rsidRDefault="0032594C" w:rsidP="00D33606">
      <w:pPr>
        <w:pStyle w:val="Brdtext"/>
      </w:pPr>
      <w:r w:rsidRPr="00CC694E">
        <w:rPr>
          <w:spacing w:val="-3"/>
        </w:rPr>
        <w:t xml:space="preserve">Paragrafen, som har utformats </w:t>
      </w:r>
      <w:r w:rsidR="00BA2938" w:rsidRPr="00B73757">
        <w:rPr>
          <w:spacing w:val="-3"/>
        </w:rPr>
        <w:t xml:space="preserve">delvis </w:t>
      </w:r>
      <w:r w:rsidRPr="00CC694E">
        <w:rPr>
          <w:spacing w:val="-3"/>
        </w:rPr>
        <w:t xml:space="preserve">i enlighet med </w:t>
      </w:r>
      <w:r w:rsidRPr="00CC694E">
        <w:rPr>
          <w:i/>
          <w:spacing w:val="-3"/>
        </w:rPr>
        <w:t>Lagrådets</w:t>
      </w:r>
      <w:r w:rsidRPr="00CC694E">
        <w:rPr>
          <w:spacing w:val="-3"/>
        </w:rPr>
        <w:t xml:space="preserve"> </w:t>
      </w:r>
      <w:r w:rsidR="00C77CB1">
        <w:rPr>
          <w:spacing w:val="-3"/>
        </w:rPr>
        <w:t>synpunkter</w:t>
      </w:r>
      <w:r w:rsidRPr="00CC694E">
        <w:rPr>
          <w:spacing w:val="-3"/>
        </w:rPr>
        <w:t>, reglerar</w:t>
      </w:r>
      <w:r w:rsidRPr="004D6D12">
        <w:rPr>
          <w:spacing w:val="-2"/>
        </w:rPr>
        <w:t xml:space="preserve"> tillsynsansvaret för den nationella tillsynsmyndigheten.</w:t>
      </w:r>
      <w:r>
        <w:t xml:space="preserve"> </w:t>
      </w:r>
      <w:r w:rsidRPr="005F3372">
        <w:t xml:space="preserve">Övervägandena finns i avsnitt </w:t>
      </w:r>
      <w:r>
        <w:t>6</w:t>
      </w:r>
      <w:r w:rsidRPr="005F3372">
        <w:t>.</w:t>
      </w:r>
      <w:r>
        <w:t>4</w:t>
      </w:r>
      <w:r w:rsidRPr="005F3372">
        <w:t>.</w:t>
      </w:r>
    </w:p>
    <w:p w14:paraId="550F9FCA" w14:textId="3C2B3EF3" w:rsidR="0032594C" w:rsidRPr="005F3372" w:rsidRDefault="0032594C" w:rsidP="0032594C">
      <w:pPr>
        <w:pStyle w:val="Brdtextmedindrag"/>
      </w:pPr>
      <w:r>
        <w:t xml:space="preserve">Enligt </w:t>
      </w:r>
      <w:r w:rsidRPr="005F3372">
        <w:t xml:space="preserve">artiklarna 4 och 5 i EU-förordningen ska </w:t>
      </w:r>
      <w:r>
        <w:t xml:space="preserve">viss information lämnas till </w:t>
      </w:r>
      <w:r w:rsidRPr="005F3372">
        <w:t xml:space="preserve">tillsynsmyndigheten. </w:t>
      </w:r>
      <w:r>
        <w:t xml:space="preserve">Enligt </w:t>
      </w:r>
      <w:r w:rsidRPr="005F3372">
        <w:rPr>
          <w:i/>
        </w:rPr>
        <w:t>första punkten</w:t>
      </w:r>
      <w:r>
        <w:t xml:space="preserve"> ska myndig</w:t>
      </w:r>
      <w:r>
        <w:softHyphen/>
        <w:t xml:space="preserve">heten utöva tillsyn över att dessa skyldigheter fullgörs. </w:t>
      </w:r>
    </w:p>
    <w:p w14:paraId="5371E2E5" w14:textId="083905CA" w:rsidR="0032594C" w:rsidRDefault="0032594C" w:rsidP="0032594C">
      <w:pPr>
        <w:pStyle w:val="Brdtextmedindrag"/>
      </w:pPr>
      <w:r>
        <w:t xml:space="preserve">Med stöd av </w:t>
      </w:r>
      <w:r w:rsidRPr="00BA52DF">
        <w:rPr>
          <w:i/>
        </w:rPr>
        <w:t>andra punkten</w:t>
      </w:r>
      <w:r>
        <w:t xml:space="preserve"> utövar tillsynsmyndigheten även tillsyn över </w:t>
      </w:r>
      <w:r w:rsidRPr="00CC694E">
        <w:rPr>
          <w:spacing w:val="-4"/>
        </w:rPr>
        <w:t>att lagen och föreskrifter som har meddelats med stöd av lagen följs. Myndig</w:t>
      </w:r>
      <w:r w:rsidR="00A308B5" w:rsidRPr="00CC694E">
        <w:rPr>
          <w:spacing w:val="-4"/>
        </w:rPr>
        <w:softHyphen/>
      </w:r>
      <w:r w:rsidRPr="00CC694E">
        <w:rPr>
          <w:spacing w:val="-2"/>
        </w:rPr>
        <w:t>hetens tillsyn omfattar även kontroll av anmälnings</w:t>
      </w:r>
      <w:r w:rsidRPr="00CC694E">
        <w:rPr>
          <w:spacing w:val="-2"/>
        </w:rPr>
        <w:softHyphen/>
        <w:t xml:space="preserve">skyldigheten enligt </w:t>
      </w:r>
      <w:r w:rsidR="00300C60">
        <w:rPr>
          <w:spacing w:val="-2"/>
        </w:rPr>
        <w:t>4</w:t>
      </w:r>
      <w:r w:rsidRPr="00CC694E">
        <w:rPr>
          <w:spacing w:val="-2"/>
        </w:rPr>
        <w:t xml:space="preserve"> §.</w:t>
      </w:r>
    </w:p>
    <w:p w14:paraId="531A5537" w14:textId="77777777" w:rsidR="0032594C" w:rsidRPr="00260ADF" w:rsidRDefault="0032594C" w:rsidP="0032594C">
      <w:pPr>
        <w:pStyle w:val="Brdtextmedindrag"/>
      </w:pPr>
    </w:p>
    <w:p w14:paraId="3443F9A5" w14:textId="7C3F50D6" w:rsidR="0032594C" w:rsidRPr="00396236" w:rsidRDefault="0032594C" w:rsidP="00D33606">
      <w:pPr>
        <w:pStyle w:val="Brdtext"/>
        <w:rPr>
          <w:sz w:val="18"/>
          <w:szCs w:val="18"/>
        </w:rPr>
      </w:pPr>
      <w:r>
        <w:rPr>
          <w:b/>
          <w:sz w:val="18"/>
          <w:szCs w:val="18"/>
        </w:rPr>
        <w:t>6</w:t>
      </w:r>
      <w:r w:rsidRPr="00396236">
        <w:rPr>
          <w:b/>
          <w:sz w:val="18"/>
          <w:szCs w:val="18"/>
        </w:rPr>
        <w:t> §</w:t>
      </w:r>
      <w:r w:rsidRPr="00396236">
        <w:rPr>
          <w:sz w:val="18"/>
          <w:szCs w:val="18"/>
        </w:rPr>
        <w:t>    </w:t>
      </w:r>
      <w:r w:rsidRPr="00F9631B">
        <w:rPr>
          <w:spacing w:val="-2"/>
          <w:sz w:val="18"/>
          <w:szCs w:val="18"/>
        </w:rPr>
        <w:t>Tillhandahållare av paketleveranstjänster ska lämna de upp</w:t>
      </w:r>
      <w:r w:rsidRPr="00F9631B">
        <w:rPr>
          <w:spacing w:val="-2"/>
          <w:sz w:val="18"/>
          <w:szCs w:val="18"/>
        </w:rPr>
        <w:softHyphen/>
        <w:t>lys</w:t>
      </w:r>
      <w:r w:rsidRPr="00F9631B">
        <w:rPr>
          <w:spacing w:val="-2"/>
          <w:sz w:val="18"/>
          <w:szCs w:val="18"/>
        </w:rPr>
        <w:softHyphen/>
      </w:r>
      <w:r w:rsidRPr="00F9631B">
        <w:rPr>
          <w:spacing w:val="-2"/>
          <w:sz w:val="18"/>
          <w:szCs w:val="18"/>
        </w:rPr>
        <w:softHyphen/>
        <w:t>ningar och hand</w:t>
      </w:r>
      <w:r w:rsidRPr="00F9631B">
        <w:rPr>
          <w:spacing w:val="-2"/>
          <w:sz w:val="18"/>
          <w:szCs w:val="18"/>
        </w:rPr>
        <w:softHyphen/>
      </w:r>
      <w:r w:rsidRPr="00396236">
        <w:rPr>
          <w:sz w:val="18"/>
          <w:szCs w:val="18"/>
        </w:rPr>
        <w:t>lingar som</w:t>
      </w:r>
      <w:r>
        <w:rPr>
          <w:sz w:val="18"/>
          <w:szCs w:val="18"/>
        </w:rPr>
        <w:t xml:space="preserve"> tillsynsmyndigheten begär</w:t>
      </w:r>
      <w:r w:rsidRPr="00396236">
        <w:rPr>
          <w:sz w:val="18"/>
          <w:szCs w:val="18"/>
        </w:rPr>
        <w:t xml:space="preserve"> för tillsynen.</w:t>
      </w:r>
    </w:p>
    <w:p w14:paraId="099A808F" w14:textId="77777777" w:rsidR="0032594C" w:rsidRPr="00260ADF" w:rsidRDefault="0032594C" w:rsidP="00D33606">
      <w:pPr>
        <w:pStyle w:val="Brdtextmedindrag"/>
      </w:pPr>
    </w:p>
    <w:p w14:paraId="074299F0" w14:textId="57D9AC9F" w:rsidR="0032594C" w:rsidRDefault="0032594C" w:rsidP="00D33606">
      <w:pPr>
        <w:pStyle w:val="Brdtext"/>
      </w:pPr>
      <w:r w:rsidRPr="00DF1441">
        <w:rPr>
          <w:spacing w:val="-4"/>
        </w:rPr>
        <w:t xml:space="preserve">Paragrafen, som har utformats </w:t>
      </w:r>
      <w:r w:rsidR="006C3D60">
        <w:rPr>
          <w:spacing w:val="-4"/>
        </w:rPr>
        <w:t xml:space="preserve">efter synpunkter från </w:t>
      </w:r>
      <w:r w:rsidRPr="00DF1441">
        <w:rPr>
          <w:i/>
          <w:spacing w:val="-4"/>
        </w:rPr>
        <w:t>Lagrådet</w:t>
      </w:r>
      <w:r w:rsidRPr="00DF1441">
        <w:rPr>
          <w:spacing w:val="-4"/>
        </w:rPr>
        <w:t>, anger</w:t>
      </w:r>
      <w:r>
        <w:t xml:space="preserve"> </w:t>
      </w:r>
      <w:r w:rsidRPr="00DF1441">
        <w:rPr>
          <w:spacing w:val="-2"/>
        </w:rPr>
        <w:t>befogenheter för den nationella tillsynsmyndigheten. Övervägandena finns i</w:t>
      </w:r>
      <w:r w:rsidRPr="00365D9A">
        <w:t xml:space="preserve"> avsnitt </w:t>
      </w:r>
      <w:r>
        <w:t>6</w:t>
      </w:r>
      <w:r w:rsidRPr="00365D9A">
        <w:t>.</w:t>
      </w:r>
      <w:r>
        <w:t>4</w:t>
      </w:r>
      <w:r w:rsidRPr="00365D9A">
        <w:t>.</w:t>
      </w:r>
    </w:p>
    <w:p w14:paraId="21183134" w14:textId="35DCFB2C" w:rsidR="0032594C" w:rsidRDefault="0032594C" w:rsidP="00D33606">
      <w:pPr>
        <w:pStyle w:val="Brdtextmedindrag"/>
      </w:pPr>
      <w:r>
        <w:rPr>
          <w:spacing w:val="-2"/>
        </w:rPr>
        <w:t xml:space="preserve">Av bestämmelsen följer att </w:t>
      </w:r>
      <w:r w:rsidRPr="004D6D12">
        <w:rPr>
          <w:spacing w:val="-2"/>
        </w:rPr>
        <w:t xml:space="preserve">tillsynsmyndigheten </w:t>
      </w:r>
      <w:r>
        <w:rPr>
          <w:spacing w:val="-2"/>
        </w:rPr>
        <w:t xml:space="preserve">har </w:t>
      </w:r>
      <w:r w:rsidRPr="004D6D12">
        <w:rPr>
          <w:spacing w:val="-2"/>
        </w:rPr>
        <w:t>rätt att begära</w:t>
      </w:r>
      <w:r w:rsidRPr="00287B91">
        <w:rPr>
          <w:spacing w:val="-2"/>
        </w:rPr>
        <w:t xml:space="preserve"> </w:t>
      </w:r>
      <w:r w:rsidRPr="004D6D12">
        <w:t>in upp</w:t>
      </w:r>
      <w:r w:rsidRPr="00DF1441">
        <w:rPr>
          <w:spacing w:val="-2"/>
        </w:rPr>
        <w:t>lysningar och handlingar för tillsynen från tillhandahållare av paketleverans</w:t>
      </w:r>
      <w:r w:rsidRPr="00DF1441">
        <w:rPr>
          <w:spacing w:val="-2"/>
        </w:rPr>
        <w:softHyphen/>
      </w:r>
      <w:r w:rsidRPr="00DF1441">
        <w:rPr>
          <w:spacing w:val="-3"/>
        </w:rPr>
        <w:t>tjänster. Uppgifter och underlag som behövs för tillsynen bör som huvudregel</w:t>
      </w:r>
      <w:r w:rsidRPr="004D6D12">
        <w:rPr>
          <w:spacing w:val="-3"/>
        </w:rPr>
        <w:t xml:space="preserve"> kunna hämtas in form</w:t>
      </w:r>
      <w:r w:rsidRPr="004D6D12">
        <w:rPr>
          <w:spacing w:val="-3"/>
        </w:rPr>
        <w:softHyphen/>
      </w:r>
      <w:r w:rsidRPr="00365D9A">
        <w:t>löst vid kontakter mellan</w:t>
      </w:r>
      <w:r>
        <w:t xml:space="preserve"> myndigheten och aktö</w:t>
      </w:r>
      <w:r w:rsidRPr="00365D9A">
        <w:t xml:space="preserve">rerna på </w:t>
      </w:r>
      <w:r>
        <w:t>paket</w:t>
      </w:r>
      <w:r w:rsidRPr="00365D9A">
        <w:t>markn</w:t>
      </w:r>
      <w:r>
        <w:t xml:space="preserve">aden. Att myndigheten kan </w:t>
      </w:r>
      <w:r w:rsidR="00E00AEB">
        <w:t xml:space="preserve">förena ett föreläggande om att lämna uppgifter med vite </w:t>
      </w:r>
      <w:r>
        <w:t>följer av 7</w:t>
      </w:r>
      <w:r w:rsidRPr="00365D9A">
        <w:t xml:space="preserve"> §</w:t>
      </w:r>
      <w:r>
        <w:t xml:space="preserve">. </w:t>
      </w:r>
    </w:p>
    <w:p w14:paraId="679F3673" w14:textId="77777777" w:rsidR="0032594C" w:rsidRPr="00260ADF" w:rsidRDefault="0032594C" w:rsidP="0032594C">
      <w:pPr>
        <w:pStyle w:val="Brdtextmedindrag"/>
      </w:pPr>
    </w:p>
    <w:p w14:paraId="61F8D2C9" w14:textId="1440A213" w:rsidR="0032594C" w:rsidRPr="00396236" w:rsidRDefault="0032594C" w:rsidP="00D33606">
      <w:pPr>
        <w:pStyle w:val="Brdtext"/>
        <w:rPr>
          <w:sz w:val="18"/>
          <w:szCs w:val="18"/>
        </w:rPr>
      </w:pPr>
      <w:r>
        <w:rPr>
          <w:b/>
          <w:sz w:val="18"/>
          <w:szCs w:val="18"/>
        </w:rPr>
        <w:t>7</w:t>
      </w:r>
      <w:r w:rsidRPr="00396236">
        <w:rPr>
          <w:b/>
          <w:sz w:val="18"/>
          <w:szCs w:val="18"/>
        </w:rPr>
        <w:t> §</w:t>
      </w:r>
      <w:r w:rsidRPr="00396236">
        <w:rPr>
          <w:sz w:val="18"/>
          <w:szCs w:val="18"/>
        </w:rPr>
        <w:t>    </w:t>
      </w:r>
      <w:r>
        <w:rPr>
          <w:spacing w:val="-2"/>
          <w:sz w:val="18"/>
          <w:szCs w:val="18"/>
        </w:rPr>
        <w:t>T</w:t>
      </w:r>
      <w:r w:rsidRPr="00C24A4A">
        <w:rPr>
          <w:spacing w:val="-2"/>
          <w:sz w:val="18"/>
          <w:szCs w:val="18"/>
        </w:rPr>
        <w:t>illsynsmyndigheten får meddela de förelägganden som behövs</w:t>
      </w:r>
      <w:r w:rsidRPr="00396236">
        <w:rPr>
          <w:sz w:val="18"/>
          <w:szCs w:val="18"/>
        </w:rPr>
        <w:t xml:space="preserve"> för </w:t>
      </w:r>
      <w:r w:rsidRPr="00AA1B2D">
        <w:rPr>
          <w:sz w:val="18"/>
          <w:szCs w:val="18"/>
        </w:rPr>
        <w:t xml:space="preserve">att en tillhandahållare av paketleveranstjänster ska </w:t>
      </w:r>
      <w:r w:rsidRPr="00800AE3">
        <w:rPr>
          <w:sz w:val="18"/>
          <w:szCs w:val="18"/>
        </w:rPr>
        <w:t>följa</w:t>
      </w:r>
    </w:p>
    <w:p w14:paraId="21BB5046" w14:textId="77777777" w:rsidR="0032594C" w:rsidRPr="00396236" w:rsidRDefault="0032594C" w:rsidP="00D33606">
      <w:pPr>
        <w:pStyle w:val="Brdtextmedindrag"/>
        <w:rPr>
          <w:sz w:val="18"/>
          <w:szCs w:val="18"/>
        </w:rPr>
      </w:pPr>
      <w:r w:rsidRPr="00396236">
        <w:rPr>
          <w:sz w:val="18"/>
          <w:szCs w:val="18"/>
        </w:rPr>
        <w:t>1. </w:t>
      </w:r>
      <w:r w:rsidRPr="00E51066">
        <w:rPr>
          <w:spacing w:val="-2"/>
          <w:sz w:val="18"/>
          <w:szCs w:val="18"/>
        </w:rPr>
        <w:t>artiklarna 4 och 5 i EU-förordningen och rättsakter som har meddelats med stöd</w:t>
      </w:r>
      <w:r w:rsidRPr="00396236">
        <w:rPr>
          <w:sz w:val="18"/>
          <w:szCs w:val="18"/>
        </w:rPr>
        <w:t xml:space="preserve"> av de artiklarna, och</w:t>
      </w:r>
    </w:p>
    <w:p w14:paraId="2A034C72" w14:textId="77777777" w:rsidR="0032594C" w:rsidRPr="00396236" w:rsidRDefault="0032594C" w:rsidP="00D33606">
      <w:pPr>
        <w:pStyle w:val="Brdtextmedindrag"/>
        <w:rPr>
          <w:sz w:val="18"/>
          <w:szCs w:val="18"/>
        </w:rPr>
      </w:pPr>
      <w:r w:rsidRPr="00396236">
        <w:rPr>
          <w:sz w:val="18"/>
          <w:szCs w:val="18"/>
        </w:rPr>
        <w:t>2. denna lag och föreskrifter som har meddelats med stöd av lagen.</w:t>
      </w:r>
    </w:p>
    <w:p w14:paraId="5B988209" w14:textId="77777777" w:rsidR="0032594C" w:rsidRPr="00396236" w:rsidRDefault="0032594C" w:rsidP="00D33606">
      <w:pPr>
        <w:pStyle w:val="Brdtextmedindrag"/>
        <w:rPr>
          <w:sz w:val="18"/>
          <w:szCs w:val="18"/>
        </w:rPr>
      </w:pPr>
      <w:r>
        <w:rPr>
          <w:sz w:val="18"/>
          <w:szCs w:val="18"/>
        </w:rPr>
        <w:t>Ett beslut om f</w:t>
      </w:r>
      <w:r w:rsidRPr="00396236">
        <w:rPr>
          <w:sz w:val="18"/>
          <w:szCs w:val="18"/>
        </w:rPr>
        <w:t>öreläggande får förenas med vite.</w:t>
      </w:r>
    </w:p>
    <w:p w14:paraId="04C17E32" w14:textId="038889BA" w:rsidR="0032594C" w:rsidRDefault="0032594C" w:rsidP="00D33606">
      <w:pPr>
        <w:pStyle w:val="Brdtextmedindrag"/>
        <w:rPr>
          <w:sz w:val="18"/>
          <w:szCs w:val="18"/>
        </w:rPr>
      </w:pPr>
      <w:r w:rsidRPr="00E51066">
        <w:rPr>
          <w:spacing w:val="-3"/>
          <w:sz w:val="18"/>
          <w:szCs w:val="18"/>
        </w:rPr>
        <w:t>Tillsynsmyndigheten får bestämma att ett beslut om föreläggande ska gälla omedel</w:t>
      </w:r>
      <w:r w:rsidR="00E51066" w:rsidRPr="00E51066">
        <w:rPr>
          <w:spacing w:val="-3"/>
          <w:sz w:val="18"/>
          <w:szCs w:val="18"/>
        </w:rPr>
        <w:softHyphen/>
      </w:r>
      <w:r w:rsidRPr="00B91FF4">
        <w:rPr>
          <w:sz w:val="18"/>
          <w:szCs w:val="18"/>
        </w:rPr>
        <w:t>bart</w:t>
      </w:r>
      <w:r w:rsidR="00F02C1B" w:rsidRPr="00B91FF4">
        <w:rPr>
          <w:sz w:val="18"/>
          <w:szCs w:val="18"/>
        </w:rPr>
        <w:t>,</w:t>
      </w:r>
      <w:r w:rsidRPr="00B91FF4">
        <w:rPr>
          <w:sz w:val="18"/>
          <w:szCs w:val="18"/>
        </w:rPr>
        <w:t xml:space="preserve"> om det krävs för att de rapporteringstider som anges i EU-förordningen ska kunna hållas.</w:t>
      </w:r>
    </w:p>
    <w:p w14:paraId="0E12FF5C" w14:textId="77777777" w:rsidR="0032594C" w:rsidRPr="001F450E" w:rsidRDefault="0032594C" w:rsidP="0032594C">
      <w:pPr>
        <w:pStyle w:val="Brdtextmedindrag"/>
      </w:pPr>
    </w:p>
    <w:p w14:paraId="09DB32EF" w14:textId="04E25684" w:rsidR="0032594C" w:rsidRPr="00DA0F20" w:rsidRDefault="0032594C" w:rsidP="00D33606">
      <w:pPr>
        <w:pStyle w:val="Brdtext"/>
      </w:pPr>
      <w:r>
        <w:rPr>
          <w:spacing w:val="-2"/>
        </w:rPr>
        <w:t>Genom</w:t>
      </w:r>
      <w:r w:rsidRPr="00C965DC">
        <w:rPr>
          <w:spacing w:val="-2"/>
        </w:rPr>
        <w:t xml:space="preserve"> paragrafen </w:t>
      </w:r>
      <w:r>
        <w:rPr>
          <w:spacing w:val="-2"/>
        </w:rPr>
        <w:t xml:space="preserve">ges den nationella </w:t>
      </w:r>
      <w:r w:rsidRPr="00DA0F20">
        <w:rPr>
          <w:spacing w:val="-2"/>
        </w:rPr>
        <w:t>tillsynsmyndigheten möjlighet att vidta de åtgärder som är nödvändiga för att säkerställa</w:t>
      </w:r>
      <w:r w:rsidRPr="008B2E69">
        <w:rPr>
          <w:spacing w:val="-2"/>
        </w:rPr>
        <w:t xml:space="preserve"> att</w:t>
      </w:r>
      <w:r w:rsidRPr="00C965DC">
        <w:rPr>
          <w:spacing w:val="-2"/>
        </w:rPr>
        <w:t xml:space="preserve"> EU-förordningen följs. </w:t>
      </w:r>
      <w:r w:rsidRPr="00DA0F20">
        <w:rPr>
          <w:spacing w:val="-2"/>
        </w:rPr>
        <w:t>Övervägandena</w:t>
      </w:r>
      <w:r w:rsidRPr="00DA0F20">
        <w:t xml:space="preserve"> finns i avsnitt 6.5. </w:t>
      </w:r>
    </w:p>
    <w:p w14:paraId="393DAB61" w14:textId="7ECC7BE9" w:rsidR="0032594C" w:rsidRDefault="0032594C" w:rsidP="00D33606">
      <w:pPr>
        <w:pStyle w:val="Brdtextmedindrag"/>
      </w:pPr>
      <w:r w:rsidRPr="00DA0F20">
        <w:rPr>
          <w:spacing w:val="-2"/>
        </w:rPr>
        <w:t xml:space="preserve">Av </w:t>
      </w:r>
      <w:r w:rsidRPr="00DA0F20">
        <w:rPr>
          <w:i/>
          <w:spacing w:val="-2"/>
        </w:rPr>
        <w:t>första stycket</w:t>
      </w:r>
      <w:r w:rsidRPr="00DA0F20">
        <w:rPr>
          <w:spacing w:val="-2"/>
        </w:rPr>
        <w:t xml:space="preserve"> följer att tillsynsmyndigheten får använda</w:t>
      </w:r>
      <w:r w:rsidRPr="00DA0F20">
        <w:t xml:space="preserve"> </w:t>
      </w:r>
      <w:r w:rsidRPr="00C012D1">
        <w:rPr>
          <w:spacing w:val="-2"/>
        </w:rPr>
        <w:t xml:space="preserve">sig av förelägganden. </w:t>
      </w:r>
      <w:r>
        <w:rPr>
          <w:spacing w:val="-2"/>
        </w:rPr>
        <w:t>Möjligheten</w:t>
      </w:r>
      <w:r w:rsidRPr="00EA376E">
        <w:rPr>
          <w:spacing w:val="-2"/>
        </w:rPr>
        <w:t xml:space="preserve"> </w:t>
      </w:r>
      <w:r w:rsidRPr="00DA0F20">
        <w:rPr>
          <w:spacing w:val="-2"/>
        </w:rPr>
        <w:t>bör användas när tillsynsmyndigheten inte</w:t>
      </w:r>
      <w:r w:rsidRPr="00DA0F20">
        <w:t xml:space="preserve"> får till stånd en rättelse på frivillig väg. Ett föreläggande får enligt </w:t>
      </w:r>
      <w:r w:rsidRPr="00DA0F20">
        <w:rPr>
          <w:i/>
        </w:rPr>
        <w:t>första</w:t>
      </w:r>
      <w:r w:rsidRPr="00DA0F20">
        <w:rPr>
          <w:i/>
          <w:spacing w:val="-4"/>
        </w:rPr>
        <w:t xml:space="preserve"> punkten </w:t>
      </w:r>
      <w:r w:rsidRPr="00DA0F20">
        <w:rPr>
          <w:spacing w:val="-4"/>
        </w:rPr>
        <w:t>meddelas för att säker</w:t>
      </w:r>
      <w:r w:rsidRPr="00DA0F20">
        <w:rPr>
          <w:spacing w:val="-4"/>
        </w:rPr>
        <w:softHyphen/>
      </w:r>
      <w:r w:rsidRPr="00DA0F20">
        <w:t>ställa</w:t>
      </w:r>
      <w:r>
        <w:t xml:space="preserve"> att artiklarna 4 och 5 i EU-för</w:t>
      </w:r>
      <w:r w:rsidRPr="003B55B5">
        <w:rPr>
          <w:spacing w:val="-3"/>
        </w:rPr>
        <w:t>ordningen följs. Bestämmelsen har utfor</w:t>
      </w:r>
      <w:r w:rsidRPr="003B55B5">
        <w:rPr>
          <w:spacing w:val="-3"/>
        </w:rPr>
        <w:softHyphen/>
        <w:t>mats så att den även omfattar genom</w:t>
      </w:r>
      <w:r w:rsidRPr="003B55B5">
        <w:rPr>
          <w:spacing w:val="-3"/>
        </w:rPr>
        <w:softHyphen/>
      </w:r>
      <w:r>
        <w:t xml:space="preserve">förandeakter som antas med stöd av EU-förordningen. Enligt </w:t>
      </w:r>
      <w:r w:rsidRPr="00937768">
        <w:rPr>
          <w:i/>
        </w:rPr>
        <w:t>andra punkten</w:t>
      </w:r>
      <w:r>
        <w:t xml:space="preserve"> får ett föreläggande meddelas för att säkerställa att denna lag och föreskrifter som har meddelats med stöd av lagen följs.</w:t>
      </w:r>
    </w:p>
    <w:p w14:paraId="0DE476B1" w14:textId="3268248D" w:rsidR="0032594C" w:rsidRDefault="0032594C" w:rsidP="00D33606">
      <w:pPr>
        <w:pStyle w:val="Brdtextmedindrag"/>
      </w:pPr>
      <w:r w:rsidRPr="00C965DC">
        <w:rPr>
          <w:spacing w:val="-2"/>
        </w:rPr>
        <w:t xml:space="preserve">I </w:t>
      </w:r>
      <w:r w:rsidRPr="00C965DC">
        <w:rPr>
          <w:i/>
          <w:spacing w:val="-2"/>
        </w:rPr>
        <w:t>andra stycket</w:t>
      </w:r>
      <w:r w:rsidRPr="00C965DC">
        <w:rPr>
          <w:spacing w:val="-2"/>
        </w:rPr>
        <w:t xml:space="preserve"> anges att </w:t>
      </w:r>
      <w:r>
        <w:rPr>
          <w:spacing w:val="-2"/>
        </w:rPr>
        <w:t xml:space="preserve">ett beslut om </w:t>
      </w:r>
      <w:r w:rsidRPr="00C965DC">
        <w:rPr>
          <w:spacing w:val="-2"/>
        </w:rPr>
        <w:t xml:space="preserve">föreläggande får förenas med vite. </w:t>
      </w:r>
      <w:r w:rsidRPr="00007F77">
        <w:rPr>
          <w:spacing w:val="-4"/>
        </w:rPr>
        <w:t xml:space="preserve">Tillsynsmyndigheten får själv bestämma när </w:t>
      </w:r>
      <w:r w:rsidR="00E51066">
        <w:rPr>
          <w:spacing w:val="-4"/>
        </w:rPr>
        <w:t>detta ska ske</w:t>
      </w:r>
      <w:r w:rsidRPr="00260ADF">
        <w:t xml:space="preserve">. </w:t>
      </w:r>
      <w:r w:rsidRPr="008F788C">
        <w:t>Allmänna bestämmelser om vite finns i lagen (1985:206) om viten.</w:t>
      </w:r>
    </w:p>
    <w:p w14:paraId="10AA1E99" w14:textId="07272F2F" w:rsidR="0032594C" w:rsidRPr="00007F77" w:rsidRDefault="0032594C" w:rsidP="00D33606">
      <w:pPr>
        <w:pStyle w:val="Brdtextmedindrag"/>
        <w:rPr>
          <w:spacing w:val="-2"/>
        </w:rPr>
      </w:pPr>
      <w:r w:rsidRPr="00E51066">
        <w:rPr>
          <w:spacing w:val="-4"/>
        </w:rPr>
        <w:t xml:space="preserve">Enligt </w:t>
      </w:r>
      <w:r w:rsidRPr="00E51066">
        <w:rPr>
          <w:i/>
          <w:spacing w:val="-4"/>
        </w:rPr>
        <w:t>tredje stycket</w:t>
      </w:r>
      <w:r w:rsidR="0019618A" w:rsidRPr="00E51066">
        <w:rPr>
          <w:spacing w:val="-4"/>
        </w:rPr>
        <w:t xml:space="preserve">, som </w:t>
      </w:r>
      <w:r w:rsidR="00797FE4" w:rsidRPr="00E51066">
        <w:rPr>
          <w:spacing w:val="-4"/>
        </w:rPr>
        <w:t xml:space="preserve">delvis </w:t>
      </w:r>
      <w:r w:rsidR="0019618A" w:rsidRPr="00E51066">
        <w:rPr>
          <w:spacing w:val="-4"/>
        </w:rPr>
        <w:t xml:space="preserve">utformats i enlighet med </w:t>
      </w:r>
      <w:r w:rsidR="0019618A" w:rsidRPr="00E51066">
        <w:rPr>
          <w:i/>
          <w:spacing w:val="-4"/>
        </w:rPr>
        <w:t>Lagrådets</w:t>
      </w:r>
      <w:r w:rsidR="0019618A" w:rsidRPr="00E51066">
        <w:rPr>
          <w:spacing w:val="-4"/>
        </w:rPr>
        <w:t xml:space="preserve"> förslag,</w:t>
      </w:r>
      <w:r w:rsidR="0019618A">
        <w:rPr>
          <w:spacing w:val="-2"/>
        </w:rPr>
        <w:t xml:space="preserve"> </w:t>
      </w:r>
      <w:r w:rsidRPr="00007F77">
        <w:rPr>
          <w:spacing w:val="-2"/>
        </w:rPr>
        <w:t xml:space="preserve">får tillsynsmyndigheten bestämma att </w:t>
      </w:r>
      <w:r w:rsidRPr="00007F77">
        <w:rPr>
          <w:spacing w:val="-3"/>
        </w:rPr>
        <w:t xml:space="preserve">ett beslut om föreläggande ska gälla </w:t>
      </w:r>
      <w:r w:rsidRPr="00E51066">
        <w:rPr>
          <w:spacing w:val="-4"/>
        </w:rPr>
        <w:t>omedelbart</w:t>
      </w:r>
      <w:r w:rsidR="0019618A" w:rsidRPr="00E51066">
        <w:rPr>
          <w:spacing w:val="-4"/>
        </w:rPr>
        <w:t>,</w:t>
      </w:r>
      <w:r w:rsidRPr="00E51066">
        <w:rPr>
          <w:spacing w:val="-4"/>
        </w:rPr>
        <w:t xml:space="preserve"> om det krävs för att de rapporteringstider som anges i EU-förord</w:t>
      </w:r>
      <w:r w:rsidR="00E51066" w:rsidRPr="00E51066">
        <w:rPr>
          <w:spacing w:val="-4"/>
        </w:rPr>
        <w:softHyphen/>
      </w:r>
      <w:r w:rsidRPr="003A1097">
        <w:rPr>
          <w:spacing w:val="-3"/>
        </w:rPr>
        <w:t>ningen ska kunna hållas</w:t>
      </w:r>
      <w:r w:rsidRPr="00BF23C8">
        <w:rPr>
          <w:spacing w:val="-2"/>
        </w:rPr>
        <w:t>.</w:t>
      </w:r>
    </w:p>
    <w:p w14:paraId="69649332" w14:textId="77777777" w:rsidR="0032594C" w:rsidRPr="007E2508" w:rsidRDefault="0032594C" w:rsidP="0032594C">
      <w:pPr>
        <w:pStyle w:val="Brdtextmedindrag"/>
      </w:pPr>
    </w:p>
    <w:p w14:paraId="0FC01D53" w14:textId="37BDA456" w:rsidR="0032594C" w:rsidRPr="00C32D63" w:rsidRDefault="0032594C" w:rsidP="00D33606">
      <w:pPr>
        <w:pStyle w:val="Brdtext"/>
        <w:rPr>
          <w:sz w:val="18"/>
          <w:szCs w:val="18"/>
        </w:rPr>
      </w:pPr>
      <w:r w:rsidRPr="00C32D63">
        <w:rPr>
          <w:b/>
          <w:sz w:val="18"/>
          <w:szCs w:val="18"/>
        </w:rPr>
        <w:t>8 §</w:t>
      </w:r>
      <w:r w:rsidRPr="00C32D63">
        <w:rPr>
          <w:sz w:val="18"/>
          <w:szCs w:val="18"/>
        </w:rPr>
        <w:t>    </w:t>
      </w:r>
      <w:r w:rsidRPr="00E51066">
        <w:rPr>
          <w:spacing w:val="-3"/>
          <w:sz w:val="18"/>
          <w:szCs w:val="18"/>
        </w:rPr>
        <w:t>Tillsynsmyndighetens beslut om åtgärder för tillsynen får verkställas av Krono</w:t>
      </w:r>
      <w:r w:rsidR="00E51066" w:rsidRPr="00E51066">
        <w:rPr>
          <w:spacing w:val="-3"/>
          <w:sz w:val="18"/>
          <w:szCs w:val="18"/>
        </w:rPr>
        <w:softHyphen/>
      </w:r>
      <w:r w:rsidRPr="00C32D63">
        <w:rPr>
          <w:spacing w:val="-2"/>
          <w:sz w:val="18"/>
          <w:szCs w:val="18"/>
        </w:rPr>
        <w:softHyphen/>
      </w:r>
      <w:r w:rsidRPr="00C32D63">
        <w:rPr>
          <w:spacing w:val="-2"/>
          <w:sz w:val="18"/>
          <w:szCs w:val="18"/>
        </w:rPr>
        <w:softHyphen/>
        <w:t>fogdemyn</w:t>
      </w:r>
      <w:r w:rsidRPr="00C32D63">
        <w:rPr>
          <w:spacing w:val="-2"/>
          <w:sz w:val="18"/>
          <w:szCs w:val="18"/>
        </w:rPr>
        <w:softHyphen/>
        <w:t>dig</w:t>
      </w:r>
      <w:r w:rsidRPr="00C32D63">
        <w:rPr>
          <w:spacing w:val="-2"/>
          <w:sz w:val="18"/>
          <w:szCs w:val="18"/>
        </w:rPr>
        <w:softHyphen/>
        <w:t xml:space="preserve">heten. </w:t>
      </w:r>
      <w:r w:rsidRPr="00C32D63">
        <w:rPr>
          <w:sz w:val="18"/>
          <w:szCs w:val="18"/>
        </w:rPr>
        <w:t>Då gäller bestämmelserna i utsökningsbalken om verkställighet av förpliktelser som inte avser betalningsskyldighet, avhysning eller avlägsnande.</w:t>
      </w:r>
    </w:p>
    <w:p w14:paraId="4A0078C9" w14:textId="77777777" w:rsidR="0032594C" w:rsidRPr="00413F7A" w:rsidDel="00565765" w:rsidRDefault="0032594C" w:rsidP="0032594C">
      <w:pPr>
        <w:pStyle w:val="Brdtextmedindrag"/>
      </w:pPr>
    </w:p>
    <w:p w14:paraId="62642FB2" w14:textId="7A65F1F9" w:rsidR="0032594C" w:rsidRDefault="0032594C" w:rsidP="00D33606">
      <w:pPr>
        <w:pStyle w:val="Brdtext"/>
      </w:pPr>
      <w:r w:rsidRPr="002A37A5">
        <w:rPr>
          <w:spacing w:val="-3"/>
        </w:rPr>
        <w:t>Paragrafen</w:t>
      </w:r>
      <w:r w:rsidR="003A1097" w:rsidRPr="002A37A5">
        <w:rPr>
          <w:spacing w:val="-3"/>
        </w:rPr>
        <w:t xml:space="preserve"> reglerar den nationella tillsynsmyndighetens möjlighet att få verk</w:t>
      </w:r>
      <w:r w:rsidR="002A37A5" w:rsidRPr="002A37A5">
        <w:rPr>
          <w:spacing w:val="-3"/>
        </w:rPr>
        <w:softHyphen/>
      </w:r>
      <w:r w:rsidR="003A1097">
        <w:rPr>
          <w:spacing w:val="-2"/>
        </w:rPr>
        <w:t xml:space="preserve">ställighet hos Kronofogdemyndigheten av beslut som avser åtgärder för </w:t>
      </w:r>
      <w:r w:rsidR="003A1097" w:rsidRPr="002A37A5">
        <w:rPr>
          <w:spacing w:val="-3"/>
        </w:rPr>
        <w:t xml:space="preserve">tillsynen. </w:t>
      </w:r>
      <w:r w:rsidR="00BC3214" w:rsidRPr="002A37A5">
        <w:rPr>
          <w:spacing w:val="-3"/>
        </w:rPr>
        <w:t xml:space="preserve">Till följd av </w:t>
      </w:r>
      <w:r w:rsidR="00BC3214" w:rsidRPr="002A37A5">
        <w:rPr>
          <w:i/>
          <w:spacing w:val="-3"/>
        </w:rPr>
        <w:t>Lagrådets</w:t>
      </w:r>
      <w:r w:rsidR="00BC3214" w:rsidRPr="002A37A5">
        <w:rPr>
          <w:spacing w:val="-3"/>
        </w:rPr>
        <w:t xml:space="preserve"> synpunkter </w:t>
      </w:r>
      <w:r w:rsidR="003A1097" w:rsidRPr="002A37A5">
        <w:rPr>
          <w:spacing w:val="-3"/>
        </w:rPr>
        <w:t xml:space="preserve">har </w:t>
      </w:r>
      <w:r w:rsidR="00B144A1" w:rsidRPr="002A37A5">
        <w:rPr>
          <w:spacing w:val="-3"/>
        </w:rPr>
        <w:t>bestämmelserna</w:t>
      </w:r>
      <w:r w:rsidR="00AB0CDA" w:rsidRPr="002A37A5">
        <w:rPr>
          <w:spacing w:val="-3"/>
        </w:rPr>
        <w:t xml:space="preserve"> </w:t>
      </w:r>
      <w:r w:rsidRPr="002A37A5">
        <w:rPr>
          <w:spacing w:val="-3"/>
        </w:rPr>
        <w:t>omplacerats</w:t>
      </w:r>
      <w:r>
        <w:rPr>
          <w:spacing w:val="-2"/>
        </w:rPr>
        <w:t xml:space="preserve"> i </w:t>
      </w:r>
      <w:r w:rsidRPr="006703FA">
        <w:rPr>
          <w:spacing w:val="-3"/>
        </w:rPr>
        <w:t>förhållande till förslaget i lagrådsremissen</w:t>
      </w:r>
      <w:r w:rsidR="003A1097" w:rsidRPr="006703FA">
        <w:rPr>
          <w:spacing w:val="-3"/>
        </w:rPr>
        <w:t>.</w:t>
      </w:r>
      <w:r w:rsidRPr="006703FA">
        <w:rPr>
          <w:spacing w:val="-3"/>
        </w:rPr>
        <w:t xml:space="preserve"> Övervägandena finns i avsnitt 6.4.</w:t>
      </w:r>
    </w:p>
    <w:p w14:paraId="678AAF5E" w14:textId="77777777" w:rsidR="0032594C" w:rsidRPr="00413F7A" w:rsidRDefault="0032594C" w:rsidP="0032594C">
      <w:pPr>
        <w:pStyle w:val="Brdtext"/>
        <w:rPr>
          <w:b/>
        </w:rPr>
      </w:pPr>
    </w:p>
    <w:p w14:paraId="526FC72B" w14:textId="56F06A87" w:rsidR="0032594C" w:rsidRPr="00007F77" w:rsidRDefault="0032594C" w:rsidP="00D33606">
      <w:pPr>
        <w:pStyle w:val="Brdtext"/>
        <w:rPr>
          <w:spacing w:val="-2"/>
          <w:sz w:val="18"/>
          <w:szCs w:val="18"/>
        </w:rPr>
      </w:pPr>
      <w:r>
        <w:rPr>
          <w:b/>
          <w:sz w:val="18"/>
          <w:szCs w:val="18"/>
        </w:rPr>
        <w:t>9</w:t>
      </w:r>
      <w:r w:rsidRPr="00396236">
        <w:rPr>
          <w:b/>
          <w:sz w:val="18"/>
          <w:szCs w:val="18"/>
        </w:rPr>
        <w:t> §</w:t>
      </w:r>
      <w:r w:rsidRPr="00396236">
        <w:rPr>
          <w:sz w:val="18"/>
          <w:szCs w:val="18"/>
        </w:rPr>
        <w:t>    </w:t>
      </w:r>
      <w:r w:rsidRPr="00007F77">
        <w:rPr>
          <w:spacing w:val="-2"/>
          <w:sz w:val="18"/>
          <w:szCs w:val="18"/>
        </w:rPr>
        <w:t>Om en näringsidkare inte tillhandahåller information till konsum</w:t>
      </w:r>
      <w:r w:rsidRPr="00007F77">
        <w:rPr>
          <w:spacing w:val="-2"/>
          <w:sz w:val="18"/>
          <w:szCs w:val="18"/>
        </w:rPr>
        <w:softHyphen/>
        <w:t>enter i enlig</w:t>
      </w:r>
      <w:r w:rsidRPr="00007F77">
        <w:rPr>
          <w:spacing w:val="-2"/>
          <w:sz w:val="18"/>
          <w:szCs w:val="18"/>
        </w:rPr>
        <w:softHyphen/>
        <w:t>het</w:t>
      </w:r>
      <w:r w:rsidRPr="00396236">
        <w:rPr>
          <w:sz w:val="18"/>
          <w:szCs w:val="18"/>
        </w:rPr>
        <w:t xml:space="preserve"> med artikel 7 i EU-förordningen</w:t>
      </w:r>
      <w:r>
        <w:rPr>
          <w:sz w:val="18"/>
          <w:szCs w:val="18"/>
        </w:rPr>
        <w:t>,</w:t>
      </w:r>
      <w:r w:rsidRPr="00396236">
        <w:rPr>
          <w:sz w:val="18"/>
          <w:szCs w:val="18"/>
        </w:rPr>
        <w:t xml:space="preserve"> ska marknads</w:t>
      </w:r>
      <w:r w:rsidRPr="00396236">
        <w:rPr>
          <w:sz w:val="18"/>
          <w:szCs w:val="18"/>
        </w:rPr>
        <w:softHyphen/>
        <w:t>förings</w:t>
      </w:r>
      <w:r w:rsidRPr="00396236">
        <w:rPr>
          <w:sz w:val="18"/>
          <w:szCs w:val="18"/>
        </w:rPr>
        <w:softHyphen/>
        <w:t xml:space="preserve">lagen (2008:486) tillämpas, med undantag </w:t>
      </w:r>
      <w:r>
        <w:rPr>
          <w:sz w:val="18"/>
          <w:szCs w:val="18"/>
        </w:rPr>
        <w:t>av</w:t>
      </w:r>
      <w:r w:rsidRPr="00396236">
        <w:rPr>
          <w:sz w:val="18"/>
          <w:szCs w:val="18"/>
        </w:rPr>
        <w:t xml:space="preserve"> bestäm</w:t>
      </w:r>
      <w:r w:rsidRPr="00396236">
        <w:rPr>
          <w:sz w:val="18"/>
          <w:szCs w:val="18"/>
        </w:rPr>
        <w:softHyphen/>
        <w:t>melserna i 29–36 §§ om marknads</w:t>
      </w:r>
      <w:r w:rsidRPr="00396236">
        <w:rPr>
          <w:sz w:val="18"/>
          <w:szCs w:val="18"/>
        </w:rPr>
        <w:softHyphen/>
        <w:t>störnings</w:t>
      </w:r>
      <w:r w:rsidRPr="00396236">
        <w:rPr>
          <w:sz w:val="18"/>
          <w:szCs w:val="18"/>
        </w:rPr>
        <w:softHyphen/>
      </w:r>
      <w:r>
        <w:rPr>
          <w:sz w:val="18"/>
          <w:szCs w:val="18"/>
        </w:rPr>
        <w:softHyphen/>
      </w:r>
      <w:r w:rsidRPr="00396236">
        <w:rPr>
          <w:sz w:val="18"/>
          <w:szCs w:val="18"/>
        </w:rPr>
        <w:t xml:space="preserve">avgift. Sådan </w:t>
      </w:r>
      <w:r w:rsidRPr="00007F77">
        <w:rPr>
          <w:spacing w:val="-2"/>
          <w:sz w:val="18"/>
          <w:szCs w:val="18"/>
        </w:rPr>
        <w:t>inform</w:t>
      </w:r>
      <w:r w:rsidRPr="00007F77">
        <w:rPr>
          <w:spacing w:val="-2"/>
          <w:sz w:val="18"/>
          <w:szCs w:val="18"/>
        </w:rPr>
        <w:softHyphen/>
        <w:t>ation ska anses vara väsentlig enligt 10 § tredje stycket marknadsföringslagen.</w:t>
      </w:r>
    </w:p>
    <w:p w14:paraId="2538ACF1" w14:textId="77777777" w:rsidR="0032594C" w:rsidRPr="001359E6" w:rsidRDefault="0032594C" w:rsidP="00D33606">
      <w:pPr>
        <w:pStyle w:val="Brdtextmedindrag"/>
      </w:pPr>
    </w:p>
    <w:p w14:paraId="0A4F57BF" w14:textId="77777777" w:rsidR="0032594C" w:rsidRDefault="0032594C" w:rsidP="0032594C">
      <w:pPr>
        <w:pStyle w:val="Brdtext"/>
      </w:pPr>
      <w:r>
        <w:t>Paragrafen innebär att sanktionssystemet enligt marknadsföringslagen ska tillämpas vid över</w:t>
      </w:r>
      <w:r>
        <w:softHyphen/>
        <w:t>trädelser av artikel 7 i EU-förordningen. Övervägandena finns i avsnitt 6.5</w:t>
      </w:r>
      <w:r w:rsidRPr="00365D9A">
        <w:t>.</w:t>
      </w:r>
    </w:p>
    <w:p w14:paraId="20E5E4B9" w14:textId="77777777" w:rsidR="0032594C" w:rsidRDefault="0032594C" w:rsidP="0032594C">
      <w:pPr>
        <w:pStyle w:val="Brdtextmedindrag"/>
      </w:pPr>
      <w:r>
        <w:t xml:space="preserve">Av </w:t>
      </w:r>
      <w:r w:rsidRPr="00BA6606">
        <w:rPr>
          <w:i/>
        </w:rPr>
        <w:t>första meningen</w:t>
      </w:r>
      <w:r>
        <w:t xml:space="preserve"> följer att om en näringsidkare inte tillhandahåller </w:t>
      </w:r>
      <w:r w:rsidRPr="00007F77">
        <w:rPr>
          <w:spacing w:val="-2"/>
        </w:rPr>
        <w:t>information till konsumenter i enlighet med artikel 7 i EU-förordningen kan</w:t>
      </w:r>
      <w:r>
        <w:t xml:space="preserve"> marknadsföringslagen komma att tillämpas. I den lagen finns sanktioner i form av s.k. informationsförelägganden (jfr 24, 26 och 28 §§). </w:t>
      </w:r>
      <w:r w:rsidRPr="007E5179">
        <w:rPr>
          <w:spacing w:val="-3"/>
        </w:rPr>
        <w:t>Marknads</w:t>
      </w:r>
      <w:r w:rsidRPr="002A37A5">
        <w:rPr>
          <w:spacing w:val="-4"/>
        </w:rPr>
        <w:t>föringslagens bestämmelser om marknadsstörningsavgift ska dock inte tillämpas</w:t>
      </w:r>
      <w:r w:rsidRPr="00681A16">
        <w:t xml:space="preserve"> i de fall som omfattas av paragrafen.</w:t>
      </w:r>
      <w:r>
        <w:t xml:space="preserve"> </w:t>
      </w:r>
    </w:p>
    <w:p w14:paraId="2E8458BC" w14:textId="37ED4AC7" w:rsidR="0032594C" w:rsidRDefault="0032594C" w:rsidP="0032594C">
      <w:pPr>
        <w:pStyle w:val="Brdtextmedindrag"/>
      </w:pPr>
      <w:r w:rsidRPr="006208F2">
        <w:t xml:space="preserve">Av </w:t>
      </w:r>
      <w:r>
        <w:rPr>
          <w:i/>
        </w:rPr>
        <w:t>a</w:t>
      </w:r>
      <w:r w:rsidRPr="00BA6606">
        <w:rPr>
          <w:i/>
        </w:rPr>
        <w:t>ndra meningen</w:t>
      </w:r>
      <w:r>
        <w:t xml:space="preserve"> följer att information enligt artikel 7 i EU-förord</w:t>
      </w:r>
      <w:r w:rsidRPr="007E5179">
        <w:rPr>
          <w:spacing w:val="-2"/>
        </w:rPr>
        <w:t>ningen, i Konsumentverkets tillsyn över den information som näringsidkare</w:t>
      </w:r>
      <w:r>
        <w:t xml:space="preserve"> </w:t>
      </w:r>
      <w:r w:rsidRPr="002A37A5">
        <w:t>ska tillhandahålla, ska anses vara väsentlig enligt 10 § tredje stycket marknads</w:t>
      </w:r>
      <w:r w:rsidR="002A37A5" w:rsidRPr="002A37A5">
        <w:softHyphen/>
      </w:r>
      <w:r w:rsidR="00C161D2">
        <w:softHyphen/>
      </w:r>
      <w:r>
        <w:softHyphen/>
        <w:t>föringslagen.</w:t>
      </w:r>
    </w:p>
    <w:p w14:paraId="3838C81B" w14:textId="77777777" w:rsidR="0032594C" w:rsidRDefault="0032594C" w:rsidP="0032594C">
      <w:pPr>
        <w:pStyle w:val="Rubrik4utannumrering"/>
      </w:pPr>
      <w:r w:rsidRPr="0047213E">
        <w:t>Avgifter</w:t>
      </w:r>
    </w:p>
    <w:p w14:paraId="75619417" w14:textId="7A978EEE" w:rsidR="0032594C" w:rsidRDefault="0032594C" w:rsidP="000A2C9D">
      <w:pPr>
        <w:pStyle w:val="Brdtext"/>
        <w:rPr>
          <w:sz w:val="18"/>
          <w:szCs w:val="18"/>
        </w:rPr>
      </w:pPr>
      <w:r>
        <w:rPr>
          <w:b/>
          <w:sz w:val="18"/>
          <w:szCs w:val="18"/>
        </w:rPr>
        <w:t>10</w:t>
      </w:r>
      <w:r w:rsidRPr="00396236">
        <w:rPr>
          <w:b/>
          <w:sz w:val="18"/>
          <w:szCs w:val="18"/>
        </w:rPr>
        <w:t> </w:t>
      </w:r>
      <w:r w:rsidRPr="001F24AE">
        <w:rPr>
          <w:b/>
          <w:spacing w:val="-2"/>
          <w:sz w:val="18"/>
          <w:szCs w:val="18"/>
        </w:rPr>
        <w:t>§</w:t>
      </w:r>
      <w:r w:rsidRPr="001F24AE">
        <w:rPr>
          <w:spacing w:val="-2"/>
          <w:sz w:val="18"/>
          <w:szCs w:val="18"/>
        </w:rPr>
        <w:t>    </w:t>
      </w:r>
      <w:r w:rsidRPr="008C0BBE">
        <w:rPr>
          <w:spacing w:val="-2"/>
          <w:sz w:val="18"/>
          <w:szCs w:val="18"/>
        </w:rPr>
        <w:t>Regeringen eller den myndighet som regeringen bestämmer får meddela före</w:t>
      </w:r>
      <w:r w:rsidRPr="008C0BBE">
        <w:rPr>
          <w:spacing w:val="-2"/>
          <w:sz w:val="18"/>
          <w:szCs w:val="18"/>
        </w:rPr>
        <w:softHyphen/>
      </w:r>
      <w:r w:rsidRPr="001F24AE">
        <w:rPr>
          <w:spacing w:val="2"/>
          <w:sz w:val="18"/>
          <w:szCs w:val="18"/>
        </w:rPr>
        <w:t>skrifter</w:t>
      </w:r>
      <w:r w:rsidRPr="00396236">
        <w:rPr>
          <w:sz w:val="18"/>
          <w:szCs w:val="18"/>
        </w:rPr>
        <w:t xml:space="preserve"> om </w:t>
      </w:r>
      <w:r>
        <w:rPr>
          <w:sz w:val="18"/>
          <w:szCs w:val="18"/>
        </w:rPr>
        <w:t xml:space="preserve">att </w:t>
      </w:r>
      <w:r w:rsidRPr="00396236">
        <w:rPr>
          <w:sz w:val="18"/>
          <w:szCs w:val="18"/>
        </w:rPr>
        <w:t>den som omfattas av skyldig</w:t>
      </w:r>
      <w:r w:rsidRPr="00396236">
        <w:rPr>
          <w:sz w:val="18"/>
          <w:szCs w:val="18"/>
        </w:rPr>
        <w:softHyphen/>
        <w:t>heterna enligt artiklarna 4 och 5 i EU-</w:t>
      </w:r>
      <w:r w:rsidRPr="008C0BBE">
        <w:rPr>
          <w:spacing w:val="-2"/>
          <w:sz w:val="18"/>
          <w:szCs w:val="18"/>
        </w:rPr>
        <w:t>förordningen ska betala avgift för tillsynsmyndighetens verksam</w:t>
      </w:r>
      <w:r w:rsidRPr="008C0BBE">
        <w:rPr>
          <w:spacing w:val="-2"/>
          <w:sz w:val="18"/>
          <w:szCs w:val="18"/>
        </w:rPr>
        <w:softHyphen/>
        <w:t>het enligt denna lag.</w:t>
      </w:r>
    </w:p>
    <w:p w14:paraId="3B7B1FDB" w14:textId="77777777" w:rsidR="0032594C" w:rsidRDefault="0032594C" w:rsidP="0032594C">
      <w:pPr>
        <w:pStyle w:val="Brdtextmedindrag"/>
      </w:pPr>
    </w:p>
    <w:p w14:paraId="7D81E4CE" w14:textId="77777777" w:rsidR="0032594C" w:rsidRDefault="0032594C" w:rsidP="0032594C">
      <w:pPr>
        <w:pStyle w:val="Brdtext"/>
      </w:pPr>
      <w:r>
        <w:t>Genom paragrafen bemyndigas regeringen eller den myndighet som rege</w:t>
      </w:r>
      <w:r w:rsidRPr="007E5179">
        <w:rPr>
          <w:spacing w:val="-3"/>
        </w:rPr>
        <w:t>ringen bestämmer att meddela föreskrifter om avgifter. Övervägandena finns</w:t>
      </w:r>
      <w:r>
        <w:t xml:space="preserve"> i avsnitt 7</w:t>
      </w:r>
      <w:r w:rsidRPr="00365D9A">
        <w:t>.</w:t>
      </w:r>
      <w:r w:rsidRPr="00260ADF">
        <w:t xml:space="preserve"> </w:t>
      </w:r>
    </w:p>
    <w:p w14:paraId="7B33A147" w14:textId="77777777" w:rsidR="0032594C" w:rsidRDefault="0032594C" w:rsidP="0032594C">
      <w:pPr>
        <w:pStyle w:val="Brdtextmedindrag"/>
      </w:pPr>
      <w:r>
        <w:t xml:space="preserve">Bestämmelsen </w:t>
      </w:r>
      <w:r w:rsidRPr="001359E6">
        <w:t>gör det möjligt att införa ett avgifts</w:t>
      </w:r>
      <w:r>
        <w:t>uttag</w:t>
      </w:r>
      <w:r w:rsidRPr="001359E6">
        <w:t xml:space="preserve"> för att finansiera </w:t>
      </w:r>
      <w:r>
        <w:t xml:space="preserve">den nationella </w:t>
      </w:r>
      <w:r w:rsidRPr="001359E6">
        <w:t xml:space="preserve">tillsynsmyndighetens verksamhet enligt </w:t>
      </w:r>
      <w:r>
        <w:t>5</w:t>
      </w:r>
      <w:r w:rsidRPr="001359E6">
        <w:t xml:space="preserve"> §. </w:t>
      </w:r>
      <w:r>
        <w:t xml:space="preserve">Skyldigheten </w:t>
      </w:r>
      <w:r w:rsidRPr="00007F77">
        <w:rPr>
          <w:spacing w:val="-2"/>
        </w:rPr>
        <w:t>att betala en avgift omfattar de tillhandahållare av paketleveranstjänster som omfattas av skyldigheterna enligt artiklarna 4 och 5 i EU-förordningen.</w:t>
      </w:r>
      <w:r>
        <w:t xml:space="preserve"> </w:t>
      </w:r>
    </w:p>
    <w:p w14:paraId="06BF171C" w14:textId="77777777" w:rsidR="0032594C" w:rsidRDefault="0032594C" w:rsidP="0032594C">
      <w:pPr>
        <w:pStyle w:val="Rubrik4utannumrering"/>
      </w:pPr>
      <w:r>
        <w:t>Överklagande</w:t>
      </w:r>
    </w:p>
    <w:p w14:paraId="6BE63974" w14:textId="108E0405" w:rsidR="0032594C" w:rsidRPr="00396236" w:rsidRDefault="0032594C" w:rsidP="000A2C9D">
      <w:pPr>
        <w:pStyle w:val="Brdtext"/>
        <w:rPr>
          <w:sz w:val="18"/>
          <w:szCs w:val="18"/>
        </w:rPr>
      </w:pPr>
      <w:r>
        <w:rPr>
          <w:b/>
          <w:sz w:val="18"/>
          <w:szCs w:val="18"/>
        </w:rPr>
        <w:t>11</w:t>
      </w:r>
      <w:r w:rsidRPr="00396236">
        <w:rPr>
          <w:b/>
          <w:sz w:val="18"/>
          <w:szCs w:val="18"/>
        </w:rPr>
        <w:t> §</w:t>
      </w:r>
      <w:r w:rsidRPr="00396236">
        <w:rPr>
          <w:sz w:val="18"/>
          <w:szCs w:val="18"/>
        </w:rPr>
        <w:t>    </w:t>
      </w:r>
      <w:r w:rsidRPr="008C0BBE">
        <w:rPr>
          <w:spacing w:val="-3"/>
          <w:sz w:val="18"/>
          <w:szCs w:val="18"/>
        </w:rPr>
        <w:t>Tillsynsmyndighetens beslut enligt denna lag får överklagas till allmän förvalt</w:t>
      </w:r>
      <w:r w:rsidRPr="008C0BBE">
        <w:rPr>
          <w:spacing w:val="-3"/>
          <w:sz w:val="18"/>
          <w:szCs w:val="18"/>
        </w:rPr>
        <w:softHyphen/>
      </w:r>
      <w:r w:rsidRPr="00396236">
        <w:rPr>
          <w:sz w:val="18"/>
          <w:szCs w:val="18"/>
        </w:rPr>
        <w:t xml:space="preserve">ningsdomstol. </w:t>
      </w:r>
    </w:p>
    <w:p w14:paraId="7A36FE63" w14:textId="77777777" w:rsidR="0032594C" w:rsidRDefault="0032594C" w:rsidP="0032594C">
      <w:pPr>
        <w:pStyle w:val="Brdtextmedindrag"/>
        <w:rPr>
          <w:sz w:val="18"/>
          <w:szCs w:val="18"/>
        </w:rPr>
      </w:pPr>
      <w:r w:rsidRPr="00396236">
        <w:rPr>
          <w:sz w:val="18"/>
          <w:szCs w:val="18"/>
        </w:rPr>
        <w:t>Prövningstillstånd krävs vid överklagande till kammarrätten.</w:t>
      </w:r>
    </w:p>
    <w:p w14:paraId="2ACA27DC" w14:textId="77777777" w:rsidR="0032594C" w:rsidRPr="001354C8" w:rsidRDefault="0032594C" w:rsidP="0032594C">
      <w:pPr>
        <w:pStyle w:val="Brdtextmedindrag"/>
      </w:pPr>
    </w:p>
    <w:p w14:paraId="2867DB32" w14:textId="43DB7A6D" w:rsidR="0032594C" w:rsidRDefault="0032594C" w:rsidP="000556DD">
      <w:pPr>
        <w:pStyle w:val="Brdtext"/>
      </w:pPr>
      <w:r w:rsidRPr="00007F77">
        <w:rPr>
          <w:spacing w:val="-3"/>
        </w:rPr>
        <w:t xml:space="preserve">I paragrafen regleras rätten att överklaga </w:t>
      </w:r>
      <w:r w:rsidR="00DC19D4">
        <w:t xml:space="preserve">den nationella </w:t>
      </w:r>
      <w:r w:rsidRPr="00007F77">
        <w:rPr>
          <w:spacing w:val="-3"/>
        </w:rPr>
        <w:t>tillsyns</w:t>
      </w:r>
      <w:r w:rsidRPr="00007F77">
        <w:rPr>
          <w:spacing w:val="-3"/>
        </w:rPr>
        <w:softHyphen/>
        <w:t>myndig</w:t>
      </w:r>
      <w:r w:rsidRPr="00007F77">
        <w:rPr>
          <w:spacing w:val="-3"/>
        </w:rPr>
        <w:softHyphen/>
        <w:t>hetens</w:t>
      </w:r>
      <w:r w:rsidRPr="001354C8">
        <w:t xml:space="preserve"> beslut. </w:t>
      </w:r>
      <w:r>
        <w:t>Övervägandena finns i avsnitt 6</w:t>
      </w:r>
      <w:r w:rsidRPr="001354C8">
        <w:t>.</w:t>
      </w:r>
      <w:r>
        <w:t>6.</w:t>
      </w:r>
    </w:p>
    <w:p w14:paraId="3350D073" w14:textId="77777777" w:rsidR="0032594C" w:rsidRDefault="0032594C" w:rsidP="0032594C">
      <w:pPr>
        <w:pStyle w:val="Rubrik2"/>
      </w:pPr>
      <w:bookmarkStart w:id="139" w:name="_Toc531172851"/>
      <w:bookmarkStart w:id="140" w:name="_Toc531851937"/>
      <w:bookmarkStart w:id="141" w:name="_Toc531851981"/>
      <w:bookmarkStart w:id="142" w:name="_Toc533089439"/>
      <w:bookmarkStart w:id="143" w:name="_Toc534894436"/>
      <w:r>
        <w:t>Förslaget till lag om ändring i</w:t>
      </w:r>
      <w:r>
        <w:br/>
        <w:t>marknads</w:t>
      </w:r>
      <w:r>
        <w:softHyphen/>
        <w:t>föringslagen (2008:486)</w:t>
      </w:r>
      <w:bookmarkEnd w:id="139"/>
      <w:bookmarkEnd w:id="140"/>
      <w:bookmarkEnd w:id="141"/>
      <w:bookmarkEnd w:id="142"/>
      <w:bookmarkEnd w:id="143"/>
      <w:r>
        <w:t xml:space="preserve"> </w:t>
      </w:r>
    </w:p>
    <w:p w14:paraId="3E59A9F6" w14:textId="77777777" w:rsidR="0032594C" w:rsidRDefault="0032594C" w:rsidP="0032594C">
      <w:pPr>
        <w:pStyle w:val="Brdtextmedindrag"/>
        <w:spacing w:after="120"/>
        <w:ind w:firstLine="0"/>
        <w:rPr>
          <w:b/>
          <w:sz w:val="18"/>
          <w:szCs w:val="18"/>
        </w:rPr>
      </w:pPr>
      <w:r>
        <w:rPr>
          <w:b/>
          <w:sz w:val="18"/>
          <w:szCs w:val="18"/>
        </w:rPr>
        <w:t>1</w:t>
      </w:r>
      <w:r w:rsidRPr="00396236">
        <w:rPr>
          <w:b/>
          <w:sz w:val="18"/>
          <w:szCs w:val="18"/>
        </w:rPr>
        <w:t> §</w:t>
      </w:r>
    </w:p>
    <w:p w14:paraId="3A4AAC1C" w14:textId="29E96E92" w:rsidR="00110C85" w:rsidRPr="00025171" w:rsidRDefault="0032594C" w:rsidP="000A2C9D">
      <w:pPr>
        <w:pStyle w:val="Brdtext"/>
        <w:sectPr w:rsidR="00110C85" w:rsidRPr="00025171"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Paragrafen, som inte återges här, innehåller en bestämmelse om marknads</w:t>
      </w:r>
      <w:r w:rsidRPr="002A37A5">
        <w:rPr>
          <w:spacing w:val="-2"/>
        </w:rPr>
        <w:t>föringslagens syfte. Vidare finns en uppräkning av ett antal lagar som inne</w:t>
      </w:r>
      <w:r w:rsidRPr="002A37A5">
        <w:rPr>
          <w:spacing w:val="-2"/>
        </w:rPr>
        <w:softHyphen/>
      </w:r>
      <w:r w:rsidR="002A37A5" w:rsidRPr="002A37A5">
        <w:rPr>
          <w:spacing w:val="-2"/>
        </w:rPr>
        <w:softHyphen/>
      </w:r>
      <w:r w:rsidRPr="00E07AF8">
        <w:t xml:space="preserve">håller bestämmelser om marknadsföring. Paragrafens </w:t>
      </w:r>
      <w:r w:rsidRPr="00E07AF8">
        <w:rPr>
          <w:i/>
        </w:rPr>
        <w:t>andra stycke</w:t>
      </w:r>
      <w:r w:rsidRPr="00E07AF8">
        <w:t xml:space="preserve"> </w:t>
      </w:r>
      <w:r>
        <w:t>ändras</w:t>
      </w:r>
      <w:r w:rsidRPr="00E07AF8">
        <w:t xml:space="preserve"> </w:t>
      </w:r>
      <w:r w:rsidRPr="002A37A5">
        <w:rPr>
          <w:spacing w:val="-2"/>
        </w:rPr>
        <w:t>på så sätt att det i uppräkningen läggs till en hänvisning till lagen med kom</w:t>
      </w:r>
      <w:r w:rsidR="002A37A5" w:rsidRPr="002A37A5">
        <w:rPr>
          <w:spacing w:val="-2"/>
        </w:rPr>
        <w:softHyphen/>
      </w:r>
      <w:r w:rsidRPr="002A37A5">
        <w:rPr>
          <w:spacing w:val="-3"/>
        </w:rPr>
        <w:t>pletterande bestämmelser till EU:s förordning om gränsöverskridande paket</w:t>
      </w:r>
      <w:r w:rsidR="002A37A5" w:rsidRPr="002A37A5">
        <w:rPr>
          <w:spacing w:val="-3"/>
        </w:rPr>
        <w:softHyphen/>
      </w:r>
      <w:r w:rsidRPr="000C4C28">
        <w:rPr>
          <w:spacing w:val="-2"/>
        </w:rPr>
        <w:t xml:space="preserve">leveranstjänster. </w:t>
      </w:r>
      <w:r w:rsidR="00E07A26" w:rsidRPr="000C4C28">
        <w:rPr>
          <w:spacing w:val="-2"/>
        </w:rPr>
        <w:t xml:space="preserve">Dessutom görs en ändring </w:t>
      </w:r>
      <w:r w:rsidR="00B41623" w:rsidRPr="000C4C28">
        <w:rPr>
          <w:spacing w:val="-2"/>
        </w:rPr>
        <w:t>som innebär</w:t>
      </w:r>
      <w:r w:rsidRPr="000C4C28" w:rsidDel="00B41623">
        <w:rPr>
          <w:spacing w:val="-2"/>
        </w:rPr>
        <w:t xml:space="preserve"> </w:t>
      </w:r>
      <w:r w:rsidRPr="000C4C28">
        <w:rPr>
          <w:spacing w:val="-2"/>
        </w:rPr>
        <w:t>att spellagen place</w:t>
      </w:r>
      <w:r w:rsidR="000C4C28" w:rsidRPr="000C4C28">
        <w:rPr>
          <w:spacing w:val="-2"/>
        </w:rPr>
        <w:softHyphen/>
      </w:r>
      <w:r>
        <w:t xml:space="preserve">ras på rätt plats kronologiskt i uppräkningen. Ändringarna har utformats i enlighet med </w:t>
      </w:r>
      <w:r w:rsidRPr="00413F7A">
        <w:rPr>
          <w:i/>
        </w:rPr>
        <w:t>Lagrådets</w:t>
      </w:r>
      <w:r>
        <w:t xml:space="preserve"> synpunkter</w:t>
      </w:r>
      <w:r w:rsidR="00DE367A">
        <w:t xml:space="preserve"> och med </w:t>
      </w:r>
      <w:r w:rsidR="00192149">
        <w:t xml:space="preserve">hänsyn till </w:t>
      </w:r>
      <w:r w:rsidR="00DE367A">
        <w:t xml:space="preserve">den lydelse som paragrafen fått </w:t>
      </w:r>
      <w:r w:rsidR="00E02540">
        <w:t>därefter</w:t>
      </w:r>
      <w:r>
        <w:t>. Övervägandena finns i avsnitt 6.5.</w:t>
      </w:r>
    </w:p>
    <w:p w14:paraId="704A9CB2" w14:textId="506BCA81" w:rsidR="0032594C" w:rsidRDefault="0032594C" w:rsidP="0032594C">
      <w:pPr>
        <w:pStyle w:val="Bilagarubrik"/>
      </w:pPr>
      <w:bookmarkStart w:id="144" w:name="_Toc533089440"/>
      <w:bookmarkStart w:id="145" w:name="_Toc534894437"/>
      <w:r w:rsidRPr="005941B6">
        <w:rPr>
          <w:color w:val="FFFFFF" w:themeColor="background1"/>
        </w:rPr>
        <w:t>Europaparlamentets och rådets förordning (EU) 2018/644 av den 18 april 2018 om gränsöver</w:t>
      </w:r>
      <w:r w:rsidRPr="005941B6">
        <w:rPr>
          <w:color w:val="FFFFFF" w:themeColor="background1"/>
        </w:rPr>
        <w:softHyphen/>
        <w:t xml:space="preserve">skridande </w:t>
      </w:r>
      <w:r w:rsidRPr="00C84D28">
        <w:t>paketleveranstjänster</w:t>
      </w:r>
      <w:r w:rsidR="005941B6">
        <w:rPr>
          <w:noProof/>
        </w:rPr>
        <w:drawing>
          <wp:anchor distT="0" distB="0" distL="114300" distR="114300" simplePos="0" relativeHeight="251658241" behindDoc="0" locked="1" layoutInCell="1" allowOverlap="1" wp14:anchorId="5244A754" wp14:editId="4497B2F1">
            <wp:simplePos x="0" y="0"/>
            <wp:positionH relativeFrom="column">
              <wp:posOffset>-962025</wp:posOffset>
            </wp:positionH>
            <wp:positionV relativeFrom="paragraph">
              <wp:posOffset>332740</wp:posOffset>
            </wp:positionV>
            <wp:extent cx="4920615" cy="7232015"/>
            <wp:effectExtent l="0" t="0" r="0" b="6985"/>
            <wp:wrapNone/>
            <wp:docPr id="3"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920615" cy="7232015"/>
                    </a:xfrm>
                    <a:prstGeom prst="rect">
                      <a:avLst/>
                    </a:prstGeom>
                    <a:noFill/>
                    <a:ln>
                      <a:noFill/>
                    </a:ln>
                    <a:extLst/>
                  </pic:spPr>
                </pic:pic>
              </a:graphicData>
            </a:graphic>
            <wp14:sizeRelH relativeFrom="margin">
              <wp14:pctWidth>0</wp14:pctWidth>
            </wp14:sizeRelH>
            <wp14:sizeRelV relativeFrom="margin">
              <wp14:pctHeight>0</wp14:pctHeight>
            </wp14:sizeRelV>
          </wp:anchor>
        </w:drawing>
      </w:r>
      <w:bookmarkEnd w:id="144"/>
      <w:bookmarkEnd w:id="145"/>
    </w:p>
    <w:p w14:paraId="796A4562" w14:textId="77777777" w:rsidR="0032594C" w:rsidRDefault="0032594C" w:rsidP="0032594C">
      <w:pPr>
        <w:pStyle w:val="Brdtext"/>
        <w:rPr>
          <w:sz w:val="30"/>
        </w:rPr>
      </w:pPr>
      <w:r>
        <w:br w:type="page"/>
      </w:r>
    </w:p>
    <w:p w14:paraId="7CF4B004" w14:textId="5D915844" w:rsidR="0032594C" w:rsidRDefault="0032594C">
      <w:pPr>
        <w:spacing w:line="2" w:lineRule="auto"/>
        <w:rPr>
          <w:rFonts w:ascii="Times New Roman" w:hAnsi="Times New Roman"/>
          <w:sz w:val="30"/>
        </w:rPr>
      </w:pPr>
      <w:r>
        <w:br w:type="page"/>
      </w:r>
      <w:r w:rsidR="005941B6">
        <w:rPr>
          <w:noProof/>
        </w:rPr>
        <w:drawing>
          <wp:anchor distT="0" distB="0" distL="114300" distR="114300" simplePos="0" relativeHeight="251658242" behindDoc="0" locked="1" layoutInCell="1" allowOverlap="1" wp14:anchorId="2BF42097" wp14:editId="224EB7C2">
            <wp:simplePos x="0" y="0"/>
            <wp:positionH relativeFrom="margin">
              <wp:posOffset>-314325</wp:posOffset>
            </wp:positionH>
            <wp:positionV relativeFrom="paragraph">
              <wp:posOffset>313690</wp:posOffset>
            </wp:positionV>
            <wp:extent cx="4996180" cy="7117080"/>
            <wp:effectExtent l="0" t="0" r="0" b="7620"/>
            <wp:wrapNone/>
            <wp:docPr id="44"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9"/>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996180" cy="7117080"/>
                    </a:xfrm>
                    <a:prstGeom prst="rect">
                      <a:avLst/>
                    </a:prstGeom>
                    <a:noFill/>
                    <a:ln>
                      <a:noFill/>
                    </a:ln>
                    <a:extLst/>
                  </pic:spPr>
                </pic:pic>
              </a:graphicData>
            </a:graphic>
            <wp14:sizeRelH relativeFrom="margin">
              <wp14:pctWidth>0</wp14:pctWidth>
            </wp14:sizeRelH>
            <wp14:sizeRelV relativeFrom="margin">
              <wp14:pctHeight>0</wp14:pctHeight>
            </wp14:sizeRelV>
          </wp:anchor>
        </w:drawing>
      </w:r>
    </w:p>
    <w:p w14:paraId="52118D8D" w14:textId="4BAB56C6" w:rsidR="0032594C" w:rsidRDefault="005941B6">
      <w:pPr>
        <w:spacing w:line="2" w:lineRule="auto"/>
        <w:rPr>
          <w:rFonts w:ascii="Times New Roman" w:hAnsi="Times New Roman"/>
          <w:sz w:val="30"/>
        </w:rPr>
      </w:pPr>
      <w:r>
        <w:rPr>
          <w:noProof/>
        </w:rPr>
        <w:drawing>
          <wp:anchor distT="0" distB="0" distL="114300" distR="114300" simplePos="0" relativeHeight="251658243" behindDoc="0" locked="1" layoutInCell="1" allowOverlap="1" wp14:anchorId="072CB89C" wp14:editId="4DD9FC5E">
            <wp:simplePos x="0" y="0"/>
            <wp:positionH relativeFrom="column">
              <wp:posOffset>-1009650</wp:posOffset>
            </wp:positionH>
            <wp:positionV relativeFrom="paragraph">
              <wp:posOffset>294640</wp:posOffset>
            </wp:positionV>
            <wp:extent cx="4996180" cy="7271385"/>
            <wp:effectExtent l="0" t="0" r="0" b="5715"/>
            <wp:wrapNone/>
            <wp:docPr id="45"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13"/>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4996180" cy="7271385"/>
                    </a:xfrm>
                    <a:prstGeom prst="rect">
                      <a:avLst/>
                    </a:prstGeom>
                    <a:noFill/>
                    <a:ln>
                      <a:noFill/>
                    </a:ln>
                    <a:extLst/>
                  </pic:spPr>
                </pic:pic>
              </a:graphicData>
            </a:graphic>
            <wp14:sizeRelH relativeFrom="margin">
              <wp14:pctWidth>0</wp14:pctWidth>
            </wp14:sizeRelH>
            <wp14:sizeRelV relativeFrom="margin">
              <wp14:pctHeight>0</wp14:pctHeight>
            </wp14:sizeRelV>
          </wp:anchor>
        </w:drawing>
      </w:r>
      <w:r w:rsidR="0032594C">
        <w:br w:type="page"/>
      </w:r>
    </w:p>
    <w:p w14:paraId="06703D0F" w14:textId="26E38ADF" w:rsidR="0032594C" w:rsidRDefault="0032594C">
      <w:pPr>
        <w:spacing w:line="2" w:lineRule="auto"/>
        <w:rPr>
          <w:rFonts w:ascii="Times New Roman" w:hAnsi="Times New Roman"/>
          <w:sz w:val="30"/>
        </w:rPr>
      </w:pPr>
      <w:r>
        <w:br w:type="page"/>
      </w:r>
      <w:r w:rsidR="005941B6">
        <w:rPr>
          <w:noProof/>
        </w:rPr>
        <w:drawing>
          <wp:anchor distT="0" distB="0" distL="114300" distR="114300" simplePos="0" relativeHeight="251658244" behindDoc="0" locked="1" layoutInCell="1" allowOverlap="1" wp14:anchorId="025354DF" wp14:editId="3C3E7747">
            <wp:simplePos x="0" y="0"/>
            <wp:positionH relativeFrom="column">
              <wp:posOffset>-66675</wp:posOffset>
            </wp:positionH>
            <wp:positionV relativeFrom="paragraph">
              <wp:posOffset>323215</wp:posOffset>
            </wp:positionV>
            <wp:extent cx="4751705" cy="7037705"/>
            <wp:effectExtent l="0" t="0" r="0" b="0"/>
            <wp:wrapNone/>
            <wp:docPr id="46"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17"/>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4751705" cy="7037705"/>
                    </a:xfrm>
                    <a:prstGeom prst="rect">
                      <a:avLst/>
                    </a:prstGeom>
                    <a:noFill/>
                    <a:ln>
                      <a:noFill/>
                    </a:ln>
                    <a:extLst/>
                  </pic:spPr>
                </pic:pic>
              </a:graphicData>
            </a:graphic>
            <wp14:sizeRelH relativeFrom="margin">
              <wp14:pctWidth>0</wp14:pctWidth>
            </wp14:sizeRelH>
            <wp14:sizeRelV relativeFrom="margin">
              <wp14:pctHeight>0</wp14:pctHeight>
            </wp14:sizeRelV>
          </wp:anchor>
        </w:drawing>
      </w:r>
    </w:p>
    <w:p w14:paraId="1AE30BF8" w14:textId="0D3FB730" w:rsidR="0032594C" w:rsidRDefault="005941B6">
      <w:pPr>
        <w:spacing w:line="2" w:lineRule="auto"/>
        <w:rPr>
          <w:rFonts w:ascii="Times New Roman" w:hAnsi="Times New Roman"/>
          <w:sz w:val="30"/>
        </w:rPr>
      </w:pPr>
      <w:r>
        <w:rPr>
          <w:noProof/>
        </w:rPr>
        <w:drawing>
          <wp:anchor distT="0" distB="0" distL="114300" distR="114300" simplePos="0" relativeHeight="251658245" behindDoc="0" locked="1" layoutInCell="1" allowOverlap="1" wp14:anchorId="60636E5F" wp14:editId="6410E638">
            <wp:simplePos x="0" y="0"/>
            <wp:positionH relativeFrom="column">
              <wp:posOffset>-1009650</wp:posOffset>
            </wp:positionH>
            <wp:positionV relativeFrom="paragraph">
              <wp:posOffset>294640</wp:posOffset>
            </wp:positionV>
            <wp:extent cx="4870450" cy="7192645"/>
            <wp:effectExtent l="0" t="0" r="6350" b="8255"/>
            <wp:wrapNone/>
            <wp:docPr id="47"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Picture 2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4870450" cy="7192645"/>
                    </a:xfrm>
                    <a:prstGeom prst="rect">
                      <a:avLst/>
                    </a:prstGeom>
                    <a:noFill/>
                    <a:ln>
                      <a:noFill/>
                    </a:ln>
                    <a:extLst/>
                  </pic:spPr>
                </pic:pic>
              </a:graphicData>
            </a:graphic>
            <wp14:sizeRelH relativeFrom="margin">
              <wp14:pctWidth>0</wp14:pctWidth>
            </wp14:sizeRelH>
            <wp14:sizeRelV relativeFrom="margin">
              <wp14:pctHeight>0</wp14:pctHeight>
            </wp14:sizeRelV>
          </wp:anchor>
        </w:drawing>
      </w:r>
      <w:r w:rsidR="0032594C">
        <w:br w:type="page"/>
      </w:r>
    </w:p>
    <w:p w14:paraId="134EE052" w14:textId="290DD18A" w:rsidR="0032594C" w:rsidRDefault="0032594C">
      <w:pPr>
        <w:spacing w:line="2" w:lineRule="auto"/>
        <w:rPr>
          <w:rFonts w:ascii="Times New Roman" w:hAnsi="Times New Roman"/>
          <w:sz w:val="30"/>
        </w:rPr>
      </w:pPr>
      <w:r>
        <w:br w:type="page"/>
      </w:r>
      <w:r w:rsidR="005941B6">
        <w:rPr>
          <w:noProof/>
        </w:rPr>
        <w:drawing>
          <wp:anchor distT="0" distB="0" distL="114300" distR="114300" simplePos="0" relativeHeight="251658246" behindDoc="1" locked="1" layoutInCell="1" allowOverlap="1" wp14:anchorId="122C604B" wp14:editId="5FE96250">
            <wp:simplePos x="0" y="0"/>
            <wp:positionH relativeFrom="column">
              <wp:posOffset>-172085</wp:posOffset>
            </wp:positionH>
            <wp:positionV relativeFrom="paragraph">
              <wp:posOffset>305435</wp:posOffset>
            </wp:positionV>
            <wp:extent cx="4870450" cy="7070090"/>
            <wp:effectExtent l="0" t="0" r="6350" b="0"/>
            <wp:wrapNone/>
            <wp:docPr id="48"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25"/>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4870450" cy="7070090"/>
                    </a:xfrm>
                    <a:prstGeom prst="rect">
                      <a:avLst/>
                    </a:prstGeom>
                    <a:noFill/>
                    <a:ln>
                      <a:noFill/>
                    </a:ln>
                    <a:extLst/>
                  </pic:spPr>
                </pic:pic>
              </a:graphicData>
            </a:graphic>
            <wp14:sizeRelH relativeFrom="margin">
              <wp14:pctWidth>0</wp14:pctWidth>
            </wp14:sizeRelH>
            <wp14:sizeRelV relativeFrom="margin">
              <wp14:pctHeight>0</wp14:pctHeight>
            </wp14:sizeRelV>
          </wp:anchor>
        </w:drawing>
      </w:r>
    </w:p>
    <w:p w14:paraId="5400583E" w14:textId="27AE194D" w:rsidR="0032594C" w:rsidRDefault="005941B6">
      <w:pPr>
        <w:spacing w:line="2" w:lineRule="auto"/>
        <w:rPr>
          <w:rFonts w:ascii="Times New Roman" w:hAnsi="Times New Roman"/>
          <w:sz w:val="30"/>
        </w:rPr>
      </w:pPr>
      <w:r>
        <w:rPr>
          <w:noProof/>
        </w:rPr>
        <w:drawing>
          <wp:anchor distT="0" distB="0" distL="114300" distR="114300" simplePos="0" relativeHeight="251658247" behindDoc="0" locked="1" layoutInCell="1" allowOverlap="1" wp14:anchorId="5D0D567E" wp14:editId="1756B600">
            <wp:simplePos x="0" y="0"/>
            <wp:positionH relativeFrom="column">
              <wp:posOffset>-895350</wp:posOffset>
            </wp:positionH>
            <wp:positionV relativeFrom="paragraph">
              <wp:posOffset>313690</wp:posOffset>
            </wp:positionV>
            <wp:extent cx="4870450" cy="7167245"/>
            <wp:effectExtent l="0" t="0" r="6350" b="0"/>
            <wp:wrapNone/>
            <wp:docPr id="4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Picture 29"/>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870450" cy="7167245"/>
                    </a:xfrm>
                    <a:prstGeom prst="rect">
                      <a:avLst/>
                    </a:prstGeom>
                    <a:noFill/>
                    <a:ln>
                      <a:noFill/>
                    </a:ln>
                    <a:extLst/>
                  </pic:spPr>
                </pic:pic>
              </a:graphicData>
            </a:graphic>
            <wp14:sizeRelH relativeFrom="margin">
              <wp14:pctWidth>0</wp14:pctWidth>
            </wp14:sizeRelH>
            <wp14:sizeRelV relativeFrom="margin">
              <wp14:pctHeight>0</wp14:pctHeight>
            </wp14:sizeRelV>
          </wp:anchor>
        </w:drawing>
      </w:r>
      <w:r w:rsidR="0032594C">
        <w:br w:type="page"/>
      </w:r>
    </w:p>
    <w:p w14:paraId="2C46340B" w14:textId="3A9D8AA4" w:rsidR="0032594C" w:rsidRDefault="0032594C">
      <w:pPr>
        <w:spacing w:line="2" w:lineRule="auto"/>
        <w:rPr>
          <w:rFonts w:ascii="Times New Roman" w:hAnsi="Times New Roman"/>
          <w:sz w:val="30"/>
        </w:rPr>
      </w:pPr>
      <w:r>
        <w:br w:type="page"/>
      </w:r>
      <w:r w:rsidR="00CE4CDB">
        <w:rPr>
          <w:noProof/>
        </w:rPr>
        <w:drawing>
          <wp:anchor distT="0" distB="0" distL="114300" distR="114300" simplePos="0" relativeHeight="251658248" behindDoc="0" locked="1" layoutInCell="1" allowOverlap="1" wp14:anchorId="48DC7BB6" wp14:editId="3C1335D8">
            <wp:simplePos x="0" y="0"/>
            <wp:positionH relativeFrom="column">
              <wp:posOffset>-200025</wp:posOffset>
            </wp:positionH>
            <wp:positionV relativeFrom="paragraph">
              <wp:posOffset>313690</wp:posOffset>
            </wp:positionV>
            <wp:extent cx="4870450" cy="7138670"/>
            <wp:effectExtent l="0" t="0" r="6350" b="5080"/>
            <wp:wrapNone/>
            <wp:docPr id="50"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33"/>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4870450" cy="7138670"/>
                    </a:xfrm>
                    <a:prstGeom prst="rect">
                      <a:avLst/>
                    </a:prstGeom>
                    <a:noFill/>
                    <a:ln>
                      <a:noFill/>
                    </a:ln>
                    <a:extLst/>
                  </pic:spPr>
                </pic:pic>
              </a:graphicData>
            </a:graphic>
            <wp14:sizeRelH relativeFrom="margin">
              <wp14:pctWidth>0</wp14:pctWidth>
            </wp14:sizeRelH>
            <wp14:sizeRelV relativeFrom="margin">
              <wp14:pctHeight>0</wp14:pctHeight>
            </wp14:sizeRelV>
          </wp:anchor>
        </w:drawing>
      </w:r>
    </w:p>
    <w:p w14:paraId="1C474498" w14:textId="4F246973" w:rsidR="0032594C" w:rsidRDefault="00CE4CDB">
      <w:pPr>
        <w:spacing w:line="2" w:lineRule="auto"/>
        <w:rPr>
          <w:rFonts w:ascii="Times New Roman" w:hAnsi="Times New Roman"/>
          <w:sz w:val="30"/>
        </w:rPr>
      </w:pPr>
      <w:r>
        <w:rPr>
          <w:noProof/>
        </w:rPr>
        <w:drawing>
          <wp:anchor distT="0" distB="0" distL="114300" distR="114300" simplePos="0" relativeHeight="251658249" behindDoc="0" locked="1" layoutInCell="1" allowOverlap="1" wp14:anchorId="42EE4E06" wp14:editId="4AE301BB">
            <wp:simplePos x="0" y="0"/>
            <wp:positionH relativeFrom="column">
              <wp:posOffset>-981075</wp:posOffset>
            </wp:positionH>
            <wp:positionV relativeFrom="paragraph">
              <wp:posOffset>313690</wp:posOffset>
            </wp:positionV>
            <wp:extent cx="4996180" cy="6944360"/>
            <wp:effectExtent l="0" t="0" r="0" b="8890"/>
            <wp:wrapNone/>
            <wp:docPr id="51"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37"/>
                    <pic:cNvPicPr>
                      <a:picLocks noChangeAspect="1" noChangeArrowheads="1"/>
                    </pic:cNvPicPr>
                  </pic:nvPicPr>
                  <pic:blipFill rotWithShape="1">
                    <a:blip r:embed="rId36">
                      <a:extLst>
                        <a:ext uri="{28A0092B-C50C-407E-A947-70E740481C1C}">
                          <a14:useLocalDpi xmlns:a14="http://schemas.microsoft.com/office/drawing/2010/main" val="0"/>
                        </a:ext>
                      </a:extLst>
                    </a:blip>
                    <a:srcRect b="2835"/>
                    <a:stretch/>
                  </pic:blipFill>
                  <pic:spPr bwMode="auto">
                    <a:xfrm>
                      <a:off x="0" y="0"/>
                      <a:ext cx="4996180" cy="69443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2594C">
        <w:br w:type="page"/>
      </w:r>
    </w:p>
    <w:p w14:paraId="751F3057" w14:textId="76B342BF" w:rsidR="0032594C" w:rsidRDefault="0032594C">
      <w:pPr>
        <w:spacing w:line="2" w:lineRule="auto"/>
        <w:rPr>
          <w:rFonts w:ascii="Times New Roman" w:hAnsi="Times New Roman"/>
          <w:sz w:val="30"/>
        </w:rPr>
      </w:pPr>
      <w:r>
        <w:br w:type="page"/>
      </w:r>
      <w:r w:rsidR="000D27A1">
        <w:rPr>
          <w:noProof/>
        </w:rPr>
        <w:drawing>
          <wp:anchor distT="0" distB="0" distL="114300" distR="114300" simplePos="0" relativeHeight="251658250" behindDoc="0" locked="1" layoutInCell="1" allowOverlap="1" wp14:anchorId="56148937" wp14:editId="0EDF8DA5">
            <wp:simplePos x="0" y="0"/>
            <wp:positionH relativeFrom="column">
              <wp:posOffset>-104775</wp:posOffset>
            </wp:positionH>
            <wp:positionV relativeFrom="paragraph">
              <wp:posOffset>313690</wp:posOffset>
            </wp:positionV>
            <wp:extent cx="4996180" cy="6944360"/>
            <wp:effectExtent l="0" t="0" r="0" b="8890"/>
            <wp:wrapNone/>
            <wp:docPr id="52"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1"/>
                    <pic:cNvPicPr>
                      <a:picLocks noChangeAspect="1" noChangeArrowheads="1"/>
                    </pic:cNvPicPr>
                  </pic:nvPicPr>
                  <pic:blipFill rotWithShape="1">
                    <a:blip r:embed="rId37">
                      <a:extLst>
                        <a:ext uri="{28A0092B-C50C-407E-A947-70E740481C1C}">
                          <a14:useLocalDpi xmlns:a14="http://schemas.microsoft.com/office/drawing/2010/main" val="0"/>
                        </a:ext>
                      </a:extLst>
                    </a:blip>
                    <a:srcRect b="5411"/>
                    <a:stretch/>
                  </pic:blipFill>
                  <pic:spPr bwMode="auto">
                    <a:xfrm>
                      <a:off x="0" y="0"/>
                      <a:ext cx="4996180" cy="6944360"/>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88E717E" w14:textId="77777777" w:rsidR="00110C85" w:rsidRPr="00025171" w:rsidRDefault="00110C85" w:rsidP="0032594C">
      <w:pPr>
        <w:pStyle w:val="Brdtextmedindrag"/>
        <w:ind w:firstLine="0"/>
        <w:sectPr w:rsidR="00110C85" w:rsidRPr="00025171" w:rsidSect="00155500">
          <w:headerReference w:type="even" r:id="rId38"/>
          <w:headerReference w:type="default" r:id="rId39"/>
          <w:footerReference w:type="even" r:id="rId40"/>
          <w:footerReference w:type="default" r:id="rId41"/>
          <w:headerReference w:type="first" r:id="rId42"/>
          <w:footerReference w:type="first" r:id="rId43"/>
          <w:pgSz w:w="9356" w:h="13721" w:code="9"/>
          <w:pgMar w:top="794" w:right="2438" w:bottom="1191" w:left="1021" w:header="0" w:footer="709" w:gutter="0"/>
          <w:cols w:space="708"/>
          <w:docGrid w:linePitch="360"/>
        </w:sectPr>
      </w:pPr>
    </w:p>
    <w:p w14:paraId="342A3F25" w14:textId="77777777" w:rsidR="0032594C" w:rsidRDefault="0032594C" w:rsidP="0032594C">
      <w:pPr>
        <w:pStyle w:val="Bilagarubrik"/>
      </w:pPr>
      <w:bookmarkStart w:id="146" w:name="_Toc531172853"/>
      <w:bookmarkStart w:id="147" w:name="_Toc531851939"/>
      <w:bookmarkStart w:id="148" w:name="_Toc531851983"/>
      <w:bookmarkStart w:id="149" w:name="_Toc533089441"/>
      <w:bookmarkStart w:id="150" w:name="_Toc534894438"/>
      <w:r>
        <w:t>Promemorians lagförslag</w:t>
      </w:r>
      <w:bookmarkEnd w:id="146"/>
      <w:bookmarkEnd w:id="147"/>
      <w:bookmarkEnd w:id="148"/>
      <w:bookmarkEnd w:id="149"/>
      <w:bookmarkEnd w:id="150"/>
    </w:p>
    <w:p w14:paraId="53C546B5" w14:textId="77777777" w:rsidR="0032594C" w:rsidRDefault="0032594C" w:rsidP="00DB2330">
      <w:pPr>
        <w:pStyle w:val="Rubrik2utannumrering"/>
        <w:spacing w:before="0"/>
      </w:pPr>
      <w:bookmarkStart w:id="151" w:name="_Toc515534203"/>
      <w:bookmarkStart w:id="152" w:name="_Toc516231668"/>
      <w:bookmarkStart w:id="153" w:name="_Toc528570296"/>
      <w:r w:rsidRPr="00A40523">
        <w:t xml:space="preserve">Förslag till lag med </w:t>
      </w:r>
      <w:r>
        <w:t xml:space="preserve">kompletterande </w:t>
      </w:r>
      <w:r w:rsidRPr="00A40523">
        <w:t>bestämmelser till EU:s förordning om gränsöverskridande paketleverans</w:t>
      </w:r>
      <w:r>
        <w:softHyphen/>
      </w:r>
      <w:r w:rsidRPr="00A40523">
        <w:t>tjänster</w:t>
      </w:r>
      <w:bookmarkEnd w:id="151"/>
      <w:bookmarkEnd w:id="152"/>
      <w:bookmarkEnd w:id="153"/>
    </w:p>
    <w:p w14:paraId="5236668B" w14:textId="77777777" w:rsidR="0032594C" w:rsidRDefault="0032594C" w:rsidP="0032594C">
      <w:pPr>
        <w:pStyle w:val="Brdtext"/>
      </w:pPr>
      <w:r>
        <w:t>Härigenom föreskrivs följande.</w:t>
      </w:r>
    </w:p>
    <w:p w14:paraId="0C08C5B4" w14:textId="77777777" w:rsidR="0032594C" w:rsidRDefault="0032594C" w:rsidP="0032594C">
      <w:pPr>
        <w:pStyle w:val="Rubrik4utannumrering"/>
      </w:pPr>
      <w:r w:rsidRPr="009621C0">
        <w:t>Inledande bestämmelser</w:t>
      </w:r>
    </w:p>
    <w:p w14:paraId="479550C0" w14:textId="77777777" w:rsidR="0032594C" w:rsidRDefault="0032594C" w:rsidP="0032594C">
      <w:pPr>
        <w:pStyle w:val="Brdtext"/>
      </w:pPr>
      <w:r>
        <w:rPr>
          <w:b/>
        </w:rPr>
        <w:t>1</w:t>
      </w:r>
      <w:r w:rsidRPr="00640C08">
        <w:rPr>
          <w:b/>
        </w:rPr>
        <w:t> §</w:t>
      </w:r>
      <w:r w:rsidRPr="00640C08">
        <w:t>    </w:t>
      </w:r>
      <w:bookmarkStart w:id="154" w:name="_Hlk511912105"/>
      <w:r w:rsidRPr="005F0A24">
        <w:rPr>
          <w:spacing w:val="-2"/>
        </w:rPr>
        <w:t>I denna lag finns bestämmelser som kompletterar Europaparla</w:t>
      </w:r>
      <w:r w:rsidRPr="005F0A24">
        <w:rPr>
          <w:spacing w:val="-2"/>
        </w:rPr>
        <w:softHyphen/>
        <w:t>ment</w:t>
      </w:r>
      <w:r w:rsidRPr="005F0A24">
        <w:rPr>
          <w:spacing w:val="-2"/>
        </w:rPr>
        <w:softHyphen/>
        <w:t>ets</w:t>
      </w:r>
      <w:r w:rsidRPr="007C3774">
        <w:t xml:space="preserve"> och rådets förordning (EU) 2018/</w:t>
      </w:r>
      <w:r>
        <w:t>644</w:t>
      </w:r>
      <w:r w:rsidRPr="007C3774">
        <w:t xml:space="preserve"> av den</w:t>
      </w:r>
      <w:r>
        <w:t xml:space="preserve"> 18 april 2018 </w:t>
      </w:r>
      <w:r w:rsidRPr="007C3774">
        <w:t>om gräns</w:t>
      </w:r>
      <w:r>
        <w:softHyphen/>
      </w:r>
      <w:r w:rsidRPr="007C3774">
        <w:t>över</w:t>
      </w:r>
      <w:r>
        <w:softHyphen/>
      </w:r>
      <w:r w:rsidRPr="007C3774">
        <w:t>skridande paket</w:t>
      </w:r>
      <w:r>
        <w:softHyphen/>
      </w:r>
      <w:r w:rsidRPr="007C3774">
        <w:t>leveranstjänster</w:t>
      </w:r>
      <w:r>
        <w:t xml:space="preserve"> </w:t>
      </w:r>
      <w:r w:rsidRPr="007C3774">
        <w:t>(</w:t>
      </w:r>
      <w:r>
        <w:t>EU-för</w:t>
      </w:r>
      <w:r>
        <w:softHyphen/>
        <w:t>ord</w:t>
      </w:r>
      <w:r>
        <w:softHyphen/>
      </w:r>
      <w:r>
        <w:softHyphen/>
        <w:t>ningen).</w:t>
      </w:r>
    </w:p>
    <w:p w14:paraId="46479EBB" w14:textId="77777777" w:rsidR="0032594C" w:rsidRDefault="0032594C" w:rsidP="0032594C">
      <w:pPr>
        <w:pStyle w:val="Brdtextmedindrag"/>
      </w:pPr>
      <w:r>
        <w:t>Termer och uttryck i lagen har samma betydelse som i EU-förordningen.</w:t>
      </w:r>
    </w:p>
    <w:p w14:paraId="44A142A0" w14:textId="77777777" w:rsidR="0032594C" w:rsidRDefault="0032594C" w:rsidP="0032594C">
      <w:pPr>
        <w:pStyle w:val="Rubrik4utannumrering"/>
      </w:pPr>
      <w:r>
        <w:t>Informationskrav för tillhandahållare av paketleverans</w:t>
      </w:r>
      <w:r>
        <w:softHyphen/>
        <w:t>tjänster</w:t>
      </w:r>
    </w:p>
    <w:p w14:paraId="7985D408" w14:textId="77777777" w:rsidR="0032594C" w:rsidRDefault="0032594C" w:rsidP="0032594C">
      <w:pPr>
        <w:pStyle w:val="Brdtext"/>
      </w:pPr>
      <w:r>
        <w:rPr>
          <w:b/>
        </w:rPr>
        <w:t>2</w:t>
      </w:r>
      <w:r w:rsidRPr="00640C08">
        <w:rPr>
          <w:b/>
        </w:rPr>
        <w:t> §</w:t>
      </w:r>
      <w:r w:rsidRPr="00640C08">
        <w:t>    </w:t>
      </w:r>
      <w:r w:rsidRPr="007F3472">
        <w:t>Regeringen eller den myndighet som regeringen bestämmer får meddela föreskrifter om informationskrav</w:t>
      </w:r>
      <w:r>
        <w:t xml:space="preserve"> för tillhandahållare av paket</w:t>
      </w:r>
      <w:r>
        <w:softHyphen/>
        <w:t>le</w:t>
      </w:r>
      <w:r>
        <w:softHyphen/>
        <w:t xml:space="preserve">veranstjänster </w:t>
      </w:r>
      <w:r w:rsidRPr="005C2542">
        <w:t>i enlighet me</w:t>
      </w:r>
      <w:r>
        <w:t xml:space="preserve">d artikel 4.5 i EU-förordningen. </w:t>
      </w:r>
      <w:bookmarkEnd w:id="154"/>
    </w:p>
    <w:p w14:paraId="1E2423EE" w14:textId="77777777" w:rsidR="0032594C" w:rsidRDefault="0032594C" w:rsidP="0032594C">
      <w:pPr>
        <w:pStyle w:val="Rubrik4utannumrering"/>
      </w:pPr>
      <w:r>
        <w:t>Anmälan</w:t>
      </w:r>
    </w:p>
    <w:p w14:paraId="6B832006" w14:textId="77777777" w:rsidR="0032594C" w:rsidRDefault="0032594C" w:rsidP="0032594C">
      <w:pPr>
        <w:pStyle w:val="Brdtext"/>
      </w:pPr>
      <w:r>
        <w:rPr>
          <w:b/>
        </w:rPr>
        <w:t>3</w:t>
      </w:r>
      <w:r w:rsidRPr="00C64BFB">
        <w:rPr>
          <w:b/>
        </w:rPr>
        <w:t> §</w:t>
      </w:r>
      <w:r w:rsidRPr="00C64BFB">
        <w:t>    En tillhandahållare av paketlever</w:t>
      </w:r>
      <w:r>
        <w:t>anstjänster ska anmäla sin verksam</w:t>
      </w:r>
      <w:r>
        <w:softHyphen/>
        <w:t>het till den nationella tillsynsmyndigheten.</w:t>
      </w:r>
    </w:p>
    <w:p w14:paraId="207079B9" w14:textId="77777777" w:rsidR="0032594C" w:rsidRDefault="0032594C" w:rsidP="0032594C">
      <w:pPr>
        <w:pStyle w:val="Rubrik4utannumrering"/>
      </w:pPr>
      <w:r>
        <w:t>Nationell tillsynsmyndighet</w:t>
      </w:r>
    </w:p>
    <w:p w14:paraId="15FA6548" w14:textId="77777777" w:rsidR="0032594C" w:rsidRDefault="0032594C" w:rsidP="0032594C">
      <w:pPr>
        <w:pStyle w:val="Brdtext"/>
      </w:pPr>
      <w:r>
        <w:rPr>
          <w:b/>
        </w:rPr>
        <w:t>4</w:t>
      </w:r>
      <w:r w:rsidRPr="00640C08">
        <w:rPr>
          <w:b/>
        </w:rPr>
        <w:t> §</w:t>
      </w:r>
      <w:r w:rsidRPr="00640C08">
        <w:t>    </w:t>
      </w:r>
      <w:r w:rsidRPr="00F235D0">
        <w:t>Den myndighet som regeringen bestämmer</w:t>
      </w:r>
      <w:r>
        <w:t xml:space="preserve"> ska vara nationell tillsyns</w:t>
      </w:r>
      <w:r>
        <w:softHyphen/>
        <w:t xml:space="preserve">myndighet enligt </w:t>
      </w:r>
      <w:r w:rsidRPr="00F235D0">
        <w:t>EU</w:t>
      </w:r>
      <w:r>
        <w:t>-</w:t>
      </w:r>
      <w:r w:rsidRPr="00F235D0">
        <w:t>förordning</w:t>
      </w:r>
      <w:r>
        <w:t>en</w:t>
      </w:r>
      <w:r w:rsidRPr="00F235D0">
        <w:t>.</w:t>
      </w:r>
    </w:p>
    <w:p w14:paraId="420C420A" w14:textId="77777777" w:rsidR="0032594C" w:rsidRDefault="0032594C" w:rsidP="0032594C">
      <w:pPr>
        <w:pStyle w:val="Rubrik4utannumrering"/>
      </w:pPr>
      <w:r>
        <w:t>Tillsyn och sanktioner</w:t>
      </w:r>
    </w:p>
    <w:p w14:paraId="6B4E4D07" w14:textId="77777777" w:rsidR="0032594C" w:rsidRPr="005B1D84" w:rsidRDefault="0032594C" w:rsidP="0032594C">
      <w:pPr>
        <w:pStyle w:val="Brdtext"/>
      </w:pPr>
      <w:r>
        <w:rPr>
          <w:b/>
        </w:rPr>
        <w:t>5</w:t>
      </w:r>
      <w:r w:rsidRPr="00693071">
        <w:rPr>
          <w:b/>
        </w:rPr>
        <w:t> §</w:t>
      </w:r>
      <w:r w:rsidRPr="00693071">
        <w:t>    </w:t>
      </w:r>
      <w:r w:rsidRPr="005B1D84">
        <w:t>Den nationella tillsynsmyndigheten ska utöva tillsyn över</w:t>
      </w:r>
    </w:p>
    <w:p w14:paraId="35EDE5C0" w14:textId="77777777" w:rsidR="0032594C" w:rsidRPr="005B1D84" w:rsidRDefault="0032594C" w:rsidP="0032594C">
      <w:pPr>
        <w:pStyle w:val="Brdtextmedindrag"/>
      </w:pPr>
      <w:r w:rsidRPr="005B1D84">
        <w:t>1. att tillhandahållare av paketleveranstjänster fullgör sina skyldigheter enligt artiklarna 4 och 5 i EU-förord</w:t>
      </w:r>
      <w:r w:rsidRPr="005B1D84">
        <w:softHyphen/>
        <w:t>ning</w:t>
      </w:r>
      <w:r w:rsidRPr="005B1D84">
        <w:softHyphen/>
        <w:t>en och rättsakter som har meddelats med stöd av de artiklarna, och</w:t>
      </w:r>
    </w:p>
    <w:p w14:paraId="0293D949" w14:textId="77777777" w:rsidR="0032594C" w:rsidRDefault="0032594C" w:rsidP="0032594C">
      <w:pPr>
        <w:pStyle w:val="Brdtextmedindrag"/>
      </w:pPr>
      <w:r w:rsidRPr="005B1D84">
        <w:t>2. efterlevnaden av denna lag och föreskrifter som har meddelats med stöd av lagen.</w:t>
      </w:r>
    </w:p>
    <w:p w14:paraId="7D037386" w14:textId="77777777" w:rsidR="0032594C" w:rsidRDefault="0032594C" w:rsidP="0032594C">
      <w:pPr>
        <w:pStyle w:val="Brdtextmedindrag"/>
      </w:pPr>
    </w:p>
    <w:p w14:paraId="0873C9C1" w14:textId="77777777" w:rsidR="0032594C" w:rsidRDefault="0032594C" w:rsidP="0032594C">
      <w:pPr>
        <w:pStyle w:val="Brdtext"/>
      </w:pPr>
      <w:r>
        <w:rPr>
          <w:b/>
        </w:rPr>
        <w:t>6</w:t>
      </w:r>
      <w:r w:rsidRPr="00640C08">
        <w:rPr>
          <w:b/>
        </w:rPr>
        <w:t> §</w:t>
      </w:r>
      <w:r w:rsidRPr="00640C08">
        <w:t>    </w:t>
      </w:r>
      <w:r>
        <w:t>Den nationella tillsynsmyndigheten har rätt att på begäran få de upp</w:t>
      </w:r>
      <w:r>
        <w:softHyphen/>
        <w:t>lys</w:t>
      </w:r>
      <w:r>
        <w:softHyphen/>
      </w:r>
      <w:r>
        <w:softHyphen/>
        <w:t>ningar och handlingar som behövs för tillsynen.</w:t>
      </w:r>
    </w:p>
    <w:p w14:paraId="5D0FB512" w14:textId="77777777" w:rsidR="0032594C" w:rsidRDefault="0032594C" w:rsidP="0032594C">
      <w:pPr>
        <w:pStyle w:val="Brdtextmedindrag"/>
      </w:pPr>
      <w:r w:rsidRPr="004A4802">
        <w:rPr>
          <w:spacing w:val="-3"/>
        </w:rPr>
        <w:t>Den nationella tillsynsmyndigheten har rätt att få verkställighet hos Krono</w:t>
      </w:r>
      <w:r w:rsidRPr="004A4802">
        <w:rPr>
          <w:spacing w:val="-3"/>
        </w:rPr>
        <w:softHyphen/>
      </w:r>
      <w:r>
        <w:softHyphen/>
      </w:r>
      <w:r>
        <w:softHyphen/>
        <w:t>fogdemyn</w:t>
      </w:r>
      <w:r>
        <w:softHyphen/>
        <w:t>dig</w:t>
      </w:r>
      <w:r>
        <w:softHyphen/>
        <w:t>heten för tillsyn enligt första stycket.</w:t>
      </w:r>
    </w:p>
    <w:p w14:paraId="3EA26A13" w14:textId="77777777" w:rsidR="0032594C" w:rsidRDefault="0032594C" w:rsidP="0032594C">
      <w:pPr>
        <w:pStyle w:val="Brdtextmedindrag"/>
        <w:ind w:firstLine="0"/>
      </w:pPr>
    </w:p>
    <w:p w14:paraId="77CC4260" w14:textId="77777777" w:rsidR="0032594C" w:rsidRPr="005B1D84" w:rsidRDefault="0032594C" w:rsidP="0032594C">
      <w:pPr>
        <w:pStyle w:val="Brdtext"/>
      </w:pPr>
      <w:r>
        <w:rPr>
          <w:b/>
        </w:rPr>
        <w:t>7</w:t>
      </w:r>
      <w:r w:rsidRPr="00640C08">
        <w:rPr>
          <w:b/>
        </w:rPr>
        <w:t> §</w:t>
      </w:r>
      <w:r w:rsidRPr="00640C08">
        <w:t>    </w:t>
      </w:r>
      <w:r>
        <w:t xml:space="preserve">Den nationella tillsynsmyndigheten får meddela de förelägganden som behövs </w:t>
      </w:r>
      <w:r w:rsidRPr="005B1D84">
        <w:t>för efterlevnaden av</w:t>
      </w:r>
    </w:p>
    <w:p w14:paraId="721B5728" w14:textId="77777777" w:rsidR="0032594C" w:rsidRDefault="0032594C" w:rsidP="0032594C">
      <w:pPr>
        <w:pStyle w:val="Brdtextmedindrag"/>
      </w:pPr>
      <w:r w:rsidRPr="005B1D84">
        <w:t>1. artiklarna 4 och 5 i EU-förordningen och rättsakter som har meddelats med stöd av de artiklarna, och</w:t>
      </w:r>
    </w:p>
    <w:p w14:paraId="1DEB8428" w14:textId="77777777" w:rsidR="0032594C" w:rsidRDefault="0032594C" w:rsidP="0032594C">
      <w:pPr>
        <w:pStyle w:val="Brdtextmedindrag"/>
      </w:pPr>
      <w:r>
        <w:t>2. denna lag och föreskrifter som har meddelats med stöd av lagen.</w:t>
      </w:r>
    </w:p>
    <w:p w14:paraId="6F39B849" w14:textId="77777777" w:rsidR="0032594C" w:rsidRPr="009A6468" w:rsidRDefault="0032594C" w:rsidP="0032594C">
      <w:pPr>
        <w:pStyle w:val="Brdtextmedindrag"/>
      </w:pPr>
      <w:r w:rsidRPr="009A6468">
        <w:t>Förelägganden får förenas med vite.</w:t>
      </w:r>
    </w:p>
    <w:p w14:paraId="145FCCD9" w14:textId="77777777" w:rsidR="0032594C" w:rsidRDefault="0032594C" w:rsidP="0032594C">
      <w:pPr>
        <w:pStyle w:val="Brdtextmedindrag"/>
      </w:pPr>
      <w:r w:rsidRPr="009A6468">
        <w:t>Den nationella tillsynsmyndigheten får bestämma att beslut enligt första stycket ska gälla omedelbart.</w:t>
      </w:r>
    </w:p>
    <w:p w14:paraId="3A424BEB" w14:textId="77777777" w:rsidR="0032594C" w:rsidRPr="007E2508" w:rsidRDefault="0032594C" w:rsidP="0032594C">
      <w:pPr>
        <w:pStyle w:val="Brdtextmedindrag"/>
      </w:pPr>
    </w:p>
    <w:p w14:paraId="1C673ADC" w14:textId="77777777" w:rsidR="0032594C" w:rsidRDefault="0032594C" w:rsidP="0032594C">
      <w:pPr>
        <w:pStyle w:val="Brdtext"/>
      </w:pPr>
      <w:r>
        <w:rPr>
          <w:b/>
        </w:rPr>
        <w:t>8</w:t>
      </w:r>
      <w:r w:rsidRPr="00640C08">
        <w:rPr>
          <w:b/>
        </w:rPr>
        <w:t> §</w:t>
      </w:r>
      <w:r w:rsidRPr="00640C08">
        <w:t>    </w:t>
      </w:r>
      <w:r>
        <w:t>Om en näringsidkare inte tillhandahåller information till konsum</w:t>
      </w:r>
      <w:r>
        <w:softHyphen/>
        <w:t xml:space="preserve">enter i enlighet med artikel 7 i EU-förordningen </w:t>
      </w:r>
      <w:r w:rsidRPr="00B11A41">
        <w:t>ska marknads</w:t>
      </w:r>
      <w:r w:rsidRPr="00B11A41">
        <w:softHyphen/>
        <w:t>förings</w:t>
      </w:r>
      <w:r>
        <w:softHyphen/>
      </w:r>
      <w:r w:rsidRPr="00B11A41">
        <w:t>lagen</w:t>
      </w:r>
      <w:r>
        <w:t xml:space="preserve"> (2008:486) tillämpas, med undantag av bestäm</w:t>
      </w:r>
      <w:r>
        <w:softHyphen/>
        <w:t>melserna i 29–36 §§ om marknads</w:t>
      </w:r>
      <w:r>
        <w:softHyphen/>
        <w:t>störnings</w:t>
      </w:r>
      <w:r>
        <w:softHyphen/>
        <w:t>avgift. Sådan inform</w:t>
      </w:r>
      <w:r>
        <w:softHyphen/>
        <w:t>ation ska anses vara väsentlig enligt 10 § tredje stycket den lagen.</w:t>
      </w:r>
    </w:p>
    <w:p w14:paraId="3F49BE26" w14:textId="77777777" w:rsidR="0032594C" w:rsidRDefault="0032594C" w:rsidP="0032594C">
      <w:pPr>
        <w:pStyle w:val="Rubrik4utannumrering"/>
      </w:pPr>
      <w:r>
        <w:t>Avgifter</w:t>
      </w:r>
    </w:p>
    <w:p w14:paraId="0B108270" w14:textId="77777777" w:rsidR="0032594C" w:rsidRDefault="0032594C" w:rsidP="0032594C">
      <w:pPr>
        <w:pStyle w:val="Brdtext"/>
      </w:pPr>
      <w:r>
        <w:rPr>
          <w:b/>
        </w:rPr>
        <w:t>9</w:t>
      </w:r>
      <w:r w:rsidRPr="00640C08">
        <w:rPr>
          <w:b/>
        </w:rPr>
        <w:t> §</w:t>
      </w:r>
      <w:r w:rsidRPr="00640C08">
        <w:t>    </w:t>
      </w:r>
      <w:r>
        <w:t>Regeringen eller den myndighet som regeringen bestämmer får meddela föreskrifter om att den som omfattas av skyldig</w:t>
      </w:r>
      <w:r>
        <w:softHyphen/>
        <w:t>heterna enligt artiklarna 4 och 5 i EU-förordningen ska betala avgift för den nationella tillsynsmyndighetens verksam</w:t>
      </w:r>
      <w:r>
        <w:softHyphen/>
        <w:t>het enligt denna lag.</w:t>
      </w:r>
    </w:p>
    <w:p w14:paraId="1368B2DF" w14:textId="77777777" w:rsidR="0032594C" w:rsidRDefault="0032594C" w:rsidP="0032594C">
      <w:pPr>
        <w:pStyle w:val="Rubrik4utannumrering"/>
      </w:pPr>
      <w:r>
        <w:t>Överklagande</w:t>
      </w:r>
    </w:p>
    <w:p w14:paraId="32A2C09F" w14:textId="77777777" w:rsidR="0032594C" w:rsidRDefault="0032594C" w:rsidP="0032594C">
      <w:pPr>
        <w:pStyle w:val="Brdtext"/>
      </w:pPr>
      <w:r>
        <w:rPr>
          <w:b/>
        </w:rPr>
        <w:t>10</w:t>
      </w:r>
      <w:r w:rsidRPr="00640C08">
        <w:rPr>
          <w:b/>
        </w:rPr>
        <w:t> §</w:t>
      </w:r>
      <w:r w:rsidRPr="00640C08">
        <w:t>    </w:t>
      </w:r>
      <w:r w:rsidRPr="004A4802">
        <w:rPr>
          <w:spacing w:val="-2"/>
        </w:rPr>
        <w:t>Den nationella tillsynsmyndighetens beslut enligt denna lag får över</w:t>
      </w:r>
      <w:r w:rsidRPr="004A4802">
        <w:rPr>
          <w:spacing w:val="-2"/>
        </w:rPr>
        <w:softHyphen/>
      </w:r>
      <w:r>
        <w:t xml:space="preserve">klagas till allmän förvaltningsdomstol. </w:t>
      </w:r>
    </w:p>
    <w:p w14:paraId="28C462AA" w14:textId="77777777" w:rsidR="0032594C" w:rsidRDefault="0032594C" w:rsidP="0032594C">
      <w:pPr>
        <w:pStyle w:val="Brdtextmedindrag"/>
      </w:pPr>
      <w:r>
        <w:t>Prövningstillstånd krävs vid överklagande till kammarrätten.</w:t>
      </w:r>
    </w:p>
    <w:p w14:paraId="1109D180" w14:textId="77777777" w:rsidR="0032594C" w:rsidRPr="00811E52" w:rsidRDefault="0032594C" w:rsidP="0032594C">
      <w:pPr>
        <w:pStyle w:val="Slutstreck"/>
      </w:pPr>
      <w:r w:rsidRPr="00811E52">
        <w:t>                      </w:t>
      </w:r>
    </w:p>
    <w:p w14:paraId="40B6E8C0" w14:textId="77777777" w:rsidR="0032594C" w:rsidRDefault="0032594C" w:rsidP="0032594C">
      <w:pPr>
        <w:pStyle w:val="Brdtextmedindrag"/>
      </w:pPr>
      <w:r>
        <w:t>Denna lag träder i kraft den 15 maj 2019.</w:t>
      </w:r>
    </w:p>
    <w:p w14:paraId="440BF201" w14:textId="77777777" w:rsidR="00110C85" w:rsidRPr="00025171" w:rsidRDefault="00110C85" w:rsidP="00B0103B">
      <w:pPr>
        <w:pStyle w:val="Brdtextmedindrag"/>
        <w:sectPr w:rsidR="00110C85" w:rsidRPr="00025171" w:rsidSect="00155500">
          <w:headerReference w:type="even" r:id="rId44"/>
          <w:headerReference w:type="default" r:id="rId45"/>
          <w:footerReference w:type="even" r:id="rId46"/>
          <w:footerReference w:type="default" r:id="rId47"/>
          <w:headerReference w:type="first" r:id="rId48"/>
          <w:footerReference w:type="first" r:id="rId49"/>
          <w:pgSz w:w="9356" w:h="13721" w:code="9"/>
          <w:pgMar w:top="794" w:right="2438" w:bottom="1191" w:left="1021" w:header="0" w:footer="709" w:gutter="0"/>
          <w:cols w:space="708"/>
          <w:docGrid w:linePitch="360"/>
        </w:sectPr>
      </w:pPr>
    </w:p>
    <w:p w14:paraId="1D9CED47" w14:textId="77777777" w:rsidR="0032594C" w:rsidRDefault="0032594C" w:rsidP="0032594C">
      <w:pPr>
        <w:pStyle w:val="Bilagarubrik"/>
      </w:pPr>
      <w:bookmarkStart w:id="155" w:name="_Toc531172854"/>
      <w:bookmarkStart w:id="156" w:name="_Toc531851940"/>
      <w:bookmarkStart w:id="157" w:name="_Toc531851984"/>
      <w:bookmarkStart w:id="158" w:name="_Toc533089442"/>
      <w:bookmarkStart w:id="159" w:name="_Toc534894439"/>
      <w:r w:rsidRPr="001065FB">
        <w:t>Förteckning över remissinstanserna</w:t>
      </w:r>
      <w:bookmarkEnd w:id="155"/>
      <w:bookmarkEnd w:id="156"/>
      <w:bookmarkEnd w:id="157"/>
      <w:bookmarkEnd w:id="158"/>
      <w:bookmarkEnd w:id="159"/>
    </w:p>
    <w:p w14:paraId="28478613" w14:textId="77777777" w:rsidR="0032594C" w:rsidRDefault="0032594C" w:rsidP="0032594C">
      <w:pPr>
        <w:pStyle w:val="Brdtextmedindrag"/>
        <w:ind w:firstLine="0"/>
      </w:pPr>
      <w:r w:rsidRPr="00003889">
        <w:t xml:space="preserve">Efter remiss har yttranden kommit in från </w:t>
      </w:r>
      <w:r w:rsidRPr="00005FAB">
        <w:t>Domstolsverket</w:t>
      </w:r>
      <w:r>
        <w:t xml:space="preserve">, </w:t>
      </w:r>
      <w:r w:rsidRPr="00005FAB">
        <w:t>Förvaltnings</w:t>
      </w:r>
      <w:r>
        <w:softHyphen/>
      </w:r>
      <w:r w:rsidRPr="00005FAB">
        <w:t>rätten i Stockholm</w:t>
      </w:r>
      <w:r>
        <w:t xml:space="preserve">, </w:t>
      </w:r>
      <w:r w:rsidRPr="00005FAB">
        <w:t>Kammarrätten i Stockholm</w:t>
      </w:r>
      <w:r>
        <w:t xml:space="preserve">, </w:t>
      </w:r>
      <w:r w:rsidRPr="00005FAB">
        <w:t>Kommerskollegium</w:t>
      </w:r>
      <w:r>
        <w:t xml:space="preserve">, </w:t>
      </w:r>
      <w:r w:rsidRPr="00005FAB">
        <w:t>Kon</w:t>
      </w:r>
      <w:r w:rsidRPr="00023900">
        <w:rPr>
          <w:spacing w:val="-3"/>
        </w:rPr>
        <w:t>kurrensverket, Konsument</w:t>
      </w:r>
      <w:r w:rsidRPr="00023900">
        <w:rPr>
          <w:spacing w:val="-3"/>
        </w:rPr>
        <w:softHyphen/>
        <w:t>verket, Kronofogdemyndig</w:t>
      </w:r>
      <w:r w:rsidRPr="00023900">
        <w:rPr>
          <w:spacing w:val="-3"/>
        </w:rPr>
        <w:softHyphen/>
        <w:t>heten, Postnord Group</w:t>
      </w:r>
      <w:r w:rsidRPr="00023900">
        <w:rPr>
          <w:spacing w:val="-2"/>
        </w:rPr>
        <w:t xml:space="preserve"> AB, Post- och telestyrelsen, Regelrådet, Schenker AB, Svensk Handel,</w:t>
      </w:r>
      <w:r w:rsidRPr="002A4037">
        <w:t xml:space="preserve"> </w:t>
      </w:r>
      <w:r w:rsidRPr="00005FAB">
        <w:t>Till</w:t>
      </w:r>
      <w:r>
        <w:softHyphen/>
      </w:r>
      <w:r w:rsidRPr="00005FAB">
        <w:t>växt</w:t>
      </w:r>
      <w:r>
        <w:softHyphen/>
      </w:r>
      <w:r w:rsidRPr="00005FAB">
        <w:t>verket</w:t>
      </w:r>
      <w:r>
        <w:t xml:space="preserve"> och </w:t>
      </w:r>
      <w:r w:rsidRPr="00005FAB">
        <w:t>Trafikanalys</w:t>
      </w:r>
      <w:r>
        <w:t>,</w:t>
      </w:r>
    </w:p>
    <w:p w14:paraId="5AEF531A" w14:textId="5279812F" w:rsidR="0032594C" w:rsidRDefault="0032594C" w:rsidP="0032594C">
      <w:pPr>
        <w:pStyle w:val="Brdtextmedindrag"/>
      </w:pPr>
      <w:r w:rsidRPr="002B776D">
        <w:t>Följande</w:t>
      </w:r>
      <w:r w:rsidRPr="00003889">
        <w:t xml:space="preserve"> remissinstanser har inte svarat eller angett att de avstår från att lämna synpunkter:</w:t>
      </w:r>
      <w:r>
        <w:t xml:space="preserve"> </w:t>
      </w:r>
      <w:r w:rsidRPr="00005FAB">
        <w:t>21 Grams</w:t>
      </w:r>
      <w:r>
        <w:t>,</w:t>
      </w:r>
      <w:r w:rsidRPr="00005FAB">
        <w:t xml:space="preserve"> Bring</w:t>
      </w:r>
      <w:r>
        <w:t xml:space="preserve"> </w:t>
      </w:r>
      <w:r w:rsidRPr="00005FAB">
        <w:t>AS</w:t>
      </w:r>
      <w:r>
        <w:t>,</w:t>
      </w:r>
      <w:r w:rsidRPr="00005FAB">
        <w:t xml:space="preserve"> Bussgods Sverigefrakt AB</w:t>
      </w:r>
      <w:r>
        <w:t>,</w:t>
      </w:r>
      <w:r w:rsidRPr="00005FAB">
        <w:t xml:space="preserve"> Citymail</w:t>
      </w:r>
      <w:r>
        <w:t xml:space="preserve"> </w:t>
      </w:r>
      <w:r w:rsidRPr="00005FAB">
        <w:t>AB</w:t>
      </w:r>
      <w:r>
        <w:t>,</w:t>
      </w:r>
      <w:r w:rsidRPr="00005FAB">
        <w:t xml:space="preserve"> DHL Freight (Sweden) AB</w:t>
      </w:r>
      <w:r>
        <w:t>,</w:t>
      </w:r>
      <w:r w:rsidRPr="00005FAB">
        <w:t xml:space="preserve"> Fedex Express</w:t>
      </w:r>
      <w:r>
        <w:t>,</w:t>
      </w:r>
      <w:r w:rsidRPr="00005FAB">
        <w:t xml:space="preserve"> Fria Postoperatör</w:t>
      </w:r>
      <w:r>
        <w:softHyphen/>
      </w:r>
      <w:r w:rsidRPr="00005FAB">
        <w:t xml:space="preserve">ers </w:t>
      </w:r>
      <w:r w:rsidRPr="00023900">
        <w:rPr>
          <w:spacing w:val="-2"/>
        </w:rPr>
        <w:t>Förbund, Föreningen Svenskt Näringsliv, Företagarna, Grafiska Företagen,</w:t>
      </w:r>
      <w:r w:rsidRPr="00005FAB">
        <w:t xml:space="preserve"> Jetpak Top Holding AB (publ)</w:t>
      </w:r>
      <w:r>
        <w:t>,</w:t>
      </w:r>
      <w:r w:rsidRPr="00005FAB">
        <w:t xml:space="preserve"> Mailworld AB</w:t>
      </w:r>
      <w:r>
        <w:t>,</w:t>
      </w:r>
      <w:r w:rsidRPr="00005FAB">
        <w:t xml:space="preserve"> MDT Morgon</w:t>
      </w:r>
      <w:r>
        <w:softHyphen/>
      </w:r>
      <w:r w:rsidRPr="00005FAB">
        <w:t>tidig distribution</w:t>
      </w:r>
      <w:r>
        <w:t>, NT</w:t>
      </w:r>
      <w:r w:rsidRPr="00005FAB">
        <w:t>M Distribution AB</w:t>
      </w:r>
      <w:r>
        <w:t>,</w:t>
      </w:r>
      <w:r w:rsidRPr="00005FAB">
        <w:t xml:space="preserve"> SDR Svensk Direkt</w:t>
      </w:r>
      <w:r>
        <w:softHyphen/>
      </w:r>
      <w:r w:rsidRPr="00005FAB">
        <w:t>reklam AB</w:t>
      </w:r>
      <w:r>
        <w:t>,</w:t>
      </w:r>
      <w:r w:rsidRPr="00005FAB">
        <w:t xml:space="preserve"> Svensk Adressändring AB</w:t>
      </w:r>
      <w:r>
        <w:t>,</w:t>
      </w:r>
      <w:r w:rsidRPr="00005FAB">
        <w:t xml:space="preserve"> Svensk Digital Handel</w:t>
      </w:r>
      <w:r>
        <w:t>,</w:t>
      </w:r>
      <w:r w:rsidRPr="00005FAB">
        <w:t xml:space="preserve"> Sveriges Konsumenter</w:t>
      </w:r>
      <w:r>
        <w:t>,</w:t>
      </w:r>
      <w:r w:rsidRPr="00005FAB">
        <w:t xml:space="preserve"> Sveriges Paketombud</w:t>
      </w:r>
      <w:r>
        <w:t>,</w:t>
      </w:r>
      <w:r w:rsidRPr="00005FAB">
        <w:t xml:space="preserve"> Tidningsutgivarna</w:t>
      </w:r>
      <w:r>
        <w:t>,</w:t>
      </w:r>
      <w:r w:rsidRPr="00005FAB">
        <w:t xml:space="preserve"> Till</w:t>
      </w:r>
      <w:r>
        <w:softHyphen/>
      </w:r>
      <w:r w:rsidRPr="00005FAB">
        <w:t>växt</w:t>
      </w:r>
      <w:r>
        <w:softHyphen/>
      </w:r>
      <w:r w:rsidRPr="00005FAB">
        <w:t>verket</w:t>
      </w:r>
      <w:r>
        <w:t>,</w:t>
      </w:r>
      <w:r w:rsidRPr="0034238F">
        <w:t xml:space="preserve"> </w:t>
      </w:r>
      <w:r w:rsidRPr="00005FAB">
        <w:t>TNT Holdings B.V.</w:t>
      </w:r>
      <w:r>
        <w:t>,</w:t>
      </w:r>
      <w:r w:rsidRPr="00005FAB">
        <w:t xml:space="preserve"> </w:t>
      </w:r>
      <w:r w:rsidRPr="00023900">
        <w:rPr>
          <w:spacing w:val="-2"/>
        </w:rPr>
        <w:t>Transportföretagen, United Parcel Service Inc., Västsvensk Tidnings</w:t>
      </w:r>
      <w:r w:rsidRPr="00023900">
        <w:rPr>
          <w:spacing w:val="-2"/>
        </w:rPr>
        <w:softHyphen/>
        <w:t>distri</w:t>
      </w:r>
      <w:r w:rsidR="00023900" w:rsidRPr="00023900">
        <w:rPr>
          <w:spacing w:val="-2"/>
        </w:rPr>
        <w:softHyphen/>
      </w:r>
      <w:r w:rsidRPr="00005FAB">
        <w:t>bution KB</w:t>
      </w:r>
      <w:r>
        <w:t>.</w:t>
      </w:r>
    </w:p>
    <w:p w14:paraId="2A54023C" w14:textId="77777777" w:rsidR="00110C85" w:rsidRPr="00025171" w:rsidRDefault="00110C85" w:rsidP="00B0103B">
      <w:pPr>
        <w:pStyle w:val="Brdtextmedindrag"/>
        <w:sectPr w:rsidR="00110C85" w:rsidRPr="00025171" w:rsidSect="00155500">
          <w:headerReference w:type="even" r:id="rId50"/>
          <w:headerReference w:type="default" r:id="rId51"/>
          <w:footerReference w:type="even" r:id="rId52"/>
          <w:footerReference w:type="default" r:id="rId53"/>
          <w:headerReference w:type="first" r:id="rId54"/>
          <w:footerReference w:type="first" r:id="rId55"/>
          <w:pgSz w:w="9356" w:h="13721" w:code="9"/>
          <w:pgMar w:top="794" w:right="2438" w:bottom="1191" w:left="1021" w:header="0" w:footer="709" w:gutter="0"/>
          <w:cols w:space="708"/>
          <w:docGrid w:linePitch="360"/>
        </w:sectPr>
      </w:pPr>
    </w:p>
    <w:p w14:paraId="5B1BB808" w14:textId="7D95ECC0" w:rsidR="0032594C" w:rsidRPr="00803535" w:rsidRDefault="0032594C" w:rsidP="0032594C">
      <w:pPr>
        <w:pStyle w:val="Bilagarubrik"/>
      </w:pPr>
      <w:bookmarkStart w:id="160" w:name="_Toc533089443"/>
      <w:bookmarkStart w:id="161" w:name="_Toc534894440"/>
      <w:r>
        <w:t>Lagrådsremissens lagförslag</w:t>
      </w:r>
      <w:bookmarkEnd w:id="160"/>
      <w:bookmarkEnd w:id="161"/>
    </w:p>
    <w:p w14:paraId="3011B485" w14:textId="77777777" w:rsidR="0032594C" w:rsidRPr="00917724" w:rsidRDefault="0032594C" w:rsidP="00DB2330">
      <w:pPr>
        <w:pStyle w:val="Rubrik2utannumrering"/>
        <w:spacing w:before="0"/>
      </w:pPr>
      <w:bookmarkStart w:id="162" w:name="_Toc531172834"/>
      <w:bookmarkStart w:id="163" w:name="_Toc531851920"/>
      <w:bookmarkStart w:id="164" w:name="_Toc531851964"/>
      <w:bookmarkStart w:id="165" w:name="_Hlk528571181"/>
      <w:r w:rsidRPr="00917724">
        <w:t>Förslag till lag med kompletterande</w:t>
      </w:r>
      <w:r>
        <w:br/>
      </w:r>
      <w:r w:rsidRPr="00917724">
        <w:t>bestämmelser till EU:s förordning om</w:t>
      </w:r>
      <w:r>
        <w:br/>
      </w:r>
      <w:r w:rsidRPr="00917724">
        <w:t>gränsöverskridande paketleveranstjänster</w:t>
      </w:r>
      <w:bookmarkEnd w:id="162"/>
      <w:bookmarkEnd w:id="163"/>
      <w:bookmarkEnd w:id="164"/>
    </w:p>
    <w:bookmarkEnd w:id="165"/>
    <w:p w14:paraId="324716BA" w14:textId="77777777" w:rsidR="0032594C" w:rsidRDefault="0032594C" w:rsidP="0032594C">
      <w:pPr>
        <w:pStyle w:val="Brdtext"/>
      </w:pPr>
      <w:r>
        <w:t>Härigenom föreskrivs följande.</w:t>
      </w:r>
    </w:p>
    <w:p w14:paraId="6C3FB130" w14:textId="77777777" w:rsidR="0032594C" w:rsidRDefault="0032594C" w:rsidP="0032594C">
      <w:pPr>
        <w:pStyle w:val="Rubrik4utannumrering"/>
      </w:pPr>
      <w:r w:rsidRPr="009621C0">
        <w:t>Inledande bestämmelser</w:t>
      </w:r>
    </w:p>
    <w:p w14:paraId="627D738C" w14:textId="77777777" w:rsidR="0032594C" w:rsidRDefault="0032594C" w:rsidP="0032594C">
      <w:pPr>
        <w:pStyle w:val="Brdtext"/>
      </w:pPr>
      <w:r>
        <w:rPr>
          <w:b/>
        </w:rPr>
        <w:t>1</w:t>
      </w:r>
      <w:r w:rsidRPr="00640C08">
        <w:rPr>
          <w:b/>
        </w:rPr>
        <w:t> §</w:t>
      </w:r>
      <w:r w:rsidRPr="00640C08">
        <w:t>    </w:t>
      </w:r>
      <w:r w:rsidRPr="005F0A24">
        <w:rPr>
          <w:spacing w:val="-2"/>
        </w:rPr>
        <w:t>I denna lag finns bestämmelser som kompletterar Europaparla</w:t>
      </w:r>
      <w:r w:rsidRPr="005F0A24">
        <w:rPr>
          <w:spacing w:val="-2"/>
        </w:rPr>
        <w:softHyphen/>
        <w:t>ment</w:t>
      </w:r>
      <w:r w:rsidRPr="005F0A24">
        <w:rPr>
          <w:spacing w:val="-2"/>
        </w:rPr>
        <w:softHyphen/>
        <w:t>ets</w:t>
      </w:r>
      <w:r w:rsidRPr="007C3774">
        <w:t xml:space="preserve"> och rådets förordning (EU) 2018/</w:t>
      </w:r>
      <w:r>
        <w:t>644</w:t>
      </w:r>
      <w:r w:rsidRPr="007C3774">
        <w:t xml:space="preserve"> av den</w:t>
      </w:r>
      <w:r>
        <w:t xml:space="preserve"> 18 april 2018 </w:t>
      </w:r>
      <w:r w:rsidRPr="007C3774">
        <w:t>om gräns</w:t>
      </w:r>
      <w:r>
        <w:softHyphen/>
      </w:r>
      <w:r w:rsidRPr="007C3774">
        <w:t>över</w:t>
      </w:r>
      <w:r>
        <w:softHyphen/>
      </w:r>
      <w:r w:rsidRPr="007C3774">
        <w:t>skridande paket</w:t>
      </w:r>
      <w:r>
        <w:softHyphen/>
      </w:r>
      <w:r w:rsidRPr="007C3774">
        <w:t>leveranstjänster</w:t>
      </w:r>
      <w:r>
        <w:t xml:space="preserve"> </w:t>
      </w:r>
      <w:r w:rsidRPr="007C3774">
        <w:t>(</w:t>
      </w:r>
      <w:r>
        <w:t>EU-för</w:t>
      </w:r>
      <w:r>
        <w:softHyphen/>
        <w:t>ord</w:t>
      </w:r>
      <w:r>
        <w:softHyphen/>
      </w:r>
      <w:r>
        <w:softHyphen/>
        <w:t>ningen).</w:t>
      </w:r>
    </w:p>
    <w:p w14:paraId="01C6BE78" w14:textId="77777777" w:rsidR="0032594C" w:rsidRDefault="0032594C" w:rsidP="0032594C">
      <w:pPr>
        <w:pStyle w:val="Brdtextmedindrag"/>
      </w:pPr>
      <w:r>
        <w:t>Termer och uttryck i lagen har samma betydelse som i EU-förordningen.</w:t>
      </w:r>
    </w:p>
    <w:p w14:paraId="4085B7B1" w14:textId="77777777" w:rsidR="0032594C" w:rsidRPr="00F66F4B" w:rsidRDefault="0032594C" w:rsidP="0032594C">
      <w:pPr>
        <w:pStyle w:val="Rubrik4utannumrering"/>
      </w:pPr>
      <w:r w:rsidRPr="00F66F4B">
        <w:t>Informationskrav för tillhandahållare av paketleverans</w:t>
      </w:r>
      <w:r w:rsidRPr="00F66F4B">
        <w:softHyphen/>
        <w:t>tjänster</w:t>
      </w:r>
    </w:p>
    <w:p w14:paraId="64E4E0AF" w14:textId="77777777" w:rsidR="0032594C" w:rsidRDefault="0032594C" w:rsidP="0032594C">
      <w:pPr>
        <w:pStyle w:val="Brdtext"/>
      </w:pPr>
      <w:r w:rsidRPr="0064767D">
        <w:rPr>
          <w:b/>
        </w:rPr>
        <w:t>2 §</w:t>
      </w:r>
      <w:r w:rsidRPr="0064767D">
        <w:t>    </w:t>
      </w:r>
      <w:r w:rsidRPr="00651B42">
        <w:t>Regeringen eller den myndighet som regeringen bestämmer får meddela föreskrifter om informationskrav för tillhandahåll</w:t>
      </w:r>
      <w:r w:rsidRPr="007E62A2">
        <w:t>are av paket</w:t>
      </w:r>
      <w:r w:rsidRPr="007E62A2">
        <w:softHyphen/>
        <w:t>le</w:t>
      </w:r>
      <w:r w:rsidRPr="007E62A2">
        <w:softHyphen/>
        <w:t>veranstjänster i enlighet med artikel 4.5 i EU-förordningen.</w:t>
      </w:r>
      <w:r>
        <w:t xml:space="preserve"> </w:t>
      </w:r>
    </w:p>
    <w:p w14:paraId="3B8C932F" w14:textId="77777777" w:rsidR="0032594C" w:rsidRDefault="0032594C" w:rsidP="0032594C">
      <w:pPr>
        <w:pStyle w:val="Rubrik4utannumrering"/>
      </w:pPr>
      <w:r>
        <w:t>Anmälan</w:t>
      </w:r>
    </w:p>
    <w:p w14:paraId="1AF74459" w14:textId="77777777" w:rsidR="0032594C" w:rsidRPr="00F66F4B" w:rsidRDefault="0032594C" w:rsidP="0032594C">
      <w:pPr>
        <w:pStyle w:val="Brdtext"/>
      </w:pPr>
      <w:r w:rsidRPr="00F66F4B">
        <w:rPr>
          <w:b/>
        </w:rPr>
        <w:t>3 §</w:t>
      </w:r>
      <w:r w:rsidRPr="00F66F4B">
        <w:t>    </w:t>
      </w:r>
      <w:r w:rsidRPr="00F66F4B">
        <w:rPr>
          <w:spacing w:val="-2"/>
        </w:rPr>
        <w:t>En tillhandahållare av paketleveranstjänster som är etablerad i Sverige</w:t>
      </w:r>
      <w:r w:rsidRPr="00F66F4B">
        <w:t xml:space="preserve"> ska anmäla sin verksam</w:t>
      </w:r>
      <w:r w:rsidRPr="00F66F4B">
        <w:softHyphen/>
        <w:t>het till den nationella tillsynsmyndigheten.</w:t>
      </w:r>
    </w:p>
    <w:p w14:paraId="1B05CEBF" w14:textId="77777777" w:rsidR="0032594C" w:rsidRPr="00651B42" w:rsidRDefault="0032594C" w:rsidP="0032594C">
      <w:pPr>
        <w:pStyle w:val="Rubrik4utannumrering"/>
      </w:pPr>
      <w:r w:rsidRPr="00651B42">
        <w:t>Nationell tillsynsmyndighet</w:t>
      </w:r>
    </w:p>
    <w:p w14:paraId="48D922A5" w14:textId="77777777" w:rsidR="0032594C" w:rsidRDefault="0032594C" w:rsidP="0032594C">
      <w:pPr>
        <w:pStyle w:val="Brdtext"/>
      </w:pPr>
      <w:r w:rsidRPr="00F66F4B">
        <w:rPr>
          <w:b/>
        </w:rPr>
        <w:t>4 §</w:t>
      </w:r>
      <w:r w:rsidRPr="00F66F4B">
        <w:t>    </w:t>
      </w:r>
      <w:r w:rsidRPr="00F66F4B">
        <w:rPr>
          <w:spacing w:val="-2"/>
        </w:rPr>
        <w:t>Den</w:t>
      </w:r>
      <w:r w:rsidRPr="007D42CF">
        <w:rPr>
          <w:spacing w:val="-2"/>
        </w:rPr>
        <w:t xml:space="preserve"> myndighet som regeringen bestämmer ska vara nationell tillsyns</w:t>
      </w:r>
      <w:r w:rsidRPr="007D42CF">
        <w:rPr>
          <w:spacing w:val="-2"/>
        </w:rPr>
        <w:softHyphen/>
      </w:r>
      <w:r w:rsidRPr="007D42CF">
        <w:rPr>
          <w:spacing w:val="-2"/>
        </w:rPr>
        <w:softHyphen/>
      </w:r>
      <w:r>
        <w:t xml:space="preserve">myndighet enligt </w:t>
      </w:r>
      <w:r w:rsidRPr="00F235D0">
        <w:t>EU</w:t>
      </w:r>
      <w:r>
        <w:t>-</w:t>
      </w:r>
      <w:r w:rsidRPr="00F235D0">
        <w:t>förordning</w:t>
      </w:r>
      <w:r>
        <w:t>en</w:t>
      </w:r>
      <w:r w:rsidRPr="00F235D0">
        <w:t>.</w:t>
      </w:r>
    </w:p>
    <w:p w14:paraId="4D12E2B1" w14:textId="77777777" w:rsidR="0032594C" w:rsidRDefault="0032594C" w:rsidP="0032594C">
      <w:pPr>
        <w:pStyle w:val="Rubrik4utannumrering"/>
      </w:pPr>
      <w:r>
        <w:t>Tillsyn och sanktioner</w:t>
      </w:r>
    </w:p>
    <w:p w14:paraId="688F7677" w14:textId="77777777" w:rsidR="0032594C" w:rsidRPr="005B1D84" w:rsidRDefault="0032594C" w:rsidP="0032594C">
      <w:pPr>
        <w:pStyle w:val="Brdtext"/>
      </w:pPr>
      <w:r>
        <w:rPr>
          <w:b/>
        </w:rPr>
        <w:t>5</w:t>
      </w:r>
      <w:r w:rsidRPr="00693071">
        <w:rPr>
          <w:b/>
        </w:rPr>
        <w:t> §</w:t>
      </w:r>
      <w:r w:rsidRPr="00693071">
        <w:t>    </w:t>
      </w:r>
      <w:r w:rsidRPr="005B1D84">
        <w:t>Den nationella tillsynsmyndigheten ska utöva tillsyn över</w:t>
      </w:r>
    </w:p>
    <w:p w14:paraId="62C0AF16" w14:textId="77777777" w:rsidR="0032594C" w:rsidRPr="005B1D84" w:rsidRDefault="0032594C" w:rsidP="0032594C">
      <w:pPr>
        <w:pStyle w:val="Brdtextmedindrag"/>
      </w:pPr>
      <w:r w:rsidRPr="005B1D84">
        <w:t xml:space="preserve">1. att tillhandahållare av paketleveranstjänster fullgör sina skyldigheter </w:t>
      </w:r>
      <w:r w:rsidRPr="00722B99">
        <w:rPr>
          <w:spacing w:val="-2"/>
        </w:rPr>
        <w:t>enligt artiklarna 4 och 5 i EU-förord</w:t>
      </w:r>
      <w:r w:rsidRPr="00722B99">
        <w:rPr>
          <w:spacing w:val="-2"/>
        </w:rPr>
        <w:softHyphen/>
        <w:t>ning</w:t>
      </w:r>
      <w:r w:rsidRPr="00722B99">
        <w:rPr>
          <w:spacing w:val="-2"/>
        </w:rPr>
        <w:softHyphen/>
        <w:t>en och rättsakter som har meddelats</w:t>
      </w:r>
      <w:r w:rsidRPr="005B1D84">
        <w:t xml:space="preserve"> med stöd av de artiklarna, och</w:t>
      </w:r>
    </w:p>
    <w:p w14:paraId="1509C280" w14:textId="77777777" w:rsidR="0032594C" w:rsidRPr="00722B99" w:rsidRDefault="0032594C" w:rsidP="0032594C">
      <w:pPr>
        <w:pStyle w:val="Brdtextmedindrag"/>
        <w:rPr>
          <w:spacing w:val="-2"/>
        </w:rPr>
      </w:pPr>
      <w:r w:rsidRPr="005B1D84">
        <w:t>2.</w:t>
      </w:r>
      <w:r>
        <w:t> </w:t>
      </w:r>
      <w:r w:rsidRPr="00722B99">
        <w:rPr>
          <w:spacing w:val="-2"/>
        </w:rPr>
        <w:t>att denna lag och föreskrifter som har meddelats med stöd av lagen följs.</w:t>
      </w:r>
    </w:p>
    <w:p w14:paraId="3277645E" w14:textId="77777777" w:rsidR="0032594C" w:rsidRDefault="0032594C" w:rsidP="0032594C">
      <w:pPr>
        <w:pStyle w:val="Brdtextmedindrag"/>
        <w:ind w:firstLine="0"/>
      </w:pPr>
    </w:p>
    <w:p w14:paraId="29524902" w14:textId="77777777" w:rsidR="0032594C" w:rsidRDefault="0032594C" w:rsidP="0032594C">
      <w:pPr>
        <w:pStyle w:val="Brdtext"/>
      </w:pPr>
      <w:r>
        <w:rPr>
          <w:b/>
        </w:rPr>
        <w:t>6</w:t>
      </w:r>
      <w:r w:rsidRPr="00640C08">
        <w:rPr>
          <w:b/>
        </w:rPr>
        <w:t> §</w:t>
      </w:r>
      <w:r w:rsidRPr="00640C08">
        <w:t>    </w:t>
      </w:r>
      <w:r>
        <w:t>Den nationella tillsynsmyndigheten har rätt att på begäran få de upp</w:t>
      </w:r>
      <w:r>
        <w:softHyphen/>
        <w:t>lysningar och handlingar som behövs för tillsynen.</w:t>
      </w:r>
    </w:p>
    <w:p w14:paraId="54C7A9EB" w14:textId="77777777" w:rsidR="0032594C" w:rsidRPr="001A64EF" w:rsidRDefault="0032594C" w:rsidP="0032594C">
      <w:pPr>
        <w:pStyle w:val="Brdtextmedindrag"/>
      </w:pPr>
      <w:r w:rsidRPr="00241D31">
        <w:t>Den nationella tillsynsmyndigheten</w:t>
      </w:r>
      <w:r w:rsidRPr="002C52D6">
        <w:t>s beslut enligt första stycket får verkställas av</w:t>
      </w:r>
      <w:r w:rsidRPr="00953B31">
        <w:rPr>
          <w:spacing w:val="-2"/>
        </w:rPr>
        <w:t xml:space="preserve"> Kronofogdemyndigheten</w:t>
      </w:r>
      <w:r w:rsidRPr="002C52D6">
        <w:t>.</w:t>
      </w:r>
      <w:r w:rsidRPr="00953B31">
        <w:rPr>
          <w:spacing w:val="-2"/>
        </w:rPr>
        <w:t xml:space="preserve"> Då gäller bestämmelserna i utsöknings</w:t>
      </w:r>
      <w:r w:rsidRPr="00953B31">
        <w:rPr>
          <w:spacing w:val="-2"/>
        </w:rPr>
        <w:softHyphen/>
      </w:r>
      <w:r w:rsidRPr="00953B31">
        <w:rPr>
          <w:spacing w:val="-3"/>
        </w:rPr>
        <w:t>balken om verkställighet av förpliktelser som inte avser betalningsskyldighet,</w:t>
      </w:r>
      <w:r w:rsidRPr="00241D31">
        <w:t xml:space="preserve"> avhysning eller avlägsnande. </w:t>
      </w:r>
    </w:p>
    <w:p w14:paraId="0ACE6E32" w14:textId="77777777" w:rsidR="0032594C" w:rsidRDefault="0032594C" w:rsidP="0032594C">
      <w:pPr>
        <w:pStyle w:val="Brdtextmedindrag"/>
        <w:ind w:firstLine="0"/>
      </w:pPr>
    </w:p>
    <w:p w14:paraId="2C663521" w14:textId="77777777" w:rsidR="0032594C" w:rsidRPr="005B1D84" w:rsidRDefault="0032594C" w:rsidP="0032594C">
      <w:pPr>
        <w:pStyle w:val="Brdtext"/>
      </w:pPr>
      <w:r>
        <w:rPr>
          <w:b/>
        </w:rPr>
        <w:t>7</w:t>
      </w:r>
      <w:r w:rsidRPr="00640C08">
        <w:rPr>
          <w:b/>
        </w:rPr>
        <w:t> §</w:t>
      </w:r>
      <w:r w:rsidRPr="00640C08">
        <w:t>    </w:t>
      </w:r>
      <w:r w:rsidRPr="007D42CF">
        <w:rPr>
          <w:spacing w:val="-2"/>
        </w:rPr>
        <w:t>Den nationella tillsynsmyndigheten får meddela de förelägganden som</w:t>
      </w:r>
      <w:r>
        <w:t xml:space="preserve"> behövs </w:t>
      </w:r>
      <w:r w:rsidRPr="005B1D84">
        <w:t xml:space="preserve">för </w:t>
      </w:r>
      <w:r>
        <w:t xml:space="preserve">att en tillhandahållare av paketleveranstjänster ska följa </w:t>
      </w:r>
    </w:p>
    <w:p w14:paraId="6810F8F8" w14:textId="77777777" w:rsidR="0032594C" w:rsidRDefault="0032594C" w:rsidP="0032594C">
      <w:pPr>
        <w:pStyle w:val="Brdtextmedindrag"/>
      </w:pPr>
      <w:r w:rsidRPr="005B1D84">
        <w:t>1. artiklarna 4 och 5 i EU-förordningen och rättsakter som har meddelats med stöd av de artiklarna, och</w:t>
      </w:r>
    </w:p>
    <w:p w14:paraId="6E2C34F5" w14:textId="77777777" w:rsidR="0032594C" w:rsidRDefault="0032594C" w:rsidP="0032594C">
      <w:pPr>
        <w:pStyle w:val="Brdtextmedindrag"/>
      </w:pPr>
      <w:r>
        <w:t>2. denna lag och föreskrifter som har meddelats med stöd av lagen.</w:t>
      </w:r>
    </w:p>
    <w:p w14:paraId="30F8864D" w14:textId="77777777" w:rsidR="0032594C" w:rsidRPr="009A6468" w:rsidRDefault="0032594C" w:rsidP="0032594C">
      <w:pPr>
        <w:pStyle w:val="Brdtextmedindrag"/>
      </w:pPr>
      <w:r>
        <w:t>Ett beslut om f</w:t>
      </w:r>
      <w:r w:rsidRPr="009A6468">
        <w:t>öreläggande får förenas med vite.</w:t>
      </w:r>
    </w:p>
    <w:p w14:paraId="49451602" w14:textId="77777777" w:rsidR="0032594C" w:rsidRDefault="0032594C" w:rsidP="0032594C">
      <w:pPr>
        <w:pStyle w:val="Brdtextmedindrag"/>
      </w:pPr>
      <w:r w:rsidRPr="009A6468">
        <w:t xml:space="preserve">Den nationella tillsynsmyndigheten får bestämma att </w:t>
      </w:r>
      <w:r>
        <w:t xml:space="preserve">ett </w:t>
      </w:r>
      <w:r w:rsidRPr="009A6468">
        <w:t xml:space="preserve">beslut </w:t>
      </w:r>
      <w:r>
        <w:t xml:space="preserve">om föreläggande </w:t>
      </w:r>
      <w:r w:rsidRPr="009A6468">
        <w:t>ska gälla omedelbart.</w:t>
      </w:r>
    </w:p>
    <w:p w14:paraId="7A6A22FD" w14:textId="77777777" w:rsidR="0032594C" w:rsidRDefault="0032594C" w:rsidP="0032594C">
      <w:pPr>
        <w:pStyle w:val="Brdtextmedindrag"/>
      </w:pPr>
    </w:p>
    <w:p w14:paraId="54CD4310" w14:textId="77777777" w:rsidR="0032594C" w:rsidRDefault="0032594C" w:rsidP="0032594C">
      <w:pPr>
        <w:pStyle w:val="Brdtext"/>
      </w:pPr>
      <w:r>
        <w:rPr>
          <w:b/>
        </w:rPr>
        <w:t>8</w:t>
      </w:r>
      <w:r w:rsidRPr="00640C08">
        <w:rPr>
          <w:b/>
        </w:rPr>
        <w:t> §</w:t>
      </w:r>
      <w:r w:rsidRPr="00640C08">
        <w:t>    </w:t>
      </w:r>
      <w:r w:rsidRPr="00874134">
        <w:rPr>
          <w:spacing w:val="-2"/>
        </w:rPr>
        <w:t>Om en näringsidkare inte tillhandahåller information till konsum</w:t>
      </w:r>
      <w:r w:rsidRPr="00874134">
        <w:rPr>
          <w:spacing w:val="-2"/>
        </w:rPr>
        <w:softHyphen/>
        <w:t>enter</w:t>
      </w:r>
      <w:r>
        <w:t xml:space="preserve"> i enlighet med artikel 7 i EU-förordningen, </w:t>
      </w:r>
      <w:r w:rsidRPr="00B11A41">
        <w:t>ska marknads</w:t>
      </w:r>
      <w:r w:rsidRPr="00B11A41">
        <w:softHyphen/>
        <w:t>förings</w:t>
      </w:r>
      <w:r>
        <w:softHyphen/>
      </w:r>
      <w:r w:rsidRPr="00B11A41">
        <w:t>lagen</w:t>
      </w:r>
      <w:r>
        <w:t xml:space="preserve"> (2008:486) tillämpas, med undantag av bestäm</w:t>
      </w:r>
      <w:r>
        <w:softHyphen/>
        <w:t xml:space="preserve">melserna i 29–36 §§ om </w:t>
      </w:r>
      <w:r w:rsidRPr="00874134">
        <w:rPr>
          <w:spacing w:val="-2"/>
        </w:rPr>
        <w:t>marknads</w:t>
      </w:r>
      <w:r w:rsidRPr="00874134">
        <w:rPr>
          <w:spacing w:val="-2"/>
        </w:rPr>
        <w:softHyphen/>
        <w:t>störnings</w:t>
      </w:r>
      <w:r w:rsidRPr="00874134">
        <w:rPr>
          <w:spacing w:val="-2"/>
        </w:rPr>
        <w:softHyphen/>
        <w:t>avgift. Sådan inform</w:t>
      </w:r>
      <w:r w:rsidRPr="00874134">
        <w:rPr>
          <w:spacing w:val="-2"/>
        </w:rPr>
        <w:softHyphen/>
        <w:t>ation ska anses vara väsentlig enligt</w:t>
      </w:r>
      <w:r>
        <w:t xml:space="preserve"> 10 § tredje stycket marknadsföringslagen.</w:t>
      </w:r>
    </w:p>
    <w:p w14:paraId="6192A017" w14:textId="77777777" w:rsidR="0032594C" w:rsidRDefault="0032594C" w:rsidP="0032594C">
      <w:pPr>
        <w:pStyle w:val="Rubrik4utannumrering"/>
      </w:pPr>
      <w:r>
        <w:t>Avgifter</w:t>
      </w:r>
    </w:p>
    <w:p w14:paraId="5114860B" w14:textId="77777777" w:rsidR="0032594C" w:rsidRDefault="0032594C" w:rsidP="0032594C">
      <w:pPr>
        <w:pStyle w:val="Brdtext"/>
      </w:pPr>
      <w:r>
        <w:rPr>
          <w:b/>
        </w:rPr>
        <w:t>9</w:t>
      </w:r>
      <w:r w:rsidRPr="00640C08">
        <w:rPr>
          <w:b/>
        </w:rPr>
        <w:t> §</w:t>
      </w:r>
      <w:r w:rsidRPr="00640C08">
        <w:t>    </w:t>
      </w:r>
      <w:r>
        <w:t>Regeringen eller den myndighet som regeringen bestämmer får med</w:t>
      </w:r>
      <w:r w:rsidRPr="00874134">
        <w:rPr>
          <w:spacing w:val="-2"/>
        </w:rPr>
        <w:t>dela föreskrifter om att den som omfattas av skyldig</w:t>
      </w:r>
      <w:r w:rsidRPr="00874134">
        <w:rPr>
          <w:spacing w:val="-2"/>
        </w:rPr>
        <w:softHyphen/>
        <w:t>heterna enligt artiklarna</w:t>
      </w:r>
      <w:r>
        <w:t xml:space="preserve"> 4 och 5 i EU-förordningen ska betala avgift för den nationella tillsynsmyndighetens verksam</w:t>
      </w:r>
      <w:r>
        <w:softHyphen/>
        <w:t>het enligt denna lag.</w:t>
      </w:r>
    </w:p>
    <w:p w14:paraId="1B673F39" w14:textId="77777777" w:rsidR="0032594C" w:rsidRDefault="0032594C" w:rsidP="0032594C">
      <w:pPr>
        <w:pStyle w:val="Rubrik4utannumrering"/>
      </w:pPr>
      <w:r>
        <w:t>Överklagande</w:t>
      </w:r>
    </w:p>
    <w:p w14:paraId="62F11E69" w14:textId="77777777" w:rsidR="0032594C" w:rsidRDefault="0032594C" w:rsidP="0032594C">
      <w:pPr>
        <w:pStyle w:val="Brdtext"/>
      </w:pPr>
      <w:r>
        <w:rPr>
          <w:b/>
        </w:rPr>
        <w:t>10</w:t>
      </w:r>
      <w:r w:rsidRPr="00640C08">
        <w:rPr>
          <w:b/>
        </w:rPr>
        <w:t> §</w:t>
      </w:r>
      <w:r w:rsidRPr="00640C08">
        <w:t>    </w:t>
      </w:r>
      <w:r w:rsidRPr="004A4802">
        <w:rPr>
          <w:spacing w:val="-2"/>
        </w:rPr>
        <w:t>Den nationella tillsynsmyndighetens beslut enligt denna lag får över</w:t>
      </w:r>
      <w:r w:rsidRPr="004A4802">
        <w:rPr>
          <w:spacing w:val="-2"/>
        </w:rPr>
        <w:softHyphen/>
      </w:r>
      <w:r>
        <w:t xml:space="preserve">klagas till allmän förvaltningsdomstol. </w:t>
      </w:r>
    </w:p>
    <w:p w14:paraId="57287E88" w14:textId="77777777" w:rsidR="0032594C" w:rsidRDefault="0032594C" w:rsidP="0032594C">
      <w:pPr>
        <w:pStyle w:val="Brdtextmedindrag"/>
      </w:pPr>
      <w:r>
        <w:t>Prövningstillstånd krävs vid överklagande till kammarrätten.</w:t>
      </w:r>
    </w:p>
    <w:p w14:paraId="478AFFD2" w14:textId="77777777" w:rsidR="0032594C" w:rsidRPr="00811E52" w:rsidRDefault="0032594C" w:rsidP="0032594C">
      <w:pPr>
        <w:pStyle w:val="Slutstreck"/>
      </w:pPr>
      <w:r w:rsidRPr="00811E52">
        <w:t>                      </w:t>
      </w:r>
    </w:p>
    <w:p w14:paraId="3A850204" w14:textId="77777777" w:rsidR="0032594C" w:rsidRDefault="0032594C" w:rsidP="0032594C">
      <w:pPr>
        <w:pStyle w:val="Brdtextmedindrag"/>
      </w:pPr>
      <w:r>
        <w:t>Denna lag träder i kraft den 15 maj 2019.</w:t>
      </w:r>
    </w:p>
    <w:p w14:paraId="1BAB2E6B" w14:textId="77777777" w:rsidR="0032594C" w:rsidRDefault="0032594C" w:rsidP="0032594C">
      <w:pPr>
        <w:spacing w:line="2" w:lineRule="auto"/>
        <w:rPr>
          <w:rFonts w:ascii="Times New Roman" w:hAnsi="Times New Roman"/>
          <w:sz w:val="20"/>
        </w:rPr>
      </w:pPr>
      <w:r>
        <w:br w:type="page"/>
      </w:r>
    </w:p>
    <w:p w14:paraId="112085FB" w14:textId="77777777" w:rsidR="0032594C" w:rsidRDefault="0032594C" w:rsidP="0032594C">
      <w:pPr>
        <w:pStyle w:val="Rubrik2utannumrering"/>
      </w:pPr>
      <w:bookmarkStart w:id="166" w:name="_Toc531172835"/>
      <w:bookmarkStart w:id="167" w:name="_Toc531851921"/>
      <w:bookmarkStart w:id="168" w:name="_Toc531851965"/>
      <w:r w:rsidRPr="00917724">
        <w:t>Förslag till lag om ändring i marknadsföringslagen (2008:486)</w:t>
      </w:r>
      <w:bookmarkEnd w:id="166"/>
      <w:bookmarkEnd w:id="167"/>
      <w:bookmarkEnd w:id="168"/>
    </w:p>
    <w:p w14:paraId="27C0B01F" w14:textId="77777777" w:rsidR="0032594C" w:rsidRDefault="0032594C" w:rsidP="0032594C">
      <w:pPr>
        <w:pStyle w:val="Brdtext"/>
      </w:pPr>
      <w:r w:rsidRPr="00023900">
        <w:rPr>
          <w:spacing w:val="-5"/>
        </w:rPr>
        <w:t>Härigenom föreskrivs att 1 § marknadsföringslagen (2008:486) ska ha följande</w:t>
      </w:r>
      <w:r w:rsidRPr="00917724">
        <w:t xml:space="preserve"> </w:t>
      </w:r>
      <w:r w:rsidRPr="00023900">
        <w:rPr>
          <w:spacing w:val="-4"/>
        </w:rPr>
        <w:t>lydelse.</w:t>
      </w:r>
    </w:p>
    <w:p w14:paraId="2631691C" w14:textId="77777777" w:rsidR="0032594C" w:rsidRPr="00A80176" w:rsidRDefault="0032594C" w:rsidP="0032594C">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85EC4" w14:paraId="4D0F085D" w14:textId="77777777">
        <w:tc>
          <w:tcPr>
            <w:tcW w:w="2500" w:type="pct"/>
            <w:shd w:val="clear" w:color="auto" w:fill="auto"/>
            <w:tcMar>
              <w:left w:w="0" w:type="dxa"/>
            </w:tcMar>
          </w:tcPr>
          <w:p w14:paraId="509A1476" w14:textId="77777777" w:rsidR="0032594C" w:rsidRPr="000E6F0B" w:rsidRDefault="0032594C" w:rsidP="0032594C">
            <w:pPr>
              <w:pStyle w:val="Brdtext"/>
              <w:rPr>
                <w:i/>
              </w:rPr>
            </w:pPr>
            <w:r>
              <w:rPr>
                <w:i/>
              </w:rPr>
              <w:t>L</w:t>
            </w:r>
            <w:r w:rsidRPr="000E6F0B">
              <w:rPr>
                <w:i/>
              </w:rPr>
              <w:t>ydelse</w:t>
            </w:r>
            <w:r>
              <w:rPr>
                <w:i/>
              </w:rPr>
              <w:t xml:space="preserve"> </w:t>
            </w:r>
            <w:r w:rsidRPr="00D3456F">
              <w:rPr>
                <w:i/>
              </w:rPr>
              <w:t>enligt SFS 2018:1263</w:t>
            </w:r>
          </w:p>
        </w:tc>
        <w:tc>
          <w:tcPr>
            <w:tcW w:w="2500" w:type="pct"/>
            <w:shd w:val="clear" w:color="auto" w:fill="auto"/>
            <w:tcMar>
              <w:right w:w="0" w:type="dxa"/>
            </w:tcMar>
          </w:tcPr>
          <w:p w14:paraId="420FE309" w14:textId="77777777" w:rsidR="0032594C" w:rsidRPr="000E6F0B" w:rsidRDefault="0032594C" w:rsidP="0032594C">
            <w:pPr>
              <w:pStyle w:val="Brdtext"/>
              <w:rPr>
                <w:i/>
              </w:rPr>
            </w:pPr>
            <w:r w:rsidRPr="000E6F0B">
              <w:rPr>
                <w:i/>
              </w:rPr>
              <w:t>Föreslagen lydelse</w:t>
            </w:r>
          </w:p>
        </w:tc>
      </w:tr>
    </w:tbl>
    <w:p w14:paraId="00602B69" w14:textId="77777777" w:rsidR="0032594C" w:rsidRDefault="0032594C" w:rsidP="0032594C">
      <w:pPr>
        <w:pStyle w:val="Brdtextmedindrag"/>
      </w:pPr>
    </w:p>
    <w:p w14:paraId="046DFFA3" w14:textId="77777777" w:rsidR="0032594C" w:rsidRDefault="0032594C" w:rsidP="0032594C">
      <w:pPr>
        <w:pStyle w:val="Brdtextmedindrag"/>
        <w:jc w:val="center"/>
      </w:pPr>
      <w:r>
        <w:t>1 §</w:t>
      </w:r>
    </w:p>
    <w:p w14:paraId="0AF4D54E" w14:textId="77777777" w:rsidR="0032594C" w:rsidRDefault="0032594C" w:rsidP="0032594C">
      <w:pPr>
        <w:pStyle w:val="Brdtextmedindrag"/>
      </w:pPr>
      <w:r w:rsidRPr="00BE5FDE">
        <w:t xml:space="preserve">Denna lag har till syfte att främja konsumenternas och näringslivets intressen i samband med marknadsföring av produkter och att motverka marknadsföring som är otillbörlig mot konsumenter och näringsidkare. </w:t>
      </w:r>
    </w:p>
    <w:p w14:paraId="6DA7BEF3" w14:textId="77777777" w:rsidR="0032594C" w:rsidRDefault="0032594C" w:rsidP="0032594C">
      <w:pPr>
        <w:pStyle w:val="Brdtextmedindrag"/>
      </w:pPr>
      <w:r w:rsidRPr="00BE5FDE">
        <w:t xml:space="preserve">Bestämmelser om marknadsföring finns bl.a. i </w:t>
      </w:r>
    </w:p>
    <w:p w14:paraId="57557157" w14:textId="77777777" w:rsidR="0032594C" w:rsidRDefault="0032594C" w:rsidP="0032594C">
      <w:pPr>
        <w:pStyle w:val="Brdtextmedindrag"/>
      </w:pPr>
      <w:r>
        <w:t>– </w:t>
      </w:r>
      <w:r w:rsidRPr="00BE5FDE">
        <w:t xml:space="preserve">socialförsäkringsbalken, </w:t>
      </w:r>
    </w:p>
    <w:p w14:paraId="03E9FEFC" w14:textId="77777777" w:rsidR="0032594C" w:rsidRDefault="0032594C" w:rsidP="0032594C">
      <w:pPr>
        <w:pStyle w:val="Brdtextmedindrag"/>
      </w:pPr>
      <w:r>
        <w:t>– </w:t>
      </w:r>
      <w:r w:rsidRPr="00BE5FDE">
        <w:t xml:space="preserve">tobakslagen (1993:581), </w:t>
      </w:r>
    </w:p>
    <w:p w14:paraId="42E7BDFF" w14:textId="77777777" w:rsidR="0032594C" w:rsidRDefault="0032594C" w:rsidP="0032594C">
      <w:pPr>
        <w:pStyle w:val="Brdtextmedindrag"/>
      </w:pPr>
      <w:r>
        <w:t>– </w:t>
      </w:r>
      <w:r w:rsidRPr="00BE5FDE">
        <w:t xml:space="preserve">sjölagen (1994:1009), </w:t>
      </w:r>
    </w:p>
    <w:p w14:paraId="4F70BF2B" w14:textId="77777777" w:rsidR="0032594C" w:rsidRDefault="0032594C" w:rsidP="0032594C">
      <w:pPr>
        <w:pStyle w:val="Brdtextmedindrag"/>
      </w:pPr>
      <w:r>
        <w:t>– </w:t>
      </w:r>
      <w:r w:rsidRPr="00BE5FDE">
        <w:t xml:space="preserve">lagen (1995:1571) om insättningsgaranti, </w:t>
      </w:r>
    </w:p>
    <w:p w14:paraId="3362C52A" w14:textId="77777777" w:rsidR="0032594C" w:rsidRDefault="0032594C" w:rsidP="0032594C">
      <w:pPr>
        <w:pStyle w:val="Brdtextmedindrag"/>
      </w:pPr>
      <w:r>
        <w:t>– </w:t>
      </w:r>
      <w:r w:rsidRPr="00BE5FDE">
        <w:t xml:space="preserve">lagen (1996:1006) om valutaväxling och annan finansiell verksamhet, </w:t>
      </w:r>
    </w:p>
    <w:p w14:paraId="6F32AF5A" w14:textId="77777777" w:rsidR="0032594C" w:rsidRDefault="0032594C" w:rsidP="0032594C">
      <w:pPr>
        <w:pStyle w:val="Brdtextmedindrag"/>
      </w:pPr>
      <w:r>
        <w:t>– </w:t>
      </w:r>
      <w:r w:rsidRPr="00BE5FDE">
        <w:t xml:space="preserve">lagen (1996:1118) om marknadsföring av kristallglas, </w:t>
      </w:r>
    </w:p>
    <w:p w14:paraId="067DFA66" w14:textId="77777777" w:rsidR="0032594C" w:rsidRDefault="0032594C" w:rsidP="0032594C">
      <w:pPr>
        <w:pStyle w:val="Brdtextmedindrag"/>
      </w:pPr>
      <w:r>
        <w:t>– </w:t>
      </w:r>
      <w:r w:rsidRPr="00BE5FDE">
        <w:t xml:space="preserve">lagen (1999:158) om investerarskydd, </w:t>
      </w:r>
    </w:p>
    <w:p w14:paraId="29FBC158" w14:textId="77777777" w:rsidR="0032594C" w:rsidRDefault="0032594C" w:rsidP="0032594C">
      <w:pPr>
        <w:pStyle w:val="Brdtextmedindrag"/>
      </w:pPr>
      <w:r>
        <w:t>– </w:t>
      </w:r>
      <w:r w:rsidRPr="00BE5FDE">
        <w:t>lagen (2002:562) om elektronisk handel och andra informations</w:t>
      </w:r>
      <w:r>
        <w:softHyphen/>
      </w:r>
      <w:r w:rsidRPr="00BE5FDE">
        <w:t xml:space="preserve">samhällets tjänster, </w:t>
      </w:r>
    </w:p>
    <w:p w14:paraId="3A351FD7" w14:textId="77777777" w:rsidR="0032594C" w:rsidRDefault="0032594C" w:rsidP="0032594C">
      <w:pPr>
        <w:pStyle w:val="Brdtextmedindrag"/>
      </w:pPr>
      <w:r>
        <w:t>– </w:t>
      </w:r>
      <w:r w:rsidRPr="00BE5FDE">
        <w:t xml:space="preserve">lagen (2004:46) om värdepappersfonder, </w:t>
      </w:r>
    </w:p>
    <w:p w14:paraId="231350E7" w14:textId="77777777" w:rsidR="0032594C" w:rsidRDefault="0032594C" w:rsidP="0032594C">
      <w:pPr>
        <w:pStyle w:val="Brdtextmedindrag"/>
      </w:pPr>
      <w:r>
        <w:t>– </w:t>
      </w:r>
      <w:r w:rsidRPr="00BE5FDE">
        <w:t xml:space="preserve">lagen (2004:299) om inlåningsverksamhet, </w:t>
      </w:r>
    </w:p>
    <w:p w14:paraId="37136092" w14:textId="77777777" w:rsidR="0032594C" w:rsidRDefault="0032594C" w:rsidP="0032594C">
      <w:pPr>
        <w:pStyle w:val="Brdtextmedindrag"/>
      </w:pPr>
      <w:r>
        <w:t>– </w:t>
      </w:r>
      <w:r w:rsidRPr="00BE5FDE">
        <w:t xml:space="preserve">prisinformationslagen (2004:347), </w:t>
      </w:r>
    </w:p>
    <w:p w14:paraId="7D6C92C8" w14:textId="77777777" w:rsidR="0032594C" w:rsidRDefault="0032594C" w:rsidP="0032594C">
      <w:pPr>
        <w:pStyle w:val="Brdtextmedindrag"/>
      </w:pPr>
      <w:r>
        <w:t>– </w:t>
      </w:r>
      <w:r w:rsidRPr="00BE5FDE">
        <w:t xml:space="preserve">lagen (2005:59) om distansavtal och avtal utanför affärslokaler, </w:t>
      </w:r>
    </w:p>
    <w:p w14:paraId="49480961" w14:textId="77777777" w:rsidR="0032594C" w:rsidRDefault="0032594C" w:rsidP="0032594C">
      <w:pPr>
        <w:pStyle w:val="Brdtextmedindrag"/>
      </w:pPr>
      <w:r>
        <w:t>– </w:t>
      </w:r>
      <w:r w:rsidRPr="00BE5FDE">
        <w:t xml:space="preserve">försäkringsavtalslagen (2005:104), </w:t>
      </w:r>
    </w:p>
    <w:p w14:paraId="6B9C987D" w14:textId="77777777" w:rsidR="0032594C" w:rsidRDefault="0032594C" w:rsidP="0032594C">
      <w:pPr>
        <w:pStyle w:val="Brdtextmedindrag"/>
      </w:pPr>
      <w:r>
        <w:t>– </w:t>
      </w:r>
      <w:r w:rsidRPr="00BE5FDE">
        <w:t xml:space="preserve">lagen (2006:484) om franchisegivares informationsskyldighet, </w:t>
      </w:r>
    </w:p>
    <w:p w14:paraId="7192F3D6" w14:textId="77777777" w:rsidR="0032594C" w:rsidRDefault="0032594C" w:rsidP="0032594C">
      <w:pPr>
        <w:pStyle w:val="Brdtextmedindrag"/>
      </w:pPr>
      <w:r>
        <w:t>– </w:t>
      </w:r>
      <w:r w:rsidRPr="00BE5FDE">
        <w:t xml:space="preserve">lagen (2007:528) om värdepappersmarknaden, </w:t>
      </w:r>
    </w:p>
    <w:p w14:paraId="2DA13F78" w14:textId="77777777" w:rsidR="0032594C" w:rsidRDefault="0032594C" w:rsidP="0032594C">
      <w:pPr>
        <w:pStyle w:val="Brdtextmedindrag"/>
      </w:pPr>
      <w:r>
        <w:t>– </w:t>
      </w:r>
      <w:r w:rsidRPr="00BE5FDE">
        <w:t xml:space="preserve">lagen (2010:510) om lufttransporter, </w:t>
      </w:r>
    </w:p>
    <w:p w14:paraId="1E0CB9A2" w14:textId="77777777" w:rsidR="0032594C" w:rsidRDefault="0032594C" w:rsidP="0032594C">
      <w:pPr>
        <w:pStyle w:val="Brdtextmedindrag"/>
      </w:pPr>
      <w:r>
        <w:t>– </w:t>
      </w:r>
      <w:r w:rsidRPr="00BE5FDE">
        <w:t xml:space="preserve">radio- och tv-lagen (2010:696), </w:t>
      </w:r>
    </w:p>
    <w:p w14:paraId="693A49ED" w14:textId="77777777" w:rsidR="0032594C" w:rsidRDefault="0032594C" w:rsidP="0032594C">
      <w:pPr>
        <w:pStyle w:val="Brdtextmedindrag"/>
      </w:pPr>
      <w:r>
        <w:t>– </w:t>
      </w:r>
      <w:r w:rsidRPr="00BE5FDE">
        <w:t xml:space="preserve">lagen (2010:751) om betaltjänster, </w:t>
      </w:r>
    </w:p>
    <w:p w14:paraId="7C32ED46" w14:textId="77777777" w:rsidR="0032594C" w:rsidRDefault="0032594C" w:rsidP="0032594C">
      <w:pPr>
        <w:pStyle w:val="Brdtextmedindrag"/>
      </w:pPr>
      <w:r>
        <w:t>– </w:t>
      </w:r>
      <w:r w:rsidRPr="00BE5FDE">
        <w:t xml:space="preserve">alkohollagen (2010:1622), </w:t>
      </w:r>
    </w:p>
    <w:p w14:paraId="48C59103" w14:textId="77777777" w:rsidR="0032594C" w:rsidRDefault="0032594C" w:rsidP="0032594C">
      <w:pPr>
        <w:pStyle w:val="Brdtextmedindrag"/>
      </w:pPr>
      <w:r>
        <w:t>– </w:t>
      </w:r>
      <w:r w:rsidRPr="00BE5FDE">
        <w:t xml:space="preserve">konsumentkreditlagen (2010:1846), </w:t>
      </w:r>
    </w:p>
    <w:p w14:paraId="5E590039" w14:textId="77777777" w:rsidR="0032594C" w:rsidRDefault="0032594C" w:rsidP="0032594C">
      <w:pPr>
        <w:pStyle w:val="Brdtextmedindrag"/>
      </w:pPr>
      <w:r>
        <w:t>– </w:t>
      </w:r>
      <w:r w:rsidRPr="00BE5FDE">
        <w:t xml:space="preserve">lagen (2011:914) om konsumentskydd vid avtal om tidsdelat boende eller långfristig semesterprodukt, </w:t>
      </w:r>
    </w:p>
    <w:p w14:paraId="176A6646" w14:textId="77777777" w:rsidR="0032594C" w:rsidRDefault="0032594C" w:rsidP="0032594C">
      <w:pPr>
        <w:pStyle w:val="Brdtextmedindrag"/>
      </w:pPr>
      <w:r>
        <w:t>– </w:t>
      </w:r>
      <w:r w:rsidRPr="00BE5FDE">
        <w:t xml:space="preserve">lagen (2013:561) om förvaltare av alternativa investeringsfonder, </w:t>
      </w:r>
    </w:p>
    <w:p w14:paraId="67E23D8E" w14:textId="77777777" w:rsidR="0032594C" w:rsidRDefault="0032594C" w:rsidP="0032594C">
      <w:pPr>
        <w:pStyle w:val="Brdtextmedindrag"/>
      </w:pPr>
      <w:r>
        <w:t>– </w:t>
      </w:r>
      <w:r w:rsidRPr="00BE5FDE">
        <w:t xml:space="preserve">lagen (2013:1054) om marknadsföring av modersmjölksersättning och tillskottsnäring, </w:t>
      </w:r>
    </w:p>
    <w:p w14:paraId="6D605E47" w14:textId="77777777" w:rsidR="0032594C" w:rsidRDefault="0032594C" w:rsidP="0032594C">
      <w:pPr>
        <w:pStyle w:val="Brdtextmedindrag"/>
      </w:pPr>
      <w:r>
        <w:t>– </w:t>
      </w:r>
      <w:r w:rsidRPr="00BE5FDE">
        <w:t xml:space="preserve">lagen (2014:1344) med kompletterande bestämmelser till EU:s tåg-, fartygs- och busspassagerarförordningar, </w:t>
      </w:r>
    </w:p>
    <w:p w14:paraId="250DC700" w14:textId="77777777" w:rsidR="0032594C" w:rsidRDefault="0032594C" w:rsidP="0032594C">
      <w:pPr>
        <w:pStyle w:val="Brdtextmedindrag"/>
      </w:pPr>
      <w:r>
        <w:t>– </w:t>
      </w:r>
      <w:r w:rsidRPr="00BE5FDE">
        <w:t xml:space="preserve">lagen (2015:671) om alternativ tvistlösning i konsumentförhållanden, </w:t>
      </w:r>
    </w:p>
    <w:p w14:paraId="1C98128F" w14:textId="77777777" w:rsidR="0032594C" w:rsidRDefault="0032594C" w:rsidP="0032594C">
      <w:pPr>
        <w:pStyle w:val="Brdtextmedindrag"/>
      </w:pPr>
      <w:r>
        <w:t>– </w:t>
      </w:r>
      <w:r w:rsidRPr="00BE5FDE">
        <w:t xml:space="preserve">lagen (2015:953) om kollektivtrafikresenärers rättigheter, </w:t>
      </w:r>
    </w:p>
    <w:p w14:paraId="110CBD56" w14:textId="77777777" w:rsidR="0032594C" w:rsidRDefault="0032594C" w:rsidP="0032594C">
      <w:pPr>
        <w:pStyle w:val="Brdtextmedindrag"/>
      </w:pPr>
      <w:r>
        <w:t>– </w:t>
      </w:r>
      <w:r w:rsidRPr="00BE5FDE">
        <w:t xml:space="preserve">lagen (2016:415) om förmedlingsavgifter för kortbaserade betalningstransaktioner, </w:t>
      </w:r>
    </w:p>
    <w:p w14:paraId="30C8475D" w14:textId="77777777" w:rsidR="0032594C" w:rsidRDefault="0032594C" w:rsidP="0032594C">
      <w:pPr>
        <w:pStyle w:val="Brdtextmedindrag"/>
      </w:pPr>
      <w:r>
        <w:t>– </w:t>
      </w:r>
      <w:r w:rsidRPr="00BE5FDE">
        <w:t xml:space="preserve">lagen (2016:915) om krav på installationer för alternativa drivmedel, </w:t>
      </w:r>
    </w:p>
    <w:p w14:paraId="0E667A54" w14:textId="77777777" w:rsidR="0032594C" w:rsidRDefault="0032594C" w:rsidP="0032594C">
      <w:pPr>
        <w:pStyle w:val="Brdtextmedindrag"/>
      </w:pPr>
      <w:r>
        <w:t>– </w:t>
      </w:r>
      <w:r w:rsidRPr="00BE5FDE">
        <w:t xml:space="preserve">lagen (2017:425) om elektroniska cigaretter och påfyllningsbehållare, </w:t>
      </w:r>
    </w:p>
    <w:p w14:paraId="0C6F9D32" w14:textId="77777777" w:rsidR="0032594C" w:rsidRDefault="0032594C" w:rsidP="0032594C">
      <w:pPr>
        <w:pStyle w:val="Brdtextmedindrag"/>
      </w:pPr>
      <w:r>
        <w:t>– </w:t>
      </w:r>
      <w:r w:rsidRPr="00BE5FDE">
        <w:t xml:space="preserve">paketreselagen (2018:1217), </w:t>
      </w:r>
    </w:p>
    <w:tbl>
      <w:tblPr>
        <w:tblW w:w="5000" w:type="pct"/>
        <w:tblCellMar>
          <w:left w:w="125" w:type="dxa"/>
          <w:right w:w="125" w:type="dxa"/>
        </w:tblCellMar>
        <w:tblLook w:val="0000" w:firstRow="0" w:lastRow="0" w:firstColumn="0" w:lastColumn="0" w:noHBand="0" w:noVBand="0"/>
      </w:tblPr>
      <w:tblGrid>
        <w:gridCol w:w="2948"/>
        <w:gridCol w:w="2949"/>
      </w:tblGrid>
      <w:tr w:rsidR="00285EC4" w14:paraId="54C0ADF4" w14:textId="77777777">
        <w:tc>
          <w:tcPr>
            <w:tcW w:w="2500" w:type="pct"/>
            <w:shd w:val="clear" w:color="auto" w:fill="auto"/>
            <w:tcMar>
              <w:left w:w="0" w:type="dxa"/>
            </w:tcMar>
          </w:tcPr>
          <w:p w14:paraId="30EE2EE1" w14:textId="77777777" w:rsidR="0032594C" w:rsidRPr="000C5A01" w:rsidRDefault="0032594C" w:rsidP="0032594C">
            <w:pPr>
              <w:pStyle w:val="Brdtextmedindrag"/>
              <w:rPr>
                <w:i/>
              </w:rPr>
            </w:pPr>
            <w:r>
              <w:t>– </w:t>
            </w:r>
            <w:r w:rsidRPr="00BE5FDE">
              <w:t>lagen (2018:1219) om försäk</w:t>
            </w:r>
            <w:r>
              <w:softHyphen/>
            </w:r>
            <w:r w:rsidRPr="00BE5FDE">
              <w:t>rings</w:t>
            </w:r>
            <w:r>
              <w:softHyphen/>
            </w:r>
            <w:r w:rsidRPr="00BE5FDE">
              <w:t xml:space="preserve">distribution, </w:t>
            </w:r>
            <w:r w:rsidRPr="000C5A01">
              <w:rPr>
                <w:i/>
              </w:rPr>
              <w:t xml:space="preserve">och </w:t>
            </w:r>
          </w:p>
          <w:p w14:paraId="3C892B8E" w14:textId="77777777" w:rsidR="0032594C" w:rsidRDefault="0032594C" w:rsidP="0032594C">
            <w:pPr>
              <w:pStyle w:val="Brdtextmedindrag"/>
            </w:pPr>
            <w:r>
              <w:t>– </w:t>
            </w:r>
            <w:r w:rsidRPr="00BE5FDE">
              <w:t>spellagen (2018:1138).</w:t>
            </w:r>
          </w:p>
          <w:p w14:paraId="7558BACD" w14:textId="77777777" w:rsidR="0032594C" w:rsidRDefault="0032594C" w:rsidP="0032594C">
            <w:pPr>
              <w:pStyle w:val="Brdtextmedindrag"/>
            </w:pPr>
          </w:p>
        </w:tc>
        <w:tc>
          <w:tcPr>
            <w:tcW w:w="2500" w:type="pct"/>
            <w:shd w:val="clear" w:color="auto" w:fill="auto"/>
            <w:tcMar>
              <w:right w:w="0" w:type="dxa"/>
            </w:tcMar>
          </w:tcPr>
          <w:p w14:paraId="680350F8" w14:textId="77777777" w:rsidR="0032594C" w:rsidRDefault="0032594C" w:rsidP="0032594C">
            <w:pPr>
              <w:pStyle w:val="Brdtextmedindrag"/>
            </w:pPr>
            <w:r>
              <w:t>– </w:t>
            </w:r>
            <w:r w:rsidRPr="00BE5FDE">
              <w:t xml:space="preserve">lagen (2018:1219) </w:t>
            </w:r>
            <w:r>
              <w:t>om försäk</w:t>
            </w:r>
            <w:r>
              <w:softHyphen/>
              <w:t>ringsdistribution,</w:t>
            </w:r>
          </w:p>
          <w:p w14:paraId="624615BB" w14:textId="77777777" w:rsidR="0032594C" w:rsidRPr="00E807B7" w:rsidRDefault="0032594C" w:rsidP="0032594C">
            <w:pPr>
              <w:pStyle w:val="Brdtextmedindrag"/>
              <w:rPr>
                <w:i/>
              </w:rPr>
            </w:pPr>
            <w:r>
              <w:t>– spellagen (2018:1138)</w:t>
            </w:r>
            <w:r w:rsidRPr="00D07DAE">
              <w:rPr>
                <w:i/>
              </w:rPr>
              <w:t>,</w:t>
            </w:r>
            <w:r>
              <w:t xml:space="preserve"> </w:t>
            </w:r>
            <w:r w:rsidRPr="00E807B7">
              <w:rPr>
                <w:i/>
              </w:rPr>
              <w:t>och</w:t>
            </w:r>
          </w:p>
          <w:p w14:paraId="35BC8665" w14:textId="77777777" w:rsidR="0032594C" w:rsidRPr="00E807B7" w:rsidRDefault="0032594C" w:rsidP="0032594C">
            <w:pPr>
              <w:pStyle w:val="Brdtextmedindrag"/>
              <w:rPr>
                <w:i/>
              </w:rPr>
            </w:pPr>
            <w:r w:rsidRPr="00E807B7">
              <w:rPr>
                <w:i/>
              </w:rPr>
              <w:t>– </w:t>
            </w:r>
            <w:r>
              <w:rPr>
                <w:i/>
              </w:rPr>
              <w:t>lagen (2019</w:t>
            </w:r>
            <w:r w:rsidRPr="00E807B7">
              <w:rPr>
                <w:i/>
              </w:rPr>
              <w:t>:000) med kompletterande bestämmelser till EU:s förordning om paketleverans</w:t>
            </w:r>
            <w:r w:rsidRPr="00E807B7">
              <w:rPr>
                <w:i/>
              </w:rPr>
              <w:softHyphen/>
              <w:t>tjänster.</w:t>
            </w:r>
          </w:p>
        </w:tc>
      </w:tr>
    </w:tbl>
    <w:p w14:paraId="7242DC22" w14:textId="77777777" w:rsidR="0032594C" w:rsidRPr="00811E52" w:rsidRDefault="0032594C" w:rsidP="0032594C">
      <w:pPr>
        <w:pStyle w:val="Slutstreck"/>
      </w:pPr>
      <w:r w:rsidRPr="00811E52">
        <w:t>                      </w:t>
      </w:r>
    </w:p>
    <w:p w14:paraId="0A03EEAE" w14:textId="3B7E447A" w:rsidR="0032594C" w:rsidRDefault="0032594C" w:rsidP="0032594C">
      <w:pPr>
        <w:pStyle w:val="Brdtextmedindrag"/>
      </w:pPr>
      <w:r w:rsidRPr="00BE5FDE">
        <w:t xml:space="preserve">Denna lag träder i kraft den </w:t>
      </w:r>
      <w:r>
        <w:t>15 maj</w:t>
      </w:r>
      <w:r w:rsidRPr="00BE5FDE">
        <w:t xml:space="preserve"> 2019.</w:t>
      </w:r>
    </w:p>
    <w:p w14:paraId="7615BF01" w14:textId="51E63541" w:rsidR="0032594C" w:rsidRDefault="0032594C">
      <w:pPr>
        <w:spacing w:line="2" w:lineRule="auto"/>
        <w:rPr>
          <w:rFonts w:ascii="Times New Roman" w:hAnsi="Times New Roman"/>
          <w:sz w:val="20"/>
        </w:rPr>
        <w:sectPr w:rsidR="0032594C" w:rsidSect="00155500">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1" w:header="0" w:footer="709" w:gutter="0"/>
          <w:cols w:space="708"/>
          <w:docGrid w:linePitch="360"/>
        </w:sectPr>
      </w:pPr>
    </w:p>
    <w:p w14:paraId="3D3C591C" w14:textId="59423420" w:rsidR="0032594C" w:rsidRDefault="0032594C" w:rsidP="0032594C">
      <w:pPr>
        <w:pStyle w:val="Bilagarubrik"/>
      </w:pPr>
      <w:bookmarkStart w:id="169" w:name="_Toc533089444"/>
      <w:bookmarkStart w:id="170" w:name="_Toc534894441"/>
      <w:r>
        <w:t>Lagrådets yttrande</w:t>
      </w:r>
      <w:bookmarkEnd w:id="169"/>
      <w:bookmarkEnd w:id="170"/>
    </w:p>
    <w:p w14:paraId="5DB1BBB2" w14:textId="60ED49ED" w:rsidR="0032594C" w:rsidRPr="00AB3EF6" w:rsidRDefault="0032594C" w:rsidP="0032594C">
      <w:pPr>
        <w:pStyle w:val="Brdtext"/>
      </w:pPr>
      <w:r w:rsidRPr="00AB3EF6">
        <w:t>Utdrag ur protokoll vid sammanträde 2018-12-19</w:t>
      </w:r>
    </w:p>
    <w:p w14:paraId="326F39D1" w14:textId="77777777" w:rsidR="0032594C" w:rsidRDefault="0032594C" w:rsidP="0032594C">
      <w:pPr>
        <w:pStyle w:val="Brdtext"/>
        <w:rPr>
          <w:b/>
        </w:rPr>
      </w:pPr>
    </w:p>
    <w:p w14:paraId="235F4303" w14:textId="32A9AD6F" w:rsidR="0032594C" w:rsidRPr="00AB3EF6" w:rsidRDefault="0032594C" w:rsidP="0032594C">
      <w:pPr>
        <w:pStyle w:val="Brdtext"/>
      </w:pPr>
      <w:r w:rsidRPr="00AB3EF6">
        <w:rPr>
          <w:b/>
        </w:rPr>
        <w:t>Närvarande:</w:t>
      </w:r>
      <w:r w:rsidRPr="00AB3EF6">
        <w:t xml:space="preserve"> F.d. justitieråden Gustaf Sandström och Severin Blomstrand samt justitierådet Erik Nymansson</w:t>
      </w:r>
    </w:p>
    <w:p w14:paraId="2B798E89" w14:textId="77777777" w:rsidR="0032594C" w:rsidRDefault="0032594C" w:rsidP="0032594C">
      <w:pPr>
        <w:pStyle w:val="Brdtext"/>
      </w:pPr>
    </w:p>
    <w:p w14:paraId="25479859" w14:textId="77777777" w:rsidR="00D7036A" w:rsidRDefault="0032594C" w:rsidP="0032594C">
      <w:pPr>
        <w:pStyle w:val="Brdtext"/>
        <w:rPr>
          <w:b/>
        </w:rPr>
      </w:pPr>
      <w:r w:rsidRPr="00FD448C">
        <w:rPr>
          <w:b/>
        </w:rPr>
        <w:t xml:space="preserve">Kompletterande bestämmelser till EU:s förordning om </w:t>
      </w:r>
    </w:p>
    <w:p w14:paraId="7B204637" w14:textId="157E31C2" w:rsidR="0032594C" w:rsidRPr="00FD448C" w:rsidRDefault="0032594C" w:rsidP="0032594C">
      <w:pPr>
        <w:pStyle w:val="Brdtext"/>
        <w:rPr>
          <w:b/>
        </w:rPr>
      </w:pPr>
      <w:r w:rsidRPr="00FD448C">
        <w:rPr>
          <w:b/>
        </w:rPr>
        <w:t>gränsöverskridande paketleveranstjänster</w:t>
      </w:r>
    </w:p>
    <w:p w14:paraId="6B6258CE" w14:textId="77777777" w:rsidR="0032594C" w:rsidRDefault="0032594C" w:rsidP="0032594C">
      <w:pPr>
        <w:pStyle w:val="Brdtext"/>
      </w:pPr>
    </w:p>
    <w:p w14:paraId="4FAE9F4E" w14:textId="1E6A343A" w:rsidR="0032594C" w:rsidRPr="00AB3EF6" w:rsidRDefault="0032594C" w:rsidP="0032594C">
      <w:pPr>
        <w:pStyle w:val="Brdtext"/>
      </w:pPr>
      <w:r w:rsidRPr="00AB3EF6">
        <w:t xml:space="preserve">Enligt en lagrådsremiss den 6 december 2018 har regeringen (Näringsdepartementet) beslutat inhämta Lagrådets yttrande över förslag till </w:t>
      </w:r>
    </w:p>
    <w:p w14:paraId="28588DF6" w14:textId="7F15CCA8" w:rsidR="0032594C" w:rsidRPr="00AB3EF6" w:rsidRDefault="0032594C" w:rsidP="0032594C">
      <w:pPr>
        <w:pStyle w:val="Brdtext"/>
        <w:numPr>
          <w:ilvl w:val="0"/>
          <w:numId w:val="44"/>
        </w:numPr>
        <w:ind w:left="284" w:hanging="284"/>
      </w:pPr>
      <w:r w:rsidRPr="00AB3EF6">
        <w:t>lag med kompletterande bestämmelser till EU:s förordning om</w:t>
      </w:r>
      <w:r>
        <w:t xml:space="preserve"> </w:t>
      </w:r>
      <w:r w:rsidRPr="00AB3EF6">
        <w:t>gräns</w:t>
      </w:r>
      <w:r>
        <w:t>-</w:t>
      </w:r>
      <w:r w:rsidRPr="00AB3EF6">
        <w:t xml:space="preserve">överskridande paketleveranstjänster, </w:t>
      </w:r>
    </w:p>
    <w:p w14:paraId="5B2ED184" w14:textId="0753365F" w:rsidR="0032594C" w:rsidRDefault="0032594C" w:rsidP="0032594C">
      <w:pPr>
        <w:pStyle w:val="Brdtext"/>
        <w:numPr>
          <w:ilvl w:val="0"/>
          <w:numId w:val="44"/>
        </w:numPr>
        <w:ind w:left="284" w:hanging="284"/>
      </w:pPr>
      <w:r w:rsidRPr="00AB3EF6">
        <w:t>lag om ändring i marknadsföringslagen (2008:486).</w:t>
      </w:r>
    </w:p>
    <w:p w14:paraId="104858C6" w14:textId="77777777" w:rsidR="0032594C" w:rsidRPr="0045641F" w:rsidRDefault="0032594C" w:rsidP="0032594C">
      <w:pPr>
        <w:pStyle w:val="Brdtext"/>
      </w:pPr>
    </w:p>
    <w:p w14:paraId="37727A02" w14:textId="77777777" w:rsidR="0032594C" w:rsidRDefault="0032594C" w:rsidP="0032594C">
      <w:pPr>
        <w:pStyle w:val="Brdtext"/>
      </w:pPr>
      <w:r w:rsidRPr="00AB3EF6">
        <w:t xml:space="preserve">Förslagen har inför Lagrådet föredragits av rättssakkunniga Sandra </w:t>
      </w:r>
      <w:r>
        <w:t xml:space="preserve">    </w:t>
      </w:r>
    </w:p>
    <w:p w14:paraId="55814D3E" w14:textId="05D42A96" w:rsidR="0032594C" w:rsidRPr="00AB3EF6" w:rsidRDefault="0032594C" w:rsidP="0032594C">
      <w:pPr>
        <w:pStyle w:val="Brdtext"/>
      </w:pPr>
      <w:r w:rsidRPr="00AB3EF6">
        <w:t>Zetterdahl.</w:t>
      </w:r>
    </w:p>
    <w:p w14:paraId="6027BE3E" w14:textId="77777777" w:rsidR="0032594C" w:rsidRDefault="0032594C" w:rsidP="0032594C">
      <w:pPr>
        <w:pStyle w:val="Brdtext"/>
      </w:pPr>
    </w:p>
    <w:p w14:paraId="47FE9D65" w14:textId="423A0C3B" w:rsidR="0032594C" w:rsidRDefault="0032594C" w:rsidP="0032594C">
      <w:pPr>
        <w:pStyle w:val="Brdtext"/>
        <w:rPr>
          <w:u w:val="single"/>
        </w:rPr>
      </w:pPr>
      <w:r w:rsidRPr="00AB3EF6">
        <w:t xml:space="preserve">Förslagen föranleder följande yttrande av </w:t>
      </w:r>
      <w:r w:rsidRPr="00D7627E">
        <w:rPr>
          <w:u w:val="single"/>
        </w:rPr>
        <w:t>Lagrådet:</w:t>
      </w:r>
    </w:p>
    <w:p w14:paraId="47F3FD17" w14:textId="77777777" w:rsidR="0032594C" w:rsidRPr="00FD448C" w:rsidRDefault="0032594C" w:rsidP="0032594C">
      <w:pPr>
        <w:pStyle w:val="Brdtextmedindrag"/>
      </w:pPr>
    </w:p>
    <w:p w14:paraId="0DE90ADB" w14:textId="65653B39" w:rsidR="0032594C" w:rsidRDefault="0032594C" w:rsidP="0032594C">
      <w:pPr>
        <w:pStyle w:val="Brdtext"/>
      </w:pPr>
      <w:r w:rsidRPr="00AB3EF6">
        <w:t>2–5 §§</w:t>
      </w:r>
    </w:p>
    <w:p w14:paraId="779DED05" w14:textId="77777777" w:rsidR="0032594C" w:rsidRPr="00FD448C" w:rsidRDefault="0032594C" w:rsidP="0032594C">
      <w:pPr>
        <w:pStyle w:val="Brdtextmedindrag"/>
      </w:pPr>
    </w:p>
    <w:p w14:paraId="28DEAAE5" w14:textId="1C59C5E9" w:rsidR="0032594C" w:rsidRDefault="0032594C" w:rsidP="0032594C">
      <w:pPr>
        <w:pStyle w:val="Brdtext"/>
      </w:pPr>
      <w:r w:rsidRPr="00AB3EF6">
        <w:t>Flertalet paragrafer i den föreslagna lagen berör den nationella tillsynsmyndigheten. Det är därför lämpligt att presentera myndigheten redan i en ny 2 § och inte – som föreslagits – först i 4 §.</w:t>
      </w:r>
    </w:p>
    <w:p w14:paraId="3B0A4A18" w14:textId="77777777" w:rsidR="0032594C" w:rsidRPr="00FD448C" w:rsidRDefault="0032594C" w:rsidP="0032594C">
      <w:pPr>
        <w:pStyle w:val="Brdtextmedindrag"/>
      </w:pPr>
    </w:p>
    <w:p w14:paraId="486745ED" w14:textId="14EA30E6" w:rsidR="0032594C" w:rsidRDefault="0032594C" w:rsidP="0032594C">
      <w:pPr>
        <w:pStyle w:val="Brdtext"/>
      </w:pPr>
      <w:r w:rsidRPr="00AB3EF6">
        <w:t>Föreslagna 2 § (med Lagrådets förslag 3 §) knyter an till artikel 4.5 i EU-förordningen. Enligt den artikeln f</w:t>
      </w:r>
      <w:r>
        <w:t>år de nationella tillsynsmyndig</w:t>
      </w:r>
      <w:r w:rsidRPr="00AB3EF6">
        <w:t xml:space="preserve">heterna införa informationskrav utöver dem som avses i artikel 4.1 och 4.3 förutsatt att de behövs och är proportionella. </w:t>
      </w:r>
    </w:p>
    <w:p w14:paraId="7762A54B" w14:textId="77777777" w:rsidR="0032594C" w:rsidRPr="00FD448C" w:rsidRDefault="0032594C" w:rsidP="0032594C">
      <w:pPr>
        <w:pStyle w:val="Brdtextmedindrag"/>
      </w:pPr>
    </w:p>
    <w:p w14:paraId="3E7C68F5" w14:textId="0302371C" w:rsidR="0032594C" w:rsidRDefault="0032594C" w:rsidP="0032594C">
      <w:pPr>
        <w:pStyle w:val="Brdtext"/>
      </w:pPr>
      <w:r w:rsidRPr="00AB3EF6">
        <w:t>I ett svenskt perspektiv kan artikel 4.5 i EU-förordningen inte ges annan innebörd än att regleringen – i sin helhet – ska ge utrymme för informa</w:t>
      </w:r>
      <w:r>
        <w:t>-</w:t>
      </w:r>
      <w:r w:rsidRPr="00AB3EF6">
        <w:t xml:space="preserve">tionskrav som går utöver dem som anges i artikel 4.1 och 4.3 i förordningen. </w:t>
      </w:r>
    </w:p>
    <w:p w14:paraId="0708E8D2" w14:textId="77777777" w:rsidR="0032594C" w:rsidRPr="00FD448C" w:rsidRDefault="0032594C" w:rsidP="0032594C">
      <w:pPr>
        <w:pStyle w:val="Brdtextmedindrag"/>
      </w:pPr>
    </w:p>
    <w:p w14:paraId="586303DF" w14:textId="435AC14A" w:rsidR="0032594C" w:rsidRDefault="0032594C" w:rsidP="0032594C">
      <w:pPr>
        <w:pStyle w:val="Brdtext"/>
      </w:pPr>
      <w:r w:rsidRPr="00AB3EF6">
        <w:t xml:space="preserve">Remissförslaget innebär att regeringen eller den myndighet som regeringen bestämmer bemyndigas att meddela föreskrifter i enlighet med artikel 4.5 i EU-förordningen. Lagtexten bör formuleras så att det tydligare framgår att den möjlighet som ges i artikel 4.5 utnyttjas. Det är däremot inte nödvändigt att – som görs i artikel 4.5 i EU-förordningen – särskilt framhålla att tillkommande krav ska behövas och vara proportionella. </w:t>
      </w:r>
    </w:p>
    <w:p w14:paraId="0BB61478" w14:textId="77777777" w:rsidR="0032594C" w:rsidRPr="00FD448C" w:rsidRDefault="0032594C" w:rsidP="0032594C">
      <w:pPr>
        <w:pStyle w:val="Brdtextmedindrag"/>
      </w:pPr>
    </w:p>
    <w:p w14:paraId="17950E83" w14:textId="379318F4" w:rsidR="0032594C" w:rsidRDefault="0032594C" w:rsidP="0032594C">
      <w:pPr>
        <w:pStyle w:val="Brdtext"/>
      </w:pPr>
      <w:r w:rsidRPr="00AB3EF6">
        <w:t>Föreslagna 3 § (med Lagrådets förslag 4 §) handlar om skyldigheten för en tillhandahållare av postleveranstjänster som är etablerad i Sverige att anmäla sin verksamhet till den nationella tillsynsmyndigheten. Det är en skyldighet som inte följer av förordningen. Det är den nationella tillsynsmyndigheten som enligt 5 § 2 utövar tillsyn över att anmälningsskyldigheten iakttas. Att det här rör sig om en reglering utanför EU-förordningen kan markeras genom att 5 § 1 får avslutas med ordet ”dessutom”.</w:t>
      </w:r>
    </w:p>
    <w:p w14:paraId="21311C0A" w14:textId="77777777" w:rsidR="0032594C" w:rsidRPr="00FD448C" w:rsidRDefault="0032594C" w:rsidP="0032594C">
      <w:pPr>
        <w:pStyle w:val="Brdtextmedindrag"/>
      </w:pPr>
    </w:p>
    <w:p w14:paraId="5B8AFA6F" w14:textId="5AB29281" w:rsidR="0032594C" w:rsidRDefault="0032594C" w:rsidP="0032594C">
      <w:pPr>
        <w:pStyle w:val="Brdtext"/>
      </w:pPr>
      <w:r w:rsidRPr="00AB3EF6">
        <w:t xml:space="preserve">I föreslagna 4 § sägs att den myndighet som regeringen bestämmer ska vara nationell tillsynsmyndighet enligt EU-förordningen. Vid remissbehandlingen av den </w:t>
      </w:r>
      <w:r>
        <w:t>promemoria som föregick lagråds</w:t>
      </w:r>
      <w:r w:rsidRPr="00AB3EF6">
        <w:t>remissen ansåg Konsumentverket att det fanns skäl att låta det av lagen framgå att tillsynen av den</w:t>
      </w:r>
      <w:r>
        <w:t xml:space="preserve"> information som ges till konsu</w:t>
      </w:r>
      <w:r w:rsidRPr="00AB3EF6">
        <w:t>menter sker i särskild ordning. Lagrådet gör samma bedömning. Att tillsynsansvaret är delat kan klargöras genom att det i lagtexten anges att den nationella tillsynsmyndigheten int</w:t>
      </w:r>
      <w:r>
        <w:t>e agerar i frågor som avses i 8 </w:t>
      </w:r>
      <w:r w:rsidRPr="00AB3EF6">
        <w:t xml:space="preserve">§. </w:t>
      </w:r>
    </w:p>
    <w:p w14:paraId="0FAB504F" w14:textId="77777777" w:rsidR="0032594C" w:rsidRPr="00FD448C" w:rsidRDefault="0032594C" w:rsidP="0032594C">
      <w:pPr>
        <w:pStyle w:val="Brdtextmedindrag"/>
      </w:pPr>
    </w:p>
    <w:p w14:paraId="6DAE51D5" w14:textId="785D7B56" w:rsidR="0032594C" w:rsidRDefault="0032594C" w:rsidP="0032594C">
      <w:pPr>
        <w:pStyle w:val="Brdtext"/>
      </w:pPr>
      <w:r w:rsidRPr="00AB3EF6">
        <w:t>Det kan knappast leda till missförstånd om den nationella tillsynsmyndigheten betecknas på detta sätt första gången den nämns i lagen men fortsättningsvis som enbart tillsynsmyndigheten.</w:t>
      </w:r>
    </w:p>
    <w:p w14:paraId="355199B7" w14:textId="77777777" w:rsidR="0032594C" w:rsidRPr="00FD448C" w:rsidRDefault="0032594C" w:rsidP="0032594C">
      <w:pPr>
        <w:pStyle w:val="Brdtextmedindrag"/>
      </w:pPr>
    </w:p>
    <w:p w14:paraId="5FD0EE30" w14:textId="399404C6" w:rsidR="0032594C" w:rsidRDefault="0032594C" w:rsidP="0032594C">
      <w:pPr>
        <w:pStyle w:val="Brdtext"/>
      </w:pPr>
      <w:r w:rsidRPr="00AB3EF6">
        <w:t>Med dessa utgångspunkter skulle 2–4 §§ kunna ges följande lydelse.</w:t>
      </w:r>
    </w:p>
    <w:p w14:paraId="7E87E6A9" w14:textId="77777777" w:rsidR="0032594C" w:rsidRPr="00FD448C" w:rsidRDefault="0032594C" w:rsidP="0032594C">
      <w:pPr>
        <w:pStyle w:val="Brdtextmedindrag"/>
      </w:pPr>
    </w:p>
    <w:p w14:paraId="7A2C56A8" w14:textId="2E776033" w:rsidR="0032594C" w:rsidRPr="00FD448C" w:rsidRDefault="0032594C" w:rsidP="0032594C">
      <w:pPr>
        <w:pStyle w:val="Brdtext"/>
        <w:rPr>
          <w:sz w:val="18"/>
          <w:szCs w:val="18"/>
        </w:rPr>
      </w:pPr>
      <w:r w:rsidRPr="00FD448C">
        <w:rPr>
          <w:sz w:val="18"/>
          <w:szCs w:val="18"/>
        </w:rPr>
        <w:t xml:space="preserve">2 § Den myndighet som regeringen bestämmer ska vara nationell tillsynsmyndighet när det gäller andra frågor än som avses i 8 §. </w:t>
      </w:r>
    </w:p>
    <w:p w14:paraId="34B261F7" w14:textId="77777777" w:rsidR="0032594C" w:rsidRPr="00FD448C" w:rsidRDefault="0032594C" w:rsidP="0032594C">
      <w:pPr>
        <w:pStyle w:val="Brdtextmedindrag"/>
        <w:rPr>
          <w:sz w:val="18"/>
          <w:szCs w:val="18"/>
        </w:rPr>
      </w:pPr>
    </w:p>
    <w:p w14:paraId="74547586" w14:textId="15DC9B50" w:rsidR="0032594C" w:rsidRPr="00FD448C" w:rsidRDefault="0032594C" w:rsidP="0032594C">
      <w:pPr>
        <w:pStyle w:val="Brdtext"/>
        <w:rPr>
          <w:sz w:val="18"/>
          <w:szCs w:val="18"/>
        </w:rPr>
      </w:pPr>
      <w:r w:rsidRPr="00FD448C">
        <w:rPr>
          <w:sz w:val="18"/>
          <w:szCs w:val="18"/>
        </w:rPr>
        <w:t>3 § Regeringen eller den myndighet som regeringen bestämmer får meddela föreskrifter om annan skyldighet att lämna information än som anges i artikel 4.1 och 4.3 i EU-förordningen.</w:t>
      </w:r>
    </w:p>
    <w:p w14:paraId="4B3F0B4D" w14:textId="77777777" w:rsidR="0032594C" w:rsidRPr="00FD448C" w:rsidRDefault="0032594C" w:rsidP="0032594C">
      <w:pPr>
        <w:pStyle w:val="Brdtextmedindrag"/>
        <w:rPr>
          <w:sz w:val="18"/>
          <w:szCs w:val="18"/>
        </w:rPr>
      </w:pPr>
    </w:p>
    <w:p w14:paraId="5AB0B2B6" w14:textId="77777777" w:rsidR="0032594C" w:rsidRPr="00FD448C" w:rsidRDefault="0032594C" w:rsidP="0032594C">
      <w:pPr>
        <w:pStyle w:val="Brdtext"/>
        <w:rPr>
          <w:sz w:val="18"/>
          <w:szCs w:val="18"/>
        </w:rPr>
      </w:pPr>
      <w:r w:rsidRPr="00FD448C">
        <w:rPr>
          <w:sz w:val="18"/>
          <w:szCs w:val="18"/>
        </w:rPr>
        <w:t>4 § En tillhandahållare av paketleveranstjänster som är etablerad i Sverige ska anmäla sin verksamhet till tillsynsmyndigheten.</w:t>
      </w:r>
    </w:p>
    <w:p w14:paraId="72055A4D" w14:textId="77777777" w:rsidR="0032594C" w:rsidRDefault="0032594C" w:rsidP="0032594C">
      <w:pPr>
        <w:pStyle w:val="Brdtext"/>
      </w:pPr>
    </w:p>
    <w:p w14:paraId="2DACFBAC" w14:textId="6BEAEB03" w:rsidR="0032594C" w:rsidRDefault="0032594C" w:rsidP="0032594C">
      <w:pPr>
        <w:pStyle w:val="Brdtext"/>
      </w:pPr>
      <w:r w:rsidRPr="00AB3EF6">
        <w:t>6 §</w:t>
      </w:r>
    </w:p>
    <w:p w14:paraId="2E46B84B" w14:textId="77777777" w:rsidR="0032594C" w:rsidRPr="00FD448C" w:rsidRDefault="0032594C" w:rsidP="0032594C">
      <w:pPr>
        <w:pStyle w:val="Brdtextmedindrag"/>
      </w:pPr>
    </w:p>
    <w:p w14:paraId="09410901" w14:textId="3AEF6A08" w:rsidR="0032594C" w:rsidRDefault="0032594C" w:rsidP="0032594C">
      <w:pPr>
        <w:pStyle w:val="Brdtext"/>
      </w:pPr>
      <w:r w:rsidRPr="00AB3EF6">
        <w:t xml:space="preserve">Enligt paragrafens första stycke har den nationella tillsynsmyndigheten rätt att på begäran få de upplysningar och handlingar som behövs för tillsynen. I andra stycket finns bestämmelser om att tillsynsmyndighetens beslut enligt första stycket får verkställas av Kronofogdemyndigheten. </w:t>
      </w:r>
    </w:p>
    <w:p w14:paraId="47F5CC15" w14:textId="77777777" w:rsidR="0032594C" w:rsidRPr="00FD448C" w:rsidRDefault="0032594C" w:rsidP="0032594C">
      <w:pPr>
        <w:pStyle w:val="Brdtextmedindrag"/>
      </w:pPr>
    </w:p>
    <w:p w14:paraId="544D4097" w14:textId="647119B3" w:rsidR="0032594C" w:rsidRDefault="0032594C" w:rsidP="0032594C">
      <w:pPr>
        <w:pStyle w:val="Brdtext"/>
      </w:pPr>
      <w:r w:rsidRPr="00AB3EF6">
        <w:t>Regleringens utformning är problematisk i några hänseenden.</w:t>
      </w:r>
    </w:p>
    <w:p w14:paraId="61F3DDBD" w14:textId="77777777" w:rsidR="0032594C" w:rsidRPr="00FD448C" w:rsidRDefault="0032594C" w:rsidP="0032594C">
      <w:pPr>
        <w:pStyle w:val="Brdtextmedindrag"/>
      </w:pPr>
    </w:p>
    <w:p w14:paraId="32B3B8E6" w14:textId="16114CB5" w:rsidR="0032594C" w:rsidRDefault="0032594C" w:rsidP="0032594C">
      <w:pPr>
        <w:pStyle w:val="Brdtext"/>
      </w:pPr>
      <w:r w:rsidRPr="00AB3EF6">
        <w:t xml:space="preserve">Till en början kan noteras att första stycket inte på något sätt begränsar kretsen av personer som är skyldiga att på begäran lämna upplysningar eller handlingar. </w:t>
      </w:r>
    </w:p>
    <w:p w14:paraId="30B88C14" w14:textId="77777777" w:rsidR="0032594C" w:rsidRPr="00FD448C" w:rsidRDefault="0032594C" w:rsidP="0032594C">
      <w:pPr>
        <w:pStyle w:val="Brdtextmedindrag"/>
      </w:pPr>
    </w:p>
    <w:p w14:paraId="43FB9F41" w14:textId="581DEDF5" w:rsidR="0032594C" w:rsidRDefault="0032594C" w:rsidP="0032594C">
      <w:pPr>
        <w:pStyle w:val="Brdtext"/>
      </w:pPr>
      <w:r w:rsidRPr="00AB3EF6">
        <w:t>Vad som föreskrivs i andra stycket väcker frågan vilka beslut enligt första stycket som kan b</w:t>
      </w:r>
      <w:r>
        <w:t>ehöva verkställas av Kronofogde</w:t>
      </w:r>
      <w:r w:rsidRPr="00AB3EF6">
        <w:t xml:space="preserve">myndigheten. </w:t>
      </w:r>
    </w:p>
    <w:p w14:paraId="0F3EBE00" w14:textId="77777777" w:rsidR="0032594C" w:rsidRPr="00FD448C" w:rsidRDefault="0032594C" w:rsidP="0032594C">
      <w:pPr>
        <w:pStyle w:val="Brdtextmedindrag"/>
      </w:pPr>
    </w:p>
    <w:p w14:paraId="1559272A" w14:textId="77777777" w:rsidR="0032594C" w:rsidRPr="00AB3EF6" w:rsidRDefault="0032594C" w:rsidP="0032594C">
      <w:pPr>
        <w:pStyle w:val="Brdtext"/>
      </w:pPr>
      <w:r w:rsidRPr="00AB3EF6">
        <w:t>Under föredragningen har upplysts att bestämmelserna har utformats med 4 kap. 14 § postlagen som förebild. Det är då att märka att den regleringen avviker på bl.a. det sättet att den ger tillsynsmyndigheten rätt att få tillträde till områden, lokaler och andra utrymmen. Någon sådan befogenhet föreslås inte i den nu aktuella lagen.</w:t>
      </w:r>
    </w:p>
    <w:p w14:paraId="7398DFEB" w14:textId="5F33E8CB" w:rsidR="0032594C" w:rsidRDefault="0032594C" w:rsidP="0032594C">
      <w:pPr>
        <w:pStyle w:val="Brdtext"/>
      </w:pPr>
      <w:r w:rsidRPr="00AB3EF6">
        <w:t>Regleringens utformning bör övervägas ytterligare under den fortsatta beredningen.</w:t>
      </w:r>
    </w:p>
    <w:p w14:paraId="6576A9FB" w14:textId="77777777" w:rsidR="0032594C" w:rsidRPr="00FD448C" w:rsidRDefault="0032594C" w:rsidP="0032594C">
      <w:pPr>
        <w:pStyle w:val="Brdtextmedindrag"/>
      </w:pPr>
    </w:p>
    <w:p w14:paraId="23C5D339" w14:textId="6E55B61E" w:rsidR="0032594C" w:rsidRDefault="0032594C" w:rsidP="0032594C">
      <w:pPr>
        <w:pStyle w:val="Brdtext"/>
      </w:pPr>
      <w:r w:rsidRPr="00AB3EF6">
        <w:t>7 §</w:t>
      </w:r>
    </w:p>
    <w:p w14:paraId="6938898B" w14:textId="77777777" w:rsidR="0032594C" w:rsidRPr="00FD448C" w:rsidRDefault="0032594C" w:rsidP="0032594C">
      <w:pPr>
        <w:pStyle w:val="Brdtextmedindrag"/>
      </w:pPr>
    </w:p>
    <w:p w14:paraId="75A34589" w14:textId="3E0075A5" w:rsidR="0032594C" w:rsidRDefault="0032594C" w:rsidP="0032594C">
      <w:pPr>
        <w:pStyle w:val="Brdtext"/>
      </w:pPr>
      <w:r w:rsidRPr="00AB3EF6">
        <w:t>I paragrafen finns bestämmelser om att tillsynsmyndigheten får meddela förelägganden och att sådana beslut får förenas med vite. Under föredragningen har bekräftats att såväl förelägganden under</w:t>
      </w:r>
      <w:r>
        <w:t xml:space="preserve"> </w:t>
      </w:r>
      <w:r w:rsidRPr="00AB3EF6">
        <w:t>förfarandet som materiella förelägganden omfattas. Lagrådet har i ett yttrande denna dag angående EU:s hamntjänstförordning lämnat synpunkter på en liknande reglering och hänvisar till vad som har anförts där.</w:t>
      </w:r>
    </w:p>
    <w:p w14:paraId="32AE0F29" w14:textId="77777777" w:rsidR="0032594C" w:rsidRPr="00FD448C" w:rsidRDefault="0032594C" w:rsidP="0032594C">
      <w:pPr>
        <w:pStyle w:val="Brdtextmedindrag"/>
      </w:pPr>
    </w:p>
    <w:p w14:paraId="509550C3" w14:textId="29F9B73C" w:rsidR="0032594C" w:rsidRDefault="0032594C" w:rsidP="0032594C">
      <w:pPr>
        <w:pStyle w:val="Brdtext"/>
      </w:pPr>
      <w:r w:rsidRPr="00AB3EF6">
        <w:t xml:space="preserve">Enligt tredje stycket får tillsynsmyndigheten bestämma att ett beslut om föreläggande ska gälla omedelbart. </w:t>
      </w:r>
    </w:p>
    <w:p w14:paraId="6BF749B8" w14:textId="77777777" w:rsidR="0032594C" w:rsidRPr="00FD448C" w:rsidRDefault="0032594C" w:rsidP="0032594C">
      <w:pPr>
        <w:pStyle w:val="Brdtextmedindrag"/>
      </w:pPr>
    </w:p>
    <w:p w14:paraId="682DECFA" w14:textId="51481A7A" w:rsidR="0032594C" w:rsidRDefault="0032594C" w:rsidP="0032594C">
      <w:pPr>
        <w:pStyle w:val="Brdtext"/>
      </w:pPr>
      <w:r w:rsidRPr="00AB3EF6">
        <w:t>I 35 § förvaltningslagen finns allmänna bestämmelser om när beslut får verkställas. Enligt huvudregeln i första stycket gäller beträffande beslut som får överklagas inom en viss tid att de får verkställas när överklagandetiden har gått ut, om beslutet inte har överklagats. Enligt tredje stycket får en myndighet verkställa ett beslut omedelbart om ett väsentligt allmänt eller ensk</w:t>
      </w:r>
      <w:r>
        <w:t>ilt intresse kräver det. Myndig</w:t>
      </w:r>
      <w:r w:rsidRPr="00AB3EF6">
        <w:t>heten ska dock först noga överväga om det finns skäl att avvakta med att verkställa beslutet på grund av att beslutet medför mycket ingripande verkningar för någon enskild, att verkställigheten inte kan återgå om ett överklagande av beslutet leder till att det upphävs, eller någon annan omständighet.</w:t>
      </w:r>
    </w:p>
    <w:p w14:paraId="562CA3BE" w14:textId="77777777" w:rsidR="0032594C" w:rsidRPr="00FD448C" w:rsidRDefault="0032594C" w:rsidP="0032594C">
      <w:pPr>
        <w:pStyle w:val="Brdtextmedindrag"/>
      </w:pPr>
    </w:p>
    <w:p w14:paraId="35555B4A" w14:textId="45D980EF" w:rsidR="0032594C" w:rsidRDefault="0032594C" w:rsidP="0032594C">
      <w:pPr>
        <w:pStyle w:val="Brdtext"/>
      </w:pPr>
      <w:r w:rsidRPr="00AB3EF6">
        <w:t>I förarbetena anges att det är av vikt att det generella utrymme som myndigheterna ges att avvika från huvudregeln med nödvändighet måste utformas snävt. I annat fall skulle det rättssäkerhetsskydd som huvudregeln avser att erbjuda bli alltför urvattnat. Om det finns skäl att gå längre och meddela föreskrifter om ytterligare undantag, bör det enligt regeringens mening göras i speciallagstiftningen. (Prop. 2016/17:180 s. 214.) Vidare föreskrivs i 4 § förvaltningslagen att om en annan lag eller en förordning innehåller någon</w:t>
      </w:r>
      <w:r>
        <w:t xml:space="preserve"> </w:t>
      </w:r>
      <w:r w:rsidRPr="00AB3EF6">
        <w:t>bestämmelse som avviker från förvaltningslagen tillämpas den bestämmelsen.</w:t>
      </w:r>
    </w:p>
    <w:p w14:paraId="44343993" w14:textId="77777777" w:rsidR="0032594C" w:rsidRPr="00FD448C" w:rsidRDefault="0032594C" w:rsidP="0032594C">
      <w:pPr>
        <w:pStyle w:val="Brdtextmedindrag"/>
      </w:pPr>
    </w:p>
    <w:p w14:paraId="48E21710" w14:textId="097DF71F" w:rsidR="0032594C" w:rsidRDefault="0032594C" w:rsidP="0032594C">
      <w:pPr>
        <w:pStyle w:val="Brdtext"/>
      </w:pPr>
      <w:r w:rsidRPr="00AB3EF6">
        <w:t xml:space="preserve">En fråga som inställer sig är hur tredje stycket ska tolkas i ljuset av regleringen i 35 § förvaltningslagen. I författningskommentaren till 4 § förvaltningslagen anges att frågan om en bestämmelse i en specialförfattning innebär en avvikelse från den lagen får avgöras med tillämpning av sedvanliga tolkningsmetoder. Av särskild betydelse torde då ofta vara vilket syfte specialregleringen har och hur fullständigt den reglerar förfarandet. (A. prop. s. 288.) </w:t>
      </w:r>
    </w:p>
    <w:p w14:paraId="407E0C65" w14:textId="77777777" w:rsidR="0032594C" w:rsidRPr="00FD448C" w:rsidRDefault="0032594C" w:rsidP="0032594C">
      <w:pPr>
        <w:pStyle w:val="Brdtextmedindrag"/>
      </w:pPr>
    </w:p>
    <w:p w14:paraId="7E5283D0" w14:textId="21DEE124" w:rsidR="0032594C" w:rsidRDefault="0032594C" w:rsidP="0032594C">
      <w:pPr>
        <w:pStyle w:val="Brdtext"/>
      </w:pPr>
      <w:r w:rsidRPr="00AB3EF6">
        <w:t xml:space="preserve">Den föreslagna bestämmelsen är allmänt hållen. Ordalydelsen kan ge intryck av att tillsynsmyndigheten har mycket stora möjligheter att bestämma att ett beslut om föreläggande ska gälla omedelbart och att myndigheten därvid inte begränsas av regleringen i 35 § förvaltningslagen. I författningskommentaren anges dock att bestämmelsen är avsedd för situationer när det krävs skyndsamma åtgärder för att de rapporteringstider som anges i EU-förordningen ska kunna hållas. Det får då förutsättas att avsikten också är att 35 § förvaltningslagen ska gälla för övriga fall. </w:t>
      </w:r>
    </w:p>
    <w:p w14:paraId="7E6FDE8B" w14:textId="77777777" w:rsidR="0032594C" w:rsidRPr="00FD448C" w:rsidRDefault="0032594C" w:rsidP="0032594C">
      <w:pPr>
        <w:pStyle w:val="Brdtextmedindrag"/>
      </w:pPr>
    </w:p>
    <w:p w14:paraId="5FF500EA" w14:textId="7CB83545" w:rsidR="0032594C" w:rsidRDefault="0032594C" w:rsidP="0032594C">
      <w:pPr>
        <w:pStyle w:val="Brdtext"/>
      </w:pPr>
      <w:r w:rsidRPr="00AB3EF6">
        <w:t xml:space="preserve">Lagrådet föreslår att 7 § tredje stycket ges följande lydelse. </w:t>
      </w:r>
    </w:p>
    <w:p w14:paraId="41E09A84" w14:textId="77777777" w:rsidR="0032594C" w:rsidRPr="00FD448C" w:rsidRDefault="0032594C" w:rsidP="0032594C">
      <w:pPr>
        <w:pStyle w:val="Brdtextmedindrag"/>
      </w:pPr>
    </w:p>
    <w:p w14:paraId="54CD490A" w14:textId="0D7E77FB" w:rsidR="0032594C" w:rsidRPr="0045641F" w:rsidRDefault="0032594C" w:rsidP="0032594C">
      <w:pPr>
        <w:pStyle w:val="Brdtext"/>
        <w:rPr>
          <w:sz w:val="18"/>
          <w:szCs w:val="18"/>
        </w:rPr>
      </w:pPr>
      <w:r w:rsidRPr="0045641F">
        <w:rPr>
          <w:sz w:val="18"/>
          <w:szCs w:val="18"/>
        </w:rPr>
        <w:t xml:space="preserve">Tillsynsmyndigheten får bestämma att ett beslut om föreläggande ska gälla omedelbart även i andra fall än som anges i 35 § förvaltningslagen, om det krävs för att de rapporteringstider som anges i EU-förordningen ska kunna hållas. </w:t>
      </w:r>
    </w:p>
    <w:p w14:paraId="699A986A" w14:textId="77777777" w:rsidR="0032594C" w:rsidRDefault="0032594C" w:rsidP="0032594C">
      <w:pPr>
        <w:pStyle w:val="Brdtext"/>
        <w:rPr>
          <w:u w:val="single"/>
        </w:rPr>
      </w:pPr>
    </w:p>
    <w:p w14:paraId="7BF61947" w14:textId="5FEEDCD4" w:rsidR="0032594C" w:rsidRPr="0045641F" w:rsidRDefault="0032594C" w:rsidP="0032594C">
      <w:pPr>
        <w:pStyle w:val="Brdtext"/>
        <w:rPr>
          <w:u w:val="single"/>
        </w:rPr>
      </w:pPr>
      <w:r w:rsidRPr="0045641F">
        <w:rPr>
          <w:u w:val="single"/>
        </w:rPr>
        <w:t>Förslaget till lag om ändring i marknadsföringslagen</w:t>
      </w:r>
    </w:p>
    <w:p w14:paraId="2E24E080" w14:textId="77777777" w:rsidR="0032594C" w:rsidRDefault="0032594C" w:rsidP="0032594C">
      <w:pPr>
        <w:pStyle w:val="Brdtext"/>
      </w:pPr>
    </w:p>
    <w:p w14:paraId="1DE6C033" w14:textId="0CFBACE7" w:rsidR="0032594C" w:rsidRPr="00AB3EF6" w:rsidRDefault="0032594C" w:rsidP="0032594C">
      <w:pPr>
        <w:pStyle w:val="Brdtext"/>
      </w:pPr>
      <w:r w:rsidRPr="00AB3EF6">
        <w:t>1 §</w:t>
      </w:r>
    </w:p>
    <w:p w14:paraId="7E4CEFA6" w14:textId="77777777" w:rsidR="0032594C" w:rsidRDefault="0032594C" w:rsidP="0032594C">
      <w:pPr>
        <w:pStyle w:val="Brdtext"/>
      </w:pPr>
    </w:p>
    <w:p w14:paraId="4F335A44" w14:textId="5A96CD5F" w:rsidR="00110C85" w:rsidRPr="00025171" w:rsidRDefault="0032594C" w:rsidP="0032594C">
      <w:pPr>
        <w:pStyle w:val="Brdtext"/>
        <w:sectPr w:rsidR="00110C85" w:rsidRPr="00025171"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pPr>
      <w:r w:rsidRPr="00AB3EF6">
        <w:t>I den nya strecksatsen ska ordet ”gränsöverskridande” läggas till före ”paketleveranstjänster”. Vidare kan noteras att det finns anledning att ändra ordningsföljden mellan de nya lagar som publicerats under 2018.</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3D795F3C" w14:textId="3D39697D" w:rsidR="0032594C" w:rsidRDefault="00441E53" w:rsidP="00DB2330">
          <w:pPr>
            <w:pStyle w:val="Proprubrik"/>
            <w:spacing w:after="190"/>
          </w:pPr>
          <w:r>
            <w:t>Näringsdepartementet</w:t>
          </w:r>
        </w:p>
      </w:sdtContent>
    </w:sdt>
    <w:p w14:paraId="74475949" w14:textId="46FF7707" w:rsidR="0032594C" w:rsidRDefault="0032594C" w:rsidP="0032594C">
      <w:pPr>
        <w:pStyle w:val="Proputdrag"/>
      </w:pPr>
      <w:bookmarkStart w:id="171" w:name="_Toc533089445"/>
      <w:bookmarkStart w:id="172" w:name="_Toc534894442"/>
      <w:r>
        <w:t xml:space="preserve">Utdrag ur protokoll vid regeringssammanträde </w:t>
      </w:r>
      <w:sdt>
        <w:sdtPr>
          <w:alias w:val="Datum"/>
          <w:tag w:val="Datum"/>
          <w:id w:val="679708000"/>
          <w:date w:fullDate="2019-01-10T00:00:00Z">
            <w:dateFormat w:val="'den' d MMMM yyyy"/>
            <w:lid w:val="sv-SE"/>
            <w:storeMappedDataAs w:val="dateTime"/>
            <w:calendar w:val="gregorian"/>
          </w:date>
        </w:sdtPr>
        <w:sdtEndPr/>
        <w:sdtContent>
          <w:r w:rsidR="00B05143">
            <w:t>den 10 januari 2019</w:t>
          </w:r>
        </w:sdtContent>
      </w:sdt>
      <w:bookmarkEnd w:id="171"/>
      <w:bookmarkEnd w:id="172"/>
    </w:p>
    <w:p w14:paraId="70393336" w14:textId="77777777" w:rsidR="0032594C" w:rsidRDefault="0032594C" w:rsidP="0032594C">
      <w:pPr>
        <w:pStyle w:val="Brdtext"/>
        <w:jc w:val="left"/>
      </w:pPr>
    </w:p>
    <w:p w14:paraId="5D6E9BD2" w14:textId="5BB2DBE7" w:rsidR="0032594C" w:rsidRDefault="0032594C" w:rsidP="0032594C">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441E53">
            <w:t>statsminister Löfven, ordförande, och statsråd</w:t>
          </w:r>
          <w:r w:rsidR="0040172C">
            <w:t>en Lövin, Wallström, Baylan, Hallengren,</w:t>
          </w:r>
          <w:r w:rsidR="00441E53">
            <w:t xml:space="preserve"> Hultqvist, Andersson, Hellmark </w:t>
          </w:r>
          <w:r w:rsidR="005C5133">
            <w:br/>
          </w:r>
          <w:r w:rsidR="00441E53">
            <w:t>Knutsson, Bolund, Damberg, Ba</w:t>
          </w:r>
          <w:r w:rsidR="0040172C">
            <w:t>h Kuhnke, Strandhäll,</w:t>
          </w:r>
          <w:r w:rsidR="00441E53">
            <w:t xml:space="preserve"> Fridolin, </w:t>
          </w:r>
          <w:r w:rsidR="005C5133">
            <w:br/>
          </w:r>
          <w:r w:rsidR="00441E53">
            <w:t>Eriksson, Linde, Skog, Ekström, Fritzon, Eneroth</w:t>
          </w:r>
        </w:sdtContent>
      </w:sdt>
    </w:p>
    <w:p w14:paraId="775CB535" w14:textId="77777777" w:rsidR="0032594C" w:rsidRDefault="0032594C" w:rsidP="0032594C">
      <w:pPr>
        <w:pStyle w:val="Brdtext"/>
        <w:jc w:val="left"/>
      </w:pPr>
    </w:p>
    <w:p w14:paraId="3AA09E00" w14:textId="6D02CB32" w:rsidR="0032594C" w:rsidRDefault="0032594C" w:rsidP="0032594C">
      <w:pPr>
        <w:pStyle w:val="Brdtext"/>
        <w:jc w:val="left"/>
      </w:pPr>
      <w:r>
        <w:t xml:space="preserve">Föredragande: statsrådet </w:t>
      </w:r>
      <w:sdt>
        <w:sdtPr>
          <w:alias w:val="Foredragande"/>
          <w:tag w:val="Foredragande"/>
          <w:id w:val="1160741249"/>
          <w:text w:multiLine="1"/>
        </w:sdtPr>
        <w:sdtEndPr/>
        <w:sdtContent>
          <w:r w:rsidR="009F3B38">
            <w:t>Eriksson</w:t>
          </w:r>
        </w:sdtContent>
      </w:sdt>
    </w:p>
    <w:p w14:paraId="3EDA47A2" w14:textId="77777777" w:rsidR="0032594C" w:rsidRPr="00827386" w:rsidRDefault="0032594C" w:rsidP="0032594C">
      <w:pPr>
        <w:pStyle w:val="Brdtext"/>
        <w:jc w:val="left"/>
        <w:rPr>
          <w:szCs w:val="21"/>
        </w:rPr>
      </w:pPr>
    </w:p>
    <w:p w14:paraId="56FADF54" w14:textId="77777777" w:rsidR="0032594C" w:rsidRPr="00915BF3" w:rsidRDefault="0032594C" w:rsidP="0032594C">
      <w:pPr>
        <w:pStyle w:val="Slutstreck"/>
      </w:pPr>
      <w:r w:rsidRPr="008B7E85">
        <w:t>                    </w:t>
      </w:r>
    </w:p>
    <w:p w14:paraId="71566C4F" w14:textId="77777777" w:rsidR="0032594C" w:rsidRPr="006E102E" w:rsidRDefault="0032594C" w:rsidP="0032594C">
      <w:pPr>
        <w:pStyle w:val="Brdtext"/>
        <w:jc w:val="left"/>
        <w:rPr>
          <w:sz w:val="18"/>
          <w:szCs w:val="18"/>
        </w:rPr>
      </w:pPr>
    </w:p>
    <w:p w14:paraId="1B8607E4" w14:textId="77777777" w:rsidR="0032594C" w:rsidRDefault="0032594C" w:rsidP="0032594C">
      <w:pPr>
        <w:pStyle w:val="Brdtext"/>
        <w:jc w:val="left"/>
      </w:pPr>
    </w:p>
    <w:p w14:paraId="7FE96C99" w14:textId="2692C349" w:rsidR="0032594C" w:rsidRDefault="0032594C" w:rsidP="0032594C">
      <w:pPr>
        <w:pStyle w:val="Brdtext"/>
        <w:jc w:val="left"/>
      </w:pPr>
      <w:r w:rsidRPr="005C5133">
        <w:rPr>
          <w:spacing w:val="-3"/>
        </w:rPr>
        <w:t xml:space="preserve">Regeringen beslutar proposition </w:t>
      </w:r>
      <w:r w:rsidR="00777F14" w:rsidRPr="005C5133">
        <w:rPr>
          <w:spacing w:val="-3"/>
        </w:rPr>
        <w:t>2018/19:36</w:t>
      </w:r>
      <w:r w:rsidR="00777F14">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441E53">
            <w:t>Kompletterande bestämmelser till EU:s förordning om gränsöverskridande paketleveranstjänster</w:t>
          </w:r>
        </w:sdtContent>
      </w:sdt>
    </w:p>
    <w:p w14:paraId="38F82151" w14:textId="77777777" w:rsidR="0032594C" w:rsidRDefault="0032594C" w:rsidP="0032594C">
      <w:pPr>
        <w:pStyle w:val="Brdtext"/>
      </w:pPr>
    </w:p>
    <w:p w14:paraId="22230475" w14:textId="77777777" w:rsidR="00110C85" w:rsidRPr="00025171" w:rsidRDefault="00110C85" w:rsidP="00B0103B">
      <w:pPr>
        <w:pStyle w:val="Brdtextmedindrag"/>
      </w:pPr>
    </w:p>
    <w:sectPr w:rsidR="00110C85" w:rsidRPr="00025171" w:rsidSect="00155500">
      <w:headerReference w:type="even" r:id="rId68"/>
      <w:headerReference w:type="default" r:id="rId69"/>
      <w:footerReference w:type="even" r:id="rId70"/>
      <w:footerReference w:type="default" r:id="rId71"/>
      <w:headerReference w:type="first" r:id="rId72"/>
      <w:footerReference w:type="first" r:id="rId73"/>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6A7446C1" w14:textId="77777777" w:rsidR="00034129" w:rsidRDefault="00034129" w:rsidP="00F8009C">
      <w:r>
        <w:separator/>
      </w:r>
    </w:p>
  </w:endnote>
  <w:endnote w:type="continuationSeparator" w:id="0">
    <w:p w14:paraId="584C32FF" w14:textId="77777777" w:rsidR="00034129" w:rsidRDefault="00034129" w:rsidP="00F8009C">
      <w:r>
        <w:continuationSeparator/>
      </w:r>
    </w:p>
  </w:endnote>
  <w:endnote w:type="continuationNotice" w:id="1">
    <w:p w14:paraId="730B7486" w14:textId="77777777" w:rsidR="00034129" w:rsidRDefault="0003412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altName w:val="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AA5FBD" w14:textId="77777777" w:rsidR="00034129" w:rsidRDefault="00034129" w:rsidP="009C2B67">
    <w:pPr>
      <w:pStyle w:val="Brdtext"/>
    </w:pPr>
    <w:r>
      <w:rPr>
        <w:noProof/>
        <w:lang w:eastAsia="sv-SE"/>
      </w:rPr>
      <mc:AlternateContent>
        <mc:Choice Requires="wps">
          <w:drawing>
            <wp:anchor distT="0" distB="0" distL="0" distR="0" simplePos="0" relativeHeight="251658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7DA64E" w14:textId="22F71FEB" w:rsidR="00034129" w:rsidRPr="00756E21" w:rsidRDefault="00034129" w:rsidP="009C2B67">
                          <w:pPr>
                            <w:pStyle w:val="Brdtext"/>
                            <w:jc w:val="right"/>
                          </w:pPr>
                          <w:r>
                            <w:fldChar w:fldCharType="begin"/>
                          </w:r>
                          <w:r>
                            <w:instrText xml:space="preserve"> PAGE   \* MERGEFORMAT </w:instrText>
                          </w:r>
                          <w:r>
                            <w:fldChar w:fldCharType="separate"/>
                          </w:r>
                          <w:r w:rsidR="00C121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zncwjA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4&#10;p0SzGjN6Em1wGzQwifQ01k+BerTAhfazaTHm4dzjMHbdSlfHP/ohsIPo3Z5cBCMch2fn+ekEFg5T&#10;Ps4vxon87OBsnQ9fhKlJXBTUYXaJUra99QGFADpAYi5vVFXeVEqlTdSLuFKObBkmrUIqER5/oJQm&#10;TUHPT89GKbA20b2LrHQMI5Ji+nSx8a7BtAo7JSJG6W9CgrHU5yu5GedC7/MndERJpHqLY48/VPUW&#10;564PeKTMRoe9c11p41L36YodKCt/DJTJDg/Cj/qOy9Au204qw/yXptxBFs5098pbflNheLfMhwfm&#10;cJEwbzwO4R4fqQzIN/2KkrVxv147j3joG1ZKGlzMgvqfG+YEJeqrhvIv8kmUUUibydlH6Ii4Y8vy&#10;2KI39ZWBIiBuVJeWER/UsJTO1M94QxYxK0xMc+QuaBiWV6F7LvAGcbFYJBDurmXhVj9aHkNHlqM0&#10;n9pn5myv3wDh35nhCrPpCxl32Ojp7WITIMWk8chzx2rPP+59kn7/RsWH5XifUIeXdP4bAAD//wMA&#10;UEsDBBQABgAIAAAAIQCWEfCI3wAAAAsBAAAPAAAAZHJzL2Rvd25yZXYueG1sTI9Ba8MwDIXvg/4H&#10;o8Fuq5NQRpPFKevYDiuUsnawqxtrcVgsh9hps38/9dSexJMeT98rV5PrxAmH0HpSkM4TEEi1Ny01&#10;Cr4O749LECFqMrrzhAr+MMCqmt2VujD+TJ942sdGcAiFQiuwMfaFlKG26HSY+x6Jbz9+cDqyHBpp&#10;Bn3mcNfJLEmepNMt8Qere3y1WP/uR6fgsF2bUZrJfLzV280Ov+XGLnZKPdxPL88gIk7xaoYLPqND&#10;xUxHP5IJomOdMHnkmWVpDoIdeZ6BOF42izQFWZXytkP1DwAA//8DAFBLAQItABQABgAIAAAAIQC2&#10;gziS/gAAAOEBAAATAAAAAAAAAAAAAAAAAAAAAABbQ29udGVudF9UeXBlc10ueG1sUEsBAi0AFAAG&#10;AAgAAAAhADj9If/WAAAAlAEAAAsAAAAAAAAAAAAAAAAALwEAAF9yZWxzLy5yZWxzUEsBAi0AFAAG&#10;AAgAAAAhAGzOdzCMAgAAkQUAAA4AAAAAAAAAAAAAAAAALgIAAGRycy9lMm9Eb2MueG1sUEsBAi0A&#10;FAAGAAgAAAAhAJYR8IjfAAAACwEAAA8AAAAAAAAAAAAAAAAA5gQAAGRycy9kb3ducmV2LnhtbFBL&#10;BQYAAAAABAAEAPMAAADyBQAAAAA=&#10;" o:allowoverlap="f" fillcolor="white [3201]" stroked="f" strokeweight=".5pt">
              <v:textbox style="mso-fit-shape-to-text:t">
                <w:txbxContent>
                  <w:p w14:paraId="1E7DA64E" w14:textId="22F71FEB" w:rsidR="00034129" w:rsidRPr="00756E21" w:rsidRDefault="00034129" w:rsidP="009C2B67">
                    <w:pPr>
                      <w:pStyle w:val="Brdtext"/>
                      <w:jc w:val="right"/>
                    </w:pPr>
                    <w:r>
                      <w:fldChar w:fldCharType="begin"/>
                    </w:r>
                    <w:r>
                      <w:instrText xml:space="preserve"> PAGE   \* MERGEFORMAT </w:instrText>
                    </w:r>
                    <w:r>
                      <w:fldChar w:fldCharType="separate"/>
                    </w:r>
                    <w:r w:rsidR="00C1214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B2C171" w14:textId="77777777" w:rsidR="00034129" w:rsidRDefault="00034129"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5A5E9B" w14:textId="0A5DEFEC"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2I/pjw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x&#10;mDMranqjJ9Wi31ABeaSncWFKqIUjHLafoaVnHs4DHcaqW+3r+Kd6GNmJ6N2eXArGJB2eneeTU7JI&#10;MuXj/GKcyM8Ozs4H/KKgZnFRcE9vlygV27uAdBGCDpCYK4CpytvKmLSJelHXxrOtoJc2mK5IHn+g&#10;jGVNwc8nZ6MU2EJ07yIbG8OopJg+XSy8KzCtcGdUxBj7TWliLNX5Sm4hpbL7/AkdUZpSvcWxxx9u&#10;9Rbnrg7ySJnB4t65riz4VH1qsQNl5Y+BMt3hifCjuuMS22WbpDIZ3n8J5Y5k4aHrq+DkbUWPdycC&#10;PgpPjUTvTcMBH+ijDRD50K84W4P/9dp5xJO+ycpZQ41Z8PBzI7zizHy1pPyL/DTKCNPm9Owj6Yj5&#10;Y8vy2GI39TWQInIaQ06mZcSjGZbaQ/1MM2Qes5JJWEm5C47D8hq7cUEzSKr5PIGod53AO7twMoaO&#10;LEdpPrXPwrtev0jCv4ehhcX0hYw7bPQMbr5BkmLSeOS5Y7Xnn/o+Sb+fUXGwHO8T6jBJZ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7diP6Y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85A5E9B" w14:textId="0A5DEFEC"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3</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81D42B" w14:textId="77777777" w:rsidR="00034129" w:rsidRDefault="00034129"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2D5701" w14:textId="0A13F2A5" w:rsidR="00034129" w:rsidRPr="00756E21" w:rsidRDefault="00034129" w:rsidP="00A118D8">
                          <w:pPr>
                            <w:pStyle w:val="Brdtext"/>
                            <w:jc w:val="right"/>
                          </w:pPr>
                          <w:r>
                            <w:fldChar w:fldCharType="begin"/>
                          </w:r>
                          <w:r>
                            <w:instrText xml:space="preserve"> PAGE   \* MERGEFORMAT </w:instrText>
                          </w:r>
                          <w:r>
                            <w:fldChar w:fldCharType="separate"/>
                          </w:r>
                          <w:r w:rsidR="00C121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LDkAjQIAAJEFAAAOAAAAZHJzL2Uyb0RvYy54bWysVMFu2zAMvQ/YPwi6r47TtFuDOEXWosOA&#10;oi3WDj0rspQYk0VNYmJnXz9KtpOs66XDLjYlPpIi+cjZZVsbtlU+VGALnp+MOFNWQlnZVcG/P918&#10;+MRZQGFLYcCqgu9U4Jfz9+9mjZuqMazBlMozcmLDtHEFXyO6aZYFuVa1CCfglCWlBl8LpKNfZaUX&#10;DXmvTTYejc6zBnzpPEgVAt1ed0o+T/61VhLvtQ4KmSk4vQ3T16fvMn6z+UxMV164dSX7Z4h/eEUt&#10;KktB966uBQq28dVfrupKegig8URCnYHWlVQpB8omH73I5nEtnEq5UHGC25cp/D+38m774FlVFnxM&#10;5bGiph49qRb9hhLIY3kaF6aEenSEw/YztNTm4T7QZcy61b6Of8qHkZ487fbFJWdM0uXZeX46IY0k&#10;VT7OLygeec8Oxs4H/KKgZlEouKfepZKK7W3ADjpAYqwApipvKmPSIfJFXRnPtoI6bTA9kZz/gTKW&#10;NQU/Pz0bJccWonnn2djoRiXG9OFi4l2CScKdURFj7DelqWIpz1diCymV3cdP6IjSFOothj3+8Kq3&#10;GHd5kEWKDBb3xnVlwafs04gdSlb+GEqmOzz15ijvKGK7bBNVJkP/l1DuiBYeurkKTt5U1LxbEfBB&#10;eBok6jctB7ynjzZAxYde4mwN/tdr9xFP/CYtZw0NZsHDz43wijPz1RLzL/JJpBGmw+TsY+StP9Ys&#10;jzV2U18BMSKnNeRkEiMezSBqD/Uz7ZBFjEoqYSXFLjgO4hV264J2kFSLRQLR7DqBt/bRyeg6VjlS&#10;86l9Ft71/EUi/h0MIyymL2jcYaNlcIsNEhUTx2Odu6r29ae5T1PS76i4WI7PCXXYpPPf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QsOQC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702D5701" w14:textId="0A13F2A5" w:rsidR="00034129" w:rsidRPr="00756E21" w:rsidRDefault="00034129" w:rsidP="00A118D8">
                    <w:pPr>
                      <w:pStyle w:val="Brdtext"/>
                      <w:jc w:val="right"/>
                    </w:pPr>
                    <w:r>
                      <w:fldChar w:fldCharType="begin"/>
                    </w:r>
                    <w:r>
                      <w:instrText xml:space="preserve"> PAGE   \* MERGEFORMAT </w:instrText>
                    </w:r>
                    <w:r>
                      <w:fldChar w:fldCharType="separate"/>
                    </w:r>
                    <w:r w:rsidR="00C12143">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A26CFF5" w14:textId="77777777" w:rsidR="00034129" w:rsidRDefault="00034129" w:rsidP="009C2B67">
    <w:pPr>
      <w:pStyle w:val="Brdtext"/>
    </w:pPr>
    <w:r>
      <w:rPr>
        <w:noProof/>
        <w:lang w:eastAsia="sv-SE"/>
      </w:rPr>
      <mc:AlternateContent>
        <mc:Choice Requires="wps">
          <w:drawing>
            <wp:anchor distT="0" distB="0" distL="0" distR="0" simplePos="0" relativeHeight="25165827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5A9D4E" w14:textId="016F5989"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t86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C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PkO3z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A5A9D4E" w14:textId="016F5989"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F0F9378" w14:textId="77777777" w:rsidR="00034129" w:rsidRDefault="00034129"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0B7C42" w14:textId="2A34B7E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21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0hbDjwIAAJE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x&#10;hDMranqjR9WiX1MBeaSncWFKqIUjHLZfoKVnHs4DHcaqW+3r+Kd6GNmJ6O2OXArGJB1OTvPjE7JI&#10;MuXj/HycyM/2zs4H/KqgZnFRcE9vlygVm9uAdBGCDpCYK4CpypvKmLSJelFXxrONoJc2mK5IHn+g&#10;jGVNwU+PJ6MU2EJ07yIbG8OopJg+XSy8KzCtcGtUxBj7XWliLNX5Rm4hpbK7/AkdUZpSvcexx+9v&#10;9R7nrg7ySJnB4s65riz4VH1qsT1l5c+BMt3hifCDuuMS22WbpHI2vP8Syi3JwkPXV8HJm4oe71YE&#10;fBCeGonem4YD3tNHGyDyoV9xtgL/+63ziCd9k5Wzhhqz4OHXWnjFmflmSfnn+UmUEabNyeQz6Yj5&#10;Q8vy0GLX9RWQInIaQ06mZcSjGZbaQ/1EM2Qes5JJWEm5C47D8gq7cUEzSKr5PIGod53AW7twMoaO&#10;LEdpPrZPwrtev0jCv4OhhcX0lYw7bPQMbr5GkmLSeOS5Y7Xnn/o+Sb+fUXGwHO4Taj9JZy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9IWw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80B7C42" w14:textId="2A34B7E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21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8BE538" w14:textId="77777777" w:rsidR="00034129" w:rsidRDefault="00034129"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F7B35E"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XQ+jwIAAJE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4&#10;lDMranqjJ9Wi31ABeaSncWFKqEdHOGw/Q0vPPJwHOoxVt9rX8U/1MLIT0bs9uRSMSTo8v8hPz8gi&#10;yZSP88k4kZ8dnJ0P+EVBzeKi4J7eLlEqtrcB6SIEHSAxVwBTlTeVMWkT9aKujGdbQS9tMF2RPP5A&#10;Gcuagl+cno9SYAvRvYtsbAyjkmL6dLHwrsC0wp1REWPsN6WJsVTnK7mFlMru8yd0RGlK9RbHHn+4&#10;1VucuzrII2UGi3vnurLgU/WpxQ6UlT8GynSHJ8KP6o5LbJdtkspkeP8llDuShYeur4KTNxU93q0I&#10;+CA8NRK9Nw0HvKePNkDkQ7/ibA3+12vnEU/6JitnDTVmwcPPjfCKM/PVkvIn+VmUEabN2flH0hHz&#10;x5blscVu6isgReQ0hpxMy4hHMyy1h/qZZsgiZiWTsJJyFxyH5RV244JmkFSLRQJR7zqBt/bRyRg6&#10;shyl+dQ+C+96/SIJ/w6GFhbTFzLusNEzuMUGSYpJ45HnjtWef+r7JP1+RsXBcrxPqMMk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VEV0P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F7B35E"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89C1DB" w14:textId="77777777" w:rsidR="00034129" w:rsidRDefault="00034129" w:rsidP="009C2B67">
    <w:pPr>
      <w:pStyle w:val="Brdtext"/>
    </w:pPr>
    <w:r>
      <w:rPr>
        <w:noProof/>
        <w:lang w:eastAsia="sv-SE"/>
      </w:rPr>
      <mc:AlternateContent>
        <mc:Choice Requires="wps">
          <w:drawing>
            <wp:anchor distT="0" distB="0" distL="0" distR="0" simplePos="0" relativeHeight="2516582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A6FEB5" w14:textId="489CF018"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76Ce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Dj&#10;M86sqOmNHlWLfk0FTCI9jQtTQi0c4bD9Ai0983Ae6DBW3Wpfxz/Vw8hORG935FIwJunw5DQ/npBF&#10;kikf5+fjRH62d3Y+4FcFNYuLgnt6u0Sp2NwGpIsQdIDEXAFMVd5UxqRN1Iu6Mp5tBL20wXRF8vgD&#10;ZSxrCn56fDJKgS1E9y6ysTGMSorp08XCuwLTCrdGRYyx35UmxlKdb+QWUiq7y5/QEaUp1Xsce/z+&#10;Vu9x7uogj5QZLO6c68qCT9WnFttTVv4cKNMdngg/qDsusV22SSr5eBDAEsot6cJD11jByZuKXu9W&#10;BHwQnjqJHpymA97TRxsg9qFfcbYC//ut84gngZOVs4Y6s+Dh11p4xZn5Zkn65/kk6gjTZnJyRkJi&#10;/tCyPLTYdX0FJImc5pCTaRnxaIal9lA/0RCZx6xkElZS7oLjsLzCbl7QEJJqPk8gal4n8NYunIyh&#10;I81Rm4/tk/CuFzCS8u9g6GExfaXjDhs9g5uvkbSYRB6J7ljtH4AaP2m/H1JxshzuE2o/Sm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M76C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A6FEB5" w14:textId="489CF018"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44</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B82B15" w14:textId="77777777" w:rsidR="00034129" w:rsidRDefault="00034129"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31BFC2" w14:textId="180BD5D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45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X283jwIAAJIFAAAOAAAAZHJzL2Uyb0RvYy54bWysVFFv2yAQfp+0/4B4Xx0nbbdGdaqsVadJ&#10;VVstnfpMMCTWMDAgsbNfvw9sJ1nXl057sYH77o777uMur9paka1wvjK6oPnJiBKhuSkrvSro96fb&#10;D58o8YHpkimjRUF3wtOr2ft3l42dirFZG1UKRxBE+2ljC7oOwU6zzPO1qJk/MVZoGKVxNQvYulVW&#10;OtYgeq2y8Wh0njXGldYZLrzH6U1npLMUX0rBw4OUXgSiCoq7hfR16buM32x2yaYrx+y64v012D/c&#10;omaVRtJ9qBsWGNm46q9QdcWd8UaGE27qzEhZcZFqQDX56EU1izWzItUCcrzd0+T/X1h+v310pCoL&#10;OkanNKvRoyfRBrdBAXmkp7F+CtTCAhfaz6ZFm4dzj8NYdStdHf+oh8AOond7chGMcByeneeTU1g4&#10;TPk4vxgn8rODs3U+fBGmJnFRUIfeJUrZ9s4HXATQARJzeaOq8rZSKm2iXsS1cmTL0GkV0hXh8QdK&#10;adIU9HxyNkqBtYnuXWSlYxiRFNOni4V3BaZV2CkRMUp/ExKMpTpfyc04F3qfP6EjSiLVWxx7/OFW&#10;b3Hu6oBHymx02DvXlTYuVZ+e2IGy8sdAmezwIPyo7rgM7bJNUskngwCWptxBF850D8tbfluhe3fM&#10;h0fm8JLQcEyH8ICPVAbsm35Fydq4X6+dRzwEDislDV5mQf3PDXOCEvVVQ/oX+WnUUUib07OPEBJx&#10;x5blsUVv6msDSeSYQ5anZcQHNSylM/Uzhsg8ZoWJaY7cBQ3D8jp08wJDiIv5PIHweC0Ld3pheQwd&#10;aY7afGqfmbO9gAOUf2+GN8ymL3TcYaOnt/NNgBaTyCPRHat9A/Dwk/b7IRUny/E+oQ6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l9vN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D31BFC2" w14:textId="180BD5D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45</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0D198C" w14:textId="77777777" w:rsidR="00034129" w:rsidRDefault="00034129"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51A815"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Toju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HH&#10;U86sqOmNHlWLfkMF5JGexoUZoZaOcNh+hpaeeTgPdBirbrWv45/qYWQnond7cikYk3R4Ns1PJ2SR&#10;ZMrH+fk4kZ8dnJ0P+EVBzeKi4J7eLlEqtrcB6SIEHSAxVwBTlTeVMWkT9aKujGdbQS9tMF2RPP5A&#10;Gcuagk9Pz0YpsIXo3kU2NoZRSTF9ulh4V2Ba4c6oiDH2m9LEWKrzldxCSmX3+RM6ojSleotjjz/c&#10;6i3OXR3kkTKDxb1zXVnwqfrUYgfKyh8DZbrDE+FHdccltqs2SSWfDAJYQbkjXXjoGis4eVPR692K&#10;gA/CUyfRg9N0wHv6aAPEPvQrztbgf712HvEkcLJy1lBnFjz83AivODNfLUn/PJ9EHWHaTM4+kpCY&#10;P7asji12U18BSSKnOeRkWkY8mmGpPdRPNEQWMSuZhJWUu+A4LK+wmxc0hKRaLBKImtcJvLVLJ2Po&#10;SHPU5mP7JLzrBYyk/DsYeljMXu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JxOiO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C51A815"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CA59ED" w14:textId="77777777" w:rsidR="00034129" w:rsidRDefault="00034129" w:rsidP="009C2B67">
    <w:pPr>
      <w:pStyle w:val="Brdtext"/>
    </w:pPr>
    <w:r>
      <w:rPr>
        <w:noProof/>
        <w:lang w:eastAsia="sv-SE"/>
      </w:rPr>
      <mc:AlternateContent>
        <mc:Choice Requires="wps">
          <w:drawing>
            <wp:anchor distT="0" distB="0" distL="0" distR="0" simplePos="0" relativeHeight="2516582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E32C26" w14:textId="1A278423"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d0Mp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j0aFbjjR5FG9waBUwiPY31U6AWFrjQfjEtnnk49ziMVbfS1fGPegjsiLTdkYtghOPw5DQ/nsDC&#10;YcrH+fk4kZ/tna3z4aswNYmLgjq8XaKUbW59wEUAHSAxlzeqKm8qpdIm6kVcKUc2DC+tQroiPP5A&#10;KU2agp4en4xSYG2iexdZ6RhGJMX06WLhXYFpFbZKRIzS34UEY6nON3IzzoXe5U/oiJJI9R7HHr+/&#10;1XucuzrgkTIbHXbOdaWNS9WnFttTVv4cKJMdHoQf1B2XoV22SSr52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F3Qy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BE32C26" w14:textId="1A278423"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46</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F10992" w14:textId="77777777" w:rsidR="00034129" w:rsidRDefault="00034129"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DBF82B" w14:textId="1BCB3A44"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47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6OyQjgIAAJI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qc&#10;U6JZjRk9iTa4NRrIIz2N9ROgHi1wof1iWox5OPc4jF230tXxj34I7CB6uyMXwQjH4elZfnwCC4cp&#10;H+cX40R+tne2zoevwtQkLgrqMLtEKdvc+oBCAB0gMZc3qipvKqXSJupFXClHNgyTViGVCI8/UEqT&#10;pqBnx6ejFFib6N5FVjqGEUkxfbrYeNdgWoWtEhGj9HchwVjq843cjHOhd/kTOqIkUr3Hscfvq3qP&#10;c9cHPFJmo8POua60can7dMX2lJU/B8pkhwfhB33HZWgXbZJKfj4IYGHKLXThTHexvOU3FaZ3y3x4&#10;YA43CQPH6xDu8ZHKgH3TryhZGff7rfOIh8BhpaTBzSyo/7VmTlCivmlI/yI/iToKaXNy+hlCIu7Q&#10;sji06HV9ZSAJqBvVpWXEBzUspTP1Mx6RecwKE9McuQsahuVV6N4LPEJczOcJhMtrWbjVj5bH0JHm&#10;qM2n9pk52ws4QPl3ZrjDbPJKxx02eno7XwdoMYk8Et2x2g8AFz9pv3+k4styuE+o/VM6e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z6OyQ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9DBF82B" w14:textId="1BCB3A44"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47</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55A1CB" w14:textId="77777777" w:rsidR="00034129" w:rsidRDefault="00034129"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DC4F3F"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BkAGkA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h4&#10;wpkVNb3Rk2rRb6iAPNLTuDAl1KMjHLafoaVnHs4DHcaqW+3r+Kd6GNmJ6N2eXArGJB2eX+SnZ2SR&#10;ZMrH+WScyM8Ozs4H/KKgZnFRcE9vlygV29uAdBGCDpCYK4CpypvKmLSJelFXxrOtoJc2mK5IHn+g&#10;jGVNwS9Oz0cpsIXo3kU2NoZRSTF9ulh4V2Ba4c6oiDH2m9LEWKrzldxCSmX3+RM6ojSleotjjz/c&#10;6i3OXR3kkTKDxb1zXVnwqfrUYgfKyh8DZbrDE+FHdccltss2SSWfDAJYQrkjXXjoGis4eVPR692K&#10;gA/CUyfRg9N0wHv6aAPEPvQrztbgf712HvEkcLJy1lBnFjz83AivODNfLUl/kp9FHWHanJ1/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8GQA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ADC4F3F"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20C7F5" w14:textId="77777777" w:rsidR="00034129" w:rsidRDefault="00034129" w:rsidP="009C2B67">
    <w:pPr>
      <w:pStyle w:val="Brdtext"/>
    </w:pPr>
    <w:r>
      <w:rPr>
        <w:noProof/>
        <w:lang w:eastAsia="sv-SE"/>
      </w:rPr>
      <mc:AlternateContent>
        <mc:Choice Requires="wps">
          <w:drawing>
            <wp:anchor distT="0" distB="0" distL="0" distR="0" simplePos="0" relativeHeight="2516582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C3AF5B" w14:textId="39932317"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ugpg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pxZUdMbPaoW/YYKmEZ6GhdmhFo6wmH7GVp65uE80GGsutW+jn+qh5GdiN7tyaVgTNLh6Vk+mZJF&#10;kikf5+fjRH52cHY+4BcFNYuLgnt6u0Sp2N4GpIsQdIDEXAFMVd5UxqRN1Iu6Mp5tBb20wXRF8vgD&#10;ZSxrCn42OR2lwBaiexfZ2BhGJcX06WLhXYFphTujIsbYb0oTY6nOV3ILKZXd50/oiNKU6i2OPf5w&#10;q7c4d3WQR8oMFvfOdWXBp+pTix0oK38MlOkOT4Qf1R2X2K7aJJXxeBDACsod6cJD11jByZuKXu9W&#10;BHwQnjqJHpymA97TRxsg9qFfcbYG/+u184gngZOVs4Y6s+Dh50Z4xZn5akn65/k06gjTZnr6kYTE&#10;/LFldWyxm/oKSBI5zSEn0zLi0QxL7aF+oiGyiFnJJKyk3AXHYXmF3bygISTVYpFA1LxO4K1dOhlD&#10;R5qjNh/bJ+FdL2Ak5d/B0MNi9kLHHTZ6BrfYIGkxiTwS3bHaPwA1ftJ+P6TiZDneJ9RhlM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Zugp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1C3AF5B" w14:textId="39932317"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48</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95442B" w14:textId="77777777" w:rsidR="00034129" w:rsidRDefault="00034129"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DAAC41"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uxtEkAIAAJIFAAAOAAAAZHJzL2Uyb0RvYy54bWysVMFu2zAMvQ/YPwi6r46Tt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yCM9jQszQi0d4bD9DC0983Ae6DBW3Wpfxz/Vw8hORO/25FIwJunw9CyfTMki&#10;yZSP8/NxIj87ODsf8IuCmsVFwT29XaJUbG8D0kUIOkBirgCmKm8qY9Im6kVdGc+2gl7aYLoiefyB&#10;MpY1BT+bnI5SYAvRvYtsbAyjkmL6dLHwrsC0wp1REWPsN6WJsVTnK7mFlMru8yd0RGlK9RbHHn+4&#10;1VucuzrII2UGi3vnurLgU/WpxQ6UlT8GynSHJ8KP6o5LbFdtksp4MghgBeWOdOGha6zg5E1Fr3cr&#10;Aj4IT51ED07TAe/pow0Q+9CvOFuD//XaecSTwMnKWUOdWfDwcyO84sx8tST983wadYRpMz3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S7G0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1DAAC41"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A890A4" w14:textId="77777777" w:rsidR="00034129" w:rsidRDefault="00034129"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753CB1"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GyIQ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zJkVNb3Rk2rRb6iAPNLTuDAl1KMjHLafoaVnHs4DHcaqW+3r+Kd6GNmJ6N2eXArGJB2eneenE7JI&#10;MuXj/GKcyM8Ozs4H/KKgZnFRcE9vlygV29uAdBGCDpCYK4CpypvKmLSJelFXxrOtoJc2mK5IHn+g&#10;jGVNwc9Pz0YpsIXo3kU2NoZRSTF9ulh4V2Ba4c6oiDH2m9LEWKrzldxCSmX3+RM6ojSleotjjz/c&#10;6i3OXR3kkTKDxb1zXVnwqfrUYgfKyh8DZbrDE+FHdccltss2SWU8GQSwhHJHuvDQNVZw8qai17sV&#10;AR+Ep06iB6fpgPf00QaIfehXnK3B/3rtPOJJ4GTlrKHOLHj4uRFecWa+WpL+RT6JOsK0mZx9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kbIh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6753CB1"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187CA8" w14:textId="77777777" w:rsidR="00034129" w:rsidRDefault="00034129" w:rsidP="009C2B67">
    <w:pPr>
      <w:pStyle w:val="Brdtext"/>
    </w:pPr>
    <w:r>
      <w:rPr>
        <w:noProof/>
        <w:lang w:eastAsia="sv-SE"/>
      </w:rPr>
      <mc:AlternateContent>
        <mc:Choice Requires="wps">
          <w:drawing>
            <wp:anchor distT="0" distB="0" distL="0" distR="0" simplePos="0" relativeHeight="2516582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80C43" w14:textId="02464C02"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52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oceh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DH&#10;U86sqOmNHlWLfk0FTCI9jQszQj04wmH7BVp65uE80GGsutW+jn+qh5GdiN7uyKVgTNLhyTQ/npBF&#10;kikf52fjRH62d3Y+4FcFNYuLgnt6u0Sp2NwEpIsQdIDEXAFMVV5XxqRN1Iu6NJ5tBL20wXRF8vgD&#10;ZSxrCj49PhmlwBaiexfZ2BhGJcX06WLhXYFphVujIsbY70oTY6nON3ILKZXd5U/oiNKU6j2OPX5/&#10;q/c4d3WQR8oMFnfOdWXBp+pTi+0pK38OlOkOT4Qf1B2X2C7bJJXx6SCAJZRb0oWHrrGCk9cVvd6N&#10;CHgvPHUSPThNB7yjjzZA7EO/4mwF/vdb5xFPAicrZw11ZsHDr7XwijPzzZL0z/JJ1BGmzeTk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yoce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6280C43" w14:textId="02464C02"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52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C5D124" w14:textId="77777777" w:rsidR="00034129" w:rsidRDefault="00034129"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688085" w14:textId="0E6CD3C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mgY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nzO&#10;mRU1vdGzatGvqYA80tO4MCHUkyMctp+hpWcezgMdxqpb7ev4p3oY2Yno7Y5cCsYkHZ6e5ccnZJFk&#10;ysf55TiRn+2dnQ/4RUHN4qLgnt4uUSo2dwHpIgQdIDFXAFOVt5UxaRP1oq6NZxtBL20wXZE8/kAZ&#10;y5qCnx2fjlJgC9G9i2xsDKOSYvp0sfCuwLTCrVERY+w3pYmxVOcbuYWUyu7yJ3REaUr1Hscev7/V&#10;e5y7OsgjZQaLO+e6suBT9anF9pSVPwbKdIcnwg/qjktsF22SyvhiEMACyi3pwkPXWMHJ24pe704E&#10;fBSeOokenKYDPtBHGyD2oV9xtgL/663ziCeBk5Wzhjqz4OHnWnjFmflqSfqX+UnUEabNyek5CYn5&#10;Q8vi0GLX9TWQJHKaQ06mZcSjGZbaQ/1CQ2Qes5JJWEm5C47D8hq7eUFDSKr5PIGoeZ3AO/vkZAwd&#10;aY7afG5fhHe9gJGUfw9DD4vJKx132OgZ3HyNpMUk8kh0x2r/ANT4Sfv9kIqT5XCfUP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YD5oG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9688085" w14:textId="0E6CD3C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FB7BD0" w14:textId="77777777" w:rsidR="00034129" w:rsidRDefault="00034129"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3E6C9B"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4jR1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WdW1PRGS9Wi31ABeaSncWFKqEdHOGw/Q0vPPJwHOoxVt9rX8U/1MLIT0bs9uRSMSTqcnOenZ2SR&#10;ZMrH+cU4kZ8dnJ0P+EVBzeKi4J7eLlEqtrcB6SIEHSAxVwBTlTeVMWkT9aKujGdbQS9tMF2RPP5A&#10;Gcuagp+fTkYpsIXo3kU2NoZRSTF9ulh4V2Ba4c6oiDH2m9LEWKrzldxCSmX3+RM6ojSleotjjz/c&#10;6i3OXR3kkTKDxb1zXVnwqfrUYgfKyh8DZbrDE+FHdccltqs2SWV8MQhgBeWOdOGha6zg5E1Fr3cr&#10;Aj4IT51ED07TAe/pow0Q+9CvOFuD//XaecSTwMnKWUOdWfDwcyO84sx8tST9i/ws6gjT5mzy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HiNH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B3E6C9B"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C77685" w14:textId="77777777" w:rsidR="00034129" w:rsidRDefault="00034129" w:rsidP="009C2B67">
    <w:pPr>
      <w:pStyle w:val="Brdtext"/>
    </w:pPr>
    <w:r>
      <w:rPr>
        <w:noProof/>
        <w:lang w:eastAsia="sv-SE"/>
      </w:rPr>
      <mc:AlternateContent>
        <mc:Choice Requires="wps">
          <w:drawing>
            <wp:anchor distT="0" distB="0" distL="0" distR="0" simplePos="0" relativeHeight="2516582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41D025" w14:textId="52A36138"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56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RqiVjw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nVTGgwBWUO5IFx66xgpO3lT0erci&#10;4IPw1En04DQd8J4+2gCxD/2KszX4X6+dRzwJnKycNdSZBQ8/N8IrzsxXS9K/yCdRR5g2k7OPJCTm&#10;jy2rY4vd1FdAkshpDjmZlhGPZlhqD/UTDZFFzEomYSXlLjgOyyvs5gUNIakWiwSi5nUCb+2jkzF0&#10;pDlqc9k+Ce96ASMp/w6GHhbTFzrusNEzuMUGSYtJ5JHojtX+Aajxk/b7IRUny/E+oQ6jdP4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NGqJ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141D025" w14:textId="52A36138" w:rsidR="00034129" w:rsidRPr="00756E21" w:rsidRDefault="00034129" w:rsidP="009C2B67">
                    <w:pPr>
                      <w:pStyle w:val="Brdtext"/>
                      <w:jc w:val="right"/>
                    </w:pPr>
                    <w:r>
                      <w:fldChar w:fldCharType="begin"/>
                    </w:r>
                    <w:r>
                      <w:instrText xml:space="preserve"> PAGE   \* MERGEFORMAT </w:instrText>
                    </w:r>
                    <w:r>
                      <w:fldChar w:fldCharType="separate"/>
                    </w:r>
                    <w:r w:rsidR="00031CD4">
                      <w:rPr>
                        <w:noProof/>
                      </w:rPr>
                      <w:t>56</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4AAB6D" w14:textId="77777777" w:rsidR="00034129" w:rsidRDefault="00034129"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C7E596" w14:textId="37B84F66"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ygEojwIAAJIFAAAOAAAAZHJzL2Uyb0RvYy54bWysVMFu2zAMvQ/YPwi6r46Tt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yU&#10;6LGipjd6Ui36DRWQR3oaF6aEenSEw/YztPTMw3mgw1h1q30d/1QPIztF2u3JpWBM0uHZeT6JOSSZ&#10;8nF+MU7kZwdn5wN+UVCzuCi4p7dLlIrtbUC6CEEHSMwVwFTlTWVM2kS9qCvj2VbQSxtMVySPP1DG&#10;sqbg55OzUQpsIbp3kY2NYVRSTJ8uFt4VmFa4MypijP2mNDGW6nwlt5BS2X3+hI4oTane4tjjD7d6&#10;i3NXB3mkzGBx71xXFnyqPrXYgbLyx0CZ7vBE+FHdcYntsk1SmUwGASyh3JEuPHSNFZy8qej1bkXA&#10;B+Gpk+jBaTrgPX20AWIf+hVna/C/XjuPeBI4WTlrqDMLHn5uhFecma+WpH+Rn0YdYdqcnn0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coB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0C7E596" w14:textId="37B84F66"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55</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520B91" w14:textId="77777777" w:rsidR="00034129" w:rsidRDefault="00034129"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6AD35"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54Dl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XbSWUyCGBpyh104Uz3sLzlNxW6d8t8&#10;eGAOLwkNx3QI9/hIZcC+6VeUrI379dp5xEPgsFLS4GUW1P/cMCcoUV81pH+RT6KOQtpMzj5CSMQd&#10;W5bHFr2prwwkkWMOWZ6WER/UsJTO1M8YIouYFSamOXIXNAzLq9DNCwwhLhaLBMLjtSzc6kfLY+hI&#10;c9TmU/vMnO0FHKD8OzO8YTZ9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eA5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276AD35"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978734" w14:textId="77777777" w:rsidR="00034129" w:rsidRDefault="00034129" w:rsidP="009C2B67">
    <w:pPr>
      <w:pStyle w:val="Brdtext"/>
    </w:pPr>
    <w:r>
      <w:rPr>
        <w:noProof/>
        <w:lang w:eastAsia="sv-SE"/>
      </w:rPr>
      <mc:AlternateContent>
        <mc:Choice Requires="wps">
          <w:drawing>
            <wp:anchor distT="0" distB="0" distL="0" distR="0" simplePos="0" relativeHeight="2516582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D0A03C" w14:textId="77777777" w:rsidR="00034129" w:rsidRPr="00756E21" w:rsidRDefault="00034129"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0N3N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Xjs0EASyi3pAsPXWMFJ28qer1b&#10;EfBBeOokenCaDnhPH22A2Id+xdkK/O+3ziOeBE5WzhrqzIKHX2vhFWfmmyXpn+eTqCNMm8nJGQmJ&#10;+UPL8tBi1/UVkCRymkNOpmXEoxmW2kP9RENkHrOSSVhJuQuOw/IKu3lBQ0iq+TyBqHmdwFu7cDKG&#10;jjRHbT62T8K7XsBIyr+DoYfF9JWOO2z0DG6+RtJiEnkkumO1fwBq/KT9fkjFyXK4T6j9KJ29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r0N3N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AD0A03C" w14:textId="77777777" w:rsidR="00034129" w:rsidRPr="00756E21" w:rsidRDefault="00034129"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C67021" w14:textId="77777777" w:rsidR="00034129" w:rsidRDefault="00034129"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820FD5" w14:textId="33A1FA6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57</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T3J0kAIAAJIFAAAOAAAAZHJzL2Uyb0RvYy54bWysVFFP2zAQfp+0/2D5faRpC4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CWdW1PRGj6pFv6YC8khP48KMUA+OcNh+gZaeeTgPdBirbrWv45/qYWQnorc7cikYk3R4fJJPpmSR&#10;ZMrH+dk4kZ/tnZ0P+FVBzeKi4J7eLlEqNjcB6SIEHSAxVwBTldeVMWkT9aIujWcbQS9tMF2RPP5A&#10;Gcuagp9MjkcpsIXo3kU2NoZRSTF9ulh4V2Ba4daoiDH2u9LEWKrzjdxCSmV3+RM6ojSleo9jj9/f&#10;6j3OXR3kkTKDxZ1zXVnwqfrUYnvKyp8DZbrDE+EHdccltss2SWVyOghgCeWWdOGha6zg5HVFr3cj&#10;At4LT51ED07TAe/oow0Q+9CvOFuB//3WecSTwMnKWUOdWfDway284sx8syT9s3wadYRpMz3+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lPcn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8820FD5" w14:textId="33A1FA6A" w:rsidR="00034129" w:rsidRPr="00756E21" w:rsidRDefault="00034129" w:rsidP="00A118D8">
                    <w:pPr>
                      <w:pStyle w:val="Brdtext"/>
                      <w:jc w:val="right"/>
                    </w:pPr>
                    <w:r>
                      <w:fldChar w:fldCharType="begin"/>
                    </w:r>
                    <w:r>
                      <w:instrText xml:space="preserve"> PAGE   \* MERGEFORMAT </w:instrText>
                    </w:r>
                    <w:r>
                      <w:fldChar w:fldCharType="separate"/>
                    </w:r>
                    <w:r w:rsidR="00031CD4">
                      <w:rPr>
                        <w:noProof/>
                      </w:rPr>
                      <w:t>57</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9ED42F" w14:textId="77777777" w:rsidR="00034129" w:rsidRDefault="00034129"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E94CE0"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ky4ZjgIAAJI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04tBACtT7qALZ7qL5S2/qTC9W+bD&#10;A3O4SRg4Xodwj49UBuybfkXJ2rhfr51HPAQOKyUNbmZB/c8Nc4IS9VVD+hf5JOoopM3k7COERNyx&#10;ZXVs0Zv6ykASUDeqS8uID2pYSmfqJzwii5gVJqY5chc0DMur0L0XeIS4WCwSCJfXsnCrHy2PoSPN&#10;UZvL9ok52ws4QPl3ZrjDbPpCxx02enq72ARoMYk8Et2x2g8AFz9pv3+k4styvE+ow1M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oky4Z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7FE94CE0" w14:textId="77777777" w:rsidR="00034129" w:rsidRPr="00756E21" w:rsidRDefault="00034129"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B1664B0" w14:textId="77777777" w:rsidR="00034129" w:rsidRDefault="00034129" w:rsidP="006923D1">
      <w:pPr>
        <w:pStyle w:val="Sidfot"/>
      </w:pPr>
    </w:p>
  </w:footnote>
  <w:footnote w:type="continuationSeparator" w:id="0">
    <w:p w14:paraId="73E9D5B8" w14:textId="77777777" w:rsidR="00034129" w:rsidRPr="006923D1" w:rsidRDefault="00034129" w:rsidP="006923D1">
      <w:pPr>
        <w:pStyle w:val="Sidfot"/>
      </w:pPr>
    </w:p>
  </w:footnote>
  <w:footnote w:type="continuationNotice" w:id="1">
    <w:p w14:paraId="0E4F03EC" w14:textId="77777777" w:rsidR="00034129" w:rsidRDefault="00034129"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D183ED" w14:textId="77777777" w:rsidR="00034129" w:rsidRDefault="00034129" w:rsidP="00664D04">
    <w:pPr>
      <w:pStyle w:val="Brdtext"/>
    </w:pPr>
    <w:r>
      <w:rPr>
        <w:noProof/>
        <w:lang w:eastAsia="sv-SE"/>
      </w:rPr>
      <mc:AlternateContent>
        <mc:Choice Requires="wps">
          <w:drawing>
            <wp:anchor distT="0" distB="0" distL="0" distR="0" simplePos="0" relativeHeight="2516582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C1B4E1" w14:textId="42F5D70D" w:rsidR="00034129" w:rsidRPr="00756E21" w:rsidRDefault="00C1214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05C1B4E1" w14:textId="42F5D70D" w:rsidR="00034129" w:rsidRPr="00756E21" w:rsidRDefault="00031CD4"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32A3EF" w14:textId="77777777" w:rsidR="00034129" w:rsidRDefault="00034129" w:rsidP="00EE1584">
    <w:pPr>
      <w:pStyle w:val="Brdtext"/>
    </w:pPr>
    <w:r>
      <w:rPr>
        <w:noProof/>
        <w:lang w:eastAsia="sv-SE"/>
      </w:rPr>
      <mc:AlternateContent>
        <mc:Choice Requires="wps">
          <w:drawing>
            <wp:anchor distT="0" distB="0" distL="0" distR="0" simplePos="0" relativeHeight="2516582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779D94" w14:textId="1B522A98" w:rsidR="00034129" w:rsidRPr="00756E21" w:rsidRDefault="00C1214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50779D94" w14:textId="1B522A98" w:rsidR="00034129" w:rsidRPr="00756E21" w:rsidRDefault="00031CD4"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04A341D" w14:textId="77777777" w:rsidR="00034129" w:rsidRDefault="00034129"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56FE33" w14:textId="77777777" w:rsidR="00034129" w:rsidRDefault="00034129" w:rsidP="00664D04">
    <w:pPr>
      <w:pStyle w:val="Brdtext"/>
    </w:pPr>
    <w:r>
      <w:rPr>
        <w:noProof/>
        <w:lang w:eastAsia="sv-SE"/>
      </w:rPr>
      <mc:AlternateContent>
        <mc:Choice Requires="wps">
          <w:drawing>
            <wp:anchor distT="0" distB="0" distL="0" distR="0" simplePos="0" relativeHeight="251658257"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DC56AA" w14:textId="2F273944" w:rsidR="00034129" w:rsidRPr="00756E21" w:rsidRDefault="00C12143" w:rsidP="00664D04">
                          <w:pPr>
                            <w:pStyle w:val="Brdtext"/>
                            <w:jc w:val="left"/>
                          </w:pPr>
                          <w:sdt>
                            <w:sdtPr>
                              <w:alias w:val="NummerEtikett"/>
                              <w:tag w:val="NummerEtikett"/>
                              <w:id w:val="-161203945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51904260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0DC56AA" w14:textId="2F273944" w:rsidR="00034129" w:rsidRPr="00756E21" w:rsidRDefault="00031CD4" w:rsidP="00664D04">
                    <w:pPr>
                      <w:pStyle w:val="Brdtext"/>
                      <w:jc w:val="left"/>
                    </w:pPr>
                    <w:sdt>
                      <w:sdtPr>
                        <w:alias w:val="NummerEtikett"/>
                        <w:tag w:val="NummerEtikett"/>
                        <w:id w:val="-161203945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51904260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B3710A2" w14:textId="77777777" w:rsidR="00034129" w:rsidRDefault="00034129" w:rsidP="00EE1584">
    <w:pPr>
      <w:pStyle w:val="Brdtext"/>
    </w:pPr>
    <w:r>
      <w:rPr>
        <w:noProof/>
        <w:lang w:eastAsia="sv-SE"/>
      </w:rPr>
      <mc:AlternateContent>
        <mc:Choice Requires="wps">
          <w:drawing>
            <wp:anchor distT="0" distB="0" distL="0" distR="0" simplePos="0" relativeHeight="25165826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3B051E" w14:textId="5EC355D7" w:rsidR="00034129" w:rsidRPr="00756E21" w:rsidRDefault="00C12143" w:rsidP="00A118D8">
                          <w:pPr>
                            <w:pStyle w:val="Brdtext"/>
                            <w:jc w:val="left"/>
                          </w:pPr>
                          <w:sdt>
                            <w:sdtPr>
                              <w:alias w:val="NummerEtikett"/>
                              <w:tag w:val="NummerEtikett"/>
                              <w:id w:val="-1063408666"/>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3348383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B3B051E" w14:textId="5EC355D7" w:rsidR="00034129" w:rsidRPr="00756E21" w:rsidRDefault="00031CD4" w:rsidP="00A118D8">
                    <w:pPr>
                      <w:pStyle w:val="Brdtext"/>
                      <w:jc w:val="left"/>
                    </w:pPr>
                    <w:sdt>
                      <w:sdtPr>
                        <w:alias w:val="NummerEtikett"/>
                        <w:tag w:val="NummerEtikett"/>
                        <w:id w:val="-1063408666"/>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3348383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17F539" w14:textId="77777777" w:rsidR="00034129" w:rsidRDefault="00034129"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6F1C84" w14:textId="77777777" w:rsidR="00034129" w:rsidRDefault="00034129" w:rsidP="00664D04">
    <w:pPr>
      <w:pStyle w:val="Brdtext"/>
    </w:pPr>
    <w:r>
      <w:rPr>
        <w:noProof/>
        <w:lang w:eastAsia="sv-SE"/>
      </w:rPr>
      <mc:AlternateContent>
        <mc:Choice Requires="wps">
          <w:drawing>
            <wp:anchor distT="0" distB="0" distL="0" distR="0" simplePos="0" relativeHeight="25165825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83633D" w14:textId="362BDD72" w:rsidR="00034129" w:rsidRDefault="00C12143" w:rsidP="00664D04">
                          <w:pPr>
                            <w:pStyle w:val="Brdtext"/>
                            <w:jc w:val="left"/>
                          </w:pPr>
                          <w:sdt>
                            <w:sdtPr>
                              <w:alias w:val="NummerEtikett"/>
                              <w:tag w:val="NummerEtikett"/>
                              <w:id w:val="1225104034"/>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760051343"/>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6433F9B7" w14:textId="1A1B10C9" w:rsidR="00034129" w:rsidRPr="00C7375F" w:rsidRDefault="00C12143" w:rsidP="0032594C">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34129">
                                <w:t>Bilaga</w:t>
                              </w:r>
                            </w:sdtContent>
                          </w:sdt>
                          <w:r w:rsidR="0003412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3412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PdIkV6MAgAAkg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2D83633D" w14:textId="362BDD72" w:rsidR="00034129" w:rsidRDefault="00031CD4" w:rsidP="00664D04">
                    <w:pPr>
                      <w:pStyle w:val="Brdtext"/>
                      <w:jc w:val="left"/>
                    </w:pPr>
                    <w:sdt>
                      <w:sdtPr>
                        <w:alias w:val="NummerEtikett"/>
                        <w:tag w:val="NummerEtikett"/>
                        <w:id w:val="1225104034"/>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760051343"/>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6433F9B7" w14:textId="1A1B10C9" w:rsidR="00034129" w:rsidRPr="00C7375F" w:rsidRDefault="00031CD4" w:rsidP="0032594C">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034129">
                          <w:t>Bilaga</w:t>
                        </w:r>
                      </w:sdtContent>
                    </w:sdt>
                    <w:r w:rsidR="0003412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034129">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EAD5A9" w14:textId="77777777" w:rsidR="00034129" w:rsidRDefault="00034129" w:rsidP="00EE1584">
    <w:pPr>
      <w:pStyle w:val="Brdtext"/>
    </w:pPr>
    <w:r>
      <w:rPr>
        <w:noProof/>
        <w:lang w:eastAsia="sv-SE"/>
      </w:rPr>
      <mc:AlternateContent>
        <mc:Choice Requires="wps">
          <w:drawing>
            <wp:anchor distT="0" distB="0" distL="0" distR="0" simplePos="0" relativeHeight="25165826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21310F" w14:textId="31E7BFDC" w:rsidR="00034129" w:rsidRDefault="00C12143" w:rsidP="00A118D8">
                          <w:pPr>
                            <w:pStyle w:val="Brdtext"/>
                            <w:jc w:val="left"/>
                          </w:pPr>
                          <w:sdt>
                            <w:sdtPr>
                              <w:alias w:val="NummerEtikett"/>
                              <w:tag w:val="NummerEtikett"/>
                              <w:id w:val="-149687814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357572740"/>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445A4BB6" w14:textId="085DC087" w:rsidR="00034129" w:rsidRPr="00C7375F" w:rsidRDefault="00C12143" w:rsidP="0032594C">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34129">
                                <w:t>Bilaga</w:t>
                              </w:r>
                            </w:sdtContent>
                          </w:sdt>
                          <w:r w:rsidR="0003412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3412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6ihHC3wAAAAkBAAAPAAAAZHJzL2Rvd25yZXYueG1sTI/BTsMwEETvSPyD&#10;tUjcqF1AaROyqQDBgUpVRYvE1Y2XOCK2o9hpw9+znMpxtU8zb8rV5DpxpCG2wSPMZwoE+TqY1jcI&#10;H/vXmyWImLQ3ugueEH4owqq6vCh1YcLJv9NxlxrBIT4WGsGm1BdSxtqS03EWevL8+wqD04nPoZFm&#10;0CcOd528VSqTTreeG6zu6dlS/b0bHcJ+82RGaSbz9lJv1lv6lGt7v0W8vpoeH0AkmtIZhj99VoeK&#10;nQ5h9CaKDiHLsztGERYqB8HAcpHxuANCruYgq1L+X1D9AgAA//8DAFBLAQItABQABgAIAAAAIQC2&#10;gziS/gAAAOEBAAATAAAAAAAAAAAAAAAAAAAAAABbQ29udGVudF9UeXBlc10ueG1sUEsBAi0AFAAG&#10;AAgAAAAhADj9If/WAAAAlAEAAAsAAAAAAAAAAAAAAAAALwEAAF9yZWxzLy5yZWxzUEsBAi0AFAAG&#10;AAgAAAAhAByTxn+MAgAAkgUAAA4AAAAAAAAAAAAAAAAALgIAAGRycy9lMm9Eb2MueG1sUEsBAi0A&#10;FAAGAAgAAAAhADqKEcLfAAAACQEAAA8AAAAAAAAAAAAAAAAA5gQAAGRycy9kb3ducmV2LnhtbFBL&#10;BQYAAAAABAAEAPMAAADyBQAAAAA=&#10;" o:allowoverlap="f" fillcolor="white [3201]" stroked="f" strokeweight=".5pt">
              <v:textbox style="mso-fit-shape-to-text:t">
                <w:txbxContent>
                  <w:p w14:paraId="4B21310F" w14:textId="31E7BFDC" w:rsidR="00034129" w:rsidRDefault="00031CD4" w:rsidP="00A118D8">
                    <w:pPr>
                      <w:pStyle w:val="Brdtext"/>
                      <w:jc w:val="left"/>
                    </w:pPr>
                    <w:sdt>
                      <w:sdtPr>
                        <w:alias w:val="NummerEtikett"/>
                        <w:tag w:val="NummerEtikett"/>
                        <w:id w:val="-149687814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357572740"/>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445A4BB6" w14:textId="085DC087" w:rsidR="00034129" w:rsidRPr="00C7375F" w:rsidRDefault="00031CD4" w:rsidP="0032594C">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034129">
                          <w:t>Bilaga</w:t>
                        </w:r>
                      </w:sdtContent>
                    </w:sdt>
                    <w:r w:rsidR="0003412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034129">
                          <w:t>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991E3B" w14:textId="77777777" w:rsidR="00034129" w:rsidRDefault="00034129"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0551D7" w14:textId="77777777" w:rsidR="00034129" w:rsidRDefault="00034129" w:rsidP="00664D04">
    <w:pPr>
      <w:pStyle w:val="Brdtext"/>
    </w:pPr>
    <w:r>
      <w:rPr>
        <w:noProof/>
        <w:lang w:eastAsia="sv-SE"/>
      </w:rPr>
      <mc:AlternateContent>
        <mc:Choice Requires="wps">
          <w:drawing>
            <wp:anchor distT="0" distB="0" distL="0" distR="0" simplePos="0" relativeHeight="251658259"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3EF47F" w14:textId="0C579659" w:rsidR="00034129" w:rsidRDefault="00C12143" w:rsidP="00664D04">
                          <w:pPr>
                            <w:pStyle w:val="Brdtext"/>
                            <w:jc w:val="left"/>
                          </w:pPr>
                          <w:sdt>
                            <w:sdtPr>
                              <w:alias w:val="NummerEtikett"/>
                              <w:tag w:val="NummerEtikett"/>
                              <w:id w:val="118154828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91283776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954934F" w14:textId="11F54AE4" w:rsidR="00034129" w:rsidRPr="00C7375F" w:rsidRDefault="00C12143" w:rsidP="0032594C">
                          <w:pPr>
                            <w:pStyle w:val="Brdtext"/>
                          </w:pPr>
                          <w:sdt>
                            <w:sdtPr>
                              <w:alias w:val="BilageEtikett"/>
                              <w:tag w:val="BilageEtikett"/>
                              <w:id w:val="424089358"/>
                              <w:lock w:val="sdtContentLocked"/>
                              <w:dataBinding w:prefixMappings="xmlns:ns0='http://rkdhs/mallar/lagstiftning/Prop/Prop.xsd'" w:xpath="/ns0:dokumentvärden[1]/ns0:bilagor[1]/ns0:bilaga[2]/@bilageetikett" w:storeItemID="{068625C3-B546-44A5-B525-B7CC092E5AD6}"/>
                              <w:text/>
                            </w:sdtPr>
                            <w:sdtEndPr/>
                            <w:sdtContent>
                              <w:r w:rsidR="00034129">
                                <w:t>Bilaga</w:t>
                              </w:r>
                            </w:sdtContent>
                          </w:sdt>
                          <w:r w:rsidR="00034129">
                            <w:t xml:space="preserve"> </w:t>
                          </w:r>
                          <w:sdt>
                            <w:sdtPr>
                              <w:alias w:val="BilageNummer"/>
                              <w:tag w:val="BilageNummer"/>
                              <w:id w:val="-1152825980"/>
                              <w:lock w:val="sdtContentLocked"/>
                              <w:dataBinding w:prefixMappings="xmlns:ns0='http://rkdhs/mallar/lagstiftning/Prop/Prop.xsd'" w:xpath="/ns0:dokumentvärden[1]/ns0:bilagor[1]/ns0:bilaga[2]/@bilagenummer" w:storeItemID="{068625C3-B546-44A5-B525-B7CC092E5AD6}"/>
                              <w:text/>
                            </w:sdtPr>
                            <w:sdtEndPr/>
                            <w:sdtContent>
                              <w:r w:rsidR="0003412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IOb1A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6D3EF47F" w14:textId="0C579659" w:rsidR="00034129" w:rsidRDefault="00031CD4" w:rsidP="00664D04">
                    <w:pPr>
                      <w:pStyle w:val="Brdtext"/>
                      <w:jc w:val="left"/>
                    </w:pPr>
                    <w:sdt>
                      <w:sdtPr>
                        <w:alias w:val="NummerEtikett"/>
                        <w:tag w:val="NummerEtikett"/>
                        <w:id w:val="118154828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91283776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954934F" w14:textId="11F54AE4" w:rsidR="00034129" w:rsidRPr="00C7375F" w:rsidRDefault="00031CD4" w:rsidP="0032594C">
                    <w:pPr>
                      <w:pStyle w:val="Brdtext"/>
                    </w:pPr>
                    <w:sdt>
                      <w:sdtPr>
                        <w:alias w:val="BilageEtikett"/>
                        <w:tag w:val="BilageEtikett"/>
                        <w:id w:val="424089358"/>
                        <w:lock w:val="sdtContentLocked"/>
                        <w:dataBinding w:prefixMappings="xmlns:ns0='http://rkdhs/mallar/lagstiftning/Prop/Prop.xsd'" w:xpath="/ns0:dokumentvärden[1]/ns0:bilagor[1]/ns0:bilaga[2]/@bilageetikett" w:storeItemID="{068625C3-B546-44A5-B525-B7CC092E5AD6}"/>
                        <w:text/>
                      </w:sdtPr>
                      <w:sdtEndPr/>
                      <w:sdtContent>
                        <w:r w:rsidR="00034129">
                          <w:t>Bilaga</w:t>
                        </w:r>
                      </w:sdtContent>
                    </w:sdt>
                    <w:r w:rsidR="00034129">
                      <w:t xml:space="preserve"> </w:t>
                    </w:r>
                    <w:sdt>
                      <w:sdtPr>
                        <w:alias w:val="BilageNummer"/>
                        <w:tag w:val="BilageNummer"/>
                        <w:id w:val="-1152825980"/>
                        <w:lock w:val="sdtContentLocked"/>
                        <w:dataBinding w:prefixMappings="xmlns:ns0='http://rkdhs/mallar/lagstiftning/Prop/Prop.xsd'" w:xpath="/ns0:dokumentvärden[1]/ns0:bilagor[1]/ns0:bilaga[2]/@bilagenummer" w:storeItemID="{068625C3-B546-44A5-B525-B7CC092E5AD6}"/>
                        <w:text/>
                      </w:sdtPr>
                      <w:sdtEndPr/>
                      <w:sdtContent>
                        <w:r w:rsidR="00034129">
                          <w:t>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1C522C" w14:textId="77777777" w:rsidR="00034129" w:rsidRDefault="00034129" w:rsidP="00EE1584">
    <w:pPr>
      <w:pStyle w:val="Brdtext"/>
    </w:pPr>
    <w:r>
      <w:rPr>
        <w:noProof/>
        <w:lang w:eastAsia="sv-SE"/>
      </w:rPr>
      <mc:AlternateContent>
        <mc:Choice Requires="wps">
          <w:drawing>
            <wp:anchor distT="0" distB="0" distL="0" distR="0" simplePos="0" relativeHeight="25165826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9377B2" w14:textId="15E71CF6" w:rsidR="00034129" w:rsidRDefault="00C12143" w:rsidP="00A118D8">
                          <w:pPr>
                            <w:pStyle w:val="Brdtext"/>
                            <w:jc w:val="left"/>
                          </w:pPr>
                          <w:sdt>
                            <w:sdtPr>
                              <w:alias w:val="NummerEtikett"/>
                              <w:tag w:val="NummerEtikett"/>
                              <w:id w:val="1455907240"/>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84639284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5DE397A" w14:textId="3488C7ED" w:rsidR="00034129" w:rsidRPr="00C7375F" w:rsidRDefault="00C12143" w:rsidP="0032594C">
                          <w:pPr>
                            <w:pStyle w:val="Brdtext"/>
                          </w:pPr>
                          <w:sdt>
                            <w:sdtPr>
                              <w:alias w:val="BilageEtikett"/>
                              <w:tag w:val="BilageEtikett"/>
                              <w:id w:val="1922990779"/>
                              <w:lock w:val="sdtContentLocked"/>
                              <w:dataBinding w:prefixMappings="xmlns:ns0='http://rkdhs/mallar/lagstiftning/Prop/Prop.xsd'" w:xpath="/ns0:dokumentvärden[1]/ns0:bilagor[1]/ns0:bilaga[2]/@bilageetikett" w:storeItemID="{068625C3-B546-44A5-B525-B7CC092E5AD6}"/>
                              <w:text/>
                            </w:sdtPr>
                            <w:sdtEndPr/>
                            <w:sdtContent>
                              <w:r w:rsidR="00034129">
                                <w:t>Bilaga</w:t>
                              </w:r>
                            </w:sdtContent>
                          </w:sdt>
                          <w:r w:rsidR="00034129">
                            <w:t xml:space="preserve"> </w:t>
                          </w:r>
                          <w:sdt>
                            <w:sdtPr>
                              <w:alias w:val="BilageNummer"/>
                              <w:tag w:val="BilageNummer"/>
                              <w:id w:val="-1739700596"/>
                              <w:lock w:val="sdtContentLocked"/>
                              <w:dataBinding w:prefixMappings="xmlns:ns0='http://rkdhs/mallar/lagstiftning/Prop/Prop.xsd'" w:xpath="/ns0:dokumentvärden[1]/ns0:bilagor[1]/ns0:bilaga[2]/@bilagenummer" w:storeItemID="{068625C3-B546-44A5-B525-B7CC092E5AD6}"/>
                              <w:text/>
                            </w:sdtPr>
                            <w:sdtEndPr/>
                            <w:sdtContent>
                              <w:r w:rsidR="0003412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dF9MU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39377B2" w14:textId="15E71CF6" w:rsidR="00034129" w:rsidRDefault="00031CD4" w:rsidP="00A118D8">
                    <w:pPr>
                      <w:pStyle w:val="Brdtext"/>
                      <w:jc w:val="left"/>
                    </w:pPr>
                    <w:sdt>
                      <w:sdtPr>
                        <w:alias w:val="NummerEtikett"/>
                        <w:tag w:val="NummerEtikett"/>
                        <w:id w:val="1455907240"/>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846392844"/>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5DE397A" w14:textId="3488C7ED" w:rsidR="00034129" w:rsidRPr="00C7375F" w:rsidRDefault="00031CD4" w:rsidP="0032594C">
                    <w:pPr>
                      <w:pStyle w:val="Brdtext"/>
                    </w:pPr>
                    <w:sdt>
                      <w:sdtPr>
                        <w:alias w:val="BilageEtikett"/>
                        <w:tag w:val="BilageEtikett"/>
                        <w:id w:val="1922990779"/>
                        <w:lock w:val="sdtContentLocked"/>
                        <w:dataBinding w:prefixMappings="xmlns:ns0='http://rkdhs/mallar/lagstiftning/Prop/Prop.xsd'" w:xpath="/ns0:dokumentvärden[1]/ns0:bilagor[1]/ns0:bilaga[2]/@bilageetikett" w:storeItemID="{068625C3-B546-44A5-B525-B7CC092E5AD6}"/>
                        <w:text/>
                      </w:sdtPr>
                      <w:sdtEndPr/>
                      <w:sdtContent>
                        <w:r w:rsidR="00034129">
                          <w:t>Bilaga</w:t>
                        </w:r>
                      </w:sdtContent>
                    </w:sdt>
                    <w:r w:rsidR="00034129">
                      <w:t xml:space="preserve"> </w:t>
                    </w:r>
                    <w:sdt>
                      <w:sdtPr>
                        <w:alias w:val="BilageNummer"/>
                        <w:tag w:val="BilageNummer"/>
                        <w:id w:val="-1739700596"/>
                        <w:lock w:val="sdtContentLocked"/>
                        <w:dataBinding w:prefixMappings="xmlns:ns0='http://rkdhs/mallar/lagstiftning/Prop/Prop.xsd'" w:xpath="/ns0:dokumentvärden[1]/ns0:bilagor[1]/ns0:bilaga[2]/@bilagenummer" w:storeItemID="{068625C3-B546-44A5-B525-B7CC092E5AD6}"/>
                        <w:text/>
                      </w:sdtPr>
                      <w:sdtEndPr/>
                      <w:sdtContent>
                        <w:r w:rsidR="00034129">
                          <w:t>2</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E1EFA7" w14:textId="77777777" w:rsidR="00034129" w:rsidRDefault="00034129"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F2488C" w14:textId="77777777" w:rsidR="00034129" w:rsidRDefault="00034129"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F49211" w14:textId="0D25825A" w:rsidR="00034129" w:rsidRDefault="00C12143" w:rsidP="00664D04">
                          <w:pPr>
                            <w:pStyle w:val="Brdtext"/>
                            <w:jc w:val="left"/>
                          </w:pPr>
                          <w:sdt>
                            <w:sdtPr>
                              <w:alias w:val="NummerEtikett"/>
                              <w:tag w:val="NummerEtikett"/>
                              <w:id w:val="35507393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08649716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0D1331B" w14:textId="48F17604" w:rsidR="00034129" w:rsidRPr="00C7375F" w:rsidRDefault="00C12143" w:rsidP="0032594C">
                          <w:pPr>
                            <w:pStyle w:val="Brdtext"/>
                          </w:pPr>
                          <w:sdt>
                            <w:sdtPr>
                              <w:alias w:val="BilageEtikett"/>
                              <w:tag w:val="BilageEtikett"/>
                              <w:id w:val="-381477447"/>
                              <w:lock w:val="sdtContentLocked"/>
                              <w:dataBinding w:prefixMappings="xmlns:ns0='http://rkdhs/mallar/lagstiftning/Prop/Prop.xsd'" w:xpath="/ns0:dokumentvärden[1]/ns0:bilagor[1]/ns0:bilaga[3]/@bilageetikett" w:storeItemID="{068625C3-B546-44A5-B525-B7CC092E5AD6}"/>
                              <w:text/>
                            </w:sdtPr>
                            <w:sdtEndPr/>
                            <w:sdtContent>
                              <w:r w:rsidR="00034129">
                                <w:t>Bilaga</w:t>
                              </w:r>
                            </w:sdtContent>
                          </w:sdt>
                          <w:r w:rsidR="00034129">
                            <w:t xml:space="preserve"> </w:t>
                          </w:r>
                          <w:sdt>
                            <w:sdtPr>
                              <w:alias w:val="BilageNummer"/>
                              <w:tag w:val="BilageNummer"/>
                              <w:id w:val="-1943214890"/>
                              <w:lock w:val="sdtContentLocked"/>
                              <w:dataBinding w:prefixMappings="xmlns:ns0='http://rkdhs/mallar/lagstiftning/Prop/Prop.xsd'" w:xpath="/ns0:dokumentvärden[1]/ns0:bilagor[1]/ns0:bilaga[3]/@bilagenummer" w:storeItemID="{068625C3-B546-44A5-B525-B7CC092E5AD6}"/>
                              <w:text/>
                            </w:sdtPr>
                            <w:sdtEndPr/>
                            <w:sdtContent>
                              <w:r w:rsidR="0003412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UC6s6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5DF49211" w14:textId="0D25825A" w:rsidR="00034129" w:rsidRDefault="00031CD4" w:rsidP="00664D04">
                    <w:pPr>
                      <w:pStyle w:val="Brdtext"/>
                      <w:jc w:val="left"/>
                    </w:pPr>
                    <w:sdt>
                      <w:sdtPr>
                        <w:alias w:val="NummerEtikett"/>
                        <w:tag w:val="NummerEtikett"/>
                        <w:id w:val="35507393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08649716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00D1331B" w14:textId="48F17604" w:rsidR="00034129" w:rsidRPr="00C7375F" w:rsidRDefault="00031CD4" w:rsidP="0032594C">
                    <w:pPr>
                      <w:pStyle w:val="Brdtext"/>
                    </w:pPr>
                    <w:sdt>
                      <w:sdtPr>
                        <w:alias w:val="BilageEtikett"/>
                        <w:tag w:val="BilageEtikett"/>
                        <w:id w:val="-381477447"/>
                        <w:lock w:val="sdtContentLocked"/>
                        <w:dataBinding w:prefixMappings="xmlns:ns0='http://rkdhs/mallar/lagstiftning/Prop/Prop.xsd'" w:xpath="/ns0:dokumentvärden[1]/ns0:bilagor[1]/ns0:bilaga[3]/@bilageetikett" w:storeItemID="{068625C3-B546-44A5-B525-B7CC092E5AD6}"/>
                        <w:text/>
                      </w:sdtPr>
                      <w:sdtEndPr/>
                      <w:sdtContent>
                        <w:r w:rsidR="00034129">
                          <w:t>Bilaga</w:t>
                        </w:r>
                      </w:sdtContent>
                    </w:sdt>
                    <w:r w:rsidR="00034129">
                      <w:t xml:space="preserve"> </w:t>
                    </w:r>
                    <w:sdt>
                      <w:sdtPr>
                        <w:alias w:val="BilageNummer"/>
                        <w:tag w:val="BilageNummer"/>
                        <w:id w:val="-1943214890"/>
                        <w:lock w:val="sdtContentLocked"/>
                        <w:dataBinding w:prefixMappings="xmlns:ns0='http://rkdhs/mallar/lagstiftning/Prop/Prop.xsd'" w:xpath="/ns0:dokumentvärden[1]/ns0:bilagor[1]/ns0:bilaga[3]/@bilagenummer" w:storeItemID="{068625C3-B546-44A5-B525-B7CC092E5AD6}"/>
                        <w:text/>
                      </w:sdtPr>
                      <w:sdtEndPr/>
                      <w:sdtContent>
                        <w:r w:rsidR="00034129">
                          <w:t>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A56E6E" w14:textId="77777777" w:rsidR="00034129" w:rsidRDefault="00034129" w:rsidP="00EE1584">
    <w:pPr>
      <w:pStyle w:val="Brdtext"/>
    </w:pPr>
    <w:r>
      <w:rPr>
        <w:noProof/>
        <w:lang w:eastAsia="sv-SE"/>
      </w:rPr>
      <mc:AlternateContent>
        <mc:Choice Requires="wps">
          <w:drawing>
            <wp:anchor distT="0" distB="0" distL="0" distR="0" simplePos="0" relativeHeight="2516582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00BAF6" w14:textId="58F8A216" w:rsidR="00034129" w:rsidRDefault="00C12143" w:rsidP="00A118D8">
                          <w:pPr>
                            <w:pStyle w:val="Brdtext"/>
                            <w:jc w:val="left"/>
                          </w:pPr>
                          <w:sdt>
                            <w:sdtPr>
                              <w:alias w:val="NummerEtikett"/>
                              <w:tag w:val="NummerEtikett"/>
                              <w:id w:val="-433979686"/>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46530938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129A39EE" w14:textId="359316EF" w:rsidR="00034129" w:rsidRPr="00C7375F" w:rsidRDefault="00C12143" w:rsidP="0032594C">
                          <w:pPr>
                            <w:pStyle w:val="Brdtext"/>
                          </w:pPr>
                          <w:sdt>
                            <w:sdtPr>
                              <w:alias w:val="BilageEtikett"/>
                              <w:tag w:val="BilageEtikett"/>
                              <w:id w:val="-2091298170"/>
                              <w:lock w:val="sdtContentLocked"/>
                              <w:dataBinding w:prefixMappings="xmlns:ns0='http://rkdhs/mallar/lagstiftning/Prop/Prop.xsd'" w:xpath="/ns0:dokumentvärden[1]/ns0:bilagor[1]/ns0:bilaga[3]/@bilageetikett" w:storeItemID="{068625C3-B546-44A5-B525-B7CC092E5AD6}"/>
                              <w:text/>
                            </w:sdtPr>
                            <w:sdtEndPr/>
                            <w:sdtContent>
                              <w:r w:rsidR="00034129">
                                <w:t>Bilaga</w:t>
                              </w:r>
                            </w:sdtContent>
                          </w:sdt>
                          <w:r w:rsidR="00034129">
                            <w:t xml:space="preserve"> </w:t>
                          </w:r>
                          <w:sdt>
                            <w:sdtPr>
                              <w:alias w:val="BilageNummer"/>
                              <w:tag w:val="BilageNummer"/>
                              <w:id w:val="676848488"/>
                              <w:lock w:val="sdtContentLocked"/>
                              <w:dataBinding w:prefixMappings="xmlns:ns0='http://rkdhs/mallar/lagstiftning/Prop/Prop.xsd'" w:xpath="/ns0:dokumentvärden[1]/ns0:bilagor[1]/ns0:bilaga[3]/@bilagenummer" w:storeItemID="{068625C3-B546-44A5-B525-B7CC092E5AD6}"/>
                              <w:text/>
                            </w:sdtPr>
                            <w:sdtEndPr/>
                            <w:sdtContent>
                              <w:r w:rsidR="00034129">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u/X7y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6C00BAF6" w14:textId="58F8A216" w:rsidR="00034129" w:rsidRDefault="00031CD4" w:rsidP="00A118D8">
                    <w:pPr>
                      <w:pStyle w:val="Brdtext"/>
                      <w:jc w:val="left"/>
                    </w:pPr>
                    <w:sdt>
                      <w:sdtPr>
                        <w:alias w:val="NummerEtikett"/>
                        <w:tag w:val="NummerEtikett"/>
                        <w:id w:val="-433979686"/>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465309386"/>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129A39EE" w14:textId="359316EF" w:rsidR="00034129" w:rsidRPr="00C7375F" w:rsidRDefault="00031CD4" w:rsidP="0032594C">
                    <w:pPr>
                      <w:pStyle w:val="Brdtext"/>
                    </w:pPr>
                    <w:sdt>
                      <w:sdtPr>
                        <w:alias w:val="BilageEtikett"/>
                        <w:tag w:val="BilageEtikett"/>
                        <w:id w:val="-2091298170"/>
                        <w:lock w:val="sdtContentLocked"/>
                        <w:dataBinding w:prefixMappings="xmlns:ns0='http://rkdhs/mallar/lagstiftning/Prop/Prop.xsd'" w:xpath="/ns0:dokumentvärden[1]/ns0:bilagor[1]/ns0:bilaga[3]/@bilageetikett" w:storeItemID="{068625C3-B546-44A5-B525-B7CC092E5AD6}"/>
                        <w:text/>
                      </w:sdtPr>
                      <w:sdtEndPr/>
                      <w:sdtContent>
                        <w:r w:rsidR="00034129">
                          <w:t>Bilaga</w:t>
                        </w:r>
                      </w:sdtContent>
                    </w:sdt>
                    <w:r w:rsidR="00034129">
                      <w:t xml:space="preserve"> </w:t>
                    </w:r>
                    <w:sdt>
                      <w:sdtPr>
                        <w:alias w:val="BilageNummer"/>
                        <w:tag w:val="BilageNummer"/>
                        <w:id w:val="676848488"/>
                        <w:lock w:val="sdtContentLocked"/>
                        <w:dataBinding w:prefixMappings="xmlns:ns0='http://rkdhs/mallar/lagstiftning/Prop/Prop.xsd'" w:xpath="/ns0:dokumentvärden[1]/ns0:bilagor[1]/ns0:bilaga[3]/@bilagenummer" w:storeItemID="{068625C3-B546-44A5-B525-B7CC092E5AD6}"/>
                        <w:text/>
                      </w:sdtPr>
                      <w:sdtEndPr/>
                      <w:sdtContent>
                        <w:r w:rsidR="00034129">
                          <w:t>3</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CE4AFD" w14:textId="77777777" w:rsidR="00034129" w:rsidRDefault="00034129"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BDB838" w14:textId="77777777" w:rsidR="00034129" w:rsidRDefault="00034129" w:rsidP="00664D04">
    <w:pPr>
      <w:pStyle w:val="Brdtext"/>
    </w:pPr>
    <w:r>
      <w:rPr>
        <w:noProof/>
        <w:lang w:eastAsia="sv-SE"/>
      </w:rPr>
      <mc:AlternateContent>
        <mc:Choice Requires="wps">
          <w:drawing>
            <wp:anchor distT="0" distB="0" distL="0" distR="0" simplePos="0" relativeHeight="25165826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8869A5" w14:textId="1E92DD77" w:rsidR="00034129" w:rsidRDefault="00C12143" w:rsidP="00664D04">
                          <w:pPr>
                            <w:pStyle w:val="Brdtext"/>
                            <w:jc w:val="left"/>
                          </w:pPr>
                          <w:sdt>
                            <w:sdtPr>
                              <w:alias w:val="NummerEtikett"/>
                              <w:tag w:val="NummerEtikett"/>
                              <w:id w:val="-22529720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926537962"/>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773C7A16" w14:textId="4262A846" w:rsidR="00034129" w:rsidRPr="00C7375F" w:rsidRDefault="00C12143" w:rsidP="0032594C">
                          <w:pPr>
                            <w:pStyle w:val="Brdtext"/>
                          </w:pPr>
                          <w:sdt>
                            <w:sdtPr>
                              <w:alias w:val="BilageEtikett"/>
                              <w:tag w:val="BilageEtikett"/>
                              <w:id w:val="-867678477"/>
                              <w:lock w:val="sdtContentLocked"/>
                              <w:dataBinding w:prefixMappings="xmlns:ns0='http://rkdhs/mallar/lagstiftning/Prop/Prop.xsd'" w:xpath="/ns0:dokumentvärden[1]/ns0:bilagor[1]/ns0:bilaga[4]/@bilageetikett" w:storeItemID="{068625C3-B546-44A5-B525-B7CC092E5AD6}"/>
                              <w:text/>
                            </w:sdtPr>
                            <w:sdtEndPr/>
                            <w:sdtContent>
                              <w:r w:rsidR="00034129">
                                <w:t>Bilaga</w:t>
                              </w:r>
                            </w:sdtContent>
                          </w:sdt>
                          <w:r w:rsidR="00034129">
                            <w:t xml:space="preserve"> </w:t>
                          </w:r>
                          <w:sdt>
                            <w:sdtPr>
                              <w:alias w:val="BilageNummer"/>
                              <w:tag w:val="BilageNummer"/>
                              <w:id w:val="970705595"/>
                              <w:lock w:val="sdtContentLocked"/>
                              <w:dataBinding w:prefixMappings="xmlns:ns0='http://rkdhs/mallar/lagstiftning/Prop/Prop.xsd'" w:xpath="/ns0:dokumentvärden[1]/ns0:bilagor[1]/ns0:bilaga[4]/@bilagenummer" w:storeItemID="{068625C3-B546-44A5-B525-B7CC092E5AD6}"/>
                              <w:text/>
                            </w:sdtPr>
                            <w:sdtEndPr/>
                            <w:sdtContent>
                              <w:r w:rsidR="00034129">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I9IBW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518869A5" w14:textId="1E92DD77" w:rsidR="00034129" w:rsidRDefault="00031CD4" w:rsidP="00664D04">
                    <w:pPr>
                      <w:pStyle w:val="Brdtext"/>
                      <w:jc w:val="left"/>
                    </w:pPr>
                    <w:sdt>
                      <w:sdtPr>
                        <w:alias w:val="NummerEtikett"/>
                        <w:tag w:val="NummerEtikett"/>
                        <w:id w:val="-22529720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926537962"/>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773C7A16" w14:textId="4262A846" w:rsidR="00034129" w:rsidRPr="00C7375F" w:rsidRDefault="00031CD4" w:rsidP="0032594C">
                    <w:pPr>
                      <w:pStyle w:val="Brdtext"/>
                    </w:pPr>
                    <w:sdt>
                      <w:sdtPr>
                        <w:alias w:val="BilageEtikett"/>
                        <w:tag w:val="BilageEtikett"/>
                        <w:id w:val="-867678477"/>
                        <w:lock w:val="sdtContentLocked"/>
                        <w:dataBinding w:prefixMappings="xmlns:ns0='http://rkdhs/mallar/lagstiftning/Prop/Prop.xsd'" w:xpath="/ns0:dokumentvärden[1]/ns0:bilagor[1]/ns0:bilaga[4]/@bilageetikett" w:storeItemID="{068625C3-B546-44A5-B525-B7CC092E5AD6}"/>
                        <w:text/>
                      </w:sdtPr>
                      <w:sdtEndPr/>
                      <w:sdtContent>
                        <w:r w:rsidR="00034129">
                          <w:t>Bilaga</w:t>
                        </w:r>
                      </w:sdtContent>
                    </w:sdt>
                    <w:r w:rsidR="00034129">
                      <w:t xml:space="preserve"> </w:t>
                    </w:r>
                    <w:sdt>
                      <w:sdtPr>
                        <w:alias w:val="BilageNummer"/>
                        <w:tag w:val="BilageNummer"/>
                        <w:id w:val="970705595"/>
                        <w:lock w:val="sdtContentLocked"/>
                        <w:dataBinding w:prefixMappings="xmlns:ns0='http://rkdhs/mallar/lagstiftning/Prop/Prop.xsd'" w:xpath="/ns0:dokumentvärden[1]/ns0:bilagor[1]/ns0:bilaga[4]/@bilagenummer" w:storeItemID="{068625C3-B546-44A5-B525-B7CC092E5AD6}"/>
                        <w:text/>
                      </w:sdtPr>
                      <w:sdtEndPr/>
                      <w:sdtContent>
                        <w:r w:rsidR="00034129">
                          <w:t>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28DEDC" w14:textId="77777777" w:rsidR="00034129" w:rsidRDefault="00034129" w:rsidP="00EE1584">
    <w:pPr>
      <w:pStyle w:val="Brdtext"/>
    </w:pPr>
    <w:r>
      <w:rPr>
        <w:noProof/>
        <w:lang w:eastAsia="sv-SE"/>
      </w:rPr>
      <mc:AlternateContent>
        <mc:Choice Requires="wps">
          <w:drawing>
            <wp:anchor distT="0" distB="0" distL="0" distR="0" simplePos="0" relativeHeight="2516582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5F17B7" w14:textId="53BBE6D1" w:rsidR="00034129" w:rsidRDefault="00C12143" w:rsidP="00A118D8">
                          <w:pPr>
                            <w:pStyle w:val="Brdtext"/>
                            <w:jc w:val="left"/>
                          </w:pPr>
                          <w:sdt>
                            <w:sdtPr>
                              <w:alias w:val="NummerEtikett"/>
                              <w:tag w:val="NummerEtikett"/>
                              <w:id w:val="201711132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88100276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5E72FC29" w14:textId="3FB3A1F0" w:rsidR="00034129" w:rsidRPr="00C7375F" w:rsidRDefault="00C12143" w:rsidP="0032594C">
                          <w:pPr>
                            <w:pStyle w:val="Brdtext"/>
                          </w:pPr>
                          <w:sdt>
                            <w:sdtPr>
                              <w:alias w:val="BilageEtikett"/>
                              <w:tag w:val="BilageEtikett"/>
                              <w:id w:val="-125786257"/>
                              <w:lock w:val="sdtContentLocked"/>
                              <w:dataBinding w:prefixMappings="xmlns:ns0='http://rkdhs/mallar/lagstiftning/Prop/Prop.xsd'" w:xpath="/ns0:dokumentvärden[1]/ns0:bilagor[1]/ns0:bilaga[4]/@bilageetikett" w:storeItemID="{068625C3-B546-44A5-B525-B7CC092E5AD6}"/>
                              <w:text/>
                            </w:sdtPr>
                            <w:sdtEndPr/>
                            <w:sdtContent>
                              <w:r w:rsidR="00034129">
                                <w:t>Bilaga</w:t>
                              </w:r>
                            </w:sdtContent>
                          </w:sdt>
                          <w:r w:rsidR="00034129">
                            <w:t xml:space="preserve"> </w:t>
                          </w:r>
                          <w:sdt>
                            <w:sdtPr>
                              <w:alias w:val="BilageNummer"/>
                              <w:tag w:val="BilageNummer"/>
                              <w:id w:val="-1322114308"/>
                              <w:lock w:val="sdtContentLocked"/>
                              <w:dataBinding w:prefixMappings="xmlns:ns0='http://rkdhs/mallar/lagstiftning/Prop/Prop.xsd'" w:xpath="/ns0:dokumentvärden[1]/ns0:bilagor[1]/ns0:bilaga[4]/@bilagenummer" w:storeItemID="{068625C3-B546-44A5-B525-B7CC092E5AD6}"/>
                              <w:text/>
                            </w:sdtPr>
                            <w:sdtEndPr/>
                            <w:sdtContent>
                              <w:r w:rsidR="00034129">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aEmUW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555F17B7" w14:textId="53BBE6D1" w:rsidR="00034129" w:rsidRDefault="00031CD4" w:rsidP="00A118D8">
                    <w:pPr>
                      <w:pStyle w:val="Brdtext"/>
                      <w:jc w:val="left"/>
                    </w:pPr>
                    <w:sdt>
                      <w:sdtPr>
                        <w:alias w:val="NummerEtikett"/>
                        <w:tag w:val="NummerEtikett"/>
                        <w:id w:val="2017111325"/>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88100276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5E72FC29" w14:textId="3FB3A1F0" w:rsidR="00034129" w:rsidRPr="00C7375F" w:rsidRDefault="00031CD4" w:rsidP="0032594C">
                    <w:pPr>
                      <w:pStyle w:val="Brdtext"/>
                    </w:pPr>
                    <w:sdt>
                      <w:sdtPr>
                        <w:alias w:val="BilageEtikett"/>
                        <w:tag w:val="BilageEtikett"/>
                        <w:id w:val="-125786257"/>
                        <w:lock w:val="sdtContentLocked"/>
                        <w:dataBinding w:prefixMappings="xmlns:ns0='http://rkdhs/mallar/lagstiftning/Prop/Prop.xsd'" w:xpath="/ns0:dokumentvärden[1]/ns0:bilagor[1]/ns0:bilaga[4]/@bilageetikett" w:storeItemID="{068625C3-B546-44A5-B525-B7CC092E5AD6}"/>
                        <w:text/>
                      </w:sdtPr>
                      <w:sdtEndPr/>
                      <w:sdtContent>
                        <w:r w:rsidR="00034129">
                          <w:t>Bilaga</w:t>
                        </w:r>
                      </w:sdtContent>
                    </w:sdt>
                    <w:r w:rsidR="00034129">
                      <w:t xml:space="preserve"> </w:t>
                    </w:r>
                    <w:sdt>
                      <w:sdtPr>
                        <w:alias w:val="BilageNummer"/>
                        <w:tag w:val="BilageNummer"/>
                        <w:id w:val="-1322114308"/>
                        <w:lock w:val="sdtContentLocked"/>
                        <w:dataBinding w:prefixMappings="xmlns:ns0='http://rkdhs/mallar/lagstiftning/Prop/Prop.xsd'" w:xpath="/ns0:dokumentvärden[1]/ns0:bilagor[1]/ns0:bilaga[4]/@bilagenummer" w:storeItemID="{068625C3-B546-44A5-B525-B7CC092E5AD6}"/>
                        <w:text/>
                      </w:sdtPr>
                      <w:sdtEndPr/>
                      <w:sdtContent>
                        <w:r w:rsidR="00034129">
                          <w:t>4</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C291650" w14:textId="77777777" w:rsidR="00034129" w:rsidRDefault="00034129"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346B2E" w14:textId="77777777" w:rsidR="00034129" w:rsidRDefault="00034129"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8AFC8" w14:textId="18C28A55" w:rsidR="00034129" w:rsidRDefault="00C12143" w:rsidP="00664D04">
                          <w:pPr>
                            <w:pStyle w:val="Brdtext"/>
                            <w:jc w:val="left"/>
                          </w:pPr>
                          <w:sdt>
                            <w:sdtPr>
                              <w:alias w:val="NummerEtikett"/>
                              <w:tag w:val="NummerEtikett"/>
                              <w:id w:val="-55624405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419285207"/>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4D57EAF3" w14:textId="4EB8EB9A" w:rsidR="00034129" w:rsidRPr="00C7375F" w:rsidRDefault="00C12143" w:rsidP="0032594C">
                          <w:pPr>
                            <w:pStyle w:val="Brdtext"/>
                          </w:pPr>
                          <w:sdt>
                            <w:sdtPr>
                              <w:alias w:val="BilageEtikett"/>
                              <w:tag w:val="BilageEtikett"/>
                              <w:id w:val="-2118513774"/>
                              <w:lock w:val="sdtContentLocked"/>
                              <w:dataBinding w:prefixMappings="xmlns:ns0='http://rkdhs/mallar/lagstiftning/Prop/Prop.xsd'" w:xpath="/ns0:dokumentvärden[1]/ns0:bilagor[1]/ns0:bilaga[5]/@bilageetikett" w:storeItemID="{068625C3-B546-44A5-B525-B7CC092E5AD6}"/>
                              <w:text/>
                            </w:sdtPr>
                            <w:sdtEndPr/>
                            <w:sdtContent>
                              <w:r w:rsidR="00034129">
                                <w:t>Bilaga</w:t>
                              </w:r>
                            </w:sdtContent>
                          </w:sdt>
                          <w:r w:rsidR="00034129">
                            <w:t xml:space="preserve"> </w:t>
                          </w:r>
                          <w:sdt>
                            <w:sdtPr>
                              <w:alias w:val="BilageNummer"/>
                              <w:tag w:val="BilageNummer"/>
                              <w:id w:val="412667173"/>
                              <w:lock w:val="sdtContentLocked"/>
                              <w:dataBinding w:prefixMappings="xmlns:ns0='http://rkdhs/mallar/lagstiftning/Prop/Prop.xsd'" w:xpath="/ns0:dokumentvärden[1]/ns0:bilagor[1]/ns0:bilaga[5]/@bilagenummer" w:storeItemID="{068625C3-B546-44A5-B525-B7CC092E5AD6}"/>
                              <w:text/>
                            </w:sdtPr>
                            <w:sdtEndPr/>
                            <w:sdtContent>
                              <w:r w:rsidR="00034129">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bbXWpI4CAACT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71A8AFC8" w14:textId="18C28A55" w:rsidR="00034129" w:rsidRDefault="00031CD4" w:rsidP="00664D04">
                    <w:pPr>
                      <w:pStyle w:val="Brdtext"/>
                      <w:jc w:val="left"/>
                    </w:pPr>
                    <w:sdt>
                      <w:sdtPr>
                        <w:alias w:val="NummerEtikett"/>
                        <w:tag w:val="NummerEtikett"/>
                        <w:id w:val="-55624405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419285207"/>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4D57EAF3" w14:textId="4EB8EB9A" w:rsidR="00034129" w:rsidRPr="00C7375F" w:rsidRDefault="00031CD4" w:rsidP="0032594C">
                    <w:pPr>
                      <w:pStyle w:val="Brdtext"/>
                    </w:pPr>
                    <w:sdt>
                      <w:sdtPr>
                        <w:alias w:val="BilageEtikett"/>
                        <w:tag w:val="BilageEtikett"/>
                        <w:id w:val="-2118513774"/>
                        <w:lock w:val="sdtContentLocked"/>
                        <w:dataBinding w:prefixMappings="xmlns:ns0='http://rkdhs/mallar/lagstiftning/Prop/Prop.xsd'" w:xpath="/ns0:dokumentvärden[1]/ns0:bilagor[1]/ns0:bilaga[5]/@bilageetikett" w:storeItemID="{068625C3-B546-44A5-B525-B7CC092E5AD6}"/>
                        <w:text/>
                      </w:sdtPr>
                      <w:sdtEndPr/>
                      <w:sdtContent>
                        <w:r w:rsidR="00034129">
                          <w:t>Bilaga</w:t>
                        </w:r>
                      </w:sdtContent>
                    </w:sdt>
                    <w:r w:rsidR="00034129">
                      <w:t xml:space="preserve"> </w:t>
                    </w:r>
                    <w:sdt>
                      <w:sdtPr>
                        <w:alias w:val="BilageNummer"/>
                        <w:tag w:val="BilageNummer"/>
                        <w:id w:val="412667173"/>
                        <w:lock w:val="sdtContentLocked"/>
                        <w:dataBinding w:prefixMappings="xmlns:ns0='http://rkdhs/mallar/lagstiftning/Prop/Prop.xsd'" w:xpath="/ns0:dokumentvärden[1]/ns0:bilagor[1]/ns0:bilaga[5]/@bilagenummer" w:storeItemID="{068625C3-B546-44A5-B525-B7CC092E5AD6}"/>
                        <w:text/>
                      </w:sdtPr>
                      <w:sdtEndPr/>
                      <w:sdtContent>
                        <w:r w:rsidR="00034129">
                          <w:t>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E21836" w14:textId="77777777" w:rsidR="00034129" w:rsidRDefault="00034129"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75166F8" w14:textId="402863C6" w:rsidR="00034129" w:rsidRDefault="00C12143" w:rsidP="00A118D8">
                          <w:pPr>
                            <w:pStyle w:val="Brdtext"/>
                            <w:jc w:val="left"/>
                          </w:pPr>
                          <w:sdt>
                            <w:sdtPr>
                              <w:alias w:val="NummerEtikett"/>
                              <w:tag w:val="NummerEtikett"/>
                              <w:id w:val="-77494127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852309079"/>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1F9EAE64" w14:textId="790B4D4B" w:rsidR="00034129" w:rsidRPr="00C7375F" w:rsidRDefault="00C12143" w:rsidP="0032594C">
                          <w:pPr>
                            <w:pStyle w:val="Brdtext"/>
                          </w:pPr>
                          <w:sdt>
                            <w:sdtPr>
                              <w:alias w:val="BilageEtikett"/>
                              <w:tag w:val="BilageEtikett"/>
                              <w:id w:val="1261025311"/>
                              <w:lock w:val="sdtContentLocked"/>
                              <w:dataBinding w:prefixMappings="xmlns:ns0='http://rkdhs/mallar/lagstiftning/Prop/Prop.xsd'" w:xpath="/ns0:dokumentvärden[1]/ns0:bilagor[1]/ns0:bilaga[5]/@bilageetikett" w:storeItemID="{068625C3-B546-44A5-B525-B7CC092E5AD6}"/>
                              <w:text/>
                            </w:sdtPr>
                            <w:sdtEndPr/>
                            <w:sdtContent>
                              <w:r w:rsidR="00034129">
                                <w:t>Bilaga</w:t>
                              </w:r>
                            </w:sdtContent>
                          </w:sdt>
                          <w:r w:rsidR="00034129">
                            <w:t xml:space="preserve"> </w:t>
                          </w:r>
                          <w:sdt>
                            <w:sdtPr>
                              <w:alias w:val="BilageNummer"/>
                              <w:tag w:val="BilageNummer"/>
                              <w:id w:val="-623543122"/>
                              <w:lock w:val="sdtContentLocked"/>
                              <w:dataBinding w:prefixMappings="xmlns:ns0='http://rkdhs/mallar/lagstiftning/Prop/Prop.xsd'" w:xpath="/ns0:dokumentvärden[1]/ns0:bilagor[1]/ns0:bilaga[5]/@bilagenummer" w:storeItemID="{068625C3-B546-44A5-B525-B7CC092E5AD6}"/>
                              <w:text/>
                            </w:sdtPr>
                            <w:sdtEndPr/>
                            <w:sdtContent>
                              <w:r w:rsidR="00034129">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hm6Bh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75166F8" w14:textId="402863C6" w:rsidR="00034129" w:rsidRDefault="00031CD4" w:rsidP="00A118D8">
                    <w:pPr>
                      <w:pStyle w:val="Brdtext"/>
                      <w:jc w:val="left"/>
                    </w:pPr>
                    <w:sdt>
                      <w:sdtPr>
                        <w:alias w:val="NummerEtikett"/>
                        <w:tag w:val="NummerEtikett"/>
                        <w:id w:val="-774941273"/>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852309079"/>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p w14:paraId="1F9EAE64" w14:textId="790B4D4B" w:rsidR="00034129" w:rsidRPr="00C7375F" w:rsidRDefault="00031CD4" w:rsidP="0032594C">
                    <w:pPr>
                      <w:pStyle w:val="Brdtext"/>
                    </w:pPr>
                    <w:sdt>
                      <w:sdtPr>
                        <w:alias w:val="BilageEtikett"/>
                        <w:tag w:val="BilageEtikett"/>
                        <w:id w:val="1261025311"/>
                        <w:lock w:val="sdtContentLocked"/>
                        <w:dataBinding w:prefixMappings="xmlns:ns0='http://rkdhs/mallar/lagstiftning/Prop/Prop.xsd'" w:xpath="/ns0:dokumentvärden[1]/ns0:bilagor[1]/ns0:bilaga[5]/@bilageetikett" w:storeItemID="{068625C3-B546-44A5-B525-B7CC092E5AD6}"/>
                        <w:text/>
                      </w:sdtPr>
                      <w:sdtEndPr/>
                      <w:sdtContent>
                        <w:r w:rsidR="00034129">
                          <w:t>Bilaga</w:t>
                        </w:r>
                      </w:sdtContent>
                    </w:sdt>
                    <w:r w:rsidR="00034129">
                      <w:t xml:space="preserve"> </w:t>
                    </w:r>
                    <w:sdt>
                      <w:sdtPr>
                        <w:alias w:val="BilageNummer"/>
                        <w:tag w:val="BilageNummer"/>
                        <w:id w:val="-623543122"/>
                        <w:lock w:val="sdtContentLocked"/>
                        <w:dataBinding w:prefixMappings="xmlns:ns0='http://rkdhs/mallar/lagstiftning/Prop/Prop.xsd'" w:xpath="/ns0:dokumentvärden[1]/ns0:bilagor[1]/ns0:bilaga[5]/@bilagenummer" w:storeItemID="{068625C3-B546-44A5-B525-B7CC092E5AD6}"/>
                        <w:text/>
                      </w:sdtPr>
                      <w:sdtEndPr/>
                      <w:sdtContent>
                        <w:r w:rsidR="00034129">
                          <w:t>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331D98" w14:textId="77777777" w:rsidR="00034129" w:rsidRDefault="00034129"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BFC882" w14:textId="77777777" w:rsidR="00034129" w:rsidRDefault="00034129"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722C7" w14:textId="582FD757" w:rsidR="00034129" w:rsidRPr="00756E21" w:rsidRDefault="00C12143" w:rsidP="00664D04">
                          <w:pPr>
                            <w:pStyle w:val="Brdtext"/>
                            <w:jc w:val="left"/>
                          </w:pPr>
                          <w:sdt>
                            <w:sdtPr>
                              <w:alias w:val="NummerEtikett"/>
                              <w:tag w:val="NummerEtikett"/>
                              <w:id w:val="991678179"/>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177309250"/>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27C722C7" w14:textId="582FD757" w:rsidR="00034129" w:rsidRPr="00756E21" w:rsidRDefault="00031CD4" w:rsidP="00664D04">
                    <w:pPr>
                      <w:pStyle w:val="Brdtext"/>
                      <w:jc w:val="left"/>
                    </w:pPr>
                    <w:sdt>
                      <w:sdtPr>
                        <w:alias w:val="NummerEtikett"/>
                        <w:tag w:val="NummerEtikett"/>
                        <w:id w:val="991678179"/>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1177309250"/>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06B0B10" w14:textId="77777777" w:rsidR="00034129" w:rsidRDefault="00034129"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8A7C54" w14:textId="441D661A" w:rsidR="00034129" w:rsidRPr="00756E21" w:rsidRDefault="00C12143" w:rsidP="00A118D8">
                          <w:pPr>
                            <w:pStyle w:val="Brdtext"/>
                            <w:jc w:val="left"/>
                          </w:pPr>
                          <w:sdt>
                            <w:sdtPr>
                              <w:alias w:val="NummerEtikett"/>
                              <w:tag w:val="NummerEtikett"/>
                              <w:id w:val="-50966984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210918508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98A7C54" w14:textId="441D661A" w:rsidR="00034129" w:rsidRPr="00756E21" w:rsidRDefault="00031CD4" w:rsidP="00A118D8">
                    <w:pPr>
                      <w:pStyle w:val="Brdtext"/>
                      <w:jc w:val="left"/>
                    </w:pPr>
                    <w:sdt>
                      <w:sdtPr>
                        <w:alias w:val="NummerEtikett"/>
                        <w:tag w:val="NummerEtikett"/>
                        <w:id w:val="-509669847"/>
                        <w:lock w:val="sdtContentLocked"/>
                        <w:dataBinding w:prefixMappings="xmlns:ns0='http://rkdhs/mallar/lagstiftning/Prop/Prop.xsd'" w:xpath="/ns0:dokumentvärden[1]/ns0:dokumentnummer[1]/@etikett" w:storeItemID="{068625C3-B546-44A5-B525-B7CC092E5AD6}"/>
                        <w:text/>
                      </w:sdtPr>
                      <w:sdtEndPr/>
                      <w:sdtContent>
                        <w:r w:rsidR="00034129">
                          <w:t>Prop.</w:t>
                        </w:r>
                      </w:sdtContent>
                    </w:sdt>
                    <w:r w:rsidR="00034129">
                      <w:t xml:space="preserve"> </w:t>
                    </w:r>
                    <w:sdt>
                      <w:sdtPr>
                        <w:alias w:val="Nummer"/>
                        <w:tag w:val="Nummer"/>
                        <w:id w:val="-2109185085"/>
                        <w:lock w:val="sdtContentLocked"/>
                        <w:dataBinding w:prefixMappings="xmlns:ns0='http://rkdhs/mallar/lagstiftning/Prop/Prop.xsd'" w:xpath="/ns0:dokumentvärden[1]/ns0:dokumentnummer[1]" w:storeItemID="{068625C3-B546-44A5-B525-B7CC092E5AD6}"/>
                        <w:text/>
                      </w:sdtPr>
                      <w:sdtEndPr/>
                      <w:sdtContent>
                        <w:r w:rsidR="00034129">
                          <w:t>2018/19:36</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B3B00D" w14:textId="77777777" w:rsidR="00034129" w:rsidRDefault="00034129"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8071E15"/>
    <w:multiLevelType w:val="multilevel"/>
    <w:tmpl w:val="923A37C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3" w15:restartNumberingAfterBreak="0">
    <w:nsid w:val="39647D17"/>
    <w:multiLevelType w:val="multilevel"/>
    <w:tmpl w:val="2EB89F6E"/>
    <w:numStyleLink w:val="RKrubrik1-4"/>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4"/>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39"/>
  </w:num>
  <w:num w:numId="20">
    <w:abstractNumId w:val="37"/>
  </w:num>
  <w:num w:numId="21">
    <w:abstractNumId w:val="14"/>
  </w:num>
  <w:num w:numId="22">
    <w:abstractNumId w:val="20"/>
  </w:num>
  <w:num w:numId="23">
    <w:abstractNumId w:val="16"/>
  </w:num>
  <w:num w:numId="24">
    <w:abstractNumId w:val="4"/>
  </w:num>
  <w:num w:numId="25">
    <w:abstractNumId w:val="23"/>
  </w:num>
  <w:num w:numId="26">
    <w:abstractNumId w:val="34"/>
  </w:num>
  <w:num w:numId="27">
    <w:abstractNumId w:val="1"/>
  </w:num>
  <w:num w:numId="28">
    <w:abstractNumId w:val="31"/>
  </w:num>
  <w:num w:numId="29">
    <w:abstractNumId w:val="19"/>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22"/>
  </w:num>
  <w:num w:numId="44">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defaultTabStop w:val="1304"/>
  <w:autoHyphenation/>
  <w:hyphenationZone w:val="425"/>
  <w:evenAndOddHeaders/>
  <w:characterSpacingControl w:val="doNotCompress"/>
  <w:hdrShapeDefaults>
    <o:shapedefaults v:ext="edit" spidmax="5120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14264"/>
    <w:rsid w:val="000023F8"/>
    <w:rsid w:val="00003AB0"/>
    <w:rsid w:val="00007432"/>
    <w:rsid w:val="000106C3"/>
    <w:rsid w:val="00010794"/>
    <w:rsid w:val="000127FF"/>
    <w:rsid w:val="000140A3"/>
    <w:rsid w:val="000163C7"/>
    <w:rsid w:val="000211BF"/>
    <w:rsid w:val="00023900"/>
    <w:rsid w:val="00025171"/>
    <w:rsid w:val="000276E3"/>
    <w:rsid w:val="00031CD4"/>
    <w:rsid w:val="00031E30"/>
    <w:rsid w:val="00032E6D"/>
    <w:rsid w:val="00034129"/>
    <w:rsid w:val="00034A58"/>
    <w:rsid w:val="00036513"/>
    <w:rsid w:val="00036EE5"/>
    <w:rsid w:val="00040A0F"/>
    <w:rsid w:val="00043AB1"/>
    <w:rsid w:val="0004479E"/>
    <w:rsid w:val="00045645"/>
    <w:rsid w:val="00046417"/>
    <w:rsid w:val="00047664"/>
    <w:rsid w:val="00055486"/>
    <w:rsid w:val="000556DD"/>
    <w:rsid w:val="00061989"/>
    <w:rsid w:val="000631A9"/>
    <w:rsid w:val="00072689"/>
    <w:rsid w:val="000761F8"/>
    <w:rsid w:val="00076515"/>
    <w:rsid w:val="0008203A"/>
    <w:rsid w:val="00085B68"/>
    <w:rsid w:val="00085EFF"/>
    <w:rsid w:val="000879B3"/>
    <w:rsid w:val="0009544E"/>
    <w:rsid w:val="00096CFD"/>
    <w:rsid w:val="000A1209"/>
    <w:rsid w:val="000A2C9D"/>
    <w:rsid w:val="000A40DD"/>
    <w:rsid w:val="000A6489"/>
    <w:rsid w:val="000A66BE"/>
    <w:rsid w:val="000A6F2D"/>
    <w:rsid w:val="000B1D86"/>
    <w:rsid w:val="000B3119"/>
    <w:rsid w:val="000B3DDA"/>
    <w:rsid w:val="000B5336"/>
    <w:rsid w:val="000B7DEE"/>
    <w:rsid w:val="000C0142"/>
    <w:rsid w:val="000C0772"/>
    <w:rsid w:val="000C2405"/>
    <w:rsid w:val="000C4C28"/>
    <w:rsid w:val="000C5CDD"/>
    <w:rsid w:val="000C7233"/>
    <w:rsid w:val="000D27A1"/>
    <w:rsid w:val="000E6A30"/>
    <w:rsid w:val="000E71C6"/>
    <w:rsid w:val="000E7DA9"/>
    <w:rsid w:val="000F47B6"/>
    <w:rsid w:val="000F4DD6"/>
    <w:rsid w:val="001028C5"/>
    <w:rsid w:val="00107129"/>
    <w:rsid w:val="00110C85"/>
    <w:rsid w:val="00113CC6"/>
    <w:rsid w:val="00115516"/>
    <w:rsid w:val="00116299"/>
    <w:rsid w:val="00122565"/>
    <w:rsid w:val="0012360F"/>
    <w:rsid w:val="001270F6"/>
    <w:rsid w:val="00131972"/>
    <w:rsid w:val="0013464D"/>
    <w:rsid w:val="00135343"/>
    <w:rsid w:val="00140837"/>
    <w:rsid w:val="00143015"/>
    <w:rsid w:val="001531B4"/>
    <w:rsid w:val="001539F3"/>
    <w:rsid w:val="00155500"/>
    <w:rsid w:val="00157EF7"/>
    <w:rsid w:val="00166139"/>
    <w:rsid w:val="00173DC2"/>
    <w:rsid w:val="0017429C"/>
    <w:rsid w:val="00174E46"/>
    <w:rsid w:val="00175A45"/>
    <w:rsid w:val="00181DAB"/>
    <w:rsid w:val="00185AD6"/>
    <w:rsid w:val="0019074D"/>
    <w:rsid w:val="00192149"/>
    <w:rsid w:val="00194830"/>
    <w:rsid w:val="00194973"/>
    <w:rsid w:val="0019618A"/>
    <w:rsid w:val="001A0FB9"/>
    <w:rsid w:val="001A465E"/>
    <w:rsid w:val="001A4767"/>
    <w:rsid w:val="001A6FAB"/>
    <w:rsid w:val="001B15EE"/>
    <w:rsid w:val="001B7CDA"/>
    <w:rsid w:val="001C4647"/>
    <w:rsid w:val="001D0157"/>
    <w:rsid w:val="001D05B1"/>
    <w:rsid w:val="001D0638"/>
    <w:rsid w:val="001D3465"/>
    <w:rsid w:val="001D4287"/>
    <w:rsid w:val="001D70C8"/>
    <w:rsid w:val="001D7D3E"/>
    <w:rsid w:val="001E3524"/>
    <w:rsid w:val="001F5CE5"/>
    <w:rsid w:val="001F782A"/>
    <w:rsid w:val="0020278A"/>
    <w:rsid w:val="00203904"/>
    <w:rsid w:val="00203FAB"/>
    <w:rsid w:val="0020543F"/>
    <w:rsid w:val="00211E15"/>
    <w:rsid w:val="002132D5"/>
    <w:rsid w:val="00233E31"/>
    <w:rsid w:val="00235765"/>
    <w:rsid w:val="00235BEC"/>
    <w:rsid w:val="002367E5"/>
    <w:rsid w:val="002405F8"/>
    <w:rsid w:val="00241DBA"/>
    <w:rsid w:val="00244011"/>
    <w:rsid w:val="00251D7A"/>
    <w:rsid w:val="00252C4D"/>
    <w:rsid w:val="00263274"/>
    <w:rsid w:val="002675C4"/>
    <w:rsid w:val="0028235A"/>
    <w:rsid w:val="002846B5"/>
    <w:rsid w:val="002859A1"/>
    <w:rsid w:val="00285EC4"/>
    <w:rsid w:val="002869FD"/>
    <w:rsid w:val="00287045"/>
    <w:rsid w:val="0028778C"/>
    <w:rsid w:val="00291AB9"/>
    <w:rsid w:val="0029293D"/>
    <w:rsid w:val="00292E0F"/>
    <w:rsid w:val="00294B19"/>
    <w:rsid w:val="00295C59"/>
    <w:rsid w:val="00297A80"/>
    <w:rsid w:val="002A0827"/>
    <w:rsid w:val="002A1E80"/>
    <w:rsid w:val="002A37A5"/>
    <w:rsid w:val="002B01BF"/>
    <w:rsid w:val="002B12FD"/>
    <w:rsid w:val="002B68CC"/>
    <w:rsid w:val="002B7742"/>
    <w:rsid w:val="002B7C93"/>
    <w:rsid w:val="002C046A"/>
    <w:rsid w:val="002C14EF"/>
    <w:rsid w:val="002C1EBF"/>
    <w:rsid w:val="002C2309"/>
    <w:rsid w:val="002C49A5"/>
    <w:rsid w:val="002D09C9"/>
    <w:rsid w:val="002D296E"/>
    <w:rsid w:val="002D30DC"/>
    <w:rsid w:val="002E219E"/>
    <w:rsid w:val="002E5F6A"/>
    <w:rsid w:val="002E60D4"/>
    <w:rsid w:val="002F0EED"/>
    <w:rsid w:val="002F3A73"/>
    <w:rsid w:val="002F434A"/>
    <w:rsid w:val="002F4A14"/>
    <w:rsid w:val="002F4DD9"/>
    <w:rsid w:val="00300C60"/>
    <w:rsid w:val="0030746B"/>
    <w:rsid w:val="0031012B"/>
    <w:rsid w:val="00312E5A"/>
    <w:rsid w:val="00317CC4"/>
    <w:rsid w:val="0032023C"/>
    <w:rsid w:val="00320896"/>
    <w:rsid w:val="0032594C"/>
    <w:rsid w:val="00325BA3"/>
    <w:rsid w:val="00327E6C"/>
    <w:rsid w:val="00332455"/>
    <w:rsid w:val="00333136"/>
    <w:rsid w:val="00342D4D"/>
    <w:rsid w:val="00344E28"/>
    <w:rsid w:val="00345EA3"/>
    <w:rsid w:val="003460C5"/>
    <w:rsid w:val="0034791C"/>
    <w:rsid w:val="00351E66"/>
    <w:rsid w:val="0035347F"/>
    <w:rsid w:val="0035356C"/>
    <w:rsid w:val="00355582"/>
    <w:rsid w:val="003605D4"/>
    <w:rsid w:val="00360677"/>
    <w:rsid w:val="003612EA"/>
    <w:rsid w:val="00361ABA"/>
    <w:rsid w:val="00362B62"/>
    <w:rsid w:val="0037021E"/>
    <w:rsid w:val="00371D07"/>
    <w:rsid w:val="00376669"/>
    <w:rsid w:val="00381C02"/>
    <w:rsid w:val="00382E70"/>
    <w:rsid w:val="0038525D"/>
    <w:rsid w:val="00385C7A"/>
    <w:rsid w:val="00390A6D"/>
    <w:rsid w:val="00397521"/>
    <w:rsid w:val="003A041E"/>
    <w:rsid w:val="003A1097"/>
    <w:rsid w:val="003A1544"/>
    <w:rsid w:val="003B024C"/>
    <w:rsid w:val="003B0EF7"/>
    <w:rsid w:val="003B26C6"/>
    <w:rsid w:val="003B65F8"/>
    <w:rsid w:val="003B735E"/>
    <w:rsid w:val="003C0194"/>
    <w:rsid w:val="003C6263"/>
    <w:rsid w:val="003D02E8"/>
    <w:rsid w:val="003D0E6F"/>
    <w:rsid w:val="003D2857"/>
    <w:rsid w:val="003D3EE8"/>
    <w:rsid w:val="003D565A"/>
    <w:rsid w:val="003E1270"/>
    <w:rsid w:val="003E175A"/>
    <w:rsid w:val="003E3D11"/>
    <w:rsid w:val="003E4276"/>
    <w:rsid w:val="003F13C0"/>
    <w:rsid w:val="003F2744"/>
    <w:rsid w:val="003F3D8A"/>
    <w:rsid w:val="003F6CBA"/>
    <w:rsid w:val="0040172C"/>
    <w:rsid w:val="004027C7"/>
    <w:rsid w:val="00414A77"/>
    <w:rsid w:val="004158C3"/>
    <w:rsid w:val="0042549F"/>
    <w:rsid w:val="0042561B"/>
    <w:rsid w:val="0042584F"/>
    <w:rsid w:val="004260CE"/>
    <w:rsid w:val="00432371"/>
    <w:rsid w:val="004370F9"/>
    <w:rsid w:val="00440AE3"/>
    <w:rsid w:val="00441E53"/>
    <w:rsid w:val="00442495"/>
    <w:rsid w:val="004457A0"/>
    <w:rsid w:val="00446747"/>
    <w:rsid w:val="004506DF"/>
    <w:rsid w:val="0045106B"/>
    <w:rsid w:val="00452D99"/>
    <w:rsid w:val="00454D1F"/>
    <w:rsid w:val="00465E66"/>
    <w:rsid w:val="004727BD"/>
    <w:rsid w:val="004734CD"/>
    <w:rsid w:val="004748D8"/>
    <w:rsid w:val="00477ABF"/>
    <w:rsid w:val="00477BB2"/>
    <w:rsid w:val="00482011"/>
    <w:rsid w:val="00484FCB"/>
    <w:rsid w:val="00487BE9"/>
    <w:rsid w:val="00490ACA"/>
    <w:rsid w:val="004917D3"/>
    <w:rsid w:val="004A4D23"/>
    <w:rsid w:val="004B5C2E"/>
    <w:rsid w:val="004B6A37"/>
    <w:rsid w:val="004B771E"/>
    <w:rsid w:val="004C3AEF"/>
    <w:rsid w:val="004C6EBB"/>
    <w:rsid w:val="004C70F2"/>
    <w:rsid w:val="004D2B79"/>
    <w:rsid w:val="004D6D83"/>
    <w:rsid w:val="004D7475"/>
    <w:rsid w:val="004D7A3D"/>
    <w:rsid w:val="004E0277"/>
    <w:rsid w:val="004E2ABC"/>
    <w:rsid w:val="004E62A0"/>
    <w:rsid w:val="004E7FD6"/>
    <w:rsid w:val="004F013F"/>
    <w:rsid w:val="004F29B2"/>
    <w:rsid w:val="004F4804"/>
    <w:rsid w:val="004F4B16"/>
    <w:rsid w:val="00500B7A"/>
    <w:rsid w:val="00501347"/>
    <w:rsid w:val="0050181A"/>
    <w:rsid w:val="00504ADE"/>
    <w:rsid w:val="00506A6B"/>
    <w:rsid w:val="0050742E"/>
    <w:rsid w:val="00510E61"/>
    <w:rsid w:val="005121C9"/>
    <w:rsid w:val="00513F14"/>
    <w:rsid w:val="00515612"/>
    <w:rsid w:val="00515EC7"/>
    <w:rsid w:val="005219EC"/>
    <w:rsid w:val="00523228"/>
    <w:rsid w:val="005311C5"/>
    <w:rsid w:val="00533460"/>
    <w:rsid w:val="0053355B"/>
    <w:rsid w:val="00535212"/>
    <w:rsid w:val="00536700"/>
    <w:rsid w:val="00537022"/>
    <w:rsid w:val="00537049"/>
    <w:rsid w:val="0054196B"/>
    <w:rsid w:val="0054225D"/>
    <w:rsid w:val="005429E7"/>
    <w:rsid w:val="00544938"/>
    <w:rsid w:val="00551585"/>
    <w:rsid w:val="005516E0"/>
    <w:rsid w:val="00552E8C"/>
    <w:rsid w:val="00556424"/>
    <w:rsid w:val="00561D74"/>
    <w:rsid w:val="005623E1"/>
    <w:rsid w:val="00562E41"/>
    <w:rsid w:val="0056410E"/>
    <w:rsid w:val="00564D4D"/>
    <w:rsid w:val="0056511F"/>
    <w:rsid w:val="005652A9"/>
    <w:rsid w:val="005722ED"/>
    <w:rsid w:val="00573528"/>
    <w:rsid w:val="00573AF1"/>
    <w:rsid w:val="00574282"/>
    <w:rsid w:val="005756B5"/>
    <w:rsid w:val="00584A0E"/>
    <w:rsid w:val="00584FCD"/>
    <w:rsid w:val="005870F4"/>
    <w:rsid w:val="005941B6"/>
    <w:rsid w:val="005A0098"/>
    <w:rsid w:val="005A2C12"/>
    <w:rsid w:val="005A2D36"/>
    <w:rsid w:val="005A3B8A"/>
    <w:rsid w:val="005A72C8"/>
    <w:rsid w:val="005A7EB1"/>
    <w:rsid w:val="005B49A2"/>
    <w:rsid w:val="005B74E6"/>
    <w:rsid w:val="005C11AF"/>
    <w:rsid w:val="005C2E5B"/>
    <w:rsid w:val="005C5133"/>
    <w:rsid w:val="005C5DD2"/>
    <w:rsid w:val="005D1C97"/>
    <w:rsid w:val="005D31A4"/>
    <w:rsid w:val="005D3B15"/>
    <w:rsid w:val="005E1131"/>
    <w:rsid w:val="005E3C87"/>
    <w:rsid w:val="005E5E50"/>
    <w:rsid w:val="005E5E8D"/>
    <w:rsid w:val="005E7780"/>
    <w:rsid w:val="005F089D"/>
    <w:rsid w:val="005F13BA"/>
    <w:rsid w:val="005F48D9"/>
    <w:rsid w:val="005F4EBB"/>
    <w:rsid w:val="005F7386"/>
    <w:rsid w:val="00601BA2"/>
    <w:rsid w:val="00602FF7"/>
    <w:rsid w:val="006042E5"/>
    <w:rsid w:val="00605E6E"/>
    <w:rsid w:val="006115D2"/>
    <w:rsid w:val="00611918"/>
    <w:rsid w:val="00615B25"/>
    <w:rsid w:val="00617215"/>
    <w:rsid w:val="00617D56"/>
    <w:rsid w:val="00626B7E"/>
    <w:rsid w:val="00632DCF"/>
    <w:rsid w:val="00634C6C"/>
    <w:rsid w:val="00634CE1"/>
    <w:rsid w:val="006366DD"/>
    <w:rsid w:val="00636982"/>
    <w:rsid w:val="00640C08"/>
    <w:rsid w:val="0064389E"/>
    <w:rsid w:val="00646C53"/>
    <w:rsid w:val="0064723F"/>
    <w:rsid w:val="00650A95"/>
    <w:rsid w:val="0065293C"/>
    <w:rsid w:val="00662718"/>
    <w:rsid w:val="00664D04"/>
    <w:rsid w:val="006651C6"/>
    <w:rsid w:val="0066533B"/>
    <w:rsid w:val="00667FC2"/>
    <w:rsid w:val="006703FA"/>
    <w:rsid w:val="00670FDB"/>
    <w:rsid w:val="006737AA"/>
    <w:rsid w:val="00674574"/>
    <w:rsid w:val="00676699"/>
    <w:rsid w:val="00676752"/>
    <w:rsid w:val="00682268"/>
    <w:rsid w:val="006837B4"/>
    <w:rsid w:val="00684115"/>
    <w:rsid w:val="0068579B"/>
    <w:rsid w:val="00687C9D"/>
    <w:rsid w:val="006923D1"/>
    <w:rsid w:val="006949B8"/>
    <w:rsid w:val="006A2EEC"/>
    <w:rsid w:val="006A3E63"/>
    <w:rsid w:val="006B2E43"/>
    <w:rsid w:val="006B6F5C"/>
    <w:rsid w:val="006C3D60"/>
    <w:rsid w:val="006C671A"/>
    <w:rsid w:val="006D232A"/>
    <w:rsid w:val="006D4A59"/>
    <w:rsid w:val="006D5F12"/>
    <w:rsid w:val="006D6F79"/>
    <w:rsid w:val="006E0779"/>
    <w:rsid w:val="006E0B12"/>
    <w:rsid w:val="006E234F"/>
    <w:rsid w:val="006E345B"/>
    <w:rsid w:val="006E34F6"/>
    <w:rsid w:val="006E5A48"/>
    <w:rsid w:val="006E5BA0"/>
    <w:rsid w:val="006F1889"/>
    <w:rsid w:val="006F2296"/>
    <w:rsid w:val="006F4745"/>
    <w:rsid w:val="006F5C38"/>
    <w:rsid w:val="007020D6"/>
    <w:rsid w:val="007030C4"/>
    <w:rsid w:val="007064DA"/>
    <w:rsid w:val="0070753F"/>
    <w:rsid w:val="00711668"/>
    <w:rsid w:val="00712EDD"/>
    <w:rsid w:val="007159FE"/>
    <w:rsid w:val="007263D4"/>
    <w:rsid w:val="007330F3"/>
    <w:rsid w:val="007338A2"/>
    <w:rsid w:val="00747153"/>
    <w:rsid w:val="00751306"/>
    <w:rsid w:val="007519CC"/>
    <w:rsid w:val="007524F1"/>
    <w:rsid w:val="00753EFC"/>
    <w:rsid w:val="00756E53"/>
    <w:rsid w:val="00756EAD"/>
    <w:rsid w:val="00762CDA"/>
    <w:rsid w:val="00763A3D"/>
    <w:rsid w:val="007648F2"/>
    <w:rsid w:val="0076502A"/>
    <w:rsid w:val="007705A3"/>
    <w:rsid w:val="00773619"/>
    <w:rsid w:val="0077500F"/>
    <w:rsid w:val="007751D7"/>
    <w:rsid w:val="00776102"/>
    <w:rsid w:val="00777AB3"/>
    <w:rsid w:val="00777F14"/>
    <w:rsid w:val="00781161"/>
    <w:rsid w:val="00781B7F"/>
    <w:rsid w:val="00782D59"/>
    <w:rsid w:val="00787BEC"/>
    <w:rsid w:val="00793802"/>
    <w:rsid w:val="00797FE4"/>
    <w:rsid w:val="007A0AC8"/>
    <w:rsid w:val="007A2097"/>
    <w:rsid w:val="007A4089"/>
    <w:rsid w:val="007A40E0"/>
    <w:rsid w:val="007B65EB"/>
    <w:rsid w:val="007C0CE9"/>
    <w:rsid w:val="007C1483"/>
    <w:rsid w:val="007C15BE"/>
    <w:rsid w:val="007C6631"/>
    <w:rsid w:val="007C6E37"/>
    <w:rsid w:val="007C7284"/>
    <w:rsid w:val="007D045C"/>
    <w:rsid w:val="007D17B0"/>
    <w:rsid w:val="007D1DC0"/>
    <w:rsid w:val="007D1F22"/>
    <w:rsid w:val="007D5B99"/>
    <w:rsid w:val="007E01EC"/>
    <w:rsid w:val="007E3014"/>
    <w:rsid w:val="007E44F8"/>
    <w:rsid w:val="007E63A5"/>
    <w:rsid w:val="007E70C6"/>
    <w:rsid w:val="007F2906"/>
    <w:rsid w:val="007F5652"/>
    <w:rsid w:val="008054AE"/>
    <w:rsid w:val="00806287"/>
    <w:rsid w:val="00811E52"/>
    <w:rsid w:val="00812E80"/>
    <w:rsid w:val="008141FF"/>
    <w:rsid w:val="0081778B"/>
    <w:rsid w:val="008212D3"/>
    <w:rsid w:val="008230AB"/>
    <w:rsid w:val="00823968"/>
    <w:rsid w:val="00824397"/>
    <w:rsid w:val="00824B7F"/>
    <w:rsid w:val="00826590"/>
    <w:rsid w:val="00830602"/>
    <w:rsid w:val="00830CF2"/>
    <w:rsid w:val="008321F8"/>
    <w:rsid w:val="0084075D"/>
    <w:rsid w:val="008449F4"/>
    <w:rsid w:val="008463D8"/>
    <w:rsid w:val="008478BB"/>
    <w:rsid w:val="008524DA"/>
    <w:rsid w:val="00852847"/>
    <w:rsid w:val="00852FEE"/>
    <w:rsid w:val="00853C1F"/>
    <w:rsid w:val="00857B48"/>
    <w:rsid w:val="00862380"/>
    <w:rsid w:val="00863AA1"/>
    <w:rsid w:val="00863C1F"/>
    <w:rsid w:val="00863FAF"/>
    <w:rsid w:val="008656BE"/>
    <w:rsid w:val="00871990"/>
    <w:rsid w:val="00873853"/>
    <w:rsid w:val="0087615E"/>
    <w:rsid w:val="00876795"/>
    <w:rsid w:val="00880033"/>
    <w:rsid w:val="00882820"/>
    <w:rsid w:val="00884D66"/>
    <w:rsid w:val="008857B8"/>
    <w:rsid w:val="00885A10"/>
    <w:rsid w:val="00890F70"/>
    <w:rsid w:val="008937E3"/>
    <w:rsid w:val="00894D4C"/>
    <w:rsid w:val="00897BD6"/>
    <w:rsid w:val="008A48C1"/>
    <w:rsid w:val="008B1C1B"/>
    <w:rsid w:val="008B48D7"/>
    <w:rsid w:val="008B5B8D"/>
    <w:rsid w:val="008B5ED5"/>
    <w:rsid w:val="008B6943"/>
    <w:rsid w:val="008C6FA5"/>
    <w:rsid w:val="008C728F"/>
    <w:rsid w:val="008D5418"/>
    <w:rsid w:val="008E1047"/>
    <w:rsid w:val="008E1413"/>
    <w:rsid w:val="008E3691"/>
    <w:rsid w:val="008E434C"/>
    <w:rsid w:val="008E580B"/>
    <w:rsid w:val="008E643A"/>
    <w:rsid w:val="008F0389"/>
    <w:rsid w:val="008F0733"/>
    <w:rsid w:val="008F2013"/>
    <w:rsid w:val="008F61C6"/>
    <w:rsid w:val="008F7951"/>
    <w:rsid w:val="00900A87"/>
    <w:rsid w:val="009026BB"/>
    <w:rsid w:val="00906FC8"/>
    <w:rsid w:val="00914A74"/>
    <w:rsid w:val="00915BF3"/>
    <w:rsid w:val="009161B5"/>
    <w:rsid w:val="009205B3"/>
    <w:rsid w:val="00922E83"/>
    <w:rsid w:val="009264F8"/>
    <w:rsid w:val="0093035B"/>
    <w:rsid w:val="0093096C"/>
    <w:rsid w:val="00932F55"/>
    <w:rsid w:val="00936B1B"/>
    <w:rsid w:val="009415C3"/>
    <w:rsid w:val="0094324D"/>
    <w:rsid w:val="00943617"/>
    <w:rsid w:val="00947731"/>
    <w:rsid w:val="00951955"/>
    <w:rsid w:val="00953D04"/>
    <w:rsid w:val="00955249"/>
    <w:rsid w:val="00965942"/>
    <w:rsid w:val="0097241E"/>
    <w:rsid w:val="00975EA3"/>
    <w:rsid w:val="00980016"/>
    <w:rsid w:val="00987008"/>
    <w:rsid w:val="00987973"/>
    <w:rsid w:val="009970C8"/>
    <w:rsid w:val="009A46D7"/>
    <w:rsid w:val="009A4FDE"/>
    <w:rsid w:val="009A51D0"/>
    <w:rsid w:val="009A7B86"/>
    <w:rsid w:val="009B7893"/>
    <w:rsid w:val="009C0F31"/>
    <w:rsid w:val="009C2B67"/>
    <w:rsid w:val="009C38E8"/>
    <w:rsid w:val="009C5051"/>
    <w:rsid w:val="009C52B1"/>
    <w:rsid w:val="009C6229"/>
    <w:rsid w:val="009C7C8E"/>
    <w:rsid w:val="009D1AD6"/>
    <w:rsid w:val="009D235C"/>
    <w:rsid w:val="009D3DD4"/>
    <w:rsid w:val="009D6A5E"/>
    <w:rsid w:val="009D7B25"/>
    <w:rsid w:val="009D7EF0"/>
    <w:rsid w:val="009F2AC6"/>
    <w:rsid w:val="009F38FB"/>
    <w:rsid w:val="009F3B38"/>
    <w:rsid w:val="00A02235"/>
    <w:rsid w:val="00A025EA"/>
    <w:rsid w:val="00A118D8"/>
    <w:rsid w:val="00A11C77"/>
    <w:rsid w:val="00A13A71"/>
    <w:rsid w:val="00A16183"/>
    <w:rsid w:val="00A177C7"/>
    <w:rsid w:val="00A20FD6"/>
    <w:rsid w:val="00A2108E"/>
    <w:rsid w:val="00A22920"/>
    <w:rsid w:val="00A22B78"/>
    <w:rsid w:val="00A260E3"/>
    <w:rsid w:val="00A27C03"/>
    <w:rsid w:val="00A308B5"/>
    <w:rsid w:val="00A30AE8"/>
    <w:rsid w:val="00A32406"/>
    <w:rsid w:val="00A32BF1"/>
    <w:rsid w:val="00A401C4"/>
    <w:rsid w:val="00A4086F"/>
    <w:rsid w:val="00A43A84"/>
    <w:rsid w:val="00A463E8"/>
    <w:rsid w:val="00A46AD1"/>
    <w:rsid w:val="00A476E3"/>
    <w:rsid w:val="00A538A3"/>
    <w:rsid w:val="00A640C6"/>
    <w:rsid w:val="00A643CF"/>
    <w:rsid w:val="00A64725"/>
    <w:rsid w:val="00A72F7B"/>
    <w:rsid w:val="00A738F0"/>
    <w:rsid w:val="00A73FCD"/>
    <w:rsid w:val="00A76360"/>
    <w:rsid w:val="00A77512"/>
    <w:rsid w:val="00A82617"/>
    <w:rsid w:val="00A851EA"/>
    <w:rsid w:val="00A8548C"/>
    <w:rsid w:val="00A856B5"/>
    <w:rsid w:val="00A858C5"/>
    <w:rsid w:val="00A86A2B"/>
    <w:rsid w:val="00A8707F"/>
    <w:rsid w:val="00A932B0"/>
    <w:rsid w:val="00A937DF"/>
    <w:rsid w:val="00A950D5"/>
    <w:rsid w:val="00A96C53"/>
    <w:rsid w:val="00AA1AF4"/>
    <w:rsid w:val="00AA5742"/>
    <w:rsid w:val="00AA5DA5"/>
    <w:rsid w:val="00AB0CDA"/>
    <w:rsid w:val="00AB35DF"/>
    <w:rsid w:val="00AB6600"/>
    <w:rsid w:val="00AB67EF"/>
    <w:rsid w:val="00AC3E3B"/>
    <w:rsid w:val="00AC484C"/>
    <w:rsid w:val="00AC6954"/>
    <w:rsid w:val="00AD1354"/>
    <w:rsid w:val="00AD6662"/>
    <w:rsid w:val="00AE121A"/>
    <w:rsid w:val="00AE41F9"/>
    <w:rsid w:val="00AE553C"/>
    <w:rsid w:val="00AE7A0D"/>
    <w:rsid w:val="00AF1194"/>
    <w:rsid w:val="00AF283E"/>
    <w:rsid w:val="00AF2C80"/>
    <w:rsid w:val="00AF4655"/>
    <w:rsid w:val="00AF7B73"/>
    <w:rsid w:val="00AF7BE2"/>
    <w:rsid w:val="00B0103B"/>
    <w:rsid w:val="00B0163B"/>
    <w:rsid w:val="00B04D10"/>
    <w:rsid w:val="00B05143"/>
    <w:rsid w:val="00B07126"/>
    <w:rsid w:val="00B14264"/>
    <w:rsid w:val="00B144A1"/>
    <w:rsid w:val="00B21971"/>
    <w:rsid w:val="00B21F89"/>
    <w:rsid w:val="00B22069"/>
    <w:rsid w:val="00B234CF"/>
    <w:rsid w:val="00B32167"/>
    <w:rsid w:val="00B3601C"/>
    <w:rsid w:val="00B36F45"/>
    <w:rsid w:val="00B40CA5"/>
    <w:rsid w:val="00B41623"/>
    <w:rsid w:val="00B425C2"/>
    <w:rsid w:val="00B42712"/>
    <w:rsid w:val="00B439B9"/>
    <w:rsid w:val="00B43E6A"/>
    <w:rsid w:val="00B4416E"/>
    <w:rsid w:val="00B444D4"/>
    <w:rsid w:val="00B45A4C"/>
    <w:rsid w:val="00B50A9C"/>
    <w:rsid w:val="00B50C12"/>
    <w:rsid w:val="00B50DBD"/>
    <w:rsid w:val="00B61F4F"/>
    <w:rsid w:val="00B6470E"/>
    <w:rsid w:val="00B669F3"/>
    <w:rsid w:val="00B711B7"/>
    <w:rsid w:val="00B72B1A"/>
    <w:rsid w:val="00B75F38"/>
    <w:rsid w:val="00B76245"/>
    <w:rsid w:val="00B7625D"/>
    <w:rsid w:val="00B82B71"/>
    <w:rsid w:val="00B86402"/>
    <w:rsid w:val="00B87606"/>
    <w:rsid w:val="00B91FF4"/>
    <w:rsid w:val="00B925AF"/>
    <w:rsid w:val="00B92D32"/>
    <w:rsid w:val="00B9461D"/>
    <w:rsid w:val="00B96B21"/>
    <w:rsid w:val="00BA2938"/>
    <w:rsid w:val="00BA6359"/>
    <w:rsid w:val="00BA6701"/>
    <w:rsid w:val="00BA760C"/>
    <w:rsid w:val="00BA789C"/>
    <w:rsid w:val="00BA79AD"/>
    <w:rsid w:val="00BB379A"/>
    <w:rsid w:val="00BB4010"/>
    <w:rsid w:val="00BC012D"/>
    <w:rsid w:val="00BC0372"/>
    <w:rsid w:val="00BC06AC"/>
    <w:rsid w:val="00BC3214"/>
    <w:rsid w:val="00BC48AF"/>
    <w:rsid w:val="00BC4A6D"/>
    <w:rsid w:val="00BC4B2B"/>
    <w:rsid w:val="00BC4EBF"/>
    <w:rsid w:val="00BC6502"/>
    <w:rsid w:val="00BD1624"/>
    <w:rsid w:val="00BD6947"/>
    <w:rsid w:val="00BD794E"/>
    <w:rsid w:val="00BE6143"/>
    <w:rsid w:val="00BE673F"/>
    <w:rsid w:val="00BE67A7"/>
    <w:rsid w:val="00BF23C8"/>
    <w:rsid w:val="00BF449B"/>
    <w:rsid w:val="00BF4CAF"/>
    <w:rsid w:val="00BF5F66"/>
    <w:rsid w:val="00BF7628"/>
    <w:rsid w:val="00C01041"/>
    <w:rsid w:val="00C015F7"/>
    <w:rsid w:val="00C026B4"/>
    <w:rsid w:val="00C0514A"/>
    <w:rsid w:val="00C05B93"/>
    <w:rsid w:val="00C06FD5"/>
    <w:rsid w:val="00C12143"/>
    <w:rsid w:val="00C13B63"/>
    <w:rsid w:val="00C161D2"/>
    <w:rsid w:val="00C17119"/>
    <w:rsid w:val="00C20ABF"/>
    <w:rsid w:val="00C2404D"/>
    <w:rsid w:val="00C24C3D"/>
    <w:rsid w:val="00C250F3"/>
    <w:rsid w:val="00C31058"/>
    <w:rsid w:val="00C3241F"/>
    <w:rsid w:val="00C32D63"/>
    <w:rsid w:val="00C3691B"/>
    <w:rsid w:val="00C44102"/>
    <w:rsid w:val="00C47A8A"/>
    <w:rsid w:val="00C511B9"/>
    <w:rsid w:val="00C544DB"/>
    <w:rsid w:val="00C54F93"/>
    <w:rsid w:val="00C57E30"/>
    <w:rsid w:val="00C60629"/>
    <w:rsid w:val="00C6365E"/>
    <w:rsid w:val="00C67150"/>
    <w:rsid w:val="00C70289"/>
    <w:rsid w:val="00C71644"/>
    <w:rsid w:val="00C716D6"/>
    <w:rsid w:val="00C746D2"/>
    <w:rsid w:val="00C76EC8"/>
    <w:rsid w:val="00C779B1"/>
    <w:rsid w:val="00C77C20"/>
    <w:rsid w:val="00C77CB1"/>
    <w:rsid w:val="00C8425B"/>
    <w:rsid w:val="00C85C25"/>
    <w:rsid w:val="00C92EDF"/>
    <w:rsid w:val="00C95AD1"/>
    <w:rsid w:val="00C97F02"/>
    <w:rsid w:val="00CA1B36"/>
    <w:rsid w:val="00CA60FD"/>
    <w:rsid w:val="00CA644F"/>
    <w:rsid w:val="00CB664E"/>
    <w:rsid w:val="00CB67B4"/>
    <w:rsid w:val="00CC3895"/>
    <w:rsid w:val="00CC4AA5"/>
    <w:rsid w:val="00CC694E"/>
    <w:rsid w:val="00CC7BB1"/>
    <w:rsid w:val="00CC7D72"/>
    <w:rsid w:val="00CC7E2B"/>
    <w:rsid w:val="00CD3194"/>
    <w:rsid w:val="00CD41FA"/>
    <w:rsid w:val="00CD5F6F"/>
    <w:rsid w:val="00CE0113"/>
    <w:rsid w:val="00CE4CDB"/>
    <w:rsid w:val="00CE501F"/>
    <w:rsid w:val="00CE5186"/>
    <w:rsid w:val="00CF0598"/>
    <w:rsid w:val="00CF2B9C"/>
    <w:rsid w:val="00CF3744"/>
    <w:rsid w:val="00CF7B16"/>
    <w:rsid w:val="00D04A47"/>
    <w:rsid w:val="00D04EC3"/>
    <w:rsid w:val="00D143D5"/>
    <w:rsid w:val="00D3002F"/>
    <w:rsid w:val="00D3296A"/>
    <w:rsid w:val="00D32DF2"/>
    <w:rsid w:val="00D332B5"/>
    <w:rsid w:val="00D33606"/>
    <w:rsid w:val="00D42E10"/>
    <w:rsid w:val="00D42F0C"/>
    <w:rsid w:val="00D4637E"/>
    <w:rsid w:val="00D465BF"/>
    <w:rsid w:val="00D50784"/>
    <w:rsid w:val="00D51C77"/>
    <w:rsid w:val="00D51E13"/>
    <w:rsid w:val="00D54A30"/>
    <w:rsid w:val="00D64061"/>
    <w:rsid w:val="00D7036A"/>
    <w:rsid w:val="00D720A2"/>
    <w:rsid w:val="00D75981"/>
    <w:rsid w:val="00D76584"/>
    <w:rsid w:val="00D9256D"/>
    <w:rsid w:val="00D92C98"/>
    <w:rsid w:val="00D9410D"/>
    <w:rsid w:val="00D947BA"/>
    <w:rsid w:val="00DA524D"/>
    <w:rsid w:val="00DA6A1C"/>
    <w:rsid w:val="00DB2330"/>
    <w:rsid w:val="00DB3C2B"/>
    <w:rsid w:val="00DB5937"/>
    <w:rsid w:val="00DC19D4"/>
    <w:rsid w:val="00DD1113"/>
    <w:rsid w:val="00DD1584"/>
    <w:rsid w:val="00DD26CE"/>
    <w:rsid w:val="00DD3AAA"/>
    <w:rsid w:val="00DD6CC1"/>
    <w:rsid w:val="00DD706C"/>
    <w:rsid w:val="00DD7177"/>
    <w:rsid w:val="00DE367A"/>
    <w:rsid w:val="00DE4A8A"/>
    <w:rsid w:val="00DE581C"/>
    <w:rsid w:val="00DE62BC"/>
    <w:rsid w:val="00DE6481"/>
    <w:rsid w:val="00DF03B2"/>
    <w:rsid w:val="00DF5E55"/>
    <w:rsid w:val="00E00AEB"/>
    <w:rsid w:val="00E01018"/>
    <w:rsid w:val="00E02540"/>
    <w:rsid w:val="00E05B09"/>
    <w:rsid w:val="00E07A26"/>
    <w:rsid w:val="00E07DD1"/>
    <w:rsid w:val="00E12AA9"/>
    <w:rsid w:val="00E1480C"/>
    <w:rsid w:val="00E169B3"/>
    <w:rsid w:val="00E209AE"/>
    <w:rsid w:val="00E20C0D"/>
    <w:rsid w:val="00E22AC9"/>
    <w:rsid w:val="00E24CE3"/>
    <w:rsid w:val="00E2570A"/>
    <w:rsid w:val="00E2734F"/>
    <w:rsid w:val="00E444C3"/>
    <w:rsid w:val="00E46004"/>
    <w:rsid w:val="00E465F6"/>
    <w:rsid w:val="00E51066"/>
    <w:rsid w:val="00E51ACE"/>
    <w:rsid w:val="00E52261"/>
    <w:rsid w:val="00E64EEA"/>
    <w:rsid w:val="00E672A6"/>
    <w:rsid w:val="00E678BE"/>
    <w:rsid w:val="00E72942"/>
    <w:rsid w:val="00E77951"/>
    <w:rsid w:val="00E77BE5"/>
    <w:rsid w:val="00E80DA0"/>
    <w:rsid w:val="00E82103"/>
    <w:rsid w:val="00E823D2"/>
    <w:rsid w:val="00E86348"/>
    <w:rsid w:val="00E90753"/>
    <w:rsid w:val="00E93706"/>
    <w:rsid w:val="00E96980"/>
    <w:rsid w:val="00EA0157"/>
    <w:rsid w:val="00EA1F6C"/>
    <w:rsid w:val="00EA4366"/>
    <w:rsid w:val="00EA7762"/>
    <w:rsid w:val="00EB2528"/>
    <w:rsid w:val="00EB4CA6"/>
    <w:rsid w:val="00EB75BD"/>
    <w:rsid w:val="00EC3063"/>
    <w:rsid w:val="00EC442C"/>
    <w:rsid w:val="00ED4F38"/>
    <w:rsid w:val="00ED5748"/>
    <w:rsid w:val="00ED633C"/>
    <w:rsid w:val="00EE1584"/>
    <w:rsid w:val="00EF1217"/>
    <w:rsid w:val="00EF34A0"/>
    <w:rsid w:val="00EF74DE"/>
    <w:rsid w:val="00EF7C7E"/>
    <w:rsid w:val="00F007F3"/>
    <w:rsid w:val="00F00C64"/>
    <w:rsid w:val="00F02C1B"/>
    <w:rsid w:val="00F05B4E"/>
    <w:rsid w:val="00F10357"/>
    <w:rsid w:val="00F11470"/>
    <w:rsid w:val="00F11605"/>
    <w:rsid w:val="00F118E5"/>
    <w:rsid w:val="00F125DD"/>
    <w:rsid w:val="00F12A03"/>
    <w:rsid w:val="00F13B4D"/>
    <w:rsid w:val="00F16A9C"/>
    <w:rsid w:val="00F17B59"/>
    <w:rsid w:val="00F214E2"/>
    <w:rsid w:val="00F2564E"/>
    <w:rsid w:val="00F301F8"/>
    <w:rsid w:val="00F31473"/>
    <w:rsid w:val="00F31501"/>
    <w:rsid w:val="00F323C1"/>
    <w:rsid w:val="00F32443"/>
    <w:rsid w:val="00F434D9"/>
    <w:rsid w:val="00F471C4"/>
    <w:rsid w:val="00F50DDC"/>
    <w:rsid w:val="00F56324"/>
    <w:rsid w:val="00F615FB"/>
    <w:rsid w:val="00F66903"/>
    <w:rsid w:val="00F67AA9"/>
    <w:rsid w:val="00F7204B"/>
    <w:rsid w:val="00F72DEB"/>
    <w:rsid w:val="00F8009C"/>
    <w:rsid w:val="00F8033E"/>
    <w:rsid w:val="00F83776"/>
    <w:rsid w:val="00F83CAA"/>
    <w:rsid w:val="00F85211"/>
    <w:rsid w:val="00F862EE"/>
    <w:rsid w:val="00F874C2"/>
    <w:rsid w:val="00F9153E"/>
    <w:rsid w:val="00F928D3"/>
    <w:rsid w:val="00F93877"/>
    <w:rsid w:val="00F965F7"/>
    <w:rsid w:val="00FA1E93"/>
    <w:rsid w:val="00FA2081"/>
    <w:rsid w:val="00FA47F6"/>
    <w:rsid w:val="00FA60BB"/>
    <w:rsid w:val="00FA63CA"/>
    <w:rsid w:val="00FB0984"/>
    <w:rsid w:val="00FB2317"/>
    <w:rsid w:val="00FB2D6C"/>
    <w:rsid w:val="00FB78A1"/>
    <w:rsid w:val="00FC0765"/>
    <w:rsid w:val="00FC2CFD"/>
    <w:rsid w:val="00FC6786"/>
    <w:rsid w:val="00FC6F89"/>
    <w:rsid w:val="00FD5004"/>
    <w:rsid w:val="00FD695E"/>
    <w:rsid w:val="00FE02F6"/>
    <w:rsid w:val="00FE09D4"/>
    <w:rsid w:val="00FE0AB2"/>
    <w:rsid w:val="00FE0C4D"/>
    <w:rsid w:val="00FE104B"/>
    <w:rsid w:val="00FE2333"/>
    <w:rsid w:val="00FE312E"/>
    <w:rsid w:val="00FE4064"/>
    <w:rsid w:val="00FE41DC"/>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1201"/>
    <o:shapelayout v:ext="edit">
      <o:idmap v:ext="edit" data="1"/>
    </o:shapelayout>
  </w:shapeDefaults>
  <w:decimalSymbol w:val=","/>
  <w:listSeparator w:val=";"/>
  <w14:docId w14:val="765EF9C9"/>
  <w15:docId w15:val="{7F1F16EC-04AA-4203-BBEC-45C8E8D1678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0"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103B"/>
    <w:pPr>
      <w:spacing w:line="180" w:lineRule="exact"/>
    </w:pPr>
    <w:rPr>
      <w:rFonts w:eastAsia="Times New Roman" w:cs="Times New Roman"/>
      <w:szCs w:val="20"/>
    </w:rPr>
  </w:style>
  <w:style w:type="paragraph" w:styleId="Rubrik1">
    <w:name w:val="heading 1"/>
    <w:basedOn w:val="RKbas"/>
    <w:next w:val="Brdtext"/>
    <w:link w:val="Rubrik1Char"/>
    <w:uiPriority w:val="14"/>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uiPriority w:val="14"/>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uiPriority w:val="14"/>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uiPriority w:val="14"/>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semiHidden/>
    <w:rsid w:val="001D0638"/>
    <w:pPr>
      <w:spacing w:after="240"/>
    </w:pPr>
  </w:style>
  <w:style w:type="character" w:customStyle="1" w:styleId="BilagarubrikChar">
    <w:name w:val="Bilaga rubrik Char"/>
    <w:basedOn w:val="RKbasChar"/>
    <w:link w:val="Bilagarubrik"/>
    <w:semiHidden/>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CE0113"/>
    <w:pPr>
      <w:tabs>
        <w:tab w:val="left" w:pos="510"/>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7648F2"/>
    <w:rPr>
      <w:rFonts w:ascii="Times New Roman" w:hAnsi="Times New Roman"/>
      <w:noProof/>
      <w:sz w:val="20"/>
    </w:rPr>
  </w:style>
  <w:style w:type="paragraph" w:styleId="Innehll2">
    <w:name w:val="toc 2"/>
    <w:basedOn w:val="RKbas"/>
    <w:next w:val="Brdtext"/>
    <w:link w:val="Innehll2Char"/>
    <w:uiPriority w:val="39"/>
    <w:rsid w:val="00465E66"/>
    <w:pPr>
      <w:tabs>
        <w:tab w:val="left" w:pos="1418"/>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203904"/>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465E66"/>
    <w:pPr>
      <w:tabs>
        <w:tab w:val="left" w:pos="2552"/>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203904"/>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Kommentarer">
    <w:name w:val="annotation text"/>
    <w:basedOn w:val="Normal"/>
    <w:link w:val="KommentarerChar"/>
    <w:uiPriority w:val="99"/>
    <w:semiHidden/>
    <w:pPr>
      <w:spacing w:line="240" w:lineRule="auto"/>
    </w:pPr>
    <w:rPr>
      <w:sz w:val="20"/>
    </w:rPr>
  </w:style>
  <w:style w:type="character" w:customStyle="1" w:styleId="KommentarerChar">
    <w:name w:val="Kommentarer Char"/>
    <w:basedOn w:val="Standardstycketeckensnitt"/>
    <w:link w:val="Kommentarer"/>
    <w:uiPriority w:val="99"/>
    <w:semiHidden/>
    <w:rPr>
      <w:rFonts w:eastAsia="Times New Roman" w:cs="Times New Roman"/>
      <w:sz w:val="20"/>
      <w:szCs w:val="20"/>
    </w:rPr>
  </w:style>
  <w:style w:type="character" w:styleId="Kommentarsreferens">
    <w:name w:val="annotation reference"/>
    <w:basedOn w:val="Standardstycketeckensnitt"/>
    <w:uiPriority w:val="99"/>
    <w:semiHidden/>
    <w:rPr>
      <w:sz w:val="16"/>
      <w:szCs w:val="16"/>
    </w:rPr>
  </w:style>
  <w:style w:type="paragraph" w:styleId="Kommentarsmne">
    <w:name w:val="annotation subject"/>
    <w:basedOn w:val="Kommentarer"/>
    <w:next w:val="Kommentarer"/>
    <w:link w:val="KommentarsmneChar"/>
    <w:uiPriority w:val="99"/>
    <w:semiHidden/>
    <w:rsid w:val="00DF03B2"/>
    <w:rPr>
      <w:b/>
      <w:bCs/>
    </w:rPr>
  </w:style>
  <w:style w:type="character" w:customStyle="1" w:styleId="KommentarsmneChar">
    <w:name w:val="Kommentarsämne Char"/>
    <w:basedOn w:val="KommentarerChar"/>
    <w:link w:val="Kommentarsmne"/>
    <w:uiPriority w:val="99"/>
    <w:semiHidden/>
    <w:rsid w:val="00DF03B2"/>
    <w:rPr>
      <w:rFonts w:eastAsia="Times New Roman" w:cs="Times New Roman"/>
      <w:b/>
      <w:bCs/>
      <w:sz w:val="20"/>
      <w:szCs w:val="20"/>
    </w:rPr>
  </w:style>
  <w:style w:type="paragraph" w:styleId="Revision">
    <w:name w:val="Revision"/>
    <w:hidden/>
    <w:uiPriority w:val="99"/>
    <w:semiHidden/>
    <w:rsid w:val="00DF03B2"/>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18904180">
      <w:bodyDiv w:val="1"/>
      <w:marLeft w:val="0"/>
      <w:marRight w:val="0"/>
      <w:marTop w:val="0"/>
      <w:marBottom w:val="0"/>
      <w:divBdr>
        <w:top w:val="none" w:sz="0" w:space="0" w:color="auto"/>
        <w:left w:val="none" w:sz="0" w:space="0" w:color="auto"/>
        <w:bottom w:val="none" w:sz="0" w:space="0" w:color="auto"/>
        <w:right w:val="none" w:sz="0" w:space="0" w:color="auto"/>
      </w:divBdr>
    </w:div>
    <w:div w:id="139889598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8.xml"/><Relationship Id="rId21" Type="http://schemas.openxmlformats.org/officeDocument/2006/relationships/footer" Target="footer3.xml"/><Relationship Id="rId34" Type="http://schemas.openxmlformats.org/officeDocument/2006/relationships/image" Target="media/image8.png"/><Relationship Id="rId42" Type="http://schemas.openxmlformats.org/officeDocument/2006/relationships/header" Target="header9.xml"/><Relationship Id="rId47" Type="http://schemas.openxmlformats.org/officeDocument/2006/relationships/footer" Target="footer11.xml"/><Relationship Id="rId50" Type="http://schemas.openxmlformats.org/officeDocument/2006/relationships/header" Target="header13.xml"/><Relationship Id="rId55" Type="http://schemas.openxmlformats.org/officeDocument/2006/relationships/footer" Target="footer15.xml"/><Relationship Id="rId63" Type="http://schemas.openxmlformats.org/officeDocument/2006/relationships/header" Target="header20.xml"/><Relationship Id="rId68" Type="http://schemas.openxmlformats.org/officeDocument/2006/relationships/header" Target="header22.xml"/><Relationship Id="rId7" Type="http://schemas.openxmlformats.org/officeDocument/2006/relationships/customXml" Target="../customXml/item7.xml"/><Relationship Id="rId71" Type="http://schemas.openxmlformats.org/officeDocument/2006/relationships/footer" Target="footer23.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image" Target="media/image3.png"/><Relationship Id="rId11" Type="http://schemas.openxmlformats.org/officeDocument/2006/relationships/webSettings" Target="webSettings.xml"/><Relationship Id="rId24" Type="http://schemas.openxmlformats.org/officeDocument/2006/relationships/footer" Target="footer4.xml"/><Relationship Id="rId32" Type="http://schemas.openxmlformats.org/officeDocument/2006/relationships/image" Target="media/image6.png"/><Relationship Id="rId37" Type="http://schemas.openxmlformats.org/officeDocument/2006/relationships/image" Target="media/image11.png"/><Relationship Id="rId40" Type="http://schemas.openxmlformats.org/officeDocument/2006/relationships/footer" Target="footer7.xml"/><Relationship Id="rId45" Type="http://schemas.openxmlformats.org/officeDocument/2006/relationships/header" Target="header11.xml"/><Relationship Id="rId53" Type="http://schemas.openxmlformats.org/officeDocument/2006/relationships/footer" Target="footer14.xml"/><Relationship Id="rId58" Type="http://schemas.openxmlformats.org/officeDocument/2006/relationships/footer" Target="footer16.xml"/><Relationship Id="rId66" Type="http://schemas.openxmlformats.org/officeDocument/2006/relationships/header" Target="header21.xml"/><Relationship Id="rId7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0.emf"/><Relationship Id="rId23" Type="http://schemas.openxmlformats.org/officeDocument/2006/relationships/header" Target="header5.xml"/><Relationship Id="rId28" Type="http://schemas.openxmlformats.org/officeDocument/2006/relationships/image" Target="media/image2.png"/><Relationship Id="rId36" Type="http://schemas.openxmlformats.org/officeDocument/2006/relationships/image" Target="media/image10.png"/><Relationship Id="rId49" Type="http://schemas.openxmlformats.org/officeDocument/2006/relationships/footer" Target="footer12.xml"/><Relationship Id="rId57" Type="http://schemas.openxmlformats.org/officeDocument/2006/relationships/header" Target="header17.xml"/><Relationship Id="rId61" Type="http://schemas.openxmlformats.org/officeDocument/2006/relationships/footer" Target="footer18.xml"/><Relationship Id="rId10" Type="http://schemas.openxmlformats.org/officeDocument/2006/relationships/settings" Target="settings.xml"/><Relationship Id="rId19" Type="http://schemas.openxmlformats.org/officeDocument/2006/relationships/footer" Target="footer2.xml"/><Relationship Id="rId31" Type="http://schemas.openxmlformats.org/officeDocument/2006/relationships/image" Target="media/image5.png"/><Relationship Id="rId44" Type="http://schemas.openxmlformats.org/officeDocument/2006/relationships/header" Target="header10.xml"/><Relationship Id="rId52" Type="http://schemas.openxmlformats.org/officeDocument/2006/relationships/footer" Target="footer13.xml"/><Relationship Id="rId60" Type="http://schemas.openxmlformats.org/officeDocument/2006/relationships/header" Target="header18.xml"/><Relationship Id="rId65" Type="http://schemas.openxmlformats.org/officeDocument/2006/relationships/footer" Target="footer20.xml"/><Relationship Id="rId73" Type="http://schemas.openxmlformats.org/officeDocument/2006/relationships/footer" Target="footer24.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image" Target="media/image4.png"/><Relationship Id="rId35" Type="http://schemas.openxmlformats.org/officeDocument/2006/relationships/image" Target="media/image9.png"/><Relationship Id="rId43" Type="http://schemas.openxmlformats.org/officeDocument/2006/relationships/footer" Target="footer9.xml"/><Relationship Id="rId48" Type="http://schemas.openxmlformats.org/officeDocument/2006/relationships/header" Target="header12.xml"/><Relationship Id="rId56" Type="http://schemas.openxmlformats.org/officeDocument/2006/relationships/header" Target="header16.xml"/><Relationship Id="rId64" Type="http://schemas.openxmlformats.org/officeDocument/2006/relationships/footer" Target="footer19.xml"/><Relationship Id="rId69" Type="http://schemas.openxmlformats.org/officeDocument/2006/relationships/header" Target="header23.xml"/><Relationship Id="rId8" Type="http://schemas.openxmlformats.org/officeDocument/2006/relationships/numbering" Target="numbering.xml"/><Relationship Id="rId51" Type="http://schemas.openxmlformats.org/officeDocument/2006/relationships/header" Target="header14.xml"/><Relationship Id="rId72" Type="http://schemas.openxmlformats.org/officeDocument/2006/relationships/header" Target="header24.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image" Target="media/image7.png"/><Relationship Id="rId38" Type="http://schemas.openxmlformats.org/officeDocument/2006/relationships/header" Target="header7.xml"/><Relationship Id="rId46" Type="http://schemas.openxmlformats.org/officeDocument/2006/relationships/footer" Target="footer10.xml"/><Relationship Id="rId59" Type="http://schemas.openxmlformats.org/officeDocument/2006/relationships/footer" Target="footer17.xml"/><Relationship Id="rId67" Type="http://schemas.openxmlformats.org/officeDocument/2006/relationships/footer" Target="footer21.xml"/><Relationship Id="rId20" Type="http://schemas.openxmlformats.org/officeDocument/2006/relationships/header" Target="header3.xml"/><Relationship Id="rId41" Type="http://schemas.openxmlformats.org/officeDocument/2006/relationships/footer" Target="footer8.xml"/><Relationship Id="rId54" Type="http://schemas.openxmlformats.org/officeDocument/2006/relationships/header" Target="header15.xml"/><Relationship Id="rId62" Type="http://schemas.openxmlformats.org/officeDocument/2006/relationships/header" Target="header19.xml"/><Relationship Id="rId70" Type="http://schemas.openxmlformats.org/officeDocument/2006/relationships/footer" Target="footer22.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dokumentvärden xmlns="http://rkdhs/mallar/lagstiftning/Prop/Prop.xsd">
  <departementsnamn>Näringsdepartementet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Wallström, Baylan, Hallengren, Hultqvist, Andersson, Hellmark 
Knutsson, Bolund, Damberg, Bah Kuhnke, Strandhäll, Fridolin, 
Eriksson, Linde, Skog, Ekström, Fritzon, Eneroth</närvarande>
  <föredragande>statsminister Löfven, ordförande, och statsråden Lövin, Wallström, Y Johansson, M Johansson, Baylan, Hallengren, Bucht, Hultqvist, Andersson, Hellmark Knutsson, Bolund, Damberg, Bah Kuhnke, Strandhäll, Shekarabi, Fridolin, Eriksson, Linde, Skog, Ekström, Fritzon, Eneroth
</föredragande>
  <departementsenhet id="Näringsdepartementet"/>
  <dokumentnummer etikett="Prop.">2018/19:36</dokumentnummer>
  <titel>Kompletterande bestämmelser till EU:s förordning om gränsöverskridande paketleveranstjänster</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2.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Näringsdepartementet</TermName>
          <TermId xmlns="http://schemas.microsoft.com/office/infopath/2007/PartnerControls">6a8d1c8a-1d2b-4b66-bd42-fbe9e2cc78cf</TermId>
        </TermInfo>
      </Terms>
    </k46d94c0acf84ab9a79866a9d8b1905f>
    <TaxCatchAll xmlns="cc625d36-bb37-4650-91b9-0c96159295ba">
      <Value>27</Value>
    </TaxCatchAll>
    <DirtyMigration xmlns="4e9c2f0c-7bf8-49af-8356-cbf363fc78a7">false</DirtyMigration>
    <_dlc_DocId xmlns="4f5ca95d-8798-43a8-9b50-3b2f8b9416bf">6VV7YVCVAJZ7-373442560-8011</_dlc_DocId>
    <_dlc_DocIdUrl xmlns="4f5ca95d-8798-43a8-9b50-3b2f8b9416bf">
      <Url>https://dhs.sp.regeringskansliet.se/yta/sb-gransk/_layouts/15/DocIdRedir.aspx?ID=6VV7YVCVAJZ7-373442560-8011</Url>
      <Description>6VV7YVCVAJZ7-373442560-8011</Description>
    </_dlc_DocIdUrl>
    <edbe0b5c82304c8e847ab7b8c02a77c3 xmlns="cc625d36-bb37-4650-91b9-0c96159295ba">
      <Terms xmlns="http://schemas.microsoft.com/office/infopath/2007/PartnerControls"/>
    </edbe0b5c82304c8e847ab7b8c02a77c3>
    <Nyckelord xmlns="4f5ca95d-8798-43a8-9b50-3b2f8b9416bf" xsi:nil="true"/>
    <Diarienummer xmlns="4f5ca95d-8798-43a8-9b50-3b2f8b9416b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2" ma:contentTypeDescription="Skapa ett nytt dokument." ma:contentTypeScope="" ma:versionID="1f15ff5ae0ec502823dbdb84f8b81361">
  <xsd:schema xmlns:xsd="http://www.w3.org/2001/XMLSchema" xmlns:xs="http://www.w3.org/2001/XMLSchema" xmlns:p="http://schemas.microsoft.com/office/2006/metadata/properties" xmlns:ns2="4f5ca95d-8798-43a8-9b50-3b2f8b9416bf" xmlns:ns3="cc625d36-bb37-4650-91b9-0c96159295ba" xmlns:ns5="4e9c2f0c-7bf8-49af-8356-cbf363fc78a7" targetNamespace="http://schemas.microsoft.com/office/2006/metadata/properties" ma:root="true" ma:fieldsID="3326e1c54dda49856b50310d5642dc5d" ns2:_="" ns3:_="" ns5:_="">
    <xsd:import namespace="4f5ca95d-8798-43a8-9b50-3b2f8b9416bf"/>
    <xsd:import namespace="cc625d36-bb37-4650-91b9-0c96159295ba"/>
    <xsd:import namespace="4e9c2f0c-7bf8-49af-8356-cbf363fc78a7"/>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2:Diarienummer" minOccurs="0"/>
                <xsd:element ref="ns2: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Diarienummer" ma:index="16" nillable="true" ma:displayName="Diarienummer" ma:description="" ma:internalName="RecordNumber">
      <xsd:simpleType>
        <xsd:restriction base="dms:Text"/>
      </xsd:simpleType>
    </xsd:element>
    <xsd:element name="Nyckelord" ma:index="17" nillable="true" ma:displayName="Nyckelord" ma:description="" ma:internalName="RKNyckelord">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DirtyMigration" ma:index="19" nillable="true" ma:displayName="Migrerad inte uppdaterad" ma:default="0" ma:internalName="DirtyMigration">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haredContentType xmlns="Microsoft.SharePoint.Taxonomy.ContentTypeSync" SourceId="d07acfae-4dfa-4949-99a8-259efd31a6ae" ContentTypeId="0x010100BBA312BF02777149882D207184EC35C0" PreviousValue="false"/>
</file>

<file path=customXml/item7.xml><?xml version="1.0" encoding="utf-8"?>
<?mso-contentType ?>
<customXsn xmlns="http://schemas.microsoft.com/office/2006/metadata/customXsn">
  <xsnLocation/>
  <cached>True</cached>
  <openByDefault>True</openByDefault>
  <xsnScope>/yta/sb-gransk/Propositionspublicering</xsnScope>
</customXsn>
</file>

<file path=customXml/itemProps1.xml><?xml version="1.0" encoding="utf-8"?>
<ds:datastoreItem xmlns:ds="http://schemas.openxmlformats.org/officeDocument/2006/customXml" ds:itemID="{068625C3-B546-44A5-B525-B7CC092E5AD6}"/>
</file>

<file path=customXml/itemProps2.xml><?xml version="1.0" encoding="utf-8"?>
<ds:datastoreItem xmlns:ds="http://schemas.openxmlformats.org/officeDocument/2006/customXml" ds:itemID="{BD85182E-6CBA-43EC-8D51-E55E9FF4D493}"/>
</file>

<file path=customXml/itemProps3.xml><?xml version="1.0" encoding="utf-8"?>
<ds:datastoreItem xmlns:ds="http://schemas.openxmlformats.org/officeDocument/2006/customXml" ds:itemID="{DDCB8EF7-281A-4362-998C-EA8BB7940D6F}"/>
</file>

<file path=customXml/itemProps4.xml><?xml version="1.0" encoding="utf-8"?>
<ds:datastoreItem xmlns:ds="http://schemas.openxmlformats.org/officeDocument/2006/customXml" ds:itemID="{DD9488E5-6833-4B51-94AC-76551B81F5FE}"/>
</file>

<file path=customXml/itemProps5.xml><?xml version="1.0" encoding="utf-8"?>
<ds:datastoreItem xmlns:ds="http://schemas.openxmlformats.org/officeDocument/2006/customXml" ds:itemID="{CA725A8C-0BDB-4CBA-B36A-80649C16A7DE}"/>
</file>

<file path=customXml/itemProps6.xml><?xml version="1.0" encoding="utf-8"?>
<ds:datastoreItem xmlns:ds="http://schemas.openxmlformats.org/officeDocument/2006/customXml" ds:itemID="{5BB75E80-3D47-418D-B1BC-DEC21BA5D734}"/>
</file>

<file path=customXml/itemProps7.xml><?xml version="1.0" encoding="utf-8"?>
<ds:datastoreItem xmlns:ds="http://schemas.openxmlformats.org/officeDocument/2006/customXml" ds:itemID="{E0FA6081-FBC6-4E50-A6A2-664260C53A28}"/>
</file>

<file path=docProps/app.xml><?xml version="1.0" encoding="utf-8"?>
<Properties xmlns="http://schemas.openxmlformats.org/officeDocument/2006/extended-properties" xmlns:vt="http://schemas.openxmlformats.org/officeDocument/2006/docPropsVTypes">
  <Template>Normal</Template>
  <TotalTime>0</TotalTime>
  <Pages>3</Pages>
  <Words>18222</Words>
  <Characters>96577</Characters>
  <Application>Microsoft Office Word</Application>
  <DocSecurity>4</DocSecurity>
  <Lines>804</Lines>
  <Paragraphs>229</Paragraphs>
  <ScaleCrop>false</ScaleCrop>
  <HeadingPairs>
    <vt:vector size="2" baseType="variant">
      <vt:variant>
        <vt:lpstr>Rubrik</vt:lpstr>
      </vt:variant>
      <vt:variant>
        <vt:i4>1</vt:i4>
      </vt:variant>
    </vt:vector>
  </HeadingPairs>
  <TitlesOfParts>
    <vt:vector size="1" baseType="lpstr">
      <vt:lpstr>Kompletterande bestämmelser till EU:s förordning om gränsöverskridande paketleveranstjänster</vt:lpstr>
    </vt:vector>
  </TitlesOfParts>
  <Company>Regeringskansliet</Company>
  <LinksUpToDate>false</LinksUpToDate>
  <CharactersWithSpaces>114570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Kompletterande bestämmelser till EU:s förordning om gränsöverskridande paketleveranstjänster</dc:title>
  <dc:creator>Sandra Zetterdahl</dc:creator>
  <cp:lastModifiedBy>Mona Wiklund</cp:lastModifiedBy>
  <cp:revision>2</cp:revision>
  <cp:lastPrinted>2019-01-10T12:44:00Z</cp:lastPrinted>
  <dcterms:created xsi:type="dcterms:W3CDTF">2019-01-10T15:05:00Z</dcterms:created>
  <dcterms:modified xsi:type="dcterms:W3CDTF">2019-01-10T15:05:00Z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f3dbf85a-b236-478b-9df6-f598110abd47</vt:lpwstr>
  </property>
  <property fmtid="{D5CDD505-2E9C-101B-9397-08002B2CF9AE}" pid="4" name="TaxKeyword">
    <vt:lpwstr/>
  </property>
  <property fmtid="{D5CDD505-2E9C-101B-9397-08002B2CF9AE}" pid="5" name="Organisation">
    <vt:lpwstr>27;#Näringsdepartementet|6a8d1c8a-1d2b-4b66-bd42-fbe9e2cc78cf</vt:lpwstr>
  </property>
  <property fmtid="{D5CDD505-2E9C-101B-9397-08002B2CF9AE}" pid="6" name="ActivityCategory">
    <vt:lpwstr/>
  </property>
  <property fmtid="{D5CDD505-2E9C-101B-9397-08002B2CF9AE}" pid="7" name="TaxKeywordTaxHTField">
    <vt:lpwstr/>
  </property>
</Properties>
</file>