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Hlk60665741"/>
    <w:bookmarkStart w:id="1" w:name="_GoBack"/>
    <w:bookmarkEnd w:id="1"/>
    <w:p w14:paraId="16E138AE" w14:textId="021A81AD" w:rsidR="00D47D96" w:rsidRDefault="00A95D53" w:rsidP="00A405B1">
      <w:pPr>
        <w:pStyle w:val="Prophuvudrubrik"/>
      </w:pPr>
      <w:sdt>
        <w:sdtPr>
          <w:alias w:val="Publikation"/>
          <w:tag w:val="Publikation"/>
          <w:id w:val="577641782"/>
          <w:lock w:val="contentLocked"/>
          <w:text/>
        </w:sdtPr>
        <w:sdtEndPr/>
        <w:sdtContent>
          <w:r w:rsidR="002B5103">
            <w:t>Regeringens skrivelse</w:t>
          </w:r>
        </w:sdtContent>
      </w:sdt>
      <w:r w:rsidR="00D47D96">
        <w:rPr>
          <w:noProof/>
          <w:lang w:eastAsia="sv-SE"/>
        </w:rPr>
        <mc:AlternateContent>
          <mc:Choice Requires="wps">
            <w:drawing>
              <wp:anchor distT="0" distB="0" distL="114300" distR="114300" simplePos="0" relativeHeight="251658240" behindDoc="1" locked="0" layoutInCell="1" allowOverlap="1" wp14:anchorId="1FB039A5" wp14:editId="46A03201">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0FC3669" w14:textId="77777777" w:rsidR="00966883" w:rsidRPr="00811BB8" w:rsidRDefault="00966883" w:rsidP="00A405B1">
                                <w:pPr>
                                  <w:pStyle w:val="Brdtext"/>
                                </w:pPr>
                                <w:r>
                                  <w:rPr>
                                    <w:noProof/>
                                    <w:lang w:eastAsia="sv-SE"/>
                                  </w:rPr>
                                  <w:drawing>
                                    <wp:inline distT="0" distB="0" distL="0" distR="0" wp14:anchorId="6CBE556C" wp14:editId="5CDFF5B0">
                                      <wp:extent cx="514155" cy="919017"/>
                                      <wp:effectExtent l="0" t="0" r="635" b="0"/>
                                      <wp:docPr id="1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FB039A5"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0FC3669" w14:textId="77777777" w:rsidR="00966883" w:rsidRPr="00811BB8" w:rsidRDefault="00966883" w:rsidP="00A405B1">
                          <w:pPr>
                            <w:pStyle w:val="Brdtext"/>
                          </w:pPr>
                          <w:r>
                            <w:rPr>
                              <w:noProof/>
                              <w:lang w:eastAsia="sv-SE"/>
                            </w:rPr>
                            <w:drawing>
                              <wp:inline distT="0" distB="0" distL="0" distR="0" wp14:anchorId="6CBE556C" wp14:editId="5CDFF5B0">
                                <wp:extent cx="514155" cy="919017"/>
                                <wp:effectExtent l="0" t="0" r="635" b="0"/>
                                <wp:docPr id="10"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59483996" w14:textId="3FD74027" w:rsidR="00D47D96" w:rsidRDefault="002B5103" w:rsidP="00A405B1">
          <w:pPr>
            <w:pStyle w:val="Prophuvudrubrik"/>
          </w:pPr>
          <w:r>
            <w:t>2020/21:76</w:t>
          </w:r>
        </w:p>
      </w:sdtContent>
    </w:sdt>
    <w:p w14:paraId="42D6092E" w14:textId="77777777" w:rsidR="00D47D96" w:rsidRPr="00D01F17" w:rsidRDefault="00D47D96" w:rsidP="00A405B1">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D47D96" w14:paraId="0EB1715C" w14:textId="77777777" w:rsidTr="00A405B1">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282B13D0" w14:textId="3741932A" w:rsidR="00D47D96" w:rsidRDefault="002B5103" w:rsidP="00A405B1">
                <w:pPr>
                  <w:pStyle w:val="Proprubrik"/>
                  <w:spacing w:after="20"/>
                </w:pPr>
                <w:r>
                  <w:t>Redovisning av verksamheten i Internationella valutafonden, Världsbanksgruppen samt regionala utvecklings- och investeringsbanker 2019 och 2020</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17A3CDD5" w14:textId="31C9F449" w:rsidR="00D47D96" w:rsidRDefault="002B5103" w:rsidP="00A405B1">
                <w:pPr>
                  <w:pStyle w:val="Proprubrik"/>
                </w:pPr>
                <w:r>
                  <w:t>Skr.</w:t>
                </w:r>
              </w:p>
            </w:sdtContent>
          </w:sdt>
          <w:sdt>
            <w:sdtPr>
              <w:rPr>
                <w:szCs w:val="26"/>
              </w:rPr>
              <w:alias w:val="Nummer"/>
              <w:tag w:val="Nummer"/>
              <w:id w:val="1093290642"/>
              <w:dataBinding w:prefixMappings="xmlns:ns0='http://rkdhs/mallar/lagstiftning/Skr/Skr.xsd'" w:xpath="/ns0:dokumentvärden[1]/ns0:dokumentnummer[1]" w:storeItemID="{068625C3-B546-44A5-B525-B7CC092E5AD6}"/>
              <w:text/>
            </w:sdtPr>
            <w:sdtEndPr/>
            <w:sdtContent>
              <w:p w14:paraId="021C31DC" w14:textId="100A7BD4" w:rsidR="00D47D96" w:rsidRPr="00141F91" w:rsidRDefault="002B5103" w:rsidP="00A405B1">
                <w:pPr>
                  <w:pStyle w:val="Proprubrik"/>
                  <w:rPr>
                    <w:szCs w:val="26"/>
                  </w:rPr>
                </w:pPr>
                <w:r>
                  <w:rPr>
                    <w:szCs w:val="26"/>
                  </w:rPr>
                  <w:t>2020/21:76</w:t>
                </w:r>
              </w:p>
            </w:sdtContent>
          </w:sdt>
        </w:tc>
      </w:tr>
    </w:tbl>
    <w:p w14:paraId="48567EE3" w14:textId="77777777" w:rsidR="00D47D96" w:rsidRDefault="00D47D96" w:rsidP="00A405B1">
      <w:pPr>
        <w:pStyle w:val="Brdtext"/>
        <w:spacing w:before="60"/>
      </w:pPr>
    </w:p>
    <w:p w14:paraId="394E983E" w14:textId="77777777" w:rsidR="00D47D96" w:rsidRDefault="00D47D96" w:rsidP="00A405B1">
      <w:pPr>
        <w:pStyle w:val="Brdtext"/>
      </w:pPr>
      <w:r>
        <w:t>Regeringen överlämnar denna skrivelse till riksdagen.</w:t>
      </w:r>
    </w:p>
    <w:p w14:paraId="17334AD5" w14:textId="77777777" w:rsidR="00D47D96" w:rsidRDefault="00D47D96" w:rsidP="00A405B1">
      <w:pPr>
        <w:pStyle w:val="Brdtext"/>
      </w:pPr>
    </w:p>
    <w:p w14:paraId="25CA8BB9" w14:textId="3880C003" w:rsidR="00D47D96" w:rsidRDefault="00D47D96" w:rsidP="00A405B1">
      <w:pPr>
        <w:pStyle w:val="Brdtext"/>
      </w:pPr>
      <w:r>
        <w:t xml:space="preserve">Stockholm </w:t>
      </w:r>
      <w:sdt>
        <w:sdtPr>
          <w:alias w:val="Datum"/>
          <w:tag w:val="Datum"/>
          <w:id w:val="750776800"/>
          <w:placeholder>
            <w:docPart w:val="74D3A4DB0FA5418BBEB46CA23C365B7B"/>
          </w:placeholder>
          <w:date w:fullDate="2021-01-21T00:00:00Z">
            <w:dateFormat w:val="'den' d MMMM yyyy"/>
            <w:lid w:val="sv-SE"/>
            <w:storeMappedDataAs w:val="dateTime"/>
            <w:calendar w:val="gregorian"/>
          </w:date>
        </w:sdtPr>
        <w:sdtEndPr/>
        <w:sdtContent>
          <w:r w:rsidR="002B5103">
            <w:t>den 21 januari 2021</w:t>
          </w:r>
        </w:sdtContent>
      </w:sdt>
    </w:p>
    <w:p w14:paraId="665EF07A" w14:textId="77777777" w:rsidR="00D47D96" w:rsidRDefault="00D47D96" w:rsidP="00A405B1">
      <w:pPr>
        <w:pStyle w:val="Brdtextmedindrag"/>
      </w:pPr>
    </w:p>
    <w:sdt>
      <w:sdtPr>
        <w:alias w:val="Namnunderskrift1"/>
        <w:tag w:val="Namnunderskrift1"/>
        <w:id w:val="146416067"/>
        <w:placeholder>
          <w:docPart w:val="324D222ACFEC4B389FDBC842B61466EB"/>
        </w:placeholder>
        <w:dataBinding w:prefixMappings="xmlns:ns0='http://rkdhs/mallar/lagstiftning/Skr/Skr.xsd'" w:xpath="/ns0:dokumentvärden[1]/ns0:namnunderskrift1[1]" w:storeItemID="{068625C3-B546-44A5-B525-B7CC092E5AD6}"/>
        <w:text/>
      </w:sdtPr>
      <w:sdtEndPr/>
      <w:sdtContent>
        <w:p w14:paraId="633C61F8" w14:textId="420892A8" w:rsidR="00D47D96" w:rsidRDefault="002B5103" w:rsidP="00A405B1">
          <w:pPr>
            <w:pStyle w:val="Propnamnunderskrift1"/>
          </w:pPr>
          <w:r>
            <w:t xml:space="preserve">Stefan </w:t>
          </w:r>
          <w:proofErr w:type="spellStart"/>
          <w:r>
            <w:t>Löfven</w:t>
          </w:r>
          <w:proofErr w:type="spellEnd"/>
        </w:p>
      </w:sdtContent>
    </w:sdt>
    <w:p w14:paraId="1E874548" w14:textId="033B4498" w:rsidR="00D47D96" w:rsidRDefault="00D47D96" w:rsidP="00A405B1">
      <w:pPr>
        <w:pStyle w:val="Propnamnunderskrift2"/>
        <w:tabs>
          <w:tab w:val="clear" w:pos="2693"/>
          <w:tab w:val="clear" w:pos="7474"/>
          <w:tab w:val="left" w:pos="2126"/>
        </w:tabs>
      </w:pPr>
      <w:r>
        <w:tab/>
      </w:r>
      <w:sdt>
        <w:sdtPr>
          <w:alias w:val="Namnunderskrift2"/>
          <w:tag w:val="Namnunderskrift2"/>
          <w:id w:val="-873931827"/>
          <w:placeholder>
            <w:docPart w:val="B6C6E67FCFDC4069A3F1FCE76ACFCCD5"/>
          </w:placeholder>
          <w:text/>
        </w:sdtPr>
        <w:sdtEndPr/>
        <w:sdtContent>
          <w:r w:rsidR="002B5103">
            <w:t>Magdalena Andersson</w:t>
          </w:r>
        </w:sdtContent>
      </w:sdt>
    </w:p>
    <w:p w14:paraId="46799AFF" w14:textId="11D45F17" w:rsidR="00D47D96" w:rsidRPr="008624B2" w:rsidRDefault="00D47D96" w:rsidP="00A405B1">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contentLocked"/>
          <w:dataBinding w:prefixMappings="xmlns:ns0='http://rkdhs/mallar/lagstiftning/Skr/Skr.xsd'" w:xpath="/ns0:dokumentvärden[1]/ns0:departementsnamn[1]" w:storeItemID="{068625C3-B546-44A5-B525-B7CC092E5AD6}"/>
          <w:text/>
        </w:sdtPr>
        <w:sdtEndPr/>
        <w:sdtContent>
          <w:r w:rsidR="002B5103">
            <w:rPr>
              <w:i w:val="0"/>
            </w:rPr>
            <w:t>Finansdepartementet</w:t>
          </w:r>
        </w:sdtContent>
      </w:sdt>
      <w:r w:rsidRPr="008624B2">
        <w:rPr>
          <w:i w:val="0"/>
        </w:rPr>
        <w:t>)</w:t>
      </w:r>
    </w:p>
    <w:p w14:paraId="423BF92F" w14:textId="77777777" w:rsidR="00D47D96" w:rsidRDefault="00D47D96" w:rsidP="00A405B1">
      <w:pPr>
        <w:pStyle w:val="Brdtextmedindrag"/>
      </w:pPr>
    </w:p>
    <w:p w14:paraId="11D36408" w14:textId="77777777" w:rsidR="00D47D96" w:rsidRDefault="00D47D96" w:rsidP="00A405B1">
      <w:pPr>
        <w:pStyle w:val="Brdtextmedindrag"/>
      </w:pPr>
    </w:p>
    <w:p w14:paraId="75B14638" w14:textId="77777777" w:rsidR="00D47D96" w:rsidRDefault="00D47D96" w:rsidP="00A405B1">
      <w:pPr>
        <w:pStyle w:val="Brdtextmedindrag"/>
      </w:pPr>
    </w:p>
    <w:p w14:paraId="2CDFBED7" w14:textId="36B198F8" w:rsidR="00D47D96" w:rsidRDefault="00D47D96" w:rsidP="00A405B1">
      <w:pPr>
        <w:pStyle w:val="Proprubrik"/>
        <w:spacing w:before="80" w:after="400"/>
      </w:pPr>
      <w:r>
        <w:t>Skrivelsens huvudsakliga innehåll</w:t>
      </w:r>
    </w:p>
    <w:p w14:paraId="5CF7EE34" w14:textId="05EC0016" w:rsidR="00D47D96" w:rsidRDefault="00D47D96" w:rsidP="00246D46">
      <w:pPr>
        <w:pStyle w:val="Brdtext"/>
      </w:pPr>
      <w:r>
        <w:t xml:space="preserve">I skrivelsen </w:t>
      </w:r>
      <w:r w:rsidRPr="00767E78">
        <w:t xml:space="preserve">redogörs för verksamheten </w:t>
      </w:r>
      <w:r w:rsidR="00452539">
        <w:t xml:space="preserve">under 2019 och 2020 </w:t>
      </w:r>
      <w:r w:rsidRPr="00767E78">
        <w:t xml:space="preserve">i Asiatiska </w:t>
      </w:r>
      <w:r>
        <w:t>b</w:t>
      </w:r>
      <w:r w:rsidRPr="00767E78">
        <w:t xml:space="preserve">anken för </w:t>
      </w:r>
      <w:r>
        <w:t>i</w:t>
      </w:r>
      <w:r w:rsidRPr="00767E78">
        <w:t>nfrastrukturinvesteringar,</w:t>
      </w:r>
      <w:r w:rsidR="00246D46">
        <w:t xml:space="preserve"> </w:t>
      </w:r>
      <w:proofErr w:type="gramStart"/>
      <w:r w:rsidR="00246D46">
        <w:t>Europeiska</w:t>
      </w:r>
      <w:proofErr w:type="gramEnd"/>
      <w:r w:rsidR="00246D46">
        <w:t xml:space="preserve"> banken för återupp</w:t>
      </w:r>
      <w:r w:rsidR="0041071B">
        <w:softHyphen/>
      </w:r>
      <w:r w:rsidR="00246D46">
        <w:t>byggnad och</w:t>
      </w:r>
      <w:r w:rsidR="000B6A62">
        <w:t xml:space="preserve"> </w:t>
      </w:r>
      <w:r w:rsidR="00246D46">
        <w:t>utveckling,</w:t>
      </w:r>
      <w:r w:rsidRPr="00767E78">
        <w:t xml:space="preserve"> Europeiska investeringsbanken, Internationella valutafonden, Nordiska investeringsbanken och Världsbanksgruppen</w:t>
      </w:r>
      <w:r w:rsidR="00452539">
        <w:t>.</w:t>
      </w:r>
    </w:p>
    <w:p w14:paraId="56462B4C" w14:textId="4994BEBB" w:rsidR="00D47D96" w:rsidRPr="00D47D96" w:rsidRDefault="00D47D96" w:rsidP="00D47D96">
      <w:pPr>
        <w:pStyle w:val="Brdtextmedindrag"/>
      </w:pPr>
      <w:r>
        <w:t xml:space="preserve">I skrivelsen behandlas de internationella finansiella institutionernas arbete med finansiell och monetär stabilitet samt institutionernas insatser och resurssituation. Skrivelsen innehåller även bedömningar av </w:t>
      </w:r>
      <w:r w:rsidR="00455CFD">
        <w:t>inter</w:t>
      </w:r>
      <w:r w:rsidR="0041071B">
        <w:softHyphen/>
      </w:r>
      <w:r w:rsidR="00455CFD">
        <w:t xml:space="preserve">nationell </w:t>
      </w:r>
      <w:r>
        <w:t>ekonomisk och finansiell utveckling</w:t>
      </w:r>
      <w:r w:rsidR="00455CFD">
        <w:t>.</w:t>
      </w:r>
      <w:r>
        <w:t xml:space="preserve"> Vidare behandlas </w:t>
      </w:r>
      <w:r w:rsidR="00EE672C">
        <w:t>institutio</w:t>
      </w:r>
      <w:r w:rsidR="0041071B">
        <w:softHyphen/>
      </w:r>
      <w:r w:rsidR="00EE672C">
        <w:t>nernas arbete med</w:t>
      </w:r>
      <w:r>
        <w:t xml:space="preserve"> jämställdhet, miljö</w:t>
      </w:r>
      <w:r w:rsidR="00452539">
        <w:t>,</w:t>
      </w:r>
      <w:r>
        <w:t xml:space="preserve"> klimat och energi,</w:t>
      </w:r>
      <w:r w:rsidR="00C241FE">
        <w:t xml:space="preserve"> andra frågor som är viktiga för institutionerna samt</w:t>
      </w:r>
      <w:r>
        <w:t xml:space="preserve"> </w:t>
      </w:r>
      <w:r w:rsidR="00D40B60">
        <w:t>inflytande</w:t>
      </w:r>
      <w:r w:rsidR="008319B9">
        <w:t xml:space="preserve"> i</w:t>
      </w:r>
      <w:r w:rsidR="00D40B60">
        <w:t xml:space="preserve"> </w:t>
      </w:r>
      <w:r>
        <w:t xml:space="preserve">och styrning </w:t>
      </w:r>
      <w:r w:rsidR="008319B9">
        <w:t>av institu</w:t>
      </w:r>
      <w:r w:rsidR="00C241FE">
        <w:softHyphen/>
      </w:r>
      <w:r w:rsidR="008319B9">
        <w:t>tionerna</w:t>
      </w:r>
      <w:r>
        <w:t xml:space="preserve">. </w:t>
      </w:r>
    </w:p>
    <w:p w14:paraId="1EA9188C" w14:textId="77777777" w:rsidR="00D47D96" w:rsidRDefault="00D47D96" w:rsidP="00A405B1">
      <w:pPr>
        <w:pStyle w:val="Brdtext"/>
      </w:pP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581F6F8D" w14:textId="77777777" w:rsidR="00D47D96" w:rsidRPr="00773619" w:rsidRDefault="00D47D96" w:rsidP="00A405B1">
          <w:pPr>
            <w:pStyle w:val="Innehllsfrteckning"/>
            <w:pageBreakBefore/>
            <w:rPr>
              <w:sz w:val="30"/>
              <w:szCs w:val="30"/>
            </w:rPr>
          </w:pPr>
          <w:r w:rsidRPr="00773619">
            <w:rPr>
              <w:rFonts w:eastAsiaTheme="minorHAnsi"/>
              <w:noProof/>
              <w:sz w:val="30"/>
              <w:szCs w:val="30"/>
            </w:rPr>
            <w:t>Innehållsförteckning</w:t>
          </w:r>
        </w:p>
        <w:p w14:paraId="090B3931" w14:textId="4C62513D" w:rsidR="00D346AE" w:rsidRPr="00951823" w:rsidRDefault="00D47D96">
          <w:pPr>
            <w:pStyle w:val="Innehll1"/>
            <w:rPr>
              <w:rFonts w:asciiTheme="minorHAnsi" w:eastAsiaTheme="minorEastAsia" w:hAnsiTheme="minorHAnsi"/>
              <w:color w:val="000000" w:themeColor="text1"/>
              <w:sz w:val="22"/>
              <w:lang w:eastAsia="sv-SE"/>
            </w:rPr>
          </w:pPr>
          <w:r w:rsidRPr="00951823">
            <w:rPr>
              <w:b/>
              <w:color w:val="000000" w:themeColor="text1"/>
              <w:sz w:val="25"/>
              <w:szCs w:val="25"/>
            </w:rPr>
            <w:fldChar w:fldCharType="begin"/>
          </w:r>
          <w:r w:rsidRPr="00951823">
            <w:rPr>
              <w:b/>
              <w:color w:val="000000" w:themeColor="text1"/>
              <w:sz w:val="25"/>
              <w:szCs w:val="25"/>
            </w:rPr>
            <w:instrText xml:space="preserve"> TOC \o "1-3" \h \z \t "Bilaga rubrik;4;Prop. utdrag;5;Prop. rdatablad;6" </w:instrText>
          </w:r>
          <w:r w:rsidRPr="00951823">
            <w:rPr>
              <w:b/>
              <w:color w:val="000000" w:themeColor="text1"/>
              <w:sz w:val="25"/>
              <w:szCs w:val="25"/>
            </w:rPr>
            <w:fldChar w:fldCharType="separate"/>
          </w:r>
          <w:hyperlink w:anchor="_Toc62143030" w:history="1">
            <w:r w:rsidR="00D346AE" w:rsidRPr="00951823">
              <w:rPr>
                <w:rStyle w:val="Hyperlnk"/>
                <w:color w:val="000000" w:themeColor="text1"/>
                <w:u w:val="none"/>
              </w:rPr>
              <w:t>1</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Skrivelsens bakgrund och fokus</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_Toc62143030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3</w:t>
            </w:r>
            <w:r w:rsidR="00D346AE" w:rsidRPr="00951823">
              <w:rPr>
                <w:webHidden/>
                <w:color w:val="000000" w:themeColor="text1"/>
              </w:rPr>
              <w:fldChar w:fldCharType="end"/>
            </w:r>
          </w:hyperlink>
        </w:p>
        <w:p w14:paraId="0E9DB68A" w14:textId="241E0572" w:rsidR="00D346AE" w:rsidRPr="00951823" w:rsidRDefault="00A95D53">
          <w:pPr>
            <w:pStyle w:val="Innehll1"/>
            <w:rPr>
              <w:rFonts w:asciiTheme="minorHAnsi" w:eastAsiaTheme="minorEastAsia" w:hAnsiTheme="minorHAnsi"/>
              <w:color w:val="000000" w:themeColor="text1"/>
              <w:sz w:val="22"/>
              <w:lang w:eastAsia="sv-SE"/>
            </w:rPr>
          </w:pPr>
          <w:hyperlink w:anchor="_Toc62143031" w:history="1">
            <w:r w:rsidR="00D346AE" w:rsidRPr="00951823">
              <w:rPr>
                <w:rStyle w:val="Hyperlnk"/>
                <w:color w:val="000000" w:themeColor="text1"/>
                <w:u w:val="none"/>
              </w:rPr>
              <w:t>2</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Den globala ekonomiska och finansiella utvecklingen</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_Toc62143031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4</w:t>
            </w:r>
            <w:r w:rsidR="00D346AE" w:rsidRPr="00951823">
              <w:rPr>
                <w:webHidden/>
                <w:color w:val="000000" w:themeColor="text1"/>
              </w:rPr>
              <w:fldChar w:fldCharType="end"/>
            </w:r>
          </w:hyperlink>
        </w:p>
        <w:p w14:paraId="53708647" w14:textId="253AC03B" w:rsidR="00D346AE" w:rsidRPr="00951823" w:rsidRDefault="00A95D53">
          <w:pPr>
            <w:pStyle w:val="Innehll1"/>
            <w:rPr>
              <w:rFonts w:asciiTheme="minorHAnsi" w:eastAsiaTheme="minorEastAsia" w:hAnsiTheme="minorHAnsi"/>
              <w:color w:val="000000" w:themeColor="text1"/>
              <w:sz w:val="22"/>
              <w:lang w:eastAsia="sv-SE"/>
            </w:rPr>
          </w:pPr>
          <w:hyperlink w:anchor="_Toc62143032" w:history="1">
            <w:r w:rsidR="00D346AE" w:rsidRPr="00951823">
              <w:rPr>
                <w:rStyle w:val="Hyperlnk"/>
                <w:color w:val="000000" w:themeColor="text1"/>
                <w:u w:val="none"/>
              </w:rPr>
              <w:t>3</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IMF:s bedömning av det ekonomiska läget i Sverige och euroområdet</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_Toc62143032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5</w:t>
            </w:r>
            <w:r w:rsidR="00D346AE" w:rsidRPr="00951823">
              <w:rPr>
                <w:webHidden/>
                <w:color w:val="000000" w:themeColor="text1"/>
              </w:rPr>
              <w:fldChar w:fldCharType="end"/>
            </w:r>
          </w:hyperlink>
        </w:p>
        <w:p w14:paraId="1EDC29D6" w14:textId="7FB8BA4E" w:rsidR="00D346AE" w:rsidRPr="00951823" w:rsidRDefault="00A95D53">
          <w:pPr>
            <w:pStyle w:val="Innehll1"/>
            <w:rPr>
              <w:rFonts w:asciiTheme="minorHAnsi" w:eastAsiaTheme="minorEastAsia" w:hAnsiTheme="minorHAnsi"/>
              <w:color w:val="000000" w:themeColor="text1"/>
              <w:sz w:val="22"/>
              <w:lang w:eastAsia="sv-SE"/>
            </w:rPr>
          </w:pPr>
          <w:hyperlink w:anchor="_Toc62143033" w:history="1">
            <w:r w:rsidR="00D346AE" w:rsidRPr="00951823">
              <w:rPr>
                <w:rStyle w:val="Hyperlnk"/>
                <w:color w:val="000000" w:themeColor="text1"/>
                <w:u w:val="none"/>
              </w:rPr>
              <w:t>4</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Policy- och analysarbete för finansiell och monetär stabilitet</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_Toc62143033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6</w:t>
            </w:r>
            <w:r w:rsidR="00D346AE" w:rsidRPr="00951823">
              <w:rPr>
                <w:webHidden/>
                <w:color w:val="000000" w:themeColor="text1"/>
              </w:rPr>
              <w:fldChar w:fldCharType="end"/>
            </w:r>
          </w:hyperlink>
        </w:p>
        <w:p w14:paraId="7F3DBAA0" w14:textId="0A9E7071" w:rsidR="00D346AE" w:rsidRPr="00951823" w:rsidRDefault="00A95D53">
          <w:pPr>
            <w:pStyle w:val="Innehll2"/>
            <w:rPr>
              <w:rFonts w:asciiTheme="minorHAnsi" w:eastAsiaTheme="minorEastAsia" w:hAnsiTheme="minorHAnsi" w:cstheme="minorBidi"/>
              <w:color w:val="000000" w:themeColor="text1"/>
              <w:sz w:val="22"/>
              <w:szCs w:val="22"/>
              <w:lang w:eastAsia="sv-SE"/>
            </w:rPr>
          </w:pPr>
          <w:hyperlink w:anchor="_Toc62143034" w:history="1">
            <w:r w:rsidR="00D346AE" w:rsidRPr="00951823">
              <w:rPr>
                <w:rStyle w:val="Hyperlnk"/>
                <w:rFonts w:eastAsiaTheme="majorEastAsia"/>
                <w:color w:val="000000" w:themeColor="text1"/>
                <w:u w:val="none"/>
              </w:rPr>
              <w:t>4.1</w:t>
            </w:r>
            <w:r w:rsidR="00D346AE" w:rsidRPr="00951823">
              <w:rPr>
                <w:rFonts w:asciiTheme="minorHAnsi" w:eastAsiaTheme="minorEastAsia" w:hAnsiTheme="minorHAnsi" w:cstheme="minorBidi"/>
                <w:color w:val="000000" w:themeColor="text1"/>
                <w:sz w:val="22"/>
                <w:szCs w:val="22"/>
                <w:lang w:eastAsia="sv-SE"/>
              </w:rPr>
              <w:tab/>
            </w:r>
            <w:r w:rsidR="00D346AE" w:rsidRPr="00951823">
              <w:rPr>
                <w:rStyle w:val="Hyperlnk"/>
                <w:rFonts w:eastAsiaTheme="majorEastAsia"/>
                <w:color w:val="000000" w:themeColor="text1"/>
                <w:u w:val="none"/>
              </w:rPr>
              <w:t>Internationella finansiella institutioners arbete för finansiell och monetär stabilitet</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_Toc62143034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6</w:t>
            </w:r>
            <w:r w:rsidR="00D346AE" w:rsidRPr="00951823">
              <w:rPr>
                <w:webHidden/>
                <w:color w:val="000000" w:themeColor="text1"/>
              </w:rPr>
              <w:fldChar w:fldCharType="end"/>
            </w:r>
          </w:hyperlink>
        </w:p>
        <w:p w14:paraId="7E2D7BB1" w14:textId="38D064AF" w:rsidR="00D346AE" w:rsidRPr="00951823" w:rsidRDefault="00A95D53">
          <w:pPr>
            <w:pStyle w:val="Innehll2"/>
            <w:rPr>
              <w:rFonts w:asciiTheme="minorHAnsi" w:eastAsiaTheme="minorEastAsia" w:hAnsiTheme="minorHAnsi" w:cstheme="minorBidi"/>
              <w:color w:val="000000" w:themeColor="text1"/>
              <w:sz w:val="22"/>
              <w:szCs w:val="22"/>
              <w:lang w:eastAsia="sv-SE"/>
            </w:rPr>
          </w:pPr>
          <w:hyperlink w:anchor="_Toc62143035" w:history="1">
            <w:r w:rsidR="00D346AE" w:rsidRPr="00951823">
              <w:rPr>
                <w:rStyle w:val="Hyperlnk"/>
                <w:rFonts w:eastAsiaTheme="majorEastAsia"/>
                <w:color w:val="000000" w:themeColor="text1"/>
                <w:u w:val="none"/>
              </w:rPr>
              <w:t>4.2</w:t>
            </w:r>
            <w:r w:rsidR="00D346AE" w:rsidRPr="00951823">
              <w:rPr>
                <w:rFonts w:asciiTheme="minorHAnsi" w:eastAsiaTheme="minorEastAsia" w:hAnsiTheme="minorHAnsi" w:cstheme="minorBidi"/>
                <w:color w:val="000000" w:themeColor="text1"/>
                <w:sz w:val="22"/>
                <w:szCs w:val="22"/>
                <w:lang w:eastAsia="sv-SE"/>
              </w:rPr>
              <w:tab/>
            </w:r>
            <w:r w:rsidR="00D346AE" w:rsidRPr="00951823">
              <w:rPr>
                <w:rStyle w:val="Hyperlnk"/>
                <w:rFonts w:eastAsiaTheme="majorEastAsia"/>
                <w:color w:val="000000" w:themeColor="text1"/>
                <w:u w:val="none"/>
              </w:rPr>
              <w:t>IMF:s övervakning</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_Toc62143035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8</w:t>
            </w:r>
            <w:r w:rsidR="00D346AE" w:rsidRPr="00951823">
              <w:rPr>
                <w:webHidden/>
                <w:color w:val="000000" w:themeColor="text1"/>
              </w:rPr>
              <w:fldChar w:fldCharType="end"/>
            </w:r>
          </w:hyperlink>
        </w:p>
        <w:p w14:paraId="31EF20F9" w14:textId="543D3A14" w:rsidR="00D346AE" w:rsidRPr="00951823" w:rsidRDefault="00A95D53">
          <w:pPr>
            <w:pStyle w:val="Innehll1"/>
            <w:rPr>
              <w:rFonts w:asciiTheme="minorHAnsi" w:eastAsiaTheme="minorEastAsia" w:hAnsiTheme="minorHAnsi"/>
              <w:color w:val="000000" w:themeColor="text1"/>
              <w:sz w:val="22"/>
              <w:lang w:eastAsia="sv-SE"/>
            </w:rPr>
          </w:pPr>
          <w:hyperlink w:anchor="_Toc62143036" w:history="1">
            <w:r w:rsidR="00D346AE" w:rsidRPr="00951823">
              <w:rPr>
                <w:rStyle w:val="Hyperlnk"/>
                <w:color w:val="000000" w:themeColor="text1"/>
                <w:u w:val="none"/>
              </w:rPr>
              <w:t>5</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Institutionernas finansiella insatser och resurssituation</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_Toc62143036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9</w:t>
            </w:r>
            <w:r w:rsidR="00D346AE" w:rsidRPr="00951823">
              <w:rPr>
                <w:webHidden/>
                <w:color w:val="000000" w:themeColor="text1"/>
              </w:rPr>
              <w:fldChar w:fldCharType="end"/>
            </w:r>
          </w:hyperlink>
        </w:p>
        <w:p w14:paraId="3DD0CB0C" w14:textId="69D5E67E" w:rsidR="00D346AE" w:rsidRPr="00951823" w:rsidRDefault="00A95D53">
          <w:pPr>
            <w:pStyle w:val="Innehll2"/>
            <w:rPr>
              <w:rFonts w:asciiTheme="minorHAnsi" w:eastAsiaTheme="minorEastAsia" w:hAnsiTheme="minorHAnsi" w:cstheme="minorBidi"/>
              <w:color w:val="000000" w:themeColor="text1"/>
              <w:sz w:val="22"/>
              <w:szCs w:val="22"/>
              <w:lang w:eastAsia="sv-SE"/>
            </w:rPr>
          </w:pPr>
          <w:hyperlink w:anchor="_Toc62143037" w:history="1">
            <w:r w:rsidR="00D346AE" w:rsidRPr="00951823">
              <w:rPr>
                <w:rStyle w:val="Hyperlnk"/>
                <w:rFonts w:eastAsiaTheme="majorEastAsia"/>
                <w:color w:val="000000" w:themeColor="text1"/>
                <w:u w:val="none"/>
              </w:rPr>
              <w:t>5.1</w:t>
            </w:r>
            <w:r w:rsidR="00D346AE" w:rsidRPr="00951823">
              <w:rPr>
                <w:rFonts w:asciiTheme="minorHAnsi" w:eastAsiaTheme="minorEastAsia" w:hAnsiTheme="minorHAnsi" w:cstheme="minorBidi"/>
                <w:color w:val="000000" w:themeColor="text1"/>
                <w:sz w:val="22"/>
                <w:szCs w:val="22"/>
                <w:lang w:eastAsia="sv-SE"/>
              </w:rPr>
              <w:tab/>
            </w:r>
            <w:r w:rsidR="00D346AE" w:rsidRPr="00951823">
              <w:rPr>
                <w:rStyle w:val="Hyperlnk"/>
                <w:rFonts w:eastAsiaTheme="majorEastAsia"/>
                <w:color w:val="000000" w:themeColor="text1"/>
                <w:u w:val="none"/>
              </w:rPr>
              <w:t>Institutionernas finansiella insatser</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_Toc62143037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9</w:t>
            </w:r>
            <w:r w:rsidR="00D346AE" w:rsidRPr="00951823">
              <w:rPr>
                <w:webHidden/>
                <w:color w:val="000000" w:themeColor="text1"/>
              </w:rPr>
              <w:fldChar w:fldCharType="end"/>
            </w:r>
          </w:hyperlink>
        </w:p>
        <w:p w14:paraId="0E0A55FE" w14:textId="4D5A2D99" w:rsidR="00D346AE" w:rsidRPr="00951823" w:rsidRDefault="00A95D53">
          <w:pPr>
            <w:pStyle w:val="Innehll2"/>
            <w:rPr>
              <w:rFonts w:asciiTheme="minorHAnsi" w:eastAsiaTheme="minorEastAsia" w:hAnsiTheme="minorHAnsi" w:cstheme="minorBidi"/>
              <w:color w:val="000000" w:themeColor="text1"/>
              <w:sz w:val="22"/>
              <w:szCs w:val="22"/>
              <w:lang w:eastAsia="sv-SE"/>
            </w:rPr>
          </w:pPr>
          <w:hyperlink w:anchor="_Toc62143038" w:history="1">
            <w:r w:rsidR="00D346AE" w:rsidRPr="00951823">
              <w:rPr>
                <w:rStyle w:val="Hyperlnk"/>
                <w:rFonts w:eastAsiaTheme="majorEastAsia"/>
                <w:color w:val="000000" w:themeColor="text1"/>
                <w:u w:val="none"/>
              </w:rPr>
              <w:t>5.2</w:t>
            </w:r>
            <w:r w:rsidR="00D346AE" w:rsidRPr="00951823">
              <w:rPr>
                <w:rFonts w:asciiTheme="minorHAnsi" w:eastAsiaTheme="minorEastAsia" w:hAnsiTheme="minorHAnsi" w:cstheme="minorBidi"/>
                <w:color w:val="000000" w:themeColor="text1"/>
                <w:sz w:val="22"/>
                <w:szCs w:val="22"/>
                <w:lang w:eastAsia="sv-SE"/>
              </w:rPr>
              <w:tab/>
            </w:r>
            <w:r w:rsidR="00D346AE" w:rsidRPr="00951823">
              <w:rPr>
                <w:rStyle w:val="Hyperlnk"/>
                <w:rFonts w:eastAsiaTheme="majorEastAsia"/>
                <w:color w:val="000000" w:themeColor="text1"/>
                <w:u w:val="none"/>
              </w:rPr>
              <w:t>Institutionernas resurssituation</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_Toc62143038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12</w:t>
            </w:r>
            <w:r w:rsidR="00D346AE" w:rsidRPr="00951823">
              <w:rPr>
                <w:webHidden/>
                <w:color w:val="000000" w:themeColor="text1"/>
              </w:rPr>
              <w:fldChar w:fldCharType="end"/>
            </w:r>
          </w:hyperlink>
        </w:p>
        <w:p w14:paraId="3D91A174" w14:textId="28D4DF19" w:rsidR="00D346AE" w:rsidRPr="00951823" w:rsidRDefault="00A95D53">
          <w:pPr>
            <w:pStyle w:val="Innehll2"/>
            <w:rPr>
              <w:rFonts w:asciiTheme="minorHAnsi" w:eastAsiaTheme="minorEastAsia" w:hAnsiTheme="minorHAnsi" w:cstheme="minorBidi"/>
              <w:color w:val="000000" w:themeColor="text1"/>
              <w:sz w:val="22"/>
              <w:szCs w:val="22"/>
              <w:lang w:eastAsia="sv-SE"/>
            </w:rPr>
          </w:pPr>
          <w:hyperlink w:anchor="_Toc62143039" w:history="1">
            <w:r w:rsidR="00D346AE" w:rsidRPr="00951823">
              <w:rPr>
                <w:rStyle w:val="Hyperlnk"/>
                <w:rFonts w:eastAsiaTheme="majorEastAsia"/>
                <w:color w:val="000000" w:themeColor="text1"/>
                <w:u w:val="none"/>
              </w:rPr>
              <w:t>5.3</w:t>
            </w:r>
            <w:r w:rsidR="00D346AE" w:rsidRPr="00951823">
              <w:rPr>
                <w:rFonts w:asciiTheme="minorHAnsi" w:eastAsiaTheme="minorEastAsia" w:hAnsiTheme="minorHAnsi" w:cstheme="minorBidi"/>
                <w:color w:val="000000" w:themeColor="text1"/>
                <w:sz w:val="22"/>
                <w:szCs w:val="22"/>
                <w:lang w:eastAsia="sv-SE"/>
              </w:rPr>
              <w:tab/>
            </w:r>
            <w:r w:rsidR="00D346AE" w:rsidRPr="00951823">
              <w:rPr>
                <w:rStyle w:val="Hyperlnk"/>
                <w:rFonts w:eastAsiaTheme="majorEastAsia"/>
                <w:color w:val="000000" w:themeColor="text1"/>
                <w:u w:val="none"/>
              </w:rPr>
              <w:t>Förändringar i institutionernas låneramverk</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_Toc62143039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16</w:t>
            </w:r>
            <w:r w:rsidR="00D346AE" w:rsidRPr="00951823">
              <w:rPr>
                <w:webHidden/>
                <w:color w:val="000000" w:themeColor="text1"/>
              </w:rPr>
              <w:fldChar w:fldCharType="end"/>
            </w:r>
          </w:hyperlink>
        </w:p>
        <w:p w14:paraId="16EBB11D" w14:textId="7C96A08B" w:rsidR="00D346AE" w:rsidRPr="00951823" w:rsidRDefault="00A95D53">
          <w:pPr>
            <w:pStyle w:val="Innehll1"/>
            <w:rPr>
              <w:rFonts w:asciiTheme="minorHAnsi" w:eastAsiaTheme="minorEastAsia" w:hAnsiTheme="minorHAnsi"/>
              <w:color w:val="000000" w:themeColor="text1"/>
              <w:sz w:val="22"/>
              <w:lang w:eastAsia="sv-SE"/>
            </w:rPr>
          </w:pPr>
          <w:hyperlink w:anchor="_Toc62143040" w:history="1">
            <w:r w:rsidR="00D346AE" w:rsidRPr="00951823">
              <w:rPr>
                <w:rStyle w:val="Hyperlnk"/>
                <w:color w:val="000000" w:themeColor="text1"/>
                <w:u w:val="none"/>
              </w:rPr>
              <w:t>6</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Jämställdhet</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_Toc62143040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18</w:t>
            </w:r>
            <w:r w:rsidR="00D346AE" w:rsidRPr="00951823">
              <w:rPr>
                <w:webHidden/>
                <w:color w:val="000000" w:themeColor="text1"/>
              </w:rPr>
              <w:fldChar w:fldCharType="end"/>
            </w:r>
          </w:hyperlink>
        </w:p>
        <w:p w14:paraId="6AF6746F" w14:textId="644CF1C1" w:rsidR="00D346AE" w:rsidRPr="00951823" w:rsidRDefault="00A95D53">
          <w:pPr>
            <w:pStyle w:val="Innehll1"/>
            <w:rPr>
              <w:rFonts w:asciiTheme="minorHAnsi" w:eastAsiaTheme="minorEastAsia" w:hAnsiTheme="minorHAnsi"/>
              <w:color w:val="000000" w:themeColor="text1"/>
              <w:sz w:val="22"/>
              <w:lang w:eastAsia="sv-SE"/>
            </w:rPr>
          </w:pPr>
          <w:hyperlink w:anchor="_Toc62143041" w:history="1">
            <w:r w:rsidR="00D346AE" w:rsidRPr="00951823">
              <w:rPr>
                <w:rStyle w:val="Hyperlnk"/>
                <w:color w:val="000000" w:themeColor="text1"/>
                <w:u w:val="none"/>
              </w:rPr>
              <w:t>7</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Miljö, klimat och energi</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_Toc62143041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20</w:t>
            </w:r>
            <w:r w:rsidR="00D346AE" w:rsidRPr="00951823">
              <w:rPr>
                <w:webHidden/>
                <w:color w:val="000000" w:themeColor="text1"/>
              </w:rPr>
              <w:fldChar w:fldCharType="end"/>
            </w:r>
          </w:hyperlink>
        </w:p>
        <w:p w14:paraId="0BDDAA6F" w14:textId="0A3A0915" w:rsidR="00D346AE" w:rsidRPr="00951823" w:rsidRDefault="00A95D53">
          <w:pPr>
            <w:pStyle w:val="Innehll2"/>
            <w:rPr>
              <w:rFonts w:asciiTheme="minorHAnsi" w:eastAsiaTheme="minorEastAsia" w:hAnsiTheme="minorHAnsi" w:cstheme="minorBidi"/>
              <w:color w:val="000000" w:themeColor="text1"/>
              <w:sz w:val="22"/>
              <w:szCs w:val="22"/>
              <w:lang w:eastAsia="sv-SE"/>
            </w:rPr>
          </w:pPr>
          <w:hyperlink w:anchor="_Toc62143042" w:history="1">
            <w:r w:rsidR="00D346AE" w:rsidRPr="00951823">
              <w:rPr>
                <w:rStyle w:val="Hyperlnk"/>
                <w:rFonts w:eastAsiaTheme="majorEastAsia"/>
                <w:color w:val="000000" w:themeColor="text1"/>
                <w:u w:val="none"/>
              </w:rPr>
              <w:t>7.1</w:t>
            </w:r>
            <w:r w:rsidR="00D346AE" w:rsidRPr="00951823">
              <w:rPr>
                <w:rFonts w:asciiTheme="minorHAnsi" w:eastAsiaTheme="minorEastAsia" w:hAnsiTheme="minorHAnsi" w:cstheme="minorBidi"/>
                <w:color w:val="000000" w:themeColor="text1"/>
                <w:sz w:val="22"/>
                <w:szCs w:val="22"/>
                <w:lang w:eastAsia="sv-SE"/>
              </w:rPr>
              <w:tab/>
            </w:r>
            <w:r w:rsidR="00D346AE" w:rsidRPr="00951823">
              <w:rPr>
                <w:rStyle w:val="Hyperlnk"/>
                <w:rFonts w:eastAsiaTheme="majorEastAsia"/>
                <w:color w:val="000000" w:themeColor="text1"/>
                <w:u w:val="none"/>
              </w:rPr>
              <w:t>Institutionernas klimat- och energipolicyer</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_Toc62143042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20</w:t>
            </w:r>
            <w:r w:rsidR="00D346AE" w:rsidRPr="00951823">
              <w:rPr>
                <w:webHidden/>
                <w:color w:val="000000" w:themeColor="text1"/>
              </w:rPr>
              <w:fldChar w:fldCharType="end"/>
            </w:r>
          </w:hyperlink>
        </w:p>
        <w:p w14:paraId="51E00B36" w14:textId="62FF2F4E" w:rsidR="00D346AE" w:rsidRPr="00951823" w:rsidRDefault="00A95D53">
          <w:pPr>
            <w:pStyle w:val="Innehll2"/>
            <w:rPr>
              <w:rFonts w:asciiTheme="minorHAnsi" w:eastAsiaTheme="minorEastAsia" w:hAnsiTheme="minorHAnsi" w:cstheme="minorBidi"/>
              <w:color w:val="000000" w:themeColor="text1"/>
              <w:sz w:val="22"/>
              <w:szCs w:val="22"/>
              <w:lang w:eastAsia="sv-SE"/>
            </w:rPr>
          </w:pPr>
          <w:hyperlink w:anchor="_Toc62143043" w:history="1">
            <w:r w:rsidR="00D346AE" w:rsidRPr="00951823">
              <w:rPr>
                <w:rStyle w:val="Hyperlnk"/>
                <w:rFonts w:eastAsiaTheme="majorEastAsia"/>
                <w:color w:val="000000" w:themeColor="text1"/>
                <w:u w:val="none"/>
              </w:rPr>
              <w:t>7.2</w:t>
            </w:r>
            <w:r w:rsidR="00D346AE" w:rsidRPr="00951823">
              <w:rPr>
                <w:rFonts w:asciiTheme="minorHAnsi" w:eastAsiaTheme="minorEastAsia" w:hAnsiTheme="minorHAnsi" w:cstheme="minorBidi"/>
                <w:color w:val="000000" w:themeColor="text1"/>
                <w:sz w:val="22"/>
                <w:szCs w:val="22"/>
                <w:lang w:eastAsia="sv-SE"/>
              </w:rPr>
              <w:tab/>
            </w:r>
            <w:r w:rsidR="00D346AE" w:rsidRPr="00951823">
              <w:rPr>
                <w:rStyle w:val="Hyperlnk"/>
                <w:rFonts w:eastAsiaTheme="majorEastAsia"/>
                <w:color w:val="000000" w:themeColor="text1"/>
                <w:u w:val="none"/>
              </w:rPr>
              <w:t>Institutionernas bidrag till ett finansiellt system för hållbar utveckling</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_Toc62143043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23</w:t>
            </w:r>
            <w:r w:rsidR="00D346AE" w:rsidRPr="00951823">
              <w:rPr>
                <w:webHidden/>
                <w:color w:val="000000" w:themeColor="text1"/>
              </w:rPr>
              <w:fldChar w:fldCharType="end"/>
            </w:r>
          </w:hyperlink>
        </w:p>
        <w:p w14:paraId="1B1AFAE0" w14:textId="49E18980" w:rsidR="00D346AE" w:rsidRPr="00951823" w:rsidRDefault="00A95D53">
          <w:pPr>
            <w:pStyle w:val="Innehll1"/>
            <w:rPr>
              <w:rFonts w:asciiTheme="minorHAnsi" w:eastAsiaTheme="minorEastAsia" w:hAnsiTheme="minorHAnsi"/>
              <w:color w:val="000000" w:themeColor="text1"/>
              <w:sz w:val="22"/>
              <w:lang w:eastAsia="sv-SE"/>
            </w:rPr>
          </w:pPr>
          <w:hyperlink w:anchor="_Toc62143044" w:history="1">
            <w:r w:rsidR="00D346AE" w:rsidRPr="00951823">
              <w:rPr>
                <w:rStyle w:val="Hyperlnk"/>
                <w:color w:val="000000" w:themeColor="text1"/>
                <w:u w:val="none"/>
              </w:rPr>
              <w:t>8</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Inflytande och effektiv styrning</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_Toc62143044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25</w:t>
            </w:r>
            <w:r w:rsidR="00D346AE" w:rsidRPr="00951823">
              <w:rPr>
                <w:webHidden/>
                <w:color w:val="000000" w:themeColor="text1"/>
              </w:rPr>
              <w:fldChar w:fldCharType="end"/>
            </w:r>
          </w:hyperlink>
        </w:p>
        <w:p w14:paraId="75171832" w14:textId="72BBCD8D" w:rsidR="00D346AE" w:rsidRPr="00951823" w:rsidRDefault="00A95D53">
          <w:pPr>
            <w:pStyle w:val="Innehll1"/>
            <w:rPr>
              <w:rFonts w:asciiTheme="minorHAnsi" w:eastAsiaTheme="minorEastAsia" w:hAnsiTheme="minorHAnsi"/>
              <w:color w:val="000000" w:themeColor="text1"/>
              <w:sz w:val="22"/>
              <w:lang w:eastAsia="sv-SE"/>
            </w:rPr>
          </w:pPr>
          <w:hyperlink w:anchor="_Toc62143045" w:history="1">
            <w:r w:rsidR="00D346AE" w:rsidRPr="00951823">
              <w:rPr>
                <w:rStyle w:val="Hyperlnk"/>
                <w:color w:val="000000" w:themeColor="text1"/>
                <w:u w:val="none"/>
              </w:rPr>
              <w:t>9</w:t>
            </w:r>
            <w:r w:rsidR="00D346AE" w:rsidRPr="00951823">
              <w:rPr>
                <w:rFonts w:asciiTheme="minorHAnsi" w:eastAsiaTheme="minorEastAsia" w:hAnsiTheme="minorHAnsi"/>
                <w:color w:val="000000" w:themeColor="text1"/>
                <w:sz w:val="22"/>
                <w:lang w:eastAsia="sv-SE"/>
              </w:rPr>
              <w:tab/>
            </w:r>
            <w:r w:rsidR="00D346AE" w:rsidRPr="00951823">
              <w:rPr>
                <w:rStyle w:val="Hyperlnk"/>
                <w:color w:val="000000" w:themeColor="text1"/>
                <w:u w:val="none"/>
              </w:rPr>
              <w:t>Viktiga framtida frågor i institutionerna</w:t>
            </w:r>
            <w:r w:rsidR="00D346AE" w:rsidRPr="00951823">
              <w:rPr>
                <w:webHidden/>
                <w:color w:val="000000" w:themeColor="text1"/>
              </w:rPr>
              <w:tab/>
            </w:r>
            <w:r w:rsidR="00D346AE" w:rsidRPr="00951823">
              <w:rPr>
                <w:webHidden/>
                <w:color w:val="000000" w:themeColor="text1"/>
              </w:rPr>
              <w:fldChar w:fldCharType="begin"/>
            </w:r>
            <w:r w:rsidR="00D346AE" w:rsidRPr="00951823">
              <w:rPr>
                <w:webHidden/>
                <w:color w:val="000000" w:themeColor="text1"/>
              </w:rPr>
              <w:instrText xml:space="preserve"> PAGEREF _Toc62143045 \h </w:instrText>
            </w:r>
            <w:r w:rsidR="00D346AE" w:rsidRPr="00951823">
              <w:rPr>
                <w:webHidden/>
                <w:color w:val="000000" w:themeColor="text1"/>
              </w:rPr>
            </w:r>
            <w:r w:rsidR="00D346AE" w:rsidRPr="00951823">
              <w:rPr>
                <w:webHidden/>
                <w:color w:val="000000" w:themeColor="text1"/>
              </w:rPr>
              <w:fldChar w:fldCharType="separate"/>
            </w:r>
            <w:r w:rsidR="002D1674">
              <w:rPr>
                <w:webHidden/>
                <w:color w:val="000000" w:themeColor="text1"/>
              </w:rPr>
              <w:t>28</w:t>
            </w:r>
            <w:r w:rsidR="00D346AE" w:rsidRPr="00951823">
              <w:rPr>
                <w:webHidden/>
                <w:color w:val="000000" w:themeColor="text1"/>
              </w:rPr>
              <w:fldChar w:fldCharType="end"/>
            </w:r>
          </w:hyperlink>
        </w:p>
        <w:p w14:paraId="1208388B" w14:textId="32CC40A9" w:rsidR="00D346AE" w:rsidRPr="00951823" w:rsidRDefault="00966883" w:rsidP="00966883">
          <w:pPr>
            <w:pStyle w:val="Innehll4"/>
            <w:numPr>
              <w:ilvl w:val="0"/>
              <w:numId w:val="0"/>
            </w:numPr>
            <w:ind w:left="1134" w:hanging="1134"/>
            <w:rPr>
              <w:rFonts w:asciiTheme="minorHAnsi" w:eastAsiaTheme="minorEastAsia" w:hAnsiTheme="minorHAnsi"/>
              <w:noProof/>
              <w:color w:val="000000" w:themeColor="text1"/>
              <w:sz w:val="22"/>
              <w:lang w:eastAsia="sv-SE"/>
            </w:rPr>
          </w:pPr>
          <w:r w:rsidRPr="00951823">
            <w:rPr>
              <w:color w:val="000000" w:themeColor="text1"/>
            </w:rPr>
            <w:t>Bilaga</w:t>
          </w:r>
          <w:r w:rsidRPr="00951823">
            <w:rPr>
              <w:color w:val="000000" w:themeColor="text1"/>
            </w:rPr>
            <w:tab/>
          </w:r>
          <w:hyperlink w:anchor="_Toc62143046" w:history="1">
            <w:r w:rsidR="00D346AE" w:rsidRPr="00951823">
              <w:rPr>
                <w:rStyle w:val="Hyperlnk"/>
                <w:noProof/>
                <w:color w:val="000000" w:themeColor="text1"/>
                <w:u w:val="none"/>
              </w:rPr>
              <w:t>Beskrivning av de internationella finansiella institutioner som behandlas i skrivelsen</w:t>
            </w:r>
            <w:r w:rsidR="00D346AE" w:rsidRPr="00951823">
              <w:rPr>
                <w:noProof/>
                <w:webHidden/>
                <w:color w:val="000000" w:themeColor="text1"/>
              </w:rPr>
              <w:tab/>
            </w:r>
            <w:r w:rsidR="00D346AE" w:rsidRPr="00951823">
              <w:rPr>
                <w:noProof/>
                <w:webHidden/>
                <w:color w:val="000000" w:themeColor="text1"/>
              </w:rPr>
              <w:fldChar w:fldCharType="begin"/>
            </w:r>
            <w:r w:rsidR="00D346AE" w:rsidRPr="00951823">
              <w:rPr>
                <w:noProof/>
                <w:webHidden/>
                <w:color w:val="000000" w:themeColor="text1"/>
              </w:rPr>
              <w:instrText xml:space="preserve"> PAGEREF _Toc62143046 \h </w:instrText>
            </w:r>
            <w:r w:rsidR="00D346AE" w:rsidRPr="00951823">
              <w:rPr>
                <w:noProof/>
                <w:webHidden/>
                <w:color w:val="000000" w:themeColor="text1"/>
              </w:rPr>
            </w:r>
            <w:r w:rsidR="00D346AE" w:rsidRPr="00951823">
              <w:rPr>
                <w:noProof/>
                <w:webHidden/>
                <w:color w:val="000000" w:themeColor="text1"/>
              </w:rPr>
              <w:fldChar w:fldCharType="separate"/>
            </w:r>
            <w:r w:rsidR="002D1674">
              <w:rPr>
                <w:noProof/>
                <w:webHidden/>
                <w:color w:val="000000" w:themeColor="text1"/>
              </w:rPr>
              <w:t>32</w:t>
            </w:r>
            <w:r w:rsidR="00D346AE" w:rsidRPr="00951823">
              <w:rPr>
                <w:noProof/>
                <w:webHidden/>
                <w:color w:val="000000" w:themeColor="text1"/>
              </w:rPr>
              <w:fldChar w:fldCharType="end"/>
            </w:r>
          </w:hyperlink>
        </w:p>
        <w:p w14:paraId="606DE211" w14:textId="0F4093FB" w:rsidR="00D346AE" w:rsidRPr="00951823" w:rsidRDefault="00A95D53">
          <w:pPr>
            <w:pStyle w:val="Innehll5"/>
            <w:rPr>
              <w:rFonts w:asciiTheme="minorHAnsi" w:eastAsiaTheme="minorEastAsia" w:hAnsiTheme="minorHAnsi"/>
              <w:noProof/>
              <w:color w:val="000000" w:themeColor="text1"/>
              <w:sz w:val="22"/>
              <w:lang w:eastAsia="sv-SE"/>
            </w:rPr>
          </w:pPr>
          <w:hyperlink w:anchor="_Toc62143047" w:history="1">
            <w:r w:rsidR="00D346AE" w:rsidRPr="00951823">
              <w:rPr>
                <w:rStyle w:val="Hyperlnk"/>
                <w:noProof/>
                <w:color w:val="000000" w:themeColor="text1"/>
                <w:u w:val="none"/>
              </w:rPr>
              <w:t>Utdrag ur protokoll vid regeringssammanträde den 21 januari 2021</w:t>
            </w:r>
            <w:r w:rsidR="00D346AE" w:rsidRPr="00951823">
              <w:rPr>
                <w:noProof/>
                <w:webHidden/>
                <w:color w:val="000000" w:themeColor="text1"/>
              </w:rPr>
              <w:tab/>
            </w:r>
            <w:r w:rsidR="00D346AE" w:rsidRPr="00951823">
              <w:rPr>
                <w:noProof/>
                <w:webHidden/>
                <w:color w:val="000000" w:themeColor="text1"/>
              </w:rPr>
              <w:fldChar w:fldCharType="begin"/>
            </w:r>
            <w:r w:rsidR="00D346AE" w:rsidRPr="00951823">
              <w:rPr>
                <w:noProof/>
                <w:webHidden/>
                <w:color w:val="000000" w:themeColor="text1"/>
              </w:rPr>
              <w:instrText xml:space="preserve"> PAGEREF _Toc62143047 \h </w:instrText>
            </w:r>
            <w:r w:rsidR="00D346AE" w:rsidRPr="00951823">
              <w:rPr>
                <w:noProof/>
                <w:webHidden/>
                <w:color w:val="000000" w:themeColor="text1"/>
              </w:rPr>
            </w:r>
            <w:r w:rsidR="00D346AE" w:rsidRPr="00951823">
              <w:rPr>
                <w:noProof/>
                <w:webHidden/>
                <w:color w:val="000000" w:themeColor="text1"/>
              </w:rPr>
              <w:fldChar w:fldCharType="separate"/>
            </w:r>
            <w:r w:rsidR="002D1674">
              <w:rPr>
                <w:noProof/>
                <w:webHidden/>
                <w:color w:val="000000" w:themeColor="text1"/>
              </w:rPr>
              <w:t>57</w:t>
            </w:r>
            <w:r w:rsidR="00D346AE" w:rsidRPr="00951823">
              <w:rPr>
                <w:noProof/>
                <w:webHidden/>
                <w:color w:val="000000" w:themeColor="text1"/>
              </w:rPr>
              <w:fldChar w:fldCharType="end"/>
            </w:r>
          </w:hyperlink>
        </w:p>
        <w:p w14:paraId="390844F3" w14:textId="7B4E61CF" w:rsidR="00D47D96" w:rsidRPr="009A4FDE" w:rsidRDefault="00D47D96" w:rsidP="00A405B1">
          <w:pPr>
            <w:pStyle w:val="Innehll1"/>
            <w:spacing w:after="280"/>
            <w:rPr>
              <w:sz w:val="27"/>
              <w:szCs w:val="27"/>
            </w:rPr>
          </w:pPr>
          <w:r w:rsidRPr="00951823">
            <w:rPr>
              <w:b/>
              <w:color w:val="000000" w:themeColor="text1"/>
              <w:sz w:val="25"/>
              <w:szCs w:val="25"/>
            </w:rPr>
            <w:fldChar w:fldCharType="end"/>
          </w:r>
        </w:p>
      </w:sdtContent>
    </w:sdt>
    <w:p w14:paraId="0D49F439" w14:textId="31F1E5EC" w:rsidR="00D47D96" w:rsidRPr="009C6229" w:rsidRDefault="00D47D96" w:rsidP="003C294C">
      <w:pPr>
        <w:pStyle w:val="Rubrik1"/>
        <w:numPr>
          <w:ilvl w:val="0"/>
          <w:numId w:val="0"/>
        </w:numPr>
        <w:ind w:left="907"/>
      </w:pPr>
      <w:r>
        <w:br w:type="page"/>
      </w:r>
      <w:bookmarkStart w:id="2" w:name="_Toc337537303"/>
      <w:bookmarkEnd w:id="2"/>
    </w:p>
    <w:p w14:paraId="748E2BB2" w14:textId="7328F009" w:rsidR="00920097" w:rsidRPr="00D47D96" w:rsidRDefault="00920097" w:rsidP="00D47D96">
      <w:pPr>
        <w:rPr>
          <w:sz w:val="20"/>
        </w:rPr>
        <w:sectPr w:rsidR="00920097" w:rsidRPr="00D47D96"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67A79779" w14:textId="4CD63198" w:rsidR="00920097" w:rsidRDefault="00BC1FE0" w:rsidP="006C4B43">
      <w:pPr>
        <w:pStyle w:val="Rubrik1"/>
        <w:spacing w:before="0"/>
      </w:pPr>
      <w:bookmarkStart w:id="3" w:name="_Toc62143030"/>
      <w:r>
        <w:lastRenderedPageBreak/>
        <w:t>Skrivelsens bakgrund och fokus</w:t>
      </w:r>
      <w:bookmarkEnd w:id="3"/>
    </w:p>
    <w:p w14:paraId="2F0412B9" w14:textId="1F9293E0" w:rsidR="00562D50" w:rsidRDefault="00BC1FE0" w:rsidP="00562D50">
      <w:pPr>
        <w:pStyle w:val="Brdtext"/>
      </w:pPr>
      <w:r w:rsidRPr="00791362">
        <w:t>Riksdagen har i ett tillkännagivande anfört att det finns behov av en regelbunden skrivelse i vilken regeringen redovisar arbetet med frågor som rör finansiell och monetär stabilitet inom Internationella valutafonden (IMF) och andra internationella finansiella institutioner (bet</w:t>
      </w:r>
      <w:r w:rsidRPr="00791362" w:rsidDel="0090732A">
        <w:t>.</w:t>
      </w:r>
      <w:r>
        <w:t> </w:t>
      </w:r>
      <w:r w:rsidRPr="00791362">
        <w:t>2016/</w:t>
      </w:r>
      <w:proofErr w:type="gramStart"/>
      <w:r w:rsidRPr="00791362">
        <w:t>17:FiU</w:t>
      </w:r>
      <w:proofErr w:type="gramEnd"/>
      <w:r w:rsidRPr="00791362">
        <w:t>22</w:t>
      </w:r>
      <w:r w:rsidR="00C07D74">
        <w:t>, punkt 1</w:t>
      </w:r>
      <w:r w:rsidRPr="00791362">
        <w:t>, rskr. 2016/17:186).</w:t>
      </w:r>
      <w:r>
        <w:t xml:space="preserve"> </w:t>
      </w:r>
    </w:p>
    <w:p w14:paraId="4A4F10C2" w14:textId="78F8DB1E" w:rsidR="00562D50" w:rsidRPr="00791362" w:rsidRDefault="00BC1FE0" w:rsidP="00562D50">
      <w:pPr>
        <w:pStyle w:val="Brdtextmedindrag"/>
      </w:pPr>
      <w:r w:rsidRPr="00791362">
        <w:t>Regeringen har i tidigare skrivelser redovisat verksamheten i de internationella finansiella institutionerna för 2003, 2004 och 2008–201</w:t>
      </w:r>
      <w:r>
        <w:t>5</w:t>
      </w:r>
      <w:r w:rsidRPr="00791362">
        <w:t xml:space="preserve"> (</w:t>
      </w:r>
      <w:proofErr w:type="spellStart"/>
      <w:r w:rsidRPr="00791362">
        <w:t>skr</w:t>
      </w:r>
      <w:proofErr w:type="spellEnd"/>
      <w:r w:rsidRPr="00791362">
        <w:t xml:space="preserve">. 2004/05:54, </w:t>
      </w:r>
      <w:proofErr w:type="spellStart"/>
      <w:r w:rsidRPr="00791362">
        <w:t>skr</w:t>
      </w:r>
      <w:proofErr w:type="spellEnd"/>
      <w:r w:rsidRPr="00791362">
        <w:t>.</w:t>
      </w:r>
      <w:r>
        <w:t xml:space="preserve"> </w:t>
      </w:r>
      <w:r w:rsidRPr="00791362">
        <w:t xml:space="preserve">2009/10:153, </w:t>
      </w:r>
      <w:proofErr w:type="spellStart"/>
      <w:r w:rsidRPr="00791362">
        <w:t>skr</w:t>
      </w:r>
      <w:proofErr w:type="spellEnd"/>
      <w:r w:rsidRPr="00791362">
        <w:t xml:space="preserve">. 2011/12:154, </w:t>
      </w:r>
      <w:proofErr w:type="spellStart"/>
      <w:r w:rsidRPr="00791362">
        <w:t>skr</w:t>
      </w:r>
      <w:proofErr w:type="spellEnd"/>
      <w:r w:rsidRPr="00791362">
        <w:t>. 2013/14:139</w:t>
      </w:r>
      <w:r>
        <w:t xml:space="preserve"> och</w:t>
      </w:r>
      <w:r w:rsidRPr="00791362">
        <w:t xml:space="preserve"> </w:t>
      </w:r>
      <w:proofErr w:type="spellStart"/>
      <w:r w:rsidRPr="00791362">
        <w:t>skr</w:t>
      </w:r>
      <w:proofErr w:type="spellEnd"/>
      <w:r w:rsidRPr="00791362">
        <w:t>. 2015/16:145). Från och med 2018 redogör regeringen vartannat år för arbetet inom IMF (</w:t>
      </w:r>
      <w:proofErr w:type="spellStart"/>
      <w:r w:rsidRPr="00791362">
        <w:t>skr</w:t>
      </w:r>
      <w:proofErr w:type="spellEnd"/>
      <w:r w:rsidRPr="00791362">
        <w:t>. 2017/18:52</w:t>
      </w:r>
      <w:r>
        <w:t xml:space="preserve"> och </w:t>
      </w:r>
      <w:proofErr w:type="spellStart"/>
      <w:r w:rsidRPr="00C74055">
        <w:t>skr</w:t>
      </w:r>
      <w:proofErr w:type="spellEnd"/>
      <w:r w:rsidRPr="00C74055">
        <w:t>. 2019/20:66</w:t>
      </w:r>
      <w:r w:rsidRPr="00791362">
        <w:t>) och vart</w:t>
      </w:r>
      <w:r w:rsidR="00C241FE">
        <w:softHyphen/>
      </w:r>
      <w:r w:rsidRPr="00791362">
        <w:t>annat år för arbetet inom såväl IMF som andra internationella finan</w:t>
      </w:r>
      <w:r>
        <w:softHyphen/>
      </w:r>
      <w:r w:rsidRPr="00791362">
        <w:t>siella institutioner (</w:t>
      </w:r>
      <w:proofErr w:type="spellStart"/>
      <w:r w:rsidRPr="00791362">
        <w:t>skr</w:t>
      </w:r>
      <w:proofErr w:type="spellEnd"/>
      <w:r w:rsidRPr="00791362">
        <w:t xml:space="preserve">. 2018/19:35). </w:t>
      </w:r>
    </w:p>
    <w:p w14:paraId="5642BC3D" w14:textId="555EABDB" w:rsidR="00562D50" w:rsidRPr="00791362" w:rsidRDefault="00BC1FE0" w:rsidP="00562D50">
      <w:pPr>
        <w:pStyle w:val="Brdtextmedindrag"/>
      </w:pPr>
      <w:r w:rsidRPr="00791362">
        <w:t>Regeringen har även i andra sammanhang lämnat information till riks</w:t>
      </w:r>
      <w:r w:rsidR="00C241FE">
        <w:softHyphen/>
      </w:r>
      <w:r w:rsidRPr="00791362">
        <w:t>dagen på det aktuella området, bl.a. i samband med IMF:s och Världs</w:t>
      </w:r>
      <w:r w:rsidR="00C241FE">
        <w:softHyphen/>
      </w:r>
      <w:r w:rsidRPr="00791362">
        <w:t xml:space="preserve">banksgruppens års- och vårmöten. </w:t>
      </w:r>
    </w:p>
    <w:p w14:paraId="593C613A" w14:textId="4A4B1479" w:rsidR="00562D50" w:rsidRPr="00791362" w:rsidRDefault="00BC1FE0" w:rsidP="00562D50">
      <w:pPr>
        <w:pStyle w:val="Brdtextmedindrag"/>
      </w:pPr>
      <w:r w:rsidRPr="00791362">
        <w:t>Vidare har regeringen i skrivelsen Resultatskrivelse om utvecklings</w:t>
      </w:r>
      <w:r>
        <w:softHyphen/>
      </w:r>
      <w:r w:rsidRPr="00791362">
        <w:t>samarbete och humanitärt bistånd genom multilaterala organisationer gett en samlad redovisning av resultat och svenskt arbete i multilaterala orga</w:t>
      </w:r>
      <w:r>
        <w:softHyphen/>
      </w:r>
      <w:r w:rsidRPr="00791362">
        <w:t>nisationer, som är aktiva inom internationellt utvecklingssamarbete och humanitärt bistånd, och som finansieras inom biståndsramen</w:t>
      </w:r>
      <w:r>
        <w:t xml:space="preserve"> </w:t>
      </w:r>
      <w:r w:rsidRPr="0016481A">
        <w:t>(</w:t>
      </w:r>
      <w:proofErr w:type="spellStart"/>
      <w:r w:rsidRPr="0016481A">
        <w:t>skr</w:t>
      </w:r>
      <w:proofErr w:type="spellEnd"/>
      <w:r w:rsidRPr="0016481A">
        <w:t>.</w:t>
      </w:r>
      <w:r>
        <w:t> </w:t>
      </w:r>
      <w:r w:rsidRPr="0016481A">
        <w:t>2019/20:91)</w:t>
      </w:r>
      <w:r w:rsidRPr="00791362">
        <w:t xml:space="preserve">. </w:t>
      </w:r>
    </w:p>
    <w:p w14:paraId="7C6ACB94" w14:textId="1A69640B" w:rsidR="00562D50" w:rsidRPr="00791362" w:rsidRDefault="00BC1FE0" w:rsidP="00562D50">
      <w:pPr>
        <w:pStyle w:val="Brdtextmedindrag"/>
      </w:pPr>
      <w:r w:rsidRPr="00791362">
        <w:t>I denna skrivelse redovisar regeringen verksamheten 2019</w:t>
      </w:r>
      <w:r>
        <w:t xml:space="preserve"> och </w:t>
      </w:r>
      <w:r w:rsidRPr="00791362">
        <w:t>2020 i IMF samt i de internationella finansiella institutioner där Sveriges finans</w:t>
      </w:r>
      <w:r>
        <w:softHyphen/>
      </w:r>
      <w:r w:rsidRPr="00791362">
        <w:t>minister är guvernör: Asiatiska banken för infrastruktur</w:t>
      </w:r>
      <w:r>
        <w:softHyphen/>
      </w:r>
      <w:r w:rsidRPr="00791362">
        <w:t>inve</w:t>
      </w:r>
      <w:r>
        <w:softHyphen/>
      </w:r>
      <w:r w:rsidRPr="00791362">
        <w:t>steringar (AIIB), Europeiska banken för återuppbyggnad och utveckling (EBRD), Europeiska investeringsbanken (EIB), Nordiska investerings</w:t>
      </w:r>
      <w:r>
        <w:softHyphen/>
      </w:r>
      <w:r w:rsidRPr="00791362">
        <w:t>banken (NIB) samt Världsbanksgruppen, bestående av Internationella återuppbyggnad</w:t>
      </w:r>
      <w:r>
        <w:t>s-</w:t>
      </w:r>
      <w:r w:rsidRPr="00791362">
        <w:t xml:space="preserve"> och utveckling</w:t>
      </w:r>
      <w:r>
        <w:t>sbanken</w:t>
      </w:r>
      <w:r w:rsidRPr="00791362">
        <w:t xml:space="preserve"> (IBRD), Internationella utvecklings</w:t>
      </w:r>
      <w:r>
        <w:softHyphen/>
      </w:r>
      <w:r w:rsidRPr="00791362">
        <w:t>fonden (IDA), Internationella finansieringsbolaget (IFC) och Multilaterala investerings</w:t>
      </w:r>
      <w:r>
        <w:softHyphen/>
      </w:r>
      <w:r w:rsidRPr="00791362">
        <w:t>garantiorganet (M</w:t>
      </w:r>
      <w:r>
        <w:t>IGA</w:t>
      </w:r>
      <w:r w:rsidRPr="00791362">
        <w:t xml:space="preserve">). I Världsbanksgruppen ingår även Internationella centret för lösning av investeringstvister, vars verksamhet inte redovisas i denna skrivelse. </w:t>
      </w:r>
    </w:p>
    <w:p w14:paraId="26F465EF" w14:textId="558B7025" w:rsidR="00562D50" w:rsidRDefault="00BC1FE0" w:rsidP="00562D50">
      <w:pPr>
        <w:pStyle w:val="Brdtextmedindrag"/>
      </w:pPr>
      <w:r w:rsidRPr="00791362">
        <w:t xml:space="preserve">I enlighet med riksdagens </w:t>
      </w:r>
      <w:r>
        <w:t xml:space="preserve">ovan nämnda </w:t>
      </w:r>
      <w:r w:rsidRPr="00791362">
        <w:t>tillkännagivande behandlar skri</w:t>
      </w:r>
      <w:r w:rsidR="00C241FE">
        <w:softHyphen/>
      </w:r>
      <w:r w:rsidRPr="00791362">
        <w:t>velsen institutionernas arbete med frågor som rör finansiell och monetär stabilitet, övervakning och analys av den ekonomiska utveck</w:t>
      </w:r>
      <w:r>
        <w:softHyphen/>
      </w:r>
      <w:r w:rsidRPr="00791362">
        <w:t>lingen, institutionernas finansiella insatser och resurssituation, nya låne</w:t>
      </w:r>
      <w:r>
        <w:softHyphen/>
      </w:r>
      <w:r w:rsidRPr="00791362">
        <w:t>former och låneramverk samt inflytandet i och styrningen av institu</w:t>
      </w:r>
      <w:r>
        <w:softHyphen/>
      </w:r>
      <w:r w:rsidRPr="00791362">
        <w:t xml:space="preserve">tionerna. </w:t>
      </w:r>
      <w:r>
        <w:t>I s</w:t>
      </w:r>
      <w:r w:rsidRPr="00791362">
        <w:t xml:space="preserve">krivelsen </w:t>
      </w:r>
      <w:r>
        <w:t xml:space="preserve">redogörs för </w:t>
      </w:r>
      <w:r w:rsidRPr="00791362">
        <w:t>frågor och insatser som har varit av särskild vikt för institutionerna under redovisningsperioden samt institu</w:t>
      </w:r>
      <w:r>
        <w:softHyphen/>
      </w:r>
      <w:r w:rsidRPr="00791362">
        <w:t>tionernas verk</w:t>
      </w:r>
      <w:r w:rsidR="00C241FE">
        <w:softHyphen/>
      </w:r>
      <w:r w:rsidRPr="00791362">
        <w:t>samhet</w:t>
      </w:r>
      <w:r>
        <w:t xml:space="preserve"> med</w:t>
      </w:r>
      <w:r w:rsidRPr="00791362">
        <w:t xml:space="preserve"> koppling till riksdagens mål för finans</w:t>
      </w:r>
      <w:r>
        <w:softHyphen/>
      </w:r>
      <w:r w:rsidRPr="00791362">
        <w:t>marknadsområdet (prop</w:t>
      </w:r>
      <w:r w:rsidR="00C241FE" w:rsidRPr="00791362">
        <w:t>.</w:t>
      </w:r>
      <w:r w:rsidR="00C241FE">
        <w:t> </w:t>
      </w:r>
      <w:r w:rsidRPr="00791362">
        <w:t xml:space="preserve">2015/16:1 </w:t>
      </w:r>
      <w:proofErr w:type="spellStart"/>
      <w:r w:rsidRPr="00791362">
        <w:t>utg.omr</w:t>
      </w:r>
      <w:proofErr w:type="spellEnd"/>
      <w:r w:rsidR="00C241FE" w:rsidRPr="00791362">
        <w:t>.</w:t>
      </w:r>
      <w:r w:rsidR="00C241FE">
        <w:t> </w:t>
      </w:r>
      <w:r w:rsidRPr="00791362">
        <w:t>2, bet</w:t>
      </w:r>
      <w:r w:rsidR="00C241FE" w:rsidRPr="00791362">
        <w:t>.</w:t>
      </w:r>
      <w:r w:rsidR="00C241FE">
        <w:t> </w:t>
      </w:r>
      <w:r w:rsidRPr="00791362">
        <w:t>2015/</w:t>
      </w:r>
      <w:proofErr w:type="gramStart"/>
      <w:r w:rsidRPr="00791362">
        <w:t>16:FiU</w:t>
      </w:r>
      <w:proofErr w:type="gramEnd"/>
      <w:r w:rsidRPr="00791362">
        <w:t>2, rskr.</w:t>
      </w:r>
      <w:r>
        <w:t> </w:t>
      </w:r>
      <w:r w:rsidRPr="00791362">
        <w:t>2015/16:118)</w:t>
      </w:r>
      <w:r>
        <w:t>.</w:t>
      </w:r>
      <w:r w:rsidRPr="00791362">
        <w:t xml:space="preserve"> </w:t>
      </w:r>
      <w:r w:rsidRPr="00455C97">
        <w:t>Redogörelsen för Världsbanksgruppens verksamhet är i denna skrivelse i huvudsak inriktad på den del av institutionernas arbete som bidrar till finansiell stabilitet. För information om det bredare arbetet inom Världs</w:t>
      </w:r>
      <w:r w:rsidR="00C241FE">
        <w:softHyphen/>
      </w:r>
      <w:r w:rsidRPr="00455C97">
        <w:t>banksgruppen, se bl.a. den ovan nämnda skrivelsen Resultat</w:t>
      </w:r>
      <w:r>
        <w:softHyphen/>
      </w:r>
      <w:r w:rsidRPr="00455C97">
        <w:t>skrivelse om utvecklingssamarbete och humanitärt bistånd genom multi</w:t>
      </w:r>
      <w:r>
        <w:softHyphen/>
      </w:r>
      <w:r w:rsidRPr="00455C97">
        <w:t>laterala orga</w:t>
      </w:r>
      <w:r w:rsidR="00C241FE">
        <w:softHyphen/>
      </w:r>
      <w:r w:rsidRPr="00455C97">
        <w:t>nisationer. Redovisningen av verksamheten i Europa</w:t>
      </w:r>
      <w:r>
        <w:softHyphen/>
      </w:r>
      <w:r w:rsidRPr="00455C97">
        <w:t>rådets utvecklings</w:t>
      </w:r>
      <w:r w:rsidR="00C241FE">
        <w:softHyphen/>
      </w:r>
      <w:r w:rsidRPr="00455C97">
        <w:lastRenderedPageBreak/>
        <w:t>bank (CEB) ingår i regeringens skrivelse till riks</w:t>
      </w:r>
      <w:r>
        <w:softHyphen/>
      </w:r>
      <w:r w:rsidRPr="00455C97">
        <w:t xml:space="preserve">dagen om verksamheten inom Europarådets ministerkommitté. </w:t>
      </w:r>
    </w:p>
    <w:p w14:paraId="2810E0FB" w14:textId="0BD62A0D" w:rsidR="00562D50" w:rsidRPr="00791362" w:rsidRDefault="00BC1FE0" w:rsidP="00562D50">
      <w:pPr>
        <w:pStyle w:val="Brdtextmedindrag"/>
      </w:pPr>
      <w:r w:rsidRPr="00791362">
        <w:t>Institutionernas arbete under 2020 har till stor del präglats av</w:t>
      </w:r>
      <w:r>
        <w:t xml:space="preserve"> sprid</w:t>
      </w:r>
      <w:r>
        <w:softHyphen/>
        <w:t>ningen av sjukdomen covid-19</w:t>
      </w:r>
      <w:r w:rsidRPr="00791362">
        <w:t xml:space="preserve">. </w:t>
      </w:r>
      <w:r>
        <w:t>I s</w:t>
      </w:r>
      <w:r w:rsidRPr="00791362">
        <w:t xml:space="preserve">krivelsen </w:t>
      </w:r>
      <w:r>
        <w:t>redogörs</w:t>
      </w:r>
      <w:r w:rsidRPr="00791362">
        <w:t xml:space="preserve"> därför </w:t>
      </w:r>
      <w:r>
        <w:t xml:space="preserve">för </w:t>
      </w:r>
      <w:r w:rsidRPr="00791362">
        <w:t>institu</w:t>
      </w:r>
      <w:r>
        <w:softHyphen/>
      </w:r>
      <w:r w:rsidRPr="00791362">
        <w:t>tionerna</w:t>
      </w:r>
      <w:r>
        <w:t>s</w:t>
      </w:r>
      <w:r w:rsidRPr="00791362">
        <w:t xml:space="preserve"> </w:t>
      </w:r>
      <w:r>
        <w:t>arbete</w:t>
      </w:r>
      <w:r w:rsidRPr="00791362">
        <w:t xml:space="preserve"> med anledning av </w:t>
      </w:r>
      <w:r w:rsidRPr="00EF0B17">
        <w:t xml:space="preserve">spridningen av </w:t>
      </w:r>
      <w:r w:rsidRPr="00791362">
        <w:t>covid-19 och den efter</w:t>
      </w:r>
      <w:r>
        <w:softHyphen/>
      </w:r>
      <w:r w:rsidRPr="00791362">
        <w:t xml:space="preserve">följande ekonomiska krisen. </w:t>
      </w:r>
    </w:p>
    <w:p w14:paraId="2A93CC89" w14:textId="77777777" w:rsidR="00562D50" w:rsidRPr="00791362" w:rsidRDefault="00BC1FE0" w:rsidP="00562D50">
      <w:pPr>
        <w:pStyle w:val="Brdtextmedindrag"/>
      </w:pPr>
      <w:r w:rsidRPr="00791362">
        <w:t xml:space="preserve">I alla institutioner förutom NIB ingår Sverige i en valkrets med andra länder som representeras av en gemensam styrelserepresentant. I EIB ingår Sverige i en valkrets, men </w:t>
      </w:r>
      <w:r>
        <w:t>varje land har en egen</w:t>
      </w:r>
      <w:r w:rsidRPr="00791362">
        <w:t xml:space="preserve"> styrelserepresentant.</w:t>
      </w:r>
    </w:p>
    <w:p w14:paraId="031A64F6" w14:textId="6657B051" w:rsidR="00562D50" w:rsidRPr="00791362" w:rsidRDefault="00BC1FE0" w:rsidP="00562D50">
      <w:pPr>
        <w:pStyle w:val="Brdtextmedindrag"/>
      </w:pPr>
      <w:r>
        <w:t xml:space="preserve">I </w:t>
      </w:r>
      <w:r w:rsidRPr="007124BD">
        <w:rPr>
          <w:i/>
          <w:iCs/>
        </w:rPr>
        <w:t>bilaga</w:t>
      </w:r>
      <w:r>
        <w:rPr>
          <w:i/>
          <w:iCs/>
        </w:rPr>
        <w:t>n</w:t>
      </w:r>
      <w:r>
        <w:t xml:space="preserve"> till skrivelsen</w:t>
      </w:r>
      <w:r w:rsidRPr="00791362">
        <w:t xml:space="preserve"> finns en beskrivning av institutionerna</w:t>
      </w:r>
      <w:r>
        <w:t>s</w:t>
      </w:r>
      <w:r w:rsidRPr="00791362">
        <w:t xml:space="preserve"> verk</w:t>
      </w:r>
      <w:r>
        <w:softHyphen/>
      </w:r>
      <w:r w:rsidRPr="00791362">
        <w:t>samhet, styrningsstruktur</w:t>
      </w:r>
      <w:r>
        <w:t>,</w:t>
      </w:r>
      <w:r w:rsidRPr="00791362">
        <w:t xml:space="preserve"> ramverk för insatser, </w:t>
      </w:r>
      <w:r>
        <w:t>institutionsspecifika frå</w:t>
      </w:r>
      <w:r w:rsidR="00C241FE">
        <w:softHyphen/>
      </w:r>
      <w:r>
        <w:t xml:space="preserve">gor, </w:t>
      </w:r>
      <w:r w:rsidRPr="00791362">
        <w:t>finansiell information samt Sveriges roll i respektive institution</w:t>
      </w:r>
      <w:r>
        <w:t xml:space="preserve"> </w:t>
      </w:r>
      <w:r w:rsidRPr="00791362">
        <w:t>(Sveriges ägarandel m.m.).</w:t>
      </w:r>
    </w:p>
    <w:p w14:paraId="269FE5E5" w14:textId="0745BF8C" w:rsidR="00562D50" w:rsidRDefault="00BC1FE0" w:rsidP="00562D50">
      <w:pPr>
        <w:pStyle w:val="Brdtextmedindrag"/>
      </w:pPr>
      <w:r w:rsidRPr="00791362">
        <w:t xml:space="preserve">Faktauppgifterna i skrivelsen har hämtats från respektive institutions offentliga redovisningar och rapporter eller genom direktkontakt med institutionen. </w:t>
      </w:r>
      <w:r>
        <w:t>De valuta</w:t>
      </w:r>
      <w:r>
        <w:softHyphen/>
        <w:t>belopp som anges i skrivelsen utgår från Riks</w:t>
      </w:r>
      <w:r w:rsidR="00C241FE">
        <w:softHyphen/>
      </w:r>
      <w:r>
        <w:t>bankens växelkurser den 30 december 2020.</w:t>
      </w:r>
    </w:p>
    <w:p w14:paraId="0C97E07A" w14:textId="1E9A2CBB" w:rsidR="00562D50" w:rsidRDefault="00BC1FE0" w:rsidP="00562D50">
      <w:pPr>
        <w:pStyle w:val="Rubrik1"/>
      </w:pPr>
      <w:bookmarkStart w:id="4" w:name="_Toc62143031"/>
      <w:r>
        <w:t>Den globala ekonomiska och finansiella utvecklingen</w:t>
      </w:r>
      <w:bookmarkEnd w:id="4"/>
    </w:p>
    <w:p w14:paraId="1F111C8E" w14:textId="2F9BDA5A" w:rsidR="00562D50" w:rsidRPr="002F4A12" w:rsidRDefault="00BC1FE0" w:rsidP="00562D50">
      <w:pPr>
        <w:pStyle w:val="Brdtext"/>
      </w:pPr>
      <w:r w:rsidRPr="002F4A12">
        <w:t>Den</w:t>
      </w:r>
      <w:r w:rsidRPr="002F4A12" w:rsidDel="0004141D">
        <w:t xml:space="preserve"> </w:t>
      </w:r>
      <w:r w:rsidRPr="002F4A12">
        <w:t>ekonomiska och finansiella utvecklingen i världen, regioner och enskilda länder har betydelse för de internationella finansiella institu</w:t>
      </w:r>
      <w:r>
        <w:softHyphen/>
      </w:r>
      <w:r w:rsidRPr="002F4A12">
        <w:t>tionernas verksamhet</w:t>
      </w:r>
      <w:r>
        <w:t xml:space="preserve"> och</w:t>
      </w:r>
      <w:r w:rsidRPr="002F4A12">
        <w:t xml:space="preserve"> påverkar de</w:t>
      </w:r>
      <w:r>
        <w:t>ras</w:t>
      </w:r>
      <w:r w:rsidRPr="002F4A12">
        <w:t xml:space="preserve"> insatser.</w:t>
      </w:r>
      <w:r>
        <w:t xml:space="preserve"> I skrivelsen Redo</w:t>
      </w:r>
      <w:r>
        <w:softHyphen/>
        <w:t xml:space="preserve">visning av verksamheten i Internationella valutafonden 2019 återgavs utvecklingen under 2019 och i detta avsnitt redogörs därför framför allt för utvecklingen under 2020. </w:t>
      </w:r>
      <w:r w:rsidRPr="003332FB">
        <w:t xml:space="preserve">Informationen om det ekonomiska läget bygger </w:t>
      </w:r>
      <w:r>
        <w:t>i huvudsak</w:t>
      </w:r>
      <w:r w:rsidRPr="003332FB">
        <w:t xml:space="preserve"> på IMF:s rapport</w:t>
      </w:r>
      <w:r w:rsidR="000E46C1">
        <w:t>er</w:t>
      </w:r>
      <w:r w:rsidRPr="003332FB">
        <w:t xml:space="preserve"> World </w:t>
      </w:r>
      <w:proofErr w:type="spellStart"/>
      <w:r w:rsidRPr="003332FB">
        <w:t>Economic</w:t>
      </w:r>
      <w:proofErr w:type="spellEnd"/>
      <w:r w:rsidRPr="003332FB">
        <w:t xml:space="preserve"> Outlook och Global </w:t>
      </w:r>
      <w:proofErr w:type="spellStart"/>
      <w:r w:rsidRPr="003332FB">
        <w:t>Financial</w:t>
      </w:r>
      <w:proofErr w:type="spellEnd"/>
      <w:r w:rsidRPr="003332FB">
        <w:t xml:space="preserve"> </w:t>
      </w:r>
      <w:proofErr w:type="spellStart"/>
      <w:r w:rsidRPr="003332FB">
        <w:t>Stability</w:t>
      </w:r>
      <w:proofErr w:type="spellEnd"/>
      <w:r w:rsidRPr="003332FB">
        <w:t xml:space="preserve"> </w:t>
      </w:r>
      <w:proofErr w:type="spellStart"/>
      <w:r w:rsidRPr="003332FB">
        <w:t>Report</w:t>
      </w:r>
      <w:proofErr w:type="spellEnd"/>
      <w:r w:rsidRPr="003332FB">
        <w:t xml:space="preserve"> från oktober 2020. </w:t>
      </w:r>
    </w:p>
    <w:p w14:paraId="6E8130E0" w14:textId="351D4250" w:rsidR="00562D50" w:rsidRPr="00555966" w:rsidRDefault="00BC1FE0" w:rsidP="00562D50">
      <w:pPr>
        <w:pStyle w:val="Brdtextmedindrag"/>
      </w:pPr>
      <w:r>
        <w:t xml:space="preserve">I sin prognosuppdatering i januari 2020, före </w:t>
      </w:r>
      <w:r w:rsidRPr="00EF0B17">
        <w:t xml:space="preserve">spridningen av </w:t>
      </w:r>
      <w:r>
        <w:t xml:space="preserve">covid-19, förutsåg IMF en global tillväxt för 2020 på 3,3 procent. </w:t>
      </w:r>
      <w:r w:rsidR="00C01D4D">
        <w:t xml:space="preserve">Under våren 2020 </w:t>
      </w:r>
      <w:r>
        <w:t>följde en mycket kraftig ekonomisk nedgång</w:t>
      </w:r>
      <w:r w:rsidR="00C01D4D">
        <w:t xml:space="preserve"> </w:t>
      </w:r>
      <w:r w:rsidR="003D5505">
        <w:t xml:space="preserve">till följd </w:t>
      </w:r>
      <w:r w:rsidR="00C01D4D">
        <w:t>av pandemin</w:t>
      </w:r>
      <w:r>
        <w:t xml:space="preserve">. Enligt IMF väntas tillväxten i världsekonomin bli starkt negativ 2020 och beräknas till -4,4 procent. Tillväxten i världshandeln </w:t>
      </w:r>
      <w:r w:rsidRPr="00555966">
        <w:t>prognosticeras till ca -10 procent.</w:t>
      </w:r>
    </w:p>
    <w:p w14:paraId="6D3CF18A" w14:textId="62D5EE27" w:rsidR="00562D50" w:rsidRDefault="00BC1FE0" w:rsidP="00562D50">
      <w:pPr>
        <w:pStyle w:val="Brdtextmedindrag"/>
      </w:pPr>
      <w:r w:rsidRPr="00555966">
        <w:t>I 167 av de 194 länder som ingår i IMF:s prognos från oktober 2020 förväntas tillväxten bli negativ. Utvecklingen varierar dock mellan länder och regioner. Tillväxten för avancerade eko</w:t>
      </w:r>
      <w:r w:rsidRPr="00555966">
        <w:softHyphen/>
        <w:t>nomier som grupp väntas under 2020 bli -5,8 procent. I USA förväntas tillväxten bli -4,3 procent, medan euroområdet förutses ha en svagare utveckling (-8,3 procent). Bland de större ekonomierna är det endast</w:t>
      </w:r>
      <w:r>
        <w:t xml:space="preserve"> Kina som väntas </w:t>
      </w:r>
      <w:r w:rsidR="00C241FE">
        <w:t xml:space="preserve">få </w:t>
      </w:r>
      <w:r>
        <w:t>en positiv tillväxt (</w:t>
      </w:r>
      <w:r w:rsidRPr="00C34236">
        <w:t>1,9</w:t>
      </w:r>
      <w:r>
        <w:t xml:space="preserve"> </w:t>
      </w:r>
      <w:r w:rsidRPr="00C34236">
        <w:t>procent).</w:t>
      </w:r>
      <w:r>
        <w:t xml:space="preserve"> Tillväxten för utveck</w:t>
      </w:r>
      <w:r>
        <w:softHyphen/>
        <w:t>lingsekonomier och fram</w:t>
      </w:r>
      <w:r w:rsidR="00C241FE">
        <w:softHyphen/>
      </w:r>
      <w:r>
        <w:t>växande ekonomier som grupp förväntas bli -3,3 procent 2020. Indien och Mexiko är två större framväxande ekonomier vars ekonomiska utveckling varit särskilt svag. IMF menar samtidigt att en än värre ekonomisk nedgång, såväl i avancerade ekonomier som i utvecklings</w:t>
      </w:r>
      <w:r w:rsidR="000E46C1">
        <w:t>ekonomier</w:t>
      </w:r>
      <w:r>
        <w:t xml:space="preserve"> och </w:t>
      </w:r>
      <w:r>
        <w:lastRenderedPageBreak/>
        <w:t>framväxande ekonomier, har förhindrats av de om</w:t>
      </w:r>
      <w:r>
        <w:softHyphen/>
        <w:t>fattande finanspolitiska och penningpolitiska åtgärderna som vidtagits.</w:t>
      </w:r>
    </w:p>
    <w:p w14:paraId="560B3830" w14:textId="77777777" w:rsidR="00562D50" w:rsidRDefault="00BC1FE0" w:rsidP="00562D50">
      <w:pPr>
        <w:pStyle w:val="Brdtextmedindrag"/>
      </w:pPr>
      <w:r>
        <w:t>Efter en ökad turbulens under våren</w:t>
      </w:r>
      <w:r w:rsidRPr="000F0C68">
        <w:t xml:space="preserve"> </w:t>
      </w:r>
      <w:r>
        <w:t xml:space="preserve">2020 stabiliserades de finansiella marknaderna. Stabiliseringen skedde med stöd av de policyåtgärder som vidtagits i olika länder som bidragit till att kreditgivningen i ekonomin kunnat upprätthållas. </w:t>
      </w:r>
    </w:p>
    <w:p w14:paraId="0777696D" w14:textId="472DF5B4" w:rsidR="00562D50" w:rsidRDefault="00BC1FE0" w:rsidP="00562D50">
      <w:pPr>
        <w:pStyle w:val="Brdtextmedindrag"/>
      </w:pPr>
      <w:r>
        <w:t>IMF lyfter</w:t>
      </w:r>
      <w:r w:rsidDel="00455C97">
        <w:t xml:space="preserve"> </w:t>
      </w:r>
      <w:r>
        <w:t>flera risker för den finansiella stabiliteten i vissa länder. Den ökade offentliga och privata skuldsättningen utgör en sådan risk. Stats</w:t>
      </w:r>
      <w:r>
        <w:softHyphen/>
        <w:t>skulderna har ökat från redan höga nivåer då utökade finanspolitiska stimulanser för att understödja ekonomin bidragit till ökade budget</w:t>
      </w:r>
      <w:r>
        <w:softHyphen/>
        <w:t xml:space="preserve">underskott. </w:t>
      </w:r>
      <w:r w:rsidRPr="00641EC4">
        <w:t>De dämpade tillväxtutsikterna</w:t>
      </w:r>
      <w:r w:rsidRPr="00641EC4" w:rsidDel="00D166F6">
        <w:t xml:space="preserve"> </w:t>
      </w:r>
      <w:r w:rsidRPr="00641EC4">
        <w:t>framöver talar också för att statsskulderna kommer fortsätta att öka.</w:t>
      </w:r>
      <w:r>
        <w:t xml:space="preserve"> Bland framväxande ekonomier och utvecklingsekonomier finns länder som kan få svårigheter att finan</w:t>
      </w:r>
      <w:r>
        <w:softHyphen/>
        <w:t>siera sig via upplåning på den internationella kapitalmarknaden, vilket kan öka behovet av stöd från IMF och andra internationella organisationer. En sämre ekonomisk utveckling till följd av pandemin och de åtgärder som vidtagits för att motverka dess effekter, medför att den positiva utveck</w:t>
      </w:r>
      <w:r>
        <w:softHyphen/>
        <w:t>lingen mot minskande fattigdom sedan 1990-talet kan förväntas vända, och att ojämlikheten i världen kommer att öka.</w:t>
      </w:r>
    </w:p>
    <w:p w14:paraId="0B1421DD" w14:textId="3FA5861C" w:rsidR="00562D50" w:rsidRDefault="00BC1FE0" w:rsidP="00562D50">
      <w:pPr>
        <w:pStyle w:val="Brdtextmedindrag"/>
      </w:pPr>
      <w:r>
        <w:t xml:space="preserve">IMF bedömer att banksystemet som helhet var välkapitaliserat innan </w:t>
      </w:r>
      <w:r w:rsidRPr="00EF0B17">
        <w:t xml:space="preserve">spridningen av </w:t>
      </w:r>
      <w:r>
        <w:t>covid-19. Förekomsten av kapitalbuffertar har också bidragit till att bankerna är bättre rustade och att banksystemen är mer motståndskraftiga än vid den globala finanskrisen. Samtidigt finns banker som riskerar att bryta eller vara nära att bryta mot kapitalkraven, om eko</w:t>
      </w:r>
      <w:r w:rsidR="008B4D48">
        <w:softHyphen/>
      </w:r>
      <w:r>
        <w:t>nomin utvecklas mer negativt än enligt IMF:s huvudscenario. IMF bedömer också att andra finansinstitut som inte är banker, t.ex. fond</w:t>
      </w:r>
      <w:r>
        <w:softHyphen/>
        <w:t>förvaltare, är särskilt sårbara, vilket var fallet även innan krisen.</w:t>
      </w:r>
    </w:p>
    <w:p w14:paraId="1E63D5A8" w14:textId="5BAE670E" w:rsidR="00562D50" w:rsidRDefault="00BC1FE0" w:rsidP="00562D50">
      <w:pPr>
        <w:pStyle w:val="Brdtextmedindrag"/>
      </w:pPr>
      <w:r>
        <w:t xml:space="preserve">Som helhet </w:t>
      </w:r>
      <w:r w:rsidR="008B4D48">
        <w:t xml:space="preserve">ökade </w:t>
      </w:r>
      <w:r>
        <w:t xml:space="preserve">skuldsättningen i företagssektorn under första halvåret 2020, då företag </w:t>
      </w:r>
      <w:r w:rsidR="008B4D48">
        <w:t>tog</w:t>
      </w:r>
      <w:r>
        <w:t xml:space="preserve"> nya lån för att klara krisen. En mer utdragen ekonomisk nedgång innebär en risk för att antalet konkurser kommer att öka.</w:t>
      </w:r>
    </w:p>
    <w:p w14:paraId="7BB0D6B6" w14:textId="58A099CF" w:rsidR="00562D50" w:rsidRDefault="00BC1FE0" w:rsidP="00562D50">
      <w:pPr>
        <w:pStyle w:val="Rubrik1"/>
      </w:pPr>
      <w:bookmarkStart w:id="5" w:name="_Toc62143032"/>
      <w:r>
        <w:t xml:space="preserve">IMF:s </w:t>
      </w:r>
      <w:r w:rsidRPr="00B70797">
        <w:t>bedömning av det ekonomiska läget i Sverige och euroområdet</w:t>
      </w:r>
      <w:bookmarkEnd w:id="5"/>
    </w:p>
    <w:p w14:paraId="6472FF31" w14:textId="39F410A1" w:rsidR="00562D50" w:rsidRPr="004F3410" w:rsidRDefault="00BC1FE0" w:rsidP="00562D50">
      <w:pPr>
        <w:pStyle w:val="Brdtext"/>
      </w:pPr>
      <w:bookmarkStart w:id="6" w:name="_Hlk56022169"/>
      <w:r w:rsidRPr="004F3410">
        <w:t xml:space="preserve">IMF </w:t>
      </w:r>
      <w:r>
        <w:t xml:space="preserve">genomför </w:t>
      </w:r>
      <w:r w:rsidRPr="004442DF">
        <w:t>återkommande översyner av medlemsländernas ekono</w:t>
      </w:r>
      <w:r>
        <w:softHyphen/>
      </w:r>
      <w:r w:rsidRPr="004442DF">
        <w:t>miska situation och politik</w:t>
      </w:r>
      <w:r>
        <w:t xml:space="preserve">, s.k. </w:t>
      </w:r>
      <w:r w:rsidRPr="004F3410">
        <w:t>artikel IV-konsultation</w:t>
      </w:r>
      <w:r>
        <w:t xml:space="preserve">er </w:t>
      </w:r>
      <w:bookmarkEnd w:id="6"/>
      <w:r>
        <w:t>(se avsnitt 4.2).</w:t>
      </w:r>
      <w:r w:rsidRPr="004F3410">
        <w:t xml:space="preserve"> </w:t>
      </w:r>
      <w:r>
        <w:t xml:space="preserve">Konsultationer genomförs </w:t>
      </w:r>
      <w:r w:rsidRPr="004F3410">
        <w:t xml:space="preserve">också </w:t>
      </w:r>
      <w:r>
        <w:t>avseende</w:t>
      </w:r>
      <w:r w:rsidRPr="004F3410">
        <w:t xml:space="preserve"> regioner, </w:t>
      </w:r>
      <w:r>
        <w:t xml:space="preserve">bl.a. </w:t>
      </w:r>
      <w:r w:rsidRPr="004F3410">
        <w:t>euroområdet.</w:t>
      </w:r>
      <w:r>
        <w:t xml:space="preserve"> </w:t>
      </w:r>
      <w:r w:rsidRPr="004F3410">
        <w:t>Den senaste konsultation</w:t>
      </w:r>
      <w:r w:rsidR="008B4D48">
        <w:t>en</w:t>
      </w:r>
      <w:r w:rsidRPr="004F3410">
        <w:t xml:space="preserve"> avseende Sverige genomfördes i februari 2019</w:t>
      </w:r>
      <w:r w:rsidRPr="004C6637">
        <w:t xml:space="preserve"> </w:t>
      </w:r>
      <w:r w:rsidRPr="004F3410">
        <w:t>och behandlades i institutionens styrelse i mars samma år</w:t>
      </w:r>
      <w:r>
        <w:t>.</w:t>
      </w:r>
      <w:r w:rsidRPr="004F3410">
        <w:t xml:space="preserve"> Den senaste konsultationen för euroområdet genomfördes i juli 2019. </w:t>
      </w:r>
      <w:bookmarkStart w:id="7" w:name="_Hlk56022231"/>
      <w:r w:rsidRPr="004F3410">
        <w:t xml:space="preserve">På grund av </w:t>
      </w:r>
      <w:r>
        <w:t>spridningen</w:t>
      </w:r>
      <w:r w:rsidRPr="004F3410">
        <w:t xml:space="preserve"> av</w:t>
      </w:r>
      <w:r w:rsidDel="007C3916">
        <w:t xml:space="preserve"> </w:t>
      </w:r>
      <w:r w:rsidRPr="004F3410">
        <w:t>covid-19 har inte konsultation</w:t>
      </w:r>
      <w:r>
        <w:t>er</w:t>
      </w:r>
      <w:r w:rsidRPr="004F3410">
        <w:t xml:space="preserve"> genomförts för Sverige eller euroområdet </w:t>
      </w:r>
      <w:r>
        <w:t>sedan dess</w:t>
      </w:r>
      <w:r w:rsidRPr="004F3410">
        <w:t xml:space="preserve">. </w:t>
      </w:r>
      <w:bookmarkEnd w:id="7"/>
      <w:r w:rsidRPr="004F3410">
        <w:t xml:space="preserve">Beskrivningen av IMF:s bedömning av det ekonomiska läget i Sverige och euroområdet i denna skrivelse baseras </w:t>
      </w:r>
      <w:r>
        <w:t xml:space="preserve">därför </w:t>
      </w:r>
      <w:r w:rsidRPr="004F3410">
        <w:t xml:space="preserve">framför allt på IMF:s rapport World </w:t>
      </w:r>
      <w:proofErr w:type="spellStart"/>
      <w:r w:rsidRPr="004F3410">
        <w:t>Economic</w:t>
      </w:r>
      <w:proofErr w:type="spellEnd"/>
      <w:r w:rsidRPr="004F3410">
        <w:t xml:space="preserve"> Outlook</w:t>
      </w:r>
      <w:r>
        <w:t xml:space="preserve"> </w:t>
      </w:r>
      <w:r w:rsidRPr="004F3410">
        <w:t>från oktober 2020. IMF:s bedömning av de svenska offentliga finanserna utgår från</w:t>
      </w:r>
      <w:r>
        <w:t xml:space="preserve"> rapporten</w:t>
      </w:r>
      <w:r w:rsidRPr="004F3410">
        <w:t xml:space="preserve"> </w:t>
      </w:r>
      <w:proofErr w:type="spellStart"/>
      <w:r w:rsidRPr="004F3410">
        <w:t>Fiscal</w:t>
      </w:r>
      <w:proofErr w:type="spellEnd"/>
      <w:r w:rsidRPr="004F3410">
        <w:t xml:space="preserve"> Monitor från oktober </w:t>
      </w:r>
      <w:r>
        <w:t>samma år</w:t>
      </w:r>
      <w:r w:rsidRPr="004F3410">
        <w:t>.</w:t>
      </w:r>
    </w:p>
    <w:p w14:paraId="2AB4DF22" w14:textId="1B9199C4" w:rsidR="00562D50" w:rsidRPr="004F3410" w:rsidRDefault="00BC1FE0" w:rsidP="00562D50">
      <w:pPr>
        <w:pStyle w:val="Brdtextmedindrag"/>
      </w:pPr>
      <w:r w:rsidRPr="004F3410">
        <w:lastRenderedPageBreak/>
        <w:t xml:space="preserve">IMF bedömer att prognososäkerheten är ovanligt stor till följd av pandemin, </w:t>
      </w:r>
      <w:r>
        <w:t xml:space="preserve">bl.a. </w:t>
      </w:r>
      <w:r w:rsidRPr="004F3410">
        <w:t>då det råder osäkerhet om pandemins utveckling, vilka åtgärder som kommer behöva vidtas för att stoppa smittspridningen</w:t>
      </w:r>
      <w:r>
        <w:t>, och</w:t>
      </w:r>
      <w:r w:rsidRPr="004F3410">
        <w:t xml:space="preserve"> hur stor</w:t>
      </w:r>
      <w:r>
        <w:t>a krisens</w:t>
      </w:r>
      <w:r w:rsidRPr="004F3410">
        <w:t xml:space="preserve"> negativa effekter på ekonomin</w:t>
      </w:r>
      <w:r>
        <w:t xml:space="preserve"> </w:t>
      </w:r>
      <w:r w:rsidRPr="004F3410">
        <w:t>kommer att bli</w:t>
      </w:r>
      <w:r>
        <w:t xml:space="preserve"> på lång sikt</w:t>
      </w:r>
      <w:r w:rsidRPr="004F3410">
        <w:t>. Prognos</w:t>
      </w:r>
      <w:r>
        <w:t>en</w:t>
      </w:r>
      <w:r w:rsidRPr="004F3410">
        <w:t xml:space="preserve"> baseras på antagandet att </w:t>
      </w:r>
      <w:r>
        <w:t xml:space="preserve">behovet av </w:t>
      </w:r>
      <w:r w:rsidRPr="004F3410">
        <w:t xml:space="preserve">fysisk distansering </w:t>
      </w:r>
      <w:r>
        <w:t>kvarstår</w:t>
      </w:r>
      <w:r w:rsidRPr="004F3410">
        <w:t xml:space="preserve"> 2021.</w:t>
      </w:r>
    </w:p>
    <w:p w14:paraId="209B6017" w14:textId="77777777" w:rsidR="00562D50" w:rsidRDefault="00BC1FE0" w:rsidP="00562D50">
      <w:pPr>
        <w:pStyle w:val="Brdtextmedindrag"/>
      </w:pPr>
      <w:r w:rsidRPr="004F3410">
        <w:t xml:space="preserve">IMF förutspår att tillväxten i euroområdet blir kraftigt negativ </w:t>
      </w:r>
      <w:r>
        <w:t xml:space="preserve">2020 </w:t>
      </w:r>
    </w:p>
    <w:p w14:paraId="77E0D724" w14:textId="5B3BA234" w:rsidR="00562D50" w:rsidRPr="004F3410" w:rsidRDefault="00BC1FE0" w:rsidP="00562D50">
      <w:pPr>
        <w:pStyle w:val="Brdtextmedindrag"/>
        <w:ind w:firstLine="0"/>
      </w:pPr>
      <w:r w:rsidRPr="004F3410">
        <w:t>(-8,</w:t>
      </w:r>
      <w:r>
        <w:t>3</w:t>
      </w:r>
      <w:r w:rsidRPr="004F3410">
        <w:t xml:space="preserve"> procent) och positiv </w:t>
      </w:r>
      <w:r>
        <w:t>2021</w:t>
      </w:r>
      <w:r w:rsidRPr="004F3410">
        <w:t xml:space="preserve"> (5,</w:t>
      </w:r>
      <w:r>
        <w:t>2</w:t>
      </w:r>
      <w:r w:rsidRPr="004F3410">
        <w:t xml:space="preserve"> procent). Arbetslösheten väntas stiga med ca 1,5 procentenheter till drygt 9 procent </w:t>
      </w:r>
      <w:r>
        <w:t>2020</w:t>
      </w:r>
      <w:r w:rsidRPr="004F3410">
        <w:t xml:space="preserve"> och </w:t>
      </w:r>
      <w:r>
        <w:t>2021, och d</w:t>
      </w:r>
      <w:r w:rsidRPr="004F3410">
        <w:t xml:space="preserve">et låga resursutnyttjandet bidrar till att inflationen </w:t>
      </w:r>
      <w:r>
        <w:t xml:space="preserve">förväntas </w:t>
      </w:r>
      <w:r w:rsidRPr="004F3410">
        <w:t xml:space="preserve">bli mycket låg. Den ekonomiska utvecklingen väntas skilja sig åt mellan olika länder, </w:t>
      </w:r>
      <w:r>
        <w:t xml:space="preserve">t.ex. </w:t>
      </w:r>
      <w:r w:rsidRPr="004F3410">
        <w:t xml:space="preserve">förutspås </w:t>
      </w:r>
      <w:r>
        <w:t xml:space="preserve">en starkare utveckling i </w:t>
      </w:r>
      <w:r w:rsidRPr="004F3410">
        <w:t xml:space="preserve">Tyskland än </w:t>
      </w:r>
      <w:r>
        <w:t xml:space="preserve">i </w:t>
      </w:r>
      <w:r w:rsidRPr="004F3410">
        <w:t xml:space="preserve">Spanien och Italien. </w:t>
      </w:r>
    </w:p>
    <w:p w14:paraId="07AA7E56" w14:textId="2759C295" w:rsidR="00562D50" w:rsidRPr="004F3410" w:rsidRDefault="00BC1FE0" w:rsidP="00562D50">
      <w:pPr>
        <w:pStyle w:val="Brdtextmedindrag"/>
      </w:pPr>
      <w:r w:rsidRPr="004F3410">
        <w:t>IMF bedömer att Sveriges BNP minskar med 4,7 procent 2020, vilket är i linje med regeringens bedömning i</w:t>
      </w:r>
      <w:r>
        <w:t xml:space="preserve"> budgetpropositionen för 2021 (prop. 2020/21:1</w:t>
      </w:r>
      <w:r w:rsidR="008B4D48">
        <w:t xml:space="preserve"> Förslag till statens budget, finansplan, m.m.</w:t>
      </w:r>
      <w:r>
        <w:t>)</w:t>
      </w:r>
      <w:r w:rsidRPr="004F3410">
        <w:t xml:space="preserve">. För 2021 bedömer IMF att BNP-tillväxten blir 3,5 procent, vilket är något lägre än </w:t>
      </w:r>
      <w:r>
        <w:t xml:space="preserve">enligt </w:t>
      </w:r>
      <w:r w:rsidRPr="004F3410">
        <w:t xml:space="preserve">regeringens prognos. IMF prognosticerar en mindre negativ BNP-tillväxt i Sverige </w:t>
      </w:r>
      <w:r>
        <w:t>2020</w:t>
      </w:r>
      <w:r w:rsidRPr="004F3410">
        <w:t xml:space="preserve"> </w:t>
      </w:r>
      <w:r>
        <w:t>än för</w:t>
      </w:r>
      <w:r w:rsidRPr="004F3410">
        <w:t xml:space="preserve"> euroområdet, medan det omvända väntas gälla</w:t>
      </w:r>
      <w:r>
        <w:t xml:space="preserve"> 2021</w:t>
      </w:r>
      <w:r w:rsidRPr="004F3410">
        <w:t>. S</w:t>
      </w:r>
      <w:r>
        <w:t>ammantaget</w:t>
      </w:r>
      <w:r w:rsidRPr="004F3410">
        <w:t xml:space="preserve"> väntas Sverige</w:t>
      </w:r>
      <w:r>
        <w:t>s</w:t>
      </w:r>
      <w:r w:rsidRPr="004F3410">
        <w:t xml:space="preserve"> BNP-tillväxt utvecklas relativt sett bättre än euroområdets</w:t>
      </w:r>
      <w:r>
        <w:t xml:space="preserve"> under 2020 och 2021</w:t>
      </w:r>
      <w:r w:rsidRPr="004F3410">
        <w:t>. IMF konstaterar att Sverige inte</w:t>
      </w:r>
      <w:r w:rsidR="008B4D48">
        <w:t xml:space="preserve"> har</w:t>
      </w:r>
      <w:r w:rsidRPr="004F3410">
        <w:t xml:space="preserve"> infört lika strikta restriktioner som många andra länder, men att rörligheten och den ekonomiska aktiviteten ändå minskat ungefär lika mycket som i jämförbara länder till följd av frivillig fysisk distan</w:t>
      </w:r>
      <w:r w:rsidR="008B4D48">
        <w:softHyphen/>
      </w:r>
      <w:r w:rsidRPr="004F3410">
        <w:t xml:space="preserve">sering. </w:t>
      </w:r>
    </w:p>
    <w:p w14:paraId="32BD5F44" w14:textId="7A119D15" w:rsidR="00562D50" w:rsidRPr="004F3410" w:rsidRDefault="00BC1FE0" w:rsidP="00562D50">
      <w:pPr>
        <w:pStyle w:val="Brdtextmedindrag"/>
      </w:pPr>
      <w:r w:rsidRPr="004F3410">
        <w:t>IMF förutspår att arbetslösheten i Sverige ökar till 9,3 procent 2021, vilket är något lägre än</w:t>
      </w:r>
      <w:r>
        <w:t xml:space="preserve"> enligt</w:t>
      </w:r>
      <w:r w:rsidRPr="004F3410">
        <w:t xml:space="preserve"> regeringens prognos i budgetpropositionen för 2021. Givet den stora osäkerheten bedöms skillnaderna </w:t>
      </w:r>
      <w:r>
        <w:t>i prognoserna</w:t>
      </w:r>
      <w:r w:rsidRPr="004F3410">
        <w:t xml:space="preserve"> vara små.</w:t>
      </w:r>
    </w:p>
    <w:p w14:paraId="25FC8C1F" w14:textId="729CB093" w:rsidR="00562D50" w:rsidRPr="004F3410" w:rsidRDefault="00BC1FE0" w:rsidP="00562D50">
      <w:pPr>
        <w:pStyle w:val="Brdtextmedindrag"/>
      </w:pPr>
      <w:r w:rsidRPr="004F3410">
        <w:t xml:space="preserve">IMF räknar med en kraftig försvagning av Sveriges offentliga finanser för </w:t>
      </w:r>
      <w:r w:rsidR="000E46C1">
        <w:t>2020</w:t>
      </w:r>
      <w:r w:rsidRPr="004F3410">
        <w:t>, men därefter en förhållandevis snabb återhämtning. Det finan</w:t>
      </w:r>
      <w:r w:rsidR="008B4D48">
        <w:softHyphen/>
      </w:r>
      <w:r w:rsidRPr="004F3410">
        <w:t>siella sparandet beräknas till -5,9 respektive -2,0 procent av BNP 2020 och 2021. Detta stämmer väl överens med regeringens prognos för utveck</w:t>
      </w:r>
      <w:r w:rsidR="008B4D48">
        <w:softHyphen/>
      </w:r>
      <w:r w:rsidRPr="004F3410">
        <w:t xml:space="preserve">lingen </w:t>
      </w:r>
      <w:r>
        <w:t>2020</w:t>
      </w:r>
      <w:r w:rsidRPr="004F3410">
        <w:t>, medan</w:t>
      </w:r>
      <w:r>
        <w:t xml:space="preserve"> regeringen bedömer att</w:t>
      </w:r>
      <w:r w:rsidRPr="004F3410">
        <w:t xml:space="preserve"> återhämtningen 2021 </w:t>
      </w:r>
      <w:r>
        <w:t>blir</w:t>
      </w:r>
      <w:r w:rsidRPr="004F3410">
        <w:t xml:space="preserve"> något </w:t>
      </w:r>
      <w:r>
        <w:t>svagare</w:t>
      </w:r>
      <w:r w:rsidRPr="004F3410">
        <w:t xml:space="preserve"> </w:t>
      </w:r>
      <w:r>
        <w:t xml:space="preserve">än vad </w:t>
      </w:r>
      <w:r w:rsidRPr="004F3410">
        <w:t>IMF</w:t>
      </w:r>
      <w:r>
        <w:t>:s uppskattat</w:t>
      </w:r>
      <w:r w:rsidRPr="004F3410">
        <w:t xml:space="preserve">. </w:t>
      </w:r>
    </w:p>
    <w:p w14:paraId="72760244" w14:textId="1EFC4AB4" w:rsidR="00562D50" w:rsidRDefault="00BC1FE0" w:rsidP="00562D50">
      <w:pPr>
        <w:pStyle w:val="Brdtextmedindrag"/>
      </w:pPr>
      <w:r w:rsidRPr="004F3410">
        <w:t xml:space="preserve">IMF:s prognos för den offentliga sektorns konsoliderade bruttoskuld </w:t>
      </w:r>
      <w:r>
        <w:t xml:space="preserve">stämmer väl överens </w:t>
      </w:r>
      <w:r w:rsidRPr="004F3410">
        <w:t>med regeringens prognos på ca 42 procent av BNP för 2020 och 2021.</w:t>
      </w:r>
    </w:p>
    <w:p w14:paraId="5DABD945" w14:textId="3C67622D" w:rsidR="00562D50" w:rsidRDefault="00BC1FE0" w:rsidP="00562D50">
      <w:pPr>
        <w:pStyle w:val="Rubrik1"/>
      </w:pPr>
      <w:bookmarkStart w:id="8" w:name="_Toc62143033"/>
      <w:r>
        <w:t xml:space="preserve">Policy- </w:t>
      </w:r>
      <w:r w:rsidRPr="00B70797">
        <w:t>och analysarbete för finansiell och monetär stabilitet</w:t>
      </w:r>
      <w:bookmarkEnd w:id="8"/>
    </w:p>
    <w:p w14:paraId="652E2FA3" w14:textId="3A271791" w:rsidR="00562D50" w:rsidRDefault="00BC1FE0" w:rsidP="00562D50">
      <w:pPr>
        <w:pStyle w:val="Rubrik2"/>
        <w:spacing w:before="0"/>
      </w:pPr>
      <w:bookmarkStart w:id="9" w:name="_Toc62143034"/>
      <w:r>
        <w:t xml:space="preserve">Internationella finansiella institutioners arbete </w:t>
      </w:r>
      <w:r w:rsidRPr="00B70797">
        <w:t>för finansiell och monetär stabilitet</w:t>
      </w:r>
      <w:bookmarkEnd w:id="9"/>
    </w:p>
    <w:p w14:paraId="2678FC83" w14:textId="04B32F9A" w:rsidR="00562D50" w:rsidRDefault="00BC1FE0" w:rsidP="00562D50">
      <w:pPr>
        <w:pStyle w:val="Brdtext"/>
      </w:pPr>
      <w:r>
        <w:t>Spridningen av covid-19 har medfört stora osäkerheter för den globala ekonomiska utvecklingen. De internationella finansiella institu</w:t>
      </w:r>
      <w:r>
        <w:softHyphen/>
        <w:t>tioner</w:t>
      </w:r>
      <w:r>
        <w:softHyphen/>
        <w:t xml:space="preserve">nas insatser bidrar till att minska krisens ekonomiska effekter och stärka den </w:t>
      </w:r>
      <w:r>
        <w:lastRenderedPageBreak/>
        <w:t>finansiella stabiliteten. Institutionernas arbete för finansiell och monetär stabilitet kan ses som bidrag till genomförandet av Agenda 2030, FN:s globala mål för hållbar utveckling, och i synnerhet mål 17 om genom</w:t>
      </w:r>
      <w:r>
        <w:softHyphen/>
        <w:t>förande och globalt partnerskap och mål 8 om ekonomisk tillväxt. Arbetet bidrar även till riksdagens mål för finans</w:t>
      </w:r>
      <w:r>
        <w:softHyphen/>
        <w:t xml:space="preserve">marknadsområdet om ett stabilt finansiellt system. </w:t>
      </w:r>
    </w:p>
    <w:p w14:paraId="0A7BF3A7" w14:textId="28299636" w:rsidR="00562D50" w:rsidRDefault="00BC1FE0" w:rsidP="00562D50">
      <w:pPr>
        <w:pStyle w:val="Brdtextmedindrag"/>
      </w:pPr>
      <w:r>
        <w:t>Bland de internationella finansiella institutioner som redogörs för i denna skrivelse är IMF den institution som har störst fokus på åtgärder som främjar finansiell stabilitet. Med sina 190 medlemsländer, finansiella stöd till länder med betalningsbalansproblem, sin globala ekonomiska övervakning och tekniska assistans, är IMF en central</w:t>
      </w:r>
      <w:r w:rsidDel="00B172B9">
        <w:t xml:space="preserve"> </w:t>
      </w:r>
      <w:r>
        <w:t>institution för att förebygga finansiella kriser, för att återställa stabilitet och motverka sprid</w:t>
      </w:r>
      <w:r w:rsidR="008B4D48">
        <w:softHyphen/>
      </w:r>
      <w:r>
        <w:t xml:space="preserve">ningseffekter när krisen är ett faktum. </w:t>
      </w:r>
    </w:p>
    <w:p w14:paraId="503EFAC6" w14:textId="60C9BA63" w:rsidR="00562D50" w:rsidRDefault="00BC1FE0" w:rsidP="00562D50">
      <w:pPr>
        <w:pStyle w:val="Brdtextmedindrag"/>
      </w:pPr>
      <w:r>
        <w:t xml:space="preserve">IMF:s långivning </w:t>
      </w:r>
      <w:r w:rsidR="008B4D48">
        <w:t xml:space="preserve">bestod </w:t>
      </w:r>
      <w:r>
        <w:t xml:space="preserve">under 2020 framför allt av </w:t>
      </w:r>
      <w:proofErr w:type="spellStart"/>
      <w:r>
        <w:t>nödlån</w:t>
      </w:r>
      <w:proofErr w:type="spellEnd"/>
      <w:r>
        <w:t xml:space="preserve"> och före</w:t>
      </w:r>
      <w:r w:rsidR="008B4D48">
        <w:softHyphen/>
      </w:r>
      <w:r>
        <w:t>byggande lån (se avsnitt 5.1). Institutionens arbete med övervakning har anpassats med anledning av pandemins</w:t>
      </w:r>
      <w:r w:rsidDel="00893862">
        <w:t xml:space="preserve"> </w:t>
      </w:r>
      <w:r>
        <w:t>effekter på ekonomier och rese</w:t>
      </w:r>
      <w:r w:rsidR="008B4D48">
        <w:softHyphen/>
      </w:r>
      <w:r>
        <w:t xml:space="preserve">restriktioner (se avsnitt 4.2). </w:t>
      </w:r>
    </w:p>
    <w:p w14:paraId="1B27651C" w14:textId="582546B2" w:rsidR="00562D50" w:rsidRDefault="00BC1FE0" w:rsidP="00562D50">
      <w:pPr>
        <w:pStyle w:val="Brdtextmedindrag"/>
      </w:pPr>
      <w:r>
        <w:t>På skuldområdet avslutades under 2020 översyner av Världsbankens och IMF:s gemensamma skuldhållbarhetsramverk för länder med mark</w:t>
      </w:r>
      <w:r>
        <w:softHyphen/>
        <w:t>nadstillgång och policyer för länders skuldsättning. Inom ramen för över</w:t>
      </w:r>
      <w:r>
        <w:softHyphen/>
        <w:t>synerna uppdaterade Världsbanken och IMF sina metoder i syfte att för</w:t>
      </w:r>
      <w:r>
        <w:softHyphen/>
        <w:t>bättra ramverkets förutsägbarhet och enhetlighet</w:t>
      </w:r>
      <w:r w:rsidR="009672E4">
        <w:t>,</w:t>
      </w:r>
      <w:r>
        <w:t xml:space="preserve"> samt att möjliggöra en utökning av antalet variabler som skuldhållbarhetsanalyserna tar hänsyn till. Ramverket och de skuldhållbarhetsanalyser som görs för enskilda län</w:t>
      </w:r>
      <w:r w:rsidR="009672E4">
        <w:softHyphen/>
      </w:r>
      <w:r>
        <w:t>der är centrala vid de internationella finansiella institutionernas beslut om långivning, men är också viktiga för lån från andra stater, offentligt garan</w:t>
      </w:r>
      <w:r w:rsidR="009672E4">
        <w:softHyphen/>
      </w:r>
      <w:r>
        <w:t>terade lån samt</w:t>
      </w:r>
      <w:r w:rsidDel="00893862">
        <w:t xml:space="preserve"> </w:t>
      </w:r>
      <w:r>
        <w:t xml:space="preserve">långivning från privata aktörer till låginkomstländer. IMF ser även över behovet av förändringar av sina </w:t>
      </w:r>
      <w:r w:rsidDel="00003D1D">
        <w:t xml:space="preserve">policyer </w:t>
      </w:r>
      <w:r>
        <w:t>för att främja snabba och omfattande skuldomförhandlingar.</w:t>
      </w:r>
    </w:p>
    <w:p w14:paraId="515E9B38" w14:textId="2104237F" w:rsidR="00562D50" w:rsidRDefault="00BC1FE0" w:rsidP="00562D50">
      <w:pPr>
        <w:pStyle w:val="Brdtextmedindrag"/>
      </w:pPr>
      <w:r>
        <w:t>Världsbanken främjar även finansiell stabilitet genom att stödja fram</w:t>
      </w:r>
      <w:r>
        <w:softHyphen/>
        <w:t>växande ekonomier och låginkomstländer i deras arbete att hantera effek</w:t>
      </w:r>
      <w:r>
        <w:softHyphen/>
        <w:t>terna av ekonomiska kriser, utveckla lokala kapitalmarknader, bygga hållbara banksystem, granska och utvärdera finansiella system och för</w:t>
      </w:r>
      <w:r>
        <w:softHyphen/>
        <w:t>stärka övervakningen av banksystem. Världsbanksgruppen bidrar också indirekt till finansiell stabilitet, bl.a. genom stöd till strukturella reformer i framväxande ekonomier och låginkomstländer. Exempelvis bistår Världsbanksgruppen länder med att bredda skattebasen i enlighet med målen i Agenda 2030 och Addis Abeba Action Agenda (slutdokument från FN:s konferens om utvecklingsfinansiering 2015) om att öka den in</w:t>
      </w:r>
      <w:r w:rsidR="009672E4">
        <w:softHyphen/>
      </w:r>
      <w:r>
        <w:t>hemska resursmobiliseringen, bl.a. genom kapacitetsstärkande insatser för att förenkla inbetalningen av skatter och för att säkerställa rättvisa skatte</w:t>
      </w:r>
      <w:r w:rsidR="009672E4">
        <w:softHyphen/>
      </w:r>
      <w:r>
        <w:t xml:space="preserve">system. </w:t>
      </w:r>
    </w:p>
    <w:p w14:paraId="35758817" w14:textId="5772EFA5" w:rsidR="00562D50" w:rsidRDefault="00BC1FE0" w:rsidP="00562D50">
      <w:pPr>
        <w:pStyle w:val="Brdtextmedindrag"/>
      </w:pPr>
      <w:r>
        <w:t xml:space="preserve">Världsbanksgruppen presenterar regelbundet en rapport om den globala finansiella utvecklingen, Global </w:t>
      </w:r>
      <w:proofErr w:type="spellStart"/>
      <w:r>
        <w:t>Financial</w:t>
      </w:r>
      <w:proofErr w:type="spellEnd"/>
      <w:r>
        <w:t xml:space="preserve"> </w:t>
      </w:r>
      <w:proofErr w:type="spellStart"/>
      <w:r>
        <w:t>Development</w:t>
      </w:r>
      <w:proofErr w:type="spellEnd"/>
      <w:r>
        <w:t xml:space="preserve"> </w:t>
      </w:r>
      <w:proofErr w:type="spellStart"/>
      <w:r>
        <w:t>Report</w:t>
      </w:r>
      <w:proofErr w:type="spellEnd"/>
      <w:r>
        <w:t>. Den senaste rapporten publicerades i november 2019 och avser reglering och tillsyn inom banksektorn. Rapporten beskriver reformer i utvecklings</w:t>
      </w:r>
      <w:r>
        <w:softHyphen/>
        <w:t>länder, främst vad gäller marknadsdisciplin och kapitalreglering. Världs</w:t>
      </w:r>
      <w:r>
        <w:softHyphen/>
        <w:t xml:space="preserve">banksgruppen publicerar vidare en årlig rapport om global utveckling, World </w:t>
      </w:r>
      <w:proofErr w:type="spellStart"/>
      <w:r>
        <w:t>Development</w:t>
      </w:r>
      <w:proofErr w:type="spellEnd"/>
      <w:r>
        <w:t xml:space="preserve"> </w:t>
      </w:r>
      <w:proofErr w:type="spellStart"/>
      <w:r>
        <w:t>Report</w:t>
      </w:r>
      <w:proofErr w:type="spellEnd"/>
      <w:r>
        <w:t>. Rapporten från 2020 behandlar globala värde</w:t>
      </w:r>
      <w:r>
        <w:softHyphen/>
        <w:t xml:space="preserve">kedjor och hur dessa förändrats efter finanskrisen 2008. Enligt rapporten kan även låg- och medelinkomstländer ha stora fördelar av att </w:t>
      </w:r>
      <w:r>
        <w:lastRenderedPageBreak/>
        <w:t>delta i globala värdekedjor, men vinsterna kan vara ojämnt fördelade och miljö- och klimateffekterna negativa. Regeringar bör därför enligt Världs</w:t>
      </w:r>
      <w:r>
        <w:softHyphen/>
        <w:t>banks</w:t>
      </w:r>
      <w:r>
        <w:softHyphen/>
        <w:t xml:space="preserve">gruppen ha policyramverk på plats för att motverka dessa effekter. </w:t>
      </w:r>
    </w:p>
    <w:p w14:paraId="78F29E89" w14:textId="3EF5830B" w:rsidR="00562D50" w:rsidRDefault="00BC1FE0" w:rsidP="00562D50">
      <w:pPr>
        <w:pStyle w:val="Brdtextmedindrag"/>
      </w:pPr>
      <w:r>
        <w:t>AIIB, EBRD, EIB och NIB har inte särskilt angivet i sina respektive mandat att de ska främja finansiell och monetär stabilitet, men institu</w:t>
      </w:r>
      <w:r>
        <w:softHyphen/>
        <w:t>tionerna bidrar indirekt till detta genom att i sina verksamheter verka för ökade investeringar och stärkt hållbar tillväxt. EBRD har ett mandat att främja fungerande marknadsekonomier och arbetar bl.a. med utveckling av lokala kapitalmarknader, och bidrar på så sätt till att främja finansiell stabilitet i sina medlemsländer. Vidare har EIB inrättat en ny tillfällig garantifond för att ge likviditetsstöd till framför allt små och medelstora företag i deltagandeländer inom EU som drabbats av ekonomiska problem till följd av</w:t>
      </w:r>
      <w:r w:rsidRPr="00755B27">
        <w:t xml:space="preserve"> </w:t>
      </w:r>
      <w:r w:rsidRPr="00EF0B17">
        <w:t xml:space="preserve">spridningen av </w:t>
      </w:r>
      <w:r>
        <w:t>covid-19, men som är långsiktigt livskraftiga (se avsnitt 5.1).</w:t>
      </w:r>
    </w:p>
    <w:p w14:paraId="693D67CD" w14:textId="66FA4BF6" w:rsidR="00562D50" w:rsidRDefault="00BC1FE0" w:rsidP="00562D50">
      <w:pPr>
        <w:pStyle w:val="Rubrik2"/>
      </w:pPr>
      <w:bookmarkStart w:id="10" w:name="_Toc62143035"/>
      <w:r>
        <w:t>IMF:s övervakning</w:t>
      </w:r>
      <w:bookmarkEnd w:id="10"/>
    </w:p>
    <w:p w14:paraId="08B71390" w14:textId="61BACCD3" w:rsidR="00562D50" w:rsidRDefault="00BC1FE0" w:rsidP="00562D50">
      <w:pPr>
        <w:pStyle w:val="Brdtext"/>
      </w:pPr>
      <w:r>
        <w:t xml:space="preserve">IMF:s övervakning syftar till att upprätthålla stabilitet och förebygga kriser i det internationella finansiella och monetära systemet. Enskilda länder utvärderas genom artikel IV-konsultationer, som genomförs årligen. IMF gör också särskilda utvärderingar av medlemsländernas finansiella sektorer, s.k. </w:t>
      </w:r>
      <w:proofErr w:type="spellStart"/>
      <w:r>
        <w:t>Financial</w:t>
      </w:r>
      <w:proofErr w:type="spellEnd"/>
      <w:r>
        <w:t xml:space="preserve"> </w:t>
      </w:r>
      <w:proofErr w:type="spellStart"/>
      <w:r>
        <w:t>Sector</w:t>
      </w:r>
      <w:proofErr w:type="spellEnd"/>
      <w:r>
        <w:t xml:space="preserve"> </w:t>
      </w:r>
      <w:proofErr w:type="spellStart"/>
      <w:r>
        <w:t>Assessment</w:t>
      </w:r>
      <w:proofErr w:type="spellEnd"/>
      <w:r>
        <w:t xml:space="preserve"> Programs (FSAP-konsultationer). FSAP-konsultationer genomförs med olika frekvens i medlemsländerna, beroende på bl.a. den finansiella sektorns storlek. </w:t>
      </w:r>
    </w:p>
    <w:p w14:paraId="72762199" w14:textId="383E3773" w:rsidR="00562D50" w:rsidRDefault="00BC1FE0" w:rsidP="00562D50">
      <w:pPr>
        <w:pStyle w:val="Brdtextmedindrag"/>
      </w:pPr>
      <w:r>
        <w:t xml:space="preserve">IMF ställde under våren och sommaren 2020 in de allra flesta artikel IV-konsultationer och FSAP-konsultationer med anledning av </w:t>
      </w:r>
      <w:r w:rsidRPr="00430D4F">
        <w:t xml:space="preserve">spridningen av </w:t>
      </w:r>
      <w:r>
        <w:t>covid-19 och rådande reserestriktioner. Även översynerna av IMF:s över</w:t>
      </w:r>
      <w:r>
        <w:softHyphen/>
        <w:t xml:space="preserve">vakningsarbete sköts upp till följd av spridningen av covid-19, men </w:t>
      </w:r>
      <w:r w:rsidRPr="00C04245">
        <w:t>åter</w:t>
      </w:r>
      <w:r w:rsidR="009672E4">
        <w:softHyphen/>
      </w:r>
      <w:r w:rsidRPr="00C04245">
        <w:t xml:space="preserve">upptogs </w:t>
      </w:r>
      <w:r w:rsidRPr="009867FC">
        <w:t>under hösten</w:t>
      </w:r>
      <w:r>
        <w:t xml:space="preserve"> 2020. Översynerna ska beakta erfarenheterna från krisen samt bidra till kommande diskussion om institu</w:t>
      </w:r>
      <w:r>
        <w:softHyphen/>
        <w:t>tionens syn på liberalisering och styrning av kapitalflöden. Det pågår även ett arbete för att integrera klimataspekter i övervakningsarbetet.</w:t>
      </w:r>
    </w:p>
    <w:p w14:paraId="38F3E3D1" w14:textId="3600042A" w:rsidR="00562D50" w:rsidRDefault="00BC1FE0" w:rsidP="00562D50">
      <w:pPr>
        <w:pStyle w:val="Brdtextmedindrag"/>
      </w:pPr>
      <w:r>
        <w:t xml:space="preserve">I mars 2020 publicerade IMF en hemsida till vilken medlemsländerna löpande rapporterar in sina finans- och penningpolitiska åtgärder med anledning av </w:t>
      </w:r>
      <w:r w:rsidRPr="00DC3AC6">
        <w:t xml:space="preserve">spridningen </w:t>
      </w:r>
      <w:r>
        <w:t>covid-19. Informationen är inte fullt ut jämförbar mellan länder, men hemsidan ger en överblick av de åtgärder som vidtagits i</w:t>
      </w:r>
      <w:r w:rsidDel="007B3D03">
        <w:t xml:space="preserve"> </w:t>
      </w:r>
      <w:r>
        <w:t>medlemsländerna.</w:t>
      </w:r>
    </w:p>
    <w:p w14:paraId="7F779EDD" w14:textId="7E3FBD87" w:rsidR="00562D50" w:rsidRPr="005515EB" w:rsidRDefault="00BC1FE0" w:rsidP="00562D50">
      <w:pPr>
        <w:pStyle w:val="Rubrik3utannumrering"/>
      </w:pPr>
      <w:r w:rsidRPr="0019498A">
        <w:t>Regeringens prioriteringar</w:t>
      </w:r>
    </w:p>
    <w:p w14:paraId="2B16919A" w14:textId="6F1C8933" w:rsidR="00562D50" w:rsidRDefault="00BC1FE0" w:rsidP="00562D50">
      <w:pPr>
        <w:pStyle w:val="Brdtext"/>
      </w:pPr>
      <w:r>
        <w:t>Regeringen anser att IMF fyller en viktig funktion genom att institutionen, med en hög grad av integritet och oberoende, utvärderar och lämnar rekommendationer om den ekonomiska och finansiella utvecklingen för såväl enskilda länder som på global nivå.</w:t>
      </w:r>
      <w:r w:rsidDel="00FB2037">
        <w:t xml:space="preserve"> </w:t>
      </w:r>
      <w:r>
        <w:t>Regeringen anser att det är viktigt att IMF ständigt anpassar sin verksamhet och kompetens till för</w:t>
      </w:r>
      <w:r w:rsidR="009672E4">
        <w:softHyphen/>
      </w:r>
      <w:r>
        <w:t>ändringar och utmaningar i världsekonomin. Institutionen bör exempel</w:t>
      </w:r>
      <w:r>
        <w:softHyphen/>
        <w:t>vis på ett struktu</w:t>
      </w:r>
      <w:r>
        <w:softHyphen/>
        <w:t>rerat sätt integrera klimatförändringarnas påverkan på eko</w:t>
      </w:r>
      <w:r w:rsidR="009672E4">
        <w:softHyphen/>
      </w:r>
      <w:r>
        <w:t xml:space="preserve">nomisk utveckling och finansiell stabilitet i sitt arbete, samt bidra med </w:t>
      </w:r>
      <w:r>
        <w:lastRenderedPageBreak/>
        <w:t>analyser för hur länder kan anpassa sig till klimatförändringar och minska sina utsläpp av växthusgaser på ett kostnadseffektivt sätt.</w:t>
      </w:r>
    </w:p>
    <w:p w14:paraId="0CF7683A" w14:textId="2B2B8A8B" w:rsidR="00562D50" w:rsidRDefault="00BC1FE0" w:rsidP="00562D50">
      <w:pPr>
        <w:pStyle w:val="Rubrik1"/>
      </w:pPr>
      <w:bookmarkStart w:id="11" w:name="_Toc62143036"/>
      <w:r>
        <w:t>Institutionernas finansiella insatser och resurssituation</w:t>
      </w:r>
      <w:bookmarkEnd w:id="11"/>
    </w:p>
    <w:p w14:paraId="406EB79C" w14:textId="72C9B2F0" w:rsidR="00562D50" w:rsidRDefault="00BC1FE0" w:rsidP="00562D50">
      <w:pPr>
        <w:pStyle w:val="Rubrik2"/>
        <w:spacing w:before="0"/>
      </w:pPr>
      <w:bookmarkStart w:id="12" w:name="_Toc62143037"/>
      <w:r>
        <w:t>Institutionernas finansiella insatser</w:t>
      </w:r>
      <w:bookmarkEnd w:id="12"/>
    </w:p>
    <w:p w14:paraId="1EADEBB0" w14:textId="34E65B45" w:rsidR="00562D50" w:rsidRDefault="00BC1FE0" w:rsidP="00562D50">
      <w:pPr>
        <w:pStyle w:val="Brdtext"/>
      </w:pPr>
      <w:r w:rsidRPr="00140B88">
        <w:t xml:space="preserve">De internationella finansiella institutionernas finansiella insatser </w:t>
      </w:r>
      <w:r>
        <w:t xml:space="preserve">varierar, </w:t>
      </w:r>
      <w:r w:rsidRPr="00140B88">
        <w:t xml:space="preserve">men </w:t>
      </w:r>
      <w:r>
        <w:t>samtliga syftar</w:t>
      </w:r>
      <w:r w:rsidRPr="00140B88">
        <w:t xml:space="preserve"> </w:t>
      </w:r>
      <w:r>
        <w:t>till</w:t>
      </w:r>
      <w:r w:rsidRPr="00140B88">
        <w:t xml:space="preserve"> att </w:t>
      </w:r>
      <w:r>
        <w:t xml:space="preserve">främja en långsiktigt hållbar </w:t>
      </w:r>
      <w:r w:rsidRPr="00140B88">
        <w:t>ekonomisk utveckling</w:t>
      </w:r>
      <w:r>
        <w:t>, med direkt eller indirekt positiv påverkan på den finansiella stabiliteten</w:t>
      </w:r>
      <w:r w:rsidRPr="00140B88">
        <w:t xml:space="preserve">. </w:t>
      </w:r>
      <w:r w:rsidR="0018224D">
        <w:t>S</w:t>
      </w:r>
      <w:r w:rsidRPr="005867BE">
        <w:t xml:space="preserve">pridningen av </w:t>
      </w:r>
      <w:r w:rsidRPr="00140B88">
        <w:t>covid-19</w:t>
      </w:r>
      <w:r>
        <w:t>,</w:t>
      </w:r>
      <w:r w:rsidRPr="00140B88">
        <w:t xml:space="preserve"> och den efterföljande ekonomiska krisen</w:t>
      </w:r>
      <w:r>
        <w:t>,</w:t>
      </w:r>
      <w:r w:rsidRPr="00140B88">
        <w:t xml:space="preserve"> </w:t>
      </w:r>
      <w:r w:rsidR="0018224D">
        <w:t xml:space="preserve">har inneburit att </w:t>
      </w:r>
      <w:r w:rsidRPr="00140B88">
        <w:t>institutionernas</w:t>
      </w:r>
      <w:r>
        <w:t xml:space="preserve"> totala</w:t>
      </w:r>
      <w:r w:rsidRPr="00140B88">
        <w:t xml:space="preserve"> finansiella insatser</w:t>
      </w:r>
      <w:r w:rsidR="0018224D">
        <w:t xml:space="preserve"> har ökat</w:t>
      </w:r>
      <w:r w:rsidR="00193BA7">
        <w:t xml:space="preserve">. </w:t>
      </w:r>
      <w:r w:rsidR="008F2E42" w:rsidRPr="008F2E42">
        <w:t xml:space="preserve">Institutionernas totala finansiella insatser ökade </w:t>
      </w:r>
      <w:r w:rsidR="002A4552">
        <w:t xml:space="preserve">med drygt 50 procent </w:t>
      </w:r>
      <w:r w:rsidR="008F2E42" w:rsidRPr="008F2E42">
        <w:t xml:space="preserve">från </w:t>
      </w:r>
      <w:r w:rsidR="002A4552">
        <w:t xml:space="preserve">ca 734 miljarder kronor </w:t>
      </w:r>
      <w:r w:rsidR="00216B9F">
        <w:t xml:space="preserve">under det första t.o.m. tredje kvartalet </w:t>
      </w:r>
      <w:r w:rsidR="008F2E42" w:rsidRPr="008F2E42">
        <w:t xml:space="preserve">2019 till </w:t>
      </w:r>
      <w:r w:rsidR="002A4552">
        <w:t xml:space="preserve">ca 1 112 miljarder kronor </w:t>
      </w:r>
      <w:r w:rsidR="000F516D">
        <w:t xml:space="preserve">under samma period </w:t>
      </w:r>
      <w:r w:rsidR="008F2E42" w:rsidRPr="008F2E42">
        <w:t>2020.</w:t>
      </w:r>
      <w:r w:rsidRPr="00DE7215">
        <w:rPr>
          <w:i/>
          <w:iCs/>
        </w:rPr>
        <w:t xml:space="preserve"> </w:t>
      </w:r>
    </w:p>
    <w:p w14:paraId="303DB7F5" w14:textId="7BEE42E1" w:rsidR="00562D50" w:rsidRDefault="00562D50" w:rsidP="00562D50">
      <w:pPr>
        <w:pStyle w:val="Brdtextmedindrag"/>
      </w:pPr>
    </w:p>
    <w:p w14:paraId="0A7CE6AE" w14:textId="15D2D12A" w:rsidR="00562D50" w:rsidRDefault="00BC1FE0" w:rsidP="004E0277">
      <w:pPr>
        <w:pStyle w:val="FigurRubrik"/>
      </w:pPr>
      <w:r>
        <w:t>Figur 1</w:t>
      </w:r>
      <w:r>
        <w:tab/>
        <w:t>Institutionernas totala finansiella insatser</w:t>
      </w:r>
    </w:p>
    <w:p w14:paraId="74AA5E80" w14:textId="3BAE23C1" w:rsidR="00562D50" w:rsidRDefault="00562D50" w:rsidP="002F4A14">
      <w:pPr>
        <w:pStyle w:val="FigurUnderrubrik"/>
      </w:pPr>
    </w:p>
    <w:p w14:paraId="11118806" w14:textId="3FED62D5" w:rsidR="00562D50" w:rsidRDefault="00BC1FE0" w:rsidP="00562D50">
      <w:pPr>
        <w:pStyle w:val="Brdtext"/>
      </w:pPr>
      <w:r>
        <w:rPr>
          <w:noProof/>
        </w:rPr>
        <w:drawing>
          <wp:inline distT="0" distB="0" distL="0" distR="0" wp14:anchorId="0823B7D8" wp14:editId="6FACE431">
            <wp:extent cx="3744595" cy="2460625"/>
            <wp:effectExtent l="0" t="0" r="8255" b="0"/>
            <wp:docPr id="4" name="Diagram 6">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BF31D2E" w14:textId="236A4BC6" w:rsidR="00562D50" w:rsidRDefault="00BC1FE0" w:rsidP="00562D50">
      <w:pPr>
        <w:pStyle w:val="FigurFotnot"/>
      </w:pPr>
      <w:r w:rsidRPr="00994452">
        <w:rPr>
          <w:b/>
          <w:bCs/>
        </w:rPr>
        <w:t>Anmärkning:</w:t>
      </w:r>
      <w:r>
        <w:t xml:space="preserve"> </w:t>
      </w:r>
      <w:r w:rsidRPr="00621732">
        <w:t xml:space="preserve">Figuren visar institutionernas totala utbetalda lån </w:t>
      </w:r>
      <w:r w:rsidR="003A65B7">
        <w:t>och</w:t>
      </w:r>
      <w:r w:rsidRPr="00621732">
        <w:t xml:space="preserve"> i aktuella fall utställda garantier (</w:t>
      </w:r>
      <w:bookmarkStart w:id="13" w:name="_Hlk58487079"/>
      <w:r w:rsidRPr="00621732">
        <w:t>EIB, EBRD, IBRD och MIGA</w:t>
      </w:r>
      <w:bookmarkEnd w:id="13"/>
      <w:r w:rsidRPr="00621732">
        <w:t xml:space="preserve">), bidrag (IDA), samt investeringar i eget kapital (AIIB, EIB, EBRD och IFC) i miljarder kronor </w:t>
      </w:r>
      <w:r w:rsidR="00282968" w:rsidRPr="00621732">
        <w:t>för räkenskapsår</w:t>
      </w:r>
      <w:r w:rsidR="00137F75">
        <w:t>et</w:t>
      </w:r>
      <w:r w:rsidR="00282968" w:rsidRPr="00621732">
        <w:t xml:space="preserve"> 2019</w:t>
      </w:r>
      <w:r w:rsidR="003A65B7">
        <w:t xml:space="preserve">, </w:t>
      </w:r>
      <w:r w:rsidR="00282968" w:rsidRPr="00621732">
        <w:t>för period</w:t>
      </w:r>
      <w:r w:rsidR="00137F75">
        <w:t>en</w:t>
      </w:r>
      <w:r w:rsidR="00282968" w:rsidRPr="00621732">
        <w:t xml:space="preserve"> 1 januari–30 september 2019 och </w:t>
      </w:r>
      <w:r w:rsidR="00613F24">
        <w:t>period</w:t>
      </w:r>
      <w:r w:rsidR="00137F75">
        <w:t>en</w:t>
      </w:r>
      <w:r w:rsidR="00613F24">
        <w:t xml:space="preserve"> 1 januari</w:t>
      </w:r>
      <w:r w:rsidR="00137F75">
        <w:t>–</w:t>
      </w:r>
      <w:r w:rsidR="00613F24">
        <w:t xml:space="preserve">30 september </w:t>
      </w:r>
      <w:r w:rsidR="00282968" w:rsidRPr="00621732">
        <w:t xml:space="preserve">2020 </w:t>
      </w:r>
      <w:r w:rsidR="00621732" w:rsidRPr="00621732">
        <w:t>(för EIB visas period</w:t>
      </w:r>
      <w:r w:rsidR="00137F75">
        <w:t>en</w:t>
      </w:r>
      <w:r w:rsidR="00621732" w:rsidRPr="00621732">
        <w:t xml:space="preserve"> 1 januari–31 augusti 2019 och 2020). </w:t>
      </w:r>
      <w:bookmarkStart w:id="14" w:name="_Hlk61363605"/>
      <w:r w:rsidR="00224AE8">
        <w:t xml:space="preserve">IMF:s totala finansiella insatser </w:t>
      </w:r>
      <w:r w:rsidR="00622B05">
        <w:t>anges</w:t>
      </w:r>
      <w:r w:rsidR="004C096E">
        <w:t xml:space="preserve"> netto, dvs efter </w:t>
      </w:r>
      <w:r w:rsidR="00224AE8" w:rsidRPr="00224AE8">
        <w:t>återbetalningar</w:t>
      </w:r>
      <w:r w:rsidR="00224AE8">
        <w:t xml:space="preserve">. </w:t>
      </w:r>
      <w:bookmarkEnd w:id="14"/>
      <w:r w:rsidRPr="00621732">
        <w:t>MIGA i Världsbanksgruppen (VBG) tillhandahåller endast garantier. Se även bilagan till denna skrivelse för uppgifter om varje enskild institutions insatser.</w:t>
      </w:r>
      <w:r>
        <w:t xml:space="preserve"> </w:t>
      </w:r>
    </w:p>
    <w:p w14:paraId="17120554" w14:textId="12CFDBA3" w:rsidR="00562D50" w:rsidRDefault="00BC1FE0" w:rsidP="00562D50">
      <w:pPr>
        <w:pStyle w:val="FigurFotnot"/>
      </w:pPr>
      <w:r w:rsidRPr="00994452">
        <w:rPr>
          <w:b/>
          <w:bCs/>
        </w:rPr>
        <w:t>Käll</w:t>
      </w:r>
      <w:r w:rsidR="009E403B">
        <w:rPr>
          <w:b/>
          <w:bCs/>
        </w:rPr>
        <w:t>or</w:t>
      </w:r>
      <w:r w:rsidRPr="00994452">
        <w:rPr>
          <w:b/>
          <w:bCs/>
        </w:rPr>
        <w:t>:</w:t>
      </w:r>
      <w:r>
        <w:t xml:space="preserve"> Institutionernas respektive årsrapporter</w:t>
      </w:r>
      <w:r w:rsidR="00BA2133">
        <w:t>,</w:t>
      </w:r>
      <w:r w:rsidR="00783F27">
        <w:t xml:space="preserve"> kvartalsrapportering till styrelsen</w:t>
      </w:r>
      <w:r w:rsidR="00BA2133">
        <w:t xml:space="preserve"> och IMF:s hemsida</w:t>
      </w:r>
      <w:r>
        <w:t>.</w:t>
      </w:r>
    </w:p>
    <w:p w14:paraId="27C51858" w14:textId="3C1297B0" w:rsidR="00562D50" w:rsidRDefault="00BC1FE0" w:rsidP="00562D50">
      <w:pPr>
        <w:pStyle w:val="Rubrik3utannumrering"/>
      </w:pPr>
      <w:r>
        <w:lastRenderedPageBreak/>
        <w:t>IMF</w:t>
      </w:r>
    </w:p>
    <w:p w14:paraId="2EA92DA3" w14:textId="64CBA302" w:rsidR="00562D50" w:rsidRDefault="00BC1FE0" w:rsidP="00562D50">
      <w:pPr>
        <w:pStyle w:val="Brdtext"/>
      </w:pPr>
      <w:bookmarkStart w:id="15" w:name="_Hlk60727042"/>
      <w:r w:rsidRPr="00915702" w:rsidDel="005F489F">
        <w:t xml:space="preserve">Sedan utbrottet av sjukdomen covid-19 </w:t>
      </w:r>
      <w:r w:rsidR="009E403B">
        <w:t xml:space="preserve">fram </w:t>
      </w:r>
      <w:r w:rsidR="000060FF" w:rsidRPr="000B2D3B" w:rsidDel="005F489F">
        <w:t xml:space="preserve">till </w:t>
      </w:r>
      <w:r w:rsidR="00932187">
        <w:t xml:space="preserve">utgången av </w:t>
      </w:r>
      <w:r w:rsidR="000060FF" w:rsidRPr="000B2D3B" w:rsidDel="005F489F">
        <w:t xml:space="preserve">2020 </w:t>
      </w:r>
      <w:r w:rsidR="009E403B">
        <w:t>beslutade</w:t>
      </w:r>
      <w:r w:rsidR="009E403B" w:rsidRPr="00915702" w:rsidDel="005F489F">
        <w:t xml:space="preserve"> </w:t>
      </w:r>
      <w:r w:rsidR="00932187">
        <w:t xml:space="preserve">IMF </w:t>
      </w:r>
      <w:r w:rsidR="000060FF" w:rsidRPr="000B2D3B">
        <w:t xml:space="preserve">om nya </w:t>
      </w:r>
      <w:r w:rsidR="00915702">
        <w:t>insatser</w:t>
      </w:r>
      <w:r w:rsidR="000060FF" w:rsidRPr="000B2D3B">
        <w:t xml:space="preserve"> till </w:t>
      </w:r>
      <w:r w:rsidRPr="00915702">
        <w:t>ca 1</w:t>
      </w:r>
      <w:r w:rsidR="004F3DD9" w:rsidRPr="00915702">
        <w:t>1</w:t>
      </w:r>
      <w:r w:rsidRPr="00915702">
        <w:t>0</w:t>
      </w:r>
      <w:r w:rsidR="0038592B">
        <w:t xml:space="preserve"> medlemsländer</w:t>
      </w:r>
      <w:r w:rsidRPr="00915702">
        <w:t>, dvs. mer än hälften av medlemsländer</w:t>
      </w:r>
      <w:r w:rsidR="00F624E4">
        <w:t>na</w:t>
      </w:r>
      <w:r w:rsidR="000060FF" w:rsidRPr="000B2D3B">
        <w:t>. Beslute</w:t>
      </w:r>
      <w:r w:rsidR="00915702">
        <w:t>n</w:t>
      </w:r>
      <w:r w:rsidR="000060FF" w:rsidRPr="000B2D3B">
        <w:t xml:space="preserve"> innebär att finansiellt stöd mot</w:t>
      </w:r>
      <w:r w:rsidR="009E403B">
        <w:softHyphen/>
      </w:r>
      <w:r w:rsidR="000060FF" w:rsidRPr="000B2D3B">
        <w:t xml:space="preserve">svarande ca 884 miljarder kronor har eller kan komma att betalas ut via IMF:s olika faciliteter, </w:t>
      </w:r>
      <w:r w:rsidR="00F624E4">
        <w:t xml:space="preserve">vilket kan </w:t>
      </w:r>
      <w:r w:rsidR="000060FF" w:rsidRPr="000B2D3B">
        <w:t>jämföra</w:t>
      </w:r>
      <w:r w:rsidR="00F624E4">
        <w:t>s</w:t>
      </w:r>
      <w:r w:rsidR="000060FF" w:rsidRPr="000B2D3B">
        <w:t xml:space="preserve"> med 62</w:t>
      </w:r>
      <w:r w:rsidR="0038592B">
        <w:t>2</w:t>
      </w:r>
      <w:r w:rsidR="000060FF" w:rsidRPr="000B2D3B">
        <w:t xml:space="preserve"> miljarder kronor 2019.</w:t>
      </w:r>
      <w:r w:rsidRPr="00915702">
        <w:t xml:space="preserve"> </w:t>
      </w:r>
      <w:bookmarkEnd w:id="15"/>
      <w:r w:rsidRPr="00915702">
        <w:t xml:space="preserve">Det stora flertalet av </w:t>
      </w:r>
      <w:r w:rsidR="000060FF" w:rsidRPr="000B2D3B">
        <w:t xml:space="preserve">insatserna </w:t>
      </w:r>
      <w:r w:rsidR="00045C8C">
        <w:t>har skett i form av</w:t>
      </w:r>
      <w:r w:rsidR="00045C8C" w:rsidRPr="000B2D3B">
        <w:t xml:space="preserve"> </w:t>
      </w:r>
      <w:r w:rsidRPr="00915702">
        <w:t>de</w:t>
      </w:r>
      <w:r w:rsidR="00045C8C">
        <w:t>n</w:t>
      </w:r>
      <w:r w:rsidRPr="00915702">
        <w:t xml:space="preserve"> särskilda nödfacilitete</w:t>
      </w:r>
      <w:r w:rsidR="00045C8C">
        <w:t>n</w:t>
      </w:r>
      <w:r w:rsidRPr="00915702">
        <w:t xml:space="preserve"> Rapid Credit </w:t>
      </w:r>
      <w:proofErr w:type="spellStart"/>
      <w:r w:rsidRPr="00915702">
        <w:t>Facility</w:t>
      </w:r>
      <w:proofErr w:type="spellEnd"/>
      <w:r w:rsidRPr="00915702">
        <w:t xml:space="preserve"> (RCF), som </w:t>
      </w:r>
      <w:r w:rsidR="00045C8C">
        <w:t>utgör ett</w:t>
      </w:r>
      <w:r w:rsidR="00045C8C" w:rsidRPr="00915702">
        <w:t xml:space="preserve"> </w:t>
      </w:r>
      <w:r w:rsidRPr="00915702">
        <w:t>räntefri</w:t>
      </w:r>
      <w:r w:rsidR="00045C8C">
        <w:t>tt</w:t>
      </w:r>
      <w:r>
        <w:t xml:space="preserve"> lån</w:t>
      </w:r>
      <w:r w:rsidR="00045C8C">
        <w:t xml:space="preserve"> som ges</w:t>
      </w:r>
      <w:r>
        <w:t xml:space="preserve"> till låginkomstländer, </w:t>
      </w:r>
      <w:r w:rsidR="00045C8C">
        <w:t>eller instrumentet</w:t>
      </w:r>
      <w:r>
        <w:t xml:space="preserve"> Rapid </w:t>
      </w:r>
      <w:proofErr w:type="spellStart"/>
      <w:r>
        <w:t>Financing</w:t>
      </w:r>
      <w:proofErr w:type="spellEnd"/>
      <w:r>
        <w:t xml:space="preserve"> Instrument (RFI), som är tillgängligt för alla IMF:s medlems</w:t>
      </w:r>
      <w:r>
        <w:softHyphen/>
        <w:t>länder</w:t>
      </w:r>
      <w:r w:rsidR="009E403B">
        <w:t>,</w:t>
      </w:r>
      <w:r>
        <w:t xml:space="preserve"> oavsett inkomst</w:t>
      </w:r>
      <w:r w:rsidR="00045C8C">
        <w:softHyphen/>
      </w:r>
      <w:r>
        <w:t xml:space="preserve">nivå. Dessa </w:t>
      </w:r>
      <w:proofErr w:type="spellStart"/>
      <w:r>
        <w:t>nödlån</w:t>
      </w:r>
      <w:proofErr w:type="spellEnd"/>
      <w:r>
        <w:t xml:space="preserve"> har varit förhållande</w:t>
      </w:r>
      <w:r w:rsidR="009E403B">
        <w:softHyphen/>
      </w:r>
      <w:r>
        <w:t>vis små, samt har betalats ut relativt snabbt och med förmånligare</w:t>
      </w:r>
      <w:r w:rsidR="00585DF3">
        <w:t xml:space="preserve"> </w:t>
      </w:r>
      <w:r>
        <w:t>villkor än IMF:s reguljära utlåning. Om ländernas betalningsbalansproblem kvar</w:t>
      </w:r>
      <w:r w:rsidR="009E403B">
        <w:softHyphen/>
      </w:r>
      <w:r>
        <w:t xml:space="preserve">står på längre sikt är avsikten att nödlånen ska kunna övergå i IMF-program med striktare policyvillkor. IMF har även beslutat om andra typer av lån, bl.a. </w:t>
      </w:r>
      <w:r w:rsidR="00045C8C">
        <w:t>genom instrumentet</w:t>
      </w:r>
      <w:r>
        <w:t xml:space="preserve"> Flexible Credit Line (en tillgänglig </w:t>
      </w:r>
      <w:r w:rsidRPr="00685362">
        <w:t xml:space="preserve">kredit </w:t>
      </w:r>
      <w:r>
        <w:t xml:space="preserve">upp till en viss gräns </w:t>
      </w:r>
      <w:r w:rsidRPr="00685362">
        <w:t xml:space="preserve">som </w:t>
      </w:r>
      <w:r>
        <w:t>landet när som helst kan använda), till Colombia, Chile och P</w:t>
      </w:r>
      <w:r w:rsidRPr="00915702">
        <w:t>eru, samt reguljära lån med krav på policyåtgärder till Egypten och Ukraina. Om</w:t>
      </w:r>
      <w:r>
        <w:t xml:space="preserve"> den eko</w:t>
      </w:r>
      <w:r w:rsidR="00045C8C">
        <w:softHyphen/>
      </w:r>
      <w:r>
        <w:t>nomiska nedgången blir mer utdragen kan efter</w:t>
      </w:r>
      <w:r w:rsidR="00045C8C">
        <w:softHyphen/>
      </w:r>
      <w:r>
        <w:t xml:space="preserve">frågan på lån från IMF öka. </w:t>
      </w:r>
    </w:p>
    <w:p w14:paraId="2B489A10" w14:textId="26BDB09A" w:rsidR="00562D50" w:rsidRDefault="00BC1FE0" w:rsidP="00562D50">
      <w:pPr>
        <w:pStyle w:val="Brdtextmedindrag"/>
      </w:pPr>
      <w:r>
        <w:t xml:space="preserve">IMF:s katastroffond, </w:t>
      </w:r>
      <w:proofErr w:type="spellStart"/>
      <w:r>
        <w:t>Catastrophe</w:t>
      </w:r>
      <w:proofErr w:type="spellEnd"/>
      <w:r>
        <w:t xml:space="preserve"> </w:t>
      </w:r>
      <w:proofErr w:type="spellStart"/>
      <w:r>
        <w:t>Containment</w:t>
      </w:r>
      <w:proofErr w:type="spellEnd"/>
      <w:r>
        <w:t xml:space="preserve"> and Relief Trust (CCRT), består av gåvomedel som finansierar låginkomstländers åter</w:t>
      </w:r>
      <w:r>
        <w:softHyphen/>
        <w:t xml:space="preserve">betalningar på lån från IMF, om de drabbas av en mycket kraftig extern chock. Behovet av bidrag från CCRT har ökat kraftigt med anledning av spridningen av covid-19. Under 2020 </w:t>
      </w:r>
      <w:r w:rsidR="004E435F">
        <w:t>beslutade IMF</w:t>
      </w:r>
      <w:r w:rsidR="00924242">
        <w:t xml:space="preserve"> om bidrag till</w:t>
      </w:r>
      <w:r>
        <w:t xml:space="preserve"> 2</w:t>
      </w:r>
      <w:r w:rsidR="004F3DD9">
        <w:t>9</w:t>
      </w:r>
      <w:r>
        <w:t xml:space="preserve"> länder om samman</w:t>
      </w:r>
      <w:r>
        <w:softHyphen/>
        <w:t xml:space="preserve">lagt </w:t>
      </w:r>
      <w:r w:rsidR="00567C46">
        <w:t>4 miljarder kronor.</w:t>
      </w:r>
    </w:p>
    <w:p w14:paraId="1B4B151B" w14:textId="6F972C64" w:rsidR="00562D50" w:rsidRDefault="00BC1FE0" w:rsidP="00562D50">
      <w:pPr>
        <w:pStyle w:val="Brdtextmedindrag"/>
      </w:pPr>
      <w:r>
        <w:t>I samband med den makroekonomiska chocken till följd av pandemin har IMF bett finansiellt starka medlemsländer att bidra med finansiering för att täcka det ökade behovet av lån och skuldlättnader från institutionen. Riksdagen beslutade i juni 2020 (bet. 2019/</w:t>
      </w:r>
      <w:proofErr w:type="gramStart"/>
      <w:r>
        <w:t>20:FiU</w:t>
      </w:r>
      <w:proofErr w:type="gramEnd"/>
      <w:r>
        <w:t>57</w:t>
      </w:r>
      <w:r w:rsidR="00EB3B36">
        <w:t xml:space="preserve">, rskr. </w:t>
      </w:r>
      <w:r w:rsidR="00EB3B36" w:rsidRPr="00EB3B36">
        <w:t>2019/20:347</w:t>
      </w:r>
      <w:r>
        <w:t>) att medge</w:t>
      </w:r>
      <w:r w:rsidDel="00396345">
        <w:t xml:space="preserve"> </w:t>
      </w:r>
      <w:r>
        <w:t>Riks</w:t>
      </w:r>
      <w:r>
        <w:softHyphen/>
        <w:t xml:space="preserve">banken att </w:t>
      </w:r>
      <w:r w:rsidRPr="002F072E">
        <w:t>ingå ett avtal om en kredit till IMF</w:t>
      </w:r>
      <w:r>
        <w:t xml:space="preserve"> på motsvarande ca 6,9 miljarder kronor </w:t>
      </w:r>
      <w:r w:rsidRPr="002F072E">
        <w:t>för IMF:s fond som riktar sig till låginkomstländer</w:t>
      </w:r>
      <w:r>
        <w:t xml:space="preserve">, </w:t>
      </w:r>
      <w:proofErr w:type="spellStart"/>
      <w:r>
        <w:t>Poverty</w:t>
      </w:r>
      <w:proofErr w:type="spellEnd"/>
      <w:r>
        <w:t xml:space="preserve"> </w:t>
      </w:r>
      <w:proofErr w:type="spellStart"/>
      <w:r>
        <w:t>Reduction</w:t>
      </w:r>
      <w:proofErr w:type="spellEnd"/>
      <w:r>
        <w:t xml:space="preserve"> and </w:t>
      </w:r>
      <w:proofErr w:type="spellStart"/>
      <w:r>
        <w:t>Growth</w:t>
      </w:r>
      <w:proofErr w:type="spellEnd"/>
      <w:r>
        <w:t xml:space="preserve"> Trust (PRGT). Därutöver har regeringen via biståndsbudgeten bidragit med 30 miljoner kronor i gåvomedel till CCRT.</w:t>
      </w:r>
    </w:p>
    <w:p w14:paraId="4151C77D" w14:textId="601DCFEE" w:rsidR="00562D50" w:rsidRDefault="00BC1FE0" w:rsidP="00562D50">
      <w:pPr>
        <w:pStyle w:val="Rubrik3utannumrering"/>
      </w:pPr>
      <w:r>
        <w:t>Världsbanksgruppen</w:t>
      </w:r>
    </w:p>
    <w:p w14:paraId="2A75769D" w14:textId="30C7BC8F" w:rsidR="00562D50" w:rsidRDefault="00BC1FE0" w:rsidP="00562D50">
      <w:pPr>
        <w:pStyle w:val="Brdtext"/>
      </w:pPr>
      <w:r>
        <w:t>Världsbanksgruppens utbud av finansiella instrument och rådgivnings</w:t>
      </w:r>
      <w:r>
        <w:softHyphen/>
        <w:t xml:space="preserve">tjänster har ställts till förfogande för pandemiåtgärder, med en uppskattad finansiell stödkapacitet om totalt </w:t>
      </w:r>
      <w:r w:rsidR="006054E9">
        <w:t>ca</w:t>
      </w:r>
      <w:r w:rsidR="00DF002A">
        <w:t xml:space="preserve"> 1</w:t>
      </w:r>
      <w:r w:rsidR="006054E9">
        <w:t xml:space="preserve"> </w:t>
      </w:r>
      <w:r w:rsidR="00DF002A">
        <w:t>300 miljarder kronor</w:t>
      </w:r>
      <w:r>
        <w:t xml:space="preserve"> fr.o.m. april 2020</w:t>
      </w:r>
      <w:r w:rsidDel="006054E9">
        <w:t xml:space="preserve"> </w:t>
      </w:r>
      <w:r>
        <w:t>t.o.m. juni 2021. De totala stödinsatserna väntas fram till juni 2023 uppgå till</w:t>
      </w:r>
      <w:r w:rsidDel="00EF329A">
        <w:t xml:space="preserve"> </w:t>
      </w:r>
      <w:r w:rsidR="006054E9">
        <w:t xml:space="preserve">ca </w:t>
      </w:r>
      <w:r w:rsidR="00045C8C">
        <w:t>2 </w:t>
      </w:r>
      <w:r w:rsidR="006054E9">
        <w:t>500–</w:t>
      </w:r>
      <w:r w:rsidR="00045C8C">
        <w:t>2 </w:t>
      </w:r>
      <w:r w:rsidR="006054E9">
        <w:t>900 miljarder kronor</w:t>
      </w:r>
      <w:r>
        <w:t>. Insatserna syftar till att förstärka nationella hälsosystem</w:t>
      </w:r>
      <w:r w:rsidR="00B76B25">
        <w:t xml:space="preserve"> och sociala trygghetssystem</w:t>
      </w:r>
      <w:r>
        <w:t xml:space="preserve"> och </w:t>
      </w:r>
      <w:r w:rsidR="00BB61FB">
        <w:t>bistå</w:t>
      </w:r>
      <w:r>
        <w:t xml:space="preserve"> den privata sektorn att hantera kortsiktiga likviditetsproblem, exempelvis genom lån till finansiella institutioner för vidareutlåning till företag. Dessa resurser ska även räcka till att uppnå Världsbanksgruppen övriga mål och därmed bidra till att genomföra Agenda 2030 och det internationella klimatavtalet, Paris</w:t>
      </w:r>
      <w:r>
        <w:softHyphen/>
        <w:t>avtalet. Under perioden mars–juni 2020 godkände Världsbanks</w:t>
      </w:r>
      <w:r>
        <w:softHyphen/>
        <w:t>gruppen stöd till 108 länder.</w:t>
      </w:r>
    </w:p>
    <w:p w14:paraId="77543BA6" w14:textId="112C86CB" w:rsidR="00562D50" w:rsidRDefault="00BC1FE0" w:rsidP="00562D50">
      <w:pPr>
        <w:pStyle w:val="Brdtextmedindrag"/>
      </w:pPr>
      <w:r>
        <w:lastRenderedPageBreak/>
        <w:t xml:space="preserve">För IBRD uppgick utbetalda lån och garantier för räkenskapsåret 2019 till </w:t>
      </w:r>
      <w:r w:rsidR="00225C03">
        <w:t>165</w:t>
      </w:r>
      <w:r>
        <w:t xml:space="preserve"> miljarder </w:t>
      </w:r>
      <w:r w:rsidR="00225C03">
        <w:t>kronor</w:t>
      </w:r>
      <w:r>
        <w:t xml:space="preserve"> och för 2020 till </w:t>
      </w:r>
      <w:r w:rsidR="00225C03">
        <w:t>166 miljarder kronor</w:t>
      </w:r>
      <w:r>
        <w:t xml:space="preserve">. IFC, som ger stöd till aktörer inom den privata sektorn, ökade sin finansiering från </w:t>
      </w:r>
      <w:r w:rsidR="00B10FA5">
        <w:t xml:space="preserve">75 </w:t>
      </w:r>
      <w:r>
        <w:t xml:space="preserve">miljarder </w:t>
      </w:r>
      <w:r w:rsidR="00B10FA5">
        <w:t>kronor</w:t>
      </w:r>
      <w:r>
        <w:t xml:space="preserve"> under räkenskapsåret 2019 till </w:t>
      </w:r>
      <w:r w:rsidR="00B10FA5">
        <w:t>86</w:t>
      </w:r>
      <w:r w:rsidRPr="00C1025A" w:rsidDel="00DF2B0F">
        <w:t xml:space="preserve"> </w:t>
      </w:r>
      <w:r w:rsidRPr="00C1025A">
        <w:t>miljarder</w:t>
      </w:r>
      <w:r>
        <w:t xml:space="preserve"> </w:t>
      </w:r>
      <w:r w:rsidR="00B10FA5">
        <w:t>kronor</w:t>
      </w:r>
      <w:r w:rsidDel="00B10FA5">
        <w:t xml:space="preserve"> </w:t>
      </w:r>
      <w:r>
        <w:t>under 2020. Under krisen har IFC bl.a. bistått företag och banker i utveck</w:t>
      </w:r>
      <w:r w:rsidR="00045C8C">
        <w:softHyphen/>
      </w:r>
      <w:r>
        <w:t>lingsländer med stöd vid omstrukturering och vid tillskott av nytt ägar</w:t>
      </w:r>
      <w:r w:rsidR="00045C8C">
        <w:softHyphen/>
      </w:r>
      <w:r>
        <w:t xml:space="preserve">kapital. </w:t>
      </w:r>
    </w:p>
    <w:p w14:paraId="1CA14D74" w14:textId="78DAB445" w:rsidR="00562D50" w:rsidRDefault="00BC1FE0" w:rsidP="00562D50">
      <w:pPr>
        <w:pStyle w:val="Rubrik3utannumrering"/>
      </w:pPr>
      <w:r>
        <w:t>EIB</w:t>
      </w:r>
    </w:p>
    <w:p w14:paraId="75814E9B" w14:textId="5C053A82" w:rsidR="00562D50" w:rsidRDefault="00BC1FE0" w:rsidP="00562D50">
      <w:pPr>
        <w:pStyle w:val="Brdtext"/>
      </w:pPr>
      <w:r>
        <w:t>EIB är den institution som tillhandahåller den största utlåningen. År 2019 uppgick institutionens nya lån och garantier till ca 63</w:t>
      </w:r>
      <w:r w:rsidR="000F2353">
        <w:t>0</w:t>
      </w:r>
      <w:r>
        <w:t xml:space="preserve"> miljarder </w:t>
      </w:r>
      <w:r w:rsidR="000F2353">
        <w:t>kronor</w:t>
      </w:r>
      <w:r>
        <w:t>. Under 2020 var utlåningen något högre, ca 66</w:t>
      </w:r>
      <w:r w:rsidR="000F2353">
        <w:t>0</w:t>
      </w:r>
      <w:r>
        <w:t xml:space="preserve"> miljarder </w:t>
      </w:r>
      <w:r w:rsidR="000F2353">
        <w:t>kronor</w:t>
      </w:r>
      <w:r>
        <w:t xml:space="preserve">, till följd av att EIB utökade sin utlåning med anledning av </w:t>
      </w:r>
      <w:r w:rsidRPr="00D25598">
        <w:t xml:space="preserve">spridningen av </w:t>
      </w:r>
      <w:r>
        <w:t xml:space="preserve">covid-19. Under </w:t>
      </w:r>
      <w:r w:rsidRPr="00C4657F">
        <w:t>våren</w:t>
      </w:r>
      <w:r>
        <w:t xml:space="preserve"> 2020 genomförde EIB-gruppen, EIB och </w:t>
      </w:r>
      <w:proofErr w:type="gramStart"/>
      <w:r>
        <w:t>Europeiska</w:t>
      </w:r>
      <w:proofErr w:type="gramEnd"/>
      <w:r>
        <w:t xml:space="preserve"> investeringsfonden (EIF), även ett antal omprioriteringar för att snabbt kunna stötta företag som drabbats av krisen. Det beslutades att 1 miljard euro av befintliga EU-budgetgarantier, bl.a. från Europeiska fonden för strategiska investeringar (</w:t>
      </w:r>
      <w:proofErr w:type="spellStart"/>
      <w:r>
        <w:t>Efsi</w:t>
      </w:r>
      <w:proofErr w:type="spellEnd"/>
      <w:r>
        <w:t>), skulle öronmärkas för att erbjuda 8 mil</w:t>
      </w:r>
      <w:r w:rsidR="00045C8C">
        <w:softHyphen/>
      </w:r>
      <w:r>
        <w:t>jarder euro i likviditetsstöd till 100 000 små och medelstora företag. Utlå</w:t>
      </w:r>
      <w:r w:rsidR="00045C8C">
        <w:softHyphen/>
      </w:r>
      <w:r>
        <w:t>ningen hanterades av EIF. Utöver de åtgärder som genom</w:t>
      </w:r>
      <w:r>
        <w:softHyphen/>
        <w:t xml:space="preserve">fördes inom ramarna för EIB-gruppens ordinarie verksamhet etablerade </w:t>
      </w:r>
      <w:r w:rsidRPr="00772301">
        <w:t>EIB i juli 2020 en</w:t>
      </w:r>
      <w:r>
        <w:t xml:space="preserve"> garantifond om upp till 25</w:t>
      </w:r>
      <w:r w:rsidR="00A65B23">
        <w:t>1</w:t>
      </w:r>
      <w:r>
        <w:t xml:space="preserve"> miljarder </w:t>
      </w:r>
      <w:r w:rsidR="00A65B23">
        <w:t>kronor</w:t>
      </w:r>
      <w:r w:rsidDel="00A65B23">
        <w:t xml:space="preserve"> </w:t>
      </w:r>
      <w:r>
        <w:t>med målsättningen att möjliggöra upp till 2</w:t>
      </w:r>
      <w:r w:rsidR="00AF0B70">
        <w:t xml:space="preserve"> </w:t>
      </w:r>
      <w:r>
        <w:t>00</w:t>
      </w:r>
      <w:r w:rsidR="00A65B23">
        <w:t>0</w:t>
      </w:r>
      <w:r>
        <w:t xml:space="preserve"> miljarder </w:t>
      </w:r>
      <w:r w:rsidR="00A65B23">
        <w:t>kronor</w:t>
      </w:r>
      <w:r>
        <w:t xml:space="preserve"> i stöd till framför allt små och medelstora företag i EU som drabbats av krisen. Denna verksamhet bedrivs vid sidan av EIB:s ordinarie verksamhet och räknas således inte in i bankens årliga utlåningsvolym. Riksdagen godkände Sveriges med</w:t>
      </w:r>
      <w:r w:rsidR="00045C8C">
        <w:softHyphen/>
      </w:r>
      <w:r>
        <w:t>verkan i fonden i juni 2020 (prop. 2019/20:181, bet. 2019/</w:t>
      </w:r>
      <w:proofErr w:type="gramStart"/>
      <w:r>
        <w:t>20:FiU</w:t>
      </w:r>
      <w:proofErr w:type="gramEnd"/>
      <w:r>
        <w:t xml:space="preserve">61, rskr. 2019/20:352). </w:t>
      </w:r>
    </w:p>
    <w:p w14:paraId="7CB18186" w14:textId="669ED147" w:rsidR="00562D50" w:rsidRPr="001A6995" w:rsidRDefault="00BC1FE0" w:rsidP="00562D50">
      <w:pPr>
        <w:pStyle w:val="Brdtextmedindrag"/>
        <w:rPr>
          <w:i/>
          <w:iCs/>
        </w:rPr>
      </w:pPr>
      <w:r>
        <w:t xml:space="preserve">EIB:s lån och investeringar hade en likartad geografisk fördelning 2018–2020, med ca 90 procent av verksamheten inom EU och 10 procent av verksamheten utanför EU. Institutionens insatser i Sverige uppgick till 14 miljarder </w:t>
      </w:r>
      <w:r w:rsidR="00415C1E">
        <w:t>kronor</w:t>
      </w:r>
      <w:r>
        <w:t xml:space="preserve"> 2018, 19 miljarder </w:t>
      </w:r>
      <w:r w:rsidR="00415C1E">
        <w:t>kronor</w:t>
      </w:r>
      <w:r>
        <w:t xml:space="preserve"> 2019 och 16 miljarder </w:t>
      </w:r>
      <w:r w:rsidR="00415C1E">
        <w:t>kronor</w:t>
      </w:r>
      <w:r>
        <w:t xml:space="preserve"> 2020</w:t>
      </w:r>
      <w:r w:rsidRPr="001A6995">
        <w:rPr>
          <w:i/>
          <w:iCs/>
        </w:rPr>
        <w:t>.</w:t>
      </w:r>
    </w:p>
    <w:p w14:paraId="3E121F2D" w14:textId="13A60932" w:rsidR="00562D50" w:rsidRDefault="00BC1FE0" w:rsidP="00562D50">
      <w:pPr>
        <w:pStyle w:val="Rubrik3utannumrering"/>
      </w:pPr>
      <w:r>
        <w:t>EBRD</w:t>
      </w:r>
    </w:p>
    <w:p w14:paraId="40C2DD34" w14:textId="5E50A820" w:rsidR="00562D50" w:rsidRDefault="00BC1FE0" w:rsidP="00562D50">
      <w:pPr>
        <w:pStyle w:val="Brdtext"/>
      </w:pPr>
      <w:proofErr w:type="spellStart"/>
      <w:r>
        <w:t>EBRD:s</w:t>
      </w:r>
      <w:proofErr w:type="spellEnd"/>
      <w:r>
        <w:t xml:space="preserve"> lån och garantier uppgick till</w:t>
      </w:r>
      <w:r w:rsidDel="00216060">
        <w:t xml:space="preserve"> </w:t>
      </w:r>
      <w:r>
        <w:t xml:space="preserve">101 miljarder </w:t>
      </w:r>
      <w:r w:rsidR="00D87F26">
        <w:t>kronor</w:t>
      </w:r>
      <w:r>
        <w:t xml:space="preserve"> 2019, vilket var den högsta årliga volymen i institutionens historia. I </w:t>
      </w:r>
      <w:r w:rsidRPr="003450A4">
        <w:t>mars</w:t>
      </w:r>
      <w:r>
        <w:t xml:space="preserve"> 2020 beslu</w:t>
      </w:r>
      <w:r w:rsidR="00045C8C">
        <w:softHyphen/>
      </w:r>
      <w:r>
        <w:t>tade EBRD om ett första krispaket, vilket innebar att 1</w:t>
      </w:r>
      <w:r w:rsidR="00D87F26">
        <w:t>0</w:t>
      </w:r>
      <w:r>
        <w:t xml:space="preserve"> miljard</w:t>
      </w:r>
      <w:r w:rsidR="00D87F26">
        <w:t>er</w:t>
      </w:r>
      <w:r>
        <w:t xml:space="preserve"> </w:t>
      </w:r>
      <w:r w:rsidR="00D87F26">
        <w:t>kronor</w:t>
      </w:r>
      <w:r>
        <w:t xml:space="preserve"> avsattes för insatser i befintliga investeringar för att säkerställa företagens överlevnad och tillgång till likvida medel. Detta utökades senare till 4</w:t>
      </w:r>
      <w:r w:rsidR="00D87F26">
        <w:t>0</w:t>
      </w:r>
      <w:r>
        <w:t xml:space="preserve"> miljarder </w:t>
      </w:r>
      <w:r w:rsidR="00D87F26">
        <w:t>kronor</w:t>
      </w:r>
      <w:r>
        <w:t>. EBRD har angett att samtliga lån och garantier för 2020 och 2021 kommer att behöva stötta verksamhetsländer och företag som drabbats till följd av pandemin. De totala insatserna under dessa år beräk</w:t>
      </w:r>
      <w:r w:rsidR="00045C8C">
        <w:softHyphen/>
      </w:r>
      <w:r>
        <w:t>nas uppgå till 21</w:t>
      </w:r>
      <w:r w:rsidR="00D87F26">
        <w:t>1</w:t>
      </w:r>
      <w:r>
        <w:t xml:space="preserve"> miljarder </w:t>
      </w:r>
      <w:r w:rsidR="00D87F26">
        <w:t>kronor</w:t>
      </w:r>
      <w:r w:rsidRPr="00464D9A">
        <w:rPr>
          <w:i/>
          <w:iCs/>
        </w:rPr>
        <w:t>.</w:t>
      </w:r>
      <w:r>
        <w:t xml:space="preserve"> Åtgärderna består av likviditetsstöd, åtgärder </w:t>
      </w:r>
      <w:r w:rsidR="00AD62EF">
        <w:t xml:space="preserve">för att upprätthålla handel </w:t>
      </w:r>
      <w:r>
        <w:t xml:space="preserve">samt stöd till små och medelstora företag och till infrastruktur som är nödvändig för att upprätthålla centrala samhällsfunktioner. </w:t>
      </w:r>
    </w:p>
    <w:p w14:paraId="5919774F" w14:textId="57979AFE" w:rsidR="00562D50" w:rsidRPr="00CC236D" w:rsidRDefault="00BC1FE0" w:rsidP="00562D50">
      <w:pPr>
        <w:pStyle w:val="Rubrik3utannumrering"/>
      </w:pPr>
      <w:r>
        <w:lastRenderedPageBreak/>
        <w:t>NIB</w:t>
      </w:r>
    </w:p>
    <w:p w14:paraId="0EACE08C" w14:textId="7153BE91" w:rsidR="00562D50" w:rsidRDefault="00BC1FE0" w:rsidP="00562D50">
      <w:pPr>
        <w:pStyle w:val="Brdtext"/>
      </w:pPr>
      <w:r>
        <w:t xml:space="preserve">NIB utökade sin utlåning under 2020 för att motverka den ekonomiska krisen orsakad av </w:t>
      </w:r>
      <w:r w:rsidRPr="00675C16">
        <w:t xml:space="preserve">spridningen av </w:t>
      </w:r>
      <w:r>
        <w:t>covid-19. Utlåningen</w:t>
      </w:r>
      <w:r w:rsidDel="00151E62">
        <w:t xml:space="preserve"> uppgick </w:t>
      </w:r>
      <w:r>
        <w:t xml:space="preserve">till ca 33 miljarder </w:t>
      </w:r>
      <w:r w:rsidR="009D0C0D">
        <w:t>kronor</w:t>
      </w:r>
      <w:r>
        <w:t xml:space="preserve"> 2019 och till ca 6</w:t>
      </w:r>
      <w:r w:rsidR="009D0C0D">
        <w:t>0</w:t>
      </w:r>
      <w:r>
        <w:t xml:space="preserve"> miljarder </w:t>
      </w:r>
      <w:r w:rsidR="009D0C0D">
        <w:t>kronor</w:t>
      </w:r>
      <w:r>
        <w:t xml:space="preserve"> 2020. En del av den ökade utlåningen, 1</w:t>
      </w:r>
      <w:r w:rsidR="009D0C0D">
        <w:t>7</w:t>
      </w:r>
      <w:r>
        <w:t xml:space="preserve"> miljarder </w:t>
      </w:r>
      <w:r w:rsidR="009D0C0D">
        <w:t>kronor</w:t>
      </w:r>
      <w:r>
        <w:t xml:space="preserve">, utgjordes av budgetstöd till de tre baltiska länderna för att finansiera åtgärder </w:t>
      </w:r>
      <w:r w:rsidR="00045C8C">
        <w:t xml:space="preserve">som syftade till att motverka </w:t>
      </w:r>
      <w:r>
        <w:t xml:space="preserve">effekterna av </w:t>
      </w:r>
      <w:r w:rsidRPr="00902BCC">
        <w:t xml:space="preserve">spridningen av </w:t>
      </w:r>
      <w:r>
        <w:t>covid-19. NIB erbjuder vanligtvis inte budget</w:t>
      </w:r>
      <w:r w:rsidR="00045C8C">
        <w:softHyphen/>
      </w:r>
      <w:r>
        <w:t>stöd, men lånen godkändes som en exceptionell åtgärd för att bemöta krisen. Utlåningen till Sverige uppgick till 36 procent av NIB:s utlåning 2018 och 33 procent av utlåningen 2019</w:t>
      </w:r>
      <w:r w:rsidRPr="006F2C30">
        <w:rPr>
          <w:i/>
          <w:iCs/>
        </w:rPr>
        <w:t>.</w:t>
      </w:r>
      <w:r>
        <w:t xml:space="preserve"> Utlåningen till icke</w:t>
      </w:r>
      <w:r w:rsidR="00585B0C">
        <w:t>-</w:t>
      </w:r>
      <w:r>
        <w:t xml:space="preserve">medlemsländer har fortsatt att minska och uppgick </w:t>
      </w:r>
      <w:r w:rsidR="00045C8C">
        <w:t xml:space="preserve">2019 till </w:t>
      </w:r>
      <w:r>
        <w:t>endast 1 pro</w:t>
      </w:r>
      <w:r w:rsidR="00A062FA">
        <w:softHyphen/>
      </w:r>
      <w:r>
        <w:t xml:space="preserve">cent av utlåningen. </w:t>
      </w:r>
    </w:p>
    <w:p w14:paraId="14192C7C" w14:textId="1A539E99" w:rsidR="00562D50" w:rsidRDefault="00BC1FE0" w:rsidP="00562D50">
      <w:pPr>
        <w:pStyle w:val="Rubrik3utannumrering"/>
      </w:pPr>
      <w:r>
        <w:t>AIIB</w:t>
      </w:r>
    </w:p>
    <w:p w14:paraId="3FF8049B" w14:textId="5732BE39" w:rsidR="00562D50" w:rsidRDefault="00BC1FE0" w:rsidP="00562D50">
      <w:pPr>
        <w:pStyle w:val="Brdtext"/>
      </w:pPr>
      <w:r>
        <w:t xml:space="preserve">AIIB grundades 2016 och hade t.o.m. utgången av 2020 beviljat lån motsvarande ca </w:t>
      </w:r>
      <w:r w:rsidR="00E035CF">
        <w:t>147</w:t>
      </w:r>
      <w:r>
        <w:t xml:space="preserve"> miljarder </w:t>
      </w:r>
      <w:r w:rsidR="00E035CF">
        <w:t>kronor</w:t>
      </w:r>
      <w:r w:rsidRPr="00464D9A">
        <w:rPr>
          <w:i/>
          <w:iCs/>
        </w:rPr>
        <w:t>.</w:t>
      </w:r>
      <w:r>
        <w:t xml:space="preserve"> Utlåningen </w:t>
      </w:r>
      <w:r w:rsidR="00A062FA">
        <w:t xml:space="preserve">är i huvudsak </w:t>
      </w:r>
      <w:r>
        <w:t>koncen</w:t>
      </w:r>
      <w:r w:rsidR="00A062FA">
        <w:softHyphen/>
      </w:r>
      <w:r>
        <w:t>trera</w:t>
      </w:r>
      <w:r w:rsidR="00A062FA">
        <w:t>d</w:t>
      </w:r>
      <w:r>
        <w:t xml:space="preserve"> till energi-, finans- och tran</w:t>
      </w:r>
      <w:r>
        <w:softHyphen/>
        <w:t xml:space="preserve">sportsektorerna. Under </w:t>
      </w:r>
      <w:proofErr w:type="spellStart"/>
      <w:r>
        <w:t>AIIB:s</w:t>
      </w:r>
      <w:proofErr w:type="spellEnd"/>
      <w:r>
        <w:t xml:space="preserve"> upp</w:t>
      </w:r>
      <w:r w:rsidR="00A062FA">
        <w:softHyphen/>
      </w:r>
      <w:r>
        <w:t>byggnadsfas har den största delen av låneverksamheten</w:t>
      </w:r>
      <w:r w:rsidDel="00035F2F">
        <w:t xml:space="preserve"> </w:t>
      </w:r>
      <w:r>
        <w:t xml:space="preserve">skett genom samfinansiering med andra internationella finansiella institutioner, såsom Asiatiska utvecklingsbanken, EBRD, EIB och Världsbanksgruppen. I takt med en växande lånevolym har andelen egna investeringar ökat och </w:t>
      </w:r>
      <w:r w:rsidR="00C21B0F">
        <w:t xml:space="preserve">den </w:t>
      </w:r>
      <w:r>
        <w:t>utgjorde vid utgången av 2019 drygt hälften av de totala inve</w:t>
      </w:r>
      <w:r w:rsidR="00A062FA">
        <w:softHyphen/>
      </w:r>
      <w:r>
        <w:t>steringar</w:t>
      </w:r>
      <w:r w:rsidR="00C21B0F">
        <w:t>na</w:t>
      </w:r>
      <w:r>
        <w:t xml:space="preserve">. För att bidra till att hantera krisen orsakad av </w:t>
      </w:r>
      <w:r w:rsidRPr="00902BCC">
        <w:t xml:space="preserve">spridningen av </w:t>
      </w:r>
      <w:r>
        <w:t>covid-19 skapades en särskild krisfacilitet under våren 2020 om upp till 1</w:t>
      </w:r>
      <w:r w:rsidR="00E035CF">
        <w:t>06</w:t>
      </w:r>
      <w:r>
        <w:t xml:space="preserve"> miljarder </w:t>
      </w:r>
      <w:r w:rsidR="00E035CF">
        <w:t>kronor</w:t>
      </w:r>
      <w:r>
        <w:t xml:space="preserve"> (se avsnitt 5.3). </w:t>
      </w:r>
    </w:p>
    <w:p w14:paraId="3C3A76F1" w14:textId="5075A0B1" w:rsidR="00562D50" w:rsidRDefault="00BC1FE0" w:rsidP="00562D50">
      <w:pPr>
        <w:pStyle w:val="Rubrik3utannumrering"/>
      </w:pPr>
      <w:r w:rsidRPr="0019498A">
        <w:t>Regeringens prioriteringar</w:t>
      </w:r>
    </w:p>
    <w:p w14:paraId="5496395C" w14:textId="0AFAD61C" w:rsidR="00562D50" w:rsidRDefault="00BC1FE0" w:rsidP="00562D50">
      <w:pPr>
        <w:pStyle w:val="Brdtext"/>
      </w:pPr>
      <w:r>
        <w:t xml:space="preserve">Regeringen välkomnar att institutionerna generellt har agerat snabbt och anpassat verksamheterna för att bistå medlemsländerna att hantera effekterna av </w:t>
      </w:r>
      <w:r w:rsidRPr="00D531D6">
        <w:t xml:space="preserve">spridningen av </w:t>
      </w:r>
      <w:r>
        <w:t xml:space="preserve">covid-19. </w:t>
      </w:r>
      <w:r w:rsidDel="00054010">
        <w:t xml:space="preserve">Det är </w:t>
      </w:r>
      <w:r>
        <w:t>viktigt att institutionernas insatser, inom ramen för deras mandat, bidrar till en hållbar och inklu</w:t>
      </w:r>
      <w:r>
        <w:softHyphen/>
        <w:t>derande återhämtning från pandemin i linje med Parisavtalet och de globala målen för hållbar utveckling. Regeringen anser vidare att institu</w:t>
      </w:r>
      <w:r>
        <w:softHyphen/>
        <w:t>tionerna bör ha ett långsiktigt perspektiv i sin resursanvändning,</w:t>
      </w:r>
      <w:r w:rsidRPr="00720F5E">
        <w:t xml:space="preserve"> </w:t>
      </w:r>
      <w:r>
        <w:t xml:space="preserve">eftersom medlemsländerna kommer att behöva stöd att hantera effekterna av </w:t>
      </w:r>
      <w:r w:rsidRPr="00D531D6">
        <w:t xml:space="preserve">spridningen av </w:t>
      </w:r>
      <w:r>
        <w:t>covid-19 under en längre tid. Institutionerna bör därför genomföra insatser utifrån en behovsprövning, så att resurserna används där de gör störst nytta</w:t>
      </w:r>
      <w:r w:rsidR="00C21B0F">
        <w:t>,</w:t>
      </w:r>
      <w:r>
        <w:t xml:space="preserve"> utifrån respektive institutions mandat. </w:t>
      </w:r>
    </w:p>
    <w:p w14:paraId="4E72A08F" w14:textId="28494FB9" w:rsidR="00562D50" w:rsidRDefault="00BC1FE0" w:rsidP="00562D50">
      <w:pPr>
        <w:pStyle w:val="Rubrik2"/>
      </w:pPr>
      <w:bookmarkStart w:id="16" w:name="_Toc62143038"/>
      <w:r>
        <w:t>Institutionernas resurssituation</w:t>
      </w:r>
      <w:bookmarkEnd w:id="16"/>
    </w:p>
    <w:p w14:paraId="0E584C67" w14:textId="33C24B99" w:rsidR="00562D50" w:rsidRDefault="00BC1FE0" w:rsidP="00562D50">
      <w:pPr>
        <w:pStyle w:val="Rubrik3utannumrering"/>
        <w:spacing w:before="0"/>
      </w:pPr>
      <w:r>
        <w:t>IMF</w:t>
      </w:r>
    </w:p>
    <w:p w14:paraId="01659413" w14:textId="69ACBAB9" w:rsidR="00562D50" w:rsidRDefault="00BC1FE0" w:rsidP="00562D50">
      <w:pPr>
        <w:pStyle w:val="Brdtext"/>
      </w:pPr>
      <w:r w:rsidRPr="00D5748A">
        <w:t xml:space="preserve">IMF:s resurser </w:t>
      </w:r>
      <w:r>
        <w:t>utgörs dels av permanenta resurser, dels av temporära resurser. De permanenta resurserna består av s.k. kvotresurser och de temporära resurserna består av lån i form av de s.k. nya lånearrange</w:t>
      </w:r>
      <w:r w:rsidR="00C21B0F">
        <w:softHyphen/>
      </w:r>
      <w:r>
        <w:lastRenderedPageBreak/>
        <w:t xml:space="preserve">mangen, New Arrangements to </w:t>
      </w:r>
      <w:proofErr w:type="spellStart"/>
      <w:r>
        <w:t>Borrow</w:t>
      </w:r>
      <w:proofErr w:type="spellEnd"/>
      <w:r>
        <w:t xml:space="preserve"> (NAB), och bilaterala lån från vissa medlems</w:t>
      </w:r>
      <w:r>
        <w:softHyphen/>
        <w:t>länder. För att finansiera utlåningen till medlemsländer med betalnings</w:t>
      </w:r>
      <w:r>
        <w:softHyphen/>
        <w:t>balansproblem använder IMF i första hand sina permanenta resurser. Om dessa inte räcker för att möta ländernas behov kan temporära resurser användas, i första hand NAB och i andra hand de bilaterala lånen.</w:t>
      </w:r>
    </w:p>
    <w:p w14:paraId="30EE4B36" w14:textId="5FB6B544" w:rsidR="00562D50" w:rsidRDefault="00BC1FE0" w:rsidP="00562D50">
      <w:pPr>
        <w:pStyle w:val="Brdtextmedindrag"/>
      </w:pPr>
      <w:r>
        <w:t xml:space="preserve">Vart femte år ser IMF över storleken på kvotresurserna. Den femtonde kvotöversynen avslutades i januari 2020, utan att någon kvothöjning genomfördes. Eftersom de lånade resurserna </w:t>
      </w:r>
      <w:r w:rsidR="004C096E">
        <w:t xml:space="preserve">skulle </w:t>
      </w:r>
      <w:r>
        <w:t>löp</w:t>
      </w:r>
      <w:r w:rsidR="004C096E">
        <w:t>a</w:t>
      </w:r>
      <w:r>
        <w:t xml:space="preserve"> ut </w:t>
      </w:r>
      <w:r w:rsidR="004C096E">
        <w:t xml:space="preserve">vid slutet av </w:t>
      </w:r>
      <w:r>
        <w:t>202</w:t>
      </w:r>
      <w:r w:rsidR="004C096E">
        <w:t>0</w:t>
      </w:r>
      <w:r>
        <w:t xml:space="preserve"> (bilaterala lån) respektive 2022 (NAB), har diskussioner om förläng</w:t>
      </w:r>
      <w:r w:rsidR="00C21B0F">
        <w:softHyphen/>
      </w:r>
      <w:r>
        <w:t>ning och påfyllnad av dessa förts i syfte att kompensera för avsaknaden av en kvothöjning. För att</w:t>
      </w:r>
      <w:r w:rsidDel="00691F40">
        <w:t xml:space="preserve"> </w:t>
      </w:r>
      <w:r>
        <w:t>bibehålla IMF:s resurser på nuvarande nivå god</w:t>
      </w:r>
      <w:r w:rsidR="00C21B0F">
        <w:softHyphen/>
      </w:r>
      <w:r>
        <w:t xml:space="preserve">kände IMF:s styrelse i slutet av mars 2020 ett finansieringspaket bestående av en fördubbling av NAB, </w:t>
      </w:r>
      <w:r w:rsidRPr="00C32FB9">
        <w:t xml:space="preserve">samtidigt som de bilaterala lånen minskas i motsvarande grad, under </w:t>
      </w:r>
      <w:bookmarkStart w:id="17" w:name="_Hlk60672915"/>
      <w:r w:rsidRPr="00C32FB9">
        <w:t xml:space="preserve">förutsättning att de nationella parlamenten i medlemsländerna ger sitt godkännande. </w:t>
      </w:r>
      <w:r w:rsidR="00BB61FB">
        <w:t>D</w:t>
      </w:r>
      <w:r w:rsidR="0027552A">
        <w:t>e flesta medlemsländer</w:t>
      </w:r>
      <w:r w:rsidR="003E03DA">
        <w:t>na</w:t>
      </w:r>
      <w:r w:rsidR="00BB61FB">
        <w:t xml:space="preserve"> hade vid utgången av 2020</w:t>
      </w:r>
      <w:r w:rsidR="003A3992">
        <w:t xml:space="preserve"> </w:t>
      </w:r>
      <w:r w:rsidR="0027552A">
        <w:t>godkän</w:t>
      </w:r>
      <w:r w:rsidR="00BB61FB">
        <w:t>t</w:t>
      </w:r>
      <w:r w:rsidR="0027552A">
        <w:t xml:space="preserve"> finansieringspaketet</w:t>
      </w:r>
      <w:r w:rsidR="008A2CF6">
        <w:t>.</w:t>
      </w:r>
      <w:r w:rsidR="0027552A">
        <w:t xml:space="preserve"> </w:t>
      </w:r>
      <w:r w:rsidRPr="00C32FB9">
        <w:t>IMF:s resurser</w:t>
      </w:r>
      <w:r w:rsidR="0027552A">
        <w:t xml:space="preserve"> väntas</w:t>
      </w:r>
      <w:r w:rsidRPr="00C32FB9">
        <w:t xml:space="preserve"> bibehåll</w:t>
      </w:r>
      <w:r w:rsidR="00BB61FB">
        <w:t>a</w:t>
      </w:r>
      <w:r w:rsidRPr="00C32FB9">
        <w:t>s på nuvarande nivå</w:t>
      </w:r>
      <w:r w:rsidR="0027552A">
        <w:t xml:space="preserve"> om ca 12 000 miljarder kronor</w:t>
      </w:r>
      <w:r w:rsidRPr="00C32FB9">
        <w:t xml:space="preserve"> t.o.m. 2023</w:t>
      </w:r>
      <w:bookmarkEnd w:id="17"/>
      <w:r w:rsidR="00C32FB9" w:rsidRPr="00C32FB9">
        <w:t>.</w:t>
      </w:r>
    </w:p>
    <w:p w14:paraId="40C813D6" w14:textId="393EF613" w:rsidR="00562D50" w:rsidRDefault="00BC1FE0" w:rsidP="00562D50">
      <w:pPr>
        <w:pStyle w:val="Brdtextmedindrag"/>
      </w:pPr>
      <w:r>
        <w:t xml:space="preserve">I Sverige är det riksdagen som beslutar om </w:t>
      </w:r>
      <w:r w:rsidDel="00CE2A7B">
        <w:t xml:space="preserve">NAB och </w:t>
      </w:r>
      <w:r>
        <w:t>bilaterala lån till IMF. Riksdagen godkände den 21 oktober 2020 Riksbankens framställan</w:t>
      </w:r>
      <w:r>
        <w:rPr>
          <w:i/>
          <w:iCs/>
        </w:rPr>
        <w:t xml:space="preserve"> </w:t>
      </w:r>
      <w:r w:rsidRPr="00496193">
        <w:t>om</w:t>
      </w:r>
      <w:r>
        <w:t xml:space="preserve"> medgivande till svenskt bidrag till finansierings</w:t>
      </w:r>
      <w:r>
        <w:softHyphen/>
        <w:t xml:space="preserve">paketet, som innebär att NAB fördubblas och bilaterala lån justeras ned </w:t>
      </w:r>
      <w:r w:rsidR="002069F7" w:rsidRPr="00B3079A">
        <w:t>(</w:t>
      </w:r>
      <w:r w:rsidR="002069F7">
        <w:t>bet. 2020/</w:t>
      </w:r>
      <w:proofErr w:type="gramStart"/>
      <w:r w:rsidR="002069F7">
        <w:t>21:FiU</w:t>
      </w:r>
      <w:proofErr w:type="gramEnd"/>
      <w:r w:rsidR="002069F7">
        <w:t xml:space="preserve">31, </w:t>
      </w:r>
      <w:r w:rsidR="002069F7" w:rsidRPr="00B3079A">
        <w:t>rskr</w:t>
      </w:r>
      <w:r w:rsidR="001E0620" w:rsidRPr="00B3079A">
        <w:t>.</w:t>
      </w:r>
      <w:r w:rsidR="001E0620">
        <w:t> </w:t>
      </w:r>
      <w:r w:rsidR="002069F7" w:rsidRPr="00B3079A">
        <w:t>2020/21:21</w:t>
      </w:r>
      <w:r w:rsidR="002069F7">
        <w:t>)</w:t>
      </w:r>
      <w:r>
        <w:t xml:space="preserve">. </w:t>
      </w:r>
      <w:bookmarkStart w:id="18" w:name="_Hlk60673158"/>
      <w:r>
        <w:t xml:space="preserve">Finansieringspaketet medför att Sveriges </w:t>
      </w:r>
      <w:r w:rsidRPr="005343F0">
        <w:t>fri</w:t>
      </w:r>
      <w:r>
        <w:softHyphen/>
      </w:r>
      <w:r w:rsidRPr="005343F0">
        <w:t>villiga</w:t>
      </w:r>
      <w:r>
        <w:t xml:space="preserve"> åtagande till IMF:s utlåning sjunker något, från totalt</w:t>
      </w:r>
      <w:r w:rsidR="00FA371D">
        <w:t xml:space="preserve"> </w:t>
      </w:r>
      <w:r w:rsidR="00B95902">
        <w:t>ca 115 miljarder kronor till ca 91 miljarder kronor</w:t>
      </w:r>
      <w:r w:rsidRPr="005819C1">
        <w:rPr>
          <w:i/>
          <w:iCs/>
        </w:rPr>
        <w:t xml:space="preserve">. </w:t>
      </w:r>
      <w:r>
        <w:t xml:space="preserve">Det beror till stor del på att USA:s andel av medlemsländernas totala lån till IMF ökar. </w:t>
      </w:r>
      <w:bookmarkEnd w:id="18"/>
    </w:p>
    <w:p w14:paraId="4B117869" w14:textId="39D585B5" w:rsidR="00562D50" w:rsidRDefault="00BC1FE0" w:rsidP="00562D50">
      <w:pPr>
        <w:pStyle w:val="Rubrik3utannumrering"/>
      </w:pPr>
      <w:r>
        <w:t>Världsbanksgruppen</w:t>
      </w:r>
    </w:p>
    <w:p w14:paraId="56ADC714" w14:textId="48B6F6DC" w:rsidR="00562D50" w:rsidRDefault="00BC1FE0" w:rsidP="00562D50">
      <w:pPr>
        <w:pStyle w:val="Brdtext"/>
      </w:pPr>
      <w:r>
        <w:t xml:space="preserve">Världsbanksgruppens resurser har förstärkts de senaste åren. Under 2019 beslutades om den nittonde kapitalpåfyllnaden för IDA som gäller för perioden 2020–2023. Påfyllnaden uppgick till </w:t>
      </w:r>
      <w:r w:rsidR="00E02710">
        <w:t>670</w:t>
      </w:r>
      <w:r>
        <w:t xml:space="preserve"> miljarder </w:t>
      </w:r>
      <w:r w:rsidR="00E02710">
        <w:t>kronor</w:t>
      </w:r>
      <w:r w:rsidRPr="005819C1">
        <w:rPr>
          <w:i/>
          <w:iCs/>
        </w:rPr>
        <w:t>.</w:t>
      </w:r>
      <w:r>
        <w:t xml:space="preserve"> Det motsvarar en ökning med 3 procent jämfört med den föregående treårs</w:t>
      </w:r>
      <w:r w:rsidR="001E0620">
        <w:softHyphen/>
      </w:r>
      <w:r>
        <w:t>perioden. Det svenska bidraget finan</w:t>
      </w:r>
      <w:r>
        <w:softHyphen/>
        <w:t>sieras inom biståndsramen och uppgick till 9,2</w:t>
      </w:r>
      <w:r w:rsidDel="00E71F38">
        <w:t xml:space="preserve"> </w:t>
      </w:r>
      <w:r>
        <w:t xml:space="preserve">miljarder kronor. Den svenska andelen i IDA uppgår till 3,02 procent och Sverige är fondens åttonde största givare. Medlen ska användas till stöd för världens fattigaste och mest utsatta länder, med fokus på </w:t>
      </w:r>
      <w:r w:rsidRPr="005944CB">
        <w:t>sysselsättning och strukturell omvandling i ekonomin, jämställdhet, klimat, sviktande stater, samt sam</w:t>
      </w:r>
      <w:r>
        <w:softHyphen/>
      </w:r>
      <w:r w:rsidRPr="005944CB">
        <w:t>hällsstyrning och institutioner.</w:t>
      </w:r>
    </w:p>
    <w:p w14:paraId="63BB339D" w14:textId="433B45C6" w:rsidR="00562D50" w:rsidRDefault="00BC1FE0" w:rsidP="00562D50">
      <w:pPr>
        <w:pStyle w:val="Brdtextmedindrag"/>
      </w:pPr>
      <w:r>
        <w:t xml:space="preserve">Under 2018 beslutades om en kapitalhöjning till IBRD om drygt 67 miljarder kronor i inbetalt kapital och garantiåtaganden, och under 2019 beslutades om </w:t>
      </w:r>
      <w:r w:rsidDel="00C92D63">
        <w:t>en</w:t>
      </w:r>
      <w:r>
        <w:t xml:space="preserve"> kapital</w:t>
      </w:r>
      <w:r>
        <w:softHyphen/>
        <w:t xml:space="preserve">höjning till IFC </w:t>
      </w:r>
      <w:r w:rsidR="008F51BB">
        <w:t>om</w:t>
      </w:r>
      <w:r>
        <w:t xml:space="preserve"> 49 miljarder kronor i inbetalt kapital. Den svenska andelen av kapitalhöjningen i IBRD och IFC finan</w:t>
      </w:r>
      <w:r>
        <w:softHyphen/>
        <w:t>sieras inom biståndsramen. Riks</w:t>
      </w:r>
      <w:r>
        <w:softHyphen/>
        <w:t xml:space="preserve">dagen godkände Sveriges medverkan i kapitalhöjningarna efter förslag i propositionen </w:t>
      </w:r>
      <w:proofErr w:type="spellStart"/>
      <w:r>
        <w:t>Vårändringsbudget</w:t>
      </w:r>
      <w:proofErr w:type="spellEnd"/>
      <w:r>
        <w:t xml:space="preserve"> för 2018 (prop. 2017/18:99, bet. 2017/</w:t>
      </w:r>
      <w:proofErr w:type="gramStart"/>
      <w:r>
        <w:t>18:FiU</w:t>
      </w:r>
      <w:proofErr w:type="gramEnd"/>
      <w:r>
        <w:t>21, rskr. 2017/18:435). Anled</w:t>
      </w:r>
      <w:r>
        <w:softHyphen/>
        <w:t>ningen till kapitalhöjningen var att IBRD och IFC behöver ytterligare kapital för att kunna genomföra sina åtaganden i förhållande till Agenda 2030, utan att behöva minska sina övriga insatser. Efter kapitalhöjningen uppgår IBRD:s grundkapital, dvs. med</w:t>
      </w:r>
      <w:r>
        <w:softHyphen/>
        <w:t>lems</w:t>
      </w:r>
      <w:r>
        <w:softHyphen/>
        <w:t xml:space="preserve">ländernas inbetalda kapital och garantikapital samt dess ackumulerade reserver, till </w:t>
      </w:r>
      <w:r w:rsidR="001E0620">
        <w:t>2 </w:t>
      </w:r>
      <w:r w:rsidR="00401164">
        <w:t>600</w:t>
      </w:r>
      <w:r w:rsidR="00C7373F">
        <w:t xml:space="preserve"> miljarder</w:t>
      </w:r>
      <w:r w:rsidR="00C7373F" w:rsidRPr="00C7373F">
        <w:t xml:space="preserve"> kro</w:t>
      </w:r>
      <w:r w:rsidR="001E0620">
        <w:softHyphen/>
      </w:r>
      <w:r w:rsidR="00C7373F" w:rsidRPr="00C7373F">
        <w:lastRenderedPageBreak/>
        <w:t>nor</w:t>
      </w:r>
      <w:r w:rsidRPr="00ED312A">
        <w:rPr>
          <w:i/>
          <w:iCs/>
        </w:rPr>
        <w:t xml:space="preserve">. </w:t>
      </w:r>
      <w:r>
        <w:t>IFC:s kapital uppgår till 2</w:t>
      </w:r>
      <w:r w:rsidR="00C7373F">
        <w:t xml:space="preserve">06 </w:t>
      </w:r>
      <w:r w:rsidR="00401164">
        <w:t>miljarder</w:t>
      </w:r>
      <w:r w:rsidR="00C7373F">
        <w:t xml:space="preserve"> kronor</w:t>
      </w:r>
      <w:r w:rsidRPr="00ED312A">
        <w:rPr>
          <w:i/>
          <w:iCs/>
        </w:rPr>
        <w:t xml:space="preserve"> </w:t>
      </w:r>
      <w:r>
        <w:t>och består av inbetalt kapital och reserver.</w:t>
      </w:r>
    </w:p>
    <w:p w14:paraId="1FB7F6B6" w14:textId="5C3290E3" w:rsidR="00562D50" w:rsidRDefault="00BC1FE0" w:rsidP="00562D50">
      <w:pPr>
        <w:pStyle w:val="Brdtextmedindrag"/>
      </w:pPr>
      <w:r w:rsidRPr="00F9791D">
        <w:t>V</w:t>
      </w:r>
      <w:r>
        <w:t>ärldsbanksgruppen</w:t>
      </w:r>
      <w:r w:rsidRPr="00F9791D">
        <w:t xml:space="preserve"> bedömer att </w:t>
      </w:r>
      <w:r>
        <w:t xml:space="preserve">utvecklingsländers finansieringsbehov fortsatt kommer att vara exceptionellt höga även på medellång sikt. För att möta den ökade efterfrågan anser Världsbanksgruppens ledning </w:t>
      </w:r>
      <w:r w:rsidRPr="00F9791D">
        <w:t>att dis</w:t>
      </w:r>
      <w:r>
        <w:softHyphen/>
      </w:r>
      <w:r w:rsidRPr="00F9791D">
        <w:t xml:space="preserve">kussioner om </w:t>
      </w:r>
      <w:r>
        <w:t>alternativ för att stärka dess finansiella kapacitet bör inledas</w:t>
      </w:r>
      <w:r w:rsidRPr="00F9791D">
        <w:t>.</w:t>
      </w:r>
      <w:r>
        <w:t xml:space="preserve"> </w:t>
      </w:r>
    </w:p>
    <w:p w14:paraId="2B2860EA" w14:textId="623823AD" w:rsidR="00562D50" w:rsidRDefault="00BC1FE0" w:rsidP="00562D50">
      <w:pPr>
        <w:pStyle w:val="Rubrik3utannumrering"/>
      </w:pPr>
      <w:r>
        <w:t xml:space="preserve">EIB </w:t>
      </w:r>
    </w:p>
    <w:p w14:paraId="6F807470" w14:textId="6A539F33" w:rsidR="00562D50" w:rsidRDefault="00BC1FE0" w:rsidP="00562D50">
      <w:pPr>
        <w:pStyle w:val="Brdtext"/>
      </w:pPr>
      <w:r>
        <w:t>När Storbritannien lämnade EU den 31 mars 2019 innebar det även ett utträde ur EIB, vars medlemmar endast består av EU-länder. Den brittiska ägarandelen i EIB uppgick till 16,1 procent, bestående av 36 miljarder kronor i inbetalt kapital och 367 miljarder kronor i garantikapital. För att EIB</w:t>
      </w:r>
      <w:r w:rsidDel="00CC7EAA">
        <w:t xml:space="preserve"> </w:t>
      </w:r>
      <w:r>
        <w:t xml:space="preserve">skulle kunna upprätthålla sin utlåningsvolym, utan att bryta mot sina kapitaltäckningskrav eller riskera sämre kreditvärdighet, genomfördes en kapitalhöjning. Storbritanniens inbetalda kapital ersattes med kapital från institutionens egna reserver, medan landets garantikapital ersattes av ökade garantiåtaganden från de kvarvarande medlemsländerna. För Sveriges del innebar det att garantikapitalet ökade med 13 miljarder </w:t>
      </w:r>
      <w:r w:rsidR="00833888">
        <w:t>kronor</w:t>
      </w:r>
      <w:r>
        <w:t xml:space="preserve"> till 78 miljarder </w:t>
      </w:r>
      <w:r w:rsidR="00833888">
        <w:t>kronor</w:t>
      </w:r>
      <w:r>
        <w:t>. Riksdagen godkände Sveriges medverkan i kapi</w:t>
      </w:r>
      <w:r w:rsidR="00E61E52">
        <w:softHyphen/>
      </w:r>
      <w:r>
        <w:t xml:space="preserve">talhöjningen </w:t>
      </w:r>
      <w:r w:rsidDel="008B7707">
        <w:t xml:space="preserve">i </w:t>
      </w:r>
      <w:r>
        <w:t>mars 2019 (prop. 2018/19:46, bet. 2018/</w:t>
      </w:r>
      <w:proofErr w:type="gramStart"/>
      <w:r>
        <w:t>19:FiU</w:t>
      </w:r>
      <w:proofErr w:type="gramEnd"/>
      <w:r>
        <w:t xml:space="preserve">33, rskr. 2018/19:148). </w:t>
      </w:r>
    </w:p>
    <w:p w14:paraId="6ED72BD4" w14:textId="10B487A2" w:rsidR="00562D50" w:rsidRDefault="00BC1FE0" w:rsidP="00562D50">
      <w:pPr>
        <w:pStyle w:val="Brdtextmedindrag"/>
      </w:pPr>
      <w:r>
        <w:t xml:space="preserve">EIB:s resurssituation togs även upp i Europeiska rådets slutsatser om EU:s fleråriga budgetram och återhämtningspaket i juli 2020. EIB:s guvernörsstyrelse ombads att se över institutionens kapitalbehov för att säkerställa att </w:t>
      </w:r>
      <w:r w:rsidR="00E61E52">
        <w:t xml:space="preserve">den </w:t>
      </w:r>
      <w:r>
        <w:t xml:space="preserve">är tillräckligt välkapitaliserad mot bakgrund av de finansieringsinstrument som föreslås i den fleråriga budgetramen 2021–2027 och i det återhämtningspaket som presenterats med anledning av </w:t>
      </w:r>
      <w:r w:rsidRPr="00564179">
        <w:t xml:space="preserve">spridningen av </w:t>
      </w:r>
      <w:r>
        <w:t>covid-19, samt uppdraget att bidra till digitalisering samt miljö- och klimatarbete i unionen. Guvernörsstyrelsen uppmanades besluta om en eventuell kapitalhöjning innan utgången av 2020. EIB har sedan dess aviserat att institutionen har tillräckligt med kapital för att genomföra sin nuvarande verksamhetsplan, inklusive de ambitiösa klimat</w:t>
      </w:r>
      <w:r w:rsidR="00E61E52">
        <w:softHyphen/>
      </w:r>
      <w:r>
        <w:t xml:space="preserve">mål som antogs i november 2019. För att kunna utöka ambitionerna inom områdena miljö, klimat och digitalisering ytterligare presenterade EIB i november 2020 förslag om att ändå genomföra en kapitalhöjning. </w:t>
      </w:r>
      <w:r w:rsidRPr="00B1236B">
        <w:t xml:space="preserve">EIB </w:t>
      </w:r>
      <w:r>
        <w:t xml:space="preserve">planerar att påbörja förhandlingar om kapitalhöjningen i direktörsstyrelsen våren 2021, med målsättningen att fatta beslut om en eventuell höjning vid guvernörsstyrelsens möte i juli 2021. </w:t>
      </w:r>
    </w:p>
    <w:p w14:paraId="4C91CB33" w14:textId="3A1CEDEB" w:rsidR="00562D50" w:rsidRDefault="00BC1FE0" w:rsidP="00562D50">
      <w:pPr>
        <w:pStyle w:val="Brdtextmedindrag"/>
      </w:pPr>
      <w:r>
        <w:t>I november 2020 beslutade EIB:s guvernörsstyrelse om institutionens deltagande i en kapitalhöjning i EIF. Kapitalhöjningen utgör en intern</w:t>
      </w:r>
      <w:r>
        <w:softHyphen/>
        <w:t xml:space="preserve">transaktion inom EIB-gruppen om maximalt 1,25 miljarder euro, och kräver således inget kapitaltillskott från medlemsländerna. Bakgrunden är att EIF har en ansträngd kapitalsituation, bl.a. till följd av den utökade roll fonden har fått för att uppfylla EIB-gruppens uppdrag inom ramarna för </w:t>
      </w:r>
      <w:proofErr w:type="spellStart"/>
      <w:r>
        <w:t>Efsi</w:t>
      </w:r>
      <w:proofErr w:type="spellEnd"/>
      <w:r>
        <w:t xml:space="preserve">, </w:t>
      </w:r>
      <w:proofErr w:type="spellStart"/>
      <w:r>
        <w:t>InvestEU</w:t>
      </w:r>
      <w:proofErr w:type="spellEnd"/>
      <w:r>
        <w:t xml:space="preserve"> och garantifonden för stöd till framför allt små och medel</w:t>
      </w:r>
      <w:r>
        <w:softHyphen/>
        <w:t xml:space="preserve">stora företag i EU som drabbats av krisen orsakad av </w:t>
      </w:r>
      <w:r w:rsidRPr="00564179">
        <w:t xml:space="preserve">spridningen av </w:t>
      </w:r>
      <w:r>
        <w:t>covid-19.</w:t>
      </w:r>
    </w:p>
    <w:p w14:paraId="4933CDEA" w14:textId="5C0A066B" w:rsidR="00562D50" w:rsidRDefault="00BC1FE0" w:rsidP="00562D50">
      <w:pPr>
        <w:pStyle w:val="Rubrik3utannumrering"/>
      </w:pPr>
      <w:r>
        <w:lastRenderedPageBreak/>
        <w:t>EBRD</w:t>
      </w:r>
    </w:p>
    <w:p w14:paraId="102D2F82" w14:textId="456920F8" w:rsidR="00562D50" w:rsidRDefault="00BC1FE0" w:rsidP="00562D50">
      <w:pPr>
        <w:pStyle w:val="Brdtext"/>
      </w:pPr>
      <w:proofErr w:type="spellStart"/>
      <w:r>
        <w:t>EBRD:s</w:t>
      </w:r>
      <w:proofErr w:type="spellEnd"/>
      <w:r>
        <w:t xml:space="preserve"> totala ägarkapital uppgår till 29</w:t>
      </w:r>
      <w:r w:rsidR="00F94638">
        <w:t>9</w:t>
      </w:r>
      <w:r>
        <w:t xml:space="preserve"> miljarder </w:t>
      </w:r>
      <w:r w:rsidR="00F94638">
        <w:t>kronor</w:t>
      </w:r>
      <w:r>
        <w:t>, varav 62 mil</w:t>
      </w:r>
      <w:r>
        <w:softHyphen/>
        <w:t xml:space="preserve">jarder </w:t>
      </w:r>
      <w:r w:rsidR="00F94638">
        <w:t>kronor</w:t>
      </w:r>
      <w:r>
        <w:t xml:space="preserve"> utgör inbetalt kapital. En strategiöversyn inleddes 2018 med anledning av att institutionen bedömdes ha outnyttjade resurser. EBRD presenterade översynen vid årsmötet våren 2019 och föreslog då, förutom ytterligare åtgärder i nuvarande verksamhetsländer, att institutionen skulle se över behovet av en mindre utvidgning inom sitt nuvarande verksamhets</w:t>
      </w:r>
      <w:r w:rsidR="00E61E52">
        <w:softHyphen/>
      </w:r>
      <w:r>
        <w:t xml:space="preserve">område, samt expandera sin verksamhet till Irak och Afrika (området söder om Sahara). Vid årsmötet 2019 beslutades att dessa förändringar skulle analyseras närmare och beslut fattas vid årsmötet 2020. Denna analys har dock skjutits upp med anledning av </w:t>
      </w:r>
      <w:r w:rsidRPr="005B3067">
        <w:t xml:space="preserve">spridningen av </w:t>
      </w:r>
      <w:r>
        <w:t>covid-19, som inne</w:t>
      </w:r>
      <w:r w:rsidR="00E61E52">
        <w:softHyphen/>
      </w:r>
      <w:r>
        <w:t>burit att insatserna inriktats på de nuvarande verksamhets</w:t>
      </w:r>
      <w:r>
        <w:softHyphen/>
        <w:t>länderna.</w:t>
      </w:r>
    </w:p>
    <w:p w14:paraId="663EFC98" w14:textId="54263D9B" w:rsidR="00562D50" w:rsidRDefault="00BC1FE0" w:rsidP="00562D50">
      <w:pPr>
        <w:pStyle w:val="Rubrik3utannumrering"/>
      </w:pPr>
      <w:r>
        <w:t>NIB</w:t>
      </w:r>
    </w:p>
    <w:p w14:paraId="308448BF" w14:textId="1578FB02" w:rsidR="00562D50" w:rsidRDefault="00BC1FE0" w:rsidP="00562D50">
      <w:pPr>
        <w:pStyle w:val="Brdtextmedindrag"/>
        <w:ind w:firstLine="0"/>
      </w:pPr>
      <w:r>
        <w:t>Under 2020 genomfördes stadgeändringar i NIB för att säkerställa att institutionen med befintligt ägarkapital och resurser skulle</w:t>
      </w:r>
      <w:r w:rsidDel="000C6F77">
        <w:t xml:space="preserve"> </w:t>
      </w:r>
      <w:r>
        <w:t>kunna fortsätta möta behoven av investeringar för att främja klimat och produktivitet i enlighet med dess mandat. Ändringarna skedde bl.a. på grund av att NIB hade närmat sig utlåningsbegränsningen att den sammanlagda utlåningen inte får överskrida 250 procent av ägarkapitalet och bankens reserver. Eftersom utlåningsbegränsningen inte tog hänsyn till risken i NIB:s verksamhet, som överlag är relativt låg, bedömdes den ge en missvisande bild av institutionens kapitalsituation. Stadgeändringarna innebar att NIB skulle införa nya utlåningsbegränsningar med utgångspunkt i ett risk</w:t>
      </w:r>
      <w:r>
        <w:softHyphen/>
        <w:t>baserat ramverk för kapital- och likviditetshanteringen. Därutöver av</w:t>
      </w:r>
      <w:r w:rsidR="00E61E52">
        <w:softHyphen/>
      </w:r>
      <w:r>
        <w:t xml:space="preserve">skaffades </w:t>
      </w:r>
      <w:r w:rsidRPr="00C01749">
        <w:t>de två särskilda lånefacil</w:t>
      </w:r>
      <w:r>
        <w:t>i</w:t>
      </w:r>
      <w:r w:rsidRPr="00C01749">
        <w:t>teterna</w:t>
      </w:r>
      <w:r>
        <w:t xml:space="preserve"> </w:t>
      </w:r>
      <w:r w:rsidRPr="00C01749">
        <w:t>projektinvesteringslån (PIL) och miljöinvesteringslån (MIL)</w:t>
      </w:r>
      <w:r>
        <w:t>. Dessa lånefaciliteter inrättades ursprung</w:t>
      </w:r>
      <w:r>
        <w:softHyphen/>
        <w:t>ligen för att möjliggöra utlåning till prioriterade, mer riskfyllda projekt och garanterades med separata garantier från medlemsländerna. Stadge</w:t>
      </w:r>
      <w:r>
        <w:softHyphen/>
        <w:t>ändringen innebar att belopp motsvarande garantierna för PIL tillfördes medlemsländernas ordinarie garantikapital i institutionen. Det samman</w:t>
      </w:r>
      <w:r>
        <w:softHyphen/>
        <w:t xml:space="preserve">lagda utställda garantikapitalet från alla medlemsländer till NIB ökade därmed med </w:t>
      </w:r>
      <w:r w:rsidR="001D500A">
        <w:t>18 miljarder kronor</w:t>
      </w:r>
      <w:r>
        <w:t xml:space="preserve"> till totalt 7</w:t>
      </w:r>
      <w:r w:rsidR="001D500A">
        <w:t>6 miljarder kronor</w:t>
      </w:r>
      <w:r w:rsidRPr="00CB49E9">
        <w:rPr>
          <w:i/>
          <w:iCs/>
        </w:rPr>
        <w:t>.</w:t>
      </w:r>
      <w:r>
        <w:t xml:space="preserve"> Vidare tillfördes fonderade kredit</w:t>
      </w:r>
      <w:r>
        <w:softHyphen/>
        <w:t>risk</w:t>
      </w:r>
      <w:r>
        <w:softHyphen/>
        <w:t>reserveringar, som avsatts av vinstmedel från PIL, till medlems</w:t>
      </w:r>
      <w:r>
        <w:softHyphen/>
        <w:t>ländernas inbetalda kapital. Med tillskottet av PIL-reserveringarna ökade det totala inbetalda kapitalet till NIB från alla med</w:t>
      </w:r>
      <w:r w:rsidR="00E61E52">
        <w:softHyphen/>
      </w:r>
      <w:r>
        <w:t>lemsländer från 4</w:t>
      </w:r>
      <w:r w:rsidR="008C745E">
        <w:t>,2 miljarder</w:t>
      </w:r>
      <w:r w:rsidR="004F3908">
        <w:t xml:space="preserve"> </w:t>
      </w:r>
      <w:r w:rsidR="008C745E">
        <w:t>kronor</w:t>
      </w:r>
      <w:r>
        <w:t xml:space="preserve"> till </w:t>
      </w:r>
      <w:r w:rsidR="008C745E">
        <w:t>8,5 miljarder kronor</w:t>
      </w:r>
      <w:r w:rsidRPr="00CB49E9">
        <w:rPr>
          <w:i/>
          <w:iCs/>
        </w:rPr>
        <w:t>.</w:t>
      </w:r>
      <w:r>
        <w:t xml:space="preserve"> Riksdagen godkände stadgeändringarna efter förslag i budget</w:t>
      </w:r>
      <w:r>
        <w:softHyphen/>
        <w:t>propositionen för 2020 (prop. 2019/20:1, bet. 2019/</w:t>
      </w:r>
      <w:proofErr w:type="gramStart"/>
      <w:r>
        <w:t>20:FiU</w:t>
      </w:r>
      <w:proofErr w:type="gramEnd"/>
      <w:r>
        <w:t>1, rskr. 2019/20:59).</w:t>
      </w:r>
    </w:p>
    <w:p w14:paraId="5DE79BE8" w14:textId="7F600BFD" w:rsidR="00562D50" w:rsidRDefault="00BC1FE0" w:rsidP="00562D50">
      <w:pPr>
        <w:pStyle w:val="Brdtextmedindrag"/>
      </w:pPr>
      <w:r>
        <w:t>NIB är den enda av de institutioner som behandlas i denna skrivelse som delar ut vinst till ägarna. Utdelningen uppgick till 45</w:t>
      </w:r>
      <w:r w:rsidR="00D435E4">
        <w:t>2</w:t>
      </w:r>
      <w:r>
        <w:t xml:space="preserve"> miljoner </w:t>
      </w:r>
      <w:r w:rsidR="00D435E4">
        <w:t>kronor</w:t>
      </w:r>
      <w:r>
        <w:t xml:space="preserve"> 2019 och 40</w:t>
      </w:r>
      <w:r w:rsidR="00D435E4">
        <w:t>2</w:t>
      </w:r>
      <w:r>
        <w:t xml:space="preserve"> miljoner </w:t>
      </w:r>
      <w:r w:rsidR="00D435E4">
        <w:t>kronor</w:t>
      </w:r>
      <w:r>
        <w:t xml:space="preserve"> 2020, varav 15</w:t>
      </w:r>
      <w:r w:rsidR="00D435E4">
        <w:t>7</w:t>
      </w:r>
      <w:r>
        <w:t xml:space="preserve"> miljoner </w:t>
      </w:r>
      <w:r w:rsidR="00D435E4">
        <w:t>kronor</w:t>
      </w:r>
      <w:r>
        <w:t xml:space="preserve"> 2019 och 13</w:t>
      </w:r>
      <w:r w:rsidR="00D435E4">
        <w:t>9</w:t>
      </w:r>
      <w:r>
        <w:t xml:space="preserve"> mil</w:t>
      </w:r>
      <w:r>
        <w:softHyphen/>
        <w:t xml:space="preserve">joner </w:t>
      </w:r>
      <w:r w:rsidR="00D435E4">
        <w:t>kronor</w:t>
      </w:r>
      <w:r>
        <w:t xml:space="preserve"> 2020 betalats ut till Sverige. </w:t>
      </w:r>
    </w:p>
    <w:p w14:paraId="256DA75D" w14:textId="6D8118BB" w:rsidR="00562D50" w:rsidRDefault="00BC1FE0" w:rsidP="00562D50">
      <w:pPr>
        <w:pStyle w:val="Rubrik3utannumrering"/>
      </w:pPr>
      <w:r>
        <w:t>AIIB</w:t>
      </w:r>
    </w:p>
    <w:p w14:paraId="37B313AA" w14:textId="5AFB4C15" w:rsidR="00562D50" w:rsidRDefault="00BC1FE0" w:rsidP="00562D50">
      <w:pPr>
        <w:pStyle w:val="Brdtextmedindrag"/>
        <w:ind w:firstLine="0"/>
      </w:pPr>
      <w:r>
        <w:t xml:space="preserve">AIIB har ett grundkapital på </w:t>
      </w:r>
      <w:r w:rsidR="00E45CED">
        <w:t xml:space="preserve">820 </w:t>
      </w:r>
      <w:r>
        <w:t xml:space="preserve">miljarder </w:t>
      </w:r>
      <w:r w:rsidR="00E45CED">
        <w:t>kronor</w:t>
      </w:r>
      <w:r>
        <w:t>, som dock ännu inte är fullt inbetalt. Nya medlemsländer ska betala in sitt kapital under fem res</w:t>
      </w:r>
      <w:r>
        <w:softHyphen/>
      </w:r>
      <w:r>
        <w:lastRenderedPageBreak/>
        <w:t>pektive tio års tid, beroende på om de bedöms vara mindre utvecklade ekonomier eller inte. I samband med riksdagens beslut om Sveriges medlemskap i AIIB (prop</w:t>
      </w:r>
      <w:r w:rsidR="00E61E52">
        <w:t>. </w:t>
      </w:r>
      <w:r>
        <w:t>2015/16:99, bet</w:t>
      </w:r>
      <w:r w:rsidR="00E61E52">
        <w:t>. </w:t>
      </w:r>
      <w:r>
        <w:t>2015/</w:t>
      </w:r>
      <w:proofErr w:type="gramStart"/>
      <w:r>
        <w:t>16:FiU</w:t>
      </w:r>
      <w:proofErr w:type="gramEnd"/>
      <w:r>
        <w:t>21, rskr. 2015/16:310) beslu</w:t>
      </w:r>
      <w:r>
        <w:softHyphen/>
        <w:t>tades också att Sverige under 2016–2020 ska tillföra AIIB kapital på högst 1,1 miljarder kronor, genom fem lika stora årliga betalningar. Utöver det inbetalda kapitalet ställde Sverige under 2016 ut statliga garantier till AIIB om 4,25 miljarder kronor. OECD:s biståndskommitté DAC beslu</w:t>
      </w:r>
      <w:r>
        <w:softHyphen/>
        <w:t>tade i juni 2017 att till 85 procent beteckna kapitalinsatser i AIIB som bistånd. Detta innebär att motsvarande del av Sveriges kapitaltillskott till AIIB nu ingår i biståndsramen.</w:t>
      </w:r>
      <w:r w:rsidRPr="0023515B">
        <w:rPr>
          <w:rFonts w:asciiTheme="minorHAnsi" w:hAnsiTheme="minorHAnsi"/>
          <w:sz w:val="22"/>
        </w:rPr>
        <w:t xml:space="preserve"> </w:t>
      </w:r>
      <w:r w:rsidRPr="0023515B">
        <w:t xml:space="preserve">Enligt </w:t>
      </w:r>
      <w:proofErr w:type="spellStart"/>
      <w:r w:rsidRPr="0023515B">
        <w:t>AIIB:s</w:t>
      </w:r>
      <w:proofErr w:type="spellEnd"/>
      <w:r w:rsidRPr="0023515B">
        <w:t xml:space="preserve"> stadgar ska direktörsstyrelsen se över kapital</w:t>
      </w:r>
      <w:r w:rsidRPr="0023515B">
        <w:softHyphen/>
        <w:t xml:space="preserve">situationen åtminstone vart femte år. Vid den första översynen som genomfördes 2020 </w:t>
      </w:r>
      <w:r>
        <w:t>gjordes bedöm</w:t>
      </w:r>
      <w:r w:rsidR="00E61E52">
        <w:softHyphen/>
      </w:r>
      <w:r>
        <w:t>ningen</w:t>
      </w:r>
      <w:r w:rsidRPr="0023515B">
        <w:t xml:space="preserve"> att institutionen har tillräckligt med kapital.</w:t>
      </w:r>
    </w:p>
    <w:p w14:paraId="6978972C" w14:textId="36343E91" w:rsidR="00562D50" w:rsidRDefault="00BC1FE0" w:rsidP="00562D50">
      <w:pPr>
        <w:pStyle w:val="Rubrik3utannumrering"/>
      </w:pPr>
      <w:r w:rsidRPr="0019498A">
        <w:t>Regeringens prioriteringar</w:t>
      </w:r>
    </w:p>
    <w:p w14:paraId="5B267201" w14:textId="2D171FC1" w:rsidR="00562D50" w:rsidRDefault="00BC1FE0" w:rsidP="00562D50">
      <w:pPr>
        <w:pStyle w:val="Brdtext"/>
      </w:pPr>
      <w:r w:rsidRPr="006B5D49">
        <w:t xml:space="preserve">Regeringen anser att </w:t>
      </w:r>
      <w:bookmarkStart w:id="19" w:name="_Hlk58338371"/>
      <w:r w:rsidRPr="006B5D49">
        <w:t xml:space="preserve">de internationella finansiella </w:t>
      </w:r>
      <w:bookmarkEnd w:id="19"/>
      <w:r w:rsidRPr="006B5D49">
        <w:t xml:space="preserve">institutionerna ska ha tillräckliga resurser för att även i ekonomiskt och finansiellt turbulenta perioder kunna bidra till finansiell stabilitet och ekonomisk utveckling i </w:t>
      </w:r>
      <w:r w:rsidRPr="00DB207D">
        <w:t>medlemsländerna. I första hand</w:t>
      </w:r>
      <w:r w:rsidRPr="006B5D49">
        <w:t xml:space="preserve"> bör </w:t>
      </w:r>
      <w:r>
        <w:t>d</w:t>
      </w:r>
      <w:r w:rsidRPr="006B5D49">
        <w:t>etta</w:t>
      </w:r>
      <w:r>
        <w:t xml:space="preserve"> </w:t>
      </w:r>
      <w:r w:rsidRPr="006B5D49">
        <w:t>åstadkommas genom att institu</w:t>
      </w:r>
      <w:r>
        <w:softHyphen/>
      </w:r>
      <w:r w:rsidRPr="006B5D49">
        <w:t>tionerna har finansiellt hållbara utlåningsvolymer, och inte genom regel</w:t>
      </w:r>
      <w:r>
        <w:softHyphen/>
      </w:r>
      <w:r w:rsidRPr="006B5D49">
        <w:t>bundna kapital</w:t>
      </w:r>
      <w:r>
        <w:t xml:space="preserve">tillskott från </w:t>
      </w:r>
      <w:r w:rsidRPr="006B5D49">
        <w:t>medlems</w:t>
      </w:r>
      <w:r>
        <w:t>länderna</w:t>
      </w:r>
      <w:r w:rsidRPr="006B5D49">
        <w:t>. De internationella finan</w:t>
      </w:r>
      <w:r>
        <w:softHyphen/>
      </w:r>
      <w:r w:rsidRPr="006B5D49">
        <w:t xml:space="preserve">siella institutionernas insatser ska ha ett mervärde jämfört med privata aktörer. </w:t>
      </w:r>
      <w:r>
        <w:t>Risknivåerna i institutionernas verksamhet</w:t>
      </w:r>
      <w:r w:rsidRPr="006B5D49">
        <w:t xml:space="preserve"> bör vara förenlig</w:t>
      </w:r>
      <w:r>
        <w:t>a</w:t>
      </w:r>
      <w:r w:rsidRPr="006B5D49">
        <w:t xml:space="preserve"> med kreditbetyg som möjliggör en upplåning med </w:t>
      </w:r>
      <w:r>
        <w:t>förmånliga</w:t>
      </w:r>
      <w:r w:rsidRPr="006B5D49">
        <w:t xml:space="preserve"> villkor på den internationella kapitalmarknaden.</w:t>
      </w:r>
    </w:p>
    <w:p w14:paraId="6E7CC2DC" w14:textId="32F040B4" w:rsidR="00562D50" w:rsidRDefault="00BC1FE0" w:rsidP="00562D50">
      <w:pPr>
        <w:pStyle w:val="Rubrik2"/>
      </w:pPr>
      <w:bookmarkStart w:id="20" w:name="_Toc62143039"/>
      <w:r>
        <w:t>Förändringar i institutionernas låneramverk</w:t>
      </w:r>
      <w:bookmarkEnd w:id="20"/>
    </w:p>
    <w:p w14:paraId="4843749B" w14:textId="53676701" w:rsidR="00562D50" w:rsidRDefault="00BC1FE0" w:rsidP="00562D50">
      <w:pPr>
        <w:pStyle w:val="Rubrik3utannumrering"/>
        <w:spacing w:before="0"/>
      </w:pPr>
      <w:r>
        <w:t>IMF</w:t>
      </w:r>
    </w:p>
    <w:p w14:paraId="51E08F91" w14:textId="7D46001C" w:rsidR="00562D50" w:rsidRPr="00622B7A" w:rsidRDefault="00BC1FE0" w:rsidP="00562D50">
      <w:pPr>
        <w:pStyle w:val="Brdtext"/>
      </w:pPr>
      <w:r w:rsidRPr="00622B7A">
        <w:t>De stora behoven av finansiering</w:t>
      </w:r>
      <w:r>
        <w:t xml:space="preserve"> till följd av </w:t>
      </w:r>
      <w:r w:rsidRPr="005B3067">
        <w:t xml:space="preserve">spridningen av </w:t>
      </w:r>
      <w:r>
        <w:t>covid-19</w:t>
      </w:r>
      <w:r w:rsidRPr="00622B7A">
        <w:t xml:space="preserve"> gjorde att IMF:s </w:t>
      </w:r>
      <w:r>
        <w:t>exekutiv</w:t>
      </w:r>
      <w:r w:rsidRPr="00622B7A">
        <w:t xml:space="preserve">styrelse under våren 2020 beslutade om ett nytt låneinstrument, Short-term </w:t>
      </w:r>
      <w:proofErr w:type="spellStart"/>
      <w:r w:rsidRPr="00622B7A">
        <w:t>Liquidity</w:t>
      </w:r>
      <w:proofErr w:type="spellEnd"/>
      <w:r w:rsidRPr="00622B7A">
        <w:t xml:space="preserve"> Line (SLL). </w:t>
      </w:r>
      <w:r w:rsidR="003C69A5">
        <w:t>SLL</w:t>
      </w:r>
      <w:r w:rsidRPr="00622B7A">
        <w:t xml:space="preserve"> är ett före</w:t>
      </w:r>
      <w:r>
        <w:softHyphen/>
      </w:r>
      <w:r w:rsidRPr="00622B7A">
        <w:t>byggande instrument</w:t>
      </w:r>
      <w:r w:rsidR="0027552A">
        <w:t xml:space="preserve"> som framför</w:t>
      </w:r>
      <w:r w:rsidR="00B20B26">
        <w:t xml:space="preserve"> </w:t>
      </w:r>
      <w:r w:rsidR="0027552A">
        <w:t xml:space="preserve">allt </w:t>
      </w:r>
      <w:r w:rsidR="00E61E52">
        <w:t>är inriktat på</w:t>
      </w:r>
      <w:r w:rsidRPr="00622B7A">
        <w:t xml:space="preserve"> avancerade ekonomier och </w:t>
      </w:r>
      <w:r w:rsidR="0027552A">
        <w:t xml:space="preserve">vissa framväxande ekonomier, </w:t>
      </w:r>
      <w:r w:rsidR="00B20B26">
        <w:t xml:space="preserve">med </w:t>
      </w:r>
      <w:r w:rsidRPr="00622B7A">
        <w:t>krav på bl.a. ett robust finanspolitiskt ramverk</w:t>
      </w:r>
      <w:r>
        <w:t xml:space="preserve">, </w:t>
      </w:r>
      <w:r w:rsidRPr="00622B7A">
        <w:t xml:space="preserve">en historik av sund ekonomisk politik och starka finanser. Det riktar sig </w:t>
      </w:r>
      <w:r>
        <w:t xml:space="preserve">till </w:t>
      </w:r>
      <w:r w:rsidRPr="00622B7A">
        <w:t xml:space="preserve">länder med </w:t>
      </w:r>
      <w:r>
        <w:t>betalnings</w:t>
      </w:r>
      <w:r w:rsidRPr="00622B7A">
        <w:t xml:space="preserve">balansproblem som </w:t>
      </w:r>
      <w:r>
        <w:t xml:space="preserve">beror på </w:t>
      </w:r>
      <w:r w:rsidRPr="00622B7A">
        <w:t>volatilitet på internationella finansmarknader</w:t>
      </w:r>
      <w:r>
        <w:t>.</w:t>
      </w:r>
      <w:r w:rsidRPr="00622B7A">
        <w:t xml:space="preserve"> </w:t>
      </w:r>
      <w:r>
        <w:t xml:space="preserve">Det har ännu inte kommit in några </w:t>
      </w:r>
      <w:r w:rsidRPr="00622B7A">
        <w:t>ansök</w:t>
      </w:r>
      <w:r>
        <w:t>ningar</w:t>
      </w:r>
      <w:r w:rsidRPr="00622B7A">
        <w:t xml:space="preserve"> om </w:t>
      </w:r>
      <w:r>
        <w:t xml:space="preserve">lån från </w:t>
      </w:r>
      <w:r w:rsidRPr="00622B7A">
        <w:t xml:space="preserve">SLL. IMF:s </w:t>
      </w:r>
      <w:r>
        <w:t>exekutiv</w:t>
      </w:r>
      <w:r w:rsidRPr="00622B7A">
        <w:t xml:space="preserve">styrelse </w:t>
      </w:r>
      <w:r>
        <w:t xml:space="preserve">beslutade vidare </w:t>
      </w:r>
      <w:r w:rsidRPr="00622B7A">
        <w:t xml:space="preserve">att tillfälligt dubblera </w:t>
      </w:r>
      <w:r>
        <w:t>den högsta nivån</w:t>
      </w:r>
      <w:r w:rsidRPr="00622B7A">
        <w:t xml:space="preserve"> för hur mycket medlemsländer årligen får låna från nödlånsfaciliteterna RCF och RFI </w:t>
      </w:r>
      <w:r>
        <w:t>i förhållande till sin ägarandel i IMF. En höjning av</w:t>
      </w:r>
      <w:r w:rsidDel="00426548">
        <w:t xml:space="preserve"> </w:t>
      </w:r>
      <w:r>
        <w:t>begränsningen för den totala utlåningen genomfördes</w:t>
      </w:r>
      <w:r w:rsidDel="00426548">
        <w:t xml:space="preserve"> </w:t>
      </w:r>
      <w:r>
        <w:t>också.</w:t>
      </w:r>
      <w:r w:rsidRPr="00622B7A">
        <w:t xml:space="preserve"> Styrelsen beslutade </w:t>
      </w:r>
      <w:r>
        <w:t xml:space="preserve">dessutom </w:t>
      </w:r>
      <w:r w:rsidRPr="00622B7A">
        <w:t>att tillfälligt öka begränsningen för hur mycket medlemsländer årligen totalt får låna, både från IMF:s ordinarie verksamhet och</w:t>
      </w:r>
      <w:r>
        <w:t xml:space="preserve"> från</w:t>
      </w:r>
      <w:r w:rsidRPr="00622B7A">
        <w:t xml:space="preserve"> PRGT</w:t>
      </w:r>
      <w:r>
        <w:t>,</w:t>
      </w:r>
      <w:r w:rsidRPr="00622B7A">
        <w:t xml:space="preserve"> och att utöka</w:t>
      </w:r>
      <w:r w:rsidRPr="00622B7A" w:rsidDel="000D7C47">
        <w:t xml:space="preserve"> </w:t>
      </w:r>
      <w:r w:rsidRPr="00622B7A">
        <w:t>kvali</w:t>
      </w:r>
      <w:r>
        <w:softHyphen/>
      </w:r>
      <w:r w:rsidRPr="00622B7A">
        <w:t>fikationskriterierna för CCRT</w:t>
      </w:r>
      <w:r w:rsidRPr="00622B7A" w:rsidDel="000D7C47">
        <w:t xml:space="preserve">, för att </w:t>
      </w:r>
      <w:r w:rsidR="003C69A5">
        <w:t xml:space="preserve">möjliggöra </w:t>
      </w:r>
      <w:r w:rsidR="00E61E52">
        <w:t>för</w:t>
      </w:r>
      <w:r w:rsidR="00E61E52" w:rsidRPr="00622B7A" w:rsidDel="000D7C47">
        <w:t xml:space="preserve"> </w:t>
      </w:r>
      <w:r w:rsidRPr="00622B7A" w:rsidDel="000D7C47">
        <w:t xml:space="preserve">länder </w:t>
      </w:r>
      <w:r w:rsidRPr="00622B7A">
        <w:t>drabbade</w:t>
      </w:r>
      <w:r w:rsidRPr="00622B7A" w:rsidDel="000D7C47">
        <w:t xml:space="preserve"> av </w:t>
      </w:r>
      <w:r w:rsidRPr="00622B7A">
        <w:t xml:space="preserve">en global pandemi </w:t>
      </w:r>
      <w:r w:rsidR="00E61E52">
        <w:t xml:space="preserve">att </w:t>
      </w:r>
      <w:r w:rsidRPr="00622B7A">
        <w:t>få stöd från fonden.</w:t>
      </w:r>
    </w:p>
    <w:p w14:paraId="078D0CA3" w14:textId="784B8705" w:rsidR="00562D50" w:rsidRDefault="00BC1FE0" w:rsidP="00562D50">
      <w:pPr>
        <w:pStyle w:val="Rubrik3utannumrering"/>
      </w:pPr>
      <w:r>
        <w:lastRenderedPageBreak/>
        <w:t>Världsbanksgruppen</w:t>
      </w:r>
    </w:p>
    <w:p w14:paraId="2EF08F9C" w14:textId="27DCF354" w:rsidR="00562D50" w:rsidRPr="00DD75B0" w:rsidRDefault="00BC1FE0" w:rsidP="00562D50">
      <w:pPr>
        <w:pStyle w:val="Brdtextmedindrag"/>
        <w:ind w:firstLine="0"/>
      </w:pPr>
      <w:r w:rsidRPr="00622B7A">
        <w:t>I Världsbanksgruppen har inga större förändringar av låneramverke</w:t>
      </w:r>
      <w:r>
        <w:t>n</w:t>
      </w:r>
      <w:r w:rsidRPr="00622B7A">
        <w:t xml:space="preserve"> skett under redovisningsperioden.</w:t>
      </w:r>
      <w:r>
        <w:t xml:space="preserve"> </w:t>
      </w:r>
    </w:p>
    <w:p w14:paraId="69B502DA" w14:textId="26A0BF04" w:rsidR="00562D50" w:rsidRDefault="00BC1FE0" w:rsidP="00562D50">
      <w:pPr>
        <w:pStyle w:val="Rubrik3utannumrering"/>
      </w:pPr>
      <w:r>
        <w:t>EIB</w:t>
      </w:r>
    </w:p>
    <w:p w14:paraId="5DC216A8" w14:textId="3F4E3D8C" w:rsidR="00562D50" w:rsidRPr="00622B7A" w:rsidRDefault="00BC1FE0" w:rsidP="00562D50">
      <w:pPr>
        <w:pStyle w:val="Brdtextmedindrag"/>
        <w:ind w:firstLine="0"/>
      </w:pPr>
      <w:r>
        <w:t xml:space="preserve">För att snabbt kunna möta företags ökade behov av finansiering till följd av </w:t>
      </w:r>
      <w:r w:rsidRPr="005B3067">
        <w:t xml:space="preserve">spridningen av </w:t>
      </w:r>
      <w:r>
        <w:t>covid-19 beslutade EIB:s direktörsstyrelse i mars 2020 om ett antal tillfälliga revideringar i dess låneramverk. Förändringarna innebar bl.a. att kriterierna för projekt utvidgades till att även inkludera utgifter relaterade till hanteringen av pandemin, och andelen tillåten EIB finansiering i ett enskilt projekt utökades från 50 till 90 procent. Revi</w:t>
      </w:r>
      <w:r w:rsidR="00007BE2">
        <w:softHyphen/>
      </w:r>
      <w:r>
        <w:t xml:space="preserve">deringarna gällde fram t.o.m. december 2020. Vidare har </w:t>
      </w:r>
      <w:r w:rsidRPr="00DD75B0">
        <w:t xml:space="preserve">EIB </w:t>
      </w:r>
      <w:r>
        <w:t xml:space="preserve">tagit fram ett </w:t>
      </w:r>
      <w:r w:rsidRPr="00DD75B0">
        <w:t>nytt mervärdesramverk för att på ett tydligare och mer transparent sätt bedöma och redovisa mervärdet i projekt. EIB:s mervärdes</w:t>
      </w:r>
      <w:r>
        <w:t>bedömning</w:t>
      </w:r>
      <w:r w:rsidRPr="00DD75B0">
        <w:t xml:space="preserve"> utgår från tre pelare</w:t>
      </w:r>
      <w:r>
        <w:t xml:space="preserve">, nämligen </w:t>
      </w:r>
      <w:r w:rsidRPr="00DD75B0">
        <w:t>vilka av EU:s politiska må</w:t>
      </w:r>
      <w:r w:rsidRPr="00622B7A">
        <w:t>l projektet bidrar till att uppnå, projektets kvalitet och förutsättningar att bidra till de poli</w:t>
      </w:r>
      <w:r>
        <w:softHyphen/>
      </w:r>
      <w:r w:rsidRPr="00622B7A">
        <w:t>tiska målen</w:t>
      </w:r>
      <w:r>
        <w:t>, samt</w:t>
      </w:r>
      <w:r w:rsidRPr="00622B7A">
        <w:t xml:space="preserve"> vilket tekniskt och finansiellt mervärde som </w:t>
      </w:r>
      <w:r>
        <w:t>institu</w:t>
      </w:r>
      <w:r>
        <w:softHyphen/>
        <w:t>tionen</w:t>
      </w:r>
      <w:r w:rsidRPr="00622B7A">
        <w:t>s medverkan har. EIB kommer även att publicera en samman</w:t>
      </w:r>
      <w:r>
        <w:softHyphen/>
      </w:r>
      <w:r w:rsidRPr="00622B7A">
        <w:t>fattande mervärdesbe</w:t>
      </w:r>
      <w:r>
        <w:t>dömning</w:t>
      </w:r>
      <w:r w:rsidRPr="00622B7A">
        <w:t xml:space="preserve"> för </w:t>
      </w:r>
      <w:r>
        <w:t xml:space="preserve">varje </w:t>
      </w:r>
      <w:r w:rsidRPr="00622B7A">
        <w:t xml:space="preserve">projekt. </w:t>
      </w:r>
    </w:p>
    <w:p w14:paraId="6C017E0F" w14:textId="608794F6" w:rsidR="00562D50" w:rsidRDefault="00BC1FE0" w:rsidP="00562D50">
      <w:pPr>
        <w:pStyle w:val="Rubrik3utannumrering"/>
      </w:pPr>
      <w:r>
        <w:t>EBRD</w:t>
      </w:r>
    </w:p>
    <w:p w14:paraId="79EC13B4" w14:textId="0F45B1FA" w:rsidR="00562D50" w:rsidRPr="00622B7A" w:rsidRDefault="00BC1FE0" w:rsidP="00562D50">
      <w:pPr>
        <w:pStyle w:val="Brdtextmedindrag"/>
        <w:ind w:firstLine="0"/>
      </w:pPr>
      <w:proofErr w:type="spellStart"/>
      <w:r w:rsidRPr="00622B7A">
        <w:t>EBRD:s</w:t>
      </w:r>
      <w:proofErr w:type="spellEnd"/>
      <w:r w:rsidRPr="00622B7A">
        <w:t xml:space="preserve"> verksamhetsplan för 2016–2020 </w:t>
      </w:r>
      <w:r>
        <w:t xml:space="preserve">innebär att institutionen </w:t>
      </w:r>
      <w:r w:rsidRPr="00622B7A">
        <w:t>ska fokusera på de sektorer där den har ett tydligt mervärde</w:t>
      </w:r>
      <w:r>
        <w:t>, vilket</w:t>
      </w:r>
      <w:r w:rsidRPr="00622B7A">
        <w:t xml:space="preserve"> fr</w:t>
      </w:r>
      <w:r>
        <w:t>amför allt</w:t>
      </w:r>
      <w:r w:rsidRPr="00622B7A" w:rsidDel="009D7B3F">
        <w:t xml:space="preserve"> </w:t>
      </w:r>
      <w:r>
        <w:t>innebär</w:t>
      </w:r>
      <w:r w:rsidRPr="00622B7A">
        <w:t xml:space="preserve"> gröna investeringar</w:t>
      </w:r>
      <w:r>
        <w:t xml:space="preserve">, </w:t>
      </w:r>
      <w:r w:rsidRPr="00622B7A">
        <w:t>investeringar i energisäkerhet, främjande av små och medelstora företag, entreprenörskap</w:t>
      </w:r>
      <w:r>
        <w:t xml:space="preserve"> och </w:t>
      </w:r>
      <w:r w:rsidRPr="00622B7A">
        <w:t xml:space="preserve">innovation, </w:t>
      </w:r>
      <w:r>
        <w:t>samt inve</w:t>
      </w:r>
      <w:r>
        <w:softHyphen/>
        <w:t xml:space="preserve">steringar i </w:t>
      </w:r>
      <w:r w:rsidRPr="00622B7A">
        <w:t xml:space="preserve">infrastruktur </w:t>
      </w:r>
      <w:r>
        <w:t>och på</w:t>
      </w:r>
      <w:r w:rsidRPr="00622B7A">
        <w:t xml:space="preserve"> kapitalmarknader. En ny verksamhetsplan för 2021–2025 beslutades vid </w:t>
      </w:r>
      <w:proofErr w:type="spellStart"/>
      <w:r>
        <w:t>EBRD:s</w:t>
      </w:r>
      <w:proofErr w:type="spellEnd"/>
      <w:r>
        <w:t xml:space="preserve"> </w:t>
      </w:r>
      <w:r w:rsidRPr="00622B7A">
        <w:t>årsmöte i o</w:t>
      </w:r>
      <w:r>
        <w:t>ktober</w:t>
      </w:r>
      <w:r w:rsidRPr="00622B7A">
        <w:t xml:space="preserve"> 2020</w:t>
      </w:r>
      <w:r>
        <w:t xml:space="preserve">, som innebär att institutionen under perioden ska </w:t>
      </w:r>
      <w:r w:rsidR="005E1B3A">
        <w:t>inrikta</w:t>
      </w:r>
      <w:r w:rsidR="00007BE2">
        <w:t xml:space="preserve"> sina investeringar</w:t>
      </w:r>
      <w:r w:rsidRPr="003624D5">
        <w:t xml:space="preserve"> på sektorer</w:t>
      </w:r>
      <w:r>
        <w:t xml:space="preserve">na </w:t>
      </w:r>
      <w:r w:rsidRPr="003624D5">
        <w:t>finansiella institutioner, näringsliv och hållbar infrastruktur.</w:t>
      </w:r>
      <w:r>
        <w:t xml:space="preserve"> Ett s</w:t>
      </w:r>
      <w:r w:rsidRPr="003624D5">
        <w:t>ektors</w:t>
      </w:r>
      <w:r>
        <w:softHyphen/>
      </w:r>
      <w:r w:rsidRPr="003624D5">
        <w:t xml:space="preserve">övergripande fokus kommer att </w:t>
      </w:r>
      <w:r>
        <w:t>finnas på</w:t>
      </w:r>
      <w:r w:rsidRPr="003624D5">
        <w:t xml:space="preserve"> miljö och låga koldioxid</w:t>
      </w:r>
      <w:r w:rsidR="00007BE2">
        <w:softHyphen/>
      </w:r>
      <w:r w:rsidRPr="003624D5">
        <w:t>utsläpp, likvärdiga möjligheter samt digitali</w:t>
      </w:r>
      <w:r>
        <w:softHyphen/>
      </w:r>
      <w:r w:rsidRPr="003624D5">
        <w:t>sering</w:t>
      </w:r>
      <w:r>
        <w:t>.</w:t>
      </w:r>
    </w:p>
    <w:p w14:paraId="2BC914A5" w14:textId="4C295D2D" w:rsidR="00562D50" w:rsidRDefault="00BC1FE0" w:rsidP="00562D50">
      <w:pPr>
        <w:pStyle w:val="Rubrik3utannumrering"/>
      </w:pPr>
      <w:r>
        <w:t>NIB</w:t>
      </w:r>
    </w:p>
    <w:p w14:paraId="70BCD713" w14:textId="6F526776" w:rsidR="00562D50" w:rsidRPr="00622B7A" w:rsidRDefault="00BC1FE0" w:rsidP="00562D50">
      <w:pPr>
        <w:pStyle w:val="Brdtextmedindrag"/>
        <w:ind w:firstLine="0"/>
      </w:pPr>
      <w:r>
        <w:t>En utvidgning av NIB:s låneramverk genomfördes under 2020 s</w:t>
      </w:r>
      <w:r w:rsidRPr="00622B7A">
        <w:t xml:space="preserve">om </w:t>
      </w:r>
      <w:r>
        <w:t xml:space="preserve">en </w:t>
      </w:r>
      <w:r w:rsidRPr="00622B7A">
        <w:t>del av de stadgeändringar som beskrivs under avsnitt 5.2. Utöver att till</w:t>
      </w:r>
      <w:r>
        <w:softHyphen/>
      </w:r>
      <w:r w:rsidRPr="00622B7A">
        <w:t>handa</w:t>
      </w:r>
      <w:r>
        <w:softHyphen/>
      </w:r>
      <w:r w:rsidRPr="00622B7A">
        <w:t xml:space="preserve">hålla lån och garantier </w:t>
      </w:r>
      <w:r>
        <w:t>finns det</w:t>
      </w:r>
      <w:r w:rsidRPr="00622B7A">
        <w:t xml:space="preserve"> nu även </w:t>
      </w:r>
      <w:r>
        <w:t xml:space="preserve">en </w:t>
      </w:r>
      <w:r w:rsidRPr="00622B7A">
        <w:t xml:space="preserve">möjlighet </w:t>
      </w:r>
      <w:r>
        <w:t>för institu</w:t>
      </w:r>
      <w:r>
        <w:softHyphen/>
        <w:t xml:space="preserve">tionen </w:t>
      </w:r>
      <w:r w:rsidRPr="00622B7A">
        <w:t xml:space="preserve">att investera i aktiekapital. </w:t>
      </w:r>
      <w:r>
        <w:t xml:space="preserve">NIB </w:t>
      </w:r>
      <w:r w:rsidRPr="00622B7A">
        <w:t>bedömer att det kan finnas behov av sådant kapital inom gröna näringar i medlems</w:t>
      </w:r>
      <w:r>
        <w:t>länderna</w:t>
      </w:r>
      <w:r w:rsidRPr="00622B7A">
        <w:t xml:space="preserve">, och även i övrigt i de baltiska länderna, bl.a. på grund av att </w:t>
      </w:r>
      <w:r>
        <w:t xml:space="preserve">institutionen </w:t>
      </w:r>
      <w:r w:rsidRPr="00622B7A">
        <w:t>kan vara mer uthållig i sina investeringar än t.ex. riskkapitalfonder. Aktie</w:t>
      </w:r>
      <w:r>
        <w:softHyphen/>
      </w:r>
      <w:r w:rsidRPr="00622B7A">
        <w:t>inve</w:t>
      </w:r>
      <w:r>
        <w:softHyphen/>
      </w:r>
      <w:r w:rsidRPr="00622B7A">
        <w:t>steringar kommer endast att övervägas om de är i linje med NIB:s mandat, om ett mark</w:t>
      </w:r>
      <w:r>
        <w:softHyphen/>
      </w:r>
      <w:r w:rsidRPr="00622B7A">
        <w:t xml:space="preserve">nadsmisslyckande kan identifieras och om investeringen bedöms vara en ändamålsenlig finansieringsform. </w:t>
      </w:r>
      <w:r>
        <w:t xml:space="preserve">Beslut om att inleda aktieinvesteringar kräver enhällighet bland medlemsländerna. </w:t>
      </w:r>
    </w:p>
    <w:p w14:paraId="15C51F01" w14:textId="17B0A267" w:rsidR="00562D50" w:rsidRDefault="00BC1FE0" w:rsidP="00562D50">
      <w:pPr>
        <w:pStyle w:val="Rubrik3utannumrering"/>
      </w:pPr>
      <w:r>
        <w:lastRenderedPageBreak/>
        <w:t>AIIB</w:t>
      </w:r>
    </w:p>
    <w:p w14:paraId="1793E951" w14:textId="06EBCE86" w:rsidR="00562D50" w:rsidRDefault="00BC1FE0" w:rsidP="00562D50">
      <w:pPr>
        <w:pStyle w:val="Brdtextmedindrag"/>
        <w:ind w:firstLine="0"/>
      </w:pPr>
      <w:r>
        <w:t>AIIB</w:t>
      </w:r>
      <w:r w:rsidRPr="00622B7A">
        <w:t xml:space="preserve"> </w:t>
      </w:r>
      <w:r>
        <w:t xml:space="preserve">inrättade under våren 2020 </w:t>
      </w:r>
      <w:r w:rsidRPr="00622B7A">
        <w:t>en särskild krisfacilitet om upp till 1</w:t>
      </w:r>
      <w:r w:rsidR="00536EC4">
        <w:t>06</w:t>
      </w:r>
      <w:r w:rsidRPr="00622B7A">
        <w:t xml:space="preserve"> miljarder</w:t>
      </w:r>
      <w:r w:rsidR="00536EC4">
        <w:t xml:space="preserve"> kronor</w:t>
      </w:r>
      <w:r w:rsidRPr="00622B7A" w:rsidDel="00536EC4">
        <w:t xml:space="preserve"> </w:t>
      </w:r>
      <w:r w:rsidRPr="00622B7A">
        <w:t xml:space="preserve">för att hantera </w:t>
      </w:r>
      <w:r>
        <w:t xml:space="preserve">krisen orsakad av </w:t>
      </w:r>
      <w:r w:rsidRPr="00775E61">
        <w:t xml:space="preserve">spridningen av </w:t>
      </w:r>
      <w:r w:rsidRPr="00622B7A">
        <w:t xml:space="preserve">covid-19. Faciliteten kan användas för </w:t>
      </w:r>
      <w:r>
        <w:t xml:space="preserve">breda stöd, t.ex. </w:t>
      </w:r>
      <w:r w:rsidRPr="00622B7A">
        <w:t xml:space="preserve">policybaserade </w:t>
      </w:r>
      <w:r>
        <w:t>budget</w:t>
      </w:r>
      <w:r>
        <w:softHyphen/>
        <w:t xml:space="preserve">stöd. En </w:t>
      </w:r>
      <w:r w:rsidRPr="00622B7A">
        <w:t>föruts</w:t>
      </w:r>
      <w:r>
        <w:t>ättning för stöd är</w:t>
      </w:r>
      <w:r w:rsidRPr="00622B7A">
        <w:t xml:space="preserve"> att det sker </w:t>
      </w:r>
      <w:r>
        <w:t>tillsammans</w:t>
      </w:r>
      <w:r w:rsidRPr="00622B7A">
        <w:t xml:space="preserve"> med andra inter</w:t>
      </w:r>
      <w:r>
        <w:softHyphen/>
      </w:r>
      <w:r w:rsidRPr="00622B7A">
        <w:t>nationella finansiella institutioner med expertis på området. AIIB</w:t>
      </w:r>
      <w:r>
        <w:t xml:space="preserve"> har också inrättat</w:t>
      </w:r>
      <w:r w:rsidRPr="00622B7A">
        <w:t xml:space="preserve"> en specialfond som främst riktar sig till de länder som tar emot IDA-stöd. Medel </w:t>
      </w:r>
      <w:r>
        <w:t>från</w:t>
      </w:r>
      <w:r w:rsidRPr="00622B7A">
        <w:t xml:space="preserve"> fonden</w:t>
      </w:r>
      <w:r>
        <w:t xml:space="preserve">, som vid utgången av 2020 </w:t>
      </w:r>
      <w:r w:rsidRPr="00622B7A">
        <w:t xml:space="preserve">uppgick till </w:t>
      </w:r>
      <w:r>
        <w:t xml:space="preserve">ca </w:t>
      </w:r>
      <w:r w:rsidR="00536EC4">
        <w:t>840</w:t>
      </w:r>
      <w:r w:rsidRPr="00622B7A">
        <w:t xml:space="preserve"> miljoner </w:t>
      </w:r>
      <w:r w:rsidR="00536EC4">
        <w:t>kronor</w:t>
      </w:r>
      <w:r w:rsidRPr="00622B7A">
        <w:t>, betalas ut som bidrag och ska finansiera tek</w:t>
      </w:r>
      <w:r>
        <w:softHyphen/>
      </w:r>
      <w:r w:rsidRPr="00622B7A">
        <w:t>niskt stöd för att förbereda projekt och projektansökningar.</w:t>
      </w:r>
      <w:r w:rsidRPr="00622B7A" w:rsidDel="004C361D">
        <w:t xml:space="preserve"> </w:t>
      </w:r>
    </w:p>
    <w:p w14:paraId="20673A7E" w14:textId="34104AD5" w:rsidR="00562D50" w:rsidRDefault="00BC1FE0" w:rsidP="00562D50">
      <w:pPr>
        <w:pStyle w:val="Brdtextmedindrag"/>
      </w:pPr>
      <w:r w:rsidRPr="00622B7A" w:rsidDel="00DD3D12">
        <w:t xml:space="preserve">I september 2020 godkändes </w:t>
      </w:r>
      <w:proofErr w:type="spellStart"/>
      <w:r w:rsidRPr="00622B7A" w:rsidDel="00DD3D12">
        <w:t>AIIB</w:t>
      </w:r>
      <w:r>
        <w:t>:s</w:t>
      </w:r>
      <w:proofErr w:type="spellEnd"/>
      <w:r w:rsidRPr="00622B7A" w:rsidDel="00DD3D12">
        <w:t xml:space="preserve"> första strategi</w:t>
      </w:r>
      <w:r>
        <w:t>ska plan. Den ska vara vägledande</w:t>
      </w:r>
      <w:r w:rsidDel="0074060A">
        <w:t xml:space="preserve"> för</w:t>
      </w:r>
      <w:r w:rsidRPr="00622B7A" w:rsidDel="0074060A">
        <w:t xml:space="preserve"> </w:t>
      </w:r>
      <w:r>
        <w:t>styrningen av insti</w:t>
      </w:r>
      <w:r>
        <w:softHyphen/>
        <w:t xml:space="preserve">tutionens </w:t>
      </w:r>
      <w:r w:rsidRPr="00622B7A" w:rsidDel="00DD3D12">
        <w:t>verksamhet</w:t>
      </w:r>
      <w:r>
        <w:t xml:space="preserve"> fram</w:t>
      </w:r>
      <w:r w:rsidRPr="00622B7A" w:rsidDel="00DD3D12">
        <w:t xml:space="preserve"> t.o.m. 2030. Strategin baseras på principerna finan</w:t>
      </w:r>
      <w:r>
        <w:softHyphen/>
      </w:r>
      <w:r w:rsidRPr="00622B7A" w:rsidDel="00DD3D12">
        <w:t>siell hållbarhet, höga standarder i alla projekt samt stark multilateral styr</w:t>
      </w:r>
      <w:r>
        <w:softHyphen/>
      </w:r>
      <w:r w:rsidRPr="00622B7A" w:rsidDel="00DD3D12">
        <w:t>ning och översyn. De prioriterade områdena i strategin är investeringar i grön infrastruktur, gränsöver</w:t>
      </w:r>
      <w:r>
        <w:softHyphen/>
      </w:r>
      <w:r w:rsidRPr="00622B7A" w:rsidDel="00DD3D12">
        <w:t>skrid</w:t>
      </w:r>
      <w:r>
        <w:softHyphen/>
      </w:r>
      <w:r w:rsidRPr="00622B7A" w:rsidDel="00DD3D12">
        <w:t>ande infrastrukturinvesteringar inom Asien samt mellan Asien och om</w:t>
      </w:r>
      <w:r>
        <w:softHyphen/>
      </w:r>
      <w:r w:rsidRPr="00622B7A" w:rsidDel="00DD3D12">
        <w:t>världen, användning av teknologi som förbättrar infrastrukturinvestering</w:t>
      </w:r>
      <w:r>
        <w:softHyphen/>
      </w:r>
      <w:r w:rsidRPr="00622B7A" w:rsidDel="00DD3D12">
        <w:t>arna, samt mobilisering av privat kapi</w:t>
      </w:r>
      <w:r>
        <w:softHyphen/>
      </w:r>
      <w:r w:rsidRPr="00622B7A" w:rsidDel="00DD3D12">
        <w:t>tal.</w:t>
      </w:r>
    </w:p>
    <w:p w14:paraId="33C374B0" w14:textId="594753D0" w:rsidR="00562D50" w:rsidRPr="00622B7A" w:rsidRDefault="00BC1FE0" w:rsidP="00562D50">
      <w:pPr>
        <w:pStyle w:val="Rubrik3utannumrering"/>
      </w:pPr>
      <w:r w:rsidRPr="0019498A">
        <w:t>Regeringens prioriteringar</w:t>
      </w:r>
      <w:r w:rsidRPr="00A07D6F">
        <w:tab/>
      </w:r>
    </w:p>
    <w:p w14:paraId="6C6064D1" w14:textId="42572754" w:rsidR="00562D50" w:rsidRDefault="00BC1FE0" w:rsidP="00562D50">
      <w:pPr>
        <w:pStyle w:val="Brdtext"/>
      </w:pPr>
      <w:r w:rsidRPr="00622B7A">
        <w:t xml:space="preserve">Regeringen välkomnar att </w:t>
      </w:r>
      <w:r w:rsidRPr="0007795D">
        <w:t xml:space="preserve">de internationella finansiella </w:t>
      </w:r>
      <w:r w:rsidRPr="00622B7A">
        <w:t>institutionerna kontinuerligt och vid behov ser över sina låneformer och låneramverk</w:t>
      </w:r>
      <w:r>
        <w:t>,</w:t>
      </w:r>
      <w:r w:rsidRPr="00622B7A">
        <w:t xml:space="preserve"> och </w:t>
      </w:r>
      <w:r>
        <w:t xml:space="preserve">gör </w:t>
      </w:r>
      <w:r w:rsidRPr="00622B7A">
        <w:t>lämpliga förändringar uti</w:t>
      </w:r>
      <w:r>
        <w:softHyphen/>
      </w:r>
      <w:r w:rsidRPr="00622B7A">
        <w:t xml:space="preserve">från </w:t>
      </w:r>
      <w:r>
        <w:t xml:space="preserve">sina mandat och aktuella </w:t>
      </w:r>
      <w:r w:rsidRPr="00622B7A">
        <w:t>utmaningar</w:t>
      </w:r>
      <w:r>
        <w:t xml:space="preserve">, t.ex. </w:t>
      </w:r>
      <w:r w:rsidRPr="00475D78">
        <w:t xml:space="preserve">spridningen av </w:t>
      </w:r>
      <w:r>
        <w:t>covid-19</w:t>
      </w:r>
      <w:r w:rsidRPr="00622B7A">
        <w:t>. Det är viktigt att institu</w:t>
      </w:r>
      <w:r>
        <w:softHyphen/>
      </w:r>
      <w:r w:rsidRPr="00622B7A">
        <w:t>tionerna ställer ade</w:t>
      </w:r>
      <w:r w:rsidR="00E61E52">
        <w:softHyphen/>
      </w:r>
      <w:r w:rsidRPr="00622B7A">
        <w:t>kvata krav i samband med sina insatser</w:t>
      </w:r>
      <w:r>
        <w:t xml:space="preserve"> </w:t>
      </w:r>
      <w:r w:rsidR="00007BE2">
        <w:t xml:space="preserve">samt </w:t>
      </w:r>
      <w:r>
        <w:t xml:space="preserve">att kraven är </w:t>
      </w:r>
      <w:r w:rsidRPr="00622B7A">
        <w:t xml:space="preserve">utformade </w:t>
      </w:r>
      <w:r>
        <w:t>utifrån</w:t>
      </w:r>
      <w:r w:rsidRPr="00622B7A">
        <w:t xml:space="preserve"> enskilda låntagares förutsättningar och stödj</w:t>
      </w:r>
      <w:r>
        <w:t>er</w:t>
      </w:r>
      <w:r w:rsidRPr="00622B7A">
        <w:t xml:space="preserve"> verk</w:t>
      </w:r>
      <w:r>
        <w:softHyphen/>
      </w:r>
      <w:r w:rsidRPr="00622B7A">
        <w:t>samhets</w:t>
      </w:r>
      <w:r>
        <w:softHyphen/>
      </w:r>
      <w:r w:rsidRPr="00622B7A">
        <w:t>länder</w:t>
      </w:r>
      <w:r>
        <w:t>na</w:t>
      </w:r>
      <w:r w:rsidRPr="00622B7A">
        <w:t xml:space="preserve">s ägarskap över sin egen utveckling. I arbetet med att ta fram strategier </w:t>
      </w:r>
      <w:r>
        <w:t>för internationella finansiella institutioner</w:t>
      </w:r>
      <w:r w:rsidRPr="00622B7A">
        <w:t xml:space="preserve"> verkar regeringen </w:t>
      </w:r>
      <w:r>
        <w:t xml:space="preserve">bl.a. </w:t>
      </w:r>
      <w:r w:rsidRPr="00622B7A">
        <w:t xml:space="preserve">för ambitiösa åtaganden om miljömässig </w:t>
      </w:r>
      <w:r>
        <w:t xml:space="preserve">och social </w:t>
      </w:r>
      <w:r w:rsidRPr="00622B7A">
        <w:t>hållbarhet, inklu</w:t>
      </w:r>
      <w:r>
        <w:softHyphen/>
      </w:r>
      <w:r w:rsidRPr="00622B7A">
        <w:t>sive jämställdhet</w:t>
      </w:r>
      <w:r>
        <w:t>,</w:t>
      </w:r>
      <w:r w:rsidRPr="00360238">
        <w:t xml:space="preserve"> </w:t>
      </w:r>
      <w:r>
        <w:t>i linje med institutionernas mandat, samt för tydliga ram</w:t>
      </w:r>
      <w:r>
        <w:softHyphen/>
        <w:t>verk för resultatuppföljning i syfte att säkerställa ett effektivt resurs</w:t>
      </w:r>
      <w:r>
        <w:softHyphen/>
        <w:t>utnytt</w:t>
      </w:r>
      <w:r>
        <w:softHyphen/>
        <w:t>jande</w:t>
      </w:r>
      <w:r w:rsidRPr="00622B7A">
        <w:t>.</w:t>
      </w:r>
    </w:p>
    <w:p w14:paraId="1EA8C8AD" w14:textId="577EB645" w:rsidR="00562D50" w:rsidRDefault="00BC1FE0" w:rsidP="00562D50">
      <w:pPr>
        <w:pStyle w:val="Rubrik1"/>
      </w:pPr>
      <w:bookmarkStart w:id="21" w:name="_Toc62143040"/>
      <w:r>
        <w:t>Jämställdhet</w:t>
      </w:r>
      <w:bookmarkEnd w:id="21"/>
    </w:p>
    <w:p w14:paraId="08413DF3" w14:textId="06C6A222" w:rsidR="00562D50" w:rsidRDefault="00BC1FE0" w:rsidP="00562D50">
      <w:pPr>
        <w:pStyle w:val="Rubrik2utannumrering"/>
        <w:spacing w:before="0"/>
      </w:pPr>
      <w:r>
        <w:t>IMF</w:t>
      </w:r>
    </w:p>
    <w:p w14:paraId="215290A5" w14:textId="32269CC3" w:rsidR="00562D50" w:rsidRDefault="00BC1FE0" w:rsidP="00562D50">
      <w:pPr>
        <w:pStyle w:val="Brdtext"/>
      </w:pPr>
      <w:r>
        <w:t xml:space="preserve">IMF har under 2019 och 2020 publicerat studier gällande jämställd finanspolitik och framhåller bl.a. vikten av att den potentiella arbetskraften används fullt ut och att öka kvinnors arbetskraftsdeltagande. Institutionen planerar framöver att studera hur den kris som orsakats av </w:t>
      </w:r>
      <w:r w:rsidRPr="00475D78">
        <w:t xml:space="preserve">spridningen av </w:t>
      </w:r>
      <w:r>
        <w:t>covid-19 påverkat bl.a. jämställdheten.</w:t>
      </w:r>
    </w:p>
    <w:p w14:paraId="495DD66B" w14:textId="50102F26" w:rsidR="00562D50" w:rsidRPr="00960497" w:rsidRDefault="00BC1FE0" w:rsidP="00562D50">
      <w:pPr>
        <w:pStyle w:val="Rubrik2utannumrering"/>
      </w:pPr>
      <w:r>
        <w:lastRenderedPageBreak/>
        <w:t>Världsbanksgruppen</w:t>
      </w:r>
    </w:p>
    <w:p w14:paraId="7783C4C2" w14:textId="1355500F" w:rsidR="00562D50" w:rsidRDefault="00BC1FE0" w:rsidP="00562D50">
      <w:pPr>
        <w:pStyle w:val="Brdtextmedindrag"/>
        <w:ind w:firstLine="0"/>
      </w:pPr>
      <w:r>
        <w:t>Världsbanksgruppens har tagit ytterligare steg för att integrera jämställd</w:t>
      </w:r>
      <w:r>
        <w:softHyphen/>
        <w:t>hetsarbetet i verksamheten och antog 2015 en jämställdhets</w:t>
      </w:r>
      <w:r>
        <w:softHyphen/>
        <w:t>strategi. Enligt strategin ska institutionen öka sitt bidrag till genom</w:t>
      </w:r>
      <w:r>
        <w:softHyphen/>
        <w:t>förandet av Agenda 2030, och i synnerhet målet om jämställdhet. I början av 2020 tog Världs</w:t>
      </w:r>
      <w:r w:rsidR="00007BE2">
        <w:softHyphen/>
      </w:r>
      <w:r>
        <w:t>banksgruppen fram riktlinjer för beaktande av jämställdhets</w:t>
      </w:r>
      <w:r>
        <w:softHyphen/>
        <w:t xml:space="preserve">aspekter i investeringar kopplade till </w:t>
      </w:r>
      <w:r w:rsidRPr="006A4F96">
        <w:t xml:space="preserve">projekt </w:t>
      </w:r>
      <w:r>
        <w:t>med syfte att</w:t>
      </w:r>
      <w:r w:rsidRPr="006A4F96">
        <w:t xml:space="preserve"> begränsa effekterna av </w:t>
      </w:r>
      <w:r>
        <w:t xml:space="preserve">spridningen av </w:t>
      </w:r>
      <w:r w:rsidRPr="006A4F96">
        <w:t>covid-19</w:t>
      </w:r>
      <w:r>
        <w:t xml:space="preserve">. Exempelvis betonas att kvinnor är en särskilt utsatt grupp när det gäller arbete i hälsosektorn, liksom att våld i hemmet har ökat på grund av pandemin. </w:t>
      </w:r>
    </w:p>
    <w:p w14:paraId="152036DF" w14:textId="0F564139" w:rsidR="00562D50" w:rsidRDefault="00BC1FE0" w:rsidP="00562D50">
      <w:pPr>
        <w:pStyle w:val="Brdtextmedindrag"/>
      </w:pPr>
      <w:r>
        <w:t>På forskningsområdet arbetar Världsbanksgruppen med att öka kun</w:t>
      </w:r>
      <w:r>
        <w:softHyphen/>
        <w:t xml:space="preserve">skapen om hur kvinnors ekonomiska egenmakt, röst, deltagande och inflytande kan främjas. Genom initiativet </w:t>
      </w:r>
      <w:proofErr w:type="spellStart"/>
      <w:r>
        <w:t>Women</w:t>
      </w:r>
      <w:proofErr w:type="spellEnd"/>
      <w:r>
        <w:t xml:space="preserve">, Business and the </w:t>
      </w:r>
      <w:proofErr w:type="spellStart"/>
      <w:r>
        <w:t>Law</w:t>
      </w:r>
      <w:proofErr w:type="spellEnd"/>
      <w:r>
        <w:t xml:space="preserve"> arbetar Världsbanksgruppen bl.a. med att identifiera och kartlägga legala hinder för kvinnors deltagande i näringslivet. Världsbanksgruppen arbetar även på en övergripande nivå med att öka tillgången till könsuppdelad statistik och jämställdhetsstatistik. </w:t>
      </w:r>
    </w:p>
    <w:p w14:paraId="1461754B" w14:textId="33AD6214" w:rsidR="00562D50" w:rsidRDefault="00BC1FE0" w:rsidP="00562D50">
      <w:pPr>
        <w:pStyle w:val="Rubrik2utannumrering"/>
      </w:pPr>
      <w:r>
        <w:t>EIB</w:t>
      </w:r>
    </w:p>
    <w:p w14:paraId="288A7237" w14:textId="04818820" w:rsidR="00562D50" w:rsidRPr="005E5619" w:rsidRDefault="00BC1FE0" w:rsidP="00562D50">
      <w:pPr>
        <w:pStyle w:val="Brdtextmedindrag"/>
        <w:ind w:firstLine="0"/>
      </w:pPr>
      <w:r w:rsidRPr="005E5619">
        <w:t>EIB antog sin första jämställdhetsstrategi i december 2016, efter att</w:t>
      </w:r>
      <w:r>
        <w:t xml:space="preserve"> </w:t>
      </w:r>
      <w:r w:rsidRPr="005E5619">
        <w:t>framför allt Sverige varit drivande i frågan. Strategin består av tre</w:t>
      </w:r>
      <w:r>
        <w:t xml:space="preserve"> </w:t>
      </w:r>
      <w:r w:rsidRPr="005E5619">
        <w:t>över</w:t>
      </w:r>
      <w:r w:rsidRPr="005E5619">
        <w:softHyphen/>
        <w:t>gripande delar som innebär att</w:t>
      </w:r>
      <w:r>
        <w:t>:</w:t>
      </w:r>
      <w:r w:rsidRPr="005E5619">
        <w:t xml:space="preserve"> alla projekt ska granskas utifrån ett jämställdhetsperspektiv </w:t>
      </w:r>
      <w:r>
        <w:t>i syfte</w:t>
      </w:r>
      <w:r w:rsidRPr="005E5619">
        <w:t xml:space="preserve"> att undvika negativa effekter på jämställd</w:t>
      </w:r>
      <w:r>
        <w:softHyphen/>
      </w:r>
      <w:r w:rsidRPr="005E5619">
        <w:t xml:space="preserve">het, </w:t>
      </w:r>
      <w:r>
        <w:t xml:space="preserve">att </w:t>
      </w:r>
      <w:r w:rsidRPr="005E5619">
        <w:t>möjligheter att främja jämställdhet ska identifieras i enskilda pro</w:t>
      </w:r>
      <w:r w:rsidR="00A5565E">
        <w:softHyphen/>
      </w:r>
      <w:r w:rsidRPr="005E5619">
        <w:t xml:space="preserve">jekt, och </w:t>
      </w:r>
      <w:r>
        <w:t xml:space="preserve">att </w:t>
      </w:r>
      <w:r w:rsidRPr="005E5619">
        <w:t>investeringar ska göras i projekt som särskilt syftar till att främja jämställdhet, t.ex. kvinnors entreprenörskap. Strategin ska utvär</w:t>
      </w:r>
      <w:r>
        <w:softHyphen/>
      </w:r>
      <w:r w:rsidRPr="005E5619">
        <w:t>deras under 2021 och förnyas i enlighet med resultaten från utvärderingen.</w:t>
      </w:r>
    </w:p>
    <w:p w14:paraId="78CD2F49" w14:textId="36C05D04" w:rsidR="00562D50" w:rsidRDefault="00BC1FE0" w:rsidP="00562D50">
      <w:pPr>
        <w:pStyle w:val="Rubrik2utannumrering"/>
      </w:pPr>
      <w:r>
        <w:t>EBRD</w:t>
      </w:r>
    </w:p>
    <w:p w14:paraId="624C81F8" w14:textId="4E632B14" w:rsidR="00562D50" w:rsidRDefault="00BC1FE0" w:rsidP="00562D50">
      <w:pPr>
        <w:pStyle w:val="Brdtextmedindrag"/>
        <w:ind w:firstLine="0"/>
      </w:pPr>
      <w:proofErr w:type="spellStart"/>
      <w:r>
        <w:t>EBRD:s</w:t>
      </w:r>
      <w:proofErr w:type="spellEnd"/>
      <w:r>
        <w:t xml:space="preserve"> jämställdhetsstrategi har som fokus att främja kvinnors syssel</w:t>
      </w:r>
      <w:r>
        <w:softHyphen/>
        <w:t xml:space="preserve">sättning och tillgång till finansiering samt infrastruktur och offentlig service. Strategin innebär även att stor vikt ska läggas vid jämställdhet i samband med bedömningen av projekt. Strategin som gäller för 2016–2020 skulle ha uppdaterats under 2020. Arbetet har dock försenats till följd av </w:t>
      </w:r>
      <w:r w:rsidRPr="00902BCC">
        <w:t xml:space="preserve">spridningen av </w:t>
      </w:r>
      <w:r>
        <w:t xml:space="preserve">covid-19. I </w:t>
      </w:r>
      <w:proofErr w:type="spellStart"/>
      <w:r>
        <w:t>EBRD:s</w:t>
      </w:r>
      <w:proofErr w:type="spellEnd"/>
      <w:r>
        <w:t xml:space="preserve"> ramverk för 2021–2025 anges att jämställdhet och lika möjligheter för utsatta grupper ska integreras i samtliga projekt. </w:t>
      </w:r>
    </w:p>
    <w:p w14:paraId="50ADF2B7" w14:textId="4B57BF26" w:rsidR="00562D50" w:rsidRDefault="00BC1FE0" w:rsidP="00562D50">
      <w:pPr>
        <w:pStyle w:val="Rubrik2utannumrering"/>
      </w:pPr>
      <w:r>
        <w:t>NIB</w:t>
      </w:r>
    </w:p>
    <w:p w14:paraId="2C22E6B4" w14:textId="2580BB9F" w:rsidR="00562D50" w:rsidRDefault="00BC1FE0" w:rsidP="00562D50">
      <w:pPr>
        <w:pStyle w:val="Brdtextmedindrag"/>
        <w:ind w:firstLine="0"/>
      </w:pPr>
      <w:r>
        <w:t>NIB har ingen jämställdhetsstrategi,</w:t>
      </w:r>
      <w:r w:rsidDel="00FD5FAB">
        <w:t xml:space="preserve"> </w:t>
      </w:r>
      <w:r>
        <w:t>men jämställdhetsaspekter har införts i institutionens ramverk för att mäta hur väl banken lever upp till sitt mandat. Detta skedde på initiativ av Sve</w:t>
      </w:r>
      <w:r>
        <w:softHyphen/>
        <w:t xml:space="preserve">rige i samband med att ramverket uppdaterades 2019. Det innebär att NIB vid sin utvärdering av hur väl </w:t>
      </w:r>
      <w:r>
        <w:lastRenderedPageBreak/>
        <w:t xml:space="preserve">projekt lever upp till institutionens mandat att främja produktivitet ska ta hänsyn till hur investeringar främjar lika ekonomiska möjligheter, </w:t>
      </w:r>
      <w:r w:rsidR="002E320C">
        <w:t>där en av indikatorerna är</w:t>
      </w:r>
      <w:r>
        <w:t xml:space="preserve"> jämställdhet.</w:t>
      </w:r>
    </w:p>
    <w:p w14:paraId="243ACCCB" w14:textId="7C74AD7F" w:rsidR="00562D50" w:rsidRDefault="00BC1FE0" w:rsidP="00562D50">
      <w:pPr>
        <w:pStyle w:val="Rubrik2utannumrering"/>
      </w:pPr>
      <w:r>
        <w:t>AIIB</w:t>
      </w:r>
    </w:p>
    <w:p w14:paraId="398A0E51" w14:textId="219AD242" w:rsidR="00562D50" w:rsidRDefault="00BC1FE0" w:rsidP="00562D50">
      <w:pPr>
        <w:pStyle w:val="Brdtextmedindrag"/>
        <w:ind w:firstLine="0"/>
      </w:pPr>
      <w:r>
        <w:t>AIIB har ingen övergripande policy eller strategi för jämställdhet. I stället är institutionens ambition att jämställdhet ska inkluderas i dess verk</w:t>
      </w:r>
      <w:r>
        <w:softHyphen/>
        <w:t xml:space="preserve">samhet. Jämställdhet ingår vidare i </w:t>
      </w:r>
      <w:proofErr w:type="spellStart"/>
      <w:r>
        <w:t>AIIB:s</w:t>
      </w:r>
      <w:proofErr w:type="spellEnd"/>
      <w:r>
        <w:t xml:space="preserve"> sociala och miljö</w:t>
      </w:r>
      <w:r>
        <w:softHyphen/>
        <w:t>mässiga ram</w:t>
      </w:r>
      <w:r>
        <w:softHyphen/>
        <w:t xml:space="preserve">verk. Ett arbete med att integrera jämställdhet i </w:t>
      </w:r>
      <w:proofErr w:type="spellStart"/>
      <w:r>
        <w:t>AIIB:s</w:t>
      </w:r>
      <w:proofErr w:type="spellEnd"/>
      <w:r>
        <w:t xml:space="preserve"> investeringar pågår, t.ex. genom att sektorsstrategierna som tillämpas vid investeringar i större utsträckning innehåller parametrar för jämställdhet. Jämställd</w:t>
      </w:r>
      <w:r>
        <w:softHyphen/>
        <w:t>hetsaspekter har även beaktats vid en översyn av policyn för kompensation och ersättningar.</w:t>
      </w:r>
    </w:p>
    <w:p w14:paraId="65C6751B" w14:textId="7AE07238" w:rsidR="00562D50" w:rsidRDefault="00BC1FE0" w:rsidP="00562D50">
      <w:pPr>
        <w:pStyle w:val="Rubrik2utannumrering"/>
      </w:pPr>
      <w:r w:rsidRPr="00960497">
        <w:t>Regeringens prioriteringar</w:t>
      </w:r>
    </w:p>
    <w:p w14:paraId="098777E3" w14:textId="0B74B65A" w:rsidR="00562D50" w:rsidRDefault="00BC1FE0" w:rsidP="00562D50">
      <w:pPr>
        <w:pStyle w:val="Brdtext"/>
      </w:pPr>
      <w:r w:rsidRPr="00DE30F6">
        <w:t xml:space="preserve">Regeringen är pådrivande för att </w:t>
      </w:r>
      <w:r>
        <w:t xml:space="preserve">inkluderande tillväxt och </w:t>
      </w:r>
      <w:r w:rsidRPr="00DE30F6">
        <w:t xml:space="preserve">jämställdhet </w:t>
      </w:r>
      <w:r>
        <w:t xml:space="preserve">ska främjas </w:t>
      </w:r>
      <w:r w:rsidRPr="00DE30F6">
        <w:t>i</w:t>
      </w:r>
      <w:r>
        <w:t xml:space="preserve"> de internationella finansiella institutionernas arbete, i linje med deras mandat, exempelvis genom antagandet av ambitiösa strategier och mål på området. Effekterna av </w:t>
      </w:r>
      <w:r w:rsidRPr="00902BCC">
        <w:t xml:space="preserve">spridningen av </w:t>
      </w:r>
      <w:r>
        <w:t>covid-19 har haft en negativ inverkan på såväl jämlikhet som jämställdhet i många länder, och det är viktigt att institu</w:t>
      </w:r>
      <w:r>
        <w:softHyphen/>
        <w:t>tionerna, när det är relevant, utvärderar dessa effekter och bistår sina med</w:t>
      </w:r>
      <w:r>
        <w:softHyphen/>
        <w:t xml:space="preserve">lemsländer med att uppnå en inkluderande ekonomisk återhämtning. </w:t>
      </w:r>
    </w:p>
    <w:p w14:paraId="2D0EE23C" w14:textId="1AE2AFCD" w:rsidR="00562D50" w:rsidRDefault="00BC1FE0" w:rsidP="00562D50">
      <w:pPr>
        <w:pStyle w:val="Brdtext"/>
        <w:ind w:firstLine="284"/>
      </w:pPr>
      <w:r w:rsidRPr="00DE30F6">
        <w:t>Regeringen anser även att det är viktigt att uppnå en jämnare köns</w:t>
      </w:r>
      <w:r>
        <w:softHyphen/>
      </w:r>
      <w:r w:rsidRPr="00DE30F6">
        <w:t xml:space="preserve">fördelning i institutionernas styrelser och ledningar. </w:t>
      </w:r>
    </w:p>
    <w:p w14:paraId="15CC012B" w14:textId="3C94C26B" w:rsidR="00562D50" w:rsidRDefault="00BC1FE0" w:rsidP="00562D50">
      <w:pPr>
        <w:pStyle w:val="Rubrik1"/>
      </w:pPr>
      <w:bookmarkStart w:id="22" w:name="_Toc62143041"/>
      <w:r>
        <w:t>Miljö, klimat och energi</w:t>
      </w:r>
      <w:bookmarkEnd w:id="22"/>
    </w:p>
    <w:p w14:paraId="31F34CAD" w14:textId="378DFA0D" w:rsidR="00562D50" w:rsidRDefault="00BC1FE0" w:rsidP="00562D50">
      <w:pPr>
        <w:pStyle w:val="Rubrik2"/>
        <w:spacing w:before="0"/>
      </w:pPr>
      <w:bookmarkStart w:id="23" w:name="_Toc62143042"/>
      <w:r>
        <w:t xml:space="preserve">Institutionernas </w:t>
      </w:r>
      <w:r w:rsidRPr="00071D8D">
        <w:t>klimat- och energipolicyer</w:t>
      </w:r>
      <w:bookmarkEnd w:id="23"/>
    </w:p>
    <w:p w14:paraId="270D83A9" w14:textId="0E721B98" w:rsidR="00562D50" w:rsidRDefault="00BC1FE0" w:rsidP="00562D50">
      <w:pPr>
        <w:pStyle w:val="Brdtext"/>
      </w:pPr>
      <w:r w:rsidRPr="00456795">
        <w:t>Miljö, klimat och energi</w:t>
      </w:r>
      <w:r>
        <w:t xml:space="preserve"> är prioriterade </w:t>
      </w:r>
      <w:r w:rsidRPr="00456795">
        <w:t>frågor för de internationella finansiella institutioner</w:t>
      </w:r>
      <w:r>
        <w:t xml:space="preserve"> som behandlas i denna skrivelse</w:t>
      </w:r>
      <w:r w:rsidRPr="00456795">
        <w:t>. Agenda 2030</w:t>
      </w:r>
      <w:r>
        <w:t xml:space="preserve"> och Parisavtalet</w:t>
      </w:r>
      <w:r w:rsidRPr="00456795">
        <w:t xml:space="preserve"> har </w:t>
      </w:r>
      <w:r>
        <w:t>haft stor betydelse för institutionernas verksamhet</w:t>
      </w:r>
      <w:r w:rsidRPr="00456795">
        <w:t xml:space="preserve">. </w:t>
      </w:r>
    </w:p>
    <w:p w14:paraId="5DC51EF3" w14:textId="71B92D25" w:rsidR="00562D50" w:rsidRDefault="00BC1FE0" w:rsidP="00562D50">
      <w:pPr>
        <w:pStyle w:val="Rubrik3utannumrering"/>
      </w:pPr>
      <w:r>
        <w:t>IMF</w:t>
      </w:r>
    </w:p>
    <w:p w14:paraId="5E3F51EF" w14:textId="1DC41ED2" w:rsidR="00562D50" w:rsidRPr="00456795" w:rsidRDefault="00BC1FE0" w:rsidP="00562D50">
      <w:pPr>
        <w:pStyle w:val="Brdtext"/>
      </w:pPr>
      <w:r w:rsidRPr="00456795">
        <w:t>IMF har påbörjat ett arbete med att integrera klimatförändringars på</w:t>
      </w:r>
      <w:r>
        <w:softHyphen/>
      </w:r>
      <w:r w:rsidRPr="00456795">
        <w:t xml:space="preserve">verkan på makrofinansiell stabilitet i </w:t>
      </w:r>
      <w:r>
        <w:t xml:space="preserve">relevanta delar av </w:t>
      </w:r>
      <w:r w:rsidRPr="00456795">
        <w:t>verksamhet</w:t>
      </w:r>
      <w:r>
        <w:t>en</w:t>
      </w:r>
      <w:r w:rsidRPr="00456795">
        <w:t xml:space="preserve">. IMF har även breddat sin rådgivning, som syftar till att göra ekonomier mer motståndskraftiga, till att även </w:t>
      </w:r>
      <w:r>
        <w:t>omfatta</w:t>
      </w:r>
      <w:r w:rsidRPr="00456795">
        <w:t xml:space="preserve"> klimatrelaterade naturkata</w:t>
      </w:r>
      <w:r>
        <w:softHyphen/>
      </w:r>
      <w:r w:rsidRPr="00456795">
        <w:t xml:space="preserve">strofer i låginkomstländer och små </w:t>
      </w:r>
      <w:r>
        <w:t>länder</w:t>
      </w:r>
      <w:r w:rsidRPr="00456795">
        <w:t xml:space="preserve">. Vidare har </w:t>
      </w:r>
      <w:r>
        <w:t>institutionen</w:t>
      </w:r>
      <w:r w:rsidRPr="00456795">
        <w:t xml:space="preserve"> stärkt kapa</w:t>
      </w:r>
      <w:r>
        <w:softHyphen/>
      </w:r>
      <w:r w:rsidRPr="00456795">
        <w:t xml:space="preserve">citetsutvecklingen inom bl.a. grön budgetering. Det pågår även ett internt arbete </w:t>
      </w:r>
      <w:r>
        <w:t>för</w:t>
      </w:r>
      <w:r w:rsidRPr="00456795">
        <w:t xml:space="preserve"> att stärka IMF:s riskhantering</w:t>
      </w:r>
      <w:r>
        <w:t>,</w:t>
      </w:r>
      <w:r w:rsidRPr="00456795">
        <w:t xml:space="preserve"> och </w:t>
      </w:r>
      <w:r>
        <w:t xml:space="preserve">för att utforma </w:t>
      </w:r>
      <w:r w:rsidRPr="00456795">
        <w:t xml:space="preserve">en strategi </w:t>
      </w:r>
      <w:r>
        <w:t>för</w:t>
      </w:r>
      <w:r w:rsidRPr="00456795">
        <w:t xml:space="preserve"> </w:t>
      </w:r>
      <w:r w:rsidRPr="00456795">
        <w:lastRenderedPageBreak/>
        <w:t xml:space="preserve">att minska </w:t>
      </w:r>
      <w:r>
        <w:t>institutionens</w:t>
      </w:r>
      <w:r w:rsidRPr="00456795">
        <w:t xml:space="preserve"> klimatavtryck. I IMF:s rapport World </w:t>
      </w:r>
      <w:proofErr w:type="spellStart"/>
      <w:r w:rsidRPr="00456795">
        <w:t>Economic</w:t>
      </w:r>
      <w:proofErr w:type="spellEnd"/>
      <w:r w:rsidRPr="00456795">
        <w:t xml:space="preserve"> Outlook</w:t>
      </w:r>
      <w:r>
        <w:t xml:space="preserve"> från</w:t>
      </w:r>
      <w:r w:rsidRPr="00456795">
        <w:t xml:space="preserve"> oktober 2020 </w:t>
      </w:r>
      <w:r>
        <w:t>redovisade institutionen</w:t>
      </w:r>
      <w:r w:rsidRPr="00456795">
        <w:t xml:space="preserve"> hur klimat</w:t>
      </w:r>
      <w:r>
        <w:softHyphen/>
      </w:r>
      <w:r w:rsidRPr="00456795">
        <w:t>förändring</w:t>
      </w:r>
      <w:r>
        <w:t>ar</w:t>
      </w:r>
      <w:r w:rsidRPr="00456795">
        <w:t xml:space="preserve"> kan mildras genom koldioxidprissättning på medellång sikt.</w:t>
      </w:r>
    </w:p>
    <w:p w14:paraId="7255F9C8" w14:textId="23E49ED6" w:rsidR="00562D50" w:rsidRDefault="00BC1FE0" w:rsidP="00562D50">
      <w:pPr>
        <w:pStyle w:val="Rubrik3utannumrering"/>
      </w:pPr>
      <w:r>
        <w:t>Världsbanksgruppen</w:t>
      </w:r>
    </w:p>
    <w:p w14:paraId="3E373988" w14:textId="11E92004" w:rsidR="00562D50" w:rsidRDefault="00BC1FE0" w:rsidP="00562D50">
      <w:pPr>
        <w:pStyle w:val="Brdtextmedindrag"/>
        <w:ind w:firstLine="0"/>
      </w:pPr>
      <w:r>
        <w:t xml:space="preserve">Under 2020 utgjorde 29 procent av </w:t>
      </w:r>
      <w:r w:rsidRPr="009735B8">
        <w:t>Världsbanksgruppen</w:t>
      </w:r>
      <w:r>
        <w:t xml:space="preserve">s investeringar, eller </w:t>
      </w:r>
      <w:r w:rsidR="003B10AC">
        <w:t>175</w:t>
      </w:r>
      <w:r w:rsidRPr="009735B8">
        <w:t xml:space="preserve"> miljarder </w:t>
      </w:r>
      <w:r w:rsidR="003B10AC">
        <w:t>kronor</w:t>
      </w:r>
      <w:r w:rsidRPr="009735B8">
        <w:t>, klimat</w:t>
      </w:r>
      <w:r>
        <w:softHyphen/>
      </w:r>
      <w:r w:rsidRPr="009735B8">
        <w:t xml:space="preserve">relaterade </w:t>
      </w:r>
      <w:r>
        <w:t>investeringar. Det betyder att Världsbanksgruppen för tredje året i rad överträffade sitt klimatfinan</w:t>
      </w:r>
      <w:r w:rsidR="00176172">
        <w:softHyphen/>
      </w:r>
      <w:r>
        <w:t xml:space="preserve">sieringsmål, som innebär </w:t>
      </w:r>
      <w:r w:rsidRPr="00753093">
        <w:t>att 28 pro</w:t>
      </w:r>
      <w:r>
        <w:softHyphen/>
      </w:r>
      <w:r w:rsidRPr="00753093">
        <w:t xml:space="preserve">cent av institutionens </w:t>
      </w:r>
      <w:r>
        <w:t>insatser</w:t>
      </w:r>
      <w:r w:rsidRPr="00753093">
        <w:t xml:space="preserve"> ska vara klimatrelaterad</w:t>
      </w:r>
      <w:r>
        <w:t>e. Egentligen skulle detta mål ha varit uppfyllt först</w:t>
      </w:r>
      <w:r w:rsidRPr="00753093">
        <w:t xml:space="preserve"> 2020. En av</w:t>
      </w:r>
      <w:r w:rsidRPr="00753093" w:rsidDel="00C30394">
        <w:t xml:space="preserve"> </w:t>
      </w:r>
      <w:r>
        <w:t>de främsta orsakerna</w:t>
      </w:r>
      <w:r w:rsidRPr="00753093">
        <w:t xml:space="preserve"> till den</w:t>
      </w:r>
      <w:r>
        <w:t xml:space="preserve"> </w:t>
      </w:r>
      <w:r w:rsidRPr="00753093">
        <w:t>ökade klimat</w:t>
      </w:r>
      <w:r>
        <w:softHyphen/>
      </w:r>
      <w:r w:rsidRPr="00753093">
        <w:t>finansieringen är att Världs</w:t>
      </w:r>
      <w:r w:rsidR="00176172">
        <w:softHyphen/>
      </w:r>
      <w:r w:rsidRPr="00753093">
        <w:t xml:space="preserve">banksgruppen </w:t>
      </w:r>
      <w:r w:rsidR="00176172">
        <w:t xml:space="preserve">har </w:t>
      </w:r>
      <w:r w:rsidRPr="00753093">
        <w:t xml:space="preserve">arbetat </w:t>
      </w:r>
      <w:r>
        <w:t>med</w:t>
      </w:r>
      <w:r w:rsidRPr="00753093">
        <w:t xml:space="preserve"> att integrera klimataspekter i alla utvecklingsrelaterade projekt. </w:t>
      </w:r>
      <w:r>
        <w:t>Världs</w:t>
      </w:r>
      <w:r>
        <w:softHyphen/>
        <w:t>banken med</w:t>
      </w:r>
      <w:r>
        <w:softHyphen/>
        <w:t>delade 2018 att insat</w:t>
      </w:r>
      <w:r w:rsidR="00176172">
        <w:softHyphen/>
      </w:r>
      <w:r>
        <w:t xml:space="preserve">serna nästan kommer att fördubblas i den femåriga klimathandlingsplanen, från </w:t>
      </w:r>
      <w:r w:rsidR="00A5565E">
        <w:t>ca </w:t>
      </w:r>
      <w:r w:rsidR="003B10AC">
        <w:t>1</w:t>
      </w:r>
      <w:r w:rsidR="004F3908">
        <w:t> </w:t>
      </w:r>
      <w:r w:rsidR="00136DB9">
        <w:t>000</w:t>
      </w:r>
      <w:r w:rsidR="004F3908">
        <w:t xml:space="preserve"> miljarder </w:t>
      </w:r>
      <w:r w:rsidR="003B10AC">
        <w:t>kronor</w:t>
      </w:r>
      <w:r>
        <w:t xml:space="preserve"> 2016–2020 till</w:t>
      </w:r>
      <w:r w:rsidR="003B10AC">
        <w:t xml:space="preserve"> </w:t>
      </w:r>
      <w:r w:rsidR="00136DB9">
        <w:t>ca</w:t>
      </w:r>
      <w:r w:rsidR="00A5565E">
        <w:t> </w:t>
      </w:r>
      <w:r w:rsidR="003B10AC">
        <w:t>1</w:t>
      </w:r>
      <w:r w:rsidR="004F3908">
        <w:t> 6</w:t>
      </w:r>
      <w:r w:rsidR="00136DB9">
        <w:t>00</w:t>
      </w:r>
      <w:r w:rsidR="004F3908">
        <w:t xml:space="preserve"> miljarder</w:t>
      </w:r>
      <w:r w:rsidR="00B95386">
        <w:t xml:space="preserve"> kronor</w:t>
      </w:r>
      <w:r>
        <w:t xml:space="preserve"> 2021–2025.</w:t>
      </w:r>
    </w:p>
    <w:p w14:paraId="67A6EBF9" w14:textId="70079BDA" w:rsidR="00562D50" w:rsidRDefault="00BC1FE0" w:rsidP="00562D50">
      <w:pPr>
        <w:pStyle w:val="Brdtextmedindrag"/>
      </w:pPr>
      <w:r>
        <w:t>Världsbanksgruppen identifierade under 2020 nya områden för klimat</w:t>
      </w:r>
      <w:r>
        <w:softHyphen/>
        <w:t>åtgärder, bl.a. cirkulär ekonomi, digitalisering och handel för att främja regionala klimatrelaterade investeringar. Världsbanksgruppen arbetar även med att inkludera</w:t>
      </w:r>
      <w:r w:rsidRPr="0072112A">
        <w:t xml:space="preserve"> klimat</w:t>
      </w:r>
      <w:r>
        <w:t xml:space="preserve">aspekter i de ekonomiska stödinsatser som beviljas för att bistå medlemsländerna i hanteringen av </w:t>
      </w:r>
      <w:r w:rsidRPr="00902BCC">
        <w:t xml:space="preserve">spridningen av </w:t>
      </w:r>
      <w:r>
        <w:t xml:space="preserve">covid-19 och dess effekter. </w:t>
      </w:r>
    </w:p>
    <w:p w14:paraId="09B799EF" w14:textId="2ED5952C" w:rsidR="00562D50" w:rsidRDefault="00BC1FE0" w:rsidP="00562D50">
      <w:pPr>
        <w:pStyle w:val="Brdtextmedindrag"/>
      </w:pPr>
      <w:r>
        <w:t>År 2020 var 30 procent a</w:t>
      </w:r>
      <w:r w:rsidRPr="009A5D60">
        <w:t xml:space="preserve">v IFC:s utlåning och investeringar i </w:t>
      </w:r>
      <w:r>
        <w:t>aktiekapital</w:t>
      </w:r>
      <w:r w:rsidRPr="009A5D60">
        <w:t xml:space="preserve"> klimat</w:t>
      </w:r>
      <w:r>
        <w:softHyphen/>
      </w:r>
      <w:r w:rsidRPr="009A5D60">
        <w:t xml:space="preserve">relaterade. Världsbanksgruppens garantiorgan </w:t>
      </w:r>
      <w:r>
        <w:t>MIGA</w:t>
      </w:r>
      <w:r w:rsidRPr="009A5D60">
        <w:t xml:space="preserve"> har också kli</w:t>
      </w:r>
      <w:r>
        <w:softHyphen/>
      </w:r>
      <w:r w:rsidRPr="009A5D60">
        <w:t>mat som ett av tre fokusområden</w:t>
      </w:r>
      <w:r>
        <w:t>.</w:t>
      </w:r>
      <w:r w:rsidRPr="009A5D60">
        <w:t xml:space="preserve"> </w:t>
      </w:r>
      <w:r>
        <w:t>Under räkenskapsåret 20</w:t>
      </w:r>
      <w:r w:rsidR="00B24E16">
        <w:t>20</w:t>
      </w:r>
      <w:r>
        <w:t xml:space="preserve"> avsåg </w:t>
      </w:r>
      <w:r w:rsidR="00B24E16">
        <w:t>21</w:t>
      </w:r>
      <w:r>
        <w:t xml:space="preserve"> procent av </w:t>
      </w:r>
      <w:proofErr w:type="spellStart"/>
      <w:r>
        <w:t>MIGA</w:t>
      </w:r>
      <w:r w:rsidR="00B80D05">
        <w:t>:s</w:t>
      </w:r>
      <w:proofErr w:type="spellEnd"/>
      <w:r w:rsidR="00B80D05">
        <w:t xml:space="preserve"> totala garantiåtaganden</w:t>
      </w:r>
      <w:r>
        <w:t xml:space="preserve"> </w:t>
      </w:r>
      <w:r w:rsidRPr="008D03DF">
        <w:t>stöd till åtgärder för begräns</w:t>
      </w:r>
      <w:r w:rsidR="00176172">
        <w:softHyphen/>
      </w:r>
      <w:r w:rsidRPr="008D03DF">
        <w:t>ning av och anpassning till klimatförändringar</w:t>
      </w:r>
      <w:r>
        <w:t>.</w:t>
      </w:r>
      <w:r w:rsidRPr="009A5D60">
        <w:t xml:space="preserve"> </w:t>
      </w:r>
    </w:p>
    <w:p w14:paraId="63991D92" w14:textId="78AE5C9B" w:rsidR="00562D50" w:rsidRDefault="00BC1FE0" w:rsidP="00562D50">
      <w:pPr>
        <w:pStyle w:val="Brdtextmedindrag"/>
      </w:pPr>
      <w:r w:rsidRPr="009A5D60">
        <w:t xml:space="preserve">Världsbanksgruppen arbetar för att öka stödet </w:t>
      </w:r>
      <w:r>
        <w:t xml:space="preserve">för att </w:t>
      </w:r>
      <w:r w:rsidRPr="009A5D60">
        <w:t xml:space="preserve">verksamhetsländer </w:t>
      </w:r>
      <w:r>
        <w:t xml:space="preserve">ska kunna </w:t>
      </w:r>
      <w:r w:rsidRPr="009A5D60">
        <w:t>genomföra sina nationella åtaganden inom ramen för Paris</w:t>
      </w:r>
      <w:r>
        <w:softHyphen/>
      </w:r>
      <w:r w:rsidRPr="009A5D60">
        <w:t>avtalet</w:t>
      </w:r>
      <w:r>
        <w:t>.</w:t>
      </w:r>
      <w:r w:rsidRPr="009A5D60">
        <w:t xml:space="preserve"> </w:t>
      </w:r>
      <w:r>
        <w:t xml:space="preserve">Världsbanksgruppen arbetar vidare för </w:t>
      </w:r>
      <w:r w:rsidRPr="009A5D60">
        <w:t xml:space="preserve">att öka ambitionsnivån </w:t>
      </w:r>
      <w:r>
        <w:t xml:space="preserve">inom </w:t>
      </w:r>
      <w:r w:rsidRPr="009A5D60">
        <w:t>verksamhet</w:t>
      </w:r>
      <w:r>
        <w:t>en</w:t>
      </w:r>
      <w:r w:rsidRPr="009A5D60">
        <w:t xml:space="preserve"> och att öka effekten av institutione</w:t>
      </w:r>
      <w:r>
        <w:t>rna</w:t>
      </w:r>
      <w:r w:rsidRPr="009A5D60">
        <w:t>s klimat</w:t>
      </w:r>
      <w:r>
        <w:softHyphen/>
      </w:r>
      <w:r w:rsidRPr="009A5D60">
        <w:t>åtag</w:t>
      </w:r>
      <w:r>
        <w:softHyphen/>
      </w:r>
      <w:r w:rsidRPr="009A5D60">
        <w:t>anden.</w:t>
      </w:r>
      <w:r w:rsidRPr="00753093">
        <w:t xml:space="preserve"> </w:t>
      </w:r>
      <w:r>
        <w:t>Sedan</w:t>
      </w:r>
      <w:r w:rsidRPr="00753093">
        <w:t xml:space="preserve"> </w:t>
      </w:r>
      <w:r>
        <w:t>2</w:t>
      </w:r>
      <w:r w:rsidRPr="00753093">
        <w:t>01</w:t>
      </w:r>
      <w:r>
        <w:t>9</w:t>
      </w:r>
      <w:r w:rsidRPr="00753093">
        <w:t xml:space="preserve"> </w:t>
      </w:r>
      <w:r>
        <w:t xml:space="preserve">har </w:t>
      </w:r>
      <w:r w:rsidRPr="00753093">
        <w:t>Världsbanksgruppen</w:t>
      </w:r>
      <w:r w:rsidRPr="006A7711">
        <w:t xml:space="preserve"> </w:t>
      </w:r>
      <w:r>
        <w:t xml:space="preserve">upphört att </w:t>
      </w:r>
      <w:r w:rsidRPr="00753093">
        <w:t>finansiera produk</w:t>
      </w:r>
      <w:r>
        <w:softHyphen/>
      </w:r>
      <w:r w:rsidRPr="00753093">
        <w:t>tion av olja och gas. Institutione</w:t>
      </w:r>
      <w:r>
        <w:t>r</w:t>
      </w:r>
      <w:r w:rsidRPr="00753093">
        <w:t>n</w:t>
      </w:r>
      <w:r>
        <w:t>a</w:t>
      </w:r>
      <w:r w:rsidRPr="00753093">
        <w:t xml:space="preserve"> </w:t>
      </w:r>
      <w:r>
        <w:t xml:space="preserve">rapporterar </w:t>
      </w:r>
      <w:r w:rsidRPr="00753093">
        <w:t>årligen sitt totala kol</w:t>
      </w:r>
      <w:r>
        <w:softHyphen/>
      </w:r>
      <w:r w:rsidRPr="00753093">
        <w:t>dioxidavtryck</w:t>
      </w:r>
      <w:r>
        <w:t xml:space="preserve"> och har</w:t>
      </w:r>
      <w:r w:rsidRPr="00753093">
        <w:t xml:space="preserve"> inför</w:t>
      </w:r>
      <w:r>
        <w:t>t</w:t>
      </w:r>
      <w:r w:rsidRPr="00753093">
        <w:t xml:space="preserve"> ett skuggpris på koldioxid i sina ekonomiska </w:t>
      </w:r>
      <w:r w:rsidRPr="009A5D60">
        <w:t>projektanalyser</w:t>
      </w:r>
      <w:r>
        <w:t xml:space="preserve"> för att inkludera de kostnader som är förknippade med koldioxid</w:t>
      </w:r>
      <w:r>
        <w:softHyphen/>
        <w:t>utsläpp, och som inte inkluderas i marknadens prissättning</w:t>
      </w:r>
      <w:r w:rsidRPr="009A5D60">
        <w:t xml:space="preserve">. </w:t>
      </w:r>
    </w:p>
    <w:p w14:paraId="7BD91130" w14:textId="7C174BE7" w:rsidR="00562D50" w:rsidRDefault="00BC1FE0" w:rsidP="00562D50">
      <w:pPr>
        <w:pStyle w:val="Rubrik3utannumrering"/>
      </w:pPr>
      <w:r>
        <w:t>EIB</w:t>
      </w:r>
    </w:p>
    <w:p w14:paraId="04104947" w14:textId="2B6F3F5E" w:rsidR="00562D50" w:rsidRPr="005B3250" w:rsidRDefault="00BC1FE0" w:rsidP="00562D50">
      <w:pPr>
        <w:pStyle w:val="Brdtextmedindrag"/>
        <w:ind w:firstLine="0"/>
      </w:pPr>
      <w:r>
        <w:rPr>
          <w:rFonts w:ascii="TimesNewRomanPSMT" w:eastAsiaTheme="minorHAnsi" w:hAnsi="TimesNewRomanPSMT" w:cs="TimesNewRomanPSMT"/>
        </w:rPr>
        <w:t>EIB har som ambition att bli EU:s klimatbank och satte 2019 upp nya mål på miljö- och klimatområdet. EIB-gruppens verksamhet ska resultera i 1</w:t>
      </w:r>
      <w:r w:rsidR="00B95386">
        <w:rPr>
          <w:rFonts w:ascii="TimesNewRomanPSMT" w:eastAsiaTheme="minorHAnsi" w:hAnsi="TimesNewRomanPSMT" w:cs="TimesNewRomanPSMT"/>
        </w:rPr>
        <w:t>0</w:t>
      </w:r>
      <w:r w:rsidR="00D35443">
        <w:rPr>
          <w:rFonts w:ascii="TimesNewRomanPSMT" w:eastAsiaTheme="minorHAnsi" w:hAnsi="TimesNewRomanPSMT" w:cs="TimesNewRomanPSMT"/>
        </w:rPr>
        <w:t xml:space="preserve"> 000 miljarder </w:t>
      </w:r>
      <w:r w:rsidR="00B95386">
        <w:rPr>
          <w:rFonts w:ascii="TimesNewRomanPSMT" w:eastAsiaTheme="minorHAnsi" w:hAnsi="TimesNewRomanPSMT" w:cs="TimesNewRomanPSMT"/>
        </w:rPr>
        <w:t>kronor</w:t>
      </w:r>
      <w:r>
        <w:rPr>
          <w:rFonts w:ascii="TimesNewRomanPSMT" w:eastAsiaTheme="minorHAnsi" w:hAnsi="TimesNewRomanPSMT" w:cs="TimesNewRomanPSMT"/>
        </w:rPr>
        <w:t xml:space="preserve"> i miljö- och klimatinvesteringar 2021–2030 via privata och offentliga finansiärer. EIB ska fr.o.m. 2025 och framåt inve</w:t>
      </w:r>
      <w:r w:rsidR="00176172">
        <w:rPr>
          <w:rFonts w:ascii="TimesNewRomanPSMT" w:eastAsiaTheme="minorHAnsi" w:hAnsi="TimesNewRomanPSMT" w:cs="TimesNewRomanPSMT"/>
        </w:rPr>
        <w:softHyphen/>
      </w:r>
      <w:r>
        <w:rPr>
          <w:rFonts w:ascii="TimesNewRomanPSMT" w:eastAsiaTheme="minorHAnsi" w:hAnsi="TimesNewRomanPSMT" w:cs="TimesNewRomanPSMT"/>
        </w:rPr>
        <w:t>stera 50 procent av sin utlåningsvolym i klimatfinansiering, vilket är en dubblering av det tidigare målet om 25 procent. Från och med 2021 ska vidare all verksamhet som EIB-gruppen bedriver vara förenlig med Parisavtal</w:t>
      </w:r>
      <w:r w:rsidRPr="007B68AF">
        <w:rPr>
          <w:rFonts w:ascii="TimesNewRomanPSMT" w:eastAsiaTheme="minorHAnsi" w:hAnsi="TimesNewRomanPSMT" w:cs="TimesNewRomanPSMT"/>
        </w:rPr>
        <w:t xml:space="preserve">et. </w:t>
      </w:r>
      <w:r>
        <w:rPr>
          <w:rFonts w:ascii="TimesNewRomanPSMT" w:eastAsiaTheme="minorHAnsi" w:hAnsi="TimesNewRomanPSMT" w:cs="TimesNewRomanPSMT"/>
        </w:rPr>
        <w:t xml:space="preserve">Direktörsstyrelsen godkände i november 2020 en plan för hur klimatmålen ska uppfyllas. Planen innebär bl.a. att EIB </w:t>
      </w:r>
      <w:r w:rsidRPr="000B2928">
        <w:rPr>
          <w:rFonts w:ascii="TimesNewRomanPSMT" w:eastAsiaTheme="minorHAnsi" w:hAnsi="TimesNewRomanPSMT" w:cs="TimesNewRomanPSMT"/>
        </w:rPr>
        <w:t xml:space="preserve">kommer använda ett skuggpris på koldioxid när </w:t>
      </w:r>
      <w:r>
        <w:rPr>
          <w:rFonts w:ascii="TimesNewRomanPSMT" w:eastAsiaTheme="minorHAnsi" w:hAnsi="TimesNewRomanPSMT" w:cs="TimesNewRomanPSMT"/>
        </w:rPr>
        <w:t>institutionen</w:t>
      </w:r>
      <w:r w:rsidRPr="000B2928">
        <w:rPr>
          <w:rFonts w:ascii="TimesNewRomanPSMT" w:eastAsiaTheme="minorHAnsi" w:hAnsi="TimesNewRomanPSMT" w:cs="TimesNewRomanPSMT"/>
        </w:rPr>
        <w:t xml:space="preserve"> utvärderar projekt för att </w:t>
      </w:r>
      <w:r w:rsidRPr="000B2928">
        <w:rPr>
          <w:rFonts w:ascii="TimesNewRomanPSMT" w:eastAsiaTheme="minorHAnsi" w:hAnsi="TimesNewRomanPSMT" w:cs="TimesNewRomanPSMT"/>
        </w:rPr>
        <w:lastRenderedPageBreak/>
        <w:t xml:space="preserve">säkerställa att de är förenliga med </w:t>
      </w:r>
      <w:r>
        <w:rPr>
          <w:rFonts w:ascii="TimesNewRomanPSMT" w:eastAsiaTheme="minorHAnsi" w:hAnsi="TimesNewRomanPSMT" w:cs="TimesNewRomanPSMT"/>
        </w:rPr>
        <w:t>målet att de globala temperatur</w:t>
      </w:r>
      <w:r w:rsidR="00176172">
        <w:rPr>
          <w:rFonts w:ascii="TimesNewRomanPSMT" w:eastAsiaTheme="minorHAnsi" w:hAnsi="TimesNewRomanPSMT" w:cs="TimesNewRomanPSMT"/>
        </w:rPr>
        <w:softHyphen/>
      </w:r>
      <w:r>
        <w:rPr>
          <w:rFonts w:ascii="TimesNewRomanPSMT" w:eastAsiaTheme="minorHAnsi" w:hAnsi="TimesNewRomanPSMT" w:cs="TimesNewRomanPSMT"/>
        </w:rPr>
        <w:t>ök</w:t>
      </w:r>
      <w:r w:rsidR="00176172">
        <w:rPr>
          <w:rFonts w:ascii="TimesNewRomanPSMT" w:eastAsiaTheme="minorHAnsi" w:hAnsi="TimesNewRomanPSMT" w:cs="TimesNewRomanPSMT"/>
        </w:rPr>
        <w:softHyphen/>
      </w:r>
      <w:r>
        <w:rPr>
          <w:rFonts w:ascii="TimesNewRomanPSMT" w:eastAsiaTheme="minorHAnsi" w:hAnsi="TimesNewRomanPSMT" w:cs="TimesNewRomanPSMT"/>
        </w:rPr>
        <w:t xml:space="preserve">ningarna ska stanna vid </w:t>
      </w:r>
      <w:r w:rsidRPr="000B2928">
        <w:rPr>
          <w:rFonts w:ascii="TimesNewRomanPSMT" w:eastAsiaTheme="minorHAnsi" w:hAnsi="TimesNewRomanPSMT" w:cs="TimesNewRomanPSMT"/>
        </w:rPr>
        <w:t>1,5</w:t>
      </w:r>
      <w:r>
        <w:rPr>
          <w:rFonts w:ascii="TimesNewRomanPSMT" w:eastAsiaTheme="minorHAnsi" w:hAnsi="TimesNewRomanPSMT" w:cs="TimesNewRomanPSMT"/>
        </w:rPr>
        <w:t> </w:t>
      </w:r>
      <w:r w:rsidRPr="000B2928">
        <w:rPr>
          <w:rFonts w:ascii="TimesNewRomanPSMT" w:eastAsiaTheme="minorHAnsi" w:hAnsi="TimesNewRomanPSMT" w:cs="TimesNewRomanPSMT"/>
        </w:rPr>
        <w:t>grader.</w:t>
      </w:r>
      <w:r>
        <w:rPr>
          <w:rFonts w:ascii="TimesNewRomanPSMT" w:eastAsiaTheme="minorHAnsi" w:hAnsi="TimesNewRomanPSMT" w:cs="TimesNewRomanPSMT"/>
        </w:rPr>
        <w:t xml:space="preserve"> EIB </w:t>
      </w:r>
      <w:r w:rsidRPr="005B3250">
        <w:t>antog 2019 även en ny policy</w:t>
      </w:r>
      <w:r>
        <w:t xml:space="preserve"> för lån till energi</w:t>
      </w:r>
      <w:r>
        <w:softHyphen/>
        <w:t>inve</w:t>
      </w:r>
      <w:r>
        <w:softHyphen/>
        <w:t xml:space="preserve">steringar, </w:t>
      </w:r>
      <w:r w:rsidRPr="005B3250">
        <w:t xml:space="preserve">som innebär att </w:t>
      </w:r>
      <w:r w:rsidRPr="00EE6638">
        <w:t>finansier</w:t>
      </w:r>
      <w:r>
        <w:t>ing av</w:t>
      </w:r>
      <w:r w:rsidRPr="00EE6638">
        <w:t xml:space="preserve"> fossila inve</w:t>
      </w:r>
      <w:r>
        <w:softHyphen/>
      </w:r>
      <w:r w:rsidRPr="00EE6638">
        <w:t xml:space="preserve">steringar </w:t>
      </w:r>
      <w:r>
        <w:t xml:space="preserve">ska fasas ut </w:t>
      </w:r>
      <w:r w:rsidRPr="005B3250">
        <w:t>efter 2021.</w:t>
      </w:r>
    </w:p>
    <w:p w14:paraId="1FD45E88" w14:textId="5AB33840" w:rsidR="00562D50" w:rsidRDefault="00BC1FE0" w:rsidP="00562D50">
      <w:pPr>
        <w:pStyle w:val="Rubrik3utannumrering"/>
      </w:pPr>
      <w:r>
        <w:t>EBRD</w:t>
      </w:r>
    </w:p>
    <w:p w14:paraId="7FD7D718" w14:textId="4D5AA3B6" w:rsidR="00562D50" w:rsidRPr="00AB7AF9" w:rsidRDefault="00BC1FE0" w:rsidP="00562D50">
      <w:pPr>
        <w:pStyle w:val="Brdtextmedindrag"/>
        <w:ind w:firstLine="0"/>
      </w:pPr>
      <w:r w:rsidRPr="005B3250">
        <w:t xml:space="preserve">EBRD har som mål att 40 procent av </w:t>
      </w:r>
      <w:r>
        <w:t>institutionens</w:t>
      </w:r>
      <w:r w:rsidRPr="005B3250">
        <w:t xml:space="preserve"> årliga investeringar ska vara gröna. </w:t>
      </w:r>
      <w:r>
        <w:t>M</w:t>
      </w:r>
      <w:r w:rsidRPr="005B3250">
        <w:t>ålet uppnåddes redan 2019</w:t>
      </w:r>
      <w:r>
        <w:t>,</w:t>
      </w:r>
      <w:r w:rsidRPr="005B3250">
        <w:t xml:space="preserve"> då de gröna investeringarna uppgick</w:t>
      </w:r>
      <w:r>
        <w:rPr>
          <w:rFonts w:ascii="TimesNewRomanPSMT" w:eastAsiaTheme="minorHAnsi" w:hAnsi="TimesNewRomanPSMT" w:cs="TimesNewRomanPSMT"/>
        </w:rPr>
        <w:t xml:space="preserve"> till 46 procent. Enligt </w:t>
      </w:r>
      <w:proofErr w:type="spellStart"/>
      <w:r>
        <w:rPr>
          <w:rFonts w:ascii="TimesNewRomanPSMT" w:eastAsiaTheme="minorHAnsi" w:hAnsi="TimesNewRomanPSMT" w:cs="TimesNewRomanPSMT"/>
        </w:rPr>
        <w:t>EBRD:s</w:t>
      </w:r>
      <w:proofErr w:type="spellEnd"/>
      <w:r>
        <w:rPr>
          <w:rFonts w:ascii="TimesNewRomanPSMT" w:eastAsiaTheme="minorHAnsi" w:hAnsi="TimesNewRomanPSMT" w:cs="TimesNewRomanPSMT"/>
        </w:rPr>
        <w:t xml:space="preserve"> miljöstrategi, Green </w:t>
      </w:r>
      <w:proofErr w:type="spellStart"/>
      <w:r>
        <w:rPr>
          <w:rFonts w:ascii="TimesNewRomanPSMT" w:eastAsiaTheme="minorHAnsi" w:hAnsi="TimesNewRomanPSMT" w:cs="TimesNewRomanPSMT"/>
        </w:rPr>
        <w:t>Economy</w:t>
      </w:r>
      <w:proofErr w:type="spellEnd"/>
      <w:r>
        <w:rPr>
          <w:rFonts w:ascii="TimesNewRomanPSMT" w:eastAsiaTheme="minorHAnsi" w:hAnsi="TimesNewRomanPSMT" w:cs="TimesNewRomanPSMT"/>
        </w:rPr>
        <w:t xml:space="preserve"> </w:t>
      </w:r>
      <w:proofErr w:type="spellStart"/>
      <w:r>
        <w:rPr>
          <w:rFonts w:ascii="TimesNewRomanPSMT" w:eastAsiaTheme="minorHAnsi" w:hAnsi="TimesNewRomanPSMT" w:cs="TimesNewRomanPSMT"/>
        </w:rPr>
        <w:t>Transition</w:t>
      </w:r>
      <w:proofErr w:type="spellEnd"/>
      <w:r>
        <w:rPr>
          <w:rFonts w:ascii="TimesNewRomanPSMT" w:eastAsiaTheme="minorHAnsi" w:hAnsi="TimesNewRomanPSMT" w:cs="TimesNewRomanPSMT"/>
        </w:rPr>
        <w:t xml:space="preserve"> Approach, för 2021–2025, som antogs 2020, är målet att 50 procent av investeringarna ska vara gröna senast 2025 och att inve</w:t>
      </w:r>
      <w:r>
        <w:rPr>
          <w:rFonts w:ascii="TimesNewRomanPSMT" w:eastAsiaTheme="minorHAnsi" w:hAnsi="TimesNewRomanPSMT" w:cs="TimesNewRomanPSMT"/>
        </w:rPr>
        <w:softHyphen/>
        <w:t>steringarna ska leda till utsläppsminskningar på mellan 25 och 40 miljoner ton koldioxidekvivalenter. EBRD antog 2018 en ny energistrategi för 2019–2023. Energistrategin fokuserar på säker och hållbar energi till rim</w:t>
      </w:r>
      <w:r>
        <w:rPr>
          <w:rFonts w:ascii="TimesNewRomanPSMT" w:eastAsiaTheme="minorHAnsi" w:hAnsi="TimesNewRomanPSMT" w:cs="TimesNewRomanPSMT"/>
        </w:rPr>
        <w:softHyphen/>
        <w:t>liga priser genom bl.a.</w:t>
      </w:r>
      <w:r w:rsidRPr="005836B5">
        <w:rPr>
          <w:rFonts w:ascii="TimesNewRomanPSMT" w:eastAsiaTheme="minorHAnsi" w:hAnsi="TimesNewRomanPSMT" w:cs="TimesNewRomanPSMT"/>
        </w:rPr>
        <w:t xml:space="preserve"> ökade investeringar i förnybar energi. </w:t>
      </w:r>
      <w:r w:rsidRPr="00AB7AF9">
        <w:t xml:space="preserve">Dessutom </w:t>
      </w:r>
      <w:r>
        <w:t xml:space="preserve">ska institutionen enligt strategin </w:t>
      </w:r>
      <w:r w:rsidRPr="00AB7AF9">
        <w:t>inte längre investera i termisk kolut</w:t>
      </w:r>
      <w:r>
        <w:softHyphen/>
      </w:r>
      <w:r w:rsidRPr="00AB7AF9">
        <w:t>vinning eller koleldad energiproduktion.</w:t>
      </w:r>
      <w:r w:rsidRPr="00414A6F">
        <w:rPr>
          <w:rFonts w:eastAsiaTheme="minorHAnsi"/>
        </w:rPr>
        <w:t xml:space="preserve"> </w:t>
      </w:r>
      <w:r>
        <w:rPr>
          <w:rFonts w:eastAsiaTheme="minorHAnsi"/>
        </w:rPr>
        <w:t xml:space="preserve">EBRD </w:t>
      </w:r>
      <w:r w:rsidRPr="003624D5">
        <w:rPr>
          <w:rFonts w:eastAsiaTheme="minorHAnsi"/>
        </w:rPr>
        <w:t>ska senast 2022 åter</w:t>
      </w:r>
      <w:r>
        <w:rPr>
          <w:rFonts w:eastAsiaTheme="minorHAnsi"/>
        </w:rPr>
        <w:softHyphen/>
      </w:r>
      <w:r w:rsidRPr="003624D5">
        <w:rPr>
          <w:rFonts w:eastAsiaTheme="minorHAnsi"/>
        </w:rPr>
        <w:t xml:space="preserve">komma med en plan hur </w:t>
      </w:r>
      <w:r>
        <w:rPr>
          <w:rFonts w:eastAsiaTheme="minorHAnsi"/>
        </w:rPr>
        <w:t>institutionen</w:t>
      </w:r>
      <w:r w:rsidRPr="003624D5">
        <w:rPr>
          <w:rFonts w:eastAsiaTheme="minorHAnsi"/>
        </w:rPr>
        <w:t xml:space="preserve"> ska säkerställa att investeringar</w:t>
      </w:r>
      <w:r>
        <w:rPr>
          <w:rFonts w:eastAsiaTheme="minorHAnsi"/>
        </w:rPr>
        <w:t>na</w:t>
      </w:r>
      <w:r w:rsidRPr="003624D5">
        <w:rPr>
          <w:rFonts w:eastAsiaTheme="minorHAnsi"/>
        </w:rPr>
        <w:t xml:space="preserve"> ligger i linje med Parisavtalet. </w:t>
      </w:r>
    </w:p>
    <w:p w14:paraId="17511A6B" w14:textId="34FE2CF2" w:rsidR="00562D50" w:rsidRDefault="00BC1FE0" w:rsidP="00562D50">
      <w:pPr>
        <w:pStyle w:val="Rubrik3utannumrering"/>
      </w:pPr>
      <w:r>
        <w:t>NIB</w:t>
      </w:r>
    </w:p>
    <w:p w14:paraId="1663BDAA" w14:textId="6C63AE40" w:rsidR="00562D50" w:rsidRDefault="00BC1FE0" w:rsidP="00562D50">
      <w:pPr>
        <w:pStyle w:val="Brdtextmedindrag"/>
        <w:ind w:firstLine="0"/>
        <w:rPr>
          <w:rFonts w:ascii="TimesNewRomanPSMT" w:eastAsiaTheme="minorHAnsi" w:hAnsi="TimesNewRomanPSMT" w:cs="TimesNewRomanPSMT"/>
        </w:rPr>
      </w:pPr>
      <w:r w:rsidRPr="00AB7AF9">
        <w:t xml:space="preserve">NIB har ett </w:t>
      </w:r>
      <w:r>
        <w:t xml:space="preserve">mandat att främja </w:t>
      </w:r>
      <w:r w:rsidRPr="00AB7AF9">
        <w:t>miljö</w:t>
      </w:r>
      <w:r>
        <w:t xml:space="preserve"> och klimat</w:t>
      </w:r>
      <w:r w:rsidRPr="00AB7AF9">
        <w:t xml:space="preserve">, där varje projekts direkta och indirekta miljöeffekter mäts enligt fastställda kriterier. </w:t>
      </w:r>
      <w:r>
        <w:t xml:space="preserve">Målet är sedan 2019 </w:t>
      </w:r>
      <w:r w:rsidRPr="00AB7AF9">
        <w:t>att</w:t>
      </w:r>
      <w:r w:rsidRPr="008A3087">
        <w:rPr>
          <w:rFonts w:ascii="TimesNewRomanPSMT" w:eastAsiaTheme="minorHAnsi" w:hAnsi="TimesNewRomanPSMT" w:cs="TimesNewRomanPSMT"/>
        </w:rPr>
        <w:t xml:space="preserve"> 40 procent av investeringar</w:t>
      </w:r>
      <w:r>
        <w:rPr>
          <w:rFonts w:ascii="TimesNewRomanPSMT" w:eastAsiaTheme="minorHAnsi" w:hAnsi="TimesNewRomanPSMT" w:cs="TimesNewRomanPSMT"/>
        </w:rPr>
        <w:t>na</w:t>
      </w:r>
      <w:r w:rsidRPr="008A3087">
        <w:rPr>
          <w:rFonts w:ascii="TimesNewRomanPSMT" w:eastAsiaTheme="minorHAnsi" w:hAnsi="TimesNewRomanPSMT" w:cs="TimesNewRomanPSMT"/>
        </w:rPr>
        <w:t xml:space="preserve"> ska ha en positiv miljö</w:t>
      </w:r>
      <w:r>
        <w:rPr>
          <w:rFonts w:ascii="TimesNewRomanPSMT" w:eastAsiaTheme="minorHAnsi" w:hAnsi="TimesNewRomanPSMT" w:cs="TimesNewRomanPSMT"/>
        </w:rPr>
        <w:softHyphen/>
      </w:r>
      <w:r w:rsidRPr="008A3087">
        <w:rPr>
          <w:rFonts w:ascii="TimesNewRomanPSMT" w:eastAsiaTheme="minorHAnsi" w:hAnsi="TimesNewRomanPSMT" w:cs="TimesNewRomanPSMT"/>
        </w:rPr>
        <w:t xml:space="preserve">effekt. </w:t>
      </w:r>
      <w:r>
        <w:rPr>
          <w:rFonts w:ascii="TimesNewRomanPSMT" w:eastAsiaTheme="minorHAnsi" w:hAnsi="TimesNewRomanPSMT" w:cs="TimesNewRomanPSMT"/>
        </w:rPr>
        <w:t xml:space="preserve">År 2019 investerade NIB </w:t>
      </w:r>
      <w:r w:rsidRPr="008A3087">
        <w:rPr>
          <w:rFonts w:ascii="TimesNewRomanPSMT" w:eastAsiaTheme="minorHAnsi" w:hAnsi="TimesNewRomanPSMT" w:cs="TimesNewRomanPSMT"/>
        </w:rPr>
        <w:t>42</w:t>
      </w:r>
      <w:r>
        <w:rPr>
          <w:rFonts w:ascii="TimesNewRomanPSMT" w:eastAsiaTheme="minorHAnsi" w:hAnsi="TimesNewRomanPSMT" w:cs="TimesNewRomanPSMT"/>
        </w:rPr>
        <w:t xml:space="preserve"> procent</w:t>
      </w:r>
      <w:r w:rsidRPr="008A3087">
        <w:rPr>
          <w:rFonts w:ascii="TimesNewRomanPSMT" w:eastAsiaTheme="minorHAnsi" w:hAnsi="TimesNewRomanPSMT" w:cs="TimesNewRomanPSMT"/>
        </w:rPr>
        <w:t xml:space="preserve"> av </w:t>
      </w:r>
      <w:r>
        <w:rPr>
          <w:rFonts w:ascii="TimesNewRomanPSMT" w:eastAsiaTheme="minorHAnsi" w:hAnsi="TimesNewRomanPSMT" w:cs="TimesNewRomanPSMT"/>
        </w:rPr>
        <w:t xml:space="preserve">sin </w:t>
      </w:r>
      <w:r w:rsidRPr="008A3087">
        <w:rPr>
          <w:rFonts w:ascii="TimesNewRomanPSMT" w:eastAsiaTheme="minorHAnsi" w:hAnsi="TimesNewRomanPSMT" w:cs="TimesNewRomanPSMT"/>
        </w:rPr>
        <w:t>utlåningsvolym i miljö- och klimat</w:t>
      </w:r>
      <w:r>
        <w:rPr>
          <w:rFonts w:ascii="TimesNewRomanPSMT" w:eastAsiaTheme="minorHAnsi" w:hAnsi="TimesNewRomanPSMT" w:cs="TimesNewRomanPSMT"/>
        </w:rPr>
        <w:t>projekt</w:t>
      </w:r>
      <w:r w:rsidRPr="008A3087">
        <w:rPr>
          <w:rFonts w:ascii="TimesNewRomanPSMT" w:eastAsiaTheme="minorHAnsi" w:hAnsi="TimesNewRomanPSMT" w:cs="TimesNewRomanPSMT"/>
        </w:rPr>
        <w:t xml:space="preserve">, </w:t>
      </w:r>
      <w:r>
        <w:rPr>
          <w:rFonts w:ascii="TimesNewRomanPSMT" w:eastAsiaTheme="minorHAnsi" w:hAnsi="TimesNewRomanPSMT" w:cs="TimesNewRomanPSMT"/>
        </w:rPr>
        <w:t>vilket motsvarade</w:t>
      </w:r>
      <w:r w:rsidRPr="008A3087">
        <w:rPr>
          <w:rFonts w:ascii="TimesNewRomanPSMT" w:eastAsiaTheme="minorHAnsi" w:hAnsi="TimesNewRomanPSMT" w:cs="TimesNewRomanPSMT"/>
        </w:rPr>
        <w:t xml:space="preserve"> 11 miljarder </w:t>
      </w:r>
      <w:r w:rsidR="0043631B" w:rsidRPr="0043631B">
        <w:rPr>
          <w:rFonts w:ascii="TimesNewRomanPSMT" w:eastAsiaTheme="minorHAnsi" w:hAnsi="TimesNewRomanPSMT" w:cs="TimesNewRomanPSMT"/>
        </w:rPr>
        <w:t>kronor</w:t>
      </w:r>
      <w:r w:rsidRPr="008A3087">
        <w:rPr>
          <w:rFonts w:ascii="TimesNewRomanPSMT" w:eastAsiaTheme="minorHAnsi" w:hAnsi="TimesNewRomanPSMT" w:cs="TimesNewRomanPSMT"/>
        </w:rPr>
        <w:t xml:space="preserve">. </w:t>
      </w:r>
      <w:r>
        <w:rPr>
          <w:rFonts w:ascii="TimesNewRomanPSMT" w:eastAsiaTheme="minorHAnsi" w:hAnsi="TimesNewRomanPSMT" w:cs="TimesNewRomanPSMT"/>
        </w:rPr>
        <w:t>År 2018 uppgick motsvarande andel till 19 procent eller 5</w:t>
      </w:r>
      <w:r w:rsidR="0043631B">
        <w:rPr>
          <w:rFonts w:ascii="TimesNewRomanPSMT" w:eastAsiaTheme="minorHAnsi" w:hAnsi="TimesNewRomanPSMT" w:cs="TimesNewRomanPSMT"/>
        </w:rPr>
        <w:t>,</w:t>
      </w:r>
      <w:r>
        <w:rPr>
          <w:rFonts w:ascii="TimesNewRomanPSMT" w:eastAsiaTheme="minorHAnsi" w:hAnsi="TimesNewRomanPSMT" w:cs="TimesNewRomanPSMT"/>
        </w:rPr>
        <w:t xml:space="preserve">6 miljarder </w:t>
      </w:r>
      <w:r w:rsidR="0043631B">
        <w:rPr>
          <w:rFonts w:ascii="TimesNewRomanPSMT" w:eastAsiaTheme="minorHAnsi" w:hAnsi="TimesNewRomanPSMT" w:cs="TimesNewRomanPSMT"/>
        </w:rPr>
        <w:t>kronor</w:t>
      </w:r>
      <w:r>
        <w:rPr>
          <w:rFonts w:ascii="TimesNewRomanPSMT" w:eastAsiaTheme="minorHAnsi" w:hAnsi="TimesNewRomanPSMT" w:cs="TimesNewRomanPSMT"/>
        </w:rPr>
        <w:t>.</w:t>
      </w:r>
    </w:p>
    <w:p w14:paraId="5C56130B" w14:textId="0C191FCD" w:rsidR="00562D50" w:rsidRDefault="00BC1FE0" w:rsidP="00562D50">
      <w:pPr>
        <w:pStyle w:val="Rubrik3utannumrering"/>
      </w:pPr>
      <w:r>
        <w:t>AIIB</w:t>
      </w:r>
    </w:p>
    <w:p w14:paraId="1AAA330D" w14:textId="64BDE3A9" w:rsidR="00562D50" w:rsidRPr="00B671BE" w:rsidRDefault="00BC1FE0" w:rsidP="00562D50">
      <w:pPr>
        <w:pStyle w:val="Brdtextmedindrag"/>
        <w:ind w:firstLine="0"/>
        <w:rPr>
          <w:rFonts w:ascii="TimesNewRomanPSMT" w:eastAsiaTheme="minorHAnsi" w:hAnsi="TimesNewRomanPSMT" w:cs="TimesNewRomanPSMT"/>
        </w:rPr>
      </w:pPr>
      <w:r>
        <w:rPr>
          <w:rFonts w:ascii="TimesNewRomanPSMT" w:eastAsiaTheme="minorHAnsi" w:hAnsi="TimesNewRomanPSMT" w:cs="TimesNewRomanPSMT"/>
        </w:rPr>
        <w:t>AIIB antog i</w:t>
      </w:r>
      <w:r>
        <w:t xml:space="preserve"> början av 2016 ett ramverk om ekonomisk, social och miljö</w:t>
      </w:r>
      <w:r>
        <w:softHyphen/>
        <w:t>mässig hållbar utveckling, vilket är i linje med de globala målen i Agenda 2030. Ramverket ska vara vägledande vid framtagandet och genom</w:t>
      </w:r>
      <w:r>
        <w:softHyphen/>
        <w:t>förandet av projekt och innehåller policyer och standarder för t.ex. miljö</w:t>
      </w:r>
      <w:r>
        <w:softHyphen/>
        <w:t>mässig hållbarhet. Det finns dock inte några mål eller nivåer för hur stor andel av projekten som ska vara klimatrelaterade eller uppfylla stan</w:t>
      </w:r>
      <w:r>
        <w:softHyphen/>
        <w:t>darderna. En översyn av ramverket pågår och beslut väntas 2021. AIIB antog 2017 även en strategi för energisektorn. Enligt strategin ska institu</w:t>
      </w:r>
      <w:r>
        <w:softHyphen/>
        <w:t>tionen stödja låntagarnas övergång till en användning av energikällor med låga koldioxidutsläpp och hjälpa dem att uppnå de långsiktiga klimatmålen enligt Parisavtalet. Sverige lade, i likhet med flera andra europeiska länder, ner sin röst när direktörsstyrelsen antog strategin, eftersom den ansågs inne</w:t>
      </w:r>
      <w:r>
        <w:softHyphen/>
        <w:t xml:space="preserve">hålla alltför öppna formuleringar gällande investeringar i fossil energi. </w:t>
      </w:r>
    </w:p>
    <w:p w14:paraId="5ECAB2D3" w14:textId="0F8ABA18" w:rsidR="00562D50" w:rsidRPr="000C7843" w:rsidRDefault="00BC1FE0" w:rsidP="00562D50">
      <w:pPr>
        <w:pStyle w:val="Rubrik3utannumrering"/>
      </w:pPr>
      <w:r w:rsidRPr="0019498A">
        <w:lastRenderedPageBreak/>
        <w:t>Regeringens prioriteringar</w:t>
      </w:r>
    </w:p>
    <w:p w14:paraId="213B4376" w14:textId="55984122" w:rsidR="00562D50" w:rsidRDefault="00BC1FE0" w:rsidP="00562D50">
      <w:pPr>
        <w:pStyle w:val="Brdtext"/>
      </w:pPr>
      <w:r>
        <w:t>R</w:t>
      </w:r>
      <w:r w:rsidRPr="00DE7EDA">
        <w:t xml:space="preserve">egeringen </w:t>
      </w:r>
      <w:r>
        <w:t xml:space="preserve">anser </w:t>
      </w:r>
      <w:r w:rsidRPr="00DE7EDA">
        <w:t xml:space="preserve">att de internationella finansiella institutionerna har en viktig roll i genomförandet av </w:t>
      </w:r>
      <w:r>
        <w:t>Paris</w:t>
      </w:r>
      <w:r w:rsidRPr="00DE7EDA">
        <w:t>avtalet samt i</w:t>
      </w:r>
      <w:r>
        <w:t xml:space="preserve"> arbetet med</w:t>
      </w:r>
      <w:r w:rsidRPr="00DE7EDA">
        <w:t xml:space="preserve"> att främja en miljö- och klimatmässigt hållbar utveckling, stödja regioners och länders energiförsörjning samt bidra till att uppfylla de internationella åtagandena om klimatfinansiering på 100 miljarder US</w:t>
      </w:r>
      <w:r>
        <w:t>-dollar</w:t>
      </w:r>
      <w:r w:rsidRPr="00DE7EDA">
        <w:t xml:space="preserve"> årligen 2020</w:t>
      </w:r>
      <w:r>
        <w:t>–2025</w:t>
      </w:r>
      <w:r w:rsidRPr="00DE7EDA">
        <w:t xml:space="preserve">. Regeringen </w:t>
      </w:r>
      <w:r>
        <w:t>verkar</w:t>
      </w:r>
      <w:r w:rsidRPr="00DE7EDA">
        <w:t xml:space="preserve"> för ambitiösa målsättningar på miljö- och klimat</w:t>
      </w:r>
      <w:r>
        <w:softHyphen/>
      </w:r>
      <w:r w:rsidRPr="00DE7EDA">
        <w:t>om</w:t>
      </w:r>
      <w:r>
        <w:softHyphen/>
      </w:r>
      <w:r w:rsidRPr="00DE7EDA">
        <w:t>rådet för de internationella finansiella institutionerna, vilket inkluderar att avsevärt öka</w:t>
      </w:r>
      <w:r>
        <w:t xml:space="preserve"> </w:t>
      </w:r>
      <w:r w:rsidRPr="00DE7EDA">
        <w:t>investeringar i förnybar energi</w:t>
      </w:r>
      <w:r>
        <w:t>,</w:t>
      </w:r>
      <w:r w:rsidRPr="00DE7EDA">
        <w:t xml:space="preserve"> samtidigt som inve</w:t>
      </w:r>
      <w:r>
        <w:softHyphen/>
      </w:r>
      <w:r w:rsidRPr="00DE7EDA">
        <w:t>steringar i fossil energi fasas ut.</w:t>
      </w:r>
      <w:r>
        <w:t xml:space="preserve"> Regeringen verkar även för att institutionerna ska bistå sina medlemsländer med att åstadkomma en grön och miljömässigt hållbar ekonomisk återhämtning från den ekonomiska kris som orsakats av sprid</w:t>
      </w:r>
      <w:r>
        <w:softHyphen/>
        <w:t>ningen av covid-19.</w:t>
      </w:r>
    </w:p>
    <w:p w14:paraId="4A00F147" w14:textId="4248DD65" w:rsidR="00562D50" w:rsidRDefault="00BC1FE0" w:rsidP="00562D50">
      <w:pPr>
        <w:pStyle w:val="Rubrik2"/>
      </w:pPr>
      <w:bookmarkStart w:id="24" w:name="_Toc62143043"/>
      <w:r>
        <w:t xml:space="preserve">Institutionernas </w:t>
      </w:r>
      <w:r w:rsidRPr="00071D8D">
        <w:t>bidrag till ett finansiellt system för hållbar utveckling</w:t>
      </w:r>
      <w:bookmarkEnd w:id="24"/>
    </w:p>
    <w:p w14:paraId="40F9B5DD" w14:textId="187530E1" w:rsidR="00562D50" w:rsidRDefault="00BC1FE0" w:rsidP="00562D50">
      <w:pPr>
        <w:pStyle w:val="Brdtext"/>
      </w:pPr>
      <w:r w:rsidRPr="00393A22">
        <w:t xml:space="preserve">De internationella finansiella institutionerna </w:t>
      </w:r>
      <w:r>
        <w:t xml:space="preserve">kan påverka det </w:t>
      </w:r>
      <w:r w:rsidRPr="00393A22">
        <w:t>finansiella systemet</w:t>
      </w:r>
      <w:r>
        <w:t xml:space="preserve"> så att det</w:t>
      </w:r>
      <w:r w:rsidRPr="00393A22">
        <w:t xml:space="preserve"> </w:t>
      </w:r>
      <w:r>
        <w:t>i högre grad bidrar till en hållbar utveckling, genom att bl.a. öka tillgången på exempelvis gröna obligationer genom emitteringar, standarder för hållbara investeringar och riktlinjer för en hållbar kapital</w:t>
      </w:r>
      <w:r>
        <w:softHyphen/>
        <w:t>för</w:t>
      </w:r>
      <w:r>
        <w:softHyphen/>
        <w:t>valtning. Detta</w:t>
      </w:r>
      <w:r w:rsidRPr="00393A22">
        <w:t xml:space="preserve"> </w:t>
      </w:r>
      <w:r>
        <w:t>bidrar till</w:t>
      </w:r>
      <w:r w:rsidRPr="00393A22">
        <w:t xml:space="preserve"> omställningen till en mer </w:t>
      </w:r>
      <w:r>
        <w:t xml:space="preserve">miljömässigt och socialt </w:t>
      </w:r>
      <w:r w:rsidRPr="00393A22">
        <w:t>hållbar ekonomi i stort</w:t>
      </w:r>
      <w:r w:rsidDel="008048B1">
        <w:t xml:space="preserve"> och</w:t>
      </w:r>
      <w:r w:rsidRPr="00393A22" w:rsidDel="008048B1">
        <w:t xml:space="preserve"> </w:t>
      </w:r>
      <w:r>
        <w:t xml:space="preserve">överensstämmer </w:t>
      </w:r>
      <w:r w:rsidRPr="00393A22" w:rsidDel="008048B1">
        <w:t>med riksdagens mål för finansmarknadsområdet (prop</w:t>
      </w:r>
      <w:r w:rsidR="00633DBA" w:rsidRPr="00393A22" w:rsidDel="008048B1">
        <w:t>.</w:t>
      </w:r>
      <w:r w:rsidR="00633DBA">
        <w:t> </w:t>
      </w:r>
      <w:r w:rsidRPr="00393A22" w:rsidDel="008048B1">
        <w:t>2015/16:1</w:t>
      </w:r>
      <w:r w:rsidR="00B04ED7">
        <w:t>,</w:t>
      </w:r>
      <w:r w:rsidRPr="00393A22" w:rsidDel="008048B1">
        <w:t xml:space="preserve"> </w:t>
      </w:r>
      <w:proofErr w:type="spellStart"/>
      <w:r w:rsidRPr="00393A22" w:rsidDel="008048B1">
        <w:t>utg.omr</w:t>
      </w:r>
      <w:proofErr w:type="spellEnd"/>
      <w:r w:rsidR="00633DBA" w:rsidRPr="00393A22" w:rsidDel="008048B1">
        <w:t>.</w:t>
      </w:r>
      <w:r w:rsidR="00633DBA">
        <w:t> </w:t>
      </w:r>
      <w:r w:rsidRPr="00393A22" w:rsidDel="008048B1">
        <w:t>2, bet.</w:t>
      </w:r>
      <w:r>
        <w:t> </w:t>
      </w:r>
      <w:r w:rsidRPr="00393A22" w:rsidDel="008048B1">
        <w:t>2015/</w:t>
      </w:r>
      <w:proofErr w:type="gramStart"/>
      <w:r w:rsidRPr="00393A22" w:rsidDel="008048B1">
        <w:t>16:FiU</w:t>
      </w:r>
      <w:proofErr w:type="gramEnd"/>
      <w:r w:rsidRPr="00393A22" w:rsidDel="008048B1">
        <w:t>2, rskr. 2015/16:118)</w:t>
      </w:r>
      <w:r w:rsidRPr="00393A22">
        <w:t xml:space="preserve">. </w:t>
      </w:r>
    </w:p>
    <w:p w14:paraId="38969E13" w14:textId="21771445" w:rsidR="00562D50" w:rsidRDefault="00BC1FE0" w:rsidP="00562D50">
      <w:pPr>
        <w:pStyle w:val="Brdtext"/>
        <w:ind w:firstLine="142"/>
      </w:pPr>
      <w:r>
        <w:t xml:space="preserve">Av de institutioner som behandlas i denna skrivelse emitterar EBRD, EIB, NIB och </w:t>
      </w:r>
      <w:r w:rsidRPr="00393A22">
        <w:t>Världsbanken gröna obligationer som</w:t>
      </w:r>
      <w:r>
        <w:t xml:space="preserve"> 2019</w:t>
      </w:r>
      <w:r w:rsidRPr="00393A22">
        <w:t xml:space="preserve"> tillsammans uppgick till </w:t>
      </w:r>
      <w:r w:rsidRPr="00BB454C">
        <w:t xml:space="preserve">ca </w:t>
      </w:r>
      <w:r w:rsidR="00BB454C" w:rsidRPr="00BB454C">
        <w:t>92</w:t>
      </w:r>
      <w:r w:rsidRPr="00393A22">
        <w:t xml:space="preserve"> </w:t>
      </w:r>
      <w:r>
        <w:t>miljarder kronor</w:t>
      </w:r>
      <w:r w:rsidRPr="00393A22">
        <w:t>.</w:t>
      </w:r>
      <w:r>
        <w:t xml:space="preserve"> EBRD, EIB, IFC och NIB bidrar dessutom som medlemmar i Green Bond </w:t>
      </w:r>
      <w:proofErr w:type="spellStart"/>
      <w:r>
        <w:t>Principles</w:t>
      </w:r>
      <w:proofErr w:type="spellEnd"/>
      <w:r>
        <w:t xml:space="preserve"> </w:t>
      </w:r>
      <w:proofErr w:type="spellStart"/>
      <w:r>
        <w:t>Executive</w:t>
      </w:r>
      <w:proofErr w:type="spellEnd"/>
      <w:r>
        <w:t xml:space="preserve"> </w:t>
      </w:r>
      <w:proofErr w:type="spellStart"/>
      <w:r>
        <w:t>Committee</w:t>
      </w:r>
      <w:proofErr w:type="spellEnd"/>
      <w:r>
        <w:t>, inom den Internationella Kapitalmarknadsorganisationen, i arbe</w:t>
      </w:r>
      <w:r>
        <w:softHyphen/>
        <w:t>tet</w:t>
      </w:r>
      <w:r w:rsidRPr="008048B1">
        <w:t xml:space="preserve"> </w:t>
      </w:r>
      <w:r>
        <w:t>med att ta fram riktlinjer för gröna obligationer.</w:t>
      </w:r>
    </w:p>
    <w:p w14:paraId="58E37E95" w14:textId="5296AEFC" w:rsidR="00562D50" w:rsidRDefault="00BC1FE0" w:rsidP="00562D50">
      <w:pPr>
        <w:pStyle w:val="TabellRubrik"/>
      </w:pPr>
      <w:r>
        <w:t>Tabell</w:t>
      </w:r>
      <w:r w:rsidDel="004A25EB">
        <w:t xml:space="preserve"> </w:t>
      </w:r>
      <w:r w:rsidR="00A95D53">
        <w:fldChar w:fldCharType="begin"/>
      </w:r>
      <w:r w:rsidR="00A95D53">
        <w:instrText xml:space="preserve"> SEQ Tabell \* Arabic \s 1  \* MERGEFORMAT </w:instrText>
      </w:r>
      <w:r w:rsidR="00A95D53">
        <w:fldChar w:fldCharType="separate"/>
      </w:r>
      <w:r w:rsidR="002D1674">
        <w:rPr>
          <w:noProof/>
        </w:rPr>
        <w:t>1</w:t>
      </w:r>
      <w:r w:rsidR="00A95D53">
        <w:rPr>
          <w:noProof/>
        </w:rPr>
        <w:fldChar w:fldCharType="end"/>
      </w:r>
      <w:r>
        <w:tab/>
        <w:t>Institutionernas emittering av obligationer 2019</w:t>
      </w:r>
    </w:p>
    <w:p w14:paraId="2A7BF731" w14:textId="5264447C" w:rsidR="00562D50" w:rsidRDefault="00BC1FE0" w:rsidP="00562D50">
      <w:pPr>
        <w:pStyle w:val="TabellUnderrubrik"/>
      </w:pPr>
      <w:r>
        <w:t>Milj</w:t>
      </w:r>
      <w:r w:rsidR="00A55962">
        <w:t>arder</w:t>
      </w:r>
      <w:r>
        <w:t xml:space="preserve"> </w:t>
      </w:r>
      <w:r w:rsidR="005E1B3A">
        <w:t>kronor</w:t>
      </w:r>
    </w:p>
    <w:tbl>
      <w:tblPr>
        <w:tblW w:w="5000" w:type="pct"/>
        <w:tblCellMar>
          <w:left w:w="0" w:type="dxa"/>
        </w:tblCellMar>
        <w:tblLook w:val="06A0" w:firstRow="1" w:lastRow="0" w:firstColumn="1" w:lastColumn="0" w:noHBand="1" w:noVBand="1"/>
      </w:tblPr>
      <w:tblGrid>
        <w:gridCol w:w="1141"/>
        <w:gridCol w:w="1353"/>
        <w:gridCol w:w="1311"/>
        <w:gridCol w:w="2092"/>
      </w:tblGrid>
      <w:tr w:rsidR="00562D50" w14:paraId="22E866D7" w14:textId="77777777" w:rsidTr="00562D50">
        <w:trPr>
          <w:tblHeader/>
        </w:trPr>
        <w:tc>
          <w:tcPr>
            <w:tcW w:w="967" w:type="pct"/>
            <w:tcBorders>
              <w:top w:val="single" w:sz="8" w:space="0" w:color="auto"/>
              <w:bottom w:val="single" w:sz="6" w:space="0" w:color="auto"/>
            </w:tcBorders>
            <w:shd w:val="clear" w:color="auto" w:fill="auto"/>
          </w:tcPr>
          <w:p w14:paraId="70C6DD34" w14:textId="703464E5" w:rsidR="00562D50" w:rsidRDefault="00BC1FE0" w:rsidP="00562D50">
            <w:pPr>
              <w:pStyle w:val="TabellHuvud"/>
              <w:jc w:val="left"/>
            </w:pPr>
            <w:r>
              <w:t>Institution</w:t>
            </w:r>
          </w:p>
        </w:tc>
        <w:tc>
          <w:tcPr>
            <w:tcW w:w="1147" w:type="pct"/>
            <w:tcBorders>
              <w:top w:val="single" w:sz="8" w:space="0" w:color="auto"/>
              <w:bottom w:val="single" w:sz="6" w:space="0" w:color="auto"/>
            </w:tcBorders>
            <w:shd w:val="clear" w:color="auto" w:fill="auto"/>
          </w:tcPr>
          <w:p w14:paraId="1820FBE5" w14:textId="13CE218D" w:rsidR="00562D50" w:rsidRDefault="00BC1FE0" w:rsidP="00562D50">
            <w:pPr>
              <w:pStyle w:val="TabellHuvud"/>
            </w:pPr>
            <w:r>
              <w:t>Totala emitteringar</w:t>
            </w:r>
          </w:p>
        </w:tc>
        <w:tc>
          <w:tcPr>
            <w:tcW w:w="1112" w:type="pct"/>
            <w:tcBorders>
              <w:top w:val="single" w:sz="8" w:space="0" w:color="auto"/>
              <w:bottom w:val="single" w:sz="6" w:space="0" w:color="auto"/>
            </w:tcBorders>
            <w:shd w:val="clear" w:color="auto" w:fill="auto"/>
          </w:tcPr>
          <w:p w14:paraId="446C382A" w14:textId="69141C95" w:rsidR="00562D50" w:rsidRDefault="00BC1FE0" w:rsidP="00562D50">
            <w:pPr>
              <w:pStyle w:val="TabellHuvud"/>
            </w:pPr>
            <w:r>
              <w:t>Varav gröna obligationer</w:t>
            </w:r>
          </w:p>
        </w:tc>
        <w:tc>
          <w:tcPr>
            <w:tcW w:w="1774" w:type="pct"/>
            <w:tcBorders>
              <w:top w:val="single" w:sz="8" w:space="0" w:color="auto"/>
              <w:bottom w:val="single" w:sz="6" w:space="0" w:color="auto"/>
            </w:tcBorders>
            <w:shd w:val="clear" w:color="auto" w:fill="auto"/>
          </w:tcPr>
          <w:p w14:paraId="06B3710A" w14:textId="1CD2F629" w:rsidR="00562D50" w:rsidRDefault="00BC1FE0" w:rsidP="00562D50">
            <w:pPr>
              <w:pStyle w:val="TabellHuvud"/>
            </w:pPr>
            <w:r>
              <w:t>Hållbarhetsriktlinjer för egna kapitalförvaltningen finns</w:t>
            </w:r>
          </w:p>
        </w:tc>
      </w:tr>
      <w:tr w:rsidR="00562D50" w14:paraId="6117C7EF" w14:textId="77777777" w:rsidTr="00562D50">
        <w:tc>
          <w:tcPr>
            <w:tcW w:w="967" w:type="pct"/>
            <w:tcBorders>
              <w:top w:val="single" w:sz="6" w:space="0" w:color="auto"/>
            </w:tcBorders>
            <w:shd w:val="clear" w:color="auto" w:fill="auto"/>
          </w:tcPr>
          <w:p w14:paraId="48BE03B2" w14:textId="0D7F4BAA" w:rsidR="00562D50" w:rsidRDefault="00BC1FE0" w:rsidP="00562D50">
            <w:pPr>
              <w:pStyle w:val="TabellRader"/>
              <w:jc w:val="left"/>
            </w:pPr>
            <w:r>
              <w:t>AIIB</w:t>
            </w:r>
          </w:p>
        </w:tc>
        <w:tc>
          <w:tcPr>
            <w:tcW w:w="1147" w:type="pct"/>
            <w:tcBorders>
              <w:top w:val="single" w:sz="6" w:space="0" w:color="auto"/>
            </w:tcBorders>
            <w:shd w:val="clear" w:color="auto" w:fill="auto"/>
          </w:tcPr>
          <w:p w14:paraId="3CA0A958" w14:textId="4B98B27A" w:rsidR="00562D50" w:rsidRDefault="00B82227" w:rsidP="00562D50">
            <w:pPr>
              <w:pStyle w:val="TabellRader"/>
            </w:pPr>
            <w:r>
              <w:t>20</w:t>
            </w:r>
            <w:r w:rsidR="00A55962">
              <w:t>,</w:t>
            </w:r>
            <w:r>
              <w:t>47</w:t>
            </w:r>
          </w:p>
        </w:tc>
        <w:tc>
          <w:tcPr>
            <w:tcW w:w="1112" w:type="pct"/>
            <w:tcBorders>
              <w:top w:val="single" w:sz="6" w:space="0" w:color="auto"/>
            </w:tcBorders>
            <w:shd w:val="clear" w:color="auto" w:fill="auto"/>
          </w:tcPr>
          <w:p w14:paraId="7A8D5B19" w14:textId="67E5B710" w:rsidR="00562D50" w:rsidRDefault="00BC1FE0" w:rsidP="00562D50">
            <w:pPr>
              <w:pStyle w:val="TabellRader"/>
            </w:pPr>
            <w:r>
              <w:t>0</w:t>
            </w:r>
          </w:p>
        </w:tc>
        <w:tc>
          <w:tcPr>
            <w:tcW w:w="1774" w:type="pct"/>
            <w:tcBorders>
              <w:top w:val="single" w:sz="6" w:space="0" w:color="auto"/>
            </w:tcBorders>
            <w:shd w:val="clear" w:color="auto" w:fill="auto"/>
          </w:tcPr>
          <w:p w14:paraId="1BECCEE3" w14:textId="301BF364" w:rsidR="00562D50" w:rsidRPr="00B733A6" w:rsidRDefault="00BC1FE0" w:rsidP="00562D50">
            <w:pPr>
              <w:pStyle w:val="TabellRader"/>
            </w:pPr>
            <w:r w:rsidRPr="00B733A6">
              <w:t>Ja</w:t>
            </w:r>
          </w:p>
        </w:tc>
      </w:tr>
      <w:tr w:rsidR="00562D50" w14:paraId="3202623F" w14:textId="77777777" w:rsidTr="00562D50">
        <w:tc>
          <w:tcPr>
            <w:tcW w:w="967" w:type="pct"/>
            <w:shd w:val="clear" w:color="auto" w:fill="auto"/>
          </w:tcPr>
          <w:p w14:paraId="685DF3A3" w14:textId="17682D84" w:rsidR="00562D50" w:rsidRDefault="00BC1FE0" w:rsidP="00562D50">
            <w:pPr>
              <w:pStyle w:val="TabellRader"/>
              <w:jc w:val="left"/>
            </w:pPr>
            <w:r>
              <w:t>EBRD</w:t>
            </w:r>
          </w:p>
        </w:tc>
        <w:tc>
          <w:tcPr>
            <w:tcW w:w="1147" w:type="pct"/>
            <w:shd w:val="clear" w:color="auto" w:fill="auto"/>
          </w:tcPr>
          <w:p w14:paraId="7758AFEB" w14:textId="5FCF19C4" w:rsidR="00562D50" w:rsidRDefault="00B82227" w:rsidP="00562D50">
            <w:pPr>
              <w:pStyle w:val="TabellRader"/>
            </w:pPr>
            <w:r>
              <w:rPr>
                <w:lang w:val="en-GB"/>
              </w:rPr>
              <w:t>99</w:t>
            </w:r>
            <w:r w:rsidR="00A55962">
              <w:rPr>
                <w:lang w:val="en-GB"/>
              </w:rPr>
              <w:t>,</w:t>
            </w:r>
            <w:r>
              <w:rPr>
                <w:lang w:val="en-GB"/>
              </w:rPr>
              <w:t>86</w:t>
            </w:r>
            <w:r w:rsidR="00BC1FE0" w:rsidRPr="0028210C">
              <w:rPr>
                <w:lang w:val="en-GB"/>
              </w:rPr>
              <w:t xml:space="preserve"> </w:t>
            </w:r>
          </w:p>
        </w:tc>
        <w:tc>
          <w:tcPr>
            <w:tcW w:w="1112" w:type="pct"/>
            <w:shd w:val="clear" w:color="auto" w:fill="auto"/>
          </w:tcPr>
          <w:p w14:paraId="2061C64E" w14:textId="609A7337" w:rsidR="00562D50" w:rsidRDefault="00B82227" w:rsidP="00562D50">
            <w:pPr>
              <w:pStyle w:val="TabellRader"/>
            </w:pPr>
            <w:r>
              <w:t>28</w:t>
            </w:r>
            <w:r w:rsidR="00A55962">
              <w:t>,</w:t>
            </w:r>
            <w:r>
              <w:t>6</w:t>
            </w:r>
            <w:r w:rsidR="00A55962">
              <w:t>1</w:t>
            </w:r>
            <w:r w:rsidR="00BC1FE0">
              <w:t xml:space="preserve"> </w:t>
            </w:r>
          </w:p>
        </w:tc>
        <w:tc>
          <w:tcPr>
            <w:tcW w:w="1774" w:type="pct"/>
            <w:shd w:val="clear" w:color="auto" w:fill="auto"/>
          </w:tcPr>
          <w:p w14:paraId="62016298" w14:textId="3097BD25" w:rsidR="00562D50" w:rsidRDefault="00BC1FE0" w:rsidP="00562D50">
            <w:pPr>
              <w:pStyle w:val="TabellRader"/>
            </w:pPr>
            <w:r w:rsidRPr="00302BAD">
              <w:t>Ja</w:t>
            </w:r>
          </w:p>
        </w:tc>
      </w:tr>
      <w:tr w:rsidR="00562D50" w14:paraId="2EA50F04" w14:textId="77777777" w:rsidTr="00562D50">
        <w:tc>
          <w:tcPr>
            <w:tcW w:w="967" w:type="pct"/>
            <w:shd w:val="clear" w:color="auto" w:fill="auto"/>
          </w:tcPr>
          <w:p w14:paraId="207FCAF4" w14:textId="78FEF221" w:rsidR="00562D50" w:rsidRDefault="00BC1FE0" w:rsidP="00562D50">
            <w:pPr>
              <w:pStyle w:val="TabellRader"/>
              <w:jc w:val="left"/>
            </w:pPr>
            <w:r>
              <w:t>EIB</w:t>
            </w:r>
          </w:p>
        </w:tc>
        <w:tc>
          <w:tcPr>
            <w:tcW w:w="1147" w:type="pct"/>
            <w:shd w:val="clear" w:color="auto" w:fill="auto"/>
          </w:tcPr>
          <w:p w14:paraId="6199B1BB" w14:textId="11941529" w:rsidR="00562D50" w:rsidRDefault="00B82227" w:rsidP="00562D50">
            <w:pPr>
              <w:pStyle w:val="TabellRader"/>
            </w:pPr>
            <w:r>
              <w:t>504</w:t>
            </w:r>
            <w:r w:rsidR="00A55962">
              <w:t>,</w:t>
            </w:r>
            <w:r>
              <w:t>8</w:t>
            </w:r>
            <w:r w:rsidR="00A55962">
              <w:t>9</w:t>
            </w:r>
          </w:p>
        </w:tc>
        <w:tc>
          <w:tcPr>
            <w:tcW w:w="1112" w:type="pct"/>
            <w:shd w:val="clear" w:color="auto" w:fill="auto"/>
          </w:tcPr>
          <w:p w14:paraId="60442A86" w14:textId="61F2321C" w:rsidR="00562D50" w:rsidRDefault="00B82227" w:rsidP="00562D50">
            <w:pPr>
              <w:pStyle w:val="TabellRader"/>
            </w:pPr>
            <w:r>
              <w:t>34</w:t>
            </w:r>
            <w:r w:rsidR="00A55962">
              <w:t>,</w:t>
            </w:r>
            <w:r>
              <w:t>1</w:t>
            </w:r>
            <w:r w:rsidR="00A55962">
              <w:t>3</w:t>
            </w:r>
          </w:p>
        </w:tc>
        <w:tc>
          <w:tcPr>
            <w:tcW w:w="1774" w:type="pct"/>
            <w:shd w:val="clear" w:color="auto" w:fill="auto"/>
          </w:tcPr>
          <w:p w14:paraId="32203D7C" w14:textId="54053DC4" w:rsidR="00562D50" w:rsidRDefault="00BC1FE0" w:rsidP="00562D50">
            <w:pPr>
              <w:pStyle w:val="TabellRader"/>
            </w:pPr>
            <w:r>
              <w:t>Ja</w:t>
            </w:r>
          </w:p>
        </w:tc>
      </w:tr>
      <w:tr w:rsidR="00562D50" w14:paraId="56F15BC6" w14:textId="77777777" w:rsidTr="00562D50">
        <w:tc>
          <w:tcPr>
            <w:tcW w:w="967" w:type="pct"/>
            <w:shd w:val="clear" w:color="auto" w:fill="auto"/>
          </w:tcPr>
          <w:p w14:paraId="0D3DCB19" w14:textId="3001EE46" w:rsidR="00562D50" w:rsidRDefault="00BC1FE0" w:rsidP="00562D50">
            <w:pPr>
              <w:pStyle w:val="TabellRader"/>
              <w:jc w:val="left"/>
            </w:pPr>
            <w:r>
              <w:t>NIB</w:t>
            </w:r>
          </w:p>
        </w:tc>
        <w:tc>
          <w:tcPr>
            <w:tcW w:w="1147" w:type="pct"/>
            <w:shd w:val="clear" w:color="auto" w:fill="auto"/>
          </w:tcPr>
          <w:p w14:paraId="16A52BDE" w14:textId="7B4AB363" w:rsidR="00562D50" w:rsidRDefault="00B82227" w:rsidP="00562D50">
            <w:pPr>
              <w:pStyle w:val="TabellRader"/>
            </w:pPr>
            <w:r>
              <w:t>49</w:t>
            </w:r>
            <w:r w:rsidR="00A55962">
              <w:t>,</w:t>
            </w:r>
            <w:r>
              <w:t>18</w:t>
            </w:r>
          </w:p>
        </w:tc>
        <w:tc>
          <w:tcPr>
            <w:tcW w:w="1112" w:type="pct"/>
            <w:shd w:val="clear" w:color="auto" w:fill="auto"/>
          </w:tcPr>
          <w:p w14:paraId="59909673" w14:textId="4E11CAC3" w:rsidR="00562D50" w:rsidRDefault="00A55962" w:rsidP="00562D50">
            <w:pPr>
              <w:pStyle w:val="TabellRader"/>
            </w:pPr>
            <w:r>
              <w:t>7</w:t>
            </w:r>
          </w:p>
        </w:tc>
        <w:tc>
          <w:tcPr>
            <w:tcW w:w="1774" w:type="pct"/>
            <w:shd w:val="clear" w:color="auto" w:fill="auto"/>
          </w:tcPr>
          <w:p w14:paraId="1AE89977" w14:textId="4B7E1B66" w:rsidR="00562D50" w:rsidRDefault="00BC1FE0" w:rsidP="00562D50">
            <w:pPr>
              <w:pStyle w:val="TabellRader"/>
            </w:pPr>
            <w:r w:rsidRPr="00924545">
              <w:t>Nej</w:t>
            </w:r>
          </w:p>
        </w:tc>
      </w:tr>
      <w:tr w:rsidR="00562D50" w14:paraId="570D6BDC" w14:textId="77777777" w:rsidTr="00562D50">
        <w:tc>
          <w:tcPr>
            <w:tcW w:w="967" w:type="pct"/>
            <w:shd w:val="clear" w:color="auto" w:fill="auto"/>
          </w:tcPr>
          <w:p w14:paraId="3F28E5AC" w14:textId="79C558B7" w:rsidR="00562D50" w:rsidRDefault="00BC1FE0" w:rsidP="00562D50">
            <w:pPr>
              <w:pStyle w:val="TabellRader"/>
              <w:jc w:val="left"/>
            </w:pPr>
            <w:r>
              <w:t>Världsbanken (IBRD)</w:t>
            </w:r>
          </w:p>
        </w:tc>
        <w:tc>
          <w:tcPr>
            <w:tcW w:w="1147" w:type="pct"/>
            <w:shd w:val="clear" w:color="auto" w:fill="auto"/>
          </w:tcPr>
          <w:p w14:paraId="1EFFD7D8" w14:textId="1A82EA29" w:rsidR="00562D50" w:rsidRDefault="00B82227" w:rsidP="00562D50">
            <w:pPr>
              <w:pStyle w:val="TabellRader"/>
            </w:pPr>
            <w:r>
              <w:t>542</w:t>
            </w:r>
            <w:r w:rsidR="00A55962">
              <w:t>,</w:t>
            </w:r>
            <w:r>
              <w:t>0</w:t>
            </w:r>
            <w:r w:rsidR="00A55962">
              <w:t>3</w:t>
            </w:r>
          </w:p>
        </w:tc>
        <w:tc>
          <w:tcPr>
            <w:tcW w:w="1112" w:type="pct"/>
            <w:shd w:val="clear" w:color="auto" w:fill="auto"/>
          </w:tcPr>
          <w:p w14:paraId="58084392" w14:textId="3D8AB606" w:rsidR="00562D50" w:rsidRDefault="00F92DC0" w:rsidP="00562D50">
            <w:pPr>
              <w:pStyle w:val="TabellRader"/>
            </w:pPr>
            <w:r>
              <w:t>2</w:t>
            </w:r>
            <w:r w:rsidR="00A55962">
              <w:t>2,</w:t>
            </w:r>
            <w:r>
              <w:t>1</w:t>
            </w:r>
            <w:r w:rsidR="00A55962">
              <w:t>1</w:t>
            </w:r>
          </w:p>
        </w:tc>
        <w:tc>
          <w:tcPr>
            <w:tcW w:w="1774" w:type="pct"/>
            <w:shd w:val="clear" w:color="auto" w:fill="auto"/>
          </w:tcPr>
          <w:p w14:paraId="50152A87" w14:textId="0353611B" w:rsidR="00562D50" w:rsidRDefault="00BC1FE0" w:rsidP="00562D50">
            <w:pPr>
              <w:pStyle w:val="TabellRader"/>
            </w:pPr>
            <w:r>
              <w:t>Ja</w:t>
            </w:r>
          </w:p>
        </w:tc>
      </w:tr>
    </w:tbl>
    <w:p w14:paraId="62576766" w14:textId="0376EDA2" w:rsidR="00562D50" w:rsidRPr="00862880" w:rsidRDefault="00BC1FE0" w:rsidP="00562D50">
      <w:pPr>
        <w:pStyle w:val="TabellFotnot"/>
      </w:pPr>
      <w:r w:rsidRPr="00B04ED7">
        <w:rPr>
          <w:b/>
          <w:bCs/>
        </w:rPr>
        <w:t>Anmärkning:</w:t>
      </w:r>
      <w:r w:rsidRPr="00862880">
        <w:t xml:space="preserve"> NIB arbetar för n</w:t>
      </w:r>
      <w:r>
        <w:t xml:space="preserve">ärvarande med att implementera hållbarhetsriktlinjer. </w:t>
      </w:r>
    </w:p>
    <w:p w14:paraId="41AE665C" w14:textId="7293D2C0" w:rsidR="00562D50" w:rsidRPr="00B16F37" w:rsidRDefault="00BC1FE0" w:rsidP="00562D50">
      <w:pPr>
        <w:pStyle w:val="TabellFotnot"/>
      </w:pPr>
      <w:r w:rsidRPr="00B04ED7">
        <w:rPr>
          <w:b/>
          <w:bCs/>
        </w:rPr>
        <w:t>Källa:</w:t>
      </w:r>
      <w:r w:rsidRPr="00B16F37">
        <w:t xml:space="preserve"> </w:t>
      </w:r>
      <w:r>
        <w:t>Institutionernas respektive årsrapporter, information på institutionernas hemsidor samt i direktkontakt med institutionerna.</w:t>
      </w:r>
      <w:r w:rsidRPr="00B16F37">
        <w:t xml:space="preserve"> </w:t>
      </w:r>
    </w:p>
    <w:p w14:paraId="3BCEBE14" w14:textId="42D14505" w:rsidR="00562D50" w:rsidRDefault="00BC1FE0" w:rsidP="00562D50">
      <w:pPr>
        <w:pStyle w:val="Rubrik3utannumrering"/>
      </w:pPr>
      <w:r>
        <w:lastRenderedPageBreak/>
        <w:t>IMF</w:t>
      </w:r>
    </w:p>
    <w:p w14:paraId="58E0B861" w14:textId="6D8FAC37" w:rsidR="00562D50" w:rsidRPr="00731EA9" w:rsidRDefault="00BC1FE0" w:rsidP="00562D50">
      <w:pPr>
        <w:pStyle w:val="Brdtext"/>
      </w:pPr>
      <w:r w:rsidRPr="00731EA9">
        <w:t xml:space="preserve">IMF emitterar inte obligationer, men erbjuder stöd genom att samarbeta med centralbanker och standardsättande organisationer för att främja grön finansiering och utvecklar </w:t>
      </w:r>
      <w:r>
        <w:t xml:space="preserve">även </w:t>
      </w:r>
      <w:r w:rsidRPr="00731EA9">
        <w:t>klimatrelaterade stresstester.</w:t>
      </w:r>
      <w:r w:rsidRPr="00731EA9" w:rsidDel="00CD6053">
        <w:t xml:space="preserve"> </w:t>
      </w:r>
    </w:p>
    <w:p w14:paraId="661DD46A" w14:textId="1C3C5A17" w:rsidR="00562D50" w:rsidRDefault="00BC1FE0" w:rsidP="00562D50">
      <w:pPr>
        <w:pStyle w:val="Rubrik3utannumrering"/>
      </w:pPr>
      <w:r>
        <w:t>Världsbanksgruppen</w:t>
      </w:r>
    </w:p>
    <w:p w14:paraId="400E4FAF" w14:textId="65DD9A43" w:rsidR="00562D50" w:rsidRDefault="00BC1FE0" w:rsidP="00562D50">
      <w:pPr>
        <w:pStyle w:val="Brdtextmedindrag"/>
        <w:ind w:firstLine="0"/>
      </w:pPr>
      <w:r>
        <w:t>Världsbanken emitterar sedan 2008 gröna obligationer för att finansiera miljö- och klimatprojekt. Den största andelen av projekten omfattar förny</w:t>
      </w:r>
      <w:r>
        <w:softHyphen/>
        <w:t>bar energi och energieffektiviseringar. Under 2019 emitterade Världs</w:t>
      </w:r>
      <w:r>
        <w:softHyphen/>
        <w:t>banken gröna obligationer om ca 2</w:t>
      </w:r>
      <w:r w:rsidR="00836038">
        <w:t>2</w:t>
      </w:r>
      <w:r>
        <w:t xml:space="preserve"> miljarder </w:t>
      </w:r>
      <w:r w:rsidR="00836038">
        <w:t>kronor</w:t>
      </w:r>
      <w:r>
        <w:t>. Världsbanken har även gett ut s.k. hälsoobliga</w:t>
      </w:r>
      <w:r>
        <w:softHyphen/>
        <w:t>tioner, som en del i arbetet med att stötta medlemsländerna att förebygga och förhindra spridningen av covid-19. En</w:t>
      </w:r>
      <w:r w:rsidDel="008048B1">
        <w:t xml:space="preserve"> sådan </w:t>
      </w:r>
      <w:r>
        <w:t>hälsoobligation emit</w:t>
      </w:r>
      <w:r>
        <w:softHyphen/>
        <w:t>terades på den svenska marknaden till ett belopp</w:t>
      </w:r>
      <w:r w:rsidDel="00707E6F">
        <w:t xml:space="preserve"> </w:t>
      </w:r>
      <w:r>
        <w:t xml:space="preserve">om 11,5 miljarder kronor, vilket är det högsta beloppet hittills för en obligation som har getts ut i svenska kronor av en stat eller internationell organisation. </w:t>
      </w:r>
    </w:p>
    <w:p w14:paraId="102E7383" w14:textId="794CF593" w:rsidR="00562D50" w:rsidRDefault="00BC1FE0" w:rsidP="00562D50">
      <w:pPr>
        <w:pStyle w:val="Brdtextmedindrag"/>
      </w:pPr>
      <w:r>
        <w:t>IFC emitterar sedan 2010 gröna obligationer för att främja investeringar i projekt i den privata sektorn som stödjer förnybar energi och energi</w:t>
      </w:r>
      <w:r>
        <w:softHyphen/>
        <w:t xml:space="preserve">effektivitet. </w:t>
      </w:r>
    </w:p>
    <w:p w14:paraId="3A2840D4" w14:textId="0F22AE01" w:rsidR="00562D50" w:rsidRDefault="00BC1FE0" w:rsidP="00562D50">
      <w:pPr>
        <w:pStyle w:val="Rubrik3utannumrering"/>
      </w:pPr>
      <w:r>
        <w:t>EIB</w:t>
      </w:r>
    </w:p>
    <w:p w14:paraId="0D41B58A" w14:textId="17CBB482" w:rsidR="00562D50" w:rsidRDefault="00BC1FE0" w:rsidP="00562D50">
      <w:pPr>
        <w:pStyle w:val="Brdtextmedindrag"/>
        <w:ind w:firstLine="0"/>
      </w:pPr>
      <w:r>
        <w:t>Av de internationella finansiella institutionerna som behandlas i denna skrivelse var EIB först med att emittera gröna obligationer. Detta skedde 2007 och institutionen har sedan dess gett ut gröna obligationer för över 26</w:t>
      </w:r>
      <w:r w:rsidR="00DF342A">
        <w:t>8</w:t>
      </w:r>
      <w:r>
        <w:t xml:space="preserve"> miljarder </w:t>
      </w:r>
      <w:r w:rsidR="00DF342A">
        <w:t>kronor</w:t>
      </w:r>
      <w:r w:rsidRPr="00DF342A">
        <w:t>,</w:t>
      </w:r>
      <w:r>
        <w:t xml:space="preserve"> varav 34 miljarder </w:t>
      </w:r>
      <w:r w:rsidR="005E1B3A">
        <w:t>kronor</w:t>
      </w:r>
      <w:r>
        <w:t xml:space="preserve"> 2019. Av medlen har 67 procent</w:t>
      </w:r>
      <w:r w:rsidDel="005F3AF6">
        <w:t xml:space="preserve"> </w:t>
      </w:r>
      <w:r>
        <w:t>använts till investeringar i förnybar energi och 33 procent använts för energieffektivisering. Cirka 8 procent av medlen har investerats i Sverige. EIB:s första gröna obligation i svenska kronor gavs ut 2009.</w:t>
      </w:r>
      <w:r w:rsidDel="005E6D12">
        <w:t xml:space="preserve"> </w:t>
      </w:r>
      <w:r>
        <w:t xml:space="preserve">EIB emitterar även hållbarhetsobligationer som syftar till att bidra till att uppfylla FN:s hållbarhetsmål. För EIB har majoriteten av dessa medel investerats i utsläppsreducering och kontroll (56 procent) samt tillgång till vatten och sanering (36 procent). </w:t>
      </w:r>
    </w:p>
    <w:p w14:paraId="2506850E" w14:textId="656B9809" w:rsidR="00562D50" w:rsidRDefault="00BC1FE0" w:rsidP="00562D50">
      <w:pPr>
        <w:pStyle w:val="Rubrik3utannumrering"/>
      </w:pPr>
      <w:r>
        <w:t>EBRD</w:t>
      </w:r>
    </w:p>
    <w:p w14:paraId="61122AC0" w14:textId="40D15129" w:rsidR="00562D50" w:rsidRDefault="00BC1FE0" w:rsidP="00562D50">
      <w:pPr>
        <w:pStyle w:val="Brdtextmedindrag"/>
        <w:ind w:firstLine="0"/>
      </w:pPr>
      <w:r>
        <w:t xml:space="preserve">EBRD har emitterat gröna obligationer sedan 2010 och ger ut tre typer av obligationer av detta slag. </w:t>
      </w:r>
      <w:proofErr w:type="spellStart"/>
      <w:r w:rsidRPr="00857EB0">
        <w:t>Environmental</w:t>
      </w:r>
      <w:proofErr w:type="spellEnd"/>
      <w:r w:rsidRPr="00857EB0">
        <w:t xml:space="preserve"> </w:t>
      </w:r>
      <w:proofErr w:type="spellStart"/>
      <w:r w:rsidRPr="00857EB0">
        <w:t>Sustainability</w:t>
      </w:r>
      <w:proofErr w:type="spellEnd"/>
      <w:r w:rsidRPr="00857EB0">
        <w:t xml:space="preserve"> Bonds</w:t>
      </w:r>
      <w:r>
        <w:t xml:space="preserve"> används för de mest miljövänliga investeringarna i institutionens portfölj, med </w:t>
      </w:r>
      <w:r w:rsidR="00487264">
        <w:t>inriktning</w:t>
      </w:r>
      <w:r>
        <w:t xml:space="preserve"> på energieffektivitet, avloppsvatten och luftföroreningar. </w:t>
      </w:r>
      <w:proofErr w:type="spellStart"/>
      <w:r w:rsidRPr="00857EB0">
        <w:t>Cli</w:t>
      </w:r>
      <w:r w:rsidR="00007BE2">
        <w:softHyphen/>
      </w:r>
      <w:r w:rsidRPr="00857EB0">
        <w:t>mate</w:t>
      </w:r>
      <w:proofErr w:type="spellEnd"/>
      <w:r w:rsidRPr="00857EB0">
        <w:t xml:space="preserve"> </w:t>
      </w:r>
      <w:proofErr w:type="spellStart"/>
      <w:r w:rsidRPr="00857EB0">
        <w:t>Resili</w:t>
      </w:r>
      <w:r>
        <w:softHyphen/>
      </w:r>
      <w:r w:rsidRPr="00857EB0">
        <w:t>ence</w:t>
      </w:r>
      <w:proofErr w:type="spellEnd"/>
      <w:r w:rsidRPr="00857EB0">
        <w:t xml:space="preserve"> Bonds</w:t>
      </w:r>
      <w:r>
        <w:t xml:space="preserve"> används för att finansiera projekt för att bygga motståndskraft mot klimatförändringar. </w:t>
      </w:r>
      <w:r w:rsidRPr="00857EB0">
        <w:t xml:space="preserve">Green </w:t>
      </w:r>
      <w:proofErr w:type="spellStart"/>
      <w:r w:rsidRPr="00857EB0">
        <w:t>Transition</w:t>
      </w:r>
      <w:proofErr w:type="spellEnd"/>
      <w:r w:rsidRPr="00857EB0">
        <w:t xml:space="preserve"> Bonds</w:t>
      </w:r>
      <w:r>
        <w:t xml:space="preserve"> används för att finansiera omställning i sektorer som i nuläget är beroende av fossila bränslen. År 2020 gav EBRD även ut hälsoobligationer i syfte att öka till</w:t>
      </w:r>
      <w:r w:rsidR="00007BE2">
        <w:softHyphen/>
      </w:r>
      <w:r>
        <w:t>gången till hälsovård i sina verksamhetsländer.</w:t>
      </w:r>
    </w:p>
    <w:p w14:paraId="08F2E3FF" w14:textId="6669090B" w:rsidR="00562D50" w:rsidRDefault="00BC1FE0" w:rsidP="00562D50">
      <w:pPr>
        <w:pStyle w:val="Rubrik3utannumrering"/>
      </w:pPr>
      <w:r>
        <w:lastRenderedPageBreak/>
        <w:t>NIB</w:t>
      </w:r>
    </w:p>
    <w:p w14:paraId="10FEFE29" w14:textId="388CE0C6" w:rsidR="00562D50" w:rsidRDefault="00BC1FE0" w:rsidP="00562D50">
      <w:pPr>
        <w:pStyle w:val="Brdtextmedindrag"/>
        <w:ind w:firstLine="0"/>
      </w:pPr>
      <w:r>
        <w:t xml:space="preserve">NIB har sedan 2011 emitterat s.k. NIB </w:t>
      </w:r>
      <w:proofErr w:type="spellStart"/>
      <w:r>
        <w:t>Environmental</w:t>
      </w:r>
      <w:proofErr w:type="spellEnd"/>
      <w:r>
        <w:t xml:space="preserve"> Bonds (</w:t>
      </w:r>
      <w:proofErr w:type="spellStart"/>
      <w:r>
        <w:t>NEB:s</w:t>
      </w:r>
      <w:proofErr w:type="spellEnd"/>
      <w:r>
        <w:t>),</w:t>
      </w:r>
      <w:r w:rsidDel="0010482C">
        <w:t xml:space="preserve"> </w:t>
      </w:r>
      <w:r>
        <w:t xml:space="preserve">som består av både gröna och blåa obligationer. Blåa obligationer syftar till att främja miljö- och klimatinvesteringar med särskilt fokus på vatten. Totalt hade NIB t.o.m. utgången 2019 gett ut </w:t>
      </w:r>
      <w:proofErr w:type="spellStart"/>
      <w:r>
        <w:t>NEB:s</w:t>
      </w:r>
      <w:proofErr w:type="spellEnd"/>
      <w:r>
        <w:t xml:space="preserve"> för 42 miljarder</w:t>
      </w:r>
      <w:r w:rsidR="007E6D2B">
        <w:t xml:space="preserve"> kro</w:t>
      </w:r>
      <w:r w:rsidR="00007BE2">
        <w:softHyphen/>
      </w:r>
      <w:r w:rsidR="007E6D2B">
        <w:t>nor</w:t>
      </w:r>
      <w:r>
        <w:t>. Majoriteten av medlen har investerats i förnybar energiproduktion (27 procent), vatten</w:t>
      </w:r>
      <w:r>
        <w:softHyphen/>
        <w:t>rening (25 procent), gröna byggnader (25 procent) och miljövänliga transport</w:t>
      </w:r>
      <w:r>
        <w:softHyphen/>
        <w:t>lös</w:t>
      </w:r>
      <w:r>
        <w:softHyphen/>
        <w:t xml:space="preserve">ningar (12 procent). Av dessa investeringar har 44 procent genomförts i Sverige. Under 2019 emitterade institutionen </w:t>
      </w:r>
      <w:proofErr w:type="spellStart"/>
      <w:r>
        <w:t>NEB:s</w:t>
      </w:r>
      <w:proofErr w:type="spellEnd"/>
      <w:r>
        <w:t xml:space="preserve"> till ett värde om </w:t>
      </w:r>
      <w:r w:rsidR="007E6D2B">
        <w:t>7 miljarder</w:t>
      </w:r>
      <w:r>
        <w:t xml:space="preserve"> </w:t>
      </w:r>
      <w:r w:rsidR="007E6D2B">
        <w:t>kronor</w:t>
      </w:r>
      <w:r>
        <w:t xml:space="preserve">, vilket var en ökning från 2018, då värdet uppgick till 5 </w:t>
      </w:r>
      <w:r w:rsidR="007E6D2B">
        <w:t>miljarder kronor</w:t>
      </w:r>
      <w:r>
        <w:t xml:space="preserve">. NIB emitterar </w:t>
      </w:r>
      <w:proofErr w:type="spellStart"/>
      <w:r>
        <w:t>NEB:s</w:t>
      </w:r>
      <w:proofErr w:type="spellEnd"/>
      <w:r>
        <w:t xml:space="preserve"> i flera valutor</w:t>
      </w:r>
      <w:r w:rsidR="00633DBA">
        <w:t xml:space="preserve">. År 2019 emitterades </w:t>
      </w:r>
      <w:proofErr w:type="spellStart"/>
      <w:r>
        <w:t>NEB:s</w:t>
      </w:r>
      <w:proofErr w:type="spellEnd"/>
      <w:r>
        <w:t xml:space="preserve"> </w:t>
      </w:r>
      <w:r w:rsidR="00633DBA">
        <w:t>i</w:t>
      </w:r>
      <w:r>
        <w:t xml:space="preserve"> 2 miljarder </w:t>
      </w:r>
      <w:r w:rsidR="00633DBA">
        <w:t xml:space="preserve">svenska </w:t>
      </w:r>
      <w:r>
        <w:t xml:space="preserve">kronor. NIB har även emitterat obligationer i syfte att finansiera insatser för att motverka ekonomiska effekter orsakade av </w:t>
      </w:r>
      <w:r w:rsidRPr="00902BCC">
        <w:t xml:space="preserve">spridningen av </w:t>
      </w:r>
      <w:r>
        <w:t>covid-19.</w:t>
      </w:r>
      <w:r w:rsidRPr="008A2B5E">
        <w:t xml:space="preserve"> </w:t>
      </w:r>
      <w:r>
        <w:t>NIB har vidare köpt gröna obligationer för att främja utvecklingen av marknaden. Vid utgången av 2019 hade NIB köpt gröna obligationer för 1</w:t>
      </w:r>
      <w:r w:rsidR="007E6D2B">
        <w:t>,</w:t>
      </w:r>
      <w:r>
        <w:t>3</w:t>
      </w:r>
      <w:r w:rsidR="007E6D2B">
        <w:t xml:space="preserve"> miljarder kronor</w:t>
      </w:r>
      <w:r w:rsidRPr="003235DC">
        <w:rPr>
          <w:i/>
          <w:iCs/>
        </w:rPr>
        <w:t>.</w:t>
      </w:r>
    </w:p>
    <w:p w14:paraId="45FCE2A6" w14:textId="0635F597" w:rsidR="00562D50" w:rsidRDefault="00BC1FE0" w:rsidP="00562D50">
      <w:pPr>
        <w:pStyle w:val="Rubrik3utannumrering"/>
      </w:pPr>
      <w:r>
        <w:t>AIIB</w:t>
      </w:r>
    </w:p>
    <w:p w14:paraId="01D8604B" w14:textId="01080ACD" w:rsidR="00562D50" w:rsidRDefault="00BC1FE0" w:rsidP="00562D50">
      <w:pPr>
        <w:pStyle w:val="Brdtextmedindrag"/>
        <w:ind w:firstLine="0"/>
      </w:pPr>
      <w:r>
        <w:t>AIIB emitterade sin första globala obligation 2019. Obligationen är fem</w:t>
      </w:r>
      <w:r>
        <w:softHyphen/>
        <w:t>årig och uppgår till 2</w:t>
      </w:r>
      <w:r w:rsidR="00EA1A9E">
        <w:t>0</w:t>
      </w:r>
      <w:r>
        <w:t xml:space="preserve">,5 miljarder </w:t>
      </w:r>
      <w:r w:rsidR="00EA1A9E">
        <w:t>kronor</w:t>
      </w:r>
      <w:r>
        <w:t xml:space="preserve">, men har inte någon särskild inriktning på hållbarhet. AIIB investerade dock även, tillsammans med den privata kapitalförvaltaren </w:t>
      </w:r>
      <w:proofErr w:type="spellStart"/>
      <w:r>
        <w:t>Amundi</w:t>
      </w:r>
      <w:proofErr w:type="spellEnd"/>
      <w:r>
        <w:t xml:space="preserve">, i en portfölj av </w:t>
      </w:r>
      <w:r w:rsidRPr="004A4505">
        <w:t>klimatobligation</w:t>
      </w:r>
      <w:r>
        <w:t xml:space="preserve">er om totalt </w:t>
      </w:r>
      <w:r w:rsidR="00547280">
        <w:t>4 miljarder</w:t>
      </w:r>
      <w:r>
        <w:t xml:space="preserve"> </w:t>
      </w:r>
      <w:r w:rsidR="00547280">
        <w:t>kronor</w:t>
      </w:r>
      <w:r>
        <w:t xml:space="preserve">. Syftet med dessa är att bidra till att utveckla marknaden och att öka takten i klimatomställningen hos låntagarna. </w:t>
      </w:r>
    </w:p>
    <w:p w14:paraId="5785A247" w14:textId="147C5BBF" w:rsidR="00562D50" w:rsidRDefault="00BC1FE0" w:rsidP="00562D50">
      <w:pPr>
        <w:pStyle w:val="Rubrik3utannumrering"/>
      </w:pPr>
      <w:r w:rsidRPr="0019498A">
        <w:t>Regeringens prioriteringar</w:t>
      </w:r>
    </w:p>
    <w:p w14:paraId="3B75490C" w14:textId="36017A25" w:rsidR="00562D50" w:rsidRDefault="00BC1FE0" w:rsidP="00562D50">
      <w:pPr>
        <w:pStyle w:val="Brdtext"/>
      </w:pPr>
      <w:r>
        <w:t>Regeringen välkomnar att de internationella finansiella institutionerna inom sina mandat verkar för en omställning av de globala finansiella flödena och finans</w:t>
      </w:r>
      <w:r>
        <w:softHyphen/>
        <w:t>marknaden så att dessa bidrar till en hållbar utveckling. Institutionerna kan medverka till omställningen genom att sätta ambitiösa standarder för, samt genom att öka tillgången på, socialt och miljömässigt hållbara inve</w:t>
      </w:r>
      <w:r>
        <w:softHyphen/>
        <w:t xml:space="preserve">steringsalternativ. </w:t>
      </w:r>
    </w:p>
    <w:p w14:paraId="381A10FA" w14:textId="7EC9FAE4" w:rsidR="00562D50" w:rsidRDefault="00BC1FE0" w:rsidP="00562D50">
      <w:pPr>
        <w:pStyle w:val="Rubrik1"/>
      </w:pPr>
      <w:bookmarkStart w:id="25" w:name="_Toc62143044"/>
      <w:r>
        <w:t>Inflytande och effektiv styrning</w:t>
      </w:r>
      <w:bookmarkEnd w:id="25"/>
    </w:p>
    <w:p w14:paraId="2EDA3C99" w14:textId="047C51ED" w:rsidR="00562D50" w:rsidRDefault="00BC1FE0" w:rsidP="00562D50">
      <w:pPr>
        <w:pStyle w:val="Brdtext"/>
      </w:pPr>
      <w:r>
        <w:t>Det högsta beslutande organet i de internationella finansiella institutioner som behandlas i den här skrivelsen är guvernörsstyrelsen. För svensk del är finansministern guvernör i samtliga institutioner, med undantag för IMF där riksbankschefen är Sveriges guvernör. Beslut i guvernörsstyrelserna rör övergripande frågor. Guvernörsstyrelserna har delegerat besluts</w:t>
      </w:r>
      <w:r>
        <w:softHyphen/>
        <w:t xml:space="preserve">fattandet för beslut som rör institutionernas löpande verksamhet och interna styrning till exekutiv- eller direktörsstyrelser, som sammanträder flera gånger under året. Utifrån beslut av styrelserna leds arbetet vid </w:t>
      </w:r>
      <w:r>
        <w:lastRenderedPageBreak/>
        <w:t>institu</w:t>
      </w:r>
      <w:r>
        <w:softHyphen/>
        <w:t>tionerna av en verkställande direktör eller president. Institutionernas res</w:t>
      </w:r>
      <w:r>
        <w:softHyphen/>
        <w:t xml:space="preserve">pektive verksamhet bedrivs ofta i samarbete med andra institutioner. Styrningsstrukturen bidrar till en effektiv förvaltning, med målet att leverera en verksamhet av god kvalitet. </w:t>
      </w:r>
      <w:r w:rsidDel="00302C26">
        <w:t>Effektiv finansförvaltning är ett av riksdagens mål för finansmarknadsområdet (prop. 2015/16:1</w:t>
      </w:r>
      <w:r w:rsidR="00B729E6">
        <w:t>,</w:t>
      </w:r>
      <w:r w:rsidDel="00302C26">
        <w:t xml:space="preserve"> </w:t>
      </w:r>
      <w:proofErr w:type="spellStart"/>
      <w:r w:rsidDel="00302C26">
        <w:t>utg.omr</w:t>
      </w:r>
      <w:proofErr w:type="spellEnd"/>
      <w:r w:rsidDel="00302C26">
        <w:t>. 2, bet. 2015/</w:t>
      </w:r>
      <w:proofErr w:type="gramStart"/>
      <w:r w:rsidDel="00302C26">
        <w:t>16:FiU</w:t>
      </w:r>
      <w:proofErr w:type="gramEnd"/>
      <w:r w:rsidDel="00302C26">
        <w:t>2, rskr. 2015/16:118), och en väl utformad styrnings</w:t>
      </w:r>
      <w:r>
        <w:softHyphen/>
      </w:r>
      <w:r w:rsidDel="00302C26">
        <w:t>struktur och kostnadseffektiva lösningar kan bidra till detta.</w:t>
      </w:r>
    </w:p>
    <w:p w14:paraId="055391A0" w14:textId="449CDFAA" w:rsidR="00562D50" w:rsidRDefault="00BC1FE0" w:rsidP="00562D50">
      <w:pPr>
        <w:pStyle w:val="Brdtext"/>
        <w:ind w:firstLine="142"/>
      </w:pPr>
      <w:r>
        <w:t xml:space="preserve">Frågor som rör kapitalhöjningar och ägande påverkar medlemsländernas inflytande i institutionerna och är därför viktiga för dem. Nedan redogörs för väsentliga delar av utvecklingen i institutionerna gällande inflytande under 2019 och 2020. </w:t>
      </w:r>
    </w:p>
    <w:p w14:paraId="37B96323" w14:textId="63C47C5F" w:rsidR="00562D50" w:rsidRDefault="00BC1FE0" w:rsidP="00562D50">
      <w:pPr>
        <w:pStyle w:val="Rubrik2utannumrering"/>
      </w:pPr>
      <w:r>
        <w:t>IMF</w:t>
      </w:r>
    </w:p>
    <w:p w14:paraId="72066B02" w14:textId="70E21A30" w:rsidR="00562D50" w:rsidRDefault="00BC1FE0" w:rsidP="00562D50">
      <w:pPr>
        <w:pStyle w:val="Brdtextmedindrag"/>
        <w:ind w:firstLine="0"/>
      </w:pPr>
      <w:r>
        <w:t>Medlemsländernas ägande och inflytande i IMF styrs av de s.k. kvotandelarna. Storleken på kvotresurserna, och därmed kvotandelarna, sågs över inom ramen för IMF:s femtonde kvotöversyn, som avslutades i januari 2020. Översynen resulterade inte i någon kvothöjning eller för</w:t>
      </w:r>
      <w:r w:rsidR="0061502A">
        <w:softHyphen/>
      </w:r>
      <w:r>
        <w:t>ändrad s.k. kvotformel. Kvotformeln avgör hur röstandelar ska fördelas mellan medlemsländerna vid en kvothöjning och baseras på landets relativa storlek i världsekonomin, öppenhet, finansiella flöden och valuta</w:t>
      </w:r>
      <w:r>
        <w:softHyphen/>
        <w:t>reserv. En förändrad kvotformel var särskilt angelägen för vissa fram</w:t>
      </w:r>
      <w:r>
        <w:softHyphen/>
        <w:t>växande ekonomier, som önskar ett ökat inflytande i IMF i takt med att ländernas ekonomier växer. Det tidigare åtagandet från 2010 om att euro</w:t>
      </w:r>
      <w:r>
        <w:softHyphen/>
        <w:t>peiska avancerade ekonomier ska minska sin representation i IMF:s exe</w:t>
      </w:r>
      <w:r>
        <w:softHyphen/>
        <w:t>kutivstyrelse, till förmån för framväxande ekonomier och utveck</w:t>
      </w:r>
      <w:r>
        <w:softHyphen/>
        <w:t>lings</w:t>
      </w:r>
      <w:r>
        <w:softHyphen/>
        <w:t xml:space="preserve">länder, </w:t>
      </w:r>
      <w:r w:rsidR="0027552A">
        <w:t xml:space="preserve">slutfördes </w:t>
      </w:r>
      <w:r>
        <w:t>inte heller under den femtonde översynen. Den sex</w:t>
      </w:r>
      <w:r>
        <w:softHyphen/>
        <w:t>tonde kvotöversynen påbörjades i samband med att den femtonde över</w:t>
      </w:r>
      <w:r>
        <w:softHyphen/>
        <w:t>synen avslutades. Under denna översyn fortsätter diskussionerna om IMF:s resurser och medlemsländernas inflytande. Den sextonde kvot</w:t>
      </w:r>
      <w:r>
        <w:softHyphen/>
        <w:t>över</w:t>
      </w:r>
      <w:r>
        <w:softHyphen/>
        <w:t xml:space="preserve">synen ska avslutas innan den 15 december 2023. </w:t>
      </w:r>
    </w:p>
    <w:p w14:paraId="610F0110" w14:textId="44B95F59" w:rsidR="00562D50" w:rsidRDefault="00BC1FE0" w:rsidP="00562D50">
      <w:pPr>
        <w:pStyle w:val="Brdtextmedindrag"/>
      </w:pPr>
      <w:r>
        <w:t xml:space="preserve">Den </w:t>
      </w:r>
      <w:r w:rsidRPr="00F238B4">
        <w:t>17</w:t>
      </w:r>
      <w:r>
        <w:t xml:space="preserve"> december 2020 valde IMF:s medlemsländer finansminister Magdalena Andersson till ordförande för Internationella monetära och finansiella kommittén (IMFC), IMF:s högsta policy</w:t>
      </w:r>
      <w:r>
        <w:softHyphen/>
        <w:t xml:space="preserve">skapande organ. IMFC sammanträder normalt två gånger per år i samband med IMF:s vår- och årsmöten. Ordföranden leder </w:t>
      </w:r>
      <w:proofErr w:type="spellStart"/>
      <w:r>
        <w:t>IMFC:s</w:t>
      </w:r>
      <w:proofErr w:type="spellEnd"/>
      <w:r>
        <w:t xml:space="preserve"> möten, där</w:t>
      </w:r>
      <w:r w:rsidDel="00CA439E">
        <w:t xml:space="preserve"> </w:t>
      </w:r>
      <w:r>
        <w:t>agendan sätts för såväl IMF:s arbete som internationellt ekonomiskt sam</w:t>
      </w:r>
      <w:r>
        <w:softHyphen/>
        <w:t>arbete.</w:t>
      </w:r>
    </w:p>
    <w:p w14:paraId="154C0A57" w14:textId="131ABA92" w:rsidR="00562D50" w:rsidRDefault="00BC1FE0" w:rsidP="00562D50">
      <w:pPr>
        <w:pStyle w:val="Rubrik2utannumrering"/>
      </w:pPr>
      <w:r>
        <w:t>Världsbanksgruppen</w:t>
      </w:r>
    </w:p>
    <w:p w14:paraId="7B441B4B" w14:textId="5AEDBAF1" w:rsidR="00562D50" w:rsidRDefault="00BC1FE0" w:rsidP="00562D50">
      <w:pPr>
        <w:pStyle w:val="Brdtextmedindrag"/>
        <w:ind w:firstLine="0"/>
      </w:pPr>
      <w:r>
        <w:t>I Världsbanksgruppen pågår för närvarande översyner av röst- och ägar</w:t>
      </w:r>
      <w:r>
        <w:softHyphen/>
        <w:t xml:space="preserve">andelarna i IBRD, IDA och IFC, som beräknas avslutas 2021. Formeln för fördelningen av röst- och kapitalandelar i IBRD bygger på ländernas andel i världsekonomin och givarandelar till IDA, men ger ett grundskydd i form av ägarandelar till de minsta och fattigaste medlemsländerna. </w:t>
      </w:r>
    </w:p>
    <w:p w14:paraId="698D13F4" w14:textId="42483DE5" w:rsidR="00562D50" w:rsidRPr="00302C26" w:rsidRDefault="00BC1FE0" w:rsidP="00562D50">
      <w:pPr>
        <w:pStyle w:val="Brdtextmedindrag"/>
      </w:pPr>
      <w:r w:rsidRPr="00302C26">
        <w:t>I januari 20</w:t>
      </w:r>
      <w:r w:rsidR="00F151EE">
        <w:t>20</w:t>
      </w:r>
      <w:r w:rsidRPr="00302C26">
        <w:t xml:space="preserve"> fattade regeringen beslut om en ny svensk organisations</w:t>
      </w:r>
      <w:r>
        <w:softHyphen/>
      </w:r>
      <w:r w:rsidRPr="00302C26">
        <w:t>strategi för Världsbanksgruppen för perioden 2020–2023. Syftet med stra</w:t>
      </w:r>
      <w:r>
        <w:softHyphen/>
      </w:r>
      <w:r w:rsidRPr="00302C26">
        <w:t xml:space="preserve">tegin är bl.a. att möjliggöra för svenska aktörer, som Regeringskansliet och </w:t>
      </w:r>
      <w:r w:rsidRPr="00302C26">
        <w:lastRenderedPageBreak/>
        <w:t xml:space="preserve">Sida, att agera mer enhetligt och samstämmigt i sitt samarbete med </w:t>
      </w:r>
      <w:r>
        <w:t>Världs</w:t>
      </w:r>
      <w:r>
        <w:softHyphen/>
      </w:r>
      <w:r w:rsidRPr="00302C26">
        <w:t>bank</w:t>
      </w:r>
      <w:r>
        <w:t>s</w:t>
      </w:r>
      <w:r w:rsidRPr="00302C26">
        <w:t>gruppen, vilket i sin tur bidrar till</w:t>
      </w:r>
      <w:r>
        <w:t xml:space="preserve"> ett</w:t>
      </w:r>
      <w:r w:rsidRPr="00302C26">
        <w:t xml:space="preserve"> ökat svenskt inflytande. </w:t>
      </w:r>
    </w:p>
    <w:p w14:paraId="1B5DB776" w14:textId="1B724856" w:rsidR="00562D50" w:rsidRDefault="00BC1FE0" w:rsidP="00562D50">
      <w:pPr>
        <w:pStyle w:val="Rubrik2utannumrering"/>
      </w:pPr>
      <w:r>
        <w:t>EIB</w:t>
      </w:r>
    </w:p>
    <w:p w14:paraId="7019C411" w14:textId="2D1D2D66" w:rsidR="00562D50" w:rsidRPr="00316CD7" w:rsidRDefault="00BC1FE0" w:rsidP="00562D50">
      <w:pPr>
        <w:pStyle w:val="Brdtextmedindrag"/>
        <w:ind w:firstLine="0"/>
      </w:pPr>
      <w:r w:rsidRPr="00316CD7">
        <w:t>Det finns ing</w:t>
      </w:r>
      <w:r>
        <w:t>a</w:t>
      </w:r>
      <w:r w:rsidRPr="00316CD7">
        <w:t xml:space="preserve"> regl</w:t>
      </w:r>
      <w:r>
        <w:t>er</w:t>
      </w:r>
      <w:r w:rsidRPr="00316CD7">
        <w:t xml:space="preserve"> för hur ägarandelar i EIB ska fördelas, men huvud</w:t>
      </w:r>
      <w:r>
        <w:softHyphen/>
      </w:r>
      <w:r w:rsidRPr="00316CD7">
        <w:t>principen har varit att medlemsländernas relativa ekonomiska storlek när de gick med i institutionen legat till grund för deras ägarandel. Länder som har haft en högre tillväxttakt har därmed</w:t>
      </w:r>
      <w:r>
        <w:t xml:space="preserve"> </w:t>
      </w:r>
      <w:r w:rsidRPr="00316CD7">
        <w:t>blivit under</w:t>
      </w:r>
      <w:r w:rsidRPr="00316CD7">
        <w:softHyphen/>
        <w:t>representerade i förhållande till sin nuvarande BNP-andel.</w:t>
      </w:r>
      <w:r>
        <w:t xml:space="preserve"> I </w:t>
      </w:r>
      <w:r w:rsidRPr="00316CD7">
        <w:t>sam</w:t>
      </w:r>
      <w:r w:rsidRPr="00316CD7">
        <w:softHyphen/>
        <w:t>band med kapital</w:t>
      </w:r>
      <w:r>
        <w:softHyphen/>
      </w:r>
      <w:r w:rsidRPr="00316CD7">
        <w:t>höj</w:t>
      </w:r>
      <w:r>
        <w:softHyphen/>
      </w:r>
      <w:r w:rsidRPr="00316CD7">
        <w:t xml:space="preserve">ningen 2019 betalade Polen och Rumänien in </w:t>
      </w:r>
      <w:r>
        <w:t>ytterligare medel</w:t>
      </w:r>
      <w:r w:rsidRPr="00316CD7">
        <w:t xml:space="preserve"> till institu</w:t>
      </w:r>
      <w:r>
        <w:softHyphen/>
      </w:r>
      <w:r w:rsidRPr="00316CD7">
        <w:t>tionen för att på så sätt öka sin</w:t>
      </w:r>
      <w:r>
        <w:t>a</w:t>
      </w:r>
      <w:r w:rsidRPr="00316CD7">
        <w:t xml:space="preserve"> ägarandel</w:t>
      </w:r>
      <w:r>
        <w:t>ar</w:t>
      </w:r>
      <w:r w:rsidRPr="00316CD7">
        <w:t xml:space="preserve"> och därmed </w:t>
      </w:r>
      <w:r>
        <w:t xml:space="preserve">sitt </w:t>
      </w:r>
      <w:r w:rsidRPr="00316CD7">
        <w:t xml:space="preserve">inflytande. I </w:t>
      </w:r>
      <w:r>
        <w:t>anslutning till</w:t>
      </w:r>
      <w:r w:rsidRPr="00316CD7">
        <w:t xml:space="preserve"> kapitalhöjningen genomfördes även ett antal styrnings</w:t>
      </w:r>
      <w:r>
        <w:softHyphen/>
      </w:r>
      <w:r w:rsidRPr="00316CD7">
        <w:t>reformer</w:t>
      </w:r>
      <w:r>
        <w:t xml:space="preserve"> </w:t>
      </w:r>
      <w:r w:rsidRPr="00316CD7">
        <w:t xml:space="preserve">i EIB. </w:t>
      </w:r>
      <w:r>
        <w:t xml:space="preserve">Bland annat </w:t>
      </w:r>
      <w:r w:rsidRPr="00316CD7">
        <w:t>utökades användningen av kvalificerad majo</w:t>
      </w:r>
      <w:r>
        <w:softHyphen/>
      </w:r>
      <w:r w:rsidRPr="00316CD7">
        <w:t xml:space="preserve">ritet vid omröstningar i </w:t>
      </w:r>
      <w:r>
        <w:t>direktörs</w:t>
      </w:r>
      <w:r w:rsidRPr="00316CD7">
        <w:t>styrelsen</w:t>
      </w:r>
      <w:r>
        <w:t xml:space="preserve"> och ett nytt ramverk infördes </w:t>
      </w:r>
      <w:r w:rsidRPr="00316CD7">
        <w:t>för</w:t>
      </w:r>
      <w:r>
        <w:t xml:space="preserve"> att</w:t>
      </w:r>
      <w:r w:rsidRPr="00316CD7">
        <w:t xml:space="preserve"> säkerställa finansiellt hållbar</w:t>
      </w:r>
      <w:r>
        <w:t xml:space="preserve"> verksamhet</w:t>
      </w:r>
      <w:r w:rsidR="0061502A">
        <w:t>,</w:t>
      </w:r>
      <w:r>
        <w:t xml:space="preserve"> </w:t>
      </w:r>
      <w:r w:rsidRPr="00316CD7">
        <w:t xml:space="preserve">så att </w:t>
      </w:r>
      <w:r>
        <w:t xml:space="preserve">utlåningen </w:t>
      </w:r>
      <w:r w:rsidRPr="00316CD7">
        <w:t>inte per auto</w:t>
      </w:r>
      <w:r>
        <w:softHyphen/>
      </w:r>
      <w:r w:rsidRPr="00316CD7">
        <w:t>matik ska kräva regelbundna kapitalhöjningar från medlemsländerna</w:t>
      </w:r>
      <w:r>
        <w:t>.</w:t>
      </w:r>
    </w:p>
    <w:p w14:paraId="66776989" w14:textId="48C8D9E4" w:rsidR="00562D50" w:rsidRDefault="00BC1FE0" w:rsidP="00562D50">
      <w:pPr>
        <w:pStyle w:val="Rubrik2utannumrering"/>
      </w:pPr>
      <w:r>
        <w:t>EBRD</w:t>
      </w:r>
    </w:p>
    <w:p w14:paraId="2783C40D" w14:textId="54F7A31A" w:rsidR="00562D50" w:rsidRDefault="00BC1FE0" w:rsidP="00562D50">
      <w:pPr>
        <w:pStyle w:val="Brdtextmedindrag"/>
        <w:ind w:firstLine="0"/>
      </w:pPr>
      <w:r>
        <w:t>EBRD antog under 2019 tre uppdaterade policyer för god förvaltning för att stärka styrningen inom institutionen: en miljömässig och social policy, en policy om tillgång till information samt en policy för ansvarsutkrävning i samband med projekt. Under 2020 antog EBRD sitt första sammanhållna visselblåsarregelverk och en process inleddes för att revidera institu</w:t>
      </w:r>
      <w:r>
        <w:softHyphen/>
        <w:t xml:space="preserve">tionens uppförandekod. </w:t>
      </w:r>
    </w:p>
    <w:p w14:paraId="4B2A61C0" w14:textId="6BA67FF7" w:rsidR="00562D50" w:rsidRDefault="00BC1FE0" w:rsidP="00562D50">
      <w:pPr>
        <w:pStyle w:val="Rubrik2utannumrering"/>
      </w:pPr>
      <w:r>
        <w:t>NIB</w:t>
      </w:r>
    </w:p>
    <w:p w14:paraId="0504F494" w14:textId="6BC4132F" w:rsidR="00562D50" w:rsidRDefault="00BC1FE0" w:rsidP="00562D50">
      <w:pPr>
        <w:pStyle w:val="Brdtextmedindrag"/>
        <w:ind w:firstLine="0"/>
      </w:pPr>
      <w:r>
        <w:t>Stadgeändringarna som genomfördes i NIB under 2020 innebär bl.a. att ett nytt riskbaserat ramverk för institutionens kapital- och likviditets</w:t>
      </w:r>
      <w:r>
        <w:softHyphen/>
        <w:t>hantering infördes. S</w:t>
      </w:r>
      <w:r w:rsidRPr="00A23EF2">
        <w:t>yfte</w:t>
      </w:r>
      <w:r>
        <w:t>t med detta är</w:t>
      </w:r>
      <w:r w:rsidRPr="00A23EF2">
        <w:t xml:space="preserve"> att anpassa </w:t>
      </w:r>
      <w:r>
        <w:t xml:space="preserve">ramverket i </w:t>
      </w:r>
      <w:r w:rsidRPr="00A23EF2">
        <w:t>NIB till framför</w:t>
      </w:r>
      <w:r>
        <w:t xml:space="preserve"> </w:t>
      </w:r>
      <w:r w:rsidRPr="001A72E1">
        <w:t xml:space="preserve">allt </w:t>
      </w:r>
      <w:r w:rsidRPr="002D4EE4">
        <w:t>Baselreglerna</w:t>
      </w:r>
      <w:r w:rsidRPr="001A72E1">
        <w:t xml:space="preserve">, och </w:t>
      </w:r>
      <w:r>
        <w:t xml:space="preserve">därmed </w:t>
      </w:r>
      <w:r w:rsidRPr="001A72E1">
        <w:t>skapa ett</w:t>
      </w:r>
      <w:r>
        <w:t xml:space="preserve"> </w:t>
      </w:r>
      <w:r w:rsidRPr="001A72E1" w:rsidDel="00FD39E5">
        <w:t xml:space="preserve">mer </w:t>
      </w:r>
      <w:r>
        <w:t>transparent kapital- och likvidi</w:t>
      </w:r>
      <w:r>
        <w:softHyphen/>
        <w:t>tets</w:t>
      </w:r>
      <w:r w:rsidRPr="002D4EE4">
        <w:t>hanteringsramverk</w:t>
      </w:r>
      <w:r>
        <w:t xml:space="preserve"> som tar hänsyn till risk. Det nya ramverket bidrar därmed till att stärka medlemsländernas insyn i och kontroll av NIB:s verksamhet.</w:t>
      </w:r>
    </w:p>
    <w:p w14:paraId="1B10F329" w14:textId="057F00C3" w:rsidR="00562D50" w:rsidRDefault="00BC1FE0" w:rsidP="00562D50">
      <w:pPr>
        <w:pStyle w:val="Rubrik2utannumrering"/>
      </w:pPr>
      <w:r>
        <w:t>AIIB</w:t>
      </w:r>
    </w:p>
    <w:p w14:paraId="37B83652" w14:textId="23E785A2" w:rsidR="00562D50" w:rsidRDefault="00BC1FE0" w:rsidP="00562D50">
      <w:pPr>
        <w:pStyle w:val="Brdtextmedindrag"/>
        <w:ind w:firstLine="0"/>
      </w:pPr>
      <w:r>
        <w:t xml:space="preserve">Enligt </w:t>
      </w:r>
      <w:proofErr w:type="spellStart"/>
      <w:r>
        <w:t>AIIB:s</w:t>
      </w:r>
      <w:proofErr w:type="spellEnd"/>
      <w:r>
        <w:t xml:space="preserve"> stadga ska de asiatiska medlemsländerna inneha minst 75 procent av rösterna i institutionen. Kina har drygt 26 procent och de två europeiska valkretsarna tillsammans ca 23 procent. </w:t>
      </w:r>
      <w:proofErr w:type="spellStart"/>
      <w:r>
        <w:t>AIIB:s</w:t>
      </w:r>
      <w:proofErr w:type="spellEnd"/>
      <w:r>
        <w:t xml:space="preserve"> styrning ut</w:t>
      </w:r>
      <w:r>
        <w:softHyphen/>
        <w:t>märks av att betydande beslutanderätt har delegerats till presidenten. Presi</w:t>
      </w:r>
      <w:r>
        <w:softHyphen/>
        <w:t xml:space="preserve">denten beslutar i de flesta fall om projekt på grundval av övergripande sektorsstrategier som direktörsstyrelsen godkänt. Ett särskilt ramverk för ansvarsutkrävande av presidenten beslutades 2018, och kommer att ses </w:t>
      </w:r>
      <w:r>
        <w:lastRenderedPageBreak/>
        <w:t>över under 2021. Det reglerar direktörsstyrelsens roll i AIIB, t.ex. när det gäller att besluta om policyer och strategier samt styrelsens ansvar för besluten inför guvernörsstyrelsen. Ramverket inkluderar också processen för godkännande av projekt och principer för delegering av beslut till pre</w:t>
      </w:r>
      <w:r>
        <w:softHyphen/>
        <w:t>si</w:t>
      </w:r>
      <w:r>
        <w:softHyphen/>
        <w:t xml:space="preserve">denten, samt hur presidenten hålls ansvarig för sitt arbete. Under 2019 stärktes direktörsstyrelsens insyn i </w:t>
      </w:r>
      <w:proofErr w:type="spellStart"/>
      <w:r>
        <w:t>AIIB:s</w:t>
      </w:r>
      <w:proofErr w:type="spellEnd"/>
      <w:r>
        <w:t xml:space="preserve"> verksamhet, bl.a. genom att en särskild enhet etablerades som ansvarar för klagomål mot projekt, projekt</w:t>
      </w:r>
      <w:r w:rsidR="0061502A">
        <w:softHyphen/>
      </w:r>
      <w:r>
        <w:t xml:space="preserve">utvärdering och arbetet mot bedrägeri och korruption. </w:t>
      </w:r>
    </w:p>
    <w:p w14:paraId="7EB49DF7" w14:textId="41B0E863" w:rsidR="00562D50" w:rsidRDefault="00BC1FE0" w:rsidP="00562D50">
      <w:pPr>
        <w:pStyle w:val="Rubrik2utannumrering"/>
      </w:pPr>
      <w:r w:rsidRPr="00C65E71">
        <w:t>Regeringens prioriteringar</w:t>
      </w:r>
    </w:p>
    <w:p w14:paraId="721D1938" w14:textId="78186DAA" w:rsidR="00562D50" w:rsidRDefault="00BC1FE0" w:rsidP="00562D50">
      <w:pPr>
        <w:pStyle w:val="Brdtext"/>
      </w:pPr>
      <w:r w:rsidRPr="00BA5505">
        <w:t>Regeringen anser att det är angeläget att förhandlingar om</w:t>
      </w:r>
      <w:r>
        <w:t xml:space="preserve"> med</w:t>
      </w:r>
      <w:r>
        <w:softHyphen/>
        <w:t>lems</w:t>
      </w:r>
      <w:r>
        <w:softHyphen/>
        <w:t>ländernas röststyrka och därmed</w:t>
      </w:r>
      <w:r w:rsidRPr="00BA5505">
        <w:t xml:space="preserve"> inflytande sker inom ramen för </w:t>
      </w:r>
      <w:r>
        <w:t>de inter</w:t>
      </w:r>
      <w:r>
        <w:softHyphen/>
        <w:t xml:space="preserve">nationella finansiella </w:t>
      </w:r>
      <w:r w:rsidRPr="00BA5505">
        <w:t>institutionernas organ, så att alla med</w:t>
      </w:r>
      <w:r>
        <w:softHyphen/>
      </w:r>
      <w:r w:rsidRPr="00BA5505">
        <w:t>lemsländer ges möjlighet till insyn och inflytande</w:t>
      </w:r>
      <w:r>
        <w:t>.</w:t>
      </w:r>
      <w:r w:rsidRPr="00BA5505" w:rsidDel="00644E1A">
        <w:t xml:space="preserve"> </w:t>
      </w:r>
      <w:r w:rsidRPr="00BA5505">
        <w:t>Regeringen stödjer pro</w:t>
      </w:r>
      <w:r>
        <w:softHyphen/>
      </w:r>
      <w:r w:rsidRPr="00BA5505">
        <w:t>cesser för att långsiktigt stärka låg- och medelinkomstländers inflytande</w:t>
      </w:r>
      <w:r>
        <w:t xml:space="preserve"> som en följd av deras ökade andel i världsekonomin.</w:t>
      </w:r>
      <w:r w:rsidRPr="00BA5505">
        <w:t xml:space="preserve"> Regeringen anser att det är viktigt att institutionernas styrning leder till tydliga prioriteringar</w:t>
      </w:r>
      <w:r>
        <w:t>,</w:t>
      </w:r>
      <w:r w:rsidRPr="00BA5505">
        <w:t xml:space="preserve"> och att verk</w:t>
      </w:r>
      <w:r>
        <w:softHyphen/>
      </w:r>
      <w:r w:rsidRPr="00BA5505">
        <w:t>samheten inriktas på de områden där behove</w:t>
      </w:r>
      <w:r>
        <w:t>n</w:t>
      </w:r>
      <w:r w:rsidRPr="00BA5505">
        <w:t xml:space="preserve"> är som störst och i de sek</w:t>
      </w:r>
      <w:r>
        <w:softHyphen/>
      </w:r>
      <w:r w:rsidRPr="00BA5505">
        <w:t xml:space="preserve">torer där respektive institution har ett tydligt mervärde. På så sätt kan verksamheterna bedrivas på ett effektivt sätt. Regeringen verkar generellt för kostnadseffektivitet </w:t>
      </w:r>
      <w:r>
        <w:t>och budget</w:t>
      </w:r>
      <w:r>
        <w:softHyphen/>
        <w:t xml:space="preserve">restriktivitet, t.ex. genom att motsätta sig </w:t>
      </w:r>
      <w:r w:rsidRPr="00BA5505">
        <w:t>omotiverade löneförhöjningar</w:t>
      </w:r>
      <w:r>
        <w:t xml:space="preserve"> för personal och ledning</w:t>
      </w:r>
      <w:r w:rsidRPr="00BA5505">
        <w:t>.</w:t>
      </w:r>
    </w:p>
    <w:p w14:paraId="6B33AF22" w14:textId="7A0BA14B" w:rsidR="00562D50" w:rsidRDefault="00BC1FE0" w:rsidP="00562D50">
      <w:pPr>
        <w:pStyle w:val="Rubrik1"/>
      </w:pPr>
      <w:bookmarkStart w:id="26" w:name="_Toc62143045"/>
      <w:r>
        <w:t>Viktiga framtida frågor i institutionerna</w:t>
      </w:r>
      <w:bookmarkEnd w:id="26"/>
    </w:p>
    <w:p w14:paraId="70EECDFC" w14:textId="200D3C63" w:rsidR="00562D50" w:rsidRDefault="00BC1FE0" w:rsidP="00562D50">
      <w:pPr>
        <w:pStyle w:val="Brdtext"/>
      </w:pPr>
      <w:r w:rsidRPr="003624D5">
        <w:t xml:space="preserve">De internationella finansiella institutionernas arbete kommer </w:t>
      </w:r>
      <w:r>
        <w:t>under de kommande åren</w:t>
      </w:r>
      <w:r w:rsidRPr="003624D5">
        <w:t xml:space="preserve"> att präglas av </w:t>
      </w:r>
      <w:r>
        <w:t xml:space="preserve">hur de kan bistå sina medlemsländer i återhämtningen </w:t>
      </w:r>
      <w:bookmarkStart w:id="27" w:name="_Hlk55404841"/>
      <w:r>
        <w:t xml:space="preserve">från </w:t>
      </w:r>
      <w:r w:rsidRPr="00902BCC">
        <w:t xml:space="preserve">spridningen av </w:t>
      </w:r>
      <w:r w:rsidRPr="003624D5">
        <w:t xml:space="preserve">covid-19 </w:t>
      </w:r>
      <w:bookmarkEnd w:id="27"/>
      <w:r w:rsidRPr="003624D5">
        <w:t>och dess konsekvenser</w:t>
      </w:r>
      <w:r>
        <w:t>. Detta kommer sannolikt innebära en fortsatt hög</w:t>
      </w:r>
      <w:r w:rsidRPr="003624D5">
        <w:t xml:space="preserve"> efterfrågan på lån och investeringar</w:t>
      </w:r>
      <w:r>
        <w:t xml:space="preserve"> från institutionerna</w:t>
      </w:r>
      <w:r w:rsidRPr="003624D5">
        <w:t xml:space="preserve">. </w:t>
      </w:r>
    </w:p>
    <w:p w14:paraId="36D270CA" w14:textId="18496C1D" w:rsidR="00562D50" w:rsidRPr="00950F2A" w:rsidRDefault="00BC1FE0" w:rsidP="00562D50">
      <w:pPr>
        <w:pStyle w:val="Rubrik2utannumrering"/>
      </w:pPr>
      <w:r>
        <w:t>IMF</w:t>
      </w:r>
    </w:p>
    <w:p w14:paraId="146132B6" w14:textId="76E20CB1" w:rsidR="00562D50" w:rsidRPr="003624D5" w:rsidRDefault="00BC1FE0" w:rsidP="00562D50">
      <w:pPr>
        <w:pStyle w:val="Brdtext"/>
      </w:pPr>
      <w:r w:rsidRPr="003624D5">
        <w:t xml:space="preserve">IMF </w:t>
      </w:r>
      <w:r>
        <w:t xml:space="preserve">kommer </w:t>
      </w:r>
      <w:r w:rsidRPr="003624D5">
        <w:t xml:space="preserve">framöver </w:t>
      </w:r>
      <w:r>
        <w:t xml:space="preserve">att </w:t>
      </w:r>
      <w:r w:rsidRPr="003624D5">
        <w:t xml:space="preserve">arbeta för en återhämtning </w:t>
      </w:r>
      <w:r w:rsidRPr="000634BA">
        <w:t xml:space="preserve">från pandemin </w:t>
      </w:r>
      <w:r w:rsidRPr="003624D5">
        <w:t xml:space="preserve">som främjar jämställdhet, jämlikhet och miljö- och klimat. Åtgärder väntas </w:t>
      </w:r>
      <w:r>
        <w:t xml:space="preserve">vidtas </w:t>
      </w:r>
      <w:r w:rsidRPr="003624D5">
        <w:t xml:space="preserve">för att ytterligare integrera </w:t>
      </w:r>
      <w:r>
        <w:t xml:space="preserve">dessa </w:t>
      </w:r>
      <w:r w:rsidRPr="003624D5">
        <w:t xml:space="preserve">aspekter i IMF:s verksamhet och öka </w:t>
      </w:r>
      <w:r>
        <w:t xml:space="preserve">institutionens </w:t>
      </w:r>
      <w:r w:rsidRPr="003624D5">
        <w:t>kompetens på dessa områden. Låginkomstländers åter</w:t>
      </w:r>
      <w:r w:rsidR="00EA6341">
        <w:softHyphen/>
      </w:r>
      <w:r w:rsidRPr="003624D5">
        <w:t xml:space="preserve">hämtning kommer till stor del bero på </w:t>
      </w:r>
      <w:r>
        <w:t>om de har en hållbar skuldsituation. Flera av dem</w:t>
      </w:r>
      <w:r w:rsidRPr="003624D5">
        <w:t xml:space="preserve"> befinner sig i eller riskerar att hamna i en ohållbar skuldsituation. IMF och Världsbanken har åtagit sig att bistå med analyser, data, råd</w:t>
      </w:r>
      <w:r>
        <w:softHyphen/>
      </w:r>
      <w:r w:rsidRPr="003624D5">
        <w:t>givning och kompetensutveckling gällande skuld</w:t>
      </w:r>
      <w:r>
        <w:softHyphen/>
      </w:r>
      <w:r w:rsidRPr="003624D5">
        <w:t>rela</w:t>
      </w:r>
      <w:r>
        <w:softHyphen/>
      </w:r>
      <w:r w:rsidRPr="003624D5">
        <w:t>terade frågor inom ramen för det tillfälliga uppskov på skuldbetalningar som offentliga bilaterala fordringsägare</w:t>
      </w:r>
      <w:r>
        <w:t xml:space="preserve"> har</w:t>
      </w:r>
      <w:r w:rsidRPr="003624D5">
        <w:t xml:space="preserve"> beslutat att erbjuda låg</w:t>
      </w:r>
      <w:r>
        <w:softHyphen/>
      </w:r>
      <w:r w:rsidRPr="003624D5">
        <w:t>in</w:t>
      </w:r>
      <w:r>
        <w:softHyphen/>
      </w:r>
      <w:r w:rsidRPr="003624D5">
        <w:t xml:space="preserve">komstländer under 2020 och första halvåret 2021. </w:t>
      </w:r>
    </w:p>
    <w:p w14:paraId="6FE334D3" w14:textId="3D4A21EC" w:rsidR="00562D50" w:rsidRPr="003624D5" w:rsidRDefault="00BC1FE0" w:rsidP="00562D50">
      <w:pPr>
        <w:pStyle w:val="Brdtextmedindrag"/>
      </w:pPr>
      <w:r w:rsidRPr="003624D5">
        <w:lastRenderedPageBreak/>
        <w:t>I syfte att utveckla sin rådgivning gällande länders förmåga att hantera ekonomiska chocker har IMF påbörjat ett arbete med att ta fram ett inte</w:t>
      </w:r>
      <w:r>
        <w:softHyphen/>
      </w:r>
      <w:r w:rsidRPr="003624D5">
        <w:t>grerat policyramverk</w:t>
      </w:r>
      <w:r>
        <w:t>.</w:t>
      </w:r>
      <w:r w:rsidRPr="003624D5">
        <w:t xml:space="preserve"> </w:t>
      </w:r>
      <w:r>
        <w:t>A</w:t>
      </w:r>
      <w:r w:rsidRPr="003624D5">
        <w:t>rbete</w:t>
      </w:r>
      <w:r>
        <w:t>t</w:t>
      </w:r>
      <w:r w:rsidRPr="003624D5" w:rsidDel="004D0E4D">
        <w:t xml:space="preserve"> </w:t>
      </w:r>
      <w:r w:rsidRPr="003624D5">
        <w:t>väntas fortlöpa under kommande år. Ram</w:t>
      </w:r>
      <w:r w:rsidR="00EA6341">
        <w:softHyphen/>
      </w:r>
      <w:r w:rsidRPr="003624D5">
        <w:t>verket ska bidra till att öka förståelsen för möjliga policyval vid</w:t>
      </w:r>
      <w:r>
        <w:t xml:space="preserve"> eko</w:t>
      </w:r>
      <w:r>
        <w:softHyphen/>
        <w:t>nomiska</w:t>
      </w:r>
      <w:r w:rsidRPr="003624D5">
        <w:t xml:space="preserve"> chocker, </w:t>
      </w:r>
      <w:r>
        <w:t>t.ex. användningen</w:t>
      </w:r>
      <w:r w:rsidRPr="003624D5">
        <w:t xml:space="preserve"> av penningpolitiska åtgärder, växel</w:t>
      </w:r>
      <w:r>
        <w:softHyphen/>
      </w:r>
      <w:r w:rsidRPr="003624D5">
        <w:t>kurs</w:t>
      </w:r>
      <w:r>
        <w:softHyphen/>
      </w:r>
      <w:r w:rsidRPr="003624D5">
        <w:t xml:space="preserve">justeringar, makrotillsyn och </w:t>
      </w:r>
      <w:r w:rsidR="0027552A">
        <w:t>hantering</w:t>
      </w:r>
      <w:r w:rsidR="0027552A" w:rsidRPr="003624D5">
        <w:t xml:space="preserve"> </w:t>
      </w:r>
      <w:r w:rsidRPr="003624D5">
        <w:t>av</w:t>
      </w:r>
      <w:r w:rsidR="0027552A">
        <w:t xml:space="preserve"> volatila</w:t>
      </w:r>
      <w:r w:rsidRPr="003624D5">
        <w:t xml:space="preserve"> kapitalflöden.</w:t>
      </w:r>
    </w:p>
    <w:p w14:paraId="3152DE1C" w14:textId="0ACD0684" w:rsidR="00562D50" w:rsidRDefault="00BC1FE0" w:rsidP="00562D50">
      <w:pPr>
        <w:pStyle w:val="Rubrik2utannumrering"/>
      </w:pPr>
      <w:r>
        <w:t>Världsbanksgruppen</w:t>
      </w:r>
    </w:p>
    <w:p w14:paraId="7A6E7224" w14:textId="50548D99" w:rsidR="00562D50" w:rsidRPr="003624D5" w:rsidRDefault="00BC1FE0" w:rsidP="00562D50">
      <w:pPr>
        <w:pStyle w:val="Brdtextmedindrag"/>
        <w:ind w:firstLine="0"/>
      </w:pPr>
      <w:r w:rsidRPr="003624D5">
        <w:t>Den globala recessionens växande socioekonomiska effekter slår sär</w:t>
      </w:r>
      <w:r>
        <w:softHyphen/>
      </w:r>
      <w:r w:rsidRPr="003624D5">
        <w:t xml:space="preserve">skilt hårt mot fattiga och utsatta människor. Världsbanken kommer </w:t>
      </w:r>
      <w:r>
        <w:t>därför de kommande åren behöva</w:t>
      </w:r>
      <w:r w:rsidRPr="003624D5">
        <w:t xml:space="preserve"> stötta länder i återhämtningen</w:t>
      </w:r>
      <w:r>
        <w:t xml:space="preserve"> i ett läge</w:t>
      </w:r>
      <w:r w:rsidRPr="003624D5">
        <w:t xml:space="preserve"> då pan</w:t>
      </w:r>
      <w:r w:rsidR="00EA6341">
        <w:softHyphen/>
      </w:r>
      <w:r w:rsidRPr="003624D5">
        <w:t>demin väntas innebära att ett stort antal människor i låg- och medelin</w:t>
      </w:r>
      <w:r>
        <w:softHyphen/>
      </w:r>
      <w:r w:rsidRPr="003624D5">
        <w:t>komstländer tvingas tillbaka till fattigdom</w:t>
      </w:r>
      <w:r>
        <w:t>. A</w:t>
      </w:r>
      <w:r w:rsidRPr="003624D5">
        <w:t>genda 2030 kommer fortsatt att vara en integrerad del av verksamhet</w:t>
      </w:r>
      <w:r>
        <w:t>en, liksom stöd till verksam</w:t>
      </w:r>
      <w:r>
        <w:softHyphen/>
        <w:t>hets</w:t>
      </w:r>
      <w:r w:rsidR="00EA6341">
        <w:softHyphen/>
      </w:r>
      <w:r>
        <w:t>ländernas genomförande av Parisavtalet</w:t>
      </w:r>
      <w:r w:rsidRPr="003624D5">
        <w:t xml:space="preserve">. </w:t>
      </w:r>
      <w:r>
        <w:t>Medlemsländernas s</w:t>
      </w:r>
      <w:r w:rsidRPr="003624D5">
        <w:t>kuld</w:t>
      </w:r>
      <w:r>
        <w:softHyphen/>
      </w:r>
      <w:r w:rsidRPr="003624D5">
        <w:t>sättning och inhemsk</w:t>
      </w:r>
      <w:r>
        <w:t>a</w:t>
      </w:r>
      <w:r w:rsidRPr="003624D5">
        <w:t xml:space="preserve"> resursmobilisering </w:t>
      </w:r>
      <w:r w:rsidR="00597783">
        <w:t>samt privat resursmobilisering</w:t>
      </w:r>
      <w:r w:rsidRPr="003624D5">
        <w:t xml:space="preserve"> väntas </w:t>
      </w:r>
      <w:r>
        <w:t>t</w:t>
      </w:r>
      <w:r w:rsidRPr="003624D5">
        <w:t xml:space="preserve">ill följd av </w:t>
      </w:r>
      <w:r w:rsidRPr="00902BCC">
        <w:t xml:space="preserve">spridningen av </w:t>
      </w:r>
      <w:r w:rsidRPr="003624D5">
        <w:t>covid-19</w:t>
      </w:r>
      <w:r>
        <w:t xml:space="preserve"> i större utsträckning än tidigare </w:t>
      </w:r>
      <w:r w:rsidRPr="003624D5">
        <w:t xml:space="preserve">vara centrala frågor för </w:t>
      </w:r>
      <w:r>
        <w:t>Världsbanksgruppen</w:t>
      </w:r>
      <w:r w:rsidRPr="003624D5">
        <w:t>.</w:t>
      </w:r>
      <w:r w:rsidR="003442D3">
        <w:t xml:space="preserve"> </w:t>
      </w:r>
      <w:r w:rsidRPr="003624D5">
        <w:t xml:space="preserve">En annan viktig fråga </w:t>
      </w:r>
      <w:r>
        <w:t xml:space="preserve">kommer att vara Världsbankens resurssituation och om institutionen har tillräckligt med kapital för att kunna möta medlemsländernas behov med anledning av pandemin. Det är även viktigt att institutionerna vidtar de åtgärder som de åtagit sig att göra i samband med besluten om de tidigare </w:t>
      </w:r>
      <w:r w:rsidRPr="003624D5">
        <w:t>kapital</w:t>
      </w:r>
      <w:r>
        <w:softHyphen/>
      </w:r>
      <w:r w:rsidRPr="003624D5">
        <w:t>höjning</w:t>
      </w:r>
      <w:r>
        <w:t>arna</w:t>
      </w:r>
      <w:r w:rsidRPr="003624D5">
        <w:t xml:space="preserve"> i IBRD och IFC</w:t>
      </w:r>
      <w:r>
        <w:t xml:space="preserve">. </w:t>
      </w:r>
      <w:r w:rsidRPr="003624D5">
        <w:t xml:space="preserve">Världsbanksgruppen </w:t>
      </w:r>
      <w:r>
        <w:t>fram</w:t>
      </w:r>
      <w:r>
        <w:softHyphen/>
        <w:t xml:space="preserve">håller </w:t>
      </w:r>
      <w:r w:rsidRPr="003624D5">
        <w:t>även behovet av ökade investeringar i humankapital (hälsa och utbildning) för att främja ekonomisk tillväxt, produktivitet</w:t>
      </w:r>
      <w:r>
        <w:t>,</w:t>
      </w:r>
      <w:r w:rsidRPr="003624D5">
        <w:t xml:space="preserve"> och för att hantera de möjlig</w:t>
      </w:r>
      <w:r w:rsidR="00EA6341">
        <w:softHyphen/>
      </w:r>
      <w:r w:rsidRPr="003624D5">
        <w:t xml:space="preserve">heter och utmaningar som den tekniska utvecklingen innebär. </w:t>
      </w:r>
    </w:p>
    <w:p w14:paraId="1DCCAD85" w14:textId="28FE37B0" w:rsidR="00562D50" w:rsidRDefault="00BC1FE0" w:rsidP="00562D50">
      <w:pPr>
        <w:pStyle w:val="Rubrik2utannumrering"/>
      </w:pPr>
      <w:r>
        <w:t>EIB</w:t>
      </w:r>
    </w:p>
    <w:p w14:paraId="7A1DDA11" w14:textId="6FAC730F" w:rsidR="00562D50" w:rsidRPr="003624D5" w:rsidRDefault="00BC1FE0" w:rsidP="00562D50">
      <w:pPr>
        <w:pStyle w:val="Brdtextmedindrag"/>
        <w:ind w:firstLine="0"/>
      </w:pPr>
      <w:r w:rsidRPr="003624D5">
        <w:t>EIB:s uppdrag är att bidra till att uppfylla EU:s politiska mål genom att bevilja lån och garantier till investeringsprojekt. De kommande åren kommer det innebära ett stort fokus på miljö</w:t>
      </w:r>
      <w:r>
        <w:t>,</w:t>
      </w:r>
      <w:r w:rsidRPr="003624D5">
        <w:t xml:space="preserve"> klimat och digitalisering. För att </w:t>
      </w:r>
      <w:r>
        <w:t>EIB</w:t>
      </w:r>
      <w:r w:rsidRPr="003624D5" w:rsidDel="00AA3A88">
        <w:t xml:space="preserve"> </w:t>
      </w:r>
      <w:r w:rsidRPr="003624D5">
        <w:t xml:space="preserve">ska kunna genomföra fler och mer riskfyllda projekt på dessa områden </w:t>
      </w:r>
      <w:r>
        <w:t>får</w:t>
      </w:r>
      <w:r w:rsidRPr="003624D5">
        <w:t xml:space="preserve"> </w:t>
      </w:r>
      <w:r>
        <w:t xml:space="preserve">institutionen </w:t>
      </w:r>
      <w:r w:rsidRPr="003624D5">
        <w:t xml:space="preserve">stöd från ett antal program i EU:s fleråriga budgetram 2021–2027. </w:t>
      </w:r>
      <w:r>
        <w:t xml:space="preserve">Bland annat kommer </w:t>
      </w:r>
      <w:r w:rsidRPr="003624D5">
        <w:t>Europeiska fonden för stra</w:t>
      </w:r>
      <w:r>
        <w:softHyphen/>
      </w:r>
      <w:r w:rsidRPr="003624D5">
        <w:t xml:space="preserve">tegiska investeringar </w:t>
      </w:r>
      <w:r>
        <w:t>fr.o.m.</w:t>
      </w:r>
      <w:r w:rsidRPr="003624D5">
        <w:t xml:space="preserve"> 2021</w:t>
      </w:r>
      <w:r w:rsidRPr="003624D5" w:rsidDel="001C0556">
        <w:t xml:space="preserve"> </w:t>
      </w:r>
      <w:r w:rsidRPr="003624D5">
        <w:t xml:space="preserve">att ersättas av </w:t>
      </w:r>
      <w:proofErr w:type="spellStart"/>
      <w:r w:rsidRPr="003624D5">
        <w:t>InvestEU</w:t>
      </w:r>
      <w:proofErr w:type="spellEnd"/>
      <w:r w:rsidRPr="003624D5">
        <w:t>-pro</w:t>
      </w:r>
      <w:r>
        <w:softHyphen/>
      </w:r>
      <w:r w:rsidRPr="003624D5">
        <w:t xml:space="preserve">grammet. </w:t>
      </w:r>
      <w:r>
        <w:t xml:space="preserve">Det senare </w:t>
      </w:r>
      <w:r w:rsidRPr="003624D5">
        <w:t xml:space="preserve">programmet innebär att EIB kommer </w:t>
      </w:r>
      <w:r>
        <w:t xml:space="preserve">att </w:t>
      </w:r>
      <w:r w:rsidRPr="003624D5">
        <w:t xml:space="preserve">kunna fortsätta investera i högriskprojekt som bidrar till ett starkare innovations- och investeringsklimat i EU. Genom </w:t>
      </w:r>
      <w:proofErr w:type="spellStart"/>
      <w:r w:rsidRPr="003624D5">
        <w:t>InvestEU</w:t>
      </w:r>
      <w:proofErr w:type="spellEnd"/>
      <w:r w:rsidRPr="003624D5">
        <w:t xml:space="preserve"> kommer EIB även bidra till att målen i </w:t>
      </w:r>
      <w:r>
        <w:t xml:space="preserve">Europeiska </w:t>
      </w:r>
      <w:r w:rsidRPr="003624D5">
        <w:t xml:space="preserve">kommissionens gröna giv uppnås. Inom ramarna för </w:t>
      </w:r>
      <w:r>
        <w:t xml:space="preserve">den </w:t>
      </w:r>
      <w:r w:rsidRPr="003624D5">
        <w:t xml:space="preserve">gröna given, närmare bestämt mekanismen för rättvis omställning, kommer EIB även att tilldelas ett särskilt mandat för att främja hållbara investeringar i </w:t>
      </w:r>
      <w:r>
        <w:t xml:space="preserve">den </w:t>
      </w:r>
      <w:r w:rsidRPr="003624D5">
        <w:t>offentlig</w:t>
      </w:r>
      <w:r>
        <w:t>a</w:t>
      </w:r>
      <w:r w:rsidRPr="003624D5">
        <w:t xml:space="preserve"> sektor</w:t>
      </w:r>
      <w:r>
        <w:t>n</w:t>
      </w:r>
      <w:r w:rsidRPr="003624D5">
        <w:t xml:space="preserve">. </w:t>
      </w:r>
    </w:p>
    <w:p w14:paraId="2FC182BD" w14:textId="25182327" w:rsidR="00562D50" w:rsidRDefault="00BC1FE0" w:rsidP="00562D50">
      <w:pPr>
        <w:pStyle w:val="Rubrik2utannumrering"/>
      </w:pPr>
      <w:r>
        <w:lastRenderedPageBreak/>
        <w:t>EBRD</w:t>
      </w:r>
    </w:p>
    <w:p w14:paraId="6643BC47" w14:textId="6E363B5C" w:rsidR="00562D50" w:rsidRDefault="00BC1FE0" w:rsidP="00562D50">
      <w:pPr>
        <w:pStyle w:val="Brdtextmedindrag"/>
        <w:ind w:firstLine="0"/>
      </w:pPr>
      <w:r w:rsidRPr="003624D5">
        <w:t>EBRD</w:t>
      </w:r>
      <w:r>
        <w:t xml:space="preserve"> kommer att fatta beslut om</w:t>
      </w:r>
      <w:r w:rsidRPr="003624D5">
        <w:t xml:space="preserve"> </w:t>
      </w:r>
      <w:r>
        <w:t>e</w:t>
      </w:r>
      <w:r w:rsidRPr="003624D5">
        <w:t xml:space="preserve">n eventuell framtida expansion </w:t>
      </w:r>
      <w:r>
        <w:t xml:space="preserve">av sin verksamhetsregion till Irak och Afrika (området söder om Sahara) under </w:t>
      </w:r>
      <w:r w:rsidRPr="003624D5">
        <w:t>2022</w:t>
      </w:r>
      <w:r>
        <w:t xml:space="preserve"> eller senare, vilket kan ha en stor påverkan på institutionens verk</w:t>
      </w:r>
      <w:r w:rsidR="00EA6341">
        <w:softHyphen/>
      </w:r>
      <w:r>
        <w:t>samhet</w:t>
      </w:r>
      <w:r w:rsidRPr="003624D5">
        <w:t xml:space="preserve">. </w:t>
      </w:r>
      <w:r>
        <w:t>E</w:t>
      </w:r>
      <w:r w:rsidRPr="003624D5">
        <w:t xml:space="preserve">n </w:t>
      </w:r>
      <w:r>
        <w:t>högnivå</w:t>
      </w:r>
      <w:r w:rsidRPr="003624D5">
        <w:t xml:space="preserve">grupp </w:t>
      </w:r>
      <w:r>
        <w:t xml:space="preserve">av </w:t>
      </w:r>
      <w:r w:rsidRPr="00D8345D">
        <w:t>experter på europeisk finansiell arkitek</w:t>
      </w:r>
      <w:r>
        <w:softHyphen/>
      </w:r>
      <w:r w:rsidRPr="00D8345D">
        <w:t>tur för utveckling</w:t>
      </w:r>
      <w:r>
        <w:t xml:space="preserve"> till</w:t>
      </w:r>
      <w:r>
        <w:softHyphen/>
        <w:t xml:space="preserve">sattes i april 2019, med uppdrag </w:t>
      </w:r>
      <w:r w:rsidRPr="003624D5">
        <w:t>att se över hur EBRD,</w:t>
      </w:r>
      <w:r>
        <w:t xml:space="preserve"> EIB</w:t>
      </w:r>
      <w:r w:rsidRPr="003624D5">
        <w:t xml:space="preserve"> och de instru</w:t>
      </w:r>
      <w:r>
        <w:softHyphen/>
      </w:r>
      <w:r w:rsidRPr="003624D5">
        <w:t xml:space="preserve">ment som administreras av kommissionen kan effektiviseras för att skapa ytterligare mervärde. </w:t>
      </w:r>
      <w:r>
        <w:t xml:space="preserve">Enligt gruppens rapport, </w:t>
      </w:r>
      <w:proofErr w:type="spellStart"/>
      <w:r>
        <w:t>Europe</w:t>
      </w:r>
      <w:proofErr w:type="spellEnd"/>
      <w:r>
        <w:t xml:space="preserve"> in the </w:t>
      </w:r>
      <w:proofErr w:type="spellStart"/>
      <w:r>
        <w:t>world</w:t>
      </w:r>
      <w:proofErr w:type="spellEnd"/>
      <w:r>
        <w:t xml:space="preserve"> – The </w:t>
      </w:r>
      <w:proofErr w:type="spellStart"/>
      <w:r>
        <w:t>future</w:t>
      </w:r>
      <w:proofErr w:type="spellEnd"/>
      <w:r>
        <w:t xml:space="preserve"> </w:t>
      </w:r>
      <w:proofErr w:type="spellStart"/>
      <w:r>
        <w:t>of</w:t>
      </w:r>
      <w:proofErr w:type="spellEnd"/>
      <w:r>
        <w:t xml:space="preserve"> </w:t>
      </w:r>
      <w:proofErr w:type="spellStart"/>
      <w:r>
        <w:t>European</w:t>
      </w:r>
      <w:proofErr w:type="spellEnd"/>
      <w:r>
        <w:t xml:space="preserve"> </w:t>
      </w:r>
      <w:proofErr w:type="spellStart"/>
      <w:r w:rsidRPr="00842FE5">
        <w:t>financial</w:t>
      </w:r>
      <w:proofErr w:type="spellEnd"/>
      <w:r w:rsidRPr="00842FE5">
        <w:t xml:space="preserve"> </w:t>
      </w:r>
      <w:proofErr w:type="spellStart"/>
      <w:r w:rsidRPr="00842FE5">
        <w:t>architecture</w:t>
      </w:r>
      <w:proofErr w:type="spellEnd"/>
      <w:r w:rsidRPr="00842FE5">
        <w:t xml:space="preserve"> for </w:t>
      </w:r>
      <w:proofErr w:type="spellStart"/>
      <w:r w:rsidRPr="00842FE5">
        <w:t>development</w:t>
      </w:r>
      <w:proofErr w:type="spellEnd"/>
      <w:r>
        <w:t>,</w:t>
      </w:r>
      <w:r w:rsidRPr="00842FE5">
        <w:t xml:space="preserve"> </w:t>
      </w:r>
      <w:r>
        <w:t xml:space="preserve">finns stora biståndsbehov i världen, </w:t>
      </w:r>
      <w:r w:rsidRPr="004C5E66">
        <w:t xml:space="preserve">särskilt </w:t>
      </w:r>
      <w:r>
        <w:t>i länder i</w:t>
      </w:r>
      <w:r w:rsidRPr="004C5E66">
        <w:t xml:space="preserve"> Afrika </w:t>
      </w:r>
      <w:r>
        <w:t xml:space="preserve">(området </w:t>
      </w:r>
      <w:r w:rsidRPr="004C5E66">
        <w:t>söder om Sahara</w:t>
      </w:r>
      <w:r>
        <w:t>),</w:t>
      </w:r>
      <w:r w:rsidRPr="004C5E66">
        <w:t xml:space="preserve"> </w:t>
      </w:r>
      <w:r w:rsidRPr="003624D5">
        <w:t xml:space="preserve">om </w:t>
      </w:r>
      <w:r>
        <w:t xml:space="preserve">målen för </w:t>
      </w:r>
      <w:r w:rsidRPr="003624D5">
        <w:t>Agenda 2030 och Parisavtalet ska kunna uppfyllas. Samtidigt utmanas EU:s roll i utvecklingsländer av nya aktörer</w:t>
      </w:r>
      <w:r>
        <w:t>,</w:t>
      </w:r>
      <w:r w:rsidRPr="003624D5">
        <w:t xml:space="preserve"> vilket gör att systemet för utvecklingsfinansiering behöver effektiviseras. Rapporten beskriver att avsaknaden av policystyrning innebär att fragmen</w:t>
      </w:r>
      <w:r w:rsidR="00EA6341">
        <w:softHyphen/>
      </w:r>
      <w:r w:rsidRPr="003624D5">
        <w:t xml:space="preserve">tiseringen i det europeiska systemet, med många aktörer och mandat, leder till konkurrens och bristande samarbete mellan aktörerna. Rapporten </w:t>
      </w:r>
      <w:r>
        <w:t>innehåller även</w:t>
      </w:r>
      <w:r w:rsidRPr="003624D5">
        <w:t xml:space="preserve"> ett antal förslag till åtgärder på kort och lång sikt. Rådet beställde i juli 2020 en genomförbarhetsstudie av två av gruppens lång</w:t>
      </w:r>
      <w:r>
        <w:softHyphen/>
      </w:r>
      <w:r w:rsidRPr="003624D5">
        <w:t>siktiga alternativ</w:t>
      </w:r>
      <w:r>
        <w:t xml:space="preserve"> </w:t>
      </w:r>
      <w:r w:rsidRPr="003624D5">
        <w:t xml:space="preserve">att </w:t>
      </w:r>
      <w:r>
        <w:t>inrätta</w:t>
      </w:r>
      <w:r w:rsidRPr="003624D5">
        <w:t xml:space="preserve"> en europeisk klimat- och hållbarhetsbank</w:t>
      </w:r>
      <w:r>
        <w:t>,</w:t>
      </w:r>
      <w:r w:rsidRPr="003624D5">
        <w:t xml:space="preserve"> som antingen </w:t>
      </w:r>
      <w:r>
        <w:t xml:space="preserve">bygger på </w:t>
      </w:r>
      <w:proofErr w:type="spellStart"/>
      <w:r w:rsidRPr="003624D5">
        <w:t>EBRD</w:t>
      </w:r>
      <w:r>
        <w:t>:s</w:t>
      </w:r>
      <w:proofErr w:type="spellEnd"/>
      <w:r>
        <w:t xml:space="preserve"> nuvarande struktur</w:t>
      </w:r>
      <w:r w:rsidRPr="003624D5">
        <w:t>, där EIB:s finansierings</w:t>
      </w:r>
      <w:r w:rsidR="00EA6341">
        <w:softHyphen/>
      </w:r>
      <w:r w:rsidRPr="003624D5">
        <w:t>åtgärder utanför EU integreras, elle</w:t>
      </w:r>
      <w:r>
        <w:t>r</w:t>
      </w:r>
      <w:r w:rsidRPr="003624D5">
        <w:t xml:space="preserve"> </w:t>
      </w:r>
      <w:r w:rsidR="00EA6341">
        <w:t xml:space="preserve">på att verksamheten överförs till </w:t>
      </w:r>
      <w:r w:rsidRPr="003624D5">
        <w:t>ett dotter</w:t>
      </w:r>
      <w:r>
        <w:softHyphen/>
      </w:r>
      <w:r w:rsidRPr="003624D5">
        <w:t>bolag till EIB</w:t>
      </w:r>
      <w:r>
        <w:t xml:space="preserve">. Möjligheten </w:t>
      </w:r>
      <w:r w:rsidRPr="003624D5">
        <w:t xml:space="preserve">att effektivisera </w:t>
      </w:r>
      <w:proofErr w:type="spellStart"/>
      <w:r>
        <w:t>EBRD:s</w:t>
      </w:r>
      <w:proofErr w:type="spellEnd"/>
      <w:r>
        <w:t xml:space="preserve"> och EIB:s nuvarande verksamheter ska även ses över i genomförbarhetsstudien</w:t>
      </w:r>
      <w:r w:rsidRPr="003624D5">
        <w:t>. Resultatet av analysen ska rapporteras i februari 2021.</w:t>
      </w:r>
    </w:p>
    <w:p w14:paraId="415869A7" w14:textId="7C829432" w:rsidR="00562D50" w:rsidRDefault="00BC1FE0" w:rsidP="00562D50">
      <w:pPr>
        <w:pStyle w:val="Rubrik2utannumrering"/>
      </w:pPr>
      <w:r>
        <w:t>NIB</w:t>
      </w:r>
    </w:p>
    <w:p w14:paraId="4F9AE49B" w14:textId="2A094994" w:rsidR="00562D50" w:rsidRPr="003624D5" w:rsidRDefault="00BC1FE0" w:rsidP="00562D50">
      <w:pPr>
        <w:pStyle w:val="Brdtextmedindrag"/>
        <w:ind w:firstLine="0"/>
      </w:pPr>
      <w:r>
        <w:t xml:space="preserve">Stadgeändringarna som genomfördes i NIB under 2020 </w:t>
      </w:r>
      <w:r w:rsidRPr="006B3816">
        <w:t xml:space="preserve">utökar NIB:s finansieringsmöjligheter </w:t>
      </w:r>
      <w:r>
        <w:t>och en viktig framtidsfråga är hur institutionen på bästa sätt utnyttjar den ökade flexibiliteten. En särskild fråga gäller exempelvis om NIB ska investera i aktiekapital.</w:t>
      </w:r>
    </w:p>
    <w:p w14:paraId="5B063F39" w14:textId="07330F8B" w:rsidR="00562D50" w:rsidRDefault="00BC1FE0" w:rsidP="00562D50">
      <w:pPr>
        <w:pStyle w:val="Rubrik2utannumrering"/>
      </w:pPr>
      <w:r>
        <w:t>AIIB</w:t>
      </w:r>
    </w:p>
    <w:p w14:paraId="257D62B7" w14:textId="76F75B4E" w:rsidR="00562D50" w:rsidRDefault="00BC1FE0" w:rsidP="00562D50">
      <w:pPr>
        <w:pStyle w:val="Brdtextmedindrag"/>
        <w:ind w:firstLine="0"/>
      </w:pPr>
      <w:r w:rsidRPr="00DB5034">
        <w:t>Givet att AIIB snabbt ökar sin utlåning och i ökande grad genomför egna och mer komplexa projekt, som inte samfinansieras med andra insti</w:t>
      </w:r>
      <w:r>
        <w:softHyphen/>
      </w:r>
      <w:r w:rsidRPr="00DB5034">
        <w:t>tutioner, är det viktigt att bevaka att det finns tillräckligt med personal</w:t>
      </w:r>
      <w:r>
        <w:softHyphen/>
      </w:r>
      <w:r w:rsidRPr="00DB5034">
        <w:t>resurser för att genomföra, följa upp och dra lärdom av verksamheten. Vidare ska bankens</w:t>
      </w:r>
      <w:r>
        <w:t xml:space="preserve"> nya facilitet </w:t>
      </w:r>
      <w:r w:rsidRPr="00952E72">
        <w:t>för att hantera krisen orsakad av sprid</w:t>
      </w:r>
      <w:r w:rsidR="00EA6341">
        <w:softHyphen/>
      </w:r>
      <w:r w:rsidRPr="00952E72">
        <w:t>ningen av covid-19</w:t>
      </w:r>
      <w:r>
        <w:t xml:space="preserve"> ses över och utvärderas under kommande år</w:t>
      </w:r>
      <w:r w:rsidRPr="00DB5034">
        <w:t>.</w:t>
      </w:r>
      <w:r>
        <w:t xml:space="preserve"> </w:t>
      </w:r>
    </w:p>
    <w:p w14:paraId="241C90D3" w14:textId="3ACFF0C3" w:rsidR="00562D50" w:rsidRPr="000C7843" w:rsidRDefault="00BC1FE0" w:rsidP="00562D50">
      <w:pPr>
        <w:pStyle w:val="Rubrik2utannumrering"/>
      </w:pPr>
      <w:r w:rsidRPr="006A6D25">
        <w:t>Regeringens prioriteringar</w:t>
      </w:r>
    </w:p>
    <w:p w14:paraId="2B37B774" w14:textId="5E4CFE1B" w:rsidR="00562D50" w:rsidRPr="00696E5A" w:rsidRDefault="00BC1FE0" w:rsidP="00562D50">
      <w:pPr>
        <w:pStyle w:val="Brdtext"/>
      </w:pPr>
      <w:r>
        <w:t>Under kommande år är det mycket viktigt att de internationella finansiella i</w:t>
      </w:r>
      <w:r w:rsidRPr="003624D5">
        <w:t xml:space="preserve">nstitutionerna </w:t>
      </w:r>
      <w:r>
        <w:t xml:space="preserve">även fortsättningsvis kan bidra till finansiell stabilitet och ekonomisk utveckling, </w:t>
      </w:r>
      <w:r w:rsidRPr="0038402E">
        <w:t>genom att</w:t>
      </w:r>
      <w:r>
        <w:t xml:space="preserve"> </w:t>
      </w:r>
      <w:r w:rsidRPr="003624D5">
        <w:t>stödja</w:t>
      </w:r>
      <w:r>
        <w:t xml:space="preserve"> sina medlemsländer att uppnå en </w:t>
      </w:r>
      <w:r>
        <w:lastRenderedPageBreak/>
        <w:t xml:space="preserve">hållbar och inkluderande </w:t>
      </w:r>
      <w:r w:rsidRPr="003624D5">
        <w:t>återhämtning</w:t>
      </w:r>
      <w:r>
        <w:t xml:space="preserve"> från </w:t>
      </w:r>
      <w:r w:rsidRPr="00902BCC">
        <w:t xml:space="preserve">spridningen av </w:t>
      </w:r>
      <w:r>
        <w:t>covid-19</w:t>
      </w:r>
      <w:r w:rsidRPr="003624D5">
        <w:t xml:space="preserve">. </w:t>
      </w:r>
      <w:r w:rsidRPr="00104368">
        <w:t xml:space="preserve">Regeringen </w:t>
      </w:r>
      <w:r>
        <w:t>bedömer</w:t>
      </w:r>
      <w:r w:rsidRPr="00104368">
        <w:t xml:space="preserve"> att institutionerna bör vara väl rustade att möta utmaningar för den globala ekonomin</w:t>
      </w:r>
      <w:r>
        <w:t>, såsom den nuvarande pandemin</w:t>
      </w:r>
      <w:r w:rsidRPr="00104368">
        <w:t xml:space="preserve">. Vidare har institutionerna genom sin utlåning, mobilisering av resurser från privata aktörer, sin forskning samt sitt tekniska stöd, en </w:t>
      </w:r>
      <w:r>
        <w:t xml:space="preserve">fortsatt </w:t>
      </w:r>
      <w:r w:rsidRPr="00104368">
        <w:t>viktig roll i genomförandet av Agenda 2030 och Parisavtalet. Det är angeläget att institutionerna fokuserar på de områden där de har expertis</w:t>
      </w:r>
      <w:r>
        <w:t xml:space="preserve"> och </w:t>
      </w:r>
      <w:r w:rsidRPr="00104368">
        <w:t>ett tydligt mervärde</w:t>
      </w:r>
      <w:r>
        <w:t xml:space="preserve"> att erbjuda</w:t>
      </w:r>
      <w:r w:rsidRPr="00104368">
        <w:t xml:space="preserve">, samt att de när det är möjligt samarbetar och koordinerar sina insatser med </w:t>
      </w:r>
      <w:r>
        <w:t>övriga berörda</w:t>
      </w:r>
      <w:r w:rsidRPr="00104368">
        <w:t xml:space="preserve"> aktörer.</w:t>
      </w:r>
    </w:p>
    <w:p w14:paraId="3309EBAF" w14:textId="38D5B4F4" w:rsidR="00562D50" w:rsidRPr="003F46F1" w:rsidRDefault="00562D50" w:rsidP="00562D50">
      <w:pPr>
        <w:pStyle w:val="Brdtext"/>
        <w:sectPr w:rsidR="00562D50" w:rsidRPr="003F46F1" w:rsidSect="00155500">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1" w:header="0" w:footer="709" w:gutter="0"/>
          <w:cols w:space="708"/>
          <w:docGrid w:linePitch="360"/>
        </w:sectPr>
      </w:pPr>
    </w:p>
    <w:p w14:paraId="2622DA48" w14:textId="26DC0F8D" w:rsidR="00562D50" w:rsidRDefault="00BC1FE0" w:rsidP="00BC1FE0">
      <w:pPr>
        <w:pStyle w:val="Bilagarubrik"/>
      </w:pPr>
      <w:bookmarkStart w:id="28" w:name="_Toc62143046"/>
      <w:r>
        <w:lastRenderedPageBreak/>
        <w:t>Beskrivning av de internationella finansiella institutioner</w:t>
      </w:r>
      <w:r w:rsidR="00470FD6">
        <w:t xml:space="preserve"> som behandlas i skrivelsen</w:t>
      </w:r>
      <w:r>
        <w:rPr>
          <w:rStyle w:val="Fotnotsreferens"/>
        </w:rPr>
        <w:footnoteReference w:id="2"/>
      </w:r>
      <w:bookmarkEnd w:id="28"/>
    </w:p>
    <w:p w14:paraId="2DFEC884" w14:textId="2FB10D2C" w:rsidR="00562D50" w:rsidRDefault="00BC1FE0" w:rsidP="00F9699C">
      <w:pPr>
        <w:pStyle w:val="Rubrik2utannumrering"/>
        <w:spacing w:before="0"/>
      </w:pPr>
      <w:r>
        <w:t>Asiatiska banken för infrastrukturinvesteringar (AIIB)</w:t>
      </w:r>
      <w:r>
        <w:rPr>
          <w:rStyle w:val="Fotnotsreferens"/>
        </w:rPr>
        <w:footnoteReference w:id="3"/>
      </w:r>
    </w:p>
    <w:tbl>
      <w:tblPr>
        <w:tblW w:w="5000" w:type="pct"/>
        <w:tblLayout w:type="fixed"/>
        <w:tblLook w:val="04A0" w:firstRow="1" w:lastRow="0" w:firstColumn="1" w:lastColumn="0" w:noHBand="0" w:noVBand="1"/>
      </w:tblPr>
      <w:tblGrid>
        <w:gridCol w:w="1520"/>
        <w:gridCol w:w="4377"/>
      </w:tblGrid>
      <w:tr w:rsidR="00562D50" w14:paraId="4BA9A81D" w14:textId="77777777" w:rsidTr="00647F2E">
        <w:tc>
          <w:tcPr>
            <w:tcW w:w="5897" w:type="dxa"/>
            <w:gridSpan w:val="2"/>
          </w:tcPr>
          <w:p w14:paraId="2A9C5D07" w14:textId="77777777" w:rsidR="00562D50" w:rsidRPr="00AB014E" w:rsidRDefault="00BC1FE0" w:rsidP="00562D50">
            <w:pPr>
              <w:pStyle w:val="Brdtext"/>
              <w:spacing w:before="120" w:after="120"/>
              <w:rPr>
                <w:b/>
              </w:rPr>
            </w:pPr>
            <w:r w:rsidRPr="00AB014E">
              <w:rPr>
                <w:b/>
              </w:rPr>
              <w:t>1. Grundläggande information</w:t>
            </w:r>
          </w:p>
        </w:tc>
      </w:tr>
      <w:tr w:rsidR="00562D50" w14:paraId="475DD4D9" w14:textId="77777777" w:rsidTr="00647F2E">
        <w:tc>
          <w:tcPr>
            <w:tcW w:w="1520" w:type="dxa"/>
          </w:tcPr>
          <w:p w14:paraId="46A340D1" w14:textId="77777777" w:rsidR="00562D50" w:rsidRDefault="00BC1FE0" w:rsidP="00562D50">
            <w:pPr>
              <w:pStyle w:val="Brdtextmedindrag"/>
              <w:spacing w:before="120" w:after="120"/>
              <w:ind w:firstLine="0"/>
              <w:jc w:val="left"/>
            </w:pPr>
            <w:r w:rsidRPr="00E238B3">
              <w:t>Mandat</w:t>
            </w:r>
          </w:p>
        </w:tc>
        <w:tc>
          <w:tcPr>
            <w:tcW w:w="4377" w:type="dxa"/>
          </w:tcPr>
          <w:p w14:paraId="7FFA7B6C" w14:textId="4F7F5666" w:rsidR="00562D50" w:rsidRDefault="00BC1FE0" w:rsidP="00562D50">
            <w:pPr>
              <w:pStyle w:val="Brdtextmedindrag"/>
              <w:spacing w:before="120" w:after="120"/>
              <w:ind w:firstLine="0"/>
            </w:pPr>
            <w:r>
              <w:t>AIIB grundades den 16 januari 2016. Institutionen ska främja hållbar ekonomisk utveckling, skapa välstånd och förbättra infrastrukturanslutningar i Asien samt bidra till regionalt samarbete och part</w:t>
            </w:r>
            <w:r w:rsidR="005C2422">
              <w:softHyphen/>
            </w:r>
            <w:r>
              <w:t>nerskap för att möta utveck</w:t>
            </w:r>
            <w:r>
              <w:softHyphen/>
              <w:t>lingsutmaningar.</w:t>
            </w:r>
          </w:p>
        </w:tc>
      </w:tr>
      <w:tr w:rsidR="00562D50" w14:paraId="6F3863DF" w14:textId="77777777" w:rsidTr="00647F2E">
        <w:tc>
          <w:tcPr>
            <w:tcW w:w="1520" w:type="dxa"/>
          </w:tcPr>
          <w:p w14:paraId="75BB50FC" w14:textId="77777777" w:rsidR="00562D50" w:rsidRDefault="00BC1FE0" w:rsidP="00562D50">
            <w:pPr>
              <w:pStyle w:val="Brdtextmedindrag"/>
              <w:spacing w:before="120" w:after="120"/>
              <w:ind w:firstLine="0"/>
              <w:jc w:val="left"/>
            </w:pPr>
            <w:r w:rsidRPr="00E238B3">
              <w:t>Verksamhet</w:t>
            </w:r>
          </w:p>
        </w:tc>
        <w:tc>
          <w:tcPr>
            <w:tcW w:w="4377" w:type="dxa"/>
          </w:tcPr>
          <w:p w14:paraId="2E1ED0AE" w14:textId="59A674AA" w:rsidR="00562D50" w:rsidRDefault="00BC1FE0" w:rsidP="00562D50">
            <w:pPr>
              <w:pStyle w:val="Brdtextmedindrag"/>
              <w:spacing w:before="120" w:after="120"/>
              <w:ind w:firstLine="0"/>
            </w:pPr>
            <w:proofErr w:type="spellStart"/>
            <w:r>
              <w:t>AIIB:s</w:t>
            </w:r>
            <w:proofErr w:type="spellEnd"/>
            <w:r>
              <w:t xml:space="preserve"> verksamhet ska fokusera på infrastruktur</w:t>
            </w:r>
            <w:r>
              <w:softHyphen/>
              <w:t>inve</w:t>
            </w:r>
            <w:r>
              <w:softHyphen/>
              <w:t>steringar i Asien. Stöd i form av lån, aktie</w:t>
            </w:r>
            <w:r w:rsidR="005C2422">
              <w:softHyphen/>
            </w:r>
            <w:r>
              <w:t xml:space="preserve">investeringar och garantier ges till offentliga och privata projekt, samt ska ta social och miljömässig hänsyn. I takt med att </w:t>
            </w:r>
            <w:proofErr w:type="spellStart"/>
            <w:r>
              <w:t>AIIB:s</w:t>
            </w:r>
            <w:proofErr w:type="spellEnd"/>
            <w:r>
              <w:t xml:space="preserve"> lånevolym växer ökar också andelen egna investeringar, medan projekt som samfinansieras med andra inter</w:t>
            </w:r>
            <w:r>
              <w:softHyphen/>
              <w:t>natio</w:t>
            </w:r>
            <w:r>
              <w:softHyphen/>
              <w:t>nella finan</w:t>
            </w:r>
            <w:r w:rsidR="005C2422">
              <w:softHyphen/>
            </w:r>
            <w:r>
              <w:t>siella institutioner minskar i antal. De egna inve</w:t>
            </w:r>
            <w:r>
              <w:softHyphen/>
              <w:t xml:space="preserve">steringarna uppgår till ca 50 procent av det totala antalet investeringar. </w:t>
            </w:r>
          </w:p>
        </w:tc>
      </w:tr>
      <w:tr w:rsidR="00562D50" w14:paraId="7E296C02" w14:textId="77777777" w:rsidTr="00647F2E">
        <w:tc>
          <w:tcPr>
            <w:tcW w:w="1520" w:type="dxa"/>
          </w:tcPr>
          <w:p w14:paraId="615C58D9" w14:textId="77777777" w:rsidR="00562D50" w:rsidRDefault="00BC1FE0" w:rsidP="00562D50">
            <w:pPr>
              <w:pStyle w:val="Brdtextmedindrag"/>
              <w:spacing w:before="120" w:after="120"/>
              <w:ind w:firstLine="0"/>
              <w:jc w:val="left"/>
            </w:pPr>
            <w:r w:rsidRPr="00E238B3">
              <w:t>Styrning</w:t>
            </w:r>
          </w:p>
        </w:tc>
        <w:tc>
          <w:tcPr>
            <w:tcW w:w="4377" w:type="dxa"/>
          </w:tcPr>
          <w:p w14:paraId="2EC959F8" w14:textId="51AE58AD" w:rsidR="00562D50" w:rsidRDefault="00BC1FE0" w:rsidP="00562D50">
            <w:pPr>
              <w:pStyle w:val="Brdtext"/>
              <w:spacing w:before="120" w:after="120"/>
            </w:pPr>
            <w:r w:rsidRPr="001126BF">
              <w:t>Högsta beslutande organ</w:t>
            </w:r>
            <w:r w:rsidRPr="00BB720D">
              <w:t>:</w:t>
            </w:r>
            <w:r>
              <w:t xml:space="preserve"> Guvernörsstyrelsen, som sam</w:t>
            </w:r>
            <w:r>
              <w:softHyphen/>
              <w:t>manträder en gång per år eller vid behov. Sverige repre</w:t>
            </w:r>
            <w:r>
              <w:softHyphen/>
              <w:t xml:space="preserve">senteras av finansminister </w:t>
            </w:r>
            <w:r w:rsidRPr="000A4066">
              <w:t>Magdalena Andersson.</w:t>
            </w:r>
          </w:p>
          <w:p w14:paraId="7D8D5076" w14:textId="1318D212" w:rsidR="00562D50" w:rsidRDefault="00BC1FE0" w:rsidP="00562D50">
            <w:pPr>
              <w:pStyle w:val="Brdtextmedindrag"/>
              <w:ind w:firstLine="0"/>
            </w:pPr>
            <w:r w:rsidRPr="001126BF">
              <w:t>Organ för beslut</w:t>
            </w:r>
            <w:r w:rsidRPr="00BB720D">
              <w:t>:</w:t>
            </w:r>
            <w:r>
              <w:t xml:space="preserve"> Direktörsstyrelsen. Sverige repre</w:t>
            </w:r>
            <w:r w:rsidR="005C2422">
              <w:softHyphen/>
            </w:r>
            <w:r>
              <w:t>senteras 2020–2022</w:t>
            </w:r>
            <w:r w:rsidDel="000F6DBB">
              <w:t xml:space="preserve"> </w:t>
            </w:r>
            <w:r>
              <w:t xml:space="preserve">av Dominik Jacek från Polen. </w:t>
            </w:r>
          </w:p>
          <w:p w14:paraId="3154C91C" w14:textId="77777777" w:rsidR="00562D50" w:rsidRDefault="00562D50" w:rsidP="00562D50">
            <w:pPr>
              <w:pStyle w:val="Brdtextmedindrag"/>
              <w:ind w:firstLine="0"/>
            </w:pPr>
          </w:p>
          <w:p w14:paraId="1CB415F5" w14:textId="05F53AE0" w:rsidR="00562D50" w:rsidRDefault="00BC1FE0" w:rsidP="00562D50">
            <w:pPr>
              <w:pStyle w:val="Brdtextmedindrag"/>
              <w:ind w:firstLine="0"/>
            </w:pPr>
            <w:r w:rsidRPr="001126BF">
              <w:t>Chef:</w:t>
            </w:r>
            <w:r>
              <w:t xml:space="preserve"> </w:t>
            </w:r>
            <w:proofErr w:type="spellStart"/>
            <w:r>
              <w:t>Jin</w:t>
            </w:r>
            <w:proofErr w:type="spellEnd"/>
            <w:r>
              <w:t xml:space="preserve"> </w:t>
            </w:r>
            <w:proofErr w:type="spellStart"/>
            <w:r>
              <w:t>Liqun</w:t>
            </w:r>
            <w:proofErr w:type="spellEnd"/>
            <w:r>
              <w:t xml:space="preserve"> från Kina, nyligen omvald till en andra mandatperiod 2021–2026.</w:t>
            </w:r>
          </w:p>
          <w:p w14:paraId="43BB293A" w14:textId="77777777" w:rsidR="00562D50" w:rsidRPr="001C21F8" w:rsidRDefault="00562D50" w:rsidP="00562D50">
            <w:pPr>
              <w:pStyle w:val="Brdtextmedindrag"/>
              <w:ind w:firstLine="0"/>
            </w:pPr>
          </w:p>
        </w:tc>
      </w:tr>
      <w:tr w:rsidR="00562D50" w14:paraId="2318B4FC" w14:textId="77777777" w:rsidTr="00647F2E">
        <w:tc>
          <w:tcPr>
            <w:tcW w:w="1520" w:type="dxa"/>
          </w:tcPr>
          <w:p w14:paraId="1621960B" w14:textId="77777777" w:rsidR="00562D50" w:rsidRDefault="00BC1FE0" w:rsidP="00562D50">
            <w:pPr>
              <w:pStyle w:val="Brdtextmedindrag"/>
              <w:spacing w:before="120" w:after="120"/>
              <w:ind w:firstLine="0"/>
              <w:jc w:val="left"/>
            </w:pPr>
            <w:r w:rsidRPr="00AB014E">
              <w:t>Medlemmar, huvudkontor och antal anställda</w:t>
            </w:r>
          </w:p>
        </w:tc>
        <w:tc>
          <w:tcPr>
            <w:tcW w:w="4377" w:type="dxa"/>
          </w:tcPr>
          <w:p w14:paraId="2185EDA7" w14:textId="535584F9" w:rsidR="00562D50" w:rsidRPr="00FA7CC3" w:rsidRDefault="00BC1FE0" w:rsidP="00562D50">
            <w:pPr>
              <w:pStyle w:val="Brdtextmedindrag"/>
              <w:spacing w:before="120" w:after="120"/>
              <w:ind w:firstLine="0"/>
              <w:rPr>
                <w:u w:val="single"/>
              </w:rPr>
            </w:pPr>
            <w:r w:rsidRPr="001126BF">
              <w:t>Medlemmar</w:t>
            </w:r>
            <w:r w:rsidRPr="005A3E2F">
              <w:t>:</w:t>
            </w:r>
            <w:r w:rsidRPr="00274898">
              <w:t xml:space="preserve"> </w:t>
            </w:r>
            <w:r w:rsidRPr="00F81DF6">
              <w:t>10</w:t>
            </w:r>
            <w:r>
              <w:t>3</w:t>
            </w:r>
            <w:r w:rsidRPr="00F81DF6">
              <w:t xml:space="preserve"> (fullvärdiga samt i ratificerings</w:t>
            </w:r>
            <w:r w:rsidR="005C2422">
              <w:softHyphen/>
            </w:r>
            <w:r w:rsidRPr="00F81DF6">
              <w:t>processer), varav 50 regionala</w:t>
            </w:r>
            <w:r>
              <w:t>,</w:t>
            </w:r>
            <w:r w:rsidRPr="00F81DF6">
              <w:t xml:space="preserve"> vid utgången av 20</w:t>
            </w:r>
            <w:r>
              <w:t>20</w:t>
            </w:r>
            <w:r w:rsidRPr="00F81DF6">
              <w:t>.</w:t>
            </w:r>
          </w:p>
          <w:p w14:paraId="29FAE85A" w14:textId="4839F50A" w:rsidR="00562D50" w:rsidRPr="00FA7CC3" w:rsidRDefault="00BC1FE0" w:rsidP="00562D50">
            <w:pPr>
              <w:pStyle w:val="Brdtext"/>
              <w:spacing w:before="120" w:after="120"/>
              <w:rPr>
                <w:u w:val="single"/>
              </w:rPr>
            </w:pPr>
            <w:r w:rsidRPr="001126BF">
              <w:t>Huvudkontor</w:t>
            </w:r>
            <w:r w:rsidRPr="005A3E2F">
              <w:t>:</w:t>
            </w:r>
            <w:r w:rsidRPr="00FA7CC3">
              <w:t xml:space="preserve"> </w:t>
            </w:r>
            <w:r w:rsidRPr="00F81DF6">
              <w:t>Peking, Kina.</w:t>
            </w:r>
          </w:p>
          <w:p w14:paraId="19B07F84" w14:textId="7F8489E8" w:rsidR="00562D50" w:rsidRPr="00FA7CC3" w:rsidRDefault="00BC1FE0" w:rsidP="00562D50">
            <w:pPr>
              <w:pStyle w:val="Brdtext"/>
              <w:spacing w:before="120" w:after="120"/>
            </w:pPr>
            <w:r w:rsidRPr="001126BF">
              <w:t>Antal anställda</w:t>
            </w:r>
            <w:r w:rsidRPr="00BB720D">
              <w:t>:</w:t>
            </w:r>
            <w:r w:rsidRPr="00FA7CC3">
              <w:t xml:space="preserve"> </w:t>
            </w:r>
            <w:r>
              <w:t>314</w:t>
            </w:r>
            <w:r w:rsidRPr="00F81DF6">
              <w:t xml:space="preserve"> </w:t>
            </w:r>
            <w:r>
              <w:t xml:space="preserve">personer </w:t>
            </w:r>
            <w:r w:rsidRPr="00F81DF6">
              <w:t>vid utgången av 20</w:t>
            </w:r>
            <w:r>
              <w:t>20</w:t>
            </w:r>
            <w:r w:rsidRPr="00F81DF6">
              <w:t>.</w:t>
            </w:r>
          </w:p>
        </w:tc>
      </w:tr>
      <w:tr w:rsidR="00562D50" w:rsidRPr="00A16050" w14:paraId="13FCA855" w14:textId="77777777" w:rsidTr="00647F2E">
        <w:tc>
          <w:tcPr>
            <w:tcW w:w="5897" w:type="dxa"/>
            <w:gridSpan w:val="2"/>
          </w:tcPr>
          <w:p w14:paraId="05E3ECB6" w14:textId="1BA9F15F" w:rsidR="00562D50" w:rsidRPr="00A16050" w:rsidRDefault="00BC1FE0" w:rsidP="00562D50">
            <w:pPr>
              <w:pStyle w:val="Brdtextmedindrag"/>
              <w:spacing w:before="120" w:after="120"/>
              <w:ind w:firstLine="0"/>
              <w:jc w:val="left"/>
              <w:rPr>
                <w:b/>
              </w:rPr>
            </w:pPr>
            <w:r w:rsidRPr="00A16050">
              <w:rPr>
                <w:b/>
              </w:rPr>
              <w:lastRenderedPageBreak/>
              <w:t>2. Institutionella frågor</w:t>
            </w:r>
          </w:p>
        </w:tc>
      </w:tr>
      <w:tr w:rsidR="00562D50" w14:paraId="2C8013AE" w14:textId="77777777" w:rsidTr="00647F2E">
        <w:tc>
          <w:tcPr>
            <w:tcW w:w="1520" w:type="dxa"/>
          </w:tcPr>
          <w:p w14:paraId="5ED290C8" w14:textId="77777777" w:rsidR="00562D50" w:rsidRDefault="00BC1FE0" w:rsidP="00562D50">
            <w:pPr>
              <w:pStyle w:val="Brdtext"/>
              <w:spacing w:before="120" w:after="120"/>
              <w:jc w:val="left"/>
            </w:pPr>
            <w:r w:rsidRPr="000327B8">
              <w:t>Policy för öppenhet</w:t>
            </w:r>
          </w:p>
        </w:tc>
        <w:tc>
          <w:tcPr>
            <w:tcW w:w="4377" w:type="dxa"/>
          </w:tcPr>
          <w:p w14:paraId="4F092292" w14:textId="327E9C35" w:rsidR="00562D50" w:rsidRDefault="00BC1FE0" w:rsidP="00562D50">
            <w:pPr>
              <w:pStyle w:val="Brdtext"/>
              <w:spacing w:before="120" w:after="120"/>
            </w:pPr>
            <w:r w:rsidRPr="00F81DF6">
              <w:t>Sedan 2018 har AIIB en policy för offentlig infor</w:t>
            </w:r>
            <w:r w:rsidR="00CE3614">
              <w:softHyphen/>
            </w:r>
            <w:r w:rsidRPr="00F81DF6">
              <w:t>mation, med målet att ge allmänheten största möjliga tillgång till information och dokumentation. Det finns vissa undantag i policyn</w:t>
            </w:r>
            <w:r>
              <w:t>. Till exempel</w:t>
            </w:r>
            <w:r w:rsidRPr="00F81DF6">
              <w:t xml:space="preserve"> lämnas inte information ut som skulle kunna äventyra ban</w:t>
            </w:r>
            <w:r w:rsidR="00CE3614">
              <w:softHyphen/>
            </w:r>
            <w:r w:rsidRPr="00F81DF6">
              <w:t>kens kreditvärdighet eller en individs säkerhet.</w:t>
            </w:r>
          </w:p>
        </w:tc>
      </w:tr>
      <w:tr w:rsidR="00562D50" w14:paraId="37DE6B7C" w14:textId="77777777" w:rsidTr="00647F2E">
        <w:tc>
          <w:tcPr>
            <w:tcW w:w="1520" w:type="dxa"/>
          </w:tcPr>
          <w:p w14:paraId="487FCF7B" w14:textId="77777777" w:rsidR="00562D50" w:rsidRDefault="00BC1FE0" w:rsidP="00562D50">
            <w:pPr>
              <w:pStyle w:val="Brdtext"/>
              <w:spacing w:before="120" w:after="120"/>
              <w:jc w:val="left"/>
            </w:pPr>
            <w:r>
              <w:t>Köns</w:t>
            </w:r>
            <w:r w:rsidRPr="000327B8">
              <w:t>fördelning i institutionen</w:t>
            </w:r>
          </w:p>
        </w:tc>
        <w:tc>
          <w:tcPr>
            <w:tcW w:w="4377" w:type="dxa"/>
          </w:tcPr>
          <w:p w14:paraId="6A477048" w14:textId="08A6EFA3" w:rsidR="00562D50" w:rsidRPr="008C4BFD" w:rsidRDefault="00BC1FE0" w:rsidP="00562D50">
            <w:pPr>
              <w:pStyle w:val="Brdtext"/>
              <w:spacing w:before="120" w:after="120"/>
            </w:pPr>
            <w:r w:rsidRPr="001126BF">
              <w:t>Andel anställda kvinnor</w:t>
            </w:r>
            <w:r w:rsidRPr="008C4BFD">
              <w:t xml:space="preserve">: </w:t>
            </w:r>
            <w:r w:rsidRPr="008E485E">
              <w:t>39 procent vid utgången av 20</w:t>
            </w:r>
            <w:r>
              <w:t>20.</w:t>
            </w:r>
          </w:p>
          <w:p w14:paraId="51AB68C0" w14:textId="5FFF861C" w:rsidR="00562D50" w:rsidRDefault="00BC1FE0" w:rsidP="00562D50">
            <w:pPr>
              <w:pStyle w:val="Brdtext"/>
              <w:spacing w:before="120" w:after="120"/>
            </w:pPr>
            <w:r w:rsidRPr="001126BF">
              <w:t>Andel kvinnor i chefsposition</w:t>
            </w:r>
            <w:r w:rsidRPr="008C4BFD">
              <w:t xml:space="preserve">: </w:t>
            </w:r>
            <w:r>
              <w:t xml:space="preserve">27 procent vid utgången av 2020. </w:t>
            </w:r>
          </w:p>
        </w:tc>
      </w:tr>
      <w:tr w:rsidR="00562D50" w14:paraId="4F68842B" w14:textId="77777777" w:rsidTr="00647F2E">
        <w:tc>
          <w:tcPr>
            <w:tcW w:w="1520" w:type="dxa"/>
          </w:tcPr>
          <w:p w14:paraId="6ACE56CD" w14:textId="581ADA73" w:rsidR="00562D50" w:rsidRDefault="00BC1FE0" w:rsidP="00562D50">
            <w:pPr>
              <w:pStyle w:val="Brdtext"/>
              <w:spacing w:before="120" w:after="120"/>
              <w:jc w:val="left"/>
            </w:pPr>
            <w:r>
              <w:t>Löne- och ersättnings</w:t>
            </w:r>
            <w:r w:rsidR="0056685C">
              <w:t>-</w:t>
            </w:r>
            <w:r w:rsidRPr="000327B8">
              <w:t>frågor</w:t>
            </w:r>
          </w:p>
        </w:tc>
        <w:tc>
          <w:tcPr>
            <w:tcW w:w="4377" w:type="dxa"/>
          </w:tcPr>
          <w:p w14:paraId="08E4DFC0" w14:textId="60D86C22" w:rsidR="00562D50" w:rsidRDefault="00BC1FE0" w:rsidP="00562D50">
            <w:pPr>
              <w:pStyle w:val="Brdtext"/>
              <w:spacing w:before="120" w:after="120"/>
            </w:pPr>
            <w:proofErr w:type="spellStart"/>
            <w:r w:rsidRPr="008E485E">
              <w:t>AIIB:s</w:t>
            </w:r>
            <w:proofErr w:type="spellEnd"/>
            <w:r w:rsidRPr="008E485E">
              <w:t xml:space="preserve"> policy för kompensation och ersättningar antogs i september 2018 och anger ersättningsnivåer i linje med övriga internationella finansiella institu</w:t>
            </w:r>
            <w:r w:rsidR="00CE3614">
              <w:softHyphen/>
            </w:r>
            <w:r w:rsidRPr="008E485E">
              <w:t>tioner. Löneut</w:t>
            </w:r>
            <w:r>
              <w:softHyphen/>
            </w:r>
            <w:r w:rsidRPr="008E485E">
              <w:t xml:space="preserve">rymmet </w:t>
            </w:r>
            <w:r>
              <w:t>bestäms</w:t>
            </w:r>
            <w:r w:rsidRPr="008E485E">
              <w:t xml:space="preserve"> med utvalda inter</w:t>
            </w:r>
            <w:r w:rsidR="00CE3614">
              <w:softHyphen/>
            </w:r>
            <w:r w:rsidRPr="008E485E">
              <w:t>nationella finansiella institutioner och den</w:t>
            </w:r>
            <w:r>
              <w:t xml:space="preserve"> </w:t>
            </w:r>
            <w:r w:rsidRPr="008E485E">
              <w:t>finan</w:t>
            </w:r>
            <w:r w:rsidR="00CE3614">
              <w:softHyphen/>
            </w:r>
            <w:r w:rsidRPr="008E485E">
              <w:t>siella sektorn som referens</w:t>
            </w:r>
            <w:r>
              <w:softHyphen/>
            </w:r>
            <w:r w:rsidRPr="008E485E">
              <w:t xml:space="preserve">punkter. </w:t>
            </w:r>
            <w:proofErr w:type="spellStart"/>
            <w:r w:rsidRPr="008E485E">
              <w:t>AIIB:s</w:t>
            </w:r>
            <w:proofErr w:type="spellEnd"/>
            <w:r w:rsidRPr="008E485E">
              <w:t xml:space="preserve"> kompen</w:t>
            </w:r>
            <w:r w:rsidR="00CE3614">
              <w:softHyphen/>
            </w:r>
            <w:r w:rsidRPr="008E485E">
              <w:t>sationsnivå är dock generellt lägre än i den finan</w:t>
            </w:r>
            <w:r w:rsidR="00CE3614">
              <w:softHyphen/>
            </w:r>
            <w:r w:rsidRPr="008E485E">
              <w:t>siella sektorn. Lönesättningen ska vara presta</w:t>
            </w:r>
            <w:r>
              <w:softHyphen/>
            </w:r>
            <w:r w:rsidRPr="008E485E">
              <w:t>tions</w:t>
            </w:r>
            <w:r w:rsidR="00CE3614">
              <w:softHyphen/>
            </w:r>
            <w:r w:rsidRPr="008E485E">
              <w:t>baserad.</w:t>
            </w:r>
          </w:p>
        </w:tc>
      </w:tr>
      <w:tr w:rsidR="00562D50" w14:paraId="4D02C0D3" w14:textId="77777777" w:rsidTr="00647F2E">
        <w:tc>
          <w:tcPr>
            <w:tcW w:w="5897" w:type="dxa"/>
            <w:gridSpan w:val="2"/>
          </w:tcPr>
          <w:p w14:paraId="77A34108" w14:textId="77777777" w:rsidR="00562D50" w:rsidRPr="000327B8" w:rsidRDefault="00BC1FE0" w:rsidP="00562D50">
            <w:pPr>
              <w:pStyle w:val="Brdtext"/>
              <w:spacing w:before="120" w:after="120"/>
              <w:jc w:val="left"/>
              <w:rPr>
                <w:b/>
              </w:rPr>
            </w:pPr>
            <w:r w:rsidRPr="000327B8">
              <w:rPr>
                <w:b/>
              </w:rPr>
              <w:t>3. Låne- och resultatramverk</w:t>
            </w:r>
          </w:p>
        </w:tc>
      </w:tr>
      <w:tr w:rsidR="00562D50" w14:paraId="2E5BACD3" w14:textId="77777777" w:rsidTr="00647F2E">
        <w:tc>
          <w:tcPr>
            <w:tcW w:w="1520" w:type="dxa"/>
            <w:shd w:val="clear" w:color="auto" w:fill="auto"/>
          </w:tcPr>
          <w:p w14:paraId="7DAC2E4C" w14:textId="77777777" w:rsidR="00562D50" w:rsidRDefault="00BC1FE0" w:rsidP="00562D50">
            <w:pPr>
              <w:pStyle w:val="Brdtext"/>
              <w:spacing w:before="120" w:after="120"/>
              <w:jc w:val="left"/>
            </w:pPr>
            <w:r w:rsidRPr="008C11B9">
              <w:t>Låneramverk</w:t>
            </w:r>
          </w:p>
        </w:tc>
        <w:tc>
          <w:tcPr>
            <w:tcW w:w="4377" w:type="dxa"/>
            <w:shd w:val="clear" w:color="auto" w:fill="auto"/>
          </w:tcPr>
          <w:p w14:paraId="51791D08" w14:textId="4AAC8045" w:rsidR="00562D50" w:rsidRDefault="00BC1FE0" w:rsidP="00562D50">
            <w:pPr>
              <w:pStyle w:val="Brdtext"/>
              <w:spacing w:before="120" w:after="120"/>
            </w:pPr>
            <w:r w:rsidRPr="00DD349D">
              <w:t>Lån kan ges till alla bankens medlemmar, men endast 15 procent av bankens utlåning kan gå till medlemsländer utanför Asien. AIIB finansierar både offentliga och privata projekt för utveckling av infrastruktur och andra produktiva sektorer. Offent</w:t>
            </w:r>
            <w:r w:rsidR="00CE3614">
              <w:softHyphen/>
            </w:r>
            <w:r w:rsidRPr="00DD349D">
              <w:t>liga projekt har en genomsnittlig löptid på 20 år, med en slutgiltig gräns på 35 år. Räntan sätts utifrån LIBOR-räntan och andra komponenter som löptid och risk. Löptider och räntenivåer för privata projekt är marknads</w:t>
            </w:r>
            <w:r>
              <w:softHyphen/>
            </w:r>
            <w:r w:rsidRPr="00DD349D">
              <w:t>baserade och bestäms för varje enskilt projekt.</w:t>
            </w:r>
          </w:p>
        </w:tc>
      </w:tr>
      <w:tr w:rsidR="00562D50" w14:paraId="2331DEC9" w14:textId="77777777" w:rsidTr="00647F2E">
        <w:tc>
          <w:tcPr>
            <w:tcW w:w="1520" w:type="dxa"/>
          </w:tcPr>
          <w:p w14:paraId="0E01EA3B" w14:textId="56B32BA0" w:rsidR="00562D50" w:rsidRDefault="00BC1FE0" w:rsidP="00562D50">
            <w:pPr>
              <w:pStyle w:val="Brdtext"/>
              <w:spacing w:before="120" w:after="120"/>
              <w:jc w:val="left"/>
            </w:pPr>
            <w:r>
              <w:t>Resultat</w:t>
            </w:r>
            <w:r w:rsidR="0056685C">
              <w:t>-</w:t>
            </w:r>
            <w:r>
              <w:t>ramverk</w:t>
            </w:r>
          </w:p>
        </w:tc>
        <w:tc>
          <w:tcPr>
            <w:tcW w:w="4377" w:type="dxa"/>
          </w:tcPr>
          <w:p w14:paraId="7A838929" w14:textId="4166C550" w:rsidR="00562D50" w:rsidRPr="008D4936" w:rsidRDefault="00BC1FE0" w:rsidP="00562D50">
            <w:pPr>
              <w:pStyle w:val="Brdtext"/>
              <w:spacing w:before="120" w:after="120"/>
            </w:pPr>
            <w:r w:rsidRPr="00DD349D">
              <w:t>I</w:t>
            </w:r>
            <w:r>
              <w:t xml:space="preserve"> </w:t>
            </w:r>
            <w:r w:rsidRPr="00DD349D">
              <w:t>organisationsstrategin, som nyligen godkänts, ingår ett resultatramverk.</w:t>
            </w:r>
          </w:p>
        </w:tc>
      </w:tr>
      <w:tr w:rsidR="00562D50" w14:paraId="6BF85A03" w14:textId="77777777" w:rsidTr="00647F2E">
        <w:tc>
          <w:tcPr>
            <w:tcW w:w="5897" w:type="dxa"/>
            <w:gridSpan w:val="2"/>
          </w:tcPr>
          <w:p w14:paraId="4B3C8648" w14:textId="77777777" w:rsidR="00562D50" w:rsidRDefault="00BC1FE0" w:rsidP="00562D50">
            <w:pPr>
              <w:pStyle w:val="Brdtext"/>
              <w:spacing w:before="120" w:after="120"/>
              <w:jc w:val="left"/>
            </w:pPr>
            <w:r w:rsidRPr="000327B8">
              <w:rPr>
                <w:b/>
              </w:rPr>
              <w:t>4. Finansiell information</w:t>
            </w:r>
          </w:p>
        </w:tc>
      </w:tr>
      <w:tr w:rsidR="00562D50" w14:paraId="5C2B7325" w14:textId="77777777" w:rsidTr="00647F2E">
        <w:tc>
          <w:tcPr>
            <w:tcW w:w="1520" w:type="dxa"/>
          </w:tcPr>
          <w:p w14:paraId="31A20779" w14:textId="77777777" w:rsidR="00562D50" w:rsidRDefault="00BC1FE0" w:rsidP="00562D50">
            <w:pPr>
              <w:pStyle w:val="Brdtext"/>
              <w:spacing w:before="120" w:after="120"/>
              <w:jc w:val="left"/>
            </w:pPr>
            <w:r w:rsidRPr="000327B8">
              <w:t>Totalt ägarkapital</w:t>
            </w:r>
          </w:p>
        </w:tc>
        <w:tc>
          <w:tcPr>
            <w:tcW w:w="4377" w:type="dxa"/>
          </w:tcPr>
          <w:p w14:paraId="30057377" w14:textId="23E24739" w:rsidR="00562D50" w:rsidRDefault="00E83A8B" w:rsidP="00562D50">
            <w:pPr>
              <w:pStyle w:val="Brdtext"/>
              <w:spacing w:before="120" w:after="120"/>
            </w:pPr>
            <w:r>
              <w:t>819</w:t>
            </w:r>
            <w:r w:rsidR="00BC1FE0" w:rsidRPr="00DD349D">
              <w:t xml:space="preserve"> miljarder</w:t>
            </w:r>
            <w:r>
              <w:t xml:space="preserve"> kronor</w:t>
            </w:r>
            <w:r w:rsidR="00BC1FE0" w:rsidRPr="00DD349D">
              <w:t xml:space="preserve">, varav </w:t>
            </w:r>
            <w:r>
              <w:t>164</w:t>
            </w:r>
            <w:r w:rsidR="00BC1FE0" w:rsidRPr="00DD349D">
              <w:t xml:space="preserve"> mil</w:t>
            </w:r>
            <w:r w:rsidR="00BC1FE0">
              <w:softHyphen/>
            </w:r>
            <w:r w:rsidR="00BC1FE0" w:rsidRPr="00DD349D">
              <w:t xml:space="preserve">jarder </w:t>
            </w:r>
            <w:r>
              <w:t>kronor</w:t>
            </w:r>
            <w:r w:rsidR="00BC1FE0" w:rsidRPr="00DD349D">
              <w:t xml:space="preserve"> är inbetalt kapital.</w:t>
            </w:r>
          </w:p>
        </w:tc>
      </w:tr>
      <w:tr w:rsidR="00562D50" w14:paraId="51D96315" w14:textId="77777777" w:rsidTr="00647F2E">
        <w:tc>
          <w:tcPr>
            <w:tcW w:w="1520" w:type="dxa"/>
          </w:tcPr>
          <w:p w14:paraId="09ED4742" w14:textId="0B358D37" w:rsidR="00562D50" w:rsidRDefault="00BC1FE0" w:rsidP="00562D50">
            <w:pPr>
              <w:pStyle w:val="Brdtext"/>
              <w:spacing w:before="120" w:after="120"/>
              <w:jc w:val="left"/>
            </w:pPr>
            <w:r>
              <w:t>Insatser</w:t>
            </w:r>
            <w:r w:rsidRPr="00F65A5A">
              <w:t xml:space="preserve"> som utbetalades 201</w:t>
            </w:r>
            <w:r>
              <w:t>9</w:t>
            </w:r>
            <w:r w:rsidRPr="00F65A5A">
              <w:t xml:space="preserve"> </w:t>
            </w:r>
            <w:r w:rsidRPr="006C4E8C">
              <w:t>och 2020</w:t>
            </w:r>
            <w:r w:rsidRPr="00F65A5A">
              <w:t xml:space="preserve"> </w:t>
            </w:r>
            <w:r>
              <w:lastRenderedPageBreak/>
              <w:t>samt utestående insatser</w:t>
            </w:r>
          </w:p>
        </w:tc>
        <w:tc>
          <w:tcPr>
            <w:tcW w:w="4377" w:type="dxa"/>
          </w:tcPr>
          <w:p w14:paraId="46CDD314" w14:textId="71290012" w:rsidR="00562D50" w:rsidRDefault="00BC1FE0" w:rsidP="00562D50">
            <w:pPr>
              <w:pStyle w:val="Brdtext"/>
              <w:spacing w:before="120" w:after="120"/>
            </w:pPr>
            <w:r w:rsidRPr="00DD349D">
              <w:lastRenderedPageBreak/>
              <w:t>Utbetalade lån, varav inga var biståndsfinansierade</w:t>
            </w:r>
            <w:r>
              <w:t>,</w:t>
            </w:r>
            <w:r w:rsidRPr="00DD349D">
              <w:t xml:space="preserve"> upp</w:t>
            </w:r>
            <w:r>
              <w:softHyphen/>
            </w:r>
            <w:r w:rsidRPr="00DD349D">
              <w:t>gick 2019 til</w:t>
            </w:r>
            <w:r>
              <w:t xml:space="preserve">l </w:t>
            </w:r>
            <w:r w:rsidRPr="00DD349D">
              <w:t>1</w:t>
            </w:r>
            <w:r w:rsidR="00632D2F">
              <w:t>2,5</w:t>
            </w:r>
            <w:r w:rsidRPr="00DD349D">
              <w:t xml:space="preserve"> miljarder </w:t>
            </w:r>
            <w:r w:rsidR="00632D2F">
              <w:t>kronor</w:t>
            </w:r>
            <w:r>
              <w:t xml:space="preserve"> och 2020 till </w:t>
            </w:r>
            <w:r w:rsidR="00632D2F">
              <w:t>42,</w:t>
            </w:r>
            <w:r w:rsidR="008D3452">
              <w:t>6</w:t>
            </w:r>
            <w:r>
              <w:t xml:space="preserve"> mil</w:t>
            </w:r>
            <w:r>
              <w:softHyphen/>
              <w:t>jarder</w:t>
            </w:r>
            <w:r w:rsidR="00632D2F">
              <w:t xml:space="preserve"> kronor</w:t>
            </w:r>
            <w:r w:rsidRPr="00DD349D">
              <w:t>.</w:t>
            </w:r>
          </w:p>
          <w:p w14:paraId="597753DE" w14:textId="4478720F" w:rsidR="00562D50" w:rsidRPr="00E34F3E" w:rsidRDefault="00BC1FE0" w:rsidP="00562D50">
            <w:pPr>
              <w:pStyle w:val="Brdtext"/>
              <w:spacing w:before="120" w:after="120"/>
            </w:pPr>
            <w:r w:rsidRPr="00DD349D">
              <w:lastRenderedPageBreak/>
              <w:t xml:space="preserve">Utestående lån: </w:t>
            </w:r>
            <w:r w:rsidR="0014573B">
              <w:t>65,6</w:t>
            </w:r>
            <w:r>
              <w:t xml:space="preserve"> miljarder </w:t>
            </w:r>
            <w:r w:rsidR="0014573B">
              <w:t>kronor</w:t>
            </w:r>
            <w:r>
              <w:t>.</w:t>
            </w:r>
          </w:p>
        </w:tc>
      </w:tr>
      <w:tr w:rsidR="00562D50" w:rsidRPr="0072642C" w14:paraId="3DF7A394" w14:textId="77777777" w:rsidTr="00647F2E">
        <w:tc>
          <w:tcPr>
            <w:tcW w:w="1520" w:type="dxa"/>
          </w:tcPr>
          <w:p w14:paraId="1BBB0B00" w14:textId="77777777" w:rsidR="00562D50" w:rsidRDefault="00BC1FE0" w:rsidP="00562D50">
            <w:pPr>
              <w:pStyle w:val="Brdtext"/>
              <w:spacing w:before="120" w:after="120"/>
              <w:jc w:val="left"/>
            </w:pPr>
            <w:r>
              <w:lastRenderedPageBreak/>
              <w:t>Annan f</w:t>
            </w:r>
            <w:r w:rsidRPr="000327B8">
              <w:t>inansiell</w:t>
            </w:r>
            <w:r w:rsidRPr="000327B8" w:rsidDel="008B1EA1">
              <w:t xml:space="preserve"> </w:t>
            </w:r>
            <w:r>
              <w:t>information</w:t>
            </w:r>
            <w:r w:rsidRPr="000327B8">
              <w:t xml:space="preserve"> </w:t>
            </w:r>
          </w:p>
        </w:tc>
        <w:tc>
          <w:tcPr>
            <w:tcW w:w="4377" w:type="dxa"/>
          </w:tcPr>
          <w:p w14:paraId="71A1C7D4" w14:textId="0CB31199" w:rsidR="00562D50" w:rsidRDefault="00BC1FE0" w:rsidP="00562D50">
            <w:pPr>
              <w:pStyle w:val="Brdtext"/>
              <w:spacing w:before="120" w:after="120"/>
              <w:jc w:val="left"/>
            </w:pPr>
            <w:r w:rsidRPr="001126BF">
              <w:t>Andel oreglerade fordringar</w:t>
            </w:r>
            <w:r>
              <w:t>: 0</w:t>
            </w:r>
          </w:p>
          <w:p w14:paraId="667BFF22" w14:textId="7CCC85F1" w:rsidR="00562D50" w:rsidRPr="001B5B4A" w:rsidRDefault="00BC1FE0" w:rsidP="00562D50">
            <w:pPr>
              <w:pStyle w:val="Brdtext"/>
              <w:spacing w:before="120" w:after="120"/>
              <w:jc w:val="left"/>
            </w:pPr>
            <w:r w:rsidRPr="001126BF">
              <w:t>Kreditbetyg</w:t>
            </w:r>
            <w:r w:rsidRPr="001126BF">
              <w:rPr>
                <w:rStyle w:val="Fotnotsreferens"/>
              </w:rPr>
              <w:footnoteReference w:id="4"/>
            </w:r>
            <w:r w:rsidRPr="001126BF">
              <w:t>:</w:t>
            </w:r>
            <w:r>
              <w:t xml:space="preserve"> </w:t>
            </w:r>
            <w:r w:rsidRPr="00800C22">
              <w:t xml:space="preserve">AAA, </w:t>
            </w:r>
            <w:proofErr w:type="spellStart"/>
            <w:r w:rsidRPr="00800C22">
              <w:t>aaa</w:t>
            </w:r>
            <w:proofErr w:type="spellEnd"/>
            <w:r w:rsidRPr="00800C22">
              <w:t xml:space="preserve"> (</w:t>
            </w:r>
            <w:proofErr w:type="spellStart"/>
            <w:r w:rsidRPr="00800C22">
              <w:t>stand</w:t>
            </w:r>
            <w:proofErr w:type="spellEnd"/>
            <w:r w:rsidRPr="00800C22">
              <w:t xml:space="preserve"> </w:t>
            </w:r>
            <w:proofErr w:type="spellStart"/>
            <w:r w:rsidRPr="00800C22">
              <w:t>alone</w:t>
            </w:r>
            <w:proofErr w:type="spellEnd"/>
            <w:r w:rsidRPr="00800C22">
              <w:t>-betyg</w:t>
            </w:r>
            <w:r>
              <w:rPr>
                <w:rStyle w:val="Fotnotsreferens"/>
              </w:rPr>
              <w:footnoteReference w:id="5"/>
            </w:r>
            <w:r w:rsidRPr="00800C22">
              <w:t>).</w:t>
            </w:r>
          </w:p>
        </w:tc>
      </w:tr>
      <w:tr w:rsidR="00562D50" w14:paraId="3FBC485B" w14:textId="77777777" w:rsidTr="00647F2E">
        <w:tc>
          <w:tcPr>
            <w:tcW w:w="5897" w:type="dxa"/>
            <w:gridSpan w:val="2"/>
          </w:tcPr>
          <w:p w14:paraId="604B31A4" w14:textId="77777777" w:rsidR="00562D50" w:rsidRPr="00D4045C" w:rsidRDefault="00BC1FE0" w:rsidP="00562D50">
            <w:pPr>
              <w:pStyle w:val="Brdtext"/>
              <w:spacing w:before="120" w:after="120"/>
              <w:jc w:val="left"/>
              <w:rPr>
                <w:b/>
              </w:rPr>
            </w:pPr>
            <w:r w:rsidRPr="00D4045C">
              <w:rPr>
                <w:b/>
              </w:rPr>
              <w:t>5. Sveriges roll i institutionen</w:t>
            </w:r>
          </w:p>
        </w:tc>
      </w:tr>
      <w:tr w:rsidR="00562D50" w14:paraId="1BD20A1D" w14:textId="77777777" w:rsidTr="00647F2E">
        <w:tc>
          <w:tcPr>
            <w:tcW w:w="1520" w:type="dxa"/>
          </w:tcPr>
          <w:p w14:paraId="3530947D" w14:textId="77777777" w:rsidR="00562D50" w:rsidRDefault="00BC1FE0" w:rsidP="00562D50">
            <w:pPr>
              <w:pStyle w:val="Brdtext"/>
              <w:spacing w:before="120" w:after="120"/>
              <w:jc w:val="left"/>
            </w:pPr>
            <w:r w:rsidRPr="00D4045C">
              <w:t>Svensk ägar- och röstandel</w:t>
            </w:r>
          </w:p>
        </w:tc>
        <w:tc>
          <w:tcPr>
            <w:tcW w:w="4377" w:type="dxa"/>
          </w:tcPr>
          <w:p w14:paraId="1816F893" w14:textId="48FDF297" w:rsidR="00562D50" w:rsidRPr="00984E05" w:rsidRDefault="00BC1FE0" w:rsidP="00562D50">
            <w:pPr>
              <w:pStyle w:val="Brdtext"/>
              <w:spacing w:before="120" w:after="120"/>
            </w:pPr>
            <w:r w:rsidRPr="001126BF">
              <w:t>Inbetalt kapital:</w:t>
            </w:r>
            <w:r w:rsidRPr="004531CE">
              <w:t xml:space="preserve"> 1 milj</w:t>
            </w:r>
            <w:r w:rsidR="00C242F7" w:rsidRPr="004531CE">
              <w:t>ard kronor.</w:t>
            </w:r>
          </w:p>
          <w:p w14:paraId="138B3AAA" w14:textId="7358F9AF" w:rsidR="00562D50" w:rsidRPr="00984E05" w:rsidRDefault="00BC1FE0" w:rsidP="00562D50">
            <w:pPr>
              <w:pStyle w:val="Brdtext"/>
              <w:spacing w:before="120" w:after="120"/>
            </w:pPr>
            <w:r w:rsidRPr="00984E05">
              <w:t>Av kapitalinsatserna till AIIB betecknas sedan juni 2017 85 procent som bistånd och därmed har 85 procent av Sveriges inbetalning för 2019 och 2020 ingått i biståndsramen.</w:t>
            </w:r>
          </w:p>
          <w:p w14:paraId="54217CDD" w14:textId="79BC28B7" w:rsidR="00562D50" w:rsidRPr="00984E05" w:rsidRDefault="00BC1FE0" w:rsidP="00562D50">
            <w:pPr>
              <w:pStyle w:val="Brdtext"/>
              <w:spacing w:before="120" w:after="120"/>
            </w:pPr>
            <w:r w:rsidRPr="001126BF">
              <w:t>Garantikapital</w:t>
            </w:r>
            <w:r w:rsidRPr="004531CE">
              <w:t xml:space="preserve">: </w:t>
            </w:r>
            <w:r w:rsidR="00583AC4" w:rsidRPr="004531CE">
              <w:t>4,1</w:t>
            </w:r>
            <w:r w:rsidRPr="004531CE">
              <w:t xml:space="preserve"> milj</w:t>
            </w:r>
            <w:r w:rsidR="00583AC4" w:rsidRPr="00984E05">
              <w:t>arder</w:t>
            </w:r>
            <w:r w:rsidRPr="00984E05">
              <w:t xml:space="preserve"> </w:t>
            </w:r>
            <w:r w:rsidR="00583AC4" w:rsidRPr="00984E05">
              <w:t>kronor</w:t>
            </w:r>
            <w:r w:rsidRPr="00984E05">
              <w:t>.</w:t>
            </w:r>
          </w:p>
          <w:p w14:paraId="23C01AD4" w14:textId="298771F3" w:rsidR="00562D50" w:rsidRDefault="00BC1FE0" w:rsidP="00562D50">
            <w:pPr>
              <w:pStyle w:val="Brdtext"/>
              <w:spacing w:before="120" w:after="120"/>
              <w:jc w:val="left"/>
            </w:pPr>
            <w:r w:rsidRPr="001126BF">
              <w:t>Svensk röst- och ägarandel</w:t>
            </w:r>
            <w:r w:rsidRPr="004531CE">
              <w:t>: Röstandelen</w:t>
            </w:r>
            <w:r w:rsidRPr="00800C22">
              <w:t xml:space="preserve"> är 0,79 och ägarandelen är 0,66 procent.</w:t>
            </w:r>
          </w:p>
        </w:tc>
      </w:tr>
      <w:tr w:rsidR="00562D50" w14:paraId="7F1CDE3E" w14:textId="77777777" w:rsidTr="00647F2E">
        <w:tc>
          <w:tcPr>
            <w:tcW w:w="1520" w:type="dxa"/>
          </w:tcPr>
          <w:p w14:paraId="63DABEDE" w14:textId="0208C619" w:rsidR="00562D50" w:rsidRDefault="00BC1FE0" w:rsidP="00562D50">
            <w:pPr>
              <w:pStyle w:val="Brdtext"/>
              <w:spacing w:before="120" w:after="120"/>
              <w:jc w:val="left"/>
            </w:pPr>
            <w:r w:rsidRPr="009E2C34">
              <w:t>Svenskt bidrag till institutionen</w:t>
            </w:r>
            <w:r>
              <w:t xml:space="preserve"> 2019 och 2020</w:t>
            </w:r>
          </w:p>
        </w:tc>
        <w:tc>
          <w:tcPr>
            <w:tcW w:w="4377" w:type="dxa"/>
          </w:tcPr>
          <w:p w14:paraId="17F07749" w14:textId="3CC78846" w:rsidR="00562D50" w:rsidRPr="00795602" w:rsidRDefault="00BC1FE0" w:rsidP="00562D50">
            <w:pPr>
              <w:pStyle w:val="Brdtext"/>
              <w:spacing w:before="120" w:after="120"/>
            </w:pPr>
            <w:r w:rsidRPr="00800C22">
              <w:t>Under perioden har Sverige inte bidragit med ytter</w:t>
            </w:r>
            <w:r w:rsidR="00CE3614">
              <w:softHyphen/>
            </w:r>
            <w:r w:rsidRPr="00800C22">
              <w:t>ligare medel till AIIB utöver det</w:t>
            </w:r>
            <w:r>
              <w:t xml:space="preserve"> tidigare</w:t>
            </w:r>
            <w:r w:rsidRPr="00800C22">
              <w:t xml:space="preserve"> inbetalda kapitalet. </w:t>
            </w:r>
          </w:p>
        </w:tc>
      </w:tr>
      <w:tr w:rsidR="00562D50" w14:paraId="7F26AC8D" w14:textId="77777777" w:rsidTr="00647F2E">
        <w:tc>
          <w:tcPr>
            <w:tcW w:w="1520" w:type="dxa"/>
          </w:tcPr>
          <w:p w14:paraId="1186EF9B" w14:textId="77777777" w:rsidR="00562D50" w:rsidRPr="00D4045C" w:rsidRDefault="00BC1FE0" w:rsidP="00562D50">
            <w:pPr>
              <w:pStyle w:val="Brdtext"/>
              <w:spacing w:before="120" w:after="120"/>
              <w:jc w:val="left"/>
            </w:pPr>
            <w:r>
              <w:t>Sveriges valkrets</w:t>
            </w:r>
          </w:p>
        </w:tc>
        <w:tc>
          <w:tcPr>
            <w:tcW w:w="4377" w:type="dxa"/>
          </w:tcPr>
          <w:p w14:paraId="00A2C330" w14:textId="6F93D676" w:rsidR="00562D50" w:rsidRPr="00F511B2" w:rsidRDefault="00BC1FE0" w:rsidP="00562D50">
            <w:pPr>
              <w:pStyle w:val="Brdtext"/>
              <w:spacing w:before="120" w:after="120"/>
            </w:pPr>
            <w:r w:rsidRPr="00800C22">
              <w:t xml:space="preserve">Sverige ingår i valkretsen </w:t>
            </w:r>
            <w:proofErr w:type="spellStart"/>
            <w:r w:rsidRPr="00800C22">
              <w:t>Wider</w:t>
            </w:r>
            <w:proofErr w:type="spellEnd"/>
            <w:r w:rsidRPr="00800C22">
              <w:t xml:space="preserve"> </w:t>
            </w:r>
            <w:proofErr w:type="spellStart"/>
            <w:r w:rsidRPr="00800C22">
              <w:t>Europe</w:t>
            </w:r>
            <w:proofErr w:type="spellEnd"/>
            <w:r w:rsidRPr="00800C22">
              <w:t xml:space="preserve"> </w:t>
            </w:r>
            <w:proofErr w:type="spellStart"/>
            <w:r w:rsidRPr="00800C22">
              <w:t>Consti</w:t>
            </w:r>
            <w:r w:rsidR="00CE3614">
              <w:softHyphen/>
            </w:r>
            <w:r w:rsidRPr="00800C22">
              <w:t>tuency</w:t>
            </w:r>
            <w:proofErr w:type="spellEnd"/>
            <w:r>
              <w:t>,</w:t>
            </w:r>
            <w:r w:rsidRPr="00800C22">
              <w:t xml:space="preserve"> till</w:t>
            </w:r>
            <w:r>
              <w:softHyphen/>
            </w:r>
            <w:r w:rsidRPr="00800C22">
              <w:t>sammans med Danmark, Island, Norge, Polen, Rumänien, Schweiz, Storbritannien och Ungern.</w:t>
            </w:r>
          </w:p>
        </w:tc>
      </w:tr>
      <w:tr w:rsidR="00562D50" w14:paraId="4C3D098F" w14:textId="77777777" w:rsidTr="00647F2E">
        <w:tc>
          <w:tcPr>
            <w:tcW w:w="1520" w:type="dxa"/>
          </w:tcPr>
          <w:p w14:paraId="09B68C32" w14:textId="77777777" w:rsidR="00562D50" w:rsidRPr="00D4045C" w:rsidRDefault="00BC1FE0" w:rsidP="00562D50">
            <w:pPr>
              <w:pStyle w:val="Brdtext"/>
              <w:spacing w:before="120" w:after="120"/>
              <w:jc w:val="left"/>
            </w:pPr>
            <w:r w:rsidRPr="00D4045C">
              <w:t>Svenskar i institutionen</w:t>
            </w:r>
          </w:p>
        </w:tc>
        <w:tc>
          <w:tcPr>
            <w:tcW w:w="4377" w:type="dxa"/>
          </w:tcPr>
          <w:p w14:paraId="3B2D19A1" w14:textId="214EF1EE" w:rsidR="00562D50" w:rsidRPr="00D4045C" w:rsidRDefault="00BC1FE0" w:rsidP="00562D50">
            <w:pPr>
              <w:pStyle w:val="Brdtext"/>
              <w:spacing w:before="120" w:after="120"/>
            </w:pPr>
            <w:r w:rsidRPr="00800C22">
              <w:t>2 personer, varav 1 i ledande ställning.</w:t>
            </w:r>
          </w:p>
        </w:tc>
      </w:tr>
      <w:tr w:rsidR="00562D50" w14:paraId="6577D6DC" w14:textId="77777777" w:rsidTr="00647F2E">
        <w:tc>
          <w:tcPr>
            <w:tcW w:w="1520" w:type="dxa"/>
          </w:tcPr>
          <w:p w14:paraId="5CA48525" w14:textId="77777777" w:rsidR="00562D50" w:rsidRPr="00D4045C" w:rsidRDefault="00BC1FE0" w:rsidP="00562D50">
            <w:pPr>
              <w:pStyle w:val="Brdtext"/>
              <w:spacing w:before="120" w:after="120"/>
              <w:jc w:val="left"/>
            </w:pPr>
            <w:r>
              <w:t>Sveriges andel av institution</w:t>
            </w:r>
            <w:r w:rsidRPr="00D4045C">
              <w:t>ens upphandling</w:t>
            </w:r>
          </w:p>
        </w:tc>
        <w:tc>
          <w:tcPr>
            <w:tcW w:w="4377" w:type="dxa"/>
          </w:tcPr>
          <w:p w14:paraId="2E94C03F" w14:textId="7B8714B5" w:rsidR="00562D50" w:rsidRPr="00815F6F" w:rsidRDefault="00BC1FE0" w:rsidP="00562D50">
            <w:pPr>
              <w:pStyle w:val="Brdtext"/>
              <w:spacing w:before="120" w:after="120"/>
            </w:pPr>
            <w:r>
              <w:t>0</w:t>
            </w:r>
          </w:p>
          <w:p w14:paraId="1BA008A1" w14:textId="77777777" w:rsidR="00562D50" w:rsidRPr="00480949" w:rsidRDefault="00562D50" w:rsidP="00562D50">
            <w:pPr>
              <w:pStyle w:val="Brdtext"/>
              <w:spacing w:before="120" w:after="120"/>
              <w:rPr>
                <w:strike/>
              </w:rPr>
            </w:pPr>
          </w:p>
        </w:tc>
      </w:tr>
    </w:tbl>
    <w:p w14:paraId="1CCA0CE1" w14:textId="77777777" w:rsidR="00562D50" w:rsidRDefault="00BC1FE0" w:rsidP="00562D50">
      <w:pPr>
        <w:pStyle w:val="Brdtext"/>
        <w:rPr>
          <w:rFonts w:eastAsiaTheme="minorHAnsi" w:cstheme="minorBidi"/>
          <w:sz w:val="26"/>
          <w:szCs w:val="22"/>
        </w:rPr>
      </w:pPr>
      <w:r>
        <w:br w:type="page"/>
      </w:r>
    </w:p>
    <w:p w14:paraId="50673EF0" w14:textId="49DA3682" w:rsidR="00562D50" w:rsidRDefault="00BC1FE0" w:rsidP="00562D50">
      <w:pPr>
        <w:pStyle w:val="Rubrik2utannumrering"/>
      </w:pPr>
      <w:r>
        <w:lastRenderedPageBreak/>
        <w:t>Europeiska banken för återuppbyggnad och utveckling (EBRD)</w:t>
      </w:r>
      <w:r>
        <w:rPr>
          <w:rStyle w:val="Fotnotsreferens"/>
        </w:rPr>
        <w:footnoteReference w:id="6"/>
      </w:r>
    </w:p>
    <w:tbl>
      <w:tblPr>
        <w:tblW w:w="5000" w:type="pct"/>
        <w:tblLayout w:type="fixed"/>
        <w:tblLook w:val="04A0" w:firstRow="1" w:lastRow="0" w:firstColumn="1" w:lastColumn="0" w:noHBand="0" w:noVBand="1"/>
      </w:tblPr>
      <w:tblGrid>
        <w:gridCol w:w="1520"/>
        <w:gridCol w:w="4377"/>
      </w:tblGrid>
      <w:tr w:rsidR="00562D50" w14:paraId="35D9DA99" w14:textId="77777777" w:rsidTr="00C45223">
        <w:tc>
          <w:tcPr>
            <w:tcW w:w="6663" w:type="dxa"/>
            <w:gridSpan w:val="2"/>
          </w:tcPr>
          <w:p w14:paraId="31B63346" w14:textId="77777777" w:rsidR="00562D50" w:rsidRPr="00AB014E" w:rsidRDefault="00BC1FE0" w:rsidP="00562D50">
            <w:pPr>
              <w:pStyle w:val="Brdtext"/>
              <w:spacing w:before="120" w:after="120"/>
              <w:rPr>
                <w:b/>
              </w:rPr>
            </w:pPr>
            <w:r w:rsidRPr="00AB014E">
              <w:rPr>
                <w:b/>
              </w:rPr>
              <w:t>1. Grundläggande information</w:t>
            </w:r>
          </w:p>
        </w:tc>
      </w:tr>
      <w:tr w:rsidR="00562D50" w14:paraId="66582103" w14:textId="77777777" w:rsidTr="00C45223">
        <w:tc>
          <w:tcPr>
            <w:tcW w:w="1701" w:type="dxa"/>
          </w:tcPr>
          <w:p w14:paraId="01A3F514" w14:textId="77777777" w:rsidR="00562D50" w:rsidRDefault="00BC1FE0" w:rsidP="00562D50">
            <w:pPr>
              <w:pStyle w:val="Brdtextmedindrag"/>
              <w:spacing w:before="120" w:after="120"/>
              <w:ind w:firstLine="0"/>
              <w:jc w:val="left"/>
            </w:pPr>
            <w:r w:rsidRPr="00E238B3">
              <w:t>Mandat</w:t>
            </w:r>
          </w:p>
        </w:tc>
        <w:tc>
          <w:tcPr>
            <w:tcW w:w="4962" w:type="dxa"/>
          </w:tcPr>
          <w:p w14:paraId="09FDBD69" w14:textId="64606C96" w:rsidR="00562D50" w:rsidRDefault="00BC1FE0" w:rsidP="00562D50">
            <w:pPr>
              <w:pStyle w:val="Brdtextmedindrag"/>
              <w:spacing w:before="120" w:after="120"/>
              <w:ind w:firstLine="0"/>
            </w:pPr>
            <w:proofErr w:type="spellStart"/>
            <w:r w:rsidRPr="001E5C09">
              <w:t>EBRD:s</w:t>
            </w:r>
            <w:proofErr w:type="spellEnd"/>
            <w:r w:rsidRPr="001E5C09">
              <w:t xml:space="preserve"> uppdrag är att främja övergången till väl</w:t>
            </w:r>
            <w:r w:rsidR="007A31AE">
              <w:softHyphen/>
            </w:r>
            <w:r w:rsidRPr="001E5C09">
              <w:t>fun</w:t>
            </w:r>
            <w:r>
              <w:softHyphen/>
            </w:r>
            <w:r w:rsidRPr="001E5C09">
              <w:t>gerande marknadsekonomier</w:t>
            </w:r>
            <w:r>
              <w:t>,</w:t>
            </w:r>
            <w:r w:rsidRPr="001E5C09">
              <w:t xml:space="preserve"> som karakteri</w:t>
            </w:r>
            <w:r w:rsidR="00CE3614">
              <w:softHyphen/>
            </w:r>
            <w:r w:rsidRPr="001E5C09">
              <w:t>seras av kon</w:t>
            </w:r>
            <w:r>
              <w:softHyphen/>
            </w:r>
            <w:r w:rsidRPr="001E5C09">
              <w:t>kurrens, inkludering, integration, miljö- och klimat</w:t>
            </w:r>
            <w:r>
              <w:softHyphen/>
            </w:r>
            <w:r w:rsidRPr="001E5C09">
              <w:t>vän</w:t>
            </w:r>
            <w:r>
              <w:softHyphen/>
            </w:r>
            <w:r w:rsidRPr="001E5C09">
              <w:t>lighet, goda styrningsprinciper samt mot</w:t>
            </w:r>
            <w:r w:rsidR="007A31AE">
              <w:softHyphen/>
            </w:r>
            <w:r w:rsidRPr="001E5C09">
              <w:t>ståndskraft i länder som åtagit sig att tillämpa prin</w:t>
            </w:r>
            <w:r w:rsidR="007A31AE">
              <w:softHyphen/>
            </w:r>
            <w:r w:rsidRPr="001E5C09">
              <w:t>ciper om demokrati, plura</w:t>
            </w:r>
            <w:r>
              <w:softHyphen/>
            </w:r>
            <w:r w:rsidRPr="001E5C09">
              <w:t>lism och marknads</w:t>
            </w:r>
            <w:r w:rsidR="00CE3614">
              <w:softHyphen/>
            </w:r>
            <w:r w:rsidRPr="001E5C09">
              <w:t>ekono</w:t>
            </w:r>
            <w:r w:rsidR="007A31AE">
              <w:softHyphen/>
            </w:r>
            <w:r w:rsidRPr="001E5C09">
              <w:t>mi.</w:t>
            </w:r>
          </w:p>
        </w:tc>
      </w:tr>
      <w:tr w:rsidR="00562D50" w14:paraId="78C913B2" w14:textId="77777777" w:rsidTr="00C45223">
        <w:tc>
          <w:tcPr>
            <w:tcW w:w="1701" w:type="dxa"/>
          </w:tcPr>
          <w:p w14:paraId="5DF75A73" w14:textId="77777777" w:rsidR="00562D50" w:rsidRDefault="00BC1FE0" w:rsidP="00562D50">
            <w:pPr>
              <w:pStyle w:val="Brdtextmedindrag"/>
              <w:spacing w:before="120" w:after="120"/>
              <w:ind w:firstLine="0"/>
              <w:jc w:val="left"/>
            </w:pPr>
            <w:r w:rsidRPr="00E238B3">
              <w:t>Verksamhet</w:t>
            </w:r>
          </w:p>
        </w:tc>
        <w:tc>
          <w:tcPr>
            <w:tcW w:w="4962" w:type="dxa"/>
          </w:tcPr>
          <w:p w14:paraId="18A95D43" w14:textId="134EB0B6" w:rsidR="00562D50" w:rsidRDefault="00BC1FE0" w:rsidP="00562D50">
            <w:pPr>
              <w:pStyle w:val="Brdtextmedindrag"/>
              <w:spacing w:before="120" w:after="120"/>
              <w:ind w:firstLine="0"/>
            </w:pPr>
            <w:r>
              <w:t>EBRD finansierar projekt i den privata och offent</w:t>
            </w:r>
            <w:r w:rsidR="00A5565E">
              <w:softHyphen/>
            </w:r>
            <w:r>
              <w:t>liga sektorn i verksamhetsregionen, som för när</w:t>
            </w:r>
            <w:r w:rsidR="00A5565E">
              <w:softHyphen/>
            </w:r>
            <w:r>
              <w:t>varande omfattar 29 länder i de tidigare plan</w:t>
            </w:r>
            <w:r w:rsidR="00A5565E">
              <w:softHyphen/>
            </w:r>
            <w:r>
              <w:t>ekonomierna i Central- och Östeuropa, inklu</w:t>
            </w:r>
            <w:r w:rsidR="00CE3614">
              <w:softHyphen/>
            </w:r>
            <w:r>
              <w:t>sive de självständiga länderna i f.d. Sovjetunionen, samt Mongoliet och Turkiet. Verksamhets</w:t>
            </w:r>
            <w:r>
              <w:softHyphen/>
              <w:t>området utvid</w:t>
            </w:r>
            <w:r w:rsidR="00A5565E">
              <w:softHyphen/>
            </w:r>
            <w:r>
              <w:t>gades fr.o.m. 2012 ytterligare till att även omfatta länder i södra och östra medelhavsområdet. För när</w:t>
            </w:r>
            <w:r w:rsidR="00A5565E">
              <w:softHyphen/>
            </w:r>
            <w:r>
              <w:t>varande bedrivs verksamhet i Marocko, Tunisien, Egypten, Jorda</w:t>
            </w:r>
            <w:r>
              <w:softHyphen/>
              <w:t>nien, Libanon och Palestina samt under ett tids</w:t>
            </w:r>
            <w:r>
              <w:softHyphen/>
              <w:t>begrän</w:t>
            </w:r>
            <w:r>
              <w:softHyphen/>
              <w:t>sat mandat i Grekland fram t.o.m. 2025 och i Cypern t.o.m. 2020.</w:t>
            </w:r>
          </w:p>
          <w:p w14:paraId="7555D493" w14:textId="609A7A12" w:rsidR="00562D50" w:rsidRDefault="00BC1FE0" w:rsidP="00562D50">
            <w:pPr>
              <w:pStyle w:val="Brdtextmedindrag"/>
              <w:spacing w:before="120" w:after="120"/>
              <w:ind w:firstLine="0"/>
            </w:pPr>
            <w:r w:rsidRPr="002828E7">
              <w:t xml:space="preserve">EBRD ska stödja en miljömässigt hållbar utveckling och har en särskild inriktning på den privata sektorn. Finansieringen sker företrädesvis genom lån. </w:t>
            </w:r>
            <w:r>
              <w:t>Institu</w:t>
            </w:r>
            <w:r w:rsidR="00CE3614">
              <w:softHyphen/>
            </w:r>
            <w:r>
              <w:t>tionen</w:t>
            </w:r>
            <w:r w:rsidRPr="002828E7">
              <w:t xml:space="preserve"> kan även göra aktieinvesteringar och utfärda garantier samt ge stöd genom tekniskt bistånd.</w:t>
            </w:r>
          </w:p>
        </w:tc>
      </w:tr>
      <w:tr w:rsidR="00562D50" w14:paraId="5B9AECE0" w14:textId="77777777" w:rsidTr="00C45223">
        <w:tc>
          <w:tcPr>
            <w:tcW w:w="1701" w:type="dxa"/>
          </w:tcPr>
          <w:p w14:paraId="55057D16" w14:textId="77777777" w:rsidR="00562D50" w:rsidRDefault="00BC1FE0" w:rsidP="00562D50">
            <w:pPr>
              <w:pStyle w:val="Brdtextmedindrag"/>
              <w:spacing w:before="120" w:after="120"/>
              <w:ind w:firstLine="0"/>
              <w:jc w:val="left"/>
            </w:pPr>
            <w:r w:rsidRPr="00E238B3">
              <w:t>Styrning</w:t>
            </w:r>
          </w:p>
        </w:tc>
        <w:tc>
          <w:tcPr>
            <w:tcW w:w="4962" w:type="dxa"/>
          </w:tcPr>
          <w:p w14:paraId="4E9CA4B6" w14:textId="4452280E" w:rsidR="00562D50" w:rsidRPr="00984E05" w:rsidRDefault="00BC1FE0" w:rsidP="00562D50">
            <w:pPr>
              <w:pStyle w:val="Brdtext"/>
              <w:spacing w:before="120" w:after="120"/>
            </w:pPr>
            <w:r w:rsidRPr="001126BF">
              <w:t>Högsta beslutande organ</w:t>
            </w:r>
            <w:r w:rsidRPr="004531CE">
              <w:t>: Guvernörsstyrelsen, som sam</w:t>
            </w:r>
            <w:r w:rsidRPr="004531CE">
              <w:softHyphen/>
            </w:r>
            <w:r w:rsidRPr="00984E05">
              <w:t>man</w:t>
            </w:r>
            <w:r w:rsidRPr="00984E05">
              <w:softHyphen/>
              <w:t>träder en gång per år. Sverige representeras av finans</w:t>
            </w:r>
            <w:r w:rsidRPr="00984E05">
              <w:softHyphen/>
              <w:t xml:space="preserve">minister Magdalena Andersson. </w:t>
            </w:r>
          </w:p>
          <w:p w14:paraId="6A67AD49" w14:textId="39243F97" w:rsidR="00562D50" w:rsidRPr="00984E05" w:rsidRDefault="00BC1FE0" w:rsidP="00562D50">
            <w:pPr>
              <w:pStyle w:val="Brdtextmedindrag"/>
              <w:ind w:firstLine="0"/>
            </w:pPr>
            <w:r w:rsidRPr="001126BF">
              <w:t>Organ för beslut</w:t>
            </w:r>
            <w:r w:rsidRPr="004531CE">
              <w:t>: Direktörsstyrelsen. Sverige repre</w:t>
            </w:r>
            <w:r w:rsidR="00CE3614">
              <w:softHyphen/>
            </w:r>
            <w:r w:rsidRPr="004531CE">
              <w:t>senteras för närvarande av Eva Cassel.</w:t>
            </w:r>
          </w:p>
          <w:p w14:paraId="266FBB30" w14:textId="77777777" w:rsidR="00562D50" w:rsidRPr="00984E05" w:rsidRDefault="00562D50" w:rsidP="00562D50">
            <w:pPr>
              <w:pStyle w:val="Brdtextmedindrag"/>
              <w:ind w:firstLine="0"/>
            </w:pPr>
          </w:p>
          <w:p w14:paraId="5DD5B136" w14:textId="10CDC71C" w:rsidR="00562D50" w:rsidRDefault="00BC1FE0" w:rsidP="00562D50">
            <w:pPr>
              <w:pStyle w:val="Brdtextmedindrag"/>
              <w:ind w:firstLine="0"/>
            </w:pPr>
            <w:r w:rsidRPr="001126BF">
              <w:t>Chef:</w:t>
            </w:r>
            <w:r>
              <w:t xml:space="preserve"> </w:t>
            </w:r>
            <w:proofErr w:type="spellStart"/>
            <w:r w:rsidRPr="009C02D6">
              <w:t>Odile</w:t>
            </w:r>
            <w:proofErr w:type="spellEnd"/>
            <w:r w:rsidRPr="009C02D6">
              <w:t xml:space="preserve"> </w:t>
            </w:r>
            <w:proofErr w:type="spellStart"/>
            <w:r w:rsidRPr="009C02D6">
              <w:t>Renaud</w:t>
            </w:r>
            <w:proofErr w:type="spellEnd"/>
            <w:r w:rsidRPr="009C02D6">
              <w:t>-Basso från Frankrike sedan oktober 2020.</w:t>
            </w:r>
          </w:p>
          <w:p w14:paraId="18324558" w14:textId="45E42E6C" w:rsidR="00562D50" w:rsidRPr="001C21F8" w:rsidRDefault="00562D50" w:rsidP="00562D50">
            <w:pPr>
              <w:pStyle w:val="Brdtextmedindrag"/>
              <w:ind w:firstLine="0"/>
            </w:pPr>
          </w:p>
        </w:tc>
      </w:tr>
      <w:tr w:rsidR="00562D50" w14:paraId="7E7794FD" w14:textId="77777777" w:rsidTr="00C45223">
        <w:tc>
          <w:tcPr>
            <w:tcW w:w="1701" w:type="dxa"/>
          </w:tcPr>
          <w:p w14:paraId="617E3825" w14:textId="77777777" w:rsidR="00562D50" w:rsidRDefault="00BC1FE0" w:rsidP="00562D50">
            <w:pPr>
              <w:pStyle w:val="Brdtextmedindrag"/>
              <w:spacing w:before="120" w:after="120"/>
              <w:ind w:firstLine="0"/>
              <w:jc w:val="left"/>
            </w:pPr>
            <w:r w:rsidRPr="00AB014E">
              <w:t>Medlemmar, huvudkontor och antal anställda</w:t>
            </w:r>
          </w:p>
        </w:tc>
        <w:tc>
          <w:tcPr>
            <w:tcW w:w="4962" w:type="dxa"/>
          </w:tcPr>
          <w:p w14:paraId="423CDD6D" w14:textId="07692D0F" w:rsidR="00562D50" w:rsidRPr="001126BF" w:rsidRDefault="00BC1FE0" w:rsidP="00562D50">
            <w:pPr>
              <w:pStyle w:val="Brdtextmedindrag"/>
              <w:spacing w:before="120" w:after="120"/>
              <w:ind w:firstLine="0"/>
            </w:pPr>
            <w:r w:rsidRPr="001126BF">
              <w:t>Medlemmar</w:t>
            </w:r>
            <w:r w:rsidRPr="004531CE">
              <w:t>: 71 länder, varav 38 i verksamhets</w:t>
            </w:r>
            <w:r w:rsidR="00CE3614">
              <w:softHyphen/>
            </w:r>
            <w:r w:rsidRPr="004531CE">
              <w:t>regionen, samt Europeiska kommissionen och EIB.</w:t>
            </w:r>
          </w:p>
          <w:p w14:paraId="34076D59" w14:textId="360CD72B" w:rsidR="00562D50" w:rsidRPr="001126BF" w:rsidRDefault="00BC1FE0" w:rsidP="00562D50">
            <w:pPr>
              <w:pStyle w:val="Brdtext"/>
              <w:spacing w:before="120" w:after="120"/>
            </w:pPr>
            <w:r w:rsidRPr="001126BF">
              <w:t>Huvudkontor</w:t>
            </w:r>
            <w:r w:rsidRPr="004531CE">
              <w:t>: London, Storbritannien.</w:t>
            </w:r>
          </w:p>
          <w:p w14:paraId="1BFAC581" w14:textId="4D6FCFFA" w:rsidR="00562D50" w:rsidRPr="00FA7CC3" w:rsidRDefault="00BC1FE0" w:rsidP="00562D50">
            <w:pPr>
              <w:pStyle w:val="Brdtext"/>
              <w:spacing w:before="120" w:after="120"/>
            </w:pPr>
            <w:r w:rsidRPr="001126BF">
              <w:lastRenderedPageBreak/>
              <w:t>Antal anställda</w:t>
            </w:r>
            <w:r w:rsidRPr="004531CE">
              <w:t>:</w:t>
            </w:r>
            <w:r w:rsidRPr="00FA7CC3">
              <w:t xml:space="preserve"> </w:t>
            </w:r>
            <w:r>
              <w:t>c</w:t>
            </w:r>
            <w:r w:rsidRPr="00B02F87">
              <w:t>a 2 500 personer.</w:t>
            </w:r>
          </w:p>
        </w:tc>
      </w:tr>
      <w:tr w:rsidR="00562D50" w:rsidRPr="00A16050" w14:paraId="0CE62F87" w14:textId="77777777" w:rsidTr="00C45223">
        <w:tc>
          <w:tcPr>
            <w:tcW w:w="6663" w:type="dxa"/>
            <w:gridSpan w:val="2"/>
          </w:tcPr>
          <w:p w14:paraId="4C9BB7C7" w14:textId="59EBD8D8" w:rsidR="00562D50" w:rsidRPr="00A16050" w:rsidRDefault="00BC1FE0" w:rsidP="00562D50">
            <w:pPr>
              <w:pStyle w:val="Brdtextmedindrag"/>
              <w:spacing w:before="120" w:after="120"/>
              <w:ind w:firstLine="0"/>
              <w:jc w:val="left"/>
              <w:rPr>
                <w:b/>
              </w:rPr>
            </w:pPr>
            <w:r w:rsidRPr="00A16050">
              <w:rPr>
                <w:b/>
              </w:rPr>
              <w:lastRenderedPageBreak/>
              <w:t>2. Institutionella frågor</w:t>
            </w:r>
          </w:p>
        </w:tc>
      </w:tr>
      <w:tr w:rsidR="00562D50" w14:paraId="2FA7A60D" w14:textId="77777777" w:rsidTr="00C45223">
        <w:tc>
          <w:tcPr>
            <w:tcW w:w="1701" w:type="dxa"/>
          </w:tcPr>
          <w:p w14:paraId="75BA0689" w14:textId="77777777" w:rsidR="00562D50" w:rsidRDefault="00BC1FE0" w:rsidP="00562D50">
            <w:pPr>
              <w:pStyle w:val="Brdtext"/>
              <w:spacing w:before="120" w:after="120"/>
              <w:jc w:val="left"/>
            </w:pPr>
            <w:r w:rsidRPr="000327B8">
              <w:t>Policy för öppenhet</w:t>
            </w:r>
          </w:p>
        </w:tc>
        <w:tc>
          <w:tcPr>
            <w:tcW w:w="4962" w:type="dxa"/>
          </w:tcPr>
          <w:p w14:paraId="7C99B452" w14:textId="7062B55F" w:rsidR="00562D50" w:rsidRDefault="00BC1FE0" w:rsidP="00562D50">
            <w:pPr>
              <w:pStyle w:val="Brdtext"/>
              <w:spacing w:before="120" w:after="120"/>
            </w:pPr>
            <w:r w:rsidRPr="000E7740">
              <w:t>EBRD har principer för öppenhet med målet att ge allmänheten största möjliga tillgång till information och dokumentation. Samtidigt finns regler som skyddar exem</w:t>
            </w:r>
            <w:r>
              <w:softHyphen/>
            </w:r>
            <w:r w:rsidRPr="000E7740">
              <w:t>pelvis låntagare.</w:t>
            </w:r>
          </w:p>
        </w:tc>
      </w:tr>
      <w:tr w:rsidR="00562D50" w14:paraId="52ADB027" w14:textId="77777777" w:rsidTr="00C45223">
        <w:tc>
          <w:tcPr>
            <w:tcW w:w="1701" w:type="dxa"/>
          </w:tcPr>
          <w:p w14:paraId="4D9A08BA" w14:textId="77777777" w:rsidR="00562D50" w:rsidRDefault="00BC1FE0" w:rsidP="00562D50">
            <w:pPr>
              <w:pStyle w:val="Brdtext"/>
              <w:spacing w:before="120" w:after="120"/>
              <w:jc w:val="left"/>
            </w:pPr>
            <w:r>
              <w:t>Köns</w:t>
            </w:r>
            <w:r w:rsidRPr="000327B8">
              <w:t>fördelning i institutionen</w:t>
            </w:r>
          </w:p>
        </w:tc>
        <w:tc>
          <w:tcPr>
            <w:tcW w:w="4962" w:type="dxa"/>
          </w:tcPr>
          <w:p w14:paraId="294DB6C4" w14:textId="3DD46236" w:rsidR="00562D50" w:rsidRPr="004531CE" w:rsidRDefault="00BC1FE0" w:rsidP="00562D50">
            <w:pPr>
              <w:pStyle w:val="Brdtext"/>
              <w:spacing w:before="120" w:after="120"/>
            </w:pPr>
            <w:r w:rsidRPr="001126BF">
              <w:t>Andel anställda kvinnor</w:t>
            </w:r>
            <w:r w:rsidRPr="004531CE">
              <w:t xml:space="preserve">: 57 procent. </w:t>
            </w:r>
          </w:p>
          <w:p w14:paraId="256945F6" w14:textId="5EDC1C59" w:rsidR="00562D50" w:rsidRDefault="00BC1FE0" w:rsidP="00562D50">
            <w:pPr>
              <w:pStyle w:val="Brdtext"/>
              <w:spacing w:before="120" w:after="120"/>
            </w:pPr>
            <w:r w:rsidRPr="001126BF">
              <w:t>Andel kvinnor i chefsposition</w:t>
            </w:r>
            <w:r w:rsidRPr="004531CE">
              <w:t>:</w:t>
            </w:r>
            <w:r w:rsidRPr="008C4BFD">
              <w:t xml:space="preserve"> </w:t>
            </w:r>
            <w:r>
              <w:t xml:space="preserve">39 procent. </w:t>
            </w:r>
          </w:p>
        </w:tc>
      </w:tr>
      <w:tr w:rsidR="00562D50" w14:paraId="14F9FB8D" w14:textId="77777777" w:rsidTr="00C45223">
        <w:tc>
          <w:tcPr>
            <w:tcW w:w="1701" w:type="dxa"/>
          </w:tcPr>
          <w:p w14:paraId="6C4BB470" w14:textId="4A7B534A" w:rsidR="00562D50" w:rsidRDefault="00BC1FE0" w:rsidP="00562D50">
            <w:pPr>
              <w:pStyle w:val="Brdtext"/>
              <w:spacing w:before="120" w:after="120"/>
              <w:jc w:val="left"/>
            </w:pPr>
            <w:r>
              <w:t>Löne- och ersättnings</w:t>
            </w:r>
            <w:r w:rsidR="0056685C">
              <w:t>-</w:t>
            </w:r>
            <w:r w:rsidRPr="000327B8">
              <w:t>frågor</w:t>
            </w:r>
          </w:p>
        </w:tc>
        <w:tc>
          <w:tcPr>
            <w:tcW w:w="4962" w:type="dxa"/>
          </w:tcPr>
          <w:p w14:paraId="2F561896" w14:textId="1F762859" w:rsidR="00562D50" w:rsidRDefault="00BC1FE0" w:rsidP="00562D50">
            <w:pPr>
              <w:pStyle w:val="Brdtext"/>
              <w:spacing w:before="120" w:after="120"/>
            </w:pPr>
            <w:r w:rsidRPr="000E7740">
              <w:t xml:space="preserve">Ramverket för löner och förmåner i EBRD </w:t>
            </w:r>
            <w:r>
              <w:t>syftar till</w:t>
            </w:r>
            <w:r w:rsidRPr="000E7740">
              <w:t xml:space="preserve"> att motivera anställda och belöna prestationer utöver det vanliga</w:t>
            </w:r>
            <w:r>
              <w:t>,</w:t>
            </w:r>
            <w:r w:rsidRPr="000E7740">
              <w:t xml:space="preserve"> samt att kunna attrahera och behålla personal. Den totala årliga avsättningen för löne</w:t>
            </w:r>
            <w:r w:rsidR="00CE3614">
              <w:softHyphen/>
            </w:r>
            <w:r w:rsidRPr="000E7740">
              <w:t>ökningar baseras främst på löneutvecklingen på referensmarknader (i synnerhet utvecklingen i den finansiella sektorn i London) och i andra inter</w:t>
            </w:r>
            <w:r w:rsidR="00CE3614">
              <w:softHyphen/>
            </w:r>
            <w:r w:rsidRPr="000E7740">
              <w:t>nationella finansiella institutioner. Den individuella löne</w:t>
            </w:r>
            <w:r>
              <w:t>ökningen</w:t>
            </w:r>
            <w:r w:rsidRPr="000E7740">
              <w:t xml:space="preserve"> fördelas främst utifrån prestation </w:t>
            </w:r>
            <w:r>
              <w:t>och</w:t>
            </w:r>
            <w:r w:rsidRPr="000E7740">
              <w:t xml:space="preserve"> löne</w:t>
            </w:r>
            <w:r>
              <w:softHyphen/>
            </w:r>
            <w:r w:rsidRPr="000E7740">
              <w:t xml:space="preserve">nivå </w:t>
            </w:r>
            <w:r>
              <w:t>i förhållande till</w:t>
            </w:r>
            <w:r w:rsidRPr="000E7740">
              <w:t xml:space="preserve"> referensmarknaden. Bonus kan utbetalas under förutsättning att banken har uppnått vissa mål och fördelas individuellt baserat på prestation.</w:t>
            </w:r>
          </w:p>
        </w:tc>
      </w:tr>
      <w:tr w:rsidR="00562D50" w14:paraId="4811551A" w14:textId="77777777" w:rsidTr="00C45223">
        <w:tc>
          <w:tcPr>
            <w:tcW w:w="6663" w:type="dxa"/>
            <w:gridSpan w:val="2"/>
          </w:tcPr>
          <w:p w14:paraId="55340785" w14:textId="77777777" w:rsidR="00562D50" w:rsidRPr="000327B8" w:rsidRDefault="00BC1FE0" w:rsidP="00562D50">
            <w:pPr>
              <w:pStyle w:val="Brdtext"/>
              <w:spacing w:before="120" w:after="120"/>
              <w:jc w:val="left"/>
              <w:rPr>
                <w:b/>
              </w:rPr>
            </w:pPr>
            <w:r w:rsidRPr="000327B8">
              <w:rPr>
                <w:b/>
              </w:rPr>
              <w:t>3. Låne- och resultatramverk</w:t>
            </w:r>
          </w:p>
        </w:tc>
      </w:tr>
      <w:tr w:rsidR="00562D50" w14:paraId="073340A8" w14:textId="77777777" w:rsidTr="00C45223">
        <w:tc>
          <w:tcPr>
            <w:tcW w:w="1701" w:type="dxa"/>
            <w:shd w:val="clear" w:color="auto" w:fill="auto"/>
          </w:tcPr>
          <w:p w14:paraId="5BFAB3D7" w14:textId="77777777" w:rsidR="00562D50" w:rsidRDefault="00BC1FE0" w:rsidP="00562D50">
            <w:pPr>
              <w:pStyle w:val="Brdtext"/>
              <w:spacing w:before="120" w:after="120"/>
              <w:jc w:val="left"/>
            </w:pPr>
            <w:r w:rsidRPr="008C11B9">
              <w:t>Låneramverk</w:t>
            </w:r>
          </w:p>
        </w:tc>
        <w:tc>
          <w:tcPr>
            <w:tcW w:w="4962" w:type="dxa"/>
            <w:shd w:val="clear" w:color="auto" w:fill="auto"/>
          </w:tcPr>
          <w:p w14:paraId="3BD22070" w14:textId="5F530234" w:rsidR="00562D50" w:rsidRDefault="00BC1FE0" w:rsidP="00562D50">
            <w:pPr>
              <w:pStyle w:val="Brdtext"/>
              <w:spacing w:before="120" w:after="120"/>
            </w:pPr>
            <w:r w:rsidRPr="0016224C">
              <w:t>EBRD arbetar i sin verksamhet främst med tre finan</w:t>
            </w:r>
            <w:r w:rsidR="00CE3614">
              <w:softHyphen/>
            </w:r>
            <w:r w:rsidRPr="0016224C">
              <w:t>siella instrument: lån, garantier och ägarkapital. Gemensamt för dessa är att affärsmässiga räntor och avgifter tas ut. Lån är det viktigaste instrumentet. Lånen kan både ha rörlig och fast ränta och ställs ut i någon av de stora internationella valutorna eller i lokal valuta. Löptiden på lånen är oftast 1–15 år. EBRD förvaltar också biståndsfonder, främst för de fattigare verksamhetsländerna och för miljöåtgärder.</w:t>
            </w:r>
          </w:p>
        </w:tc>
      </w:tr>
      <w:tr w:rsidR="00562D50" w14:paraId="5CF82B2B" w14:textId="77777777" w:rsidTr="00C45223">
        <w:tc>
          <w:tcPr>
            <w:tcW w:w="1701" w:type="dxa"/>
          </w:tcPr>
          <w:p w14:paraId="544429F2" w14:textId="29DA1280" w:rsidR="00562D50" w:rsidRDefault="00BC1FE0" w:rsidP="00562D50">
            <w:pPr>
              <w:pStyle w:val="Brdtext"/>
              <w:spacing w:before="120" w:after="120"/>
              <w:jc w:val="left"/>
            </w:pPr>
            <w:r>
              <w:t>Resultat</w:t>
            </w:r>
            <w:r w:rsidR="0056685C">
              <w:t>-</w:t>
            </w:r>
            <w:r>
              <w:t>ramverk</w:t>
            </w:r>
          </w:p>
        </w:tc>
        <w:tc>
          <w:tcPr>
            <w:tcW w:w="4962" w:type="dxa"/>
          </w:tcPr>
          <w:p w14:paraId="560A1C9A" w14:textId="3E0D5CD9" w:rsidR="00562D50" w:rsidRPr="008D4936" w:rsidRDefault="00BC1FE0" w:rsidP="00562D50">
            <w:pPr>
              <w:pStyle w:val="Brdtext"/>
              <w:spacing w:before="120" w:after="120"/>
            </w:pPr>
            <w:r w:rsidRPr="0016224C">
              <w:t>EBRD följer upp resultat på flera olika sätt. Över</w:t>
            </w:r>
            <w:r w:rsidR="00CE3614">
              <w:softHyphen/>
            </w:r>
            <w:r w:rsidRPr="0016224C">
              <w:t xml:space="preserve">gripande mål för bankens verksamhet fastställs i det </w:t>
            </w:r>
            <w:r>
              <w:t>fem</w:t>
            </w:r>
            <w:r w:rsidRPr="0016224C">
              <w:t>åriga strategiska kapitalramverket. Mer detal</w:t>
            </w:r>
            <w:r w:rsidR="00CE3614">
              <w:softHyphen/>
            </w:r>
            <w:r w:rsidRPr="0016224C">
              <w:t>jerade årliga mål finns i den årliga affärsplanen som följs upp kvartals- och årsvis. Målen är både kvali</w:t>
            </w:r>
            <w:r w:rsidR="00CE3614">
              <w:softHyphen/>
            </w:r>
            <w:r w:rsidRPr="0016224C">
              <w:t>tativa och kvantitativa. Banken har också resultat</w:t>
            </w:r>
            <w:r w:rsidR="00CE3614">
              <w:softHyphen/>
            </w:r>
            <w:r w:rsidRPr="0016224C">
              <w:t>ramverk i landstrategierna och för enskilda projekt. Det finns vidare en intern, oberoende utvärderings</w:t>
            </w:r>
            <w:r w:rsidR="00CE3614">
              <w:softHyphen/>
            </w:r>
            <w:r w:rsidRPr="0016224C">
              <w:t>funktion. I utvärderingen granskas hur finan</w:t>
            </w:r>
            <w:r>
              <w:softHyphen/>
            </w:r>
            <w:r w:rsidRPr="0016224C">
              <w:t>siellt framgångsrika projekten har varit och vilken effekt de har haft på övergången till marknadsekonomi, dvs</w:t>
            </w:r>
            <w:r>
              <w:t>.</w:t>
            </w:r>
            <w:r w:rsidRPr="0016224C">
              <w:t xml:space="preserve"> i vilken utsträckning de har främjat reformer, </w:t>
            </w:r>
            <w:r w:rsidRPr="0016224C">
              <w:lastRenderedPageBreak/>
              <w:t>övergången till en öppen marknadsekonomi och utvecklingen av den privata sektorn. Därutöver finns en omfattande finansiell resultat</w:t>
            </w:r>
            <w:r>
              <w:softHyphen/>
            </w:r>
            <w:r w:rsidRPr="0016224C">
              <w:t>analys som inne</w:t>
            </w:r>
            <w:r w:rsidR="00CE3614">
              <w:softHyphen/>
            </w:r>
            <w:r w:rsidRPr="0016224C">
              <w:t>fattar löpande värdering av avkast</w:t>
            </w:r>
            <w:r>
              <w:softHyphen/>
            </w:r>
            <w:r w:rsidRPr="0016224C">
              <w:t>ning, värde och risk i enskilda projekt.</w:t>
            </w:r>
          </w:p>
        </w:tc>
      </w:tr>
      <w:tr w:rsidR="00562D50" w14:paraId="19712754" w14:textId="77777777" w:rsidTr="00C45223">
        <w:tc>
          <w:tcPr>
            <w:tcW w:w="6663" w:type="dxa"/>
            <w:gridSpan w:val="2"/>
          </w:tcPr>
          <w:p w14:paraId="379CE7B0" w14:textId="77777777" w:rsidR="00562D50" w:rsidRDefault="00BC1FE0" w:rsidP="00562D50">
            <w:pPr>
              <w:pStyle w:val="Brdtext"/>
              <w:spacing w:before="120" w:after="120"/>
              <w:jc w:val="left"/>
            </w:pPr>
            <w:r w:rsidRPr="000327B8">
              <w:rPr>
                <w:b/>
              </w:rPr>
              <w:lastRenderedPageBreak/>
              <w:t>4. Finansiell information</w:t>
            </w:r>
          </w:p>
        </w:tc>
      </w:tr>
      <w:tr w:rsidR="00562D50" w14:paraId="4E461261" w14:textId="77777777" w:rsidTr="00C45223">
        <w:tc>
          <w:tcPr>
            <w:tcW w:w="1701" w:type="dxa"/>
          </w:tcPr>
          <w:p w14:paraId="24FE7392" w14:textId="77777777" w:rsidR="00562D50" w:rsidRDefault="00BC1FE0" w:rsidP="00562D50">
            <w:pPr>
              <w:pStyle w:val="Brdtext"/>
              <w:spacing w:before="120" w:after="120"/>
              <w:jc w:val="left"/>
            </w:pPr>
            <w:r w:rsidRPr="000327B8">
              <w:t>Totalt ägarkapital</w:t>
            </w:r>
          </w:p>
        </w:tc>
        <w:tc>
          <w:tcPr>
            <w:tcW w:w="4962" w:type="dxa"/>
          </w:tcPr>
          <w:p w14:paraId="50A46867" w14:textId="086BD0C5" w:rsidR="00562D50" w:rsidRDefault="00BC1FE0" w:rsidP="00562D50">
            <w:pPr>
              <w:pStyle w:val="Brdtext"/>
              <w:spacing w:before="120" w:after="120"/>
            </w:pPr>
            <w:r w:rsidRPr="0016224C">
              <w:t>2</w:t>
            </w:r>
            <w:r>
              <w:t>9</w:t>
            </w:r>
            <w:r w:rsidR="00380495">
              <w:t>9</w:t>
            </w:r>
            <w:r w:rsidRPr="0016224C">
              <w:t xml:space="preserve"> miljarder </w:t>
            </w:r>
            <w:r w:rsidR="00380495">
              <w:t>kronor</w:t>
            </w:r>
            <w:r w:rsidRPr="0016224C">
              <w:t>, varav 62</w:t>
            </w:r>
            <w:r w:rsidR="003B4904">
              <w:t>,2</w:t>
            </w:r>
            <w:r w:rsidRPr="0016224C">
              <w:t xml:space="preserve"> mil</w:t>
            </w:r>
            <w:r>
              <w:softHyphen/>
            </w:r>
            <w:r w:rsidRPr="0016224C">
              <w:t xml:space="preserve">jarder </w:t>
            </w:r>
            <w:r w:rsidR="00380495">
              <w:t>kronor</w:t>
            </w:r>
            <w:r w:rsidRPr="0016224C">
              <w:t xml:space="preserve"> i inbetalt kapital.</w:t>
            </w:r>
          </w:p>
        </w:tc>
      </w:tr>
      <w:tr w:rsidR="00562D50" w14:paraId="1DE5D4EF" w14:textId="77777777" w:rsidTr="00C45223">
        <w:tc>
          <w:tcPr>
            <w:tcW w:w="1701" w:type="dxa"/>
          </w:tcPr>
          <w:p w14:paraId="713C00B5" w14:textId="5634845C" w:rsidR="00562D50" w:rsidRDefault="00BC1FE0" w:rsidP="00562D50">
            <w:pPr>
              <w:pStyle w:val="Brdtext"/>
              <w:spacing w:before="120" w:after="120"/>
              <w:jc w:val="left"/>
            </w:pPr>
            <w:r>
              <w:t>Insatser</w:t>
            </w:r>
            <w:r w:rsidRPr="00F65A5A">
              <w:t xml:space="preserve"> som utbetalades 201</w:t>
            </w:r>
            <w:r>
              <w:t>8</w:t>
            </w:r>
            <w:r w:rsidRPr="00F65A5A">
              <w:t xml:space="preserve"> </w:t>
            </w:r>
            <w:r w:rsidRPr="0016224C">
              <w:t>och 2019</w:t>
            </w:r>
            <w:r w:rsidRPr="00F65A5A">
              <w:t xml:space="preserve"> </w:t>
            </w:r>
            <w:r>
              <w:t>samt utestående insatser</w:t>
            </w:r>
          </w:p>
        </w:tc>
        <w:tc>
          <w:tcPr>
            <w:tcW w:w="4962" w:type="dxa"/>
          </w:tcPr>
          <w:p w14:paraId="51FDC3C9" w14:textId="1D6FFC82" w:rsidR="00562D50" w:rsidRPr="001126BF" w:rsidRDefault="00BC1FE0" w:rsidP="00562D50">
            <w:pPr>
              <w:pStyle w:val="Brdtext"/>
              <w:spacing w:before="120" w:after="120"/>
            </w:pPr>
            <w:r w:rsidRPr="001126BF">
              <w:t>Utbetalda lån, investeringar i eget kapital och garanti</w:t>
            </w:r>
            <w:r w:rsidRPr="001126BF">
              <w:softHyphen/>
              <w:t>åtaganden</w:t>
            </w:r>
            <w:r w:rsidRPr="004531CE">
              <w:t>:</w:t>
            </w:r>
          </w:p>
          <w:p w14:paraId="7B9B866E" w14:textId="0DB36F0B" w:rsidR="00984E05" w:rsidRDefault="00BC1FE0" w:rsidP="00934B50">
            <w:pPr>
              <w:pStyle w:val="Brdtext"/>
              <w:numPr>
                <w:ilvl w:val="0"/>
                <w:numId w:val="17"/>
              </w:numPr>
              <w:spacing w:before="120" w:after="120"/>
            </w:pPr>
            <w:r w:rsidRPr="004531CE">
              <w:t>2018: Insatser för totalt 7</w:t>
            </w:r>
            <w:r w:rsidR="003B4904" w:rsidRPr="004531CE">
              <w:t>2,3</w:t>
            </w:r>
            <w:r w:rsidRPr="004531CE">
              <w:t xml:space="preserve"> miljarder </w:t>
            </w:r>
            <w:r w:rsidR="003B4904" w:rsidRPr="004531CE">
              <w:t>kronor</w:t>
            </w:r>
            <w:r w:rsidRPr="004531CE">
              <w:t xml:space="preserve"> och givarfinansierade bistånds</w:t>
            </w:r>
            <w:r w:rsidR="00CE3614">
              <w:softHyphen/>
            </w:r>
            <w:r w:rsidRPr="004531CE">
              <w:t>in</w:t>
            </w:r>
            <w:r w:rsidR="00CE3614">
              <w:softHyphen/>
            </w:r>
            <w:r w:rsidRPr="004531CE">
              <w:t>satser för 1</w:t>
            </w:r>
            <w:r w:rsidR="00BF0F02" w:rsidRPr="00984E05">
              <w:t>,6 miljarder</w:t>
            </w:r>
            <w:r w:rsidRPr="00984E05">
              <w:t xml:space="preserve"> </w:t>
            </w:r>
            <w:r w:rsidR="003B4904" w:rsidRPr="00984E05">
              <w:t>kronor</w:t>
            </w:r>
            <w:r w:rsidRPr="00984E05">
              <w:t>.</w:t>
            </w:r>
          </w:p>
          <w:p w14:paraId="7AD2CB36" w14:textId="0E195EE8" w:rsidR="00562D50" w:rsidRPr="00984E05" w:rsidRDefault="00BC1FE0" w:rsidP="00934B50">
            <w:pPr>
              <w:pStyle w:val="Brdtext"/>
              <w:numPr>
                <w:ilvl w:val="0"/>
                <w:numId w:val="17"/>
              </w:numPr>
              <w:spacing w:before="120" w:after="120"/>
            </w:pPr>
            <w:r w:rsidRPr="00984E05" w:rsidDel="002A2A72">
              <w:t xml:space="preserve"> </w:t>
            </w:r>
            <w:r w:rsidRPr="00984E05">
              <w:t>2019: Insatser för totalt 7</w:t>
            </w:r>
            <w:r w:rsidR="00BF0F02" w:rsidRPr="00984E05">
              <w:t>2,3</w:t>
            </w:r>
            <w:r w:rsidRPr="00984E05">
              <w:t xml:space="preserve"> miljarder </w:t>
            </w:r>
            <w:r w:rsidR="00BF0F02" w:rsidRPr="00984E05">
              <w:t>kronor</w:t>
            </w:r>
            <w:r w:rsidRPr="00984E05">
              <w:t xml:space="preserve"> och givarfinansierade biståndsin</w:t>
            </w:r>
            <w:r w:rsidR="00CE3614">
              <w:softHyphen/>
            </w:r>
            <w:r w:rsidRPr="00984E05">
              <w:t>satser för 2</w:t>
            </w:r>
            <w:r w:rsidR="00BF0F02" w:rsidRPr="00984E05">
              <w:t>,4</w:t>
            </w:r>
            <w:r w:rsidRPr="00984E05">
              <w:t xml:space="preserve"> mil</w:t>
            </w:r>
            <w:r w:rsidRPr="00984E05">
              <w:softHyphen/>
              <w:t>j</w:t>
            </w:r>
            <w:r w:rsidR="00BF0F02" w:rsidRPr="00984E05">
              <w:t>arder kronor</w:t>
            </w:r>
            <w:r w:rsidRPr="00984E05">
              <w:t>.</w:t>
            </w:r>
          </w:p>
          <w:p w14:paraId="775D7807" w14:textId="79F025B4" w:rsidR="00562D50" w:rsidRPr="001126BF" w:rsidRDefault="00BC1FE0" w:rsidP="00562D50">
            <w:pPr>
              <w:pStyle w:val="Brdtext"/>
              <w:spacing w:before="120" w:after="120"/>
            </w:pPr>
            <w:r w:rsidRPr="001126BF">
              <w:t>Utestående lån, investeringar i eget kapital och garanti</w:t>
            </w:r>
            <w:r w:rsidRPr="001126BF">
              <w:softHyphen/>
              <w:t>åtaganden</w:t>
            </w:r>
            <w:r w:rsidRPr="004531CE">
              <w:t>:</w:t>
            </w:r>
            <w:r w:rsidRPr="001126BF">
              <w:t xml:space="preserve"> </w:t>
            </w:r>
          </w:p>
          <w:p w14:paraId="25F4080E" w14:textId="03B7313B" w:rsidR="00562D50" w:rsidRPr="0016224C" w:rsidRDefault="00BC1FE0" w:rsidP="00934B50">
            <w:pPr>
              <w:pStyle w:val="Brdtext"/>
              <w:numPr>
                <w:ilvl w:val="0"/>
                <w:numId w:val="18"/>
              </w:numPr>
              <w:spacing w:before="120" w:after="120"/>
            </w:pPr>
            <w:r>
              <w:t>31</w:t>
            </w:r>
            <w:r w:rsidR="00AB1C52">
              <w:t xml:space="preserve">9 </w:t>
            </w:r>
            <w:r>
              <w:t>miljarder kronor.</w:t>
            </w:r>
          </w:p>
        </w:tc>
      </w:tr>
      <w:tr w:rsidR="00562D50" w:rsidRPr="0072642C" w14:paraId="7DEE17AA" w14:textId="77777777" w:rsidTr="00C45223">
        <w:tc>
          <w:tcPr>
            <w:tcW w:w="1701" w:type="dxa"/>
          </w:tcPr>
          <w:p w14:paraId="1526921E" w14:textId="77777777" w:rsidR="00562D50" w:rsidRDefault="00BC1FE0" w:rsidP="00562D50">
            <w:pPr>
              <w:pStyle w:val="Brdtext"/>
              <w:spacing w:before="120" w:after="120"/>
              <w:jc w:val="left"/>
            </w:pPr>
            <w:r>
              <w:t>Annan f</w:t>
            </w:r>
            <w:r w:rsidRPr="000327B8">
              <w:t>inansiell</w:t>
            </w:r>
            <w:r w:rsidRPr="000327B8" w:rsidDel="008B1EA1">
              <w:t xml:space="preserve"> </w:t>
            </w:r>
            <w:r>
              <w:t>information</w:t>
            </w:r>
            <w:r w:rsidRPr="000327B8">
              <w:t xml:space="preserve"> </w:t>
            </w:r>
          </w:p>
        </w:tc>
        <w:tc>
          <w:tcPr>
            <w:tcW w:w="4962" w:type="dxa"/>
          </w:tcPr>
          <w:p w14:paraId="03C052B5" w14:textId="6F51A3FF" w:rsidR="00562D50" w:rsidRPr="004531CE" w:rsidRDefault="00BC1FE0" w:rsidP="00562D50">
            <w:pPr>
              <w:pStyle w:val="Brdtext"/>
              <w:spacing w:before="120" w:after="120"/>
              <w:jc w:val="left"/>
            </w:pPr>
            <w:r w:rsidRPr="001126BF">
              <w:t>Andel oreglerade fordringar</w:t>
            </w:r>
            <w:r w:rsidRPr="004531CE">
              <w:t>: 4,5 procent.</w:t>
            </w:r>
          </w:p>
          <w:p w14:paraId="04319A03" w14:textId="3377CA1E" w:rsidR="00562D50" w:rsidRPr="001B5B4A" w:rsidRDefault="00BC1FE0" w:rsidP="00562D50">
            <w:pPr>
              <w:pStyle w:val="Brdtext"/>
              <w:spacing w:before="120" w:after="120"/>
              <w:jc w:val="left"/>
            </w:pPr>
            <w:r w:rsidRPr="001126BF">
              <w:t>Kreditbetyg</w:t>
            </w:r>
            <w:r w:rsidRPr="004531CE">
              <w:t>:</w:t>
            </w:r>
            <w:r>
              <w:t xml:space="preserve"> </w:t>
            </w:r>
            <w:r w:rsidRPr="006D10B9">
              <w:t xml:space="preserve">AAA, </w:t>
            </w:r>
            <w:proofErr w:type="spellStart"/>
            <w:r w:rsidRPr="006D10B9">
              <w:t>aaa</w:t>
            </w:r>
            <w:proofErr w:type="spellEnd"/>
            <w:r w:rsidRPr="006D10B9">
              <w:t xml:space="preserve"> (</w:t>
            </w:r>
            <w:proofErr w:type="spellStart"/>
            <w:r w:rsidRPr="006D10B9">
              <w:t>stand</w:t>
            </w:r>
            <w:proofErr w:type="spellEnd"/>
            <w:r w:rsidRPr="006D10B9">
              <w:t xml:space="preserve"> </w:t>
            </w:r>
            <w:proofErr w:type="spellStart"/>
            <w:r w:rsidRPr="006D10B9">
              <w:t>alone</w:t>
            </w:r>
            <w:proofErr w:type="spellEnd"/>
            <w:r w:rsidRPr="006D10B9">
              <w:t>-betyg).</w:t>
            </w:r>
          </w:p>
        </w:tc>
      </w:tr>
      <w:tr w:rsidR="00562D50" w14:paraId="7BCAED2E" w14:textId="77777777" w:rsidTr="00C45223">
        <w:tc>
          <w:tcPr>
            <w:tcW w:w="6663" w:type="dxa"/>
            <w:gridSpan w:val="2"/>
          </w:tcPr>
          <w:p w14:paraId="320EC5E7" w14:textId="77777777" w:rsidR="00562D50" w:rsidRPr="00D4045C" w:rsidRDefault="00BC1FE0" w:rsidP="00562D50">
            <w:pPr>
              <w:pStyle w:val="Brdtext"/>
              <w:spacing w:before="120" w:after="120"/>
              <w:jc w:val="left"/>
              <w:rPr>
                <w:b/>
              </w:rPr>
            </w:pPr>
            <w:r w:rsidRPr="00D4045C">
              <w:rPr>
                <w:b/>
              </w:rPr>
              <w:t>5. Sveriges roll i institutionen</w:t>
            </w:r>
          </w:p>
        </w:tc>
      </w:tr>
      <w:tr w:rsidR="00562D50" w14:paraId="3C35FB84" w14:textId="77777777" w:rsidTr="00C45223">
        <w:tc>
          <w:tcPr>
            <w:tcW w:w="1701" w:type="dxa"/>
          </w:tcPr>
          <w:p w14:paraId="32F9FBBE" w14:textId="77777777" w:rsidR="00562D50" w:rsidRDefault="00BC1FE0" w:rsidP="00562D50">
            <w:pPr>
              <w:pStyle w:val="Brdtext"/>
              <w:spacing w:before="120" w:after="120"/>
              <w:jc w:val="left"/>
            </w:pPr>
            <w:r w:rsidRPr="00D4045C">
              <w:t>Svensk ägar- och röstandel</w:t>
            </w:r>
          </w:p>
        </w:tc>
        <w:tc>
          <w:tcPr>
            <w:tcW w:w="4962" w:type="dxa"/>
          </w:tcPr>
          <w:p w14:paraId="3B3B6F95" w14:textId="02C1205F" w:rsidR="00562D50" w:rsidRPr="00984E05" w:rsidRDefault="00BC1FE0" w:rsidP="00562D50">
            <w:pPr>
              <w:pStyle w:val="Brdtext"/>
              <w:spacing w:before="120" w:after="120"/>
            </w:pPr>
            <w:r w:rsidRPr="001126BF">
              <w:t>Inbetalt kapital:</w:t>
            </w:r>
            <w:r w:rsidRPr="004531CE">
              <w:t xml:space="preserve"> 1</w:t>
            </w:r>
            <w:r w:rsidR="00A245DC" w:rsidRPr="004531CE">
              <w:t>,</w:t>
            </w:r>
            <w:r w:rsidRPr="00984E05">
              <w:t>4</w:t>
            </w:r>
            <w:r w:rsidR="00A245DC" w:rsidRPr="00984E05">
              <w:t xml:space="preserve"> miljarder kronor</w:t>
            </w:r>
            <w:r w:rsidRPr="00984E05">
              <w:t>.</w:t>
            </w:r>
          </w:p>
          <w:p w14:paraId="72346C83" w14:textId="32706549" w:rsidR="00562D50" w:rsidRPr="00984E05" w:rsidRDefault="00BC1FE0" w:rsidP="00562D50">
            <w:pPr>
              <w:pStyle w:val="Brdtext"/>
              <w:spacing w:before="120" w:after="120"/>
            </w:pPr>
            <w:r w:rsidRPr="001126BF">
              <w:t>Garantikapital</w:t>
            </w:r>
            <w:r w:rsidRPr="004531CE">
              <w:t>: 5</w:t>
            </w:r>
            <w:r w:rsidR="00A245DC" w:rsidRPr="004531CE">
              <w:t>,4</w:t>
            </w:r>
            <w:r w:rsidRPr="00984E05">
              <w:t xml:space="preserve"> milj</w:t>
            </w:r>
            <w:r w:rsidR="00A245DC" w:rsidRPr="00984E05">
              <w:t>arder kronor</w:t>
            </w:r>
            <w:r w:rsidRPr="00984E05">
              <w:t>.</w:t>
            </w:r>
          </w:p>
          <w:p w14:paraId="6033BF12" w14:textId="72F14256" w:rsidR="00562D50" w:rsidRPr="00984E05" w:rsidRDefault="00BC1FE0" w:rsidP="00562D50">
            <w:pPr>
              <w:pStyle w:val="Brdtext"/>
              <w:spacing w:before="120" w:after="120"/>
              <w:jc w:val="left"/>
            </w:pPr>
            <w:r w:rsidRPr="001126BF">
              <w:t>Svensk röst- och ägarandel</w:t>
            </w:r>
            <w:r w:rsidRPr="004531CE">
              <w:t>: Röstandelen är 2,3 procent och ägarandelen är 2,3 procent.</w:t>
            </w:r>
          </w:p>
        </w:tc>
      </w:tr>
      <w:tr w:rsidR="00562D50" w14:paraId="157C716C" w14:textId="77777777" w:rsidTr="00C45223">
        <w:tc>
          <w:tcPr>
            <w:tcW w:w="1701" w:type="dxa"/>
          </w:tcPr>
          <w:p w14:paraId="7DFED8F5" w14:textId="11031F3D" w:rsidR="00562D50" w:rsidRDefault="00BC1FE0" w:rsidP="00562D50">
            <w:pPr>
              <w:pStyle w:val="Brdtext"/>
              <w:spacing w:before="120" w:after="120"/>
              <w:jc w:val="left"/>
            </w:pPr>
            <w:r w:rsidRPr="009E2C34">
              <w:t>Svenskt bidrag till institutionen</w:t>
            </w:r>
            <w:r>
              <w:t xml:space="preserve"> 2018 och 2019</w:t>
            </w:r>
          </w:p>
        </w:tc>
        <w:tc>
          <w:tcPr>
            <w:tcW w:w="4962" w:type="dxa"/>
          </w:tcPr>
          <w:p w14:paraId="25570C57" w14:textId="2B8F99AF" w:rsidR="00562D50" w:rsidRPr="001126BF" w:rsidRDefault="00BC1FE0" w:rsidP="00562D50">
            <w:pPr>
              <w:pStyle w:val="Brdtext"/>
              <w:spacing w:before="120" w:after="120"/>
            </w:pPr>
            <w:r w:rsidRPr="001126BF">
              <w:t>Svenskt bidrag till multi-bi-insatser</w:t>
            </w:r>
            <w:r w:rsidRPr="001126BF">
              <w:rPr>
                <w:rStyle w:val="Fotnotsreferens"/>
              </w:rPr>
              <w:footnoteReference w:id="7"/>
            </w:r>
            <w:r w:rsidRPr="004531CE">
              <w:t>:</w:t>
            </w:r>
            <w:r w:rsidRPr="001126BF">
              <w:t xml:space="preserve"> </w:t>
            </w:r>
          </w:p>
          <w:p w14:paraId="4FFF3D0A" w14:textId="04888A2E" w:rsidR="00562D50" w:rsidRPr="004531CE" w:rsidRDefault="00BC1FE0" w:rsidP="00934B50">
            <w:pPr>
              <w:pStyle w:val="Brdtext"/>
              <w:numPr>
                <w:ilvl w:val="0"/>
                <w:numId w:val="18"/>
              </w:numPr>
              <w:spacing w:before="120" w:after="120"/>
            </w:pPr>
            <w:r w:rsidRPr="004531CE">
              <w:t>2018: 80,2 miljoner kronor.</w:t>
            </w:r>
          </w:p>
          <w:p w14:paraId="34D61F53" w14:textId="0DD58E77" w:rsidR="00562D50" w:rsidRPr="00984E05" w:rsidRDefault="00BC1FE0" w:rsidP="00934B50">
            <w:pPr>
              <w:pStyle w:val="Brdtext"/>
              <w:numPr>
                <w:ilvl w:val="0"/>
                <w:numId w:val="18"/>
              </w:numPr>
              <w:spacing w:before="120" w:after="120"/>
            </w:pPr>
            <w:r w:rsidRPr="00984E05">
              <w:t>2019: 156,3 miljoner kronor.</w:t>
            </w:r>
          </w:p>
        </w:tc>
      </w:tr>
      <w:tr w:rsidR="00562D50" w14:paraId="6F6921F1" w14:textId="77777777" w:rsidTr="00C45223">
        <w:tc>
          <w:tcPr>
            <w:tcW w:w="1701" w:type="dxa"/>
          </w:tcPr>
          <w:p w14:paraId="6217ED89" w14:textId="77777777" w:rsidR="00562D50" w:rsidRPr="00D4045C" w:rsidRDefault="00BC1FE0" w:rsidP="00562D50">
            <w:pPr>
              <w:pStyle w:val="Brdtext"/>
              <w:spacing w:before="120" w:after="120"/>
              <w:jc w:val="left"/>
            </w:pPr>
            <w:r>
              <w:t>Sveriges valkrets</w:t>
            </w:r>
          </w:p>
        </w:tc>
        <w:tc>
          <w:tcPr>
            <w:tcW w:w="4962" w:type="dxa"/>
          </w:tcPr>
          <w:p w14:paraId="4B008E8A" w14:textId="23A0EDA6" w:rsidR="00562D50" w:rsidRPr="00F511B2" w:rsidRDefault="00BC1FE0" w:rsidP="00562D50">
            <w:pPr>
              <w:pStyle w:val="Brdtext"/>
              <w:spacing w:before="120" w:after="120"/>
            </w:pPr>
            <w:r w:rsidRPr="00A21DA9">
              <w:t>Estland och Island.</w:t>
            </w:r>
          </w:p>
        </w:tc>
      </w:tr>
      <w:tr w:rsidR="00562D50" w14:paraId="31AFD415" w14:textId="77777777" w:rsidTr="00C45223">
        <w:tc>
          <w:tcPr>
            <w:tcW w:w="1701" w:type="dxa"/>
          </w:tcPr>
          <w:p w14:paraId="2F480447" w14:textId="77777777" w:rsidR="00562D50" w:rsidRPr="00D4045C" w:rsidRDefault="00BC1FE0" w:rsidP="00562D50">
            <w:pPr>
              <w:pStyle w:val="Brdtext"/>
              <w:spacing w:before="120" w:after="120"/>
              <w:jc w:val="left"/>
            </w:pPr>
            <w:r w:rsidRPr="00D4045C">
              <w:lastRenderedPageBreak/>
              <w:t>Svenskar i institutionen</w:t>
            </w:r>
          </w:p>
        </w:tc>
        <w:tc>
          <w:tcPr>
            <w:tcW w:w="4962" w:type="dxa"/>
          </w:tcPr>
          <w:p w14:paraId="78D8D6A8" w14:textId="1958FDC5" w:rsidR="00562D50" w:rsidRPr="00D4045C" w:rsidRDefault="00BC1FE0" w:rsidP="00562D50">
            <w:pPr>
              <w:pStyle w:val="Brdtext"/>
              <w:spacing w:before="120" w:after="120"/>
            </w:pPr>
            <w:r>
              <w:t xml:space="preserve">16 personer, varav 5 i ledande positioner. </w:t>
            </w:r>
          </w:p>
        </w:tc>
      </w:tr>
      <w:tr w:rsidR="00562D50" w14:paraId="248D2A12" w14:textId="77777777" w:rsidTr="00C45223">
        <w:tc>
          <w:tcPr>
            <w:tcW w:w="1701" w:type="dxa"/>
          </w:tcPr>
          <w:p w14:paraId="4167F695" w14:textId="77777777" w:rsidR="00562D50" w:rsidRPr="00D4045C" w:rsidRDefault="00BC1FE0" w:rsidP="00562D50">
            <w:pPr>
              <w:pStyle w:val="Brdtext"/>
              <w:spacing w:before="120" w:after="120"/>
              <w:jc w:val="left"/>
            </w:pPr>
            <w:r>
              <w:t>Sveriges andel av institution</w:t>
            </w:r>
            <w:r w:rsidRPr="00D4045C">
              <w:t>ens upphandling</w:t>
            </w:r>
          </w:p>
        </w:tc>
        <w:tc>
          <w:tcPr>
            <w:tcW w:w="4962" w:type="dxa"/>
          </w:tcPr>
          <w:p w14:paraId="247253AA" w14:textId="03FB2EA7" w:rsidR="00562D50" w:rsidRDefault="00BC1FE0" w:rsidP="00562D50">
            <w:pPr>
              <w:pStyle w:val="Brdtext"/>
              <w:spacing w:before="120" w:after="120"/>
            </w:pPr>
            <w:r>
              <w:t xml:space="preserve">2018: 0,03 procent av värdet på upphandlade varor och tjänster. </w:t>
            </w:r>
          </w:p>
          <w:p w14:paraId="5247B8E6" w14:textId="2C2484A9" w:rsidR="00D51739" w:rsidRPr="00D51739" w:rsidRDefault="00BC1FE0" w:rsidP="00784F19">
            <w:pPr>
              <w:pStyle w:val="Brdtext"/>
              <w:spacing w:before="120" w:after="120"/>
            </w:pPr>
            <w:r>
              <w:t>2019: 0,28 procent av värdet på upphandlade varor och tjänster.</w:t>
            </w:r>
          </w:p>
        </w:tc>
      </w:tr>
    </w:tbl>
    <w:p w14:paraId="7C0E5730" w14:textId="6EAAB278" w:rsidR="00562D50" w:rsidRPr="00CA1C2A" w:rsidRDefault="00BC1FE0" w:rsidP="00C45223">
      <w:pPr>
        <w:pStyle w:val="Rubrik2utannumrering"/>
      </w:pPr>
      <w:r>
        <w:br w:type="page"/>
      </w:r>
      <w:r>
        <w:lastRenderedPageBreak/>
        <w:t>Europeiska investeringsbanken (EIB)</w:t>
      </w:r>
      <w:r>
        <w:rPr>
          <w:rStyle w:val="Fotnotsreferens"/>
        </w:rPr>
        <w:footnoteReference w:id="8"/>
      </w:r>
    </w:p>
    <w:tbl>
      <w:tblPr>
        <w:tblW w:w="5000" w:type="pct"/>
        <w:tblLayout w:type="fixed"/>
        <w:tblLook w:val="04A0" w:firstRow="1" w:lastRow="0" w:firstColumn="1" w:lastColumn="0" w:noHBand="0" w:noVBand="1"/>
      </w:tblPr>
      <w:tblGrid>
        <w:gridCol w:w="1520"/>
        <w:gridCol w:w="4377"/>
      </w:tblGrid>
      <w:tr w:rsidR="00562D50" w14:paraId="3FF0C7F1" w14:textId="77777777" w:rsidTr="00FD2273">
        <w:tc>
          <w:tcPr>
            <w:tcW w:w="5897" w:type="dxa"/>
            <w:gridSpan w:val="2"/>
          </w:tcPr>
          <w:p w14:paraId="3090D965" w14:textId="77777777" w:rsidR="00562D50" w:rsidRPr="00AB014E" w:rsidRDefault="00BC1FE0" w:rsidP="00562D50">
            <w:pPr>
              <w:pStyle w:val="Brdtext"/>
              <w:spacing w:before="120" w:after="120"/>
              <w:rPr>
                <w:b/>
              </w:rPr>
            </w:pPr>
            <w:r w:rsidRPr="00AB014E">
              <w:rPr>
                <w:b/>
              </w:rPr>
              <w:t>1. Grundläggande information</w:t>
            </w:r>
          </w:p>
        </w:tc>
      </w:tr>
      <w:tr w:rsidR="00562D50" w14:paraId="2683794E" w14:textId="77777777" w:rsidTr="00FD2273">
        <w:tc>
          <w:tcPr>
            <w:tcW w:w="1520" w:type="dxa"/>
          </w:tcPr>
          <w:p w14:paraId="133330A3" w14:textId="77777777" w:rsidR="00562D50" w:rsidRDefault="00BC1FE0" w:rsidP="00562D50">
            <w:pPr>
              <w:pStyle w:val="Brdtextmedindrag"/>
              <w:spacing w:before="120" w:after="120"/>
              <w:ind w:firstLine="0"/>
              <w:jc w:val="left"/>
            </w:pPr>
            <w:r w:rsidRPr="00E238B3">
              <w:t>Mandat</w:t>
            </w:r>
          </w:p>
        </w:tc>
        <w:tc>
          <w:tcPr>
            <w:tcW w:w="4377" w:type="dxa"/>
          </w:tcPr>
          <w:p w14:paraId="2DDD86A7" w14:textId="40E307D2" w:rsidR="00562D50" w:rsidRDefault="00BC1FE0" w:rsidP="00562D50">
            <w:pPr>
              <w:pStyle w:val="Brdtextmedindrag"/>
              <w:spacing w:before="120" w:after="120"/>
              <w:ind w:firstLine="0"/>
            </w:pPr>
            <w:r w:rsidRPr="00A76CD9">
              <w:t>EIB är en finansieringsinstitution som ägs av EU:s med</w:t>
            </w:r>
            <w:r>
              <w:softHyphen/>
            </w:r>
            <w:r w:rsidRPr="00A76CD9">
              <w:t>lemsstater</w:t>
            </w:r>
            <w:r>
              <w:t>,</w:t>
            </w:r>
            <w:r w:rsidRPr="00A76CD9">
              <w:t xml:space="preserve"> vars uppdrag är att bidra till att utveckla EU:s inre marknad genom att bevilja lån och garantier till inve</w:t>
            </w:r>
            <w:r>
              <w:softHyphen/>
            </w:r>
            <w:r w:rsidRPr="00A76CD9">
              <w:t>steringsprojekt.</w:t>
            </w:r>
          </w:p>
        </w:tc>
      </w:tr>
      <w:tr w:rsidR="00562D50" w14:paraId="45DDEAC2" w14:textId="77777777" w:rsidTr="00FD2273">
        <w:tc>
          <w:tcPr>
            <w:tcW w:w="1520" w:type="dxa"/>
          </w:tcPr>
          <w:p w14:paraId="1CD16780" w14:textId="77777777" w:rsidR="00562D50" w:rsidRDefault="00BC1FE0" w:rsidP="00562D50">
            <w:pPr>
              <w:pStyle w:val="Brdtextmedindrag"/>
              <w:spacing w:before="120" w:after="120"/>
              <w:ind w:firstLine="0"/>
              <w:jc w:val="left"/>
            </w:pPr>
            <w:r w:rsidRPr="00E238B3">
              <w:t>Verksamhet</w:t>
            </w:r>
          </w:p>
        </w:tc>
        <w:tc>
          <w:tcPr>
            <w:tcW w:w="4377" w:type="dxa"/>
          </w:tcPr>
          <w:p w14:paraId="5B3CC100" w14:textId="3BB28E93" w:rsidR="00562D50" w:rsidRDefault="00BC1FE0" w:rsidP="00562D50">
            <w:pPr>
              <w:pStyle w:val="Brdtextmedindrag"/>
              <w:spacing w:before="120" w:after="120"/>
              <w:ind w:firstLine="0"/>
            </w:pPr>
            <w:r>
              <w:t>EIB finansierar projekt inom både den privata och den offentliga sektorn. Ungefär 90 procent av utlå</w:t>
            </w:r>
            <w:r w:rsidR="00CE3614">
              <w:softHyphen/>
            </w:r>
            <w:r>
              <w:t>ningen sker inom EU. Finansiering sker främst inom sektorerna inno</w:t>
            </w:r>
            <w:r>
              <w:softHyphen/>
              <w:t>vation och kompetensutveckling, infrastruktur, klimat- och miljö</w:t>
            </w:r>
            <w:r>
              <w:softHyphen/>
              <w:t>åtgärder samt genom lån till små och medelstora före</w:t>
            </w:r>
            <w:r>
              <w:softHyphen/>
              <w:t>tag via lokala och regionala banker. Vidare underlättar EIB för med</w:t>
            </w:r>
            <w:r w:rsidR="00CE3614">
              <w:softHyphen/>
            </w:r>
            <w:r>
              <w:t>lemsstater att ta del av EU:s strukturfonds</w:t>
            </w:r>
            <w:r>
              <w:softHyphen/>
              <w:t>medel.</w:t>
            </w:r>
          </w:p>
          <w:p w14:paraId="287C5BE3" w14:textId="5843008B" w:rsidR="00562D50" w:rsidRDefault="00BC1FE0" w:rsidP="00562D50">
            <w:pPr>
              <w:pStyle w:val="Brdtextmedindrag"/>
              <w:spacing w:before="120" w:after="120"/>
              <w:ind w:firstLine="0"/>
            </w:pPr>
            <w:r>
              <w:t>EIB bidrar även med teknisk expertis kring utform</w:t>
            </w:r>
            <w:r w:rsidR="00CE3614">
              <w:softHyphen/>
            </w:r>
            <w:r>
              <w:t>ning och genomförande av projekt. Institutionen ger dock inte generellt budgetstöd.</w:t>
            </w:r>
          </w:p>
        </w:tc>
      </w:tr>
      <w:tr w:rsidR="00562D50" w14:paraId="4837E711" w14:textId="77777777" w:rsidTr="00FD2273">
        <w:tc>
          <w:tcPr>
            <w:tcW w:w="1520" w:type="dxa"/>
          </w:tcPr>
          <w:p w14:paraId="6D83DF67" w14:textId="77777777" w:rsidR="00562D50" w:rsidRDefault="00BC1FE0" w:rsidP="00562D50">
            <w:pPr>
              <w:pStyle w:val="Brdtextmedindrag"/>
              <w:spacing w:before="120" w:after="120"/>
              <w:ind w:firstLine="0"/>
              <w:jc w:val="left"/>
            </w:pPr>
            <w:r w:rsidRPr="00E238B3">
              <w:t>Styrning</w:t>
            </w:r>
          </w:p>
        </w:tc>
        <w:tc>
          <w:tcPr>
            <w:tcW w:w="4377" w:type="dxa"/>
          </w:tcPr>
          <w:p w14:paraId="771E64D5" w14:textId="7E187E91" w:rsidR="00562D50" w:rsidRPr="00984E05" w:rsidRDefault="00BC1FE0" w:rsidP="00562D50">
            <w:pPr>
              <w:pStyle w:val="Brdtext"/>
              <w:spacing w:before="120" w:after="120"/>
            </w:pPr>
            <w:r w:rsidRPr="001126BF">
              <w:t>Högsta beslutande organ</w:t>
            </w:r>
            <w:r w:rsidRPr="004531CE">
              <w:t>: Guvernörsstyrelsen, som normalt sammanträder en gång per år. Sverige repre</w:t>
            </w:r>
            <w:r w:rsidR="00CE3614">
              <w:softHyphen/>
            </w:r>
            <w:r w:rsidRPr="004531CE">
              <w:t>senteras av finansminister Magdalena Andersson.</w:t>
            </w:r>
          </w:p>
          <w:p w14:paraId="640F274D" w14:textId="1DBE9949" w:rsidR="00562D50" w:rsidRPr="00984E05" w:rsidRDefault="00BC1FE0" w:rsidP="00562D50">
            <w:pPr>
              <w:pStyle w:val="Brdtextmedindrag"/>
              <w:ind w:firstLine="0"/>
            </w:pPr>
            <w:r w:rsidRPr="001126BF">
              <w:t>Organ för beslut</w:t>
            </w:r>
            <w:r w:rsidRPr="004531CE">
              <w:t>: Direktörsstyrelsen. Sverige repre</w:t>
            </w:r>
            <w:r w:rsidR="00CE3614">
              <w:softHyphen/>
            </w:r>
            <w:r w:rsidRPr="004531CE">
              <w:t>senteras för närvarande av Eva Haghanipour.</w:t>
            </w:r>
          </w:p>
          <w:p w14:paraId="3463B2C7" w14:textId="77777777" w:rsidR="00562D50" w:rsidRPr="00984E05" w:rsidRDefault="00562D50" w:rsidP="00562D50">
            <w:pPr>
              <w:pStyle w:val="Brdtextmedindrag"/>
              <w:ind w:firstLine="0"/>
            </w:pPr>
          </w:p>
          <w:p w14:paraId="6FCE5528" w14:textId="07ED8A09" w:rsidR="00562D50" w:rsidRPr="004531CE" w:rsidRDefault="00BC1FE0" w:rsidP="00562D50">
            <w:pPr>
              <w:pStyle w:val="Brdtextmedindrag"/>
              <w:ind w:firstLine="0"/>
            </w:pPr>
            <w:r w:rsidRPr="001126BF">
              <w:t>Chef</w:t>
            </w:r>
            <w:r w:rsidRPr="004531CE">
              <w:t xml:space="preserve">: Werner </w:t>
            </w:r>
            <w:proofErr w:type="spellStart"/>
            <w:r w:rsidRPr="004531CE">
              <w:t>Hoyer</w:t>
            </w:r>
            <w:proofErr w:type="spellEnd"/>
            <w:r w:rsidRPr="004531CE">
              <w:t xml:space="preserve"> från Tyskland, förordnad t.o.m. 2023.</w:t>
            </w:r>
          </w:p>
          <w:p w14:paraId="59A5C9B4" w14:textId="77777777" w:rsidR="00562D50" w:rsidRPr="00984E05" w:rsidRDefault="00562D50" w:rsidP="00562D50">
            <w:pPr>
              <w:pStyle w:val="Brdtextmedindrag"/>
              <w:ind w:firstLine="0"/>
            </w:pPr>
          </w:p>
        </w:tc>
      </w:tr>
      <w:tr w:rsidR="00562D50" w14:paraId="2E0C371A" w14:textId="77777777" w:rsidTr="00FD2273">
        <w:tc>
          <w:tcPr>
            <w:tcW w:w="1520" w:type="dxa"/>
          </w:tcPr>
          <w:p w14:paraId="23A84780" w14:textId="77777777" w:rsidR="00562D50" w:rsidRDefault="00BC1FE0" w:rsidP="00562D50">
            <w:pPr>
              <w:pStyle w:val="Brdtextmedindrag"/>
              <w:spacing w:before="120" w:after="120"/>
              <w:ind w:firstLine="0"/>
              <w:jc w:val="left"/>
            </w:pPr>
            <w:r w:rsidRPr="00AB014E">
              <w:t>Medlemmar, huvudkontor och antal anställda</w:t>
            </w:r>
          </w:p>
        </w:tc>
        <w:tc>
          <w:tcPr>
            <w:tcW w:w="4377" w:type="dxa"/>
          </w:tcPr>
          <w:p w14:paraId="09CBC88E" w14:textId="2F043BE8" w:rsidR="00562D50" w:rsidRPr="001126BF" w:rsidRDefault="00BC1FE0" w:rsidP="00562D50">
            <w:pPr>
              <w:pStyle w:val="Brdtextmedindrag"/>
              <w:spacing w:before="120" w:after="120"/>
              <w:ind w:firstLine="0"/>
            </w:pPr>
            <w:r w:rsidRPr="001126BF">
              <w:t>Medlemmar</w:t>
            </w:r>
            <w:r w:rsidRPr="004531CE">
              <w:t>: 27 länder (EU:s medlemsstater).</w:t>
            </w:r>
          </w:p>
          <w:p w14:paraId="69D994E6" w14:textId="61D04BF2" w:rsidR="00562D50" w:rsidRPr="001126BF" w:rsidRDefault="00BC1FE0" w:rsidP="00562D50">
            <w:pPr>
              <w:pStyle w:val="Brdtext"/>
              <w:spacing w:before="120" w:after="120"/>
            </w:pPr>
            <w:r w:rsidRPr="001126BF">
              <w:t>Huvudkontor</w:t>
            </w:r>
            <w:r w:rsidRPr="004531CE">
              <w:t>: Luxemburg, Luxemburg.</w:t>
            </w:r>
          </w:p>
          <w:p w14:paraId="5B3226ED" w14:textId="6C3145D0" w:rsidR="00562D50" w:rsidRPr="004531CE" w:rsidRDefault="00BC1FE0" w:rsidP="00562D50">
            <w:pPr>
              <w:pStyle w:val="Brdtext"/>
              <w:spacing w:before="120" w:after="120"/>
            </w:pPr>
            <w:r w:rsidRPr="001126BF">
              <w:t>Antal anställda</w:t>
            </w:r>
            <w:r w:rsidRPr="004531CE">
              <w:t>: 3 439 personer.</w:t>
            </w:r>
          </w:p>
        </w:tc>
      </w:tr>
      <w:tr w:rsidR="00562D50" w:rsidRPr="00A16050" w14:paraId="20DEDE06" w14:textId="77777777" w:rsidTr="00FD2273">
        <w:tc>
          <w:tcPr>
            <w:tcW w:w="5897" w:type="dxa"/>
            <w:gridSpan w:val="2"/>
          </w:tcPr>
          <w:p w14:paraId="25AAB497" w14:textId="77777777" w:rsidR="00562D50" w:rsidRPr="00A16050" w:rsidRDefault="00BC1FE0" w:rsidP="00562D50">
            <w:pPr>
              <w:pStyle w:val="Brdtextmedindrag"/>
              <w:spacing w:before="120" w:after="120"/>
              <w:ind w:firstLine="0"/>
              <w:jc w:val="left"/>
              <w:rPr>
                <w:b/>
              </w:rPr>
            </w:pPr>
            <w:r w:rsidRPr="00A16050">
              <w:rPr>
                <w:b/>
              </w:rPr>
              <w:t>2. Institutionella frågor</w:t>
            </w:r>
          </w:p>
        </w:tc>
      </w:tr>
      <w:tr w:rsidR="00562D50" w14:paraId="5F89D340" w14:textId="77777777" w:rsidTr="00FD2273">
        <w:tc>
          <w:tcPr>
            <w:tcW w:w="1520" w:type="dxa"/>
          </w:tcPr>
          <w:p w14:paraId="20F84581" w14:textId="77777777" w:rsidR="00562D50" w:rsidRDefault="00BC1FE0" w:rsidP="00562D50">
            <w:pPr>
              <w:pStyle w:val="Brdtext"/>
              <w:spacing w:before="120" w:after="120"/>
              <w:jc w:val="left"/>
            </w:pPr>
            <w:r w:rsidRPr="000327B8">
              <w:t>Policy för öppenhet</w:t>
            </w:r>
          </w:p>
        </w:tc>
        <w:tc>
          <w:tcPr>
            <w:tcW w:w="4377" w:type="dxa"/>
          </w:tcPr>
          <w:p w14:paraId="6F8F179D" w14:textId="1703B164" w:rsidR="00562D50" w:rsidRDefault="00BC1FE0" w:rsidP="00562D50">
            <w:pPr>
              <w:pStyle w:val="Brdtext"/>
              <w:spacing w:before="120" w:after="120"/>
            </w:pPr>
            <w:r w:rsidRPr="006453BF">
              <w:t xml:space="preserve">Enligt EIB:s öppenhetspolicy ska banken styras av öppenhet och största möjliga insyn. </w:t>
            </w:r>
            <w:r>
              <w:t>Utgångspunkten är att</w:t>
            </w:r>
            <w:r w:rsidRPr="006453BF">
              <w:t xml:space="preserve"> all information om verksamheten offentlig</w:t>
            </w:r>
            <w:r w:rsidR="00CE3614">
              <w:softHyphen/>
            </w:r>
            <w:r w:rsidRPr="006453BF">
              <w:t>göras, såvida det inte finns starka skäl att inte göra det. EIB har även en policy som reglerar hur klago</w:t>
            </w:r>
            <w:r w:rsidR="00CE3614">
              <w:softHyphen/>
            </w:r>
            <w:r w:rsidRPr="006453BF">
              <w:t>mål och överklagande kan göras.</w:t>
            </w:r>
          </w:p>
        </w:tc>
      </w:tr>
      <w:tr w:rsidR="00562D50" w14:paraId="0DB09BFB" w14:textId="77777777" w:rsidTr="00FD2273">
        <w:tc>
          <w:tcPr>
            <w:tcW w:w="1520" w:type="dxa"/>
          </w:tcPr>
          <w:p w14:paraId="457A29C6" w14:textId="77777777" w:rsidR="00562D50" w:rsidRDefault="00BC1FE0" w:rsidP="00562D50">
            <w:pPr>
              <w:pStyle w:val="Brdtext"/>
              <w:spacing w:before="120" w:after="120"/>
              <w:jc w:val="left"/>
            </w:pPr>
            <w:r>
              <w:lastRenderedPageBreak/>
              <w:t>Köns</w:t>
            </w:r>
            <w:r w:rsidRPr="000327B8">
              <w:t>fördelning i institutionen</w:t>
            </w:r>
          </w:p>
        </w:tc>
        <w:tc>
          <w:tcPr>
            <w:tcW w:w="4377" w:type="dxa"/>
          </w:tcPr>
          <w:p w14:paraId="7AA15D81" w14:textId="70292B56" w:rsidR="00562D50" w:rsidRPr="004531CE" w:rsidRDefault="00BC1FE0" w:rsidP="00562D50">
            <w:pPr>
              <w:pStyle w:val="Brdtext"/>
              <w:spacing w:before="120" w:after="120"/>
            </w:pPr>
            <w:r w:rsidRPr="001126BF">
              <w:t>Andel anställda kvinnor</w:t>
            </w:r>
            <w:r w:rsidRPr="004531CE">
              <w:t>: 51,4 procent.</w:t>
            </w:r>
          </w:p>
          <w:p w14:paraId="1B8D1022" w14:textId="33570E12" w:rsidR="00562D50" w:rsidRDefault="00BC1FE0" w:rsidP="00562D50">
            <w:pPr>
              <w:pStyle w:val="Brdtext"/>
              <w:spacing w:before="120" w:after="120"/>
            </w:pPr>
            <w:r w:rsidRPr="001126BF">
              <w:t>Andel kvinnor i chefsposition</w:t>
            </w:r>
            <w:r w:rsidRPr="004531CE">
              <w:t>:</w:t>
            </w:r>
            <w:r w:rsidRPr="008C4BFD">
              <w:t xml:space="preserve"> </w:t>
            </w:r>
            <w:r>
              <w:t xml:space="preserve">30 procent. </w:t>
            </w:r>
          </w:p>
        </w:tc>
      </w:tr>
      <w:tr w:rsidR="00562D50" w14:paraId="7AB28725" w14:textId="77777777" w:rsidTr="00FD2273">
        <w:tc>
          <w:tcPr>
            <w:tcW w:w="1520" w:type="dxa"/>
          </w:tcPr>
          <w:p w14:paraId="4B5CA56E" w14:textId="37B60455" w:rsidR="00562D50" w:rsidRDefault="00BC1FE0" w:rsidP="00562D50">
            <w:pPr>
              <w:pStyle w:val="Brdtext"/>
              <w:spacing w:before="120" w:after="120"/>
              <w:jc w:val="left"/>
            </w:pPr>
            <w:r>
              <w:t>Löne- och ersättnings</w:t>
            </w:r>
            <w:r w:rsidR="0056685C">
              <w:t>-</w:t>
            </w:r>
            <w:r w:rsidRPr="000327B8">
              <w:t>frågor</w:t>
            </w:r>
          </w:p>
        </w:tc>
        <w:tc>
          <w:tcPr>
            <w:tcW w:w="4377" w:type="dxa"/>
          </w:tcPr>
          <w:p w14:paraId="0ED19EBF" w14:textId="10220B74" w:rsidR="00562D50" w:rsidRDefault="00BC1FE0" w:rsidP="00562D50">
            <w:pPr>
              <w:pStyle w:val="Brdtext"/>
              <w:spacing w:before="120" w:after="120"/>
            </w:pPr>
            <w:r w:rsidRPr="006453BF">
              <w:t>EIB:s målsättning är att ersättning som utgår till personalen ska vara på en nivå som innebär att banken kan konkurrera om personal på relevanta jämförelsemarknader. Ersätt</w:t>
            </w:r>
            <w:r>
              <w:softHyphen/>
            </w:r>
            <w:r w:rsidRPr="006453BF">
              <w:t xml:space="preserve">ningssystemet ska främja extraordinära prestationer och möjliggöra </w:t>
            </w:r>
            <w:r>
              <w:t>för EIB att</w:t>
            </w:r>
            <w:r w:rsidRPr="006453BF">
              <w:t xml:space="preserve"> rekrytera kompetent personal</w:t>
            </w:r>
            <w:r>
              <w:t>,</w:t>
            </w:r>
            <w:r w:rsidRPr="006453BF">
              <w:t xml:space="preserve"> sam</w:t>
            </w:r>
            <w:r>
              <w:softHyphen/>
            </w:r>
            <w:r w:rsidRPr="006453BF">
              <w:t>tidigt som det ska spegla</w:t>
            </w:r>
            <w:r>
              <w:t xml:space="preserve"> institutionens</w:t>
            </w:r>
            <w:r w:rsidRPr="006453BF">
              <w:t xml:space="preserve"> dubbla roll som bank och policyinstitution.</w:t>
            </w:r>
            <w:r>
              <w:t xml:space="preserve"> </w:t>
            </w:r>
          </w:p>
          <w:p w14:paraId="3C433E1C" w14:textId="0F4AD74D" w:rsidR="00562D50" w:rsidRPr="006453BF" w:rsidRDefault="00BC1FE0" w:rsidP="00562D50">
            <w:pPr>
              <w:pStyle w:val="Brdtext"/>
              <w:spacing w:before="120" w:after="120"/>
            </w:pPr>
            <w:r w:rsidRPr="006453BF">
              <w:t xml:space="preserve">EIB har för närvarande två parallella lönesystem. För de som omfattas av det gamla lönesystemet (gäller för personer som anställts före juli 2013) är löneökningen delvis baserad på inflationsnivån i Luxemburg och delvis på prestation. </w:t>
            </w:r>
            <w:r>
              <w:t>Enligt</w:t>
            </w:r>
            <w:r w:rsidRPr="006453BF">
              <w:t xml:space="preserve"> det nya systemet (gäller för personer som anställts från juli 2013 och framåt) är löneökningen prestations</w:t>
            </w:r>
            <w:r>
              <w:softHyphen/>
            </w:r>
            <w:r w:rsidRPr="006453BF">
              <w:t>baserad</w:t>
            </w:r>
            <w:r>
              <w:t>,</w:t>
            </w:r>
            <w:r w:rsidRPr="006453BF">
              <w:t xml:space="preserve"> och har inte någon automatisk eller infla</w:t>
            </w:r>
            <w:r>
              <w:softHyphen/>
            </w:r>
            <w:r w:rsidRPr="006453BF">
              <w:t>tions</w:t>
            </w:r>
            <w:r>
              <w:softHyphen/>
            </w:r>
            <w:r w:rsidRPr="006453BF">
              <w:t>kopplad del. Ersättningen till den högsta opera</w:t>
            </w:r>
            <w:r w:rsidR="00CE3614">
              <w:softHyphen/>
            </w:r>
            <w:r w:rsidRPr="006453BF">
              <w:t>tiva led</w:t>
            </w:r>
            <w:r>
              <w:softHyphen/>
            </w:r>
            <w:r w:rsidRPr="006453BF">
              <w:t>ningen är densamma för motsvarande posi</w:t>
            </w:r>
            <w:r w:rsidR="00CE3614">
              <w:softHyphen/>
            </w:r>
            <w:r w:rsidRPr="006453BF">
              <w:t>tioner inom Euro</w:t>
            </w:r>
            <w:r>
              <w:softHyphen/>
            </w:r>
            <w:r w:rsidRPr="006453BF">
              <w:t>peiska kommissionen. EIB har även ett bonussystem där potten baseras på bankens finansiella resultat. Varje anställds bonus sätts indi</w:t>
            </w:r>
            <w:r w:rsidR="00CE3614">
              <w:softHyphen/>
            </w:r>
            <w:r w:rsidRPr="006453BF">
              <w:t>viduellt</w:t>
            </w:r>
            <w:r>
              <w:t>,</w:t>
            </w:r>
            <w:r w:rsidRPr="006453BF">
              <w:t xml:space="preserve"> baserat på dennes presta</w:t>
            </w:r>
            <w:r>
              <w:softHyphen/>
            </w:r>
            <w:r w:rsidRPr="006453BF">
              <w:t>tioner. Bankens högsta ledning och styrelse omfattas inte av bonus</w:t>
            </w:r>
            <w:r w:rsidR="00CE3614">
              <w:softHyphen/>
            </w:r>
            <w:r w:rsidRPr="006453BF">
              <w:t>systemet</w:t>
            </w:r>
            <w:r w:rsidR="00CE3614">
              <w:t>,</w:t>
            </w:r>
            <w:r w:rsidRPr="006453BF">
              <w:t xml:space="preserve"> och får således inte någon rörlig ersätt</w:t>
            </w:r>
            <w:r w:rsidR="00CE3614">
              <w:softHyphen/>
            </w:r>
            <w:r w:rsidRPr="006453BF">
              <w:t>ning.</w:t>
            </w:r>
          </w:p>
        </w:tc>
      </w:tr>
      <w:tr w:rsidR="00562D50" w14:paraId="0B306E29" w14:textId="77777777" w:rsidTr="00FD2273">
        <w:tc>
          <w:tcPr>
            <w:tcW w:w="5897" w:type="dxa"/>
            <w:gridSpan w:val="2"/>
          </w:tcPr>
          <w:p w14:paraId="2DF78184" w14:textId="77777777" w:rsidR="00562D50" w:rsidRPr="000327B8" w:rsidRDefault="00BC1FE0" w:rsidP="00562D50">
            <w:pPr>
              <w:pStyle w:val="Brdtext"/>
              <w:spacing w:before="120" w:after="120"/>
              <w:jc w:val="left"/>
              <w:rPr>
                <w:b/>
              </w:rPr>
            </w:pPr>
            <w:r w:rsidRPr="000327B8">
              <w:rPr>
                <w:b/>
              </w:rPr>
              <w:t>3. Låne- och resultatramverk</w:t>
            </w:r>
          </w:p>
        </w:tc>
      </w:tr>
      <w:tr w:rsidR="00562D50" w14:paraId="1A51C08E" w14:textId="77777777" w:rsidTr="00FD2273">
        <w:tc>
          <w:tcPr>
            <w:tcW w:w="1520" w:type="dxa"/>
            <w:shd w:val="clear" w:color="auto" w:fill="auto"/>
          </w:tcPr>
          <w:p w14:paraId="5BFEE020" w14:textId="77777777" w:rsidR="00562D50" w:rsidRDefault="00BC1FE0" w:rsidP="00562D50">
            <w:pPr>
              <w:pStyle w:val="Brdtext"/>
              <w:spacing w:before="120" w:after="120"/>
              <w:jc w:val="left"/>
            </w:pPr>
            <w:r w:rsidRPr="008C11B9">
              <w:t>Låneramverk</w:t>
            </w:r>
          </w:p>
        </w:tc>
        <w:tc>
          <w:tcPr>
            <w:tcW w:w="4377" w:type="dxa"/>
            <w:shd w:val="clear" w:color="auto" w:fill="auto"/>
          </w:tcPr>
          <w:p w14:paraId="5BE92588" w14:textId="73A9D7D8" w:rsidR="00562D50" w:rsidRDefault="00BC1FE0" w:rsidP="00562D50">
            <w:pPr>
              <w:pStyle w:val="Brdtext"/>
              <w:spacing w:before="120" w:after="120"/>
            </w:pPr>
            <w:r w:rsidRPr="003754BE">
              <w:t>Merparten av EIB:s lån är antingen direkta lån eller garantier till enskilda investeringsprojekt eller lån via andra finansiella institutioner, såsom lokala banker, för vidare utlåning till små och medelstora företag. Räntan sätts individuellt och baseras i huvudsak på EIB:s upplånings</w:t>
            </w:r>
            <w:r>
              <w:softHyphen/>
            </w:r>
            <w:r w:rsidRPr="003754BE">
              <w:t>kostnad, den admini</w:t>
            </w:r>
            <w:r w:rsidR="00CE3614">
              <w:softHyphen/>
            </w:r>
            <w:r w:rsidRPr="003754BE">
              <w:t>strativa kostnaden och ett risktillägg. Även löptiden bestäms individuellt och anpassas till inve</w:t>
            </w:r>
            <w:r>
              <w:softHyphen/>
            </w:r>
            <w:r w:rsidRPr="003754BE">
              <w:t>steringens livslängd. Förutom lån och garantier tillhanda</w:t>
            </w:r>
            <w:r>
              <w:softHyphen/>
            </w:r>
            <w:r w:rsidRPr="003754BE">
              <w:t xml:space="preserve">håller EIB även mikrokrediter och investerar i aktiefonder. </w:t>
            </w:r>
            <w:r>
              <w:t>Institutionen</w:t>
            </w:r>
            <w:r w:rsidRPr="003754BE">
              <w:t xml:space="preserve"> förvaltar vidare en del fonder som bl.a. finansieras av bidrag från EU-länderna.</w:t>
            </w:r>
          </w:p>
        </w:tc>
      </w:tr>
      <w:tr w:rsidR="00562D50" w14:paraId="120CB7C9" w14:textId="77777777" w:rsidTr="00FD2273">
        <w:tc>
          <w:tcPr>
            <w:tcW w:w="1520" w:type="dxa"/>
          </w:tcPr>
          <w:p w14:paraId="4D54BB83" w14:textId="5D285AF8" w:rsidR="00562D50" w:rsidRDefault="00BC1FE0" w:rsidP="00562D50">
            <w:pPr>
              <w:pStyle w:val="Brdtext"/>
              <w:spacing w:before="120" w:after="120"/>
              <w:jc w:val="left"/>
            </w:pPr>
            <w:r>
              <w:t>Resultat</w:t>
            </w:r>
            <w:r w:rsidR="0056685C">
              <w:t>-</w:t>
            </w:r>
            <w:r>
              <w:t>ramverk</w:t>
            </w:r>
          </w:p>
        </w:tc>
        <w:tc>
          <w:tcPr>
            <w:tcW w:w="4377" w:type="dxa"/>
          </w:tcPr>
          <w:p w14:paraId="74E275DA" w14:textId="3B7ACD66" w:rsidR="00562D50" w:rsidRDefault="00BC1FE0" w:rsidP="00562D50">
            <w:pPr>
              <w:pStyle w:val="Brdtext"/>
              <w:spacing w:before="120" w:after="120"/>
            </w:pPr>
            <w:r w:rsidRPr="003754BE">
              <w:t>EIB använder sig av ett ramverk för att bedöma projektens mervärde som består av tre pelare</w:t>
            </w:r>
            <w:r>
              <w:t xml:space="preserve">: </w:t>
            </w:r>
            <w:r w:rsidRPr="003754BE">
              <w:t xml:space="preserve">vilka av EU:s politiska mål projektet bidrar till att uppnå, projektets kvalitet och förutsättningar att bidra till de </w:t>
            </w:r>
            <w:r w:rsidRPr="003754BE">
              <w:lastRenderedPageBreak/>
              <w:t xml:space="preserve">politiska målen </w:t>
            </w:r>
            <w:r>
              <w:t xml:space="preserve">samt </w:t>
            </w:r>
            <w:r w:rsidRPr="003754BE">
              <w:t>vilket tekniskt och finansiellt mervärde som EIB:s medverkan har.</w:t>
            </w:r>
            <w:r>
              <w:t xml:space="preserve"> </w:t>
            </w:r>
          </w:p>
          <w:p w14:paraId="46AA65B5" w14:textId="49A2D8D0" w:rsidR="00562D50" w:rsidRPr="003754BE" w:rsidRDefault="00BC1FE0" w:rsidP="00562D50">
            <w:pPr>
              <w:pStyle w:val="Brdtext"/>
              <w:spacing w:before="120" w:after="120"/>
            </w:pPr>
            <w:r w:rsidRPr="003754BE">
              <w:t>Samtliga projekt granskas enligt ramverken innan de god</w:t>
            </w:r>
            <w:r>
              <w:softHyphen/>
            </w:r>
            <w:r w:rsidRPr="003754BE">
              <w:t>känns. Därefter sker uppföljningen av projekt löpande så länge medel betalas ut till dem. För projekt utanför EU genomförs även en utvärdering tre år efter det att de</w:t>
            </w:r>
            <w:r>
              <w:t xml:space="preserve"> har</w:t>
            </w:r>
            <w:r w:rsidRPr="003754BE">
              <w:t xml:space="preserve"> avslu</w:t>
            </w:r>
            <w:r>
              <w:softHyphen/>
            </w:r>
            <w:r w:rsidRPr="003754BE">
              <w:t>ta</w:t>
            </w:r>
            <w:r>
              <w:t>t</w:t>
            </w:r>
            <w:r w:rsidRPr="003754BE">
              <w:t>s</w:t>
            </w:r>
            <w:r>
              <w:t>.</w:t>
            </w:r>
          </w:p>
        </w:tc>
      </w:tr>
      <w:tr w:rsidR="00562D50" w14:paraId="6B8982F9" w14:textId="77777777" w:rsidTr="00FD2273">
        <w:tc>
          <w:tcPr>
            <w:tcW w:w="5897" w:type="dxa"/>
            <w:gridSpan w:val="2"/>
          </w:tcPr>
          <w:p w14:paraId="0CF34422" w14:textId="1A49DC9D" w:rsidR="00562D50" w:rsidRDefault="00BC1FE0" w:rsidP="00562D50">
            <w:pPr>
              <w:pStyle w:val="Brdtext"/>
              <w:spacing w:before="120" w:after="120"/>
              <w:jc w:val="left"/>
            </w:pPr>
            <w:r w:rsidRPr="000327B8">
              <w:rPr>
                <w:b/>
              </w:rPr>
              <w:lastRenderedPageBreak/>
              <w:t>4. Finansiell information</w:t>
            </w:r>
          </w:p>
        </w:tc>
      </w:tr>
      <w:tr w:rsidR="00562D50" w14:paraId="31FB8342" w14:textId="77777777" w:rsidTr="00FD2273">
        <w:tc>
          <w:tcPr>
            <w:tcW w:w="1520" w:type="dxa"/>
          </w:tcPr>
          <w:p w14:paraId="15727442" w14:textId="77777777" w:rsidR="00562D50" w:rsidRDefault="00BC1FE0" w:rsidP="00562D50">
            <w:pPr>
              <w:pStyle w:val="Brdtext"/>
              <w:spacing w:before="120" w:after="120"/>
              <w:jc w:val="left"/>
            </w:pPr>
            <w:r w:rsidRPr="000327B8">
              <w:t>Totalt ägarkapital</w:t>
            </w:r>
          </w:p>
        </w:tc>
        <w:tc>
          <w:tcPr>
            <w:tcW w:w="4377" w:type="dxa"/>
          </w:tcPr>
          <w:p w14:paraId="62E2CDBC" w14:textId="2540F55C" w:rsidR="00562D50" w:rsidRDefault="00BC1FE0" w:rsidP="00562D50">
            <w:pPr>
              <w:pStyle w:val="Brdtext"/>
              <w:spacing w:before="120" w:after="120"/>
            </w:pPr>
            <w:r w:rsidRPr="00B27D65">
              <w:t>2</w:t>
            </w:r>
            <w:r w:rsidR="00BD712C">
              <w:t> 500 miljarder kronor</w:t>
            </w:r>
            <w:r w:rsidRPr="00B27D65">
              <w:t>, varav 8,9 procent i inbetalt kapital.</w:t>
            </w:r>
          </w:p>
        </w:tc>
      </w:tr>
      <w:tr w:rsidR="00562D50" w14:paraId="6EA84A6F" w14:textId="77777777" w:rsidTr="00FD2273">
        <w:tc>
          <w:tcPr>
            <w:tcW w:w="1520" w:type="dxa"/>
          </w:tcPr>
          <w:p w14:paraId="18E74C47" w14:textId="74984EC9" w:rsidR="00562D50" w:rsidRDefault="00BC1FE0" w:rsidP="00562D50">
            <w:pPr>
              <w:pStyle w:val="Brdtext"/>
              <w:spacing w:before="120" w:after="120"/>
              <w:jc w:val="left"/>
            </w:pPr>
            <w:r>
              <w:t>Insatser</w:t>
            </w:r>
            <w:r w:rsidRPr="00F65A5A">
              <w:t xml:space="preserve"> som utbetalad</w:t>
            </w:r>
            <w:r w:rsidRPr="00B27D65">
              <w:t>es 2018 och 2019</w:t>
            </w:r>
            <w:r w:rsidRPr="00F65A5A">
              <w:t xml:space="preserve"> </w:t>
            </w:r>
            <w:r>
              <w:t>samt utestående insatser</w:t>
            </w:r>
          </w:p>
        </w:tc>
        <w:tc>
          <w:tcPr>
            <w:tcW w:w="4377" w:type="dxa"/>
          </w:tcPr>
          <w:p w14:paraId="2C5CBCBB" w14:textId="0D5452CF" w:rsidR="00562D50" w:rsidRPr="001126BF" w:rsidRDefault="00BC1FE0" w:rsidP="00562D50">
            <w:pPr>
              <w:pStyle w:val="Brdtext"/>
              <w:spacing w:before="120" w:after="120"/>
            </w:pPr>
            <w:r w:rsidRPr="001126BF">
              <w:t>Utbetalda lån, investeringar i eget kapital samt garanti</w:t>
            </w:r>
            <w:r w:rsidRPr="001126BF">
              <w:softHyphen/>
              <w:t>åtaganden:</w:t>
            </w:r>
          </w:p>
          <w:p w14:paraId="4913ADD6" w14:textId="679EC816" w:rsidR="00562D50" w:rsidRPr="00984E05" w:rsidRDefault="00BC1FE0" w:rsidP="00934B50">
            <w:pPr>
              <w:pStyle w:val="Brdtext"/>
              <w:numPr>
                <w:ilvl w:val="0"/>
                <w:numId w:val="19"/>
              </w:numPr>
              <w:spacing w:before="120" w:after="120"/>
            </w:pPr>
            <w:r w:rsidRPr="004531CE">
              <w:t>2018: Insatser för totalt 55</w:t>
            </w:r>
            <w:r w:rsidR="00BD712C" w:rsidRPr="004531CE">
              <w:t>8</w:t>
            </w:r>
            <w:r w:rsidRPr="004531CE">
              <w:t xml:space="preserve"> miljarder </w:t>
            </w:r>
            <w:r w:rsidR="00BD712C" w:rsidRPr="004531CE">
              <w:t>kro</w:t>
            </w:r>
            <w:r w:rsidR="00CE3614">
              <w:softHyphen/>
            </w:r>
            <w:r w:rsidR="00BD712C" w:rsidRPr="004531CE">
              <w:t>nor</w:t>
            </w:r>
            <w:r w:rsidRPr="00984E05">
              <w:t>, varav 100 procent avsåg icke-bistånds</w:t>
            </w:r>
            <w:r w:rsidR="00CE3614">
              <w:softHyphen/>
            </w:r>
            <w:r w:rsidRPr="00984E05">
              <w:t>subventionerade insatser.</w:t>
            </w:r>
          </w:p>
          <w:p w14:paraId="7CC11D15" w14:textId="5490B0AA" w:rsidR="00562D50" w:rsidRPr="00984E05" w:rsidRDefault="00BC1FE0" w:rsidP="00934B50">
            <w:pPr>
              <w:pStyle w:val="Brdtext"/>
              <w:numPr>
                <w:ilvl w:val="0"/>
                <w:numId w:val="19"/>
              </w:numPr>
              <w:spacing w:before="120" w:after="120"/>
            </w:pPr>
            <w:r w:rsidRPr="00984E05">
              <w:t>2019: Insatser för totalt 63</w:t>
            </w:r>
            <w:r w:rsidR="00BD712C" w:rsidRPr="00984E05">
              <w:t>5</w:t>
            </w:r>
            <w:r w:rsidRPr="00984E05">
              <w:t xml:space="preserve"> miljarder </w:t>
            </w:r>
            <w:r w:rsidR="00BD712C" w:rsidRPr="00984E05">
              <w:t>kro</w:t>
            </w:r>
            <w:r w:rsidR="004D4560">
              <w:softHyphen/>
            </w:r>
            <w:r w:rsidR="00BD712C" w:rsidRPr="00984E05">
              <w:t>nor</w:t>
            </w:r>
            <w:r w:rsidRPr="00984E05">
              <w:t>, varav 100 procent avsåg icke-bistånds</w:t>
            </w:r>
            <w:r w:rsidR="004D4560">
              <w:softHyphen/>
            </w:r>
            <w:r w:rsidRPr="00984E05">
              <w:t>subven</w:t>
            </w:r>
            <w:r w:rsidRPr="00984E05">
              <w:softHyphen/>
              <w:t>tion</w:t>
            </w:r>
            <w:r w:rsidRPr="00984E05">
              <w:softHyphen/>
              <w:t>erade insatser.</w:t>
            </w:r>
          </w:p>
          <w:p w14:paraId="7C65F656" w14:textId="5A007FA8" w:rsidR="00562D50" w:rsidRPr="00856264" w:rsidRDefault="00BC1FE0" w:rsidP="00562D50">
            <w:pPr>
              <w:pStyle w:val="Brdtext"/>
              <w:spacing w:before="120" w:after="120"/>
            </w:pPr>
            <w:r w:rsidRPr="00984E05">
              <w:t>Utestående utlåning, investeringar i eget kapital och garanti</w:t>
            </w:r>
            <w:r w:rsidRPr="00984E05">
              <w:softHyphen/>
              <w:t xml:space="preserve">åtaganden: </w:t>
            </w:r>
            <w:r w:rsidR="00BD712C" w:rsidRPr="00856264">
              <w:t>4 492 miljarder kronor</w:t>
            </w:r>
            <w:r w:rsidRPr="00856264">
              <w:t>.</w:t>
            </w:r>
          </w:p>
        </w:tc>
      </w:tr>
      <w:tr w:rsidR="00562D50" w:rsidRPr="0072642C" w14:paraId="4E3E4924" w14:textId="77777777" w:rsidTr="00FD2273">
        <w:tc>
          <w:tcPr>
            <w:tcW w:w="1520" w:type="dxa"/>
          </w:tcPr>
          <w:p w14:paraId="493C74A4" w14:textId="77777777" w:rsidR="00562D50" w:rsidRDefault="00BC1FE0" w:rsidP="00562D50">
            <w:pPr>
              <w:pStyle w:val="Brdtext"/>
              <w:spacing w:before="120" w:after="120"/>
              <w:jc w:val="left"/>
            </w:pPr>
            <w:r>
              <w:t>Annan f</w:t>
            </w:r>
            <w:r w:rsidRPr="000327B8">
              <w:t>inansiell</w:t>
            </w:r>
            <w:r w:rsidRPr="000327B8" w:rsidDel="008B1EA1">
              <w:t xml:space="preserve"> </w:t>
            </w:r>
            <w:r>
              <w:t>information</w:t>
            </w:r>
            <w:r w:rsidRPr="000327B8">
              <w:t xml:space="preserve"> </w:t>
            </w:r>
          </w:p>
        </w:tc>
        <w:tc>
          <w:tcPr>
            <w:tcW w:w="4377" w:type="dxa"/>
          </w:tcPr>
          <w:p w14:paraId="2F539C35" w14:textId="2015243A" w:rsidR="00562D50" w:rsidRPr="004531CE" w:rsidRDefault="00BC1FE0" w:rsidP="00562D50">
            <w:pPr>
              <w:pStyle w:val="Brdtext"/>
              <w:spacing w:before="120" w:after="120"/>
              <w:jc w:val="left"/>
            </w:pPr>
            <w:r w:rsidRPr="001126BF">
              <w:t>Andel oreglerade fordringar</w:t>
            </w:r>
            <w:r w:rsidRPr="004531CE">
              <w:t xml:space="preserve">: 0,39 procent. </w:t>
            </w:r>
          </w:p>
          <w:p w14:paraId="359C74EC" w14:textId="497EF6F8" w:rsidR="00562D50" w:rsidRPr="004531CE" w:rsidRDefault="00BC1FE0" w:rsidP="00562D50">
            <w:pPr>
              <w:pStyle w:val="Brdtext"/>
              <w:spacing w:before="120" w:after="120"/>
              <w:jc w:val="left"/>
            </w:pPr>
            <w:r w:rsidRPr="001126BF">
              <w:t>Kreditbetyg:</w:t>
            </w:r>
            <w:r w:rsidRPr="004531CE">
              <w:t xml:space="preserve"> AAA, </w:t>
            </w:r>
            <w:proofErr w:type="spellStart"/>
            <w:r w:rsidRPr="004531CE">
              <w:t>aa</w:t>
            </w:r>
            <w:proofErr w:type="spellEnd"/>
            <w:r w:rsidRPr="004531CE">
              <w:t>+ (</w:t>
            </w:r>
            <w:proofErr w:type="spellStart"/>
            <w:r w:rsidRPr="004531CE">
              <w:t>stand</w:t>
            </w:r>
            <w:proofErr w:type="spellEnd"/>
            <w:r w:rsidRPr="004531CE">
              <w:t xml:space="preserve"> </w:t>
            </w:r>
            <w:proofErr w:type="spellStart"/>
            <w:r w:rsidRPr="004531CE">
              <w:t>alone</w:t>
            </w:r>
            <w:proofErr w:type="spellEnd"/>
            <w:r w:rsidRPr="004531CE">
              <w:t>-betyg).</w:t>
            </w:r>
          </w:p>
        </w:tc>
      </w:tr>
      <w:tr w:rsidR="00562D50" w14:paraId="08693931" w14:textId="77777777" w:rsidTr="00FD2273">
        <w:tc>
          <w:tcPr>
            <w:tcW w:w="5897" w:type="dxa"/>
            <w:gridSpan w:val="2"/>
          </w:tcPr>
          <w:p w14:paraId="4688C7E3" w14:textId="77777777" w:rsidR="00562D50" w:rsidRPr="00D4045C" w:rsidRDefault="00BC1FE0" w:rsidP="00562D50">
            <w:pPr>
              <w:pStyle w:val="Brdtext"/>
              <w:spacing w:before="120" w:after="120"/>
              <w:jc w:val="left"/>
              <w:rPr>
                <w:b/>
              </w:rPr>
            </w:pPr>
            <w:r w:rsidRPr="00D4045C">
              <w:rPr>
                <w:b/>
              </w:rPr>
              <w:t>5. Sveriges roll i institutionen</w:t>
            </w:r>
          </w:p>
        </w:tc>
      </w:tr>
      <w:tr w:rsidR="00562D50" w14:paraId="36BFE262" w14:textId="77777777" w:rsidTr="00FD2273">
        <w:tc>
          <w:tcPr>
            <w:tcW w:w="1520" w:type="dxa"/>
          </w:tcPr>
          <w:p w14:paraId="47C3CB97" w14:textId="77777777" w:rsidR="00562D50" w:rsidRDefault="00BC1FE0" w:rsidP="00562D50">
            <w:pPr>
              <w:pStyle w:val="Brdtext"/>
              <w:spacing w:before="120" w:after="120"/>
              <w:jc w:val="left"/>
            </w:pPr>
            <w:r w:rsidRPr="00D4045C">
              <w:t>Svensk ägar- och röstandel</w:t>
            </w:r>
          </w:p>
        </w:tc>
        <w:tc>
          <w:tcPr>
            <w:tcW w:w="4377" w:type="dxa"/>
          </w:tcPr>
          <w:p w14:paraId="3D6641F0" w14:textId="26D82B0A" w:rsidR="00562D50" w:rsidRPr="00984E05" w:rsidRDefault="00BC1FE0" w:rsidP="00562D50">
            <w:pPr>
              <w:pStyle w:val="Brdtext"/>
              <w:spacing w:before="120" w:after="120"/>
            </w:pPr>
            <w:r w:rsidRPr="001126BF">
              <w:t>Inbetalt kapital:</w:t>
            </w:r>
            <w:r w:rsidRPr="004531CE">
              <w:t xml:space="preserve"> 7</w:t>
            </w:r>
            <w:r w:rsidR="0088485F" w:rsidRPr="004531CE">
              <w:t>,</w:t>
            </w:r>
            <w:r w:rsidRPr="00984E05">
              <w:t xml:space="preserve">7 miljarder </w:t>
            </w:r>
            <w:r w:rsidR="0088485F" w:rsidRPr="00984E05">
              <w:t>kronor</w:t>
            </w:r>
            <w:r w:rsidRPr="00984E05">
              <w:t>.</w:t>
            </w:r>
          </w:p>
          <w:p w14:paraId="16FC651D" w14:textId="5DC66A18" w:rsidR="00562D50" w:rsidRPr="00984E05" w:rsidRDefault="00BC1FE0" w:rsidP="00562D50">
            <w:pPr>
              <w:pStyle w:val="Brdtext"/>
              <w:spacing w:before="120" w:after="120"/>
            </w:pPr>
            <w:r w:rsidRPr="001126BF">
              <w:t>Garantikapital</w:t>
            </w:r>
            <w:r w:rsidRPr="004531CE">
              <w:t>: 7</w:t>
            </w:r>
            <w:r w:rsidR="00442F48" w:rsidRPr="004531CE">
              <w:t>8,6</w:t>
            </w:r>
            <w:r w:rsidRPr="00984E05">
              <w:t xml:space="preserve"> miljarder </w:t>
            </w:r>
            <w:r w:rsidR="00442F48" w:rsidRPr="00984E05">
              <w:t>kronor</w:t>
            </w:r>
            <w:r w:rsidRPr="00984E05">
              <w:t>.</w:t>
            </w:r>
          </w:p>
          <w:p w14:paraId="6BBFC39A" w14:textId="38499DE9" w:rsidR="00562D50" w:rsidRDefault="00BC1FE0" w:rsidP="00562D50">
            <w:pPr>
              <w:pStyle w:val="Brdtext"/>
              <w:spacing w:before="120" w:after="120"/>
              <w:jc w:val="left"/>
            </w:pPr>
            <w:r w:rsidRPr="001126BF">
              <w:t>Svensk röst- och ägarandel</w:t>
            </w:r>
            <w:r w:rsidRPr="004531CE">
              <w:t>:</w:t>
            </w:r>
            <w:r>
              <w:t xml:space="preserve"> </w:t>
            </w:r>
            <w:r w:rsidRPr="00985C7E">
              <w:t>Röstandelen är 3,45 procent och ägarandelen är 3,45 procent.</w:t>
            </w:r>
          </w:p>
        </w:tc>
      </w:tr>
      <w:tr w:rsidR="00562D50" w14:paraId="4AA0AF8D" w14:textId="77777777" w:rsidTr="00FD2273">
        <w:tc>
          <w:tcPr>
            <w:tcW w:w="1520" w:type="dxa"/>
          </w:tcPr>
          <w:p w14:paraId="7A5C91C1" w14:textId="77777777" w:rsidR="00562D50" w:rsidRDefault="00BC1FE0" w:rsidP="00562D50">
            <w:pPr>
              <w:pStyle w:val="Brdtext"/>
              <w:spacing w:before="120" w:after="120"/>
              <w:jc w:val="left"/>
            </w:pPr>
            <w:r w:rsidRPr="009E2C34">
              <w:t>Svenskt bidrag till institutionen</w:t>
            </w:r>
            <w:r>
              <w:t xml:space="preserve"> 2019 och 2020</w:t>
            </w:r>
          </w:p>
        </w:tc>
        <w:tc>
          <w:tcPr>
            <w:tcW w:w="4377" w:type="dxa"/>
          </w:tcPr>
          <w:p w14:paraId="06101E86" w14:textId="53661BA5" w:rsidR="00562D50" w:rsidRDefault="00BC1FE0" w:rsidP="00562D50">
            <w:pPr>
              <w:pStyle w:val="Brdtext"/>
              <w:spacing w:before="120" w:after="120"/>
            </w:pPr>
            <w:r>
              <w:t>Svenskt bidrag till multi-bi-insatser</w:t>
            </w:r>
            <w:r>
              <w:rPr>
                <w:rStyle w:val="Fotnotsreferens"/>
              </w:rPr>
              <w:footnoteReference w:id="9"/>
            </w:r>
            <w:r>
              <w:t xml:space="preserve"> (finansieras från biståndsramen)</w:t>
            </w:r>
          </w:p>
          <w:p w14:paraId="5F257E71" w14:textId="2BFEFCB5" w:rsidR="00562D50" w:rsidRDefault="00BC1FE0" w:rsidP="00562D50">
            <w:pPr>
              <w:pStyle w:val="Brdtext"/>
              <w:spacing w:before="120" w:after="120"/>
            </w:pPr>
            <w:r>
              <w:t xml:space="preserve">2019: 21 miljoner kronor. </w:t>
            </w:r>
          </w:p>
          <w:p w14:paraId="4C50963E" w14:textId="3C70A3B8" w:rsidR="00562D50" w:rsidRPr="00795602" w:rsidRDefault="00BC1FE0" w:rsidP="00562D50">
            <w:pPr>
              <w:pStyle w:val="Brdtext"/>
              <w:spacing w:before="120" w:after="120"/>
            </w:pPr>
            <w:r>
              <w:t>2020: 0 kronor.</w:t>
            </w:r>
          </w:p>
        </w:tc>
      </w:tr>
      <w:tr w:rsidR="00562D50" w14:paraId="3D47331B" w14:textId="77777777" w:rsidTr="00FD2273">
        <w:tc>
          <w:tcPr>
            <w:tcW w:w="1520" w:type="dxa"/>
          </w:tcPr>
          <w:p w14:paraId="117B84B3" w14:textId="77777777" w:rsidR="00562D50" w:rsidRPr="00D4045C" w:rsidRDefault="00BC1FE0" w:rsidP="00562D50">
            <w:pPr>
              <w:pStyle w:val="Brdtext"/>
              <w:spacing w:before="120" w:after="120"/>
              <w:jc w:val="left"/>
            </w:pPr>
            <w:r>
              <w:lastRenderedPageBreak/>
              <w:t>Sveriges valkrets</w:t>
            </w:r>
          </w:p>
        </w:tc>
        <w:tc>
          <w:tcPr>
            <w:tcW w:w="4377" w:type="dxa"/>
          </w:tcPr>
          <w:p w14:paraId="4A9E7DA6" w14:textId="47EDD085" w:rsidR="00562D50" w:rsidRPr="00F511B2" w:rsidRDefault="00BC1FE0" w:rsidP="00562D50">
            <w:pPr>
              <w:pStyle w:val="Brdtext"/>
              <w:spacing w:before="120" w:after="120"/>
            </w:pPr>
            <w:r w:rsidRPr="00DA0E32">
              <w:t>Estland, Finland, Lettland, Litauen och Österrike. Val</w:t>
            </w:r>
            <w:r>
              <w:softHyphen/>
            </w:r>
            <w:r w:rsidRPr="00DA0E32">
              <w:t>kretsen har en gemensam representant i bankens högsta operativa ledning, som består av bankens åtta vice</w:t>
            </w:r>
            <w:r>
              <w:softHyphen/>
            </w:r>
            <w:r w:rsidRPr="00DA0E32">
              <w:t>presiden</w:t>
            </w:r>
            <w:r>
              <w:softHyphen/>
            </w:r>
            <w:r w:rsidRPr="00DA0E32">
              <w:t>ter samt av presidenten. För närvarande repre</w:t>
            </w:r>
            <w:r>
              <w:softHyphen/>
            </w:r>
            <w:r w:rsidRPr="00DA0E32">
              <w:t>senteras val</w:t>
            </w:r>
            <w:r>
              <w:softHyphen/>
            </w:r>
            <w:r w:rsidRPr="00DA0E32">
              <w:t>kretsen av Thomas Östros</w:t>
            </w:r>
            <w:r>
              <w:t xml:space="preserve"> från Sverige</w:t>
            </w:r>
            <w:r w:rsidRPr="00DA0E32">
              <w:t>.</w:t>
            </w:r>
          </w:p>
        </w:tc>
      </w:tr>
      <w:tr w:rsidR="00562D50" w14:paraId="0E038EAA" w14:textId="77777777" w:rsidTr="00FD2273">
        <w:tc>
          <w:tcPr>
            <w:tcW w:w="1520" w:type="dxa"/>
          </w:tcPr>
          <w:p w14:paraId="6F805890" w14:textId="77777777" w:rsidR="00562D50" w:rsidRPr="00D4045C" w:rsidRDefault="00BC1FE0" w:rsidP="00562D50">
            <w:pPr>
              <w:pStyle w:val="Brdtext"/>
              <w:spacing w:before="120" w:after="120"/>
              <w:jc w:val="left"/>
            </w:pPr>
            <w:r w:rsidRPr="00D4045C">
              <w:t>Svenskar i institutionen</w:t>
            </w:r>
          </w:p>
        </w:tc>
        <w:tc>
          <w:tcPr>
            <w:tcW w:w="4377" w:type="dxa"/>
          </w:tcPr>
          <w:p w14:paraId="29D290A3" w14:textId="06FBCB34" w:rsidR="00562D50" w:rsidRPr="00D4045C" w:rsidRDefault="00BC1FE0" w:rsidP="00562D50">
            <w:pPr>
              <w:pStyle w:val="Brdtext"/>
              <w:spacing w:before="120" w:after="120"/>
            </w:pPr>
            <w:r>
              <w:t xml:space="preserve">37 personer. </w:t>
            </w:r>
          </w:p>
        </w:tc>
      </w:tr>
      <w:tr w:rsidR="00562D50" w14:paraId="556B09CD" w14:textId="77777777" w:rsidTr="00FD2273">
        <w:tc>
          <w:tcPr>
            <w:tcW w:w="1520" w:type="dxa"/>
          </w:tcPr>
          <w:p w14:paraId="3984D43E" w14:textId="77777777" w:rsidR="00562D50" w:rsidRPr="00D4045C" w:rsidRDefault="00BC1FE0" w:rsidP="00562D50">
            <w:pPr>
              <w:pStyle w:val="Brdtext"/>
              <w:spacing w:before="120" w:after="120"/>
              <w:jc w:val="left"/>
            </w:pPr>
            <w:r>
              <w:t>Sveriges andel av institution</w:t>
            </w:r>
            <w:r w:rsidRPr="00D4045C">
              <w:t>ens upphandling</w:t>
            </w:r>
          </w:p>
        </w:tc>
        <w:tc>
          <w:tcPr>
            <w:tcW w:w="4377" w:type="dxa"/>
          </w:tcPr>
          <w:p w14:paraId="2BC5D445" w14:textId="06E938DA" w:rsidR="00562D50" w:rsidRDefault="00BC1FE0" w:rsidP="00562D50">
            <w:pPr>
              <w:pStyle w:val="Brdtext"/>
              <w:spacing w:before="120" w:after="120"/>
            </w:pPr>
            <w:r>
              <w:t>2018: 1,8 procent av värdet på upphandlade varor och tjän</w:t>
            </w:r>
            <w:r>
              <w:softHyphen/>
              <w:t xml:space="preserve">ster. </w:t>
            </w:r>
          </w:p>
          <w:p w14:paraId="2169082A" w14:textId="24FCCF0F" w:rsidR="00562D50" w:rsidRPr="00480949" w:rsidRDefault="00BC1FE0" w:rsidP="00562D50">
            <w:pPr>
              <w:pStyle w:val="Brdtext"/>
              <w:spacing w:before="120" w:after="120"/>
              <w:rPr>
                <w:strike/>
              </w:rPr>
            </w:pPr>
            <w:r>
              <w:t>2019: 0,7 procent av värdet på upphandlade varor och tjän</w:t>
            </w:r>
            <w:r>
              <w:softHyphen/>
              <w:t>ster.</w:t>
            </w:r>
          </w:p>
        </w:tc>
      </w:tr>
    </w:tbl>
    <w:p w14:paraId="7178563A" w14:textId="0663CF73" w:rsidR="00562D50" w:rsidRDefault="00562D50" w:rsidP="00562D50">
      <w:pPr>
        <w:pStyle w:val="Brdtext"/>
      </w:pPr>
    </w:p>
    <w:p w14:paraId="3D484863" w14:textId="77777777" w:rsidR="00562D50" w:rsidRDefault="00BC1FE0">
      <w:pPr>
        <w:spacing w:line="2" w:lineRule="auto"/>
        <w:rPr>
          <w:rFonts w:ascii="Times New Roman" w:eastAsiaTheme="minorHAnsi" w:hAnsi="Times New Roman" w:cstheme="minorBidi"/>
          <w:sz w:val="26"/>
          <w:szCs w:val="22"/>
        </w:rPr>
      </w:pPr>
      <w:r>
        <w:br w:type="page"/>
      </w:r>
    </w:p>
    <w:p w14:paraId="3E1A1750" w14:textId="4F49B662" w:rsidR="00562D50" w:rsidRDefault="00BC1FE0" w:rsidP="00562D50">
      <w:pPr>
        <w:pStyle w:val="Rubrik2utannumrering"/>
      </w:pPr>
      <w:r>
        <w:lastRenderedPageBreak/>
        <w:t>Internationella valutafonden (IMF)</w:t>
      </w:r>
      <w:r>
        <w:rPr>
          <w:rStyle w:val="Fotnotsreferens"/>
        </w:rPr>
        <w:footnoteReference w:id="10"/>
      </w:r>
    </w:p>
    <w:tbl>
      <w:tblPr>
        <w:tblW w:w="5000" w:type="pct"/>
        <w:tblLayout w:type="fixed"/>
        <w:tblLook w:val="04A0" w:firstRow="1" w:lastRow="0" w:firstColumn="1" w:lastColumn="0" w:noHBand="0" w:noVBand="1"/>
      </w:tblPr>
      <w:tblGrid>
        <w:gridCol w:w="1520"/>
        <w:gridCol w:w="4377"/>
      </w:tblGrid>
      <w:tr w:rsidR="00562D50" w14:paraId="5B71D14A" w14:textId="77777777" w:rsidTr="00C45223">
        <w:tc>
          <w:tcPr>
            <w:tcW w:w="6663" w:type="dxa"/>
            <w:gridSpan w:val="2"/>
          </w:tcPr>
          <w:p w14:paraId="6D8326BB" w14:textId="77777777" w:rsidR="00562D50" w:rsidRPr="00AB014E" w:rsidRDefault="00BC1FE0" w:rsidP="00562D50">
            <w:pPr>
              <w:pStyle w:val="Brdtext"/>
              <w:spacing w:before="120" w:after="120"/>
              <w:rPr>
                <w:b/>
              </w:rPr>
            </w:pPr>
            <w:r w:rsidRPr="00AB014E">
              <w:rPr>
                <w:b/>
              </w:rPr>
              <w:t>1. Grundläggande information</w:t>
            </w:r>
          </w:p>
        </w:tc>
      </w:tr>
      <w:tr w:rsidR="00562D50" w14:paraId="7AED3A77" w14:textId="77777777" w:rsidTr="00C45223">
        <w:tc>
          <w:tcPr>
            <w:tcW w:w="1701" w:type="dxa"/>
          </w:tcPr>
          <w:p w14:paraId="3876D960" w14:textId="77777777" w:rsidR="00562D50" w:rsidRDefault="00BC1FE0" w:rsidP="00562D50">
            <w:pPr>
              <w:pStyle w:val="Brdtextmedindrag"/>
              <w:spacing w:before="120" w:after="120"/>
              <w:ind w:firstLine="0"/>
              <w:jc w:val="left"/>
            </w:pPr>
            <w:r w:rsidRPr="00E238B3">
              <w:t>Mandat</w:t>
            </w:r>
          </w:p>
        </w:tc>
        <w:tc>
          <w:tcPr>
            <w:tcW w:w="4962" w:type="dxa"/>
          </w:tcPr>
          <w:p w14:paraId="427E1B61" w14:textId="380B0A73" w:rsidR="00562D50" w:rsidRDefault="00BC1FE0" w:rsidP="00562D50">
            <w:pPr>
              <w:pStyle w:val="Brdtextmedindrag"/>
              <w:spacing w:before="120" w:after="120"/>
              <w:ind w:firstLine="0"/>
            </w:pPr>
            <w:r w:rsidRPr="00C44174">
              <w:t>IMF grundades 1944 och ska främja handel, syssel</w:t>
            </w:r>
            <w:r w:rsidR="00A5565E">
              <w:softHyphen/>
            </w:r>
            <w:r w:rsidRPr="00C44174">
              <w:t>sättning och tillväxt</w:t>
            </w:r>
            <w:r>
              <w:t>,</w:t>
            </w:r>
            <w:r w:rsidRPr="00C44174">
              <w:t xml:space="preserve"> genom att verka för inter</w:t>
            </w:r>
            <w:r w:rsidR="00CE3614">
              <w:softHyphen/>
            </w:r>
            <w:r w:rsidRPr="00C44174">
              <w:t>nationellt monetärt samarbete samt makroekono</w:t>
            </w:r>
            <w:r w:rsidR="00CE3614">
              <w:softHyphen/>
            </w:r>
            <w:r w:rsidRPr="00C44174">
              <w:t>misk och finansiell stabilitet.</w:t>
            </w:r>
          </w:p>
        </w:tc>
      </w:tr>
      <w:tr w:rsidR="00562D50" w14:paraId="33D3AC85" w14:textId="77777777" w:rsidTr="00C45223">
        <w:tc>
          <w:tcPr>
            <w:tcW w:w="1701" w:type="dxa"/>
          </w:tcPr>
          <w:p w14:paraId="79E8EC73" w14:textId="77777777" w:rsidR="00562D50" w:rsidRDefault="00BC1FE0" w:rsidP="00562D50">
            <w:pPr>
              <w:pStyle w:val="Brdtextmedindrag"/>
              <w:spacing w:before="120" w:after="120"/>
              <w:ind w:firstLine="0"/>
              <w:jc w:val="left"/>
            </w:pPr>
            <w:r w:rsidRPr="00E238B3">
              <w:t>Verksamhet</w:t>
            </w:r>
          </w:p>
        </w:tc>
        <w:tc>
          <w:tcPr>
            <w:tcW w:w="4962" w:type="dxa"/>
          </w:tcPr>
          <w:p w14:paraId="77C3F67A" w14:textId="0D34029B" w:rsidR="00562D50" w:rsidRDefault="00BC1FE0" w:rsidP="00562D50">
            <w:pPr>
              <w:pStyle w:val="Brdtextmedindrag"/>
              <w:spacing w:before="120" w:after="120"/>
              <w:ind w:firstLine="0"/>
            </w:pPr>
            <w:r w:rsidRPr="00C44174">
              <w:t>IMF övervakar och analyserar den globala ekono</w:t>
            </w:r>
            <w:r w:rsidR="00CE3614">
              <w:softHyphen/>
            </w:r>
            <w:r w:rsidRPr="00C44174">
              <w:t>miska och finansiella utvecklingen samt enskilda länders ekonomi, tillhandahåller finansiellt stöd till medlemsländer med betalningsbalansproblem, samt bistår medlemsländer med teknisk expertis för att bygga upp och förstärka deras admi</w:t>
            </w:r>
            <w:r>
              <w:softHyphen/>
            </w:r>
            <w:r w:rsidRPr="00C44174">
              <w:t>nistrativa och institutionella kapacitet.</w:t>
            </w:r>
          </w:p>
        </w:tc>
      </w:tr>
      <w:tr w:rsidR="00562D50" w14:paraId="13AAFA67" w14:textId="77777777" w:rsidTr="00C45223">
        <w:tc>
          <w:tcPr>
            <w:tcW w:w="1701" w:type="dxa"/>
          </w:tcPr>
          <w:p w14:paraId="5A8E2A14" w14:textId="77777777" w:rsidR="00562D50" w:rsidRDefault="00BC1FE0" w:rsidP="00562D50">
            <w:pPr>
              <w:pStyle w:val="Brdtextmedindrag"/>
              <w:spacing w:before="120" w:after="120"/>
              <w:ind w:firstLine="0"/>
              <w:jc w:val="left"/>
            </w:pPr>
            <w:r w:rsidRPr="00E238B3">
              <w:t>Styrning</w:t>
            </w:r>
          </w:p>
        </w:tc>
        <w:tc>
          <w:tcPr>
            <w:tcW w:w="4962" w:type="dxa"/>
          </w:tcPr>
          <w:p w14:paraId="1AF13136" w14:textId="4930BF58" w:rsidR="00562D50" w:rsidRPr="00984E05" w:rsidRDefault="00BC1FE0" w:rsidP="00562D50">
            <w:pPr>
              <w:pStyle w:val="Brdtext"/>
              <w:spacing w:before="120" w:after="120"/>
            </w:pPr>
            <w:r w:rsidRPr="001126BF">
              <w:t>Högsta beslutande organ</w:t>
            </w:r>
            <w:r w:rsidRPr="004531CE">
              <w:t>: Guvernörsstyrelsen, som sam</w:t>
            </w:r>
            <w:r w:rsidRPr="004531CE">
              <w:softHyphen/>
            </w:r>
            <w:r w:rsidRPr="00984E05">
              <w:t>manträder en gång per år. Sverige representeras av riks</w:t>
            </w:r>
            <w:r w:rsidRPr="00984E05">
              <w:softHyphen/>
              <w:t>bankschef Stefan Ingves.</w:t>
            </w:r>
          </w:p>
          <w:p w14:paraId="516EC9D1" w14:textId="3ADEB69D" w:rsidR="00562D50" w:rsidRPr="00984E05" w:rsidRDefault="00BC1FE0" w:rsidP="00562D50">
            <w:pPr>
              <w:pStyle w:val="Brdtext"/>
              <w:spacing w:before="120" w:after="120"/>
            </w:pPr>
            <w:r w:rsidRPr="001126BF">
              <w:t>Organ för beslut:</w:t>
            </w:r>
            <w:r w:rsidRPr="004531CE">
              <w:t xml:space="preserve"> Exekutivstyrelsen. Sverige ingår i den nordiskbaltiska valkretsen</w:t>
            </w:r>
            <w:r w:rsidRPr="00984E05">
              <w:t>, som för närvarande repre</w:t>
            </w:r>
            <w:r w:rsidRPr="00984E05">
              <w:softHyphen/>
              <w:t xml:space="preserve">senteras av Mika </w:t>
            </w:r>
            <w:proofErr w:type="spellStart"/>
            <w:r w:rsidRPr="00984E05">
              <w:t>Pösö</w:t>
            </w:r>
            <w:proofErr w:type="spellEnd"/>
            <w:r w:rsidRPr="00984E05">
              <w:t xml:space="preserve"> från Finland.</w:t>
            </w:r>
          </w:p>
          <w:p w14:paraId="56EC2388" w14:textId="0CECC185" w:rsidR="00562D50" w:rsidRPr="00984E05" w:rsidRDefault="00BC1FE0" w:rsidP="00562D50">
            <w:pPr>
              <w:pStyle w:val="Brdtext"/>
              <w:spacing w:before="120" w:after="120"/>
            </w:pPr>
            <w:r w:rsidRPr="001126BF">
              <w:t>Chef:</w:t>
            </w:r>
            <w:r w:rsidRPr="004531CE">
              <w:t xml:space="preserve"> </w:t>
            </w:r>
            <w:proofErr w:type="spellStart"/>
            <w:r w:rsidRPr="004531CE">
              <w:t>Kristalina</w:t>
            </w:r>
            <w:proofErr w:type="spellEnd"/>
            <w:r w:rsidRPr="004531CE">
              <w:t xml:space="preserve"> Georgieva från Bulgarien, förord</w:t>
            </w:r>
            <w:r w:rsidR="00CE3614">
              <w:softHyphen/>
            </w:r>
            <w:r w:rsidRPr="004531CE">
              <w:t>nad 2019–2024.</w:t>
            </w:r>
          </w:p>
          <w:p w14:paraId="3D4B7A98" w14:textId="01C3B928" w:rsidR="00562D50" w:rsidRPr="001C21F8" w:rsidRDefault="00BC1FE0" w:rsidP="00562D50">
            <w:pPr>
              <w:pStyle w:val="Brdtextmedindrag"/>
              <w:ind w:firstLine="0"/>
            </w:pPr>
            <w:r w:rsidRPr="001126BF">
              <w:t>Övrigt:</w:t>
            </w:r>
            <w:r>
              <w:t xml:space="preserve"> Internationella monetära och finansiella kommittén (IMFC) är IMF:s högsta policyskapande organ</w:t>
            </w:r>
            <w:r w:rsidRPr="00134C52">
              <w:t xml:space="preserve">. Kommittén träffas två gånger per år i samband </w:t>
            </w:r>
            <w:r>
              <w:t xml:space="preserve">IMF:s vår- och årsmöten. </w:t>
            </w:r>
          </w:p>
        </w:tc>
      </w:tr>
      <w:tr w:rsidR="00562D50" w14:paraId="57759AB9" w14:textId="77777777" w:rsidTr="00C45223">
        <w:tc>
          <w:tcPr>
            <w:tcW w:w="1701" w:type="dxa"/>
          </w:tcPr>
          <w:p w14:paraId="21550B73" w14:textId="77777777" w:rsidR="00562D50" w:rsidRDefault="00BC1FE0" w:rsidP="00562D50">
            <w:pPr>
              <w:pStyle w:val="Brdtextmedindrag"/>
              <w:spacing w:before="120" w:after="120"/>
              <w:ind w:firstLine="0"/>
              <w:jc w:val="left"/>
            </w:pPr>
            <w:r w:rsidRPr="00AB014E">
              <w:t>Medlemmar, huvudkontor och antal anställda</w:t>
            </w:r>
          </w:p>
        </w:tc>
        <w:tc>
          <w:tcPr>
            <w:tcW w:w="4962" w:type="dxa"/>
          </w:tcPr>
          <w:p w14:paraId="56A4FFEF" w14:textId="1A5635C9" w:rsidR="00562D50" w:rsidRPr="001126BF" w:rsidRDefault="00BC1FE0" w:rsidP="00562D50">
            <w:pPr>
              <w:pStyle w:val="Brdtextmedindrag"/>
              <w:spacing w:before="120" w:after="120"/>
              <w:ind w:firstLine="0"/>
            </w:pPr>
            <w:r w:rsidRPr="001126BF">
              <w:t>Medlemmar</w:t>
            </w:r>
            <w:r w:rsidRPr="004531CE">
              <w:t xml:space="preserve">: 190 länder. </w:t>
            </w:r>
          </w:p>
          <w:p w14:paraId="12FB66C4" w14:textId="604C00CF" w:rsidR="00562D50" w:rsidRPr="001126BF" w:rsidRDefault="00BC1FE0" w:rsidP="00562D50">
            <w:pPr>
              <w:pStyle w:val="Brdtext"/>
              <w:spacing w:before="120" w:after="120"/>
            </w:pPr>
            <w:r w:rsidRPr="001126BF">
              <w:t>Huvudkontor</w:t>
            </w:r>
            <w:r w:rsidRPr="004531CE">
              <w:t>: Washington DC, USA.</w:t>
            </w:r>
          </w:p>
          <w:p w14:paraId="51A2391B" w14:textId="6FA49C32" w:rsidR="00562D50" w:rsidRPr="00FA7CC3" w:rsidRDefault="00BC1FE0" w:rsidP="00562D50">
            <w:pPr>
              <w:pStyle w:val="Brdtext"/>
              <w:spacing w:before="120" w:after="120"/>
            </w:pPr>
            <w:r w:rsidRPr="001126BF">
              <w:t>Antal anställda</w:t>
            </w:r>
            <w:r w:rsidRPr="004531CE">
              <w:t>:</w:t>
            </w:r>
            <w:r w:rsidRPr="00FA7CC3">
              <w:t xml:space="preserve"> </w:t>
            </w:r>
            <w:r>
              <w:t>c</w:t>
            </w:r>
            <w:r w:rsidRPr="00216463">
              <w:t>a 2 700 personer.</w:t>
            </w:r>
          </w:p>
        </w:tc>
      </w:tr>
      <w:tr w:rsidR="00562D50" w:rsidRPr="00A16050" w14:paraId="6277F119" w14:textId="77777777" w:rsidTr="00C45223">
        <w:tc>
          <w:tcPr>
            <w:tcW w:w="6663" w:type="dxa"/>
            <w:gridSpan w:val="2"/>
          </w:tcPr>
          <w:p w14:paraId="55BD83D9" w14:textId="77777777" w:rsidR="00562D50" w:rsidRPr="00A16050" w:rsidRDefault="00BC1FE0" w:rsidP="00562D50">
            <w:pPr>
              <w:pStyle w:val="Brdtextmedindrag"/>
              <w:spacing w:before="120" w:after="120"/>
              <w:ind w:firstLine="0"/>
              <w:jc w:val="left"/>
              <w:rPr>
                <w:b/>
              </w:rPr>
            </w:pPr>
            <w:r w:rsidRPr="00A16050">
              <w:rPr>
                <w:b/>
              </w:rPr>
              <w:t>2. Institutionella frågor</w:t>
            </w:r>
          </w:p>
        </w:tc>
      </w:tr>
      <w:tr w:rsidR="00562D50" w14:paraId="3E084B97" w14:textId="77777777" w:rsidTr="00C45223">
        <w:tc>
          <w:tcPr>
            <w:tcW w:w="1701" w:type="dxa"/>
          </w:tcPr>
          <w:p w14:paraId="2E69410C" w14:textId="77777777" w:rsidR="00562D50" w:rsidRDefault="00BC1FE0" w:rsidP="00562D50">
            <w:pPr>
              <w:pStyle w:val="Brdtext"/>
              <w:spacing w:before="120" w:after="120"/>
              <w:jc w:val="left"/>
            </w:pPr>
            <w:r w:rsidRPr="000327B8">
              <w:t>Policy för öppenhet</w:t>
            </w:r>
          </w:p>
        </w:tc>
        <w:tc>
          <w:tcPr>
            <w:tcW w:w="4962" w:type="dxa"/>
          </w:tcPr>
          <w:p w14:paraId="16F13198" w14:textId="25C64827" w:rsidR="00562D50" w:rsidRDefault="00BC1FE0" w:rsidP="00562D50">
            <w:pPr>
              <w:pStyle w:val="Brdtext"/>
              <w:spacing w:before="120" w:after="120"/>
            </w:pPr>
            <w:r w:rsidRPr="00216463">
              <w:t>Dokument ska publiceras om det inte finns starka och konkreta skäl för motsatsen</w:t>
            </w:r>
            <w:r>
              <w:t>,</w:t>
            </w:r>
            <w:r w:rsidRPr="00216463">
              <w:t xml:space="preserve"> t.ex. att dokumentet innehåller potentiellt marknadspåverkande upp</w:t>
            </w:r>
            <w:r w:rsidR="00CE3614">
              <w:softHyphen/>
            </w:r>
            <w:r w:rsidRPr="00216463">
              <w:t>gifter. Medlemsländer måste aktivt invända mot en publicering av ett dokument som berör dem för att förhindra den.</w:t>
            </w:r>
          </w:p>
        </w:tc>
      </w:tr>
      <w:tr w:rsidR="00562D50" w14:paraId="71DB3434" w14:textId="77777777" w:rsidTr="00C45223">
        <w:tc>
          <w:tcPr>
            <w:tcW w:w="1701" w:type="dxa"/>
          </w:tcPr>
          <w:p w14:paraId="5F48C29C" w14:textId="77777777" w:rsidR="00562D50" w:rsidRDefault="00BC1FE0" w:rsidP="00562D50">
            <w:pPr>
              <w:pStyle w:val="Brdtext"/>
              <w:spacing w:before="120" w:after="120"/>
              <w:jc w:val="left"/>
            </w:pPr>
            <w:r>
              <w:lastRenderedPageBreak/>
              <w:t>Köns</w:t>
            </w:r>
            <w:r w:rsidRPr="000327B8">
              <w:t>fördelning i institutionen</w:t>
            </w:r>
          </w:p>
        </w:tc>
        <w:tc>
          <w:tcPr>
            <w:tcW w:w="4962" w:type="dxa"/>
          </w:tcPr>
          <w:p w14:paraId="055EC3F3" w14:textId="1F844E1C" w:rsidR="00562D50" w:rsidRPr="004531CE" w:rsidRDefault="00BC1FE0" w:rsidP="00562D50">
            <w:pPr>
              <w:pStyle w:val="Brdtext"/>
              <w:spacing w:before="120" w:after="120"/>
            </w:pPr>
            <w:r w:rsidRPr="001126BF">
              <w:t>Andel anställda kvinnor</w:t>
            </w:r>
            <w:r w:rsidRPr="004531CE">
              <w:t>: 45,3 procent.</w:t>
            </w:r>
          </w:p>
          <w:p w14:paraId="1F8FFC9F" w14:textId="21E916EF" w:rsidR="00562D50" w:rsidRDefault="00BC1FE0" w:rsidP="00562D50">
            <w:pPr>
              <w:pStyle w:val="Brdtext"/>
              <w:spacing w:before="120" w:after="120"/>
            </w:pPr>
            <w:r w:rsidRPr="001126BF">
              <w:t>Andel kvinnor i chefsposition</w:t>
            </w:r>
            <w:r w:rsidRPr="004531CE">
              <w:t>:</w:t>
            </w:r>
            <w:r w:rsidRPr="008C4BFD">
              <w:t xml:space="preserve"> </w:t>
            </w:r>
            <w:r>
              <w:t>31,3</w:t>
            </w:r>
            <w:r w:rsidRPr="00216463">
              <w:t xml:space="preserve"> procent</w:t>
            </w:r>
          </w:p>
        </w:tc>
      </w:tr>
      <w:tr w:rsidR="00562D50" w14:paraId="18F2DCC1" w14:textId="77777777" w:rsidTr="00C45223">
        <w:tc>
          <w:tcPr>
            <w:tcW w:w="1701" w:type="dxa"/>
          </w:tcPr>
          <w:p w14:paraId="016EA3EF" w14:textId="1FCC75AF" w:rsidR="00562D50" w:rsidRDefault="00BC1FE0" w:rsidP="00562D50">
            <w:pPr>
              <w:pStyle w:val="Brdtext"/>
              <w:spacing w:before="120" w:after="120"/>
              <w:jc w:val="left"/>
            </w:pPr>
            <w:r>
              <w:t>Löne- och ersättnings</w:t>
            </w:r>
            <w:r w:rsidR="0056685C">
              <w:t>-</w:t>
            </w:r>
            <w:r w:rsidRPr="000327B8">
              <w:t>frågor</w:t>
            </w:r>
          </w:p>
        </w:tc>
        <w:tc>
          <w:tcPr>
            <w:tcW w:w="4962" w:type="dxa"/>
          </w:tcPr>
          <w:p w14:paraId="0C93B0D0" w14:textId="2489ADD1" w:rsidR="00562D50" w:rsidRDefault="00BC1FE0" w:rsidP="00562D50">
            <w:pPr>
              <w:pStyle w:val="Brdtext"/>
              <w:spacing w:before="120" w:after="120"/>
            </w:pPr>
            <w:r w:rsidRPr="00216463">
              <w:t>Lönen har en strukturell och en prestationsbaserad del. Den strukturella delen</w:t>
            </w:r>
            <w:r w:rsidRPr="00216463" w:rsidDel="00A11F8E">
              <w:t xml:space="preserve"> </w:t>
            </w:r>
            <w:r>
              <w:t>bestäms</w:t>
            </w:r>
            <w:r w:rsidRPr="00216463">
              <w:t xml:space="preserve"> efter en sam</w:t>
            </w:r>
            <w:r w:rsidR="007A31AE">
              <w:softHyphen/>
            </w:r>
            <w:r w:rsidRPr="00216463">
              <w:t>manvägning av löner i jämförbara sektorer inom både privat och offentlig sektor. Den prestations</w:t>
            </w:r>
            <w:r w:rsidR="00CE3614">
              <w:softHyphen/>
            </w:r>
            <w:r w:rsidRPr="00216463">
              <w:t>baserade delen baseras på den negativa löneglid</w:t>
            </w:r>
            <w:r w:rsidR="00CE3614">
              <w:softHyphen/>
            </w:r>
            <w:r w:rsidRPr="00216463">
              <w:t xml:space="preserve">ningen, dvs. det utrymme som uppstår när senior personal med högre lön slutar och personal med lägre lön </w:t>
            </w:r>
            <w:r>
              <w:t>börjar</w:t>
            </w:r>
            <w:r w:rsidRPr="00216463">
              <w:t xml:space="preserve">. IMF:s </w:t>
            </w:r>
            <w:r>
              <w:t>exekutiv</w:t>
            </w:r>
            <w:r w:rsidRPr="00216463">
              <w:t>styrelse beslutade i december 2019 om ett nytt löne- och ersättnings</w:t>
            </w:r>
            <w:r w:rsidR="00CE3614">
              <w:softHyphen/>
            </w:r>
            <w:r w:rsidRPr="00216463">
              <w:t>system. Det nya systemet ska exempel</w:t>
            </w:r>
            <w:r>
              <w:softHyphen/>
            </w:r>
            <w:r w:rsidRPr="00216463">
              <w:t>vis ge större möjligheter för män och kvinnor att arbeta inom institutionen på lika villkor, bl.a. har en ny ersättning för barnomsorg införts.</w:t>
            </w:r>
          </w:p>
        </w:tc>
      </w:tr>
      <w:tr w:rsidR="00562D50" w14:paraId="2FD86BDE" w14:textId="77777777" w:rsidTr="00C45223">
        <w:tc>
          <w:tcPr>
            <w:tcW w:w="6663" w:type="dxa"/>
            <w:gridSpan w:val="2"/>
          </w:tcPr>
          <w:p w14:paraId="380B9824" w14:textId="77777777" w:rsidR="00562D50" w:rsidRPr="000327B8" w:rsidRDefault="00BC1FE0" w:rsidP="00562D50">
            <w:pPr>
              <w:pStyle w:val="Brdtext"/>
              <w:spacing w:before="120" w:after="120"/>
              <w:jc w:val="left"/>
              <w:rPr>
                <w:b/>
              </w:rPr>
            </w:pPr>
            <w:r w:rsidRPr="000327B8">
              <w:rPr>
                <w:b/>
              </w:rPr>
              <w:t>3. Låne- och resultatramverk</w:t>
            </w:r>
          </w:p>
        </w:tc>
      </w:tr>
      <w:tr w:rsidR="00562D50" w14:paraId="0C64BB57" w14:textId="77777777" w:rsidTr="00C45223">
        <w:tc>
          <w:tcPr>
            <w:tcW w:w="1701" w:type="dxa"/>
            <w:shd w:val="clear" w:color="auto" w:fill="auto"/>
          </w:tcPr>
          <w:p w14:paraId="1CAEEA15" w14:textId="77777777" w:rsidR="00562D50" w:rsidRDefault="00BC1FE0" w:rsidP="00562D50">
            <w:pPr>
              <w:pStyle w:val="Brdtext"/>
              <w:spacing w:before="120" w:after="120"/>
              <w:jc w:val="left"/>
            </w:pPr>
            <w:r w:rsidRPr="008C11B9">
              <w:t>Låneramverk</w:t>
            </w:r>
          </w:p>
        </w:tc>
        <w:tc>
          <w:tcPr>
            <w:tcW w:w="4962" w:type="dxa"/>
            <w:shd w:val="clear" w:color="auto" w:fill="auto"/>
          </w:tcPr>
          <w:p w14:paraId="7D56F793" w14:textId="5CD0BB69" w:rsidR="00562D50" w:rsidRDefault="00BC1FE0" w:rsidP="00562D50">
            <w:pPr>
              <w:pStyle w:val="Brdtext"/>
              <w:spacing w:before="120" w:after="120"/>
            </w:pPr>
            <w:r w:rsidRPr="00FC493D">
              <w:t xml:space="preserve">IMF:s låneramverk är uppdelat i </w:t>
            </w:r>
            <w:r>
              <w:t>icke-</w:t>
            </w:r>
            <w:r w:rsidRPr="00FC493D">
              <w:t>bistånds</w:t>
            </w:r>
            <w:r w:rsidR="00CE3614">
              <w:softHyphen/>
            </w:r>
            <w:r w:rsidRPr="00FC493D">
              <w:t>subven</w:t>
            </w:r>
            <w:r>
              <w:softHyphen/>
            </w:r>
            <w:r w:rsidRPr="00FC493D">
              <w:t>tionerad utlåning och biståndssubventionerad utlåning</w:t>
            </w:r>
            <w:r>
              <w:t>,</w:t>
            </w:r>
            <w:r w:rsidRPr="00FC493D">
              <w:t xml:space="preserve"> som finansieras </w:t>
            </w:r>
            <w:r>
              <w:t>från en</w:t>
            </w:r>
            <w:r w:rsidRPr="00FC493D">
              <w:t xml:space="preserve"> separat</w:t>
            </w:r>
            <w:r>
              <w:t xml:space="preserve"> finan</w:t>
            </w:r>
            <w:r w:rsidR="00CE3614">
              <w:softHyphen/>
            </w:r>
            <w:r>
              <w:t>sieringsmodell</w:t>
            </w:r>
            <w:r w:rsidRPr="00FC493D">
              <w:t>. IMF:s verksamhet finansieras främst genom medlemsländernas kvotinbetalningar och genom lån från medlems</w:t>
            </w:r>
            <w:r>
              <w:softHyphen/>
            </w:r>
            <w:r w:rsidRPr="00FC493D">
              <w:t>länderna. Avkastning på guld</w:t>
            </w:r>
            <w:r>
              <w:softHyphen/>
            </w:r>
            <w:r w:rsidRPr="00FC493D">
              <w:t xml:space="preserve">reserver och ackumulerade vinster från låneräntor och avgifter </w:t>
            </w:r>
            <w:r>
              <w:t>bidrar med</w:t>
            </w:r>
            <w:r w:rsidRPr="00FC493D">
              <w:t xml:space="preserve"> ytterligare medel.</w:t>
            </w:r>
            <w:r>
              <w:t xml:space="preserve"> </w:t>
            </w:r>
          </w:p>
        </w:tc>
      </w:tr>
      <w:tr w:rsidR="00562D50" w14:paraId="129190BE" w14:textId="77777777" w:rsidTr="00C45223">
        <w:tc>
          <w:tcPr>
            <w:tcW w:w="1701" w:type="dxa"/>
          </w:tcPr>
          <w:p w14:paraId="0F73B2AE" w14:textId="741FD63E" w:rsidR="00562D50" w:rsidRDefault="00BC1FE0" w:rsidP="00562D50">
            <w:pPr>
              <w:pStyle w:val="Brdtext"/>
              <w:spacing w:before="120" w:after="120"/>
              <w:jc w:val="left"/>
            </w:pPr>
            <w:r>
              <w:t>Icke-biståndssubven</w:t>
            </w:r>
            <w:r>
              <w:softHyphen/>
              <w:t>tionerad utlåning</w:t>
            </w:r>
          </w:p>
        </w:tc>
        <w:tc>
          <w:tcPr>
            <w:tcW w:w="4962" w:type="dxa"/>
          </w:tcPr>
          <w:p w14:paraId="2995CA01" w14:textId="74774A70" w:rsidR="00562D50" w:rsidRDefault="00BC1FE0" w:rsidP="00562D50">
            <w:pPr>
              <w:pStyle w:val="Brdtext"/>
              <w:spacing w:before="120" w:after="120"/>
            </w:pPr>
            <w:proofErr w:type="spellStart"/>
            <w:r w:rsidRPr="001126BF">
              <w:t>Stand-By</w:t>
            </w:r>
            <w:proofErr w:type="spellEnd"/>
            <w:r w:rsidRPr="001126BF">
              <w:t xml:space="preserve"> Arrangement (SBA)</w:t>
            </w:r>
            <w:r w:rsidRPr="004531CE">
              <w:t>: Standardprogram</w:t>
            </w:r>
            <w:r>
              <w:t xml:space="preserve"> för länder som har kort- till medelsiktiga betalnings</w:t>
            </w:r>
            <w:r w:rsidR="00CE3614">
              <w:softHyphen/>
            </w:r>
            <w:r>
              <w:t>problem. SBA kräver begränsade reformer av lån</w:t>
            </w:r>
            <w:r w:rsidR="00CE3614">
              <w:softHyphen/>
            </w:r>
            <w:r>
              <w:t>tagarlandet som foku</w:t>
            </w:r>
            <w:r>
              <w:softHyphen/>
              <w:t>seras på att betalnings</w:t>
            </w:r>
            <w:r w:rsidR="00CE3614">
              <w:softHyphen/>
            </w:r>
            <w:r>
              <w:t>prob</w:t>
            </w:r>
            <w:r w:rsidR="00A5565E">
              <w:softHyphen/>
            </w:r>
            <w:r>
              <w:t>lemen uppklaras inom en rimlig tidsperiod. Lånetak: 145 procent (tillfälligt höjt till 245 pro</w:t>
            </w:r>
            <w:r>
              <w:softHyphen/>
              <w:t>cent på grund av spridningen av covid-19) av landets kvot</w:t>
            </w:r>
            <w:r>
              <w:softHyphen/>
              <w:t>resurser per år och 435 procent för hela lånet. Löptid och ränta</w:t>
            </w:r>
            <w:r>
              <w:rPr>
                <w:rStyle w:val="Fotnotsreferens"/>
              </w:rPr>
              <w:footnoteReference w:id="11"/>
            </w:r>
            <w:r>
              <w:t>: 3,25–5 år med normal ränta.</w:t>
            </w:r>
          </w:p>
          <w:p w14:paraId="0A67CC16" w14:textId="6CFE77D2" w:rsidR="00562D50" w:rsidRDefault="00BC1FE0" w:rsidP="00562D50">
            <w:pPr>
              <w:pStyle w:val="Brdtext"/>
              <w:spacing w:before="120" w:after="120"/>
            </w:pPr>
            <w:proofErr w:type="spellStart"/>
            <w:r w:rsidRPr="001126BF">
              <w:t>Extended</w:t>
            </w:r>
            <w:proofErr w:type="spellEnd"/>
            <w:r w:rsidRPr="001126BF">
              <w:t xml:space="preserve"> </w:t>
            </w:r>
            <w:proofErr w:type="spellStart"/>
            <w:r w:rsidRPr="001126BF">
              <w:t>Fund</w:t>
            </w:r>
            <w:proofErr w:type="spellEnd"/>
            <w:r w:rsidRPr="001126BF">
              <w:t xml:space="preserve"> </w:t>
            </w:r>
            <w:proofErr w:type="spellStart"/>
            <w:r w:rsidRPr="001126BF">
              <w:t>Facility</w:t>
            </w:r>
            <w:proofErr w:type="spellEnd"/>
            <w:r w:rsidRPr="001126BF">
              <w:t xml:space="preserve"> (EFF)</w:t>
            </w:r>
            <w:r w:rsidRPr="004531CE">
              <w:t>:</w:t>
            </w:r>
            <w:r>
              <w:t xml:space="preserve"> Stödprogram för län</w:t>
            </w:r>
            <w:r w:rsidR="007A31AE">
              <w:softHyphen/>
            </w:r>
            <w:r>
              <w:t>der vars utdragna betalningsproblem kräver långt</w:t>
            </w:r>
            <w:r w:rsidR="007A31AE">
              <w:softHyphen/>
            </w:r>
            <w:r>
              <w:t>gående struktur</w:t>
            </w:r>
            <w:r>
              <w:softHyphen/>
              <w:t>reformer. De krav som ställs på låntagarländerna är att de ska inrätta ett upp till 4-årigt program med strukturella för</w:t>
            </w:r>
            <w:r>
              <w:softHyphen/>
              <w:t>ändringar och till</w:t>
            </w:r>
            <w:r w:rsidR="007A31AE">
              <w:softHyphen/>
            </w:r>
            <w:r>
              <w:t>handahålla detaljerade policyupp</w:t>
            </w:r>
            <w:r>
              <w:softHyphen/>
              <w:t>date</w:t>
            </w:r>
            <w:r>
              <w:softHyphen/>
              <w:t>ringar under de 12 första månaderna. Lånetak: 145 pro</w:t>
            </w:r>
            <w:r>
              <w:softHyphen/>
              <w:t>cent (till</w:t>
            </w:r>
            <w:r w:rsidR="00A5565E">
              <w:softHyphen/>
            </w:r>
            <w:r>
              <w:t xml:space="preserve">fälligt höjt till 245 procent på grund av spridningen av covid-19) av landets kvotresurser per år och 435 </w:t>
            </w:r>
            <w:r>
              <w:lastRenderedPageBreak/>
              <w:t xml:space="preserve">procent för hela lånet. Löptid och ränta: 4,5–10 år med normal ränta. </w:t>
            </w:r>
          </w:p>
          <w:p w14:paraId="670218CA" w14:textId="5C1B7EF2" w:rsidR="00562D50" w:rsidRDefault="00BC1FE0" w:rsidP="00562D50">
            <w:pPr>
              <w:pStyle w:val="Brdtext"/>
              <w:spacing w:before="120" w:after="120"/>
            </w:pPr>
            <w:r w:rsidRPr="001126BF">
              <w:t>Flexible Credit Line (FCL)</w:t>
            </w:r>
            <w:r w:rsidRPr="004531CE">
              <w:t>:</w:t>
            </w:r>
            <w:r>
              <w:t xml:space="preserve"> Program som kan liknas vid ett lånelöfte från IMF som kan användas av kvalificerade länder vid behov. Programmet ska verka före</w:t>
            </w:r>
            <w:r>
              <w:softHyphen/>
              <w:t>byggande, genom att skapa marknads</w:t>
            </w:r>
            <w:r w:rsidR="00F40C81">
              <w:softHyphen/>
            </w:r>
            <w:r>
              <w:t>förtroende. För att ett land ska vara kvalificerat för lånet måste det bl.a. ha en mycket god histo</w:t>
            </w:r>
            <w:r>
              <w:softHyphen/>
              <w:t>rik av sund ekonomisk politik. Lånetak: Inget. Löptid och ränta: 3,25–5 år med normal ränta.</w:t>
            </w:r>
          </w:p>
          <w:p w14:paraId="567DF39E" w14:textId="65212002" w:rsidR="00562D50" w:rsidRPr="00984E05" w:rsidRDefault="00BC1FE0" w:rsidP="00562D50">
            <w:pPr>
              <w:pStyle w:val="Brdtext"/>
              <w:spacing w:before="120" w:after="120"/>
            </w:pPr>
            <w:proofErr w:type="spellStart"/>
            <w:r w:rsidRPr="001126BF">
              <w:t>Precautionary</w:t>
            </w:r>
            <w:proofErr w:type="spellEnd"/>
            <w:r w:rsidRPr="001126BF">
              <w:t xml:space="preserve"> and </w:t>
            </w:r>
            <w:proofErr w:type="spellStart"/>
            <w:r w:rsidRPr="001126BF">
              <w:t>Liquidity</w:t>
            </w:r>
            <w:proofErr w:type="spellEnd"/>
            <w:r w:rsidRPr="001126BF">
              <w:t xml:space="preserve"> Line (PLL)</w:t>
            </w:r>
            <w:r w:rsidRPr="004531CE">
              <w:t xml:space="preserve">: Program liknande FCL, men för länder som inte når upp till </w:t>
            </w:r>
            <w:proofErr w:type="spellStart"/>
            <w:r w:rsidRPr="004531CE">
              <w:t>FCL:s</w:t>
            </w:r>
            <w:proofErr w:type="spellEnd"/>
            <w:r w:rsidRPr="004531CE">
              <w:t xml:space="preserve"> kriterier. Kraven på ekonomiska reformer för PLL är t.ex. ett stabilt och strukturellt finansramverk och </w:t>
            </w:r>
            <w:r w:rsidRPr="00984E05">
              <w:t>goda statsfinanser. Låne</w:t>
            </w:r>
            <w:r w:rsidRPr="00984E05">
              <w:softHyphen/>
              <w:t>tak: 125–500 procent av landets kvotresurser, beroende på bl.a. löptid. Löptid och ränta: 3–5 år med normal ränta.</w:t>
            </w:r>
          </w:p>
          <w:p w14:paraId="1A09E1B0" w14:textId="794793DE" w:rsidR="00562D50" w:rsidRPr="00984E05" w:rsidRDefault="00BC1FE0" w:rsidP="00562D50">
            <w:pPr>
              <w:pStyle w:val="Brdtext"/>
              <w:spacing w:before="120" w:after="120"/>
            </w:pPr>
            <w:r w:rsidRPr="001126BF">
              <w:t xml:space="preserve">Short-term </w:t>
            </w:r>
            <w:proofErr w:type="spellStart"/>
            <w:r w:rsidRPr="001126BF">
              <w:t>Liquidity</w:t>
            </w:r>
            <w:proofErr w:type="spellEnd"/>
            <w:r w:rsidRPr="001126BF">
              <w:t xml:space="preserve"> Line (SLL)</w:t>
            </w:r>
            <w:r w:rsidRPr="004531CE">
              <w:t>: Ett nytt låneverk</w:t>
            </w:r>
            <w:r w:rsidR="00F40C81">
              <w:softHyphen/>
            </w:r>
            <w:r w:rsidRPr="004531CE">
              <w:t>tyg som liknar FCL, beslutades i april 2020 med anledning av de ek</w:t>
            </w:r>
            <w:r w:rsidRPr="00984E05">
              <w:t>onomiska effekterna av sprid</w:t>
            </w:r>
            <w:r w:rsidR="00F40C81">
              <w:softHyphen/>
            </w:r>
            <w:r w:rsidRPr="00984E05">
              <w:t>ningen av covid-19. SLL har samma kvalifikations</w:t>
            </w:r>
            <w:r w:rsidRPr="00984E05">
              <w:softHyphen/>
              <w:t>krav som FCL, men är inriktat på betalnings</w:t>
            </w:r>
            <w:r w:rsidR="00F40C81">
              <w:softHyphen/>
            </w:r>
            <w:r w:rsidRPr="00984E05">
              <w:t>balans</w:t>
            </w:r>
            <w:r w:rsidR="007A31AE">
              <w:softHyphen/>
            </w:r>
            <w:r w:rsidRPr="00984E05">
              <w:t>problem som härrör från volatilitet på internationella finansmark</w:t>
            </w:r>
            <w:r w:rsidRPr="00984E05">
              <w:softHyphen/>
              <w:t>nader. Lånetak: 145 pro</w:t>
            </w:r>
            <w:r w:rsidR="00F40C81">
              <w:softHyphen/>
            </w:r>
            <w:r w:rsidRPr="00984E05">
              <w:t xml:space="preserve">cent av landets kvotresurser. Löptid och ränta: 1 år med normal ränta. </w:t>
            </w:r>
          </w:p>
          <w:p w14:paraId="649A67EB" w14:textId="36765BDF" w:rsidR="00562D50" w:rsidRPr="00FC493D" w:rsidRDefault="00BC1FE0" w:rsidP="00562D50">
            <w:pPr>
              <w:pStyle w:val="Brdtext"/>
              <w:spacing w:before="120" w:after="120"/>
            </w:pPr>
            <w:r w:rsidRPr="001126BF">
              <w:t xml:space="preserve">Rapid </w:t>
            </w:r>
            <w:proofErr w:type="spellStart"/>
            <w:r w:rsidRPr="001126BF">
              <w:t>Financing</w:t>
            </w:r>
            <w:proofErr w:type="spellEnd"/>
            <w:r w:rsidRPr="001126BF">
              <w:t xml:space="preserve"> Instrument (RFI):</w:t>
            </w:r>
            <w:r w:rsidRPr="00FC493D">
              <w:t xml:space="preserve"> </w:t>
            </w:r>
            <w:r>
              <w:t>F</w:t>
            </w:r>
            <w:r w:rsidRPr="00FC493D">
              <w:t>inansierings</w:t>
            </w:r>
            <w:r w:rsidR="00F40C81">
              <w:softHyphen/>
            </w:r>
            <w:r w:rsidRPr="00FC493D">
              <w:t>program för länder med brådskande</w:t>
            </w:r>
            <w:r>
              <w:t>,</w:t>
            </w:r>
            <w:r w:rsidRPr="00FC493D">
              <w:t xml:space="preserve"> men mindre omfattande behov (t.ex. </w:t>
            </w:r>
            <w:r>
              <w:t>på grund av en</w:t>
            </w:r>
            <w:r w:rsidRPr="00FC493D">
              <w:t xml:space="preserve"> konflikt, naturkatastrof eller pandemi)</w:t>
            </w:r>
            <w:r>
              <w:t>,</w:t>
            </w:r>
            <w:r w:rsidRPr="00FC493D">
              <w:t xml:space="preserve"> och där ett fullskaligt program inte är nödvändigt. Programmet </w:t>
            </w:r>
            <w:r>
              <w:t>innehåller</w:t>
            </w:r>
            <w:r w:rsidRPr="00FC493D">
              <w:t xml:space="preserve"> inga krav på reformer</w:t>
            </w:r>
            <w:r>
              <w:t>,</w:t>
            </w:r>
            <w:r w:rsidRPr="00FC493D">
              <w:t xml:space="preserve"> men landet måste samarbeta med IMF för att lösa betalningss</w:t>
            </w:r>
            <w:r>
              <w:softHyphen/>
            </w:r>
            <w:r w:rsidRPr="00FC493D">
              <w:t xml:space="preserve">vårigheterna. </w:t>
            </w:r>
            <w:r>
              <w:t>L</w:t>
            </w:r>
            <w:r w:rsidRPr="00FC493D">
              <w:t>åne</w:t>
            </w:r>
            <w:r w:rsidR="00F40C81">
              <w:softHyphen/>
            </w:r>
            <w:r w:rsidRPr="00FC493D">
              <w:t>tak: 50 procent</w:t>
            </w:r>
            <w:r>
              <w:t xml:space="preserve"> av landets kvotresurser</w:t>
            </w:r>
            <w:r w:rsidRPr="00FC493D">
              <w:t xml:space="preserve"> per år (80 procent vid stora naturkata</w:t>
            </w:r>
            <w:r>
              <w:softHyphen/>
            </w:r>
            <w:r w:rsidRPr="00FC493D">
              <w:t xml:space="preserve">strofer) och 100 </w:t>
            </w:r>
            <w:r>
              <w:t>pro</w:t>
            </w:r>
            <w:r>
              <w:softHyphen/>
              <w:t xml:space="preserve">cent (133 procent vid stora naturkatastrofer) </w:t>
            </w:r>
            <w:r w:rsidRPr="00FC493D">
              <w:t xml:space="preserve">för hela lånet. Inom RFI har den årliga gränsen tillfälligt dubblerats och gränsen för hela lånet höjts med 50 procentenheter, </w:t>
            </w:r>
            <w:r>
              <w:t>till följd</w:t>
            </w:r>
            <w:r w:rsidRPr="00FC493D">
              <w:t xml:space="preserve"> av det ökade behovet av krisstöd till medlemsländerna. Löptid och ränta: 3,25</w:t>
            </w:r>
            <w:r>
              <w:t>–</w:t>
            </w:r>
            <w:r w:rsidRPr="00FC493D">
              <w:t>5 år med normal ränta.</w:t>
            </w:r>
          </w:p>
        </w:tc>
      </w:tr>
      <w:tr w:rsidR="00562D50" w14:paraId="4458ED12" w14:textId="77777777" w:rsidTr="00C45223">
        <w:tc>
          <w:tcPr>
            <w:tcW w:w="1701" w:type="dxa"/>
          </w:tcPr>
          <w:p w14:paraId="708E280B" w14:textId="50595DFF" w:rsidR="00562D50" w:rsidRDefault="00BC1FE0" w:rsidP="00562D50">
            <w:pPr>
              <w:pStyle w:val="Brdtext"/>
              <w:spacing w:before="120" w:after="120"/>
              <w:jc w:val="left"/>
            </w:pPr>
            <w:r>
              <w:lastRenderedPageBreak/>
              <w:t>Bistånds</w:t>
            </w:r>
            <w:r>
              <w:softHyphen/>
              <w:t>subventionerad utlåning</w:t>
            </w:r>
          </w:p>
        </w:tc>
        <w:tc>
          <w:tcPr>
            <w:tcW w:w="4962" w:type="dxa"/>
          </w:tcPr>
          <w:p w14:paraId="25BA7C89" w14:textId="490511D7" w:rsidR="00562D50" w:rsidRPr="00BF5C1F" w:rsidRDefault="00BC1FE0" w:rsidP="00562D50">
            <w:pPr>
              <w:pStyle w:val="Brdtext"/>
              <w:spacing w:before="120" w:after="120"/>
              <w:rPr>
                <w:u w:val="single"/>
              </w:rPr>
            </w:pPr>
            <w:proofErr w:type="spellStart"/>
            <w:r w:rsidRPr="001126BF">
              <w:t>Extended</w:t>
            </w:r>
            <w:proofErr w:type="spellEnd"/>
            <w:r w:rsidRPr="001126BF">
              <w:t xml:space="preserve"> Credit </w:t>
            </w:r>
            <w:proofErr w:type="spellStart"/>
            <w:r w:rsidRPr="001126BF">
              <w:t>Facility</w:t>
            </w:r>
            <w:proofErr w:type="spellEnd"/>
            <w:r w:rsidRPr="001126BF">
              <w:t xml:space="preserve"> (ECF)</w:t>
            </w:r>
            <w:r w:rsidRPr="004531CE">
              <w:t>: Finansierings</w:t>
            </w:r>
            <w:r w:rsidR="00F40C81">
              <w:softHyphen/>
            </w:r>
            <w:r w:rsidRPr="004531CE">
              <w:t>pro</w:t>
            </w:r>
            <w:r w:rsidR="00F40C81">
              <w:softHyphen/>
            </w:r>
            <w:r w:rsidRPr="004531CE">
              <w:t>gram</w:t>
            </w:r>
            <w:r w:rsidRPr="00BF5C1F">
              <w:t xml:space="preserve"> för låginkomstländer med mer utdragna betalningsproblem. Kraven på låntagarländerna är mer omfattande reformer i linje med landets fattigd</w:t>
            </w:r>
            <w:r w:rsidR="00F40C81">
              <w:softHyphen/>
            </w:r>
            <w:r w:rsidRPr="00BF5C1F">
              <w:t xml:space="preserve">omsbekämpning. </w:t>
            </w:r>
            <w:r>
              <w:t>L</w:t>
            </w:r>
            <w:r w:rsidRPr="00BF5C1F">
              <w:t>ånetak</w:t>
            </w:r>
            <w:r w:rsidR="00F40C81">
              <w:t>:</w:t>
            </w:r>
            <w:r w:rsidRPr="00BF5C1F">
              <w:t xml:space="preserve"> </w:t>
            </w:r>
            <w:r>
              <w:t>100</w:t>
            </w:r>
            <w:r w:rsidRPr="00BF5C1F">
              <w:t xml:space="preserve"> pro</w:t>
            </w:r>
            <w:r>
              <w:softHyphen/>
            </w:r>
            <w:r w:rsidRPr="00BF5C1F">
              <w:t xml:space="preserve">cent </w:t>
            </w:r>
            <w:r>
              <w:t xml:space="preserve">av landets kvotresurser </w:t>
            </w:r>
            <w:r w:rsidRPr="00BF5C1F">
              <w:t xml:space="preserve">per år och </w:t>
            </w:r>
            <w:r>
              <w:t>300</w:t>
            </w:r>
            <w:r w:rsidRPr="00BF5C1F">
              <w:t xml:space="preserve"> procent för hela lånet</w:t>
            </w:r>
            <w:r>
              <w:t xml:space="preserve"> </w:t>
            </w:r>
            <w:r>
              <w:lastRenderedPageBreak/>
              <w:t>(taken gäller totala biståndssubventionerade lån)</w:t>
            </w:r>
            <w:r w:rsidRPr="00BF5C1F">
              <w:t>.</w:t>
            </w:r>
            <w:r>
              <w:t xml:space="preserve"> Den årliga gränsen har </w:t>
            </w:r>
            <w:r w:rsidRPr="00984ECB">
              <w:t>tillfälligt höj</w:t>
            </w:r>
            <w:r>
              <w:t>ts</w:t>
            </w:r>
            <w:r w:rsidRPr="00984ECB">
              <w:t xml:space="preserve"> till </w:t>
            </w:r>
            <w:r>
              <w:t>150</w:t>
            </w:r>
            <w:r w:rsidRPr="00984ECB">
              <w:t xml:space="preserve"> procent </w:t>
            </w:r>
            <w:r>
              <w:t>på grund av</w:t>
            </w:r>
            <w:r w:rsidRPr="00984ECB">
              <w:t xml:space="preserve"> </w:t>
            </w:r>
            <w:r>
              <w:t>spridningen av covid-19.</w:t>
            </w:r>
            <w:r w:rsidRPr="00984ECB">
              <w:t xml:space="preserve"> </w:t>
            </w:r>
            <w:r w:rsidRPr="00BF5C1F">
              <w:t>Löptid och ränta: 5,5</w:t>
            </w:r>
            <w:r>
              <w:t>–</w:t>
            </w:r>
            <w:r w:rsidRPr="00BF5C1F">
              <w:t>10 år med låg eller ingen ränta.</w:t>
            </w:r>
          </w:p>
          <w:p w14:paraId="34EC2139" w14:textId="46B18537" w:rsidR="00562D50" w:rsidRDefault="00BC1FE0" w:rsidP="00562D50">
            <w:pPr>
              <w:pStyle w:val="Brdtext"/>
              <w:spacing w:before="120" w:after="120"/>
            </w:pPr>
            <w:r w:rsidRPr="001126BF">
              <w:t xml:space="preserve">Rapid Credit </w:t>
            </w:r>
            <w:proofErr w:type="spellStart"/>
            <w:r w:rsidRPr="001126BF">
              <w:t>Facility</w:t>
            </w:r>
            <w:proofErr w:type="spellEnd"/>
            <w:r w:rsidRPr="001126BF">
              <w:t xml:space="preserve"> (RCF)</w:t>
            </w:r>
            <w:r w:rsidRPr="004531CE">
              <w:t>:</w:t>
            </w:r>
            <w:r w:rsidRPr="00BF5C1F">
              <w:t xml:space="preserve"> </w:t>
            </w:r>
            <w:r>
              <w:t>P</w:t>
            </w:r>
            <w:r w:rsidRPr="00BF5C1F">
              <w:t>rogram liknande RFI men utformat för låginkomstländer. Programmet har inga krav på reformåtgärder</w:t>
            </w:r>
            <w:r>
              <w:t>,</w:t>
            </w:r>
            <w:r w:rsidRPr="00BF5C1F">
              <w:t xml:space="preserve"> men de problem som gett upphov till betalningsproblemen bör åtgärdas i linje med landets fattig</w:t>
            </w:r>
            <w:r>
              <w:softHyphen/>
            </w:r>
            <w:r w:rsidRPr="00BF5C1F">
              <w:t xml:space="preserve">domsbekämpning. </w:t>
            </w:r>
            <w:r>
              <w:t>L</w:t>
            </w:r>
            <w:r w:rsidRPr="00BF5C1F">
              <w:t xml:space="preserve">ånetak: </w:t>
            </w:r>
            <w:r>
              <w:t>N</w:t>
            </w:r>
            <w:r w:rsidRPr="00BF5C1F">
              <w:t>ormalt 50 procent</w:t>
            </w:r>
            <w:r>
              <w:t xml:space="preserve"> (80 procent vid stora natur</w:t>
            </w:r>
            <w:r w:rsidR="00F40C81">
              <w:softHyphen/>
            </w:r>
            <w:r>
              <w:t>katastrofer) av landets kvotresurser</w:t>
            </w:r>
            <w:r w:rsidRPr="00BF5C1F">
              <w:t xml:space="preserve"> per år och 100 procent</w:t>
            </w:r>
            <w:r>
              <w:t xml:space="preserve"> (133 procent vid stora naturkatastrofer)</w:t>
            </w:r>
            <w:r w:rsidRPr="00BF5C1F">
              <w:t xml:space="preserve"> för hela lånet. </w:t>
            </w:r>
            <w:r>
              <w:t xml:space="preserve">Den årliga gränsen har </w:t>
            </w:r>
            <w:r w:rsidRPr="00984ECB">
              <w:t>tillfälligt höj</w:t>
            </w:r>
            <w:r>
              <w:t>ts</w:t>
            </w:r>
            <w:r w:rsidRPr="00984ECB">
              <w:t xml:space="preserve"> till </w:t>
            </w:r>
            <w:r>
              <w:t>150</w:t>
            </w:r>
            <w:r w:rsidRPr="00984ECB">
              <w:t xml:space="preserve"> procent </w:t>
            </w:r>
            <w:r>
              <w:t>på grund av</w:t>
            </w:r>
            <w:r w:rsidRPr="00984ECB">
              <w:t xml:space="preserve"> </w:t>
            </w:r>
            <w:r>
              <w:t xml:space="preserve">spridningen av covid-19. </w:t>
            </w:r>
            <w:r w:rsidRPr="00BF5C1F">
              <w:t xml:space="preserve">Inom </w:t>
            </w:r>
            <w:proofErr w:type="spellStart"/>
            <w:r w:rsidRPr="00BF5C1F">
              <w:t>RCF:s</w:t>
            </w:r>
            <w:proofErr w:type="spellEnd"/>
            <w:r w:rsidRPr="00BF5C1F">
              <w:t xml:space="preserve"> särskilda utlåningsfönster</w:t>
            </w:r>
            <w:r>
              <w:t xml:space="preserve"> </w:t>
            </w:r>
            <w:r w:rsidRPr="00BF5C1F">
              <w:t>för exogena chocker har den årliga gränsen tillfälligt dubblerats och gränsen för hela lånet höjts med 50 procent</w:t>
            </w:r>
            <w:r w:rsidR="00F40C81">
              <w:softHyphen/>
            </w:r>
            <w:r w:rsidRPr="00BF5C1F">
              <w:t>enheter, mot bakgrund av det ökade behovet av kris</w:t>
            </w:r>
            <w:r w:rsidR="00F40C81">
              <w:softHyphen/>
            </w:r>
            <w:r w:rsidRPr="00BF5C1F">
              <w:t>stöd till medlemsländerna. Löptid och ränta: 5,5</w:t>
            </w:r>
            <w:r>
              <w:t>–</w:t>
            </w:r>
            <w:r w:rsidRPr="00BF5C1F">
              <w:t>10 år med låg eller ingen ränta.</w:t>
            </w:r>
            <w:r>
              <w:t xml:space="preserve"> </w:t>
            </w:r>
          </w:p>
          <w:p w14:paraId="18A31B3F" w14:textId="76E08AFC" w:rsidR="00562D50" w:rsidRPr="00FC493D" w:rsidRDefault="00BC1FE0" w:rsidP="00562D50">
            <w:pPr>
              <w:pStyle w:val="Brdtext"/>
              <w:spacing w:before="120" w:after="120"/>
              <w:rPr>
                <w:u w:val="single"/>
              </w:rPr>
            </w:pPr>
            <w:r w:rsidRPr="001126BF">
              <w:t xml:space="preserve">Stand-by Credit </w:t>
            </w:r>
            <w:proofErr w:type="spellStart"/>
            <w:r w:rsidRPr="001126BF">
              <w:t>Facility</w:t>
            </w:r>
            <w:proofErr w:type="spellEnd"/>
            <w:r w:rsidRPr="001126BF">
              <w:t xml:space="preserve"> (SCF)</w:t>
            </w:r>
            <w:r w:rsidRPr="004531CE">
              <w:t>:</w:t>
            </w:r>
            <w:r w:rsidRPr="00BF5C1F">
              <w:t xml:space="preserve"> </w:t>
            </w:r>
            <w:r>
              <w:t>F</w:t>
            </w:r>
            <w:r w:rsidRPr="00BF5C1F">
              <w:t>inansierings</w:t>
            </w:r>
            <w:r w:rsidR="00F40C81">
              <w:softHyphen/>
            </w:r>
            <w:r w:rsidRPr="00BF5C1F">
              <w:t>pro</w:t>
            </w:r>
            <w:r w:rsidR="00F40C81">
              <w:softHyphen/>
            </w:r>
            <w:r w:rsidRPr="00BF5C1F">
              <w:t>gram för låginkomstländer med kortsiktiga betal</w:t>
            </w:r>
            <w:r w:rsidR="00F40C81">
              <w:softHyphen/>
            </w:r>
            <w:r w:rsidRPr="00BF5C1F">
              <w:t>ningsproblem. Fokuserade reformer krävs i linje med landets fattigdoms</w:t>
            </w:r>
            <w:r>
              <w:softHyphen/>
            </w:r>
            <w:r w:rsidRPr="00BF5C1F">
              <w:t xml:space="preserve">bekämpningsstrategi. </w:t>
            </w:r>
            <w:r>
              <w:t>L</w:t>
            </w:r>
            <w:r w:rsidRPr="00BF5C1F">
              <w:t>åne</w:t>
            </w:r>
            <w:r w:rsidR="00F40C81">
              <w:softHyphen/>
            </w:r>
            <w:r w:rsidRPr="00BF5C1F">
              <w:t xml:space="preserve">tak: </w:t>
            </w:r>
            <w:r>
              <w:t>100</w:t>
            </w:r>
            <w:r w:rsidRPr="00BF5C1F">
              <w:t xml:space="preserve"> procent </w:t>
            </w:r>
            <w:r>
              <w:t>av landets kvot</w:t>
            </w:r>
            <w:r>
              <w:softHyphen/>
              <w:t xml:space="preserve">resurser </w:t>
            </w:r>
            <w:r w:rsidRPr="00BF5C1F">
              <w:t xml:space="preserve">per år och </w:t>
            </w:r>
            <w:r w:rsidR="00F40C81">
              <w:t>300 </w:t>
            </w:r>
            <w:r>
              <w:t>procent</w:t>
            </w:r>
            <w:r w:rsidRPr="00BF5C1F">
              <w:t xml:space="preserve"> för hela lånet</w:t>
            </w:r>
            <w:r>
              <w:t xml:space="preserve"> (taken gäller totala bistånds</w:t>
            </w:r>
            <w:r w:rsidR="00F40C81">
              <w:softHyphen/>
            </w:r>
            <w:r>
              <w:t>subventionerade lån)</w:t>
            </w:r>
            <w:r w:rsidRPr="00BF5C1F">
              <w:t>. Löptid och ränta: 4–8 år med låg eller ingen ränta.</w:t>
            </w:r>
          </w:p>
        </w:tc>
      </w:tr>
      <w:tr w:rsidR="00562D50" w14:paraId="6006E632" w14:textId="77777777" w:rsidTr="00C45223">
        <w:tc>
          <w:tcPr>
            <w:tcW w:w="1701" w:type="dxa"/>
          </w:tcPr>
          <w:p w14:paraId="653DA234" w14:textId="709C6426" w:rsidR="00562D50" w:rsidRDefault="00BC1FE0" w:rsidP="00562D50">
            <w:pPr>
              <w:pStyle w:val="Brdtext"/>
              <w:spacing w:before="120" w:after="120"/>
              <w:jc w:val="left"/>
            </w:pPr>
            <w:r>
              <w:lastRenderedPageBreak/>
              <w:t>Resultat</w:t>
            </w:r>
            <w:r w:rsidR="0056685C">
              <w:t>-</w:t>
            </w:r>
            <w:r>
              <w:t>ramverk</w:t>
            </w:r>
          </w:p>
        </w:tc>
        <w:tc>
          <w:tcPr>
            <w:tcW w:w="4962" w:type="dxa"/>
          </w:tcPr>
          <w:p w14:paraId="08848C4C" w14:textId="0E08F860" w:rsidR="00562D50" w:rsidRPr="00BF5C1F" w:rsidRDefault="00BC1FE0" w:rsidP="00562D50">
            <w:pPr>
              <w:pStyle w:val="Brdtext"/>
              <w:spacing w:before="120" w:after="120"/>
            </w:pPr>
            <w:r w:rsidRPr="00BF5C1F">
              <w:t>Inför varje IMF-program sätts ett antal landspecifika krav (i de fall sådana krävs) på hur låntagarlandets ekonomiska politik ska reformeras för att återställa makroekonomisk stabilitet. IMF genomför sedan regelbundna översyner av programmet där revi</w:t>
            </w:r>
            <w:r w:rsidR="00F40C81">
              <w:softHyphen/>
            </w:r>
            <w:r w:rsidRPr="00BF5C1F">
              <w:t>der</w:t>
            </w:r>
            <w:r>
              <w:t>ing</w:t>
            </w:r>
            <w:r w:rsidRPr="00BF5C1F">
              <w:t>a</w:t>
            </w:r>
            <w:r>
              <w:t>r gör</w:t>
            </w:r>
            <w:r w:rsidRPr="00BF5C1F">
              <w:t>s efter behov. Över</w:t>
            </w:r>
            <w:r>
              <w:softHyphen/>
            </w:r>
            <w:r w:rsidRPr="00BF5C1F">
              <w:t>synerna är även kopplade till utbetalningarna. För att styrel</w:t>
            </w:r>
            <w:r>
              <w:softHyphen/>
            </w:r>
            <w:r w:rsidRPr="00BF5C1F">
              <w:t>sen ska godkänna fortsatta utbetalningar måste låntagar</w:t>
            </w:r>
            <w:r>
              <w:softHyphen/>
            </w:r>
            <w:r w:rsidRPr="00BF5C1F">
              <w:t>landet visa att målen för programmet uppfyllts.</w:t>
            </w:r>
          </w:p>
        </w:tc>
      </w:tr>
      <w:tr w:rsidR="00562D50" w14:paraId="146A4751" w14:textId="77777777" w:rsidTr="00C45223">
        <w:tc>
          <w:tcPr>
            <w:tcW w:w="6663" w:type="dxa"/>
            <w:gridSpan w:val="2"/>
          </w:tcPr>
          <w:p w14:paraId="756A91DA" w14:textId="77777777" w:rsidR="00562D50" w:rsidRDefault="00BC1FE0" w:rsidP="00562D50">
            <w:pPr>
              <w:pStyle w:val="Brdtext"/>
              <w:spacing w:before="120" w:after="120"/>
              <w:jc w:val="left"/>
            </w:pPr>
            <w:bookmarkStart w:id="29" w:name="_Hlk60730065"/>
            <w:r w:rsidRPr="000327B8">
              <w:rPr>
                <w:b/>
              </w:rPr>
              <w:t>4. Finansiell information</w:t>
            </w:r>
          </w:p>
        </w:tc>
      </w:tr>
      <w:tr w:rsidR="00562D50" w14:paraId="73B1A140" w14:textId="77777777" w:rsidTr="00C45223">
        <w:tc>
          <w:tcPr>
            <w:tcW w:w="1701" w:type="dxa"/>
          </w:tcPr>
          <w:p w14:paraId="4C3EB04A" w14:textId="77777777" w:rsidR="00562D50" w:rsidRDefault="00BC1FE0" w:rsidP="00562D50">
            <w:pPr>
              <w:pStyle w:val="Brdtext"/>
              <w:spacing w:before="120" w:after="120"/>
              <w:jc w:val="left"/>
            </w:pPr>
            <w:r w:rsidRPr="000327B8">
              <w:t>Totalt ägarkapital</w:t>
            </w:r>
          </w:p>
        </w:tc>
        <w:tc>
          <w:tcPr>
            <w:tcW w:w="4962" w:type="dxa"/>
          </w:tcPr>
          <w:p w14:paraId="1BFDD3C3" w14:textId="3A71AA7D" w:rsidR="00562D50" w:rsidRDefault="00BC1FE0" w:rsidP="00562D50">
            <w:pPr>
              <w:pStyle w:val="Brdtext"/>
              <w:spacing w:before="120" w:after="120"/>
            </w:pPr>
            <w:r w:rsidRPr="00DD0BF6">
              <w:t xml:space="preserve">5 </w:t>
            </w:r>
            <w:r w:rsidR="00925B94" w:rsidRPr="00DD0BF6">
              <w:t>659</w:t>
            </w:r>
            <w:r w:rsidRPr="000E71A0">
              <w:t xml:space="preserve"> miljarder kronor. IMF har inget eget inbetalt kapital. I stället är grundkapitalet (</w:t>
            </w:r>
            <w:proofErr w:type="spellStart"/>
            <w:r w:rsidRPr="000E71A0">
              <w:t>kvot</w:t>
            </w:r>
            <w:r>
              <w:t>resur</w:t>
            </w:r>
            <w:r w:rsidRPr="000E71A0">
              <w:t>erna</w:t>
            </w:r>
            <w:proofErr w:type="spellEnd"/>
            <w:r w:rsidRPr="000E71A0">
              <w:t>) en del av med</w:t>
            </w:r>
            <w:r>
              <w:softHyphen/>
            </w:r>
            <w:r w:rsidRPr="000E71A0">
              <w:t>lems</w:t>
            </w:r>
            <w:r>
              <w:softHyphen/>
            </w:r>
            <w:r w:rsidRPr="000E71A0">
              <w:t xml:space="preserve">ländernas valutareserver. Därutöver kan </w:t>
            </w:r>
            <w:r>
              <w:t>särskilda multila</w:t>
            </w:r>
            <w:r>
              <w:softHyphen/>
              <w:t xml:space="preserve">terala låneavtal (NAB) </w:t>
            </w:r>
            <w:r w:rsidRPr="000E71A0">
              <w:t>akti</w:t>
            </w:r>
            <w:r w:rsidR="00F40C81">
              <w:softHyphen/>
            </w:r>
            <w:r w:rsidRPr="000E71A0">
              <w:t>veras då efterfrågan på IMF:s resurser är extra stor. NAB omfatta</w:t>
            </w:r>
            <w:r w:rsidR="000D2241">
              <w:t xml:space="preserve">de vid </w:t>
            </w:r>
            <w:r w:rsidR="00F50A2F">
              <w:t xml:space="preserve">utgången </w:t>
            </w:r>
            <w:r w:rsidR="000D2241">
              <w:t>av 2020</w:t>
            </w:r>
            <w:r w:rsidRPr="000E71A0">
              <w:t xml:space="preserve"> </w:t>
            </w:r>
            <w:r w:rsidR="00F40C81">
              <w:t>4 </w:t>
            </w:r>
            <w:r w:rsidR="000D2241">
              <w:t>28</w:t>
            </w:r>
            <w:r w:rsidR="003E753C">
              <w:t>2</w:t>
            </w:r>
            <w:r w:rsidR="00DD0BF6">
              <w:t xml:space="preserve"> </w:t>
            </w:r>
            <w:r w:rsidRPr="000E71A0">
              <w:t>mil</w:t>
            </w:r>
            <w:r w:rsidR="00F40C81">
              <w:softHyphen/>
            </w:r>
            <w:r w:rsidRPr="000E71A0">
              <w:t xml:space="preserve">jarder </w:t>
            </w:r>
            <w:r w:rsidR="00DD0BF6">
              <w:t xml:space="preserve">kronor </w:t>
            </w:r>
            <w:r w:rsidRPr="000E71A0">
              <w:t>och gäller</w:t>
            </w:r>
            <w:r w:rsidRPr="000E71A0" w:rsidDel="00576900">
              <w:t xml:space="preserve"> </w:t>
            </w:r>
            <w:r w:rsidRPr="000E71A0">
              <w:t xml:space="preserve">t.o.m. </w:t>
            </w:r>
            <w:r w:rsidR="00166BB4">
              <w:t>2025</w:t>
            </w:r>
            <w:r w:rsidRPr="000E71A0">
              <w:t xml:space="preserve">. Det finns även bilaterala låneavtal </w:t>
            </w:r>
            <w:r w:rsidR="000D2241">
              <w:t>som vi</w:t>
            </w:r>
            <w:r w:rsidR="00F50A2F">
              <w:t>d</w:t>
            </w:r>
            <w:r w:rsidR="000D2241">
              <w:t xml:space="preserve"> </w:t>
            </w:r>
            <w:r w:rsidR="00F50A2F">
              <w:t>utgången</w:t>
            </w:r>
            <w:r w:rsidR="000D2241">
              <w:t xml:space="preserve"> av 2020 </w:t>
            </w:r>
            <w:r w:rsidR="000D2241">
              <w:lastRenderedPageBreak/>
              <w:t xml:space="preserve">omfattade </w:t>
            </w:r>
            <w:r w:rsidR="00293E21">
              <w:t>1</w:t>
            </w:r>
            <w:r w:rsidR="00894F89">
              <w:t xml:space="preserve"> </w:t>
            </w:r>
            <w:r w:rsidR="000D2241">
              <w:t>518</w:t>
            </w:r>
            <w:r w:rsidRPr="000E71A0">
              <w:t xml:space="preserve"> miljarder kronor, som kan nyttjas för att tillfälligt öka IMF:s kapacitet som löper t.o.m. slutet av</w:t>
            </w:r>
            <w:r w:rsidR="00166BB4">
              <w:t xml:space="preserve"> 2023</w:t>
            </w:r>
            <w:r w:rsidRPr="000E71A0">
              <w:t>.</w:t>
            </w:r>
            <w:r w:rsidR="000D2241">
              <w:t xml:space="preserve"> </w:t>
            </w:r>
            <w:r w:rsidR="000D2241" w:rsidRPr="00342397">
              <w:t>IMF:s resurser väntas bibehåll</w:t>
            </w:r>
            <w:r w:rsidR="00F40C81">
              <w:t>a</w:t>
            </w:r>
            <w:r w:rsidR="000D2241" w:rsidRPr="00342397">
              <w:t xml:space="preserve">s på nuvarande nivå om ca </w:t>
            </w:r>
            <w:r w:rsidR="000D2241" w:rsidRPr="00BA2133">
              <w:t>12</w:t>
            </w:r>
            <w:r w:rsidR="000D2241" w:rsidRPr="007E2F90">
              <w:t xml:space="preserve"> 000 miljarder kronor</w:t>
            </w:r>
            <w:r w:rsidR="00EC55B1">
              <w:t xml:space="preserve"> (</w:t>
            </w:r>
            <w:r w:rsidR="00273CA6">
              <w:t xml:space="preserve">se </w:t>
            </w:r>
            <w:r w:rsidR="00EC55B1">
              <w:t>avsnitt 5.2)</w:t>
            </w:r>
            <w:r w:rsidR="000D2241" w:rsidRPr="007E2F90">
              <w:t>.</w:t>
            </w:r>
          </w:p>
        </w:tc>
      </w:tr>
      <w:tr w:rsidR="00562D50" w14:paraId="70F1A9E5" w14:textId="77777777" w:rsidTr="00C45223">
        <w:tc>
          <w:tcPr>
            <w:tcW w:w="1701" w:type="dxa"/>
          </w:tcPr>
          <w:p w14:paraId="0084040C" w14:textId="4498BA06" w:rsidR="00562D50" w:rsidRDefault="00BC1FE0" w:rsidP="00562D50">
            <w:pPr>
              <w:pStyle w:val="Brdtext"/>
              <w:spacing w:before="120" w:after="120"/>
              <w:jc w:val="left"/>
            </w:pPr>
            <w:r>
              <w:lastRenderedPageBreak/>
              <w:t>Insatser</w:t>
            </w:r>
            <w:r w:rsidRPr="00F65A5A">
              <w:t xml:space="preserve"> som utbetalades 201</w:t>
            </w:r>
            <w:r>
              <w:t>9</w:t>
            </w:r>
            <w:r w:rsidRPr="00F65A5A">
              <w:t xml:space="preserve"> </w:t>
            </w:r>
            <w:r w:rsidRPr="00C614DF">
              <w:t>och 2020 samt</w:t>
            </w:r>
            <w:r>
              <w:t xml:space="preserve"> utestående insatser</w:t>
            </w:r>
          </w:p>
        </w:tc>
        <w:tc>
          <w:tcPr>
            <w:tcW w:w="4962" w:type="dxa"/>
          </w:tcPr>
          <w:p w14:paraId="508B2BC9" w14:textId="2284FA36" w:rsidR="00562D50" w:rsidRPr="001126BF" w:rsidRDefault="00BC1FE0" w:rsidP="00562D50">
            <w:pPr>
              <w:pStyle w:val="Brdtext"/>
              <w:spacing w:before="120" w:after="120"/>
            </w:pPr>
            <w:r w:rsidRPr="00EC6773">
              <w:t>Utbetalda lån</w:t>
            </w:r>
            <w:r w:rsidR="000D2241">
              <w:rPr>
                <w:rStyle w:val="Fotnotsreferens"/>
              </w:rPr>
              <w:footnoteReference w:id="12"/>
            </w:r>
            <w:r w:rsidRPr="001126BF">
              <w:t>:</w:t>
            </w:r>
          </w:p>
          <w:p w14:paraId="6BA08476" w14:textId="4F94E0CA" w:rsidR="00562D50" w:rsidRPr="00984E05" w:rsidRDefault="00BC1FE0" w:rsidP="00934B50">
            <w:pPr>
              <w:pStyle w:val="Brdtext"/>
              <w:numPr>
                <w:ilvl w:val="0"/>
                <w:numId w:val="20"/>
              </w:numPr>
              <w:spacing w:before="120" w:after="120"/>
            </w:pPr>
            <w:r w:rsidRPr="004531CE">
              <w:t xml:space="preserve">2019: Insatser för totalt </w:t>
            </w:r>
            <w:r w:rsidR="00202585" w:rsidRPr="004531CE">
              <w:t>13</w:t>
            </w:r>
            <w:r w:rsidR="000D2241">
              <w:t>9</w:t>
            </w:r>
            <w:r w:rsidRPr="004531CE">
              <w:t xml:space="preserve"> miljarder kro</w:t>
            </w:r>
            <w:r w:rsidR="00F40C81">
              <w:softHyphen/>
            </w:r>
            <w:r w:rsidRPr="004531CE">
              <w:t xml:space="preserve">nor, varav </w:t>
            </w:r>
            <w:r w:rsidR="000D2241">
              <w:t>9</w:t>
            </w:r>
            <w:r w:rsidR="00202585" w:rsidRPr="004531CE">
              <w:t>8</w:t>
            </w:r>
            <w:r w:rsidRPr="004531CE">
              <w:t xml:space="preserve"> procent avsåg icke- bistånds</w:t>
            </w:r>
            <w:r w:rsidR="00F40C81">
              <w:softHyphen/>
            </w:r>
            <w:r w:rsidRPr="004531CE">
              <w:t>subventionerade lån.</w:t>
            </w:r>
          </w:p>
          <w:p w14:paraId="00FB6341" w14:textId="3E6BED25" w:rsidR="00562D50" w:rsidRPr="00984E05" w:rsidRDefault="00BC1FE0" w:rsidP="00934B50">
            <w:pPr>
              <w:pStyle w:val="Brdtext"/>
              <w:numPr>
                <w:ilvl w:val="0"/>
                <w:numId w:val="20"/>
              </w:numPr>
              <w:spacing w:before="120" w:after="120"/>
            </w:pPr>
            <w:r w:rsidRPr="00984E05">
              <w:t xml:space="preserve">2020: Insatser för totalt </w:t>
            </w:r>
            <w:r w:rsidR="006B1F38" w:rsidRPr="00984E05">
              <w:t>3</w:t>
            </w:r>
            <w:r w:rsidR="000D2241">
              <w:t>84</w:t>
            </w:r>
            <w:r w:rsidRPr="00984E05">
              <w:t xml:space="preserve"> miljarder kro</w:t>
            </w:r>
            <w:r w:rsidR="00F40C81">
              <w:softHyphen/>
            </w:r>
            <w:r w:rsidRPr="00984E05">
              <w:t>nor, varav</w:t>
            </w:r>
            <w:r w:rsidR="006B1F38" w:rsidRPr="00984E05">
              <w:t xml:space="preserve"> 8</w:t>
            </w:r>
            <w:r w:rsidR="000D2241">
              <w:t>2</w:t>
            </w:r>
            <w:r w:rsidRPr="00984E05">
              <w:t xml:space="preserve"> procent avsåg icke- bistånds</w:t>
            </w:r>
            <w:r w:rsidR="00F40C81">
              <w:softHyphen/>
            </w:r>
            <w:r w:rsidRPr="00984E05">
              <w:t>subventionerade lån.</w:t>
            </w:r>
          </w:p>
          <w:p w14:paraId="639BF422" w14:textId="3C1D208B" w:rsidR="00562D50" w:rsidRPr="00E34F3E" w:rsidRDefault="00BC1FE0" w:rsidP="00562D50">
            <w:pPr>
              <w:pStyle w:val="Brdtext"/>
              <w:spacing w:before="120" w:after="120"/>
            </w:pPr>
            <w:r w:rsidRPr="001126BF">
              <w:t>Utestående utlåning</w:t>
            </w:r>
            <w:r w:rsidRPr="004531CE">
              <w:t>:</w:t>
            </w:r>
            <w:r>
              <w:t xml:space="preserve"> </w:t>
            </w:r>
            <w:r w:rsidR="00202585">
              <w:t>1</w:t>
            </w:r>
            <w:r w:rsidR="000D2241">
              <w:t>256</w:t>
            </w:r>
            <w:r>
              <w:t xml:space="preserve"> miljarder kronor.</w:t>
            </w:r>
          </w:p>
        </w:tc>
      </w:tr>
      <w:tr w:rsidR="00562D50" w14:paraId="14099383" w14:textId="77777777" w:rsidTr="00C45223">
        <w:tc>
          <w:tcPr>
            <w:tcW w:w="6663" w:type="dxa"/>
            <w:gridSpan w:val="2"/>
          </w:tcPr>
          <w:p w14:paraId="3ED888EC" w14:textId="77777777" w:rsidR="00562D50" w:rsidRPr="00D4045C" w:rsidRDefault="00BC1FE0" w:rsidP="00562D50">
            <w:pPr>
              <w:pStyle w:val="Brdtext"/>
              <w:spacing w:before="120" w:after="120"/>
              <w:jc w:val="left"/>
              <w:rPr>
                <w:b/>
              </w:rPr>
            </w:pPr>
            <w:r w:rsidRPr="00D4045C">
              <w:rPr>
                <w:b/>
              </w:rPr>
              <w:t>5. Sveriges roll i institutionen</w:t>
            </w:r>
          </w:p>
        </w:tc>
      </w:tr>
      <w:tr w:rsidR="00562D50" w14:paraId="3C0E9028" w14:textId="77777777" w:rsidTr="00C45223">
        <w:tc>
          <w:tcPr>
            <w:tcW w:w="1701" w:type="dxa"/>
          </w:tcPr>
          <w:p w14:paraId="4E6CD0E5" w14:textId="77777777" w:rsidR="00562D50" w:rsidRDefault="00BC1FE0" w:rsidP="00562D50">
            <w:pPr>
              <w:pStyle w:val="Brdtext"/>
              <w:spacing w:before="120" w:after="120"/>
              <w:jc w:val="left"/>
            </w:pPr>
            <w:r w:rsidRPr="00D4045C">
              <w:t>Svensk ägar- och röstandel</w:t>
            </w:r>
          </w:p>
        </w:tc>
        <w:tc>
          <w:tcPr>
            <w:tcW w:w="4962" w:type="dxa"/>
          </w:tcPr>
          <w:p w14:paraId="6EBCD723" w14:textId="38451816" w:rsidR="00562D50" w:rsidRPr="004531CE" w:rsidRDefault="00BC1FE0" w:rsidP="00562D50">
            <w:pPr>
              <w:pStyle w:val="Brdtext"/>
              <w:spacing w:before="120" w:after="120"/>
            </w:pPr>
            <w:r w:rsidRPr="001126BF">
              <w:t>Svensk kvot</w:t>
            </w:r>
            <w:r w:rsidRPr="004531CE">
              <w:t>: 5</w:t>
            </w:r>
            <w:r w:rsidR="00D00A8E" w:rsidRPr="004531CE">
              <w:t>3</w:t>
            </w:r>
            <w:r w:rsidRPr="004531CE">
              <w:t xml:space="preserve"> miljarder kronor.</w:t>
            </w:r>
          </w:p>
          <w:p w14:paraId="5D964709" w14:textId="33808FA3" w:rsidR="00562D50" w:rsidRPr="004531CE" w:rsidRDefault="00BC1FE0" w:rsidP="00562D50">
            <w:pPr>
              <w:pStyle w:val="Brdtext"/>
              <w:spacing w:before="120" w:after="120"/>
            </w:pPr>
            <w:r w:rsidRPr="001126BF">
              <w:t>Multilateralt låneavtal (NAB)</w:t>
            </w:r>
            <w:r w:rsidRPr="004531CE">
              <w:t xml:space="preserve">: </w:t>
            </w:r>
            <w:r w:rsidR="00925B94" w:rsidRPr="004531CE">
              <w:t>53</w:t>
            </w:r>
            <w:r w:rsidRPr="004531CE">
              <w:t xml:space="preserve"> miljarder kronor.</w:t>
            </w:r>
          </w:p>
          <w:p w14:paraId="6F3D18EF" w14:textId="4B537C8C" w:rsidR="00562D50" w:rsidRDefault="00BC1FE0" w:rsidP="00562D50">
            <w:pPr>
              <w:pStyle w:val="Brdtext"/>
              <w:spacing w:before="120" w:after="120"/>
            </w:pPr>
            <w:r w:rsidRPr="001126BF">
              <w:t>Bilaterala lån</w:t>
            </w:r>
            <w:r w:rsidRPr="004531CE">
              <w:t>:</w:t>
            </w:r>
            <w:r>
              <w:t xml:space="preserve"> </w:t>
            </w:r>
            <w:r w:rsidR="00925B94">
              <w:t>38</w:t>
            </w:r>
            <w:r>
              <w:t xml:space="preserve"> miljarder kronor till icke-bistånds</w:t>
            </w:r>
            <w:r>
              <w:softHyphen/>
              <w:t xml:space="preserve">subventionerad utlåning. </w:t>
            </w:r>
          </w:p>
          <w:p w14:paraId="79E1B4EF" w14:textId="2CD79A7E" w:rsidR="00562D50" w:rsidRPr="004531CE" w:rsidRDefault="00BC1FE0" w:rsidP="00562D50">
            <w:pPr>
              <w:pStyle w:val="Brdtext"/>
              <w:spacing w:before="120" w:after="120"/>
            </w:pPr>
            <w:r w:rsidRPr="001126BF">
              <w:t>PRGT-åtagande</w:t>
            </w:r>
            <w:r w:rsidRPr="004531CE">
              <w:t xml:space="preserve">: </w:t>
            </w:r>
            <w:r w:rsidR="006B6019" w:rsidRPr="004531CE">
              <w:t xml:space="preserve">ca 12 </w:t>
            </w:r>
            <w:r w:rsidRPr="004531CE">
              <w:t xml:space="preserve">miljarder kronor. </w:t>
            </w:r>
          </w:p>
          <w:p w14:paraId="341C484D" w14:textId="63FE8576" w:rsidR="00925B94" w:rsidRPr="00925B94" w:rsidRDefault="00BC1FE0" w:rsidP="00F40C81">
            <w:pPr>
              <w:pStyle w:val="Brdtext"/>
              <w:spacing w:before="120" w:after="120"/>
              <w:jc w:val="left"/>
            </w:pPr>
            <w:r w:rsidRPr="001126BF">
              <w:t>Svensk röst- och ägarandel:</w:t>
            </w:r>
            <w:r>
              <w:t xml:space="preserve"> Ägarandelen är 0,93 procent (kvoter) och röstandelen 0,91 procent.</w:t>
            </w:r>
          </w:p>
        </w:tc>
      </w:tr>
      <w:tr w:rsidR="00562D50" w14:paraId="209B3885" w14:textId="77777777" w:rsidTr="00C45223">
        <w:tc>
          <w:tcPr>
            <w:tcW w:w="1701" w:type="dxa"/>
          </w:tcPr>
          <w:p w14:paraId="64E5EEE9" w14:textId="77777777" w:rsidR="00562D50" w:rsidRPr="00D4045C" w:rsidRDefault="00BC1FE0" w:rsidP="00562D50">
            <w:pPr>
              <w:pStyle w:val="Brdtext"/>
              <w:spacing w:before="120" w:after="120"/>
              <w:jc w:val="left"/>
            </w:pPr>
            <w:r>
              <w:t>Sveriges valkrets</w:t>
            </w:r>
          </w:p>
        </w:tc>
        <w:tc>
          <w:tcPr>
            <w:tcW w:w="4962" w:type="dxa"/>
          </w:tcPr>
          <w:p w14:paraId="640B4D24" w14:textId="1515CFD3" w:rsidR="00562D50" w:rsidRPr="00F511B2" w:rsidRDefault="00BC1FE0" w:rsidP="00562D50">
            <w:pPr>
              <w:pStyle w:val="Brdtext"/>
              <w:spacing w:before="120" w:after="120"/>
            </w:pPr>
            <w:r w:rsidRPr="00B44CB7">
              <w:t>Danmark, Estland, Finland, Island, Lettland, Litauen och Norge.</w:t>
            </w:r>
          </w:p>
        </w:tc>
      </w:tr>
      <w:tr w:rsidR="00562D50" w14:paraId="71F86CE2" w14:textId="77777777" w:rsidTr="00C45223">
        <w:tc>
          <w:tcPr>
            <w:tcW w:w="1701" w:type="dxa"/>
          </w:tcPr>
          <w:p w14:paraId="7DD40301" w14:textId="77777777" w:rsidR="00562D50" w:rsidRPr="00D4045C" w:rsidRDefault="00BC1FE0" w:rsidP="00562D50">
            <w:pPr>
              <w:pStyle w:val="Brdtext"/>
              <w:spacing w:before="120" w:after="120"/>
              <w:jc w:val="left"/>
            </w:pPr>
            <w:r w:rsidRPr="00D4045C">
              <w:t>Svenskar i institutionen</w:t>
            </w:r>
          </w:p>
        </w:tc>
        <w:tc>
          <w:tcPr>
            <w:tcW w:w="4962" w:type="dxa"/>
          </w:tcPr>
          <w:p w14:paraId="49844283" w14:textId="4073EB13" w:rsidR="00562D50" w:rsidRPr="00D4045C" w:rsidRDefault="00BC1FE0" w:rsidP="00562D50">
            <w:pPr>
              <w:pStyle w:val="Brdtext"/>
              <w:spacing w:before="120" w:after="120"/>
            </w:pPr>
            <w:r w:rsidRPr="00B44CB7">
              <w:t>16 personer (11 män, 5 kvinnor), varav en i ledande ställ</w:t>
            </w:r>
            <w:r>
              <w:softHyphen/>
            </w:r>
            <w:r>
              <w:softHyphen/>
            </w:r>
            <w:r w:rsidRPr="00B44CB7">
              <w:t>ning</w:t>
            </w:r>
            <w:r>
              <w:t>.</w:t>
            </w:r>
          </w:p>
        </w:tc>
      </w:tr>
    </w:tbl>
    <w:p w14:paraId="7D562981" w14:textId="57D7A881" w:rsidR="00562D50" w:rsidRDefault="00562D50" w:rsidP="00562D50">
      <w:pPr>
        <w:pStyle w:val="Brdtext"/>
      </w:pPr>
    </w:p>
    <w:p w14:paraId="040D10C4" w14:textId="77777777" w:rsidR="00562D50" w:rsidRDefault="00BC1FE0">
      <w:pPr>
        <w:spacing w:line="2" w:lineRule="auto"/>
        <w:rPr>
          <w:rFonts w:ascii="Times New Roman" w:eastAsiaTheme="minorHAnsi" w:hAnsi="Times New Roman" w:cstheme="minorBidi"/>
          <w:sz w:val="26"/>
          <w:szCs w:val="22"/>
        </w:rPr>
      </w:pPr>
      <w:r>
        <w:br w:type="page"/>
      </w:r>
    </w:p>
    <w:bookmarkEnd w:id="29"/>
    <w:p w14:paraId="07684E62" w14:textId="789CCEE5" w:rsidR="00562D50" w:rsidRDefault="00BC1FE0" w:rsidP="00562D50">
      <w:pPr>
        <w:pStyle w:val="Rubrik2utannumrering"/>
      </w:pPr>
      <w:r>
        <w:lastRenderedPageBreak/>
        <w:t>Nordiska investeringsbanken (NIB)</w:t>
      </w:r>
      <w:r>
        <w:rPr>
          <w:rStyle w:val="Fotnotsreferens"/>
        </w:rPr>
        <w:footnoteReference w:id="13"/>
      </w:r>
    </w:p>
    <w:tbl>
      <w:tblPr>
        <w:tblW w:w="5000" w:type="pct"/>
        <w:tblLayout w:type="fixed"/>
        <w:tblLook w:val="04A0" w:firstRow="1" w:lastRow="0" w:firstColumn="1" w:lastColumn="0" w:noHBand="0" w:noVBand="1"/>
      </w:tblPr>
      <w:tblGrid>
        <w:gridCol w:w="1520"/>
        <w:gridCol w:w="4377"/>
      </w:tblGrid>
      <w:tr w:rsidR="00562D50" w14:paraId="42DDC8C7" w14:textId="77777777" w:rsidTr="00C45223">
        <w:tc>
          <w:tcPr>
            <w:tcW w:w="6663" w:type="dxa"/>
            <w:gridSpan w:val="2"/>
          </w:tcPr>
          <w:p w14:paraId="1A40CBF9" w14:textId="77777777" w:rsidR="00562D50" w:rsidRPr="00AB014E" w:rsidRDefault="00BC1FE0" w:rsidP="00562D50">
            <w:pPr>
              <w:pStyle w:val="Brdtext"/>
              <w:spacing w:before="120" w:after="120"/>
              <w:rPr>
                <w:b/>
              </w:rPr>
            </w:pPr>
            <w:r w:rsidRPr="00AB014E">
              <w:rPr>
                <w:b/>
              </w:rPr>
              <w:t>1. Grundläggande information</w:t>
            </w:r>
          </w:p>
        </w:tc>
      </w:tr>
      <w:tr w:rsidR="00562D50" w14:paraId="450A3215" w14:textId="77777777" w:rsidTr="00C45223">
        <w:tc>
          <w:tcPr>
            <w:tcW w:w="1701" w:type="dxa"/>
          </w:tcPr>
          <w:p w14:paraId="516C5268" w14:textId="77777777" w:rsidR="00562D50" w:rsidRDefault="00BC1FE0" w:rsidP="00562D50">
            <w:pPr>
              <w:pStyle w:val="Brdtextmedindrag"/>
              <w:spacing w:before="120" w:after="120"/>
              <w:ind w:firstLine="0"/>
              <w:jc w:val="left"/>
            </w:pPr>
            <w:r w:rsidRPr="00E238B3">
              <w:t>Mandat</w:t>
            </w:r>
          </w:p>
        </w:tc>
        <w:tc>
          <w:tcPr>
            <w:tcW w:w="4962" w:type="dxa"/>
          </w:tcPr>
          <w:p w14:paraId="43A250FF" w14:textId="5D2FA13E" w:rsidR="00562D50" w:rsidRDefault="00BC1FE0" w:rsidP="00562D50">
            <w:pPr>
              <w:pStyle w:val="Brdtextmedindrag"/>
              <w:spacing w:before="120" w:after="120"/>
              <w:ind w:firstLine="0"/>
            </w:pPr>
            <w:r w:rsidRPr="007007AE">
              <w:t>NIB:s uppdrag är att främja hållbar tillväxt i med</w:t>
            </w:r>
            <w:r w:rsidR="00A5565E">
              <w:softHyphen/>
            </w:r>
            <w:r w:rsidRPr="007007AE">
              <w:t>lems</w:t>
            </w:r>
            <w:r>
              <w:softHyphen/>
            </w:r>
            <w:r w:rsidRPr="007007AE">
              <w:t>länderna genom att tillhandahålla lång</w:t>
            </w:r>
            <w:r w:rsidR="00F40C81">
              <w:softHyphen/>
            </w:r>
            <w:r w:rsidRPr="007007AE">
              <w:t>fristig</w:t>
            </w:r>
            <w:r>
              <w:t xml:space="preserve"> och</w:t>
            </w:r>
            <w:r w:rsidRPr="007007AE">
              <w:t xml:space="preserve"> komple</w:t>
            </w:r>
            <w:r>
              <w:softHyphen/>
            </w:r>
            <w:r w:rsidRPr="007007AE">
              <w:t>mentär finansiering på marknads</w:t>
            </w:r>
            <w:r w:rsidR="00F40C81">
              <w:softHyphen/>
            </w:r>
            <w:r w:rsidRPr="007007AE">
              <w:t>mässiga villkor till projekt som främjar produktivitet och miljörelaterade fördelar i med</w:t>
            </w:r>
            <w:r>
              <w:softHyphen/>
            </w:r>
            <w:r w:rsidRPr="007007AE">
              <w:t>lemsländerna.</w:t>
            </w:r>
          </w:p>
        </w:tc>
      </w:tr>
      <w:tr w:rsidR="00562D50" w14:paraId="1C5ACDA3" w14:textId="77777777" w:rsidTr="00C45223">
        <w:tc>
          <w:tcPr>
            <w:tcW w:w="1701" w:type="dxa"/>
          </w:tcPr>
          <w:p w14:paraId="33303B9A" w14:textId="77777777" w:rsidR="00562D50" w:rsidRDefault="00BC1FE0" w:rsidP="00562D50">
            <w:pPr>
              <w:pStyle w:val="Brdtextmedindrag"/>
              <w:spacing w:before="120" w:after="120"/>
              <w:ind w:firstLine="0"/>
              <w:jc w:val="left"/>
            </w:pPr>
            <w:r w:rsidRPr="00E238B3">
              <w:t>Verksamhet</w:t>
            </w:r>
          </w:p>
        </w:tc>
        <w:tc>
          <w:tcPr>
            <w:tcW w:w="4962" w:type="dxa"/>
          </w:tcPr>
          <w:p w14:paraId="5C6B52F8" w14:textId="1DE40AD4" w:rsidR="00562D50" w:rsidRDefault="00BC1FE0" w:rsidP="00562D50">
            <w:pPr>
              <w:pStyle w:val="Brdtextmedindrag"/>
              <w:spacing w:before="120" w:after="120"/>
              <w:ind w:firstLine="0"/>
            </w:pPr>
            <w:r w:rsidRPr="007007AE">
              <w:t xml:space="preserve">För att i linje med mandatet främja produktivitet i </w:t>
            </w:r>
            <w:r>
              <w:t>NIB:s</w:t>
            </w:r>
            <w:r w:rsidRPr="007007AE">
              <w:t xml:space="preserve"> medlemsländer ska projekt finansierade av </w:t>
            </w:r>
            <w:r>
              <w:t>institutionen</w:t>
            </w:r>
            <w:r w:rsidRPr="007007AE">
              <w:t xml:space="preserve"> fokusera på teknisk utveckling och innovation, human</w:t>
            </w:r>
            <w:r>
              <w:softHyphen/>
            </w:r>
            <w:r w:rsidRPr="007007AE">
              <w:t>kapital och likvärdiga ekono</w:t>
            </w:r>
            <w:r w:rsidR="00F40C81">
              <w:softHyphen/>
            </w:r>
            <w:r w:rsidRPr="007007AE">
              <w:t>miska möjligheter, infra</w:t>
            </w:r>
            <w:r>
              <w:softHyphen/>
            </w:r>
            <w:r w:rsidRPr="007007AE">
              <w:t>struk</w:t>
            </w:r>
            <w:r>
              <w:softHyphen/>
            </w:r>
            <w:r w:rsidRPr="007007AE">
              <w:t>tur samt marknads</w:t>
            </w:r>
            <w:r w:rsidR="00F40C81">
              <w:softHyphen/>
            </w:r>
            <w:r w:rsidRPr="007007AE">
              <w:t xml:space="preserve">effektivitet och företagsklimat. NIB </w:t>
            </w:r>
            <w:r>
              <w:t xml:space="preserve">lånar bl.a. </w:t>
            </w:r>
            <w:r w:rsidRPr="007007AE">
              <w:t xml:space="preserve">ut </w:t>
            </w:r>
            <w:r>
              <w:t xml:space="preserve">medel </w:t>
            </w:r>
            <w:r w:rsidRPr="007007AE">
              <w:t>till projekt som främjar utsläppsminskningar, förebyggande åtgärder, resurs</w:t>
            </w:r>
            <w:r>
              <w:softHyphen/>
            </w:r>
            <w:r w:rsidRPr="007007AE">
              <w:t>effekti</w:t>
            </w:r>
            <w:r>
              <w:softHyphen/>
            </w:r>
            <w:r w:rsidRPr="007007AE">
              <w:t>vitet, utveck</w:t>
            </w:r>
            <w:r w:rsidR="00F40C81">
              <w:softHyphen/>
            </w:r>
            <w:r w:rsidRPr="007007AE">
              <w:t>ling av ren teknologi och begränsningar av klimat</w:t>
            </w:r>
            <w:r w:rsidR="00F40C81">
              <w:softHyphen/>
            </w:r>
            <w:r w:rsidRPr="007007AE">
              <w:t>förändringar. Ut</w:t>
            </w:r>
            <w:r>
              <w:softHyphen/>
            </w:r>
            <w:r w:rsidRPr="007007AE">
              <w:t>låningen riktar sig både till</w:t>
            </w:r>
            <w:r>
              <w:t xml:space="preserve"> den</w:t>
            </w:r>
            <w:r w:rsidRPr="007007AE">
              <w:t xml:space="preserve"> pri</w:t>
            </w:r>
            <w:r w:rsidR="00A5565E">
              <w:softHyphen/>
            </w:r>
            <w:r w:rsidRPr="007007AE">
              <w:t>vat</w:t>
            </w:r>
            <w:r>
              <w:t>a</w:t>
            </w:r>
            <w:r w:rsidRPr="007007AE">
              <w:t xml:space="preserve"> och </w:t>
            </w:r>
            <w:r>
              <w:t xml:space="preserve">den </w:t>
            </w:r>
            <w:r w:rsidRPr="007007AE">
              <w:t>offentlig</w:t>
            </w:r>
            <w:r>
              <w:t>a</w:t>
            </w:r>
            <w:r w:rsidRPr="007007AE">
              <w:t xml:space="preserve"> sektor</w:t>
            </w:r>
            <w:r>
              <w:t>n</w:t>
            </w:r>
            <w:r w:rsidRPr="007007AE">
              <w:t xml:space="preserve">. Huvuddelen av utlåningen sker i medlemsländerna, men NIB kan även låna ut </w:t>
            </w:r>
            <w:r>
              <w:t xml:space="preserve">medel </w:t>
            </w:r>
            <w:r w:rsidRPr="007007AE">
              <w:t>till länder som inte är medlem</w:t>
            </w:r>
            <w:r w:rsidR="00F40C81">
              <w:softHyphen/>
            </w:r>
            <w:r w:rsidRPr="007007AE">
              <w:t>mar.</w:t>
            </w:r>
          </w:p>
        </w:tc>
      </w:tr>
      <w:tr w:rsidR="00562D50" w14:paraId="45311F52" w14:textId="77777777" w:rsidTr="00C45223">
        <w:tc>
          <w:tcPr>
            <w:tcW w:w="1701" w:type="dxa"/>
          </w:tcPr>
          <w:p w14:paraId="628F9C03" w14:textId="77777777" w:rsidR="00562D50" w:rsidRDefault="00BC1FE0" w:rsidP="00562D50">
            <w:pPr>
              <w:pStyle w:val="Brdtextmedindrag"/>
              <w:spacing w:before="120" w:after="120"/>
              <w:ind w:firstLine="0"/>
              <w:jc w:val="left"/>
            </w:pPr>
            <w:r w:rsidRPr="00E238B3">
              <w:t>Styrning</w:t>
            </w:r>
          </w:p>
        </w:tc>
        <w:tc>
          <w:tcPr>
            <w:tcW w:w="4962" w:type="dxa"/>
          </w:tcPr>
          <w:p w14:paraId="3A6108F7" w14:textId="404B5045" w:rsidR="00562D50" w:rsidRPr="00984E05" w:rsidRDefault="00BC1FE0" w:rsidP="00562D50">
            <w:pPr>
              <w:pStyle w:val="Brdtext"/>
              <w:spacing w:before="120" w:after="120"/>
            </w:pPr>
            <w:r w:rsidRPr="001126BF">
              <w:t>Högsta beslutande organ</w:t>
            </w:r>
            <w:r w:rsidRPr="004531CE">
              <w:t>: Guvernörstyrelsen, som samman</w:t>
            </w:r>
            <w:r w:rsidRPr="004531CE">
              <w:softHyphen/>
            </w:r>
            <w:r w:rsidRPr="00984E05">
              <w:t>träder en gång per år. Sverige representeras av finans</w:t>
            </w:r>
            <w:r w:rsidRPr="00984E05">
              <w:softHyphen/>
              <w:t>mini</w:t>
            </w:r>
            <w:r w:rsidRPr="00984E05">
              <w:softHyphen/>
              <w:t>ster Magdalena Andersson.</w:t>
            </w:r>
          </w:p>
          <w:p w14:paraId="37A1B875" w14:textId="1C3DF3B7" w:rsidR="00562D50" w:rsidRPr="00984E05" w:rsidRDefault="00BC1FE0" w:rsidP="00562D50">
            <w:pPr>
              <w:pStyle w:val="Brdtextmedindrag"/>
              <w:ind w:firstLine="0"/>
            </w:pPr>
            <w:r w:rsidRPr="001126BF">
              <w:t>Organ för beslut</w:t>
            </w:r>
            <w:r w:rsidRPr="004531CE">
              <w:t>: Direktörsstyrelsen. Sverige repre</w:t>
            </w:r>
            <w:r w:rsidR="00F40C81">
              <w:softHyphen/>
            </w:r>
            <w:r w:rsidRPr="004531CE">
              <w:t>senteras för närvarande av Sven Hegelund.</w:t>
            </w:r>
          </w:p>
          <w:p w14:paraId="522E3A58" w14:textId="77777777" w:rsidR="00562D50" w:rsidRPr="00984E05" w:rsidRDefault="00562D50" w:rsidP="00562D50">
            <w:pPr>
              <w:pStyle w:val="Brdtextmedindrag"/>
              <w:ind w:firstLine="0"/>
            </w:pPr>
          </w:p>
          <w:p w14:paraId="528113A4" w14:textId="4C423B51" w:rsidR="00562D50" w:rsidRDefault="00BC1FE0" w:rsidP="00562D50">
            <w:pPr>
              <w:pStyle w:val="Brdtextmedindrag"/>
              <w:ind w:firstLine="0"/>
            </w:pPr>
            <w:r w:rsidRPr="001126BF">
              <w:t>Chef:</w:t>
            </w:r>
            <w:r>
              <w:t xml:space="preserve"> </w:t>
            </w:r>
            <w:r w:rsidRPr="007007AE">
              <w:t>Henrik Normann från Danmark, förordnad t</w:t>
            </w:r>
            <w:r>
              <w:t>.o.m.</w:t>
            </w:r>
            <w:r w:rsidRPr="007007AE">
              <w:t xml:space="preserve"> mars 2021.</w:t>
            </w:r>
          </w:p>
          <w:p w14:paraId="3CDB53F8" w14:textId="77777777" w:rsidR="00562D50" w:rsidRPr="001C21F8" w:rsidRDefault="00562D50" w:rsidP="00562D50">
            <w:pPr>
              <w:pStyle w:val="Brdtextmedindrag"/>
              <w:ind w:firstLine="0"/>
            </w:pPr>
          </w:p>
        </w:tc>
      </w:tr>
      <w:tr w:rsidR="00562D50" w14:paraId="0EEFB5C5" w14:textId="77777777" w:rsidTr="00C45223">
        <w:tc>
          <w:tcPr>
            <w:tcW w:w="1701" w:type="dxa"/>
          </w:tcPr>
          <w:p w14:paraId="088B588C" w14:textId="77777777" w:rsidR="00562D50" w:rsidRDefault="00BC1FE0" w:rsidP="00562D50">
            <w:pPr>
              <w:pStyle w:val="Brdtextmedindrag"/>
              <w:spacing w:before="120" w:after="120"/>
              <w:ind w:firstLine="0"/>
              <w:jc w:val="left"/>
            </w:pPr>
            <w:r w:rsidRPr="00AB014E">
              <w:t>Medlemmar, huvudkontor och antal anställda</w:t>
            </w:r>
          </w:p>
        </w:tc>
        <w:tc>
          <w:tcPr>
            <w:tcW w:w="4962" w:type="dxa"/>
          </w:tcPr>
          <w:p w14:paraId="64D09879" w14:textId="2E82EE16" w:rsidR="00562D50" w:rsidRPr="001126BF" w:rsidRDefault="00BC1FE0" w:rsidP="00562D50">
            <w:pPr>
              <w:pStyle w:val="Brdtextmedindrag"/>
              <w:spacing w:before="120" w:after="120"/>
              <w:ind w:firstLine="0"/>
            </w:pPr>
            <w:r w:rsidRPr="001126BF">
              <w:t>Medlemmar</w:t>
            </w:r>
            <w:r w:rsidRPr="004531CE">
              <w:t>: 8 länder, samtliga i verksamhets</w:t>
            </w:r>
            <w:r w:rsidR="00F40C81">
              <w:softHyphen/>
            </w:r>
            <w:r w:rsidRPr="004531CE">
              <w:t>regio</w:t>
            </w:r>
            <w:r w:rsidR="00F40C81">
              <w:softHyphen/>
            </w:r>
            <w:r w:rsidRPr="004531CE">
              <w:t>nen.</w:t>
            </w:r>
          </w:p>
          <w:p w14:paraId="31763AD7" w14:textId="10BC16B4" w:rsidR="00562D50" w:rsidRPr="00FA7CC3" w:rsidRDefault="00BC1FE0" w:rsidP="00562D50">
            <w:pPr>
              <w:pStyle w:val="Brdtext"/>
              <w:spacing w:before="120" w:after="120"/>
              <w:rPr>
                <w:u w:val="single"/>
              </w:rPr>
            </w:pPr>
            <w:r w:rsidRPr="001126BF">
              <w:t>Huvudkontor</w:t>
            </w:r>
            <w:r w:rsidRPr="004531CE">
              <w:t>:</w:t>
            </w:r>
            <w:r w:rsidRPr="00FA7CC3">
              <w:t xml:space="preserve"> </w:t>
            </w:r>
            <w:r w:rsidRPr="00743795">
              <w:t>Helsingfors, Finland.</w:t>
            </w:r>
          </w:p>
          <w:p w14:paraId="1FBC1EA0" w14:textId="494FE23E" w:rsidR="00562D50" w:rsidRPr="00FA7CC3" w:rsidRDefault="00BC1FE0" w:rsidP="00562D50">
            <w:pPr>
              <w:pStyle w:val="Brdtext"/>
              <w:spacing w:before="120" w:after="120"/>
            </w:pPr>
            <w:r w:rsidRPr="001126BF">
              <w:t>Antal anställda</w:t>
            </w:r>
            <w:r w:rsidRPr="004531CE">
              <w:t>:</w:t>
            </w:r>
            <w:r w:rsidRPr="00FA7CC3">
              <w:t xml:space="preserve"> </w:t>
            </w:r>
            <w:r w:rsidRPr="00743795">
              <w:t>229 personer.</w:t>
            </w:r>
          </w:p>
        </w:tc>
      </w:tr>
      <w:tr w:rsidR="00562D50" w:rsidRPr="00A16050" w14:paraId="7F3AC0ED" w14:textId="77777777" w:rsidTr="00C45223">
        <w:tc>
          <w:tcPr>
            <w:tcW w:w="6663" w:type="dxa"/>
            <w:gridSpan w:val="2"/>
          </w:tcPr>
          <w:p w14:paraId="1D1D11A6" w14:textId="77777777" w:rsidR="00562D50" w:rsidRPr="00A16050" w:rsidRDefault="00BC1FE0" w:rsidP="00562D50">
            <w:pPr>
              <w:pStyle w:val="Brdtextmedindrag"/>
              <w:spacing w:before="120" w:after="120"/>
              <w:ind w:firstLine="0"/>
              <w:jc w:val="left"/>
              <w:rPr>
                <w:b/>
              </w:rPr>
            </w:pPr>
            <w:r w:rsidRPr="00A16050">
              <w:rPr>
                <w:b/>
              </w:rPr>
              <w:t>2. Institutionella frågor</w:t>
            </w:r>
          </w:p>
        </w:tc>
      </w:tr>
      <w:tr w:rsidR="00562D50" w14:paraId="045FDFEA" w14:textId="77777777" w:rsidTr="00C45223">
        <w:tc>
          <w:tcPr>
            <w:tcW w:w="1701" w:type="dxa"/>
          </w:tcPr>
          <w:p w14:paraId="0C084A13" w14:textId="77777777" w:rsidR="00562D50" w:rsidRDefault="00BC1FE0" w:rsidP="00562D50">
            <w:pPr>
              <w:pStyle w:val="Brdtext"/>
              <w:spacing w:before="120" w:after="120"/>
              <w:jc w:val="left"/>
            </w:pPr>
            <w:r w:rsidRPr="000327B8">
              <w:t>Policy för öppenhet</w:t>
            </w:r>
          </w:p>
        </w:tc>
        <w:tc>
          <w:tcPr>
            <w:tcW w:w="4962" w:type="dxa"/>
          </w:tcPr>
          <w:p w14:paraId="350E65B0" w14:textId="19F425B7" w:rsidR="00562D50" w:rsidRDefault="00BC1FE0" w:rsidP="00562D50">
            <w:pPr>
              <w:pStyle w:val="Brdtext"/>
              <w:spacing w:before="120" w:after="120"/>
            </w:pPr>
            <w:r w:rsidRPr="00743795">
              <w:t xml:space="preserve">Bankens policy för öppenhet innebär att banken ska sträva efter att göra information om sina strategier, </w:t>
            </w:r>
            <w:r w:rsidRPr="00743795">
              <w:lastRenderedPageBreak/>
              <w:t>policyer och verksamhet tillgänglig för allmänheten, om det inte finns övertygande skäl för sekretess.</w:t>
            </w:r>
          </w:p>
        </w:tc>
      </w:tr>
      <w:tr w:rsidR="00562D50" w14:paraId="6D5F0FA8" w14:textId="77777777" w:rsidTr="00C45223">
        <w:tc>
          <w:tcPr>
            <w:tcW w:w="1701" w:type="dxa"/>
          </w:tcPr>
          <w:p w14:paraId="6D1DD8B7" w14:textId="77777777" w:rsidR="00562D50" w:rsidRDefault="00BC1FE0" w:rsidP="00562D50">
            <w:pPr>
              <w:pStyle w:val="Brdtext"/>
              <w:spacing w:before="120" w:after="120"/>
              <w:jc w:val="left"/>
            </w:pPr>
            <w:r>
              <w:lastRenderedPageBreak/>
              <w:t>Köns</w:t>
            </w:r>
            <w:r w:rsidRPr="000327B8">
              <w:t>fördelning i institutionen</w:t>
            </w:r>
          </w:p>
        </w:tc>
        <w:tc>
          <w:tcPr>
            <w:tcW w:w="4962" w:type="dxa"/>
          </w:tcPr>
          <w:p w14:paraId="2D0FD3FA" w14:textId="032EF0C2" w:rsidR="00562D50" w:rsidRPr="004531CE" w:rsidRDefault="00BC1FE0" w:rsidP="00562D50">
            <w:pPr>
              <w:pStyle w:val="Brdtext"/>
              <w:spacing w:before="120" w:after="120"/>
            </w:pPr>
            <w:r w:rsidRPr="001126BF">
              <w:t>Andel anställda kvinnor</w:t>
            </w:r>
            <w:r w:rsidRPr="004531CE">
              <w:t xml:space="preserve">: 43 procent. </w:t>
            </w:r>
          </w:p>
          <w:p w14:paraId="5343DC16" w14:textId="4C19AD27" w:rsidR="00562D50" w:rsidRDefault="00BC1FE0" w:rsidP="00562D50">
            <w:pPr>
              <w:pStyle w:val="Brdtext"/>
              <w:spacing w:before="120" w:after="120"/>
            </w:pPr>
            <w:r w:rsidRPr="001126BF">
              <w:t>Andel kvinnor i chefsposition</w:t>
            </w:r>
            <w:r w:rsidRPr="004531CE">
              <w:t>:</w:t>
            </w:r>
            <w:r w:rsidRPr="008C4BFD">
              <w:t xml:space="preserve"> </w:t>
            </w:r>
            <w:r>
              <w:t xml:space="preserve">24 procent. </w:t>
            </w:r>
          </w:p>
        </w:tc>
      </w:tr>
      <w:tr w:rsidR="00562D50" w14:paraId="0DE3C6D4" w14:textId="77777777" w:rsidTr="00C45223">
        <w:tc>
          <w:tcPr>
            <w:tcW w:w="1701" w:type="dxa"/>
          </w:tcPr>
          <w:p w14:paraId="72E88DCC" w14:textId="254F1C01" w:rsidR="00562D50" w:rsidRDefault="00BC1FE0" w:rsidP="00562D50">
            <w:pPr>
              <w:pStyle w:val="Brdtext"/>
              <w:spacing w:before="120" w:after="120"/>
              <w:jc w:val="left"/>
            </w:pPr>
            <w:r>
              <w:t>Löne- och ersättnings</w:t>
            </w:r>
            <w:r w:rsidR="0056685C">
              <w:t>-</w:t>
            </w:r>
            <w:r w:rsidRPr="000327B8">
              <w:t>frågor</w:t>
            </w:r>
          </w:p>
        </w:tc>
        <w:tc>
          <w:tcPr>
            <w:tcW w:w="4962" w:type="dxa"/>
          </w:tcPr>
          <w:p w14:paraId="5E94CF5B" w14:textId="1D4491E3" w:rsidR="00562D50" w:rsidRDefault="00BC1FE0" w:rsidP="00562D50">
            <w:pPr>
              <w:pStyle w:val="Brdtext"/>
              <w:spacing w:before="120" w:after="120"/>
            </w:pPr>
            <w:r>
              <w:t>Direktörss</w:t>
            </w:r>
            <w:r w:rsidRPr="00D35A9B">
              <w:t>tyrelsen beslutar årligen om bankens totala löne</w:t>
            </w:r>
            <w:r>
              <w:t>ökningar</w:t>
            </w:r>
            <w:r w:rsidRPr="00D35A9B">
              <w:t>. Löne</w:t>
            </w:r>
            <w:r>
              <w:t>ökningar</w:t>
            </w:r>
            <w:r w:rsidRPr="00D35A9B">
              <w:t xml:space="preserve"> har två kompo</w:t>
            </w:r>
            <w:r w:rsidR="00F40C81">
              <w:softHyphen/>
            </w:r>
            <w:r w:rsidRPr="00D35A9B">
              <w:t xml:space="preserve">nenter. En del av </w:t>
            </w:r>
            <w:r>
              <w:t>ökningen används för</w:t>
            </w:r>
            <w:r w:rsidRPr="00D35A9B">
              <w:t xml:space="preserve"> justering för individuell prestation, den andra avsätts för personal med specialistfunktioner för att säker</w:t>
            </w:r>
            <w:r>
              <w:softHyphen/>
            </w:r>
            <w:r w:rsidRPr="00D35A9B">
              <w:t>ställa att deras löner är konkurrenskraftiga. Banken använ</w:t>
            </w:r>
            <w:r>
              <w:softHyphen/>
            </w:r>
            <w:r w:rsidRPr="00D35A9B">
              <w:t>der sig av externa referensgrupper vid lönejusteringar. Per</w:t>
            </w:r>
            <w:r>
              <w:softHyphen/>
            </w:r>
            <w:r w:rsidRPr="00D35A9B">
              <w:t>sonalens löner jämförs med lönerna i de nordiska ländernas finansiella sektorer, förutom vad gäller den administrativa personalen, vars löner endast jämförs med den finansiella sektorn i Finland. För vissa specifika befatt</w:t>
            </w:r>
            <w:r>
              <w:softHyphen/>
            </w:r>
            <w:r w:rsidRPr="00D35A9B">
              <w:t>ningar görs även jämförelser med andra</w:t>
            </w:r>
            <w:r>
              <w:t xml:space="preserve"> internationella </w:t>
            </w:r>
            <w:r w:rsidRPr="00D35A9B">
              <w:t>institu</w:t>
            </w:r>
            <w:r>
              <w:softHyphen/>
            </w:r>
            <w:r w:rsidRPr="00D35A9B">
              <w:t>tioner som EBRD, EIB, CEB och OECD.</w:t>
            </w:r>
          </w:p>
        </w:tc>
      </w:tr>
      <w:tr w:rsidR="00562D50" w14:paraId="613B0900" w14:textId="77777777" w:rsidTr="00C45223">
        <w:tc>
          <w:tcPr>
            <w:tcW w:w="6663" w:type="dxa"/>
            <w:gridSpan w:val="2"/>
          </w:tcPr>
          <w:p w14:paraId="764F74A6" w14:textId="77777777" w:rsidR="00562D50" w:rsidRPr="000327B8" w:rsidRDefault="00BC1FE0" w:rsidP="00562D50">
            <w:pPr>
              <w:pStyle w:val="Brdtext"/>
              <w:spacing w:before="120" w:after="120"/>
              <w:jc w:val="left"/>
              <w:rPr>
                <w:b/>
              </w:rPr>
            </w:pPr>
            <w:r w:rsidRPr="000327B8">
              <w:rPr>
                <w:b/>
              </w:rPr>
              <w:t>3. Låne- och resultatramverk</w:t>
            </w:r>
          </w:p>
        </w:tc>
      </w:tr>
      <w:tr w:rsidR="00562D50" w14:paraId="5B291832" w14:textId="77777777" w:rsidTr="00C45223">
        <w:tc>
          <w:tcPr>
            <w:tcW w:w="1701" w:type="dxa"/>
            <w:shd w:val="clear" w:color="auto" w:fill="auto"/>
          </w:tcPr>
          <w:p w14:paraId="30D53937" w14:textId="77777777" w:rsidR="00562D50" w:rsidRDefault="00BC1FE0" w:rsidP="00562D50">
            <w:pPr>
              <w:pStyle w:val="Brdtext"/>
              <w:spacing w:before="120" w:after="120"/>
              <w:jc w:val="left"/>
            </w:pPr>
            <w:r w:rsidRPr="008C11B9">
              <w:t>Låneramverk</w:t>
            </w:r>
          </w:p>
        </w:tc>
        <w:tc>
          <w:tcPr>
            <w:tcW w:w="4962" w:type="dxa"/>
            <w:shd w:val="clear" w:color="auto" w:fill="auto"/>
          </w:tcPr>
          <w:p w14:paraId="7F00C240" w14:textId="14AC7BCC" w:rsidR="00562D50" w:rsidRDefault="00BC1FE0" w:rsidP="00562D50">
            <w:pPr>
              <w:pStyle w:val="Brdtext"/>
              <w:spacing w:before="120" w:after="120"/>
            </w:pPr>
            <w:r w:rsidRPr="00D35A9B">
              <w:t xml:space="preserve">NIB lånar ut </w:t>
            </w:r>
            <w:r>
              <w:t xml:space="preserve">medel </w:t>
            </w:r>
            <w:r w:rsidRPr="00D35A9B">
              <w:t>till marknadsmässiga villkor</w:t>
            </w:r>
            <w:r>
              <w:t>.</w:t>
            </w:r>
            <w:r w:rsidRPr="00D35A9B">
              <w:t xml:space="preserve"> Banken tillhandahåller långfristig finan</w:t>
            </w:r>
            <w:r>
              <w:softHyphen/>
            </w:r>
            <w:r w:rsidRPr="00D35A9B">
              <w:t>siering till projekt som främjar produktivitet och miljö</w:t>
            </w:r>
            <w:r>
              <w:softHyphen/>
            </w:r>
            <w:r w:rsidRPr="00D35A9B">
              <w:t>rela</w:t>
            </w:r>
            <w:r w:rsidR="004D4560">
              <w:softHyphen/>
            </w:r>
            <w:r w:rsidRPr="00D35A9B">
              <w:t>terade fördelar i framför allt medlemsländerna.</w:t>
            </w:r>
          </w:p>
        </w:tc>
      </w:tr>
      <w:tr w:rsidR="00562D50" w14:paraId="1D53CF02" w14:textId="77777777" w:rsidTr="00C45223">
        <w:tc>
          <w:tcPr>
            <w:tcW w:w="1701" w:type="dxa"/>
          </w:tcPr>
          <w:p w14:paraId="5292153F" w14:textId="7E213D16" w:rsidR="00562D50" w:rsidRDefault="00BC1FE0" w:rsidP="00562D50">
            <w:pPr>
              <w:pStyle w:val="Brdtext"/>
              <w:spacing w:before="120" w:after="120"/>
              <w:jc w:val="left"/>
            </w:pPr>
            <w:r>
              <w:t>Resultat</w:t>
            </w:r>
            <w:r w:rsidR="0056685C">
              <w:t>-</w:t>
            </w:r>
            <w:r>
              <w:t>ramverk</w:t>
            </w:r>
          </w:p>
        </w:tc>
        <w:tc>
          <w:tcPr>
            <w:tcW w:w="4962" w:type="dxa"/>
          </w:tcPr>
          <w:p w14:paraId="4945FEFB" w14:textId="5EDDC80A" w:rsidR="00562D50" w:rsidRPr="008D4936" w:rsidRDefault="00BC1FE0" w:rsidP="00562D50">
            <w:pPr>
              <w:pStyle w:val="Brdtext"/>
              <w:spacing w:before="120" w:after="120"/>
            </w:pPr>
            <w:r w:rsidRPr="00D35A9B">
              <w:t>År 2016 började NIB att utföra projektutvärderingar för redan genomförda projekt, inom sin nya över</w:t>
            </w:r>
            <w:r w:rsidR="00F40C81">
              <w:softHyphen/>
            </w:r>
            <w:r w:rsidRPr="00D35A9B">
              <w:t>vaknings- och utvärderingsfunktion för mandatupp</w:t>
            </w:r>
            <w:r w:rsidR="00F40C81">
              <w:softHyphen/>
            </w:r>
            <w:r w:rsidRPr="00D35A9B">
              <w:t>fyllnad. Syftet med dessa är att utvärdera genom</w:t>
            </w:r>
            <w:r w:rsidR="00F40C81">
              <w:softHyphen/>
            </w:r>
            <w:r w:rsidRPr="00D35A9B">
              <w:t>förandet och långsiktiga resul</w:t>
            </w:r>
            <w:r>
              <w:softHyphen/>
            </w:r>
            <w:r w:rsidRPr="00D35A9B">
              <w:t>tat. Utvärderingarna startar som regel tre år efter att ett projekt inletts.</w:t>
            </w:r>
          </w:p>
        </w:tc>
      </w:tr>
      <w:tr w:rsidR="00562D50" w14:paraId="369EAA58" w14:textId="77777777" w:rsidTr="00C45223">
        <w:tc>
          <w:tcPr>
            <w:tcW w:w="6663" w:type="dxa"/>
            <w:gridSpan w:val="2"/>
          </w:tcPr>
          <w:p w14:paraId="333941D0" w14:textId="77777777" w:rsidR="00562D50" w:rsidRDefault="00BC1FE0" w:rsidP="00562D50">
            <w:pPr>
              <w:pStyle w:val="Brdtext"/>
              <w:spacing w:before="120" w:after="120"/>
              <w:jc w:val="left"/>
            </w:pPr>
            <w:r w:rsidRPr="000327B8">
              <w:rPr>
                <w:b/>
              </w:rPr>
              <w:t>4. Finansiell information</w:t>
            </w:r>
          </w:p>
        </w:tc>
      </w:tr>
      <w:tr w:rsidR="00562D50" w14:paraId="62A5152E" w14:textId="77777777" w:rsidTr="00C45223">
        <w:tc>
          <w:tcPr>
            <w:tcW w:w="1701" w:type="dxa"/>
          </w:tcPr>
          <w:p w14:paraId="7FF9CD61" w14:textId="77777777" w:rsidR="00562D50" w:rsidRDefault="00BC1FE0" w:rsidP="00562D50">
            <w:pPr>
              <w:pStyle w:val="Brdtext"/>
              <w:spacing w:before="120" w:after="120"/>
              <w:jc w:val="left"/>
            </w:pPr>
            <w:r w:rsidRPr="000327B8">
              <w:t>Totalt ägarkapital</w:t>
            </w:r>
          </w:p>
        </w:tc>
        <w:tc>
          <w:tcPr>
            <w:tcW w:w="4962" w:type="dxa"/>
          </w:tcPr>
          <w:p w14:paraId="2D48F328" w14:textId="0F5FC953" w:rsidR="00562D50" w:rsidRDefault="00BC1FE0" w:rsidP="00562D50">
            <w:pPr>
              <w:pStyle w:val="Brdtext"/>
              <w:spacing w:before="120" w:after="120"/>
            </w:pPr>
            <w:r w:rsidRPr="000034DD">
              <w:t>8</w:t>
            </w:r>
            <w:r w:rsidR="00D7464D">
              <w:t>4</w:t>
            </w:r>
            <w:r w:rsidRPr="000034DD">
              <w:t xml:space="preserve"> miljarder</w:t>
            </w:r>
            <w:r w:rsidR="00D7464D">
              <w:t xml:space="preserve"> kronor</w:t>
            </w:r>
            <w:r w:rsidRPr="000034DD">
              <w:t xml:space="preserve">, varav </w:t>
            </w:r>
            <w:r w:rsidR="00D7464D">
              <w:t>8,5</w:t>
            </w:r>
            <w:r w:rsidRPr="000034DD">
              <w:t xml:space="preserve"> miljarder </w:t>
            </w:r>
            <w:r w:rsidR="00D7464D">
              <w:t>kronor</w:t>
            </w:r>
            <w:r w:rsidRPr="000034DD">
              <w:t xml:space="preserve"> i inbetalt kapital.</w:t>
            </w:r>
          </w:p>
        </w:tc>
      </w:tr>
      <w:tr w:rsidR="00562D50" w14:paraId="52AB74F4" w14:textId="77777777" w:rsidTr="00C45223">
        <w:tc>
          <w:tcPr>
            <w:tcW w:w="1701" w:type="dxa"/>
          </w:tcPr>
          <w:p w14:paraId="722A62C5" w14:textId="403596CE" w:rsidR="00562D50" w:rsidRDefault="00BC1FE0" w:rsidP="00562D50">
            <w:pPr>
              <w:pStyle w:val="Brdtext"/>
              <w:spacing w:before="120" w:after="120"/>
              <w:jc w:val="left"/>
            </w:pPr>
            <w:r>
              <w:t>Insatser</w:t>
            </w:r>
            <w:r w:rsidRPr="00F65A5A">
              <w:t xml:space="preserve"> som </w:t>
            </w:r>
            <w:r w:rsidRPr="000034DD">
              <w:t>utbetalades 2018 och 2019 samt</w:t>
            </w:r>
            <w:r>
              <w:t xml:space="preserve"> utestående insatser</w:t>
            </w:r>
          </w:p>
        </w:tc>
        <w:tc>
          <w:tcPr>
            <w:tcW w:w="4962" w:type="dxa"/>
          </w:tcPr>
          <w:p w14:paraId="4A7BBC8D" w14:textId="32465854" w:rsidR="00562D50" w:rsidRPr="001126BF" w:rsidRDefault="00BC1FE0" w:rsidP="00562D50">
            <w:pPr>
              <w:pStyle w:val="Brdtext"/>
              <w:spacing w:before="120" w:after="120"/>
            </w:pPr>
            <w:r w:rsidRPr="001126BF">
              <w:t>Utbetalda lån</w:t>
            </w:r>
            <w:r w:rsidRPr="004531CE">
              <w:t>:</w:t>
            </w:r>
          </w:p>
          <w:p w14:paraId="5CA8354F" w14:textId="36E25561" w:rsidR="00562D50" w:rsidRDefault="00BC1FE0" w:rsidP="00934B50">
            <w:pPr>
              <w:pStyle w:val="Brdtext"/>
              <w:numPr>
                <w:ilvl w:val="0"/>
                <w:numId w:val="21"/>
              </w:numPr>
              <w:spacing w:before="120" w:after="120"/>
            </w:pPr>
            <w:r>
              <w:t>2018: Insatser för totalt 4</w:t>
            </w:r>
            <w:r w:rsidR="00A36F6E">
              <w:t>0,2</w:t>
            </w:r>
            <w:r>
              <w:t xml:space="preserve"> miljarder </w:t>
            </w:r>
            <w:r w:rsidR="00A36F6E">
              <w:t>kronor</w:t>
            </w:r>
            <w:r>
              <w:t>, varav 100 procent avsåg icke-biståndssubventionerade insatser.</w:t>
            </w:r>
          </w:p>
          <w:p w14:paraId="1C4E0EF5" w14:textId="7888FB52" w:rsidR="00562D50" w:rsidRDefault="00BC1FE0" w:rsidP="00934B50">
            <w:pPr>
              <w:pStyle w:val="Brdtext"/>
              <w:numPr>
                <w:ilvl w:val="0"/>
                <w:numId w:val="21"/>
              </w:numPr>
              <w:spacing w:before="120" w:after="120"/>
            </w:pPr>
            <w:r>
              <w:t>2019: Insatser för totalt 2</w:t>
            </w:r>
            <w:r w:rsidR="00A36F6E">
              <w:t>7,1</w:t>
            </w:r>
            <w:r>
              <w:t xml:space="preserve"> miljarder </w:t>
            </w:r>
            <w:r w:rsidR="00A36F6E">
              <w:t>kronor</w:t>
            </w:r>
            <w:r>
              <w:t>, varav 100 procent avsåg icke-biståndssubven</w:t>
            </w:r>
            <w:r>
              <w:softHyphen/>
              <w:t>tione</w:t>
            </w:r>
            <w:r>
              <w:softHyphen/>
              <w:t>rade insatser.</w:t>
            </w:r>
          </w:p>
          <w:p w14:paraId="5F1C1055" w14:textId="1558267A" w:rsidR="00562D50" w:rsidRPr="00E34F3E" w:rsidRDefault="00BC1FE0" w:rsidP="00562D50">
            <w:pPr>
              <w:pStyle w:val="Brdtext"/>
              <w:spacing w:before="120" w:after="120"/>
            </w:pPr>
            <w:r w:rsidRPr="001126BF">
              <w:t>Utestående utlåning</w:t>
            </w:r>
            <w:r w:rsidRPr="004531CE">
              <w:t>:</w:t>
            </w:r>
            <w:r>
              <w:t xml:space="preserve"> 1</w:t>
            </w:r>
            <w:r w:rsidR="00A36F6E">
              <w:t>89,7</w:t>
            </w:r>
            <w:r>
              <w:t xml:space="preserve"> miljarder </w:t>
            </w:r>
            <w:r w:rsidR="00A36F6E">
              <w:t>kronor.</w:t>
            </w:r>
          </w:p>
        </w:tc>
      </w:tr>
      <w:tr w:rsidR="00562D50" w:rsidRPr="0072642C" w14:paraId="72F70B06" w14:textId="77777777" w:rsidTr="00C45223">
        <w:tc>
          <w:tcPr>
            <w:tcW w:w="1701" w:type="dxa"/>
          </w:tcPr>
          <w:p w14:paraId="16B299F2" w14:textId="77777777" w:rsidR="00562D50" w:rsidRDefault="00BC1FE0" w:rsidP="00562D50">
            <w:pPr>
              <w:pStyle w:val="Brdtext"/>
              <w:spacing w:before="120" w:after="120"/>
              <w:jc w:val="left"/>
            </w:pPr>
            <w:r>
              <w:lastRenderedPageBreak/>
              <w:t>Annan f</w:t>
            </w:r>
            <w:r w:rsidRPr="000327B8">
              <w:t>inansiell</w:t>
            </w:r>
            <w:r w:rsidRPr="000327B8" w:rsidDel="008B1EA1">
              <w:t xml:space="preserve"> </w:t>
            </w:r>
            <w:r>
              <w:t>information</w:t>
            </w:r>
            <w:r w:rsidRPr="000327B8">
              <w:t xml:space="preserve"> </w:t>
            </w:r>
          </w:p>
        </w:tc>
        <w:tc>
          <w:tcPr>
            <w:tcW w:w="4962" w:type="dxa"/>
          </w:tcPr>
          <w:p w14:paraId="5CC8A291" w14:textId="50819C53" w:rsidR="00562D50" w:rsidRDefault="00BC1FE0" w:rsidP="00562D50">
            <w:pPr>
              <w:pStyle w:val="Brdtext"/>
              <w:spacing w:before="120" w:after="120"/>
              <w:jc w:val="left"/>
            </w:pPr>
            <w:r w:rsidRPr="001126BF">
              <w:t>Andel oreglerade fordringar</w:t>
            </w:r>
            <w:r w:rsidRPr="004531CE">
              <w:t>:</w:t>
            </w:r>
            <w:r>
              <w:t xml:space="preserve"> </w:t>
            </w:r>
            <w:r w:rsidRPr="009D6D7C">
              <w:t>0 procent.</w:t>
            </w:r>
          </w:p>
          <w:p w14:paraId="181183B9" w14:textId="4F649BE5" w:rsidR="00562D50" w:rsidRPr="001B5B4A" w:rsidRDefault="00BC1FE0" w:rsidP="00562D50">
            <w:pPr>
              <w:pStyle w:val="Brdtext"/>
              <w:spacing w:before="120" w:after="120"/>
              <w:jc w:val="left"/>
            </w:pPr>
            <w:r w:rsidRPr="001126BF">
              <w:t>Kreditbetyg</w:t>
            </w:r>
            <w:r w:rsidRPr="004531CE">
              <w:t>:</w:t>
            </w:r>
            <w:r>
              <w:t xml:space="preserve"> </w:t>
            </w:r>
            <w:r w:rsidRPr="009D6D7C">
              <w:t xml:space="preserve">AAA, </w:t>
            </w:r>
            <w:proofErr w:type="spellStart"/>
            <w:r w:rsidRPr="009D6D7C">
              <w:t>aaa</w:t>
            </w:r>
            <w:proofErr w:type="spellEnd"/>
            <w:r w:rsidRPr="009D6D7C">
              <w:t xml:space="preserve"> (</w:t>
            </w:r>
            <w:proofErr w:type="spellStart"/>
            <w:r w:rsidRPr="009D6D7C">
              <w:t>stand</w:t>
            </w:r>
            <w:proofErr w:type="spellEnd"/>
            <w:r w:rsidRPr="009D6D7C">
              <w:t xml:space="preserve"> </w:t>
            </w:r>
            <w:proofErr w:type="spellStart"/>
            <w:r w:rsidRPr="009D6D7C">
              <w:t>alone</w:t>
            </w:r>
            <w:proofErr w:type="spellEnd"/>
            <w:r w:rsidRPr="009D6D7C">
              <w:t>-betyg).</w:t>
            </w:r>
          </w:p>
        </w:tc>
      </w:tr>
      <w:tr w:rsidR="00562D50" w14:paraId="59042D8F" w14:textId="77777777" w:rsidTr="00C45223">
        <w:tc>
          <w:tcPr>
            <w:tcW w:w="6663" w:type="dxa"/>
            <w:gridSpan w:val="2"/>
          </w:tcPr>
          <w:p w14:paraId="0A6ED593" w14:textId="77777777" w:rsidR="00562D50" w:rsidRPr="00D4045C" w:rsidRDefault="00BC1FE0" w:rsidP="00562D50">
            <w:pPr>
              <w:pStyle w:val="Brdtext"/>
              <w:spacing w:before="120" w:after="120"/>
              <w:jc w:val="left"/>
              <w:rPr>
                <w:b/>
              </w:rPr>
            </w:pPr>
            <w:r w:rsidRPr="00D4045C">
              <w:rPr>
                <w:b/>
              </w:rPr>
              <w:t>5. Sveriges roll i institutionen</w:t>
            </w:r>
          </w:p>
        </w:tc>
      </w:tr>
      <w:tr w:rsidR="00562D50" w14:paraId="1CD6AE3A" w14:textId="77777777" w:rsidTr="00C45223">
        <w:tc>
          <w:tcPr>
            <w:tcW w:w="1701" w:type="dxa"/>
          </w:tcPr>
          <w:p w14:paraId="1054B9E4" w14:textId="77777777" w:rsidR="00562D50" w:rsidRDefault="00BC1FE0" w:rsidP="00562D50">
            <w:pPr>
              <w:pStyle w:val="Brdtext"/>
              <w:spacing w:before="120" w:after="120"/>
              <w:jc w:val="left"/>
            </w:pPr>
            <w:r w:rsidRPr="00D4045C">
              <w:t>Svensk ägar- och röstandel</w:t>
            </w:r>
          </w:p>
        </w:tc>
        <w:tc>
          <w:tcPr>
            <w:tcW w:w="4962" w:type="dxa"/>
          </w:tcPr>
          <w:p w14:paraId="1D6C2BBC" w14:textId="2448F597" w:rsidR="00562D50" w:rsidRPr="004531CE" w:rsidRDefault="00BC1FE0" w:rsidP="00562D50">
            <w:pPr>
              <w:pStyle w:val="Brdtext"/>
              <w:spacing w:before="120" w:after="120"/>
            </w:pPr>
            <w:r w:rsidRPr="001126BF">
              <w:t>Inbetalt kapital</w:t>
            </w:r>
            <w:r w:rsidRPr="004531CE">
              <w:t>: 2</w:t>
            </w:r>
            <w:r w:rsidR="000D708B" w:rsidRPr="004531CE">
              <w:t>,9 miljarder kronor</w:t>
            </w:r>
            <w:r w:rsidRPr="004531CE">
              <w:t>.</w:t>
            </w:r>
          </w:p>
          <w:p w14:paraId="59D67ED9" w14:textId="412EE201" w:rsidR="00562D50" w:rsidRPr="00984E05" w:rsidRDefault="00BC1FE0" w:rsidP="00562D50">
            <w:pPr>
              <w:pStyle w:val="Brdtext"/>
              <w:spacing w:before="120" w:after="120"/>
            </w:pPr>
            <w:r w:rsidRPr="001126BF">
              <w:t>Garantikapital</w:t>
            </w:r>
            <w:r w:rsidRPr="004531CE">
              <w:t>: 2</w:t>
            </w:r>
            <w:r w:rsidR="000D708B" w:rsidRPr="004531CE">
              <w:t xml:space="preserve">6,1 </w:t>
            </w:r>
            <w:r w:rsidRPr="004531CE">
              <w:t xml:space="preserve">miljarder </w:t>
            </w:r>
            <w:r w:rsidR="000D708B" w:rsidRPr="004531CE">
              <w:t>kronor</w:t>
            </w:r>
            <w:r w:rsidRPr="004531CE">
              <w:t>.</w:t>
            </w:r>
          </w:p>
          <w:p w14:paraId="14CD237A" w14:textId="03A07D7D" w:rsidR="00562D50" w:rsidRDefault="00BC1FE0" w:rsidP="00562D50">
            <w:pPr>
              <w:pStyle w:val="Brdtext"/>
              <w:spacing w:before="120" w:after="120"/>
              <w:jc w:val="left"/>
            </w:pPr>
            <w:r w:rsidRPr="001126BF">
              <w:t>Svensk röst- och ägarandel</w:t>
            </w:r>
            <w:r w:rsidRPr="004531CE">
              <w:t>: Ägarandelen i NIB är 34,6 procent och röstandelen är 12</w:t>
            </w:r>
            <w:r w:rsidRPr="00DB64B5">
              <w:t>,5 procent (de åtta medlemsländerna har varsin röst).</w:t>
            </w:r>
          </w:p>
        </w:tc>
      </w:tr>
      <w:tr w:rsidR="00562D50" w14:paraId="4702FD37" w14:textId="77777777" w:rsidTr="00C45223">
        <w:tc>
          <w:tcPr>
            <w:tcW w:w="1701" w:type="dxa"/>
          </w:tcPr>
          <w:p w14:paraId="72E6B5AB" w14:textId="77777777" w:rsidR="00562D50" w:rsidRDefault="00BC1FE0" w:rsidP="00562D50">
            <w:pPr>
              <w:pStyle w:val="Brdtext"/>
              <w:spacing w:before="120" w:after="120"/>
              <w:jc w:val="left"/>
            </w:pPr>
            <w:r w:rsidRPr="009E2C34">
              <w:t>Svenskt bidrag till institutionen</w:t>
            </w:r>
            <w:r>
              <w:t xml:space="preserve"> 2019 och 2020</w:t>
            </w:r>
          </w:p>
        </w:tc>
        <w:tc>
          <w:tcPr>
            <w:tcW w:w="4962" w:type="dxa"/>
          </w:tcPr>
          <w:p w14:paraId="17D44FB8" w14:textId="0279213D" w:rsidR="00562D50" w:rsidRPr="00795602" w:rsidRDefault="00BC1FE0" w:rsidP="00562D50">
            <w:pPr>
              <w:pStyle w:val="Brdtext"/>
              <w:spacing w:before="120" w:after="120"/>
            </w:pPr>
            <w:r w:rsidRPr="00DB64B5">
              <w:t>Under perioden har Sverige inte bidragit med ytterligare medel till NIB</w:t>
            </w:r>
            <w:r>
              <w:t>.</w:t>
            </w:r>
          </w:p>
        </w:tc>
      </w:tr>
      <w:tr w:rsidR="00562D50" w14:paraId="0E1A74C0" w14:textId="77777777" w:rsidTr="00C45223">
        <w:tc>
          <w:tcPr>
            <w:tcW w:w="1701" w:type="dxa"/>
          </w:tcPr>
          <w:p w14:paraId="58B909BC" w14:textId="77777777" w:rsidR="00562D50" w:rsidRPr="00D4045C" w:rsidRDefault="00BC1FE0" w:rsidP="00562D50">
            <w:pPr>
              <w:pStyle w:val="Brdtext"/>
              <w:spacing w:before="120" w:after="120"/>
              <w:jc w:val="left"/>
            </w:pPr>
            <w:r>
              <w:t>Sveriges valkrets</w:t>
            </w:r>
          </w:p>
        </w:tc>
        <w:tc>
          <w:tcPr>
            <w:tcW w:w="4962" w:type="dxa"/>
          </w:tcPr>
          <w:p w14:paraId="4DB75A92" w14:textId="75E37CD3" w:rsidR="00562D50" w:rsidRPr="00F511B2" w:rsidRDefault="00BC1FE0" w:rsidP="00562D50">
            <w:pPr>
              <w:pStyle w:val="Brdtext"/>
              <w:spacing w:before="120" w:after="120"/>
            </w:pPr>
            <w:r w:rsidRPr="00DB64B5">
              <w:t>Styrelsen är inte indelad i valkretsar.</w:t>
            </w:r>
          </w:p>
        </w:tc>
      </w:tr>
      <w:tr w:rsidR="00562D50" w14:paraId="65810948" w14:textId="77777777" w:rsidTr="00C45223">
        <w:tc>
          <w:tcPr>
            <w:tcW w:w="1701" w:type="dxa"/>
          </w:tcPr>
          <w:p w14:paraId="27FD97D5" w14:textId="77777777" w:rsidR="00562D50" w:rsidRPr="00D4045C" w:rsidRDefault="00BC1FE0" w:rsidP="00562D50">
            <w:pPr>
              <w:pStyle w:val="Brdtext"/>
              <w:spacing w:before="120" w:after="120"/>
              <w:jc w:val="left"/>
            </w:pPr>
            <w:r w:rsidRPr="00D4045C">
              <w:t>Svenskar i institutionen</w:t>
            </w:r>
          </w:p>
        </w:tc>
        <w:tc>
          <w:tcPr>
            <w:tcW w:w="4962" w:type="dxa"/>
          </w:tcPr>
          <w:p w14:paraId="46B6950E" w14:textId="248A40D7" w:rsidR="00562D50" w:rsidRPr="00D4045C" w:rsidRDefault="00BC1FE0" w:rsidP="00562D50">
            <w:pPr>
              <w:pStyle w:val="Brdtext"/>
              <w:spacing w:before="120" w:after="120"/>
            </w:pPr>
            <w:r w:rsidRPr="00DB64B5">
              <w:t>13 personer, varav 1 i ledande ställning (ledningsgruppen).</w:t>
            </w:r>
          </w:p>
        </w:tc>
      </w:tr>
      <w:tr w:rsidR="00562D50" w14:paraId="6CA277C9" w14:textId="77777777" w:rsidTr="00C45223">
        <w:tc>
          <w:tcPr>
            <w:tcW w:w="1701" w:type="dxa"/>
          </w:tcPr>
          <w:p w14:paraId="224E0F23" w14:textId="77777777" w:rsidR="00562D50" w:rsidRPr="00D4045C" w:rsidRDefault="00BC1FE0" w:rsidP="00562D50">
            <w:pPr>
              <w:pStyle w:val="Brdtext"/>
              <w:spacing w:before="120" w:after="120"/>
              <w:jc w:val="left"/>
            </w:pPr>
            <w:r>
              <w:t>Sveriges andel av institution</w:t>
            </w:r>
            <w:r w:rsidRPr="00D4045C">
              <w:t>ens upphandling</w:t>
            </w:r>
          </w:p>
        </w:tc>
        <w:tc>
          <w:tcPr>
            <w:tcW w:w="4962" w:type="dxa"/>
          </w:tcPr>
          <w:p w14:paraId="27A76E7C" w14:textId="4A464D2E" w:rsidR="00562D50" w:rsidRPr="00815F6F" w:rsidRDefault="00BC1FE0" w:rsidP="00562D50">
            <w:pPr>
              <w:pStyle w:val="Brdtext"/>
              <w:spacing w:before="120" w:after="120"/>
            </w:pPr>
            <w:r>
              <w:t xml:space="preserve">6 procent. </w:t>
            </w:r>
          </w:p>
          <w:p w14:paraId="5D464A6F" w14:textId="77777777" w:rsidR="00562D50" w:rsidRPr="00480949" w:rsidRDefault="00562D50" w:rsidP="00562D50">
            <w:pPr>
              <w:pStyle w:val="Brdtext"/>
              <w:spacing w:before="120" w:after="120"/>
              <w:rPr>
                <w:strike/>
              </w:rPr>
            </w:pPr>
          </w:p>
        </w:tc>
      </w:tr>
    </w:tbl>
    <w:p w14:paraId="46613526" w14:textId="2FDA56B4" w:rsidR="00562D50" w:rsidRDefault="00562D50" w:rsidP="00562D50">
      <w:pPr>
        <w:pStyle w:val="Brdtext"/>
      </w:pPr>
    </w:p>
    <w:p w14:paraId="1B71A54C" w14:textId="77777777" w:rsidR="00562D50" w:rsidRDefault="00BC1FE0">
      <w:pPr>
        <w:spacing w:line="2" w:lineRule="auto"/>
        <w:rPr>
          <w:rFonts w:ascii="Times New Roman" w:eastAsiaTheme="minorHAnsi" w:hAnsi="Times New Roman" w:cstheme="minorBidi"/>
          <w:sz w:val="26"/>
          <w:szCs w:val="22"/>
        </w:rPr>
      </w:pPr>
      <w:r>
        <w:br w:type="page"/>
      </w:r>
    </w:p>
    <w:p w14:paraId="663CF475" w14:textId="7EBAF5F4" w:rsidR="00562D50" w:rsidRDefault="00BC1FE0" w:rsidP="00562D50">
      <w:pPr>
        <w:pStyle w:val="Rubrik2utannumrering"/>
      </w:pPr>
      <w:r>
        <w:lastRenderedPageBreak/>
        <w:t>Världsbanksgruppen:</w:t>
      </w:r>
      <w:r w:rsidDel="00D87B0D">
        <w:t xml:space="preserve"> Internationella</w:t>
      </w:r>
      <w:r>
        <w:t xml:space="preserve"> återuppbyggnads- och utvecklingsbanken, </w:t>
      </w:r>
      <w:r w:rsidRPr="0077131B">
        <w:t>Internationella utvecklingsfonden</w:t>
      </w:r>
      <w:r>
        <w:t>,</w:t>
      </w:r>
      <w:r w:rsidRPr="0077131B">
        <w:t xml:space="preserve"> </w:t>
      </w:r>
      <w:r>
        <w:t>Internationella finansieringsbolaget och Multilaterala investeringsgarantiorganet</w:t>
      </w:r>
      <w:r>
        <w:rPr>
          <w:rStyle w:val="Fotnotsreferens"/>
        </w:rPr>
        <w:footnoteReference w:id="14"/>
      </w:r>
    </w:p>
    <w:tbl>
      <w:tblPr>
        <w:tblW w:w="5000" w:type="pct"/>
        <w:tblLayout w:type="fixed"/>
        <w:tblLook w:val="04A0" w:firstRow="1" w:lastRow="0" w:firstColumn="1" w:lastColumn="0" w:noHBand="0" w:noVBand="1"/>
      </w:tblPr>
      <w:tblGrid>
        <w:gridCol w:w="1520"/>
        <w:gridCol w:w="4377"/>
      </w:tblGrid>
      <w:tr w:rsidR="00562D50" w14:paraId="5A44F3D3" w14:textId="77777777" w:rsidTr="00C45223">
        <w:tc>
          <w:tcPr>
            <w:tcW w:w="6663" w:type="dxa"/>
            <w:gridSpan w:val="2"/>
          </w:tcPr>
          <w:p w14:paraId="252D69EA" w14:textId="77777777" w:rsidR="00562D50" w:rsidRPr="00AB014E" w:rsidRDefault="00BC1FE0" w:rsidP="00562D50">
            <w:pPr>
              <w:pStyle w:val="Brdtext"/>
              <w:spacing w:before="120" w:after="120"/>
              <w:rPr>
                <w:b/>
              </w:rPr>
            </w:pPr>
            <w:r w:rsidRPr="00AB014E">
              <w:rPr>
                <w:b/>
              </w:rPr>
              <w:t>1. Grundläggande information</w:t>
            </w:r>
          </w:p>
        </w:tc>
      </w:tr>
      <w:tr w:rsidR="00562D50" w14:paraId="7845E700" w14:textId="77777777" w:rsidTr="00C45223">
        <w:tc>
          <w:tcPr>
            <w:tcW w:w="1701" w:type="dxa"/>
          </w:tcPr>
          <w:p w14:paraId="224AB9E0" w14:textId="77777777" w:rsidR="00562D50" w:rsidRDefault="00BC1FE0" w:rsidP="00562D50">
            <w:pPr>
              <w:pStyle w:val="Brdtextmedindrag"/>
              <w:spacing w:before="120" w:after="120"/>
              <w:ind w:firstLine="0"/>
              <w:jc w:val="left"/>
            </w:pPr>
            <w:r w:rsidRPr="00E238B3">
              <w:t>Mandat</w:t>
            </w:r>
          </w:p>
        </w:tc>
        <w:tc>
          <w:tcPr>
            <w:tcW w:w="4962" w:type="dxa"/>
          </w:tcPr>
          <w:p w14:paraId="27C98026" w14:textId="5F074D84" w:rsidR="00562D50" w:rsidRDefault="00BC1FE0" w:rsidP="00562D50">
            <w:pPr>
              <w:pStyle w:val="Brdtextmedindrag"/>
              <w:spacing w:before="120" w:after="120"/>
              <w:ind w:firstLine="0"/>
            </w:pPr>
            <w:r w:rsidRPr="005F25B8">
              <w:t>Uppdraget för hela Världsbanksgruppen, som grun</w:t>
            </w:r>
            <w:r w:rsidR="00F40C81">
              <w:softHyphen/>
            </w:r>
            <w:r w:rsidRPr="005F25B8">
              <w:t>dades 1944, är att minska fattigdom genom att stödja en inklu</w:t>
            </w:r>
            <w:r>
              <w:softHyphen/>
            </w:r>
            <w:r w:rsidRPr="005F25B8">
              <w:t xml:space="preserve">derande och hållbar globalisering, stärka tillväxten med hänsyn till miljön </w:t>
            </w:r>
            <w:r>
              <w:t>samt</w:t>
            </w:r>
            <w:r w:rsidRPr="005F25B8">
              <w:t xml:space="preserve"> skapa möjligheter och hopp för individer. Uppdraget har konkretiserats i två övergripande mål: att utrota extrem fattigdom, vilket </w:t>
            </w:r>
            <w:r>
              <w:t>konkretiserats som</w:t>
            </w:r>
            <w:r w:rsidRPr="005F25B8">
              <w:t xml:space="preserve"> att andelen som lever på mindre än 1,90 US-dollar per dag inte ska överstiga 3 procent 2030</w:t>
            </w:r>
            <w:r>
              <w:t>,</w:t>
            </w:r>
            <w:r w:rsidRPr="005F25B8">
              <w:t xml:space="preserve"> och att främja delat väl</w:t>
            </w:r>
            <w:r>
              <w:softHyphen/>
            </w:r>
            <w:r w:rsidRPr="005F25B8">
              <w:t>stånd, vilket definieras som att arbeta för inkomstökning för de fattigaste 40 procenten i varje land.</w:t>
            </w:r>
          </w:p>
        </w:tc>
      </w:tr>
      <w:tr w:rsidR="00562D50" w14:paraId="70E10A8A" w14:textId="77777777" w:rsidTr="00C45223">
        <w:tc>
          <w:tcPr>
            <w:tcW w:w="1701" w:type="dxa"/>
          </w:tcPr>
          <w:p w14:paraId="2CBBE9DB" w14:textId="77777777" w:rsidR="00562D50" w:rsidRDefault="00BC1FE0" w:rsidP="00562D50">
            <w:pPr>
              <w:pStyle w:val="Brdtextmedindrag"/>
              <w:spacing w:before="120" w:after="120"/>
              <w:ind w:firstLine="0"/>
              <w:jc w:val="left"/>
            </w:pPr>
            <w:r w:rsidRPr="00E238B3">
              <w:t>Verksamhet</w:t>
            </w:r>
          </w:p>
        </w:tc>
        <w:tc>
          <w:tcPr>
            <w:tcW w:w="4962" w:type="dxa"/>
          </w:tcPr>
          <w:p w14:paraId="4911B3EB" w14:textId="4A00B118" w:rsidR="00562D50" w:rsidRDefault="00BC1FE0" w:rsidP="00562D50">
            <w:pPr>
              <w:pStyle w:val="Brdtextmedindrag"/>
              <w:spacing w:before="120" w:after="120"/>
              <w:ind w:firstLine="0"/>
            </w:pPr>
            <w:r>
              <w:t>Världsbanksgruppen består av Internationella åter</w:t>
            </w:r>
            <w:r w:rsidR="007A31AE">
              <w:softHyphen/>
            </w:r>
            <w:r>
              <w:t>uppbygg</w:t>
            </w:r>
            <w:r>
              <w:softHyphen/>
              <w:t>nad</w:t>
            </w:r>
            <w:r w:rsidDel="00652E75">
              <w:t>s-</w:t>
            </w:r>
            <w:r>
              <w:t xml:space="preserve"> och utveckling</w:t>
            </w:r>
            <w:r w:rsidDel="00652E75">
              <w:t>sbanken</w:t>
            </w:r>
            <w:r>
              <w:t xml:space="preserve"> (IBRD), Inter</w:t>
            </w:r>
            <w:r>
              <w:softHyphen/>
              <w:t>nationella utvecklingsfonden (IDA), Inter</w:t>
            </w:r>
            <w:r w:rsidR="00F40C81">
              <w:softHyphen/>
            </w:r>
            <w:r>
              <w:t>nationella finansierings</w:t>
            </w:r>
            <w:r>
              <w:softHyphen/>
              <w:t>bolaget (IFC), Multilaterala investerings</w:t>
            </w:r>
            <w:r>
              <w:softHyphen/>
              <w:t>orga</w:t>
            </w:r>
            <w:r>
              <w:softHyphen/>
              <w:t xml:space="preserve">net (MIGA) och Internationella centret för lösning av investeringstvister (ICSID). </w:t>
            </w:r>
          </w:p>
          <w:p w14:paraId="40073DF7" w14:textId="733B4C60" w:rsidR="00562D50" w:rsidRDefault="00BC1FE0" w:rsidP="00562D50">
            <w:pPr>
              <w:pStyle w:val="Brdtextmedindrag"/>
              <w:spacing w:before="120" w:after="120"/>
              <w:ind w:firstLine="0"/>
            </w:pPr>
            <w:r>
              <w:t>IBRD:s verksamhet syftar till att minska fattig</w:t>
            </w:r>
            <w:r w:rsidR="00F40C81">
              <w:softHyphen/>
            </w:r>
            <w:r>
              <w:t>domen i medelinkomstländer och kreditvärdiga låg</w:t>
            </w:r>
            <w:r w:rsidR="00F40C81">
              <w:softHyphen/>
            </w:r>
            <w:r>
              <w:t>inkomstländer genom att främja hållbar utveckling via lån och garantier samt tillhandahålla analys- och rådgivningstjänster. IDA:s verksamhet syftar till att minska fattigdom genom för</w:t>
            </w:r>
            <w:r>
              <w:softHyphen/>
              <w:t>månliga lån och bidrag för ekonomisk och social utveck</w:t>
            </w:r>
            <w:r>
              <w:softHyphen/>
              <w:t>ling, ökad produk</w:t>
            </w:r>
            <w:r w:rsidR="00F40C81">
              <w:softHyphen/>
            </w:r>
            <w:r>
              <w:t>tivitet samt höjd levnadsstandard i de minst utveck</w:t>
            </w:r>
            <w:r w:rsidR="00F40C81">
              <w:softHyphen/>
            </w:r>
            <w:r>
              <w:t>lade länderna. IFC:s verksamhet syftar till att främja en hållbar ekonomisk tillväxt genom inve</w:t>
            </w:r>
            <w:r>
              <w:softHyphen/>
              <w:t>steringar och råd</w:t>
            </w:r>
            <w:r>
              <w:softHyphen/>
              <w:t>givning till främst den privata sektorn. MIGA ger garantier mot politiska risker. ICSID är ett oberoende och renodlat tvistlösningsorgan.</w:t>
            </w:r>
          </w:p>
        </w:tc>
      </w:tr>
      <w:tr w:rsidR="00562D50" w14:paraId="0B11D538" w14:textId="77777777" w:rsidTr="00C45223">
        <w:tc>
          <w:tcPr>
            <w:tcW w:w="1701" w:type="dxa"/>
          </w:tcPr>
          <w:p w14:paraId="045E39DC" w14:textId="77777777" w:rsidR="00562D50" w:rsidRDefault="00BC1FE0" w:rsidP="00562D50">
            <w:pPr>
              <w:pStyle w:val="Brdtextmedindrag"/>
              <w:spacing w:before="120" w:after="120"/>
              <w:ind w:firstLine="0"/>
              <w:jc w:val="left"/>
            </w:pPr>
            <w:r w:rsidRPr="00E238B3">
              <w:t>Styrning</w:t>
            </w:r>
          </w:p>
        </w:tc>
        <w:tc>
          <w:tcPr>
            <w:tcW w:w="4962" w:type="dxa"/>
          </w:tcPr>
          <w:p w14:paraId="2DDE6BCA" w14:textId="5E7ACF41" w:rsidR="00562D50" w:rsidRPr="00984E05" w:rsidRDefault="00BC1FE0" w:rsidP="00562D50">
            <w:pPr>
              <w:pStyle w:val="Brdtext"/>
              <w:spacing w:before="120" w:after="120"/>
            </w:pPr>
            <w:r w:rsidRPr="001126BF">
              <w:t>Högsta beslutande organ</w:t>
            </w:r>
            <w:r w:rsidRPr="004531CE">
              <w:t>: Guvernörsstyrelsen, som sam</w:t>
            </w:r>
            <w:r w:rsidRPr="004531CE">
              <w:softHyphen/>
              <w:t>manträder en gång per år eller vid behov. Sverige repre</w:t>
            </w:r>
            <w:r w:rsidRPr="004531CE">
              <w:softHyphen/>
              <w:t xml:space="preserve">senteras av finansminister </w:t>
            </w:r>
            <w:r w:rsidRPr="00984E05">
              <w:t>Magdalena Andersson.</w:t>
            </w:r>
          </w:p>
          <w:p w14:paraId="5706D009" w14:textId="0C464DE7" w:rsidR="00562D50" w:rsidRPr="004531CE" w:rsidRDefault="00BC1FE0" w:rsidP="00562D50">
            <w:pPr>
              <w:pStyle w:val="Brdtext"/>
              <w:spacing w:before="120" w:after="120"/>
            </w:pPr>
            <w:r w:rsidRPr="001126BF">
              <w:lastRenderedPageBreak/>
              <w:t>Chef</w:t>
            </w:r>
            <w:r w:rsidRPr="004531CE">
              <w:t xml:space="preserve">: David </w:t>
            </w:r>
            <w:proofErr w:type="spellStart"/>
            <w:r w:rsidRPr="004531CE">
              <w:t>Malpass</w:t>
            </w:r>
            <w:proofErr w:type="spellEnd"/>
            <w:r w:rsidRPr="004531CE">
              <w:t xml:space="preserve"> från USA, förordnad t.o.m. 2024.</w:t>
            </w:r>
          </w:p>
          <w:p w14:paraId="6A826A57" w14:textId="40D416D8" w:rsidR="00562D50" w:rsidRDefault="00BC1FE0" w:rsidP="00562D50">
            <w:pPr>
              <w:pStyle w:val="Brdtext"/>
              <w:spacing w:before="120" w:after="120"/>
            </w:pPr>
            <w:r w:rsidRPr="001126BF">
              <w:t>Organ för beslut</w:t>
            </w:r>
            <w:r w:rsidRPr="004531CE">
              <w:t>:</w:t>
            </w:r>
            <w:r>
              <w:t xml:space="preserve"> </w:t>
            </w:r>
            <w:r w:rsidRPr="00496018">
              <w:t>Exekutivstyrelsen. Sverige repre</w:t>
            </w:r>
            <w:r w:rsidR="00F40C81">
              <w:softHyphen/>
            </w:r>
            <w:r w:rsidRPr="00496018">
              <w:t xml:space="preserve">senteras för närvarande av Geir </w:t>
            </w:r>
            <w:proofErr w:type="spellStart"/>
            <w:r w:rsidRPr="00496018">
              <w:t>Haarde</w:t>
            </w:r>
            <w:proofErr w:type="spellEnd"/>
            <w:r w:rsidRPr="00496018">
              <w:t xml:space="preserve"> från Island.</w:t>
            </w:r>
          </w:p>
          <w:p w14:paraId="28366C6A" w14:textId="65EBC208" w:rsidR="00562D50" w:rsidRDefault="00BC1FE0" w:rsidP="00562D50">
            <w:pPr>
              <w:pStyle w:val="Brdtextmedindrag"/>
              <w:ind w:firstLine="0"/>
            </w:pPr>
            <w:r w:rsidRPr="001126BF">
              <w:t>Övrigt</w:t>
            </w:r>
            <w:r w:rsidRPr="004531CE">
              <w:t>:</w:t>
            </w:r>
            <w:r>
              <w:t xml:space="preserve"> </w:t>
            </w:r>
            <w:r w:rsidRPr="00496018">
              <w:t xml:space="preserve">Världsbanksgruppen har ett policyskapande organ för utvecklingsfrågor tillsammans med IMF, den s.k. </w:t>
            </w:r>
            <w:r>
              <w:t>u</w:t>
            </w:r>
            <w:r w:rsidRPr="00496018">
              <w:t>tvecklingskommittén. Kommittén träffas två gånger per år i samband med års- och vårmöten och består av minister-representanter från de 25 valkretsarna i Världsbanks</w:t>
            </w:r>
            <w:r>
              <w:softHyphen/>
            </w:r>
            <w:r w:rsidRPr="00496018">
              <w:t>gruppens exekutiv</w:t>
            </w:r>
            <w:r w:rsidR="00F40C81">
              <w:softHyphen/>
            </w:r>
            <w:r w:rsidRPr="00496018">
              <w:t>styrelse.</w:t>
            </w:r>
          </w:p>
          <w:p w14:paraId="4AE9EC0F" w14:textId="77777777" w:rsidR="00562D50" w:rsidRPr="001C21F8" w:rsidRDefault="00562D50" w:rsidP="00562D50">
            <w:pPr>
              <w:pStyle w:val="Brdtextmedindrag"/>
              <w:ind w:firstLine="0"/>
            </w:pPr>
          </w:p>
        </w:tc>
      </w:tr>
      <w:tr w:rsidR="00562D50" w14:paraId="2F667F9B" w14:textId="77777777" w:rsidTr="00C45223">
        <w:tc>
          <w:tcPr>
            <w:tcW w:w="1701" w:type="dxa"/>
          </w:tcPr>
          <w:p w14:paraId="462D69AF" w14:textId="77777777" w:rsidR="00562D50" w:rsidRDefault="00BC1FE0" w:rsidP="00562D50">
            <w:pPr>
              <w:pStyle w:val="Brdtextmedindrag"/>
              <w:spacing w:before="120" w:after="120"/>
              <w:ind w:firstLine="0"/>
              <w:jc w:val="left"/>
            </w:pPr>
            <w:r w:rsidRPr="00AB014E">
              <w:lastRenderedPageBreak/>
              <w:t>Medlemmar, huvudkontor och antal anställda</w:t>
            </w:r>
          </w:p>
        </w:tc>
        <w:tc>
          <w:tcPr>
            <w:tcW w:w="4962" w:type="dxa"/>
          </w:tcPr>
          <w:p w14:paraId="573C3C15" w14:textId="23FB5B9D" w:rsidR="00562D50" w:rsidRPr="00FA7CC3" w:rsidRDefault="00BC1FE0" w:rsidP="00562D50">
            <w:pPr>
              <w:pStyle w:val="Brdtextmedindrag"/>
              <w:spacing w:before="120" w:after="120"/>
              <w:ind w:firstLine="0"/>
              <w:rPr>
                <w:u w:val="single"/>
              </w:rPr>
            </w:pPr>
            <w:r w:rsidRPr="001126BF">
              <w:t>Medlemmar</w:t>
            </w:r>
            <w:r w:rsidRPr="004531CE">
              <w:t>:</w:t>
            </w:r>
            <w:r w:rsidRPr="00274898">
              <w:t xml:space="preserve"> </w:t>
            </w:r>
            <w:r w:rsidRPr="00F23F9E">
              <w:t>IBRD har 189 medlemsländer, IDA 173 med</w:t>
            </w:r>
            <w:r>
              <w:softHyphen/>
            </w:r>
            <w:r w:rsidRPr="00F23F9E">
              <w:t>lemsländer, IFC 185 medlemsländer och MIGA 182 med</w:t>
            </w:r>
            <w:r>
              <w:softHyphen/>
            </w:r>
            <w:r w:rsidRPr="00F23F9E">
              <w:t>lemsländer.</w:t>
            </w:r>
          </w:p>
          <w:p w14:paraId="3CD9E5D8" w14:textId="72471152" w:rsidR="00562D50" w:rsidRPr="001126BF" w:rsidRDefault="00BC1FE0" w:rsidP="00562D50">
            <w:pPr>
              <w:pStyle w:val="Brdtext"/>
              <w:spacing w:before="120" w:after="120"/>
            </w:pPr>
            <w:r w:rsidRPr="001126BF">
              <w:t>Huvudkontor</w:t>
            </w:r>
            <w:r w:rsidRPr="004531CE">
              <w:t>: Washington DC, USA.</w:t>
            </w:r>
          </w:p>
          <w:p w14:paraId="0E535EBF" w14:textId="17E51933" w:rsidR="00562D50" w:rsidRPr="00FA7CC3" w:rsidRDefault="00BC1FE0" w:rsidP="00562D50">
            <w:pPr>
              <w:pStyle w:val="Brdtext"/>
              <w:spacing w:before="120" w:after="120"/>
            </w:pPr>
            <w:r w:rsidRPr="001126BF">
              <w:t>Antal anställda</w:t>
            </w:r>
            <w:r w:rsidRPr="004531CE">
              <w:t>: 12 394 i IBRD och IDA, 3 940 i IFC och 145 i MIGA.</w:t>
            </w:r>
            <w:r w:rsidRPr="00984E05">
              <w:t xml:space="preserve"> Totalt</w:t>
            </w:r>
            <w:r w:rsidRPr="00F23F9E">
              <w:t xml:space="preserve"> 16 4</w:t>
            </w:r>
            <w:r>
              <w:t>79</w:t>
            </w:r>
            <w:r w:rsidRPr="00F23F9E">
              <w:t xml:space="preserve"> personer.</w:t>
            </w:r>
          </w:p>
        </w:tc>
      </w:tr>
      <w:tr w:rsidR="00562D50" w:rsidRPr="00A16050" w14:paraId="7728D58D" w14:textId="77777777" w:rsidTr="00C45223">
        <w:tc>
          <w:tcPr>
            <w:tcW w:w="6663" w:type="dxa"/>
            <w:gridSpan w:val="2"/>
          </w:tcPr>
          <w:p w14:paraId="0A3A3C52" w14:textId="77777777" w:rsidR="00562D50" w:rsidRPr="00A16050" w:rsidRDefault="00BC1FE0" w:rsidP="00562D50">
            <w:pPr>
              <w:pStyle w:val="Brdtextmedindrag"/>
              <w:spacing w:before="120" w:after="120"/>
              <w:ind w:firstLine="0"/>
              <w:jc w:val="left"/>
              <w:rPr>
                <w:b/>
              </w:rPr>
            </w:pPr>
            <w:r w:rsidRPr="00A16050">
              <w:rPr>
                <w:b/>
              </w:rPr>
              <w:t>2. Institutionella frågor</w:t>
            </w:r>
          </w:p>
        </w:tc>
      </w:tr>
      <w:tr w:rsidR="00562D50" w14:paraId="372B6B00" w14:textId="77777777" w:rsidTr="00C45223">
        <w:tc>
          <w:tcPr>
            <w:tcW w:w="1701" w:type="dxa"/>
          </w:tcPr>
          <w:p w14:paraId="7495722A" w14:textId="77777777" w:rsidR="00562D50" w:rsidRDefault="00BC1FE0" w:rsidP="00562D50">
            <w:pPr>
              <w:pStyle w:val="Brdtext"/>
              <w:spacing w:before="120" w:after="120"/>
              <w:jc w:val="left"/>
            </w:pPr>
            <w:r w:rsidRPr="000327B8">
              <w:t>Policy för öppenhet</w:t>
            </w:r>
          </w:p>
        </w:tc>
        <w:tc>
          <w:tcPr>
            <w:tcW w:w="4962" w:type="dxa"/>
          </w:tcPr>
          <w:p w14:paraId="24499D7C" w14:textId="50D1E4A5" w:rsidR="00562D50" w:rsidRDefault="00BC1FE0" w:rsidP="00562D50">
            <w:pPr>
              <w:pStyle w:val="Brdtext"/>
              <w:spacing w:before="120" w:after="120"/>
            </w:pPr>
            <w:r w:rsidRPr="0029270B">
              <w:t>Världsbanksgruppen arbetar enligt en öppenhets</w:t>
            </w:r>
            <w:r w:rsidR="004D4560">
              <w:softHyphen/>
            </w:r>
            <w:r w:rsidRPr="0029270B">
              <w:t>policy vars syfte är att öka effektivitet, transparens och möjlighet till ansvarsutkrävande.</w:t>
            </w:r>
            <w:r w:rsidRPr="0029270B" w:rsidDel="002D590F">
              <w:t xml:space="preserve"> </w:t>
            </w:r>
            <w:r w:rsidRPr="0029270B">
              <w:t>Utgångs</w:t>
            </w:r>
            <w:r w:rsidR="004D4560">
              <w:softHyphen/>
            </w:r>
            <w:r w:rsidRPr="0029270B">
              <w:t>punkten är att all information ska lämnas ut, med undantag för särskilt känslig informa</w:t>
            </w:r>
            <w:r>
              <w:softHyphen/>
            </w:r>
            <w:r w:rsidRPr="0029270B">
              <w:t>tion som exem</w:t>
            </w:r>
            <w:r w:rsidR="004D4560">
              <w:softHyphen/>
            </w:r>
            <w:r w:rsidRPr="0029270B">
              <w:t>pelvis personrelaterad eller marknadskänslig infor</w:t>
            </w:r>
            <w:r w:rsidR="004D4560">
              <w:softHyphen/>
            </w:r>
            <w:r w:rsidRPr="0029270B">
              <w:t>ma</w:t>
            </w:r>
            <w:r>
              <w:softHyphen/>
            </w:r>
            <w:r w:rsidRPr="0029270B">
              <w:t>tion. Så mycket dokumentation som möjligt ska göras till</w:t>
            </w:r>
            <w:r>
              <w:softHyphen/>
            </w:r>
            <w:r w:rsidRPr="0029270B">
              <w:t>gänglig på Världsbanksgruppens hemsida och kontor i berörda länder.</w:t>
            </w:r>
          </w:p>
        </w:tc>
      </w:tr>
      <w:tr w:rsidR="00562D50" w14:paraId="69DCD08D" w14:textId="77777777" w:rsidTr="00C45223">
        <w:tc>
          <w:tcPr>
            <w:tcW w:w="1701" w:type="dxa"/>
          </w:tcPr>
          <w:p w14:paraId="17B4A762" w14:textId="77777777" w:rsidR="00562D50" w:rsidRDefault="00BC1FE0" w:rsidP="00562D50">
            <w:pPr>
              <w:pStyle w:val="Brdtext"/>
              <w:spacing w:before="120" w:after="120"/>
              <w:jc w:val="left"/>
            </w:pPr>
            <w:r>
              <w:t>Köns</w:t>
            </w:r>
            <w:r w:rsidRPr="000327B8">
              <w:t>fördelning i institutionen</w:t>
            </w:r>
          </w:p>
        </w:tc>
        <w:tc>
          <w:tcPr>
            <w:tcW w:w="4962" w:type="dxa"/>
          </w:tcPr>
          <w:p w14:paraId="08861FEA" w14:textId="3B57B7A1" w:rsidR="00562D50" w:rsidRPr="00984E05" w:rsidRDefault="00BC1FE0" w:rsidP="00562D50">
            <w:pPr>
              <w:pStyle w:val="Brdtext"/>
              <w:spacing w:before="120" w:after="120"/>
            </w:pPr>
            <w:r w:rsidRPr="001126BF">
              <w:t>Andel anställda kvinnor</w:t>
            </w:r>
            <w:r w:rsidRPr="004531CE">
              <w:t>: 52,6 procent i IBRD och IDA, 52,0 procent i IFC och 52,5 procent i MIGA.</w:t>
            </w:r>
          </w:p>
          <w:p w14:paraId="1C830829" w14:textId="1A181606" w:rsidR="00562D50" w:rsidRDefault="00BC1FE0" w:rsidP="00562D50">
            <w:pPr>
              <w:pStyle w:val="Brdtext"/>
              <w:spacing w:before="120" w:after="120"/>
            </w:pPr>
            <w:r w:rsidRPr="001126BF">
              <w:t>Andel kvinnor i chefsposition</w:t>
            </w:r>
            <w:r w:rsidRPr="004531CE">
              <w:t>:</w:t>
            </w:r>
            <w:r w:rsidRPr="00453CFA">
              <w:t xml:space="preserve"> 44,4 procent i I</w:t>
            </w:r>
            <w:r>
              <w:t>BRD</w:t>
            </w:r>
            <w:r w:rsidRPr="00453CFA">
              <w:t xml:space="preserve"> och I</w:t>
            </w:r>
            <w:r>
              <w:t>DA</w:t>
            </w:r>
            <w:r w:rsidRPr="00453CFA">
              <w:t>, 39,7 procent i IFC och 34,6 procent i MIGA.</w:t>
            </w:r>
          </w:p>
        </w:tc>
      </w:tr>
      <w:tr w:rsidR="00562D50" w14:paraId="2877E141" w14:textId="77777777" w:rsidTr="00C45223">
        <w:tc>
          <w:tcPr>
            <w:tcW w:w="1701" w:type="dxa"/>
          </w:tcPr>
          <w:p w14:paraId="5739B240" w14:textId="45E784E1" w:rsidR="00562D50" w:rsidRDefault="00BC1FE0" w:rsidP="00562D50">
            <w:pPr>
              <w:pStyle w:val="Brdtext"/>
              <w:spacing w:before="120" w:after="120"/>
              <w:jc w:val="left"/>
            </w:pPr>
            <w:r>
              <w:t>Löne- och ersättnings</w:t>
            </w:r>
            <w:r w:rsidR="0056685C">
              <w:t>-</w:t>
            </w:r>
            <w:r w:rsidRPr="000327B8">
              <w:t>frågor</w:t>
            </w:r>
          </w:p>
        </w:tc>
        <w:tc>
          <w:tcPr>
            <w:tcW w:w="4962" w:type="dxa"/>
          </w:tcPr>
          <w:p w14:paraId="5B7812D8" w14:textId="010A7918" w:rsidR="00562D50" w:rsidRDefault="00BC1FE0" w:rsidP="00562D50">
            <w:pPr>
              <w:pStyle w:val="Brdtext"/>
              <w:spacing w:before="120" w:after="120"/>
            </w:pPr>
            <w:r w:rsidRPr="0057380E">
              <w:t>Världsbanksgruppen genomförde 2018 en översyn av sitt kompensationsramverk för anställda på huvudkontoret i Washington D</w:t>
            </w:r>
            <w:r>
              <w:t>.</w:t>
            </w:r>
            <w:r w:rsidRPr="0057380E">
              <w:t xml:space="preserve">C. De huvudsakliga förändringarna som </w:t>
            </w:r>
            <w:r>
              <w:t>genomfördes med anledning av översynen</w:t>
            </w:r>
            <w:r w:rsidRPr="0057380E">
              <w:t xml:space="preserve"> var en begräns</w:t>
            </w:r>
            <w:r>
              <w:softHyphen/>
            </w:r>
            <w:r w:rsidRPr="0057380E">
              <w:t>ning i den strukturella löne</w:t>
            </w:r>
            <w:r>
              <w:t>ök</w:t>
            </w:r>
            <w:r w:rsidRPr="0057380E">
              <w:t xml:space="preserve">ningen </w:t>
            </w:r>
            <w:r>
              <w:t>och</w:t>
            </w:r>
            <w:r w:rsidRPr="0057380E">
              <w:t xml:space="preserve"> ett nytt merit</w:t>
            </w:r>
            <w:r>
              <w:softHyphen/>
            </w:r>
            <w:r w:rsidRPr="0057380E">
              <w:t xml:space="preserve">baserat element. Syftet med förändringarna var att stärka kopplingen mellan prestation och lön, att bättre locka och behålla </w:t>
            </w:r>
            <w:r>
              <w:t>kompetent</w:t>
            </w:r>
            <w:r w:rsidRPr="0057380E" w:rsidDel="00E24B49">
              <w:t xml:space="preserve"> </w:t>
            </w:r>
            <w:r w:rsidRPr="0057380E">
              <w:t>personal samt att uppnå en hållbar budget för personalkostnader. Föränd</w:t>
            </w:r>
            <w:r w:rsidR="004D4560">
              <w:softHyphen/>
            </w:r>
            <w:r w:rsidRPr="0057380E">
              <w:t>ring</w:t>
            </w:r>
            <w:r w:rsidR="00A5565E">
              <w:softHyphen/>
            </w:r>
            <w:r w:rsidRPr="0057380E">
              <w:lastRenderedPageBreak/>
              <w:t>arna innebär också att löne</w:t>
            </w:r>
            <w:r>
              <w:t>ökningarna</w:t>
            </w:r>
            <w:r w:rsidRPr="0057380E">
              <w:t xml:space="preserve"> för perso</w:t>
            </w:r>
            <w:r w:rsidR="004D4560">
              <w:softHyphen/>
            </w:r>
            <w:r w:rsidRPr="0057380E">
              <w:t>nalen begränsas.</w:t>
            </w:r>
          </w:p>
        </w:tc>
      </w:tr>
      <w:tr w:rsidR="00562D50" w14:paraId="71DA44BE" w14:textId="77777777" w:rsidTr="00C45223">
        <w:tc>
          <w:tcPr>
            <w:tcW w:w="6663" w:type="dxa"/>
            <w:gridSpan w:val="2"/>
          </w:tcPr>
          <w:p w14:paraId="1A094CF6" w14:textId="77777777" w:rsidR="00562D50" w:rsidRPr="000327B8" w:rsidRDefault="00BC1FE0" w:rsidP="00562D50">
            <w:pPr>
              <w:pStyle w:val="Brdtext"/>
              <w:spacing w:before="120" w:after="120"/>
              <w:jc w:val="left"/>
              <w:rPr>
                <w:b/>
              </w:rPr>
            </w:pPr>
            <w:r w:rsidRPr="000327B8">
              <w:rPr>
                <w:b/>
              </w:rPr>
              <w:lastRenderedPageBreak/>
              <w:t>3. Låne- och resultatramverk</w:t>
            </w:r>
          </w:p>
        </w:tc>
      </w:tr>
      <w:tr w:rsidR="00562D50" w14:paraId="349BAC60" w14:textId="77777777" w:rsidTr="00C45223">
        <w:tc>
          <w:tcPr>
            <w:tcW w:w="1701" w:type="dxa"/>
            <w:shd w:val="clear" w:color="auto" w:fill="auto"/>
          </w:tcPr>
          <w:p w14:paraId="5D8C22E2" w14:textId="77777777" w:rsidR="00562D50" w:rsidRDefault="00BC1FE0" w:rsidP="00562D50">
            <w:pPr>
              <w:pStyle w:val="Brdtext"/>
              <w:spacing w:before="120" w:after="120"/>
              <w:jc w:val="left"/>
            </w:pPr>
            <w:r w:rsidRPr="008C11B9">
              <w:t>Låneramverk</w:t>
            </w:r>
          </w:p>
        </w:tc>
        <w:tc>
          <w:tcPr>
            <w:tcW w:w="4962" w:type="dxa"/>
            <w:shd w:val="clear" w:color="auto" w:fill="auto"/>
          </w:tcPr>
          <w:p w14:paraId="4CD646A6" w14:textId="612CEA90" w:rsidR="00562D50" w:rsidRDefault="00BC1FE0" w:rsidP="00562D50">
            <w:pPr>
              <w:pStyle w:val="Brdtext"/>
              <w:spacing w:before="120" w:after="120"/>
            </w:pPr>
            <w:r w:rsidRPr="008E347F">
              <w:t>IBRD ger lån till</w:t>
            </w:r>
            <w:r>
              <w:t xml:space="preserve"> den</w:t>
            </w:r>
            <w:r w:rsidRPr="008E347F">
              <w:t xml:space="preserve"> offentlig</w:t>
            </w:r>
            <w:r>
              <w:t>a</w:t>
            </w:r>
            <w:r w:rsidRPr="008E347F">
              <w:t xml:space="preserve"> sektor</w:t>
            </w:r>
            <w:r>
              <w:t>n</w:t>
            </w:r>
            <w:r w:rsidRPr="008E347F">
              <w:t xml:space="preserve"> i medel</w:t>
            </w:r>
            <w:r w:rsidR="004D4560">
              <w:softHyphen/>
            </w:r>
            <w:r w:rsidRPr="008E347F">
              <w:t>inkomst</w:t>
            </w:r>
            <w:r>
              <w:softHyphen/>
            </w:r>
            <w:r w:rsidRPr="008E347F">
              <w:t>länder och i kreditvärdiga låginkomstländer. Lån ges antingen genom budgetstöd eller som projektstöd till speci</w:t>
            </w:r>
            <w:r>
              <w:softHyphen/>
            </w:r>
            <w:r w:rsidRPr="008E347F">
              <w:t>fika sektorer. I samband med budgetstöd ställs krav på både reformering av institutioner och den ekonomiska politi</w:t>
            </w:r>
            <w:r>
              <w:softHyphen/>
            </w:r>
            <w:r w:rsidRPr="008E347F">
              <w:t xml:space="preserve">ken. Kraven syftar t.ex. till att stärka länders finansiella styrning och utveckla sociala skyddsnät. Lån till specifika sektorer innefattar </w:t>
            </w:r>
            <w:r>
              <w:t>bl.a.</w:t>
            </w:r>
            <w:r w:rsidRPr="008E347F">
              <w:t xml:space="preserve"> utbildning, hälsa, infra</w:t>
            </w:r>
            <w:r w:rsidR="004D4560">
              <w:softHyphen/>
            </w:r>
            <w:r w:rsidRPr="008E347F">
              <w:t>struktur och lands</w:t>
            </w:r>
            <w:r>
              <w:softHyphen/>
            </w:r>
            <w:r w:rsidRPr="008E347F">
              <w:t>bygdsutveckling. Lån från IBRD ges i stort sett till mark</w:t>
            </w:r>
            <w:r>
              <w:softHyphen/>
            </w:r>
            <w:r w:rsidRPr="008E347F">
              <w:t>nadsmässiga villkor, men med lånekostnader som ligger något under kapital</w:t>
            </w:r>
            <w:r w:rsidR="004D4560">
              <w:softHyphen/>
            </w:r>
            <w:r w:rsidRPr="008E347F">
              <w:t>marknadens</w:t>
            </w:r>
            <w:r>
              <w:t>,</w:t>
            </w:r>
            <w:r w:rsidRPr="008E347F">
              <w:t xml:space="preserve"> och med löptider på upp till 30 år. Lånen finansieras huvudsakligen genom upplåning på de internationella kapitalmarknaderna, men även genom avkastningen på det ägarkapital som betalats in av med</w:t>
            </w:r>
            <w:r>
              <w:softHyphen/>
            </w:r>
            <w:r w:rsidRPr="008E347F">
              <w:t>lemsländerna, bankens egna investeringar på mark</w:t>
            </w:r>
            <w:r>
              <w:softHyphen/>
            </w:r>
            <w:r w:rsidRPr="008E347F">
              <w:t>naden och ränteinkomster från låneverk</w:t>
            </w:r>
            <w:r w:rsidR="004D4560">
              <w:softHyphen/>
            </w:r>
            <w:r w:rsidRPr="008E347F">
              <w:t>samheten.</w:t>
            </w:r>
          </w:p>
          <w:p w14:paraId="09E7BF44" w14:textId="5FB36FE2" w:rsidR="00562D50" w:rsidRDefault="00BC1FE0" w:rsidP="00562D50">
            <w:pPr>
              <w:pStyle w:val="Brdtext"/>
              <w:spacing w:before="120" w:after="120"/>
            </w:pPr>
            <w:r>
              <w:t>IDA ger förmånliga lån, eller bistånd, till de allra fattigaste länderna. Lånen har normalt en löptid på 20–40 år. IDA fokuserar primärt på offentlig sektor och huvudsakligen på områdena hälsa, utbildning och infrastruktur. Finan</w:t>
            </w:r>
            <w:r>
              <w:softHyphen/>
              <w:t>sieringen av IDA:s lån och bistånd sker främst genom kap</w:t>
            </w:r>
            <w:r>
              <w:softHyphen/>
              <w:t>italpåfyllnader av bistånd från medlemsländerna och resursöver</w:t>
            </w:r>
            <w:r w:rsidR="004D4560">
              <w:softHyphen/>
            </w:r>
            <w:r>
              <w:t>föringar från delar av vinsten från IBRD och IFC.</w:t>
            </w:r>
          </w:p>
          <w:p w14:paraId="64232DAA" w14:textId="4E54E903" w:rsidR="00562D50" w:rsidRPr="008E347F" w:rsidRDefault="00BC1FE0" w:rsidP="00562D50">
            <w:pPr>
              <w:pStyle w:val="Brdtext"/>
              <w:spacing w:before="120" w:after="120"/>
            </w:pPr>
            <w:r w:rsidRPr="008E347F">
              <w:t>IFC tillhandahåller finansiering och teknisk assi</w:t>
            </w:r>
            <w:r w:rsidR="00A5565E">
              <w:softHyphen/>
            </w:r>
            <w:r w:rsidRPr="008E347F">
              <w:t xml:space="preserve">stans till </w:t>
            </w:r>
            <w:r>
              <w:t xml:space="preserve">den </w:t>
            </w:r>
            <w:r w:rsidRPr="008E347F">
              <w:t>privat</w:t>
            </w:r>
            <w:r>
              <w:t>a</w:t>
            </w:r>
            <w:r w:rsidRPr="008E347F">
              <w:t xml:space="preserve"> sektor</w:t>
            </w:r>
            <w:r>
              <w:t>n</w:t>
            </w:r>
            <w:r w:rsidRPr="008E347F">
              <w:t>. Stöd ges genom ägar</w:t>
            </w:r>
            <w:r w:rsidR="00A5565E">
              <w:softHyphen/>
            </w:r>
            <w:r w:rsidRPr="008E347F">
              <w:t>kapitalinve</w:t>
            </w:r>
            <w:r>
              <w:softHyphen/>
            </w:r>
            <w:r w:rsidRPr="008E347F">
              <w:t>ste</w:t>
            </w:r>
            <w:r>
              <w:softHyphen/>
            </w:r>
            <w:r w:rsidRPr="008E347F">
              <w:t>ringar, lån (normalt med en löptid på 7–11 år) och garantier på marknadsmässiga villkor. Syftet är att erbjuda fina</w:t>
            </w:r>
            <w:r>
              <w:softHyphen/>
            </w:r>
            <w:r w:rsidRPr="008E347F">
              <w:t xml:space="preserve">nsiering till företag i regioner som </w:t>
            </w:r>
            <w:r w:rsidRPr="00C8370B">
              <w:t>saknar tillgång till kapitalmark</w:t>
            </w:r>
            <w:r w:rsidRPr="00C8370B">
              <w:softHyphen/>
              <w:t>naden. För att öka de finansiella resurserna tillgängliggör IFC:s verk</w:t>
            </w:r>
            <w:r w:rsidRPr="00C8370B">
              <w:softHyphen/>
              <w:t>samhet</w:t>
            </w:r>
            <w:r w:rsidRPr="008E347F">
              <w:t xml:space="preserve"> även kapital från andra inve</w:t>
            </w:r>
            <w:r w:rsidR="004D4560">
              <w:softHyphen/>
            </w:r>
            <w:r w:rsidRPr="008E347F">
              <w:t>sterare. IFC:s verk</w:t>
            </w:r>
            <w:r>
              <w:softHyphen/>
            </w:r>
            <w:r w:rsidRPr="008E347F">
              <w:t>samhet är vinstdrivande</w:t>
            </w:r>
            <w:r>
              <w:t>, men</w:t>
            </w:r>
            <w:r w:rsidRPr="008E347F">
              <w:t xml:space="preserve"> </w:t>
            </w:r>
            <w:r>
              <w:t>garanteras ytterst</w:t>
            </w:r>
            <w:r w:rsidRPr="008E347F">
              <w:t xml:space="preserve"> av medlems</w:t>
            </w:r>
            <w:r>
              <w:softHyphen/>
            </w:r>
            <w:r w:rsidRPr="008E347F">
              <w:t>ländernas ägarkapital.</w:t>
            </w:r>
          </w:p>
        </w:tc>
      </w:tr>
      <w:tr w:rsidR="00562D50" w14:paraId="604531FA" w14:textId="77777777" w:rsidTr="00C45223">
        <w:tc>
          <w:tcPr>
            <w:tcW w:w="1701" w:type="dxa"/>
          </w:tcPr>
          <w:p w14:paraId="53309BA4" w14:textId="1CBE7A35" w:rsidR="00562D50" w:rsidRDefault="00BC1FE0" w:rsidP="00562D50">
            <w:pPr>
              <w:pStyle w:val="Brdtext"/>
              <w:spacing w:before="120" w:after="120"/>
              <w:jc w:val="left"/>
            </w:pPr>
            <w:r>
              <w:t>Resultat</w:t>
            </w:r>
            <w:r w:rsidR="0056685C">
              <w:t>-</w:t>
            </w:r>
            <w:r>
              <w:t>ramverk</w:t>
            </w:r>
          </w:p>
        </w:tc>
        <w:tc>
          <w:tcPr>
            <w:tcW w:w="4962" w:type="dxa"/>
          </w:tcPr>
          <w:p w14:paraId="5194501F" w14:textId="6EE0BA67" w:rsidR="00562D50" w:rsidRDefault="00BC1FE0" w:rsidP="00562D50">
            <w:pPr>
              <w:pStyle w:val="Brdtext"/>
              <w:spacing w:before="120" w:after="120"/>
            </w:pPr>
            <w:r>
              <w:t>Världsbanksgruppen har utvecklat ett övergripande resultatramverk för sin verksamhet. Baserat på ramverket ska en årlig resultatrapport samman</w:t>
            </w:r>
            <w:r w:rsidR="004D4560">
              <w:softHyphen/>
            </w:r>
            <w:r>
              <w:t>ställas. Ramverket följer fram</w:t>
            </w:r>
            <w:r>
              <w:softHyphen/>
              <w:t>steg på fyra nivåer: utvecklingsresultat i länderna, resultat och effekter av gruppens verksamhet, operationell effek</w:t>
            </w:r>
            <w:r>
              <w:softHyphen/>
              <w:t xml:space="preserve">tivitet </w:t>
            </w:r>
            <w:r>
              <w:lastRenderedPageBreak/>
              <w:t>samt organisatorisk effektivitet och interna refor</w:t>
            </w:r>
            <w:r w:rsidR="004D4560">
              <w:softHyphen/>
            </w:r>
            <w:r>
              <w:t xml:space="preserve">mer. </w:t>
            </w:r>
          </w:p>
          <w:p w14:paraId="0ACFC856" w14:textId="0AA6C234" w:rsidR="00562D50" w:rsidRPr="008D4936" w:rsidRDefault="00BC1FE0" w:rsidP="00562D50">
            <w:pPr>
              <w:pStyle w:val="Brdtext"/>
              <w:spacing w:before="120" w:after="120"/>
            </w:pPr>
            <w:r>
              <w:t>IFC:s resultatramverk utvärderar både investeringar och teknisk assistans från institutionen i projekt</w:t>
            </w:r>
            <w:r w:rsidR="004D4560">
              <w:softHyphen/>
            </w:r>
            <w:r>
              <w:t>cykelns alla steg. IFC har också ett ramverk för att mäta utvecklings</w:t>
            </w:r>
            <w:r>
              <w:softHyphen/>
              <w:t>effekt i projektutvecklingsfasen och ett övergripande resul</w:t>
            </w:r>
            <w:r>
              <w:softHyphen/>
              <w:t>tatramverk, som med ett antal indikatorer mäter verksam</w:t>
            </w:r>
            <w:r>
              <w:softHyphen/>
              <w:t>hetens resultat.</w:t>
            </w:r>
          </w:p>
        </w:tc>
      </w:tr>
      <w:tr w:rsidR="00562D50" w14:paraId="340651EE" w14:textId="77777777" w:rsidTr="00C45223">
        <w:tc>
          <w:tcPr>
            <w:tcW w:w="6663" w:type="dxa"/>
            <w:gridSpan w:val="2"/>
          </w:tcPr>
          <w:p w14:paraId="599B4080" w14:textId="3E8D53BB" w:rsidR="00562D50" w:rsidRDefault="00BC1FE0" w:rsidP="00562D50">
            <w:pPr>
              <w:pStyle w:val="Brdtext"/>
              <w:spacing w:before="120" w:after="120"/>
              <w:jc w:val="left"/>
            </w:pPr>
            <w:r w:rsidRPr="000327B8">
              <w:rPr>
                <w:b/>
              </w:rPr>
              <w:lastRenderedPageBreak/>
              <w:t>4. Finansiell information</w:t>
            </w:r>
          </w:p>
        </w:tc>
      </w:tr>
      <w:tr w:rsidR="00562D50" w14:paraId="1CADB755" w14:textId="77777777" w:rsidTr="00C45223">
        <w:tc>
          <w:tcPr>
            <w:tcW w:w="1701" w:type="dxa"/>
          </w:tcPr>
          <w:p w14:paraId="7181F2B9" w14:textId="77777777" w:rsidR="00562D50" w:rsidRDefault="00BC1FE0" w:rsidP="00562D50">
            <w:pPr>
              <w:pStyle w:val="Brdtext"/>
              <w:spacing w:before="120" w:after="120"/>
              <w:jc w:val="left"/>
            </w:pPr>
            <w:r w:rsidRPr="000327B8">
              <w:t>Totalt ägarkapital</w:t>
            </w:r>
          </w:p>
        </w:tc>
        <w:tc>
          <w:tcPr>
            <w:tcW w:w="4962" w:type="dxa"/>
          </w:tcPr>
          <w:p w14:paraId="270388D0" w14:textId="32B0F4F6" w:rsidR="00562D50" w:rsidRPr="001126BF" w:rsidRDefault="00BC1FE0" w:rsidP="00562D50">
            <w:pPr>
              <w:pStyle w:val="Brdtext"/>
              <w:spacing w:before="120" w:after="120"/>
            </w:pPr>
            <w:r w:rsidRPr="001126BF">
              <w:t>IBRD</w:t>
            </w:r>
            <w:r w:rsidRPr="004531CE">
              <w:t xml:space="preserve">: </w:t>
            </w:r>
            <w:r w:rsidR="007C68E2" w:rsidRPr="004531CE">
              <w:t>2 358 miljarder kronor</w:t>
            </w:r>
            <w:r w:rsidRPr="004531CE">
              <w:t xml:space="preserve">, varav </w:t>
            </w:r>
            <w:r w:rsidR="007C68E2" w:rsidRPr="004531CE">
              <w:t>148</w:t>
            </w:r>
            <w:r w:rsidRPr="004531CE">
              <w:t xml:space="preserve"> miljarder kronor i inbetalt kapital.</w:t>
            </w:r>
          </w:p>
          <w:p w14:paraId="2CA05BC5" w14:textId="229C1CCB" w:rsidR="00562D50" w:rsidRPr="001126BF" w:rsidRDefault="00BC1FE0" w:rsidP="00562D50">
            <w:pPr>
              <w:pStyle w:val="Brdtext"/>
              <w:spacing w:before="120" w:after="120"/>
            </w:pPr>
            <w:r w:rsidRPr="001126BF">
              <w:t>IFC</w:t>
            </w:r>
            <w:r w:rsidRPr="004531CE">
              <w:t xml:space="preserve">: </w:t>
            </w:r>
            <w:r w:rsidR="00D95418" w:rsidRPr="004531CE">
              <w:t>167</w:t>
            </w:r>
            <w:r w:rsidRPr="004531CE">
              <w:t xml:space="preserve"> miljarder kronor, varav </w:t>
            </w:r>
            <w:r w:rsidR="00D95418" w:rsidRPr="004531CE">
              <w:t>160</w:t>
            </w:r>
            <w:r w:rsidRPr="004531CE">
              <w:t xml:space="preserve"> miljarder kronor i inbetalt kapital.</w:t>
            </w:r>
          </w:p>
          <w:p w14:paraId="21498631" w14:textId="2A83D095" w:rsidR="00562D50" w:rsidRPr="00936500" w:rsidRDefault="00BC1FE0" w:rsidP="00562D50">
            <w:pPr>
              <w:pStyle w:val="Brdtext"/>
              <w:spacing w:before="120" w:after="120"/>
            </w:pPr>
            <w:r w:rsidRPr="001126BF">
              <w:t>MIGA</w:t>
            </w:r>
            <w:r w:rsidRPr="004531CE">
              <w:t>:</w:t>
            </w:r>
            <w:r>
              <w:t xml:space="preserve"> </w:t>
            </w:r>
            <w:r w:rsidR="00D95418">
              <w:t>15,7</w:t>
            </w:r>
            <w:r w:rsidRPr="00936500">
              <w:t xml:space="preserve"> miljarder kronor varav </w:t>
            </w:r>
            <w:r w:rsidR="00D95418">
              <w:t>3</w:t>
            </w:r>
            <w:r w:rsidRPr="00936500">
              <w:t xml:space="preserve"> miljarder kronor i inbetalt kapital.</w:t>
            </w:r>
          </w:p>
        </w:tc>
      </w:tr>
      <w:tr w:rsidR="00562D50" w14:paraId="52162CB7" w14:textId="77777777" w:rsidTr="00C45223">
        <w:tc>
          <w:tcPr>
            <w:tcW w:w="1701" w:type="dxa"/>
          </w:tcPr>
          <w:p w14:paraId="4F5EEDD4" w14:textId="77777777" w:rsidR="00562D50" w:rsidRDefault="00BC1FE0" w:rsidP="00562D50">
            <w:pPr>
              <w:pStyle w:val="Brdtext"/>
              <w:spacing w:before="120" w:after="120"/>
              <w:jc w:val="left"/>
            </w:pPr>
            <w:r>
              <w:t>Insatser</w:t>
            </w:r>
            <w:r w:rsidRPr="00F65A5A">
              <w:t xml:space="preserve"> som </w:t>
            </w:r>
            <w:r w:rsidRPr="006C4E8C">
              <w:t>utbetalades 2019 och 2020 samt</w:t>
            </w:r>
            <w:r>
              <w:t xml:space="preserve"> utestående insatser</w:t>
            </w:r>
          </w:p>
        </w:tc>
        <w:tc>
          <w:tcPr>
            <w:tcW w:w="4962" w:type="dxa"/>
          </w:tcPr>
          <w:p w14:paraId="4F6868B0" w14:textId="782947F1" w:rsidR="00562D50" w:rsidRPr="001126BF" w:rsidRDefault="00BC1FE0" w:rsidP="00562D50">
            <w:pPr>
              <w:pStyle w:val="Brdtext"/>
              <w:spacing w:before="120" w:after="120"/>
            </w:pPr>
            <w:r w:rsidRPr="001126BF">
              <w:t>IBRD</w:t>
            </w:r>
          </w:p>
          <w:p w14:paraId="65AF4449" w14:textId="76F9275F" w:rsidR="00562D50" w:rsidRPr="004531CE" w:rsidRDefault="00BC1FE0" w:rsidP="00934B50">
            <w:pPr>
              <w:pStyle w:val="Brdtext"/>
              <w:numPr>
                <w:ilvl w:val="0"/>
                <w:numId w:val="22"/>
              </w:numPr>
              <w:spacing w:before="120" w:after="120"/>
            </w:pPr>
            <w:r w:rsidRPr="004531CE">
              <w:t>Utbetalda lån och garantiåtaganden:</w:t>
            </w:r>
          </w:p>
          <w:p w14:paraId="0FDB9524" w14:textId="0E06BBEE" w:rsidR="00562D50" w:rsidRPr="00984E05" w:rsidRDefault="00BC1FE0" w:rsidP="00934B50">
            <w:pPr>
              <w:pStyle w:val="Brdtext"/>
              <w:numPr>
                <w:ilvl w:val="1"/>
                <w:numId w:val="23"/>
              </w:numPr>
              <w:spacing w:before="120" w:after="120"/>
            </w:pPr>
            <w:r w:rsidRPr="00984E05">
              <w:t xml:space="preserve">2019: Insatser för totalt </w:t>
            </w:r>
            <w:r w:rsidR="00755759" w:rsidRPr="00984E05">
              <w:t>165 miljarder kronor</w:t>
            </w:r>
            <w:r w:rsidRPr="00984E05">
              <w:t xml:space="preserve"> (</w:t>
            </w:r>
            <w:r w:rsidR="0028421E">
              <w:t xml:space="preserve">inte </w:t>
            </w:r>
            <w:r w:rsidRPr="00984E05">
              <w:t>bistånds</w:t>
            </w:r>
            <w:r w:rsidR="004D4560">
              <w:softHyphen/>
            </w:r>
            <w:r w:rsidRPr="00984E05">
              <w:t>subventionerade).</w:t>
            </w:r>
          </w:p>
          <w:p w14:paraId="1EBEE5D9" w14:textId="50D56A42" w:rsidR="00562D50" w:rsidRDefault="00BC1FE0" w:rsidP="00934B50">
            <w:pPr>
              <w:pStyle w:val="Brdtext"/>
              <w:numPr>
                <w:ilvl w:val="1"/>
                <w:numId w:val="23"/>
              </w:numPr>
              <w:spacing w:before="120" w:after="120"/>
            </w:pPr>
            <w:r w:rsidRPr="00984E05">
              <w:t xml:space="preserve">2020: Insatser för totalt </w:t>
            </w:r>
            <w:r w:rsidR="006D23D8" w:rsidRPr="00984E05">
              <w:t>166 miljarder</w:t>
            </w:r>
            <w:r w:rsidR="00A90151" w:rsidRPr="00856264">
              <w:t xml:space="preserve"> kronor</w:t>
            </w:r>
            <w:r w:rsidRPr="0028421E">
              <w:t xml:space="preserve"> (</w:t>
            </w:r>
            <w:r w:rsidR="0028421E">
              <w:t xml:space="preserve">inte </w:t>
            </w:r>
            <w:r w:rsidRPr="0028421E">
              <w:t>bistånds</w:t>
            </w:r>
            <w:r w:rsidR="004D4560">
              <w:softHyphen/>
            </w:r>
            <w:r w:rsidRPr="0028421E">
              <w:t xml:space="preserve">subventionerade). </w:t>
            </w:r>
          </w:p>
          <w:p w14:paraId="7848397D" w14:textId="32FA83A4" w:rsidR="0028421E" w:rsidRPr="0028421E" w:rsidRDefault="0028421E" w:rsidP="00934B50">
            <w:pPr>
              <w:pStyle w:val="Brdtextmedindrag"/>
              <w:numPr>
                <w:ilvl w:val="0"/>
                <w:numId w:val="23"/>
              </w:numPr>
            </w:pPr>
            <w:r>
              <w:t xml:space="preserve">Utestående insatser: </w:t>
            </w:r>
            <w:r w:rsidRPr="004531CE">
              <w:t>1 655 miljarder kro</w:t>
            </w:r>
            <w:r w:rsidR="004D4560">
              <w:softHyphen/>
            </w:r>
            <w:r w:rsidRPr="004531CE">
              <w:t>nor.</w:t>
            </w:r>
          </w:p>
          <w:p w14:paraId="6068A7E9" w14:textId="6BEA8360" w:rsidR="00562D50" w:rsidRPr="001126BF" w:rsidRDefault="00BC1FE0" w:rsidP="00562D50">
            <w:pPr>
              <w:pStyle w:val="Brdtext"/>
              <w:spacing w:before="120" w:after="120"/>
            </w:pPr>
            <w:r w:rsidRPr="001126BF">
              <w:t>IDA</w:t>
            </w:r>
          </w:p>
          <w:p w14:paraId="29FE776D" w14:textId="77777777" w:rsidR="00562D50" w:rsidRPr="004531CE" w:rsidRDefault="00BC1FE0" w:rsidP="00934B50">
            <w:pPr>
              <w:pStyle w:val="Brdtext"/>
              <w:numPr>
                <w:ilvl w:val="0"/>
                <w:numId w:val="24"/>
              </w:numPr>
              <w:spacing w:before="120" w:after="120"/>
            </w:pPr>
            <w:r w:rsidRPr="004531CE">
              <w:t>Utbetalda lån och bidrag:</w:t>
            </w:r>
          </w:p>
          <w:p w14:paraId="22386C03" w14:textId="024DB65D" w:rsidR="00562D50" w:rsidRPr="00984E05" w:rsidRDefault="00BC1FE0" w:rsidP="00934B50">
            <w:pPr>
              <w:pStyle w:val="Brdtext"/>
              <w:numPr>
                <w:ilvl w:val="1"/>
                <w:numId w:val="24"/>
              </w:numPr>
              <w:spacing w:before="120" w:after="120"/>
            </w:pPr>
            <w:r w:rsidRPr="00984E05">
              <w:t xml:space="preserve">2019: Insatser för totalt </w:t>
            </w:r>
            <w:r w:rsidR="00A90151" w:rsidRPr="00984E05">
              <w:t>144 miljarder kronor</w:t>
            </w:r>
            <w:r w:rsidRPr="00984E05">
              <w:t xml:space="preserve"> (bistånds</w:t>
            </w:r>
            <w:r w:rsidR="004D4560">
              <w:softHyphen/>
            </w:r>
            <w:r w:rsidRPr="00984E05">
              <w:t>subven</w:t>
            </w:r>
            <w:r w:rsidR="004D4560">
              <w:softHyphen/>
            </w:r>
            <w:r w:rsidRPr="00984E05">
              <w:t>tionerade).</w:t>
            </w:r>
          </w:p>
          <w:p w14:paraId="699479A4" w14:textId="30F9D16A" w:rsidR="00562D50" w:rsidRDefault="00BC1FE0" w:rsidP="00934B50">
            <w:pPr>
              <w:pStyle w:val="Brdtext"/>
              <w:numPr>
                <w:ilvl w:val="1"/>
                <w:numId w:val="24"/>
              </w:numPr>
              <w:spacing w:before="120" w:after="120"/>
            </w:pPr>
            <w:r w:rsidRPr="00856264">
              <w:t xml:space="preserve">2020: Insatser för totalt </w:t>
            </w:r>
            <w:r w:rsidR="00A90151" w:rsidRPr="0028421E">
              <w:t>173 miljarder kronor</w:t>
            </w:r>
            <w:r w:rsidRPr="0028421E">
              <w:t xml:space="preserve"> (bistånds</w:t>
            </w:r>
            <w:r w:rsidR="004D4560">
              <w:softHyphen/>
            </w:r>
            <w:r w:rsidRPr="0028421E">
              <w:t>subven</w:t>
            </w:r>
            <w:r w:rsidR="004D4560">
              <w:softHyphen/>
            </w:r>
            <w:r w:rsidRPr="0028421E">
              <w:t>tionerade).</w:t>
            </w:r>
          </w:p>
          <w:p w14:paraId="02247519" w14:textId="34304E38" w:rsidR="003D6444" w:rsidRPr="003D6444" w:rsidRDefault="003D6444" w:rsidP="00934B50">
            <w:pPr>
              <w:pStyle w:val="Brdtextmedindrag"/>
              <w:numPr>
                <w:ilvl w:val="0"/>
                <w:numId w:val="24"/>
              </w:numPr>
            </w:pPr>
            <w:r>
              <w:t xml:space="preserve">Utestående insatser: </w:t>
            </w:r>
            <w:r w:rsidRPr="00984E05">
              <w:t>1 318 miljarder kro</w:t>
            </w:r>
            <w:r w:rsidR="004D4560">
              <w:softHyphen/>
            </w:r>
            <w:r w:rsidRPr="00984E05">
              <w:t>nor.</w:t>
            </w:r>
          </w:p>
          <w:p w14:paraId="000B7E85" w14:textId="77777777" w:rsidR="00562D50" w:rsidRPr="001126BF" w:rsidRDefault="00BC1FE0" w:rsidP="00562D50">
            <w:pPr>
              <w:pStyle w:val="Brdtext"/>
              <w:spacing w:before="120" w:after="120"/>
            </w:pPr>
            <w:r w:rsidRPr="001126BF">
              <w:t>IFC</w:t>
            </w:r>
          </w:p>
          <w:p w14:paraId="5401640B" w14:textId="77777777" w:rsidR="00562D50" w:rsidRPr="004531CE" w:rsidRDefault="00BC1FE0" w:rsidP="00934B50">
            <w:pPr>
              <w:pStyle w:val="Brdtext"/>
              <w:numPr>
                <w:ilvl w:val="0"/>
                <w:numId w:val="25"/>
              </w:numPr>
              <w:spacing w:before="120" w:after="120"/>
            </w:pPr>
            <w:r w:rsidRPr="004531CE">
              <w:t>Utbetalda lån, investeringar i eget kapital samt investeringar i värdepapper:</w:t>
            </w:r>
          </w:p>
          <w:p w14:paraId="5467EEE2" w14:textId="2DBDC868" w:rsidR="00562D50" w:rsidRPr="00984E05" w:rsidRDefault="00BC1FE0" w:rsidP="00934B50">
            <w:pPr>
              <w:pStyle w:val="Brdtext"/>
              <w:numPr>
                <w:ilvl w:val="1"/>
                <w:numId w:val="26"/>
              </w:numPr>
              <w:spacing w:before="120" w:after="120"/>
            </w:pPr>
            <w:r w:rsidRPr="00984E05">
              <w:lastRenderedPageBreak/>
              <w:t xml:space="preserve">2019: Insatser för totalt </w:t>
            </w:r>
            <w:r w:rsidR="008052D9" w:rsidRPr="00984E05">
              <w:t>74 miljarder kronor</w:t>
            </w:r>
            <w:r w:rsidRPr="00984E05">
              <w:t xml:space="preserve"> (</w:t>
            </w:r>
            <w:r w:rsidR="006C38A8">
              <w:t>inte</w:t>
            </w:r>
            <w:r w:rsidRPr="00984E05">
              <w:t xml:space="preserve"> bistånds</w:t>
            </w:r>
            <w:r w:rsidR="004D4560">
              <w:softHyphen/>
            </w:r>
            <w:r w:rsidRPr="00984E05">
              <w:t>subventionerade).</w:t>
            </w:r>
          </w:p>
          <w:p w14:paraId="3244495E" w14:textId="05D4D8E4" w:rsidR="00562D50" w:rsidRDefault="00BC1FE0" w:rsidP="00934B50">
            <w:pPr>
              <w:pStyle w:val="Brdtext"/>
              <w:numPr>
                <w:ilvl w:val="1"/>
                <w:numId w:val="26"/>
              </w:numPr>
              <w:spacing w:before="120" w:after="120"/>
            </w:pPr>
            <w:r w:rsidRPr="00984E05">
              <w:t xml:space="preserve">2020: Insatser för totalt </w:t>
            </w:r>
            <w:r w:rsidR="00ED5CC2" w:rsidRPr="00856264">
              <w:t>86 miljarder kronor</w:t>
            </w:r>
            <w:r w:rsidRPr="0028421E">
              <w:t xml:space="preserve"> (</w:t>
            </w:r>
            <w:r w:rsidR="006C38A8">
              <w:t>inte</w:t>
            </w:r>
            <w:r w:rsidRPr="0028421E">
              <w:t xml:space="preserve"> bistånds</w:t>
            </w:r>
            <w:r w:rsidR="004D4560">
              <w:softHyphen/>
            </w:r>
            <w:r w:rsidRPr="0028421E">
              <w:t>subventionerade).</w:t>
            </w:r>
          </w:p>
          <w:p w14:paraId="5C1564AA" w14:textId="6572CC51" w:rsidR="004C416B" w:rsidRPr="004C416B" w:rsidRDefault="004C416B" w:rsidP="00934B50">
            <w:pPr>
              <w:pStyle w:val="Brdtextmedindrag"/>
              <w:numPr>
                <w:ilvl w:val="0"/>
                <w:numId w:val="25"/>
              </w:numPr>
            </w:pPr>
            <w:r>
              <w:t xml:space="preserve">Utestående insatser: </w:t>
            </w:r>
            <w:r w:rsidRPr="00984E05">
              <w:t>282 miljarder kronor.</w:t>
            </w:r>
          </w:p>
          <w:p w14:paraId="00BF58E5" w14:textId="3BD44107" w:rsidR="00562D50" w:rsidRDefault="00BC1FE0" w:rsidP="00562D50">
            <w:pPr>
              <w:pStyle w:val="Brdtext"/>
              <w:spacing w:before="120" w:after="120"/>
            </w:pPr>
            <w:r w:rsidRPr="001126BF">
              <w:t>MIGA</w:t>
            </w:r>
          </w:p>
          <w:p w14:paraId="58CF8E3F" w14:textId="6C1F2938" w:rsidR="006427B6" w:rsidRPr="001126BF" w:rsidRDefault="006427B6" w:rsidP="00934B50">
            <w:pPr>
              <w:pStyle w:val="Brdtextmedindrag"/>
              <w:numPr>
                <w:ilvl w:val="0"/>
                <w:numId w:val="25"/>
              </w:numPr>
            </w:pPr>
            <w:r>
              <w:t>Garantiåtaganden:</w:t>
            </w:r>
          </w:p>
          <w:p w14:paraId="47C1F014" w14:textId="28883E19" w:rsidR="00562D50" w:rsidRPr="004531CE" w:rsidRDefault="00BC1FE0" w:rsidP="00934B50">
            <w:pPr>
              <w:pStyle w:val="Brdtext"/>
              <w:numPr>
                <w:ilvl w:val="1"/>
                <w:numId w:val="27"/>
              </w:numPr>
              <w:spacing w:before="120" w:after="120"/>
            </w:pPr>
            <w:r w:rsidRPr="004531CE">
              <w:t xml:space="preserve">2019: Garantiåtaganden för totalt </w:t>
            </w:r>
            <w:r w:rsidR="0083741A" w:rsidRPr="004531CE">
              <w:t>45 miljarder kronor</w:t>
            </w:r>
            <w:r w:rsidRPr="004531CE">
              <w:t xml:space="preserve">. </w:t>
            </w:r>
          </w:p>
          <w:p w14:paraId="41E08DE1" w14:textId="086D6225" w:rsidR="00562D50" w:rsidRDefault="00BC1FE0" w:rsidP="00934B50">
            <w:pPr>
              <w:pStyle w:val="Brdtext"/>
              <w:numPr>
                <w:ilvl w:val="1"/>
                <w:numId w:val="27"/>
              </w:numPr>
              <w:spacing w:before="120" w:after="120"/>
            </w:pPr>
            <w:r w:rsidRPr="00984E05">
              <w:t xml:space="preserve">2020: Garantiåtaganden för totalt </w:t>
            </w:r>
            <w:r w:rsidR="0083741A" w:rsidRPr="00984E05">
              <w:t>32 miljarder</w:t>
            </w:r>
            <w:r w:rsidRPr="00984E05">
              <w:t xml:space="preserve">. </w:t>
            </w:r>
          </w:p>
          <w:p w14:paraId="07D6AF77" w14:textId="16C26E26" w:rsidR="00562D50" w:rsidRPr="0028421E" w:rsidRDefault="006C7D0A" w:rsidP="00934B50">
            <w:pPr>
              <w:pStyle w:val="Brdtextmedindrag"/>
              <w:numPr>
                <w:ilvl w:val="0"/>
                <w:numId w:val="25"/>
              </w:numPr>
            </w:pPr>
            <w:r>
              <w:t xml:space="preserve">Utestående insatser: </w:t>
            </w:r>
            <w:r w:rsidRPr="0028421E">
              <w:t>185 miljarder kronor.</w:t>
            </w:r>
          </w:p>
        </w:tc>
      </w:tr>
      <w:tr w:rsidR="00562D50" w:rsidRPr="002D1674" w14:paraId="3345B93B" w14:textId="77777777" w:rsidTr="00C45223">
        <w:tc>
          <w:tcPr>
            <w:tcW w:w="1701" w:type="dxa"/>
          </w:tcPr>
          <w:p w14:paraId="37BE4312" w14:textId="77777777" w:rsidR="00562D50" w:rsidRDefault="00BC1FE0" w:rsidP="00562D50">
            <w:pPr>
              <w:pStyle w:val="Brdtext"/>
              <w:spacing w:before="120" w:after="120"/>
              <w:jc w:val="left"/>
            </w:pPr>
            <w:r>
              <w:lastRenderedPageBreak/>
              <w:t>Annan f</w:t>
            </w:r>
            <w:r w:rsidRPr="000327B8">
              <w:t>inansiell</w:t>
            </w:r>
            <w:r w:rsidRPr="000327B8" w:rsidDel="008B1EA1">
              <w:t xml:space="preserve"> </w:t>
            </w:r>
            <w:r>
              <w:t>information</w:t>
            </w:r>
            <w:r w:rsidRPr="000327B8">
              <w:t xml:space="preserve"> </w:t>
            </w:r>
          </w:p>
        </w:tc>
        <w:tc>
          <w:tcPr>
            <w:tcW w:w="4962" w:type="dxa"/>
          </w:tcPr>
          <w:p w14:paraId="231EFA33" w14:textId="77777777" w:rsidR="00562D50" w:rsidRPr="004531CE" w:rsidRDefault="00BC1FE0" w:rsidP="00562D50">
            <w:pPr>
              <w:pStyle w:val="Brdtext"/>
              <w:spacing w:before="120" w:after="120"/>
            </w:pPr>
            <w:r w:rsidRPr="001126BF">
              <w:t>Andel oreglerade fordringar</w:t>
            </w:r>
            <w:r w:rsidRPr="004531CE">
              <w:t xml:space="preserve">: </w:t>
            </w:r>
          </w:p>
          <w:p w14:paraId="12F45742" w14:textId="2C84E34D" w:rsidR="00562D50" w:rsidRPr="00984E05" w:rsidRDefault="00BC1FE0" w:rsidP="00562D50">
            <w:pPr>
              <w:pStyle w:val="Brdtext"/>
              <w:spacing w:before="120" w:after="120"/>
            </w:pPr>
            <w:r w:rsidRPr="00984E05">
              <w:t>IBRD: 0,2 procent.</w:t>
            </w:r>
          </w:p>
          <w:p w14:paraId="7AD928EE" w14:textId="07A23959" w:rsidR="00562D50" w:rsidRPr="00856264" w:rsidRDefault="00BC1FE0" w:rsidP="00562D50">
            <w:pPr>
              <w:pStyle w:val="Brdtext"/>
              <w:spacing w:before="120" w:after="120"/>
            </w:pPr>
            <w:r w:rsidRPr="00984E05">
              <w:t>IDA: 1,3 procent.</w:t>
            </w:r>
          </w:p>
          <w:p w14:paraId="5565E680" w14:textId="55F82E0D" w:rsidR="00562D50" w:rsidRPr="0028421E" w:rsidRDefault="00BC1FE0" w:rsidP="00562D50">
            <w:pPr>
              <w:pStyle w:val="Brdtext"/>
              <w:spacing w:before="120" w:after="120"/>
            </w:pPr>
            <w:r w:rsidRPr="0028421E">
              <w:t>IFC: 5,5 procent.</w:t>
            </w:r>
          </w:p>
          <w:p w14:paraId="191FD42C" w14:textId="3F9E4EDB" w:rsidR="00562D50" w:rsidRPr="0028421E" w:rsidRDefault="00BC1FE0" w:rsidP="00562D50">
            <w:pPr>
              <w:pStyle w:val="Brdtext"/>
              <w:spacing w:before="120" w:after="120"/>
              <w:jc w:val="left"/>
            </w:pPr>
            <w:r w:rsidRPr="0028421E">
              <w:t>MIGA: information saknas.</w:t>
            </w:r>
          </w:p>
          <w:p w14:paraId="11213549" w14:textId="50A4EA42" w:rsidR="00562D50" w:rsidRPr="004531CE" w:rsidRDefault="00BC1FE0" w:rsidP="00562D50">
            <w:pPr>
              <w:pStyle w:val="Brdtext"/>
              <w:spacing w:before="120" w:after="120"/>
            </w:pPr>
            <w:r w:rsidRPr="001126BF">
              <w:t>Kreditbetyg (IBRD):</w:t>
            </w:r>
            <w:r w:rsidRPr="004531CE">
              <w:t xml:space="preserve"> AAA, </w:t>
            </w:r>
            <w:proofErr w:type="spellStart"/>
            <w:r w:rsidRPr="004531CE">
              <w:t>aaa</w:t>
            </w:r>
            <w:proofErr w:type="spellEnd"/>
            <w:r w:rsidRPr="004531CE">
              <w:t xml:space="preserve"> (</w:t>
            </w:r>
            <w:proofErr w:type="spellStart"/>
            <w:r w:rsidRPr="004531CE">
              <w:t>stand</w:t>
            </w:r>
            <w:proofErr w:type="spellEnd"/>
            <w:r w:rsidRPr="004531CE">
              <w:t xml:space="preserve"> </w:t>
            </w:r>
            <w:proofErr w:type="spellStart"/>
            <w:r w:rsidRPr="004531CE">
              <w:t>alone</w:t>
            </w:r>
            <w:proofErr w:type="spellEnd"/>
            <w:r w:rsidRPr="004531CE">
              <w:t>-betyg).</w:t>
            </w:r>
          </w:p>
          <w:p w14:paraId="4205EAD7" w14:textId="77777777" w:rsidR="00562D50" w:rsidRPr="001126BF" w:rsidRDefault="00BC1FE0" w:rsidP="00562D50">
            <w:pPr>
              <w:pStyle w:val="Brdtext"/>
              <w:spacing w:before="120" w:after="120"/>
              <w:rPr>
                <w:lang w:val="en-GB"/>
              </w:rPr>
            </w:pPr>
            <w:proofErr w:type="spellStart"/>
            <w:r w:rsidRPr="001126BF">
              <w:rPr>
                <w:lang w:val="en-GB"/>
              </w:rPr>
              <w:t>Kreditbetyg</w:t>
            </w:r>
            <w:proofErr w:type="spellEnd"/>
            <w:r w:rsidRPr="001126BF">
              <w:rPr>
                <w:lang w:val="en-GB"/>
              </w:rPr>
              <w:t xml:space="preserve"> (IFC): AAA, </w:t>
            </w:r>
            <w:proofErr w:type="spellStart"/>
            <w:r w:rsidRPr="001126BF">
              <w:rPr>
                <w:lang w:val="en-GB"/>
              </w:rPr>
              <w:t>aaa</w:t>
            </w:r>
            <w:proofErr w:type="spellEnd"/>
            <w:r w:rsidRPr="001126BF">
              <w:rPr>
                <w:lang w:val="en-GB"/>
              </w:rPr>
              <w:t xml:space="preserve"> (</w:t>
            </w:r>
            <w:proofErr w:type="spellStart"/>
            <w:r w:rsidRPr="001126BF">
              <w:rPr>
                <w:lang w:val="en-GB"/>
              </w:rPr>
              <w:t>stand alone</w:t>
            </w:r>
            <w:proofErr w:type="spellEnd"/>
            <w:r w:rsidRPr="001126BF">
              <w:rPr>
                <w:lang w:val="en-GB"/>
              </w:rPr>
              <w:t>-betyg).</w:t>
            </w:r>
          </w:p>
          <w:p w14:paraId="751B4C29" w14:textId="780F1238" w:rsidR="00562D50" w:rsidRPr="001126BF" w:rsidRDefault="00BC1FE0" w:rsidP="00562D50">
            <w:pPr>
              <w:pStyle w:val="Brdtext"/>
              <w:spacing w:before="120" w:after="120"/>
              <w:jc w:val="left"/>
              <w:rPr>
                <w:lang w:val="en-GB"/>
              </w:rPr>
            </w:pPr>
            <w:proofErr w:type="spellStart"/>
            <w:r w:rsidRPr="001126BF">
              <w:rPr>
                <w:lang w:val="en-GB"/>
              </w:rPr>
              <w:t>Kreditbetyg</w:t>
            </w:r>
            <w:proofErr w:type="spellEnd"/>
            <w:r w:rsidRPr="001126BF">
              <w:rPr>
                <w:lang w:val="en-GB"/>
              </w:rPr>
              <w:t xml:space="preserve"> (IDA): AAA, </w:t>
            </w:r>
            <w:proofErr w:type="spellStart"/>
            <w:r w:rsidRPr="001126BF">
              <w:rPr>
                <w:lang w:val="en-GB"/>
              </w:rPr>
              <w:t>aaa</w:t>
            </w:r>
            <w:proofErr w:type="spellEnd"/>
            <w:r w:rsidRPr="001126BF">
              <w:rPr>
                <w:lang w:val="en-GB"/>
              </w:rPr>
              <w:t xml:space="preserve"> (</w:t>
            </w:r>
            <w:proofErr w:type="spellStart"/>
            <w:r w:rsidRPr="001126BF">
              <w:rPr>
                <w:lang w:val="en-GB"/>
              </w:rPr>
              <w:t>stand alone</w:t>
            </w:r>
            <w:proofErr w:type="spellEnd"/>
            <w:r w:rsidRPr="001126BF">
              <w:rPr>
                <w:lang w:val="en-GB"/>
              </w:rPr>
              <w:t>-betyg)</w:t>
            </w:r>
          </w:p>
        </w:tc>
      </w:tr>
      <w:tr w:rsidR="00562D50" w14:paraId="6AF3EFB9" w14:textId="77777777" w:rsidTr="00C45223">
        <w:tc>
          <w:tcPr>
            <w:tcW w:w="6663" w:type="dxa"/>
            <w:gridSpan w:val="2"/>
          </w:tcPr>
          <w:p w14:paraId="14DFDB7C" w14:textId="77777777" w:rsidR="00562D50" w:rsidRPr="00D4045C" w:rsidRDefault="00BC1FE0" w:rsidP="00562D50">
            <w:pPr>
              <w:pStyle w:val="Brdtext"/>
              <w:spacing w:before="120" w:after="120"/>
              <w:jc w:val="left"/>
              <w:rPr>
                <w:b/>
              </w:rPr>
            </w:pPr>
            <w:r w:rsidRPr="00D4045C">
              <w:rPr>
                <w:b/>
              </w:rPr>
              <w:t>5. Sveriges roll i institutionen</w:t>
            </w:r>
          </w:p>
        </w:tc>
      </w:tr>
      <w:tr w:rsidR="00562D50" w14:paraId="52C79F0B" w14:textId="77777777" w:rsidTr="00C45223">
        <w:tc>
          <w:tcPr>
            <w:tcW w:w="1701" w:type="dxa"/>
          </w:tcPr>
          <w:p w14:paraId="2B407795" w14:textId="77777777" w:rsidR="00562D50" w:rsidRDefault="00BC1FE0" w:rsidP="00562D50">
            <w:pPr>
              <w:pStyle w:val="Brdtext"/>
              <w:spacing w:before="120" w:after="120"/>
              <w:jc w:val="left"/>
            </w:pPr>
            <w:r w:rsidRPr="00D4045C">
              <w:t>Svensk ägar- och röstandel</w:t>
            </w:r>
          </w:p>
        </w:tc>
        <w:tc>
          <w:tcPr>
            <w:tcW w:w="4962" w:type="dxa"/>
          </w:tcPr>
          <w:p w14:paraId="758A7AEE" w14:textId="77777777" w:rsidR="00562D50" w:rsidRPr="004531CE" w:rsidRDefault="00BC1FE0" w:rsidP="00562D50">
            <w:pPr>
              <w:pStyle w:val="Brdtext"/>
              <w:spacing w:before="120" w:after="120"/>
            </w:pPr>
            <w:r w:rsidRPr="001126BF">
              <w:t>Inbetalt kapital</w:t>
            </w:r>
            <w:r w:rsidRPr="004531CE">
              <w:t xml:space="preserve">: </w:t>
            </w:r>
          </w:p>
          <w:p w14:paraId="0E8B0C63" w14:textId="08B3F65A" w:rsidR="00562D50" w:rsidRPr="00984E05" w:rsidRDefault="00BC1FE0" w:rsidP="00934B50">
            <w:pPr>
              <w:pStyle w:val="Brdtext"/>
              <w:numPr>
                <w:ilvl w:val="0"/>
                <w:numId w:val="25"/>
              </w:numPr>
              <w:spacing w:before="120" w:after="120"/>
            </w:pPr>
            <w:r w:rsidRPr="00984E05">
              <w:t>IBRD: 1</w:t>
            </w:r>
            <w:r w:rsidR="00D02824" w:rsidRPr="00984E05">
              <w:t>,3</w:t>
            </w:r>
            <w:r w:rsidRPr="00984E05">
              <w:t xml:space="preserve"> miljarder kronor. </w:t>
            </w:r>
          </w:p>
          <w:p w14:paraId="0766EFDC" w14:textId="7FCA9F1F" w:rsidR="00562D50" w:rsidRPr="00856264" w:rsidRDefault="00BC1FE0" w:rsidP="00934B50">
            <w:pPr>
              <w:pStyle w:val="Brdtext"/>
              <w:numPr>
                <w:ilvl w:val="0"/>
                <w:numId w:val="25"/>
              </w:numPr>
              <w:spacing w:before="120" w:after="120"/>
            </w:pPr>
            <w:r w:rsidRPr="00984E05">
              <w:t xml:space="preserve">IFC: </w:t>
            </w:r>
            <w:r w:rsidR="00D02824" w:rsidRPr="00984E05">
              <w:t xml:space="preserve">1,7 miljarder </w:t>
            </w:r>
            <w:r w:rsidRPr="00984E05">
              <w:t xml:space="preserve">kronor. </w:t>
            </w:r>
          </w:p>
          <w:p w14:paraId="63384DD8" w14:textId="639136D6" w:rsidR="00562D50" w:rsidRPr="0028421E" w:rsidRDefault="00BC1FE0" w:rsidP="00934B50">
            <w:pPr>
              <w:pStyle w:val="Brdtext"/>
              <w:numPr>
                <w:ilvl w:val="0"/>
                <w:numId w:val="25"/>
              </w:numPr>
              <w:spacing w:before="120" w:after="120"/>
            </w:pPr>
            <w:r w:rsidRPr="0028421E">
              <w:t>MIGA: 3</w:t>
            </w:r>
            <w:r w:rsidR="00480108" w:rsidRPr="0028421E">
              <w:t xml:space="preserve">1,1 </w:t>
            </w:r>
            <w:r w:rsidRPr="0028421E">
              <w:t>miljoner kronor.</w:t>
            </w:r>
          </w:p>
          <w:p w14:paraId="3922BE6B" w14:textId="77777777" w:rsidR="00562D50" w:rsidRPr="004531CE" w:rsidRDefault="00BC1FE0" w:rsidP="00562D50">
            <w:pPr>
              <w:pStyle w:val="Brdtext"/>
              <w:spacing w:before="120" w:after="120"/>
            </w:pPr>
            <w:r w:rsidRPr="001126BF">
              <w:t>Garantikapital</w:t>
            </w:r>
            <w:r w:rsidRPr="004531CE">
              <w:t xml:space="preserve">: </w:t>
            </w:r>
          </w:p>
          <w:p w14:paraId="6094DEDD" w14:textId="474A5D76" w:rsidR="00562D50" w:rsidRPr="00984E05" w:rsidRDefault="00BC1FE0" w:rsidP="00934B50">
            <w:pPr>
              <w:pStyle w:val="Brdtext"/>
              <w:numPr>
                <w:ilvl w:val="0"/>
                <w:numId w:val="28"/>
              </w:numPr>
              <w:spacing w:before="120" w:after="120"/>
            </w:pPr>
            <w:r w:rsidRPr="00984E05">
              <w:t xml:space="preserve">IBRD: </w:t>
            </w:r>
            <w:r w:rsidR="00480108" w:rsidRPr="00984E05">
              <w:t xml:space="preserve">19,3 </w:t>
            </w:r>
            <w:r w:rsidRPr="00984E05">
              <w:t>miljar</w:t>
            </w:r>
            <w:r w:rsidRPr="00984E05">
              <w:softHyphen/>
              <w:t xml:space="preserve">der kronor. </w:t>
            </w:r>
          </w:p>
          <w:p w14:paraId="4A369E0D" w14:textId="77777777" w:rsidR="00562D50" w:rsidRPr="00984E05" w:rsidRDefault="00BC1FE0" w:rsidP="00934B50">
            <w:pPr>
              <w:pStyle w:val="Brdtext"/>
              <w:numPr>
                <w:ilvl w:val="0"/>
                <w:numId w:val="28"/>
              </w:numPr>
              <w:spacing w:before="120" w:after="120"/>
            </w:pPr>
            <w:r w:rsidRPr="00984E05">
              <w:t>IFC: IFC har inget garantikapital.</w:t>
            </w:r>
          </w:p>
          <w:p w14:paraId="020F3296" w14:textId="2EC2749D" w:rsidR="00562D50" w:rsidRPr="0028421E" w:rsidRDefault="00BC1FE0" w:rsidP="00934B50">
            <w:pPr>
              <w:pStyle w:val="Brdtext"/>
              <w:numPr>
                <w:ilvl w:val="0"/>
                <w:numId w:val="28"/>
              </w:numPr>
              <w:spacing w:before="120" w:after="120"/>
            </w:pPr>
            <w:r w:rsidRPr="00984E05">
              <w:t xml:space="preserve">MIGA: </w:t>
            </w:r>
            <w:r w:rsidR="00480108" w:rsidRPr="00856264">
              <w:t xml:space="preserve">133 </w:t>
            </w:r>
            <w:r w:rsidRPr="0028421E">
              <w:t>miljoner kronor.</w:t>
            </w:r>
          </w:p>
          <w:p w14:paraId="7B59A7DD" w14:textId="77777777" w:rsidR="00562D50" w:rsidRPr="004531CE" w:rsidRDefault="00BC1FE0" w:rsidP="00562D50">
            <w:pPr>
              <w:pStyle w:val="Brdtext"/>
              <w:spacing w:before="120" w:after="120"/>
            </w:pPr>
            <w:r w:rsidRPr="001126BF">
              <w:t>Svensk röst- och ägarandel</w:t>
            </w:r>
            <w:r w:rsidRPr="004531CE">
              <w:t xml:space="preserve">: </w:t>
            </w:r>
          </w:p>
          <w:p w14:paraId="59A4ECF8" w14:textId="198E18C9" w:rsidR="00562D50" w:rsidRDefault="00BC1FE0" w:rsidP="00934B50">
            <w:pPr>
              <w:pStyle w:val="Brdtext"/>
              <w:numPr>
                <w:ilvl w:val="0"/>
                <w:numId w:val="29"/>
              </w:numPr>
              <w:spacing w:before="120" w:after="120"/>
            </w:pPr>
            <w:r>
              <w:t>IBRD: Ägarandelen är 0,87 procent och röstandelen 0,85 procent.</w:t>
            </w:r>
          </w:p>
          <w:p w14:paraId="2723D0F1" w14:textId="77777777" w:rsidR="00562D50" w:rsidRDefault="00BC1FE0" w:rsidP="00934B50">
            <w:pPr>
              <w:pStyle w:val="Brdtext"/>
              <w:numPr>
                <w:ilvl w:val="0"/>
                <w:numId w:val="29"/>
              </w:numPr>
              <w:spacing w:before="120" w:after="120"/>
            </w:pPr>
            <w:r>
              <w:lastRenderedPageBreak/>
              <w:t>IDA: Ägarandelen är 3,09 procent och röstandelen 2,05 procent.</w:t>
            </w:r>
          </w:p>
          <w:p w14:paraId="24138824" w14:textId="77777777" w:rsidR="00562D50" w:rsidRDefault="00BC1FE0" w:rsidP="00934B50">
            <w:pPr>
              <w:pStyle w:val="Brdtext"/>
              <w:numPr>
                <w:ilvl w:val="0"/>
                <w:numId w:val="29"/>
              </w:numPr>
              <w:spacing w:before="120" w:after="120"/>
            </w:pPr>
            <w:r>
              <w:t>IFC: Ägarandelen är 1,04 procent och röstandelen 1,01 procent.</w:t>
            </w:r>
          </w:p>
          <w:p w14:paraId="1C14532D" w14:textId="1C5A97B6" w:rsidR="00562D50" w:rsidRDefault="00BC1FE0" w:rsidP="00934B50">
            <w:pPr>
              <w:pStyle w:val="Brdtext"/>
              <w:numPr>
                <w:ilvl w:val="0"/>
                <w:numId w:val="29"/>
              </w:numPr>
              <w:spacing w:before="120" w:after="120"/>
              <w:jc w:val="left"/>
            </w:pPr>
            <w:r>
              <w:t>MIGA: Ägarandelen är 1,04 procent och röstandelen 0,95 procent.</w:t>
            </w:r>
          </w:p>
        </w:tc>
      </w:tr>
      <w:tr w:rsidR="00562D50" w14:paraId="0D900CFD" w14:textId="77777777" w:rsidTr="00C45223">
        <w:tc>
          <w:tcPr>
            <w:tcW w:w="1701" w:type="dxa"/>
          </w:tcPr>
          <w:p w14:paraId="4F2D5498" w14:textId="01734ACA" w:rsidR="00562D50" w:rsidRDefault="00BC1FE0" w:rsidP="00562D50">
            <w:pPr>
              <w:pStyle w:val="Brdtext"/>
              <w:spacing w:before="120" w:after="120"/>
              <w:jc w:val="left"/>
            </w:pPr>
            <w:r w:rsidRPr="009E2C34">
              <w:lastRenderedPageBreak/>
              <w:t>Svenskt bidrag till institutionen</w:t>
            </w:r>
            <w:r>
              <w:t xml:space="preserve"> 2019 och 2020</w:t>
            </w:r>
            <w:r w:rsidR="009C14E0">
              <w:rPr>
                <w:rStyle w:val="Fotnotsreferens"/>
              </w:rPr>
              <w:footnoteReference w:id="15"/>
            </w:r>
          </w:p>
        </w:tc>
        <w:tc>
          <w:tcPr>
            <w:tcW w:w="4962" w:type="dxa"/>
          </w:tcPr>
          <w:p w14:paraId="1AF1C07A" w14:textId="5E559C54" w:rsidR="00562D50" w:rsidRPr="00861FED" w:rsidRDefault="00BC1FE0" w:rsidP="00562D50">
            <w:pPr>
              <w:pStyle w:val="Brdtext"/>
              <w:spacing w:before="120" w:after="120"/>
            </w:pPr>
            <w:r w:rsidRPr="00861FED">
              <w:t>Bidrag till IDA (svenskt stöd till IDA finansieras från biståndsramen)</w:t>
            </w:r>
            <w:r w:rsidRPr="004531CE">
              <w:t>:</w:t>
            </w:r>
            <w:r w:rsidRPr="00861FED">
              <w:t xml:space="preserve"> </w:t>
            </w:r>
          </w:p>
          <w:p w14:paraId="4771D0B3" w14:textId="77777777" w:rsidR="00562D50" w:rsidRPr="004531CE" w:rsidRDefault="00BC1FE0" w:rsidP="00934B50">
            <w:pPr>
              <w:pStyle w:val="Brdtext"/>
              <w:numPr>
                <w:ilvl w:val="0"/>
                <w:numId w:val="30"/>
              </w:numPr>
              <w:spacing w:before="120" w:after="120"/>
            </w:pPr>
            <w:r w:rsidRPr="004531CE">
              <w:t>2019: 5,47 miljarder kronor (enbart kärnstöd).</w:t>
            </w:r>
          </w:p>
          <w:p w14:paraId="2DB8038B" w14:textId="155B3DDA" w:rsidR="00562D50" w:rsidRPr="00984E05" w:rsidRDefault="00BC1FE0" w:rsidP="00934B50">
            <w:pPr>
              <w:pStyle w:val="Brdtext"/>
              <w:numPr>
                <w:ilvl w:val="0"/>
                <w:numId w:val="30"/>
              </w:numPr>
              <w:spacing w:before="120" w:after="120"/>
            </w:pPr>
            <w:r w:rsidRPr="00984E05">
              <w:t>2020: 3,06 miljarder kronor (enbart kärnstöd).</w:t>
            </w:r>
          </w:p>
          <w:p w14:paraId="076CAF29" w14:textId="77777777" w:rsidR="00562D50" w:rsidRPr="00861FED" w:rsidRDefault="00BC1FE0" w:rsidP="00562D50">
            <w:pPr>
              <w:pStyle w:val="Brdtext"/>
              <w:spacing w:before="120" w:after="120"/>
            </w:pPr>
            <w:r w:rsidRPr="00861FED">
              <w:t>Bidrag till IBRD (svenskt stöd till IBRD finansieras från biståndsramen)</w:t>
            </w:r>
            <w:r w:rsidRPr="004531CE">
              <w:t xml:space="preserve">: </w:t>
            </w:r>
          </w:p>
          <w:p w14:paraId="6F886C31" w14:textId="4D3E0DD0" w:rsidR="00562D50" w:rsidRDefault="00BC1FE0" w:rsidP="00934B50">
            <w:pPr>
              <w:pStyle w:val="Brdtext"/>
              <w:numPr>
                <w:ilvl w:val="0"/>
                <w:numId w:val="31"/>
              </w:numPr>
              <w:spacing w:before="120" w:after="120"/>
            </w:pPr>
            <w:r>
              <w:t>2019: 1,7</w:t>
            </w:r>
            <w:r w:rsidR="00D10FD9">
              <w:t>8</w:t>
            </w:r>
            <w:r>
              <w:t xml:space="preserve"> miljarder kronor (enbart multi-bi-insatser).</w:t>
            </w:r>
          </w:p>
          <w:p w14:paraId="531D8A56" w14:textId="522E2FF0" w:rsidR="00562D50" w:rsidRDefault="00BC1FE0" w:rsidP="00934B50">
            <w:pPr>
              <w:pStyle w:val="Brdtext"/>
              <w:numPr>
                <w:ilvl w:val="0"/>
                <w:numId w:val="31"/>
              </w:numPr>
              <w:spacing w:before="120" w:after="120"/>
            </w:pPr>
            <w:r>
              <w:t xml:space="preserve">2020: </w:t>
            </w:r>
            <w:r w:rsidR="00D10FD9">
              <w:t>2</w:t>
            </w:r>
            <w:r w:rsidR="00861FED">
              <w:t>,</w:t>
            </w:r>
            <w:r w:rsidR="00D10FD9">
              <w:t>19</w:t>
            </w:r>
            <w:r>
              <w:t xml:space="preserve"> mil</w:t>
            </w:r>
            <w:r w:rsidR="00861FED">
              <w:t>jarder</w:t>
            </w:r>
            <w:r>
              <w:t xml:space="preserve"> kronor (enbart multi-bi-insatser). </w:t>
            </w:r>
          </w:p>
          <w:p w14:paraId="2F50DE8F" w14:textId="3CB35215" w:rsidR="00562D50" w:rsidRPr="00861FED" w:rsidRDefault="00BC1FE0" w:rsidP="00562D50">
            <w:pPr>
              <w:pStyle w:val="Brdtext"/>
              <w:spacing w:before="120" w:after="120"/>
            </w:pPr>
            <w:r w:rsidRPr="00861FED">
              <w:t>Bidrag till IFC (svenskt stöd till IFC finansieras från biståndsramen)</w:t>
            </w:r>
            <w:r w:rsidRPr="004531CE">
              <w:t>:</w:t>
            </w:r>
            <w:r w:rsidRPr="00861FED">
              <w:t xml:space="preserve"> </w:t>
            </w:r>
          </w:p>
          <w:p w14:paraId="4C76DB35" w14:textId="77777777" w:rsidR="00562D50" w:rsidRDefault="00BC1FE0" w:rsidP="00934B50">
            <w:pPr>
              <w:pStyle w:val="Brdtext"/>
              <w:numPr>
                <w:ilvl w:val="0"/>
                <w:numId w:val="32"/>
              </w:numPr>
              <w:spacing w:before="120" w:after="120"/>
            </w:pPr>
            <w:r>
              <w:t>2019: 102 miljoner kronor (enbart multi-bi-insatser).</w:t>
            </w:r>
          </w:p>
          <w:p w14:paraId="19131EC4" w14:textId="732A2822" w:rsidR="00562D50" w:rsidRPr="00795602" w:rsidRDefault="00BC1FE0" w:rsidP="00934B50">
            <w:pPr>
              <w:pStyle w:val="Brdtext"/>
              <w:numPr>
                <w:ilvl w:val="0"/>
                <w:numId w:val="32"/>
              </w:numPr>
              <w:spacing w:before="120" w:after="120"/>
            </w:pPr>
            <w:r>
              <w:t xml:space="preserve">2020: </w:t>
            </w:r>
            <w:r w:rsidR="00F258BD">
              <w:t>3</w:t>
            </w:r>
            <w:r w:rsidR="00861FED">
              <w:t>62</w:t>
            </w:r>
            <w:r>
              <w:t xml:space="preserve"> miljoner kronor (enbart multi-bi-insatser).</w:t>
            </w:r>
          </w:p>
        </w:tc>
      </w:tr>
      <w:tr w:rsidR="00562D50" w14:paraId="3177EDF3" w14:textId="77777777" w:rsidTr="00C45223">
        <w:tc>
          <w:tcPr>
            <w:tcW w:w="1701" w:type="dxa"/>
          </w:tcPr>
          <w:p w14:paraId="6A4EF9D5" w14:textId="77777777" w:rsidR="00562D50" w:rsidRPr="00D4045C" w:rsidRDefault="00BC1FE0" w:rsidP="00562D50">
            <w:pPr>
              <w:pStyle w:val="Brdtext"/>
              <w:spacing w:before="120" w:after="120"/>
              <w:jc w:val="left"/>
            </w:pPr>
            <w:r>
              <w:t>Sveriges valkrets</w:t>
            </w:r>
          </w:p>
        </w:tc>
        <w:tc>
          <w:tcPr>
            <w:tcW w:w="4962" w:type="dxa"/>
          </w:tcPr>
          <w:p w14:paraId="72D35BDC" w14:textId="056D89DC" w:rsidR="00562D50" w:rsidRPr="00F511B2" w:rsidRDefault="00BC1FE0" w:rsidP="00562D50">
            <w:pPr>
              <w:pStyle w:val="Brdtext"/>
              <w:spacing w:before="120" w:after="120"/>
            </w:pPr>
            <w:r w:rsidRPr="002505DB">
              <w:t>Danmark, Estland, Finland, Island, Lettland, Litauen och Norge.</w:t>
            </w:r>
          </w:p>
        </w:tc>
      </w:tr>
      <w:tr w:rsidR="00562D50" w14:paraId="0C9384FD" w14:textId="77777777" w:rsidTr="00C45223">
        <w:tc>
          <w:tcPr>
            <w:tcW w:w="1701" w:type="dxa"/>
          </w:tcPr>
          <w:p w14:paraId="60F053D3" w14:textId="77777777" w:rsidR="00562D50" w:rsidRPr="00D4045C" w:rsidRDefault="00BC1FE0" w:rsidP="00562D50">
            <w:pPr>
              <w:pStyle w:val="Brdtext"/>
              <w:spacing w:before="120" w:after="120"/>
              <w:jc w:val="left"/>
            </w:pPr>
            <w:r w:rsidRPr="00D4045C">
              <w:t>Svenskar i institutionen</w:t>
            </w:r>
          </w:p>
        </w:tc>
        <w:tc>
          <w:tcPr>
            <w:tcW w:w="4962" w:type="dxa"/>
          </w:tcPr>
          <w:p w14:paraId="7ECCA99A" w14:textId="6AB7766C" w:rsidR="00562D50" w:rsidRPr="00D4045C" w:rsidRDefault="00BC1FE0" w:rsidP="00562D50">
            <w:pPr>
              <w:pStyle w:val="Brdtext"/>
              <w:spacing w:before="120" w:after="120"/>
            </w:pPr>
            <w:r w:rsidRPr="002505DB">
              <w:t>62 personer i Världsbanksgruppen som helhet, varav 2 i ledande ställning.</w:t>
            </w:r>
          </w:p>
        </w:tc>
      </w:tr>
      <w:tr w:rsidR="00562D50" w14:paraId="1CC9BD3A" w14:textId="77777777" w:rsidTr="00C45223">
        <w:tc>
          <w:tcPr>
            <w:tcW w:w="1701" w:type="dxa"/>
          </w:tcPr>
          <w:p w14:paraId="1261A41F" w14:textId="77777777" w:rsidR="00562D50" w:rsidRPr="00D4045C" w:rsidRDefault="00BC1FE0" w:rsidP="00562D50">
            <w:pPr>
              <w:pStyle w:val="Brdtext"/>
              <w:spacing w:before="120" w:after="120"/>
              <w:jc w:val="left"/>
            </w:pPr>
            <w:r>
              <w:t>Sveriges andel av institution</w:t>
            </w:r>
            <w:r w:rsidRPr="00D4045C">
              <w:t>ens upphandling</w:t>
            </w:r>
          </w:p>
        </w:tc>
        <w:tc>
          <w:tcPr>
            <w:tcW w:w="4962" w:type="dxa"/>
          </w:tcPr>
          <w:p w14:paraId="6264FD77" w14:textId="19045411" w:rsidR="00562D50" w:rsidRDefault="00BC1FE0" w:rsidP="00562D50">
            <w:pPr>
              <w:pStyle w:val="Brdtext"/>
              <w:spacing w:before="120" w:after="120"/>
            </w:pPr>
            <w:r>
              <w:t>2019: 0,94 procent av värdet på upphandlade varor och tjän</w:t>
            </w:r>
            <w:r>
              <w:softHyphen/>
              <w:t>ster.</w:t>
            </w:r>
          </w:p>
          <w:p w14:paraId="65663345" w14:textId="20A16944" w:rsidR="00EB6EC7" w:rsidRPr="00EB6EC7" w:rsidRDefault="00BC1FE0" w:rsidP="00EB6EC7">
            <w:pPr>
              <w:pStyle w:val="Brdtext"/>
              <w:spacing w:before="120" w:after="120"/>
            </w:pPr>
            <w:r>
              <w:t>2020: 0,05 procent av värdet på upphandlade varor och tjän</w:t>
            </w:r>
            <w:r>
              <w:softHyphen/>
              <w:t>ster</w:t>
            </w:r>
            <w:r w:rsidR="00EB6EC7">
              <w:t>.</w:t>
            </w:r>
          </w:p>
        </w:tc>
      </w:tr>
      <w:bookmarkEnd w:id="0"/>
    </w:tbl>
    <w:p w14:paraId="2469C308" w14:textId="77777777" w:rsidR="00EF7546" w:rsidRDefault="00EF7546" w:rsidP="00EB6EC7">
      <w:pPr>
        <w:pStyle w:val="Brdtextmedindrag"/>
        <w:ind w:firstLine="0"/>
        <w:sectPr w:rsidR="00EF7546" w:rsidSect="00C45223">
          <w:headerReference w:type="even" r:id="rId29"/>
          <w:headerReference w:type="default" r:id="rId30"/>
          <w:footerReference w:type="even" r:id="rId31"/>
          <w:footerReference w:type="default" r:id="rId32"/>
          <w:headerReference w:type="first" r:id="rId33"/>
          <w:footerReference w:type="first" r:id="rId34"/>
          <w:pgSz w:w="9356" w:h="13721" w:code="9"/>
          <w:pgMar w:top="794" w:right="2438" w:bottom="1191" w:left="1021" w:header="0" w:footer="709" w:gutter="0"/>
          <w:cols w:space="708"/>
          <w:docGrid w:linePitch="360"/>
        </w:sectPr>
      </w:pPr>
    </w:p>
    <w:sdt>
      <w:sdtPr>
        <w:alias w:val="Departementsnamn"/>
        <w:tag w:val="Departementsnamn"/>
        <w:id w:val="2118557928"/>
        <w:dataBinding w:prefixMappings="xmlns:ns0='http://rkdhs/mallar/lagstiftning/Skr/Skr.xsd'" w:xpath="/ns0:dokumentvärden[1]/ns0:departementsnamn[1]" w:storeItemID="{068625C3-B546-44A5-B525-B7CC092E5AD6}"/>
        <w:text/>
      </w:sdtPr>
      <w:sdtEndPr/>
      <w:sdtContent>
        <w:p w14:paraId="3DC1D935" w14:textId="33127D0A" w:rsidR="00EF7546" w:rsidRDefault="002B5103" w:rsidP="00EF5131">
          <w:pPr>
            <w:pStyle w:val="Proprubrik"/>
            <w:spacing w:after="190"/>
          </w:pPr>
          <w:r>
            <w:t>Finansdepartementet</w:t>
          </w:r>
        </w:p>
      </w:sdtContent>
    </w:sdt>
    <w:p w14:paraId="50B699B9" w14:textId="7A8E5827" w:rsidR="00EF7546" w:rsidRDefault="00EF7546" w:rsidP="00444B48">
      <w:pPr>
        <w:pStyle w:val="Proputdrag"/>
      </w:pPr>
      <w:bookmarkStart w:id="30" w:name="_Toc62143047"/>
      <w:r>
        <w:t xml:space="preserve">Utdrag ur protokoll vid regeringssammanträde </w:t>
      </w:r>
      <w:sdt>
        <w:sdtPr>
          <w:alias w:val="Datum"/>
          <w:tag w:val="Datum"/>
          <w:id w:val="1508867760"/>
          <w:date w:fullDate="2021-01-21T00:00:00Z">
            <w:dateFormat w:val="'den' d MMMM yyyy"/>
            <w:lid w:val="sv-SE"/>
            <w:storeMappedDataAs w:val="dateTime"/>
            <w:calendar w:val="gregorian"/>
          </w:date>
        </w:sdtPr>
        <w:sdtEndPr/>
        <w:sdtContent>
          <w:r w:rsidR="002B5103">
            <w:t>den 21 januari 2021</w:t>
          </w:r>
        </w:sdtContent>
      </w:sdt>
      <w:bookmarkEnd w:id="30"/>
    </w:p>
    <w:p w14:paraId="08343563" w14:textId="77777777" w:rsidR="00EF7546" w:rsidRDefault="00EF7546" w:rsidP="00444B48">
      <w:pPr>
        <w:pStyle w:val="Brdtext"/>
        <w:jc w:val="left"/>
      </w:pPr>
    </w:p>
    <w:p w14:paraId="55F0CF03" w14:textId="584097B2" w:rsidR="00EF7546" w:rsidRDefault="00EF7546" w:rsidP="00444B48">
      <w:pPr>
        <w:pStyle w:val="Brdtext"/>
        <w:jc w:val="left"/>
      </w:pPr>
      <w:r>
        <w:t xml:space="preserve">Närvarande: </w:t>
      </w:r>
      <w:sdt>
        <w:sdtPr>
          <w:alias w:val="Narvarande"/>
          <w:tag w:val="Narvarande"/>
          <w:id w:val="1592354236"/>
          <w:dataBinding w:prefixMappings="xmlns:ns0='http://rkdhs/mallar/lagstiftning/Skr/Skr.xsd'" w:xpath="/ns0:dokumentvärden[1]/ns0:närvarande[1]" w:storeItemID="{068625C3-B546-44A5-B525-B7CC092E5AD6}"/>
          <w:text w:multiLine="1"/>
        </w:sdtPr>
        <w:sdtEndPr/>
        <w:sdtContent>
          <w:r w:rsidR="002B5103">
            <w:t xml:space="preserve">statsminister </w:t>
          </w:r>
          <w:proofErr w:type="spellStart"/>
          <w:r w:rsidR="002B5103">
            <w:t>Löfven</w:t>
          </w:r>
          <w:proofErr w:type="spellEnd"/>
          <w:r w:rsidR="002B5103">
            <w:t xml:space="preserve">, ordförande, och statsråden </w:t>
          </w:r>
          <w:proofErr w:type="spellStart"/>
          <w:r w:rsidR="002B5103">
            <w:t>Lövin</w:t>
          </w:r>
          <w:proofErr w:type="spellEnd"/>
          <w:r w:rsidR="002B5103">
            <w:t xml:space="preserve">, Johansson, </w:t>
          </w:r>
          <w:proofErr w:type="spellStart"/>
          <w:r w:rsidR="002B5103">
            <w:t>Baylan</w:t>
          </w:r>
          <w:proofErr w:type="spellEnd"/>
          <w:r w:rsidR="002B5103">
            <w:t xml:space="preserve">, Hallengren, Hultqvist, Andersson, Bolund, Damberg, Shekarabi, </w:t>
          </w:r>
          <w:proofErr w:type="spellStart"/>
          <w:r w:rsidR="002B5103">
            <w:t>Ygeman</w:t>
          </w:r>
          <w:proofErr w:type="spellEnd"/>
          <w:r w:rsidR="002B5103">
            <w:t xml:space="preserve">, Linde, Ekström, Eneroth, Dahlgren, Nilsson, </w:t>
          </w:r>
          <w:proofErr w:type="spellStart"/>
          <w:r w:rsidR="002B5103">
            <w:t>Ernkrans</w:t>
          </w:r>
          <w:proofErr w:type="spellEnd"/>
          <w:r w:rsidR="002B5103">
            <w:t xml:space="preserve">, Lindhagen, Lind, Hallberg, Nordmark, </w:t>
          </w:r>
          <w:proofErr w:type="spellStart"/>
          <w:r w:rsidR="002B5103">
            <w:t>Micko</w:t>
          </w:r>
          <w:proofErr w:type="spellEnd"/>
        </w:sdtContent>
      </w:sdt>
    </w:p>
    <w:p w14:paraId="12427AD6" w14:textId="77777777" w:rsidR="00EF7546" w:rsidRDefault="00EF7546" w:rsidP="00444B48">
      <w:pPr>
        <w:pStyle w:val="Brdtext"/>
        <w:jc w:val="left"/>
      </w:pPr>
    </w:p>
    <w:p w14:paraId="1B6F27EE" w14:textId="0659EC9A" w:rsidR="00EF7546" w:rsidRDefault="00EF7546" w:rsidP="00444B48">
      <w:pPr>
        <w:pStyle w:val="Brdtext"/>
        <w:jc w:val="left"/>
      </w:pPr>
      <w:r>
        <w:t xml:space="preserve">Föredragande: statsrådet </w:t>
      </w:r>
      <w:sdt>
        <w:sdtPr>
          <w:alias w:val="Foredragande"/>
          <w:tag w:val="Foredragande"/>
          <w:id w:val="-1423715855"/>
          <w:text w:multiLine="1"/>
        </w:sdtPr>
        <w:sdtEndPr/>
        <w:sdtContent>
          <w:r w:rsidR="002B5103">
            <w:t>Andersson</w:t>
          </w:r>
        </w:sdtContent>
      </w:sdt>
    </w:p>
    <w:p w14:paraId="125B942E" w14:textId="77777777" w:rsidR="00EF7546" w:rsidRPr="00827386" w:rsidRDefault="00EF7546" w:rsidP="00444B48">
      <w:pPr>
        <w:pStyle w:val="Brdtext"/>
        <w:jc w:val="left"/>
        <w:rPr>
          <w:szCs w:val="21"/>
        </w:rPr>
      </w:pPr>
    </w:p>
    <w:p w14:paraId="5E505D75" w14:textId="77777777" w:rsidR="00EF7546" w:rsidRPr="008B7E85" w:rsidRDefault="00EF7546" w:rsidP="00444B48">
      <w:pPr>
        <w:pStyle w:val="Slutstreck"/>
      </w:pPr>
      <w:r w:rsidRPr="008B7E85">
        <w:t>                    </w:t>
      </w:r>
    </w:p>
    <w:p w14:paraId="4C1E4CE9" w14:textId="77777777" w:rsidR="00EF7546" w:rsidRPr="006E102E" w:rsidRDefault="00EF7546" w:rsidP="00444B48">
      <w:pPr>
        <w:pStyle w:val="Brdtext"/>
        <w:jc w:val="left"/>
        <w:rPr>
          <w:sz w:val="18"/>
          <w:szCs w:val="18"/>
        </w:rPr>
      </w:pPr>
    </w:p>
    <w:p w14:paraId="6965DBFC" w14:textId="61CA96F1" w:rsidR="00EF7546" w:rsidRDefault="00EF7546" w:rsidP="00444B48">
      <w:pPr>
        <w:pStyle w:val="Brdtext"/>
        <w:jc w:val="left"/>
      </w:pPr>
      <w:r>
        <w:t>Regeringen beslutar skrivelse</w:t>
      </w:r>
      <w:r w:rsidR="00A5565E">
        <w:t xml:space="preserve"> 2020/21</w:t>
      </w:r>
      <w:r w:rsidR="00414DE9">
        <w:t>:76</w:t>
      </w:r>
      <w:r>
        <w:t xml:space="preserve"> </w:t>
      </w:r>
      <w:sdt>
        <w:sdtPr>
          <w:alias w:val="Rubrik"/>
          <w:tag w:val="Rubrik"/>
          <w:id w:val="404876568"/>
          <w:lock w:val="contentLocked"/>
          <w:dataBinding w:prefixMappings="xmlns:ns0='http://rkdhs/mallar/lagstiftning/Skr/Skr.xsd'" w:xpath="/ns0:dokumentvärden[1]/ns0:titel[1]" w:storeItemID="{068625C3-B546-44A5-B525-B7CC092E5AD6}"/>
          <w:text w:multiLine="1"/>
        </w:sdtPr>
        <w:sdtEndPr/>
        <w:sdtContent>
          <w:r w:rsidR="002B5103">
            <w:t>Redovisning av verksamheten i Internationella valutafonden, Världsbanksgruppen samt regionala utvecklings- och investeringsbanker 2019 och 2020</w:t>
          </w:r>
        </w:sdtContent>
      </w:sdt>
    </w:p>
    <w:p w14:paraId="03B52F2A" w14:textId="77777777" w:rsidR="00EF7546" w:rsidRDefault="00EF7546" w:rsidP="00444B48">
      <w:pPr>
        <w:pStyle w:val="Brdtext"/>
      </w:pPr>
    </w:p>
    <w:p w14:paraId="58DEFEDA" w14:textId="77777777" w:rsidR="00EF7546" w:rsidRPr="00B937F4" w:rsidRDefault="00EF7546" w:rsidP="00444B48">
      <w:pPr>
        <w:pStyle w:val="Brdtextmedindrag"/>
      </w:pPr>
    </w:p>
    <w:p w14:paraId="2C827698" w14:textId="5B108922" w:rsidR="00562D50" w:rsidRPr="00237A38" w:rsidRDefault="00562D50" w:rsidP="00EB6EC7">
      <w:pPr>
        <w:pStyle w:val="Brdtextmedindrag"/>
        <w:ind w:firstLine="0"/>
      </w:pPr>
    </w:p>
    <w:sectPr w:rsidR="00562D50" w:rsidRPr="00237A38" w:rsidSect="00155500">
      <w:headerReference w:type="even" r:id="rId35"/>
      <w:headerReference w:type="default" r:id="rId36"/>
      <w:footerReference w:type="even" r:id="rId37"/>
      <w:footerReference w:type="default" r:id="rId38"/>
      <w:headerReference w:type="first" r:id="rId39"/>
      <w:footerReference w:type="first" r:id="rId40"/>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144579C" w14:textId="77777777" w:rsidR="00966883" w:rsidRDefault="00966883" w:rsidP="00F8009C">
      <w:r>
        <w:separator/>
      </w:r>
    </w:p>
  </w:endnote>
  <w:endnote w:type="continuationSeparator" w:id="0">
    <w:p w14:paraId="2F5F2717" w14:textId="77777777" w:rsidR="00966883" w:rsidRDefault="00966883" w:rsidP="00F8009C">
      <w:r>
        <w:continuationSeparator/>
      </w:r>
    </w:p>
  </w:endnote>
  <w:endnote w:type="continuationNotice" w:id="1">
    <w:p w14:paraId="62EE6BAF" w14:textId="77777777" w:rsidR="00966883" w:rsidRDefault="0096688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6FF095" w14:textId="77777777" w:rsidR="00966883" w:rsidRDefault="00966883" w:rsidP="009C2B67">
    <w:pPr>
      <w:pStyle w:val="Brdtext"/>
    </w:pPr>
    <w:r>
      <w:rPr>
        <w:noProof/>
        <w:lang w:eastAsia="sv-SE"/>
      </w:rPr>
      <mc:AlternateContent>
        <mc:Choice Requires="wps">
          <w:drawing>
            <wp:anchor distT="0" distB="0" distL="0" distR="0" simplePos="0" relativeHeight="251663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DC7E75"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hXvA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ZgSzWq80ZNog9uggEmkp7F+CtSjBS60n00L6HDucRirbqWr4x/1ENhB9G5PLoIRjsOz8/x0AguH&#10;KR/nF+NEfnZwts6HL8LUJC4K6vB2iVK2vfUBFwF0gMRc3qiqvKmUSpuoF3GlHNkyvLQK6Yrw+AOl&#10;NGkKen56NkqBtYnuXWSlYxiRFNOni4V3BaZV2CkRMUp/ExKMpTpfyc04F3qfP6EjSiLVWxx7/OFW&#10;b3Hu6oBHymx02DvXlTYuVZ9a7EBZ+WOgTHZ4EH5Ud1yGdtkmqYyH91+acgdZONP1lbf8psLj3TIf&#10;HphDI+G9MRzCPT5SGZBv+hUla+N+vXYe8dA3rJQ0aMyC+p8b5gQl6quG8i/ySZRRSJvJ2UfoiLhj&#10;y/LYojf1lYEicowhy9My4oMaltKZ+hkzZBGzwsQ0R+6ChmF5FbpxgRnExWKRQOhdy8KtfrQ8ho4s&#10;R2k+tc/M2V6/AcK/M0MLs+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eYV7w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55DC7E75"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E00920" w14:textId="77777777" w:rsidR="00966883" w:rsidRDefault="00966883"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CE00404"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cki3jgIAAJE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T45hYXD&#10;lI/zi3EiPzs4W+fDF2FqEhcFdXi7RCnb3vqAiwA6QGIub1RV3lRKpU3Ui7hSjmwZXlqFdEV4/IFS&#10;mjQFPZ+cjVJgbaJ7F1npGEYkxfTpYuFdgWkVdkpEjNLfhARjqc5XcjPOhd7nT+iIkkj1Fscef7jV&#10;W5y7OuCRMhsd9s51pY1L1acWO1BW/hgokx0ehB/VHZehXbZJKpPh/Zem3EEWznR95S2/qfB4t8yH&#10;B+bQSHhvDIdwj49UBuSbfkXJ2rhfr51HPPQNKyUNGrOg/ueGOUGJ+qqh/Iv8NMoopM3p2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Pcki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CE00404"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6ADD47" w14:textId="77777777" w:rsidR="00966883" w:rsidRDefault="00966883"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0EA585"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hv5ejA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xOxy&#10;SjSrMaMn0Qa3QQN5pKexfgrUowUutJ9NC+hw7nEYu26lq+Mf/RDYQfRuTy6CEY7Ds/P8dAILhykf&#10;5xfjRH52cLbOhy/C1CQuCuowu0Qp2976gEIAHSAxlzeqKm8qpdIm6kVcKUe2DJNWIZUIjz9QSpOm&#10;oOenZ6MUWJvo3kVWOoYRSTF9uth412BahZ0SEaP0NyHBWOrzldyMc6H3+RM6oiRSvcWxxx+qeotz&#10;1wc8Umajw965rrRxqft0xQ6UlT8GymSHB+FHfcdlaJdtkspkmP/SlDvIwpnuXnnLbyoM75b58MAc&#10;LhLmjcch3OMjlQH5pl9Rsjbu12vnEQ99w0pJg4tZUP9zw5ygRH3VUP5FPokyCmkzOfsIHRF3bFke&#10;W/SmvjJQBMSN6tIy4oMaltKZ+hlvyCJmhYlpjtwFDcPyKnTPBd4gLhaLBMLdtSzc6kfLY+jIcpTm&#10;U/vMnO31GyD8OzNcYTZ9IeMOGz29XWwCpJg0HnnuWO35x71P0u/fqPiwHO8T6vCSzn8D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Rob+Xo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2E0EA585"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FDB89F" w14:textId="77777777" w:rsidR="00966883" w:rsidRDefault="00966883" w:rsidP="009C2B67">
    <w:pPr>
      <w:pStyle w:val="Brdtext"/>
    </w:pPr>
    <w:r>
      <w:rPr>
        <w:noProof/>
        <w:lang w:eastAsia="sv-SE"/>
      </w:rPr>
      <mc:AlternateContent>
        <mc:Choice Requires="wps">
          <w:drawing>
            <wp:anchor distT="0" distB="0" distL="0" distR="0" simplePos="0" relativeHeight="251664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928006"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pBhkjgIAAJE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rE&#10;200p0azGGz2KNrg1CphEehrrZ0A9WOBC+8W0gA7nHoex6la6Ov5RD4EdRG935CIY4TicnuTHE1g4&#10;TPk4Pxsn8rO9s3U+fBWmJnFRUIe3S5SyzY0PuAigAyTm8kZV5XWlVNpEvYhL5ciG4aVVSFeExx8o&#10;pUlT0JPj6SgF1ia6d5GVjmFEUkyfLhbeFZhWYatExCj9XUgwlup8IzfjXOhd/oSOKIlU73Hs8ftb&#10;vce5qwMeKbPRYedcV9q4VH1qsT1l5c+BMtnhQfhB3XEZ2mWbpHI6vP/SlFvIwpmur7zl1xUe74b5&#10;cM8cGgnvjeEQ7vCRyoB8068oWRn3+63ziIe+YaWkQWMW1P9aMycoUd80lH+WT6KMQtpMpqfQEXGH&#10;luWhRa/rSwNF5BhDlqdlxAc1LKUz9RNmyCJmhYlpjtwFDcPyMnTjAjOIi8UigdC7loUb/WB5DB1Z&#10;jtJ8bJ+Ys71+A4R/a4YWZrNXMu6w0dPbxTpAiknjkeeO1Z5/9H2Sfj+j4mA53CfUfpLOX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6QYZ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E928006"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F612C8" w14:textId="77777777" w:rsidR="00966883" w:rsidRDefault="00966883"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482C17"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mRozjgIAAJEFAAAOAAAAZHJzL2Uyb0RvYy54bWysVFFP2zAQfp+0/2D5faQp0EFFijoQ0yQE&#10;aGXi2XVsGs2xPdtt0v16PjtJ2zFemPaS2L7v7nyfv7uLy7ZWZCOcr4wuaH40okRobspKPxf0x+PN&#10;pzNKfGC6ZMpoUdCt8PRy9vHDRWOnYmxWRpXCEQTRftrYgq5CsNMs83wlauaPjBUaRmlczQK27jkr&#10;HWsQvVbZeDSaZI1xpXWGC+9xet0Z6SzFl1LwcC+lF4GoguJuIX1d+i7jN5tdsOmzY3ZV8f4a7B9u&#10;UbNKI+ku1DULjKxd9VeouuLOeCPDETd1ZqSsuEg1oJp89KqaxYpZkWoBOd7uaPL/Lyy/2zw4UpV4&#10;uwklmtV4o0fRBrdGAXmkp7F+CtTCAhfaL6YFdDj3OIxVt9LV8Y96COwgersjF8EIx+HpJD8+gYXD&#10;lI/z83EiP9s7W+fDV2FqEhcFdXi7RCnb3PqAiwA6QGIub1RV3lRKpU3Ui7hSjmwYXlqFdEV4/IFS&#10;mjQFnRyfjlJgbaJ7F1npGEYkxfTpYuFdgWkVtkpEjNLfhQRjqc43cjPOhd7lT+iIkkj1Hscev7/V&#10;e5y7OuCRMhsdds51pY1L1acW21NW/hwokx0ehB/UHZehXbZJKmfD+y9NuYUsnOn6ylt+U+HxbpkP&#10;D8yhkfDeGA7hHh+pDMg3/YqSlXG/3zqPeOgbVkoaNGZB/a81c4IS9U1D+ef5SZRRSJuT08/QEXGH&#10;luWhRa/rKwNF5BhDlqdlxAc1LKUz9RNmyDxmhYlpjtwFDcPyKnTjAjOIi/k8gdC7loVbvbA8ho4s&#10;R2k+tk/M2V6/AcK/M0MLs+krGXfY6OntfB0gxaTxyHPHas8/+j5Jv59RcbAc7hNqP0lnL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mmRoz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B482C17"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7A2E9A" w14:textId="77777777" w:rsidR="00966883" w:rsidRDefault="00966883"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F5BCC9"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p5IjgIAAJE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hNKNKvxRkvRBrdBAXmkp7F+CtSjBS60n00L6HDucRirbqWr4x/1ENhB9G5PLoIRjsOz8/x0AguH&#10;KR/nF+NEfnZwts6HL8LUJC4K6vB2iVK2vfUBFwF0gMRc3qiqvKmUSpuoF3GlHNkyvLQK6Yrw+AOl&#10;NGkKen56NkqBtYnuXWSlYxiRFNOni4V3BaZV2CkRMUp/ExKMpTpfyc04F3qfP6EjSiLVWxx7/OFW&#10;b3Hu6oBHymx02DvXlTYuVZ9a7EBZ+WOgTHZ4EH5Ud1yGdtUmqVwM778y5Q6ycKbrK2/5TYXHu2U+&#10;PDCHRsJ7YziEe3ykMiDf9CtK1sb9eu084qFvWClp0JgF9T83zAlK1FcN5V/kkyijkDaTs4/QEXHH&#10;ltWxRW/qKwNF5BhDlqdlxAc1LKUz9RNmyCJmhYlpjtwFDcPyKnTjAjOIi8UigdC7loVb/Wh5DB1Z&#10;jtJctk/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uyp5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EF5BCC9"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7FF7AB" w14:textId="77777777" w:rsidR="00966883" w:rsidRDefault="00966883" w:rsidP="009C2B67">
    <w:pPr>
      <w:pStyle w:val="Brdtext"/>
    </w:pPr>
    <w:r>
      <w:rPr>
        <w:noProof/>
        <w:lang w:eastAsia="sv-SE"/>
      </w:rPr>
      <mc:AlternateContent>
        <mc:Choice Requires="wps">
          <w:drawing>
            <wp:anchor distT="0" distB="0" distL="0" distR="0" simplePos="0" relativeHeight="251666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7875A2"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bQTVjg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p3SrEaPnkQb3AYFTCI9jfVToB4tcKH9bFpAh3OPw1h1K10d/6iHwA6id3tyEYxwHJ6d56cTWDhM&#10;+Ti/GCfys4OzdT58EaYmcVFQh94lStn21gdcBNABEnN5o6ryplIqbaJexJVyZMvQaRXSFeHxB0pp&#10;0hT0/PRslAJrE927yErHMCIppk8XC+8KTKuwUyJilP4mJBhLdb6Sm3Eu9D5/QkeURKq3OPb4w63e&#10;4tzVAY+U2eiwd64rbVyqPj2xA2Xlj4Ey2eFB+FHdcRnaZdtJZTwIYGnKHXThTPewvOU3Fbp3y3x4&#10;YA4vCQ3HdAj3+EhlwL7pV5Ssjfv12nnEQ+CwUtLgZRbU/9wwJyhRXzWkf5FPoo5C2kzOPkJIxB1b&#10;lscWvamvDCSRYw5ZnpYRH9SwlM7Uzxgii5gVJqY5chc0DMur0M0LDCEuFosEwuO1LNzqR8tj6Ehz&#10;1OZT+8yc7QUcoPw7M7xhNn2h4w4bPb1dbAK0mEQeie5Y7RuAh5+03w+pOFmO9wl1GKXz3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Sm0E1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E7875A2"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032CC9" w14:textId="77777777" w:rsidR="00966883" w:rsidRDefault="00966883"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E26AAD"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2VHijwIAAJI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rx&#10;dhNKNKvxRk+iDW6DAvJIT2P9FKhHC1xoP5sW0OHc4zBW3UpXxz/qIbCD6N2eXAQjHIfnF/npGSwc&#10;pnycT8aJ/OzgbJ0PX4SpSVwU1OHtEqVse+sDLgLoAIm5vFFVeVMplTZRL+JKObJleGkV0hXh8QdK&#10;adIU9OL0fJQCaxPdu8hKxzAiKaZPFwvvCkyrsFMiYpT+JiQYS3W+kptxLvQ+f0JHlESqtzj2+MOt&#10;3uLc1QGPlNnosHeuK21cqj612IGy8sdAmezwIPyo7rgM7bLtpHI6CGBpyh104UzXWN7ymwqvd8t8&#10;eGAOnYQHx3QI9/hIZcC+6VeUrI379dp5xEPgsFLSoDML6n9umBOUqK8a0p/kZ1FHIW3Ozj9CSMQd&#10;W5bHFr2prwwkkWMOWZ6WER/UsJTO1M8YIouYFSamOXIXNAzLq9DNCwwhLhaLBELzWhZu9aPlMXSk&#10;OWrzqX1mzvYCDlD+nRl6mE1f6LjDRk9vF5sALSaRR6I7VvsHQOMn7fdDKk6W431CHU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NlR4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CE26AAD"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B97FCE" w14:textId="77777777" w:rsidR="00966883" w:rsidRDefault="00966883"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3A031"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yLY7jg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4o0azGGz2KNrg1CsgjPY31U6AWFrjQfjEtoMO5x2GsupWujn/UQ2AH0dsduQhGOA5PTvPjCSwc&#10;pnycn48T+dne2TofvgpTk7goqMPbJUrZ5tYHXATQARJzeaOq8qZSKm2iXsSVcmTD8NIqpCvC4w+U&#10;0qQp6OnxySgF1ia6d5GVjmFEUkyfLhbeFZhWYatExCj9XUgwlup8IzfjXOhd/oSOKIlU73Hs8ftb&#10;vce5qwMeKbPRYedcV9q4VH1qsT1l5c+BMtnhQfhB3XEZ2mXbSWUyCGBpyi104UzXWN7ymwqvd8t8&#10;eGAOnYQHx3QI9/hIZcC+6VeUrIz7/dZ5xEPgsFLSoDML6n+tmROUqG8a0j/PJ1FHIW0mJ2cQEnGH&#10;luWhRa/rKwNJ5JhDlqdlxAc1LKUz9ROGyDxmhYlpjtwFDcPyKnTzAkOIi/k8gdC8loVbvbA8ho40&#10;R20+tk/M2V7AAcq/M0MPs+krHXfY6OntfB2gxSTySHTHav8AaPyk/X5IxclyuE+o/Si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yLY7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233A031"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617E37" w14:textId="77777777" w:rsidR="00966883" w:rsidRDefault="00966883" w:rsidP="009C2B67">
    <w:pPr>
      <w:pStyle w:val="Brdtext"/>
    </w:pPr>
    <w:r>
      <w:rPr>
        <w:noProof/>
        <w:lang w:eastAsia="sv-SE"/>
      </w:rPr>
      <mc:AlternateContent>
        <mc:Choice Requires="wps">
          <w:drawing>
            <wp:anchor distT="0" distB="0" distL="0" distR="0" simplePos="0" relativeHeight="251666446" behindDoc="0" locked="0" layoutInCell="1" allowOverlap="0" wp14:anchorId="73D92BDF" wp14:editId="6D74FA67">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388141"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3D92BDF"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64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x3e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P&#10;p5xZUdMbPaoW/ZoKmER6GhdmhHpwhMP2C7T0zMN5oMNYdat9Hf9UDyM7Eb3dkUvBmKTD6Ul+PCGL&#10;JFM+zs/Gifxs7+x8wK8KahYXBff0dolSsbkJSBch6ACJuQKYqryujEmbqBd1aTzbCHppg+mK5PEH&#10;yljWFPzkeDpKgS1E9y6ysTGMSorp08XCuwLTCrdGRYyx35UmxlKdb+QWUiq7y5/QEaUp1Xsce/z+&#10;Vu9x7uogj5QZLO6c68qCT9WnFttTVv4cKNMdngg/qDsusV22SSr5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LGx3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7388141" w14:textId="77777777" w:rsidR="00966883" w:rsidRPr="00756E21" w:rsidRDefault="00966883"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95E3B7" w14:textId="77777777" w:rsidR="00966883" w:rsidRDefault="00966883" w:rsidP="00EE1584">
    <w:pPr>
      <w:pStyle w:val="Brdtext"/>
    </w:pPr>
    <w:r>
      <w:rPr>
        <w:noProof/>
        <w:lang w:eastAsia="sv-SE"/>
      </w:rPr>
      <mc:AlternateContent>
        <mc:Choice Requires="wps">
          <w:drawing>
            <wp:anchor distT="0" distB="0" distL="0" distR="0" simplePos="0" relativeHeight="251662350" behindDoc="0" locked="0" layoutInCell="1" allowOverlap="0" wp14:anchorId="3BB72CF1" wp14:editId="7D43E633">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C34C12"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BB72CF1"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623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6qHfkAIAAJI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jx&#10;hDMranqjR9WiX1MBeaSncWFKqIUjHLZfoKVnHs4DHcaqW+3r+Kd6GNmJ6O2OXArGJB2eTvLjE7JI&#10;MuXj/HycyM/2zs4H/KqgZnFRcE9vlygVm9uAdBGCDpCYK4CpypvKmLSJelFXxrONoJc2mK5IHn+g&#10;jGVNwSfHp6MU2EJ07yIbG8OopJg+XSy8KzCtcGtUxBj7XWliLNX5Rm4hpbK7/AkdUZpSvcexx+9v&#10;9R7nrg7ySJnB4s65riz4VH1qsT1l5c+BMt3hifCDuuMS22WbpJKfDQJYQrklXXjoGis4eVPR692K&#10;gA/CUyfRg9N0wHv6aAPEPvQrzlbgf791HvEkcLJy1lBnFjz8WguvODPfLEn/PD+JOsK0OTn9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fqod+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DC34C12"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6A00B1" w14:textId="77777777" w:rsidR="00966883" w:rsidRDefault="00966883" w:rsidP="00EE1584">
    <w:pPr>
      <w:pStyle w:val="Brdtext"/>
    </w:pPr>
    <w:r>
      <w:rPr>
        <w:noProof/>
        <w:lang w:eastAsia="sv-SE"/>
      </w:rPr>
      <mc:AlternateContent>
        <mc:Choice Requires="wps">
          <w:drawing>
            <wp:anchor distT="0" distB="0" distL="0" distR="0" simplePos="0" relativeHeight="251663374" behindDoc="0" locked="0" layoutInCell="1" allowOverlap="0" wp14:anchorId="30E32BC3" wp14:editId="1612ADC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49FD84"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0E32BC3"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633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dWkAIAAJI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5+SCABZRb0oWHrrGCkzcVvd6t&#10;CPggPHUSPThNB7ynjzZA7EO/4mwF/vdb5xFPAicrZw11ZsHDr7XwijPzzZL0z/PjqCNMm+OTMxIS&#10;84eWxaHFrusrIEnkNIecTMuIRzMstYf6mYbIPGYlk7CSchcch+UVdvOChpBU83kCUfM6gbf20ckY&#10;OtIctfnUPgvvegEjKf8Ohh4W01c67rDRM7j5GkmLSeSR6I7V/gGo8ZP2+yEVJ8vhPqH2o3T2A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v5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49FD84" w14:textId="77777777" w:rsidR="00966883" w:rsidRPr="00756E21" w:rsidRDefault="00966883"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73864CF" w14:textId="77777777" w:rsidR="00966883" w:rsidRDefault="00966883" w:rsidP="006923D1">
      <w:pPr>
        <w:pStyle w:val="Sidfot"/>
      </w:pPr>
    </w:p>
  </w:footnote>
  <w:footnote w:type="continuationSeparator" w:id="0">
    <w:p w14:paraId="5C15149D" w14:textId="77777777" w:rsidR="00966883" w:rsidRPr="006923D1" w:rsidRDefault="00966883" w:rsidP="006923D1">
      <w:pPr>
        <w:pStyle w:val="Sidfot"/>
      </w:pPr>
    </w:p>
  </w:footnote>
  <w:footnote w:type="continuationNotice" w:id="1">
    <w:p w14:paraId="25469EF0" w14:textId="77777777" w:rsidR="00966883" w:rsidRDefault="00966883" w:rsidP="006923D1">
      <w:pPr>
        <w:pStyle w:val="RKbas"/>
      </w:pPr>
    </w:p>
  </w:footnote>
  <w:footnote w:id="2">
    <w:p w14:paraId="0BD00409" w14:textId="037EF4E4" w:rsidR="00966883" w:rsidRDefault="00966883" w:rsidP="00562D50">
      <w:pPr>
        <w:pStyle w:val="Fotnotstext"/>
      </w:pPr>
      <w:r>
        <w:rPr>
          <w:rStyle w:val="Fotnotsreferens"/>
        </w:rPr>
        <w:footnoteRef/>
      </w:r>
      <w:r>
        <w:t xml:space="preserve"> Uppgifterna i bilagan är framförallt hämtade från respektive institutions senaste årsredovisning eller direkt från institutionen</w:t>
      </w:r>
      <w:r w:rsidRPr="00FC11DB">
        <w:t>. Valutakurser</w:t>
      </w:r>
      <w:r>
        <w:t>na</w:t>
      </w:r>
      <w:r w:rsidRPr="00FC11DB">
        <w:t xml:space="preserve"> är</w:t>
      </w:r>
      <w:r>
        <w:t xml:space="preserve"> hämtade</w:t>
      </w:r>
      <w:r w:rsidRPr="00FC11DB">
        <w:t xml:space="preserve"> från Riksbanken den </w:t>
      </w:r>
      <w:r>
        <w:t>30 december</w:t>
      </w:r>
      <w:r w:rsidRPr="00FC11DB">
        <w:t xml:space="preserve"> 202</w:t>
      </w:r>
      <w:r>
        <w:t>0</w:t>
      </w:r>
      <w:r w:rsidRPr="00FC11DB">
        <w:t>: 1 euro</w:t>
      </w:r>
      <w:r>
        <w:t xml:space="preserve"> </w:t>
      </w:r>
      <w:r w:rsidRPr="00FC11DB">
        <w:t>=</w:t>
      </w:r>
      <w:r>
        <w:t xml:space="preserve"> 10,0375</w:t>
      </w:r>
      <w:r w:rsidRPr="00FC11DB">
        <w:t xml:space="preserve"> kronor</w:t>
      </w:r>
      <w:r>
        <w:t xml:space="preserve"> och</w:t>
      </w:r>
      <w:r w:rsidRPr="00FC11DB">
        <w:t xml:space="preserve"> 1 US-dollar</w:t>
      </w:r>
      <w:r>
        <w:t xml:space="preserve"> </w:t>
      </w:r>
      <w:r w:rsidRPr="00FC11DB">
        <w:t>=</w:t>
      </w:r>
      <w:r>
        <w:t xml:space="preserve"> 8,1886</w:t>
      </w:r>
      <w:r w:rsidRPr="00FC11DB">
        <w:t xml:space="preserve"> kronor</w:t>
      </w:r>
      <w:r>
        <w:t xml:space="preserve">, </w:t>
      </w:r>
      <w:r w:rsidRPr="006A5E81">
        <w:t>och</w:t>
      </w:r>
      <w:r w:rsidRPr="00CD4911">
        <w:t xml:space="preserve"> den 4 januari 2021</w:t>
      </w:r>
      <w:r w:rsidRPr="00E41026">
        <w:t>: 1 SDR</w:t>
      </w:r>
      <w:r>
        <w:t xml:space="preserve"> (IMF:s särskilda dragningsrätter) =</w:t>
      </w:r>
      <w:r w:rsidRPr="00E41026">
        <w:t>11,8628 kronor.</w:t>
      </w:r>
      <w:r>
        <w:t xml:space="preserve"> Valutakursförändringar har skett under </w:t>
      </w:r>
      <w:r w:rsidRPr="00FC11DB">
        <w:t>redovisningsperioden.</w:t>
      </w:r>
    </w:p>
  </w:footnote>
  <w:footnote w:id="3">
    <w:p w14:paraId="209FD10F" w14:textId="736B9992" w:rsidR="00966883" w:rsidRDefault="00966883">
      <w:pPr>
        <w:pStyle w:val="Fotnotstext"/>
      </w:pPr>
      <w:r>
        <w:rPr>
          <w:rStyle w:val="Fotnotsreferens"/>
        </w:rPr>
        <w:footnoteRef/>
      </w:r>
      <w:r>
        <w:t xml:space="preserve"> </w:t>
      </w:r>
      <w:r w:rsidRPr="00086795">
        <w:t>AIIB har sitt räkenskapsår 1 januari</w:t>
      </w:r>
      <w:r>
        <w:t>–</w:t>
      </w:r>
      <w:r w:rsidRPr="00086795">
        <w:t xml:space="preserve">31 december. </w:t>
      </w:r>
    </w:p>
  </w:footnote>
  <w:footnote w:id="4">
    <w:p w14:paraId="232F6D15" w14:textId="504E3277" w:rsidR="00966883" w:rsidRDefault="00966883">
      <w:pPr>
        <w:pStyle w:val="Fotnotstext"/>
      </w:pPr>
      <w:r>
        <w:rPr>
          <w:rStyle w:val="Fotnotsreferens"/>
        </w:rPr>
        <w:footnoteRef/>
      </w:r>
      <w:r>
        <w:t xml:space="preserve"> Senast publicerat kreditbetyg av Standard &amp; Poor. </w:t>
      </w:r>
    </w:p>
  </w:footnote>
  <w:footnote w:id="5">
    <w:p w14:paraId="4D3B6A2F" w14:textId="28A5CB50" w:rsidR="00966883" w:rsidRDefault="00966883">
      <w:pPr>
        <w:pStyle w:val="Fotnotstext"/>
      </w:pPr>
      <w:r>
        <w:rPr>
          <w:rStyle w:val="Fotnotsreferens"/>
        </w:rPr>
        <w:footnoteRef/>
      </w:r>
      <w:r>
        <w:t xml:space="preserve"> Kreditbetyg för institutionen exklusive ägarnas garantikapital.</w:t>
      </w:r>
    </w:p>
  </w:footnote>
  <w:footnote w:id="6">
    <w:p w14:paraId="5369F0F7" w14:textId="1CBF6E2E" w:rsidR="00966883" w:rsidRDefault="00966883">
      <w:pPr>
        <w:pStyle w:val="Fotnotstext"/>
      </w:pPr>
      <w:r>
        <w:rPr>
          <w:rStyle w:val="Fotnotsreferens"/>
        </w:rPr>
        <w:footnoteRef/>
      </w:r>
      <w:r>
        <w:t xml:space="preserve"> EBRD</w:t>
      </w:r>
      <w:r w:rsidRPr="005B2EE1">
        <w:t xml:space="preserve"> har sitt räkenskapsår 1 januari</w:t>
      </w:r>
      <w:r>
        <w:t>–</w:t>
      </w:r>
      <w:r w:rsidRPr="005B2EE1">
        <w:t xml:space="preserve">31 december. Siffror för 2020 redovisas </w:t>
      </w:r>
      <w:r>
        <w:t>inte</w:t>
      </w:r>
      <w:r w:rsidRPr="005B2EE1">
        <w:t xml:space="preserve"> om det inte särskilt anges.</w:t>
      </w:r>
    </w:p>
  </w:footnote>
  <w:footnote w:id="7">
    <w:p w14:paraId="5606D57F" w14:textId="02EF146E" w:rsidR="00966883" w:rsidRDefault="00966883">
      <w:pPr>
        <w:pStyle w:val="Fotnotstext"/>
      </w:pPr>
      <w:r>
        <w:rPr>
          <w:rStyle w:val="Fotnotsreferens"/>
        </w:rPr>
        <w:footnoteRef/>
      </w:r>
      <w:r>
        <w:t xml:space="preserve"> </w:t>
      </w:r>
      <w:r w:rsidRPr="001B617D">
        <w:t xml:space="preserve">Dessa uppgifter är hämtade från OpenAid.se </w:t>
      </w:r>
      <w:r>
        <w:t xml:space="preserve">(5 januari 2021) </w:t>
      </w:r>
      <w:r w:rsidRPr="001B617D">
        <w:t>och uttrycks i löpande priser, dvs. faktiskt utbetalt belopp i kronor.</w:t>
      </w:r>
    </w:p>
  </w:footnote>
  <w:footnote w:id="8">
    <w:p w14:paraId="5527A8F6" w14:textId="4BDAD1B2" w:rsidR="00966883" w:rsidRDefault="00966883">
      <w:pPr>
        <w:pStyle w:val="Fotnotstext"/>
      </w:pPr>
      <w:r>
        <w:rPr>
          <w:rStyle w:val="Fotnotsreferens"/>
        </w:rPr>
        <w:footnoteRef/>
      </w:r>
      <w:r>
        <w:t xml:space="preserve"> EIB</w:t>
      </w:r>
      <w:r w:rsidRPr="0000124A">
        <w:t xml:space="preserve"> har sitt räkenskapsår 1 januari</w:t>
      </w:r>
      <w:r>
        <w:t>–</w:t>
      </w:r>
      <w:r w:rsidRPr="0000124A">
        <w:t xml:space="preserve">31 december. </w:t>
      </w:r>
      <w:r>
        <w:t>Uppgifter</w:t>
      </w:r>
      <w:r w:rsidRPr="0000124A">
        <w:t xml:space="preserve"> för 2020 redovisas </w:t>
      </w:r>
      <w:r>
        <w:t>inte</w:t>
      </w:r>
      <w:r w:rsidRPr="0000124A">
        <w:t xml:space="preserve"> om det inte särskilt anges.</w:t>
      </w:r>
    </w:p>
  </w:footnote>
  <w:footnote w:id="9">
    <w:p w14:paraId="0F3F63D5" w14:textId="6F285946" w:rsidR="00966883" w:rsidRDefault="00966883">
      <w:pPr>
        <w:pStyle w:val="Fotnotstext"/>
      </w:pPr>
      <w:r>
        <w:rPr>
          <w:rStyle w:val="Fotnotsreferens"/>
        </w:rPr>
        <w:footnoteRef/>
      </w:r>
      <w:r>
        <w:t xml:space="preserve"> </w:t>
      </w:r>
      <w:r w:rsidRPr="00C44623">
        <w:t>Multi-bi-insatser är bilateralt bistånd som kanaliseras via multilaterala organisationer (utöver basbudgetstöd), men som är öronmärkt för ett specifikt syfte. Sådana insatser kan innefatta en mängd olika typer av stöd, t.ex. stora tematiska bidrag på global nivå, finansiering av regionala program och tematiska områden samt insatser i olika länder. Dessa uppgifter är inhämtade från OpenAid.se (</w:t>
      </w:r>
      <w:r>
        <w:t xml:space="preserve">den </w:t>
      </w:r>
      <w:r w:rsidRPr="00C44623">
        <w:t>7 oktober 2020) och uttrycks i löpande priser, dvs. faktiskt utbetalda belopp i kronor.</w:t>
      </w:r>
    </w:p>
  </w:footnote>
  <w:footnote w:id="10">
    <w:p w14:paraId="59E6AE68" w14:textId="336BDCE0" w:rsidR="00966883" w:rsidRDefault="00966883">
      <w:pPr>
        <w:pStyle w:val="Fotnotstext"/>
      </w:pPr>
      <w:r>
        <w:rPr>
          <w:rStyle w:val="Fotnotsreferens"/>
        </w:rPr>
        <w:footnoteRef/>
      </w:r>
      <w:r>
        <w:t xml:space="preserve"> IMF skiljer sig i flera avseenden från andra internationella finansiella institutioner. Fonden har exempelvis inte något eget inbetalt kapital, utan utlåning sker genom kvotsystemet samt bi- och multilaterala låneavtal.</w:t>
      </w:r>
    </w:p>
  </w:footnote>
  <w:footnote w:id="11">
    <w:p w14:paraId="1D790DFF" w14:textId="5FE6EF13" w:rsidR="00966883" w:rsidRDefault="00966883">
      <w:pPr>
        <w:pStyle w:val="Fotnotstext"/>
      </w:pPr>
      <w:r>
        <w:rPr>
          <w:rStyle w:val="Fotnotsreferens"/>
        </w:rPr>
        <w:footnoteRef/>
      </w:r>
      <w:r>
        <w:t xml:space="preserve"> </w:t>
      </w:r>
      <w:r w:rsidRPr="00634673">
        <w:t>Lånens löptid är den period under vilken lånen måste återbetalas. Med normal ränta avses IMF:s s.k. SDR-ränta med olika tillägg.</w:t>
      </w:r>
    </w:p>
  </w:footnote>
  <w:footnote w:id="12">
    <w:p w14:paraId="627FADCD" w14:textId="122F4DBE" w:rsidR="00966883" w:rsidRDefault="00966883">
      <w:pPr>
        <w:pStyle w:val="Fotnotstext"/>
      </w:pPr>
      <w:r>
        <w:rPr>
          <w:rStyle w:val="Fotnotsreferens"/>
        </w:rPr>
        <w:footnoteRef/>
      </w:r>
      <w:r>
        <w:t xml:space="preserve"> A</w:t>
      </w:r>
      <w:r w:rsidRPr="00ED4172">
        <w:t xml:space="preserve">vser </w:t>
      </w:r>
      <w:r>
        <w:t>netto</w:t>
      </w:r>
      <w:r w:rsidRPr="00ED4172">
        <w:t>utlåning</w:t>
      </w:r>
      <w:r>
        <w:t xml:space="preserve">, dvs. efter återbetalningar. </w:t>
      </w:r>
    </w:p>
  </w:footnote>
  <w:footnote w:id="13">
    <w:p w14:paraId="62B7643A" w14:textId="4BEC7B63" w:rsidR="00966883" w:rsidRDefault="00966883">
      <w:pPr>
        <w:pStyle w:val="Fotnotstext"/>
      </w:pPr>
      <w:r>
        <w:rPr>
          <w:rStyle w:val="Fotnotsreferens"/>
        </w:rPr>
        <w:footnoteRef/>
      </w:r>
      <w:r>
        <w:t xml:space="preserve"> NIB</w:t>
      </w:r>
      <w:r w:rsidRPr="00803360">
        <w:t xml:space="preserve"> har sitt räkenskapsår 1 januari</w:t>
      </w:r>
      <w:r>
        <w:t>–</w:t>
      </w:r>
      <w:r w:rsidRPr="00803360">
        <w:t xml:space="preserve">31 december. Siffror för 2020 redovisas </w:t>
      </w:r>
      <w:r>
        <w:t>inte</w:t>
      </w:r>
      <w:r w:rsidRPr="00803360">
        <w:t xml:space="preserve"> om det inte särskilt anges.</w:t>
      </w:r>
    </w:p>
  </w:footnote>
  <w:footnote w:id="14">
    <w:p w14:paraId="060FBBA6" w14:textId="4FDEAD5C" w:rsidR="00966883" w:rsidRDefault="00966883">
      <w:pPr>
        <w:pStyle w:val="Fotnotstext"/>
      </w:pPr>
      <w:r>
        <w:rPr>
          <w:rStyle w:val="Fotnotsreferens"/>
        </w:rPr>
        <w:footnoteRef/>
      </w:r>
      <w:r>
        <w:t xml:space="preserve"> </w:t>
      </w:r>
      <w:r w:rsidRPr="00AD08E0">
        <w:t>Världsbanksgruppen har sitt räkenskapsår 1 juli</w:t>
      </w:r>
      <w:r>
        <w:t>–</w:t>
      </w:r>
      <w:r w:rsidRPr="00AD08E0">
        <w:t xml:space="preserve">30 juni. År 2019 avser </w:t>
      </w:r>
      <w:r>
        <w:t xml:space="preserve">i denna redogörelse </w:t>
      </w:r>
      <w:r w:rsidRPr="00AD08E0">
        <w:t>1 juli 2018</w:t>
      </w:r>
      <w:r>
        <w:t>–</w:t>
      </w:r>
      <w:r w:rsidRPr="00AD08E0">
        <w:t>30 juni 2019</w:t>
      </w:r>
      <w:r>
        <w:t xml:space="preserve"> och </w:t>
      </w:r>
      <w:r w:rsidRPr="00AD08E0">
        <w:t>2020 avser 1 juli 2019</w:t>
      </w:r>
      <w:r>
        <w:t>–</w:t>
      </w:r>
      <w:r w:rsidRPr="00AD08E0">
        <w:t>30 juni 2020.</w:t>
      </w:r>
    </w:p>
  </w:footnote>
  <w:footnote w:id="15">
    <w:p w14:paraId="30854684" w14:textId="38E02084" w:rsidR="00966883" w:rsidRDefault="00966883">
      <w:pPr>
        <w:pStyle w:val="Fotnotstext"/>
      </w:pPr>
      <w:r>
        <w:rPr>
          <w:rStyle w:val="Fotnotsreferens"/>
        </w:rPr>
        <w:footnoteRef/>
      </w:r>
      <w:r>
        <w:t xml:space="preserve"> År 2019 och 2020 avser 1 januari – 31 december.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F5AE8F" w14:textId="77777777" w:rsidR="00966883" w:rsidRDefault="00966883"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6"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EB2D0C" w14:textId="6441AACD" w:rsidR="00966883" w:rsidRPr="00756E21" w:rsidRDefault="00A95D53"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LbErigIAAIoFAAAOAAAAZHJzL2Uyb0RvYy54bWysVE1PGzEQvVfqf7B8L5tNAy0RG5SCqCoh&#10;QIWKs+O1yar+qu1kN/31PHs3H6VcqHrZtT1vZjzPb+bsvNOKrIUPjTUVLY9GlAjDbd2Yp4r+eLj6&#10;8JmSEJmpmbJGVHQjAj2fvX931rqpGNulVbXwBEFMmLauossY3bQoAl8KzcKRdcLAKK3XLGLrn4ra&#10;sxbRtSrGo9FJ0VpfO2+5CAGnl72RznJ8KQWPt1IGEYmqKO4W89fn7yJ9i9kZmz555pYNH67B/uEW&#10;mjUGSXehLllkZOWbv0LphnsbrIxH3OrCStlwkWtANeXoRTX3S+ZErgXkBLejKfy/sPxmfedJU1f0&#10;hBLDNJ7oQXTRr3D/cWKndWEK0L0DLHZfbIdX3p4HHKaiO+l1+qMcAjt43uy4RTDCk1M5KfFglHDY&#10;ynF5Os7kF3tv50P8KqwmaVFRj7fLlLL1dYi4CaBbSEoWrGrqq0apvEl6ERfKkzXDS6uY7wiPP1DK&#10;kBaFfjwe5cDGJvc+sjIpjMiKGdKlyvsK8ypulEgYZb4LCcZyoa/kZpwLs8uf0QklkeotjgN+f6u3&#10;OPd1wCNntibunHVjrM/V5xbbU1b/3FImezwIP6g7LWO36AZFLGy9gSC87RsqOH7V4NWuWYh3zKOD&#10;8NCYCvEWH6ksWLfDipKl9b9fO094CBtWSlp0ZEXDrxXzghL1zUDyp+Vkklo4bybHnyAg4g8ti0OL&#10;WekLCymUmD+O52XCR7VdSm/1I4bHPGWFiRmO3BWN2+VF7OcEhg8X83kGoWkdi9fm3vEUOtGbNPnQ&#10;PTLvBuFGSP7GbnuXTV/ot8cmz+DmqwgNZnEngntWB+LR8Fnzw3BKE+Vwn1H7ETp7Bg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DPLbErigIAAIo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2BEB2D0C" w14:textId="6441AACD" w:rsidR="00966883" w:rsidRPr="00756E21" w:rsidRDefault="00A95D53"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29759D" w14:textId="77777777" w:rsidR="00966883" w:rsidRDefault="00966883" w:rsidP="00EE1584">
    <w:pPr>
      <w:pStyle w:val="Brdtext"/>
    </w:pPr>
    <w:r>
      <w:rPr>
        <w:noProof/>
        <w:lang w:eastAsia="sv-SE"/>
      </w:rPr>
      <mc:AlternateContent>
        <mc:Choice Requires="wps">
          <w:drawing>
            <wp:anchor distT="0" distB="0" distL="0" distR="0" simplePos="0" relativeHeight="2516597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FAFE15" w14:textId="7C5E1390" w:rsidR="00966883" w:rsidRPr="00756E21" w:rsidRDefault="00A95D53"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Q4ve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p9w&#10;5oSlJ3pUXcQV3f84sdP6MCXQgydY7D5DR6+8PQ90mIruNNr0p3IY2YnnzY5bCsZkcionJT0YZ5Js&#10;5bg8G2fyi723xxC/KLAsLSqO9HaZUrG+CZFuQtAtJCULYJr6ujEmb5Je1KVBthb00ibmO5LHHyjj&#10;WFvx0+OTUQ7sILn3kY1LYVRWzJAuVd5XmFdxY1TCGPdNaWIsF/pKbiGlcrv8GZ1QmlK9xXHA72/1&#10;Fue+DvLImcHFnbNtHGCuPrfYnrL6x5Yy3eOJ8IO60zJ2iy5LZSeABdQb0gVC31fBy+uGHu9GhHgv&#10;kBqJ3puGQ7yjjzZA5MOw4mwJ+Ou184QnfZOVs5Yas+Lh50qg4sx8daT8s3IySZ2cN5OTj6QjhoeW&#10;xaHFrewlkCJKGkNe5mXCR7NdagT7RDNknrKSSThJuSset8vL2I8LmkFSzecZRL3rRbxxD16m0Inl&#10;JM3H7kmgH/QbSfm3sG1hMX0h4x6bPIOfryJJMWs88dyzOvBPfZ+lP8yoNFgO9xm1n6Sz3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AhDi96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1FAFE15" w14:textId="7C5E1390" w:rsidR="00966883" w:rsidRPr="00756E21" w:rsidRDefault="00A95D53"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5B0DB5" w14:textId="77777777" w:rsidR="00966883" w:rsidRDefault="00966883"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857583" w14:textId="77777777" w:rsidR="00966883" w:rsidRDefault="00966883"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8"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32891D" w14:textId="601EE22D" w:rsidR="00966883" w:rsidRPr="00756E21" w:rsidRDefault="00A95D53" w:rsidP="00664D04">
                          <w:pPr>
                            <w:pStyle w:val="Brdtext"/>
                            <w:jc w:val="left"/>
                          </w:pPr>
                          <w:sdt>
                            <w:sdtPr>
                              <w:alias w:val="NummerEtikett"/>
                              <w:tag w:val="NummerEtikett"/>
                              <w:id w:val="763800637"/>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84714398"/>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QLXjAIAAJEFAAAOAAAAZHJzL2Uyb0RvYy54bWysVF1P2zAUfZ+0/2D5faTpChtVU9SBmCYh&#10;QIOJZ9ex22iO7dluk+7Xc+wkbcd4YdpLYvt+n3vunV20tSJb4XxldEHzkxElQnNTVnpV0B+P1x8+&#10;U+ID0yVTRouC7oSnF/P372aNnYqxWRtVCkfgRPtpYwu6DsFOs8zztaiZPzFWaAilcTULuLpVVjrW&#10;wHutsvFodJY1xpXWGS68x+tVJ6Tz5F9KwcOdlF4EogqK3EL6uvRdxm82n7HpyjG7rnifBvuHLGpW&#10;aQTdu7pigZGNq/5yVVfcGW9kOOGmzoyUFRepBlSTj15U87BmVqRaAI63e5j8/3PLb7f3jlRlQdEo&#10;zWq06FG0wW2Q/zii01g/hdKDhVpov5gWXR7ePR5j0a10dfyjHAI5cN7tsYUzwqNRPsnRMEo4ZPk4&#10;Px8n8LODtXU+fBWmJvFQUIfeJUjZ9sYHZALVQSUG80ZV5XWlVLpEvohL5ciWodMqpBxh8YeW0qQp&#10;6NnH01FyrE007zwrHd2IxJg+XKy8qzCdwk6JqKP0dyGBWCr0ldiMc6H38ZN21JII9RbDXv+Q1VuM&#10;uzpgkSIbHfbGdaWNS9WnETtAVv4cIJOdPgA/qjseQ7tsE1VOBwIsTbkDL5zp5spbfl2heTfMh3vm&#10;MEjoN5ZDuMNHKgPwTX+iZG3c79feoz74DSklDQazoP7XhjlBifqmwfzzfDKJk5wuk9NP4BFxx5Ll&#10;sURv6ksDRuRYQ5anY9QPajhKZ+on7JBFjAoR0xyxCxqG42Xo1gV2EBeLRVLC7FoWbvSD5dF1RDlS&#10;87F9Ys72/A1g/q0ZRphNX9C4042W3i42AVRMHI84d6j2+GPuE/X7HRUXy/E9aR026fwZ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IYpAteMAgAAkQ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D32891D" w14:textId="601EE22D" w:rsidR="00966883" w:rsidRPr="00756E21" w:rsidRDefault="00A95D53" w:rsidP="00664D04">
                    <w:pPr>
                      <w:pStyle w:val="Brdtext"/>
                      <w:jc w:val="left"/>
                    </w:pPr>
                    <w:sdt>
                      <w:sdtPr>
                        <w:alias w:val="NummerEtikett"/>
                        <w:tag w:val="NummerEtikett"/>
                        <w:id w:val="763800637"/>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84714398"/>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B57975" w14:textId="77777777" w:rsidR="00966883" w:rsidRDefault="00966883"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7"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99798B" w14:textId="41E0934D" w:rsidR="00966883" w:rsidRPr="00756E21" w:rsidRDefault="00A95D53" w:rsidP="00A118D8">
                          <w:pPr>
                            <w:pStyle w:val="Brdtext"/>
                            <w:jc w:val="left"/>
                          </w:pPr>
                          <w:sdt>
                            <w:sdtPr>
                              <w:alias w:val="NummerEtikett"/>
                              <w:tag w:val="NummerEtikett"/>
                              <w:id w:val="-1380931209"/>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820025873"/>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OOUhjwIAAJEFAAAOAAAAZHJzL2Uyb0RvYy54bWysVFFv2yAQfp+0/4B4XxynabpGdaqsVaZJ&#10;UVstnfpMMDTWgGNAYme/vge2k6zrS6e92MB9d8d9fHdX141WZCecr8AUNB8MKRGGQ1mZ54L+eFx8&#10;+kyJD8yUTIERBd0LT69nHz9c1XYqRrABVQpHMIjx09oWdBOCnWaZ5xuhmR+AFQaNEpxmAbfuOSsd&#10;qzG6VtloOJxkNbjSOuDCezy9bY10luJLKXi4l9KLQFRB8W4hfV36ruM3m12x6bNjdlPx7hrsH26h&#10;WWUw6SHULQuMbF31VyhdcQceZBhw0BlIWXGRasBq8uGralYbZkWqBcnx9kCT/39h+d3uwZGqLOgF&#10;JYZpfKJH0QS3xfufRXZq66cIWlmEheYLNPjK/bnHw1h0I52OfyyHoB153h+4xWCER6d8nOODUcLR&#10;lo/yy1EiPzt6W+fDVwGaxEVBHb5dopTtlj7gTRDaQ2IyD6oqF5VSaRP1Im6UIzuGL61CuiN6/IFS&#10;htQFnZydD1NgA9G9jaxMDCOSYrp0sfK2wrQKeyUiRpnvQiJjqdA3cjPOhTnkT+iIkpjqPY4d/nir&#10;9zi3daBHygwmHJx1ZcCl6lOLHSkrf/aUyRaPhJ/UHZehWTdJKpNeAGso96gLB21fecsXFT7ekvnw&#10;wBw2Er43Dodwjx+pAMmHbkXJBtzvt84jHvWNVkpqbMyC+l9b5gQl6ptB5V/m43Hs5LQZn1+gjog7&#10;taxPLWarbwAVkeMYsjwtIz6ofikd6CecIfOYFU3McMxd0NAvb0I7LnAGcTGfJxD2rmVhaVaWx9CR&#10;5SjNx+aJOdvpN6Dy76BvYTZ9JeMWGz29nW8DSjFpPPLcstrxj32fpN/NqDhYTvcJdZyksxc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YOOUhjwIAAJE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C99798B" w14:textId="41E0934D" w:rsidR="00966883" w:rsidRPr="00756E21" w:rsidRDefault="00A95D53" w:rsidP="00A118D8">
                    <w:pPr>
                      <w:pStyle w:val="Brdtext"/>
                      <w:jc w:val="left"/>
                    </w:pPr>
                    <w:sdt>
                      <w:sdtPr>
                        <w:alias w:val="NummerEtikett"/>
                        <w:tag w:val="NummerEtikett"/>
                        <w:id w:val="-1380931209"/>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820025873"/>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EEE638" w14:textId="77777777" w:rsidR="00966883" w:rsidRDefault="00966883"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68F9E5" w14:textId="77777777" w:rsidR="00966883" w:rsidRDefault="00966883" w:rsidP="00664D04">
    <w:pPr>
      <w:pStyle w:val="Brdtext"/>
    </w:pPr>
    <w:r>
      <w:rPr>
        <w:noProof/>
        <w:lang w:eastAsia="sv-SE"/>
      </w:rPr>
      <mc:AlternateContent>
        <mc:Choice Requires="wps">
          <w:drawing>
            <wp:anchor distT="0" distB="0" distL="0" distR="0" simplePos="0" relativeHeight="251668992" behindDoc="0" locked="0" layoutInCell="1" allowOverlap="0" wp14:anchorId="3B478DD3" wp14:editId="4318A401">
              <wp:simplePos x="0" y="0"/>
              <wp:positionH relativeFrom="page">
                <wp:posOffset>373380</wp:posOffset>
              </wp:positionH>
              <wp:positionV relativeFrom="page">
                <wp:posOffset>451485</wp:posOffset>
              </wp:positionV>
              <wp:extent cx="1141200" cy="121920"/>
              <wp:effectExtent l="0" t="0" r="1905" b="3810"/>
              <wp:wrapSquare wrapText="bothSides"/>
              <wp:docPr id="2"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287B9D" w14:textId="6923DDB4" w:rsidR="00966883" w:rsidRDefault="00A95D53" w:rsidP="00444B48">
                          <w:pPr>
                            <w:pStyle w:val="Brdtext"/>
                            <w:jc w:val="left"/>
                          </w:pPr>
                          <w:sdt>
                            <w:sdtPr>
                              <w:alias w:val="NummerEtikett"/>
                              <w:tag w:val="NummerEtikett"/>
                              <w:id w:val="1391381295"/>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919982562"/>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p w14:paraId="1FFD35A2" w14:textId="1646BD1F" w:rsidR="00966883" w:rsidRPr="00444B48" w:rsidRDefault="00966883" w:rsidP="00444B48">
                          <w:pPr>
                            <w:pStyle w:val="Brdtext"/>
                          </w:pPr>
                          <w:r>
                            <w:t>Bilaga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B478DD3"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D/wQjAIAAJIFAAAOAAAAZHJzL2Uyb0RvYy54bWysVEtPGzEQvlfqf7B8L5tNAy0RG5SCqCoh&#10;QIWKs+O1yaq2xx072U1/PWPv5lHKhaqXXdvzzfubOTvvrGFrhaEBV/HyaMSZchLqxj1V/MfD1YfP&#10;nIUoXC0MOFXxjQr8fPb+3Vnrp2oMSzC1QkZGXJi2vuLLGP20KIJcKivCEXjlSKgBrYh0xaeiRtGS&#10;dWuK8Wh0UrSAtUeQKgR6veyFfJbta61kvNU6qMhMxSm2mL+Yv4v0LWZnYvqEwi8bOYQh/iEKKxpH&#10;TnemLkUUbIXNX6ZsIxEC6HgkwRagdSNVzoGyKUcvsrlfCq9yLlSc4HdlCv/PrLxZ3yFr6oqPOXPC&#10;UoseVBdxRfGPU3VaH6YEuvcEi90X6KjL2/dAjynpTqNNf0qHkZzqvNnVlowxmZTKSUkN40ySrByX&#10;p+Nc/GKv7THErwosS4eKI/Uul1Ssr0OkSAi6hSRnAUxTXzXG5Evii7owyNaCOm1ijpE0/kAZx9qK&#10;n3w8HmXDDpJ6b9m4ZEZlxgzuUuZ9hvkUN0YljHHflaaK5URf8S2kVG7nP6MTSpOrtygO+H1Ub1Hu&#10;8yCN7Blc3CnbxgHm7POI7UtW/9yWTPd4KvhB3ukYu0WXqVLm1qWnBdQbIgZCP1jBy6uGunctQrwT&#10;SJNEDaftEG/pow1Q9WE4cbYE/P3ae8ITwUnKWUuTWfHwayVQcWa+OaL+aTmZpFHOl8nxJyISw0PJ&#10;4lDiVvYCiBIl7SEv8zHho9keNYJ9pCUyT15JJJwk3xWP2+NF7PcFLSGp5vMMouH1Il67ey+T6VTm&#10;xM2H7lGgHwgcifo3sJ1hMX3B4x6bNIOfryJxMZN8X9WhATT4mfvDkkqb5fCeUftVOnsG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MsP/BC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3287B9D" w14:textId="6923DDB4" w:rsidR="00966883" w:rsidRDefault="00A95D53" w:rsidP="00444B48">
                    <w:pPr>
                      <w:pStyle w:val="Brdtext"/>
                      <w:jc w:val="left"/>
                    </w:pPr>
                    <w:sdt>
                      <w:sdtPr>
                        <w:alias w:val="NummerEtikett"/>
                        <w:tag w:val="NummerEtikett"/>
                        <w:id w:val="1391381295"/>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919982562"/>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p w14:paraId="1FFD35A2" w14:textId="1646BD1F" w:rsidR="00966883" w:rsidRPr="00444B48" w:rsidRDefault="00966883" w:rsidP="00444B48">
                    <w:pPr>
                      <w:pStyle w:val="Brdtext"/>
                    </w:pPr>
                    <w:r>
                      <w:t>Bilaga</w:t>
                    </w:r>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F78354" w14:textId="77777777" w:rsidR="00966883" w:rsidRDefault="00966883" w:rsidP="00EE1584">
    <w:pPr>
      <w:pStyle w:val="Brdtext"/>
    </w:pPr>
    <w:r>
      <w:rPr>
        <w:noProof/>
        <w:lang w:eastAsia="sv-SE"/>
      </w:rPr>
      <mc:AlternateContent>
        <mc:Choice Requires="wps">
          <w:drawing>
            <wp:anchor distT="0" distB="0" distL="0" distR="0" simplePos="0" relativeHeight="251671040" behindDoc="0" locked="0" layoutInCell="1" allowOverlap="0" wp14:anchorId="2D75FCB7" wp14:editId="226CD219">
              <wp:simplePos x="0" y="0"/>
              <wp:positionH relativeFrom="page">
                <wp:posOffset>4419600</wp:posOffset>
              </wp:positionH>
              <wp:positionV relativeFrom="page">
                <wp:posOffset>457200</wp:posOffset>
              </wp:positionV>
              <wp:extent cx="1141200" cy="121920"/>
              <wp:effectExtent l="0" t="0" r="1905" b="381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A0ED3" w14:textId="32D2076F" w:rsidR="00966883" w:rsidRDefault="00A95D53" w:rsidP="00A118D8">
                          <w:pPr>
                            <w:pStyle w:val="Brdtext"/>
                            <w:jc w:val="left"/>
                          </w:pPr>
                          <w:sdt>
                            <w:sdtPr>
                              <w:alias w:val="NummerEtikett"/>
                              <w:tag w:val="NummerEtikett"/>
                              <w:id w:val="1454064825"/>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177412321"/>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p w14:paraId="3E73F781" w14:textId="7E4BF77F" w:rsidR="00966883" w:rsidRPr="00444B48" w:rsidRDefault="00966883" w:rsidP="00444B48">
                          <w:pPr>
                            <w:pStyle w:val="Brdtext"/>
                          </w:pPr>
                          <w:r>
                            <w:t>Bilaga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D75FCB7"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1KsxjQIAAJIFAAAOAAAAZHJzL2Uyb0RvYy54bWysVEtPGzEQvlfqf7B8L5sNgZaIDUpBVJUQ&#10;oELF2fHaZFXb49qT7Ka/vmPv5lHKhaqXXdvz/uabOb/orGFrFWIDruLl0Ygz5STUjXuu+PfH6w+f&#10;OIsoXC0MOFXxjYr8Yvb+3Xnrp2oMSzC1CoycuDhtfcWXiH5aFFEulRXxCLxyJNQQrEC6hueiDqIl&#10;79YU49HotGgh1D6AVDHS61Uv5LPsX2sl8U7rqJCZilNumL8hfxfpW8zOxfQ5CL9s5JCG+IcsrGgc&#10;Bd25uhIo2Co0f7myjQwQQeORBFuA1o1UuQaqphy9qOZhKbzKtRA40e9giv/Prbxd3wfW1BU/5swJ&#10;Sy16VB2GFeV/nNBpfZyS0oMnNew+Q0dd3r5HekxFdzrY9KdyGMkJ580OW3LGZDIqJyU1jDNJsnJc&#10;no0z+MXe2oeIXxRYlg4VD9S7DKlY30SkTEh1q5KCRTBNfd0Yky+JL+rSBLYW1GmDOUey+EPLONZW&#10;/PT4ZJQdO0jmvWfjkhuVGTOES5X3FeYTboxKOsZ9U5oQy4W+EltIqdwuftZOWppCvcVw0N9n9Rbj&#10;vg6yyJHB4c7YNg5Crj6P2B6y+scWMt3rE+AHdacjdosuU6XcMWAB9YaIEaAfrOjldUPduxER70Wg&#10;SaKG03bAO/poA4Q+DCfOlhB+vfae9IngJOWspcmsePy5EkFxZr46ov5ZOZmkUc6XyclHIhILh5LF&#10;ocSt7CUQJUraQ17mY9JHsz3qAPaJlsg8RSWRcJJiVxy3x0vs9wUtIanm86xEw+sF3rgHL5PrBHPi&#10;5mP3JIIfCIxE/VvYzrCYvuBxr5sso5+vkLiYSZ6A7lEdGkCDn7k/LKm0WQ7vWWu/Sme/A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INSrMY0CAACS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365A0ED3" w14:textId="32D2076F" w:rsidR="00966883" w:rsidRDefault="00A95D53" w:rsidP="00A118D8">
                    <w:pPr>
                      <w:pStyle w:val="Brdtext"/>
                      <w:jc w:val="left"/>
                    </w:pPr>
                    <w:sdt>
                      <w:sdtPr>
                        <w:alias w:val="NummerEtikett"/>
                        <w:tag w:val="NummerEtikett"/>
                        <w:id w:val="1454064825"/>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177412321"/>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p w14:paraId="3E73F781" w14:textId="7E4BF77F" w:rsidR="00966883" w:rsidRPr="00444B48" w:rsidRDefault="00966883" w:rsidP="00444B48">
                    <w:pPr>
                      <w:pStyle w:val="Brdtext"/>
                    </w:pPr>
                    <w:r>
                      <w:t>Bilaga</w:t>
                    </w:r>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3A2E9A" w14:textId="77777777" w:rsidR="00966883" w:rsidRDefault="00966883"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8FACE2" w14:textId="77777777" w:rsidR="00966883" w:rsidRDefault="00966883" w:rsidP="00664D04">
    <w:pPr>
      <w:pStyle w:val="Brdtext"/>
    </w:pPr>
    <w:r>
      <w:rPr>
        <w:noProof/>
        <w:lang w:eastAsia="sv-SE"/>
      </w:rPr>
      <mc:AlternateContent>
        <mc:Choice Requires="wps">
          <w:drawing>
            <wp:anchor distT="0" distB="0" distL="0" distR="0" simplePos="0" relativeHeight="251664398" behindDoc="0" locked="0" layoutInCell="1" allowOverlap="0" wp14:anchorId="7F8F859E" wp14:editId="40060BB7">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E3CB8E" w14:textId="2F28A091" w:rsidR="00966883" w:rsidRPr="00756E21" w:rsidRDefault="00A95D53" w:rsidP="00664D04">
                          <w:pPr>
                            <w:pStyle w:val="Brdtext"/>
                            <w:jc w:val="left"/>
                          </w:pPr>
                          <w:sdt>
                            <w:sdtPr>
                              <w:alias w:val="NummerEtikett"/>
                              <w:tag w:val="NummerEtikett"/>
                              <w:id w:val="-1883697895"/>
                              <w:lock w:val="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035656019"/>
                              <w:lock w:val="contentLocked"/>
                              <w:dataBinding w:prefixMappings="xmlns:ns0='http://rkdhs/mallar/lagstiftning/Skr/Skr.xsd'" w:xpath="/ns0:dokumentvärden[1]/ns0:dokumentnummer[1]" w:storeItemID="{068625C3-B546-44A5-B525-B7CC092E5AD6}"/>
                              <w:text/>
                            </w:sdtPr>
                            <w:sdtEndPr/>
                            <w:sdtContent>
                              <w:r w:rsidR="00966883">
                                <w:t>2020/21:76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F8F859E"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643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EAgtkAIAAJMFAAAOAAAAZHJzL2Uyb0RvYy54bWysVN9v2jAQfp+0/8Hy+xpCoVsRoWKtOk1C&#10;bTWY+mwcG6LZPs82JOyv39lJgHV96bSX5Oz75fvuu5veNFqRvXC+AlPQ/GJAiTAcyspsCvp9df/h&#10;EyU+MFMyBUYU9CA8vZm9fzet7UQMYQuqFI5gEOMntS3oNgQ7yTLPt0IzfwFWGFRKcJoFPLpNVjpW&#10;Y3StsuFgcJXV4ErrgAvv8fauVdJZii+l4OFRSi8CUQXFt4X0dem7jt9sNmWTjWN2W/HuGewfXqFZ&#10;ZTDpMdQdC4zsXPVXKF1xBx5kuOCgM5Cy4iLVgNXkgxfVLLfMilQLguPtESb//8Lyh/2TI1VZ0MtL&#10;SgzT2KOVaILbYQHDCE9t/QStlhbtQvMZGmxzf+/xMlbdSKfjH+shqEegD0dwMRjh0Skf5dgxSjjq&#10;8mF+PUzoZydv63z4IkCTKBTUYfMSpmy/8AFfgqa9SUzmQVXlfaVUOkTCiFvlyJ5hq1VIb0SPP6yU&#10;IXVBry7HgxTYQHRvIysTw4hEmS5drLytMEnhoES0UeabkAhZKvSV3IxzYY75k3W0kpjqLY6d/elV&#10;b3Fu60CPlBlMODrryoBL1acZO0FW/ughk609An5WdxRDs24SV/Jxz4A1lAckhoN2srzl9xV2b8F8&#10;eGIORwkbjushPOJHKkD0oZMo2YL79dp9tEeGo5aSGkezoP7njjlBifpqkPvX+WgUZzkdRuOPSCTi&#10;zjXrc43Z6VtASuS4iCxPYrQPqhelA/2MW2Qes6KKGY65Cxp68Ta0CwO3EBfzeTLC6bUsLMzS8hg6&#10;why5uWqembMdgQNS/wH6IWa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AfEAgt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7DE3CB8E" w14:textId="2F28A091" w:rsidR="00966883" w:rsidRPr="00756E21" w:rsidRDefault="00A95D53" w:rsidP="00664D04">
                    <w:pPr>
                      <w:pStyle w:val="Brdtext"/>
                      <w:jc w:val="left"/>
                    </w:pPr>
                    <w:sdt>
                      <w:sdtPr>
                        <w:alias w:val="NummerEtikett"/>
                        <w:tag w:val="NummerEtikett"/>
                        <w:id w:val="-1883697895"/>
                        <w:lock w:val="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035656019"/>
                        <w:lock w:val="contentLocked"/>
                        <w:dataBinding w:prefixMappings="xmlns:ns0='http://rkdhs/mallar/lagstiftning/Skr/Skr.xsd'" w:xpath="/ns0:dokumentvärden[1]/ns0:dokumentnummer[1]" w:storeItemID="{068625C3-B546-44A5-B525-B7CC092E5AD6}"/>
                        <w:text/>
                      </w:sdtPr>
                      <w:sdtEndPr/>
                      <w:sdtContent>
                        <w:r w:rsidR="00966883">
                          <w:t>2020/21:76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9B9996" w14:textId="77777777" w:rsidR="00966883" w:rsidRDefault="00966883" w:rsidP="00EE1584">
    <w:pPr>
      <w:pStyle w:val="Brdtext"/>
    </w:pPr>
    <w:r>
      <w:rPr>
        <w:noProof/>
        <w:lang w:eastAsia="sv-SE"/>
      </w:rPr>
      <mc:AlternateContent>
        <mc:Choice Requires="wps">
          <w:drawing>
            <wp:anchor distT="0" distB="0" distL="0" distR="0" simplePos="0" relativeHeight="251665422" behindDoc="0" locked="0" layoutInCell="1" allowOverlap="0" wp14:anchorId="42FC3523" wp14:editId="608F4865">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05090A" w14:textId="7B32BA34" w:rsidR="00966883" w:rsidRPr="00756E21" w:rsidRDefault="00A95D53" w:rsidP="00A118D8">
                          <w:pPr>
                            <w:pStyle w:val="Brdtext"/>
                            <w:jc w:val="left"/>
                          </w:pPr>
                          <w:sdt>
                            <w:sdtPr>
                              <w:alias w:val="NummerEtikett"/>
                              <w:tag w:val="NummerEtikett"/>
                              <w:id w:val="-1247420546"/>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163819560"/>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2FC3523"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542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za60kAIAAJMFAAAOAAAAZHJzL2Uyb0RvYy54bWysVN9v2jAQfp+0/8Hy+xpCKVsRoWKtOk1C&#10;bTWY+mwcG6LZPs82JOyv39lJgHV96bSX5Oz75fvuu5veNFqRvXC+AlPQ/GJAiTAcyspsCvp9df/h&#10;EyU+MFMyBUYU9CA8vZm9fzet7UQMYQuqFI5gEOMntS3oNgQ7yTLPt0IzfwFWGFRKcJoFPLpNVjpW&#10;Y3StsuFgMM5qcKV1wIX3eHvXKuksxZdS8PAopReBqILi20L6uvRdx282m7LJxjG7rXj3DPYPr9Cs&#10;Mpj0GOqOBUZ2rvorlK64Aw8yXHDQGUhZcZFqwGrywYtqlltmRaoFwfH2CJP/f2H5w/7Jkaos6OWI&#10;EsM09mglmuB2WMBlhKe2foJWS4t2ofkMDba5v/d4GatupNPxj/UQ1CPQhyO4GIzw6JSPcuwYJRx1&#10;+TC/Hib0s5O3dT58EaBJFArqsHkJU7Zf+IAvQdPeJCbzoKryvlIqHSJhxK1yZM+w1SqkN6LHH1bK&#10;kLqg48urQQpsILq3kZWJYUSiTJcuVt5WmKRwUCLaKPNNSIQsFfpKbsa5MMf8yTpaSUz1FsfO/vSq&#10;tzi3daBHygwmHJ11ZcCl6tOMnSArf/SQydYeAT+rO4qhWTeJK/m4Z8AaygMSw0E7Wd7y+wq7t2A+&#10;PDGHo4QNx/UQHvEjFSD60EmUbMH9eu0+2iPDUUtJjaNZUP9zx5ygRH01yP3rfDSKs5wOo6uPSCTi&#10;zjXrc43Z6VtASuS4iCxPYrQPqhelA/2MW2Qes6KKGY65Cxp68Ta0CwO3EBfzeTLC6bUsLMzS8hg6&#10;why5uWqembMdgQNS/wH6IWaTFzxubaOnt/NdQC4mkkegW1S7BuDkJ+53WyqulvNzsjrt0tlv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eM2ut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705090A" w14:textId="7B32BA34" w:rsidR="00966883" w:rsidRPr="00756E21" w:rsidRDefault="00A95D53" w:rsidP="00A118D8">
                    <w:pPr>
                      <w:pStyle w:val="Brdtext"/>
                      <w:jc w:val="left"/>
                    </w:pPr>
                    <w:sdt>
                      <w:sdtPr>
                        <w:alias w:val="NummerEtikett"/>
                        <w:tag w:val="NummerEtikett"/>
                        <w:id w:val="-1247420546"/>
                        <w:lock w:val="sdtContentLocked"/>
                        <w:dataBinding w:prefixMappings="xmlns:ns0='http://rkdhs/mallar/lagstiftning/Skr/Skr.xsd'" w:xpath="/ns0:dokumentvärden[1]/ns0:dokumentnummer[1]/@etikett" w:storeItemID="{068625C3-B546-44A5-B525-B7CC092E5AD6}"/>
                        <w:text/>
                      </w:sdtPr>
                      <w:sdtEndPr/>
                      <w:sdtContent>
                        <w:r w:rsidR="00966883">
                          <w:t>Skr.</w:t>
                        </w:r>
                      </w:sdtContent>
                    </w:sdt>
                    <w:r w:rsidR="00966883">
                      <w:t xml:space="preserve"> </w:t>
                    </w:r>
                    <w:sdt>
                      <w:sdtPr>
                        <w:alias w:val="Nummer"/>
                        <w:tag w:val="Nummer"/>
                        <w:id w:val="1163819560"/>
                        <w:lock w:val="sdtContentLocked"/>
                        <w:dataBinding w:prefixMappings="xmlns:ns0='http://rkdhs/mallar/lagstiftning/Skr/Skr.xsd'" w:xpath="/ns0:dokumentvärden[1]/ns0:dokumentnummer[1]" w:storeItemID="{068625C3-B546-44A5-B525-B7CC092E5AD6}"/>
                        <w:text/>
                      </w:sdtPr>
                      <w:sdtEndPr/>
                      <w:sdtContent>
                        <w:r w:rsidR="00966883">
                          <w:t>2020/21:76</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308443" w14:textId="77777777" w:rsidR="00966883" w:rsidRDefault="00966883"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B064D1"/>
    <w:multiLevelType w:val="multilevel"/>
    <w:tmpl w:val="4B9E585A"/>
    <w:numStyleLink w:val="RKnummerlista"/>
  </w:abstractNum>
  <w:abstractNum w:abstractNumId="1" w15:restartNumberingAfterBreak="0">
    <w:nsid w:val="026161C1"/>
    <w:multiLevelType w:val="multilevel"/>
    <w:tmpl w:val="089CCD3C"/>
    <w:numStyleLink w:val="RKpunktlistaram"/>
  </w:abstractNum>
  <w:abstractNum w:abstractNumId="2"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4"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5"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7" w15:restartNumberingAfterBreak="0">
    <w:nsid w:val="1EAD06AE"/>
    <w:multiLevelType w:val="multilevel"/>
    <w:tmpl w:val="07E8A37C"/>
    <w:numStyleLink w:val="RKstrecklistaram"/>
  </w:abstractNum>
  <w:abstractNum w:abstractNumId="8"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9" w15:restartNumberingAfterBreak="0">
    <w:nsid w:val="2A1355EC"/>
    <w:multiLevelType w:val="multilevel"/>
    <w:tmpl w:val="77F4358A"/>
    <w:numStyleLink w:val="RKnumreradlistaram"/>
  </w:abstractNum>
  <w:abstractNum w:abstractNumId="10"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2"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489C4783"/>
    <w:multiLevelType w:val="multilevel"/>
    <w:tmpl w:val="70D898A8"/>
    <w:numStyleLink w:val="RKstrecklista"/>
  </w:abstractNum>
  <w:abstractNum w:abstractNumId="14"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15" w15:restartNumberingAfterBreak="0">
    <w:nsid w:val="621E5655"/>
    <w:multiLevelType w:val="multilevel"/>
    <w:tmpl w:val="85CA2C1E"/>
    <w:numStyleLink w:val="RKpunktlista"/>
  </w:abstractNum>
  <w:abstractNum w:abstractNumId="16" w15:restartNumberingAfterBreak="0">
    <w:nsid w:val="7FE30B3F"/>
    <w:multiLevelType w:val="multilevel"/>
    <w:tmpl w:val="431858BE"/>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abstractNumId w:val="6"/>
  </w:num>
  <w:num w:numId="2">
    <w:abstractNumId w:val="4"/>
  </w:num>
  <w:num w:numId="3">
    <w:abstractNumId w:val="5"/>
  </w:num>
  <w:num w:numId="4">
    <w:abstractNumId w:val="3"/>
  </w:num>
  <w:num w:numId="5">
    <w:abstractNumId w:val="11"/>
  </w:num>
  <w:num w:numId="6">
    <w:abstractNumId w:val="14"/>
  </w:num>
  <w:num w:numId="7">
    <w:abstractNumId w:val="8"/>
  </w:num>
  <w:num w:numId="8">
    <w:abstractNumId w:val="10"/>
  </w:num>
  <w:num w:numId="9">
    <w:abstractNumId w:val="0"/>
    <w:lvlOverride w:ilvl="1">
      <w:lvl w:ilvl="1">
        <w:start w:val="1"/>
        <w:numFmt w:val="decimal"/>
        <w:pStyle w:val="Numreradlista"/>
        <w:lvlText w:val="%2."/>
        <w:lvlJc w:val="left"/>
        <w:pPr>
          <w:ind w:left="284" w:hanging="284"/>
        </w:pPr>
        <w:rPr>
          <w:rFonts w:hint="default"/>
        </w:rPr>
      </w:lvl>
    </w:lvlOverride>
  </w:num>
  <w:num w:numId="10">
    <w:abstractNumId w:val="9"/>
  </w:num>
  <w:num w:numId="11">
    <w:abstractNumId w:val="15"/>
  </w:num>
  <w:num w:numId="12">
    <w:abstractNumId w:val="12"/>
  </w:num>
  <w:num w:numId="13">
    <w:abstractNumId w:val="2"/>
  </w:num>
  <w:num w:numId="14">
    <w:abstractNumId w:val="1"/>
  </w:num>
  <w:num w:numId="15">
    <w:abstractNumId w:val="13"/>
  </w:num>
  <w:num w:numId="16">
    <w:abstractNumId w:val="7"/>
  </w:num>
  <w:num w:numId="17">
    <w:abstractNumId w:val="16"/>
  </w:num>
  <w:num w:numId="1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hideSpellingErrors/>
  <w:hideGrammaticalErrors/>
  <w:proofState w:spelling="clean" w:grammar="clean"/>
  <w:defaultTabStop w:val="1304"/>
  <w:hyphenationZone w:val="425"/>
  <w:evenAndOddHeaders/>
  <w:characterSpacingControl w:val="doNotCompress"/>
  <w:hdrShapeDefaults>
    <o:shapedefaults v:ext="edit" spidmax="1433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26720"/>
    <w:rsid w:val="000023F8"/>
    <w:rsid w:val="000032B3"/>
    <w:rsid w:val="00005C8B"/>
    <w:rsid w:val="000060FF"/>
    <w:rsid w:val="000070E2"/>
    <w:rsid w:val="0000783D"/>
    <w:rsid w:val="00007BE2"/>
    <w:rsid w:val="000106C3"/>
    <w:rsid w:val="00012005"/>
    <w:rsid w:val="000127FF"/>
    <w:rsid w:val="000137E8"/>
    <w:rsid w:val="000140A3"/>
    <w:rsid w:val="000163C7"/>
    <w:rsid w:val="00020065"/>
    <w:rsid w:val="000211BF"/>
    <w:rsid w:val="00025171"/>
    <w:rsid w:val="000276E3"/>
    <w:rsid w:val="0003101B"/>
    <w:rsid w:val="00032E6D"/>
    <w:rsid w:val="00036E99"/>
    <w:rsid w:val="00040A0F"/>
    <w:rsid w:val="00043AB1"/>
    <w:rsid w:val="00045C8C"/>
    <w:rsid w:val="00045E7A"/>
    <w:rsid w:val="00046417"/>
    <w:rsid w:val="00047664"/>
    <w:rsid w:val="00050A54"/>
    <w:rsid w:val="00055486"/>
    <w:rsid w:val="0005657E"/>
    <w:rsid w:val="00061989"/>
    <w:rsid w:val="000631A9"/>
    <w:rsid w:val="00070B5B"/>
    <w:rsid w:val="00070DFE"/>
    <w:rsid w:val="00072689"/>
    <w:rsid w:val="000732E4"/>
    <w:rsid w:val="00074056"/>
    <w:rsid w:val="000748C8"/>
    <w:rsid w:val="00075F2D"/>
    <w:rsid w:val="000761F8"/>
    <w:rsid w:val="0008203A"/>
    <w:rsid w:val="0008267A"/>
    <w:rsid w:val="00085ABB"/>
    <w:rsid w:val="00085AEF"/>
    <w:rsid w:val="00085EFF"/>
    <w:rsid w:val="000879B3"/>
    <w:rsid w:val="00092A9F"/>
    <w:rsid w:val="0009544E"/>
    <w:rsid w:val="00096CFD"/>
    <w:rsid w:val="000978DE"/>
    <w:rsid w:val="000A1209"/>
    <w:rsid w:val="000A40DD"/>
    <w:rsid w:val="000A6489"/>
    <w:rsid w:val="000A66BE"/>
    <w:rsid w:val="000A6F2D"/>
    <w:rsid w:val="000B2D3B"/>
    <w:rsid w:val="000B3DDA"/>
    <w:rsid w:val="000B6A62"/>
    <w:rsid w:val="000B7DEE"/>
    <w:rsid w:val="000B7E8E"/>
    <w:rsid w:val="000C0142"/>
    <w:rsid w:val="000C0772"/>
    <w:rsid w:val="000C5CDD"/>
    <w:rsid w:val="000C7233"/>
    <w:rsid w:val="000D2241"/>
    <w:rsid w:val="000D708B"/>
    <w:rsid w:val="000E46C1"/>
    <w:rsid w:val="000E67B7"/>
    <w:rsid w:val="000E6A30"/>
    <w:rsid w:val="000E7DA9"/>
    <w:rsid w:val="000F2353"/>
    <w:rsid w:val="000F414D"/>
    <w:rsid w:val="000F4DD6"/>
    <w:rsid w:val="000F516D"/>
    <w:rsid w:val="000F73EB"/>
    <w:rsid w:val="001028C5"/>
    <w:rsid w:val="00107129"/>
    <w:rsid w:val="00110108"/>
    <w:rsid w:val="00110C85"/>
    <w:rsid w:val="001126BF"/>
    <w:rsid w:val="00113CC6"/>
    <w:rsid w:val="00115516"/>
    <w:rsid w:val="00116299"/>
    <w:rsid w:val="0012094D"/>
    <w:rsid w:val="00122565"/>
    <w:rsid w:val="0012360F"/>
    <w:rsid w:val="00125F18"/>
    <w:rsid w:val="00125FBD"/>
    <w:rsid w:val="00131901"/>
    <w:rsid w:val="00131972"/>
    <w:rsid w:val="0013464D"/>
    <w:rsid w:val="00135343"/>
    <w:rsid w:val="00136DB9"/>
    <w:rsid w:val="00137F75"/>
    <w:rsid w:val="00144361"/>
    <w:rsid w:val="001456A0"/>
    <w:rsid w:val="0014573B"/>
    <w:rsid w:val="00145C96"/>
    <w:rsid w:val="001531B4"/>
    <w:rsid w:val="00155500"/>
    <w:rsid w:val="00157EF7"/>
    <w:rsid w:val="00161F17"/>
    <w:rsid w:val="00162BB7"/>
    <w:rsid w:val="00166139"/>
    <w:rsid w:val="001667F7"/>
    <w:rsid w:val="00166BB4"/>
    <w:rsid w:val="00174E46"/>
    <w:rsid w:val="00175A45"/>
    <w:rsid w:val="00176172"/>
    <w:rsid w:val="00176E54"/>
    <w:rsid w:val="00181DAB"/>
    <w:rsid w:val="0018224D"/>
    <w:rsid w:val="00185AD6"/>
    <w:rsid w:val="0019074D"/>
    <w:rsid w:val="00193BA7"/>
    <w:rsid w:val="00195571"/>
    <w:rsid w:val="001A0FB9"/>
    <w:rsid w:val="001A3196"/>
    <w:rsid w:val="001A465E"/>
    <w:rsid w:val="001A4767"/>
    <w:rsid w:val="001A48C2"/>
    <w:rsid w:val="001A5048"/>
    <w:rsid w:val="001A6FAB"/>
    <w:rsid w:val="001B3362"/>
    <w:rsid w:val="001B7CDA"/>
    <w:rsid w:val="001C0D83"/>
    <w:rsid w:val="001C4647"/>
    <w:rsid w:val="001D0157"/>
    <w:rsid w:val="001D0638"/>
    <w:rsid w:val="001D1007"/>
    <w:rsid w:val="001D3465"/>
    <w:rsid w:val="001D4287"/>
    <w:rsid w:val="001D500A"/>
    <w:rsid w:val="001D6E6C"/>
    <w:rsid w:val="001D7D3E"/>
    <w:rsid w:val="001E0620"/>
    <w:rsid w:val="001F5CE5"/>
    <w:rsid w:val="001F782A"/>
    <w:rsid w:val="002001F8"/>
    <w:rsid w:val="00202585"/>
    <w:rsid w:val="00203904"/>
    <w:rsid w:val="00203FAB"/>
    <w:rsid w:val="0020543F"/>
    <w:rsid w:val="002069F7"/>
    <w:rsid w:val="002111B4"/>
    <w:rsid w:val="00211E15"/>
    <w:rsid w:val="002132D5"/>
    <w:rsid w:val="00216B9F"/>
    <w:rsid w:val="00224AE8"/>
    <w:rsid w:val="00225C03"/>
    <w:rsid w:val="002263FF"/>
    <w:rsid w:val="00233E31"/>
    <w:rsid w:val="00235765"/>
    <w:rsid w:val="002367E5"/>
    <w:rsid w:val="002405D8"/>
    <w:rsid w:val="00244011"/>
    <w:rsid w:val="00246D46"/>
    <w:rsid w:val="00252C4D"/>
    <w:rsid w:val="002603EF"/>
    <w:rsid w:val="00260EAB"/>
    <w:rsid w:val="00263274"/>
    <w:rsid w:val="002675C4"/>
    <w:rsid w:val="00273CA6"/>
    <w:rsid w:val="00274D45"/>
    <w:rsid w:val="0027552A"/>
    <w:rsid w:val="002818CA"/>
    <w:rsid w:val="00282968"/>
    <w:rsid w:val="0028421E"/>
    <w:rsid w:val="002859A1"/>
    <w:rsid w:val="00285A6F"/>
    <w:rsid w:val="00287045"/>
    <w:rsid w:val="00292731"/>
    <w:rsid w:val="0029293D"/>
    <w:rsid w:val="00292E0F"/>
    <w:rsid w:val="00293E21"/>
    <w:rsid w:val="00294A36"/>
    <w:rsid w:val="00294B19"/>
    <w:rsid w:val="00295225"/>
    <w:rsid w:val="00295521"/>
    <w:rsid w:val="00295C59"/>
    <w:rsid w:val="00297A80"/>
    <w:rsid w:val="002A1E80"/>
    <w:rsid w:val="002A4552"/>
    <w:rsid w:val="002B01BF"/>
    <w:rsid w:val="002B12FD"/>
    <w:rsid w:val="002B5103"/>
    <w:rsid w:val="002B7EB5"/>
    <w:rsid w:val="002C14EF"/>
    <w:rsid w:val="002C18FA"/>
    <w:rsid w:val="002C1EBF"/>
    <w:rsid w:val="002C4078"/>
    <w:rsid w:val="002C486C"/>
    <w:rsid w:val="002C49A5"/>
    <w:rsid w:val="002D09C9"/>
    <w:rsid w:val="002D1674"/>
    <w:rsid w:val="002D2ED8"/>
    <w:rsid w:val="002D6A16"/>
    <w:rsid w:val="002E219E"/>
    <w:rsid w:val="002E320C"/>
    <w:rsid w:val="002E57AD"/>
    <w:rsid w:val="002E5F6A"/>
    <w:rsid w:val="002E60D4"/>
    <w:rsid w:val="002F073E"/>
    <w:rsid w:val="002F08E5"/>
    <w:rsid w:val="002F434A"/>
    <w:rsid w:val="002F489F"/>
    <w:rsid w:val="002F4A14"/>
    <w:rsid w:val="002F4DD9"/>
    <w:rsid w:val="002F6E4C"/>
    <w:rsid w:val="002F7E90"/>
    <w:rsid w:val="0031012B"/>
    <w:rsid w:val="00312E5A"/>
    <w:rsid w:val="00317CC4"/>
    <w:rsid w:val="00320896"/>
    <w:rsid w:val="00327E6C"/>
    <w:rsid w:val="003309B8"/>
    <w:rsid w:val="00332455"/>
    <w:rsid w:val="00332DE2"/>
    <w:rsid w:val="00341F6C"/>
    <w:rsid w:val="00342D4D"/>
    <w:rsid w:val="003442D3"/>
    <w:rsid w:val="00344E28"/>
    <w:rsid w:val="0034791C"/>
    <w:rsid w:val="00351E66"/>
    <w:rsid w:val="0035347F"/>
    <w:rsid w:val="0035356C"/>
    <w:rsid w:val="00353FFC"/>
    <w:rsid w:val="00355582"/>
    <w:rsid w:val="003605D4"/>
    <w:rsid w:val="00360677"/>
    <w:rsid w:val="003612EA"/>
    <w:rsid w:val="00361ABA"/>
    <w:rsid w:val="00362B62"/>
    <w:rsid w:val="00364E7D"/>
    <w:rsid w:val="0037021E"/>
    <w:rsid w:val="00371D07"/>
    <w:rsid w:val="00376669"/>
    <w:rsid w:val="00380495"/>
    <w:rsid w:val="00381C02"/>
    <w:rsid w:val="00383398"/>
    <w:rsid w:val="0038525D"/>
    <w:rsid w:val="0038592B"/>
    <w:rsid w:val="00385C7A"/>
    <w:rsid w:val="0038735C"/>
    <w:rsid w:val="00390A6D"/>
    <w:rsid w:val="00397521"/>
    <w:rsid w:val="003A04E2"/>
    <w:rsid w:val="003A1544"/>
    <w:rsid w:val="003A3992"/>
    <w:rsid w:val="003A65B7"/>
    <w:rsid w:val="003A66F9"/>
    <w:rsid w:val="003B024C"/>
    <w:rsid w:val="003B0EF7"/>
    <w:rsid w:val="003B10AC"/>
    <w:rsid w:val="003B26C6"/>
    <w:rsid w:val="003B4904"/>
    <w:rsid w:val="003B56FC"/>
    <w:rsid w:val="003B735E"/>
    <w:rsid w:val="003C0194"/>
    <w:rsid w:val="003C294C"/>
    <w:rsid w:val="003C69A5"/>
    <w:rsid w:val="003D02E8"/>
    <w:rsid w:val="003D0E6F"/>
    <w:rsid w:val="003D5505"/>
    <w:rsid w:val="003D565A"/>
    <w:rsid w:val="003D6444"/>
    <w:rsid w:val="003D6631"/>
    <w:rsid w:val="003D772A"/>
    <w:rsid w:val="003E03DA"/>
    <w:rsid w:val="003E1270"/>
    <w:rsid w:val="003E2E9A"/>
    <w:rsid w:val="003E3D11"/>
    <w:rsid w:val="003E4276"/>
    <w:rsid w:val="003E753C"/>
    <w:rsid w:val="003F2744"/>
    <w:rsid w:val="003F3D8A"/>
    <w:rsid w:val="003F4295"/>
    <w:rsid w:val="003F6CBA"/>
    <w:rsid w:val="00401164"/>
    <w:rsid w:val="0041071B"/>
    <w:rsid w:val="00414A77"/>
    <w:rsid w:val="00414DE9"/>
    <w:rsid w:val="004158C3"/>
    <w:rsid w:val="00415C1E"/>
    <w:rsid w:val="00417F2B"/>
    <w:rsid w:val="0042549F"/>
    <w:rsid w:val="0042561B"/>
    <w:rsid w:val="0042584F"/>
    <w:rsid w:val="004264E2"/>
    <w:rsid w:val="004301DC"/>
    <w:rsid w:val="00432371"/>
    <w:rsid w:val="0043631B"/>
    <w:rsid w:val="00442F48"/>
    <w:rsid w:val="00443CAB"/>
    <w:rsid w:val="00444B48"/>
    <w:rsid w:val="004457A0"/>
    <w:rsid w:val="00445801"/>
    <w:rsid w:val="00446747"/>
    <w:rsid w:val="004506DF"/>
    <w:rsid w:val="00451C3E"/>
    <w:rsid w:val="00452539"/>
    <w:rsid w:val="00452D99"/>
    <w:rsid w:val="004531CE"/>
    <w:rsid w:val="004547E2"/>
    <w:rsid w:val="00454D1F"/>
    <w:rsid w:val="00455CFD"/>
    <w:rsid w:val="00456365"/>
    <w:rsid w:val="00465E66"/>
    <w:rsid w:val="00470FD6"/>
    <w:rsid w:val="004727BD"/>
    <w:rsid w:val="004734CD"/>
    <w:rsid w:val="004738C6"/>
    <w:rsid w:val="00474983"/>
    <w:rsid w:val="00477ABF"/>
    <w:rsid w:val="00480108"/>
    <w:rsid w:val="004802F2"/>
    <w:rsid w:val="00484FCB"/>
    <w:rsid w:val="00487264"/>
    <w:rsid w:val="004876B1"/>
    <w:rsid w:val="00487BE9"/>
    <w:rsid w:val="00490ACA"/>
    <w:rsid w:val="004917D3"/>
    <w:rsid w:val="00492359"/>
    <w:rsid w:val="004926DA"/>
    <w:rsid w:val="004A4D23"/>
    <w:rsid w:val="004B5C2E"/>
    <w:rsid w:val="004B6A37"/>
    <w:rsid w:val="004B771E"/>
    <w:rsid w:val="004C096E"/>
    <w:rsid w:val="004C3AEF"/>
    <w:rsid w:val="004C416B"/>
    <w:rsid w:val="004C41FB"/>
    <w:rsid w:val="004C6EBB"/>
    <w:rsid w:val="004C70F2"/>
    <w:rsid w:val="004C7C38"/>
    <w:rsid w:val="004D4560"/>
    <w:rsid w:val="004D51D3"/>
    <w:rsid w:val="004D6D83"/>
    <w:rsid w:val="004D7475"/>
    <w:rsid w:val="004D7A3D"/>
    <w:rsid w:val="004E0277"/>
    <w:rsid w:val="004E2D74"/>
    <w:rsid w:val="004E435F"/>
    <w:rsid w:val="004E62A0"/>
    <w:rsid w:val="004E6B79"/>
    <w:rsid w:val="004F013F"/>
    <w:rsid w:val="004F29B2"/>
    <w:rsid w:val="004F3908"/>
    <w:rsid w:val="004F3DD9"/>
    <w:rsid w:val="004F4804"/>
    <w:rsid w:val="00500B7A"/>
    <w:rsid w:val="0050181A"/>
    <w:rsid w:val="00504ADE"/>
    <w:rsid w:val="00505DD6"/>
    <w:rsid w:val="0050681D"/>
    <w:rsid w:val="00506A6B"/>
    <w:rsid w:val="0050742E"/>
    <w:rsid w:val="0051351F"/>
    <w:rsid w:val="00513F14"/>
    <w:rsid w:val="00515EC7"/>
    <w:rsid w:val="00525818"/>
    <w:rsid w:val="005311C5"/>
    <w:rsid w:val="00533460"/>
    <w:rsid w:val="0053355B"/>
    <w:rsid w:val="00535212"/>
    <w:rsid w:val="005358B1"/>
    <w:rsid w:val="00536700"/>
    <w:rsid w:val="00536EC4"/>
    <w:rsid w:val="00537022"/>
    <w:rsid w:val="00537049"/>
    <w:rsid w:val="00540DF7"/>
    <w:rsid w:val="0054196B"/>
    <w:rsid w:val="00541D7C"/>
    <w:rsid w:val="005429E7"/>
    <w:rsid w:val="00544938"/>
    <w:rsid w:val="00544A58"/>
    <w:rsid w:val="00547280"/>
    <w:rsid w:val="00551A8F"/>
    <w:rsid w:val="00552E8C"/>
    <w:rsid w:val="00555966"/>
    <w:rsid w:val="00556424"/>
    <w:rsid w:val="00561D74"/>
    <w:rsid w:val="00562D50"/>
    <w:rsid w:val="0056410E"/>
    <w:rsid w:val="00564D4D"/>
    <w:rsid w:val="005652A9"/>
    <w:rsid w:val="0056685C"/>
    <w:rsid w:val="00567C46"/>
    <w:rsid w:val="005722ED"/>
    <w:rsid w:val="00574282"/>
    <w:rsid w:val="00574F50"/>
    <w:rsid w:val="005778DE"/>
    <w:rsid w:val="00583AC4"/>
    <w:rsid w:val="00584FCD"/>
    <w:rsid w:val="00585B0C"/>
    <w:rsid w:val="00585DF3"/>
    <w:rsid w:val="005870F4"/>
    <w:rsid w:val="005926A7"/>
    <w:rsid w:val="00597783"/>
    <w:rsid w:val="005A0098"/>
    <w:rsid w:val="005A2C12"/>
    <w:rsid w:val="005A3B52"/>
    <w:rsid w:val="005A3B8A"/>
    <w:rsid w:val="005A3E2F"/>
    <w:rsid w:val="005A72C8"/>
    <w:rsid w:val="005A7EB1"/>
    <w:rsid w:val="005B49A2"/>
    <w:rsid w:val="005C11AF"/>
    <w:rsid w:val="005C2422"/>
    <w:rsid w:val="005C2E5B"/>
    <w:rsid w:val="005C5DD2"/>
    <w:rsid w:val="005D091B"/>
    <w:rsid w:val="005D31A4"/>
    <w:rsid w:val="005D3B15"/>
    <w:rsid w:val="005E1131"/>
    <w:rsid w:val="005E1B3A"/>
    <w:rsid w:val="005E3665"/>
    <w:rsid w:val="005E3C87"/>
    <w:rsid w:val="005E5E8D"/>
    <w:rsid w:val="005E7780"/>
    <w:rsid w:val="005F089D"/>
    <w:rsid w:val="005F0AC5"/>
    <w:rsid w:val="005F121F"/>
    <w:rsid w:val="005F13BA"/>
    <w:rsid w:val="005F2844"/>
    <w:rsid w:val="005F489F"/>
    <w:rsid w:val="005F48D9"/>
    <w:rsid w:val="005F4EBB"/>
    <w:rsid w:val="005F7386"/>
    <w:rsid w:val="00601BA2"/>
    <w:rsid w:val="00602FF7"/>
    <w:rsid w:val="006042E5"/>
    <w:rsid w:val="006054E9"/>
    <w:rsid w:val="0060650E"/>
    <w:rsid w:val="006115D2"/>
    <w:rsid w:val="00611909"/>
    <w:rsid w:val="00612073"/>
    <w:rsid w:val="00613F24"/>
    <w:rsid w:val="0061502A"/>
    <w:rsid w:val="00617215"/>
    <w:rsid w:val="00617D56"/>
    <w:rsid w:val="00621732"/>
    <w:rsid w:val="00622B05"/>
    <w:rsid w:val="00626B7E"/>
    <w:rsid w:val="00630AE8"/>
    <w:rsid w:val="00632D2F"/>
    <w:rsid w:val="00633DBA"/>
    <w:rsid w:val="00634C6C"/>
    <w:rsid w:val="00634D8A"/>
    <w:rsid w:val="00635DD2"/>
    <w:rsid w:val="00636BAF"/>
    <w:rsid w:val="00640C08"/>
    <w:rsid w:val="006427B6"/>
    <w:rsid w:val="0064389E"/>
    <w:rsid w:val="0064723F"/>
    <w:rsid w:val="00647F2E"/>
    <w:rsid w:val="00650A95"/>
    <w:rsid w:val="00651C09"/>
    <w:rsid w:val="0065293C"/>
    <w:rsid w:val="00652B2E"/>
    <w:rsid w:val="00664D04"/>
    <w:rsid w:val="0066533B"/>
    <w:rsid w:val="00667FC2"/>
    <w:rsid w:val="00670FDB"/>
    <w:rsid w:val="006737AA"/>
    <w:rsid w:val="00674574"/>
    <w:rsid w:val="00676699"/>
    <w:rsid w:val="00676752"/>
    <w:rsid w:val="0068257C"/>
    <w:rsid w:val="00684F41"/>
    <w:rsid w:val="0068579B"/>
    <w:rsid w:val="006912E1"/>
    <w:rsid w:val="006923D1"/>
    <w:rsid w:val="00692E75"/>
    <w:rsid w:val="006947F7"/>
    <w:rsid w:val="006949B8"/>
    <w:rsid w:val="006A2EEC"/>
    <w:rsid w:val="006A406B"/>
    <w:rsid w:val="006A439D"/>
    <w:rsid w:val="006A5E81"/>
    <w:rsid w:val="006A6FF1"/>
    <w:rsid w:val="006B1F38"/>
    <w:rsid w:val="006B2E43"/>
    <w:rsid w:val="006B6019"/>
    <w:rsid w:val="006B63C5"/>
    <w:rsid w:val="006B6F5C"/>
    <w:rsid w:val="006C38A8"/>
    <w:rsid w:val="006C3BE8"/>
    <w:rsid w:val="006C4B43"/>
    <w:rsid w:val="006C671A"/>
    <w:rsid w:val="006C7D0A"/>
    <w:rsid w:val="006D232A"/>
    <w:rsid w:val="006D23D8"/>
    <w:rsid w:val="006D4A59"/>
    <w:rsid w:val="006D4C91"/>
    <w:rsid w:val="006D6F79"/>
    <w:rsid w:val="006E0779"/>
    <w:rsid w:val="006E0B12"/>
    <w:rsid w:val="006E234F"/>
    <w:rsid w:val="006E2BCB"/>
    <w:rsid w:val="006E345B"/>
    <w:rsid w:val="006E34F6"/>
    <w:rsid w:val="006E4743"/>
    <w:rsid w:val="006E5A48"/>
    <w:rsid w:val="006E5BA0"/>
    <w:rsid w:val="006E799C"/>
    <w:rsid w:val="006F1889"/>
    <w:rsid w:val="006F2296"/>
    <w:rsid w:val="006F4745"/>
    <w:rsid w:val="00700F74"/>
    <w:rsid w:val="007020D6"/>
    <w:rsid w:val="007030C4"/>
    <w:rsid w:val="007064DA"/>
    <w:rsid w:val="00706859"/>
    <w:rsid w:val="00712EDD"/>
    <w:rsid w:val="007159FE"/>
    <w:rsid w:val="00717E90"/>
    <w:rsid w:val="00735F7E"/>
    <w:rsid w:val="00746275"/>
    <w:rsid w:val="0074677E"/>
    <w:rsid w:val="00751306"/>
    <w:rsid w:val="007524F1"/>
    <w:rsid w:val="00753EFC"/>
    <w:rsid w:val="00755759"/>
    <w:rsid w:val="00756E53"/>
    <w:rsid w:val="00756EAD"/>
    <w:rsid w:val="00762CDA"/>
    <w:rsid w:val="0076391E"/>
    <w:rsid w:val="00763A3D"/>
    <w:rsid w:val="007648F2"/>
    <w:rsid w:val="007705A3"/>
    <w:rsid w:val="00773619"/>
    <w:rsid w:val="0077500F"/>
    <w:rsid w:val="007751D7"/>
    <w:rsid w:val="00775359"/>
    <w:rsid w:val="007754D6"/>
    <w:rsid w:val="00777AB3"/>
    <w:rsid w:val="00781161"/>
    <w:rsid w:val="00782D59"/>
    <w:rsid w:val="00783F27"/>
    <w:rsid w:val="00784842"/>
    <w:rsid w:val="00784F19"/>
    <w:rsid w:val="00787BEC"/>
    <w:rsid w:val="00791898"/>
    <w:rsid w:val="007A040D"/>
    <w:rsid w:val="007A0AC8"/>
    <w:rsid w:val="007A2097"/>
    <w:rsid w:val="007A2FFE"/>
    <w:rsid w:val="007A31AE"/>
    <w:rsid w:val="007A4089"/>
    <w:rsid w:val="007C1483"/>
    <w:rsid w:val="007C15BE"/>
    <w:rsid w:val="007C6631"/>
    <w:rsid w:val="007C68E2"/>
    <w:rsid w:val="007C6E37"/>
    <w:rsid w:val="007C7E8E"/>
    <w:rsid w:val="007D045C"/>
    <w:rsid w:val="007D25ED"/>
    <w:rsid w:val="007D4951"/>
    <w:rsid w:val="007E113C"/>
    <w:rsid w:val="007E44F8"/>
    <w:rsid w:val="007E6D2B"/>
    <w:rsid w:val="007E70C6"/>
    <w:rsid w:val="007F00A2"/>
    <w:rsid w:val="007F5652"/>
    <w:rsid w:val="008052D9"/>
    <w:rsid w:val="008054AE"/>
    <w:rsid w:val="00806287"/>
    <w:rsid w:val="00811E52"/>
    <w:rsid w:val="008141FF"/>
    <w:rsid w:val="0081778B"/>
    <w:rsid w:val="00820EE4"/>
    <w:rsid w:val="008212D3"/>
    <w:rsid w:val="00823968"/>
    <w:rsid w:val="00830602"/>
    <w:rsid w:val="008319B9"/>
    <w:rsid w:val="008321F8"/>
    <w:rsid w:val="00833888"/>
    <w:rsid w:val="00834815"/>
    <w:rsid w:val="00836038"/>
    <w:rsid w:val="0083741A"/>
    <w:rsid w:val="008449F4"/>
    <w:rsid w:val="008463D8"/>
    <w:rsid w:val="008478BB"/>
    <w:rsid w:val="008524DA"/>
    <w:rsid w:val="00853C1F"/>
    <w:rsid w:val="00856264"/>
    <w:rsid w:val="008568B8"/>
    <w:rsid w:val="0085711F"/>
    <w:rsid w:val="00861FED"/>
    <w:rsid w:val="00862152"/>
    <w:rsid w:val="00862380"/>
    <w:rsid w:val="00863AA1"/>
    <w:rsid w:val="00863C1F"/>
    <w:rsid w:val="00863FAF"/>
    <w:rsid w:val="0087615E"/>
    <w:rsid w:val="00876795"/>
    <w:rsid w:val="00882820"/>
    <w:rsid w:val="0088485F"/>
    <w:rsid w:val="00884D66"/>
    <w:rsid w:val="008857B8"/>
    <w:rsid w:val="00890F70"/>
    <w:rsid w:val="008937E3"/>
    <w:rsid w:val="00894F89"/>
    <w:rsid w:val="00897BD6"/>
    <w:rsid w:val="008A22A5"/>
    <w:rsid w:val="008A2CF6"/>
    <w:rsid w:val="008A431E"/>
    <w:rsid w:val="008A48C1"/>
    <w:rsid w:val="008B1C1B"/>
    <w:rsid w:val="008B48D7"/>
    <w:rsid w:val="008B4D48"/>
    <w:rsid w:val="008B5B8D"/>
    <w:rsid w:val="008B6943"/>
    <w:rsid w:val="008C3E80"/>
    <w:rsid w:val="008C6FA5"/>
    <w:rsid w:val="008C728F"/>
    <w:rsid w:val="008C745E"/>
    <w:rsid w:val="008D3452"/>
    <w:rsid w:val="008D5418"/>
    <w:rsid w:val="008E1047"/>
    <w:rsid w:val="008E3691"/>
    <w:rsid w:val="008E434C"/>
    <w:rsid w:val="008E4FE0"/>
    <w:rsid w:val="008E5CFF"/>
    <w:rsid w:val="008E643A"/>
    <w:rsid w:val="008E7752"/>
    <w:rsid w:val="008F0389"/>
    <w:rsid w:val="008F0733"/>
    <w:rsid w:val="008F19FF"/>
    <w:rsid w:val="008F2013"/>
    <w:rsid w:val="008F2E42"/>
    <w:rsid w:val="008F51BB"/>
    <w:rsid w:val="008F61C6"/>
    <w:rsid w:val="008F7951"/>
    <w:rsid w:val="00900A87"/>
    <w:rsid w:val="00901DD9"/>
    <w:rsid w:val="009026BB"/>
    <w:rsid w:val="00903A4E"/>
    <w:rsid w:val="00906501"/>
    <w:rsid w:val="00906FC8"/>
    <w:rsid w:val="00906FDE"/>
    <w:rsid w:val="009116D6"/>
    <w:rsid w:val="00914A74"/>
    <w:rsid w:val="00915702"/>
    <w:rsid w:val="00915BF3"/>
    <w:rsid w:val="009161B5"/>
    <w:rsid w:val="00920097"/>
    <w:rsid w:val="009205B3"/>
    <w:rsid w:val="00922E83"/>
    <w:rsid w:val="00924242"/>
    <w:rsid w:val="00925B94"/>
    <w:rsid w:val="00926453"/>
    <w:rsid w:val="0093096C"/>
    <w:rsid w:val="00932187"/>
    <w:rsid w:val="00932F55"/>
    <w:rsid w:val="00934B50"/>
    <w:rsid w:val="00936B1B"/>
    <w:rsid w:val="009415C3"/>
    <w:rsid w:val="00942C6C"/>
    <w:rsid w:val="0094324D"/>
    <w:rsid w:val="00947731"/>
    <w:rsid w:val="00951823"/>
    <w:rsid w:val="00951955"/>
    <w:rsid w:val="00952E1E"/>
    <w:rsid w:val="00953D04"/>
    <w:rsid w:val="00954339"/>
    <w:rsid w:val="00955249"/>
    <w:rsid w:val="00956406"/>
    <w:rsid w:val="00960FDF"/>
    <w:rsid w:val="00966883"/>
    <w:rsid w:val="009672E4"/>
    <w:rsid w:val="009705CC"/>
    <w:rsid w:val="00975A42"/>
    <w:rsid w:val="00975EA3"/>
    <w:rsid w:val="00980016"/>
    <w:rsid w:val="00981CF6"/>
    <w:rsid w:val="009831A0"/>
    <w:rsid w:val="00984E05"/>
    <w:rsid w:val="00985FDE"/>
    <w:rsid w:val="00987008"/>
    <w:rsid w:val="00992722"/>
    <w:rsid w:val="009975A9"/>
    <w:rsid w:val="009A4473"/>
    <w:rsid w:val="009A46D7"/>
    <w:rsid w:val="009A4FDE"/>
    <w:rsid w:val="009A51D0"/>
    <w:rsid w:val="009A7B86"/>
    <w:rsid w:val="009B2D38"/>
    <w:rsid w:val="009C0F31"/>
    <w:rsid w:val="009C14E0"/>
    <w:rsid w:val="009C2447"/>
    <w:rsid w:val="009C2B67"/>
    <w:rsid w:val="009C38E8"/>
    <w:rsid w:val="009C5051"/>
    <w:rsid w:val="009C52B1"/>
    <w:rsid w:val="009C61A6"/>
    <w:rsid w:val="009C6229"/>
    <w:rsid w:val="009D0C0D"/>
    <w:rsid w:val="009D1AD6"/>
    <w:rsid w:val="009D6A5E"/>
    <w:rsid w:val="009D7B25"/>
    <w:rsid w:val="009D7EF0"/>
    <w:rsid w:val="009E403B"/>
    <w:rsid w:val="009F2AC6"/>
    <w:rsid w:val="009F38FB"/>
    <w:rsid w:val="00A062FA"/>
    <w:rsid w:val="00A10320"/>
    <w:rsid w:val="00A118D8"/>
    <w:rsid w:val="00A11C77"/>
    <w:rsid w:val="00A13A71"/>
    <w:rsid w:val="00A16183"/>
    <w:rsid w:val="00A16B49"/>
    <w:rsid w:val="00A17435"/>
    <w:rsid w:val="00A177C7"/>
    <w:rsid w:val="00A20FD6"/>
    <w:rsid w:val="00A2108E"/>
    <w:rsid w:val="00A22920"/>
    <w:rsid w:val="00A22B78"/>
    <w:rsid w:val="00A245DC"/>
    <w:rsid w:val="00A26720"/>
    <w:rsid w:val="00A27C03"/>
    <w:rsid w:val="00A30AE8"/>
    <w:rsid w:val="00A32406"/>
    <w:rsid w:val="00A32BF1"/>
    <w:rsid w:val="00A36F6E"/>
    <w:rsid w:val="00A37554"/>
    <w:rsid w:val="00A401C4"/>
    <w:rsid w:val="00A405B1"/>
    <w:rsid w:val="00A4086F"/>
    <w:rsid w:val="00A46AD1"/>
    <w:rsid w:val="00A46E4A"/>
    <w:rsid w:val="00A476E3"/>
    <w:rsid w:val="00A501A9"/>
    <w:rsid w:val="00A538A3"/>
    <w:rsid w:val="00A543C1"/>
    <w:rsid w:val="00A547E1"/>
    <w:rsid w:val="00A5565E"/>
    <w:rsid w:val="00A55962"/>
    <w:rsid w:val="00A640C6"/>
    <w:rsid w:val="00A643CF"/>
    <w:rsid w:val="00A65B23"/>
    <w:rsid w:val="00A668A5"/>
    <w:rsid w:val="00A7165A"/>
    <w:rsid w:val="00A738F0"/>
    <w:rsid w:val="00A73FCD"/>
    <w:rsid w:val="00A76360"/>
    <w:rsid w:val="00A77512"/>
    <w:rsid w:val="00A77CB1"/>
    <w:rsid w:val="00A80877"/>
    <w:rsid w:val="00A82617"/>
    <w:rsid w:val="00A851EA"/>
    <w:rsid w:val="00A8548C"/>
    <w:rsid w:val="00A856B5"/>
    <w:rsid w:val="00A858C5"/>
    <w:rsid w:val="00A8707F"/>
    <w:rsid w:val="00A90151"/>
    <w:rsid w:val="00A93215"/>
    <w:rsid w:val="00A932B0"/>
    <w:rsid w:val="00A937DF"/>
    <w:rsid w:val="00A950D5"/>
    <w:rsid w:val="00A95D53"/>
    <w:rsid w:val="00A97A35"/>
    <w:rsid w:val="00AA1AF4"/>
    <w:rsid w:val="00AA2A75"/>
    <w:rsid w:val="00AA5DA5"/>
    <w:rsid w:val="00AB0A81"/>
    <w:rsid w:val="00AB1C52"/>
    <w:rsid w:val="00AB35DF"/>
    <w:rsid w:val="00AB67EF"/>
    <w:rsid w:val="00AC0393"/>
    <w:rsid w:val="00AC259F"/>
    <w:rsid w:val="00AC365C"/>
    <w:rsid w:val="00AC3E3B"/>
    <w:rsid w:val="00AC484C"/>
    <w:rsid w:val="00AC5202"/>
    <w:rsid w:val="00AC64FC"/>
    <w:rsid w:val="00AD62EF"/>
    <w:rsid w:val="00AD6662"/>
    <w:rsid w:val="00AE121A"/>
    <w:rsid w:val="00AE41F9"/>
    <w:rsid w:val="00AE553C"/>
    <w:rsid w:val="00AF0B70"/>
    <w:rsid w:val="00AF1194"/>
    <w:rsid w:val="00AF283E"/>
    <w:rsid w:val="00AF2C80"/>
    <w:rsid w:val="00AF4655"/>
    <w:rsid w:val="00AF4C59"/>
    <w:rsid w:val="00AF611F"/>
    <w:rsid w:val="00AF7BE2"/>
    <w:rsid w:val="00B0103B"/>
    <w:rsid w:val="00B0163B"/>
    <w:rsid w:val="00B04D10"/>
    <w:rsid w:val="00B04ED7"/>
    <w:rsid w:val="00B07126"/>
    <w:rsid w:val="00B07A32"/>
    <w:rsid w:val="00B10FA5"/>
    <w:rsid w:val="00B20B26"/>
    <w:rsid w:val="00B212DC"/>
    <w:rsid w:val="00B21971"/>
    <w:rsid w:val="00B21F89"/>
    <w:rsid w:val="00B22069"/>
    <w:rsid w:val="00B22333"/>
    <w:rsid w:val="00B23C33"/>
    <w:rsid w:val="00B24E16"/>
    <w:rsid w:val="00B25F84"/>
    <w:rsid w:val="00B2788F"/>
    <w:rsid w:val="00B32167"/>
    <w:rsid w:val="00B36F45"/>
    <w:rsid w:val="00B40CA5"/>
    <w:rsid w:val="00B425C2"/>
    <w:rsid w:val="00B42712"/>
    <w:rsid w:val="00B439B9"/>
    <w:rsid w:val="00B43E6A"/>
    <w:rsid w:val="00B444D4"/>
    <w:rsid w:val="00B47502"/>
    <w:rsid w:val="00B50A9C"/>
    <w:rsid w:val="00B50C12"/>
    <w:rsid w:val="00B50DBD"/>
    <w:rsid w:val="00B61F4F"/>
    <w:rsid w:val="00B6470E"/>
    <w:rsid w:val="00B66357"/>
    <w:rsid w:val="00B669F3"/>
    <w:rsid w:val="00B711B7"/>
    <w:rsid w:val="00B71CB4"/>
    <w:rsid w:val="00B729E6"/>
    <w:rsid w:val="00B72B1A"/>
    <w:rsid w:val="00B73C3A"/>
    <w:rsid w:val="00B76245"/>
    <w:rsid w:val="00B7625D"/>
    <w:rsid w:val="00B76B25"/>
    <w:rsid w:val="00B805F0"/>
    <w:rsid w:val="00B80D05"/>
    <w:rsid w:val="00B82227"/>
    <w:rsid w:val="00B82B71"/>
    <w:rsid w:val="00B87498"/>
    <w:rsid w:val="00B92D32"/>
    <w:rsid w:val="00B937F4"/>
    <w:rsid w:val="00B9461D"/>
    <w:rsid w:val="00B95386"/>
    <w:rsid w:val="00B95902"/>
    <w:rsid w:val="00BA1C8B"/>
    <w:rsid w:val="00BA2133"/>
    <w:rsid w:val="00BA6701"/>
    <w:rsid w:val="00BA6DA2"/>
    <w:rsid w:val="00BA760C"/>
    <w:rsid w:val="00BA79AD"/>
    <w:rsid w:val="00BB3F51"/>
    <w:rsid w:val="00BB4010"/>
    <w:rsid w:val="00BB454C"/>
    <w:rsid w:val="00BB61FB"/>
    <w:rsid w:val="00BC031E"/>
    <w:rsid w:val="00BC0372"/>
    <w:rsid w:val="00BC06AC"/>
    <w:rsid w:val="00BC1FE0"/>
    <w:rsid w:val="00BC2840"/>
    <w:rsid w:val="00BC4B2B"/>
    <w:rsid w:val="00BC4EBF"/>
    <w:rsid w:val="00BD0368"/>
    <w:rsid w:val="00BD1624"/>
    <w:rsid w:val="00BD3326"/>
    <w:rsid w:val="00BD6947"/>
    <w:rsid w:val="00BD712C"/>
    <w:rsid w:val="00BD794E"/>
    <w:rsid w:val="00BE3DEC"/>
    <w:rsid w:val="00BE673F"/>
    <w:rsid w:val="00BE67A7"/>
    <w:rsid w:val="00BF0F02"/>
    <w:rsid w:val="00BF449B"/>
    <w:rsid w:val="00BF5F66"/>
    <w:rsid w:val="00BF75F6"/>
    <w:rsid w:val="00C015F7"/>
    <w:rsid w:val="00C01D4D"/>
    <w:rsid w:val="00C024CE"/>
    <w:rsid w:val="00C026B4"/>
    <w:rsid w:val="00C032D5"/>
    <w:rsid w:val="00C0514A"/>
    <w:rsid w:val="00C05B93"/>
    <w:rsid w:val="00C06FD5"/>
    <w:rsid w:val="00C07D74"/>
    <w:rsid w:val="00C13B63"/>
    <w:rsid w:val="00C16664"/>
    <w:rsid w:val="00C17119"/>
    <w:rsid w:val="00C20622"/>
    <w:rsid w:val="00C21503"/>
    <w:rsid w:val="00C21B0F"/>
    <w:rsid w:val="00C2284F"/>
    <w:rsid w:val="00C22958"/>
    <w:rsid w:val="00C241FE"/>
    <w:rsid w:val="00C242F7"/>
    <w:rsid w:val="00C24C3D"/>
    <w:rsid w:val="00C250F3"/>
    <w:rsid w:val="00C3241F"/>
    <w:rsid w:val="00C32FB9"/>
    <w:rsid w:val="00C3691B"/>
    <w:rsid w:val="00C43516"/>
    <w:rsid w:val="00C45223"/>
    <w:rsid w:val="00C47A8A"/>
    <w:rsid w:val="00C50D93"/>
    <w:rsid w:val="00C50ED1"/>
    <w:rsid w:val="00C511B9"/>
    <w:rsid w:val="00C544DB"/>
    <w:rsid w:val="00C54F93"/>
    <w:rsid w:val="00C57856"/>
    <w:rsid w:val="00C57E30"/>
    <w:rsid w:val="00C60629"/>
    <w:rsid w:val="00C6365E"/>
    <w:rsid w:val="00C67150"/>
    <w:rsid w:val="00C70289"/>
    <w:rsid w:val="00C70D90"/>
    <w:rsid w:val="00C71644"/>
    <w:rsid w:val="00C716D6"/>
    <w:rsid w:val="00C7373F"/>
    <w:rsid w:val="00C746D2"/>
    <w:rsid w:val="00C75B2E"/>
    <w:rsid w:val="00C76EC8"/>
    <w:rsid w:val="00C779B1"/>
    <w:rsid w:val="00C77C20"/>
    <w:rsid w:val="00C8425B"/>
    <w:rsid w:val="00C92E7C"/>
    <w:rsid w:val="00C92EDF"/>
    <w:rsid w:val="00C95AD1"/>
    <w:rsid w:val="00C97F02"/>
    <w:rsid w:val="00CA161B"/>
    <w:rsid w:val="00CA1B36"/>
    <w:rsid w:val="00CA1C2A"/>
    <w:rsid w:val="00CA644F"/>
    <w:rsid w:val="00CB67B4"/>
    <w:rsid w:val="00CB6934"/>
    <w:rsid w:val="00CC3895"/>
    <w:rsid w:val="00CC7E2B"/>
    <w:rsid w:val="00CD3194"/>
    <w:rsid w:val="00CD41FA"/>
    <w:rsid w:val="00CD4911"/>
    <w:rsid w:val="00CE0113"/>
    <w:rsid w:val="00CE30BA"/>
    <w:rsid w:val="00CE3614"/>
    <w:rsid w:val="00CE501F"/>
    <w:rsid w:val="00CE5186"/>
    <w:rsid w:val="00CE5F1A"/>
    <w:rsid w:val="00CF0598"/>
    <w:rsid w:val="00CF1CB5"/>
    <w:rsid w:val="00CF2B9C"/>
    <w:rsid w:val="00CF3744"/>
    <w:rsid w:val="00D00A8E"/>
    <w:rsid w:val="00D01D50"/>
    <w:rsid w:val="00D02824"/>
    <w:rsid w:val="00D033F9"/>
    <w:rsid w:val="00D04A06"/>
    <w:rsid w:val="00D04A47"/>
    <w:rsid w:val="00D04EC3"/>
    <w:rsid w:val="00D10FD9"/>
    <w:rsid w:val="00D143D5"/>
    <w:rsid w:val="00D332B5"/>
    <w:rsid w:val="00D346AE"/>
    <w:rsid w:val="00D35443"/>
    <w:rsid w:val="00D40B60"/>
    <w:rsid w:val="00D42F0C"/>
    <w:rsid w:val="00D435E4"/>
    <w:rsid w:val="00D45DEE"/>
    <w:rsid w:val="00D465BF"/>
    <w:rsid w:val="00D4745B"/>
    <w:rsid w:val="00D477A5"/>
    <w:rsid w:val="00D47D96"/>
    <w:rsid w:val="00D50784"/>
    <w:rsid w:val="00D51739"/>
    <w:rsid w:val="00D51C77"/>
    <w:rsid w:val="00D51E13"/>
    <w:rsid w:val="00D53197"/>
    <w:rsid w:val="00D5748A"/>
    <w:rsid w:val="00D57FDD"/>
    <w:rsid w:val="00D63018"/>
    <w:rsid w:val="00D7464D"/>
    <w:rsid w:val="00D75981"/>
    <w:rsid w:val="00D76584"/>
    <w:rsid w:val="00D8610F"/>
    <w:rsid w:val="00D87F26"/>
    <w:rsid w:val="00D9256D"/>
    <w:rsid w:val="00D92C98"/>
    <w:rsid w:val="00D9410D"/>
    <w:rsid w:val="00D947BA"/>
    <w:rsid w:val="00D95418"/>
    <w:rsid w:val="00DA07E7"/>
    <w:rsid w:val="00DA0A73"/>
    <w:rsid w:val="00DA524D"/>
    <w:rsid w:val="00DA5872"/>
    <w:rsid w:val="00DA612D"/>
    <w:rsid w:val="00DB31EB"/>
    <w:rsid w:val="00DB3C2B"/>
    <w:rsid w:val="00DB5937"/>
    <w:rsid w:val="00DC55EB"/>
    <w:rsid w:val="00DD0BF6"/>
    <w:rsid w:val="00DD1584"/>
    <w:rsid w:val="00DD26CE"/>
    <w:rsid w:val="00DD2E31"/>
    <w:rsid w:val="00DD706C"/>
    <w:rsid w:val="00DD7177"/>
    <w:rsid w:val="00DE3A37"/>
    <w:rsid w:val="00DE4A8A"/>
    <w:rsid w:val="00DE581C"/>
    <w:rsid w:val="00DE62BC"/>
    <w:rsid w:val="00DE6481"/>
    <w:rsid w:val="00DE7215"/>
    <w:rsid w:val="00DF002A"/>
    <w:rsid w:val="00DF342A"/>
    <w:rsid w:val="00DF5E55"/>
    <w:rsid w:val="00E008D6"/>
    <w:rsid w:val="00E01018"/>
    <w:rsid w:val="00E02710"/>
    <w:rsid w:val="00E03013"/>
    <w:rsid w:val="00E035CF"/>
    <w:rsid w:val="00E03E04"/>
    <w:rsid w:val="00E05B09"/>
    <w:rsid w:val="00E07DD1"/>
    <w:rsid w:val="00E169B3"/>
    <w:rsid w:val="00E22AC9"/>
    <w:rsid w:val="00E232AB"/>
    <w:rsid w:val="00E24CE3"/>
    <w:rsid w:val="00E2570A"/>
    <w:rsid w:val="00E257CC"/>
    <w:rsid w:val="00E2734F"/>
    <w:rsid w:val="00E34973"/>
    <w:rsid w:val="00E371B7"/>
    <w:rsid w:val="00E41026"/>
    <w:rsid w:val="00E42E90"/>
    <w:rsid w:val="00E444C3"/>
    <w:rsid w:val="00E45CED"/>
    <w:rsid w:val="00E46004"/>
    <w:rsid w:val="00E465F6"/>
    <w:rsid w:val="00E513A7"/>
    <w:rsid w:val="00E52261"/>
    <w:rsid w:val="00E57C43"/>
    <w:rsid w:val="00E6150D"/>
    <w:rsid w:val="00E618D7"/>
    <w:rsid w:val="00E61E52"/>
    <w:rsid w:val="00E672A6"/>
    <w:rsid w:val="00E678BE"/>
    <w:rsid w:val="00E72942"/>
    <w:rsid w:val="00E764A1"/>
    <w:rsid w:val="00E77951"/>
    <w:rsid w:val="00E77BE5"/>
    <w:rsid w:val="00E80DA0"/>
    <w:rsid w:val="00E81F6B"/>
    <w:rsid w:val="00E823D2"/>
    <w:rsid w:val="00E83A8B"/>
    <w:rsid w:val="00E90753"/>
    <w:rsid w:val="00E93706"/>
    <w:rsid w:val="00EA1A9E"/>
    <w:rsid w:val="00EA1F6C"/>
    <w:rsid w:val="00EA4366"/>
    <w:rsid w:val="00EA6341"/>
    <w:rsid w:val="00EA7762"/>
    <w:rsid w:val="00EB2528"/>
    <w:rsid w:val="00EB327D"/>
    <w:rsid w:val="00EB3B36"/>
    <w:rsid w:val="00EB6EC7"/>
    <w:rsid w:val="00EC258C"/>
    <w:rsid w:val="00EC3063"/>
    <w:rsid w:val="00EC442C"/>
    <w:rsid w:val="00EC55B1"/>
    <w:rsid w:val="00EC6773"/>
    <w:rsid w:val="00ED38CF"/>
    <w:rsid w:val="00ED5748"/>
    <w:rsid w:val="00ED5CC2"/>
    <w:rsid w:val="00ED633C"/>
    <w:rsid w:val="00EE0140"/>
    <w:rsid w:val="00EE1584"/>
    <w:rsid w:val="00EE3FF1"/>
    <w:rsid w:val="00EE5DA5"/>
    <w:rsid w:val="00EE672C"/>
    <w:rsid w:val="00EE7CE4"/>
    <w:rsid w:val="00EF34A0"/>
    <w:rsid w:val="00EF37DD"/>
    <w:rsid w:val="00EF4F11"/>
    <w:rsid w:val="00EF5131"/>
    <w:rsid w:val="00EF74DE"/>
    <w:rsid w:val="00EF7546"/>
    <w:rsid w:val="00F007F3"/>
    <w:rsid w:val="00F00C64"/>
    <w:rsid w:val="00F039B2"/>
    <w:rsid w:val="00F05B4E"/>
    <w:rsid w:val="00F10357"/>
    <w:rsid w:val="00F11470"/>
    <w:rsid w:val="00F11605"/>
    <w:rsid w:val="00F12A03"/>
    <w:rsid w:val="00F13B4D"/>
    <w:rsid w:val="00F151EE"/>
    <w:rsid w:val="00F16A9C"/>
    <w:rsid w:val="00F214E2"/>
    <w:rsid w:val="00F235C6"/>
    <w:rsid w:val="00F2564E"/>
    <w:rsid w:val="00F258BD"/>
    <w:rsid w:val="00F261C1"/>
    <w:rsid w:val="00F301F8"/>
    <w:rsid w:val="00F31501"/>
    <w:rsid w:val="00F323C1"/>
    <w:rsid w:val="00F330FC"/>
    <w:rsid w:val="00F40C81"/>
    <w:rsid w:val="00F44DC6"/>
    <w:rsid w:val="00F50A2F"/>
    <w:rsid w:val="00F50DDC"/>
    <w:rsid w:val="00F60E46"/>
    <w:rsid w:val="00F615FB"/>
    <w:rsid w:val="00F624E4"/>
    <w:rsid w:val="00F65D5F"/>
    <w:rsid w:val="00F66903"/>
    <w:rsid w:val="00F67AA9"/>
    <w:rsid w:val="00F7204B"/>
    <w:rsid w:val="00F72DEB"/>
    <w:rsid w:val="00F8009C"/>
    <w:rsid w:val="00F8033E"/>
    <w:rsid w:val="00F81F37"/>
    <w:rsid w:val="00F83776"/>
    <w:rsid w:val="00F85211"/>
    <w:rsid w:val="00F862EE"/>
    <w:rsid w:val="00F874C2"/>
    <w:rsid w:val="00F92DC0"/>
    <w:rsid w:val="00F93877"/>
    <w:rsid w:val="00F94638"/>
    <w:rsid w:val="00F965F7"/>
    <w:rsid w:val="00F9699C"/>
    <w:rsid w:val="00F97919"/>
    <w:rsid w:val="00F9798D"/>
    <w:rsid w:val="00FA1E93"/>
    <w:rsid w:val="00FA2081"/>
    <w:rsid w:val="00FA371D"/>
    <w:rsid w:val="00FA60BB"/>
    <w:rsid w:val="00FA63CA"/>
    <w:rsid w:val="00FB0984"/>
    <w:rsid w:val="00FB2317"/>
    <w:rsid w:val="00FB2D6C"/>
    <w:rsid w:val="00FB78A1"/>
    <w:rsid w:val="00FC0765"/>
    <w:rsid w:val="00FC2CFD"/>
    <w:rsid w:val="00FC6786"/>
    <w:rsid w:val="00FC67BC"/>
    <w:rsid w:val="00FC6F89"/>
    <w:rsid w:val="00FD1626"/>
    <w:rsid w:val="00FD2273"/>
    <w:rsid w:val="00FD5004"/>
    <w:rsid w:val="00FD695E"/>
    <w:rsid w:val="00FE09D4"/>
    <w:rsid w:val="00FE0AB2"/>
    <w:rsid w:val="00FE0C4D"/>
    <w:rsid w:val="00FE104B"/>
    <w:rsid w:val="00FE2333"/>
    <w:rsid w:val="00FE284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4337"/>
    <o:shapelayout v:ext="edit">
      <o:idmap v:ext="edit" data="1"/>
    </o:shapelayout>
  </w:shapeDefaults>
  <w:decimalSymbol w:val=","/>
  <w:listSeparator w:val=";"/>
  <w14:docId w14:val="6B3FFA9A"/>
  <w15:docId w15:val="{68F54852-0048-440E-845B-C21FD946297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7">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sdException w:name="Smart Link Error"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8"/>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8"/>
      </w:numPr>
      <w:spacing w:before="480" w:after="160"/>
      <w:outlineLvl w:val="1"/>
    </w:pPr>
    <w:rPr>
      <w:sz w:val="26"/>
    </w:rPr>
  </w:style>
  <w:style w:type="paragraph" w:styleId="Rubrik3">
    <w:name w:val="heading 3"/>
    <w:basedOn w:val="RKbas"/>
    <w:next w:val="Brdtext"/>
    <w:link w:val="Rubrik3Char"/>
    <w:qFormat/>
    <w:rsid w:val="00B669F3"/>
    <w:pPr>
      <w:keepNext/>
      <w:numPr>
        <w:ilvl w:val="2"/>
        <w:numId w:val="8"/>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8"/>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rsid w:val="00B0103B"/>
    <w:rPr>
      <w:rFonts w:ascii="Times New Roman" w:hAnsi="Times New Roman"/>
      <w:b/>
      <w:sz w:val="23"/>
    </w:rPr>
  </w:style>
  <w:style w:type="character" w:customStyle="1" w:styleId="Rubrik4Char">
    <w:name w:val="Rubrik 4 Char"/>
    <w:basedOn w:val="Standardstycketeckensnitt"/>
    <w:link w:val="Rubrik4"/>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960FD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960FD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960FD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960FD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960FDF"/>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960FD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960FDF"/>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960FD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960FDF"/>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960FDF"/>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FC67BC"/>
    <w:pPr>
      <w:spacing w:after="240"/>
    </w:pPr>
  </w:style>
  <w:style w:type="character" w:customStyle="1" w:styleId="BilagarubrikChar">
    <w:name w:val="Bilaga rubrik Char"/>
    <w:basedOn w:val="RKbasChar"/>
    <w:link w:val="Bilagarubrik"/>
    <w:rsid w:val="00FC67BC"/>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C67BC"/>
    <w:pPr>
      <w:jc w:val="left"/>
    </w:pPr>
    <w:rPr>
      <w:sz w:val="30"/>
    </w:rPr>
  </w:style>
  <w:style w:type="character" w:customStyle="1" w:styleId="ProprubrikChar">
    <w:name w:val="Prop. rubrik Char"/>
    <w:basedOn w:val="BrdtextChar"/>
    <w:link w:val="Proprubrik"/>
    <w:semiHidden/>
    <w:rsid w:val="00FC67BC"/>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FC67BC"/>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FC67BC"/>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11"/>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5"/>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9"/>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10"/>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16"/>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4"/>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6"/>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7"/>
      </w:numPr>
    </w:pPr>
  </w:style>
  <w:style w:type="paragraph" w:customStyle="1" w:styleId="Brdtextefternumreradlista">
    <w:name w:val="Brödtext efter numrerad lista"/>
    <w:basedOn w:val="Brdtext"/>
    <w:next w:val="Brdtextmedindrag"/>
    <w:link w:val="BrdtextefternumreradlistaChar"/>
    <w:uiPriority w:val="5"/>
    <w:rsid w:val="00E72942"/>
    <w:pPr>
      <w:numPr>
        <w:numId w:val="9"/>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9"/>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10"/>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1"/>
      </w:numPr>
    </w:pPr>
  </w:style>
  <w:style w:type="paragraph" w:customStyle="1" w:styleId="Brdtextefterpunktlista">
    <w:name w:val="Brödtext efter punktlista"/>
    <w:basedOn w:val="Brdtext"/>
    <w:next w:val="Brdtextmedindrag"/>
    <w:link w:val="BrdtextefterpunktlistaChar"/>
    <w:uiPriority w:val="12"/>
    <w:rsid w:val="00E72942"/>
    <w:pPr>
      <w:numPr>
        <w:numId w:val="11"/>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5"/>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12"/>
      </w:numPr>
    </w:pPr>
  </w:style>
  <w:style w:type="paragraph" w:customStyle="1" w:styleId="Brdtextefterpkt-listaram">
    <w:name w:val="Brödtext efter pkt-lista ram"/>
    <w:basedOn w:val="Brdtext"/>
    <w:next w:val="Brdtextmedindrag"/>
    <w:link w:val="Brdtextefterpkt-listaramChar"/>
    <w:uiPriority w:val="13"/>
    <w:rsid w:val="00AD6662"/>
    <w:pPr>
      <w:numPr>
        <w:numId w:val="14"/>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13"/>
      </w:numPr>
    </w:pPr>
  </w:style>
  <w:style w:type="paragraph" w:customStyle="1" w:styleId="Brdtextefterstrlistaram">
    <w:name w:val="Brödtext efter str.lista ram"/>
    <w:basedOn w:val="Brdtext"/>
    <w:next w:val="Brdtextmedindrag"/>
    <w:link w:val="BrdtextefterstrlistaramChar"/>
    <w:uiPriority w:val="17"/>
    <w:rsid w:val="00AD6662"/>
    <w:pPr>
      <w:numPr>
        <w:numId w:val="16"/>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FC67B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FC67BC"/>
    <w:rPr>
      <w:rFonts w:asciiTheme="majorHAnsi" w:eastAsiaTheme="majorEastAsia" w:hAnsiTheme="majorHAnsi" w:cstheme="majorBidi"/>
      <w:spacing w:val="-10"/>
      <w:kern w:val="28"/>
      <w:sz w:val="56"/>
      <w:szCs w:val="56"/>
    </w:rPr>
  </w:style>
  <w:style w:type="character" w:styleId="Kommentarsreferens">
    <w:name w:val="annotation reference"/>
    <w:basedOn w:val="Standardstycketeckensnitt"/>
    <w:uiPriority w:val="99"/>
    <w:semiHidden/>
    <w:rsid w:val="00C2284F"/>
    <w:rPr>
      <w:sz w:val="16"/>
      <w:szCs w:val="16"/>
    </w:rPr>
  </w:style>
  <w:style w:type="paragraph" w:styleId="Kommentarer">
    <w:name w:val="annotation text"/>
    <w:basedOn w:val="Normal"/>
    <w:link w:val="KommentarerChar"/>
    <w:uiPriority w:val="99"/>
    <w:semiHidden/>
    <w:rsid w:val="00C2284F"/>
    <w:pPr>
      <w:spacing w:line="240" w:lineRule="auto"/>
    </w:pPr>
    <w:rPr>
      <w:sz w:val="20"/>
    </w:rPr>
  </w:style>
  <w:style w:type="character" w:customStyle="1" w:styleId="KommentarerChar">
    <w:name w:val="Kommentarer Char"/>
    <w:basedOn w:val="Standardstycketeckensnitt"/>
    <w:link w:val="Kommentarer"/>
    <w:uiPriority w:val="99"/>
    <w:semiHidden/>
    <w:rsid w:val="00C2284F"/>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C2284F"/>
    <w:rPr>
      <w:b/>
      <w:bCs/>
    </w:rPr>
  </w:style>
  <w:style w:type="character" w:customStyle="1" w:styleId="KommentarsmneChar">
    <w:name w:val="Kommentarsämne Char"/>
    <w:basedOn w:val="KommentarerChar"/>
    <w:link w:val="Kommentarsmne"/>
    <w:uiPriority w:val="99"/>
    <w:semiHidden/>
    <w:rsid w:val="00C2284F"/>
    <w:rPr>
      <w:rFonts w:eastAsia="Times New Roman" w:cs="Times New Roman"/>
      <w:b/>
      <w:bCs/>
      <w:sz w:val="20"/>
      <w:szCs w:val="20"/>
    </w:rPr>
  </w:style>
  <w:style w:type="paragraph" w:styleId="Revision">
    <w:name w:val="Revision"/>
    <w:hidden/>
    <w:uiPriority w:val="99"/>
    <w:semiHidden/>
    <w:rsid w:val="00C2284F"/>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footer" Target="footer5.xml"/><Relationship Id="rId39" Type="http://schemas.openxmlformats.org/officeDocument/2006/relationships/header" Target="head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footer" Target="footer9.xml"/><Relationship Id="rId42"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4.xml"/><Relationship Id="rId33" Type="http://schemas.openxmlformats.org/officeDocument/2006/relationships/header" Target="header9.xml"/><Relationship Id="rId38" Type="http://schemas.openxmlformats.org/officeDocument/2006/relationships/footer" Target="footer1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7.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0.xml"/><Relationship Id="rId40" Type="http://schemas.openxmlformats.org/officeDocument/2006/relationships/footer" Target="footer12.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header" Target="header11.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7.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chart" Target="charts/chart1.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theme" Target="theme/theme1.xm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yta/fi-ia/ifiskrivelse20192020/Dokument/Diagram%205.1%20totala%20finansiella%20insatser.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349886970420032"/>
          <c:y val="4.1166370332740662E-2"/>
          <c:w val="0.86284845223582274"/>
          <c:h val="0.88511739903479802"/>
        </c:manualLayout>
      </c:layout>
      <c:barChart>
        <c:barDir val="col"/>
        <c:grouping val="stacked"/>
        <c:varyColors val="0"/>
        <c:ser>
          <c:idx val="0"/>
          <c:order val="0"/>
          <c:tx>
            <c:strRef>
              <c:f>Statsformat!$B$7</c:f>
              <c:strCache>
                <c:ptCount val="1"/>
                <c:pt idx="0">
                  <c:v>VBG</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0-1AAD-4FBD-A702-12706846ED10}"/>
              </c:ext>
            </c:extLst>
          </c:dPt>
          <c:dPt>
            <c:idx val="1"/>
            <c:invertIfNegative val="0"/>
            <c:bubble3D val="0"/>
            <c:extLst>
              <c:ext xmlns:c16="http://schemas.microsoft.com/office/drawing/2014/chart" uri="{C3380CC4-5D6E-409C-BE32-E72D297353CC}">
                <c16:uniqueId val="{00000001-1AAD-4FBD-A702-12706846ED10}"/>
              </c:ext>
            </c:extLst>
          </c:dPt>
          <c:dPt>
            <c:idx val="2"/>
            <c:invertIfNegative val="0"/>
            <c:bubble3D val="0"/>
            <c:extLst>
              <c:ext xmlns:c16="http://schemas.microsoft.com/office/drawing/2014/chart" uri="{C3380CC4-5D6E-409C-BE32-E72D297353CC}">
                <c16:uniqueId val="{00000002-1AAD-4FBD-A702-12706846ED10}"/>
              </c:ext>
            </c:extLst>
          </c:dPt>
          <c:dPt>
            <c:idx val="3"/>
            <c:invertIfNegative val="0"/>
            <c:bubble3D val="0"/>
            <c:extLst>
              <c:ext xmlns:c16="http://schemas.microsoft.com/office/drawing/2014/chart" uri="{C3380CC4-5D6E-409C-BE32-E72D297353CC}">
                <c16:uniqueId val="{00000003-1AAD-4FBD-A702-12706846ED10}"/>
              </c:ext>
            </c:extLst>
          </c:dPt>
          <c:dPt>
            <c:idx val="4"/>
            <c:invertIfNegative val="0"/>
            <c:bubble3D val="0"/>
            <c:extLst>
              <c:ext xmlns:c16="http://schemas.microsoft.com/office/drawing/2014/chart" uri="{C3380CC4-5D6E-409C-BE32-E72D297353CC}">
                <c16:uniqueId val="{00000004-1AAD-4FBD-A702-12706846ED10}"/>
              </c:ext>
            </c:extLst>
          </c:dPt>
          <c:dPt>
            <c:idx val="5"/>
            <c:invertIfNegative val="0"/>
            <c:bubble3D val="0"/>
            <c:extLst>
              <c:ext xmlns:c16="http://schemas.microsoft.com/office/drawing/2014/chart" uri="{C3380CC4-5D6E-409C-BE32-E72D297353CC}">
                <c16:uniqueId val="{00000005-1AAD-4FBD-A702-12706846ED10}"/>
              </c:ext>
            </c:extLst>
          </c:dPt>
          <c:dPt>
            <c:idx val="6"/>
            <c:invertIfNegative val="0"/>
            <c:bubble3D val="0"/>
            <c:extLst>
              <c:ext xmlns:c16="http://schemas.microsoft.com/office/drawing/2014/chart" uri="{C3380CC4-5D6E-409C-BE32-E72D297353CC}">
                <c16:uniqueId val="{00000006-1AAD-4FBD-A702-12706846ED10}"/>
              </c:ext>
            </c:extLst>
          </c:dPt>
          <c:dPt>
            <c:idx val="7"/>
            <c:invertIfNegative val="0"/>
            <c:bubble3D val="0"/>
            <c:extLst>
              <c:ext xmlns:c16="http://schemas.microsoft.com/office/drawing/2014/chart" uri="{C3380CC4-5D6E-409C-BE32-E72D297353CC}">
                <c16:uniqueId val="{00000007-1AAD-4FBD-A702-12706846ED10}"/>
              </c:ext>
            </c:extLst>
          </c:dPt>
          <c:dPt>
            <c:idx val="8"/>
            <c:invertIfNegative val="0"/>
            <c:bubble3D val="0"/>
            <c:extLst>
              <c:ext xmlns:c16="http://schemas.microsoft.com/office/drawing/2014/chart" uri="{C3380CC4-5D6E-409C-BE32-E72D297353CC}">
                <c16:uniqueId val="{00000008-1AAD-4FBD-A702-12706846ED10}"/>
              </c:ext>
            </c:extLst>
          </c:dPt>
          <c:dPt>
            <c:idx val="9"/>
            <c:invertIfNegative val="0"/>
            <c:bubble3D val="0"/>
            <c:extLst>
              <c:ext xmlns:c16="http://schemas.microsoft.com/office/drawing/2014/chart" uri="{C3380CC4-5D6E-409C-BE32-E72D297353CC}">
                <c16:uniqueId val="{00000009-1AAD-4FBD-A702-12706846ED10}"/>
              </c:ext>
            </c:extLst>
          </c:dPt>
          <c:dPt>
            <c:idx val="10"/>
            <c:invertIfNegative val="0"/>
            <c:bubble3D val="0"/>
            <c:extLst>
              <c:ext xmlns:c16="http://schemas.microsoft.com/office/drawing/2014/chart" uri="{C3380CC4-5D6E-409C-BE32-E72D297353CC}">
                <c16:uniqueId val="{0000000A-1AAD-4FBD-A702-12706846ED10}"/>
              </c:ext>
            </c:extLst>
          </c:dPt>
          <c:cat>
            <c:strRef>
              <c:f>Statsformat!$A$8:$A$10</c:f>
              <c:strCache>
                <c:ptCount val="3"/>
                <c:pt idx="0">
                  <c:v>2019</c:v>
                </c:pt>
                <c:pt idx="1">
                  <c:v>Kvartal 1–3 2019</c:v>
                </c:pt>
                <c:pt idx="2">
                  <c:v>Kvartal 1–3 2020</c:v>
                </c:pt>
              </c:strCache>
            </c:strRef>
          </c:cat>
          <c:val>
            <c:numRef>
              <c:f>Statsformat!$B$8:$B$10</c:f>
              <c:numCache>
                <c:formatCode>General</c:formatCode>
                <c:ptCount val="3"/>
                <c:pt idx="0">
                  <c:v>367</c:v>
                </c:pt>
                <c:pt idx="1">
                  <c:v>228</c:v>
                </c:pt>
                <c:pt idx="2">
                  <c:v>298</c:v>
                </c:pt>
              </c:numCache>
            </c:numRef>
          </c:val>
          <c:extLst>
            <c:ext xmlns:c16="http://schemas.microsoft.com/office/drawing/2014/chart" uri="{C3380CC4-5D6E-409C-BE32-E72D297353CC}">
              <c16:uniqueId val="{0000000B-1AAD-4FBD-A702-12706846ED10}"/>
            </c:ext>
          </c:extLst>
        </c:ser>
        <c:ser>
          <c:idx val="1"/>
          <c:order val="1"/>
          <c:tx>
            <c:strRef>
              <c:f>Statsformat!$C$7</c:f>
              <c:strCache>
                <c:ptCount val="1"/>
                <c:pt idx="0">
                  <c:v>IMF</c:v>
                </c:pt>
              </c:strCache>
            </c:strRef>
          </c:tx>
          <c:spPr>
            <a:solidFill>
              <a:srgbClr val="B4B4B4"/>
            </a:solidFill>
            <a:ln w="3175">
              <a:solidFill>
                <a:sysClr val="windowText" lastClr="000000"/>
              </a:solidFill>
            </a:ln>
          </c:spPr>
          <c:invertIfNegative val="0"/>
          <c:cat>
            <c:strRef>
              <c:f>Statsformat!$A$8:$A$10</c:f>
              <c:strCache>
                <c:ptCount val="3"/>
                <c:pt idx="0">
                  <c:v>2019</c:v>
                </c:pt>
                <c:pt idx="1">
                  <c:v>Kvartal 1–3 2019</c:v>
                </c:pt>
                <c:pt idx="2">
                  <c:v>Kvartal 1–3 2020</c:v>
                </c:pt>
              </c:strCache>
            </c:strRef>
          </c:cat>
          <c:val>
            <c:numRef>
              <c:f>Statsformat!$C$8:$C$10</c:f>
              <c:numCache>
                <c:formatCode>General</c:formatCode>
                <c:ptCount val="3"/>
                <c:pt idx="0">
                  <c:v>139</c:v>
                </c:pt>
                <c:pt idx="1">
                  <c:v>153</c:v>
                </c:pt>
                <c:pt idx="2">
                  <c:v>288</c:v>
                </c:pt>
              </c:numCache>
            </c:numRef>
          </c:val>
          <c:extLst>
            <c:ext xmlns:c16="http://schemas.microsoft.com/office/drawing/2014/chart" uri="{C3380CC4-5D6E-409C-BE32-E72D297353CC}">
              <c16:uniqueId val="{0000000C-1AAD-4FBD-A702-12706846ED10}"/>
            </c:ext>
          </c:extLst>
        </c:ser>
        <c:ser>
          <c:idx val="2"/>
          <c:order val="2"/>
          <c:tx>
            <c:strRef>
              <c:f>Statsformat!$D$7</c:f>
              <c:strCache>
                <c:ptCount val="1"/>
                <c:pt idx="0">
                  <c:v>EIB</c:v>
                </c:pt>
              </c:strCache>
            </c:strRef>
          </c:tx>
          <c:spPr>
            <a:solidFill>
              <a:srgbClr val="5A5A5A"/>
            </a:solidFill>
            <a:ln w="3175">
              <a:solidFill>
                <a:sysClr val="windowText" lastClr="000000"/>
              </a:solidFill>
            </a:ln>
          </c:spPr>
          <c:invertIfNegative val="0"/>
          <c:cat>
            <c:strRef>
              <c:f>Statsformat!$A$8:$A$10</c:f>
              <c:strCache>
                <c:ptCount val="3"/>
                <c:pt idx="0">
                  <c:v>2019</c:v>
                </c:pt>
                <c:pt idx="1">
                  <c:v>Kvartal 1–3 2019</c:v>
                </c:pt>
                <c:pt idx="2">
                  <c:v>Kvartal 1–3 2020</c:v>
                </c:pt>
              </c:strCache>
            </c:strRef>
          </c:cat>
          <c:val>
            <c:numRef>
              <c:f>Statsformat!$D$8:$D$10</c:f>
              <c:numCache>
                <c:formatCode>General</c:formatCode>
                <c:ptCount val="3"/>
                <c:pt idx="0">
                  <c:v>476</c:v>
                </c:pt>
                <c:pt idx="1">
                  <c:v>268</c:v>
                </c:pt>
                <c:pt idx="2">
                  <c:v>372</c:v>
                </c:pt>
              </c:numCache>
            </c:numRef>
          </c:val>
          <c:extLst>
            <c:ext xmlns:c16="http://schemas.microsoft.com/office/drawing/2014/chart" uri="{C3380CC4-5D6E-409C-BE32-E72D297353CC}">
              <c16:uniqueId val="{0000000D-1AAD-4FBD-A702-12706846ED10}"/>
            </c:ext>
          </c:extLst>
        </c:ser>
        <c:ser>
          <c:idx val="3"/>
          <c:order val="3"/>
          <c:tx>
            <c:strRef>
              <c:f>Statsformat!$E$7</c:f>
              <c:strCache>
                <c:ptCount val="1"/>
                <c:pt idx="0">
                  <c:v>EBRD</c:v>
                </c:pt>
              </c:strCache>
            </c:strRef>
          </c:tx>
          <c:spPr>
            <a:ln>
              <a:solidFill>
                <a:sysClr val="windowText" lastClr="000000"/>
              </a:solidFill>
            </a:ln>
          </c:spPr>
          <c:invertIfNegative val="0"/>
          <c:cat>
            <c:strRef>
              <c:f>Statsformat!$A$8:$A$10</c:f>
              <c:strCache>
                <c:ptCount val="3"/>
                <c:pt idx="0">
                  <c:v>2019</c:v>
                </c:pt>
                <c:pt idx="1">
                  <c:v>Kvartal 1–3 2019</c:v>
                </c:pt>
                <c:pt idx="2">
                  <c:v>Kvartal 1–3 2020</c:v>
                </c:pt>
              </c:strCache>
            </c:strRef>
          </c:cat>
          <c:val>
            <c:numRef>
              <c:f>Statsformat!$E$8:$E$10</c:f>
              <c:numCache>
                <c:formatCode>General</c:formatCode>
                <c:ptCount val="3"/>
                <c:pt idx="0">
                  <c:v>101</c:v>
                </c:pt>
                <c:pt idx="1">
                  <c:v>58</c:v>
                </c:pt>
                <c:pt idx="2">
                  <c:v>79</c:v>
                </c:pt>
              </c:numCache>
            </c:numRef>
          </c:val>
          <c:extLst>
            <c:ext xmlns:c16="http://schemas.microsoft.com/office/drawing/2014/chart" uri="{C3380CC4-5D6E-409C-BE32-E72D297353CC}">
              <c16:uniqueId val="{0000000E-1AAD-4FBD-A702-12706846ED10}"/>
            </c:ext>
          </c:extLst>
        </c:ser>
        <c:ser>
          <c:idx val="4"/>
          <c:order val="4"/>
          <c:tx>
            <c:strRef>
              <c:f>Statsformat!$F$7</c:f>
              <c:strCache>
                <c:ptCount val="1"/>
                <c:pt idx="0">
                  <c:v>NIB</c:v>
                </c:pt>
              </c:strCache>
            </c:strRef>
          </c:tx>
          <c:spPr>
            <a:ln>
              <a:solidFill>
                <a:sysClr val="windowText" lastClr="000000"/>
              </a:solidFill>
            </a:ln>
          </c:spPr>
          <c:invertIfNegative val="0"/>
          <c:cat>
            <c:strRef>
              <c:f>Statsformat!$A$8:$A$10</c:f>
              <c:strCache>
                <c:ptCount val="3"/>
                <c:pt idx="0">
                  <c:v>2019</c:v>
                </c:pt>
                <c:pt idx="1">
                  <c:v>Kvartal 1–3 2019</c:v>
                </c:pt>
                <c:pt idx="2">
                  <c:v>Kvartal 1–3 2020</c:v>
                </c:pt>
              </c:strCache>
            </c:strRef>
          </c:cat>
          <c:val>
            <c:numRef>
              <c:f>Statsformat!$F$8:$F$10</c:f>
              <c:numCache>
                <c:formatCode>General</c:formatCode>
                <c:ptCount val="3"/>
                <c:pt idx="0">
                  <c:v>27</c:v>
                </c:pt>
                <c:pt idx="1">
                  <c:v>18</c:v>
                </c:pt>
                <c:pt idx="2">
                  <c:v>35</c:v>
                </c:pt>
              </c:numCache>
            </c:numRef>
          </c:val>
          <c:extLst>
            <c:ext xmlns:c16="http://schemas.microsoft.com/office/drawing/2014/chart" uri="{C3380CC4-5D6E-409C-BE32-E72D297353CC}">
              <c16:uniqueId val="{0000000F-1AAD-4FBD-A702-12706846ED10}"/>
            </c:ext>
          </c:extLst>
        </c:ser>
        <c:ser>
          <c:idx val="5"/>
          <c:order val="5"/>
          <c:tx>
            <c:strRef>
              <c:f>Statsformat!$G$7</c:f>
              <c:strCache>
                <c:ptCount val="1"/>
                <c:pt idx="0">
                  <c:v>AIIB</c:v>
                </c:pt>
              </c:strCache>
            </c:strRef>
          </c:tx>
          <c:spPr>
            <a:ln>
              <a:solidFill>
                <a:sysClr val="windowText" lastClr="000000"/>
              </a:solidFill>
            </a:ln>
          </c:spPr>
          <c:invertIfNegative val="0"/>
          <c:cat>
            <c:strRef>
              <c:f>Statsformat!$A$8:$A$10</c:f>
              <c:strCache>
                <c:ptCount val="3"/>
                <c:pt idx="0">
                  <c:v>2019</c:v>
                </c:pt>
                <c:pt idx="1">
                  <c:v>Kvartal 1–3 2019</c:v>
                </c:pt>
                <c:pt idx="2">
                  <c:v>Kvartal 1–3 2020</c:v>
                </c:pt>
              </c:strCache>
            </c:strRef>
          </c:cat>
          <c:val>
            <c:numRef>
              <c:f>Statsformat!$G$8:$G$10</c:f>
              <c:numCache>
                <c:formatCode>General</c:formatCode>
                <c:ptCount val="3"/>
                <c:pt idx="0">
                  <c:v>12</c:v>
                </c:pt>
                <c:pt idx="1">
                  <c:v>9</c:v>
                </c:pt>
                <c:pt idx="2">
                  <c:v>40</c:v>
                </c:pt>
              </c:numCache>
            </c:numRef>
          </c:val>
          <c:extLst>
            <c:ext xmlns:c16="http://schemas.microsoft.com/office/drawing/2014/chart" uri="{C3380CC4-5D6E-409C-BE32-E72D297353CC}">
              <c16:uniqueId val="{00000010-1AAD-4FBD-A702-12706846ED10}"/>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max val="1400"/>
        </c:scaling>
        <c:delete val="0"/>
        <c:axPos val="l"/>
        <c:title>
          <c:tx>
            <c:rich>
              <a:bodyPr/>
              <a:lstStyle/>
              <a:p>
                <a:pPr>
                  <a:defRPr sz="900"/>
                </a:pPr>
                <a:r>
                  <a:rPr lang="sv-SE" sz="900"/>
                  <a:t>Miljarder kronor</a:t>
                </a:r>
              </a:p>
            </c:rich>
          </c:tx>
          <c:layout>
            <c:manualLayout>
              <c:xMode val="edge"/>
              <c:yMode val="edge"/>
              <c:x val="5.589389506742375E-4"/>
              <c:y val="0.36092496824993647"/>
            </c:manualLayout>
          </c:layout>
          <c:overlay val="0"/>
        </c:title>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900"/>
            </a:pPr>
            <a:endParaRPr lang="sv-SE"/>
          </a:p>
        </c:txPr>
        <c:crossAx val="81201024"/>
        <c:crossesAt val="1"/>
        <c:crossBetween val="between"/>
      </c:valAx>
      <c:spPr>
        <a:noFill/>
        <a:ln w="25400">
          <a:noFill/>
        </a:ln>
      </c:spPr>
    </c:plotArea>
    <c:legend>
      <c:legendPos val="b"/>
      <c:layout>
        <c:manualLayout>
          <c:xMode val="edge"/>
          <c:yMode val="edge"/>
          <c:x val="0.18694785417381585"/>
          <c:y val="1.1737668275336555E-2"/>
          <c:w val="0.38847966269841272"/>
          <c:h val="6.7479619565217391E-2"/>
        </c:manualLayout>
      </c:layout>
      <c:overlay val="0"/>
      <c:spPr>
        <a:noFill/>
        <a:ln w="25400">
          <a:noFill/>
        </a:ln>
        <a:effectLst/>
      </c:spPr>
      <c:txPr>
        <a:bodyPr/>
        <a:lstStyle/>
        <a:p>
          <a:pPr>
            <a:defRPr sz="700"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74D3A4DB0FA5418BBEB46CA23C365B7B"/>
        <w:category>
          <w:name w:val="Allmänt"/>
          <w:gallery w:val="placeholder"/>
        </w:category>
        <w:types>
          <w:type w:val="bbPlcHdr"/>
        </w:types>
        <w:behaviors>
          <w:behavior w:val="content"/>
        </w:behaviors>
        <w:guid w:val="{83C6AC65-825B-427A-B432-876D4F27E1FA}"/>
      </w:docPartPr>
      <w:docPartBody>
        <w:p w:rsidR="0031281D" w:rsidRDefault="00CD4671" w:rsidP="00CD4671">
          <w:pPr>
            <w:pStyle w:val="74D3A4DB0FA5418BBEB46CA23C365B7B"/>
          </w:pPr>
          <w:r w:rsidRPr="009362C9">
            <w:rPr>
              <w:rStyle w:val="Platshllartext"/>
              <w:rFonts w:eastAsiaTheme="minorHAnsi"/>
            </w:rPr>
            <w:t>Klicka här för att ange datum.</w:t>
          </w:r>
        </w:p>
      </w:docPartBody>
    </w:docPart>
    <w:docPart>
      <w:docPartPr>
        <w:name w:val="324D222ACFEC4B389FDBC842B61466EB"/>
        <w:category>
          <w:name w:val="Allmänt"/>
          <w:gallery w:val="placeholder"/>
        </w:category>
        <w:types>
          <w:type w:val="bbPlcHdr"/>
        </w:types>
        <w:behaviors>
          <w:behavior w:val="content"/>
        </w:behaviors>
        <w:guid w:val="{FFDA03C4-EB96-4814-B77B-3D2080A204AB}"/>
      </w:docPartPr>
      <w:docPartBody>
        <w:p w:rsidR="0031281D" w:rsidRDefault="00CD4671" w:rsidP="00CD4671">
          <w:pPr>
            <w:pStyle w:val="324D222ACFEC4B389FDBC842B61466EB"/>
          </w:pPr>
          <w:r>
            <w:rPr>
              <w:rStyle w:val="Platshllartext"/>
            </w:rPr>
            <w:t>Klicka här för att ange namnunderskrift1</w:t>
          </w:r>
        </w:p>
      </w:docPartBody>
    </w:docPart>
    <w:docPart>
      <w:docPartPr>
        <w:name w:val="B6C6E67FCFDC4069A3F1FCE76ACFCCD5"/>
        <w:category>
          <w:name w:val="Allmänt"/>
          <w:gallery w:val="placeholder"/>
        </w:category>
        <w:types>
          <w:type w:val="bbPlcHdr"/>
        </w:types>
        <w:behaviors>
          <w:behavior w:val="content"/>
        </w:behaviors>
        <w:guid w:val="{FBEB6665-1BC2-4BDD-88C9-2197EB40F4DA}"/>
      </w:docPartPr>
      <w:docPartBody>
        <w:p w:rsidR="0031281D" w:rsidRDefault="00CD4671" w:rsidP="00CD4671">
          <w:pPr>
            <w:pStyle w:val="B6C6E67FCFDC4069A3F1FCE76ACFCCD5"/>
          </w:pPr>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D4671"/>
    <w:rsid w:val="0031281D"/>
    <w:rsid w:val="00325C05"/>
    <w:rsid w:val="005A71C4"/>
    <w:rsid w:val="00707307"/>
    <w:rsid w:val="007B21AF"/>
    <w:rsid w:val="009E078D"/>
    <w:rsid w:val="00A50226"/>
    <w:rsid w:val="00CD4671"/>
    <w:rsid w:val="00EC7A19"/>
    <w:rsid w:val="00F333B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CD4671"/>
    <w:rPr>
      <w:color w:val="808080"/>
    </w:rPr>
  </w:style>
  <w:style w:type="paragraph" w:customStyle="1" w:styleId="74D3A4DB0FA5418BBEB46CA23C365B7B">
    <w:name w:val="74D3A4DB0FA5418BBEB46CA23C365B7B"/>
    <w:rsid w:val="00CD467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24D222ACFEC4B389FDBC842B61466EB">
    <w:name w:val="324D222ACFEC4B389FDBC842B61466EB"/>
    <w:rsid w:val="00CD4671"/>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B6C6E67FCFDC4069A3F1FCE76ACFCCD5">
    <w:name w:val="B6C6E67FCFDC4069A3F1FCE76ACFCCD5"/>
    <w:rsid w:val="00CD4671"/>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9CC9C4B62AB84B33899CFB073C8A196E">
    <w:name w:val="9CC9C4B62AB84B33899CFB073C8A196E"/>
    <w:rsid w:val="00CD467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0ADA0756603471898B9B139EFECCA29">
    <w:name w:val="E0ADA0756603471898B9B139EFECCA29"/>
    <w:rsid w:val="00CD467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6VV7YVCVAJZ7-373442560-9530</_dlc_DocId>
    <_dlc_DocIdUrl xmlns="4f5ca95d-8798-43a8-9b50-3b2f8b9416bf">
      <Url>https://dhs.sp.regeringskansliet.se/yta/sb-gransk/_layouts/15/DocIdRedir.aspx?ID=6VV7YVCVAJZ7-373442560-9530</Url>
      <Description>6VV7YVCVAJZ7-373442560-9530</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Baylan, Hallengren, Hultqvist, Andersson, Bolund, Damberg, Shekarabi, Ygeman, Linde, Ekström, Eneroth, Dahlgren, Nilsson, Ernkrans, Lindhagen, Lind, Hallberg, Nordmark, Micko</närvarande>
  <föredragande>statsminister Löfven, ordförande, och statsråden Lövin, Johansson, Baylan, Hallengren, Hultqvist, Andersson, Bolund, Damberg, Shekarabi, Ygeman, Linde, Ekström, Eneroth, Dahlgren, Nilsson, Ernkrans, Lindhagen, Lind, Hallberg, Nordmark, Micko</föredragande>
  <departementsenhet id="Finansdepartementet"/>
  <dokumentnummer etikett="Skr.">2020/21:76</dokumentnummer>
  <titel>Redovisning av verksamheten i Internationella valutafonden, Världsbanksgruppen samt regionala utvecklings- och investeringsbanker 2019 och 2020</titel>
  <template id="16"/>
  <kapitel/>
  <avsnitt/>
  <fastaavsnitt/>
  <bilagor>
    <bilaga bilagenummer="" bilageetikett=""/>
  </bilagor>
</dokumentvärden>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2B46F3E-9CB9-49E6-8C5E-1879383B3B1F}">
  <ds:schemaRefs>
    <ds:schemaRef ds:uri="18f3d968-6251-40b0-9f11-012b293496c2"/>
    <ds:schemaRef ds:uri="http://schemas.microsoft.com/office/2006/documentManagement/types"/>
    <ds:schemaRef ds:uri="4f5ca95d-8798-43a8-9b50-3b2f8b9416bf"/>
    <ds:schemaRef ds:uri="http://purl.org/dc/elements/1.1/"/>
    <ds:schemaRef ds:uri="http://schemas.microsoft.com/office/2006/metadata/properties"/>
    <ds:schemaRef ds:uri="cc625d36-bb37-4650-91b9-0c96159295ba"/>
    <ds:schemaRef ds:uri="http://schemas.microsoft.com/office/infopath/2007/PartnerControls"/>
    <ds:schemaRef ds:uri="http://schemas.openxmlformats.org/package/2006/metadata/core-properties"/>
    <ds:schemaRef ds:uri="http://purl.org/dc/terms/"/>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3E9B7F14-5791-4750-85B5-10E3E7AFB1A9}">
  <ds:schemaRefs>
    <ds:schemaRef ds:uri="http://schemas.microsoft.com/sharepoint/v3/contenttype/forms"/>
  </ds:schemaRefs>
</ds:datastoreItem>
</file>

<file path=customXml/itemProps3.xml><?xml version="1.0" encoding="utf-8"?>
<ds:datastoreItem xmlns:ds="http://schemas.openxmlformats.org/officeDocument/2006/customXml" ds:itemID="{068625C3-B546-44A5-B525-B7CC092E5AD6}">
  <ds:schemaRefs>
    <ds:schemaRef ds:uri="http://rkdhs/mallar/lagstiftning/Skr/Skr.xsd"/>
  </ds:schemaRefs>
</ds:datastoreItem>
</file>

<file path=customXml/itemProps4.xml><?xml version="1.0" encoding="utf-8"?>
<ds:datastoreItem xmlns:ds="http://schemas.openxmlformats.org/officeDocument/2006/customXml" ds:itemID="{175FC53A-8187-4573-BDD4-5C8A458AD7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5ca95d-8798-43a8-9b50-3b2f8b9416bf"/>
    <ds:schemaRef ds:uri="cc625d36-bb37-4650-91b9-0c96159295ba"/>
    <ds:schemaRef ds:uri="4e9c2f0c-7bf8-49af-8356-cbf363fc78a7"/>
    <ds:schemaRef ds:uri="18f3d968-6251-40b0-9f11-012b29349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DAD6BD3-7B4B-4C24-9CEA-0CFC1C8D71B2}">
  <ds:schemaRefs>
    <ds:schemaRef ds:uri="Microsoft.SharePoint.Taxonomy.ContentTypeSync"/>
  </ds:schemaRefs>
</ds:datastoreItem>
</file>

<file path=customXml/itemProps6.xml><?xml version="1.0" encoding="utf-8"?>
<ds:datastoreItem xmlns:ds="http://schemas.openxmlformats.org/officeDocument/2006/customXml" ds:itemID="{81778918-ECA0-421D-8249-406F1C9084FE}">
  <ds:schemaRefs>
    <ds:schemaRef ds:uri="http://schemas.microsoft.com/sharepoint/events"/>
  </ds:schemaRefs>
</ds:datastoreItem>
</file>

<file path=customXml/itemProps7.xml><?xml version="1.0" encoding="utf-8"?>
<ds:datastoreItem xmlns:ds="http://schemas.openxmlformats.org/officeDocument/2006/customXml" ds:itemID="{B688D691-CA8B-404B-B961-165DCDB4F952}">
  <ds:schemaRefs>
    <ds:schemaRef ds:uri="http://schemas.microsoft.com/office/2006/metadata/customXsn"/>
  </ds:schemaRefs>
</ds:datastoreItem>
</file>

<file path=customXml/itemProps8.xml><?xml version="1.0" encoding="utf-8"?>
<ds:datastoreItem xmlns:ds="http://schemas.openxmlformats.org/officeDocument/2006/customXml" ds:itemID="{74E6651D-188B-4A8F-BE6D-50C86203B5D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57</Pages>
  <Words>19024</Words>
  <Characters>100830</Characters>
  <Application>Microsoft Office Word</Application>
  <DocSecurity>4</DocSecurity>
  <Lines>840</Lines>
  <Paragraphs>239</Paragraphs>
  <ScaleCrop>false</ScaleCrop>
  <HeadingPairs>
    <vt:vector size="2" baseType="variant">
      <vt:variant>
        <vt:lpstr>Rubrik</vt:lpstr>
      </vt:variant>
      <vt:variant>
        <vt:i4>1</vt:i4>
      </vt:variant>
    </vt:vector>
  </HeadingPairs>
  <TitlesOfParts>
    <vt:vector size="1" baseType="lpstr">
      <vt:lpstr>Redovisning av verksamheten i Internationella valutafonden, Världsbanksgruppen samt regionala utvecklings- och investeringsbanker 2019 och 2020</vt:lpstr>
    </vt:vector>
  </TitlesOfParts>
  <Company>Regeringskansliet</Company>
  <LinksUpToDate>false</LinksUpToDate>
  <CharactersWithSpaces>119615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Redovisning av verksamheten i Internationella valutafonden, Världsbanksgruppen samt regionala utvecklings- och investeringsbanker 2019 och 2020</dc:title>
  <dc:creator>Ida Stadenberg</dc:creator>
  <dc:description/>
  <cp:lastModifiedBy>Mona Wiklund</cp:lastModifiedBy>
  <cp:revision>2</cp:revision>
  <cp:lastPrinted>2021-01-22T10:10:00Z</cp:lastPrinted>
  <dcterms:created xsi:type="dcterms:W3CDTF">2021-01-22T14:27:00Z</dcterms:created>
  <dcterms:modified xsi:type="dcterms:W3CDTF">2021-01-22T14:27:00Z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Mallversion">
    <vt:lpwstr>2.1.8</vt:lpwstr>
  </property>
  <property fmtid="{D5CDD505-2E9C-101B-9397-08002B2CF9AE}" pid="4" name="Organisation">
    <vt:lpwstr>25;#Finansdepartementet|0b2f41b1-db50-472c-80a1-d21b0254fb2b</vt:lpwstr>
  </property>
  <property fmtid="{D5CDD505-2E9C-101B-9397-08002B2CF9AE}" pid="5" name="ActivityCategory">
    <vt:lpwstr/>
  </property>
  <property fmtid="{D5CDD505-2E9C-101B-9397-08002B2CF9AE}" pid="6" name="_dlc_DocIdItemGuid">
    <vt:lpwstr>e49bb2be-c4a3-4a2a-8271-577648a29ad1</vt:lpwstr>
  </property>
</Properties>
</file>