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26.xml" ContentType="application/vnd.openxmlformats-officedocument.wordprocessingml.head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29.xml" ContentType="application/vnd.openxmlformats-officedocument.wordprocessingml.header+xml"/>
  <Override PartName="/word/footer39.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2.xml" ContentType="application/vnd.openxmlformats-officedocument.wordprocessingml.header+xml"/>
  <Override PartName="/word/footer42.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5.xml" ContentType="application/vnd.openxmlformats-officedocument.wordprocessingml.header+xml"/>
  <Override PartName="/word/footer4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8.xml" ContentType="application/vnd.openxmlformats-officedocument.wordprocessingml.header+xml"/>
  <Override PartName="/word/footer48.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1.xml" ContentType="application/vnd.openxmlformats-officedocument.wordprocessingml.header+xml"/>
  <Override PartName="/word/footer66.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4.xml" ContentType="application/vnd.openxmlformats-officedocument.wordprocessingml.header+xml"/>
  <Override PartName="/word/footer69.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3.xml" ContentType="application/vnd.openxmlformats-officedocument.wordprocessingml.header+xml"/>
  <Override PartName="/word/header64.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footer87.xml" ContentType="application/vnd.openxmlformats-officedocument.wordprocessingml.footer+xml"/>
  <Override PartName="/word/header67.xml" ContentType="application/vnd.openxmlformats-officedocument.wordprocessingml.header+xml"/>
  <Override PartName="/word/header68.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footer90.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footer93.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footer96.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header75.xml" ContentType="application/vnd.openxmlformats-officedocument.wordprocessingml.header+xml"/>
  <Override PartName="/word/footer99.xml" ContentType="application/vnd.openxmlformats-officedocument.wordprocessingml.footer+xml"/>
  <Override PartName="/word/header76.xml" ContentType="application/vnd.openxmlformats-officedocument.wordprocessingml.header+xml"/>
  <Override PartName="/word/header77.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header78.xml" ContentType="application/vnd.openxmlformats-officedocument.wordprocessingml.header+xml"/>
  <Override PartName="/word/footer102.xml" ContentType="application/vnd.openxmlformats-officedocument.wordprocessingml.footer+xml"/>
  <Override PartName="/word/header79.xml" ContentType="application/vnd.openxmlformats-officedocument.wordprocessingml.header+xml"/>
  <Override PartName="/word/header80.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header81.xml" ContentType="application/vnd.openxmlformats-officedocument.wordprocessingml.header+xml"/>
  <Override PartName="/word/footer105.xml" ContentType="application/vnd.openxmlformats-officedocument.wordprocessingml.footer+xml"/>
  <Override PartName="/word/header82.xml" ContentType="application/vnd.openxmlformats-officedocument.wordprocessingml.header+xml"/>
  <Override PartName="/word/header83.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header84.xml" ContentType="application/vnd.openxmlformats-officedocument.wordprocessingml.header+xml"/>
  <Override PartName="/word/footer10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3BDD0B4" w14:textId="77777777" w:rsidR="00647F62" w:rsidRDefault="006C6B99" w:rsidP="002C6F01">
      <w:pPr>
        <w:pStyle w:val="Prophuvudrubrik"/>
      </w:pPr>
      <w:sdt>
        <w:sdtPr>
          <w:alias w:val="Publikation"/>
          <w:tag w:val="Publikation"/>
          <w:id w:val="-33422728"/>
          <w:lock w:val="sdtContentLocked"/>
          <w:text/>
        </w:sdtPr>
        <w:sdtEndPr/>
        <w:sdtContent>
          <w:r w:rsidR="00647F62">
            <w:t>Regeringens proposition</w:t>
          </w:r>
        </w:sdtContent>
      </w:sdt>
      <w:r w:rsidR="00647F62">
        <w:rPr>
          <w:noProof/>
          <w:lang w:eastAsia="sv-SE"/>
        </w:rPr>
        <mc:AlternateContent>
          <mc:Choice Requires="wps">
            <w:drawing>
              <wp:anchor distT="0" distB="0" distL="114300" distR="114300" simplePos="0" relativeHeight="251658240" behindDoc="1" locked="0" layoutInCell="1" allowOverlap="1" wp14:anchorId="7CDBA38E" wp14:editId="111E82C3">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2EF2F048" w14:textId="77777777" w:rsidR="00781540" w:rsidRPr="00811BB8" w:rsidRDefault="00781540" w:rsidP="002C6F01">
                                <w:pPr>
                                  <w:pStyle w:val="Brdtext"/>
                                </w:pPr>
                                <w:r>
                                  <w:rPr>
                                    <w:noProof/>
                                    <w:lang w:eastAsia="sv-SE"/>
                                  </w:rPr>
                                  <w:drawing>
                                    <wp:inline distT="0" distB="0" distL="0" distR="0" wp14:anchorId="5837ABCF" wp14:editId="6AC6FDA9">
                                      <wp:extent cx="513504" cy="921600"/>
                                      <wp:effectExtent l="0" t="0" r="1270" b="0"/>
                                      <wp:docPr id="198"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CDBA38E"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2EF2F048" w14:textId="77777777" w:rsidR="00781540" w:rsidRPr="00811BB8" w:rsidRDefault="00781540" w:rsidP="002C6F01">
                          <w:pPr>
                            <w:pStyle w:val="Brdtext"/>
                          </w:pPr>
                          <w:r>
                            <w:rPr>
                              <w:noProof/>
                              <w:lang w:eastAsia="sv-SE"/>
                            </w:rPr>
                            <w:drawing>
                              <wp:inline distT="0" distB="0" distL="0" distR="0" wp14:anchorId="5837ABCF" wp14:editId="6AC6FDA9">
                                <wp:extent cx="513504" cy="921600"/>
                                <wp:effectExtent l="0" t="0" r="1270" b="0"/>
                                <wp:docPr id="198"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73FC46FB" w14:textId="0C24F326" w:rsidR="00647F62" w:rsidRDefault="00C95A55" w:rsidP="002C6F01">
          <w:pPr>
            <w:pStyle w:val="Prophuvudrubrik"/>
          </w:pPr>
          <w:r>
            <w:t>2019/20:138</w:t>
          </w:r>
        </w:p>
      </w:sdtContent>
    </w:sdt>
    <w:p w14:paraId="303BF0DD" w14:textId="77777777" w:rsidR="00647F62" w:rsidRPr="005F407A" w:rsidRDefault="00647F62" w:rsidP="002C6F01">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647F62" w14:paraId="68B0EF2C"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0694147F" w14:textId="07679D9C" w:rsidR="00647F62" w:rsidRDefault="005C68C8" w:rsidP="00166139">
                <w:pPr>
                  <w:pStyle w:val="Proprubrik"/>
                  <w:spacing w:after="20"/>
                </w:pPr>
                <w:r>
                  <w:t>Vissa frågor om försäkring och tjänstepension</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79E3072D" w14:textId="711A7219" w:rsidR="00647F62" w:rsidRDefault="005C68C8" w:rsidP="002C6F01">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15974EA6" w14:textId="735FFD61" w:rsidR="00647F62" w:rsidRPr="00141F91" w:rsidRDefault="00C95A55" w:rsidP="002C6F01">
                <w:pPr>
                  <w:pStyle w:val="Proprubrik"/>
                  <w:rPr>
                    <w:szCs w:val="26"/>
                  </w:rPr>
                </w:pPr>
                <w:r>
                  <w:rPr>
                    <w:szCs w:val="26"/>
                  </w:rPr>
                  <w:t>2019/20:138</w:t>
                </w:r>
              </w:p>
            </w:sdtContent>
          </w:sdt>
        </w:tc>
      </w:tr>
    </w:tbl>
    <w:p w14:paraId="66D46604" w14:textId="77777777" w:rsidR="00647F62" w:rsidRDefault="00647F62" w:rsidP="00166139">
      <w:pPr>
        <w:pStyle w:val="Brdtext"/>
        <w:spacing w:before="60"/>
      </w:pPr>
    </w:p>
    <w:p w14:paraId="7D5A8B08" w14:textId="77777777" w:rsidR="00647F62" w:rsidRDefault="00647F62" w:rsidP="002C6F01">
      <w:pPr>
        <w:pStyle w:val="Brdtext"/>
      </w:pPr>
      <w:r>
        <w:t>Regeringen överlämnar denna proposition till riksdagen.</w:t>
      </w:r>
    </w:p>
    <w:p w14:paraId="15949B1C" w14:textId="77777777" w:rsidR="00647F62" w:rsidRDefault="00647F62" w:rsidP="002C6F01">
      <w:pPr>
        <w:pStyle w:val="Brdtext"/>
      </w:pPr>
    </w:p>
    <w:p w14:paraId="010F358D" w14:textId="3E75C73E" w:rsidR="00647F62" w:rsidRDefault="00647F62" w:rsidP="002C6F01">
      <w:pPr>
        <w:pStyle w:val="Brdtext"/>
      </w:pPr>
      <w:r>
        <w:t xml:space="preserve">Stockholm </w:t>
      </w:r>
      <w:sdt>
        <w:sdtPr>
          <w:alias w:val="Datum"/>
          <w:tag w:val="Datum"/>
          <w:id w:val="-1894106154"/>
          <w:date w:fullDate="2020-03-26T00:00:00Z">
            <w:dateFormat w:val="'den' d MMMM yyyy"/>
            <w:lid w:val="sv-SE"/>
            <w:storeMappedDataAs w:val="dateTime"/>
            <w:calendar w:val="gregorian"/>
          </w:date>
        </w:sdtPr>
        <w:sdtEndPr/>
        <w:sdtContent>
          <w:r w:rsidR="00232304">
            <w:t>den 26 mars 2020</w:t>
          </w:r>
        </w:sdtContent>
      </w:sdt>
    </w:p>
    <w:p w14:paraId="3F86146D" w14:textId="77777777" w:rsidR="00647F62" w:rsidRDefault="00647F62" w:rsidP="002C6F01">
      <w:pPr>
        <w:pStyle w:val="Brdtextmedindrag"/>
      </w:pPr>
    </w:p>
    <w:p w14:paraId="15CA67E7" w14:textId="77777777" w:rsidR="00647F62" w:rsidRDefault="00647F62" w:rsidP="002C6F01">
      <w:pPr>
        <w:pStyle w:val="Propnamnunderskrift1"/>
      </w:pPr>
      <w:r>
        <w:t xml:space="preserve">Stefan </w:t>
      </w:r>
      <w:proofErr w:type="spellStart"/>
      <w:r>
        <w:t>Löfven</w:t>
      </w:r>
      <w:proofErr w:type="spellEnd"/>
    </w:p>
    <w:p w14:paraId="1100C0BE" w14:textId="77777777" w:rsidR="00647F62" w:rsidRDefault="00647F62" w:rsidP="002C6F01">
      <w:pPr>
        <w:pStyle w:val="Propnamnunderskrift2"/>
        <w:tabs>
          <w:tab w:val="clear" w:pos="2693"/>
          <w:tab w:val="clear" w:pos="7474"/>
          <w:tab w:val="left" w:pos="2126"/>
        </w:tabs>
      </w:pPr>
      <w:r>
        <w:tab/>
        <w:t>Per Bolund</w:t>
      </w:r>
    </w:p>
    <w:p w14:paraId="64EEF8DC" w14:textId="08525E4D" w:rsidR="00647F62" w:rsidRPr="008624B2" w:rsidRDefault="00647F62" w:rsidP="002C6F01">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5C68C8">
            <w:rPr>
              <w:i w:val="0"/>
            </w:rPr>
            <w:t>Finansdepartementet</w:t>
          </w:r>
        </w:sdtContent>
      </w:sdt>
      <w:r w:rsidRPr="008624B2">
        <w:rPr>
          <w:i w:val="0"/>
        </w:rPr>
        <w:t>)</w:t>
      </w:r>
    </w:p>
    <w:p w14:paraId="3ECE06D5" w14:textId="77777777" w:rsidR="00647F62" w:rsidRDefault="00647F62" w:rsidP="002C6F01">
      <w:pPr>
        <w:pStyle w:val="Brdtextmedindrag"/>
      </w:pPr>
    </w:p>
    <w:p w14:paraId="00E8FD56" w14:textId="77777777" w:rsidR="00647F62" w:rsidRDefault="00647F62" w:rsidP="002C6F01">
      <w:pPr>
        <w:pStyle w:val="Brdtextmedindrag"/>
      </w:pPr>
    </w:p>
    <w:p w14:paraId="054B8B8F" w14:textId="77777777" w:rsidR="00647F62" w:rsidRDefault="00647F62" w:rsidP="002C6F01">
      <w:pPr>
        <w:pStyle w:val="Brdtextmedindrag"/>
      </w:pPr>
    </w:p>
    <w:p w14:paraId="3E35B315" w14:textId="77777777" w:rsidR="00647F62" w:rsidRDefault="00647F62" w:rsidP="002C6F01">
      <w:pPr>
        <w:pStyle w:val="Proprubrik"/>
        <w:spacing w:before="80" w:after="400"/>
      </w:pPr>
      <w:r>
        <w:t>Propositionens huvudsakliga innehåll</w:t>
      </w:r>
    </w:p>
    <w:p w14:paraId="2D241291" w14:textId="770B5AEA" w:rsidR="00647F62" w:rsidRDefault="00647F62" w:rsidP="00443537">
      <w:pPr>
        <w:pStyle w:val="Brdtext"/>
      </w:pPr>
      <w:r>
        <w:t xml:space="preserve">I </w:t>
      </w:r>
      <w:r w:rsidR="007A071A">
        <w:t xml:space="preserve">propositionen </w:t>
      </w:r>
      <w:r>
        <w:t>behandlas flera olika frågor på för</w:t>
      </w:r>
      <w:r w:rsidR="0095620D">
        <w:softHyphen/>
      </w:r>
      <w:r>
        <w:t>säk</w:t>
      </w:r>
      <w:r w:rsidR="0095620D">
        <w:softHyphen/>
      </w:r>
      <w:r>
        <w:t>rings- och tjänste</w:t>
      </w:r>
      <w:r>
        <w:softHyphen/>
        <w:t>pensionsområdena. Frågorna rör i huvudsak pensions</w:t>
      </w:r>
      <w:r w:rsidR="0095620D">
        <w:softHyphen/>
      </w:r>
      <w:r>
        <w:t>stiftelser, tjänste</w:t>
      </w:r>
      <w:r>
        <w:softHyphen/>
        <w:t>pensionsföretag och försäkringsföretag.</w:t>
      </w:r>
    </w:p>
    <w:p w14:paraId="5BE90869" w14:textId="02D115B0" w:rsidR="00647F62" w:rsidRDefault="00647F62" w:rsidP="00443537">
      <w:pPr>
        <w:pStyle w:val="Brdtextmedindrag"/>
      </w:pPr>
      <w:r>
        <w:t xml:space="preserve">De lagändringar som föreslås i </w:t>
      </w:r>
      <w:r w:rsidR="007A071A">
        <w:t xml:space="preserve">propositionen </w:t>
      </w:r>
      <w:r>
        <w:t>för</w:t>
      </w:r>
      <w:r>
        <w:softHyphen/>
        <w:t>anleds huvud</w:t>
      </w:r>
      <w:r>
        <w:softHyphen/>
        <w:t>sakligen av genom</w:t>
      </w:r>
      <w:r>
        <w:softHyphen/>
        <w:t>förandet i svensk rätt av andra tjänste</w:t>
      </w:r>
      <w:r>
        <w:softHyphen/>
        <w:t>pensions</w:t>
      </w:r>
      <w:r>
        <w:softHyphen/>
        <w:t>direk</w:t>
      </w:r>
      <w:r w:rsidR="0095620D">
        <w:softHyphen/>
      </w:r>
      <w:r>
        <w:t>tivet. Det direk</w:t>
      </w:r>
      <w:r>
        <w:softHyphen/>
        <w:t>tivet genomfördes i övrigt genom lagen om tjänste</w:t>
      </w:r>
      <w:r>
        <w:softHyphen/>
        <w:t>pensions</w:t>
      </w:r>
      <w:r w:rsidR="0095620D">
        <w:softHyphen/>
      </w:r>
      <w:r>
        <w:t>företag och an</w:t>
      </w:r>
      <w:r>
        <w:softHyphen/>
        <w:t>dra lagändringar som trädde i kraft den 15 december 2019. Genom de nu före</w:t>
      </w:r>
      <w:r>
        <w:softHyphen/>
        <w:t>slagna lagändringarna förtydligas och kompletteras det genom</w:t>
      </w:r>
      <w:r>
        <w:softHyphen/>
        <w:t>förandet på några punkter.</w:t>
      </w:r>
    </w:p>
    <w:p w14:paraId="15F485C7" w14:textId="2A39AAFA" w:rsidR="00647F62" w:rsidRDefault="00647F62" w:rsidP="00443537">
      <w:pPr>
        <w:pStyle w:val="Brdtextmedindrag"/>
      </w:pPr>
      <w:r>
        <w:t>Riksdagen gjorde vissa tillkännagivanden i samband med sin behandling av regeringens förslag till ny reglering för tjänstepensionsföretag (bet. 2019/</w:t>
      </w:r>
      <w:proofErr w:type="gramStart"/>
      <w:r>
        <w:t>20:FiU</w:t>
      </w:r>
      <w:proofErr w:type="gramEnd"/>
      <w:r>
        <w:t>12 punkterna 1–4, rskr.</w:t>
      </w:r>
      <w:r w:rsidRPr="00A1551A">
        <w:t xml:space="preserve"> 2019/20:27</w:t>
      </w:r>
      <w:r>
        <w:t>). Förslagen i den</w:t>
      </w:r>
      <w:r>
        <w:softHyphen/>
        <w:t xml:space="preserve">na </w:t>
      </w:r>
      <w:r w:rsidR="007A071A">
        <w:t xml:space="preserve">proposition </w:t>
      </w:r>
      <w:r>
        <w:t>är inte föranledda av de tillkännagivandena. Förslag och över</w:t>
      </w:r>
      <w:r>
        <w:softHyphen/>
        <w:t>väganden med anledning av tillkännagivandena kommer att be</w:t>
      </w:r>
      <w:r>
        <w:softHyphen/>
        <w:t xml:space="preserve">handlas i ett annat lagstiftningsärende. </w:t>
      </w:r>
    </w:p>
    <w:p w14:paraId="60BCF0C4" w14:textId="076BDA18" w:rsidR="00647F62" w:rsidRDefault="00647F62" w:rsidP="00443537">
      <w:pPr>
        <w:pStyle w:val="Brdtextmedindrag"/>
      </w:pPr>
      <w:r>
        <w:t xml:space="preserve">I </w:t>
      </w:r>
      <w:r w:rsidR="007A071A">
        <w:t xml:space="preserve">propositionen </w:t>
      </w:r>
      <w:r>
        <w:t>föreslås också vissa ändringar i försäkrings</w:t>
      </w:r>
      <w:r>
        <w:softHyphen/>
        <w:t>rörelse</w:t>
      </w:r>
      <w:r>
        <w:softHyphen/>
        <w:t>lagen som delvis är föranledda av Solvens II-direktivet. Det direktivet är i svensk rätt genomfört huvudsakligen i försäkrings</w:t>
      </w:r>
      <w:r>
        <w:softHyphen/>
        <w:t>rörelse</w:t>
      </w:r>
      <w:r>
        <w:softHyphen/>
        <w:t>lagen (se prop. 2015/16:9). Genom de föreslagna lagändringarna kom</w:t>
      </w:r>
      <w:r>
        <w:softHyphen/>
        <w:t>pletteras och förtyd</w:t>
      </w:r>
      <w:r w:rsidR="005542EB">
        <w:softHyphen/>
      </w:r>
      <w:r>
        <w:t>ligas genomförandet på några punkter. Därutöver för</w:t>
      </w:r>
      <w:r>
        <w:softHyphen/>
        <w:t>tydligas och justeras den associationsrättsliga regleringen i försäkrings</w:t>
      </w:r>
      <w:r>
        <w:softHyphen/>
        <w:t>rörelselagen i några avseenden.</w:t>
      </w:r>
    </w:p>
    <w:p w14:paraId="4B6D885D" w14:textId="77777777" w:rsidR="00647F62" w:rsidRDefault="00647F62" w:rsidP="00647F62">
      <w:pPr>
        <w:pStyle w:val="Brdtextmedindrag"/>
      </w:pPr>
      <w:r>
        <w:t>Lagändringarna föreslås träda i kraft den 1 juli 2020.</w:t>
      </w:r>
    </w:p>
    <w:p w14:paraId="4415269C" w14:textId="77777777" w:rsidR="00647F62" w:rsidRDefault="00647F62" w:rsidP="002C6F01">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7A770BCE" w14:textId="77777777" w:rsidR="00647F62" w:rsidRPr="00773619" w:rsidRDefault="00647F62" w:rsidP="002C6F01">
          <w:pPr>
            <w:pStyle w:val="Innehllsfrteckning"/>
            <w:pageBreakBefore/>
            <w:rPr>
              <w:sz w:val="30"/>
              <w:szCs w:val="30"/>
            </w:rPr>
          </w:pPr>
          <w:r w:rsidRPr="00773619">
            <w:rPr>
              <w:rFonts w:eastAsiaTheme="minorHAnsi"/>
              <w:noProof/>
              <w:sz w:val="30"/>
              <w:szCs w:val="30"/>
            </w:rPr>
            <w:t>Innehållsförteckning</w:t>
          </w:r>
        </w:p>
        <w:p w14:paraId="65B5D462" w14:textId="109D239B" w:rsidR="00460B38" w:rsidRDefault="00647F62">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6022891" w:history="1">
            <w:r w:rsidR="00460B38" w:rsidRPr="001E7DE9">
              <w:rPr>
                <w:rStyle w:val="Hyperlnk"/>
              </w:rPr>
              <w:t>1</w:t>
            </w:r>
            <w:r w:rsidR="00460B38">
              <w:rPr>
                <w:rFonts w:asciiTheme="minorHAnsi" w:eastAsiaTheme="minorEastAsia" w:hAnsiTheme="minorHAnsi"/>
                <w:sz w:val="22"/>
                <w:lang w:eastAsia="sv-SE"/>
              </w:rPr>
              <w:tab/>
            </w:r>
            <w:r w:rsidR="00460B38" w:rsidRPr="001E7DE9">
              <w:rPr>
                <w:rStyle w:val="Hyperlnk"/>
              </w:rPr>
              <w:t>Förslag till riksdagsbeslut</w:t>
            </w:r>
            <w:r w:rsidR="00460B38">
              <w:rPr>
                <w:webHidden/>
              </w:rPr>
              <w:tab/>
            </w:r>
            <w:r w:rsidR="00460B38">
              <w:rPr>
                <w:webHidden/>
              </w:rPr>
              <w:fldChar w:fldCharType="begin"/>
            </w:r>
            <w:r w:rsidR="00460B38">
              <w:rPr>
                <w:webHidden/>
              </w:rPr>
              <w:instrText xml:space="preserve"> PAGEREF _Toc36022891 \h </w:instrText>
            </w:r>
            <w:r w:rsidR="00460B38">
              <w:rPr>
                <w:webHidden/>
              </w:rPr>
            </w:r>
            <w:r w:rsidR="00460B38">
              <w:rPr>
                <w:webHidden/>
              </w:rPr>
              <w:fldChar w:fldCharType="separate"/>
            </w:r>
            <w:r w:rsidR="00320DBD">
              <w:rPr>
                <w:webHidden/>
              </w:rPr>
              <w:t>5</w:t>
            </w:r>
            <w:r w:rsidR="00460B38">
              <w:rPr>
                <w:webHidden/>
              </w:rPr>
              <w:fldChar w:fldCharType="end"/>
            </w:r>
          </w:hyperlink>
        </w:p>
        <w:p w14:paraId="0BA1A725" w14:textId="48AA9682" w:rsidR="00460B38" w:rsidRDefault="006C6B99">
          <w:pPr>
            <w:pStyle w:val="Innehll1"/>
            <w:rPr>
              <w:rFonts w:asciiTheme="minorHAnsi" w:eastAsiaTheme="minorEastAsia" w:hAnsiTheme="minorHAnsi"/>
              <w:sz w:val="22"/>
              <w:lang w:eastAsia="sv-SE"/>
            </w:rPr>
          </w:pPr>
          <w:hyperlink w:anchor="_Toc36022892" w:history="1">
            <w:r w:rsidR="00460B38" w:rsidRPr="001E7DE9">
              <w:rPr>
                <w:rStyle w:val="Hyperlnk"/>
              </w:rPr>
              <w:t>2</w:t>
            </w:r>
            <w:r w:rsidR="00460B38">
              <w:rPr>
                <w:rFonts w:asciiTheme="minorHAnsi" w:eastAsiaTheme="minorEastAsia" w:hAnsiTheme="minorHAnsi"/>
                <w:sz w:val="22"/>
                <w:lang w:eastAsia="sv-SE"/>
              </w:rPr>
              <w:tab/>
            </w:r>
            <w:r w:rsidR="00460B38" w:rsidRPr="001E7DE9">
              <w:rPr>
                <w:rStyle w:val="Hyperlnk"/>
              </w:rPr>
              <w:t>Lagtext</w:t>
            </w:r>
            <w:r w:rsidR="00460B38">
              <w:rPr>
                <w:webHidden/>
              </w:rPr>
              <w:tab/>
            </w:r>
            <w:r w:rsidR="00460B38">
              <w:rPr>
                <w:webHidden/>
              </w:rPr>
              <w:fldChar w:fldCharType="begin"/>
            </w:r>
            <w:r w:rsidR="00460B38">
              <w:rPr>
                <w:webHidden/>
              </w:rPr>
              <w:instrText xml:space="preserve"> PAGEREF _Toc36022892 \h </w:instrText>
            </w:r>
            <w:r w:rsidR="00460B38">
              <w:rPr>
                <w:webHidden/>
              </w:rPr>
            </w:r>
            <w:r w:rsidR="00460B38">
              <w:rPr>
                <w:webHidden/>
              </w:rPr>
              <w:fldChar w:fldCharType="separate"/>
            </w:r>
            <w:r w:rsidR="00320DBD">
              <w:rPr>
                <w:webHidden/>
              </w:rPr>
              <w:t>6</w:t>
            </w:r>
            <w:r w:rsidR="00460B38">
              <w:rPr>
                <w:webHidden/>
              </w:rPr>
              <w:fldChar w:fldCharType="end"/>
            </w:r>
          </w:hyperlink>
        </w:p>
        <w:p w14:paraId="5395ED5D" w14:textId="29B2B504" w:rsidR="00460B38" w:rsidRDefault="006C6B99">
          <w:pPr>
            <w:pStyle w:val="Innehll2"/>
            <w:rPr>
              <w:rFonts w:asciiTheme="minorHAnsi" w:eastAsiaTheme="minorEastAsia" w:hAnsiTheme="minorHAnsi" w:cstheme="minorBidi"/>
              <w:sz w:val="22"/>
              <w:szCs w:val="22"/>
              <w:lang w:eastAsia="sv-SE"/>
            </w:rPr>
          </w:pPr>
          <w:hyperlink w:anchor="_Toc36022893" w:history="1">
            <w:r w:rsidR="00460B38" w:rsidRPr="001E7DE9">
              <w:rPr>
                <w:rStyle w:val="Hyperlnk"/>
                <w:rFonts w:eastAsiaTheme="majorEastAsia"/>
              </w:rPr>
              <w:t>2.1</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(1967:531) om tryggande av pensionsutfästelse m.m.</w:t>
            </w:r>
            <w:r w:rsidR="00460B38">
              <w:rPr>
                <w:webHidden/>
              </w:rPr>
              <w:tab/>
            </w:r>
            <w:r w:rsidR="00460B38">
              <w:rPr>
                <w:webHidden/>
              </w:rPr>
              <w:fldChar w:fldCharType="begin"/>
            </w:r>
            <w:r w:rsidR="00460B38">
              <w:rPr>
                <w:webHidden/>
              </w:rPr>
              <w:instrText xml:space="preserve"> PAGEREF _Toc36022893 \h </w:instrText>
            </w:r>
            <w:r w:rsidR="00460B38">
              <w:rPr>
                <w:webHidden/>
              </w:rPr>
            </w:r>
            <w:r w:rsidR="00460B38">
              <w:rPr>
                <w:webHidden/>
              </w:rPr>
              <w:fldChar w:fldCharType="separate"/>
            </w:r>
            <w:r w:rsidR="00320DBD">
              <w:rPr>
                <w:webHidden/>
              </w:rPr>
              <w:t>6</w:t>
            </w:r>
            <w:r w:rsidR="00460B38">
              <w:rPr>
                <w:webHidden/>
              </w:rPr>
              <w:fldChar w:fldCharType="end"/>
            </w:r>
          </w:hyperlink>
        </w:p>
        <w:p w14:paraId="39BFE818" w14:textId="22A27997" w:rsidR="00460B38" w:rsidRDefault="006C6B99">
          <w:pPr>
            <w:pStyle w:val="Innehll2"/>
            <w:rPr>
              <w:rFonts w:asciiTheme="minorHAnsi" w:eastAsiaTheme="minorEastAsia" w:hAnsiTheme="minorHAnsi" w:cstheme="minorBidi"/>
              <w:sz w:val="22"/>
              <w:szCs w:val="22"/>
              <w:lang w:eastAsia="sv-SE"/>
            </w:rPr>
          </w:pPr>
          <w:hyperlink w:anchor="_Toc36022894" w:history="1">
            <w:r w:rsidR="00460B38" w:rsidRPr="001E7DE9">
              <w:rPr>
                <w:rStyle w:val="Hyperlnk"/>
                <w:rFonts w:eastAsiaTheme="majorEastAsia"/>
              </w:rPr>
              <w:t>2.2</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(1981:131) om kallelse på okända borgenärer</w:t>
            </w:r>
            <w:r w:rsidR="00460B38">
              <w:rPr>
                <w:webHidden/>
              </w:rPr>
              <w:tab/>
            </w:r>
            <w:r w:rsidR="00460B38">
              <w:rPr>
                <w:webHidden/>
              </w:rPr>
              <w:fldChar w:fldCharType="begin"/>
            </w:r>
            <w:r w:rsidR="00460B38">
              <w:rPr>
                <w:webHidden/>
              </w:rPr>
              <w:instrText xml:space="preserve"> PAGEREF _Toc36022894 \h </w:instrText>
            </w:r>
            <w:r w:rsidR="00460B38">
              <w:rPr>
                <w:webHidden/>
              </w:rPr>
            </w:r>
            <w:r w:rsidR="00460B38">
              <w:rPr>
                <w:webHidden/>
              </w:rPr>
              <w:fldChar w:fldCharType="separate"/>
            </w:r>
            <w:r w:rsidR="00320DBD">
              <w:rPr>
                <w:webHidden/>
              </w:rPr>
              <w:t>16</w:t>
            </w:r>
            <w:r w:rsidR="00460B38">
              <w:rPr>
                <w:webHidden/>
              </w:rPr>
              <w:fldChar w:fldCharType="end"/>
            </w:r>
          </w:hyperlink>
        </w:p>
        <w:p w14:paraId="1237BC5C" w14:textId="21EB2C71" w:rsidR="00460B38" w:rsidRDefault="006C6B99">
          <w:pPr>
            <w:pStyle w:val="Innehll2"/>
            <w:rPr>
              <w:rFonts w:asciiTheme="minorHAnsi" w:eastAsiaTheme="minorEastAsia" w:hAnsiTheme="minorHAnsi" w:cstheme="minorBidi"/>
              <w:sz w:val="22"/>
              <w:szCs w:val="22"/>
              <w:lang w:eastAsia="sv-SE"/>
            </w:rPr>
          </w:pPr>
          <w:hyperlink w:anchor="_Toc36022895" w:history="1">
            <w:r w:rsidR="00460B38" w:rsidRPr="001E7DE9">
              <w:rPr>
                <w:rStyle w:val="Hyperlnk"/>
                <w:rFonts w:eastAsiaTheme="majorEastAsia"/>
              </w:rPr>
              <w:t>2.3</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(1998:293) om utländska försäkringsgivares och tjänstepensionsinstituts verksamhet i Sverige</w:t>
            </w:r>
            <w:r w:rsidR="00460B38">
              <w:rPr>
                <w:webHidden/>
              </w:rPr>
              <w:tab/>
            </w:r>
            <w:r w:rsidR="00460B38">
              <w:rPr>
                <w:webHidden/>
              </w:rPr>
              <w:fldChar w:fldCharType="begin"/>
            </w:r>
            <w:r w:rsidR="00460B38">
              <w:rPr>
                <w:webHidden/>
              </w:rPr>
              <w:instrText xml:space="preserve"> PAGEREF _Toc36022895 \h </w:instrText>
            </w:r>
            <w:r w:rsidR="00460B38">
              <w:rPr>
                <w:webHidden/>
              </w:rPr>
            </w:r>
            <w:r w:rsidR="00460B38">
              <w:rPr>
                <w:webHidden/>
              </w:rPr>
              <w:fldChar w:fldCharType="separate"/>
            </w:r>
            <w:r w:rsidR="00320DBD">
              <w:rPr>
                <w:webHidden/>
              </w:rPr>
              <w:t>17</w:t>
            </w:r>
            <w:r w:rsidR="00460B38">
              <w:rPr>
                <w:webHidden/>
              </w:rPr>
              <w:fldChar w:fldCharType="end"/>
            </w:r>
          </w:hyperlink>
        </w:p>
        <w:p w14:paraId="7F41CE84" w14:textId="70884D69" w:rsidR="00460B38" w:rsidRDefault="006C6B99">
          <w:pPr>
            <w:pStyle w:val="Innehll2"/>
            <w:rPr>
              <w:rFonts w:asciiTheme="minorHAnsi" w:eastAsiaTheme="minorEastAsia" w:hAnsiTheme="minorHAnsi" w:cstheme="minorBidi"/>
              <w:sz w:val="22"/>
              <w:szCs w:val="22"/>
              <w:lang w:eastAsia="sv-SE"/>
            </w:rPr>
          </w:pPr>
          <w:hyperlink w:anchor="_Toc36022896" w:history="1">
            <w:r w:rsidR="00460B38" w:rsidRPr="001E7DE9">
              <w:rPr>
                <w:rStyle w:val="Hyperlnk"/>
                <w:rFonts w:eastAsiaTheme="majorEastAsia"/>
              </w:rPr>
              <w:t>2.4</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(2004:575) om europabolag</w:t>
            </w:r>
            <w:r w:rsidR="00460B38">
              <w:rPr>
                <w:webHidden/>
              </w:rPr>
              <w:tab/>
            </w:r>
            <w:r w:rsidR="00460B38">
              <w:rPr>
                <w:webHidden/>
              </w:rPr>
              <w:fldChar w:fldCharType="begin"/>
            </w:r>
            <w:r w:rsidR="00460B38">
              <w:rPr>
                <w:webHidden/>
              </w:rPr>
              <w:instrText xml:space="preserve"> PAGEREF _Toc36022896 \h </w:instrText>
            </w:r>
            <w:r w:rsidR="00460B38">
              <w:rPr>
                <w:webHidden/>
              </w:rPr>
            </w:r>
            <w:r w:rsidR="00460B38">
              <w:rPr>
                <w:webHidden/>
              </w:rPr>
              <w:fldChar w:fldCharType="separate"/>
            </w:r>
            <w:r w:rsidR="00320DBD">
              <w:rPr>
                <w:webHidden/>
              </w:rPr>
              <w:t>27</w:t>
            </w:r>
            <w:r w:rsidR="00460B38">
              <w:rPr>
                <w:webHidden/>
              </w:rPr>
              <w:fldChar w:fldCharType="end"/>
            </w:r>
          </w:hyperlink>
        </w:p>
        <w:p w14:paraId="1A9C8788" w14:textId="24EBA4B4" w:rsidR="00460B38" w:rsidRDefault="006C6B99">
          <w:pPr>
            <w:pStyle w:val="Innehll2"/>
            <w:rPr>
              <w:rFonts w:asciiTheme="minorHAnsi" w:eastAsiaTheme="minorEastAsia" w:hAnsiTheme="minorHAnsi" w:cstheme="minorBidi"/>
              <w:sz w:val="22"/>
              <w:szCs w:val="22"/>
              <w:lang w:eastAsia="sv-SE"/>
            </w:rPr>
          </w:pPr>
          <w:hyperlink w:anchor="_Toc36022897" w:history="1">
            <w:r w:rsidR="00460B38" w:rsidRPr="001E7DE9">
              <w:rPr>
                <w:rStyle w:val="Hyperlnk"/>
                <w:rFonts w:eastAsiaTheme="majorEastAsia"/>
              </w:rPr>
              <w:t>2.5</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(2006:595) om europakooperativ</w:t>
            </w:r>
            <w:r w:rsidR="00460B38">
              <w:rPr>
                <w:webHidden/>
              </w:rPr>
              <w:tab/>
            </w:r>
            <w:r w:rsidR="00460B38">
              <w:rPr>
                <w:webHidden/>
              </w:rPr>
              <w:fldChar w:fldCharType="begin"/>
            </w:r>
            <w:r w:rsidR="00460B38">
              <w:rPr>
                <w:webHidden/>
              </w:rPr>
              <w:instrText xml:space="preserve"> PAGEREF _Toc36022897 \h </w:instrText>
            </w:r>
            <w:r w:rsidR="00460B38">
              <w:rPr>
                <w:webHidden/>
              </w:rPr>
            </w:r>
            <w:r w:rsidR="00460B38">
              <w:rPr>
                <w:webHidden/>
              </w:rPr>
              <w:fldChar w:fldCharType="separate"/>
            </w:r>
            <w:r w:rsidR="00320DBD">
              <w:rPr>
                <w:webHidden/>
              </w:rPr>
              <w:t>30</w:t>
            </w:r>
            <w:r w:rsidR="00460B38">
              <w:rPr>
                <w:webHidden/>
              </w:rPr>
              <w:fldChar w:fldCharType="end"/>
            </w:r>
          </w:hyperlink>
        </w:p>
        <w:p w14:paraId="02081D57" w14:textId="2E8D66EF" w:rsidR="00460B38" w:rsidRDefault="006C6B99">
          <w:pPr>
            <w:pStyle w:val="Innehll2"/>
            <w:rPr>
              <w:rFonts w:asciiTheme="minorHAnsi" w:eastAsiaTheme="minorEastAsia" w:hAnsiTheme="minorHAnsi" w:cstheme="minorBidi"/>
              <w:sz w:val="22"/>
              <w:szCs w:val="22"/>
              <w:lang w:eastAsia="sv-SE"/>
            </w:rPr>
          </w:pPr>
          <w:hyperlink w:anchor="_Toc36022898" w:history="1">
            <w:r w:rsidR="00460B38" w:rsidRPr="001E7DE9">
              <w:rPr>
                <w:rStyle w:val="Hyperlnk"/>
                <w:rFonts w:eastAsiaTheme="majorEastAsia"/>
              </w:rPr>
              <w:t>2.6</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delgivningslagen (2010:1932)</w:t>
            </w:r>
            <w:r w:rsidR="00460B38">
              <w:rPr>
                <w:webHidden/>
              </w:rPr>
              <w:tab/>
            </w:r>
            <w:r w:rsidR="00460B38">
              <w:rPr>
                <w:webHidden/>
              </w:rPr>
              <w:fldChar w:fldCharType="begin"/>
            </w:r>
            <w:r w:rsidR="00460B38">
              <w:rPr>
                <w:webHidden/>
              </w:rPr>
              <w:instrText xml:space="preserve"> PAGEREF _Toc36022898 \h </w:instrText>
            </w:r>
            <w:r w:rsidR="00460B38">
              <w:rPr>
                <w:webHidden/>
              </w:rPr>
            </w:r>
            <w:r w:rsidR="00460B38">
              <w:rPr>
                <w:webHidden/>
              </w:rPr>
              <w:fldChar w:fldCharType="separate"/>
            </w:r>
            <w:r w:rsidR="00320DBD">
              <w:rPr>
                <w:webHidden/>
              </w:rPr>
              <w:t>34</w:t>
            </w:r>
            <w:r w:rsidR="00460B38">
              <w:rPr>
                <w:webHidden/>
              </w:rPr>
              <w:fldChar w:fldCharType="end"/>
            </w:r>
          </w:hyperlink>
        </w:p>
        <w:p w14:paraId="0C5A372D" w14:textId="3BD417F0" w:rsidR="00460B38" w:rsidRDefault="006C6B99">
          <w:pPr>
            <w:pStyle w:val="Innehll2"/>
            <w:rPr>
              <w:rFonts w:asciiTheme="minorHAnsi" w:eastAsiaTheme="minorEastAsia" w:hAnsiTheme="minorHAnsi" w:cstheme="minorBidi"/>
              <w:sz w:val="22"/>
              <w:szCs w:val="22"/>
              <w:lang w:eastAsia="sv-SE"/>
            </w:rPr>
          </w:pPr>
          <w:hyperlink w:anchor="_Toc36022899" w:history="1">
            <w:r w:rsidR="00460B38" w:rsidRPr="001E7DE9">
              <w:rPr>
                <w:rStyle w:val="Hyperlnk"/>
                <w:rFonts w:eastAsiaTheme="majorEastAsia"/>
              </w:rPr>
              <w:t>2.7</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försäkringsrörelselagen (2010:2043)</w:t>
            </w:r>
            <w:r w:rsidR="00460B38">
              <w:rPr>
                <w:webHidden/>
              </w:rPr>
              <w:tab/>
            </w:r>
            <w:r w:rsidR="00460B38">
              <w:rPr>
                <w:webHidden/>
              </w:rPr>
              <w:fldChar w:fldCharType="begin"/>
            </w:r>
            <w:r w:rsidR="00460B38">
              <w:rPr>
                <w:webHidden/>
              </w:rPr>
              <w:instrText xml:space="preserve"> PAGEREF _Toc36022899 \h </w:instrText>
            </w:r>
            <w:r w:rsidR="00460B38">
              <w:rPr>
                <w:webHidden/>
              </w:rPr>
            </w:r>
            <w:r w:rsidR="00460B38">
              <w:rPr>
                <w:webHidden/>
              </w:rPr>
              <w:fldChar w:fldCharType="separate"/>
            </w:r>
            <w:r w:rsidR="00320DBD">
              <w:rPr>
                <w:webHidden/>
              </w:rPr>
              <w:t>35</w:t>
            </w:r>
            <w:r w:rsidR="00460B38">
              <w:rPr>
                <w:webHidden/>
              </w:rPr>
              <w:fldChar w:fldCharType="end"/>
            </w:r>
          </w:hyperlink>
        </w:p>
        <w:p w14:paraId="7C035F09" w14:textId="70068B99" w:rsidR="00460B38" w:rsidRDefault="006C6B99">
          <w:pPr>
            <w:pStyle w:val="Innehll2"/>
            <w:rPr>
              <w:rFonts w:asciiTheme="minorHAnsi" w:eastAsiaTheme="minorEastAsia" w:hAnsiTheme="minorHAnsi" w:cstheme="minorBidi"/>
              <w:sz w:val="22"/>
              <w:szCs w:val="22"/>
              <w:lang w:eastAsia="sv-SE"/>
            </w:rPr>
          </w:pPr>
          <w:hyperlink w:anchor="_Toc36022900" w:history="1">
            <w:r w:rsidR="00460B38" w:rsidRPr="001E7DE9">
              <w:rPr>
                <w:rStyle w:val="Hyperlnk"/>
                <w:rFonts w:eastAsiaTheme="majorEastAsia"/>
              </w:rPr>
              <w:t>2.8</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(2014:836) om näringsförbud</w:t>
            </w:r>
            <w:r w:rsidR="00460B38">
              <w:rPr>
                <w:webHidden/>
              </w:rPr>
              <w:tab/>
            </w:r>
            <w:r w:rsidR="00460B38">
              <w:rPr>
                <w:webHidden/>
              </w:rPr>
              <w:fldChar w:fldCharType="begin"/>
            </w:r>
            <w:r w:rsidR="00460B38">
              <w:rPr>
                <w:webHidden/>
              </w:rPr>
              <w:instrText xml:space="preserve"> PAGEREF _Toc36022900 \h </w:instrText>
            </w:r>
            <w:r w:rsidR="00460B38">
              <w:rPr>
                <w:webHidden/>
              </w:rPr>
            </w:r>
            <w:r w:rsidR="00460B38">
              <w:rPr>
                <w:webHidden/>
              </w:rPr>
              <w:fldChar w:fldCharType="separate"/>
            </w:r>
            <w:r w:rsidR="00320DBD">
              <w:rPr>
                <w:webHidden/>
              </w:rPr>
              <w:t>47</w:t>
            </w:r>
            <w:r w:rsidR="00460B38">
              <w:rPr>
                <w:webHidden/>
              </w:rPr>
              <w:fldChar w:fldCharType="end"/>
            </w:r>
          </w:hyperlink>
        </w:p>
        <w:p w14:paraId="2861DB1E" w14:textId="493CA2CE" w:rsidR="00460B38" w:rsidRDefault="006C6B99">
          <w:pPr>
            <w:pStyle w:val="Innehll2"/>
            <w:rPr>
              <w:rFonts w:asciiTheme="minorHAnsi" w:eastAsiaTheme="minorEastAsia" w:hAnsiTheme="minorHAnsi" w:cstheme="minorBidi"/>
              <w:sz w:val="22"/>
              <w:szCs w:val="22"/>
              <w:lang w:eastAsia="sv-SE"/>
            </w:rPr>
          </w:pPr>
          <w:hyperlink w:anchor="_Toc36022901" w:history="1">
            <w:r w:rsidR="00460B38" w:rsidRPr="001E7DE9">
              <w:rPr>
                <w:rStyle w:val="Hyperlnk"/>
                <w:rFonts w:eastAsiaTheme="majorEastAsia"/>
              </w:rPr>
              <w:t>2.9</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(2019:742) om tjänstepensionsföretag</w:t>
            </w:r>
            <w:r w:rsidR="00460B38">
              <w:rPr>
                <w:webHidden/>
              </w:rPr>
              <w:tab/>
            </w:r>
            <w:r w:rsidR="00460B38">
              <w:rPr>
                <w:webHidden/>
              </w:rPr>
              <w:fldChar w:fldCharType="begin"/>
            </w:r>
            <w:r w:rsidR="00460B38">
              <w:rPr>
                <w:webHidden/>
              </w:rPr>
              <w:instrText xml:space="preserve"> PAGEREF _Toc36022901 \h </w:instrText>
            </w:r>
            <w:r w:rsidR="00460B38">
              <w:rPr>
                <w:webHidden/>
              </w:rPr>
            </w:r>
            <w:r w:rsidR="00460B38">
              <w:rPr>
                <w:webHidden/>
              </w:rPr>
              <w:fldChar w:fldCharType="separate"/>
            </w:r>
            <w:r w:rsidR="00320DBD">
              <w:rPr>
                <w:webHidden/>
              </w:rPr>
              <w:t>49</w:t>
            </w:r>
            <w:r w:rsidR="00460B38">
              <w:rPr>
                <w:webHidden/>
              </w:rPr>
              <w:fldChar w:fldCharType="end"/>
            </w:r>
          </w:hyperlink>
        </w:p>
        <w:p w14:paraId="4D1FC605" w14:textId="1B9BD0DB"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02" w:history="1">
            <w:r w:rsidR="00460B38" w:rsidRPr="001E7DE9">
              <w:rPr>
                <w:rStyle w:val="Hyperlnk"/>
                <w:rFonts w:eastAsiaTheme="majorEastAsia"/>
              </w:rPr>
              <w:t>2.10</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 till lag om ändring i lagen (2020:000) om ändring i lagen (2014:836) om näringsförbud</w:t>
            </w:r>
            <w:r w:rsidR="00460B38">
              <w:rPr>
                <w:webHidden/>
              </w:rPr>
              <w:tab/>
            </w:r>
            <w:r w:rsidR="00460B38">
              <w:rPr>
                <w:webHidden/>
              </w:rPr>
              <w:fldChar w:fldCharType="begin"/>
            </w:r>
            <w:r w:rsidR="00460B38">
              <w:rPr>
                <w:webHidden/>
              </w:rPr>
              <w:instrText xml:space="preserve"> PAGEREF _Toc36022902 \h </w:instrText>
            </w:r>
            <w:r w:rsidR="00460B38">
              <w:rPr>
                <w:webHidden/>
              </w:rPr>
            </w:r>
            <w:r w:rsidR="00460B38">
              <w:rPr>
                <w:webHidden/>
              </w:rPr>
              <w:fldChar w:fldCharType="separate"/>
            </w:r>
            <w:r w:rsidR="00320DBD">
              <w:rPr>
                <w:webHidden/>
              </w:rPr>
              <w:t>54</w:t>
            </w:r>
            <w:r w:rsidR="00460B38">
              <w:rPr>
                <w:webHidden/>
              </w:rPr>
              <w:fldChar w:fldCharType="end"/>
            </w:r>
          </w:hyperlink>
        </w:p>
        <w:p w14:paraId="56FC8987" w14:textId="24219616" w:rsidR="00460B38" w:rsidRDefault="006C6B99">
          <w:pPr>
            <w:pStyle w:val="Innehll1"/>
            <w:rPr>
              <w:rFonts w:asciiTheme="minorHAnsi" w:eastAsiaTheme="minorEastAsia" w:hAnsiTheme="minorHAnsi"/>
              <w:sz w:val="22"/>
              <w:lang w:eastAsia="sv-SE"/>
            </w:rPr>
          </w:pPr>
          <w:hyperlink w:anchor="_Toc36022903" w:history="1">
            <w:r w:rsidR="00460B38" w:rsidRPr="001E7DE9">
              <w:rPr>
                <w:rStyle w:val="Hyperlnk"/>
              </w:rPr>
              <w:t>3</w:t>
            </w:r>
            <w:r w:rsidR="00460B38">
              <w:rPr>
                <w:rFonts w:asciiTheme="minorHAnsi" w:eastAsiaTheme="minorEastAsia" w:hAnsiTheme="minorHAnsi"/>
                <w:sz w:val="22"/>
                <w:lang w:eastAsia="sv-SE"/>
              </w:rPr>
              <w:tab/>
            </w:r>
            <w:r w:rsidR="00460B38" w:rsidRPr="001E7DE9">
              <w:rPr>
                <w:rStyle w:val="Hyperlnk"/>
              </w:rPr>
              <w:t>Ärendet och dess beredning</w:t>
            </w:r>
            <w:r w:rsidR="00460B38">
              <w:rPr>
                <w:webHidden/>
              </w:rPr>
              <w:tab/>
            </w:r>
            <w:r w:rsidR="00460B38">
              <w:rPr>
                <w:webHidden/>
              </w:rPr>
              <w:fldChar w:fldCharType="begin"/>
            </w:r>
            <w:r w:rsidR="00460B38">
              <w:rPr>
                <w:webHidden/>
              </w:rPr>
              <w:instrText xml:space="preserve"> PAGEREF _Toc36022903 \h </w:instrText>
            </w:r>
            <w:r w:rsidR="00460B38">
              <w:rPr>
                <w:webHidden/>
              </w:rPr>
            </w:r>
            <w:r w:rsidR="00460B38">
              <w:rPr>
                <w:webHidden/>
              </w:rPr>
              <w:fldChar w:fldCharType="separate"/>
            </w:r>
            <w:r w:rsidR="00320DBD">
              <w:rPr>
                <w:webHidden/>
              </w:rPr>
              <w:t>56</w:t>
            </w:r>
            <w:r w:rsidR="00460B38">
              <w:rPr>
                <w:webHidden/>
              </w:rPr>
              <w:fldChar w:fldCharType="end"/>
            </w:r>
          </w:hyperlink>
        </w:p>
        <w:p w14:paraId="3134E679" w14:textId="68B09F0B" w:rsidR="00460B38" w:rsidRDefault="006C6B99">
          <w:pPr>
            <w:pStyle w:val="Innehll1"/>
            <w:rPr>
              <w:rFonts w:asciiTheme="minorHAnsi" w:eastAsiaTheme="minorEastAsia" w:hAnsiTheme="minorHAnsi"/>
              <w:sz w:val="22"/>
              <w:lang w:eastAsia="sv-SE"/>
            </w:rPr>
          </w:pPr>
          <w:hyperlink w:anchor="_Toc36022904" w:history="1">
            <w:r w:rsidR="00460B38" w:rsidRPr="001E7DE9">
              <w:rPr>
                <w:rStyle w:val="Hyperlnk"/>
              </w:rPr>
              <w:t>4</w:t>
            </w:r>
            <w:r w:rsidR="00460B38">
              <w:rPr>
                <w:rFonts w:asciiTheme="minorHAnsi" w:eastAsiaTheme="minorEastAsia" w:hAnsiTheme="minorHAnsi"/>
                <w:sz w:val="22"/>
                <w:lang w:eastAsia="sv-SE"/>
              </w:rPr>
              <w:tab/>
            </w:r>
            <w:r w:rsidR="00460B38" w:rsidRPr="001E7DE9">
              <w:rPr>
                <w:rStyle w:val="Hyperlnk"/>
              </w:rPr>
              <w:t>Vissa ändringar i tryggandelagen</w:t>
            </w:r>
            <w:r w:rsidR="00460B38">
              <w:rPr>
                <w:webHidden/>
              </w:rPr>
              <w:tab/>
            </w:r>
            <w:r w:rsidR="00460B38">
              <w:rPr>
                <w:webHidden/>
              </w:rPr>
              <w:fldChar w:fldCharType="begin"/>
            </w:r>
            <w:r w:rsidR="00460B38">
              <w:rPr>
                <w:webHidden/>
              </w:rPr>
              <w:instrText xml:space="preserve"> PAGEREF _Toc36022904 \h </w:instrText>
            </w:r>
            <w:r w:rsidR="00460B38">
              <w:rPr>
                <w:webHidden/>
              </w:rPr>
            </w:r>
            <w:r w:rsidR="00460B38">
              <w:rPr>
                <w:webHidden/>
              </w:rPr>
              <w:fldChar w:fldCharType="separate"/>
            </w:r>
            <w:r w:rsidR="00320DBD">
              <w:rPr>
                <w:webHidden/>
              </w:rPr>
              <w:t>58</w:t>
            </w:r>
            <w:r w:rsidR="00460B38">
              <w:rPr>
                <w:webHidden/>
              </w:rPr>
              <w:fldChar w:fldCharType="end"/>
            </w:r>
          </w:hyperlink>
        </w:p>
        <w:p w14:paraId="557A6F0C" w14:textId="500A3586" w:rsidR="00460B38" w:rsidRDefault="006C6B99">
          <w:pPr>
            <w:pStyle w:val="Innehll2"/>
            <w:rPr>
              <w:rFonts w:asciiTheme="minorHAnsi" w:eastAsiaTheme="minorEastAsia" w:hAnsiTheme="minorHAnsi" w:cstheme="minorBidi"/>
              <w:sz w:val="22"/>
              <w:szCs w:val="22"/>
              <w:lang w:eastAsia="sv-SE"/>
            </w:rPr>
          </w:pPr>
          <w:hyperlink w:anchor="_Toc36022905" w:history="1">
            <w:r w:rsidR="00460B38" w:rsidRPr="001E7DE9">
              <w:rPr>
                <w:rStyle w:val="Hyperlnk"/>
                <w:rFonts w:eastAsiaTheme="majorEastAsia"/>
              </w:rPr>
              <w:t>4.1</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Bestämmelser om en pensionsstiftelses placeringar</w:t>
            </w:r>
            <w:r w:rsidR="00460B38">
              <w:rPr>
                <w:webHidden/>
              </w:rPr>
              <w:tab/>
            </w:r>
            <w:r w:rsidR="00460B38">
              <w:rPr>
                <w:webHidden/>
              </w:rPr>
              <w:fldChar w:fldCharType="begin"/>
            </w:r>
            <w:r w:rsidR="00460B38">
              <w:rPr>
                <w:webHidden/>
              </w:rPr>
              <w:instrText xml:space="preserve"> PAGEREF _Toc36022905 \h </w:instrText>
            </w:r>
            <w:r w:rsidR="00460B38">
              <w:rPr>
                <w:webHidden/>
              </w:rPr>
            </w:r>
            <w:r w:rsidR="00460B38">
              <w:rPr>
                <w:webHidden/>
              </w:rPr>
              <w:fldChar w:fldCharType="separate"/>
            </w:r>
            <w:r w:rsidR="00320DBD">
              <w:rPr>
                <w:webHidden/>
              </w:rPr>
              <w:t>58</w:t>
            </w:r>
            <w:r w:rsidR="00460B38">
              <w:rPr>
                <w:webHidden/>
              </w:rPr>
              <w:fldChar w:fldCharType="end"/>
            </w:r>
          </w:hyperlink>
        </w:p>
        <w:p w14:paraId="5502F6F3" w14:textId="4810D626" w:rsidR="00460B38" w:rsidRDefault="006C6B99">
          <w:pPr>
            <w:pStyle w:val="Innehll2"/>
            <w:rPr>
              <w:rFonts w:asciiTheme="minorHAnsi" w:eastAsiaTheme="minorEastAsia" w:hAnsiTheme="minorHAnsi" w:cstheme="minorBidi"/>
              <w:sz w:val="22"/>
              <w:szCs w:val="22"/>
              <w:lang w:eastAsia="sv-SE"/>
            </w:rPr>
          </w:pPr>
          <w:hyperlink w:anchor="_Toc36022906" w:history="1">
            <w:r w:rsidR="00460B38" w:rsidRPr="001E7DE9">
              <w:rPr>
                <w:rStyle w:val="Hyperlnk"/>
                <w:rFonts w:eastAsiaTheme="majorEastAsia"/>
              </w:rPr>
              <w:t>4.2</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Ytterligare information från arbetsgivare och pensionsstiftelser</w:t>
            </w:r>
            <w:r w:rsidR="00460B38">
              <w:rPr>
                <w:webHidden/>
              </w:rPr>
              <w:tab/>
            </w:r>
            <w:r w:rsidR="00460B38">
              <w:rPr>
                <w:webHidden/>
              </w:rPr>
              <w:fldChar w:fldCharType="begin"/>
            </w:r>
            <w:r w:rsidR="00460B38">
              <w:rPr>
                <w:webHidden/>
              </w:rPr>
              <w:instrText xml:space="preserve"> PAGEREF _Toc36022906 \h </w:instrText>
            </w:r>
            <w:r w:rsidR="00460B38">
              <w:rPr>
                <w:webHidden/>
              </w:rPr>
            </w:r>
            <w:r w:rsidR="00460B38">
              <w:rPr>
                <w:webHidden/>
              </w:rPr>
              <w:fldChar w:fldCharType="separate"/>
            </w:r>
            <w:r w:rsidR="00320DBD">
              <w:rPr>
                <w:webHidden/>
              </w:rPr>
              <w:t>60</w:t>
            </w:r>
            <w:r w:rsidR="00460B38">
              <w:rPr>
                <w:webHidden/>
              </w:rPr>
              <w:fldChar w:fldCharType="end"/>
            </w:r>
          </w:hyperlink>
        </w:p>
        <w:p w14:paraId="6DC8AF14" w14:textId="5EEAEE6A" w:rsidR="00460B38" w:rsidRDefault="006C6B99">
          <w:pPr>
            <w:pStyle w:val="Innehll2"/>
            <w:rPr>
              <w:rFonts w:asciiTheme="minorHAnsi" w:eastAsiaTheme="minorEastAsia" w:hAnsiTheme="minorHAnsi" w:cstheme="minorBidi"/>
              <w:sz w:val="22"/>
              <w:szCs w:val="22"/>
              <w:lang w:eastAsia="sv-SE"/>
            </w:rPr>
          </w:pPr>
          <w:hyperlink w:anchor="_Toc36022907" w:history="1">
            <w:r w:rsidR="00460B38" w:rsidRPr="001E7DE9">
              <w:rPr>
                <w:rStyle w:val="Hyperlnk"/>
                <w:rFonts w:eastAsiaTheme="majorEastAsia"/>
              </w:rPr>
              <w:t>4.3</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Ytterligare bestämmelser om lämplighetskrav för dem som är verksamma i en pensionsstiftelse</w:t>
            </w:r>
            <w:r w:rsidR="00460B38">
              <w:rPr>
                <w:webHidden/>
              </w:rPr>
              <w:tab/>
            </w:r>
            <w:r w:rsidR="00460B38">
              <w:rPr>
                <w:webHidden/>
              </w:rPr>
              <w:fldChar w:fldCharType="begin"/>
            </w:r>
            <w:r w:rsidR="00460B38">
              <w:rPr>
                <w:webHidden/>
              </w:rPr>
              <w:instrText xml:space="preserve"> PAGEREF _Toc36022907 \h </w:instrText>
            </w:r>
            <w:r w:rsidR="00460B38">
              <w:rPr>
                <w:webHidden/>
              </w:rPr>
            </w:r>
            <w:r w:rsidR="00460B38">
              <w:rPr>
                <w:webHidden/>
              </w:rPr>
              <w:fldChar w:fldCharType="separate"/>
            </w:r>
            <w:r w:rsidR="00320DBD">
              <w:rPr>
                <w:webHidden/>
              </w:rPr>
              <w:t>63</w:t>
            </w:r>
            <w:r w:rsidR="00460B38">
              <w:rPr>
                <w:webHidden/>
              </w:rPr>
              <w:fldChar w:fldCharType="end"/>
            </w:r>
          </w:hyperlink>
        </w:p>
        <w:p w14:paraId="46F17432" w14:textId="438BE745" w:rsidR="00460B38" w:rsidRDefault="006C6B99">
          <w:pPr>
            <w:pStyle w:val="Innehll2"/>
            <w:rPr>
              <w:rFonts w:asciiTheme="minorHAnsi" w:eastAsiaTheme="minorEastAsia" w:hAnsiTheme="minorHAnsi" w:cstheme="minorBidi"/>
              <w:sz w:val="22"/>
              <w:szCs w:val="22"/>
              <w:lang w:eastAsia="sv-SE"/>
            </w:rPr>
          </w:pPr>
          <w:hyperlink w:anchor="_Toc36022908" w:history="1">
            <w:r w:rsidR="00460B38" w:rsidRPr="001E7DE9">
              <w:rPr>
                <w:rStyle w:val="Hyperlnk"/>
                <w:rFonts w:eastAsiaTheme="majorEastAsia"/>
              </w:rPr>
              <w:t>4.4</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Tillsyn över pensionsstiftelser</w:t>
            </w:r>
            <w:r w:rsidR="00460B38">
              <w:rPr>
                <w:webHidden/>
              </w:rPr>
              <w:tab/>
            </w:r>
            <w:r w:rsidR="00460B38">
              <w:rPr>
                <w:webHidden/>
              </w:rPr>
              <w:fldChar w:fldCharType="begin"/>
            </w:r>
            <w:r w:rsidR="00460B38">
              <w:rPr>
                <w:webHidden/>
              </w:rPr>
              <w:instrText xml:space="preserve"> PAGEREF _Toc36022908 \h </w:instrText>
            </w:r>
            <w:r w:rsidR="00460B38">
              <w:rPr>
                <w:webHidden/>
              </w:rPr>
            </w:r>
            <w:r w:rsidR="00460B38">
              <w:rPr>
                <w:webHidden/>
              </w:rPr>
              <w:fldChar w:fldCharType="separate"/>
            </w:r>
            <w:r w:rsidR="00320DBD">
              <w:rPr>
                <w:webHidden/>
              </w:rPr>
              <w:t>65</w:t>
            </w:r>
            <w:r w:rsidR="00460B38">
              <w:rPr>
                <w:webHidden/>
              </w:rPr>
              <w:fldChar w:fldCharType="end"/>
            </w:r>
          </w:hyperlink>
        </w:p>
        <w:p w14:paraId="38038B97" w14:textId="0F8CA00B" w:rsidR="00460B38" w:rsidRDefault="006C6B99">
          <w:pPr>
            <w:pStyle w:val="Innehll1"/>
            <w:rPr>
              <w:rFonts w:asciiTheme="minorHAnsi" w:eastAsiaTheme="minorEastAsia" w:hAnsiTheme="minorHAnsi"/>
              <w:sz w:val="22"/>
              <w:lang w:eastAsia="sv-SE"/>
            </w:rPr>
          </w:pPr>
          <w:hyperlink w:anchor="_Toc36022909" w:history="1">
            <w:r w:rsidR="00460B38" w:rsidRPr="001E7DE9">
              <w:rPr>
                <w:rStyle w:val="Hyperlnk"/>
              </w:rPr>
              <w:t>5</w:t>
            </w:r>
            <w:r w:rsidR="00460B38">
              <w:rPr>
                <w:rFonts w:asciiTheme="minorHAnsi" w:eastAsiaTheme="minorEastAsia" w:hAnsiTheme="minorHAnsi"/>
                <w:sz w:val="22"/>
                <w:lang w:eastAsia="sv-SE"/>
              </w:rPr>
              <w:tab/>
            </w:r>
            <w:r w:rsidR="00460B38" w:rsidRPr="001E7DE9">
              <w:rPr>
                <w:rStyle w:val="Hyperlnk"/>
              </w:rPr>
              <w:t>Vissa ändringar för utländska försäkringsgivare och tjänstepensionsinstitut</w:t>
            </w:r>
            <w:r w:rsidR="00460B38">
              <w:rPr>
                <w:webHidden/>
              </w:rPr>
              <w:tab/>
            </w:r>
            <w:r w:rsidR="00460B38">
              <w:rPr>
                <w:webHidden/>
              </w:rPr>
              <w:fldChar w:fldCharType="begin"/>
            </w:r>
            <w:r w:rsidR="00460B38">
              <w:rPr>
                <w:webHidden/>
              </w:rPr>
              <w:instrText xml:space="preserve"> PAGEREF _Toc36022909 \h </w:instrText>
            </w:r>
            <w:r w:rsidR="00460B38">
              <w:rPr>
                <w:webHidden/>
              </w:rPr>
            </w:r>
            <w:r w:rsidR="00460B38">
              <w:rPr>
                <w:webHidden/>
              </w:rPr>
              <w:fldChar w:fldCharType="separate"/>
            </w:r>
            <w:r w:rsidR="00320DBD">
              <w:rPr>
                <w:webHidden/>
              </w:rPr>
              <w:t>70</w:t>
            </w:r>
            <w:r w:rsidR="00460B38">
              <w:rPr>
                <w:webHidden/>
              </w:rPr>
              <w:fldChar w:fldCharType="end"/>
            </w:r>
          </w:hyperlink>
        </w:p>
        <w:p w14:paraId="7B0EE922" w14:textId="778AEED5" w:rsidR="00460B38" w:rsidRDefault="006C6B99">
          <w:pPr>
            <w:pStyle w:val="Innehll2"/>
            <w:rPr>
              <w:rFonts w:asciiTheme="minorHAnsi" w:eastAsiaTheme="minorEastAsia" w:hAnsiTheme="minorHAnsi" w:cstheme="minorBidi"/>
              <w:sz w:val="22"/>
              <w:szCs w:val="22"/>
              <w:lang w:eastAsia="sv-SE"/>
            </w:rPr>
          </w:pPr>
          <w:hyperlink w:anchor="_Toc36022910" w:history="1">
            <w:r w:rsidR="00460B38" w:rsidRPr="001E7DE9">
              <w:rPr>
                <w:rStyle w:val="Hyperlnk"/>
                <w:rFonts w:eastAsiaTheme="majorEastAsia"/>
              </w:rPr>
              <w:t>5.1</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Särregleringen av EES-försäkringsgivares tjänstepensionsverksamhet</w:t>
            </w:r>
            <w:r w:rsidR="00460B38">
              <w:rPr>
                <w:webHidden/>
              </w:rPr>
              <w:tab/>
            </w:r>
            <w:r w:rsidR="00460B38">
              <w:rPr>
                <w:webHidden/>
              </w:rPr>
              <w:fldChar w:fldCharType="begin"/>
            </w:r>
            <w:r w:rsidR="00460B38">
              <w:rPr>
                <w:webHidden/>
              </w:rPr>
              <w:instrText xml:space="preserve"> PAGEREF _Toc36022910 \h </w:instrText>
            </w:r>
            <w:r w:rsidR="00460B38">
              <w:rPr>
                <w:webHidden/>
              </w:rPr>
            </w:r>
            <w:r w:rsidR="00460B38">
              <w:rPr>
                <w:webHidden/>
              </w:rPr>
              <w:fldChar w:fldCharType="separate"/>
            </w:r>
            <w:r w:rsidR="00320DBD">
              <w:rPr>
                <w:webHidden/>
              </w:rPr>
              <w:t>70</w:t>
            </w:r>
            <w:r w:rsidR="00460B38">
              <w:rPr>
                <w:webHidden/>
              </w:rPr>
              <w:fldChar w:fldCharType="end"/>
            </w:r>
          </w:hyperlink>
        </w:p>
        <w:p w14:paraId="0612AFEC" w14:textId="25F6194F" w:rsidR="00460B38" w:rsidRDefault="006C6B99">
          <w:pPr>
            <w:pStyle w:val="Innehll2"/>
            <w:rPr>
              <w:rFonts w:asciiTheme="minorHAnsi" w:eastAsiaTheme="minorEastAsia" w:hAnsiTheme="minorHAnsi" w:cstheme="minorBidi"/>
              <w:sz w:val="22"/>
              <w:szCs w:val="22"/>
              <w:lang w:eastAsia="sv-SE"/>
            </w:rPr>
          </w:pPr>
          <w:hyperlink w:anchor="_Toc36022911" w:history="1">
            <w:r w:rsidR="00460B38" w:rsidRPr="001E7DE9">
              <w:rPr>
                <w:rStyle w:val="Hyperlnk"/>
                <w:rFonts w:eastAsiaTheme="majorEastAsia"/>
              </w:rPr>
              <w:t>5.2</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Ingripanden mot utländska tjänstepensionsinstitut</w:t>
            </w:r>
            <w:r w:rsidR="00460B38">
              <w:rPr>
                <w:webHidden/>
              </w:rPr>
              <w:tab/>
            </w:r>
            <w:r w:rsidR="00460B38">
              <w:rPr>
                <w:webHidden/>
              </w:rPr>
              <w:fldChar w:fldCharType="begin"/>
            </w:r>
            <w:r w:rsidR="00460B38">
              <w:rPr>
                <w:webHidden/>
              </w:rPr>
              <w:instrText xml:space="preserve"> PAGEREF _Toc36022911 \h </w:instrText>
            </w:r>
            <w:r w:rsidR="00460B38">
              <w:rPr>
                <w:webHidden/>
              </w:rPr>
            </w:r>
            <w:r w:rsidR="00460B38">
              <w:rPr>
                <w:webHidden/>
              </w:rPr>
              <w:fldChar w:fldCharType="separate"/>
            </w:r>
            <w:r w:rsidR="00320DBD">
              <w:rPr>
                <w:webHidden/>
              </w:rPr>
              <w:t>73</w:t>
            </w:r>
            <w:r w:rsidR="00460B38">
              <w:rPr>
                <w:webHidden/>
              </w:rPr>
              <w:fldChar w:fldCharType="end"/>
            </w:r>
          </w:hyperlink>
        </w:p>
        <w:p w14:paraId="15F399DF" w14:textId="3E6D2468" w:rsidR="00460B38" w:rsidRDefault="006C6B99">
          <w:pPr>
            <w:pStyle w:val="Innehll1"/>
            <w:rPr>
              <w:rFonts w:asciiTheme="minorHAnsi" w:eastAsiaTheme="minorEastAsia" w:hAnsiTheme="minorHAnsi"/>
              <w:sz w:val="22"/>
              <w:lang w:eastAsia="sv-SE"/>
            </w:rPr>
          </w:pPr>
          <w:hyperlink w:anchor="_Toc36022912" w:history="1">
            <w:r w:rsidR="00460B38" w:rsidRPr="001E7DE9">
              <w:rPr>
                <w:rStyle w:val="Hyperlnk"/>
              </w:rPr>
              <w:t>6</w:t>
            </w:r>
            <w:r w:rsidR="00460B38">
              <w:rPr>
                <w:rFonts w:asciiTheme="minorHAnsi" w:eastAsiaTheme="minorEastAsia" w:hAnsiTheme="minorHAnsi"/>
                <w:sz w:val="22"/>
                <w:lang w:eastAsia="sv-SE"/>
              </w:rPr>
              <w:tab/>
            </w:r>
            <w:r w:rsidR="00460B38" w:rsidRPr="001E7DE9">
              <w:rPr>
                <w:rStyle w:val="Hyperlnk"/>
              </w:rPr>
              <w:t>Vissa ändringar i försäkringsrörelselagen och i de associationsrättsliga bestämmelserna för tjänstepensionsföretag</w:t>
            </w:r>
            <w:r w:rsidR="00460B38">
              <w:rPr>
                <w:webHidden/>
              </w:rPr>
              <w:tab/>
            </w:r>
            <w:r w:rsidR="00460B38">
              <w:rPr>
                <w:webHidden/>
              </w:rPr>
              <w:fldChar w:fldCharType="begin"/>
            </w:r>
            <w:r w:rsidR="00460B38">
              <w:rPr>
                <w:webHidden/>
              </w:rPr>
              <w:instrText xml:space="preserve"> PAGEREF _Toc36022912 \h </w:instrText>
            </w:r>
            <w:r w:rsidR="00460B38">
              <w:rPr>
                <w:webHidden/>
              </w:rPr>
            </w:r>
            <w:r w:rsidR="00460B38">
              <w:rPr>
                <w:webHidden/>
              </w:rPr>
              <w:fldChar w:fldCharType="separate"/>
            </w:r>
            <w:r w:rsidR="00320DBD">
              <w:rPr>
                <w:webHidden/>
              </w:rPr>
              <w:t>75</w:t>
            </w:r>
            <w:r w:rsidR="00460B38">
              <w:rPr>
                <w:webHidden/>
              </w:rPr>
              <w:fldChar w:fldCharType="end"/>
            </w:r>
          </w:hyperlink>
        </w:p>
        <w:p w14:paraId="3D62CF23" w14:textId="1F5DC644" w:rsidR="00460B38" w:rsidRDefault="006C6B99">
          <w:pPr>
            <w:pStyle w:val="Innehll2"/>
            <w:rPr>
              <w:rFonts w:asciiTheme="minorHAnsi" w:eastAsiaTheme="minorEastAsia" w:hAnsiTheme="minorHAnsi" w:cstheme="minorBidi"/>
              <w:sz w:val="22"/>
              <w:szCs w:val="22"/>
              <w:lang w:eastAsia="sv-SE"/>
            </w:rPr>
          </w:pPr>
          <w:hyperlink w:anchor="_Toc36022913" w:history="1">
            <w:r w:rsidR="00460B38" w:rsidRPr="001E7DE9">
              <w:rPr>
                <w:rStyle w:val="Hyperlnk"/>
                <w:rFonts w:eastAsiaTheme="majorEastAsia"/>
              </w:rPr>
              <w:t>6.1</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Associationsrättsliga bestämmelser för försäkringsföretag och tjänstepensionsföretag och vissa bestämmelser om ingripanden</w:t>
            </w:r>
            <w:r w:rsidR="00460B38">
              <w:rPr>
                <w:webHidden/>
              </w:rPr>
              <w:tab/>
            </w:r>
            <w:r w:rsidR="00460B38">
              <w:rPr>
                <w:webHidden/>
              </w:rPr>
              <w:fldChar w:fldCharType="begin"/>
            </w:r>
            <w:r w:rsidR="00460B38">
              <w:rPr>
                <w:webHidden/>
              </w:rPr>
              <w:instrText xml:space="preserve"> PAGEREF _Toc36022913 \h </w:instrText>
            </w:r>
            <w:r w:rsidR="00460B38">
              <w:rPr>
                <w:webHidden/>
              </w:rPr>
            </w:r>
            <w:r w:rsidR="00460B38">
              <w:rPr>
                <w:webHidden/>
              </w:rPr>
              <w:fldChar w:fldCharType="separate"/>
            </w:r>
            <w:r w:rsidR="00320DBD">
              <w:rPr>
                <w:webHidden/>
              </w:rPr>
              <w:t>75</w:t>
            </w:r>
            <w:r w:rsidR="00460B38">
              <w:rPr>
                <w:webHidden/>
              </w:rPr>
              <w:fldChar w:fldCharType="end"/>
            </w:r>
          </w:hyperlink>
        </w:p>
        <w:p w14:paraId="12B1445D" w14:textId="6EF0F609" w:rsidR="00460B38" w:rsidRDefault="006C6B99">
          <w:pPr>
            <w:pStyle w:val="Innehll2"/>
            <w:rPr>
              <w:rFonts w:asciiTheme="minorHAnsi" w:eastAsiaTheme="minorEastAsia" w:hAnsiTheme="minorHAnsi" w:cstheme="minorBidi"/>
              <w:sz w:val="22"/>
              <w:szCs w:val="22"/>
              <w:lang w:eastAsia="sv-SE"/>
            </w:rPr>
          </w:pPr>
          <w:hyperlink w:anchor="_Toc36022914" w:history="1">
            <w:r w:rsidR="00460B38" w:rsidRPr="001E7DE9">
              <w:rPr>
                <w:rStyle w:val="Hyperlnk"/>
                <w:rFonts w:eastAsiaTheme="majorEastAsia"/>
              </w:rPr>
              <w:t>6.2</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Överenskommelse om att utse grupptillsynsmyndighet</w:t>
            </w:r>
            <w:r w:rsidR="00460B38">
              <w:rPr>
                <w:webHidden/>
              </w:rPr>
              <w:tab/>
            </w:r>
            <w:r w:rsidR="00460B38">
              <w:rPr>
                <w:webHidden/>
              </w:rPr>
              <w:fldChar w:fldCharType="begin"/>
            </w:r>
            <w:r w:rsidR="00460B38">
              <w:rPr>
                <w:webHidden/>
              </w:rPr>
              <w:instrText xml:space="preserve"> PAGEREF _Toc36022914 \h </w:instrText>
            </w:r>
            <w:r w:rsidR="00460B38">
              <w:rPr>
                <w:webHidden/>
              </w:rPr>
            </w:r>
            <w:r w:rsidR="00460B38">
              <w:rPr>
                <w:webHidden/>
              </w:rPr>
              <w:fldChar w:fldCharType="separate"/>
            </w:r>
            <w:r w:rsidR="00320DBD">
              <w:rPr>
                <w:webHidden/>
              </w:rPr>
              <w:t>81</w:t>
            </w:r>
            <w:r w:rsidR="00460B38">
              <w:rPr>
                <w:webHidden/>
              </w:rPr>
              <w:fldChar w:fldCharType="end"/>
            </w:r>
          </w:hyperlink>
        </w:p>
        <w:p w14:paraId="359864AD" w14:textId="17E5168A" w:rsidR="00460B38" w:rsidRDefault="006C6B99">
          <w:pPr>
            <w:pStyle w:val="Innehll2"/>
            <w:rPr>
              <w:rFonts w:asciiTheme="minorHAnsi" w:eastAsiaTheme="minorEastAsia" w:hAnsiTheme="minorHAnsi" w:cstheme="minorBidi"/>
              <w:sz w:val="22"/>
              <w:szCs w:val="22"/>
              <w:lang w:eastAsia="sv-SE"/>
            </w:rPr>
          </w:pPr>
          <w:hyperlink w:anchor="_Toc36022915" w:history="1">
            <w:r w:rsidR="00460B38" w:rsidRPr="001E7DE9">
              <w:rPr>
                <w:rStyle w:val="Hyperlnk"/>
                <w:rFonts w:eastAsiaTheme="majorEastAsia"/>
              </w:rPr>
              <w:t>6.3</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Samordningsöverenskommelse</w:t>
            </w:r>
            <w:r w:rsidR="00460B38">
              <w:rPr>
                <w:webHidden/>
              </w:rPr>
              <w:tab/>
            </w:r>
            <w:r w:rsidR="00460B38">
              <w:rPr>
                <w:webHidden/>
              </w:rPr>
              <w:fldChar w:fldCharType="begin"/>
            </w:r>
            <w:r w:rsidR="00460B38">
              <w:rPr>
                <w:webHidden/>
              </w:rPr>
              <w:instrText xml:space="preserve"> PAGEREF _Toc36022915 \h </w:instrText>
            </w:r>
            <w:r w:rsidR="00460B38">
              <w:rPr>
                <w:webHidden/>
              </w:rPr>
            </w:r>
            <w:r w:rsidR="00460B38">
              <w:rPr>
                <w:webHidden/>
              </w:rPr>
              <w:fldChar w:fldCharType="separate"/>
            </w:r>
            <w:r w:rsidR="00320DBD">
              <w:rPr>
                <w:webHidden/>
              </w:rPr>
              <w:t>82</w:t>
            </w:r>
            <w:r w:rsidR="00460B38">
              <w:rPr>
                <w:webHidden/>
              </w:rPr>
              <w:fldChar w:fldCharType="end"/>
            </w:r>
          </w:hyperlink>
        </w:p>
        <w:p w14:paraId="325AFFDD" w14:textId="3A3F4467" w:rsidR="00460B38" w:rsidRDefault="006C6B99">
          <w:pPr>
            <w:pStyle w:val="Innehll2"/>
            <w:rPr>
              <w:rFonts w:asciiTheme="minorHAnsi" w:eastAsiaTheme="minorEastAsia" w:hAnsiTheme="minorHAnsi" w:cstheme="minorBidi"/>
              <w:sz w:val="22"/>
              <w:szCs w:val="22"/>
              <w:lang w:eastAsia="sv-SE"/>
            </w:rPr>
          </w:pPr>
          <w:hyperlink w:anchor="_Toc36022916" w:history="1">
            <w:r w:rsidR="00460B38" w:rsidRPr="001E7DE9">
              <w:rPr>
                <w:rStyle w:val="Hyperlnk"/>
                <w:rFonts w:eastAsiaTheme="majorEastAsia"/>
              </w:rPr>
              <w:t>6.4</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Möte i tillsynskollegiet</w:t>
            </w:r>
            <w:r w:rsidR="00460B38">
              <w:rPr>
                <w:webHidden/>
              </w:rPr>
              <w:tab/>
            </w:r>
            <w:r w:rsidR="00460B38">
              <w:rPr>
                <w:webHidden/>
              </w:rPr>
              <w:fldChar w:fldCharType="begin"/>
            </w:r>
            <w:r w:rsidR="00460B38">
              <w:rPr>
                <w:webHidden/>
              </w:rPr>
              <w:instrText xml:space="preserve"> PAGEREF _Toc36022916 \h </w:instrText>
            </w:r>
            <w:r w:rsidR="00460B38">
              <w:rPr>
                <w:webHidden/>
              </w:rPr>
            </w:r>
            <w:r w:rsidR="00460B38">
              <w:rPr>
                <w:webHidden/>
              </w:rPr>
              <w:fldChar w:fldCharType="separate"/>
            </w:r>
            <w:r w:rsidR="00320DBD">
              <w:rPr>
                <w:webHidden/>
              </w:rPr>
              <w:t>84</w:t>
            </w:r>
            <w:r w:rsidR="00460B38">
              <w:rPr>
                <w:webHidden/>
              </w:rPr>
              <w:fldChar w:fldCharType="end"/>
            </w:r>
          </w:hyperlink>
        </w:p>
        <w:p w14:paraId="681691E8" w14:textId="53980435" w:rsidR="00460B38" w:rsidRDefault="006C6B99">
          <w:pPr>
            <w:pStyle w:val="Innehll2"/>
            <w:rPr>
              <w:rFonts w:asciiTheme="minorHAnsi" w:eastAsiaTheme="minorEastAsia" w:hAnsiTheme="minorHAnsi" w:cstheme="minorBidi"/>
              <w:sz w:val="22"/>
              <w:szCs w:val="22"/>
              <w:lang w:eastAsia="sv-SE"/>
            </w:rPr>
          </w:pPr>
          <w:hyperlink w:anchor="_Toc36022917" w:history="1">
            <w:r w:rsidR="00460B38" w:rsidRPr="001E7DE9">
              <w:rPr>
                <w:rStyle w:val="Hyperlnk"/>
                <w:rFonts w:eastAsiaTheme="majorEastAsia"/>
              </w:rPr>
              <w:t>6.5</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Samråd med behöriga myndigheter inom ett tillsynskollegium</w:t>
            </w:r>
            <w:r w:rsidR="00460B38">
              <w:rPr>
                <w:webHidden/>
              </w:rPr>
              <w:tab/>
            </w:r>
            <w:r w:rsidR="00460B38">
              <w:rPr>
                <w:webHidden/>
              </w:rPr>
              <w:fldChar w:fldCharType="begin"/>
            </w:r>
            <w:r w:rsidR="00460B38">
              <w:rPr>
                <w:webHidden/>
              </w:rPr>
              <w:instrText xml:space="preserve"> PAGEREF _Toc36022917 \h </w:instrText>
            </w:r>
            <w:r w:rsidR="00460B38">
              <w:rPr>
                <w:webHidden/>
              </w:rPr>
            </w:r>
            <w:r w:rsidR="00460B38">
              <w:rPr>
                <w:webHidden/>
              </w:rPr>
              <w:fldChar w:fldCharType="separate"/>
            </w:r>
            <w:r w:rsidR="00320DBD">
              <w:rPr>
                <w:webHidden/>
              </w:rPr>
              <w:t>86</w:t>
            </w:r>
            <w:r w:rsidR="00460B38">
              <w:rPr>
                <w:webHidden/>
              </w:rPr>
              <w:fldChar w:fldCharType="end"/>
            </w:r>
          </w:hyperlink>
        </w:p>
        <w:p w14:paraId="44E85C34" w14:textId="648D452B" w:rsidR="00460B38" w:rsidRDefault="006C6B99">
          <w:pPr>
            <w:pStyle w:val="Innehll2"/>
            <w:rPr>
              <w:rFonts w:asciiTheme="minorHAnsi" w:eastAsiaTheme="minorEastAsia" w:hAnsiTheme="minorHAnsi" w:cstheme="minorBidi"/>
              <w:sz w:val="22"/>
              <w:szCs w:val="22"/>
              <w:lang w:eastAsia="sv-SE"/>
            </w:rPr>
          </w:pPr>
          <w:hyperlink w:anchor="_Toc36022918" w:history="1">
            <w:r w:rsidR="00460B38" w:rsidRPr="001E7DE9">
              <w:rPr>
                <w:rStyle w:val="Hyperlnk"/>
                <w:rFonts w:eastAsiaTheme="majorEastAsia"/>
              </w:rPr>
              <w:t>6.6</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Inhämtande av information med hjälp av en behörig myndighet</w:t>
            </w:r>
            <w:r w:rsidR="00460B38">
              <w:rPr>
                <w:webHidden/>
              </w:rPr>
              <w:tab/>
            </w:r>
            <w:r w:rsidR="00460B38">
              <w:rPr>
                <w:webHidden/>
              </w:rPr>
              <w:fldChar w:fldCharType="begin"/>
            </w:r>
            <w:r w:rsidR="00460B38">
              <w:rPr>
                <w:webHidden/>
              </w:rPr>
              <w:instrText xml:space="preserve"> PAGEREF _Toc36022918 \h </w:instrText>
            </w:r>
            <w:r w:rsidR="00460B38">
              <w:rPr>
                <w:webHidden/>
              </w:rPr>
            </w:r>
            <w:r w:rsidR="00460B38">
              <w:rPr>
                <w:webHidden/>
              </w:rPr>
              <w:fldChar w:fldCharType="separate"/>
            </w:r>
            <w:r w:rsidR="00320DBD">
              <w:rPr>
                <w:webHidden/>
              </w:rPr>
              <w:t>88</w:t>
            </w:r>
            <w:r w:rsidR="00460B38">
              <w:rPr>
                <w:webHidden/>
              </w:rPr>
              <w:fldChar w:fldCharType="end"/>
            </w:r>
          </w:hyperlink>
        </w:p>
        <w:p w14:paraId="21261873" w14:textId="0B74A622" w:rsidR="00460B38" w:rsidRDefault="006C6B99">
          <w:pPr>
            <w:pStyle w:val="Innehll2"/>
            <w:rPr>
              <w:rFonts w:asciiTheme="minorHAnsi" w:eastAsiaTheme="minorEastAsia" w:hAnsiTheme="minorHAnsi" w:cstheme="minorBidi"/>
              <w:sz w:val="22"/>
              <w:szCs w:val="22"/>
              <w:lang w:eastAsia="sv-SE"/>
            </w:rPr>
          </w:pPr>
          <w:hyperlink w:anchor="_Toc36022919" w:history="1">
            <w:r w:rsidR="00460B38" w:rsidRPr="001E7DE9">
              <w:rPr>
                <w:rStyle w:val="Hyperlnk"/>
                <w:rFonts w:eastAsiaTheme="majorEastAsia"/>
              </w:rPr>
              <w:t>6.7</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Lägesrapport</w:t>
            </w:r>
            <w:r w:rsidR="00460B38">
              <w:rPr>
                <w:webHidden/>
              </w:rPr>
              <w:tab/>
            </w:r>
            <w:r w:rsidR="00460B38">
              <w:rPr>
                <w:webHidden/>
              </w:rPr>
              <w:fldChar w:fldCharType="begin"/>
            </w:r>
            <w:r w:rsidR="00460B38">
              <w:rPr>
                <w:webHidden/>
              </w:rPr>
              <w:instrText xml:space="preserve"> PAGEREF _Toc36022919 \h </w:instrText>
            </w:r>
            <w:r w:rsidR="00460B38">
              <w:rPr>
                <w:webHidden/>
              </w:rPr>
            </w:r>
            <w:r w:rsidR="00460B38">
              <w:rPr>
                <w:webHidden/>
              </w:rPr>
              <w:fldChar w:fldCharType="separate"/>
            </w:r>
            <w:r w:rsidR="00320DBD">
              <w:rPr>
                <w:webHidden/>
              </w:rPr>
              <w:t>89</w:t>
            </w:r>
            <w:r w:rsidR="00460B38">
              <w:rPr>
                <w:webHidden/>
              </w:rPr>
              <w:fldChar w:fldCharType="end"/>
            </w:r>
          </w:hyperlink>
        </w:p>
        <w:p w14:paraId="4D84BA49" w14:textId="0C654621" w:rsidR="00460B38" w:rsidRDefault="006C6B99">
          <w:pPr>
            <w:pStyle w:val="Innehll1"/>
            <w:rPr>
              <w:rFonts w:asciiTheme="minorHAnsi" w:eastAsiaTheme="minorEastAsia" w:hAnsiTheme="minorHAnsi"/>
              <w:sz w:val="22"/>
              <w:lang w:eastAsia="sv-SE"/>
            </w:rPr>
          </w:pPr>
          <w:hyperlink w:anchor="_Toc36022920" w:history="1">
            <w:r w:rsidR="00460B38" w:rsidRPr="001E7DE9">
              <w:rPr>
                <w:rStyle w:val="Hyperlnk"/>
              </w:rPr>
              <w:t>7</w:t>
            </w:r>
            <w:r w:rsidR="00460B38">
              <w:rPr>
                <w:rFonts w:asciiTheme="minorHAnsi" w:eastAsiaTheme="minorEastAsia" w:hAnsiTheme="minorHAnsi"/>
                <w:sz w:val="22"/>
                <w:lang w:eastAsia="sv-SE"/>
              </w:rPr>
              <w:tab/>
            </w:r>
            <w:r w:rsidR="00460B38" w:rsidRPr="001E7DE9">
              <w:rPr>
                <w:rStyle w:val="Hyperlnk"/>
              </w:rPr>
              <w:t>Vissa ändringar i reglerna om grupptillsyn för tjänstepensionsföretag</w:t>
            </w:r>
            <w:r w:rsidR="00460B38">
              <w:rPr>
                <w:webHidden/>
              </w:rPr>
              <w:tab/>
            </w:r>
            <w:r w:rsidR="00460B38">
              <w:rPr>
                <w:webHidden/>
              </w:rPr>
              <w:fldChar w:fldCharType="begin"/>
            </w:r>
            <w:r w:rsidR="00460B38">
              <w:rPr>
                <w:webHidden/>
              </w:rPr>
              <w:instrText xml:space="preserve"> PAGEREF _Toc36022920 \h </w:instrText>
            </w:r>
            <w:r w:rsidR="00460B38">
              <w:rPr>
                <w:webHidden/>
              </w:rPr>
            </w:r>
            <w:r w:rsidR="00460B38">
              <w:rPr>
                <w:webHidden/>
              </w:rPr>
              <w:fldChar w:fldCharType="separate"/>
            </w:r>
            <w:r w:rsidR="00320DBD">
              <w:rPr>
                <w:webHidden/>
              </w:rPr>
              <w:t>90</w:t>
            </w:r>
            <w:r w:rsidR="00460B38">
              <w:rPr>
                <w:webHidden/>
              </w:rPr>
              <w:fldChar w:fldCharType="end"/>
            </w:r>
          </w:hyperlink>
        </w:p>
        <w:p w14:paraId="77EB596F" w14:textId="4B56D576" w:rsidR="00460B38" w:rsidRDefault="006C6B99">
          <w:pPr>
            <w:pStyle w:val="Innehll2"/>
            <w:rPr>
              <w:rFonts w:asciiTheme="minorHAnsi" w:eastAsiaTheme="minorEastAsia" w:hAnsiTheme="minorHAnsi" w:cstheme="minorBidi"/>
              <w:sz w:val="22"/>
              <w:szCs w:val="22"/>
              <w:lang w:eastAsia="sv-SE"/>
            </w:rPr>
          </w:pPr>
          <w:hyperlink w:anchor="_Toc36022921" w:history="1">
            <w:r w:rsidR="00460B38" w:rsidRPr="001E7DE9">
              <w:rPr>
                <w:rStyle w:val="Hyperlnk"/>
                <w:rFonts w:eastAsiaTheme="majorEastAsia"/>
              </w:rPr>
              <w:t>7.1</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Nivån för grupptillsyn</w:t>
            </w:r>
            <w:r w:rsidR="00460B38">
              <w:rPr>
                <w:webHidden/>
              </w:rPr>
              <w:tab/>
            </w:r>
            <w:r w:rsidR="00460B38">
              <w:rPr>
                <w:webHidden/>
              </w:rPr>
              <w:fldChar w:fldCharType="begin"/>
            </w:r>
            <w:r w:rsidR="00460B38">
              <w:rPr>
                <w:webHidden/>
              </w:rPr>
              <w:instrText xml:space="preserve"> PAGEREF _Toc36022921 \h </w:instrText>
            </w:r>
            <w:r w:rsidR="00460B38">
              <w:rPr>
                <w:webHidden/>
              </w:rPr>
            </w:r>
            <w:r w:rsidR="00460B38">
              <w:rPr>
                <w:webHidden/>
              </w:rPr>
              <w:fldChar w:fldCharType="separate"/>
            </w:r>
            <w:r w:rsidR="00320DBD">
              <w:rPr>
                <w:webHidden/>
              </w:rPr>
              <w:t>90</w:t>
            </w:r>
            <w:r w:rsidR="00460B38">
              <w:rPr>
                <w:webHidden/>
              </w:rPr>
              <w:fldChar w:fldCharType="end"/>
            </w:r>
          </w:hyperlink>
        </w:p>
        <w:p w14:paraId="1AD2EC24" w14:textId="290ECB40" w:rsidR="00460B38" w:rsidRDefault="006C6B99">
          <w:pPr>
            <w:pStyle w:val="Innehll2"/>
            <w:rPr>
              <w:rFonts w:asciiTheme="minorHAnsi" w:eastAsiaTheme="minorEastAsia" w:hAnsiTheme="minorHAnsi" w:cstheme="minorBidi"/>
              <w:sz w:val="22"/>
              <w:szCs w:val="22"/>
              <w:lang w:eastAsia="sv-SE"/>
            </w:rPr>
          </w:pPr>
          <w:hyperlink w:anchor="_Toc36022922" w:history="1">
            <w:r w:rsidR="00460B38" w:rsidRPr="001E7DE9">
              <w:rPr>
                <w:rStyle w:val="Hyperlnk"/>
                <w:rFonts w:eastAsiaTheme="majorEastAsia"/>
              </w:rPr>
              <w:t>7.2</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Beslut om undantag från rapportering av väsentliga riskkoncentrationer och betydande transaktioner inom en grupp</w:t>
            </w:r>
            <w:r w:rsidR="00460B38">
              <w:rPr>
                <w:webHidden/>
              </w:rPr>
              <w:tab/>
            </w:r>
            <w:r w:rsidR="00460B38">
              <w:rPr>
                <w:webHidden/>
              </w:rPr>
              <w:fldChar w:fldCharType="begin"/>
            </w:r>
            <w:r w:rsidR="00460B38">
              <w:rPr>
                <w:webHidden/>
              </w:rPr>
              <w:instrText xml:space="preserve"> PAGEREF _Toc36022922 \h </w:instrText>
            </w:r>
            <w:r w:rsidR="00460B38">
              <w:rPr>
                <w:webHidden/>
              </w:rPr>
            </w:r>
            <w:r w:rsidR="00460B38">
              <w:rPr>
                <w:webHidden/>
              </w:rPr>
              <w:fldChar w:fldCharType="separate"/>
            </w:r>
            <w:r w:rsidR="00320DBD">
              <w:rPr>
                <w:webHidden/>
              </w:rPr>
              <w:t>93</w:t>
            </w:r>
            <w:r w:rsidR="00460B38">
              <w:rPr>
                <w:webHidden/>
              </w:rPr>
              <w:fldChar w:fldCharType="end"/>
            </w:r>
          </w:hyperlink>
        </w:p>
        <w:p w14:paraId="28B9DB73" w14:textId="605AC37D" w:rsidR="00460B38" w:rsidRDefault="006C6B99">
          <w:pPr>
            <w:pStyle w:val="Innehll2"/>
            <w:rPr>
              <w:rFonts w:asciiTheme="minorHAnsi" w:eastAsiaTheme="minorEastAsia" w:hAnsiTheme="minorHAnsi" w:cstheme="minorBidi"/>
              <w:sz w:val="22"/>
              <w:szCs w:val="22"/>
              <w:lang w:eastAsia="sv-SE"/>
            </w:rPr>
          </w:pPr>
          <w:hyperlink w:anchor="_Toc36022923" w:history="1">
            <w:r w:rsidR="00460B38" w:rsidRPr="001E7DE9">
              <w:rPr>
                <w:rStyle w:val="Hyperlnk"/>
                <w:rFonts w:eastAsiaTheme="majorEastAsia"/>
              </w:rPr>
              <w:t>7.3</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Beräkning och rapportering av den gruppbaserade kapitalbasen och det gruppbaserade kapitalkravet</w:t>
            </w:r>
            <w:r w:rsidR="00460B38">
              <w:rPr>
                <w:webHidden/>
              </w:rPr>
              <w:tab/>
            </w:r>
            <w:r w:rsidR="00460B38">
              <w:rPr>
                <w:webHidden/>
              </w:rPr>
              <w:fldChar w:fldCharType="begin"/>
            </w:r>
            <w:r w:rsidR="00460B38">
              <w:rPr>
                <w:webHidden/>
              </w:rPr>
              <w:instrText xml:space="preserve"> PAGEREF _Toc36022923 \h </w:instrText>
            </w:r>
            <w:r w:rsidR="00460B38">
              <w:rPr>
                <w:webHidden/>
              </w:rPr>
            </w:r>
            <w:r w:rsidR="00460B38">
              <w:rPr>
                <w:webHidden/>
              </w:rPr>
              <w:fldChar w:fldCharType="separate"/>
            </w:r>
            <w:r w:rsidR="00320DBD">
              <w:rPr>
                <w:webHidden/>
              </w:rPr>
              <w:t>102</w:t>
            </w:r>
            <w:r w:rsidR="00460B38">
              <w:rPr>
                <w:webHidden/>
              </w:rPr>
              <w:fldChar w:fldCharType="end"/>
            </w:r>
          </w:hyperlink>
        </w:p>
        <w:p w14:paraId="7D24915B" w14:textId="4E4629A2" w:rsidR="00460B38" w:rsidRDefault="006C6B99">
          <w:pPr>
            <w:pStyle w:val="Innehll2"/>
            <w:rPr>
              <w:rFonts w:asciiTheme="minorHAnsi" w:eastAsiaTheme="minorEastAsia" w:hAnsiTheme="minorHAnsi" w:cstheme="minorBidi"/>
              <w:sz w:val="22"/>
              <w:szCs w:val="22"/>
              <w:lang w:eastAsia="sv-SE"/>
            </w:rPr>
          </w:pPr>
          <w:hyperlink w:anchor="_Toc36022924" w:history="1">
            <w:r w:rsidR="00460B38" w:rsidRPr="001E7DE9">
              <w:rPr>
                <w:rStyle w:val="Hyperlnk"/>
                <w:rFonts w:eastAsiaTheme="majorEastAsia"/>
              </w:rPr>
              <w:t>7.4</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Upplysningar till Finansinspektionen om transaktioner som ska rapporteras vid begränsad grupptillsyn</w:t>
            </w:r>
            <w:r w:rsidR="00460B38">
              <w:rPr>
                <w:webHidden/>
              </w:rPr>
              <w:tab/>
            </w:r>
            <w:r w:rsidR="00460B38">
              <w:rPr>
                <w:webHidden/>
              </w:rPr>
              <w:fldChar w:fldCharType="begin"/>
            </w:r>
            <w:r w:rsidR="00460B38">
              <w:rPr>
                <w:webHidden/>
              </w:rPr>
              <w:instrText xml:space="preserve"> PAGEREF _Toc36022924 \h </w:instrText>
            </w:r>
            <w:r w:rsidR="00460B38">
              <w:rPr>
                <w:webHidden/>
              </w:rPr>
            </w:r>
            <w:r w:rsidR="00460B38">
              <w:rPr>
                <w:webHidden/>
              </w:rPr>
              <w:fldChar w:fldCharType="separate"/>
            </w:r>
            <w:r w:rsidR="00320DBD">
              <w:rPr>
                <w:webHidden/>
              </w:rPr>
              <w:t>104</w:t>
            </w:r>
            <w:r w:rsidR="00460B38">
              <w:rPr>
                <w:webHidden/>
              </w:rPr>
              <w:fldChar w:fldCharType="end"/>
            </w:r>
          </w:hyperlink>
        </w:p>
        <w:p w14:paraId="7EE9544E" w14:textId="549973A2" w:rsidR="00460B38" w:rsidRDefault="006C6B99">
          <w:pPr>
            <w:pStyle w:val="Innehll2"/>
            <w:rPr>
              <w:rFonts w:asciiTheme="minorHAnsi" w:eastAsiaTheme="minorEastAsia" w:hAnsiTheme="minorHAnsi" w:cstheme="minorBidi"/>
              <w:sz w:val="22"/>
              <w:szCs w:val="22"/>
              <w:lang w:eastAsia="sv-SE"/>
            </w:rPr>
          </w:pPr>
          <w:hyperlink w:anchor="_Toc36022925" w:history="1">
            <w:r w:rsidR="00460B38" w:rsidRPr="001E7DE9">
              <w:rPr>
                <w:rStyle w:val="Hyperlnk"/>
                <w:rFonts w:eastAsiaTheme="majorEastAsia"/>
              </w:rPr>
              <w:t>7.5</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Uppgifter till brottsutredande myndigheter</w:t>
            </w:r>
            <w:r w:rsidR="00460B38">
              <w:rPr>
                <w:webHidden/>
              </w:rPr>
              <w:tab/>
            </w:r>
            <w:r w:rsidR="00460B38">
              <w:rPr>
                <w:webHidden/>
              </w:rPr>
              <w:fldChar w:fldCharType="begin"/>
            </w:r>
            <w:r w:rsidR="00460B38">
              <w:rPr>
                <w:webHidden/>
              </w:rPr>
              <w:instrText xml:space="preserve"> PAGEREF _Toc36022925 \h </w:instrText>
            </w:r>
            <w:r w:rsidR="00460B38">
              <w:rPr>
                <w:webHidden/>
              </w:rPr>
            </w:r>
            <w:r w:rsidR="00460B38">
              <w:rPr>
                <w:webHidden/>
              </w:rPr>
              <w:fldChar w:fldCharType="separate"/>
            </w:r>
            <w:r w:rsidR="00320DBD">
              <w:rPr>
                <w:webHidden/>
              </w:rPr>
              <w:t>105</w:t>
            </w:r>
            <w:r w:rsidR="00460B38">
              <w:rPr>
                <w:webHidden/>
              </w:rPr>
              <w:fldChar w:fldCharType="end"/>
            </w:r>
          </w:hyperlink>
        </w:p>
        <w:p w14:paraId="5854251A" w14:textId="7F4D3161" w:rsidR="00460B38" w:rsidRDefault="006C6B99">
          <w:pPr>
            <w:pStyle w:val="Innehll1"/>
            <w:rPr>
              <w:rFonts w:asciiTheme="minorHAnsi" w:eastAsiaTheme="minorEastAsia" w:hAnsiTheme="minorHAnsi"/>
              <w:sz w:val="22"/>
              <w:lang w:eastAsia="sv-SE"/>
            </w:rPr>
          </w:pPr>
          <w:hyperlink w:anchor="_Toc36022926" w:history="1">
            <w:r w:rsidR="00460B38" w:rsidRPr="001E7DE9">
              <w:rPr>
                <w:rStyle w:val="Hyperlnk"/>
              </w:rPr>
              <w:t>8</w:t>
            </w:r>
            <w:r w:rsidR="00460B38">
              <w:rPr>
                <w:rFonts w:asciiTheme="minorHAnsi" w:eastAsiaTheme="minorEastAsia" w:hAnsiTheme="minorHAnsi"/>
                <w:sz w:val="22"/>
                <w:lang w:eastAsia="sv-SE"/>
              </w:rPr>
              <w:tab/>
            </w:r>
            <w:r w:rsidR="00460B38" w:rsidRPr="001E7DE9">
              <w:rPr>
                <w:rStyle w:val="Hyperlnk"/>
              </w:rPr>
              <w:t>Ändringar i vissa andra lagar</w:t>
            </w:r>
            <w:r w:rsidR="00460B38">
              <w:rPr>
                <w:webHidden/>
              </w:rPr>
              <w:tab/>
            </w:r>
            <w:r w:rsidR="00460B38">
              <w:rPr>
                <w:webHidden/>
              </w:rPr>
              <w:fldChar w:fldCharType="begin"/>
            </w:r>
            <w:r w:rsidR="00460B38">
              <w:rPr>
                <w:webHidden/>
              </w:rPr>
              <w:instrText xml:space="preserve"> PAGEREF _Toc36022926 \h </w:instrText>
            </w:r>
            <w:r w:rsidR="00460B38">
              <w:rPr>
                <w:webHidden/>
              </w:rPr>
            </w:r>
            <w:r w:rsidR="00460B38">
              <w:rPr>
                <w:webHidden/>
              </w:rPr>
              <w:fldChar w:fldCharType="separate"/>
            </w:r>
            <w:r w:rsidR="00320DBD">
              <w:rPr>
                <w:webHidden/>
              </w:rPr>
              <w:t>106</w:t>
            </w:r>
            <w:r w:rsidR="00460B38">
              <w:rPr>
                <w:webHidden/>
              </w:rPr>
              <w:fldChar w:fldCharType="end"/>
            </w:r>
          </w:hyperlink>
        </w:p>
        <w:p w14:paraId="2F203E86" w14:textId="0C6AA5B6" w:rsidR="00460B38" w:rsidRDefault="006C6B99">
          <w:pPr>
            <w:pStyle w:val="Innehll1"/>
            <w:rPr>
              <w:rFonts w:asciiTheme="minorHAnsi" w:eastAsiaTheme="minorEastAsia" w:hAnsiTheme="minorHAnsi"/>
              <w:sz w:val="22"/>
              <w:lang w:eastAsia="sv-SE"/>
            </w:rPr>
          </w:pPr>
          <w:hyperlink w:anchor="_Toc36022927" w:history="1">
            <w:r w:rsidR="00460B38" w:rsidRPr="001E7DE9">
              <w:rPr>
                <w:rStyle w:val="Hyperlnk"/>
              </w:rPr>
              <w:t>9</w:t>
            </w:r>
            <w:r w:rsidR="00460B38">
              <w:rPr>
                <w:rFonts w:asciiTheme="minorHAnsi" w:eastAsiaTheme="minorEastAsia" w:hAnsiTheme="minorHAnsi"/>
                <w:sz w:val="22"/>
                <w:lang w:eastAsia="sv-SE"/>
              </w:rPr>
              <w:tab/>
            </w:r>
            <w:r w:rsidR="00460B38" w:rsidRPr="001E7DE9">
              <w:rPr>
                <w:rStyle w:val="Hyperlnk"/>
              </w:rPr>
              <w:t>Ikraftträdande- och övergångsbestämmelser</w:t>
            </w:r>
            <w:r w:rsidR="00460B38">
              <w:rPr>
                <w:webHidden/>
              </w:rPr>
              <w:tab/>
            </w:r>
            <w:r w:rsidR="00460B38">
              <w:rPr>
                <w:webHidden/>
              </w:rPr>
              <w:fldChar w:fldCharType="begin"/>
            </w:r>
            <w:r w:rsidR="00460B38">
              <w:rPr>
                <w:webHidden/>
              </w:rPr>
              <w:instrText xml:space="preserve"> PAGEREF _Toc36022927 \h </w:instrText>
            </w:r>
            <w:r w:rsidR="00460B38">
              <w:rPr>
                <w:webHidden/>
              </w:rPr>
            </w:r>
            <w:r w:rsidR="00460B38">
              <w:rPr>
                <w:webHidden/>
              </w:rPr>
              <w:fldChar w:fldCharType="separate"/>
            </w:r>
            <w:r w:rsidR="00320DBD">
              <w:rPr>
                <w:webHidden/>
              </w:rPr>
              <w:t>109</w:t>
            </w:r>
            <w:r w:rsidR="00460B38">
              <w:rPr>
                <w:webHidden/>
              </w:rPr>
              <w:fldChar w:fldCharType="end"/>
            </w:r>
          </w:hyperlink>
        </w:p>
        <w:p w14:paraId="030B59A0" w14:textId="0011650A" w:rsidR="00460B38" w:rsidRDefault="006C6B99">
          <w:pPr>
            <w:pStyle w:val="Innehll1"/>
            <w:rPr>
              <w:rFonts w:asciiTheme="minorHAnsi" w:eastAsiaTheme="minorEastAsia" w:hAnsiTheme="minorHAnsi"/>
              <w:sz w:val="22"/>
              <w:lang w:eastAsia="sv-SE"/>
            </w:rPr>
          </w:pPr>
          <w:hyperlink w:anchor="_Toc36022928" w:history="1">
            <w:r w:rsidR="00460B38" w:rsidRPr="001E7DE9">
              <w:rPr>
                <w:rStyle w:val="Hyperlnk"/>
              </w:rPr>
              <w:t>10</w:t>
            </w:r>
            <w:r w:rsidR="00460B38">
              <w:rPr>
                <w:rFonts w:asciiTheme="minorHAnsi" w:eastAsiaTheme="minorEastAsia" w:hAnsiTheme="minorHAnsi"/>
                <w:sz w:val="22"/>
                <w:lang w:eastAsia="sv-SE"/>
              </w:rPr>
              <w:tab/>
            </w:r>
            <w:r w:rsidR="00460B38" w:rsidRPr="001E7DE9">
              <w:rPr>
                <w:rStyle w:val="Hyperlnk"/>
              </w:rPr>
              <w:t>Förslagens konsekvenser</w:t>
            </w:r>
            <w:r w:rsidR="00460B38">
              <w:rPr>
                <w:webHidden/>
              </w:rPr>
              <w:tab/>
            </w:r>
            <w:r w:rsidR="00460B38">
              <w:rPr>
                <w:webHidden/>
              </w:rPr>
              <w:fldChar w:fldCharType="begin"/>
            </w:r>
            <w:r w:rsidR="00460B38">
              <w:rPr>
                <w:webHidden/>
              </w:rPr>
              <w:instrText xml:space="preserve"> PAGEREF _Toc36022928 \h </w:instrText>
            </w:r>
            <w:r w:rsidR="00460B38">
              <w:rPr>
                <w:webHidden/>
              </w:rPr>
            </w:r>
            <w:r w:rsidR="00460B38">
              <w:rPr>
                <w:webHidden/>
              </w:rPr>
              <w:fldChar w:fldCharType="separate"/>
            </w:r>
            <w:r w:rsidR="00320DBD">
              <w:rPr>
                <w:webHidden/>
              </w:rPr>
              <w:t>110</w:t>
            </w:r>
            <w:r w:rsidR="00460B38">
              <w:rPr>
                <w:webHidden/>
              </w:rPr>
              <w:fldChar w:fldCharType="end"/>
            </w:r>
          </w:hyperlink>
        </w:p>
        <w:p w14:paraId="6579F26A" w14:textId="4A1362B5" w:rsidR="00460B38" w:rsidRDefault="006C6B99">
          <w:pPr>
            <w:pStyle w:val="Innehll1"/>
            <w:rPr>
              <w:rFonts w:asciiTheme="minorHAnsi" w:eastAsiaTheme="minorEastAsia" w:hAnsiTheme="minorHAnsi"/>
              <w:sz w:val="22"/>
              <w:lang w:eastAsia="sv-SE"/>
            </w:rPr>
          </w:pPr>
          <w:hyperlink w:anchor="_Toc36022929" w:history="1">
            <w:r w:rsidR="00460B38" w:rsidRPr="001E7DE9">
              <w:rPr>
                <w:rStyle w:val="Hyperlnk"/>
              </w:rPr>
              <w:t>11</w:t>
            </w:r>
            <w:r w:rsidR="00460B38">
              <w:rPr>
                <w:rFonts w:asciiTheme="minorHAnsi" w:eastAsiaTheme="minorEastAsia" w:hAnsiTheme="minorHAnsi"/>
                <w:sz w:val="22"/>
                <w:lang w:eastAsia="sv-SE"/>
              </w:rPr>
              <w:tab/>
            </w:r>
            <w:r w:rsidR="00460B38" w:rsidRPr="001E7DE9">
              <w:rPr>
                <w:rStyle w:val="Hyperlnk"/>
              </w:rPr>
              <w:t>Författningskommentar</w:t>
            </w:r>
            <w:r w:rsidR="00460B38">
              <w:rPr>
                <w:webHidden/>
              </w:rPr>
              <w:tab/>
            </w:r>
            <w:r w:rsidR="00460B38">
              <w:rPr>
                <w:webHidden/>
              </w:rPr>
              <w:fldChar w:fldCharType="begin"/>
            </w:r>
            <w:r w:rsidR="00460B38">
              <w:rPr>
                <w:webHidden/>
              </w:rPr>
              <w:instrText xml:space="preserve"> PAGEREF _Toc36022929 \h </w:instrText>
            </w:r>
            <w:r w:rsidR="00460B38">
              <w:rPr>
                <w:webHidden/>
              </w:rPr>
            </w:r>
            <w:r w:rsidR="00460B38">
              <w:rPr>
                <w:webHidden/>
              </w:rPr>
              <w:fldChar w:fldCharType="separate"/>
            </w:r>
            <w:r w:rsidR="00320DBD">
              <w:rPr>
                <w:webHidden/>
              </w:rPr>
              <w:t>112</w:t>
            </w:r>
            <w:r w:rsidR="00460B38">
              <w:rPr>
                <w:webHidden/>
              </w:rPr>
              <w:fldChar w:fldCharType="end"/>
            </w:r>
          </w:hyperlink>
        </w:p>
        <w:p w14:paraId="1255BB8F" w14:textId="004D6795"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0" w:history="1">
            <w:r w:rsidR="00460B38" w:rsidRPr="001E7DE9">
              <w:rPr>
                <w:rStyle w:val="Hyperlnk"/>
                <w:rFonts w:eastAsiaTheme="majorEastAsia"/>
              </w:rPr>
              <w:t>11.1</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(1967:531) om tryggande av pensionsutfästelse m.m.</w:t>
            </w:r>
            <w:r w:rsidR="00460B38">
              <w:rPr>
                <w:webHidden/>
              </w:rPr>
              <w:tab/>
            </w:r>
            <w:r w:rsidR="00460B38">
              <w:rPr>
                <w:webHidden/>
              </w:rPr>
              <w:fldChar w:fldCharType="begin"/>
            </w:r>
            <w:r w:rsidR="00460B38">
              <w:rPr>
                <w:webHidden/>
              </w:rPr>
              <w:instrText xml:space="preserve"> PAGEREF _Toc36022930 \h </w:instrText>
            </w:r>
            <w:r w:rsidR="00460B38">
              <w:rPr>
                <w:webHidden/>
              </w:rPr>
            </w:r>
            <w:r w:rsidR="00460B38">
              <w:rPr>
                <w:webHidden/>
              </w:rPr>
              <w:fldChar w:fldCharType="separate"/>
            </w:r>
            <w:r w:rsidR="00320DBD">
              <w:rPr>
                <w:webHidden/>
              </w:rPr>
              <w:t>112</w:t>
            </w:r>
            <w:r w:rsidR="00460B38">
              <w:rPr>
                <w:webHidden/>
              </w:rPr>
              <w:fldChar w:fldCharType="end"/>
            </w:r>
          </w:hyperlink>
        </w:p>
        <w:p w14:paraId="7E090867" w14:textId="6387C3B0"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1" w:history="1">
            <w:r w:rsidR="00460B38" w:rsidRPr="001E7DE9">
              <w:rPr>
                <w:rStyle w:val="Hyperlnk"/>
                <w:rFonts w:eastAsiaTheme="majorEastAsia"/>
              </w:rPr>
              <w:t>11.2</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(1981:131) om kallelse på okända borgenärer</w:t>
            </w:r>
            <w:r w:rsidR="00460B38">
              <w:rPr>
                <w:webHidden/>
              </w:rPr>
              <w:tab/>
            </w:r>
            <w:r w:rsidR="00460B38">
              <w:rPr>
                <w:webHidden/>
              </w:rPr>
              <w:fldChar w:fldCharType="begin"/>
            </w:r>
            <w:r w:rsidR="00460B38">
              <w:rPr>
                <w:webHidden/>
              </w:rPr>
              <w:instrText xml:space="preserve"> PAGEREF _Toc36022931 \h </w:instrText>
            </w:r>
            <w:r w:rsidR="00460B38">
              <w:rPr>
                <w:webHidden/>
              </w:rPr>
            </w:r>
            <w:r w:rsidR="00460B38">
              <w:rPr>
                <w:webHidden/>
              </w:rPr>
              <w:fldChar w:fldCharType="separate"/>
            </w:r>
            <w:r w:rsidR="00320DBD">
              <w:rPr>
                <w:webHidden/>
              </w:rPr>
              <w:t>121</w:t>
            </w:r>
            <w:r w:rsidR="00460B38">
              <w:rPr>
                <w:webHidden/>
              </w:rPr>
              <w:fldChar w:fldCharType="end"/>
            </w:r>
          </w:hyperlink>
        </w:p>
        <w:p w14:paraId="3B94651C" w14:textId="2CBF424E"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2" w:history="1">
            <w:r w:rsidR="00460B38" w:rsidRPr="001E7DE9">
              <w:rPr>
                <w:rStyle w:val="Hyperlnk"/>
                <w:rFonts w:eastAsiaTheme="majorEastAsia"/>
              </w:rPr>
              <w:t>11.3</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(1998:293) om utländska försäkringsgivares och tjänstepensionsinstituts verksamhet i Sverige</w:t>
            </w:r>
            <w:r w:rsidR="00460B38">
              <w:rPr>
                <w:webHidden/>
              </w:rPr>
              <w:tab/>
            </w:r>
            <w:r w:rsidR="00460B38">
              <w:rPr>
                <w:webHidden/>
              </w:rPr>
              <w:fldChar w:fldCharType="begin"/>
            </w:r>
            <w:r w:rsidR="00460B38">
              <w:rPr>
                <w:webHidden/>
              </w:rPr>
              <w:instrText xml:space="preserve"> PAGEREF _Toc36022932 \h </w:instrText>
            </w:r>
            <w:r w:rsidR="00460B38">
              <w:rPr>
                <w:webHidden/>
              </w:rPr>
            </w:r>
            <w:r w:rsidR="00460B38">
              <w:rPr>
                <w:webHidden/>
              </w:rPr>
              <w:fldChar w:fldCharType="separate"/>
            </w:r>
            <w:r w:rsidR="00320DBD">
              <w:rPr>
                <w:webHidden/>
              </w:rPr>
              <w:t>122</w:t>
            </w:r>
            <w:r w:rsidR="00460B38">
              <w:rPr>
                <w:webHidden/>
              </w:rPr>
              <w:fldChar w:fldCharType="end"/>
            </w:r>
          </w:hyperlink>
        </w:p>
        <w:p w14:paraId="46F7A93B" w14:textId="29DD555A"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3" w:history="1">
            <w:r w:rsidR="00460B38" w:rsidRPr="001E7DE9">
              <w:rPr>
                <w:rStyle w:val="Hyperlnk"/>
                <w:rFonts w:eastAsiaTheme="majorEastAsia"/>
              </w:rPr>
              <w:t>11.4</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(2004:575) om europabolag</w:t>
            </w:r>
            <w:r w:rsidR="00460B38">
              <w:rPr>
                <w:webHidden/>
              </w:rPr>
              <w:tab/>
            </w:r>
            <w:r w:rsidR="00460B38">
              <w:rPr>
                <w:webHidden/>
              </w:rPr>
              <w:fldChar w:fldCharType="begin"/>
            </w:r>
            <w:r w:rsidR="00460B38">
              <w:rPr>
                <w:webHidden/>
              </w:rPr>
              <w:instrText xml:space="preserve"> PAGEREF _Toc36022933 \h </w:instrText>
            </w:r>
            <w:r w:rsidR="00460B38">
              <w:rPr>
                <w:webHidden/>
              </w:rPr>
            </w:r>
            <w:r w:rsidR="00460B38">
              <w:rPr>
                <w:webHidden/>
              </w:rPr>
              <w:fldChar w:fldCharType="separate"/>
            </w:r>
            <w:r w:rsidR="00320DBD">
              <w:rPr>
                <w:webHidden/>
              </w:rPr>
              <w:t>129</w:t>
            </w:r>
            <w:r w:rsidR="00460B38">
              <w:rPr>
                <w:webHidden/>
              </w:rPr>
              <w:fldChar w:fldCharType="end"/>
            </w:r>
          </w:hyperlink>
        </w:p>
        <w:p w14:paraId="26240FE8" w14:textId="0A72FD50"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4" w:history="1">
            <w:r w:rsidR="00460B38" w:rsidRPr="001E7DE9">
              <w:rPr>
                <w:rStyle w:val="Hyperlnk"/>
                <w:rFonts w:eastAsiaTheme="majorEastAsia"/>
              </w:rPr>
              <w:t>11.5</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(2006:595) om europakooperativ</w:t>
            </w:r>
            <w:r w:rsidR="00460B38">
              <w:rPr>
                <w:webHidden/>
              </w:rPr>
              <w:tab/>
            </w:r>
            <w:r w:rsidR="00460B38">
              <w:rPr>
                <w:webHidden/>
              </w:rPr>
              <w:fldChar w:fldCharType="begin"/>
            </w:r>
            <w:r w:rsidR="00460B38">
              <w:rPr>
                <w:webHidden/>
              </w:rPr>
              <w:instrText xml:space="preserve"> PAGEREF _Toc36022934 \h </w:instrText>
            </w:r>
            <w:r w:rsidR="00460B38">
              <w:rPr>
                <w:webHidden/>
              </w:rPr>
            </w:r>
            <w:r w:rsidR="00460B38">
              <w:rPr>
                <w:webHidden/>
              </w:rPr>
              <w:fldChar w:fldCharType="separate"/>
            </w:r>
            <w:r w:rsidR="00320DBD">
              <w:rPr>
                <w:webHidden/>
              </w:rPr>
              <w:t>131</w:t>
            </w:r>
            <w:r w:rsidR="00460B38">
              <w:rPr>
                <w:webHidden/>
              </w:rPr>
              <w:fldChar w:fldCharType="end"/>
            </w:r>
          </w:hyperlink>
        </w:p>
        <w:p w14:paraId="5082F818" w14:textId="78E95933"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5" w:history="1">
            <w:r w:rsidR="00460B38" w:rsidRPr="001E7DE9">
              <w:rPr>
                <w:rStyle w:val="Hyperlnk"/>
                <w:rFonts w:eastAsiaTheme="majorEastAsia"/>
              </w:rPr>
              <w:t>11.6</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delgivningslagen (2010:1932)</w:t>
            </w:r>
            <w:r w:rsidR="00460B38">
              <w:rPr>
                <w:webHidden/>
              </w:rPr>
              <w:tab/>
            </w:r>
            <w:r w:rsidR="00460B38">
              <w:rPr>
                <w:webHidden/>
              </w:rPr>
              <w:fldChar w:fldCharType="begin"/>
            </w:r>
            <w:r w:rsidR="00460B38">
              <w:rPr>
                <w:webHidden/>
              </w:rPr>
              <w:instrText xml:space="preserve"> PAGEREF _Toc36022935 \h </w:instrText>
            </w:r>
            <w:r w:rsidR="00460B38">
              <w:rPr>
                <w:webHidden/>
              </w:rPr>
            </w:r>
            <w:r w:rsidR="00460B38">
              <w:rPr>
                <w:webHidden/>
              </w:rPr>
              <w:fldChar w:fldCharType="separate"/>
            </w:r>
            <w:r w:rsidR="00320DBD">
              <w:rPr>
                <w:webHidden/>
              </w:rPr>
              <w:t>134</w:t>
            </w:r>
            <w:r w:rsidR="00460B38">
              <w:rPr>
                <w:webHidden/>
              </w:rPr>
              <w:fldChar w:fldCharType="end"/>
            </w:r>
          </w:hyperlink>
        </w:p>
        <w:p w14:paraId="4B748F21" w14:textId="1CDB647B"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6" w:history="1">
            <w:r w:rsidR="00460B38" w:rsidRPr="001E7DE9">
              <w:rPr>
                <w:rStyle w:val="Hyperlnk"/>
                <w:rFonts w:eastAsiaTheme="majorEastAsia"/>
              </w:rPr>
              <w:t>11.7</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försäkringsrörelselagen (2010:2043)</w:t>
            </w:r>
            <w:r w:rsidR="00460B38">
              <w:rPr>
                <w:webHidden/>
              </w:rPr>
              <w:tab/>
            </w:r>
            <w:r w:rsidR="00460B38">
              <w:rPr>
                <w:webHidden/>
              </w:rPr>
              <w:fldChar w:fldCharType="begin"/>
            </w:r>
            <w:r w:rsidR="00460B38">
              <w:rPr>
                <w:webHidden/>
              </w:rPr>
              <w:instrText xml:space="preserve"> PAGEREF _Toc36022936 \h </w:instrText>
            </w:r>
            <w:r w:rsidR="00460B38">
              <w:rPr>
                <w:webHidden/>
              </w:rPr>
            </w:r>
            <w:r w:rsidR="00460B38">
              <w:rPr>
                <w:webHidden/>
              </w:rPr>
              <w:fldChar w:fldCharType="separate"/>
            </w:r>
            <w:r w:rsidR="00320DBD">
              <w:rPr>
                <w:webHidden/>
              </w:rPr>
              <w:t>135</w:t>
            </w:r>
            <w:r w:rsidR="00460B38">
              <w:rPr>
                <w:webHidden/>
              </w:rPr>
              <w:fldChar w:fldCharType="end"/>
            </w:r>
          </w:hyperlink>
        </w:p>
        <w:p w14:paraId="51A3B9BB" w14:textId="5124F8D5"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7" w:history="1">
            <w:r w:rsidR="00460B38" w:rsidRPr="001E7DE9">
              <w:rPr>
                <w:rStyle w:val="Hyperlnk"/>
                <w:rFonts w:eastAsiaTheme="majorEastAsia"/>
              </w:rPr>
              <w:t>11.8</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(2014:836) om näringsförbud</w:t>
            </w:r>
            <w:r w:rsidR="00460B38">
              <w:rPr>
                <w:webHidden/>
              </w:rPr>
              <w:tab/>
            </w:r>
            <w:r w:rsidR="00460B38">
              <w:rPr>
                <w:webHidden/>
              </w:rPr>
              <w:fldChar w:fldCharType="begin"/>
            </w:r>
            <w:r w:rsidR="00460B38">
              <w:rPr>
                <w:webHidden/>
              </w:rPr>
              <w:instrText xml:space="preserve"> PAGEREF _Toc36022937 \h </w:instrText>
            </w:r>
            <w:r w:rsidR="00460B38">
              <w:rPr>
                <w:webHidden/>
              </w:rPr>
            </w:r>
            <w:r w:rsidR="00460B38">
              <w:rPr>
                <w:webHidden/>
              </w:rPr>
              <w:fldChar w:fldCharType="separate"/>
            </w:r>
            <w:r w:rsidR="00320DBD">
              <w:rPr>
                <w:webHidden/>
              </w:rPr>
              <w:t>149</w:t>
            </w:r>
            <w:r w:rsidR="00460B38">
              <w:rPr>
                <w:webHidden/>
              </w:rPr>
              <w:fldChar w:fldCharType="end"/>
            </w:r>
          </w:hyperlink>
        </w:p>
        <w:p w14:paraId="1119257C" w14:textId="2BC63BB6"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8" w:history="1">
            <w:r w:rsidR="00460B38" w:rsidRPr="001E7DE9">
              <w:rPr>
                <w:rStyle w:val="Hyperlnk"/>
                <w:rFonts w:eastAsiaTheme="majorEastAsia"/>
              </w:rPr>
              <w:t>11.9</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(2019:742) om tjänstepensionsföretag</w:t>
            </w:r>
            <w:r w:rsidR="00460B38">
              <w:rPr>
                <w:webHidden/>
              </w:rPr>
              <w:tab/>
            </w:r>
            <w:r w:rsidR="00460B38">
              <w:rPr>
                <w:webHidden/>
              </w:rPr>
              <w:fldChar w:fldCharType="begin"/>
            </w:r>
            <w:r w:rsidR="00460B38">
              <w:rPr>
                <w:webHidden/>
              </w:rPr>
              <w:instrText xml:space="preserve"> PAGEREF _Toc36022938 \h </w:instrText>
            </w:r>
            <w:r w:rsidR="00460B38">
              <w:rPr>
                <w:webHidden/>
              </w:rPr>
            </w:r>
            <w:r w:rsidR="00460B38">
              <w:rPr>
                <w:webHidden/>
              </w:rPr>
              <w:fldChar w:fldCharType="separate"/>
            </w:r>
            <w:r w:rsidR="00320DBD">
              <w:rPr>
                <w:webHidden/>
              </w:rPr>
              <w:t>150</w:t>
            </w:r>
            <w:r w:rsidR="00460B38">
              <w:rPr>
                <w:webHidden/>
              </w:rPr>
              <w:fldChar w:fldCharType="end"/>
            </w:r>
          </w:hyperlink>
        </w:p>
        <w:p w14:paraId="0CBFC4C4" w14:textId="28A0D50D" w:rsidR="00460B38" w:rsidRDefault="006C6B99">
          <w:pPr>
            <w:pStyle w:val="Innehll2"/>
            <w:tabs>
              <w:tab w:val="left" w:pos="1134"/>
            </w:tabs>
            <w:rPr>
              <w:rFonts w:asciiTheme="minorHAnsi" w:eastAsiaTheme="minorEastAsia" w:hAnsiTheme="minorHAnsi" w:cstheme="minorBidi"/>
              <w:sz w:val="22"/>
              <w:szCs w:val="22"/>
              <w:lang w:eastAsia="sv-SE"/>
            </w:rPr>
          </w:pPr>
          <w:hyperlink w:anchor="_Toc36022939" w:history="1">
            <w:r w:rsidR="00460B38" w:rsidRPr="001E7DE9">
              <w:rPr>
                <w:rStyle w:val="Hyperlnk"/>
                <w:rFonts w:eastAsiaTheme="majorEastAsia"/>
              </w:rPr>
              <w:t>11.10</w:t>
            </w:r>
            <w:r w:rsidR="00460B38">
              <w:rPr>
                <w:rFonts w:asciiTheme="minorHAnsi" w:eastAsiaTheme="minorEastAsia" w:hAnsiTheme="minorHAnsi" w:cstheme="minorBidi"/>
                <w:sz w:val="22"/>
                <w:szCs w:val="22"/>
                <w:lang w:eastAsia="sv-SE"/>
              </w:rPr>
              <w:tab/>
            </w:r>
            <w:r w:rsidR="00460B38" w:rsidRPr="001E7DE9">
              <w:rPr>
                <w:rStyle w:val="Hyperlnk"/>
                <w:rFonts w:eastAsiaTheme="majorEastAsia"/>
              </w:rPr>
              <w:t>Förslaget till lag om ändring i lagen (2020:000) om ändring i lagen (2014:836) om näringsförbud</w:t>
            </w:r>
            <w:r w:rsidR="00460B38">
              <w:rPr>
                <w:webHidden/>
              </w:rPr>
              <w:tab/>
            </w:r>
            <w:r w:rsidR="00460B38">
              <w:rPr>
                <w:webHidden/>
              </w:rPr>
              <w:fldChar w:fldCharType="begin"/>
            </w:r>
            <w:r w:rsidR="00460B38">
              <w:rPr>
                <w:webHidden/>
              </w:rPr>
              <w:instrText xml:space="preserve"> PAGEREF _Toc36022939 \h </w:instrText>
            </w:r>
            <w:r w:rsidR="00460B38">
              <w:rPr>
                <w:webHidden/>
              </w:rPr>
            </w:r>
            <w:r w:rsidR="00460B38">
              <w:rPr>
                <w:webHidden/>
              </w:rPr>
              <w:fldChar w:fldCharType="separate"/>
            </w:r>
            <w:r w:rsidR="00320DBD">
              <w:rPr>
                <w:webHidden/>
              </w:rPr>
              <w:t>157</w:t>
            </w:r>
            <w:r w:rsidR="00460B38">
              <w:rPr>
                <w:webHidden/>
              </w:rPr>
              <w:fldChar w:fldCharType="end"/>
            </w:r>
          </w:hyperlink>
          <w:r w:rsidR="00460B38">
            <w:rPr>
              <w:rStyle w:val="Hyperlnk"/>
              <w:rFonts w:eastAsiaTheme="majorEastAsia"/>
            </w:rPr>
            <w:br/>
          </w:r>
          <w:r w:rsidR="00460B38">
            <w:rPr>
              <w:rStyle w:val="Hyperlnk"/>
              <w:rFonts w:eastAsiaTheme="majorEastAsia"/>
            </w:rPr>
            <w:br/>
          </w:r>
          <w:r w:rsidR="003750BB">
            <w:rPr>
              <w:rStyle w:val="Hyperlnk"/>
              <w:rFonts w:eastAsiaTheme="majorEastAsia"/>
            </w:rPr>
            <w:br/>
          </w:r>
          <w:r w:rsidR="00460B38">
            <w:rPr>
              <w:rStyle w:val="Hyperlnk"/>
              <w:rFonts w:eastAsiaTheme="majorEastAsia"/>
            </w:rPr>
            <w:br/>
          </w:r>
        </w:p>
        <w:p w14:paraId="33EC47F4" w14:textId="2DE01B2E" w:rsidR="00460B38" w:rsidRDefault="006C6B99">
          <w:pPr>
            <w:pStyle w:val="Innehll4"/>
            <w:rPr>
              <w:rFonts w:asciiTheme="minorHAnsi" w:eastAsiaTheme="minorEastAsia" w:hAnsiTheme="minorHAnsi"/>
              <w:noProof/>
              <w:sz w:val="22"/>
              <w:lang w:eastAsia="sv-SE"/>
            </w:rPr>
          </w:pPr>
          <w:hyperlink w:anchor="_Toc36022940" w:history="1">
            <w:r w:rsidR="00460B38" w:rsidRPr="001E7DE9">
              <w:rPr>
                <w:rStyle w:val="Hyperlnk"/>
                <w:noProof/>
              </w:rPr>
              <w:t>Europaparlamentets och rådets direktiv (EU) 2016/2341 av den 14 december 2016 om verksamhet i och tillsyn över tjänstepensionsinstitut</w:t>
            </w:r>
            <w:r w:rsidR="00460B38">
              <w:rPr>
                <w:noProof/>
                <w:webHidden/>
              </w:rPr>
              <w:tab/>
            </w:r>
            <w:r w:rsidR="00460B38">
              <w:rPr>
                <w:noProof/>
                <w:webHidden/>
              </w:rPr>
              <w:fldChar w:fldCharType="begin"/>
            </w:r>
            <w:r w:rsidR="00460B38">
              <w:rPr>
                <w:noProof/>
                <w:webHidden/>
              </w:rPr>
              <w:instrText xml:space="preserve"> PAGEREF _Toc36022940 \h </w:instrText>
            </w:r>
            <w:r w:rsidR="00460B38">
              <w:rPr>
                <w:noProof/>
                <w:webHidden/>
              </w:rPr>
            </w:r>
            <w:r w:rsidR="00460B38">
              <w:rPr>
                <w:noProof/>
                <w:webHidden/>
              </w:rPr>
              <w:fldChar w:fldCharType="separate"/>
            </w:r>
            <w:r w:rsidR="00320DBD">
              <w:rPr>
                <w:noProof/>
                <w:webHidden/>
              </w:rPr>
              <w:t>158</w:t>
            </w:r>
            <w:r w:rsidR="00460B38">
              <w:rPr>
                <w:noProof/>
                <w:webHidden/>
              </w:rPr>
              <w:fldChar w:fldCharType="end"/>
            </w:r>
          </w:hyperlink>
        </w:p>
        <w:p w14:paraId="0A9130B0" w14:textId="79FC5335" w:rsidR="00460B38" w:rsidRDefault="006C6B99">
          <w:pPr>
            <w:pStyle w:val="Innehll4"/>
            <w:rPr>
              <w:rFonts w:asciiTheme="minorHAnsi" w:eastAsiaTheme="minorEastAsia" w:hAnsiTheme="minorHAnsi"/>
              <w:noProof/>
              <w:sz w:val="22"/>
              <w:lang w:eastAsia="sv-SE"/>
            </w:rPr>
          </w:pPr>
          <w:hyperlink w:anchor="_Toc36022941" w:history="1">
            <w:r w:rsidR="00460B38" w:rsidRPr="001E7DE9">
              <w:rPr>
                <w:rStyle w:val="Hyperlnk"/>
                <w:noProof/>
              </w:rPr>
              <w:t>Europaparlamentets och rådets direktiv 2009/138/EG av den 25 november 2009 om upptagande och utövande av försäkrings- och återförsäkringsverksamhet (Solvens II)</w:t>
            </w:r>
            <w:r w:rsidR="00460B38">
              <w:rPr>
                <w:noProof/>
                <w:webHidden/>
              </w:rPr>
              <w:tab/>
            </w:r>
            <w:r w:rsidR="00460B38">
              <w:rPr>
                <w:noProof/>
                <w:webHidden/>
              </w:rPr>
              <w:fldChar w:fldCharType="begin"/>
            </w:r>
            <w:r w:rsidR="00460B38">
              <w:rPr>
                <w:noProof/>
                <w:webHidden/>
              </w:rPr>
              <w:instrText xml:space="preserve"> PAGEREF _Toc36022941 \h </w:instrText>
            </w:r>
            <w:r w:rsidR="00460B38">
              <w:rPr>
                <w:noProof/>
                <w:webHidden/>
              </w:rPr>
            </w:r>
            <w:r w:rsidR="00460B38">
              <w:rPr>
                <w:noProof/>
                <w:webHidden/>
              </w:rPr>
              <w:fldChar w:fldCharType="separate"/>
            </w:r>
            <w:r w:rsidR="00320DBD">
              <w:rPr>
                <w:noProof/>
                <w:webHidden/>
              </w:rPr>
              <w:t>207</w:t>
            </w:r>
            <w:r w:rsidR="00460B38">
              <w:rPr>
                <w:noProof/>
                <w:webHidden/>
              </w:rPr>
              <w:fldChar w:fldCharType="end"/>
            </w:r>
          </w:hyperlink>
        </w:p>
        <w:p w14:paraId="7F0589A1" w14:textId="08D8E9CB" w:rsidR="00460B38" w:rsidRDefault="006C6B99">
          <w:pPr>
            <w:pStyle w:val="Innehll4"/>
            <w:rPr>
              <w:rFonts w:asciiTheme="minorHAnsi" w:eastAsiaTheme="minorEastAsia" w:hAnsiTheme="minorHAnsi"/>
              <w:noProof/>
              <w:sz w:val="22"/>
              <w:lang w:eastAsia="sv-SE"/>
            </w:rPr>
          </w:pPr>
          <w:hyperlink w:anchor="_Toc36022942" w:history="1">
            <w:r w:rsidR="00460B38" w:rsidRPr="001E7DE9">
              <w:rPr>
                <w:rStyle w:val="Hyperlnk"/>
                <w:noProof/>
              </w:rPr>
              <w:t>Europaparlamentets och rådets direktiv 2014/51/EU av den 16 april 2014 om ändring av direktiven 2003/71/EG och 2009/138/EG och förordningarna (EG) nr 1060/2009, (EU) nr 1094/2010 och (EU) nr 1095/2010 med avseende på befogenheterna för Europeiska tillsynsmyndigheten (Europeiska försäkrings- och tjänstepensionsmyndigheten) och Europeiska tillsynsmyndigheten (Europeiska värdepappers- och marknadsmyndigheten)</w:t>
            </w:r>
            <w:r w:rsidR="00460B38">
              <w:rPr>
                <w:noProof/>
                <w:webHidden/>
              </w:rPr>
              <w:tab/>
            </w:r>
            <w:r w:rsidR="00460B38">
              <w:rPr>
                <w:noProof/>
                <w:webHidden/>
              </w:rPr>
              <w:fldChar w:fldCharType="begin"/>
            </w:r>
            <w:r w:rsidR="00460B38">
              <w:rPr>
                <w:noProof/>
                <w:webHidden/>
              </w:rPr>
              <w:instrText xml:space="preserve"> PAGEREF _Toc36022942 \h </w:instrText>
            </w:r>
            <w:r w:rsidR="00460B38">
              <w:rPr>
                <w:noProof/>
                <w:webHidden/>
              </w:rPr>
            </w:r>
            <w:r w:rsidR="00460B38">
              <w:rPr>
                <w:noProof/>
                <w:webHidden/>
              </w:rPr>
              <w:fldChar w:fldCharType="separate"/>
            </w:r>
            <w:r w:rsidR="00320DBD">
              <w:rPr>
                <w:noProof/>
                <w:webHidden/>
              </w:rPr>
              <w:t>362</w:t>
            </w:r>
            <w:r w:rsidR="00460B38">
              <w:rPr>
                <w:noProof/>
                <w:webHidden/>
              </w:rPr>
              <w:fldChar w:fldCharType="end"/>
            </w:r>
          </w:hyperlink>
        </w:p>
        <w:p w14:paraId="127DE073" w14:textId="4C1282DF" w:rsidR="00460B38" w:rsidRDefault="006C6B99">
          <w:pPr>
            <w:pStyle w:val="Innehll4"/>
            <w:rPr>
              <w:rFonts w:asciiTheme="minorHAnsi" w:eastAsiaTheme="minorEastAsia" w:hAnsiTheme="minorHAnsi"/>
              <w:noProof/>
              <w:sz w:val="22"/>
              <w:lang w:eastAsia="sv-SE"/>
            </w:rPr>
          </w:pPr>
          <w:hyperlink w:anchor="_Toc36022943" w:history="1">
            <w:r w:rsidR="00460B38" w:rsidRPr="001E7DE9">
              <w:rPr>
                <w:rStyle w:val="Hyperlnk"/>
                <w:noProof/>
              </w:rPr>
              <w:t>Sammanfattning av promemorian</w:t>
            </w:r>
            <w:r w:rsidR="00460B38">
              <w:rPr>
                <w:noProof/>
                <w:webHidden/>
              </w:rPr>
              <w:tab/>
            </w:r>
            <w:r w:rsidR="00460B38">
              <w:rPr>
                <w:noProof/>
                <w:webHidden/>
              </w:rPr>
              <w:fldChar w:fldCharType="begin"/>
            </w:r>
            <w:r w:rsidR="00460B38">
              <w:rPr>
                <w:noProof/>
                <w:webHidden/>
              </w:rPr>
              <w:instrText xml:space="preserve"> PAGEREF _Toc36022943 \h </w:instrText>
            </w:r>
            <w:r w:rsidR="00460B38">
              <w:rPr>
                <w:noProof/>
                <w:webHidden/>
              </w:rPr>
            </w:r>
            <w:r w:rsidR="00460B38">
              <w:rPr>
                <w:noProof/>
                <w:webHidden/>
              </w:rPr>
              <w:fldChar w:fldCharType="separate"/>
            </w:r>
            <w:r w:rsidR="00320DBD">
              <w:rPr>
                <w:noProof/>
                <w:webHidden/>
              </w:rPr>
              <w:t>423</w:t>
            </w:r>
            <w:r w:rsidR="00460B38">
              <w:rPr>
                <w:noProof/>
                <w:webHidden/>
              </w:rPr>
              <w:fldChar w:fldCharType="end"/>
            </w:r>
          </w:hyperlink>
        </w:p>
        <w:p w14:paraId="0218521B" w14:textId="3D98CBB8" w:rsidR="00460B38" w:rsidRDefault="006C6B99">
          <w:pPr>
            <w:pStyle w:val="Innehll4"/>
            <w:rPr>
              <w:rFonts w:asciiTheme="minorHAnsi" w:eastAsiaTheme="minorEastAsia" w:hAnsiTheme="minorHAnsi"/>
              <w:noProof/>
              <w:sz w:val="22"/>
              <w:lang w:eastAsia="sv-SE"/>
            </w:rPr>
          </w:pPr>
          <w:hyperlink w:anchor="_Toc36022944" w:history="1">
            <w:r w:rsidR="00460B38" w:rsidRPr="001E7DE9">
              <w:rPr>
                <w:rStyle w:val="Hyperlnk"/>
                <w:noProof/>
              </w:rPr>
              <w:t>Promemorians lagförslag</w:t>
            </w:r>
            <w:r w:rsidR="00460B38">
              <w:rPr>
                <w:noProof/>
                <w:webHidden/>
              </w:rPr>
              <w:tab/>
            </w:r>
            <w:r w:rsidR="00460B38">
              <w:rPr>
                <w:noProof/>
                <w:webHidden/>
              </w:rPr>
              <w:fldChar w:fldCharType="begin"/>
            </w:r>
            <w:r w:rsidR="00460B38">
              <w:rPr>
                <w:noProof/>
                <w:webHidden/>
              </w:rPr>
              <w:instrText xml:space="preserve"> PAGEREF _Toc36022944 \h </w:instrText>
            </w:r>
            <w:r w:rsidR="00460B38">
              <w:rPr>
                <w:noProof/>
                <w:webHidden/>
              </w:rPr>
            </w:r>
            <w:r w:rsidR="00460B38">
              <w:rPr>
                <w:noProof/>
                <w:webHidden/>
              </w:rPr>
              <w:fldChar w:fldCharType="separate"/>
            </w:r>
            <w:r w:rsidR="00320DBD">
              <w:rPr>
                <w:noProof/>
                <w:webHidden/>
              </w:rPr>
              <w:t>424</w:t>
            </w:r>
            <w:r w:rsidR="00460B38">
              <w:rPr>
                <w:noProof/>
                <w:webHidden/>
              </w:rPr>
              <w:fldChar w:fldCharType="end"/>
            </w:r>
          </w:hyperlink>
        </w:p>
        <w:p w14:paraId="7A127D5E" w14:textId="1755FA07" w:rsidR="00460B38" w:rsidRDefault="006C6B99">
          <w:pPr>
            <w:pStyle w:val="Innehll4"/>
            <w:rPr>
              <w:rFonts w:asciiTheme="minorHAnsi" w:eastAsiaTheme="minorEastAsia" w:hAnsiTheme="minorHAnsi"/>
              <w:noProof/>
              <w:sz w:val="22"/>
              <w:lang w:eastAsia="sv-SE"/>
            </w:rPr>
          </w:pPr>
          <w:hyperlink w:anchor="_Toc36022945" w:history="1">
            <w:r w:rsidR="00460B38" w:rsidRPr="001E7DE9">
              <w:rPr>
                <w:rStyle w:val="Hyperlnk"/>
                <w:noProof/>
              </w:rPr>
              <w:t>Förteckning över remissinstanser</w:t>
            </w:r>
            <w:r w:rsidR="00460B38">
              <w:rPr>
                <w:noProof/>
                <w:webHidden/>
              </w:rPr>
              <w:tab/>
            </w:r>
            <w:r w:rsidR="00460B38">
              <w:rPr>
                <w:noProof/>
                <w:webHidden/>
              </w:rPr>
              <w:fldChar w:fldCharType="begin"/>
            </w:r>
            <w:r w:rsidR="00460B38">
              <w:rPr>
                <w:noProof/>
                <w:webHidden/>
              </w:rPr>
              <w:instrText xml:space="preserve"> PAGEREF _Toc36022945 \h </w:instrText>
            </w:r>
            <w:r w:rsidR="00460B38">
              <w:rPr>
                <w:noProof/>
                <w:webHidden/>
              </w:rPr>
            </w:r>
            <w:r w:rsidR="00460B38">
              <w:rPr>
                <w:noProof/>
                <w:webHidden/>
              </w:rPr>
              <w:fldChar w:fldCharType="separate"/>
            </w:r>
            <w:r w:rsidR="00320DBD">
              <w:rPr>
                <w:noProof/>
                <w:webHidden/>
              </w:rPr>
              <w:t>467</w:t>
            </w:r>
            <w:r w:rsidR="00460B38">
              <w:rPr>
                <w:noProof/>
                <w:webHidden/>
              </w:rPr>
              <w:fldChar w:fldCharType="end"/>
            </w:r>
          </w:hyperlink>
        </w:p>
        <w:p w14:paraId="32607BC2" w14:textId="4C299548" w:rsidR="00460B38" w:rsidRDefault="006C6B99">
          <w:pPr>
            <w:pStyle w:val="Innehll4"/>
            <w:rPr>
              <w:rFonts w:asciiTheme="minorHAnsi" w:eastAsiaTheme="minorEastAsia" w:hAnsiTheme="minorHAnsi"/>
              <w:noProof/>
              <w:sz w:val="22"/>
              <w:lang w:eastAsia="sv-SE"/>
            </w:rPr>
          </w:pPr>
          <w:hyperlink w:anchor="_Toc36022946" w:history="1">
            <w:r w:rsidR="00460B38" w:rsidRPr="001E7DE9">
              <w:rPr>
                <w:rStyle w:val="Hyperlnk"/>
                <w:noProof/>
              </w:rPr>
              <w:t>Lagrådsremissens lagförslag</w:t>
            </w:r>
            <w:r w:rsidR="00460B38">
              <w:rPr>
                <w:noProof/>
                <w:webHidden/>
              </w:rPr>
              <w:tab/>
            </w:r>
            <w:r w:rsidR="00460B38">
              <w:rPr>
                <w:noProof/>
                <w:webHidden/>
              </w:rPr>
              <w:fldChar w:fldCharType="begin"/>
            </w:r>
            <w:r w:rsidR="00460B38">
              <w:rPr>
                <w:noProof/>
                <w:webHidden/>
              </w:rPr>
              <w:instrText xml:space="preserve"> PAGEREF _Toc36022946 \h </w:instrText>
            </w:r>
            <w:r w:rsidR="00460B38">
              <w:rPr>
                <w:noProof/>
                <w:webHidden/>
              </w:rPr>
            </w:r>
            <w:r w:rsidR="00460B38">
              <w:rPr>
                <w:noProof/>
                <w:webHidden/>
              </w:rPr>
              <w:fldChar w:fldCharType="separate"/>
            </w:r>
            <w:r w:rsidR="00320DBD">
              <w:rPr>
                <w:noProof/>
                <w:webHidden/>
              </w:rPr>
              <w:t>468</w:t>
            </w:r>
            <w:r w:rsidR="00460B38">
              <w:rPr>
                <w:noProof/>
                <w:webHidden/>
              </w:rPr>
              <w:fldChar w:fldCharType="end"/>
            </w:r>
          </w:hyperlink>
        </w:p>
        <w:p w14:paraId="3A788E94" w14:textId="1EAB076F" w:rsidR="00460B38" w:rsidRDefault="006C6B99">
          <w:pPr>
            <w:pStyle w:val="Innehll4"/>
            <w:rPr>
              <w:rFonts w:asciiTheme="minorHAnsi" w:eastAsiaTheme="minorEastAsia" w:hAnsiTheme="minorHAnsi"/>
              <w:noProof/>
              <w:sz w:val="22"/>
              <w:lang w:eastAsia="sv-SE"/>
            </w:rPr>
          </w:pPr>
          <w:hyperlink w:anchor="_Toc36022947" w:history="1">
            <w:r w:rsidR="00460B38" w:rsidRPr="001E7DE9">
              <w:rPr>
                <w:rStyle w:val="Hyperlnk"/>
                <w:noProof/>
              </w:rPr>
              <w:t>Lagrådets yttrande</w:t>
            </w:r>
            <w:r w:rsidR="00460B38">
              <w:rPr>
                <w:noProof/>
                <w:webHidden/>
              </w:rPr>
              <w:tab/>
            </w:r>
            <w:r w:rsidR="00460B38">
              <w:rPr>
                <w:noProof/>
                <w:webHidden/>
              </w:rPr>
              <w:fldChar w:fldCharType="begin"/>
            </w:r>
            <w:r w:rsidR="00460B38">
              <w:rPr>
                <w:noProof/>
                <w:webHidden/>
              </w:rPr>
              <w:instrText xml:space="preserve"> PAGEREF _Toc36022947 \h </w:instrText>
            </w:r>
            <w:r w:rsidR="00460B38">
              <w:rPr>
                <w:noProof/>
                <w:webHidden/>
              </w:rPr>
            </w:r>
            <w:r w:rsidR="00460B38">
              <w:rPr>
                <w:noProof/>
                <w:webHidden/>
              </w:rPr>
              <w:fldChar w:fldCharType="separate"/>
            </w:r>
            <w:r w:rsidR="00320DBD">
              <w:rPr>
                <w:noProof/>
                <w:webHidden/>
              </w:rPr>
              <w:t>517</w:t>
            </w:r>
            <w:r w:rsidR="00460B38">
              <w:rPr>
                <w:noProof/>
                <w:webHidden/>
              </w:rPr>
              <w:fldChar w:fldCharType="end"/>
            </w:r>
          </w:hyperlink>
        </w:p>
        <w:p w14:paraId="3E029A15" w14:textId="62325B24" w:rsidR="00460B38" w:rsidRDefault="006C6B99">
          <w:pPr>
            <w:pStyle w:val="Innehll4"/>
            <w:rPr>
              <w:rFonts w:asciiTheme="minorHAnsi" w:eastAsiaTheme="minorEastAsia" w:hAnsiTheme="minorHAnsi"/>
              <w:noProof/>
              <w:sz w:val="22"/>
              <w:lang w:eastAsia="sv-SE"/>
            </w:rPr>
          </w:pPr>
          <w:hyperlink w:anchor="_Toc36022948" w:history="1">
            <w:r w:rsidR="00460B38" w:rsidRPr="001E7DE9">
              <w:rPr>
                <w:rStyle w:val="Hyperlnk"/>
                <w:noProof/>
              </w:rPr>
              <w:t>Jämförelsetabell över kompletterande genomförande av andra tjänstepensionsdirektivet</w:t>
            </w:r>
            <w:r w:rsidR="00460B38">
              <w:rPr>
                <w:noProof/>
                <w:webHidden/>
              </w:rPr>
              <w:tab/>
            </w:r>
            <w:r w:rsidR="00460B38">
              <w:rPr>
                <w:noProof/>
                <w:webHidden/>
              </w:rPr>
              <w:fldChar w:fldCharType="begin"/>
            </w:r>
            <w:r w:rsidR="00460B38">
              <w:rPr>
                <w:noProof/>
                <w:webHidden/>
              </w:rPr>
              <w:instrText xml:space="preserve"> PAGEREF _Toc36022948 \h </w:instrText>
            </w:r>
            <w:r w:rsidR="00460B38">
              <w:rPr>
                <w:noProof/>
                <w:webHidden/>
              </w:rPr>
            </w:r>
            <w:r w:rsidR="00460B38">
              <w:rPr>
                <w:noProof/>
                <w:webHidden/>
              </w:rPr>
              <w:fldChar w:fldCharType="separate"/>
            </w:r>
            <w:r w:rsidR="00320DBD">
              <w:rPr>
                <w:noProof/>
                <w:webHidden/>
              </w:rPr>
              <w:t>518</w:t>
            </w:r>
            <w:r w:rsidR="00460B38">
              <w:rPr>
                <w:noProof/>
                <w:webHidden/>
              </w:rPr>
              <w:fldChar w:fldCharType="end"/>
            </w:r>
          </w:hyperlink>
        </w:p>
        <w:p w14:paraId="04DDFB10" w14:textId="54C51F20" w:rsidR="00460B38" w:rsidRDefault="006C6B99">
          <w:pPr>
            <w:pStyle w:val="Innehll4"/>
            <w:rPr>
              <w:rFonts w:asciiTheme="minorHAnsi" w:eastAsiaTheme="minorEastAsia" w:hAnsiTheme="minorHAnsi"/>
              <w:noProof/>
              <w:sz w:val="22"/>
              <w:lang w:eastAsia="sv-SE"/>
            </w:rPr>
          </w:pPr>
          <w:hyperlink w:anchor="_Toc36022949" w:history="1">
            <w:r w:rsidR="00460B38" w:rsidRPr="001E7DE9">
              <w:rPr>
                <w:rStyle w:val="Hyperlnk"/>
                <w:noProof/>
              </w:rPr>
              <w:t>Jämförelsetabell över kompletterande genomförande av Solvens II-direktivet</w:t>
            </w:r>
            <w:r w:rsidR="00460B38">
              <w:rPr>
                <w:noProof/>
                <w:webHidden/>
              </w:rPr>
              <w:tab/>
            </w:r>
            <w:r w:rsidR="00460B38">
              <w:rPr>
                <w:noProof/>
                <w:webHidden/>
              </w:rPr>
              <w:fldChar w:fldCharType="begin"/>
            </w:r>
            <w:r w:rsidR="00460B38">
              <w:rPr>
                <w:noProof/>
                <w:webHidden/>
              </w:rPr>
              <w:instrText xml:space="preserve"> PAGEREF _Toc36022949 \h </w:instrText>
            </w:r>
            <w:r w:rsidR="00460B38">
              <w:rPr>
                <w:noProof/>
                <w:webHidden/>
              </w:rPr>
            </w:r>
            <w:r w:rsidR="00460B38">
              <w:rPr>
                <w:noProof/>
                <w:webHidden/>
              </w:rPr>
              <w:fldChar w:fldCharType="separate"/>
            </w:r>
            <w:r w:rsidR="00320DBD">
              <w:rPr>
                <w:noProof/>
                <w:webHidden/>
              </w:rPr>
              <w:t>519</w:t>
            </w:r>
            <w:r w:rsidR="00460B38">
              <w:rPr>
                <w:noProof/>
                <w:webHidden/>
              </w:rPr>
              <w:fldChar w:fldCharType="end"/>
            </w:r>
          </w:hyperlink>
        </w:p>
        <w:p w14:paraId="52F549B6" w14:textId="4696EFF0" w:rsidR="00460B38" w:rsidRDefault="006C6B99">
          <w:pPr>
            <w:pStyle w:val="Innehll5"/>
            <w:rPr>
              <w:rFonts w:asciiTheme="minorHAnsi" w:eastAsiaTheme="minorEastAsia" w:hAnsiTheme="minorHAnsi"/>
              <w:noProof/>
              <w:sz w:val="22"/>
              <w:lang w:eastAsia="sv-SE"/>
            </w:rPr>
          </w:pPr>
          <w:hyperlink w:anchor="_Toc36022950" w:history="1">
            <w:r w:rsidR="00460B38" w:rsidRPr="001E7DE9">
              <w:rPr>
                <w:rStyle w:val="Hyperlnk"/>
                <w:noProof/>
              </w:rPr>
              <w:t>Utdrag ur protokoll vid regeringssammanträde den 26 mars 2020</w:t>
            </w:r>
            <w:r w:rsidR="00460B38">
              <w:rPr>
                <w:noProof/>
                <w:webHidden/>
              </w:rPr>
              <w:tab/>
            </w:r>
            <w:r w:rsidR="00460B38">
              <w:rPr>
                <w:noProof/>
                <w:webHidden/>
              </w:rPr>
              <w:fldChar w:fldCharType="begin"/>
            </w:r>
            <w:r w:rsidR="00460B38">
              <w:rPr>
                <w:noProof/>
                <w:webHidden/>
              </w:rPr>
              <w:instrText xml:space="preserve"> PAGEREF _Toc36022950 \h </w:instrText>
            </w:r>
            <w:r w:rsidR="00460B38">
              <w:rPr>
                <w:noProof/>
                <w:webHidden/>
              </w:rPr>
            </w:r>
            <w:r w:rsidR="00460B38">
              <w:rPr>
                <w:noProof/>
                <w:webHidden/>
              </w:rPr>
              <w:fldChar w:fldCharType="separate"/>
            </w:r>
            <w:r w:rsidR="00320DBD">
              <w:rPr>
                <w:noProof/>
                <w:webHidden/>
              </w:rPr>
              <w:t>521</w:t>
            </w:r>
            <w:r w:rsidR="00460B38">
              <w:rPr>
                <w:noProof/>
                <w:webHidden/>
              </w:rPr>
              <w:fldChar w:fldCharType="end"/>
            </w:r>
          </w:hyperlink>
        </w:p>
        <w:p w14:paraId="3B6A2612" w14:textId="2F3A2BFA" w:rsidR="00647F62" w:rsidRPr="009A4FDE" w:rsidRDefault="00647F62" w:rsidP="002C6F01">
          <w:pPr>
            <w:pStyle w:val="Innehll1"/>
            <w:spacing w:after="280"/>
            <w:rPr>
              <w:sz w:val="27"/>
              <w:szCs w:val="27"/>
            </w:rPr>
          </w:pPr>
          <w:r>
            <w:rPr>
              <w:b/>
              <w:sz w:val="25"/>
              <w:szCs w:val="25"/>
            </w:rPr>
            <w:fldChar w:fldCharType="end"/>
          </w:r>
        </w:p>
      </w:sdtContent>
    </w:sdt>
    <w:p w14:paraId="724346D2" w14:textId="77777777" w:rsidR="00647F62" w:rsidRPr="005A72C8" w:rsidRDefault="00647F62" w:rsidP="00FD5004">
      <w:pPr>
        <w:pStyle w:val="Rubrik1"/>
      </w:pPr>
      <w:r>
        <w:br w:type="page"/>
      </w:r>
      <w:bookmarkStart w:id="0" w:name="_Toc337112318"/>
      <w:bookmarkStart w:id="1" w:name="_Toc36022891"/>
      <w:r w:rsidRPr="005A72C8">
        <w:lastRenderedPageBreak/>
        <w:t>Förslag till riksdagsbeslut</w:t>
      </w:r>
      <w:bookmarkEnd w:id="0"/>
      <w:bookmarkEnd w:id="1"/>
    </w:p>
    <w:p w14:paraId="1A00CEAB" w14:textId="77777777" w:rsidR="00647F62" w:rsidRDefault="00647F62" w:rsidP="002C6F01">
      <w:pPr>
        <w:pStyle w:val="Brdtext"/>
      </w:pPr>
      <w:r w:rsidRPr="009831A0">
        <w:t>Regeringens förslag:</w:t>
      </w:r>
    </w:p>
    <w:p w14:paraId="2C052AA6" w14:textId="7CE28B13" w:rsidR="00647F62" w:rsidRDefault="00647F62" w:rsidP="00647F62">
      <w:pPr>
        <w:pStyle w:val="Numreradlista"/>
      </w:pPr>
      <w:r>
        <w:t xml:space="preserve">Riksdagen antar regeringens förslag till lag om ändring i lagen (1967:531) om tryggande av pensionsutfästelse </w:t>
      </w:r>
      <w:proofErr w:type="gramStart"/>
      <w:r>
        <w:t>m.m.</w:t>
      </w:r>
      <w:proofErr w:type="gramEnd"/>
    </w:p>
    <w:p w14:paraId="5D41E271" w14:textId="08CA12DD" w:rsidR="00647F62" w:rsidRDefault="00647F62" w:rsidP="00647F62">
      <w:pPr>
        <w:pStyle w:val="Numreradlista"/>
      </w:pPr>
      <w:r>
        <w:t>Riksdagen antar regeringens förslag till lag om ändring i lagen (1981:131) om kallelse på okända borgenärer</w:t>
      </w:r>
      <w:r w:rsidR="00DC24D2">
        <w:t>.</w:t>
      </w:r>
    </w:p>
    <w:p w14:paraId="4398F579" w14:textId="4DAAD5CB" w:rsidR="00647F62" w:rsidRDefault="00647F62" w:rsidP="00647F62">
      <w:pPr>
        <w:pStyle w:val="Numreradlista"/>
      </w:pPr>
      <w:r>
        <w:t>Riksdagen antar regeringens förslag till lag om ändring i lagen (1998:293) om utländska försäkringsgivares och tjänstepensions</w:t>
      </w:r>
      <w:r>
        <w:softHyphen/>
        <w:t>instituts verksamhet i Sverige</w:t>
      </w:r>
      <w:r w:rsidR="00DC24D2">
        <w:t>.</w:t>
      </w:r>
    </w:p>
    <w:p w14:paraId="5E0DF66D" w14:textId="4EB556A9" w:rsidR="00647F62" w:rsidRDefault="00647F62" w:rsidP="00647F62">
      <w:pPr>
        <w:pStyle w:val="Numreradlista"/>
      </w:pPr>
      <w:r>
        <w:t>Riksdagen antar regeringens förslag till lag om ändring i lagen (2004:575) om europabolag</w:t>
      </w:r>
      <w:r w:rsidR="00DC24D2">
        <w:t>.</w:t>
      </w:r>
    </w:p>
    <w:p w14:paraId="58B39AC6" w14:textId="07CCC9CD" w:rsidR="00647F62" w:rsidRDefault="00647F62" w:rsidP="00647F62">
      <w:pPr>
        <w:pStyle w:val="Numreradlista"/>
      </w:pPr>
      <w:r>
        <w:t>Riksdagen antar regeringens förslag till lag om ändring i lagen (2006:595) om europakooperativ</w:t>
      </w:r>
      <w:r w:rsidR="00DC24D2">
        <w:t>.</w:t>
      </w:r>
    </w:p>
    <w:p w14:paraId="7D457C56" w14:textId="671DA995" w:rsidR="00647F62" w:rsidRDefault="00647F62" w:rsidP="00647F62">
      <w:pPr>
        <w:pStyle w:val="Numreradlista"/>
      </w:pPr>
      <w:r>
        <w:t>Riksdagen antar regeringens förslag till lag om ändring i delgivnings</w:t>
      </w:r>
      <w:r>
        <w:softHyphen/>
        <w:t>lagen (2010:1932)</w:t>
      </w:r>
      <w:r w:rsidR="00DC24D2">
        <w:t>.</w:t>
      </w:r>
    </w:p>
    <w:p w14:paraId="6DBFEA59" w14:textId="47907F28" w:rsidR="00647F62" w:rsidRDefault="00647F62" w:rsidP="00647F62">
      <w:pPr>
        <w:pStyle w:val="Numreradlista"/>
      </w:pPr>
      <w:r>
        <w:t>Riksdagen antar regeringens förslag till lag om ändring i försäkrings</w:t>
      </w:r>
      <w:r>
        <w:softHyphen/>
        <w:t>rörelselagen (2010:2043)</w:t>
      </w:r>
      <w:r w:rsidR="00DC24D2">
        <w:t>.</w:t>
      </w:r>
    </w:p>
    <w:p w14:paraId="768E42F4" w14:textId="3912EBAD" w:rsidR="00647F62" w:rsidRDefault="00647F62" w:rsidP="00647F62">
      <w:pPr>
        <w:pStyle w:val="Numreradlista"/>
      </w:pPr>
      <w:r>
        <w:t>Riksdagen antar regeringens förslag till lag om ändring i lagen (2014:836) om näringsförbud</w:t>
      </w:r>
      <w:r w:rsidR="00DC24D2">
        <w:t>.</w:t>
      </w:r>
    </w:p>
    <w:p w14:paraId="4AAB76C3" w14:textId="03DFBE06" w:rsidR="00647F62" w:rsidRPr="00901513" w:rsidRDefault="00647F62" w:rsidP="00647F62">
      <w:pPr>
        <w:pStyle w:val="Numreradlista"/>
      </w:pPr>
      <w:r>
        <w:t>Riksdagen antar regeringens förslag till lag om ändring i lagen (2019:742) om tjänstepensionsföretag</w:t>
      </w:r>
      <w:r w:rsidR="00DC24D2">
        <w:t>.</w:t>
      </w:r>
    </w:p>
    <w:p w14:paraId="2EF7F4E0" w14:textId="77777777" w:rsidR="00647F62" w:rsidRPr="00901513" w:rsidRDefault="00647F62" w:rsidP="00647F62">
      <w:pPr>
        <w:pStyle w:val="Numreradlista"/>
      </w:pPr>
      <w:r>
        <w:t>Riksdagen antar regeringens förslag till lag om ändring i lagen (2020:000) om ändring i lagen (2014:836) om näringsförbud.</w:t>
      </w:r>
    </w:p>
    <w:p w14:paraId="797A0DA3" w14:textId="77777777" w:rsidR="00647F62" w:rsidRPr="00144361" w:rsidRDefault="00647F62" w:rsidP="009C61A6">
      <w:pPr>
        <w:pStyle w:val="Brdtextmedindrag"/>
      </w:pPr>
    </w:p>
    <w:p w14:paraId="5A6A255E" w14:textId="77777777" w:rsidR="00647F62" w:rsidRDefault="00647F62">
      <w:pPr>
        <w:rPr>
          <w:sz w:val="20"/>
        </w:rPr>
      </w:pPr>
      <w:r>
        <w:br w:type="page"/>
      </w:r>
    </w:p>
    <w:p w14:paraId="35286A6E" w14:textId="77777777" w:rsidR="00647F62" w:rsidRDefault="00647F62" w:rsidP="00647F62">
      <w:pPr>
        <w:pStyle w:val="Rubrik1"/>
        <w:spacing w:before="0"/>
      </w:pPr>
      <w:bookmarkStart w:id="2" w:name="_Toc32844380"/>
      <w:bookmarkStart w:id="3" w:name="_Toc36022892"/>
      <w:r w:rsidRPr="00153D60">
        <w:lastRenderedPageBreak/>
        <w:t>Lag</w:t>
      </w:r>
      <w:r>
        <w:t>text</w:t>
      </w:r>
      <w:bookmarkEnd w:id="2"/>
      <w:bookmarkEnd w:id="3"/>
    </w:p>
    <w:p w14:paraId="6A87CB49" w14:textId="77777777" w:rsidR="00647F62" w:rsidRPr="00913741" w:rsidRDefault="00647F62" w:rsidP="00647F62">
      <w:pPr>
        <w:pStyle w:val="Brdtext"/>
      </w:pPr>
      <w:r>
        <w:t>Regeringen har följande förslag till lagtext.</w:t>
      </w:r>
    </w:p>
    <w:p w14:paraId="768E9ABD" w14:textId="77777777" w:rsidR="00647F62" w:rsidRPr="00913741" w:rsidRDefault="00647F62" w:rsidP="00647F62">
      <w:pPr>
        <w:pStyle w:val="Rubrik2"/>
      </w:pPr>
      <w:bookmarkStart w:id="4" w:name="_Toc36022893"/>
      <w:r w:rsidRPr="00913741">
        <w:t xml:space="preserve">Förslag till lag om ändring i lagen (1967:531) om tryggande av pensionsutfästelse </w:t>
      </w:r>
      <w:proofErr w:type="gramStart"/>
      <w:r w:rsidRPr="00913741">
        <w:t>m.m.</w:t>
      </w:r>
      <w:bookmarkEnd w:id="4"/>
      <w:proofErr w:type="gramEnd"/>
    </w:p>
    <w:p w14:paraId="57D34217" w14:textId="77777777" w:rsidR="00647F62" w:rsidRDefault="00647F62" w:rsidP="00647F62">
      <w:pPr>
        <w:pStyle w:val="Brdtext"/>
      </w:pPr>
      <w:r>
        <w:t>Härigenom föreskrivs</w:t>
      </w:r>
      <w:r>
        <w:rPr>
          <w:rStyle w:val="Fotnotsreferens"/>
        </w:rPr>
        <w:footnoteReference w:id="2"/>
      </w:r>
      <w:r>
        <w:t xml:space="preserve"> i </w:t>
      </w:r>
      <w:r w:rsidRPr="00084298">
        <w:t>fråga</w:t>
      </w:r>
      <w:r>
        <w:t xml:space="preserve"> om lagen (1967:531) om tryggande av pensionsutfästelse </w:t>
      </w:r>
      <w:proofErr w:type="gramStart"/>
      <w:r>
        <w:t>m.m.</w:t>
      </w:r>
      <w:proofErr w:type="gramEnd"/>
      <w:r w:rsidDel="002F30B8">
        <w:rPr>
          <w:rStyle w:val="Fotnotsreferens"/>
        </w:rPr>
        <w:t xml:space="preserve"> </w:t>
      </w:r>
    </w:p>
    <w:p w14:paraId="5E9B48E4" w14:textId="77777777" w:rsidR="00647F62" w:rsidRPr="00C556D8" w:rsidRDefault="00647F62" w:rsidP="00647F62">
      <w:pPr>
        <w:pStyle w:val="Brdtextmedindrag"/>
      </w:pPr>
      <w:r>
        <w:rPr>
          <w:i/>
          <w:iCs/>
        </w:rPr>
        <w:t xml:space="preserve">dels </w:t>
      </w:r>
      <w:r>
        <w:t>att nuvarande 36 § ska betecknas 39 §,</w:t>
      </w:r>
    </w:p>
    <w:p w14:paraId="0648392F" w14:textId="77777777" w:rsidR="00647F62" w:rsidRDefault="00647F62" w:rsidP="00647F62">
      <w:pPr>
        <w:pStyle w:val="Brdtextmedindrag"/>
      </w:pPr>
      <w:r w:rsidRPr="00DC0950">
        <w:rPr>
          <w:i/>
        </w:rPr>
        <w:t>dels</w:t>
      </w:r>
      <w:r>
        <w:t xml:space="preserve"> att 9 a, 10 d, 10 e, 10 h–10 j, 10 m, 16 g, 16 i, 31 och 35 §§ </w:t>
      </w:r>
      <w:r w:rsidRPr="00DC0950">
        <w:t>ska</w:t>
      </w:r>
      <w:r>
        <w:t xml:space="preserve"> ha följande lydelse,</w:t>
      </w:r>
    </w:p>
    <w:p w14:paraId="1BC67833" w14:textId="77777777" w:rsidR="00647F62" w:rsidRDefault="00647F62" w:rsidP="00647F62">
      <w:pPr>
        <w:pStyle w:val="Brdtextmedindrag"/>
      </w:pPr>
      <w:r>
        <w:rPr>
          <w:i/>
        </w:rPr>
        <w:t>dels</w:t>
      </w:r>
      <w:r>
        <w:t> att det ska införas sju nya paragrafer, 31 a–31 d och 36–38 §§, och närmast före 36 § en ny rubrik av följande lydelse.</w:t>
      </w:r>
    </w:p>
    <w:p w14:paraId="27FDF1E1" w14:textId="77777777" w:rsidR="00647F62" w:rsidRPr="00CC7C38"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rsidRPr="005B0E77" w14:paraId="30EA88B1" w14:textId="77777777" w:rsidTr="002C6F01">
        <w:tc>
          <w:tcPr>
            <w:tcW w:w="2500" w:type="pct"/>
            <w:shd w:val="clear" w:color="auto" w:fill="auto"/>
            <w:tcMar>
              <w:left w:w="0" w:type="dxa"/>
            </w:tcMar>
          </w:tcPr>
          <w:p w14:paraId="543504CD" w14:textId="77777777" w:rsidR="00647F62" w:rsidRPr="005B0E77" w:rsidRDefault="00647F62" w:rsidP="002C6F01">
            <w:pPr>
              <w:pStyle w:val="Brdtext"/>
              <w:rPr>
                <w:i/>
              </w:rPr>
            </w:pPr>
            <w:r>
              <w:rPr>
                <w:i/>
              </w:rPr>
              <w:t>Nuvarande lydelse</w:t>
            </w:r>
          </w:p>
        </w:tc>
        <w:tc>
          <w:tcPr>
            <w:tcW w:w="2500" w:type="pct"/>
            <w:shd w:val="clear" w:color="auto" w:fill="auto"/>
            <w:tcMar>
              <w:right w:w="0" w:type="dxa"/>
            </w:tcMar>
          </w:tcPr>
          <w:p w14:paraId="110611EE" w14:textId="77777777" w:rsidR="00647F62" w:rsidRPr="005B0E77" w:rsidRDefault="00647F62" w:rsidP="002C6F01">
            <w:pPr>
              <w:pStyle w:val="Brdtext"/>
              <w:rPr>
                <w:i/>
              </w:rPr>
            </w:pPr>
            <w:r w:rsidRPr="005B0E77">
              <w:rPr>
                <w:i/>
              </w:rPr>
              <w:t>Föreslagen lydelse</w:t>
            </w:r>
          </w:p>
        </w:tc>
      </w:tr>
    </w:tbl>
    <w:p w14:paraId="308AAEBE" w14:textId="77777777" w:rsidR="00647F62" w:rsidRDefault="00647F62" w:rsidP="00647F62">
      <w:pPr>
        <w:pStyle w:val="Brdtext"/>
        <w:jc w:val="center"/>
      </w:pPr>
    </w:p>
    <w:p w14:paraId="535E6A97" w14:textId="77777777" w:rsidR="00647F62" w:rsidRDefault="00647F62" w:rsidP="00647F62">
      <w:pPr>
        <w:pStyle w:val="Brdtext"/>
        <w:jc w:val="center"/>
      </w:pPr>
      <w:r>
        <w:t>9 a §</w:t>
      </w:r>
      <w:r>
        <w:rPr>
          <w:rStyle w:val="Fotnotsreferens"/>
        </w:rPr>
        <w:footnoteReference w:id="3"/>
      </w:r>
    </w:p>
    <w:p w14:paraId="682C0C34" w14:textId="77777777" w:rsidR="00647F62" w:rsidRDefault="00647F62" w:rsidP="00647F62">
      <w:pPr>
        <w:pStyle w:val="Brdtextmedindrag"/>
      </w:pPr>
      <w:r>
        <w:t>För en pensionsstiftelse som tryggar utfästelser om pension till minst 16 personer för vilka avsättningar har gjorts till stiftelsen gäller 10 a § andra stycket, 10 b–10 d och 16 b §§.</w:t>
      </w:r>
    </w:p>
    <w:p w14:paraId="7CDD0F90" w14:textId="77777777" w:rsidR="00647F62" w:rsidRPr="00312430" w:rsidRDefault="00647F62" w:rsidP="00647F62">
      <w:pPr>
        <w:pStyle w:val="Brdtextmedindrag"/>
      </w:pPr>
      <w:r>
        <w:t>Om pensionsstiftelsen tryggar utfästelser om pension till minst 100 per</w:t>
      </w:r>
      <w:r>
        <w:softHyphen/>
        <w:t xml:space="preserve">soner för vilka avsättningar har gjorts till stiftelsen, gäller dessutom </w:t>
      </w:r>
      <w:r>
        <w:br/>
        <w:t>10 e–10 l och 10 n §§, 11 § fjärde och femte styckena, 15 a–15 d, 16 a, 16 c–16 j och 16 l §§.</w:t>
      </w:r>
    </w:p>
    <w:tbl>
      <w:tblPr>
        <w:tblW w:w="5000" w:type="pct"/>
        <w:tblCellMar>
          <w:left w:w="125" w:type="dxa"/>
          <w:right w:w="125" w:type="dxa"/>
        </w:tblCellMar>
        <w:tblLook w:val="0000" w:firstRow="0" w:lastRow="0" w:firstColumn="0" w:lastColumn="0" w:noHBand="0" w:noVBand="0"/>
      </w:tblPr>
      <w:tblGrid>
        <w:gridCol w:w="2948"/>
        <w:gridCol w:w="2949"/>
      </w:tblGrid>
      <w:tr w:rsidR="00647F62" w:rsidRPr="008424E8" w14:paraId="5A375F66" w14:textId="77777777" w:rsidTr="002C6F01">
        <w:tc>
          <w:tcPr>
            <w:tcW w:w="2500" w:type="pct"/>
            <w:shd w:val="clear" w:color="auto" w:fill="auto"/>
            <w:tcMar>
              <w:left w:w="0" w:type="dxa"/>
            </w:tcMar>
          </w:tcPr>
          <w:p w14:paraId="47AAFE00" w14:textId="77777777" w:rsidR="00647F62" w:rsidRDefault="00647F62" w:rsidP="002C6F01">
            <w:pPr>
              <w:pStyle w:val="Brdtextmedindrag"/>
            </w:pPr>
            <w:r>
              <w:t xml:space="preserve">Även för en pensionsstiftelse som har gjort en </w:t>
            </w:r>
            <w:r w:rsidRPr="00312430">
              <w:t>anmälan</w:t>
            </w:r>
            <w:r>
              <w:t xml:space="preserve"> i enlighet med </w:t>
            </w:r>
            <w:r w:rsidRPr="00312430">
              <w:rPr>
                <w:i/>
                <w:iCs/>
              </w:rPr>
              <w:t>31</w:t>
            </w:r>
            <w:r>
              <w:rPr>
                <w:i/>
                <w:iCs/>
              </w:rPr>
              <w:t> </w:t>
            </w:r>
            <w:r w:rsidRPr="00312430">
              <w:rPr>
                <w:i/>
                <w:iCs/>
              </w:rPr>
              <w:t>§</w:t>
            </w:r>
            <w:r>
              <w:rPr>
                <w:i/>
                <w:iCs/>
              </w:rPr>
              <w:t xml:space="preserve"> </w:t>
            </w:r>
            <w:r w:rsidRPr="00312430">
              <w:rPr>
                <w:i/>
                <w:iCs/>
              </w:rPr>
              <w:t xml:space="preserve">fjärde stycket andra meningen </w:t>
            </w:r>
            <w:r>
              <w:t>gäller bestämmelserna som anges i första och andra styckena, dock inte beträffande egenföretagares tryggande i stiftel</w:t>
            </w:r>
            <w:r>
              <w:softHyphen/>
              <w:t>se för egen räkning.</w:t>
            </w:r>
          </w:p>
        </w:tc>
        <w:tc>
          <w:tcPr>
            <w:tcW w:w="2500" w:type="pct"/>
            <w:shd w:val="clear" w:color="auto" w:fill="auto"/>
            <w:tcMar>
              <w:right w:w="0" w:type="dxa"/>
            </w:tcMar>
          </w:tcPr>
          <w:p w14:paraId="05DF150E" w14:textId="77777777" w:rsidR="00647F62" w:rsidRPr="008424E8" w:rsidRDefault="00647F62" w:rsidP="002C6F01">
            <w:pPr>
              <w:pStyle w:val="Brdtextmedindrag"/>
            </w:pPr>
            <w:r w:rsidRPr="008424E8">
              <w:t xml:space="preserve">Även för en pensionsstiftelse som har gjort en anmälan i enlighet med </w:t>
            </w:r>
            <w:r w:rsidRPr="008424E8">
              <w:rPr>
                <w:i/>
                <w:iCs/>
              </w:rPr>
              <w:t>31 </w:t>
            </w:r>
            <w:r>
              <w:rPr>
                <w:i/>
                <w:iCs/>
              </w:rPr>
              <w:t>c </w:t>
            </w:r>
            <w:r w:rsidRPr="008424E8">
              <w:rPr>
                <w:i/>
                <w:iCs/>
              </w:rPr>
              <w:t xml:space="preserve">§ andra stycket </w:t>
            </w:r>
            <w:r w:rsidRPr="008424E8">
              <w:t>gäller bestämmelserna som anges i första och andra styckena, dock inte beträffande egenföretagares trygg</w:t>
            </w:r>
            <w:r w:rsidRPr="008424E8">
              <w:softHyphen/>
              <w:t>ande i stiftelse för egen räkning.</w:t>
            </w:r>
          </w:p>
        </w:tc>
      </w:tr>
    </w:tbl>
    <w:p w14:paraId="1953B76E" w14:textId="77777777" w:rsidR="00647F62" w:rsidRDefault="00647F62" w:rsidP="00647F62">
      <w:pPr>
        <w:autoSpaceDE w:val="0"/>
        <w:autoSpaceDN w:val="0"/>
        <w:adjustRightInd w:val="0"/>
        <w:spacing w:after="0" w:line="240" w:lineRule="auto"/>
        <w:jc w:val="center"/>
        <w:rPr>
          <w:rFonts w:ascii="TimesNewRomanPS-ItalicMT" w:eastAsiaTheme="minorHAnsi" w:hAnsi="TimesNewRomanPS-ItalicMT" w:cs="TimesNewRomanPS-ItalicMT"/>
          <w:iCs/>
          <w:sz w:val="20"/>
        </w:rPr>
      </w:pPr>
    </w:p>
    <w:p w14:paraId="3BB0B59A" w14:textId="77777777" w:rsidR="00647F62" w:rsidRPr="00323960" w:rsidRDefault="00647F62" w:rsidP="00647F62">
      <w:pPr>
        <w:autoSpaceDE w:val="0"/>
        <w:autoSpaceDN w:val="0"/>
        <w:adjustRightInd w:val="0"/>
        <w:spacing w:after="0" w:line="240" w:lineRule="auto"/>
        <w:jc w:val="center"/>
        <w:rPr>
          <w:rFonts w:ascii="TimesNewRomanPS-ItalicMT" w:eastAsiaTheme="minorHAnsi" w:hAnsi="TimesNewRomanPS-ItalicMT" w:cs="TimesNewRomanPS-ItalicMT"/>
          <w:iCs/>
          <w:sz w:val="20"/>
        </w:rPr>
      </w:pPr>
      <w:r w:rsidRPr="008C51CA">
        <w:rPr>
          <w:rFonts w:ascii="TimesNewRomanPS-ItalicMT" w:eastAsiaTheme="minorHAnsi" w:hAnsi="TimesNewRomanPS-ItalicMT" w:cs="TimesNewRomanPS-ItalicMT"/>
          <w:iCs/>
          <w:sz w:val="20"/>
        </w:rPr>
        <w:t>10 </w:t>
      </w:r>
      <w:r>
        <w:rPr>
          <w:rFonts w:ascii="TimesNewRomanPS-ItalicMT" w:eastAsiaTheme="minorHAnsi" w:hAnsi="TimesNewRomanPS-ItalicMT" w:cs="TimesNewRomanPS-ItalicMT"/>
          <w:iCs/>
          <w:sz w:val="20"/>
        </w:rPr>
        <w:t>d</w:t>
      </w:r>
      <w:r w:rsidRPr="008C51CA">
        <w:rPr>
          <w:rFonts w:ascii="TimesNewRomanPS-ItalicMT" w:eastAsiaTheme="minorHAnsi" w:hAnsi="TimesNewRomanPS-ItalicMT" w:cs="TimesNewRomanPS-ItalicMT"/>
          <w:iCs/>
          <w:sz w:val="20"/>
        </w:rPr>
        <w:t> §</w:t>
      </w:r>
      <w:r>
        <w:rPr>
          <w:rStyle w:val="Fotnotsreferens"/>
          <w:rFonts w:ascii="TimesNewRomanPS-ItalicMT" w:eastAsiaTheme="minorHAnsi" w:hAnsi="TimesNewRomanPS-ItalicMT" w:cs="TimesNewRomanPS-ItalicMT"/>
          <w:iCs/>
          <w:sz w:val="20"/>
        </w:rPr>
        <w:footnoteReference w:id="4"/>
      </w:r>
    </w:p>
    <w:p w14:paraId="0533A918" w14:textId="77777777" w:rsidR="00647F62" w:rsidRDefault="00647F62" w:rsidP="00647F62">
      <w:pPr>
        <w:pStyle w:val="Brdtextmedindrag"/>
        <w:rPr>
          <w:rFonts w:eastAsiaTheme="minorHAnsi"/>
        </w:rPr>
      </w:pPr>
      <w:r>
        <w:rPr>
          <w:rFonts w:eastAsiaTheme="minorHAnsi"/>
        </w:rPr>
        <w:t>Sådana pensionsstiftelser som avses i 9 a § får använda optioner och terminskontrakt och andra liknande finansiella instrument för att sänka den finansiella risken i stiftelsen eller för att i övrigt effektivisera förvaltningen av stiftelsens tillgångar.</w:t>
      </w:r>
    </w:p>
    <w:tbl>
      <w:tblPr>
        <w:tblW w:w="5000" w:type="pct"/>
        <w:tblCellMar>
          <w:left w:w="125" w:type="dxa"/>
          <w:right w:w="125" w:type="dxa"/>
        </w:tblCellMar>
        <w:tblLook w:val="0000" w:firstRow="0" w:lastRow="0" w:firstColumn="0" w:lastColumn="0" w:noHBand="0" w:noVBand="0"/>
      </w:tblPr>
      <w:tblGrid>
        <w:gridCol w:w="2948"/>
        <w:gridCol w:w="2949"/>
      </w:tblGrid>
      <w:tr w:rsidR="00647F62" w14:paraId="51BFDE1D" w14:textId="77777777" w:rsidTr="002C6F01">
        <w:tc>
          <w:tcPr>
            <w:tcW w:w="2500" w:type="pct"/>
            <w:shd w:val="clear" w:color="auto" w:fill="auto"/>
            <w:tcMar>
              <w:left w:w="0" w:type="dxa"/>
            </w:tcMar>
          </w:tcPr>
          <w:p w14:paraId="29EAB086" w14:textId="1F19DB11" w:rsidR="00647F62" w:rsidRDefault="00647F62" w:rsidP="00B40C26">
            <w:pPr>
              <w:pStyle w:val="Brdtextmedindrag"/>
            </w:pPr>
            <w:r w:rsidRPr="00665F44">
              <w:rPr>
                <w:rFonts w:eastAsiaTheme="minorHAnsi"/>
                <w:i/>
              </w:rPr>
              <w:t>Pensionsstiftelsen ska tillämpa föreskrifter som har meddelats med stöd av bestämmelserna</w:t>
            </w:r>
            <w:r>
              <w:rPr>
                <w:rFonts w:eastAsiaTheme="minorHAnsi"/>
              </w:rPr>
              <w:t xml:space="preserve"> om användning av derivatinstrument</w:t>
            </w:r>
            <w:r w:rsidRPr="00665F44">
              <w:rPr>
                <w:rFonts w:eastAsiaTheme="minorHAnsi"/>
                <w:i/>
              </w:rPr>
              <w:t xml:space="preserve"> i </w:t>
            </w:r>
            <w:r w:rsidRPr="00665F44">
              <w:rPr>
                <w:rFonts w:eastAsiaTheme="minorHAnsi"/>
                <w:i/>
              </w:rPr>
              <w:lastRenderedPageBreak/>
              <w:t>6 kap. 14 § 3 försäkringsrörelse</w:t>
            </w:r>
            <w:r w:rsidRPr="00665F44">
              <w:rPr>
                <w:rFonts w:eastAsiaTheme="minorHAnsi"/>
                <w:i/>
              </w:rPr>
              <w:softHyphen/>
              <w:t>lagen (2010:2043), utom när före</w:t>
            </w:r>
            <w:r w:rsidRPr="00665F44">
              <w:rPr>
                <w:rFonts w:eastAsiaTheme="minorHAnsi"/>
                <w:i/>
              </w:rPr>
              <w:softHyphen/>
              <w:t>skrifterna gäller effektivisering av förvaltningen av skulderna</w:t>
            </w:r>
            <w:r>
              <w:rPr>
                <w:rFonts w:eastAsiaTheme="minorHAnsi"/>
              </w:rPr>
              <w:t>.</w:t>
            </w:r>
          </w:p>
        </w:tc>
        <w:tc>
          <w:tcPr>
            <w:tcW w:w="2500" w:type="pct"/>
            <w:shd w:val="clear" w:color="auto" w:fill="auto"/>
            <w:tcMar>
              <w:right w:w="0" w:type="dxa"/>
            </w:tcMar>
          </w:tcPr>
          <w:p w14:paraId="2B82BE00" w14:textId="390D47A7" w:rsidR="00647F62" w:rsidRDefault="00647F62" w:rsidP="002C6F01">
            <w:pPr>
              <w:pStyle w:val="Brdtextmedindrag"/>
            </w:pPr>
            <w:r w:rsidRPr="00665F44">
              <w:rPr>
                <w:i/>
              </w:rPr>
              <w:lastRenderedPageBreak/>
              <w:t>Regeringen eller den myndighet som regeringen bestämmer får meddela föreskrifter</w:t>
            </w:r>
            <w:r>
              <w:t xml:space="preserve"> om använd</w:t>
            </w:r>
            <w:r>
              <w:softHyphen/>
            </w:r>
            <w:r>
              <w:lastRenderedPageBreak/>
              <w:t xml:space="preserve">ning av derivatinstrument </w:t>
            </w:r>
            <w:r>
              <w:rPr>
                <w:i/>
              </w:rPr>
              <w:t>enligt första stycket</w:t>
            </w:r>
            <w:r>
              <w:t>.</w:t>
            </w:r>
          </w:p>
        </w:tc>
      </w:tr>
    </w:tbl>
    <w:p w14:paraId="48B8EFC0" w14:textId="77777777" w:rsidR="00647F62" w:rsidRPr="00323960" w:rsidRDefault="00647F62" w:rsidP="00647F62">
      <w:pPr>
        <w:pStyle w:val="Brdtext"/>
      </w:pPr>
    </w:p>
    <w:p w14:paraId="79D28432" w14:textId="77777777" w:rsidR="00647F62" w:rsidRPr="00323960" w:rsidRDefault="00647F62" w:rsidP="00647F62">
      <w:pPr>
        <w:pStyle w:val="Brdtext"/>
        <w:jc w:val="center"/>
      </w:pPr>
      <w:r w:rsidRPr="00323960">
        <w:t>10 e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647F62" w14:paraId="2E54F012" w14:textId="77777777" w:rsidTr="002C6F01">
        <w:tc>
          <w:tcPr>
            <w:tcW w:w="2500" w:type="pct"/>
            <w:shd w:val="clear" w:color="auto" w:fill="auto"/>
            <w:tcMar>
              <w:left w:w="0" w:type="dxa"/>
            </w:tcMar>
          </w:tcPr>
          <w:p w14:paraId="1C265E23" w14:textId="77777777" w:rsidR="00647F62" w:rsidRPr="00C95DB9" w:rsidRDefault="00647F62" w:rsidP="002C6F01">
            <w:pPr>
              <w:pStyle w:val="Brdtextmedindrag"/>
              <w:rPr>
                <w:rFonts w:eastAsiaTheme="minorHAnsi"/>
              </w:rPr>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w:t>
            </w:r>
            <w:r w:rsidRPr="00C95DB9">
              <w:rPr>
                <w:rFonts w:ascii="TimesNewRomanPS-ItalicMT" w:eastAsiaTheme="minorHAnsi" w:hAnsi="TimesNewRomanPS-ItalicMT" w:cs="TimesNewRomanPS-ItalicMT"/>
                <w:iCs/>
              </w:rPr>
              <w:t xml:space="preserve">andra eller tredje stycket </w:t>
            </w:r>
            <w:r w:rsidRPr="00C95DB9">
              <w:rPr>
                <w:rFonts w:eastAsiaTheme="minorHAnsi"/>
              </w:rPr>
              <w:t xml:space="preserve">och som </w:t>
            </w:r>
            <w:r w:rsidRPr="003A1DBE">
              <w:rPr>
                <w:rFonts w:eastAsiaTheme="minorHAnsi"/>
                <w:i/>
              </w:rPr>
              <w:t>investerar</w:t>
            </w:r>
            <w:r w:rsidRPr="00C95DB9">
              <w:rPr>
                <w:rFonts w:eastAsiaTheme="minorHAnsi"/>
              </w:rPr>
              <w:t xml:space="preserve"> i aktier som är upptagna till handel på en reglerad marknad och som har getts ut av ett bolag inom Europeiska ekonom</w:t>
            </w:r>
            <w:r>
              <w:rPr>
                <w:rFonts w:eastAsiaTheme="minorHAnsi"/>
              </w:rPr>
              <w:softHyphen/>
            </w:r>
            <w:r w:rsidRPr="00C95DB9">
              <w:rPr>
                <w:rFonts w:eastAsiaTheme="minorHAnsi"/>
              </w:rPr>
              <w:t xml:space="preserve">iska samarbetsområdet </w:t>
            </w:r>
            <w:r w:rsidRPr="00C95DB9">
              <w:rPr>
                <w:rFonts w:ascii="TimesNewRomanPS-ItalicMT" w:eastAsiaTheme="minorHAnsi" w:hAnsi="TimesNewRomanPS-ItalicMT" w:cs="TimesNewRomanPS-ItalicMT"/>
                <w:iCs/>
              </w:rPr>
              <w:t>(EES)</w:t>
            </w:r>
            <w:r w:rsidRPr="00C95DB9">
              <w:rPr>
                <w:rFonts w:eastAsiaTheme="minorHAnsi"/>
              </w:rPr>
              <w:t>, ska anta principer för sitt aktieägar</w:t>
            </w:r>
            <w:r>
              <w:rPr>
                <w:rFonts w:eastAsiaTheme="minorHAnsi"/>
              </w:rPr>
              <w:softHyphen/>
            </w:r>
            <w:r w:rsidRPr="00C95DB9">
              <w:rPr>
                <w:rFonts w:eastAsiaTheme="minorHAnsi"/>
              </w:rPr>
              <w:t>engagemang i fråga om sådana aktier. Av principerna ska det fram</w:t>
            </w:r>
            <w:r>
              <w:rPr>
                <w:rFonts w:eastAsiaTheme="minorHAnsi"/>
              </w:rPr>
              <w:softHyphen/>
            </w:r>
            <w:r w:rsidRPr="00C95DB9">
              <w:rPr>
                <w:rFonts w:eastAsiaTheme="minorHAnsi"/>
              </w:rPr>
              <w:t>gå hur stiftelsen integrerar aktie</w:t>
            </w:r>
            <w:r>
              <w:rPr>
                <w:rFonts w:eastAsiaTheme="minorHAnsi"/>
              </w:rPr>
              <w:softHyphen/>
            </w:r>
            <w:r w:rsidRPr="00C95DB9">
              <w:rPr>
                <w:rFonts w:eastAsiaTheme="minorHAnsi"/>
              </w:rPr>
              <w:t xml:space="preserve">ägarengagemanget i sin </w:t>
            </w:r>
            <w:r w:rsidRPr="003A1DBE">
              <w:rPr>
                <w:rFonts w:eastAsiaTheme="minorHAnsi"/>
                <w:i/>
              </w:rPr>
              <w:t>investe</w:t>
            </w:r>
            <w:r>
              <w:rPr>
                <w:rFonts w:eastAsiaTheme="minorHAnsi"/>
                <w:i/>
              </w:rPr>
              <w:softHyphen/>
            </w:r>
            <w:r w:rsidRPr="003A1DBE">
              <w:rPr>
                <w:rFonts w:eastAsiaTheme="minorHAnsi"/>
                <w:i/>
              </w:rPr>
              <w:t>rings</w:t>
            </w:r>
            <w:r>
              <w:rPr>
                <w:rFonts w:eastAsiaTheme="minorHAnsi"/>
                <w:i/>
              </w:rPr>
              <w:softHyphen/>
            </w:r>
            <w:r w:rsidRPr="003A1DBE">
              <w:rPr>
                <w:rFonts w:eastAsiaTheme="minorHAnsi"/>
                <w:i/>
              </w:rPr>
              <w:t>strategi</w:t>
            </w:r>
            <w:r w:rsidRPr="003A1DBE">
              <w:rPr>
                <w:rFonts w:eastAsiaTheme="minorHAnsi"/>
              </w:rPr>
              <w:t>.</w:t>
            </w:r>
          </w:p>
        </w:tc>
        <w:tc>
          <w:tcPr>
            <w:tcW w:w="2500" w:type="pct"/>
            <w:shd w:val="clear" w:color="auto" w:fill="auto"/>
            <w:tcMar>
              <w:right w:w="0" w:type="dxa"/>
            </w:tcMar>
          </w:tcPr>
          <w:p w14:paraId="06F634D1" w14:textId="77777777" w:rsidR="00647F62" w:rsidRDefault="00647F62"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w:t>
            </w:r>
            <w:r w:rsidRPr="00C95DB9">
              <w:rPr>
                <w:rFonts w:ascii="TimesNewRomanPS-ItalicMT" w:eastAsiaTheme="minorHAnsi" w:hAnsi="TimesNewRomanPS-ItalicMT" w:cs="TimesNewRomanPS-ItalicMT"/>
                <w:iCs/>
              </w:rPr>
              <w:t xml:space="preserve">andra eller tredje stycket </w:t>
            </w:r>
            <w:r w:rsidRPr="00C95DB9">
              <w:rPr>
                <w:rFonts w:eastAsiaTheme="minorHAnsi"/>
              </w:rPr>
              <w:t xml:space="preserve">och som </w:t>
            </w:r>
            <w:r>
              <w:rPr>
                <w:rFonts w:eastAsiaTheme="minorHAnsi"/>
                <w:i/>
              </w:rPr>
              <w:t>placerar</w:t>
            </w:r>
            <w:r w:rsidRPr="00C95DB9">
              <w:rPr>
                <w:rFonts w:eastAsiaTheme="minorHAnsi"/>
              </w:rPr>
              <w:t xml:space="preserve"> </w:t>
            </w:r>
            <w:r>
              <w:rPr>
                <w:rFonts w:eastAsiaTheme="minorHAnsi"/>
                <w:i/>
                <w:iCs/>
              </w:rPr>
              <w:t xml:space="preserve">medel </w:t>
            </w:r>
            <w:r w:rsidRPr="00C95DB9">
              <w:rPr>
                <w:rFonts w:eastAsiaTheme="minorHAnsi"/>
              </w:rPr>
              <w:t>i aktier som är upptagna till handel på en reglerad marknad och som har getts ut av ett bolag inom Europeiska ekonom</w:t>
            </w:r>
            <w:r>
              <w:rPr>
                <w:rFonts w:eastAsiaTheme="minorHAnsi"/>
              </w:rPr>
              <w:softHyphen/>
            </w:r>
            <w:r w:rsidRPr="00C95DB9">
              <w:rPr>
                <w:rFonts w:eastAsiaTheme="minorHAnsi"/>
              </w:rPr>
              <w:t xml:space="preserve">iska samarbetsområdet </w:t>
            </w:r>
            <w:r w:rsidRPr="00C95DB9">
              <w:rPr>
                <w:rFonts w:ascii="TimesNewRomanPS-ItalicMT" w:eastAsiaTheme="minorHAnsi" w:hAnsi="TimesNewRomanPS-ItalicMT" w:cs="TimesNewRomanPS-ItalicMT"/>
                <w:iCs/>
              </w:rPr>
              <w:t>(EES)</w:t>
            </w:r>
            <w:r w:rsidRPr="00C95DB9">
              <w:rPr>
                <w:rFonts w:eastAsiaTheme="minorHAnsi"/>
              </w:rPr>
              <w:t>, ska anta principer för sitt aktieägar</w:t>
            </w:r>
            <w:r>
              <w:rPr>
                <w:rFonts w:eastAsiaTheme="minorHAnsi"/>
              </w:rPr>
              <w:softHyphen/>
            </w:r>
            <w:r w:rsidRPr="00C95DB9">
              <w:rPr>
                <w:rFonts w:eastAsiaTheme="minorHAnsi"/>
              </w:rPr>
              <w:t>engagemang i fråga om sådana aktier. Av principerna ska det fram</w:t>
            </w:r>
            <w:r>
              <w:rPr>
                <w:rFonts w:eastAsiaTheme="minorHAnsi"/>
              </w:rPr>
              <w:softHyphen/>
            </w:r>
            <w:r w:rsidRPr="00C95DB9">
              <w:rPr>
                <w:rFonts w:eastAsiaTheme="minorHAnsi"/>
              </w:rPr>
              <w:t>gå hur stiftelsen integrerar aktie</w:t>
            </w:r>
            <w:r>
              <w:rPr>
                <w:rFonts w:eastAsiaTheme="minorHAnsi"/>
              </w:rPr>
              <w:softHyphen/>
            </w:r>
            <w:r w:rsidRPr="00C95DB9">
              <w:rPr>
                <w:rFonts w:eastAsiaTheme="minorHAnsi"/>
              </w:rPr>
              <w:t xml:space="preserve">ägarengagemanget i sin </w:t>
            </w:r>
            <w:r>
              <w:rPr>
                <w:rFonts w:eastAsiaTheme="minorHAnsi"/>
                <w:i/>
              </w:rPr>
              <w:t>place</w:t>
            </w:r>
            <w:r>
              <w:rPr>
                <w:rFonts w:eastAsiaTheme="minorHAnsi"/>
                <w:i/>
              </w:rPr>
              <w:softHyphen/>
              <w:t>rings</w:t>
            </w:r>
            <w:r>
              <w:rPr>
                <w:rFonts w:eastAsiaTheme="minorHAnsi"/>
                <w:i/>
              </w:rPr>
              <w:softHyphen/>
            </w:r>
            <w:r w:rsidRPr="003A1DBE">
              <w:rPr>
                <w:rFonts w:eastAsiaTheme="minorHAnsi"/>
                <w:i/>
              </w:rPr>
              <w:t>strategi</w:t>
            </w:r>
            <w:r w:rsidRPr="003A1DBE">
              <w:rPr>
                <w:rFonts w:eastAsiaTheme="minorHAnsi"/>
              </w:rPr>
              <w:t>.</w:t>
            </w:r>
          </w:p>
        </w:tc>
      </w:tr>
    </w:tbl>
    <w:p w14:paraId="0B8ABA95" w14:textId="77777777" w:rsidR="00647F62" w:rsidRDefault="00647F62" w:rsidP="00647F62">
      <w:pPr>
        <w:pStyle w:val="Brdtextmedindrag"/>
      </w:pPr>
      <w:r>
        <w:t>Principerna ska beskriva hur stiftelsen</w:t>
      </w:r>
    </w:p>
    <w:tbl>
      <w:tblPr>
        <w:tblW w:w="5000" w:type="pct"/>
        <w:tblCellMar>
          <w:left w:w="125" w:type="dxa"/>
          <w:right w:w="125" w:type="dxa"/>
        </w:tblCellMar>
        <w:tblLook w:val="0000" w:firstRow="0" w:lastRow="0" w:firstColumn="0" w:lastColumn="0" w:noHBand="0" w:noVBand="0"/>
      </w:tblPr>
      <w:tblGrid>
        <w:gridCol w:w="2948"/>
        <w:gridCol w:w="2949"/>
      </w:tblGrid>
      <w:tr w:rsidR="00647F62" w14:paraId="73DA2CA0" w14:textId="77777777" w:rsidTr="002C6F01">
        <w:tc>
          <w:tcPr>
            <w:tcW w:w="2500" w:type="pct"/>
            <w:shd w:val="clear" w:color="auto" w:fill="auto"/>
            <w:tcMar>
              <w:left w:w="0" w:type="dxa"/>
            </w:tcMar>
          </w:tcPr>
          <w:p w14:paraId="6424AA03" w14:textId="77777777" w:rsidR="00647F62" w:rsidRDefault="00647F62" w:rsidP="002C6F01">
            <w:pPr>
              <w:pStyle w:val="Brdtextmedindrag"/>
            </w:pPr>
            <w:r>
              <w:t xml:space="preserve">1. övervakar relevanta frågor om bolag som den </w:t>
            </w:r>
            <w:r w:rsidRPr="003A1DBE">
              <w:rPr>
                <w:i/>
              </w:rPr>
              <w:t>investerar</w:t>
            </w:r>
            <w:r>
              <w:t xml:space="preserve"> i (port</w:t>
            </w:r>
            <w:r>
              <w:softHyphen/>
              <w:t>följbolag), däribland bolagens strategi, finansiella och icke-finan</w:t>
            </w:r>
            <w:r>
              <w:softHyphen/>
              <w:t>siella resultat och risker, kapital</w:t>
            </w:r>
            <w:r>
              <w:softHyphen/>
              <w:t>struktur, sociala och miljö</w:t>
            </w:r>
            <w:r>
              <w:softHyphen/>
              <w:t>mässiga påverkan och bolags</w:t>
            </w:r>
            <w:r>
              <w:softHyphen/>
              <w:t>styrning,</w:t>
            </w:r>
          </w:p>
        </w:tc>
        <w:tc>
          <w:tcPr>
            <w:tcW w:w="2500" w:type="pct"/>
            <w:shd w:val="clear" w:color="auto" w:fill="auto"/>
            <w:tcMar>
              <w:right w:w="0" w:type="dxa"/>
            </w:tcMar>
          </w:tcPr>
          <w:p w14:paraId="6D9B24A8" w14:textId="77777777" w:rsidR="00647F62" w:rsidRDefault="00647F62" w:rsidP="002C6F01">
            <w:pPr>
              <w:pStyle w:val="Brdtextmedindrag"/>
            </w:pPr>
            <w:r>
              <w:t xml:space="preserve">1. övervakar relevanta frågor om bolag som den </w:t>
            </w:r>
            <w:r w:rsidRPr="003A1DBE">
              <w:rPr>
                <w:i/>
              </w:rPr>
              <w:t>placerar</w:t>
            </w:r>
            <w:r>
              <w:t xml:space="preserve"> </w:t>
            </w:r>
            <w:r w:rsidRPr="00E77CF7">
              <w:rPr>
                <w:i/>
                <w:iCs/>
              </w:rPr>
              <w:t>medel</w:t>
            </w:r>
            <w:r>
              <w:t xml:space="preserve"> i (port</w:t>
            </w:r>
            <w:r>
              <w:softHyphen/>
              <w:t>följbolag), däribland bolagens strategi, finansiella och icke-finan</w:t>
            </w:r>
            <w:r>
              <w:softHyphen/>
              <w:t>siella resultat och risker, kapital</w:t>
            </w:r>
            <w:r>
              <w:softHyphen/>
              <w:t>struktur, sociala och miljö</w:t>
            </w:r>
            <w:r>
              <w:softHyphen/>
              <w:t>mässiga påverkan och bolags</w:t>
            </w:r>
            <w:r>
              <w:softHyphen/>
              <w:t>styrning,</w:t>
            </w:r>
          </w:p>
        </w:tc>
      </w:tr>
    </w:tbl>
    <w:p w14:paraId="13EEF009" w14:textId="77777777" w:rsidR="00647F62" w:rsidRDefault="00647F62" w:rsidP="00647F62">
      <w:pPr>
        <w:pStyle w:val="Brdtextmedindrag"/>
      </w:pPr>
      <w:r>
        <w:t>2. för dialoger med företrädare för portföljbolag,</w:t>
      </w:r>
    </w:p>
    <w:p w14:paraId="507B5120" w14:textId="77777777" w:rsidR="00647F62" w:rsidRDefault="00647F62" w:rsidP="00647F62">
      <w:pPr>
        <w:pStyle w:val="Brdtextmedindrag"/>
      </w:pPr>
      <w:r>
        <w:t>3. utövar rösträtt och andra rättigheter som är knutna till aktieinnehavet,</w:t>
      </w:r>
    </w:p>
    <w:p w14:paraId="25E419E2" w14:textId="77777777" w:rsidR="00647F62" w:rsidRDefault="00647F62" w:rsidP="00647F62">
      <w:pPr>
        <w:pStyle w:val="Brdtextmedindrag"/>
      </w:pPr>
      <w:r>
        <w:t>4. samarbetar med andra aktieägare,</w:t>
      </w:r>
    </w:p>
    <w:p w14:paraId="3AC1C41A" w14:textId="77777777" w:rsidR="00647F62" w:rsidRDefault="00647F62" w:rsidP="00647F62">
      <w:pPr>
        <w:pStyle w:val="Brdtextmedindrag"/>
      </w:pPr>
      <w:r>
        <w:t>5. kommunicerar med relevanta intressenter i portföljbolag, och</w:t>
      </w:r>
    </w:p>
    <w:p w14:paraId="368CDA7C" w14:textId="77777777" w:rsidR="00647F62" w:rsidRDefault="00647F62" w:rsidP="00647F62">
      <w:pPr>
        <w:pStyle w:val="Brdtextmedindrag"/>
      </w:pPr>
      <w:r>
        <w:t>6. hanterar faktiska och potentiella intressekonflikter.</w:t>
      </w:r>
    </w:p>
    <w:p w14:paraId="54A693FF" w14:textId="77777777" w:rsidR="00647F62" w:rsidRDefault="00647F62" w:rsidP="00647F62">
      <w:pPr>
        <w:pStyle w:val="Brdtext"/>
        <w:jc w:val="center"/>
      </w:pPr>
    </w:p>
    <w:p w14:paraId="15888C62" w14:textId="77777777" w:rsidR="00647F62" w:rsidRDefault="00647F62" w:rsidP="00647F62">
      <w:pPr>
        <w:pStyle w:val="Brdtext"/>
        <w:jc w:val="center"/>
      </w:pPr>
      <w:r>
        <w:t>10 h §</w:t>
      </w:r>
      <w:r>
        <w:rPr>
          <w:rStyle w:val="Fotnotsreferens"/>
        </w:rPr>
        <w:footnoteReference w:id="6"/>
      </w:r>
    </w:p>
    <w:p w14:paraId="327E50E9" w14:textId="77777777" w:rsidR="00647F62" w:rsidRPr="003A1DBE" w:rsidRDefault="00647F62" w:rsidP="00647F62">
      <w:pPr>
        <w:pStyle w:val="Brdtextmedindrag"/>
      </w:pPr>
      <w:r>
        <w:t>Principerna för aktieägarengagemang enligt 10 e §, den årliga redo</w:t>
      </w:r>
      <w:r>
        <w:softHyphen/>
        <w:t xml:space="preserve">görelsen enligt 10 f § och uppgifter enligt 10 g § ska hållas tillgängliga på pensionsstiftelsens webbplats. Om stiftelsen inte har en egen webbplats får informationen hållas tillgänglig på en annan webbplats som enkelt kan nås. </w:t>
      </w:r>
    </w:p>
    <w:tbl>
      <w:tblPr>
        <w:tblW w:w="5000" w:type="pct"/>
        <w:tblCellMar>
          <w:left w:w="125" w:type="dxa"/>
          <w:right w:w="125" w:type="dxa"/>
        </w:tblCellMar>
        <w:tblLook w:val="0000" w:firstRow="0" w:lastRow="0" w:firstColumn="0" w:lastColumn="0" w:noHBand="0" w:noVBand="0"/>
      </w:tblPr>
      <w:tblGrid>
        <w:gridCol w:w="2948"/>
        <w:gridCol w:w="2949"/>
      </w:tblGrid>
      <w:tr w:rsidR="00647F62" w14:paraId="725AA73F" w14:textId="77777777" w:rsidTr="002C6F01">
        <w:tc>
          <w:tcPr>
            <w:tcW w:w="2500" w:type="pct"/>
            <w:shd w:val="clear" w:color="auto" w:fill="auto"/>
            <w:tcMar>
              <w:left w:w="0" w:type="dxa"/>
            </w:tcMar>
          </w:tcPr>
          <w:p w14:paraId="32F2D529" w14:textId="77777777" w:rsidR="00647F62" w:rsidRDefault="00647F62" w:rsidP="002C6F01">
            <w:pPr>
              <w:pStyle w:val="Brdtextmedindrag"/>
            </w:pPr>
            <w:r>
              <w:t>Om pensionsstiftelsen inte redo</w:t>
            </w:r>
            <w:r>
              <w:softHyphen/>
              <w:t>visar omröstningar i den årliga redogörelsen på grund av att stiftel</w:t>
            </w:r>
            <w:r>
              <w:softHyphen/>
              <w:t>sen har gett en sådan kapital</w:t>
            </w:r>
            <w:r>
              <w:softHyphen/>
              <w:t>förvaltare som avses i artikel 2 i Europaparlamentets och rådets direktiv 2007/36/EG av den 11 juli 2007 om utnyttjande av vissa av aktieägares rättigheter i börs</w:t>
            </w:r>
            <w:r>
              <w:softHyphen/>
            </w:r>
            <w:r>
              <w:lastRenderedPageBreak/>
              <w:t xml:space="preserve">noterade företag, i lydelsen enligt Europaparlamentets och rådets direktiv (EU) 2017/828, i uppdrag att ansvara för </w:t>
            </w:r>
            <w:r w:rsidRPr="003A1DBE">
              <w:rPr>
                <w:i/>
              </w:rPr>
              <w:t>invest</w:t>
            </w:r>
            <w:r>
              <w:rPr>
                <w:i/>
              </w:rPr>
              <w:softHyphen/>
            </w:r>
            <w:r w:rsidRPr="003A1DBE">
              <w:rPr>
                <w:i/>
              </w:rPr>
              <w:t>eringarna</w:t>
            </w:r>
            <w:r>
              <w:t>, ska stiftelsen på webb</w:t>
            </w:r>
            <w:r>
              <w:softHyphen/>
              <w:t>platsen uppge var kapitalförvalt</w:t>
            </w:r>
            <w:r>
              <w:softHyphen/>
              <w:t>aren har offentliggjort inform</w:t>
            </w:r>
            <w:r>
              <w:softHyphen/>
              <w:t xml:space="preserve">ationen om omröstningarna. </w:t>
            </w:r>
          </w:p>
        </w:tc>
        <w:tc>
          <w:tcPr>
            <w:tcW w:w="2500" w:type="pct"/>
            <w:shd w:val="clear" w:color="auto" w:fill="auto"/>
            <w:tcMar>
              <w:right w:w="0" w:type="dxa"/>
            </w:tcMar>
          </w:tcPr>
          <w:p w14:paraId="28E8498E" w14:textId="77777777" w:rsidR="00647F62" w:rsidRDefault="00647F62" w:rsidP="002C6F01">
            <w:pPr>
              <w:pStyle w:val="Brdtextmedindrag"/>
            </w:pPr>
            <w:r>
              <w:lastRenderedPageBreak/>
              <w:t>Om pensionsstiftelsen inte redo</w:t>
            </w:r>
            <w:r>
              <w:softHyphen/>
              <w:t>visar omröstningar i den årliga redogörelsen på grund av att stiftel</w:t>
            </w:r>
            <w:r>
              <w:softHyphen/>
              <w:t>sen har gett en sådan kapital</w:t>
            </w:r>
            <w:r>
              <w:softHyphen/>
              <w:t>förvaltare som avses i artikel 2 i Europaparlamentets och rådets direktiv 2007/36/EG av den 11 juli 2007 om utnyttjande av vissa av aktieägares rättigheter i börs</w:t>
            </w:r>
            <w:r>
              <w:softHyphen/>
            </w:r>
            <w:r>
              <w:lastRenderedPageBreak/>
              <w:t xml:space="preserve">noterade företag, i lydelsen enligt Europaparlamentets och rådets direktiv (EU) 2017/828, i uppdrag att ansvara för </w:t>
            </w:r>
            <w:r>
              <w:rPr>
                <w:i/>
              </w:rPr>
              <w:t>placer</w:t>
            </w:r>
            <w:r>
              <w:rPr>
                <w:i/>
              </w:rPr>
              <w:softHyphen/>
              <w:t>ingarna</w:t>
            </w:r>
            <w:r>
              <w:t>, ska stiftelsen på webb</w:t>
            </w:r>
            <w:r>
              <w:softHyphen/>
              <w:t>platsen uppge var kapitalförvalt</w:t>
            </w:r>
            <w:r>
              <w:softHyphen/>
              <w:t>aren har offentliggjort inform</w:t>
            </w:r>
            <w:r>
              <w:softHyphen/>
              <w:t>ationen om omröstningarna.</w:t>
            </w:r>
          </w:p>
        </w:tc>
      </w:tr>
    </w:tbl>
    <w:p w14:paraId="1ACF13D9" w14:textId="77777777" w:rsidR="00647F62" w:rsidRDefault="00647F62" w:rsidP="00647F62">
      <w:pPr>
        <w:pStyle w:val="Brdtextmedindrag"/>
      </w:pPr>
      <w:r>
        <w:lastRenderedPageBreak/>
        <w:t>Informationen ska tillhandahållas utan kostnad.</w:t>
      </w:r>
    </w:p>
    <w:p w14:paraId="15393E55" w14:textId="77777777" w:rsidR="00647F62" w:rsidRDefault="00647F62" w:rsidP="00647F62">
      <w:pPr>
        <w:pStyle w:val="Brdtextmedindrag"/>
      </w:pPr>
    </w:p>
    <w:p w14:paraId="5018F5D4" w14:textId="77777777" w:rsidR="00647F62" w:rsidRDefault="00647F62" w:rsidP="00647F62">
      <w:pPr>
        <w:pStyle w:val="Brdtext"/>
        <w:jc w:val="center"/>
      </w:pPr>
      <w:r>
        <w:t>10 i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647F62" w14:paraId="210BF1F6" w14:textId="77777777" w:rsidTr="002C6F01">
        <w:tc>
          <w:tcPr>
            <w:tcW w:w="2500" w:type="pct"/>
            <w:shd w:val="clear" w:color="auto" w:fill="auto"/>
            <w:tcMar>
              <w:left w:w="0" w:type="dxa"/>
            </w:tcMar>
          </w:tcPr>
          <w:p w14:paraId="689BB3A2" w14:textId="77777777" w:rsidR="00647F62" w:rsidRDefault="00647F62"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andra eller tredje stycket och som </w:t>
            </w:r>
            <w:r w:rsidRPr="003A1DBE">
              <w:rPr>
                <w:rFonts w:eastAsiaTheme="minorHAnsi"/>
                <w:i/>
              </w:rPr>
              <w:t>investerar</w:t>
            </w:r>
            <w:r w:rsidRPr="00C95DB9">
              <w:rPr>
                <w:rFonts w:eastAsiaTheme="minorHAnsi"/>
              </w:rPr>
              <w:t xml:space="preserve"> i aktier som är upptagna till handel på en reglerad marknad och som har getts ut av ett bolag inom EES, ska i fråga om sådana aktier redogöra för hur de viktigaste inslagen i </w:t>
            </w:r>
            <w:r w:rsidRPr="003A1DBE">
              <w:rPr>
                <w:rFonts w:eastAsiaTheme="minorHAnsi"/>
                <w:i/>
              </w:rPr>
              <w:t>investerings</w:t>
            </w:r>
            <w:r>
              <w:rPr>
                <w:rFonts w:eastAsiaTheme="minorHAnsi"/>
                <w:i/>
              </w:rPr>
              <w:softHyphen/>
            </w:r>
            <w:r w:rsidRPr="003A1DBE">
              <w:rPr>
                <w:rFonts w:eastAsiaTheme="minorHAnsi"/>
                <w:i/>
              </w:rPr>
              <w:t>strategin</w:t>
            </w:r>
            <w:r w:rsidRPr="00C95DB9">
              <w:rPr>
                <w:rFonts w:eastAsiaTheme="minorHAnsi"/>
              </w:rPr>
              <w:t xml:space="preserve"> bidrar till tillgångarnas ut</w:t>
            </w:r>
            <w:r>
              <w:rPr>
                <w:rFonts w:eastAsiaTheme="minorHAnsi"/>
              </w:rPr>
              <w:softHyphen/>
            </w:r>
            <w:r w:rsidRPr="00C95DB9">
              <w:rPr>
                <w:rFonts w:eastAsiaTheme="minorHAnsi"/>
              </w:rPr>
              <w:t>veckling på medellång till lång sikt.</w:t>
            </w:r>
          </w:p>
        </w:tc>
        <w:tc>
          <w:tcPr>
            <w:tcW w:w="2500" w:type="pct"/>
            <w:shd w:val="clear" w:color="auto" w:fill="auto"/>
            <w:tcMar>
              <w:right w:w="0" w:type="dxa"/>
            </w:tcMar>
          </w:tcPr>
          <w:p w14:paraId="38474417" w14:textId="77777777" w:rsidR="00647F62" w:rsidRDefault="00647F62"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andra eller tredje stycket och som </w:t>
            </w:r>
            <w:r>
              <w:rPr>
                <w:rFonts w:eastAsiaTheme="minorHAnsi"/>
                <w:i/>
              </w:rPr>
              <w:t>placerar</w:t>
            </w:r>
            <w:r w:rsidRPr="00C95DB9">
              <w:rPr>
                <w:rFonts w:eastAsiaTheme="minorHAnsi"/>
              </w:rPr>
              <w:t xml:space="preserve"> </w:t>
            </w:r>
            <w:r>
              <w:rPr>
                <w:rFonts w:eastAsiaTheme="minorHAnsi"/>
                <w:i/>
                <w:iCs/>
              </w:rPr>
              <w:t xml:space="preserve">medel </w:t>
            </w:r>
            <w:r w:rsidRPr="00C95DB9">
              <w:rPr>
                <w:rFonts w:eastAsiaTheme="minorHAnsi"/>
              </w:rPr>
              <w:t xml:space="preserve">i aktier som är upptagna till handel på en reglerad marknad och som har getts ut av ett bolag inom EES, ska i fråga om sådana aktier redogöra för hur de viktigaste inslagen i </w:t>
            </w:r>
            <w:r>
              <w:rPr>
                <w:rFonts w:eastAsiaTheme="minorHAnsi"/>
                <w:i/>
              </w:rPr>
              <w:t>placerings</w:t>
            </w:r>
            <w:r>
              <w:rPr>
                <w:rFonts w:eastAsiaTheme="minorHAnsi"/>
                <w:i/>
              </w:rPr>
              <w:softHyphen/>
            </w:r>
            <w:r w:rsidRPr="003A1DBE">
              <w:rPr>
                <w:rFonts w:eastAsiaTheme="minorHAnsi"/>
                <w:i/>
              </w:rPr>
              <w:t>strategin</w:t>
            </w:r>
            <w:r w:rsidRPr="00C95DB9">
              <w:rPr>
                <w:rFonts w:eastAsiaTheme="minorHAnsi"/>
              </w:rPr>
              <w:t xml:space="preserve"> bidrar till tillgångarnas ut</w:t>
            </w:r>
            <w:r>
              <w:rPr>
                <w:rFonts w:eastAsiaTheme="minorHAnsi"/>
              </w:rPr>
              <w:softHyphen/>
            </w:r>
            <w:r w:rsidRPr="00C95DB9">
              <w:rPr>
                <w:rFonts w:eastAsiaTheme="minorHAnsi"/>
              </w:rPr>
              <w:t>veckling på medellång till lång sikt.</w:t>
            </w:r>
          </w:p>
        </w:tc>
      </w:tr>
    </w:tbl>
    <w:p w14:paraId="624E2868" w14:textId="77777777" w:rsidR="00647F62" w:rsidRPr="00C95DB9" w:rsidRDefault="00647F62" w:rsidP="00647F62">
      <w:pPr>
        <w:autoSpaceDE w:val="0"/>
        <w:autoSpaceDN w:val="0"/>
        <w:adjustRightInd w:val="0"/>
        <w:spacing w:after="0" w:line="240" w:lineRule="auto"/>
        <w:rPr>
          <w:rFonts w:ascii="TimesNewRomanPSMT" w:eastAsiaTheme="minorHAnsi" w:hAnsi="TimesNewRomanPSMT" w:cs="TimesNewRomanPSMT"/>
          <w:sz w:val="20"/>
        </w:rPr>
      </w:pPr>
    </w:p>
    <w:p w14:paraId="6B7106E7" w14:textId="77777777" w:rsidR="00647F62" w:rsidRDefault="00647F62" w:rsidP="00647F62">
      <w:pPr>
        <w:pStyle w:val="Brdtext"/>
        <w:jc w:val="center"/>
      </w:pPr>
      <w:r>
        <w:t>10 j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647F62" w14:paraId="5DB8F2CF" w14:textId="77777777" w:rsidTr="002C6F01">
        <w:tc>
          <w:tcPr>
            <w:tcW w:w="2500" w:type="pct"/>
            <w:shd w:val="clear" w:color="auto" w:fill="auto"/>
            <w:tcMar>
              <w:left w:w="0" w:type="dxa"/>
            </w:tcMar>
          </w:tcPr>
          <w:p w14:paraId="6A22C60D" w14:textId="77777777" w:rsidR="00647F62" w:rsidRDefault="00647F62" w:rsidP="002C6F01">
            <w:pPr>
              <w:pStyle w:val="Brdtextmedindrag"/>
            </w:pPr>
            <w:r w:rsidRPr="007C2ADC">
              <w:rPr>
                <w:rFonts w:eastAsiaTheme="minorHAnsi"/>
              </w:rPr>
              <w:t>Om en sådan kapitalförvaltare som avses i artikel 2 i Europa</w:t>
            </w:r>
            <w:r w:rsidRPr="007C2ADC">
              <w:rPr>
                <w:rFonts w:eastAsiaTheme="minorHAnsi"/>
              </w:rPr>
              <w:softHyphen/>
              <w:t>parlamentets och rådets direktiv 2007/36/EG, i lydelsen enligt Europa</w:t>
            </w:r>
            <w:r w:rsidRPr="007C2ADC">
              <w:rPr>
                <w:rFonts w:eastAsiaTheme="minorHAnsi"/>
              </w:rPr>
              <w:softHyphen/>
              <w:t xml:space="preserve">parlamentets och rådets direktiv (EU) 2017/828, </w:t>
            </w:r>
            <w:r w:rsidRPr="003A1DBE">
              <w:rPr>
                <w:rFonts w:eastAsiaTheme="minorHAnsi"/>
                <w:i/>
              </w:rPr>
              <w:t>investerar</w:t>
            </w:r>
            <w:r w:rsidRPr="007C2ADC">
              <w:rPr>
                <w:rFonts w:eastAsiaTheme="minorHAnsi"/>
              </w:rPr>
              <w:t xml:space="preserve"> för en pensionsstiftelse som avses i 9</w:t>
            </w:r>
            <w:r>
              <w:rPr>
                <w:rFonts w:eastAsiaTheme="minorHAnsi"/>
              </w:rPr>
              <w:t> </w:t>
            </w:r>
            <w:r w:rsidRPr="007C2ADC">
              <w:rPr>
                <w:rFonts w:eastAsiaTheme="minorHAnsi"/>
              </w:rPr>
              <w:t>a</w:t>
            </w:r>
            <w:r>
              <w:rPr>
                <w:rFonts w:eastAsiaTheme="minorHAnsi"/>
              </w:rPr>
              <w:t> </w:t>
            </w:r>
            <w:r w:rsidRPr="007C2ADC">
              <w:rPr>
                <w:rFonts w:eastAsiaTheme="minorHAnsi"/>
              </w:rPr>
              <w:t xml:space="preserve">§ andra eller tredje stycket och </w:t>
            </w:r>
            <w:r w:rsidRPr="003A1DBE">
              <w:rPr>
                <w:rFonts w:eastAsiaTheme="minorHAnsi"/>
                <w:i/>
              </w:rPr>
              <w:t>investeringarna</w:t>
            </w:r>
            <w:r w:rsidRPr="007C2ADC">
              <w:rPr>
                <w:rFonts w:eastAsiaTheme="minorHAnsi"/>
              </w:rPr>
              <w:t xml:space="preserve"> avser aktier som är upptagna till handel på en reglerad marknad och som har getts ut av ett bolag inom EES, ska pensions</w:t>
            </w:r>
            <w:r>
              <w:rPr>
                <w:rFonts w:eastAsiaTheme="minorHAnsi"/>
              </w:rPr>
              <w:softHyphen/>
            </w:r>
            <w:r w:rsidRPr="007C2ADC">
              <w:rPr>
                <w:rFonts w:eastAsiaTheme="minorHAnsi"/>
              </w:rPr>
              <w:t>stiftelsen i fråga om sådana aktier redogöra för</w:t>
            </w:r>
          </w:p>
        </w:tc>
        <w:tc>
          <w:tcPr>
            <w:tcW w:w="2500" w:type="pct"/>
            <w:shd w:val="clear" w:color="auto" w:fill="auto"/>
            <w:tcMar>
              <w:right w:w="0" w:type="dxa"/>
            </w:tcMar>
          </w:tcPr>
          <w:p w14:paraId="5314BD8F" w14:textId="77777777" w:rsidR="00647F62" w:rsidRDefault="00647F62" w:rsidP="002C6F01">
            <w:pPr>
              <w:pStyle w:val="Brdtextmedindrag"/>
            </w:pPr>
            <w:r w:rsidRPr="007C2ADC">
              <w:rPr>
                <w:rFonts w:eastAsiaTheme="minorHAnsi"/>
              </w:rPr>
              <w:t>Om en sådan kapitalförvaltare som avses i artikel 2 i Europa</w:t>
            </w:r>
            <w:r w:rsidRPr="007C2ADC">
              <w:rPr>
                <w:rFonts w:eastAsiaTheme="minorHAnsi"/>
              </w:rPr>
              <w:softHyphen/>
              <w:t>parlamentets och rådets direktiv 2007/36/EG, i lydelsen enligt Europa</w:t>
            </w:r>
            <w:r w:rsidRPr="007C2ADC">
              <w:rPr>
                <w:rFonts w:eastAsiaTheme="minorHAnsi"/>
              </w:rPr>
              <w:softHyphen/>
              <w:t xml:space="preserve">parlamentets och rådets direktiv (EU) 2017/828, </w:t>
            </w:r>
            <w:r>
              <w:rPr>
                <w:rFonts w:eastAsiaTheme="minorHAnsi"/>
                <w:i/>
              </w:rPr>
              <w:t>placerar medel</w:t>
            </w:r>
            <w:r w:rsidRPr="007C2ADC">
              <w:rPr>
                <w:rFonts w:eastAsiaTheme="minorHAnsi"/>
              </w:rPr>
              <w:t xml:space="preserve"> för en pensionsstiftelse som avses i 9</w:t>
            </w:r>
            <w:r>
              <w:rPr>
                <w:rFonts w:eastAsiaTheme="minorHAnsi"/>
              </w:rPr>
              <w:t> </w:t>
            </w:r>
            <w:r w:rsidRPr="007C2ADC">
              <w:rPr>
                <w:rFonts w:eastAsiaTheme="minorHAnsi"/>
              </w:rPr>
              <w:t>a</w:t>
            </w:r>
            <w:r>
              <w:rPr>
                <w:rFonts w:eastAsiaTheme="minorHAnsi"/>
              </w:rPr>
              <w:t> </w:t>
            </w:r>
            <w:r w:rsidRPr="007C2ADC">
              <w:rPr>
                <w:rFonts w:eastAsiaTheme="minorHAnsi"/>
              </w:rPr>
              <w:t xml:space="preserve">§ andra eller tredje stycket och </w:t>
            </w:r>
            <w:r>
              <w:rPr>
                <w:rFonts w:eastAsiaTheme="minorHAnsi"/>
                <w:i/>
              </w:rPr>
              <w:t>placeringarna</w:t>
            </w:r>
            <w:r w:rsidRPr="007C2ADC">
              <w:rPr>
                <w:rFonts w:eastAsiaTheme="minorHAnsi"/>
              </w:rPr>
              <w:t xml:space="preserve"> avser aktier som är upptagna till handel på en reglerad marknad och som har getts ut av ett bolag inom EES, ska pensions</w:t>
            </w:r>
            <w:r>
              <w:rPr>
                <w:rFonts w:eastAsiaTheme="minorHAnsi"/>
              </w:rPr>
              <w:softHyphen/>
            </w:r>
            <w:r w:rsidRPr="007C2ADC">
              <w:rPr>
                <w:rFonts w:eastAsiaTheme="minorHAnsi"/>
              </w:rPr>
              <w:t>stiftelsen i fråga om sådana aktier redogöra för</w:t>
            </w:r>
          </w:p>
        </w:tc>
      </w:tr>
      <w:tr w:rsidR="00647F62" w14:paraId="6E723505" w14:textId="77777777" w:rsidTr="002C6F01">
        <w:tc>
          <w:tcPr>
            <w:tcW w:w="2500" w:type="pct"/>
            <w:shd w:val="clear" w:color="auto" w:fill="auto"/>
            <w:tcMar>
              <w:left w:w="0" w:type="dxa"/>
            </w:tcMar>
          </w:tcPr>
          <w:p w14:paraId="1B47E391" w14:textId="6CF3ED74" w:rsidR="00647F62" w:rsidRDefault="00647F62" w:rsidP="002C6F01">
            <w:pPr>
              <w:pStyle w:val="Brdtextmedindrag"/>
              <w:rPr>
                <w:rFonts w:eastAsiaTheme="minorHAnsi"/>
              </w:rPr>
            </w:pPr>
            <w:r w:rsidRPr="007C2ADC">
              <w:t xml:space="preserve">1. hur överenskommelsen med kapitalförvaltaren främjar </w:t>
            </w:r>
            <w:r w:rsidRPr="001750F0">
              <w:rPr>
                <w:i/>
              </w:rPr>
              <w:t>invest</w:t>
            </w:r>
            <w:r>
              <w:rPr>
                <w:i/>
              </w:rPr>
              <w:softHyphen/>
            </w:r>
            <w:r w:rsidRPr="001750F0">
              <w:rPr>
                <w:i/>
              </w:rPr>
              <w:t>er</w:t>
            </w:r>
            <w:r w:rsidR="00BE66E2">
              <w:rPr>
                <w:i/>
              </w:rPr>
              <w:softHyphen/>
            </w:r>
            <w:r w:rsidRPr="001750F0">
              <w:rPr>
                <w:i/>
              </w:rPr>
              <w:t>ings</w:t>
            </w:r>
            <w:r>
              <w:rPr>
                <w:i/>
              </w:rPr>
              <w:softHyphen/>
            </w:r>
            <w:r w:rsidRPr="001750F0">
              <w:rPr>
                <w:i/>
              </w:rPr>
              <w:t>beslut</w:t>
            </w:r>
            <w:r w:rsidRPr="007C2ADC">
              <w:t xml:space="preserve"> som grundas på bedömningar av portföljbolagens finansiella och icke-finansiella resultat på medellång till lång sikt och främjar ett engagemang i port</w:t>
            </w:r>
            <w:r>
              <w:softHyphen/>
            </w:r>
            <w:r w:rsidRPr="007C2ADC">
              <w:t>följbolagen i syfte att förbättra deras resultat på medellång till lång sikt,</w:t>
            </w:r>
          </w:p>
        </w:tc>
        <w:tc>
          <w:tcPr>
            <w:tcW w:w="2500" w:type="pct"/>
            <w:shd w:val="clear" w:color="auto" w:fill="auto"/>
            <w:tcMar>
              <w:right w:w="0" w:type="dxa"/>
            </w:tcMar>
          </w:tcPr>
          <w:p w14:paraId="2FF1E886" w14:textId="77777777" w:rsidR="00647F62" w:rsidRDefault="00647F62" w:rsidP="002C6F01">
            <w:pPr>
              <w:pStyle w:val="Brdtextmedindrag"/>
            </w:pPr>
            <w:r w:rsidRPr="007C2ADC">
              <w:t xml:space="preserve">1. hur överenskommelsen med kapitalförvaltaren främjar </w:t>
            </w:r>
            <w:r>
              <w:rPr>
                <w:i/>
              </w:rPr>
              <w:t>placer</w:t>
            </w:r>
            <w:r>
              <w:rPr>
                <w:i/>
              </w:rPr>
              <w:softHyphen/>
              <w:t>ings</w:t>
            </w:r>
            <w:r>
              <w:rPr>
                <w:i/>
              </w:rPr>
              <w:softHyphen/>
            </w:r>
            <w:r w:rsidRPr="001750F0">
              <w:rPr>
                <w:i/>
              </w:rPr>
              <w:t>beslut</w:t>
            </w:r>
            <w:r w:rsidRPr="007C2ADC">
              <w:t xml:space="preserve"> som grundas på bedömningar av portföljbolagens finansiella och icke-finansiella resultat på medellång till lång sikt och främjar ett engagemang i port</w:t>
            </w:r>
            <w:r>
              <w:softHyphen/>
            </w:r>
            <w:r w:rsidRPr="007C2ADC">
              <w:t>följbolagen i syfte att förbättra deras resultat på medellång till lång sikt,</w:t>
            </w:r>
          </w:p>
        </w:tc>
      </w:tr>
    </w:tbl>
    <w:p w14:paraId="2E68E094" w14:textId="77777777" w:rsidR="00647F62" w:rsidRPr="007C2ADC" w:rsidRDefault="00647F62" w:rsidP="00647F62">
      <w:pPr>
        <w:pStyle w:val="Brdtextmedindrag"/>
      </w:pPr>
      <w:r w:rsidRPr="007C2ADC">
        <w:lastRenderedPageBreak/>
        <w:t>2. hur dels metoden och tiden för utvärdering av kapitalförvaltarens prestationer, dels ersättningen för kapitalförvaltningstjänsterna beaktar det långsiktiga resultatet i absoluta tal,</w:t>
      </w:r>
    </w:p>
    <w:p w14:paraId="087C46A4" w14:textId="77777777" w:rsidR="00647F62" w:rsidRPr="007C2ADC" w:rsidRDefault="00647F62" w:rsidP="00647F62">
      <w:pPr>
        <w:pStyle w:val="Brdtextmedindrag"/>
      </w:pPr>
      <w:r w:rsidRPr="007C2ADC">
        <w:t>3. hur pensionsstiftelsen bevakar dels kapitalförvaltarens kostnader för portföljens omsättning, dels portföljens avsedda omsättningshastighet eller gränser för omsättningshastigheten, och</w:t>
      </w:r>
    </w:p>
    <w:p w14:paraId="22AEAFE3" w14:textId="77777777" w:rsidR="00647F62" w:rsidRDefault="00647F62" w:rsidP="00647F62">
      <w:pPr>
        <w:pStyle w:val="Brdtextmedindrag"/>
      </w:pPr>
      <w:r w:rsidRPr="007C2ADC">
        <w:t>4. hur lång tid som överenskommelsen med kapitalförvaltaren gäller.</w:t>
      </w:r>
    </w:p>
    <w:p w14:paraId="229E54AF" w14:textId="77777777" w:rsidR="00647F62" w:rsidRPr="007C2ADC" w:rsidRDefault="00647F62" w:rsidP="00647F62">
      <w:pPr>
        <w:pStyle w:val="Brdtextmedindrag"/>
      </w:pPr>
      <w:r w:rsidRPr="007C2ADC">
        <w:t>Om överenskommelsen med kapitalförvaltaren saknar en eller flera av de delar som redogörelsen ska omfatta, ska pensionsstiftelsen tydligt ange skälen för det.</w:t>
      </w:r>
    </w:p>
    <w:p w14:paraId="2F238069" w14:textId="77777777" w:rsidR="00647F62" w:rsidRDefault="00647F62" w:rsidP="00647F62">
      <w:pPr>
        <w:pStyle w:val="Brdtextmedindrag"/>
        <w:rPr>
          <w:rFonts w:eastAsiaTheme="minorHAnsi"/>
        </w:rPr>
      </w:pPr>
    </w:p>
    <w:p w14:paraId="000216E3" w14:textId="77777777" w:rsidR="00647F62" w:rsidRDefault="00647F62" w:rsidP="00647F62">
      <w:pPr>
        <w:pStyle w:val="Brdtextmedindrag"/>
        <w:jc w:val="center"/>
        <w:rPr>
          <w:rFonts w:eastAsiaTheme="minorHAnsi"/>
        </w:rPr>
      </w:pPr>
      <w:r>
        <w:rPr>
          <w:rFonts w:eastAsiaTheme="minorHAnsi"/>
        </w:rPr>
        <w:t>10 m §</w:t>
      </w:r>
      <w:r>
        <w:rPr>
          <w:rStyle w:val="Fotnotsreferens"/>
          <w:rFonts w:eastAsiaTheme="minorHAnsi"/>
        </w:rPr>
        <w:footnoteReference w:id="9"/>
      </w:r>
    </w:p>
    <w:p w14:paraId="6B34B4AA" w14:textId="77777777" w:rsidR="00647F62" w:rsidRDefault="00647F62" w:rsidP="00647F62">
      <w:pPr>
        <w:pStyle w:val="Brdtextmedindrag"/>
        <w:rPr>
          <w:rFonts w:eastAsiaTheme="minorHAnsi"/>
        </w:rPr>
      </w:pPr>
      <w:r>
        <w:rPr>
          <w:rFonts w:eastAsiaTheme="minorHAnsi"/>
        </w:rPr>
        <w:t>En arbetsgivare vars utfästelser om pension tryggas av en pensions</w:t>
      </w:r>
      <w:r>
        <w:rPr>
          <w:rFonts w:eastAsiaTheme="minorHAnsi"/>
        </w:rPr>
        <w:softHyphen/>
        <w:t>stiftelse som avses i 9 a § andra eller tredje stycket ska till de personer som omfattas av utfästelsen lämna den information som de behöver om</w:t>
      </w:r>
    </w:p>
    <w:p w14:paraId="6003D26C" w14:textId="77777777" w:rsidR="00647F62" w:rsidRDefault="00647F62" w:rsidP="00647F62">
      <w:pPr>
        <w:pStyle w:val="Brdtextmedindrag"/>
        <w:rPr>
          <w:rFonts w:eastAsiaTheme="minorHAnsi"/>
        </w:rPr>
      </w:pPr>
      <w:r>
        <w:rPr>
          <w:rFonts w:eastAsiaTheme="minorHAnsi"/>
        </w:rPr>
        <w:t>1. villkoren för pensionerna och deras värdeutveckling,</w:t>
      </w:r>
    </w:p>
    <w:p w14:paraId="0DAC59D2" w14:textId="77777777" w:rsidR="00647F62" w:rsidRDefault="00647F62" w:rsidP="00647F62">
      <w:pPr>
        <w:pStyle w:val="Brdtextmedindrag"/>
        <w:rPr>
          <w:rFonts w:eastAsiaTheme="minorHAnsi"/>
        </w:rPr>
      </w:pPr>
      <w:r>
        <w:rPr>
          <w:rFonts w:eastAsiaTheme="minorHAnsi"/>
        </w:rPr>
        <w:t>2. de överenskommelser som ligger till grund för pensionerna, och</w:t>
      </w:r>
    </w:p>
    <w:p w14:paraId="27FE85F0" w14:textId="77777777" w:rsidR="00647F62" w:rsidRDefault="00647F62" w:rsidP="00647F62">
      <w:pPr>
        <w:pStyle w:val="Brdtextmedindrag"/>
        <w:rPr>
          <w:rFonts w:eastAsiaTheme="minorHAnsi"/>
        </w:rPr>
      </w:pPr>
      <w:r>
        <w:rPr>
          <w:rFonts w:eastAsiaTheme="minorHAnsi"/>
        </w:rPr>
        <w:t>3. utbetalningsalternativ inför pensioneringen.</w:t>
      </w:r>
    </w:p>
    <w:p w14:paraId="6A6507F3" w14:textId="77777777" w:rsidR="00647F62" w:rsidRDefault="00647F62" w:rsidP="00647F62">
      <w:pPr>
        <w:pStyle w:val="Brdtextmedindrag"/>
        <w:rPr>
          <w:rFonts w:eastAsiaTheme="minorHAnsi"/>
        </w:rPr>
      </w:pPr>
      <w:r>
        <w:rPr>
          <w:rFonts w:eastAsiaTheme="minorHAnsi"/>
        </w:rPr>
        <w:t>Arbetsgivaren ska också årligen ge de personerna ett pensionsbesked som innehåller den information som de behöver om de individuella för</w:t>
      </w:r>
      <w:r>
        <w:rPr>
          <w:rFonts w:eastAsiaTheme="minorHAnsi"/>
        </w:rPr>
        <w:softHyphen/>
        <w:t>månerna och en upplysning om var ytterligare information finns till</w:t>
      </w:r>
      <w:r>
        <w:rPr>
          <w:rFonts w:eastAsiaTheme="minorHAnsi"/>
        </w:rPr>
        <w:softHyphen/>
        <w:t>gänglig.</w:t>
      </w:r>
    </w:p>
    <w:tbl>
      <w:tblPr>
        <w:tblW w:w="5000" w:type="pct"/>
        <w:tblCellMar>
          <w:left w:w="125" w:type="dxa"/>
          <w:right w:w="125" w:type="dxa"/>
        </w:tblCellMar>
        <w:tblLook w:val="0000" w:firstRow="0" w:lastRow="0" w:firstColumn="0" w:lastColumn="0" w:noHBand="0" w:noVBand="0"/>
      </w:tblPr>
      <w:tblGrid>
        <w:gridCol w:w="2948"/>
        <w:gridCol w:w="2949"/>
      </w:tblGrid>
      <w:tr w:rsidR="00647F62" w14:paraId="50C4572C" w14:textId="77777777" w:rsidTr="002C6F01">
        <w:tc>
          <w:tcPr>
            <w:tcW w:w="2500" w:type="pct"/>
            <w:shd w:val="clear" w:color="auto" w:fill="auto"/>
            <w:tcMar>
              <w:left w:w="0" w:type="dxa"/>
            </w:tcMar>
          </w:tcPr>
          <w:p w14:paraId="40EEE538" w14:textId="77777777" w:rsidR="00647F62" w:rsidRDefault="00647F62" w:rsidP="002C6F01">
            <w:pPr>
              <w:pStyle w:val="Brdtextmedindrag"/>
            </w:pPr>
          </w:p>
        </w:tc>
        <w:tc>
          <w:tcPr>
            <w:tcW w:w="2500" w:type="pct"/>
            <w:shd w:val="clear" w:color="auto" w:fill="auto"/>
            <w:tcMar>
              <w:right w:w="0" w:type="dxa"/>
            </w:tcMar>
          </w:tcPr>
          <w:p w14:paraId="27DC7D6C" w14:textId="77777777" w:rsidR="00647F62" w:rsidRPr="006859E1" w:rsidRDefault="00647F62" w:rsidP="002C6F01">
            <w:pPr>
              <w:pStyle w:val="Brdtextmedindrag"/>
              <w:rPr>
                <w:i/>
              </w:rPr>
            </w:pPr>
            <w:r w:rsidRPr="006859E1">
              <w:rPr>
                <w:i/>
              </w:rPr>
              <w:t>Arbetsgivaren ska på begäran av den som omfattas av utfästelsen lämna information om de antag</w:t>
            </w:r>
            <w:r w:rsidRPr="006859E1">
              <w:rPr>
                <w:i/>
              </w:rPr>
              <w:softHyphen/>
              <w:t>anden som ligger till grund för prog</w:t>
            </w:r>
            <w:r>
              <w:rPr>
                <w:i/>
              </w:rPr>
              <w:softHyphen/>
            </w:r>
            <w:r w:rsidRPr="006859E1">
              <w:rPr>
                <w:i/>
              </w:rPr>
              <w:t xml:space="preserve">noser i </w:t>
            </w:r>
            <w:proofErr w:type="spellStart"/>
            <w:r w:rsidRPr="006859E1">
              <w:rPr>
                <w:i/>
              </w:rPr>
              <w:t>pensionsbeskedet</w:t>
            </w:r>
            <w:proofErr w:type="spellEnd"/>
            <w:r w:rsidRPr="006859E1">
              <w:rPr>
                <w:i/>
              </w:rPr>
              <w:t>.</w:t>
            </w:r>
          </w:p>
        </w:tc>
      </w:tr>
    </w:tbl>
    <w:p w14:paraId="17512301" w14:textId="77777777" w:rsidR="00647F62" w:rsidRPr="007C2ADC" w:rsidRDefault="00647F62" w:rsidP="00647F62">
      <w:pPr>
        <w:autoSpaceDE w:val="0"/>
        <w:autoSpaceDN w:val="0"/>
        <w:adjustRightInd w:val="0"/>
        <w:spacing w:after="0" w:line="240" w:lineRule="auto"/>
        <w:rPr>
          <w:rFonts w:ascii="TimesNewRomanPS-ItalicMT" w:eastAsiaTheme="minorHAnsi" w:hAnsi="TimesNewRomanPS-ItalicMT" w:cs="TimesNewRomanPS-ItalicMT"/>
          <w:i/>
          <w:iCs/>
          <w:sz w:val="20"/>
        </w:rPr>
      </w:pPr>
    </w:p>
    <w:p w14:paraId="1EB8A60C" w14:textId="77777777" w:rsidR="00647F62" w:rsidRDefault="00647F62" w:rsidP="00647F62">
      <w:pPr>
        <w:pStyle w:val="Brdtext"/>
        <w:jc w:val="center"/>
      </w:pPr>
      <w:r>
        <w:t>16 g §</w:t>
      </w:r>
      <w:r>
        <w:rPr>
          <w:rStyle w:val="Fotnotsreferens"/>
        </w:rPr>
        <w:footnoteReference w:id="10"/>
      </w:r>
    </w:p>
    <w:p w14:paraId="2CC6D52E" w14:textId="77777777" w:rsidR="00647F62" w:rsidRPr="00205012" w:rsidRDefault="00647F62" w:rsidP="00647F62">
      <w:pPr>
        <w:pStyle w:val="Brdtextmedindrag"/>
      </w:pPr>
      <w:bookmarkStart w:id="7" w:name="_Hlk35506644"/>
      <w:r w:rsidRPr="00205012">
        <w:t>En pensionsstiftelse som avses i 9 a § andra eller tredje stycket ska upprätta och följa riktlinjer för</w:t>
      </w:r>
    </w:p>
    <w:p w14:paraId="62ED0FBD" w14:textId="77777777" w:rsidR="00647F62" w:rsidRPr="00205012" w:rsidRDefault="00647F62" w:rsidP="00647F62">
      <w:pPr>
        <w:pStyle w:val="Brdtextmedindrag"/>
      </w:pPr>
      <w:r w:rsidRPr="00205012">
        <w:t>1. riskhantering,</w:t>
      </w:r>
    </w:p>
    <w:p w14:paraId="3B81B12F" w14:textId="77777777" w:rsidR="00647F62" w:rsidRPr="00205012" w:rsidRDefault="00647F62" w:rsidP="00647F62">
      <w:pPr>
        <w:pStyle w:val="Brdtextmedindrag"/>
      </w:pPr>
      <w:r w:rsidRPr="00205012">
        <w:t>2. internrevision, och</w:t>
      </w:r>
    </w:p>
    <w:p w14:paraId="797724A6" w14:textId="77777777" w:rsidR="00647F62" w:rsidRDefault="00647F62" w:rsidP="00647F62">
      <w:pPr>
        <w:pStyle w:val="Brdtextmedindrag"/>
      </w:pPr>
      <w:r w:rsidRPr="00205012">
        <w:t>3. verksamhet som omfattas av uppdragsavtal.</w:t>
      </w:r>
    </w:p>
    <w:p w14:paraId="6AC5E691" w14:textId="77777777" w:rsidR="00647F62" w:rsidRPr="00205012" w:rsidRDefault="00647F62" w:rsidP="00647F62">
      <w:pPr>
        <w:pStyle w:val="Brdtextmedindrag"/>
      </w:pPr>
      <w:r w:rsidRPr="00205012">
        <w:t>Pensionsstiftelsen ska upprätta och vid behov följa en bered</w:t>
      </w:r>
      <w:r w:rsidRPr="00205012">
        <w:softHyphen/>
        <w:t>skaps</w:t>
      </w:r>
      <w:r w:rsidRPr="00205012">
        <w:softHyphen/>
        <w:t>plan som säkerställer att verksam</w:t>
      </w:r>
      <w:r w:rsidRPr="00205012">
        <w:softHyphen/>
        <w:t>heten kan bedrivas kon</w:t>
      </w:r>
      <w:r w:rsidRPr="00205012">
        <w:softHyphen/>
        <w:t>tinuerligt.</w:t>
      </w:r>
    </w:p>
    <w:tbl>
      <w:tblPr>
        <w:tblW w:w="5000" w:type="pct"/>
        <w:tblCellMar>
          <w:left w:w="125" w:type="dxa"/>
          <w:right w:w="125" w:type="dxa"/>
        </w:tblCellMar>
        <w:tblLook w:val="0000" w:firstRow="0" w:lastRow="0" w:firstColumn="0" w:lastColumn="0" w:noHBand="0" w:noVBand="0"/>
      </w:tblPr>
      <w:tblGrid>
        <w:gridCol w:w="2948"/>
        <w:gridCol w:w="2949"/>
      </w:tblGrid>
      <w:tr w:rsidR="00647F62" w14:paraId="3B0D9630" w14:textId="77777777" w:rsidTr="00A102A2">
        <w:tc>
          <w:tcPr>
            <w:tcW w:w="2500" w:type="pct"/>
            <w:shd w:val="clear" w:color="auto" w:fill="auto"/>
            <w:tcMar>
              <w:left w:w="0" w:type="dxa"/>
            </w:tcMar>
          </w:tcPr>
          <w:bookmarkEnd w:id="7"/>
          <w:p w14:paraId="452B4907" w14:textId="77777777" w:rsidR="00647F62" w:rsidRPr="00205012" w:rsidRDefault="00647F62" w:rsidP="002C6F01">
            <w:pPr>
              <w:pStyle w:val="Brdtextmedindrag"/>
            </w:pPr>
            <w:r w:rsidRPr="00205012">
              <w:t xml:space="preserve">Pensionsstiftelsen ska upprätta </w:t>
            </w:r>
            <w:r w:rsidRPr="00287E0B">
              <w:t xml:space="preserve">och </w:t>
            </w:r>
            <w:r w:rsidRPr="00205012">
              <w:t>följa en sund ersättningspolicy för personer som leder eller över</w:t>
            </w:r>
            <w:r w:rsidRPr="00205012">
              <w:softHyphen/>
              <w:t>vakar verksamheten eller på annat sätt kan påverka riskerna i verk</w:t>
            </w:r>
            <w:r w:rsidRPr="00205012">
              <w:softHyphen/>
              <w:t>sam</w:t>
            </w:r>
            <w:r w:rsidRPr="00205012">
              <w:softHyphen/>
              <w:t>heten.</w:t>
            </w:r>
          </w:p>
        </w:tc>
        <w:tc>
          <w:tcPr>
            <w:tcW w:w="2500" w:type="pct"/>
            <w:shd w:val="clear" w:color="auto" w:fill="auto"/>
            <w:tcMar>
              <w:right w:w="0" w:type="dxa"/>
            </w:tcMar>
          </w:tcPr>
          <w:p w14:paraId="289D713A" w14:textId="22455D7B" w:rsidR="00647F62" w:rsidRPr="00205012" w:rsidRDefault="00647F62" w:rsidP="002C6F01">
            <w:pPr>
              <w:pStyle w:val="Brdtextmedindrag"/>
            </w:pPr>
            <w:bookmarkStart w:id="8" w:name="_Hlk35506658"/>
            <w:r w:rsidRPr="00205012">
              <w:t>Pensionsstiftelsen ska upprätta</w:t>
            </w:r>
            <w:r>
              <w:rPr>
                <w:i/>
              </w:rPr>
              <w:t xml:space="preserve"> </w:t>
            </w:r>
            <w:r>
              <w:t>och</w:t>
            </w:r>
            <w:r>
              <w:rPr>
                <w:i/>
              </w:rPr>
              <w:t xml:space="preserve"> </w:t>
            </w:r>
            <w:r w:rsidRPr="00205012">
              <w:t>följa en sund ersättningspolicy för personer som leder eller över</w:t>
            </w:r>
            <w:r w:rsidRPr="00205012">
              <w:softHyphen/>
              <w:t>vakar verksamheten eller på annat sätt kan påverka riskerna i verk</w:t>
            </w:r>
            <w:r w:rsidRPr="00205012">
              <w:softHyphen/>
              <w:t>sam</w:t>
            </w:r>
            <w:r w:rsidRPr="00205012">
              <w:softHyphen/>
              <w:t>heten.</w:t>
            </w:r>
            <w:r w:rsidRPr="00274C92">
              <w:rPr>
                <w:i/>
              </w:rPr>
              <w:t xml:space="preserve"> Stiftelsen ska regel</w:t>
            </w:r>
            <w:r>
              <w:rPr>
                <w:i/>
              </w:rPr>
              <w:softHyphen/>
            </w:r>
            <w:r w:rsidRPr="00274C92">
              <w:rPr>
                <w:i/>
              </w:rPr>
              <w:t>bundet offentliggöra</w:t>
            </w:r>
            <w:r w:rsidR="00C12FF0">
              <w:rPr>
                <w:i/>
              </w:rPr>
              <w:t xml:space="preserve"> relevant</w:t>
            </w:r>
            <w:r w:rsidRPr="00274C92">
              <w:rPr>
                <w:i/>
              </w:rPr>
              <w:t xml:space="preserve"> in</w:t>
            </w:r>
            <w:r w:rsidR="00A1439B">
              <w:rPr>
                <w:i/>
              </w:rPr>
              <w:softHyphen/>
            </w:r>
            <w:r w:rsidRPr="00274C92">
              <w:rPr>
                <w:i/>
              </w:rPr>
              <w:t>for</w:t>
            </w:r>
            <w:r w:rsidR="00BE66E2">
              <w:rPr>
                <w:i/>
              </w:rPr>
              <w:softHyphen/>
            </w:r>
            <w:r w:rsidRPr="00274C92">
              <w:rPr>
                <w:i/>
              </w:rPr>
              <w:t>mation om ersättningspolicyn.</w:t>
            </w:r>
            <w:bookmarkEnd w:id="8"/>
          </w:p>
        </w:tc>
      </w:tr>
    </w:tbl>
    <w:p w14:paraId="13477A4B" w14:textId="77777777" w:rsidR="00647F62" w:rsidRPr="00A32A7F" w:rsidRDefault="00647F62" w:rsidP="00647F62">
      <w:pPr>
        <w:pStyle w:val="Brdtextmedindrag"/>
      </w:pPr>
    </w:p>
    <w:p w14:paraId="382B5455" w14:textId="77777777" w:rsidR="00647F62" w:rsidRDefault="00647F62" w:rsidP="00647F62">
      <w:pPr>
        <w:pStyle w:val="Brdtext"/>
        <w:jc w:val="center"/>
      </w:pPr>
    </w:p>
    <w:p w14:paraId="714F067C" w14:textId="77777777" w:rsidR="00647F62" w:rsidRDefault="00647F62" w:rsidP="00647F62">
      <w:pPr>
        <w:pStyle w:val="Brdtext"/>
        <w:jc w:val="center"/>
      </w:pPr>
      <w:r>
        <w:lastRenderedPageBreak/>
        <w:t>16 i §</w:t>
      </w:r>
      <w:r>
        <w:rPr>
          <w:rStyle w:val="Fotnotsreferens"/>
        </w:rPr>
        <w:footnoteReference w:id="11"/>
      </w:r>
    </w:p>
    <w:p w14:paraId="7FB8B96E" w14:textId="77777777" w:rsidR="00647F62" w:rsidRPr="006163D9" w:rsidRDefault="00647F62" w:rsidP="00647F62">
      <w:pPr>
        <w:pStyle w:val="Brdtextmedindrag"/>
      </w:pPr>
      <w:bookmarkStart w:id="10" w:name="_Hlk35506984"/>
      <w:r w:rsidRPr="006163D9">
        <w:t xml:space="preserve">Regeringen eller den myndighet som regeringen bestämmer får meddela föreskrifter om </w:t>
      </w:r>
    </w:p>
    <w:p w14:paraId="6CAEB0DC" w14:textId="002B8C58" w:rsidR="00647F62" w:rsidRPr="00520D29" w:rsidRDefault="00647F62" w:rsidP="00647F62">
      <w:pPr>
        <w:pStyle w:val="Brdtextmedindrag"/>
      </w:pPr>
      <w:r w:rsidRPr="00520D29">
        <w:t>1.</w:t>
      </w:r>
      <w:r>
        <w:t> </w:t>
      </w:r>
      <w:r w:rsidRPr="00520D29">
        <w:t>vad placeringsriktlinjerna och redogörelsen enligt 16</w:t>
      </w:r>
      <w:r w:rsidR="00364A63">
        <w:t> </w:t>
      </w:r>
      <w:r w:rsidRPr="00520D29">
        <w:t>f</w:t>
      </w:r>
      <w:r w:rsidR="00364A63">
        <w:t> </w:t>
      </w:r>
      <w:r w:rsidRPr="00520D29">
        <w:t>§ ska inne</w:t>
      </w:r>
      <w:r>
        <w:softHyphen/>
      </w:r>
      <w:r w:rsidRPr="00520D29">
        <w:t xml:space="preserve">hålla, och </w:t>
      </w:r>
    </w:p>
    <w:p w14:paraId="04C3EA87" w14:textId="5FBB044A" w:rsidR="00647F62" w:rsidRPr="00913741" w:rsidRDefault="00647F62" w:rsidP="00647F62">
      <w:pPr>
        <w:pStyle w:val="Brdtextmedindrag"/>
      </w:pPr>
      <w:r w:rsidRPr="00520D29">
        <w:t>2.</w:t>
      </w:r>
      <w:r>
        <w:t> </w:t>
      </w:r>
      <w:r w:rsidRPr="00520D29">
        <w:t>vad de styrdokument som anges i 16</w:t>
      </w:r>
      <w:r w:rsidR="00364A63">
        <w:t> </w:t>
      </w:r>
      <w:r w:rsidRPr="00520D29">
        <w:t>g</w:t>
      </w:r>
      <w:r w:rsidR="00364A63">
        <w:t> </w:t>
      </w:r>
      <w:r w:rsidRPr="00520D29">
        <w:t>§ ska innehålla.</w:t>
      </w:r>
    </w:p>
    <w:bookmarkEnd w:id="10"/>
    <w:tbl>
      <w:tblPr>
        <w:tblW w:w="5000" w:type="pct"/>
        <w:tblCellMar>
          <w:left w:w="125" w:type="dxa"/>
          <w:right w:w="125" w:type="dxa"/>
        </w:tblCellMar>
        <w:tblLook w:val="0000" w:firstRow="0" w:lastRow="0" w:firstColumn="0" w:lastColumn="0" w:noHBand="0" w:noVBand="0"/>
      </w:tblPr>
      <w:tblGrid>
        <w:gridCol w:w="2948"/>
        <w:gridCol w:w="2949"/>
      </w:tblGrid>
      <w:tr w:rsidR="00647F62" w14:paraId="258A34C2" w14:textId="77777777" w:rsidTr="002C6F01">
        <w:tc>
          <w:tcPr>
            <w:tcW w:w="2500" w:type="pct"/>
            <w:shd w:val="clear" w:color="auto" w:fill="auto"/>
            <w:tcMar>
              <w:left w:w="0" w:type="dxa"/>
            </w:tcMar>
          </w:tcPr>
          <w:p w14:paraId="6B08E13B" w14:textId="77777777" w:rsidR="00647F62" w:rsidRPr="00CC5C66" w:rsidRDefault="00647F62" w:rsidP="002C6F01">
            <w:pPr>
              <w:pStyle w:val="Brdtextmedindrag"/>
            </w:pPr>
          </w:p>
        </w:tc>
        <w:tc>
          <w:tcPr>
            <w:tcW w:w="2500" w:type="pct"/>
            <w:shd w:val="clear" w:color="auto" w:fill="auto"/>
            <w:tcMar>
              <w:right w:w="0" w:type="dxa"/>
            </w:tcMar>
          </w:tcPr>
          <w:p w14:paraId="4EB58A5F" w14:textId="77777777" w:rsidR="00647F62" w:rsidRPr="00936390" w:rsidRDefault="00647F62" w:rsidP="002C6F01">
            <w:pPr>
              <w:pStyle w:val="Brdtextmedindrag"/>
              <w:rPr>
                <w:i/>
              </w:rPr>
            </w:pPr>
            <w:bookmarkStart w:id="11" w:name="_Hlk35507000"/>
            <w:r w:rsidRPr="00936390">
              <w:rPr>
                <w:rFonts w:eastAsiaTheme="minorHAnsi"/>
                <w:i/>
              </w:rPr>
              <w:t>Regeringen eller den myndighet som regeringen bestämmer kan med stöd av 8 kap. 7 § regerings</w:t>
            </w:r>
            <w:r w:rsidRPr="00936390">
              <w:rPr>
                <w:rFonts w:eastAsiaTheme="minorHAnsi"/>
                <w:i/>
              </w:rPr>
              <w:softHyphen/>
              <w:t>formen meddela föreskrifter om hur information om ersättningspolicyn ska offentliggöras enligt 16 g §.</w:t>
            </w:r>
            <w:bookmarkEnd w:id="11"/>
          </w:p>
        </w:tc>
      </w:tr>
    </w:tbl>
    <w:p w14:paraId="4216AC93" w14:textId="77777777" w:rsidR="00647F62" w:rsidRDefault="00647F62" w:rsidP="00647F62">
      <w:pPr>
        <w:pStyle w:val="Brdtext"/>
        <w:jc w:val="center"/>
      </w:pPr>
    </w:p>
    <w:p w14:paraId="7AE762C8" w14:textId="77777777" w:rsidR="00647F62" w:rsidRDefault="00647F62" w:rsidP="00647F62">
      <w:pPr>
        <w:pStyle w:val="Brdtext"/>
        <w:jc w:val="center"/>
      </w:pPr>
      <w:r>
        <w:t>31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647F62" w14:paraId="33B3ACD1" w14:textId="77777777" w:rsidTr="002C6F01">
        <w:tc>
          <w:tcPr>
            <w:tcW w:w="2500" w:type="pct"/>
            <w:shd w:val="clear" w:color="auto" w:fill="auto"/>
            <w:tcMar>
              <w:left w:w="0" w:type="dxa"/>
            </w:tcMar>
          </w:tcPr>
          <w:p w14:paraId="19C59BA1" w14:textId="77777777" w:rsidR="00647F62" w:rsidRPr="000876FB" w:rsidRDefault="00647F62" w:rsidP="002C6F01">
            <w:pPr>
              <w:pStyle w:val="Brdtextmedindrag"/>
              <w:rPr>
                <w:i/>
                <w:iCs/>
              </w:rPr>
            </w:pPr>
            <w:r w:rsidRPr="00585E19">
              <w:t>En pensions- eller personal</w:t>
            </w:r>
            <w:r w:rsidRPr="00585E19">
              <w:softHyphen/>
              <w:t>stif</w:t>
            </w:r>
            <w:r>
              <w:softHyphen/>
            </w:r>
            <w:r w:rsidRPr="00585E19">
              <w:t>telse står under tillsyn av den läns</w:t>
            </w:r>
            <w:r>
              <w:softHyphen/>
            </w:r>
            <w:r w:rsidRPr="00585E19">
              <w:t>styrelse som är tillsyns</w:t>
            </w:r>
            <w:r w:rsidRPr="00585E19">
              <w:softHyphen/>
              <w:t>myndighet i det län där arbets</w:t>
            </w:r>
            <w:r w:rsidRPr="00585E19">
              <w:softHyphen/>
              <w:t xml:space="preserve">givaren har sin hemvist. </w:t>
            </w:r>
            <w:r w:rsidRPr="00A65609">
              <w:rPr>
                <w:i/>
                <w:iCs/>
              </w:rPr>
              <w:t>Regeringen kan med stöd av 8 kap. 7 § regeringsformen med</w:t>
            </w:r>
            <w:r>
              <w:rPr>
                <w:i/>
                <w:iCs/>
              </w:rPr>
              <w:softHyphen/>
            </w:r>
            <w:r w:rsidRPr="00A65609">
              <w:rPr>
                <w:i/>
                <w:iCs/>
              </w:rPr>
              <w:t>dela före</w:t>
            </w:r>
            <w:r w:rsidRPr="00A65609">
              <w:rPr>
                <w:i/>
                <w:iCs/>
              </w:rPr>
              <w:softHyphen/>
              <w:t>skrifter om vilken läns</w:t>
            </w:r>
            <w:r>
              <w:rPr>
                <w:i/>
                <w:iCs/>
              </w:rPr>
              <w:softHyphen/>
            </w:r>
            <w:r w:rsidRPr="00A65609">
              <w:rPr>
                <w:i/>
                <w:iCs/>
              </w:rPr>
              <w:t>styrelse som är tillsynsmyndighet i ett län.</w:t>
            </w:r>
          </w:p>
        </w:tc>
        <w:tc>
          <w:tcPr>
            <w:tcW w:w="2500" w:type="pct"/>
            <w:shd w:val="clear" w:color="auto" w:fill="auto"/>
            <w:tcMar>
              <w:right w:w="0" w:type="dxa"/>
            </w:tcMar>
          </w:tcPr>
          <w:p w14:paraId="4CF02476" w14:textId="77777777" w:rsidR="00647F62" w:rsidRDefault="00647F62" w:rsidP="002C6F01">
            <w:pPr>
              <w:pStyle w:val="Brdtextmedindrag"/>
            </w:pPr>
            <w:bookmarkStart w:id="13" w:name="_Hlk35507221"/>
            <w:r w:rsidRPr="00585E19">
              <w:t>En pensions- eller personal</w:t>
            </w:r>
            <w:r w:rsidRPr="00585E19">
              <w:softHyphen/>
              <w:t>stif</w:t>
            </w:r>
            <w:r>
              <w:softHyphen/>
            </w:r>
            <w:r w:rsidRPr="00585E19">
              <w:t>telse står under tillsyn av den läns</w:t>
            </w:r>
            <w:r>
              <w:softHyphen/>
            </w:r>
            <w:r w:rsidRPr="00585E19">
              <w:t>styrelse som är tillsyns</w:t>
            </w:r>
            <w:r w:rsidRPr="00585E19">
              <w:softHyphen/>
              <w:t>myndighet i det län där arbets</w:t>
            </w:r>
            <w:r w:rsidRPr="00585E19">
              <w:softHyphen/>
              <w:t xml:space="preserve">givaren har sin hemvist. </w:t>
            </w:r>
            <w:bookmarkEnd w:id="13"/>
          </w:p>
        </w:tc>
      </w:tr>
      <w:tr w:rsidR="00647F62" w14:paraId="15630EBC" w14:textId="77777777" w:rsidTr="002C6F01">
        <w:tc>
          <w:tcPr>
            <w:tcW w:w="2500" w:type="pct"/>
            <w:shd w:val="clear" w:color="auto" w:fill="auto"/>
            <w:tcMar>
              <w:left w:w="0" w:type="dxa"/>
            </w:tcMar>
          </w:tcPr>
          <w:p w14:paraId="0EF9A1A0" w14:textId="77777777" w:rsidR="00647F62" w:rsidRPr="000876FB" w:rsidRDefault="00647F62" w:rsidP="002C6F01">
            <w:pPr>
              <w:pStyle w:val="Brdtextmedindrag"/>
              <w:rPr>
                <w:i/>
                <w:iCs/>
              </w:rPr>
            </w:pPr>
            <w:r w:rsidRPr="008617CC">
              <w:rPr>
                <w:i/>
              </w:rPr>
              <w:t>Styrelsen för en pensions- eller personalstiftelse ska anmäla stiftel</w:t>
            </w:r>
            <w:r w:rsidRPr="008617CC">
              <w:rPr>
                <w:i/>
              </w:rPr>
              <w:softHyphen/>
              <w:t>sen för tillsyn senast sex månader efter det att styrelsen har tagit emot sitt uppdrag. En sådan pensions</w:t>
            </w:r>
            <w:r w:rsidRPr="008617CC">
              <w:rPr>
                <w:i/>
              </w:rPr>
              <w:softHyphen/>
              <w:t>stiftelse som avses i 9 a § andra stycket ska dock anmälas för tillsyn genast efter det att uppdraget har tagits emot.</w:t>
            </w:r>
          </w:p>
        </w:tc>
        <w:tc>
          <w:tcPr>
            <w:tcW w:w="2500" w:type="pct"/>
            <w:shd w:val="clear" w:color="auto" w:fill="auto"/>
            <w:tcMar>
              <w:right w:w="0" w:type="dxa"/>
            </w:tcMar>
          </w:tcPr>
          <w:p w14:paraId="19BA267B" w14:textId="77777777" w:rsidR="00647F62" w:rsidRPr="00AC2FA8" w:rsidRDefault="00647F62" w:rsidP="002C6F01">
            <w:pPr>
              <w:pStyle w:val="Brdtextmedindrag"/>
              <w:rPr>
                <w:i/>
              </w:rPr>
            </w:pPr>
            <w:bookmarkStart w:id="14" w:name="_Hlk35507231"/>
            <w:r w:rsidRPr="008617CC">
              <w:rPr>
                <w:i/>
                <w:iCs/>
              </w:rPr>
              <w:t>Regeringen kan med stöd av 8 kap. 7 § regeringsformen med</w:t>
            </w:r>
            <w:r w:rsidRPr="008617CC">
              <w:rPr>
                <w:i/>
                <w:iCs/>
              </w:rPr>
              <w:softHyphen/>
              <w:t>dela före</w:t>
            </w:r>
            <w:r w:rsidRPr="008617CC">
              <w:rPr>
                <w:i/>
                <w:iCs/>
              </w:rPr>
              <w:softHyphen/>
              <w:t>skrifter om vilken läns</w:t>
            </w:r>
            <w:r w:rsidRPr="008617CC">
              <w:rPr>
                <w:i/>
                <w:iCs/>
              </w:rPr>
              <w:softHyphen/>
              <w:t>styrelse som är tillsyns</w:t>
            </w:r>
            <w:r w:rsidRPr="008617CC">
              <w:rPr>
                <w:i/>
                <w:iCs/>
              </w:rPr>
              <w:softHyphen/>
              <w:t>myndighet i ett län.</w:t>
            </w:r>
            <w:bookmarkEnd w:id="14"/>
          </w:p>
        </w:tc>
      </w:tr>
      <w:tr w:rsidR="00647F62" w14:paraId="2C26C722" w14:textId="77777777" w:rsidTr="002C6F01">
        <w:tc>
          <w:tcPr>
            <w:tcW w:w="2500" w:type="pct"/>
            <w:shd w:val="clear" w:color="auto" w:fill="auto"/>
            <w:tcMar>
              <w:left w:w="0" w:type="dxa"/>
            </w:tcMar>
          </w:tcPr>
          <w:p w14:paraId="1438F1CE" w14:textId="77777777" w:rsidR="00647F62" w:rsidRPr="000876FB" w:rsidRDefault="00647F62" w:rsidP="002C6F01">
            <w:pPr>
              <w:pStyle w:val="Brdtextmedindrag"/>
              <w:rPr>
                <w:i/>
                <w:iCs/>
              </w:rPr>
            </w:pPr>
            <w:r w:rsidRPr="000876FB">
              <w:rPr>
                <w:i/>
                <w:iCs/>
              </w:rPr>
              <w:t>En anmälan enligt andra stycket ska innehålla uppgift om stiftelsens postadress och telefonnummer samt om styrelseledamöternas namn, personnummer, bostads</w:t>
            </w:r>
            <w:r w:rsidRPr="000876FB">
              <w:rPr>
                <w:i/>
                <w:iCs/>
              </w:rPr>
              <w:softHyphen/>
              <w:t>adress, post</w:t>
            </w:r>
            <w:r w:rsidRPr="000876FB">
              <w:rPr>
                <w:i/>
                <w:iCs/>
              </w:rPr>
              <w:softHyphen/>
              <w:t>adress och telefon</w:t>
            </w:r>
            <w:r w:rsidRPr="000876FB">
              <w:rPr>
                <w:i/>
                <w:iCs/>
              </w:rPr>
              <w:softHyphen/>
              <w:t>nummer. Till anmälan ska fogas en bestyrkt kopia av de handlingar som arbetsgivaren upprättat av</w:t>
            </w:r>
            <w:r w:rsidRPr="000876FB">
              <w:rPr>
                <w:i/>
                <w:iCs/>
              </w:rPr>
              <w:softHyphen/>
              <w:t>seende stiftelsen samt, om möjligt, uppgift om storleken och arten av stiftelsens förmögenhet. När en ändring har inträtt i något för</w:t>
            </w:r>
            <w:r w:rsidRPr="000876FB">
              <w:rPr>
                <w:i/>
                <w:iCs/>
              </w:rPr>
              <w:softHyphen/>
              <w:t xml:space="preserve">hållande som tidigare har anmälts, </w:t>
            </w:r>
            <w:r w:rsidRPr="000876FB">
              <w:rPr>
                <w:i/>
                <w:iCs/>
              </w:rPr>
              <w:lastRenderedPageBreak/>
              <w:t>ska detta genast anmälas till till</w:t>
            </w:r>
            <w:r>
              <w:rPr>
                <w:i/>
                <w:iCs/>
              </w:rPr>
              <w:softHyphen/>
            </w:r>
            <w:r w:rsidRPr="000876FB">
              <w:rPr>
                <w:i/>
                <w:iCs/>
              </w:rPr>
              <w:t>syns</w:t>
            </w:r>
            <w:r>
              <w:rPr>
                <w:i/>
                <w:iCs/>
              </w:rPr>
              <w:softHyphen/>
            </w:r>
            <w:r w:rsidRPr="000876FB">
              <w:rPr>
                <w:i/>
                <w:iCs/>
              </w:rPr>
              <w:t>myndigheten.</w:t>
            </w:r>
          </w:p>
        </w:tc>
        <w:tc>
          <w:tcPr>
            <w:tcW w:w="2500" w:type="pct"/>
            <w:shd w:val="clear" w:color="auto" w:fill="auto"/>
            <w:tcMar>
              <w:right w:w="0" w:type="dxa"/>
            </w:tcMar>
          </w:tcPr>
          <w:p w14:paraId="67A12574" w14:textId="77777777" w:rsidR="00647F62" w:rsidRDefault="00647F62" w:rsidP="002C6F01">
            <w:pPr>
              <w:pStyle w:val="Brdtextmedindrag"/>
            </w:pPr>
          </w:p>
        </w:tc>
      </w:tr>
      <w:tr w:rsidR="00647F62" w14:paraId="3FFD0B45" w14:textId="77777777" w:rsidTr="002C6F01">
        <w:tc>
          <w:tcPr>
            <w:tcW w:w="2500" w:type="pct"/>
            <w:shd w:val="clear" w:color="auto" w:fill="auto"/>
            <w:tcMar>
              <w:left w:w="0" w:type="dxa"/>
            </w:tcMar>
          </w:tcPr>
          <w:p w14:paraId="66B21DB8" w14:textId="77777777" w:rsidR="00647F62" w:rsidRPr="00EC0D77" w:rsidRDefault="00647F62" w:rsidP="002C6F01">
            <w:pPr>
              <w:pStyle w:val="Brdtextmedindrag"/>
              <w:rPr>
                <w:i/>
                <w:iCs/>
              </w:rPr>
            </w:pPr>
            <w:r w:rsidRPr="00EC0D77">
              <w:rPr>
                <w:i/>
                <w:iCs/>
              </w:rPr>
              <w:t>När en pensionsstiftelses verk</w:t>
            </w:r>
            <w:r w:rsidRPr="00EC0D77">
              <w:rPr>
                <w:i/>
                <w:iCs/>
              </w:rPr>
              <w:softHyphen/>
              <w:t>samhet når den omfattning som anges i 9 a § andra stycket, ska dess styrelse genast göra en an</w:t>
            </w:r>
            <w:r>
              <w:rPr>
                <w:i/>
                <w:iCs/>
              </w:rPr>
              <w:softHyphen/>
            </w:r>
            <w:r w:rsidRPr="00EC0D77">
              <w:rPr>
                <w:i/>
                <w:iCs/>
              </w:rPr>
              <w:t>mälan till tillsyns</w:t>
            </w:r>
            <w:r w:rsidRPr="00EC0D77">
              <w:rPr>
                <w:i/>
                <w:iCs/>
              </w:rPr>
              <w:softHyphen/>
              <w:t>myndigheten. Detsamma gäller när en pensions</w:t>
            </w:r>
            <w:r w:rsidRPr="00EC0D77">
              <w:rPr>
                <w:i/>
                <w:iCs/>
              </w:rPr>
              <w:softHyphen/>
              <w:t>stiftelse har beslutat att tillämpa de bestäm</w:t>
            </w:r>
            <w:r w:rsidRPr="00EC0D77">
              <w:rPr>
                <w:i/>
                <w:iCs/>
              </w:rPr>
              <w:softHyphen/>
              <w:t>melser som anges i 9 a § första och andra styckena.</w:t>
            </w:r>
          </w:p>
        </w:tc>
        <w:tc>
          <w:tcPr>
            <w:tcW w:w="2500" w:type="pct"/>
            <w:shd w:val="clear" w:color="auto" w:fill="auto"/>
            <w:tcMar>
              <w:right w:w="0" w:type="dxa"/>
            </w:tcMar>
          </w:tcPr>
          <w:p w14:paraId="5A2B08CA" w14:textId="77777777" w:rsidR="00647F62" w:rsidRDefault="00647F62" w:rsidP="002C6F01">
            <w:pPr>
              <w:pStyle w:val="Brdtextmedindrag"/>
            </w:pPr>
          </w:p>
        </w:tc>
      </w:tr>
      <w:tr w:rsidR="00647F62" w14:paraId="15D6D2AA" w14:textId="77777777" w:rsidTr="002C6F01">
        <w:tc>
          <w:tcPr>
            <w:tcW w:w="2500" w:type="pct"/>
            <w:shd w:val="clear" w:color="auto" w:fill="auto"/>
            <w:tcMar>
              <w:left w:w="0" w:type="dxa"/>
            </w:tcMar>
          </w:tcPr>
          <w:p w14:paraId="69A62065" w14:textId="77777777" w:rsidR="00647F62" w:rsidRPr="00EC0D77" w:rsidRDefault="00647F62" w:rsidP="002C6F01">
            <w:pPr>
              <w:pStyle w:val="Brdtextmedindrag"/>
              <w:rPr>
                <w:i/>
                <w:iCs/>
              </w:rPr>
            </w:pPr>
            <w:r w:rsidRPr="00EC0D77">
              <w:rPr>
                <w:i/>
                <w:iCs/>
              </w:rPr>
              <w:t>Efter ansökan från en pensions</w:t>
            </w:r>
            <w:r w:rsidRPr="00EC0D77">
              <w:rPr>
                <w:i/>
                <w:iCs/>
              </w:rPr>
              <w:softHyphen/>
              <w:t>stiftelse vars verksamhet inte längre har den omfattning som anges i 9 a § andra stycket får Finansinspektionen, om det finns särskilda skäl, besluta att pensions</w:t>
            </w:r>
            <w:r w:rsidRPr="00EC0D77">
              <w:rPr>
                <w:i/>
                <w:iCs/>
              </w:rPr>
              <w:softHyphen/>
              <w:t>stiftelsen inte längre ska tillämpa de bestämmelser som gäller enligt 9 a § andra stycket.</w:t>
            </w:r>
          </w:p>
        </w:tc>
        <w:tc>
          <w:tcPr>
            <w:tcW w:w="2500" w:type="pct"/>
            <w:shd w:val="clear" w:color="auto" w:fill="auto"/>
            <w:tcMar>
              <w:right w:w="0" w:type="dxa"/>
            </w:tcMar>
          </w:tcPr>
          <w:p w14:paraId="2535A3BA" w14:textId="77777777" w:rsidR="00647F62" w:rsidRDefault="00647F62" w:rsidP="002C6F01">
            <w:pPr>
              <w:pStyle w:val="Brdtextmedindrag"/>
            </w:pPr>
          </w:p>
        </w:tc>
      </w:tr>
      <w:tr w:rsidR="00647F62" w14:paraId="24649528" w14:textId="77777777" w:rsidTr="002C6F01">
        <w:tc>
          <w:tcPr>
            <w:tcW w:w="2500" w:type="pct"/>
            <w:shd w:val="clear" w:color="auto" w:fill="auto"/>
            <w:tcMar>
              <w:left w:w="0" w:type="dxa"/>
            </w:tcMar>
          </w:tcPr>
          <w:p w14:paraId="6D5C9128" w14:textId="77777777" w:rsidR="00647F62" w:rsidRPr="00EC0D77" w:rsidRDefault="00647F62" w:rsidP="002C6F01">
            <w:pPr>
              <w:pStyle w:val="Brdtextmedindrag"/>
              <w:rPr>
                <w:i/>
                <w:iCs/>
              </w:rPr>
            </w:pPr>
            <w:r w:rsidRPr="00EC0D77">
              <w:rPr>
                <w:i/>
                <w:iCs/>
              </w:rPr>
              <w:t>Efter ansökan från en pensions</w:t>
            </w:r>
            <w:r w:rsidRPr="00EC0D77">
              <w:rPr>
                <w:i/>
                <w:iCs/>
              </w:rPr>
              <w:softHyphen/>
              <w:t>stiftelse som i enlighet med fjärde stycket andra meningen har anmält att den beslutat att tillämpa de be</w:t>
            </w:r>
            <w:r>
              <w:rPr>
                <w:i/>
                <w:iCs/>
              </w:rPr>
              <w:softHyphen/>
            </w:r>
            <w:r w:rsidRPr="00EC0D77">
              <w:rPr>
                <w:i/>
                <w:iCs/>
              </w:rPr>
              <w:t>stäm</w:t>
            </w:r>
            <w:r w:rsidRPr="00EC0D77">
              <w:rPr>
                <w:i/>
                <w:iCs/>
              </w:rPr>
              <w:softHyphen/>
              <w:t>melser som gäller enligt 9 a § första och andra styckena får Finans</w:t>
            </w:r>
            <w:r>
              <w:rPr>
                <w:i/>
                <w:iCs/>
              </w:rPr>
              <w:softHyphen/>
            </w:r>
            <w:r w:rsidRPr="00EC0D77">
              <w:rPr>
                <w:i/>
                <w:iCs/>
              </w:rPr>
              <w:t>inspektionen, om det finns särskilda skäl, besluta att pensions</w:t>
            </w:r>
            <w:r w:rsidRPr="00EC0D77">
              <w:rPr>
                <w:i/>
                <w:iCs/>
              </w:rPr>
              <w:softHyphen/>
              <w:t>stiftelsen inte längre är skyldig att tillämpa de bestämmelserna på grund av sin anmälan.</w:t>
            </w:r>
          </w:p>
        </w:tc>
        <w:tc>
          <w:tcPr>
            <w:tcW w:w="2500" w:type="pct"/>
            <w:shd w:val="clear" w:color="auto" w:fill="auto"/>
            <w:tcMar>
              <w:right w:w="0" w:type="dxa"/>
            </w:tcMar>
          </w:tcPr>
          <w:p w14:paraId="13399DBA" w14:textId="77777777" w:rsidR="00647F62" w:rsidRDefault="00647F62" w:rsidP="002C6F01">
            <w:pPr>
              <w:pStyle w:val="Brdtextmedindrag"/>
            </w:pPr>
          </w:p>
        </w:tc>
      </w:tr>
      <w:tr w:rsidR="00647F62" w14:paraId="2484D52F" w14:textId="77777777" w:rsidTr="002C6F01">
        <w:tc>
          <w:tcPr>
            <w:tcW w:w="2500" w:type="pct"/>
            <w:shd w:val="clear" w:color="auto" w:fill="auto"/>
            <w:tcMar>
              <w:left w:w="0" w:type="dxa"/>
            </w:tcMar>
          </w:tcPr>
          <w:p w14:paraId="41BAD5EE" w14:textId="77777777" w:rsidR="00647F62" w:rsidRPr="00EC0D77" w:rsidRDefault="00647F62" w:rsidP="002C6F01">
            <w:pPr>
              <w:pStyle w:val="Brdtextmedindrag"/>
              <w:rPr>
                <w:i/>
                <w:iCs/>
              </w:rPr>
            </w:pPr>
            <w:r w:rsidRPr="00EC0D77">
              <w:rPr>
                <w:i/>
                <w:iCs/>
              </w:rPr>
              <w:t>Tillsynsmyndigheten ska föra ett register över anmälda stiftelser.</w:t>
            </w:r>
          </w:p>
        </w:tc>
        <w:tc>
          <w:tcPr>
            <w:tcW w:w="2500" w:type="pct"/>
            <w:shd w:val="clear" w:color="auto" w:fill="auto"/>
            <w:tcMar>
              <w:right w:w="0" w:type="dxa"/>
            </w:tcMar>
          </w:tcPr>
          <w:p w14:paraId="37ADE05B" w14:textId="77777777" w:rsidR="00647F62" w:rsidRDefault="00647F62" w:rsidP="002C6F01">
            <w:pPr>
              <w:pStyle w:val="Brdtextmedindrag"/>
            </w:pPr>
          </w:p>
        </w:tc>
      </w:tr>
      <w:tr w:rsidR="00647F62" w14:paraId="5F36F735" w14:textId="77777777" w:rsidTr="002C6F01">
        <w:tc>
          <w:tcPr>
            <w:tcW w:w="2500" w:type="pct"/>
            <w:shd w:val="clear" w:color="auto" w:fill="auto"/>
            <w:tcMar>
              <w:left w:w="0" w:type="dxa"/>
            </w:tcMar>
          </w:tcPr>
          <w:p w14:paraId="16F3228D" w14:textId="77777777" w:rsidR="00647F62" w:rsidRPr="00EC0D77" w:rsidRDefault="00647F62" w:rsidP="002C6F01">
            <w:pPr>
              <w:pStyle w:val="Brdtextmedindrag"/>
              <w:rPr>
                <w:i/>
                <w:iCs/>
              </w:rPr>
            </w:pPr>
            <w:r w:rsidRPr="00EC0D77">
              <w:rPr>
                <w:i/>
                <w:iCs/>
              </w:rPr>
              <w:t>Tillsynsmyndigheten ska under</w:t>
            </w:r>
            <w:r w:rsidRPr="00EC0D77">
              <w:rPr>
                <w:i/>
                <w:iCs/>
              </w:rPr>
              <w:softHyphen/>
              <w:t>rätta Finansinspektionen om en an</w:t>
            </w:r>
            <w:r w:rsidRPr="00EC0D77">
              <w:rPr>
                <w:i/>
                <w:iCs/>
              </w:rPr>
              <w:softHyphen/>
              <w:t>mälan enligt andra eller fjärde stycket. Finansinspektionen ska un</w:t>
            </w:r>
            <w:r>
              <w:rPr>
                <w:i/>
                <w:iCs/>
              </w:rPr>
              <w:softHyphen/>
            </w:r>
            <w:r w:rsidRPr="00EC0D77">
              <w:rPr>
                <w:i/>
                <w:iCs/>
              </w:rPr>
              <w:t>derrätta tillsynsmyndigheten om en an</w:t>
            </w:r>
            <w:r w:rsidRPr="00EC0D77">
              <w:rPr>
                <w:i/>
                <w:iCs/>
              </w:rPr>
              <w:softHyphen/>
              <w:t>sökan enligt femte stycket och om det beslut som inspektionen fattar med anledning av en sådan an</w:t>
            </w:r>
            <w:r>
              <w:rPr>
                <w:i/>
                <w:iCs/>
              </w:rPr>
              <w:softHyphen/>
            </w:r>
            <w:r w:rsidRPr="00EC0D77">
              <w:rPr>
                <w:i/>
                <w:iCs/>
              </w:rPr>
              <w:t>sökan.</w:t>
            </w:r>
          </w:p>
        </w:tc>
        <w:tc>
          <w:tcPr>
            <w:tcW w:w="2500" w:type="pct"/>
            <w:shd w:val="clear" w:color="auto" w:fill="auto"/>
            <w:tcMar>
              <w:right w:w="0" w:type="dxa"/>
            </w:tcMar>
          </w:tcPr>
          <w:p w14:paraId="088130BA" w14:textId="77777777" w:rsidR="00647F62" w:rsidRDefault="00647F62" w:rsidP="002C6F01">
            <w:pPr>
              <w:pStyle w:val="Brdtextmedindrag"/>
            </w:pPr>
          </w:p>
        </w:tc>
      </w:tr>
      <w:tr w:rsidR="00647F62" w14:paraId="366C2ACC" w14:textId="77777777" w:rsidTr="002C6F01">
        <w:tc>
          <w:tcPr>
            <w:tcW w:w="2500" w:type="pct"/>
            <w:shd w:val="clear" w:color="auto" w:fill="auto"/>
            <w:tcMar>
              <w:left w:w="0" w:type="dxa"/>
            </w:tcMar>
          </w:tcPr>
          <w:p w14:paraId="5AB68977" w14:textId="77777777" w:rsidR="00647F62" w:rsidRPr="00EC0D77" w:rsidRDefault="00647F62" w:rsidP="002C6F01">
            <w:pPr>
              <w:pStyle w:val="Brdtextmedindrag"/>
              <w:rPr>
                <w:i/>
                <w:iCs/>
              </w:rPr>
            </w:pPr>
            <w:r w:rsidRPr="00EC0D77">
              <w:rPr>
                <w:i/>
                <w:iCs/>
              </w:rPr>
              <w:t>Regeringen eller den myndighet som regeringen bestämmer får meddela föreskrifter om avgifter för tillsyn och registrering enligt denna lag.</w:t>
            </w:r>
          </w:p>
        </w:tc>
        <w:tc>
          <w:tcPr>
            <w:tcW w:w="2500" w:type="pct"/>
            <w:shd w:val="clear" w:color="auto" w:fill="auto"/>
            <w:tcMar>
              <w:right w:w="0" w:type="dxa"/>
            </w:tcMar>
          </w:tcPr>
          <w:p w14:paraId="27C47293" w14:textId="77777777" w:rsidR="00647F62" w:rsidRDefault="00647F62" w:rsidP="002C6F01">
            <w:pPr>
              <w:pStyle w:val="Brdtextmedindrag"/>
            </w:pPr>
          </w:p>
        </w:tc>
      </w:tr>
      <w:tr w:rsidR="00647F62" w14:paraId="59197C03" w14:textId="77777777" w:rsidTr="002C6F01">
        <w:tc>
          <w:tcPr>
            <w:tcW w:w="2500" w:type="pct"/>
            <w:shd w:val="clear" w:color="auto" w:fill="auto"/>
            <w:tcMar>
              <w:left w:w="0" w:type="dxa"/>
            </w:tcMar>
          </w:tcPr>
          <w:p w14:paraId="6EB2B331" w14:textId="77777777" w:rsidR="00647F62" w:rsidRPr="00EC0D77" w:rsidRDefault="00647F62" w:rsidP="002C6F01">
            <w:pPr>
              <w:pStyle w:val="Brdtextmedindrag"/>
              <w:rPr>
                <w:i/>
                <w:iCs/>
              </w:rPr>
            </w:pPr>
            <w:r w:rsidRPr="00EC0D77">
              <w:rPr>
                <w:i/>
                <w:iCs/>
              </w:rPr>
              <w:t>Regeringen eller den myndighet som regeringen bestämmer kan med stöd av 8 kap. 7 § regerings</w:t>
            </w:r>
            <w:r w:rsidRPr="00EC0D77">
              <w:rPr>
                <w:i/>
                <w:iCs/>
              </w:rPr>
              <w:softHyphen/>
              <w:t>formen meddela närmare före</w:t>
            </w:r>
            <w:r w:rsidRPr="00EC0D77">
              <w:rPr>
                <w:i/>
                <w:iCs/>
              </w:rPr>
              <w:softHyphen/>
            </w:r>
            <w:r w:rsidRPr="00EC0D77">
              <w:rPr>
                <w:i/>
                <w:iCs/>
              </w:rPr>
              <w:lastRenderedPageBreak/>
              <w:t>skrifter om ingiv</w:t>
            </w:r>
            <w:r w:rsidRPr="00EC0D77">
              <w:rPr>
                <w:i/>
                <w:iCs/>
              </w:rPr>
              <w:softHyphen/>
              <w:t>ning av anmäl</w:t>
            </w:r>
            <w:r w:rsidRPr="00EC0D77">
              <w:rPr>
                <w:i/>
                <w:iCs/>
              </w:rPr>
              <w:softHyphen/>
              <w:t>ningar i registreringsärenden.</w:t>
            </w:r>
          </w:p>
        </w:tc>
        <w:tc>
          <w:tcPr>
            <w:tcW w:w="2500" w:type="pct"/>
            <w:shd w:val="clear" w:color="auto" w:fill="auto"/>
            <w:tcMar>
              <w:right w:w="0" w:type="dxa"/>
            </w:tcMar>
          </w:tcPr>
          <w:p w14:paraId="58914BE5" w14:textId="77777777" w:rsidR="00647F62" w:rsidRDefault="00647F62" w:rsidP="002C6F01">
            <w:pPr>
              <w:pStyle w:val="Brdtextmedindrag"/>
            </w:pPr>
          </w:p>
        </w:tc>
      </w:tr>
    </w:tbl>
    <w:p w14:paraId="41B7678A"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5386FFCA" w14:textId="77777777" w:rsidTr="002C6F01">
        <w:tc>
          <w:tcPr>
            <w:tcW w:w="2500" w:type="pct"/>
            <w:shd w:val="clear" w:color="auto" w:fill="auto"/>
            <w:tcMar>
              <w:left w:w="0" w:type="dxa"/>
            </w:tcMar>
          </w:tcPr>
          <w:p w14:paraId="340BFAEA" w14:textId="77777777" w:rsidR="00647F62" w:rsidRDefault="00647F62" w:rsidP="002C6F01">
            <w:pPr>
              <w:pStyle w:val="Brdtextmedindrag"/>
            </w:pPr>
          </w:p>
        </w:tc>
        <w:tc>
          <w:tcPr>
            <w:tcW w:w="2500" w:type="pct"/>
            <w:shd w:val="clear" w:color="auto" w:fill="auto"/>
            <w:tcMar>
              <w:right w:w="0" w:type="dxa"/>
            </w:tcMar>
          </w:tcPr>
          <w:p w14:paraId="4AA5BE6C" w14:textId="77777777" w:rsidR="00647F62" w:rsidRPr="00574282" w:rsidRDefault="00647F62" w:rsidP="002C6F01">
            <w:pPr>
              <w:pStyle w:val="Brdtext"/>
              <w:rPr>
                <w:i/>
              </w:rPr>
            </w:pPr>
            <w:r>
              <w:rPr>
                <w:i/>
              </w:rPr>
              <w:t>31 a §</w:t>
            </w:r>
          </w:p>
        </w:tc>
      </w:tr>
      <w:tr w:rsidR="00647F62" w14:paraId="2B7075AF" w14:textId="77777777" w:rsidTr="002C6F01">
        <w:tc>
          <w:tcPr>
            <w:tcW w:w="2500" w:type="pct"/>
            <w:shd w:val="clear" w:color="auto" w:fill="auto"/>
            <w:tcMar>
              <w:left w:w="0" w:type="dxa"/>
            </w:tcMar>
          </w:tcPr>
          <w:p w14:paraId="7D0FB7F4" w14:textId="77777777" w:rsidR="00647F62" w:rsidRDefault="00647F62" w:rsidP="002C6F01">
            <w:pPr>
              <w:pStyle w:val="Brdtextmedindrag"/>
            </w:pPr>
          </w:p>
        </w:tc>
        <w:tc>
          <w:tcPr>
            <w:tcW w:w="2500" w:type="pct"/>
            <w:shd w:val="clear" w:color="auto" w:fill="auto"/>
            <w:tcMar>
              <w:right w:w="0" w:type="dxa"/>
            </w:tcMar>
          </w:tcPr>
          <w:p w14:paraId="5F110818" w14:textId="77777777" w:rsidR="00647F62" w:rsidRPr="008424E8" w:rsidRDefault="00647F62" w:rsidP="002C6F01">
            <w:pPr>
              <w:pStyle w:val="Brdtextmedindrag"/>
              <w:rPr>
                <w:i/>
                <w:iCs/>
              </w:rPr>
            </w:pPr>
            <w:bookmarkStart w:id="15" w:name="_Hlk35508732"/>
            <w:r w:rsidRPr="008424E8">
              <w:rPr>
                <w:i/>
                <w:iCs/>
              </w:rPr>
              <w:t>Styrelsen för en pensions- eller personalstiftelse ska anmäla stiftel</w:t>
            </w:r>
            <w:r w:rsidRPr="008424E8">
              <w:rPr>
                <w:i/>
                <w:iCs/>
              </w:rPr>
              <w:softHyphen/>
              <w:t>sen för tillsyn. En pensionsstiftelse ska anmälas för tillsyn genast efter det att styrelsen har tagit emot sitt uppdrag. En personalstiftelse ska anmälas för tillsyn senast sex månader efter det att styrelsen har tagit emot sitt uppdrag.</w:t>
            </w:r>
            <w:bookmarkEnd w:id="15"/>
          </w:p>
        </w:tc>
      </w:tr>
    </w:tbl>
    <w:p w14:paraId="145F82CF"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2C4E5206" w14:textId="77777777" w:rsidTr="002C6F01">
        <w:tc>
          <w:tcPr>
            <w:tcW w:w="2500" w:type="pct"/>
            <w:shd w:val="clear" w:color="auto" w:fill="auto"/>
            <w:tcMar>
              <w:left w:w="0" w:type="dxa"/>
            </w:tcMar>
          </w:tcPr>
          <w:p w14:paraId="2F29F693" w14:textId="77777777" w:rsidR="00647F62" w:rsidRDefault="00647F62" w:rsidP="002C6F01">
            <w:pPr>
              <w:pStyle w:val="Brdtextmedindrag"/>
            </w:pPr>
          </w:p>
        </w:tc>
        <w:tc>
          <w:tcPr>
            <w:tcW w:w="2500" w:type="pct"/>
            <w:shd w:val="clear" w:color="auto" w:fill="auto"/>
            <w:tcMar>
              <w:right w:w="0" w:type="dxa"/>
            </w:tcMar>
          </w:tcPr>
          <w:p w14:paraId="77E521CB" w14:textId="77777777" w:rsidR="00647F62" w:rsidRPr="00574282" w:rsidRDefault="00647F62" w:rsidP="002C6F01">
            <w:pPr>
              <w:pStyle w:val="Brdtext"/>
              <w:rPr>
                <w:i/>
              </w:rPr>
            </w:pPr>
            <w:r>
              <w:rPr>
                <w:i/>
              </w:rPr>
              <w:t>31 b §</w:t>
            </w:r>
          </w:p>
        </w:tc>
      </w:tr>
      <w:tr w:rsidR="00647F62" w14:paraId="570AAC30" w14:textId="77777777" w:rsidTr="00A102A2">
        <w:tc>
          <w:tcPr>
            <w:tcW w:w="2500" w:type="pct"/>
            <w:shd w:val="clear" w:color="auto" w:fill="auto"/>
            <w:tcMar>
              <w:left w:w="0" w:type="dxa"/>
            </w:tcMar>
          </w:tcPr>
          <w:p w14:paraId="53AD6B99" w14:textId="77777777" w:rsidR="00647F62" w:rsidRDefault="00647F62" w:rsidP="002C6F01">
            <w:pPr>
              <w:pStyle w:val="Brdtextmedindrag"/>
            </w:pPr>
          </w:p>
        </w:tc>
        <w:tc>
          <w:tcPr>
            <w:tcW w:w="2500" w:type="pct"/>
            <w:shd w:val="clear" w:color="auto" w:fill="auto"/>
            <w:tcMar>
              <w:right w:w="0" w:type="dxa"/>
            </w:tcMar>
          </w:tcPr>
          <w:p w14:paraId="3F05A7FF" w14:textId="77777777" w:rsidR="00647F62" w:rsidRPr="00EC0D77" w:rsidRDefault="00647F62" w:rsidP="002C6F01">
            <w:pPr>
              <w:pStyle w:val="Brdtextmedindrag"/>
              <w:rPr>
                <w:i/>
                <w:iCs/>
              </w:rPr>
            </w:pPr>
            <w:bookmarkStart w:id="16" w:name="_Hlk35508902"/>
            <w:r w:rsidRPr="00EC0D77">
              <w:rPr>
                <w:i/>
                <w:iCs/>
              </w:rPr>
              <w:t xml:space="preserve">En anmälan </w:t>
            </w:r>
            <w:r w:rsidRPr="00455BC2">
              <w:rPr>
                <w:i/>
                <w:iCs/>
              </w:rPr>
              <w:t>enligt 31 </w:t>
            </w:r>
            <w:r>
              <w:rPr>
                <w:i/>
                <w:iCs/>
              </w:rPr>
              <w:t>a</w:t>
            </w:r>
            <w:r w:rsidRPr="00455BC2">
              <w:rPr>
                <w:i/>
                <w:iCs/>
              </w:rPr>
              <w:t> § ska innehålla uppgift</w:t>
            </w:r>
            <w:r>
              <w:rPr>
                <w:i/>
                <w:iCs/>
              </w:rPr>
              <w:t>er</w:t>
            </w:r>
            <w:r w:rsidRPr="00455BC2">
              <w:rPr>
                <w:i/>
                <w:iCs/>
              </w:rPr>
              <w:t xml:space="preserve"> om stiftelsens </w:t>
            </w:r>
            <w:r w:rsidRPr="00EC0D77">
              <w:rPr>
                <w:i/>
                <w:iCs/>
              </w:rPr>
              <w:t>postadress och telefonnummer samt om styrelseledamöternas namn, per</w:t>
            </w:r>
            <w:r w:rsidRPr="00EC0D77">
              <w:rPr>
                <w:i/>
                <w:iCs/>
              </w:rPr>
              <w:softHyphen/>
              <w:t>sonnummer, bostads</w:t>
            </w:r>
            <w:r w:rsidRPr="00EC0D77">
              <w:rPr>
                <w:i/>
                <w:iCs/>
              </w:rPr>
              <w:softHyphen/>
              <w:t>adress, postadress och telefon</w:t>
            </w:r>
            <w:r w:rsidRPr="00EC0D77">
              <w:rPr>
                <w:i/>
                <w:iCs/>
              </w:rPr>
              <w:softHyphen/>
              <w:t>nummer. Tillsammans med an</w:t>
            </w:r>
            <w:r>
              <w:rPr>
                <w:i/>
                <w:iCs/>
              </w:rPr>
              <w:softHyphen/>
            </w:r>
            <w:r w:rsidRPr="00EC0D77">
              <w:rPr>
                <w:i/>
                <w:iCs/>
              </w:rPr>
              <w:t>mälan ska det lämnas en bestyrkt kopia av de handlingar som arbets</w:t>
            </w:r>
            <w:r>
              <w:rPr>
                <w:i/>
                <w:iCs/>
              </w:rPr>
              <w:softHyphen/>
            </w:r>
            <w:r w:rsidRPr="00EC0D77">
              <w:rPr>
                <w:i/>
                <w:iCs/>
              </w:rPr>
              <w:t xml:space="preserve">givaren </w:t>
            </w:r>
            <w:r>
              <w:rPr>
                <w:i/>
                <w:iCs/>
              </w:rPr>
              <w:t xml:space="preserve">har </w:t>
            </w:r>
            <w:r w:rsidRPr="00EC0D77">
              <w:rPr>
                <w:i/>
                <w:iCs/>
              </w:rPr>
              <w:t>upprättat av</w:t>
            </w:r>
            <w:r w:rsidRPr="00EC0D77">
              <w:rPr>
                <w:i/>
                <w:iCs/>
              </w:rPr>
              <w:softHyphen/>
              <w:t>seende stiftel</w:t>
            </w:r>
            <w:r>
              <w:rPr>
                <w:i/>
                <w:iCs/>
              </w:rPr>
              <w:softHyphen/>
            </w:r>
            <w:r w:rsidRPr="00EC0D77">
              <w:rPr>
                <w:i/>
                <w:iCs/>
              </w:rPr>
              <w:t>sen samt, om möjligt, upp</w:t>
            </w:r>
            <w:r>
              <w:rPr>
                <w:i/>
                <w:iCs/>
              </w:rPr>
              <w:softHyphen/>
            </w:r>
            <w:r w:rsidRPr="00EC0D77">
              <w:rPr>
                <w:i/>
                <w:iCs/>
              </w:rPr>
              <w:t>gift</w:t>
            </w:r>
            <w:r>
              <w:rPr>
                <w:i/>
                <w:iCs/>
              </w:rPr>
              <w:t>er</w:t>
            </w:r>
            <w:r w:rsidRPr="00EC0D77">
              <w:rPr>
                <w:i/>
                <w:iCs/>
              </w:rPr>
              <w:t xml:space="preserve"> om storleken och arten av stiftelsens förmögenhet.</w:t>
            </w:r>
            <w:bookmarkEnd w:id="16"/>
          </w:p>
        </w:tc>
      </w:tr>
      <w:tr w:rsidR="00647F62" w14:paraId="08984B9F" w14:textId="77777777" w:rsidTr="00A102A2">
        <w:tc>
          <w:tcPr>
            <w:tcW w:w="2500" w:type="pct"/>
            <w:shd w:val="clear" w:color="auto" w:fill="auto"/>
            <w:tcMar>
              <w:left w:w="0" w:type="dxa"/>
            </w:tcMar>
          </w:tcPr>
          <w:p w14:paraId="4F7CA360" w14:textId="77777777" w:rsidR="00647F62" w:rsidRDefault="00647F62" w:rsidP="002C6F01">
            <w:pPr>
              <w:pStyle w:val="Brdtextmedindrag"/>
            </w:pPr>
          </w:p>
        </w:tc>
        <w:tc>
          <w:tcPr>
            <w:tcW w:w="2500" w:type="pct"/>
            <w:shd w:val="clear" w:color="auto" w:fill="auto"/>
            <w:tcMar>
              <w:right w:w="0" w:type="dxa"/>
            </w:tcMar>
          </w:tcPr>
          <w:p w14:paraId="7B946FF7" w14:textId="24A07AD4" w:rsidR="00647F62" w:rsidRPr="00EC0D77" w:rsidRDefault="00647F62" w:rsidP="002C6F01">
            <w:pPr>
              <w:pStyle w:val="Brdtextmedindrag"/>
              <w:rPr>
                <w:i/>
                <w:iCs/>
              </w:rPr>
            </w:pPr>
            <w:bookmarkStart w:id="17" w:name="_Hlk35509109"/>
            <w:r w:rsidRPr="00EC0D77">
              <w:rPr>
                <w:i/>
                <w:iCs/>
              </w:rPr>
              <w:t>En an</w:t>
            </w:r>
            <w:r w:rsidRPr="00EC0D77">
              <w:rPr>
                <w:i/>
                <w:iCs/>
              </w:rPr>
              <w:softHyphen/>
              <w:t>mälan från en pensions</w:t>
            </w:r>
            <w:r w:rsidRPr="00EC0D77">
              <w:rPr>
                <w:i/>
                <w:iCs/>
              </w:rPr>
              <w:softHyphen/>
              <w:t>stiftelse ska även innehålla upp</w:t>
            </w:r>
            <w:r>
              <w:rPr>
                <w:i/>
                <w:iCs/>
              </w:rPr>
              <w:softHyphen/>
            </w:r>
            <w:r w:rsidRPr="00EC0D77">
              <w:rPr>
                <w:i/>
                <w:iCs/>
              </w:rPr>
              <w:t>gift</w:t>
            </w:r>
            <w:r>
              <w:rPr>
                <w:i/>
                <w:iCs/>
              </w:rPr>
              <w:t>er</w:t>
            </w:r>
            <w:r w:rsidRPr="00EC0D77">
              <w:rPr>
                <w:i/>
                <w:iCs/>
              </w:rPr>
              <w:t xml:space="preserve"> om </w:t>
            </w:r>
            <w:r w:rsidR="002C6F01">
              <w:rPr>
                <w:i/>
                <w:iCs/>
              </w:rPr>
              <w:t>det antal</w:t>
            </w:r>
            <w:r w:rsidRPr="00EC0D77">
              <w:rPr>
                <w:i/>
                <w:iCs/>
              </w:rPr>
              <w:t xml:space="preserve"> personer </w:t>
            </w:r>
            <w:r w:rsidR="002C6F01">
              <w:rPr>
                <w:i/>
                <w:iCs/>
              </w:rPr>
              <w:t xml:space="preserve">som </w:t>
            </w:r>
            <w:r w:rsidRPr="00EC0D77">
              <w:rPr>
                <w:i/>
                <w:iCs/>
              </w:rPr>
              <w:t>stiftel</w:t>
            </w:r>
            <w:r>
              <w:rPr>
                <w:i/>
                <w:iCs/>
              </w:rPr>
              <w:softHyphen/>
            </w:r>
            <w:r w:rsidRPr="00EC0D77">
              <w:rPr>
                <w:i/>
                <w:iCs/>
              </w:rPr>
              <w:t>sen tryggar utfästelser om pension till och för vilka av</w:t>
            </w:r>
            <w:r>
              <w:rPr>
                <w:i/>
                <w:iCs/>
              </w:rPr>
              <w:softHyphen/>
            </w:r>
            <w:r w:rsidRPr="00EC0D77">
              <w:rPr>
                <w:i/>
                <w:iCs/>
              </w:rPr>
              <w:t>sätt</w:t>
            </w:r>
            <w:r w:rsidR="00BE66E2">
              <w:rPr>
                <w:i/>
                <w:iCs/>
              </w:rPr>
              <w:softHyphen/>
            </w:r>
            <w:r w:rsidRPr="00EC0D77">
              <w:rPr>
                <w:i/>
                <w:iCs/>
              </w:rPr>
              <w:t>ningar har gjorts till stiftelsen.</w:t>
            </w:r>
            <w:bookmarkEnd w:id="17"/>
          </w:p>
        </w:tc>
      </w:tr>
      <w:tr w:rsidR="00647F62" w14:paraId="6E0B57A6" w14:textId="77777777" w:rsidTr="002C6F01">
        <w:tc>
          <w:tcPr>
            <w:tcW w:w="2500" w:type="pct"/>
            <w:shd w:val="clear" w:color="auto" w:fill="auto"/>
            <w:tcMar>
              <w:left w:w="0" w:type="dxa"/>
            </w:tcMar>
          </w:tcPr>
          <w:p w14:paraId="5599D406" w14:textId="77777777" w:rsidR="00647F62" w:rsidRDefault="00647F62" w:rsidP="002C6F01">
            <w:pPr>
              <w:pStyle w:val="Brdtextmedindrag"/>
            </w:pPr>
          </w:p>
        </w:tc>
        <w:tc>
          <w:tcPr>
            <w:tcW w:w="2500" w:type="pct"/>
            <w:shd w:val="clear" w:color="auto" w:fill="auto"/>
            <w:tcMar>
              <w:right w:w="0" w:type="dxa"/>
            </w:tcMar>
          </w:tcPr>
          <w:p w14:paraId="0967CC0A" w14:textId="77777777" w:rsidR="00647F62" w:rsidRPr="00EC0D77" w:rsidRDefault="00647F62" w:rsidP="002C6F01">
            <w:pPr>
              <w:pStyle w:val="Brdtextmedindrag"/>
              <w:rPr>
                <w:i/>
                <w:iCs/>
              </w:rPr>
            </w:pPr>
            <w:bookmarkStart w:id="18" w:name="_Hlk35509119"/>
            <w:r w:rsidRPr="00F94ECD">
              <w:rPr>
                <w:i/>
                <w:iCs/>
              </w:rPr>
              <w:t>När en ändring har inträtt i något förhållande som anges i första stycket och som tidigare har an</w:t>
            </w:r>
            <w:r w:rsidRPr="00F94ECD">
              <w:rPr>
                <w:i/>
                <w:iCs/>
              </w:rPr>
              <w:softHyphen/>
              <w:t>mälts, ska detta genast anmälas till tillsyns</w:t>
            </w:r>
            <w:r w:rsidRPr="00F94ECD">
              <w:rPr>
                <w:i/>
                <w:iCs/>
              </w:rPr>
              <w:softHyphen/>
              <w:t>myndigheten.</w:t>
            </w:r>
            <w:bookmarkEnd w:id="18"/>
          </w:p>
        </w:tc>
      </w:tr>
    </w:tbl>
    <w:p w14:paraId="442E681A"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098410A0" w14:textId="77777777" w:rsidTr="002C6F01">
        <w:tc>
          <w:tcPr>
            <w:tcW w:w="2500" w:type="pct"/>
            <w:shd w:val="clear" w:color="auto" w:fill="auto"/>
            <w:tcMar>
              <w:left w:w="0" w:type="dxa"/>
            </w:tcMar>
          </w:tcPr>
          <w:p w14:paraId="435C7D65" w14:textId="77777777" w:rsidR="00647F62" w:rsidRDefault="00647F62" w:rsidP="002C6F01">
            <w:pPr>
              <w:pStyle w:val="Brdtextmedindrag"/>
            </w:pPr>
          </w:p>
        </w:tc>
        <w:tc>
          <w:tcPr>
            <w:tcW w:w="2500" w:type="pct"/>
            <w:shd w:val="clear" w:color="auto" w:fill="auto"/>
            <w:tcMar>
              <w:right w:w="0" w:type="dxa"/>
            </w:tcMar>
          </w:tcPr>
          <w:p w14:paraId="4E435E43" w14:textId="77777777" w:rsidR="00647F62" w:rsidRPr="00574282" w:rsidRDefault="00647F62" w:rsidP="002C6F01">
            <w:pPr>
              <w:pStyle w:val="Brdtext"/>
              <w:rPr>
                <w:i/>
              </w:rPr>
            </w:pPr>
            <w:r>
              <w:rPr>
                <w:i/>
              </w:rPr>
              <w:t>31 c §</w:t>
            </w:r>
          </w:p>
        </w:tc>
      </w:tr>
      <w:tr w:rsidR="00647F62" w14:paraId="55424FEF" w14:textId="77777777" w:rsidTr="002C6F01">
        <w:tc>
          <w:tcPr>
            <w:tcW w:w="2500" w:type="pct"/>
            <w:shd w:val="clear" w:color="auto" w:fill="auto"/>
            <w:tcMar>
              <w:left w:w="0" w:type="dxa"/>
            </w:tcMar>
          </w:tcPr>
          <w:p w14:paraId="2A7E8D43" w14:textId="77777777" w:rsidR="00647F62" w:rsidRDefault="00647F62" w:rsidP="002C6F01">
            <w:pPr>
              <w:pStyle w:val="Brdtextmedindrag"/>
            </w:pPr>
          </w:p>
        </w:tc>
        <w:tc>
          <w:tcPr>
            <w:tcW w:w="2500" w:type="pct"/>
            <w:shd w:val="clear" w:color="auto" w:fill="auto"/>
            <w:tcMar>
              <w:right w:w="0" w:type="dxa"/>
            </w:tcMar>
          </w:tcPr>
          <w:p w14:paraId="53FE1396" w14:textId="77777777" w:rsidR="00647F62" w:rsidRPr="00EC0D77" w:rsidRDefault="00647F62" w:rsidP="002C6F01">
            <w:pPr>
              <w:pStyle w:val="Brdtextmedindrag"/>
              <w:rPr>
                <w:i/>
                <w:iCs/>
              </w:rPr>
            </w:pPr>
            <w:bookmarkStart w:id="19" w:name="_Hlk35509310"/>
            <w:r w:rsidRPr="00EC0D77">
              <w:rPr>
                <w:i/>
                <w:iCs/>
              </w:rPr>
              <w:t>När en pensionsstiftelses verk</w:t>
            </w:r>
            <w:r w:rsidRPr="00EC0D77">
              <w:rPr>
                <w:i/>
                <w:iCs/>
              </w:rPr>
              <w:softHyphen/>
              <w:t>samhet når den omfattning som anges i 9 a § första eller andra stycket, ska dess styrelse genast göra en anmälan till tillsyns</w:t>
            </w:r>
            <w:r w:rsidRPr="00EC0D77">
              <w:rPr>
                <w:i/>
                <w:iCs/>
              </w:rPr>
              <w:softHyphen/>
              <w:t>myn</w:t>
            </w:r>
            <w:r>
              <w:rPr>
                <w:i/>
                <w:iCs/>
              </w:rPr>
              <w:softHyphen/>
            </w:r>
            <w:r w:rsidRPr="00EC0D77">
              <w:rPr>
                <w:i/>
                <w:iCs/>
              </w:rPr>
              <w:t xml:space="preserve">digheten. </w:t>
            </w:r>
            <w:r>
              <w:rPr>
                <w:i/>
                <w:iCs/>
              </w:rPr>
              <w:t>Detsamma gäller</w:t>
            </w:r>
            <w:r w:rsidRPr="00EC0D77">
              <w:rPr>
                <w:i/>
                <w:iCs/>
              </w:rPr>
              <w:t xml:space="preserve"> när stif</w:t>
            </w:r>
            <w:r>
              <w:rPr>
                <w:i/>
                <w:iCs/>
              </w:rPr>
              <w:softHyphen/>
            </w:r>
            <w:r w:rsidRPr="00EC0D77">
              <w:rPr>
                <w:i/>
                <w:iCs/>
              </w:rPr>
              <w:t>telsens verksamhet inte längre har den omfattning som anges i 9 a § första stycket.</w:t>
            </w:r>
            <w:bookmarkEnd w:id="19"/>
          </w:p>
        </w:tc>
      </w:tr>
      <w:tr w:rsidR="00647F62" w14:paraId="2CDBF406" w14:textId="77777777" w:rsidTr="002C6F01">
        <w:tc>
          <w:tcPr>
            <w:tcW w:w="2500" w:type="pct"/>
            <w:shd w:val="clear" w:color="auto" w:fill="auto"/>
            <w:tcMar>
              <w:left w:w="0" w:type="dxa"/>
            </w:tcMar>
          </w:tcPr>
          <w:p w14:paraId="6C0179FC" w14:textId="77777777" w:rsidR="00647F62" w:rsidRDefault="00647F62" w:rsidP="002C6F01">
            <w:pPr>
              <w:pStyle w:val="Brdtextmedindrag"/>
            </w:pPr>
          </w:p>
        </w:tc>
        <w:tc>
          <w:tcPr>
            <w:tcW w:w="2500" w:type="pct"/>
            <w:shd w:val="clear" w:color="auto" w:fill="auto"/>
            <w:tcMar>
              <w:right w:w="0" w:type="dxa"/>
            </w:tcMar>
          </w:tcPr>
          <w:p w14:paraId="0FB1A38C" w14:textId="77777777" w:rsidR="00647F62" w:rsidRPr="00EC0D77" w:rsidRDefault="00647F62" w:rsidP="002C6F01">
            <w:pPr>
              <w:pStyle w:val="Brdtextmedindrag"/>
              <w:rPr>
                <w:i/>
                <w:iCs/>
              </w:rPr>
            </w:pPr>
            <w:bookmarkStart w:id="20" w:name="_Hlk35509323"/>
            <w:r>
              <w:rPr>
                <w:i/>
                <w:iCs/>
              </w:rPr>
              <w:t>Styrelsen för en pensionsstiftelse ska också genast göra en anmälan till tillsynsmyndigheten när stiftel</w:t>
            </w:r>
            <w:r>
              <w:rPr>
                <w:i/>
                <w:iCs/>
              </w:rPr>
              <w:softHyphen/>
              <w:t xml:space="preserve">sen </w:t>
            </w:r>
            <w:r w:rsidRPr="00EC0D77">
              <w:rPr>
                <w:i/>
                <w:iCs/>
              </w:rPr>
              <w:t>har beslutat att tillämpa de be</w:t>
            </w:r>
            <w:r>
              <w:rPr>
                <w:i/>
                <w:iCs/>
              </w:rPr>
              <w:softHyphen/>
            </w:r>
            <w:r w:rsidRPr="00EC0D77">
              <w:rPr>
                <w:i/>
                <w:iCs/>
              </w:rPr>
              <w:t>stäm</w:t>
            </w:r>
            <w:r w:rsidRPr="00EC0D77">
              <w:rPr>
                <w:i/>
                <w:iCs/>
              </w:rPr>
              <w:softHyphen/>
              <w:t>melser som anges i 9 a § första och andra styckena</w:t>
            </w:r>
            <w:r>
              <w:rPr>
                <w:i/>
                <w:iCs/>
              </w:rPr>
              <w:t>.</w:t>
            </w:r>
            <w:bookmarkEnd w:id="20"/>
          </w:p>
        </w:tc>
      </w:tr>
    </w:tbl>
    <w:p w14:paraId="0D2D4C92"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3205083C" w14:textId="77777777" w:rsidTr="002C6F01">
        <w:tc>
          <w:tcPr>
            <w:tcW w:w="2500" w:type="pct"/>
            <w:shd w:val="clear" w:color="auto" w:fill="auto"/>
            <w:tcMar>
              <w:left w:w="0" w:type="dxa"/>
            </w:tcMar>
          </w:tcPr>
          <w:p w14:paraId="1DDF2DF8" w14:textId="77777777" w:rsidR="00647F62" w:rsidRDefault="00647F62" w:rsidP="002C6F01">
            <w:pPr>
              <w:pStyle w:val="Brdtextmedindrag"/>
            </w:pPr>
          </w:p>
        </w:tc>
        <w:tc>
          <w:tcPr>
            <w:tcW w:w="2500" w:type="pct"/>
            <w:shd w:val="clear" w:color="auto" w:fill="auto"/>
            <w:tcMar>
              <w:right w:w="0" w:type="dxa"/>
            </w:tcMar>
          </w:tcPr>
          <w:p w14:paraId="15F34E06" w14:textId="77777777" w:rsidR="00647F62" w:rsidRPr="00574282" w:rsidRDefault="00647F62" w:rsidP="002C6F01">
            <w:pPr>
              <w:pStyle w:val="Brdtext"/>
              <w:rPr>
                <w:i/>
              </w:rPr>
            </w:pPr>
            <w:r>
              <w:rPr>
                <w:i/>
              </w:rPr>
              <w:t>31 d </w:t>
            </w:r>
            <w:r w:rsidRPr="00574282">
              <w:rPr>
                <w:i/>
              </w:rPr>
              <w:t>§</w:t>
            </w:r>
          </w:p>
        </w:tc>
      </w:tr>
      <w:tr w:rsidR="00647F62" w14:paraId="4CBFEC63" w14:textId="77777777" w:rsidTr="002C6F01">
        <w:tc>
          <w:tcPr>
            <w:tcW w:w="2500" w:type="pct"/>
            <w:shd w:val="clear" w:color="auto" w:fill="auto"/>
            <w:tcMar>
              <w:left w:w="0" w:type="dxa"/>
            </w:tcMar>
          </w:tcPr>
          <w:p w14:paraId="0619A74A" w14:textId="77777777" w:rsidR="00647F62" w:rsidRDefault="00647F62" w:rsidP="002C6F01">
            <w:pPr>
              <w:pStyle w:val="Brdtextmedindrag"/>
            </w:pPr>
          </w:p>
        </w:tc>
        <w:tc>
          <w:tcPr>
            <w:tcW w:w="2500" w:type="pct"/>
            <w:shd w:val="clear" w:color="auto" w:fill="auto"/>
            <w:tcMar>
              <w:right w:w="0" w:type="dxa"/>
            </w:tcMar>
          </w:tcPr>
          <w:p w14:paraId="21336BEB" w14:textId="77777777" w:rsidR="00647F62" w:rsidRPr="00EC0D77" w:rsidRDefault="00647F62" w:rsidP="002C6F01">
            <w:pPr>
              <w:pStyle w:val="Brdtextmedindrag"/>
              <w:rPr>
                <w:i/>
                <w:iCs/>
              </w:rPr>
            </w:pPr>
            <w:bookmarkStart w:id="21" w:name="_Hlk35509461"/>
            <w:r w:rsidRPr="00EC0D77">
              <w:rPr>
                <w:i/>
                <w:iCs/>
              </w:rPr>
              <w:t>Efter ansökan från en pensions</w:t>
            </w:r>
            <w:r w:rsidRPr="00EC0D77">
              <w:rPr>
                <w:i/>
                <w:iCs/>
              </w:rPr>
              <w:softHyphen/>
              <w:t>stiftelse vars verksamhet inte längre har den omfattning som an</w:t>
            </w:r>
            <w:r>
              <w:rPr>
                <w:i/>
                <w:iCs/>
              </w:rPr>
              <w:softHyphen/>
            </w:r>
            <w:r w:rsidRPr="00EC0D77">
              <w:rPr>
                <w:i/>
                <w:iCs/>
              </w:rPr>
              <w:t>ges i 9 a § andra stycket får Finansinspektionen, om det finns särskilda skäl, besluta att pensions</w:t>
            </w:r>
            <w:r w:rsidRPr="00EC0D77">
              <w:rPr>
                <w:i/>
                <w:iCs/>
              </w:rPr>
              <w:softHyphen/>
              <w:t xml:space="preserve">stiftelsen inte längre ska tillämpa de bestämmelser som gäller enligt 9 a § andra </w:t>
            </w:r>
            <w:r w:rsidRPr="00634C35">
              <w:rPr>
                <w:i/>
                <w:iCs/>
              </w:rPr>
              <w:t>stycket</w:t>
            </w:r>
            <w:r w:rsidRPr="00EC0D77">
              <w:rPr>
                <w:i/>
                <w:iCs/>
              </w:rPr>
              <w:t>.</w:t>
            </w:r>
            <w:bookmarkEnd w:id="21"/>
          </w:p>
        </w:tc>
      </w:tr>
      <w:tr w:rsidR="00647F62" w14:paraId="25E52277" w14:textId="77777777" w:rsidTr="002C6F01">
        <w:tc>
          <w:tcPr>
            <w:tcW w:w="2500" w:type="pct"/>
            <w:shd w:val="clear" w:color="auto" w:fill="auto"/>
            <w:tcMar>
              <w:left w:w="0" w:type="dxa"/>
            </w:tcMar>
          </w:tcPr>
          <w:p w14:paraId="79DC7FE2" w14:textId="77777777" w:rsidR="00647F62" w:rsidRDefault="00647F62" w:rsidP="002C6F01">
            <w:pPr>
              <w:pStyle w:val="Brdtextmedindrag"/>
            </w:pPr>
          </w:p>
        </w:tc>
        <w:tc>
          <w:tcPr>
            <w:tcW w:w="2500" w:type="pct"/>
            <w:shd w:val="clear" w:color="auto" w:fill="auto"/>
            <w:tcMar>
              <w:right w:w="0" w:type="dxa"/>
            </w:tcMar>
          </w:tcPr>
          <w:p w14:paraId="1B22ECDA" w14:textId="77777777" w:rsidR="00647F62" w:rsidRPr="00634C35" w:rsidRDefault="00647F62" w:rsidP="002C6F01">
            <w:pPr>
              <w:pStyle w:val="Brdtextmedindrag"/>
            </w:pPr>
            <w:bookmarkStart w:id="22" w:name="_Hlk35509477"/>
            <w:r w:rsidRPr="00634C35">
              <w:rPr>
                <w:i/>
                <w:iCs/>
              </w:rPr>
              <w:t>Efter ansökan från en pensions</w:t>
            </w:r>
            <w:r w:rsidRPr="00634C35">
              <w:rPr>
                <w:i/>
                <w:iCs/>
              </w:rPr>
              <w:softHyphen/>
              <w:t>stiftelse som i enlighet med 31 </w:t>
            </w:r>
            <w:r>
              <w:rPr>
                <w:i/>
                <w:iCs/>
              </w:rPr>
              <w:t>c</w:t>
            </w:r>
            <w:r w:rsidRPr="00634C35">
              <w:rPr>
                <w:i/>
                <w:iCs/>
              </w:rPr>
              <w:t> § andra stycket har anmält att den beslutat att tillämpa de bestäm</w:t>
            </w:r>
            <w:r w:rsidRPr="00634C35">
              <w:rPr>
                <w:i/>
                <w:iCs/>
              </w:rPr>
              <w:softHyphen/>
              <w:t>mel</w:t>
            </w:r>
            <w:r w:rsidRPr="00634C35">
              <w:rPr>
                <w:i/>
                <w:iCs/>
              </w:rPr>
              <w:softHyphen/>
              <w:t>ser som gäller enligt 9 a § första och andra styckena får Finans</w:t>
            </w:r>
            <w:r w:rsidRPr="00634C35">
              <w:rPr>
                <w:i/>
                <w:iCs/>
              </w:rPr>
              <w:softHyphen/>
              <w:t>inspektionen, om det finns särskilda skäl, besluta att pensions</w:t>
            </w:r>
            <w:r w:rsidRPr="00634C35">
              <w:rPr>
                <w:i/>
                <w:iCs/>
              </w:rPr>
              <w:softHyphen/>
              <w:t>stiftelsen inte längre är skyldig att tillämpa de bestämmelserna på grund av sin anmälan.</w:t>
            </w:r>
            <w:bookmarkEnd w:id="22"/>
          </w:p>
        </w:tc>
      </w:tr>
    </w:tbl>
    <w:p w14:paraId="6267FCB4" w14:textId="77777777" w:rsidR="00647F62" w:rsidRDefault="00647F62" w:rsidP="00647F62">
      <w:pPr>
        <w:pStyle w:val="Brdtextmedindrag"/>
      </w:pPr>
    </w:p>
    <w:p w14:paraId="4A567E8D" w14:textId="77777777" w:rsidR="00647F62" w:rsidRDefault="00647F62" w:rsidP="00647F62">
      <w:pPr>
        <w:pStyle w:val="Brdtext"/>
        <w:jc w:val="center"/>
      </w:pPr>
      <w:r w:rsidRPr="005A54E9">
        <w:t>35</w:t>
      </w:r>
      <w:r>
        <w:t> §</w:t>
      </w:r>
      <w:r>
        <w:rPr>
          <w:rStyle w:val="Fotnotsreferens"/>
        </w:rPr>
        <w:footnoteReference w:id="13"/>
      </w:r>
    </w:p>
    <w:p w14:paraId="7341B60B" w14:textId="235E953D" w:rsidR="00647F62" w:rsidRPr="00150E57" w:rsidRDefault="00647F62" w:rsidP="00647F62">
      <w:pPr>
        <w:pStyle w:val="Brdtextmedindrag"/>
      </w:pPr>
      <w:r w:rsidRPr="00150E57">
        <w:t xml:space="preserve">Finansinspektionen får meddela de anmärkningar i fråga om en pensionsstiftelses förvaltning som inspektionen anser behövs. </w:t>
      </w:r>
    </w:p>
    <w:p w14:paraId="3AF1C77F" w14:textId="77777777" w:rsidR="00647F62" w:rsidRPr="00150E57" w:rsidRDefault="00647F62" w:rsidP="00647F62">
      <w:pPr>
        <w:pStyle w:val="Brdtextmedindrag"/>
      </w:pPr>
      <w:r w:rsidRPr="00150E57">
        <w:t>Finansinspektionen ska förelägga pensionsstiftelsen eller styrelsen att vidta rättelse, om inspektionen bedömer att</w:t>
      </w:r>
    </w:p>
    <w:p w14:paraId="687F2495" w14:textId="77777777" w:rsidR="00647F62" w:rsidRPr="00150E57" w:rsidRDefault="00647F62" w:rsidP="00647F62">
      <w:pPr>
        <w:pStyle w:val="Brdtextmedindrag"/>
      </w:pPr>
      <w:r w:rsidRPr="00150E57">
        <w:t>1. avvikelse skett från någon av de bestämmelser som anges i 34 § första</w:t>
      </w:r>
      <w:r>
        <w:t xml:space="preserve"> eller andra</w:t>
      </w:r>
      <w:r w:rsidRPr="00150E57">
        <w:t xml:space="preserve"> stycket,</w:t>
      </w:r>
    </w:p>
    <w:p w14:paraId="70AB52F9" w14:textId="77777777" w:rsidR="00647F62" w:rsidRPr="00150E57" w:rsidRDefault="00647F62" w:rsidP="00647F62">
      <w:pPr>
        <w:pStyle w:val="Brdtextmedindrag"/>
      </w:pPr>
      <w:r w:rsidRPr="00150E57">
        <w:t>2. placeringsriktlinjerna inte längre är tillfredsställande med hänsyn till omfattningen och beskaffenheten av stiftelsens för</w:t>
      </w:r>
      <w:r w:rsidRPr="00150E57">
        <w:softHyphen/>
        <w:t>valtning,</w:t>
      </w:r>
    </w:p>
    <w:p w14:paraId="779B1B68" w14:textId="77777777" w:rsidR="00647F62" w:rsidRPr="00150E57" w:rsidRDefault="00647F62" w:rsidP="00647F62">
      <w:pPr>
        <w:pStyle w:val="Brdtextmedindrag"/>
      </w:pPr>
      <w:r w:rsidRPr="00150E57">
        <w:t>3. stiftelsen använder olämpliga kreditvärderingsförfaranden eller hän</w:t>
      </w:r>
      <w:r>
        <w:softHyphen/>
      </w:r>
      <w:r w:rsidRPr="00150E57">
        <w:t>visningar i placeringsrikt</w:t>
      </w:r>
      <w:r w:rsidRPr="00150E57">
        <w:softHyphen/>
        <w:t>linjerna till kreditbetyg som har utfärdats av ett kreditvärderings</w:t>
      </w:r>
      <w:r w:rsidRPr="00150E57">
        <w:softHyphen/>
        <w:t>institut, eller</w:t>
      </w:r>
    </w:p>
    <w:p w14:paraId="147755DA" w14:textId="77777777" w:rsidR="00647F62" w:rsidRPr="00150E57" w:rsidRDefault="00647F62" w:rsidP="00647F62">
      <w:pPr>
        <w:pStyle w:val="Brdtextmedindrag"/>
      </w:pPr>
      <w:r w:rsidRPr="00150E57">
        <w:t>4. styrdokumenten eller den egna riskbedömningen inte är tillfreds</w:t>
      </w:r>
      <w:r w:rsidRPr="00150E57">
        <w:softHyphen/>
        <w:t>ställande med hänsyn till om</w:t>
      </w:r>
      <w:r w:rsidRPr="00150E57">
        <w:softHyphen/>
        <w:t>fattningen och beskaffenheten av stiftelsens förvaltning.</w:t>
      </w:r>
    </w:p>
    <w:p w14:paraId="4125436B" w14:textId="77777777" w:rsidR="00647F62" w:rsidRPr="00150E57" w:rsidRDefault="00647F62" w:rsidP="00647F62">
      <w:pPr>
        <w:pStyle w:val="Brdtextmedindrag"/>
      </w:pPr>
      <w:r w:rsidRPr="00150E57">
        <w:t xml:space="preserve">Om Finansinspektionen bedömer att en stiftelse förvaltar medel som avsatts till stiftelsen för personer som den tryggar utfästelser om pension till på ett sådant sätt som innebär att dessa personers intressen hotas, får </w:t>
      </w:r>
      <w:r w:rsidRPr="00150E57">
        <w:lastRenderedPageBreak/>
        <w:t>inspektionen besluta om att utse en särskild företrädare att sköta hela eller delar av driften av stiftelsen.</w:t>
      </w:r>
    </w:p>
    <w:p w14:paraId="4D9834B0" w14:textId="77777777" w:rsidR="00647F62" w:rsidRPr="00150E57" w:rsidRDefault="00647F62" w:rsidP="00647F62">
      <w:pPr>
        <w:pStyle w:val="Brdtextmedindrag"/>
      </w:pPr>
      <w:r w:rsidRPr="00150E57">
        <w:t>Finansinspektionen får även begränsa pensionsstiftelsens förfoganderätt eller förbjuda stiftelsen att förfoga över sina tillgångar i Sverige, om det bedöms vara nödvändigt för att skydda de personer som anges i tredje stycket. Finansinspektionen får besluta hur pensionsstiftelsen ska förvaltas efter ett sådant beslut.</w:t>
      </w:r>
    </w:p>
    <w:tbl>
      <w:tblPr>
        <w:tblW w:w="5000" w:type="pct"/>
        <w:tblCellMar>
          <w:left w:w="125" w:type="dxa"/>
          <w:right w:w="125" w:type="dxa"/>
        </w:tblCellMar>
        <w:tblLook w:val="0000" w:firstRow="0" w:lastRow="0" w:firstColumn="0" w:lastColumn="0" w:noHBand="0" w:noVBand="0"/>
      </w:tblPr>
      <w:tblGrid>
        <w:gridCol w:w="2948"/>
        <w:gridCol w:w="2949"/>
      </w:tblGrid>
      <w:tr w:rsidR="00647F62" w14:paraId="03458E93" w14:textId="77777777" w:rsidTr="002C6F01">
        <w:tc>
          <w:tcPr>
            <w:tcW w:w="2500" w:type="pct"/>
            <w:shd w:val="clear" w:color="auto" w:fill="auto"/>
            <w:tcMar>
              <w:left w:w="0" w:type="dxa"/>
            </w:tcMar>
          </w:tcPr>
          <w:p w14:paraId="632A3574" w14:textId="77777777" w:rsidR="00647F62" w:rsidRDefault="00647F62" w:rsidP="002C6F01">
            <w:pPr>
              <w:pStyle w:val="Brdtextmedindrag"/>
            </w:pPr>
            <w:r w:rsidRPr="00150E57">
              <w:t>I fråga om styrelsens skyldighet att lämna upplysningar och hålla tillgångar och handlingar tillgäng</w:t>
            </w:r>
            <w:r w:rsidRPr="00150E57">
              <w:softHyphen/>
              <w:t xml:space="preserve">liga för granskning och beträffande tillsynen i övrigt ska </w:t>
            </w:r>
            <w:r w:rsidRPr="001747DA">
              <w:rPr>
                <w:i/>
              </w:rPr>
              <w:t>17</w:t>
            </w:r>
            <w:r w:rsidRPr="005D16E6">
              <w:rPr>
                <w:i/>
              </w:rPr>
              <w:t> kap.</w:t>
            </w:r>
            <w:r w:rsidRPr="00150E57">
              <w:t xml:space="preserve"> 5 och </w:t>
            </w:r>
            <w:r w:rsidRPr="001747DA">
              <w:rPr>
                <w:i/>
              </w:rPr>
              <w:t>7</w:t>
            </w:r>
            <w:r w:rsidRPr="005D16E6">
              <w:rPr>
                <w:i/>
              </w:rPr>
              <w:t> §§,</w:t>
            </w:r>
            <w:r w:rsidRPr="00150E57">
              <w:t xml:space="preserve"> </w:t>
            </w:r>
            <w:r w:rsidRPr="001747DA">
              <w:rPr>
                <w:i/>
              </w:rPr>
              <w:t>8</w:t>
            </w:r>
            <w:r w:rsidRPr="00150E57">
              <w:t> </w:t>
            </w:r>
            <w:r w:rsidRPr="00DF7E7C">
              <w:rPr>
                <w:i/>
              </w:rPr>
              <w:t>§ 1</w:t>
            </w:r>
            <w:r w:rsidRPr="001747DA">
              <w:rPr>
                <w:i/>
              </w:rPr>
              <w:t>, 13</w:t>
            </w:r>
            <w:r w:rsidRPr="00150E57">
              <w:t> </w:t>
            </w:r>
            <w:r w:rsidRPr="002C7C25">
              <w:rPr>
                <w:i/>
              </w:rPr>
              <w:t>§</w:t>
            </w:r>
            <w:r w:rsidRPr="00150E57">
              <w:t xml:space="preserve"> </w:t>
            </w:r>
            <w:r w:rsidRPr="001747DA">
              <w:rPr>
                <w:i/>
              </w:rPr>
              <w:t>första stycket första meningen och andra stycket och 29 § samt 18 kap. 9, 15 och 27 §§</w:t>
            </w:r>
            <w:r w:rsidRPr="00150E57">
              <w:t xml:space="preserve"> försäk</w:t>
            </w:r>
            <w:r w:rsidRPr="00150E57">
              <w:softHyphen/>
              <w:t>ringsrörelse</w:t>
            </w:r>
            <w:r w:rsidRPr="00150E57">
              <w:softHyphen/>
              <w:t>lagen (2010:2043)</w:t>
            </w:r>
            <w:r w:rsidRPr="00BD45D6">
              <w:rPr>
                <w:i/>
              </w:rPr>
              <w:t xml:space="preserve"> samt föreskrifter som meddelats med stöd av 17 kap. 30 § samma lag</w:t>
            </w:r>
            <w:r w:rsidRPr="00C23506">
              <w:t xml:space="preserve"> </w:t>
            </w:r>
            <w:r w:rsidRPr="00956866">
              <w:rPr>
                <w:i/>
              </w:rPr>
              <w:t>tillämpas på motsvar</w:t>
            </w:r>
            <w:r w:rsidRPr="00956866">
              <w:rPr>
                <w:i/>
              </w:rPr>
              <w:softHyphen/>
              <w:t>ande sätt.</w:t>
            </w:r>
          </w:p>
        </w:tc>
        <w:tc>
          <w:tcPr>
            <w:tcW w:w="2500" w:type="pct"/>
            <w:shd w:val="clear" w:color="auto" w:fill="auto"/>
            <w:tcMar>
              <w:right w:w="0" w:type="dxa"/>
            </w:tcMar>
          </w:tcPr>
          <w:p w14:paraId="65518419" w14:textId="77777777" w:rsidR="00647F62" w:rsidRDefault="00647F62" w:rsidP="002C6F01">
            <w:pPr>
              <w:pStyle w:val="Brdtextmedindrag"/>
            </w:pPr>
            <w:r w:rsidRPr="00150E57">
              <w:t>I fråga om styrelsens skyldighet att lämna upplysningar och hålla tillgångar och handlingar tillgäng</w:t>
            </w:r>
            <w:r w:rsidRPr="00150E57">
              <w:softHyphen/>
              <w:t xml:space="preserve">liga för granskning och beträffande tillsynen i övrigt ska </w:t>
            </w:r>
            <w:r w:rsidRPr="001747DA">
              <w:rPr>
                <w:i/>
              </w:rPr>
              <w:t>14</w:t>
            </w:r>
            <w:r w:rsidRPr="005D16E6">
              <w:rPr>
                <w:i/>
              </w:rPr>
              <w:t> kap.</w:t>
            </w:r>
            <w:r>
              <w:t xml:space="preserve"> 5 och </w:t>
            </w:r>
            <w:r w:rsidRPr="001747DA">
              <w:rPr>
                <w:i/>
              </w:rPr>
              <w:t>6</w:t>
            </w:r>
            <w:r>
              <w:t> </w:t>
            </w:r>
            <w:r w:rsidRPr="005D16E6">
              <w:rPr>
                <w:i/>
              </w:rPr>
              <w:t>§§</w:t>
            </w:r>
            <w:r>
              <w:t xml:space="preserve">, </w:t>
            </w:r>
            <w:r w:rsidRPr="001747DA">
              <w:rPr>
                <w:i/>
              </w:rPr>
              <w:t>7</w:t>
            </w:r>
            <w:r>
              <w:t> </w:t>
            </w:r>
            <w:r w:rsidRPr="00DF7E7C">
              <w:rPr>
                <w:i/>
              </w:rPr>
              <w:t>§ 1</w:t>
            </w:r>
            <w:r>
              <w:t xml:space="preserve"> </w:t>
            </w:r>
            <w:r w:rsidRPr="001747DA">
              <w:rPr>
                <w:i/>
              </w:rPr>
              <w:t>och 17</w:t>
            </w:r>
            <w:r>
              <w:t> </w:t>
            </w:r>
            <w:r w:rsidRPr="001747DA">
              <w:rPr>
                <w:i/>
              </w:rPr>
              <w:t>§ samt 15 kap. 1 § andra stycket, 15 och 25 §§ lagen (2019:</w:t>
            </w:r>
            <w:r>
              <w:rPr>
                <w:i/>
              </w:rPr>
              <w:t>742</w:t>
            </w:r>
            <w:r w:rsidRPr="001747DA">
              <w:rPr>
                <w:i/>
              </w:rPr>
              <w:t>) om tjänstepen</w:t>
            </w:r>
            <w:r w:rsidRPr="001747DA">
              <w:rPr>
                <w:i/>
              </w:rPr>
              <w:softHyphen/>
              <w:t xml:space="preserve">sionsföretag och 17 kap. 13 § första stycket första meningen och andra stycket </w:t>
            </w:r>
            <w:r>
              <w:t>försäkringsrörelse</w:t>
            </w:r>
            <w:r>
              <w:softHyphen/>
              <w:t xml:space="preserve">lagen (2010:2043) </w:t>
            </w:r>
            <w:r w:rsidRPr="00050388">
              <w:rPr>
                <w:i/>
              </w:rPr>
              <w:t>gälla för pen</w:t>
            </w:r>
            <w:r w:rsidRPr="00050388">
              <w:rPr>
                <w:i/>
              </w:rPr>
              <w:softHyphen/>
              <w:t xml:space="preserve">sionsstiftelser. Vid tillämpningen av bestämmelserna ska det som sägs om tjänstepensionsföretag och försäkringsföretag </w:t>
            </w:r>
            <w:r>
              <w:rPr>
                <w:i/>
              </w:rPr>
              <w:t xml:space="preserve">i stället </w:t>
            </w:r>
            <w:r w:rsidRPr="00050388">
              <w:rPr>
                <w:i/>
              </w:rPr>
              <w:t>gälla pensions</w:t>
            </w:r>
            <w:r w:rsidRPr="00050388">
              <w:rPr>
                <w:i/>
              </w:rPr>
              <w:softHyphen/>
              <w:t>stiftelser.</w:t>
            </w:r>
          </w:p>
        </w:tc>
      </w:tr>
    </w:tbl>
    <w:p w14:paraId="1E7B4890"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109449DD" w14:textId="77777777" w:rsidTr="002C6F01">
        <w:tc>
          <w:tcPr>
            <w:tcW w:w="2500" w:type="pct"/>
            <w:shd w:val="clear" w:color="auto" w:fill="auto"/>
            <w:tcMar>
              <w:left w:w="0" w:type="dxa"/>
            </w:tcMar>
          </w:tcPr>
          <w:p w14:paraId="7A9B87C4" w14:textId="77777777" w:rsidR="00647F62" w:rsidRDefault="00647F62" w:rsidP="002C6F01">
            <w:pPr>
              <w:pStyle w:val="Brdtextmedindrag"/>
            </w:pPr>
          </w:p>
        </w:tc>
        <w:tc>
          <w:tcPr>
            <w:tcW w:w="2500" w:type="pct"/>
            <w:shd w:val="clear" w:color="auto" w:fill="auto"/>
            <w:tcMar>
              <w:right w:w="0" w:type="dxa"/>
            </w:tcMar>
          </w:tcPr>
          <w:p w14:paraId="3BB457AD" w14:textId="77777777" w:rsidR="00647F62" w:rsidRPr="00250E04" w:rsidRDefault="00647F62" w:rsidP="002C6F01">
            <w:pPr>
              <w:pStyle w:val="Brdtext"/>
              <w:rPr>
                <w:b/>
                <w:bCs/>
                <w:i/>
              </w:rPr>
            </w:pPr>
            <w:r w:rsidRPr="00250E04">
              <w:rPr>
                <w:b/>
                <w:bCs/>
                <w:i/>
              </w:rPr>
              <w:t xml:space="preserve">Registrering </w:t>
            </w:r>
            <w:proofErr w:type="gramStart"/>
            <w:r w:rsidRPr="00250E04">
              <w:rPr>
                <w:b/>
                <w:bCs/>
                <w:i/>
              </w:rPr>
              <w:t>m.m.</w:t>
            </w:r>
            <w:proofErr w:type="gramEnd"/>
          </w:p>
        </w:tc>
      </w:tr>
      <w:tr w:rsidR="00647F62" w14:paraId="40A9038F" w14:textId="77777777" w:rsidTr="002C6F01">
        <w:tc>
          <w:tcPr>
            <w:tcW w:w="2500" w:type="pct"/>
            <w:shd w:val="clear" w:color="auto" w:fill="auto"/>
            <w:tcMar>
              <w:left w:w="0" w:type="dxa"/>
            </w:tcMar>
          </w:tcPr>
          <w:p w14:paraId="23E257BD" w14:textId="77777777" w:rsidR="00647F62" w:rsidRDefault="00647F62" w:rsidP="002C6F01">
            <w:pPr>
              <w:pStyle w:val="Brdtextmedindrag"/>
            </w:pPr>
          </w:p>
        </w:tc>
        <w:tc>
          <w:tcPr>
            <w:tcW w:w="2500" w:type="pct"/>
            <w:shd w:val="clear" w:color="auto" w:fill="auto"/>
            <w:tcMar>
              <w:right w:w="0" w:type="dxa"/>
            </w:tcMar>
          </w:tcPr>
          <w:p w14:paraId="3D4CA6D5" w14:textId="77777777" w:rsidR="00647F62" w:rsidRDefault="00647F62" w:rsidP="002C6F01">
            <w:pPr>
              <w:pStyle w:val="Brdtext"/>
              <w:rPr>
                <w:i/>
              </w:rPr>
            </w:pPr>
          </w:p>
        </w:tc>
      </w:tr>
      <w:tr w:rsidR="00647F62" w14:paraId="7658E150" w14:textId="77777777" w:rsidTr="00A102A2">
        <w:tc>
          <w:tcPr>
            <w:tcW w:w="2500" w:type="pct"/>
            <w:shd w:val="clear" w:color="auto" w:fill="auto"/>
            <w:tcMar>
              <w:left w:w="0" w:type="dxa"/>
            </w:tcMar>
          </w:tcPr>
          <w:p w14:paraId="2EFA580C" w14:textId="77777777" w:rsidR="00647F62" w:rsidRDefault="00647F62" w:rsidP="002C6F01">
            <w:pPr>
              <w:pStyle w:val="Brdtextmedindrag"/>
            </w:pPr>
          </w:p>
        </w:tc>
        <w:tc>
          <w:tcPr>
            <w:tcW w:w="2500" w:type="pct"/>
            <w:shd w:val="clear" w:color="auto" w:fill="auto"/>
            <w:tcMar>
              <w:right w:w="0" w:type="dxa"/>
            </w:tcMar>
          </w:tcPr>
          <w:p w14:paraId="551088B1" w14:textId="77777777" w:rsidR="00647F62" w:rsidRPr="00574282" w:rsidRDefault="00647F62" w:rsidP="002C6F01">
            <w:pPr>
              <w:pStyle w:val="Brdtext"/>
              <w:rPr>
                <w:i/>
              </w:rPr>
            </w:pPr>
            <w:r>
              <w:rPr>
                <w:i/>
              </w:rPr>
              <w:t>36 </w:t>
            </w:r>
            <w:r w:rsidRPr="00574282">
              <w:rPr>
                <w:i/>
              </w:rPr>
              <w:t>§</w:t>
            </w:r>
          </w:p>
        </w:tc>
      </w:tr>
      <w:tr w:rsidR="00647F62" w14:paraId="7C20482C" w14:textId="77777777" w:rsidTr="00A102A2">
        <w:tc>
          <w:tcPr>
            <w:tcW w:w="2500" w:type="pct"/>
            <w:shd w:val="clear" w:color="auto" w:fill="auto"/>
            <w:tcMar>
              <w:left w:w="0" w:type="dxa"/>
            </w:tcMar>
          </w:tcPr>
          <w:p w14:paraId="4AC8B34C" w14:textId="77777777" w:rsidR="00647F62" w:rsidRDefault="00647F62" w:rsidP="002C6F01">
            <w:pPr>
              <w:pStyle w:val="Brdtextmedindrag"/>
            </w:pPr>
          </w:p>
        </w:tc>
        <w:tc>
          <w:tcPr>
            <w:tcW w:w="2500" w:type="pct"/>
            <w:shd w:val="clear" w:color="auto" w:fill="auto"/>
            <w:tcMar>
              <w:right w:w="0" w:type="dxa"/>
            </w:tcMar>
          </w:tcPr>
          <w:p w14:paraId="1093408E" w14:textId="596B2707" w:rsidR="00647F62" w:rsidRPr="00EC0D77" w:rsidRDefault="00647F62" w:rsidP="002C6F01">
            <w:pPr>
              <w:pStyle w:val="Brdtextmedindrag"/>
              <w:rPr>
                <w:i/>
                <w:iCs/>
              </w:rPr>
            </w:pPr>
            <w:r w:rsidRPr="00EC0D77">
              <w:rPr>
                <w:i/>
                <w:iCs/>
              </w:rPr>
              <w:t>Tillsynsmyndigheten ska föra ett register över stiftelser</w:t>
            </w:r>
            <w:r w:rsidR="002C6F01">
              <w:rPr>
                <w:i/>
                <w:iCs/>
              </w:rPr>
              <w:t xml:space="preserve"> som anmälts för tillsyn enligt 31 a §</w:t>
            </w:r>
            <w:r w:rsidRPr="00EC0D77">
              <w:rPr>
                <w:i/>
                <w:iCs/>
              </w:rPr>
              <w:t>.</w:t>
            </w:r>
          </w:p>
        </w:tc>
      </w:tr>
      <w:tr w:rsidR="00647F62" w14:paraId="20509658" w14:textId="77777777" w:rsidTr="002C6F01">
        <w:tc>
          <w:tcPr>
            <w:tcW w:w="2500" w:type="pct"/>
            <w:shd w:val="clear" w:color="auto" w:fill="auto"/>
            <w:tcMar>
              <w:left w:w="0" w:type="dxa"/>
            </w:tcMar>
          </w:tcPr>
          <w:p w14:paraId="7D7DAFD9" w14:textId="77777777" w:rsidR="00647F62" w:rsidRDefault="00647F62" w:rsidP="002C6F01">
            <w:pPr>
              <w:pStyle w:val="Brdtextmedindrag"/>
            </w:pPr>
          </w:p>
        </w:tc>
        <w:tc>
          <w:tcPr>
            <w:tcW w:w="2500" w:type="pct"/>
            <w:shd w:val="clear" w:color="auto" w:fill="auto"/>
            <w:tcMar>
              <w:right w:w="0" w:type="dxa"/>
            </w:tcMar>
          </w:tcPr>
          <w:p w14:paraId="59D01F60" w14:textId="77777777" w:rsidR="00647F62" w:rsidRPr="00EC0D77" w:rsidRDefault="00647F62" w:rsidP="002C6F01">
            <w:pPr>
              <w:pStyle w:val="Brdtextmedindrag"/>
              <w:rPr>
                <w:i/>
                <w:iCs/>
              </w:rPr>
            </w:pPr>
            <w:r w:rsidRPr="00634C35">
              <w:rPr>
                <w:i/>
                <w:iCs/>
              </w:rPr>
              <w:t>Tillsynsmyndigheten ska under</w:t>
            </w:r>
            <w:r w:rsidRPr="00634C35">
              <w:rPr>
                <w:i/>
                <w:iCs/>
              </w:rPr>
              <w:softHyphen/>
              <w:t>rätta Finansinspektionen om en an</w:t>
            </w:r>
            <w:r w:rsidRPr="00634C35">
              <w:rPr>
                <w:i/>
                <w:iCs/>
              </w:rPr>
              <w:softHyphen/>
              <w:t>mälan enligt 31 </w:t>
            </w:r>
            <w:r>
              <w:rPr>
                <w:i/>
                <w:iCs/>
              </w:rPr>
              <w:t>a</w:t>
            </w:r>
            <w:r w:rsidRPr="00634C35">
              <w:rPr>
                <w:i/>
                <w:iCs/>
              </w:rPr>
              <w:t xml:space="preserve"> eller 31 </w:t>
            </w:r>
            <w:r>
              <w:rPr>
                <w:i/>
                <w:iCs/>
              </w:rPr>
              <w:t>c</w:t>
            </w:r>
            <w:r w:rsidRPr="00634C35">
              <w:rPr>
                <w:i/>
                <w:iCs/>
              </w:rPr>
              <w:t> §. Finansinspektionen ska underrätta tillsynsmyndigheten om en an</w:t>
            </w:r>
            <w:r w:rsidRPr="00634C35">
              <w:rPr>
                <w:i/>
                <w:iCs/>
              </w:rPr>
              <w:softHyphen/>
              <w:t>sökan enligt 31 </w:t>
            </w:r>
            <w:r>
              <w:rPr>
                <w:i/>
                <w:iCs/>
              </w:rPr>
              <w:t>d</w:t>
            </w:r>
            <w:r w:rsidRPr="00634C35">
              <w:rPr>
                <w:i/>
                <w:iCs/>
              </w:rPr>
              <w:t xml:space="preserve"> § och om det beslut som inspektionen fattar </w:t>
            </w:r>
            <w:r w:rsidRPr="00EC0D77">
              <w:rPr>
                <w:i/>
                <w:iCs/>
              </w:rPr>
              <w:t>med anledning av en sådan ansökan.</w:t>
            </w:r>
          </w:p>
        </w:tc>
      </w:tr>
    </w:tbl>
    <w:p w14:paraId="4EA47A18"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318D458A" w14:textId="77777777" w:rsidTr="002C6F01">
        <w:tc>
          <w:tcPr>
            <w:tcW w:w="2500" w:type="pct"/>
            <w:shd w:val="clear" w:color="auto" w:fill="auto"/>
            <w:tcMar>
              <w:left w:w="0" w:type="dxa"/>
            </w:tcMar>
          </w:tcPr>
          <w:p w14:paraId="16ECD98A" w14:textId="77777777" w:rsidR="00647F62" w:rsidRDefault="00647F62" w:rsidP="002C6F01">
            <w:pPr>
              <w:pStyle w:val="Brdtextmedindrag"/>
            </w:pPr>
          </w:p>
        </w:tc>
        <w:tc>
          <w:tcPr>
            <w:tcW w:w="2500" w:type="pct"/>
            <w:shd w:val="clear" w:color="auto" w:fill="auto"/>
            <w:tcMar>
              <w:right w:w="0" w:type="dxa"/>
            </w:tcMar>
          </w:tcPr>
          <w:p w14:paraId="17624F6A" w14:textId="77777777" w:rsidR="00647F62" w:rsidRPr="002F30B8" w:rsidRDefault="00647F62" w:rsidP="002C6F01">
            <w:pPr>
              <w:pStyle w:val="Brdtext"/>
              <w:rPr>
                <w:iCs/>
              </w:rPr>
            </w:pPr>
            <w:r>
              <w:rPr>
                <w:i/>
              </w:rPr>
              <w:t>37 </w:t>
            </w:r>
            <w:r w:rsidRPr="00574282">
              <w:rPr>
                <w:i/>
              </w:rPr>
              <w:t>§</w:t>
            </w:r>
            <w:r w:rsidRPr="002F30B8">
              <w:rPr>
                <w:rStyle w:val="Fotnotsreferens"/>
                <w:iCs/>
              </w:rPr>
              <w:footnoteReference w:id="14"/>
            </w:r>
          </w:p>
        </w:tc>
      </w:tr>
      <w:tr w:rsidR="00647F62" w14:paraId="0EF21F33" w14:textId="77777777" w:rsidTr="002C6F01">
        <w:tc>
          <w:tcPr>
            <w:tcW w:w="2500" w:type="pct"/>
            <w:shd w:val="clear" w:color="auto" w:fill="auto"/>
            <w:tcMar>
              <w:left w:w="0" w:type="dxa"/>
            </w:tcMar>
          </w:tcPr>
          <w:p w14:paraId="13B1832C" w14:textId="77777777" w:rsidR="00647F62" w:rsidRDefault="00647F62" w:rsidP="002C6F01">
            <w:pPr>
              <w:pStyle w:val="Brdtextmedindrag"/>
            </w:pPr>
          </w:p>
        </w:tc>
        <w:tc>
          <w:tcPr>
            <w:tcW w:w="2500" w:type="pct"/>
            <w:shd w:val="clear" w:color="auto" w:fill="auto"/>
            <w:tcMar>
              <w:right w:w="0" w:type="dxa"/>
            </w:tcMar>
          </w:tcPr>
          <w:p w14:paraId="1C01DFC4" w14:textId="77777777" w:rsidR="00647F62" w:rsidRPr="000F0907" w:rsidRDefault="00647F62" w:rsidP="002C6F01">
            <w:pPr>
              <w:pStyle w:val="Brdtextmedindrag"/>
              <w:rPr>
                <w:i/>
                <w:iCs/>
              </w:rPr>
            </w:pPr>
            <w:r w:rsidRPr="000F0907">
              <w:rPr>
                <w:i/>
                <w:iCs/>
              </w:rPr>
              <w:t>Regeringen eller den myndighet som regeringen bestämmer får meddela föreskrifter om avgifter för tillsyn och registrering enligt denna lag.</w:t>
            </w:r>
          </w:p>
        </w:tc>
      </w:tr>
      <w:tr w:rsidR="00647F62" w14:paraId="6B1D61BF" w14:textId="77777777" w:rsidTr="002C6F01">
        <w:tc>
          <w:tcPr>
            <w:tcW w:w="2500" w:type="pct"/>
            <w:shd w:val="clear" w:color="auto" w:fill="auto"/>
            <w:tcMar>
              <w:left w:w="0" w:type="dxa"/>
            </w:tcMar>
          </w:tcPr>
          <w:p w14:paraId="79A39575" w14:textId="77777777" w:rsidR="00647F62" w:rsidRDefault="00647F62" w:rsidP="002C6F01">
            <w:pPr>
              <w:pStyle w:val="Brdtextmedindrag"/>
            </w:pPr>
          </w:p>
        </w:tc>
        <w:tc>
          <w:tcPr>
            <w:tcW w:w="2500" w:type="pct"/>
            <w:shd w:val="clear" w:color="auto" w:fill="auto"/>
            <w:tcMar>
              <w:right w:w="0" w:type="dxa"/>
            </w:tcMar>
          </w:tcPr>
          <w:p w14:paraId="13A9909C" w14:textId="77777777" w:rsidR="00647F62" w:rsidRPr="000F0907" w:rsidRDefault="00647F62" w:rsidP="002C6F01">
            <w:pPr>
              <w:pStyle w:val="Brdtextmedindrag"/>
              <w:rPr>
                <w:i/>
                <w:iCs/>
              </w:rPr>
            </w:pPr>
            <w:r w:rsidRPr="000F0907">
              <w:rPr>
                <w:i/>
                <w:iCs/>
              </w:rPr>
              <w:t xml:space="preserve">Regeringen eller den myndighet som regeringen bestämmer kan </w:t>
            </w:r>
            <w:r w:rsidRPr="000F0907">
              <w:rPr>
                <w:i/>
                <w:iCs/>
              </w:rPr>
              <w:lastRenderedPageBreak/>
              <w:t>med stöd av 8 kap. 7 § regerings</w:t>
            </w:r>
            <w:r w:rsidRPr="000F0907">
              <w:rPr>
                <w:i/>
                <w:iCs/>
              </w:rPr>
              <w:softHyphen/>
              <w:t>formen meddela närmare före</w:t>
            </w:r>
            <w:r w:rsidRPr="000F0907">
              <w:rPr>
                <w:i/>
                <w:iCs/>
              </w:rPr>
              <w:softHyphen/>
              <w:t>skrifter om ingiv</w:t>
            </w:r>
            <w:r w:rsidRPr="000F0907">
              <w:rPr>
                <w:i/>
                <w:iCs/>
              </w:rPr>
              <w:softHyphen/>
              <w:t>ning av anmäl</w:t>
            </w:r>
            <w:r w:rsidRPr="000F0907">
              <w:rPr>
                <w:i/>
                <w:iCs/>
              </w:rPr>
              <w:softHyphen/>
              <w:t>ningar i registreringsärenden.</w:t>
            </w:r>
          </w:p>
        </w:tc>
      </w:tr>
    </w:tbl>
    <w:p w14:paraId="613BDB9D" w14:textId="77777777" w:rsidR="00647F62" w:rsidRDefault="00647F62" w:rsidP="00647F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47F62" w14:paraId="16D043B3" w14:textId="77777777" w:rsidTr="002C6F01">
        <w:tc>
          <w:tcPr>
            <w:tcW w:w="2500" w:type="pct"/>
            <w:shd w:val="clear" w:color="auto" w:fill="auto"/>
            <w:tcMar>
              <w:left w:w="0" w:type="dxa"/>
            </w:tcMar>
          </w:tcPr>
          <w:p w14:paraId="5065005C" w14:textId="77777777" w:rsidR="00647F62" w:rsidRDefault="00647F62" w:rsidP="002C6F01">
            <w:pPr>
              <w:pStyle w:val="Brdtextmedindrag"/>
            </w:pPr>
          </w:p>
        </w:tc>
        <w:tc>
          <w:tcPr>
            <w:tcW w:w="2500" w:type="pct"/>
            <w:shd w:val="clear" w:color="auto" w:fill="auto"/>
            <w:tcMar>
              <w:right w:w="0" w:type="dxa"/>
            </w:tcMar>
          </w:tcPr>
          <w:p w14:paraId="4DCB9998" w14:textId="77777777" w:rsidR="00647F62" w:rsidRDefault="00647F62" w:rsidP="002C6F01">
            <w:pPr>
              <w:pStyle w:val="Brdtext"/>
              <w:rPr>
                <w:i/>
              </w:rPr>
            </w:pPr>
            <w:r>
              <w:rPr>
                <w:i/>
              </w:rPr>
              <w:t>38 </w:t>
            </w:r>
            <w:r w:rsidRPr="00574282">
              <w:rPr>
                <w:i/>
              </w:rPr>
              <w:t>§</w:t>
            </w:r>
          </w:p>
        </w:tc>
      </w:tr>
      <w:tr w:rsidR="00647F62" w14:paraId="0D1806CD" w14:textId="77777777" w:rsidTr="002C6F01">
        <w:tc>
          <w:tcPr>
            <w:tcW w:w="2500" w:type="pct"/>
            <w:shd w:val="clear" w:color="auto" w:fill="auto"/>
            <w:tcMar>
              <w:left w:w="0" w:type="dxa"/>
            </w:tcMar>
          </w:tcPr>
          <w:p w14:paraId="4EC1D795" w14:textId="77777777" w:rsidR="00647F62" w:rsidRDefault="00647F62" w:rsidP="002C6F01">
            <w:pPr>
              <w:pStyle w:val="Brdtextmedindrag"/>
            </w:pPr>
          </w:p>
        </w:tc>
        <w:tc>
          <w:tcPr>
            <w:tcW w:w="2500" w:type="pct"/>
            <w:shd w:val="clear" w:color="auto" w:fill="auto"/>
            <w:tcMar>
              <w:right w:w="0" w:type="dxa"/>
            </w:tcMar>
          </w:tcPr>
          <w:p w14:paraId="7D7859C0" w14:textId="77777777" w:rsidR="00647F62" w:rsidRDefault="00647F62" w:rsidP="002C6F01">
            <w:pPr>
              <w:pStyle w:val="Brdtextmedindrag"/>
              <w:rPr>
                <w:i/>
              </w:rPr>
            </w:pPr>
            <w:r w:rsidRPr="00665F44">
              <w:rPr>
                <w:i/>
              </w:rPr>
              <w:t>Regeringen eller den myndighet som regeringen bestämmer får meddela föreskrifter om vilka upp</w:t>
            </w:r>
            <w:r>
              <w:rPr>
                <w:i/>
              </w:rPr>
              <w:softHyphen/>
            </w:r>
            <w:r w:rsidRPr="00665F44">
              <w:rPr>
                <w:i/>
              </w:rPr>
              <w:t xml:space="preserve">lysningar styrelsen </w:t>
            </w:r>
            <w:r>
              <w:rPr>
                <w:i/>
              </w:rPr>
              <w:t>i en pensions</w:t>
            </w:r>
            <w:r>
              <w:rPr>
                <w:i/>
              </w:rPr>
              <w:softHyphen/>
              <w:t xml:space="preserve">stiftelse </w:t>
            </w:r>
            <w:r w:rsidRPr="00665F44">
              <w:rPr>
                <w:i/>
              </w:rPr>
              <w:t>ska lämna till Finans</w:t>
            </w:r>
            <w:r>
              <w:rPr>
                <w:i/>
              </w:rPr>
              <w:softHyphen/>
            </w:r>
            <w:r w:rsidRPr="00665F44">
              <w:rPr>
                <w:i/>
              </w:rPr>
              <w:t>inspektionen enligt 1</w:t>
            </w:r>
            <w:r>
              <w:rPr>
                <w:i/>
              </w:rPr>
              <w:t>4</w:t>
            </w:r>
            <w:r w:rsidRPr="00665F44">
              <w:rPr>
                <w:i/>
              </w:rPr>
              <w:t xml:space="preserve"> kap. 5 § </w:t>
            </w:r>
            <w:r>
              <w:rPr>
                <w:i/>
              </w:rPr>
              <w:t>lagen (2019:742) om tjänste</w:t>
            </w:r>
            <w:r>
              <w:rPr>
                <w:i/>
              </w:rPr>
              <w:softHyphen/>
              <w:t>pensionsföretag</w:t>
            </w:r>
            <w:r w:rsidRPr="00665F44">
              <w:rPr>
                <w:i/>
              </w:rPr>
              <w:t xml:space="preserve"> och när de ska lämnas.</w:t>
            </w:r>
          </w:p>
        </w:tc>
      </w:tr>
      <w:tr w:rsidR="00647F62" w14:paraId="792CEFC0" w14:textId="77777777" w:rsidTr="002C6F01">
        <w:tc>
          <w:tcPr>
            <w:tcW w:w="2500" w:type="pct"/>
            <w:shd w:val="clear" w:color="auto" w:fill="auto"/>
            <w:tcMar>
              <w:left w:w="0" w:type="dxa"/>
            </w:tcMar>
          </w:tcPr>
          <w:p w14:paraId="6DC99740" w14:textId="77777777" w:rsidR="00647F62" w:rsidRDefault="00647F62" w:rsidP="002C6F01">
            <w:pPr>
              <w:pStyle w:val="Brdtextmedindrag"/>
            </w:pPr>
          </w:p>
        </w:tc>
        <w:tc>
          <w:tcPr>
            <w:tcW w:w="2500" w:type="pct"/>
            <w:shd w:val="clear" w:color="auto" w:fill="auto"/>
            <w:tcMar>
              <w:right w:w="0" w:type="dxa"/>
            </w:tcMar>
          </w:tcPr>
          <w:p w14:paraId="69BC559A" w14:textId="3DF5DD0A" w:rsidR="00647F62" w:rsidDel="007E3CDF" w:rsidRDefault="00647F62" w:rsidP="007862A2">
            <w:pPr>
              <w:pStyle w:val="Brdtextmedindrag"/>
              <w:rPr>
                <w:i/>
              </w:rPr>
            </w:pPr>
            <w:r>
              <w:rPr>
                <w:i/>
              </w:rPr>
              <w:t>Regeringen får meddela före</w:t>
            </w:r>
            <w:r>
              <w:rPr>
                <w:i/>
              </w:rPr>
              <w:softHyphen/>
              <w:t>skrifter om sådana avgifter för pensions</w:t>
            </w:r>
            <w:r>
              <w:rPr>
                <w:i/>
              </w:rPr>
              <w:softHyphen/>
              <w:t xml:space="preserve">stiftelser som </w:t>
            </w:r>
            <w:r w:rsidRPr="00AB5B84">
              <w:rPr>
                <w:i/>
              </w:rPr>
              <w:t>ska bidra till att täcka kostnaderna för Finans</w:t>
            </w:r>
            <w:r>
              <w:rPr>
                <w:i/>
              </w:rPr>
              <w:softHyphen/>
            </w:r>
            <w:r w:rsidRPr="00AB5B84">
              <w:rPr>
                <w:i/>
              </w:rPr>
              <w:t xml:space="preserve">inspektionens verksamhet </w:t>
            </w:r>
            <w:r>
              <w:rPr>
                <w:i/>
              </w:rPr>
              <w:t>enligt 14 kap. 17 § lagen om tjänste</w:t>
            </w:r>
            <w:r>
              <w:rPr>
                <w:i/>
              </w:rPr>
              <w:softHyphen/>
              <w:t>pen</w:t>
            </w:r>
            <w:r>
              <w:rPr>
                <w:i/>
              </w:rPr>
              <w:softHyphen/>
              <w:t>sionsföretag.</w:t>
            </w:r>
          </w:p>
        </w:tc>
      </w:tr>
      <w:tr w:rsidR="00647F62" w14:paraId="3C74E67C" w14:textId="77777777" w:rsidTr="002C6F01">
        <w:tc>
          <w:tcPr>
            <w:tcW w:w="2500" w:type="pct"/>
            <w:shd w:val="clear" w:color="auto" w:fill="auto"/>
            <w:tcMar>
              <w:left w:w="0" w:type="dxa"/>
            </w:tcMar>
          </w:tcPr>
          <w:p w14:paraId="4BF68DCA" w14:textId="77777777" w:rsidR="00647F62" w:rsidRDefault="00647F62" w:rsidP="002C6F01">
            <w:pPr>
              <w:pStyle w:val="Brdtextmedindrag"/>
            </w:pPr>
          </w:p>
        </w:tc>
        <w:tc>
          <w:tcPr>
            <w:tcW w:w="2500" w:type="pct"/>
            <w:shd w:val="clear" w:color="auto" w:fill="auto"/>
            <w:tcMar>
              <w:right w:w="0" w:type="dxa"/>
            </w:tcMar>
          </w:tcPr>
          <w:p w14:paraId="4CAA4DBB" w14:textId="77777777" w:rsidR="00647F62" w:rsidRPr="00574282" w:rsidRDefault="00647F62" w:rsidP="002C6F01">
            <w:pPr>
              <w:pStyle w:val="Brdtextmedindrag"/>
              <w:rPr>
                <w:i/>
              </w:rPr>
            </w:pPr>
            <w:r>
              <w:rPr>
                <w:i/>
              </w:rPr>
              <w:t>Regeringen eller den myndighet som regeringen bestämmer kan med stöd av 8 kap. 7 § regerings</w:t>
            </w:r>
            <w:r>
              <w:rPr>
                <w:i/>
              </w:rPr>
              <w:softHyphen/>
              <w:t>formen meddela föreskrifter om hur upplysningar ska lämnas av styrel</w:t>
            </w:r>
            <w:r>
              <w:rPr>
                <w:i/>
              </w:rPr>
              <w:softHyphen/>
              <w:t>sen för en pensionsstiftelse enligt 14 kap. 5 § lagen om tjänstepen</w:t>
            </w:r>
            <w:r>
              <w:rPr>
                <w:i/>
              </w:rPr>
              <w:softHyphen/>
              <w:t>sionsföretag.</w:t>
            </w:r>
          </w:p>
        </w:tc>
      </w:tr>
    </w:tbl>
    <w:p w14:paraId="6BBAFDEF" w14:textId="77777777" w:rsidR="00647F62" w:rsidRPr="00811E52" w:rsidRDefault="00647F62" w:rsidP="00647F62">
      <w:pPr>
        <w:pStyle w:val="Slutstreck"/>
      </w:pPr>
      <w:r w:rsidRPr="00811E52">
        <w:t>                      </w:t>
      </w:r>
    </w:p>
    <w:p w14:paraId="7FACA053" w14:textId="77777777" w:rsidR="00647F62" w:rsidRDefault="00647F62" w:rsidP="00647F62">
      <w:pPr>
        <w:pStyle w:val="Brdtextmedindrag"/>
      </w:pPr>
      <w:r>
        <w:t>Denna lag träder i kraft den 1 juli 2020.</w:t>
      </w:r>
    </w:p>
    <w:p w14:paraId="1C8F7C93" w14:textId="77777777" w:rsidR="00110C85" w:rsidRDefault="00110C85" w:rsidP="009C61A6">
      <w:pPr>
        <w:pStyle w:val="Brdtextmedindrag"/>
      </w:pPr>
    </w:p>
    <w:p w14:paraId="47AAE6F2" w14:textId="77777777" w:rsidR="00647F62" w:rsidRDefault="00647F62" w:rsidP="009C61A6">
      <w:pPr>
        <w:pStyle w:val="Brdtextmedindrag"/>
      </w:pPr>
    </w:p>
    <w:p w14:paraId="026AC010" w14:textId="77777777" w:rsidR="00647F62" w:rsidRDefault="00647F62" w:rsidP="009C61A6">
      <w:pPr>
        <w:pStyle w:val="Brdtextmedindrag"/>
        <w:sectPr w:rsidR="00647F62" w:rsidSect="00155500">
          <w:headerReference w:type="even" r:id="rId16"/>
          <w:headerReference w:type="default" r:id="rId17"/>
          <w:footerReference w:type="even" r:id="rId18"/>
          <w:footerReference w:type="default" r:id="rId19"/>
          <w:headerReference w:type="first" r:id="rId20"/>
          <w:footerReference w:type="first" r:id="rId21"/>
          <w:footnotePr>
            <w:numRestart w:val="eachSect"/>
          </w:footnotePr>
          <w:type w:val="continuous"/>
          <w:pgSz w:w="9356" w:h="13721" w:code="9"/>
          <w:pgMar w:top="794" w:right="2438" w:bottom="1191" w:left="1021" w:header="0" w:footer="709" w:gutter="0"/>
          <w:cols w:space="708"/>
          <w:titlePg/>
          <w:docGrid w:linePitch="360"/>
        </w:sectPr>
      </w:pPr>
    </w:p>
    <w:p w14:paraId="60EA3E59" w14:textId="77777777" w:rsidR="00EF12DA" w:rsidRDefault="00EF12DA" w:rsidP="00EF12DA">
      <w:pPr>
        <w:pStyle w:val="Rubrik2"/>
        <w:spacing w:before="0"/>
      </w:pPr>
      <w:bookmarkStart w:id="23" w:name="_Toc36022894"/>
      <w:r>
        <w:lastRenderedPageBreak/>
        <w:t xml:space="preserve">Förslag till lag om </w:t>
      </w:r>
      <w:r w:rsidRPr="00153D60">
        <w:t>ändring</w:t>
      </w:r>
      <w:r>
        <w:t xml:space="preserve"> i lagen (1981:131) om kallelse på okända borgenärer</w:t>
      </w:r>
      <w:bookmarkEnd w:id="23"/>
    </w:p>
    <w:p w14:paraId="1566D0B3" w14:textId="77777777" w:rsidR="00EF12DA" w:rsidRDefault="00EF12DA" w:rsidP="00EF12DA">
      <w:pPr>
        <w:pStyle w:val="Brdtext"/>
      </w:pPr>
      <w:r>
        <w:t xml:space="preserve">Härigenom föreskrivs att 4 och 5 a §§ lagen (1981:131) om kallelse på okända borgenärer ska ha följande lydelse. </w:t>
      </w:r>
    </w:p>
    <w:p w14:paraId="246119E0" w14:textId="77777777" w:rsidR="00EF12DA" w:rsidRPr="0072507E" w:rsidRDefault="00EF12DA" w:rsidP="00EF12DA">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12DA" w:rsidRPr="005B0E77" w14:paraId="12648D3F" w14:textId="77777777" w:rsidTr="002C6F01">
        <w:tc>
          <w:tcPr>
            <w:tcW w:w="2500" w:type="pct"/>
            <w:shd w:val="clear" w:color="auto" w:fill="auto"/>
            <w:tcMar>
              <w:left w:w="0" w:type="dxa"/>
            </w:tcMar>
          </w:tcPr>
          <w:p w14:paraId="3C2A7EB7" w14:textId="77777777" w:rsidR="00EF12DA" w:rsidRPr="005B0E77" w:rsidRDefault="00EF12DA" w:rsidP="002C6F01">
            <w:pPr>
              <w:pStyle w:val="Brdtext"/>
              <w:rPr>
                <w:i/>
              </w:rPr>
            </w:pPr>
            <w:r w:rsidRPr="005B0E77">
              <w:rPr>
                <w:i/>
              </w:rPr>
              <w:t>Nuvarande lydelse</w:t>
            </w:r>
          </w:p>
        </w:tc>
        <w:tc>
          <w:tcPr>
            <w:tcW w:w="2500" w:type="pct"/>
            <w:shd w:val="clear" w:color="auto" w:fill="auto"/>
            <w:tcMar>
              <w:right w:w="0" w:type="dxa"/>
            </w:tcMar>
          </w:tcPr>
          <w:p w14:paraId="454C123D" w14:textId="77777777" w:rsidR="00EF12DA" w:rsidRPr="005B0E77" w:rsidRDefault="00EF12DA" w:rsidP="002C6F01">
            <w:pPr>
              <w:pStyle w:val="Brdtext"/>
              <w:rPr>
                <w:i/>
              </w:rPr>
            </w:pPr>
            <w:r w:rsidRPr="005B0E77">
              <w:rPr>
                <w:i/>
              </w:rPr>
              <w:t>Föreslagen lydelse</w:t>
            </w:r>
          </w:p>
        </w:tc>
      </w:tr>
    </w:tbl>
    <w:p w14:paraId="368B709F" w14:textId="77777777" w:rsidR="00EF12DA" w:rsidRPr="0072507E" w:rsidRDefault="00EF12DA" w:rsidP="00EF12DA">
      <w:pPr>
        <w:pStyle w:val="Brdtextmedindrag"/>
      </w:pPr>
    </w:p>
    <w:p w14:paraId="1E6C4939" w14:textId="77777777" w:rsidR="00EF12DA" w:rsidRDefault="00EF12DA" w:rsidP="00EF12DA">
      <w:pPr>
        <w:pStyle w:val="Brdtext"/>
        <w:jc w:val="center"/>
      </w:pPr>
      <w:r>
        <w:t>4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EF12DA" w14:paraId="74442874" w14:textId="77777777" w:rsidTr="002C6F01">
        <w:tc>
          <w:tcPr>
            <w:tcW w:w="2500" w:type="pct"/>
            <w:shd w:val="clear" w:color="auto" w:fill="auto"/>
            <w:tcMar>
              <w:left w:w="0" w:type="dxa"/>
            </w:tcMar>
          </w:tcPr>
          <w:p w14:paraId="3B41D1CB" w14:textId="77777777" w:rsidR="00EF12DA" w:rsidRDefault="00EF12DA" w:rsidP="002C6F01">
            <w:pPr>
              <w:pStyle w:val="Brdtextmedindrag"/>
            </w:pPr>
            <w:r>
              <w:t>En ansökan om kallelse på okända borgenärer ska göras hos Kronofogdemyndigheten. Om gäl</w:t>
            </w:r>
            <w:r>
              <w:softHyphen/>
              <w:t xml:space="preserve">denären är ett aktiebolag </w:t>
            </w:r>
            <w:r w:rsidRPr="0072507E">
              <w:rPr>
                <w:i/>
              </w:rPr>
              <w:t xml:space="preserve">eller </w:t>
            </w:r>
            <w:r w:rsidRPr="00FB55B9">
              <w:t>en</w:t>
            </w:r>
            <w:r>
              <w:t xml:space="preserve"> ekonomisk förening, ska dock ansökan göras hos Bolagsverket.</w:t>
            </w:r>
          </w:p>
        </w:tc>
        <w:tc>
          <w:tcPr>
            <w:tcW w:w="2500" w:type="pct"/>
            <w:shd w:val="clear" w:color="auto" w:fill="auto"/>
            <w:tcMar>
              <w:right w:w="0" w:type="dxa"/>
            </w:tcMar>
          </w:tcPr>
          <w:p w14:paraId="671A3A87" w14:textId="77777777" w:rsidR="00EF12DA" w:rsidRDefault="00EF12DA" w:rsidP="002C6F01">
            <w:pPr>
              <w:pStyle w:val="Brdtextmedindrag"/>
            </w:pPr>
            <w:r>
              <w:t>En ansökan om kallelse på okända borgenärer ska göras hos Kronofogdemyndigheten. Om gäl</w:t>
            </w:r>
            <w:r>
              <w:softHyphen/>
              <w:t>denären är ett aktiebolag</w:t>
            </w:r>
            <w:r w:rsidRPr="00FB55B9">
              <w:rPr>
                <w:i/>
              </w:rPr>
              <w:t>,</w:t>
            </w:r>
            <w:r>
              <w:t xml:space="preserve"> en eko</w:t>
            </w:r>
            <w:r>
              <w:softHyphen/>
              <w:t>no</w:t>
            </w:r>
            <w:r>
              <w:softHyphen/>
              <w:t>misk förening</w:t>
            </w:r>
            <w:r w:rsidRPr="002A5D63">
              <w:rPr>
                <w:i/>
              </w:rPr>
              <w:t>,</w:t>
            </w:r>
            <w:r>
              <w:t xml:space="preserve"> </w:t>
            </w:r>
            <w:r w:rsidRPr="00FB55B9">
              <w:rPr>
                <w:i/>
              </w:rPr>
              <w:t>ett ömsesidigt för</w:t>
            </w:r>
            <w:r>
              <w:rPr>
                <w:i/>
              </w:rPr>
              <w:softHyphen/>
            </w:r>
            <w:r w:rsidRPr="00FB55B9">
              <w:rPr>
                <w:i/>
              </w:rPr>
              <w:t>säk</w:t>
            </w:r>
            <w:r>
              <w:rPr>
                <w:i/>
              </w:rPr>
              <w:softHyphen/>
            </w:r>
            <w:r w:rsidRPr="00FB55B9">
              <w:rPr>
                <w:i/>
              </w:rPr>
              <w:t>ringsbolag, ett ömse</w:t>
            </w:r>
            <w:r>
              <w:rPr>
                <w:i/>
              </w:rPr>
              <w:softHyphen/>
            </w:r>
            <w:r w:rsidRPr="00FB55B9">
              <w:rPr>
                <w:i/>
              </w:rPr>
              <w:t>sidigt tjänste</w:t>
            </w:r>
            <w:r>
              <w:rPr>
                <w:i/>
              </w:rPr>
              <w:softHyphen/>
            </w:r>
            <w:r w:rsidRPr="00FB55B9">
              <w:rPr>
                <w:i/>
              </w:rPr>
              <w:t>pensionsbolag, en försäk</w:t>
            </w:r>
            <w:r>
              <w:rPr>
                <w:i/>
              </w:rPr>
              <w:softHyphen/>
            </w:r>
            <w:r w:rsidRPr="00FB55B9">
              <w:rPr>
                <w:i/>
              </w:rPr>
              <w:t>rings</w:t>
            </w:r>
            <w:r>
              <w:rPr>
                <w:i/>
              </w:rPr>
              <w:softHyphen/>
            </w:r>
            <w:r w:rsidRPr="00FB55B9">
              <w:rPr>
                <w:i/>
              </w:rPr>
              <w:t>förening eller en tjänste</w:t>
            </w:r>
            <w:r>
              <w:rPr>
                <w:i/>
              </w:rPr>
              <w:softHyphen/>
            </w:r>
            <w:r w:rsidRPr="00FB55B9">
              <w:rPr>
                <w:i/>
              </w:rPr>
              <w:t>pen</w:t>
            </w:r>
            <w:r>
              <w:rPr>
                <w:i/>
              </w:rPr>
              <w:softHyphen/>
            </w:r>
            <w:r w:rsidRPr="00FB55B9">
              <w:rPr>
                <w:i/>
              </w:rPr>
              <w:t>sionsförening</w:t>
            </w:r>
            <w:r w:rsidRPr="002A5D63">
              <w:t>,</w:t>
            </w:r>
            <w:r>
              <w:t xml:space="preserve"> ska dock ansökan göras hos Bolagsverket.</w:t>
            </w:r>
          </w:p>
        </w:tc>
      </w:tr>
      <w:tr w:rsidR="00EF12DA" w14:paraId="436E0238" w14:textId="77777777" w:rsidTr="002C6F01">
        <w:tc>
          <w:tcPr>
            <w:tcW w:w="2500" w:type="pct"/>
            <w:shd w:val="clear" w:color="auto" w:fill="auto"/>
            <w:tcMar>
              <w:left w:w="0" w:type="dxa"/>
            </w:tcMar>
          </w:tcPr>
          <w:p w14:paraId="75D0DB0E" w14:textId="77777777" w:rsidR="00EF12DA" w:rsidRDefault="00EF12DA" w:rsidP="002C6F01">
            <w:pPr>
              <w:pStyle w:val="Brdtextmedindrag"/>
            </w:pPr>
            <w:r>
              <w:t>Sökanden ska bifoga en för</w:t>
            </w:r>
            <w:r>
              <w:softHyphen/>
              <w:t>teck</w:t>
            </w:r>
            <w:r>
              <w:softHyphen/>
              <w:t>ning över gäldenärens kända borge</w:t>
            </w:r>
            <w:r>
              <w:softHyphen/>
              <w:t xml:space="preserve">närer och, </w:t>
            </w:r>
            <w:r w:rsidRPr="00C32B65">
              <w:rPr>
                <w:i/>
              </w:rPr>
              <w:t>såvitt</w:t>
            </w:r>
            <w:r>
              <w:t xml:space="preserve"> möjligt, ange deras adress.</w:t>
            </w:r>
          </w:p>
        </w:tc>
        <w:tc>
          <w:tcPr>
            <w:tcW w:w="2500" w:type="pct"/>
            <w:shd w:val="clear" w:color="auto" w:fill="auto"/>
            <w:tcMar>
              <w:right w:w="0" w:type="dxa"/>
            </w:tcMar>
          </w:tcPr>
          <w:p w14:paraId="68709E19" w14:textId="77777777" w:rsidR="00EF12DA" w:rsidRDefault="00EF12DA" w:rsidP="002C6F01">
            <w:pPr>
              <w:pStyle w:val="Brdtextmedindrag"/>
            </w:pPr>
            <w:r>
              <w:t>Sökanden ska bifoga en för</w:t>
            </w:r>
            <w:r>
              <w:softHyphen/>
              <w:t>teck</w:t>
            </w:r>
            <w:r>
              <w:softHyphen/>
              <w:t>ning över gäldenärens kända borge</w:t>
            </w:r>
            <w:r>
              <w:softHyphen/>
              <w:t xml:space="preserve">närer och, </w:t>
            </w:r>
            <w:r>
              <w:rPr>
                <w:i/>
                <w:iCs/>
              </w:rPr>
              <w:t>om det är</w:t>
            </w:r>
            <w:r>
              <w:t xml:space="preserve"> möjligt, ange deras adress.</w:t>
            </w:r>
          </w:p>
        </w:tc>
      </w:tr>
    </w:tbl>
    <w:p w14:paraId="6E57EFB7" w14:textId="77777777" w:rsidR="00EF12DA" w:rsidRDefault="00EF12DA" w:rsidP="00EF12DA">
      <w:pPr>
        <w:pStyle w:val="Brdtext"/>
        <w:jc w:val="center"/>
        <w:rPr>
          <w:b/>
        </w:rPr>
      </w:pPr>
    </w:p>
    <w:p w14:paraId="3E94235C" w14:textId="77777777" w:rsidR="00EF12DA" w:rsidRDefault="00EF12DA" w:rsidP="00EF12DA">
      <w:pPr>
        <w:pStyle w:val="Brdtext"/>
        <w:jc w:val="center"/>
      </w:pPr>
      <w:r>
        <w:t>5 a §</w:t>
      </w:r>
      <w:r>
        <w:rPr>
          <w:rStyle w:val="Fotnotsreferens"/>
        </w:rPr>
        <w:footnoteReference w:id="16"/>
      </w:r>
    </w:p>
    <w:p w14:paraId="541D5F35" w14:textId="77777777" w:rsidR="00EF12DA" w:rsidRPr="001552BD" w:rsidRDefault="00EF12DA" w:rsidP="00EF12DA">
      <w:pPr>
        <w:pStyle w:val="Brdtextmedindrag"/>
      </w:pPr>
      <w:r>
        <w:t>Vid överklagande av Kronofogdemyndighetens beslut tillämpas 18 kap. utsökningsbalken.</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4C2A044A" w14:textId="77777777" w:rsidTr="002C6F01">
        <w:tc>
          <w:tcPr>
            <w:tcW w:w="2500" w:type="pct"/>
            <w:shd w:val="clear" w:color="auto" w:fill="auto"/>
            <w:tcMar>
              <w:left w:w="0" w:type="dxa"/>
            </w:tcMar>
          </w:tcPr>
          <w:p w14:paraId="05DA457B" w14:textId="77777777" w:rsidR="00EF12DA" w:rsidRDefault="00EF12DA" w:rsidP="002C6F01">
            <w:pPr>
              <w:pStyle w:val="Brdtextmedindrag"/>
            </w:pPr>
            <w:r>
              <w:t>Ett beslut av Bolagsverket över</w:t>
            </w:r>
            <w:r>
              <w:softHyphen/>
              <w:t xml:space="preserve">klagas till tingsrätten på den ort där </w:t>
            </w:r>
            <w:r w:rsidRPr="00206F75">
              <w:rPr>
                <w:i/>
              </w:rPr>
              <w:t>bolaget</w:t>
            </w:r>
            <w:r>
              <w:t xml:space="preserve"> har sitt säte. Vid över</w:t>
            </w:r>
            <w:r>
              <w:softHyphen/>
              <w:t>klagande gäller lagen (1996:242) om domstolsärenden.</w:t>
            </w:r>
          </w:p>
        </w:tc>
        <w:tc>
          <w:tcPr>
            <w:tcW w:w="2500" w:type="pct"/>
            <w:shd w:val="clear" w:color="auto" w:fill="auto"/>
            <w:tcMar>
              <w:right w:w="0" w:type="dxa"/>
            </w:tcMar>
          </w:tcPr>
          <w:p w14:paraId="21A82F44" w14:textId="77777777" w:rsidR="00EF12DA" w:rsidRDefault="00EF12DA" w:rsidP="002C6F01">
            <w:pPr>
              <w:pStyle w:val="Brdtextmedindrag"/>
            </w:pPr>
            <w:r>
              <w:t>Ett beslut av Bolagsverket över</w:t>
            </w:r>
            <w:r>
              <w:softHyphen/>
              <w:t xml:space="preserve">klagas till tingsrätten på den ort där </w:t>
            </w:r>
            <w:r>
              <w:rPr>
                <w:i/>
              </w:rPr>
              <w:t>bolagets eller föreningens</w:t>
            </w:r>
            <w:r w:rsidRPr="00042BCD">
              <w:rPr>
                <w:i/>
                <w:iCs/>
              </w:rPr>
              <w:t xml:space="preserve"> </w:t>
            </w:r>
            <w:r w:rsidRPr="00D907CA">
              <w:rPr>
                <w:i/>
                <w:iCs/>
              </w:rPr>
              <w:t>styrelse</w:t>
            </w:r>
            <w:r>
              <w:t xml:space="preserve"> har sitt säte. Vid över</w:t>
            </w:r>
            <w:r>
              <w:softHyphen/>
              <w:t>klagande gäller lagen (1996:242) om dom</w:t>
            </w:r>
            <w:r>
              <w:softHyphen/>
              <w:t>stolsärenden.</w:t>
            </w:r>
          </w:p>
        </w:tc>
      </w:tr>
    </w:tbl>
    <w:p w14:paraId="02F37AC1" w14:textId="77777777" w:rsidR="00EF12DA" w:rsidRPr="00811E52" w:rsidRDefault="00EF12DA" w:rsidP="00EF12DA">
      <w:pPr>
        <w:pStyle w:val="Slutstreck"/>
      </w:pPr>
      <w:r w:rsidRPr="00811E52">
        <w:t>                      </w:t>
      </w:r>
    </w:p>
    <w:p w14:paraId="51B8F8DB" w14:textId="77777777" w:rsidR="00EF12DA" w:rsidRDefault="00EF12DA" w:rsidP="00EF12DA">
      <w:pPr>
        <w:pStyle w:val="Brdtextmedindrag"/>
      </w:pPr>
      <w:r>
        <w:t>1. </w:t>
      </w:r>
      <w:r w:rsidRPr="009B0877">
        <w:t>Denna lag träder i kraft den 1</w:t>
      </w:r>
      <w:r>
        <w:t> </w:t>
      </w:r>
      <w:r w:rsidRPr="009B0877">
        <w:t>juli 2020.</w:t>
      </w:r>
    </w:p>
    <w:p w14:paraId="402FD2FC" w14:textId="77777777" w:rsidR="00EF12DA" w:rsidRDefault="00EF12DA" w:rsidP="00EF12DA">
      <w:pPr>
        <w:pStyle w:val="Brdtextmedindrag"/>
      </w:pPr>
      <w:r>
        <w:t>2. </w:t>
      </w:r>
      <w:r w:rsidRPr="007E0CFF">
        <w:t>En ansökan om kallelse på okända borgenärer vid likvidation</w:t>
      </w:r>
      <w:r>
        <w:t xml:space="preserve"> som rör ett ömsesidigt försäkringsbolag, ett ömsesidigt tjänstepensionsbolag, en försäkringsförening eller en tjänstepensionsförening</w:t>
      </w:r>
      <w:r w:rsidRPr="007E0CFF">
        <w:t xml:space="preserve"> ska överlämnas från Kronofogdemyndigheten till Bolagsverket, om någon kallelse på okända borgenärer inte har utfärdats före ikraftträdandet.</w:t>
      </w:r>
    </w:p>
    <w:p w14:paraId="5456D9BD" w14:textId="7AC69E32" w:rsidR="00647F62" w:rsidRDefault="00647F62" w:rsidP="009C61A6">
      <w:pPr>
        <w:pStyle w:val="Brdtextmedindrag"/>
      </w:pPr>
    </w:p>
    <w:p w14:paraId="30AFCCEA" w14:textId="29BEE5C1" w:rsidR="00EF12DA" w:rsidRDefault="00EF12DA" w:rsidP="009C61A6">
      <w:pPr>
        <w:pStyle w:val="Brdtextmedindrag"/>
      </w:pPr>
    </w:p>
    <w:p w14:paraId="5C935F4F" w14:textId="77777777" w:rsidR="00EF12DA" w:rsidRDefault="00EF12DA" w:rsidP="009C61A6">
      <w:pPr>
        <w:pStyle w:val="Brdtextmedindrag"/>
        <w:sectPr w:rsidR="00EF12DA" w:rsidSect="00647F62">
          <w:headerReference w:type="even" r:id="rId22"/>
          <w:headerReference w:type="default" r:id="rId23"/>
          <w:footerReference w:type="even" r:id="rId24"/>
          <w:footerReference w:type="default" r:id="rId25"/>
          <w:footerReference w:type="first" r:id="rId26"/>
          <w:footnotePr>
            <w:numRestart w:val="eachSect"/>
          </w:footnotePr>
          <w:pgSz w:w="9356" w:h="13721" w:code="9"/>
          <w:pgMar w:top="794" w:right="2438" w:bottom="1191" w:left="1021" w:header="0" w:footer="709" w:gutter="0"/>
          <w:cols w:space="708"/>
          <w:docGrid w:linePitch="360"/>
        </w:sectPr>
      </w:pPr>
    </w:p>
    <w:p w14:paraId="0E67D1BC" w14:textId="77777777" w:rsidR="00EF12DA" w:rsidRDefault="00EF12DA" w:rsidP="00EF12DA">
      <w:pPr>
        <w:pStyle w:val="Rubrik2"/>
        <w:spacing w:before="0"/>
      </w:pPr>
      <w:bookmarkStart w:id="24" w:name="_Toc36022895"/>
      <w:r>
        <w:lastRenderedPageBreak/>
        <w:t xml:space="preserve">Förslag </w:t>
      </w:r>
      <w:r w:rsidRPr="00494AB8">
        <w:t>till</w:t>
      </w:r>
      <w:r>
        <w:t xml:space="preserve"> lag om </w:t>
      </w:r>
      <w:r w:rsidRPr="00153D60">
        <w:t>ändring</w:t>
      </w:r>
      <w:r>
        <w:t xml:space="preserve"> i lagen (1998:293) om utländska försäkringsgivares</w:t>
      </w:r>
      <w:r w:rsidRPr="00CC7C38">
        <w:t xml:space="preserve"> </w:t>
      </w:r>
      <w:r>
        <w:t>och tjänstepensionsinstituts verksamhet i Sverige</w:t>
      </w:r>
      <w:bookmarkEnd w:id="24"/>
    </w:p>
    <w:p w14:paraId="63C7472C" w14:textId="527E0FCC" w:rsidR="00B02C79" w:rsidRDefault="00EF12DA" w:rsidP="00A102A2">
      <w:pPr>
        <w:pStyle w:val="Brdtext"/>
      </w:pPr>
      <w:r>
        <w:t>Härigenom föreskrivs</w:t>
      </w:r>
      <w:r w:rsidR="00FA120B">
        <w:rPr>
          <w:rStyle w:val="Fotnotsreferens"/>
        </w:rPr>
        <w:footnoteReference w:id="17"/>
      </w:r>
      <w:r>
        <w:t xml:space="preserve"> </w:t>
      </w:r>
      <w:r w:rsidR="00B02C79">
        <w:t xml:space="preserve">i fråga om </w:t>
      </w:r>
      <w:r>
        <w:t>lagen (1998:293) om utländska försäk</w:t>
      </w:r>
      <w:r>
        <w:softHyphen/>
        <w:t>ringsgivares och tjänstepensionsinstituts verksamhet i Sverige</w:t>
      </w:r>
      <w:r>
        <w:rPr>
          <w:rStyle w:val="Fotnotsreferens"/>
        </w:rPr>
        <w:footnoteReference w:id="18"/>
      </w:r>
      <w:r>
        <w:t xml:space="preserve"> </w:t>
      </w:r>
    </w:p>
    <w:p w14:paraId="4631807A" w14:textId="03DC09E5" w:rsidR="00B02C79" w:rsidRDefault="00B02C79" w:rsidP="00A102A2">
      <w:pPr>
        <w:pStyle w:val="Brdtextmedindrag"/>
      </w:pPr>
      <w:r w:rsidRPr="00796A49">
        <w:rPr>
          <w:i/>
          <w:iCs/>
        </w:rPr>
        <w:t>dels</w:t>
      </w:r>
      <w:r w:rsidR="00CC49F6">
        <w:t> </w:t>
      </w:r>
      <w:r>
        <w:t xml:space="preserve">att 1 kap. 6 och 7 §§, 2 kap. 1–3 §§, 3 kap. 2 och 6 §§ </w:t>
      </w:r>
      <w:r w:rsidR="0078094D">
        <w:t xml:space="preserve">och </w:t>
      </w:r>
      <w:r>
        <w:t xml:space="preserve">8 kap. 1 a § </w:t>
      </w:r>
      <w:r w:rsidR="00EF12DA">
        <w:t>ska ha följande lydelse</w:t>
      </w:r>
      <w:r>
        <w:t>,</w:t>
      </w:r>
    </w:p>
    <w:p w14:paraId="3FE5DB29" w14:textId="096867A1" w:rsidR="00EF12DA" w:rsidRDefault="00B02C79" w:rsidP="00A102A2">
      <w:pPr>
        <w:pStyle w:val="Brdtextmedindrag"/>
      </w:pPr>
      <w:r w:rsidRPr="00796A49">
        <w:rPr>
          <w:i/>
          <w:iCs/>
        </w:rPr>
        <w:t>dels</w:t>
      </w:r>
      <w:r w:rsidR="00CC49F6">
        <w:t> </w:t>
      </w:r>
      <w:r>
        <w:t>att det ska införas en ny paragraf, 3 kap. 6 a §, av följande lydelse.</w:t>
      </w:r>
    </w:p>
    <w:p w14:paraId="701580C5" w14:textId="77777777" w:rsidR="00EF12DA" w:rsidRDefault="00EF12DA" w:rsidP="00EF12DA">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EF12DA" w:rsidRPr="005B0E77" w14:paraId="44B88D10" w14:textId="77777777" w:rsidTr="002C6F01">
        <w:tc>
          <w:tcPr>
            <w:tcW w:w="2500" w:type="pct"/>
            <w:shd w:val="clear" w:color="auto" w:fill="auto"/>
            <w:tcMar>
              <w:left w:w="0" w:type="dxa"/>
            </w:tcMar>
          </w:tcPr>
          <w:p w14:paraId="03F9ED59" w14:textId="77777777" w:rsidR="00EF12DA" w:rsidRPr="005B0E77" w:rsidRDefault="00EF12DA" w:rsidP="002C6F01">
            <w:pPr>
              <w:pStyle w:val="Brdtext"/>
              <w:rPr>
                <w:i/>
              </w:rPr>
            </w:pPr>
            <w:r>
              <w:rPr>
                <w:i/>
              </w:rPr>
              <w:t>Nuvarande lydelse</w:t>
            </w:r>
          </w:p>
        </w:tc>
        <w:tc>
          <w:tcPr>
            <w:tcW w:w="2500" w:type="pct"/>
            <w:shd w:val="clear" w:color="auto" w:fill="auto"/>
            <w:tcMar>
              <w:right w:w="0" w:type="dxa"/>
            </w:tcMar>
          </w:tcPr>
          <w:p w14:paraId="2613127A" w14:textId="77777777" w:rsidR="00EF12DA" w:rsidRPr="005B0E77" w:rsidRDefault="00EF12DA" w:rsidP="002C6F01">
            <w:pPr>
              <w:pStyle w:val="Brdtext"/>
              <w:rPr>
                <w:i/>
              </w:rPr>
            </w:pPr>
            <w:r w:rsidRPr="005B0E77">
              <w:rPr>
                <w:i/>
              </w:rPr>
              <w:t>Föreslagen lydelse</w:t>
            </w:r>
          </w:p>
        </w:tc>
      </w:tr>
    </w:tbl>
    <w:p w14:paraId="7708883C" w14:textId="77777777" w:rsidR="00EF12DA" w:rsidRDefault="00EF12DA" w:rsidP="00EF12DA">
      <w:pPr>
        <w:pStyle w:val="Brdtext"/>
        <w:spacing w:before="230"/>
        <w:jc w:val="center"/>
        <w:rPr>
          <w:b/>
        </w:rPr>
      </w:pPr>
      <w:r>
        <w:rPr>
          <w:b/>
        </w:rPr>
        <w:t>1 kap.</w:t>
      </w:r>
    </w:p>
    <w:p w14:paraId="1D5F5571" w14:textId="77777777" w:rsidR="00EF12DA" w:rsidRDefault="00EF12DA" w:rsidP="00EF12DA">
      <w:pPr>
        <w:pStyle w:val="Brdtext"/>
        <w:jc w:val="center"/>
      </w:pPr>
      <w:r>
        <w:t>6 §</w:t>
      </w:r>
      <w:r>
        <w:rPr>
          <w:rStyle w:val="Fotnotsreferens"/>
        </w:rPr>
        <w:footnoteReference w:id="19"/>
      </w:r>
    </w:p>
    <w:p w14:paraId="6D5D9C66" w14:textId="77777777" w:rsidR="00EF12DA" w:rsidRDefault="00EF12DA" w:rsidP="00EF12DA">
      <w:pPr>
        <w:pStyle w:val="Brdtextmedindrag"/>
      </w:pPr>
      <w:bookmarkStart w:id="26" w:name="_Hlk35591504"/>
      <w:r>
        <w:t xml:space="preserve">Med </w:t>
      </w:r>
      <w:r w:rsidRPr="00EA7CA6">
        <w:rPr>
          <w:i/>
        </w:rPr>
        <w:t>skadeförsäkring</w:t>
      </w:r>
      <w:r>
        <w:t xml:space="preserve"> förstås i denna lag sådan försäkring som avses i 2 kap. 11 § försäkringsrörelselagen (2010:2043).</w:t>
      </w:r>
    </w:p>
    <w:p w14:paraId="3B45F8C7" w14:textId="77777777" w:rsidR="00EF12DA" w:rsidRDefault="00EF12DA" w:rsidP="00EF12DA">
      <w:pPr>
        <w:pStyle w:val="Brdtextmedindrag"/>
      </w:pPr>
      <w:r>
        <w:t xml:space="preserve">Med </w:t>
      </w:r>
      <w:r w:rsidRPr="00EA7CA6">
        <w:rPr>
          <w:i/>
        </w:rPr>
        <w:t>livförsäkring</w:t>
      </w:r>
      <w:r>
        <w:t xml:space="preserve"> förstås i denna lag sådan försäkring som avses i 2 kap. 12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5B1C2333" w14:textId="77777777" w:rsidTr="002C6F01">
        <w:tc>
          <w:tcPr>
            <w:tcW w:w="2500" w:type="pct"/>
            <w:shd w:val="clear" w:color="auto" w:fill="auto"/>
            <w:tcMar>
              <w:left w:w="0" w:type="dxa"/>
            </w:tcMar>
          </w:tcPr>
          <w:bookmarkEnd w:id="26"/>
          <w:p w14:paraId="0665D0B9" w14:textId="77777777" w:rsidR="00EF12DA" w:rsidRPr="00D26029" w:rsidRDefault="00EF12DA" w:rsidP="002C6F01">
            <w:pPr>
              <w:pStyle w:val="Brdtextmedindrag"/>
              <w:rPr>
                <w:i/>
              </w:rPr>
            </w:pPr>
            <w:r w:rsidRPr="00D26029">
              <w:rPr>
                <w:i/>
              </w:rPr>
              <w:t xml:space="preserve">Med </w:t>
            </w:r>
            <w:r w:rsidRPr="00D26029">
              <w:rPr>
                <w:i/>
                <w:u w:val="single"/>
              </w:rPr>
              <w:t>tjänstepensionsförsäkring</w:t>
            </w:r>
            <w:r w:rsidRPr="00D26029">
              <w:rPr>
                <w:i/>
              </w:rPr>
              <w:t xml:space="preserve"> förstås i denna lag sådan försäk</w:t>
            </w:r>
            <w:r>
              <w:rPr>
                <w:i/>
              </w:rPr>
              <w:softHyphen/>
            </w:r>
            <w:r w:rsidRPr="00D26029">
              <w:rPr>
                <w:i/>
              </w:rPr>
              <w:t>ring som avses i 1 kap. 4 § lagen (2019:</w:t>
            </w:r>
            <w:r>
              <w:rPr>
                <w:i/>
              </w:rPr>
              <w:t>742</w:t>
            </w:r>
            <w:r w:rsidRPr="00D26029">
              <w:rPr>
                <w:i/>
              </w:rPr>
              <w:t>) om tjänste</w:t>
            </w:r>
            <w:r>
              <w:rPr>
                <w:i/>
              </w:rPr>
              <w:softHyphen/>
            </w:r>
            <w:r w:rsidRPr="00D26029">
              <w:rPr>
                <w:i/>
              </w:rPr>
              <w:t>pensions</w:t>
            </w:r>
            <w:r w:rsidRPr="00D26029">
              <w:rPr>
                <w:i/>
              </w:rPr>
              <w:softHyphen/>
              <w:t>företag.</w:t>
            </w:r>
          </w:p>
        </w:tc>
        <w:tc>
          <w:tcPr>
            <w:tcW w:w="2500" w:type="pct"/>
            <w:shd w:val="clear" w:color="auto" w:fill="auto"/>
            <w:tcMar>
              <w:right w:w="0" w:type="dxa"/>
            </w:tcMar>
          </w:tcPr>
          <w:p w14:paraId="0B05084D" w14:textId="77777777" w:rsidR="00EF12DA" w:rsidRDefault="00EF12DA" w:rsidP="002C6F01">
            <w:pPr>
              <w:pStyle w:val="Brdtextmedindrag"/>
            </w:pPr>
          </w:p>
        </w:tc>
      </w:tr>
    </w:tbl>
    <w:p w14:paraId="617F4254" w14:textId="77777777" w:rsidR="00EF12DA" w:rsidRDefault="00EF12DA" w:rsidP="00EF12DA">
      <w:pPr>
        <w:pStyle w:val="Brdtextmedindrag"/>
      </w:pPr>
      <w:bookmarkStart w:id="27" w:name="_Hlk35591519"/>
      <w:r>
        <w:t xml:space="preserve">Med </w:t>
      </w:r>
      <w:r w:rsidRPr="00EA7CA6">
        <w:rPr>
          <w:i/>
        </w:rPr>
        <w:t>återförsäkring</w:t>
      </w:r>
      <w:r>
        <w:t xml:space="preserve"> förstås i denna lag sådan försäkring som avses i 1 kap. 9 § försäkringsrörelselagen.</w:t>
      </w:r>
    </w:p>
    <w:p w14:paraId="6A207272" w14:textId="77777777" w:rsidR="00EF12DA" w:rsidRDefault="00EF12DA" w:rsidP="00EF12DA">
      <w:pPr>
        <w:pStyle w:val="Brdtextmedindrag"/>
      </w:pPr>
      <w:r>
        <w:t xml:space="preserve">Med </w:t>
      </w:r>
      <w:r w:rsidRPr="00AA695E">
        <w:rPr>
          <w:i/>
        </w:rPr>
        <w:t>tjänstepension</w:t>
      </w:r>
      <w:r>
        <w:t xml:space="preserve"> förstås i denna lag sådana avtal som ett utländskt tjänstepensionsinstitut ingår med arbetsgivare och som syftar till att trygga förmåner som har samband med yrkesutövning och som</w:t>
      </w:r>
    </w:p>
    <w:p w14:paraId="79D368C3" w14:textId="77777777" w:rsidR="00EF12DA" w:rsidRDefault="00EF12DA" w:rsidP="00EF12DA">
      <w:pPr>
        <w:pStyle w:val="Brdtextmedindrag"/>
      </w:pPr>
      <w:r>
        <w:t>1. betalas ut i form av engångsbelopp eller periodiska utbetalningar och beror av att en eller flera personer uppnår eller förväntas uppnå en viss ålder, eller</w:t>
      </w:r>
    </w:p>
    <w:p w14:paraId="3E66E984" w14:textId="77777777" w:rsidR="00EF12DA" w:rsidRDefault="00EF12DA" w:rsidP="00EF12DA">
      <w:pPr>
        <w:pStyle w:val="Brdtextmedindrag"/>
      </w:pPr>
      <w:r>
        <w:t>2. kompletterar förmåner enligt 1 och tillhandahålls sekundärt i form av utbetalningar vid dödsfall, invaliditet eller upphörande av anställning eller i form av bidrag eller tjänster vid sjukdom, medellöshet eller dödsfall.</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49BDE309" w14:textId="77777777" w:rsidTr="002C6F01">
        <w:tc>
          <w:tcPr>
            <w:tcW w:w="2500" w:type="pct"/>
            <w:shd w:val="clear" w:color="auto" w:fill="auto"/>
            <w:tcMar>
              <w:left w:w="0" w:type="dxa"/>
            </w:tcMar>
          </w:tcPr>
          <w:bookmarkEnd w:id="27"/>
          <w:p w14:paraId="0D193D5B" w14:textId="77777777" w:rsidR="00EF12DA" w:rsidRPr="00AA695E" w:rsidRDefault="00EF12DA" w:rsidP="002C6F01">
            <w:pPr>
              <w:pStyle w:val="Brdtextmedindrag"/>
              <w:rPr>
                <w:i/>
              </w:rPr>
            </w:pPr>
            <w:r w:rsidRPr="00AA695E">
              <w:rPr>
                <w:i/>
              </w:rPr>
              <w:t>Femte</w:t>
            </w:r>
            <w:r>
              <w:t xml:space="preserve"> stycket gäller inte sådana avtal om tjänstepension som teck</w:t>
            </w:r>
            <w:r>
              <w:softHyphen/>
              <w:t>nas för egen räkning av egen</w:t>
            </w:r>
            <w:r>
              <w:softHyphen/>
              <w:t>före</w:t>
            </w:r>
            <w:r>
              <w:softHyphen/>
              <w:t>tagare.</w:t>
            </w:r>
          </w:p>
        </w:tc>
        <w:tc>
          <w:tcPr>
            <w:tcW w:w="2500" w:type="pct"/>
            <w:shd w:val="clear" w:color="auto" w:fill="auto"/>
            <w:tcMar>
              <w:right w:w="0" w:type="dxa"/>
            </w:tcMar>
          </w:tcPr>
          <w:p w14:paraId="1C537BB7" w14:textId="77777777" w:rsidR="00EF12DA" w:rsidRDefault="00EF12DA" w:rsidP="002C6F01">
            <w:pPr>
              <w:pStyle w:val="Brdtextmedindrag"/>
            </w:pPr>
            <w:bookmarkStart w:id="28" w:name="_Hlk35591542"/>
            <w:r>
              <w:rPr>
                <w:i/>
              </w:rPr>
              <w:t>Fjärde</w:t>
            </w:r>
            <w:r>
              <w:t xml:space="preserve"> stycket gäller inte sådana avtal om tjänstepension som teck</w:t>
            </w:r>
            <w:r>
              <w:softHyphen/>
              <w:t>nas för egen räkning av egen</w:t>
            </w:r>
            <w:r>
              <w:softHyphen/>
              <w:t>före</w:t>
            </w:r>
            <w:r>
              <w:softHyphen/>
              <w:t>tagare.</w:t>
            </w:r>
            <w:bookmarkEnd w:id="28"/>
          </w:p>
        </w:tc>
      </w:tr>
    </w:tbl>
    <w:p w14:paraId="14BBBC05" w14:textId="77777777" w:rsidR="00EF12DA" w:rsidRDefault="00EF12DA" w:rsidP="00EF12DA">
      <w:pPr>
        <w:pStyle w:val="Brdtextmedindrag"/>
      </w:pPr>
      <w:bookmarkStart w:id="29" w:name="_Hlk35591554"/>
      <w:r>
        <w:t>Ersättning som betalas i form av livränta eller sjukränta tillhör livförsäkring, om ersättningen betalas från en livförsäkring, och skade</w:t>
      </w:r>
      <w:r>
        <w:softHyphen/>
        <w:t>försäkring, om ersättningen betalas från en skadeförsäkring. Om en sådan ränta har köpts i ett livförsäkringsföretag, ska den dock i detta företag höra till livförsäkring.</w:t>
      </w:r>
    </w:p>
    <w:p w14:paraId="0128C6F0" w14:textId="77777777" w:rsidR="00EF12DA" w:rsidRDefault="00EF12DA" w:rsidP="00EF12DA">
      <w:pPr>
        <w:pStyle w:val="Brdtextmedindrag"/>
      </w:pPr>
      <w:r>
        <w:lastRenderedPageBreak/>
        <w:t>För sådan livränta eller sjukränta som tillhör skadeförsäkring gäller de särskilda bestämmelserna om livförsäkring i 5 kap. 2, 5 och 11 §§ samt 7 kap. 4–12 §§.</w:t>
      </w:r>
    </w:p>
    <w:bookmarkEnd w:id="29"/>
    <w:p w14:paraId="1464A4BB" w14:textId="42870E79" w:rsidR="00EF12DA" w:rsidRDefault="00EF12DA" w:rsidP="00EF12DA">
      <w:pPr>
        <w:pStyle w:val="Brdtext"/>
        <w:keepNext/>
        <w:spacing w:before="230"/>
        <w:jc w:val="center"/>
      </w:pPr>
      <w:r>
        <w:t>7 §</w:t>
      </w:r>
      <w:r>
        <w:rPr>
          <w:rStyle w:val="Fotnotsreferens"/>
        </w:rPr>
        <w:footnoteReference w:id="20"/>
      </w:r>
    </w:p>
    <w:p w14:paraId="74104E9B" w14:textId="77777777" w:rsidR="00EF12DA" w:rsidRDefault="00EF12DA" w:rsidP="00EF12DA">
      <w:pPr>
        <w:pStyle w:val="Brdtextmedindrag"/>
      </w:pPr>
      <w:bookmarkStart w:id="31" w:name="_Hlk35593178"/>
      <w:r>
        <w:t xml:space="preserve">Med </w:t>
      </w:r>
      <w:r w:rsidRPr="00EA7CA6">
        <w:rPr>
          <w:i/>
        </w:rPr>
        <w:t>skadeförsäkringsrisk som är belägen i Sverige</w:t>
      </w:r>
      <w:r>
        <w:t xml:space="preserve"> avses</w:t>
      </w:r>
    </w:p>
    <w:p w14:paraId="30A49040" w14:textId="77777777" w:rsidR="00EF12DA" w:rsidRDefault="00EF12DA" w:rsidP="00EF12DA">
      <w:pPr>
        <w:pStyle w:val="Brdtextmedindrag"/>
      </w:pPr>
      <w:r>
        <w:t>1. risk som är hänförlig till egendom som finns i Sverige, när för</w:t>
      </w:r>
      <w:r>
        <w:softHyphen/>
        <w:t>säkringen avser antingen en byggnad eller en byggnad och dess lösöre, till den del byggnaden och lösöret täcks av samma försäkring,</w:t>
      </w:r>
    </w:p>
    <w:p w14:paraId="343EB3C1" w14:textId="3600F5E9" w:rsidR="00EF12DA" w:rsidRDefault="00EF12DA" w:rsidP="00EF12DA">
      <w:pPr>
        <w:pStyle w:val="Brdtextmedindrag"/>
      </w:pPr>
      <w:r>
        <w:t>2. risk som är hänförlig till ett fordon som är registrerat i Sverige utom, när fordonet köps i syfte att införas och stadigvarande brukas i ett annat EES-land, under 30 dagar från det att fordonet kommit i köparens be</w:t>
      </w:r>
      <w:r>
        <w:softHyphen/>
        <w:t>sitt</w:t>
      </w:r>
      <w:r w:rsidR="00F50E03">
        <w:softHyphen/>
      </w:r>
      <w:r>
        <w:t>ning,</w:t>
      </w:r>
    </w:p>
    <w:p w14:paraId="6482B80C" w14:textId="77777777" w:rsidR="00EF12DA" w:rsidRDefault="00EF12DA" w:rsidP="00EF12DA">
      <w:pPr>
        <w:pStyle w:val="Brdtextmedindrag"/>
      </w:pPr>
      <w:r>
        <w:t xml:space="preserve">3. risk som är hänförlig till ett fordon som är registrerat i ett annat </w:t>
      </w:r>
      <w:r>
        <w:br/>
        <w:t>EES-land än Sverige och som köps i syfte att införas och stadigvarande brukas i Sverige, under 30 dagar från det att fordonet kommit i köparens besittning,</w:t>
      </w:r>
    </w:p>
    <w:p w14:paraId="05DB8266" w14:textId="77777777" w:rsidR="00EF12DA" w:rsidRDefault="00EF12DA" w:rsidP="00EF12DA">
      <w:pPr>
        <w:pStyle w:val="Brdtextmedindrag"/>
      </w:pPr>
      <w:r>
        <w:t>4. risk i samband med resa eller semester, när försäkringen har ingåtts för högst fyra månader och försäkringstagaren har tecknat den i Sverige.</w:t>
      </w:r>
    </w:p>
    <w:p w14:paraId="512634F5" w14:textId="77777777" w:rsidR="00EF12DA" w:rsidRDefault="00EF12DA" w:rsidP="00EF12DA">
      <w:pPr>
        <w:pStyle w:val="Brdtextmedindrag"/>
      </w:pPr>
      <w:r>
        <w:t>När försäkringen inte avser försäkringsobjekt som avses i första stycket eller motsvarande försäkringsobjekt i utlandet anses skadeförsäkrings</w:t>
      </w:r>
      <w:r>
        <w:softHyphen/>
        <w:t>risken vara belägen i Sverige, om försäkringstagaren är en fysisk person som har sin vanliga vistelseort här eller, om försäkringstagaren är en juridisk person, det etableringsställe som försäkringen gäller finns i Sverige.</w:t>
      </w:r>
    </w:p>
    <w:p w14:paraId="41CA73CB" w14:textId="77777777" w:rsidR="00EF12DA" w:rsidRDefault="00EF12DA" w:rsidP="00EF12DA">
      <w:pPr>
        <w:pStyle w:val="Brdtextmedindrag"/>
      </w:pPr>
      <w:r>
        <w:t xml:space="preserve">När det </w:t>
      </w:r>
      <w:r w:rsidRPr="00FB6FA6">
        <w:t>gäller livförsäkring anses Sverige vara det land där åtagandet ska fullgöras</w:t>
      </w:r>
      <w:r w:rsidRPr="00D26029">
        <w:rPr>
          <w:i/>
        </w:rPr>
        <w:t xml:space="preserve"> </w:t>
      </w:r>
      <w:r w:rsidRPr="00FB6FA6">
        <w:t>om</w:t>
      </w:r>
      <w:r>
        <w:t>, i det fall då försäkringstagaren är en fysisk person, denne har sin vistelseort här eller, om försäkringstagaren är en juridisk person, det etableringsställe som försäkringen gäller finns i Sverige.</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0A45E0FC" w14:textId="77777777" w:rsidTr="002C6F01">
        <w:tc>
          <w:tcPr>
            <w:tcW w:w="2500" w:type="pct"/>
            <w:shd w:val="clear" w:color="auto" w:fill="auto"/>
            <w:tcMar>
              <w:left w:w="0" w:type="dxa"/>
            </w:tcMar>
          </w:tcPr>
          <w:bookmarkEnd w:id="31"/>
          <w:p w14:paraId="0EC915F4" w14:textId="77777777" w:rsidR="00EF12DA" w:rsidRDefault="00EF12DA" w:rsidP="002C6F01">
            <w:pPr>
              <w:pStyle w:val="Brdtextmedindrag"/>
            </w:pPr>
            <w:r w:rsidRPr="00AA695E">
              <w:rPr>
                <w:i/>
              </w:rPr>
              <w:t>När det gäller tjänstepensions</w:t>
            </w:r>
            <w:r w:rsidRPr="00AA695E">
              <w:rPr>
                <w:i/>
              </w:rPr>
              <w:softHyphen/>
              <w:t>försäkring anses Sverige vara det land där åtagandet ska fullgöras, om det uppdragsgivande företag som åtagandet avser och som i egenskap av arbetsgivare ska göra inbetalningar till EES-försäkrings</w:t>
            </w:r>
            <w:r w:rsidRPr="00AA695E">
              <w:rPr>
                <w:i/>
              </w:rPr>
              <w:softHyphen/>
              <w:t>givaren, har sitt etableringsställe i Sverige.</w:t>
            </w:r>
          </w:p>
        </w:tc>
        <w:tc>
          <w:tcPr>
            <w:tcW w:w="2500" w:type="pct"/>
            <w:shd w:val="clear" w:color="auto" w:fill="auto"/>
            <w:tcMar>
              <w:right w:w="0" w:type="dxa"/>
            </w:tcMar>
          </w:tcPr>
          <w:p w14:paraId="535BF7FF" w14:textId="77777777" w:rsidR="00EF12DA" w:rsidRDefault="00EF12DA" w:rsidP="002C6F01">
            <w:pPr>
              <w:pStyle w:val="Brdtextmedindrag"/>
            </w:pPr>
          </w:p>
        </w:tc>
      </w:tr>
    </w:tbl>
    <w:p w14:paraId="35D4D3E0" w14:textId="77777777" w:rsidR="00EF12DA" w:rsidRDefault="00EF12DA" w:rsidP="00EF12DA">
      <w:pPr>
        <w:pStyle w:val="Brdtextmedindrag"/>
      </w:pPr>
      <w:bookmarkStart w:id="32" w:name="_Hlk35593191"/>
      <w:r w:rsidRPr="00AA695E">
        <w:t>När det gäller tjänstepension anses Sverige vara det land där åtagandet ska fullgöras, om förhållandet mellan det uppdragsgivande företaget och den som har eller kommer att få rätt till ersättning regleras av svensk social- och arbetsmarknadslagstiftning på tjänstepensionsområdet.</w:t>
      </w:r>
    </w:p>
    <w:bookmarkEnd w:id="32"/>
    <w:p w14:paraId="08CF1ECB" w14:textId="77777777" w:rsidR="0017457A" w:rsidRDefault="0017457A" w:rsidP="00EF12DA">
      <w:pPr>
        <w:pStyle w:val="Brdtext"/>
        <w:spacing w:before="230"/>
        <w:jc w:val="center"/>
        <w:rPr>
          <w:b/>
        </w:rPr>
      </w:pPr>
      <w:r>
        <w:rPr>
          <w:b/>
        </w:rPr>
        <w:br w:type="page"/>
      </w:r>
    </w:p>
    <w:p w14:paraId="40D11849" w14:textId="734A69F0" w:rsidR="00EF12DA" w:rsidRDefault="00EF12DA" w:rsidP="00EF12DA">
      <w:pPr>
        <w:pStyle w:val="Brdtext"/>
        <w:spacing w:before="230"/>
        <w:jc w:val="center"/>
        <w:rPr>
          <w:b/>
        </w:rPr>
      </w:pPr>
      <w:r>
        <w:rPr>
          <w:b/>
        </w:rPr>
        <w:lastRenderedPageBreak/>
        <w:t>2 kap.</w:t>
      </w:r>
    </w:p>
    <w:p w14:paraId="309D6F2E" w14:textId="77777777" w:rsidR="00EF12DA" w:rsidRDefault="00EF12DA" w:rsidP="00EF12DA">
      <w:pPr>
        <w:pStyle w:val="Brdtext"/>
        <w:jc w:val="center"/>
      </w:pPr>
      <w:r>
        <w:t>1 §</w:t>
      </w:r>
      <w:r>
        <w:rPr>
          <w:rStyle w:val="Fotnotsreferens"/>
        </w:rPr>
        <w:footnoteReference w:id="21"/>
      </w:r>
    </w:p>
    <w:p w14:paraId="22BEF634" w14:textId="77777777" w:rsidR="00EF12DA" w:rsidRDefault="00EF12DA" w:rsidP="00EF12DA">
      <w:pPr>
        <w:pStyle w:val="Brdtextmedindrag"/>
      </w:pPr>
      <w:bookmarkStart w:id="34" w:name="_Hlk35593556"/>
      <w:r>
        <w:t>En EES-försäkringsgivare som inte är ett återförsäkringsföretag och som i sitt hemland har tillstånd att driva försäkringsrörelse, får bedriva verk</w:t>
      </w:r>
      <w:r>
        <w:softHyphen/>
        <w:t>samhet i Sverige</w:t>
      </w:r>
    </w:p>
    <w:p w14:paraId="12F7EF1A" w14:textId="77777777" w:rsidR="00EF12DA" w:rsidRDefault="00EF12DA" w:rsidP="00EF12DA">
      <w:pPr>
        <w:pStyle w:val="Brdtextmedindrag"/>
      </w:pPr>
      <w:r>
        <w:t>1. från en sekundäretablering här i landet med början två månader efter det att Finansinspektionen från den behöriga myndigheten i försäkrings</w:t>
      </w:r>
      <w:r>
        <w:softHyphen/>
        <w:t>givarens hemland tagit emot en underrättelse med sådant innehåll som anges i 2 § eller dessförinnan, om Finansinspektionen i ett enskilt fall beslutar att verksamheten får påbörjas,</w:t>
      </w:r>
    </w:p>
    <w:p w14:paraId="4C9C737D" w14:textId="77777777" w:rsidR="00EF12DA" w:rsidRDefault="00EF12DA" w:rsidP="00EF12DA">
      <w:pPr>
        <w:pStyle w:val="Brdtextmedindrag"/>
      </w:pPr>
      <w:r>
        <w:t>2. genom gränsöverskridande verksamhet, så snart Finansinspektionen från den behöriga myndigheten i försäkringsgivarens hemland tagit emot en underrättelse med sådant innehåll som anges i 3 §.</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5A2B5BB0" w14:textId="77777777" w:rsidTr="002C6F01">
        <w:tc>
          <w:tcPr>
            <w:tcW w:w="2500" w:type="pct"/>
            <w:shd w:val="clear" w:color="auto" w:fill="auto"/>
            <w:tcMar>
              <w:left w:w="0" w:type="dxa"/>
            </w:tcMar>
          </w:tcPr>
          <w:bookmarkEnd w:id="34"/>
          <w:p w14:paraId="29076159" w14:textId="77777777" w:rsidR="00EF12DA" w:rsidRDefault="00EF12DA" w:rsidP="002C6F01">
            <w:pPr>
              <w:pStyle w:val="Brdtextmedindrag"/>
            </w:pPr>
            <w:r w:rsidRPr="00AA695E">
              <w:rPr>
                <w:i/>
              </w:rPr>
              <w:t>Utöver det som anges i första stycket ska följande gälla för en EES-försäkringsgivare som med</w:t>
            </w:r>
            <w:r>
              <w:rPr>
                <w:i/>
              </w:rPr>
              <w:softHyphen/>
            </w:r>
            <w:r w:rsidRPr="00AA695E">
              <w:rPr>
                <w:i/>
              </w:rPr>
              <w:t>delar tjänstepensionsförsäkring. Verksamhet avseende tjänste</w:t>
            </w:r>
            <w:r>
              <w:rPr>
                <w:i/>
              </w:rPr>
              <w:softHyphen/>
            </w:r>
            <w:r w:rsidRPr="00AA695E">
              <w:rPr>
                <w:i/>
              </w:rPr>
              <w:t>pensionsförsäkring får inledas så snart försäkringsgivaren tagit emot de uppgifter från Finans</w:t>
            </w:r>
            <w:r>
              <w:rPr>
                <w:i/>
              </w:rPr>
              <w:softHyphen/>
            </w:r>
            <w:r w:rsidRPr="00AA695E">
              <w:rPr>
                <w:i/>
              </w:rPr>
              <w:t>inspek</w:t>
            </w:r>
            <w:r>
              <w:rPr>
                <w:i/>
              </w:rPr>
              <w:softHyphen/>
            </w:r>
            <w:r w:rsidRPr="00AA695E">
              <w:rPr>
                <w:i/>
              </w:rPr>
              <w:t>tionen som avses i 3 kap. 2 § tredje stycket, eller i varje fall två</w:t>
            </w:r>
            <w:r>
              <w:rPr>
                <w:i/>
              </w:rPr>
              <w:t> </w:t>
            </w:r>
            <w:r w:rsidRPr="00AA695E">
              <w:rPr>
                <w:i/>
              </w:rPr>
              <w:t>månad</w:t>
            </w:r>
            <w:r>
              <w:rPr>
                <w:i/>
              </w:rPr>
              <w:softHyphen/>
            </w:r>
            <w:r w:rsidRPr="00AA695E">
              <w:rPr>
                <w:i/>
              </w:rPr>
              <w:t>er efter det att inspek</w:t>
            </w:r>
            <w:r>
              <w:rPr>
                <w:i/>
              </w:rPr>
              <w:softHyphen/>
            </w:r>
            <w:r w:rsidRPr="00AA695E">
              <w:rPr>
                <w:i/>
              </w:rPr>
              <w:t>tionen från den behöriga myndig</w:t>
            </w:r>
            <w:r>
              <w:rPr>
                <w:i/>
              </w:rPr>
              <w:softHyphen/>
            </w:r>
            <w:r w:rsidRPr="00AA695E">
              <w:rPr>
                <w:i/>
              </w:rPr>
              <w:t>heten i försäkringsgivarens hem</w:t>
            </w:r>
            <w:r>
              <w:rPr>
                <w:i/>
              </w:rPr>
              <w:softHyphen/>
            </w:r>
            <w:r w:rsidRPr="00AA695E">
              <w:rPr>
                <w:i/>
              </w:rPr>
              <w:t>land tagit emot en underrättelse med sådant innehåll som anges i 2 § andra stycket eller 3 § tredje stycket.</w:t>
            </w:r>
          </w:p>
        </w:tc>
        <w:tc>
          <w:tcPr>
            <w:tcW w:w="2500" w:type="pct"/>
            <w:shd w:val="clear" w:color="auto" w:fill="auto"/>
            <w:tcMar>
              <w:right w:w="0" w:type="dxa"/>
            </w:tcMar>
          </w:tcPr>
          <w:p w14:paraId="1B2E4C21" w14:textId="77777777" w:rsidR="00EF12DA" w:rsidRDefault="00EF12DA" w:rsidP="002C6F01">
            <w:pPr>
              <w:pStyle w:val="Brdtextmedindrag"/>
            </w:pPr>
          </w:p>
        </w:tc>
      </w:tr>
    </w:tbl>
    <w:p w14:paraId="4C6956A3" w14:textId="77777777" w:rsidR="00EF12DA" w:rsidRDefault="00EF12DA" w:rsidP="00EF12DA">
      <w:pPr>
        <w:pStyle w:val="Brdtext"/>
        <w:jc w:val="center"/>
      </w:pPr>
    </w:p>
    <w:p w14:paraId="002D940B" w14:textId="77777777" w:rsidR="00EF12DA" w:rsidRDefault="00EF12DA" w:rsidP="00EF12DA">
      <w:pPr>
        <w:pStyle w:val="Brdtext"/>
        <w:jc w:val="center"/>
      </w:pPr>
      <w:r>
        <w:t>1 a §</w:t>
      </w:r>
      <w:r>
        <w:rPr>
          <w:rStyle w:val="Fotnotsreferens"/>
        </w:rPr>
        <w:footnoteReference w:id="22"/>
      </w:r>
    </w:p>
    <w:p w14:paraId="6F9521E4" w14:textId="77777777" w:rsidR="00EF12DA" w:rsidRDefault="00EF12DA" w:rsidP="00EF12DA">
      <w:pPr>
        <w:pStyle w:val="Brdtextmedindrag"/>
      </w:pPr>
      <w:bookmarkStart w:id="36" w:name="_Hlk35593763"/>
      <w:r>
        <w:t>Ett utländskt tjänstepensionsinstitut som i sitt hemland har tillstånd eller är registrerat för att bedriva verksamhet avseende tjänstepension får be</w:t>
      </w:r>
      <w:r>
        <w:softHyphen/>
        <w:t xml:space="preserve">driva sådan verksamhet i Sverige </w:t>
      </w:r>
    </w:p>
    <w:p w14:paraId="47421500" w14:textId="77777777" w:rsidR="00EF12DA" w:rsidRDefault="00EF12DA" w:rsidP="00EF12DA">
      <w:pPr>
        <w:pStyle w:val="Brdtextmedindrag"/>
      </w:pPr>
      <w:r>
        <w:t>1. från en sekundäretablering här i landet,</w:t>
      </w:r>
    </w:p>
    <w:p w14:paraId="4D2C7BE3" w14:textId="77777777" w:rsidR="00EF12DA" w:rsidRDefault="00EF12DA" w:rsidP="00EF12DA">
      <w:pPr>
        <w:pStyle w:val="Brdtextmedindrag"/>
      </w:pPr>
      <w:r>
        <w:t>2. genom gränsöverskridande verksamhet.</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1964FCA4" w14:textId="77777777" w:rsidTr="002C6F01">
        <w:tc>
          <w:tcPr>
            <w:tcW w:w="2500" w:type="pct"/>
            <w:shd w:val="clear" w:color="auto" w:fill="auto"/>
            <w:tcMar>
              <w:left w:w="0" w:type="dxa"/>
            </w:tcMar>
          </w:tcPr>
          <w:bookmarkEnd w:id="36"/>
          <w:p w14:paraId="3E9999F8" w14:textId="77777777" w:rsidR="00EF12DA" w:rsidRPr="008814F6" w:rsidRDefault="00EF12DA" w:rsidP="002C6F01">
            <w:pPr>
              <w:pStyle w:val="Brdtextmedindrag"/>
            </w:pPr>
            <w:r w:rsidRPr="008814F6">
              <w:rPr>
                <w:rFonts w:eastAsiaTheme="minorHAnsi"/>
              </w:rPr>
              <w:t>Tjänstepensionsverksamheten får inledas så snart tjänstepensions</w:t>
            </w:r>
            <w:r w:rsidRPr="008814F6">
              <w:rPr>
                <w:rFonts w:eastAsiaTheme="minorHAnsi"/>
              </w:rPr>
              <w:softHyphen/>
              <w:t>institutet tagit emot de uppgifter från Finansinspektionen</w:t>
            </w:r>
            <w:r w:rsidRPr="008814F6">
              <w:rPr>
                <w:rFonts w:ascii="TimesNewRomanPSMT" w:eastAsiaTheme="minorHAnsi" w:hAnsi="TimesNewRomanPSMT" w:cs="TimesNewRomanPSMT"/>
              </w:rPr>
              <w:t xml:space="preserve"> som avses i 3 kap. 2 § </w:t>
            </w:r>
            <w:r w:rsidRPr="008814F6">
              <w:rPr>
                <w:rFonts w:ascii="TimesNewRomanPS-ItalicMT" w:eastAsiaTheme="minorHAnsi" w:hAnsi="TimesNewRomanPS-ItalicMT" w:cs="TimesNewRomanPS-ItalicMT"/>
                <w:i/>
                <w:iCs/>
              </w:rPr>
              <w:t>fjärde</w:t>
            </w:r>
            <w:r w:rsidRPr="008814F6">
              <w:rPr>
                <w:rFonts w:ascii="TimesNewRomanPS-ItalicMT" w:eastAsiaTheme="minorHAnsi" w:hAnsi="TimesNewRomanPS-ItalicMT" w:cs="TimesNewRomanPS-ItalicMT"/>
                <w:iCs/>
              </w:rPr>
              <w:t xml:space="preserve"> </w:t>
            </w:r>
            <w:r w:rsidRPr="008814F6">
              <w:rPr>
                <w:rFonts w:ascii="TimesNewRomanPSMT" w:eastAsiaTheme="minorHAnsi" w:hAnsi="TimesNewRomanPSMT" w:cs="TimesNewRomanPSMT"/>
              </w:rPr>
              <w:t xml:space="preserve">stycket, eller i varje fall </w:t>
            </w:r>
            <w:r w:rsidRPr="008814F6">
              <w:rPr>
                <w:rFonts w:ascii="TimesNewRomanPS-ItalicMT" w:eastAsiaTheme="minorHAnsi" w:hAnsi="TimesNewRomanPS-ItalicMT" w:cs="TimesNewRomanPS-ItalicMT"/>
                <w:iCs/>
              </w:rPr>
              <w:t xml:space="preserve">sex veckor </w:t>
            </w:r>
            <w:r w:rsidRPr="008814F6">
              <w:rPr>
                <w:rFonts w:ascii="TimesNewRomanPSMT" w:eastAsiaTheme="minorHAnsi" w:hAnsi="TimesNewRomanPSMT" w:cs="TimesNewRomanPSMT"/>
              </w:rPr>
              <w:t xml:space="preserve">efter det att inspektionen från den behöriga myndigheten i </w:t>
            </w:r>
            <w:r w:rsidRPr="008814F6">
              <w:rPr>
                <w:rFonts w:ascii="TimesNewRomanPS-ItalicMT" w:eastAsiaTheme="minorHAnsi" w:hAnsi="TimesNewRomanPS-ItalicMT" w:cs="TimesNewRomanPS-ItalicMT"/>
                <w:iCs/>
              </w:rPr>
              <w:t>tjänstepensions</w:t>
            </w:r>
            <w:r w:rsidRPr="008814F6">
              <w:rPr>
                <w:rFonts w:ascii="TimesNewRomanPS-ItalicMT" w:eastAsiaTheme="minorHAnsi" w:hAnsi="TimesNewRomanPS-ItalicMT" w:cs="TimesNewRomanPS-ItalicMT"/>
                <w:iCs/>
              </w:rPr>
              <w:softHyphen/>
              <w:t xml:space="preserve">institutets </w:t>
            </w:r>
            <w:r w:rsidRPr="008814F6">
              <w:rPr>
                <w:rFonts w:ascii="TimesNewRomanPSMT" w:eastAsiaTheme="minorHAnsi" w:hAnsi="TimesNewRomanPSMT" w:cs="TimesNewRomanPSMT"/>
              </w:rPr>
              <w:t xml:space="preserve">hemland tagit emot en underrättelse med sådant innehåll </w:t>
            </w:r>
            <w:r w:rsidRPr="008814F6">
              <w:rPr>
                <w:rFonts w:ascii="TimesNewRomanPSMT" w:eastAsiaTheme="minorHAnsi" w:hAnsi="TimesNewRomanPSMT" w:cs="TimesNewRomanPSMT"/>
              </w:rPr>
              <w:lastRenderedPageBreak/>
              <w:t xml:space="preserve">som anges i 2 § </w:t>
            </w:r>
            <w:r w:rsidRPr="008814F6">
              <w:rPr>
                <w:rFonts w:ascii="TimesNewRomanPSMT" w:eastAsiaTheme="minorHAnsi" w:hAnsi="TimesNewRomanPSMT" w:cs="TimesNewRomanPSMT"/>
                <w:i/>
              </w:rPr>
              <w:t>tredje</w:t>
            </w:r>
            <w:r w:rsidRPr="008814F6">
              <w:rPr>
                <w:rFonts w:ascii="TimesNewRomanPSMT" w:eastAsiaTheme="minorHAnsi" w:hAnsi="TimesNewRomanPSMT" w:cs="TimesNewRomanPSMT"/>
              </w:rPr>
              <w:t xml:space="preserve"> stycket eller 3 § </w:t>
            </w:r>
            <w:r w:rsidRPr="008814F6">
              <w:rPr>
                <w:rFonts w:ascii="TimesNewRomanPSMT" w:eastAsiaTheme="minorHAnsi" w:hAnsi="TimesNewRomanPSMT" w:cs="TimesNewRomanPSMT"/>
                <w:i/>
              </w:rPr>
              <w:t>fjärde</w:t>
            </w:r>
            <w:r w:rsidRPr="008814F6">
              <w:rPr>
                <w:rFonts w:ascii="TimesNewRomanPSMT" w:eastAsiaTheme="minorHAnsi" w:hAnsi="TimesNewRomanPSMT" w:cs="TimesNewRomanPSMT"/>
              </w:rPr>
              <w:t xml:space="preserve"> stycket.</w:t>
            </w:r>
          </w:p>
        </w:tc>
        <w:tc>
          <w:tcPr>
            <w:tcW w:w="2500" w:type="pct"/>
            <w:shd w:val="clear" w:color="auto" w:fill="auto"/>
            <w:tcMar>
              <w:right w:w="0" w:type="dxa"/>
            </w:tcMar>
          </w:tcPr>
          <w:p w14:paraId="25B48527" w14:textId="77777777" w:rsidR="00EF12DA" w:rsidRDefault="00EF12DA" w:rsidP="002C6F01">
            <w:pPr>
              <w:pStyle w:val="Brdtextmedindrag"/>
            </w:pPr>
            <w:bookmarkStart w:id="37" w:name="_Hlk35593779"/>
            <w:r w:rsidRPr="008814F6">
              <w:rPr>
                <w:rFonts w:eastAsiaTheme="minorHAnsi"/>
              </w:rPr>
              <w:lastRenderedPageBreak/>
              <w:t>Tjänstepensionsverksamheten får inledas så snart tjänstepensions</w:t>
            </w:r>
            <w:r w:rsidRPr="008814F6">
              <w:rPr>
                <w:rFonts w:eastAsiaTheme="minorHAnsi"/>
              </w:rPr>
              <w:softHyphen/>
              <w:t>institutet tagit emot de uppgifter från Finansinspektionen</w:t>
            </w:r>
            <w:r w:rsidRPr="008814F6">
              <w:rPr>
                <w:rFonts w:ascii="TimesNewRomanPSMT" w:eastAsiaTheme="minorHAnsi" w:hAnsi="TimesNewRomanPSMT" w:cs="TimesNewRomanPSMT"/>
              </w:rPr>
              <w:t xml:space="preserve"> som avses i 3 kap. 2 § </w:t>
            </w:r>
            <w:r>
              <w:rPr>
                <w:rFonts w:ascii="TimesNewRomanPS-ItalicMT" w:eastAsiaTheme="minorHAnsi" w:hAnsi="TimesNewRomanPS-ItalicMT" w:cs="TimesNewRomanPS-ItalicMT"/>
                <w:i/>
                <w:iCs/>
              </w:rPr>
              <w:t>tredje</w:t>
            </w:r>
            <w:r w:rsidRPr="008814F6">
              <w:rPr>
                <w:rFonts w:ascii="TimesNewRomanPS-ItalicMT" w:eastAsiaTheme="minorHAnsi" w:hAnsi="TimesNewRomanPS-ItalicMT" w:cs="TimesNewRomanPS-ItalicMT"/>
                <w:iCs/>
              </w:rPr>
              <w:t xml:space="preserve"> </w:t>
            </w:r>
            <w:r w:rsidRPr="008814F6">
              <w:rPr>
                <w:rFonts w:ascii="TimesNewRomanPSMT" w:eastAsiaTheme="minorHAnsi" w:hAnsi="TimesNewRomanPSMT" w:cs="TimesNewRomanPSMT"/>
              </w:rPr>
              <w:t xml:space="preserve">stycket, eller i varje fall </w:t>
            </w:r>
            <w:r w:rsidRPr="008814F6">
              <w:rPr>
                <w:rFonts w:ascii="TimesNewRomanPS-ItalicMT" w:eastAsiaTheme="minorHAnsi" w:hAnsi="TimesNewRomanPS-ItalicMT" w:cs="TimesNewRomanPS-ItalicMT"/>
                <w:iCs/>
              </w:rPr>
              <w:t xml:space="preserve">sex veckor </w:t>
            </w:r>
            <w:r w:rsidRPr="008814F6">
              <w:rPr>
                <w:rFonts w:ascii="TimesNewRomanPSMT" w:eastAsiaTheme="minorHAnsi" w:hAnsi="TimesNewRomanPSMT" w:cs="TimesNewRomanPSMT"/>
              </w:rPr>
              <w:t xml:space="preserve">efter det att inspektionen från den behöriga myndigheten i </w:t>
            </w:r>
            <w:r w:rsidRPr="008814F6">
              <w:rPr>
                <w:rFonts w:ascii="TimesNewRomanPS-ItalicMT" w:eastAsiaTheme="minorHAnsi" w:hAnsi="TimesNewRomanPS-ItalicMT" w:cs="TimesNewRomanPS-ItalicMT"/>
                <w:iCs/>
              </w:rPr>
              <w:t>tjänstepensions</w:t>
            </w:r>
            <w:r w:rsidRPr="008814F6">
              <w:rPr>
                <w:rFonts w:ascii="TimesNewRomanPS-ItalicMT" w:eastAsiaTheme="minorHAnsi" w:hAnsi="TimesNewRomanPS-ItalicMT" w:cs="TimesNewRomanPS-ItalicMT"/>
                <w:iCs/>
              </w:rPr>
              <w:softHyphen/>
              <w:t xml:space="preserve">institutets </w:t>
            </w:r>
            <w:r w:rsidRPr="008814F6">
              <w:rPr>
                <w:rFonts w:ascii="TimesNewRomanPSMT" w:eastAsiaTheme="minorHAnsi" w:hAnsi="TimesNewRomanPSMT" w:cs="TimesNewRomanPSMT"/>
              </w:rPr>
              <w:t xml:space="preserve">hemland tagit emot en underrättelse med sådant innehåll </w:t>
            </w:r>
            <w:r w:rsidRPr="008814F6">
              <w:rPr>
                <w:rFonts w:ascii="TimesNewRomanPSMT" w:eastAsiaTheme="minorHAnsi" w:hAnsi="TimesNewRomanPSMT" w:cs="TimesNewRomanPSMT"/>
              </w:rPr>
              <w:lastRenderedPageBreak/>
              <w:t xml:space="preserve">som anges i 2 § </w:t>
            </w:r>
            <w:r>
              <w:rPr>
                <w:rFonts w:ascii="TimesNewRomanPSMT" w:eastAsiaTheme="minorHAnsi" w:hAnsi="TimesNewRomanPSMT" w:cs="TimesNewRomanPSMT"/>
                <w:i/>
              </w:rPr>
              <w:t>andra</w:t>
            </w:r>
            <w:r w:rsidRPr="008814F6">
              <w:rPr>
                <w:rFonts w:ascii="TimesNewRomanPSMT" w:eastAsiaTheme="minorHAnsi" w:hAnsi="TimesNewRomanPSMT" w:cs="TimesNewRomanPSMT"/>
              </w:rPr>
              <w:t xml:space="preserve"> stycket eller 3 § </w:t>
            </w:r>
            <w:r>
              <w:rPr>
                <w:rFonts w:ascii="TimesNewRomanPSMT" w:eastAsiaTheme="minorHAnsi" w:hAnsi="TimesNewRomanPSMT" w:cs="TimesNewRomanPSMT"/>
                <w:i/>
              </w:rPr>
              <w:t xml:space="preserve">tredje </w:t>
            </w:r>
            <w:r w:rsidRPr="008814F6">
              <w:rPr>
                <w:rFonts w:ascii="TimesNewRomanPSMT" w:eastAsiaTheme="minorHAnsi" w:hAnsi="TimesNewRomanPSMT" w:cs="TimesNewRomanPSMT"/>
              </w:rPr>
              <w:t>stycket.</w:t>
            </w:r>
            <w:bookmarkEnd w:id="37"/>
          </w:p>
        </w:tc>
      </w:tr>
    </w:tbl>
    <w:p w14:paraId="523CE064" w14:textId="77777777" w:rsidR="00EF12DA" w:rsidRPr="008814F6" w:rsidRDefault="00EF12DA" w:rsidP="00EF12DA">
      <w:pPr>
        <w:pStyle w:val="Brdtextmedindrag"/>
      </w:pPr>
    </w:p>
    <w:p w14:paraId="04793ABE" w14:textId="77777777" w:rsidR="00EF12DA" w:rsidRDefault="00EF12DA" w:rsidP="00EF12DA">
      <w:pPr>
        <w:pStyle w:val="Brdtext"/>
        <w:jc w:val="center"/>
      </w:pPr>
      <w:r>
        <w:t>2 §</w:t>
      </w:r>
      <w:r>
        <w:rPr>
          <w:rStyle w:val="Fotnotsreferens"/>
        </w:rPr>
        <w:footnoteReference w:id="23"/>
      </w:r>
    </w:p>
    <w:p w14:paraId="39CF3968" w14:textId="128EEE20" w:rsidR="00EF12DA" w:rsidRDefault="00EF12DA" w:rsidP="00EF12DA">
      <w:pPr>
        <w:pStyle w:val="Brdtextmedindrag"/>
      </w:pPr>
      <w:bookmarkStart w:id="39" w:name="_Hlk35594138"/>
      <w:r>
        <w:t>En underrättelse enligt 1 § 1 om sekundäretablering ska innehålla</w:t>
      </w:r>
    </w:p>
    <w:p w14:paraId="5DDA0EF7" w14:textId="77777777" w:rsidR="00EF12DA" w:rsidRDefault="00EF12DA" w:rsidP="00EF12DA">
      <w:pPr>
        <w:pStyle w:val="Brdtextmedindrag"/>
      </w:pPr>
      <w:r>
        <w:t>1. uppgifter om sekundäretableringens adress och om vem som ska vara dess företrädare,</w:t>
      </w:r>
    </w:p>
    <w:p w14:paraId="117CFED0" w14:textId="77777777" w:rsidR="00EF12DA" w:rsidRDefault="00EF12DA" w:rsidP="00EF12DA">
      <w:pPr>
        <w:pStyle w:val="Brdtextmedindrag"/>
      </w:pPr>
      <w:r>
        <w:t>2. en plan över den tilltänkta verksamheten där det framgår hur etable</w:t>
      </w:r>
      <w:r>
        <w:softHyphen/>
        <w:t>ringen är organiserad och vilket slags försäkringsrörelse som ska drivas där, och</w:t>
      </w:r>
    </w:p>
    <w:p w14:paraId="03482651" w14:textId="77777777" w:rsidR="00EF12DA" w:rsidRDefault="00EF12DA" w:rsidP="00EF12DA">
      <w:pPr>
        <w:pStyle w:val="Brdtextmedindrag"/>
      </w:pPr>
      <w:r>
        <w:t>3. ett intyg utfärdat av hemlandsmyndigheten om EES-försäkrings</w:t>
      </w:r>
      <w:r>
        <w:softHyphen/>
        <w:t>givarens kapitalbas.</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1F7C1497" w14:textId="77777777" w:rsidTr="002C6F01">
        <w:tc>
          <w:tcPr>
            <w:tcW w:w="2500" w:type="pct"/>
            <w:shd w:val="clear" w:color="auto" w:fill="auto"/>
            <w:tcMar>
              <w:left w:w="0" w:type="dxa"/>
            </w:tcMar>
          </w:tcPr>
          <w:bookmarkEnd w:id="39"/>
          <w:p w14:paraId="01F2A01C" w14:textId="77777777" w:rsidR="00EF12DA" w:rsidRPr="009B0C18" w:rsidRDefault="00EF12DA" w:rsidP="002C6F01">
            <w:pPr>
              <w:pStyle w:val="Brdtextmedindrag"/>
              <w:rPr>
                <w:i/>
              </w:rPr>
            </w:pPr>
            <w:r w:rsidRPr="009B0C18">
              <w:rPr>
                <w:i/>
              </w:rPr>
              <w:t>Varje gång en EES-försäkrings</w:t>
            </w:r>
            <w:r>
              <w:rPr>
                <w:i/>
              </w:rPr>
              <w:softHyphen/>
            </w:r>
            <w:r w:rsidRPr="009B0C18">
              <w:rPr>
                <w:i/>
              </w:rPr>
              <w:t>givare åtar sig ett uppdrag att från en sekundäretablering här i landet meddela tjänstepensionsförsäkring ska en särskild underrättelse lämnas till den behöriga myndig</w:t>
            </w:r>
            <w:r>
              <w:rPr>
                <w:i/>
              </w:rPr>
              <w:softHyphen/>
            </w:r>
            <w:r w:rsidRPr="009B0C18">
              <w:rPr>
                <w:i/>
              </w:rPr>
              <w:t>heten i försäkringsgivarens hem</w:t>
            </w:r>
            <w:r>
              <w:rPr>
                <w:i/>
              </w:rPr>
              <w:softHyphen/>
            </w:r>
            <w:r w:rsidRPr="009B0C18">
              <w:rPr>
                <w:i/>
              </w:rPr>
              <w:t>land. Underrättelsen ska innehålla</w:t>
            </w:r>
          </w:p>
          <w:p w14:paraId="53F50BDE" w14:textId="77777777" w:rsidR="00EF12DA" w:rsidRPr="009B0C18" w:rsidRDefault="00EF12DA" w:rsidP="002C6F01">
            <w:pPr>
              <w:pStyle w:val="Brdtextmedindrag"/>
              <w:rPr>
                <w:i/>
              </w:rPr>
            </w:pPr>
            <w:r w:rsidRPr="009B0C18">
              <w:rPr>
                <w:i/>
              </w:rPr>
              <w:t>1. uppgift om den som i egenskap av arbetsgivare ska betala för</w:t>
            </w:r>
            <w:r>
              <w:rPr>
                <w:i/>
              </w:rPr>
              <w:softHyphen/>
            </w:r>
            <w:r w:rsidRPr="009B0C18">
              <w:rPr>
                <w:i/>
              </w:rPr>
              <w:t>säkringspremierna, och</w:t>
            </w:r>
          </w:p>
          <w:p w14:paraId="7AD52F3D" w14:textId="77777777" w:rsidR="00EF12DA" w:rsidRDefault="00EF12DA" w:rsidP="002C6F01">
            <w:pPr>
              <w:pStyle w:val="Brdtextmedindrag"/>
            </w:pPr>
            <w:r w:rsidRPr="009B0C18">
              <w:rPr>
                <w:i/>
              </w:rPr>
              <w:t>2. uppgift om det huvudsakliga innehållet i de överenskommelser som ska ligga till grund för för</w:t>
            </w:r>
            <w:r>
              <w:rPr>
                <w:i/>
              </w:rPr>
              <w:softHyphen/>
            </w:r>
            <w:r w:rsidRPr="009B0C18">
              <w:rPr>
                <w:i/>
              </w:rPr>
              <w:t>säkringarna.</w:t>
            </w:r>
          </w:p>
        </w:tc>
        <w:tc>
          <w:tcPr>
            <w:tcW w:w="2500" w:type="pct"/>
            <w:shd w:val="clear" w:color="auto" w:fill="auto"/>
            <w:tcMar>
              <w:right w:w="0" w:type="dxa"/>
            </w:tcMar>
          </w:tcPr>
          <w:p w14:paraId="5F82296D" w14:textId="77777777" w:rsidR="00EF12DA" w:rsidRDefault="00EF12DA" w:rsidP="002C6F01">
            <w:pPr>
              <w:pStyle w:val="Brdtextmedindrag"/>
            </w:pPr>
          </w:p>
        </w:tc>
      </w:tr>
    </w:tbl>
    <w:p w14:paraId="762E9E19" w14:textId="77777777" w:rsidR="00EF12DA" w:rsidRPr="007D2E6D" w:rsidRDefault="00EF12DA" w:rsidP="00EF12DA">
      <w:pPr>
        <w:pStyle w:val="Brdtextmedindrag"/>
      </w:pPr>
      <w:bookmarkStart w:id="40" w:name="_Hlk35594160"/>
      <w:r w:rsidRPr="007D2E6D">
        <w:t>Varje gång ett utländskt tjänstepensionsinstitut åtar sig ett uppdrag att från en sekundäretablering ingå avtal om tjänstepension som ska fullgöras här i landet ska en särskild underrättelse lämnas till den behöriga myndig</w:t>
      </w:r>
      <w:r>
        <w:softHyphen/>
      </w:r>
      <w:r w:rsidRPr="007D2E6D">
        <w:t>heten i tjänstepensionsinstitutets</w:t>
      </w:r>
      <w:r>
        <w:t xml:space="preserve"> </w:t>
      </w:r>
      <w:r w:rsidRPr="007D2E6D">
        <w:t xml:space="preserve">hemland. Underrättelsen ska innehålla uppgift om </w:t>
      </w:r>
    </w:p>
    <w:p w14:paraId="75741C97" w14:textId="77777777" w:rsidR="00EF12DA" w:rsidRPr="007D2E6D" w:rsidRDefault="00EF12DA" w:rsidP="00EF12DA">
      <w:pPr>
        <w:pStyle w:val="Brdtextmedindrag"/>
        <w:rPr>
          <w:rFonts w:asciiTheme="minorHAnsi" w:hAnsiTheme="minorHAnsi"/>
          <w:sz w:val="22"/>
        </w:rPr>
      </w:pPr>
      <w:r w:rsidRPr="007D2E6D">
        <w:t xml:space="preserve">1. det uppdragsgivande företagets namn och hemvist, </w:t>
      </w:r>
    </w:p>
    <w:p w14:paraId="0279C246" w14:textId="77777777" w:rsidR="00EF12DA" w:rsidRPr="007D2E6D" w:rsidRDefault="00EF12DA" w:rsidP="00EF12DA">
      <w:pPr>
        <w:pStyle w:val="Brdtextmedindrag"/>
      </w:pPr>
      <w:r w:rsidRPr="007D2E6D">
        <w:t xml:space="preserve">2. i vilket </w:t>
      </w:r>
      <w:proofErr w:type="gramStart"/>
      <w:r w:rsidRPr="007D2E6D">
        <w:t>land tjänstepensionsavtalen</w:t>
      </w:r>
      <w:proofErr w:type="gramEnd"/>
      <w:r w:rsidRPr="007D2E6D">
        <w:t xml:space="preserve"> ska fullgöras, och</w:t>
      </w:r>
    </w:p>
    <w:p w14:paraId="141E9CD2" w14:textId="77777777" w:rsidR="00EF12DA" w:rsidRPr="007D2E6D" w:rsidRDefault="00EF12DA" w:rsidP="00EF12DA">
      <w:pPr>
        <w:pStyle w:val="Brdtextmedindrag"/>
      </w:pPr>
      <w:r w:rsidRPr="007D2E6D">
        <w:t>3. det huvudsakliga innehållet i de överenskommelser som ska ligga till grund för tjänstepensionsavtalen.</w:t>
      </w:r>
    </w:p>
    <w:p w14:paraId="7572F044" w14:textId="77777777" w:rsidR="00EF12DA" w:rsidRDefault="00EF12DA" w:rsidP="00EF12DA">
      <w:pPr>
        <w:pStyle w:val="Brdtextmedindrag"/>
      </w:pPr>
      <w:r>
        <w:t>För verksamhet rörande försäkringar som avses i 2 kap. 11 § första stycket klass 10 försäkringsrörelselagen (2010:2043) (motorfordons</w:t>
      </w:r>
      <w:r>
        <w:softHyphen/>
        <w:t>ansvar) och som inte uteslutande gäller försäkring av fraktförares ansvar ska underrättelsen enligt första stycket dessutom innehålla en försäkran att EES-försäkringsgivaren är medlem i Trafikförsäkringsföreningen.</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5574012A" w14:textId="77777777" w:rsidTr="002C6F01">
        <w:tc>
          <w:tcPr>
            <w:tcW w:w="2500" w:type="pct"/>
            <w:shd w:val="clear" w:color="auto" w:fill="auto"/>
            <w:tcMar>
              <w:left w:w="0" w:type="dxa"/>
            </w:tcMar>
          </w:tcPr>
          <w:bookmarkEnd w:id="40"/>
          <w:p w14:paraId="55785896" w14:textId="77777777" w:rsidR="00EF12DA" w:rsidRDefault="00EF12DA" w:rsidP="002C6F01">
            <w:pPr>
              <w:pStyle w:val="Brdtextmedindrag"/>
            </w:pPr>
            <w:r>
              <w:t xml:space="preserve">Om försäkringsgivaren avser att ändra sin verksamhet i fråga om förhållanden som anges i första stycket 1 och 2, får ändringen göras tidigast en månad efter det att försäkringsgivaren underrättat Finansinspektionen om ändringen. </w:t>
            </w:r>
            <w:r w:rsidRPr="009B0C18">
              <w:rPr>
                <w:i/>
              </w:rPr>
              <w:lastRenderedPageBreak/>
              <w:t>Om ändringen innebär att verk</w:t>
            </w:r>
            <w:r>
              <w:rPr>
                <w:i/>
              </w:rPr>
              <w:softHyphen/>
            </w:r>
            <w:r w:rsidRPr="009B0C18">
              <w:rPr>
                <w:i/>
              </w:rPr>
              <w:t>samhet avseende tjänste</w:t>
            </w:r>
            <w:r w:rsidRPr="009B0C18">
              <w:rPr>
                <w:i/>
              </w:rPr>
              <w:softHyphen/>
              <w:t>pensions</w:t>
            </w:r>
            <w:r>
              <w:rPr>
                <w:i/>
              </w:rPr>
              <w:softHyphen/>
            </w:r>
            <w:r w:rsidRPr="009B0C18">
              <w:rPr>
                <w:i/>
              </w:rPr>
              <w:t>försäkring ska inledas, ska dock bestämmelserna i 1 § andra stycket samt andra stycket i denna para</w:t>
            </w:r>
            <w:r>
              <w:rPr>
                <w:i/>
              </w:rPr>
              <w:softHyphen/>
            </w:r>
            <w:r w:rsidRPr="009B0C18">
              <w:rPr>
                <w:i/>
              </w:rPr>
              <w:t>graf tillämpas.</w:t>
            </w:r>
          </w:p>
        </w:tc>
        <w:tc>
          <w:tcPr>
            <w:tcW w:w="2500" w:type="pct"/>
            <w:shd w:val="clear" w:color="auto" w:fill="auto"/>
            <w:tcMar>
              <w:right w:w="0" w:type="dxa"/>
            </w:tcMar>
          </w:tcPr>
          <w:p w14:paraId="04EB6450" w14:textId="77777777" w:rsidR="00EF12DA" w:rsidRDefault="00EF12DA" w:rsidP="002C6F01">
            <w:pPr>
              <w:pStyle w:val="Brdtextmedindrag"/>
            </w:pPr>
            <w:bookmarkStart w:id="41" w:name="_Hlk35594179"/>
            <w:r>
              <w:lastRenderedPageBreak/>
              <w:t>Om försäkringsgivaren avser att ändra sin verksamhet i fråga om förhållanden som anges i första stycket 1 och 2, får ändringen göras tidigast en månad efter det att försäkringsgivaren underrättat Finansinspektionen om ändringen.</w:t>
            </w:r>
            <w:bookmarkEnd w:id="41"/>
          </w:p>
        </w:tc>
      </w:tr>
      <w:tr w:rsidR="00EF12DA" w14:paraId="4651092C" w14:textId="77777777" w:rsidTr="002C6F01">
        <w:tc>
          <w:tcPr>
            <w:tcW w:w="2500" w:type="pct"/>
            <w:shd w:val="clear" w:color="auto" w:fill="auto"/>
            <w:tcMar>
              <w:left w:w="0" w:type="dxa"/>
            </w:tcMar>
          </w:tcPr>
          <w:p w14:paraId="5E5D999F" w14:textId="77777777" w:rsidR="00EF12DA" w:rsidRDefault="00EF12DA" w:rsidP="002C6F01">
            <w:pPr>
              <w:pStyle w:val="Brdtextmedindrag"/>
            </w:pPr>
            <w:r>
              <w:t>Om ett utländskt tjänstepensions</w:t>
            </w:r>
            <w:r>
              <w:softHyphen/>
              <w:t>institut avser att ändra sin verk</w:t>
            </w:r>
            <w:r>
              <w:softHyphen/>
              <w:t xml:space="preserve">samhet på ett sådant sätt som innebär att verksamhet avseende tjänstepension ska inledas, ska bestämmelserna i 1 a § andra stycket samt </w:t>
            </w:r>
            <w:r w:rsidRPr="00B255FD">
              <w:rPr>
                <w:i/>
              </w:rPr>
              <w:t>tredje</w:t>
            </w:r>
            <w:r>
              <w:t xml:space="preserve"> stycket i denna paragraf tillämpas.</w:t>
            </w:r>
          </w:p>
        </w:tc>
        <w:tc>
          <w:tcPr>
            <w:tcW w:w="2500" w:type="pct"/>
            <w:shd w:val="clear" w:color="auto" w:fill="auto"/>
            <w:tcMar>
              <w:right w:w="0" w:type="dxa"/>
            </w:tcMar>
          </w:tcPr>
          <w:p w14:paraId="47DB6225" w14:textId="77777777" w:rsidR="00EF12DA" w:rsidRDefault="00EF12DA" w:rsidP="002C6F01">
            <w:pPr>
              <w:pStyle w:val="Brdtextmedindrag"/>
            </w:pPr>
            <w:bookmarkStart w:id="42" w:name="_Hlk35594189"/>
            <w:r>
              <w:t>Om ett utländskt tjänstepensions</w:t>
            </w:r>
            <w:r>
              <w:softHyphen/>
              <w:t>institut avser att ändra sin verk</w:t>
            </w:r>
            <w:r>
              <w:softHyphen/>
              <w:t xml:space="preserve">samhet på ett sådant sätt som innebär att verksamhet avseende tjänstepension ska inledas, ska bestämmelserna i 1 a § andra stycket samt </w:t>
            </w:r>
            <w:r>
              <w:rPr>
                <w:i/>
              </w:rPr>
              <w:t>andra</w:t>
            </w:r>
            <w:r>
              <w:t xml:space="preserve"> stycket i denna paragraf tillämpas.</w:t>
            </w:r>
            <w:bookmarkEnd w:id="42"/>
          </w:p>
        </w:tc>
      </w:tr>
    </w:tbl>
    <w:p w14:paraId="2DD9ADC2" w14:textId="77777777" w:rsidR="00EF12DA" w:rsidRDefault="00EF12DA" w:rsidP="00EF12DA">
      <w:pPr>
        <w:pStyle w:val="Brdtext"/>
        <w:jc w:val="center"/>
      </w:pPr>
    </w:p>
    <w:p w14:paraId="12EBBDFA" w14:textId="77777777" w:rsidR="00EF12DA" w:rsidRDefault="00EF12DA" w:rsidP="00EF12DA">
      <w:pPr>
        <w:pStyle w:val="Brdtext"/>
        <w:jc w:val="center"/>
      </w:pPr>
      <w:r>
        <w:t>3 §</w:t>
      </w:r>
      <w:r>
        <w:rPr>
          <w:rStyle w:val="Fotnotsreferens"/>
        </w:rPr>
        <w:footnoteReference w:id="24"/>
      </w:r>
    </w:p>
    <w:p w14:paraId="78E3D2C5" w14:textId="105201EB" w:rsidR="00EF12DA" w:rsidRDefault="00EF12DA" w:rsidP="00EF12DA">
      <w:pPr>
        <w:pStyle w:val="Brdtextmedindrag"/>
      </w:pPr>
      <w:r>
        <w:t>En underrättelse enligt 1 § 2 om gränsöverskridande verksamhet ska innehålla</w:t>
      </w:r>
    </w:p>
    <w:p w14:paraId="5719BD2F" w14:textId="77777777" w:rsidR="00EF12DA" w:rsidRDefault="00EF12DA" w:rsidP="00EF12DA">
      <w:pPr>
        <w:pStyle w:val="Brdtextmedindrag"/>
      </w:pPr>
      <w:r>
        <w:t>1. uppgifter om vilket eller vilka slag av risker eller åtaganden för</w:t>
      </w:r>
      <w:r>
        <w:softHyphen/>
        <w:t xml:space="preserve">säkringarna ska täcka, och </w:t>
      </w:r>
    </w:p>
    <w:p w14:paraId="117BAA64" w14:textId="77777777" w:rsidR="00EF12DA" w:rsidRDefault="00EF12DA" w:rsidP="00EF12DA">
      <w:pPr>
        <w:pStyle w:val="Brdtextmedindrag"/>
      </w:pPr>
      <w:r>
        <w:t xml:space="preserve">2. ett intyg utfärdat av hemlandsmyndigheten om </w:t>
      </w:r>
    </w:p>
    <w:p w14:paraId="50446A89" w14:textId="77777777" w:rsidR="00EF12DA" w:rsidRDefault="00EF12DA" w:rsidP="00EF12DA">
      <w:pPr>
        <w:pStyle w:val="Brdtextmedindrag"/>
      </w:pPr>
      <w:r>
        <w:t xml:space="preserve">a) försäkringsgivarens kapitalbas, och </w:t>
      </w:r>
    </w:p>
    <w:p w14:paraId="6BB7EA0D" w14:textId="77777777" w:rsidR="00EF12DA" w:rsidRDefault="00EF12DA" w:rsidP="00EF12DA">
      <w:pPr>
        <w:pStyle w:val="Brdtextmedindrag"/>
      </w:pPr>
      <w:r>
        <w:t>b) de försäkringsklasser försäkringsgivarens koncession omfattar.</w:t>
      </w:r>
    </w:p>
    <w:tbl>
      <w:tblPr>
        <w:tblW w:w="5000" w:type="pct"/>
        <w:tblCellMar>
          <w:left w:w="125" w:type="dxa"/>
          <w:right w:w="125" w:type="dxa"/>
        </w:tblCellMar>
        <w:tblLook w:val="0000" w:firstRow="0" w:lastRow="0" w:firstColumn="0" w:lastColumn="0" w:noHBand="0" w:noVBand="0"/>
      </w:tblPr>
      <w:tblGrid>
        <w:gridCol w:w="2948"/>
        <w:gridCol w:w="2949"/>
      </w:tblGrid>
      <w:tr w:rsidR="00B419FA" w14:paraId="1F2D9340" w14:textId="77777777" w:rsidTr="00975EA3">
        <w:tc>
          <w:tcPr>
            <w:tcW w:w="2500" w:type="pct"/>
            <w:shd w:val="clear" w:color="auto" w:fill="auto"/>
            <w:tcMar>
              <w:left w:w="0" w:type="dxa"/>
            </w:tcMar>
          </w:tcPr>
          <w:p w14:paraId="33FB6E65" w14:textId="194C0397" w:rsidR="00B419FA" w:rsidRDefault="00B419FA" w:rsidP="004009AF">
            <w:pPr>
              <w:pStyle w:val="Brdtextmedindrag"/>
            </w:pPr>
            <w:r w:rsidRPr="00B419FA">
              <w:t>För verksamhet rörande försäk</w:t>
            </w:r>
            <w:r>
              <w:softHyphen/>
            </w:r>
            <w:r w:rsidRPr="00B419FA">
              <w:t>ringar som avses i 2</w:t>
            </w:r>
            <w:r>
              <w:t> </w:t>
            </w:r>
            <w:r w:rsidRPr="00B419FA">
              <w:t>kap. 11</w:t>
            </w:r>
            <w:r>
              <w:t> </w:t>
            </w:r>
            <w:r w:rsidRPr="00B419FA">
              <w:t>§ första stycket klass</w:t>
            </w:r>
            <w:r>
              <w:t> </w:t>
            </w:r>
            <w:r w:rsidRPr="00B419FA">
              <w:t xml:space="preserve">10 </w:t>
            </w:r>
            <w:r w:rsidRPr="00A102A2">
              <w:rPr>
                <w:i/>
                <w:iCs/>
              </w:rPr>
              <w:t>i</w:t>
            </w:r>
            <w:r w:rsidRPr="00B419FA">
              <w:t xml:space="preserve"> försäkrings</w:t>
            </w:r>
            <w:r>
              <w:softHyphen/>
            </w:r>
            <w:r w:rsidRPr="00B419FA">
              <w:t>rörelselagen (2010:2043) (motor</w:t>
            </w:r>
            <w:r>
              <w:softHyphen/>
            </w:r>
            <w:r w:rsidRPr="00B419FA">
              <w:t>fordonsansvar) och som inte ute</w:t>
            </w:r>
            <w:r>
              <w:softHyphen/>
            </w:r>
            <w:r w:rsidRPr="00B419FA">
              <w:t>slutande gäller försäkring av frakt</w:t>
            </w:r>
            <w:r>
              <w:softHyphen/>
            </w:r>
            <w:r w:rsidRPr="00B419FA">
              <w:t>förares ansvar ska underrättelsen dessutom innehålla</w:t>
            </w:r>
          </w:p>
        </w:tc>
        <w:tc>
          <w:tcPr>
            <w:tcW w:w="2500" w:type="pct"/>
            <w:shd w:val="clear" w:color="auto" w:fill="auto"/>
            <w:tcMar>
              <w:right w:w="0" w:type="dxa"/>
            </w:tcMar>
          </w:tcPr>
          <w:p w14:paraId="4FC6F839" w14:textId="1A902BEF" w:rsidR="00B419FA" w:rsidRDefault="00B419FA" w:rsidP="004009AF">
            <w:pPr>
              <w:pStyle w:val="Brdtextmedindrag"/>
            </w:pPr>
            <w:r w:rsidRPr="00B419FA">
              <w:t>För verksamhet rörande försäk</w:t>
            </w:r>
            <w:r>
              <w:softHyphen/>
            </w:r>
            <w:r w:rsidRPr="00B419FA">
              <w:t>ringar som avses i 2</w:t>
            </w:r>
            <w:r>
              <w:t> </w:t>
            </w:r>
            <w:r w:rsidRPr="00B419FA">
              <w:t>kap. 11</w:t>
            </w:r>
            <w:r>
              <w:t> </w:t>
            </w:r>
            <w:r w:rsidRPr="00B419FA">
              <w:t>§ första stycket klass</w:t>
            </w:r>
            <w:r>
              <w:t> </w:t>
            </w:r>
            <w:r w:rsidRPr="00B419FA">
              <w:t>10 försäkrings</w:t>
            </w:r>
            <w:r>
              <w:softHyphen/>
            </w:r>
            <w:r w:rsidRPr="00B419FA">
              <w:t>rörelselagen (2010:2043) (motor</w:t>
            </w:r>
            <w:r>
              <w:softHyphen/>
            </w:r>
            <w:r w:rsidRPr="00B419FA">
              <w:t>fordonsansvar) och som inte ute</w:t>
            </w:r>
            <w:r>
              <w:softHyphen/>
            </w:r>
            <w:r w:rsidRPr="00B419FA">
              <w:t>slutande gäller försäkring av frakt</w:t>
            </w:r>
            <w:r>
              <w:softHyphen/>
            </w:r>
            <w:r w:rsidRPr="00B419FA">
              <w:t>förares ansvar ska underrättelsen dessutom innehålla</w:t>
            </w:r>
          </w:p>
        </w:tc>
      </w:tr>
    </w:tbl>
    <w:p w14:paraId="154C00F5" w14:textId="77777777" w:rsidR="00EF12DA" w:rsidRDefault="00EF12DA" w:rsidP="00B419FA">
      <w:pPr>
        <w:pStyle w:val="Brdtextmedindrag"/>
      </w:pPr>
      <w:r>
        <w:t xml:space="preserve">1. uppgifter om vem som är försäkringsgivarens representant enligt 5 § trafikskadelagen (1975:1410), och </w:t>
      </w:r>
    </w:p>
    <w:p w14:paraId="1FCD7F16" w14:textId="77777777" w:rsidR="00EF12DA" w:rsidRDefault="00EF12DA" w:rsidP="00EF12DA">
      <w:pPr>
        <w:pStyle w:val="Brdtextmedindrag"/>
      </w:pPr>
      <w:r>
        <w:t>2. en försäkran att försäkringsgivaren är medlem i Trafikförsäkrings</w:t>
      </w:r>
      <w:r>
        <w:softHyphen/>
        <w:t>föreningen.</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092DBC27" w14:textId="77777777" w:rsidTr="002C6F01">
        <w:tc>
          <w:tcPr>
            <w:tcW w:w="2500" w:type="pct"/>
            <w:shd w:val="clear" w:color="auto" w:fill="auto"/>
            <w:tcMar>
              <w:left w:w="0" w:type="dxa"/>
            </w:tcMar>
          </w:tcPr>
          <w:p w14:paraId="29913ECB" w14:textId="77777777" w:rsidR="00EF12DA" w:rsidRPr="001E7B9E" w:rsidRDefault="00EF12DA" w:rsidP="002C6F01">
            <w:pPr>
              <w:pStyle w:val="Brdtextmedindrag"/>
              <w:rPr>
                <w:i/>
              </w:rPr>
            </w:pPr>
            <w:r w:rsidRPr="001E7B9E">
              <w:rPr>
                <w:i/>
              </w:rPr>
              <w:t>Varje gång en EES-försäkrings</w:t>
            </w:r>
            <w:r>
              <w:rPr>
                <w:i/>
              </w:rPr>
              <w:softHyphen/>
            </w:r>
            <w:r w:rsidRPr="001E7B9E">
              <w:rPr>
                <w:i/>
              </w:rPr>
              <w:t>givare åtar sig ett uppdrag att genom gränsöverskridande verk</w:t>
            </w:r>
            <w:r>
              <w:rPr>
                <w:i/>
              </w:rPr>
              <w:softHyphen/>
            </w:r>
            <w:r w:rsidRPr="001E7B9E">
              <w:rPr>
                <w:i/>
              </w:rPr>
              <w:t>samhet meddela tjänstepensions</w:t>
            </w:r>
            <w:r>
              <w:rPr>
                <w:i/>
              </w:rPr>
              <w:softHyphen/>
            </w:r>
            <w:r w:rsidRPr="001E7B9E">
              <w:rPr>
                <w:i/>
              </w:rPr>
              <w:t>försäkring ska en särskild under</w:t>
            </w:r>
            <w:r>
              <w:rPr>
                <w:i/>
              </w:rPr>
              <w:softHyphen/>
            </w:r>
            <w:r w:rsidRPr="001E7B9E">
              <w:rPr>
                <w:i/>
              </w:rPr>
              <w:t>rättelse lämnas till den behöriga myndigheten i försäkringsgivarens hemland. Underrättelsen ska inne</w:t>
            </w:r>
            <w:r>
              <w:rPr>
                <w:i/>
              </w:rPr>
              <w:softHyphen/>
            </w:r>
            <w:r w:rsidRPr="001E7B9E">
              <w:rPr>
                <w:i/>
              </w:rPr>
              <w:t>hålla</w:t>
            </w:r>
          </w:p>
          <w:p w14:paraId="4422B661" w14:textId="77777777" w:rsidR="00EF12DA" w:rsidRPr="001E7B9E" w:rsidRDefault="00EF12DA" w:rsidP="002C6F01">
            <w:pPr>
              <w:pStyle w:val="Brdtextmedindrag"/>
              <w:rPr>
                <w:i/>
              </w:rPr>
            </w:pPr>
            <w:r w:rsidRPr="001E7B9E">
              <w:rPr>
                <w:i/>
              </w:rPr>
              <w:t>1. uppgift om den som i egenskap av arbetsgivare ska betala försäk</w:t>
            </w:r>
            <w:r w:rsidRPr="001E7B9E">
              <w:rPr>
                <w:i/>
              </w:rPr>
              <w:softHyphen/>
              <w:t xml:space="preserve">ringspremierna, och </w:t>
            </w:r>
          </w:p>
          <w:p w14:paraId="02BB8FC4" w14:textId="77777777" w:rsidR="00EF12DA" w:rsidRDefault="00EF12DA" w:rsidP="002C6F01">
            <w:pPr>
              <w:pStyle w:val="Brdtextmedindrag"/>
            </w:pPr>
            <w:r w:rsidRPr="001E7B9E">
              <w:rPr>
                <w:i/>
              </w:rPr>
              <w:lastRenderedPageBreak/>
              <w:t>2. uppgift om det huvudsakliga innehållet i de överenskommelser som ska ligga till grund för för</w:t>
            </w:r>
            <w:r>
              <w:rPr>
                <w:i/>
              </w:rPr>
              <w:softHyphen/>
            </w:r>
            <w:r w:rsidRPr="001E7B9E">
              <w:rPr>
                <w:i/>
              </w:rPr>
              <w:t>säkringarna.</w:t>
            </w:r>
          </w:p>
        </w:tc>
        <w:tc>
          <w:tcPr>
            <w:tcW w:w="2500" w:type="pct"/>
            <w:shd w:val="clear" w:color="auto" w:fill="auto"/>
            <w:tcMar>
              <w:right w:w="0" w:type="dxa"/>
            </w:tcMar>
          </w:tcPr>
          <w:p w14:paraId="70871496" w14:textId="77777777" w:rsidR="00EF12DA" w:rsidRDefault="00EF12DA" w:rsidP="002C6F01">
            <w:pPr>
              <w:pStyle w:val="Brdtextmedindrag"/>
            </w:pPr>
          </w:p>
        </w:tc>
      </w:tr>
    </w:tbl>
    <w:p w14:paraId="3A97DFBD" w14:textId="77777777" w:rsidR="00EF12DA" w:rsidRPr="001E7B9E" w:rsidRDefault="00EF12DA" w:rsidP="00EF12DA">
      <w:pPr>
        <w:pStyle w:val="Brdtextmedindrag"/>
      </w:pPr>
      <w:r w:rsidRPr="001E7B9E">
        <w:t>Varje gång ett utländskt tjänstepensionsinstitut åtar sig ett uppdrag att genom gränsöverskridande verksamhet ingå avtal om tjänstepension ska en särskild underrättelse lämnas till den behöriga myndigheten i tjänste</w:t>
      </w:r>
      <w:r w:rsidRPr="001E7B9E">
        <w:softHyphen/>
        <w:t xml:space="preserve">pensionsinstitutets hemland. Underrättelsen ska innehålla uppgift om </w:t>
      </w:r>
    </w:p>
    <w:p w14:paraId="6F6F18A5" w14:textId="77777777" w:rsidR="00EF12DA" w:rsidRPr="001E7B9E" w:rsidRDefault="00EF12DA" w:rsidP="00EF12DA">
      <w:pPr>
        <w:pStyle w:val="Brdtextmedindrag"/>
        <w:rPr>
          <w:rFonts w:asciiTheme="minorHAnsi" w:hAnsiTheme="minorHAnsi"/>
          <w:sz w:val="22"/>
        </w:rPr>
      </w:pPr>
      <w:r w:rsidRPr="001E7B9E">
        <w:t xml:space="preserve">1. det uppdragsgivande företagets namn och hemvist, </w:t>
      </w:r>
    </w:p>
    <w:p w14:paraId="14115A9F" w14:textId="77777777" w:rsidR="00EF12DA" w:rsidRPr="001E7B9E" w:rsidRDefault="00EF12DA" w:rsidP="00EF12DA">
      <w:pPr>
        <w:pStyle w:val="Brdtextmedindrag"/>
      </w:pPr>
      <w:r w:rsidRPr="001E7B9E">
        <w:t xml:space="preserve">2. i vilket </w:t>
      </w:r>
      <w:proofErr w:type="gramStart"/>
      <w:r w:rsidRPr="001E7B9E">
        <w:t>land tjänstepensionsavtalen</w:t>
      </w:r>
      <w:proofErr w:type="gramEnd"/>
      <w:r w:rsidRPr="001E7B9E">
        <w:t xml:space="preserve"> ska fullgöras, och</w:t>
      </w:r>
    </w:p>
    <w:p w14:paraId="78CE2FCB" w14:textId="77777777" w:rsidR="00EF12DA" w:rsidRPr="001E7B9E" w:rsidRDefault="00EF12DA" w:rsidP="00EF12DA">
      <w:pPr>
        <w:pStyle w:val="Brdtextmedindrag"/>
      </w:pPr>
      <w:r w:rsidRPr="001E7B9E">
        <w:t>3. det huvudsakliga innehållet i de överenskommelser som ska ligga till grund för tjänstepensionsavtalen.</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38A3883E" w14:textId="77777777" w:rsidTr="002C6F01">
        <w:tc>
          <w:tcPr>
            <w:tcW w:w="2500" w:type="pct"/>
            <w:shd w:val="clear" w:color="auto" w:fill="auto"/>
            <w:tcMar>
              <w:left w:w="0" w:type="dxa"/>
            </w:tcMar>
          </w:tcPr>
          <w:p w14:paraId="190C7B21" w14:textId="77777777" w:rsidR="00EF12DA" w:rsidRDefault="00EF12DA" w:rsidP="002C6F01">
            <w:pPr>
              <w:pStyle w:val="Brdtextmedindrag"/>
            </w:pPr>
            <w:r w:rsidRPr="00017EA0">
              <w:t xml:space="preserve">Om försäkringsgivaren avser att ändra sin verksamhet i fråga om förhållanden som anges i första och andra styckena, får ändringen göras tidigast en månad efter det att </w:t>
            </w:r>
            <w:r>
              <w:t>Finansinspektionen</w:t>
            </w:r>
            <w:r w:rsidRPr="00017EA0">
              <w:t xml:space="preserve"> underrättats om ändringen av den behöriga myndigheten i försäkringsgivarens hemland. </w:t>
            </w:r>
            <w:r w:rsidRPr="001E7B9E">
              <w:rPr>
                <w:i/>
              </w:rPr>
              <w:t>Om ändringen innebär att verksamhet avseende tjänste</w:t>
            </w:r>
            <w:r>
              <w:rPr>
                <w:i/>
              </w:rPr>
              <w:softHyphen/>
            </w:r>
            <w:r w:rsidRPr="001E7B9E">
              <w:rPr>
                <w:i/>
              </w:rPr>
              <w:t>pensionsförsäkring ska inledas, ska dock bestämmelserna i 1 § andra stycket samt tredje stycket i denna paragraf tillämpas.</w:t>
            </w:r>
          </w:p>
        </w:tc>
        <w:tc>
          <w:tcPr>
            <w:tcW w:w="2500" w:type="pct"/>
            <w:shd w:val="clear" w:color="auto" w:fill="auto"/>
            <w:tcMar>
              <w:right w:w="0" w:type="dxa"/>
            </w:tcMar>
          </w:tcPr>
          <w:p w14:paraId="0EDC688C" w14:textId="77777777" w:rsidR="00EF12DA" w:rsidRDefault="00EF12DA" w:rsidP="002C6F01">
            <w:pPr>
              <w:pStyle w:val="Brdtextmedindrag"/>
            </w:pPr>
            <w:r w:rsidRPr="00017EA0">
              <w:t xml:space="preserve">Om försäkringsgivaren avser att ändra sin verksamhet i fråga om förhållanden som anges i första och andra styckena, får ändringen göras tidigast en månad efter det att </w:t>
            </w:r>
            <w:r>
              <w:t>Finansinspektionen</w:t>
            </w:r>
            <w:r w:rsidRPr="00017EA0">
              <w:t xml:space="preserve"> underrättats om ändringen av den behöriga myndigheten i försäkringsgivarens hemland.</w:t>
            </w:r>
          </w:p>
        </w:tc>
      </w:tr>
    </w:tbl>
    <w:p w14:paraId="74AE9401" w14:textId="77777777" w:rsidR="00EF12DA" w:rsidRPr="00410381" w:rsidRDefault="00EF12DA" w:rsidP="00EF12DA">
      <w:pPr>
        <w:pStyle w:val="Brdtext"/>
        <w:spacing w:before="230"/>
        <w:jc w:val="center"/>
        <w:rPr>
          <w:b/>
        </w:rPr>
      </w:pPr>
      <w:r w:rsidRPr="00410381">
        <w:rPr>
          <w:b/>
        </w:rPr>
        <w:t>3</w:t>
      </w:r>
      <w:r>
        <w:rPr>
          <w:b/>
        </w:rPr>
        <w:t> kap.</w:t>
      </w:r>
    </w:p>
    <w:p w14:paraId="6870D043" w14:textId="77777777" w:rsidR="00EF12DA" w:rsidRDefault="00EF12DA" w:rsidP="00EF12DA">
      <w:pPr>
        <w:pStyle w:val="Brdtext"/>
        <w:jc w:val="center"/>
      </w:pPr>
      <w:r w:rsidRPr="00410381">
        <w:t>2</w:t>
      </w:r>
      <w:r>
        <w:t> §</w:t>
      </w:r>
      <w:r>
        <w:rPr>
          <w:rStyle w:val="Fotnotsreferens"/>
        </w:rPr>
        <w:footnoteReference w:id="25"/>
      </w:r>
    </w:p>
    <w:p w14:paraId="4AF29BBE" w14:textId="77777777" w:rsidR="00EF12DA" w:rsidRDefault="00EF12DA" w:rsidP="00EF12DA">
      <w:pPr>
        <w:pStyle w:val="Brdtextmedindrag"/>
      </w:pPr>
      <w:r>
        <w:t>Finansinspektionen</w:t>
      </w:r>
      <w:r w:rsidRPr="00D52587">
        <w:t xml:space="preserve"> ska, i samarbete med den behöriga myndigheten i hemlandet, utöva</w:t>
      </w:r>
      <w:r>
        <w:t xml:space="preserve"> tillsyn över att en EES-försäkringsgivare eller ett utländskt tjänstepensionsinstitut bedriver sin verksamhet i Sverige i enlighet med denna lag och andra </w:t>
      </w:r>
      <w:r w:rsidRPr="00DB611D">
        <w:t>författningar</w:t>
      </w:r>
      <w:r>
        <w:t xml:space="preserve"> som reglerar deras näringsverksamhet.</w:t>
      </w:r>
    </w:p>
    <w:p w14:paraId="584D9619" w14:textId="77777777" w:rsidR="00EF12DA" w:rsidRDefault="00EF12DA" w:rsidP="00EF12DA">
      <w:pPr>
        <w:pStyle w:val="Brdtextmedindrag"/>
      </w:pPr>
      <w:r>
        <w:t>Finansinspektionen ska lämna uppgifter till de behöriga myndigheterna i hemländerna, om dessa myndigheter behöver uppgifterna för sin tillsyn över försäkringsgivares och utländska tjänstepensionsinstituts verksam</w:t>
      </w:r>
      <w:r>
        <w:softHyphen/>
        <w:t>heter, samt i övrigt ha ett nära samarbete med dessa myndigheter och Europeiska kommissionen.</w:t>
      </w:r>
    </w:p>
    <w:tbl>
      <w:tblPr>
        <w:tblW w:w="5000" w:type="pct"/>
        <w:tblCellMar>
          <w:left w:w="125" w:type="dxa"/>
          <w:right w:w="125" w:type="dxa"/>
        </w:tblCellMar>
        <w:tblLook w:val="0000" w:firstRow="0" w:lastRow="0" w:firstColumn="0" w:lastColumn="0" w:noHBand="0" w:noVBand="0"/>
      </w:tblPr>
      <w:tblGrid>
        <w:gridCol w:w="2948"/>
        <w:gridCol w:w="2949"/>
      </w:tblGrid>
      <w:tr w:rsidR="00EF12DA" w14:paraId="757FDD14" w14:textId="77777777" w:rsidTr="002C6F01">
        <w:tc>
          <w:tcPr>
            <w:tcW w:w="2500" w:type="pct"/>
            <w:shd w:val="clear" w:color="auto" w:fill="auto"/>
            <w:tcMar>
              <w:left w:w="0" w:type="dxa"/>
            </w:tcMar>
          </w:tcPr>
          <w:p w14:paraId="33842143" w14:textId="77777777" w:rsidR="00EF12DA" w:rsidRPr="001E7B9E" w:rsidRDefault="00EF12DA" w:rsidP="002C6F01">
            <w:pPr>
              <w:pStyle w:val="Brdtextmedindrag"/>
              <w:rPr>
                <w:i/>
              </w:rPr>
            </w:pPr>
            <w:r w:rsidRPr="001E7B9E">
              <w:rPr>
                <w:i/>
              </w:rPr>
              <w:t>När det gäller EES-försäkrings</w:t>
            </w:r>
            <w:r w:rsidRPr="001E7B9E">
              <w:rPr>
                <w:i/>
              </w:rPr>
              <w:softHyphen/>
              <w:t>givare som meddelar tjänste</w:t>
            </w:r>
            <w:r w:rsidRPr="001E7B9E">
              <w:rPr>
                <w:i/>
              </w:rPr>
              <w:softHyphen/>
              <w:t>pensionsförsäkring ska Finans</w:t>
            </w:r>
            <w:r w:rsidRPr="001E7B9E">
              <w:rPr>
                <w:i/>
              </w:rPr>
              <w:softHyphen/>
              <w:t>inspektionen, om det behövs, senast två månader efter det att inspek</w:t>
            </w:r>
            <w:r>
              <w:rPr>
                <w:i/>
              </w:rPr>
              <w:softHyphen/>
            </w:r>
            <w:r w:rsidRPr="001E7B9E">
              <w:rPr>
                <w:i/>
              </w:rPr>
              <w:t xml:space="preserve">tionen tagit emot en underrättelse enligt 2 kap. 2 § andra stycket eller 3 § tredje stycket till den behöriga myndigheten i försäkringsgivarens </w:t>
            </w:r>
            <w:r w:rsidRPr="001E7B9E">
              <w:rPr>
                <w:i/>
              </w:rPr>
              <w:lastRenderedPageBreak/>
              <w:t>hemland lämna uppgifter om tillämplig svensk social- och arbetsmarknadslagstiftning på tjänstepensionsområdet samt om de bestämmelser om information som gäller här i landet gentemot dem som ingår eller avser att ingå ett avtal om tjänstepensions</w:t>
            </w:r>
            <w:r>
              <w:rPr>
                <w:i/>
              </w:rPr>
              <w:softHyphen/>
            </w:r>
            <w:r w:rsidRPr="001E7B9E">
              <w:rPr>
                <w:i/>
              </w:rPr>
              <w:t>försäkring, liksom gentemot dem som annars är ersättnings</w:t>
            </w:r>
            <w:r>
              <w:rPr>
                <w:i/>
              </w:rPr>
              <w:softHyphen/>
            </w:r>
            <w:r w:rsidRPr="001E7B9E">
              <w:rPr>
                <w:i/>
              </w:rPr>
              <w:t>berättig</w:t>
            </w:r>
            <w:r>
              <w:rPr>
                <w:i/>
              </w:rPr>
              <w:softHyphen/>
            </w:r>
            <w:r w:rsidRPr="001E7B9E">
              <w:rPr>
                <w:i/>
              </w:rPr>
              <w:t>ade på grund av ett sådant avtal.</w:t>
            </w:r>
          </w:p>
        </w:tc>
        <w:tc>
          <w:tcPr>
            <w:tcW w:w="2500" w:type="pct"/>
            <w:shd w:val="clear" w:color="auto" w:fill="auto"/>
            <w:tcMar>
              <w:right w:w="0" w:type="dxa"/>
            </w:tcMar>
          </w:tcPr>
          <w:p w14:paraId="6EFCDB8F" w14:textId="77777777" w:rsidR="00EF12DA" w:rsidRDefault="00EF12DA" w:rsidP="002C6F01">
            <w:pPr>
              <w:pStyle w:val="Brdtextmedindrag"/>
            </w:pPr>
          </w:p>
        </w:tc>
      </w:tr>
      <w:tr w:rsidR="00EF12DA" w14:paraId="054BD858" w14:textId="77777777" w:rsidTr="002C6F01">
        <w:tc>
          <w:tcPr>
            <w:tcW w:w="2500" w:type="pct"/>
            <w:shd w:val="clear" w:color="auto" w:fill="auto"/>
            <w:tcMar>
              <w:left w:w="0" w:type="dxa"/>
            </w:tcMar>
          </w:tcPr>
          <w:p w14:paraId="45514A44" w14:textId="77777777" w:rsidR="00EF12DA" w:rsidRPr="001E7B9E" w:rsidRDefault="00EF12DA" w:rsidP="002C6F01">
            <w:pPr>
              <w:pStyle w:val="Brdtextmedindrag"/>
            </w:pPr>
            <w:r w:rsidRPr="001E7B9E">
              <w:t>När det gäller utländska tjänste</w:t>
            </w:r>
            <w:r>
              <w:softHyphen/>
            </w:r>
            <w:r w:rsidRPr="001E7B9E">
              <w:t>pensionsinstitut ska Finans</w:t>
            </w:r>
            <w:r w:rsidRPr="001E7B9E">
              <w:softHyphen/>
              <w:t>inspek</w:t>
            </w:r>
            <w:r>
              <w:softHyphen/>
            </w:r>
            <w:r w:rsidRPr="001E7B9E">
              <w:t xml:space="preserve">tionen senast sex veckor efter det att inspektionen tagit emot en underrättelse enligt 2 kap. 2 § </w:t>
            </w:r>
            <w:r w:rsidRPr="001E7B9E">
              <w:rPr>
                <w:i/>
              </w:rPr>
              <w:t>tredje</w:t>
            </w:r>
            <w:r w:rsidRPr="001E7B9E">
              <w:t xml:space="preserve"> stycket eller 3 § </w:t>
            </w:r>
            <w:r w:rsidRPr="001E7B9E">
              <w:rPr>
                <w:i/>
              </w:rPr>
              <w:t>fjärde</w:t>
            </w:r>
            <w:r w:rsidRPr="001E7B9E">
              <w:t xml:space="preserve"> stycket till den behöriga myndig</w:t>
            </w:r>
            <w:r>
              <w:softHyphen/>
            </w:r>
            <w:r w:rsidRPr="001E7B9E">
              <w:t>heten i tjänstepensions</w:t>
            </w:r>
            <w:r w:rsidRPr="001E7B9E">
              <w:softHyphen/>
              <w:t>institutets hemland lämna uppgifter om tillämplig svensk social- och arbetsmarknadslagstiftning</w:t>
            </w:r>
            <w:r w:rsidRPr="001E7B9E" w:rsidDel="00FC04AA">
              <w:t xml:space="preserve"> </w:t>
            </w:r>
            <w:r w:rsidRPr="001E7B9E">
              <w:t>på tjänstepensionsområdet samt om de bestämmelser om information som gäller här i landet gentemot dem som ingår eller avser att ingå ett avtal om tjänstepension, liksom gentemot dem som annars är ersättningsberättigade på grund av ett sådant avtal.</w:t>
            </w:r>
          </w:p>
        </w:tc>
        <w:tc>
          <w:tcPr>
            <w:tcW w:w="2500" w:type="pct"/>
            <w:shd w:val="clear" w:color="auto" w:fill="auto"/>
            <w:tcMar>
              <w:right w:w="0" w:type="dxa"/>
            </w:tcMar>
          </w:tcPr>
          <w:p w14:paraId="5A9AF23C" w14:textId="75D77DB2" w:rsidR="00EF12DA" w:rsidRPr="001E7B9E" w:rsidRDefault="00EF12DA" w:rsidP="002C6F01">
            <w:pPr>
              <w:pStyle w:val="Brdtextmedindrag"/>
            </w:pPr>
            <w:r w:rsidRPr="001E7B9E">
              <w:t>När det gäller utländska tjänste</w:t>
            </w:r>
            <w:r>
              <w:softHyphen/>
            </w:r>
            <w:r w:rsidRPr="001E7B9E">
              <w:t>pensionsinstitut ska Finans</w:t>
            </w:r>
            <w:r w:rsidRPr="001E7B9E">
              <w:softHyphen/>
              <w:t>inspek</w:t>
            </w:r>
            <w:r>
              <w:softHyphen/>
            </w:r>
            <w:r w:rsidRPr="001E7B9E">
              <w:t xml:space="preserve">tionen senast sex veckor efter det att inspektionen tagit emot en underrättelse enligt 2 kap. 2 § </w:t>
            </w:r>
            <w:r>
              <w:rPr>
                <w:i/>
              </w:rPr>
              <w:t>andra</w:t>
            </w:r>
            <w:r w:rsidRPr="001E7B9E">
              <w:t xml:space="preserve"> stycket eller 3 § </w:t>
            </w:r>
            <w:r>
              <w:rPr>
                <w:i/>
              </w:rPr>
              <w:t>tredje</w:t>
            </w:r>
            <w:r w:rsidRPr="001E7B9E">
              <w:t xml:space="preserve"> stycket till den behöriga myndig</w:t>
            </w:r>
            <w:r>
              <w:softHyphen/>
            </w:r>
            <w:r w:rsidRPr="001E7B9E">
              <w:t>heten i tjänstepensions</w:t>
            </w:r>
            <w:r w:rsidRPr="001E7B9E">
              <w:softHyphen/>
              <w:t>institutets hemland lämna uppgifter om tillämplig svensk social- och arbetsmarknadslagstiftning</w:t>
            </w:r>
            <w:r w:rsidRPr="001E7B9E" w:rsidDel="00FC04AA">
              <w:t xml:space="preserve"> </w:t>
            </w:r>
            <w:r w:rsidRPr="001E7B9E">
              <w:t>på tjänstepensionsområdet samt om de bestämmelser om information som gäller här i landet gentemot dem som ingår eller avser att ingå ett avtal om tjänstepension, liksom gentemot dem som annars är ersättningsberättigade på grund av ett sådant avtal.</w:t>
            </w:r>
          </w:p>
        </w:tc>
      </w:tr>
      <w:tr w:rsidR="00EF12DA" w14:paraId="449B4939" w14:textId="77777777" w:rsidTr="002C6F01">
        <w:tc>
          <w:tcPr>
            <w:tcW w:w="2500" w:type="pct"/>
            <w:shd w:val="clear" w:color="auto" w:fill="auto"/>
            <w:tcMar>
              <w:left w:w="0" w:type="dxa"/>
            </w:tcMar>
          </w:tcPr>
          <w:p w14:paraId="49B754B3" w14:textId="77777777" w:rsidR="00EF12DA" w:rsidRPr="001E7B9E" w:rsidRDefault="00EF12DA" w:rsidP="002C6F01">
            <w:pPr>
              <w:pStyle w:val="Brdtextmedindrag"/>
            </w:pPr>
            <w:r w:rsidRPr="001E7B9E">
              <w:t xml:space="preserve">Finansinspektionen ska, när </w:t>
            </w:r>
            <w:r w:rsidRPr="001E7B9E">
              <w:rPr>
                <w:i/>
              </w:rPr>
              <w:t>försäkringsgivaren eller</w:t>
            </w:r>
            <w:r w:rsidRPr="001E7B9E">
              <w:t xml:space="preserve"> tjänste</w:t>
            </w:r>
            <w:r w:rsidRPr="001E7B9E">
              <w:softHyphen/>
              <w:t>pensionsinstitutet påbörjat sin verksamhet här i landet, underrätta den behöriga myndigheten i hemlandet om väsentliga ändringar i social- och arbetsmarknadslag</w:t>
            </w:r>
            <w:r w:rsidRPr="001E7B9E">
              <w:softHyphen/>
              <w:t>stiftningen och i de bestämmelser om information som gäller här i landet.</w:t>
            </w:r>
          </w:p>
        </w:tc>
        <w:tc>
          <w:tcPr>
            <w:tcW w:w="2500" w:type="pct"/>
            <w:shd w:val="clear" w:color="auto" w:fill="auto"/>
            <w:tcMar>
              <w:right w:w="0" w:type="dxa"/>
            </w:tcMar>
          </w:tcPr>
          <w:p w14:paraId="193941BA" w14:textId="77777777" w:rsidR="00EF12DA" w:rsidRPr="001E7B9E" w:rsidRDefault="00EF12DA" w:rsidP="002C6F01">
            <w:pPr>
              <w:pStyle w:val="Brdtextmedindrag"/>
            </w:pPr>
            <w:r w:rsidRPr="001E7B9E">
              <w:t>Finansinspektionen ska, när tjänstepensionsinstitutet påbörjat sin verksamhet här i landet, under</w:t>
            </w:r>
            <w:r>
              <w:softHyphen/>
            </w:r>
            <w:r w:rsidRPr="001E7B9E">
              <w:t>rätta den behöriga myndig</w:t>
            </w:r>
            <w:r>
              <w:softHyphen/>
            </w:r>
            <w:r w:rsidRPr="001E7B9E">
              <w:t>heten i hemlandet om väsentliga ändringar i social- och arbets</w:t>
            </w:r>
            <w:r>
              <w:softHyphen/>
            </w:r>
            <w:r w:rsidRPr="001E7B9E">
              <w:t>marknadslag</w:t>
            </w:r>
            <w:r>
              <w:softHyphen/>
            </w:r>
            <w:r w:rsidRPr="001E7B9E">
              <w:t>stiftningen och i de bestämmelser om information som gäller här i landet.</w:t>
            </w:r>
          </w:p>
        </w:tc>
      </w:tr>
    </w:tbl>
    <w:p w14:paraId="1454E295" w14:textId="77777777" w:rsidR="00EF12DA" w:rsidRDefault="00EF12DA" w:rsidP="00EF12DA">
      <w:pPr>
        <w:pStyle w:val="Brdtext"/>
        <w:jc w:val="center"/>
      </w:pPr>
    </w:p>
    <w:p w14:paraId="17851D90" w14:textId="68FA6268" w:rsidR="00EF12DA" w:rsidRDefault="00EF12DA" w:rsidP="00EF12DA">
      <w:pPr>
        <w:pStyle w:val="Brdtext"/>
        <w:jc w:val="center"/>
      </w:pPr>
      <w:r>
        <w:t>6 §</w:t>
      </w:r>
      <w:r>
        <w:rPr>
          <w:rStyle w:val="Fotnotsreferens"/>
        </w:rPr>
        <w:footnoteReference w:id="26"/>
      </w:r>
    </w:p>
    <w:p w14:paraId="68CBCFF6" w14:textId="77777777" w:rsidR="00EF12DA" w:rsidRDefault="00EF12DA" w:rsidP="00EF12DA">
      <w:pPr>
        <w:pStyle w:val="Brdtextmedindrag"/>
      </w:pPr>
      <w:r w:rsidRPr="00314E50">
        <w:t xml:space="preserve">Om en EES-försäkringsgivare överträder denna lag eller en föreskrift som har meddelats med stöd av denna lag eller på annat sätt visar sig olämplig att driva verksamhet här, får </w:t>
      </w:r>
      <w:r>
        <w:t>Finansinspektionen</w:t>
      </w:r>
      <w:r w:rsidRPr="00314E50">
        <w:t xml:space="preserve"> förelägga försäkringsgivaren att vidta rättelse. Inspektionen ska underrätta den behöriga myndigheten i försäkringsgivarens hemland när den förelägger </w:t>
      </w:r>
      <w:r w:rsidRPr="00314E50">
        <w:lastRenderedPageBreak/>
        <w:t>om sådan rättelse. Om försäkringsgivaren inte följer föreläggandet, ska hemlandsmyndigheten också underrättas.</w:t>
      </w:r>
    </w:p>
    <w:p w14:paraId="6DF6087A" w14:textId="2E5824AF" w:rsidR="00EF12DA" w:rsidRDefault="00EF12DA" w:rsidP="00EF12DA">
      <w:pPr>
        <w:pStyle w:val="Brdtextmedindrag"/>
      </w:pPr>
      <w:r w:rsidRPr="00314E50">
        <w:t xml:space="preserve">Om rättelse ändå inte sker, får </w:t>
      </w:r>
      <w:r>
        <w:t>Finansinspektionen</w:t>
      </w:r>
      <w:r w:rsidRPr="00314E50">
        <w:t xml:space="preserve"> förbjuda för</w:t>
      </w:r>
      <w:r>
        <w:softHyphen/>
      </w:r>
      <w:r w:rsidRPr="00314E50">
        <w:t>säkrings</w:t>
      </w:r>
      <w:r>
        <w:softHyphen/>
      </w:r>
      <w:r w:rsidRPr="00314E50">
        <w:t xml:space="preserve">givaren att fortsätta sin marknadsföring och att ingå nya försäkringsavtal om risker som är belägna här i landet eller, när det gäller livförsäkring, om försäkringsåtaganden som ska fullgöras här i landet. </w:t>
      </w:r>
      <w:r w:rsidRPr="00DF0263">
        <w:t>Innan ett förbud meddelas, ska inspektionen underrätta den behöriga myndigheten i försäkringsgivarens hemland.</w:t>
      </w:r>
      <w:r w:rsidRPr="00314E50">
        <w:t xml:space="preserve"> </w:t>
      </w:r>
    </w:p>
    <w:p w14:paraId="0684270B" w14:textId="62A2BE7C" w:rsidR="003C7B3B" w:rsidRDefault="003C7B3B" w:rsidP="00EF12DA">
      <w:pPr>
        <w:pStyle w:val="Brdtextmedindrag"/>
      </w:pPr>
      <w:r w:rsidRPr="00314E50">
        <w:t xml:space="preserve">I brådskande fall får </w:t>
      </w:r>
      <w:r>
        <w:t>Finansinspektionen</w:t>
      </w:r>
      <w:r w:rsidRPr="00314E50">
        <w:t>, utan att den behöriga myndig</w:t>
      </w:r>
      <w:r>
        <w:softHyphen/>
      </w:r>
      <w:r w:rsidRPr="00314E50">
        <w:t>heten underrättats, vidta åtgärder som anges i andra stycket för att hindra ytterligare överträdelser.</w:t>
      </w:r>
    </w:p>
    <w:tbl>
      <w:tblPr>
        <w:tblW w:w="5000" w:type="pct"/>
        <w:tblCellMar>
          <w:left w:w="125" w:type="dxa"/>
          <w:right w:w="125" w:type="dxa"/>
        </w:tblCellMar>
        <w:tblLook w:val="0000" w:firstRow="0" w:lastRow="0" w:firstColumn="0" w:lastColumn="0" w:noHBand="0" w:noVBand="0"/>
      </w:tblPr>
      <w:tblGrid>
        <w:gridCol w:w="2948"/>
        <w:gridCol w:w="2949"/>
      </w:tblGrid>
      <w:tr w:rsidR="00893EBA" w14:paraId="40F1F9DB" w14:textId="77777777" w:rsidTr="002C6F01">
        <w:tc>
          <w:tcPr>
            <w:tcW w:w="2500" w:type="pct"/>
            <w:shd w:val="clear" w:color="auto" w:fill="auto"/>
            <w:tcMar>
              <w:left w:w="0" w:type="dxa"/>
            </w:tcMar>
          </w:tcPr>
          <w:p w14:paraId="4CB2B563" w14:textId="7C46FEE1" w:rsidR="00893EBA" w:rsidRPr="00A102A2" w:rsidRDefault="00893EBA" w:rsidP="00893EBA">
            <w:pPr>
              <w:pStyle w:val="Brdtextmedindrag"/>
            </w:pPr>
            <w:r w:rsidRPr="00A102A2">
              <w:t>Finansinspektionen får i bråd</w:t>
            </w:r>
            <w:r>
              <w:softHyphen/>
            </w:r>
            <w:r w:rsidRPr="00A102A2">
              <w:t>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w:t>
            </w:r>
            <w:r w:rsidRPr="00A102A2">
              <w:t>kap. 1</w:t>
            </w:r>
            <w:r>
              <w:t> </w:t>
            </w:r>
            <w:r w:rsidRPr="00A102A2">
              <w:t>§</w:t>
            </w:r>
            <w:r>
              <w:t> </w:t>
            </w:r>
            <w:r w:rsidRPr="00A102A2">
              <w:t>1 om förordnandet. Till dess att en sådan kungörelse har införts får en försäkringstagare, om försäkrings</w:t>
            </w:r>
            <w:r>
              <w:softHyphen/>
            </w:r>
            <w:r w:rsidRPr="00A102A2">
              <w:t>givaren inte är en försäkrings</w:t>
            </w:r>
            <w:r>
              <w:softHyphen/>
            </w:r>
            <w:r w:rsidRPr="00A102A2">
              <w:t>sammanslutning, sätta in förfallna försäkringspremier</w:t>
            </w:r>
            <w:r>
              <w:t xml:space="preserve"> </w:t>
            </w:r>
            <w:r w:rsidRPr="00A102A2">
              <w:t>hos inspek</w:t>
            </w:r>
            <w:r>
              <w:softHyphen/>
            </w:r>
            <w:r w:rsidRPr="00A102A2">
              <w:t>tionen med samma verkan som om de har betalats till försäkrings</w:t>
            </w:r>
            <w:r>
              <w:softHyphen/>
            </w:r>
            <w:r w:rsidRPr="00A102A2">
              <w:t>givaren.</w:t>
            </w:r>
          </w:p>
        </w:tc>
        <w:tc>
          <w:tcPr>
            <w:tcW w:w="2500" w:type="pct"/>
            <w:shd w:val="clear" w:color="auto" w:fill="auto"/>
            <w:tcMar>
              <w:right w:w="0" w:type="dxa"/>
            </w:tcMar>
          </w:tcPr>
          <w:p w14:paraId="7EE5621D" w14:textId="6A27CFF1" w:rsidR="00893EBA" w:rsidRPr="001E7B9E" w:rsidRDefault="00893EBA" w:rsidP="00893EBA">
            <w:pPr>
              <w:pStyle w:val="Brdtextmedindrag"/>
            </w:pPr>
            <w:r w:rsidRPr="000F642A">
              <w:t>Finansinspektionen får i bråd</w:t>
            </w:r>
            <w:r>
              <w:softHyphen/>
            </w:r>
            <w:r w:rsidRPr="000F642A">
              <w:t>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w:t>
            </w:r>
            <w:r w:rsidRPr="000F642A">
              <w:t>kap. 1</w:t>
            </w:r>
            <w:r>
              <w:t> </w:t>
            </w:r>
            <w:r w:rsidRPr="000F642A">
              <w:t>§</w:t>
            </w:r>
            <w:r>
              <w:t xml:space="preserve"> </w:t>
            </w:r>
            <w:r>
              <w:rPr>
                <w:i/>
                <w:iCs/>
              </w:rPr>
              <w:t>första stycket</w:t>
            </w:r>
            <w:r>
              <w:t> </w:t>
            </w:r>
            <w:r w:rsidRPr="000F642A">
              <w:t>1 om förordnandet. Till dess att en sådan kungörelse har införts får en försäkringstagare, om försäk</w:t>
            </w:r>
            <w:r>
              <w:softHyphen/>
            </w:r>
            <w:r w:rsidRPr="000F642A">
              <w:t>rings</w:t>
            </w:r>
            <w:r>
              <w:softHyphen/>
            </w:r>
            <w:r w:rsidRPr="000F642A">
              <w:t>givaren inte är en försäkrings</w:t>
            </w:r>
            <w:r>
              <w:softHyphen/>
            </w:r>
            <w:r w:rsidRPr="000F642A">
              <w:t>sammanslutning, sätta in förfallna försäkringspremier</w:t>
            </w:r>
            <w:r>
              <w:t xml:space="preserve"> </w:t>
            </w:r>
            <w:r w:rsidRPr="000F642A">
              <w:t>hos inspek</w:t>
            </w:r>
            <w:r>
              <w:softHyphen/>
            </w:r>
            <w:r w:rsidRPr="000F642A">
              <w:t>tionen med samma verkan som om de har betalats till försäkrings</w:t>
            </w:r>
            <w:r>
              <w:softHyphen/>
            </w:r>
            <w:r w:rsidRPr="000F642A">
              <w:t>givaren.</w:t>
            </w:r>
          </w:p>
        </w:tc>
      </w:tr>
      <w:tr w:rsidR="00893EBA" w14:paraId="2F04EAAE" w14:textId="77777777" w:rsidTr="002C6F01">
        <w:tc>
          <w:tcPr>
            <w:tcW w:w="2500" w:type="pct"/>
            <w:shd w:val="clear" w:color="auto" w:fill="auto"/>
            <w:tcMar>
              <w:left w:w="0" w:type="dxa"/>
            </w:tcMar>
          </w:tcPr>
          <w:p w14:paraId="5517884B" w14:textId="7F4E679A" w:rsidR="00893EBA" w:rsidRPr="00B02C79" w:rsidRDefault="00893EBA" w:rsidP="00893EBA">
            <w:pPr>
              <w:pStyle w:val="Brdtextmedindrag"/>
              <w:rPr>
                <w:i/>
                <w:iCs/>
              </w:rPr>
            </w:pPr>
            <w:r w:rsidRPr="00B02C79">
              <w:rPr>
                <w:i/>
                <w:iCs/>
              </w:rPr>
              <w:t>Om en EES-försäkringsgivare som meddelar tjänstepensions</w:t>
            </w:r>
            <w:r w:rsidRPr="00B02C79">
              <w:rPr>
                <w:i/>
                <w:iCs/>
              </w:rPr>
              <w:softHyphen/>
              <w:t>för</w:t>
            </w:r>
            <w:r>
              <w:rPr>
                <w:i/>
                <w:iCs/>
              </w:rPr>
              <w:softHyphen/>
            </w:r>
            <w:r w:rsidRPr="00B02C79">
              <w:rPr>
                <w:i/>
                <w:iCs/>
              </w:rPr>
              <w:t>säkring överträder sådana be</w:t>
            </w:r>
            <w:r w:rsidRPr="00B02C79">
              <w:rPr>
                <w:i/>
                <w:iCs/>
              </w:rPr>
              <w:softHyphen/>
              <w:t>stämmelser som anges i 2 § tredje stycket, ska Finans</w:t>
            </w:r>
            <w:r w:rsidRPr="00B02C79">
              <w:rPr>
                <w:i/>
                <w:iCs/>
              </w:rPr>
              <w:softHyphen/>
              <w:t>inspektionen genast underrätta den behöriga myndigheten i försäk</w:t>
            </w:r>
            <w:r w:rsidRPr="00B02C79">
              <w:rPr>
                <w:i/>
                <w:iCs/>
              </w:rPr>
              <w:softHyphen/>
              <w:t>ringsgivarens hemland.</w:t>
            </w:r>
          </w:p>
        </w:tc>
        <w:tc>
          <w:tcPr>
            <w:tcW w:w="2500" w:type="pct"/>
            <w:shd w:val="clear" w:color="auto" w:fill="auto"/>
            <w:tcMar>
              <w:right w:w="0" w:type="dxa"/>
            </w:tcMar>
          </w:tcPr>
          <w:p w14:paraId="02D48BD4" w14:textId="58B12A53" w:rsidR="00893EBA" w:rsidRPr="001E7B9E" w:rsidRDefault="00893EBA" w:rsidP="00893EBA">
            <w:pPr>
              <w:pStyle w:val="Brdtextmedindrag"/>
            </w:pPr>
          </w:p>
        </w:tc>
      </w:tr>
      <w:tr w:rsidR="00893EBA" w14:paraId="56F366AF" w14:textId="77777777" w:rsidTr="002C6F01">
        <w:tc>
          <w:tcPr>
            <w:tcW w:w="2500" w:type="pct"/>
            <w:shd w:val="clear" w:color="auto" w:fill="auto"/>
            <w:tcMar>
              <w:left w:w="0" w:type="dxa"/>
            </w:tcMar>
          </w:tcPr>
          <w:p w14:paraId="6AABE48F" w14:textId="6AD2EE04" w:rsidR="00893EBA" w:rsidRPr="00B02C79" w:rsidRDefault="00893EBA" w:rsidP="00893EBA">
            <w:pPr>
              <w:pStyle w:val="Brdtextmedindrag"/>
              <w:rPr>
                <w:i/>
                <w:iCs/>
              </w:rPr>
            </w:pPr>
            <w:r w:rsidRPr="00B02C79">
              <w:rPr>
                <w:i/>
                <w:iCs/>
              </w:rPr>
              <w:t>Om en EES-försäkringsgivare, trots de åtgärder som vidtagits av den behöriga myndigheten i hem</w:t>
            </w:r>
            <w:r w:rsidRPr="00B02C79">
              <w:rPr>
                <w:i/>
                <w:iCs/>
              </w:rPr>
              <w:softHyphen/>
              <w:t>landet, fortsätter att överträda den i Sverige tillämpliga arbetsrätten på tjänstepensionsområdet, får Finansinspektionen förbjuda för</w:t>
            </w:r>
            <w:r>
              <w:rPr>
                <w:i/>
                <w:iCs/>
              </w:rPr>
              <w:softHyphen/>
            </w:r>
            <w:r w:rsidRPr="00B02C79">
              <w:rPr>
                <w:i/>
                <w:iCs/>
              </w:rPr>
              <w:t>säkringsgivaren att fortsätta sin marknadsföring och att ingå nya avtal om tjänstepensionsförsäkring som ska fullgöras här i landet. Innan ett förbud meddelas, ska inspektionen underrätta den be</w:t>
            </w:r>
            <w:r>
              <w:rPr>
                <w:i/>
                <w:iCs/>
              </w:rPr>
              <w:softHyphen/>
            </w:r>
            <w:r w:rsidRPr="00B02C79">
              <w:rPr>
                <w:i/>
                <w:iCs/>
              </w:rPr>
              <w:lastRenderedPageBreak/>
              <w:t>höriga myndigheten i försäk</w:t>
            </w:r>
            <w:r w:rsidRPr="00B02C79">
              <w:rPr>
                <w:i/>
                <w:iCs/>
              </w:rPr>
              <w:softHyphen/>
              <w:t>rings</w:t>
            </w:r>
            <w:r>
              <w:rPr>
                <w:i/>
                <w:iCs/>
              </w:rPr>
              <w:softHyphen/>
            </w:r>
            <w:r w:rsidRPr="00B02C79">
              <w:rPr>
                <w:i/>
                <w:iCs/>
              </w:rPr>
              <w:t>givarens hemland.</w:t>
            </w:r>
          </w:p>
        </w:tc>
        <w:tc>
          <w:tcPr>
            <w:tcW w:w="2500" w:type="pct"/>
            <w:shd w:val="clear" w:color="auto" w:fill="auto"/>
            <w:tcMar>
              <w:right w:w="0" w:type="dxa"/>
            </w:tcMar>
          </w:tcPr>
          <w:p w14:paraId="5F6C4080" w14:textId="00B0C5BB" w:rsidR="00893EBA" w:rsidRPr="001E7B9E" w:rsidRDefault="00893EBA" w:rsidP="00893EBA">
            <w:pPr>
              <w:pStyle w:val="Brdtextmedindrag"/>
            </w:pPr>
          </w:p>
        </w:tc>
      </w:tr>
      <w:tr w:rsidR="00893EBA" w14:paraId="04E17F6C" w14:textId="77777777" w:rsidTr="002C6F01">
        <w:tc>
          <w:tcPr>
            <w:tcW w:w="2500" w:type="pct"/>
            <w:shd w:val="clear" w:color="auto" w:fill="auto"/>
            <w:tcMar>
              <w:left w:w="0" w:type="dxa"/>
            </w:tcMar>
          </w:tcPr>
          <w:p w14:paraId="52B72EE6" w14:textId="39020B29" w:rsidR="00893EBA" w:rsidRPr="00B02C79" w:rsidRDefault="00893EBA" w:rsidP="00893EBA">
            <w:pPr>
              <w:pStyle w:val="Brdtextmedindrag"/>
              <w:rPr>
                <w:i/>
                <w:iCs/>
              </w:rPr>
            </w:pPr>
            <w:r w:rsidRPr="00B02C79" w:rsidDel="00D05D53">
              <w:rPr>
                <w:i/>
                <w:iCs/>
              </w:rPr>
              <w:t>Ett förbud enligt sjätte stycket får meddelas först sedan Finans</w:t>
            </w:r>
            <w:r w:rsidRPr="00B02C79">
              <w:rPr>
                <w:i/>
                <w:iCs/>
              </w:rPr>
              <w:softHyphen/>
            </w:r>
            <w:r w:rsidRPr="00B02C79" w:rsidDel="00D05D53">
              <w:rPr>
                <w:i/>
                <w:iCs/>
              </w:rPr>
              <w:t>inspektionen har förelagt EES-försäkringsgivaren att vidta rättel</w:t>
            </w:r>
            <w:r w:rsidRPr="00B02C79">
              <w:rPr>
                <w:i/>
                <w:iCs/>
              </w:rPr>
              <w:softHyphen/>
            </w:r>
            <w:r w:rsidRPr="00B02C79" w:rsidDel="00D05D53">
              <w:rPr>
                <w:i/>
                <w:iCs/>
              </w:rPr>
              <w:t>se, om inte motsvarande åtgärd har vidtagits av den behöriga myndig</w:t>
            </w:r>
            <w:r w:rsidRPr="00B02C79">
              <w:rPr>
                <w:i/>
                <w:iCs/>
              </w:rPr>
              <w:softHyphen/>
            </w:r>
            <w:r w:rsidRPr="00B02C79" w:rsidDel="00D05D53">
              <w:rPr>
                <w:i/>
                <w:iCs/>
              </w:rPr>
              <w:t>heten i försäkringsgivarens hem</w:t>
            </w:r>
            <w:r w:rsidRPr="00B02C79">
              <w:rPr>
                <w:i/>
                <w:iCs/>
              </w:rPr>
              <w:softHyphen/>
            </w:r>
            <w:r w:rsidRPr="00B02C79" w:rsidDel="00D05D53">
              <w:rPr>
                <w:i/>
                <w:iCs/>
              </w:rPr>
              <w:t>land.</w:t>
            </w:r>
          </w:p>
        </w:tc>
        <w:tc>
          <w:tcPr>
            <w:tcW w:w="2500" w:type="pct"/>
            <w:shd w:val="clear" w:color="auto" w:fill="auto"/>
            <w:tcMar>
              <w:right w:w="0" w:type="dxa"/>
            </w:tcMar>
          </w:tcPr>
          <w:p w14:paraId="588F19E6" w14:textId="7C9504AA" w:rsidR="00893EBA" w:rsidRPr="001E7B9E" w:rsidRDefault="00893EBA" w:rsidP="00893EBA">
            <w:pPr>
              <w:pStyle w:val="Brdtextmedindrag"/>
            </w:pPr>
          </w:p>
        </w:tc>
      </w:tr>
      <w:tr w:rsidR="00893EBA" w14:paraId="7562C74B" w14:textId="77777777" w:rsidTr="002C6F01">
        <w:tc>
          <w:tcPr>
            <w:tcW w:w="2500" w:type="pct"/>
            <w:shd w:val="clear" w:color="auto" w:fill="auto"/>
            <w:tcMar>
              <w:left w:w="0" w:type="dxa"/>
            </w:tcMar>
          </w:tcPr>
          <w:p w14:paraId="59E2172B" w14:textId="77777777" w:rsidR="00893EBA" w:rsidRPr="001E7B9E" w:rsidRDefault="00893EBA" w:rsidP="00893EBA">
            <w:pPr>
              <w:pStyle w:val="Brdtextmedindrag"/>
            </w:pPr>
            <w:r w:rsidRPr="002B1AD1" w:rsidDel="00D05D53">
              <w:rPr>
                <w:i/>
              </w:rPr>
              <w:t>Det som sägs i femte–sjunde styckena om EES-försäkrings</w:t>
            </w:r>
            <w:r>
              <w:rPr>
                <w:i/>
              </w:rPr>
              <w:softHyphen/>
            </w:r>
            <w:r w:rsidRPr="002B1AD1" w:rsidDel="00D05D53">
              <w:rPr>
                <w:i/>
              </w:rPr>
              <w:t>givare ska tillämpas på mot</w:t>
            </w:r>
            <w:r>
              <w:rPr>
                <w:i/>
              </w:rPr>
              <w:softHyphen/>
            </w:r>
            <w:r w:rsidRPr="002B1AD1" w:rsidDel="00D05D53">
              <w:rPr>
                <w:i/>
              </w:rPr>
              <w:t>svarande sätt för utländska tjänste</w:t>
            </w:r>
            <w:r>
              <w:rPr>
                <w:i/>
              </w:rPr>
              <w:softHyphen/>
            </w:r>
            <w:r w:rsidRPr="002B1AD1" w:rsidDel="00D05D53">
              <w:rPr>
                <w:i/>
              </w:rPr>
              <w:t>pensionsinstitut.</w:t>
            </w:r>
          </w:p>
        </w:tc>
        <w:tc>
          <w:tcPr>
            <w:tcW w:w="2500" w:type="pct"/>
            <w:shd w:val="clear" w:color="auto" w:fill="auto"/>
            <w:tcMar>
              <w:right w:w="0" w:type="dxa"/>
            </w:tcMar>
          </w:tcPr>
          <w:p w14:paraId="519FAAA8" w14:textId="77777777" w:rsidR="00893EBA" w:rsidRPr="001E7B9E" w:rsidRDefault="00893EBA" w:rsidP="00893EBA">
            <w:pPr>
              <w:pStyle w:val="Brdtextmedindrag"/>
            </w:pPr>
          </w:p>
        </w:tc>
      </w:tr>
    </w:tbl>
    <w:p w14:paraId="1CDB13D8" w14:textId="4E2ABF33" w:rsidR="0075209B" w:rsidRDefault="0075209B" w:rsidP="00455A28">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75209B" w14:paraId="1EBA5F11" w14:textId="77777777" w:rsidTr="00CB1B97">
        <w:tc>
          <w:tcPr>
            <w:tcW w:w="2500" w:type="pct"/>
            <w:shd w:val="clear" w:color="auto" w:fill="auto"/>
            <w:tcMar>
              <w:left w:w="0" w:type="dxa"/>
            </w:tcMar>
          </w:tcPr>
          <w:p w14:paraId="59ACE6A4" w14:textId="77777777" w:rsidR="0075209B" w:rsidRDefault="0075209B" w:rsidP="00C9671D">
            <w:pPr>
              <w:pStyle w:val="Brdtextmedindrag"/>
            </w:pPr>
          </w:p>
        </w:tc>
        <w:tc>
          <w:tcPr>
            <w:tcW w:w="2500" w:type="pct"/>
            <w:shd w:val="clear" w:color="auto" w:fill="auto"/>
            <w:tcMar>
              <w:right w:w="0" w:type="dxa"/>
            </w:tcMar>
          </w:tcPr>
          <w:p w14:paraId="30469477" w14:textId="17A96006" w:rsidR="0075209B" w:rsidRPr="00574282" w:rsidRDefault="0075209B" w:rsidP="00455A28">
            <w:pPr>
              <w:pStyle w:val="Brdtext"/>
              <w:rPr>
                <w:i/>
              </w:rPr>
            </w:pPr>
            <w:r>
              <w:rPr>
                <w:i/>
              </w:rPr>
              <w:t>6 a </w:t>
            </w:r>
            <w:r w:rsidRPr="00574282">
              <w:rPr>
                <w:i/>
              </w:rPr>
              <w:t>§</w:t>
            </w:r>
          </w:p>
        </w:tc>
      </w:tr>
      <w:tr w:rsidR="0075209B" w14:paraId="73D2468C" w14:textId="77777777" w:rsidTr="00A102A2">
        <w:tc>
          <w:tcPr>
            <w:tcW w:w="2500" w:type="pct"/>
            <w:shd w:val="clear" w:color="auto" w:fill="auto"/>
            <w:tcMar>
              <w:left w:w="0" w:type="dxa"/>
            </w:tcMar>
          </w:tcPr>
          <w:p w14:paraId="5D38EFCB" w14:textId="315D95E4" w:rsidR="0075209B" w:rsidRDefault="0075209B" w:rsidP="00C9671D">
            <w:pPr>
              <w:pStyle w:val="Brdtextmedindrag"/>
            </w:pPr>
          </w:p>
        </w:tc>
        <w:tc>
          <w:tcPr>
            <w:tcW w:w="2500" w:type="pct"/>
            <w:shd w:val="clear" w:color="auto" w:fill="auto"/>
            <w:tcMar>
              <w:right w:w="0" w:type="dxa"/>
            </w:tcMar>
          </w:tcPr>
          <w:p w14:paraId="6C5429BE" w14:textId="618B8733" w:rsidR="0075209B" w:rsidRPr="004E0F7F" w:rsidRDefault="00956788" w:rsidP="004E0F7F">
            <w:pPr>
              <w:pStyle w:val="Brdtextmedindrag"/>
              <w:rPr>
                <w:i/>
                <w:iCs/>
              </w:rPr>
            </w:pPr>
            <w:r w:rsidRPr="0017575A">
              <w:rPr>
                <w:i/>
              </w:rPr>
              <w:t>Om ett utländskt tjänste</w:t>
            </w:r>
            <w:r w:rsidR="00C006FB">
              <w:rPr>
                <w:i/>
                <w:iCs/>
              </w:rPr>
              <w:softHyphen/>
            </w:r>
            <w:r w:rsidRPr="0017575A">
              <w:rPr>
                <w:i/>
              </w:rPr>
              <w:t>pensions</w:t>
            </w:r>
            <w:r w:rsidR="00C006FB">
              <w:rPr>
                <w:i/>
                <w:iCs/>
              </w:rPr>
              <w:softHyphen/>
            </w:r>
            <w:r w:rsidRPr="0017575A">
              <w:rPr>
                <w:i/>
              </w:rPr>
              <w:t>institut överträder den i Sverige tillämpliga social- och arbets</w:t>
            </w:r>
            <w:r w:rsidR="00C006FB">
              <w:rPr>
                <w:i/>
                <w:iCs/>
              </w:rPr>
              <w:softHyphen/>
            </w:r>
            <w:r w:rsidRPr="0017575A">
              <w:rPr>
                <w:i/>
              </w:rPr>
              <w:t>marknads</w:t>
            </w:r>
            <w:r w:rsidR="00C006FB">
              <w:rPr>
                <w:i/>
                <w:iCs/>
              </w:rPr>
              <w:softHyphen/>
            </w:r>
            <w:r w:rsidRPr="0017575A">
              <w:rPr>
                <w:i/>
              </w:rPr>
              <w:t>lagstiftningen på tjänste</w:t>
            </w:r>
            <w:r w:rsidR="00C006FB">
              <w:rPr>
                <w:i/>
                <w:iCs/>
              </w:rPr>
              <w:softHyphen/>
            </w:r>
            <w:r w:rsidRPr="0017575A">
              <w:rPr>
                <w:i/>
              </w:rPr>
              <w:t>pensions</w:t>
            </w:r>
            <w:r w:rsidRPr="0017575A">
              <w:rPr>
                <w:i/>
              </w:rPr>
              <w:softHyphen/>
              <w:t>området eller de be</w:t>
            </w:r>
            <w:r w:rsidRPr="0017575A">
              <w:rPr>
                <w:i/>
              </w:rPr>
              <w:softHyphen/>
              <w:t>stäm</w:t>
            </w:r>
            <w:r w:rsidR="0010088B">
              <w:rPr>
                <w:i/>
              </w:rPr>
              <w:softHyphen/>
            </w:r>
            <w:r w:rsidRPr="0017575A">
              <w:rPr>
                <w:i/>
              </w:rPr>
              <w:t xml:space="preserve">melser om information som gäller </w:t>
            </w:r>
            <w:r w:rsidR="00C006FB" w:rsidRPr="00F11BD0">
              <w:rPr>
                <w:i/>
                <w:iCs/>
              </w:rPr>
              <w:t>för tjänstepensionsinstitut</w:t>
            </w:r>
            <w:r w:rsidR="00C006FB" w:rsidRPr="004E0F7F">
              <w:rPr>
                <w:i/>
                <w:iCs/>
              </w:rPr>
              <w:t xml:space="preserve"> </w:t>
            </w:r>
            <w:r w:rsidRPr="0017575A">
              <w:rPr>
                <w:i/>
              </w:rPr>
              <w:t>här i landet, ska Finans</w:t>
            </w:r>
            <w:r w:rsidR="00C006FB">
              <w:rPr>
                <w:i/>
                <w:iCs/>
              </w:rPr>
              <w:softHyphen/>
            </w:r>
            <w:r w:rsidRPr="0017575A">
              <w:rPr>
                <w:i/>
              </w:rPr>
              <w:t>inspek</w:t>
            </w:r>
            <w:r w:rsidR="00C006FB">
              <w:rPr>
                <w:i/>
                <w:iCs/>
              </w:rPr>
              <w:softHyphen/>
            </w:r>
            <w:r w:rsidRPr="0017575A">
              <w:rPr>
                <w:i/>
              </w:rPr>
              <w:t>tionen genast underrätta den be</w:t>
            </w:r>
            <w:r w:rsidR="00C006FB">
              <w:rPr>
                <w:i/>
                <w:iCs/>
              </w:rPr>
              <w:softHyphen/>
            </w:r>
            <w:r w:rsidRPr="0017575A">
              <w:rPr>
                <w:i/>
              </w:rPr>
              <w:t>höriga myndigheten i institutets hemland.</w:t>
            </w:r>
          </w:p>
        </w:tc>
      </w:tr>
      <w:tr w:rsidR="0075209B" w14:paraId="78E4CDB3" w14:textId="77777777" w:rsidTr="00A102A2">
        <w:tc>
          <w:tcPr>
            <w:tcW w:w="2500" w:type="pct"/>
            <w:shd w:val="clear" w:color="auto" w:fill="auto"/>
            <w:tcMar>
              <w:left w:w="0" w:type="dxa"/>
            </w:tcMar>
          </w:tcPr>
          <w:p w14:paraId="64083585" w14:textId="77777777" w:rsidR="0075209B" w:rsidRDefault="0075209B" w:rsidP="00C9671D">
            <w:pPr>
              <w:pStyle w:val="Brdtextmedindrag"/>
            </w:pPr>
          </w:p>
        </w:tc>
        <w:tc>
          <w:tcPr>
            <w:tcW w:w="2500" w:type="pct"/>
            <w:shd w:val="clear" w:color="auto" w:fill="auto"/>
            <w:tcMar>
              <w:right w:w="0" w:type="dxa"/>
            </w:tcMar>
          </w:tcPr>
          <w:p w14:paraId="29FA0D81" w14:textId="4A0B061C" w:rsidR="0075209B" w:rsidRPr="004E0F7F" w:rsidRDefault="00956788" w:rsidP="004E0F7F">
            <w:pPr>
              <w:pStyle w:val="Brdtextmedindrag"/>
              <w:rPr>
                <w:i/>
                <w:iCs/>
              </w:rPr>
            </w:pPr>
            <w:r w:rsidRPr="0017575A">
              <w:rPr>
                <w:i/>
              </w:rPr>
              <w:t xml:space="preserve">Om </w:t>
            </w:r>
            <w:r w:rsidR="00364476">
              <w:rPr>
                <w:i/>
              </w:rPr>
              <w:t>det</w:t>
            </w:r>
            <w:r w:rsidR="00364476" w:rsidRPr="0017575A">
              <w:rPr>
                <w:i/>
              </w:rPr>
              <w:t xml:space="preserve"> </w:t>
            </w:r>
            <w:r w:rsidRPr="0017575A">
              <w:rPr>
                <w:i/>
              </w:rPr>
              <w:t>utländsk</w:t>
            </w:r>
            <w:r w:rsidR="00364476">
              <w:rPr>
                <w:i/>
              </w:rPr>
              <w:t>a</w:t>
            </w:r>
            <w:r w:rsidRPr="0017575A">
              <w:rPr>
                <w:i/>
              </w:rPr>
              <w:t xml:space="preserve"> tjänste</w:t>
            </w:r>
            <w:r w:rsidR="00C006FB">
              <w:rPr>
                <w:i/>
                <w:iCs/>
              </w:rPr>
              <w:softHyphen/>
            </w:r>
            <w:r w:rsidRPr="0017575A">
              <w:rPr>
                <w:i/>
              </w:rPr>
              <w:t>pensions</w:t>
            </w:r>
            <w:r w:rsidR="00C006FB">
              <w:rPr>
                <w:i/>
                <w:iCs/>
              </w:rPr>
              <w:softHyphen/>
            </w:r>
            <w:r w:rsidRPr="0017575A">
              <w:rPr>
                <w:i/>
              </w:rPr>
              <w:t>institut</w:t>
            </w:r>
            <w:r w:rsidR="00364476">
              <w:rPr>
                <w:i/>
              </w:rPr>
              <w:t>et</w:t>
            </w:r>
            <w:r w:rsidRPr="0017575A">
              <w:rPr>
                <w:i/>
              </w:rPr>
              <w:t>, trots de åtgärder som vidtagits av den behöriga myndig</w:t>
            </w:r>
            <w:r w:rsidR="00C006FB">
              <w:rPr>
                <w:i/>
                <w:iCs/>
              </w:rPr>
              <w:softHyphen/>
            </w:r>
            <w:r w:rsidRPr="0017575A">
              <w:rPr>
                <w:i/>
              </w:rPr>
              <w:t>heten i hemlandet, fortsätter att överträda sådana bestämmelser som anges i första stycket, får Finansinspektionen förbjuda insti</w:t>
            </w:r>
            <w:r w:rsidR="00C006FB">
              <w:rPr>
                <w:i/>
                <w:iCs/>
              </w:rPr>
              <w:softHyphen/>
            </w:r>
            <w:r w:rsidRPr="0017575A">
              <w:rPr>
                <w:i/>
              </w:rPr>
              <w:t>tutet att fortsätta sin mark</w:t>
            </w:r>
            <w:r w:rsidR="00C006FB">
              <w:rPr>
                <w:i/>
                <w:iCs/>
              </w:rPr>
              <w:softHyphen/>
            </w:r>
            <w:r w:rsidRPr="0017575A">
              <w:rPr>
                <w:i/>
              </w:rPr>
              <w:t>nads</w:t>
            </w:r>
            <w:r w:rsidR="00C006FB">
              <w:rPr>
                <w:i/>
                <w:iCs/>
              </w:rPr>
              <w:softHyphen/>
            </w:r>
            <w:r w:rsidRPr="0017575A">
              <w:rPr>
                <w:i/>
              </w:rPr>
              <w:t>föring och att ingå nya avtal om tjänstepension som ska fullgöras här i landet.</w:t>
            </w:r>
          </w:p>
        </w:tc>
      </w:tr>
      <w:tr w:rsidR="00AA64F8" w14:paraId="32456644" w14:textId="77777777" w:rsidTr="00A102A2">
        <w:tc>
          <w:tcPr>
            <w:tcW w:w="2500" w:type="pct"/>
            <w:shd w:val="clear" w:color="auto" w:fill="auto"/>
            <w:tcMar>
              <w:left w:w="0" w:type="dxa"/>
            </w:tcMar>
          </w:tcPr>
          <w:p w14:paraId="60584CEC" w14:textId="77777777" w:rsidR="00AA64F8" w:rsidRDefault="00AA64F8" w:rsidP="00C9671D">
            <w:pPr>
              <w:pStyle w:val="Brdtextmedindrag"/>
            </w:pPr>
          </w:p>
        </w:tc>
        <w:tc>
          <w:tcPr>
            <w:tcW w:w="2500" w:type="pct"/>
            <w:shd w:val="clear" w:color="auto" w:fill="auto"/>
            <w:tcMar>
              <w:right w:w="0" w:type="dxa"/>
            </w:tcMar>
          </w:tcPr>
          <w:p w14:paraId="368BF511" w14:textId="093352DA" w:rsidR="00AA64F8" w:rsidRPr="004E0F7F" w:rsidRDefault="00956788" w:rsidP="004E0F7F">
            <w:pPr>
              <w:pStyle w:val="Brdtextmedindrag"/>
              <w:rPr>
                <w:i/>
                <w:iCs/>
              </w:rPr>
            </w:pPr>
            <w:r w:rsidRPr="0017575A">
              <w:rPr>
                <w:i/>
              </w:rPr>
              <w:t>Finansinspektionen ska, innan inspektionen meddelar ett förbud</w:t>
            </w:r>
            <w:r w:rsidR="00083C37">
              <w:rPr>
                <w:i/>
                <w:iCs/>
              </w:rPr>
              <w:t xml:space="preserve">, </w:t>
            </w:r>
            <w:r w:rsidRPr="0017575A">
              <w:rPr>
                <w:i/>
              </w:rPr>
              <w:t>underrätta den behöriga myndig</w:t>
            </w:r>
            <w:r w:rsidR="00C006FB">
              <w:rPr>
                <w:i/>
                <w:iCs/>
              </w:rPr>
              <w:softHyphen/>
            </w:r>
            <w:r w:rsidRPr="0017575A">
              <w:rPr>
                <w:i/>
              </w:rPr>
              <w:t>heten i tjänstepensions</w:t>
            </w:r>
            <w:r w:rsidR="00C006FB">
              <w:rPr>
                <w:i/>
                <w:iCs/>
              </w:rPr>
              <w:softHyphen/>
            </w:r>
            <w:r w:rsidRPr="0017575A">
              <w:rPr>
                <w:i/>
              </w:rPr>
              <w:t>institutets hemland.</w:t>
            </w:r>
          </w:p>
        </w:tc>
      </w:tr>
      <w:tr w:rsidR="0075209B" w14:paraId="2B30A6BE" w14:textId="77777777" w:rsidTr="00A102A2">
        <w:tc>
          <w:tcPr>
            <w:tcW w:w="2500" w:type="pct"/>
            <w:shd w:val="clear" w:color="auto" w:fill="auto"/>
            <w:tcMar>
              <w:left w:w="0" w:type="dxa"/>
            </w:tcMar>
          </w:tcPr>
          <w:p w14:paraId="407BBC04" w14:textId="77777777" w:rsidR="0075209B" w:rsidRDefault="0075209B" w:rsidP="00C9671D">
            <w:pPr>
              <w:pStyle w:val="Brdtextmedindrag"/>
            </w:pPr>
          </w:p>
        </w:tc>
        <w:tc>
          <w:tcPr>
            <w:tcW w:w="2500" w:type="pct"/>
            <w:shd w:val="clear" w:color="auto" w:fill="auto"/>
            <w:tcMar>
              <w:right w:w="0" w:type="dxa"/>
            </w:tcMar>
          </w:tcPr>
          <w:p w14:paraId="65E8B33A" w14:textId="4BB6044C" w:rsidR="0075209B" w:rsidRPr="004E0F7F" w:rsidRDefault="00956788" w:rsidP="004E0F7F">
            <w:pPr>
              <w:pStyle w:val="Brdtextmedindrag"/>
              <w:rPr>
                <w:i/>
                <w:iCs/>
              </w:rPr>
            </w:pPr>
            <w:r w:rsidRPr="0017575A" w:rsidDel="00D05D53">
              <w:rPr>
                <w:i/>
              </w:rPr>
              <w:t xml:space="preserve">Ett förbud får meddelas först </w:t>
            </w:r>
            <w:r w:rsidR="00C02483">
              <w:rPr>
                <w:i/>
                <w:iCs/>
              </w:rPr>
              <w:t>sedan</w:t>
            </w:r>
            <w:r w:rsidR="00106F88">
              <w:rPr>
                <w:i/>
                <w:iCs/>
              </w:rPr>
              <w:t xml:space="preserve"> </w:t>
            </w:r>
            <w:r w:rsidRPr="0017575A" w:rsidDel="00D05D53">
              <w:rPr>
                <w:i/>
              </w:rPr>
              <w:t>Finansinspektionen har före</w:t>
            </w:r>
            <w:r w:rsidR="00C006FB">
              <w:rPr>
                <w:i/>
                <w:iCs/>
              </w:rPr>
              <w:softHyphen/>
            </w:r>
            <w:r w:rsidRPr="0017575A" w:rsidDel="00D05D53">
              <w:rPr>
                <w:i/>
              </w:rPr>
              <w:t xml:space="preserve">lagt </w:t>
            </w:r>
            <w:r w:rsidRPr="0017575A">
              <w:rPr>
                <w:i/>
              </w:rPr>
              <w:t>tjänste</w:t>
            </w:r>
            <w:r w:rsidRPr="0017575A">
              <w:rPr>
                <w:i/>
              </w:rPr>
              <w:softHyphen/>
              <w:t>pensions</w:t>
            </w:r>
            <w:r w:rsidRPr="0017575A">
              <w:rPr>
                <w:i/>
              </w:rPr>
              <w:softHyphen/>
              <w:t>institutet</w:t>
            </w:r>
            <w:r w:rsidRPr="0017575A" w:rsidDel="00D05D53">
              <w:rPr>
                <w:i/>
              </w:rPr>
              <w:t xml:space="preserve"> att vidta rättelse, om inte motsvarande åtgärd har vidtagits av den be</w:t>
            </w:r>
            <w:r w:rsidR="00D11558">
              <w:rPr>
                <w:i/>
                <w:iCs/>
              </w:rPr>
              <w:softHyphen/>
            </w:r>
            <w:r w:rsidRPr="0017575A" w:rsidDel="00D05D53">
              <w:rPr>
                <w:i/>
              </w:rPr>
              <w:t>höriga myndigheten i</w:t>
            </w:r>
            <w:r w:rsidRPr="0017575A">
              <w:rPr>
                <w:i/>
              </w:rPr>
              <w:t xml:space="preserve"> institutets</w:t>
            </w:r>
            <w:r w:rsidRPr="0017575A" w:rsidDel="00D05D53">
              <w:rPr>
                <w:i/>
              </w:rPr>
              <w:t xml:space="preserve"> hemland.</w:t>
            </w:r>
          </w:p>
        </w:tc>
      </w:tr>
    </w:tbl>
    <w:p w14:paraId="1C4B3756" w14:textId="2B36A550" w:rsidR="00EF12DA" w:rsidRDefault="00EF12DA" w:rsidP="00D30DD1">
      <w:pPr>
        <w:pStyle w:val="Brdtextmedindrag"/>
        <w:ind w:firstLine="0"/>
      </w:pPr>
    </w:p>
    <w:p w14:paraId="0C96AB92" w14:textId="77777777" w:rsidR="00EF12DA" w:rsidRPr="00410381" w:rsidRDefault="00EF12DA" w:rsidP="00455A28">
      <w:pPr>
        <w:pStyle w:val="Brdtext"/>
        <w:jc w:val="center"/>
        <w:rPr>
          <w:b/>
        </w:rPr>
      </w:pPr>
      <w:r w:rsidRPr="00410381">
        <w:rPr>
          <w:b/>
        </w:rPr>
        <w:lastRenderedPageBreak/>
        <w:t>8</w:t>
      </w:r>
      <w:r>
        <w:rPr>
          <w:b/>
        </w:rPr>
        <w:t> kap.</w:t>
      </w:r>
    </w:p>
    <w:p w14:paraId="0B40C4E7" w14:textId="77777777" w:rsidR="00EF12DA" w:rsidRDefault="00EF12DA" w:rsidP="00EF12DA">
      <w:pPr>
        <w:pStyle w:val="Brdtext"/>
        <w:jc w:val="center"/>
      </w:pPr>
      <w:r>
        <w:t>1 a §</w:t>
      </w:r>
      <w:r>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EF12DA" w14:paraId="3DA48C38" w14:textId="77777777" w:rsidTr="002C6F01">
        <w:tc>
          <w:tcPr>
            <w:tcW w:w="2500" w:type="pct"/>
            <w:shd w:val="clear" w:color="auto" w:fill="auto"/>
            <w:tcMar>
              <w:left w:w="0" w:type="dxa"/>
            </w:tcMar>
          </w:tcPr>
          <w:p w14:paraId="4ECE829F" w14:textId="77777777" w:rsidR="00EF12DA" w:rsidRDefault="00EF12DA" w:rsidP="002C6F01">
            <w:pPr>
              <w:pStyle w:val="Brdtextmedindrag"/>
            </w:pPr>
            <w:r>
              <w:t xml:space="preserve">Information till försäkringstagare och dem som erbjuds att teckna en försäkring </w:t>
            </w:r>
            <w:r w:rsidRPr="0044013E">
              <w:rPr>
                <w:i/>
              </w:rPr>
              <w:t>skall</w:t>
            </w:r>
            <w:r>
              <w:t xml:space="preserve"> vara anpassad efter försäkringens art och tydligt visa försäkringens villkor och värde</w:t>
            </w:r>
            <w:r>
              <w:softHyphen/>
              <w:t>utveckling. Även andra ersättnings</w:t>
            </w:r>
            <w:r>
              <w:softHyphen/>
              <w:t>berättigade på grund av försäk</w:t>
            </w:r>
            <w:r>
              <w:softHyphen/>
              <w:t xml:space="preserve">ringar </w:t>
            </w:r>
            <w:r w:rsidRPr="0044013E">
              <w:rPr>
                <w:i/>
              </w:rPr>
              <w:t>skall</w:t>
            </w:r>
            <w:r>
              <w:t xml:space="preserve"> ges den information de behöver. </w:t>
            </w:r>
            <w:r w:rsidRPr="00736FBB">
              <w:rPr>
                <w:i/>
              </w:rPr>
              <w:t>I fråga om tjänste</w:t>
            </w:r>
            <w:r w:rsidRPr="00736FBB">
              <w:rPr>
                <w:i/>
              </w:rPr>
              <w:softHyphen/>
              <w:t>pensionsförsäkring skall informa</w:t>
            </w:r>
            <w:r w:rsidRPr="00736FBB">
              <w:rPr>
                <w:i/>
              </w:rPr>
              <w:softHyphen/>
              <w:t>tionen innehålla uppgifter om försäkringsgivaren och dennes verksamhet samt om de överens</w:t>
            </w:r>
            <w:r w:rsidRPr="00736FBB">
              <w:rPr>
                <w:i/>
              </w:rPr>
              <w:softHyphen/>
              <w:t>kommelser som ligger till grund för försäkringarna.</w:t>
            </w:r>
          </w:p>
        </w:tc>
        <w:tc>
          <w:tcPr>
            <w:tcW w:w="2500" w:type="pct"/>
            <w:shd w:val="clear" w:color="auto" w:fill="auto"/>
            <w:tcMar>
              <w:right w:w="0" w:type="dxa"/>
            </w:tcMar>
          </w:tcPr>
          <w:p w14:paraId="6375EA25" w14:textId="77777777" w:rsidR="00EF12DA" w:rsidRDefault="00EF12DA" w:rsidP="002C6F01">
            <w:pPr>
              <w:pStyle w:val="Brdtextmedindrag"/>
            </w:pPr>
            <w:r>
              <w:t xml:space="preserve">Information till försäkringstagare och dem som erbjuds att teckna en försäkring </w:t>
            </w:r>
            <w:r w:rsidRPr="0044013E">
              <w:rPr>
                <w:i/>
              </w:rPr>
              <w:t>ska</w:t>
            </w:r>
            <w:r>
              <w:t xml:space="preserve"> vara anpassad efter försäkringens art och tydligt visa försäkringens villkor och värde</w:t>
            </w:r>
            <w:r>
              <w:softHyphen/>
              <w:t>utveckling. Även andra ersättnings</w:t>
            </w:r>
            <w:r>
              <w:softHyphen/>
              <w:t>berättigade på grund av försäk</w:t>
            </w:r>
            <w:r>
              <w:softHyphen/>
              <w:t xml:space="preserve">ringar </w:t>
            </w:r>
            <w:r w:rsidRPr="0044013E">
              <w:rPr>
                <w:i/>
              </w:rPr>
              <w:t>ska</w:t>
            </w:r>
            <w:r>
              <w:t xml:space="preserve"> ges den information de behöver.</w:t>
            </w:r>
          </w:p>
        </w:tc>
      </w:tr>
      <w:tr w:rsidR="00EF12DA" w14:paraId="5561F41E" w14:textId="77777777" w:rsidTr="002C6F01">
        <w:tc>
          <w:tcPr>
            <w:tcW w:w="2500" w:type="pct"/>
            <w:shd w:val="clear" w:color="auto" w:fill="auto"/>
            <w:tcMar>
              <w:left w:w="0" w:type="dxa"/>
            </w:tcMar>
          </w:tcPr>
          <w:p w14:paraId="6CA42711" w14:textId="77777777" w:rsidR="00EF12DA" w:rsidRDefault="00EF12DA" w:rsidP="002C6F01">
            <w:pPr>
              <w:pStyle w:val="Brdtextmedindrag"/>
            </w:pPr>
            <w:r>
              <w:t xml:space="preserve">Regeringen eller den myndighet som regeringen bestämmer får meddela </w:t>
            </w:r>
            <w:r w:rsidRPr="0044013E">
              <w:rPr>
                <w:i/>
              </w:rPr>
              <w:t>närmare</w:t>
            </w:r>
            <w:r>
              <w:t xml:space="preserve"> föreskrifter om vilken information </w:t>
            </w:r>
            <w:r w:rsidRPr="00C32B65">
              <w:rPr>
                <w:i/>
              </w:rPr>
              <w:t>som</w:t>
            </w:r>
            <w:r>
              <w:t xml:space="preserve"> en försäkringsgivare </w:t>
            </w:r>
            <w:r w:rsidRPr="0044013E">
              <w:rPr>
                <w:i/>
              </w:rPr>
              <w:t>skall</w:t>
            </w:r>
            <w:r>
              <w:t xml:space="preserve"> lämna till försäkringstagarna, andra ersätt</w:t>
            </w:r>
            <w:r>
              <w:softHyphen/>
              <w:t>ningsberättigade på grund av för</w:t>
            </w:r>
            <w:r>
              <w:softHyphen/>
              <w:t>säkringarna och till dem som erbjuds att teckna en försäkring hos försäkringsgivaren.</w:t>
            </w:r>
          </w:p>
        </w:tc>
        <w:tc>
          <w:tcPr>
            <w:tcW w:w="2500" w:type="pct"/>
            <w:shd w:val="clear" w:color="auto" w:fill="auto"/>
            <w:tcMar>
              <w:right w:w="0" w:type="dxa"/>
            </w:tcMar>
          </w:tcPr>
          <w:p w14:paraId="707BB880" w14:textId="77777777" w:rsidR="00EF12DA" w:rsidRDefault="00EF12DA" w:rsidP="002C6F01">
            <w:pPr>
              <w:pStyle w:val="Brdtextmedindrag"/>
            </w:pPr>
            <w:r>
              <w:t>Regeringen eller den myndighet som regeringen bestämmer får meddela föreskrifter om vilken information en försäkrings</w:t>
            </w:r>
            <w:r>
              <w:softHyphen/>
              <w:t xml:space="preserve">givare </w:t>
            </w:r>
            <w:r w:rsidRPr="0044013E">
              <w:rPr>
                <w:i/>
              </w:rPr>
              <w:t>ska</w:t>
            </w:r>
            <w:r>
              <w:t xml:space="preserve"> lämna till försäkrings</w:t>
            </w:r>
            <w:r>
              <w:softHyphen/>
              <w:t>tagarna, andra ersättnings</w:t>
            </w:r>
            <w:r>
              <w:softHyphen/>
              <w:t>berättigade på grund av försäk</w:t>
            </w:r>
            <w:r>
              <w:softHyphen/>
              <w:t>ringarna och till dem som erbjuds att teckna en försäkring hos försäkringsgivaren.</w:t>
            </w:r>
          </w:p>
        </w:tc>
      </w:tr>
    </w:tbl>
    <w:p w14:paraId="29DF1936" w14:textId="2B0EEED6" w:rsidR="00EF12DA" w:rsidRPr="00811E52" w:rsidRDefault="00B90803" w:rsidP="00B90803">
      <w:pPr>
        <w:pStyle w:val="Slutstreck"/>
      </w:pPr>
      <w:r w:rsidRPr="00811E52">
        <w:t>                      </w:t>
      </w:r>
    </w:p>
    <w:p w14:paraId="6ED6FF30" w14:textId="77777777" w:rsidR="00EF12DA" w:rsidRDefault="00EF12DA" w:rsidP="00EF12DA">
      <w:pPr>
        <w:pStyle w:val="Brdtextmedindrag"/>
      </w:pPr>
      <w:r>
        <w:t>Denna lag träder i kraft den 1 juli 2020.</w:t>
      </w:r>
    </w:p>
    <w:p w14:paraId="47ACBBB3" w14:textId="524F6273" w:rsidR="00EF12DA" w:rsidRDefault="00EF12DA" w:rsidP="009C61A6">
      <w:pPr>
        <w:pStyle w:val="Brdtextmedindrag"/>
      </w:pPr>
    </w:p>
    <w:p w14:paraId="0025468E" w14:textId="77777777" w:rsidR="00EF12DA" w:rsidRDefault="00EF12DA" w:rsidP="009C61A6">
      <w:pPr>
        <w:pStyle w:val="Brdtextmedindrag"/>
        <w:sectPr w:rsidR="00EF12DA" w:rsidSect="00647F62">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p>
    <w:p w14:paraId="38FAC3F8" w14:textId="77777777" w:rsidR="00E458DB" w:rsidRDefault="00E458DB" w:rsidP="00E458DB">
      <w:pPr>
        <w:pStyle w:val="Rubrik2"/>
        <w:spacing w:before="0"/>
      </w:pPr>
      <w:bookmarkStart w:id="43" w:name="_Toc36022896"/>
      <w:r>
        <w:lastRenderedPageBreak/>
        <w:t xml:space="preserve">Förslag </w:t>
      </w:r>
      <w:r w:rsidRPr="00120D42">
        <w:t>till</w:t>
      </w:r>
      <w:r>
        <w:t xml:space="preserve"> lag om ändring i lagen (2004:575) om europabolag</w:t>
      </w:r>
      <w:bookmarkEnd w:id="43"/>
    </w:p>
    <w:p w14:paraId="073CD29F" w14:textId="77777777" w:rsidR="00E458DB" w:rsidRDefault="00E458DB" w:rsidP="00E458DB">
      <w:pPr>
        <w:pStyle w:val="Brdtext"/>
      </w:pPr>
      <w:r>
        <w:t>Härigenom föreskrivs att 7, 9 a, 15 och 26 a §§ och rubriken närmast före 9 a § lagen (2004:575) om europabolag ska ha följande lydelse.</w:t>
      </w:r>
    </w:p>
    <w:p w14:paraId="4368C2DA" w14:textId="77777777" w:rsidR="00E458DB" w:rsidRDefault="00E458DB" w:rsidP="00E458D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458DB" w:rsidRPr="005B0E77" w14:paraId="62BBD2DC" w14:textId="77777777" w:rsidTr="002C6F01">
        <w:tc>
          <w:tcPr>
            <w:tcW w:w="2500" w:type="pct"/>
            <w:shd w:val="clear" w:color="auto" w:fill="auto"/>
            <w:tcMar>
              <w:left w:w="0" w:type="dxa"/>
            </w:tcMar>
          </w:tcPr>
          <w:p w14:paraId="2507FBAA" w14:textId="77777777" w:rsidR="00E458DB" w:rsidRPr="005B0E77" w:rsidRDefault="00E458DB" w:rsidP="002C6F01">
            <w:pPr>
              <w:pStyle w:val="Brdtext"/>
              <w:rPr>
                <w:i/>
              </w:rPr>
            </w:pPr>
            <w:r w:rsidRPr="005B0E77">
              <w:rPr>
                <w:i/>
              </w:rPr>
              <w:t>Nuvarande lydelse</w:t>
            </w:r>
          </w:p>
        </w:tc>
        <w:tc>
          <w:tcPr>
            <w:tcW w:w="2500" w:type="pct"/>
            <w:shd w:val="clear" w:color="auto" w:fill="auto"/>
            <w:tcMar>
              <w:right w:w="0" w:type="dxa"/>
            </w:tcMar>
          </w:tcPr>
          <w:p w14:paraId="3E4E73C3" w14:textId="77777777" w:rsidR="00E458DB" w:rsidRPr="005B0E77" w:rsidRDefault="00E458DB" w:rsidP="002C6F01">
            <w:pPr>
              <w:pStyle w:val="Brdtext"/>
              <w:rPr>
                <w:i/>
              </w:rPr>
            </w:pPr>
            <w:r w:rsidRPr="005B0E77">
              <w:rPr>
                <w:i/>
              </w:rPr>
              <w:t>Föreslagen lydelse</w:t>
            </w:r>
          </w:p>
        </w:tc>
      </w:tr>
    </w:tbl>
    <w:p w14:paraId="5A9525A6" w14:textId="77777777" w:rsidR="00E458DB" w:rsidRDefault="00E458DB" w:rsidP="00E458DB">
      <w:pPr>
        <w:pStyle w:val="Brdtext"/>
        <w:spacing w:before="230"/>
        <w:jc w:val="center"/>
      </w:pPr>
      <w:r>
        <w:t>7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E458DB" w14:paraId="51D9792C" w14:textId="77777777" w:rsidTr="00A102A2">
        <w:tc>
          <w:tcPr>
            <w:tcW w:w="2500" w:type="pct"/>
            <w:shd w:val="clear" w:color="auto" w:fill="auto"/>
            <w:tcMar>
              <w:left w:w="0" w:type="dxa"/>
            </w:tcMar>
          </w:tcPr>
          <w:p w14:paraId="26D24871" w14:textId="77777777" w:rsidR="00E458DB" w:rsidRDefault="00E458DB" w:rsidP="002C6F01">
            <w:pPr>
              <w:pStyle w:val="Brdtextmedindrag"/>
            </w:pPr>
            <w:r>
              <w:t>Bolagsverket ska föra ett register över europabolag (europabolags</w:t>
            </w:r>
            <w:r>
              <w:softHyphen/>
              <w:t>registret). I fråga om registrering i europa</w:t>
            </w:r>
            <w:r>
              <w:softHyphen/>
              <w:t>bolagsregistret tillämpas bestäm</w:t>
            </w:r>
            <w:r>
              <w:softHyphen/>
              <w:t>melserna i aktiebolagslagen (2005:551) och andra författningar om registrering i aktiebolags</w:t>
            </w:r>
            <w:r>
              <w:softHyphen/>
              <w:t>registret eller, om europabolaget driver bankrörelse</w:t>
            </w:r>
            <w:r w:rsidRPr="0093269C">
              <w:rPr>
                <w:i/>
              </w:rPr>
              <w:t xml:space="preserve"> eller försäk</w:t>
            </w:r>
            <w:r w:rsidRPr="0093269C">
              <w:rPr>
                <w:i/>
              </w:rPr>
              <w:softHyphen/>
              <w:t>rings</w:t>
            </w:r>
            <w:r w:rsidRPr="0093269C">
              <w:rPr>
                <w:i/>
              </w:rPr>
              <w:softHyphen/>
              <w:t>rörelse</w:t>
            </w:r>
            <w:r>
              <w:t>, bank</w:t>
            </w:r>
            <w:r>
              <w:softHyphen/>
              <w:t>registret</w:t>
            </w:r>
            <w:r w:rsidRPr="0093269C">
              <w:rPr>
                <w:i/>
              </w:rPr>
              <w:t xml:space="preserve"> respek</w:t>
            </w:r>
            <w:r w:rsidRPr="0093269C">
              <w:rPr>
                <w:i/>
              </w:rPr>
              <w:softHyphen/>
              <w:t>tive försäkrings</w:t>
            </w:r>
            <w:r w:rsidRPr="0093269C">
              <w:rPr>
                <w:i/>
              </w:rPr>
              <w:softHyphen/>
              <w:t>registret</w:t>
            </w:r>
            <w:r>
              <w:t>. Om en arbets</w:t>
            </w:r>
            <w:r>
              <w:softHyphen/>
              <w:t>tagar</w:t>
            </w:r>
            <w:r>
              <w:softHyphen/>
              <w:t>rep</w:t>
            </w:r>
            <w:r>
              <w:softHyphen/>
              <w:t>resentant har utsetts enligt lagen (2004:559) om arbets</w:t>
            </w:r>
            <w:r>
              <w:softHyphen/>
              <w:t>tagar</w:t>
            </w:r>
            <w:r>
              <w:softHyphen/>
              <w:t>inflytande i europabolag, ska även detta registreras.</w:t>
            </w:r>
          </w:p>
        </w:tc>
        <w:tc>
          <w:tcPr>
            <w:tcW w:w="2500" w:type="pct"/>
            <w:shd w:val="clear" w:color="auto" w:fill="auto"/>
            <w:tcMar>
              <w:right w:w="0" w:type="dxa"/>
            </w:tcMar>
          </w:tcPr>
          <w:p w14:paraId="6C31E98B" w14:textId="751763E4" w:rsidR="00E458DB" w:rsidRDefault="00E458DB" w:rsidP="002C6F01">
            <w:pPr>
              <w:pStyle w:val="Brdtextmedindrag"/>
            </w:pPr>
            <w:r>
              <w:t>Bolagsverket ska föra ett register över europabolag (europabolags</w:t>
            </w:r>
            <w:r>
              <w:softHyphen/>
              <w:t>registret). I fråga om registrering i europa</w:t>
            </w:r>
            <w:r>
              <w:softHyphen/>
              <w:t>bolagsregistret tillämpas bestäm</w:t>
            </w:r>
            <w:r>
              <w:softHyphen/>
              <w:t>melserna i aktiebolagslagen (2005:551) och andra författningar om registrering i aktiebolags</w:t>
            </w:r>
            <w:r>
              <w:softHyphen/>
              <w:t>registret eller, om europabolaget driver bankrörelse, bank</w:t>
            </w:r>
            <w:r>
              <w:softHyphen/>
              <w:t xml:space="preserve">registret. </w:t>
            </w:r>
            <w:r w:rsidRPr="0093269C">
              <w:rPr>
                <w:i/>
              </w:rPr>
              <w:t xml:space="preserve">Om europabolaget </w:t>
            </w:r>
            <w:r w:rsidR="00455A28">
              <w:rPr>
                <w:i/>
              </w:rPr>
              <w:t>är ett</w:t>
            </w:r>
            <w:r w:rsidRPr="0093269C">
              <w:rPr>
                <w:i/>
              </w:rPr>
              <w:t xml:space="preserve"> för</w:t>
            </w:r>
            <w:r w:rsidR="00455A28">
              <w:rPr>
                <w:i/>
              </w:rPr>
              <w:softHyphen/>
            </w:r>
            <w:r w:rsidRPr="0093269C">
              <w:rPr>
                <w:i/>
              </w:rPr>
              <w:t>säk</w:t>
            </w:r>
            <w:r w:rsidR="00455A28">
              <w:rPr>
                <w:i/>
              </w:rPr>
              <w:softHyphen/>
            </w:r>
            <w:r w:rsidRPr="0093269C">
              <w:rPr>
                <w:i/>
              </w:rPr>
              <w:t>ringsföre</w:t>
            </w:r>
            <w:r>
              <w:rPr>
                <w:i/>
              </w:rPr>
              <w:softHyphen/>
            </w:r>
            <w:r w:rsidRPr="0093269C">
              <w:rPr>
                <w:i/>
              </w:rPr>
              <w:t xml:space="preserve">tag eller </w:t>
            </w:r>
            <w:r w:rsidR="00455A28">
              <w:rPr>
                <w:i/>
              </w:rPr>
              <w:t>ett</w:t>
            </w:r>
            <w:r w:rsidRPr="0093269C">
              <w:rPr>
                <w:i/>
              </w:rPr>
              <w:t xml:space="preserve"> tjänste</w:t>
            </w:r>
            <w:r w:rsidR="00455A28">
              <w:rPr>
                <w:i/>
              </w:rPr>
              <w:softHyphen/>
            </w:r>
            <w:r w:rsidRPr="0093269C">
              <w:rPr>
                <w:i/>
              </w:rPr>
              <w:t>pen</w:t>
            </w:r>
            <w:r w:rsidR="00455A28">
              <w:rPr>
                <w:i/>
              </w:rPr>
              <w:softHyphen/>
            </w:r>
            <w:r w:rsidRPr="0093269C">
              <w:rPr>
                <w:i/>
              </w:rPr>
              <w:t>sionsföretag</w:t>
            </w:r>
            <w:r>
              <w:rPr>
                <w:i/>
              </w:rPr>
              <w:t>,</w:t>
            </w:r>
            <w:r w:rsidRPr="0093269C">
              <w:rPr>
                <w:i/>
              </w:rPr>
              <w:t xml:space="preserve"> tillämpas i stället be</w:t>
            </w:r>
            <w:r w:rsidR="00455A28">
              <w:rPr>
                <w:i/>
              </w:rPr>
              <w:softHyphen/>
            </w:r>
            <w:r w:rsidRPr="0093269C">
              <w:rPr>
                <w:i/>
              </w:rPr>
              <w:t xml:space="preserve">stämmelserna i aktiebolagslagen </w:t>
            </w:r>
            <w:r>
              <w:rPr>
                <w:i/>
              </w:rPr>
              <w:t>och</w:t>
            </w:r>
            <w:r w:rsidRPr="0093269C">
              <w:rPr>
                <w:i/>
              </w:rPr>
              <w:t xml:space="preserve"> andra för</w:t>
            </w:r>
            <w:r>
              <w:rPr>
                <w:i/>
              </w:rPr>
              <w:softHyphen/>
            </w:r>
            <w:r w:rsidRPr="0093269C">
              <w:rPr>
                <w:i/>
              </w:rPr>
              <w:t>fattningar om registrering i för</w:t>
            </w:r>
            <w:r>
              <w:rPr>
                <w:i/>
              </w:rPr>
              <w:softHyphen/>
            </w:r>
            <w:r w:rsidRPr="0093269C">
              <w:rPr>
                <w:i/>
              </w:rPr>
              <w:t>säkringsregistret.</w:t>
            </w:r>
            <w:r>
              <w:t xml:space="preserve"> Om en arbets</w:t>
            </w:r>
            <w:r>
              <w:softHyphen/>
              <w:t>tagar</w:t>
            </w:r>
            <w:r>
              <w:softHyphen/>
              <w:t>rep</w:t>
            </w:r>
            <w:r>
              <w:softHyphen/>
              <w:t>resentant har utsetts enligt lagen (2004:559) om arbets</w:t>
            </w:r>
            <w:r>
              <w:softHyphen/>
              <w:t>tagar</w:t>
            </w:r>
            <w:r>
              <w:softHyphen/>
              <w:t>inflytande i europa</w:t>
            </w:r>
            <w:r w:rsidR="00455A28">
              <w:softHyphen/>
            </w:r>
            <w:r>
              <w:t>bolag, ska även detta registreras.</w:t>
            </w:r>
          </w:p>
        </w:tc>
      </w:tr>
    </w:tbl>
    <w:p w14:paraId="1F0A7A9B" w14:textId="77777777" w:rsidR="00E458DB" w:rsidRDefault="00E458DB" w:rsidP="00E458DB">
      <w:pPr>
        <w:pStyle w:val="Brdtextmedindrag"/>
      </w:pPr>
      <w:r>
        <w:t xml:space="preserve">Regeringen eller den myndighet som regeringen bestämmer får meddela föreskrifter om </w:t>
      </w:r>
    </w:p>
    <w:p w14:paraId="700E5C2E" w14:textId="77777777" w:rsidR="00E458DB" w:rsidRDefault="00E458DB" w:rsidP="00E458DB">
      <w:pPr>
        <w:pStyle w:val="Brdtextmedindrag"/>
      </w:pPr>
      <w:r>
        <w:t>1. avgifter i ärenden om registrering enligt denna lag, och</w:t>
      </w:r>
    </w:p>
    <w:p w14:paraId="71F342AD" w14:textId="77777777" w:rsidR="00E458DB" w:rsidRDefault="00E458DB" w:rsidP="00E458DB">
      <w:pPr>
        <w:pStyle w:val="Brdtextmedindrag"/>
      </w:pPr>
      <w:r>
        <w:t>2. handläggningen av registreringsärenden.</w:t>
      </w:r>
    </w:p>
    <w:p w14:paraId="1C51CB54" w14:textId="77777777" w:rsidR="00E458DB" w:rsidRDefault="00E458DB" w:rsidP="00E458D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458DB" w14:paraId="15FA65B9" w14:textId="77777777" w:rsidTr="00A102A2">
        <w:tc>
          <w:tcPr>
            <w:tcW w:w="2500" w:type="pct"/>
            <w:shd w:val="clear" w:color="auto" w:fill="auto"/>
            <w:tcMar>
              <w:left w:w="0" w:type="dxa"/>
            </w:tcMar>
          </w:tcPr>
          <w:p w14:paraId="08F21F53" w14:textId="77777777" w:rsidR="00E458DB" w:rsidRPr="00053BEA" w:rsidRDefault="00E458DB" w:rsidP="002C6F01">
            <w:pPr>
              <w:pStyle w:val="Brdtextmedindrag"/>
              <w:ind w:firstLine="0"/>
              <w:jc w:val="left"/>
              <w:rPr>
                <w:i/>
                <w:u w:val="single"/>
              </w:rPr>
            </w:pPr>
            <w:r w:rsidRPr="00053BEA">
              <w:rPr>
                <w:i/>
                <w:u w:val="single"/>
              </w:rPr>
              <w:t>Särskilt om europabolag som driver försäkringsrörelse</w:t>
            </w:r>
          </w:p>
        </w:tc>
        <w:tc>
          <w:tcPr>
            <w:tcW w:w="2500" w:type="pct"/>
            <w:shd w:val="clear" w:color="auto" w:fill="auto"/>
            <w:tcMar>
              <w:right w:w="0" w:type="dxa"/>
            </w:tcMar>
          </w:tcPr>
          <w:p w14:paraId="4BA86368" w14:textId="34594681" w:rsidR="00E458DB" w:rsidRPr="00053BEA" w:rsidRDefault="00E458DB" w:rsidP="002C6F01">
            <w:pPr>
              <w:pStyle w:val="Brdtextmedindrag"/>
              <w:ind w:firstLine="0"/>
              <w:jc w:val="left"/>
              <w:rPr>
                <w:i/>
                <w:u w:val="single"/>
              </w:rPr>
            </w:pPr>
            <w:r w:rsidRPr="00053BEA">
              <w:rPr>
                <w:i/>
                <w:u w:val="single"/>
              </w:rPr>
              <w:t xml:space="preserve">Särskilt om europabolag som </w:t>
            </w:r>
            <w:r w:rsidR="00DA78C7">
              <w:rPr>
                <w:i/>
                <w:u w:val="single"/>
              </w:rPr>
              <w:t>är försäkringsföretag eller tjänstepensionsföretag</w:t>
            </w:r>
            <w:r w:rsidRPr="00AC2FA8">
              <w:rPr>
                <w:rStyle w:val="Fotnotsreferens"/>
              </w:rPr>
              <w:footnoteReference w:id="29"/>
            </w:r>
          </w:p>
        </w:tc>
      </w:tr>
    </w:tbl>
    <w:p w14:paraId="421D34FC" w14:textId="77777777" w:rsidR="00E458DB" w:rsidRDefault="00E458DB" w:rsidP="00E458DB">
      <w:pPr>
        <w:pStyle w:val="Brdtextmedindrag"/>
      </w:pPr>
    </w:p>
    <w:p w14:paraId="75868C06" w14:textId="77777777" w:rsidR="00E458DB" w:rsidRDefault="00E458DB" w:rsidP="00E458DB">
      <w:pPr>
        <w:pStyle w:val="Brdtextmedindrag"/>
        <w:jc w:val="center"/>
      </w:pPr>
      <w:r>
        <w:t>9 a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E458DB" w14:paraId="53D09753" w14:textId="77777777" w:rsidTr="00A102A2">
        <w:tc>
          <w:tcPr>
            <w:tcW w:w="2500" w:type="pct"/>
            <w:shd w:val="clear" w:color="auto" w:fill="auto"/>
            <w:tcMar>
              <w:left w:w="0" w:type="dxa"/>
            </w:tcMar>
          </w:tcPr>
          <w:p w14:paraId="45B6B246" w14:textId="7861F29A" w:rsidR="00E458DB" w:rsidRDefault="00E458DB" w:rsidP="002C6F01">
            <w:pPr>
              <w:pStyle w:val="Brdtextmedindrag"/>
            </w:pPr>
            <w:r w:rsidRPr="008B75EE">
              <w:t xml:space="preserve">När ett europabolag </w:t>
            </w:r>
            <w:r w:rsidRPr="00DA78C7">
              <w:t>som</w:t>
            </w:r>
            <w:r w:rsidRPr="00DA78C7">
              <w:rPr>
                <w:i/>
                <w:iCs/>
              </w:rPr>
              <w:t xml:space="preserve"> driver försäkringsrörelse </w:t>
            </w:r>
            <w:r w:rsidRPr="008B75EE">
              <w:t>avser att flytta sitt säte från Sverige till en annan stat gäller inte 10</w:t>
            </w:r>
            <w:r>
              <w:t> </w:t>
            </w:r>
            <w:r w:rsidRPr="008B75EE">
              <w:t>§, 11</w:t>
            </w:r>
            <w:r>
              <w:t> </w:t>
            </w:r>
            <w:r w:rsidRPr="008B75EE">
              <w:t>§ första stycket första meningen och andra stycket</w:t>
            </w:r>
            <w:r>
              <w:t> </w:t>
            </w:r>
            <w:r w:rsidRPr="008B75EE">
              <w:t>4 samt 12–14</w:t>
            </w:r>
            <w:r>
              <w:t> </w:t>
            </w:r>
            <w:r w:rsidRPr="008B75EE">
              <w:t xml:space="preserve">§§. Sådana bolag ska, om bolagsstämman med stöd av artikel 8 i SE-förordningen </w:t>
            </w:r>
            <w:r w:rsidRPr="008B75EE">
              <w:lastRenderedPageBreak/>
              <w:t>har beslutat att bolagets säte ska flyttas till en annan stat, ansöka om tillstånd till flyttningen hos Finans</w:t>
            </w:r>
            <w:r>
              <w:softHyphen/>
            </w:r>
            <w:r w:rsidRPr="008B75EE">
              <w:t>inspektionen. Ärenden som är av principiell betydelse eller av sär</w:t>
            </w:r>
            <w:r w:rsidR="00CB1B97">
              <w:softHyphen/>
            </w:r>
            <w:r w:rsidRPr="008B75EE">
              <w:t>skild vikt prövas dock av rege</w:t>
            </w:r>
            <w:r w:rsidR="00CB1B97">
              <w:softHyphen/>
            </w:r>
            <w:r w:rsidRPr="008B75EE">
              <w:t>ringen efter anmälan av Finans</w:t>
            </w:r>
            <w:r w:rsidR="00CB1B97">
              <w:softHyphen/>
            </w:r>
            <w:r w:rsidRPr="008B75EE">
              <w:t>inspektionen.</w:t>
            </w:r>
          </w:p>
        </w:tc>
        <w:tc>
          <w:tcPr>
            <w:tcW w:w="2500" w:type="pct"/>
            <w:shd w:val="clear" w:color="auto" w:fill="auto"/>
            <w:tcMar>
              <w:right w:w="0" w:type="dxa"/>
            </w:tcMar>
          </w:tcPr>
          <w:p w14:paraId="0CE1F715" w14:textId="404EEADF" w:rsidR="00E458DB" w:rsidRDefault="00E458DB" w:rsidP="002C6F01">
            <w:pPr>
              <w:pStyle w:val="Brdtextmedindrag"/>
            </w:pPr>
            <w:r w:rsidRPr="008B75EE">
              <w:lastRenderedPageBreak/>
              <w:t xml:space="preserve">När ett europabolag som </w:t>
            </w:r>
            <w:r w:rsidR="00455A28">
              <w:rPr>
                <w:i/>
              </w:rPr>
              <w:t>är ett</w:t>
            </w:r>
            <w:r>
              <w:rPr>
                <w:i/>
              </w:rPr>
              <w:t xml:space="preserve"> försäkrings</w:t>
            </w:r>
            <w:r>
              <w:rPr>
                <w:i/>
              </w:rPr>
              <w:softHyphen/>
              <w:t xml:space="preserve">företag eller </w:t>
            </w:r>
            <w:r w:rsidR="00455A28">
              <w:rPr>
                <w:i/>
              </w:rPr>
              <w:t>ett</w:t>
            </w:r>
            <w:r>
              <w:rPr>
                <w:i/>
              </w:rPr>
              <w:t xml:space="preserve"> tjänste</w:t>
            </w:r>
            <w:r w:rsidR="00827B33">
              <w:rPr>
                <w:i/>
              </w:rPr>
              <w:softHyphen/>
            </w:r>
            <w:r>
              <w:rPr>
                <w:i/>
              </w:rPr>
              <w:t xml:space="preserve">pensionsföretag </w:t>
            </w:r>
            <w:r w:rsidRPr="008B75EE">
              <w:t>avser att flytta sitt säte från Sverige till en annan stat gäller inte 10</w:t>
            </w:r>
            <w:r>
              <w:t> </w:t>
            </w:r>
            <w:r w:rsidRPr="008B75EE">
              <w:t>§, 11</w:t>
            </w:r>
            <w:r>
              <w:t> </w:t>
            </w:r>
            <w:r w:rsidRPr="008B75EE">
              <w:t>§ första stycket första meningen och andra stycket</w:t>
            </w:r>
            <w:r>
              <w:t> </w:t>
            </w:r>
            <w:r w:rsidRPr="008B75EE">
              <w:t>4 samt 12–14</w:t>
            </w:r>
            <w:r>
              <w:t> </w:t>
            </w:r>
            <w:r w:rsidRPr="008B75EE">
              <w:t>§§. Sådana bolag ska, om bolags</w:t>
            </w:r>
            <w:r>
              <w:softHyphen/>
            </w:r>
            <w:r w:rsidRPr="008B75EE">
              <w:t xml:space="preserve">stämman med </w:t>
            </w:r>
            <w:r w:rsidRPr="008B75EE">
              <w:lastRenderedPageBreak/>
              <w:t>stöd av artikel 8 i SE-förordningen har beslutat att bolagets säte ska flyttas till en annan stat, ansöka om tillstånd till flyttningen hos Finans</w:t>
            </w:r>
            <w:r w:rsidR="00827B33">
              <w:softHyphen/>
            </w:r>
            <w:r w:rsidRPr="008B75EE">
              <w:t>inspek</w:t>
            </w:r>
            <w:r>
              <w:softHyphen/>
            </w:r>
            <w:r w:rsidRPr="008B75EE">
              <w:t>tionen. Ärenden som är av principiell betydelse eller av sär</w:t>
            </w:r>
            <w:r w:rsidR="00CB1B97">
              <w:softHyphen/>
            </w:r>
            <w:r w:rsidRPr="008B75EE">
              <w:t>skild vikt prövas dock av rege</w:t>
            </w:r>
            <w:r w:rsidR="00CB1B97">
              <w:softHyphen/>
            </w:r>
            <w:r w:rsidRPr="008B75EE">
              <w:t>ringen efter anmälan av Finans</w:t>
            </w:r>
            <w:r w:rsidR="00CB1B97">
              <w:softHyphen/>
            </w:r>
            <w:r w:rsidRPr="008B75EE">
              <w:t>inspektionen.</w:t>
            </w:r>
          </w:p>
        </w:tc>
      </w:tr>
    </w:tbl>
    <w:p w14:paraId="044A3BEC" w14:textId="77777777" w:rsidR="00E458DB" w:rsidRDefault="00E458DB" w:rsidP="00E458DB">
      <w:pPr>
        <w:pStyle w:val="Brdtextmedindrag"/>
      </w:pPr>
      <w:r w:rsidRPr="008B75EE">
        <w:lastRenderedPageBreak/>
        <w:t xml:space="preserve">Tillstånd till flyttningen av säte ska meddelas om </w:t>
      </w:r>
    </w:p>
    <w:p w14:paraId="2EE98E5F" w14:textId="77777777" w:rsidR="00E458DB" w:rsidRDefault="00E458DB" w:rsidP="00E458DB">
      <w:pPr>
        <w:pStyle w:val="Brdtextmedindrag"/>
      </w:pPr>
      <w:r w:rsidRPr="008B75EE">
        <w:t>1.</w:t>
      </w:r>
      <w:r>
        <w:t> </w:t>
      </w:r>
      <w:r w:rsidRPr="008B75EE">
        <w:t xml:space="preserve">försäkringstagarna och andra borgenärer tillförsäkras en betryggande säkerhet, om ett sådant skydd behövs med hänsyn till bolagets ekonomiska förhållanden och borgenärerna inte redan har en sådan säkerhet, </w:t>
      </w:r>
    </w:p>
    <w:p w14:paraId="5107B0D9" w14:textId="77777777" w:rsidR="00E458DB" w:rsidRDefault="00E458DB" w:rsidP="00E458DB">
      <w:pPr>
        <w:pStyle w:val="Brdtextmedindrag"/>
      </w:pPr>
      <w:r w:rsidRPr="008B75EE">
        <w:t>2.</w:t>
      </w:r>
      <w:r>
        <w:t> </w:t>
      </w:r>
      <w:r w:rsidRPr="008B75EE">
        <w:t xml:space="preserve">bolagets ekonomiska förhållanden i övrigt är sådana att flyttningen kan anses förenlig med försäkringstagares och andra borgenärers intressen, och </w:t>
      </w:r>
    </w:p>
    <w:p w14:paraId="2F18429C" w14:textId="77777777" w:rsidR="00E458DB" w:rsidRDefault="00E458DB" w:rsidP="00E458DB">
      <w:pPr>
        <w:pStyle w:val="Brdtextmedindrag"/>
      </w:pPr>
      <w:r w:rsidRPr="008B75EE">
        <w:t>3.</w:t>
      </w:r>
      <w:r>
        <w:t> </w:t>
      </w:r>
      <w:r w:rsidRPr="008B75EE">
        <w:t>det inte finns hinder mot flyttningen enligt artikel 8.15 i SE-förord</w:t>
      </w:r>
      <w:r>
        <w:softHyphen/>
      </w:r>
      <w:r w:rsidRPr="008B75EE">
        <w:t xml:space="preserve">ningen. </w:t>
      </w:r>
    </w:p>
    <w:tbl>
      <w:tblPr>
        <w:tblW w:w="5000" w:type="pct"/>
        <w:tblCellMar>
          <w:left w:w="125" w:type="dxa"/>
          <w:right w:w="125" w:type="dxa"/>
        </w:tblCellMar>
        <w:tblLook w:val="0000" w:firstRow="0" w:lastRow="0" w:firstColumn="0" w:lastColumn="0" w:noHBand="0" w:noVBand="0"/>
      </w:tblPr>
      <w:tblGrid>
        <w:gridCol w:w="2948"/>
        <w:gridCol w:w="2949"/>
      </w:tblGrid>
      <w:tr w:rsidR="00E458DB" w14:paraId="13E2B451" w14:textId="77777777" w:rsidTr="002C6F01">
        <w:tc>
          <w:tcPr>
            <w:tcW w:w="2500" w:type="pct"/>
            <w:shd w:val="clear" w:color="auto" w:fill="auto"/>
            <w:tcMar>
              <w:left w:w="0" w:type="dxa"/>
            </w:tcMar>
          </w:tcPr>
          <w:p w14:paraId="50C022FA" w14:textId="77777777" w:rsidR="00E458DB" w:rsidRDefault="00E458DB" w:rsidP="002C6F01">
            <w:pPr>
              <w:pStyle w:val="Brdtextmedindrag"/>
            </w:pPr>
            <w:r w:rsidRPr="008B75EE">
              <w:t>Finansinspektionen ska under</w:t>
            </w:r>
            <w:r>
              <w:softHyphen/>
            </w:r>
            <w:r w:rsidRPr="008B75EE">
              <w:t>rätta Bolagsverket och Skatteverket om ansökningar enligt första styck</w:t>
            </w:r>
            <w:r>
              <w:softHyphen/>
            </w:r>
            <w:r w:rsidRPr="008B75EE">
              <w:t xml:space="preserve">et. Finansinspektionen ska också underrätta Bolagsverket om </w:t>
            </w:r>
            <w:r w:rsidRPr="00665DBC">
              <w:rPr>
                <w:i/>
              </w:rPr>
              <w:t>laga</w:t>
            </w:r>
            <w:r w:rsidRPr="00665DBC">
              <w:rPr>
                <w:i/>
              </w:rPr>
              <w:softHyphen/>
              <w:t>kraftvunna</w:t>
            </w:r>
            <w:r w:rsidRPr="008B75EE">
              <w:t xml:space="preserve"> beslut som har med</w:t>
            </w:r>
            <w:r>
              <w:softHyphen/>
            </w:r>
            <w:r w:rsidRPr="008B75EE">
              <w:t>delats med anledning av sådana ansökningar.</w:t>
            </w:r>
          </w:p>
        </w:tc>
        <w:tc>
          <w:tcPr>
            <w:tcW w:w="2500" w:type="pct"/>
            <w:shd w:val="clear" w:color="auto" w:fill="auto"/>
            <w:tcMar>
              <w:right w:w="0" w:type="dxa"/>
            </w:tcMar>
          </w:tcPr>
          <w:p w14:paraId="760AB585" w14:textId="77777777" w:rsidR="00E458DB" w:rsidRDefault="00E458DB" w:rsidP="002C6F01">
            <w:pPr>
              <w:pStyle w:val="Brdtextmedindrag"/>
            </w:pPr>
            <w:r w:rsidRPr="008B75EE">
              <w:t>Finansinspektionen ska under</w:t>
            </w:r>
            <w:r>
              <w:softHyphen/>
            </w:r>
            <w:r w:rsidRPr="008B75EE">
              <w:t>rätta Bolagsverket och Skatteverket om ansökningar enligt första styck</w:t>
            </w:r>
            <w:r>
              <w:softHyphen/>
            </w:r>
            <w:r w:rsidRPr="008B75EE">
              <w:t>et. Finansinspektionen ska också underrätta Bolagsverket om beslut</w:t>
            </w:r>
            <w:r>
              <w:t xml:space="preserve"> </w:t>
            </w:r>
            <w:r w:rsidRPr="008B75EE">
              <w:t>som har med</w:t>
            </w:r>
            <w:r>
              <w:softHyphen/>
            </w:r>
            <w:r w:rsidRPr="008B75EE">
              <w:t>delats med anledning av sådana ansökningar</w:t>
            </w:r>
            <w:r w:rsidRPr="0067237B">
              <w:rPr>
                <w:i/>
              </w:rPr>
              <w:t xml:space="preserve"> och som fått laga kraft</w:t>
            </w:r>
            <w:r w:rsidRPr="008B75EE">
              <w:t>.</w:t>
            </w:r>
          </w:p>
        </w:tc>
      </w:tr>
    </w:tbl>
    <w:p w14:paraId="7B2C4AC8" w14:textId="77777777" w:rsidR="00E458DB" w:rsidRDefault="00E458DB" w:rsidP="00E458DB">
      <w:pPr>
        <w:pStyle w:val="Brdtextmedindrag"/>
      </w:pPr>
      <w:r w:rsidRPr="008B75EE">
        <w:t>Det som anges om Bolagsverket i 11</w:t>
      </w:r>
      <w:r>
        <w:t> </w:t>
      </w:r>
      <w:r w:rsidRPr="008B75EE">
        <w:t>§ tredje stycket och 11</w:t>
      </w:r>
      <w:r>
        <w:t> </w:t>
      </w:r>
      <w:r w:rsidRPr="008B75EE">
        <w:t>a</w:t>
      </w:r>
      <w:r>
        <w:t> </w:t>
      </w:r>
      <w:r w:rsidRPr="008B75EE">
        <w:t>§ första stycket ska i stället gälla Finansinspektionen eller regeringen.</w:t>
      </w:r>
    </w:p>
    <w:p w14:paraId="6D3DE62C" w14:textId="77777777" w:rsidR="00E458DB" w:rsidRDefault="00E458DB" w:rsidP="00E458DB">
      <w:pPr>
        <w:pStyle w:val="Brdtextmedindrag"/>
      </w:pPr>
    </w:p>
    <w:p w14:paraId="7AB40836" w14:textId="77777777" w:rsidR="00E458DB" w:rsidRDefault="00E458DB" w:rsidP="00E458DB">
      <w:pPr>
        <w:pStyle w:val="Brdtextmedindrag"/>
        <w:jc w:val="center"/>
      </w:pPr>
      <w:r>
        <w:t>15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E458DB" w14:paraId="7A237330" w14:textId="77777777" w:rsidTr="00A102A2">
        <w:tc>
          <w:tcPr>
            <w:tcW w:w="2500" w:type="pct"/>
            <w:shd w:val="clear" w:color="auto" w:fill="auto"/>
            <w:tcMar>
              <w:left w:w="0" w:type="dxa"/>
            </w:tcMar>
          </w:tcPr>
          <w:p w14:paraId="67AC04EA" w14:textId="77777777" w:rsidR="00E458DB" w:rsidRDefault="00E458DB" w:rsidP="002C6F01">
            <w:pPr>
              <w:pStyle w:val="Brdtextmedindrag"/>
            </w:pPr>
            <w:r w:rsidRPr="008B75EE">
              <w:t>Bolagsverket ska utfärda ett sådant intyg som avses i artikel</w:t>
            </w:r>
            <w:r>
              <w:t> </w:t>
            </w:r>
            <w:r w:rsidRPr="008B75EE">
              <w:t>8.8 i SE-förordningen när ett beslut om tillstånd enligt 13 eller 14</w:t>
            </w:r>
            <w:r>
              <w:t> </w:t>
            </w:r>
            <w:r w:rsidRPr="008B75EE">
              <w:t xml:space="preserve">§ har meddelats och beslutet har </w:t>
            </w:r>
            <w:r w:rsidRPr="008B75EE">
              <w:rPr>
                <w:i/>
              </w:rPr>
              <w:t>vunnit</w:t>
            </w:r>
            <w:r w:rsidRPr="008B75EE">
              <w:t xml:space="preserve"> laga kraft. Intyg får dock inte utfärdas om Finansinspektionen har meddelat ett sådant beslut som avses i 9</w:t>
            </w:r>
            <w:r>
              <w:t> </w:t>
            </w:r>
            <w:r w:rsidRPr="008B75EE">
              <w:t>b</w:t>
            </w:r>
            <w:r>
              <w:t> </w:t>
            </w:r>
            <w:r w:rsidRPr="008B75EE">
              <w:t>§ eller om det föreligger ett sådant förhållande som avses i artikel 8.15 i SE-förordningen.</w:t>
            </w:r>
          </w:p>
        </w:tc>
        <w:tc>
          <w:tcPr>
            <w:tcW w:w="2500" w:type="pct"/>
            <w:shd w:val="clear" w:color="auto" w:fill="auto"/>
            <w:tcMar>
              <w:right w:w="0" w:type="dxa"/>
            </w:tcMar>
          </w:tcPr>
          <w:p w14:paraId="4D45643E" w14:textId="77777777" w:rsidR="00E458DB" w:rsidRDefault="00E458DB" w:rsidP="002C6F01">
            <w:pPr>
              <w:pStyle w:val="Brdtextmedindrag"/>
            </w:pPr>
            <w:r w:rsidRPr="008B75EE">
              <w:t>Bolagsverket ska utfärda ett sådant intyg som avses i artikel</w:t>
            </w:r>
            <w:r>
              <w:t> </w:t>
            </w:r>
            <w:r w:rsidRPr="008B75EE">
              <w:t>8.8 i SE-förordningen när ett beslut om tillstånd enligt 13 eller 14</w:t>
            </w:r>
            <w:r>
              <w:t> </w:t>
            </w:r>
            <w:r w:rsidRPr="008B75EE">
              <w:t xml:space="preserve">§ har meddelats och beslutet har </w:t>
            </w:r>
            <w:r>
              <w:rPr>
                <w:i/>
              </w:rPr>
              <w:t>fått</w:t>
            </w:r>
            <w:r w:rsidRPr="008B75EE">
              <w:t xml:space="preserve"> laga kraft. Intyg får dock inte utfärdas om Finansinspektionen har meddelat ett sådant beslut som avses i 9</w:t>
            </w:r>
            <w:r>
              <w:t> </w:t>
            </w:r>
            <w:r w:rsidRPr="008B75EE">
              <w:t>b</w:t>
            </w:r>
            <w:r>
              <w:t> </w:t>
            </w:r>
            <w:r w:rsidRPr="008B75EE">
              <w:t>§ eller om det föreligger ett sådant förhållande som avses i artikel 8.15 i SE-förordningen.</w:t>
            </w:r>
          </w:p>
        </w:tc>
      </w:tr>
      <w:tr w:rsidR="00E458DB" w14:paraId="1BFF7F4D" w14:textId="77777777" w:rsidTr="00A102A2">
        <w:tc>
          <w:tcPr>
            <w:tcW w:w="2500" w:type="pct"/>
            <w:shd w:val="clear" w:color="auto" w:fill="auto"/>
            <w:tcMar>
              <w:left w:w="0" w:type="dxa"/>
            </w:tcMar>
          </w:tcPr>
          <w:p w14:paraId="3D070262" w14:textId="2A40E16B" w:rsidR="00E458DB" w:rsidRPr="008B75EE" w:rsidRDefault="00E458DB" w:rsidP="006E2E0C">
            <w:pPr>
              <w:pStyle w:val="Brdtextmedindrag"/>
            </w:pPr>
            <w:r w:rsidRPr="008B75EE">
              <w:t xml:space="preserve">När det gäller europabolag som </w:t>
            </w:r>
            <w:r w:rsidRPr="00DA78C7">
              <w:rPr>
                <w:i/>
                <w:iCs/>
              </w:rPr>
              <w:t>driver försäkringsrörelse</w:t>
            </w:r>
            <w:r w:rsidRPr="008B75EE">
              <w:t xml:space="preserve"> ska Bolagsverket dock utfärda intyget när beslut om tillstånd har med</w:t>
            </w:r>
            <w:r>
              <w:softHyphen/>
            </w:r>
            <w:r w:rsidRPr="008B75EE">
              <w:t>delats enligt 9</w:t>
            </w:r>
            <w:r>
              <w:t> </w:t>
            </w:r>
            <w:r w:rsidRPr="008B75EE">
              <w:t>a</w:t>
            </w:r>
            <w:r>
              <w:t> </w:t>
            </w:r>
            <w:r w:rsidRPr="008B75EE">
              <w:t>§ andra stycket och</w:t>
            </w:r>
            <w:r w:rsidR="0085770A">
              <w:t xml:space="preserve"> </w:t>
            </w:r>
            <w:r w:rsidRPr="008B75EE">
              <w:t xml:space="preserve">beslutet har </w:t>
            </w:r>
            <w:r w:rsidRPr="008B75EE">
              <w:rPr>
                <w:i/>
              </w:rPr>
              <w:t>vunnit</w:t>
            </w:r>
            <w:r w:rsidRPr="008B75EE">
              <w:t xml:space="preserve"> laga kraft.</w:t>
            </w:r>
          </w:p>
        </w:tc>
        <w:tc>
          <w:tcPr>
            <w:tcW w:w="2500" w:type="pct"/>
            <w:shd w:val="clear" w:color="auto" w:fill="auto"/>
            <w:tcMar>
              <w:right w:w="0" w:type="dxa"/>
            </w:tcMar>
          </w:tcPr>
          <w:p w14:paraId="50F32C83" w14:textId="16148198" w:rsidR="00E458DB" w:rsidRPr="008B75EE" w:rsidRDefault="00E458DB" w:rsidP="002C6F01">
            <w:pPr>
              <w:pStyle w:val="Brdtextmedindrag"/>
            </w:pPr>
            <w:r w:rsidRPr="008B75EE">
              <w:t xml:space="preserve">När det gäller europabolag som </w:t>
            </w:r>
            <w:r w:rsidR="00DA78C7" w:rsidRPr="00DA78C7">
              <w:rPr>
                <w:i/>
              </w:rPr>
              <w:t>är</w:t>
            </w:r>
            <w:r>
              <w:rPr>
                <w:i/>
              </w:rPr>
              <w:t xml:space="preserve"> försäkringsföretag eller tjänste</w:t>
            </w:r>
            <w:r>
              <w:rPr>
                <w:i/>
              </w:rPr>
              <w:softHyphen/>
              <w:t xml:space="preserve">pensionsföretag </w:t>
            </w:r>
            <w:r w:rsidRPr="008B75EE">
              <w:t>ska Bolagsverket dock utfärda intyget när beslut om tillstånd har meddelats enligt 9</w:t>
            </w:r>
            <w:r>
              <w:t> </w:t>
            </w:r>
            <w:r w:rsidRPr="008B75EE">
              <w:t>a</w:t>
            </w:r>
            <w:r>
              <w:t> </w:t>
            </w:r>
            <w:r w:rsidRPr="008B75EE">
              <w:t xml:space="preserve">§ </w:t>
            </w:r>
            <w:r w:rsidRPr="008B75EE">
              <w:lastRenderedPageBreak/>
              <w:t xml:space="preserve">andra stycket och beslutet har </w:t>
            </w:r>
            <w:r>
              <w:rPr>
                <w:i/>
              </w:rPr>
              <w:t>fått</w:t>
            </w:r>
            <w:r w:rsidRPr="008B75EE">
              <w:t xml:space="preserve"> laga kraft.</w:t>
            </w:r>
          </w:p>
        </w:tc>
      </w:tr>
    </w:tbl>
    <w:p w14:paraId="33C35B0E" w14:textId="77777777" w:rsidR="00E458DB" w:rsidRDefault="00E458DB" w:rsidP="00E458DB">
      <w:pPr>
        <w:pStyle w:val="Brdtextmedindrag"/>
        <w:jc w:val="center"/>
      </w:pPr>
    </w:p>
    <w:p w14:paraId="6888F6C2" w14:textId="77777777" w:rsidR="00E458DB" w:rsidRDefault="00E458DB" w:rsidP="00E458DB">
      <w:pPr>
        <w:pStyle w:val="Brdtextmedindrag"/>
        <w:jc w:val="center"/>
      </w:pPr>
      <w:r>
        <w:t>26 a §</w:t>
      </w:r>
      <w:r>
        <w:rPr>
          <w:rStyle w:val="Fotnotsreferens"/>
        </w:rPr>
        <w:footnoteReference w:id="32"/>
      </w:r>
    </w:p>
    <w:p w14:paraId="696F6609" w14:textId="77777777" w:rsidR="00E458DB" w:rsidRDefault="00E458DB" w:rsidP="00E458DB">
      <w:pPr>
        <w:pStyle w:val="Brdtextmedindrag"/>
      </w:pPr>
      <w:r w:rsidRPr="008B75EE">
        <w:t>Om ett europabolag flyttar sitt säte, ska lednings- eller förvaltnings</w:t>
      </w:r>
      <w:r>
        <w:softHyphen/>
      </w:r>
      <w:r w:rsidRPr="008B75EE">
        <w:t xml:space="preserve">organet upprätta ett särskilt bokslut. Det särskilda bokslutet ska omfatta den tid för vilken årsredovisning inte tidigare har upprättats fram till den dag då flyttningen av säte har blivit gällande enligt artikel 8.10 i SE-förordningen. </w:t>
      </w:r>
    </w:p>
    <w:p w14:paraId="71AA673F" w14:textId="77777777" w:rsidR="00E458DB" w:rsidRDefault="00E458DB" w:rsidP="00E458DB">
      <w:pPr>
        <w:pStyle w:val="Brdtextmedindrag"/>
      </w:pPr>
      <w:r w:rsidRPr="008B75EE">
        <w:t xml:space="preserve">Om ett aktiebolag deltar i bildandet av ett europabolag genom fusion enligt artikel 17 i SE-förordningen och europabolaget får säte i en annan stat än Sverige, ska styrelsen för aktiebolaget upprätta ett särskilt bokslut. Det särskilda bokslutet ska omfatta den tid för vilken årsredovisning inte tidigare har upprättats fram till den dag då europabolaget registreras enligt artikel 12 i SE-förordningen. </w:t>
      </w:r>
    </w:p>
    <w:tbl>
      <w:tblPr>
        <w:tblW w:w="5000" w:type="pct"/>
        <w:tblCellMar>
          <w:left w:w="125" w:type="dxa"/>
          <w:right w:w="125" w:type="dxa"/>
        </w:tblCellMar>
        <w:tblLook w:val="0000" w:firstRow="0" w:lastRow="0" w:firstColumn="0" w:lastColumn="0" w:noHBand="0" w:noVBand="0"/>
      </w:tblPr>
      <w:tblGrid>
        <w:gridCol w:w="2948"/>
        <w:gridCol w:w="2949"/>
      </w:tblGrid>
      <w:tr w:rsidR="00E458DB" w14:paraId="1A30B83A" w14:textId="77777777" w:rsidTr="00A102A2">
        <w:tc>
          <w:tcPr>
            <w:tcW w:w="2500" w:type="pct"/>
            <w:shd w:val="clear" w:color="auto" w:fill="auto"/>
            <w:tcMar>
              <w:left w:w="0" w:type="dxa"/>
            </w:tcMar>
          </w:tcPr>
          <w:p w14:paraId="3147BF05" w14:textId="77777777" w:rsidR="00E458DB" w:rsidRDefault="00E458DB" w:rsidP="002C6F01">
            <w:pPr>
              <w:pStyle w:val="Brdtextmedindrag"/>
            </w:pPr>
            <w:r w:rsidRPr="008B75EE">
              <w:t>För det särskilda bokslutet enligt första och andra styckena gäller bestämmelserna om årsbokslut i 6</w:t>
            </w:r>
            <w:r>
              <w:t> </w:t>
            </w:r>
            <w:r w:rsidRPr="008B75EE">
              <w:t>kap. 4, 5 och 8</w:t>
            </w:r>
            <w:r>
              <w:t> </w:t>
            </w:r>
            <w:r w:rsidRPr="008B75EE">
              <w:t>§§ bokförings</w:t>
            </w:r>
            <w:r>
              <w:softHyphen/>
            </w:r>
            <w:r w:rsidRPr="008B75EE">
              <w:t xml:space="preserve">lagen (1999:1078). När det gäller europabolag som </w:t>
            </w:r>
            <w:r w:rsidRPr="00DA78C7">
              <w:rPr>
                <w:i/>
                <w:iCs/>
              </w:rPr>
              <w:t>driver försäk</w:t>
            </w:r>
            <w:r w:rsidRPr="00DA78C7">
              <w:rPr>
                <w:i/>
                <w:iCs/>
              </w:rPr>
              <w:softHyphen/>
              <w:t>ringsrörelse</w:t>
            </w:r>
            <w:r w:rsidRPr="008B75EE">
              <w:t xml:space="preserve"> ska det som sägs i 6</w:t>
            </w:r>
            <w:r>
              <w:t> </w:t>
            </w:r>
            <w:r w:rsidRPr="008B75EE">
              <w:t>kap. 4</w:t>
            </w:r>
            <w:r>
              <w:t> </w:t>
            </w:r>
            <w:r w:rsidRPr="008B75EE">
              <w:t>§ andra stycket bok</w:t>
            </w:r>
            <w:r>
              <w:softHyphen/>
            </w:r>
            <w:r w:rsidRPr="008B75EE">
              <w:t>föringslagen om bestämmelser i årsredovisningslagen (1995:1554) i</w:t>
            </w:r>
            <w:r>
              <w:t> </w:t>
            </w:r>
            <w:r w:rsidRPr="008B75EE">
              <w:t>stället avse motsvarande bestäm</w:t>
            </w:r>
            <w:r>
              <w:softHyphen/>
            </w:r>
            <w:r w:rsidRPr="008B75EE">
              <w:t>melser i lagen (1995:1560) om årsredovisning i försäkrings</w:t>
            </w:r>
            <w:r>
              <w:softHyphen/>
            </w:r>
            <w:r w:rsidRPr="008B75EE">
              <w:t>företag. Bokslutet ska ges in till Bolagsverket inom en månad från utgången av den period som bok</w:t>
            </w:r>
            <w:r>
              <w:softHyphen/>
            </w:r>
            <w:r w:rsidRPr="008B75EE">
              <w:t>slutet omfattar.</w:t>
            </w:r>
          </w:p>
        </w:tc>
        <w:tc>
          <w:tcPr>
            <w:tcW w:w="2500" w:type="pct"/>
            <w:shd w:val="clear" w:color="auto" w:fill="auto"/>
            <w:tcMar>
              <w:right w:w="0" w:type="dxa"/>
            </w:tcMar>
          </w:tcPr>
          <w:p w14:paraId="2877E248" w14:textId="0160D020" w:rsidR="00E458DB" w:rsidRDefault="00E458DB" w:rsidP="002C6F01">
            <w:pPr>
              <w:pStyle w:val="Brdtextmedindrag"/>
            </w:pPr>
            <w:r w:rsidRPr="008B75EE">
              <w:t>För det särskilda bokslutet enligt första och andra styckena gäller bestämmelserna om årsbokslut i 6</w:t>
            </w:r>
            <w:r>
              <w:t> </w:t>
            </w:r>
            <w:r w:rsidRPr="008B75EE">
              <w:t>kap. 4, 5 och 8</w:t>
            </w:r>
            <w:r>
              <w:t> </w:t>
            </w:r>
            <w:r w:rsidRPr="008B75EE">
              <w:t>§§ bokförings</w:t>
            </w:r>
            <w:r>
              <w:softHyphen/>
            </w:r>
            <w:r w:rsidRPr="008B75EE">
              <w:t xml:space="preserve">lagen (1999:1078). När det gäller europabolag som </w:t>
            </w:r>
            <w:r w:rsidR="00DA78C7">
              <w:rPr>
                <w:i/>
              </w:rPr>
              <w:t xml:space="preserve">är </w:t>
            </w:r>
            <w:r>
              <w:rPr>
                <w:i/>
              </w:rPr>
              <w:t>försäkrings</w:t>
            </w:r>
            <w:r>
              <w:rPr>
                <w:i/>
              </w:rPr>
              <w:softHyphen/>
              <w:t>företag eller tjänste</w:t>
            </w:r>
            <w:r>
              <w:rPr>
                <w:i/>
              </w:rPr>
              <w:softHyphen/>
              <w:t>pensions</w:t>
            </w:r>
            <w:r w:rsidR="00DA78C7">
              <w:rPr>
                <w:i/>
              </w:rPr>
              <w:softHyphen/>
            </w:r>
            <w:r>
              <w:rPr>
                <w:i/>
              </w:rPr>
              <w:t xml:space="preserve">företag </w:t>
            </w:r>
            <w:r w:rsidRPr="008B75EE">
              <w:t>ska det som sägs i 6</w:t>
            </w:r>
            <w:r>
              <w:t> </w:t>
            </w:r>
            <w:r w:rsidRPr="008B75EE">
              <w:t>kap. 4</w:t>
            </w:r>
            <w:r>
              <w:t> </w:t>
            </w:r>
            <w:r w:rsidRPr="008B75EE">
              <w:t>§ andra stycket bok</w:t>
            </w:r>
            <w:r>
              <w:softHyphen/>
            </w:r>
            <w:r w:rsidRPr="008B75EE">
              <w:t>föringslagen om bestämmelser i års</w:t>
            </w:r>
            <w:r w:rsidR="00DA78C7">
              <w:softHyphen/>
            </w:r>
            <w:r w:rsidRPr="008B75EE">
              <w:t>redo</w:t>
            </w:r>
            <w:r w:rsidR="00DA78C7">
              <w:softHyphen/>
            </w:r>
            <w:r w:rsidRPr="008B75EE">
              <w:t>visnings</w:t>
            </w:r>
            <w:r w:rsidR="00DA78C7">
              <w:softHyphen/>
            </w:r>
            <w:r w:rsidRPr="008B75EE">
              <w:t>lagen (1995:1554) i</w:t>
            </w:r>
            <w:r>
              <w:t> </w:t>
            </w:r>
            <w:r w:rsidRPr="008B75EE">
              <w:t>stället avse motsvarande bestäm</w:t>
            </w:r>
            <w:r>
              <w:softHyphen/>
            </w:r>
            <w:r w:rsidRPr="008B75EE">
              <w:t>melser i lagen (1995:1560) om årsredovisning i försäkrings</w:t>
            </w:r>
            <w:r>
              <w:softHyphen/>
            </w:r>
            <w:r w:rsidRPr="008B75EE">
              <w:t>företag. Bokslutet ska ges in till Bolagsverket inom en månad från utgången av den period som bok</w:t>
            </w:r>
            <w:r>
              <w:softHyphen/>
            </w:r>
            <w:r w:rsidRPr="008B75EE">
              <w:t>slutet omfattar.</w:t>
            </w:r>
          </w:p>
        </w:tc>
      </w:tr>
    </w:tbl>
    <w:p w14:paraId="5A185B44" w14:textId="77777777" w:rsidR="00E458DB" w:rsidRPr="00811E52" w:rsidRDefault="00E458DB" w:rsidP="00E458DB">
      <w:pPr>
        <w:pStyle w:val="Slutstreck"/>
      </w:pPr>
      <w:r w:rsidRPr="00811E52">
        <w:t>                      </w:t>
      </w:r>
    </w:p>
    <w:p w14:paraId="73722381" w14:textId="77777777" w:rsidR="00E458DB" w:rsidRDefault="00E458DB" w:rsidP="00E458DB">
      <w:pPr>
        <w:pStyle w:val="Brdtextmedindrag"/>
      </w:pPr>
      <w:r>
        <w:t>Denna lag träder i kraft den 1 juli 2020.</w:t>
      </w:r>
    </w:p>
    <w:p w14:paraId="4A80B8D5" w14:textId="7F4F8BE0" w:rsidR="00EF12DA" w:rsidRDefault="00EF12DA" w:rsidP="009C61A6">
      <w:pPr>
        <w:pStyle w:val="Brdtextmedindrag"/>
      </w:pPr>
    </w:p>
    <w:p w14:paraId="29B60557" w14:textId="7D3A99F7" w:rsidR="00E458DB" w:rsidRDefault="00E458DB" w:rsidP="009C61A6">
      <w:pPr>
        <w:pStyle w:val="Brdtextmedindrag"/>
      </w:pPr>
    </w:p>
    <w:p w14:paraId="2A7EBEE9" w14:textId="77777777" w:rsidR="00E458DB" w:rsidRDefault="00E458DB" w:rsidP="009C61A6">
      <w:pPr>
        <w:pStyle w:val="Brdtextmedindrag"/>
        <w:sectPr w:rsidR="00E458DB" w:rsidSect="00647F62">
          <w:headerReference w:type="even" r:id="rId32"/>
          <w:headerReference w:type="default" r:id="rId33"/>
          <w:footerReference w:type="even" r:id="rId34"/>
          <w:footerReference w:type="default" r:id="rId35"/>
          <w:footerReference w:type="first" r:id="rId36"/>
          <w:footnotePr>
            <w:numRestart w:val="eachSect"/>
          </w:footnotePr>
          <w:pgSz w:w="9356" w:h="13721" w:code="9"/>
          <w:pgMar w:top="794" w:right="2438" w:bottom="1191" w:left="1021" w:header="0" w:footer="709" w:gutter="0"/>
          <w:cols w:space="708"/>
          <w:docGrid w:linePitch="360"/>
        </w:sectPr>
      </w:pPr>
    </w:p>
    <w:p w14:paraId="04E5FAF9" w14:textId="77777777" w:rsidR="00E458DB" w:rsidRDefault="00E458DB" w:rsidP="00E458DB">
      <w:pPr>
        <w:pStyle w:val="Rubrik2"/>
        <w:spacing w:before="0"/>
      </w:pPr>
      <w:bookmarkStart w:id="44" w:name="_Toc36022897"/>
      <w:r>
        <w:lastRenderedPageBreak/>
        <w:t xml:space="preserve">Förslag till lag om ändring i lagen (2006:595) om </w:t>
      </w:r>
      <w:r w:rsidRPr="00120D42">
        <w:t>europakooperativ</w:t>
      </w:r>
      <w:bookmarkEnd w:id="44"/>
    </w:p>
    <w:p w14:paraId="05D9DDBB" w14:textId="77777777" w:rsidR="00E458DB" w:rsidRDefault="00E458DB" w:rsidP="00E458DB">
      <w:pPr>
        <w:pStyle w:val="Brdtext"/>
      </w:pPr>
      <w:r>
        <w:t>Härigenom föreskrivs</w:t>
      </w:r>
      <w:r>
        <w:rPr>
          <w:i/>
        </w:rPr>
        <w:t xml:space="preserve"> </w:t>
      </w:r>
      <w:r>
        <w:t xml:space="preserve">att 8, 10, 12 a, 20, 31 och 32 §§ och rubriken närmast före 12 a § </w:t>
      </w:r>
      <w:r w:rsidRPr="00280E2B">
        <w:t>lagen (2006:595) om europakooperativ</w:t>
      </w:r>
      <w:r>
        <w:t xml:space="preserve"> ska ha följande lydelse.</w:t>
      </w:r>
    </w:p>
    <w:p w14:paraId="121BF60D" w14:textId="77777777" w:rsidR="00E458DB" w:rsidRDefault="00E458DB" w:rsidP="00E458D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458DB" w:rsidRPr="005B0E77" w14:paraId="5AF69E31" w14:textId="77777777" w:rsidTr="002C6F01">
        <w:tc>
          <w:tcPr>
            <w:tcW w:w="2500" w:type="pct"/>
            <w:shd w:val="clear" w:color="auto" w:fill="auto"/>
            <w:tcMar>
              <w:left w:w="0" w:type="dxa"/>
            </w:tcMar>
          </w:tcPr>
          <w:p w14:paraId="55BAFD27" w14:textId="77777777" w:rsidR="00E458DB" w:rsidRPr="005B0E77" w:rsidRDefault="00E458DB" w:rsidP="002C6F01">
            <w:pPr>
              <w:pStyle w:val="Brdtext"/>
              <w:rPr>
                <w:i/>
              </w:rPr>
            </w:pPr>
            <w:r>
              <w:rPr>
                <w:i/>
              </w:rPr>
              <w:t>Nuvarande l</w:t>
            </w:r>
            <w:r w:rsidRPr="005B0E77">
              <w:rPr>
                <w:i/>
              </w:rPr>
              <w:t>ydelse</w:t>
            </w:r>
          </w:p>
        </w:tc>
        <w:tc>
          <w:tcPr>
            <w:tcW w:w="2500" w:type="pct"/>
            <w:shd w:val="clear" w:color="auto" w:fill="auto"/>
            <w:tcMar>
              <w:right w:w="0" w:type="dxa"/>
            </w:tcMar>
          </w:tcPr>
          <w:p w14:paraId="018EB65C" w14:textId="77777777" w:rsidR="00E458DB" w:rsidRPr="005B0E77" w:rsidRDefault="00E458DB" w:rsidP="002C6F01">
            <w:pPr>
              <w:pStyle w:val="Brdtext"/>
              <w:rPr>
                <w:i/>
              </w:rPr>
            </w:pPr>
            <w:r w:rsidRPr="005B0E77">
              <w:rPr>
                <w:i/>
              </w:rPr>
              <w:t>Föreslagen lydelse</w:t>
            </w:r>
          </w:p>
        </w:tc>
      </w:tr>
    </w:tbl>
    <w:p w14:paraId="421FB58A" w14:textId="77777777" w:rsidR="00E458DB" w:rsidRDefault="00E458DB" w:rsidP="00E458DB">
      <w:pPr>
        <w:pStyle w:val="Brdtext"/>
        <w:spacing w:before="230"/>
        <w:jc w:val="center"/>
      </w:pPr>
      <w:r>
        <w:t>8 §</w:t>
      </w:r>
      <w:r>
        <w:rPr>
          <w:rStyle w:val="Fotnotsreferens"/>
        </w:rPr>
        <w:footnoteReference w:id="33"/>
      </w:r>
    </w:p>
    <w:p w14:paraId="5584381D" w14:textId="77777777" w:rsidR="00E458DB" w:rsidRPr="00055180" w:rsidRDefault="00E458DB" w:rsidP="00E458DB">
      <w:pPr>
        <w:pStyle w:val="Brdtextmedindrag"/>
      </w:pPr>
      <w:r>
        <w:rPr>
          <w:rFonts w:eastAsiaTheme="minorHAnsi"/>
        </w:rPr>
        <w:t xml:space="preserve">Bolagsverket ska utfärda ett sådant intyg som avses i artikel 29.2 i SCE-förordningen, när </w:t>
      </w:r>
      <w:r w:rsidRPr="00055180">
        <w:rPr>
          <w:rFonts w:eastAsiaTheme="minorHAnsi"/>
        </w:rPr>
        <w:t>beslut</w:t>
      </w:r>
      <w:r>
        <w:rPr>
          <w:rFonts w:eastAsiaTheme="minorHAnsi"/>
        </w:rPr>
        <w:t xml:space="preserve"> om tillstånd har meddelats enligt 23 kap. 23 eller 24 § aktiebolagslagen (2005:551) och beslutet har </w:t>
      </w:r>
      <w:r w:rsidRPr="007726A5">
        <w:rPr>
          <w:rFonts w:ascii="TimesNewRomanPS-ItalicMT" w:eastAsiaTheme="minorHAnsi" w:hAnsi="TimesNewRomanPS-ItalicMT" w:cs="TimesNewRomanPS-ItalicMT"/>
          <w:iCs/>
        </w:rPr>
        <w:t>fått</w:t>
      </w:r>
      <w:r>
        <w:rPr>
          <w:rFonts w:ascii="TimesNewRomanPS-ItalicMT" w:eastAsiaTheme="minorHAnsi" w:hAnsi="TimesNewRomanPS-ItalicMT" w:cs="TimesNewRomanPS-ItalicMT"/>
          <w:i/>
          <w:iCs/>
        </w:rPr>
        <w:t xml:space="preserve"> </w:t>
      </w:r>
      <w:r>
        <w:rPr>
          <w:rFonts w:eastAsiaTheme="minorHAnsi"/>
        </w:rPr>
        <w:t>laga kraft. När det gäller föreningar som driver finansieringsrörelse tillämpas i stället 12 kap. 22 §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E458DB" w14:paraId="45EDB2D7" w14:textId="77777777" w:rsidTr="00A102A2">
        <w:tc>
          <w:tcPr>
            <w:tcW w:w="2500" w:type="pct"/>
            <w:shd w:val="clear" w:color="auto" w:fill="auto"/>
            <w:tcMar>
              <w:left w:w="0" w:type="dxa"/>
            </w:tcMar>
          </w:tcPr>
          <w:p w14:paraId="4C69873A" w14:textId="77777777" w:rsidR="00E458DB" w:rsidRPr="00055180" w:rsidRDefault="00E458DB" w:rsidP="002C6F01">
            <w:pPr>
              <w:pStyle w:val="Brdtextmedindrag"/>
            </w:pPr>
            <w:r w:rsidRPr="00055180">
              <w:rPr>
                <w:rFonts w:eastAsiaTheme="minorHAnsi"/>
              </w:rPr>
              <w:t xml:space="preserve">När det gäller europakooperativ som </w:t>
            </w:r>
            <w:r w:rsidRPr="00DA78C7">
              <w:rPr>
                <w:rFonts w:eastAsiaTheme="minorHAnsi"/>
                <w:i/>
                <w:iCs/>
              </w:rPr>
              <w:t>driver försäkringsrörelse</w:t>
            </w:r>
            <w:r w:rsidRPr="00055180">
              <w:rPr>
                <w:rFonts w:eastAsiaTheme="minorHAnsi"/>
              </w:rPr>
              <w:t xml:space="preserve"> ska Bolagsverket utfärda intyget när beslut om tillstånd har meddelats enligt 13 kap. 33 § försäkrings</w:t>
            </w:r>
            <w:r w:rsidRPr="00055180">
              <w:rPr>
                <w:rFonts w:eastAsiaTheme="minorHAnsi"/>
              </w:rPr>
              <w:softHyphen/>
              <w:t>rörelselagen (2010:2043) eller 10 kap. 62 § lagen (2019:</w:t>
            </w:r>
            <w:r>
              <w:rPr>
                <w:rFonts w:eastAsiaTheme="minorHAnsi"/>
              </w:rPr>
              <w:t>742</w:t>
            </w:r>
            <w:r w:rsidRPr="00055180">
              <w:rPr>
                <w:rFonts w:eastAsiaTheme="minorHAnsi"/>
              </w:rPr>
              <w:t>) om tjänstepensionsföretag och beslutet har fått laga kraft.</w:t>
            </w:r>
          </w:p>
        </w:tc>
        <w:tc>
          <w:tcPr>
            <w:tcW w:w="2500" w:type="pct"/>
            <w:shd w:val="clear" w:color="auto" w:fill="auto"/>
            <w:tcMar>
              <w:right w:w="0" w:type="dxa"/>
            </w:tcMar>
          </w:tcPr>
          <w:p w14:paraId="07759BFB" w14:textId="1B8A3209" w:rsidR="00E458DB" w:rsidRDefault="00E458DB" w:rsidP="002C6F01">
            <w:pPr>
              <w:pStyle w:val="Brdtextmedindrag"/>
            </w:pPr>
            <w:r w:rsidRPr="00055180">
              <w:rPr>
                <w:rFonts w:eastAsiaTheme="minorHAnsi"/>
              </w:rPr>
              <w:t xml:space="preserve">När det gäller europakooperativ som </w:t>
            </w:r>
            <w:r w:rsidR="00DA78C7" w:rsidRPr="00DA78C7">
              <w:rPr>
                <w:rFonts w:eastAsiaTheme="minorHAnsi"/>
                <w:i/>
              </w:rPr>
              <w:t>är</w:t>
            </w:r>
            <w:r>
              <w:rPr>
                <w:rFonts w:eastAsiaTheme="minorHAnsi"/>
                <w:i/>
              </w:rPr>
              <w:t xml:space="preserve"> försäkringsföretag eller tjänstepen</w:t>
            </w:r>
            <w:r>
              <w:rPr>
                <w:rFonts w:eastAsiaTheme="minorHAnsi"/>
                <w:i/>
              </w:rPr>
              <w:softHyphen/>
              <w:t xml:space="preserve">sionsföretag </w:t>
            </w:r>
            <w:r w:rsidRPr="00055180">
              <w:rPr>
                <w:rFonts w:eastAsiaTheme="minorHAnsi"/>
              </w:rPr>
              <w:t>ska Bolags</w:t>
            </w:r>
            <w:r w:rsidR="00DA78C7">
              <w:rPr>
                <w:rFonts w:eastAsiaTheme="minorHAnsi"/>
              </w:rPr>
              <w:softHyphen/>
            </w:r>
            <w:r w:rsidRPr="00055180">
              <w:rPr>
                <w:rFonts w:eastAsiaTheme="minorHAnsi"/>
              </w:rPr>
              <w:t>verket ut</w:t>
            </w:r>
            <w:r>
              <w:rPr>
                <w:rFonts w:eastAsiaTheme="minorHAnsi"/>
              </w:rPr>
              <w:softHyphen/>
            </w:r>
            <w:r w:rsidRPr="00055180">
              <w:rPr>
                <w:rFonts w:eastAsiaTheme="minorHAnsi"/>
              </w:rPr>
              <w:t>färda intyget när beslut om tillstånd har meddelats enligt 13 kap. 33 § försäkrings</w:t>
            </w:r>
            <w:r w:rsidRPr="00055180">
              <w:rPr>
                <w:rFonts w:eastAsiaTheme="minorHAnsi"/>
              </w:rPr>
              <w:softHyphen/>
              <w:t>rörelse</w:t>
            </w:r>
            <w:r w:rsidR="00DA78C7">
              <w:rPr>
                <w:rFonts w:eastAsiaTheme="minorHAnsi"/>
              </w:rPr>
              <w:softHyphen/>
            </w:r>
            <w:r w:rsidRPr="00055180">
              <w:rPr>
                <w:rFonts w:eastAsiaTheme="minorHAnsi"/>
              </w:rPr>
              <w:t>lagen (2010:2043) eller 10 kap. 62 § lagen (2019:</w:t>
            </w:r>
            <w:r>
              <w:rPr>
                <w:rFonts w:eastAsiaTheme="minorHAnsi"/>
              </w:rPr>
              <w:t>742</w:t>
            </w:r>
            <w:r w:rsidRPr="00055180">
              <w:rPr>
                <w:rFonts w:eastAsiaTheme="minorHAnsi"/>
              </w:rPr>
              <w:t>) om tjänste</w:t>
            </w:r>
            <w:r w:rsidR="00DA78C7">
              <w:rPr>
                <w:rFonts w:eastAsiaTheme="minorHAnsi"/>
              </w:rPr>
              <w:softHyphen/>
            </w:r>
            <w:r w:rsidRPr="00055180">
              <w:rPr>
                <w:rFonts w:eastAsiaTheme="minorHAnsi"/>
              </w:rPr>
              <w:t>pen</w:t>
            </w:r>
            <w:r>
              <w:rPr>
                <w:rFonts w:eastAsiaTheme="minorHAnsi"/>
              </w:rPr>
              <w:softHyphen/>
            </w:r>
            <w:r w:rsidRPr="00055180">
              <w:rPr>
                <w:rFonts w:eastAsiaTheme="minorHAnsi"/>
              </w:rPr>
              <w:t>sionsföretag och beslutet har fått laga kraft.</w:t>
            </w:r>
          </w:p>
        </w:tc>
      </w:tr>
    </w:tbl>
    <w:p w14:paraId="4AF2C6F5" w14:textId="77777777" w:rsidR="00E458DB" w:rsidRDefault="00E458DB" w:rsidP="00E458DB">
      <w:pPr>
        <w:pStyle w:val="Brdtext"/>
        <w:jc w:val="center"/>
      </w:pPr>
    </w:p>
    <w:p w14:paraId="5EC79193" w14:textId="77777777" w:rsidR="00E458DB" w:rsidRDefault="00E458DB" w:rsidP="00E458DB">
      <w:pPr>
        <w:pStyle w:val="Brdtext"/>
        <w:jc w:val="center"/>
      </w:pPr>
      <w:r>
        <w:t>10 §</w:t>
      </w:r>
      <w:r>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E458DB" w14:paraId="6FB9C882" w14:textId="77777777" w:rsidTr="00A102A2">
        <w:tc>
          <w:tcPr>
            <w:tcW w:w="2500" w:type="pct"/>
            <w:shd w:val="clear" w:color="auto" w:fill="auto"/>
            <w:tcMar>
              <w:left w:w="0" w:type="dxa"/>
            </w:tcMar>
          </w:tcPr>
          <w:p w14:paraId="292895D0" w14:textId="1421D50F" w:rsidR="00E458DB" w:rsidRDefault="00E458DB" w:rsidP="002C6F01">
            <w:pPr>
              <w:pStyle w:val="Brdtextmedindrag"/>
            </w:pPr>
            <w:r>
              <w:t>Bolagsverket ska föra ett register över europakooperativ (europa</w:t>
            </w:r>
            <w:r>
              <w:softHyphen/>
              <w:t>kooperativsregistret). I fråga om registrering i europakooperativs</w:t>
            </w:r>
            <w:r>
              <w:softHyphen/>
              <w:t xml:space="preserve">registret tillämpas bestämmelserna i aktiebolagslagen (2005:551) och andra författningar om registrering i aktiebolagsregistret eller, om europakooperativet </w:t>
            </w:r>
            <w:r w:rsidRPr="005C4B83">
              <w:rPr>
                <w:i/>
                <w:iCs/>
              </w:rPr>
              <w:t>driver försäk</w:t>
            </w:r>
            <w:r w:rsidR="005B6F3A">
              <w:rPr>
                <w:i/>
                <w:iCs/>
              </w:rPr>
              <w:softHyphen/>
            </w:r>
            <w:r w:rsidRPr="005C4B83">
              <w:rPr>
                <w:i/>
                <w:iCs/>
              </w:rPr>
              <w:t>ringsrörelse</w:t>
            </w:r>
            <w:r>
              <w:t>, försäkringsregistret. Om en arbetstagarrepresentant har utsetts enligt lagen (2006:477) om arbetstagarinflytande i europako</w:t>
            </w:r>
            <w:r>
              <w:softHyphen/>
              <w:t>operativ, ska även detta registreras.</w:t>
            </w:r>
          </w:p>
        </w:tc>
        <w:tc>
          <w:tcPr>
            <w:tcW w:w="2500" w:type="pct"/>
            <w:shd w:val="clear" w:color="auto" w:fill="auto"/>
            <w:tcMar>
              <w:right w:w="0" w:type="dxa"/>
            </w:tcMar>
          </w:tcPr>
          <w:p w14:paraId="15080523" w14:textId="18F3535B" w:rsidR="00E458DB" w:rsidRDefault="00E458DB" w:rsidP="002C6F01">
            <w:pPr>
              <w:pStyle w:val="Brdtextmedindrag"/>
            </w:pPr>
            <w:r>
              <w:t>Bolagsverket ska föra ett register över europakooperativ (europa</w:t>
            </w:r>
            <w:r>
              <w:softHyphen/>
              <w:t>kooperativsregistret). I fråga om registrering i europakooperativs</w:t>
            </w:r>
            <w:r>
              <w:softHyphen/>
              <w:t xml:space="preserve">registret tillämpas bestämmelserna i aktiebolagslagen (2005:551) och andra författningar om registrering i aktiebolagsregistret eller, om europakooperativet </w:t>
            </w:r>
            <w:r w:rsidR="00DA78C7">
              <w:rPr>
                <w:i/>
              </w:rPr>
              <w:t xml:space="preserve">är ett </w:t>
            </w:r>
            <w:r>
              <w:rPr>
                <w:i/>
              </w:rPr>
              <w:t>försäk</w:t>
            </w:r>
            <w:r w:rsidR="00DA78C7">
              <w:rPr>
                <w:i/>
              </w:rPr>
              <w:softHyphen/>
            </w:r>
            <w:r>
              <w:rPr>
                <w:i/>
              </w:rPr>
              <w:t>ringsföre</w:t>
            </w:r>
            <w:r>
              <w:rPr>
                <w:i/>
              </w:rPr>
              <w:softHyphen/>
              <w:t xml:space="preserve">tag eller </w:t>
            </w:r>
            <w:r w:rsidR="00DA78C7">
              <w:rPr>
                <w:i/>
              </w:rPr>
              <w:t xml:space="preserve">ett </w:t>
            </w:r>
            <w:r>
              <w:rPr>
                <w:i/>
              </w:rPr>
              <w:t>tjänste</w:t>
            </w:r>
            <w:r w:rsidR="00DA78C7">
              <w:rPr>
                <w:i/>
              </w:rPr>
              <w:softHyphen/>
            </w:r>
            <w:r>
              <w:rPr>
                <w:i/>
              </w:rPr>
              <w:t>pensionsföretag</w:t>
            </w:r>
            <w:r>
              <w:t>, försäkrings</w:t>
            </w:r>
            <w:r w:rsidR="00DA78C7">
              <w:softHyphen/>
            </w:r>
            <w:r>
              <w:t>registret. Om en arbets</w:t>
            </w:r>
            <w:r>
              <w:softHyphen/>
              <w:t>tagar</w:t>
            </w:r>
            <w:r w:rsidR="00DA78C7">
              <w:softHyphen/>
            </w:r>
            <w:r>
              <w:t>representant har utsetts enligt lagen (2006:477) om arbetstagar</w:t>
            </w:r>
            <w:r>
              <w:softHyphen/>
              <w:t>in</w:t>
            </w:r>
            <w:r w:rsidR="00DA78C7">
              <w:softHyphen/>
            </w:r>
            <w:r>
              <w:t>flytan</w:t>
            </w:r>
            <w:r w:rsidR="00BD57D5">
              <w:softHyphen/>
            </w:r>
            <w:r>
              <w:t>de i europakooperativ, ska även detta registreras.</w:t>
            </w:r>
          </w:p>
        </w:tc>
      </w:tr>
    </w:tbl>
    <w:p w14:paraId="454E174A" w14:textId="77777777" w:rsidR="00E458DB" w:rsidRDefault="00E458DB" w:rsidP="00E458DB">
      <w:pPr>
        <w:pStyle w:val="Brdtextmedindrag"/>
      </w:pPr>
      <w:r>
        <w:t>Regeringen eller den myndighet som regeringen bestämmer får meddela föreskrifter om</w:t>
      </w:r>
    </w:p>
    <w:p w14:paraId="5FE059A8" w14:textId="77777777" w:rsidR="00E458DB" w:rsidRDefault="00E458DB" w:rsidP="00E458DB">
      <w:pPr>
        <w:pStyle w:val="Brdtextmedindrag"/>
      </w:pPr>
      <w:r>
        <w:t>1. avgifter i ärenden om registrering enligt denna lag, och</w:t>
      </w:r>
    </w:p>
    <w:p w14:paraId="700785CA" w14:textId="6886AAC9" w:rsidR="00E458DB" w:rsidRDefault="00E458DB" w:rsidP="00E458DB">
      <w:pPr>
        <w:pStyle w:val="Brdtextmedindrag"/>
      </w:pPr>
      <w:r>
        <w:t>2. handläggningen av registre</w:t>
      </w:r>
      <w:r>
        <w:softHyphen/>
        <w:t>rings</w:t>
      </w:r>
      <w:r>
        <w:softHyphen/>
        <w:t>ärenden.</w:t>
      </w:r>
      <w:r w:rsidR="00CB1B97">
        <w:t xml:space="preserve"> </w:t>
      </w:r>
    </w:p>
    <w:p w14:paraId="67A9F0C7" w14:textId="77777777" w:rsidR="00CB1B97" w:rsidRPr="00CB1B97" w:rsidRDefault="00CB1B97" w:rsidP="00CB1B97">
      <w:pPr>
        <w:pStyle w:val="Brdtext"/>
        <w:rPr>
          <w:sz w:val="2"/>
          <w:szCs w:val="2"/>
        </w:rPr>
      </w:pPr>
      <w:r w:rsidRPr="00CB1B97">
        <w:rPr>
          <w:rFonts w:asciiTheme="minorHAnsi" w:hAnsiTheme="minorHAnsi"/>
          <w:sz w:val="2"/>
          <w:szCs w:val="2"/>
        </w:rPr>
        <w:br w:type="page"/>
      </w:r>
    </w:p>
    <w:tbl>
      <w:tblPr>
        <w:tblW w:w="5000" w:type="pct"/>
        <w:tblCellMar>
          <w:left w:w="125" w:type="dxa"/>
          <w:right w:w="125" w:type="dxa"/>
        </w:tblCellMar>
        <w:tblLook w:val="0000" w:firstRow="0" w:lastRow="0" w:firstColumn="0" w:lastColumn="0" w:noHBand="0" w:noVBand="0"/>
      </w:tblPr>
      <w:tblGrid>
        <w:gridCol w:w="2948"/>
        <w:gridCol w:w="2949"/>
      </w:tblGrid>
      <w:tr w:rsidR="00E458DB" w14:paraId="62AE47B0" w14:textId="77777777" w:rsidTr="00A102A2">
        <w:tc>
          <w:tcPr>
            <w:tcW w:w="2500" w:type="pct"/>
            <w:shd w:val="clear" w:color="auto" w:fill="auto"/>
            <w:tcMar>
              <w:left w:w="0" w:type="dxa"/>
            </w:tcMar>
          </w:tcPr>
          <w:p w14:paraId="6BA483ED" w14:textId="55A2F550" w:rsidR="00E458DB" w:rsidRPr="00DC513B" w:rsidRDefault="00E458DB" w:rsidP="002C6F01">
            <w:pPr>
              <w:pStyle w:val="Brdtextmedindrag"/>
              <w:ind w:firstLine="0"/>
              <w:jc w:val="left"/>
              <w:rPr>
                <w:i/>
                <w:u w:val="single"/>
              </w:rPr>
            </w:pPr>
            <w:r w:rsidRPr="00DC513B">
              <w:rPr>
                <w:i/>
                <w:u w:val="single"/>
              </w:rPr>
              <w:lastRenderedPageBreak/>
              <w:t>Särskilt om europakooperativ som driver försäkringsrörelse</w:t>
            </w:r>
          </w:p>
        </w:tc>
        <w:tc>
          <w:tcPr>
            <w:tcW w:w="2500" w:type="pct"/>
            <w:shd w:val="clear" w:color="auto" w:fill="auto"/>
            <w:tcMar>
              <w:right w:w="0" w:type="dxa"/>
            </w:tcMar>
          </w:tcPr>
          <w:p w14:paraId="21660A85" w14:textId="3FE1F4EB" w:rsidR="00E458DB" w:rsidRPr="00DC513B" w:rsidRDefault="00E458DB" w:rsidP="002C6F01">
            <w:pPr>
              <w:pStyle w:val="Brdtextmedindrag"/>
              <w:ind w:firstLine="0"/>
              <w:jc w:val="left"/>
              <w:rPr>
                <w:u w:val="single"/>
              </w:rPr>
            </w:pPr>
            <w:r w:rsidRPr="00DC513B">
              <w:rPr>
                <w:i/>
                <w:u w:val="single"/>
              </w:rPr>
              <w:t xml:space="preserve">Särskilt om europakooperativ som </w:t>
            </w:r>
            <w:r w:rsidR="00BD57D5">
              <w:rPr>
                <w:i/>
                <w:u w:val="single"/>
              </w:rPr>
              <w:t>är försäkringsföretag eller tjänstepensionsföretag</w:t>
            </w:r>
            <w:r w:rsidRPr="00AC2FA8">
              <w:rPr>
                <w:rStyle w:val="Fotnotsreferens"/>
              </w:rPr>
              <w:footnoteReference w:id="35"/>
            </w:r>
          </w:p>
        </w:tc>
      </w:tr>
    </w:tbl>
    <w:p w14:paraId="53010DB1" w14:textId="77777777" w:rsidR="00E458DB" w:rsidRDefault="00E458DB" w:rsidP="00E458DB">
      <w:pPr>
        <w:pStyle w:val="Brdtextmedindrag"/>
      </w:pPr>
    </w:p>
    <w:p w14:paraId="6A772893" w14:textId="77777777" w:rsidR="00E458DB" w:rsidRDefault="00E458DB" w:rsidP="00E458DB">
      <w:pPr>
        <w:pStyle w:val="Brdtextmedindrag"/>
        <w:jc w:val="center"/>
      </w:pPr>
      <w:r>
        <w:t>12 a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E458DB" w14:paraId="06396327" w14:textId="77777777" w:rsidTr="00A102A2">
        <w:tc>
          <w:tcPr>
            <w:tcW w:w="2500" w:type="pct"/>
            <w:shd w:val="clear" w:color="auto" w:fill="auto"/>
            <w:tcMar>
              <w:left w:w="0" w:type="dxa"/>
            </w:tcMar>
          </w:tcPr>
          <w:p w14:paraId="785C711B" w14:textId="77777777" w:rsidR="00E458DB" w:rsidRDefault="00E458DB" w:rsidP="002C6F01">
            <w:pPr>
              <w:pStyle w:val="Brdtextmedindrag"/>
            </w:pPr>
            <w:r w:rsidRPr="00B76E03">
              <w:t xml:space="preserve">När ett europakooperativ som </w:t>
            </w:r>
            <w:r w:rsidRPr="005C4B83">
              <w:rPr>
                <w:i/>
                <w:iCs/>
              </w:rPr>
              <w:t>driver försäkringsrörelse</w:t>
            </w:r>
            <w:r w:rsidRPr="00B76E03">
              <w:t xml:space="preserve"> avser att flytta sitt säte från Sverige till en annan stat gäller inte 14 och 15</w:t>
            </w:r>
            <w:r>
              <w:t> </w:t>
            </w:r>
            <w:r w:rsidRPr="00B76E03">
              <w:t>§§, 16</w:t>
            </w:r>
            <w:r>
              <w:t> </w:t>
            </w:r>
            <w:r w:rsidRPr="00B76E03">
              <w:t>§ första stycket första meningen och andra stycket</w:t>
            </w:r>
            <w:r>
              <w:t> </w:t>
            </w:r>
            <w:r w:rsidRPr="00B76E03">
              <w:t>4 samt 17–19</w:t>
            </w:r>
            <w:r>
              <w:t> </w:t>
            </w:r>
            <w:r w:rsidRPr="00B76E03">
              <w:t>§§. Sådana kooperativ ska, om föreningsstämman med stöd av artikel</w:t>
            </w:r>
            <w:r>
              <w:t> </w:t>
            </w:r>
            <w:r w:rsidRPr="00B76E03">
              <w:t>7 i SCE-förordningen har beslutat att europakooperativets säte ska flyttas till en annan stat, ansöka om tillstånd till flyttningen hos Finansinspektionen. Ärenden av principiell betydelse eller av särskild vikt prövas dock av regeringen efter anmälan av Finansinspektionen.</w:t>
            </w:r>
          </w:p>
        </w:tc>
        <w:tc>
          <w:tcPr>
            <w:tcW w:w="2500" w:type="pct"/>
            <w:shd w:val="clear" w:color="auto" w:fill="auto"/>
            <w:tcMar>
              <w:right w:w="0" w:type="dxa"/>
            </w:tcMar>
          </w:tcPr>
          <w:p w14:paraId="0D6C139F" w14:textId="030A84E6" w:rsidR="00E458DB" w:rsidRDefault="00E458DB" w:rsidP="002C6F01">
            <w:pPr>
              <w:pStyle w:val="Brdtextmedindrag"/>
            </w:pPr>
            <w:r w:rsidRPr="00B76E03">
              <w:t xml:space="preserve">När ett europakooperativ som </w:t>
            </w:r>
            <w:r w:rsidR="00BD57D5" w:rsidRPr="005C4B83">
              <w:rPr>
                <w:i/>
                <w:iCs/>
              </w:rPr>
              <w:t>är</w:t>
            </w:r>
            <w:r>
              <w:rPr>
                <w:i/>
              </w:rPr>
              <w:t xml:space="preserve"> </w:t>
            </w:r>
            <w:r w:rsidR="00364476">
              <w:rPr>
                <w:i/>
              </w:rPr>
              <w:t xml:space="preserve">ett </w:t>
            </w:r>
            <w:r>
              <w:rPr>
                <w:i/>
              </w:rPr>
              <w:t xml:space="preserve">försäkringsföretag eller </w:t>
            </w:r>
            <w:r w:rsidR="00364476">
              <w:rPr>
                <w:i/>
              </w:rPr>
              <w:t xml:space="preserve">ett </w:t>
            </w:r>
            <w:r>
              <w:rPr>
                <w:i/>
              </w:rPr>
              <w:t>tjänste</w:t>
            </w:r>
            <w:r w:rsidR="00364476">
              <w:rPr>
                <w:i/>
              </w:rPr>
              <w:softHyphen/>
            </w:r>
            <w:r>
              <w:rPr>
                <w:i/>
              </w:rPr>
              <w:t>pen</w:t>
            </w:r>
            <w:r>
              <w:rPr>
                <w:i/>
              </w:rPr>
              <w:softHyphen/>
              <w:t>sionsföretag</w:t>
            </w:r>
            <w:r w:rsidRPr="00B76E03">
              <w:t xml:space="preserve"> avser att flytta sitt säte från Sverige till en annan stat gäller inte 14 och 15</w:t>
            </w:r>
            <w:r>
              <w:t> </w:t>
            </w:r>
            <w:r w:rsidRPr="00B76E03">
              <w:t>§§, 16</w:t>
            </w:r>
            <w:r>
              <w:t> </w:t>
            </w:r>
            <w:r w:rsidRPr="00B76E03">
              <w:t>§ första stycket första meningen och andra stycket</w:t>
            </w:r>
            <w:r>
              <w:t> </w:t>
            </w:r>
            <w:r w:rsidRPr="00B76E03">
              <w:t>4 samt 17–19</w:t>
            </w:r>
            <w:r>
              <w:t> </w:t>
            </w:r>
            <w:r w:rsidRPr="00B76E03">
              <w:t>§§. Sådana kooperativ ska, om förenings</w:t>
            </w:r>
            <w:r>
              <w:softHyphen/>
            </w:r>
            <w:r w:rsidRPr="00B76E03">
              <w:t>stämman med stöd av artikel</w:t>
            </w:r>
            <w:r>
              <w:t> </w:t>
            </w:r>
            <w:r w:rsidRPr="00B76E03">
              <w:t>7 i SCE-förordningen har beslutat att europakooperativets säte ska flyttas till en annan stat, ansöka om tillstånd till flyttningen hos Finansinspektionen. Ärenden av principiell betydelse eller av särskild vikt prövas dock av regeringen efter anmälan av Finansinspektionen.</w:t>
            </w:r>
          </w:p>
        </w:tc>
      </w:tr>
    </w:tbl>
    <w:p w14:paraId="629D7EF8" w14:textId="77777777" w:rsidR="00E458DB" w:rsidRDefault="00E458DB" w:rsidP="00E458DB">
      <w:pPr>
        <w:pStyle w:val="Brdtextmedindrag"/>
      </w:pPr>
      <w:r w:rsidRPr="00B76E03">
        <w:t xml:space="preserve">Tillstånd till flyttningen av säte ska meddelas om </w:t>
      </w:r>
    </w:p>
    <w:p w14:paraId="4F1CEBF3" w14:textId="77777777" w:rsidR="00E458DB" w:rsidRDefault="00E458DB" w:rsidP="00E458DB">
      <w:pPr>
        <w:pStyle w:val="Brdtextmedindrag"/>
      </w:pPr>
      <w:r w:rsidRPr="00B76E03">
        <w:t>1.</w:t>
      </w:r>
      <w:r>
        <w:t> </w:t>
      </w:r>
      <w:r w:rsidRPr="00B76E03">
        <w:t xml:space="preserve">försäkringstagarna och andra borgenärer tillförsäkras en betryggande säkerhet, om ett sådant skydd behövs med hänsyn till kooperativets ekonomiska förhållanden och borgenärerna inte redan har en sådan säkerhet, </w:t>
      </w:r>
    </w:p>
    <w:p w14:paraId="2394ACC9" w14:textId="4117A2F0" w:rsidR="00E458DB" w:rsidRDefault="00E458DB" w:rsidP="00E458DB">
      <w:pPr>
        <w:pStyle w:val="Brdtextmedindrag"/>
      </w:pPr>
      <w:r w:rsidRPr="00B76E03">
        <w:t>2.</w:t>
      </w:r>
      <w:r>
        <w:t> </w:t>
      </w:r>
      <w:r w:rsidRPr="00B76E03">
        <w:t>kooperativets ekonomiska förhållanden i övrigt är sådana att flytt</w:t>
      </w:r>
      <w:r w:rsidR="007360B8">
        <w:softHyphen/>
      </w:r>
      <w:r w:rsidRPr="00B76E03">
        <w:t xml:space="preserve">ningen kan anses förenlig med försäkringstagares och andra borgenärers intressen, och </w:t>
      </w:r>
    </w:p>
    <w:tbl>
      <w:tblPr>
        <w:tblW w:w="5000" w:type="pct"/>
        <w:tblCellMar>
          <w:left w:w="125" w:type="dxa"/>
          <w:right w:w="125" w:type="dxa"/>
        </w:tblCellMar>
        <w:tblLook w:val="0000" w:firstRow="0" w:lastRow="0" w:firstColumn="0" w:lastColumn="0" w:noHBand="0" w:noVBand="0"/>
      </w:tblPr>
      <w:tblGrid>
        <w:gridCol w:w="2948"/>
        <w:gridCol w:w="2949"/>
      </w:tblGrid>
      <w:tr w:rsidR="00E458DB" w14:paraId="2AB24558" w14:textId="77777777" w:rsidTr="002C6F01">
        <w:tc>
          <w:tcPr>
            <w:tcW w:w="2500" w:type="pct"/>
            <w:shd w:val="clear" w:color="auto" w:fill="auto"/>
            <w:tcMar>
              <w:left w:w="0" w:type="dxa"/>
            </w:tcMar>
          </w:tcPr>
          <w:p w14:paraId="19B556E4" w14:textId="77777777" w:rsidR="00E458DB" w:rsidRPr="00B76E03" w:rsidRDefault="00E458DB" w:rsidP="002C6F01">
            <w:pPr>
              <w:pStyle w:val="Brdtextmedindrag"/>
            </w:pPr>
            <w:r w:rsidRPr="00B76E03">
              <w:t>3.</w:t>
            </w:r>
            <w:r>
              <w:t> </w:t>
            </w:r>
            <w:r w:rsidRPr="00B76E03">
              <w:t xml:space="preserve">det inte finns hinder mot flyttningen enligt artikel </w:t>
            </w:r>
            <w:r w:rsidRPr="00AB3E5F">
              <w:rPr>
                <w:i/>
              </w:rPr>
              <w:t>8.15</w:t>
            </w:r>
            <w:r w:rsidRPr="00B76E03">
              <w:t xml:space="preserve"> i </w:t>
            </w:r>
            <w:r>
              <w:br/>
            </w:r>
            <w:r w:rsidRPr="00AB3E5F">
              <w:rPr>
                <w:i/>
              </w:rPr>
              <w:t>SE-förord</w:t>
            </w:r>
            <w:r w:rsidRPr="00AB3E5F">
              <w:rPr>
                <w:i/>
              </w:rPr>
              <w:softHyphen/>
              <w:t>ningen</w:t>
            </w:r>
            <w:r w:rsidRPr="00B76E03">
              <w:t>.</w:t>
            </w:r>
          </w:p>
        </w:tc>
        <w:tc>
          <w:tcPr>
            <w:tcW w:w="2500" w:type="pct"/>
            <w:shd w:val="clear" w:color="auto" w:fill="auto"/>
            <w:tcMar>
              <w:right w:w="0" w:type="dxa"/>
            </w:tcMar>
          </w:tcPr>
          <w:p w14:paraId="5CD32153" w14:textId="77777777" w:rsidR="00E458DB" w:rsidRPr="00B76E03" w:rsidRDefault="00E458DB" w:rsidP="002C6F01">
            <w:pPr>
              <w:pStyle w:val="Brdtextmedindrag"/>
            </w:pPr>
            <w:r w:rsidRPr="00B76E03">
              <w:t>3.</w:t>
            </w:r>
            <w:r>
              <w:t> </w:t>
            </w:r>
            <w:r w:rsidRPr="00B76E03">
              <w:t xml:space="preserve">det inte finns hinder mot flyttningen enligt artikel </w:t>
            </w:r>
            <w:r>
              <w:rPr>
                <w:i/>
              </w:rPr>
              <w:t>7</w:t>
            </w:r>
            <w:r w:rsidRPr="00AB3E5F">
              <w:rPr>
                <w:i/>
              </w:rPr>
              <w:t>.15</w:t>
            </w:r>
            <w:r w:rsidRPr="00B76E03">
              <w:t xml:space="preserve"> i </w:t>
            </w:r>
            <w:r>
              <w:br/>
            </w:r>
            <w:r w:rsidRPr="00AB3E5F">
              <w:rPr>
                <w:i/>
              </w:rPr>
              <w:t>S</w:t>
            </w:r>
            <w:r>
              <w:rPr>
                <w:i/>
              </w:rPr>
              <w:t>C</w:t>
            </w:r>
            <w:r w:rsidRPr="00AB3E5F">
              <w:rPr>
                <w:i/>
              </w:rPr>
              <w:t>E-förord</w:t>
            </w:r>
            <w:r w:rsidRPr="00AB3E5F">
              <w:rPr>
                <w:i/>
              </w:rPr>
              <w:softHyphen/>
              <w:t>ningen</w:t>
            </w:r>
            <w:r w:rsidRPr="00B76E03">
              <w:t>.</w:t>
            </w:r>
          </w:p>
        </w:tc>
      </w:tr>
      <w:tr w:rsidR="00E458DB" w14:paraId="15EA2A1A" w14:textId="77777777" w:rsidTr="002C6F01">
        <w:tc>
          <w:tcPr>
            <w:tcW w:w="2500" w:type="pct"/>
            <w:shd w:val="clear" w:color="auto" w:fill="auto"/>
            <w:tcMar>
              <w:left w:w="0" w:type="dxa"/>
            </w:tcMar>
          </w:tcPr>
          <w:p w14:paraId="141B12CB" w14:textId="77777777" w:rsidR="00E458DB" w:rsidRDefault="00E458DB" w:rsidP="002C6F01">
            <w:pPr>
              <w:pStyle w:val="Brdtextmedindrag"/>
            </w:pPr>
            <w:r w:rsidRPr="00B76E03">
              <w:t>Finansinspektionen ska under</w:t>
            </w:r>
            <w:r>
              <w:softHyphen/>
            </w:r>
            <w:r w:rsidRPr="00B76E03">
              <w:t>rätta Bolagsverket och Skatteverket om ansökningar enligt första styck</w:t>
            </w:r>
            <w:r>
              <w:softHyphen/>
            </w:r>
            <w:r w:rsidRPr="00B76E03">
              <w:t xml:space="preserve">et. Finansinspektionen ska också underrätta Bolagsverket om </w:t>
            </w:r>
            <w:r w:rsidRPr="006D0360">
              <w:rPr>
                <w:i/>
              </w:rPr>
              <w:t>laga</w:t>
            </w:r>
            <w:r w:rsidRPr="006D0360">
              <w:rPr>
                <w:i/>
              </w:rPr>
              <w:softHyphen/>
              <w:t>kraftvunna</w:t>
            </w:r>
            <w:r w:rsidRPr="00B76E03">
              <w:t xml:space="preserve"> beslut som har med</w:t>
            </w:r>
            <w:r>
              <w:softHyphen/>
            </w:r>
            <w:r w:rsidRPr="00B76E03">
              <w:t>delats med anledning av sådana ansökningar.</w:t>
            </w:r>
          </w:p>
        </w:tc>
        <w:tc>
          <w:tcPr>
            <w:tcW w:w="2500" w:type="pct"/>
            <w:shd w:val="clear" w:color="auto" w:fill="auto"/>
            <w:tcMar>
              <w:right w:w="0" w:type="dxa"/>
            </w:tcMar>
          </w:tcPr>
          <w:p w14:paraId="6DACB6B5" w14:textId="77777777" w:rsidR="00E458DB" w:rsidRDefault="00E458DB" w:rsidP="002C6F01">
            <w:pPr>
              <w:pStyle w:val="Brdtextmedindrag"/>
            </w:pPr>
            <w:r w:rsidRPr="00B76E03">
              <w:t>Finansinspektionen ska under</w:t>
            </w:r>
            <w:r>
              <w:softHyphen/>
            </w:r>
            <w:r w:rsidRPr="00B76E03">
              <w:t>rätta Bolagsverket och Skatteverket om ansökningar enligt första styck</w:t>
            </w:r>
            <w:r>
              <w:softHyphen/>
            </w:r>
            <w:r w:rsidRPr="00B76E03">
              <w:t>et. Finansinspektionen ska också underrätta Bolagsverket om beslut som har med</w:t>
            </w:r>
            <w:r>
              <w:softHyphen/>
            </w:r>
            <w:r w:rsidRPr="00B76E03">
              <w:t>delats med anledning av sådana ansökningar</w:t>
            </w:r>
            <w:r w:rsidRPr="00AB3E5F">
              <w:rPr>
                <w:i/>
              </w:rPr>
              <w:t xml:space="preserve"> och som fått laga kraft</w:t>
            </w:r>
            <w:r w:rsidRPr="00B76E03">
              <w:t>.</w:t>
            </w:r>
          </w:p>
        </w:tc>
      </w:tr>
    </w:tbl>
    <w:p w14:paraId="535DF419" w14:textId="77777777" w:rsidR="00E458DB" w:rsidRDefault="00E458DB" w:rsidP="00E458DB">
      <w:pPr>
        <w:pStyle w:val="Brdtextmedindrag"/>
      </w:pPr>
      <w:r w:rsidRPr="00B76E03">
        <w:t>Det som anges om Bolagsverket i 16</w:t>
      </w:r>
      <w:r>
        <w:t> </w:t>
      </w:r>
      <w:r w:rsidRPr="00B76E03">
        <w:t>§ tredje stycket och 16</w:t>
      </w:r>
      <w:r>
        <w:t> </w:t>
      </w:r>
      <w:r w:rsidRPr="00B76E03">
        <w:t>a</w:t>
      </w:r>
      <w:r>
        <w:t> </w:t>
      </w:r>
      <w:r w:rsidRPr="00B76E03">
        <w:t>§ första stycket ska i stället gälla Finansinspektionen eller regeringen.</w:t>
      </w:r>
    </w:p>
    <w:p w14:paraId="566A35F4" w14:textId="77777777" w:rsidR="00E458DB" w:rsidRDefault="00E458DB" w:rsidP="00E458DB">
      <w:pPr>
        <w:pStyle w:val="Brdtextmedindrag"/>
        <w:jc w:val="center"/>
      </w:pPr>
    </w:p>
    <w:p w14:paraId="5735BC7C" w14:textId="77777777" w:rsidR="00CB1B97" w:rsidRDefault="00CB1B97">
      <w:pPr>
        <w:spacing w:line="2" w:lineRule="auto"/>
        <w:rPr>
          <w:rFonts w:ascii="Times New Roman" w:hAnsi="Times New Roman"/>
          <w:sz w:val="20"/>
        </w:rPr>
      </w:pPr>
      <w:r>
        <w:br w:type="page"/>
      </w:r>
    </w:p>
    <w:p w14:paraId="43A4A76F" w14:textId="15F44632" w:rsidR="00E458DB" w:rsidRDefault="00E458DB" w:rsidP="00E458DB">
      <w:pPr>
        <w:pStyle w:val="Brdtextmedindrag"/>
        <w:jc w:val="center"/>
      </w:pPr>
      <w:r>
        <w:lastRenderedPageBreak/>
        <w:t>20 §</w:t>
      </w:r>
      <w:r>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E458DB" w14:paraId="36A4C20E" w14:textId="77777777" w:rsidTr="00A102A2">
        <w:tc>
          <w:tcPr>
            <w:tcW w:w="2500" w:type="pct"/>
            <w:shd w:val="clear" w:color="auto" w:fill="auto"/>
            <w:tcMar>
              <w:left w:w="0" w:type="dxa"/>
            </w:tcMar>
          </w:tcPr>
          <w:p w14:paraId="1EB82657" w14:textId="77777777" w:rsidR="00E458DB" w:rsidRDefault="00E458DB" w:rsidP="002C6F01">
            <w:pPr>
              <w:pStyle w:val="Brdtextmedindrag"/>
            </w:pPr>
            <w:r w:rsidRPr="00C64671">
              <w:t>Bolagsverket ska utfärda ett sådant intyg som avses i artikel</w:t>
            </w:r>
            <w:r>
              <w:t> </w:t>
            </w:r>
            <w:r w:rsidRPr="00C64671">
              <w:t>7.8 i SCE-förordningen när ett beslut om tillstånd enligt 18 eller 19</w:t>
            </w:r>
            <w:r>
              <w:t> </w:t>
            </w:r>
            <w:r w:rsidRPr="00C64671">
              <w:t xml:space="preserve">§ har meddelats och beslutet har </w:t>
            </w:r>
            <w:r w:rsidRPr="00F97D89">
              <w:rPr>
                <w:i/>
              </w:rPr>
              <w:t>vunnit</w:t>
            </w:r>
            <w:r w:rsidRPr="00C64671">
              <w:t xml:space="preserve"> laga kraft. Intyg får dock inte utfärdas om Finansinspektionen har meddelat ett sådant beslut som avses i 13</w:t>
            </w:r>
            <w:r>
              <w:t> </w:t>
            </w:r>
            <w:r w:rsidRPr="00C64671">
              <w:t>§ eller om det föreligger ett sådant förhållande som avses i artikel 7.15 i SCE-förordningen.</w:t>
            </w:r>
          </w:p>
        </w:tc>
        <w:tc>
          <w:tcPr>
            <w:tcW w:w="2500" w:type="pct"/>
            <w:shd w:val="clear" w:color="auto" w:fill="auto"/>
            <w:tcMar>
              <w:right w:w="0" w:type="dxa"/>
            </w:tcMar>
          </w:tcPr>
          <w:p w14:paraId="19A3A95B" w14:textId="628E311A" w:rsidR="00E458DB" w:rsidRDefault="00E458DB" w:rsidP="002C6F01">
            <w:pPr>
              <w:pStyle w:val="Brdtextmedindrag"/>
            </w:pPr>
            <w:r w:rsidRPr="00C64671">
              <w:t>Bolagsverket ska utfärda ett sådant intyg som avses i artikel</w:t>
            </w:r>
            <w:r>
              <w:t> </w:t>
            </w:r>
            <w:r w:rsidRPr="00C64671">
              <w:t>7.8 i SCE-förordningen när ett beslut om tillstånd enligt 18 eller 19</w:t>
            </w:r>
            <w:r>
              <w:t> </w:t>
            </w:r>
            <w:r w:rsidRPr="00C64671">
              <w:t xml:space="preserve">§ har meddelats och beslutet har </w:t>
            </w:r>
            <w:r>
              <w:rPr>
                <w:i/>
              </w:rPr>
              <w:t>fått</w:t>
            </w:r>
            <w:r w:rsidRPr="00C64671">
              <w:t xml:space="preserve"> laga kraft. Intyg får dock inte utfärdas om Finansinspektionen har med</w:t>
            </w:r>
            <w:r w:rsidR="00BD57D5">
              <w:softHyphen/>
            </w:r>
            <w:r w:rsidRPr="00C64671">
              <w:t>delat ett sådant beslut som avses i 13</w:t>
            </w:r>
            <w:r>
              <w:t> </w:t>
            </w:r>
            <w:r w:rsidRPr="00C64671">
              <w:t>§ eller om det föreligger ett sådant förhållande som avses i artikel 7.15 i SCE-förordningen.</w:t>
            </w:r>
          </w:p>
        </w:tc>
      </w:tr>
      <w:tr w:rsidR="00E458DB" w14:paraId="36C22EEB" w14:textId="77777777" w:rsidTr="00A102A2">
        <w:tc>
          <w:tcPr>
            <w:tcW w:w="2500" w:type="pct"/>
            <w:shd w:val="clear" w:color="auto" w:fill="auto"/>
            <w:tcMar>
              <w:left w:w="0" w:type="dxa"/>
            </w:tcMar>
          </w:tcPr>
          <w:p w14:paraId="69B55D30" w14:textId="77777777" w:rsidR="00E458DB" w:rsidRDefault="00E458DB" w:rsidP="002C6F01">
            <w:pPr>
              <w:pStyle w:val="Brdtextmedindrag"/>
            </w:pPr>
            <w:r w:rsidRPr="00C64671">
              <w:t xml:space="preserve">När det gäller europakooperativ som </w:t>
            </w:r>
            <w:r w:rsidRPr="005C4B83">
              <w:rPr>
                <w:i/>
                <w:iCs/>
              </w:rPr>
              <w:t>driver försäkringsrörelse</w:t>
            </w:r>
            <w:r w:rsidRPr="00C64671">
              <w:t xml:space="preserve"> ska Bolagsverket dock utfärda intyget när beslut om tillstånd har med</w:t>
            </w:r>
            <w:r>
              <w:softHyphen/>
            </w:r>
            <w:r w:rsidRPr="00C64671">
              <w:t>delats enligt 12</w:t>
            </w:r>
            <w:r>
              <w:t> </w:t>
            </w:r>
            <w:r w:rsidRPr="00C64671">
              <w:t>a</w:t>
            </w:r>
            <w:r>
              <w:t> </w:t>
            </w:r>
            <w:r w:rsidRPr="00C64671">
              <w:t xml:space="preserve">§ andra stycket och beslutet har </w:t>
            </w:r>
            <w:r w:rsidRPr="00F97D89">
              <w:rPr>
                <w:i/>
              </w:rPr>
              <w:t>vunnit</w:t>
            </w:r>
            <w:r w:rsidRPr="00C64671">
              <w:t xml:space="preserve"> laga kraft.</w:t>
            </w:r>
          </w:p>
        </w:tc>
        <w:tc>
          <w:tcPr>
            <w:tcW w:w="2500" w:type="pct"/>
            <w:shd w:val="clear" w:color="auto" w:fill="auto"/>
            <w:tcMar>
              <w:right w:w="0" w:type="dxa"/>
            </w:tcMar>
          </w:tcPr>
          <w:p w14:paraId="6DC4ECED" w14:textId="0F53398B" w:rsidR="00E458DB" w:rsidRDefault="00E458DB" w:rsidP="002C6F01">
            <w:pPr>
              <w:pStyle w:val="Brdtextmedindrag"/>
            </w:pPr>
            <w:r w:rsidRPr="00C64671">
              <w:t xml:space="preserve">När det gäller europakooperativ som </w:t>
            </w:r>
            <w:r w:rsidR="00BD57D5" w:rsidRPr="005C4B83">
              <w:rPr>
                <w:i/>
                <w:iCs/>
              </w:rPr>
              <w:t>är</w:t>
            </w:r>
            <w:r>
              <w:rPr>
                <w:i/>
              </w:rPr>
              <w:t xml:space="preserve"> försäkringsföretag eller tjänste</w:t>
            </w:r>
            <w:r>
              <w:rPr>
                <w:i/>
              </w:rPr>
              <w:softHyphen/>
              <w:t xml:space="preserve">pensionsföretag </w:t>
            </w:r>
            <w:r w:rsidRPr="00C64671">
              <w:t>ska Bolags</w:t>
            </w:r>
            <w:r w:rsidR="00BD57D5">
              <w:softHyphen/>
            </w:r>
            <w:r w:rsidRPr="00C64671">
              <w:t>verket dock utfärda intyget när beslut om tillstånd har meddelats enligt 12</w:t>
            </w:r>
            <w:r>
              <w:t> </w:t>
            </w:r>
            <w:r w:rsidRPr="00C64671">
              <w:t>a</w:t>
            </w:r>
            <w:r>
              <w:t> </w:t>
            </w:r>
            <w:r w:rsidRPr="00C64671">
              <w:t xml:space="preserve">§ andra stycket och beslutet har </w:t>
            </w:r>
            <w:r>
              <w:rPr>
                <w:i/>
              </w:rPr>
              <w:t>fått</w:t>
            </w:r>
            <w:r w:rsidRPr="00C64671">
              <w:t xml:space="preserve"> laga kraft.</w:t>
            </w:r>
          </w:p>
        </w:tc>
      </w:tr>
    </w:tbl>
    <w:p w14:paraId="528EB9B9" w14:textId="77777777" w:rsidR="00E458DB" w:rsidRDefault="00E458DB" w:rsidP="00E458DB">
      <w:pPr>
        <w:pStyle w:val="Brdtextmedindrag"/>
        <w:jc w:val="center"/>
      </w:pPr>
    </w:p>
    <w:p w14:paraId="4877CB91" w14:textId="77777777" w:rsidR="00E458DB" w:rsidRDefault="00E458DB" w:rsidP="00E458DB">
      <w:pPr>
        <w:pStyle w:val="Brdtextmedindrag"/>
        <w:jc w:val="center"/>
      </w:pPr>
      <w:r>
        <w:t>31 §</w:t>
      </w:r>
      <w:r>
        <w:rPr>
          <w:rStyle w:val="Fotnotsreferens"/>
        </w:rPr>
        <w:footnoteReference w:id="38"/>
      </w:r>
    </w:p>
    <w:tbl>
      <w:tblPr>
        <w:tblW w:w="5000" w:type="pct"/>
        <w:tblCellMar>
          <w:left w:w="125" w:type="dxa"/>
          <w:right w:w="125" w:type="dxa"/>
        </w:tblCellMar>
        <w:tblLook w:val="0000" w:firstRow="0" w:lastRow="0" w:firstColumn="0" w:lastColumn="0" w:noHBand="0" w:noVBand="0"/>
      </w:tblPr>
      <w:tblGrid>
        <w:gridCol w:w="2948"/>
        <w:gridCol w:w="2949"/>
      </w:tblGrid>
      <w:tr w:rsidR="00E458DB" w14:paraId="61B43D5D" w14:textId="77777777" w:rsidTr="00A102A2">
        <w:tc>
          <w:tcPr>
            <w:tcW w:w="2500" w:type="pct"/>
            <w:shd w:val="clear" w:color="auto" w:fill="auto"/>
            <w:tcMar>
              <w:left w:w="0" w:type="dxa"/>
            </w:tcMar>
          </w:tcPr>
          <w:p w14:paraId="36C95FF4" w14:textId="0B27557B" w:rsidR="00E458DB" w:rsidRDefault="00E458DB" w:rsidP="002C6F01">
            <w:pPr>
              <w:pStyle w:val="Brdtextmedindrag"/>
            </w:pPr>
            <w:r w:rsidRPr="00F97D89">
              <w:t>Ett europakooperativ ska upp</w:t>
            </w:r>
            <w:r>
              <w:softHyphen/>
            </w:r>
            <w:r w:rsidRPr="00F97D89">
              <w:t>rätta årsredovisning och, i före</w:t>
            </w:r>
            <w:r>
              <w:softHyphen/>
            </w:r>
            <w:r w:rsidRPr="00F97D89">
              <w:t>kommande fall, koncernredovis</w:t>
            </w:r>
            <w:r>
              <w:softHyphen/>
            </w:r>
            <w:r w:rsidRPr="00F97D89">
              <w:t>ning i enlighet med de be</w:t>
            </w:r>
            <w:r>
              <w:softHyphen/>
            </w:r>
            <w:r w:rsidRPr="00F97D89">
              <w:t xml:space="preserve">stämmelser i årsredovisningslagen (1995:1554) som är tillämpliga på ekonomiska föreningar. När det gäller europakooperativ som </w:t>
            </w:r>
            <w:r w:rsidRPr="005C4B83">
              <w:rPr>
                <w:i/>
                <w:iCs/>
              </w:rPr>
              <w:t>driver försäkringsrörelse</w:t>
            </w:r>
            <w:r w:rsidRPr="00F97D89">
              <w:t xml:space="preserve"> tillämpas i stället de bestämmelser i lagen (1995:1560) om årsredovisning i försäkringsföretag som är </w:t>
            </w:r>
            <w:proofErr w:type="spellStart"/>
            <w:r w:rsidRPr="00F97D89">
              <w:t>till</w:t>
            </w:r>
            <w:r>
              <w:softHyphen/>
            </w:r>
            <w:r w:rsidR="00835883">
              <w:t>l</w:t>
            </w:r>
            <w:r w:rsidRPr="00F97D89">
              <w:t>ämpliga</w:t>
            </w:r>
            <w:proofErr w:type="spellEnd"/>
            <w:r w:rsidRPr="00F97D89">
              <w:t xml:space="preserve"> på försäkringsföreningar. </w:t>
            </w:r>
          </w:p>
        </w:tc>
        <w:tc>
          <w:tcPr>
            <w:tcW w:w="2500" w:type="pct"/>
            <w:shd w:val="clear" w:color="auto" w:fill="auto"/>
            <w:tcMar>
              <w:right w:w="0" w:type="dxa"/>
            </w:tcMar>
          </w:tcPr>
          <w:p w14:paraId="6672EB28" w14:textId="2B3DBBFB" w:rsidR="00E458DB" w:rsidRDefault="00E458DB" w:rsidP="002C6F01">
            <w:pPr>
              <w:pStyle w:val="Brdtextmedindrag"/>
            </w:pPr>
            <w:r w:rsidRPr="00F97D89">
              <w:t>Ett europakooperativ ska upp</w:t>
            </w:r>
            <w:r>
              <w:softHyphen/>
            </w:r>
            <w:r w:rsidRPr="00F97D89">
              <w:t>rätta årsredovisning och, i före</w:t>
            </w:r>
            <w:r>
              <w:softHyphen/>
            </w:r>
            <w:r w:rsidRPr="00F97D89">
              <w:t>kommande fall, koncernredovis</w:t>
            </w:r>
            <w:r>
              <w:softHyphen/>
            </w:r>
            <w:r w:rsidRPr="00F97D89">
              <w:t>ning i enlighet med de be</w:t>
            </w:r>
            <w:r>
              <w:softHyphen/>
            </w:r>
            <w:r w:rsidRPr="00F97D89">
              <w:t xml:space="preserve">stämmelser i årsredovisningslagen (1995:1554) som är tillämpliga på ekonomiska föreningar. När det gäller europakooperativ som </w:t>
            </w:r>
            <w:r w:rsidR="00BD57D5" w:rsidRPr="005C4B83">
              <w:rPr>
                <w:i/>
                <w:iCs/>
              </w:rPr>
              <w:t>är</w:t>
            </w:r>
            <w:r w:rsidR="00BD57D5">
              <w:t xml:space="preserve"> </w:t>
            </w:r>
            <w:r>
              <w:rPr>
                <w:i/>
              </w:rPr>
              <w:t>försäkrings</w:t>
            </w:r>
            <w:r>
              <w:rPr>
                <w:i/>
              </w:rPr>
              <w:softHyphen/>
              <w:t>företag eller tjänste</w:t>
            </w:r>
            <w:r w:rsidR="00BD57D5">
              <w:rPr>
                <w:i/>
              </w:rPr>
              <w:softHyphen/>
            </w:r>
            <w:r>
              <w:rPr>
                <w:i/>
              </w:rPr>
              <w:t>pensions</w:t>
            </w:r>
            <w:r>
              <w:rPr>
                <w:i/>
              </w:rPr>
              <w:softHyphen/>
              <w:t xml:space="preserve">företag </w:t>
            </w:r>
            <w:r w:rsidRPr="00F97D89">
              <w:t>tillämpas i stället de bestämmelser i lagen (1995:1560) om årsredovisning i försäkrings</w:t>
            </w:r>
            <w:r>
              <w:softHyphen/>
            </w:r>
            <w:r w:rsidRPr="00F97D89">
              <w:t xml:space="preserve">företag som är </w:t>
            </w:r>
            <w:proofErr w:type="spellStart"/>
            <w:r w:rsidRPr="00F97D89">
              <w:t>till</w:t>
            </w:r>
            <w:r>
              <w:softHyphen/>
            </w:r>
            <w:r w:rsidR="00887472">
              <w:t>l</w:t>
            </w:r>
            <w:r w:rsidRPr="00F97D89">
              <w:t>ämpliga</w:t>
            </w:r>
            <w:proofErr w:type="spellEnd"/>
            <w:r w:rsidRPr="00F97D89">
              <w:t xml:space="preserve"> på försäkringsföreningar.</w:t>
            </w:r>
          </w:p>
        </w:tc>
      </w:tr>
    </w:tbl>
    <w:p w14:paraId="5AA2FED6" w14:textId="77777777" w:rsidR="00E458DB" w:rsidRDefault="00E458DB" w:rsidP="00E458DB">
      <w:pPr>
        <w:pStyle w:val="Brdtextmedindrag"/>
      </w:pPr>
      <w:r w:rsidRPr="00F97D89">
        <w:t>När det gäller europakooperativ som ger ut elektroniska pengar eller driver finansieringsrörelse tillämpas 12 kap. 28 § lagen (2004:297) om bank- och finansieringsrörelse respektive 3 kap. 10 § lagen (2011:755) om elektroniska pengar i stället för första stycket.</w:t>
      </w:r>
    </w:p>
    <w:p w14:paraId="3A1740B8" w14:textId="77777777" w:rsidR="00E458DB" w:rsidRDefault="00E458DB" w:rsidP="00E458DB">
      <w:pPr>
        <w:pStyle w:val="Brdtextmedindrag"/>
      </w:pPr>
    </w:p>
    <w:p w14:paraId="291A98AE" w14:textId="77777777" w:rsidR="00E458DB" w:rsidRDefault="00E458DB" w:rsidP="00E458DB">
      <w:pPr>
        <w:pStyle w:val="Brdtextmedindrag"/>
        <w:jc w:val="center"/>
      </w:pPr>
      <w:r>
        <w:t>32 §</w:t>
      </w:r>
      <w:r>
        <w:rPr>
          <w:rStyle w:val="Fotnotsreferens"/>
        </w:rPr>
        <w:footnoteReference w:id="39"/>
      </w:r>
    </w:p>
    <w:p w14:paraId="7C6009C6" w14:textId="77777777" w:rsidR="00E458DB" w:rsidRDefault="00E458DB" w:rsidP="00E458DB">
      <w:pPr>
        <w:pStyle w:val="Brdtextmedindrag"/>
      </w:pPr>
      <w:r>
        <w:t>Om ett europakooperativ flyttar sitt säte, ska lednings- eller förvalt</w:t>
      </w:r>
      <w:r>
        <w:softHyphen/>
        <w:t xml:space="preserve">ningsorganet upprätta ett särskilt bokslut. Det särskilda bokslutet ska omfatta den tid för vilken årsredovisning inte tidigare har upprättats fram till den dag då flyttningen av säte har fått verkan enligt artikel 7.10 i SCE-förordningen. </w:t>
      </w:r>
    </w:p>
    <w:p w14:paraId="0B63E479" w14:textId="77777777" w:rsidR="00E458DB" w:rsidRDefault="00E458DB" w:rsidP="00E458DB">
      <w:pPr>
        <w:pStyle w:val="Brdtextmedindrag"/>
      </w:pPr>
      <w:r>
        <w:lastRenderedPageBreak/>
        <w:t>Om en ekonomisk förening deltar i bildandet av ett europakooperativ genom fusion enligt artikel 19 i SCE-förordningen och europakooperativet får säte i en annan stat än Sverige, ska styrelsen för den ekonomiska föreningen upprätta ett särskilt bokslut. Det särskilda bokslutet ska omfatta den tid för vilken årsredovisning inte tidigare har upprättats fram till den dag då europakooperativet registreras enligt artikel 11.1 i SCE-förord</w:t>
      </w:r>
      <w:r>
        <w:softHyphen/>
        <w:t xml:space="preserve">ningen. </w:t>
      </w:r>
    </w:p>
    <w:tbl>
      <w:tblPr>
        <w:tblW w:w="5000" w:type="pct"/>
        <w:tblCellMar>
          <w:left w:w="125" w:type="dxa"/>
          <w:right w:w="125" w:type="dxa"/>
        </w:tblCellMar>
        <w:tblLook w:val="0000" w:firstRow="0" w:lastRow="0" w:firstColumn="0" w:lastColumn="0" w:noHBand="0" w:noVBand="0"/>
      </w:tblPr>
      <w:tblGrid>
        <w:gridCol w:w="2948"/>
        <w:gridCol w:w="2949"/>
      </w:tblGrid>
      <w:tr w:rsidR="00E458DB" w14:paraId="29B562C8" w14:textId="77777777" w:rsidTr="00A102A2">
        <w:tc>
          <w:tcPr>
            <w:tcW w:w="2500" w:type="pct"/>
            <w:shd w:val="clear" w:color="auto" w:fill="auto"/>
            <w:tcMar>
              <w:left w:w="0" w:type="dxa"/>
            </w:tcMar>
          </w:tcPr>
          <w:p w14:paraId="1240AD08" w14:textId="77777777" w:rsidR="00E458DB" w:rsidRDefault="00E458DB" w:rsidP="002C6F01">
            <w:pPr>
              <w:pStyle w:val="Brdtextmedindrag"/>
            </w:pPr>
            <w:r>
              <w:t>För det särskilda bokslutet enligt första och andra styckena gäller bestämmelserna om årsbokslut i 6 kap. 4, 5 och 8 §§ bokförings</w:t>
            </w:r>
            <w:r>
              <w:softHyphen/>
              <w:t xml:space="preserve">lagen (1999:1078). Bokslutet ska ges in till Bolagsverket inom en månad från utgången av den period som bokslutet omfattar. När det gäller europakooperativ som </w:t>
            </w:r>
            <w:r w:rsidRPr="005C4B83">
              <w:rPr>
                <w:i/>
                <w:iCs/>
              </w:rPr>
              <w:t>driver försäkringsrörelse</w:t>
            </w:r>
            <w:r>
              <w:t xml:space="preserve"> ska det som sägs i 6 kap. 4 § andra stycket bok</w:t>
            </w:r>
            <w:r>
              <w:softHyphen/>
              <w:t>föringslagen om bestämmelser i årsredovisningslagen i stället avse motsvarande bestämmelser i lagen (1995:1560) om årsredovisning i försäkringsföretag.</w:t>
            </w:r>
          </w:p>
        </w:tc>
        <w:tc>
          <w:tcPr>
            <w:tcW w:w="2500" w:type="pct"/>
            <w:shd w:val="clear" w:color="auto" w:fill="auto"/>
            <w:tcMar>
              <w:right w:w="0" w:type="dxa"/>
            </w:tcMar>
          </w:tcPr>
          <w:p w14:paraId="563AD2CA" w14:textId="4B8A2B36" w:rsidR="00E458DB" w:rsidRDefault="00E458DB" w:rsidP="002C6F01">
            <w:pPr>
              <w:pStyle w:val="Brdtextmedindrag"/>
            </w:pPr>
            <w:r>
              <w:t>För det särskilda bokslutet enligt första och andra styckena gäller bestämmelserna om årsbokslut i 6 kap. 4, 5 och 8 §§ bokförings</w:t>
            </w:r>
            <w:r>
              <w:softHyphen/>
              <w:t xml:space="preserve">lagen (1999:1078). Bokslutet ska ges in till Bolagsverket inom en månad från utgången av den period som bokslutet omfattar. När det gäller europakooperativ som </w:t>
            </w:r>
            <w:r w:rsidR="00BD57D5" w:rsidRPr="005C4B83">
              <w:rPr>
                <w:i/>
                <w:iCs/>
              </w:rPr>
              <w:t>är</w:t>
            </w:r>
            <w:r>
              <w:rPr>
                <w:i/>
              </w:rPr>
              <w:t xml:space="preserve"> försäkrings</w:t>
            </w:r>
            <w:r>
              <w:rPr>
                <w:i/>
              </w:rPr>
              <w:softHyphen/>
              <w:t>företag eller tjänste</w:t>
            </w:r>
            <w:r w:rsidR="00BD57D5">
              <w:rPr>
                <w:i/>
              </w:rPr>
              <w:softHyphen/>
            </w:r>
            <w:r>
              <w:rPr>
                <w:i/>
              </w:rPr>
              <w:t>pensions</w:t>
            </w:r>
            <w:r>
              <w:rPr>
                <w:i/>
              </w:rPr>
              <w:softHyphen/>
              <w:t xml:space="preserve">företag </w:t>
            </w:r>
            <w:r>
              <w:t>ska det som sägs i 6 kap. 4 § andra stycket bok</w:t>
            </w:r>
            <w:r>
              <w:softHyphen/>
              <w:t>föringslagen om be</w:t>
            </w:r>
            <w:r>
              <w:softHyphen/>
              <w:t>stämmelser i årsredovisnings</w:t>
            </w:r>
            <w:r>
              <w:softHyphen/>
              <w:t>lagen i stället avse motsvarande be</w:t>
            </w:r>
            <w:r>
              <w:softHyphen/>
              <w:t>stämmelser i lagen (1995:1560) om årsredovisning i försäkrings</w:t>
            </w:r>
            <w:r>
              <w:softHyphen/>
              <w:t>företag.</w:t>
            </w:r>
          </w:p>
        </w:tc>
      </w:tr>
    </w:tbl>
    <w:p w14:paraId="2E9B4C81" w14:textId="77777777" w:rsidR="00E458DB" w:rsidRPr="00811E52" w:rsidRDefault="00E458DB" w:rsidP="00E458DB">
      <w:pPr>
        <w:pStyle w:val="Slutstreck"/>
      </w:pPr>
      <w:r w:rsidRPr="00811E52">
        <w:t>                      </w:t>
      </w:r>
    </w:p>
    <w:p w14:paraId="16D2AD09" w14:textId="77777777" w:rsidR="00E458DB" w:rsidRDefault="00E458DB" w:rsidP="00E458DB">
      <w:pPr>
        <w:pStyle w:val="Brdtextmedindrag"/>
      </w:pPr>
      <w:r>
        <w:t>Denna lag träder i kraft den 1 juli 2020.</w:t>
      </w:r>
    </w:p>
    <w:p w14:paraId="4C318261" w14:textId="3884A7B0" w:rsidR="00E458DB" w:rsidRDefault="00E458DB" w:rsidP="009C61A6">
      <w:pPr>
        <w:pStyle w:val="Brdtextmedindrag"/>
      </w:pPr>
    </w:p>
    <w:p w14:paraId="5421E24E" w14:textId="5D18C4BD" w:rsidR="00E458DB" w:rsidRDefault="00E458DB" w:rsidP="009C61A6">
      <w:pPr>
        <w:pStyle w:val="Brdtextmedindrag"/>
      </w:pPr>
    </w:p>
    <w:p w14:paraId="4291FF7C" w14:textId="77777777" w:rsidR="00E458DB" w:rsidRDefault="00E458DB" w:rsidP="009C61A6">
      <w:pPr>
        <w:pStyle w:val="Brdtextmedindrag"/>
        <w:sectPr w:rsidR="00E458DB" w:rsidSect="00647F62">
          <w:headerReference w:type="even" r:id="rId37"/>
          <w:headerReference w:type="default" r:id="rId38"/>
          <w:footerReference w:type="even" r:id="rId39"/>
          <w:footerReference w:type="default" r:id="rId40"/>
          <w:footerReference w:type="first" r:id="rId41"/>
          <w:footnotePr>
            <w:numRestart w:val="eachSect"/>
          </w:footnotePr>
          <w:pgSz w:w="9356" w:h="13721" w:code="9"/>
          <w:pgMar w:top="794" w:right="2438" w:bottom="1191" w:left="1021" w:header="0" w:footer="709" w:gutter="0"/>
          <w:cols w:space="708"/>
          <w:docGrid w:linePitch="360"/>
        </w:sectPr>
      </w:pPr>
    </w:p>
    <w:p w14:paraId="6FB0A644" w14:textId="77777777" w:rsidR="00016681" w:rsidRDefault="00016681" w:rsidP="00016681">
      <w:pPr>
        <w:pStyle w:val="Rubrik2"/>
        <w:spacing w:before="0"/>
      </w:pPr>
      <w:bookmarkStart w:id="45" w:name="_Toc36022898"/>
      <w:r>
        <w:lastRenderedPageBreak/>
        <w:t>Förslag till lag om ändring i delgivningslagen (2010:1932)</w:t>
      </w:r>
      <w:bookmarkEnd w:id="45"/>
    </w:p>
    <w:p w14:paraId="66E773F7" w14:textId="77777777" w:rsidR="00016681" w:rsidRDefault="00016681" w:rsidP="00016681">
      <w:pPr>
        <w:pStyle w:val="Brdtext"/>
      </w:pPr>
      <w:r>
        <w:t>Härigenom föreskrivs att 29 § delgivningslagen (2010:1932) ska ha följande lydelse.</w:t>
      </w:r>
    </w:p>
    <w:p w14:paraId="5858AEE9" w14:textId="77777777" w:rsidR="00016681" w:rsidRPr="00EA6FDB" w:rsidRDefault="00016681" w:rsidP="0001668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16681" w:rsidRPr="005B0E77" w14:paraId="13F3BE70" w14:textId="77777777" w:rsidTr="002C6F01">
        <w:tc>
          <w:tcPr>
            <w:tcW w:w="2500" w:type="pct"/>
            <w:shd w:val="clear" w:color="auto" w:fill="auto"/>
            <w:tcMar>
              <w:left w:w="0" w:type="dxa"/>
            </w:tcMar>
          </w:tcPr>
          <w:p w14:paraId="5D3AF4DD" w14:textId="77777777" w:rsidR="00016681" w:rsidRPr="005B0E77" w:rsidRDefault="00016681" w:rsidP="002C6F01">
            <w:pPr>
              <w:pStyle w:val="Brdtext"/>
              <w:rPr>
                <w:i/>
              </w:rPr>
            </w:pPr>
            <w:r>
              <w:rPr>
                <w:i/>
              </w:rPr>
              <w:t>Nuvarande lydelse</w:t>
            </w:r>
          </w:p>
        </w:tc>
        <w:tc>
          <w:tcPr>
            <w:tcW w:w="2500" w:type="pct"/>
            <w:shd w:val="clear" w:color="auto" w:fill="auto"/>
            <w:tcMar>
              <w:right w:w="0" w:type="dxa"/>
            </w:tcMar>
          </w:tcPr>
          <w:p w14:paraId="39D0A26B" w14:textId="77777777" w:rsidR="00016681" w:rsidRPr="005B0E77" w:rsidRDefault="00016681" w:rsidP="002C6F01">
            <w:pPr>
              <w:pStyle w:val="Brdtext"/>
              <w:rPr>
                <w:i/>
              </w:rPr>
            </w:pPr>
            <w:r w:rsidRPr="005B0E77">
              <w:rPr>
                <w:i/>
              </w:rPr>
              <w:t>Föreslagen lydelse</w:t>
            </w:r>
          </w:p>
        </w:tc>
      </w:tr>
    </w:tbl>
    <w:p w14:paraId="08DD80D1" w14:textId="77777777" w:rsidR="00016681" w:rsidRDefault="00016681" w:rsidP="00016681">
      <w:pPr>
        <w:pStyle w:val="Brdtext"/>
        <w:spacing w:before="230"/>
        <w:jc w:val="center"/>
      </w:pPr>
      <w:r>
        <w:t>29 §</w:t>
      </w:r>
      <w:r>
        <w:rPr>
          <w:rStyle w:val="Fotnotsreferens"/>
        </w:rPr>
        <w:footnoteReference w:id="40"/>
      </w:r>
    </w:p>
    <w:p w14:paraId="34A39942" w14:textId="77777777" w:rsidR="00016681" w:rsidRDefault="00016681" w:rsidP="00016681">
      <w:pPr>
        <w:pStyle w:val="Brdtextmedindrag"/>
      </w:pPr>
      <w:r>
        <w:t>Särskild delgivning med juridisk person får användas av en myndighet om ett försök till vanlig delgivning eller förenklad delgivning har miss</w:t>
      </w:r>
      <w:r>
        <w:softHyphen/>
        <w:t>lyckats i samma delgivningsärende eller ett sådant delgivningsförsök bedöms som utsiktslöst vid delgivning med</w:t>
      </w:r>
    </w:p>
    <w:p w14:paraId="033B4FD3" w14:textId="77777777" w:rsidR="00016681" w:rsidRDefault="00016681" w:rsidP="00016681">
      <w:pPr>
        <w:pStyle w:val="Brdtextmedindrag"/>
      </w:pPr>
      <w:r>
        <w:t>1. aktiebolag som är registrerade i aktiebolagsregistret,</w:t>
      </w:r>
    </w:p>
    <w:p w14:paraId="1571F2C6" w14:textId="77777777" w:rsidR="00016681" w:rsidRDefault="00016681" w:rsidP="00016681">
      <w:pPr>
        <w:pStyle w:val="Brdtextmedindrag"/>
      </w:pPr>
      <w:r>
        <w:t>2. ekonomiska föreningar, bostadsrättsföreningar, kooperativa hyres</w:t>
      </w:r>
      <w:r>
        <w:softHyphen/>
        <w:t>rättsföreningar och sambruksföreningar som är registrerade i förenings</w:t>
      </w:r>
      <w:r>
        <w:softHyphen/>
        <w:t>registret,</w:t>
      </w:r>
    </w:p>
    <w:p w14:paraId="4F7B5459" w14:textId="77777777" w:rsidR="00016681" w:rsidRDefault="00016681" w:rsidP="00016681">
      <w:pPr>
        <w:pStyle w:val="Brdtextmedindrag"/>
      </w:pPr>
      <w:r>
        <w:t>3. handelsbolag, kommanditbolag, ideella föreningar och registrerade trossamfund som är registrerade i handelsregistret,</w:t>
      </w:r>
    </w:p>
    <w:p w14:paraId="495FB093" w14:textId="77777777" w:rsidR="00016681" w:rsidRPr="006015EF" w:rsidRDefault="00016681" w:rsidP="00016681">
      <w:pPr>
        <w:pStyle w:val="Brdtextmedindrag"/>
      </w:pPr>
      <w:r>
        <w:t>4. bankaktiebolag, sparbanker och medlemsbanker som är registrerade i bankregistret,</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7BC316CC" w14:textId="77777777" w:rsidTr="002C6F01">
        <w:tc>
          <w:tcPr>
            <w:tcW w:w="2500" w:type="pct"/>
            <w:shd w:val="clear" w:color="auto" w:fill="auto"/>
            <w:tcMar>
              <w:left w:w="0" w:type="dxa"/>
            </w:tcMar>
          </w:tcPr>
          <w:p w14:paraId="7705D3DC" w14:textId="77777777" w:rsidR="00016681" w:rsidRPr="003E3BE1" w:rsidRDefault="00016681" w:rsidP="002C6F01">
            <w:pPr>
              <w:pStyle w:val="Brdtextmedindrag"/>
            </w:pPr>
            <w:r w:rsidRPr="003E3BE1">
              <w:t>5. försäkringsaktiebolag, öm</w:t>
            </w:r>
            <w:r w:rsidRPr="003E3BE1">
              <w:softHyphen/>
              <w:t>se</w:t>
            </w:r>
            <w:r>
              <w:softHyphen/>
            </w:r>
            <w:r w:rsidRPr="003E3BE1">
              <w:t>sidiga försäkringsbolag, tjänste</w:t>
            </w:r>
            <w:r w:rsidRPr="003E3BE1">
              <w:softHyphen/>
              <w:t xml:space="preserve">pensionsaktiebolag </w:t>
            </w:r>
            <w:r w:rsidRPr="003E3BE1">
              <w:rPr>
                <w:i/>
              </w:rPr>
              <w:t>och</w:t>
            </w:r>
            <w:r w:rsidRPr="003E3BE1">
              <w:t xml:space="preserve"> ömsesidiga tjänstepensionsbolag som är registrerade i försäkringsregistret,</w:t>
            </w:r>
          </w:p>
        </w:tc>
        <w:tc>
          <w:tcPr>
            <w:tcW w:w="2500" w:type="pct"/>
            <w:shd w:val="clear" w:color="auto" w:fill="auto"/>
            <w:tcMar>
              <w:right w:w="0" w:type="dxa"/>
            </w:tcMar>
          </w:tcPr>
          <w:p w14:paraId="359DA4AB" w14:textId="77777777" w:rsidR="00016681" w:rsidRPr="003E3BE1" w:rsidRDefault="00016681" w:rsidP="002C6F01">
            <w:pPr>
              <w:pStyle w:val="Brdtextmedindrag"/>
            </w:pPr>
            <w:r w:rsidRPr="003E3BE1">
              <w:t>5. försäkringsaktiebolag, ömse</w:t>
            </w:r>
            <w:r>
              <w:softHyphen/>
            </w:r>
            <w:r w:rsidRPr="003E3BE1">
              <w:t xml:space="preserve">sidiga försäkringsbolag, </w:t>
            </w:r>
            <w:r>
              <w:rPr>
                <w:i/>
              </w:rPr>
              <w:t>försäk</w:t>
            </w:r>
            <w:r>
              <w:rPr>
                <w:i/>
              </w:rPr>
              <w:softHyphen/>
              <w:t>ringsföreningar,</w:t>
            </w:r>
            <w:r w:rsidRPr="003E3BE1">
              <w:t xml:space="preserve"> tjänstepensions</w:t>
            </w:r>
            <w:r>
              <w:softHyphen/>
            </w:r>
            <w:r w:rsidRPr="003E3BE1">
              <w:t>aktiebolag</w:t>
            </w:r>
            <w:r w:rsidRPr="003E3BE1">
              <w:rPr>
                <w:i/>
              </w:rPr>
              <w:t>,</w:t>
            </w:r>
            <w:r w:rsidRPr="003E3BE1">
              <w:t xml:space="preserve"> ömsesidiga tjänste</w:t>
            </w:r>
            <w:r>
              <w:softHyphen/>
            </w:r>
            <w:r w:rsidRPr="003E3BE1">
              <w:t>pensionsbolag</w:t>
            </w:r>
            <w:r>
              <w:rPr>
                <w:i/>
              </w:rPr>
              <w:t xml:space="preserve"> och tjänstepensions</w:t>
            </w:r>
            <w:r>
              <w:rPr>
                <w:i/>
              </w:rPr>
              <w:softHyphen/>
              <w:t>föreningar</w:t>
            </w:r>
            <w:r w:rsidRPr="003E3BE1">
              <w:t xml:space="preserve"> som är registrerade i försäkringsregistret,</w:t>
            </w:r>
          </w:p>
        </w:tc>
      </w:tr>
    </w:tbl>
    <w:p w14:paraId="064E98C8" w14:textId="77777777" w:rsidR="00016681" w:rsidRDefault="00016681" w:rsidP="00016681">
      <w:pPr>
        <w:pStyle w:val="Brdtextmedindrag"/>
      </w:pPr>
      <w:r>
        <w:t>6. europabolag som är registrerade i europabolagsregistret, och</w:t>
      </w:r>
    </w:p>
    <w:p w14:paraId="1047F020" w14:textId="77777777" w:rsidR="00016681" w:rsidRDefault="00016681" w:rsidP="00016681">
      <w:pPr>
        <w:pStyle w:val="Brdtextmedindrag"/>
      </w:pPr>
      <w:r>
        <w:t>7. europakooperativ som är registrerade i europakooperativsregistret.</w:t>
      </w:r>
    </w:p>
    <w:p w14:paraId="32D3A955" w14:textId="77777777" w:rsidR="00016681" w:rsidRPr="00811E52" w:rsidRDefault="00016681" w:rsidP="00016681">
      <w:pPr>
        <w:pStyle w:val="Slutstreck"/>
      </w:pPr>
      <w:r w:rsidRPr="00811E52">
        <w:t>                      </w:t>
      </w:r>
    </w:p>
    <w:p w14:paraId="7D13F412" w14:textId="77777777" w:rsidR="00016681" w:rsidRDefault="00016681" w:rsidP="00016681">
      <w:pPr>
        <w:pStyle w:val="Brdtextmedindrag"/>
      </w:pPr>
      <w:r>
        <w:t>Denna lag träder i kraft den 1 juli 2020.</w:t>
      </w:r>
    </w:p>
    <w:p w14:paraId="1A407CD3" w14:textId="4DC0421B" w:rsidR="00E458DB" w:rsidRDefault="00E458DB" w:rsidP="009C61A6">
      <w:pPr>
        <w:pStyle w:val="Brdtextmedindrag"/>
      </w:pPr>
    </w:p>
    <w:p w14:paraId="63B4D6BB" w14:textId="2CC801B7" w:rsidR="00016681" w:rsidRDefault="00016681" w:rsidP="009C61A6">
      <w:pPr>
        <w:pStyle w:val="Brdtextmedindrag"/>
      </w:pPr>
    </w:p>
    <w:p w14:paraId="45B9D772" w14:textId="77777777" w:rsidR="00016681" w:rsidRDefault="00016681" w:rsidP="009C61A6">
      <w:pPr>
        <w:pStyle w:val="Brdtextmedindrag"/>
        <w:sectPr w:rsidR="00016681" w:rsidSect="00647F62">
          <w:headerReference w:type="even" r:id="rId42"/>
          <w:headerReference w:type="default" r:id="rId43"/>
          <w:footerReference w:type="even" r:id="rId44"/>
          <w:footerReference w:type="default" r:id="rId45"/>
          <w:footerReference w:type="first" r:id="rId46"/>
          <w:footnotePr>
            <w:numRestart w:val="eachSect"/>
          </w:footnotePr>
          <w:pgSz w:w="9356" w:h="13721" w:code="9"/>
          <w:pgMar w:top="794" w:right="2438" w:bottom="1191" w:left="1021" w:header="0" w:footer="709" w:gutter="0"/>
          <w:cols w:space="708"/>
          <w:docGrid w:linePitch="360"/>
        </w:sectPr>
      </w:pPr>
    </w:p>
    <w:p w14:paraId="3492577E" w14:textId="77777777" w:rsidR="00016681" w:rsidRDefault="00016681" w:rsidP="00016681">
      <w:pPr>
        <w:pStyle w:val="Rubrik2"/>
        <w:spacing w:before="0"/>
      </w:pPr>
      <w:bookmarkStart w:id="46" w:name="_Toc36022899"/>
      <w:r w:rsidRPr="002F14EE">
        <w:lastRenderedPageBreak/>
        <w:t>Förslag</w:t>
      </w:r>
      <w:r>
        <w:t xml:space="preserve"> till lag om ändring i försäkringsrörelselagen (2010:2043)</w:t>
      </w:r>
      <w:bookmarkEnd w:id="46"/>
    </w:p>
    <w:p w14:paraId="6D334EE4" w14:textId="77777777" w:rsidR="00016681" w:rsidRDefault="00016681" w:rsidP="00016681">
      <w:pPr>
        <w:pStyle w:val="Brdtext"/>
      </w:pPr>
      <w:r>
        <w:t>Härigenom föreskrivs</w:t>
      </w:r>
      <w:r>
        <w:rPr>
          <w:rStyle w:val="Fotnotsreferens"/>
        </w:rPr>
        <w:footnoteReference w:id="41"/>
      </w:r>
      <w:r>
        <w:t xml:space="preserve"> i fråga om försäkringsrörelselagen (2010:2043)</w:t>
      </w:r>
      <w:r>
        <w:rPr>
          <w:rStyle w:val="Fotnotsreferens"/>
        </w:rPr>
        <w:footnoteReference w:id="42"/>
      </w:r>
    </w:p>
    <w:p w14:paraId="64668407" w14:textId="77777777" w:rsidR="00016681" w:rsidRDefault="00016681" w:rsidP="00016681">
      <w:pPr>
        <w:pStyle w:val="Brdtextmedindrag"/>
      </w:pPr>
      <w:r>
        <w:rPr>
          <w:i/>
        </w:rPr>
        <w:t>dels</w:t>
      </w:r>
      <w:r>
        <w:t xml:space="preserve"> att 12 kap. 85 § och 19 kap. 64 § ska upphöra att gälla,</w:t>
      </w:r>
    </w:p>
    <w:p w14:paraId="4BE3DC7B" w14:textId="5AB6D508" w:rsidR="00016681" w:rsidRPr="004B0346" w:rsidRDefault="00016681" w:rsidP="00016681">
      <w:pPr>
        <w:pStyle w:val="Brdtextmedindrag"/>
      </w:pPr>
      <w:r w:rsidRPr="004B0346">
        <w:rPr>
          <w:i/>
        </w:rPr>
        <w:t>dels</w:t>
      </w:r>
      <w:r>
        <w:rPr>
          <w:i/>
        </w:rPr>
        <w:t xml:space="preserve"> </w:t>
      </w:r>
      <w:r>
        <w:t>att rubrikerna närmast före 12 kap. 85 § och 19 kap. 64 § ska utgå,</w:t>
      </w:r>
    </w:p>
    <w:p w14:paraId="7F8E2FA6" w14:textId="63EA28B1" w:rsidR="00016681" w:rsidRDefault="00016681" w:rsidP="00016681">
      <w:pPr>
        <w:pStyle w:val="Brdtextmedindrag"/>
      </w:pPr>
      <w:r w:rsidRPr="00462D2E">
        <w:rPr>
          <w:i/>
        </w:rPr>
        <w:t>dels</w:t>
      </w:r>
      <w:r>
        <w:rPr>
          <w:i/>
        </w:rPr>
        <w:t> </w:t>
      </w:r>
      <w:r>
        <w:t xml:space="preserve">att </w:t>
      </w:r>
      <w:r w:rsidR="00A32864">
        <w:t>10 kap. 5 §,</w:t>
      </w:r>
      <w:r>
        <w:t xml:space="preserve"> </w:t>
      </w:r>
      <w:r w:rsidRPr="000738B5">
        <w:t>11</w:t>
      </w:r>
      <w:r>
        <w:t> kap. 37, 45 och 48 §§, 12 kap. 3, 81, 82, 85, 86 och 90 §§, 13 kap. 2 och 32 §§, 18 kap. 6 och 24 §§ och 19 kap. 8 </w:t>
      </w:r>
      <w:r w:rsidR="00A32864">
        <w:t>och 63 §</w:t>
      </w:r>
      <w:r>
        <w:t>§ ska ha följande lydelse,</w:t>
      </w:r>
    </w:p>
    <w:p w14:paraId="0CC6F2C3" w14:textId="77777777" w:rsidR="00016681" w:rsidRDefault="00016681" w:rsidP="00016681">
      <w:pPr>
        <w:pStyle w:val="Brdtextmedindrag"/>
      </w:pPr>
      <w:r>
        <w:rPr>
          <w:i/>
        </w:rPr>
        <w:t xml:space="preserve">dels </w:t>
      </w:r>
      <w:r>
        <w:t>att rubriken närmast före 13 </w:t>
      </w:r>
      <w:r w:rsidRPr="0082602E">
        <w:t>kap</w:t>
      </w:r>
      <w:r>
        <w:t>. 40 § ska lyda ”Straff”,</w:t>
      </w:r>
    </w:p>
    <w:p w14:paraId="475BD544" w14:textId="77777777" w:rsidR="00016681" w:rsidRDefault="00016681" w:rsidP="00016681">
      <w:pPr>
        <w:pStyle w:val="Brdtextmedindrag"/>
      </w:pPr>
      <w:r w:rsidRPr="0082602E">
        <w:rPr>
          <w:i/>
        </w:rPr>
        <w:t>dels</w:t>
      </w:r>
      <w:r>
        <w:t> </w:t>
      </w:r>
      <w:r w:rsidRPr="0082602E">
        <w:t>att</w:t>
      </w:r>
      <w:r>
        <w:t xml:space="preserve"> det ska införas fyra nya </w:t>
      </w:r>
      <w:r w:rsidRPr="0082602E">
        <w:t>paragrafer</w:t>
      </w:r>
      <w:r>
        <w:t>, 19 kap. 10 a–10 c och 50 a §§, och närmast före 19 kap. 10 a–10 c och 50 a §§ nya rubriker av följande lydelse.</w:t>
      </w:r>
    </w:p>
    <w:p w14:paraId="291174E9" w14:textId="77777777" w:rsidR="00016681" w:rsidRDefault="00016681" w:rsidP="0001668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016681" w:rsidRPr="005B0E77" w14:paraId="035D16AA" w14:textId="77777777" w:rsidTr="002C6F01">
        <w:tc>
          <w:tcPr>
            <w:tcW w:w="2500" w:type="pct"/>
            <w:shd w:val="clear" w:color="auto" w:fill="auto"/>
            <w:tcMar>
              <w:left w:w="0" w:type="dxa"/>
            </w:tcMar>
          </w:tcPr>
          <w:p w14:paraId="1DBED501" w14:textId="77777777" w:rsidR="00016681" w:rsidRPr="005B0E77" w:rsidRDefault="00016681" w:rsidP="002C6F01">
            <w:pPr>
              <w:pStyle w:val="Brdtext"/>
              <w:rPr>
                <w:i/>
              </w:rPr>
            </w:pPr>
            <w:r w:rsidRPr="005B0E77">
              <w:rPr>
                <w:i/>
              </w:rPr>
              <w:t>Nuvarande lydelse</w:t>
            </w:r>
          </w:p>
        </w:tc>
        <w:tc>
          <w:tcPr>
            <w:tcW w:w="2500" w:type="pct"/>
            <w:shd w:val="clear" w:color="auto" w:fill="auto"/>
            <w:tcMar>
              <w:right w:w="0" w:type="dxa"/>
            </w:tcMar>
          </w:tcPr>
          <w:p w14:paraId="3CFE5058" w14:textId="77777777" w:rsidR="00016681" w:rsidRPr="005B0E77" w:rsidRDefault="00016681" w:rsidP="002C6F01">
            <w:pPr>
              <w:pStyle w:val="Brdtext"/>
              <w:rPr>
                <w:i/>
              </w:rPr>
            </w:pPr>
            <w:r w:rsidRPr="005B0E77">
              <w:rPr>
                <w:i/>
              </w:rPr>
              <w:t>Föreslagen lydelse</w:t>
            </w:r>
          </w:p>
        </w:tc>
      </w:tr>
    </w:tbl>
    <w:p w14:paraId="7C597696" w14:textId="1AAE2BB4" w:rsidR="00A32864" w:rsidRDefault="00A32864" w:rsidP="00364A63">
      <w:pPr>
        <w:pStyle w:val="Brdtext"/>
        <w:spacing w:before="230"/>
        <w:jc w:val="center"/>
        <w:rPr>
          <w:b/>
        </w:rPr>
      </w:pPr>
      <w:r>
        <w:rPr>
          <w:b/>
        </w:rPr>
        <w:t>10 kap.</w:t>
      </w:r>
    </w:p>
    <w:p w14:paraId="0F274E95" w14:textId="73242AAE" w:rsidR="00A32864" w:rsidRDefault="00A32864" w:rsidP="00364A63">
      <w:pPr>
        <w:pStyle w:val="Brdtext"/>
        <w:jc w:val="center"/>
      </w:pPr>
      <w:r>
        <w:t>5 §</w:t>
      </w:r>
      <w:r>
        <w:rPr>
          <w:rStyle w:val="Fotnotsreferens"/>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A32864" w14:paraId="14B4BBDB" w14:textId="77777777" w:rsidTr="00AE41F9">
        <w:tc>
          <w:tcPr>
            <w:tcW w:w="2500" w:type="pct"/>
            <w:shd w:val="clear" w:color="auto" w:fill="auto"/>
            <w:tcMar>
              <w:left w:w="0" w:type="dxa"/>
            </w:tcMar>
          </w:tcPr>
          <w:p w14:paraId="71FE67CB" w14:textId="450010BB" w:rsidR="00A32864" w:rsidRDefault="00A32864" w:rsidP="007F3231">
            <w:pPr>
              <w:pStyle w:val="Brdtextmedindrag"/>
            </w:pPr>
            <w:r>
              <w:t>Ett försäkringsföretag ska säker</w:t>
            </w:r>
            <w:r>
              <w:softHyphen/>
              <w:t>ställa att den som ingår i styrelsen för företaget eller är verkställande direktör i det, eller är ersättare för någon av dem, eller den som ansva</w:t>
            </w:r>
            <w:r>
              <w:softHyphen/>
              <w:t>rar för eller utför arbete i en central funktion i företaget uppfyller de krav som anges i 2 kap. 4 § 4.</w:t>
            </w:r>
          </w:p>
        </w:tc>
        <w:tc>
          <w:tcPr>
            <w:tcW w:w="2500" w:type="pct"/>
            <w:shd w:val="clear" w:color="auto" w:fill="auto"/>
            <w:tcMar>
              <w:right w:w="0" w:type="dxa"/>
            </w:tcMar>
          </w:tcPr>
          <w:p w14:paraId="47E0C364" w14:textId="323F3902" w:rsidR="00A32864" w:rsidRDefault="00A32864" w:rsidP="00364A63">
            <w:pPr>
              <w:pStyle w:val="Brdtextmedindrag"/>
            </w:pPr>
            <w:r>
              <w:t>Ett försäkringsföretag ska säker</w:t>
            </w:r>
            <w:r>
              <w:softHyphen/>
              <w:t>ställa att den som ingår i styrelsen för företaget eller är verkställande direktör i det, eller är ersättare för någon av dem, eller den som ansva</w:t>
            </w:r>
            <w:r>
              <w:softHyphen/>
              <w:t>rar för eller utför arbete i en central funktion i företaget uppfyller de krav som anges i 2 kap. 4 § </w:t>
            </w:r>
            <w:r>
              <w:rPr>
                <w:i/>
                <w:iCs/>
              </w:rPr>
              <w:t>första stycket </w:t>
            </w:r>
            <w:r>
              <w:t>4.</w:t>
            </w:r>
          </w:p>
        </w:tc>
      </w:tr>
    </w:tbl>
    <w:p w14:paraId="6B893E7B" w14:textId="77777777" w:rsidR="00A32864" w:rsidRDefault="00A32864" w:rsidP="00A32864">
      <w:pPr>
        <w:pStyle w:val="Brdtextmedindrag"/>
      </w:pPr>
      <w:r>
        <w:t>Försäkringsföretaget ska snarast möjligt till Finansinspektionen anmäla ändringar av vilka som ingår i dess ledning enligt första stycket eller som ansvarar för en central funktion i företaget.</w:t>
      </w:r>
    </w:p>
    <w:p w14:paraId="16293598" w14:textId="595CECE8" w:rsidR="00A32864" w:rsidRDefault="00A32864" w:rsidP="007F3231">
      <w:pPr>
        <w:pStyle w:val="Brdtextmedindrag"/>
        <w:rPr>
          <w:b/>
        </w:rPr>
      </w:pPr>
      <w:r>
        <w:t>Försäkringsföretaget ska underrätta inspektionen om någon av de personer som avses i första stycket har ersatts på grund av att han eller hon inte längre uppfyller lämplighetskraven.</w:t>
      </w:r>
    </w:p>
    <w:p w14:paraId="253B314E" w14:textId="09AEE8E4" w:rsidR="00016681" w:rsidRDefault="00016681" w:rsidP="00016681">
      <w:pPr>
        <w:pStyle w:val="Brdtext"/>
        <w:spacing w:before="230"/>
        <w:jc w:val="center"/>
        <w:rPr>
          <w:b/>
        </w:rPr>
      </w:pPr>
      <w:r>
        <w:rPr>
          <w:b/>
        </w:rPr>
        <w:t>11 kap.</w:t>
      </w:r>
    </w:p>
    <w:p w14:paraId="6ADF43FE" w14:textId="77777777" w:rsidR="00016681" w:rsidRDefault="00016681" w:rsidP="00016681">
      <w:pPr>
        <w:pStyle w:val="Brdtext"/>
        <w:jc w:val="center"/>
      </w:pPr>
      <w:r>
        <w:t>37 §</w:t>
      </w:r>
      <w:r>
        <w:rPr>
          <w:rStyle w:val="Fotnotsreferens"/>
        </w:rPr>
        <w:footnoteReference w:id="44"/>
      </w:r>
    </w:p>
    <w:p w14:paraId="12404C21" w14:textId="77777777" w:rsidR="00016681" w:rsidRDefault="00016681" w:rsidP="00016681">
      <w:pPr>
        <w:pStyle w:val="Brdtextmedindrag"/>
      </w:pPr>
      <w:r>
        <w:t>Vid absorption av ett helägt dotterbolag gäller inte 23 kap. 32 och 33 §§ aktiebolagslagen (2005:551). I stället gäller följande.</w:t>
      </w:r>
    </w:p>
    <w:p w14:paraId="47B55459" w14:textId="77777777" w:rsidR="00016681" w:rsidRDefault="00016681" w:rsidP="00016681">
      <w:pPr>
        <w:pStyle w:val="Brdtextmedindrag"/>
      </w:pPr>
      <w:r>
        <w:t>Moderbolaget ska ansöka om tillstånd att verkställa fusions</w:t>
      </w:r>
      <w:r>
        <w:softHyphen/>
        <w:t>planen hos Finansinspektionen. Ansökan ska ges in senast en månad efter det att fusionsplanen har blivit gällande hos moder</w:t>
      </w:r>
      <w:r>
        <w:softHyphen/>
        <w:t xml:space="preserve">bolaget och, om fusionsplanen </w:t>
      </w:r>
      <w:r>
        <w:lastRenderedPageBreak/>
        <w:t>har registrerats enligt 23 kap. 30 § aktiebolagslagen, senast två år efter det att uppgift om att planen har registrerats har kungjorts.</w:t>
      </w:r>
    </w:p>
    <w:p w14:paraId="1271A351" w14:textId="77777777" w:rsidR="00016681" w:rsidRPr="00DD6027" w:rsidRDefault="00016681" w:rsidP="00016681">
      <w:pPr>
        <w:pStyle w:val="Brdtextmedindrag"/>
      </w:pPr>
      <w:r>
        <w:t>I fråga om ett ärende enligt första stycket gäller 34 och 35 §§ i till</w:t>
      </w:r>
      <w:r>
        <w:softHyphen/>
        <w:t>ämp</w:t>
      </w:r>
      <w:r>
        <w:softHyphen/>
        <w:t>liga delar. Det som anges om överlåtande bolag ska avse dotter</w:t>
      </w:r>
      <w:r>
        <w:softHyphen/>
        <w:t>bolag och det som anges om över</w:t>
      </w:r>
      <w:r>
        <w:softHyphen/>
        <w:t>tagande bolag ska avse moder</w:t>
      </w:r>
      <w:r>
        <w:softHyphen/>
        <w:t>bolag.</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3159A2D7" w14:textId="77777777" w:rsidTr="002C6F01">
        <w:tc>
          <w:tcPr>
            <w:tcW w:w="2500" w:type="pct"/>
            <w:shd w:val="clear" w:color="auto" w:fill="auto"/>
            <w:tcMar>
              <w:left w:w="0" w:type="dxa"/>
            </w:tcMar>
          </w:tcPr>
          <w:p w14:paraId="2C930AC2" w14:textId="77777777" w:rsidR="00016681" w:rsidRDefault="00016681" w:rsidP="002C6F01">
            <w:pPr>
              <w:pStyle w:val="Brdtextmedindrag"/>
            </w:pPr>
            <w:r>
              <w:t>Finansinspektionen ska under</w:t>
            </w:r>
            <w:r>
              <w:softHyphen/>
              <w:t xml:space="preserve">rätta Bolagsverket om ansökningar enligt andra stycket </w:t>
            </w:r>
            <w:r w:rsidRPr="0033724D">
              <w:rPr>
                <w:i/>
              </w:rPr>
              <w:t>och</w:t>
            </w:r>
            <w:r>
              <w:t xml:space="preserve"> om </w:t>
            </w:r>
            <w:r w:rsidRPr="003C2821">
              <w:rPr>
                <w:i/>
              </w:rPr>
              <w:t>laga</w:t>
            </w:r>
            <w:r w:rsidRPr="003C2821">
              <w:rPr>
                <w:i/>
              </w:rPr>
              <w:softHyphen/>
              <w:t>kraftvunna</w:t>
            </w:r>
            <w:r>
              <w:t xml:space="preserve"> beslut som meddelats med anledning av sådana ansök</w:t>
            </w:r>
            <w:r>
              <w:softHyphen/>
              <w:t xml:space="preserve">ningar. Bolagsverket ska efter en </w:t>
            </w:r>
            <w:r w:rsidRPr="00DD6027">
              <w:rPr>
                <w:i/>
              </w:rPr>
              <w:t>sådan</w:t>
            </w:r>
            <w:r>
              <w:t xml:space="preserve"> underrättelse registrera till</w:t>
            </w:r>
            <w:r>
              <w:softHyphen/>
              <w:t>ståndet enligt 23 kap. 34 § aktie</w:t>
            </w:r>
            <w:r>
              <w:softHyphen/>
              <w:t>bolagslagen.</w:t>
            </w:r>
          </w:p>
        </w:tc>
        <w:tc>
          <w:tcPr>
            <w:tcW w:w="2500" w:type="pct"/>
            <w:shd w:val="clear" w:color="auto" w:fill="auto"/>
            <w:tcMar>
              <w:right w:w="0" w:type="dxa"/>
            </w:tcMar>
          </w:tcPr>
          <w:p w14:paraId="20106E06" w14:textId="77777777" w:rsidR="00016681" w:rsidRDefault="00016681" w:rsidP="002C6F01">
            <w:pPr>
              <w:pStyle w:val="Brdtextmedindrag"/>
            </w:pPr>
            <w:r>
              <w:t>Finansinspektionen ska under</w:t>
            </w:r>
            <w:r>
              <w:softHyphen/>
              <w:t xml:space="preserve">rätta Bolagsverket </w:t>
            </w:r>
            <w:r w:rsidRPr="00DD6027">
              <w:rPr>
                <w:i/>
              </w:rPr>
              <w:t>och Skatteverket</w:t>
            </w:r>
            <w:r>
              <w:t xml:space="preserve"> om ansökningar enligt andra stycket</w:t>
            </w:r>
            <w:r w:rsidRPr="005D16E6">
              <w:rPr>
                <w:i/>
                <w:iCs/>
              </w:rPr>
              <w:t>.</w:t>
            </w:r>
            <w:r>
              <w:t xml:space="preserve"> </w:t>
            </w:r>
            <w:r>
              <w:rPr>
                <w:i/>
              </w:rPr>
              <w:t xml:space="preserve">Finansinspektionen ska också underrätta Bolagsverket </w:t>
            </w:r>
            <w:r>
              <w:t xml:space="preserve">om beslut som </w:t>
            </w:r>
            <w:r>
              <w:rPr>
                <w:i/>
              </w:rPr>
              <w:t xml:space="preserve">har </w:t>
            </w:r>
            <w:r>
              <w:t>meddelats med anledning av sådana ansök</w:t>
            </w:r>
            <w:r>
              <w:softHyphen/>
              <w:t>ningar</w:t>
            </w:r>
            <w:r>
              <w:rPr>
                <w:i/>
              </w:rPr>
              <w:t xml:space="preserve"> och som fått laga kraft</w:t>
            </w:r>
            <w:r>
              <w:t>. Bolags</w:t>
            </w:r>
            <w:r>
              <w:softHyphen/>
              <w:t xml:space="preserve">verket ska efter en underrättelse </w:t>
            </w:r>
            <w:r>
              <w:rPr>
                <w:i/>
              </w:rPr>
              <w:t xml:space="preserve">om ett sådant beslut </w:t>
            </w:r>
            <w:r>
              <w:t>registrera till</w:t>
            </w:r>
            <w:r>
              <w:softHyphen/>
              <w:t>ståndet enligt 23 kap. 34 § aktie</w:t>
            </w:r>
            <w:r>
              <w:softHyphen/>
              <w:t>bolags</w:t>
            </w:r>
            <w:r>
              <w:softHyphen/>
              <w:t>lagen.</w:t>
            </w:r>
          </w:p>
        </w:tc>
      </w:tr>
    </w:tbl>
    <w:p w14:paraId="56C8D098" w14:textId="77777777" w:rsidR="00016681" w:rsidRDefault="00016681" w:rsidP="00016681">
      <w:pPr>
        <w:pStyle w:val="Brdtext"/>
        <w:jc w:val="center"/>
      </w:pPr>
    </w:p>
    <w:p w14:paraId="70F743CA" w14:textId="77777777" w:rsidR="00016681" w:rsidRDefault="00016681" w:rsidP="00016681">
      <w:pPr>
        <w:pStyle w:val="Brdtext"/>
        <w:jc w:val="center"/>
      </w:pPr>
      <w:r>
        <w:t>45 §</w:t>
      </w:r>
      <w:r>
        <w:rPr>
          <w:rStyle w:val="Fotnotsreferens"/>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016681" w14:paraId="05383B97" w14:textId="77777777" w:rsidTr="00A102A2">
        <w:tc>
          <w:tcPr>
            <w:tcW w:w="2500" w:type="pct"/>
            <w:shd w:val="clear" w:color="auto" w:fill="auto"/>
            <w:tcMar>
              <w:left w:w="0" w:type="dxa"/>
            </w:tcMar>
          </w:tcPr>
          <w:p w14:paraId="58F07DCA" w14:textId="77777777" w:rsidR="00016681" w:rsidRDefault="00016681" w:rsidP="002C6F01">
            <w:pPr>
              <w:pStyle w:val="Brdtextmedindrag"/>
            </w:pPr>
            <w:r>
              <w:t xml:space="preserve">Utöver det som föreskrivs i 25 kap. </w:t>
            </w:r>
            <w:r w:rsidRPr="00456537">
              <w:rPr>
                <w:i/>
              </w:rPr>
              <w:t>11 §</w:t>
            </w:r>
            <w:r>
              <w:t xml:space="preserve"> aktiebolagslagen (2005:551) </w:t>
            </w:r>
            <w:r w:rsidRPr="00443537">
              <w:rPr>
                <w:iCs/>
              </w:rPr>
              <w:t>om</w:t>
            </w:r>
            <w:r w:rsidRPr="00456537">
              <w:rPr>
                <w:i/>
              </w:rPr>
              <w:t xml:space="preserve"> i vilka fall allmän domstol eller Bolagsverket ska besluta att ett bolag ska gå i likvidation</w:t>
            </w:r>
            <w:r>
              <w:t xml:space="preserve"> </w:t>
            </w:r>
            <w:r w:rsidRPr="00456537">
              <w:t>gäller</w:t>
            </w:r>
            <w:r w:rsidRPr="00456537">
              <w:rPr>
                <w:i/>
              </w:rPr>
              <w:t xml:space="preserve"> för försäkrings</w:t>
            </w:r>
            <w:r>
              <w:rPr>
                <w:i/>
              </w:rPr>
              <w:softHyphen/>
            </w:r>
            <w:r w:rsidRPr="00456537">
              <w:rPr>
                <w:i/>
              </w:rPr>
              <w:t xml:space="preserve">aktiebolag </w:t>
            </w:r>
            <w:r w:rsidRPr="00456537">
              <w:t>att</w:t>
            </w:r>
            <w:r>
              <w:t xml:space="preserve"> Bolagsverket ska besluta att bolaget ska gå i likvida</w:t>
            </w:r>
            <w:r>
              <w:softHyphen/>
              <w:t>tion om</w:t>
            </w:r>
          </w:p>
        </w:tc>
        <w:tc>
          <w:tcPr>
            <w:tcW w:w="2500" w:type="pct"/>
            <w:shd w:val="clear" w:color="auto" w:fill="auto"/>
            <w:tcMar>
              <w:right w:w="0" w:type="dxa"/>
            </w:tcMar>
          </w:tcPr>
          <w:p w14:paraId="1D168D52" w14:textId="63DADA4E" w:rsidR="00016681" w:rsidRDefault="00016681" w:rsidP="002C6F01">
            <w:pPr>
              <w:pStyle w:val="Brdtextmedindrag"/>
            </w:pPr>
            <w:r>
              <w:t xml:space="preserve">Utöver det som föreskrivs i </w:t>
            </w:r>
            <w:r w:rsidRPr="000D2E5E">
              <w:rPr>
                <w:spacing w:val="-3"/>
              </w:rPr>
              <w:t>25</w:t>
            </w:r>
            <w:r w:rsidR="000D2E5E" w:rsidRPr="000D2E5E">
              <w:rPr>
                <w:spacing w:val="-3"/>
              </w:rPr>
              <w:t> </w:t>
            </w:r>
            <w:r w:rsidRPr="000D2E5E">
              <w:rPr>
                <w:spacing w:val="-3"/>
              </w:rPr>
              <w:t>kap. aktiebolagslagen (2005:551)</w:t>
            </w:r>
            <w:r>
              <w:t xml:space="preserve"> </w:t>
            </w:r>
            <w:r w:rsidR="00C9671D" w:rsidRPr="00443537">
              <w:t>om</w:t>
            </w:r>
            <w:r w:rsidR="00C9671D" w:rsidRPr="00E67DBD">
              <w:rPr>
                <w:i/>
                <w:iCs/>
              </w:rPr>
              <w:t xml:space="preserve"> likvidation</w:t>
            </w:r>
            <w:r w:rsidR="00C9671D">
              <w:t xml:space="preserve"> </w:t>
            </w:r>
            <w:r>
              <w:t>gäller att Bolags</w:t>
            </w:r>
            <w:r w:rsidR="000D2E5E">
              <w:softHyphen/>
            </w:r>
            <w:r>
              <w:t>verket ska besluta att bolaget ska gå i likvidation om</w:t>
            </w:r>
          </w:p>
        </w:tc>
      </w:tr>
    </w:tbl>
    <w:p w14:paraId="5952B731" w14:textId="77777777" w:rsidR="00016681" w:rsidRDefault="00016681" w:rsidP="00016681">
      <w:pPr>
        <w:pStyle w:val="Brdtextmedindrag"/>
      </w:pPr>
      <w:r>
        <w:t>1. ett tillstånd att driva försäk</w:t>
      </w:r>
      <w:r>
        <w:softHyphen/>
        <w:t>ringsrörelse för bestämd tid har gått ut utan att något nytt tillstånd har beviljats, eller</w:t>
      </w:r>
    </w:p>
    <w:p w14:paraId="554ABA80" w14:textId="77777777" w:rsidR="00016681" w:rsidRDefault="00016681" w:rsidP="00016681">
      <w:pPr>
        <w:pStyle w:val="Brdtextmedindrag"/>
      </w:pPr>
      <w:r>
        <w:t>2. tillståndet att driva försäk</w:t>
      </w:r>
      <w:r>
        <w:softHyphen/>
        <w:t>ringsrörelse har återkallats utan att bolaget i stället har fått ett tillstånd att driva tjänstepensionsverksamhet enligt lagen (2019:742) om tjänstepensionsföretag eller någon annan tillstånds</w:t>
      </w:r>
      <w:r>
        <w:softHyphen/>
        <w:t>pliktig finansiell rörelse.</w:t>
      </w:r>
    </w:p>
    <w:p w14:paraId="2EE1A953" w14:textId="77777777" w:rsidR="00016681" w:rsidRDefault="00016681" w:rsidP="00016681">
      <w:pPr>
        <w:pStyle w:val="Brdtextmedindrag"/>
      </w:pPr>
      <w:r>
        <w:t>Beslutet enligt första stycket 2 ska fattas så snart det är praktiskt möjligt, dock senast dagen efter det att ansökan eller anmälan om likvidation kom in till Bolagsverket. Beslutet om likvidation gäller omedelbart.</w:t>
      </w:r>
    </w:p>
    <w:p w14:paraId="2229B36A" w14:textId="77777777" w:rsidR="00016681" w:rsidRDefault="00016681" w:rsidP="00016681">
      <w:pPr>
        <w:pStyle w:val="Brdtextmedindrag"/>
      </w:pPr>
      <w:r>
        <w:t>I ärenden om likvidation av försäkringsaktiebolag vars tillstånd att driva försäkringsrörelse har återkallats utan att bolaget i stället har fått ett till</w:t>
      </w:r>
      <w:r>
        <w:softHyphen/>
        <w:t>stånd att driva tjänstepensionsverksamhet enligt lagen om tjänste</w:t>
      </w:r>
      <w:r>
        <w:softHyphen/>
        <w:t>pensions</w:t>
      </w:r>
      <w:r>
        <w:softHyphen/>
        <w:t>företag eller någon annan tillståndspliktig finansiell rörelse, ska 25 kap. 24 § aktiebolagslagen inte tillämpas.</w:t>
      </w:r>
    </w:p>
    <w:p w14:paraId="34D4B051" w14:textId="77777777" w:rsidR="00016681" w:rsidRDefault="00016681" w:rsidP="00016681">
      <w:pPr>
        <w:pStyle w:val="Brdtextmedindrag"/>
      </w:pPr>
      <w:r>
        <w:t>En fråga om likvidation enligt första stycket prövas på ansökan av styrelsen, en styrelseledamot, den verkställande direktören, en aktieägare eller på anmälan av Finansinspektionen.</w:t>
      </w:r>
    </w:p>
    <w:p w14:paraId="5E7CDFDA" w14:textId="4562FC78" w:rsidR="00016681" w:rsidRDefault="00016681" w:rsidP="00016681">
      <w:pPr>
        <w:pStyle w:val="Brdtext"/>
        <w:jc w:val="center"/>
      </w:pPr>
    </w:p>
    <w:p w14:paraId="017C71EC" w14:textId="77777777" w:rsidR="00974076" w:rsidRPr="00974076" w:rsidRDefault="00974076" w:rsidP="00B81C04">
      <w:pPr>
        <w:pStyle w:val="Brdtextmedindrag"/>
      </w:pPr>
    </w:p>
    <w:p w14:paraId="77A49285" w14:textId="77777777" w:rsidR="00016681" w:rsidRDefault="00016681" w:rsidP="00016681">
      <w:pPr>
        <w:pStyle w:val="Brdtext"/>
        <w:jc w:val="center"/>
      </w:pPr>
      <w:r>
        <w:lastRenderedPageBreak/>
        <w:t>48 §</w:t>
      </w:r>
      <w:r>
        <w:rPr>
          <w:rStyle w:val="Fotnotsreferens"/>
        </w:rPr>
        <w:footnoteReference w:id="46"/>
      </w:r>
    </w:p>
    <w:p w14:paraId="7F9600D5" w14:textId="77777777" w:rsidR="00016681" w:rsidRDefault="00016681" w:rsidP="00016681">
      <w:pPr>
        <w:pStyle w:val="Brdtextmedindrag"/>
      </w:pPr>
      <w:r>
        <w:t>Utöver det som föreskrivs i 25 kap. 14 § aktiebolagslagen (2005:551) om kontrollbalansräkningens innehåll gäller för försäkringsaktiebolag följande.</w:t>
      </w:r>
    </w:p>
    <w:p w14:paraId="38AAE9C9" w14:textId="77777777" w:rsidR="00016681" w:rsidRPr="005222B1" w:rsidRDefault="00016681" w:rsidP="00016681">
      <w:pPr>
        <w:pStyle w:val="Brdtextmedindrag"/>
      </w:pPr>
      <w:r>
        <w:t>Vid beräkningen av det egna kapitalets storlek ska det lämnas uppgift om den ökning av tillgångarnas sammanlagda värde som skulle följa om de redovisades till försäljningsvärdet med avdrag för de förväntade försäljningskostnaderna. I fråga om sådana tillgångar som anges i 4 kap. 2 § 4 och 5 lagen (1995:1560) om årsredovisning i försäkringsföretag gäller att de tas upp till anskaffningsvärdet minskat med nödvändiga avskrivningar och nedskrivningar, om ett högre värde fås genom detta.</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555D4EE0" w14:textId="77777777" w:rsidTr="002C6F01">
        <w:tc>
          <w:tcPr>
            <w:tcW w:w="2500" w:type="pct"/>
            <w:shd w:val="clear" w:color="auto" w:fill="auto"/>
            <w:tcMar>
              <w:left w:w="0" w:type="dxa"/>
            </w:tcMar>
          </w:tcPr>
          <w:p w14:paraId="0FD787FC" w14:textId="77777777" w:rsidR="00016681" w:rsidRDefault="00016681" w:rsidP="002C6F01">
            <w:pPr>
              <w:pStyle w:val="Brdtextmedindrag"/>
            </w:pPr>
            <w:r w:rsidRPr="005D16E6">
              <w:rPr>
                <w:i/>
                <w:iCs/>
              </w:rPr>
              <w:t>Värdehandlingar</w:t>
            </w:r>
            <w:r w:rsidRPr="00DE774F">
              <w:rPr>
                <w:i/>
              </w:rPr>
              <w:t xml:space="preserve"> som används för skuldtäckning enligt 6 kap. 3 §</w:t>
            </w:r>
            <w:r>
              <w:rPr>
                <w:i/>
              </w:rPr>
              <w:t> </w:t>
            </w:r>
            <w:r w:rsidRPr="00DE774F">
              <w:rPr>
                <w:i/>
              </w:rPr>
              <w:t>1–4, 9–11, 16 och 17</w:t>
            </w:r>
            <w:r>
              <w:t xml:space="preserve"> får tas upp till högre värde än det som följer av lagen om årsredovisning i försäk</w:t>
            </w:r>
            <w:r>
              <w:softHyphen/>
              <w:t>ringsföretag</w:t>
            </w:r>
            <w:r w:rsidRPr="005D16E6">
              <w:rPr>
                <w:i/>
                <w:iCs/>
              </w:rPr>
              <w:t>.</w:t>
            </w:r>
            <w:r>
              <w:t xml:space="preserve"> </w:t>
            </w:r>
            <w:r w:rsidRPr="00DE774F">
              <w:rPr>
                <w:i/>
              </w:rPr>
              <w:t>Detta gäller bara om värdehandlingarna</w:t>
            </w:r>
            <w:r>
              <w:t xml:space="preserve"> kan avyttras till detta högre värde vid sådana tid</w:t>
            </w:r>
            <w:r>
              <w:softHyphen/>
              <w:t>punkter att förutsättningarna att infria de försäkringsåtaganden som värdehandlingarna säkerställer kan anses tillfredsställande</w:t>
            </w:r>
            <w:r w:rsidRPr="005D16E6">
              <w:t>.</w:t>
            </w:r>
          </w:p>
        </w:tc>
        <w:tc>
          <w:tcPr>
            <w:tcW w:w="2500" w:type="pct"/>
            <w:shd w:val="clear" w:color="auto" w:fill="auto"/>
            <w:tcMar>
              <w:right w:w="0" w:type="dxa"/>
            </w:tcMar>
          </w:tcPr>
          <w:p w14:paraId="5A88785B" w14:textId="1A337466" w:rsidR="00016681" w:rsidRPr="0046470B" w:rsidRDefault="00016681" w:rsidP="002C6F01">
            <w:pPr>
              <w:pStyle w:val="Brdtextmedindrag"/>
              <w:rPr>
                <w:i/>
              </w:rPr>
            </w:pPr>
            <w:r w:rsidRPr="0046470B">
              <w:rPr>
                <w:i/>
              </w:rPr>
              <w:t xml:space="preserve">Följande </w:t>
            </w:r>
            <w:r w:rsidRPr="005D16E6">
              <w:rPr>
                <w:i/>
                <w:iCs/>
              </w:rPr>
              <w:t>värdehandlingar</w:t>
            </w:r>
            <w:r w:rsidRPr="00DE774F">
              <w:t xml:space="preserve"> får tas upp till högre värde</w:t>
            </w:r>
            <w:r w:rsidRPr="0046470B">
              <w:rPr>
                <w:i/>
              </w:rPr>
              <w:t xml:space="preserve"> </w:t>
            </w:r>
            <w:r w:rsidRPr="00DE774F">
              <w:t>än det som följer av lagen om årsredovisning i försäkringsföretag</w:t>
            </w:r>
            <w:r w:rsidRPr="0046470B">
              <w:rPr>
                <w:i/>
              </w:rPr>
              <w:t xml:space="preserve">, om de </w:t>
            </w:r>
            <w:r>
              <w:rPr>
                <w:i/>
              </w:rPr>
              <w:t>mot</w:t>
            </w:r>
            <w:r w:rsidR="00504401">
              <w:rPr>
                <w:i/>
              </w:rPr>
              <w:softHyphen/>
            </w:r>
            <w:r>
              <w:rPr>
                <w:i/>
              </w:rPr>
              <w:t>svarar försäkringstekniska avsätt</w:t>
            </w:r>
            <w:r w:rsidR="00504401">
              <w:rPr>
                <w:i/>
              </w:rPr>
              <w:softHyphen/>
            </w:r>
            <w:r>
              <w:rPr>
                <w:i/>
              </w:rPr>
              <w:t>ningar enligt 6 kap. 11 § första stycket</w:t>
            </w:r>
            <w:r w:rsidRPr="0046470B">
              <w:rPr>
                <w:i/>
              </w:rPr>
              <w:t xml:space="preserve"> </w:t>
            </w:r>
            <w:r>
              <w:rPr>
                <w:i/>
              </w:rPr>
              <w:t xml:space="preserve">och </w:t>
            </w:r>
            <w:r w:rsidRPr="00DE774F">
              <w:t>kan avyttras till detta högre värde</w:t>
            </w:r>
            <w:r w:rsidRPr="0046470B">
              <w:rPr>
                <w:i/>
              </w:rPr>
              <w:t xml:space="preserve"> </w:t>
            </w:r>
            <w:r w:rsidRPr="00DE774F">
              <w:t>vid sådana tid</w:t>
            </w:r>
            <w:r>
              <w:softHyphen/>
            </w:r>
            <w:r w:rsidRPr="00DE774F">
              <w:t>punkter att förutsätt</w:t>
            </w:r>
            <w:r w:rsidRPr="00DE774F">
              <w:softHyphen/>
              <w:t>ningarna att infria de försäkrings</w:t>
            </w:r>
            <w:r w:rsidRPr="00DE774F">
              <w:softHyphen/>
              <w:t>åtaganden som värde</w:t>
            </w:r>
            <w:r>
              <w:softHyphen/>
            </w:r>
            <w:r w:rsidRPr="00DE774F">
              <w:t>hand</w:t>
            </w:r>
            <w:r w:rsidRPr="00DE774F">
              <w:softHyphen/>
              <w:t>ling</w:t>
            </w:r>
            <w:r w:rsidRPr="00DE774F">
              <w:softHyphen/>
              <w:t>arna säkerställer kan anses till</w:t>
            </w:r>
            <w:r w:rsidRPr="00DE774F">
              <w:softHyphen/>
              <w:t>freds</w:t>
            </w:r>
            <w:r w:rsidRPr="00DE774F">
              <w:softHyphen/>
              <w:t>ställande</w:t>
            </w:r>
            <w:r w:rsidRPr="005D16E6">
              <w:rPr>
                <w:i/>
              </w:rPr>
              <w:t>:</w:t>
            </w:r>
          </w:p>
          <w:p w14:paraId="407E2289" w14:textId="77777777" w:rsidR="00016681" w:rsidRPr="0046470B" w:rsidRDefault="00016681" w:rsidP="002C6F01">
            <w:pPr>
              <w:pStyle w:val="Brdtextmedindrag"/>
              <w:rPr>
                <w:i/>
              </w:rPr>
            </w:pPr>
            <w:r w:rsidRPr="0046470B">
              <w:rPr>
                <w:i/>
              </w:rPr>
              <w:t>1.</w:t>
            </w:r>
            <w:r>
              <w:rPr>
                <w:i/>
              </w:rPr>
              <w:t> </w:t>
            </w:r>
            <w:r w:rsidRPr="0046470B">
              <w:rPr>
                <w:i/>
              </w:rPr>
              <w:t>obligationer eller andra skuld</w:t>
            </w:r>
            <w:r>
              <w:rPr>
                <w:i/>
              </w:rPr>
              <w:softHyphen/>
            </w:r>
            <w:r w:rsidRPr="0046470B">
              <w:rPr>
                <w:i/>
              </w:rPr>
              <w:t>förbindelser som svenska staten, en svensk kommun eller därmed jäm</w:t>
            </w:r>
            <w:r>
              <w:rPr>
                <w:i/>
              </w:rPr>
              <w:softHyphen/>
            </w:r>
            <w:r w:rsidRPr="0046470B">
              <w:rPr>
                <w:i/>
              </w:rPr>
              <w:t>förlig samfällighet svarar för,</w:t>
            </w:r>
          </w:p>
          <w:p w14:paraId="41FFB5B0" w14:textId="77777777" w:rsidR="00016681" w:rsidRPr="0046470B" w:rsidRDefault="00016681" w:rsidP="002C6F01">
            <w:pPr>
              <w:pStyle w:val="Brdtextmedindrag"/>
              <w:rPr>
                <w:i/>
              </w:rPr>
            </w:pPr>
            <w:r w:rsidRPr="0046470B">
              <w:rPr>
                <w:i/>
              </w:rPr>
              <w:t>2.</w:t>
            </w:r>
            <w:r>
              <w:rPr>
                <w:i/>
              </w:rPr>
              <w:t> </w:t>
            </w:r>
            <w:r w:rsidRPr="0046470B">
              <w:rPr>
                <w:i/>
              </w:rPr>
              <w:t>obligationer eller andra skuld</w:t>
            </w:r>
            <w:r>
              <w:rPr>
                <w:i/>
              </w:rPr>
              <w:softHyphen/>
            </w:r>
            <w:r w:rsidRPr="0046470B">
              <w:rPr>
                <w:i/>
              </w:rPr>
              <w:t>förbindelser som Europeiska unionen eller en utländsk stat eller centralbank svarar för,</w:t>
            </w:r>
          </w:p>
          <w:p w14:paraId="09EA0B90" w14:textId="77777777" w:rsidR="00016681" w:rsidRPr="0046470B" w:rsidRDefault="00016681" w:rsidP="002C6F01">
            <w:pPr>
              <w:pStyle w:val="Brdtextmedindrag"/>
              <w:rPr>
                <w:i/>
              </w:rPr>
            </w:pPr>
            <w:r w:rsidRPr="0046470B">
              <w:rPr>
                <w:i/>
              </w:rPr>
              <w:t>3.</w:t>
            </w:r>
            <w:r>
              <w:rPr>
                <w:i/>
              </w:rPr>
              <w:t> </w:t>
            </w:r>
            <w:r w:rsidRPr="0046470B">
              <w:rPr>
                <w:i/>
              </w:rPr>
              <w:t>obligationer eller andra skuld</w:t>
            </w:r>
            <w:r>
              <w:rPr>
                <w:i/>
              </w:rPr>
              <w:softHyphen/>
            </w:r>
            <w:r w:rsidRPr="0046470B">
              <w:rPr>
                <w:i/>
              </w:rPr>
              <w:t>förbindelser som en utländsk kommun eller därmed jämförlig utländsk samfällighet med befog</w:t>
            </w:r>
            <w:r>
              <w:rPr>
                <w:i/>
              </w:rPr>
              <w:softHyphen/>
            </w:r>
            <w:r w:rsidRPr="0046470B">
              <w:rPr>
                <w:i/>
              </w:rPr>
              <w:t xml:space="preserve">enhet att kräva in </w:t>
            </w:r>
            <w:r>
              <w:rPr>
                <w:i/>
              </w:rPr>
              <w:t>skatter eller avgifter</w:t>
            </w:r>
            <w:r w:rsidRPr="0046470B">
              <w:rPr>
                <w:i/>
              </w:rPr>
              <w:t xml:space="preserve"> svarar för,</w:t>
            </w:r>
          </w:p>
          <w:p w14:paraId="72CA58FE" w14:textId="77777777" w:rsidR="00016681" w:rsidRPr="0046470B" w:rsidRDefault="00016681" w:rsidP="002C6F01">
            <w:pPr>
              <w:pStyle w:val="Brdtextmedindrag"/>
              <w:rPr>
                <w:i/>
              </w:rPr>
            </w:pPr>
            <w:r w:rsidRPr="0046470B">
              <w:rPr>
                <w:i/>
              </w:rPr>
              <w:t>4.</w:t>
            </w:r>
            <w:r>
              <w:rPr>
                <w:i/>
              </w:rPr>
              <w:t> </w:t>
            </w:r>
            <w:r w:rsidRPr="0046470B">
              <w:rPr>
                <w:i/>
              </w:rPr>
              <w:t>obligationer eller andra skuld</w:t>
            </w:r>
            <w:r>
              <w:rPr>
                <w:i/>
              </w:rPr>
              <w:softHyphen/>
            </w:r>
            <w:r w:rsidRPr="0046470B">
              <w:rPr>
                <w:i/>
              </w:rPr>
              <w:t>förbindelser som en inter</w:t>
            </w:r>
            <w:r>
              <w:rPr>
                <w:i/>
              </w:rPr>
              <w:softHyphen/>
            </w:r>
            <w:r w:rsidRPr="0046470B">
              <w:rPr>
                <w:i/>
              </w:rPr>
              <w:t>nationell organisation svarar för,</w:t>
            </w:r>
          </w:p>
          <w:p w14:paraId="57C505A1" w14:textId="77777777" w:rsidR="00016681" w:rsidRPr="0046470B" w:rsidRDefault="00016681" w:rsidP="002C6F01">
            <w:pPr>
              <w:pStyle w:val="Brdtextmedindrag"/>
              <w:rPr>
                <w:i/>
              </w:rPr>
            </w:pPr>
            <w:r w:rsidRPr="0046470B">
              <w:rPr>
                <w:i/>
              </w:rPr>
              <w:t>5.</w:t>
            </w:r>
            <w:r>
              <w:rPr>
                <w:i/>
              </w:rPr>
              <w:t> </w:t>
            </w:r>
            <w:r w:rsidRPr="0046470B">
              <w:rPr>
                <w:i/>
              </w:rPr>
              <w:t>obligationer och andra skuld</w:t>
            </w:r>
            <w:r>
              <w:rPr>
                <w:i/>
              </w:rPr>
              <w:softHyphen/>
            </w:r>
            <w:r w:rsidRPr="0046470B">
              <w:rPr>
                <w:i/>
              </w:rPr>
              <w:t xml:space="preserve">förbindelser som en bank, ett kreditmarknadsföretag, </w:t>
            </w:r>
            <w:proofErr w:type="gramStart"/>
            <w:r w:rsidRPr="0046470B">
              <w:rPr>
                <w:i/>
              </w:rPr>
              <w:t>Svenska</w:t>
            </w:r>
            <w:proofErr w:type="gramEnd"/>
            <w:r w:rsidRPr="0046470B">
              <w:rPr>
                <w:i/>
              </w:rPr>
              <w:t xml:space="preserve"> skeppshypotekskassan eller ett värdepappersbolag med tillstånd enligt 2</w:t>
            </w:r>
            <w:r>
              <w:rPr>
                <w:i/>
              </w:rPr>
              <w:t> </w:t>
            </w:r>
            <w:r w:rsidRPr="0046470B">
              <w:rPr>
                <w:i/>
              </w:rPr>
              <w:t>kap. 2</w:t>
            </w:r>
            <w:r>
              <w:rPr>
                <w:i/>
              </w:rPr>
              <w:t> </w:t>
            </w:r>
            <w:r w:rsidRPr="0046470B">
              <w:rPr>
                <w:i/>
              </w:rPr>
              <w:t>§ första stycket 2 och 8</w:t>
            </w:r>
            <w:r>
              <w:rPr>
                <w:i/>
              </w:rPr>
              <w:t> </w:t>
            </w:r>
            <w:r w:rsidRPr="0046470B">
              <w:rPr>
                <w:i/>
              </w:rPr>
              <w:t xml:space="preserve">lagen (2007:528) om </w:t>
            </w:r>
            <w:r>
              <w:rPr>
                <w:i/>
              </w:rPr>
              <w:t>värde</w:t>
            </w:r>
            <w:r>
              <w:rPr>
                <w:i/>
              </w:rPr>
              <w:softHyphen/>
              <w:t>pap</w:t>
            </w:r>
            <w:r>
              <w:rPr>
                <w:i/>
              </w:rPr>
              <w:softHyphen/>
              <w:t>pers</w:t>
            </w:r>
            <w:r>
              <w:rPr>
                <w:i/>
              </w:rPr>
              <w:softHyphen/>
              <w:t xml:space="preserve">marknaden </w:t>
            </w:r>
            <w:r w:rsidRPr="0046470B">
              <w:rPr>
                <w:i/>
              </w:rPr>
              <w:t>svarar för,</w:t>
            </w:r>
          </w:p>
          <w:p w14:paraId="3C75C6FB" w14:textId="77777777" w:rsidR="00016681" w:rsidRPr="0046470B" w:rsidRDefault="00016681" w:rsidP="002C6F01">
            <w:pPr>
              <w:pStyle w:val="Brdtextmedindrag"/>
              <w:rPr>
                <w:i/>
              </w:rPr>
            </w:pPr>
            <w:r w:rsidRPr="0046470B">
              <w:rPr>
                <w:i/>
              </w:rPr>
              <w:lastRenderedPageBreak/>
              <w:t>6.</w:t>
            </w:r>
            <w:r>
              <w:rPr>
                <w:i/>
              </w:rPr>
              <w:t> </w:t>
            </w:r>
            <w:r w:rsidRPr="0046470B">
              <w:rPr>
                <w:i/>
              </w:rPr>
              <w:t>obligationer och andra skuld</w:t>
            </w:r>
            <w:r>
              <w:rPr>
                <w:i/>
              </w:rPr>
              <w:softHyphen/>
            </w:r>
            <w:r w:rsidRPr="0046470B">
              <w:rPr>
                <w:i/>
              </w:rPr>
              <w:t>förbindelser som ett utländskt kredit</w:t>
            </w:r>
            <w:r>
              <w:rPr>
                <w:i/>
              </w:rPr>
              <w:softHyphen/>
            </w:r>
            <w:r w:rsidRPr="0046470B">
              <w:rPr>
                <w:i/>
              </w:rPr>
              <w:t>institut svarar för,</w:t>
            </w:r>
          </w:p>
          <w:p w14:paraId="0D5F6EB1" w14:textId="77777777" w:rsidR="00016681" w:rsidRPr="0046470B" w:rsidRDefault="00016681" w:rsidP="002C6F01">
            <w:pPr>
              <w:pStyle w:val="Brdtextmedindrag"/>
              <w:rPr>
                <w:i/>
              </w:rPr>
            </w:pPr>
            <w:r w:rsidRPr="0046470B">
              <w:rPr>
                <w:i/>
              </w:rPr>
              <w:t>7.</w:t>
            </w:r>
            <w:r>
              <w:rPr>
                <w:i/>
              </w:rPr>
              <w:t> </w:t>
            </w:r>
            <w:r w:rsidRPr="0046470B">
              <w:rPr>
                <w:i/>
              </w:rPr>
              <w:t>obligationer och andra skuld</w:t>
            </w:r>
            <w:r>
              <w:rPr>
                <w:i/>
              </w:rPr>
              <w:softHyphen/>
            </w:r>
            <w:r w:rsidRPr="0046470B">
              <w:rPr>
                <w:i/>
              </w:rPr>
              <w:t>förbindelser som ett publikt aktie</w:t>
            </w:r>
            <w:r>
              <w:rPr>
                <w:i/>
              </w:rPr>
              <w:softHyphen/>
            </w:r>
            <w:r w:rsidRPr="0046470B">
              <w:rPr>
                <w:i/>
              </w:rPr>
              <w:t>bolag eller ett motsvarande ut</w:t>
            </w:r>
            <w:r>
              <w:rPr>
                <w:i/>
              </w:rPr>
              <w:softHyphen/>
            </w:r>
            <w:r w:rsidRPr="0046470B">
              <w:rPr>
                <w:i/>
              </w:rPr>
              <w:t>ländskt bolag svarar för,</w:t>
            </w:r>
          </w:p>
          <w:p w14:paraId="2126382C" w14:textId="1B053E19" w:rsidR="00016681" w:rsidRPr="0046470B" w:rsidRDefault="00016681" w:rsidP="00A102A2">
            <w:pPr>
              <w:pStyle w:val="Brdtextmedindrag"/>
              <w:rPr>
                <w:i/>
              </w:rPr>
            </w:pPr>
            <w:r w:rsidRPr="0046470B">
              <w:rPr>
                <w:i/>
              </w:rPr>
              <w:t>8.</w:t>
            </w:r>
            <w:r>
              <w:rPr>
                <w:i/>
              </w:rPr>
              <w:t> </w:t>
            </w:r>
            <w:r w:rsidRPr="00221079">
              <w:rPr>
                <w:i/>
              </w:rPr>
              <w:t>skuldförbindelser som fysiska personer och andra subjekt än de som anges i 1–7 svarar för och för vilka panträtt i fastighet eller tomt</w:t>
            </w:r>
            <w:r>
              <w:rPr>
                <w:i/>
              </w:rPr>
              <w:softHyphen/>
            </w:r>
            <w:r w:rsidRPr="00221079">
              <w:rPr>
                <w:i/>
              </w:rPr>
              <w:t>rätt har lämnats som säkerhet, och</w:t>
            </w:r>
          </w:p>
          <w:p w14:paraId="5245A87B" w14:textId="77777777" w:rsidR="00016681" w:rsidRDefault="00016681" w:rsidP="002C6F01">
            <w:pPr>
              <w:pStyle w:val="Brdtextmedindrag"/>
            </w:pPr>
            <w:r w:rsidRPr="0046470B">
              <w:rPr>
                <w:i/>
              </w:rPr>
              <w:t>9.</w:t>
            </w:r>
            <w:r>
              <w:rPr>
                <w:i/>
              </w:rPr>
              <w:t> </w:t>
            </w:r>
            <w:r w:rsidRPr="0046470B">
              <w:rPr>
                <w:i/>
              </w:rPr>
              <w:t xml:space="preserve">skuldförbindelser som fysiska personer och andra subjekt än de som anges i 1–7 svarar för och för vilka </w:t>
            </w:r>
            <w:r>
              <w:rPr>
                <w:i/>
              </w:rPr>
              <w:t xml:space="preserve">en </w:t>
            </w:r>
            <w:r w:rsidRPr="0046470B">
              <w:rPr>
                <w:i/>
              </w:rPr>
              <w:t>annan betryggande säker</w:t>
            </w:r>
            <w:r>
              <w:rPr>
                <w:i/>
              </w:rPr>
              <w:softHyphen/>
            </w:r>
            <w:r w:rsidRPr="0046470B">
              <w:rPr>
                <w:i/>
              </w:rPr>
              <w:t>het än panträtt i fastighet eller tomträtt har lämnats</w:t>
            </w:r>
            <w:r w:rsidRPr="005D16E6">
              <w:rPr>
                <w:iCs/>
              </w:rPr>
              <w:t>.</w:t>
            </w:r>
          </w:p>
        </w:tc>
      </w:tr>
      <w:tr w:rsidR="00016681" w14:paraId="45CB99D5" w14:textId="77777777" w:rsidTr="002C6F01">
        <w:tc>
          <w:tcPr>
            <w:tcW w:w="2500" w:type="pct"/>
            <w:shd w:val="clear" w:color="auto" w:fill="auto"/>
            <w:tcMar>
              <w:left w:w="0" w:type="dxa"/>
            </w:tcMar>
          </w:tcPr>
          <w:p w14:paraId="77A7B932" w14:textId="77777777" w:rsidR="00016681" w:rsidRDefault="00016681" w:rsidP="002C6F01">
            <w:pPr>
              <w:pStyle w:val="Brdtextmedindrag"/>
            </w:pPr>
            <w:r w:rsidRPr="005D16E6">
              <w:rPr>
                <w:i/>
                <w:iCs/>
              </w:rPr>
              <w:lastRenderedPageBreak/>
              <w:t>Andra</w:t>
            </w:r>
            <w:r>
              <w:t xml:space="preserve"> värdehandlingar än de som avses i tredje stycket </w:t>
            </w:r>
            <w:r w:rsidRPr="0093568A">
              <w:rPr>
                <w:i/>
              </w:rPr>
              <w:t>och som utgörs av reversfordringar som ska betalas eller kan sägas upp till betalning av försäkrings</w:t>
            </w:r>
            <w:r w:rsidRPr="0093568A">
              <w:rPr>
                <w:i/>
              </w:rPr>
              <w:softHyphen/>
              <w:t>aktie</w:t>
            </w:r>
            <w:r w:rsidRPr="0093568A">
              <w:rPr>
                <w:i/>
              </w:rPr>
              <w:softHyphen/>
              <w:t>bolaget</w:t>
            </w:r>
            <w:r>
              <w:t xml:space="preserve"> </w:t>
            </w:r>
            <w:r w:rsidRPr="008727E9">
              <w:rPr>
                <w:i/>
              </w:rPr>
              <w:t>först efter längre tid än ett år får, om det finns särskilda skäl för det,</w:t>
            </w:r>
            <w:r>
              <w:t xml:space="preserve"> </w:t>
            </w:r>
            <w:r w:rsidRPr="00940274">
              <w:rPr>
                <w:i/>
              </w:rPr>
              <w:t>tas upp över det verkliga värdet,</w:t>
            </w:r>
            <w:r>
              <w:t xml:space="preserve"> </w:t>
            </w:r>
            <w:r w:rsidRPr="00940274">
              <w:rPr>
                <w:i/>
              </w:rPr>
              <w:t>dock högst till an</w:t>
            </w:r>
            <w:r w:rsidRPr="00940274">
              <w:rPr>
                <w:i/>
              </w:rPr>
              <w:softHyphen/>
              <w:t>skaff</w:t>
            </w:r>
            <w:r w:rsidRPr="00940274">
              <w:rPr>
                <w:i/>
              </w:rPr>
              <w:softHyphen/>
              <w:t>nings</w:t>
            </w:r>
            <w:r w:rsidRPr="00940274">
              <w:rPr>
                <w:i/>
              </w:rPr>
              <w:softHyphen/>
              <w:t>värdet</w:t>
            </w:r>
            <w:r>
              <w:t>.</w:t>
            </w:r>
          </w:p>
        </w:tc>
        <w:tc>
          <w:tcPr>
            <w:tcW w:w="2500" w:type="pct"/>
            <w:shd w:val="clear" w:color="auto" w:fill="auto"/>
            <w:tcMar>
              <w:right w:w="0" w:type="dxa"/>
            </w:tcMar>
          </w:tcPr>
          <w:p w14:paraId="78789A7D" w14:textId="77777777" w:rsidR="00016681" w:rsidRPr="0046470B" w:rsidRDefault="00016681" w:rsidP="002C6F01">
            <w:pPr>
              <w:pStyle w:val="Brdtextmedindrag"/>
              <w:rPr>
                <w:i/>
              </w:rPr>
            </w:pPr>
            <w:r w:rsidRPr="0093568A">
              <w:rPr>
                <w:i/>
              </w:rPr>
              <w:t>Om det finns särskilda skäl för det får</w:t>
            </w:r>
            <w:r w:rsidRPr="00A3593F">
              <w:t xml:space="preserve"> </w:t>
            </w:r>
            <w:r w:rsidRPr="005D16E6">
              <w:rPr>
                <w:i/>
                <w:iCs/>
              </w:rPr>
              <w:t>andra</w:t>
            </w:r>
            <w:r w:rsidRPr="00A3593F">
              <w:t xml:space="preserve"> värdehandlingar än de som avses i </w:t>
            </w:r>
            <w:r>
              <w:t>tredje</w:t>
            </w:r>
            <w:r w:rsidRPr="00A3593F">
              <w:t xml:space="preserve"> stycket</w:t>
            </w:r>
            <w:r w:rsidRPr="00A3593F" w:rsidDel="005E184F">
              <w:t xml:space="preserve"> </w:t>
            </w:r>
            <w:r w:rsidRPr="00940274">
              <w:rPr>
                <w:i/>
              </w:rPr>
              <w:t>tas upp över det verkliga värdet,</w:t>
            </w:r>
            <w:r w:rsidRPr="0093568A">
              <w:rPr>
                <w:i/>
              </w:rPr>
              <w:t xml:space="preserve"> dock högst till an</w:t>
            </w:r>
            <w:r w:rsidRPr="0093568A">
              <w:rPr>
                <w:i/>
              </w:rPr>
              <w:softHyphen/>
              <w:t>skaff</w:t>
            </w:r>
            <w:r w:rsidRPr="0093568A">
              <w:rPr>
                <w:i/>
              </w:rPr>
              <w:softHyphen/>
              <w:t xml:space="preserve">ningsvärdet. </w:t>
            </w:r>
            <w:r w:rsidRPr="00940274">
              <w:rPr>
                <w:i/>
              </w:rPr>
              <w:t xml:space="preserve">Detta gäller </w:t>
            </w:r>
            <w:r>
              <w:rPr>
                <w:i/>
              </w:rPr>
              <w:t xml:space="preserve">dock bara </w:t>
            </w:r>
            <w:r w:rsidRPr="00940274">
              <w:rPr>
                <w:i/>
              </w:rPr>
              <w:t>värdehand</w:t>
            </w:r>
            <w:r>
              <w:rPr>
                <w:i/>
              </w:rPr>
              <w:softHyphen/>
            </w:r>
            <w:r w:rsidRPr="00940274">
              <w:rPr>
                <w:i/>
              </w:rPr>
              <w:t>lingar som utgörs av revers</w:t>
            </w:r>
            <w:r w:rsidRPr="00940274">
              <w:rPr>
                <w:i/>
              </w:rPr>
              <w:softHyphen/>
              <w:t>ford</w:t>
            </w:r>
            <w:r w:rsidRPr="00940274">
              <w:rPr>
                <w:i/>
              </w:rPr>
              <w:softHyphen/>
              <w:t xml:space="preserve">ringar som ska betalas eller kan sägas upp till betalning av </w:t>
            </w:r>
            <w:r>
              <w:rPr>
                <w:i/>
              </w:rPr>
              <w:t>försäkrings</w:t>
            </w:r>
            <w:r>
              <w:rPr>
                <w:i/>
              </w:rPr>
              <w:softHyphen/>
              <w:t>aktie</w:t>
            </w:r>
            <w:r>
              <w:rPr>
                <w:i/>
              </w:rPr>
              <w:softHyphen/>
              <w:t>bolaget</w:t>
            </w:r>
            <w:r w:rsidRPr="00940274">
              <w:rPr>
                <w:i/>
              </w:rPr>
              <w:t xml:space="preserve"> först efter längre tid än ett år</w:t>
            </w:r>
            <w:r w:rsidRPr="00A3593F">
              <w:t>.</w:t>
            </w:r>
          </w:p>
        </w:tc>
      </w:tr>
    </w:tbl>
    <w:p w14:paraId="2ED953ED" w14:textId="77777777" w:rsidR="00016681" w:rsidRDefault="00016681" w:rsidP="00016681">
      <w:pPr>
        <w:pStyle w:val="Brdtext"/>
        <w:spacing w:before="230"/>
        <w:jc w:val="center"/>
        <w:rPr>
          <w:b/>
        </w:rPr>
      </w:pPr>
      <w:r w:rsidRPr="004D59C5">
        <w:rPr>
          <w:b/>
        </w:rPr>
        <w:t>12</w:t>
      </w:r>
      <w:r>
        <w:t> </w:t>
      </w:r>
      <w:r w:rsidRPr="004D59C5">
        <w:rPr>
          <w:b/>
        </w:rPr>
        <w:t>kap.</w:t>
      </w:r>
    </w:p>
    <w:p w14:paraId="627572E1" w14:textId="77777777" w:rsidR="00016681" w:rsidRDefault="00016681" w:rsidP="00016681">
      <w:pPr>
        <w:pStyle w:val="Brdtext"/>
        <w:jc w:val="center"/>
      </w:pPr>
      <w:r>
        <w:t>3 §</w:t>
      </w:r>
      <w:r>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016681" w14:paraId="494CD36C" w14:textId="77777777" w:rsidTr="002C6F01">
        <w:tc>
          <w:tcPr>
            <w:tcW w:w="2500" w:type="pct"/>
            <w:shd w:val="clear" w:color="auto" w:fill="auto"/>
            <w:tcMar>
              <w:left w:w="0" w:type="dxa"/>
            </w:tcMar>
          </w:tcPr>
          <w:p w14:paraId="4EC4FC07" w14:textId="77777777" w:rsidR="00016681" w:rsidRDefault="00016681" w:rsidP="002C6F01">
            <w:pPr>
              <w:pStyle w:val="Brdtextmedindrag"/>
            </w:pPr>
            <w:r>
              <w:t>När det i detta kapitel hänvisas till lagen (2018:672) om eko</w:t>
            </w:r>
            <w:r>
              <w:softHyphen/>
              <w:t>no</w:t>
            </w:r>
            <w:r>
              <w:softHyphen/>
              <w:t xml:space="preserve">miska föreningar ska det som </w:t>
            </w:r>
            <w:r w:rsidRPr="0033724D">
              <w:rPr>
                <w:i/>
              </w:rPr>
              <w:t>där</w:t>
            </w:r>
            <w:r>
              <w:t xml:space="preserve"> sägs om</w:t>
            </w:r>
          </w:p>
        </w:tc>
        <w:tc>
          <w:tcPr>
            <w:tcW w:w="2500" w:type="pct"/>
            <w:shd w:val="clear" w:color="auto" w:fill="auto"/>
            <w:tcMar>
              <w:right w:w="0" w:type="dxa"/>
            </w:tcMar>
          </w:tcPr>
          <w:p w14:paraId="76056DA9" w14:textId="77777777" w:rsidR="00016681" w:rsidRDefault="00016681" w:rsidP="002C6F01">
            <w:pPr>
              <w:pStyle w:val="Brdtextmedindrag"/>
            </w:pPr>
            <w:r>
              <w:t>När det i detta kapitel hänvisas till lagen (2018:672) om eko</w:t>
            </w:r>
            <w:r>
              <w:softHyphen/>
              <w:t>no</w:t>
            </w:r>
            <w:r>
              <w:softHyphen/>
              <w:t>miska föreningar ska det som sägs om</w:t>
            </w:r>
          </w:p>
        </w:tc>
      </w:tr>
    </w:tbl>
    <w:p w14:paraId="2357A6C9" w14:textId="77777777" w:rsidR="00016681" w:rsidRDefault="00016681" w:rsidP="00016681">
      <w:pPr>
        <w:pStyle w:val="Brdtextmedindrag"/>
      </w:pPr>
      <w:r>
        <w:t>1. ekonomisk förening i stället avse ömsesidigt försäkringsbolag,</w:t>
      </w:r>
    </w:p>
    <w:p w14:paraId="74A62A9C" w14:textId="77777777" w:rsidR="00016681" w:rsidRPr="002A33F4" w:rsidRDefault="00016681" w:rsidP="00016681">
      <w:pPr>
        <w:pStyle w:val="Brdtextmedindrag"/>
      </w:pPr>
      <w:r>
        <w:t>2. medlem i stället avse delägare,</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60BD4153" w14:textId="77777777" w:rsidTr="002C6F01">
        <w:tc>
          <w:tcPr>
            <w:tcW w:w="2500" w:type="pct"/>
            <w:shd w:val="clear" w:color="auto" w:fill="auto"/>
            <w:tcMar>
              <w:left w:w="0" w:type="dxa"/>
            </w:tcMar>
          </w:tcPr>
          <w:p w14:paraId="25BD885A" w14:textId="77777777" w:rsidR="00016681" w:rsidRDefault="00016681" w:rsidP="002C6F01">
            <w:pPr>
              <w:pStyle w:val="Brdtextmedindrag"/>
            </w:pPr>
            <w:r>
              <w:t>3. stadgar i stället avse bolags</w:t>
            </w:r>
            <w:r>
              <w:softHyphen/>
              <w:t xml:space="preserve">ordning, </w:t>
            </w:r>
            <w:r w:rsidRPr="00316595">
              <w:rPr>
                <w:i/>
              </w:rPr>
              <w:t xml:space="preserve">och </w:t>
            </w:r>
          </w:p>
        </w:tc>
        <w:tc>
          <w:tcPr>
            <w:tcW w:w="2500" w:type="pct"/>
            <w:shd w:val="clear" w:color="auto" w:fill="auto"/>
            <w:tcMar>
              <w:right w:w="0" w:type="dxa"/>
            </w:tcMar>
          </w:tcPr>
          <w:p w14:paraId="7324AAE6" w14:textId="77777777" w:rsidR="00016681" w:rsidRDefault="00016681" w:rsidP="002C6F01">
            <w:pPr>
              <w:pStyle w:val="Brdtextmedindrag"/>
            </w:pPr>
            <w:r>
              <w:t>3. stadgar i stället avse bolags</w:t>
            </w:r>
            <w:r>
              <w:softHyphen/>
              <w:t xml:space="preserve">ordning, </w:t>
            </w:r>
          </w:p>
        </w:tc>
      </w:tr>
      <w:tr w:rsidR="00016681" w14:paraId="23C27C5A" w14:textId="77777777" w:rsidTr="002C6F01">
        <w:tc>
          <w:tcPr>
            <w:tcW w:w="2500" w:type="pct"/>
            <w:shd w:val="clear" w:color="auto" w:fill="auto"/>
            <w:tcMar>
              <w:left w:w="0" w:type="dxa"/>
            </w:tcMar>
          </w:tcPr>
          <w:p w14:paraId="577FEC16" w14:textId="77777777" w:rsidR="00016681" w:rsidRDefault="00016681" w:rsidP="002C6F01">
            <w:pPr>
              <w:pStyle w:val="Brdtextmedindrag"/>
            </w:pPr>
            <w:r>
              <w:t>4. föreningsstämma i stället avse bolagsstämma</w:t>
            </w:r>
            <w:r w:rsidRPr="00253C1D">
              <w:rPr>
                <w:i/>
                <w:iCs/>
              </w:rPr>
              <w:t>.</w:t>
            </w:r>
          </w:p>
        </w:tc>
        <w:tc>
          <w:tcPr>
            <w:tcW w:w="2500" w:type="pct"/>
            <w:shd w:val="clear" w:color="auto" w:fill="auto"/>
            <w:tcMar>
              <w:right w:w="0" w:type="dxa"/>
            </w:tcMar>
          </w:tcPr>
          <w:p w14:paraId="6190E726" w14:textId="77777777" w:rsidR="00016681" w:rsidRDefault="00016681" w:rsidP="002C6F01">
            <w:pPr>
              <w:pStyle w:val="Brdtextmedindrag"/>
              <w:rPr>
                <w:i/>
              </w:rPr>
            </w:pPr>
            <w:r>
              <w:t>4. föreningsstämma i stället avse bolagsstämma</w:t>
            </w:r>
            <w:r w:rsidRPr="00253C1D">
              <w:rPr>
                <w:i/>
                <w:iCs/>
              </w:rPr>
              <w:t>,</w:t>
            </w:r>
            <w:r>
              <w:t xml:space="preserve"> </w:t>
            </w:r>
            <w:r>
              <w:rPr>
                <w:i/>
              </w:rPr>
              <w:t>och</w:t>
            </w:r>
          </w:p>
          <w:p w14:paraId="0F0090DF" w14:textId="77777777" w:rsidR="00016681" w:rsidRDefault="00016681" w:rsidP="002C6F01">
            <w:pPr>
              <w:pStyle w:val="Brdtextmedindrag"/>
            </w:pPr>
            <w:r>
              <w:rPr>
                <w:i/>
              </w:rPr>
              <w:t>5. föreningsregistret i stället avse försäkringsregistret</w:t>
            </w:r>
            <w:r w:rsidRPr="00253C1D">
              <w:rPr>
                <w:i/>
                <w:iCs/>
              </w:rPr>
              <w:t>.</w:t>
            </w:r>
          </w:p>
        </w:tc>
      </w:tr>
    </w:tbl>
    <w:p w14:paraId="77294B27" w14:textId="77777777" w:rsidR="00016681" w:rsidRDefault="00016681" w:rsidP="00016681">
      <w:pPr>
        <w:pStyle w:val="Brdtextmedindrag"/>
      </w:pPr>
      <w:r>
        <w:t>Hänvisningar i lagen om ekonomiska föreningar till bestämmelser i samma lag ska i förekommande fall avse de bestämmelser i denna lag som gäller i stället för eller utöver bestämmelserna i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1CE630C2" w14:textId="77777777" w:rsidTr="002C6F01">
        <w:tc>
          <w:tcPr>
            <w:tcW w:w="2500" w:type="pct"/>
            <w:shd w:val="clear" w:color="auto" w:fill="auto"/>
            <w:tcMar>
              <w:left w:w="0" w:type="dxa"/>
            </w:tcMar>
          </w:tcPr>
          <w:p w14:paraId="06351BCB" w14:textId="77777777" w:rsidR="00016681" w:rsidRDefault="00016681" w:rsidP="002C6F01">
            <w:pPr>
              <w:pStyle w:val="Brdtextmedindrag"/>
            </w:pPr>
          </w:p>
        </w:tc>
        <w:tc>
          <w:tcPr>
            <w:tcW w:w="2500" w:type="pct"/>
            <w:shd w:val="clear" w:color="auto" w:fill="auto"/>
            <w:tcMar>
              <w:right w:w="0" w:type="dxa"/>
            </w:tcMar>
          </w:tcPr>
          <w:p w14:paraId="3E7801B4" w14:textId="77777777" w:rsidR="00016681" w:rsidRPr="00276B52" w:rsidRDefault="00016681" w:rsidP="002C6F01">
            <w:pPr>
              <w:pStyle w:val="Brdtextmedindrag"/>
              <w:rPr>
                <w:i/>
              </w:rPr>
            </w:pPr>
            <w:r>
              <w:rPr>
                <w:i/>
              </w:rPr>
              <w:t>När</w:t>
            </w:r>
            <w:r w:rsidRPr="00276B52">
              <w:rPr>
                <w:i/>
              </w:rPr>
              <w:t xml:space="preserve"> 7 kap. 8 och 30 §§ lagen om ekonomiska före</w:t>
            </w:r>
            <w:r>
              <w:rPr>
                <w:i/>
              </w:rPr>
              <w:softHyphen/>
            </w:r>
            <w:r w:rsidRPr="00276B52">
              <w:rPr>
                <w:i/>
              </w:rPr>
              <w:t>ningar</w:t>
            </w:r>
            <w:r>
              <w:rPr>
                <w:i/>
              </w:rPr>
              <w:t xml:space="preserve"> tillämpas på ett ömsesidigt försäkrings–bolag</w:t>
            </w:r>
            <w:r w:rsidRPr="00276B52">
              <w:rPr>
                <w:i/>
              </w:rPr>
              <w:t xml:space="preserve"> ska det som sägs om Bolags</w:t>
            </w:r>
            <w:r>
              <w:rPr>
                <w:i/>
              </w:rPr>
              <w:softHyphen/>
            </w:r>
            <w:r w:rsidRPr="00276B52">
              <w:rPr>
                <w:i/>
              </w:rPr>
              <w:t>verket i stället avse Finans</w:t>
            </w:r>
            <w:r>
              <w:rPr>
                <w:i/>
              </w:rPr>
              <w:softHyphen/>
            </w:r>
            <w:r w:rsidRPr="00276B52">
              <w:rPr>
                <w:i/>
              </w:rPr>
              <w:t>inspek</w:t>
            </w:r>
            <w:r>
              <w:rPr>
                <w:i/>
              </w:rPr>
              <w:softHyphen/>
            </w:r>
            <w:r w:rsidRPr="00276B52">
              <w:rPr>
                <w:i/>
              </w:rPr>
              <w:t>tionen.</w:t>
            </w:r>
          </w:p>
        </w:tc>
      </w:tr>
    </w:tbl>
    <w:p w14:paraId="45E93833" w14:textId="77777777" w:rsidR="00016681" w:rsidRDefault="00016681" w:rsidP="00016681">
      <w:pPr>
        <w:pStyle w:val="Brdtextmedindrag"/>
      </w:pPr>
    </w:p>
    <w:p w14:paraId="1F1DDF6F" w14:textId="77777777" w:rsidR="00016681" w:rsidRDefault="00016681" w:rsidP="00016681">
      <w:pPr>
        <w:pStyle w:val="Brdtext"/>
        <w:jc w:val="center"/>
      </w:pPr>
      <w:r>
        <w:t>81 §</w:t>
      </w:r>
      <w:r>
        <w:rPr>
          <w:rStyle w:val="Fotnotsreferens"/>
        </w:rPr>
        <w:footnoteReference w:id="48"/>
      </w:r>
    </w:p>
    <w:p w14:paraId="5811762C" w14:textId="77777777" w:rsidR="00016681" w:rsidRPr="00754057" w:rsidRDefault="00016681" w:rsidP="00016681">
      <w:pPr>
        <w:pStyle w:val="Brdtextmedindrag"/>
      </w:pPr>
      <w:r>
        <w:t xml:space="preserve">Vid fusion med ett ömsesidigt försäkringsbolag gäller 16 kap. lagen (2018:672) om ekonomiska föreningar med de undantag och tillägg som följer av andra stycket. </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75B5EF16" w14:textId="77777777" w:rsidTr="006C3793">
        <w:tc>
          <w:tcPr>
            <w:tcW w:w="2500" w:type="pct"/>
            <w:shd w:val="clear" w:color="auto" w:fill="auto"/>
            <w:tcMar>
              <w:left w:w="0" w:type="dxa"/>
            </w:tcMar>
          </w:tcPr>
          <w:p w14:paraId="30EF4F73" w14:textId="7C1F4BCE" w:rsidR="00016681" w:rsidRDefault="00016681" w:rsidP="002C6F01">
            <w:pPr>
              <w:pStyle w:val="Brdtextmedindrag"/>
            </w:pPr>
            <w:r>
              <w:t xml:space="preserve">I stället för 16 kap. 17–19, 21–23 och 41 §§ lagen om ekonomiska föreningar tillämpas 82–84 och 86 §§ i detta kapitel. </w:t>
            </w:r>
            <w:r w:rsidRPr="0017575A">
              <w:t>I 85 § i detta kapitel finns regler om tillämpning av</w:t>
            </w:r>
            <w:r w:rsidRPr="002A5D63">
              <w:rPr>
                <w:i/>
              </w:rPr>
              <w:t xml:space="preserve"> </w:t>
            </w:r>
            <w:r w:rsidRPr="0017575A">
              <w:t>16 kap.</w:t>
            </w:r>
            <w:r w:rsidRPr="002A5D63">
              <w:rPr>
                <w:i/>
              </w:rPr>
              <w:t xml:space="preserve"> 12 och </w:t>
            </w:r>
            <w:r w:rsidRPr="0017575A">
              <w:t>24 §</w:t>
            </w:r>
            <w:r w:rsidRPr="00443537">
              <w:rPr>
                <w:i/>
                <w:iCs/>
              </w:rPr>
              <w:t>§</w:t>
            </w:r>
            <w:r w:rsidRPr="0017575A">
              <w:t xml:space="preserve"> lagen om ekonomiska föreningar.</w:t>
            </w:r>
            <w:r>
              <w:t xml:space="preserve"> I 86 § i detta kapitel finns regler om </w:t>
            </w:r>
            <w:proofErr w:type="spellStart"/>
            <w:r>
              <w:t>till</w:t>
            </w:r>
            <w:r w:rsidR="00B94948">
              <w:softHyphen/>
              <w:t>l</w:t>
            </w:r>
            <w:r>
              <w:t>ämpning</w:t>
            </w:r>
            <w:proofErr w:type="spellEnd"/>
            <w:r>
              <w:t xml:space="preserve"> av 16 kap. 28 och 29 §§ samma lag.</w:t>
            </w:r>
          </w:p>
        </w:tc>
        <w:tc>
          <w:tcPr>
            <w:tcW w:w="2500" w:type="pct"/>
            <w:shd w:val="clear" w:color="auto" w:fill="auto"/>
            <w:tcMar>
              <w:right w:w="0" w:type="dxa"/>
            </w:tcMar>
          </w:tcPr>
          <w:p w14:paraId="67C7C3F8" w14:textId="6A66AD88" w:rsidR="00016681" w:rsidRPr="002F072C" w:rsidRDefault="00016681" w:rsidP="006F4D67">
            <w:pPr>
              <w:pStyle w:val="Brdtextmedindrag"/>
              <w:rPr>
                <w:i/>
              </w:rPr>
            </w:pPr>
            <w:r>
              <w:t xml:space="preserve">I stället för 16 kap. 17–19, 21–23 och 41 §§ lagen om ekonomiska föreningar tillämpas 82–84 och 86 §§ i detta kapitel. </w:t>
            </w:r>
            <w:r w:rsidR="006F4D67" w:rsidRPr="006F4D67">
              <w:t>I 85</w:t>
            </w:r>
            <w:r w:rsidR="006F4D67">
              <w:t> </w:t>
            </w:r>
            <w:r w:rsidR="006F4D67" w:rsidRPr="006F4D67">
              <w:t>§ i detta kapitel finns regler om tillämpning av 16 kap. 24</w:t>
            </w:r>
            <w:r w:rsidR="006F4D67">
              <w:t> </w:t>
            </w:r>
            <w:r w:rsidR="006F4D67" w:rsidRPr="006F4D67">
              <w:t>§ lagen om eko</w:t>
            </w:r>
            <w:r w:rsidR="004442E8">
              <w:softHyphen/>
            </w:r>
            <w:r w:rsidR="006F4D67" w:rsidRPr="006F4D67">
              <w:t>no</w:t>
            </w:r>
            <w:r w:rsidR="004442E8">
              <w:softHyphen/>
            </w:r>
            <w:r w:rsidR="006F4D67" w:rsidRPr="006F4D67">
              <w:t>miska föreningar.</w:t>
            </w:r>
            <w:r w:rsidR="006F4D67">
              <w:t xml:space="preserve"> </w:t>
            </w:r>
            <w:r>
              <w:t>I 86 § i detta kapitel finns regler om tillämpning av 16 kap. 28 och 29 §§ samma lag.</w:t>
            </w:r>
          </w:p>
        </w:tc>
      </w:tr>
      <w:tr w:rsidR="00016681" w14:paraId="53F560AF" w14:textId="77777777" w:rsidTr="002C6F01">
        <w:tc>
          <w:tcPr>
            <w:tcW w:w="2500" w:type="pct"/>
            <w:shd w:val="clear" w:color="auto" w:fill="auto"/>
            <w:tcMar>
              <w:left w:w="0" w:type="dxa"/>
            </w:tcMar>
          </w:tcPr>
          <w:p w14:paraId="5FA211B5" w14:textId="77777777" w:rsidR="00016681" w:rsidRDefault="00016681" w:rsidP="002C6F01">
            <w:pPr>
              <w:pStyle w:val="Brdtextmedindrag"/>
            </w:pPr>
          </w:p>
        </w:tc>
        <w:tc>
          <w:tcPr>
            <w:tcW w:w="2500" w:type="pct"/>
            <w:shd w:val="clear" w:color="auto" w:fill="auto"/>
            <w:tcMar>
              <w:right w:w="0" w:type="dxa"/>
            </w:tcMar>
          </w:tcPr>
          <w:p w14:paraId="678E2A30" w14:textId="77777777" w:rsidR="00016681" w:rsidRPr="002F072C" w:rsidRDefault="00016681" w:rsidP="002C6F01">
            <w:pPr>
              <w:pStyle w:val="Brdtextmedindrag"/>
              <w:rPr>
                <w:i/>
              </w:rPr>
            </w:pPr>
            <w:r w:rsidRPr="002F072C">
              <w:rPr>
                <w:i/>
              </w:rPr>
              <w:t>När 16 kap. 20 § lagen om eko</w:t>
            </w:r>
            <w:r>
              <w:rPr>
                <w:i/>
              </w:rPr>
              <w:softHyphen/>
            </w:r>
            <w:r w:rsidRPr="002F072C">
              <w:rPr>
                <w:i/>
              </w:rPr>
              <w:t>no</w:t>
            </w:r>
            <w:r w:rsidRPr="002F072C">
              <w:rPr>
                <w:i/>
              </w:rPr>
              <w:softHyphen/>
              <w:t xml:space="preserve">miska föreningar tillämpas </w:t>
            </w:r>
            <w:r>
              <w:rPr>
                <w:i/>
              </w:rPr>
              <w:t xml:space="preserve">på ett ömsesidigt försäkringsbolag </w:t>
            </w:r>
            <w:r w:rsidRPr="002F072C">
              <w:rPr>
                <w:i/>
              </w:rPr>
              <w:t xml:space="preserve">ska det som </w:t>
            </w:r>
            <w:r>
              <w:rPr>
                <w:i/>
              </w:rPr>
              <w:t>sägs</w:t>
            </w:r>
            <w:r w:rsidRPr="002F072C">
              <w:rPr>
                <w:i/>
              </w:rPr>
              <w:t xml:space="preserve"> om Bolags</w:t>
            </w:r>
            <w:r w:rsidRPr="002F072C">
              <w:rPr>
                <w:i/>
              </w:rPr>
              <w:softHyphen/>
              <w:t>verket i</w:t>
            </w:r>
            <w:r>
              <w:rPr>
                <w:i/>
              </w:rPr>
              <w:t> </w:t>
            </w:r>
            <w:r w:rsidRPr="002F072C">
              <w:rPr>
                <w:i/>
              </w:rPr>
              <w:t>stället avse Finans</w:t>
            </w:r>
            <w:r w:rsidRPr="002F072C">
              <w:rPr>
                <w:i/>
              </w:rPr>
              <w:softHyphen/>
              <w:t>inspektionen.</w:t>
            </w:r>
          </w:p>
        </w:tc>
      </w:tr>
    </w:tbl>
    <w:p w14:paraId="06C9DB50" w14:textId="77777777" w:rsidR="00016681" w:rsidRPr="004D59C5" w:rsidRDefault="00016681" w:rsidP="00016681">
      <w:pPr>
        <w:pStyle w:val="Brdtextmedindrag"/>
        <w:ind w:firstLine="0"/>
      </w:pPr>
    </w:p>
    <w:p w14:paraId="08EF3474" w14:textId="77777777" w:rsidR="00016681" w:rsidRDefault="00016681" w:rsidP="00016681">
      <w:pPr>
        <w:pStyle w:val="Brdtext"/>
        <w:jc w:val="center"/>
      </w:pPr>
      <w:r>
        <w:t>82 §</w:t>
      </w:r>
      <w:r>
        <w:rPr>
          <w:rStyle w:val="Fotnotsreferens"/>
        </w:rPr>
        <w:footnoteReference w:id="49"/>
      </w:r>
    </w:p>
    <w:p w14:paraId="5BBBF5F2" w14:textId="77777777" w:rsidR="00016681" w:rsidRDefault="00016681" w:rsidP="00016681">
      <w:pPr>
        <w:pStyle w:val="Brdtextmedindrag"/>
      </w:pPr>
      <w:r>
        <w:t>När fusionsplanen gäller i samtliga försäkringsbolag, ska såväl det eller de överlåtande bolagen som det övertagande bolaget ansöka om tillstånd att verkställa planen. Vid en gränsöverskridande fusion ska ansökan göras av det eller de svenska bolag som deltar i fusionen. Ansökan ska göras hos Finansinspektionen.</w:t>
      </w:r>
    </w:p>
    <w:p w14:paraId="54D71A68" w14:textId="77777777" w:rsidR="00016681" w:rsidRDefault="00016681" w:rsidP="00016681">
      <w:pPr>
        <w:pStyle w:val="Brdtextmedindrag"/>
      </w:pPr>
      <w:r>
        <w:t>Vid fusion genom kombination ska försäkringsbolagen dessutom ansöka om tillstånd enligt 2 kap. 4 § och godkännande av bolagsordningen enligt 2 kap. 8 § för det övertagande bolaget. Vid gränsöverskridande fusion gäller detta bara om det övertagande bolaget ska ha sin hemvist i Sverige.</w:t>
      </w:r>
    </w:p>
    <w:p w14:paraId="5B1CEB49" w14:textId="77777777" w:rsidR="00016681" w:rsidRPr="00397F8D" w:rsidRDefault="00016681" w:rsidP="00016681">
      <w:pPr>
        <w:pStyle w:val="Brdtextmedindrag"/>
      </w:pPr>
      <w:r>
        <w:t>En ansökan enligt första stycket ska lämnas in inom en månad efter det att fusionsplanen gäller i samtliga bolag och, om fusionsplanen har registrerats enligt 16 kap. 12 § lagen (2018:672) om ekonomiska föreningar, senast två år efter det att fusionsplanen har kungjorts enligt 19 kap. 5 § samma lag.</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41834603" w14:textId="77777777" w:rsidTr="002C6F01">
        <w:tc>
          <w:tcPr>
            <w:tcW w:w="2500" w:type="pct"/>
            <w:shd w:val="clear" w:color="auto" w:fill="auto"/>
            <w:tcMar>
              <w:left w:w="0" w:type="dxa"/>
            </w:tcMar>
          </w:tcPr>
          <w:p w14:paraId="7F7B31BF" w14:textId="77777777" w:rsidR="00016681" w:rsidRDefault="00016681" w:rsidP="002C6F01">
            <w:pPr>
              <w:pStyle w:val="Brdtextmedindrag"/>
            </w:pPr>
            <w:r>
              <w:t>Finansinspektionen ska under</w:t>
            </w:r>
            <w:r>
              <w:softHyphen/>
              <w:t xml:space="preserve">rätta Bolagsverket och Skatteverket om ansökningar enligt första stycket </w:t>
            </w:r>
            <w:r w:rsidRPr="00397F8D">
              <w:rPr>
                <w:i/>
              </w:rPr>
              <w:t>och</w:t>
            </w:r>
            <w:r>
              <w:t xml:space="preserve"> om beslut som har </w:t>
            </w:r>
            <w:r w:rsidRPr="009F65B0">
              <w:rPr>
                <w:i/>
              </w:rPr>
              <w:t xml:space="preserve">fått </w:t>
            </w:r>
            <w:r w:rsidRPr="009F65B0">
              <w:rPr>
                <w:i/>
              </w:rPr>
              <w:lastRenderedPageBreak/>
              <w:t>laga kraft och som har</w:t>
            </w:r>
            <w:r>
              <w:t xml:space="preserve"> meddelats med anledning av sådana ansök</w:t>
            </w:r>
            <w:r>
              <w:softHyphen/>
              <w:t>ningar.</w:t>
            </w:r>
          </w:p>
        </w:tc>
        <w:tc>
          <w:tcPr>
            <w:tcW w:w="2500" w:type="pct"/>
            <w:shd w:val="clear" w:color="auto" w:fill="auto"/>
            <w:tcMar>
              <w:right w:w="0" w:type="dxa"/>
            </w:tcMar>
          </w:tcPr>
          <w:p w14:paraId="3430719C" w14:textId="77777777" w:rsidR="00016681" w:rsidRDefault="00016681" w:rsidP="002C6F01">
            <w:pPr>
              <w:pStyle w:val="Brdtextmedindrag"/>
            </w:pPr>
            <w:r>
              <w:lastRenderedPageBreak/>
              <w:t>Finansinspektionen ska under</w:t>
            </w:r>
            <w:r>
              <w:softHyphen/>
              <w:t>rätta Bolagsverket och Skatteverket om ansökningar enligt första stycket</w:t>
            </w:r>
            <w:r w:rsidRPr="00397F8D">
              <w:rPr>
                <w:i/>
              </w:rPr>
              <w:t>.</w:t>
            </w:r>
            <w:r>
              <w:t xml:space="preserve"> </w:t>
            </w:r>
            <w:r>
              <w:rPr>
                <w:i/>
              </w:rPr>
              <w:t xml:space="preserve">Finansinspektionen ska </w:t>
            </w:r>
            <w:r>
              <w:rPr>
                <w:i/>
              </w:rPr>
              <w:lastRenderedPageBreak/>
              <w:t>också underrätta Bolagsverket</w:t>
            </w:r>
            <w:r>
              <w:t xml:space="preserve"> om beslut som har meddelats med anledning av sådana ansök</w:t>
            </w:r>
            <w:r>
              <w:softHyphen/>
              <w:t xml:space="preserve">ningar </w:t>
            </w:r>
            <w:r>
              <w:rPr>
                <w:i/>
                <w:iCs/>
              </w:rPr>
              <w:t>och fått laga kraft</w:t>
            </w:r>
            <w:r>
              <w:t>.</w:t>
            </w:r>
          </w:p>
        </w:tc>
      </w:tr>
    </w:tbl>
    <w:p w14:paraId="6421C0D9" w14:textId="77777777" w:rsidR="00016681" w:rsidRPr="004D59C5" w:rsidRDefault="00016681" w:rsidP="00016681">
      <w:pPr>
        <w:pStyle w:val="Brdtextmedindrag"/>
        <w:ind w:firstLine="0"/>
      </w:pPr>
    </w:p>
    <w:p w14:paraId="7DF023EA" w14:textId="77777777" w:rsidR="00016681" w:rsidRDefault="00016681" w:rsidP="00016681">
      <w:pPr>
        <w:pStyle w:val="Brdtext"/>
        <w:jc w:val="center"/>
      </w:pPr>
      <w:r>
        <w:t>85 §</w:t>
      </w:r>
      <w:r>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016681" w14:paraId="22762328" w14:textId="77777777" w:rsidTr="002C6F01">
        <w:tc>
          <w:tcPr>
            <w:tcW w:w="2500" w:type="pct"/>
            <w:shd w:val="clear" w:color="auto" w:fill="auto"/>
            <w:tcMar>
              <w:left w:w="0" w:type="dxa"/>
            </w:tcMar>
          </w:tcPr>
          <w:p w14:paraId="009EB51C" w14:textId="77777777" w:rsidR="00016681" w:rsidRDefault="00016681" w:rsidP="002C6F01">
            <w:pPr>
              <w:pStyle w:val="Brdtextmedindrag"/>
            </w:pPr>
            <w:r w:rsidRPr="004D59C5">
              <w:rPr>
                <w:i/>
              </w:rPr>
              <w:t>Det som sägs om förenings</w:t>
            </w:r>
            <w:r>
              <w:rPr>
                <w:i/>
              </w:rPr>
              <w:softHyphen/>
            </w:r>
            <w:r w:rsidRPr="004D59C5">
              <w:rPr>
                <w:i/>
              </w:rPr>
              <w:t>registret i 16</w:t>
            </w:r>
            <w:r>
              <w:rPr>
                <w:i/>
              </w:rPr>
              <w:t> </w:t>
            </w:r>
            <w:r w:rsidRPr="004D59C5">
              <w:rPr>
                <w:i/>
              </w:rPr>
              <w:t>kap. 12</w:t>
            </w:r>
            <w:r>
              <w:rPr>
                <w:i/>
              </w:rPr>
              <w:t> </w:t>
            </w:r>
            <w:r w:rsidRPr="004D59C5">
              <w:rPr>
                <w:i/>
              </w:rPr>
              <w:t>§ och 24</w:t>
            </w:r>
            <w:r>
              <w:rPr>
                <w:i/>
              </w:rPr>
              <w:t> </w:t>
            </w:r>
            <w:r w:rsidRPr="004D59C5">
              <w:rPr>
                <w:i/>
              </w:rPr>
              <w:t>§ första stycket lagen (2018:672) om ekonomiska föreningar ska i stället avse försäkringsregistret.</w:t>
            </w:r>
          </w:p>
        </w:tc>
        <w:tc>
          <w:tcPr>
            <w:tcW w:w="2500" w:type="pct"/>
            <w:shd w:val="clear" w:color="auto" w:fill="auto"/>
            <w:tcMar>
              <w:right w:w="0" w:type="dxa"/>
            </w:tcMar>
          </w:tcPr>
          <w:p w14:paraId="63969244" w14:textId="77777777" w:rsidR="00016681" w:rsidRDefault="00016681" w:rsidP="002C6F01">
            <w:pPr>
              <w:pStyle w:val="Brdtextmedindrag"/>
            </w:pPr>
          </w:p>
        </w:tc>
      </w:tr>
      <w:tr w:rsidR="00016681" w14:paraId="204F9B21" w14:textId="77777777" w:rsidTr="002C6F01">
        <w:tc>
          <w:tcPr>
            <w:tcW w:w="2500" w:type="pct"/>
            <w:shd w:val="clear" w:color="auto" w:fill="auto"/>
            <w:tcMar>
              <w:left w:w="0" w:type="dxa"/>
            </w:tcMar>
          </w:tcPr>
          <w:p w14:paraId="292F7C6A" w14:textId="77777777" w:rsidR="00016681" w:rsidRPr="004D59C5" w:rsidRDefault="00016681" w:rsidP="002C6F01">
            <w:pPr>
              <w:pStyle w:val="Brdtextmedindrag"/>
              <w:rPr>
                <w:i/>
              </w:rPr>
            </w:pPr>
            <w:r>
              <w:t>I stället för det som föreskrivs om tidpunkten för anmälan för regi</w:t>
            </w:r>
            <w:r>
              <w:softHyphen/>
              <w:t>strering i 16 kap. 24 § andra stycket lagen om ekonomiska föreningar, ska en sådan anmälan göras senast två månader från det att Finans</w:t>
            </w:r>
            <w:r>
              <w:softHyphen/>
              <w:t>inspektionens tillstånd till verkställande av fusionsplanen har fått laga kraft.</w:t>
            </w:r>
          </w:p>
        </w:tc>
        <w:tc>
          <w:tcPr>
            <w:tcW w:w="2500" w:type="pct"/>
            <w:shd w:val="clear" w:color="auto" w:fill="auto"/>
            <w:tcMar>
              <w:right w:w="0" w:type="dxa"/>
            </w:tcMar>
          </w:tcPr>
          <w:p w14:paraId="1DC4C1E8" w14:textId="77777777" w:rsidR="00016681" w:rsidRDefault="00016681" w:rsidP="002C6F01">
            <w:pPr>
              <w:pStyle w:val="Brdtextmedindrag"/>
            </w:pPr>
            <w:r>
              <w:t>I stället för det som föreskrivs om tidpunkten för anmälan för regi</w:t>
            </w:r>
            <w:r>
              <w:softHyphen/>
              <w:t xml:space="preserve">strering i 16 kap. 24 § andra stycket lagen </w:t>
            </w:r>
            <w:r w:rsidRPr="007858B5">
              <w:rPr>
                <w:i/>
              </w:rPr>
              <w:t>(2018:672)</w:t>
            </w:r>
            <w:r>
              <w:t xml:space="preserve"> om ekonomiska föreningar, ska en sådan anmälan göras senast två månader från det att Finans</w:t>
            </w:r>
            <w:r>
              <w:softHyphen/>
              <w:t>inspektionens tillstånd till verkställande av fusionsplanen har fått laga kraft.</w:t>
            </w:r>
          </w:p>
        </w:tc>
      </w:tr>
    </w:tbl>
    <w:p w14:paraId="28FEFD28" w14:textId="77777777" w:rsidR="00016681" w:rsidRDefault="00016681" w:rsidP="00016681">
      <w:pPr>
        <w:pStyle w:val="Brdtextmedindrag"/>
      </w:pPr>
    </w:p>
    <w:p w14:paraId="5942BBE6" w14:textId="77777777" w:rsidR="00016681" w:rsidRDefault="00016681" w:rsidP="00016681">
      <w:pPr>
        <w:pStyle w:val="Brdtext"/>
        <w:jc w:val="center"/>
      </w:pPr>
      <w:r>
        <w:t>86 §</w:t>
      </w:r>
      <w:r>
        <w:rPr>
          <w:rStyle w:val="Fotnotsreferens"/>
        </w:rPr>
        <w:footnoteReference w:id="51"/>
      </w:r>
    </w:p>
    <w:p w14:paraId="702F549F" w14:textId="77777777" w:rsidR="00016681" w:rsidRDefault="00016681" w:rsidP="00016681">
      <w:pPr>
        <w:pStyle w:val="Brdtextmedindrag"/>
      </w:pPr>
      <w:r>
        <w:t xml:space="preserve">Bestämmelserna om fusion genom absorption i 16 kap. 28 och 29 §§ lagen (2018:672) om ekonomiska föreningar ska bara gälla vid fusion mellan bolag enligt 80 § i detta kapitel. </w:t>
      </w:r>
    </w:p>
    <w:p w14:paraId="62CE5172" w14:textId="77777777" w:rsidR="00016681" w:rsidRDefault="00016681" w:rsidP="00016681">
      <w:pPr>
        <w:pStyle w:val="Brdtextmedindrag"/>
      </w:pPr>
      <w:r>
        <w:t xml:space="preserve">Moderbolaget ska ansöka om tillstånd att verkställa fusionsplanen hos Finansinspektionen. Ansökan ska lämnas in senast en månad efter det att fusionsplanen har blivit gällande hos moderbolaget och, om fusionsplanen har registrerats enligt 16 kap. 12 § lagen om ekonomiska föreningar, senast två år efter det att en uppgift om att planen har registrerats har kungjorts. </w:t>
      </w:r>
    </w:p>
    <w:p w14:paraId="20175BA8" w14:textId="77777777" w:rsidR="00016681" w:rsidRDefault="00016681" w:rsidP="00016681">
      <w:pPr>
        <w:pStyle w:val="Brdtextmedindrag"/>
      </w:pPr>
      <w:r>
        <w:t xml:space="preserve">I fråga om ett sådant ärende gäller 83 och 84 §§ i tillämpliga delar. Det som sägs om överlåtande bolag ska då avse dotterbolag och det som sägs om övertagande bolag ska avse moderbolag. </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31E54F40" w14:textId="77777777" w:rsidTr="002C6F01">
        <w:tc>
          <w:tcPr>
            <w:tcW w:w="2500" w:type="pct"/>
            <w:shd w:val="clear" w:color="auto" w:fill="auto"/>
            <w:tcMar>
              <w:left w:w="0" w:type="dxa"/>
            </w:tcMar>
          </w:tcPr>
          <w:p w14:paraId="3B23FC52" w14:textId="77777777" w:rsidR="00016681" w:rsidRDefault="00016681" w:rsidP="002C6F01">
            <w:pPr>
              <w:pStyle w:val="Brdtextmedindrag"/>
            </w:pPr>
            <w:r>
              <w:t>Finansinspektionen ska under</w:t>
            </w:r>
            <w:r>
              <w:softHyphen/>
              <w:t xml:space="preserve">rätta Bolagsverket om ansökningar enligt andra stycket </w:t>
            </w:r>
            <w:r w:rsidRPr="002A5FE0">
              <w:rPr>
                <w:i/>
              </w:rPr>
              <w:t>och</w:t>
            </w:r>
            <w:r>
              <w:t xml:space="preserve"> om beslut som </w:t>
            </w:r>
            <w:r w:rsidRPr="004D6318">
              <w:t>har</w:t>
            </w:r>
            <w:r>
              <w:t xml:space="preserve"> </w:t>
            </w:r>
            <w:r w:rsidRPr="00DA4588">
              <w:rPr>
                <w:i/>
              </w:rPr>
              <w:t>fått laga kraft och som har</w:t>
            </w:r>
            <w:r>
              <w:t xml:space="preserve"> meddelats med anledning av sådana ansökningar.</w:t>
            </w:r>
          </w:p>
        </w:tc>
        <w:tc>
          <w:tcPr>
            <w:tcW w:w="2500" w:type="pct"/>
            <w:shd w:val="clear" w:color="auto" w:fill="auto"/>
            <w:tcMar>
              <w:right w:w="0" w:type="dxa"/>
            </w:tcMar>
          </w:tcPr>
          <w:p w14:paraId="6E93A9C8" w14:textId="77777777" w:rsidR="00016681" w:rsidRDefault="00016681" w:rsidP="002C6F01">
            <w:pPr>
              <w:pStyle w:val="Brdtextmedindrag"/>
            </w:pPr>
            <w:r>
              <w:t>Finansinspektionen ska under</w:t>
            </w:r>
            <w:r>
              <w:softHyphen/>
              <w:t xml:space="preserve">rätta Bolagsverket </w:t>
            </w:r>
            <w:r w:rsidRPr="00F77F39">
              <w:rPr>
                <w:i/>
              </w:rPr>
              <w:t>och Skatteverket</w:t>
            </w:r>
            <w:r>
              <w:t xml:space="preserve"> om ansökningar enligt andra stycket</w:t>
            </w:r>
            <w:r w:rsidRPr="00F77F39">
              <w:rPr>
                <w:i/>
              </w:rPr>
              <w:t>.</w:t>
            </w:r>
            <w:r>
              <w:t xml:space="preserve"> </w:t>
            </w:r>
            <w:r>
              <w:rPr>
                <w:i/>
              </w:rPr>
              <w:t>Finansinspektionen ska också underrätta Bolagsverket</w:t>
            </w:r>
            <w:r>
              <w:t xml:space="preserve"> om beslut som har meddelats med anledning av sådana ansökningar </w:t>
            </w:r>
            <w:r>
              <w:rPr>
                <w:i/>
                <w:iCs/>
              </w:rPr>
              <w:t>och fått laga kraft</w:t>
            </w:r>
            <w:r>
              <w:t xml:space="preserve">. </w:t>
            </w:r>
            <w:r w:rsidRPr="00A73559">
              <w:rPr>
                <w:i/>
              </w:rPr>
              <w:t>Bolags</w:t>
            </w:r>
            <w:r w:rsidRPr="00A73559">
              <w:rPr>
                <w:i/>
              </w:rPr>
              <w:softHyphen/>
              <w:t>verket ska efter en underrättelse om ett sådant beslut registrera till</w:t>
            </w:r>
            <w:r>
              <w:rPr>
                <w:i/>
              </w:rPr>
              <w:softHyphen/>
            </w:r>
            <w:r w:rsidRPr="00A73559">
              <w:rPr>
                <w:i/>
              </w:rPr>
              <w:t>ståndet enligt 16 kap. 29 § lagen om ekonomiska föreningar.</w:t>
            </w:r>
          </w:p>
        </w:tc>
      </w:tr>
      <w:tr w:rsidR="00016681" w14:paraId="2A2ED95C" w14:textId="77777777" w:rsidTr="002C6F01">
        <w:tc>
          <w:tcPr>
            <w:tcW w:w="2500" w:type="pct"/>
            <w:shd w:val="clear" w:color="auto" w:fill="auto"/>
            <w:tcMar>
              <w:left w:w="0" w:type="dxa"/>
            </w:tcMar>
          </w:tcPr>
          <w:p w14:paraId="451E0BD0" w14:textId="77777777" w:rsidR="00016681" w:rsidRPr="00A73559" w:rsidRDefault="00016681" w:rsidP="002C6F01">
            <w:pPr>
              <w:pStyle w:val="Brdtextmedindrag"/>
              <w:rPr>
                <w:i/>
              </w:rPr>
            </w:pPr>
            <w:r w:rsidRPr="00A73559">
              <w:rPr>
                <w:i/>
              </w:rPr>
              <w:lastRenderedPageBreak/>
              <w:t>Bolagsverket ska efter en sådan underrättelse registrera tillståndet enligt 16 kap. 29 § lagen om ekonomiska föreningar.</w:t>
            </w:r>
          </w:p>
        </w:tc>
        <w:tc>
          <w:tcPr>
            <w:tcW w:w="2500" w:type="pct"/>
            <w:shd w:val="clear" w:color="auto" w:fill="auto"/>
            <w:tcMar>
              <w:right w:w="0" w:type="dxa"/>
            </w:tcMar>
          </w:tcPr>
          <w:p w14:paraId="2CB801EE" w14:textId="77777777" w:rsidR="00016681" w:rsidRDefault="00016681" w:rsidP="002C6F01">
            <w:pPr>
              <w:pStyle w:val="Brdtextmedindrag"/>
            </w:pPr>
          </w:p>
        </w:tc>
      </w:tr>
      <w:tr w:rsidR="00016681" w14:paraId="39F9949D" w14:textId="77777777" w:rsidTr="002C6F01">
        <w:tc>
          <w:tcPr>
            <w:tcW w:w="2500" w:type="pct"/>
            <w:shd w:val="clear" w:color="auto" w:fill="auto"/>
            <w:tcMar>
              <w:left w:w="0" w:type="dxa"/>
            </w:tcMar>
          </w:tcPr>
          <w:p w14:paraId="6255665A" w14:textId="77777777" w:rsidR="00016681" w:rsidRPr="00C34BB9" w:rsidRDefault="00016681" w:rsidP="002C6F01">
            <w:pPr>
              <w:pStyle w:val="Brdtextmedindrag"/>
              <w:rPr>
                <w:i/>
              </w:rPr>
            </w:pPr>
            <w:r w:rsidRPr="00C34BB9">
              <w:rPr>
                <w:i/>
              </w:rPr>
              <w:t>Det som sägs om förenings</w:t>
            </w:r>
            <w:r w:rsidRPr="00C34BB9">
              <w:rPr>
                <w:i/>
              </w:rPr>
              <w:softHyphen/>
              <w:t>registret i 16 kap. 29 § lagen om ekonomiska föreningar ska i stället avse försäkrings</w:t>
            </w:r>
            <w:r w:rsidRPr="00C34BB9">
              <w:rPr>
                <w:i/>
              </w:rPr>
              <w:softHyphen/>
              <w:t>registret.</w:t>
            </w:r>
          </w:p>
        </w:tc>
        <w:tc>
          <w:tcPr>
            <w:tcW w:w="2500" w:type="pct"/>
            <w:shd w:val="clear" w:color="auto" w:fill="auto"/>
            <w:tcMar>
              <w:right w:w="0" w:type="dxa"/>
            </w:tcMar>
          </w:tcPr>
          <w:p w14:paraId="014472ED" w14:textId="77777777" w:rsidR="00016681" w:rsidRDefault="00016681" w:rsidP="002C6F01">
            <w:pPr>
              <w:pStyle w:val="Brdtextmedindrag"/>
            </w:pPr>
          </w:p>
        </w:tc>
      </w:tr>
    </w:tbl>
    <w:p w14:paraId="36C70C73" w14:textId="77777777" w:rsidR="00016681" w:rsidRPr="00276B52" w:rsidRDefault="00016681" w:rsidP="00016681">
      <w:pPr>
        <w:pStyle w:val="Brdtextmedindrag"/>
      </w:pPr>
    </w:p>
    <w:p w14:paraId="0D356CAD" w14:textId="77777777" w:rsidR="00016681" w:rsidRDefault="00016681" w:rsidP="00016681">
      <w:pPr>
        <w:pStyle w:val="Brdtext"/>
        <w:jc w:val="center"/>
      </w:pPr>
      <w:r>
        <w:t>90 §</w:t>
      </w:r>
      <w:r>
        <w:rPr>
          <w:rStyle w:val="Fotnotsreferens"/>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016681" w14:paraId="0C89364F" w14:textId="77777777" w:rsidTr="002C6F01">
        <w:tc>
          <w:tcPr>
            <w:tcW w:w="2500" w:type="pct"/>
            <w:shd w:val="clear" w:color="auto" w:fill="auto"/>
            <w:tcMar>
              <w:left w:w="0" w:type="dxa"/>
            </w:tcMar>
          </w:tcPr>
          <w:p w14:paraId="5596D49B" w14:textId="77777777" w:rsidR="00016681" w:rsidRDefault="00016681" w:rsidP="002C6F01">
            <w:pPr>
              <w:pStyle w:val="Brdtextmedindrag"/>
            </w:pPr>
            <w:r>
              <w:t xml:space="preserve">För registrering av ett ömsesidigt försäkringsbolag gäller 19 kap. </w:t>
            </w:r>
            <w:r>
              <w:br/>
              <w:t>2–9 §§ och 23 kap. 1 och 2 §§ lagen (2018:672) om ekonomiska före</w:t>
            </w:r>
            <w:r>
              <w:softHyphen/>
              <w:t xml:space="preserve">ningar. </w:t>
            </w:r>
            <w:r w:rsidRPr="00720E8A">
              <w:rPr>
                <w:i/>
              </w:rPr>
              <w:t>Det som sägs där om före</w:t>
            </w:r>
            <w:r w:rsidRPr="00720E8A">
              <w:rPr>
                <w:i/>
              </w:rPr>
              <w:softHyphen/>
              <w:t>ningsregistret ska i stället avse försäkringsregistret.</w:t>
            </w:r>
          </w:p>
        </w:tc>
        <w:tc>
          <w:tcPr>
            <w:tcW w:w="2500" w:type="pct"/>
            <w:shd w:val="clear" w:color="auto" w:fill="auto"/>
            <w:tcMar>
              <w:right w:w="0" w:type="dxa"/>
            </w:tcMar>
          </w:tcPr>
          <w:p w14:paraId="16671B26" w14:textId="77777777" w:rsidR="00016681" w:rsidRDefault="00016681" w:rsidP="002C6F01">
            <w:pPr>
              <w:pStyle w:val="Brdtextmedindrag"/>
            </w:pPr>
            <w:r>
              <w:t xml:space="preserve">För registrering av ett ömsesidigt försäkringsbolag gäller 19 kap. </w:t>
            </w:r>
            <w:r>
              <w:br/>
              <w:t>2–9 §§ och 23 kap. 1 och 2 §§ lagen (2018:672) om ekonomiska före</w:t>
            </w:r>
            <w:r>
              <w:softHyphen/>
              <w:t>ningar.</w:t>
            </w:r>
          </w:p>
        </w:tc>
      </w:tr>
    </w:tbl>
    <w:p w14:paraId="06F51C57" w14:textId="77777777" w:rsidR="00016681" w:rsidRDefault="00016681" w:rsidP="00016681">
      <w:pPr>
        <w:pStyle w:val="Brdtextmedindrag"/>
      </w:pPr>
      <w:r>
        <w:t>För överklagande av beslut av Finansinspektionen gäller 21 kap. 1–3 §§ i denna lag i stället för 23 kap. 1 och 2 §§ lagen om ekonomiska föreningar.</w:t>
      </w:r>
    </w:p>
    <w:p w14:paraId="044CEC75" w14:textId="77777777" w:rsidR="00016681" w:rsidRDefault="00016681" w:rsidP="00016681">
      <w:pPr>
        <w:pStyle w:val="Brdtext"/>
        <w:spacing w:before="230"/>
        <w:jc w:val="center"/>
        <w:rPr>
          <w:b/>
        </w:rPr>
      </w:pPr>
      <w:r>
        <w:rPr>
          <w:b/>
        </w:rPr>
        <w:t>13 kap.</w:t>
      </w:r>
    </w:p>
    <w:p w14:paraId="1617F67C" w14:textId="77777777" w:rsidR="00016681" w:rsidRDefault="00016681" w:rsidP="00016681">
      <w:pPr>
        <w:pStyle w:val="Brdtext"/>
        <w:jc w:val="center"/>
      </w:pPr>
      <w:r>
        <w:t>2 §</w:t>
      </w:r>
      <w:r>
        <w:rPr>
          <w:rStyle w:val="Fotnotsreferens"/>
        </w:rPr>
        <w:footnoteReference w:id="53"/>
      </w:r>
    </w:p>
    <w:tbl>
      <w:tblPr>
        <w:tblW w:w="5000" w:type="pct"/>
        <w:tblCellMar>
          <w:left w:w="125" w:type="dxa"/>
          <w:right w:w="125" w:type="dxa"/>
        </w:tblCellMar>
        <w:tblLook w:val="0000" w:firstRow="0" w:lastRow="0" w:firstColumn="0" w:lastColumn="0" w:noHBand="0" w:noVBand="0"/>
      </w:tblPr>
      <w:tblGrid>
        <w:gridCol w:w="2948"/>
        <w:gridCol w:w="2949"/>
      </w:tblGrid>
      <w:tr w:rsidR="00016681" w14:paraId="644BE772" w14:textId="77777777" w:rsidTr="002C6F01">
        <w:tc>
          <w:tcPr>
            <w:tcW w:w="2500" w:type="pct"/>
            <w:shd w:val="clear" w:color="auto" w:fill="auto"/>
            <w:tcMar>
              <w:left w:w="0" w:type="dxa"/>
            </w:tcMar>
          </w:tcPr>
          <w:p w14:paraId="3057AC71" w14:textId="77777777" w:rsidR="00016681" w:rsidRDefault="00016681" w:rsidP="002C6F01">
            <w:pPr>
              <w:pStyle w:val="Brdtextmedindrag"/>
            </w:pPr>
            <w:r>
              <w:t>Lagen (2018:672) om eko</w:t>
            </w:r>
            <w:r>
              <w:softHyphen/>
              <w:t>no</w:t>
            </w:r>
            <w:r>
              <w:softHyphen/>
              <w:t>mi</w:t>
            </w:r>
            <w:r>
              <w:softHyphen/>
              <w:t>ska föreningar gäller för för</w:t>
            </w:r>
            <w:r>
              <w:softHyphen/>
              <w:t>säk</w:t>
            </w:r>
            <w:r>
              <w:softHyphen/>
              <w:t>rings</w:t>
            </w:r>
            <w:r>
              <w:softHyphen/>
              <w:t>föreningar om inte något annat följer av denna lag. Vid tillämpning av lagen om ekono</w:t>
            </w:r>
            <w:r>
              <w:softHyphen/>
              <w:t>miska förening</w:t>
            </w:r>
            <w:r>
              <w:softHyphen/>
              <w:t>ar på försäk</w:t>
            </w:r>
            <w:r>
              <w:softHyphen/>
              <w:t>rings</w:t>
            </w:r>
            <w:r>
              <w:softHyphen/>
              <w:t xml:space="preserve">föreningar ska det som </w:t>
            </w:r>
            <w:r w:rsidRPr="0033724D">
              <w:rPr>
                <w:i/>
              </w:rPr>
              <w:t>där</w:t>
            </w:r>
            <w:r>
              <w:t xml:space="preserve"> sägs om</w:t>
            </w:r>
          </w:p>
        </w:tc>
        <w:tc>
          <w:tcPr>
            <w:tcW w:w="2500" w:type="pct"/>
            <w:shd w:val="clear" w:color="auto" w:fill="auto"/>
            <w:tcMar>
              <w:right w:w="0" w:type="dxa"/>
            </w:tcMar>
          </w:tcPr>
          <w:p w14:paraId="2E7F4A23" w14:textId="77777777" w:rsidR="00016681" w:rsidRDefault="00016681" w:rsidP="002C6F01">
            <w:pPr>
              <w:pStyle w:val="Brdtextmedindrag"/>
            </w:pPr>
            <w:r>
              <w:t>Lagen (2018:672) om eko</w:t>
            </w:r>
            <w:r>
              <w:softHyphen/>
              <w:t>no</w:t>
            </w:r>
            <w:r>
              <w:softHyphen/>
              <w:t>mi</w:t>
            </w:r>
            <w:r>
              <w:softHyphen/>
              <w:t>ska föreningar gäller för för</w:t>
            </w:r>
            <w:r>
              <w:softHyphen/>
              <w:t>säk</w:t>
            </w:r>
            <w:r>
              <w:softHyphen/>
              <w:t>rings</w:t>
            </w:r>
            <w:r>
              <w:softHyphen/>
              <w:t>föreningar om inte något annat följer av denna lag. Vid tillämpning av lagen om ekono</w:t>
            </w:r>
            <w:r>
              <w:softHyphen/>
              <w:t>miska förenin</w:t>
            </w:r>
            <w:r>
              <w:softHyphen/>
              <w:t>gar på försäk</w:t>
            </w:r>
            <w:r>
              <w:softHyphen/>
              <w:t>rings</w:t>
            </w:r>
            <w:r>
              <w:softHyphen/>
              <w:t>föreningar ska det som sägs om</w:t>
            </w:r>
          </w:p>
        </w:tc>
      </w:tr>
    </w:tbl>
    <w:p w14:paraId="4EFAEC3C" w14:textId="77777777" w:rsidR="00016681" w:rsidRDefault="00016681" w:rsidP="00016681">
      <w:pPr>
        <w:pStyle w:val="Brdtextmedindrag"/>
      </w:pPr>
      <w:r>
        <w:t>1. ekonomisk förening avse försäkringsförening, och</w:t>
      </w:r>
    </w:p>
    <w:p w14:paraId="0B45A240" w14:textId="77777777" w:rsidR="00016681" w:rsidRDefault="00016681" w:rsidP="00016681">
      <w:pPr>
        <w:pStyle w:val="Brdtextmedindrag"/>
      </w:pPr>
      <w:r>
        <w:t>2. föreningsregistret avse försäkringsregistret.</w:t>
      </w:r>
    </w:p>
    <w:p w14:paraId="096E2CAC" w14:textId="77777777" w:rsidR="00016681" w:rsidRPr="00276B52" w:rsidRDefault="00016681" w:rsidP="00016681">
      <w:pPr>
        <w:pStyle w:val="Brdtextmedindrag"/>
      </w:pPr>
      <w:r>
        <w:t>Hänvisningar i lagen om ekonomiska föreningar till bestämmelser i samma lag ska i förekommande fall avse de bestämmelser i denna lag som gäller i stället för eller utöver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6CEC78B9" w14:textId="77777777" w:rsidTr="002C6F01">
        <w:tc>
          <w:tcPr>
            <w:tcW w:w="2500" w:type="pct"/>
            <w:shd w:val="clear" w:color="auto" w:fill="auto"/>
            <w:tcMar>
              <w:left w:w="0" w:type="dxa"/>
            </w:tcMar>
          </w:tcPr>
          <w:p w14:paraId="62B47788" w14:textId="77777777" w:rsidR="00016681" w:rsidRDefault="00016681" w:rsidP="002C6F01">
            <w:pPr>
              <w:pStyle w:val="Brdtextmedindrag"/>
            </w:pPr>
          </w:p>
        </w:tc>
        <w:tc>
          <w:tcPr>
            <w:tcW w:w="2500" w:type="pct"/>
            <w:shd w:val="clear" w:color="auto" w:fill="auto"/>
            <w:tcMar>
              <w:right w:w="0" w:type="dxa"/>
            </w:tcMar>
          </w:tcPr>
          <w:p w14:paraId="405A8D53" w14:textId="77777777" w:rsidR="00016681" w:rsidRPr="00276B52" w:rsidRDefault="00016681" w:rsidP="002C6F01">
            <w:pPr>
              <w:pStyle w:val="Brdtextmedindrag"/>
              <w:rPr>
                <w:i/>
              </w:rPr>
            </w:pPr>
            <w:r>
              <w:rPr>
                <w:i/>
              </w:rPr>
              <w:t>När</w:t>
            </w:r>
            <w:r w:rsidRPr="00276B52">
              <w:rPr>
                <w:i/>
              </w:rPr>
              <w:t xml:space="preserve"> 7 kap. 8 och 30 §§ lagen om ekonomiska före</w:t>
            </w:r>
            <w:r>
              <w:rPr>
                <w:i/>
              </w:rPr>
              <w:softHyphen/>
            </w:r>
            <w:r w:rsidRPr="00276B52">
              <w:rPr>
                <w:i/>
              </w:rPr>
              <w:t xml:space="preserve">ningar </w:t>
            </w:r>
            <w:r>
              <w:rPr>
                <w:i/>
              </w:rPr>
              <w:t xml:space="preserve">tillämpas på en försäkringsförening </w:t>
            </w:r>
            <w:r w:rsidRPr="00276B52">
              <w:rPr>
                <w:i/>
              </w:rPr>
              <w:t>ska det som sägs om Bolagsverket i</w:t>
            </w:r>
            <w:r>
              <w:rPr>
                <w:i/>
              </w:rPr>
              <w:t> </w:t>
            </w:r>
            <w:r w:rsidRPr="00276B52">
              <w:rPr>
                <w:i/>
              </w:rPr>
              <w:t>stället avse Finans</w:t>
            </w:r>
            <w:r>
              <w:rPr>
                <w:i/>
              </w:rPr>
              <w:softHyphen/>
            </w:r>
            <w:r w:rsidRPr="00276B52">
              <w:rPr>
                <w:i/>
              </w:rPr>
              <w:t>inspektionen.</w:t>
            </w:r>
          </w:p>
        </w:tc>
      </w:tr>
    </w:tbl>
    <w:p w14:paraId="46E04DAA" w14:textId="77777777" w:rsidR="00016681" w:rsidRPr="00276B52" w:rsidRDefault="00016681" w:rsidP="00016681">
      <w:pPr>
        <w:pStyle w:val="Brdtextmedindrag"/>
      </w:pPr>
    </w:p>
    <w:p w14:paraId="2610415C" w14:textId="2D648AD9" w:rsidR="00016681" w:rsidRDefault="00016681" w:rsidP="00016681">
      <w:pPr>
        <w:pStyle w:val="Brdtext"/>
        <w:jc w:val="center"/>
      </w:pPr>
      <w:r>
        <w:t>32 §</w:t>
      </w:r>
      <w:r>
        <w:rPr>
          <w:rStyle w:val="Fotnotsreferens"/>
        </w:rPr>
        <w:footnoteReference w:id="54"/>
      </w:r>
    </w:p>
    <w:p w14:paraId="052F6B8C" w14:textId="29FF5655" w:rsidR="00514E47" w:rsidRPr="00514E47" w:rsidRDefault="00514E47" w:rsidP="00A102A2">
      <w:pPr>
        <w:pStyle w:val="Brdtextmedindrag"/>
      </w:pPr>
      <w:r w:rsidRPr="002F072C">
        <w:t>Vid fusion med en försäkrings</w:t>
      </w:r>
      <w:r>
        <w:softHyphen/>
      </w:r>
      <w:r w:rsidRPr="002F072C">
        <w:t>förening gäller inte 16</w:t>
      </w:r>
      <w:r>
        <w:t> </w:t>
      </w:r>
      <w:r w:rsidRPr="002F072C">
        <w:t>kap. 17</w:t>
      </w:r>
      <w:r>
        <w:t>–</w:t>
      </w:r>
      <w:r w:rsidRPr="002F072C">
        <w:t>19, 21</w:t>
      </w:r>
      <w:r>
        <w:t>–</w:t>
      </w:r>
      <w:r w:rsidRPr="002F072C">
        <w:t>23 och 41</w:t>
      </w:r>
      <w:r>
        <w:t> </w:t>
      </w:r>
      <w:r w:rsidRPr="002F072C">
        <w:t xml:space="preserve">§§ lagen (2018:672) om ekonomiska föreningar. I stället gäller </w:t>
      </w:r>
      <w:r w:rsidR="00534B15">
        <w:br/>
      </w:r>
      <w:r w:rsidRPr="002F072C">
        <w:t>33</w:t>
      </w:r>
      <w:r>
        <w:t>–</w:t>
      </w:r>
      <w:r w:rsidRPr="002F072C">
        <w:t>35</w:t>
      </w:r>
      <w:r>
        <w:t> </w:t>
      </w:r>
      <w:r w:rsidRPr="002F072C">
        <w:t>§§ i detta kapitel. I 36</w:t>
      </w:r>
      <w:r>
        <w:t> </w:t>
      </w:r>
      <w:r w:rsidRPr="002F072C">
        <w:t>§ i detta kapitel finns särskilda bestämmelser om tillämpning av 16</w:t>
      </w:r>
      <w:r>
        <w:t> </w:t>
      </w:r>
      <w:r w:rsidRPr="002F072C">
        <w:t>kap. 24</w:t>
      </w:r>
      <w:r>
        <w:t> </w:t>
      </w:r>
      <w:r w:rsidRPr="002F072C">
        <w:t xml:space="preserve">§ lagen om ekonomiska föreningar. När fusionen avser en försäkringsförening och ett helägt dotterbolag, gäller </w:t>
      </w:r>
      <w:r w:rsidRPr="002F072C">
        <w:lastRenderedPageBreak/>
        <w:t>33</w:t>
      </w:r>
      <w:r>
        <w:t>–</w:t>
      </w:r>
      <w:r w:rsidRPr="002F072C">
        <w:t>35</w:t>
      </w:r>
      <w:r>
        <w:t> </w:t>
      </w:r>
      <w:r w:rsidRPr="002F072C">
        <w:t xml:space="preserve">§§ i tillämpliga delar. Det som sägs </w:t>
      </w:r>
      <w:r w:rsidRPr="00AE1A91">
        <w:t>där</w:t>
      </w:r>
      <w:r w:rsidRPr="002F072C">
        <w:t xml:space="preserve"> om överlåtande förening ska i stället avse dotterbolaget.</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3AFB3C05" w14:textId="77777777" w:rsidTr="002C6F01">
        <w:tc>
          <w:tcPr>
            <w:tcW w:w="2500" w:type="pct"/>
            <w:shd w:val="clear" w:color="auto" w:fill="auto"/>
            <w:tcMar>
              <w:left w:w="0" w:type="dxa"/>
            </w:tcMar>
          </w:tcPr>
          <w:p w14:paraId="17D63543" w14:textId="77777777" w:rsidR="00016681" w:rsidRDefault="00016681" w:rsidP="002C6F01">
            <w:pPr>
              <w:pStyle w:val="Brdtextmedindrag"/>
            </w:pPr>
          </w:p>
        </w:tc>
        <w:tc>
          <w:tcPr>
            <w:tcW w:w="2500" w:type="pct"/>
            <w:shd w:val="clear" w:color="auto" w:fill="auto"/>
            <w:tcMar>
              <w:right w:w="0" w:type="dxa"/>
            </w:tcMar>
          </w:tcPr>
          <w:p w14:paraId="0FC606B0" w14:textId="110F5AFF" w:rsidR="00016681" w:rsidRDefault="00016681" w:rsidP="002C6F01">
            <w:pPr>
              <w:pStyle w:val="Brdtextmedindrag"/>
            </w:pPr>
            <w:r>
              <w:rPr>
                <w:i/>
              </w:rPr>
              <w:t>När 16 kap. 20 § lagen om eko</w:t>
            </w:r>
            <w:r>
              <w:rPr>
                <w:i/>
              </w:rPr>
              <w:softHyphen/>
              <w:t>no</w:t>
            </w:r>
            <w:r>
              <w:rPr>
                <w:i/>
              </w:rPr>
              <w:softHyphen/>
              <w:t>miska föreningar tillämpas på en för</w:t>
            </w:r>
            <w:r w:rsidR="00040C90">
              <w:rPr>
                <w:i/>
              </w:rPr>
              <w:softHyphen/>
            </w:r>
            <w:r>
              <w:rPr>
                <w:i/>
              </w:rPr>
              <w:t>säkringsförening ska det som sägs om Bolags</w:t>
            </w:r>
            <w:r>
              <w:rPr>
                <w:i/>
              </w:rPr>
              <w:softHyphen/>
              <w:t>verket i stället avse Finans</w:t>
            </w:r>
            <w:r>
              <w:rPr>
                <w:i/>
              </w:rPr>
              <w:softHyphen/>
              <w:t>inspektionen.</w:t>
            </w:r>
          </w:p>
        </w:tc>
      </w:tr>
    </w:tbl>
    <w:p w14:paraId="533A5A7E" w14:textId="77777777" w:rsidR="00016681" w:rsidRDefault="00016681" w:rsidP="00016681">
      <w:pPr>
        <w:pStyle w:val="Brdtext"/>
        <w:spacing w:before="230"/>
        <w:jc w:val="center"/>
        <w:rPr>
          <w:b/>
        </w:rPr>
      </w:pPr>
      <w:r>
        <w:rPr>
          <w:b/>
        </w:rPr>
        <w:t>18 kap.</w:t>
      </w:r>
    </w:p>
    <w:p w14:paraId="00AE62FA" w14:textId="77777777" w:rsidR="00016681" w:rsidRDefault="00016681" w:rsidP="00016681">
      <w:pPr>
        <w:pStyle w:val="Brdtext"/>
        <w:jc w:val="center"/>
      </w:pPr>
      <w:r>
        <w:t>6 §</w:t>
      </w:r>
      <w:r>
        <w:rPr>
          <w:rStyle w:val="Fotnotsreferens"/>
        </w:rPr>
        <w:footnoteReference w:id="55"/>
      </w:r>
    </w:p>
    <w:p w14:paraId="3D17C412" w14:textId="0868D014" w:rsidR="00016681" w:rsidRPr="008076F0" w:rsidRDefault="00016681" w:rsidP="00016681">
      <w:pPr>
        <w:pStyle w:val="Brdtextmedindrag"/>
      </w:pPr>
      <w:r>
        <w:t>Finansinspektionen ska förelägga ett försäkringsföretag att vidta nöd</w:t>
      </w:r>
      <w:r>
        <w:softHyphen/>
        <w:t>vändiga åtgärder för att säkerställa att företaget kan uppfylla solvens</w:t>
      </w:r>
      <w:r>
        <w:softHyphen/>
        <w:t>kapitalkravet utan tillämpning av en tillfälligt justerad riskfri räntestruktur enligt 5 kap. 10 § eller ett tillfälligt avdrag enligt 5 kap. 12 § senast den 1 januari 2032 och att inom två månader från dagen då bristen konstate</w:t>
      </w:r>
      <w:r w:rsidR="00062CB6">
        <w:softHyphen/>
      </w:r>
      <w:r>
        <w:t>rades överlämna en plan för infasning till inspektionen.</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6B764CB0" w14:textId="77777777" w:rsidTr="002C6F01">
        <w:tc>
          <w:tcPr>
            <w:tcW w:w="2500" w:type="pct"/>
            <w:shd w:val="clear" w:color="auto" w:fill="auto"/>
            <w:tcMar>
              <w:left w:w="0" w:type="dxa"/>
            </w:tcMar>
          </w:tcPr>
          <w:p w14:paraId="53C9C9AB" w14:textId="77777777" w:rsidR="00016681" w:rsidRDefault="00016681" w:rsidP="002C6F01">
            <w:pPr>
              <w:pStyle w:val="Brdtextmedindrag"/>
            </w:pPr>
            <w:r>
              <w:t>Företaget ska lämna en läges</w:t>
            </w:r>
            <w:r>
              <w:softHyphen/>
              <w:t>rapport till Finansinspektionen.</w:t>
            </w:r>
          </w:p>
        </w:tc>
        <w:tc>
          <w:tcPr>
            <w:tcW w:w="2500" w:type="pct"/>
            <w:shd w:val="clear" w:color="auto" w:fill="auto"/>
            <w:tcMar>
              <w:right w:w="0" w:type="dxa"/>
            </w:tcMar>
          </w:tcPr>
          <w:p w14:paraId="7F4A9656" w14:textId="77777777" w:rsidR="00016681" w:rsidRDefault="00016681" w:rsidP="002C6F01">
            <w:pPr>
              <w:pStyle w:val="Brdtextmedindrag"/>
            </w:pPr>
            <w:r>
              <w:t xml:space="preserve">Företaget ska </w:t>
            </w:r>
            <w:r>
              <w:rPr>
                <w:i/>
              </w:rPr>
              <w:t xml:space="preserve">varje år </w:t>
            </w:r>
            <w:r>
              <w:t>lämna en läges</w:t>
            </w:r>
            <w:r>
              <w:softHyphen/>
              <w:t>rapport till Finansinspek</w:t>
            </w:r>
            <w:r>
              <w:softHyphen/>
              <w:t>tionen.</w:t>
            </w:r>
          </w:p>
        </w:tc>
      </w:tr>
    </w:tbl>
    <w:p w14:paraId="3468E80F" w14:textId="77777777" w:rsidR="00016681" w:rsidRDefault="00016681" w:rsidP="00016681">
      <w:pPr>
        <w:pStyle w:val="Brdtext"/>
        <w:jc w:val="center"/>
      </w:pPr>
    </w:p>
    <w:p w14:paraId="379B657C" w14:textId="77777777" w:rsidR="00016681" w:rsidRDefault="00016681" w:rsidP="00016681">
      <w:pPr>
        <w:pStyle w:val="Brdtext"/>
        <w:jc w:val="center"/>
      </w:pPr>
      <w:r>
        <w:t>24 §</w:t>
      </w:r>
      <w:r>
        <w:rPr>
          <w:rStyle w:val="Fotnotsreferens"/>
        </w:rPr>
        <w:footnoteReference w:id="56"/>
      </w:r>
    </w:p>
    <w:tbl>
      <w:tblPr>
        <w:tblW w:w="5000" w:type="pct"/>
        <w:tblCellMar>
          <w:left w:w="125" w:type="dxa"/>
          <w:right w:w="125" w:type="dxa"/>
        </w:tblCellMar>
        <w:tblLook w:val="0000" w:firstRow="0" w:lastRow="0" w:firstColumn="0" w:lastColumn="0" w:noHBand="0" w:noVBand="0"/>
      </w:tblPr>
      <w:tblGrid>
        <w:gridCol w:w="2948"/>
        <w:gridCol w:w="2949"/>
      </w:tblGrid>
      <w:tr w:rsidR="00016681" w14:paraId="30E77D67" w14:textId="77777777" w:rsidTr="002C6F01">
        <w:tc>
          <w:tcPr>
            <w:tcW w:w="2500" w:type="pct"/>
            <w:shd w:val="clear" w:color="auto" w:fill="auto"/>
            <w:tcMar>
              <w:left w:w="0" w:type="dxa"/>
            </w:tcMar>
          </w:tcPr>
          <w:p w14:paraId="5F911E50" w14:textId="77777777" w:rsidR="00016681" w:rsidRDefault="00016681" w:rsidP="002C6F01">
            <w:pPr>
              <w:pStyle w:val="Brdtextmedindrag"/>
            </w:pPr>
            <w:r>
              <w:t xml:space="preserve">Om någon i ledningen för ett </w:t>
            </w:r>
            <w:proofErr w:type="spellStart"/>
            <w:r>
              <w:t>försäkringsholdingföretag</w:t>
            </w:r>
            <w:proofErr w:type="spellEnd"/>
            <w:r>
              <w:t xml:space="preserve"> inte upp</w:t>
            </w:r>
            <w:r>
              <w:softHyphen/>
              <w:t>fyller de krav som anges i 19 kap. 63 § första stycket, får Finans</w:t>
            </w:r>
            <w:r>
              <w:softHyphen/>
              <w:t>inspektionen förelägga företaget att rätta till förhållandet.</w:t>
            </w:r>
          </w:p>
        </w:tc>
        <w:tc>
          <w:tcPr>
            <w:tcW w:w="2500" w:type="pct"/>
            <w:shd w:val="clear" w:color="auto" w:fill="auto"/>
            <w:tcMar>
              <w:right w:w="0" w:type="dxa"/>
            </w:tcMar>
          </w:tcPr>
          <w:p w14:paraId="5D44BBDA" w14:textId="77777777" w:rsidR="00016681" w:rsidRDefault="00016681" w:rsidP="002C6F01">
            <w:pPr>
              <w:pStyle w:val="Brdtextmedindrag"/>
            </w:pPr>
            <w:r>
              <w:t xml:space="preserve">Om någon i ledningen för ett </w:t>
            </w:r>
            <w:proofErr w:type="spellStart"/>
            <w:r>
              <w:t>försäkringsholdingföretag</w:t>
            </w:r>
            <w:proofErr w:type="spellEnd"/>
            <w:r>
              <w:t xml:space="preserve"> </w:t>
            </w:r>
            <w:r>
              <w:rPr>
                <w:i/>
              </w:rPr>
              <w:t xml:space="preserve">eller ett blandat finansiellt </w:t>
            </w:r>
            <w:proofErr w:type="spellStart"/>
            <w:r>
              <w:rPr>
                <w:i/>
              </w:rPr>
              <w:t>holdingföretag</w:t>
            </w:r>
            <w:proofErr w:type="spellEnd"/>
            <w:r>
              <w:t xml:space="preserve"> inte upp</w:t>
            </w:r>
            <w:r>
              <w:softHyphen/>
              <w:t>fyller de krav som anges i 19 kap. 63 § första stycket, får Finans</w:t>
            </w:r>
            <w:r>
              <w:softHyphen/>
              <w:t>inspektionen förelägga före</w:t>
            </w:r>
            <w:r>
              <w:softHyphen/>
              <w:t>taget att rätta till förhållandet.</w:t>
            </w:r>
          </w:p>
        </w:tc>
      </w:tr>
      <w:tr w:rsidR="00016681" w14:paraId="4907B11F" w14:textId="77777777" w:rsidTr="002C6F01">
        <w:tc>
          <w:tcPr>
            <w:tcW w:w="2500" w:type="pct"/>
            <w:shd w:val="clear" w:color="auto" w:fill="auto"/>
            <w:tcMar>
              <w:left w:w="0" w:type="dxa"/>
            </w:tcMar>
          </w:tcPr>
          <w:p w14:paraId="3BC29EC7" w14:textId="77777777" w:rsidR="00016681" w:rsidRDefault="00016681" w:rsidP="002C6F01">
            <w:pPr>
              <w:pStyle w:val="Brdtextmedindrag"/>
            </w:pPr>
          </w:p>
        </w:tc>
        <w:tc>
          <w:tcPr>
            <w:tcW w:w="2500" w:type="pct"/>
            <w:shd w:val="clear" w:color="auto" w:fill="auto"/>
            <w:tcMar>
              <w:right w:w="0" w:type="dxa"/>
            </w:tcMar>
          </w:tcPr>
          <w:p w14:paraId="34520146" w14:textId="77777777" w:rsidR="00016681" w:rsidRPr="00A25DC8" w:rsidRDefault="00016681" w:rsidP="002C6F01">
            <w:pPr>
              <w:pStyle w:val="Brdtextmedindrag"/>
              <w:rPr>
                <w:i/>
              </w:rPr>
            </w:pPr>
            <w:r>
              <w:rPr>
                <w:i/>
              </w:rPr>
              <w:t>Detsamma gäller om ett</w:t>
            </w:r>
            <w:r w:rsidRPr="00A25DC8">
              <w:rPr>
                <w:i/>
              </w:rPr>
              <w:t xml:space="preserve"> </w:t>
            </w:r>
            <w:proofErr w:type="spellStart"/>
            <w:r w:rsidRPr="00A25DC8">
              <w:rPr>
                <w:i/>
              </w:rPr>
              <w:t>försäkringsholdingföretag</w:t>
            </w:r>
            <w:proofErr w:type="spellEnd"/>
            <w:r w:rsidRPr="00A25DC8">
              <w:rPr>
                <w:i/>
              </w:rPr>
              <w:t xml:space="preserve"> eller ett blandat finansiellt </w:t>
            </w:r>
            <w:proofErr w:type="spellStart"/>
            <w:r w:rsidRPr="00A25DC8">
              <w:rPr>
                <w:i/>
              </w:rPr>
              <w:t>holding</w:t>
            </w:r>
            <w:r w:rsidRPr="00A25DC8">
              <w:rPr>
                <w:i/>
              </w:rPr>
              <w:softHyphen/>
              <w:t>före</w:t>
            </w:r>
            <w:r w:rsidRPr="00A25DC8">
              <w:rPr>
                <w:i/>
              </w:rPr>
              <w:softHyphen/>
              <w:t>tag</w:t>
            </w:r>
            <w:proofErr w:type="spellEnd"/>
            <w:r w:rsidRPr="00A25DC8">
              <w:rPr>
                <w:i/>
              </w:rPr>
              <w:t xml:space="preserve"> inte uppfyller de krav som ställs på det enligt EU-förordningar som ant</w:t>
            </w:r>
            <w:r w:rsidRPr="00A25DC8">
              <w:rPr>
                <w:i/>
              </w:rPr>
              <w:softHyphen/>
              <w:t xml:space="preserve">agits med stöd av Solvens II-direktivet, </w:t>
            </w:r>
            <w:r>
              <w:rPr>
                <w:i/>
              </w:rPr>
              <w:t>19 kap.</w:t>
            </w:r>
            <w:r w:rsidRPr="00A25DC8">
              <w:rPr>
                <w:i/>
              </w:rPr>
              <w:t xml:space="preserve"> eller före</w:t>
            </w:r>
            <w:r w:rsidRPr="00A25DC8">
              <w:rPr>
                <w:i/>
              </w:rPr>
              <w:softHyphen/>
              <w:t xml:space="preserve">skrifter som meddelats med stöd av </w:t>
            </w:r>
            <w:r>
              <w:rPr>
                <w:i/>
              </w:rPr>
              <w:t>det kapitlet.</w:t>
            </w:r>
          </w:p>
        </w:tc>
      </w:tr>
    </w:tbl>
    <w:p w14:paraId="4722D22B" w14:textId="77777777" w:rsidR="00016681" w:rsidRDefault="00016681" w:rsidP="00016681">
      <w:pPr>
        <w:pStyle w:val="Brdtext"/>
        <w:spacing w:before="230"/>
        <w:jc w:val="center"/>
        <w:rPr>
          <w:b/>
        </w:rPr>
      </w:pPr>
      <w:r>
        <w:rPr>
          <w:b/>
        </w:rPr>
        <w:t>19 kap.</w:t>
      </w:r>
    </w:p>
    <w:p w14:paraId="1DE5A8A5" w14:textId="77777777" w:rsidR="00016681" w:rsidRDefault="00016681" w:rsidP="00016681">
      <w:pPr>
        <w:pStyle w:val="Brdtext"/>
        <w:jc w:val="center"/>
      </w:pPr>
      <w:r>
        <w:t>8 §</w:t>
      </w:r>
      <w:r>
        <w:rPr>
          <w:rStyle w:val="Fotnotsreferens"/>
        </w:rPr>
        <w:footnoteReference w:id="57"/>
      </w:r>
    </w:p>
    <w:p w14:paraId="0E83806F" w14:textId="77777777" w:rsidR="00016681" w:rsidRDefault="00016681" w:rsidP="00016681">
      <w:pPr>
        <w:pStyle w:val="Brdtextmedindrag"/>
      </w:pPr>
      <w:r w:rsidRPr="008076F0">
        <w:t>När Finansinspektionen enligt 7</w:t>
      </w:r>
      <w:r>
        <w:t> </w:t>
      </w:r>
      <w:r w:rsidRPr="008076F0">
        <w:t>§ ska vara grupptillsynsmyndighet, får inspektionen tillsammans med berörda behöriga myndigheter komma överens om att en annan myndighet inom EES än inspektionen ska utses till grupptillsynsmyndighet. Finansinspektionen får träffa en sådan överenskommelse, om det är olämpligt att inspektionen utses till grupp</w:t>
      </w:r>
      <w:r>
        <w:softHyphen/>
      </w:r>
      <w:r w:rsidRPr="008076F0">
        <w:lastRenderedPageBreak/>
        <w:t>tillsynsmyndighet med hänsyn till gruppens struktur och den relativa betydelsen av gruppens verksamhet i olika länder.</w:t>
      </w:r>
    </w:p>
    <w:p w14:paraId="65E2E888" w14:textId="7C7D5732" w:rsidR="00016681" w:rsidRDefault="00016681" w:rsidP="00016681">
      <w:pPr>
        <w:pStyle w:val="Brdtextmedindrag"/>
      </w:pPr>
      <w:r>
        <w:t>Om det i ett annat fall än det som avses i första stycket skulle vara olämpligt med hänsyn till en grupps struktur och den relativa betydelsen av dess verksamhet i olika länder att grupptillsynsmyndigheten utses enligt de grunder som anges i artikel 247.2 i Solvens II-direktivet, får Finans</w:t>
      </w:r>
      <w:r>
        <w:softHyphen/>
        <w:t>inspektionen träffa en överenskommelse om att inspektionen eller en be</w:t>
      </w:r>
      <w:r w:rsidR="00AB522B">
        <w:softHyphen/>
      </w:r>
      <w:r>
        <w:t>hörig myndighet ska vara grupptillsynsmyndighet för gruppen.</w:t>
      </w:r>
    </w:p>
    <w:tbl>
      <w:tblPr>
        <w:tblW w:w="5000" w:type="pct"/>
        <w:tblCellMar>
          <w:left w:w="125" w:type="dxa"/>
          <w:right w:w="125" w:type="dxa"/>
        </w:tblCellMar>
        <w:tblLook w:val="0000" w:firstRow="0" w:lastRow="0" w:firstColumn="0" w:lastColumn="0" w:noHBand="0" w:noVBand="0"/>
      </w:tblPr>
      <w:tblGrid>
        <w:gridCol w:w="2948"/>
        <w:gridCol w:w="2949"/>
      </w:tblGrid>
      <w:tr w:rsidR="00B6611F" w14:paraId="3C3DB4C1" w14:textId="77777777" w:rsidTr="002C6F01">
        <w:tc>
          <w:tcPr>
            <w:tcW w:w="2500" w:type="pct"/>
            <w:shd w:val="clear" w:color="auto" w:fill="auto"/>
            <w:tcMar>
              <w:left w:w="0" w:type="dxa"/>
            </w:tcMar>
          </w:tcPr>
          <w:p w14:paraId="22183737" w14:textId="5A304249" w:rsidR="00B6611F" w:rsidRPr="008076F0" w:rsidRDefault="00F63B0F" w:rsidP="00F63B0F">
            <w:pPr>
              <w:pStyle w:val="Brdtextmedindrag"/>
            </w:pPr>
            <w:r w:rsidRPr="008076F0">
              <w:t>En överenskommelse enligt första eller andra stycket får träffas inom tre månader från den dag då frågan om en sådan överens</w:t>
            </w:r>
            <w:r>
              <w:softHyphen/>
            </w:r>
            <w:r w:rsidRPr="008076F0">
              <w:t>kommelse väcktes av en berörd myndighet. Den berörda gruppen ska ges tillfälle att yttra sig</w:t>
            </w:r>
            <w:r>
              <w:t>.</w:t>
            </w:r>
          </w:p>
        </w:tc>
        <w:tc>
          <w:tcPr>
            <w:tcW w:w="2500" w:type="pct"/>
            <w:shd w:val="clear" w:color="auto" w:fill="auto"/>
            <w:tcMar>
              <w:right w:w="0" w:type="dxa"/>
            </w:tcMar>
          </w:tcPr>
          <w:p w14:paraId="160AED49" w14:textId="6C5E4F7C" w:rsidR="00B6611F" w:rsidRPr="008076F0" w:rsidRDefault="00F63B0F" w:rsidP="00F63B0F">
            <w:pPr>
              <w:pStyle w:val="Brdtextmedindrag"/>
            </w:pPr>
            <w:r w:rsidRPr="008076F0">
              <w:t>En överenskommelse enligt första eller andra stycket får träffas inom tre månader från den dag då frågan om en sådan överens</w:t>
            </w:r>
            <w:r>
              <w:softHyphen/>
            </w:r>
            <w:r w:rsidRPr="008076F0">
              <w:t>kommelse väcktes av en berörd myndighet. Den berörda gruppen ska ges tillfälle att yttra sig</w:t>
            </w:r>
            <w:r>
              <w:t xml:space="preserve">. </w:t>
            </w:r>
            <w:r>
              <w:rPr>
                <w:i/>
                <w:iCs/>
              </w:rPr>
              <w:t>Finans</w:t>
            </w:r>
            <w:r w:rsidR="00534B15">
              <w:rPr>
                <w:i/>
                <w:iCs/>
              </w:rPr>
              <w:softHyphen/>
            </w:r>
            <w:r>
              <w:rPr>
                <w:i/>
                <w:iCs/>
              </w:rPr>
              <w:t>inspektionen får högst en gång om året väcka frågan om en så</w:t>
            </w:r>
            <w:r w:rsidR="00040C90">
              <w:rPr>
                <w:i/>
                <w:iCs/>
              </w:rPr>
              <w:softHyphen/>
            </w:r>
            <w:r>
              <w:rPr>
                <w:i/>
                <w:iCs/>
              </w:rPr>
              <w:t>dan överens</w:t>
            </w:r>
            <w:r w:rsidR="00040C90">
              <w:rPr>
                <w:i/>
                <w:iCs/>
              </w:rPr>
              <w:softHyphen/>
            </w:r>
            <w:r>
              <w:rPr>
                <w:i/>
                <w:iCs/>
              </w:rPr>
              <w:t>kom</w:t>
            </w:r>
            <w:r w:rsidR="00040C90">
              <w:rPr>
                <w:i/>
                <w:iCs/>
              </w:rPr>
              <w:softHyphen/>
            </w:r>
            <w:r>
              <w:rPr>
                <w:i/>
                <w:iCs/>
              </w:rPr>
              <w:t>melse.</w:t>
            </w:r>
          </w:p>
        </w:tc>
      </w:tr>
      <w:tr w:rsidR="00016681" w14:paraId="7CC5D56E" w14:textId="77777777" w:rsidTr="002C6F01">
        <w:tc>
          <w:tcPr>
            <w:tcW w:w="2500" w:type="pct"/>
            <w:shd w:val="clear" w:color="auto" w:fill="auto"/>
            <w:tcMar>
              <w:left w:w="0" w:type="dxa"/>
            </w:tcMar>
          </w:tcPr>
          <w:p w14:paraId="5791DD67" w14:textId="77777777" w:rsidR="00016681" w:rsidRPr="008076F0" w:rsidRDefault="00016681" w:rsidP="002C6F01">
            <w:pPr>
              <w:pStyle w:val="Brdtextmedindrag"/>
            </w:pPr>
          </w:p>
        </w:tc>
        <w:tc>
          <w:tcPr>
            <w:tcW w:w="2500" w:type="pct"/>
            <w:shd w:val="clear" w:color="auto" w:fill="auto"/>
            <w:tcMar>
              <w:right w:w="0" w:type="dxa"/>
            </w:tcMar>
          </w:tcPr>
          <w:p w14:paraId="11E7982E" w14:textId="77777777" w:rsidR="00016681" w:rsidRPr="008076F0" w:rsidRDefault="00016681" w:rsidP="002C6F01">
            <w:pPr>
              <w:pStyle w:val="Brdtextmedindrag"/>
            </w:pPr>
          </w:p>
        </w:tc>
      </w:tr>
      <w:tr w:rsidR="00016681" w14:paraId="0F1DBABC" w14:textId="77777777" w:rsidTr="002C6F01">
        <w:tc>
          <w:tcPr>
            <w:tcW w:w="2500" w:type="pct"/>
            <w:shd w:val="clear" w:color="auto" w:fill="auto"/>
            <w:tcMar>
              <w:left w:w="0" w:type="dxa"/>
            </w:tcMar>
          </w:tcPr>
          <w:p w14:paraId="4C99CA0E" w14:textId="77777777" w:rsidR="00016681" w:rsidRDefault="00016681" w:rsidP="002C6F01">
            <w:pPr>
              <w:pStyle w:val="Brdtextmedindrag"/>
            </w:pPr>
          </w:p>
        </w:tc>
        <w:tc>
          <w:tcPr>
            <w:tcW w:w="2500" w:type="pct"/>
            <w:shd w:val="clear" w:color="auto" w:fill="auto"/>
            <w:tcMar>
              <w:right w:w="0" w:type="dxa"/>
            </w:tcMar>
          </w:tcPr>
          <w:p w14:paraId="42E966E8" w14:textId="77777777" w:rsidR="00016681" w:rsidRPr="00B9666D" w:rsidRDefault="00016681" w:rsidP="002C6F01">
            <w:pPr>
              <w:pStyle w:val="Brdtext"/>
              <w:rPr>
                <w:i/>
                <w:u w:val="single"/>
              </w:rPr>
            </w:pPr>
            <w:r w:rsidRPr="00B9666D">
              <w:rPr>
                <w:i/>
                <w:u w:val="single"/>
              </w:rPr>
              <w:t>Samordningsöverenskommelse</w:t>
            </w:r>
          </w:p>
        </w:tc>
      </w:tr>
      <w:tr w:rsidR="00016681" w14:paraId="24E7E7C0" w14:textId="77777777" w:rsidTr="002C6F01">
        <w:tc>
          <w:tcPr>
            <w:tcW w:w="2500" w:type="pct"/>
            <w:shd w:val="clear" w:color="auto" w:fill="auto"/>
            <w:tcMar>
              <w:left w:w="0" w:type="dxa"/>
            </w:tcMar>
          </w:tcPr>
          <w:p w14:paraId="029179B8" w14:textId="77777777" w:rsidR="00016681" w:rsidRDefault="00016681" w:rsidP="002C6F01">
            <w:pPr>
              <w:pStyle w:val="Brdtextmedindrag"/>
            </w:pPr>
          </w:p>
        </w:tc>
        <w:tc>
          <w:tcPr>
            <w:tcW w:w="2500" w:type="pct"/>
            <w:shd w:val="clear" w:color="auto" w:fill="auto"/>
            <w:tcMar>
              <w:right w:w="0" w:type="dxa"/>
            </w:tcMar>
          </w:tcPr>
          <w:p w14:paraId="21F73CE5" w14:textId="77777777" w:rsidR="00016681" w:rsidRDefault="00016681" w:rsidP="002C6F01">
            <w:pPr>
              <w:pStyle w:val="Brdtext"/>
              <w:rPr>
                <w:i/>
                <w:u w:val="single"/>
              </w:rPr>
            </w:pPr>
          </w:p>
        </w:tc>
      </w:tr>
      <w:tr w:rsidR="00016681" w14:paraId="60EC61D3" w14:textId="77777777" w:rsidTr="00A102A2">
        <w:tc>
          <w:tcPr>
            <w:tcW w:w="2500" w:type="pct"/>
            <w:shd w:val="clear" w:color="auto" w:fill="auto"/>
            <w:tcMar>
              <w:left w:w="0" w:type="dxa"/>
            </w:tcMar>
          </w:tcPr>
          <w:p w14:paraId="6FB270F6" w14:textId="77777777" w:rsidR="00016681" w:rsidRDefault="00016681" w:rsidP="002C6F01">
            <w:pPr>
              <w:pStyle w:val="Brdtextmedindrag"/>
            </w:pPr>
          </w:p>
        </w:tc>
        <w:tc>
          <w:tcPr>
            <w:tcW w:w="2500" w:type="pct"/>
            <w:shd w:val="clear" w:color="auto" w:fill="auto"/>
            <w:tcMar>
              <w:right w:w="0" w:type="dxa"/>
            </w:tcMar>
          </w:tcPr>
          <w:p w14:paraId="2BA480C2" w14:textId="77777777" w:rsidR="00016681" w:rsidRPr="00232FF6" w:rsidRDefault="00016681" w:rsidP="002C6F01">
            <w:pPr>
              <w:pStyle w:val="Brdtext"/>
              <w:rPr>
                <w:i/>
              </w:rPr>
            </w:pPr>
            <w:r>
              <w:rPr>
                <w:i/>
              </w:rPr>
              <w:t>10</w:t>
            </w:r>
            <w:r w:rsidRPr="00232FF6">
              <w:rPr>
                <w:i/>
              </w:rPr>
              <w:t> a §</w:t>
            </w:r>
          </w:p>
        </w:tc>
      </w:tr>
      <w:tr w:rsidR="00016681" w14:paraId="3471C4CC" w14:textId="77777777" w:rsidTr="00A102A2">
        <w:tc>
          <w:tcPr>
            <w:tcW w:w="2500" w:type="pct"/>
            <w:shd w:val="clear" w:color="auto" w:fill="auto"/>
            <w:tcMar>
              <w:left w:w="0" w:type="dxa"/>
            </w:tcMar>
          </w:tcPr>
          <w:p w14:paraId="6771C333" w14:textId="77777777" w:rsidR="00016681" w:rsidRDefault="00016681" w:rsidP="002C6F01">
            <w:pPr>
              <w:pStyle w:val="Brdtextmedindrag"/>
            </w:pPr>
          </w:p>
        </w:tc>
        <w:tc>
          <w:tcPr>
            <w:tcW w:w="2500" w:type="pct"/>
            <w:shd w:val="clear" w:color="auto" w:fill="auto"/>
            <w:tcMar>
              <w:right w:w="0" w:type="dxa"/>
            </w:tcMar>
          </w:tcPr>
          <w:p w14:paraId="125A7CC8" w14:textId="311555AE" w:rsidR="00016681" w:rsidRPr="00024BC3" w:rsidRDefault="00016681" w:rsidP="002C6F01">
            <w:pPr>
              <w:pStyle w:val="Brdtextmedindrag"/>
              <w:rPr>
                <w:i/>
              </w:rPr>
            </w:pPr>
            <w:r>
              <w:rPr>
                <w:i/>
              </w:rPr>
              <w:t>När Finansinspektionen är grupptillsynsmyndighet eller ut</w:t>
            </w:r>
            <w:r>
              <w:rPr>
                <w:i/>
              </w:rPr>
              <w:softHyphen/>
              <w:t>övar tillsyn över ett enskilt för</w:t>
            </w:r>
            <w:r>
              <w:rPr>
                <w:i/>
              </w:rPr>
              <w:softHyphen/>
              <w:t>säkringsföretag som omfattas av grupptillsyn, ska inspektionen ingå en samordningsöverenskommelse med de berörda behöriga myndig</w:t>
            </w:r>
            <w:r>
              <w:rPr>
                <w:i/>
              </w:rPr>
              <w:softHyphen/>
              <w:t>heterna. En sådan överens</w:t>
            </w:r>
            <w:r w:rsidR="00534B15">
              <w:rPr>
                <w:i/>
              </w:rPr>
              <w:softHyphen/>
            </w:r>
            <w:r>
              <w:rPr>
                <w:i/>
              </w:rPr>
              <w:t>kommelse ska avse in</w:t>
            </w:r>
            <w:r>
              <w:rPr>
                <w:i/>
              </w:rPr>
              <w:softHyphen/>
              <w:t xml:space="preserve">rättandet av </w:t>
            </w:r>
            <w:r w:rsidR="00F63B0F">
              <w:rPr>
                <w:i/>
              </w:rPr>
              <w:t xml:space="preserve">ett </w:t>
            </w:r>
            <w:r>
              <w:rPr>
                <w:i/>
              </w:rPr>
              <w:t>tillsynskollegi</w:t>
            </w:r>
            <w:r w:rsidR="00AB0F55">
              <w:rPr>
                <w:i/>
              </w:rPr>
              <w:t>um</w:t>
            </w:r>
            <w:r>
              <w:rPr>
                <w:i/>
              </w:rPr>
              <w:t xml:space="preserve"> och </w:t>
            </w:r>
            <w:r w:rsidR="00D72CE2">
              <w:rPr>
                <w:i/>
              </w:rPr>
              <w:t xml:space="preserve">reglera </w:t>
            </w:r>
            <w:r>
              <w:rPr>
                <w:i/>
              </w:rPr>
              <w:t>verksamheten i det. Överens</w:t>
            </w:r>
            <w:r>
              <w:rPr>
                <w:i/>
              </w:rPr>
              <w:softHyphen/>
              <w:t>kommelsen</w:t>
            </w:r>
            <w:r w:rsidRPr="00024BC3">
              <w:rPr>
                <w:i/>
              </w:rPr>
              <w:t xml:space="preserve"> ska undertecknas av inspektionen.</w:t>
            </w:r>
          </w:p>
        </w:tc>
      </w:tr>
      <w:tr w:rsidR="00016681" w14:paraId="027A8FAC" w14:textId="77777777" w:rsidTr="002C6F01">
        <w:tc>
          <w:tcPr>
            <w:tcW w:w="2500" w:type="pct"/>
            <w:shd w:val="clear" w:color="auto" w:fill="auto"/>
            <w:tcMar>
              <w:left w:w="0" w:type="dxa"/>
            </w:tcMar>
          </w:tcPr>
          <w:p w14:paraId="0B978C2C" w14:textId="77777777" w:rsidR="00016681" w:rsidRDefault="00016681" w:rsidP="002C6F01">
            <w:pPr>
              <w:pStyle w:val="Brdtextmedindrag"/>
            </w:pPr>
          </w:p>
        </w:tc>
        <w:tc>
          <w:tcPr>
            <w:tcW w:w="2500" w:type="pct"/>
            <w:shd w:val="clear" w:color="auto" w:fill="auto"/>
            <w:tcMar>
              <w:right w:w="0" w:type="dxa"/>
            </w:tcMar>
          </w:tcPr>
          <w:p w14:paraId="4FE92117" w14:textId="77777777" w:rsidR="00016681" w:rsidRPr="002C57DD" w:rsidRDefault="00016681" w:rsidP="002C6F01">
            <w:pPr>
              <w:pStyle w:val="Brdtextmedindrag"/>
              <w:rPr>
                <w:i/>
              </w:rPr>
            </w:pPr>
            <w:r>
              <w:rPr>
                <w:i/>
              </w:rPr>
              <w:t>Samordningsöverenskommelsen</w:t>
            </w:r>
            <w:r w:rsidRPr="002C57DD">
              <w:rPr>
                <w:i/>
              </w:rPr>
              <w:t xml:space="preserve"> ska </w:t>
            </w:r>
            <w:r>
              <w:rPr>
                <w:i/>
              </w:rPr>
              <w:t>åtmin</w:t>
            </w:r>
            <w:r>
              <w:rPr>
                <w:i/>
              </w:rPr>
              <w:softHyphen/>
              <w:t>stone</w:t>
            </w:r>
            <w:r w:rsidRPr="002C57DD">
              <w:rPr>
                <w:i/>
              </w:rPr>
              <w:t xml:space="preserve"> innehålla för</w:t>
            </w:r>
            <w:r>
              <w:rPr>
                <w:i/>
              </w:rPr>
              <w:softHyphen/>
            </w:r>
            <w:r w:rsidRPr="002C57DD">
              <w:rPr>
                <w:i/>
              </w:rPr>
              <w:t xml:space="preserve">faranden för </w:t>
            </w:r>
          </w:p>
          <w:p w14:paraId="3DA75688" w14:textId="77777777" w:rsidR="00016681" w:rsidRPr="002C57DD" w:rsidRDefault="00016681" w:rsidP="002C6F01">
            <w:pPr>
              <w:pStyle w:val="Brdtextmedindrag"/>
              <w:rPr>
                <w:i/>
              </w:rPr>
            </w:pPr>
            <w:r w:rsidRPr="002C57DD">
              <w:rPr>
                <w:i/>
              </w:rPr>
              <w:t>1</w:t>
            </w:r>
            <w:r>
              <w:rPr>
                <w:i/>
              </w:rPr>
              <w:t>.</w:t>
            </w:r>
            <w:r w:rsidRPr="002C57DD">
              <w:rPr>
                <w:i/>
              </w:rPr>
              <w:t xml:space="preserve"> beslutsprocessen </w:t>
            </w:r>
            <w:r>
              <w:rPr>
                <w:i/>
              </w:rPr>
              <w:t>vid de beslut som avses i</w:t>
            </w:r>
            <w:r w:rsidRPr="002C57DD">
              <w:rPr>
                <w:i/>
              </w:rPr>
              <w:t xml:space="preserve"> artiklarna 231, 232 och 247 i Solvens II-direktivet, och</w:t>
            </w:r>
          </w:p>
          <w:p w14:paraId="57AF7DD1" w14:textId="77777777" w:rsidR="00016681" w:rsidRPr="00232FF6" w:rsidRDefault="00016681" w:rsidP="002C6F01">
            <w:pPr>
              <w:pStyle w:val="Brdtextmedindrag"/>
            </w:pPr>
            <w:r w:rsidRPr="002C57DD">
              <w:rPr>
                <w:i/>
              </w:rPr>
              <w:t>2</w:t>
            </w:r>
            <w:r>
              <w:rPr>
                <w:i/>
              </w:rPr>
              <w:t>.</w:t>
            </w:r>
            <w:r w:rsidRPr="002C57DD">
              <w:rPr>
                <w:i/>
              </w:rPr>
              <w:t> det samråd som avses i artik</w:t>
            </w:r>
            <w:r>
              <w:rPr>
                <w:i/>
              </w:rPr>
              <w:softHyphen/>
              <w:t>larna</w:t>
            </w:r>
            <w:r w:rsidRPr="002C57DD">
              <w:rPr>
                <w:i/>
              </w:rPr>
              <w:t xml:space="preserve"> 218.5</w:t>
            </w:r>
            <w:r>
              <w:rPr>
                <w:i/>
              </w:rPr>
              <w:t xml:space="preserve"> och </w:t>
            </w:r>
            <w:r w:rsidRPr="002C57DD">
              <w:rPr>
                <w:i/>
              </w:rPr>
              <w:t>248.4 i Solvens II-direktivet.</w:t>
            </w:r>
          </w:p>
        </w:tc>
      </w:tr>
      <w:tr w:rsidR="00016681" w14:paraId="14120CA5" w14:textId="77777777" w:rsidTr="002C6F01">
        <w:tc>
          <w:tcPr>
            <w:tcW w:w="2500" w:type="pct"/>
            <w:shd w:val="clear" w:color="auto" w:fill="auto"/>
            <w:tcMar>
              <w:left w:w="0" w:type="dxa"/>
            </w:tcMar>
          </w:tcPr>
          <w:p w14:paraId="32E67DAC" w14:textId="77777777" w:rsidR="00016681" w:rsidRDefault="00016681" w:rsidP="002C6F01">
            <w:pPr>
              <w:pStyle w:val="Brdtextmedindrag"/>
            </w:pPr>
          </w:p>
        </w:tc>
        <w:tc>
          <w:tcPr>
            <w:tcW w:w="2500" w:type="pct"/>
            <w:shd w:val="clear" w:color="auto" w:fill="auto"/>
            <w:tcMar>
              <w:right w:w="0" w:type="dxa"/>
            </w:tcMar>
          </w:tcPr>
          <w:p w14:paraId="4F6FEE33" w14:textId="0D2E4ACE" w:rsidR="00016681" w:rsidRPr="002C57DD" w:rsidRDefault="00016681" w:rsidP="002C6F01">
            <w:pPr>
              <w:pStyle w:val="Brdtextmedindrag"/>
              <w:rPr>
                <w:i/>
              </w:rPr>
            </w:pPr>
            <w:r w:rsidRPr="00DF5B23">
              <w:rPr>
                <w:i/>
              </w:rPr>
              <w:t xml:space="preserve">Om </w:t>
            </w:r>
            <w:proofErr w:type="gramStart"/>
            <w:r w:rsidRPr="00DF5B23">
              <w:rPr>
                <w:i/>
              </w:rPr>
              <w:t>Europeiska</w:t>
            </w:r>
            <w:proofErr w:type="gramEnd"/>
            <w:r w:rsidRPr="00DF5B23">
              <w:rPr>
                <w:i/>
              </w:rPr>
              <w:t xml:space="preserve"> försäkrings- och tjänstepensionsmyndigheten har fattat ett beslut om upprättande av en </w:t>
            </w:r>
            <w:r>
              <w:rPr>
                <w:i/>
              </w:rPr>
              <w:t>samordnings</w:t>
            </w:r>
            <w:r w:rsidRPr="00DF5B23">
              <w:rPr>
                <w:i/>
              </w:rPr>
              <w:t>överenskommelse ska Finans</w:t>
            </w:r>
            <w:r>
              <w:rPr>
                <w:i/>
              </w:rPr>
              <w:softHyphen/>
            </w:r>
            <w:r w:rsidRPr="00DF5B23">
              <w:rPr>
                <w:i/>
              </w:rPr>
              <w:t xml:space="preserve">inspektionen, när </w:t>
            </w:r>
            <w:r>
              <w:rPr>
                <w:i/>
              </w:rPr>
              <w:t>inspektionen</w:t>
            </w:r>
            <w:r w:rsidRPr="00DF5B23">
              <w:rPr>
                <w:i/>
              </w:rPr>
              <w:t xml:space="preserve"> är grupp</w:t>
            </w:r>
            <w:r>
              <w:rPr>
                <w:i/>
              </w:rPr>
              <w:softHyphen/>
            </w:r>
            <w:r w:rsidRPr="00DF5B23">
              <w:rPr>
                <w:i/>
              </w:rPr>
              <w:t>tillsyns</w:t>
            </w:r>
            <w:r>
              <w:rPr>
                <w:i/>
              </w:rPr>
              <w:softHyphen/>
            </w:r>
            <w:r w:rsidRPr="00DF5B23">
              <w:rPr>
                <w:i/>
              </w:rPr>
              <w:t xml:space="preserve">myndighet, fatta sitt slutliga beslut </w:t>
            </w:r>
            <w:r w:rsidRPr="00DF5B23">
              <w:rPr>
                <w:i/>
              </w:rPr>
              <w:lastRenderedPageBreak/>
              <w:t>i enlighet med Europeiska försäkrings- och tjänstepensions</w:t>
            </w:r>
            <w:r w:rsidRPr="00DF5B23">
              <w:rPr>
                <w:i/>
              </w:rPr>
              <w:softHyphen/>
              <w:t xml:space="preserve">myndighetens beslut. </w:t>
            </w:r>
            <w:r>
              <w:rPr>
                <w:i/>
              </w:rPr>
              <w:t>Finans</w:t>
            </w:r>
            <w:r>
              <w:rPr>
                <w:i/>
              </w:rPr>
              <w:softHyphen/>
              <w:t xml:space="preserve">inspektionen ska överlämna sitt beslut </w:t>
            </w:r>
            <w:r w:rsidRPr="00DF5B23">
              <w:rPr>
                <w:i/>
              </w:rPr>
              <w:t>till de berörda behöriga myndigheterna.</w:t>
            </w:r>
          </w:p>
        </w:tc>
      </w:tr>
      <w:tr w:rsidR="00016681" w14:paraId="3F7FF322" w14:textId="77777777" w:rsidTr="00A102A2">
        <w:tc>
          <w:tcPr>
            <w:tcW w:w="2500" w:type="pct"/>
            <w:shd w:val="clear" w:color="auto" w:fill="auto"/>
            <w:tcMar>
              <w:left w:w="0" w:type="dxa"/>
            </w:tcMar>
          </w:tcPr>
          <w:p w14:paraId="137BE1EC" w14:textId="77777777" w:rsidR="00016681" w:rsidRDefault="00016681" w:rsidP="002C6F01">
            <w:pPr>
              <w:pStyle w:val="Brdtextmedindrag"/>
            </w:pPr>
          </w:p>
        </w:tc>
        <w:tc>
          <w:tcPr>
            <w:tcW w:w="2500" w:type="pct"/>
            <w:shd w:val="clear" w:color="auto" w:fill="auto"/>
            <w:tcMar>
              <w:right w:w="0" w:type="dxa"/>
            </w:tcMar>
          </w:tcPr>
          <w:p w14:paraId="1296D542" w14:textId="77777777" w:rsidR="00016681" w:rsidRPr="00DF5B23" w:rsidRDefault="00016681" w:rsidP="002C6F01">
            <w:pPr>
              <w:pStyle w:val="Brdtextmedindrag"/>
              <w:rPr>
                <w:i/>
              </w:rPr>
            </w:pPr>
          </w:p>
        </w:tc>
      </w:tr>
      <w:tr w:rsidR="00016681" w14:paraId="5B397778" w14:textId="77777777" w:rsidTr="00A102A2">
        <w:tc>
          <w:tcPr>
            <w:tcW w:w="2500" w:type="pct"/>
            <w:shd w:val="clear" w:color="auto" w:fill="auto"/>
            <w:tcMar>
              <w:left w:w="0" w:type="dxa"/>
            </w:tcMar>
          </w:tcPr>
          <w:p w14:paraId="2A9F34FF" w14:textId="77777777" w:rsidR="00016681" w:rsidRDefault="00016681" w:rsidP="002C6F01">
            <w:pPr>
              <w:pStyle w:val="Brdtextmedindrag"/>
              <w:rPr>
                <w:u w:val="single"/>
              </w:rPr>
            </w:pPr>
          </w:p>
        </w:tc>
        <w:tc>
          <w:tcPr>
            <w:tcW w:w="2500" w:type="pct"/>
            <w:shd w:val="clear" w:color="auto" w:fill="auto"/>
            <w:tcMar>
              <w:right w:w="0" w:type="dxa"/>
            </w:tcMar>
          </w:tcPr>
          <w:p w14:paraId="38C0E5B7" w14:textId="1A84CF67" w:rsidR="00016681" w:rsidRPr="00C44E50" w:rsidRDefault="00016681" w:rsidP="002C6F01">
            <w:pPr>
              <w:pStyle w:val="Brdtextmedindrag"/>
              <w:ind w:firstLine="0"/>
              <w:rPr>
                <w:i/>
                <w:u w:val="single"/>
              </w:rPr>
            </w:pPr>
            <w:r>
              <w:rPr>
                <w:i/>
                <w:u w:val="single"/>
              </w:rPr>
              <w:t xml:space="preserve">Möte </w:t>
            </w:r>
            <w:r w:rsidR="008E080E">
              <w:rPr>
                <w:i/>
                <w:u w:val="single"/>
              </w:rPr>
              <w:t>i tillsynskollegiet</w:t>
            </w:r>
          </w:p>
        </w:tc>
      </w:tr>
      <w:tr w:rsidR="00016681" w14:paraId="3AB3409C" w14:textId="77777777" w:rsidTr="002C6F01">
        <w:tc>
          <w:tcPr>
            <w:tcW w:w="2500" w:type="pct"/>
            <w:shd w:val="clear" w:color="auto" w:fill="auto"/>
            <w:tcMar>
              <w:left w:w="0" w:type="dxa"/>
            </w:tcMar>
          </w:tcPr>
          <w:p w14:paraId="46A91634" w14:textId="77777777" w:rsidR="00016681" w:rsidRDefault="00016681" w:rsidP="002C6F01">
            <w:pPr>
              <w:pStyle w:val="Brdtextmedindrag"/>
              <w:rPr>
                <w:u w:val="single"/>
              </w:rPr>
            </w:pPr>
          </w:p>
        </w:tc>
        <w:tc>
          <w:tcPr>
            <w:tcW w:w="2500" w:type="pct"/>
            <w:shd w:val="clear" w:color="auto" w:fill="auto"/>
            <w:tcMar>
              <w:right w:w="0" w:type="dxa"/>
            </w:tcMar>
          </w:tcPr>
          <w:p w14:paraId="5FC59A09" w14:textId="77777777" w:rsidR="00016681" w:rsidRDefault="00016681" w:rsidP="002C6F01">
            <w:pPr>
              <w:pStyle w:val="Brdtextmedindrag"/>
              <w:ind w:firstLine="0"/>
              <w:rPr>
                <w:i/>
                <w:u w:val="single"/>
              </w:rPr>
            </w:pPr>
          </w:p>
        </w:tc>
      </w:tr>
      <w:tr w:rsidR="00016681" w14:paraId="1125CF91" w14:textId="77777777" w:rsidTr="002C6F01">
        <w:tc>
          <w:tcPr>
            <w:tcW w:w="2500" w:type="pct"/>
            <w:shd w:val="clear" w:color="auto" w:fill="auto"/>
            <w:tcMar>
              <w:left w:w="0" w:type="dxa"/>
            </w:tcMar>
          </w:tcPr>
          <w:p w14:paraId="09C26562" w14:textId="77777777" w:rsidR="00016681" w:rsidRDefault="00016681" w:rsidP="002C6F01">
            <w:pPr>
              <w:pStyle w:val="Brdtextmedindrag"/>
              <w:rPr>
                <w:u w:val="single"/>
              </w:rPr>
            </w:pPr>
          </w:p>
        </w:tc>
        <w:tc>
          <w:tcPr>
            <w:tcW w:w="2500" w:type="pct"/>
            <w:shd w:val="clear" w:color="auto" w:fill="auto"/>
            <w:tcMar>
              <w:right w:w="0" w:type="dxa"/>
            </w:tcMar>
          </w:tcPr>
          <w:p w14:paraId="01B829BC" w14:textId="77777777" w:rsidR="00016681" w:rsidRPr="00703FF3" w:rsidRDefault="00016681" w:rsidP="002C6F01">
            <w:pPr>
              <w:pStyle w:val="Brdtext"/>
              <w:rPr>
                <w:i/>
              </w:rPr>
            </w:pPr>
            <w:r>
              <w:rPr>
                <w:i/>
              </w:rPr>
              <w:t>10 b</w:t>
            </w:r>
            <w:r>
              <w:t> </w:t>
            </w:r>
            <w:r w:rsidRPr="00574282">
              <w:rPr>
                <w:i/>
              </w:rPr>
              <w:t>§</w:t>
            </w:r>
          </w:p>
        </w:tc>
      </w:tr>
      <w:tr w:rsidR="00016681" w14:paraId="39D0931C" w14:textId="77777777" w:rsidTr="002C6F01">
        <w:tc>
          <w:tcPr>
            <w:tcW w:w="2500" w:type="pct"/>
            <w:shd w:val="clear" w:color="auto" w:fill="auto"/>
            <w:tcMar>
              <w:left w:w="0" w:type="dxa"/>
            </w:tcMar>
          </w:tcPr>
          <w:p w14:paraId="72989EFA" w14:textId="77777777" w:rsidR="00016681" w:rsidRDefault="00016681" w:rsidP="002C6F01">
            <w:pPr>
              <w:pStyle w:val="Brdtextmedindrag"/>
            </w:pPr>
          </w:p>
        </w:tc>
        <w:tc>
          <w:tcPr>
            <w:tcW w:w="2500" w:type="pct"/>
            <w:shd w:val="clear" w:color="auto" w:fill="auto"/>
            <w:tcMar>
              <w:right w:w="0" w:type="dxa"/>
            </w:tcMar>
          </w:tcPr>
          <w:p w14:paraId="6417E197" w14:textId="2F67F68E" w:rsidR="00016681" w:rsidRPr="00C44E50" w:rsidRDefault="00016681" w:rsidP="00A102A2">
            <w:pPr>
              <w:pStyle w:val="Brdtextmedindrag"/>
              <w:rPr>
                <w:i/>
              </w:rPr>
            </w:pPr>
            <w:r w:rsidRPr="00C44E50">
              <w:rPr>
                <w:i/>
              </w:rPr>
              <w:t>Finansinspektionen ska omedel</w:t>
            </w:r>
            <w:r>
              <w:rPr>
                <w:i/>
              </w:rPr>
              <w:softHyphen/>
            </w:r>
            <w:r w:rsidRPr="00C44E50">
              <w:rPr>
                <w:i/>
              </w:rPr>
              <w:t xml:space="preserve">bart kalla till möte </w:t>
            </w:r>
            <w:r w:rsidR="00EF3259">
              <w:rPr>
                <w:i/>
              </w:rPr>
              <w:t>i tillsyns</w:t>
            </w:r>
            <w:r w:rsidR="00534B15">
              <w:rPr>
                <w:i/>
              </w:rPr>
              <w:softHyphen/>
            </w:r>
            <w:r w:rsidR="00EF3259">
              <w:rPr>
                <w:i/>
              </w:rPr>
              <w:t>kollegi</w:t>
            </w:r>
            <w:r w:rsidR="00F43EF9">
              <w:rPr>
                <w:i/>
              </w:rPr>
              <w:t>et</w:t>
            </w:r>
            <w:r>
              <w:rPr>
                <w:i/>
              </w:rPr>
              <w:t xml:space="preserve">, </w:t>
            </w:r>
            <w:r w:rsidRPr="00C44E50">
              <w:rPr>
                <w:i/>
              </w:rPr>
              <w:t>om</w:t>
            </w:r>
          </w:p>
          <w:p w14:paraId="033658F7" w14:textId="3A13E8CA" w:rsidR="00016681" w:rsidRPr="00C44E50" w:rsidRDefault="00016681" w:rsidP="00A102A2">
            <w:pPr>
              <w:pStyle w:val="Brdtextmedindrag"/>
              <w:rPr>
                <w:i/>
              </w:rPr>
            </w:pPr>
            <w:r w:rsidRPr="00C44E50">
              <w:rPr>
                <w:i/>
              </w:rPr>
              <w:t>1</w:t>
            </w:r>
            <w:r>
              <w:rPr>
                <w:i/>
              </w:rPr>
              <w:t>.</w:t>
            </w:r>
            <w:r w:rsidRPr="00C44E50">
              <w:rPr>
                <w:i/>
              </w:rPr>
              <w:t> </w:t>
            </w:r>
            <w:r>
              <w:rPr>
                <w:i/>
              </w:rPr>
              <w:t>inspektionen</w:t>
            </w:r>
            <w:r w:rsidRPr="00C44E50">
              <w:rPr>
                <w:i/>
              </w:rPr>
              <w:t xml:space="preserve"> </w:t>
            </w:r>
            <w:r>
              <w:rPr>
                <w:i/>
              </w:rPr>
              <w:t>får kännedom</w:t>
            </w:r>
            <w:r w:rsidRPr="00C44E50">
              <w:rPr>
                <w:i/>
              </w:rPr>
              <w:t xml:space="preserve"> om en betydande överträdelse av solvens</w:t>
            </w:r>
            <w:r w:rsidRPr="00C44E50">
              <w:rPr>
                <w:i/>
              </w:rPr>
              <w:softHyphen/>
              <w:t xml:space="preserve">kapitalkravet </w:t>
            </w:r>
            <w:r>
              <w:rPr>
                <w:i/>
              </w:rPr>
              <w:t>för ett för</w:t>
            </w:r>
            <w:r>
              <w:rPr>
                <w:i/>
              </w:rPr>
              <w:softHyphen/>
              <w:t>säkrings</w:t>
            </w:r>
            <w:r>
              <w:rPr>
                <w:i/>
              </w:rPr>
              <w:softHyphen/>
              <w:t xml:space="preserve">företag i </w:t>
            </w:r>
            <w:r w:rsidR="008F1A03">
              <w:rPr>
                <w:i/>
              </w:rPr>
              <w:t xml:space="preserve">den aktuella </w:t>
            </w:r>
            <w:r>
              <w:rPr>
                <w:i/>
              </w:rPr>
              <w:t xml:space="preserve">gruppen </w:t>
            </w:r>
            <w:r w:rsidRPr="00C44E50">
              <w:rPr>
                <w:i/>
              </w:rPr>
              <w:t>eller en överträdelse av minimi</w:t>
            </w:r>
            <w:r>
              <w:rPr>
                <w:i/>
              </w:rPr>
              <w:softHyphen/>
            </w:r>
            <w:r w:rsidRPr="00C44E50">
              <w:rPr>
                <w:i/>
              </w:rPr>
              <w:t>kapital</w:t>
            </w:r>
            <w:r>
              <w:rPr>
                <w:i/>
              </w:rPr>
              <w:softHyphen/>
            </w:r>
            <w:r w:rsidRPr="00C44E50">
              <w:rPr>
                <w:i/>
              </w:rPr>
              <w:t>kravet för ett försäkrings</w:t>
            </w:r>
            <w:r>
              <w:rPr>
                <w:i/>
              </w:rPr>
              <w:softHyphen/>
            </w:r>
            <w:r w:rsidRPr="00C44E50">
              <w:rPr>
                <w:i/>
              </w:rPr>
              <w:t>företag</w:t>
            </w:r>
            <w:r>
              <w:rPr>
                <w:i/>
              </w:rPr>
              <w:t xml:space="preserve"> i gruppen</w:t>
            </w:r>
            <w:r w:rsidRPr="00C44E50">
              <w:rPr>
                <w:i/>
              </w:rPr>
              <w:t xml:space="preserve">, </w:t>
            </w:r>
          </w:p>
          <w:p w14:paraId="56FFBFEA" w14:textId="77777777" w:rsidR="00016681" w:rsidRPr="00C44E50" w:rsidRDefault="00016681" w:rsidP="002C6F01">
            <w:pPr>
              <w:pStyle w:val="Brdtextmedindrag"/>
              <w:rPr>
                <w:i/>
              </w:rPr>
            </w:pPr>
            <w:r w:rsidRPr="00C44E50">
              <w:rPr>
                <w:i/>
              </w:rPr>
              <w:t>2</w:t>
            </w:r>
            <w:r>
              <w:rPr>
                <w:i/>
              </w:rPr>
              <w:t>.</w:t>
            </w:r>
            <w:r w:rsidRPr="00C44E50">
              <w:rPr>
                <w:i/>
              </w:rPr>
              <w:t> </w:t>
            </w:r>
            <w:r>
              <w:rPr>
                <w:i/>
              </w:rPr>
              <w:t>inspektionen</w:t>
            </w:r>
            <w:r w:rsidRPr="00C44E50">
              <w:rPr>
                <w:i/>
              </w:rPr>
              <w:t xml:space="preserve"> </w:t>
            </w:r>
            <w:r>
              <w:rPr>
                <w:i/>
              </w:rPr>
              <w:t>får kännedom</w:t>
            </w:r>
            <w:r w:rsidRPr="00C44E50">
              <w:rPr>
                <w:i/>
              </w:rPr>
              <w:t xml:space="preserve"> om en betydande överträdelse av </w:t>
            </w:r>
            <w:r>
              <w:rPr>
                <w:i/>
              </w:rPr>
              <w:t>det grupp</w:t>
            </w:r>
            <w:r>
              <w:rPr>
                <w:i/>
              </w:rPr>
              <w:softHyphen/>
              <w:t xml:space="preserve">baserade </w:t>
            </w:r>
            <w:r w:rsidRPr="00C44E50">
              <w:rPr>
                <w:i/>
              </w:rPr>
              <w:t>solvens</w:t>
            </w:r>
            <w:r>
              <w:rPr>
                <w:i/>
              </w:rPr>
              <w:softHyphen/>
            </w:r>
            <w:r w:rsidRPr="00C44E50">
              <w:rPr>
                <w:i/>
              </w:rPr>
              <w:t>kapital</w:t>
            </w:r>
            <w:r>
              <w:rPr>
                <w:i/>
              </w:rPr>
              <w:softHyphen/>
            </w:r>
            <w:r w:rsidRPr="00C44E50">
              <w:rPr>
                <w:i/>
              </w:rPr>
              <w:t>kravet</w:t>
            </w:r>
            <w:r>
              <w:rPr>
                <w:i/>
              </w:rPr>
              <w:t xml:space="preserve"> för den aktuella gruppen, beräknat enligt den metod som används i grup</w:t>
            </w:r>
            <w:r>
              <w:rPr>
                <w:i/>
              </w:rPr>
              <w:softHyphen/>
              <w:t>pen</w:t>
            </w:r>
            <w:r w:rsidRPr="00C44E50">
              <w:rPr>
                <w:i/>
              </w:rPr>
              <w:t xml:space="preserve">, eller </w:t>
            </w:r>
          </w:p>
          <w:p w14:paraId="2C725917" w14:textId="77777777" w:rsidR="00016681" w:rsidRPr="00E8523B" w:rsidRDefault="00016681" w:rsidP="002C6F01">
            <w:pPr>
              <w:pStyle w:val="Brdtextmedindrag"/>
              <w:rPr>
                <w:b/>
              </w:rPr>
            </w:pPr>
            <w:r w:rsidRPr="00C44E50">
              <w:rPr>
                <w:i/>
              </w:rPr>
              <w:t>3</w:t>
            </w:r>
            <w:r>
              <w:rPr>
                <w:i/>
              </w:rPr>
              <w:t>.</w:t>
            </w:r>
            <w:r w:rsidRPr="00C44E50">
              <w:rPr>
                <w:i/>
              </w:rPr>
              <w:t xml:space="preserve"> andra exceptionella </w:t>
            </w:r>
            <w:r>
              <w:rPr>
                <w:i/>
              </w:rPr>
              <w:t>omstän</w:t>
            </w:r>
            <w:r>
              <w:rPr>
                <w:i/>
              </w:rPr>
              <w:softHyphen/>
              <w:t>dig</w:t>
            </w:r>
            <w:r>
              <w:rPr>
                <w:i/>
              </w:rPr>
              <w:softHyphen/>
            </w:r>
            <w:r w:rsidRPr="00C44E50">
              <w:rPr>
                <w:i/>
              </w:rPr>
              <w:t>heter inträffar eller har in</w:t>
            </w:r>
            <w:r>
              <w:rPr>
                <w:i/>
              </w:rPr>
              <w:softHyphen/>
            </w:r>
            <w:r w:rsidRPr="00C44E50">
              <w:rPr>
                <w:i/>
              </w:rPr>
              <w:t>träffat.</w:t>
            </w:r>
          </w:p>
        </w:tc>
      </w:tr>
      <w:tr w:rsidR="00016681" w14:paraId="3D5A8B75" w14:textId="77777777" w:rsidTr="003C1F7B">
        <w:tc>
          <w:tcPr>
            <w:tcW w:w="2500" w:type="pct"/>
            <w:shd w:val="clear" w:color="auto" w:fill="auto"/>
            <w:tcMar>
              <w:left w:w="0" w:type="dxa"/>
            </w:tcMar>
          </w:tcPr>
          <w:p w14:paraId="11A86527" w14:textId="77777777" w:rsidR="00016681" w:rsidRDefault="00016681" w:rsidP="002C6F01">
            <w:pPr>
              <w:pStyle w:val="Brdtextmedindrag"/>
            </w:pPr>
          </w:p>
        </w:tc>
        <w:tc>
          <w:tcPr>
            <w:tcW w:w="2500" w:type="pct"/>
            <w:shd w:val="clear" w:color="auto" w:fill="auto"/>
            <w:tcMar>
              <w:right w:w="0" w:type="dxa"/>
            </w:tcMar>
          </w:tcPr>
          <w:p w14:paraId="043D43B1" w14:textId="77777777" w:rsidR="00016681" w:rsidRPr="00C44E50" w:rsidRDefault="00016681" w:rsidP="002C6F01">
            <w:pPr>
              <w:pStyle w:val="Brdtextmedindrag"/>
              <w:rPr>
                <w:i/>
              </w:rPr>
            </w:pPr>
          </w:p>
        </w:tc>
      </w:tr>
      <w:tr w:rsidR="00016681" w14:paraId="07E84918" w14:textId="77777777" w:rsidTr="003C1F7B">
        <w:tc>
          <w:tcPr>
            <w:tcW w:w="2500" w:type="pct"/>
            <w:shd w:val="clear" w:color="auto" w:fill="auto"/>
            <w:tcMar>
              <w:left w:w="0" w:type="dxa"/>
            </w:tcMar>
          </w:tcPr>
          <w:p w14:paraId="55A4DD25" w14:textId="77777777" w:rsidR="00016681" w:rsidRDefault="00016681" w:rsidP="002C6F01">
            <w:pPr>
              <w:pStyle w:val="Brdtextmedindrag"/>
            </w:pPr>
          </w:p>
        </w:tc>
        <w:tc>
          <w:tcPr>
            <w:tcW w:w="2500" w:type="pct"/>
            <w:shd w:val="clear" w:color="auto" w:fill="auto"/>
            <w:tcMar>
              <w:right w:w="0" w:type="dxa"/>
            </w:tcMar>
          </w:tcPr>
          <w:p w14:paraId="30C4C5E2" w14:textId="5CCE7FBC" w:rsidR="00016681" w:rsidRPr="00D76565" w:rsidRDefault="00016681" w:rsidP="002C6F01">
            <w:pPr>
              <w:pStyle w:val="Brdtext"/>
              <w:jc w:val="left"/>
              <w:rPr>
                <w:i/>
                <w:u w:val="single"/>
              </w:rPr>
            </w:pPr>
            <w:r w:rsidRPr="00D76565">
              <w:rPr>
                <w:i/>
                <w:u w:val="single"/>
              </w:rPr>
              <w:t xml:space="preserve">Samråd </w:t>
            </w:r>
            <w:r>
              <w:rPr>
                <w:i/>
                <w:u w:val="single"/>
              </w:rPr>
              <w:t xml:space="preserve">med behöriga myndigheter inom </w:t>
            </w:r>
            <w:r w:rsidR="008E080E">
              <w:rPr>
                <w:i/>
                <w:u w:val="single"/>
              </w:rPr>
              <w:t xml:space="preserve">ett </w:t>
            </w:r>
            <w:r>
              <w:rPr>
                <w:i/>
                <w:u w:val="single"/>
              </w:rPr>
              <w:t>tillsynskollegi</w:t>
            </w:r>
            <w:r w:rsidR="008E080E">
              <w:rPr>
                <w:i/>
                <w:u w:val="single"/>
              </w:rPr>
              <w:t>um</w:t>
            </w:r>
          </w:p>
        </w:tc>
      </w:tr>
      <w:tr w:rsidR="00016681" w14:paraId="67EE90C9" w14:textId="77777777" w:rsidTr="002C6F01">
        <w:tc>
          <w:tcPr>
            <w:tcW w:w="2500" w:type="pct"/>
            <w:shd w:val="clear" w:color="auto" w:fill="auto"/>
            <w:tcMar>
              <w:left w:w="0" w:type="dxa"/>
            </w:tcMar>
          </w:tcPr>
          <w:p w14:paraId="7548D6F6" w14:textId="77777777" w:rsidR="00016681" w:rsidRDefault="00016681" w:rsidP="002C6F01">
            <w:pPr>
              <w:pStyle w:val="Brdtextmedindrag"/>
            </w:pPr>
          </w:p>
        </w:tc>
        <w:tc>
          <w:tcPr>
            <w:tcW w:w="2500" w:type="pct"/>
            <w:shd w:val="clear" w:color="auto" w:fill="auto"/>
            <w:tcMar>
              <w:right w:w="0" w:type="dxa"/>
            </w:tcMar>
          </w:tcPr>
          <w:p w14:paraId="066B92E2" w14:textId="77777777" w:rsidR="00016681" w:rsidRPr="00D76565" w:rsidRDefault="00016681" w:rsidP="002C6F01">
            <w:pPr>
              <w:pStyle w:val="Brdtext"/>
              <w:rPr>
                <w:i/>
                <w:u w:val="single"/>
              </w:rPr>
            </w:pPr>
          </w:p>
        </w:tc>
      </w:tr>
      <w:tr w:rsidR="00016681" w14:paraId="1770C84C" w14:textId="77777777" w:rsidTr="003C1F7B">
        <w:tc>
          <w:tcPr>
            <w:tcW w:w="2500" w:type="pct"/>
            <w:shd w:val="clear" w:color="auto" w:fill="auto"/>
            <w:tcMar>
              <w:left w:w="0" w:type="dxa"/>
            </w:tcMar>
          </w:tcPr>
          <w:p w14:paraId="4635610F" w14:textId="77777777" w:rsidR="00016681" w:rsidRDefault="00016681" w:rsidP="002C6F01">
            <w:pPr>
              <w:pStyle w:val="Brdtextmedindrag"/>
            </w:pPr>
          </w:p>
        </w:tc>
        <w:tc>
          <w:tcPr>
            <w:tcW w:w="2500" w:type="pct"/>
            <w:shd w:val="clear" w:color="auto" w:fill="auto"/>
            <w:tcMar>
              <w:right w:w="0" w:type="dxa"/>
            </w:tcMar>
          </w:tcPr>
          <w:p w14:paraId="08D967D3" w14:textId="77777777" w:rsidR="00016681" w:rsidRDefault="00016681" w:rsidP="002C6F01">
            <w:pPr>
              <w:pStyle w:val="Brdtext"/>
              <w:rPr>
                <w:i/>
              </w:rPr>
            </w:pPr>
            <w:r>
              <w:rPr>
                <w:i/>
              </w:rPr>
              <w:t>10 c </w:t>
            </w:r>
            <w:r w:rsidRPr="00574282">
              <w:rPr>
                <w:i/>
              </w:rPr>
              <w:t>§</w:t>
            </w:r>
          </w:p>
        </w:tc>
      </w:tr>
      <w:tr w:rsidR="00016681" w14:paraId="40B9277C" w14:textId="77777777" w:rsidTr="002C6F01">
        <w:tc>
          <w:tcPr>
            <w:tcW w:w="2500" w:type="pct"/>
            <w:shd w:val="clear" w:color="auto" w:fill="auto"/>
            <w:tcMar>
              <w:left w:w="0" w:type="dxa"/>
            </w:tcMar>
          </w:tcPr>
          <w:p w14:paraId="5CC0B964" w14:textId="77777777" w:rsidR="00016681" w:rsidRDefault="00016681" w:rsidP="002C6F01">
            <w:pPr>
              <w:pStyle w:val="Brdtextmedindrag"/>
            </w:pPr>
          </w:p>
        </w:tc>
        <w:tc>
          <w:tcPr>
            <w:tcW w:w="2500" w:type="pct"/>
            <w:shd w:val="clear" w:color="auto" w:fill="auto"/>
            <w:tcMar>
              <w:right w:w="0" w:type="dxa"/>
            </w:tcMar>
          </w:tcPr>
          <w:p w14:paraId="68950A7E" w14:textId="30FE6CD4" w:rsidR="00016681" w:rsidRPr="00997379" w:rsidRDefault="00016681" w:rsidP="003C1F7B">
            <w:pPr>
              <w:pStyle w:val="Brdtextmedindrag"/>
              <w:rPr>
                <w:i/>
              </w:rPr>
            </w:pPr>
            <w:r w:rsidRPr="00997379">
              <w:rPr>
                <w:i/>
              </w:rPr>
              <w:t>Om ett beslut är av betydelse för behöriga myndigheter</w:t>
            </w:r>
            <w:r>
              <w:rPr>
                <w:i/>
              </w:rPr>
              <w:t xml:space="preserve"> inom ett till</w:t>
            </w:r>
            <w:r>
              <w:rPr>
                <w:i/>
              </w:rPr>
              <w:softHyphen/>
              <w:t>synskollegium</w:t>
            </w:r>
            <w:r w:rsidRPr="00997379">
              <w:rPr>
                <w:i/>
              </w:rPr>
              <w:t>, ska Finans</w:t>
            </w:r>
            <w:r w:rsidRPr="00997379">
              <w:rPr>
                <w:i/>
              </w:rPr>
              <w:softHyphen/>
              <w:t>inspek</w:t>
            </w:r>
            <w:r>
              <w:rPr>
                <w:i/>
              </w:rPr>
              <w:softHyphen/>
            </w:r>
            <w:r w:rsidRPr="00997379">
              <w:rPr>
                <w:i/>
              </w:rPr>
              <w:t>tionen samråda med de</w:t>
            </w:r>
            <w:r>
              <w:rPr>
                <w:i/>
              </w:rPr>
              <w:t>m</w:t>
            </w:r>
            <w:r w:rsidRPr="00997379">
              <w:rPr>
                <w:i/>
              </w:rPr>
              <w:t xml:space="preserve"> </w:t>
            </w:r>
            <w:r>
              <w:rPr>
                <w:i/>
              </w:rPr>
              <w:t>innan</w:t>
            </w:r>
            <w:r w:rsidRPr="00997379">
              <w:rPr>
                <w:i/>
              </w:rPr>
              <w:t xml:space="preserve"> </w:t>
            </w:r>
            <w:r>
              <w:rPr>
                <w:i/>
              </w:rPr>
              <w:t xml:space="preserve">inspektionen </w:t>
            </w:r>
            <w:r w:rsidRPr="00997379">
              <w:rPr>
                <w:i/>
              </w:rPr>
              <w:t>fattar beslut</w:t>
            </w:r>
            <w:r w:rsidR="00815902">
              <w:rPr>
                <w:i/>
              </w:rPr>
              <w:t xml:space="preserve"> i fråga </w:t>
            </w:r>
            <w:r w:rsidRPr="00997379">
              <w:rPr>
                <w:i/>
              </w:rPr>
              <w:t>om</w:t>
            </w:r>
          </w:p>
          <w:p w14:paraId="38C06375" w14:textId="543B5A97" w:rsidR="00016681" w:rsidRPr="00997379" w:rsidRDefault="00016681" w:rsidP="002C6F01">
            <w:pPr>
              <w:pStyle w:val="Brdtextmedindrag"/>
              <w:rPr>
                <w:i/>
              </w:rPr>
            </w:pPr>
            <w:r w:rsidRPr="00997379">
              <w:rPr>
                <w:i/>
              </w:rPr>
              <w:t>1</w:t>
            </w:r>
            <w:r>
              <w:rPr>
                <w:i/>
              </w:rPr>
              <w:t>.</w:t>
            </w:r>
            <w:r w:rsidRPr="00997379">
              <w:rPr>
                <w:i/>
              </w:rPr>
              <w:t> </w:t>
            </w:r>
            <w:r>
              <w:rPr>
                <w:i/>
              </w:rPr>
              <w:t xml:space="preserve">en </w:t>
            </w:r>
            <w:r w:rsidRPr="00997379">
              <w:rPr>
                <w:i/>
              </w:rPr>
              <w:t>förändring i aktieägar</w:t>
            </w:r>
            <w:r>
              <w:rPr>
                <w:i/>
              </w:rPr>
              <w:softHyphen/>
            </w:r>
            <w:r w:rsidRPr="00997379">
              <w:rPr>
                <w:i/>
              </w:rPr>
              <w:t xml:space="preserve">struktur, organisationsstruktur eller ledningsstruktur </w:t>
            </w:r>
            <w:r>
              <w:rPr>
                <w:i/>
              </w:rPr>
              <w:t>för ett</w:t>
            </w:r>
            <w:r w:rsidRPr="00997379">
              <w:rPr>
                <w:i/>
              </w:rPr>
              <w:t xml:space="preserve"> för</w:t>
            </w:r>
            <w:r w:rsidR="006C3793">
              <w:rPr>
                <w:i/>
              </w:rPr>
              <w:softHyphen/>
            </w:r>
            <w:r w:rsidRPr="00997379">
              <w:rPr>
                <w:i/>
              </w:rPr>
              <w:t>säkrings</w:t>
            </w:r>
            <w:r w:rsidRPr="00997379">
              <w:rPr>
                <w:i/>
              </w:rPr>
              <w:softHyphen/>
              <w:t xml:space="preserve">företag </w:t>
            </w:r>
            <w:r>
              <w:rPr>
                <w:i/>
              </w:rPr>
              <w:t>i d</w:t>
            </w:r>
            <w:r w:rsidRPr="00997379">
              <w:rPr>
                <w:i/>
              </w:rPr>
              <w:t>en</w:t>
            </w:r>
            <w:r>
              <w:rPr>
                <w:i/>
              </w:rPr>
              <w:t xml:space="preserve"> aktuella</w:t>
            </w:r>
            <w:r w:rsidRPr="00997379">
              <w:rPr>
                <w:i/>
              </w:rPr>
              <w:t xml:space="preserve"> grupp</w:t>
            </w:r>
            <w:r>
              <w:rPr>
                <w:i/>
              </w:rPr>
              <w:t>en, om förändringen kräver inspektionens tillstånd</w:t>
            </w:r>
            <w:r w:rsidRPr="00997379">
              <w:rPr>
                <w:i/>
              </w:rPr>
              <w:t xml:space="preserve">, </w:t>
            </w:r>
          </w:p>
          <w:p w14:paraId="47B4579F" w14:textId="7BD16FAB" w:rsidR="00016681" w:rsidRPr="00997379" w:rsidRDefault="00016681" w:rsidP="003C1F7B">
            <w:pPr>
              <w:pStyle w:val="Brdtextmedindrag"/>
              <w:rPr>
                <w:i/>
              </w:rPr>
            </w:pPr>
            <w:r w:rsidRPr="00997379">
              <w:rPr>
                <w:i/>
              </w:rPr>
              <w:t>2</w:t>
            </w:r>
            <w:r>
              <w:rPr>
                <w:i/>
              </w:rPr>
              <w:t>.</w:t>
            </w:r>
            <w:r w:rsidRPr="00997379">
              <w:rPr>
                <w:i/>
              </w:rPr>
              <w:t> </w:t>
            </w:r>
            <w:r w:rsidR="004E1E0E">
              <w:rPr>
                <w:i/>
              </w:rPr>
              <w:t>en</w:t>
            </w:r>
            <w:r w:rsidR="004E1E0E">
              <w:rPr>
                <w:rFonts w:asciiTheme="minorHAnsi" w:hAnsiTheme="minorHAnsi"/>
              </w:rPr>
              <w:t xml:space="preserve"> </w:t>
            </w:r>
            <w:r w:rsidR="004E1E0E" w:rsidRPr="00997379">
              <w:rPr>
                <w:i/>
              </w:rPr>
              <w:t>förlängning</w:t>
            </w:r>
            <w:r w:rsidRPr="00997379">
              <w:rPr>
                <w:i/>
              </w:rPr>
              <w:t xml:space="preserve"> av </w:t>
            </w:r>
            <w:r>
              <w:rPr>
                <w:i/>
              </w:rPr>
              <w:t xml:space="preserve">tidsfristerna för upprättande och överlämnande </w:t>
            </w:r>
            <w:r w:rsidRPr="00997379">
              <w:rPr>
                <w:i/>
              </w:rPr>
              <w:t xml:space="preserve">av </w:t>
            </w:r>
            <w:r>
              <w:rPr>
                <w:i/>
              </w:rPr>
              <w:t xml:space="preserve">en </w:t>
            </w:r>
            <w:r w:rsidRPr="00997379">
              <w:rPr>
                <w:i/>
              </w:rPr>
              <w:t>återhämtnings</w:t>
            </w:r>
            <w:r w:rsidRPr="00997379">
              <w:rPr>
                <w:i/>
              </w:rPr>
              <w:softHyphen/>
              <w:t xml:space="preserve">plan enligt 18 kap. 4 </w:t>
            </w:r>
            <w:r>
              <w:rPr>
                <w:i/>
              </w:rPr>
              <w:t>§ 1 eller för att vidta åt</w:t>
            </w:r>
            <w:r>
              <w:rPr>
                <w:i/>
              </w:rPr>
              <w:softHyphen/>
            </w:r>
            <w:r>
              <w:rPr>
                <w:i/>
              </w:rPr>
              <w:lastRenderedPageBreak/>
              <w:t>gärder enligt en åtgärdsplan enligt 18 kap. 4 § 2 eller</w:t>
            </w:r>
            <w:r w:rsidRPr="00997379">
              <w:rPr>
                <w:i/>
              </w:rPr>
              <w:t xml:space="preserve"> 5 §, eller </w:t>
            </w:r>
          </w:p>
          <w:p w14:paraId="6C92399D" w14:textId="77777777" w:rsidR="00016681" w:rsidRPr="00997379" w:rsidRDefault="00016681" w:rsidP="002C6F01">
            <w:pPr>
              <w:pStyle w:val="Brdtextmedindrag"/>
              <w:rPr>
                <w:i/>
              </w:rPr>
            </w:pPr>
            <w:r w:rsidRPr="00997379">
              <w:rPr>
                <w:i/>
              </w:rPr>
              <w:t>3</w:t>
            </w:r>
            <w:r>
              <w:rPr>
                <w:i/>
              </w:rPr>
              <w:t>.</w:t>
            </w:r>
            <w:r w:rsidRPr="00997379">
              <w:rPr>
                <w:i/>
              </w:rPr>
              <w:t xml:space="preserve"> betydande sanktioner eller exceptionella åtgärder som </w:t>
            </w:r>
            <w:r>
              <w:rPr>
                <w:i/>
              </w:rPr>
              <w:t xml:space="preserve">ska </w:t>
            </w:r>
            <w:r w:rsidRPr="00997379">
              <w:rPr>
                <w:i/>
              </w:rPr>
              <w:t>vidtas</w:t>
            </w:r>
            <w:r>
              <w:rPr>
                <w:i/>
              </w:rPr>
              <w:t>.</w:t>
            </w:r>
          </w:p>
        </w:tc>
      </w:tr>
      <w:tr w:rsidR="00016681" w14:paraId="1E1C1C69" w14:textId="77777777" w:rsidTr="002C6F01">
        <w:tc>
          <w:tcPr>
            <w:tcW w:w="2500" w:type="pct"/>
            <w:shd w:val="clear" w:color="auto" w:fill="auto"/>
            <w:tcMar>
              <w:left w:w="0" w:type="dxa"/>
            </w:tcMar>
          </w:tcPr>
          <w:p w14:paraId="1A2C85CF" w14:textId="77777777" w:rsidR="00016681" w:rsidRDefault="00016681" w:rsidP="002C6F01">
            <w:pPr>
              <w:pStyle w:val="Brdtextmedindrag"/>
            </w:pPr>
          </w:p>
        </w:tc>
        <w:tc>
          <w:tcPr>
            <w:tcW w:w="2500" w:type="pct"/>
            <w:shd w:val="clear" w:color="auto" w:fill="auto"/>
            <w:tcMar>
              <w:right w:w="0" w:type="dxa"/>
            </w:tcMar>
          </w:tcPr>
          <w:p w14:paraId="39160DCC" w14:textId="77777777" w:rsidR="00016681" w:rsidRPr="00997379" w:rsidRDefault="00016681" w:rsidP="002C6F01">
            <w:pPr>
              <w:pStyle w:val="Brdtextmedindrag"/>
              <w:rPr>
                <w:i/>
              </w:rPr>
            </w:pPr>
            <w:r>
              <w:rPr>
                <w:i/>
              </w:rPr>
              <w:t>Om Finansinspektionen inte är grupptillsynsmyndighet, ska s</w:t>
            </w:r>
            <w:r w:rsidRPr="00997379">
              <w:rPr>
                <w:i/>
              </w:rPr>
              <w:t>am</w:t>
            </w:r>
            <w:r>
              <w:rPr>
                <w:i/>
              </w:rPr>
              <w:softHyphen/>
            </w:r>
            <w:r w:rsidRPr="00997379">
              <w:rPr>
                <w:i/>
              </w:rPr>
              <w:t>råd ske med grupp</w:t>
            </w:r>
            <w:r>
              <w:rPr>
                <w:i/>
              </w:rPr>
              <w:softHyphen/>
            </w:r>
            <w:r w:rsidRPr="00997379">
              <w:rPr>
                <w:i/>
              </w:rPr>
              <w:t>tillsyns</w:t>
            </w:r>
            <w:r>
              <w:rPr>
                <w:i/>
              </w:rPr>
              <w:softHyphen/>
            </w:r>
            <w:r w:rsidRPr="00997379">
              <w:rPr>
                <w:i/>
              </w:rPr>
              <w:t xml:space="preserve">myndigheten </w:t>
            </w:r>
            <w:r>
              <w:rPr>
                <w:i/>
              </w:rPr>
              <w:t>innan inspektionen fattar sådana</w:t>
            </w:r>
            <w:r w:rsidRPr="00997379">
              <w:rPr>
                <w:i/>
              </w:rPr>
              <w:t xml:space="preserve"> beslut som avses i första stycket 2 och 3.</w:t>
            </w:r>
          </w:p>
        </w:tc>
      </w:tr>
      <w:tr w:rsidR="00016681" w14:paraId="49E5153B" w14:textId="77777777" w:rsidTr="002C6F01">
        <w:tc>
          <w:tcPr>
            <w:tcW w:w="2500" w:type="pct"/>
            <w:shd w:val="clear" w:color="auto" w:fill="auto"/>
            <w:tcMar>
              <w:left w:w="0" w:type="dxa"/>
            </w:tcMar>
          </w:tcPr>
          <w:p w14:paraId="377A9EB1" w14:textId="77777777" w:rsidR="00016681" w:rsidRDefault="00016681" w:rsidP="002C6F01">
            <w:pPr>
              <w:pStyle w:val="Brdtextmedindrag"/>
            </w:pPr>
          </w:p>
        </w:tc>
        <w:tc>
          <w:tcPr>
            <w:tcW w:w="2500" w:type="pct"/>
            <w:shd w:val="clear" w:color="auto" w:fill="auto"/>
            <w:tcMar>
              <w:right w:w="0" w:type="dxa"/>
            </w:tcMar>
          </w:tcPr>
          <w:p w14:paraId="7626CF21" w14:textId="77777777" w:rsidR="00016681" w:rsidRPr="00997379" w:rsidRDefault="00016681" w:rsidP="002C6F01">
            <w:pPr>
              <w:pStyle w:val="Brdtextmedindrag"/>
              <w:rPr>
                <w:i/>
              </w:rPr>
            </w:pPr>
            <w:r w:rsidRPr="00997379">
              <w:rPr>
                <w:i/>
              </w:rPr>
              <w:t xml:space="preserve">Finansinspektionen ska också samråda med </w:t>
            </w:r>
            <w:r>
              <w:rPr>
                <w:i/>
              </w:rPr>
              <w:t>en</w:t>
            </w:r>
            <w:r w:rsidRPr="00997379">
              <w:rPr>
                <w:i/>
              </w:rPr>
              <w:t xml:space="preserve"> behörig myn</w:t>
            </w:r>
            <w:r>
              <w:rPr>
                <w:i/>
              </w:rPr>
              <w:softHyphen/>
            </w:r>
            <w:r w:rsidRPr="00997379">
              <w:rPr>
                <w:i/>
              </w:rPr>
              <w:t xml:space="preserve">dighet </w:t>
            </w:r>
            <w:r>
              <w:rPr>
                <w:i/>
              </w:rPr>
              <w:t>innan</w:t>
            </w:r>
            <w:r w:rsidRPr="00997379">
              <w:rPr>
                <w:i/>
              </w:rPr>
              <w:t xml:space="preserve"> </w:t>
            </w:r>
            <w:r>
              <w:rPr>
                <w:i/>
              </w:rPr>
              <w:t>inspektionen</w:t>
            </w:r>
            <w:r w:rsidRPr="00997379">
              <w:rPr>
                <w:i/>
              </w:rPr>
              <w:t xml:space="preserve"> fattar ett beslut som bygger på information från </w:t>
            </w:r>
            <w:r>
              <w:rPr>
                <w:i/>
              </w:rPr>
              <w:t xml:space="preserve">den </w:t>
            </w:r>
            <w:r w:rsidRPr="00997379">
              <w:rPr>
                <w:i/>
              </w:rPr>
              <w:t>behörig</w:t>
            </w:r>
            <w:r>
              <w:rPr>
                <w:i/>
              </w:rPr>
              <w:t>a</w:t>
            </w:r>
            <w:r w:rsidRPr="00997379">
              <w:rPr>
                <w:i/>
              </w:rPr>
              <w:t xml:space="preserve"> myndighet</w:t>
            </w:r>
            <w:r>
              <w:rPr>
                <w:i/>
              </w:rPr>
              <w:t>en</w:t>
            </w:r>
            <w:r w:rsidRPr="00997379">
              <w:rPr>
                <w:i/>
              </w:rPr>
              <w:t>.</w:t>
            </w:r>
          </w:p>
        </w:tc>
      </w:tr>
      <w:tr w:rsidR="00016681" w14:paraId="5E26564C" w14:textId="77777777" w:rsidTr="002C6F01">
        <w:tc>
          <w:tcPr>
            <w:tcW w:w="2500" w:type="pct"/>
            <w:shd w:val="clear" w:color="auto" w:fill="auto"/>
            <w:tcMar>
              <w:left w:w="0" w:type="dxa"/>
            </w:tcMar>
          </w:tcPr>
          <w:p w14:paraId="746C562A" w14:textId="77777777" w:rsidR="00016681" w:rsidRDefault="00016681" w:rsidP="002C6F01">
            <w:pPr>
              <w:pStyle w:val="Brdtextmedindrag"/>
            </w:pPr>
          </w:p>
        </w:tc>
        <w:tc>
          <w:tcPr>
            <w:tcW w:w="2500" w:type="pct"/>
            <w:shd w:val="clear" w:color="auto" w:fill="auto"/>
            <w:tcMar>
              <w:right w:w="0" w:type="dxa"/>
            </w:tcMar>
          </w:tcPr>
          <w:p w14:paraId="7B329260" w14:textId="6FFD17F8" w:rsidR="00016681" w:rsidRPr="00574282" w:rsidRDefault="00016681" w:rsidP="002C6F01">
            <w:pPr>
              <w:pStyle w:val="Brdtextmedindrag"/>
              <w:rPr>
                <w:i/>
              </w:rPr>
            </w:pPr>
            <w:r w:rsidRPr="00997379">
              <w:rPr>
                <w:i/>
              </w:rPr>
              <w:t xml:space="preserve">Samråd </w:t>
            </w:r>
            <w:r>
              <w:rPr>
                <w:i/>
              </w:rPr>
              <w:t>enligt första–tredje styckena</w:t>
            </w:r>
            <w:r w:rsidRPr="00997379">
              <w:rPr>
                <w:i/>
              </w:rPr>
              <w:t xml:space="preserve"> behöver inte ske om ett beslut är brådskande eller om </w:t>
            </w:r>
            <w:r>
              <w:rPr>
                <w:i/>
              </w:rPr>
              <w:t>samrådet</w:t>
            </w:r>
            <w:r w:rsidRPr="00997379">
              <w:rPr>
                <w:i/>
              </w:rPr>
              <w:t xml:space="preserve"> kan äventyra beslutets effekt. I så</w:t>
            </w:r>
            <w:r>
              <w:rPr>
                <w:i/>
              </w:rPr>
              <w:t xml:space="preserve"> </w:t>
            </w:r>
            <w:r w:rsidRPr="00997379">
              <w:rPr>
                <w:i/>
              </w:rPr>
              <w:t>fall ska Finans</w:t>
            </w:r>
            <w:r>
              <w:rPr>
                <w:i/>
              </w:rPr>
              <w:softHyphen/>
            </w:r>
            <w:r w:rsidRPr="00997379">
              <w:rPr>
                <w:i/>
              </w:rPr>
              <w:t>inspek</w:t>
            </w:r>
            <w:r w:rsidR="00534B15">
              <w:rPr>
                <w:i/>
              </w:rPr>
              <w:softHyphen/>
            </w:r>
            <w:r w:rsidRPr="00997379">
              <w:rPr>
                <w:i/>
              </w:rPr>
              <w:t>tionen utan dröjsmål under</w:t>
            </w:r>
            <w:r>
              <w:rPr>
                <w:i/>
              </w:rPr>
              <w:softHyphen/>
            </w:r>
            <w:r w:rsidRPr="00997379">
              <w:rPr>
                <w:i/>
              </w:rPr>
              <w:t xml:space="preserve">rätta </w:t>
            </w:r>
            <w:r>
              <w:rPr>
                <w:i/>
              </w:rPr>
              <w:t xml:space="preserve">de </w:t>
            </w:r>
            <w:r w:rsidRPr="00997379">
              <w:rPr>
                <w:i/>
              </w:rPr>
              <w:t>berörda behöriga myndig</w:t>
            </w:r>
            <w:r>
              <w:rPr>
                <w:i/>
              </w:rPr>
              <w:softHyphen/>
            </w:r>
            <w:r w:rsidRPr="00997379">
              <w:rPr>
                <w:i/>
              </w:rPr>
              <w:t>heter</w:t>
            </w:r>
            <w:r>
              <w:rPr>
                <w:i/>
              </w:rPr>
              <w:t>na</w:t>
            </w:r>
            <w:r w:rsidRPr="00997379">
              <w:rPr>
                <w:i/>
              </w:rPr>
              <w:t xml:space="preserve"> om beslutet.</w:t>
            </w:r>
          </w:p>
        </w:tc>
      </w:tr>
      <w:tr w:rsidR="00016681" w14:paraId="0D482965" w14:textId="77777777" w:rsidTr="002C6F01">
        <w:tc>
          <w:tcPr>
            <w:tcW w:w="2500" w:type="pct"/>
            <w:shd w:val="clear" w:color="auto" w:fill="auto"/>
            <w:tcMar>
              <w:left w:w="0" w:type="dxa"/>
            </w:tcMar>
          </w:tcPr>
          <w:p w14:paraId="7FC99153" w14:textId="77777777" w:rsidR="00016681" w:rsidRDefault="00016681" w:rsidP="002C6F01">
            <w:pPr>
              <w:pStyle w:val="Brdtextmedindrag"/>
            </w:pPr>
          </w:p>
        </w:tc>
        <w:tc>
          <w:tcPr>
            <w:tcW w:w="2500" w:type="pct"/>
            <w:shd w:val="clear" w:color="auto" w:fill="auto"/>
            <w:tcMar>
              <w:right w:w="0" w:type="dxa"/>
            </w:tcMar>
          </w:tcPr>
          <w:p w14:paraId="72D916AF" w14:textId="77777777" w:rsidR="00016681" w:rsidRPr="00997379" w:rsidRDefault="00016681" w:rsidP="002C6F01">
            <w:pPr>
              <w:pStyle w:val="Brdtextmedindrag"/>
              <w:rPr>
                <w:i/>
              </w:rPr>
            </w:pPr>
          </w:p>
        </w:tc>
      </w:tr>
      <w:tr w:rsidR="00016681" w14:paraId="46390D72" w14:textId="77777777" w:rsidTr="002C6F01">
        <w:tc>
          <w:tcPr>
            <w:tcW w:w="2500" w:type="pct"/>
            <w:shd w:val="clear" w:color="auto" w:fill="auto"/>
            <w:tcMar>
              <w:left w:w="0" w:type="dxa"/>
            </w:tcMar>
          </w:tcPr>
          <w:p w14:paraId="2468B7DF" w14:textId="77777777" w:rsidR="00016681" w:rsidRDefault="00016681" w:rsidP="002C6F01">
            <w:pPr>
              <w:pStyle w:val="Brdtextmedindrag"/>
            </w:pPr>
          </w:p>
        </w:tc>
        <w:tc>
          <w:tcPr>
            <w:tcW w:w="2500" w:type="pct"/>
            <w:shd w:val="clear" w:color="auto" w:fill="auto"/>
            <w:tcMar>
              <w:right w:w="0" w:type="dxa"/>
            </w:tcMar>
          </w:tcPr>
          <w:p w14:paraId="6062B7FB" w14:textId="77777777" w:rsidR="00016681" w:rsidRPr="00985BC9" w:rsidRDefault="00016681" w:rsidP="00B363FD">
            <w:pPr>
              <w:pStyle w:val="Brdtextmedindrag"/>
              <w:ind w:firstLine="0"/>
              <w:jc w:val="left"/>
              <w:rPr>
                <w:i/>
                <w:u w:val="single"/>
              </w:rPr>
            </w:pPr>
            <w:r>
              <w:rPr>
                <w:i/>
                <w:u w:val="single"/>
              </w:rPr>
              <w:t>I</w:t>
            </w:r>
            <w:r w:rsidRPr="00985BC9">
              <w:rPr>
                <w:i/>
                <w:u w:val="single"/>
              </w:rPr>
              <w:t>n</w:t>
            </w:r>
            <w:r>
              <w:rPr>
                <w:i/>
                <w:u w:val="single"/>
              </w:rPr>
              <w:t>hämtande av in</w:t>
            </w:r>
            <w:r w:rsidRPr="00985BC9">
              <w:rPr>
                <w:i/>
                <w:u w:val="single"/>
              </w:rPr>
              <w:t xml:space="preserve">formation </w:t>
            </w:r>
            <w:r>
              <w:rPr>
                <w:i/>
                <w:u w:val="single"/>
              </w:rPr>
              <w:t>med hjälp av</w:t>
            </w:r>
            <w:r w:rsidRPr="00985BC9">
              <w:rPr>
                <w:i/>
                <w:u w:val="single"/>
              </w:rPr>
              <w:t xml:space="preserve"> </w:t>
            </w:r>
            <w:r>
              <w:rPr>
                <w:i/>
                <w:u w:val="single"/>
              </w:rPr>
              <w:t>en</w:t>
            </w:r>
            <w:r w:rsidRPr="00985BC9">
              <w:rPr>
                <w:i/>
                <w:u w:val="single"/>
              </w:rPr>
              <w:t xml:space="preserve"> </w:t>
            </w:r>
            <w:r>
              <w:rPr>
                <w:i/>
                <w:u w:val="single"/>
              </w:rPr>
              <w:t xml:space="preserve">behörig </w:t>
            </w:r>
            <w:r w:rsidRPr="00985BC9">
              <w:rPr>
                <w:i/>
                <w:u w:val="single"/>
              </w:rPr>
              <w:t>myndighet</w:t>
            </w:r>
          </w:p>
        </w:tc>
      </w:tr>
      <w:tr w:rsidR="00016681" w14:paraId="2C6B4FEE" w14:textId="77777777" w:rsidTr="002C6F01">
        <w:tc>
          <w:tcPr>
            <w:tcW w:w="2500" w:type="pct"/>
            <w:shd w:val="clear" w:color="auto" w:fill="auto"/>
            <w:tcMar>
              <w:left w:w="0" w:type="dxa"/>
            </w:tcMar>
          </w:tcPr>
          <w:p w14:paraId="15C5B285" w14:textId="77777777" w:rsidR="00016681" w:rsidRDefault="00016681" w:rsidP="002C6F01">
            <w:pPr>
              <w:pStyle w:val="Brdtextmedindrag"/>
            </w:pPr>
          </w:p>
        </w:tc>
        <w:tc>
          <w:tcPr>
            <w:tcW w:w="2500" w:type="pct"/>
            <w:shd w:val="clear" w:color="auto" w:fill="auto"/>
            <w:tcMar>
              <w:right w:w="0" w:type="dxa"/>
            </w:tcMar>
          </w:tcPr>
          <w:p w14:paraId="5C5E6591" w14:textId="77777777" w:rsidR="00016681" w:rsidRDefault="00016681" w:rsidP="002C6F01">
            <w:pPr>
              <w:pStyle w:val="Brdtextmedindrag"/>
              <w:ind w:firstLine="0"/>
              <w:rPr>
                <w:i/>
                <w:u w:val="single"/>
              </w:rPr>
            </w:pPr>
          </w:p>
        </w:tc>
      </w:tr>
      <w:tr w:rsidR="00016681" w14:paraId="48D0435D" w14:textId="77777777" w:rsidTr="002C6F01">
        <w:tc>
          <w:tcPr>
            <w:tcW w:w="2500" w:type="pct"/>
            <w:shd w:val="clear" w:color="auto" w:fill="auto"/>
            <w:tcMar>
              <w:left w:w="0" w:type="dxa"/>
            </w:tcMar>
          </w:tcPr>
          <w:p w14:paraId="2BE638A6" w14:textId="77777777" w:rsidR="00016681" w:rsidRDefault="00016681" w:rsidP="002C6F01">
            <w:pPr>
              <w:pStyle w:val="Brdtextmedindrag"/>
            </w:pPr>
          </w:p>
        </w:tc>
        <w:tc>
          <w:tcPr>
            <w:tcW w:w="2500" w:type="pct"/>
            <w:shd w:val="clear" w:color="auto" w:fill="auto"/>
            <w:tcMar>
              <w:right w:w="0" w:type="dxa"/>
            </w:tcMar>
          </w:tcPr>
          <w:p w14:paraId="3A181451" w14:textId="77777777" w:rsidR="00016681" w:rsidRPr="00985BC9" w:rsidRDefault="00016681" w:rsidP="002C6F01">
            <w:pPr>
              <w:pStyle w:val="Brdtext"/>
              <w:rPr>
                <w:i/>
                <w:u w:val="single"/>
              </w:rPr>
            </w:pPr>
            <w:r>
              <w:rPr>
                <w:i/>
              </w:rPr>
              <w:t>50 a </w:t>
            </w:r>
            <w:r w:rsidRPr="00574282">
              <w:rPr>
                <w:i/>
              </w:rPr>
              <w:t>§</w:t>
            </w:r>
            <w:r>
              <w:rPr>
                <w:i/>
              </w:rPr>
              <w:t> </w:t>
            </w:r>
          </w:p>
        </w:tc>
      </w:tr>
      <w:tr w:rsidR="00016681" w14:paraId="4CA067AE" w14:textId="77777777" w:rsidTr="002C6F01">
        <w:tc>
          <w:tcPr>
            <w:tcW w:w="2500" w:type="pct"/>
            <w:shd w:val="clear" w:color="auto" w:fill="auto"/>
            <w:tcMar>
              <w:left w:w="0" w:type="dxa"/>
            </w:tcMar>
          </w:tcPr>
          <w:p w14:paraId="78B51BC0" w14:textId="77777777" w:rsidR="00016681" w:rsidRDefault="00016681" w:rsidP="002C6F01">
            <w:pPr>
              <w:pStyle w:val="Brdtextmedindrag"/>
            </w:pPr>
          </w:p>
        </w:tc>
        <w:tc>
          <w:tcPr>
            <w:tcW w:w="2500" w:type="pct"/>
            <w:shd w:val="clear" w:color="auto" w:fill="auto"/>
            <w:tcMar>
              <w:right w:w="0" w:type="dxa"/>
            </w:tcMar>
          </w:tcPr>
          <w:p w14:paraId="56F69434" w14:textId="3283219D" w:rsidR="00016681" w:rsidRPr="00DA2942" w:rsidRDefault="00016681" w:rsidP="002C6F01">
            <w:pPr>
              <w:pStyle w:val="Brdtextmedindrag"/>
              <w:rPr>
                <w:i/>
              </w:rPr>
            </w:pPr>
            <w:r w:rsidRPr="00DA2942">
              <w:rPr>
                <w:i/>
              </w:rPr>
              <w:t xml:space="preserve">När Finansinspektionen är grupptillsynsmyndighet får </w:t>
            </w:r>
            <w:r>
              <w:rPr>
                <w:i/>
              </w:rPr>
              <w:t>in</w:t>
            </w:r>
            <w:r>
              <w:rPr>
                <w:i/>
              </w:rPr>
              <w:softHyphen/>
              <w:t>spek</w:t>
            </w:r>
            <w:r>
              <w:rPr>
                <w:i/>
              </w:rPr>
              <w:softHyphen/>
              <w:t>tionen</w:t>
            </w:r>
            <w:r w:rsidRPr="00DA2942">
              <w:rPr>
                <w:i/>
              </w:rPr>
              <w:t xml:space="preserve"> begära att en behörig myndig</w:t>
            </w:r>
            <w:r>
              <w:rPr>
                <w:i/>
              </w:rPr>
              <w:softHyphen/>
            </w:r>
            <w:r w:rsidRPr="00DA2942">
              <w:rPr>
                <w:i/>
              </w:rPr>
              <w:t>het</w:t>
            </w:r>
            <w:r>
              <w:rPr>
                <w:i/>
              </w:rPr>
              <w:t xml:space="preserve"> i ett annat land</w:t>
            </w:r>
            <w:r w:rsidRPr="00DA2942">
              <w:rPr>
                <w:i/>
              </w:rPr>
              <w:t xml:space="preserve"> inom EES</w:t>
            </w:r>
            <w:r>
              <w:rPr>
                <w:i/>
              </w:rPr>
              <w:t>,</w:t>
            </w:r>
            <w:r w:rsidRPr="00DA2942">
              <w:rPr>
                <w:i/>
              </w:rPr>
              <w:t xml:space="preserve"> </w:t>
            </w:r>
            <w:r>
              <w:rPr>
                <w:i/>
              </w:rPr>
              <w:t>från</w:t>
            </w:r>
            <w:r w:rsidRPr="00DA2942">
              <w:rPr>
                <w:i/>
              </w:rPr>
              <w:t xml:space="preserve"> ett moderföretag </w:t>
            </w:r>
            <w:r>
              <w:rPr>
                <w:i/>
              </w:rPr>
              <w:t xml:space="preserve">som </w:t>
            </w:r>
            <w:r w:rsidRPr="00DA2942">
              <w:rPr>
                <w:i/>
              </w:rPr>
              <w:t xml:space="preserve">har sitt </w:t>
            </w:r>
            <w:r>
              <w:rPr>
                <w:i/>
              </w:rPr>
              <w:t>huvud</w:t>
            </w:r>
            <w:r>
              <w:rPr>
                <w:i/>
              </w:rPr>
              <w:softHyphen/>
              <w:t>kontor i samma land som den myndigheten,</w:t>
            </w:r>
            <w:r w:rsidRPr="00DA2942">
              <w:rPr>
                <w:i/>
              </w:rPr>
              <w:t xml:space="preserve"> </w:t>
            </w:r>
            <w:r>
              <w:rPr>
                <w:i/>
              </w:rPr>
              <w:t>inhämtar</w:t>
            </w:r>
            <w:r w:rsidRPr="00DA2942">
              <w:rPr>
                <w:i/>
              </w:rPr>
              <w:t xml:space="preserve"> infor</w:t>
            </w:r>
            <w:r>
              <w:rPr>
                <w:i/>
              </w:rPr>
              <w:softHyphen/>
            </w:r>
            <w:r w:rsidRPr="00DA2942">
              <w:rPr>
                <w:i/>
              </w:rPr>
              <w:t xml:space="preserve">mation som </w:t>
            </w:r>
            <w:r>
              <w:rPr>
                <w:i/>
              </w:rPr>
              <w:t>rör grupptillsyns</w:t>
            </w:r>
            <w:r>
              <w:rPr>
                <w:i/>
              </w:rPr>
              <w:softHyphen/>
              <w:t>myndighetens uppgifter</w:t>
            </w:r>
            <w:r w:rsidRPr="00DA2942">
              <w:rPr>
                <w:i/>
              </w:rPr>
              <w:t xml:space="preserve"> och vidare</w:t>
            </w:r>
            <w:r>
              <w:rPr>
                <w:i/>
              </w:rPr>
              <w:softHyphen/>
            </w:r>
            <w:r w:rsidRPr="00DA2942">
              <w:rPr>
                <w:i/>
              </w:rPr>
              <w:t>befordrar information</w:t>
            </w:r>
            <w:r>
              <w:rPr>
                <w:i/>
              </w:rPr>
              <w:t>en</w:t>
            </w:r>
            <w:r w:rsidRPr="00DA2942">
              <w:rPr>
                <w:i/>
              </w:rPr>
              <w:t xml:space="preserve"> till in</w:t>
            </w:r>
            <w:r>
              <w:rPr>
                <w:i/>
              </w:rPr>
              <w:softHyphen/>
            </w:r>
            <w:r w:rsidRPr="00DA2942">
              <w:rPr>
                <w:i/>
              </w:rPr>
              <w:t>spek</w:t>
            </w:r>
            <w:r>
              <w:rPr>
                <w:i/>
              </w:rPr>
              <w:softHyphen/>
            </w:r>
            <w:r w:rsidRPr="00DA2942">
              <w:rPr>
                <w:i/>
              </w:rPr>
              <w:t>tionen.</w:t>
            </w:r>
          </w:p>
        </w:tc>
      </w:tr>
      <w:tr w:rsidR="00016681" w14:paraId="0F15FC6B" w14:textId="77777777" w:rsidTr="002C6F01">
        <w:tc>
          <w:tcPr>
            <w:tcW w:w="2500" w:type="pct"/>
            <w:shd w:val="clear" w:color="auto" w:fill="auto"/>
            <w:tcMar>
              <w:left w:w="0" w:type="dxa"/>
            </w:tcMar>
          </w:tcPr>
          <w:p w14:paraId="40B6616B" w14:textId="77777777" w:rsidR="00016681" w:rsidRDefault="00016681" w:rsidP="002C6F01">
            <w:pPr>
              <w:pStyle w:val="Brdtextmedindrag"/>
            </w:pPr>
          </w:p>
        </w:tc>
        <w:tc>
          <w:tcPr>
            <w:tcW w:w="2500" w:type="pct"/>
            <w:shd w:val="clear" w:color="auto" w:fill="auto"/>
            <w:tcMar>
              <w:right w:w="0" w:type="dxa"/>
            </w:tcMar>
          </w:tcPr>
          <w:p w14:paraId="2FC40C3B" w14:textId="77777777" w:rsidR="00016681" w:rsidRPr="00DA2942" w:rsidRDefault="00016681" w:rsidP="002C6F01">
            <w:pPr>
              <w:pStyle w:val="Brdtextmedindrag"/>
              <w:rPr>
                <w:i/>
              </w:rPr>
            </w:pPr>
            <w:r w:rsidRPr="00DA2942">
              <w:rPr>
                <w:i/>
              </w:rPr>
              <w:t>Om Finansinspektionen</w:t>
            </w:r>
            <w:r>
              <w:rPr>
                <w:i/>
              </w:rPr>
              <w:t>,</w:t>
            </w:r>
            <w:r w:rsidRPr="00DA2942">
              <w:rPr>
                <w:i/>
              </w:rPr>
              <w:t xml:space="preserve"> när </w:t>
            </w:r>
            <w:r>
              <w:rPr>
                <w:i/>
              </w:rPr>
              <w:t>inspektionen</w:t>
            </w:r>
            <w:r w:rsidRPr="00DA2942">
              <w:rPr>
                <w:i/>
              </w:rPr>
              <w:t xml:space="preserve"> är grupptillsyns</w:t>
            </w:r>
            <w:r>
              <w:rPr>
                <w:i/>
              </w:rPr>
              <w:softHyphen/>
            </w:r>
            <w:r w:rsidRPr="00DA2942">
              <w:rPr>
                <w:i/>
              </w:rPr>
              <w:t>myn</w:t>
            </w:r>
            <w:r>
              <w:rPr>
                <w:i/>
              </w:rPr>
              <w:softHyphen/>
            </w:r>
            <w:r w:rsidRPr="00DA2942">
              <w:rPr>
                <w:i/>
              </w:rPr>
              <w:t>dighet</w:t>
            </w:r>
            <w:r>
              <w:rPr>
                <w:i/>
              </w:rPr>
              <w:t>,</w:t>
            </w:r>
            <w:r w:rsidRPr="00DA2942">
              <w:rPr>
                <w:i/>
              </w:rPr>
              <w:t xml:space="preserve"> behöver sådan information som avses i artikel 254.2 i Solvens</w:t>
            </w:r>
            <w:r>
              <w:rPr>
                <w:i/>
              </w:rPr>
              <w:t> </w:t>
            </w:r>
            <w:r w:rsidRPr="00DA2942">
              <w:rPr>
                <w:i/>
              </w:rPr>
              <w:t xml:space="preserve">II-direktivet och </w:t>
            </w:r>
            <w:r>
              <w:rPr>
                <w:i/>
              </w:rPr>
              <w:t>den infor</w:t>
            </w:r>
            <w:r>
              <w:rPr>
                <w:i/>
              </w:rPr>
              <w:softHyphen/>
              <w:t>mationen</w:t>
            </w:r>
            <w:r w:rsidRPr="00DA2942">
              <w:rPr>
                <w:i/>
              </w:rPr>
              <w:t xml:space="preserve"> redan har lämnats till en behörig myndighet, ska </w:t>
            </w:r>
            <w:r>
              <w:rPr>
                <w:i/>
              </w:rPr>
              <w:t>inspek</w:t>
            </w:r>
            <w:r>
              <w:rPr>
                <w:i/>
              </w:rPr>
              <w:softHyphen/>
              <w:t>tionen</w:t>
            </w:r>
            <w:r w:rsidRPr="00DA2942">
              <w:rPr>
                <w:i/>
              </w:rPr>
              <w:t xml:space="preserve"> begära </w:t>
            </w:r>
            <w:r>
              <w:rPr>
                <w:i/>
              </w:rPr>
              <w:t xml:space="preserve">att få </w:t>
            </w:r>
            <w:r w:rsidRPr="00DA2942">
              <w:rPr>
                <w:i/>
              </w:rPr>
              <w:t>informationen från den myndigheten.</w:t>
            </w:r>
          </w:p>
        </w:tc>
      </w:tr>
    </w:tbl>
    <w:p w14:paraId="01F50EDC" w14:textId="5B8F5D17" w:rsidR="007F3231" w:rsidRDefault="007F3231" w:rsidP="00364A63">
      <w:pPr>
        <w:pStyle w:val="Brdtext"/>
        <w:jc w:val="center"/>
      </w:pPr>
      <w:r>
        <w:lastRenderedPageBreak/>
        <w:t>63 §</w:t>
      </w:r>
      <w:r w:rsidR="00696EE6">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7F3231" w14:paraId="66048408" w14:textId="77777777" w:rsidTr="003F6CBA">
        <w:tc>
          <w:tcPr>
            <w:tcW w:w="2500" w:type="pct"/>
            <w:shd w:val="clear" w:color="auto" w:fill="auto"/>
            <w:tcMar>
              <w:left w:w="0" w:type="dxa"/>
            </w:tcMar>
          </w:tcPr>
          <w:p w14:paraId="3147B197" w14:textId="0920AD20" w:rsidR="007F3231" w:rsidRDefault="007F3231" w:rsidP="00964033">
            <w:pPr>
              <w:pStyle w:val="Brdtextmedindrag"/>
            </w:pPr>
            <w:r>
              <w:t xml:space="preserve">Ett </w:t>
            </w:r>
            <w:proofErr w:type="spellStart"/>
            <w:r>
              <w:t>försäkringsholdingföretag</w:t>
            </w:r>
            <w:proofErr w:type="spellEnd"/>
            <w:r>
              <w:t xml:space="preserve"> eller ett blandat finansiellt </w:t>
            </w:r>
            <w:proofErr w:type="spellStart"/>
            <w:r>
              <w:t>holding</w:t>
            </w:r>
            <w:r>
              <w:softHyphen/>
              <w:t>företag</w:t>
            </w:r>
            <w:proofErr w:type="spellEnd"/>
            <w:r>
              <w:t xml:space="preserve"> ska säkerställa att de som avses ingå i styrelsen för företaget eller vara verkställande direktör i det, eller vara ersättare för någon av dem uppfyller de krav som anges i 2 kap. 4 § 4.</w:t>
            </w:r>
          </w:p>
        </w:tc>
        <w:tc>
          <w:tcPr>
            <w:tcW w:w="2500" w:type="pct"/>
            <w:shd w:val="clear" w:color="auto" w:fill="auto"/>
            <w:tcMar>
              <w:right w:w="0" w:type="dxa"/>
            </w:tcMar>
          </w:tcPr>
          <w:p w14:paraId="2674B305" w14:textId="459E6284" w:rsidR="007F3231" w:rsidRDefault="007F3231" w:rsidP="00364A63">
            <w:pPr>
              <w:pStyle w:val="Brdtextmedindrag"/>
            </w:pPr>
            <w:r>
              <w:t xml:space="preserve">Ett </w:t>
            </w:r>
            <w:proofErr w:type="spellStart"/>
            <w:r>
              <w:t>försäkringsholdingföretag</w:t>
            </w:r>
            <w:proofErr w:type="spellEnd"/>
            <w:r>
              <w:t xml:space="preserve"> eller ett blandat finansiellt </w:t>
            </w:r>
            <w:proofErr w:type="spellStart"/>
            <w:r>
              <w:t>holding</w:t>
            </w:r>
            <w:r>
              <w:softHyphen/>
              <w:t>företag</w:t>
            </w:r>
            <w:proofErr w:type="spellEnd"/>
            <w:r>
              <w:t xml:space="preserve"> ska säkerställa att de som avses ingå i styrelsen för företaget eller vara verkställande direktör i det, eller vara ersättare för någon av dem uppfyller de krav som anges i 2 kap. 4 § </w:t>
            </w:r>
            <w:r>
              <w:rPr>
                <w:i/>
                <w:iCs/>
              </w:rPr>
              <w:t xml:space="preserve">första stycket </w:t>
            </w:r>
            <w:r>
              <w:t>4.</w:t>
            </w:r>
          </w:p>
        </w:tc>
      </w:tr>
    </w:tbl>
    <w:p w14:paraId="564A101B" w14:textId="648ADDAD" w:rsidR="007F3231" w:rsidRDefault="007F3231" w:rsidP="007F3231">
      <w:pPr>
        <w:pStyle w:val="Brdtextmedindrag"/>
      </w:pPr>
      <w:r>
        <w:t xml:space="preserve">Ett </w:t>
      </w:r>
      <w:proofErr w:type="spellStart"/>
      <w:r>
        <w:t>försäkringsholdingföretag</w:t>
      </w:r>
      <w:proofErr w:type="spellEnd"/>
      <w:r>
        <w:t xml:space="preserve"> eller ett blandat finansiellt </w:t>
      </w:r>
      <w:proofErr w:type="spellStart"/>
      <w:r>
        <w:t>holdingföretag</w:t>
      </w:r>
      <w:proofErr w:type="spellEnd"/>
      <w:r>
        <w:t xml:space="preserve"> ska snarast möjligt till Finansinspektionen anmäla ändringar av vilka som ingår i dess ledning enligt första stycket.</w:t>
      </w:r>
    </w:p>
    <w:p w14:paraId="3BD3ABFA" w14:textId="2D06164D" w:rsidR="007F3231" w:rsidRPr="007F3231" w:rsidRDefault="007F3231" w:rsidP="00504401">
      <w:pPr>
        <w:pStyle w:val="Brdtextmedindrag"/>
      </w:pPr>
      <w:r>
        <w:t xml:space="preserve">Ett </w:t>
      </w:r>
      <w:proofErr w:type="spellStart"/>
      <w:r>
        <w:t>försäkringsholdingföretag</w:t>
      </w:r>
      <w:proofErr w:type="spellEnd"/>
      <w:r>
        <w:t xml:space="preserve"> eller ett blandat finansiellt </w:t>
      </w:r>
      <w:proofErr w:type="spellStart"/>
      <w:r>
        <w:t>holdingföretag</w:t>
      </w:r>
      <w:proofErr w:type="spellEnd"/>
      <w:r>
        <w:t xml:space="preserve"> ska underrätta inspektionen om någon av de personer som avses i första stycket har ersatts på grund av att han eller hon inte längre uppfyller lämplighetskraven.</w:t>
      </w:r>
    </w:p>
    <w:p w14:paraId="59814533" w14:textId="663744C6" w:rsidR="00016681" w:rsidRPr="00811E52" w:rsidRDefault="00016681" w:rsidP="00016681">
      <w:pPr>
        <w:pStyle w:val="Slutstreck"/>
        <w:keepNext/>
      </w:pPr>
      <w:r w:rsidRPr="00811E52">
        <w:t>                      </w:t>
      </w:r>
    </w:p>
    <w:p w14:paraId="0FF69251" w14:textId="7303D3DE" w:rsidR="00016681" w:rsidRDefault="00016681" w:rsidP="009C61A6">
      <w:pPr>
        <w:pStyle w:val="Brdtextmedindrag"/>
      </w:pPr>
      <w:r>
        <w:t>Denna lag träder i kraft den 1 juli 2020.</w:t>
      </w:r>
    </w:p>
    <w:p w14:paraId="10B0725B" w14:textId="528C5736" w:rsidR="00016681" w:rsidRDefault="00016681" w:rsidP="009C61A6">
      <w:pPr>
        <w:pStyle w:val="Brdtextmedindrag"/>
      </w:pPr>
    </w:p>
    <w:p w14:paraId="09F3C27B" w14:textId="77777777" w:rsidR="00016681" w:rsidRDefault="00016681" w:rsidP="009C61A6">
      <w:pPr>
        <w:pStyle w:val="Brdtextmedindrag"/>
        <w:sectPr w:rsidR="00016681" w:rsidSect="00647F62">
          <w:headerReference w:type="even" r:id="rId47"/>
          <w:headerReference w:type="default" r:id="rId48"/>
          <w:footerReference w:type="even" r:id="rId49"/>
          <w:footerReference w:type="default" r:id="rId50"/>
          <w:footerReference w:type="first" r:id="rId51"/>
          <w:footnotePr>
            <w:numRestart w:val="eachSect"/>
          </w:footnotePr>
          <w:pgSz w:w="9356" w:h="13721" w:code="9"/>
          <w:pgMar w:top="794" w:right="2438" w:bottom="1191" w:left="1021" w:header="0" w:footer="709" w:gutter="0"/>
          <w:cols w:space="708"/>
          <w:docGrid w:linePitch="360"/>
        </w:sectPr>
      </w:pPr>
    </w:p>
    <w:p w14:paraId="42A8CCD1" w14:textId="77777777" w:rsidR="00016681" w:rsidRDefault="00016681" w:rsidP="00016681">
      <w:pPr>
        <w:pStyle w:val="Rubrik2"/>
        <w:spacing w:before="0"/>
      </w:pPr>
      <w:bookmarkStart w:id="47" w:name="_Toc36022900"/>
      <w:r>
        <w:lastRenderedPageBreak/>
        <w:t xml:space="preserve">Förslag till lag om ändring i </w:t>
      </w:r>
      <w:r w:rsidRPr="0066730F">
        <w:t>lagen</w:t>
      </w:r>
      <w:r>
        <w:t xml:space="preserve"> (2014:836) om näringsförbud</w:t>
      </w:r>
      <w:bookmarkEnd w:id="47"/>
    </w:p>
    <w:p w14:paraId="60C63A80" w14:textId="77777777" w:rsidR="00016681" w:rsidRDefault="00016681" w:rsidP="00016681">
      <w:pPr>
        <w:pStyle w:val="Brdtext"/>
      </w:pPr>
      <w:r>
        <w:t>Härigenom föreskrivs att 11 § lagen (2014:836) om näringsförbud ska ha följande lydelse.</w:t>
      </w:r>
    </w:p>
    <w:p w14:paraId="2FBF32C4" w14:textId="77777777" w:rsidR="00016681" w:rsidRDefault="00016681" w:rsidP="0001668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016681" w:rsidRPr="005B0E77" w14:paraId="0E5FD968" w14:textId="77777777" w:rsidTr="002C6F01">
        <w:tc>
          <w:tcPr>
            <w:tcW w:w="2500" w:type="pct"/>
            <w:shd w:val="clear" w:color="auto" w:fill="auto"/>
            <w:tcMar>
              <w:left w:w="0" w:type="dxa"/>
            </w:tcMar>
          </w:tcPr>
          <w:p w14:paraId="550B631E" w14:textId="77777777" w:rsidR="00016681" w:rsidRPr="005B0E77" w:rsidRDefault="00016681" w:rsidP="002C6F01">
            <w:pPr>
              <w:pStyle w:val="Brdtext"/>
              <w:rPr>
                <w:i/>
              </w:rPr>
            </w:pPr>
            <w:r>
              <w:rPr>
                <w:i/>
              </w:rPr>
              <w:t>Nuvarande l</w:t>
            </w:r>
            <w:r w:rsidRPr="005B0E77">
              <w:rPr>
                <w:i/>
              </w:rPr>
              <w:t>ydelse</w:t>
            </w:r>
          </w:p>
        </w:tc>
        <w:tc>
          <w:tcPr>
            <w:tcW w:w="2500" w:type="pct"/>
            <w:shd w:val="clear" w:color="auto" w:fill="auto"/>
            <w:tcMar>
              <w:right w:w="0" w:type="dxa"/>
            </w:tcMar>
          </w:tcPr>
          <w:p w14:paraId="30E64E8A" w14:textId="77777777" w:rsidR="00016681" w:rsidRPr="005B0E77" w:rsidRDefault="00016681" w:rsidP="002C6F01">
            <w:pPr>
              <w:pStyle w:val="Brdtext"/>
              <w:rPr>
                <w:i/>
              </w:rPr>
            </w:pPr>
            <w:r w:rsidRPr="005B0E77">
              <w:rPr>
                <w:i/>
              </w:rPr>
              <w:t>Föreslagen lydelse</w:t>
            </w:r>
          </w:p>
        </w:tc>
      </w:tr>
    </w:tbl>
    <w:p w14:paraId="0E241305" w14:textId="77777777" w:rsidR="00016681" w:rsidRDefault="00016681" w:rsidP="00016681">
      <w:pPr>
        <w:pStyle w:val="Brdtext"/>
        <w:spacing w:before="230"/>
        <w:jc w:val="center"/>
      </w:pPr>
      <w:r>
        <w:t>11 §</w:t>
      </w:r>
      <w:r>
        <w:rPr>
          <w:rStyle w:val="Fotnotsreferens"/>
        </w:rPr>
        <w:footnoteReference w:id="59"/>
      </w:r>
    </w:p>
    <w:p w14:paraId="18FA6F0D" w14:textId="77777777" w:rsidR="00016681" w:rsidRDefault="00016681" w:rsidP="00016681">
      <w:pPr>
        <w:pStyle w:val="Brdtextmedindrag"/>
      </w:pPr>
      <w:r>
        <w:t>Den som har näringsförbud får inte</w:t>
      </w:r>
    </w:p>
    <w:p w14:paraId="5A82FD18" w14:textId="77777777" w:rsidR="00016681" w:rsidRDefault="00016681" w:rsidP="00016681">
      <w:pPr>
        <w:pStyle w:val="Brdtextmedindrag"/>
      </w:pPr>
      <w:r>
        <w:t>1. driva näringsverksamhet,</w:t>
      </w:r>
    </w:p>
    <w:p w14:paraId="6E346479" w14:textId="77777777" w:rsidR="00016681" w:rsidRDefault="00016681" w:rsidP="00016681">
      <w:pPr>
        <w:pStyle w:val="Brdtextmedindrag"/>
      </w:pPr>
      <w:r>
        <w:t>2. faktiskt utöva ledningen av en näringsverksamhet eller av en sådan juridisk person som är bokföringspliktig även om den inte driver näring,</w:t>
      </w:r>
    </w:p>
    <w:p w14:paraId="6AFF5F3B" w14:textId="77777777" w:rsidR="00016681" w:rsidRDefault="00016681" w:rsidP="00016681">
      <w:pPr>
        <w:pStyle w:val="Brdtextmedindrag"/>
      </w:pPr>
      <w:r>
        <w:t>3. vara bolagsman i ett annat handelsbolag än ett kommanditbolag eller komplementär i ett kommanditbolag eller medlem i en europeisk ekonomisk intressegruppering med säte i Sverige,</w:t>
      </w:r>
    </w:p>
    <w:p w14:paraId="61F53C37" w14:textId="77777777" w:rsidR="00016681" w:rsidRDefault="00016681" w:rsidP="00016681">
      <w:pPr>
        <w:pStyle w:val="Brdtextmedindrag"/>
      </w:pPr>
      <w:r>
        <w:t>4. vara stiftare av ett aktiebolag eller en sparbank,</w:t>
      </w:r>
    </w:p>
    <w:p w14:paraId="1813E578" w14:textId="77777777" w:rsidR="00016681" w:rsidRDefault="00016681" w:rsidP="00016681">
      <w:pPr>
        <w:pStyle w:val="Brdtextmedindrag"/>
      </w:pPr>
      <w:r>
        <w:t xml:space="preserve">5. vara ledamot eller suppleant i styrelsen för </w:t>
      </w:r>
    </w:p>
    <w:p w14:paraId="4E56FE1D" w14:textId="77777777" w:rsidR="00016681" w:rsidRDefault="00016681" w:rsidP="00016681">
      <w:pPr>
        <w:pStyle w:val="Brdtextmedindrag"/>
      </w:pPr>
      <w:r>
        <w:t>– ett aktiebolag,</w:t>
      </w:r>
    </w:p>
    <w:p w14:paraId="7A5F9059" w14:textId="77777777" w:rsidR="00016681" w:rsidRDefault="00016681" w:rsidP="00016681">
      <w:pPr>
        <w:pStyle w:val="Brdtextmedindrag"/>
      </w:pPr>
      <w:r>
        <w:t>– en ekonomisk förening,</w:t>
      </w:r>
    </w:p>
    <w:p w14:paraId="3F31A32A" w14:textId="77777777" w:rsidR="00016681" w:rsidRDefault="00016681" w:rsidP="00016681">
      <w:pPr>
        <w:pStyle w:val="Brdtextmedindrag"/>
      </w:pPr>
      <w:r>
        <w:t>– en sparbank,</w:t>
      </w:r>
    </w:p>
    <w:p w14:paraId="6E4D4D69" w14:textId="77777777" w:rsidR="00016681" w:rsidRDefault="00016681" w:rsidP="00016681">
      <w:pPr>
        <w:pStyle w:val="Brdtextmedindrag"/>
      </w:pPr>
      <w:r>
        <w:t>– ett ömsesidigt försäkrings</w:t>
      </w:r>
      <w:r>
        <w:softHyphen/>
        <w:t xml:space="preserve">bolag </w:t>
      </w:r>
      <w:r w:rsidRPr="00C43DE1">
        <w:t>eller ett ömsesidigt tjänste</w:t>
      </w:r>
      <w:r w:rsidRPr="00C43DE1">
        <w:softHyphen/>
        <w:t>pensions</w:t>
      </w:r>
      <w:r>
        <w:softHyphen/>
      </w:r>
      <w:r w:rsidRPr="00C43DE1">
        <w:t>bolag</w:t>
      </w:r>
      <w:r>
        <w:t>,</w:t>
      </w:r>
    </w:p>
    <w:p w14:paraId="269F961B" w14:textId="77777777" w:rsidR="00016681" w:rsidRDefault="00016681" w:rsidP="00016681">
      <w:pPr>
        <w:pStyle w:val="Brdtextmedindrag"/>
      </w:pPr>
      <w:r>
        <w:t>– en försäkringsförening</w:t>
      </w:r>
      <w:r w:rsidRPr="00F63775">
        <w:t xml:space="preserve"> </w:t>
      </w:r>
      <w:r w:rsidRPr="00C43DE1">
        <w:t>eller en tjänstepensionsförening</w:t>
      </w:r>
      <w:r>
        <w:t>,</w:t>
      </w:r>
    </w:p>
    <w:p w14:paraId="534E3F15" w14:textId="77777777" w:rsidR="00016681" w:rsidRDefault="00016681" w:rsidP="00016681">
      <w:pPr>
        <w:pStyle w:val="Brdtextmedindrag"/>
      </w:pPr>
      <w:r>
        <w:t>– en europeisk ekonomisk intressegruppering med säte i Sverige,</w:t>
      </w:r>
    </w:p>
    <w:p w14:paraId="7BD6E816" w14:textId="77777777" w:rsidR="00016681" w:rsidRDefault="00016681" w:rsidP="00016681">
      <w:pPr>
        <w:pStyle w:val="Brdtextmedindrag"/>
      </w:pPr>
      <w:r>
        <w:t>– en pensionsstiftelse, eller</w:t>
      </w:r>
    </w:p>
    <w:p w14:paraId="7E927D90" w14:textId="77777777" w:rsidR="00016681" w:rsidRDefault="00016681" w:rsidP="00016681">
      <w:pPr>
        <w:pStyle w:val="Brdtextmedindrag"/>
      </w:pPr>
      <w:r>
        <w:t>– en sådan ideell förening eller stiftelse som driver närings</w:t>
      </w:r>
      <w:r>
        <w:softHyphen/>
        <w:t>verksamhet,</w:t>
      </w:r>
    </w:p>
    <w:p w14:paraId="54E7FAF7" w14:textId="77777777" w:rsidR="00016681" w:rsidRDefault="00016681" w:rsidP="00016681">
      <w:pPr>
        <w:pStyle w:val="Brdtextmedindrag"/>
      </w:pPr>
      <w:r>
        <w:t>6. vara ledamot eller suppleant i förvaltnings-, lednings- eller tillsyns</w:t>
      </w:r>
      <w:r>
        <w:softHyphen/>
        <w:t>organet för ett europabolag eller ett europakooperativ med säte i Sverige,</w:t>
      </w:r>
    </w:p>
    <w:p w14:paraId="6293C718" w14:textId="77777777" w:rsidR="00016681" w:rsidRDefault="00016681" w:rsidP="00016681">
      <w:pPr>
        <w:pStyle w:val="Brdtextmedindrag"/>
      </w:pPr>
      <w:r>
        <w:t>7. vara verkställande direktör eller vice verkställande direktör i</w:t>
      </w:r>
    </w:p>
    <w:p w14:paraId="5A49DD1A" w14:textId="77777777" w:rsidR="00016681" w:rsidRDefault="00016681" w:rsidP="00016681">
      <w:pPr>
        <w:pStyle w:val="Brdtextmedindrag"/>
      </w:pPr>
      <w:r>
        <w:t>– ett aktiebolag,</w:t>
      </w:r>
    </w:p>
    <w:p w14:paraId="5EB4122C" w14:textId="77777777" w:rsidR="00016681" w:rsidRDefault="00016681" w:rsidP="00016681">
      <w:pPr>
        <w:pStyle w:val="Brdtextmedindrag"/>
      </w:pPr>
      <w:r>
        <w:t>– en ekonomisk förening,</w:t>
      </w:r>
    </w:p>
    <w:p w14:paraId="3D2A191F" w14:textId="77777777" w:rsidR="00016681" w:rsidRPr="00761346" w:rsidRDefault="00016681" w:rsidP="00016681">
      <w:pPr>
        <w:pStyle w:val="Brdtextmedindrag"/>
      </w:pPr>
      <w:r>
        <w:t>– ett ömsesidigt försäkrings</w:t>
      </w:r>
      <w:r>
        <w:softHyphen/>
        <w:t xml:space="preserve">bolag </w:t>
      </w:r>
      <w:r w:rsidRPr="00C43DE1">
        <w:t>eller ett ömsesidigt tjänste</w:t>
      </w:r>
      <w:r w:rsidRPr="00C43DE1">
        <w:softHyphen/>
        <w:t>pensions</w:t>
      </w:r>
      <w:r>
        <w:softHyphen/>
      </w:r>
      <w:r w:rsidRPr="00C43DE1">
        <w:t>bolag</w:t>
      </w:r>
      <w:r>
        <w:t>,</w:t>
      </w:r>
    </w:p>
    <w:tbl>
      <w:tblPr>
        <w:tblW w:w="5000" w:type="pct"/>
        <w:tblCellMar>
          <w:left w:w="125" w:type="dxa"/>
          <w:right w:w="125" w:type="dxa"/>
        </w:tblCellMar>
        <w:tblLook w:val="0000" w:firstRow="0" w:lastRow="0" w:firstColumn="0" w:lastColumn="0" w:noHBand="0" w:noVBand="0"/>
      </w:tblPr>
      <w:tblGrid>
        <w:gridCol w:w="2948"/>
        <w:gridCol w:w="2949"/>
      </w:tblGrid>
      <w:tr w:rsidR="00016681" w14:paraId="51337E01" w14:textId="77777777" w:rsidTr="002C6F01">
        <w:tc>
          <w:tcPr>
            <w:tcW w:w="2500" w:type="pct"/>
            <w:shd w:val="clear" w:color="auto" w:fill="auto"/>
            <w:tcMar>
              <w:left w:w="0" w:type="dxa"/>
            </w:tcMar>
          </w:tcPr>
          <w:p w14:paraId="13128CC3" w14:textId="77777777" w:rsidR="00016681" w:rsidRDefault="00016681" w:rsidP="002C6F01">
            <w:pPr>
              <w:pStyle w:val="Brdtextmedindrag"/>
            </w:pPr>
          </w:p>
        </w:tc>
        <w:tc>
          <w:tcPr>
            <w:tcW w:w="2500" w:type="pct"/>
            <w:shd w:val="clear" w:color="auto" w:fill="auto"/>
            <w:tcMar>
              <w:right w:w="0" w:type="dxa"/>
            </w:tcMar>
          </w:tcPr>
          <w:p w14:paraId="49AEC7CA" w14:textId="77777777" w:rsidR="00016681" w:rsidRDefault="00016681" w:rsidP="002C6F01">
            <w:pPr>
              <w:pStyle w:val="Brdtextmedindrag"/>
            </w:pPr>
            <w:r>
              <w:t>– </w:t>
            </w:r>
            <w:r>
              <w:rPr>
                <w:i/>
              </w:rPr>
              <w:t>en försäkringsförening eller en tjänstepensionsförening,</w:t>
            </w:r>
          </w:p>
        </w:tc>
      </w:tr>
    </w:tbl>
    <w:p w14:paraId="3F75BC3D" w14:textId="77777777" w:rsidR="00016681" w:rsidRDefault="00016681" w:rsidP="00016681">
      <w:pPr>
        <w:pStyle w:val="Brdtextmedindrag"/>
      </w:pPr>
      <w:r>
        <w:t>– ett europabolag eller ett europakooperativ med säte i Sverige,</w:t>
      </w:r>
    </w:p>
    <w:p w14:paraId="22C33BC4" w14:textId="77777777" w:rsidR="00016681" w:rsidRDefault="00016681" w:rsidP="00016681">
      <w:pPr>
        <w:pStyle w:val="Brdtextmedindrag"/>
      </w:pPr>
      <w:r>
        <w:t>– en sparbank,</w:t>
      </w:r>
    </w:p>
    <w:p w14:paraId="36D88C3F" w14:textId="77777777" w:rsidR="00016681" w:rsidRDefault="00016681" w:rsidP="00016681">
      <w:pPr>
        <w:pStyle w:val="Brdtextmedindrag"/>
      </w:pPr>
      <w:r>
        <w:t>– en medlemsbank, eller</w:t>
      </w:r>
    </w:p>
    <w:p w14:paraId="2C890FA6" w14:textId="77777777" w:rsidR="00016681" w:rsidRDefault="00016681" w:rsidP="00016681">
      <w:pPr>
        <w:pStyle w:val="Brdtextmedindrag"/>
      </w:pPr>
      <w:r>
        <w:t xml:space="preserve">– en filial enligt lagen (1992:160) om utländska filialer </w:t>
      </w:r>
      <w:proofErr w:type="gramStart"/>
      <w:r>
        <w:t>m.m.</w:t>
      </w:r>
      <w:proofErr w:type="gramEnd"/>
      <w:r>
        <w:t>,</w:t>
      </w:r>
    </w:p>
    <w:p w14:paraId="212A2714" w14:textId="77777777" w:rsidR="00016681" w:rsidRDefault="00016681" w:rsidP="00016681">
      <w:pPr>
        <w:pStyle w:val="Brdtextmedindrag"/>
      </w:pPr>
      <w:r>
        <w:t xml:space="preserve">8. vara företagsledare i en europeisk ekonomisk intressegruppering med säte i Sverige eller föreståndare enligt 2 § andra stycket lagen om utländska filialer </w:t>
      </w:r>
      <w:proofErr w:type="gramStart"/>
      <w:r>
        <w:t>m.m.</w:t>
      </w:r>
      <w:proofErr w:type="gramEnd"/>
      <w:r>
        <w:t>,</w:t>
      </w:r>
    </w:p>
    <w:p w14:paraId="6929E096" w14:textId="77777777" w:rsidR="00016681" w:rsidRDefault="00016681" w:rsidP="00016681">
      <w:pPr>
        <w:pStyle w:val="Brdtextmedindrag"/>
      </w:pPr>
      <w:r>
        <w:t>9. vara firmatecknare eller i annan egenskap vara ställföreträdare för en sådan juridisk person som anges i 3–5 eller vara firmatecknare för ett utländskt bankföretags filial,</w:t>
      </w:r>
    </w:p>
    <w:p w14:paraId="0699CEC9" w14:textId="77777777" w:rsidR="00016681" w:rsidRDefault="00016681" w:rsidP="00016681">
      <w:pPr>
        <w:pStyle w:val="Brdtextmedindrag"/>
      </w:pPr>
      <w:r>
        <w:lastRenderedPageBreak/>
        <w:t>10. äga så många aktier i ett aktiebolag eller ett europabolag med säte i Sverige att hans eller hennes andel av röstetalet för samtliga aktier i bolaget överstiger femtio procent,</w:t>
      </w:r>
    </w:p>
    <w:p w14:paraId="559EA4E6" w14:textId="77777777" w:rsidR="00016681" w:rsidRDefault="00016681" w:rsidP="00016681">
      <w:pPr>
        <w:pStyle w:val="Brdtextmedindrag"/>
      </w:pPr>
      <w:r>
        <w:t>11. inneha fullmakt att företräda en enskild näringsidkare i dennes näringsverksamhet eller en juridisk person som anges i 3–5,</w:t>
      </w:r>
    </w:p>
    <w:p w14:paraId="4228E804" w14:textId="77777777" w:rsidR="00016681" w:rsidRDefault="00016681" w:rsidP="00016681">
      <w:pPr>
        <w:pStyle w:val="Brdtextmedindrag"/>
      </w:pPr>
      <w:r>
        <w:t>12. vara anställd eller återkommande ta emot uppdrag i en närings</w:t>
      </w:r>
      <w:r>
        <w:softHyphen/>
        <w:t>verksamhet som drivs av en närstående till honom eller henne eller där en närstående har en sådan ställning som anges i 3 §, eller</w:t>
      </w:r>
    </w:p>
    <w:p w14:paraId="3659C0D6" w14:textId="77777777" w:rsidR="00016681" w:rsidRDefault="00016681" w:rsidP="00016681">
      <w:pPr>
        <w:pStyle w:val="Brdtextmedindrag"/>
      </w:pPr>
      <w:r>
        <w:t>13. vara anställd eller återkommande ta emot uppdrag i den närings</w:t>
      </w:r>
      <w:r>
        <w:softHyphen/>
        <w:t>verksamhet där han eller hon har åsidosatt sina skyldigheter.</w:t>
      </w:r>
    </w:p>
    <w:p w14:paraId="2C47B459" w14:textId="77777777" w:rsidR="00016681" w:rsidRPr="00811E52" w:rsidRDefault="00016681" w:rsidP="00016681">
      <w:pPr>
        <w:pStyle w:val="Slutstreck"/>
      </w:pPr>
      <w:r w:rsidRPr="00811E52">
        <w:t>                      </w:t>
      </w:r>
    </w:p>
    <w:p w14:paraId="55DE95AB" w14:textId="77777777" w:rsidR="00016681" w:rsidRDefault="00016681" w:rsidP="00016681">
      <w:pPr>
        <w:pStyle w:val="Brdtextmedindrag"/>
      </w:pPr>
      <w:r>
        <w:t>Denna lag träder i kraft den 1 juli 2020.</w:t>
      </w:r>
    </w:p>
    <w:p w14:paraId="6CFA93CC" w14:textId="3ECA7015" w:rsidR="00016681" w:rsidRDefault="00016681" w:rsidP="009C61A6">
      <w:pPr>
        <w:pStyle w:val="Brdtextmedindrag"/>
      </w:pPr>
    </w:p>
    <w:p w14:paraId="773AB203" w14:textId="0A042305" w:rsidR="00016681" w:rsidRDefault="00016681" w:rsidP="009C61A6">
      <w:pPr>
        <w:pStyle w:val="Brdtextmedindrag"/>
      </w:pPr>
    </w:p>
    <w:p w14:paraId="4BBE734B" w14:textId="77777777" w:rsidR="00016681" w:rsidRDefault="00016681" w:rsidP="009C61A6">
      <w:pPr>
        <w:pStyle w:val="Brdtextmedindrag"/>
        <w:sectPr w:rsidR="00016681" w:rsidSect="00647F62">
          <w:headerReference w:type="even" r:id="rId52"/>
          <w:headerReference w:type="default" r:id="rId53"/>
          <w:footerReference w:type="even" r:id="rId54"/>
          <w:footerReference w:type="default" r:id="rId55"/>
          <w:footerReference w:type="first" r:id="rId56"/>
          <w:footnotePr>
            <w:numRestart w:val="eachSect"/>
          </w:footnotePr>
          <w:pgSz w:w="9356" w:h="13721" w:code="9"/>
          <w:pgMar w:top="794" w:right="2438" w:bottom="1191" w:left="1021" w:header="0" w:footer="709" w:gutter="0"/>
          <w:cols w:space="708"/>
          <w:docGrid w:linePitch="360"/>
        </w:sectPr>
      </w:pPr>
    </w:p>
    <w:p w14:paraId="65D6C32B" w14:textId="77777777" w:rsidR="00621125" w:rsidRDefault="00621125" w:rsidP="00621125">
      <w:pPr>
        <w:pStyle w:val="Rubrik2"/>
        <w:spacing w:before="0"/>
      </w:pPr>
      <w:bookmarkStart w:id="48" w:name="_Toc36022901"/>
      <w:r>
        <w:lastRenderedPageBreak/>
        <w:t>Förslag till lag om ändring i l</w:t>
      </w:r>
      <w:r w:rsidRPr="00FF373C">
        <w:t>ag</w:t>
      </w:r>
      <w:r>
        <w:t>en (2019:742)</w:t>
      </w:r>
      <w:r w:rsidRPr="00FF373C">
        <w:t xml:space="preserve"> om tjänstepensionsföretag</w:t>
      </w:r>
      <w:bookmarkEnd w:id="48"/>
    </w:p>
    <w:p w14:paraId="7B0A2E85" w14:textId="77777777" w:rsidR="00621125" w:rsidRDefault="00621125" w:rsidP="00621125">
      <w:pPr>
        <w:pStyle w:val="Brdtext"/>
      </w:pPr>
      <w:r>
        <w:t>Härigenom föreskrivs</w:t>
      </w:r>
      <w:r>
        <w:rPr>
          <w:rStyle w:val="Fotnotsreferens"/>
        </w:rPr>
        <w:footnoteReference w:id="60"/>
      </w:r>
      <w:r>
        <w:t xml:space="preserve"> i fråga om lagen (2019:742) om tjänstepensions</w:t>
      </w:r>
      <w:r>
        <w:softHyphen/>
        <w:t xml:space="preserve">företag </w:t>
      </w:r>
    </w:p>
    <w:p w14:paraId="50A7A5B8" w14:textId="77777777" w:rsidR="00621125" w:rsidRDefault="00621125" w:rsidP="00621125">
      <w:pPr>
        <w:pStyle w:val="Brdtextmedindrag"/>
      </w:pPr>
      <w:r>
        <w:rPr>
          <w:i/>
          <w:iCs/>
        </w:rPr>
        <w:t>dels </w:t>
      </w:r>
      <w:r>
        <w:t xml:space="preserve">att 10 kap. 15, 20, 40, 41, 45, 48 och 61 §§ och 16 kap. 8, 26, 37 och 41 §§ ska ha följande lydelse, </w:t>
      </w:r>
    </w:p>
    <w:p w14:paraId="4A8D51FE" w14:textId="77777777" w:rsidR="00621125" w:rsidRPr="00A91485" w:rsidRDefault="00621125" w:rsidP="00621125">
      <w:pPr>
        <w:pStyle w:val="Brdtextmedindrag"/>
      </w:pPr>
      <w:r>
        <w:rPr>
          <w:i/>
          <w:iCs/>
        </w:rPr>
        <w:t>dels </w:t>
      </w:r>
      <w:r>
        <w:t>att rubriken närmast före 3 kap. 3 § ska lyda ”Godkännande av den planerade verksamheten”.</w:t>
      </w:r>
    </w:p>
    <w:p w14:paraId="2A8F686C" w14:textId="77777777" w:rsidR="00621125" w:rsidRPr="0023282F" w:rsidRDefault="00621125" w:rsidP="0062112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21125" w:rsidRPr="005B0E77" w14:paraId="49CBF601" w14:textId="77777777" w:rsidTr="002C6F01">
        <w:tc>
          <w:tcPr>
            <w:tcW w:w="2500" w:type="pct"/>
            <w:shd w:val="clear" w:color="auto" w:fill="auto"/>
            <w:tcMar>
              <w:left w:w="0" w:type="dxa"/>
            </w:tcMar>
          </w:tcPr>
          <w:p w14:paraId="5AA5C755" w14:textId="77777777" w:rsidR="00621125" w:rsidRPr="005B0E77" w:rsidRDefault="00621125" w:rsidP="002C6F01">
            <w:pPr>
              <w:pStyle w:val="Brdtext"/>
              <w:rPr>
                <w:i/>
              </w:rPr>
            </w:pPr>
            <w:r>
              <w:rPr>
                <w:i/>
              </w:rPr>
              <w:t>Nuvarande l</w:t>
            </w:r>
            <w:r w:rsidRPr="005B0E77">
              <w:rPr>
                <w:i/>
              </w:rPr>
              <w:t>ydelse</w:t>
            </w:r>
          </w:p>
        </w:tc>
        <w:tc>
          <w:tcPr>
            <w:tcW w:w="2500" w:type="pct"/>
            <w:shd w:val="clear" w:color="auto" w:fill="auto"/>
            <w:tcMar>
              <w:right w:w="0" w:type="dxa"/>
            </w:tcMar>
          </w:tcPr>
          <w:p w14:paraId="24DCE863" w14:textId="77777777" w:rsidR="00621125" w:rsidRPr="005B0E77" w:rsidRDefault="00621125" w:rsidP="002C6F01">
            <w:pPr>
              <w:pStyle w:val="Brdtext"/>
              <w:rPr>
                <w:i/>
              </w:rPr>
            </w:pPr>
            <w:r w:rsidRPr="005B0E77">
              <w:rPr>
                <w:i/>
              </w:rPr>
              <w:t>Föreslagen lydelse</w:t>
            </w:r>
          </w:p>
        </w:tc>
      </w:tr>
    </w:tbl>
    <w:p w14:paraId="30A96E9D" w14:textId="77777777" w:rsidR="00621125" w:rsidRDefault="00621125" w:rsidP="00621125">
      <w:pPr>
        <w:pStyle w:val="Brdtext"/>
        <w:spacing w:before="230"/>
        <w:jc w:val="center"/>
        <w:rPr>
          <w:b/>
        </w:rPr>
      </w:pPr>
      <w:r>
        <w:rPr>
          <w:b/>
        </w:rPr>
        <w:t>10 kap.</w:t>
      </w:r>
    </w:p>
    <w:p w14:paraId="6F05463D" w14:textId="77777777" w:rsidR="00621125" w:rsidRDefault="00621125" w:rsidP="00621125">
      <w:pPr>
        <w:pStyle w:val="Brdtext"/>
        <w:jc w:val="center"/>
      </w:pPr>
      <w:r>
        <w:t>15 §</w:t>
      </w:r>
    </w:p>
    <w:p w14:paraId="38647DC2" w14:textId="2BBC4EC8" w:rsidR="00621125" w:rsidRPr="00E40D54" w:rsidRDefault="00621125" w:rsidP="00621125">
      <w:pPr>
        <w:pStyle w:val="Brdtextmedindrag"/>
      </w:pPr>
      <w:r w:rsidRPr="000A7C2D">
        <w:t xml:space="preserve">Vid absorption av ett helägt dotterbolag </w:t>
      </w:r>
      <w:r>
        <w:t>ska a</w:t>
      </w:r>
      <w:r w:rsidRPr="000A7C2D">
        <w:t>nsöka</w:t>
      </w:r>
      <w:r>
        <w:t>n</w:t>
      </w:r>
      <w:r w:rsidRPr="000A7C2D">
        <w:t xml:space="preserve"> om tillstånd att verkställa fusionsplanen</w:t>
      </w:r>
      <w:r>
        <w:t xml:space="preserve"> göras av m</w:t>
      </w:r>
      <w:r w:rsidRPr="000A7C2D">
        <w:t>oder</w:t>
      </w:r>
      <w:r>
        <w:softHyphen/>
      </w:r>
      <w:r w:rsidRPr="000A7C2D">
        <w:t>bolag</w:t>
      </w:r>
      <w:r>
        <w:t>et.</w:t>
      </w:r>
      <w:r w:rsidRPr="000A7C2D" w:rsidDel="009234C8">
        <w:t xml:space="preserve"> </w:t>
      </w:r>
      <w:r w:rsidRPr="000A7C2D">
        <w:t xml:space="preserve">Ansökan ska ges in </w:t>
      </w:r>
      <w:r>
        <w:t xml:space="preserve">till </w:t>
      </w:r>
      <w:r w:rsidRPr="000A7C2D">
        <w:t>Finans</w:t>
      </w:r>
      <w:r>
        <w:softHyphen/>
      </w:r>
      <w:r w:rsidRPr="000A7C2D">
        <w:t xml:space="preserve">inspektionen </w:t>
      </w:r>
      <w:r>
        <w:t>inom</w:t>
      </w:r>
      <w:r w:rsidRPr="000A7C2D">
        <w:t xml:space="preserve"> en månad </w:t>
      </w:r>
      <w:r>
        <w:t>från</w:t>
      </w:r>
      <w:r w:rsidRPr="000A7C2D">
        <w:t xml:space="preserve"> det att plan</w:t>
      </w:r>
      <w:r>
        <w:softHyphen/>
      </w:r>
      <w:r w:rsidRPr="000A7C2D">
        <w:t>en</w:t>
      </w:r>
      <w:r>
        <w:t xml:space="preserve"> </w:t>
      </w:r>
      <w:r w:rsidRPr="000A7C2D">
        <w:t>har blivit gällande hos moderbolaget</w:t>
      </w:r>
      <w:r>
        <w:t>.</w:t>
      </w:r>
      <w:r w:rsidRPr="000A7C2D" w:rsidDel="009234C8">
        <w:t xml:space="preserve"> </w:t>
      </w:r>
      <w:r>
        <w:t>O</w:t>
      </w:r>
      <w:r w:rsidRPr="000A7C2D">
        <w:t>m planen har regist</w:t>
      </w:r>
      <w:r>
        <w:softHyphen/>
      </w:r>
      <w:r w:rsidRPr="000A7C2D">
        <w:t>rerats</w:t>
      </w:r>
      <w:r>
        <w:t xml:space="preserve"> </w:t>
      </w:r>
      <w:r w:rsidRPr="000A7C2D">
        <w:t>enligt 23</w:t>
      </w:r>
      <w:r>
        <w:t> </w:t>
      </w:r>
      <w:r w:rsidRPr="000A7C2D">
        <w:t>kap. 30</w:t>
      </w:r>
      <w:r>
        <w:t> </w:t>
      </w:r>
      <w:r w:rsidRPr="000A7C2D">
        <w:t>§ aktie</w:t>
      </w:r>
      <w:r>
        <w:softHyphen/>
      </w:r>
      <w:r w:rsidRPr="000A7C2D">
        <w:t>bolagslagen</w:t>
      </w:r>
      <w:r>
        <w:t xml:space="preserve"> (2005:551)</w:t>
      </w:r>
      <w:r w:rsidRPr="000A7C2D">
        <w:t xml:space="preserve"> </w:t>
      </w:r>
      <w:r>
        <w:t xml:space="preserve">ska ansökan dessutom ges in </w:t>
      </w:r>
      <w:r w:rsidRPr="000A7C2D">
        <w:t>senast två år efter det att uppgift</w:t>
      </w:r>
      <w:r>
        <w:t xml:space="preserve"> </w:t>
      </w:r>
      <w:r w:rsidRPr="000A7C2D">
        <w:t xml:space="preserve">om </w:t>
      </w:r>
      <w:r>
        <w:t xml:space="preserve">registreringen </w:t>
      </w:r>
      <w:r w:rsidRPr="000A7C2D">
        <w:t>har kungjorts</w:t>
      </w:r>
      <w:r>
        <w:t xml:space="preserve"> enligt 27 kap. 3 § samma lag</w:t>
      </w:r>
      <w:r w:rsidRPr="000A7C2D">
        <w:t>.</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762997A8" w14:textId="77777777" w:rsidTr="002C6F01">
        <w:tc>
          <w:tcPr>
            <w:tcW w:w="2500" w:type="pct"/>
            <w:shd w:val="clear" w:color="auto" w:fill="auto"/>
            <w:tcMar>
              <w:left w:w="0" w:type="dxa"/>
            </w:tcMar>
          </w:tcPr>
          <w:p w14:paraId="02394F07" w14:textId="77777777" w:rsidR="00621125" w:rsidRDefault="00621125" w:rsidP="002C6F01">
            <w:pPr>
              <w:pStyle w:val="Brdtextmedindrag"/>
            </w:pPr>
            <w:r w:rsidRPr="000A7C2D">
              <w:t>Finansinspektionen ska under</w:t>
            </w:r>
            <w:r>
              <w:softHyphen/>
            </w:r>
            <w:r w:rsidRPr="000A7C2D">
              <w:t xml:space="preserve">rätta Bolagsverket om </w:t>
            </w:r>
            <w:r>
              <w:t>en ansökan</w:t>
            </w:r>
            <w:r w:rsidRPr="000A7C2D">
              <w:t xml:space="preserve"> </w:t>
            </w:r>
            <w:r w:rsidRPr="003E52EB">
              <w:rPr>
                <w:i/>
                <w:iCs/>
              </w:rPr>
              <w:t>och</w:t>
            </w:r>
            <w:r w:rsidRPr="000A7C2D">
              <w:t xml:space="preserve"> om be</w:t>
            </w:r>
            <w:r>
              <w:softHyphen/>
            </w:r>
            <w:r w:rsidRPr="000A7C2D">
              <w:t xml:space="preserve">slut som </w:t>
            </w:r>
            <w:r>
              <w:t xml:space="preserve">har </w:t>
            </w:r>
            <w:r w:rsidRPr="003E6189">
              <w:rPr>
                <w:i/>
                <w:iCs/>
              </w:rPr>
              <w:t>fått</w:t>
            </w:r>
            <w:r>
              <w:t xml:space="preserve"> </w:t>
            </w:r>
            <w:r w:rsidRPr="003E6189">
              <w:rPr>
                <w:i/>
                <w:iCs/>
              </w:rPr>
              <w:t>laga</w:t>
            </w:r>
            <w:r>
              <w:t xml:space="preserve"> </w:t>
            </w:r>
            <w:r w:rsidRPr="003E6189">
              <w:rPr>
                <w:i/>
                <w:iCs/>
              </w:rPr>
              <w:t>kraft</w:t>
            </w:r>
            <w:r>
              <w:t xml:space="preserve"> </w:t>
            </w:r>
            <w:r w:rsidRPr="003E6189">
              <w:rPr>
                <w:i/>
                <w:iCs/>
              </w:rPr>
              <w:t>som</w:t>
            </w:r>
            <w:r>
              <w:t xml:space="preserve"> </w:t>
            </w:r>
            <w:r w:rsidRPr="003E6189">
              <w:rPr>
                <w:i/>
                <w:iCs/>
              </w:rPr>
              <w:t>har</w:t>
            </w:r>
            <w:r>
              <w:t xml:space="preserve"> </w:t>
            </w:r>
            <w:r w:rsidRPr="000A7C2D">
              <w:t>meddelats med anled</w:t>
            </w:r>
            <w:r>
              <w:softHyphen/>
            </w:r>
            <w:r w:rsidRPr="000A7C2D">
              <w:t>ning av</w:t>
            </w:r>
            <w:r>
              <w:t xml:space="preserve"> </w:t>
            </w:r>
            <w:r w:rsidRPr="000A7C2D">
              <w:t>an</w:t>
            </w:r>
            <w:r>
              <w:softHyphen/>
            </w:r>
            <w:r w:rsidRPr="000A7C2D">
              <w:t>sök</w:t>
            </w:r>
            <w:r>
              <w:softHyphen/>
            </w:r>
            <w:r w:rsidRPr="000A7C2D">
              <w:t>ning</w:t>
            </w:r>
            <w:r>
              <w:softHyphen/>
              <w:t>en</w:t>
            </w:r>
            <w:r w:rsidRPr="000A7C2D">
              <w:t xml:space="preserve">. </w:t>
            </w:r>
          </w:p>
        </w:tc>
        <w:tc>
          <w:tcPr>
            <w:tcW w:w="2500" w:type="pct"/>
            <w:shd w:val="clear" w:color="auto" w:fill="auto"/>
            <w:tcMar>
              <w:right w:w="0" w:type="dxa"/>
            </w:tcMar>
          </w:tcPr>
          <w:p w14:paraId="6B9960F5" w14:textId="77777777" w:rsidR="00621125" w:rsidRDefault="00621125" w:rsidP="002C6F01">
            <w:pPr>
              <w:pStyle w:val="Brdtextmedindrag"/>
            </w:pPr>
            <w:r>
              <w:t>Finansinspektionen ska under</w:t>
            </w:r>
            <w:r>
              <w:softHyphen/>
              <w:t xml:space="preserve">rätta Bolagsverket </w:t>
            </w:r>
            <w:r>
              <w:rPr>
                <w:i/>
              </w:rPr>
              <w:t>och Skatteverket</w:t>
            </w:r>
            <w:r>
              <w:t xml:space="preserve"> om en ansökan</w:t>
            </w:r>
            <w:r w:rsidRPr="00F5459E">
              <w:rPr>
                <w:i/>
                <w:iCs/>
              </w:rPr>
              <w:t>.</w:t>
            </w:r>
            <w:r>
              <w:t xml:space="preserve"> </w:t>
            </w:r>
            <w:r>
              <w:rPr>
                <w:i/>
              </w:rPr>
              <w:t>Finansinspek</w:t>
            </w:r>
            <w:r>
              <w:rPr>
                <w:i/>
              </w:rPr>
              <w:softHyphen/>
              <w:t>tionen ska också underrätta Bolags</w:t>
            </w:r>
            <w:r>
              <w:rPr>
                <w:i/>
              </w:rPr>
              <w:softHyphen/>
              <w:t xml:space="preserve">verket </w:t>
            </w:r>
            <w:r>
              <w:t>om beslut som har meddelats med anledning av ansök</w:t>
            </w:r>
            <w:r>
              <w:softHyphen/>
              <w:t xml:space="preserve">ningen </w:t>
            </w:r>
            <w:r w:rsidRPr="003E6189">
              <w:rPr>
                <w:i/>
                <w:iCs/>
              </w:rPr>
              <w:t>och</w:t>
            </w:r>
            <w:r>
              <w:t xml:space="preserve"> </w:t>
            </w:r>
            <w:r w:rsidRPr="003E6189">
              <w:rPr>
                <w:i/>
                <w:iCs/>
              </w:rPr>
              <w:t>fått</w:t>
            </w:r>
            <w:r>
              <w:t xml:space="preserve"> </w:t>
            </w:r>
            <w:r w:rsidRPr="003E6189">
              <w:rPr>
                <w:i/>
                <w:iCs/>
              </w:rPr>
              <w:t>laga</w:t>
            </w:r>
            <w:r>
              <w:t xml:space="preserve"> </w:t>
            </w:r>
            <w:r w:rsidRPr="003E6189">
              <w:rPr>
                <w:i/>
                <w:iCs/>
              </w:rPr>
              <w:t>kraft</w:t>
            </w:r>
            <w:r>
              <w:t>.</w:t>
            </w:r>
          </w:p>
        </w:tc>
      </w:tr>
    </w:tbl>
    <w:p w14:paraId="34ABF427" w14:textId="77777777" w:rsidR="00621125" w:rsidRDefault="00621125" w:rsidP="00621125">
      <w:pPr>
        <w:pStyle w:val="Brdtextmedindrag"/>
      </w:pPr>
      <w:r>
        <w:t>Vid behandlingen av en ansökan tillämpas</w:t>
      </w:r>
      <w:r w:rsidRPr="002E0504">
        <w:t xml:space="preserve"> 1</w:t>
      </w:r>
      <w:r>
        <w:t>2 </w:t>
      </w:r>
      <w:r w:rsidRPr="000A7C2D">
        <w:t>och 1</w:t>
      </w:r>
      <w:r>
        <w:t>3</w:t>
      </w:r>
      <w:r w:rsidRPr="002E0504">
        <w:t> </w:t>
      </w:r>
      <w:r>
        <w:t>§§</w:t>
      </w:r>
      <w:r w:rsidRPr="000A7C2D">
        <w:t xml:space="preserve">. </w:t>
      </w:r>
    </w:p>
    <w:p w14:paraId="43C25A34" w14:textId="77777777" w:rsidR="00621125" w:rsidRDefault="00621125" w:rsidP="00621125">
      <w:pPr>
        <w:pStyle w:val="Brdtext"/>
        <w:jc w:val="center"/>
      </w:pPr>
    </w:p>
    <w:p w14:paraId="120B5529" w14:textId="77777777" w:rsidR="00621125" w:rsidRDefault="00621125" w:rsidP="00621125">
      <w:pPr>
        <w:pStyle w:val="Brdtext"/>
        <w:jc w:val="center"/>
      </w:pPr>
      <w:r>
        <w:t>20</w:t>
      </w:r>
      <w:r w:rsidRPr="001C2CF8">
        <w:t> §</w:t>
      </w:r>
    </w:p>
    <w:p w14:paraId="57CEB852" w14:textId="77777777" w:rsidR="00621125" w:rsidRDefault="00621125" w:rsidP="00621125">
      <w:pPr>
        <w:pStyle w:val="Brdtextmedindrag"/>
      </w:pPr>
      <w:r>
        <w:t>Vid tillämpning av sådana bestämmelser i lagen (2018:672) om ekonomiska föreningar som det hänvisas till i 22–46 §§ eller i de bestäm</w:t>
      </w:r>
      <w:r>
        <w:softHyphen/>
        <w:t>melser som anges i 21 § ska det som sägs om</w:t>
      </w:r>
    </w:p>
    <w:p w14:paraId="308204FF" w14:textId="77777777" w:rsidR="00621125" w:rsidRDefault="00621125" w:rsidP="00621125">
      <w:pPr>
        <w:pStyle w:val="Brdtextmedindrag"/>
      </w:pPr>
      <w:r>
        <w:t xml:space="preserve">1. ekonomisk förening avse ömsesidigt tjänstepensionsbolag, </w:t>
      </w:r>
    </w:p>
    <w:p w14:paraId="07067100" w14:textId="77777777" w:rsidR="00621125" w:rsidRDefault="00621125" w:rsidP="00621125">
      <w:pPr>
        <w:pStyle w:val="Brdtextmedindrag"/>
      </w:pPr>
      <w:r>
        <w:t xml:space="preserve">2. medlem avse delägare, </w:t>
      </w:r>
    </w:p>
    <w:p w14:paraId="1D29AF9F" w14:textId="77777777" w:rsidR="00621125" w:rsidRDefault="00621125" w:rsidP="00621125">
      <w:pPr>
        <w:pStyle w:val="Brdtextmedindrag"/>
        <w:jc w:val="left"/>
      </w:pPr>
      <w:r>
        <w:t xml:space="preserve">3. stadgar avse bolagsordning, och </w:t>
      </w:r>
    </w:p>
    <w:p w14:paraId="63431717" w14:textId="77777777" w:rsidR="00621125" w:rsidRDefault="00621125" w:rsidP="00621125">
      <w:pPr>
        <w:pStyle w:val="Brdtextmedindrag"/>
        <w:jc w:val="left"/>
      </w:pPr>
      <w:r>
        <w:t xml:space="preserve">4. föreningsstämma avse bolagsstämma. </w:t>
      </w:r>
    </w:p>
    <w:p w14:paraId="1FD9AD44" w14:textId="77777777" w:rsidR="00621125" w:rsidRDefault="00621125" w:rsidP="00621125">
      <w:pPr>
        <w:pStyle w:val="Brdtextmedindrag"/>
      </w:pPr>
      <w:r>
        <w:t>Hänvisningar i lagen om ekonomiska föreningar till bestämmelser i samma lag ska i förekommande fall avse de bestämmelser i denna lag eller i försäkringsrörelselagen (2010:2043) som gäller i stället för eller utöver bestämmelserna i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3167F027" w14:textId="77777777" w:rsidTr="002C6F01">
        <w:tc>
          <w:tcPr>
            <w:tcW w:w="2500" w:type="pct"/>
            <w:shd w:val="clear" w:color="auto" w:fill="auto"/>
            <w:tcMar>
              <w:left w:w="0" w:type="dxa"/>
            </w:tcMar>
          </w:tcPr>
          <w:p w14:paraId="7CD8D05B" w14:textId="77777777" w:rsidR="00621125" w:rsidRDefault="00621125" w:rsidP="002C6F01">
            <w:pPr>
              <w:pStyle w:val="Brdtextmedindrag"/>
              <w:ind w:firstLine="0"/>
            </w:pPr>
          </w:p>
        </w:tc>
        <w:tc>
          <w:tcPr>
            <w:tcW w:w="2500" w:type="pct"/>
            <w:shd w:val="clear" w:color="auto" w:fill="auto"/>
            <w:tcMar>
              <w:right w:w="0" w:type="dxa"/>
            </w:tcMar>
          </w:tcPr>
          <w:p w14:paraId="24BE3E47" w14:textId="77777777" w:rsidR="00621125" w:rsidRDefault="00621125" w:rsidP="002C6F01">
            <w:pPr>
              <w:pStyle w:val="Brdtextmedindrag"/>
            </w:pPr>
            <w:r>
              <w:rPr>
                <w:i/>
              </w:rPr>
              <w:t>När</w:t>
            </w:r>
            <w:r w:rsidRPr="00276B52">
              <w:rPr>
                <w:i/>
              </w:rPr>
              <w:t xml:space="preserve"> 7 kap. 8 och 30 §§ lagen om ekonomiska före</w:t>
            </w:r>
            <w:r>
              <w:rPr>
                <w:i/>
              </w:rPr>
              <w:softHyphen/>
            </w:r>
            <w:r w:rsidRPr="00276B52">
              <w:rPr>
                <w:i/>
              </w:rPr>
              <w:t>ninga</w:t>
            </w:r>
            <w:r>
              <w:rPr>
                <w:i/>
              </w:rPr>
              <w:t>r tillämpas på ett ömsesidigt tjänste</w:t>
            </w:r>
            <w:r>
              <w:rPr>
                <w:i/>
              </w:rPr>
              <w:softHyphen/>
              <w:t>pensions</w:t>
            </w:r>
            <w:r>
              <w:rPr>
                <w:i/>
              </w:rPr>
              <w:softHyphen/>
              <w:t>bolag</w:t>
            </w:r>
            <w:r w:rsidRPr="00276B52">
              <w:rPr>
                <w:i/>
              </w:rPr>
              <w:t xml:space="preserve"> ska det som sägs om Bolags</w:t>
            </w:r>
            <w:r>
              <w:rPr>
                <w:i/>
              </w:rPr>
              <w:softHyphen/>
            </w:r>
            <w:r w:rsidRPr="00276B52">
              <w:rPr>
                <w:i/>
              </w:rPr>
              <w:lastRenderedPageBreak/>
              <w:t>verket i stället avse Finans</w:t>
            </w:r>
            <w:r>
              <w:rPr>
                <w:i/>
              </w:rPr>
              <w:softHyphen/>
            </w:r>
            <w:r w:rsidRPr="00276B52">
              <w:rPr>
                <w:i/>
              </w:rPr>
              <w:t>inspek</w:t>
            </w:r>
            <w:r>
              <w:rPr>
                <w:i/>
              </w:rPr>
              <w:softHyphen/>
            </w:r>
            <w:r w:rsidRPr="00276B52">
              <w:rPr>
                <w:i/>
              </w:rPr>
              <w:t>tionen.</w:t>
            </w:r>
          </w:p>
        </w:tc>
      </w:tr>
    </w:tbl>
    <w:p w14:paraId="7B74D125" w14:textId="77777777" w:rsidR="00621125" w:rsidRPr="00090027" w:rsidRDefault="00621125" w:rsidP="00621125">
      <w:pPr>
        <w:pStyle w:val="Brdtextmedindrag"/>
      </w:pPr>
    </w:p>
    <w:p w14:paraId="4B88757F" w14:textId="77777777" w:rsidR="00621125" w:rsidRDefault="00621125" w:rsidP="00621125">
      <w:pPr>
        <w:pStyle w:val="Brdtext"/>
        <w:jc w:val="center"/>
      </w:pPr>
      <w:r>
        <w:t>40 §</w:t>
      </w:r>
    </w:p>
    <w:p w14:paraId="4D10691F" w14:textId="77777777" w:rsidR="00621125" w:rsidRPr="00AF177D" w:rsidRDefault="00621125" w:rsidP="00621125">
      <w:pPr>
        <w:pStyle w:val="Brdtextmedindrag"/>
      </w:pPr>
      <w:r>
        <w:t xml:space="preserve">Vid fusion med ett ömsesidigt tjänstepensionsbolag tillämpas 16 kap. </w:t>
      </w:r>
      <w:r>
        <w:br/>
        <w:t>1–16, 20, 24–40 och 42–51 §§ lagen (2018:672) om ekonomiska före</w:t>
      </w:r>
      <w:r>
        <w:softHyphen/>
        <w:t>ningar med de ändringar och tillägg som föreskrivs i 41–45 §§ i detta kapitel.</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7F522B1B" w14:textId="77777777" w:rsidTr="002C6F01">
        <w:tc>
          <w:tcPr>
            <w:tcW w:w="2500" w:type="pct"/>
            <w:shd w:val="clear" w:color="auto" w:fill="auto"/>
            <w:tcMar>
              <w:left w:w="0" w:type="dxa"/>
            </w:tcMar>
          </w:tcPr>
          <w:p w14:paraId="099D97E4" w14:textId="77777777" w:rsidR="00621125" w:rsidRDefault="00621125" w:rsidP="002C6F01">
            <w:pPr>
              <w:pStyle w:val="Brdtextmedindrag"/>
            </w:pPr>
          </w:p>
        </w:tc>
        <w:tc>
          <w:tcPr>
            <w:tcW w:w="2500" w:type="pct"/>
            <w:shd w:val="clear" w:color="auto" w:fill="auto"/>
            <w:tcMar>
              <w:right w:w="0" w:type="dxa"/>
            </w:tcMar>
          </w:tcPr>
          <w:p w14:paraId="7DD8C032" w14:textId="77777777" w:rsidR="00621125" w:rsidRDefault="00621125" w:rsidP="002C6F01">
            <w:pPr>
              <w:pStyle w:val="Brdtextmedindrag"/>
            </w:pPr>
            <w:r w:rsidRPr="002F072C">
              <w:rPr>
                <w:i/>
              </w:rPr>
              <w:t>När 16 kap. 20 § lagen om eko</w:t>
            </w:r>
            <w:r>
              <w:rPr>
                <w:i/>
              </w:rPr>
              <w:softHyphen/>
            </w:r>
            <w:r w:rsidRPr="002F072C">
              <w:rPr>
                <w:i/>
              </w:rPr>
              <w:t>no</w:t>
            </w:r>
            <w:r w:rsidRPr="002F072C">
              <w:rPr>
                <w:i/>
              </w:rPr>
              <w:softHyphen/>
              <w:t xml:space="preserve">miska föreningar tillämpas </w:t>
            </w:r>
            <w:r>
              <w:rPr>
                <w:i/>
              </w:rPr>
              <w:t xml:space="preserve">på ett ömsesidigt tjänstepensionsbolag </w:t>
            </w:r>
            <w:r w:rsidRPr="002F072C">
              <w:rPr>
                <w:i/>
              </w:rPr>
              <w:t xml:space="preserve">ska det som </w:t>
            </w:r>
            <w:r>
              <w:rPr>
                <w:i/>
              </w:rPr>
              <w:t>sägs</w:t>
            </w:r>
            <w:r w:rsidRPr="002F072C">
              <w:rPr>
                <w:i/>
              </w:rPr>
              <w:t xml:space="preserve"> om Bolags</w:t>
            </w:r>
            <w:r w:rsidRPr="002F072C">
              <w:rPr>
                <w:i/>
              </w:rPr>
              <w:softHyphen/>
              <w:t>verket i</w:t>
            </w:r>
            <w:r>
              <w:rPr>
                <w:i/>
              </w:rPr>
              <w:t> </w:t>
            </w:r>
            <w:r w:rsidRPr="002F072C">
              <w:rPr>
                <w:i/>
              </w:rPr>
              <w:t>stället avse Finans</w:t>
            </w:r>
            <w:r w:rsidRPr="002F072C">
              <w:rPr>
                <w:i/>
              </w:rPr>
              <w:softHyphen/>
              <w:t>inspek</w:t>
            </w:r>
            <w:r>
              <w:rPr>
                <w:i/>
              </w:rPr>
              <w:softHyphen/>
            </w:r>
            <w:r w:rsidRPr="002F072C">
              <w:rPr>
                <w:i/>
              </w:rPr>
              <w:t>tionen.</w:t>
            </w:r>
          </w:p>
        </w:tc>
      </w:tr>
    </w:tbl>
    <w:p w14:paraId="0E4CAF36" w14:textId="77777777" w:rsidR="00621125" w:rsidRDefault="00621125" w:rsidP="00621125">
      <w:pPr>
        <w:pStyle w:val="Brdtext"/>
        <w:jc w:val="center"/>
      </w:pPr>
    </w:p>
    <w:p w14:paraId="2EEA5C99" w14:textId="77777777" w:rsidR="00621125" w:rsidRDefault="00621125" w:rsidP="00621125">
      <w:pPr>
        <w:pStyle w:val="Brdtext"/>
        <w:jc w:val="center"/>
      </w:pPr>
      <w:r>
        <w:t>41 §</w:t>
      </w:r>
    </w:p>
    <w:p w14:paraId="6FEF12F9" w14:textId="77777777" w:rsidR="00621125" w:rsidRDefault="00621125" w:rsidP="00621125">
      <w:pPr>
        <w:pStyle w:val="Brdtextmedindrag"/>
      </w:pPr>
      <w:r>
        <w:t>A</w:t>
      </w:r>
      <w:r w:rsidRPr="004A71F3">
        <w:t>nsöka</w:t>
      </w:r>
      <w:r>
        <w:t>n</w:t>
      </w:r>
      <w:r w:rsidRPr="004A71F3">
        <w:t xml:space="preserve"> om tillstånd att verkställa </w:t>
      </w:r>
      <w:r>
        <w:t xml:space="preserve">en </w:t>
      </w:r>
      <w:r w:rsidRPr="004A71F3">
        <w:t>fusionsplan</w:t>
      </w:r>
      <w:r>
        <w:t xml:space="preserve"> ska göras av</w:t>
      </w:r>
      <w:r w:rsidRPr="004A71F3">
        <w:t xml:space="preserve"> så</w:t>
      </w:r>
      <w:r>
        <w:softHyphen/>
      </w:r>
      <w:r w:rsidRPr="004A71F3">
        <w:t xml:space="preserve">väl överlåtande </w:t>
      </w:r>
      <w:r>
        <w:t>s</w:t>
      </w:r>
      <w:r w:rsidRPr="004A71F3">
        <w:t>om övertagande bolag</w:t>
      </w:r>
      <w:r>
        <w:t>.</w:t>
      </w:r>
      <w:r w:rsidRPr="004A71F3">
        <w:t xml:space="preserve"> Vid en gränsöverskridande fusion ska ansökan </w:t>
      </w:r>
      <w:r>
        <w:t xml:space="preserve">dock </w:t>
      </w:r>
      <w:r w:rsidRPr="004A71F3">
        <w:t xml:space="preserve">göras av det eller de svenska bolag som deltar i fusionen. </w:t>
      </w:r>
      <w:r>
        <w:t>Ansökan ska ges in</w:t>
      </w:r>
      <w:r w:rsidRPr="00E5692E">
        <w:t xml:space="preserve"> </w:t>
      </w:r>
      <w:r>
        <w:t>till Finansinspektionen inom en månad från det att</w:t>
      </w:r>
      <w:r w:rsidRPr="004A71F3">
        <w:t xml:space="preserve"> </w:t>
      </w:r>
      <w:r>
        <w:t>fusi</w:t>
      </w:r>
      <w:r>
        <w:softHyphen/>
        <w:t>onsplanen blivit gällande i samtliga bolag. O</w:t>
      </w:r>
      <w:r w:rsidRPr="004A71F3">
        <w:t>m planen har registrerats enligt 1</w:t>
      </w:r>
      <w:r>
        <w:t>6 kap.</w:t>
      </w:r>
      <w:r w:rsidRPr="004A71F3">
        <w:t xml:space="preserve"> </w:t>
      </w:r>
      <w:r>
        <w:t>12 §</w:t>
      </w:r>
      <w:r w:rsidRPr="004A71F3">
        <w:t xml:space="preserve"> lagen (</w:t>
      </w:r>
      <w:r>
        <w:t>2018:672</w:t>
      </w:r>
      <w:r w:rsidRPr="004A71F3">
        <w:t>) om ekonomiska föreningar</w:t>
      </w:r>
      <w:r>
        <w:t xml:space="preserve">, ska ansökan dessutom ges in </w:t>
      </w:r>
      <w:r w:rsidRPr="004A71F3">
        <w:t xml:space="preserve">senast två år efter </w:t>
      </w:r>
      <w:r>
        <w:t xml:space="preserve">det </w:t>
      </w:r>
      <w:r w:rsidRPr="004A71F3">
        <w:t>att</w:t>
      </w:r>
      <w:r w:rsidRPr="004A71F3" w:rsidDel="00CD34D3">
        <w:t xml:space="preserve"> </w:t>
      </w:r>
      <w:r>
        <w:t>uppgift om registrering</w:t>
      </w:r>
      <w:r>
        <w:softHyphen/>
        <w:t>en</w:t>
      </w:r>
      <w:r w:rsidRPr="004A71F3">
        <w:t xml:space="preserve"> har kungjorts enligt 1</w:t>
      </w:r>
      <w:r>
        <w:t>9 kap.</w:t>
      </w:r>
      <w:r w:rsidRPr="004A71F3">
        <w:t xml:space="preserve"> </w:t>
      </w:r>
      <w:r>
        <w:t>5 §</w:t>
      </w:r>
      <w:r w:rsidRPr="004A71F3">
        <w:t xml:space="preserve"> samma lag. </w:t>
      </w:r>
    </w:p>
    <w:p w14:paraId="41B7DFE8" w14:textId="77777777" w:rsidR="00621125" w:rsidRPr="00E40D54" w:rsidRDefault="00621125" w:rsidP="00621125">
      <w:pPr>
        <w:pStyle w:val="Brdtextmedindrag"/>
      </w:pPr>
      <w:r w:rsidRPr="004A71F3">
        <w:t xml:space="preserve">Vid fusion genom kombination </w:t>
      </w:r>
      <w:r>
        <w:t>ska bolagen också ansöka om tillstånd enligt</w:t>
      </w:r>
      <w:r w:rsidRPr="004A71F3">
        <w:t xml:space="preserve"> </w:t>
      </w:r>
      <w:r w:rsidRPr="00ED311A">
        <w:t>2</w:t>
      </w:r>
      <w:r>
        <w:t> kap.</w:t>
      </w:r>
      <w:r w:rsidRPr="00ED311A">
        <w:t xml:space="preserve"> 4</w:t>
      </w:r>
      <w:r>
        <w:t> </w:t>
      </w:r>
      <w:r w:rsidRPr="00ED311A">
        <w:t>§ och</w:t>
      </w:r>
      <w:r>
        <w:t xml:space="preserve"> godkännande av</w:t>
      </w:r>
      <w:r w:rsidRPr="00ED311A" w:rsidDel="00CD34D3">
        <w:t xml:space="preserve"> </w:t>
      </w:r>
      <w:r w:rsidRPr="00ED311A">
        <w:t>bolagsordningen enligt 2</w:t>
      </w:r>
      <w:r>
        <w:t> kap.</w:t>
      </w:r>
      <w:r w:rsidRPr="00ED311A">
        <w:t xml:space="preserve"> 9</w:t>
      </w:r>
      <w:r w:rsidDel="00CD34D3">
        <w:t> </w:t>
      </w:r>
      <w:r>
        <w:t>§</w:t>
      </w:r>
      <w:r w:rsidRPr="004A71F3">
        <w:t xml:space="preserve"> för det övertagande bolaget. Vid gränsöverskridande fusion gäller detta bara om det övertagande bolaget ska ha hemvist i Sverige. </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3C07E0FC" w14:textId="77777777" w:rsidTr="002C6F01">
        <w:tc>
          <w:tcPr>
            <w:tcW w:w="2500" w:type="pct"/>
            <w:shd w:val="clear" w:color="auto" w:fill="auto"/>
            <w:tcMar>
              <w:left w:w="0" w:type="dxa"/>
            </w:tcMar>
          </w:tcPr>
          <w:p w14:paraId="46158E17" w14:textId="77777777" w:rsidR="00621125" w:rsidRDefault="00621125" w:rsidP="002C6F01">
            <w:pPr>
              <w:pStyle w:val="Brdtextmedindrag"/>
            </w:pPr>
            <w:r>
              <w:t>Finansinspektionen</w:t>
            </w:r>
            <w:r w:rsidRPr="004A71F3">
              <w:t xml:space="preserve"> ska under</w:t>
            </w:r>
            <w:r>
              <w:softHyphen/>
            </w:r>
            <w:r w:rsidRPr="004A71F3">
              <w:t>rätta Bolagsverket och Skatteverket om an</w:t>
            </w:r>
            <w:r>
              <w:softHyphen/>
            </w:r>
            <w:r w:rsidRPr="004A71F3">
              <w:t xml:space="preserve">sökningar </w:t>
            </w:r>
            <w:r>
              <w:t>enligt första stycket</w:t>
            </w:r>
            <w:r w:rsidRPr="004A71F3">
              <w:t xml:space="preserve"> </w:t>
            </w:r>
            <w:r w:rsidRPr="001768FD">
              <w:rPr>
                <w:i/>
              </w:rPr>
              <w:t>och</w:t>
            </w:r>
            <w:r w:rsidRPr="004A71F3">
              <w:t xml:space="preserve"> om beslut som har </w:t>
            </w:r>
            <w:r w:rsidRPr="008737F4">
              <w:rPr>
                <w:i/>
                <w:iCs/>
              </w:rPr>
              <w:t>fått</w:t>
            </w:r>
            <w:r>
              <w:t xml:space="preserve"> </w:t>
            </w:r>
            <w:r w:rsidRPr="008737F4">
              <w:rPr>
                <w:i/>
                <w:iCs/>
              </w:rPr>
              <w:t>laga</w:t>
            </w:r>
            <w:r>
              <w:t xml:space="preserve"> </w:t>
            </w:r>
            <w:r w:rsidRPr="008737F4">
              <w:rPr>
                <w:i/>
                <w:iCs/>
              </w:rPr>
              <w:t>kraft</w:t>
            </w:r>
            <w:r>
              <w:t xml:space="preserve"> </w:t>
            </w:r>
            <w:r w:rsidRPr="008737F4">
              <w:rPr>
                <w:i/>
                <w:iCs/>
              </w:rPr>
              <w:t>och</w:t>
            </w:r>
            <w:r>
              <w:t xml:space="preserve"> </w:t>
            </w:r>
            <w:r w:rsidRPr="008737F4">
              <w:rPr>
                <w:i/>
                <w:iCs/>
              </w:rPr>
              <w:t>som</w:t>
            </w:r>
            <w:r>
              <w:t xml:space="preserve"> </w:t>
            </w:r>
            <w:r w:rsidRPr="008737F4">
              <w:rPr>
                <w:i/>
                <w:iCs/>
              </w:rPr>
              <w:t>har</w:t>
            </w:r>
            <w:r>
              <w:t xml:space="preserve"> </w:t>
            </w:r>
            <w:r w:rsidRPr="004A71F3">
              <w:t>meddelats med anledning av sådana ansök</w:t>
            </w:r>
            <w:r>
              <w:softHyphen/>
            </w:r>
            <w:r w:rsidRPr="004A71F3">
              <w:t>ningar.</w:t>
            </w:r>
          </w:p>
        </w:tc>
        <w:tc>
          <w:tcPr>
            <w:tcW w:w="2500" w:type="pct"/>
            <w:shd w:val="clear" w:color="auto" w:fill="auto"/>
            <w:tcMar>
              <w:right w:w="0" w:type="dxa"/>
            </w:tcMar>
          </w:tcPr>
          <w:p w14:paraId="43F8D4C8" w14:textId="77777777" w:rsidR="00621125" w:rsidRDefault="00621125" w:rsidP="002C6F01">
            <w:pPr>
              <w:pStyle w:val="Brdtextmedindrag"/>
            </w:pPr>
            <w:r>
              <w:t>Finansinspektionen</w:t>
            </w:r>
            <w:r w:rsidRPr="004A71F3">
              <w:t xml:space="preserve"> ska under</w:t>
            </w:r>
            <w:r>
              <w:softHyphen/>
            </w:r>
            <w:r w:rsidRPr="004A71F3">
              <w:t>rätta Bolagsverket och Skatteverket om an</w:t>
            </w:r>
            <w:r>
              <w:softHyphen/>
            </w:r>
            <w:r w:rsidRPr="004A71F3">
              <w:t xml:space="preserve">sökningar </w:t>
            </w:r>
            <w:r>
              <w:t>enligt första stycket</w:t>
            </w:r>
            <w:r w:rsidRPr="00F5459E">
              <w:rPr>
                <w:i/>
                <w:iCs/>
              </w:rPr>
              <w:t>.</w:t>
            </w:r>
            <w:r>
              <w:t xml:space="preserve"> </w:t>
            </w:r>
            <w:r>
              <w:rPr>
                <w:i/>
              </w:rPr>
              <w:t>Finansinspektionen ska också underrätta Bolagsverket</w:t>
            </w:r>
            <w:r w:rsidRPr="004A71F3">
              <w:t xml:space="preserve"> om beslut som har meddelats med an</w:t>
            </w:r>
            <w:r>
              <w:softHyphen/>
            </w:r>
            <w:r w:rsidRPr="004A71F3">
              <w:t>ledning av sådana ansök</w:t>
            </w:r>
            <w:r>
              <w:softHyphen/>
            </w:r>
            <w:r w:rsidRPr="004A71F3">
              <w:t>ningar</w:t>
            </w:r>
            <w:r>
              <w:t xml:space="preserve"> </w:t>
            </w:r>
            <w:r>
              <w:rPr>
                <w:i/>
                <w:iCs/>
              </w:rPr>
              <w:t>och fått laga kraft</w:t>
            </w:r>
            <w:r w:rsidRPr="004A71F3">
              <w:t>.</w:t>
            </w:r>
          </w:p>
        </w:tc>
      </w:tr>
    </w:tbl>
    <w:p w14:paraId="154F05B5" w14:textId="77777777" w:rsidR="00621125" w:rsidRDefault="00621125" w:rsidP="00621125">
      <w:pPr>
        <w:pStyle w:val="Brdtext"/>
        <w:jc w:val="center"/>
      </w:pPr>
    </w:p>
    <w:p w14:paraId="139AA249" w14:textId="77777777" w:rsidR="00621125" w:rsidRDefault="00621125" w:rsidP="00621125">
      <w:pPr>
        <w:pStyle w:val="Brdtext"/>
        <w:jc w:val="center"/>
      </w:pPr>
      <w:r>
        <w:t>45 §</w:t>
      </w:r>
    </w:p>
    <w:p w14:paraId="2E508078" w14:textId="77777777" w:rsidR="00621125" w:rsidRPr="00EF3FE7" w:rsidRDefault="00621125" w:rsidP="00621125">
      <w:pPr>
        <w:pStyle w:val="Brdtextmedindrag"/>
      </w:pPr>
      <w:r w:rsidRPr="00EF3FE7">
        <w:t xml:space="preserve">Bestämmelserna om </w:t>
      </w:r>
      <w:r w:rsidRPr="0066730F">
        <w:t>fusion</w:t>
      </w:r>
      <w:r w:rsidRPr="00EF3FE7">
        <w:t xml:space="preserve"> genom absorption i 16</w:t>
      </w:r>
      <w:r>
        <w:t> </w:t>
      </w:r>
      <w:r w:rsidRPr="00EF3FE7">
        <w:t>kap. 28 och 29</w:t>
      </w:r>
      <w:r>
        <w:t> </w:t>
      </w:r>
      <w:r w:rsidRPr="00EF3FE7">
        <w:t>§§ lagen (2018:672) om ekonomiska föreningar ska bara gälla vid fusion mellan bolag enligt 39</w:t>
      </w:r>
      <w:r>
        <w:t> </w:t>
      </w:r>
      <w:r w:rsidRPr="00EF3FE7">
        <w:t>§ i detta kapitel. Ansökan om tillstånd att verkställa fusionsplanen ska göras av moderbolaget och ges in till Finansinspek</w:t>
      </w:r>
      <w:r>
        <w:softHyphen/>
      </w:r>
      <w:r w:rsidRPr="00EF3FE7">
        <w:t>tionen inom en månad från det att planen har blivit gällande hos det bolaget. Om planen har registrerats enligt 16</w:t>
      </w:r>
      <w:r>
        <w:t> </w:t>
      </w:r>
      <w:r w:rsidRPr="00EF3FE7">
        <w:t>kap. 12</w:t>
      </w:r>
      <w:r>
        <w:t> </w:t>
      </w:r>
      <w:r w:rsidRPr="00EF3FE7">
        <w:t>§ lagen om ekonomiska föreningar, ska ansökan dessutom ges in senast två år efter det att uppgift om registreringen har kungjorts enligt 19</w:t>
      </w:r>
      <w:r>
        <w:t> </w:t>
      </w:r>
      <w:r w:rsidRPr="00EF3FE7">
        <w:t>kap. 5</w:t>
      </w:r>
      <w:r>
        <w:t> </w:t>
      </w:r>
      <w:r w:rsidRPr="00EF3FE7">
        <w:t>§ samma lag.</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5A324045" w14:textId="77777777" w:rsidTr="003C1F7B">
        <w:tc>
          <w:tcPr>
            <w:tcW w:w="2500" w:type="pct"/>
            <w:shd w:val="clear" w:color="auto" w:fill="auto"/>
            <w:tcMar>
              <w:left w:w="0" w:type="dxa"/>
            </w:tcMar>
          </w:tcPr>
          <w:p w14:paraId="615D4D0A" w14:textId="77777777" w:rsidR="00621125" w:rsidRDefault="00621125" w:rsidP="002C6F01">
            <w:pPr>
              <w:pStyle w:val="Brdtextmedindrag"/>
            </w:pPr>
            <w:r w:rsidRPr="00EF3FE7">
              <w:t>Finansinspektionen ska under</w:t>
            </w:r>
            <w:r>
              <w:softHyphen/>
            </w:r>
            <w:r w:rsidRPr="00EF3FE7">
              <w:t xml:space="preserve">rätta Bolagsverket om en ansökan </w:t>
            </w:r>
            <w:r w:rsidRPr="00EF3FE7">
              <w:rPr>
                <w:i/>
              </w:rPr>
              <w:t>och</w:t>
            </w:r>
            <w:r w:rsidRPr="00EF3FE7">
              <w:t xml:space="preserve"> om beslut som har meddelats med anledning av ansökan och som fått laga kraft. Bolagsverket ska registrera tillståndet enligt 16</w:t>
            </w:r>
            <w:r>
              <w:t> </w:t>
            </w:r>
            <w:r w:rsidRPr="00EF3FE7">
              <w:t xml:space="preserve">kap. </w:t>
            </w:r>
            <w:r w:rsidRPr="00EF3FE7">
              <w:lastRenderedPageBreak/>
              <w:t>29</w:t>
            </w:r>
            <w:r>
              <w:t> </w:t>
            </w:r>
            <w:r w:rsidRPr="00EF3FE7">
              <w:t>§ lagen om ekonomiska fören</w:t>
            </w:r>
            <w:r>
              <w:softHyphen/>
            </w:r>
            <w:r w:rsidRPr="00EF3FE7">
              <w:t xml:space="preserve">ingar. Det som sägs </w:t>
            </w:r>
            <w:r w:rsidRPr="00AE1A91">
              <w:rPr>
                <w:iCs/>
              </w:rPr>
              <w:t>där</w:t>
            </w:r>
            <w:r w:rsidRPr="00EF3FE7">
              <w:t xml:space="preserve"> om fören</w:t>
            </w:r>
            <w:r>
              <w:softHyphen/>
            </w:r>
            <w:r w:rsidRPr="00EF3FE7">
              <w:t>ingsregistret ska i</w:t>
            </w:r>
            <w:r>
              <w:t> </w:t>
            </w:r>
            <w:r w:rsidRPr="00EF3FE7">
              <w:t>stället avse för</w:t>
            </w:r>
            <w:r>
              <w:softHyphen/>
            </w:r>
            <w:r w:rsidRPr="00EF3FE7">
              <w:t>säkringsregistret.</w:t>
            </w:r>
          </w:p>
        </w:tc>
        <w:tc>
          <w:tcPr>
            <w:tcW w:w="2500" w:type="pct"/>
            <w:shd w:val="clear" w:color="auto" w:fill="auto"/>
            <w:tcMar>
              <w:right w:w="0" w:type="dxa"/>
            </w:tcMar>
          </w:tcPr>
          <w:p w14:paraId="5361637B" w14:textId="01A34D29" w:rsidR="00621125" w:rsidRDefault="00621125" w:rsidP="002C6F01">
            <w:pPr>
              <w:pStyle w:val="Brdtextmedindrag"/>
            </w:pPr>
            <w:r w:rsidRPr="00EF3FE7">
              <w:lastRenderedPageBreak/>
              <w:t>Finansinspektionen ska under</w:t>
            </w:r>
            <w:r>
              <w:softHyphen/>
            </w:r>
            <w:r w:rsidRPr="00EF3FE7">
              <w:t>rätta Bolagsverket</w:t>
            </w:r>
            <w:r>
              <w:t xml:space="preserve"> </w:t>
            </w:r>
            <w:r>
              <w:rPr>
                <w:i/>
              </w:rPr>
              <w:t>och Skatteverket</w:t>
            </w:r>
            <w:r w:rsidRPr="00EF3FE7">
              <w:t xml:space="preserve"> om en ansökan</w:t>
            </w:r>
            <w:r>
              <w:rPr>
                <w:i/>
              </w:rPr>
              <w:t>. Finans</w:t>
            </w:r>
            <w:r>
              <w:rPr>
                <w:i/>
              </w:rPr>
              <w:softHyphen/>
              <w:t>inspek</w:t>
            </w:r>
            <w:r>
              <w:rPr>
                <w:i/>
              </w:rPr>
              <w:softHyphen/>
              <w:t>tionen ska också under</w:t>
            </w:r>
            <w:r>
              <w:rPr>
                <w:i/>
              </w:rPr>
              <w:softHyphen/>
              <w:t>rätta Bolags</w:t>
            </w:r>
            <w:r>
              <w:rPr>
                <w:i/>
              </w:rPr>
              <w:softHyphen/>
              <w:t>verket</w:t>
            </w:r>
            <w:r w:rsidRPr="00EF3FE7">
              <w:t xml:space="preserve"> om beslut som har meddelats med anledning av </w:t>
            </w:r>
            <w:r w:rsidRPr="00EF3FE7">
              <w:lastRenderedPageBreak/>
              <w:t>ansökan och som fått laga kraft. Bolagsverket ska registrera till</w:t>
            </w:r>
            <w:r>
              <w:softHyphen/>
            </w:r>
            <w:r w:rsidRPr="00EF3FE7">
              <w:t>ståndet enligt 16</w:t>
            </w:r>
            <w:r>
              <w:t> </w:t>
            </w:r>
            <w:r w:rsidRPr="00EF3FE7">
              <w:t>kap. 29</w:t>
            </w:r>
            <w:r>
              <w:t> </w:t>
            </w:r>
            <w:r w:rsidRPr="00EF3FE7">
              <w:t>§ lagen om ekonomiska fören</w:t>
            </w:r>
            <w:r>
              <w:softHyphen/>
            </w:r>
            <w:r w:rsidRPr="00EF3FE7">
              <w:t xml:space="preserve">ingar. Det som sägs </w:t>
            </w:r>
            <w:r w:rsidR="00AB0F55">
              <w:t xml:space="preserve">där </w:t>
            </w:r>
            <w:r w:rsidRPr="00EF3FE7">
              <w:t>om fören</w:t>
            </w:r>
            <w:r>
              <w:softHyphen/>
            </w:r>
            <w:r w:rsidRPr="00EF3FE7">
              <w:t>ingsregistret ska i</w:t>
            </w:r>
            <w:r>
              <w:t> </w:t>
            </w:r>
            <w:r w:rsidRPr="00EF3FE7">
              <w:t>stället avse för</w:t>
            </w:r>
            <w:r>
              <w:softHyphen/>
            </w:r>
            <w:r w:rsidRPr="00EF3FE7">
              <w:t>säkrings</w:t>
            </w:r>
            <w:r>
              <w:softHyphen/>
            </w:r>
            <w:r w:rsidRPr="00EF3FE7">
              <w:t>registret.</w:t>
            </w:r>
          </w:p>
        </w:tc>
      </w:tr>
    </w:tbl>
    <w:p w14:paraId="54D8880F" w14:textId="77777777" w:rsidR="00621125" w:rsidRDefault="00621125" w:rsidP="00621125">
      <w:pPr>
        <w:pStyle w:val="Brdtextmedindrag"/>
      </w:pPr>
      <w:r w:rsidRPr="00EF3FE7">
        <w:lastRenderedPageBreak/>
        <w:t>Vid behandlingen av en ansökan tillämpas 42 och 43</w:t>
      </w:r>
      <w:r>
        <w:t> </w:t>
      </w:r>
      <w:r w:rsidRPr="00EF3FE7">
        <w:t>§§.</w:t>
      </w:r>
    </w:p>
    <w:p w14:paraId="11E87DFF" w14:textId="77777777" w:rsidR="00621125" w:rsidRDefault="00621125" w:rsidP="00621125">
      <w:pPr>
        <w:pStyle w:val="Brdtext"/>
        <w:jc w:val="center"/>
      </w:pPr>
    </w:p>
    <w:p w14:paraId="1F364B3F" w14:textId="77777777" w:rsidR="00621125" w:rsidRDefault="00621125" w:rsidP="00621125">
      <w:pPr>
        <w:pStyle w:val="Brdtext"/>
        <w:jc w:val="center"/>
      </w:pPr>
      <w:r w:rsidRPr="0079361E">
        <w:t>48 </w:t>
      </w:r>
      <w:r>
        <w:t>§</w:t>
      </w:r>
    </w:p>
    <w:p w14:paraId="00F17ECA" w14:textId="77777777" w:rsidR="00621125" w:rsidRDefault="00621125" w:rsidP="00621125">
      <w:pPr>
        <w:pStyle w:val="Brdtextmedindrag"/>
      </w:pPr>
      <w:r>
        <w:t>Lagen (2018:672) om ekonomiska föreningar ska tillämpas på tjänste</w:t>
      </w:r>
      <w:r>
        <w:softHyphen/>
        <w:t>pensionsföreningar, om inte något annat följer av denna lag eller av sådana bestämmelser i försäkringsrörelselagen (2010:2043) som det hän</w:t>
      </w:r>
      <w:r>
        <w:softHyphen/>
        <w:t>visas till i denna lag. Hänvisningar i lagen om ekonomiska föreningar till bestäm</w:t>
      </w:r>
      <w:r>
        <w:softHyphen/>
        <w:t>melser i samma lag ska i förekommande fall avse de bestämmelser i denna lag eller i försäkringsrörelselagen som gäller i stället för eller utöver lagen om ekonomiska föreningar. Vid tillämpningen av lagen om ekonomiska föreningar på tjänstepensi</w:t>
      </w:r>
      <w:r>
        <w:softHyphen/>
        <w:t>onsföreningar ska det som sägs om</w:t>
      </w:r>
    </w:p>
    <w:p w14:paraId="4B99C920" w14:textId="77777777" w:rsidR="00621125" w:rsidRDefault="00621125" w:rsidP="00621125">
      <w:pPr>
        <w:pStyle w:val="Brdtextmedindrag"/>
      </w:pPr>
      <w:r>
        <w:t xml:space="preserve">1. ekonomisk förening avse tjänstepensionsförening, och </w:t>
      </w:r>
    </w:p>
    <w:p w14:paraId="65C59DE0" w14:textId="77777777" w:rsidR="00621125" w:rsidRPr="0079361E" w:rsidRDefault="00621125" w:rsidP="00621125">
      <w:pPr>
        <w:pStyle w:val="Brdtextmedindrag"/>
      </w:pPr>
      <w:r>
        <w:t>2. föreningsregistret avse försäkringsregistret.</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124C2F22" w14:textId="77777777" w:rsidTr="002C6F01">
        <w:tc>
          <w:tcPr>
            <w:tcW w:w="2500" w:type="pct"/>
            <w:shd w:val="clear" w:color="auto" w:fill="auto"/>
            <w:tcMar>
              <w:left w:w="0" w:type="dxa"/>
            </w:tcMar>
          </w:tcPr>
          <w:p w14:paraId="69468A17" w14:textId="77777777" w:rsidR="00621125" w:rsidRDefault="00621125" w:rsidP="002C6F01">
            <w:pPr>
              <w:pStyle w:val="Brdtextmedindrag"/>
            </w:pPr>
          </w:p>
        </w:tc>
        <w:tc>
          <w:tcPr>
            <w:tcW w:w="2500" w:type="pct"/>
            <w:shd w:val="clear" w:color="auto" w:fill="auto"/>
            <w:tcMar>
              <w:right w:w="0" w:type="dxa"/>
            </w:tcMar>
          </w:tcPr>
          <w:p w14:paraId="522C8DE3" w14:textId="77777777" w:rsidR="00621125" w:rsidRDefault="00621125" w:rsidP="002C6F01">
            <w:pPr>
              <w:pStyle w:val="Brdtextmedindrag"/>
            </w:pPr>
            <w:r>
              <w:rPr>
                <w:i/>
              </w:rPr>
              <w:t>När</w:t>
            </w:r>
            <w:r w:rsidRPr="00276B52">
              <w:rPr>
                <w:i/>
              </w:rPr>
              <w:t xml:space="preserve"> 7 kap. 8 och 30 §§ lagen om ekonomiska före</w:t>
            </w:r>
            <w:r>
              <w:rPr>
                <w:i/>
              </w:rPr>
              <w:softHyphen/>
            </w:r>
            <w:r w:rsidRPr="00276B52">
              <w:rPr>
                <w:i/>
              </w:rPr>
              <w:t>ninga</w:t>
            </w:r>
            <w:r>
              <w:rPr>
                <w:i/>
              </w:rPr>
              <w:t>r tillämpas på en tjänstepensions</w:t>
            </w:r>
            <w:r>
              <w:rPr>
                <w:i/>
              </w:rPr>
              <w:softHyphen/>
              <w:t>för</w:t>
            </w:r>
            <w:r>
              <w:rPr>
                <w:i/>
              </w:rPr>
              <w:softHyphen/>
              <w:t>ening</w:t>
            </w:r>
            <w:r w:rsidRPr="00276B52">
              <w:rPr>
                <w:i/>
              </w:rPr>
              <w:t xml:space="preserve"> ska det som sägs om Bolagsverket i</w:t>
            </w:r>
            <w:r>
              <w:rPr>
                <w:i/>
              </w:rPr>
              <w:t> </w:t>
            </w:r>
            <w:r w:rsidRPr="00276B52">
              <w:rPr>
                <w:i/>
              </w:rPr>
              <w:t>stället avse Finans</w:t>
            </w:r>
            <w:r>
              <w:rPr>
                <w:i/>
              </w:rPr>
              <w:softHyphen/>
            </w:r>
            <w:r w:rsidRPr="00276B52">
              <w:rPr>
                <w:i/>
              </w:rPr>
              <w:t>inspektionen.</w:t>
            </w:r>
          </w:p>
        </w:tc>
      </w:tr>
    </w:tbl>
    <w:p w14:paraId="0FB8F3E3" w14:textId="77777777" w:rsidR="00621125" w:rsidRDefault="00621125" w:rsidP="00621125">
      <w:pPr>
        <w:pStyle w:val="Brdtext"/>
        <w:jc w:val="center"/>
      </w:pPr>
    </w:p>
    <w:p w14:paraId="4570F859" w14:textId="77777777" w:rsidR="00621125" w:rsidRDefault="00621125" w:rsidP="00621125">
      <w:pPr>
        <w:pStyle w:val="Brdtext"/>
        <w:jc w:val="center"/>
      </w:pPr>
      <w:r>
        <w:t>61 §</w:t>
      </w:r>
    </w:p>
    <w:p w14:paraId="19F4409B" w14:textId="77777777" w:rsidR="00621125" w:rsidRDefault="00621125" w:rsidP="00621125">
      <w:pPr>
        <w:pStyle w:val="Brdtextmedindrag"/>
      </w:pPr>
      <w:r>
        <w:t>Vid fusion med en tjänstepensionsförening tillämpas 62–64 §§ i detta kapitel i stället för 16 kap. 17–19, 21–23 och 41 §§ lagen (2018:672) om ekonomiska föreningar. Bestämmelser om tillämpning av 16 kap. 24 § lagen om ekonomiska föreningar finns i 13 kap. 36 § försäkrings</w:t>
      </w:r>
      <w:r>
        <w:softHyphen/>
        <w:t>rörelse</w:t>
      </w:r>
      <w:r>
        <w:softHyphen/>
        <w:t>lagen (2010:2043). När fusionen avser en tjänste</w:t>
      </w:r>
      <w:r>
        <w:softHyphen/>
        <w:t>pensionsförening och ett helägt dotterbolag ska det som sägs i 62–64 §§ om överlåtande förening avse dotterbolaget.</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6F7D5FFA" w14:textId="77777777" w:rsidTr="002C6F01">
        <w:tc>
          <w:tcPr>
            <w:tcW w:w="2500" w:type="pct"/>
            <w:shd w:val="clear" w:color="auto" w:fill="auto"/>
            <w:tcMar>
              <w:left w:w="0" w:type="dxa"/>
            </w:tcMar>
          </w:tcPr>
          <w:p w14:paraId="4A5F3EB8" w14:textId="77777777" w:rsidR="00621125" w:rsidRDefault="00621125" w:rsidP="002C6F01">
            <w:pPr>
              <w:pStyle w:val="Brdtextmedindrag"/>
            </w:pPr>
          </w:p>
        </w:tc>
        <w:tc>
          <w:tcPr>
            <w:tcW w:w="2500" w:type="pct"/>
            <w:shd w:val="clear" w:color="auto" w:fill="auto"/>
            <w:tcMar>
              <w:right w:w="0" w:type="dxa"/>
            </w:tcMar>
          </w:tcPr>
          <w:p w14:paraId="42F5EC77" w14:textId="77777777" w:rsidR="00621125" w:rsidRDefault="00621125" w:rsidP="002C6F01">
            <w:pPr>
              <w:pStyle w:val="Brdtextmedindrag"/>
            </w:pPr>
            <w:r>
              <w:rPr>
                <w:i/>
              </w:rPr>
              <w:t>När 16 kap. 20 § lagen om eko</w:t>
            </w:r>
            <w:r>
              <w:rPr>
                <w:i/>
              </w:rPr>
              <w:softHyphen/>
              <w:t>no</w:t>
            </w:r>
            <w:r>
              <w:rPr>
                <w:i/>
              </w:rPr>
              <w:softHyphen/>
              <w:t>miska föreningar tillämpas på en försäkringsförening ska det som sägs om Bolags</w:t>
            </w:r>
            <w:r>
              <w:rPr>
                <w:i/>
              </w:rPr>
              <w:softHyphen/>
              <w:t>verket i stället avse Finans</w:t>
            </w:r>
            <w:r>
              <w:rPr>
                <w:i/>
              </w:rPr>
              <w:softHyphen/>
              <w:t>inspektionen.</w:t>
            </w:r>
          </w:p>
        </w:tc>
      </w:tr>
    </w:tbl>
    <w:p w14:paraId="37D7F65A" w14:textId="77777777" w:rsidR="00621125" w:rsidRDefault="00621125" w:rsidP="00621125">
      <w:pPr>
        <w:pStyle w:val="Brdtext"/>
        <w:spacing w:before="230"/>
        <w:jc w:val="center"/>
        <w:rPr>
          <w:b/>
        </w:rPr>
      </w:pPr>
      <w:r>
        <w:rPr>
          <w:b/>
        </w:rPr>
        <w:t>16 kap.</w:t>
      </w:r>
    </w:p>
    <w:p w14:paraId="7312B056" w14:textId="77777777" w:rsidR="00621125" w:rsidRPr="004C584A" w:rsidRDefault="00621125" w:rsidP="00621125">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32D4FEAA" w14:textId="77777777" w:rsidTr="003C1F7B">
        <w:tc>
          <w:tcPr>
            <w:tcW w:w="2500" w:type="pct"/>
            <w:shd w:val="clear" w:color="auto" w:fill="auto"/>
            <w:tcMar>
              <w:left w:w="0" w:type="dxa"/>
            </w:tcMar>
          </w:tcPr>
          <w:p w14:paraId="2F03C4AF" w14:textId="29E655A4" w:rsidR="00621125" w:rsidRPr="0023282F" w:rsidRDefault="00621125" w:rsidP="002C6F01">
            <w:pPr>
              <w:pStyle w:val="Brdtextmedindrag"/>
            </w:pPr>
            <w:r w:rsidRPr="0023282F">
              <w:t>Om det i toppen av en grupp finns ett tjänstepensionsföretag, ett utländskt tjänstepensionsinstitut, ett försäkringsföretag eller en EES-försäkringsgivare som är moder</w:t>
            </w:r>
            <w:r>
              <w:softHyphen/>
            </w:r>
            <w:r w:rsidRPr="0023282F">
              <w:t>företag till ett sådant moderföretag som avses i 2</w:t>
            </w:r>
            <w:r>
              <w:t> </w:t>
            </w:r>
            <w:r w:rsidRPr="0023282F">
              <w:t>§</w:t>
            </w:r>
            <w:r>
              <w:t> </w:t>
            </w:r>
            <w:r w:rsidRPr="0023282F">
              <w:t>3</w:t>
            </w:r>
            <w:r>
              <w:t> </w:t>
            </w:r>
            <w:r w:rsidRPr="00AE1A91">
              <w:rPr>
                <w:i/>
                <w:iCs/>
              </w:rPr>
              <w:t>b eller c</w:t>
            </w:r>
            <w:r w:rsidRPr="00AE1A91">
              <w:t>,</w:t>
            </w:r>
            <w:r w:rsidRPr="0023282F">
              <w:t xml:space="preserve"> ska bestämmelserna om grupptillsyn i </w:t>
            </w:r>
            <w:r w:rsidR="00D30F2B">
              <w:br/>
            </w:r>
            <w:r w:rsidR="00D30F2B">
              <w:br/>
            </w:r>
            <w:r w:rsidRPr="0023282F">
              <w:lastRenderedPageBreak/>
              <w:t>detta kapitel tillämpas bara på nivån för detta yttersta moder</w:t>
            </w:r>
            <w:r>
              <w:softHyphen/>
            </w:r>
            <w:r w:rsidRPr="0023282F">
              <w:t>företag.</w:t>
            </w:r>
          </w:p>
        </w:tc>
        <w:tc>
          <w:tcPr>
            <w:tcW w:w="2500" w:type="pct"/>
            <w:shd w:val="clear" w:color="auto" w:fill="auto"/>
            <w:tcMar>
              <w:right w:w="0" w:type="dxa"/>
            </w:tcMar>
          </w:tcPr>
          <w:p w14:paraId="3E9D47B7" w14:textId="6BFCEF65" w:rsidR="00621125" w:rsidRPr="00151A58" w:rsidRDefault="00621125" w:rsidP="002C6F01">
            <w:pPr>
              <w:pStyle w:val="Brdtextmedindrag"/>
              <w:rPr>
                <w:i/>
              </w:rPr>
            </w:pPr>
            <w:r w:rsidRPr="0023282F">
              <w:lastRenderedPageBreak/>
              <w:t>Om det i toppen av en grupp finns ett tjänstepensionsföretag, ett utländskt tjänstepensionsinstitut, ett försäkringsföretag eller en EES-försäkringsgivare som är moder</w:t>
            </w:r>
            <w:r>
              <w:softHyphen/>
            </w:r>
            <w:r w:rsidRPr="0023282F">
              <w:t>företag till ett sådant moderföretag som avses i 2</w:t>
            </w:r>
            <w:r>
              <w:t> </w:t>
            </w:r>
            <w:r w:rsidRPr="0023282F">
              <w:t>§</w:t>
            </w:r>
            <w:r>
              <w:t> </w:t>
            </w:r>
            <w:r w:rsidRPr="0023282F">
              <w:t>3</w:t>
            </w:r>
            <w:r w:rsidRPr="00AE1A91">
              <w:t>,</w:t>
            </w:r>
            <w:r w:rsidRPr="0023282F">
              <w:t xml:space="preserve"> ska bestämmel</w:t>
            </w:r>
            <w:r w:rsidR="00DC3827">
              <w:softHyphen/>
            </w:r>
            <w:r w:rsidRPr="0023282F">
              <w:t xml:space="preserve">serna om grupptillsyn i detta kapitel </w:t>
            </w:r>
            <w:r w:rsidRPr="0023282F">
              <w:lastRenderedPageBreak/>
              <w:t>tillämpas bara på nivån för detta yttersta moder</w:t>
            </w:r>
            <w:r>
              <w:softHyphen/>
            </w:r>
            <w:r w:rsidRPr="0023282F">
              <w:t>företag.</w:t>
            </w:r>
          </w:p>
        </w:tc>
      </w:tr>
      <w:tr w:rsidR="00621125" w14:paraId="119A2238" w14:textId="77777777" w:rsidTr="002C6F01">
        <w:tc>
          <w:tcPr>
            <w:tcW w:w="2500" w:type="pct"/>
            <w:shd w:val="clear" w:color="auto" w:fill="auto"/>
            <w:tcMar>
              <w:left w:w="0" w:type="dxa"/>
            </w:tcMar>
          </w:tcPr>
          <w:p w14:paraId="303A88AA" w14:textId="77777777" w:rsidR="00621125" w:rsidRPr="0023282F" w:rsidRDefault="00621125" w:rsidP="002C6F01">
            <w:pPr>
              <w:pStyle w:val="Brdtextmedindrag"/>
            </w:pPr>
          </w:p>
        </w:tc>
        <w:tc>
          <w:tcPr>
            <w:tcW w:w="2500" w:type="pct"/>
            <w:shd w:val="clear" w:color="auto" w:fill="auto"/>
            <w:tcMar>
              <w:right w:w="0" w:type="dxa"/>
            </w:tcMar>
          </w:tcPr>
          <w:p w14:paraId="5099B17B" w14:textId="77777777" w:rsidR="00621125" w:rsidRPr="00585C58" w:rsidRDefault="00621125" w:rsidP="002C6F01">
            <w:pPr>
              <w:pStyle w:val="Brdtextmedindrag"/>
              <w:rPr>
                <w:i/>
              </w:rPr>
            </w:pPr>
            <w:r w:rsidRPr="00585C58">
              <w:rPr>
                <w:i/>
              </w:rPr>
              <w:t>Första stycket gäller även om</w:t>
            </w:r>
          </w:p>
          <w:p w14:paraId="333A9FB7" w14:textId="77777777" w:rsidR="00621125" w:rsidRPr="00585C58" w:rsidRDefault="00621125" w:rsidP="002C6F01">
            <w:pPr>
              <w:pStyle w:val="Brdtextmedindrag"/>
              <w:rPr>
                <w:i/>
              </w:rPr>
            </w:pPr>
            <w:r w:rsidRPr="00585C58">
              <w:rPr>
                <w:i/>
              </w:rPr>
              <w:t xml:space="preserve">1. det yttersta moderföretaget är ett företag som skulle vara ett </w:t>
            </w:r>
            <w:proofErr w:type="spellStart"/>
            <w:r w:rsidRPr="00585C58">
              <w:rPr>
                <w:i/>
              </w:rPr>
              <w:t>försäkrings</w:t>
            </w:r>
            <w:r w:rsidRPr="00585C58">
              <w:rPr>
                <w:i/>
              </w:rPr>
              <w:softHyphen/>
              <w:t>holdingföretag</w:t>
            </w:r>
            <w:proofErr w:type="spellEnd"/>
            <w:r w:rsidRPr="00585C58">
              <w:rPr>
                <w:i/>
              </w:rPr>
              <w:t xml:space="preserve"> om tjänste</w:t>
            </w:r>
            <w:r>
              <w:rPr>
                <w:i/>
              </w:rPr>
              <w:softHyphen/>
            </w:r>
            <w:r w:rsidRPr="00585C58">
              <w:rPr>
                <w:i/>
              </w:rPr>
              <w:t>pensions</w:t>
            </w:r>
            <w:r w:rsidRPr="00585C58">
              <w:rPr>
                <w:i/>
              </w:rPr>
              <w:softHyphen/>
              <w:t>företaget som är dotter</w:t>
            </w:r>
            <w:r>
              <w:rPr>
                <w:i/>
              </w:rPr>
              <w:softHyphen/>
            </w:r>
            <w:r w:rsidRPr="00585C58">
              <w:rPr>
                <w:i/>
              </w:rPr>
              <w:t>företag i stället var ett försäkrings</w:t>
            </w:r>
            <w:r w:rsidRPr="00585C58">
              <w:rPr>
                <w:i/>
              </w:rPr>
              <w:softHyphen/>
              <w:t xml:space="preserve">företag, eller </w:t>
            </w:r>
          </w:p>
          <w:p w14:paraId="6B0DF5C3" w14:textId="77777777" w:rsidR="00621125" w:rsidRPr="0023282F" w:rsidRDefault="00621125" w:rsidP="002C6F01">
            <w:pPr>
              <w:pStyle w:val="Brdtextmedindrag"/>
            </w:pPr>
            <w:r w:rsidRPr="00585C58">
              <w:rPr>
                <w:i/>
              </w:rPr>
              <w:t xml:space="preserve">2. det yttersta moderföretaget är ett blandat finansiellt </w:t>
            </w:r>
            <w:proofErr w:type="spellStart"/>
            <w:r w:rsidRPr="00585C58">
              <w:rPr>
                <w:i/>
              </w:rPr>
              <w:t>holding</w:t>
            </w:r>
            <w:r>
              <w:rPr>
                <w:i/>
              </w:rPr>
              <w:softHyphen/>
            </w:r>
            <w:r w:rsidRPr="00585C58">
              <w:rPr>
                <w:i/>
              </w:rPr>
              <w:t>företag</w:t>
            </w:r>
            <w:proofErr w:type="spellEnd"/>
            <w:r w:rsidRPr="00585C58">
              <w:rPr>
                <w:i/>
              </w:rPr>
              <w:t>.</w:t>
            </w:r>
          </w:p>
        </w:tc>
      </w:tr>
    </w:tbl>
    <w:p w14:paraId="611F72DE" w14:textId="77777777" w:rsidR="00621125" w:rsidRDefault="00621125" w:rsidP="00621125">
      <w:pPr>
        <w:pStyle w:val="Brdtext"/>
        <w:jc w:val="center"/>
      </w:pPr>
    </w:p>
    <w:p w14:paraId="0E869527" w14:textId="77777777" w:rsidR="00621125" w:rsidRDefault="00621125" w:rsidP="00621125">
      <w:pPr>
        <w:pStyle w:val="Brdtext"/>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41D7804F" w14:textId="77777777" w:rsidTr="003C1F7B">
        <w:tc>
          <w:tcPr>
            <w:tcW w:w="2500" w:type="pct"/>
            <w:shd w:val="clear" w:color="auto" w:fill="auto"/>
            <w:tcMar>
              <w:left w:w="0" w:type="dxa"/>
            </w:tcMar>
          </w:tcPr>
          <w:p w14:paraId="5C14BF39" w14:textId="2550B70D" w:rsidR="00621125" w:rsidRPr="004D58A3" w:rsidRDefault="00621125" w:rsidP="002C6F01">
            <w:pPr>
              <w:pStyle w:val="Brdtextmedindrag"/>
            </w:pPr>
            <w:r w:rsidRPr="004D58A3">
              <w:t>Finansinspektionen får besluta att tillsyn över sådana riskkoncen</w:t>
            </w:r>
            <w:r w:rsidRPr="004D58A3">
              <w:softHyphen/>
              <w:t>trationer och transaktioner inom en grupp som avses i 23 och 24 §§ inte ska utövas på nivån för ett sådant tjänstepensionsföretag som avses i 2 § 1 eller</w:t>
            </w:r>
            <w:r>
              <w:t> </w:t>
            </w:r>
            <w:r w:rsidRPr="004D58A3">
              <w:t xml:space="preserve">2 </w:t>
            </w:r>
            <w:r w:rsidRPr="00664F06">
              <w:t>eller på nivån för det moderföretag som avses i 2 §</w:t>
            </w:r>
            <w:r>
              <w:t> </w:t>
            </w:r>
            <w:r w:rsidRPr="00664F06">
              <w:t>3 </w:t>
            </w:r>
            <w:r w:rsidRPr="00AE1A91">
              <w:rPr>
                <w:i/>
                <w:iCs/>
              </w:rPr>
              <w:t>b eller c</w:t>
            </w:r>
            <w:r w:rsidRPr="00664F06">
              <w:t xml:space="preserve"> och som är ett anknutet företag till ett reglerat företag eller självt är ett reglerat företag eller ett blandat finansiellt </w:t>
            </w:r>
            <w:proofErr w:type="spellStart"/>
            <w:r w:rsidRPr="00664F06">
              <w:t>holding</w:t>
            </w:r>
            <w:r w:rsidRPr="00664F06">
              <w:softHyphen/>
              <w:t>företag</w:t>
            </w:r>
            <w:proofErr w:type="spellEnd"/>
            <w:r w:rsidRPr="00664F06">
              <w:t xml:space="preserve"> som omfattas av lagen (2006:531) om särskild tillsyn över finansiella konglomerat.</w:t>
            </w:r>
          </w:p>
        </w:tc>
        <w:tc>
          <w:tcPr>
            <w:tcW w:w="2500" w:type="pct"/>
            <w:shd w:val="clear" w:color="auto" w:fill="auto"/>
            <w:tcMar>
              <w:right w:w="0" w:type="dxa"/>
            </w:tcMar>
          </w:tcPr>
          <w:p w14:paraId="22F8E78B" w14:textId="0F04E566" w:rsidR="00621125" w:rsidRPr="00BC179E" w:rsidRDefault="00621125" w:rsidP="002C6F01">
            <w:pPr>
              <w:pStyle w:val="Brdtextmedindrag"/>
              <w:rPr>
                <w:i/>
              </w:rPr>
            </w:pPr>
            <w:r w:rsidRPr="00F56919">
              <w:t>Finansinspektionen får besluta att tillsyn över sådana riskkoncen</w:t>
            </w:r>
            <w:r w:rsidRPr="00F56919">
              <w:softHyphen/>
              <w:t>trationer och transaktioner inom en grupp som avses i 23 och 24 §§ inte ska utövas på nivån för ett sådant tjänstepensionsföretag som avses i 2 § 1 eller</w:t>
            </w:r>
            <w:r>
              <w:t> </w:t>
            </w:r>
            <w:r w:rsidRPr="00F56919">
              <w:t>2 eller på nivån för det moderföretag som avses i 2 §</w:t>
            </w:r>
            <w:r>
              <w:t> </w:t>
            </w:r>
            <w:r w:rsidRPr="00F56919">
              <w:t xml:space="preserve">3 och som är ett anknutet företag till ett reglerat företag eller självt är ett reglerat företag eller ett blandat finansiellt </w:t>
            </w:r>
            <w:proofErr w:type="spellStart"/>
            <w:r w:rsidRPr="00F56919">
              <w:t>holding</w:t>
            </w:r>
            <w:r w:rsidRPr="00F56919">
              <w:softHyphen/>
              <w:t>företag</w:t>
            </w:r>
            <w:proofErr w:type="spellEnd"/>
            <w:r w:rsidRPr="00F56919">
              <w:t xml:space="preserve"> som omfattas av lagen (2006:531) om särskild tillsyn över finansiella konglomerat.</w:t>
            </w:r>
          </w:p>
        </w:tc>
      </w:tr>
    </w:tbl>
    <w:p w14:paraId="0362351D" w14:textId="77777777" w:rsidR="00621125" w:rsidRDefault="00621125" w:rsidP="00621125">
      <w:pPr>
        <w:pStyle w:val="Brdtextmedindrag"/>
      </w:pPr>
    </w:p>
    <w:p w14:paraId="699C47EA" w14:textId="77777777" w:rsidR="00621125" w:rsidRDefault="00621125" w:rsidP="00621125">
      <w:pPr>
        <w:pStyle w:val="Brdtext"/>
        <w:jc w:val="center"/>
      </w:pPr>
      <w:r>
        <w:t>37 §</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3F98C6DF" w14:textId="77777777" w:rsidTr="002C6F01">
        <w:tc>
          <w:tcPr>
            <w:tcW w:w="2500" w:type="pct"/>
            <w:shd w:val="clear" w:color="auto" w:fill="auto"/>
            <w:tcMar>
              <w:left w:w="0" w:type="dxa"/>
            </w:tcMar>
          </w:tcPr>
          <w:p w14:paraId="2B7FC68F" w14:textId="77777777" w:rsidR="00621125" w:rsidRDefault="00621125" w:rsidP="002C6F01">
            <w:pPr>
              <w:pStyle w:val="Brdtextmedindrag"/>
            </w:pPr>
            <w:r>
              <w:t>Ett företag som vid fullgörandet av skyldigheter enligt detta kapitel får sådan kunskap som avses i 36 §, är skyldigt att lämna ut uppgifter om enskildas förhållanden till före</w:t>
            </w:r>
            <w:r>
              <w:softHyphen/>
              <w:t>taget, om det under en utredning enligt bestämmelserna om för</w:t>
            </w:r>
            <w:r>
              <w:softHyphen/>
              <w:t>undersökning i brottmål begärs av undersökningsledaren eller om det begärs av åklagare i ett ärende om rättslig hjälp i brottmål, på fram</w:t>
            </w:r>
            <w:r>
              <w:softHyphen/>
              <w:t>ställning av en annan stat eller en mellanfolklig domstol, eller i ett ärende om erkännande och verk</w:t>
            </w:r>
            <w:r>
              <w:softHyphen/>
              <w:t>ställighet av en europeisk utred</w:t>
            </w:r>
            <w:r>
              <w:softHyphen/>
              <w:t>ningsorder.</w:t>
            </w:r>
          </w:p>
        </w:tc>
        <w:tc>
          <w:tcPr>
            <w:tcW w:w="2500" w:type="pct"/>
            <w:shd w:val="clear" w:color="auto" w:fill="auto"/>
            <w:tcMar>
              <w:right w:w="0" w:type="dxa"/>
            </w:tcMar>
          </w:tcPr>
          <w:p w14:paraId="5FF11AAA" w14:textId="77777777" w:rsidR="00621125" w:rsidRPr="00BA0D7E" w:rsidRDefault="00621125" w:rsidP="002C6F01">
            <w:pPr>
              <w:pStyle w:val="Brdtextmedindrag"/>
              <w:rPr>
                <w:i/>
              </w:rPr>
            </w:pPr>
            <w:r>
              <w:t>Ett företag som vid fullgörandet av skyldigheter enligt detta kapitel får sådan kunskap som avses i 36 §, är skyldigt att lämna ut uppgifter om enskildas förhållanden till före</w:t>
            </w:r>
            <w:r>
              <w:softHyphen/>
              <w:t>taget, om det under en utredning enligt bestämmelserna om för</w:t>
            </w:r>
            <w:r>
              <w:softHyphen/>
              <w:t>undersökning i brottmål begärs av undersökningsledaren eller om det begärs av åklagare i ett ärende om rättslig hjälp i brottmål, på fram</w:t>
            </w:r>
            <w:r>
              <w:softHyphen/>
              <w:t>ställning av en annan stat eller en mellanfolklig domstol, eller i ett ärende om erkännande och verk</w:t>
            </w:r>
            <w:r>
              <w:softHyphen/>
              <w:t>ställighet av en europeisk utred</w:t>
            </w:r>
            <w:r>
              <w:softHyphen/>
              <w:t xml:space="preserve">ningsorder. </w:t>
            </w:r>
            <w:r w:rsidRPr="00BA0D7E">
              <w:rPr>
                <w:i/>
              </w:rPr>
              <w:t>Uppgifterna ska lämnas ut utan dröjsmål och i elektronisk form.</w:t>
            </w:r>
          </w:p>
        </w:tc>
      </w:tr>
    </w:tbl>
    <w:p w14:paraId="63122E0E" w14:textId="77777777" w:rsidR="00621125" w:rsidRDefault="00621125" w:rsidP="00621125">
      <w:pPr>
        <w:pStyle w:val="Brdtext"/>
        <w:jc w:val="center"/>
      </w:pPr>
    </w:p>
    <w:p w14:paraId="2FB4F309" w14:textId="77777777" w:rsidR="00621125" w:rsidRDefault="00621125" w:rsidP="00621125">
      <w:pPr>
        <w:pStyle w:val="Brdtext"/>
        <w:jc w:val="center"/>
      </w:pPr>
      <w:r>
        <w:lastRenderedPageBreak/>
        <w:t>41 §</w:t>
      </w:r>
    </w:p>
    <w:p w14:paraId="4BDC7CE1" w14:textId="77777777" w:rsidR="00621125" w:rsidRPr="00661FE3" w:rsidRDefault="00621125" w:rsidP="00621125">
      <w:pPr>
        <w:pStyle w:val="Brdtextmedindrag"/>
      </w:pPr>
      <w:r w:rsidRPr="0023282F">
        <w:t xml:space="preserve">Regeringen eller den myndighet som regeringen bestämmer får meddela föreskrifter om </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7FFD15A5" w14:textId="77777777" w:rsidTr="002C6F01">
        <w:tc>
          <w:tcPr>
            <w:tcW w:w="2500" w:type="pct"/>
            <w:shd w:val="clear" w:color="auto" w:fill="auto"/>
            <w:tcMar>
              <w:left w:w="0" w:type="dxa"/>
            </w:tcMar>
          </w:tcPr>
          <w:p w14:paraId="64AFB10F" w14:textId="77777777" w:rsidR="00621125" w:rsidRDefault="00621125" w:rsidP="002C6F01">
            <w:pPr>
              <w:pStyle w:val="Brdtextmedindrag"/>
            </w:pPr>
            <w:r w:rsidRPr="0023282F">
              <w:t>1.</w:t>
            </w:r>
            <w:r>
              <w:t> </w:t>
            </w:r>
            <w:r w:rsidRPr="0023282F">
              <w:t>hur den gruppbaserade kapitalbasen och det gruppbaserade kapitalkravet ska beräknas enligt 15–17, 20 och 22</w:t>
            </w:r>
            <w:r>
              <w:t> </w:t>
            </w:r>
            <w:r w:rsidRPr="0023282F">
              <w:t>§§,</w:t>
            </w:r>
          </w:p>
        </w:tc>
        <w:tc>
          <w:tcPr>
            <w:tcW w:w="2500" w:type="pct"/>
            <w:shd w:val="clear" w:color="auto" w:fill="auto"/>
            <w:tcMar>
              <w:right w:w="0" w:type="dxa"/>
            </w:tcMar>
          </w:tcPr>
          <w:p w14:paraId="432866D0" w14:textId="77777777" w:rsidR="00621125" w:rsidRDefault="00621125" w:rsidP="002C6F01">
            <w:pPr>
              <w:pStyle w:val="Brdtextmedindrag"/>
            </w:pPr>
            <w:r w:rsidRPr="0023282F">
              <w:t>1.</w:t>
            </w:r>
            <w:r>
              <w:t> </w:t>
            </w:r>
            <w:r w:rsidRPr="0023282F">
              <w:t xml:space="preserve">hur </w:t>
            </w:r>
            <w:r>
              <w:rPr>
                <w:i/>
              </w:rPr>
              <w:t xml:space="preserve">och när </w:t>
            </w:r>
            <w:r w:rsidRPr="0023282F">
              <w:t>den gruppbaserade kapitalbasen och det gruppbaserade kapitalkravet ska beräknas enligt 15–17, 20 och 22</w:t>
            </w:r>
            <w:r>
              <w:t> </w:t>
            </w:r>
            <w:r w:rsidRPr="0023282F">
              <w:t>§§,</w:t>
            </w:r>
          </w:p>
        </w:tc>
      </w:tr>
    </w:tbl>
    <w:p w14:paraId="2B346436" w14:textId="77777777" w:rsidR="00621125" w:rsidRDefault="00621125" w:rsidP="00621125">
      <w:pPr>
        <w:pStyle w:val="Brdtextmedindrag"/>
      </w:pPr>
      <w:r w:rsidRPr="0023282F">
        <w:t>2.</w:t>
      </w:r>
      <w:r>
        <w:t> </w:t>
      </w:r>
      <w:r w:rsidRPr="0023282F">
        <w:t>innehållet i samt omfattningen och fullgörandet av rapporteringen enligt 18</w:t>
      </w:r>
      <w:r>
        <w:t> </w:t>
      </w:r>
      <w:r w:rsidRPr="0023282F">
        <w:t>§,</w:t>
      </w:r>
    </w:p>
    <w:p w14:paraId="13F53C78" w14:textId="77777777" w:rsidR="00621125" w:rsidRDefault="00621125" w:rsidP="00621125">
      <w:pPr>
        <w:pStyle w:val="Brdtextmedindrag"/>
      </w:pPr>
      <w:r w:rsidRPr="0023282F">
        <w:t>3.</w:t>
      </w:r>
      <w:r>
        <w:t> </w:t>
      </w:r>
      <w:r w:rsidRPr="0023282F">
        <w:t>innehållet i en åtgärdsplan och en finansiell saneringsplan enligt 21</w:t>
      </w:r>
      <w:r>
        <w:t> </w:t>
      </w:r>
      <w:r w:rsidRPr="0023282F">
        <w:t>§ andra stycket,</w:t>
      </w:r>
    </w:p>
    <w:tbl>
      <w:tblPr>
        <w:tblW w:w="5000" w:type="pct"/>
        <w:tblCellMar>
          <w:left w:w="125" w:type="dxa"/>
          <w:right w:w="125" w:type="dxa"/>
        </w:tblCellMar>
        <w:tblLook w:val="0000" w:firstRow="0" w:lastRow="0" w:firstColumn="0" w:lastColumn="0" w:noHBand="0" w:noVBand="0"/>
      </w:tblPr>
      <w:tblGrid>
        <w:gridCol w:w="2948"/>
        <w:gridCol w:w="2949"/>
      </w:tblGrid>
      <w:tr w:rsidR="00621125" w14:paraId="07E4668F" w14:textId="77777777" w:rsidTr="002C6F01">
        <w:tc>
          <w:tcPr>
            <w:tcW w:w="2500" w:type="pct"/>
            <w:shd w:val="clear" w:color="auto" w:fill="auto"/>
            <w:tcMar>
              <w:left w:w="0" w:type="dxa"/>
            </w:tcMar>
          </w:tcPr>
          <w:p w14:paraId="421D7AB2" w14:textId="77777777" w:rsidR="00621125" w:rsidRDefault="00621125" w:rsidP="002C6F01">
            <w:pPr>
              <w:pStyle w:val="Brdtextmedindrag"/>
            </w:pPr>
            <w:r w:rsidRPr="0023282F">
              <w:t>4.</w:t>
            </w:r>
            <w:r>
              <w:t> </w:t>
            </w:r>
            <w:r w:rsidRPr="0023282F">
              <w:t>vilka upplysningar ett företag ska lämna till Finansinspektionen enligt 23 och 33</w:t>
            </w:r>
            <w:r>
              <w:t> </w:t>
            </w:r>
            <w:r w:rsidRPr="0023282F">
              <w:t>§§,</w:t>
            </w:r>
          </w:p>
        </w:tc>
        <w:tc>
          <w:tcPr>
            <w:tcW w:w="2500" w:type="pct"/>
            <w:shd w:val="clear" w:color="auto" w:fill="auto"/>
            <w:tcMar>
              <w:right w:w="0" w:type="dxa"/>
            </w:tcMar>
          </w:tcPr>
          <w:p w14:paraId="7FF8D3DB" w14:textId="77777777" w:rsidR="00621125" w:rsidRDefault="00621125" w:rsidP="002C6F01">
            <w:pPr>
              <w:pStyle w:val="Brdtextmedindrag"/>
            </w:pPr>
            <w:r w:rsidRPr="0023282F">
              <w:t>4.</w:t>
            </w:r>
            <w:r>
              <w:t> </w:t>
            </w:r>
            <w:r w:rsidRPr="0023282F">
              <w:t>vilka upplysningar ett företag ska lämna till Finansinspektionen enligt 23</w:t>
            </w:r>
            <w:r>
              <w:rPr>
                <w:i/>
              </w:rPr>
              <w:t>, 27</w:t>
            </w:r>
            <w:r w:rsidRPr="0023282F">
              <w:t xml:space="preserve"> och 33</w:t>
            </w:r>
            <w:r>
              <w:t> </w:t>
            </w:r>
            <w:r w:rsidRPr="0023282F">
              <w:t>§§,</w:t>
            </w:r>
          </w:p>
        </w:tc>
      </w:tr>
      <w:tr w:rsidR="00621125" w14:paraId="0744CE24" w14:textId="77777777" w:rsidTr="002C6F01">
        <w:tc>
          <w:tcPr>
            <w:tcW w:w="2500" w:type="pct"/>
            <w:shd w:val="clear" w:color="auto" w:fill="auto"/>
            <w:tcMar>
              <w:left w:w="0" w:type="dxa"/>
            </w:tcMar>
          </w:tcPr>
          <w:p w14:paraId="603F21F0" w14:textId="77777777" w:rsidR="00621125" w:rsidRPr="0023282F" w:rsidRDefault="00621125" w:rsidP="002C6F01">
            <w:pPr>
              <w:pStyle w:val="Brdtextmedindrag"/>
            </w:pPr>
            <w:r w:rsidRPr="0023282F">
              <w:t>5.</w:t>
            </w:r>
            <w:r>
              <w:t> </w:t>
            </w:r>
            <w:r w:rsidRPr="0023282F">
              <w:t>företagsstyrningssystem inom en grupp enligt 29</w:t>
            </w:r>
            <w:r>
              <w:t> </w:t>
            </w:r>
            <w:r w:rsidRPr="0023282F">
              <w:t xml:space="preserve">§, </w:t>
            </w:r>
            <w:r w:rsidRPr="00BA0D7E">
              <w:rPr>
                <w:i/>
              </w:rPr>
              <w:t>och</w:t>
            </w:r>
          </w:p>
        </w:tc>
        <w:tc>
          <w:tcPr>
            <w:tcW w:w="2500" w:type="pct"/>
            <w:shd w:val="clear" w:color="auto" w:fill="auto"/>
            <w:tcMar>
              <w:right w:w="0" w:type="dxa"/>
            </w:tcMar>
          </w:tcPr>
          <w:p w14:paraId="7105D18C" w14:textId="77777777" w:rsidR="00621125" w:rsidRPr="0023282F" w:rsidRDefault="00621125" w:rsidP="002C6F01">
            <w:pPr>
              <w:pStyle w:val="Brdtextmedindrag"/>
            </w:pPr>
            <w:r w:rsidRPr="0023282F">
              <w:t>5.</w:t>
            </w:r>
            <w:r>
              <w:t> </w:t>
            </w:r>
            <w:r w:rsidRPr="0023282F">
              <w:t>företagsstyrningssystem inom en grupp enligt 29</w:t>
            </w:r>
            <w:r>
              <w:t> </w:t>
            </w:r>
            <w:r w:rsidRPr="0023282F">
              <w:t>§,</w:t>
            </w:r>
          </w:p>
        </w:tc>
      </w:tr>
      <w:tr w:rsidR="00621125" w14:paraId="4E2447A5" w14:textId="77777777" w:rsidTr="002C6F01">
        <w:tc>
          <w:tcPr>
            <w:tcW w:w="2500" w:type="pct"/>
            <w:shd w:val="clear" w:color="auto" w:fill="auto"/>
            <w:tcMar>
              <w:left w:w="0" w:type="dxa"/>
            </w:tcMar>
          </w:tcPr>
          <w:p w14:paraId="75A4EC4E" w14:textId="77777777" w:rsidR="00621125" w:rsidRDefault="00621125" w:rsidP="002C6F01">
            <w:pPr>
              <w:pStyle w:val="Brdtextmedindrag"/>
            </w:pPr>
            <w:r w:rsidRPr="0023282F">
              <w:t>6.</w:t>
            </w:r>
            <w:r>
              <w:t> </w:t>
            </w:r>
            <w:r w:rsidRPr="0023282F">
              <w:t>innehållet i en egen risk- och solvensbedömning inom en grupp enligt 31</w:t>
            </w:r>
            <w:r>
              <w:t> </w:t>
            </w:r>
            <w:r w:rsidRPr="0023282F">
              <w:t>§</w:t>
            </w:r>
            <w:r w:rsidRPr="00D82FB7">
              <w:rPr>
                <w:i/>
              </w:rPr>
              <w:t>.</w:t>
            </w:r>
          </w:p>
        </w:tc>
        <w:tc>
          <w:tcPr>
            <w:tcW w:w="2500" w:type="pct"/>
            <w:shd w:val="clear" w:color="auto" w:fill="auto"/>
            <w:tcMar>
              <w:right w:w="0" w:type="dxa"/>
            </w:tcMar>
          </w:tcPr>
          <w:p w14:paraId="530A5323" w14:textId="77777777" w:rsidR="00621125" w:rsidRDefault="00621125" w:rsidP="002C6F01">
            <w:pPr>
              <w:pStyle w:val="Brdtextmedindrag"/>
            </w:pPr>
            <w:r w:rsidRPr="0023282F">
              <w:t>6.</w:t>
            </w:r>
            <w:r>
              <w:t> </w:t>
            </w:r>
            <w:r w:rsidRPr="0023282F">
              <w:t>innehållet i en egen risk- och solvensbedömning inom en grupp enligt 31</w:t>
            </w:r>
            <w:r>
              <w:t> </w:t>
            </w:r>
            <w:r w:rsidRPr="0023282F">
              <w:t>§</w:t>
            </w:r>
            <w:r>
              <w:rPr>
                <w:i/>
              </w:rPr>
              <w:t>,</w:t>
            </w:r>
            <w:r>
              <w:t xml:space="preserve"> </w:t>
            </w:r>
            <w:r>
              <w:rPr>
                <w:i/>
              </w:rPr>
              <w:t>och</w:t>
            </w:r>
          </w:p>
        </w:tc>
      </w:tr>
      <w:tr w:rsidR="00621125" w14:paraId="1CC53F46" w14:textId="77777777" w:rsidTr="002C6F01">
        <w:tc>
          <w:tcPr>
            <w:tcW w:w="2500" w:type="pct"/>
            <w:shd w:val="clear" w:color="auto" w:fill="auto"/>
            <w:tcMar>
              <w:left w:w="0" w:type="dxa"/>
            </w:tcMar>
          </w:tcPr>
          <w:p w14:paraId="60DD6E4A" w14:textId="77777777" w:rsidR="00621125" w:rsidRDefault="00621125" w:rsidP="002C6F01">
            <w:pPr>
              <w:pStyle w:val="Brdtextmedindrag"/>
            </w:pPr>
          </w:p>
        </w:tc>
        <w:tc>
          <w:tcPr>
            <w:tcW w:w="2500" w:type="pct"/>
            <w:shd w:val="clear" w:color="auto" w:fill="auto"/>
            <w:tcMar>
              <w:right w:w="0" w:type="dxa"/>
            </w:tcMar>
          </w:tcPr>
          <w:p w14:paraId="29DCF58F" w14:textId="77777777" w:rsidR="00621125" w:rsidRPr="00D82FB7" w:rsidRDefault="00621125" w:rsidP="002C6F01">
            <w:pPr>
              <w:pStyle w:val="Brdtextmedindrag"/>
              <w:rPr>
                <w:i/>
              </w:rPr>
            </w:pPr>
            <w:r w:rsidRPr="00D82FB7">
              <w:rPr>
                <w:i/>
              </w:rPr>
              <w:t>7. hur uppgifter enligt 37 § ska lämnas</w:t>
            </w:r>
            <w:r>
              <w:rPr>
                <w:i/>
              </w:rPr>
              <w:t>.</w:t>
            </w:r>
          </w:p>
        </w:tc>
      </w:tr>
      <w:tr w:rsidR="00621125" w14:paraId="5A87ADCB" w14:textId="77777777" w:rsidTr="002C6F01">
        <w:tc>
          <w:tcPr>
            <w:tcW w:w="2500" w:type="pct"/>
            <w:shd w:val="clear" w:color="auto" w:fill="auto"/>
            <w:tcMar>
              <w:left w:w="0" w:type="dxa"/>
            </w:tcMar>
          </w:tcPr>
          <w:p w14:paraId="56192F7A" w14:textId="77777777" w:rsidR="00621125" w:rsidRDefault="00621125" w:rsidP="002C6F01">
            <w:pPr>
              <w:pStyle w:val="Brdtextmedindrag"/>
            </w:pPr>
            <w:r w:rsidRPr="0023282F">
              <w:t>Regeringen eller den myndighet som regeringen bestämmer kan med stöd av 8</w:t>
            </w:r>
            <w:r>
              <w:t> </w:t>
            </w:r>
            <w:r w:rsidRPr="0023282F">
              <w:t>kap. 7</w:t>
            </w:r>
            <w:r>
              <w:t> </w:t>
            </w:r>
            <w:r w:rsidRPr="0023282F">
              <w:t>§ regerings</w:t>
            </w:r>
            <w:r>
              <w:softHyphen/>
            </w:r>
            <w:r w:rsidRPr="0023282F">
              <w:t>formen meddela föreskrifter om hur och när ett företag ska lämna upplysningar enligt 23 och 33</w:t>
            </w:r>
            <w:r>
              <w:t> </w:t>
            </w:r>
            <w:r w:rsidRPr="0023282F">
              <w:t>§§.</w:t>
            </w:r>
          </w:p>
        </w:tc>
        <w:tc>
          <w:tcPr>
            <w:tcW w:w="2500" w:type="pct"/>
            <w:shd w:val="clear" w:color="auto" w:fill="auto"/>
            <w:tcMar>
              <w:right w:w="0" w:type="dxa"/>
            </w:tcMar>
          </w:tcPr>
          <w:p w14:paraId="1F3F4D5D" w14:textId="77777777" w:rsidR="00621125" w:rsidRDefault="00621125" w:rsidP="002C6F01">
            <w:pPr>
              <w:pStyle w:val="Brdtextmedindrag"/>
            </w:pPr>
            <w:r w:rsidRPr="0023282F">
              <w:t>Regeringen eller den myndighet som regeringen bestämmer kan med stöd av 8</w:t>
            </w:r>
            <w:r>
              <w:t> </w:t>
            </w:r>
            <w:r w:rsidRPr="0023282F">
              <w:t>kap. 7</w:t>
            </w:r>
            <w:r>
              <w:t> </w:t>
            </w:r>
            <w:r w:rsidRPr="0023282F">
              <w:t>§ regerings</w:t>
            </w:r>
            <w:r>
              <w:softHyphen/>
            </w:r>
            <w:r w:rsidRPr="0023282F">
              <w:t>formen meddela föreskrifter om hur och när ett företag ska lämna upplysningar enligt 23</w:t>
            </w:r>
            <w:r>
              <w:rPr>
                <w:i/>
              </w:rPr>
              <w:t>, 27</w:t>
            </w:r>
            <w:r w:rsidRPr="0023282F">
              <w:t xml:space="preserve"> och 33</w:t>
            </w:r>
            <w:r>
              <w:t> </w:t>
            </w:r>
            <w:r w:rsidRPr="0023282F">
              <w:t>§§.</w:t>
            </w:r>
          </w:p>
        </w:tc>
      </w:tr>
    </w:tbl>
    <w:p w14:paraId="222329C0" w14:textId="77777777" w:rsidR="00621125" w:rsidRPr="00811E52" w:rsidRDefault="00621125" w:rsidP="00621125">
      <w:pPr>
        <w:pStyle w:val="Slutstreck"/>
      </w:pPr>
      <w:r w:rsidRPr="00811E52">
        <w:t>                      </w:t>
      </w:r>
    </w:p>
    <w:p w14:paraId="3A057EE5" w14:textId="77777777" w:rsidR="00621125" w:rsidRPr="00025171" w:rsidRDefault="00621125" w:rsidP="00621125">
      <w:pPr>
        <w:pStyle w:val="Brdtextmedindrag"/>
      </w:pPr>
      <w:r>
        <w:t>Denna lag träder i kraft den 1 juli 2020.</w:t>
      </w:r>
    </w:p>
    <w:p w14:paraId="5BC035D4" w14:textId="6B963218" w:rsidR="00016681" w:rsidRDefault="00016681" w:rsidP="009C61A6">
      <w:pPr>
        <w:pStyle w:val="Brdtextmedindrag"/>
      </w:pPr>
    </w:p>
    <w:p w14:paraId="7C0CAA31" w14:textId="2123510F" w:rsidR="00621125" w:rsidRDefault="00621125" w:rsidP="009C61A6">
      <w:pPr>
        <w:pStyle w:val="Brdtextmedindrag"/>
      </w:pPr>
    </w:p>
    <w:p w14:paraId="7F0D3807" w14:textId="77777777" w:rsidR="00621125" w:rsidRDefault="00621125" w:rsidP="009C61A6">
      <w:pPr>
        <w:pStyle w:val="Brdtextmedindrag"/>
        <w:sectPr w:rsidR="00621125" w:rsidSect="00647F62">
          <w:headerReference w:type="even" r:id="rId57"/>
          <w:headerReference w:type="default" r:id="rId58"/>
          <w:footerReference w:type="even" r:id="rId59"/>
          <w:footerReference w:type="default" r:id="rId60"/>
          <w:footerReference w:type="first" r:id="rId61"/>
          <w:footnotePr>
            <w:numRestart w:val="eachSect"/>
          </w:footnotePr>
          <w:pgSz w:w="9356" w:h="13721" w:code="9"/>
          <w:pgMar w:top="794" w:right="2438" w:bottom="1191" w:left="1021" w:header="0" w:footer="709" w:gutter="0"/>
          <w:cols w:space="708"/>
          <w:docGrid w:linePitch="360"/>
        </w:sectPr>
      </w:pPr>
    </w:p>
    <w:p w14:paraId="575C4E77" w14:textId="77777777" w:rsidR="00F544BE" w:rsidRDefault="00F544BE" w:rsidP="00F544BE">
      <w:pPr>
        <w:pStyle w:val="Rubrik2"/>
        <w:spacing w:before="0"/>
      </w:pPr>
      <w:bookmarkStart w:id="49" w:name="_Toc36022902"/>
      <w:r>
        <w:lastRenderedPageBreak/>
        <w:t>Förslag till lag om ändring i lagen (2020:000) om ändring i lagen (2014:836) om näringsförbud</w:t>
      </w:r>
      <w:bookmarkEnd w:id="49"/>
    </w:p>
    <w:p w14:paraId="0B3AFD21" w14:textId="77777777" w:rsidR="00F544BE" w:rsidRDefault="00F544BE" w:rsidP="00F544BE">
      <w:pPr>
        <w:pStyle w:val="Brdtextmedindrag"/>
        <w:ind w:firstLine="0"/>
      </w:pPr>
      <w:r>
        <w:t xml:space="preserve">Härigenom föreskrivs att 11 § </w:t>
      </w:r>
      <w:r w:rsidRPr="001969A0">
        <w:t>lagen (2014:836) om näringsförbud</w:t>
      </w:r>
      <w:r>
        <w:t xml:space="preserve"> i stället för lydelsen enligt lagen (2020:000) om ändring i den lagen ska ha följande lydelse. </w:t>
      </w:r>
    </w:p>
    <w:p w14:paraId="710DA2EB" w14:textId="77777777" w:rsidR="00F544BE" w:rsidRDefault="00F544BE" w:rsidP="00F544BE">
      <w:pPr>
        <w:pStyle w:val="Brdtextmedindrag"/>
        <w:ind w:firstLine="0"/>
      </w:pPr>
    </w:p>
    <w:tbl>
      <w:tblPr>
        <w:tblW w:w="5000" w:type="pct"/>
        <w:tblCellMar>
          <w:left w:w="125" w:type="dxa"/>
          <w:right w:w="125" w:type="dxa"/>
        </w:tblCellMar>
        <w:tblLook w:val="0000" w:firstRow="0" w:lastRow="0" w:firstColumn="0" w:lastColumn="0" w:noHBand="0" w:noVBand="0"/>
      </w:tblPr>
      <w:tblGrid>
        <w:gridCol w:w="2946"/>
        <w:gridCol w:w="2946"/>
      </w:tblGrid>
      <w:tr w:rsidR="00F544BE" w:rsidRPr="005B0E77" w14:paraId="27376327" w14:textId="77777777" w:rsidTr="00AE1A91">
        <w:tc>
          <w:tcPr>
            <w:tcW w:w="2500" w:type="pct"/>
            <w:tcBorders>
              <w:left w:val="single" w:sz="4" w:space="0" w:color="000000"/>
            </w:tcBorders>
            <w:shd w:val="clear" w:color="auto" w:fill="auto"/>
            <w:tcMar>
              <w:left w:w="0" w:type="dxa"/>
            </w:tcMar>
          </w:tcPr>
          <w:p w14:paraId="332FF999" w14:textId="01074E4C" w:rsidR="00F544BE" w:rsidRPr="005B0E77" w:rsidRDefault="00F544BE" w:rsidP="00F544BE">
            <w:pPr>
              <w:pStyle w:val="Brdtext"/>
              <w:jc w:val="left"/>
              <w:rPr>
                <w:i/>
              </w:rPr>
            </w:pPr>
            <w:r w:rsidRPr="00362900">
              <w:rPr>
                <w:i/>
              </w:rPr>
              <w:t xml:space="preserve">Lydelse enligt </w:t>
            </w:r>
            <w:r w:rsidR="002C6B88">
              <w:rPr>
                <w:i/>
              </w:rPr>
              <w:t>prop. 2019/20:</w:t>
            </w:r>
            <w:r w:rsidR="00724D01">
              <w:rPr>
                <w:i/>
              </w:rPr>
              <w:t>97</w:t>
            </w:r>
          </w:p>
        </w:tc>
        <w:tc>
          <w:tcPr>
            <w:tcW w:w="2500" w:type="pct"/>
            <w:shd w:val="clear" w:color="auto" w:fill="auto"/>
            <w:tcMar>
              <w:right w:w="0" w:type="dxa"/>
            </w:tcMar>
          </w:tcPr>
          <w:p w14:paraId="52872F88" w14:textId="77777777" w:rsidR="00F544BE" w:rsidRPr="005B0E77" w:rsidRDefault="00F544BE" w:rsidP="002C6F01">
            <w:pPr>
              <w:pStyle w:val="Brdtext"/>
              <w:rPr>
                <w:i/>
              </w:rPr>
            </w:pPr>
            <w:r w:rsidRPr="005B0E77">
              <w:rPr>
                <w:i/>
              </w:rPr>
              <w:t>Föreslagen lydelse</w:t>
            </w:r>
          </w:p>
        </w:tc>
      </w:tr>
    </w:tbl>
    <w:p w14:paraId="12E3947B" w14:textId="77777777" w:rsidR="00F544BE" w:rsidRDefault="00F544BE" w:rsidP="00F544BE">
      <w:pPr>
        <w:pStyle w:val="Brdtext"/>
        <w:jc w:val="center"/>
      </w:pPr>
    </w:p>
    <w:p w14:paraId="3FC3E6D6" w14:textId="77777777" w:rsidR="00F544BE" w:rsidRDefault="00F544BE" w:rsidP="00F544BE">
      <w:pPr>
        <w:pStyle w:val="Brdtext"/>
        <w:jc w:val="center"/>
      </w:pPr>
      <w:r>
        <w:t>11 §</w:t>
      </w:r>
    </w:p>
    <w:p w14:paraId="597B6367" w14:textId="77777777" w:rsidR="00F544BE" w:rsidRDefault="00F544BE" w:rsidP="00F544BE">
      <w:pPr>
        <w:pStyle w:val="Brdtextmedindrag"/>
      </w:pPr>
      <w:r>
        <w:t>Den som har näringsförbud får inte</w:t>
      </w:r>
    </w:p>
    <w:p w14:paraId="6DA14114" w14:textId="77777777" w:rsidR="00F544BE" w:rsidRDefault="00F544BE" w:rsidP="00F544BE">
      <w:pPr>
        <w:pStyle w:val="Brdtextmedindrag"/>
      </w:pPr>
      <w:r>
        <w:t xml:space="preserve">1. driva näringsverksamhet, </w:t>
      </w:r>
    </w:p>
    <w:p w14:paraId="5E4A9439" w14:textId="77777777" w:rsidR="00F544BE" w:rsidRDefault="00F544BE" w:rsidP="00F544BE">
      <w:pPr>
        <w:pStyle w:val="Brdtextmedindrag"/>
      </w:pPr>
      <w:r>
        <w:t xml:space="preserve">2. faktiskt utöva ledningen av en näringsverksamhet eller av en sådan juridisk person som är bokföringspliktig även om den inte driver näring, </w:t>
      </w:r>
    </w:p>
    <w:p w14:paraId="6E254790" w14:textId="77777777" w:rsidR="00F544BE" w:rsidRDefault="00F544BE" w:rsidP="00F544BE">
      <w:pPr>
        <w:pStyle w:val="Brdtextmedindrag"/>
      </w:pPr>
      <w:r>
        <w:t>3. vara bolagsman i ett annat handelsbolag än ett kommanditbolag eller komplementär i ett kommanditbolag eller medlem i en europeisk ekono</w:t>
      </w:r>
      <w:r>
        <w:softHyphen/>
        <w:t xml:space="preserve">misk intressegruppering med säte i Sverige, </w:t>
      </w:r>
    </w:p>
    <w:p w14:paraId="27375EFE" w14:textId="77777777" w:rsidR="00F544BE" w:rsidRDefault="00F544BE" w:rsidP="00F544BE">
      <w:pPr>
        <w:pStyle w:val="Brdtextmedindrag"/>
      </w:pPr>
      <w:r>
        <w:t xml:space="preserve">4. vara stiftare av ett aktiebolag eller en sparbank, </w:t>
      </w:r>
    </w:p>
    <w:p w14:paraId="1243FD89" w14:textId="77777777" w:rsidR="00F544BE" w:rsidRDefault="00F544BE" w:rsidP="00F544BE">
      <w:pPr>
        <w:pStyle w:val="Brdtextmedindrag"/>
      </w:pPr>
      <w:r>
        <w:t xml:space="preserve">5. vara ledamot eller suppleant i styrelsen för </w:t>
      </w:r>
    </w:p>
    <w:p w14:paraId="55621A47" w14:textId="77777777" w:rsidR="00F544BE" w:rsidRDefault="00F544BE" w:rsidP="00F544BE">
      <w:pPr>
        <w:pStyle w:val="Brdtextmedindrag"/>
      </w:pPr>
      <w:r>
        <w:t xml:space="preserve">– ett aktiebolag, </w:t>
      </w:r>
    </w:p>
    <w:p w14:paraId="2F9707C3" w14:textId="77777777" w:rsidR="00F544BE" w:rsidRDefault="00F544BE" w:rsidP="00F544BE">
      <w:pPr>
        <w:pStyle w:val="Brdtextmedindrag"/>
      </w:pPr>
      <w:r>
        <w:t xml:space="preserve">– en ekonomisk förening, </w:t>
      </w:r>
    </w:p>
    <w:p w14:paraId="501181E1" w14:textId="77777777" w:rsidR="00F544BE" w:rsidRDefault="00F544BE" w:rsidP="00F544BE">
      <w:pPr>
        <w:pStyle w:val="Brdtextmedindrag"/>
      </w:pPr>
      <w:r>
        <w:t xml:space="preserve">– en sparbank, </w:t>
      </w:r>
    </w:p>
    <w:p w14:paraId="4AB07DDD" w14:textId="77777777" w:rsidR="00F544BE" w:rsidRDefault="00F544BE" w:rsidP="00F544BE">
      <w:pPr>
        <w:pStyle w:val="Brdtextmedindrag"/>
      </w:pPr>
      <w:r>
        <w:t>– ett ömsesidigt försäkringsbolag</w:t>
      </w:r>
      <w:r w:rsidRPr="00FA720C">
        <w:t xml:space="preserve"> eller ett ömsesidigt tjänstepensions</w:t>
      </w:r>
      <w:r>
        <w:softHyphen/>
      </w:r>
      <w:r w:rsidRPr="00FA720C">
        <w:t>bolag</w:t>
      </w:r>
      <w:r>
        <w:t xml:space="preserve">, </w:t>
      </w:r>
    </w:p>
    <w:p w14:paraId="6FD95B0D" w14:textId="77777777" w:rsidR="00F544BE" w:rsidRDefault="00F544BE" w:rsidP="00F544BE">
      <w:pPr>
        <w:pStyle w:val="Brdtextmedindrag"/>
      </w:pPr>
      <w:r>
        <w:t>– en försäkringsförening</w:t>
      </w:r>
      <w:r w:rsidRPr="00FA720C">
        <w:t xml:space="preserve"> eller en tjänstepensionsförening</w:t>
      </w:r>
      <w:r>
        <w:t xml:space="preserve">, </w:t>
      </w:r>
    </w:p>
    <w:p w14:paraId="008704C7" w14:textId="77777777" w:rsidR="00F544BE" w:rsidRDefault="00F544BE" w:rsidP="00F544BE">
      <w:pPr>
        <w:pStyle w:val="Brdtextmedindrag"/>
      </w:pPr>
      <w:r>
        <w:t xml:space="preserve">– en europeisk ekonomisk intressegruppering med säte i Sverige, </w:t>
      </w:r>
    </w:p>
    <w:p w14:paraId="56CEEDEE" w14:textId="77777777" w:rsidR="00F544BE" w:rsidRDefault="00F544BE" w:rsidP="00F544BE">
      <w:pPr>
        <w:pStyle w:val="Brdtextmedindrag"/>
      </w:pPr>
      <w:r>
        <w:t xml:space="preserve">– en pensionsstiftelse, eller </w:t>
      </w:r>
    </w:p>
    <w:p w14:paraId="5B8AA0AC" w14:textId="77777777" w:rsidR="00F544BE" w:rsidRDefault="00F544BE" w:rsidP="00F544BE">
      <w:pPr>
        <w:pStyle w:val="Brdtextmedindrag"/>
      </w:pPr>
      <w:r>
        <w:t xml:space="preserve">– en sådan ideell förening eller stiftelse som driver näringsverksamhet, </w:t>
      </w:r>
    </w:p>
    <w:p w14:paraId="7042CA49" w14:textId="77777777" w:rsidR="00F544BE" w:rsidRDefault="00F544BE" w:rsidP="00F544BE">
      <w:pPr>
        <w:pStyle w:val="Brdtextmedindrag"/>
      </w:pPr>
      <w:r>
        <w:t>6. vara ledamot eller suppleant i förvaltnings-, lednings- eller tillsyns</w:t>
      </w:r>
      <w:r>
        <w:softHyphen/>
        <w:t>organet för ett europabolag eller ett europakooperativ med säte i Sverige,</w:t>
      </w:r>
    </w:p>
    <w:p w14:paraId="4D5750A0" w14:textId="77777777" w:rsidR="00F544BE" w:rsidRDefault="00F544BE" w:rsidP="00F544BE">
      <w:pPr>
        <w:pStyle w:val="Brdtextmedindrag"/>
      </w:pPr>
      <w:r>
        <w:t xml:space="preserve">7. vara verkställande direktör eller vice verkställande direktör i </w:t>
      </w:r>
    </w:p>
    <w:p w14:paraId="29BCD894" w14:textId="77777777" w:rsidR="00F544BE" w:rsidRDefault="00F544BE" w:rsidP="00F544BE">
      <w:pPr>
        <w:pStyle w:val="Brdtextmedindrag"/>
      </w:pPr>
      <w:r>
        <w:t xml:space="preserve">– ett aktiebolag, </w:t>
      </w:r>
    </w:p>
    <w:p w14:paraId="4CCD600F" w14:textId="77777777" w:rsidR="00F544BE" w:rsidRDefault="00F544BE" w:rsidP="00F544BE">
      <w:pPr>
        <w:pStyle w:val="Brdtextmedindrag"/>
      </w:pPr>
      <w:r>
        <w:t xml:space="preserve">– en ekonomisk förening, </w:t>
      </w:r>
    </w:p>
    <w:p w14:paraId="7DEB056C" w14:textId="77777777" w:rsidR="00F544BE" w:rsidRDefault="00F544BE" w:rsidP="00F544BE">
      <w:pPr>
        <w:pStyle w:val="Brdtextmedindrag"/>
      </w:pPr>
      <w:r w:rsidRPr="00377336">
        <w:t>–</w:t>
      </w:r>
      <w:r>
        <w:t xml:space="preserve"> ett ömsesidigt försäkringsbolag eller </w:t>
      </w:r>
      <w:r w:rsidRPr="0022661D">
        <w:t>ett ömsesidigt tjänste</w:t>
      </w:r>
      <w:r>
        <w:softHyphen/>
      </w:r>
      <w:r w:rsidRPr="0022661D">
        <w:t>pensions</w:t>
      </w:r>
      <w:r>
        <w:softHyphen/>
      </w:r>
      <w:r w:rsidRPr="0022661D">
        <w:t>bolag</w:t>
      </w: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F544BE" w14:paraId="64CEAAE4" w14:textId="77777777" w:rsidTr="002C6F01">
        <w:tc>
          <w:tcPr>
            <w:tcW w:w="2500" w:type="pct"/>
            <w:shd w:val="clear" w:color="auto" w:fill="auto"/>
            <w:tcMar>
              <w:left w:w="0" w:type="dxa"/>
            </w:tcMar>
          </w:tcPr>
          <w:p w14:paraId="3C3C089B" w14:textId="77777777" w:rsidR="00F544BE" w:rsidRDefault="00F544BE" w:rsidP="002C6F01">
            <w:pPr>
              <w:pStyle w:val="Brdtextmedindrag"/>
            </w:pPr>
          </w:p>
        </w:tc>
        <w:tc>
          <w:tcPr>
            <w:tcW w:w="2500" w:type="pct"/>
            <w:shd w:val="clear" w:color="auto" w:fill="auto"/>
            <w:tcMar>
              <w:right w:w="0" w:type="dxa"/>
            </w:tcMar>
          </w:tcPr>
          <w:p w14:paraId="6622EC43" w14:textId="77777777" w:rsidR="00F544BE" w:rsidRPr="00574282" w:rsidRDefault="00F544BE" w:rsidP="002C6F01">
            <w:pPr>
              <w:pStyle w:val="Brdtextmedindrag"/>
              <w:rPr>
                <w:i/>
              </w:rPr>
            </w:pPr>
            <w:r>
              <w:t>– </w:t>
            </w:r>
            <w:r>
              <w:rPr>
                <w:i/>
              </w:rPr>
              <w:t>en försäkringsförening eller en tjänstepensionsförening,</w:t>
            </w:r>
          </w:p>
        </w:tc>
      </w:tr>
    </w:tbl>
    <w:p w14:paraId="677EE3E3" w14:textId="77777777" w:rsidR="00F544BE" w:rsidRDefault="00F544BE" w:rsidP="00F544BE">
      <w:pPr>
        <w:pStyle w:val="Brdtextmedindrag"/>
      </w:pPr>
      <w:r>
        <w:t>– </w:t>
      </w:r>
      <w:r w:rsidRPr="00377336">
        <w:rPr>
          <w:spacing w:val="-1"/>
        </w:rPr>
        <w:t>ett europabolag eller ett europa</w:t>
      </w:r>
      <w:r>
        <w:softHyphen/>
        <w:t xml:space="preserve">kooperativ med säte i Sverige, </w:t>
      </w:r>
    </w:p>
    <w:p w14:paraId="09F96D5C" w14:textId="77777777" w:rsidR="00F544BE" w:rsidRDefault="00F544BE" w:rsidP="00F544BE">
      <w:pPr>
        <w:pStyle w:val="Brdtextmedindrag"/>
      </w:pPr>
      <w:r>
        <w:t xml:space="preserve">– en </w:t>
      </w:r>
      <w:r w:rsidRPr="00801B4D">
        <w:t xml:space="preserve">sparbank, </w:t>
      </w:r>
      <w:r w:rsidRPr="004605A3">
        <w:t>eller</w:t>
      </w:r>
    </w:p>
    <w:p w14:paraId="40E5197F" w14:textId="77777777" w:rsidR="00F544BE" w:rsidRDefault="00F544BE" w:rsidP="00F544BE">
      <w:pPr>
        <w:pStyle w:val="Brdtextmedindrag"/>
      </w:pPr>
      <w:r>
        <w:t xml:space="preserve">– en filial enligt lagen (1992:160) om utländska filialer </w:t>
      </w:r>
      <w:proofErr w:type="gramStart"/>
      <w:r>
        <w:t>m.m.</w:t>
      </w:r>
      <w:proofErr w:type="gramEnd"/>
      <w:r>
        <w:t>,</w:t>
      </w:r>
    </w:p>
    <w:p w14:paraId="300FE405" w14:textId="77777777" w:rsidR="00F544BE" w:rsidRDefault="00F544BE" w:rsidP="00F544BE">
      <w:pPr>
        <w:pStyle w:val="Brdtextmedindrag"/>
      </w:pPr>
      <w:r>
        <w:t xml:space="preserve">8. vara företagsledare i en europeisk ekonomisk intressegruppering med säte i Sverige eller föreståndare enligt 2 § andra stycket lagen om utländska filialer </w:t>
      </w:r>
      <w:proofErr w:type="gramStart"/>
      <w:r>
        <w:t>m.m.</w:t>
      </w:r>
      <w:proofErr w:type="gramEnd"/>
      <w:r>
        <w:t xml:space="preserve">, </w:t>
      </w:r>
    </w:p>
    <w:p w14:paraId="6CAB6736" w14:textId="77777777" w:rsidR="00F544BE" w:rsidRDefault="00F544BE" w:rsidP="00F544BE">
      <w:pPr>
        <w:pStyle w:val="Brdtextmedindrag"/>
      </w:pPr>
      <w:r>
        <w:t xml:space="preserve">9. vara firmatecknare eller i annan egenskap vara ställföreträdare för en sådan juridisk person som anges i 3–5 eller vara firmatecknare för ett utländskt bankföretags filial, </w:t>
      </w:r>
    </w:p>
    <w:p w14:paraId="06A362D4" w14:textId="77777777" w:rsidR="00F544BE" w:rsidRDefault="00F544BE" w:rsidP="00F544BE">
      <w:pPr>
        <w:pStyle w:val="Brdtextmedindrag"/>
      </w:pPr>
      <w:r>
        <w:t xml:space="preserve">10. äga så många aktier i ett aktiebolag eller ett europabolag med säte i Sverige att hans eller hennes andel av röstetalet för samtliga aktier i bolaget överstiger femtio procent, </w:t>
      </w:r>
    </w:p>
    <w:p w14:paraId="45131B2F" w14:textId="77777777" w:rsidR="00F544BE" w:rsidRDefault="00F544BE" w:rsidP="00F544BE">
      <w:pPr>
        <w:pStyle w:val="Brdtextmedindrag"/>
      </w:pPr>
      <w:r>
        <w:lastRenderedPageBreak/>
        <w:t xml:space="preserve">11. inneha fullmakt att företräda en enskild näringsidkare i dennes näringsverksamhet eller en juridisk person som anges i 3–5, </w:t>
      </w:r>
    </w:p>
    <w:p w14:paraId="0906AE72" w14:textId="77777777" w:rsidR="00F544BE" w:rsidRDefault="00F544BE" w:rsidP="00F544BE">
      <w:pPr>
        <w:pStyle w:val="Brdtextmedindrag"/>
      </w:pPr>
      <w:r>
        <w:t>12. vara anställd eller återkommande ta emot uppdrag i en näringsverk</w:t>
      </w:r>
      <w:r>
        <w:softHyphen/>
        <w:t>samhet som drivs av en närstående till honom eller henne eller där en när</w:t>
      </w:r>
      <w:r>
        <w:softHyphen/>
        <w:t xml:space="preserve">stående har en sådan ställning som anges i 3 §, eller </w:t>
      </w:r>
    </w:p>
    <w:p w14:paraId="605F131E" w14:textId="77777777" w:rsidR="00F544BE" w:rsidRDefault="00F544BE" w:rsidP="00F544BE">
      <w:pPr>
        <w:pStyle w:val="Brdtextmedindrag"/>
      </w:pPr>
      <w:r>
        <w:t>13. vara anställd eller återkommande ta emot uppdrag i den näringsverk</w:t>
      </w:r>
      <w:r>
        <w:softHyphen/>
        <w:t>samhet där han eller hon har åsidosatt sina skyldigheter.</w:t>
      </w:r>
    </w:p>
    <w:p w14:paraId="62E97FB1" w14:textId="1B509FC0" w:rsidR="00621125" w:rsidRDefault="00621125" w:rsidP="009C61A6">
      <w:pPr>
        <w:pStyle w:val="Brdtextmedindrag"/>
      </w:pPr>
    </w:p>
    <w:p w14:paraId="524D5C52" w14:textId="1402F8CB" w:rsidR="00647F62" w:rsidRDefault="00647F62" w:rsidP="009C61A6">
      <w:pPr>
        <w:pStyle w:val="Brdtextmedindrag"/>
      </w:pPr>
    </w:p>
    <w:p w14:paraId="1FE7A53A" w14:textId="77777777" w:rsidR="00F544BE" w:rsidRDefault="00F544BE" w:rsidP="009C61A6">
      <w:pPr>
        <w:pStyle w:val="Brdtextmedindrag"/>
        <w:sectPr w:rsidR="00F544BE" w:rsidSect="00647F62">
          <w:headerReference w:type="even" r:id="rId62"/>
          <w:headerReference w:type="default" r:id="rId63"/>
          <w:footerReference w:type="even" r:id="rId64"/>
          <w:footerReference w:type="default" r:id="rId65"/>
          <w:footerReference w:type="first" r:id="rId66"/>
          <w:footnotePr>
            <w:numRestart w:val="eachSect"/>
          </w:footnotePr>
          <w:pgSz w:w="9356" w:h="13721" w:code="9"/>
          <w:pgMar w:top="794" w:right="2438" w:bottom="1191" w:left="1021" w:header="0" w:footer="709" w:gutter="0"/>
          <w:cols w:space="708"/>
          <w:docGrid w:linePitch="360"/>
        </w:sectPr>
      </w:pPr>
    </w:p>
    <w:p w14:paraId="6B78C699" w14:textId="77777777" w:rsidR="005C68C8" w:rsidRDefault="005C68C8" w:rsidP="005C68C8">
      <w:pPr>
        <w:pStyle w:val="Rubrik1"/>
        <w:spacing w:before="0"/>
      </w:pPr>
      <w:bookmarkStart w:id="50" w:name="_Toc32844392"/>
      <w:bookmarkStart w:id="51" w:name="_Toc36022903"/>
      <w:r>
        <w:lastRenderedPageBreak/>
        <w:t xml:space="preserve">Ärendet och dess </w:t>
      </w:r>
      <w:r w:rsidRPr="000B2979">
        <w:t>beredning</w:t>
      </w:r>
      <w:bookmarkEnd w:id="50"/>
      <w:bookmarkEnd w:id="51"/>
    </w:p>
    <w:p w14:paraId="1367BA38" w14:textId="618BF910" w:rsidR="005C68C8" w:rsidRDefault="005C68C8" w:rsidP="005C68C8">
      <w:pPr>
        <w:pStyle w:val="Brdtextmedindrag"/>
        <w:ind w:firstLine="0"/>
      </w:pPr>
      <w:r>
        <w:t>Europaparlamentets och rådets direktiv (EU) 2016/2341 av den 14 decem</w:t>
      </w:r>
      <w:r w:rsidR="001652B4">
        <w:softHyphen/>
      </w:r>
      <w:r>
        <w:t xml:space="preserve">ber 2016 om verksamhet i och tillsyn över tjänstepensionsinstitut, i det följande benämnt andra tjänstepensionsdirektivet, se </w:t>
      </w:r>
      <w:r w:rsidRPr="00EB4E4F">
        <w:rPr>
          <w:i/>
        </w:rPr>
        <w:t>bi</w:t>
      </w:r>
      <w:r>
        <w:rPr>
          <w:i/>
        </w:rPr>
        <w:softHyphen/>
      </w:r>
      <w:r w:rsidRPr="00EB4E4F">
        <w:rPr>
          <w:i/>
        </w:rPr>
        <w:t>laga</w:t>
      </w:r>
      <w:r>
        <w:rPr>
          <w:i/>
        </w:rPr>
        <w:t> </w:t>
      </w:r>
      <w:r w:rsidRPr="00EB4E4F">
        <w:rPr>
          <w:i/>
        </w:rPr>
        <w:t>1</w:t>
      </w:r>
      <w:r>
        <w:t>, an</w:t>
      </w:r>
      <w:r>
        <w:softHyphen/>
        <w:t>togs i december 2016. Det direktivet innehåller regler för tjänste</w:t>
      </w:r>
      <w:r>
        <w:softHyphen/>
        <w:t>pensions</w:t>
      </w:r>
      <w:r>
        <w:softHyphen/>
        <w:t>institut som delvis överförs från Europaparlamentets och rådets direktiv 2003/41/EG av den 3 juni 2003 om verksamhet i och tillsyn över tjänste</w:t>
      </w:r>
      <w:r>
        <w:softHyphen/>
        <w:t>pensions</w:t>
      </w:r>
      <w:r>
        <w:softHyphen/>
        <w:t>institut, i det följande benämnt första tjänstepensions</w:t>
      </w:r>
      <w:r>
        <w:softHyphen/>
        <w:t>direk</w:t>
      </w:r>
      <w:r>
        <w:softHyphen/>
        <w:t>tivet. I</w:t>
      </w:r>
      <w:r w:rsidR="001652B4">
        <w:t> </w:t>
      </w:r>
      <w:r>
        <w:t>andra tjänste</w:t>
      </w:r>
      <w:r>
        <w:softHyphen/>
        <w:t>pensionsdirektivet finns även nya regler för tjänste</w:t>
      </w:r>
      <w:r>
        <w:softHyphen/>
        <w:t>pensions</w:t>
      </w:r>
      <w:r>
        <w:softHyphen/>
        <w:t xml:space="preserve">institut inom vissa områden, </w:t>
      </w:r>
      <w:proofErr w:type="gramStart"/>
      <w:r>
        <w:t>bl.a.</w:t>
      </w:r>
      <w:proofErr w:type="gramEnd"/>
      <w:r>
        <w:t xml:space="preserve"> gräns</w:t>
      </w:r>
      <w:r w:rsidR="002F6B0F">
        <w:softHyphen/>
      </w:r>
      <w:r>
        <w:t>överskridande över</w:t>
      </w:r>
      <w:r>
        <w:softHyphen/>
        <w:t>låtelser av pensions</w:t>
      </w:r>
      <w:r>
        <w:softHyphen/>
        <w:t>åtaganden och företags</w:t>
      </w:r>
      <w:r w:rsidR="002F6B0F">
        <w:softHyphen/>
      </w:r>
      <w:r>
        <w:t xml:space="preserve">styrning. </w:t>
      </w:r>
      <w:r w:rsidR="00FF2F94" w:rsidRPr="00FF2F94">
        <w:t>Direktivet har i svensk rätt genomförts i två olika regelverk. Det ena gäller för tjänstepensionsföretag, lagen (2019:742) om tjänstepensionsföretag. Tjänstepensionsföretag är en ny institutskategori som driver tjänstepensionsverksamhet på försäkrings</w:t>
      </w:r>
      <w:r w:rsidR="00FF2F94">
        <w:softHyphen/>
      </w:r>
      <w:r w:rsidR="00FF2F94" w:rsidRPr="00FF2F94">
        <w:t>området (se prop. 2018/19:158). Det andra utgörs av vissa nya regler för pensionsstiftelser enligt lagen (1967:531) om tryggande av pensions</w:t>
      </w:r>
      <w:r w:rsidR="00FF2F94">
        <w:softHyphen/>
      </w:r>
      <w:r w:rsidR="00FF2F94" w:rsidRPr="00FF2F94">
        <w:t xml:space="preserve">utfästelse </w:t>
      </w:r>
      <w:proofErr w:type="gramStart"/>
      <w:r w:rsidR="00FF2F94" w:rsidRPr="00FF2F94">
        <w:t>m.m.</w:t>
      </w:r>
      <w:proofErr w:type="gramEnd"/>
      <w:r w:rsidR="00FF2F94" w:rsidRPr="00FF2F94">
        <w:t>, i det följande benämnd tryggandelagen (se prop. 2018/19:159).</w:t>
      </w:r>
    </w:p>
    <w:p w14:paraId="0D5FB9B5" w14:textId="0EC34156" w:rsidR="005C68C8" w:rsidRDefault="005C68C8" w:rsidP="003C1F7B">
      <w:pPr>
        <w:pStyle w:val="Brdtextmedindrag"/>
      </w:pPr>
      <w:r w:rsidRPr="008001F7">
        <w:t>Finansdepartementet</w:t>
      </w:r>
      <w:r>
        <w:t xml:space="preserve"> har därefter tagit fram promemorian Vissa frågor om försäkring och tjänstepension. I promemorian görs ytterligare över</w:t>
      </w:r>
      <w:r>
        <w:softHyphen/>
        <w:t>väganden med anledning av genomförandet av andra tjänstepensions</w:t>
      </w:r>
      <w:r>
        <w:softHyphen/>
        <w:t>direk</w:t>
      </w:r>
      <w:r>
        <w:softHyphen/>
        <w:t xml:space="preserve">tivet. Det lämnas </w:t>
      </w:r>
      <w:proofErr w:type="gramStart"/>
      <w:r>
        <w:t>bl.a.</w:t>
      </w:r>
      <w:proofErr w:type="gramEnd"/>
      <w:r>
        <w:t xml:space="preserve"> förslag </w:t>
      </w:r>
      <w:r w:rsidR="00FF2F94">
        <w:t>till</w:t>
      </w:r>
      <w:r>
        <w:t xml:space="preserve"> kompletterande bestäm</w:t>
      </w:r>
      <w:r>
        <w:softHyphen/>
        <w:t>mel</w:t>
      </w:r>
      <w:r>
        <w:softHyphen/>
        <w:t>ser för att fullt ut genomföra direktivet i svensk rätt. När det gäller tryg</w:t>
      </w:r>
      <w:r>
        <w:softHyphen/>
        <w:t>gande</w:t>
      </w:r>
      <w:r>
        <w:softHyphen/>
        <w:t>lagen be</w:t>
      </w:r>
      <w:r>
        <w:softHyphen/>
        <w:t>handlas frågor om vilken information som ska till</w:t>
      </w:r>
      <w:r>
        <w:softHyphen/>
        <w:t>handa</w:t>
      </w:r>
      <w:r>
        <w:softHyphen/>
        <w:t>hållas till dem som en pensionsstiftelse tryggar pension till, vilken in</w:t>
      </w:r>
      <w:r>
        <w:softHyphen/>
        <w:t>for</w:t>
      </w:r>
      <w:r>
        <w:softHyphen/>
        <w:t>mation som ska offentliggöras av en pensionsstiftelse, i vilka situ</w:t>
      </w:r>
      <w:r>
        <w:softHyphen/>
        <w:t>ationer en pensions</w:t>
      </w:r>
      <w:r>
        <w:softHyphen/>
        <w:t>stiftelse ska göra en anmälan till den länsstyrelse som är stif</w:t>
      </w:r>
      <w:r>
        <w:softHyphen/>
        <w:t>telsens tillsynsmyndighet och vilka bemyndiganden att meddela före</w:t>
      </w:r>
      <w:r>
        <w:softHyphen/>
        <w:t>skrifter om informationslämnande som ska finnas. När det gäller lagen (1998:293) om utländska försäkringsgivares och tjänstepensionsinstituts verk</w:t>
      </w:r>
      <w:r>
        <w:softHyphen/>
        <w:t>samhet i Sverige görs överväganden om hur regle</w:t>
      </w:r>
      <w:r>
        <w:softHyphen/>
        <w:t>ringen ska se ut för ut</w:t>
      </w:r>
      <w:r>
        <w:softHyphen/>
        <w:t>ländska försäkringsgivare som driver verksam</w:t>
      </w:r>
      <w:r>
        <w:softHyphen/>
        <w:t>het i Sverige med av</w:t>
      </w:r>
      <w:r>
        <w:softHyphen/>
        <w:t>se</w:t>
      </w:r>
      <w:r>
        <w:softHyphen/>
        <w:t>ende på tjänstepensions</w:t>
      </w:r>
      <w:r>
        <w:softHyphen/>
        <w:t>försäkringar. Detta görs mot bak</w:t>
      </w:r>
      <w:r>
        <w:softHyphen/>
        <w:t>grund av att Sverige tidigare utnyttjade valmöjligheten i första tjänste</w:t>
      </w:r>
      <w:r>
        <w:softHyphen/>
        <w:t>pensions</w:t>
      </w:r>
      <w:r>
        <w:softHyphen/>
        <w:t>direk</w:t>
      </w:r>
      <w:r>
        <w:softHyphen/>
        <w:t>tivet att särbehandla tjänste</w:t>
      </w:r>
      <w:r>
        <w:softHyphen/>
        <w:t>pensions</w:t>
      </w:r>
      <w:r w:rsidR="00CF5ACF">
        <w:softHyphen/>
      </w:r>
      <w:r>
        <w:t>verksamhet hos ut</w:t>
      </w:r>
      <w:r>
        <w:softHyphen/>
        <w:t>ländska försäkrings</w:t>
      </w:r>
      <w:r>
        <w:softHyphen/>
        <w:t>givare som driver rörelse i Sverige. Beträffande lagen (2004:575) om europa</w:t>
      </w:r>
      <w:r>
        <w:softHyphen/>
        <w:t>bolag och lagen (2006:595) om europa</w:t>
      </w:r>
      <w:r>
        <w:softHyphen/>
        <w:t>kooperativ före</w:t>
      </w:r>
      <w:r>
        <w:softHyphen/>
        <w:t>slås vissa juste</w:t>
      </w:r>
      <w:r>
        <w:softHyphen/>
        <w:t>ringar av de begrepp som beskriver verk</w:t>
      </w:r>
      <w:r>
        <w:softHyphen/>
        <w:t>sam</w:t>
      </w:r>
      <w:r>
        <w:softHyphen/>
        <w:t>heten hos ett</w:t>
      </w:r>
      <w:r w:rsidR="00CF5ACF">
        <w:t xml:space="preserve"> europabolag eller ett europakooperativ som är ett</w:t>
      </w:r>
      <w:r>
        <w:t xml:space="preserve"> tjänste</w:t>
      </w:r>
      <w:r>
        <w:softHyphen/>
        <w:t>pensionsföretag. I lagen (1981:131) om kallelse på okända bor</w:t>
      </w:r>
      <w:r>
        <w:softHyphen/>
        <w:t>genärer, del</w:t>
      </w:r>
      <w:r>
        <w:softHyphen/>
        <w:t>givningslagen (2010:1932) och lagen (2014:836) om närings</w:t>
      </w:r>
      <w:r>
        <w:softHyphen/>
        <w:t>förbud före</w:t>
      </w:r>
      <w:r>
        <w:softHyphen/>
        <w:t>slås justeringar för att behandla försäkringsföretag och tjänste</w:t>
      </w:r>
      <w:r>
        <w:softHyphen/>
        <w:t>pen</w:t>
      </w:r>
      <w:r>
        <w:softHyphen/>
        <w:t>sions</w:t>
      </w:r>
      <w:r>
        <w:softHyphen/>
        <w:t>företag lika, oavsett associations</w:t>
      </w:r>
      <w:r w:rsidR="0085770A">
        <w:softHyphen/>
      </w:r>
      <w:r>
        <w:t>rättslig form. I lagen om tjänste</w:t>
      </w:r>
      <w:r>
        <w:softHyphen/>
        <w:t>pensions</w:t>
      </w:r>
      <w:r>
        <w:softHyphen/>
        <w:t>företag före</w:t>
      </w:r>
      <w:r>
        <w:softHyphen/>
        <w:t>slås vissa justeringar i den associationsrättsliga regle</w:t>
      </w:r>
      <w:r>
        <w:softHyphen/>
        <w:t>ringen och be</w:t>
      </w:r>
      <w:r>
        <w:softHyphen/>
        <w:t>stämmelserna om grupptillsyn över tjänstepensions</w:t>
      </w:r>
      <w:r>
        <w:softHyphen/>
        <w:t xml:space="preserve">företag. </w:t>
      </w:r>
    </w:p>
    <w:p w14:paraId="2C64138C" w14:textId="1741A0EC" w:rsidR="005C68C8" w:rsidRDefault="005C68C8" w:rsidP="003C1F7B">
      <w:pPr>
        <w:pStyle w:val="Brdtextmedindrag"/>
      </w:pPr>
      <w:r>
        <w:t>Europaparlamentets och rådets direktiv 2009/138/EG av den 25 novem</w:t>
      </w:r>
      <w:r>
        <w:softHyphen/>
        <w:t>ber 2009 om upptagande och utövande av försäkrings- och åter</w:t>
      </w:r>
      <w:r>
        <w:softHyphen/>
        <w:t>försäk</w:t>
      </w:r>
      <w:r w:rsidR="00CF5ACF">
        <w:softHyphen/>
      </w:r>
      <w:r>
        <w:t>rings</w:t>
      </w:r>
      <w:r>
        <w:softHyphen/>
        <w:t xml:space="preserve">verksamhet (Solvens II), i det följande benämnt Solvens II-direktivet, se </w:t>
      </w:r>
      <w:r w:rsidRPr="00EB4E4F">
        <w:rPr>
          <w:i/>
        </w:rPr>
        <w:t>bilaga 2</w:t>
      </w:r>
      <w:r>
        <w:t>, antogs i november 2009. Det direktivet ändrades ge</w:t>
      </w:r>
      <w:r>
        <w:softHyphen/>
        <w:t xml:space="preserve">nom </w:t>
      </w:r>
      <w:r>
        <w:lastRenderedPageBreak/>
        <w:t>Europa</w:t>
      </w:r>
      <w:r>
        <w:softHyphen/>
        <w:t>parla</w:t>
      </w:r>
      <w:r>
        <w:softHyphen/>
        <w:t>mentets och rådets direktiv 2014/51/EU av den 16 april 2014 om ändring av direktiven 2003/71/EG och 2009/138/EG och förordningar</w:t>
      </w:r>
      <w:r w:rsidR="00B116DB">
        <w:softHyphen/>
      </w:r>
      <w:r>
        <w:t>na (EG) nr 1060/2009, (EU) nr 1094/2010 och (EU) nr 1095/2010 med avseende på befogenheterna för Europeiska tillsyns</w:t>
      </w:r>
      <w:r>
        <w:softHyphen/>
        <w:t>myndigheten (Euro</w:t>
      </w:r>
      <w:r>
        <w:softHyphen/>
        <w:t>peiska för</w:t>
      </w:r>
      <w:r>
        <w:softHyphen/>
        <w:t>säk</w:t>
      </w:r>
      <w:r>
        <w:softHyphen/>
        <w:t>rings- och tjänste</w:t>
      </w:r>
      <w:r>
        <w:softHyphen/>
        <w:t>pensions</w:t>
      </w:r>
      <w:r>
        <w:softHyphen/>
        <w:t>myndigheten) och Europeiska tillsyns</w:t>
      </w:r>
      <w:r>
        <w:softHyphen/>
        <w:t>myndig</w:t>
      </w:r>
      <w:r>
        <w:softHyphen/>
        <w:t>heten (Europeiska värde</w:t>
      </w:r>
      <w:r>
        <w:softHyphen/>
        <w:t>pappers- och marknads</w:t>
      </w:r>
      <w:r>
        <w:softHyphen/>
        <w:t>myndig</w:t>
      </w:r>
      <w:r>
        <w:softHyphen/>
        <w:t>heten), i det följande be</w:t>
      </w:r>
      <w:r>
        <w:softHyphen/>
        <w:t xml:space="preserve">nämnt Omnibus II-direktivet, se </w:t>
      </w:r>
      <w:r w:rsidRPr="00EB4E4F">
        <w:rPr>
          <w:i/>
        </w:rPr>
        <w:t>bi</w:t>
      </w:r>
      <w:r>
        <w:rPr>
          <w:i/>
        </w:rPr>
        <w:softHyphen/>
      </w:r>
      <w:r w:rsidRPr="00EB4E4F">
        <w:rPr>
          <w:i/>
        </w:rPr>
        <w:t>laga 3</w:t>
      </w:r>
      <w:r>
        <w:t xml:space="preserve">. </w:t>
      </w:r>
      <w:r>
        <w:rPr>
          <w:rFonts w:ascii="TimesNewRomanPSMT" w:eastAsiaTheme="minorHAnsi" w:hAnsi="TimesNewRomanPSMT" w:cs="TimesNewRomanPSMT"/>
        </w:rPr>
        <w:t>Solvens</w:t>
      </w:r>
      <w:r w:rsidR="001652B4">
        <w:rPr>
          <w:rFonts w:ascii="TimesNewRomanPSMT" w:eastAsiaTheme="minorHAnsi" w:hAnsi="TimesNewRomanPSMT" w:cs="TimesNewRomanPSMT"/>
        </w:rPr>
        <w:t> </w:t>
      </w:r>
      <w:r>
        <w:rPr>
          <w:rFonts w:ascii="TimesNewRomanPSMT" w:eastAsiaTheme="minorHAnsi" w:hAnsi="TimesNewRomanPSMT" w:cs="TimesNewRomanPSMT"/>
        </w:rPr>
        <w:t>II-direktivet är en del av ett grundläggande regelverk på EU-nivå för för</w:t>
      </w:r>
      <w:r w:rsidR="00B116DB">
        <w:rPr>
          <w:rFonts w:ascii="TimesNewRomanPSMT" w:eastAsiaTheme="minorHAnsi" w:hAnsi="TimesNewRomanPSMT" w:cs="TimesNewRomanPSMT"/>
        </w:rPr>
        <w:softHyphen/>
      </w:r>
      <w:r>
        <w:rPr>
          <w:rFonts w:ascii="TimesNewRomanPSMT" w:eastAsiaTheme="minorHAnsi" w:hAnsi="TimesNewRomanPSMT" w:cs="TimesNewRomanPSMT"/>
        </w:rPr>
        <w:t xml:space="preserve">säkringsföretag. Det direktivet innehåller </w:t>
      </w:r>
      <w:r w:rsidR="00B116DB">
        <w:rPr>
          <w:rFonts w:ascii="TimesNewRomanPSMT" w:eastAsiaTheme="minorHAnsi" w:hAnsi="TimesNewRomanPSMT" w:cs="TimesNewRomanPSMT"/>
        </w:rPr>
        <w:t xml:space="preserve">bestämmelser om </w:t>
      </w:r>
      <w:proofErr w:type="gramStart"/>
      <w:r>
        <w:rPr>
          <w:rFonts w:ascii="TimesNewRomanPSMT" w:eastAsiaTheme="minorHAnsi" w:hAnsi="TimesNewRomanPSMT" w:cs="TimesNewRomanPSMT"/>
        </w:rPr>
        <w:t>bl.a.</w:t>
      </w:r>
      <w:proofErr w:type="gramEnd"/>
      <w:r>
        <w:rPr>
          <w:rFonts w:ascii="TimesNewRomanPSMT" w:eastAsiaTheme="minorHAnsi" w:hAnsi="TimesNewRomanPSMT" w:cs="TimesNewRomanPSMT"/>
        </w:rPr>
        <w:t xml:space="preserve"> kapital</w:t>
      </w:r>
      <w:r w:rsidR="00B116DB">
        <w:rPr>
          <w:rFonts w:ascii="TimesNewRomanPSMT" w:eastAsiaTheme="minorHAnsi" w:hAnsi="TimesNewRomanPSMT" w:cs="TimesNewRomanPSMT"/>
        </w:rPr>
        <w:softHyphen/>
      </w:r>
      <w:r>
        <w:rPr>
          <w:rFonts w:ascii="TimesNewRomanPSMT" w:eastAsiaTheme="minorHAnsi" w:hAnsi="TimesNewRomanPSMT" w:cs="TimesNewRomanPSMT"/>
        </w:rPr>
        <w:t>krav, krav på företagsstyrning, regler för tillsynsprocesserna samt om</w:t>
      </w:r>
      <w:r w:rsidR="00B116DB">
        <w:rPr>
          <w:rFonts w:ascii="TimesNewRomanPSMT" w:eastAsiaTheme="minorHAnsi" w:hAnsi="TimesNewRomanPSMT" w:cs="TimesNewRomanPSMT"/>
        </w:rPr>
        <w:softHyphen/>
      </w:r>
      <w:r>
        <w:rPr>
          <w:rFonts w:ascii="TimesNewRomanPSMT" w:eastAsiaTheme="minorHAnsi" w:hAnsi="TimesNewRomanPSMT" w:cs="TimesNewRomanPSMT"/>
        </w:rPr>
        <w:t>fattande krav på försäkringsföretagens rapportering och offentlig</w:t>
      </w:r>
      <w:r>
        <w:rPr>
          <w:rFonts w:ascii="TimesNewRomanPSMT" w:eastAsiaTheme="minorHAnsi" w:hAnsi="TimesNewRomanPSMT" w:cs="TimesNewRomanPSMT"/>
        </w:rPr>
        <w:softHyphen/>
        <w:t>görande av in</w:t>
      </w:r>
      <w:r>
        <w:rPr>
          <w:rFonts w:ascii="TimesNewRomanPSMT" w:eastAsiaTheme="minorHAnsi" w:hAnsi="TimesNewRomanPSMT" w:cs="TimesNewRomanPSMT"/>
        </w:rPr>
        <w:softHyphen/>
        <w:t>for</w:t>
      </w:r>
      <w:r>
        <w:rPr>
          <w:rFonts w:ascii="TimesNewRomanPSMT" w:eastAsiaTheme="minorHAnsi" w:hAnsi="TimesNewRomanPSMT" w:cs="TimesNewRomanPSMT"/>
        </w:rPr>
        <w:softHyphen/>
        <w:t>mation. I direktivet finns även bestämmelser om grupp</w:t>
      </w:r>
      <w:r>
        <w:rPr>
          <w:rFonts w:ascii="TimesNewRomanPSMT" w:eastAsiaTheme="minorHAnsi" w:hAnsi="TimesNewRomanPSMT" w:cs="TimesNewRomanPSMT"/>
        </w:rPr>
        <w:softHyphen/>
        <w:t xml:space="preserve">tillsyn. </w:t>
      </w:r>
      <w:r>
        <w:t>Solvens II-direktivet, i dess lydelse enligt Omnibus II-direktivet, genom</w:t>
      </w:r>
      <w:r>
        <w:softHyphen/>
        <w:t xml:space="preserve">fördes i svensk rätt genom omfattande ändringar </w:t>
      </w:r>
      <w:proofErr w:type="gramStart"/>
      <w:r>
        <w:t>bl.a.</w:t>
      </w:r>
      <w:proofErr w:type="gramEnd"/>
      <w:r>
        <w:t xml:space="preserve"> i försäkrings</w:t>
      </w:r>
      <w:r>
        <w:softHyphen/>
        <w:t>rörelse</w:t>
      </w:r>
      <w:r>
        <w:softHyphen/>
        <w:t xml:space="preserve">lagen (prop. </w:t>
      </w:r>
      <w:r w:rsidRPr="00E615E6">
        <w:t>2015/16:9</w:t>
      </w:r>
      <w:r>
        <w:t>).</w:t>
      </w:r>
    </w:p>
    <w:p w14:paraId="164E9D95" w14:textId="77777777" w:rsidR="005C68C8" w:rsidRDefault="005C68C8" w:rsidP="005C68C8">
      <w:pPr>
        <w:pStyle w:val="Brdtextmedindrag"/>
      </w:pPr>
      <w:r>
        <w:t>I promemorian Vissa frågor om för</w:t>
      </w:r>
      <w:r>
        <w:softHyphen/>
        <w:t>säkring och tjänste</w:t>
      </w:r>
      <w:r>
        <w:softHyphen/>
        <w:t>pension görs även över</w:t>
      </w:r>
      <w:r>
        <w:softHyphen/>
        <w:t>väganden om ut</w:t>
      </w:r>
      <w:r>
        <w:softHyphen/>
        <w:t>formningen av vissa bestämmelser i för</w:t>
      </w:r>
      <w:r>
        <w:softHyphen/>
        <w:t>säk</w:t>
      </w:r>
      <w:r>
        <w:softHyphen/>
        <w:t>rings</w:t>
      </w:r>
      <w:r>
        <w:softHyphen/>
        <w:t>rörelselagen som genom</w:t>
      </w:r>
      <w:r>
        <w:softHyphen/>
        <w:t xml:space="preserve">för Solvens II-direktivet i svensk rätt. Det föreslås </w:t>
      </w:r>
      <w:proofErr w:type="gramStart"/>
      <w:r>
        <w:t>bl.a.</w:t>
      </w:r>
      <w:proofErr w:type="gramEnd"/>
      <w:r>
        <w:t xml:space="preserve"> nya bestämmelser för att fullt ut genomföra direktivet. Vidare över</w:t>
      </w:r>
      <w:r>
        <w:softHyphen/>
        <w:t>vägs be</w:t>
      </w:r>
      <w:r>
        <w:softHyphen/>
        <w:t>hovet av vissa juste</w:t>
      </w:r>
      <w:r>
        <w:softHyphen/>
        <w:t>ringar i den asso</w:t>
      </w:r>
      <w:r>
        <w:softHyphen/>
        <w:t>ciations</w:t>
      </w:r>
      <w:r>
        <w:softHyphen/>
        <w:t>rättsliga regleringen och tillsynsbestämmelserna i försäk</w:t>
      </w:r>
      <w:r>
        <w:softHyphen/>
        <w:t>rings</w:t>
      </w:r>
      <w:r>
        <w:softHyphen/>
        <w:t xml:space="preserve">rörelselagen, med anledning </w:t>
      </w:r>
      <w:proofErr w:type="gramStart"/>
      <w:r>
        <w:t>bl.a.</w:t>
      </w:r>
      <w:proofErr w:type="gramEnd"/>
      <w:r>
        <w:t xml:space="preserve"> av de ändringar som gjordes i den lagen när Solvens II-direktivet genom</w:t>
      </w:r>
      <w:r>
        <w:softHyphen/>
        <w:t>fördes i svensk rätt.</w:t>
      </w:r>
    </w:p>
    <w:p w14:paraId="610007B0" w14:textId="168BA869" w:rsidR="005C68C8" w:rsidRDefault="00777991" w:rsidP="005C68C8">
      <w:pPr>
        <w:pStyle w:val="Brdtextmedindrag"/>
      </w:pPr>
      <w:r>
        <w:t>En sammanfattning av promemorian</w:t>
      </w:r>
      <w:r w:rsidR="005C68C8">
        <w:t xml:space="preserve"> och </w:t>
      </w:r>
      <w:r w:rsidR="00253C1D">
        <w:t xml:space="preserve">promemorians lagförslag </w:t>
      </w:r>
      <w:r w:rsidR="005C68C8">
        <w:t xml:space="preserve">finns i </w:t>
      </w:r>
      <w:r w:rsidR="005C68C8" w:rsidRPr="00C40738">
        <w:rPr>
          <w:i/>
        </w:rPr>
        <w:t>bilagor</w:t>
      </w:r>
      <w:r w:rsidR="005C68C8">
        <w:rPr>
          <w:i/>
        </w:rPr>
        <w:softHyphen/>
      </w:r>
      <w:r w:rsidR="005C68C8" w:rsidRPr="00C40738">
        <w:rPr>
          <w:i/>
        </w:rPr>
        <w:t>na</w:t>
      </w:r>
      <w:r w:rsidR="005C68C8">
        <w:rPr>
          <w:i/>
        </w:rPr>
        <w:t> </w:t>
      </w:r>
      <w:r w:rsidR="005C68C8" w:rsidRPr="00C40738">
        <w:rPr>
          <w:i/>
        </w:rPr>
        <w:t xml:space="preserve">4 </w:t>
      </w:r>
      <w:r w:rsidR="005C68C8" w:rsidRPr="00187562">
        <w:rPr>
          <w:iCs/>
        </w:rPr>
        <w:t>och</w:t>
      </w:r>
      <w:r w:rsidR="005C68C8">
        <w:rPr>
          <w:i/>
        </w:rPr>
        <w:t> </w:t>
      </w:r>
      <w:r w:rsidR="005C68C8" w:rsidRPr="00C40738">
        <w:rPr>
          <w:i/>
        </w:rPr>
        <w:t>5</w:t>
      </w:r>
      <w:r w:rsidR="005C68C8">
        <w:t>. Promemorian har remissbehandlats. En förteckning över remiss</w:t>
      </w:r>
      <w:r w:rsidR="005C68C8">
        <w:softHyphen/>
        <w:t xml:space="preserve">instanserna finns i </w:t>
      </w:r>
      <w:r w:rsidR="005C68C8" w:rsidRPr="00C40738">
        <w:rPr>
          <w:i/>
        </w:rPr>
        <w:t>bilaga</w:t>
      </w:r>
      <w:r w:rsidR="005C68C8">
        <w:rPr>
          <w:i/>
        </w:rPr>
        <w:t> </w:t>
      </w:r>
      <w:r w:rsidR="005C68C8" w:rsidRPr="00C40738">
        <w:rPr>
          <w:i/>
        </w:rPr>
        <w:t>6</w:t>
      </w:r>
      <w:r w:rsidR="005C68C8">
        <w:t>. Remissvaren finns tillgängliga på rege</w:t>
      </w:r>
      <w:r w:rsidR="005C68C8">
        <w:softHyphen/>
        <w:t>ringens webbplats (</w:t>
      </w:r>
      <w:r w:rsidR="00BD6A3B" w:rsidRPr="00BD6A3B">
        <w:t>www.regeringen.se</w:t>
      </w:r>
      <w:r w:rsidR="005C68C8">
        <w:t>) och i Finans</w:t>
      </w:r>
      <w:r w:rsidR="005C68C8">
        <w:softHyphen/>
        <w:t>departementet (Fi2019/03851/FPM).</w:t>
      </w:r>
    </w:p>
    <w:p w14:paraId="5933CB5E" w14:textId="69568FD4" w:rsidR="005C68C8" w:rsidRDefault="005C68C8" w:rsidP="003C1F7B">
      <w:pPr>
        <w:pStyle w:val="Brdtextmedindrag"/>
      </w:pPr>
      <w:r>
        <w:t xml:space="preserve">I denna </w:t>
      </w:r>
      <w:r w:rsidR="007A071A">
        <w:t xml:space="preserve">proposition </w:t>
      </w:r>
      <w:r>
        <w:t xml:space="preserve">behandlas förslagen i promemorian Vissa frågor om försäkring och tjänstepension. </w:t>
      </w:r>
    </w:p>
    <w:p w14:paraId="330DCC96" w14:textId="764E9B00" w:rsidR="005C68C8" w:rsidRDefault="005C68C8" w:rsidP="003C1F7B">
      <w:pPr>
        <w:pStyle w:val="Brdtextmedindrag"/>
      </w:pPr>
      <w:r>
        <w:t xml:space="preserve">I </w:t>
      </w:r>
      <w:r w:rsidRPr="005C4DC6">
        <w:rPr>
          <w:i/>
        </w:rPr>
        <w:t>bilag</w:t>
      </w:r>
      <w:r>
        <w:rPr>
          <w:i/>
        </w:rPr>
        <w:t>orna</w:t>
      </w:r>
      <w:r w:rsidRPr="005C4DC6">
        <w:rPr>
          <w:i/>
        </w:rPr>
        <w:t> </w:t>
      </w:r>
      <w:r w:rsidR="000D0808">
        <w:rPr>
          <w:i/>
        </w:rPr>
        <w:t>9</w:t>
      </w:r>
      <w:r>
        <w:rPr>
          <w:i/>
        </w:rPr>
        <w:t xml:space="preserve"> </w:t>
      </w:r>
      <w:r>
        <w:rPr>
          <w:iCs/>
        </w:rPr>
        <w:t>och </w:t>
      </w:r>
      <w:r w:rsidR="000D0808">
        <w:rPr>
          <w:i/>
        </w:rPr>
        <w:t>10</w:t>
      </w:r>
      <w:r>
        <w:t xml:space="preserve"> finns jämförelsetabeller. Tabellerna visar de kom</w:t>
      </w:r>
      <w:r>
        <w:softHyphen/>
        <w:t>plet</w:t>
      </w:r>
      <w:r>
        <w:softHyphen/>
        <w:t xml:space="preserve">terande bestämmelser som föreslås i denna </w:t>
      </w:r>
      <w:r w:rsidR="007A071A">
        <w:t xml:space="preserve">proposition </w:t>
      </w:r>
      <w:r>
        <w:t>för att fullt ut genomföra andra tjänstepensionsdirektivet och Solvens II-direktivet i svensk rätt.</w:t>
      </w:r>
    </w:p>
    <w:p w14:paraId="336E5E80" w14:textId="69B58A9F" w:rsidR="005C68C8" w:rsidRDefault="005C68C8" w:rsidP="003C1F7B">
      <w:pPr>
        <w:pStyle w:val="Brdtextmedindrag"/>
      </w:pPr>
      <w:r>
        <w:t>Riksdagen gjorde vissa tillkännagivanden i samband med behandlingen av regeringens förslag till en ny reglering för tjänstepensionsföretag (bet. 2019/</w:t>
      </w:r>
      <w:proofErr w:type="gramStart"/>
      <w:r>
        <w:t>20:FiU</w:t>
      </w:r>
      <w:proofErr w:type="gramEnd"/>
      <w:r>
        <w:t>12 punkterna 1–4, rskr.</w:t>
      </w:r>
      <w:r w:rsidRPr="00A1551A">
        <w:t xml:space="preserve"> 2019/20:27</w:t>
      </w:r>
      <w:r>
        <w:t>). Förslagen i den</w:t>
      </w:r>
      <w:r>
        <w:softHyphen/>
        <w:t xml:space="preserve">na </w:t>
      </w:r>
      <w:r w:rsidR="00B116DB">
        <w:t>pro</w:t>
      </w:r>
      <w:r w:rsidR="00B116DB">
        <w:softHyphen/>
        <w:t xml:space="preserve">position </w:t>
      </w:r>
      <w:r>
        <w:t>är inte föranledda av de tillkännagivanden</w:t>
      </w:r>
      <w:r w:rsidR="00B116DB">
        <w:t>a</w:t>
      </w:r>
      <w:r>
        <w:t>. Förslag och över</w:t>
      </w:r>
      <w:r>
        <w:softHyphen/>
        <w:t>väg</w:t>
      </w:r>
      <w:r w:rsidR="00B116DB">
        <w:softHyphen/>
      </w:r>
      <w:r>
        <w:t>anden med anledning av de tillkännagivandena behandlas i ett an</w:t>
      </w:r>
      <w:r>
        <w:softHyphen/>
        <w:t>nat lag</w:t>
      </w:r>
      <w:r w:rsidR="00B116DB">
        <w:softHyphen/>
      </w:r>
      <w:r>
        <w:t>stift</w:t>
      </w:r>
      <w:r w:rsidR="00B116DB">
        <w:softHyphen/>
      </w:r>
      <w:r>
        <w:t>nings</w:t>
      </w:r>
      <w:r w:rsidR="00B116DB">
        <w:softHyphen/>
      </w:r>
      <w:r>
        <w:t>ärende. Se vidare avsnitt 4.2 för tillkänna</w:t>
      </w:r>
      <w:r>
        <w:softHyphen/>
        <w:t>givandet som rör informationslämnande (bet. 2019/</w:t>
      </w:r>
      <w:proofErr w:type="gramStart"/>
      <w:r>
        <w:t>20:FiU</w:t>
      </w:r>
      <w:proofErr w:type="gramEnd"/>
      <w:r>
        <w:t>12 punkt 2, rskr.</w:t>
      </w:r>
      <w:r w:rsidRPr="00A1551A">
        <w:t xml:space="preserve"> 2019/20:27</w:t>
      </w:r>
      <w:r>
        <w:t>).</w:t>
      </w:r>
    </w:p>
    <w:p w14:paraId="41F31839" w14:textId="7290927A" w:rsidR="001652B4" w:rsidRDefault="001652B4" w:rsidP="003C1F7B">
      <w:pPr>
        <w:pStyle w:val="Rubrik5utannumrering"/>
      </w:pPr>
      <w:r>
        <w:t>Lagrådet</w:t>
      </w:r>
    </w:p>
    <w:p w14:paraId="21D69B77" w14:textId="0872980A" w:rsidR="004B090D" w:rsidRDefault="007A071A" w:rsidP="003C1F7B">
      <w:pPr>
        <w:pStyle w:val="Brdtext"/>
      </w:pPr>
      <w:r>
        <w:t>Regeringen beslutade den 20 februari 2020 att inhämta Lagrådets ytt</w:t>
      </w:r>
      <w:r w:rsidR="00B116DB">
        <w:softHyphen/>
      </w:r>
      <w:r>
        <w:t xml:space="preserve">rande över de </w:t>
      </w:r>
      <w:r w:rsidR="00B116DB">
        <w:t>lag</w:t>
      </w:r>
      <w:r>
        <w:t xml:space="preserve">förslag som finns i </w:t>
      </w:r>
      <w:r w:rsidRPr="007C7F32">
        <w:rPr>
          <w:i/>
        </w:rPr>
        <w:t>bilaga </w:t>
      </w:r>
      <w:r w:rsidR="000D0808" w:rsidRPr="007C7F32">
        <w:rPr>
          <w:i/>
        </w:rPr>
        <w:t>7</w:t>
      </w:r>
      <w:r>
        <w:t xml:space="preserve">. Lagrådets yttrande finns i </w:t>
      </w:r>
      <w:r w:rsidRPr="007C7F32">
        <w:rPr>
          <w:i/>
        </w:rPr>
        <w:t>bilaga </w:t>
      </w:r>
      <w:r w:rsidR="000D0808" w:rsidRPr="007C7F32">
        <w:rPr>
          <w:i/>
        </w:rPr>
        <w:t>8</w:t>
      </w:r>
      <w:r>
        <w:t>.</w:t>
      </w:r>
      <w:r w:rsidR="002F6B0F">
        <w:t xml:space="preserve"> Lagrådet har lämnat förslagen utan erinran. </w:t>
      </w:r>
      <w:r w:rsidR="00392165">
        <w:t>I förhållande till lagråds</w:t>
      </w:r>
      <w:r w:rsidR="00E7731F">
        <w:softHyphen/>
      </w:r>
      <w:r w:rsidR="00392165">
        <w:t xml:space="preserve">remissen görs vissa </w:t>
      </w:r>
      <w:r w:rsidR="00E960B0">
        <w:t>språkliga och redaktionella änd</w:t>
      </w:r>
      <w:r w:rsidR="00E960B0">
        <w:softHyphen/>
        <w:t>ringar.</w:t>
      </w:r>
      <w:r w:rsidR="00F04AA1">
        <w:t xml:space="preserve"> </w:t>
      </w:r>
      <w:bookmarkStart w:id="52" w:name="_Hlk35936993"/>
      <w:bookmarkStart w:id="53" w:name="_Hlk35876000"/>
      <w:r w:rsidR="004B090D">
        <w:t>Vidare görs ändring</w:t>
      </w:r>
      <w:r w:rsidR="009C1B4B">
        <w:t>ar</w:t>
      </w:r>
      <w:r w:rsidR="004B090D">
        <w:t xml:space="preserve"> av rättelsekaraktär </w:t>
      </w:r>
      <w:r w:rsidR="009C1B4B">
        <w:t xml:space="preserve">i 11 kap. 48 § tredje stycket 8 och </w:t>
      </w:r>
      <w:r w:rsidR="00E80B05">
        <w:t>12 kap. 81 § försäkringsrörelselagen</w:t>
      </w:r>
      <w:r w:rsidR="00310380">
        <w:t xml:space="preserve"> (2010:2043)</w:t>
      </w:r>
      <w:r w:rsidR="00E80B05">
        <w:t>.</w:t>
      </w:r>
      <w:bookmarkEnd w:id="52"/>
    </w:p>
    <w:bookmarkEnd w:id="53"/>
    <w:p w14:paraId="761E4722" w14:textId="231B4726" w:rsidR="00E80B05" w:rsidRDefault="00B81C04" w:rsidP="00E80B05">
      <w:pPr>
        <w:pStyle w:val="Brdtextmedindrag"/>
      </w:pPr>
      <w:r>
        <w:lastRenderedPageBreak/>
        <w:t>I fråga om försäkringsrörelselagen tas det i lagförslaget (avsnitt 2.7) in ändringar i två ytterligare paragrafer, 10 kap. 5 § och 19 kap. 63 §. Genom ändringarna förtydligas hänvisningarna i de bestämmelserna.</w:t>
      </w:r>
      <w:r w:rsidR="008C6ADB">
        <w:t xml:space="preserve"> </w:t>
      </w:r>
      <w:r w:rsidR="003F5D80">
        <w:t>En mot</w:t>
      </w:r>
      <w:r w:rsidR="00ED1ED9">
        <w:softHyphen/>
      </w:r>
      <w:r w:rsidR="003F5D80">
        <w:t>svarande ändring görs i l</w:t>
      </w:r>
      <w:r w:rsidR="003F5D80" w:rsidRPr="003F5D80">
        <w:t>ag</w:t>
      </w:r>
      <w:r w:rsidR="003F5D80">
        <w:t>en</w:t>
      </w:r>
      <w:r w:rsidR="003F5D80" w:rsidRPr="003F5D80">
        <w:t xml:space="preserve"> (1998:293) om utländska försäkrings</w:t>
      </w:r>
      <w:r w:rsidR="00310380">
        <w:softHyphen/>
      </w:r>
      <w:r w:rsidR="003F5D80" w:rsidRPr="003F5D80">
        <w:t>givares och tjänstepensionsinstituts verksamhet i Sverige</w:t>
      </w:r>
      <w:r w:rsidR="003F5D80">
        <w:t xml:space="preserve"> (3 kap. 6 §). </w:t>
      </w:r>
      <w:r w:rsidR="007134E4">
        <w:t>De ä</w:t>
      </w:r>
      <w:r w:rsidR="008C6ADB">
        <w:t>ndring</w:t>
      </w:r>
      <w:r w:rsidR="00CC3926">
        <w:softHyphen/>
      </w:r>
      <w:r w:rsidR="008C6ADB">
        <w:t xml:space="preserve">arna är </w:t>
      </w:r>
      <w:r w:rsidR="008C11B6">
        <w:t>författningsteknisk</w:t>
      </w:r>
      <w:r w:rsidR="00DE7EE4">
        <w:t>t</w:t>
      </w:r>
      <w:r w:rsidR="008C11B6">
        <w:t xml:space="preserve"> och även i övrigt </w:t>
      </w:r>
      <w:r w:rsidR="008C6ADB">
        <w:t>av sådan beskaffenhet att Lagrådets hörande skulle sakna betydelse.</w:t>
      </w:r>
      <w:r w:rsidR="00E80B05">
        <w:t xml:space="preserve"> </w:t>
      </w:r>
      <w:r w:rsidR="00E80B05" w:rsidRPr="00E80B05">
        <w:t xml:space="preserve">Lagrådets yttrande har därför inte hämtats in </w:t>
      </w:r>
      <w:r w:rsidR="006A0E60">
        <w:t>beträffande de</w:t>
      </w:r>
      <w:r w:rsidR="006D6E89">
        <w:t>ssa förslag</w:t>
      </w:r>
      <w:r w:rsidR="00E80B05" w:rsidRPr="00E80B05">
        <w:t>.</w:t>
      </w:r>
    </w:p>
    <w:p w14:paraId="2C2C1D55" w14:textId="77777777" w:rsidR="005C68C8" w:rsidRDefault="005C68C8" w:rsidP="005C68C8">
      <w:pPr>
        <w:pStyle w:val="Rubrik1"/>
      </w:pPr>
      <w:bookmarkStart w:id="54" w:name="_Toc32844393"/>
      <w:bookmarkStart w:id="55" w:name="_Toc36022904"/>
      <w:r>
        <w:t>Vissa ändringar i tryggandelagen</w:t>
      </w:r>
      <w:bookmarkEnd w:id="54"/>
      <w:bookmarkEnd w:id="55"/>
    </w:p>
    <w:p w14:paraId="336E0EA3" w14:textId="77777777" w:rsidR="005C68C8" w:rsidRDefault="005C68C8" w:rsidP="005C68C8">
      <w:pPr>
        <w:pStyle w:val="Rubrik2"/>
        <w:spacing w:before="0"/>
      </w:pPr>
      <w:bookmarkStart w:id="56" w:name="_Toc32844394"/>
      <w:bookmarkStart w:id="57" w:name="_Toc36022905"/>
      <w:r>
        <w:t>Bestämmelser om en pensionsstiftelses placeringar</w:t>
      </w:r>
      <w:bookmarkEnd w:id="56"/>
      <w:bookmarkEnd w:id="57"/>
    </w:p>
    <w:p w14:paraId="20344501" w14:textId="77777777" w:rsidR="005C68C8" w:rsidRDefault="005C68C8" w:rsidP="005C68C8">
      <w:pPr>
        <w:pStyle w:val="Brdtextram"/>
      </w:pPr>
      <w:r w:rsidRPr="00420062">
        <w:rPr>
          <w:b/>
        </w:rPr>
        <w:t>Regeringens förslag:</w:t>
      </w:r>
      <w:r>
        <w:t xml:space="preserve"> Termen placeringar ska användas även i de be</w:t>
      </w:r>
      <w:r>
        <w:softHyphen/>
        <w:t>stämmelser i tryggandelagen som följer av direktivet om aktieägares rättigheter.</w:t>
      </w:r>
    </w:p>
    <w:p w14:paraId="1047FD46" w14:textId="77777777" w:rsidR="005C68C8" w:rsidRPr="00A76360" w:rsidRDefault="005C68C8" w:rsidP="005C68C8">
      <w:pPr>
        <w:pStyle w:val="Brdtextmedindragram"/>
      </w:pPr>
      <w:r>
        <w:t>Regeringen eller den myndighet som regeringen bestämmer ska få meddela föreskrifter om användning av derivatinstrument.</w:t>
      </w:r>
    </w:p>
    <w:p w14:paraId="34CC2BF7" w14:textId="77777777" w:rsidR="005C68C8" w:rsidRPr="00A76360" w:rsidRDefault="005C68C8" w:rsidP="005C68C8">
      <w:pPr>
        <w:pStyle w:val="Brdtextmedindrag"/>
        <w:rPr>
          <w:sz w:val="8"/>
          <w:szCs w:val="8"/>
        </w:rPr>
      </w:pPr>
    </w:p>
    <w:p w14:paraId="17BF6BCA"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2596DBAF" w14:textId="3F97AB08" w:rsidR="005C68C8" w:rsidRDefault="005C68C8" w:rsidP="005C68C8">
      <w:pPr>
        <w:pStyle w:val="Brdtextmedindrag"/>
        <w:rPr>
          <w:i/>
        </w:rPr>
      </w:pPr>
      <w:r>
        <w:rPr>
          <w:b/>
        </w:rPr>
        <w:t xml:space="preserve">Remissinstanserna: </w:t>
      </w:r>
      <w:r>
        <w:t>Flertalet remissinstanser</w:t>
      </w:r>
      <w:r>
        <w:rPr>
          <w:b/>
        </w:rPr>
        <w:t xml:space="preserve"> </w:t>
      </w:r>
      <w:r>
        <w:t xml:space="preserve">tillstyrker förslaget eller har inget att invända mot det. Såväl </w:t>
      </w:r>
      <w:r w:rsidRPr="00C95E4C">
        <w:rPr>
          <w:i/>
        </w:rPr>
        <w:t>Sveriges advokatsamfund</w:t>
      </w:r>
      <w:r>
        <w:t xml:space="preserve"> som </w:t>
      </w:r>
      <w:r w:rsidRPr="00AE734B">
        <w:rPr>
          <w:i/>
        </w:rPr>
        <w:t>Svenska Pensionsstiftelsers Förening (SPFA</w:t>
      </w:r>
      <w:r w:rsidRPr="00B60CE2">
        <w:rPr>
          <w:i/>
          <w:iCs/>
        </w:rPr>
        <w:t>)</w:t>
      </w:r>
      <w:r w:rsidR="0057039B" w:rsidRPr="00B60CE2">
        <w:t>,</w:t>
      </w:r>
      <w:r>
        <w:t xml:space="preserve"> </w:t>
      </w:r>
      <w:r w:rsidRPr="00C91841">
        <w:t>med vilka</w:t>
      </w:r>
      <w:r>
        <w:rPr>
          <w:i/>
        </w:rPr>
        <w:t xml:space="preserve"> Svenskt Näringsliv </w:t>
      </w:r>
      <w:r>
        <w:t>och</w:t>
      </w:r>
      <w:r>
        <w:rPr>
          <w:i/>
        </w:rPr>
        <w:t xml:space="preserve"> För</w:t>
      </w:r>
      <w:r>
        <w:rPr>
          <w:i/>
        </w:rPr>
        <w:softHyphen/>
        <w:t>säkringsbolaget PRI Pensionsgaranti</w:t>
      </w:r>
      <w:r w:rsidRPr="00C91841">
        <w:t xml:space="preserve">, </w:t>
      </w:r>
      <w:r>
        <w:rPr>
          <w:i/>
        </w:rPr>
        <w:t>ömsesidigt (PRI Pensions</w:t>
      </w:r>
      <w:r>
        <w:rPr>
          <w:i/>
        </w:rPr>
        <w:softHyphen/>
        <w:t xml:space="preserve">garanti) </w:t>
      </w:r>
      <w:r w:rsidRPr="00C91841">
        <w:t>instämmer</w:t>
      </w:r>
      <w:r>
        <w:t>, framför särskilt att termen placeringar bör användas</w:t>
      </w:r>
      <w:r w:rsidRPr="00C95E4C">
        <w:t xml:space="preserve"> </w:t>
      </w:r>
      <w:r>
        <w:t>genom</w:t>
      </w:r>
      <w:r>
        <w:softHyphen/>
        <w:t>gående.</w:t>
      </w:r>
      <w:r w:rsidRPr="00C91841">
        <w:t xml:space="preserve"> </w:t>
      </w:r>
      <w:r w:rsidRPr="00932E4D">
        <w:t>SPFA</w:t>
      </w:r>
      <w:r>
        <w:t>,</w:t>
      </w:r>
      <w:r w:rsidRPr="00C91841">
        <w:t xml:space="preserve"> med vilka</w:t>
      </w:r>
      <w:r w:rsidRPr="00932E4D">
        <w:t xml:space="preserve"> Svenskt Näringsliv</w:t>
      </w:r>
      <w:r>
        <w:t xml:space="preserve"> och</w:t>
      </w:r>
      <w:r w:rsidRPr="00932E4D">
        <w:t xml:space="preserve"> PRI Pensions</w:t>
      </w:r>
      <w:r w:rsidR="00B84A9F" w:rsidRPr="00932E4D">
        <w:softHyphen/>
      </w:r>
      <w:r w:rsidRPr="00932E4D">
        <w:t xml:space="preserve">garanti </w:t>
      </w:r>
      <w:r w:rsidRPr="00C91841">
        <w:t>in</w:t>
      </w:r>
      <w:r>
        <w:softHyphen/>
      </w:r>
      <w:r w:rsidRPr="00C91841">
        <w:t>stämmer</w:t>
      </w:r>
      <w:r>
        <w:t>, avstyrker förslaget att regeringen eller den myndighet som rege</w:t>
      </w:r>
      <w:r>
        <w:softHyphen/>
        <w:t>ringen bestämmer ska få meddela föreskrifter om användning av derivat</w:t>
      </w:r>
      <w:r>
        <w:softHyphen/>
        <w:t>instrument, och anför</w:t>
      </w:r>
      <w:r w:rsidRPr="00C91841">
        <w:t xml:space="preserve"> att optioner och terminskontrakt eller andra liknande finan</w:t>
      </w:r>
      <w:r>
        <w:softHyphen/>
      </w:r>
      <w:r w:rsidRPr="00C91841">
        <w:t>siella instrument underlättar och effektiviserar portfölj</w:t>
      </w:r>
      <w:r>
        <w:softHyphen/>
      </w:r>
      <w:r w:rsidRPr="00C91841">
        <w:t>förvaltningen</w:t>
      </w:r>
      <w:r>
        <w:t>, samt betonar att y</w:t>
      </w:r>
      <w:r w:rsidRPr="00C91841">
        <w:t xml:space="preserve">tterligare begränsningar </w:t>
      </w:r>
      <w:r>
        <w:t>i</w:t>
      </w:r>
      <w:r w:rsidRPr="00C91841">
        <w:t xml:space="preserve"> användningen av dessa in</w:t>
      </w:r>
      <w:r>
        <w:softHyphen/>
      </w:r>
      <w:r w:rsidRPr="00C91841">
        <w:t>stru</w:t>
      </w:r>
      <w:r>
        <w:softHyphen/>
      </w:r>
      <w:r w:rsidRPr="00C91841">
        <w:t>ment kan leda till dyrare och sämre förvaltning</w:t>
      </w:r>
      <w:r>
        <w:t xml:space="preserve"> för stiftel</w:t>
      </w:r>
      <w:r w:rsidR="00B84A9F">
        <w:softHyphen/>
      </w:r>
      <w:r>
        <w:t>serna med en</w:t>
      </w:r>
      <w:r w:rsidRPr="00C91841">
        <w:t xml:space="preserve"> hög</w:t>
      </w:r>
      <w:r>
        <w:softHyphen/>
      </w:r>
      <w:r w:rsidRPr="00C91841">
        <w:t>re risk och lägre avkastning</w:t>
      </w:r>
      <w:r>
        <w:t xml:space="preserve"> som följd</w:t>
      </w:r>
      <w:r w:rsidRPr="00C91841">
        <w:t>.</w:t>
      </w:r>
      <w:r>
        <w:t xml:space="preserve"> </w:t>
      </w:r>
    </w:p>
    <w:p w14:paraId="27767E00" w14:textId="77777777" w:rsidR="005C68C8" w:rsidRDefault="005C68C8" w:rsidP="005C68C8">
      <w:pPr>
        <w:pStyle w:val="Rubrik4utannumrering"/>
      </w:pPr>
      <w:r>
        <w:t>Skälen för regeringens förslag</w:t>
      </w:r>
    </w:p>
    <w:p w14:paraId="07CC8D09" w14:textId="77777777" w:rsidR="005C68C8" w:rsidRDefault="005C68C8" w:rsidP="005C68C8">
      <w:pPr>
        <w:pStyle w:val="Rubrik5utannumrering"/>
        <w:spacing w:before="0"/>
      </w:pPr>
      <w:r>
        <w:t>Termen placeringar bör genomgående användas i tryggandelagen</w:t>
      </w:r>
    </w:p>
    <w:p w14:paraId="4D4B4D3D" w14:textId="01342B32" w:rsidR="005C68C8" w:rsidRDefault="005C68C8" w:rsidP="005C68C8">
      <w:pPr>
        <w:pStyle w:val="Brdtextmedindrag"/>
        <w:ind w:firstLine="0"/>
      </w:pPr>
      <w:r>
        <w:t>I tryggandelagen används huvudsakligen termen placeringar för att be</w:t>
      </w:r>
      <w:r>
        <w:softHyphen/>
        <w:t>teck</w:t>
      </w:r>
      <w:r>
        <w:softHyphen/>
        <w:t>na hanteringen av de medel som tillförs en pensionsstiftelse från arbets</w:t>
      </w:r>
      <w:r>
        <w:softHyphen/>
        <w:t>givare för tryggande av pensioner. I vissa bestämmelser används dock i stället termen investeringar (10 e</w:t>
      </w:r>
      <w:r w:rsidR="0012133F">
        <w:t xml:space="preserve"> och</w:t>
      </w:r>
      <w:r>
        <w:t xml:space="preserve"> 10 h</w:t>
      </w:r>
      <w:r w:rsidR="0012133F">
        <w:t>–</w:t>
      </w:r>
      <w:r>
        <w:t>10 j §§). De be</w:t>
      </w:r>
      <w:r>
        <w:softHyphen/>
        <w:t>stämmel</w:t>
      </w:r>
      <w:r w:rsidR="008B6CC3">
        <w:softHyphen/>
      </w:r>
      <w:r>
        <w:t xml:space="preserve">ser </w:t>
      </w:r>
      <w:r w:rsidR="003E06AE">
        <w:t>där</w:t>
      </w:r>
      <w:r>
        <w:t xml:space="preserve"> termen investeringar </w:t>
      </w:r>
      <w:r w:rsidR="003E06AE">
        <w:t xml:space="preserve">används </w:t>
      </w:r>
      <w:r>
        <w:t>genomför Europa</w:t>
      </w:r>
      <w:r>
        <w:softHyphen/>
        <w:t>parla</w:t>
      </w:r>
      <w:r>
        <w:softHyphen/>
        <w:t>mentets och rådets direktiv 2007/36/EG av den 11 juli 2007 om ut</w:t>
      </w:r>
      <w:r>
        <w:softHyphen/>
        <w:t>nytt</w:t>
      </w:r>
      <w:r>
        <w:softHyphen/>
        <w:t>jande av vissa av aktieägares rättigheter i börsnoterade företag, i lydel</w:t>
      </w:r>
      <w:r>
        <w:softHyphen/>
        <w:t>sen enligt Europa</w:t>
      </w:r>
      <w:r w:rsidR="008B6CC3">
        <w:softHyphen/>
      </w:r>
      <w:r>
        <w:t xml:space="preserve">parlamentets och rådets direktiv (EU) 2017/828 </w:t>
      </w:r>
      <w:r w:rsidRPr="008F1017">
        <w:t>av den 17</w:t>
      </w:r>
      <w:r>
        <w:t> </w:t>
      </w:r>
      <w:r w:rsidRPr="008F1017">
        <w:t xml:space="preserve">maj 2017 om ändring av direktiv 2007/36/EG vad gäller uppmuntrande av aktieägares </w:t>
      </w:r>
      <w:r w:rsidRPr="008F1017">
        <w:lastRenderedPageBreak/>
        <w:t>långsiktiga engagemang</w:t>
      </w:r>
      <w:r>
        <w:t>, i det föl</w:t>
      </w:r>
      <w:r>
        <w:softHyphen/>
        <w:t>jande benämnt direktivet om aktieägares rättigheter (se prop. 2018/19:56).</w:t>
      </w:r>
    </w:p>
    <w:p w14:paraId="5CDEF520" w14:textId="77777777" w:rsidR="005C68C8" w:rsidRDefault="005C68C8" w:rsidP="005C68C8">
      <w:pPr>
        <w:pStyle w:val="Brdtextmedindrag"/>
      </w:pPr>
      <w:r>
        <w:t xml:space="preserve">Det är, som </w:t>
      </w:r>
      <w:r>
        <w:rPr>
          <w:i/>
        </w:rPr>
        <w:t xml:space="preserve">Sveriges advokatsamfund </w:t>
      </w:r>
      <w:r>
        <w:t xml:space="preserve">och </w:t>
      </w:r>
      <w:r>
        <w:rPr>
          <w:i/>
        </w:rPr>
        <w:t xml:space="preserve">SPFA </w:t>
      </w:r>
      <w:r>
        <w:t>framför, lämpligt att an</w:t>
      </w:r>
      <w:r>
        <w:softHyphen/>
        <w:t>vända en enhetlig terminologi i tryggandelagen när det gäller den cen</w:t>
      </w:r>
      <w:r>
        <w:softHyphen/>
        <w:t>trala delen av en pensionsstiftelses verksamhet (jfr prop. 2018/19:159 s. 53</w:t>
      </w:r>
      <w:r w:rsidRPr="004100A9">
        <w:t xml:space="preserve">). Placeringar får i dag anses vara den term som är mest inarbetad när det gäller den särskilda verksamhet som drivs av pensionsstiftelser. Termen placeringar bör därmed användas konsekvent i den lagstiftning som gäller för pensionsstiftelser. Således bör termen investeringar </w:t>
      </w:r>
      <w:r>
        <w:t>ersättas med termen placeringar i de bestämmelser i tryggandelagen som genomför direk</w:t>
      </w:r>
      <w:r>
        <w:softHyphen/>
        <w:t>tivet om aktie</w:t>
      </w:r>
      <w:r>
        <w:softHyphen/>
        <w:t>ägares rättigheter.</w:t>
      </w:r>
    </w:p>
    <w:p w14:paraId="706EAFE7" w14:textId="77777777" w:rsidR="005C68C8" w:rsidRDefault="005C68C8" w:rsidP="005C68C8">
      <w:pPr>
        <w:pStyle w:val="Rubrik5utannumrering"/>
      </w:pPr>
      <w:r>
        <w:t>Ytterligare bestämmelser om pensionsstiftelsers användning av derivatinstrument</w:t>
      </w:r>
    </w:p>
    <w:p w14:paraId="615F249B" w14:textId="4969D4E9" w:rsidR="005C68C8" w:rsidRDefault="005C68C8" w:rsidP="005C68C8">
      <w:pPr>
        <w:pStyle w:val="Brdtextmedindrag"/>
        <w:ind w:firstLine="0"/>
      </w:pPr>
      <w:r>
        <w:t>Tryggandelagen innehåller bestämmelser om användningen av derivat</w:t>
      </w:r>
      <w:r w:rsidR="00DC5931">
        <w:softHyphen/>
      </w:r>
      <w:r>
        <w:t>instrument i en pensionsstiftelses placeringsverksamhet (10 d § första stycket). Fram tills nyligen har gällt att en pensionsstiftelse som tryggar utfästelser om pension till minst 100 personer får använda optioner och termins</w:t>
      </w:r>
      <w:r>
        <w:softHyphen/>
        <w:t>kontrakt eller andra liknande finansiella instrument för att sänka den finansiella risken i stiftelsen eller för att i övrigt effektivisera för</w:t>
      </w:r>
      <w:r>
        <w:softHyphen/>
        <w:t>valtningen av stiftelsens tillgångar. Pensionsstiftelsen ska även tillämpa före</w:t>
      </w:r>
      <w:r>
        <w:softHyphen/>
        <w:t xml:space="preserve">skrifter om användning av derivatinstrument som meddelats med stöd av bemyndigande i försäkringsrörelselagen. </w:t>
      </w:r>
    </w:p>
    <w:p w14:paraId="1A0C3989" w14:textId="08A7B028" w:rsidR="005C68C8" w:rsidRDefault="005C68C8" w:rsidP="005C68C8">
      <w:pPr>
        <w:pStyle w:val="Brdtextmedindrag"/>
      </w:pPr>
      <w:r>
        <w:t>Genom ändringar i tryggandelagen med anledning av propositionen Nya regler för pensionsstiftelser med anledning av andra tjänstepensions</w:t>
      </w:r>
      <w:r>
        <w:softHyphen/>
        <w:t>direktivet har tillämpningsområdet för be</w:t>
      </w:r>
      <w:r>
        <w:softHyphen/>
        <w:t>stämmelserna om derivat</w:t>
      </w:r>
      <w:r>
        <w:softHyphen/>
        <w:t>instrument utvidgats till att gälla även för pensionsstiftelser som tryggar utfästelser om pension till 16–99 personer (10 d § tillsammans med 9 a § tryggandelagen, se även prop. 2018/19:159 s. </w:t>
      </w:r>
      <w:r w:rsidRPr="001424BB">
        <w:t>142</w:t>
      </w:r>
      <w:r>
        <w:t> f.</w:t>
      </w:r>
      <w:r w:rsidRPr="001424BB">
        <w:t xml:space="preserve">). Som anges </w:t>
      </w:r>
      <w:r>
        <w:t>i den propositionen har det ännu inte meddelats några föreskrifter om derivat</w:t>
      </w:r>
      <w:r>
        <w:softHyphen/>
        <w:t>instrument med stöd av bemyndigandet i försäkrings</w:t>
      </w:r>
      <w:r>
        <w:softHyphen/>
        <w:t xml:space="preserve">rörelselagen (samma prop. s. 55). </w:t>
      </w:r>
    </w:p>
    <w:p w14:paraId="6207ED79" w14:textId="0EB3E772" w:rsidR="005C68C8" w:rsidRDefault="005C68C8" w:rsidP="005C68C8">
      <w:pPr>
        <w:pStyle w:val="Brdtextmedindrag"/>
      </w:pPr>
      <w:r>
        <w:t>I promemorian anförs att det kan finnas behov av ytterligare och mer detaljerade bestämmelser om användningen av dessa finansiella in</w:t>
      </w:r>
      <w:r>
        <w:softHyphen/>
        <w:t>stru</w:t>
      </w:r>
      <w:r w:rsidR="003E06AE">
        <w:softHyphen/>
      </w:r>
      <w:r>
        <w:t>ment som är särskilt anpassade för pensions</w:t>
      </w:r>
      <w:r>
        <w:softHyphen/>
        <w:t>stiftelsernas verksamhet (jfr prop. 2018</w:t>
      </w:r>
      <w:r w:rsidRPr="001424BB">
        <w:t>/19:158 s. 271</w:t>
      </w:r>
      <w:r>
        <w:t> </w:t>
      </w:r>
      <w:r w:rsidRPr="001424BB">
        <w:t>f.)</w:t>
      </w:r>
      <w:r>
        <w:t xml:space="preserve"> och att s</w:t>
      </w:r>
      <w:r w:rsidRPr="001424BB">
        <w:t>ådana be</w:t>
      </w:r>
      <w:r w:rsidRPr="001424BB">
        <w:softHyphen/>
        <w:t>stäm</w:t>
      </w:r>
      <w:r>
        <w:softHyphen/>
      </w:r>
      <w:r w:rsidRPr="001424BB">
        <w:t xml:space="preserve">melser </w:t>
      </w:r>
      <w:r>
        <w:t xml:space="preserve">lämpligen </w:t>
      </w:r>
      <w:r w:rsidRPr="001424BB">
        <w:t xml:space="preserve">bör meddelas i föreskrifter på lägre nivå än lag. </w:t>
      </w:r>
    </w:p>
    <w:p w14:paraId="652E1757" w14:textId="241D926D" w:rsidR="005C68C8" w:rsidRDefault="005C68C8" w:rsidP="005C68C8">
      <w:pPr>
        <w:pStyle w:val="Brdtextmedindrag"/>
      </w:pPr>
      <w:r>
        <w:t>Regeringen instämmer dock med</w:t>
      </w:r>
      <w:r w:rsidRPr="001424BB">
        <w:t xml:space="preserve"> </w:t>
      </w:r>
      <w:r w:rsidRPr="001424BB">
        <w:rPr>
          <w:i/>
        </w:rPr>
        <w:t>SPFA</w:t>
      </w:r>
      <w:r w:rsidRPr="001424BB">
        <w:t xml:space="preserve">, </w:t>
      </w:r>
      <w:r w:rsidRPr="001424BB">
        <w:rPr>
          <w:i/>
        </w:rPr>
        <w:t xml:space="preserve">Svenskt Näringsliv </w:t>
      </w:r>
      <w:r w:rsidRPr="001424BB">
        <w:t>och</w:t>
      </w:r>
      <w:r w:rsidRPr="001424BB">
        <w:rPr>
          <w:i/>
        </w:rPr>
        <w:t xml:space="preserve"> PRI Pensionsgaranti</w:t>
      </w:r>
      <w:r>
        <w:t xml:space="preserve"> att användningen av derivatinstrument</w:t>
      </w:r>
      <w:r w:rsidRPr="001424BB">
        <w:t xml:space="preserve"> under</w:t>
      </w:r>
      <w:r w:rsidRPr="001424BB">
        <w:softHyphen/>
        <w:t>lättar och effektiviserar portfölj</w:t>
      </w:r>
      <w:r>
        <w:softHyphen/>
      </w:r>
      <w:r w:rsidRPr="001424BB">
        <w:t>förvaltningen hos en pensions</w:t>
      </w:r>
      <w:r w:rsidRPr="001424BB">
        <w:softHyphen/>
        <w:t xml:space="preserve">stiftelse. </w:t>
      </w:r>
      <w:r>
        <w:t>Ytterligare före</w:t>
      </w:r>
      <w:r>
        <w:softHyphen/>
        <w:t>skrifter</w:t>
      </w:r>
      <w:r w:rsidRPr="001424BB">
        <w:t xml:space="preserve"> bör där</w:t>
      </w:r>
      <w:r>
        <w:t>för</w:t>
      </w:r>
      <w:r w:rsidRPr="001424BB">
        <w:t xml:space="preserve"> inte utan starka skäl be</w:t>
      </w:r>
      <w:r>
        <w:softHyphen/>
      </w:r>
      <w:r w:rsidRPr="001424BB">
        <w:t>gränsa en pensions</w:t>
      </w:r>
      <w:r w:rsidRPr="001424BB">
        <w:softHyphen/>
        <w:t>stiftelses användning av derivat</w:t>
      </w:r>
      <w:r>
        <w:softHyphen/>
      </w:r>
      <w:r w:rsidRPr="001424BB">
        <w:t>instrument.</w:t>
      </w:r>
      <w:r>
        <w:t xml:space="preserve"> </w:t>
      </w:r>
    </w:p>
    <w:p w14:paraId="34426363" w14:textId="7C19CDE0" w:rsidR="005C68C8" w:rsidRPr="001424BB" w:rsidRDefault="005C68C8" w:rsidP="005C68C8">
      <w:pPr>
        <w:pStyle w:val="Brdtextmedindrag"/>
      </w:pPr>
      <w:r>
        <w:t>Det syftet främjas dock, enligt regeringens uppfattning, av att det införs en fristående före</w:t>
      </w:r>
      <w:r>
        <w:softHyphen/>
        <w:t>skrifts</w:t>
      </w:r>
      <w:r>
        <w:softHyphen/>
        <w:t>rätt som uttryckligen tar sikte på en pensions</w:t>
      </w:r>
      <w:r>
        <w:softHyphen/>
        <w:t>stiftelses användning av derivatinstrument. Då riskeras inte att pensions</w:t>
      </w:r>
      <w:r>
        <w:softHyphen/>
        <w:t>stiftelserna kommer att omfattas av föreskrifter om användning av derivat</w:t>
      </w:r>
      <w:r>
        <w:softHyphen/>
        <w:t>instrument som meddelas för för</w:t>
      </w:r>
      <w:r>
        <w:softHyphen/>
        <w:t>säkrings</w:t>
      </w:r>
      <w:r>
        <w:softHyphen/>
        <w:t>företag med stöd av för</w:t>
      </w:r>
      <w:r>
        <w:softHyphen/>
        <w:t>säkrings</w:t>
      </w:r>
      <w:r>
        <w:softHyphen/>
        <w:t>rörelselagens be</w:t>
      </w:r>
      <w:r>
        <w:softHyphen/>
        <w:t>stäm</w:t>
      </w:r>
      <w:r>
        <w:softHyphen/>
        <w:t>melser, vilket kan bli fallet enligt det nuvarande bemyndigandet i tryg</w:t>
      </w:r>
      <w:r>
        <w:softHyphen/>
        <w:t>gande</w:t>
      </w:r>
      <w:r>
        <w:softHyphen/>
        <w:t xml:space="preserve">lagen (10 d § andra stycket). Av det skälet bör </w:t>
      </w:r>
      <w:r>
        <w:lastRenderedPageBreak/>
        <w:t>regeringen eller den myndighet som rege</w:t>
      </w:r>
      <w:r>
        <w:softHyphen/>
        <w:t>ringen bestäm</w:t>
      </w:r>
      <w:r>
        <w:softHyphen/>
        <w:t>mer få meddela föreskrifter om en pensions</w:t>
      </w:r>
      <w:r>
        <w:softHyphen/>
        <w:t>stiftelses användning av derivat</w:t>
      </w:r>
      <w:r w:rsidR="00635AF3">
        <w:softHyphen/>
      </w:r>
      <w:r>
        <w:t>instrument.</w:t>
      </w:r>
    </w:p>
    <w:p w14:paraId="71EB8D53" w14:textId="77777777" w:rsidR="005C68C8" w:rsidRDefault="005C68C8" w:rsidP="005C68C8">
      <w:pPr>
        <w:pStyle w:val="Rubrik2"/>
      </w:pPr>
      <w:bookmarkStart w:id="58" w:name="_Toc32844395"/>
      <w:bookmarkStart w:id="59" w:name="_Toc36022906"/>
      <w:r>
        <w:t>Ytterligare information från arbetsgivare och pensionsstiftelser</w:t>
      </w:r>
      <w:bookmarkEnd w:id="58"/>
      <w:bookmarkEnd w:id="59"/>
    </w:p>
    <w:p w14:paraId="7499AA7A" w14:textId="77777777" w:rsidR="005C68C8" w:rsidRDefault="005C68C8" w:rsidP="005C68C8">
      <w:pPr>
        <w:pStyle w:val="Brdtextram"/>
      </w:pPr>
      <w:r w:rsidRPr="00420062">
        <w:rPr>
          <w:b/>
        </w:rPr>
        <w:t>Regeringens förslag:</w:t>
      </w:r>
      <w:r>
        <w:t xml:space="preserve"> En arbetsgivare vars utfästelser om pension tryggas i en pensionsstiftelse som tryggar utfästelser om pension till minst 100 personer ska på begäran av den som omfattas av en utfästelse lämna information om de antaganden som ligger till grund för progno</w:t>
      </w:r>
      <w:r>
        <w:softHyphen/>
        <w:t xml:space="preserve">ser i </w:t>
      </w:r>
      <w:proofErr w:type="spellStart"/>
      <w:r>
        <w:t>pensionsbeskedet</w:t>
      </w:r>
      <w:proofErr w:type="spellEnd"/>
      <w:r>
        <w:t>.</w:t>
      </w:r>
    </w:p>
    <w:p w14:paraId="462DF7F1" w14:textId="69ED9E2F" w:rsidR="005C68C8" w:rsidRDefault="005C68C8" w:rsidP="005C68C8">
      <w:pPr>
        <w:pStyle w:val="Brdtextmedindragram"/>
      </w:pPr>
      <w:r>
        <w:t xml:space="preserve">En pensionsstiftelse som tryggar utfästelser om pension till minst 100 personer ska regelbundet offentliggöra </w:t>
      </w:r>
      <w:r w:rsidR="008458B0">
        <w:t xml:space="preserve">relevant </w:t>
      </w:r>
      <w:r>
        <w:t>information om sin ersätt</w:t>
      </w:r>
      <w:r w:rsidR="00635AF3">
        <w:softHyphen/>
      </w:r>
      <w:r>
        <w:t>nings</w:t>
      </w:r>
      <w:r>
        <w:softHyphen/>
        <w:t>policy. Det ska införas en upplysningsbestämmelse i tryggande</w:t>
      </w:r>
      <w:r w:rsidR="00635AF3">
        <w:softHyphen/>
      </w:r>
      <w:r>
        <w:t>lagen om att regeringen eller den myndighet som regeringen bestämmer kan meddela föreskrifter om hur informationen ska offentliggöras.</w:t>
      </w:r>
    </w:p>
    <w:p w14:paraId="6C8DA87F" w14:textId="77777777" w:rsidR="005C68C8" w:rsidRPr="00A76360" w:rsidRDefault="005C68C8" w:rsidP="005C68C8">
      <w:pPr>
        <w:pStyle w:val="Brdtextmedindrag"/>
        <w:rPr>
          <w:sz w:val="8"/>
          <w:szCs w:val="8"/>
        </w:rPr>
      </w:pPr>
    </w:p>
    <w:p w14:paraId="11860913" w14:textId="2F135B63"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5E16D7F8" w14:textId="1ABA0C7F" w:rsidR="005C68C8" w:rsidRPr="00D14D35" w:rsidRDefault="005C68C8" w:rsidP="005C68C8">
      <w:pPr>
        <w:pStyle w:val="Brdtextmedindrag"/>
      </w:pPr>
      <w:r w:rsidRPr="00D14D35">
        <w:rPr>
          <w:b/>
        </w:rPr>
        <w:t xml:space="preserve">Remissinstanserna: </w:t>
      </w:r>
      <w:r w:rsidRPr="00D14D35">
        <w:t>Flertalet remissinstanser</w:t>
      </w:r>
      <w:r w:rsidRPr="00D14D35">
        <w:rPr>
          <w:b/>
        </w:rPr>
        <w:t xml:space="preserve"> </w:t>
      </w:r>
      <w:r w:rsidRPr="00D14D35">
        <w:t xml:space="preserve">tillstyrker förslaget eller har inget att invända mot det. </w:t>
      </w:r>
      <w:r w:rsidRPr="00D14D35">
        <w:rPr>
          <w:i/>
        </w:rPr>
        <w:t>Sveriges advokatsamfund och Svenska Pensions</w:t>
      </w:r>
      <w:r w:rsidRPr="00D14D35">
        <w:rPr>
          <w:i/>
        </w:rPr>
        <w:softHyphen/>
        <w:t>stiftelsers Förening (SPFA)</w:t>
      </w:r>
      <w:r w:rsidR="008634CD">
        <w:rPr>
          <w:iCs/>
        </w:rPr>
        <w:t>,</w:t>
      </w:r>
      <w:r w:rsidRPr="00D14D35">
        <w:rPr>
          <w:i/>
        </w:rPr>
        <w:t xml:space="preserve"> </w:t>
      </w:r>
      <w:r w:rsidRPr="00D14D35">
        <w:t xml:space="preserve">med vilka </w:t>
      </w:r>
      <w:r w:rsidRPr="00D14D35">
        <w:rPr>
          <w:i/>
        </w:rPr>
        <w:t xml:space="preserve">Svenskt Näringsliv </w:t>
      </w:r>
      <w:r w:rsidRPr="00D14D35">
        <w:t>och</w:t>
      </w:r>
      <w:r w:rsidRPr="00D14D35">
        <w:rPr>
          <w:i/>
        </w:rPr>
        <w:t xml:space="preserve"> Försäk</w:t>
      </w:r>
      <w:r w:rsidRPr="00D14D35">
        <w:rPr>
          <w:i/>
        </w:rPr>
        <w:softHyphen/>
        <w:t>ringsbolaget PRI Pensionsgaranti, ömsesidigt (PRI Pensions</w:t>
      </w:r>
      <w:r>
        <w:rPr>
          <w:i/>
        </w:rPr>
        <w:softHyphen/>
      </w:r>
      <w:r w:rsidRPr="00D14D35">
        <w:rPr>
          <w:i/>
        </w:rPr>
        <w:t xml:space="preserve">garanti) </w:t>
      </w:r>
      <w:r w:rsidRPr="00D14D35">
        <w:t>in</w:t>
      </w:r>
      <w:r w:rsidRPr="00D14D35">
        <w:softHyphen/>
        <w:t>stämmer, påpekar att avtalsfrihet bör utredas även för den information som ska lämnas vid kollektivavtalad tjänstepension som tryggas i en pen</w:t>
      </w:r>
      <w:r w:rsidRPr="00D14D35">
        <w:softHyphen/>
        <w:t xml:space="preserve">sionsstiftelse. </w:t>
      </w:r>
      <w:r w:rsidRPr="00D14D35">
        <w:rPr>
          <w:i/>
        </w:rPr>
        <w:t>SPFA</w:t>
      </w:r>
      <w:r w:rsidRPr="00D14D35">
        <w:t xml:space="preserve">, med vilken </w:t>
      </w:r>
      <w:r w:rsidRPr="00D14D35">
        <w:rPr>
          <w:i/>
        </w:rPr>
        <w:t xml:space="preserve">Svenskt Näringsliv </w:t>
      </w:r>
      <w:r w:rsidRPr="00D14D35">
        <w:t>och</w:t>
      </w:r>
      <w:r w:rsidRPr="00D14D35">
        <w:rPr>
          <w:i/>
        </w:rPr>
        <w:t xml:space="preserve"> PRI Pensions</w:t>
      </w:r>
      <w:r w:rsidRPr="00D14D35">
        <w:rPr>
          <w:i/>
        </w:rPr>
        <w:softHyphen/>
        <w:t xml:space="preserve">garanti </w:t>
      </w:r>
      <w:r w:rsidRPr="00D14D35">
        <w:t>in</w:t>
      </w:r>
      <w:r w:rsidRPr="00D14D35">
        <w:softHyphen/>
        <w:t>stämmer, framför även att det bör förtydligas vad som avses med rele</w:t>
      </w:r>
      <w:r w:rsidRPr="00D14D35">
        <w:softHyphen/>
        <w:t>vant information om ersättnings</w:t>
      </w:r>
      <w:r w:rsidRPr="00D14D35">
        <w:softHyphen/>
        <w:t>policyn</w:t>
      </w:r>
      <w:r>
        <w:t xml:space="preserve"> (se artikel 23.2 i andra tjänstepensionsdirektivet)</w:t>
      </w:r>
      <w:r w:rsidRPr="00D14D35">
        <w:t xml:space="preserve">. </w:t>
      </w:r>
      <w:r w:rsidRPr="00D14D35">
        <w:rPr>
          <w:i/>
        </w:rPr>
        <w:t>Förhandlings- och sam</w:t>
      </w:r>
      <w:r w:rsidRPr="00D14D35">
        <w:rPr>
          <w:i/>
        </w:rPr>
        <w:softHyphen/>
        <w:t>verkans</w:t>
      </w:r>
      <w:r w:rsidRPr="00D14D35">
        <w:rPr>
          <w:i/>
        </w:rPr>
        <w:softHyphen/>
        <w:t>rådet PTK (PTK)</w:t>
      </w:r>
      <w:r w:rsidRPr="00D14D35">
        <w:t xml:space="preserve"> a</w:t>
      </w:r>
      <w:r>
        <w:t>nse</w:t>
      </w:r>
      <w:r w:rsidRPr="00D14D35">
        <w:t>r att frågor om vilken information som ska tillhandahållas till dem som en pensions</w:t>
      </w:r>
      <w:r w:rsidRPr="00D14D35">
        <w:softHyphen/>
        <w:t>stiftelse tryggar pension till, och vilken in</w:t>
      </w:r>
      <w:r w:rsidR="00635AF3">
        <w:softHyphen/>
      </w:r>
      <w:r w:rsidRPr="00D14D35">
        <w:t>forma</w:t>
      </w:r>
      <w:r w:rsidR="006C00F1">
        <w:softHyphen/>
      </w:r>
      <w:r w:rsidRPr="00D14D35">
        <w:t>tion som ska offentliggöras av en sådan stiftelse, måste av</w:t>
      </w:r>
      <w:r w:rsidRPr="00D14D35">
        <w:softHyphen/>
        <w:t xml:space="preserve">göras utifrån den funktion en pensionsstiftelse har och inte utifrån de krav som ställs i tjänstepensionsdirektivet. </w:t>
      </w:r>
      <w:r w:rsidRPr="00D14D35">
        <w:rPr>
          <w:i/>
        </w:rPr>
        <w:t>PTK</w:t>
      </w:r>
      <w:r w:rsidRPr="00D14D35">
        <w:t xml:space="preserve">, och till viss del även </w:t>
      </w:r>
      <w:r w:rsidRPr="00D14D35">
        <w:rPr>
          <w:i/>
        </w:rPr>
        <w:t>Sveriges advokat</w:t>
      </w:r>
      <w:r w:rsidRPr="00D14D35">
        <w:rPr>
          <w:i/>
        </w:rPr>
        <w:softHyphen/>
        <w:t>samfund</w:t>
      </w:r>
      <w:r w:rsidRPr="00D14D35">
        <w:t>,</w:t>
      </w:r>
      <w:r w:rsidRPr="00D14D35">
        <w:rPr>
          <w:i/>
        </w:rPr>
        <w:t xml:space="preserve"> </w:t>
      </w:r>
      <w:r w:rsidRPr="00D14D35">
        <w:t>framför även över</w:t>
      </w:r>
      <w:r w:rsidRPr="00D14D35">
        <w:softHyphen/>
        <w:t>gripande synpunkter om att pensions</w:t>
      </w:r>
      <w:r w:rsidRPr="00D14D35">
        <w:softHyphen/>
        <w:t>stiftelser inte alls bör omfattas av be</w:t>
      </w:r>
      <w:r w:rsidRPr="00D14D35">
        <w:softHyphen/>
        <w:t>stämmelserna i andra tjänste</w:t>
      </w:r>
      <w:r w:rsidRPr="00D14D35">
        <w:softHyphen/>
        <w:t>pensions</w:t>
      </w:r>
      <w:r w:rsidRPr="00D14D35">
        <w:softHyphen/>
        <w:t>direktivet, varvid de särskilt berör arbetsgivares informations</w:t>
      </w:r>
      <w:r w:rsidRPr="00D14D35">
        <w:softHyphen/>
        <w:t xml:space="preserve">lämnande. </w:t>
      </w:r>
    </w:p>
    <w:p w14:paraId="2D683C88" w14:textId="77777777" w:rsidR="005C68C8" w:rsidRDefault="005C68C8" w:rsidP="005C68C8">
      <w:pPr>
        <w:pStyle w:val="Rubrik4utannumrering"/>
      </w:pPr>
      <w:r>
        <w:t>Skälen för regeringens förslag</w:t>
      </w:r>
    </w:p>
    <w:p w14:paraId="12E6F56A" w14:textId="77777777" w:rsidR="005C68C8" w:rsidRDefault="005C68C8" w:rsidP="005C68C8">
      <w:pPr>
        <w:pStyle w:val="Rubrik5utannumrering"/>
        <w:spacing w:before="0"/>
      </w:pPr>
      <w:r>
        <w:t xml:space="preserve">Information om antaganden som ligger till grund för prognoser i </w:t>
      </w:r>
      <w:proofErr w:type="spellStart"/>
      <w:r>
        <w:t>pensionsbeskedet</w:t>
      </w:r>
      <w:proofErr w:type="spellEnd"/>
    </w:p>
    <w:p w14:paraId="4161AC57" w14:textId="426366D5" w:rsidR="005C68C8" w:rsidRPr="00CB4981" w:rsidRDefault="005C68C8" w:rsidP="005C68C8">
      <w:pPr>
        <w:pStyle w:val="Brdtextmedindrag"/>
        <w:ind w:firstLine="0"/>
      </w:pPr>
      <w:r>
        <w:t>I andra tjänstepensionsdirektivet finns det bestämmelser om pensions</w:t>
      </w:r>
      <w:r>
        <w:softHyphen/>
        <w:t>besked (artiklarna 38 och 39) och om kompletterande information som ska lämnas till medlemmar och förmånstagare på begäran (artikel 44). De bestämmelserna inne</w:t>
      </w:r>
      <w:r>
        <w:softHyphen/>
        <w:t>bär att ett tjänstepensionsinstitut ska upprätta ett kostnadsfritt årligt pensions</w:t>
      </w:r>
      <w:r>
        <w:softHyphen/>
        <w:t xml:space="preserve">besked i kortfattad form för varje medlem (artikel 38.1 och 38.3). </w:t>
      </w:r>
      <w:proofErr w:type="spellStart"/>
      <w:r>
        <w:t>Pensions</w:t>
      </w:r>
      <w:r>
        <w:softHyphen/>
        <w:t>beskedet</w:t>
      </w:r>
      <w:proofErr w:type="spellEnd"/>
      <w:r>
        <w:t xml:space="preserve"> ska innehålla vissa basfakta om medlemmens pensionsförmåner, </w:t>
      </w:r>
      <w:proofErr w:type="gramStart"/>
      <w:r>
        <w:t>bl.a.</w:t>
      </w:r>
      <w:proofErr w:type="gramEnd"/>
      <w:r>
        <w:t xml:space="preserve"> prognoser för det slutliga värdet </w:t>
      </w:r>
      <w:r>
        <w:lastRenderedPageBreak/>
        <w:t>(artikel 39.1 d). På begäran av med</w:t>
      </w:r>
      <w:r>
        <w:softHyphen/>
        <w:t>lemmar och förmånstagare ska tjänstepensionsinstitutet lämna eventuell öv</w:t>
      </w:r>
      <w:r>
        <w:softHyphen/>
        <w:t>rig information om de antaganden som använts som underlag för prog</w:t>
      </w:r>
      <w:r>
        <w:softHyphen/>
        <w:t xml:space="preserve">noserna i </w:t>
      </w:r>
      <w:proofErr w:type="spellStart"/>
      <w:r>
        <w:t>pensionsbeskedet</w:t>
      </w:r>
      <w:proofErr w:type="spellEnd"/>
      <w:r>
        <w:t xml:space="preserve"> (artikel 44 c).</w:t>
      </w:r>
    </w:p>
    <w:p w14:paraId="5B1D4E5C" w14:textId="4B11BDC3" w:rsidR="005C68C8" w:rsidRDefault="005C68C8" w:rsidP="005C68C8">
      <w:pPr>
        <w:pStyle w:val="Brdtextmedindrag"/>
      </w:pPr>
      <w:r w:rsidRPr="00CB4981">
        <w:t xml:space="preserve">Vid genomförandet av andra tjänstepensionsdirektivet infördes </w:t>
      </w:r>
      <w:r>
        <w:t xml:space="preserve">det </w:t>
      </w:r>
      <w:r w:rsidRPr="00CB4981">
        <w:t>be</w:t>
      </w:r>
      <w:r w:rsidRPr="00CB4981">
        <w:softHyphen/>
        <w:t>stämmelser i tryggandelagen om årligt pensionsbesked (10 m §</w:t>
      </w:r>
      <w:r>
        <w:t xml:space="preserve"> andra stycket, se</w:t>
      </w:r>
      <w:r w:rsidRPr="00CB4981">
        <w:t xml:space="preserve"> prop. 2018/19:159 s. 108–110). Enligt </w:t>
      </w:r>
      <w:r>
        <w:t>dessa be</w:t>
      </w:r>
      <w:r>
        <w:softHyphen/>
        <w:t>stämmelser ska en arbetsgivare, vars ut</w:t>
      </w:r>
      <w:r>
        <w:softHyphen/>
        <w:t>fästelser om pension tryggas i en pensions</w:t>
      </w:r>
      <w:r>
        <w:softHyphen/>
        <w:t xml:space="preserve">stiftelse som tryggar utfästelser om </w:t>
      </w:r>
      <w:r w:rsidRPr="001424BB">
        <w:t>pension till minst 100</w:t>
      </w:r>
      <w:r w:rsidR="000F1970">
        <w:t> </w:t>
      </w:r>
      <w:r w:rsidRPr="001424BB">
        <w:t>per</w:t>
      </w:r>
      <w:r w:rsidR="000F1970">
        <w:softHyphen/>
      </w:r>
      <w:r w:rsidRPr="001424BB">
        <w:t>soner, årligen ge de per</w:t>
      </w:r>
      <w:r>
        <w:softHyphen/>
      </w:r>
      <w:r w:rsidRPr="001424BB">
        <w:t>soner som omfattas av utfästelsen ett pensions</w:t>
      </w:r>
      <w:r w:rsidR="008458B0">
        <w:softHyphen/>
      </w:r>
      <w:r w:rsidRPr="001424BB">
        <w:t>besked som innehåller den information som de behöver om de individuella för</w:t>
      </w:r>
      <w:r w:rsidRPr="001424BB">
        <w:softHyphen/>
        <w:t>månerna. Det finns dock inte någon bestämmelse i trygg</w:t>
      </w:r>
      <w:r w:rsidRPr="001424BB">
        <w:softHyphen/>
        <w:t xml:space="preserve">andelagen om </w:t>
      </w:r>
      <w:r w:rsidR="00FB65F4">
        <w:t xml:space="preserve">att </w:t>
      </w:r>
      <w:r w:rsidRPr="001424BB">
        <w:t>en arbetsgivare, på begäran av en med</w:t>
      </w:r>
      <w:r w:rsidRPr="001424BB">
        <w:softHyphen/>
        <w:t>lem eller förmåns</w:t>
      </w:r>
      <w:r w:rsidRPr="001424BB">
        <w:softHyphen/>
        <w:t>tagare, ska lämna information om de antaganden som använts för prog</w:t>
      </w:r>
      <w:r w:rsidRPr="001424BB">
        <w:softHyphen/>
        <w:t xml:space="preserve">noserna i </w:t>
      </w:r>
      <w:proofErr w:type="spellStart"/>
      <w:r w:rsidRPr="001424BB">
        <w:t>pensions</w:t>
      </w:r>
      <w:r w:rsidR="008458B0">
        <w:softHyphen/>
      </w:r>
      <w:r w:rsidRPr="001424BB">
        <w:t>beskedet</w:t>
      </w:r>
      <w:proofErr w:type="spellEnd"/>
      <w:r w:rsidRPr="001424BB">
        <w:t xml:space="preserve"> (artikel 44 c </w:t>
      </w:r>
      <w:r>
        <w:t xml:space="preserve">i </w:t>
      </w:r>
      <w:r w:rsidRPr="001424BB">
        <w:t>andra tjänste</w:t>
      </w:r>
      <w:r w:rsidRPr="001424BB">
        <w:softHyphen/>
        <w:t xml:space="preserve">pensionsdirektivet). </w:t>
      </w:r>
      <w:r>
        <w:t>För att fullt ut genomföra andra tjänste</w:t>
      </w:r>
      <w:r>
        <w:softHyphen/>
        <w:t>pensions</w:t>
      </w:r>
      <w:r>
        <w:softHyphen/>
        <w:t>direktivet bör det införas en bestämmelse i tryggandelagen om att en arbetsgivare, på begäran av den som omfattas av en utfästelse, ska läm</w:t>
      </w:r>
      <w:r>
        <w:softHyphen/>
        <w:t>na information om de antagan</w:t>
      </w:r>
      <w:r>
        <w:softHyphen/>
        <w:t xml:space="preserve">den som ligger till grund för prognoser i </w:t>
      </w:r>
      <w:proofErr w:type="spellStart"/>
      <w:r>
        <w:t>pen</w:t>
      </w:r>
      <w:r>
        <w:softHyphen/>
        <w:t>sions</w:t>
      </w:r>
      <w:r>
        <w:softHyphen/>
        <w:t>beskedet</w:t>
      </w:r>
      <w:proofErr w:type="spellEnd"/>
      <w:r>
        <w:t>.</w:t>
      </w:r>
    </w:p>
    <w:p w14:paraId="0E540793" w14:textId="77777777" w:rsidR="005C68C8" w:rsidRDefault="005C68C8" w:rsidP="005C68C8">
      <w:pPr>
        <w:pStyle w:val="Rubrik5utannumrering"/>
      </w:pPr>
      <w:r>
        <w:t>Information om en pensionsstiftelses ersättningspolicy</w:t>
      </w:r>
    </w:p>
    <w:p w14:paraId="48B3584F" w14:textId="079B374F" w:rsidR="005C68C8" w:rsidRPr="001424BB" w:rsidRDefault="005C68C8" w:rsidP="005C68C8">
      <w:pPr>
        <w:pStyle w:val="Brdtextmedindrag"/>
        <w:ind w:firstLine="0"/>
      </w:pPr>
      <w:r>
        <w:t>Enligt andra tjänstepensionsdirektivet ska tjänstepensionsinstitut upprätta och tillämpa en sund ersättningspolicy för alla personer som leder verk</w:t>
      </w:r>
      <w:r>
        <w:softHyphen/>
        <w:t>sam</w:t>
      </w:r>
      <w:r>
        <w:softHyphen/>
        <w:t>heten, utövar nyckelfunktioner eller har en väsentlig inverkan på in</w:t>
      </w:r>
      <w:r>
        <w:softHyphen/>
        <w:t>sti</w:t>
      </w:r>
      <w:r>
        <w:softHyphen/>
        <w:t>tutets riskprofil (artikel 23.1). Ett tjänstepensionsinstitut ska också regel</w:t>
      </w:r>
      <w:r>
        <w:softHyphen/>
        <w:t>bundet offentliggöra relevant information om ersättningspolicyn, om inte annat före</w:t>
      </w:r>
      <w:r>
        <w:softHyphen/>
        <w:t xml:space="preserve">skrivs i </w:t>
      </w:r>
      <w:r w:rsidRPr="001424BB">
        <w:t>Europaparlamentets och rådet</w:t>
      </w:r>
      <w:r>
        <w:t>s</w:t>
      </w:r>
      <w:r w:rsidRPr="001424BB">
        <w:t xml:space="preserve"> förordning (EU) 2016/679 av den 27 april 2016 om skydd för fysiska personer med av</w:t>
      </w:r>
      <w:r w:rsidR="008458B0">
        <w:softHyphen/>
      </w:r>
      <w:r w:rsidRPr="001424BB">
        <w:t>seende på be</w:t>
      </w:r>
      <w:r w:rsidRPr="001424BB">
        <w:softHyphen/>
        <w:t>handling av personuppgifter och om det fria flödet av sådana uppgifter och om upphävande av direktiv 95/46/EG (allmän data</w:t>
      </w:r>
      <w:r w:rsidR="008458B0">
        <w:softHyphen/>
      </w:r>
      <w:r w:rsidRPr="001424BB">
        <w:t>skydds</w:t>
      </w:r>
      <w:r w:rsidR="008458B0">
        <w:softHyphen/>
      </w:r>
      <w:r w:rsidRPr="001424BB">
        <w:t>förordning) (artikel 23.2).</w:t>
      </w:r>
    </w:p>
    <w:p w14:paraId="234FBA99" w14:textId="278CAD8A" w:rsidR="005C68C8" w:rsidRPr="003B6A2F" w:rsidRDefault="005C68C8" w:rsidP="005C68C8">
      <w:pPr>
        <w:pStyle w:val="Brdtextmedindrag"/>
      </w:pPr>
      <w:r w:rsidRPr="001424BB">
        <w:t>Vid genomförandet av andra tjänstepensionsdirektivet infördes det be</w:t>
      </w:r>
      <w:r w:rsidRPr="001424BB">
        <w:softHyphen/>
        <w:t>stäm</w:t>
      </w:r>
      <w:r>
        <w:softHyphen/>
      </w:r>
      <w:r w:rsidRPr="001424BB">
        <w:t xml:space="preserve">melser i tryggandelagen om ersättningspolicy (16 g § </w:t>
      </w:r>
      <w:r>
        <w:t>tredje</w:t>
      </w:r>
      <w:r w:rsidRPr="001424BB">
        <w:t xml:space="preserve"> stycket, se även prop. 2018/19:159 s. 83–8</w:t>
      </w:r>
      <w:r>
        <w:t>7</w:t>
      </w:r>
      <w:r w:rsidRPr="001424BB">
        <w:t>). Enligt dessa be</w:t>
      </w:r>
      <w:r>
        <w:softHyphen/>
      </w:r>
      <w:r w:rsidRPr="001424BB">
        <w:t>stämmelser ska en pensions</w:t>
      </w:r>
      <w:r w:rsidRPr="001424BB">
        <w:softHyphen/>
        <w:t>stiftelse, som tryggar utfästelser om pension till minst 100 per</w:t>
      </w:r>
      <w:r w:rsidR="000E0A82">
        <w:softHyphen/>
      </w:r>
      <w:r w:rsidRPr="001424BB">
        <w:t>soner, upprätta och följa en sund ersättningspolicy för per</w:t>
      </w:r>
      <w:r>
        <w:softHyphen/>
      </w:r>
      <w:r w:rsidRPr="001424BB">
        <w:t>soner som leder eller övervakar verksamheten eller på annat sätt kan på</w:t>
      </w:r>
      <w:r>
        <w:softHyphen/>
      </w:r>
      <w:r w:rsidRPr="001424BB">
        <w:t>verka riskerna i verksamheten. Det finns dock inte någon bestämmelse i tryggandelagen om att ett tjänstepensionsinstitut regelbundet ska offent</w:t>
      </w:r>
      <w:r>
        <w:softHyphen/>
      </w:r>
      <w:r w:rsidRPr="001424BB">
        <w:t>lig</w:t>
      </w:r>
      <w:r>
        <w:softHyphen/>
      </w:r>
      <w:r w:rsidRPr="001424BB">
        <w:t xml:space="preserve">göra information om ersättningspolicyn (artikel </w:t>
      </w:r>
      <w:r>
        <w:t>23.2 andra tjänste</w:t>
      </w:r>
      <w:r>
        <w:softHyphen/>
        <w:t>pensions</w:t>
      </w:r>
      <w:r>
        <w:softHyphen/>
        <w:t>direktivet). För att fullt ut genomföra andra tjänste</w:t>
      </w:r>
      <w:r>
        <w:softHyphen/>
        <w:t>pensions</w:t>
      </w:r>
      <w:r>
        <w:softHyphen/>
        <w:t>direk</w:t>
      </w:r>
      <w:r>
        <w:softHyphen/>
        <w:t>tivet bör det införas en bestämmelse i tryggandelagen om att en pensions</w:t>
      </w:r>
      <w:r>
        <w:softHyphen/>
        <w:t xml:space="preserve">stiftelse regelbundet ska offentliggöra information om </w:t>
      </w:r>
      <w:r w:rsidRPr="003B6A2F">
        <w:t>ersättningspolicyn.</w:t>
      </w:r>
    </w:p>
    <w:p w14:paraId="44B648A3" w14:textId="77777777" w:rsidR="005C68C8" w:rsidRDefault="005C68C8" w:rsidP="005C68C8">
      <w:pPr>
        <w:pStyle w:val="Brdtextmedindrag"/>
      </w:pPr>
      <w:r w:rsidRPr="003B6A2F">
        <w:t xml:space="preserve">Som </w:t>
      </w:r>
      <w:r w:rsidRPr="003B6A2F">
        <w:rPr>
          <w:i/>
        </w:rPr>
        <w:t>SPFA</w:t>
      </w:r>
      <w:r w:rsidRPr="003B6A2F">
        <w:t xml:space="preserve">, </w:t>
      </w:r>
      <w:r w:rsidRPr="003B6A2F">
        <w:rPr>
          <w:i/>
        </w:rPr>
        <w:t xml:space="preserve">Svenskt Näringsliv </w:t>
      </w:r>
      <w:r w:rsidRPr="003B6A2F">
        <w:t>och</w:t>
      </w:r>
      <w:r w:rsidRPr="003B6A2F">
        <w:rPr>
          <w:i/>
        </w:rPr>
        <w:t xml:space="preserve"> PRI Pensions</w:t>
      </w:r>
      <w:r w:rsidRPr="003B6A2F">
        <w:rPr>
          <w:i/>
        </w:rPr>
        <w:softHyphen/>
        <w:t xml:space="preserve">garanti </w:t>
      </w:r>
      <w:r>
        <w:t>anför,</w:t>
      </w:r>
      <w:r w:rsidRPr="003B6A2F">
        <w:t xml:space="preserve"> anges det i andra tjänstepensionsdirektivet att relevant information om ersätt</w:t>
      </w:r>
      <w:r w:rsidRPr="003B6A2F">
        <w:softHyphen/>
        <w:t>nings</w:t>
      </w:r>
      <w:r>
        <w:softHyphen/>
      </w:r>
      <w:r w:rsidRPr="003B6A2F">
        <w:t>policyn ska offentliggöras</w:t>
      </w:r>
      <w:r>
        <w:t xml:space="preserve"> (artikel 23.2)</w:t>
      </w:r>
      <w:r w:rsidRPr="003B6A2F">
        <w:t>. I direktivet anges vidare att principer och krav på offentliggörande rörande ersättningspolicyn som är tillämpliga på an</w:t>
      </w:r>
      <w:r>
        <w:softHyphen/>
      </w:r>
      <w:r w:rsidRPr="003B6A2F">
        <w:t>dra finansiella institut i unionen bör göras tillämpliga även på tjänste</w:t>
      </w:r>
      <w:r w:rsidRPr="003B6A2F">
        <w:softHyphen/>
        <w:t>pensions</w:t>
      </w:r>
      <w:r>
        <w:softHyphen/>
      </w:r>
      <w:r w:rsidRPr="003B6A2F">
        <w:t>institut, dock med hänsyn till tjänstepensions</w:t>
      </w:r>
      <w:r>
        <w:softHyphen/>
      </w:r>
      <w:r w:rsidRPr="003B6A2F">
        <w:t>institutens specifika företags</w:t>
      </w:r>
      <w:r>
        <w:softHyphen/>
      </w:r>
      <w:r w:rsidRPr="003B6A2F">
        <w:t>styrningsstruktur jämfört med andra finansi</w:t>
      </w:r>
      <w:r>
        <w:softHyphen/>
      </w:r>
      <w:r w:rsidRPr="003B6A2F">
        <w:lastRenderedPageBreak/>
        <w:t>ella institut och be</w:t>
      </w:r>
      <w:r>
        <w:softHyphen/>
      </w:r>
      <w:r w:rsidRPr="003B6A2F">
        <w:t>hovet av att ta hänsyn till storleken, arten, omfattningen och kom</w:t>
      </w:r>
      <w:r w:rsidRPr="003B6A2F">
        <w:softHyphen/>
        <w:t xml:space="preserve">plexiteten hos tjänstepensionsinstitutens verksamhet (skäl 53). </w:t>
      </w:r>
    </w:p>
    <w:p w14:paraId="200D72E1" w14:textId="6BD38AEC" w:rsidR="005C68C8" w:rsidRPr="001424BB" w:rsidRDefault="005C68C8" w:rsidP="005C68C8">
      <w:pPr>
        <w:pStyle w:val="Brdtextmedindrag"/>
      </w:pPr>
      <w:r w:rsidRPr="003B6A2F">
        <w:t xml:space="preserve">Vägledning </w:t>
      </w:r>
      <w:r>
        <w:t>i frågan om vad som är relevant information som ska offent</w:t>
      </w:r>
      <w:r w:rsidR="008458B0">
        <w:softHyphen/>
      </w:r>
      <w:r>
        <w:t>lig</w:t>
      </w:r>
      <w:r>
        <w:softHyphen/>
        <w:t>göras, torde</w:t>
      </w:r>
      <w:r w:rsidRPr="003B6A2F">
        <w:t xml:space="preserve"> där</w:t>
      </w:r>
      <w:r>
        <w:softHyphen/>
      </w:r>
      <w:r w:rsidRPr="003B6A2F">
        <w:t xml:space="preserve">med kunna </w:t>
      </w:r>
      <w:r>
        <w:t>hämtas i</w:t>
      </w:r>
      <w:r w:rsidRPr="003B6A2F">
        <w:t xml:space="preserve"> motsvarande bestämmelser om offentlig</w:t>
      </w:r>
      <w:r w:rsidRPr="003B6A2F">
        <w:softHyphen/>
        <w:t>görande av ersättnings</w:t>
      </w:r>
      <w:r>
        <w:softHyphen/>
      </w:r>
      <w:r w:rsidRPr="003B6A2F">
        <w:t>policyer inom finans</w:t>
      </w:r>
      <w:r>
        <w:t>marknads</w:t>
      </w:r>
      <w:r w:rsidRPr="003B6A2F">
        <w:t xml:space="preserve">området och då särskilt </w:t>
      </w:r>
      <w:r>
        <w:t>i det</w:t>
      </w:r>
      <w:r w:rsidRPr="003B6A2F">
        <w:t xml:space="preserve"> som gäller för tjänstepensions</w:t>
      </w:r>
      <w:r w:rsidRPr="003B6A2F">
        <w:softHyphen/>
        <w:t xml:space="preserve">företag. Inom ramen för detta bör </w:t>
      </w:r>
      <w:r>
        <w:t xml:space="preserve">det </w:t>
      </w:r>
      <w:r w:rsidRPr="003B6A2F">
        <w:t xml:space="preserve">särskilt beaktas att en pensionsstiftelse driver en </w:t>
      </w:r>
      <w:r w:rsidRPr="001424BB">
        <w:t>förhållande</w:t>
      </w:r>
      <w:r>
        <w:softHyphen/>
      </w:r>
      <w:r w:rsidRPr="001424BB">
        <w:t>vis be</w:t>
      </w:r>
      <w:r w:rsidR="008458B0">
        <w:softHyphen/>
      </w:r>
      <w:r w:rsidRPr="001424BB">
        <w:t xml:space="preserve">gränsad verksamhet som i huvudsak rör </w:t>
      </w:r>
      <w:r w:rsidR="0030008C">
        <w:t>placeringar av medel</w:t>
      </w:r>
      <w:r w:rsidR="0030008C" w:rsidRPr="001424BB">
        <w:t xml:space="preserve"> </w:t>
      </w:r>
      <w:r w:rsidRPr="001424BB">
        <w:t>och att en pensions</w:t>
      </w:r>
      <w:r>
        <w:softHyphen/>
      </w:r>
      <w:r w:rsidRPr="001424BB">
        <w:t xml:space="preserve">stiftelse inte själv </w:t>
      </w:r>
      <w:r>
        <w:t>står för</w:t>
      </w:r>
      <w:r w:rsidRPr="001424BB">
        <w:t xml:space="preserve"> några pensionsåtaganden. Vad som är relevant </w:t>
      </w:r>
      <w:r>
        <w:t xml:space="preserve">information </w:t>
      </w:r>
      <w:r w:rsidRPr="001424BB">
        <w:t>bör avgöras från fall till fall och utifrån den enskilda pen</w:t>
      </w:r>
      <w:r w:rsidR="008458B0">
        <w:softHyphen/>
      </w:r>
      <w:r w:rsidRPr="001424BB">
        <w:t>sions</w:t>
      </w:r>
      <w:r w:rsidR="008458B0">
        <w:softHyphen/>
      </w:r>
      <w:r w:rsidRPr="001424BB">
        <w:t xml:space="preserve">stiftelsen och dess verksamhet. Det är därför inte </w:t>
      </w:r>
      <w:r>
        <w:t>lämpligt</w:t>
      </w:r>
      <w:r w:rsidRPr="001424BB">
        <w:t xml:space="preserve"> att, som </w:t>
      </w:r>
      <w:r w:rsidRPr="001424BB">
        <w:rPr>
          <w:i/>
        </w:rPr>
        <w:t>SPFA</w:t>
      </w:r>
      <w:r w:rsidRPr="001424BB">
        <w:t xml:space="preserve">, </w:t>
      </w:r>
      <w:r w:rsidRPr="001424BB">
        <w:rPr>
          <w:i/>
        </w:rPr>
        <w:t xml:space="preserve">Svenskt Näringsliv </w:t>
      </w:r>
      <w:r w:rsidRPr="001424BB">
        <w:t>och</w:t>
      </w:r>
      <w:r w:rsidRPr="001424BB">
        <w:rPr>
          <w:i/>
        </w:rPr>
        <w:t xml:space="preserve"> PRI Pensionsgaranti</w:t>
      </w:r>
      <w:r w:rsidRPr="001424BB">
        <w:t xml:space="preserve"> efterfrågar, </w:t>
      </w:r>
      <w:r>
        <w:t xml:space="preserve">mera </w:t>
      </w:r>
      <w:r w:rsidRPr="001424BB">
        <w:t>det</w:t>
      </w:r>
      <w:r>
        <w:softHyphen/>
      </w:r>
      <w:r w:rsidRPr="001424BB">
        <w:t>alj</w:t>
      </w:r>
      <w:r>
        <w:t>e</w:t>
      </w:r>
      <w:r>
        <w:softHyphen/>
        <w:t>rat</w:t>
      </w:r>
      <w:r w:rsidRPr="001424BB">
        <w:t xml:space="preserve"> </w:t>
      </w:r>
      <w:r>
        <w:t xml:space="preserve">i lag </w:t>
      </w:r>
      <w:r w:rsidRPr="001424BB">
        <w:t>ange vilken information som ska offentliggöras av en pensions</w:t>
      </w:r>
      <w:r>
        <w:softHyphen/>
      </w:r>
      <w:r w:rsidRPr="001424BB">
        <w:t>stiftelse</w:t>
      </w:r>
      <w:r>
        <w:t xml:space="preserve"> om dess ersättningspolicy</w:t>
      </w:r>
      <w:r w:rsidRPr="001424BB">
        <w:t xml:space="preserve">. </w:t>
      </w:r>
    </w:p>
    <w:p w14:paraId="3EFCD72A" w14:textId="77777777" w:rsidR="005C68C8" w:rsidRDefault="005C68C8" w:rsidP="005C68C8">
      <w:pPr>
        <w:pStyle w:val="Brdtextmedindrag"/>
      </w:pPr>
      <w:r w:rsidRPr="001424BB">
        <w:t>Hur information om ersättningspolicyn ska offentliggöras kan regleras ge</w:t>
      </w:r>
      <w:r>
        <w:softHyphen/>
      </w:r>
      <w:r w:rsidRPr="001424BB">
        <w:t xml:space="preserve">nom verkställighetsföreskrifter. Det bör dock, på motsvarande </w:t>
      </w:r>
      <w:r>
        <w:t>sätt som i lagen om tjänstepensionsföretag (9 kap. 27 § andra stycket), införas en upp</w:t>
      </w:r>
      <w:r>
        <w:softHyphen/>
        <w:t>lysnings</w:t>
      </w:r>
      <w:r>
        <w:softHyphen/>
        <w:t>bestämmelse i tryggandelagen om att regeringen eller den myndig</w:t>
      </w:r>
      <w:r>
        <w:softHyphen/>
        <w:t>het som regeringen bestämmer kan meddela föreskrifter om hur in</w:t>
      </w:r>
      <w:r>
        <w:softHyphen/>
        <w:t>formationen ska offentliggöras.</w:t>
      </w:r>
    </w:p>
    <w:p w14:paraId="04D72D4B" w14:textId="77777777" w:rsidR="005C68C8" w:rsidRDefault="005C68C8" w:rsidP="005C68C8">
      <w:pPr>
        <w:pStyle w:val="Rubrik5utannumrering"/>
      </w:pPr>
      <w:r>
        <w:t xml:space="preserve">Allmänt om pensionsstiftelser och andra </w:t>
      </w:r>
      <w:r w:rsidRPr="00D32760">
        <w:t>tjänstepensionsdirektivet</w:t>
      </w:r>
    </w:p>
    <w:p w14:paraId="4DF15137" w14:textId="579B53C3" w:rsidR="005C68C8" w:rsidRDefault="005C68C8" w:rsidP="005C68C8">
      <w:pPr>
        <w:pStyle w:val="Brdtextmedindrag"/>
        <w:ind w:firstLine="0"/>
      </w:pPr>
      <w:r w:rsidRPr="00C15A4D">
        <w:rPr>
          <w:i/>
        </w:rPr>
        <w:t>PTK</w:t>
      </w:r>
      <w:r>
        <w:rPr>
          <w:i/>
        </w:rPr>
        <w:t xml:space="preserve"> </w:t>
      </w:r>
      <w:r>
        <w:t>anser att pensionsstiftelser över huvud taget inte ska omfattas av andra tjänstepensionsdirektivet. Denna synpunkt har även förts fram och behandlats i tidigare lagstiftningsärenden. Vid genomförandet av första tjänste</w:t>
      </w:r>
      <w:r w:rsidR="008458B0">
        <w:softHyphen/>
      </w:r>
      <w:r>
        <w:t>pensions</w:t>
      </w:r>
      <w:r>
        <w:softHyphen/>
        <w:t>direktivet gjordes be</w:t>
      </w:r>
      <w:r>
        <w:softHyphen/>
        <w:t>dömningen att pensions</w:t>
      </w:r>
      <w:r>
        <w:softHyphen/>
        <w:t>stiftelser om</w:t>
      </w:r>
      <w:r>
        <w:softHyphen/>
        <w:t xml:space="preserve">fattas av det direktivet (prop. 2004/05:165 s. 107 och 109 f.). </w:t>
      </w:r>
      <w:r w:rsidR="00C70023">
        <w:t>V</w:t>
      </w:r>
      <w:r>
        <w:t>id genom</w:t>
      </w:r>
      <w:r w:rsidR="00C70023">
        <w:softHyphen/>
      </w:r>
      <w:r>
        <w:t>förandet av andra tjänstepensions</w:t>
      </w:r>
      <w:r>
        <w:softHyphen/>
        <w:t>direktivet gjordes be</w:t>
      </w:r>
      <w:r>
        <w:softHyphen/>
        <w:t>döm</w:t>
      </w:r>
      <w:r>
        <w:softHyphen/>
        <w:t>ningen att pensionsstiftelser är tjänste</w:t>
      </w:r>
      <w:r>
        <w:softHyphen/>
        <w:t>pensions</w:t>
      </w:r>
      <w:r>
        <w:softHyphen/>
        <w:t xml:space="preserve">institut som </w:t>
      </w:r>
      <w:r w:rsidR="00C70023">
        <w:t xml:space="preserve">även </w:t>
      </w:r>
      <w:r>
        <w:t xml:space="preserve">omfattas av </w:t>
      </w:r>
      <w:r w:rsidR="00C70023">
        <w:t>det</w:t>
      </w:r>
      <w:r>
        <w:t xml:space="preserve"> direktivet (prop. 2018/19:159 s. 32–34). Det finns inte an</w:t>
      </w:r>
      <w:r>
        <w:softHyphen/>
        <w:t>ledning att göra en annan be</w:t>
      </w:r>
      <w:r>
        <w:softHyphen/>
        <w:t>dömning i detta lagstiftningsärende. Pensions</w:t>
      </w:r>
      <w:r>
        <w:softHyphen/>
        <w:t>stiftelser är således att anse som tjänste</w:t>
      </w:r>
      <w:r>
        <w:softHyphen/>
        <w:t>pensionsinstitut och ska som ut</w:t>
      </w:r>
      <w:r>
        <w:softHyphen/>
        <w:t>gångs</w:t>
      </w:r>
      <w:r>
        <w:softHyphen/>
        <w:t>punkt om</w:t>
      </w:r>
      <w:r>
        <w:softHyphen/>
        <w:t>fattas av andra tjänste</w:t>
      </w:r>
      <w:r>
        <w:softHyphen/>
        <w:t>pensions</w:t>
      </w:r>
      <w:r>
        <w:softHyphen/>
        <w:t xml:space="preserve">direktivet. </w:t>
      </w:r>
    </w:p>
    <w:p w14:paraId="3DC582F2" w14:textId="77777777" w:rsidR="005C68C8" w:rsidRDefault="005C68C8" w:rsidP="005C68C8">
      <w:pPr>
        <w:pStyle w:val="Rubrik5utannumrering"/>
      </w:pPr>
      <w:r>
        <w:t>Delat ansvar för informationslämnande</w:t>
      </w:r>
    </w:p>
    <w:p w14:paraId="5D3D6131" w14:textId="5C0A0C51" w:rsidR="005C68C8" w:rsidRDefault="005C68C8" w:rsidP="005C68C8">
      <w:pPr>
        <w:pStyle w:val="Brdtext"/>
      </w:pPr>
      <w:r>
        <w:t>Vid sidan av en pensionsstiftelses ansvar att lämna information (10 l § tryggande</w:t>
      </w:r>
      <w:r w:rsidR="00172C9D">
        <w:softHyphen/>
      </w:r>
      <w:r>
        <w:t>lagen), ska en arbetsgivare lämna information om villkoren för pensionerna och deras värdeutveckling, de överenskommelser som ligger till grund för pen</w:t>
      </w:r>
      <w:r>
        <w:softHyphen/>
        <w:t>sionerna och utbetalningsalternativ inför pensioneringen (10 m § första stycket samma lag). Denna modell med delat ansvar för infor</w:t>
      </w:r>
      <w:r w:rsidR="00172C9D">
        <w:softHyphen/>
      </w:r>
      <w:r>
        <w:t>ma</w:t>
      </w:r>
      <w:r w:rsidR="00172C9D">
        <w:softHyphen/>
      </w:r>
      <w:r>
        <w:t>tions</w:t>
      </w:r>
      <w:r>
        <w:softHyphen/>
        <w:t>lämnande infördes vid genomförandet av första tjänste</w:t>
      </w:r>
      <w:r>
        <w:softHyphen/>
        <w:t>pen</w:t>
      </w:r>
      <w:r w:rsidR="00172C9D">
        <w:softHyphen/>
      </w:r>
      <w:r>
        <w:t>sions</w:t>
      </w:r>
      <w:r>
        <w:softHyphen/>
        <w:t>direktivet (se finansutskottets betänkande 2005/</w:t>
      </w:r>
      <w:proofErr w:type="gramStart"/>
      <w:r>
        <w:t>06:FiU</w:t>
      </w:r>
      <w:proofErr w:type="gramEnd"/>
      <w:r>
        <w:t>7 s. 14 f.). Vid genom</w:t>
      </w:r>
      <w:r>
        <w:softHyphen/>
        <w:t>förandet av andra tjänste</w:t>
      </w:r>
      <w:r>
        <w:softHyphen/>
        <w:t>pensions</w:t>
      </w:r>
      <w:r>
        <w:softHyphen/>
        <w:t>direktivet anfördes att det de</w:t>
      </w:r>
      <w:r>
        <w:softHyphen/>
        <w:t>lade an</w:t>
      </w:r>
      <w:r>
        <w:softHyphen/>
        <w:t>svaret för infor</w:t>
      </w:r>
      <w:r w:rsidR="00172C9D">
        <w:softHyphen/>
      </w:r>
      <w:r>
        <w:t>mations</w:t>
      </w:r>
      <w:r w:rsidR="00172C9D">
        <w:softHyphen/>
      </w:r>
      <w:r>
        <w:t>lämnande fortsatt var det mest ändamåls</w:t>
      </w:r>
      <w:r>
        <w:softHyphen/>
        <w:t xml:space="preserve">enliga och att den gällande uppdelningen skulle behållas (se prop. 2018/19:159 s. 103 och 105). </w:t>
      </w:r>
    </w:p>
    <w:p w14:paraId="16C6887E" w14:textId="6A96A1BB" w:rsidR="005C68C8" w:rsidRDefault="005C68C8" w:rsidP="005C68C8">
      <w:pPr>
        <w:pStyle w:val="Brdtextmedindrag"/>
      </w:pPr>
      <w:r>
        <w:t xml:space="preserve">Det finns inte skäl att, som </w:t>
      </w:r>
      <w:r w:rsidRPr="001878B9">
        <w:rPr>
          <w:i/>
        </w:rPr>
        <w:t>Sveriges advokatsamfund</w:t>
      </w:r>
      <w:r>
        <w:t xml:space="preserve"> och </w:t>
      </w:r>
      <w:r>
        <w:rPr>
          <w:i/>
        </w:rPr>
        <w:t xml:space="preserve">PTK </w:t>
      </w:r>
      <w:r>
        <w:t>efter</w:t>
      </w:r>
      <w:r>
        <w:softHyphen/>
        <w:t>frågar, inom ramen för detta lagstiftningsärende ändra den grund</w:t>
      </w:r>
      <w:r>
        <w:softHyphen/>
        <w:t>läggande model</w:t>
      </w:r>
      <w:r>
        <w:softHyphen/>
        <w:t>len för informationslämnande vid den tjänstepension som tryg</w:t>
      </w:r>
      <w:r>
        <w:softHyphen/>
        <w:t xml:space="preserve">gas i </w:t>
      </w:r>
      <w:r>
        <w:lastRenderedPageBreak/>
        <w:t>pensions</w:t>
      </w:r>
      <w:r>
        <w:softHyphen/>
        <w:t>stiftelser. En pensionsstiftelses och en arbets</w:t>
      </w:r>
      <w:r>
        <w:softHyphen/>
        <w:t>givares de</w:t>
      </w:r>
      <w:r>
        <w:softHyphen/>
        <w:t>lade an</w:t>
      </w:r>
      <w:r>
        <w:softHyphen/>
        <w:t>svar för informationslämnande bör därför behållas.</w:t>
      </w:r>
    </w:p>
    <w:p w14:paraId="596F0EA2" w14:textId="77777777" w:rsidR="005C68C8" w:rsidRDefault="005C68C8" w:rsidP="005C68C8">
      <w:pPr>
        <w:pStyle w:val="Rubrik5utannumrering"/>
      </w:pPr>
      <w:r>
        <w:t>Avtalsfrihet för informationslämnande vid kollektivavtalad tjänstepension</w:t>
      </w:r>
    </w:p>
    <w:p w14:paraId="149133EC" w14:textId="1B7375AF" w:rsidR="005C68C8" w:rsidRDefault="005C68C8" w:rsidP="005C68C8">
      <w:pPr>
        <w:pStyle w:val="Brdtextmedindrag"/>
        <w:ind w:firstLine="0"/>
      </w:pPr>
      <w:r>
        <w:t>Vid riksdagsbehandlingen av propositionen En ny reglering för tjänste</w:t>
      </w:r>
      <w:r>
        <w:softHyphen/>
        <w:t>pensionsföretag gjorde riksdagen flera tillkännagivanden till rege</w:t>
      </w:r>
      <w:r>
        <w:softHyphen/>
        <w:t>ringen (bet. 2019/</w:t>
      </w:r>
      <w:proofErr w:type="gramStart"/>
      <w:r>
        <w:t>20:FiU</w:t>
      </w:r>
      <w:proofErr w:type="gramEnd"/>
      <w:r>
        <w:t>12 punkt 2, rskr.</w:t>
      </w:r>
      <w:r w:rsidRPr="00A1551A">
        <w:t xml:space="preserve"> 2019/20:27</w:t>
      </w:r>
      <w:r>
        <w:t>). Ett av tillkännagivandena avser att r</w:t>
      </w:r>
      <w:r w:rsidRPr="001878B9">
        <w:t>egeringen skyndsamt bör åter</w:t>
      </w:r>
      <w:r>
        <w:softHyphen/>
      </w:r>
      <w:r w:rsidRPr="001878B9">
        <w:t xml:space="preserve">komma till riksdagen med förslag till lagbestämmelser så att det införs </w:t>
      </w:r>
      <w:r>
        <w:t xml:space="preserve">en </w:t>
      </w:r>
      <w:r w:rsidRPr="001878B9">
        <w:t>avtalsfrihet för kollektiv</w:t>
      </w:r>
      <w:r>
        <w:softHyphen/>
      </w:r>
      <w:r w:rsidRPr="001878B9">
        <w:t>avtals</w:t>
      </w:r>
      <w:r w:rsidR="00172C9D">
        <w:softHyphen/>
      </w:r>
      <w:r w:rsidRPr="001878B9">
        <w:t>parterna i fråga om information till företag och anställda om tjänste</w:t>
      </w:r>
      <w:r>
        <w:softHyphen/>
      </w:r>
      <w:r w:rsidRPr="001878B9">
        <w:t>pensioner.</w:t>
      </w:r>
      <w:r>
        <w:t xml:space="preserve"> </w:t>
      </w:r>
    </w:p>
    <w:p w14:paraId="21819AC3" w14:textId="77777777" w:rsidR="005C68C8" w:rsidRPr="00910698" w:rsidRDefault="005C68C8" w:rsidP="005C68C8">
      <w:pPr>
        <w:pStyle w:val="Brdtextmedindrag"/>
      </w:pPr>
      <w:r>
        <w:t xml:space="preserve">Arbetsgivare har enligt ITP-planen, som </w:t>
      </w:r>
      <w:r w:rsidRPr="00664172">
        <w:rPr>
          <w:i/>
        </w:rPr>
        <w:t>PTK</w:t>
      </w:r>
      <w:r>
        <w:t xml:space="preserve"> framför, en möjlighet att trygga utfästelser om tjänstepension i en pensionsstiftelse. Det är således möjligt att trygga kollektivavtalad tjänstepension i en pensionsstiftelse. En avtalsfrihet för informations</w:t>
      </w:r>
      <w:r>
        <w:softHyphen/>
        <w:t xml:space="preserve">lämnande vid kollektivavtalad tjänstepension är därmed, som </w:t>
      </w:r>
      <w:r>
        <w:rPr>
          <w:i/>
        </w:rPr>
        <w:t xml:space="preserve">Sveriges advokatsamfund </w:t>
      </w:r>
      <w:r>
        <w:t xml:space="preserve">och </w:t>
      </w:r>
      <w:r>
        <w:rPr>
          <w:i/>
        </w:rPr>
        <w:t xml:space="preserve">PTK </w:t>
      </w:r>
      <w:r w:rsidRPr="00664172">
        <w:t>lyfter fram</w:t>
      </w:r>
      <w:r w:rsidRPr="00E3369F">
        <w:rPr>
          <w:iCs/>
        </w:rPr>
        <w:t>,</w:t>
      </w:r>
      <w:r>
        <w:t xml:space="preserve"> även av intresse för sådan tjänste</w:t>
      </w:r>
      <w:r>
        <w:softHyphen/>
        <w:t>pension som tryggas i pensionsstiftelser. Denna fråga bör dock be</w:t>
      </w:r>
      <w:r>
        <w:softHyphen/>
        <w:t>handlas i det lagstiftningsärende som behandlar riks</w:t>
      </w:r>
      <w:r>
        <w:softHyphen/>
        <w:t>dagens tillkänna</w:t>
      </w:r>
      <w:r>
        <w:softHyphen/>
        <w:t>givanden som rör tjänstepensionsföretag.</w:t>
      </w:r>
    </w:p>
    <w:p w14:paraId="041ADCE5" w14:textId="77777777" w:rsidR="005C68C8" w:rsidRDefault="005C68C8" w:rsidP="005C68C8">
      <w:pPr>
        <w:pStyle w:val="Rubrik2"/>
      </w:pPr>
      <w:bookmarkStart w:id="60" w:name="_Toc32844396"/>
      <w:bookmarkStart w:id="61" w:name="_Toc36022907"/>
      <w:r>
        <w:t>Ytterligare bestämmelser om lämplighetskrav för dem som är verksamma i en pensionsstiftelse</w:t>
      </w:r>
      <w:bookmarkEnd w:id="60"/>
      <w:bookmarkEnd w:id="61"/>
    </w:p>
    <w:p w14:paraId="1598FD8F" w14:textId="77777777" w:rsidR="005C68C8" w:rsidRPr="00A76360" w:rsidRDefault="005C68C8" w:rsidP="005C68C8">
      <w:pPr>
        <w:pStyle w:val="Brdtextram"/>
      </w:pPr>
      <w:r w:rsidRPr="00420062">
        <w:rPr>
          <w:b/>
        </w:rPr>
        <w:t xml:space="preserve">Regeringens </w:t>
      </w:r>
      <w:r>
        <w:rPr>
          <w:b/>
        </w:rPr>
        <w:t>bedömning</w:t>
      </w:r>
      <w:r w:rsidRPr="00420062">
        <w:rPr>
          <w:b/>
        </w:rPr>
        <w:t>:</w:t>
      </w:r>
      <w:r>
        <w:t xml:space="preserve"> Det bör inte införas någon rätt för regeringen eller den myndighet som regeringen be</w:t>
      </w:r>
      <w:r>
        <w:softHyphen/>
        <w:t>stämmer att meddela föreskrifter om de krav som ska gälla för leda</w:t>
      </w:r>
      <w:r>
        <w:softHyphen/>
        <w:t>möter och suppleanter i styrelsen för en pensionsstiftelse som tryg</w:t>
      </w:r>
      <w:r>
        <w:softHyphen/>
        <w:t>gar utfästelser om pension till minst 100 personer, eller för dem som ut</w:t>
      </w:r>
      <w:r>
        <w:softHyphen/>
        <w:t>för arbete i en sådan stiftelses risk</w:t>
      </w:r>
      <w:r>
        <w:softHyphen/>
        <w:t>hanteringsfunktion och intern</w:t>
      </w:r>
      <w:r>
        <w:softHyphen/>
        <w:t>revisionsfunktion.</w:t>
      </w:r>
    </w:p>
    <w:p w14:paraId="29440B8D" w14:textId="77777777" w:rsidR="005C68C8" w:rsidRPr="00A76360" w:rsidRDefault="005C68C8" w:rsidP="005C68C8">
      <w:pPr>
        <w:pStyle w:val="Brdtextmedindrag"/>
        <w:rPr>
          <w:sz w:val="8"/>
          <w:szCs w:val="8"/>
        </w:rPr>
      </w:pPr>
    </w:p>
    <w:p w14:paraId="327BE755" w14:textId="5A109640" w:rsidR="005C68C8" w:rsidRDefault="005C68C8" w:rsidP="005C68C8">
      <w:pPr>
        <w:pStyle w:val="Brdtextmedindrag"/>
      </w:pPr>
      <w:r>
        <w:rPr>
          <w:b/>
        </w:rPr>
        <w:t>Promemorians</w:t>
      </w:r>
      <w:r w:rsidRPr="0006285B">
        <w:rPr>
          <w:b/>
        </w:rPr>
        <w:t xml:space="preserve"> förslag</w:t>
      </w:r>
      <w:r>
        <w:rPr>
          <w:b/>
        </w:rPr>
        <w:t xml:space="preserve"> </w:t>
      </w:r>
      <w:r>
        <w:t>överensstämmer inte med regeringens bedöm</w:t>
      </w:r>
      <w:r>
        <w:softHyphen/>
        <w:t>ning. I promemorian föreslås att det ska införas en rätt för regeringen eller den myndighet som regeringen be</w:t>
      </w:r>
      <w:r>
        <w:softHyphen/>
        <w:t>stämmer att meddela föreskrifter om de krav som ska gälla för leda</w:t>
      </w:r>
      <w:r>
        <w:softHyphen/>
        <w:t>möter och suppleanter i styrelsen för en pensionsstiftelse som tryg</w:t>
      </w:r>
      <w:r>
        <w:softHyphen/>
        <w:t>gar utfästelser om pension till minst 100 per</w:t>
      </w:r>
      <w:r>
        <w:softHyphen/>
        <w:t>soner, eller för dem som ut</w:t>
      </w:r>
      <w:r>
        <w:softHyphen/>
        <w:t>för arbete i en sådan stiftelses risk</w:t>
      </w:r>
      <w:r>
        <w:softHyphen/>
        <w:t>hanterings</w:t>
      </w:r>
      <w:r>
        <w:softHyphen/>
        <w:t>funktion och intern</w:t>
      </w:r>
      <w:r>
        <w:softHyphen/>
        <w:t>revisionsfunktion.</w:t>
      </w:r>
    </w:p>
    <w:p w14:paraId="566669D1" w14:textId="1B38138E" w:rsidR="005C68C8" w:rsidRPr="001424BB" w:rsidRDefault="005C68C8" w:rsidP="005C68C8">
      <w:pPr>
        <w:pStyle w:val="Brdtextmedindrag"/>
      </w:pPr>
      <w:r>
        <w:rPr>
          <w:b/>
        </w:rPr>
        <w:t xml:space="preserve">Remissinstanserna: </w:t>
      </w:r>
      <w:r>
        <w:t>Flertalet remissinstanser tillstyrker förslaget eller har inget att invända mot det.</w:t>
      </w:r>
      <w:r w:rsidRPr="00AE734B">
        <w:t xml:space="preserve"> </w:t>
      </w:r>
      <w:r w:rsidRPr="001424BB">
        <w:rPr>
          <w:i/>
        </w:rPr>
        <w:t>Svenska Pensionsstiftelsers Förening (SPFA)</w:t>
      </w:r>
      <w:r w:rsidRPr="001424BB">
        <w:t xml:space="preserve">, </w:t>
      </w:r>
      <w:r w:rsidRPr="001424BB">
        <w:rPr>
          <w:i/>
        </w:rPr>
        <w:t xml:space="preserve">Svenskt Näringsliv </w:t>
      </w:r>
      <w:r w:rsidRPr="001424BB">
        <w:t>och</w:t>
      </w:r>
      <w:r w:rsidRPr="001424BB">
        <w:rPr>
          <w:i/>
        </w:rPr>
        <w:t xml:space="preserve"> Försäkringsbolaget PRI Pensionsgaranti, ömsesidigt (PRI Pensionsgaranti) </w:t>
      </w:r>
      <w:r w:rsidRPr="001424BB">
        <w:t>framför att de allmänna krav på erfaren</w:t>
      </w:r>
      <w:r>
        <w:softHyphen/>
      </w:r>
      <w:r w:rsidRPr="001424BB">
        <w:t>het och lämplighet som anges i lagtexten är fullt tillräckliga</w:t>
      </w:r>
      <w:r>
        <w:t xml:space="preserve">, och att </w:t>
      </w:r>
      <w:r w:rsidRPr="001424BB">
        <w:t>en pen</w:t>
      </w:r>
      <w:r>
        <w:softHyphen/>
      </w:r>
      <w:r w:rsidRPr="001424BB">
        <w:t>sions</w:t>
      </w:r>
      <w:r>
        <w:softHyphen/>
      </w:r>
      <w:r w:rsidRPr="001424BB">
        <w:t xml:space="preserve">stiftelses styrelse </w:t>
      </w:r>
      <w:r w:rsidR="003B35BC">
        <w:t>är den</w:t>
      </w:r>
      <w:r w:rsidRPr="001424BB">
        <w:t xml:space="preserve"> som </w:t>
      </w:r>
      <w:r w:rsidR="003B35BC">
        <w:t>är</w:t>
      </w:r>
      <w:r w:rsidRPr="001424BB">
        <w:t xml:space="preserve"> </w:t>
      </w:r>
      <w:r>
        <w:t>bäst</w:t>
      </w:r>
      <w:r w:rsidRPr="001424BB">
        <w:t xml:space="preserve"> lämpad att utforma krav för de per</w:t>
      </w:r>
      <w:r>
        <w:softHyphen/>
      </w:r>
      <w:r w:rsidRPr="001424BB">
        <w:t>soner som arbetar i pensionsstiftelsen.</w:t>
      </w:r>
    </w:p>
    <w:p w14:paraId="31F64AC6" w14:textId="02DD7C16" w:rsidR="005C68C8" w:rsidRDefault="005C68C8" w:rsidP="005C68C8">
      <w:pPr>
        <w:pStyle w:val="Brdtextmedindrag"/>
      </w:pPr>
      <w:r w:rsidRPr="001424BB">
        <w:rPr>
          <w:b/>
        </w:rPr>
        <w:t xml:space="preserve">Skälen för regeringens </w:t>
      </w:r>
      <w:r>
        <w:rPr>
          <w:b/>
        </w:rPr>
        <w:t>bedömning</w:t>
      </w:r>
      <w:r w:rsidRPr="001424BB">
        <w:rPr>
          <w:b/>
        </w:rPr>
        <w:t>:</w:t>
      </w:r>
      <w:r w:rsidRPr="001424BB">
        <w:t xml:space="preserve"> Andra tjänstepensionsdirektivet inne</w:t>
      </w:r>
      <w:r w:rsidRPr="001424BB">
        <w:softHyphen/>
        <w:t>håller bestämmelser om krav på lämplighet och redbarhet för de per</w:t>
      </w:r>
      <w:r w:rsidR="00172C9D">
        <w:softHyphen/>
      </w:r>
      <w:r w:rsidRPr="001424BB">
        <w:t>soner som i praktiken leder ett tjänstepensionsinstitut eller utför nyckel</w:t>
      </w:r>
      <w:r w:rsidRPr="001424BB">
        <w:softHyphen/>
      </w:r>
      <w:r w:rsidRPr="001424BB">
        <w:lastRenderedPageBreak/>
        <w:t>funk</w:t>
      </w:r>
      <w:r w:rsidRPr="001424BB">
        <w:softHyphen/>
        <w:t xml:space="preserve">tioner (artikel 22). När det gäller ledningen av pensionsstiftelser </w:t>
      </w:r>
      <w:r>
        <w:t>anges i tryg</w:t>
      </w:r>
      <w:r>
        <w:softHyphen/>
        <w:t>gande</w:t>
      </w:r>
      <w:r>
        <w:softHyphen/>
        <w:t>lagen att en styrelseledamot eller suppleant i en pensions</w:t>
      </w:r>
      <w:r>
        <w:softHyphen/>
        <w:t xml:space="preserve">stiftelse som </w:t>
      </w:r>
      <w:r w:rsidRPr="005F02E9">
        <w:t>tryggar ut</w:t>
      </w:r>
      <w:r w:rsidRPr="005F02E9">
        <w:softHyphen/>
        <w:t>fästelser om pension till minst 100 personer ska ha de in</w:t>
      </w:r>
      <w:r w:rsidRPr="005F02E9">
        <w:softHyphen/>
        <w:t>sikter och den erfarenhet som måste krävas för att delta i ledningen av en så</w:t>
      </w:r>
      <w:r w:rsidRPr="005F02E9">
        <w:softHyphen/>
        <w:t>dan stiftelse och även i övrigt vara lämplig för uppgiften (16 a §</w:t>
      </w:r>
      <w:r>
        <w:t xml:space="preserve"> första stycket</w:t>
      </w:r>
      <w:r w:rsidRPr="005F02E9">
        <w:t>). I pro</w:t>
      </w:r>
      <w:r w:rsidRPr="005F02E9">
        <w:softHyphen/>
        <w:t>positionen Nya regler för pensionsstiftelser med an</w:t>
      </w:r>
      <w:r w:rsidR="00172C9D">
        <w:softHyphen/>
      </w:r>
      <w:r w:rsidRPr="005F02E9">
        <w:t>led</w:t>
      </w:r>
      <w:r w:rsidR="00172C9D">
        <w:softHyphen/>
      </w:r>
      <w:r w:rsidRPr="005F02E9">
        <w:t>ning av andra tjänste</w:t>
      </w:r>
      <w:r w:rsidRPr="005F02E9">
        <w:softHyphen/>
        <w:t>pensions</w:t>
      </w:r>
      <w:r w:rsidRPr="005F02E9">
        <w:softHyphen/>
        <w:t>direktivet gjordes bedömningen att bestämmelsen i trygg</w:t>
      </w:r>
      <w:r w:rsidRPr="005F02E9">
        <w:softHyphen/>
        <w:t>ande</w:t>
      </w:r>
      <w:r w:rsidRPr="005F02E9">
        <w:softHyphen/>
        <w:t>lagen upp</w:t>
      </w:r>
      <w:r w:rsidRPr="005F02E9">
        <w:softHyphen/>
        <w:t>fyller de nu aktuella kraven i andra tjänste</w:t>
      </w:r>
      <w:r w:rsidRPr="005F02E9">
        <w:softHyphen/>
        <w:t>pensions</w:t>
      </w:r>
      <w:r w:rsidRPr="005F02E9">
        <w:softHyphen/>
        <w:t>direktivet (prop. 2018/19:159 s. 87–89).</w:t>
      </w:r>
    </w:p>
    <w:p w14:paraId="509F4B38" w14:textId="49911E30" w:rsidR="005C68C8" w:rsidRDefault="005C68C8" w:rsidP="005C68C8">
      <w:pPr>
        <w:pStyle w:val="Brdtextmedindrag"/>
      </w:pPr>
      <w:r>
        <w:t>Vid genomförandet av andra tjänstepensionsdirektivet infördes det be</w:t>
      </w:r>
      <w:r>
        <w:softHyphen/>
        <w:t>stämmelser om nyckelfunktioner (centrala funktioner) för pensions</w:t>
      </w:r>
      <w:r>
        <w:softHyphen/>
        <w:t>stiftel</w:t>
      </w:r>
      <w:r w:rsidR="00172C9D">
        <w:softHyphen/>
      </w:r>
      <w:r>
        <w:t>ser (samma prop. s. 69–79). En pensions</w:t>
      </w:r>
      <w:r>
        <w:softHyphen/>
        <w:t>stiftelse som tryg</w:t>
      </w:r>
      <w:r>
        <w:softHyphen/>
        <w:t>gar ut</w:t>
      </w:r>
      <w:r w:rsidR="00172C9D">
        <w:softHyphen/>
      </w:r>
      <w:r>
        <w:t>fäst</w:t>
      </w:r>
      <w:r w:rsidR="00172C9D">
        <w:softHyphen/>
      </w:r>
      <w:r>
        <w:t>elser om pension till minst 100 personer ska ha en risk</w:t>
      </w:r>
      <w:r>
        <w:softHyphen/>
        <w:t>han</w:t>
      </w:r>
      <w:r>
        <w:softHyphen/>
        <w:t>terings</w:t>
      </w:r>
      <w:r>
        <w:softHyphen/>
        <w:t>funktion (16 c § första stycket tryggandelagen) och en internrevisions</w:t>
      </w:r>
      <w:r>
        <w:softHyphen/>
        <w:t>funktion (16 d § första stycket samma lag). Dessutom gäller att den som utför arbete i nå</w:t>
      </w:r>
      <w:r>
        <w:softHyphen/>
        <w:t>gon av funktionerna ska ha de insikter och den erfarenhet som krävs för att utföra funktionens uppgifter och i övrigt vara lämplig för uppgiften (16 e § första stycket samma lag).</w:t>
      </w:r>
    </w:p>
    <w:p w14:paraId="0A159384" w14:textId="170DE195" w:rsidR="005C68C8" w:rsidRDefault="005C68C8" w:rsidP="005C68C8">
      <w:pPr>
        <w:pStyle w:val="Brdtextmedindrag"/>
      </w:pPr>
      <w:r>
        <w:t>Bestämmelserna i tryggandelagen för de som är verksamma i en pen</w:t>
      </w:r>
      <w:r>
        <w:softHyphen/>
        <w:t>sionsstiftelse (16 a § första stycket och 16 e § första stycket) motsvarar be</w:t>
      </w:r>
      <w:r w:rsidR="00172C9D">
        <w:softHyphen/>
      </w:r>
      <w:r>
        <w:t>stämmelsen med mot</w:t>
      </w:r>
      <w:r>
        <w:softHyphen/>
        <w:t>svarande lämplighetskrav i den nya lagen om tjänste</w:t>
      </w:r>
      <w:r w:rsidR="00172C9D">
        <w:softHyphen/>
      </w:r>
      <w:r>
        <w:t>pensions</w:t>
      </w:r>
      <w:r w:rsidR="00172C9D">
        <w:softHyphen/>
      </w:r>
      <w:r>
        <w:t>företag, förkortad LTF (9 kap. 3 § första stycket, jfr även prop. 2018/19:158 s. 363 och 366–369). För tjänstepensionsföretag har det ansetts att det kan finnas ett behov av ytterligare bestämmelser inom detta område (samma prop. s. 370 f.). Regeringen eller den myn</w:t>
      </w:r>
      <w:r>
        <w:softHyphen/>
        <w:t>dighet som regeringen bestämmer har därmed möjlighet att meddela före</w:t>
      </w:r>
      <w:r>
        <w:softHyphen/>
        <w:t>skrifter om de krav som ska gälla för dem som är verksamma i ett tjänste</w:t>
      </w:r>
      <w:r>
        <w:softHyphen/>
        <w:t>pensions</w:t>
      </w:r>
      <w:r w:rsidR="00A45F5F">
        <w:softHyphen/>
      </w:r>
      <w:r>
        <w:t>företag (se 9 kap. 27 § första stycket 1 LTF och 5 kap. 2 § 15 f</w:t>
      </w:r>
      <w:r w:rsidRPr="00053190">
        <w:t>örordning</w:t>
      </w:r>
      <w:r>
        <w:t>en</w:t>
      </w:r>
      <w:r w:rsidRPr="00053190">
        <w:t xml:space="preserve"> </w:t>
      </w:r>
      <w:r>
        <w:t>[</w:t>
      </w:r>
      <w:r w:rsidRPr="00053190">
        <w:t>2019:809</w:t>
      </w:r>
      <w:r>
        <w:t>]</w:t>
      </w:r>
      <w:r w:rsidRPr="00053190">
        <w:t xml:space="preserve"> om tjänstepensionsföretag</w:t>
      </w:r>
      <w:r>
        <w:t>). Finans</w:t>
      </w:r>
      <w:r>
        <w:softHyphen/>
        <w:t xml:space="preserve">inspektionen har också meddelat </w:t>
      </w:r>
      <w:r w:rsidR="00684C51">
        <w:t>föreskrifter</w:t>
      </w:r>
      <w:r>
        <w:t xml:space="preserve"> om vilka krav som ska gälla för de som är verk</w:t>
      </w:r>
      <w:r w:rsidR="00684C51">
        <w:softHyphen/>
      </w:r>
      <w:r>
        <w:t xml:space="preserve">samma i ett tjänstpensionsföretag (8 kap. 3, 4, 6 och 7 §§ </w:t>
      </w:r>
      <w:r w:rsidRPr="0012329A">
        <w:t>Finansins</w:t>
      </w:r>
      <w:r>
        <w:softHyphen/>
      </w:r>
      <w:r w:rsidRPr="0012329A">
        <w:t>pek</w:t>
      </w:r>
      <w:r w:rsidR="00684C51">
        <w:softHyphen/>
      </w:r>
      <w:r w:rsidRPr="0012329A">
        <w:t xml:space="preserve">tionens föreskrifter och allmänna råd </w:t>
      </w:r>
      <w:r>
        <w:t>[</w:t>
      </w:r>
      <w:r w:rsidRPr="00BE214F">
        <w:t>FFFS</w:t>
      </w:r>
      <w:r>
        <w:t> </w:t>
      </w:r>
      <w:r w:rsidRPr="00BE214F">
        <w:t>2019:21</w:t>
      </w:r>
      <w:r>
        <w:t xml:space="preserve">] </w:t>
      </w:r>
      <w:r w:rsidRPr="0012329A">
        <w:t>om tjänste</w:t>
      </w:r>
      <w:r>
        <w:softHyphen/>
      </w:r>
      <w:r w:rsidRPr="0012329A">
        <w:t>pen</w:t>
      </w:r>
      <w:r w:rsidR="00A45F5F">
        <w:softHyphen/>
      </w:r>
      <w:r w:rsidRPr="0012329A">
        <w:t>sions</w:t>
      </w:r>
      <w:r w:rsidR="00A45F5F">
        <w:softHyphen/>
      </w:r>
      <w:r w:rsidRPr="0012329A">
        <w:t>företag</w:t>
      </w:r>
      <w:r>
        <w:t>).</w:t>
      </w:r>
    </w:p>
    <w:p w14:paraId="78C8DF34" w14:textId="63D5C9DD" w:rsidR="005C68C8" w:rsidRPr="006C64A5" w:rsidRDefault="005C68C8" w:rsidP="005C68C8">
      <w:pPr>
        <w:pStyle w:val="Brdtextmedindrag"/>
      </w:pPr>
      <w:r>
        <w:t>De krav som anges i tryggandelagen är generella och allmänt hållna. Det kan dock sägas även om det krav på insikt, erfarenhet och lämplighet som redan i</w:t>
      </w:r>
      <w:r w:rsidR="00A45F5F">
        <w:t> </w:t>
      </w:r>
      <w:r>
        <w:t>dag gäller enligt tryggandelagen för styrelseledamöterna i en pen</w:t>
      </w:r>
      <w:r>
        <w:softHyphen/>
        <w:t>sionsstiftelse, ersättarna för dessa och för dem som innehar vissa centrala funktioner (se 16 a § första stycket och 16 e § första stycket). Det har inte framkommit att den regleringen skulle vara otill</w:t>
      </w:r>
      <w:r>
        <w:softHyphen/>
        <w:t>räck</w:t>
      </w:r>
      <w:r>
        <w:softHyphen/>
        <w:t xml:space="preserve">lig. Regeringen anser därför, i likhet med </w:t>
      </w:r>
      <w:r w:rsidRPr="00AE734B">
        <w:rPr>
          <w:i/>
        </w:rPr>
        <w:t>SPFA</w:t>
      </w:r>
      <w:r w:rsidRPr="0064587A">
        <w:t>,</w:t>
      </w:r>
      <w:r w:rsidRPr="00664172">
        <w:t xml:space="preserve"> </w:t>
      </w:r>
      <w:r>
        <w:rPr>
          <w:i/>
        </w:rPr>
        <w:t>Svenskt Närings</w:t>
      </w:r>
      <w:r>
        <w:rPr>
          <w:i/>
        </w:rPr>
        <w:softHyphen/>
        <w:t>liv</w:t>
      </w:r>
      <w:r>
        <w:t xml:space="preserve"> och</w:t>
      </w:r>
      <w:r>
        <w:rPr>
          <w:i/>
        </w:rPr>
        <w:t xml:space="preserve"> PRI Pensionsgaranti</w:t>
      </w:r>
      <w:r>
        <w:t xml:space="preserve"> och till skillnad från det som före</w:t>
      </w:r>
      <w:r>
        <w:softHyphen/>
        <w:t xml:space="preserve">slås i promemorian, att </w:t>
      </w:r>
      <w:r w:rsidR="000827CF">
        <w:t xml:space="preserve">det </w:t>
      </w:r>
      <w:r>
        <w:t>inte finns skäl att införa något bemyndigande för regeringen eller den myndighet som regeringen be</w:t>
      </w:r>
      <w:r>
        <w:softHyphen/>
        <w:t>stämmer att meddela föreskrifter om de</w:t>
      </w:r>
      <w:r w:rsidRPr="006C64A5">
        <w:t xml:space="preserve"> </w:t>
      </w:r>
      <w:r>
        <w:t>krav som ska gälla för befatt</w:t>
      </w:r>
      <w:r>
        <w:softHyphen/>
        <w:t>nings</w:t>
      </w:r>
      <w:r>
        <w:softHyphen/>
        <w:t>havare i en pensions</w:t>
      </w:r>
      <w:r>
        <w:softHyphen/>
        <w:t>stiftelse.</w:t>
      </w:r>
    </w:p>
    <w:p w14:paraId="0BA55BBF" w14:textId="77777777" w:rsidR="006C3793" w:rsidRDefault="006C3793">
      <w:pPr>
        <w:spacing w:line="2" w:lineRule="auto"/>
        <w:rPr>
          <w:rFonts w:ascii="Times New Roman" w:eastAsiaTheme="minorHAnsi" w:hAnsi="Times New Roman" w:cstheme="minorBidi"/>
          <w:sz w:val="26"/>
          <w:szCs w:val="22"/>
        </w:rPr>
      </w:pPr>
      <w:bookmarkStart w:id="62" w:name="_Toc32844397"/>
      <w:r>
        <w:br w:type="page"/>
      </w:r>
    </w:p>
    <w:p w14:paraId="4D27CD31" w14:textId="6E8F5463" w:rsidR="005C68C8" w:rsidRDefault="005C68C8" w:rsidP="005C68C8">
      <w:pPr>
        <w:pStyle w:val="Rubrik2"/>
      </w:pPr>
      <w:bookmarkStart w:id="63" w:name="_Toc36022908"/>
      <w:r>
        <w:lastRenderedPageBreak/>
        <w:t>Tillsyn över pensionsstiftelser</w:t>
      </w:r>
      <w:bookmarkEnd w:id="62"/>
      <w:bookmarkEnd w:id="63"/>
    </w:p>
    <w:p w14:paraId="0AF7C205" w14:textId="07405B05" w:rsidR="005C68C8" w:rsidRDefault="005C68C8" w:rsidP="005C68C8">
      <w:pPr>
        <w:pStyle w:val="Brdtextram"/>
      </w:pPr>
      <w:r w:rsidRPr="00420062">
        <w:rPr>
          <w:b/>
        </w:rPr>
        <w:t>Regeringens förslag:</w:t>
      </w:r>
      <w:r>
        <w:t xml:space="preserve"> En pensionsstiftelse ska anmälas för tillsyn genast efter det att stiftelsens styrelse har tagit emot sitt uppdrag, oav</w:t>
      </w:r>
      <w:r w:rsidR="00A45F5F">
        <w:softHyphen/>
      </w:r>
      <w:r>
        <w:t>sett hur många personer som stif</w:t>
      </w:r>
      <w:r>
        <w:softHyphen/>
        <w:t>telsen tryggar utfästelser om pen</w:t>
      </w:r>
      <w:r>
        <w:softHyphen/>
        <w:t>sion till. Anmälan ska innehålla uppgift om hur många personer stiftelsen tryggar utfästelser om pension till och för vilka avsättningar har gjorts till stiftelsen.</w:t>
      </w:r>
    </w:p>
    <w:p w14:paraId="5DDAFEE6" w14:textId="3A9E6822" w:rsidR="005C68C8" w:rsidRDefault="005C68C8" w:rsidP="005C68C8">
      <w:pPr>
        <w:pStyle w:val="Brdtextmedindragram"/>
      </w:pPr>
      <w:r>
        <w:t>När en pensionsstiftelses verksamhet når en sådan omfattning att tryggandet av utfästelser om pension avser minst 16 personer, ska styr</w:t>
      </w:r>
      <w:r>
        <w:softHyphen/>
        <w:t>elsen genast göra en anmälan till tillsynsmyndigheten. En sådan an</w:t>
      </w:r>
      <w:r>
        <w:softHyphen/>
        <w:t>mälan ska också göras när en pensionsstiftelse inte längre tryggar ut</w:t>
      </w:r>
      <w:r>
        <w:softHyphen/>
        <w:t>fäst</w:t>
      </w:r>
      <w:r>
        <w:softHyphen/>
        <w:t>elser om pension till minst 16 personer.</w:t>
      </w:r>
    </w:p>
    <w:p w14:paraId="3571A987" w14:textId="0063BD4E" w:rsidR="005C68C8" w:rsidRDefault="005C68C8" w:rsidP="005C68C8">
      <w:pPr>
        <w:pStyle w:val="Brdtextmedindragram"/>
      </w:pPr>
      <w:r>
        <w:t>Vid tillsyn över pensionsstiftelser ska vissa bestämmelser om tillsyn över tjänstepensionsföretag i lagen om tjänstepensionsföretag tilläm</w:t>
      </w:r>
      <w:r w:rsidR="00B475FA">
        <w:softHyphen/>
      </w:r>
      <w:r>
        <w:t>pas: bestämmelserna om upplysningar som ska lämnas till Finans</w:t>
      </w:r>
      <w:r w:rsidR="00A45F5F">
        <w:softHyphen/>
      </w:r>
      <w:r>
        <w:t>inspektionen, platsundersökning, upplysningar från vissa andra företag än det som står under tillsyn, avgifter, tillsyns</w:t>
      </w:r>
      <w:r>
        <w:softHyphen/>
        <w:t>befogenheter vid gräns</w:t>
      </w:r>
      <w:r w:rsidR="00A45F5F">
        <w:softHyphen/>
      </w:r>
      <w:r>
        <w:t xml:space="preserve">överskridande verksamhet, anmälan av beslut till </w:t>
      </w:r>
      <w:proofErr w:type="gramStart"/>
      <w:r>
        <w:t>Europeiska</w:t>
      </w:r>
      <w:proofErr w:type="gramEnd"/>
      <w:r>
        <w:t xml:space="preserve"> försäk</w:t>
      </w:r>
      <w:r w:rsidR="00A45F5F">
        <w:softHyphen/>
      </w:r>
      <w:r>
        <w:t>rings- och tjänstepensionsmyndigheten och vite.</w:t>
      </w:r>
    </w:p>
    <w:p w14:paraId="64817011" w14:textId="0D620A58" w:rsidR="005C68C8" w:rsidRDefault="005C68C8" w:rsidP="005C68C8">
      <w:pPr>
        <w:pStyle w:val="Brdtextmedindragram"/>
      </w:pPr>
      <w:r>
        <w:t>Regeringen eller den myndighet som regeringen bestämmer ska få meddela föreskrifter om vilka upplysningar styrelsen för en pensions</w:t>
      </w:r>
      <w:r w:rsidR="00DC5931">
        <w:softHyphen/>
      </w:r>
      <w:r>
        <w:t>stiftelse ska lämna till Finansinspektionen och när de ska lämnas. Det ska också införas en upplysningsbestämmelse i tryggandelagen om att regeringen eller den myndighet som regeringen bestämmer kan med</w:t>
      </w:r>
      <w:r>
        <w:softHyphen/>
        <w:t>dela föreskrifter om hur upplysningarna ska lämnas.</w:t>
      </w:r>
    </w:p>
    <w:p w14:paraId="54B515B7" w14:textId="088ACDE2" w:rsidR="005C68C8" w:rsidRPr="00A76360" w:rsidRDefault="005C68C8" w:rsidP="005C68C8">
      <w:pPr>
        <w:pStyle w:val="Brdtextmedindragram"/>
      </w:pPr>
      <w:r>
        <w:t>Regeringen ska få meddela föreskrifter om sådana avgifter som pensions</w:t>
      </w:r>
      <w:r w:rsidR="00A45F5F">
        <w:softHyphen/>
      </w:r>
      <w:r>
        <w:t>stiftelser ska betala för att täcka kostnaderna för Finans</w:t>
      </w:r>
      <w:r>
        <w:softHyphen/>
        <w:t>inspek</w:t>
      </w:r>
      <w:r w:rsidR="00A45F5F">
        <w:softHyphen/>
      </w:r>
      <w:r>
        <w:t>tionens verksamhet.</w:t>
      </w:r>
    </w:p>
    <w:p w14:paraId="420EE9A4" w14:textId="77777777" w:rsidR="005C68C8" w:rsidRPr="00A76360" w:rsidRDefault="005C68C8" w:rsidP="005C68C8">
      <w:pPr>
        <w:pStyle w:val="Brdtextmedindrag"/>
        <w:rPr>
          <w:sz w:val="8"/>
          <w:szCs w:val="8"/>
        </w:rPr>
      </w:pPr>
    </w:p>
    <w:p w14:paraId="51262273"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3F0488DE" w14:textId="58F117B8" w:rsidR="005C68C8" w:rsidRPr="001F7046" w:rsidRDefault="005C68C8" w:rsidP="005C68C8">
      <w:pPr>
        <w:pStyle w:val="Brdtextmedindrag"/>
      </w:pPr>
      <w:r>
        <w:rPr>
          <w:b/>
        </w:rPr>
        <w:t xml:space="preserve">Remissinstanserna: </w:t>
      </w:r>
      <w:r>
        <w:t>Flertalet remissinstanser</w:t>
      </w:r>
      <w:r>
        <w:rPr>
          <w:b/>
        </w:rPr>
        <w:t xml:space="preserve"> </w:t>
      </w:r>
      <w:r>
        <w:t xml:space="preserve">tillstyrker förslaget eller har inget att invända mot det. </w:t>
      </w:r>
      <w:r w:rsidRPr="00E341DC">
        <w:rPr>
          <w:i/>
          <w:iCs/>
        </w:rPr>
        <w:t>Sveriges advokatsamfund</w:t>
      </w:r>
      <w:r>
        <w:rPr>
          <w:i/>
          <w:iCs/>
        </w:rPr>
        <w:t xml:space="preserve"> </w:t>
      </w:r>
      <w:r>
        <w:t xml:space="preserve">och </w:t>
      </w:r>
      <w:r>
        <w:rPr>
          <w:i/>
          <w:iCs/>
        </w:rPr>
        <w:t>Svenska Pen</w:t>
      </w:r>
      <w:r>
        <w:rPr>
          <w:i/>
          <w:iCs/>
        </w:rPr>
        <w:softHyphen/>
        <w:t>sionsstiftelsers förening (SPFA)</w:t>
      </w:r>
      <w:r>
        <w:t xml:space="preserve">, med vilka </w:t>
      </w:r>
      <w:r w:rsidRPr="00E341DC">
        <w:rPr>
          <w:i/>
          <w:iCs/>
        </w:rPr>
        <w:t>Svenskt Näringsliv</w:t>
      </w:r>
      <w:r>
        <w:t xml:space="preserve"> och </w:t>
      </w:r>
      <w:r w:rsidRPr="00E341DC">
        <w:rPr>
          <w:i/>
          <w:iCs/>
        </w:rPr>
        <w:t>För</w:t>
      </w:r>
      <w:r>
        <w:rPr>
          <w:i/>
          <w:iCs/>
        </w:rPr>
        <w:softHyphen/>
      </w:r>
      <w:r w:rsidRPr="00E341DC">
        <w:rPr>
          <w:i/>
          <w:iCs/>
        </w:rPr>
        <w:t>säkringsbolaget PRI pensionsgaranti, ömsesidigt (PRI</w:t>
      </w:r>
      <w:r>
        <w:rPr>
          <w:i/>
          <w:iCs/>
        </w:rPr>
        <w:t xml:space="preserve"> Pensionsgaranti</w:t>
      </w:r>
      <w:r w:rsidRPr="00E341DC">
        <w:rPr>
          <w:i/>
          <w:iCs/>
        </w:rPr>
        <w:t xml:space="preserve">) </w:t>
      </w:r>
      <w:r>
        <w:t xml:space="preserve">instämmer, framför synpunkter på kravet att en </w:t>
      </w:r>
      <w:r w:rsidRPr="00D42E2A">
        <w:t>an</w:t>
      </w:r>
      <w:r>
        <w:softHyphen/>
      </w:r>
      <w:r w:rsidRPr="00D42E2A">
        <w:t>mälan från en pen</w:t>
      </w:r>
      <w:r>
        <w:softHyphen/>
      </w:r>
      <w:r w:rsidRPr="00D42E2A">
        <w:t xml:space="preserve">sionsstiftelse ska innehålla </w:t>
      </w:r>
      <w:r>
        <w:t xml:space="preserve">en </w:t>
      </w:r>
      <w:r w:rsidRPr="00D42E2A">
        <w:t>uppgift om hur många personer stiftelsen tryggar utfästelser om pension till och för vilka av</w:t>
      </w:r>
      <w:r>
        <w:softHyphen/>
      </w:r>
      <w:r w:rsidRPr="00D42E2A">
        <w:t>sättningar har gjorts till stiftelsen</w:t>
      </w:r>
      <w:r>
        <w:t>. Dessa remissinstanser fram</w:t>
      </w:r>
      <w:r>
        <w:softHyphen/>
        <w:t>håller även att</w:t>
      </w:r>
      <w:r>
        <w:rPr>
          <w:i/>
        </w:rPr>
        <w:t xml:space="preserve"> </w:t>
      </w:r>
      <w:r>
        <w:t xml:space="preserve">en pensionsstiftelse inte känner till hur många personer stiftelsen tryggar tjänstepension till. </w:t>
      </w:r>
      <w:r w:rsidRPr="00150BB1">
        <w:rPr>
          <w:i/>
        </w:rPr>
        <w:t xml:space="preserve">Sveriges advokatsamfund </w:t>
      </w:r>
      <w:r w:rsidRPr="00150BB1">
        <w:t>anser att kravet i en anmälan för tillsyn bör ändras till att om avsättning till stiftelsen gjorts, ska en stiftelse anmäla för hur många anställda eller före detta anställda av</w:t>
      </w:r>
      <w:r>
        <w:softHyphen/>
      </w:r>
      <w:r w:rsidRPr="00150BB1">
        <w:t xml:space="preserve">sättningen avser. </w:t>
      </w:r>
      <w:r w:rsidRPr="00150BB1">
        <w:rPr>
          <w:i/>
        </w:rPr>
        <w:t>SPFA</w:t>
      </w:r>
      <w:r>
        <w:rPr>
          <w:iCs/>
        </w:rPr>
        <w:t>,</w:t>
      </w:r>
      <w:r w:rsidRPr="00150BB1">
        <w:rPr>
          <w:i/>
        </w:rPr>
        <w:t xml:space="preserve"> Svenskt Näringsliv</w:t>
      </w:r>
      <w:r>
        <w:t xml:space="preserve"> </w:t>
      </w:r>
      <w:r w:rsidRPr="00150BB1">
        <w:t xml:space="preserve">och </w:t>
      </w:r>
      <w:r>
        <w:rPr>
          <w:i/>
        </w:rPr>
        <w:t>PRI Pen</w:t>
      </w:r>
      <w:r>
        <w:rPr>
          <w:i/>
        </w:rPr>
        <w:softHyphen/>
        <w:t>sionsgaranti</w:t>
      </w:r>
      <w:r w:rsidRPr="00215ECD">
        <w:t xml:space="preserve"> </w:t>
      </w:r>
      <w:r>
        <w:t>anför att det oftast inte sker några av</w:t>
      </w:r>
      <w:r>
        <w:softHyphen/>
        <w:t xml:space="preserve">sättningar till en pensionsstiftelse </w:t>
      </w:r>
      <w:r w:rsidRPr="00A02A40">
        <w:t xml:space="preserve">direkt vid bildandet och </w:t>
      </w:r>
      <w:r>
        <w:t xml:space="preserve">att </w:t>
      </w:r>
      <w:r w:rsidRPr="00A02A40">
        <w:t>det därför inte</w:t>
      </w:r>
      <w:r>
        <w:t xml:space="preserve"> bör</w:t>
      </w:r>
      <w:r w:rsidRPr="00A02A40">
        <w:t xml:space="preserve"> införas något krav </w:t>
      </w:r>
      <w:r>
        <w:t xml:space="preserve">alls </w:t>
      </w:r>
      <w:r w:rsidRPr="00A02A40">
        <w:t>om att en an</w:t>
      </w:r>
      <w:r>
        <w:softHyphen/>
      </w:r>
      <w:r w:rsidRPr="00A02A40">
        <w:t xml:space="preserve">mälan för tillsyn ska innehålla en uppgift om hur många personer som stiftelsen tryggar pension </w:t>
      </w:r>
      <w:r>
        <w:t>till</w:t>
      </w:r>
      <w:r w:rsidRPr="00A02A40">
        <w:t>.</w:t>
      </w:r>
      <w:r>
        <w:t xml:space="preserve"> Vidare motsätter sig dessa remissinstanser a</w:t>
      </w:r>
      <w:r w:rsidRPr="00A02A40">
        <w:t>tt regeringen eller den myndighet som rege</w:t>
      </w:r>
      <w:r>
        <w:softHyphen/>
      </w:r>
      <w:r w:rsidRPr="00A02A40">
        <w:t xml:space="preserve">ringen </w:t>
      </w:r>
      <w:r>
        <w:t xml:space="preserve">bestämmer </w:t>
      </w:r>
      <w:r w:rsidRPr="00A02A40">
        <w:t xml:space="preserve">ska </w:t>
      </w:r>
      <w:r>
        <w:t>få</w:t>
      </w:r>
      <w:r w:rsidRPr="00A02A40">
        <w:t xml:space="preserve"> meddela före</w:t>
      </w:r>
      <w:r>
        <w:softHyphen/>
      </w:r>
      <w:r w:rsidRPr="00A02A40">
        <w:t>skrifter om rapportering till Finansinspektionen. För det fall ett sådant be</w:t>
      </w:r>
      <w:r>
        <w:softHyphen/>
      </w:r>
      <w:r w:rsidRPr="00A02A40">
        <w:t xml:space="preserve">myndigande </w:t>
      </w:r>
      <w:r w:rsidRPr="00A02A40">
        <w:lastRenderedPageBreak/>
        <w:t>ändå ges måste hänsyn tas till pensions</w:t>
      </w:r>
      <w:r>
        <w:softHyphen/>
      </w:r>
      <w:r w:rsidRPr="00A02A40">
        <w:t>stiftelsernas särart</w:t>
      </w:r>
      <w:r>
        <w:t>. Detta</w:t>
      </w:r>
      <w:r w:rsidRPr="00A02A40">
        <w:t xml:space="preserve"> bör </w:t>
      </w:r>
      <w:r>
        <w:t xml:space="preserve">även </w:t>
      </w:r>
      <w:r w:rsidRPr="00A02A40">
        <w:t>framgå av bemyn</w:t>
      </w:r>
      <w:r>
        <w:softHyphen/>
      </w:r>
      <w:r w:rsidRPr="00A02A40">
        <w:t>digande</w:t>
      </w:r>
      <w:r>
        <w:t xml:space="preserve">t. </w:t>
      </w:r>
    </w:p>
    <w:p w14:paraId="2C03867D" w14:textId="77777777" w:rsidR="005C68C8" w:rsidRDefault="005C68C8" w:rsidP="005C68C8">
      <w:pPr>
        <w:pStyle w:val="Rubrik4utannumrering"/>
      </w:pPr>
      <w:r>
        <w:t>Skälen för regeringens förslag</w:t>
      </w:r>
    </w:p>
    <w:p w14:paraId="1E4B3B16" w14:textId="77777777" w:rsidR="005C68C8" w:rsidRDefault="005C68C8" w:rsidP="005C68C8">
      <w:pPr>
        <w:pStyle w:val="Rubrik5utannumrering"/>
        <w:spacing w:before="0"/>
      </w:pPr>
      <w:r>
        <w:t>När ska en pensionsstiftelse anmälas för tillsyn?</w:t>
      </w:r>
    </w:p>
    <w:p w14:paraId="47266E05" w14:textId="60C4B24E" w:rsidR="005C68C8" w:rsidRDefault="005C68C8" w:rsidP="005C68C8">
      <w:pPr>
        <w:pStyle w:val="Brdtextmedindrag"/>
        <w:ind w:firstLine="0"/>
      </w:pPr>
      <w:r>
        <w:t>En pensionsstiftelse står under tillsyn av den länsstyrelse som är tillsyns</w:t>
      </w:r>
      <w:r>
        <w:softHyphen/>
        <w:t>myndighet i det län där arbetsgivaren har sin hemvist (31 § första stycket tryggandelagen). I tryggandelagen används uttrycket tillsynsmyndighet för den behöriga länsstyrelsen. Pensionsstiftelser som tryggar utfästelser om pension till minst 100 personer står även under tillsyn av Finans</w:t>
      </w:r>
      <w:r>
        <w:softHyphen/>
        <w:t>inspek</w:t>
      </w:r>
      <w:r w:rsidR="007C1251">
        <w:softHyphen/>
      </w:r>
      <w:r>
        <w:t>tionen (34 § första stycket tryggandelagen). Detsamma gäller för så</w:t>
      </w:r>
      <w:r>
        <w:softHyphen/>
        <w:t>dana mindre pensionsstiftelser som valt att tillämpa de bestämmelser i tryg</w:t>
      </w:r>
      <w:r>
        <w:softHyphen/>
        <w:t>gan</w:t>
      </w:r>
      <w:r w:rsidR="009F34DB">
        <w:softHyphen/>
      </w:r>
      <w:r>
        <w:t>de</w:t>
      </w:r>
      <w:r>
        <w:softHyphen/>
        <w:t xml:space="preserve">lagen som genomför </w:t>
      </w:r>
      <w:r w:rsidRPr="00667785">
        <w:t xml:space="preserve">andra </w:t>
      </w:r>
      <w:r>
        <w:t>tjänstepensionsdirektivet. Finans</w:t>
      </w:r>
      <w:r>
        <w:softHyphen/>
        <w:t>inspek</w:t>
      </w:r>
      <w:r w:rsidR="007C1251">
        <w:softHyphen/>
      </w:r>
      <w:r>
        <w:t>tionens tillsyn gäller endast de bestämmelser i tryggandelagen som föl</w:t>
      </w:r>
      <w:r>
        <w:softHyphen/>
        <w:t>jer av det direktivet och de föreskrifter som med</w:t>
      </w:r>
      <w:r>
        <w:softHyphen/>
        <w:t>delats med stöd av dessa bestämmelser.</w:t>
      </w:r>
    </w:p>
    <w:p w14:paraId="2857840B" w14:textId="0F8B3BF4" w:rsidR="005C68C8" w:rsidRDefault="005C68C8" w:rsidP="005C68C8">
      <w:pPr>
        <w:pStyle w:val="Brdtextmedindrag"/>
      </w:pPr>
      <w:r>
        <w:t>Styrelsen för en pensionsstiftelse ska anmäla stiftelsen för tillsyn till till</w:t>
      </w:r>
      <w:r w:rsidR="00A45F5F">
        <w:softHyphen/>
      </w:r>
      <w:r>
        <w:t>synsmyndigheten senast sex månader efter det att styrelsen har tagit emot sitt uppdrag (31 § andra stycket tryggandelagen). En pensionsstiftelse som tryggar utfästelser om pension till minst 100 personer ska dock anmälas för tillsyn genast efter det att uppdraget har tagits emot. Till</w:t>
      </w:r>
      <w:r>
        <w:softHyphen/>
        <w:t>syns</w:t>
      </w:r>
      <w:r w:rsidR="00A45F5F">
        <w:softHyphen/>
      </w:r>
      <w:r>
        <w:t>myndig</w:t>
      </w:r>
      <w:r w:rsidR="007C1251">
        <w:softHyphen/>
      </w:r>
      <w:r>
        <w:t>heten ska föra ett register över anmälda stiftelser och under</w:t>
      </w:r>
      <w:r>
        <w:softHyphen/>
        <w:t>rätta Finans</w:t>
      </w:r>
      <w:r w:rsidR="007C1251">
        <w:softHyphen/>
      </w:r>
      <w:r>
        <w:t>inspektionen om anmälningar från sådana stiftelser som även ska stå under inspektionens tillsyn (31 § sjunde och åttonde styckena trygg</w:t>
      </w:r>
      <w:r w:rsidR="00A45F5F">
        <w:softHyphen/>
      </w:r>
      <w:r>
        <w:t>ande</w:t>
      </w:r>
      <w:r>
        <w:softHyphen/>
        <w:t>lagen).</w:t>
      </w:r>
    </w:p>
    <w:p w14:paraId="407165C0" w14:textId="11009FD1" w:rsidR="005C68C8" w:rsidRDefault="005C68C8" w:rsidP="005C68C8">
      <w:pPr>
        <w:pStyle w:val="Brdtextmedindrag"/>
      </w:pPr>
      <w:r>
        <w:t>Tillsynen över pensionsstiftelser som omfattas av den EU-rättsliga regleringen för tjänstepensionsinstitut är alltså delad mellan läns</w:t>
      </w:r>
      <w:r>
        <w:softHyphen/>
        <w:t>styrel</w:t>
      </w:r>
      <w:r w:rsidR="000F1970">
        <w:softHyphen/>
      </w:r>
      <w:r>
        <w:t>serna och Finansinspektionen. Detta gäller även efter genomförandet av andra tjänstepensionsdirektivet (prop. 2018/19:159 s. 115–118). Finans</w:t>
      </w:r>
      <w:r>
        <w:softHyphen/>
        <w:t>inspek</w:t>
      </w:r>
      <w:r w:rsidR="00A45F5F">
        <w:softHyphen/>
      </w:r>
      <w:r>
        <w:t>tionen ska alltså utöva tillsyn över att de be</w:t>
      </w:r>
      <w:r>
        <w:softHyphen/>
        <w:t>stäm</w:t>
      </w:r>
      <w:r>
        <w:softHyphen/>
        <w:t>melser i tryggande</w:t>
      </w:r>
      <w:r w:rsidR="000F1970">
        <w:softHyphen/>
      </w:r>
      <w:r>
        <w:t>lagen som har sin grund i andra tjänste</w:t>
      </w:r>
      <w:r>
        <w:softHyphen/>
        <w:t>pensions</w:t>
      </w:r>
      <w:r>
        <w:softHyphen/>
        <w:t>direktivet följs. Till skill</w:t>
      </w:r>
      <w:r w:rsidR="000F1970">
        <w:softHyphen/>
      </w:r>
      <w:r>
        <w:t>nad från det som har gällt tidigare ska dock Finans</w:t>
      </w:r>
      <w:r>
        <w:softHyphen/>
        <w:t>inspektionens tillsyn efter genomförandet av direk</w:t>
      </w:r>
      <w:r>
        <w:softHyphen/>
        <w:t>tivet omfatta samtliga pensions</w:t>
      </w:r>
      <w:r>
        <w:softHyphen/>
        <w:t>stiftelser. Detta eftersom även stif</w:t>
      </w:r>
      <w:r>
        <w:softHyphen/>
        <w:t>telser som tryggar utfästelser om pen</w:t>
      </w:r>
      <w:r w:rsidR="00A45F5F">
        <w:softHyphen/>
      </w:r>
      <w:r>
        <w:t>sion till färre än 100 personer ska tillämpa vissa bestämmelser som direkt följer av det direktivet (jfr samma prop. s. 36 f.).</w:t>
      </w:r>
    </w:p>
    <w:p w14:paraId="28FD6223" w14:textId="77777777" w:rsidR="00303A51" w:rsidRDefault="005C68C8" w:rsidP="005C68C8">
      <w:pPr>
        <w:pStyle w:val="Brdtextmedindrag"/>
      </w:pPr>
      <w:r>
        <w:t>Som anges ovan är det i dag bara pensionsstiftelser som tryggar ut</w:t>
      </w:r>
      <w:r>
        <w:softHyphen/>
        <w:t>fäst</w:t>
      </w:r>
      <w:r w:rsidR="00A45F5F">
        <w:softHyphen/>
      </w:r>
      <w:r>
        <w:t>elser om pension till minst 100 personer som ska anmälas för tillsyn genast efter det att styrelsen för stiftelsen har tagit emot sitt uppdrag. Andra pen</w:t>
      </w:r>
      <w:r w:rsidR="00A45F5F">
        <w:softHyphen/>
      </w:r>
      <w:r>
        <w:t>sions</w:t>
      </w:r>
      <w:r>
        <w:softHyphen/>
        <w:t xml:space="preserve">stiftelser ska anmälas för tillsyn inom sex månader </w:t>
      </w:r>
      <w:r>
        <w:rPr>
          <w:iCs/>
        </w:rPr>
        <w:t xml:space="preserve">(31 § andra stycket tryggandelagen). I denna del framför </w:t>
      </w:r>
      <w:r w:rsidRPr="00150BB1">
        <w:rPr>
          <w:i/>
        </w:rPr>
        <w:t xml:space="preserve">Sveriges advokatsamfund </w:t>
      </w:r>
      <w:r>
        <w:rPr>
          <w:iCs/>
        </w:rPr>
        <w:t>att anmälningskravet bör knytas till när en avsättning till stif</w:t>
      </w:r>
      <w:r>
        <w:rPr>
          <w:iCs/>
        </w:rPr>
        <w:softHyphen/>
        <w:t xml:space="preserve">telsen görs och betonar, vilket även </w:t>
      </w:r>
      <w:r w:rsidRPr="00150BB1">
        <w:rPr>
          <w:i/>
        </w:rPr>
        <w:t>SPFA</w:t>
      </w:r>
      <w:r>
        <w:rPr>
          <w:iCs/>
        </w:rPr>
        <w:t xml:space="preserve">, </w:t>
      </w:r>
      <w:r w:rsidRPr="00150BB1">
        <w:rPr>
          <w:i/>
        </w:rPr>
        <w:t>Svenskt Näringsliv</w:t>
      </w:r>
      <w:r>
        <w:t xml:space="preserve"> </w:t>
      </w:r>
      <w:r w:rsidRPr="00150BB1">
        <w:t xml:space="preserve">och </w:t>
      </w:r>
      <w:r>
        <w:rPr>
          <w:i/>
        </w:rPr>
        <w:t>PRI Pen</w:t>
      </w:r>
      <w:r>
        <w:rPr>
          <w:i/>
        </w:rPr>
        <w:softHyphen/>
        <w:t>sionsgaranti</w:t>
      </w:r>
      <w:r w:rsidRPr="00215ECD">
        <w:t xml:space="preserve"> </w:t>
      </w:r>
      <w:r>
        <w:t>gör</w:t>
      </w:r>
      <w:r w:rsidRPr="00215ECD">
        <w:t xml:space="preserve">, </w:t>
      </w:r>
      <w:r>
        <w:t xml:space="preserve">att det oftast inte sker några avsättningar till en pensionsstiftelse </w:t>
      </w:r>
      <w:r w:rsidRPr="00A02A40">
        <w:t>direkt vid bildandet</w:t>
      </w:r>
      <w:r>
        <w:t xml:space="preserve">. </w:t>
      </w:r>
    </w:p>
    <w:p w14:paraId="595942BA" w14:textId="05337D82" w:rsidR="005C68C8" w:rsidRDefault="005C68C8" w:rsidP="005C68C8">
      <w:pPr>
        <w:pStyle w:val="Brdtextmedindrag"/>
      </w:pPr>
      <w:r>
        <w:t>Kravet på omedelbar anmälan in</w:t>
      </w:r>
      <w:r>
        <w:softHyphen/>
        <w:t>fördes i samband med genomförandet av första tjänste</w:t>
      </w:r>
      <w:r>
        <w:softHyphen/>
        <w:t>pensions</w:t>
      </w:r>
      <w:r>
        <w:softHyphen/>
        <w:t>direktivet. I det sammanhanget gjorde</w:t>
      </w:r>
      <w:r w:rsidR="00137BCA">
        <w:t>s</w:t>
      </w:r>
      <w:r>
        <w:t xml:space="preserve"> be</w:t>
      </w:r>
      <w:r w:rsidR="00303A51">
        <w:softHyphen/>
      </w:r>
      <w:r>
        <w:t>döm</w:t>
      </w:r>
      <w:r w:rsidR="009F34DB">
        <w:softHyphen/>
      </w:r>
      <w:r>
        <w:t>ningen att tryggande</w:t>
      </w:r>
      <w:r>
        <w:softHyphen/>
        <w:t>lagens då gällande be</w:t>
      </w:r>
      <w:r>
        <w:softHyphen/>
        <w:t>stämmelser om anmälan inom sex månader inte upp</w:t>
      </w:r>
      <w:r>
        <w:softHyphen/>
        <w:t>fyllde direktivets krav på registrering (artikel 9.1 a, se även prop. 2004/05:165 s. 137–140 och 250). Be</w:t>
      </w:r>
      <w:r>
        <w:softHyphen/>
        <w:t>stämmelsen om registrering i andra tjänste</w:t>
      </w:r>
      <w:r>
        <w:softHyphen/>
        <w:t>pensions</w:t>
      </w:r>
      <w:r>
        <w:softHyphen/>
        <w:t xml:space="preserve">direktivet (artikel 9.1) överensstämmer </w:t>
      </w:r>
      <w:r>
        <w:lastRenderedPageBreak/>
        <w:t>med motsvarande be</w:t>
      </w:r>
      <w:r>
        <w:softHyphen/>
        <w:t>stämmelse i första tjänste</w:t>
      </w:r>
      <w:r>
        <w:softHyphen/>
        <w:t>pensions</w:t>
      </w:r>
      <w:r>
        <w:softHyphen/>
        <w:t>direktivet. Som remissinstanserna för fram är det inte alltid så, och inte heller något krav i tryggandelagen, att avsättningar ska ske redan när en pensionsstiftelse bildas. En stiftelse bör dock redan vid denna tid</w:t>
      </w:r>
      <w:r>
        <w:softHyphen/>
        <w:t>punkt ha kännedom om hur många personer som den ska trygga utfästelser om pension till. Detta är även en förutsättning för att stiftelsen ska kunna avgöra vilka be</w:t>
      </w:r>
      <w:r w:rsidR="00303A51">
        <w:softHyphen/>
      </w:r>
      <w:r>
        <w:t>stämmelser som ska gälla för dess verksamhet och i sin tur hur verk</w:t>
      </w:r>
      <w:r w:rsidR="00303A51">
        <w:softHyphen/>
      </w:r>
      <w:r>
        <w:t>samhet</w:t>
      </w:r>
      <w:r w:rsidR="00C93380">
        <w:t>en</w:t>
      </w:r>
      <w:r>
        <w:t xml:space="preserve"> ska organiseras, </w:t>
      </w:r>
      <w:proofErr w:type="gramStart"/>
      <w:r>
        <w:t>t.ex.</w:t>
      </w:r>
      <w:proofErr w:type="gramEnd"/>
      <w:r>
        <w:t xml:space="preserve"> om stiftelsen om</w:t>
      </w:r>
      <w:r>
        <w:softHyphen/>
        <w:t>fattas av de särskilda placeringskraven i tryggandelagen (10 b–10 d §§) och dessutom ska ha ett risk</w:t>
      </w:r>
      <w:r>
        <w:softHyphen/>
        <w:t>hanteringssystem och en riskhanterings</w:t>
      </w:r>
      <w:r>
        <w:softHyphen/>
        <w:t>funk</w:t>
      </w:r>
      <w:r>
        <w:softHyphen/>
        <w:t>tion (16 c §). Därmed bör en anmälan för tillsyn fortfarande göras genast efter det att styrelsen för stiftelsen har tagit emot sitt uppdrag. Eftersom samtliga pensions</w:t>
      </w:r>
      <w:r>
        <w:softHyphen/>
        <w:t>stiftelser</w:t>
      </w:r>
      <w:r w:rsidRPr="00F629CF">
        <w:t xml:space="preserve"> </w:t>
      </w:r>
      <w:r>
        <w:t>nu, om än i varierande omfattning, omfattas av bestämmelser i tryg</w:t>
      </w:r>
      <w:r>
        <w:softHyphen/>
        <w:t>gande</w:t>
      </w:r>
      <w:r>
        <w:softHyphen/>
        <w:t>lagen som är föranledda av andra tjänste</w:t>
      </w:r>
      <w:r>
        <w:softHyphen/>
        <w:t>pensionsdirektivet bör en anmälan för tillsyn ske vid en och samma tidpunkt oavsett hur många personer pensionsstiftelsen tryggar utfästelser om pension till. Kravet på an</w:t>
      </w:r>
      <w:r>
        <w:softHyphen/>
        <w:t>mälan för tillsyn genast efter det att styrelsen tagit emot sitt uppdrag bör därför gälla också för de pensionsstiftelser som tryggar utfästelser om pen</w:t>
      </w:r>
      <w:r>
        <w:softHyphen/>
        <w:t>sion till färre än 100 personer. En sådan ändring bör göras i tryggande</w:t>
      </w:r>
      <w:r>
        <w:softHyphen/>
        <w:t xml:space="preserve">lagen. </w:t>
      </w:r>
      <w:r w:rsidR="00D86352">
        <w:t>Denna ändring</w:t>
      </w:r>
      <w:r>
        <w:t>, tillsammans med läns</w:t>
      </w:r>
      <w:r>
        <w:softHyphen/>
        <w:t>styrelsernas skyl</w:t>
      </w:r>
      <w:r w:rsidR="00303A51">
        <w:softHyphen/>
      </w:r>
      <w:r>
        <w:t>dighet att under</w:t>
      </w:r>
      <w:r>
        <w:softHyphen/>
        <w:t>rätta Finansinspektionen om anmälda pensionsstiftelser, ger in</w:t>
      </w:r>
      <w:r>
        <w:softHyphen/>
        <w:t>spektionen förut</w:t>
      </w:r>
      <w:r w:rsidR="0005019C">
        <w:softHyphen/>
      </w:r>
      <w:r>
        <w:t>sättningar att utöva tillsyn över pensionsstiftelser i den om</w:t>
      </w:r>
      <w:r>
        <w:softHyphen/>
        <w:t>fattning som krävs enligt andra tjänstepensions</w:t>
      </w:r>
      <w:r>
        <w:softHyphen/>
        <w:t>direktivet.</w:t>
      </w:r>
    </w:p>
    <w:p w14:paraId="5061BA74" w14:textId="77777777" w:rsidR="005C68C8" w:rsidRDefault="005C68C8" w:rsidP="005C68C8">
      <w:pPr>
        <w:pStyle w:val="Rubrik5utannumrering"/>
      </w:pPr>
      <w:r>
        <w:t>Uppgift om hur många personer som en pensionsstiftelse tryggar utfästelser om pension till</w:t>
      </w:r>
    </w:p>
    <w:p w14:paraId="503AC8A9" w14:textId="2FDE5AD7" w:rsidR="005C68C8" w:rsidRDefault="005C68C8" w:rsidP="005C68C8">
      <w:pPr>
        <w:pStyle w:val="Brdtextmedindrag"/>
        <w:ind w:firstLine="0"/>
      </w:pPr>
      <w:r>
        <w:t>Som utvecklas ovan har tryggandelagen nyligen ändrats så att samtliga pen</w:t>
      </w:r>
      <w:r>
        <w:softHyphen/>
        <w:t>sionsstiftelser, om än i varierande omfattning, ska omfattas av be</w:t>
      </w:r>
      <w:r>
        <w:softHyphen/>
        <w:t>stämmelser i den lagen som har sin grund i andra tjänste</w:t>
      </w:r>
      <w:r>
        <w:softHyphen/>
        <w:t>pensions</w:t>
      </w:r>
      <w:r>
        <w:softHyphen/>
        <w:t>direktivet (prop. 2018/19:159 s. 36 f.). Vilka bestämmelser som är tillämp</w:t>
      </w:r>
      <w:r>
        <w:softHyphen/>
        <w:t>liga avgörs av hur många personer en pensionsstiftelse tryggar ut</w:t>
      </w:r>
      <w:r>
        <w:softHyphen/>
        <w:t>fästel</w:t>
      </w:r>
      <w:r>
        <w:softHyphen/>
        <w:t>ser om pension till. De minsta pensionsstiftelserna, som tryggar ut</w:t>
      </w:r>
      <w:r>
        <w:softHyphen/>
        <w:t>fästelser om pension till färre än 16 personer, ska bara tillämpa de grund</w:t>
      </w:r>
      <w:r>
        <w:softHyphen/>
        <w:t>läggande be</w:t>
      </w:r>
      <w:r w:rsidR="003A2EE2">
        <w:softHyphen/>
      </w:r>
      <w:r>
        <w:t>stämmel</w:t>
      </w:r>
      <w:r w:rsidR="003A2EE2">
        <w:softHyphen/>
      </w:r>
      <w:r>
        <w:t>serna om förvaring av tillgångar och uppdragsavtal som följer av direk</w:t>
      </w:r>
      <w:r w:rsidR="003A2EE2">
        <w:softHyphen/>
      </w:r>
      <w:r>
        <w:t>tivet. Pensionsstiftelser som tryggar pensionsutfästelser till 16–99 per</w:t>
      </w:r>
      <w:r w:rsidR="003A2EE2">
        <w:softHyphen/>
      </w:r>
      <w:r>
        <w:t>soner ska därutöver tillämpa vissa bestämmelser om akt</w:t>
      </w:r>
      <w:r>
        <w:softHyphen/>
        <w:t>samhets</w:t>
      </w:r>
      <w:r>
        <w:softHyphen/>
        <w:t>principen för place</w:t>
      </w:r>
      <w:r>
        <w:softHyphen/>
        <w:t>ringar och företagsstyrning. Pensionsstiftelser som tryggar ut</w:t>
      </w:r>
      <w:r w:rsidR="003A2EE2">
        <w:softHyphen/>
      </w:r>
      <w:r>
        <w:t>fästelser om pension till minst 100 personer ska omfattas fullt ut av de</w:t>
      </w:r>
      <w:r w:rsidR="003F35CE">
        <w:t xml:space="preserve"> </w:t>
      </w:r>
      <w:r>
        <w:t>be</w:t>
      </w:r>
      <w:r w:rsidR="003A2EE2">
        <w:softHyphen/>
      </w:r>
      <w:r>
        <w:t>stämmelser i tryggandelagen som har sin grund i andra tjänste</w:t>
      </w:r>
      <w:r>
        <w:softHyphen/>
        <w:t>pensions</w:t>
      </w:r>
      <w:r w:rsidR="003A2EE2">
        <w:softHyphen/>
      </w:r>
      <w:r>
        <w:t>direktivet. Detta innebär att det i tillsynen kommer vara nöd</w:t>
      </w:r>
      <w:r>
        <w:softHyphen/>
        <w:t>vändigt att hålla reda på vilken storlekskategori som en pensions</w:t>
      </w:r>
      <w:r>
        <w:softHyphen/>
        <w:t>stiftelse tillhör och i förlängningen vilka bestämmelser som ska gälla för den enskilda stiftelsen. En grund</w:t>
      </w:r>
      <w:r w:rsidR="003A2EE2">
        <w:softHyphen/>
      </w:r>
      <w:r>
        <w:t>läggande förutsättning för en sådan tillsyn är att Finansinspektionen, som ansvarar för tillsynen över att de bestämmelser som har sin grund i andra tjänste</w:t>
      </w:r>
      <w:r>
        <w:softHyphen/>
        <w:t>pensionsdirektivet följs, informeras om hur många personer som pen</w:t>
      </w:r>
      <w:r w:rsidR="003A2EE2">
        <w:softHyphen/>
      </w:r>
      <w:r>
        <w:t>sions</w:t>
      </w:r>
      <w:r>
        <w:softHyphen/>
        <w:t xml:space="preserve">stiftelsen tryggar utfästelse om pension till. </w:t>
      </w:r>
    </w:p>
    <w:p w14:paraId="7A30D109" w14:textId="004FA96D" w:rsidR="005C68C8" w:rsidRPr="00150BB1" w:rsidRDefault="005C68C8" w:rsidP="006621E7">
      <w:pPr>
        <w:pStyle w:val="Brdtextmedindrag"/>
      </w:pPr>
      <w:r>
        <w:t xml:space="preserve">Flera remissinstanser – </w:t>
      </w:r>
      <w:r w:rsidRPr="00A42E18">
        <w:rPr>
          <w:i/>
          <w:iCs/>
        </w:rPr>
        <w:t>Sveriges advokatsamfund</w:t>
      </w:r>
      <w:r>
        <w:t xml:space="preserve">, </w:t>
      </w:r>
      <w:r>
        <w:rPr>
          <w:i/>
          <w:iCs/>
        </w:rPr>
        <w:t>SPFA</w:t>
      </w:r>
      <w:r>
        <w:t xml:space="preserve">, </w:t>
      </w:r>
      <w:r w:rsidRPr="00E341DC">
        <w:rPr>
          <w:i/>
          <w:iCs/>
        </w:rPr>
        <w:t>Svenskt Nä</w:t>
      </w:r>
      <w:r>
        <w:rPr>
          <w:i/>
          <w:iCs/>
        </w:rPr>
        <w:softHyphen/>
      </w:r>
      <w:r w:rsidRPr="00E341DC">
        <w:rPr>
          <w:i/>
          <w:iCs/>
        </w:rPr>
        <w:t>ringsliv</w:t>
      </w:r>
      <w:r>
        <w:t xml:space="preserve"> och </w:t>
      </w:r>
      <w:r w:rsidRPr="00E341DC">
        <w:rPr>
          <w:i/>
          <w:iCs/>
        </w:rPr>
        <w:t>PRI</w:t>
      </w:r>
      <w:r>
        <w:rPr>
          <w:i/>
          <w:iCs/>
        </w:rPr>
        <w:t xml:space="preserve"> Pensions</w:t>
      </w:r>
      <w:r>
        <w:rPr>
          <w:i/>
          <w:iCs/>
        </w:rPr>
        <w:softHyphen/>
        <w:t xml:space="preserve">garanti – </w:t>
      </w:r>
      <w:r>
        <w:t>har synpunkter på de uppgifter som en an</w:t>
      </w:r>
      <w:r>
        <w:softHyphen/>
        <w:t>mälan för tillsyn ska innehålla. Vid denna form för tryggande av tjänste</w:t>
      </w:r>
      <w:r>
        <w:softHyphen/>
        <w:t>pension är det arbets</w:t>
      </w:r>
      <w:r>
        <w:softHyphen/>
        <w:t xml:space="preserve">givarens pensionsutfästelser som tryggas i stiftelsen. </w:t>
      </w:r>
      <w:r>
        <w:lastRenderedPageBreak/>
        <w:t>Pensions</w:t>
      </w:r>
      <w:r>
        <w:softHyphen/>
        <w:t>stiftelsen får inte själv utfästa pension (12 § tryggande</w:t>
      </w:r>
      <w:r>
        <w:softHyphen/>
        <w:t>lagen). Som flera remiss</w:t>
      </w:r>
      <w:r>
        <w:softHyphen/>
        <w:t>instan</w:t>
      </w:r>
      <w:r>
        <w:softHyphen/>
        <w:t xml:space="preserve">ser, </w:t>
      </w:r>
      <w:proofErr w:type="gramStart"/>
      <w:r>
        <w:t>bl.a.</w:t>
      </w:r>
      <w:proofErr w:type="gramEnd"/>
      <w:r>
        <w:t xml:space="preserve"> </w:t>
      </w:r>
      <w:r>
        <w:rPr>
          <w:i/>
        </w:rPr>
        <w:t xml:space="preserve">Sveriges </w:t>
      </w:r>
      <w:r w:rsidRPr="00504A7D">
        <w:rPr>
          <w:i/>
        </w:rPr>
        <w:t>advokatsamfund</w:t>
      </w:r>
      <w:r>
        <w:rPr>
          <w:iCs/>
        </w:rPr>
        <w:t xml:space="preserve">, </w:t>
      </w:r>
      <w:r w:rsidRPr="00504A7D">
        <w:rPr>
          <w:i/>
        </w:rPr>
        <w:t>SPFA</w:t>
      </w:r>
      <w:r>
        <w:rPr>
          <w:iCs/>
        </w:rPr>
        <w:t xml:space="preserve">, </w:t>
      </w:r>
      <w:r w:rsidRPr="00504A7D">
        <w:rPr>
          <w:i/>
        </w:rPr>
        <w:t>Svenskt Näringsliv</w:t>
      </w:r>
      <w:r>
        <w:rPr>
          <w:iCs/>
        </w:rPr>
        <w:t xml:space="preserve"> och </w:t>
      </w:r>
      <w:r w:rsidRPr="00504A7D">
        <w:rPr>
          <w:i/>
        </w:rPr>
        <w:t>PRI Pensionsgaranti</w:t>
      </w:r>
      <w:r>
        <w:t>, framför är det i första hand arbets</w:t>
      </w:r>
      <w:r>
        <w:softHyphen/>
        <w:t xml:space="preserve">givaren som har kunskap om dels </w:t>
      </w:r>
      <w:r w:rsidR="00FA06E0">
        <w:t xml:space="preserve">hur </w:t>
      </w:r>
      <w:r>
        <w:t>många, dels till vilka personer som pensions</w:t>
      </w:r>
      <w:r>
        <w:softHyphen/>
        <w:t>stiftelsen tryggar tjänste</w:t>
      </w:r>
      <w:r>
        <w:softHyphen/>
        <w:t xml:space="preserve">pension. </w:t>
      </w:r>
      <w:r w:rsidRPr="00150BB1">
        <w:t>Även den enskilda pen</w:t>
      </w:r>
      <w:r>
        <w:softHyphen/>
      </w:r>
      <w:r w:rsidRPr="00150BB1">
        <w:t>sions</w:t>
      </w:r>
      <w:r w:rsidRPr="00150BB1">
        <w:softHyphen/>
        <w:t xml:space="preserve">stiftelsen behöver </w:t>
      </w:r>
      <w:r>
        <w:t xml:space="preserve">dock </w:t>
      </w:r>
      <w:r w:rsidRPr="00150BB1">
        <w:t xml:space="preserve">veta hur många som den tryggar utfästelser till. </w:t>
      </w:r>
      <w:r>
        <w:t>Det</w:t>
      </w:r>
      <w:r w:rsidR="003A2EE2">
        <w:t>ta</w:t>
      </w:r>
      <w:r>
        <w:t xml:space="preserve"> krävs </w:t>
      </w:r>
      <w:proofErr w:type="gramStart"/>
      <w:r>
        <w:t>bl.a.</w:t>
      </w:r>
      <w:proofErr w:type="gramEnd"/>
      <w:r>
        <w:t xml:space="preserve"> för att arbetstagarna ska kunna ut</w:t>
      </w:r>
      <w:r>
        <w:softHyphen/>
        <w:t>öva sin rätt enligt trygg</w:t>
      </w:r>
      <w:r w:rsidR="003A2EE2">
        <w:softHyphen/>
      </w:r>
      <w:r>
        <w:t>ande</w:t>
      </w:r>
      <w:r>
        <w:softHyphen/>
        <w:t>lagen att välja ledamöter och sup</w:t>
      </w:r>
      <w:r>
        <w:softHyphen/>
        <w:t>pleanter i pensionsstiftelsens styr</w:t>
      </w:r>
      <w:r>
        <w:softHyphen/>
        <w:t xml:space="preserve">else (se prop. 2004/05:165 s. 152 f.). </w:t>
      </w:r>
      <w:r w:rsidRPr="00150BB1">
        <w:t>En an</w:t>
      </w:r>
      <w:r>
        <w:softHyphen/>
      </w:r>
      <w:r w:rsidRPr="00150BB1">
        <w:t>mälan för tillsyn bör därför, ut</w:t>
      </w:r>
      <w:r>
        <w:softHyphen/>
      </w:r>
      <w:r w:rsidRPr="00150BB1">
        <w:t>över de uppgifter som redan krävs enligt tryg</w:t>
      </w:r>
      <w:r>
        <w:softHyphen/>
      </w:r>
      <w:r w:rsidRPr="00150BB1">
        <w:t>gandelagen (31 § tredje stycket), även innehålla uppgift om hur många per</w:t>
      </w:r>
      <w:r>
        <w:softHyphen/>
      </w:r>
      <w:r w:rsidRPr="00150BB1">
        <w:t>soner som stiftelsen tryg</w:t>
      </w:r>
      <w:r>
        <w:softHyphen/>
      </w:r>
      <w:r w:rsidRPr="00150BB1">
        <w:t>gar ut</w:t>
      </w:r>
      <w:r>
        <w:softHyphen/>
      </w:r>
      <w:r w:rsidRPr="00150BB1">
        <w:t>fästelser om pension till och för vilka av</w:t>
      </w:r>
      <w:r>
        <w:softHyphen/>
      </w:r>
      <w:r w:rsidRPr="00150BB1">
        <w:t xml:space="preserve">sättningar har gjorts. </w:t>
      </w:r>
    </w:p>
    <w:p w14:paraId="3DD037B6" w14:textId="77777777" w:rsidR="005C68C8" w:rsidRDefault="005C68C8" w:rsidP="005C68C8">
      <w:pPr>
        <w:pStyle w:val="Rubrik5utannumrering"/>
      </w:pPr>
      <w:r>
        <w:t>När en pensionsstiftelses verksamhet ändrar omfattning</w:t>
      </w:r>
    </w:p>
    <w:p w14:paraId="77F61B41" w14:textId="612946B3" w:rsidR="005C68C8" w:rsidRDefault="005C68C8" w:rsidP="005C68C8">
      <w:pPr>
        <w:pStyle w:val="Brdtextmedindrag"/>
        <w:ind w:firstLine="0"/>
      </w:pPr>
      <w:r>
        <w:t>Enligt tryggandelagen ska styrelsen för en pensionsstiftelse genast göra en anmälan till tillsynsmyndigheten när stiftelsens verksamhet når en sådan omfattning att tryggandet av utfästelser om pension avser minst 100 per</w:t>
      </w:r>
      <w:r>
        <w:softHyphen/>
        <w:t>soner (31 § fjärde stycket). Vid genomförandet av andra tjänste</w:t>
      </w:r>
      <w:r>
        <w:softHyphen/>
        <w:t>pensions</w:t>
      </w:r>
      <w:r>
        <w:softHyphen/>
        <w:t>direktivet infördes ytterligare en gräns för en pensionsstiftelses verksam</w:t>
      </w:r>
      <w:r>
        <w:softHyphen/>
        <w:t>het. Pensionsstiftelser som tryggar pensions</w:t>
      </w:r>
      <w:r>
        <w:softHyphen/>
        <w:t>utfästelser till 16–99 personer ska numera tillämpa vissa be</w:t>
      </w:r>
      <w:r>
        <w:softHyphen/>
        <w:t>stämmelser om akt</w:t>
      </w:r>
      <w:r>
        <w:softHyphen/>
        <w:t>samhets</w:t>
      </w:r>
      <w:r>
        <w:softHyphen/>
        <w:t>principen för pla</w:t>
      </w:r>
      <w:r w:rsidR="00EC4FE2">
        <w:softHyphen/>
      </w:r>
      <w:r>
        <w:t>ce</w:t>
      </w:r>
      <w:r>
        <w:softHyphen/>
        <w:t>ringar och företagsstyrning som har sin grund i andra tjänste</w:t>
      </w:r>
      <w:r>
        <w:softHyphen/>
        <w:t>pensions</w:t>
      </w:r>
      <w:r>
        <w:softHyphen/>
        <w:t xml:space="preserve">direktivet (se prop. 2018/19:159 s. 34–37). </w:t>
      </w:r>
    </w:p>
    <w:p w14:paraId="37807A29" w14:textId="1D714962" w:rsidR="005C68C8" w:rsidRDefault="005C68C8" w:rsidP="003C1F7B">
      <w:pPr>
        <w:pStyle w:val="Brdtextmedindrag"/>
      </w:pPr>
      <w:r>
        <w:t>För att möjliggöra en effektiv tillsyn bör en anmälan till tillsyns</w:t>
      </w:r>
      <w:r>
        <w:softHyphen/>
        <w:t>myndig</w:t>
      </w:r>
      <w:r>
        <w:softHyphen/>
        <w:t>heten också göras när tryggandet i en mindre stiftelse</w:t>
      </w:r>
      <w:r w:rsidR="00EC4FE2">
        <w:t>, dvs.</w:t>
      </w:r>
      <w:r w:rsidR="00FA06E0">
        <w:t xml:space="preserve"> i</w:t>
      </w:r>
      <w:r w:rsidR="00EC4FE2">
        <w:t xml:space="preserve"> </w:t>
      </w:r>
      <w:r w:rsidR="00FA06E0">
        <w:t xml:space="preserve">en stiftelse som tryggar pension till </w:t>
      </w:r>
      <w:r w:rsidR="00EC4FE2">
        <w:t>färre än 16 personer,</w:t>
      </w:r>
      <w:r>
        <w:t xml:space="preserve"> har ökat till att avse minst 16</w:t>
      </w:r>
      <w:r w:rsidR="00392D2E">
        <w:t> </w:t>
      </w:r>
      <w:r>
        <w:t>per</w:t>
      </w:r>
      <w:r w:rsidR="00EB3D19">
        <w:softHyphen/>
      </w:r>
      <w:r>
        <w:t>soner. En anmälan till tillsyns</w:t>
      </w:r>
      <w:r>
        <w:softHyphen/>
        <w:t xml:space="preserve">myndigheten bör även göras när tryggandet i </w:t>
      </w:r>
      <w:r w:rsidRPr="00E73B09">
        <w:t>en pensionsstiftelse inte läng</w:t>
      </w:r>
      <w:r w:rsidR="000D6DA7">
        <w:softHyphen/>
      </w:r>
      <w:r w:rsidRPr="00E73B09">
        <w:t>re har en sådan omfattning</w:t>
      </w:r>
      <w:r w:rsidR="000D6DA7">
        <w:t>. Detta</w:t>
      </w:r>
      <w:r w:rsidRPr="00E73B09">
        <w:t xml:space="preserve"> efter</w:t>
      </w:r>
      <w:r>
        <w:softHyphen/>
      </w:r>
      <w:r w:rsidRPr="00E73B09">
        <w:t>som stiftelsen då bara ska omfattas av vissa grund</w:t>
      </w:r>
      <w:r w:rsidRPr="00E73B09">
        <w:softHyphen/>
        <w:t>läggande be</w:t>
      </w:r>
      <w:r w:rsidRPr="00E73B09">
        <w:softHyphen/>
        <w:t>stäm</w:t>
      </w:r>
      <w:r w:rsidR="00EB3D19">
        <w:softHyphen/>
      </w:r>
      <w:r w:rsidRPr="00E73B09">
        <w:t>melser</w:t>
      </w:r>
      <w:r w:rsidR="00EC4FE2">
        <w:t xml:space="preserve"> om förvaring av tillgångar och upp</w:t>
      </w:r>
      <w:r w:rsidR="00EC4FE2">
        <w:softHyphen/>
        <w:t>dragsavtal</w:t>
      </w:r>
      <w:r w:rsidR="000D6DA7">
        <w:t xml:space="preserve"> som har sin grund i an</w:t>
      </w:r>
      <w:r w:rsidR="00EB3D19">
        <w:softHyphen/>
      </w:r>
      <w:r w:rsidR="000D6DA7">
        <w:t>dra tjänstepensionsdirektivet</w:t>
      </w:r>
      <w:r w:rsidRPr="00E73B09">
        <w:t>. Tryggande</w:t>
      </w:r>
      <w:r w:rsidR="000D6DA7">
        <w:softHyphen/>
      </w:r>
      <w:r w:rsidRPr="00E73B09">
        <w:t>lagen bör därför ändras i enlig</w:t>
      </w:r>
      <w:r w:rsidR="00EB3D19">
        <w:softHyphen/>
      </w:r>
      <w:r w:rsidRPr="00E73B09">
        <w:t>het med dessa över</w:t>
      </w:r>
      <w:r w:rsidR="000D6DA7">
        <w:softHyphen/>
      </w:r>
      <w:r w:rsidRPr="00E73B09">
        <w:t xml:space="preserve">väganden. </w:t>
      </w:r>
    </w:p>
    <w:p w14:paraId="56DB3FF3" w14:textId="77777777" w:rsidR="005C68C8" w:rsidRDefault="005C68C8" w:rsidP="005C68C8">
      <w:pPr>
        <w:pStyle w:val="Rubrik5utannumrering"/>
      </w:pPr>
      <w:r>
        <w:t>Tillämpliga bestämmelser om tillsyn över pensionsstiftelser</w:t>
      </w:r>
    </w:p>
    <w:p w14:paraId="34312AF0" w14:textId="2362942A" w:rsidR="005C68C8" w:rsidRDefault="005C68C8" w:rsidP="005C68C8">
      <w:pPr>
        <w:pStyle w:val="Brdtextmedindrag"/>
        <w:ind w:firstLine="0"/>
      </w:pPr>
      <w:r>
        <w:t>I tryggandelagen anges att vissa bestämmelser om tillsyn i försäkrings</w:t>
      </w:r>
      <w:r>
        <w:softHyphen/>
        <w:t>rörelselagen, förkortad FRL, ska tillämpas på motsvarande sätt i fråga om tillsynen över pensionsstiftelser (35 § femte stycket tryggandelagen). Detta gäller be</w:t>
      </w:r>
      <w:r>
        <w:softHyphen/>
        <w:t>stämmelser om upplysningar från ett försäkringsföretag (17 kap. 5 § FRL), om platsundersökning (17 kap. 7 § FRL), om upplys</w:t>
      </w:r>
      <w:r>
        <w:softHyphen/>
        <w:t>ningar från och under</w:t>
      </w:r>
      <w:r>
        <w:softHyphen/>
        <w:t>sök</w:t>
      </w:r>
      <w:r>
        <w:softHyphen/>
        <w:t>ningar hos vissa andra företag (17 kap. 8 § 1 FRL), om samman</w:t>
      </w:r>
      <w:r>
        <w:softHyphen/>
        <w:t>kallande av styrelsen (17 kap. 13 § första stycket första meningen och andra stycket FRL), om avgifter (17 kap. 29 § FRL), om tillsyns</w:t>
      </w:r>
      <w:r>
        <w:softHyphen/>
        <w:t>befogenheter vid gränsöver</w:t>
      </w:r>
      <w:r>
        <w:softHyphen/>
        <w:t>skridande verksamhet (18 kap. 9 § FRL), om anmälan av beslut till utländska myndigheter och Europeiska försäkrings- och tjänstepensions</w:t>
      </w:r>
      <w:r>
        <w:softHyphen/>
        <w:t>myndig</w:t>
      </w:r>
      <w:r>
        <w:softHyphen/>
        <w:t>heten (18 kap. 15 § FRL) och om vite (18 kap. 27 § FRL). Även föreskrifter om försäkringsföretags upplys</w:t>
      </w:r>
      <w:r>
        <w:softHyphen/>
        <w:t>nings</w:t>
      </w:r>
      <w:r>
        <w:softHyphen/>
        <w:t xml:space="preserve">skyldighet </w:t>
      </w:r>
      <w:r w:rsidR="00C93380">
        <w:t xml:space="preserve">och </w:t>
      </w:r>
      <w:r>
        <w:t>avgifter som med</w:t>
      </w:r>
      <w:r>
        <w:softHyphen/>
        <w:t>delats med stöd av försäkrings</w:t>
      </w:r>
      <w:r>
        <w:softHyphen/>
        <w:t>rörelse</w:t>
      </w:r>
      <w:r>
        <w:softHyphen/>
        <w:t>lagen ska tillämpas.</w:t>
      </w:r>
    </w:p>
    <w:p w14:paraId="5D4914F9" w14:textId="5B55D15E" w:rsidR="005C68C8" w:rsidRDefault="005C68C8" w:rsidP="005C68C8">
      <w:pPr>
        <w:pStyle w:val="Brdtextmedindrag"/>
      </w:pPr>
      <w:r>
        <w:t xml:space="preserve">I lagen om tjänstepensionsföretag </w:t>
      </w:r>
      <w:r w:rsidR="00C93380">
        <w:t xml:space="preserve">finns </w:t>
      </w:r>
      <w:r>
        <w:t>det bestämmelser som överens</w:t>
      </w:r>
      <w:r w:rsidR="00C93380">
        <w:softHyphen/>
      </w:r>
      <w:r>
        <w:t>stämmer med flertalet av de nyss nämnda bestämmelserna i för</w:t>
      </w:r>
      <w:r>
        <w:softHyphen/>
        <w:t>säkrings</w:t>
      </w:r>
      <w:r w:rsidR="00C93380">
        <w:softHyphen/>
      </w:r>
      <w:r>
        <w:lastRenderedPageBreak/>
        <w:t>rörelselagen (se prop. 2018/19:158 s. 482–497). De be</w:t>
      </w:r>
      <w:r>
        <w:softHyphen/>
        <w:t>stäm</w:t>
      </w:r>
      <w:r>
        <w:softHyphen/>
        <w:t>mel</w:t>
      </w:r>
      <w:r>
        <w:softHyphen/>
        <w:t>serna genomför andra tjänstepensionsdirektivet. Pen</w:t>
      </w:r>
      <w:r>
        <w:softHyphen/>
        <w:t>sions</w:t>
      </w:r>
      <w:r>
        <w:softHyphen/>
        <w:t>stiftelser är, i likhet med tjänstepensionsföretag och till skillnad från försäkrings</w:t>
      </w:r>
      <w:r>
        <w:softHyphen/>
        <w:t>företag, tjänste</w:t>
      </w:r>
      <w:r>
        <w:softHyphen/>
        <w:t>pensions</w:t>
      </w:r>
      <w:r>
        <w:softHyphen/>
        <w:t>institut enligt EU-rätten. Det är därmed lämpligt att be</w:t>
      </w:r>
      <w:r>
        <w:softHyphen/>
        <w:t>stämmelserna i lagen om tjänste</w:t>
      </w:r>
      <w:r>
        <w:softHyphen/>
        <w:t>pensions</w:t>
      </w:r>
      <w:r>
        <w:softHyphen/>
        <w:t>företag, i stället för bestäm</w:t>
      </w:r>
      <w:r>
        <w:softHyphen/>
        <w:t>melserna i försäkringsrörelselagen, tillämpas även vid tillsyn enligt trygg</w:t>
      </w:r>
      <w:r>
        <w:softHyphen/>
        <w:t>ande</w:t>
      </w:r>
      <w:r>
        <w:softHyphen/>
        <w:t>lagen. Hänvisningarna i tryggandelagen till be</w:t>
      </w:r>
      <w:r>
        <w:softHyphen/>
        <w:t>stämmelser i för</w:t>
      </w:r>
      <w:r>
        <w:softHyphen/>
        <w:t>säkrings</w:t>
      </w:r>
      <w:r>
        <w:softHyphen/>
        <w:t>rörelselagen bör därför er</w:t>
      </w:r>
      <w:r w:rsidR="000D6DA7">
        <w:softHyphen/>
      </w:r>
      <w:r>
        <w:t>sättas med hänvisningar till mot</w:t>
      </w:r>
      <w:r>
        <w:softHyphen/>
        <w:t>svarande be</w:t>
      </w:r>
      <w:r>
        <w:softHyphen/>
        <w:t>stämmelser i lagen om tjänste</w:t>
      </w:r>
      <w:r w:rsidR="000D6DA7">
        <w:softHyphen/>
      </w:r>
      <w:r>
        <w:t>pensionsföretag. En sådan lag</w:t>
      </w:r>
      <w:r>
        <w:softHyphen/>
        <w:t>teknisk änd</w:t>
      </w:r>
      <w:r>
        <w:softHyphen/>
        <w:t>ring bör inte innebära någon änd</w:t>
      </w:r>
      <w:r w:rsidR="000D6DA7">
        <w:softHyphen/>
      </w:r>
      <w:r>
        <w:t>ring i sak.</w:t>
      </w:r>
    </w:p>
    <w:p w14:paraId="57B681DA" w14:textId="45D58557" w:rsidR="005C68C8" w:rsidRDefault="005C68C8" w:rsidP="005C68C8">
      <w:pPr>
        <w:pStyle w:val="Brdtextmedindrag"/>
      </w:pPr>
      <w:r>
        <w:t>När det gäller Finansinspektionens befogenhet att sammankalla styrel</w:t>
      </w:r>
      <w:r>
        <w:softHyphen/>
        <w:t>sen i ett tjänstepensionsföretag gäller bestämmelsen om detta i försäk</w:t>
      </w:r>
      <w:r>
        <w:softHyphen/>
        <w:t>rings</w:t>
      </w:r>
      <w:r>
        <w:softHyphen/>
        <w:t>rörelselagen, genom hänvisning, också enligt lagen om tjänste</w:t>
      </w:r>
      <w:r>
        <w:softHyphen/>
        <w:t>pen</w:t>
      </w:r>
      <w:r>
        <w:softHyphen/>
        <w:t>sions</w:t>
      </w:r>
      <w:r>
        <w:softHyphen/>
        <w:t>företag (14 kap. 1 § LTF, se även samma prop. s. 491 f.). Hän</w:t>
      </w:r>
      <w:r>
        <w:softHyphen/>
        <w:t>vis</w:t>
      </w:r>
      <w:r w:rsidR="000D6DA7">
        <w:softHyphen/>
      </w:r>
      <w:r>
        <w:t>ningen i tryggandelagen till den be</w:t>
      </w:r>
      <w:r>
        <w:softHyphen/>
        <w:t>stämmelsen bör där</w:t>
      </w:r>
      <w:r>
        <w:softHyphen/>
        <w:t>för inte ändras.</w:t>
      </w:r>
    </w:p>
    <w:p w14:paraId="0FA06988" w14:textId="77777777" w:rsidR="005C68C8" w:rsidRDefault="005C68C8" w:rsidP="005C68C8">
      <w:pPr>
        <w:pStyle w:val="Rubrik5utannumrering"/>
      </w:pPr>
      <w:r>
        <w:t>Särskilt om vilka uppgifter som ska lämnas till Finansinspektionen</w:t>
      </w:r>
    </w:p>
    <w:p w14:paraId="5D39620E" w14:textId="734C2848" w:rsidR="000D6DA7" w:rsidRDefault="005C68C8" w:rsidP="000D6DA7">
      <w:pPr>
        <w:pStyle w:val="Brdtextmedindrag"/>
        <w:ind w:firstLine="0"/>
      </w:pPr>
      <w:r>
        <w:t>Som anges ovan tillämpas föreskrifter om upplysningsskyldighet och av</w:t>
      </w:r>
      <w:r>
        <w:softHyphen/>
        <w:t>gifter som meddelats med stöd av bemyndiganden i försäkrings</w:t>
      </w:r>
      <w:r>
        <w:softHyphen/>
        <w:t>rörelse</w:t>
      </w:r>
      <w:r>
        <w:softHyphen/>
        <w:t>lagen också vid tillsyn enligt tryggandelagen. Mot</w:t>
      </w:r>
      <w:r>
        <w:softHyphen/>
        <w:t>svarande bemyndi</w:t>
      </w:r>
      <w:r>
        <w:softHyphen/>
        <w:t>gan</w:t>
      </w:r>
      <w:r w:rsidR="000D6DA7">
        <w:softHyphen/>
      </w:r>
      <w:r>
        <w:t xml:space="preserve">den </w:t>
      </w:r>
      <w:r w:rsidR="00C93380">
        <w:t>finns</w:t>
      </w:r>
      <w:r>
        <w:t xml:space="preserve"> i lagen om tjänstepensionsföretag (14 kap. 18 § 1 och 2, se även prop. </w:t>
      </w:r>
      <w:r w:rsidRPr="00576FC4">
        <w:t xml:space="preserve">2018/19:158 </w:t>
      </w:r>
      <w:r>
        <w:t>s. 482 f. och 492). Ett alternativ skulle kunna vara att tillämpa de föreskrifter som med</w:t>
      </w:r>
      <w:r>
        <w:softHyphen/>
        <w:t>delats med stöd av bemyn</w:t>
      </w:r>
      <w:r>
        <w:softHyphen/>
        <w:t>digandena i lagen om tjänstpensionsföretag även vid Finansinspektionens tillsyn över pensions</w:t>
      </w:r>
      <w:r>
        <w:softHyphen/>
        <w:t xml:space="preserve">stiftelser. Det kan dock, som </w:t>
      </w:r>
      <w:r w:rsidRPr="00AE734B">
        <w:rPr>
          <w:i/>
        </w:rPr>
        <w:t>SPFA</w:t>
      </w:r>
      <w:r w:rsidRPr="00215ECD">
        <w:t>,</w:t>
      </w:r>
      <w:r>
        <w:rPr>
          <w:i/>
        </w:rPr>
        <w:t xml:space="preserve"> Svenskt Närings</w:t>
      </w:r>
      <w:r>
        <w:rPr>
          <w:i/>
        </w:rPr>
        <w:softHyphen/>
        <w:t>liv</w:t>
      </w:r>
      <w:r>
        <w:t xml:space="preserve"> och</w:t>
      </w:r>
      <w:r w:rsidRPr="00EC30EE">
        <w:t xml:space="preserve"> </w:t>
      </w:r>
      <w:r>
        <w:rPr>
          <w:i/>
        </w:rPr>
        <w:t>PRI Pensionsgaranti</w:t>
      </w:r>
      <w:r w:rsidRPr="00215ECD">
        <w:t xml:space="preserve"> </w:t>
      </w:r>
      <w:r>
        <w:t>framför, finnas behov av bestäm</w:t>
      </w:r>
      <w:r>
        <w:softHyphen/>
        <w:t>melser som är särskilt an</w:t>
      </w:r>
      <w:r>
        <w:softHyphen/>
        <w:t>passade till pensionsstiftelsernas verk</w:t>
      </w:r>
      <w:r>
        <w:softHyphen/>
        <w:t>samhet. Det torde därmed vara mer lämpligt med särskilda bemyndiganden i tryggande</w:t>
      </w:r>
      <w:r>
        <w:softHyphen/>
        <w:t>lagen som endast gäller för tillsynen över pensionsstiftelser. I tryggande</w:t>
      </w:r>
      <w:r>
        <w:softHyphen/>
        <w:t>lagen bör det där</w:t>
      </w:r>
      <w:r>
        <w:softHyphen/>
        <w:t>för ut</w:t>
      </w:r>
      <w:r>
        <w:softHyphen/>
        <w:t>tryckligen anges att regeringen eller den myndighet som rege</w:t>
      </w:r>
      <w:r>
        <w:softHyphen/>
        <w:t>ringen bestämmer får meddela föreskrifter om vilka upplysningar styrel</w:t>
      </w:r>
      <w:r>
        <w:softHyphen/>
        <w:t>sen för en pensionsstiftelse ska lämna till Finans</w:t>
      </w:r>
      <w:r>
        <w:softHyphen/>
        <w:t>inspektionen och när de ska lämnas.</w:t>
      </w:r>
    </w:p>
    <w:p w14:paraId="7DB23CB2" w14:textId="4BB24B04" w:rsidR="000D6DA7" w:rsidRDefault="005C68C8" w:rsidP="000D6DA7">
      <w:pPr>
        <w:pStyle w:val="Brdtextmedindrag"/>
      </w:pPr>
      <w:r>
        <w:t xml:space="preserve">Inom ramen för ett sådant bemyndigande kan det </w:t>
      </w:r>
      <w:proofErr w:type="gramStart"/>
      <w:r>
        <w:t>t.ex.</w:t>
      </w:r>
      <w:proofErr w:type="gramEnd"/>
      <w:r>
        <w:t xml:space="preserve"> meddelas </w:t>
      </w:r>
      <w:r w:rsidR="002651EB">
        <w:t>före</w:t>
      </w:r>
      <w:r w:rsidR="002651EB">
        <w:softHyphen/>
        <w:t>skrifter</w:t>
      </w:r>
      <w:r>
        <w:t xml:space="preserve"> om skyldig</w:t>
      </w:r>
      <w:r>
        <w:softHyphen/>
        <w:t>heten att lämna sådana upp</w:t>
      </w:r>
      <w:r>
        <w:softHyphen/>
        <w:t>lysningar som behövs för att Finans</w:t>
      </w:r>
      <w:r>
        <w:softHyphen/>
        <w:t>inspektionen ska kunna bedöma om styrelse</w:t>
      </w:r>
      <w:r>
        <w:softHyphen/>
        <w:t>ledamöter eller styrel</w:t>
      </w:r>
      <w:r>
        <w:softHyphen/>
        <w:t>se</w:t>
      </w:r>
      <w:r>
        <w:softHyphen/>
        <w:t>suppleanter uppfyller de krav som gäller enligt tryggande</w:t>
      </w:r>
      <w:r w:rsidR="000D6DA7">
        <w:softHyphen/>
      </w:r>
      <w:r>
        <w:t xml:space="preserve">lagen (16 a § första stycket, se även prop. 2018/19:159 s. 89 f.). </w:t>
      </w:r>
    </w:p>
    <w:p w14:paraId="685A8801" w14:textId="4DF91713" w:rsidR="005C68C8" w:rsidRPr="004100A9" w:rsidRDefault="005C68C8" w:rsidP="003C1F7B">
      <w:pPr>
        <w:pStyle w:val="Brdtextmedindrag"/>
      </w:pPr>
      <w:r>
        <w:t xml:space="preserve">Regeringen anser dock, i likhet med </w:t>
      </w:r>
      <w:r>
        <w:rPr>
          <w:i/>
        </w:rPr>
        <w:t>S</w:t>
      </w:r>
      <w:r w:rsidRPr="00AE734B">
        <w:rPr>
          <w:i/>
        </w:rPr>
        <w:t>PFA</w:t>
      </w:r>
      <w:r w:rsidRPr="00477474">
        <w:t>,</w:t>
      </w:r>
      <w:r>
        <w:rPr>
          <w:i/>
        </w:rPr>
        <w:t xml:space="preserve"> Svenskt Näringsliv</w:t>
      </w:r>
      <w:r>
        <w:t xml:space="preserve"> och </w:t>
      </w:r>
      <w:r>
        <w:rPr>
          <w:i/>
        </w:rPr>
        <w:t>PRI Pensionsgaranti</w:t>
      </w:r>
      <w:r w:rsidR="002651EB">
        <w:rPr>
          <w:iCs/>
        </w:rPr>
        <w:t>,</w:t>
      </w:r>
      <w:r w:rsidR="00E7712F">
        <w:rPr>
          <w:i/>
        </w:rPr>
        <w:t xml:space="preserve"> </w:t>
      </w:r>
      <w:r w:rsidR="00E7712F">
        <w:rPr>
          <w:iCs/>
        </w:rPr>
        <w:t>att det</w:t>
      </w:r>
      <w:r>
        <w:t xml:space="preserve"> inte har framkommit </w:t>
      </w:r>
      <w:r w:rsidR="00E7712F">
        <w:t>tillräck</w:t>
      </w:r>
      <w:r w:rsidR="005C13A4">
        <w:softHyphen/>
      </w:r>
      <w:r w:rsidR="00E7712F">
        <w:t xml:space="preserve">liga skäl </w:t>
      </w:r>
      <w:r w:rsidR="006621E7">
        <w:t xml:space="preserve">för </w:t>
      </w:r>
      <w:r w:rsidR="00E7712F">
        <w:t xml:space="preserve">att ställa krav på </w:t>
      </w:r>
      <w:r>
        <w:t>periodisk rap</w:t>
      </w:r>
      <w:r>
        <w:softHyphen/>
        <w:t>por</w:t>
      </w:r>
      <w:r w:rsidR="000D6DA7">
        <w:softHyphen/>
      </w:r>
      <w:r>
        <w:t>tering från pen</w:t>
      </w:r>
      <w:r w:rsidR="00E7712F">
        <w:softHyphen/>
      </w:r>
      <w:r>
        <w:t>sions</w:t>
      </w:r>
      <w:r>
        <w:softHyphen/>
        <w:t>stiftel</w:t>
      </w:r>
      <w:r>
        <w:softHyphen/>
        <w:t>sernas sida. Före</w:t>
      </w:r>
      <w:r>
        <w:softHyphen/>
        <w:t>skrifter om sådan rappor</w:t>
      </w:r>
      <w:r w:rsidR="000D6DA7">
        <w:softHyphen/>
      </w:r>
      <w:r>
        <w:t>tering torde därför</w:t>
      </w:r>
      <w:r w:rsidR="00E7712F">
        <w:t>, i motsats till det som anförs i prome</w:t>
      </w:r>
      <w:r w:rsidR="002651EB">
        <w:softHyphen/>
      </w:r>
      <w:r w:rsidR="00E7712F">
        <w:t>morian,</w:t>
      </w:r>
      <w:r>
        <w:t xml:space="preserve"> knappast bli ak</w:t>
      </w:r>
      <w:r>
        <w:softHyphen/>
        <w:t>tu</w:t>
      </w:r>
      <w:r>
        <w:softHyphen/>
        <w:t>ella för pensions</w:t>
      </w:r>
      <w:r>
        <w:softHyphen/>
        <w:t>stiftel</w:t>
      </w:r>
      <w:r w:rsidR="005C13A4">
        <w:softHyphen/>
      </w:r>
      <w:r>
        <w:t>sernas</w:t>
      </w:r>
      <w:r w:rsidR="00FA06E0">
        <w:t xml:space="preserve"> </w:t>
      </w:r>
      <w:r>
        <w:t>del.</w:t>
      </w:r>
    </w:p>
    <w:p w14:paraId="7420820D" w14:textId="3805DA72" w:rsidR="005C68C8" w:rsidRDefault="005C68C8" w:rsidP="005C68C8">
      <w:pPr>
        <w:pStyle w:val="Brdtextmedindrag"/>
      </w:pPr>
      <w:r>
        <w:t>Vidare bör det i</w:t>
      </w:r>
      <w:r w:rsidRPr="004100A9">
        <w:t xml:space="preserve"> tryggandelagen tydligt </w:t>
      </w:r>
      <w:r>
        <w:t>framgå att regeringen får med</w:t>
      </w:r>
      <w:r>
        <w:softHyphen/>
        <w:t>dela föreskrifter om de avgifter som pensionsstiftelser ska betala för att bidra till att täcka kostnaderna för Finansinspektionens verksamhet. En mot</w:t>
      </w:r>
      <w:r>
        <w:softHyphen/>
        <w:t>svarande bestämmelse finns</w:t>
      </w:r>
      <w:r w:rsidR="00F23FDE">
        <w:t xml:space="preserve"> </w:t>
      </w:r>
      <w:r>
        <w:t xml:space="preserve">i lagen om tjänstepensionsföretag (14 kap. 18 § andra stycket). </w:t>
      </w:r>
    </w:p>
    <w:p w14:paraId="1E2A17F3" w14:textId="77777777" w:rsidR="005C68C8" w:rsidRDefault="005C68C8" w:rsidP="005C68C8">
      <w:pPr>
        <w:pStyle w:val="Brdtextmedindrag"/>
      </w:pPr>
      <w:r>
        <w:t>Det bör även införas en upplysnings</w:t>
      </w:r>
      <w:r>
        <w:softHyphen/>
        <w:t>bestämmelse i tryggandelagen om att regeringen eller den myndighet som regeringen bestämmer kan med</w:t>
      </w:r>
      <w:r>
        <w:softHyphen/>
      </w:r>
      <w:r>
        <w:lastRenderedPageBreak/>
        <w:t>dela föreskrifter med stöd av 8 kap. 7 § regerings</w:t>
      </w:r>
      <w:r>
        <w:softHyphen/>
        <w:t>formen om hur upplys</w:t>
      </w:r>
      <w:r>
        <w:softHyphen/>
        <w:t>ningar ska lämnas.</w:t>
      </w:r>
    </w:p>
    <w:p w14:paraId="4FE5760E" w14:textId="77777777" w:rsidR="005C68C8" w:rsidRDefault="005C68C8" w:rsidP="005C68C8">
      <w:pPr>
        <w:pStyle w:val="Rubrik1"/>
      </w:pPr>
      <w:bookmarkStart w:id="64" w:name="_Toc32844398"/>
      <w:bookmarkStart w:id="65" w:name="_Toc36022909"/>
      <w:r>
        <w:t>Vissa ändringar för utländska försäkringsgivare och tjänstepensionsinstitut</w:t>
      </w:r>
      <w:bookmarkEnd w:id="64"/>
      <w:bookmarkEnd w:id="65"/>
    </w:p>
    <w:p w14:paraId="30EEDA71" w14:textId="77777777" w:rsidR="005C68C8" w:rsidRDefault="005C68C8" w:rsidP="005C68C8">
      <w:pPr>
        <w:pStyle w:val="Rubrik2"/>
        <w:spacing w:before="0"/>
      </w:pPr>
      <w:bookmarkStart w:id="66" w:name="_Toc32844399"/>
      <w:bookmarkStart w:id="67" w:name="_Toc36022910"/>
      <w:r>
        <w:t>Särregleringen av EES-försäkringsgivares tjänstepensionsverksamhet</w:t>
      </w:r>
      <w:bookmarkEnd w:id="66"/>
      <w:bookmarkEnd w:id="67"/>
    </w:p>
    <w:p w14:paraId="563EF558" w14:textId="539A1184" w:rsidR="005C68C8" w:rsidRPr="00A76360" w:rsidRDefault="005C68C8" w:rsidP="005C68C8">
      <w:pPr>
        <w:pStyle w:val="Brdtextram"/>
      </w:pPr>
      <w:r w:rsidRPr="00420062">
        <w:rPr>
          <w:b/>
        </w:rPr>
        <w:t>Regeringens förslag:</w:t>
      </w:r>
      <w:r>
        <w:t xml:space="preserve"> </w:t>
      </w:r>
      <w:r w:rsidRPr="00A44CDF">
        <w:t>De särskilda bestämmelser i lagen om ut</w:t>
      </w:r>
      <w:r w:rsidR="007D249F">
        <w:softHyphen/>
      </w:r>
      <w:r w:rsidRPr="00A44CDF">
        <w:t>ländska försäkringsgivares och tjänstepensionsinstituts verksamhet i Sverige som bygger på första tjänstepensionsdirektivet och som Sverige tillämpar på EES-försäkringsgivares tjänstepensionsverksamhet ska ut</w:t>
      </w:r>
      <w:r w:rsidR="007D249F">
        <w:softHyphen/>
      </w:r>
      <w:r w:rsidRPr="00A44CDF">
        <w:t>mönstras.</w:t>
      </w:r>
    </w:p>
    <w:p w14:paraId="48571812" w14:textId="77777777" w:rsidR="005C68C8" w:rsidRPr="00A76360" w:rsidRDefault="005C68C8" w:rsidP="005C68C8">
      <w:pPr>
        <w:pStyle w:val="Brdtextmedindrag"/>
        <w:rPr>
          <w:sz w:val="8"/>
          <w:szCs w:val="8"/>
        </w:rPr>
      </w:pPr>
    </w:p>
    <w:p w14:paraId="504341FB"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3F47130D" w14:textId="77777777" w:rsidR="005C68C8" w:rsidRDefault="005C68C8" w:rsidP="005C68C8">
      <w:pPr>
        <w:pStyle w:val="Brdtextmedindrag"/>
      </w:pPr>
      <w:r>
        <w:rPr>
          <w:b/>
        </w:rPr>
        <w:t xml:space="preserve">Remissinstanserna </w:t>
      </w:r>
      <w:r>
        <w:t>tillstyrker förslaget eller har inget att invända mot det.</w:t>
      </w:r>
    </w:p>
    <w:p w14:paraId="24B29D89" w14:textId="77777777" w:rsidR="005C68C8" w:rsidRDefault="005C68C8" w:rsidP="005C68C8">
      <w:pPr>
        <w:pStyle w:val="Rubrik4utannumrering"/>
      </w:pPr>
      <w:r w:rsidRPr="00A44CDF">
        <w:t xml:space="preserve">Skälen för </w:t>
      </w:r>
      <w:r>
        <w:t>regeringens</w:t>
      </w:r>
      <w:r w:rsidRPr="00A44CDF">
        <w:t xml:space="preserve"> förslag</w:t>
      </w:r>
      <w:r>
        <w:t xml:space="preserve"> </w:t>
      </w:r>
    </w:p>
    <w:p w14:paraId="73525301" w14:textId="77777777" w:rsidR="005C68C8" w:rsidRDefault="005C68C8" w:rsidP="005C68C8">
      <w:pPr>
        <w:pStyle w:val="Rubrik5utannumrering"/>
        <w:spacing w:before="0"/>
      </w:pPr>
      <w:r>
        <w:t xml:space="preserve">Lagen om utländska försäkringsgivares och tjänstepensionsinstituts verksamhet i Sverige </w:t>
      </w:r>
    </w:p>
    <w:p w14:paraId="38473D15" w14:textId="2223DF4A" w:rsidR="005C68C8" w:rsidRDefault="005C68C8" w:rsidP="005C68C8">
      <w:pPr>
        <w:pStyle w:val="Brdtextmedindrag"/>
        <w:ind w:firstLine="0"/>
      </w:pPr>
      <w:r>
        <w:t>Utländska försäkringsgivare får driva verksamhet i Sverige. Bestämmelser om sådan gränsöverskridande verksamhet finns i lagen (1998:293) om ut</w:t>
      </w:r>
      <w:r>
        <w:softHyphen/>
        <w:t>ländska försäkringsgivares och tjänstepensions</w:t>
      </w:r>
      <w:r>
        <w:softHyphen/>
        <w:t>instituts verksamhet i Sve</w:t>
      </w:r>
      <w:r w:rsidR="007D249F">
        <w:softHyphen/>
      </w:r>
      <w:r>
        <w:t xml:space="preserve">rige, förkortad LUFT. I lagen finns det </w:t>
      </w:r>
      <w:proofErr w:type="gramStart"/>
      <w:r>
        <w:t>bl.a.</w:t>
      </w:r>
      <w:proofErr w:type="gramEnd"/>
      <w:r>
        <w:t xml:space="preserve"> bestämmelser om rätt att driva verksamhet i Sverige (2 och 4 kap.), om solvenskrav (5 kap.), till</w:t>
      </w:r>
      <w:r>
        <w:softHyphen/>
        <w:t>syn (3 och 6 kap.), av</w:t>
      </w:r>
      <w:r>
        <w:softHyphen/>
        <w:t>slutan</w:t>
      </w:r>
      <w:r>
        <w:softHyphen/>
        <w:t>de av verksamhet (7 kap.), marknadsföring (8 kap.) och över</w:t>
      </w:r>
      <w:r>
        <w:softHyphen/>
        <w:t xml:space="preserve">låtelse av försäkringsbestånd (9 kap.). </w:t>
      </w:r>
    </w:p>
    <w:p w14:paraId="1FFF21E0" w14:textId="307E6508" w:rsidR="005C68C8" w:rsidRDefault="005C68C8" w:rsidP="005C68C8">
      <w:pPr>
        <w:pStyle w:val="Brdtextmedindrag"/>
      </w:pPr>
      <w:r>
        <w:t>I lagen om utländska försäkringsgivares och tjänstepensions</w:t>
      </w:r>
      <w:r>
        <w:softHyphen/>
        <w:t>instituts verk</w:t>
      </w:r>
      <w:r>
        <w:softHyphen/>
        <w:t>samhet i Sverige delas utländska försäkringsgivare upp i dels EES-försäkringsgivare, dels försäkringsgivare från tredjeland och delvis gäller olika bestämmelser för dessa institut. Med EES-försäkrings</w:t>
      </w:r>
      <w:r>
        <w:softHyphen/>
        <w:t>givare avses en ut</w:t>
      </w:r>
      <w:r>
        <w:softHyphen/>
        <w:t xml:space="preserve">ländsk försäkringsgivare vars hemland hör till </w:t>
      </w:r>
      <w:proofErr w:type="gramStart"/>
      <w:r>
        <w:t>Europeiska</w:t>
      </w:r>
      <w:proofErr w:type="gramEnd"/>
      <w:r>
        <w:t xml:space="preserve"> ekonomiska samarbetsområdet (EES) och vars verksamhet inom EES står under finan</w:t>
      </w:r>
      <w:r>
        <w:softHyphen/>
        <w:t xml:space="preserve">siell tillsyn endast av den behöriga myndigheten i hemlandet (1 kap. 5 § första stycket 1). En försäkringsgivare från tredjeland är annan utländsk försäkringsgivare än EES-försäkringsgivare som enligt sitt hemlands lag är en juridisk person (1 kap. 5 § första stycket 2). </w:t>
      </w:r>
    </w:p>
    <w:p w14:paraId="19C360A6" w14:textId="1D518278" w:rsidR="005C68C8" w:rsidRDefault="005C68C8" w:rsidP="005C68C8">
      <w:pPr>
        <w:pStyle w:val="Brdtextmedindrag"/>
      </w:pPr>
      <w:r>
        <w:t>För EES-försäkringsgivare bygger regleringen i lagen om utländska för</w:t>
      </w:r>
      <w:r>
        <w:softHyphen/>
        <w:t>säkringsgivares och tjänstepensions</w:t>
      </w:r>
      <w:r>
        <w:softHyphen/>
        <w:t>instituts verksamhet i Sverige till stör</w:t>
      </w:r>
      <w:r>
        <w:softHyphen/>
        <w:t>sta delen på Solvens II-direktivets bestämmelser om det som ska gälla om ett försäkrings</w:t>
      </w:r>
      <w:r>
        <w:softHyphen/>
        <w:t>företag har för avsikt att driva verksamhet utomlands, dvs. i en annan medlemsstat än den där företaget är registrerat. I lagen finns det äv</w:t>
      </w:r>
      <w:r>
        <w:softHyphen/>
        <w:t>en vissa särskilda bestämmelser om EES-försäkrings</w:t>
      </w:r>
      <w:r>
        <w:softHyphen/>
        <w:t>givares tjänste</w:t>
      </w:r>
      <w:r>
        <w:softHyphen/>
      </w:r>
      <w:r>
        <w:lastRenderedPageBreak/>
        <w:t>pensions</w:t>
      </w:r>
      <w:r>
        <w:softHyphen/>
        <w:t>verksamhet. Dessa bestämmelser har sin grund i första tjänste</w:t>
      </w:r>
      <w:r>
        <w:softHyphen/>
        <w:t>pensions</w:t>
      </w:r>
      <w:r>
        <w:softHyphen/>
        <w:t xml:space="preserve">direktivet och utgör i huvudsak tillägg till det som generellt gäller för EES-försäkringsgivare. Denna särskilda reglering omfattar </w:t>
      </w:r>
      <w:proofErr w:type="gramStart"/>
      <w:r>
        <w:t>bl.a.</w:t>
      </w:r>
      <w:proofErr w:type="gramEnd"/>
      <w:r>
        <w:t xml:space="preserve"> be</w:t>
      </w:r>
      <w:r>
        <w:softHyphen/>
        <w:t>stäm</w:t>
      </w:r>
      <w:r>
        <w:softHyphen/>
        <w:t>melser om när verksamheten får inledas (2 kap. 1 §), om skyldig</w:t>
      </w:r>
      <w:r>
        <w:softHyphen/>
        <w:t>heten att lämna en underrättelse om sekundäretablering eller gräns</w:t>
      </w:r>
      <w:r>
        <w:softHyphen/>
        <w:t>över</w:t>
      </w:r>
      <w:r>
        <w:softHyphen/>
        <w:t>skridande verksamhet (2 kap. 2 och 3 §§), om Finans</w:t>
      </w:r>
      <w:r>
        <w:softHyphen/>
        <w:t>inspektionens roll som behörig myndighet i värdlandet (3 kap. 2 och 6 §§) och om viss information till enskilda (8 kap. 1 a §).</w:t>
      </w:r>
    </w:p>
    <w:p w14:paraId="775F84B6" w14:textId="42F97866" w:rsidR="005C68C8" w:rsidRDefault="005C68C8" w:rsidP="005C68C8">
      <w:pPr>
        <w:pStyle w:val="Rubrik5utannumrering"/>
      </w:pPr>
      <w:r>
        <w:t>EES-försäkringsgivares tjänstepensionsverksamhet</w:t>
      </w:r>
    </w:p>
    <w:p w14:paraId="2673341A" w14:textId="48EE9D06" w:rsidR="005C68C8" w:rsidRPr="00BB26E3" w:rsidRDefault="005C68C8" w:rsidP="005C68C8">
      <w:pPr>
        <w:pStyle w:val="Brdtextmedindrag"/>
        <w:ind w:firstLine="0"/>
      </w:pPr>
      <w:r>
        <w:t>Som anges ovan finns det i lagen om utländska försäkringsgivares och tjänste</w:t>
      </w:r>
      <w:r w:rsidR="003A1F75">
        <w:softHyphen/>
      </w:r>
      <w:r>
        <w:t>pensions</w:t>
      </w:r>
      <w:r>
        <w:softHyphen/>
        <w:t>instituts verksamhet i Sverige särskilda bestämmelser för EES-försäkrings</w:t>
      </w:r>
      <w:r>
        <w:softHyphen/>
        <w:t>givare som meddelar tjänstepensionsförsäkringar. Dessa be</w:t>
      </w:r>
      <w:r>
        <w:softHyphen/>
        <w:t>stäm</w:t>
      </w:r>
      <w:r>
        <w:softHyphen/>
        <w:t>melser infördes i samband med genomförandet av första tjänste</w:t>
      </w:r>
      <w:r>
        <w:softHyphen/>
        <w:t>pensions</w:t>
      </w:r>
      <w:r>
        <w:softHyphen/>
        <w:t>direktivet. I det sammanhanget infördes det också mot</w:t>
      </w:r>
      <w:r>
        <w:softHyphen/>
        <w:t>svarande bestämmelser i försäkrings</w:t>
      </w:r>
      <w:r>
        <w:softHyphen/>
        <w:t>rörelse</w:t>
      </w:r>
      <w:r>
        <w:softHyphen/>
        <w:t>lagen för svenska försäkrings</w:t>
      </w:r>
      <w:r>
        <w:softHyphen/>
        <w:t>bolag för de</w:t>
      </w:r>
      <w:r>
        <w:softHyphen/>
        <w:t>ras verksamhet avseende tjänstepension i andra EES-länder (prop. 2004/05:165 s. 187–195). Den samlade regleringen som in</w:t>
      </w:r>
      <w:r>
        <w:softHyphen/>
        <w:t>fördes när för</w:t>
      </w:r>
      <w:r>
        <w:softHyphen/>
        <w:t>sta tjänstepensionsdirektivet genomfördes, både den som nu gäller för EES-försäkringsgivare och den som tidigare gällde för svenska för</w:t>
      </w:r>
      <w:r>
        <w:softHyphen/>
        <w:t>säk</w:t>
      </w:r>
      <w:r>
        <w:softHyphen/>
        <w:t>rings</w:t>
      </w:r>
      <w:r>
        <w:softHyphen/>
        <w:t>företag, bör ses mot bakgrund av den möjlighet som fanns i det direk</w:t>
      </w:r>
      <w:r>
        <w:softHyphen/>
        <w:t>tivet för medlemsstaterna att tillämpa vissa av reglerna i direktivet på tjänste</w:t>
      </w:r>
      <w:r>
        <w:softHyphen/>
        <w:t>pensions</w:t>
      </w:r>
      <w:r>
        <w:softHyphen/>
        <w:t>verksamheten hos livförsäkringsföretag (artikel 4). För för</w:t>
      </w:r>
      <w:r>
        <w:softHyphen/>
        <w:t>säkrings</w:t>
      </w:r>
      <w:r>
        <w:softHyphen/>
        <w:t>företag, dvs. svenska företag, fanns det tidigare flera särskilda be</w:t>
      </w:r>
      <w:r>
        <w:softHyphen/>
        <w:t>stämmelser i försäkringsrörelselagen om livförsäkrings</w:t>
      </w:r>
      <w:r>
        <w:softHyphen/>
        <w:t>företagens tjänste</w:t>
      </w:r>
      <w:r>
        <w:softHyphen/>
        <w:t xml:space="preserve">pensionsverksamhet. </w:t>
      </w:r>
      <w:r w:rsidRPr="00BB26E3">
        <w:t xml:space="preserve">Dessa bestämmelser innebar </w:t>
      </w:r>
      <w:proofErr w:type="gramStart"/>
      <w:r w:rsidRPr="00BB26E3">
        <w:t>bl.a.</w:t>
      </w:r>
      <w:proofErr w:type="gramEnd"/>
      <w:r w:rsidRPr="00BB26E3">
        <w:t xml:space="preserve"> att alla till</w:t>
      </w:r>
      <w:r>
        <w:softHyphen/>
      </w:r>
      <w:r w:rsidRPr="00BB26E3">
        <w:t>gångar och skulder som hänförde sig till den del av liv</w:t>
      </w:r>
      <w:r w:rsidRPr="00BB26E3">
        <w:softHyphen/>
        <w:t>försäkrings</w:t>
      </w:r>
      <w:r w:rsidRPr="00BB26E3">
        <w:softHyphen/>
        <w:t>företagets verk</w:t>
      </w:r>
      <w:r>
        <w:softHyphen/>
      </w:r>
      <w:r w:rsidRPr="00BB26E3">
        <w:t>samhet som avsåg tjänste</w:t>
      </w:r>
      <w:r w:rsidRPr="00BB26E3">
        <w:softHyphen/>
        <w:t>pensions</w:t>
      </w:r>
      <w:r w:rsidRPr="00BB26E3">
        <w:softHyphen/>
        <w:t>försäkring skulle hållas fullständigt åt</w:t>
      </w:r>
      <w:r>
        <w:softHyphen/>
      </w:r>
      <w:r w:rsidRPr="00BB26E3">
        <w:t>skilda från livförsäkrings</w:t>
      </w:r>
      <w:r w:rsidRPr="00BB26E3">
        <w:softHyphen/>
        <w:t>företagets övriga verksamhet (</w:t>
      </w:r>
      <w:r>
        <w:t xml:space="preserve">samma </w:t>
      </w:r>
      <w:r w:rsidRPr="00BB26E3">
        <w:t>prop. s. 126 och 130–134). Särskilda bestämmelser, som hade sin grund i första tjänstepensions</w:t>
      </w:r>
      <w:r w:rsidRPr="00BB26E3">
        <w:softHyphen/>
        <w:t>direktivet, skulle då tillämpas på den verk</w:t>
      </w:r>
      <w:r>
        <w:softHyphen/>
      </w:r>
      <w:r w:rsidRPr="00BB26E3">
        <w:t xml:space="preserve">samheten. För den verksamhet som inte avsåg tjänstepension, skulle </w:t>
      </w:r>
      <w:r>
        <w:t>de allmänna bestäm</w:t>
      </w:r>
      <w:r>
        <w:softHyphen/>
        <w:t xml:space="preserve">melserna i </w:t>
      </w:r>
      <w:r w:rsidRPr="00BB26E3">
        <w:t>försäkrings</w:t>
      </w:r>
      <w:r w:rsidRPr="00BB26E3">
        <w:softHyphen/>
        <w:t>rörelse</w:t>
      </w:r>
      <w:r w:rsidRPr="00BB26E3">
        <w:softHyphen/>
        <w:t>lagen tillämpas.</w:t>
      </w:r>
    </w:p>
    <w:p w14:paraId="2CA29832" w14:textId="7B070F3A" w:rsidR="005C68C8" w:rsidRPr="00E835A2" w:rsidRDefault="005C68C8" w:rsidP="00932E4D">
      <w:pPr>
        <w:pStyle w:val="Brdtextmedindrag"/>
      </w:pPr>
      <w:r w:rsidRPr="006C324D">
        <w:t>Vid genomförandet av Solvens II-direktivet valde Sverige att inte längre an</w:t>
      </w:r>
      <w:r w:rsidRPr="006C324D">
        <w:softHyphen/>
        <w:t>vända den möjlighet som första tjänstepensionsdi</w:t>
      </w:r>
      <w:r w:rsidRPr="00E835A2">
        <w:t>rektivet gav att tilläm</w:t>
      </w:r>
      <w:r w:rsidR="006E4B54" w:rsidRPr="00E835A2">
        <w:softHyphen/>
      </w:r>
      <w:r w:rsidRPr="00E835A2">
        <w:t>pa bestämmelserna i första tjänstepensionsdirektivet på liv</w:t>
      </w:r>
      <w:r w:rsidRPr="00E835A2">
        <w:softHyphen/>
        <w:t>för</w:t>
      </w:r>
      <w:r w:rsidRPr="00E835A2">
        <w:softHyphen/>
        <w:t>säk</w:t>
      </w:r>
      <w:r w:rsidRPr="00E835A2">
        <w:softHyphen/>
        <w:t>rings</w:t>
      </w:r>
      <w:r w:rsidRPr="00E835A2">
        <w:softHyphen/>
        <w:t>företagens tjänstepensionsverksamhet (prop. 2015/16:9 s. 201 f.). Sär</w:t>
      </w:r>
      <w:r w:rsidR="006E4B54" w:rsidRPr="00E835A2">
        <w:softHyphen/>
      </w:r>
      <w:r w:rsidRPr="00E835A2">
        <w:t>reg</w:t>
      </w:r>
      <w:r w:rsidR="006E4B54" w:rsidRPr="00E835A2">
        <w:softHyphen/>
      </w:r>
      <w:r w:rsidRPr="009C5A81">
        <w:t>leringen i försäkringsrörelselagen för den verksamheten upphävdes där</w:t>
      </w:r>
      <w:r w:rsidRPr="009C5A81">
        <w:softHyphen/>
        <w:t>för. Det lämnades ingen särskild motivering till varför mot</w:t>
      </w:r>
      <w:r w:rsidRPr="009C5A81">
        <w:softHyphen/>
        <w:t>svarande sär</w:t>
      </w:r>
      <w:r w:rsidRPr="009C5A81">
        <w:softHyphen/>
        <w:t>regle</w:t>
      </w:r>
      <w:r w:rsidR="00E835A2">
        <w:softHyphen/>
      </w:r>
      <w:r w:rsidRPr="00E835A2">
        <w:t>ring för tjänstepensions</w:t>
      </w:r>
      <w:r w:rsidRPr="00E835A2">
        <w:softHyphen/>
        <w:t>verksamhet i lagen om utländska för</w:t>
      </w:r>
      <w:r w:rsidRPr="00E835A2">
        <w:softHyphen/>
        <w:t>säk</w:t>
      </w:r>
      <w:r w:rsidRPr="00E835A2">
        <w:softHyphen/>
        <w:t>rings</w:t>
      </w:r>
      <w:r w:rsidR="00E835A2">
        <w:softHyphen/>
      </w:r>
      <w:r w:rsidRPr="00E835A2">
        <w:t>givares och tjänstepensions</w:t>
      </w:r>
      <w:r w:rsidRPr="00E835A2">
        <w:softHyphen/>
        <w:t>instituts verksamhet i Sverige behölls.</w:t>
      </w:r>
    </w:p>
    <w:p w14:paraId="74B58C54" w14:textId="735779B1" w:rsidR="005C68C8" w:rsidRDefault="005C68C8" w:rsidP="005C68C8">
      <w:pPr>
        <w:pStyle w:val="Brdtextmedindrag"/>
      </w:pPr>
      <w:r>
        <w:t>I andra tjänstepensionsdirektivet har medlemsstaterna, på motsvarande sätt som i första tjänstepensionsdirektivet, en möjlighet att tillämpa det direk</w:t>
      </w:r>
      <w:r>
        <w:softHyphen/>
        <w:t>tivets bestämmelser på livförsäkringsföretagens tjänstepensions</w:t>
      </w:r>
      <w:r>
        <w:softHyphen/>
        <w:t>verk</w:t>
      </w:r>
      <w:r>
        <w:softHyphen/>
        <w:t>sam</w:t>
      </w:r>
      <w:r>
        <w:softHyphen/>
        <w:t>het (artikel 4). I samband med genomförandet av andra tjänste</w:t>
      </w:r>
      <w:r>
        <w:softHyphen/>
        <w:t>pensions</w:t>
      </w:r>
      <w:r>
        <w:softHyphen/>
        <w:t xml:space="preserve">direktivet uttalades att Sverige inte bör utnyttja möjligheten att tillämpa delar av </w:t>
      </w:r>
      <w:r w:rsidR="009C5A81">
        <w:t>det</w:t>
      </w:r>
      <w:r>
        <w:t xml:space="preserve"> direktivet på livförsäkrings</w:t>
      </w:r>
      <w:r>
        <w:softHyphen/>
        <w:t>före</w:t>
      </w:r>
      <w:r>
        <w:softHyphen/>
        <w:t>tagens tjänste</w:t>
      </w:r>
      <w:r w:rsidR="009C5A81">
        <w:softHyphen/>
      </w:r>
      <w:r>
        <w:t xml:space="preserve">pensionsverksamhet (prop. 2018/19:158 s. 188 och 193 f.). </w:t>
      </w:r>
    </w:p>
    <w:p w14:paraId="73D56E5F" w14:textId="290E2D9F" w:rsidR="005C68C8" w:rsidRDefault="005C68C8" w:rsidP="009829E4">
      <w:pPr>
        <w:pStyle w:val="Brdtextmedindrag"/>
      </w:pPr>
      <w:r w:rsidRPr="00FB453A">
        <w:rPr>
          <w:i/>
          <w:iCs/>
        </w:rPr>
        <w:t>Finansinspektionen</w:t>
      </w:r>
      <w:r w:rsidRPr="003F2305">
        <w:t xml:space="preserve"> </w:t>
      </w:r>
      <w:r>
        <w:t>framförde</w:t>
      </w:r>
      <w:r w:rsidRPr="003F2305">
        <w:t xml:space="preserve"> i sitt remissvar till promemorian En ny reg</w:t>
      </w:r>
      <w:r>
        <w:softHyphen/>
      </w:r>
      <w:r w:rsidRPr="003F2305">
        <w:t xml:space="preserve">lering för tjänstepensionsföretag (Fi2018/02661/FPM) att myndigheten </w:t>
      </w:r>
      <w:r>
        <w:lastRenderedPageBreak/>
        <w:t>stäl</w:t>
      </w:r>
      <w:r>
        <w:softHyphen/>
        <w:t xml:space="preserve">ler sig frågande till om samtliga EES-försäkringsgivare som meddelar </w:t>
      </w:r>
      <w:r w:rsidRPr="00BB26E3">
        <w:t xml:space="preserve">tjänstepensionsförsäkring ska omfattas av bestämmelser i svensk rätt som genomför andra tjänstepensionsdirektivet i stället för av de bestämmelser som genomför Solvens II-direktivet, dvs. </w:t>
      </w:r>
      <w:r>
        <w:t>oavsett om EES-försäkrings</w:t>
      </w:r>
      <w:r>
        <w:softHyphen/>
        <w:t>givaren i sitt hemland omfattas av bestämmelser som genomför andra tjänste</w:t>
      </w:r>
      <w:r>
        <w:softHyphen/>
        <w:t>pensionsdirektivet eller enbart bestämmelser som genomför Solvens II-direktivet (Fi dnr 18-12577). Som Finansinspektionen antyder är de bestämmelser i lagen om utländska försäkringsgivares och tjänste</w:t>
      </w:r>
      <w:r>
        <w:softHyphen/>
        <w:t>pensions</w:t>
      </w:r>
      <w:r>
        <w:softHyphen/>
        <w:t>instituts verksamhet i Sverige som har sin grund i första tjänste</w:t>
      </w:r>
      <w:r>
        <w:softHyphen/>
        <w:t>pensions</w:t>
      </w:r>
      <w:r>
        <w:softHyphen/>
        <w:t>direktivet inte ändamålsenliga för EES-försäkringsgivare som inte om</w:t>
      </w:r>
      <w:r>
        <w:softHyphen/>
        <w:t>fattas av bestämmelser som genomför andra tjänstepensions</w:t>
      </w:r>
      <w:r>
        <w:softHyphen/>
        <w:t>direk</w:t>
      </w:r>
      <w:r>
        <w:softHyphen/>
        <w:t>tivet i sitt hemland. Detta gäller i synnerhet bestämmelserna om för</w:t>
      </w:r>
      <w:r>
        <w:softHyphen/>
        <w:t>faran</w:t>
      </w:r>
      <w:r w:rsidR="00422A13">
        <w:softHyphen/>
      </w:r>
      <w:r>
        <w:t>det vid gräns</w:t>
      </w:r>
      <w:r>
        <w:softHyphen/>
        <w:t xml:space="preserve">överskridande verksamhet, </w:t>
      </w:r>
      <w:proofErr w:type="gramStart"/>
      <w:r>
        <w:t>t.ex.</w:t>
      </w:r>
      <w:proofErr w:type="gramEnd"/>
      <w:r>
        <w:t xml:space="preserve"> skyldigheten att lämna en under</w:t>
      </w:r>
      <w:r>
        <w:softHyphen/>
        <w:t>rättelse med visst innehåll till den behöriga myndigheten i hem</w:t>
      </w:r>
      <w:r>
        <w:softHyphen/>
        <w:t>landet och om när verksamheten får inledas. Detta talar starkt för att sär</w:t>
      </w:r>
      <w:r>
        <w:softHyphen/>
        <w:t>regle</w:t>
      </w:r>
      <w:r w:rsidR="00422A13">
        <w:softHyphen/>
      </w:r>
      <w:r>
        <w:t>ringen för EES-försäkringsgivare som meddelar tjänstepensions</w:t>
      </w:r>
      <w:r>
        <w:softHyphen/>
        <w:t>försäk</w:t>
      </w:r>
      <w:r w:rsidR="00422A13">
        <w:softHyphen/>
      </w:r>
      <w:r>
        <w:t>ringar bör upphävas eller ges ett annat tillämpnings</w:t>
      </w:r>
      <w:r>
        <w:softHyphen/>
        <w:t xml:space="preserve">område. Även </w:t>
      </w:r>
      <w:r w:rsidRPr="00780F5A">
        <w:rPr>
          <w:i/>
        </w:rPr>
        <w:t>Svensk Försäkring</w:t>
      </w:r>
      <w:r>
        <w:t xml:space="preserve"> berörde särregleringen i sitt remissvar till samma </w:t>
      </w:r>
      <w:r w:rsidRPr="003F2305">
        <w:t>pro</w:t>
      </w:r>
      <w:r>
        <w:softHyphen/>
      </w:r>
      <w:r w:rsidRPr="003F2305">
        <w:t xml:space="preserve">memoria </w:t>
      </w:r>
      <w:r>
        <w:t>och an</w:t>
      </w:r>
      <w:r>
        <w:softHyphen/>
        <w:t>förde att föreningen ställer sig frågande till var</w:t>
      </w:r>
      <w:r>
        <w:softHyphen/>
        <w:t>för EES-försäkrings</w:t>
      </w:r>
      <w:r>
        <w:softHyphen/>
        <w:t>givares gräns</w:t>
      </w:r>
      <w:r>
        <w:softHyphen/>
        <w:t>överskridande verksamhet med tjänste</w:t>
      </w:r>
      <w:r>
        <w:softHyphen/>
        <w:t>pensioner över huvud taget regleras på annat sätt än deras övriga verksamhet.</w:t>
      </w:r>
    </w:p>
    <w:p w14:paraId="5DF81617" w14:textId="6E7724AF" w:rsidR="005C68C8" w:rsidRDefault="005C68C8" w:rsidP="005C68C8">
      <w:pPr>
        <w:pStyle w:val="Brdtextmedindrag"/>
      </w:pPr>
      <w:r>
        <w:t>Ovan nämnda valmöjlighet i såväl första som andra tjänste</w:t>
      </w:r>
      <w:r>
        <w:softHyphen/>
        <w:t>pensions</w:t>
      </w:r>
      <w:r>
        <w:softHyphen/>
        <w:t>direktivet är formulerad som en möjlighet för hemmedlemsstaten att välja att tillämpa vissa bestämmelser i direktivet på tjänstepensions</w:t>
      </w:r>
      <w:r>
        <w:softHyphen/>
        <w:t>verksam</w:t>
      </w:r>
      <w:r>
        <w:softHyphen/>
        <w:t>heten hos liv</w:t>
      </w:r>
      <w:r>
        <w:softHyphen/>
        <w:t xml:space="preserve">försäkringsföretag (se </w:t>
      </w:r>
      <w:r w:rsidRPr="00886013">
        <w:t>artikel</w:t>
      </w:r>
      <w:r>
        <w:t> </w:t>
      </w:r>
      <w:r w:rsidRPr="00886013">
        <w:t>4</w:t>
      </w:r>
      <w:r>
        <w:t xml:space="preserve"> första stycket </w:t>
      </w:r>
      <w:r w:rsidR="00670FF4">
        <w:t xml:space="preserve">i </w:t>
      </w:r>
      <w:r>
        <w:t>andra tjänste</w:t>
      </w:r>
      <w:r>
        <w:softHyphen/>
        <w:t>pensions</w:t>
      </w:r>
      <w:r>
        <w:softHyphen/>
        <w:t>direktivet). I sådana fall, och bara när det gäller tjänste</w:t>
      </w:r>
      <w:r>
        <w:softHyphen/>
        <w:t>pensions</w:t>
      </w:r>
      <w:r>
        <w:softHyphen/>
        <w:t>verk</w:t>
      </w:r>
      <w:r>
        <w:softHyphen/>
        <w:t>samheten, ska livförsäkringsföretag inte omfattas av vissa särskilt an</w:t>
      </w:r>
      <w:r>
        <w:softHyphen/>
        <w:t xml:space="preserve">givna bestämmelser i Solvens II-direktivet (artikel 4 andra stycket </w:t>
      </w:r>
      <w:r w:rsidR="004B3E56">
        <w:t xml:space="preserve">i </w:t>
      </w:r>
      <w:r>
        <w:t>andra tjänste</w:t>
      </w:r>
      <w:r>
        <w:softHyphen/>
        <w:t>pensions</w:t>
      </w:r>
      <w:r>
        <w:softHyphen/>
        <w:t>direktivet). Eftersom Sverige har valt att inte använda sig av valmöjligheten i andra tjänste</w:t>
      </w:r>
      <w:r>
        <w:softHyphen/>
        <w:t>pensionsdirektivet kan det inte heller fin</w:t>
      </w:r>
      <w:r>
        <w:softHyphen/>
        <w:t>nas någon skyldighet att, som värdland, ha särskilda bestäm</w:t>
      </w:r>
      <w:r>
        <w:softHyphen/>
        <w:t>melser för EES-försäk</w:t>
      </w:r>
      <w:r>
        <w:softHyphen/>
        <w:t>ringsgivare som driver tjänstepensionsverksamhet.</w:t>
      </w:r>
    </w:p>
    <w:p w14:paraId="117459A2" w14:textId="5386ED71" w:rsidR="005C68C8" w:rsidRDefault="005C68C8" w:rsidP="005C68C8">
      <w:pPr>
        <w:pStyle w:val="Brdtextmedindrag"/>
      </w:pPr>
      <w:r>
        <w:t xml:space="preserve">Det </w:t>
      </w:r>
      <w:r w:rsidRPr="00BB26E3">
        <w:t xml:space="preserve">kan även </w:t>
      </w:r>
      <w:r>
        <w:t>ifrågasättas om det i svensk rätt bör ställas andra krav på EES-försäkringsgivare än de krav som ställs på de svenska försäkrings</w:t>
      </w:r>
      <w:r>
        <w:softHyphen/>
        <w:t>företag som endast följer försäkringsrörelselagen. Som anges ovan in</w:t>
      </w:r>
      <w:r>
        <w:softHyphen/>
        <w:t>för</w:t>
      </w:r>
      <w:r>
        <w:softHyphen/>
        <w:t>des det vid genomförandet av första tjänstepensionsdirektivet särskilda be</w:t>
      </w:r>
      <w:r>
        <w:softHyphen/>
        <w:t>stäm</w:t>
      </w:r>
      <w:r>
        <w:softHyphen/>
        <w:t>melser för tjänstepensionsverksamhet vid gräns</w:t>
      </w:r>
      <w:r>
        <w:softHyphen/>
        <w:t>överskridande verk</w:t>
      </w:r>
      <w:r>
        <w:softHyphen/>
        <w:t>samhet dels i försäkringsrörelselagen för försäkringsföretag, dels i lagen om utländska försäkringsgivares och tjänstepensions</w:t>
      </w:r>
      <w:r>
        <w:softHyphen/>
        <w:t>instituts verk</w:t>
      </w:r>
      <w:r>
        <w:softHyphen/>
        <w:t>samhet i Sverige för EES-försäkringsgivare. Bestämmelserna i försäk</w:t>
      </w:r>
      <w:r>
        <w:softHyphen/>
        <w:t>rings</w:t>
      </w:r>
      <w:r>
        <w:softHyphen/>
        <w:t>rörelse</w:t>
      </w:r>
      <w:r>
        <w:softHyphen/>
        <w:t>lagen har nu utmönstrats.</w:t>
      </w:r>
    </w:p>
    <w:p w14:paraId="379F5732" w14:textId="6493D1C4" w:rsidR="005C68C8" w:rsidRDefault="005C68C8" w:rsidP="005C68C8">
      <w:pPr>
        <w:pStyle w:val="Brdtextmedindrag"/>
      </w:pPr>
      <w:r>
        <w:t>Till detta kommer att Solvens II-direktivet får anses ge ett fullgott skydd för verk</w:t>
      </w:r>
      <w:r>
        <w:softHyphen/>
        <w:t>samhet som drivs av såväl EES-försäkringsgivare som försäk</w:t>
      </w:r>
      <w:r>
        <w:softHyphen/>
        <w:t>rings</w:t>
      </w:r>
      <w:r>
        <w:softHyphen/>
        <w:t>företag som följer försäkrings</w:t>
      </w:r>
      <w:r>
        <w:softHyphen/>
        <w:t>rörelselagen. Utöver högt ställda kapital</w:t>
      </w:r>
      <w:r>
        <w:softHyphen/>
        <w:t>krav och andra skydds</w:t>
      </w:r>
      <w:r>
        <w:softHyphen/>
        <w:t>bestämmelser omfattar Solvens II-direktivet en heltäckande reglering av frågor som rör gränsöverskridande verk</w:t>
      </w:r>
      <w:r>
        <w:softHyphen/>
        <w:t>sam</w:t>
      </w:r>
      <w:r>
        <w:softHyphen/>
        <w:t>het. Dessutom är Solvens II-direktivet, till skillnad från andra tjänste</w:t>
      </w:r>
      <w:r>
        <w:softHyphen/>
        <w:t>pensions</w:t>
      </w:r>
      <w:r>
        <w:softHyphen/>
        <w:t xml:space="preserve">direktivet, i huvudsak ett fullharmoniseringsdirektiv. </w:t>
      </w:r>
    </w:p>
    <w:p w14:paraId="76E0ED9B" w14:textId="3BC58711" w:rsidR="005C68C8" w:rsidRDefault="005C68C8" w:rsidP="007874EF">
      <w:pPr>
        <w:pStyle w:val="Brdtextmedindrag"/>
      </w:pPr>
      <w:r>
        <w:t>Om särregleringen för EES-försäkringsgivares tjänstepensions</w:t>
      </w:r>
      <w:r>
        <w:softHyphen/>
        <w:t>verk</w:t>
      </w:r>
      <w:r>
        <w:softHyphen/>
        <w:t>samhet utmönstras kommer svensk rätt inte att innehålla några särskilda be</w:t>
      </w:r>
      <w:r>
        <w:softHyphen/>
        <w:t>stämmelser som bygger på andra tjänstepensionsdirektivet, eller</w:t>
      </w:r>
      <w:r w:rsidR="00EB3D19">
        <w:t xml:space="preserve">, </w:t>
      </w:r>
      <w:r>
        <w:t xml:space="preserve">som </w:t>
      </w:r>
      <w:r>
        <w:lastRenderedPageBreak/>
        <w:t>nu är fallet</w:t>
      </w:r>
      <w:r w:rsidR="00EB3D19">
        <w:t>,</w:t>
      </w:r>
      <w:r>
        <w:t xml:space="preserve"> första tjänstepensionsdirektivet, om informations</w:t>
      </w:r>
      <w:r w:rsidR="007B15A9">
        <w:t>ut</w:t>
      </w:r>
      <w:r>
        <w:t>byte mellan Finansinspektionen och andra behöriga myndig</w:t>
      </w:r>
      <w:r w:rsidR="000318BF">
        <w:softHyphen/>
      </w:r>
      <w:r>
        <w:t>heter i länder som an</w:t>
      </w:r>
      <w:r>
        <w:softHyphen/>
        <w:t>vänder sig av möjligheten att tillämpa vissa artiklar andra tjänste</w:t>
      </w:r>
      <w:r>
        <w:softHyphen/>
        <w:t>pensions</w:t>
      </w:r>
      <w:r>
        <w:softHyphen/>
        <w:t>direktivet på sådana försäkringsgivares tjänste</w:t>
      </w:r>
      <w:r w:rsidR="000318BF">
        <w:softHyphen/>
      </w:r>
      <w:r>
        <w:t>pensions</w:t>
      </w:r>
      <w:r>
        <w:softHyphen/>
        <w:t>verk</w:t>
      </w:r>
      <w:r>
        <w:softHyphen/>
        <w:t>samhet. EES-försäkringsgivare kommer dock fortsatt att omfattas av bestämmelser som föl</w:t>
      </w:r>
      <w:r>
        <w:softHyphen/>
        <w:t>jer av Solvens II-direktivet. För det fall ett informationsutbyte inte kan han</w:t>
      </w:r>
      <w:r>
        <w:softHyphen/>
        <w:t>teras inom Solvens II-regelverkets bestämmelser om samarbete mellan be</w:t>
      </w:r>
      <w:r>
        <w:softHyphen/>
        <w:t>höriga myndigheter, bör sådana frågor kunna hanteras genom samarbete och överenskommelser mellan de enskilda behöriga myndigheterna. Ett sådant informationsutbyte för</w:t>
      </w:r>
      <w:r>
        <w:softHyphen/>
        <w:t>utsätter inte att det i svensk rätt finns sär</w:t>
      </w:r>
      <w:r>
        <w:softHyphen/>
        <w:t>skilda bestämmelser som genomför andra tjänstepensionsdirektivet i fråga om EES-försäkringsgivares tjänste</w:t>
      </w:r>
      <w:r>
        <w:softHyphen/>
        <w:t>pensionsverksamhet. I samman</w:t>
      </w:r>
      <w:r>
        <w:softHyphen/>
        <w:t xml:space="preserve">hanget kan det nämnas att, vilket </w:t>
      </w:r>
      <w:r w:rsidRPr="00FB453A">
        <w:rPr>
          <w:i/>
          <w:iCs/>
        </w:rPr>
        <w:t>Svensk Försäkring</w:t>
      </w:r>
      <w:r>
        <w:t xml:space="preserve"> även poängterade, det är få länder som använder sig av möjligheten att tillämpa andra tjänste</w:t>
      </w:r>
      <w:r>
        <w:softHyphen/>
        <w:t>pensions</w:t>
      </w:r>
      <w:r>
        <w:softHyphen/>
        <w:t>direktivet på EES-för</w:t>
      </w:r>
      <w:r>
        <w:softHyphen/>
        <w:t>säkringsgivarnas tjänstepensions</w:t>
      </w:r>
      <w:r>
        <w:softHyphen/>
        <w:t>verksamhet.</w:t>
      </w:r>
    </w:p>
    <w:p w14:paraId="2E084859" w14:textId="7DE46D6A" w:rsidR="005C68C8" w:rsidRDefault="005C68C8" w:rsidP="005C68C8">
      <w:pPr>
        <w:pStyle w:val="Brdtextmedindrag"/>
      </w:pPr>
      <w:r>
        <w:t>Mot bakgrund av att Sverige inte längre använder sig av den möjlighet som andra tjänstepensionsdirektivet ger att tillämpa vissa artiklar i det direk</w:t>
      </w:r>
      <w:r>
        <w:softHyphen/>
        <w:t>tivet på livförsäkringsföretagens tjänstepensionsverksamhet, bör de sär</w:t>
      </w:r>
      <w:r>
        <w:softHyphen/>
        <w:t>skilda bestämmelserna om sådan verksamhet hos EES-försäkrings</w:t>
      </w:r>
      <w:r>
        <w:softHyphen/>
        <w:t>givare i lagen om utländska försäkringsgivares och tjänstepensionsinstituts verksamhet i Sverige utmönstras.</w:t>
      </w:r>
    </w:p>
    <w:p w14:paraId="0ECC4DAF" w14:textId="77777777" w:rsidR="005C68C8" w:rsidRDefault="005C68C8" w:rsidP="005C68C8">
      <w:pPr>
        <w:pStyle w:val="Rubrik2"/>
      </w:pPr>
      <w:bookmarkStart w:id="68" w:name="_Toc32844400"/>
      <w:bookmarkStart w:id="69" w:name="_Toc36022911"/>
      <w:r>
        <w:t>Ingripanden mot utländska tjänstepensionsinstitut</w:t>
      </w:r>
      <w:bookmarkEnd w:id="68"/>
      <w:bookmarkEnd w:id="69"/>
    </w:p>
    <w:p w14:paraId="4ECCF3C3" w14:textId="77777777" w:rsidR="005C68C8" w:rsidRPr="00A76360" w:rsidRDefault="005C68C8" w:rsidP="005C68C8">
      <w:pPr>
        <w:pStyle w:val="Brdtextram"/>
      </w:pPr>
      <w:r w:rsidRPr="00420062">
        <w:rPr>
          <w:b/>
        </w:rPr>
        <w:t>Regeringens förslag:</w:t>
      </w:r>
      <w:r>
        <w:t xml:space="preserve"> </w:t>
      </w:r>
      <w:r w:rsidRPr="00A44CDF">
        <w:t>Finansinspektionen ska få förbjuda ett utländskt tjänste</w:t>
      </w:r>
      <w:r>
        <w:softHyphen/>
      </w:r>
      <w:r w:rsidRPr="00A44CDF">
        <w:t>pensionsinstitut att fortsätta sin marknadsföring och att ingå nya av</w:t>
      </w:r>
      <w:r>
        <w:softHyphen/>
      </w:r>
      <w:r w:rsidRPr="00A44CDF">
        <w:t>tal om tjänstepension som ska fullgöras här i landet, om ett utländskt tjänste</w:t>
      </w:r>
      <w:r>
        <w:softHyphen/>
      </w:r>
      <w:r w:rsidRPr="00A44CDF">
        <w:t>pensionsinstitut, trots åtgärder som vidtagits av den behöriga myn</w:t>
      </w:r>
      <w:r>
        <w:softHyphen/>
      </w:r>
      <w:r w:rsidRPr="00A44CDF">
        <w:t>dig</w:t>
      </w:r>
      <w:r>
        <w:softHyphen/>
      </w:r>
      <w:r w:rsidRPr="00A44CDF">
        <w:t>heten i hemlandet, fortsätter att överträda de bestämmelser om skyldig</w:t>
      </w:r>
      <w:r>
        <w:softHyphen/>
      </w:r>
      <w:r w:rsidRPr="00A44CDF">
        <w:t>het att lämna information till enskilda som gäller enligt svensk rätt.</w:t>
      </w:r>
    </w:p>
    <w:p w14:paraId="27B05ABB" w14:textId="77777777" w:rsidR="005C68C8" w:rsidRPr="00A76360" w:rsidRDefault="005C68C8" w:rsidP="005C68C8">
      <w:pPr>
        <w:pStyle w:val="Brdtextmedindrag"/>
        <w:rPr>
          <w:sz w:val="8"/>
          <w:szCs w:val="8"/>
        </w:rPr>
      </w:pPr>
    </w:p>
    <w:p w14:paraId="33957813"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082C36F7" w14:textId="77777777" w:rsidR="005C68C8" w:rsidRPr="006B715D" w:rsidRDefault="005C68C8" w:rsidP="005C68C8">
      <w:pPr>
        <w:pStyle w:val="Brdtextmedindrag"/>
      </w:pPr>
      <w:r>
        <w:rPr>
          <w:b/>
        </w:rPr>
        <w:t xml:space="preserve">Remissinstanserna </w:t>
      </w:r>
      <w:r>
        <w:t>tillstyrker förslaget eller har inget att invända mot det.</w:t>
      </w:r>
    </w:p>
    <w:p w14:paraId="23454ED7" w14:textId="77777777" w:rsidR="005C68C8" w:rsidRDefault="005C68C8" w:rsidP="005C68C8">
      <w:pPr>
        <w:pStyle w:val="Rubrik4utannumrering"/>
      </w:pPr>
      <w:r w:rsidRPr="00A44CDF">
        <w:t xml:space="preserve">Skälen för </w:t>
      </w:r>
      <w:r>
        <w:t>regeringens</w:t>
      </w:r>
      <w:r w:rsidRPr="00A44CDF">
        <w:t xml:space="preserve"> förslag</w:t>
      </w:r>
    </w:p>
    <w:p w14:paraId="34EE4EEB" w14:textId="77777777" w:rsidR="005C68C8" w:rsidRDefault="005C68C8" w:rsidP="005C68C8">
      <w:pPr>
        <w:pStyle w:val="Rubrik5utannumrering"/>
        <w:spacing w:before="0"/>
      </w:pPr>
      <w:r>
        <w:t>Andra tjänstepensionsdirektivet</w:t>
      </w:r>
    </w:p>
    <w:p w14:paraId="35566BC8" w14:textId="77777777" w:rsidR="005C68C8" w:rsidRDefault="005C68C8" w:rsidP="005C68C8">
      <w:pPr>
        <w:pStyle w:val="Brdtextmedindrag"/>
        <w:ind w:firstLine="0"/>
      </w:pPr>
      <w:r>
        <w:t>I andra tjänstepensionsdirektivet finns det bestämmelser om tillsyn och in</w:t>
      </w:r>
      <w:r>
        <w:softHyphen/>
        <w:t>gripanden mot tjänstepensionsinstitut som driver gränsöverskridande verk</w:t>
      </w:r>
      <w:r>
        <w:softHyphen/>
        <w:t>samhet. Som utgångspunkt är det den behöriga myndigheten i hem</w:t>
      </w:r>
      <w:r>
        <w:softHyphen/>
        <w:t xml:space="preserve">landet, hemlandsmyndigheten, som ska ansvara för tillsyn och ingripanden mot de institut som driver gränsöverskridande verksamhet (se </w:t>
      </w:r>
      <w:proofErr w:type="gramStart"/>
      <w:r>
        <w:t>t.ex.</w:t>
      </w:r>
      <w:proofErr w:type="gramEnd"/>
      <w:r>
        <w:t xml:space="preserve"> artikel 11.3 och 11.10). </w:t>
      </w:r>
    </w:p>
    <w:p w14:paraId="4F71AC66" w14:textId="5FEBF601" w:rsidR="005C68C8" w:rsidRDefault="005C68C8" w:rsidP="005C68C8">
      <w:pPr>
        <w:pStyle w:val="Brdtextmedindrag"/>
      </w:pPr>
      <w:r>
        <w:t>Viss tillsyn ska dock ske i värdlandet. Tjänstepensionsinstitut ska enligt an</w:t>
      </w:r>
      <w:r>
        <w:softHyphen/>
        <w:t>dra tjänstepensionsdirektivet vara föremål för löpande tillsyn av den be</w:t>
      </w:r>
      <w:r>
        <w:softHyphen/>
        <w:t xml:space="preserve">höriga myndigheten i värdmedlemsstaten, värdlandsmyndigheten, i fråga </w:t>
      </w:r>
      <w:r>
        <w:lastRenderedPageBreak/>
        <w:t xml:space="preserve">om verksamhetens förenlighet med de krav i social- och </w:t>
      </w:r>
      <w:r w:rsidRPr="00B76F7A">
        <w:t>arbets</w:t>
      </w:r>
      <w:r>
        <w:softHyphen/>
      </w:r>
      <w:r w:rsidRPr="00B76F7A">
        <w:t>marknads</w:t>
      </w:r>
      <w:r>
        <w:softHyphen/>
      </w:r>
      <w:r w:rsidRPr="00B76F7A">
        <w:t>lag</w:t>
      </w:r>
      <w:r>
        <w:softHyphen/>
      </w:r>
      <w:r w:rsidRPr="00B76F7A">
        <w:t>stiftningen</w:t>
      </w:r>
      <w:r>
        <w:t xml:space="preserve"> i värdlandet som är relevanta på området för tjänste</w:t>
      </w:r>
      <w:r>
        <w:softHyphen/>
        <w:t>pen</w:t>
      </w:r>
      <w:r>
        <w:softHyphen/>
        <w:t>sions</w:t>
      </w:r>
      <w:r>
        <w:softHyphen/>
        <w:t>planer och med värdmedlemsstatens krav för information till en</w:t>
      </w:r>
      <w:r>
        <w:softHyphen/>
        <w:t xml:space="preserve">skilda. </w:t>
      </w:r>
      <w:r w:rsidRPr="00B76F7A">
        <w:t xml:space="preserve">Om oriktigheter upptäcks vid </w:t>
      </w:r>
      <w:r>
        <w:t xml:space="preserve">denna </w:t>
      </w:r>
      <w:r w:rsidRPr="00B76F7A">
        <w:t>tillsyn</w:t>
      </w:r>
      <w:r>
        <w:t xml:space="preserve"> </w:t>
      </w:r>
      <w:r w:rsidRPr="00B76F7A">
        <w:t>ska den behöriga myn</w:t>
      </w:r>
      <w:r>
        <w:softHyphen/>
      </w:r>
      <w:r w:rsidRPr="00B76F7A">
        <w:t>dig</w:t>
      </w:r>
      <w:r>
        <w:softHyphen/>
      </w:r>
      <w:r w:rsidRPr="00B76F7A">
        <w:t>heten i värdmedlemsstaten omedelbart underrätta den behöriga myn</w:t>
      </w:r>
      <w:r>
        <w:softHyphen/>
      </w:r>
      <w:r w:rsidRPr="00B76F7A">
        <w:t>dig</w:t>
      </w:r>
      <w:r>
        <w:softHyphen/>
      </w:r>
      <w:r w:rsidRPr="00B76F7A">
        <w:t>heten i hemmedlemsstaten</w:t>
      </w:r>
      <w:r>
        <w:t xml:space="preserve"> (artikel 11.10)</w:t>
      </w:r>
      <w:r w:rsidRPr="00B76F7A">
        <w:t xml:space="preserve">. </w:t>
      </w:r>
      <w:r>
        <w:t>I vissa fall får värd</w:t>
      </w:r>
      <w:r>
        <w:softHyphen/>
        <w:t>lands</w:t>
      </w:r>
      <w:r>
        <w:softHyphen/>
        <w:t>myndigheten även vidta lämpliga åtgärder för att förhindra eller beivra oriktig</w:t>
      </w:r>
      <w:r>
        <w:softHyphen/>
        <w:t>heter eller, om det är strikt nödvändigt, hindra tjänste</w:t>
      </w:r>
      <w:r>
        <w:softHyphen/>
        <w:t>pensions</w:t>
      </w:r>
      <w:r>
        <w:softHyphen/>
        <w:t>institutet från att driva verksamhet i värdmedlemsstaten. Värd</w:t>
      </w:r>
      <w:r>
        <w:softHyphen/>
        <w:t>lands</w:t>
      </w:r>
      <w:r>
        <w:softHyphen/>
        <w:t>myndig</w:t>
      </w:r>
      <w:r w:rsidR="0098496E">
        <w:softHyphen/>
      </w:r>
      <w:r>
        <w:t>heten får ingripa i de fall som institutet fortsätter att över</w:t>
      </w:r>
      <w:r>
        <w:softHyphen/>
        <w:t>träda lag</w:t>
      </w:r>
      <w:r>
        <w:softHyphen/>
        <w:t xml:space="preserve">stiftning som rör </w:t>
      </w:r>
      <w:r w:rsidRPr="002E10F4">
        <w:t>värdmedlemsstatens social- och arbets</w:t>
      </w:r>
      <w:r>
        <w:softHyphen/>
      </w:r>
      <w:r w:rsidRPr="002E10F4">
        <w:t>marknads</w:t>
      </w:r>
      <w:r>
        <w:softHyphen/>
      </w:r>
      <w:r w:rsidRPr="002E10F4">
        <w:t>lag</w:t>
      </w:r>
      <w:r>
        <w:softHyphen/>
      </w:r>
      <w:r w:rsidRPr="002E10F4">
        <w:t xml:space="preserve">stiftning </w:t>
      </w:r>
      <w:r>
        <w:t xml:space="preserve">och </w:t>
      </w:r>
      <w:r w:rsidRPr="002E10F4">
        <w:t xml:space="preserve">som är relevant </w:t>
      </w:r>
      <w:r>
        <w:t>för</w:t>
      </w:r>
      <w:r w:rsidRPr="002E10F4">
        <w:t xml:space="preserve"> </w:t>
      </w:r>
      <w:r>
        <w:t>tjänstepensions</w:t>
      </w:r>
      <w:r w:rsidRPr="002E10F4">
        <w:t>området</w:t>
      </w:r>
      <w:r>
        <w:t>. Värdlands</w:t>
      </w:r>
      <w:r>
        <w:softHyphen/>
        <w:t>myn</w:t>
      </w:r>
      <w:r>
        <w:softHyphen/>
        <w:t>dig</w:t>
      </w:r>
      <w:r>
        <w:softHyphen/>
        <w:t>heten får även ingripa vid överträdelser som rör den medlems</w:t>
      </w:r>
      <w:r>
        <w:softHyphen/>
        <w:t xml:space="preserve">statens krav på </w:t>
      </w:r>
      <w:r w:rsidRPr="002E10F4">
        <w:t>information</w:t>
      </w:r>
      <w:r>
        <w:t xml:space="preserve"> till enskilda (artikel 11.11). </w:t>
      </w:r>
    </w:p>
    <w:p w14:paraId="56EFAF9A" w14:textId="3C4DA1EE" w:rsidR="005C68C8" w:rsidRDefault="005C68C8" w:rsidP="005C68C8">
      <w:pPr>
        <w:pStyle w:val="Rubrik5utannumrering"/>
      </w:pPr>
      <w:r>
        <w:t>Finansinspektionens möjlighet att ingripa mot utländska tjänstepensionsinstitut</w:t>
      </w:r>
    </w:p>
    <w:p w14:paraId="44308C06" w14:textId="71CA44CE" w:rsidR="005C68C8" w:rsidRDefault="005C68C8" w:rsidP="00414010">
      <w:pPr>
        <w:pStyle w:val="Brdtext"/>
      </w:pPr>
      <w:r>
        <w:t>I lagen om utländska försäkringsgivares och tjänstepensionsinstituts verk</w:t>
      </w:r>
      <w:r>
        <w:softHyphen/>
        <w:t>sam</w:t>
      </w:r>
      <w:r>
        <w:softHyphen/>
        <w:t>het i Sverige finns det bestämmelser om hur Finansinspektionen ska agera om ett utländskt tjänstepensionsinstitut inte följer den svenska so</w:t>
      </w:r>
      <w:r>
        <w:softHyphen/>
        <w:t>cial- och arbetsmarknadslagstiftning som gäller på tjänste</w:t>
      </w:r>
      <w:r>
        <w:softHyphen/>
        <w:t>pensions</w:t>
      </w:r>
      <w:r>
        <w:softHyphen/>
        <w:t>området eller de bestämmelser om information som gäller gentemot en</w:t>
      </w:r>
      <w:r>
        <w:softHyphen/>
        <w:t>skilda. Finansinspektionen ska i sådana fall genast underrätta den behöriga myn</w:t>
      </w:r>
      <w:r>
        <w:softHyphen/>
        <w:t>dig</w:t>
      </w:r>
      <w:r>
        <w:softHyphen/>
        <w:t>heten i det utländska tjänstepensionsinstitutets hemland. Finans</w:t>
      </w:r>
      <w:r>
        <w:softHyphen/>
        <w:t>inspek</w:t>
      </w:r>
      <w:r w:rsidR="00D24C3D">
        <w:softHyphen/>
      </w:r>
      <w:r>
        <w:t>tionen har i särskilt angivna fall även rätt att ingripa mot utländska tjänste</w:t>
      </w:r>
      <w:r>
        <w:softHyphen/>
        <w:t>pensionsinstitut (3 kap. 6 §). Bestämmelserna i lagen om utländska för</w:t>
      </w:r>
      <w:r>
        <w:softHyphen/>
        <w:t>säkringsgivares och tjänste</w:t>
      </w:r>
      <w:r>
        <w:softHyphen/>
        <w:t>pensionsinstituts verksamhet i Sverige överens</w:t>
      </w:r>
      <w:r>
        <w:softHyphen/>
        <w:t>stämmer i huvudsak med mot</w:t>
      </w:r>
      <w:r>
        <w:softHyphen/>
        <w:t>svarande bestämmelser i andra tjänste</w:t>
      </w:r>
      <w:r>
        <w:softHyphen/>
        <w:t>pensionsdirektivet (artikel 11.11). Finans</w:t>
      </w:r>
      <w:r>
        <w:softHyphen/>
        <w:t>inspektionen har dock bara möjlighet att ingripa i de fall ett utländskt tjänstepensionsinstitut, trots de åtgärder som vidtagits av den behöriga myndigheten i hemlandet, fort</w:t>
      </w:r>
      <w:r>
        <w:softHyphen/>
        <w:t>sätter att överträda den i Sverige tillämpliga arbetsrätten på tjänste</w:t>
      </w:r>
      <w:r>
        <w:softHyphen/>
        <w:t>pen</w:t>
      </w:r>
      <w:r>
        <w:softHyphen/>
        <w:t>sions</w:t>
      </w:r>
      <w:r>
        <w:softHyphen/>
        <w:t>området (3 kap. 6 § sjunde och nionde styckena jämförda med ar</w:t>
      </w:r>
      <w:r>
        <w:softHyphen/>
        <w:t>tikel 11.11 i andra tjänstepensionsdirektivet). För att fullt ut genomföra an</w:t>
      </w:r>
      <w:r>
        <w:softHyphen/>
        <w:t>dra tjänstepensions</w:t>
      </w:r>
      <w:r>
        <w:softHyphen/>
        <w:t>direktivet i svensk rätt bör det införas en be</w:t>
      </w:r>
      <w:r>
        <w:softHyphen/>
        <w:t>stäm</w:t>
      </w:r>
      <w:r>
        <w:softHyphen/>
        <w:t>melse om att Finans</w:t>
      </w:r>
      <w:r>
        <w:softHyphen/>
        <w:t>inspektionen också ska få ingripa mot utländska tjänste</w:t>
      </w:r>
      <w:r>
        <w:softHyphen/>
        <w:t>pensions</w:t>
      </w:r>
      <w:r>
        <w:softHyphen/>
        <w:t>institut vid över</w:t>
      </w:r>
      <w:r>
        <w:softHyphen/>
        <w:t>trädelse av de bestämmelser om in</w:t>
      </w:r>
      <w:r>
        <w:softHyphen/>
        <w:t>for</w:t>
      </w:r>
      <w:r>
        <w:softHyphen/>
        <w:t>mation till enskilda som gäller i Sverige.</w:t>
      </w:r>
    </w:p>
    <w:p w14:paraId="0C5D5844" w14:textId="5A831A84" w:rsidR="00E7387F" w:rsidRDefault="00E7387F" w:rsidP="00A102A2">
      <w:pPr>
        <w:pStyle w:val="Brdtextmedindrag"/>
        <w:sectPr w:rsidR="00E7387F" w:rsidSect="00647F62">
          <w:headerReference w:type="even" r:id="rId67"/>
          <w:headerReference w:type="default" r:id="rId68"/>
          <w:footerReference w:type="even" r:id="rId69"/>
          <w:footerReference w:type="default" r:id="rId70"/>
          <w:footerReference w:type="first" r:id="rId71"/>
          <w:footnotePr>
            <w:numRestart w:val="eachSect"/>
          </w:footnotePr>
          <w:pgSz w:w="9356" w:h="13721" w:code="9"/>
          <w:pgMar w:top="794" w:right="2438" w:bottom="1191" w:left="1021" w:header="0" w:footer="709" w:gutter="0"/>
          <w:cols w:space="708"/>
          <w:docGrid w:linePitch="360"/>
        </w:sectPr>
      </w:pPr>
      <w:bookmarkStart w:id="70" w:name="_Toc32844401"/>
    </w:p>
    <w:p w14:paraId="15789D4C" w14:textId="26FBCFE1" w:rsidR="005C68C8" w:rsidRDefault="005C68C8" w:rsidP="00932E4D">
      <w:pPr>
        <w:pStyle w:val="Rubrik1"/>
        <w:spacing w:before="0"/>
      </w:pPr>
      <w:bookmarkStart w:id="71" w:name="_Toc36022912"/>
      <w:r>
        <w:lastRenderedPageBreak/>
        <w:t>Vissa ändringar i försäkringsrörelselagen och i de associationsrättsliga bestämmelserna för tjänstepensionsföretag</w:t>
      </w:r>
      <w:bookmarkEnd w:id="70"/>
      <w:bookmarkEnd w:id="71"/>
    </w:p>
    <w:p w14:paraId="4F371B4A" w14:textId="77777777" w:rsidR="005C68C8" w:rsidRDefault="005C68C8" w:rsidP="005C68C8">
      <w:pPr>
        <w:pStyle w:val="Rubrik2"/>
        <w:spacing w:before="0"/>
      </w:pPr>
      <w:bookmarkStart w:id="72" w:name="_Toc32844402"/>
      <w:bookmarkStart w:id="73" w:name="_Toc36022913"/>
      <w:r>
        <w:t>Associationsrättsliga bestämmelser för försäkringsföretag och tjänstepensionsföretag och vissa bestämmelser om ingripanden</w:t>
      </w:r>
      <w:bookmarkEnd w:id="72"/>
      <w:bookmarkEnd w:id="73"/>
    </w:p>
    <w:p w14:paraId="101EC5F2" w14:textId="77777777" w:rsidR="005C68C8" w:rsidRPr="00432D3C" w:rsidRDefault="005C68C8" w:rsidP="005C68C8">
      <w:pPr>
        <w:pStyle w:val="Brdtextram"/>
      </w:pPr>
      <w:r w:rsidRPr="00420062">
        <w:rPr>
          <w:b/>
        </w:rPr>
        <w:t>Regeringens förslag:</w:t>
      </w:r>
      <w:r>
        <w:t xml:space="preserve"> Bestämmelserna i försäkringsrörelselagen och la</w:t>
      </w:r>
      <w:r>
        <w:softHyphen/>
        <w:t xml:space="preserve">gen om tjänstepensionsföretag om underrättelser till Bolagsverket och </w:t>
      </w:r>
      <w:r w:rsidRPr="00432D3C">
        <w:t>Skatteverket vid fusion ska ändras så att samma regler gäller för samt</w:t>
      </w:r>
      <w:r w:rsidRPr="00432D3C">
        <w:softHyphen/>
        <w:t>liga försäkringsföretag och tjänstepensionsföretag</w:t>
      </w:r>
      <w:r>
        <w:t xml:space="preserve"> oavsett associations</w:t>
      </w:r>
      <w:r>
        <w:softHyphen/>
        <w:t>form</w:t>
      </w:r>
      <w:r w:rsidRPr="00432D3C">
        <w:t>.</w:t>
      </w:r>
    </w:p>
    <w:p w14:paraId="079C8326" w14:textId="0BAA83A1" w:rsidR="005C68C8" w:rsidRPr="00432D3C" w:rsidRDefault="005C68C8" w:rsidP="005C68C8">
      <w:pPr>
        <w:pStyle w:val="Brdtextmedindragram"/>
      </w:pPr>
      <w:r w:rsidRPr="00432D3C">
        <w:t>Bestämmelsen i försäkringsrörelselagen om kontroll</w:t>
      </w:r>
      <w:r w:rsidRPr="00432D3C">
        <w:softHyphen/>
        <w:t>balans</w:t>
      </w:r>
      <w:r w:rsidRPr="00432D3C">
        <w:softHyphen/>
        <w:t>räkning</w:t>
      </w:r>
      <w:r>
        <w:softHyphen/>
      </w:r>
      <w:r w:rsidRPr="00432D3C">
        <w:t>ens innehåll i ett försäkringsaktiebolag ska moderniseras språkligt</w:t>
      </w:r>
      <w:r w:rsidR="00A41199">
        <w:t xml:space="preserve"> och en felaktig hänvisning ska rättas</w:t>
      </w:r>
      <w:r w:rsidRPr="00432D3C">
        <w:t>. Det ska även göras en språklig ändring i förtydligande syfte i bestäm</w:t>
      </w:r>
      <w:r>
        <w:softHyphen/>
      </w:r>
      <w:r w:rsidRPr="00432D3C">
        <w:t>mel</w:t>
      </w:r>
      <w:r>
        <w:softHyphen/>
      </w:r>
      <w:r w:rsidRPr="00432D3C">
        <w:t>serna om tvångslikvidation för försäkringsaktiebolag.</w:t>
      </w:r>
    </w:p>
    <w:p w14:paraId="1A5FFF0E" w14:textId="6798E140" w:rsidR="005C68C8" w:rsidRDefault="005C68C8" w:rsidP="005C68C8">
      <w:pPr>
        <w:pStyle w:val="Brdtextmedindragram"/>
      </w:pPr>
      <w:r w:rsidRPr="00432D3C">
        <w:t>Det ska införas en bestämmelse i försäkringsrörelselagen för ömse</w:t>
      </w:r>
      <w:r w:rsidRPr="00432D3C">
        <w:softHyphen/>
        <w:t xml:space="preserve">sidiga försäkringsbolag </w:t>
      </w:r>
      <w:r>
        <w:t>om att det som sägs om föreningsregistret i la</w:t>
      </w:r>
      <w:r>
        <w:softHyphen/>
        <w:t xml:space="preserve">gen om ekonomiska föreningar i stället ska avse försäkringsregistret. </w:t>
      </w:r>
    </w:p>
    <w:p w14:paraId="6FC8830A" w14:textId="77777777" w:rsidR="005C68C8" w:rsidRDefault="005C68C8" w:rsidP="005C68C8">
      <w:pPr>
        <w:pStyle w:val="Brdtextmedindragram"/>
      </w:pPr>
      <w:r>
        <w:t>Finansinspektionen ska vara den myndighet som prövar om det finns skäl att besluta om undantag från kravet på att styrelseledamöter och den verkställande direktören ska vara bosatta inom EES även i ömse</w:t>
      </w:r>
      <w:r>
        <w:softHyphen/>
        <w:t>sidiga försäkringsbolag, ömsesidiga tjänstepensionsbolag, försäkrings</w:t>
      </w:r>
      <w:r>
        <w:softHyphen/>
        <w:t xml:space="preserve">föreningar och tjänstepensionsföreningar. </w:t>
      </w:r>
    </w:p>
    <w:p w14:paraId="7A58175B" w14:textId="77777777" w:rsidR="005C68C8" w:rsidRPr="00A76360" w:rsidRDefault="005C68C8" w:rsidP="005C68C8">
      <w:pPr>
        <w:pStyle w:val="Brdtextmedindragram"/>
      </w:pPr>
      <w:r>
        <w:t>Redaktionella ändringar ska göras i försäkringsrörelselagen så att bestäm</w:t>
      </w:r>
      <w:r>
        <w:softHyphen/>
        <w:t>melserna om ingripande av Finansinspektionen samlas i samma ka</w:t>
      </w:r>
      <w:r>
        <w:softHyphen/>
        <w:t>pitel.</w:t>
      </w:r>
    </w:p>
    <w:p w14:paraId="208500A9" w14:textId="77777777" w:rsidR="005C68C8" w:rsidRPr="00A76360" w:rsidRDefault="005C68C8" w:rsidP="005C68C8">
      <w:pPr>
        <w:pStyle w:val="Brdtextmedindrag"/>
        <w:rPr>
          <w:sz w:val="8"/>
          <w:szCs w:val="8"/>
        </w:rPr>
      </w:pPr>
    </w:p>
    <w:p w14:paraId="29771DF3" w14:textId="641D3815" w:rsidR="005C68C8" w:rsidRDefault="005C68C8" w:rsidP="005C68C8">
      <w:pPr>
        <w:pStyle w:val="Brdtextmedindrag"/>
      </w:pPr>
      <w:r>
        <w:rPr>
          <w:b/>
        </w:rPr>
        <w:t>Promemorians</w:t>
      </w:r>
      <w:r w:rsidRPr="0006285B">
        <w:rPr>
          <w:b/>
        </w:rPr>
        <w:t xml:space="preserve"> förslag</w:t>
      </w:r>
      <w:r>
        <w:rPr>
          <w:b/>
        </w:rPr>
        <w:t xml:space="preserve"> </w:t>
      </w:r>
      <w:r>
        <w:t xml:space="preserve">överensstämmer </w:t>
      </w:r>
      <w:r w:rsidR="009E123F">
        <w:t xml:space="preserve">i allt väsentligt </w:t>
      </w:r>
      <w:r>
        <w:t>med regering</w:t>
      </w:r>
      <w:r w:rsidR="009E123F">
        <w:softHyphen/>
      </w:r>
      <w:r>
        <w:t>ens förslag.</w:t>
      </w:r>
    </w:p>
    <w:p w14:paraId="59C4C2DA" w14:textId="77777777" w:rsidR="005C68C8" w:rsidRDefault="005C68C8" w:rsidP="005C68C8">
      <w:pPr>
        <w:pStyle w:val="Brdtextmedindrag"/>
      </w:pPr>
      <w:r>
        <w:rPr>
          <w:b/>
        </w:rPr>
        <w:t xml:space="preserve">Remissinstanserna </w:t>
      </w:r>
      <w:r>
        <w:t xml:space="preserve">tillstyrker förslaget eller har inget att invända mot det. </w:t>
      </w:r>
    </w:p>
    <w:p w14:paraId="6C73FB49" w14:textId="77777777" w:rsidR="005C68C8" w:rsidRDefault="005C68C8" w:rsidP="005C68C8">
      <w:pPr>
        <w:pStyle w:val="Rubrik4utannumrering"/>
      </w:pPr>
      <w:r>
        <w:t>Skälen för regeringens förslag</w:t>
      </w:r>
    </w:p>
    <w:p w14:paraId="387C1469" w14:textId="77777777" w:rsidR="005C68C8" w:rsidRDefault="005C68C8" w:rsidP="005C68C8">
      <w:pPr>
        <w:pStyle w:val="Rubrik5utannumrering"/>
        <w:spacing w:before="0"/>
      </w:pPr>
      <w:r>
        <w:t>Associationsrättsliga bestämmelser för försäkringsföretag och tjänstepensionsföretag</w:t>
      </w:r>
    </w:p>
    <w:p w14:paraId="6C9FB7E2" w14:textId="57143A85" w:rsidR="0093032E" w:rsidRDefault="005C68C8" w:rsidP="003C1F7B">
      <w:pPr>
        <w:pStyle w:val="Brdtext"/>
      </w:pPr>
      <w:r>
        <w:t>Det finns tre olika associationsformer för att driva verksamhet som försäk</w:t>
      </w:r>
      <w:r>
        <w:softHyphen/>
        <w:t>rings</w:t>
      </w:r>
      <w:r>
        <w:softHyphen/>
        <w:t>företag. Dessa är försäkrings</w:t>
      </w:r>
      <w:r>
        <w:softHyphen/>
        <w:t>aktiebolag (11 kap. FRL), ömse</w:t>
      </w:r>
      <w:r>
        <w:softHyphen/>
        <w:t>sidigt för</w:t>
      </w:r>
      <w:r>
        <w:softHyphen/>
        <w:t>säkringsbolag (12 kap. FRL) och försäkringsförening (13 kap. FRL). Som utgångspunkt gäller bestämmelserna i aktie</w:t>
      </w:r>
      <w:r>
        <w:softHyphen/>
        <w:t>bolagslagen, för</w:t>
      </w:r>
      <w:r w:rsidR="005D6720">
        <w:softHyphen/>
      </w:r>
      <w:r>
        <w:t>kortad ABL, och lagen om eko</w:t>
      </w:r>
      <w:r>
        <w:softHyphen/>
        <w:t>nomiska föreningar, förkortad FL, också för försäkrings</w:t>
      </w:r>
      <w:r>
        <w:softHyphen/>
        <w:t>företag, dvs. aktiebolags</w:t>
      </w:r>
      <w:r>
        <w:softHyphen/>
        <w:t>lagen för försäkringsaktiebolag och lagen om ekonomiska föreningar för försäkrings</w:t>
      </w:r>
      <w:r>
        <w:softHyphen/>
        <w:t>föreningar</w:t>
      </w:r>
      <w:r w:rsidR="005D6720">
        <w:t xml:space="preserve"> (se prop</w:t>
      </w:r>
      <w:r w:rsidR="00E84512">
        <w:t>.</w:t>
      </w:r>
      <w:r w:rsidR="005D6720">
        <w:t xml:space="preserve"> 2009/10:246 s. 225–227 och 343)</w:t>
      </w:r>
      <w:r w:rsidRPr="007D77B6">
        <w:t>. I försäkrings</w:t>
      </w:r>
      <w:r w:rsidRPr="007D77B6">
        <w:softHyphen/>
        <w:t xml:space="preserve">rörelselagen finns </w:t>
      </w:r>
      <w:r>
        <w:t>dock</w:t>
      </w:r>
      <w:r w:rsidRPr="007D77B6">
        <w:t xml:space="preserve"> </w:t>
      </w:r>
      <w:r w:rsidRPr="007D77B6">
        <w:lastRenderedPageBreak/>
        <w:t>särskilda associations</w:t>
      </w:r>
      <w:r>
        <w:softHyphen/>
      </w:r>
      <w:r w:rsidRPr="007D77B6">
        <w:t>rättsliga be</w:t>
      </w:r>
      <w:r w:rsidRPr="007D77B6">
        <w:softHyphen/>
        <w:t xml:space="preserve">stämmelser för </w:t>
      </w:r>
      <w:r w:rsidR="0093032E">
        <w:t>försäkringsaktiebolag och försäkringsföreningar</w:t>
      </w:r>
      <w:r w:rsidRPr="007D77B6">
        <w:t>. De särskilda bestämmelserna i för</w:t>
      </w:r>
      <w:r>
        <w:softHyphen/>
      </w:r>
      <w:r w:rsidRPr="007D77B6">
        <w:t>säkringsrörelse</w:t>
      </w:r>
      <w:r w:rsidR="0002598C">
        <w:softHyphen/>
      </w:r>
      <w:r w:rsidRPr="007D77B6">
        <w:t>lagen gäller då i</w:t>
      </w:r>
      <w:r>
        <w:t> </w:t>
      </w:r>
      <w:r w:rsidRPr="007D77B6">
        <w:t>stället för d</w:t>
      </w:r>
      <w:r>
        <w:t>et</w:t>
      </w:r>
      <w:r w:rsidRPr="007D77B6">
        <w:t xml:space="preserve"> som annars skulle gälla en</w:t>
      </w:r>
      <w:r>
        <w:softHyphen/>
      </w:r>
      <w:r w:rsidRPr="007D77B6">
        <w:t>ligt aktiebolags</w:t>
      </w:r>
      <w:r w:rsidR="0002598C">
        <w:softHyphen/>
      </w:r>
      <w:r w:rsidRPr="007D77B6">
        <w:t xml:space="preserve">lagen eller lagen om ekonomiska föreningar (se </w:t>
      </w:r>
      <w:proofErr w:type="gramStart"/>
      <w:r w:rsidRPr="007D77B6">
        <w:t>t</w:t>
      </w:r>
      <w:r w:rsidR="00872EA6">
        <w:t>.</w:t>
      </w:r>
      <w:r w:rsidRPr="007D77B6">
        <w:t>ex.</w:t>
      </w:r>
      <w:proofErr w:type="gramEnd"/>
      <w:r w:rsidRPr="007D77B6">
        <w:t xml:space="preserve"> 11 kap</w:t>
      </w:r>
      <w:r>
        <w:t>.</w:t>
      </w:r>
      <w:r w:rsidRPr="007D77B6">
        <w:t xml:space="preserve"> 1 § </w:t>
      </w:r>
      <w:r>
        <w:t>och 13 kap. 2 § FRL</w:t>
      </w:r>
      <w:r w:rsidRPr="007D77B6">
        <w:t xml:space="preserve">). </w:t>
      </w:r>
    </w:p>
    <w:p w14:paraId="0B27C169" w14:textId="0F73981D" w:rsidR="005C68C8" w:rsidRDefault="0093032E" w:rsidP="003C1F7B">
      <w:pPr>
        <w:pStyle w:val="Brdtextmedindrag"/>
      </w:pPr>
      <w:r>
        <w:t>I stor utsträckning är bestämmelser</w:t>
      </w:r>
      <w:r>
        <w:softHyphen/>
        <w:t>na i lagen om ekonomiska föreningar tillämpliga även på ömsesidiga försäk</w:t>
      </w:r>
      <w:r>
        <w:softHyphen/>
        <w:t>rings</w:t>
      </w:r>
      <w:r>
        <w:softHyphen/>
        <w:t xml:space="preserve">bolag (se samma prop. </w:t>
      </w:r>
      <w:r w:rsidR="0002598C">
        <w:br/>
      </w:r>
      <w:r>
        <w:t>s. 280–285).</w:t>
      </w:r>
    </w:p>
    <w:p w14:paraId="0F3394A4" w14:textId="07BDECE2" w:rsidR="005C68C8" w:rsidRDefault="005C68C8" w:rsidP="003C1F7B">
      <w:pPr>
        <w:pStyle w:val="Brdtextmedindrag"/>
      </w:pPr>
      <w:r>
        <w:t>Även för tjänstepensionsföretag finns det tre olika associations</w:t>
      </w:r>
      <w:r w:rsidR="00817110">
        <w:softHyphen/>
      </w:r>
      <w:r>
        <w:t>former: tjänstepensionsaktiebolag, ömsesidigt tjänstepensionsbolag och tjänste</w:t>
      </w:r>
      <w:r>
        <w:softHyphen/>
        <w:t>pensionsförening. På motsvarande sätt som för försäkringsföretag är ut</w:t>
      </w:r>
      <w:r>
        <w:softHyphen/>
        <w:t xml:space="preserve">gångspunkten att bestämmelserna i aktiebolagslagen </w:t>
      </w:r>
      <w:r w:rsidR="00215722">
        <w:t xml:space="preserve">eller </w:t>
      </w:r>
      <w:r>
        <w:t>lagen om eko</w:t>
      </w:r>
      <w:r>
        <w:softHyphen/>
        <w:t>nomiska föreningar också ska gälla för tjänstepensionsföretagen, aktie</w:t>
      </w:r>
      <w:r>
        <w:softHyphen/>
        <w:t>bolagslagen för tjänstepensionsaktiebolag och lagen om ekonomiska för</w:t>
      </w:r>
      <w:r>
        <w:softHyphen/>
        <w:t>eningar för tjänstepensions</w:t>
      </w:r>
      <w:r>
        <w:softHyphen/>
        <w:t>för</w:t>
      </w:r>
      <w:r>
        <w:softHyphen/>
        <w:t>eningar</w:t>
      </w:r>
      <w:r w:rsidR="00817110">
        <w:t>. Lagen om ekonomiska föreningar är även i stor utsträckning tillämplig på ömse</w:t>
      </w:r>
      <w:r w:rsidR="00817110">
        <w:softHyphen/>
        <w:t>sidiga tjänste</w:t>
      </w:r>
      <w:r w:rsidR="00817110">
        <w:softHyphen/>
        <w:t>pen</w:t>
      </w:r>
      <w:r w:rsidR="00817110">
        <w:softHyphen/>
        <w:t>sions</w:t>
      </w:r>
      <w:r w:rsidR="00817110">
        <w:softHyphen/>
        <w:t>bolag. F</w:t>
      </w:r>
      <w:r>
        <w:t>ör tjänstepensionsföretag finns det</w:t>
      </w:r>
      <w:r w:rsidR="00817110">
        <w:t>, som för försäk</w:t>
      </w:r>
      <w:r w:rsidR="00817110">
        <w:softHyphen/>
        <w:t>rings</w:t>
      </w:r>
      <w:r w:rsidR="00817110">
        <w:softHyphen/>
        <w:t>företag,</w:t>
      </w:r>
      <w:r>
        <w:t xml:space="preserve"> särskilda associa</w:t>
      </w:r>
      <w:r>
        <w:softHyphen/>
        <w:t>tions</w:t>
      </w:r>
      <w:r>
        <w:softHyphen/>
        <w:t xml:space="preserve">rättsliga bestämmelser som ska gälla i stället för det som annars skulle gälla enligt aktiebolagslagen </w:t>
      </w:r>
      <w:r w:rsidR="00215722">
        <w:t xml:space="preserve">eller </w:t>
      </w:r>
      <w:r>
        <w:t>lagen om eko</w:t>
      </w:r>
      <w:r w:rsidR="00817110">
        <w:softHyphen/>
      </w:r>
      <w:r>
        <w:t>nomiska för</w:t>
      </w:r>
      <w:r>
        <w:softHyphen/>
        <w:t>eningar. De särskilda associationsrättsliga be</w:t>
      </w:r>
      <w:r w:rsidR="00817110">
        <w:softHyphen/>
      </w:r>
      <w:r>
        <w:t>stämmel</w:t>
      </w:r>
      <w:r>
        <w:softHyphen/>
        <w:t>ser</w:t>
      </w:r>
      <w:r w:rsidR="00817110">
        <w:t>na</w:t>
      </w:r>
      <w:r>
        <w:t xml:space="preserve"> för tjänste</w:t>
      </w:r>
      <w:r>
        <w:softHyphen/>
        <w:t>pensions</w:t>
      </w:r>
      <w:r>
        <w:softHyphen/>
        <w:t>företag finns i 10 kap. lagen om tjänstepensions</w:t>
      </w:r>
      <w:r>
        <w:softHyphen/>
        <w:t>före</w:t>
      </w:r>
      <w:r>
        <w:softHyphen/>
        <w:t>tag. Dessa be</w:t>
      </w:r>
      <w:r>
        <w:softHyphen/>
        <w:t>stäm</w:t>
      </w:r>
      <w:r>
        <w:softHyphen/>
        <w:t>melser överensstämmer i huvud</w:t>
      </w:r>
      <w:r>
        <w:softHyphen/>
        <w:t>sak med mot</w:t>
      </w:r>
      <w:r>
        <w:softHyphen/>
        <w:t>svarande bestämmelser för för</w:t>
      </w:r>
      <w:r>
        <w:softHyphen/>
        <w:t xml:space="preserve">säkringsföretag (10 kap. LTF jämfört med 11–13 kap. FRL, se även prop. 2018/19:158 s. 456–476). </w:t>
      </w:r>
    </w:p>
    <w:p w14:paraId="48DA1398" w14:textId="0C5EE5A0" w:rsidR="005C68C8" w:rsidRDefault="005C68C8" w:rsidP="005C68C8">
      <w:pPr>
        <w:pStyle w:val="Rubrik5utannumrering"/>
      </w:pPr>
      <w:r>
        <w:t>Fusion och absorption</w:t>
      </w:r>
    </w:p>
    <w:p w14:paraId="712E9B03" w14:textId="77777777" w:rsidR="005C68C8" w:rsidRDefault="005C68C8" w:rsidP="005C68C8">
      <w:pPr>
        <w:pStyle w:val="Brdtextmedindrag"/>
        <w:ind w:firstLine="0"/>
      </w:pPr>
      <w:r>
        <w:t>För såväl försäkringsföretag som tjänstepensionsföretag finns det associa</w:t>
      </w:r>
      <w:r>
        <w:softHyphen/>
        <w:t>tionsrättsliga bestämmelser om fusion. En fusion innebär att två eller flera aktiebolag kan gå samman genom att samtliga tillgångar och skulder i ett el</w:t>
      </w:r>
      <w:r>
        <w:softHyphen/>
        <w:t>ler flera av bolagen övertas av ett annat aktiebolag mot vederlag till aktie</w:t>
      </w:r>
      <w:r>
        <w:softHyphen/>
        <w:t>ägarna i det eller de överlåtande bolagen (fusion). Vid fusionen upp</w:t>
      </w:r>
      <w:r>
        <w:softHyphen/>
        <w:t>löses det eller de överlåtande bolagen utan likvidation (23 kap. 1 § första stycket ABL). Mot</w:t>
      </w:r>
      <w:r>
        <w:softHyphen/>
        <w:t>svarande gäller för ekonomiska föreningar (16 kap. 1 § första stycket FL).</w:t>
      </w:r>
    </w:p>
    <w:p w14:paraId="23FDB867" w14:textId="193EE156" w:rsidR="005C68C8" w:rsidRDefault="005C68C8" w:rsidP="005C68C8">
      <w:pPr>
        <w:pStyle w:val="Brdtextmedindrag"/>
      </w:pPr>
      <w:r>
        <w:t xml:space="preserve">Absorption är en särskild form av fusion (23 kap. 1 § andra stycket 1 ABL och 16 kap. 1 § andra stycket 1 FL). En </w:t>
      </w:r>
      <w:r w:rsidRPr="007A3013">
        <w:t xml:space="preserve">absorption innebär att </w:t>
      </w:r>
      <w:r>
        <w:t xml:space="preserve">ett bolag, </w:t>
      </w:r>
      <w:r w:rsidRPr="007A3013">
        <w:t>det överlåtande bolaget</w:t>
      </w:r>
      <w:r>
        <w:t>,</w:t>
      </w:r>
      <w:r w:rsidRPr="007A3013">
        <w:t xml:space="preserve"> går upp i ett annat bolag</w:t>
      </w:r>
      <w:r>
        <w:t>, d</w:t>
      </w:r>
      <w:r w:rsidRPr="007A3013">
        <w:t>et över</w:t>
      </w:r>
      <w:r>
        <w:softHyphen/>
      </w:r>
      <w:r w:rsidRPr="007A3013">
        <w:t>tagande bolaget. Det överlåtande bolaget upp</w:t>
      </w:r>
      <w:r>
        <w:softHyphen/>
      </w:r>
      <w:r w:rsidRPr="007A3013">
        <w:t>löses och dess tillgångar och skulder övertas av det övertagande bo</w:t>
      </w:r>
      <w:r>
        <w:softHyphen/>
      </w:r>
      <w:r w:rsidRPr="007A3013">
        <w:t>laget. Ett särskilt slag av absorption</w:t>
      </w:r>
      <w:r>
        <w:t xml:space="preserve"> och </w:t>
      </w:r>
      <w:r w:rsidRPr="007A3013">
        <w:t>i praktiken den vanligaste typen av fusion</w:t>
      </w:r>
      <w:r>
        <w:t xml:space="preserve"> </w:t>
      </w:r>
      <w:r w:rsidRPr="007A3013">
        <w:t xml:space="preserve">är när ett helägt dotterbolag går upp i moderbolaget </w:t>
      </w:r>
      <w:r>
        <w:t>(se p</w:t>
      </w:r>
      <w:r w:rsidRPr="007A3013">
        <w:t>rop. 2004/05:85</w:t>
      </w:r>
      <w:r>
        <w:t xml:space="preserve"> s. 478 f.</w:t>
      </w:r>
      <w:r w:rsidRPr="007A3013">
        <w:t>)</w:t>
      </w:r>
      <w:r>
        <w:t>. I försäkrings</w:t>
      </w:r>
      <w:r>
        <w:softHyphen/>
        <w:t>rörelse</w:t>
      </w:r>
      <w:r>
        <w:softHyphen/>
        <w:t>lagen finns det särskilda be</w:t>
      </w:r>
      <w:r>
        <w:softHyphen/>
        <w:t>stäm</w:t>
      </w:r>
      <w:r>
        <w:softHyphen/>
        <w:t>melser om absorption av helägt dotter</w:t>
      </w:r>
      <w:r>
        <w:softHyphen/>
        <w:t>bolag för försäkringsaktiebolag och ömse</w:t>
      </w:r>
      <w:r>
        <w:softHyphen/>
        <w:t>sidiga försäkringsbolag (11 kap. 37 § och 12 kap. 86 § FRL). Mot</w:t>
      </w:r>
      <w:r>
        <w:softHyphen/>
        <w:t>svarande bestämmelser finns för tjänste</w:t>
      </w:r>
      <w:r>
        <w:softHyphen/>
        <w:t>pensionsaktiebolag och ömse</w:t>
      </w:r>
      <w:r>
        <w:softHyphen/>
        <w:t>sidiga tjänstepensionsbolag (10 kap. 15 och 45 §§ LTF).</w:t>
      </w:r>
    </w:p>
    <w:p w14:paraId="57981A10" w14:textId="24A37CA3" w:rsidR="005C68C8" w:rsidRDefault="005C68C8" w:rsidP="005C68C8">
      <w:pPr>
        <w:pStyle w:val="Rubrik5utannumrering"/>
      </w:pPr>
      <w:r>
        <w:t>Underrättelser vid fusion</w:t>
      </w:r>
    </w:p>
    <w:p w14:paraId="012CBF11" w14:textId="77777777" w:rsidR="005C68C8" w:rsidRDefault="005C68C8" w:rsidP="005C68C8">
      <w:pPr>
        <w:pStyle w:val="Brdtextmedindrag"/>
        <w:ind w:firstLine="0"/>
      </w:pPr>
      <w:r>
        <w:t>I de särskilda bestämmelserna för försäkringsföretag anges att en an</w:t>
      </w:r>
      <w:r>
        <w:softHyphen/>
        <w:t>sökan om tillstånd att verkställa en fusionsplan ska ges in till Finans</w:t>
      </w:r>
      <w:r>
        <w:softHyphen/>
        <w:t xml:space="preserve">inspektionen </w:t>
      </w:r>
      <w:r>
        <w:lastRenderedPageBreak/>
        <w:t>(för försäkringsaktiebolag 11 kap. 33 § första stycket FRL, för ömsesidiga för</w:t>
      </w:r>
      <w:r>
        <w:softHyphen/>
        <w:t>säkringsbolag 12 kap. 82 § första stycket FRL och för försäkrings</w:t>
      </w:r>
      <w:r>
        <w:softHyphen/>
        <w:t>föreningar 13 kap. 33 § första stycket FRL). Motsvarande gäller för tjän</w:t>
      </w:r>
      <w:r>
        <w:softHyphen/>
        <w:t>ste</w:t>
      </w:r>
      <w:r>
        <w:softHyphen/>
        <w:t>pensionsföretag enligt lagen om tjänstepensionsföretag (för tjänste</w:t>
      </w:r>
      <w:r>
        <w:softHyphen/>
        <w:t>pen</w:t>
      </w:r>
      <w:r>
        <w:softHyphen/>
        <w:t>sionsaktiebolag 10 kap. 11 § första stycket, för ömsesidiga tjänste</w:t>
      </w:r>
      <w:r>
        <w:softHyphen/>
        <w:t>pen</w:t>
      </w:r>
      <w:r>
        <w:softHyphen/>
        <w:t>sionsbolag 10 kap. 41 § första stycket och för tjänste</w:t>
      </w:r>
      <w:r>
        <w:softHyphen/>
        <w:t>pensions</w:t>
      </w:r>
      <w:r>
        <w:softHyphen/>
        <w:t xml:space="preserve">föreningar 10 kap. 62 § första stycket). </w:t>
      </w:r>
    </w:p>
    <w:p w14:paraId="2E47695F" w14:textId="77777777" w:rsidR="0099064A" w:rsidRDefault="005C68C8" w:rsidP="005C68C8">
      <w:pPr>
        <w:pStyle w:val="Brdtextmedindrag"/>
      </w:pPr>
      <w:r>
        <w:t xml:space="preserve">Vidare gäller att Finansinspektionen enligt såväl försäkringsrörelselagen som lagen om tjänstepensionsföretag ska underrätta Bolagsverket och </w:t>
      </w:r>
      <w:r w:rsidRPr="001D6592">
        <w:t xml:space="preserve">Skatteverket </w:t>
      </w:r>
      <w:r>
        <w:t>om ansökningar om tillstånd att verkställa en fusionsplan (se för försäkringsföretag 11 kap. 33 § fjärde stycket, 12 kap. 82 § fjärde stycket och 13 kap. 33 § fjärde stycket FRL och för tjänstepensionsföretag 10 kap. 11 § tredje stycket, 11 kap. 41 § tredje stycket och 11 kap. 62 § tredje stycket LTF). För försäkringsaktiebolag och försäkrings</w:t>
      </w:r>
      <w:r>
        <w:softHyphen/>
        <w:t>föreningar gäl</w:t>
      </w:r>
      <w:r>
        <w:softHyphen/>
        <w:t>ler att Bolags</w:t>
      </w:r>
      <w:r>
        <w:softHyphen/>
        <w:t>verket ska underrättas om beslut som har meddelats med anledning av sådana ansök</w:t>
      </w:r>
      <w:r>
        <w:softHyphen/>
        <w:t>ningar och fått laga kraft (11 kap. 33 § fjär</w:t>
      </w:r>
      <w:r>
        <w:softHyphen/>
        <w:t>de stycket och 13 kap. 33 § fjärde stycket FRL). För ömsesidiga för</w:t>
      </w:r>
      <w:r>
        <w:softHyphen/>
        <w:t>säk</w:t>
      </w:r>
      <w:r>
        <w:softHyphen/>
        <w:t>ringsbolag gäller att även Skatteverket ska under</w:t>
      </w:r>
      <w:r>
        <w:softHyphen/>
        <w:t>rättas om de slutliga be</w:t>
      </w:r>
      <w:r>
        <w:softHyphen/>
        <w:t>sluten (12 kap. 82 § FRL). Motsvarande gäller för tjänste</w:t>
      </w:r>
      <w:r>
        <w:softHyphen/>
        <w:t>pensions</w:t>
      </w:r>
      <w:r>
        <w:softHyphen/>
        <w:t>företag enligt lagen om tjänstepensionsföretag. Bolags</w:t>
      </w:r>
      <w:r>
        <w:softHyphen/>
        <w:t>verket ska under</w:t>
      </w:r>
      <w:r>
        <w:softHyphen/>
        <w:t>rättas oavsett associationsform (10 kap. 11 § tredje stycket, 41 § tredje stycket och 62 § tredje stycket LTF). Om det rör sig om ett ömse</w:t>
      </w:r>
      <w:r>
        <w:softHyphen/>
        <w:t>sidigt tjänste</w:t>
      </w:r>
      <w:r>
        <w:softHyphen/>
        <w:t>pensionsbolag ska även Skatteverket underrättas (10 kap. 41 § tred</w:t>
      </w:r>
      <w:r>
        <w:softHyphen/>
        <w:t xml:space="preserve">je stycket LTF). </w:t>
      </w:r>
    </w:p>
    <w:p w14:paraId="2CAAAE31" w14:textId="0E30BAFD" w:rsidR="005C68C8" w:rsidRPr="005E3D04" w:rsidRDefault="005C68C8" w:rsidP="003C1F7B">
      <w:pPr>
        <w:pStyle w:val="Brdtextmedindrag"/>
      </w:pPr>
      <w:r>
        <w:t>Underrättelsen till Bolagsverket om slutliga be</w:t>
      </w:r>
      <w:r>
        <w:softHyphen/>
        <w:t>slut som har fått laga kraft hänger ihop med tidpunkten för styrelsens skyl</w:t>
      </w:r>
      <w:r>
        <w:softHyphen/>
        <w:t>dighet att an</w:t>
      </w:r>
      <w:r>
        <w:softHyphen/>
        <w:t xml:space="preserve">mäla fusionen för registrering (se </w:t>
      </w:r>
      <w:proofErr w:type="gramStart"/>
      <w:r>
        <w:t>t.ex.</w:t>
      </w:r>
      <w:proofErr w:type="gramEnd"/>
      <w:r>
        <w:t xml:space="preserve"> 11 kap. 36 §, 12 kap. 85 § och 13 kap. 36 § FRL). Det har inte motiverats särskilt varför också Skatte</w:t>
      </w:r>
      <w:r>
        <w:softHyphen/>
        <w:t>verket ska underrättas om slutliga beslut i dessa frågor när det rör sig om ömsesidiga försäkrings- och tjänstpensionsbolag (jfr för försäk</w:t>
      </w:r>
      <w:r>
        <w:softHyphen/>
        <w:t>rings</w:t>
      </w:r>
      <w:r>
        <w:softHyphen/>
        <w:t>före</w:t>
      </w:r>
      <w:r>
        <w:softHyphen/>
        <w:t xml:space="preserve">tag prop. 2009/10:246 s. 496 och för </w:t>
      </w:r>
      <w:r w:rsidRPr="00143C12">
        <w:t>tjänste</w:t>
      </w:r>
      <w:r>
        <w:softHyphen/>
      </w:r>
      <w:r w:rsidRPr="00143C12">
        <w:t>pensions</w:t>
      </w:r>
      <w:r>
        <w:softHyphen/>
      </w:r>
      <w:r w:rsidRPr="00143C12">
        <w:t>företag prop. 2018/19:158 s. 464</w:t>
      </w:r>
      <w:r>
        <w:t xml:space="preserve"> och</w:t>
      </w:r>
      <w:r w:rsidRPr="00143C12">
        <w:t xml:space="preserve"> 468</w:t>
      </w:r>
      <w:r>
        <w:t> f.</w:t>
      </w:r>
      <w:r w:rsidRPr="00143C12">
        <w:t>). Denna tidpunkt när beslutet har fått laga kraft har bara betydelse för tid</w:t>
      </w:r>
      <w:r w:rsidR="00FB13BF">
        <w:softHyphen/>
      </w:r>
      <w:r w:rsidRPr="00143C12">
        <w:t>punkten för Bolags</w:t>
      </w:r>
      <w:r>
        <w:softHyphen/>
      </w:r>
      <w:r w:rsidRPr="00143C12">
        <w:t>verkets re</w:t>
      </w:r>
      <w:r w:rsidR="008246AD">
        <w:softHyphen/>
      </w:r>
      <w:r w:rsidRPr="00143C12">
        <w:t>gistrering av fusionen. Det bör därmed inte krävas att Finans</w:t>
      </w:r>
      <w:r>
        <w:softHyphen/>
      </w:r>
      <w:r w:rsidRPr="00143C12">
        <w:t>inspek</w:t>
      </w:r>
      <w:r w:rsidR="008246AD">
        <w:softHyphen/>
      </w:r>
      <w:r w:rsidRPr="00143C12">
        <w:t xml:space="preserve">tionen också ska underrätta Skatteverket om detta. Särskilt inte som de nu gällande bestämmelserna endast </w:t>
      </w:r>
      <w:r>
        <w:t>avser</w:t>
      </w:r>
      <w:r w:rsidRPr="00143C12">
        <w:t xml:space="preserve"> </w:t>
      </w:r>
      <w:r>
        <w:t xml:space="preserve">de </w:t>
      </w:r>
      <w:r w:rsidRPr="00143C12">
        <w:t>beslut som rör öm</w:t>
      </w:r>
      <w:r>
        <w:softHyphen/>
      </w:r>
      <w:r w:rsidRPr="00143C12">
        <w:t>sesidiga för</w:t>
      </w:r>
      <w:r>
        <w:softHyphen/>
      </w:r>
      <w:r w:rsidRPr="00143C12">
        <w:t>säkrings</w:t>
      </w:r>
      <w:r>
        <w:softHyphen/>
      </w:r>
      <w:r w:rsidRPr="00143C12">
        <w:t>bolag och ömsesidiga tjänstepensions</w:t>
      </w:r>
      <w:r w:rsidRPr="00143C12">
        <w:softHyphen/>
        <w:t>bolag. Be</w:t>
      </w:r>
      <w:r>
        <w:softHyphen/>
      </w:r>
      <w:r w:rsidRPr="00143C12">
        <w:t>stämmelserna i för</w:t>
      </w:r>
      <w:r>
        <w:softHyphen/>
      </w:r>
      <w:r w:rsidRPr="00143C12">
        <w:t>säkrings</w:t>
      </w:r>
      <w:r>
        <w:softHyphen/>
      </w:r>
      <w:r w:rsidRPr="00143C12">
        <w:t xml:space="preserve">rörelselagen och </w:t>
      </w:r>
      <w:r>
        <w:t xml:space="preserve">i </w:t>
      </w:r>
      <w:r w:rsidRPr="00143C12">
        <w:t>lagen om tjänste</w:t>
      </w:r>
      <w:r>
        <w:softHyphen/>
      </w:r>
      <w:r w:rsidRPr="00143C12">
        <w:t>pensions</w:t>
      </w:r>
      <w:r>
        <w:softHyphen/>
      </w:r>
      <w:r w:rsidRPr="00143C12">
        <w:t>företag för ömse</w:t>
      </w:r>
      <w:r>
        <w:softHyphen/>
      </w:r>
      <w:r w:rsidRPr="00143C12">
        <w:t>sidiga försäk</w:t>
      </w:r>
      <w:r>
        <w:softHyphen/>
      </w:r>
      <w:r w:rsidRPr="00143C12">
        <w:t>ringsbolag och ömsesidiga tjänste</w:t>
      </w:r>
      <w:r w:rsidR="00027A9E">
        <w:softHyphen/>
      </w:r>
      <w:r w:rsidRPr="00143C12">
        <w:t>pensions</w:t>
      </w:r>
      <w:r>
        <w:softHyphen/>
      </w:r>
      <w:r w:rsidRPr="00143C12">
        <w:t xml:space="preserve">bolag bör </w:t>
      </w:r>
      <w:r>
        <w:t>därför</w:t>
      </w:r>
      <w:r w:rsidRPr="00143C12">
        <w:t xml:space="preserve"> än</w:t>
      </w:r>
      <w:r>
        <w:softHyphen/>
      </w:r>
      <w:r w:rsidRPr="00143C12">
        <w:t>dras så att Finansinspektionen bara ska under</w:t>
      </w:r>
      <w:r w:rsidR="00027A9E">
        <w:softHyphen/>
      </w:r>
      <w:r w:rsidRPr="00143C12">
        <w:t>rätta Bolagsverket om be</w:t>
      </w:r>
      <w:r>
        <w:softHyphen/>
      </w:r>
      <w:r w:rsidRPr="00143C12">
        <w:t xml:space="preserve">slut som har fått laga kraft. </w:t>
      </w:r>
    </w:p>
    <w:p w14:paraId="2AE95E6D" w14:textId="77777777" w:rsidR="005C68C8" w:rsidRDefault="005C68C8" w:rsidP="005C68C8">
      <w:pPr>
        <w:pStyle w:val="Rubrik5utannumrering"/>
      </w:pPr>
      <w:r>
        <w:t>Underrättelser vid absorption av helägda dotterbolag</w:t>
      </w:r>
    </w:p>
    <w:p w14:paraId="55D84BA8" w14:textId="20ECFD8A" w:rsidR="005C68C8" w:rsidRDefault="005C68C8" w:rsidP="005C68C8">
      <w:pPr>
        <w:pStyle w:val="Brdtextmedindrag"/>
        <w:ind w:firstLine="0"/>
      </w:pPr>
      <w:r>
        <w:t>Som anges ovan ska Skatteverket underrättas om en ansökan om tillstånd att verkställa en fusionsplan. Syftet med denna underrättelse är att Skatte</w:t>
      </w:r>
      <w:r>
        <w:softHyphen/>
        <w:t xml:space="preserve">verket ska uppmärksammas på att en ansökan om tillstånd att verkställa en fusionsplan är under handläggning och därmed ha möjlighet att ingripa och besluta att fusionsplanen inte får verkställas (se </w:t>
      </w:r>
      <w:proofErr w:type="gramStart"/>
      <w:r>
        <w:t>bl.a.</w:t>
      </w:r>
      <w:proofErr w:type="gramEnd"/>
      <w:r>
        <w:t xml:space="preserve"> prop. </w:t>
      </w:r>
      <w:r w:rsidRPr="00143C12">
        <w:t xml:space="preserve">2018/19:158 </w:t>
      </w:r>
      <w:r>
        <w:t>s. 496). Bestämmelser om sådana ingripanden från Skatte</w:t>
      </w:r>
      <w:r>
        <w:softHyphen/>
        <w:t>verket finns när det gäller försäkringsaktiebolag i aktiebolagslagen (</w:t>
      </w:r>
      <w:r w:rsidRPr="005C690A">
        <w:t>23 kap. 21 a §</w:t>
      </w:r>
      <w:r>
        <w:t>). För ömsesidiga försäkringsbolag och försäk</w:t>
      </w:r>
      <w:r>
        <w:softHyphen/>
        <w:t>rings</w:t>
      </w:r>
      <w:r>
        <w:softHyphen/>
        <w:t>för</w:t>
      </w:r>
      <w:r>
        <w:softHyphen/>
      </w:r>
      <w:r>
        <w:lastRenderedPageBreak/>
        <w:t>ening</w:t>
      </w:r>
      <w:r>
        <w:softHyphen/>
        <w:t>ar finns en motsvarande bestämmelse i lagen om ekonomiska för</w:t>
      </w:r>
      <w:r>
        <w:softHyphen/>
        <w:t>eningar (16 kap. 20 §, se 12 kap. 81 § respektive 13 kap. 2 § FRL).</w:t>
      </w:r>
    </w:p>
    <w:p w14:paraId="42D31E0A" w14:textId="46A420FE" w:rsidR="006877C4" w:rsidRDefault="005C68C8" w:rsidP="00B71051">
      <w:pPr>
        <w:pStyle w:val="Brdtextmedindrag"/>
      </w:pPr>
      <w:r>
        <w:t>Skatteverket har möjlighet att ingripa även vid absorption av ett helägt dotter</w:t>
      </w:r>
      <w:r>
        <w:softHyphen/>
        <w:t>bolag. Dessa bestämmelser avviker delvis från det som annars gäller vid fusion. Som närmare utvecklas ovan ska Finansinspektionen enligt för</w:t>
      </w:r>
      <w:r w:rsidR="00C6637D">
        <w:softHyphen/>
      </w:r>
      <w:r>
        <w:t>säk</w:t>
      </w:r>
      <w:r w:rsidR="00C6637D">
        <w:softHyphen/>
      </w:r>
      <w:r>
        <w:t>rings</w:t>
      </w:r>
      <w:r w:rsidR="00C6637D">
        <w:softHyphen/>
      </w:r>
      <w:r>
        <w:t>rörelselagen under</w:t>
      </w:r>
      <w:r>
        <w:softHyphen/>
        <w:t>rätta Skatteverket om en ansökan om till</w:t>
      </w:r>
      <w:r>
        <w:softHyphen/>
        <w:t>stånd att verkställa en fusionsplan (för försäkringsföretag 11 kap. 33 § fjärde stycket, 12 kap. 82 § fjärde stycket och 13 kap. 33 § fjärde stycket). Vid absorption av ett helägt dotterbolag finns det dock inte någon skyldig</w:t>
      </w:r>
      <w:r>
        <w:softHyphen/>
        <w:t xml:space="preserve">het för </w:t>
      </w:r>
      <w:r w:rsidRPr="001D6592">
        <w:t>Finansinspektionen att underrätta Skatteverket om en ansökan om till</w:t>
      </w:r>
      <w:r>
        <w:softHyphen/>
      </w:r>
      <w:r w:rsidRPr="001D6592">
        <w:t>stånd att verkställa en fusionsplan. En sådan skyldighet gäller emeller</w:t>
      </w:r>
      <w:r>
        <w:softHyphen/>
      </w:r>
      <w:r w:rsidRPr="001D6592">
        <w:t xml:space="preserve">tid vid absorption av helägt </w:t>
      </w:r>
      <w:r>
        <w:t xml:space="preserve">dotterbolag </w:t>
      </w:r>
      <w:r w:rsidRPr="001D6592">
        <w:t>enligt bestämmelserna i aktie</w:t>
      </w:r>
      <w:r>
        <w:softHyphen/>
      </w:r>
      <w:r w:rsidRPr="001D6592">
        <w:t>bolags</w:t>
      </w:r>
      <w:r>
        <w:softHyphen/>
      </w:r>
      <w:r w:rsidRPr="001D6592">
        <w:t>lagen (23 kap. 22 § tredje stycket och 33 § tredje stycket) och vid fusion mellan en ekonomisk förening och ett helägt dotteraktiebolag enligt la</w:t>
      </w:r>
      <w:r>
        <w:softHyphen/>
      </w:r>
      <w:r w:rsidRPr="001D6592">
        <w:t xml:space="preserve">gen om ekonomiska föreningar (16 kap. 21 § tredje stycket och 28 § andra </w:t>
      </w:r>
      <w:r>
        <w:t>stycket). Dessa bestämmelser i de båda lagarna gäller dock inte för för</w:t>
      </w:r>
      <w:r>
        <w:softHyphen/>
        <w:t>säkrings</w:t>
      </w:r>
      <w:r w:rsidR="00C23DA9">
        <w:softHyphen/>
      </w:r>
      <w:r>
        <w:t>aktiebolag och ömsesidiga för</w:t>
      </w:r>
      <w:r>
        <w:softHyphen/>
        <w:t xml:space="preserve">säkringsbolag (se 11 kap. 32 § och 12 kap. 81 § andra stycket FRL). </w:t>
      </w:r>
    </w:p>
    <w:p w14:paraId="65DB5C3C" w14:textId="3FE0FA29" w:rsidR="005C68C8" w:rsidRDefault="005C68C8" w:rsidP="002A341D">
      <w:pPr>
        <w:pStyle w:val="Brdtextmedindrag"/>
      </w:pPr>
      <w:r>
        <w:t>Mot</w:t>
      </w:r>
      <w:r>
        <w:softHyphen/>
        <w:t>svarande skillnader finns för tjänste</w:t>
      </w:r>
      <w:r>
        <w:softHyphen/>
        <w:t>pensionsaktiebolag och ömse</w:t>
      </w:r>
      <w:r>
        <w:softHyphen/>
        <w:t>sidiga tjänstepensionsbolag vid fusion respektive absorption av helägt dotter</w:t>
      </w:r>
      <w:r>
        <w:softHyphen/>
        <w:t>bolag (10 kap. 11 och 41 §§ jäm</w:t>
      </w:r>
      <w:r>
        <w:softHyphen/>
        <w:t>förda med 10 kap. 15 och 45 §§ LTF). Bestäm</w:t>
      </w:r>
      <w:r>
        <w:softHyphen/>
        <w:t>melserna i aktiebolagslagen re</w:t>
      </w:r>
      <w:r>
        <w:softHyphen/>
        <w:t>spektive lagen om ekonomiska föreningar om underrättelse till Skatte</w:t>
      </w:r>
      <w:r>
        <w:softHyphen/>
        <w:t>verket vid absorption gäller inte heller för tjänstepensionsaktiebolag och ömse</w:t>
      </w:r>
      <w:r>
        <w:softHyphen/>
        <w:t>sidiga tjänste</w:t>
      </w:r>
      <w:r w:rsidR="00C23DA9">
        <w:softHyphen/>
      </w:r>
      <w:r>
        <w:t>pensionsbolag (se 10 kap. 10 § LTF för tjänste</w:t>
      </w:r>
      <w:r>
        <w:softHyphen/>
        <w:t>pensions</w:t>
      </w:r>
      <w:r>
        <w:softHyphen/>
        <w:t>aktie</w:t>
      </w:r>
      <w:r>
        <w:softHyphen/>
        <w:t>bolag, jfr 10 kap. 40 § samma lag för ömsesidiga tjänste</w:t>
      </w:r>
      <w:r>
        <w:softHyphen/>
        <w:t>pensions</w:t>
      </w:r>
      <w:r>
        <w:softHyphen/>
        <w:t>bolag).</w:t>
      </w:r>
    </w:p>
    <w:p w14:paraId="2B6E570B" w14:textId="34E9CE7D" w:rsidR="005C68C8" w:rsidRDefault="005C68C8" w:rsidP="003C1F7B">
      <w:pPr>
        <w:pStyle w:val="Brdtextmedindrag"/>
      </w:pPr>
      <w:r>
        <w:t>Samma förfarande bör gälla vid absorption av helägt dotterbolag för för</w:t>
      </w:r>
      <w:r>
        <w:softHyphen/>
        <w:t>säkringsaktiebolag och för ömsesidiga försäkringsbolag som vid annan typ av fusion för dessa associationsformer. Detta gäller även för mot</w:t>
      </w:r>
      <w:r>
        <w:softHyphen/>
        <w:t>svarande förfaranden för tjänstepensionsaktiebolag och ömsesidiga tjänste</w:t>
      </w:r>
      <w:r>
        <w:softHyphen/>
        <w:t>pensions</w:t>
      </w:r>
      <w:r>
        <w:softHyphen/>
        <w:t>bolag. Bestämmelserna om absorption av helägda dotter</w:t>
      </w:r>
      <w:r>
        <w:softHyphen/>
        <w:t>bolag i för</w:t>
      </w:r>
      <w:r>
        <w:softHyphen/>
        <w:t>säk</w:t>
      </w:r>
      <w:r>
        <w:softHyphen/>
        <w:t>rings</w:t>
      </w:r>
      <w:r>
        <w:softHyphen/>
        <w:t>rörelselagen och lagen om tjänstepensionsföretag bör därför än</w:t>
      </w:r>
      <w:r>
        <w:softHyphen/>
        <w:t xml:space="preserve">dras så att även Skatteverket ska underrättas om ansökningar om tillstånd att verkställa en </w:t>
      </w:r>
      <w:r w:rsidR="0099064A">
        <w:t>fusionsplan</w:t>
      </w:r>
      <w:r>
        <w:t>.</w:t>
      </w:r>
    </w:p>
    <w:p w14:paraId="430E1464" w14:textId="77777777" w:rsidR="005C68C8" w:rsidRDefault="005C68C8" w:rsidP="005C68C8">
      <w:pPr>
        <w:pStyle w:val="Rubrik5utannumrering"/>
      </w:pPr>
      <w:r>
        <w:t>Förtydliganden vid tillämpningen av bestämmelser i andra lagar än försäkringsrörelselagen och lagen om tjänstepensionsföretag</w:t>
      </w:r>
    </w:p>
    <w:p w14:paraId="0E31208A" w14:textId="42D73BFA" w:rsidR="005C68C8" w:rsidRDefault="005C68C8" w:rsidP="005C68C8">
      <w:pPr>
        <w:pStyle w:val="Brdtextmedindrag"/>
        <w:ind w:firstLine="0"/>
      </w:pPr>
      <w:r>
        <w:t>Det finns flera bestämmelser i försäkringsrörelselagen som innebär att be</w:t>
      </w:r>
      <w:r>
        <w:softHyphen/>
        <w:t>stäm</w:t>
      </w:r>
      <w:r>
        <w:softHyphen/>
        <w:t>melser i andra lagar också ska gälla för försäkringsföretag. Vanligtvis är det självklart hur dessa bestämmelser ska tillämpas på försäkrings</w:t>
      </w:r>
      <w:r>
        <w:softHyphen/>
        <w:t>före</w:t>
      </w:r>
      <w:r>
        <w:softHyphen/>
        <w:t>tag och tjänstepensionsföretag. Ibland krävs dock bestämmelser som för</w:t>
      </w:r>
      <w:r>
        <w:softHyphen/>
        <w:t>tydligar hur en viss bestämmelse ska tillämpas i ett särskilt fall. I såväl för</w:t>
      </w:r>
      <w:r>
        <w:softHyphen/>
        <w:t>säkringsrörelselagen som lagen om tjänstepensions</w:t>
      </w:r>
      <w:r>
        <w:softHyphen/>
        <w:t>företag finns det be</w:t>
      </w:r>
      <w:r>
        <w:softHyphen/>
        <w:t>stämmelser som anger att vissa begrepp i andra lagar i stället ska avse an</w:t>
      </w:r>
      <w:r>
        <w:softHyphen/>
        <w:t>dra begrepp. Ett sådant exempel är att när det gäller försäkrings</w:t>
      </w:r>
      <w:r>
        <w:softHyphen/>
        <w:t>aktie</w:t>
      </w:r>
      <w:r>
        <w:softHyphen/>
        <w:t>bolag så ska det som sägs i aktiebolagslagen om Bolags</w:t>
      </w:r>
      <w:r>
        <w:softHyphen/>
        <w:t>verket, i vissa be</w:t>
      </w:r>
      <w:r>
        <w:softHyphen/>
        <w:t xml:space="preserve">stämmelser, i stället avse Finansinspektionen (se </w:t>
      </w:r>
      <w:proofErr w:type="gramStart"/>
      <w:r>
        <w:t>bl.a.</w:t>
      </w:r>
      <w:proofErr w:type="gramEnd"/>
      <w:r>
        <w:t xml:space="preserve"> 11 kap. 1 § an</w:t>
      </w:r>
      <w:r>
        <w:softHyphen/>
        <w:t>dra stycket FRL). Ytterligare ett exempel är bestämmelsen för försäk</w:t>
      </w:r>
      <w:r>
        <w:softHyphen/>
        <w:t>rings</w:t>
      </w:r>
      <w:r>
        <w:softHyphen/>
        <w:t xml:space="preserve">föreningar som anger att det som sägs om föreningsregistret i lagen om </w:t>
      </w:r>
      <w:r>
        <w:lastRenderedPageBreak/>
        <w:t>eko</w:t>
      </w:r>
      <w:r>
        <w:softHyphen/>
        <w:t xml:space="preserve">nomiska föreningar, i stället ska avse försäkringsregistret (13 kap. 2 § första stycket 2 FRL). </w:t>
      </w:r>
    </w:p>
    <w:p w14:paraId="0DBA0A4E" w14:textId="257F9743" w:rsidR="005C68C8" w:rsidRDefault="005C68C8" w:rsidP="003C1F7B">
      <w:pPr>
        <w:pStyle w:val="Brdtextmedindrag"/>
      </w:pPr>
      <w:r>
        <w:t>Sådana förtydliganden har dock inte införts på ett enhetligt och kon</w:t>
      </w:r>
      <w:r>
        <w:softHyphen/>
        <w:t>sekvent sätt i de associationsrättsliga bestämmelserna för försäkrings</w:t>
      </w:r>
      <w:r>
        <w:softHyphen/>
        <w:t>före</w:t>
      </w:r>
      <w:r>
        <w:softHyphen/>
        <w:t>tag och tjänstepensionsföretag. För att det inte ska råda några tveksam</w:t>
      </w:r>
      <w:r>
        <w:softHyphen/>
        <w:t xml:space="preserve">heter </w:t>
      </w:r>
      <w:r w:rsidR="0001454F">
        <w:t>om</w:t>
      </w:r>
      <w:r>
        <w:t xml:space="preserve"> vad som gäller vid tillämpningen av bestämmelser i andra lagar, bör det göras vissa förtydliganden i försäkringsrörelselagen och i lagen om tjänste</w:t>
      </w:r>
      <w:r>
        <w:softHyphen/>
        <w:t>pensionsföretag. Detta handlar dels om att införa en be</w:t>
      </w:r>
      <w:r>
        <w:softHyphen/>
        <w:t>stämmelse för ömsesidiga tjänstepensions</w:t>
      </w:r>
      <w:r>
        <w:softHyphen/>
        <w:t>bolag om att när det i det kapitlet (12 kap. FRL) anges att lagen om ekonomiska föreningar ska tillämpas på ömse</w:t>
      </w:r>
      <w:r>
        <w:softHyphen/>
        <w:t>sidiga försäkrings</w:t>
      </w:r>
      <w:r>
        <w:softHyphen/>
        <w:t>bolag ska det som sägs om föreningsregistret i stället avse försäkrings</w:t>
      </w:r>
      <w:r>
        <w:softHyphen/>
        <w:t>registret. Dels gäller det ändringar i 12 och 13 kap. för</w:t>
      </w:r>
      <w:r>
        <w:softHyphen/>
        <w:t>säkringsrörelselagen och 10 kap. lagen om tjänstepensions</w:t>
      </w:r>
      <w:r>
        <w:softHyphen/>
        <w:t>företag som inne</w:t>
      </w:r>
      <w:r>
        <w:softHyphen/>
        <w:t>bär att när bestämmelser i lagen om ekonomiska föreningar om Skatte</w:t>
      </w:r>
      <w:r>
        <w:softHyphen/>
        <w:t>verkets ingripande vid fusion tillämpas på ömse</w:t>
      </w:r>
      <w:r>
        <w:softHyphen/>
        <w:t>sidiga försäkringsbolag, ömse</w:t>
      </w:r>
      <w:r>
        <w:softHyphen/>
        <w:t>sidiga tjänstepensions</w:t>
      </w:r>
      <w:r>
        <w:softHyphen/>
        <w:t>bolag, försäkrings</w:t>
      </w:r>
      <w:r>
        <w:softHyphen/>
        <w:t>föreningar och tjänste</w:t>
      </w:r>
      <w:r>
        <w:softHyphen/>
        <w:t>pensions</w:t>
      </w:r>
      <w:r>
        <w:softHyphen/>
        <w:t>föreningar ska det som sägs i den lagen om Bolagsverket i stället av</w:t>
      </w:r>
      <w:r>
        <w:softHyphen/>
        <w:t xml:space="preserve">se Finansinspektionen (se 16 kap. 20 § FL). </w:t>
      </w:r>
    </w:p>
    <w:p w14:paraId="352A0058" w14:textId="6BA097C5" w:rsidR="005C68C8" w:rsidRDefault="005C68C8" w:rsidP="003C1F7B">
      <w:pPr>
        <w:pStyle w:val="Rubrik5utannumrering"/>
      </w:pPr>
      <w:r>
        <w:t>Finansinspektionen ska få medge dispens från bosättningskravet för styrelseledamöter och den verkställande direktören</w:t>
      </w:r>
      <w:r w:rsidR="00FA1635">
        <w:t xml:space="preserve"> oavsett associationsform</w:t>
      </w:r>
    </w:p>
    <w:p w14:paraId="275BF7AD" w14:textId="665BD806" w:rsidR="005C68C8" w:rsidRDefault="005C68C8" w:rsidP="005C68C8">
      <w:pPr>
        <w:pStyle w:val="Brdtextmedindrag"/>
        <w:ind w:firstLine="0"/>
      </w:pPr>
      <w:r>
        <w:t>I försäkringsrörelselagen finns det bestämmelser om bosättningskrav för led</w:t>
      </w:r>
      <w:r>
        <w:softHyphen/>
        <w:t>ningen i ett försäkringsföretag. För försäkringsaktiebolag gäller att minst hälften av styrelse</w:t>
      </w:r>
      <w:r>
        <w:softHyphen/>
        <w:t>ledamöterna ska vara bosatta inom Europeiska eko</w:t>
      </w:r>
      <w:r>
        <w:softHyphen/>
        <w:t>nomiska samarbets</w:t>
      </w:r>
      <w:r>
        <w:softHyphen/>
        <w:t>området (EES). Om det finns särskilda skäl, får Finans</w:t>
      </w:r>
      <w:r>
        <w:softHyphen/>
        <w:t>inspektionen i ett enskilt fall besluta om undantag från bosättnings</w:t>
      </w:r>
      <w:r>
        <w:softHyphen/>
        <w:t>kravet (11 kap. 1 § första och andra styckena FRL och 8 kap. 9 § ABL). Ett bo</w:t>
      </w:r>
      <w:r>
        <w:softHyphen/>
        <w:t>sättningskrav, med möjlighet till dispens, gäller även för den verk</w:t>
      </w:r>
      <w:r>
        <w:softHyphen/>
        <w:t>ställande direktören (11 kap. 1 § första och andra styckena och 8 kap. 30 § ABL). Mot</w:t>
      </w:r>
      <w:r>
        <w:softHyphen/>
        <w:t>svarande bosättningskrav gäller för styrelse</w:t>
      </w:r>
      <w:r>
        <w:softHyphen/>
        <w:t>ledamöter och den verk</w:t>
      </w:r>
      <w:r>
        <w:softHyphen/>
        <w:t xml:space="preserve">ställande direktören i ett tjänstepensionsaktiebolag. Även i dessa fall får Finansinspektionen medge dispens från dessa krav (se 10 kap. 1 § första och andra styckena LTF och 8 kap. 9 och 30 §§ ABL). </w:t>
      </w:r>
    </w:p>
    <w:p w14:paraId="0E397B2C" w14:textId="1CD6B666" w:rsidR="005C68C8" w:rsidRDefault="005C68C8" w:rsidP="007272B4">
      <w:pPr>
        <w:pStyle w:val="Brdtextmedindrag"/>
      </w:pPr>
      <w:r>
        <w:t>Även i lagen om ekonomiska föreningar finns det bestämmelser om bo</w:t>
      </w:r>
      <w:r>
        <w:softHyphen/>
        <w:t>sättnings</w:t>
      </w:r>
      <w:r>
        <w:softHyphen/>
        <w:t>krav för styrelseledamöter och den verkställande direktören (7 kap. 8 och 30 §§). Bestämmelserna i den lagen gäller för ömse</w:t>
      </w:r>
      <w:r>
        <w:softHyphen/>
        <w:t>sidiga för</w:t>
      </w:r>
      <w:r>
        <w:softHyphen/>
        <w:t>säkrings</w:t>
      </w:r>
      <w:r>
        <w:softHyphen/>
        <w:t>bolag, ömsesidiga tjänste</w:t>
      </w:r>
      <w:r>
        <w:softHyphen/>
        <w:t>pensionsbolag, försäkrings</w:t>
      </w:r>
      <w:r>
        <w:softHyphen/>
        <w:t>föreningar och tjänstepensions</w:t>
      </w:r>
      <w:r>
        <w:softHyphen/>
        <w:t>föreningar (se för ömsesidiga försäkrings</w:t>
      </w:r>
      <w:r>
        <w:softHyphen/>
        <w:t>bolag 12 kap. 24 § FRL, för försäkrings</w:t>
      </w:r>
      <w:r>
        <w:softHyphen/>
        <w:t>föreningar 13 kap. 2 § FRL, för ömsesidiga tjänste</w:t>
      </w:r>
      <w:r>
        <w:softHyphen/>
        <w:t xml:space="preserve">pensionsbolag 10 kap. 26 § LTF och </w:t>
      </w:r>
      <w:r w:rsidR="00FA1635">
        <w:t xml:space="preserve">för tjänstepensionsföreningar </w:t>
      </w:r>
      <w:r>
        <w:t>10 kap. 48 § LTF). Till skill</w:t>
      </w:r>
      <w:r>
        <w:softHyphen/>
        <w:t xml:space="preserve">nad </w:t>
      </w:r>
      <w:r w:rsidR="00C23DA9">
        <w:t xml:space="preserve">från </w:t>
      </w:r>
      <w:r>
        <w:t>det som gäller för försäkrings</w:t>
      </w:r>
      <w:r>
        <w:softHyphen/>
        <w:t>aktiebolag och tjänstepensionsaktie</w:t>
      </w:r>
      <w:r>
        <w:softHyphen/>
        <w:t>bolag ska dispens</w:t>
      </w:r>
      <w:r>
        <w:softHyphen/>
        <w:t>prövningen för dessa associationsformer göras av Bo</w:t>
      </w:r>
      <w:r>
        <w:softHyphen/>
        <w:t>lags</w:t>
      </w:r>
      <w:r>
        <w:softHyphen/>
        <w:t xml:space="preserve">verket. </w:t>
      </w:r>
    </w:p>
    <w:p w14:paraId="4E36F9DC" w14:textId="1FDA7374" w:rsidR="005C68C8" w:rsidRDefault="005C68C8" w:rsidP="005C68C8">
      <w:pPr>
        <w:pStyle w:val="Brdtextmedindrag"/>
      </w:pPr>
      <w:r>
        <w:t>Beslut om undantag från bosättningskravet för styrelseledamöter och den verkställande direktören i försäkringsföretag och tjänstepensions</w:t>
      </w:r>
      <w:r>
        <w:softHyphen/>
        <w:t>före</w:t>
      </w:r>
      <w:r>
        <w:softHyphen/>
        <w:t>tag bör göras av en och samma myndighet, oavsett associationsform. Finansinspektionen är i dag den myndighet som ansvar</w:t>
      </w:r>
      <w:r w:rsidR="00597FE8">
        <w:t>ar</w:t>
      </w:r>
      <w:r>
        <w:t xml:space="preserve"> för lämplighets</w:t>
      </w:r>
      <w:r>
        <w:softHyphen/>
        <w:t>prövningen av dessa funk</w:t>
      </w:r>
      <w:r>
        <w:softHyphen/>
        <w:t>tionärer i såväl försäkringsföretag som tjänste</w:t>
      </w:r>
      <w:r>
        <w:softHyphen/>
        <w:t>pensions</w:t>
      </w:r>
      <w:r>
        <w:softHyphen/>
        <w:t>företag. Detta gäller samtliga associationsformer för försäkrings</w:t>
      </w:r>
      <w:r>
        <w:softHyphen/>
      </w:r>
      <w:r>
        <w:lastRenderedPageBreak/>
        <w:t>företag och tjänst</w:t>
      </w:r>
      <w:r w:rsidR="001360E0">
        <w:t>e</w:t>
      </w:r>
      <w:r>
        <w:t xml:space="preserve">pensionsföretag. </w:t>
      </w:r>
      <w:r w:rsidR="002C27D0">
        <w:t>Även u</w:t>
      </w:r>
      <w:r>
        <w:t>ndantag från bosättningskravet bör prövas av Finansinspektionen. Bestämmelserna i försäkrings</w:t>
      </w:r>
      <w:r>
        <w:softHyphen/>
        <w:t>rörelse</w:t>
      </w:r>
      <w:r w:rsidR="002C27D0">
        <w:softHyphen/>
      </w:r>
      <w:r>
        <w:t>lagen och lagen om tjänste</w:t>
      </w:r>
      <w:r>
        <w:softHyphen/>
        <w:t>pensionsföretag bör ändras så att Finans</w:t>
      </w:r>
      <w:r>
        <w:softHyphen/>
        <w:t>inspektionen ska vara den myndighet som får medge undantag från bo</w:t>
      </w:r>
      <w:r>
        <w:softHyphen/>
        <w:t>sätt</w:t>
      </w:r>
      <w:r>
        <w:softHyphen/>
        <w:t>nings</w:t>
      </w:r>
      <w:r>
        <w:softHyphen/>
        <w:t>kravet även för ömsesidiga försäkringsbolag, försäkrings</w:t>
      </w:r>
      <w:r>
        <w:softHyphen/>
        <w:t>föreningar, ömse</w:t>
      </w:r>
      <w:r>
        <w:softHyphen/>
        <w:t>sidiga tjänste</w:t>
      </w:r>
      <w:r>
        <w:softHyphen/>
        <w:t>pensionsbolag och tjänstepensions</w:t>
      </w:r>
      <w:r>
        <w:softHyphen/>
        <w:t xml:space="preserve">föreningar. </w:t>
      </w:r>
    </w:p>
    <w:p w14:paraId="2E1C5393" w14:textId="1838D92B" w:rsidR="005C68C8" w:rsidRDefault="001360E0" w:rsidP="007272B4">
      <w:pPr>
        <w:pStyle w:val="Rubrik5utannumrering"/>
      </w:pPr>
      <w:r>
        <w:t xml:space="preserve">Finansinspektionens </w:t>
      </w:r>
      <w:r w:rsidR="007C7F32">
        <w:t>möjligheter att ingripa</w:t>
      </w:r>
      <w:r>
        <w:t xml:space="preserve"> mot</w:t>
      </w:r>
      <w:r w:rsidR="005C68C8">
        <w:t xml:space="preserve"> vissa </w:t>
      </w:r>
      <w:r>
        <w:t xml:space="preserve">typer av </w:t>
      </w:r>
      <w:proofErr w:type="spellStart"/>
      <w:r w:rsidR="005C68C8">
        <w:t>holdingföretag</w:t>
      </w:r>
      <w:proofErr w:type="spellEnd"/>
    </w:p>
    <w:p w14:paraId="2E48470D" w14:textId="481C2F67" w:rsidR="00F85518" w:rsidRDefault="00077EAA" w:rsidP="007272B4">
      <w:pPr>
        <w:pStyle w:val="Brdtextmedindrag"/>
        <w:ind w:firstLine="0"/>
      </w:pPr>
      <w:r>
        <w:t xml:space="preserve">I samband med genomförandet av Solvens II-direktivet infördes </w:t>
      </w:r>
      <w:r w:rsidR="00E31237">
        <w:t xml:space="preserve">det </w:t>
      </w:r>
      <w:r>
        <w:t xml:space="preserve">flera bestämmelser i försäkringsrörelselagen </w:t>
      </w:r>
      <w:r w:rsidR="002C27D0">
        <w:t>s</w:t>
      </w:r>
      <w:r>
        <w:t xml:space="preserve">om rör </w:t>
      </w:r>
      <w:proofErr w:type="spellStart"/>
      <w:r>
        <w:t>försäkringsholdingföretag</w:t>
      </w:r>
      <w:proofErr w:type="spellEnd"/>
      <w:r>
        <w:t xml:space="preserve"> och blandade finansiella </w:t>
      </w:r>
      <w:proofErr w:type="spellStart"/>
      <w:r>
        <w:t>holdingföretag</w:t>
      </w:r>
      <w:proofErr w:type="spellEnd"/>
      <w:r w:rsidR="00E31237">
        <w:t>.</w:t>
      </w:r>
      <w:r w:rsidR="005C68C8">
        <w:t xml:space="preserve"> </w:t>
      </w:r>
      <w:r w:rsidR="00C61021">
        <w:t>Det</w:t>
      </w:r>
      <w:r w:rsidR="00E31237">
        <w:t xml:space="preserve"> infördes </w:t>
      </w:r>
      <w:proofErr w:type="gramStart"/>
      <w:r w:rsidR="00C61021">
        <w:t>bl.a.</w:t>
      </w:r>
      <w:proofErr w:type="gramEnd"/>
      <w:r w:rsidR="00E31237">
        <w:t xml:space="preserve"> </w:t>
      </w:r>
      <w:r>
        <w:t xml:space="preserve">en bestämmelse om att </w:t>
      </w:r>
      <w:r w:rsidR="009847C1">
        <w:t xml:space="preserve">ett </w:t>
      </w:r>
      <w:proofErr w:type="spellStart"/>
      <w:r w:rsidR="009847C1">
        <w:t>försäkrings</w:t>
      </w:r>
      <w:r w:rsidR="00E31237">
        <w:softHyphen/>
      </w:r>
      <w:r w:rsidR="009847C1">
        <w:t>holding</w:t>
      </w:r>
      <w:r w:rsidR="00E31237">
        <w:softHyphen/>
      </w:r>
      <w:r w:rsidR="009847C1">
        <w:t>företag</w:t>
      </w:r>
      <w:proofErr w:type="spellEnd"/>
      <w:r w:rsidR="009847C1">
        <w:t xml:space="preserve"> eller ett blandat finansiellt </w:t>
      </w:r>
      <w:proofErr w:type="spellStart"/>
      <w:r w:rsidR="009847C1">
        <w:t>holding</w:t>
      </w:r>
      <w:r w:rsidR="00F85518">
        <w:softHyphen/>
      </w:r>
      <w:r w:rsidR="009847C1">
        <w:t>företag</w:t>
      </w:r>
      <w:proofErr w:type="spellEnd"/>
      <w:r w:rsidR="009847C1">
        <w:t xml:space="preserve"> ska säkerställa att de som avses ingå i styrelsen för företaget eller vara verkställande direktör i det, eller vara ersättare för någon av dem upp</w:t>
      </w:r>
      <w:r w:rsidR="00670654">
        <w:softHyphen/>
      </w:r>
      <w:r w:rsidR="009847C1">
        <w:t xml:space="preserve">fyller de </w:t>
      </w:r>
      <w:r w:rsidR="008C6ADB">
        <w:t>lämplighets</w:t>
      </w:r>
      <w:r w:rsidR="009847C1">
        <w:t>krav som anges i 2 kap. 4 § (19 kap. 63 § första stycket FRL). De krav som avses är de generella lämplighetskraven för sådana funk</w:t>
      </w:r>
      <w:r w:rsidR="00670654">
        <w:softHyphen/>
      </w:r>
      <w:r w:rsidR="009847C1">
        <w:t>tionärer</w:t>
      </w:r>
      <w:r w:rsidR="00C61021">
        <w:t>,</w:t>
      </w:r>
      <w:r w:rsidR="00E31237">
        <w:t xml:space="preserve"> dvs. att de ska ha de insikter och den erfarenhet som måste krävas av den som deltar i styrningen av ett försäkringsföretag och även i övrigt är lämpliga för en sådan uppgift</w:t>
      </w:r>
      <w:r w:rsidR="009847C1">
        <w:t xml:space="preserve"> (se 2 kap. 4 § första stycket 4 FRL).</w:t>
      </w:r>
      <w:r w:rsidR="00F85518">
        <w:t xml:space="preserve"> Det infördes även </w:t>
      </w:r>
      <w:r w:rsidR="00E31237">
        <w:t xml:space="preserve">en särskild ingripandebestämmelse i </w:t>
      </w:r>
      <w:r w:rsidR="0028273C">
        <w:t>kapitlet</w:t>
      </w:r>
      <w:r w:rsidR="00E31237">
        <w:t xml:space="preserve"> </w:t>
      </w:r>
      <w:r w:rsidR="0028273C">
        <w:t>om</w:t>
      </w:r>
      <w:r w:rsidR="00E31237">
        <w:t xml:space="preserve"> grupp</w:t>
      </w:r>
      <w:r w:rsidR="0018704F">
        <w:softHyphen/>
      </w:r>
      <w:r w:rsidR="00E31237">
        <w:t>tillsyn (19 kap. FRL).</w:t>
      </w:r>
      <w:r w:rsidR="009847C1">
        <w:t xml:space="preserve"> </w:t>
      </w:r>
      <w:r w:rsidR="00E31237">
        <w:t>I denna anges att o</w:t>
      </w:r>
      <w:r w:rsidR="009847C1">
        <w:t xml:space="preserve">m någon i ledningen i ett </w:t>
      </w:r>
      <w:proofErr w:type="spellStart"/>
      <w:r w:rsidR="009847C1">
        <w:t>för</w:t>
      </w:r>
      <w:r w:rsidR="0028273C">
        <w:softHyphen/>
      </w:r>
      <w:r w:rsidR="009847C1">
        <w:t>säk</w:t>
      </w:r>
      <w:r w:rsidR="0028273C">
        <w:softHyphen/>
      </w:r>
      <w:r w:rsidR="009847C1">
        <w:t>rings</w:t>
      </w:r>
      <w:r w:rsidR="0028273C">
        <w:softHyphen/>
      </w:r>
      <w:r w:rsidR="009847C1">
        <w:t>holdingföretag</w:t>
      </w:r>
      <w:proofErr w:type="spellEnd"/>
      <w:r w:rsidR="009847C1">
        <w:t xml:space="preserve"> eller ett blandat finansiellt </w:t>
      </w:r>
      <w:proofErr w:type="spellStart"/>
      <w:r w:rsidR="009847C1">
        <w:t>holdingföretag</w:t>
      </w:r>
      <w:proofErr w:type="spellEnd"/>
      <w:r w:rsidR="009847C1">
        <w:t xml:space="preserve"> inte upp</w:t>
      </w:r>
      <w:r w:rsidR="0028273C">
        <w:softHyphen/>
      </w:r>
      <w:r w:rsidR="009847C1">
        <w:t>fyller de krav som anges i 2</w:t>
      </w:r>
      <w:r w:rsidR="00E31237">
        <w:t> </w:t>
      </w:r>
      <w:r w:rsidR="009847C1">
        <w:t>kap. 4</w:t>
      </w:r>
      <w:r w:rsidR="00E31237">
        <w:t> </w:t>
      </w:r>
      <w:r w:rsidR="009847C1">
        <w:t>§</w:t>
      </w:r>
      <w:r w:rsidR="00E31237">
        <w:t> </w:t>
      </w:r>
      <w:r w:rsidR="009847C1">
        <w:t>4, får Finansinspektionen före</w:t>
      </w:r>
      <w:r w:rsidR="002E5DCC">
        <w:softHyphen/>
      </w:r>
      <w:r w:rsidR="009847C1">
        <w:t>lägga före</w:t>
      </w:r>
      <w:r w:rsidR="0028273C">
        <w:softHyphen/>
      </w:r>
      <w:r w:rsidR="009847C1">
        <w:t>taget att rätta till förhållandet (19 kap. 64 § första stycket</w:t>
      </w:r>
      <w:r w:rsidR="0018704F">
        <w:t xml:space="preserve"> FRL</w:t>
      </w:r>
      <w:r w:rsidR="009847C1">
        <w:t xml:space="preserve">). </w:t>
      </w:r>
      <w:r w:rsidR="00E31237">
        <w:t xml:space="preserve">I </w:t>
      </w:r>
      <w:r w:rsidR="0018704F">
        <w:t>sam</w:t>
      </w:r>
      <w:r w:rsidR="0028273C">
        <w:softHyphen/>
      </w:r>
      <w:r w:rsidR="0018704F">
        <w:t xml:space="preserve">ma </w:t>
      </w:r>
      <w:r w:rsidR="00E31237">
        <w:t>bestämmelse ges F</w:t>
      </w:r>
      <w:r w:rsidR="005C68C8">
        <w:t>inans</w:t>
      </w:r>
      <w:r w:rsidR="005C68C8">
        <w:softHyphen/>
        <w:t xml:space="preserve">inspektionen </w:t>
      </w:r>
      <w:r w:rsidR="00F85518">
        <w:t xml:space="preserve">även </w:t>
      </w:r>
      <w:r w:rsidR="009847C1">
        <w:t>möjlighet att</w:t>
      </w:r>
      <w:r w:rsidR="005C68C8">
        <w:t xml:space="preserve"> före</w:t>
      </w:r>
      <w:r w:rsidR="0018704F">
        <w:softHyphen/>
      </w:r>
      <w:r w:rsidR="005C68C8">
        <w:t xml:space="preserve">lägga </w:t>
      </w:r>
      <w:r w:rsidR="009847C1">
        <w:t xml:space="preserve">ett </w:t>
      </w:r>
      <w:proofErr w:type="spellStart"/>
      <w:r w:rsidR="009847C1">
        <w:t>för</w:t>
      </w:r>
      <w:r w:rsidR="0028273C">
        <w:softHyphen/>
      </w:r>
      <w:r w:rsidR="009847C1">
        <w:t>säkrings</w:t>
      </w:r>
      <w:r w:rsidR="00F85518">
        <w:softHyphen/>
      </w:r>
      <w:r w:rsidR="009847C1">
        <w:t>holdingföretag</w:t>
      </w:r>
      <w:proofErr w:type="spellEnd"/>
      <w:r w:rsidR="009847C1">
        <w:t xml:space="preserve"> eller ett blandat finansiellt </w:t>
      </w:r>
      <w:proofErr w:type="spellStart"/>
      <w:r w:rsidR="009847C1">
        <w:t>holding</w:t>
      </w:r>
      <w:r w:rsidR="0018704F">
        <w:softHyphen/>
      </w:r>
      <w:r w:rsidR="009847C1">
        <w:t>företag</w:t>
      </w:r>
      <w:proofErr w:type="spellEnd"/>
      <w:r w:rsidR="005C68C8">
        <w:t xml:space="preserve"> att vid</w:t>
      </w:r>
      <w:r w:rsidR="0028273C">
        <w:softHyphen/>
      </w:r>
      <w:r w:rsidR="005C68C8">
        <w:t xml:space="preserve">ta rättelse om företaget inte uppfyller krav som ställs </w:t>
      </w:r>
      <w:r w:rsidR="003E0207">
        <w:t xml:space="preserve">på det </w:t>
      </w:r>
      <w:r w:rsidR="005C68C8">
        <w:t>enligt EU-för</w:t>
      </w:r>
      <w:r w:rsidR="003E0207">
        <w:softHyphen/>
      </w:r>
      <w:r w:rsidR="005C68C8">
        <w:t>ordningar som antagits med stöd av Solvens II-direktivet, 19 kap. för</w:t>
      </w:r>
      <w:r w:rsidR="0028273C">
        <w:softHyphen/>
      </w:r>
      <w:r w:rsidR="005C68C8">
        <w:t>säk</w:t>
      </w:r>
      <w:r w:rsidR="003E0207">
        <w:softHyphen/>
      </w:r>
      <w:r w:rsidR="005C68C8">
        <w:t>rings</w:t>
      </w:r>
      <w:r w:rsidR="003E0207">
        <w:softHyphen/>
      </w:r>
      <w:r w:rsidR="005C68C8">
        <w:t>rörelselagen eller föreskrifter som med</w:t>
      </w:r>
      <w:r w:rsidR="005C68C8">
        <w:softHyphen/>
        <w:t xml:space="preserve">delats med stöd av kapitlet (19 kap. 64 § </w:t>
      </w:r>
      <w:r w:rsidR="003E0207">
        <w:t xml:space="preserve">andra stycket </w:t>
      </w:r>
      <w:r w:rsidR="005C68C8">
        <w:t>FRL).</w:t>
      </w:r>
      <w:r w:rsidR="003E0207">
        <w:t xml:space="preserve"> </w:t>
      </w:r>
    </w:p>
    <w:p w14:paraId="42B9A3FD" w14:textId="705E8885" w:rsidR="00F85518" w:rsidRDefault="00F85518" w:rsidP="007272B4">
      <w:pPr>
        <w:pStyle w:val="Brdtextmedindrag"/>
      </w:pPr>
      <w:r>
        <w:t xml:space="preserve">I försäkringsrörelselagen finns det ett särskilt </w:t>
      </w:r>
      <w:r w:rsidR="0028273C">
        <w:t>kapitel</w:t>
      </w:r>
      <w:r>
        <w:t xml:space="preserve"> som rör ingripan</w:t>
      </w:r>
      <w:r w:rsidR="0018704F">
        <w:softHyphen/>
      </w:r>
      <w:r>
        <w:t xml:space="preserve">den </w:t>
      </w:r>
      <w:r w:rsidR="005C68C8">
        <w:t xml:space="preserve">(18 kap. FRL). </w:t>
      </w:r>
      <w:r w:rsidR="0018704F">
        <w:t xml:space="preserve">Förutom </w:t>
      </w:r>
      <w:r>
        <w:t xml:space="preserve">flera bestämmelser om ingripanden mot </w:t>
      </w:r>
      <w:r w:rsidR="0018704F">
        <w:t>för</w:t>
      </w:r>
      <w:r w:rsidR="0018704F">
        <w:softHyphen/>
        <w:t>säk</w:t>
      </w:r>
      <w:r w:rsidR="0018704F">
        <w:softHyphen/>
        <w:t>rings</w:t>
      </w:r>
      <w:r w:rsidR="0018704F">
        <w:softHyphen/>
        <w:t>företag finns det</w:t>
      </w:r>
      <w:r>
        <w:t xml:space="preserve"> en särskild bestämmelse om ingripanden mot </w:t>
      </w:r>
      <w:proofErr w:type="spellStart"/>
      <w:r>
        <w:t>för</w:t>
      </w:r>
      <w:r w:rsidR="0028273C">
        <w:softHyphen/>
      </w:r>
      <w:r>
        <w:t>säk</w:t>
      </w:r>
      <w:r w:rsidR="0018704F">
        <w:softHyphen/>
      </w:r>
      <w:r>
        <w:t>ringsholdingföretag</w:t>
      </w:r>
      <w:proofErr w:type="spellEnd"/>
      <w:r>
        <w:t xml:space="preserve">. </w:t>
      </w:r>
      <w:r w:rsidR="0018704F">
        <w:t>I denna anges att o</w:t>
      </w:r>
      <w:r>
        <w:t xml:space="preserve">m någon i ledningen för ett </w:t>
      </w:r>
      <w:proofErr w:type="spellStart"/>
      <w:r w:rsidR="0018704F">
        <w:t>för</w:t>
      </w:r>
      <w:r w:rsidR="0028273C">
        <w:softHyphen/>
      </w:r>
      <w:r w:rsidR="0018704F">
        <w:t>säk</w:t>
      </w:r>
      <w:r w:rsidR="0028273C">
        <w:softHyphen/>
      </w:r>
      <w:r w:rsidR="0018704F">
        <w:t>ringsholdingföretag</w:t>
      </w:r>
      <w:proofErr w:type="spellEnd"/>
      <w:r>
        <w:t xml:space="preserve"> inte uppfyller de krav som anges i 19 kap. 63 § första stycket, får Finansinspektionen förelägga företaget att rätta till för</w:t>
      </w:r>
      <w:r w:rsidR="0018704F">
        <w:softHyphen/>
      </w:r>
      <w:r>
        <w:t>hållandet (18 kap. 24 § FRL).</w:t>
      </w:r>
    </w:p>
    <w:p w14:paraId="2DCBCE49" w14:textId="03E03C76" w:rsidR="005C68C8" w:rsidRDefault="00F85518" w:rsidP="007272B4">
      <w:pPr>
        <w:pStyle w:val="Brdtextmedindrag"/>
      </w:pPr>
      <w:r>
        <w:t xml:space="preserve">Bestämmelsen om ingripande mot vissa typer av </w:t>
      </w:r>
      <w:proofErr w:type="spellStart"/>
      <w:r>
        <w:t>holdingföretag</w:t>
      </w:r>
      <w:proofErr w:type="spellEnd"/>
      <w:r>
        <w:t xml:space="preserve"> </w:t>
      </w:r>
      <w:r w:rsidR="000D5D63">
        <w:t xml:space="preserve">i </w:t>
      </w:r>
      <w:r w:rsidR="0028273C">
        <w:t>kapitlet</w:t>
      </w:r>
      <w:r w:rsidR="000D5D63">
        <w:t xml:space="preserve"> </w:t>
      </w:r>
      <w:r w:rsidR="0028273C">
        <w:t>om</w:t>
      </w:r>
      <w:r w:rsidR="000D5D63">
        <w:t xml:space="preserve"> grupptillsyn </w:t>
      </w:r>
      <w:r>
        <w:t xml:space="preserve">har delvis samma tillämpningsområde </w:t>
      </w:r>
      <w:r w:rsidR="000D5D63">
        <w:t>som in</w:t>
      </w:r>
      <w:r w:rsidR="0018704F">
        <w:softHyphen/>
      </w:r>
      <w:r w:rsidR="000D5D63">
        <w:t>grip</w:t>
      </w:r>
      <w:r w:rsidR="002E5DCC">
        <w:softHyphen/>
      </w:r>
      <w:r w:rsidR="000D5D63">
        <w:t xml:space="preserve">andebestämmelsen i </w:t>
      </w:r>
      <w:r w:rsidR="0028273C">
        <w:t>kapitlet</w:t>
      </w:r>
      <w:r w:rsidR="000D5D63">
        <w:t xml:space="preserve"> </w:t>
      </w:r>
      <w:r w:rsidR="0028273C">
        <w:t>om</w:t>
      </w:r>
      <w:r w:rsidR="0018704F">
        <w:t xml:space="preserve"> </w:t>
      </w:r>
      <w:r w:rsidR="000D5D63">
        <w:t>ingripanden (19 kap. 64 § första stycket FRL jämförd med 18 kap. 24 § FRL). Dessa be</w:t>
      </w:r>
      <w:r w:rsidR="0018704F">
        <w:softHyphen/>
      </w:r>
      <w:r w:rsidR="000D5D63">
        <w:t xml:space="preserve">stämmelser bör ändras </w:t>
      </w:r>
      <w:r w:rsidR="0018704F">
        <w:t>så att det inte uppkommer</w:t>
      </w:r>
      <w:r w:rsidR="000D5D63">
        <w:t xml:space="preserve"> fall där en och samma situation </w:t>
      </w:r>
      <w:r w:rsidR="0018704F">
        <w:t>reg</w:t>
      </w:r>
      <w:r w:rsidR="002E5DCC">
        <w:softHyphen/>
      </w:r>
      <w:r w:rsidR="0018704F">
        <w:t>leras</w:t>
      </w:r>
      <w:r w:rsidR="000D5D63">
        <w:t xml:space="preserve"> av mer än en bestämmelse. </w:t>
      </w:r>
      <w:r w:rsidR="0028273C">
        <w:t>B</w:t>
      </w:r>
      <w:r w:rsidR="000D5D63">
        <w:t>e</w:t>
      </w:r>
      <w:r w:rsidR="002E5DCC">
        <w:softHyphen/>
      </w:r>
      <w:r w:rsidR="000D5D63">
        <w:t>stämmelserna</w:t>
      </w:r>
      <w:r w:rsidR="0028273C">
        <w:t xml:space="preserve"> bör </w:t>
      </w:r>
      <w:r w:rsidR="000D5D63">
        <w:t>samordnas så att Finans</w:t>
      </w:r>
      <w:r w:rsidR="002E5DCC">
        <w:softHyphen/>
      </w:r>
      <w:r w:rsidR="000D5D63">
        <w:t>inspek</w:t>
      </w:r>
      <w:r w:rsidR="002E5DCC">
        <w:softHyphen/>
      </w:r>
      <w:r w:rsidR="000D5D63">
        <w:t>tionen</w:t>
      </w:r>
      <w:r w:rsidR="00EB472A">
        <w:t>s</w:t>
      </w:r>
      <w:r w:rsidR="000D5D63">
        <w:t xml:space="preserve"> möjlighet att ingripa om någon i ledningen av ett </w:t>
      </w:r>
      <w:proofErr w:type="spellStart"/>
      <w:r w:rsidR="000D5D63">
        <w:t>försäkrings</w:t>
      </w:r>
      <w:r w:rsidR="002E5DCC">
        <w:softHyphen/>
      </w:r>
      <w:r w:rsidR="000D5D63">
        <w:t>holdingföretag</w:t>
      </w:r>
      <w:proofErr w:type="spellEnd"/>
      <w:r w:rsidR="000D5D63">
        <w:t xml:space="preserve"> eller ett blandat finansiellt </w:t>
      </w:r>
      <w:proofErr w:type="spellStart"/>
      <w:r w:rsidR="000D5D63">
        <w:t>holdingföretag</w:t>
      </w:r>
      <w:proofErr w:type="spellEnd"/>
      <w:r w:rsidR="000D5D63">
        <w:t xml:space="preserve"> inte uppfyller de generella lämplighetskraven</w:t>
      </w:r>
      <w:r w:rsidR="00EB472A">
        <w:t xml:space="preserve"> regleras i en och samma para</w:t>
      </w:r>
      <w:r w:rsidR="00EB472A">
        <w:softHyphen/>
        <w:t>graf</w:t>
      </w:r>
      <w:r w:rsidR="000D5D63">
        <w:t xml:space="preserve">. Detta bör </w:t>
      </w:r>
      <w:r w:rsidR="007A1A25">
        <w:t>lämpligen</w:t>
      </w:r>
      <w:r w:rsidR="000D5D63">
        <w:t xml:space="preserve"> ske genom att b</w:t>
      </w:r>
      <w:r w:rsidR="005C68C8">
        <w:t>e</w:t>
      </w:r>
      <w:r w:rsidR="007A1A25">
        <w:softHyphen/>
      </w:r>
      <w:r w:rsidR="005C68C8">
        <w:t xml:space="preserve">stämmelsen om ingripande mot vissa </w:t>
      </w:r>
      <w:r w:rsidR="003E0207">
        <w:t xml:space="preserve">typer av </w:t>
      </w:r>
      <w:proofErr w:type="spellStart"/>
      <w:r w:rsidR="005C68C8">
        <w:t>holding</w:t>
      </w:r>
      <w:r w:rsidR="005C68C8">
        <w:softHyphen/>
        <w:t>företag</w:t>
      </w:r>
      <w:proofErr w:type="spellEnd"/>
      <w:r w:rsidR="003E0207">
        <w:t xml:space="preserve"> i kapitlet </w:t>
      </w:r>
      <w:r w:rsidR="0028273C">
        <w:t>om</w:t>
      </w:r>
      <w:r w:rsidR="003E0207">
        <w:t xml:space="preserve"> grupptillsyn (</w:t>
      </w:r>
      <w:r w:rsidR="003E0207" w:rsidRPr="00440995">
        <w:t>19</w:t>
      </w:r>
      <w:r w:rsidR="003E0207">
        <w:t> </w:t>
      </w:r>
      <w:r w:rsidR="003E0207" w:rsidRPr="00440995">
        <w:t>kap</w:t>
      </w:r>
      <w:r w:rsidR="003E0207">
        <w:t>. 64 §)</w:t>
      </w:r>
      <w:r w:rsidR="005C68C8">
        <w:t xml:space="preserve"> f</w:t>
      </w:r>
      <w:r w:rsidR="003E0207">
        <w:t>lyttas</w:t>
      </w:r>
      <w:r w:rsidR="005C68C8">
        <w:t xml:space="preserve"> till kapitlet </w:t>
      </w:r>
      <w:r w:rsidR="0028273C">
        <w:t>om</w:t>
      </w:r>
      <w:r w:rsidR="000D5D63">
        <w:t xml:space="preserve"> ingripande</w:t>
      </w:r>
      <w:r w:rsidR="0028273C">
        <w:t>n</w:t>
      </w:r>
      <w:r w:rsidR="005C68C8">
        <w:t xml:space="preserve"> </w:t>
      </w:r>
      <w:r w:rsidR="003E0207">
        <w:t>(</w:t>
      </w:r>
      <w:r w:rsidR="005C68C8">
        <w:t>18 kap.</w:t>
      </w:r>
      <w:r w:rsidR="003E0207">
        <w:t>). På</w:t>
      </w:r>
      <w:r w:rsidR="005C68C8">
        <w:t xml:space="preserve"> så </w:t>
      </w:r>
      <w:r w:rsidR="003E0207">
        <w:t xml:space="preserve">sätt samlas </w:t>
      </w:r>
      <w:r w:rsidR="005C68C8">
        <w:t>bestäm</w:t>
      </w:r>
      <w:r w:rsidR="00EB472A">
        <w:softHyphen/>
      </w:r>
      <w:r w:rsidR="005C68C8">
        <w:lastRenderedPageBreak/>
        <w:t>melserna om in</w:t>
      </w:r>
      <w:r w:rsidR="0028273C">
        <w:softHyphen/>
      </w:r>
      <w:r w:rsidR="005C68C8">
        <w:t>gripande</w:t>
      </w:r>
      <w:r w:rsidR="0028273C">
        <w:t>n</w:t>
      </w:r>
      <w:r w:rsidR="005C68C8">
        <w:t xml:space="preserve"> i </w:t>
      </w:r>
      <w:r w:rsidR="000D5D63">
        <w:t>försäk</w:t>
      </w:r>
      <w:r w:rsidR="002E5DCC">
        <w:softHyphen/>
      </w:r>
      <w:r w:rsidR="000D5D63">
        <w:t>rings</w:t>
      </w:r>
      <w:r w:rsidR="002E5DCC">
        <w:softHyphen/>
      </w:r>
      <w:r w:rsidR="000D5D63">
        <w:t xml:space="preserve">rörelselagen i </w:t>
      </w:r>
      <w:r w:rsidR="005C68C8">
        <w:t>ett och sam</w:t>
      </w:r>
      <w:r w:rsidR="005C68C8">
        <w:softHyphen/>
        <w:t>ma kapitel. Det</w:t>
      </w:r>
      <w:r w:rsidR="0028273C">
        <w:t xml:space="preserve"> </w:t>
      </w:r>
      <w:r w:rsidR="005C68C8">
        <w:t xml:space="preserve">är den ordning som </w:t>
      </w:r>
      <w:r w:rsidR="003E0207">
        <w:t>i</w:t>
      </w:r>
      <w:r w:rsidR="000D5D63">
        <w:t> </w:t>
      </w:r>
      <w:r w:rsidR="003E0207">
        <w:t xml:space="preserve">dag </w:t>
      </w:r>
      <w:r w:rsidR="005C68C8">
        <w:t>gäller enligt lagen om tjänste</w:t>
      </w:r>
      <w:r w:rsidR="00EB472A">
        <w:softHyphen/>
      </w:r>
      <w:r w:rsidR="005C68C8">
        <w:t>pensions</w:t>
      </w:r>
      <w:r w:rsidR="005C68C8">
        <w:softHyphen/>
        <w:t xml:space="preserve">företag (se </w:t>
      </w:r>
      <w:r w:rsidR="003E74C9">
        <w:t>15 kap. i den lagen</w:t>
      </w:r>
      <w:r w:rsidR="005C68C8">
        <w:t xml:space="preserve">). </w:t>
      </w:r>
      <w:r w:rsidR="007A1A25">
        <w:t>Finansinspek</w:t>
      </w:r>
      <w:r w:rsidR="00EB472A">
        <w:softHyphen/>
      </w:r>
      <w:r w:rsidR="007A1A25">
        <w:t xml:space="preserve">tionens möjlighet att ingripa mot </w:t>
      </w:r>
      <w:proofErr w:type="spellStart"/>
      <w:r w:rsidR="007A1A25">
        <w:t>försäkrings</w:t>
      </w:r>
      <w:r w:rsidR="002E5DCC">
        <w:softHyphen/>
      </w:r>
      <w:r w:rsidR="007A1A25">
        <w:t>holding</w:t>
      </w:r>
      <w:r w:rsidR="002E5DCC">
        <w:softHyphen/>
      </w:r>
      <w:r w:rsidR="007A1A25">
        <w:t>företag</w:t>
      </w:r>
      <w:proofErr w:type="spellEnd"/>
      <w:r w:rsidR="007A1A25">
        <w:t xml:space="preserve"> och blandade finansiella </w:t>
      </w:r>
      <w:proofErr w:type="spellStart"/>
      <w:r w:rsidR="007A1A25">
        <w:t>holding</w:t>
      </w:r>
      <w:r w:rsidR="003E74C9">
        <w:softHyphen/>
      </w:r>
      <w:r w:rsidR="007A1A25">
        <w:t>företag</w:t>
      </w:r>
      <w:proofErr w:type="spellEnd"/>
      <w:r w:rsidR="007A1A25">
        <w:t xml:space="preserve"> </w:t>
      </w:r>
      <w:r w:rsidR="0028273C">
        <w:t>påverkas</w:t>
      </w:r>
      <w:r w:rsidR="007A1A25">
        <w:t xml:space="preserve"> </w:t>
      </w:r>
      <w:r w:rsidR="0028273C">
        <w:t xml:space="preserve">inte </w:t>
      </w:r>
      <w:r w:rsidR="007A1A25">
        <w:t>av en sådan lagändring.</w:t>
      </w:r>
    </w:p>
    <w:p w14:paraId="7EB58814" w14:textId="77777777" w:rsidR="005C68C8" w:rsidRDefault="005C68C8" w:rsidP="005C68C8">
      <w:pPr>
        <w:pStyle w:val="Rubrik2"/>
      </w:pPr>
      <w:bookmarkStart w:id="74" w:name="_Toc32844403"/>
      <w:bookmarkStart w:id="75" w:name="_Toc36022914"/>
      <w:r>
        <w:t>Överenskommelse om att utse grupptillsynsmyndighet</w:t>
      </w:r>
      <w:bookmarkEnd w:id="74"/>
      <w:bookmarkEnd w:id="75"/>
    </w:p>
    <w:p w14:paraId="15326500" w14:textId="77777777" w:rsidR="005C68C8" w:rsidRDefault="005C68C8" w:rsidP="005C68C8">
      <w:pPr>
        <w:pStyle w:val="Brdtextram"/>
      </w:pPr>
      <w:r w:rsidRPr="00420062">
        <w:rPr>
          <w:b/>
        </w:rPr>
        <w:t>Regeringens förslag:</w:t>
      </w:r>
      <w:r>
        <w:t xml:space="preserve"> Finansinspektionen ska högst en gång om året få </w:t>
      </w:r>
      <w:proofErr w:type="gramStart"/>
      <w:r>
        <w:t>väcka frågan</w:t>
      </w:r>
      <w:proofErr w:type="gramEnd"/>
      <w:r>
        <w:t xml:space="preserve"> om en överenskommelse om att utse grupp</w:t>
      </w:r>
      <w:r>
        <w:softHyphen/>
        <w:t>tillsyns</w:t>
      </w:r>
      <w:r>
        <w:softHyphen/>
        <w:t>myndighet.</w:t>
      </w:r>
    </w:p>
    <w:p w14:paraId="49595CAF" w14:textId="4C7C2893" w:rsidR="005C68C8" w:rsidRPr="00A76360" w:rsidRDefault="005C68C8" w:rsidP="005C68C8">
      <w:pPr>
        <w:pStyle w:val="Brdtextmedindragram"/>
      </w:pPr>
      <w:r>
        <w:rPr>
          <w:b/>
        </w:rPr>
        <w:t>Regeringens</w:t>
      </w:r>
      <w:r w:rsidRPr="00440995">
        <w:rPr>
          <w:b/>
        </w:rPr>
        <w:t xml:space="preserve"> bedömning:</w:t>
      </w:r>
      <w:r>
        <w:t xml:space="preserve"> Solvens II-direktivets övriga bestämmel</w:t>
      </w:r>
      <w:r>
        <w:softHyphen/>
        <w:t>ser om att utse grupptillsynsmyndighet tillgodoses av de nu gällan</w:t>
      </w:r>
      <w:r>
        <w:softHyphen/>
        <w:t>de bestämmelserna i försäkringsrörelselagen om överens</w:t>
      </w:r>
      <w:r>
        <w:softHyphen/>
        <w:t xml:space="preserve">kommelse och beslut om </w:t>
      </w:r>
      <w:r w:rsidR="003E74C9">
        <w:t>att utse</w:t>
      </w:r>
      <w:r>
        <w:t xml:space="preserve"> grupptillsynsmyndighet.</w:t>
      </w:r>
    </w:p>
    <w:p w14:paraId="04457B72" w14:textId="77777777" w:rsidR="005C68C8" w:rsidRPr="00A76360" w:rsidRDefault="005C68C8" w:rsidP="005C68C8">
      <w:pPr>
        <w:pStyle w:val="Brdtextmedindrag"/>
        <w:rPr>
          <w:sz w:val="8"/>
          <w:szCs w:val="8"/>
        </w:rPr>
      </w:pPr>
    </w:p>
    <w:p w14:paraId="789D7E08" w14:textId="77777777" w:rsidR="005C68C8" w:rsidRDefault="005C68C8" w:rsidP="005C68C8">
      <w:pPr>
        <w:pStyle w:val="Brdtextmedindrag"/>
      </w:pPr>
      <w:r>
        <w:rPr>
          <w:b/>
        </w:rPr>
        <w:t>Promemorians</w:t>
      </w:r>
      <w:r w:rsidRPr="0006285B">
        <w:rPr>
          <w:b/>
        </w:rPr>
        <w:t xml:space="preserve"> förslag</w:t>
      </w:r>
      <w:r>
        <w:rPr>
          <w:b/>
        </w:rPr>
        <w:t xml:space="preserve"> och bedömning </w:t>
      </w:r>
      <w:r>
        <w:t>överensstämmer med regering</w:t>
      </w:r>
      <w:r>
        <w:softHyphen/>
        <w:t>ens förslag och bedömning.</w:t>
      </w:r>
    </w:p>
    <w:p w14:paraId="4CF8ECE5" w14:textId="77777777" w:rsidR="005C68C8" w:rsidRDefault="005C68C8" w:rsidP="005C68C8">
      <w:pPr>
        <w:pStyle w:val="Brdtextmedindrag"/>
      </w:pPr>
      <w:r>
        <w:rPr>
          <w:b/>
        </w:rPr>
        <w:t xml:space="preserve">Remissinstanserna </w:t>
      </w:r>
      <w:r>
        <w:t>tillstyrker förslaget och bedömningen eller har inget att invända mot dem.</w:t>
      </w:r>
    </w:p>
    <w:p w14:paraId="04A4EDEE" w14:textId="522D6199" w:rsidR="005C68C8" w:rsidRDefault="005C68C8" w:rsidP="005C68C8">
      <w:pPr>
        <w:pStyle w:val="Brdtextmedindrag"/>
      </w:pPr>
      <w:r w:rsidRPr="00440995">
        <w:rPr>
          <w:b/>
        </w:rPr>
        <w:t xml:space="preserve">Skälen för </w:t>
      </w:r>
      <w:r>
        <w:rPr>
          <w:b/>
        </w:rPr>
        <w:t>regeringens</w:t>
      </w:r>
      <w:r w:rsidRPr="00440995">
        <w:rPr>
          <w:b/>
        </w:rPr>
        <w:t xml:space="preserve"> förslag och bedömning:</w:t>
      </w:r>
      <w:r>
        <w:t xml:space="preserve"> I Solvens II-direktivet finns flera bestämmelser om grupptillsynsmyndighet. Detta gäller dels vilken tillsynsmyndighet som också ska vara grupptillsynsmyndighet, dels vilken tillsyn som grupptillsynsmyndigheten ska ansvara för. Av direktivet följer att en enda myndighet ska ansvara för samordningen och utförandet av grupptillsynen. Detta ska vara en av tillsynsmyndigheterna i de berörda medlemsstaterna (artikel 247.1). I direktivet finns bestämmelser om vilken tillsynsmyndighet som ska utses till grupptillsynsmyndighet (artikel 247.2). De berörda tillsynsmyndigheterna har möjlighet att komma över</w:t>
      </w:r>
      <w:r>
        <w:softHyphen/>
        <w:t>ens om att en viss tillsynsmyndighet ska utses till grupptillsyns</w:t>
      </w:r>
      <w:r>
        <w:softHyphen/>
        <w:t>myndighet</w:t>
      </w:r>
      <w:r w:rsidR="00640EF0">
        <w:t xml:space="preserve"> för en enskild grupp. För detta krävs att det sett till den enskilda gruppen är olämpligt att den tillsynsmyndighet som enligt direktivet ska vara grupptillsynsmyndighet är grupptillsynsmyndighet för just den gruppen</w:t>
      </w:r>
      <w:r>
        <w:t xml:space="preserve"> (artikel 247.3). </w:t>
      </w:r>
    </w:p>
    <w:p w14:paraId="464863AE" w14:textId="31319D78" w:rsidR="005C68C8" w:rsidRDefault="005C68C8" w:rsidP="005C68C8">
      <w:pPr>
        <w:pStyle w:val="Brdtextmedindrag"/>
      </w:pPr>
      <w:r>
        <w:t>Bestämmelserna i Solvens II-direktivet som rör grupptillsynsmyndighet har i svensk rätt genomförts genom bestämmelser i försäkrings</w:t>
      </w:r>
      <w:r>
        <w:softHyphen/>
        <w:t>rörelse</w:t>
      </w:r>
      <w:r>
        <w:softHyphen/>
        <w:t>lagen. Bestämmelser om grupptillsynsmyndighet och dess ansvar finns i 19 kap. 6 § FRL. I 19 kap. 7 § FRL finns bestämmelser om när Finans</w:t>
      </w:r>
      <w:r>
        <w:softHyphen/>
        <w:t>inspektionen ska vara grupptillsynsmyndighet. Bestämmelser om överens</w:t>
      </w:r>
      <w:r>
        <w:softHyphen/>
        <w:t>kom</w:t>
      </w:r>
      <w:r>
        <w:softHyphen/>
        <w:t xml:space="preserve">melse och beslut om utseende av grupptillsynsmyndighet finns i </w:t>
      </w:r>
      <w:r w:rsidRPr="00440995">
        <w:t>19</w:t>
      </w:r>
      <w:r>
        <w:t> </w:t>
      </w:r>
      <w:r w:rsidRPr="00440995">
        <w:t>kap</w:t>
      </w:r>
      <w:r>
        <w:t xml:space="preserve">. 8 § FRL. </w:t>
      </w:r>
    </w:p>
    <w:p w14:paraId="6224E818" w14:textId="2D62C3B5" w:rsidR="005C68C8" w:rsidRDefault="005C68C8" w:rsidP="005C68C8">
      <w:pPr>
        <w:pStyle w:val="Brdtextmedindrag"/>
      </w:pPr>
      <w:r>
        <w:t>Bestämmelsen i 19 kap. 8 § FRL överensstämmer i huvudsak med mot</w:t>
      </w:r>
      <w:r>
        <w:softHyphen/>
        <w:t>svarande bestämmelse i Solvens II-direktivet (artikel 247.3). Bestämmel</w:t>
      </w:r>
      <w:r>
        <w:softHyphen/>
        <w:t>sen i försäkringsrörelselagen innehåller dock inte, till skillnad från den i direktivet, någon begränsning i fråga om hur ofta Finans</w:t>
      </w:r>
      <w:r>
        <w:softHyphen/>
        <w:t xml:space="preserve">inspektionen får väcka en fråga om överenskommelse om </w:t>
      </w:r>
      <w:r w:rsidR="003E74C9">
        <w:t>att utse</w:t>
      </w:r>
      <w:r>
        <w:t xml:space="preserve"> grupptillsynsmyn</w:t>
      </w:r>
      <w:r>
        <w:softHyphen/>
        <w:t>dig</w:t>
      </w:r>
      <w:r>
        <w:softHyphen/>
        <w:t>het. För att fullt ut genomföra Solvens II-direktivet bör det införas en be</w:t>
      </w:r>
      <w:r>
        <w:softHyphen/>
        <w:t xml:space="preserve">stämmelse om detta i försäkringsrörelselagen. I försäkringsrörelselagen </w:t>
      </w:r>
      <w:r>
        <w:lastRenderedPageBreak/>
        <w:t xml:space="preserve">ska det alltså anges att Finansinspektionen högst en gång om året ska få väcka en fråga om överenskommelse om </w:t>
      </w:r>
      <w:r w:rsidR="003E74C9">
        <w:t>att utse</w:t>
      </w:r>
      <w:r>
        <w:t xml:space="preserve"> grupptillsynsmyn</w:t>
      </w:r>
      <w:r>
        <w:softHyphen/>
        <w:t xml:space="preserve">dighet. </w:t>
      </w:r>
    </w:p>
    <w:p w14:paraId="3CE8D169" w14:textId="40FAC521" w:rsidR="005C68C8" w:rsidRDefault="005C68C8" w:rsidP="005C68C8">
      <w:pPr>
        <w:pStyle w:val="Brdtextmedindrag"/>
      </w:pPr>
      <w:r>
        <w:t>De övriga kraven i Solvens II-direktivet om de villkor och det förfarande som ska följas för att nå fram till ett gemensamt beslut inom tillsyns</w:t>
      </w:r>
      <w:r>
        <w:softHyphen/>
        <w:t xml:space="preserve">kollegiet om </w:t>
      </w:r>
      <w:r w:rsidR="003E74C9">
        <w:t>att utse</w:t>
      </w:r>
      <w:r>
        <w:t xml:space="preserve"> en alternativ grupptillsynsmyndighet tillgodoses av nu gällande bestämmelser i försäkringsrörelselagen.</w:t>
      </w:r>
      <w:r w:rsidR="00A5361A">
        <w:t xml:space="preserve"> </w:t>
      </w:r>
    </w:p>
    <w:p w14:paraId="4AB68A2D" w14:textId="77777777" w:rsidR="005C68C8" w:rsidRDefault="005C68C8" w:rsidP="005C68C8">
      <w:pPr>
        <w:pStyle w:val="Rubrik2"/>
      </w:pPr>
      <w:bookmarkStart w:id="76" w:name="_Toc32844404"/>
      <w:bookmarkStart w:id="77" w:name="_Toc36022915"/>
      <w:r>
        <w:t>Samordningsöverenskommelse</w:t>
      </w:r>
      <w:bookmarkEnd w:id="76"/>
      <w:bookmarkEnd w:id="77"/>
    </w:p>
    <w:p w14:paraId="57DFC2CD" w14:textId="33ECCF65" w:rsidR="005C68C8" w:rsidRDefault="005C68C8" w:rsidP="005C68C8">
      <w:pPr>
        <w:pStyle w:val="Brdtextram"/>
      </w:pPr>
      <w:r w:rsidRPr="00420062">
        <w:rPr>
          <w:b/>
        </w:rPr>
        <w:t>Regeringens förslag:</w:t>
      </w:r>
      <w:r>
        <w:t xml:space="preserve"> När Finansinspektionen är grupptillsyns</w:t>
      </w:r>
      <w:r>
        <w:softHyphen/>
        <w:t>myn</w:t>
      </w:r>
      <w:r>
        <w:softHyphen/>
        <w:t>dighet eller utövar tillsyn över ett enskilt försäkringsföretag som om</w:t>
      </w:r>
      <w:r>
        <w:softHyphen/>
        <w:t>fattas av grupptillsyn, ska inspektionen ingå en samordnings</w:t>
      </w:r>
      <w:r>
        <w:softHyphen/>
        <w:t>överens</w:t>
      </w:r>
      <w:r>
        <w:softHyphen/>
        <w:t xml:space="preserve">kommelse med </w:t>
      </w:r>
      <w:r w:rsidR="004840EB">
        <w:t xml:space="preserve">de </w:t>
      </w:r>
      <w:r>
        <w:t>berörda behöriga myndigheter</w:t>
      </w:r>
      <w:r w:rsidR="004840EB">
        <w:t>na</w:t>
      </w:r>
      <w:r>
        <w:t>. En så</w:t>
      </w:r>
      <w:r>
        <w:softHyphen/>
        <w:t>dan överens</w:t>
      </w:r>
      <w:r w:rsidR="00F27FE9">
        <w:softHyphen/>
      </w:r>
      <w:r>
        <w:t xml:space="preserve">kommelse ska avse inrättandet av </w:t>
      </w:r>
      <w:r w:rsidR="004840EB">
        <w:t xml:space="preserve">ett </w:t>
      </w:r>
      <w:r>
        <w:t>tillsyns</w:t>
      </w:r>
      <w:r>
        <w:softHyphen/>
        <w:t>kol</w:t>
      </w:r>
      <w:r>
        <w:softHyphen/>
        <w:t>legi</w:t>
      </w:r>
      <w:r w:rsidR="004840EB">
        <w:t>um</w:t>
      </w:r>
      <w:r>
        <w:t xml:space="preserve"> och </w:t>
      </w:r>
      <w:r w:rsidR="004840EB">
        <w:t xml:space="preserve">reglera </w:t>
      </w:r>
      <w:r>
        <w:t>verksamheten i det. Överenskommelsen ska undertecknas av Finans</w:t>
      </w:r>
      <w:r>
        <w:softHyphen/>
        <w:t xml:space="preserve">inspektionen. </w:t>
      </w:r>
    </w:p>
    <w:p w14:paraId="3E41263D" w14:textId="77777777" w:rsidR="005C68C8" w:rsidRDefault="005C68C8" w:rsidP="005C68C8">
      <w:pPr>
        <w:pStyle w:val="Brdtextmedindragram"/>
      </w:pPr>
      <w:r>
        <w:t>En samordningsöverenskommelse ska åtminstone innehålla besluts</w:t>
      </w:r>
      <w:r>
        <w:softHyphen/>
        <w:t>processen vid de beslut som avses i artiklarna 231, 232 och 247 i Solvens II-direktivet och det samråd som avses i artiklarna 218.5 och 248.4 i det direktivet.</w:t>
      </w:r>
    </w:p>
    <w:p w14:paraId="6464BDFC" w14:textId="6F695CAD" w:rsidR="005C68C8" w:rsidRPr="00A76360" w:rsidRDefault="005C68C8" w:rsidP="005C68C8">
      <w:pPr>
        <w:pStyle w:val="Brdtextmedindragram"/>
      </w:pPr>
      <w:r>
        <w:t xml:space="preserve">Om </w:t>
      </w:r>
      <w:proofErr w:type="gramStart"/>
      <w:r>
        <w:t>Europeiska</w:t>
      </w:r>
      <w:proofErr w:type="gramEnd"/>
      <w:r>
        <w:t xml:space="preserve"> försäkrings- och tjänstepensionsmyndigheten har fattat ett beslut om upprättande av en samordningsöverenskommelse ska Finansinspektionen, när inspektionen är grupptillsynsmyndighet, fatta sitt slutliga beslut i enlighet med Europeiska försäkrings- och tjänste</w:t>
      </w:r>
      <w:r>
        <w:softHyphen/>
        <w:t>pensions</w:t>
      </w:r>
      <w:r>
        <w:softHyphen/>
        <w:t>myndighetens beslut. Finansinspektionen ska därefter över</w:t>
      </w:r>
      <w:r>
        <w:softHyphen/>
        <w:t>lämna sitt beslut till de berörda behöriga myndigheterna.</w:t>
      </w:r>
    </w:p>
    <w:p w14:paraId="07D965DC" w14:textId="77777777" w:rsidR="005C68C8" w:rsidRPr="00A76360" w:rsidRDefault="005C68C8" w:rsidP="005C68C8">
      <w:pPr>
        <w:pStyle w:val="Brdtextmedindrag"/>
        <w:rPr>
          <w:sz w:val="8"/>
          <w:szCs w:val="8"/>
        </w:rPr>
      </w:pPr>
    </w:p>
    <w:p w14:paraId="3A255F52" w14:textId="69A38860"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46C6A1AF" w14:textId="77777777" w:rsidR="005C68C8" w:rsidRDefault="005C68C8" w:rsidP="005C68C8">
      <w:pPr>
        <w:pStyle w:val="Brdtextmedindrag"/>
      </w:pPr>
      <w:r>
        <w:rPr>
          <w:b/>
        </w:rPr>
        <w:t xml:space="preserve">Remissinstanserna </w:t>
      </w:r>
      <w:r>
        <w:t>tillstyrker förslaget eller har inget att invända mot det.</w:t>
      </w:r>
    </w:p>
    <w:p w14:paraId="4D3588B2" w14:textId="77777777" w:rsidR="005C68C8" w:rsidRDefault="005C68C8" w:rsidP="005C68C8">
      <w:pPr>
        <w:pStyle w:val="Rubrik4utannumrering"/>
      </w:pPr>
      <w:r>
        <w:t>Skälen för regeringens förslag</w:t>
      </w:r>
    </w:p>
    <w:p w14:paraId="19C9F181" w14:textId="69911AD9" w:rsidR="005C68C8" w:rsidRDefault="005C68C8" w:rsidP="005C68C8">
      <w:pPr>
        <w:pStyle w:val="Rubrik5utannumrering"/>
        <w:spacing w:before="0"/>
      </w:pPr>
      <w:r>
        <w:t>Samordningsöverenskommelse – när ska den ingås och vad ska den innehålla?</w:t>
      </w:r>
    </w:p>
    <w:p w14:paraId="7342975C" w14:textId="381542F2" w:rsidR="005C68C8" w:rsidRDefault="005C68C8" w:rsidP="005C68C8">
      <w:pPr>
        <w:pStyle w:val="Brdtextmedindrag"/>
        <w:ind w:firstLine="0"/>
      </w:pPr>
      <w:r>
        <w:t>För att underlätta grupptillsynen ska ett tillsynskollegium, under ordföran</w:t>
      </w:r>
      <w:r>
        <w:softHyphen/>
        <w:t>deskap av grupptillsynsmyndigheten, inrättas (artikel 248.2 i Solvens II-direktivet). Ett sådant kollegium ska bestå av grupptillsynsmyndigheten, tillsyn</w:t>
      </w:r>
      <w:r>
        <w:softHyphen/>
        <w:t xml:space="preserve">smyndigheterna i de </w:t>
      </w:r>
      <w:r w:rsidR="00CB36D6">
        <w:t xml:space="preserve">medlemsstater </w:t>
      </w:r>
      <w:r>
        <w:t>där något dotterföretag har sitt huvud</w:t>
      </w:r>
      <w:r>
        <w:softHyphen/>
        <w:t xml:space="preserve">kontor och </w:t>
      </w:r>
      <w:proofErr w:type="gramStart"/>
      <w:r>
        <w:t>Europeiska</w:t>
      </w:r>
      <w:proofErr w:type="gramEnd"/>
      <w:r>
        <w:t xml:space="preserve"> försäkrings- och tjänstepensions</w:t>
      </w:r>
      <w:r w:rsidR="00CB36D6">
        <w:softHyphen/>
      </w:r>
      <w:r>
        <w:t>myndig</w:t>
      </w:r>
      <w:r w:rsidR="00CB36D6">
        <w:softHyphen/>
      </w:r>
      <w:r>
        <w:t>heten (</w:t>
      </w:r>
      <w:proofErr w:type="spellStart"/>
      <w:r>
        <w:t>Eiopa</w:t>
      </w:r>
      <w:proofErr w:type="spellEnd"/>
      <w:r>
        <w:t>) (artikel 248.3 första stycket). Tillsynsmyndigheter för betydande fili</w:t>
      </w:r>
      <w:r>
        <w:softHyphen/>
        <w:t>aler och anknutna företag ska också ha rätt att delta i tillsynskollegiet (artikel 248.3 andra stycket). Inrättandet av och verk</w:t>
      </w:r>
      <w:r w:rsidR="00CB36D6">
        <w:softHyphen/>
      </w:r>
      <w:r>
        <w:t>samheten vid ett till</w:t>
      </w:r>
      <w:r>
        <w:softHyphen/>
        <w:t>syns</w:t>
      </w:r>
      <w:r>
        <w:softHyphen/>
        <w:t>kollegium ska baseras på en samordnings</w:t>
      </w:r>
      <w:r w:rsidR="00CB36D6">
        <w:softHyphen/>
      </w:r>
      <w:r>
        <w:t>överenskommelse mellan grupp</w:t>
      </w:r>
      <w:r>
        <w:softHyphen/>
        <w:t>tillsynsmyndigheten och de övriga berörda tillsynsmyndigheterna (artikel 248.4 första stycket). Om det uppstår delade meningar mellan med</w:t>
      </w:r>
      <w:r>
        <w:softHyphen/>
        <w:t>lemmarna i tillsynskollegiet vid upprättandet av en samordnings</w:t>
      </w:r>
      <w:r>
        <w:softHyphen/>
        <w:t>överens</w:t>
      </w:r>
      <w:r>
        <w:softHyphen/>
        <w:t xml:space="preserve">kommelse, får de hänskjuta en sådan fråga till </w:t>
      </w:r>
      <w:proofErr w:type="spellStart"/>
      <w:r>
        <w:t>Eiopa</w:t>
      </w:r>
      <w:proofErr w:type="spellEnd"/>
      <w:r>
        <w:t xml:space="preserve"> (artikel 248.4 an</w:t>
      </w:r>
      <w:r>
        <w:softHyphen/>
        <w:t xml:space="preserve">dra stycket). </w:t>
      </w:r>
    </w:p>
    <w:p w14:paraId="5CB598C9" w14:textId="77777777" w:rsidR="005C68C8" w:rsidRDefault="005C68C8" w:rsidP="005C68C8">
      <w:pPr>
        <w:pStyle w:val="Brdtextmedindrag"/>
      </w:pPr>
      <w:r>
        <w:lastRenderedPageBreak/>
        <w:t>Det finns i dag inte några bestämmelser i svensk rätt om de sam</w:t>
      </w:r>
      <w:r>
        <w:softHyphen/>
        <w:t>ord</w:t>
      </w:r>
      <w:r>
        <w:softHyphen/>
        <w:t>nings</w:t>
      </w:r>
      <w:r>
        <w:softHyphen/>
        <w:t>överenskommelser som avses i Solvens II-direktivet. För att fullt ut genomföra direktivet bör det införas bestämmelser om samordnings</w:t>
      </w:r>
      <w:r>
        <w:softHyphen/>
        <w:t>överens</w:t>
      </w:r>
      <w:r>
        <w:softHyphen/>
        <w:t xml:space="preserve">kommelser i försäkringsrörelselagen. </w:t>
      </w:r>
    </w:p>
    <w:p w14:paraId="3DB3344E" w14:textId="3FE50B56" w:rsidR="005C68C8" w:rsidRDefault="005C68C8" w:rsidP="007272B4">
      <w:pPr>
        <w:pStyle w:val="Brdtextmedindrag"/>
      </w:pPr>
      <w:r>
        <w:t>Inledningsvis bör det införas en bestämmelse om när Finans</w:t>
      </w:r>
      <w:r>
        <w:softHyphen/>
        <w:t>inspek</w:t>
      </w:r>
      <w:r>
        <w:softHyphen/>
        <w:t>tionen ska ingå en samordningsöverenskommelse. Detta ska ske när Finansinspektionen är grupptillsynsmyndighet eller när inspektionen ut</w:t>
      </w:r>
      <w:r>
        <w:softHyphen/>
        <w:t>övar tillsyn över ett enskilt försäkringsföretag som omfattas av grupp</w:t>
      </w:r>
      <w:r>
        <w:softHyphen/>
        <w:t>tillsyn. En samordnings</w:t>
      </w:r>
      <w:r w:rsidR="006C6147">
        <w:softHyphen/>
      </w:r>
      <w:r>
        <w:t>överenskommelse ska ingås med de berörda be</w:t>
      </w:r>
      <w:r>
        <w:softHyphen/>
        <w:t>höriga myndig</w:t>
      </w:r>
      <w:r w:rsidR="006C6147">
        <w:softHyphen/>
      </w:r>
      <w:r>
        <w:t>heterna</w:t>
      </w:r>
      <w:r w:rsidR="006C6147">
        <w:t>. Förutom grupp</w:t>
      </w:r>
      <w:r w:rsidR="001C626D">
        <w:softHyphen/>
      </w:r>
      <w:r w:rsidR="006C6147">
        <w:t>tillsynsmyndigheten, i de fall Finansinspektionen inte ska vara grupp</w:t>
      </w:r>
      <w:r w:rsidR="001C626D">
        <w:softHyphen/>
      </w:r>
      <w:r w:rsidR="006C6147">
        <w:t xml:space="preserve">tillsynsmyndighet, </w:t>
      </w:r>
      <w:r w:rsidR="002A7B22">
        <w:t>är</w:t>
      </w:r>
      <w:r w:rsidR="006C6147">
        <w:t xml:space="preserve"> det</w:t>
      </w:r>
      <w:r w:rsidR="002A7B22">
        <w:t xml:space="preserve"> </w:t>
      </w:r>
      <w:r>
        <w:t>de be</w:t>
      </w:r>
      <w:r>
        <w:softHyphen/>
        <w:t>höriga myndigheterna i alla med</w:t>
      </w:r>
      <w:r w:rsidR="001C626D">
        <w:softHyphen/>
      </w:r>
      <w:r>
        <w:t>lemsstater där något dotterföretags huvud</w:t>
      </w:r>
      <w:r>
        <w:softHyphen/>
        <w:t xml:space="preserve">kontor är beläget samt </w:t>
      </w:r>
      <w:proofErr w:type="spellStart"/>
      <w:r>
        <w:t>Eiopa</w:t>
      </w:r>
      <w:proofErr w:type="spellEnd"/>
      <w:r>
        <w:t xml:space="preserve"> (artikel 248.3 första stycket). Vidare finns det därutöver myndigheter som har rätt att delta i tillsynskollegiet: be</w:t>
      </w:r>
      <w:r>
        <w:softHyphen/>
        <w:t>höriga myndigheter för betydande filialer och anknutna företag</w:t>
      </w:r>
      <w:r w:rsidR="002A7B22">
        <w:t>. Även sådana myndigheter</w:t>
      </w:r>
      <w:r>
        <w:t xml:space="preserve"> </w:t>
      </w:r>
      <w:r w:rsidR="001C626D">
        <w:t xml:space="preserve">bör anses som berörda behöriga myndigheter för en enskild grupp </w:t>
      </w:r>
      <w:r>
        <w:t>(artikel 248.3 andra stycket</w:t>
      </w:r>
      <w:r w:rsidR="001C626D">
        <w:t xml:space="preserve"> i Solvens II-direktivet och artikel 354 i Solvens II-förordningen</w:t>
      </w:r>
      <w:r>
        <w:t xml:space="preserve">). </w:t>
      </w:r>
    </w:p>
    <w:p w14:paraId="1EEA73A6" w14:textId="41B26C58" w:rsidR="005C68C8" w:rsidRDefault="005C68C8" w:rsidP="007272B4">
      <w:pPr>
        <w:pStyle w:val="Brdtextmedindrag"/>
      </w:pPr>
      <w:r>
        <w:t xml:space="preserve">I försäkringsrörelselagen </w:t>
      </w:r>
      <w:r w:rsidR="000729AB">
        <w:t>bör</w:t>
      </w:r>
      <w:r>
        <w:t xml:space="preserve"> det anges att en samordnings</w:t>
      </w:r>
      <w:r>
        <w:softHyphen/>
        <w:t>överens</w:t>
      </w:r>
      <w:r>
        <w:softHyphen/>
        <w:t xml:space="preserve">kommelse, i överensstämmelse med direktivet, ska avse inrättandet av </w:t>
      </w:r>
      <w:r w:rsidR="00C03797">
        <w:t xml:space="preserve">ett </w:t>
      </w:r>
      <w:r>
        <w:t>tillsynskollegi</w:t>
      </w:r>
      <w:r w:rsidR="00C03797">
        <w:t>um</w:t>
      </w:r>
      <w:r>
        <w:t xml:space="preserve"> och verksamheten i det (artikel 248.4 första stycket). Det bör även, i enlighet med direktivet, införas en bestämmelse om att en sam</w:t>
      </w:r>
      <w:r>
        <w:softHyphen/>
        <w:t>ordningsöverenskommelse ska undertecknas av Finansinspektionen. Av förordningen (2009:93) med instruktion för Finansinspektionen följer att Finansinspektionen får ingå sådana internationella överenskommelser som följer av Solvens II-direktivet, förutsatt att de inte kräver riksdagens eller Utrikesnämndens medverkan (4 b §). Denna bestämmelse gör det möjligt för Finansinspektionen att ingå en samordningsöverenskommelse med be</w:t>
      </w:r>
      <w:r>
        <w:softHyphen/>
        <w:t xml:space="preserve">rörda behöriga myndigheter (se prop. 2015/16:9 s. 414). </w:t>
      </w:r>
    </w:p>
    <w:p w14:paraId="23635C95" w14:textId="1B166CFA" w:rsidR="005C68C8" w:rsidRDefault="005C68C8" w:rsidP="005C68C8">
      <w:pPr>
        <w:pStyle w:val="Brdtextmedindrag"/>
      </w:pPr>
      <w:r>
        <w:t>I Solvens II-direktivet finns en bestämmelse med materiella krav för en samordningsöverenskommelse (artikel 248.5 första stycket). Dessa krav bör framgå av lag och därför bör det införas en bestämmelse i försäkrings</w:t>
      </w:r>
      <w:r>
        <w:softHyphen/>
        <w:t>rörelselagen med de krav som anges i direktivet. En samordnings</w:t>
      </w:r>
      <w:r>
        <w:softHyphen/>
        <w:t>överens</w:t>
      </w:r>
      <w:r>
        <w:softHyphen/>
        <w:t>kommelse som Finansinspektionen ingår med berörda behöriga myndig</w:t>
      </w:r>
      <w:r>
        <w:softHyphen/>
        <w:t xml:space="preserve">heter bör alltså, i enlighet med direktivet, åtminstone innehålla förfaranden för beslutsprocessen bland berörda tillsynsmyndigheter vid de beslut som avses i artiklarna 231, 232 och 247 i Solvens II-direktivet och det samråd som avses i artiklarna 218.5 och 248.4 i det direktivet. </w:t>
      </w:r>
    </w:p>
    <w:p w14:paraId="35E3793A" w14:textId="24052156" w:rsidR="005C68C8" w:rsidRDefault="005C68C8" w:rsidP="005C68C8">
      <w:pPr>
        <w:pStyle w:val="Brdtextmedindrag"/>
      </w:pPr>
      <w:r>
        <w:t>Solvens II-direktivet innehåller även en bestämmelse om vad en sam</w:t>
      </w:r>
      <w:r>
        <w:softHyphen/>
        <w:t>ordnings</w:t>
      </w:r>
      <w:r>
        <w:softHyphen/>
        <w:t>överenskommelse får respektive kan innehålla. Detta handlar då om ytterligare uppgifter för grupptillsynsmyndigheten, tillsyns</w:t>
      </w:r>
      <w:r>
        <w:softHyphen/>
        <w:t>myndig</w:t>
      </w:r>
      <w:r>
        <w:softHyphen/>
        <w:t xml:space="preserve">heter eller </w:t>
      </w:r>
      <w:proofErr w:type="spellStart"/>
      <w:r>
        <w:t>Eiopa</w:t>
      </w:r>
      <w:proofErr w:type="spellEnd"/>
      <w:r>
        <w:t xml:space="preserve"> (artikel 248.5 andra stycket) och förfaranden för samråd mellan berörda tillsynsmyndigheter, särskilt enligt artiklarna 213–217, 219–221, 227, 244–246, 250, 256, 260 och 262 eller samarbete med övriga tillsynsmyndigheter (artikel 248.5 tredje stycket). Dessa ytterligare krav har som sitt huvudsakliga syfte att förbättra samarbetet i tillsynskollegiet och på så sätt bidra till en effektiv grupptillsyn, under förutsättning att den enskilda tillsynen inte försämras. Det har inte framkommit att det finns något särskilt behov av att införa ytterligare krav för grupptillsynen, och då särskilt beträffande tillsynskollegierna, för att samarbetet vid grupp</w:t>
      </w:r>
      <w:r>
        <w:softHyphen/>
        <w:t xml:space="preserve">tillsynen ska fungera tillfredsställande. </w:t>
      </w:r>
      <w:proofErr w:type="spellStart"/>
      <w:r>
        <w:t>Eiopa</w:t>
      </w:r>
      <w:proofErr w:type="spellEnd"/>
      <w:r>
        <w:t xml:space="preserve"> har även tagit fram riktlinjer </w:t>
      </w:r>
      <w:r>
        <w:lastRenderedPageBreak/>
        <w:t>för kollegiernas operativa funktion med tillhörande mall för samordnings</w:t>
      </w:r>
      <w:r>
        <w:softHyphen/>
        <w:t xml:space="preserve">överenskommelse (EIOPA-BoS-14/146), i det följande benämnda </w:t>
      </w:r>
      <w:proofErr w:type="spellStart"/>
      <w:r>
        <w:t>Eiopas</w:t>
      </w:r>
      <w:proofErr w:type="spellEnd"/>
      <w:r>
        <w:t xml:space="preserve"> riktlinjer. Sammantaget finns det inte anledning att införa ytterligare krav i lag på vad en samordningsöverenskommelse ska innehålla.</w:t>
      </w:r>
    </w:p>
    <w:p w14:paraId="72AE6947" w14:textId="77777777" w:rsidR="005C68C8" w:rsidRDefault="005C68C8" w:rsidP="005C68C8">
      <w:pPr>
        <w:pStyle w:val="Rubrik5utannumrering"/>
      </w:pPr>
      <w:r>
        <w:t xml:space="preserve">Hänskjutande av frågor till </w:t>
      </w:r>
      <w:proofErr w:type="gramStart"/>
      <w:r>
        <w:t>Europeiska</w:t>
      </w:r>
      <w:proofErr w:type="gramEnd"/>
      <w:r>
        <w:t xml:space="preserve"> försäkrings- och tjänstepensionsmyndigheten för tvistlösning</w:t>
      </w:r>
    </w:p>
    <w:p w14:paraId="2809C660" w14:textId="73DCADB7" w:rsidR="005C68C8" w:rsidRDefault="005C68C8" w:rsidP="005C68C8">
      <w:pPr>
        <w:pStyle w:val="Brdtextmedindrag"/>
        <w:ind w:firstLine="0"/>
      </w:pPr>
      <w:r>
        <w:t>Enligt Solvens II-direktivet får en medlem av tillsynskollegiet, om det uppstår delade meningar om upprättandet av en samordnings</w:t>
      </w:r>
      <w:r>
        <w:softHyphen/>
        <w:t>överens</w:t>
      </w:r>
      <w:r>
        <w:softHyphen/>
        <w:t xml:space="preserve">kommelse, hänskjuta frågan till </w:t>
      </w:r>
      <w:proofErr w:type="spellStart"/>
      <w:r>
        <w:t>Eiopa</w:t>
      </w:r>
      <w:proofErr w:type="spellEnd"/>
      <w:r>
        <w:t xml:space="preserve"> och begära dess hjälp. Grupp</w:t>
      </w:r>
      <w:r>
        <w:softHyphen/>
        <w:t>tillsynsmyndigheten ska därefter fatta sitt slutgiltiga beslut i en</w:t>
      </w:r>
      <w:r>
        <w:softHyphen/>
        <w:t xml:space="preserve">lighet med </w:t>
      </w:r>
      <w:proofErr w:type="spellStart"/>
      <w:r>
        <w:t>Eiopas</w:t>
      </w:r>
      <w:proofErr w:type="spellEnd"/>
      <w:r>
        <w:t xml:space="preserve"> beslut och vidarebefordra beslutet till de berörda tillsynsmyndig</w:t>
      </w:r>
      <w:r>
        <w:softHyphen/>
        <w:t xml:space="preserve">heterna (artikel 248.4 andra stycket). </w:t>
      </w:r>
    </w:p>
    <w:p w14:paraId="1A0C14D6" w14:textId="77777777" w:rsidR="005C68C8" w:rsidRDefault="005C68C8" w:rsidP="005C68C8">
      <w:pPr>
        <w:pStyle w:val="Brdtextmedindrag"/>
      </w:pPr>
      <w:r>
        <w:t>I försäkringsrörelselagen finns det i dag en bestämmelse om att Finans</w:t>
      </w:r>
      <w:r>
        <w:softHyphen/>
        <w:t xml:space="preserve">inspektionen får hänskjuta frågor som rör ett förfarande av en behörig myndighet inom EES till </w:t>
      </w:r>
      <w:proofErr w:type="spellStart"/>
      <w:r>
        <w:t>Eiopa</w:t>
      </w:r>
      <w:proofErr w:type="spellEnd"/>
      <w:r>
        <w:t xml:space="preserve"> för tvistlösning i de fall som framgår av artiklarna 248, 249, 255 och 260 i Solvens II-direktivet (19 kap. 53 §). Denna bestämmelse tillgodoser direktivets krav att Finansinspektionen, om inspektionen och de berörda behöriga myndigheterna inte kan enas om en samordningsöverenskommelse, får hänskjuta en sådan fråga till </w:t>
      </w:r>
      <w:proofErr w:type="spellStart"/>
      <w:r>
        <w:t>Eiopa</w:t>
      </w:r>
      <w:proofErr w:type="spellEnd"/>
      <w:r>
        <w:t xml:space="preserve"> för tvistlösning.</w:t>
      </w:r>
    </w:p>
    <w:p w14:paraId="5C8825EA" w14:textId="50F0B50A" w:rsidR="005C68C8" w:rsidRDefault="005C68C8" w:rsidP="005C68C8">
      <w:pPr>
        <w:pStyle w:val="Brdtextmedindrag"/>
      </w:pPr>
      <w:r>
        <w:t>Det finns dock inte någon bestämmelse i försäkringsrörelselagen som motsvarar det som anges i Solvens II-direktivet om d</w:t>
      </w:r>
      <w:r w:rsidR="00EA087A">
        <w:t>et</w:t>
      </w:r>
      <w:r>
        <w:t xml:space="preserve"> som ska gälla om </w:t>
      </w:r>
      <w:proofErr w:type="spellStart"/>
      <w:r>
        <w:t>Eiopa</w:t>
      </w:r>
      <w:proofErr w:type="spellEnd"/>
      <w:r>
        <w:t xml:space="preserve"> har fattat ett beslut om upprättande av en samordnings</w:t>
      </w:r>
      <w:r>
        <w:softHyphen/>
        <w:t>överens</w:t>
      </w:r>
      <w:r>
        <w:softHyphen/>
        <w:t>kommelse (artikel 248.4 andra stycket tredje och fjärde meningarna). För att fullt ut genomföra direktivet bör det införas en bestämmelse i försäk</w:t>
      </w:r>
      <w:r>
        <w:softHyphen/>
        <w:t xml:space="preserve">ringsrörelselagen om att Finansinspektionen, när </w:t>
      </w:r>
      <w:proofErr w:type="spellStart"/>
      <w:r>
        <w:t>Eiopa</w:t>
      </w:r>
      <w:proofErr w:type="spellEnd"/>
      <w:r>
        <w:t xml:space="preserve"> har fattat ett beslut om upprättande av en samordningsöverenskommelse och Finans</w:t>
      </w:r>
      <w:r>
        <w:softHyphen/>
        <w:t>inspek</w:t>
      </w:r>
      <w:r>
        <w:softHyphen/>
        <w:t>tionen är grupptillsynsmyndighet, ska fatta sitt slutliga beslut i en</w:t>
      </w:r>
      <w:r>
        <w:softHyphen/>
        <w:t xml:space="preserve">lighet med </w:t>
      </w:r>
      <w:proofErr w:type="spellStart"/>
      <w:r>
        <w:t>Eiopas</w:t>
      </w:r>
      <w:proofErr w:type="spellEnd"/>
      <w:r>
        <w:t xml:space="preserve"> beslut. Finansinspektionen ska därefter vidarebefordra sitt beslut till de berörda behöriga myndigheterna.</w:t>
      </w:r>
    </w:p>
    <w:p w14:paraId="6E23697B" w14:textId="4CA59527" w:rsidR="005C68C8" w:rsidRDefault="005C68C8" w:rsidP="007272B4">
      <w:pPr>
        <w:pStyle w:val="Rubrik2"/>
      </w:pPr>
      <w:bookmarkStart w:id="78" w:name="_Toc32844405"/>
      <w:bookmarkStart w:id="79" w:name="_Toc36022916"/>
      <w:r>
        <w:t xml:space="preserve">Möte </w:t>
      </w:r>
      <w:bookmarkEnd w:id="78"/>
      <w:r w:rsidR="00873AAE">
        <w:t>i tillsynskollegiet</w:t>
      </w:r>
      <w:bookmarkEnd w:id="79"/>
    </w:p>
    <w:p w14:paraId="5F928DF7" w14:textId="7CB9F076" w:rsidR="005C68C8" w:rsidRDefault="005C68C8" w:rsidP="005C68C8">
      <w:pPr>
        <w:pStyle w:val="Brdtextram"/>
      </w:pPr>
      <w:r w:rsidRPr="00420062">
        <w:rPr>
          <w:b/>
        </w:rPr>
        <w:t>Regeringens förslag:</w:t>
      </w:r>
      <w:r>
        <w:t xml:space="preserve"> Finansinspektionen ska omedelbart kalla till möte </w:t>
      </w:r>
      <w:r w:rsidR="007B2FD6">
        <w:t>i tillsynskollegiet</w:t>
      </w:r>
      <w:r>
        <w:t xml:space="preserve"> om</w:t>
      </w:r>
    </w:p>
    <w:p w14:paraId="145D275B" w14:textId="789E14AE" w:rsidR="005C68C8" w:rsidRDefault="005C68C8" w:rsidP="005C68C8">
      <w:pPr>
        <w:pStyle w:val="Brdtextmedindragram"/>
      </w:pPr>
      <w:r>
        <w:t>1. inspektionen får kännedom om en betydande överträdelse av solvens</w:t>
      </w:r>
      <w:r w:rsidR="007B2FD6">
        <w:softHyphen/>
      </w:r>
      <w:r>
        <w:t xml:space="preserve">kapitalkravet för ett försäkringsföretag i </w:t>
      </w:r>
      <w:r w:rsidR="007B2FD6">
        <w:t xml:space="preserve">den aktuella </w:t>
      </w:r>
      <w:r>
        <w:t>gruppen eller en över</w:t>
      </w:r>
      <w:r>
        <w:softHyphen/>
        <w:t xml:space="preserve">trädelse av minimikapitalkravet för ett försäkringsföretag i gruppen, </w:t>
      </w:r>
    </w:p>
    <w:p w14:paraId="54BB93BE" w14:textId="77777777" w:rsidR="005C68C8" w:rsidRDefault="005C68C8" w:rsidP="005C68C8">
      <w:pPr>
        <w:pStyle w:val="Brdtextmedindragram"/>
      </w:pPr>
      <w:r>
        <w:t xml:space="preserve">2. inspektionen får kännedom om en betydande överträdelse av det gruppbaserade solvenskapitalkravet, beräknat enligt den metod som används i den aktuella gruppen, eller </w:t>
      </w:r>
    </w:p>
    <w:p w14:paraId="3B1FB704" w14:textId="77777777" w:rsidR="005C68C8" w:rsidRPr="00A76360" w:rsidRDefault="005C68C8" w:rsidP="005C68C8">
      <w:pPr>
        <w:pStyle w:val="Brdtextmedindragram"/>
      </w:pPr>
      <w:r>
        <w:t>3. andra exceptionella omständigheter inträffar eller har inträffat.</w:t>
      </w:r>
    </w:p>
    <w:p w14:paraId="4ABCE9DF" w14:textId="77777777" w:rsidR="005C68C8" w:rsidRPr="00A76360" w:rsidRDefault="005C68C8" w:rsidP="005C68C8">
      <w:pPr>
        <w:pStyle w:val="Brdtextmedindrag"/>
        <w:rPr>
          <w:sz w:val="8"/>
          <w:szCs w:val="8"/>
        </w:rPr>
      </w:pPr>
    </w:p>
    <w:p w14:paraId="4C64EC8C" w14:textId="41B3A863" w:rsidR="005C68C8" w:rsidRDefault="005C68C8" w:rsidP="005C68C8">
      <w:pPr>
        <w:pStyle w:val="Brdtextmedindrag"/>
        <w:rPr>
          <w:b/>
        </w:rPr>
      </w:pPr>
      <w:r>
        <w:rPr>
          <w:b/>
        </w:rPr>
        <w:t>Promemorians</w:t>
      </w:r>
      <w:r w:rsidRPr="0006285B">
        <w:rPr>
          <w:b/>
        </w:rPr>
        <w:t xml:space="preserve"> förslag</w:t>
      </w:r>
      <w:r>
        <w:rPr>
          <w:b/>
        </w:rPr>
        <w:t xml:space="preserve"> </w:t>
      </w:r>
      <w:r>
        <w:t xml:space="preserve">överensstämmer med regeringens förslag. </w:t>
      </w:r>
    </w:p>
    <w:p w14:paraId="56D39D36" w14:textId="77777777" w:rsidR="005C68C8" w:rsidRPr="004F7EDA" w:rsidRDefault="005C68C8" w:rsidP="005C68C8">
      <w:pPr>
        <w:pStyle w:val="Brdtextmedindrag"/>
        <w:rPr>
          <w:b/>
        </w:rPr>
      </w:pPr>
      <w:r>
        <w:rPr>
          <w:b/>
        </w:rPr>
        <w:t xml:space="preserve">Remissinstanserna </w:t>
      </w:r>
      <w:r>
        <w:t>tillstyrker förslaget eller har inget att invända mot det.</w:t>
      </w:r>
    </w:p>
    <w:p w14:paraId="0F42FF1B" w14:textId="1FDCA8CF" w:rsidR="005C68C8" w:rsidRDefault="005C68C8" w:rsidP="005C68C8">
      <w:pPr>
        <w:pStyle w:val="Brdtextmedindrag"/>
      </w:pPr>
      <w:r w:rsidRPr="004F7EDA">
        <w:rPr>
          <w:b/>
        </w:rPr>
        <w:lastRenderedPageBreak/>
        <w:t xml:space="preserve">Skälen för </w:t>
      </w:r>
      <w:r>
        <w:rPr>
          <w:b/>
        </w:rPr>
        <w:t>regeringens</w:t>
      </w:r>
      <w:r w:rsidRPr="004F7EDA">
        <w:rPr>
          <w:b/>
        </w:rPr>
        <w:t xml:space="preserve"> förslag:</w:t>
      </w:r>
      <w:r>
        <w:t xml:space="preserve"> I Solvens II-direktivet anges att de myndigheter som ansvarar för tillsynen över enskilda försäkrings- och återförsäkringsföretag som ingår i en grupp, liksom grupptillsyns</w:t>
      </w:r>
      <w:r>
        <w:softHyphen/>
        <w:t>myndig</w:t>
      </w:r>
      <w:r>
        <w:softHyphen/>
        <w:t>heten, i vissa särskilt angivna fall omedelbart ska kalla till möte med samt</w:t>
      </w:r>
      <w:r>
        <w:softHyphen/>
        <w:t>liga tillsynsmyndigheter som medverkar i grupptillsynen. Det första fallet när detta enligt direktivet ska ske är om tillsynsmyndigheten blir medveten om en betydande överträdelse av solvenskapitalkravet eller en över</w:t>
      </w:r>
      <w:r>
        <w:softHyphen/>
        <w:t>trädelse av minimikapitalkravet för ett enskilt försäkrings- eller åter</w:t>
      </w:r>
      <w:r>
        <w:softHyphen/>
        <w:t>för</w:t>
      </w:r>
      <w:r>
        <w:softHyphen/>
        <w:t>säkringsföretag (artikel 249.2 a). En tillsynsmyndighet ska också kalla till ett möte om den blir medveten om en betydande överträdelse av solvens</w:t>
      </w:r>
      <w:r>
        <w:softHyphen/>
        <w:t>kapitalkravet på gruppnivå beräknat med utgångspunkt i samman</w:t>
      </w:r>
      <w:r>
        <w:softHyphen/>
        <w:t>ställda uppgifter eller det aggregerade solvenskapitalkravet för gruppen enligt den beräkningsmetod som använts (artikel 249.2 b). En tillsyns</w:t>
      </w:r>
      <w:r>
        <w:softHyphen/>
        <w:t>myndighet ska även kalla till ett möte om andra exceptionella omständig</w:t>
      </w:r>
      <w:r>
        <w:softHyphen/>
        <w:t xml:space="preserve">heter inträffar eller har inträffat (artikel </w:t>
      </w:r>
      <w:proofErr w:type="gramStart"/>
      <w:r>
        <w:t>249.2</w:t>
      </w:r>
      <w:proofErr w:type="gramEnd"/>
      <w:r>
        <w:t> c).</w:t>
      </w:r>
    </w:p>
    <w:p w14:paraId="18416429" w14:textId="2ED25CA4" w:rsidR="005C68C8" w:rsidRDefault="005C68C8" w:rsidP="005C68C8">
      <w:pPr>
        <w:pStyle w:val="Brdtextmedindrag"/>
      </w:pPr>
      <w:r>
        <w:t>Det finns inte någon bestämmelse i försäkringsrörelselagen om att Finans</w:t>
      </w:r>
      <w:r w:rsidR="006707D9">
        <w:softHyphen/>
      </w:r>
      <w:r>
        <w:t>inspektionen ska kalla till ett möte med behöriga myndigheter som deltar i grupptillsynen. I lagen finns däremot en allmän bestämmelse om samarbete och utbyte av information (17 kap. 3 §). Enligt den bestämmel</w:t>
      </w:r>
      <w:r>
        <w:softHyphen/>
        <w:t>sen ska Finansinspektionen i sin tillsynsverksamhet sam</w:t>
      </w:r>
      <w:r>
        <w:softHyphen/>
        <w:t>arbeta och utbyta information med behöriga myndigheter i den utsträck</w:t>
      </w:r>
      <w:r>
        <w:softHyphen/>
        <w:t>ning som följer av Sveriges medlemskap i Europeiska unionen. Detta om</w:t>
      </w:r>
      <w:r>
        <w:softHyphen/>
        <w:t xml:space="preserve">fattar direktivets krav att Finansinspektionen i vissa fall ska kalla till möte med behöriga myndigheter (se prop. 2015/16:9 s. 438). Det kan dock finnas skäl att i lag förtydliga i vilka fall Finansinspektionen ska kalla till ett möte med de behöriga myndigheterna som deltar i grupptillsynen. </w:t>
      </w:r>
    </w:p>
    <w:p w14:paraId="29614941" w14:textId="0E91D8B8" w:rsidR="00685723" w:rsidRDefault="005C68C8" w:rsidP="007272B4">
      <w:pPr>
        <w:pStyle w:val="Brdtextmedindrag"/>
      </w:pPr>
      <w:r>
        <w:t>I enlighet med det som anges i Solvens II-direktivet bör det därför anges i försäkrings</w:t>
      </w:r>
      <w:r w:rsidR="0072511D">
        <w:softHyphen/>
      </w:r>
      <w:r>
        <w:t xml:space="preserve">rörelselagen att Finansinspektionen </w:t>
      </w:r>
      <w:r w:rsidR="0072511D">
        <w:t xml:space="preserve">i vissa fall </w:t>
      </w:r>
      <w:r>
        <w:t>ska kalla till ett möte med behöriga myndigheter</w:t>
      </w:r>
      <w:r w:rsidR="006707D9">
        <w:t xml:space="preserve">. </w:t>
      </w:r>
      <w:r w:rsidR="0072511D">
        <w:t xml:space="preserve">De myndigheter som </w:t>
      </w:r>
      <w:r w:rsidR="00685723">
        <w:t xml:space="preserve">enligt direktivet </w:t>
      </w:r>
      <w:r w:rsidR="0072511D">
        <w:t xml:space="preserve">ska kallas till möte </w:t>
      </w:r>
      <w:r w:rsidR="00685723">
        <w:t xml:space="preserve">är </w:t>
      </w:r>
      <w:r w:rsidR="0072511D">
        <w:t xml:space="preserve">de som </w:t>
      </w:r>
      <w:r w:rsidR="00685723">
        <w:t>medverkar</w:t>
      </w:r>
      <w:r w:rsidR="0072511D">
        <w:t xml:space="preserve"> i grupptillsynen, </w:t>
      </w:r>
      <w:r w:rsidR="00685723">
        <w:t>vilket får anses vara de som</w:t>
      </w:r>
      <w:r w:rsidR="0072511D">
        <w:t xml:space="preserve"> </w:t>
      </w:r>
      <w:r w:rsidR="00685723">
        <w:t xml:space="preserve">ingår i ett visst </w:t>
      </w:r>
      <w:r w:rsidR="0072511D">
        <w:t>tillsynskollegi</w:t>
      </w:r>
      <w:r w:rsidR="00685723">
        <w:t>um</w:t>
      </w:r>
      <w:r w:rsidR="0072511D">
        <w:t xml:space="preserve">. </w:t>
      </w:r>
    </w:p>
    <w:p w14:paraId="1FAC38F6" w14:textId="4328E0A3" w:rsidR="005C68C8" w:rsidRDefault="0072511D" w:rsidP="007272B4">
      <w:pPr>
        <w:pStyle w:val="Brdtextmedindrag"/>
      </w:pPr>
      <w:r>
        <w:t xml:space="preserve">I direktivet anges tre fall då en tillsynsmyndighet ska kalla till möte (artikel </w:t>
      </w:r>
      <w:r w:rsidR="00873AAE">
        <w:t>249.2)</w:t>
      </w:r>
      <w:r>
        <w:t xml:space="preserve">. Dessa fall bör särskilt anges </w:t>
      </w:r>
      <w:r w:rsidR="00873AAE">
        <w:t>i försäkrings</w:t>
      </w:r>
      <w:r w:rsidR="00873AAE">
        <w:softHyphen/>
        <w:t xml:space="preserve">rörelselagen. Inledningsvis bör </w:t>
      </w:r>
      <w:r>
        <w:t xml:space="preserve">Finansinspektionen kalla till möte </w:t>
      </w:r>
      <w:r w:rsidR="005C68C8">
        <w:t>om inspektionen får kännedom om en betydande överträdelse av solvens</w:t>
      </w:r>
      <w:r w:rsidR="00873AAE">
        <w:softHyphen/>
      </w:r>
      <w:r w:rsidR="005C68C8">
        <w:t>kapital</w:t>
      </w:r>
      <w:r w:rsidR="00873AAE">
        <w:softHyphen/>
      </w:r>
      <w:r w:rsidR="005C68C8">
        <w:t xml:space="preserve">kravet för ett försäkringsföretag i </w:t>
      </w:r>
      <w:r>
        <w:t xml:space="preserve">den aktuella </w:t>
      </w:r>
      <w:r w:rsidR="005C68C8">
        <w:t>gruppen eller en över</w:t>
      </w:r>
      <w:r w:rsidR="00873AAE">
        <w:softHyphen/>
      </w:r>
      <w:r w:rsidR="005C68C8">
        <w:t>trädelse av minimi</w:t>
      </w:r>
      <w:r w:rsidR="00027A9E">
        <w:softHyphen/>
      </w:r>
      <w:r w:rsidR="005C68C8">
        <w:t>kapitalkravet för ett försäkrings</w:t>
      </w:r>
      <w:r w:rsidR="005C68C8">
        <w:softHyphen/>
        <w:t>företag i gruppen. Det bör även, i enlighet med direktivet, anges att Finans</w:t>
      </w:r>
      <w:r w:rsidR="005C68C8">
        <w:softHyphen/>
        <w:t>inspektionen ska kalla till möte om inspek</w:t>
      </w:r>
      <w:r w:rsidR="008D50BD">
        <w:softHyphen/>
      </w:r>
      <w:r w:rsidR="005C68C8">
        <w:t>tionen får kännedom om en betydande över</w:t>
      </w:r>
      <w:r w:rsidR="00873AAE">
        <w:softHyphen/>
      </w:r>
      <w:r w:rsidR="005C68C8">
        <w:t>trädelse av det grupp</w:t>
      </w:r>
      <w:r w:rsidR="005C68C8">
        <w:softHyphen/>
        <w:t>baserade solvenskapitalkravet för den aktuella gruppen, beräknat enligt den metod som används i gruppen. Slutligen bör</w:t>
      </w:r>
      <w:r w:rsidR="00873AAE">
        <w:t xml:space="preserve"> Finansinspektionen</w:t>
      </w:r>
      <w:r w:rsidR="005C68C8">
        <w:t xml:space="preserve">, </w:t>
      </w:r>
      <w:r w:rsidR="00873AAE">
        <w:t>också det i en</w:t>
      </w:r>
      <w:r w:rsidR="008D50BD">
        <w:softHyphen/>
      </w:r>
      <w:r w:rsidR="00873AAE">
        <w:t>lighet med direktivet</w:t>
      </w:r>
      <w:r w:rsidR="005C68C8">
        <w:t>, kalla till ett möte om andra exceptionella omstän</w:t>
      </w:r>
      <w:r w:rsidR="008D50BD">
        <w:softHyphen/>
      </w:r>
      <w:r w:rsidR="005C68C8">
        <w:t xml:space="preserve">digheter inträffar eller har inträffat. </w:t>
      </w:r>
    </w:p>
    <w:p w14:paraId="2D11F475" w14:textId="123EAAA7" w:rsidR="005C68C8" w:rsidRDefault="005C68C8" w:rsidP="005C68C8">
      <w:pPr>
        <w:pStyle w:val="Brdtextmedindrag"/>
      </w:pPr>
      <w:r>
        <w:t>De fall som anges i Solvens II-direktivet (artikel 249.2 a–c) är en mini</w:t>
      </w:r>
      <w:r w:rsidR="008D50BD">
        <w:softHyphen/>
      </w:r>
      <w:r>
        <w:t>mireglering av de fall då en myndighet åtminstone ska kalla till möte. Det innebär att det skulle vara möjligt att i den svenska reglering</w:t>
      </w:r>
      <w:r w:rsidR="00873AAE">
        <w:softHyphen/>
      </w:r>
      <w:r>
        <w:t>en gå längre och ställa upp krav på att Finansinspektionen ska kalla till möten i fler situationer än de som anges i direktivet. Det har dock hittills inte fram</w:t>
      </w:r>
      <w:r>
        <w:softHyphen/>
        <w:t xml:space="preserve">kommit skäl att i lag ställa sådana längre gående krav. </w:t>
      </w:r>
    </w:p>
    <w:p w14:paraId="24DC0419" w14:textId="5C83D8A3" w:rsidR="005C68C8" w:rsidRDefault="005C68C8" w:rsidP="005C68C8">
      <w:pPr>
        <w:pStyle w:val="Brdtextmedindrag"/>
      </w:pPr>
      <w:r>
        <w:t>Trots detta kan det även i andra fall än de som uttryckligen anges i direk</w:t>
      </w:r>
      <w:r>
        <w:softHyphen/>
        <w:t>tivet finnas skäl att hålla möte mellan de behöriga myndigheterna. I upp</w:t>
      </w:r>
      <w:r>
        <w:softHyphen/>
      </w:r>
      <w:r>
        <w:lastRenderedPageBreak/>
        <w:t>räkningen i försäkringsrörelselagen bör det därför, i likhet med i mot</w:t>
      </w:r>
      <w:r>
        <w:softHyphen/>
        <w:t>sva</w:t>
      </w:r>
      <w:r w:rsidR="00873AAE">
        <w:softHyphen/>
      </w:r>
      <w:r>
        <w:t>rande bestämmelse i direktivet, inte uttömmande anges de fall då Finans</w:t>
      </w:r>
      <w:r w:rsidR="00873AAE">
        <w:softHyphen/>
      </w:r>
      <w:r>
        <w:t>inspektionen ska kalla till möte med de behöriga myndig</w:t>
      </w:r>
      <w:r>
        <w:softHyphen/>
        <w:t>heterna</w:t>
      </w:r>
      <w:r w:rsidR="00CB36D6">
        <w:t xml:space="preserve"> i ett tillsynskollegium</w:t>
      </w:r>
      <w:r>
        <w:t xml:space="preserve">. </w:t>
      </w:r>
    </w:p>
    <w:p w14:paraId="2795F386" w14:textId="4F367A1B" w:rsidR="005C68C8" w:rsidRDefault="005C68C8" w:rsidP="007272B4">
      <w:pPr>
        <w:pStyle w:val="Rubrik2"/>
      </w:pPr>
      <w:bookmarkStart w:id="80" w:name="_Toc32844406"/>
      <w:bookmarkStart w:id="81" w:name="_Toc36022917"/>
      <w:r>
        <w:t xml:space="preserve">Samråd med behöriga myndigheter inom </w:t>
      </w:r>
      <w:r w:rsidR="00873AAE">
        <w:t xml:space="preserve">ett </w:t>
      </w:r>
      <w:r>
        <w:t>tillsynskollegi</w:t>
      </w:r>
      <w:r w:rsidR="00873AAE">
        <w:t>um</w:t>
      </w:r>
      <w:bookmarkEnd w:id="80"/>
      <w:bookmarkEnd w:id="81"/>
    </w:p>
    <w:p w14:paraId="3EAC1740" w14:textId="0AE544B3" w:rsidR="005C68C8" w:rsidRDefault="005C68C8" w:rsidP="005C68C8">
      <w:pPr>
        <w:pStyle w:val="Brdtextram"/>
      </w:pPr>
      <w:r w:rsidRPr="00420062">
        <w:rPr>
          <w:b/>
        </w:rPr>
        <w:t>Regeringens förslag:</w:t>
      </w:r>
      <w:r>
        <w:t xml:space="preserve"> Om ett beslut är av betydelse för behöriga myn</w:t>
      </w:r>
      <w:r>
        <w:softHyphen/>
        <w:t>digheter inom ett tillsynskollegium, ska Finansinspektionen sam</w:t>
      </w:r>
      <w:r>
        <w:softHyphen/>
        <w:t xml:space="preserve">råda med dem innan inspektionen fattar beslut </w:t>
      </w:r>
      <w:r w:rsidR="00873AAE">
        <w:t>i fråga</w:t>
      </w:r>
      <w:r>
        <w:t xml:space="preserve"> om</w:t>
      </w:r>
    </w:p>
    <w:p w14:paraId="6B04B53C" w14:textId="0C6C6CA8" w:rsidR="005C68C8" w:rsidRDefault="005C68C8" w:rsidP="005C68C8">
      <w:pPr>
        <w:pStyle w:val="Brdtextmedindragram"/>
      </w:pPr>
      <w:r>
        <w:t>1. en förändring i aktieägarstruktur, organisationsstruktur eller led</w:t>
      </w:r>
      <w:r>
        <w:softHyphen/>
        <w:t>nings</w:t>
      </w:r>
      <w:r w:rsidR="00873AAE">
        <w:softHyphen/>
      </w:r>
      <w:r>
        <w:t>struktur för ett försäkringsföretag i den aktuella gruppen, om för</w:t>
      </w:r>
      <w:r>
        <w:softHyphen/>
        <w:t xml:space="preserve">ändringen kräver inspektionens tillstånd, </w:t>
      </w:r>
    </w:p>
    <w:p w14:paraId="2EA9A779" w14:textId="77777777" w:rsidR="005C68C8" w:rsidRDefault="005C68C8" w:rsidP="005C68C8">
      <w:pPr>
        <w:pStyle w:val="Brdtextmedindragram"/>
      </w:pPr>
      <w:r>
        <w:t>2. en förlängning av tidsfristerna för upprättande och överlämnande av en återhämtningsplan eller för att vidta åtgärder enligt en åtgärds</w:t>
      </w:r>
      <w:r>
        <w:softHyphen/>
        <w:t xml:space="preserve">plan, eller </w:t>
      </w:r>
    </w:p>
    <w:p w14:paraId="3D8A9D5B" w14:textId="77777777" w:rsidR="005C68C8" w:rsidRDefault="005C68C8" w:rsidP="005C68C8">
      <w:pPr>
        <w:pStyle w:val="Brdtextmedindragram"/>
      </w:pPr>
      <w:r>
        <w:t xml:space="preserve">3. betydande sanktioner eller exceptionella åtgärder som ska vidtas. </w:t>
      </w:r>
    </w:p>
    <w:p w14:paraId="09C38214" w14:textId="6FCFF59E" w:rsidR="005C68C8" w:rsidRDefault="005C68C8" w:rsidP="005C68C8">
      <w:pPr>
        <w:pStyle w:val="Brdtextmedindragram"/>
      </w:pPr>
      <w:r>
        <w:t>Om Finansinspektionen inte är grupptillsynsmyndighet, ska samråd ske med grupptillsynsmyndigheten innan inspektionen fattar sådana beslut om förändring i aktieägarstruktur, organisationsstruktur eller led</w:t>
      </w:r>
      <w:r>
        <w:softHyphen/>
        <w:t>nings</w:t>
      </w:r>
      <w:r>
        <w:softHyphen/>
        <w:t>struktur eller om förlängning av tidsfristerna knutna till en åt</w:t>
      </w:r>
      <w:r w:rsidR="003304F7">
        <w:softHyphen/>
      </w:r>
      <w:r>
        <w:t>gärds</w:t>
      </w:r>
      <w:r w:rsidR="003304F7">
        <w:softHyphen/>
      </w:r>
      <w:r>
        <w:t>plan.</w:t>
      </w:r>
    </w:p>
    <w:p w14:paraId="2C6200D3" w14:textId="77777777" w:rsidR="005C68C8" w:rsidRDefault="005C68C8" w:rsidP="005C68C8">
      <w:pPr>
        <w:pStyle w:val="Brdtextmedindragram"/>
      </w:pPr>
      <w:r>
        <w:t xml:space="preserve">Finansinspektionen ska också samråda med en behörig myndighet innan inspektionen fattar ett beslut som bygger på information från den behöriga myndigheten. </w:t>
      </w:r>
    </w:p>
    <w:p w14:paraId="46C66409" w14:textId="77777777" w:rsidR="005C68C8" w:rsidRPr="00A76360" w:rsidRDefault="005C68C8" w:rsidP="005C68C8">
      <w:pPr>
        <w:pStyle w:val="Brdtextmedindragram"/>
      </w:pPr>
      <w:r>
        <w:t>Samråd ska inte behöva ske om ett beslut är brådskande eller om sam</w:t>
      </w:r>
      <w:r>
        <w:softHyphen/>
        <w:t>rådet kan äventyra beslutets effekt. I så fall ska Finans</w:t>
      </w:r>
      <w:r>
        <w:softHyphen/>
        <w:t>inspek</w:t>
      </w:r>
      <w:r>
        <w:softHyphen/>
        <w:t>tionen utan dröjsmål underrätta de berörda behöriga myndig</w:t>
      </w:r>
      <w:r>
        <w:softHyphen/>
        <w:t>het</w:t>
      </w:r>
      <w:r>
        <w:softHyphen/>
        <w:t>erna om beslutet.</w:t>
      </w:r>
    </w:p>
    <w:p w14:paraId="43F88EC0" w14:textId="77777777" w:rsidR="005C68C8" w:rsidRPr="00A76360" w:rsidRDefault="005C68C8" w:rsidP="005C68C8">
      <w:pPr>
        <w:pStyle w:val="Brdtextmedindrag"/>
        <w:rPr>
          <w:sz w:val="8"/>
          <w:szCs w:val="8"/>
        </w:rPr>
      </w:pPr>
    </w:p>
    <w:p w14:paraId="318941A7"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79A87EB4" w14:textId="77777777" w:rsidR="005C68C8" w:rsidRPr="008A503C" w:rsidRDefault="005C68C8" w:rsidP="005C68C8">
      <w:pPr>
        <w:pStyle w:val="Brdtextmedindrag"/>
        <w:rPr>
          <w:b/>
        </w:rPr>
      </w:pPr>
      <w:r>
        <w:rPr>
          <w:b/>
        </w:rPr>
        <w:t xml:space="preserve">Remissinstanserna </w:t>
      </w:r>
      <w:r>
        <w:t>tillstyrker förslaget eller har inget att invända mot det.</w:t>
      </w:r>
    </w:p>
    <w:p w14:paraId="253C5D85" w14:textId="36220333" w:rsidR="005C68C8" w:rsidRDefault="005C68C8" w:rsidP="005C68C8">
      <w:pPr>
        <w:pStyle w:val="Brdtextmedindrag"/>
      </w:pPr>
      <w:r w:rsidRPr="008A503C">
        <w:rPr>
          <w:b/>
        </w:rPr>
        <w:t xml:space="preserve">Skälen för </w:t>
      </w:r>
      <w:r>
        <w:rPr>
          <w:b/>
        </w:rPr>
        <w:t>regeringens</w:t>
      </w:r>
      <w:r w:rsidRPr="008A503C">
        <w:rPr>
          <w:b/>
        </w:rPr>
        <w:t xml:space="preserve"> förslag:</w:t>
      </w:r>
      <w:r>
        <w:t xml:space="preserve"> Enligt Solvens II-direktivet ska be</w:t>
      </w:r>
      <w:r>
        <w:softHyphen/>
        <w:t>rör</w:t>
      </w:r>
      <w:r w:rsidR="003304F7">
        <w:softHyphen/>
      </w:r>
      <w:r>
        <w:t>da tillsynsmyndigheter, före de fattar beslut som är av betydelse för till</w:t>
      </w:r>
      <w:r>
        <w:softHyphen/>
        <w:t>synsmyndigheters tillsynsuppgifter, samråda med varandra inom tillsyns</w:t>
      </w:r>
      <w:r>
        <w:softHyphen/>
        <w:t>kollegiet. De beslut som ska föregås av samråd är beslut om förändringar i aktieägarstruktur, organisationsstruktur eller ledningsstruktur i försäk</w:t>
      </w:r>
      <w:r>
        <w:softHyphen/>
        <w:t>rings- och återförsäkringsföretag inom en grupp som kräver tillsyns</w:t>
      </w:r>
      <w:r>
        <w:softHyphen/>
        <w:t>myn</w:t>
      </w:r>
      <w:r w:rsidR="003304F7">
        <w:softHyphen/>
      </w:r>
      <w:r>
        <w:t>dig</w:t>
      </w:r>
      <w:r w:rsidR="003304F7">
        <w:softHyphen/>
      </w:r>
      <w:r>
        <w:t>heternas godkännande eller auktorisation (artikel 250.1 första stycket a). Samråd ska även ske före ett beslut om en förlängning av åter</w:t>
      </w:r>
      <w:r>
        <w:softHyphen/>
        <w:t>hämtningsplan (artikel 250.1 första stycket b). En tillsynsmyndighet ska dessutom samråda med andra myndigheter före ett beslut om betydande sanktioner eller exceptionella åtgärder som vidtagits av tillsyns</w:t>
      </w:r>
      <w:r>
        <w:softHyphen/>
        <w:t>myndig</w:t>
      </w:r>
      <w:r>
        <w:softHyphen/>
        <w:t>heterna, däribland fastställande av kapitaltillägg utöver solvenskapital</w:t>
      </w:r>
      <w:r>
        <w:softHyphen/>
        <w:t>kravet och införande av begränsningar av användningen av en intern mo</w:t>
      </w:r>
      <w:r w:rsidR="003304F7">
        <w:softHyphen/>
      </w:r>
      <w:r>
        <w:t>dell för beräkning av solvenskapitalkravet (artikel 250.1 första stycket c).</w:t>
      </w:r>
      <w:r w:rsidR="003304F7">
        <w:t xml:space="preserve"> </w:t>
      </w:r>
      <w:r>
        <w:t>Vid vissa typer av beslut ska samråd alltid ske med grupptillsyns</w:t>
      </w:r>
      <w:r>
        <w:softHyphen/>
        <w:t>myn</w:t>
      </w:r>
      <w:r>
        <w:softHyphen/>
        <w:t xml:space="preserve">digheten (artikel 250.1 andra stycket). De berörda tillsynsmyndigheterna </w:t>
      </w:r>
      <w:r>
        <w:lastRenderedPageBreak/>
        <w:t>ska också samråda med varandra innan beslut fattas som bygger på infor</w:t>
      </w:r>
      <w:r w:rsidR="003304F7">
        <w:softHyphen/>
      </w:r>
      <w:r>
        <w:t>mation från andra tillsyns</w:t>
      </w:r>
      <w:r>
        <w:softHyphen/>
        <w:t>myn</w:t>
      </w:r>
      <w:r>
        <w:softHyphen/>
        <w:t>digheter (artikel 250.1 tredje stycket). En tillsynsmyndighet får avstå från samråd med andra tillsyns</w:t>
      </w:r>
      <w:r>
        <w:softHyphen/>
        <w:t>myn</w:t>
      </w:r>
      <w:r>
        <w:softHyphen/>
        <w:t>digheter i brådskande fall eller om samrådet kan äventyra beslutets effekt. I sådana fall ska tillsynsmyndigheten utan dröjsmål underrätta de övriga berörda till</w:t>
      </w:r>
      <w:r w:rsidR="003304F7">
        <w:softHyphen/>
      </w:r>
      <w:r>
        <w:t>synsmyndigheterna (artikel 250.2).</w:t>
      </w:r>
    </w:p>
    <w:p w14:paraId="17DC6D44" w14:textId="23A8B0E2" w:rsidR="005C68C8" w:rsidRDefault="005C68C8" w:rsidP="007272B4">
      <w:pPr>
        <w:pStyle w:val="Brdtextmedindrag"/>
      </w:pPr>
      <w:r>
        <w:t>Det finns inte någon bestämmelse i försäkringsrörelselagen som uttryck</w:t>
      </w:r>
      <w:r>
        <w:softHyphen/>
        <w:t>ligen anger att Finansinspektionen ska samråda med behöriga myndigheter innan inspektionen fattar beslut i de frågor som särskilt anges i direktivet. I lagen finns i och för sig en allmän bestämmelse om samarbete och utbyte av information (17 kap. 3 §). Enligt den bestämmel</w:t>
      </w:r>
      <w:r>
        <w:softHyphen/>
        <w:t>sen ska Finansinspek</w:t>
      </w:r>
      <w:r>
        <w:softHyphen/>
        <w:t>tionen i sin tillsynsverksamhet samarbeta och utbyta information med be</w:t>
      </w:r>
      <w:r>
        <w:softHyphen/>
        <w:t>höriga myndigheter i den utsträckning som följer av Sveriges medlem</w:t>
      </w:r>
      <w:r>
        <w:softHyphen/>
        <w:t>skap i Europeiska unionen. Detta omfattar direktivets krav om att Finans</w:t>
      </w:r>
      <w:r>
        <w:softHyphen/>
        <w:t>inspek</w:t>
      </w:r>
      <w:r w:rsidR="002373CD">
        <w:softHyphen/>
      </w:r>
      <w:r>
        <w:t xml:space="preserve">tionen ska samråda med behöriga myndigheter inom </w:t>
      </w:r>
      <w:r w:rsidR="00314FB4">
        <w:t xml:space="preserve">ett </w:t>
      </w:r>
      <w:r>
        <w:t>tillsyns</w:t>
      </w:r>
      <w:r w:rsidR="001C37CC">
        <w:softHyphen/>
      </w:r>
      <w:r>
        <w:t>kollegi</w:t>
      </w:r>
      <w:r w:rsidR="00314FB4">
        <w:t>um</w:t>
      </w:r>
      <w:r>
        <w:t xml:space="preserve"> </w:t>
      </w:r>
      <w:r w:rsidR="00685723">
        <w:t xml:space="preserve">innan </w:t>
      </w:r>
      <w:r>
        <w:t>inspektionen fattar vissa typer av beslut (se prop. 2015/16:9 s. 438). En liknande bedömning har gjorts tidigare när det gäller lag</w:t>
      </w:r>
      <w:r>
        <w:softHyphen/>
        <w:t xml:space="preserve">stiftningen om finansiella konglomerat (se prop. 2005/06:45 s. 151–156). </w:t>
      </w:r>
    </w:p>
    <w:p w14:paraId="3D4B057F" w14:textId="1A6EC19F" w:rsidR="00033471" w:rsidRDefault="005C68C8" w:rsidP="007272B4">
      <w:pPr>
        <w:pStyle w:val="Brdtextmedindrag"/>
      </w:pPr>
      <w:r>
        <w:t>Det kan dock finnas skäl för att i lag förtydliga vilka typer av beslut som ska föregås av samråd inom tillsynskollegiet. Därmed bör det införas en bestämmelse i försäkringsrörelselagen som ut</w:t>
      </w:r>
      <w:r w:rsidR="00033471">
        <w:softHyphen/>
      </w:r>
      <w:r>
        <w:t xml:space="preserve">tryckligen anger att </w:t>
      </w:r>
      <w:r w:rsidR="00033471">
        <w:t>Finans</w:t>
      </w:r>
      <w:r w:rsidR="004830BE">
        <w:softHyphen/>
      </w:r>
      <w:r w:rsidR="00033471">
        <w:t>inspektionen i de fall ett beslut är av betydelse för behöriga myn</w:t>
      </w:r>
      <w:r w:rsidR="00033471">
        <w:softHyphen/>
        <w:t>digheter inom ett tillsynskollegium, ska sam</w:t>
      </w:r>
      <w:r w:rsidR="00033471">
        <w:softHyphen/>
        <w:t xml:space="preserve">råda med dem innan inspektionen fattar </w:t>
      </w:r>
      <w:r w:rsidR="00685723">
        <w:t xml:space="preserve">sitt </w:t>
      </w:r>
      <w:r w:rsidR="00033471">
        <w:t xml:space="preserve">beslut. </w:t>
      </w:r>
    </w:p>
    <w:p w14:paraId="32DD624C" w14:textId="3E87424E" w:rsidR="00685723" w:rsidRDefault="008756F1" w:rsidP="007272B4">
      <w:pPr>
        <w:pStyle w:val="Brdtextmedindrag"/>
      </w:pPr>
      <w:r>
        <w:t>S</w:t>
      </w:r>
      <w:r w:rsidR="00033471">
        <w:t>amrådsskyldighet</w:t>
      </w:r>
      <w:r>
        <w:t>en</w:t>
      </w:r>
      <w:r w:rsidR="00033471">
        <w:t xml:space="preserve"> bör bara gälla inför vissa typer av beslut.</w:t>
      </w:r>
      <w:r w:rsidR="005C68C8">
        <w:t xml:space="preserve"> De be</w:t>
      </w:r>
      <w:r w:rsidR="00314FB4">
        <w:softHyphen/>
      </w:r>
      <w:r w:rsidR="005C68C8">
        <w:t>slut som ska föregås av samråd är, i enlighet med det som anges i direkti</w:t>
      </w:r>
      <w:r w:rsidR="00314FB4">
        <w:softHyphen/>
      </w:r>
      <w:r w:rsidR="005C68C8">
        <w:t>vet, beslut om förändringar i aktieägarstruktur, organisations</w:t>
      </w:r>
      <w:r w:rsidR="005C68C8">
        <w:softHyphen/>
        <w:t>struk</w:t>
      </w:r>
      <w:r w:rsidR="005C68C8">
        <w:softHyphen/>
        <w:t>tur eller ledningsstruktur i försäkringsföretag inom en grupp som krä</w:t>
      </w:r>
      <w:r w:rsidR="005C68C8">
        <w:softHyphen/>
        <w:t>ver inspek</w:t>
      </w:r>
      <w:r w:rsidR="00314FB4">
        <w:softHyphen/>
      </w:r>
      <w:r w:rsidR="005C68C8">
        <w:t xml:space="preserve">tionens tillstånd. </w:t>
      </w:r>
    </w:p>
    <w:p w14:paraId="7454D548" w14:textId="3366822A" w:rsidR="00CA29E8" w:rsidRDefault="005C68C8" w:rsidP="007272B4">
      <w:pPr>
        <w:pStyle w:val="Brdtextmedindrag"/>
      </w:pPr>
      <w:r>
        <w:t>I direktivet anges dock inte närmare vad som av</w:t>
      </w:r>
      <w:r>
        <w:softHyphen/>
        <w:t>ses med beslut om förändringar i aktieägarstruktur, organisations</w:t>
      </w:r>
      <w:r>
        <w:softHyphen/>
        <w:t>struktur eller led</w:t>
      </w:r>
      <w:r w:rsidR="00314FB4">
        <w:softHyphen/>
      </w:r>
      <w:r>
        <w:t>nings</w:t>
      </w:r>
      <w:r w:rsidR="00CA29E8">
        <w:softHyphen/>
      </w:r>
      <w:r>
        <w:t>struktur i försäkringsföretag. Finansinspektionen fat</w:t>
      </w:r>
      <w:r>
        <w:softHyphen/>
        <w:t>tar regel</w:t>
      </w:r>
      <w:r>
        <w:softHyphen/>
        <w:t xml:space="preserve">bundet ett flertal beslut som anknyter till dessa områden. Syftet med kravet i direktivet torde inte vara att alla dessa beslut ska föregås av samråd med behöriga </w:t>
      </w:r>
      <w:r w:rsidR="007C4DE1">
        <w:t>myndigheter</w:t>
      </w:r>
      <w:r>
        <w:t xml:space="preserve"> inom ett tillsynskollegium. I stället bör ut</w:t>
      </w:r>
      <w:r>
        <w:softHyphen/>
        <w:t>gångs</w:t>
      </w:r>
      <w:r w:rsidR="007C4DE1">
        <w:softHyphen/>
      </w:r>
      <w:r>
        <w:t>punkten vara att samråd inom grupptillsynen ska ske om det rör sig om beslut där Finansinspektionen inom tillsynen över enskilda för</w:t>
      </w:r>
      <w:r>
        <w:softHyphen/>
        <w:t>säk</w:t>
      </w:r>
      <w:r>
        <w:softHyphen/>
        <w:t>rings</w:t>
      </w:r>
      <w:r w:rsidR="007C4DE1">
        <w:softHyphen/>
      </w:r>
      <w:r>
        <w:t>företag ska samråda med behöriga myndigheter. Samråd bör där</w:t>
      </w:r>
      <w:r>
        <w:softHyphen/>
        <w:t xml:space="preserve">med </w:t>
      </w:r>
      <w:proofErr w:type="gramStart"/>
      <w:r>
        <w:t>bl.a.</w:t>
      </w:r>
      <w:proofErr w:type="gramEnd"/>
      <w:r>
        <w:t xml:space="preserve"> ske med behöriga myndigheter inom </w:t>
      </w:r>
      <w:r w:rsidR="007C4DE1">
        <w:t xml:space="preserve">ett </w:t>
      </w:r>
      <w:r>
        <w:t>tillsynskollegi</w:t>
      </w:r>
      <w:r w:rsidR="007C4DE1">
        <w:t>um</w:t>
      </w:r>
      <w:r>
        <w:t xml:space="preserve"> innan Finans</w:t>
      </w:r>
      <w:r>
        <w:softHyphen/>
        <w:t>inspek</w:t>
      </w:r>
      <w:r w:rsidR="007C4DE1">
        <w:softHyphen/>
      </w:r>
      <w:r>
        <w:t>tionen fattar beslut i frågor om beståndsöverlåtelser och för</w:t>
      </w:r>
      <w:r>
        <w:softHyphen/>
        <w:t>värvs</w:t>
      </w:r>
      <w:r>
        <w:softHyphen/>
        <w:t>tillstånd (se 14 kap. 7 och 10 §§ och 15 kap. 9 § FRL). Samråd bör även ske före beslut som leder till en förändring av försäkrings</w:t>
      </w:r>
      <w:r>
        <w:softHyphen/>
        <w:t>företagets verk</w:t>
      </w:r>
      <w:r>
        <w:softHyphen/>
        <w:t>samhet. Detta torde kunna vara ändringar av bolags</w:t>
      </w:r>
      <w:r>
        <w:softHyphen/>
        <w:t>ord</w:t>
      </w:r>
      <w:r>
        <w:softHyphen/>
        <w:t xml:space="preserve">ningen respektive stadgarna som särskilt rör försäkringsrörelsen, </w:t>
      </w:r>
      <w:proofErr w:type="gramStart"/>
      <w:r>
        <w:t>t.ex.</w:t>
      </w:r>
      <w:proofErr w:type="gramEnd"/>
      <w:r>
        <w:t xml:space="preserve"> änd</w:t>
      </w:r>
      <w:r>
        <w:softHyphen/>
        <w:t>ring av bolags</w:t>
      </w:r>
      <w:r>
        <w:softHyphen/>
        <w:t>formen, tillståndet att driva försäkringsrörelse eller övergång från icke-vinstutdelande till vinst</w:t>
      </w:r>
      <w:r>
        <w:softHyphen/>
        <w:t>utdelande liv</w:t>
      </w:r>
      <w:r>
        <w:softHyphen/>
        <w:t>försäk</w:t>
      </w:r>
      <w:r>
        <w:softHyphen/>
        <w:t>rings</w:t>
      </w:r>
      <w:r>
        <w:softHyphen/>
        <w:t xml:space="preserve">rörelse. </w:t>
      </w:r>
    </w:p>
    <w:p w14:paraId="77114067" w14:textId="14356DD4" w:rsidR="005C68C8" w:rsidRDefault="005C68C8" w:rsidP="007272B4">
      <w:pPr>
        <w:pStyle w:val="Brdtextmedindrag"/>
      </w:pPr>
      <w:r>
        <w:t xml:space="preserve">Finansinspektionen ska också, i enlighet med direktivet, samråda med behöriga myndigheter inom </w:t>
      </w:r>
      <w:r w:rsidR="007C4DE1">
        <w:t xml:space="preserve">ett </w:t>
      </w:r>
      <w:r>
        <w:t>tillsynskollegi</w:t>
      </w:r>
      <w:r w:rsidR="007C4DE1">
        <w:t>um</w:t>
      </w:r>
      <w:r>
        <w:t xml:space="preserve"> före beslut </w:t>
      </w:r>
      <w:r w:rsidR="00314FB4">
        <w:t xml:space="preserve">som rör </w:t>
      </w:r>
      <w:r>
        <w:t>en för</w:t>
      </w:r>
      <w:r w:rsidR="007C4DE1">
        <w:softHyphen/>
      </w:r>
      <w:r>
        <w:t>läng</w:t>
      </w:r>
      <w:r w:rsidR="007C4DE1">
        <w:softHyphen/>
      </w:r>
      <w:r>
        <w:t>ning av tidsfristerna för upprättande och överlämnande av en åter</w:t>
      </w:r>
      <w:r>
        <w:softHyphen/>
        <w:t xml:space="preserve">hämtningsplan vid bristande uppfyllelse av solvenskapitalkravet eller av tidsfristen för att vidta åtgärder enligt en sådan åtgärdsplan. Slutligen bör </w:t>
      </w:r>
      <w:r>
        <w:lastRenderedPageBreak/>
        <w:t>inspek</w:t>
      </w:r>
      <w:r w:rsidR="00314FB4">
        <w:softHyphen/>
      </w:r>
      <w:r>
        <w:t xml:space="preserve">tionen samråda </w:t>
      </w:r>
      <w:r w:rsidR="00314FB4">
        <w:t>med be</w:t>
      </w:r>
      <w:r w:rsidR="00821CA9">
        <w:t>höriga myndigheter inom ett tillsyns</w:t>
      </w:r>
      <w:r w:rsidR="00821CA9">
        <w:softHyphen/>
        <w:t>kolle</w:t>
      </w:r>
      <w:r w:rsidR="00E42B9E">
        <w:softHyphen/>
      </w:r>
      <w:r w:rsidR="00821CA9">
        <w:t>gium</w:t>
      </w:r>
      <w:r>
        <w:t xml:space="preserve"> före beslut om betydande sanktioner eller ex</w:t>
      </w:r>
      <w:r>
        <w:softHyphen/>
        <w:t>cep</w:t>
      </w:r>
      <w:r w:rsidR="007C4DE1">
        <w:softHyphen/>
      </w:r>
      <w:r>
        <w:t>tionella åt</w:t>
      </w:r>
      <w:r w:rsidR="00821CA9">
        <w:softHyphen/>
      </w:r>
      <w:r>
        <w:t xml:space="preserve">gärder. </w:t>
      </w:r>
    </w:p>
    <w:p w14:paraId="258D5AC9" w14:textId="2C12EF3E" w:rsidR="005C68C8" w:rsidRDefault="005C68C8" w:rsidP="007272B4">
      <w:pPr>
        <w:pStyle w:val="Brdtextmedindrag"/>
      </w:pPr>
      <w:r>
        <w:t>I enlighet med direktivet bör samråd alltid ske med grupptillsyns</w:t>
      </w:r>
      <w:r>
        <w:softHyphen/>
        <w:t>myndig</w:t>
      </w:r>
      <w:r w:rsidR="007C4DE1">
        <w:softHyphen/>
      </w:r>
      <w:r>
        <w:t>heten om beslutet rör tidsfristerna som är knutna till en åter</w:t>
      </w:r>
      <w:r>
        <w:softHyphen/>
        <w:t>hämt</w:t>
      </w:r>
      <w:r>
        <w:softHyphen/>
        <w:t>nings</w:t>
      </w:r>
      <w:r>
        <w:softHyphen/>
        <w:t>plan med anledning av bristande uppfyllelse av solvens</w:t>
      </w:r>
      <w:r>
        <w:softHyphen/>
        <w:t>kapitalkravet eller om det rör betydande sanktioner eller exceptionella åt</w:t>
      </w:r>
      <w:r>
        <w:softHyphen/>
        <w:t>gärder som ska vidtas.</w:t>
      </w:r>
      <w:r w:rsidR="000B2DE9">
        <w:t xml:space="preserve"> </w:t>
      </w:r>
      <w:r>
        <w:t>Finansinspektionen bör, också detta i enlighet med direktivet, sam</w:t>
      </w:r>
      <w:r w:rsidR="00800B80">
        <w:softHyphen/>
      </w:r>
      <w:r>
        <w:t xml:space="preserve">råda med </w:t>
      </w:r>
      <w:r w:rsidR="00CB36D6">
        <w:t>en</w:t>
      </w:r>
      <w:r>
        <w:t xml:space="preserve"> behörig myndighet innan inspektionen fattar ett be</w:t>
      </w:r>
      <w:r>
        <w:softHyphen/>
        <w:t xml:space="preserve">slut som bygger på information från </w:t>
      </w:r>
      <w:r w:rsidR="001B5C8D">
        <w:t xml:space="preserve">den </w:t>
      </w:r>
      <w:r>
        <w:t>behöriga myndighete</w:t>
      </w:r>
      <w:r w:rsidR="001B5C8D">
        <w:t>n</w:t>
      </w:r>
      <w:r>
        <w:t xml:space="preserve">. </w:t>
      </w:r>
    </w:p>
    <w:p w14:paraId="3AE08B64" w14:textId="1F78975C" w:rsidR="005C68C8" w:rsidRDefault="005C68C8" w:rsidP="005C68C8">
      <w:pPr>
        <w:pStyle w:val="Brdtextmedindrag"/>
      </w:pPr>
      <w:r>
        <w:t>Ett beslut bör i vissa särskilda fall inte föregås av samråd. Som anges i direktivet bör det inte ställas något krav på samråd före ett beslut, om be</w:t>
      </w:r>
      <w:r>
        <w:softHyphen/>
        <w:t>slutet är brådskande eller om samrådet kan äventyra beslutets effekt. Om ett beslut har fattats utan att ha föregåtts av samråd bör Finans</w:t>
      </w:r>
      <w:r>
        <w:softHyphen/>
        <w:t>inspek</w:t>
      </w:r>
      <w:r>
        <w:softHyphen/>
        <w:t>tionen, i enlighet med direktivet, utan dröjsmål underrätta de be</w:t>
      </w:r>
      <w:r>
        <w:softHyphen/>
        <w:t>rörda behöriga myndigheterna om beslutet.</w:t>
      </w:r>
    </w:p>
    <w:p w14:paraId="535041E9" w14:textId="77777777" w:rsidR="005C68C8" w:rsidRDefault="005C68C8" w:rsidP="005C68C8">
      <w:pPr>
        <w:pStyle w:val="Rubrik2"/>
      </w:pPr>
      <w:bookmarkStart w:id="82" w:name="_Toc32844407"/>
      <w:bookmarkStart w:id="83" w:name="_Toc36022918"/>
      <w:r>
        <w:t>Inhämtande av information med hjälp av en behörig myndighet</w:t>
      </w:r>
      <w:bookmarkEnd w:id="82"/>
      <w:bookmarkEnd w:id="83"/>
    </w:p>
    <w:p w14:paraId="48FD6588" w14:textId="77777777" w:rsidR="005C68C8" w:rsidRDefault="005C68C8" w:rsidP="005C68C8">
      <w:pPr>
        <w:pStyle w:val="Brdtextram"/>
      </w:pPr>
      <w:r w:rsidRPr="00420062">
        <w:rPr>
          <w:b/>
        </w:rPr>
        <w:t>Regeringens förslag:</w:t>
      </w:r>
      <w:r>
        <w:t xml:space="preserve"> När Finansinspektionen är grupptillsyns</w:t>
      </w:r>
      <w:r>
        <w:softHyphen/>
        <w:t>myndig</w:t>
      </w:r>
      <w:r>
        <w:softHyphen/>
        <w:t>het får inspektionen begära att en behörig myndighet i ett annat land inom EES, från ett moderföretag som har sitt huvudkontor i samma land som den myndigheten, inhämtar information som rör grupp</w:t>
      </w:r>
      <w:r>
        <w:softHyphen/>
        <w:t>tillsyns</w:t>
      </w:r>
      <w:r>
        <w:softHyphen/>
        <w:t>myndighetens uppgifter och vidarebefordrar informationen till inspek</w:t>
      </w:r>
      <w:r>
        <w:softHyphen/>
        <w:t>tionen.</w:t>
      </w:r>
    </w:p>
    <w:p w14:paraId="3C2CDCBC" w14:textId="4A4E4DFB" w:rsidR="005C68C8" w:rsidRPr="00A76360" w:rsidRDefault="005C68C8" w:rsidP="005C68C8">
      <w:pPr>
        <w:pStyle w:val="Brdtextmedindragram"/>
      </w:pPr>
      <w:r>
        <w:t>Om Finansinspektionen, när inspektionen är grupptillsynsmyndighet, behöver sådan information som är relevant för grupptillsynen och den informationen redan har lämnats till en behörig myndighet, ska inspektionen begära att få informationen från den myndigheten.</w:t>
      </w:r>
    </w:p>
    <w:p w14:paraId="201CF955" w14:textId="77777777" w:rsidR="005C68C8" w:rsidRPr="00A76360" w:rsidRDefault="005C68C8" w:rsidP="005C68C8">
      <w:pPr>
        <w:pStyle w:val="Brdtextmedindrag"/>
        <w:rPr>
          <w:sz w:val="8"/>
          <w:szCs w:val="8"/>
        </w:rPr>
      </w:pPr>
    </w:p>
    <w:p w14:paraId="1295EDF9"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1CD736DC" w14:textId="77777777" w:rsidR="005C68C8" w:rsidRPr="008A503C" w:rsidRDefault="005C68C8" w:rsidP="005C68C8">
      <w:pPr>
        <w:pStyle w:val="Brdtextmedindrag"/>
        <w:rPr>
          <w:b/>
        </w:rPr>
      </w:pPr>
      <w:r>
        <w:rPr>
          <w:b/>
        </w:rPr>
        <w:t xml:space="preserve">Remissinstanserna </w:t>
      </w:r>
      <w:r>
        <w:t>tillstyrker förslaget eller har inget att invända mot det.</w:t>
      </w:r>
    </w:p>
    <w:p w14:paraId="076061C1" w14:textId="70F2DB05" w:rsidR="005C68C8" w:rsidRDefault="005C68C8" w:rsidP="005C68C8">
      <w:pPr>
        <w:pStyle w:val="Brdtextmedindrag"/>
      </w:pPr>
      <w:r w:rsidRPr="008A503C">
        <w:rPr>
          <w:b/>
        </w:rPr>
        <w:t xml:space="preserve">Skälen för </w:t>
      </w:r>
      <w:r>
        <w:rPr>
          <w:b/>
        </w:rPr>
        <w:t>regeringens</w:t>
      </w:r>
      <w:r w:rsidRPr="008A503C">
        <w:rPr>
          <w:b/>
        </w:rPr>
        <w:t xml:space="preserve"> förslag:</w:t>
      </w:r>
      <w:r>
        <w:t xml:space="preserve"> I Solvens II-direktivet finns flera be</w:t>
      </w:r>
      <w:r w:rsidR="00821CA9">
        <w:softHyphen/>
      </w:r>
      <w:r>
        <w:t xml:space="preserve">stämmelser om informationsinhämtning. Grupptillsynsmyndigheten får </w:t>
      </w:r>
      <w:proofErr w:type="gramStart"/>
      <w:r>
        <w:t>t.ex.</w:t>
      </w:r>
      <w:proofErr w:type="gramEnd"/>
      <w:r>
        <w:t xml:space="preserve"> uppmana tillsynsmyndigheter i en medlemsstat där ett moderföretag har sitt huvudkontor att av detta moderföretag begära viss information och vidarebefordra denna information till grupptillsynsmyndigheten (artikel 251 första stycket). För att undvika dubbelrapportering ska grupp</w:t>
      </w:r>
      <w:r>
        <w:softHyphen/>
        <w:t>tillsyns</w:t>
      </w:r>
      <w:r>
        <w:softHyphen/>
        <w:t>myndigheten i vissa fall vända sig direkt till en tillsynsmyndighet. Detta är fallet om grupptillsynsmyndigheten behöver sådan information som är relevant för grupptillsynen och den informationen redan har lämnats till en tillsynsmyndighet (artikel 251 andra stycket).</w:t>
      </w:r>
    </w:p>
    <w:p w14:paraId="1792D5B3" w14:textId="2FC94488" w:rsidR="005C68C8" w:rsidRDefault="005C68C8" w:rsidP="005C68C8">
      <w:pPr>
        <w:pStyle w:val="Brdtextmedindrag"/>
      </w:pPr>
      <w:r>
        <w:t>Det finns inte någon bestämmelse i försäkringsrörelselagen som ut</w:t>
      </w:r>
      <w:r>
        <w:softHyphen/>
        <w:t>tryck</w:t>
      </w:r>
      <w:r>
        <w:softHyphen/>
        <w:t>ligen anger att Finansinspektionen, när inspektionen är grupptillsyns</w:t>
      </w:r>
      <w:r>
        <w:softHyphen/>
        <w:t>myn</w:t>
      </w:r>
      <w:r>
        <w:softHyphen/>
        <w:t>dighet, får begära in information med hjälp av en behörig myndighet i ett annat land inom EES. I lagen finns i och för sig en allmän bestämmelse om samarbete och utbyte av information (17 kap. 3 §). Enligt den bestäm</w:t>
      </w:r>
      <w:r>
        <w:softHyphen/>
        <w:t>melsen ska Finansinspektionen i sin tillsyns</w:t>
      </w:r>
      <w:r>
        <w:softHyphen/>
        <w:t xml:space="preserve">verksamhet samarbeta och </w:t>
      </w:r>
      <w:r>
        <w:lastRenderedPageBreak/>
        <w:t>utbyta information med behöriga myndigheter i den utsträckning som följer av Sveriges medlemskap i Europeiska unionen. Detta omfattar att Finansinspektionen, när inspektionen är grupp</w:t>
      </w:r>
      <w:r>
        <w:softHyphen/>
        <w:t>tillsynsmyndighet, får be</w:t>
      </w:r>
      <w:r>
        <w:softHyphen/>
        <w:t>gära att en behörig myndighet hämtar in in</w:t>
      </w:r>
      <w:r>
        <w:softHyphen/>
        <w:t>for</w:t>
      </w:r>
      <w:r>
        <w:softHyphen/>
        <w:t>ma</w:t>
      </w:r>
      <w:r>
        <w:softHyphen/>
        <w:t>tion som rör grupp</w:t>
      </w:r>
      <w:r>
        <w:softHyphen/>
        <w:t>tillsynsmyndighetens uppgifter och därefter vidare</w:t>
      </w:r>
      <w:r>
        <w:softHyphen/>
        <w:t>befordrar informa</w:t>
      </w:r>
      <w:r>
        <w:softHyphen/>
        <w:t xml:space="preserve">tionen till inspektionen (se prop. 2015/16:9 s. 438). </w:t>
      </w:r>
    </w:p>
    <w:p w14:paraId="771CEA6C" w14:textId="0CEA3CEF" w:rsidR="005C68C8" w:rsidRDefault="005C68C8" w:rsidP="005C68C8">
      <w:pPr>
        <w:pStyle w:val="Brdtextmedindrag"/>
      </w:pPr>
      <w:r>
        <w:t>Det kan dock, på samma sätt som när det gäller Solvens II-direktivets regler om möte och samråd (se avsnitten 6.4 och 6.5)</w:t>
      </w:r>
      <w:r w:rsidR="00821CA9">
        <w:t>,</w:t>
      </w:r>
      <w:r>
        <w:t xml:space="preserve"> finnas skäl för att i lag förtydliga när Finansinspektionen får begära att en behörig myndighet hämtar in viss information. Därmed bör det införas en bestämmelse i för</w:t>
      </w:r>
      <w:r>
        <w:softHyphen/>
        <w:t>säkrings</w:t>
      </w:r>
      <w:r>
        <w:softHyphen/>
        <w:t>rörelselagen där det uttryckligen anges att Finansinspektionen, när inspektionen är grupptillsynsmyndighet, får begära in information från moder</w:t>
      </w:r>
      <w:r>
        <w:softHyphen/>
        <w:t>företag i andra länder inom EES med hjälp av en behörig myndighet i samma land som moderföretaget. Den information som Finans</w:t>
      </w:r>
      <w:r>
        <w:softHyphen/>
        <w:t>inspek</w:t>
      </w:r>
      <w:r>
        <w:softHyphen/>
        <w:t>tionen på detta sätt får begära in är sådan information som rör grupp</w:t>
      </w:r>
      <w:r>
        <w:softHyphen/>
        <w:t>till</w:t>
      </w:r>
      <w:r w:rsidR="00821CA9">
        <w:softHyphen/>
      </w:r>
      <w:r>
        <w:t>syns</w:t>
      </w:r>
      <w:r>
        <w:softHyphen/>
        <w:t xml:space="preserve">myndighetens uppgifter enligt direktivet. </w:t>
      </w:r>
    </w:p>
    <w:p w14:paraId="2B5A2C7E" w14:textId="2D1A22B9" w:rsidR="005C68C8" w:rsidRDefault="005C68C8" w:rsidP="005C68C8">
      <w:pPr>
        <w:pStyle w:val="Brdtextmedindrag"/>
      </w:pPr>
      <w:r>
        <w:t xml:space="preserve">I vissa fall kan den information som grupptillsynsmyndigheten behöver redan ha lämnats till en </w:t>
      </w:r>
      <w:r w:rsidR="001B5C8D">
        <w:t>behörig myndighet</w:t>
      </w:r>
      <w:r>
        <w:t>. För att undvika dubbel</w:t>
      </w:r>
      <w:r>
        <w:softHyphen/>
        <w:t xml:space="preserve">rapportering bör det också för denna situation införas en bestämmelse i försäkringsrörelselagen som uttryckligen anger att Finansinspektionen, i ett sådant fall ska vända sig direkt till den myndigheten. </w:t>
      </w:r>
    </w:p>
    <w:p w14:paraId="3D69AFF8" w14:textId="77777777" w:rsidR="005C68C8" w:rsidRDefault="005C68C8" w:rsidP="005C68C8">
      <w:pPr>
        <w:pStyle w:val="Rubrik2"/>
      </w:pPr>
      <w:bookmarkStart w:id="84" w:name="_Toc32844408"/>
      <w:bookmarkStart w:id="85" w:name="_Toc36022919"/>
      <w:r>
        <w:t>Lägesrapport</w:t>
      </w:r>
      <w:bookmarkEnd w:id="84"/>
      <w:bookmarkEnd w:id="85"/>
    </w:p>
    <w:p w14:paraId="1A90A0E7" w14:textId="717FFCB2" w:rsidR="005C68C8" w:rsidRPr="00A76360" w:rsidRDefault="005C68C8" w:rsidP="005C68C8">
      <w:pPr>
        <w:pStyle w:val="Brdtextram"/>
      </w:pPr>
      <w:r w:rsidRPr="00420062">
        <w:rPr>
          <w:b/>
        </w:rPr>
        <w:t>Regeringens förslag:</w:t>
      </w:r>
      <w:r>
        <w:t xml:space="preserve"> </w:t>
      </w:r>
      <w:r w:rsidRPr="001506E8">
        <w:t>Försäkringsföretag som får använda en tillfälligt justerad riskfri räntestruktur vid beräkningen av den bästa skattningen eller ett tillfälligt avdrag vid beräkningarna av de försäkringstekniska avsättningarna</w:t>
      </w:r>
      <w:r>
        <w:t>,</w:t>
      </w:r>
      <w:r w:rsidRPr="001506E8">
        <w:t xml:space="preserve"> ska varje år lämna in en lägesrapport till Finans</w:t>
      </w:r>
      <w:r>
        <w:softHyphen/>
      </w:r>
      <w:r w:rsidRPr="001506E8">
        <w:t>inspek</w:t>
      </w:r>
      <w:r w:rsidR="00A31550">
        <w:softHyphen/>
      </w:r>
      <w:r w:rsidRPr="001506E8">
        <w:t>tionen.</w:t>
      </w:r>
    </w:p>
    <w:p w14:paraId="39796F4C" w14:textId="77777777" w:rsidR="005C68C8" w:rsidRPr="00A76360" w:rsidRDefault="005C68C8" w:rsidP="005C68C8">
      <w:pPr>
        <w:pStyle w:val="Brdtextmedindrag"/>
        <w:rPr>
          <w:sz w:val="8"/>
          <w:szCs w:val="8"/>
        </w:rPr>
      </w:pPr>
    </w:p>
    <w:p w14:paraId="02AF84FD" w14:textId="77777777" w:rsidR="005C68C8" w:rsidRDefault="005C68C8" w:rsidP="005C68C8">
      <w:pPr>
        <w:pStyle w:val="Brdtextmedindrag"/>
      </w:pPr>
      <w:r>
        <w:rPr>
          <w:b/>
        </w:rPr>
        <w:t>Promemorians</w:t>
      </w:r>
      <w:r w:rsidRPr="0006285B">
        <w:rPr>
          <w:b/>
        </w:rPr>
        <w:t xml:space="preserve"> förslag</w:t>
      </w:r>
      <w:r>
        <w:rPr>
          <w:b/>
        </w:rPr>
        <w:t xml:space="preserve"> </w:t>
      </w:r>
      <w:r>
        <w:t>överensstämmer med regeringens förslag.</w:t>
      </w:r>
    </w:p>
    <w:p w14:paraId="228D913D" w14:textId="77777777" w:rsidR="005C68C8" w:rsidRPr="001506E8" w:rsidRDefault="005C68C8" w:rsidP="005C68C8">
      <w:pPr>
        <w:pStyle w:val="Brdtextmedindrag"/>
        <w:rPr>
          <w:b/>
        </w:rPr>
      </w:pPr>
      <w:r>
        <w:rPr>
          <w:b/>
        </w:rPr>
        <w:t xml:space="preserve">Remissinstanserna </w:t>
      </w:r>
      <w:r>
        <w:t>tillstyrker förslaget eller har inget att invända mot det.</w:t>
      </w:r>
    </w:p>
    <w:p w14:paraId="2C0994E6" w14:textId="14193053" w:rsidR="005C68C8" w:rsidRDefault="005C68C8" w:rsidP="005C68C8">
      <w:pPr>
        <w:pStyle w:val="Brdtextmedindrag"/>
      </w:pPr>
      <w:r w:rsidRPr="001506E8">
        <w:rPr>
          <w:b/>
        </w:rPr>
        <w:t xml:space="preserve">Skälen för </w:t>
      </w:r>
      <w:r>
        <w:rPr>
          <w:b/>
        </w:rPr>
        <w:t>regeringens</w:t>
      </w:r>
      <w:r w:rsidRPr="001506E8">
        <w:rPr>
          <w:b/>
        </w:rPr>
        <w:t xml:space="preserve"> förslag:</w:t>
      </w:r>
      <w:r>
        <w:t xml:space="preserve"> Försäkrings- och åter</w:t>
      </w:r>
      <w:r>
        <w:softHyphen/>
        <w:t>försäkrings</w:t>
      </w:r>
      <w:r>
        <w:softHyphen/>
        <w:t>före</w:t>
      </w:r>
      <w:r>
        <w:softHyphen/>
        <w:t>tag får enligt Solvens II-direktivet, med tillsynsmyndighetens för</w:t>
      </w:r>
      <w:r>
        <w:softHyphen/>
        <w:t>hands</w:t>
      </w:r>
      <w:r>
        <w:softHyphen/>
        <w:t>godkännande, tillämpa en tillfällig justering på de riskfria räntesatserna för relevanta durationer i fråga om godkända försäkrings- och åter</w:t>
      </w:r>
      <w:r>
        <w:softHyphen/>
        <w:t>försäk</w:t>
      </w:r>
      <w:r>
        <w:softHyphen/>
        <w:t>rings</w:t>
      </w:r>
      <w:r w:rsidR="00BC54ED">
        <w:softHyphen/>
      </w:r>
      <w:r>
        <w:t>förpliktelser (artikel 308c.1). Försäkrings- och åter</w:t>
      </w:r>
      <w:r>
        <w:softHyphen/>
        <w:t>försäk</w:t>
      </w:r>
      <w:r>
        <w:softHyphen/>
        <w:t>ringsföretag får även, också det med tillsynsmyndighetens förhands</w:t>
      </w:r>
      <w:r>
        <w:softHyphen/>
        <w:t>godkännande, tillämpa ett tillfälligt avdrag för försäkringstekniska avsätt</w:t>
      </w:r>
      <w:r>
        <w:softHyphen/>
        <w:t>ningar (artikel 308d.1). Företag som har fått sådana förhands</w:t>
      </w:r>
      <w:r>
        <w:softHyphen/>
        <w:t>god</w:t>
      </w:r>
      <w:r>
        <w:softHyphen/>
        <w:t>kännanden ska varje år till sin tillsynsmyndighet lämna in en lägesrapport i vilken det redogörs för de åtgärder som har vidtagits för att vid utgången av övergångsperioden upp</w:t>
      </w:r>
      <w:r w:rsidR="00BC54ED">
        <w:softHyphen/>
      </w:r>
      <w:r>
        <w:t xml:space="preserve">fylla solvenskapitalkravet (artikel 308e tredje stycket). </w:t>
      </w:r>
    </w:p>
    <w:p w14:paraId="06A20DD4" w14:textId="08813C34" w:rsidR="005C68C8" w:rsidRDefault="005C68C8" w:rsidP="005C68C8">
      <w:pPr>
        <w:pStyle w:val="Brdtextmedindrag"/>
      </w:pPr>
      <w:r>
        <w:t>Bestämmelserna i direktivet om en tillfälligt justerad riskfri ränte</w:t>
      </w:r>
      <w:r>
        <w:softHyphen/>
        <w:t>struktur vid beräkningen av den bästa skattningen och ett tillfälligt avdrag vid beräkningarna av de försäkringstekniska avsättningarna har i svensk rätt genomförts dels genom bestämmelser i försäkringsrörelselagen (5 kap. 10 och 12 §§ och 18 kap. 6 §), dels genom bestämmelser i Finans</w:t>
      </w:r>
      <w:r>
        <w:softHyphen/>
        <w:t>inspek</w:t>
      </w:r>
      <w:r>
        <w:softHyphen/>
      </w:r>
      <w:r>
        <w:lastRenderedPageBreak/>
        <w:t>tionens föreskrifter (5 kap. 1–14 §§ Finansinspektionens före</w:t>
      </w:r>
      <w:r>
        <w:softHyphen/>
        <w:t>skrif</w:t>
      </w:r>
      <w:r w:rsidR="00A31550">
        <w:softHyphen/>
      </w:r>
      <w:r>
        <w:t xml:space="preserve">ter [FFFS 2015:21] om övergångsreglering för försäkringsrörelse). </w:t>
      </w:r>
    </w:p>
    <w:p w14:paraId="11F9426E" w14:textId="77777777" w:rsidR="005C68C8" w:rsidRDefault="005C68C8" w:rsidP="005C68C8">
      <w:pPr>
        <w:pStyle w:val="Brdtextmedindrag"/>
      </w:pPr>
      <w:r>
        <w:t>I försäkringsrörelselagen anges att ett försäkringsföretag som använder en tillfälligt justerad riskfri räntestruktur vid beräkningen av den bästa skattningen, eller ett tillfälligt avdrag vid beräkningarna av de försäkrings</w:t>
      </w:r>
      <w:r>
        <w:softHyphen/>
        <w:t>tekniska avsättningarna, ska lämna in en lägesrapport till Finans</w:t>
      </w:r>
      <w:r>
        <w:softHyphen/>
        <w:t>inspek</w:t>
      </w:r>
      <w:r>
        <w:softHyphen/>
        <w:t>tionen (18 kap. 6 § andra stycket). En sådan rapport ska innehålla en redo</w:t>
      </w:r>
      <w:r>
        <w:softHyphen/>
        <w:t>görelse för företagets åtgärder och framsteg för att upprätta en tillräcklig kapitalbas eller reducera företagets riskprofil, för att senast den 1 januari 2032 uppfylla solvenskapitalkravet (5 kap. 14 § Finans</w:t>
      </w:r>
      <w:r>
        <w:softHyphen/>
        <w:t>inspektionens före</w:t>
      </w:r>
      <w:r>
        <w:softHyphen/>
        <w:t>skrifter om övergångsreglering för försäkringsrörelse). Det finns dock inte, varken i försäkringsrörelselagen eller i Finans</w:t>
      </w:r>
      <w:r>
        <w:softHyphen/>
        <w:t>inspektionens före</w:t>
      </w:r>
      <w:r>
        <w:softHyphen/>
        <w:t>skrifter, någon bestämmelse som uttryckligen anger att lägesrapporten ska lämnas in varje år. För att fullt ut genomföra denna del av direktivet bör det införas en bestämmelse i försäkringsrörelselagen om detta.</w:t>
      </w:r>
    </w:p>
    <w:p w14:paraId="22762338" w14:textId="77777777" w:rsidR="005C68C8" w:rsidRPr="00A036A7" w:rsidRDefault="005C68C8" w:rsidP="005C68C8">
      <w:pPr>
        <w:pStyle w:val="Rubrik1"/>
      </w:pPr>
      <w:bookmarkStart w:id="86" w:name="_Toc32844409"/>
      <w:bookmarkStart w:id="87" w:name="_Toc36022920"/>
      <w:r>
        <w:t xml:space="preserve">Vissa </w:t>
      </w:r>
      <w:r w:rsidRPr="00534B51">
        <w:t>ändringar</w:t>
      </w:r>
      <w:r>
        <w:t xml:space="preserve"> i reglerna om grupptillsyn för tjänstepensionsföretag</w:t>
      </w:r>
      <w:bookmarkEnd w:id="86"/>
      <w:bookmarkEnd w:id="87"/>
    </w:p>
    <w:p w14:paraId="2931EA18" w14:textId="0DAAD764" w:rsidR="005C68C8" w:rsidRDefault="005C68C8" w:rsidP="005C68C8">
      <w:pPr>
        <w:pStyle w:val="Rubrik2"/>
        <w:spacing w:before="0"/>
      </w:pPr>
      <w:bookmarkStart w:id="88" w:name="_Toc32844410"/>
      <w:bookmarkStart w:id="89" w:name="_Toc36022921"/>
      <w:r>
        <w:t xml:space="preserve">Nivån för </w:t>
      </w:r>
      <w:r w:rsidRPr="00534B51">
        <w:t>grupptillsyn</w:t>
      </w:r>
      <w:bookmarkEnd w:id="88"/>
      <w:bookmarkEnd w:id="89"/>
    </w:p>
    <w:p w14:paraId="7AEE70E2" w14:textId="346EE48A" w:rsidR="005C68C8" w:rsidRDefault="005C68C8" w:rsidP="005C68C8">
      <w:pPr>
        <w:pStyle w:val="Brdtextram"/>
      </w:pPr>
      <w:r>
        <w:rPr>
          <w:b/>
        </w:rPr>
        <w:t>Regeringens</w:t>
      </w:r>
      <w:r w:rsidRPr="00420062">
        <w:rPr>
          <w:b/>
        </w:rPr>
        <w:t xml:space="preserve"> förslag:</w:t>
      </w:r>
      <w:r>
        <w:t xml:space="preserve"> </w:t>
      </w:r>
      <w:bookmarkStart w:id="90" w:name="_Hlk18918813"/>
      <w:r w:rsidRPr="008452DF">
        <w:t xml:space="preserve">Om det i toppen av en grupp finns </w:t>
      </w:r>
      <w:r w:rsidRPr="008579BB">
        <w:t>ett tjänste</w:t>
      </w:r>
      <w:r>
        <w:softHyphen/>
      </w:r>
      <w:r w:rsidRPr="008579BB">
        <w:t>pen</w:t>
      </w:r>
      <w:r w:rsidR="00CE71E2">
        <w:softHyphen/>
      </w:r>
      <w:r w:rsidRPr="008579BB">
        <w:t>sions</w:t>
      </w:r>
      <w:r>
        <w:softHyphen/>
      </w:r>
      <w:r w:rsidRPr="008579BB">
        <w:t>företag, ett utländskt tjänstepensionsinstitut, ett försäkrings</w:t>
      </w:r>
      <w:r>
        <w:softHyphen/>
      </w:r>
      <w:r w:rsidRPr="008579BB">
        <w:t>före</w:t>
      </w:r>
      <w:r>
        <w:softHyphen/>
      </w:r>
      <w:r w:rsidRPr="008579BB">
        <w:t xml:space="preserve">tag eller en EES-försäkringsgivare </w:t>
      </w:r>
      <w:r w:rsidRPr="008452DF">
        <w:t xml:space="preserve">som är moderföretag till </w:t>
      </w:r>
      <w:r w:rsidRPr="004F679C">
        <w:rPr>
          <w:color w:val="000000" w:themeColor="text1"/>
        </w:rPr>
        <w:t>ett ut</w:t>
      </w:r>
      <w:r>
        <w:rPr>
          <w:color w:val="000000" w:themeColor="text1"/>
        </w:rPr>
        <w:softHyphen/>
      </w:r>
      <w:r w:rsidRPr="004F679C">
        <w:rPr>
          <w:color w:val="000000" w:themeColor="text1"/>
        </w:rPr>
        <w:t>ländskt tjänstepensionsinstitut, ett försäkringsföretag, en EES-försäk</w:t>
      </w:r>
      <w:r>
        <w:rPr>
          <w:color w:val="000000" w:themeColor="text1"/>
        </w:rPr>
        <w:softHyphen/>
      </w:r>
      <w:r w:rsidRPr="004F679C">
        <w:rPr>
          <w:color w:val="000000" w:themeColor="text1"/>
        </w:rPr>
        <w:t>rings</w:t>
      </w:r>
      <w:r>
        <w:rPr>
          <w:color w:val="000000" w:themeColor="text1"/>
        </w:rPr>
        <w:softHyphen/>
      </w:r>
      <w:r w:rsidRPr="004F679C">
        <w:rPr>
          <w:color w:val="000000" w:themeColor="text1"/>
        </w:rPr>
        <w:t xml:space="preserve">givare eller en försäkringsgivare från tredjeland, </w:t>
      </w:r>
      <w:r w:rsidRPr="008452DF">
        <w:t>som i sin tur ska om</w:t>
      </w:r>
      <w:r>
        <w:softHyphen/>
      </w:r>
      <w:r w:rsidRPr="008452DF">
        <w:t>fattas av bestämmelserna om grupptillsyn i lagen om tjänste</w:t>
      </w:r>
      <w:r>
        <w:softHyphen/>
      </w:r>
      <w:r w:rsidRPr="008452DF">
        <w:t>pen</w:t>
      </w:r>
      <w:r>
        <w:softHyphen/>
      </w:r>
      <w:r w:rsidRPr="008452DF">
        <w:t>sions</w:t>
      </w:r>
      <w:r w:rsidR="00CE71E2">
        <w:softHyphen/>
      </w:r>
      <w:r w:rsidRPr="008452DF">
        <w:t xml:space="preserve">företag, ska bestämmelserna om grupptillsyn i </w:t>
      </w:r>
      <w:r>
        <w:t xml:space="preserve">den </w:t>
      </w:r>
      <w:r w:rsidRPr="008452DF">
        <w:t>lagen ti</w:t>
      </w:r>
      <w:r>
        <w:t>l</w:t>
      </w:r>
      <w:r w:rsidRPr="008452DF">
        <w:t>l</w:t>
      </w:r>
      <w:r>
        <w:t>ä</w:t>
      </w:r>
      <w:r w:rsidRPr="008452DF">
        <w:t xml:space="preserve">mpas bara på nivån för </w:t>
      </w:r>
      <w:r>
        <w:t xml:space="preserve">företaget som är </w:t>
      </w:r>
      <w:r w:rsidRPr="008452DF">
        <w:t>det yttersta moder</w:t>
      </w:r>
      <w:r>
        <w:softHyphen/>
      </w:r>
      <w:r w:rsidRPr="008452DF">
        <w:t>före</w:t>
      </w:r>
      <w:r>
        <w:softHyphen/>
      </w:r>
      <w:r w:rsidRPr="008452DF">
        <w:t>taget</w:t>
      </w:r>
      <w:r w:rsidR="00CE71E2">
        <w:t xml:space="preserve"> i gruppen</w:t>
      </w:r>
      <w:r w:rsidRPr="008452DF">
        <w:t>.</w:t>
      </w:r>
      <w:bookmarkEnd w:id="90"/>
      <w:r>
        <w:t xml:space="preserve"> Detta ska gälla även om det yttersta moderföretaget är ett före</w:t>
      </w:r>
      <w:r>
        <w:softHyphen/>
        <w:t xml:space="preserve">tag som skulle vara ett </w:t>
      </w:r>
      <w:proofErr w:type="spellStart"/>
      <w:r>
        <w:t>försäkrings</w:t>
      </w:r>
      <w:r>
        <w:softHyphen/>
        <w:t>holdingföretag</w:t>
      </w:r>
      <w:proofErr w:type="spellEnd"/>
      <w:r>
        <w:t xml:space="preserve"> om tjänste</w:t>
      </w:r>
      <w:r>
        <w:softHyphen/>
        <w:t>pensions</w:t>
      </w:r>
      <w:r>
        <w:softHyphen/>
        <w:t>företaget som är dotterföretag i</w:t>
      </w:r>
      <w:r w:rsidR="00CE71E2">
        <w:t> </w:t>
      </w:r>
      <w:r>
        <w:t>stället var ett försäkrings</w:t>
      </w:r>
      <w:r>
        <w:softHyphen/>
        <w:t>före</w:t>
      </w:r>
      <w:r>
        <w:softHyphen/>
        <w:t xml:space="preserve">tag och om det yttersta </w:t>
      </w:r>
      <w:r w:rsidR="00CE71E2">
        <w:t>moder</w:t>
      </w:r>
      <w:r>
        <w:t xml:space="preserve">företaget är ett blandat finansiellt </w:t>
      </w:r>
      <w:proofErr w:type="spellStart"/>
      <w:r>
        <w:t>holding</w:t>
      </w:r>
      <w:r>
        <w:softHyphen/>
        <w:t>före</w:t>
      </w:r>
      <w:r>
        <w:softHyphen/>
        <w:t>tag</w:t>
      </w:r>
      <w:proofErr w:type="spellEnd"/>
      <w:r>
        <w:t>.</w:t>
      </w:r>
    </w:p>
    <w:p w14:paraId="286D89F6" w14:textId="77777777" w:rsidR="005C68C8" w:rsidRPr="00A76360" w:rsidRDefault="005C68C8" w:rsidP="005C68C8">
      <w:pPr>
        <w:pStyle w:val="Brdtextmedindrag"/>
        <w:rPr>
          <w:sz w:val="8"/>
          <w:szCs w:val="8"/>
        </w:rPr>
      </w:pPr>
    </w:p>
    <w:p w14:paraId="0D525F96" w14:textId="77777777" w:rsidR="005C68C8" w:rsidRDefault="005C68C8" w:rsidP="005C68C8">
      <w:pPr>
        <w:pStyle w:val="Brdtextmedindrag"/>
        <w:rPr>
          <w:b/>
        </w:rPr>
      </w:pPr>
      <w:r>
        <w:rPr>
          <w:b/>
        </w:rPr>
        <w:t xml:space="preserve">Promemorians förslag </w:t>
      </w:r>
      <w:r>
        <w:t xml:space="preserve">överensstämmer med regeringens förslag. </w:t>
      </w:r>
    </w:p>
    <w:p w14:paraId="2C29C054" w14:textId="77777777" w:rsidR="005C68C8" w:rsidRDefault="005C68C8" w:rsidP="005C68C8">
      <w:pPr>
        <w:pStyle w:val="Brdtextmedindrag"/>
        <w:rPr>
          <w:b/>
        </w:rPr>
      </w:pPr>
      <w:r>
        <w:rPr>
          <w:b/>
        </w:rPr>
        <w:t xml:space="preserve">Remissinstanserna </w:t>
      </w:r>
      <w:r>
        <w:t>tillstyrker förslaget eller har inget att invända mot det.</w:t>
      </w:r>
    </w:p>
    <w:p w14:paraId="58C43141" w14:textId="0E3CF0D5" w:rsidR="005C68C8" w:rsidRDefault="005C68C8" w:rsidP="005C68C8">
      <w:pPr>
        <w:pStyle w:val="Brdtextmedindrag"/>
      </w:pPr>
      <w:r w:rsidRPr="004E075F">
        <w:rPr>
          <w:b/>
        </w:rPr>
        <w:t xml:space="preserve">Skälen för </w:t>
      </w:r>
      <w:r>
        <w:rPr>
          <w:b/>
        </w:rPr>
        <w:t>regeringens</w:t>
      </w:r>
      <w:r w:rsidRPr="004E075F">
        <w:rPr>
          <w:b/>
        </w:rPr>
        <w:t xml:space="preserve"> förslag</w:t>
      </w:r>
      <w:r>
        <w:rPr>
          <w:b/>
        </w:rPr>
        <w:t xml:space="preserve">: </w:t>
      </w:r>
      <w:r>
        <w:t>I lagen om tjänste</w:t>
      </w:r>
      <w:r>
        <w:softHyphen/>
        <w:t>pensions</w:t>
      </w:r>
      <w:r>
        <w:softHyphen/>
        <w:t>företag finns det bestämmelser om nivån för grupptillsyn (</w:t>
      </w:r>
      <w:r w:rsidR="004708BD">
        <w:t xml:space="preserve">16 kap. 7 och 8 §§, se även </w:t>
      </w:r>
      <w:r>
        <w:t xml:space="preserve">prop. </w:t>
      </w:r>
      <w:r w:rsidRPr="00D10E32">
        <w:t>2018/19:158</w:t>
      </w:r>
      <w:r>
        <w:t xml:space="preserve"> s. 558–566). </w:t>
      </w:r>
      <w:r w:rsidRPr="00D10E32">
        <w:t>Bestämmelser om nivån för grupp</w:t>
      </w:r>
      <w:r w:rsidR="004708BD">
        <w:softHyphen/>
      </w:r>
      <w:r w:rsidRPr="00D10E32">
        <w:t xml:space="preserve">tillsyn blir </w:t>
      </w:r>
      <w:r w:rsidRPr="000663E1">
        <w:t>aktuella</w:t>
      </w:r>
      <w:r w:rsidRPr="00D10E32">
        <w:t xml:space="preserve"> när det i en grupp finns flera företag på olika nivåer som det ska utövas grupp</w:t>
      </w:r>
      <w:r>
        <w:softHyphen/>
      </w:r>
      <w:r w:rsidRPr="00D10E32">
        <w:t xml:space="preserve">tillsyn över. Så är </w:t>
      </w:r>
      <w:proofErr w:type="gramStart"/>
      <w:r w:rsidRPr="00D10E32">
        <w:t>t.ex.</w:t>
      </w:r>
      <w:proofErr w:type="gramEnd"/>
      <w:r w:rsidRPr="00D10E32">
        <w:t xml:space="preserve"> fallet om det i en grupp finns ett </w:t>
      </w:r>
      <w:r w:rsidRPr="000663E1">
        <w:t>tjänste</w:t>
      </w:r>
      <w:r>
        <w:softHyphen/>
      </w:r>
      <w:r w:rsidRPr="000663E1">
        <w:t>pensions</w:t>
      </w:r>
      <w:r>
        <w:softHyphen/>
      </w:r>
      <w:r w:rsidRPr="000663E1">
        <w:t>företag</w:t>
      </w:r>
      <w:r w:rsidRPr="00D10E32">
        <w:t xml:space="preserve"> som är både dotterföretag till ett </w:t>
      </w:r>
      <w:r w:rsidRPr="000663E1">
        <w:t>tjänste</w:t>
      </w:r>
      <w:r w:rsidR="004708BD">
        <w:softHyphen/>
      </w:r>
      <w:r w:rsidRPr="000663E1">
        <w:t>pensions</w:t>
      </w:r>
      <w:r>
        <w:softHyphen/>
      </w:r>
      <w:r w:rsidRPr="000663E1">
        <w:t>företag</w:t>
      </w:r>
      <w:r w:rsidRPr="00D10E32">
        <w:t xml:space="preserve"> och moder</w:t>
      </w:r>
      <w:r>
        <w:softHyphen/>
      </w:r>
      <w:r w:rsidRPr="00D10E32">
        <w:t xml:space="preserve">företag till ett annat </w:t>
      </w:r>
      <w:r>
        <w:t>tjänste</w:t>
      </w:r>
      <w:r>
        <w:softHyphen/>
        <w:t>pensions</w:t>
      </w:r>
      <w:r w:rsidR="004708BD">
        <w:softHyphen/>
      </w:r>
      <w:r>
        <w:t>företag</w:t>
      </w:r>
      <w:r w:rsidRPr="00D10E32">
        <w:t xml:space="preserve">, se </w:t>
      </w:r>
      <w:r w:rsidRPr="00FB58C6">
        <w:t xml:space="preserve">figur </w:t>
      </w:r>
      <w:r>
        <w:t>7</w:t>
      </w:r>
      <w:r w:rsidRPr="00FB58C6">
        <w:t xml:space="preserve">.1. </w:t>
      </w:r>
      <w:r w:rsidRPr="000663E1">
        <w:t>Utgångs</w:t>
      </w:r>
      <w:r>
        <w:softHyphen/>
      </w:r>
      <w:r w:rsidRPr="000663E1">
        <w:t>punkten</w:t>
      </w:r>
      <w:r w:rsidRPr="00D10E32">
        <w:t xml:space="preserve"> är då att grupptillsyn ska utövas dels över </w:t>
      </w:r>
      <w:r w:rsidRPr="000663E1">
        <w:t>tjänste</w:t>
      </w:r>
      <w:r>
        <w:softHyphen/>
      </w:r>
      <w:r w:rsidRPr="000663E1">
        <w:t>pensions</w:t>
      </w:r>
      <w:r>
        <w:softHyphen/>
      </w:r>
      <w:r w:rsidRPr="000663E1">
        <w:t>företag</w:t>
      </w:r>
      <w:r w:rsidRPr="00545533">
        <w:t xml:space="preserve"> </w:t>
      </w:r>
      <w:r w:rsidRPr="00D10E32">
        <w:t xml:space="preserve">A, dels över </w:t>
      </w:r>
      <w:r w:rsidRPr="00545533">
        <w:t>tjänstepensions</w:t>
      </w:r>
      <w:r>
        <w:softHyphen/>
      </w:r>
      <w:r w:rsidRPr="00545533">
        <w:t xml:space="preserve">företag </w:t>
      </w:r>
      <w:r w:rsidRPr="00D10E32">
        <w:t xml:space="preserve">B. Detta följer av att </w:t>
      </w:r>
      <w:r w:rsidRPr="00545533">
        <w:t xml:space="preserve">tjänstepensionsföretag </w:t>
      </w:r>
      <w:r w:rsidRPr="00D10E32">
        <w:t xml:space="preserve">A och B var för sig är moderföretag till </w:t>
      </w:r>
      <w:r w:rsidRPr="00545533">
        <w:t>ett</w:t>
      </w:r>
      <w:r>
        <w:t xml:space="preserve"> </w:t>
      </w:r>
      <w:r>
        <w:lastRenderedPageBreak/>
        <w:t>annat</w:t>
      </w:r>
      <w:r w:rsidRPr="00545533">
        <w:t xml:space="preserve"> tjänstepensionsföretag</w:t>
      </w:r>
      <w:r>
        <w:t>, tjän</w:t>
      </w:r>
      <w:r w:rsidR="00CE71E2">
        <w:softHyphen/>
      </w:r>
      <w:r>
        <w:t>ste</w:t>
      </w:r>
      <w:r>
        <w:softHyphen/>
        <w:t>pensionsföretag B respektive C,</w:t>
      </w:r>
      <w:r w:rsidRPr="00545533">
        <w:t xml:space="preserve"> och därmed ska grupptillsyn utövas över båda dessa moderföretag (16 kap. 2 § 1 </w:t>
      </w:r>
      <w:r>
        <w:t>LTF</w:t>
      </w:r>
      <w:r w:rsidRPr="00545533">
        <w:t>).</w:t>
      </w:r>
    </w:p>
    <w:p w14:paraId="79A2632D" w14:textId="5DCA47C4" w:rsidR="005C68C8" w:rsidRDefault="005C68C8" w:rsidP="005C68C8">
      <w:pPr>
        <w:pStyle w:val="FigurRubrik"/>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w:t>
      </w:r>
      <w:r w:rsidR="006C6B99">
        <w:fldChar w:fldCharType="begin"/>
      </w:r>
      <w:r w:rsidR="006C6B99">
        <w:instrText xml:space="preserve"> SEQ Figur \* Arabic \s 1  \* MERGEFORMAT </w:instrText>
      </w:r>
      <w:r w:rsidR="006C6B99">
        <w:fldChar w:fldCharType="separate"/>
      </w:r>
      <w:r w:rsidR="00320DBD">
        <w:rPr>
          <w:noProof/>
        </w:rPr>
        <w:t>1</w:t>
      </w:r>
      <w:r w:rsidR="006C6B99">
        <w:rPr>
          <w:noProof/>
        </w:rPr>
        <w:fldChar w:fldCharType="end"/>
      </w:r>
      <w:r>
        <w:tab/>
        <w:t>Ett tjänstepensionsföretag i toppen av en grupp med andra tjänstepensionsföretag</w:t>
      </w:r>
    </w:p>
    <w:p w14:paraId="65C3AA02" w14:textId="77777777" w:rsidR="005C68C8" w:rsidRDefault="005C68C8" w:rsidP="005C68C8">
      <w:pPr>
        <w:pStyle w:val="Brdtext"/>
      </w:pPr>
      <w:r>
        <w:rPr>
          <w:noProof/>
        </w:rPr>
        <w:drawing>
          <wp:inline distT="0" distB="0" distL="0" distR="0" wp14:anchorId="2D8932BF" wp14:editId="036C95F8">
            <wp:extent cx="1850400" cy="1602000"/>
            <wp:effectExtent l="0" t="0" r="0" b="0"/>
            <wp:docPr id="3" name="Bildobjekt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1850400" cy="1602000"/>
                    </a:xfrm>
                    <a:prstGeom prst="rect">
                      <a:avLst/>
                    </a:prstGeom>
                    <a:noFill/>
                  </pic:spPr>
                </pic:pic>
              </a:graphicData>
            </a:graphic>
          </wp:inline>
        </w:drawing>
      </w:r>
    </w:p>
    <w:p w14:paraId="1E5E07E3" w14:textId="77777777" w:rsidR="005C68C8" w:rsidRDefault="005C68C8" w:rsidP="005C68C8">
      <w:pPr>
        <w:pStyle w:val="Brdtext"/>
      </w:pPr>
    </w:p>
    <w:p w14:paraId="18615E4B" w14:textId="77777777" w:rsidR="005C68C8" w:rsidRDefault="005C68C8" w:rsidP="005C68C8">
      <w:pPr>
        <w:pStyle w:val="Brdtext"/>
      </w:pPr>
      <w:r>
        <w:t xml:space="preserve">Enligt lagen om tjänstepensionsföretag ska </w:t>
      </w:r>
      <w:r w:rsidRPr="006203A1">
        <w:t>bestämmelserna om grupp</w:t>
      </w:r>
      <w:r>
        <w:softHyphen/>
      </w:r>
      <w:r w:rsidRPr="006203A1">
        <w:t xml:space="preserve">tillsyn tillämpas </w:t>
      </w:r>
      <w:r>
        <w:t xml:space="preserve">bara </w:t>
      </w:r>
      <w:r w:rsidRPr="006203A1">
        <w:t xml:space="preserve">på nivån för det yttersta moderföretaget </w:t>
      </w:r>
      <w:r>
        <w:t xml:space="preserve">i en sådan grupp </w:t>
      </w:r>
      <w:r w:rsidRPr="00D10E32">
        <w:t xml:space="preserve">som </w:t>
      </w:r>
      <w:r>
        <w:t xml:space="preserve">den </w:t>
      </w:r>
      <w:r w:rsidRPr="00D10E32">
        <w:t xml:space="preserve">i </w:t>
      </w:r>
      <w:r w:rsidRPr="00FB58C6">
        <w:t xml:space="preserve">figur </w:t>
      </w:r>
      <w:r>
        <w:t>7</w:t>
      </w:r>
      <w:r w:rsidRPr="00FB58C6">
        <w:t>.1</w:t>
      </w:r>
      <w:r w:rsidRPr="00D10E32">
        <w:t xml:space="preserve">, i denna grupp </w:t>
      </w:r>
      <w:r w:rsidRPr="00545533">
        <w:t>tjänstepensionsföretag</w:t>
      </w:r>
      <w:r>
        <w:t> </w:t>
      </w:r>
      <w:r w:rsidRPr="00D10E32">
        <w:t>A (</w:t>
      </w:r>
      <w:r w:rsidRPr="00545533">
        <w:t>16 kap. 7 § första stycket</w:t>
      </w:r>
      <w:r w:rsidRPr="00D10E32">
        <w:t xml:space="preserve">). </w:t>
      </w:r>
      <w:r>
        <w:t>Detta innebär en lättnad för företag på lägre nivåer, i fi</w:t>
      </w:r>
      <w:r>
        <w:softHyphen/>
        <w:t>gur 7</w:t>
      </w:r>
      <w:r w:rsidRPr="003B741E">
        <w:t xml:space="preserve">.1 </w:t>
      </w:r>
      <w:r>
        <w:t>tjänstepensionsföretag B, och begränsar grupp</w:t>
      </w:r>
      <w:r>
        <w:softHyphen/>
        <w:t xml:space="preserve">tillsynen så att </w:t>
      </w:r>
      <w:r w:rsidRPr="00D10E32">
        <w:t>den</w:t>
      </w:r>
      <w:r>
        <w:t>na tillsyn</w:t>
      </w:r>
      <w:r w:rsidRPr="00D10E32">
        <w:t xml:space="preserve"> bara ska utövas på den högsta nivån i en grupp</w:t>
      </w:r>
      <w:r>
        <w:t>,</w:t>
      </w:r>
      <w:r w:rsidRPr="00D10E32">
        <w:t xml:space="preserve"> om det i grup</w:t>
      </w:r>
      <w:r>
        <w:softHyphen/>
      </w:r>
      <w:r w:rsidRPr="00D10E32">
        <w:t>pen finns företag på olika nivåer som det var för sig ska utövas grupp</w:t>
      </w:r>
      <w:r>
        <w:softHyphen/>
      </w:r>
      <w:r w:rsidRPr="00D10E32">
        <w:t xml:space="preserve">tillsyn över. </w:t>
      </w:r>
    </w:p>
    <w:p w14:paraId="6A6B1A04" w14:textId="77777777" w:rsidR="005C68C8" w:rsidRPr="00063D49" w:rsidRDefault="005C68C8" w:rsidP="005C68C8">
      <w:pPr>
        <w:pStyle w:val="Brdtextmedindrag"/>
      </w:pPr>
      <w:r>
        <w:t xml:space="preserve">Lagen om tjänstepensionsföretag innehåller bestämmelser om </w:t>
      </w:r>
      <w:r w:rsidRPr="00063D49">
        <w:t>nivån för grupp</w:t>
      </w:r>
      <w:r>
        <w:softHyphen/>
      </w:r>
      <w:r w:rsidRPr="00063D49">
        <w:t>tillsyn för grupper där det i toppen av gruppen finns ett tjänste</w:t>
      </w:r>
      <w:r>
        <w:softHyphen/>
      </w:r>
      <w:r w:rsidRPr="00063D49">
        <w:t>pen</w:t>
      </w:r>
      <w:r>
        <w:softHyphen/>
      </w:r>
      <w:r w:rsidRPr="00063D49">
        <w:t>sionsföretag, ett utländskt tjänstepensions</w:t>
      </w:r>
      <w:r w:rsidRPr="00063D49">
        <w:softHyphen/>
        <w:t>institut, ett försäk</w:t>
      </w:r>
      <w:r>
        <w:softHyphen/>
      </w:r>
      <w:r w:rsidRPr="00063D49">
        <w:t>rings</w:t>
      </w:r>
      <w:r>
        <w:softHyphen/>
      </w:r>
      <w:r w:rsidRPr="00063D49">
        <w:t>företag eller en EES-försäkringsgivare som är moderföretag till a)</w:t>
      </w:r>
      <w:r>
        <w:t> </w:t>
      </w:r>
      <w:r w:rsidRPr="00063D49">
        <w:t>ett före</w:t>
      </w:r>
      <w:r>
        <w:softHyphen/>
      </w:r>
      <w:r w:rsidRPr="00063D49">
        <w:t xml:space="preserve">tag som skulle vara ett </w:t>
      </w:r>
      <w:proofErr w:type="spellStart"/>
      <w:r w:rsidRPr="00063D49">
        <w:t>försäkrings</w:t>
      </w:r>
      <w:r>
        <w:softHyphen/>
      </w:r>
      <w:r w:rsidRPr="00063D49">
        <w:t>holding</w:t>
      </w:r>
      <w:r>
        <w:softHyphen/>
      </w:r>
      <w:r w:rsidRPr="00063D49">
        <w:t>företag</w:t>
      </w:r>
      <w:proofErr w:type="spellEnd"/>
      <w:r w:rsidRPr="00063D49">
        <w:t xml:space="preserve"> om tjänste</w:t>
      </w:r>
      <w:r>
        <w:softHyphen/>
      </w:r>
      <w:r w:rsidRPr="00063D49">
        <w:t>pensions</w:t>
      </w:r>
      <w:r>
        <w:softHyphen/>
      </w:r>
      <w:r w:rsidRPr="00063D49">
        <w:t>företaget var ett försäkrings</w:t>
      </w:r>
      <w:r w:rsidRPr="00063D49">
        <w:softHyphen/>
        <w:t>företag eller b)</w:t>
      </w:r>
      <w:r>
        <w:t> </w:t>
      </w:r>
      <w:r w:rsidRPr="00063D49">
        <w:t xml:space="preserve">ett blandat finansiellt </w:t>
      </w:r>
      <w:proofErr w:type="spellStart"/>
      <w:r w:rsidRPr="00063D49">
        <w:t>holding</w:t>
      </w:r>
      <w:r>
        <w:softHyphen/>
      </w:r>
      <w:r w:rsidRPr="00063D49">
        <w:t>företag</w:t>
      </w:r>
      <w:proofErr w:type="spellEnd"/>
      <w:r w:rsidRPr="00063D49">
        <w:t>, och som i sin tur ska omfattas av bestämmelserna om grupp</w:t>
      </w:r>
      <w:r>
        <w:softHyphen/>
      </w:r>
      <w:r w:rsidRPr="00063D49">
        <w:t xml:space="preserve">tillsyn i den lagen, se </w:t>
      </w:r>
      <w:r>
        <w:t xml:space="preserve">exemplet i </w:t>
      </w:r>
      <w:r w:rsidRPr="00063D49">
        <w:t xml:space="preserve">figur </w:t>
      </w:r>
      <w:r>
        <w:t>7</w:t>
      </w:r>
      <w:r w:rsidRPr="00063D49">
        <w:t>.2.</w:t>
      </w:r>
    </w:p>
    <w:p w14:paraId="29D20331" w14:textId="7A11C456"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w:t>
      </w:r>
      <w:r w:rsidR="006C6B99">
        <w:fldChar w:fldCharType="begin"/>
      </w:r>
      <w:r w:rsidR="006C6B99">
        <w:instrText xml:space="preserve"> SEQ Figur \* Arabic \s 1  \* MERGEFORMAT </w:instrText>
      </w:r>
      <w:r w:rsidR="006C6B99">
        <w:fldChar w:fldCharType="separate"/>
      </w:r>
      <w:r w:rsidR="00320DBD">
        <w:rPr>
          <w:noProof/>
        </w:rPr>
        <w:t>2</w:t>
      </w:r>
      <w:r w:rsidR="006C6B99">
        <w:rPr>
          <w:noProof/>
        </w:rPr>
        <w:fldChar w:fldCharType="end"/>
      </w:r>
      <w:r>
        <w:tab/>
      </w:r>
      <w:r w:rsidRPr="00022C39">
        <w:t xml:space="preserve">Ett tjänstepensionsföretag i toppen av en grupp med ett blandat finansiellt </w:t>
      </w:r>
      <w:proofErr w:type="spellStart"/>
      <w:r w:rsidRPr="00022C39">
        <w:t>holdingföretag</w:t>
      </w:r>
      <w:proofErr w:type="spellEnd"/>
      <w:r w:rsidRPr="00022C39">
        <w:t xml:space="preserve"> och ett annat tjänstepensionsföretag</w:t>
      </w:r>
    </w:p>
    <w:p w14:paraId="78D12C50" w14:textId="77777777" w:rsidR="005C68C8" w:rsidRDefault="005C68C8" w:rsidP="005C68C8">
      <w:pPr>
        <w:pStyle w:val="Brdtext"/>
      </w:pPr>
      <w:r>
        <w:rPr>
          <w:noProof/>
        </w:rPr>
        <w:drawing>
          <wp:inline distT="0" distB="0" distL="0" distR="0" wp14:anchorId="77C1F0A1" wp14:editId="663950C3">
            <wp:extent cx="3726000" cy="1602000"/>
            <wp:effectExtent l="0" t="0" r="8255" b="0"/>
            <wp:docPr id="189" name="Bildobjekt 18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3726000" cy="1602000"/>
                    </a:xfrm>
                    <a:prstGeom prst="rect">
                      <a:avLst/>
                    </a:prstGeom>
                    <a:noFill/>
                  </pic:spPr>
                </pic:pic>
              </a:graphicData>
            </a:graphic>
          </wp:inline>
        </w:drawing>
      </w:r>
    </w:p>
    <w:p w14:paraId="0B9DFE23" w14:textId="77777777" w:rsidR="005C68C8" w:rsidRDefault="005C68C8" w:rsidP="005C68C8">
      <w:pPr>
        <w:pStyle w:val="Brdtextmedindrag"/>
        <w:ind w:firstLine="0"/>
      </w:pPr>
    </w:p>
    <w:p w14:paraId="472B4EF8" w14:textId="7B3CCD4B" w:rsidR="005C68C8" w:rsidRDefault="005C68C8" w:rsidP="005C68C8">
      <w:pPr>
        <w:pStyle w:val="Brdtext"/>
      </w:pPr>
      <w:r>
        <w:lastRenderedPageBreak/>
        <w:t>Detta svarar mot de fall då grupptillsyn enligt lagen om tjänste</w:t>
      </w:r>
      <w:r>
        <w:softHyphen/>
        <w:t>pensions</w:t>
      </w:r>
      <w:r>
        <w:softHyphen/>
        <w:t>företag ska utövas på nivån under det yttersta moder</w:t>
      </w:r>
      <w:r>
        <w:softHyphen/>
        <w:t xml:space="preserve">företaget och detta företag är någon form av </w:t>
      </w:r>
      <w:proofErr w:type="spellStart"/>
      <w:r>
        <w:t>holdingföretag</w:t>
      </w:r>
      <w:proofErr w:type="spellEnd"/>
      <w:r>
        <w:t xml:space="preserve"> (se 16 kap. 2 § 3 b och c). För en sådan grupp som i </w:t>
      </w:r>
      <w:r w:rsidRPr="001B3107">
        <w:t xml:space="preserve">figur </w:t>
      </w:r>
      <w:r>
        <w:t>7</w:t>
      </w:r>
      <w:r w:rsidRPr="001B3107">
        <w:t xml:space="preserve">.2 </w:t>
      </w:r>
      <w:r w:rsidRPr="001B3107">
        <w:rPr>
          <w:rFonts w:ascii="TimesNewRomanPSMT" w:eastAsiaTheme="minorHAnsi" w:hAnsi="TimesNewRomanPSMT" w:cs="TimesNewRomanPSMT"/>
        </w:rPr>
        <w:t xml:space="preserve">ska </w:t>
      </w:r>
      <w:r>
        <w:rPr>
          <w:rFonts w:ascii="TimesNewRomanPSMT" w:eastAsiaTheme="minorHAnsi" w:hAnsi="TimesNewRomanPSMT" w:cs="TimesNewRomanPSMT"/>
        </w:rPr>
        <w:t>bestämmelserna om grupptillsyn til</w:t>
      </w:r>
      <w:r>
        <w:rPr>
          <w:rFonts w:ascii="TimesNewRomanPSMT" w:eastAsiaTheme="minorHAnsi" w:hAnsi="TimesNewRomanPSMT" w:cs="TimesNewRomanPSMT"/>
        </w:rPr>
        <w:softHyphen/>
        <w:t>lämpas bara på nivån för det yttersta moderföretaget, dvs. tjänstepensions</w:t>
      </w:r>
      <w:r>
        <w:rPr>
          <w:rFonts w:ascii="TimesNewRomanPSMT" w:eastAsiaTheme="minorHAnsi" w:hAnsi="TimesNewRomanPSMT" w:cs="TimesNewRomanPSMT"/>
        </w:rPr>
        <w:softHyphen/>
        <w:t>före</w:t>
      </w:r>
      <w:r w:rsidR="00CE71E2">
        <w:rPr>
          <w:rFonts w:ascii="TimesNewRomanPSMT" w:eastAsiaTheme="minorHAnsi" w:hAnsi="TimesNewRomanPSMT" w:cs="TimesNewRomanPSMT"/>
        </w:rPr>
        <w:softHyphen/>
      </w:r>
      <w:r>
        <w:rPr>
          <w:rFonts w:ascii="TimesNewRomanPSMT" w:eastAsiaTheme="minorHAnsi" w:hAnsi="TimesNewRomanPSMT" w:cs="TimesNewRomanPSMT"/>
        </w:rPr>
        <w:t xml:space="preserve">tag A (16 kap. 8 § samma lag). </w:t>
      </w:r>
    </w:p>
    <w:p w14:paraId="63815A28" w14:textId="77777777" w:rsidR="005C68C8" w:rsidRPr="00063D49" w:rsidRDefault="005C68C8" w:rsidP="005C68C8">
      <w:pPr>
        <w:pStyle w:val="Brdtextmedindrag"/>
      </w:pPr>
      <w:r>
        <w:t xml:space="preserve">Tjänstepensionsföretag kan dock ingå i grupper med flera nivåer där det finns både tjänstepensionsföretag och andra typer av företag, men där inget av företagen är ett sådant </w:t>
      </w:r>
      <w:proofErr w:type="spellStart"/>
      <w:r>
        <w:t>holdingföretag</w:t>
      </w:r>
      <w:proofErr w:type="spellEnd"/>
      <w:r>
        <w:t xml:space="preserve"> som avses ovan. Som exempel kan nämnas att en grupp kan bestå av ett tjänstepensions</w:t>
      </w:r>
      <w:r>
        <w:softHyphen/>
        <w:t>företag som är moder</w:t>
      </w:r>
      <w:r>
        <w:softHyphen/>
        <w:t xml:space="preserve">företag till </w:t>
      </w:r>
      <w:r w:rsidRPr="00022C39">
        <w:t>ett försäkrings</w:t>
      </w:r>
      <w:r>
        <w:softHyphen/>
      </w:r>
      <w:r w:rsidRPr="00022C39">
        <w:t>företag</w:t>
      </w:r>
      <w:r>
        <w:t xml:space="preserve"> som</w:t>
      </w:r>
      <w:r w:rsidRPr="0010433F">
        <w:t xml:space="preserve"> i sin tur </w:t>
      </w:r>
      <w:r>
        <w:t xml:space="preserve">är </w:t>
      </w:r>
      <w:r w:rsidRPr="00063D49">
        <w:t>moderföretag till ett tjänstepensions</w:t>
      </w:r>
      <w:r>
        <w:softHyphen/>
      </w:r>
      <w:r w:rsidRPr="00063D49">
        <w:t>företag och därmed ska omfattas av bestämmelserna om grupp</w:t>
      </w:r>
      <w:r>
        <w:softHyphen/>
      </w:r>
      <w:r w:rsidRPr="00063D49">
        <w:t>tillsyn i lagen</w:t>
      </w:r>
      <w:r>
        <w:t xml:space="preserve"> om tjänstepensionsföretag</w:t>
      </w:r>
      <w:r w:rsidRPr="00063D49">
        <w:t xml:space="preserve">, se figur </w:t>
      </w:r>
      <w:r>
        <w:t>7</w:t>
      </w:r>
      <w:r w:rsidRPr="00063D49">
        <w:t>.3.</w:t>
      </w:r>
    </w:p>
    <w:p w14:paraId="746C971B" w14:textId="5E03FE50"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w:t>
      </w:r>
      <w:r w:rsidR="006C6B99">
        <w:fldChar w:fldCharType="begin"/>
      </w:r>
      <w:r w:rsidR="006C6B99">
        <w:instrText xml:space="preserve"> SEQ Figur \* Arabic \s 1  \* MERGEFORMAT </w:instrText>
      </w:r>
      <w:r w:rsidR="006C6B99">
        <w:fldChar w:fldCharType="separate"/>
      </w:r>
      <w:r w:rsidR="00320DBD">
        <w:rPr>
          <w:noProof/>
        </w:rPr>
        <w:t>3</w:t>
      </w:r>
      <w:r w:rsidR="006C6B99">
        <w:rPr>
          <w:noProof/>
        </w:rPr>
        <w:fldChar w:fldCharType="end"/>
      </w:r>
      <w:r>
        <w:tab/>
        <w:t>Ett tjänstepensionsföretag i toppen av en grupp med ett försäkringsföretag och ett annat tjänstepensionsföretag</w:t>
      </w:r>
    </w:p>
    <w:p w14:paraId="04EDDA34" w14:textId="77777777" w:rsidR="005C68C8" w:rsidRDefault="005C68C8" w:rsidP="005C68C8">
      <w:pPr>
        <w:pStyle w:val="Brdtext"/>
      </w:pPr>
      <w:r>
        <w:rPr>
          <w:noProof/>
        </w:rPr>
        <w:drawing>
          <wp:inline distT="0" distB="0" distL="0" distR="0" wp14:anchorId="3FDC47D8" wp14:editId="00BCFEBE">
            <wp:extent cx="1850400" cy="1602000"/>
            <wp:effectExtent l="0" t="0" r="0" b="0"/>
            <wp:docPr id="190" name="Bildobjekt 19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1850400" cy="1602000"/>
                    </a:xfrm>
                    <a:prstGeom prst="rect">
                      <a:avLst/>
                    </a:prstGeom>
                    <a:noFill/>
                  </pic:spPr>
                </pic:pic>
              </a:graphicData>
            </a:graphic>
          </wp:inline>
        </w:drawing>
      </w:r>
    </w:p>
    <w:p w14:paraId="33D8A5E1" w14:textId="77777777" w:rsidR="005C68C8" w:rsidRDefault="005C68C8" w:rsidP="005C68C8">
      <w:pPr>
        <w:pStyle w:val="Brdtextmedindrag"/>
      </w:pPr>
    </w:p>
    <w:p w14:paraId="2623A4C0" w14:textId="77777777" w:rsidR="000D2557" w:rsidRDefault="005C68C8" w:rsidP="007272B4">
      <w:pPr>
        <w:pStyle w:val="Brdtext"/>
      </w:pPr>
      <w:r>
        <w:t>En grupp som den i figur 7.3 omfattas inte av bestämmel</w:t>
      </w:r>
      <w:r>
        <w:softHyphen/>
        <w:t>serna om nivån för grupptillsyn i l</w:t>
      </w:r>
      <w:r w:rsidRPr="003F6F10">
        <w:t>agen om tjänstepensionsföretag</w:t>
      </w:r>
      <w:r>
        <w:t>. Det saknas skäl för att behandla en sådan grupp på annat sätt än en sådan grupp som den i figur 7.1 eller 7.2. D</w:t>
      </w:r>
      <w:r w:rsidRPr="0010433F">
        <w:t xml:space="preserve">et </w:t>
      </w:r>
      <w:r w:rsidR="001E4689">
        <w:t>bör</w:t>
      </w:r>
      <w:r w:rsidRPr="0010433F">
        <w:t xml:space="preserve"> </w:t>
      </w:r>
      <w:r>
        <w:t xml:space="preserve">därför </w:t>
      </w:r>
      <w:r w:rsidRPr="0010433F">
        <w:t>införas en bestäm</w:t>
      </w:r>
      <w:r>
        <w:softHyphen/>
      </w:r>
      <w:r w:rsidRPr="0010433F">
        <w:t xml:space="preserve">melse </w:t>
      </w:r>
      <w:r>
        <w:t xml:space="preserve">i lagen </w:t>
      </w:r>
      <w:r w:rsidRPr="00D32A87">
        <w:t>om tjänste</w:t>
      </w:r>
      <w:r>
        <w:softHyphen/>
      </w:r>
      <w:r w:rsidRPr="00D32A87">
        <w:t>pen</w:t>
      </w:r>
      <w:r>
        <w:softHyphen/>
      </w:r>
      <w:r w:rsidRPr="00D32A87">
        <w:t xml:space="preserve">sionsföretag </w:t>
      </w:r>
      <w:r>
        <w:t>för</w:t>
      </w:r>
      <w:r w:rsidRPr="0010433F">
        <w:t xml:space="preserve"> </w:t>
      </w:r>
      <w:r>
        <w:t xml:space="preserve">den situationen att </w:t>
      </w:r>
      <w:r w:rsidRPr="005875A3">
        <w:t>det i toppen av en grupp finns ett tjänste</w:t>
      </w:r>
      <w:r>
        <w:softHyphen/>
      </w:r>
      <w:r w:rsidRPr="005875A3">
        <w:t>pensions</w:t>
      </w:r>
      <w:r>
        <w:softHyphen/>
      </w:r>
      <w:r w:rsidRPr="005875A3">
        <w:t>företag</w:t>
      </w:r>
      <w:r>
        <w:t xml:space="preserve"> </w:t>
      </w:r>
      <w:r w:rsidRPr="005875A3">
        <w:t xml:space="preserve">som är moderföretag till ett försäkringsföretag som i </w:t>
      </w:r>
      <w:r>
        <w:t>sin egenskap av moderföretag till ett tjänstepensionsföretag</w:t>
      </w:r>
      <w:r w:rsidRPr="005875A3">
        <w:t xml:space="preserve"> ska omfattas av bestämmel</w:t>
      </w:r>
      <w:r>
        <w:softHyphen/>
      </w:r>
      <w:r w:rsidRPr="005875A3">
        <w:t>serna om grupptillsyn i den lagen</w:t>
      </w:r>
      <w:r>
        <w:t xml:space="preserve">. </w:t>
      </w:r>
    </w:p>
    <w:p w14:paraId="196069EE" w14:textId="552755C1" w:rsidR="005C68C8" w:rsidRDefault="005C68C8" w:rsidP="000D2557">
      <w:pPr>
        <w:pStyle w:val="Brdtextmedindrag"/>
      </w:pPr>
      <w:r>
        <w:t>I den situationen bör, en</w:t>
      </w:r>
      <w:r>
        <w:softHyphen/>
        <w:t>ligt den nya bestämmelsen,</w:t>
      </w:r>
      <w:r w:rsidRPr="005875A3">
        <w:t xml:space="preserve"> </w:t>
      </w:r>
      <w:r>
        <w:t>det som föreskrivs</w:t>
      </w:r>
      <w:r w:rsidRPr="005875A3">
        <w:t xml:space="preserve"> om grupp</w:t>
      </w:r>
      <w:r>
        <w:softHyphen/>
      </w:r>
      <w:r w:rsidRPr="005875A3">
        <w:t>tillsyn i</w:t>
      </w:r>
      <w:r>
        <w:t xml:space="preserve"> den</w:t>
      </w:r>
      <w:r w:rsidRPr="005875A3">
        <w:t xml:space="preserve"> lagen tillämpas bara på nivån för det yttersta moder</w:t>
      </w:r>
      <w:r w:rsidR="00267FAD">
        <w:softHyphen/>
      </w:r>
      <w:r w:rsidRPr="005875A3">
        <w:t>företaget.</w:t>
      </w:r>
      <w:r>
        <w:t xml:space="preserve"> </w:t>
      </w:r>
      <w:r w:rsidRPr="0010433F">
        <w:t>Detta innebär att när ett tjän</w:t>
      </w:r>
      <w:r w:rsidR="001E4689">
        <w:softHyphen/>
      </w:r>
      <w:r w:rsidRPr="0010433F">
        <w:t>ste</w:t>
      </w:r>
      <w:r w:rsidR="001E4689">
        <w:softHyphen/>
      </w:r>
      <w:r w:rsidRPr="0010433F">
        <w:t xml:space="preserve">pensionsföretag är moderföretag till ett </w:t>
      </w:r>
      <w:r>
        <w:t>försäkringsföretag</w:t>
      </w:r>
      <w:r w:rsidRPr="0010433F">
        <w:t xml:space="preserve"> och det före</w:t>
      </w:r>
      <w:r w:rsidR="001E4689">
        <w:softHyphen/>
      </w:r>
      <w:r w:rsidRPr="0010433F">
        <w:t>taget i sin tur är moder</w:t>
      </w:r>
      <w:r w:rsidR="000D2557">
        <w:softHyphen/>
      </w:r>
      <w:r w:rsidRPr="0010433F">
        <w:t>företag till ett annat tjänstepensions</w:t>
      </w:r>
      <w:r>
        <w:softHyphen/>
      </w:r>
      <w:r w:rsidRPr="0010433F">
        <w:t>före</w:t>
      </w:r>
      <w:r>
        <w:softHyphen/>
      </w:r>
      <w:r w:rsidRPr="0010433F">
        <w:t>tag som ska omfattas av bestäm</w:t>
      </w:r>
      <w:r w:rsidR="000D2557">
        <w:softHyphen/>
      </w:r>
      <w:r w:rsidRPr="0010433F">
        <w:t>melserna om grupptillsyn i lagen</w:t>
      </w:r>
      <w:r>
        <w:t xml:space="preserve"> o</w:t>
      </w:r>
      <w:r w:rsidRPr="00D32A87">
        <w:t>m tjänste</w:t>
      </w:r>
      <w:r>
        <w:softHyphen/>
      </w:r>
      <w:r w:rsidRPr="00D32A87">
        <w:t>pensions</w:t>
      </w:r>
      <w:r w:rsidR="001E4689">
        <w:softHyphen/>
      </w:r>
      <w:r w:rsidRPr="00D32A87">
        <w:t>företag</w:t>
      </w:r>
      <w:r w:rsidRPr="0010433F">
        <w:t>, ska be</w:t>
      </w:r>
      <w:r>
        <w:softHyphen/>
      </w:r>
      <w:r w:rsidRPr="0010433F">
        <w:t>stämmelserna om grupptillsyn i den lagen tillämpas bara på tjänste</w:t>
      </w:r>
      <w:r>
        <w:softHyphen/>
      </w:r>
      <w:r w:rsidRPr="0010433F">
        <w:t>pensions</w:t>
      </w:r>
      <w:r w:rsidR="000D2557">
        <w:softHyphen/>
      </w:r>
      <w:r w:rsidRPr="0010433F">
        <w:t>företaget i toppen av gruppen</w:t>
      </w:r>
      <w:r>
        <w:t xml:space="preserve">. </w:t>
      </w:r>
      <w:r w:rsidRPr="0010433F">
        <w:t>Mot</w:t>
      </w:r>
      <w:r>
        <w:softHyphen/>
      </w:r>
      <w:r w:rsidRPr="0010433F">
        <w:t>svar</w:t>
      </w:r>
      <w:r>
        <w:softHyphen/>
      </w:r>
      <w:r w:rsidRPr="0010433F">
        <w:t xml:space="preserve">ande bör gälla om </w:t>
      </w:r>
      <w:r>
        <w:t>dels företaget i toppen av gruppen i stället för ett tjänste</w:t>
      </w:r>
      <w:r>
        <w:softHyphen/>
        <w:t>pensionsföretag är ett</w:t>
      </w:r>
      <w:r w:rsidRPr="0023282F">
        <w:t xml:space="preserve"> utländskt tjänstepensions</w:t>
      </w:r>
      <w:r w:rsidR="00267FAD">
        <w:softHyphen/>
      </w:r>
      <w:r w:rsidRPr="0023282F">
        <w:t>institut, ett försäk</w:t>
      </w:r>
      <w:r>
        <w:softHyphen/>
      </w:r>
      <w:r w:rsidRPr="0023282F">
        <w:t>rings</w:t>
      </w:r>
      <w:r>
        <w:softHyphen/>
      </w:r>
      <w:r w:rsidRPr="0023282F">
        <w:t>före</w:t>
      </w:r>
      <w:r>
        <w:softHyphen/>
      </w:r>
      <w:r w:rsidRPr="0023282F">
        <w:t>tag eller en EES-försäkringsgivare</w:t>
      </w:r>
      <w:r>
        <w:t xml:space="preserve">, dels </w:t>
      </w:r>
      <w:r w:rsidRPr="0010433F">
        <w:t>före</w:t>
      </w:r>
      <w:r w:rsidR="00267FAD">
        <w:softHyphen/>
      </w:r>
      <w:r w:rsidRPr="0010433F">
        <w:t>taget under moder</w:t>
      </w:r>
      <w:r>
        <w:softHyphen/>
      </w:r>
      <w:r w:rsidRPr="0010433F">
        <w:t>företaget i top</w:t>
      </w:r>
      <w:r>
        <w:softHyphen/>
      </w:r>
      <w:r w:rsidRPr="0010433F">
        <w:t>pen av grupp</w:t>
      </w:r>
      <w:r w:rsidR="001E4689">
        <w:softHyphen/>
      </w:r>
      <w:r w:rsidRPr="0010433F">
        <w:t>en</w:t>
      </w:r>
      <w:r>
        <w:t xml:space="preserve">, </w:t>
      </w:r>
      <w:r w:rsidRPr="0010433F">
        <w:t>i stället</w:t>
      </w:r>
      <w:r>
        <w:t xml:space="preserve"> för ett försäk</w:t>
      </w:r>
      <w:r w:rsidR="00267FAD">
        <w:softHyphen/>
      </w:r>
      <w:r>
        <w:t>ringsföretag,</w:t>
      </w:r>
      <w:r w:rsidRPr="0010433F">
        <w:t xml:space="preserve"> är </w:t>
      </w:r>
      <w:r w:rsidRPr="00022C39">
        <w:t>ett utländskt tjänste</w:t>
      </w:r>
      <w:r>
        <w:softHyphen/>
      </w:r>
      <w:r w:rsidRPr="00022C39">
        <w:t>pensions</w:t>
      </w:r>
      <w:r w:rsidR="001E4689">
        <w:softHyphen/>
      </w:r>
      <w:r w:rsidRPr="00022C39">
        <w:t>institut</w:t>
      </w:r>
      <w:r>
        <w:t xml:space="preserve">, </w:t>
      </w:r>
      <w:r w:rsidRPr="00022C39">
        <w:t>en EES-försäkrings</w:t>
      </w:r>
      <w:r w:rsidR="00267FAD">
        <w:softHyphen/>
      </w:r>
      <w:r w:rsidRPr="00022C39">
        <w:t>givare eller en för</w:t>
      </w:r>
      <w:r>
        <w:softHyphen/>
      </w:r>
      <w:r w:rsidRPr="00022C39">
        <w:t>säk</w:t>
      </w:r>
      <w:r>
        <w:softHyphen/>
      </w:r>
      <w:r w:rsidRPr="00022C39">
        <w:t>rings</w:t>
      </w:r>
      <w:r>
        <w:softHyphen/>
      </w:r>
      <w:r w:rsidRPr="00022C39">
        <w:t>givare från tredje</w:t>
      </w:r>
      <w:r w:rsidR="001E4689">
        <w:softHyphen/>
      </w:r>
      <w:r w:rsidRPr="00022C39">
        <w:t>land</w:t>
      </w:r>
      <w:r>
        <w:t>.</w:t>
      </w:r>
      <w:r w:rsidRPr="0010433F">
        <w:t xml:space="preserve"> </w:t>
      </w:r>
    </w:p>
    <w:p w14:paraId="1AF0410D" w14:textId="613BB60E" w:rsidR="005C68C8" w:rsidRDefault="005C68C8" w:rsidP="005C68C8">
      <w:pPr>
        <w:pStyle w:val="Brdtextmedindrag"/>
      </w:pPr>
      <w:r>
        <w:lastRenderedPageBreak/>
        <w:t>Om det i en grupp finns flera tjänstepensionsföretag gäller bestämmel</w:t>
      </w:r>
      <w:r>
        <w:softHyphen/>
        <w:t>serna om nivån för grupptillsyn även när det yttersta moder</w:t>
      </w:r>
      <w:r>
        <w:softHyphen/>
        <w:t xml:space="preserve">företaget är ett företag som skulle vara ett </w:t>
      </w:r>
      <w:proofErr w:type="spellStart"/>
      <w:r>
        <w:t>försäkringsholdingföretag</w:t>
      </w:r>
      <w:proofErr w:type="spellEnd"/>
      <w:r>
        <w:t xml:space="preserve"> om tjänste</w:t>
      </w:r>
      <w:r>
        <w:softHyphen/>
        <w:t>pensions</w:t>
      </w:r>
      <w:r>
        <w:softHyphen/>
        <w:t>företaget som är dotterföretag i stället var ett försäkrings</w:t>
      </w:r>
      <w:r>
        <w:softHyphen/>
        <w:t xml:space="preserve">företag, eller om det yttersta moderföretaget är ett blandat finansiellt </w:t>
      </w:r>
      <w:proofErr w:type="spellStart"/>
      <w:r>
        <w:t>holding</w:t>
      </w:r>
      <w:r>
        <w:softHyphen/>
        <w:t>företag</w:t>
      </w:r>
      <w:proofErr w:type="spellEnd"/>
      <w:r>
        <w:t xml:space="preserve"> (16 kap. 7 § andra stycket LTF).</w:t>
      </w:r>
      <w:r w:rsidR="00267FAD">
        <w:t xml:space="preserve"> </w:t>
      </w:r>
      <w:r>
        <w:t xml:space="preserve">Det torde kunna uppkomma flera fall av grupptillsyn även i grupper med endast ett tjänstepensionsföretag och där det yttersta moderföretaget är någon form av </w:t>
      </w:r>
      <w:proofErr w:type="spellStart"/>
      <w:r>
        <w:t>holdingföretag</w:t>
      </w:r>
      <w:proofErr w:type="spellEnd"/>
      <w:r>
        <w:t xml:space="preserve">, se exemplet i figur 7.4. </w:t>
      </w:r>
    </w:p>
    <w:p w14:paraId="0DFC55C9" w14:textId="25252395"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w:t>
      </w:r>
      <w:r w:rsidR="006C6B99">
        <w:fldChar w:fldCharType="begin"/>
      </w:r>
      <w:r w:rsidR="006C6B99">
        <w:instrText xml:space="preserve"> SEQ Figur \* Arabic \s 1  \* MERGEFORMAT </w:instrText>
      </w:r>
      <w:r w:rsidR="006C6B99">
        <w:fldChar w:fldCharType="separate"/>
      </w:r>
      <w:r w:rsidR="00320DBD">
        <w:rPr>
          <w:noProof/>
        </w:rPr>
        <w:t>4</w:t>
      </w:r>
      <w:r w:rsidR="006C6B99">
        <w:rPr>
          <w:noProof/>
        </w:rPr>
        <w:fldChar w:fldCharType="end"/>
      </w:r>
      <w:r>
        <w:tab/>
        <w:t xml:space="preserve">Ett blandat finansiellt </w:t>
      </w:r>
      <w:proofErr w:type="spellStart"/>
      <w:r>
        <w:t>holdingföretag</w:t>
      </w:r>
      <w:proofErr w:type="spellEnd"/>
      <w:r>
        <w:t xml:space="preserve"> i toppen av en grupp med ett utländskt tjänstepensionsinstitut och ett företag inom bank- och värdepapperssektorn där det utländska tjänstepensionsinstitutet i sin tur är moderföretag till ett tjänstepensionsföretag</w:t>
      </w:r>
    </w:p>
    <w:p w14:paraId="2473AD21" w14:textId="77777777" w:rsidR="005C68C8" w:rsidRDefault="005C68C8" w:rsidP="005C68C8">
      <w:pPr>
        <w:pStyle w:val="Brdtext"/>
      </w:pPr>
      <w:r>
        <w:rPr>
          <w:noProof/>
        </w:rPr>
        <w:drawing>
          <wp:inline distT="0" distB="0" distL="0" distR="0" wp14:anchorId="6D856742" wp14:editId="31D73D93">
            <wp:extent cx="3726000" cy="1580400"/>
            <wp:effectExtent l="0" t="0" r="8255" b="1270"/>
            <wp:docPr id="191" name="Bildobjekt 19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3726000" cy="1580400"/>
                    </a:xfrm>
                    <a:prstGeom prst="rect">
                      <a:avLst/>
                    </a:prstGeom>
                    <a:noFill/>
                  </pic:spPr>
                </pic:pic>
              </a:graphicData>
            </a:graphic>
          </wp:inline>
        </w:drawing>
      </w:r>
    </w:p>
    <w:p w14:paraId="04C58BCE" w14:textId="77777777" w:rsidR="005C68C8" w:rsidRDefault="005C68C8" w:rsidP="005C68C8">
      <w:pPr>
        <w:pStyle w:val="Brdtext"/>
      </w:pPr>
    </w:p>
    <w:p w14:paraId="299115E2" w14:textId="1A2F8B9A" w:rsidR="005C68C8" w:rsidRDefault="005C68C8" w:rsidP="005C68C8">
      <w:pPr>
        <w:pStyle w:val="Brdtext"/>
      </w:pPr>
      <w:r>
        <w:t>Även för en sådan grupp som den i figur 7.4 finns ett behov av bestäm</w:t>
      </w:r>
      <w:r>
        <w:softHyphen/>
        <w:t>melser om nivån för grupptillsyn. I lagen om tjänste</w:t>
      </w:r>
      <w:r>
        <w:softHyphen/>
        <w:t>pen</w:t>
      </w:r>
      <w:r>
        <w:softHyphen/>
        <w:t>sions</w:t>
      </w:r>
      <w:r>
        <w:softHyphen/>
        <w:t>företag bör det därför införas en bestämmelse om att det som före</w:t>
      </w:r>
      <w:r>
        <w:softHyphen/>
        <w:t>skrivs</w:t>
      </w:r>
      <w:r w:rsidRPr="008452DF">
        <w:t xml:space="preserve"> om grupp</w:t>
      </w:r>
      <w:r>
        <w:softHyphen/>
      </w:r>
      <w:r w:rsidRPr="008452DF">
        <w:t xml:space="preserve">tillsyn i </w:t>
      </w:r>
      <w:r>
        <w:t xml:space="preserve">den </w:t>
      </w:r>
      <w:r w:rsidRPr="008452DF">
        <w:t xml:space="preserve">lagen </w:t>
      </w:r>
      <w:r>
        <w:t xml:space="preserve">ska </w:t>
      </w:r>
      <w:r w:rsidRPr="008452DF">
        <w:t>tillämpas bara på nivån för det yttersta moder</w:t>
      </w:r>
      <w:r>
        <w:softHyphen/>
      </w:r>
      <w:r w:rsidRPr="008452DF">
        <w:t>före</w:t>
      </w:r>
      <w:r w:rsidR="001E4689">
        <w:softHyphen/>
      </w:r>
      <w:r w:rsidRPr="008452DF">
        <w:t>tage</w:t>
      </w:r>
      <w:r>
        <w:t xml:space="preserve">t om det företaget är a) ett företag som skulle vara ett </w:t>
      </w:r>
      <w:proofErr w:type="spellStart"/>
      <w:r>
        <w:t>för</w:t>
      </w:r>
      <w:r>
        <w:softHyphen/>
        <w:t>säkrings</w:t>
      </w:r>
      <w:r>
        <w:softHyphen/>
        <w:t>holdingföretag</w:t>
      </w:r>
      <w:proofErr w:type="spellEnd"/>
      <w:r>
        <w:t xml:space="preserve"> om ett tjänstepensionsföretag som är dotter</w:t>
      </w:r>
      <w:r>
        <w:softHyphen/>
        <w:t>företag i stället var ett försäkrings</w:t>
      </w:r>
      <w:r>
        <w:softHyphen/>
        <w:t xml:space="preserve">företag eller b) ett blandat finansiellt </w:t>
      </w:r>
      <w:proofErr w:type="spellStart"/>
      <w:r>
        <w:t>holding</w:t>
      </w:r>
      <w:r>
        <w:softHyphen/>
        <w:t>företag</w:t>
      </w:r>
      <w:proofErr w:type="spellEnd"/>
      <w:r>
        <w:t>, och det yttersta moderföretaget har ett dotter</w:t>
      </w:r>
      <w:r>
        <w:softHyphen/>
        <w:t xml:space="preserve">företag </w:t>
      </w:r>
      <w:r w:rsidRPr="008452DF">
        <w:t>som ska omfattas av bestäm</w:t>
      </w:r>
      <w:r>
        <w:softHyphen/>
      </w:r>
      <w:r w:rsidRPr="008452DF">
        <w:t>melserna om grupp</w:t>
      </w:r>
      <w:r>
        <w:softHyphen/>
      </w:r>
      <w:r w:rsidRPr="008452DF">
        <w:t xml:space="preserve">tillsyn i </w:t>
      </w:r>
      <w:r>
        <w:t xml:space="preserve">den </w:t>
      </w:r>
      <w:r w:rsidRPr="008452DF">
        <w:t xml:space="preserve">lagen </w:t>
      </w:r>
      <w:r>
        <w:t>i egenskap av</w:t>
      </w:r>
      <w:r w:rsidDel="00767558">
        <w:t xml:space="preserve"> </w:t>
      </w:r>
      <w:r w:rsidRPr="004F679C">
        <w:rPr>
          <w:color w:val="000000" w:themeColor="text1"/>
        </w:rPr>
        <w:t>utländskt tjänste</w:t>
      </w:r>
      <w:r w:rsidR="00774DF4">
        <w:rPr>
          <w:color w:val="000000" w:themeColor="text1"/>
        </w:rPr>
        <w:softHyphen/>
      </w:r>
      <w:r w:rsidRPr="004F679C">
        <w:rPr>
          <w:color w:val="000000" w:themeColor="text1"/>
        </w:rPr>
        <w:t>pensions</w:t>
      </w:r>
      <w:r>
        <w:rPr>
          <w:color w:val="000000" w:themeColor="text1"/>
        </w:rPr>
        <w:softHyphen/>
      </w:r>
      <w:r w:rsidRPr="004F679C">
        <w:rPr>
          <w:color w:val="000000" w:themeColor="text1"/>
        </w:rPr>
        <w:t>institut, försäkrings</w:t>
      </w:r>
      <w:r>
        <w:rPr>
          <w:color w:val="000000" w:themeColor="text1"/>
        </w:rPr>
        <w:softHyphen/>
      </w:r>
      <w:r w:rsidRPr="004F679C">
        <w:rPr>
          <w:color w:val="000000" w:themeColor="text1"/>
        </w:rPr>
        <w:t>företag, EES-försäkrings</w:t>
      </w:r>
      <w:r>
        <w:rPr>
          <w:color w:val="000000" w:themeColor="text1"/>
        </w:rPr>
        <w:softHyphen/>
      </w:r>
      <w:r w:rsidRPr="004F679C">
        <w:rPr>
          <w:color w:val="000000" w:themeColor="text1"/>
        </w:rPr>
        <w:t>givare eller försäkringsgivare från tredjeland</w:t>
      </w:r>
      <w:r>
        <w:t>.</w:t>
      </w:r>
    </w:p>
    <w:p w14:paraId="3E0153D9" w14:textId="77777777" w:rsidR="005C68C8" w:rsidRDefault="005C68C8" w:rsidP="005C68C8">
      <w:pPr>
        <w:pStyle w:val="Rubrik2"/>
      </w:pPr>
      <w:bookmarkStart w:id="91" w:name="_Toc32844411"/>
      <w:bookmarkStart w:id="92" w:name="_Toc36022922"/>
      <w:r>
        <w:t>Beslut om undantag från rapportering av väsentliga riskkoncentrationer och betydande transaktioner inom en grupp</w:t>
      </w:r>
      <w:bookmarkEnd w:id="91"/>
      <w:bookmarkEnd w:id="92"/>
    </w:p>
    <w:p w14:paraId="53FA7004" w14:textId="77777777" w:rsidR="005C68C8" w:rsidRPr="00A76360" w:rsidRDefault="005C68C8" w:rsidP="005C68C8">
      <w:pPr>
        <w:pStyle w:val="Brdtextram"/>
      </w:pPr>
      <w:r>
        <w:rPr>
          <w:b/>
        </w:rPr>
        <w:t>Regeringens</w:t>
      </w:r>
      <w:r w:rsidRPr="00420062">
        <w:rPr>
          <w:b/>
        </w:rPr>
        <w:t xml:space="preserve"> förslag:</w:t>
      </w:r>
      <w:r>
        <w:t xml:space="preserve"> </w:t>
      </w:r>
      <w:r w:rsidRPr="008452DF">
        <w:t xml:space="preserve">Finansinspektionen ska i vissa fall få besluta att ett </w:t>
      </w:r>
      <w:r>
        <w:t>tjänstepensionsföretag</w:t>
      </w:r>
      <w:r w:rsidRPr="008452DF">
        <w:t xml:space="preserve"> inte ska behöva rapportera väsentliga risk</w:t>
      </w:r>
      <w:r>
        <w:softHyphen/>
      </w:r>
      <w:r w:rsidRPr="008452DF">
        <w:t>koncentrationer och betydande transaktioner inom en grupp till inspek</w:t>
      </w:r>
      <w:r>
        <w:softHyphen/>
      </w:r>
      <w:r w:rsidRPr="008452DF">
        <w:t>tionen</w:t>
      </w:r>
      <w:r w:rsidRPr="008452DF" w:rsidDel="000641B6">
        <w:t>.</w:t>
      </w:r>
    </w:p>
    <w:p w14:paraId="49A82E88" w14:textId="77777777" w:rsidR="005C68C8" w:rsidRPr="00A76360" w:rsidRDefault="005C68C8" w:rsidP="005C68C8">
      <w:pPr>
        <w:pStyle w:val="Brdtextmedindrag"/>
        <w:rPr>
          <w:sz w:val="8"/>
          <w:szCs w:val="8"/>
        </w:rPr>
      </w:pPr>
    </w:p>
    <w:p w14:paraId="540DF285" w14:textId="77777777" w:rsidR="005C68C8" w:rsidRDefault="005C68C8" w:rsidP="006C3793">
      <w:pPr>
        <w:pStyle w:val="Brdtextmedindrag"/>
        <w:keepNext/>
        <w:rPr>
          <w:b/>
        </w:rPr>
      </w:pPr>
      <w:r>
        <w:rPr>
          <w:b/>
        </w:rPr>
        <w:lastRenderedPageBreak/>
        <w:t xml:space="preserve">Promemorians förslag </w:t>
      </w:r>
      <w:r>
        <w:t>överensstämmer med regeringens förslag.</w:t>
      </w:r>
    </w:p>
    <w:p w14:paraId="361DAD5C" w14:textId="77777777" w:rsidR="005C68C8" w:rsidRPr="00911B13" w:rsidRDefault="005C68C8" w:rsidP="005C68C8">
      <w:pPr>
        <w:pStyle w:val="Brdtextmedindrag"/>
      </w:pPr>
      <w:r>
        <w:rPr>
          <w:b/>
        </w:rPr>
        <w:t xml:space="preserve">Remissinstanserna </w:t>
      </w:r>
      <w:r>
        <w:t>tillstyrker förslaget eller har inget att invända mot det.</w:t>
      </w:r>
    </w:p>
    <w:p w14:paraId="2B90827B" w14:textId="77777777" w:rsidR="005C68C8" w:rsidRDefault="005C68C8" w:rsidP="005C68C8">
      <w:pPr>
        <w:pStyle w:val="Rubrik4utannumrering"/>
      </w:pPr>
      <w:r>
        <w:t xml:space="preserve">Skälen för regeringens </w:t>
      </w:r>
      <w:r w:rsidRPr="00534B51">
        <w:t>förslag</w:t>
      </w:r>
    </w:p>
    <w:p w14:paraId="61EA7D47" w14:textId="77777777" w:rsidR="005C68C8" w:rsidRDefault="005C68C8" w:rsidP="005C68C8">
      <w:pPr>
        <w:pStyle w:val="Rubrik5utannumrering"/>
        <w:spacing w:before="0"/>
      </w:pPr>
      <w:r>
        <w:t>Bestämmelserna i lagen om</w:t>
      </w:r>
      <w:r w:rsidRPr="00D10E32">
        <w:t xml:space="preserve"> tjänstepensionsföretag</w:t>
      </w:r>
    </w:p>
    <w:p w14:paraId="7BD4E967" w14:textId="77777777" w:rsidR="005C68C8" w:rsidRDefault="005C68C8" w:rsidP="005C68C8">
      <w:pPr>
        <w:pStyle w:val="Brdtextmedindrag"/>
        <w:ind w:firstLine="0"/>
      </w:pPr>
      <w:r>
        <w:t xml:space="preserve">Tjänstepensionsföretag omfattas av grupptillsyn (prop. </w:t>
      </w:r>
      <w:r w:rsidRPr="00D10E32">
        <w:t>2018/19:158</w:t>
      </w:r>
      <w:r>
        <w:t xml:space="preserve"> s. 532 och 534–536). Ett av områdena för grupptillsyn i lagen om tjänste</w:t>
      </w:r>
      <w:r>
        <w:softHyphen/>
        <w:t>pen</w:t>
      </w:r>
      <w:r>
        <w:softHyphen/>
        <w:t>sions</w:t>
      </w:r>
      <w:r>
        <w:softHyphen/>
        <w:t>företag är rapportering av riskkoncentrationer och transaktioner inom en grupp (16 kap. 1 § tredje stycket). Vid full</w:t>
      </w:r>
      <w:r>
        <w:softHyphen/>
        <w:t>ständig grupptillsyn ska väsent</w:t>
      </w:r>
      <w:r>
        <w:softHyphen/>
        <w:t>liga riskkoncentrationer och betydande transaktioner inom en grupp rap</w:t>
      </w:r>
      <w:r>
        <w:softHyphen/>
        <w:t xml:space="preserve">porteras till Finansinspektionen </w:t>
      </w:r>
      <w:r w:rsidRPr="002B0A40">
        <w:t xml:space="preserve">minst en gång per år </w:t>
      </w:r>
      <w:r>
        <w:t xml:space="preserve">(samma prop. s. 593 och 595–598). </w:t>
      </w:r>
    </w:p>
    <w:p w14:paraId="320B01BD" w14:textId="4B679917" w:rsidR="005C68C8" w:rsidRPr="003D1AC8" w:rsidRDefault="005C68C8" w:rsidP="005C68C8">
      <w:pPr>
        <w:pStyle w:val="Brdtextmedindrag"/>
      </w:pPr>
      <w:r>
        <w:t xml:space="preserve">En grupp som </w:t>
      </w:r>
      <w:r w:rsidDel="00AD2B30">
        <w:t xml:space="preserve">ska </w:t>
      </w:r>
      <w:r>
        <w:t>omfattas av grupptillsyn enligt lagen om tjänste</w:t>
      </w:r>
      <w:r>
        <w:softHyphen/>
        <w:t>pen</w:t>
      </w:r>
      <w:r w:rsidR="001D0486">
        <w:softHyphen/>
      </w:r>
      <w:r>
        <w:t>sions</w:t>
      </w:r>
      <w:r>
        <w:softHyphen/>
        <w:t>företag kan också komma att omfattas av grupp</w:t>
      </w:r>
      <w:r>
        <w:softHyphen/>
        <w:t>baserad tillsyn en</w:t>
      </w:r>
      <w:r w:rsidR="001E4689">
        <w:softHyphen/>
      </w:r>
      <w:r>
        <w:t xml:space="preserve">ligt något annat regelverk, </w:t>
      </w:r>
      <w:proofErr w:type="gramStart"/>
      <w:r>
        <w:t>t.ex.</w:t>
      </w:r>
      <w:proofErr w:type="gramEnd"/>
      <w:r>
        <w:t xml:space="preserve"> särskild tillsyn enligt </w:t>
      </w:r>
      <w:r w:rsidRPr="00D1075C">
        <w:t>lagen (2006:531) om sär</w:t>
      </w:r>
      <w:r w:rsidR="001D0486">
        <w:softHyphen/>
      </w:r>
      <w:r w:rsidRPr="00D1075C">
        <w:t>skild tillsyn över finansiella konglomerat</w:t>
      </w:r>
      <w:r>
        <w:t xml:space="preserve">, i det följande benämnd </w:t>
      </w:r>
      <w:proofErr w:type="spellStart"/>
      <w:r>
        <w:t>kon</w:t>
      </w:r>
      <w:r>
        <w:softHyphen/>
        <w:t>glo</w:t>
      </w:r>
      <w:r w:rsidR="001D0486">
        <w:softHyphen/>
      </w:r>
      <w:r>
        <w:t>merat</w:t>
      </w:r>
      <w:r>
        <w:softHyphen/>
        <w:t>lagen</w:t>
      </w:r>
      <w:proofErr w:type="spellEnd"/>
      <w:r>
        <w:t xml:space="preserve"> och förkortad KL. En sådan situation med</w:t>
      </w:r>
      <w:r w:rsidDel="00AD2B30">
        <w:t xml:space="preserve"> </w:t>
      </w:r>
      <w:r>
        <w:t>flera fall av grupp</w:t>
      </w:r>
      <w:r>
        <w:softHyphen/>
        <w:t>baserad till</w:t>
      </w:r>
      <w:r>
        <w:softHyphen/>
        <w:t xml:space="preserve">syn kan uppkomma även för </w:t>
      </w:r>
      <w:r w:rsidRPr="003D1AC8">
        <w:t>förhållandevis enkla grupp</w:t>
      </w:r>
      <w:r>
        <w:softHyphen/>
      </w:r>
      <w:r w:rsidRPr="003D1AC8">
        <w:t>strukturer</w:t>
      </w:r>
      <w:r w:rsidRPr="003D1AC8" w:rsidDel="00AD2B30">
        <w:t xml:space="preserve">. </w:t>
      </w:r>
      <w:r w:rsidRPr="003D1AC8">
        <w:t>Så är fallet om det i en grupp finns ett tjänste</w:t>
      </w:r>
      <w:r>
        <w:softHyphen/>
      </w:r>
      <w:r w:rsidRPr="003D1AC8">
        <w:t>pensionsföretag som är moder</w:t>
      </w:r>
      <w:r w:rsidRPr="003D1AC8">
        <w:softHyphen/>
        <w:t>företag till dels ett annat tjänstepensions</w:t>
      </w:r>
      <w:r>
        <w:softHyphen/>
      </w:r>
      <w:r w:rsidRPr="003D1AC8">
        <w:t>företag, dels</w:t>
      </w:r>
      <w:r w:rsidRPr="003D1AC8" w:rsidDel="002E5808">
        <w:t xml:space="preserve"> </w:t>
      </w:r>
      <w:r w:rsidRPr="003D1AC8">
        <w:t xml:space="preserve">ett företag inom bank- och värdepapperssektorn, se figur </w:t>
      </w:r>
      <w:r>
        <w:t>7</w:t>
      </w:r>
      <w:r w:rsidRPr="00012D02">
        <w:t>.</w:t>
      </w:r>
      <w:r>
        <w:t>5</w:t>
      </w:r>
      <w:r w:rsidRPr="003D1AC8">
        <w:t>.</w:t>
      </w:r>
    </w:p>
    <w:p w14:paraId="6B4E8A19" w14:textId="5DCCDC1F"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.5</w:t>
      </w:r>
      <w:r>
        <w:tab/>
        <w:t>Ett tjänstepensionsföretag som är moderföretag till ett annat tjänstepensionsföretag och ett företag inom bank- och värdepapperssektorn</w:t>
      </w:r>
    </w:p>
    <w:p w14:paraId="3F14C423" w14:textId="77777777" w:rsidR="005C68C8" w:rsidRDefault="005C68C8" w:rsidP="005C68C8">
      <w:pPr>
        <w:pStyle w:val="Brdtext"/>
      </w:pPr>
      <w:r>
        <w:rPr>
          <w:noProof/>
        </w:rPr>
        <w:drawing>
          <wp:inline distT="0" distB="0" distL="0" distR="0" wp14:anchorId="2961F351" wp14:editId="2DC025C5">
            <wp:extent cx="3724767" cy="1070344"/>
            <wp:effectExtent l="0" t="0" r="0" b="0"/>
            <wp:docPr id="192" name="Bildobjekt 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3790948" cy="1089362"/>
                    </a:xfrm>
                    <a:prstGeom prst="rect">
                      <a:avLst/>
                    </a:prstGeom>
                    <a:noFill/>
                  </pic:spPr>
                </pic:pic>
              </a:graphicData>
            </a:graphic>
          </wp:inline>
        </w:drawing>
      </w:r>
    </w:p>
    <w:p w14:paraId="1AB551A7" w14:textId="77777777" w:rsidR="005C68C8" w:rsidRDefault="005C68C8" w:rsidP="005C68C8">
      <w:pPr>
        <w:pStyle w:val="Brdtextmedindrag"/>
      </w:pPr>
    </w:p>
    <w:p w14:paraId="390A2C77" w14:textId="5501CC32" w:rsidR="005C68C8" w:rsidRDefault="005C68C8" w:rsidP="005C68C8">
      <w:pPr>
        <w:pStyle w:val="Brdtext"/>
      </w:pPr>
      <w:r>
        <w:t xml:space="preserve">I denna grupp är tjänstepensionsföretag A moderföretag till ett </w:t>
      </w:r>
      <w:r w:rsidRPr="00165F8B">
        <w:t>annat</w:t>
      </w:r>
      <w:r>
        <w:t xml:space="preserve"> tjän</w:t>
      </w:r>
      <w:r w:rsidR="001E4689">
        <w:softHyphen/>
      </w:r>
      <w:r>
        <w:t>ste</w:t>
      </w:r>
      <w:r>
        <w:softHyphen/>
        <w:t>pensionsföretag, tjänstepensionsföretag B, och fullständig grupp</w:t>
      </w:r>
      <w:r>
        <w:softHyphen/>
        <w:t>tillsyn ska då utövas över tjänstepensionsföretag A (</w:t>
      </w:r>
      <w:r w:rsidRPr="00545533">
        <w:t xml:space="preserve">16 kap. 2 § 1 </w:t>
      </w:r>
      <w:r>
        <w:t>LTF). Den full</w:t>
      </w:r>
      <w:r w:rsidR="001E4689">
        <w:softHyphen/>
      </w:r>
      <w:r>
        <w:t>ständiga grupptillsynen om</w:t>
      </w:r>
      <w:r>
        <w:softHyphen/>
        <w:t xml:space="preserve">fattar </w:t>
      </w:r>
      <w:proofErr w:type="gramStart"/>
      <w:r>
        <w:t>bl.a.</w:t>
      </w:r>
      <w:proofErr w:type="gramEnd"/>
      <w:r>
        <w:t xml:space="preserve"> krav på rapportering av risk</w:t>
      </w:r>
      <w:r w:rsidR="001E4689">
        <w:softHyphen/>
      </w:r>
      <w:r>
        <w:t>kon</w:t>
      </w:r>
      <w:r w:rsidR="001E4689">
        <w:softHyphen/>
      </w:r>
      <w:r>
        <w:t>centrationer och transaktioner inom grup</w:t>
      </w:r>
      <w:r>
        <w:softHyphen/>
        <w:t>pen. Denna rapportering ska skö</w:t>
      </w:r>
      <w:r w:rsidR="001E4689">
        <w:softHyphen/>
      </w:r>
      <w:r>
        <w:t>tas av tjänste</w:t>
      </w:r>
      <w:r>
        <w:softHyphen/>
        <w:t>pensions</w:t>
      </w:r>
      <w:r>
        <w:softHyphen/>
        <w:t>företag A (16 kap. 23 § LTF).</w:t>
      </w:r>
    </w:p>
    <w:p w14:paraId="56589EEE" w14:textId="2D0B42D3" w:rsidR="005C68C8" w:rsidRDefault="005C68C8" w:rsidP="005C68C8">
      <w:pPr>
        <w:pStyle w:val="Brdtextmedindrag"/>
      </w:pPr>
      <w:r>
        <w:t>Särskild tillsyn över finansiella konglomerat är en gruppbaserad tillsyn över grupper med företag som driver verksamhet i både försäkrings</w:t>
      </w:r>
      <w:r>
        <w:softHyphen/>
        <w:t>sektorn och bank- och värdepapperssektorn. Denna tillsyn har sin grund i EU-rätten (</w:t>
      </w:r>
      <w:r>
        <w:rPr>
          <w:rFonts w:ascii="TimesNewRomanPSMT" w:eastAsiaTheme="minorHAnsi" w:hAnsi="TimesNewRomanPSMT" w:cs="TimesNewRomanPSMT"/>
        </w:rPr>
        <w:t>Europa</w:t>
      </w:r>
      <w:r>
        <w:rPr>
          <w:rFonts w:ascii="TimesNewRomanPSMT" w:eastAsiaTheme="minorHAnsi" w:hAnsi="TimesNewRomanPSMT" w:cs="TimesNewRomanPSMT"/>
        </w:rPr>
        <w:softHyphen/>
        <w:t>parlamentets och rådets direktiv 2002/87/EG av den 16 december 2002 om extra tillsyn över kreditinstitut, försäkringsföretag och värde</w:t>
      </w:r>
      <w:r>
        <w:rPr>
          <w:rFonts w:ascii="TimesNewRomanPSMT" w:eastAsiaTheme="minorHAnsi" w:hAnsi="TimesNewRomanPSMT" w:cs="TimesNewRomanPSMT"/>
        </w:rPr>
        <w:softHyphen/>
        <w:t>pappers</w:t>
      </w:r>
      <w:r>
        <w:rPr>
          <w:rFonts w:ascii="TimesNewRomanPSMT" w:eastAsiaTheme="minorHAnsi" w:hAnsi="TimesNewRomanPSMT" w:cs="TimesNewRomanPSMT"/>
        </w:rPr>
        <w:softHyphen/>
        <w:t>företag i ett finansiellt konglomerat och om ändring av rå</w:t>
      </w:r>
      <w:r>
        <w:rPr>
          <w:rFonts w:ascii="TimesNewRomanPSMT" w:eastAsiaTheme="minorHAnsi" w:hAnsi="TimesNewRomanPSMT" w:cs="TimesNewRomanPSMT"/>
        </w:rPr>
        <w:softHyphen/>
        <w:t xml:space="preserve">dets direktiv 73/239/EEG, 79/267/EEG, 92/49/EEG, 92/96/EEG, 93/6/EEG och 93/22/EEG samt Europaparlamentets och rådets direktiv 98/78/EG och 2000/12/EG, </w:t>
      </w:r>
      <w:r w:rsidRPr="00592716">
        <w:rPr>
          <w:rFonts w:ascii="TimesNewRomanPSMT" w:eastAsiaTheme="minorHAnsi" w:hAnsi="TimesNewRomanPSMT" w:cs="TimesNewRomanPSMT"/>
        </w:rPr>
        <w:t>i det följande</w:t>
      </w:r>
      <w:r>
        <w:rPr>
          <w:rFonts w:ascii="TimesNewRomanPSMT" w:eastAsiaTheme="minorHAnsi" w:hAnsi="TimesNewRomanPSMT" w:cs="TimesNewRomanPSMT"/>
        </w:rPr>
        <w:t xml:space="preserve"> benämnt konglomerat</w:t>
      </w:r>
      <w:r>
        <w:rPr>
          <w:rFonts w:ascii="TimesNewRomanPSMT" w:eastAsiaTheme="minorHAnsi" w:hAnsi="TimesNewRomanPSMT" w:cs="TimesNewRomanPSMT"/>
        </w:rPr>
        <w:softHyphen/>
        <w:t xml:space="preserve">direktivet). </w:t>
      </w:r>
      <w:r w:rsidRPr="009E109A">
        <w:rPr>
          <w:rFonts w:ascii="TimesNewRomanPSMT" w:eastAsiaTheme="minorHAnsi" w:hAnsi="TimesNewRomanPSMT" w:cs="TimesNewRomanPSMT"/>
        </w:rPr>
        <w:lastRenderedPageBreak/>
        <w:t>Konglo</w:t>
      </w:r>
      <w:r>
        <w:rPr>
          <w:rFonts w:ascii="TimesNewRomanPSMT" w:eastAsiaTheme="minorHAnsi" w:hAnsi="TimesNewRomanPSMT" w:cs="TimesNewRomanPSMT"/>
        </w:rPr>
        <w:softHyphen/>
      </w:r>
      <w:r w:rsidRPr="009E109A">
        <w:rPr>
          <w:rFonts w:ascii="TimesNewRomanPSMT" w:eastAsiaTheme="minorHAnsi" w:hAnsi="TimesNewRomanPSMT" w:cs="TimesNewRomanPSMT"/>
        </w:rPr>
        <w:t>merat</w:t>
      </w:r>
      <w:r>
        <w:rPr>
          <w:rFonts w:ascii="TimesNewRomanPSMT" w:eastAsiaTheme="minorHAnsi" w:hAnsi="TimesNewRomanPSMT" w:cs="TimesNewRomanPSMT"/>
        </w:rPr>
        <w:softHyphen/>
      </w:r>
      <w:r w:rsidRPr="009E109A">
        <w:rPr>
          <w:rFonts w:ascii="TimesNewRomanPSMT" w:eastAsiaTheme="minorHAnsi" w:hAnsi="TimesNewRomanPSMT" w:cs="TimesNewRomanPSMT"/>
        </w:rPr>
        <w:t>direktivet har i svensk rätt genom</w:t>
      </w:r>
      <w:r>
        <w:rPr>
          <w:rFonts w:ascii="TimesNewRomanPSMT" w:eastAsiaTheme="minorHAnsi" w:hAnsi="TimesNewRomanPSMT" w:cs="TimesNewRomanPSMT"/>
        </w:rPr>
        <w:softHyphen/>
      </w:r>
      <w:r w:rsidRPr="009E109A">
        <w:rPr>
          <w:rFonts w:ascii="TimesNewRomanPSMT" w:eastAsiaTheme="minorHAnsi" w:hAnsi="TimesNewRomanPSMT" w:cs="TimesNewRomanPSMT"/>
        </w:rPr>
        <w:t xml:space="preserve">förts genom </w:t>
      </w:r>
      <w:proofErr w:type="spellStart"/>
      <w:r w:rsidRPr="009E109A">
        <w:rPr>
          <w:rFonts w:ascii="TimesNewRomanPSMT" w:eastAsiaTheme="minorHAnsi" w:hAnsi="TimesNewRomanPSMT" w:cs="TimesNewRomanPSMT"/>
        </w:rPr>
        <w:t>konglomerat</w:t>
      </w:r>
      <w:r>
        <w:rPr>
          <w:rFonts w:ascii="TimesNewRomanPSMT" w:eastAsiaTheme="minorHAnsi" w:hAnsi="TimesNewRomanPSMT" w:cs="TimesNewRomanPSMT"/>
        </w:rPr>
        <w:softHyphen/>
      </w:r>
      <w:r w:rsidRPr="009E109A">
        <w:rPr>
          <w:rFonts w:ascii="TimesNewRomanPSMT" w:eastAsiaTheme="minorHAnsi" w:hAnsi="TimesNewRomanPSMT" w:cs="TimesNewRomanPSMT"/>
        </w:rPr>
        <w:t>lagen</w:t>
      </w:r>
      <w:proofErr w:type="spellEnd"/>
      <w:r>
        <w:rPr>
          <w:rFonts w:ascii="TimesNewRomanPSMT" w:eastAsiaTheme="minorHAnsi" w:hAnsi="TimesNewRomanPSMT" w:cs="TimesNewRomanPSMT"/>
        </w:rPr>
        <w:t xml:space="preserve"> </w:t>
      </w:r>
      <w:r w:rsidRPr="009E109A">
        <w:rPr>
          <w:rFonts w:ascii="TimesNewRomanPSMT" w:eastAsiaTheme="minorHAnsi" w:hAnsi="TimesNewRomanPSMT" w:cs="TimesNewRomanPSMT"/>
        </w:rPr>
        <w:t>(prop. 2005/06:45).</w:t>
      </w:r>
      <w:r>
        <w:rPr>
          <w:rFonts w:ascii="TimesNewRomanPSMT" w:eastAsiaTheme="minorHAnsi" w:hAnsi="TimesNewRomanPSMT" w:cs="TimesNewRomanPSMT"/>
        </w:rPr>
        <w:t xml:space="preserve"> </w:t>
      </w:r>
      <w:r>
        <w:t xml:space="preserve">I </w:t>
      </w:r>
      <w:proofErr w:type="spellStart"/>
      <w:r>
        <w:t>konglomerat</w:t>
      </w:r>
      <w:r>
        <w:softHyphen/>
        <w:t>lagen</w:t>
      </w:r>
      <w:proofErr w:type="spellEnd"/>
      <w:r>
        <w:t xml:space="preserve"> finns definitioner av </w:t>
      </w:r>
      <w:r w:rsidR="00DC45D5">
        <w:t xml:space="preserve">ett </w:t>
      </w:r>
      <w:r>
        <w:t xml:space="preserve">blandat finansiellt </w:t>
      </w:r>
      <w:proofErr w:type="spellStart"/>
      <w:r>
        <w:t>holding</w:t>
      </w:r>
      <w:r>
        <w:softHyphen/>
        <w:t>företag</w:t>
      </w:r>
      <w:proofErr w:type="spellEnd"/>
      <w:r>
        <w:t xml:space="preserve">, </w:t>
      </w:r>
      <w:r w:rsidR="001D0486">
        <w:t xml:space="preserve">ett </w:t>
      </w:r>
      <w:proofErr w:type="spellStart"/>
      <w:r>
        <w:t>försäkrings</w:t>
      </w:r>
      <w:r>
        <w:softHyphen/>
        <w:t>holding</w:t>
      </w:r>
      <w:r>
        <w:softHyphen/>
        <w:t>företag</w:t>
      </w:r>
      <w:proofErr w:type="spellEnd"/>
      <w:r>
        <w:t xml:space="preserve"> och </w:t>
      </w:r>
      <w:r w:rsidR="001D0486">
        <w:t xml:space="preserve">ett </w:t>
      </w:r>
      <w:r>
        <w:t>reglerat företag (1 kap. 3 § 4, 10 och 14, se även 1 kap. 5 § 2 och 8 LTF). Den särskilda tillsynen över finansiella konglo</w:t>
      </w:r>
      <w:r>
        <w:softHyphen/>
        <w:t xml:space="preserve">merat omfattar </w:t>
      </w:r>
      <w:proofErr w:type="gramStart"/>
      <w:r>
        <w:t>bl.a.</w:t>
      </w:r>
      <w:proofErr w:type="gramEnd"/>
      <w:r>
        <w:t xml:space="preserve"> krav på rapportering av riskkoncentrationer och interna transaktioner till Finans</w:t>
      </w:r>
      <w:r w:rsidR="001D0486">
        <w:softHyphen/>
      </w:r>
      <w:r>
        <w:t xml:space="preserve">inspektionen (5 kap. 11 § KL). </w:t>
      </w:r>
    </w:p>
    <w:p w14:paraId="20D5F82A" w14:textId="77777777" w:rsidR="005C68C8" w:rsidRDefault="005C68C8" w:rsidP="005C68C8">
      <w:pPr>
        <w:pStyle w:val="Brdtextmedindrag"/>
      </w:pPr>
      <w:r>
        <w:t>Ett tjänstepensionsföretag är ett reglerat företag som tillhör försäkrings</w:t>
      </w:r>
      <w:r>
        <w:softHyphen/>
        <w:t xml:space="preserve">sektorn enligt </w:t>
      </w:r>
      <w:proofErr w:type="spellStart"/>
      <w:r>
        <w:t>konglomerat</w:t>
      </w:r>
      <w:r>
        <w:softHyphen/>
        <w:t>lagen</w:t>
      </w:r>
      <w:proofErr w:type="spellEnd"/>
      <w:r>
        <w:t xml:space="preserve"> (prop. 2018/19:158 s. 619 och 622–624). Om gruppens verksamhet </w:t>
      </w:r>
      <w:r w:rsidRPr="003D1AC8">
        <w:t xml:space="preserve">i såväl försäkringssektorn </w:t>
      </w:r>
      <w:r w:rsidRPr="003D1AC8" w:rsidDel="000D1992">
        <w:t>som</w:t>
      </w:r>
      <w:r w:rsidRPr="003D1AC8">
        <w:t xml:space="preserve"> bank- och värde</w:t>
      </w:r>
      <w:r>
        <w:softHyphen/>
      </w:r>
      <w:r w:rsidRPr="003D1AC8">
        <w:t xml:space="preserve">papperssektorn är betydande </w:t>
      </w:r>
      <w:r>
        <w:t>utgör</w:t>
      </w:r>
      <w:r w:rsidRPr="003D1AC8">
        <w:t xml:space="preserve"> gruppen i figur </w:t>
      </w:r>
      <w:r>
        <w:t>7</w:t>
      </w:r>
      <w:r w:rsidRPr="0053619C">
        <w:t>.</w:t>
      </w:r>
      <w:r>
        <w:t>5</w:t>
      </w:r>
      <w:r w:rsidRPr="0053619C">
        <w:t xml:space="preserve"> </w:t>
      </w:r>
      <w:r>
        <w:t>ett</w:t>
      </w:r>
      <w:r w:rsidRPr="003D1AC8">
        <w:t xml:space="preserve"> </w:t>
      </w:r>
      <w:r>
        <w:t>finansiellt kon</w:t>
      </w:r>
      <w:r>
        <w:softHyphen/>
        <w:t>glo</w:t>
      </w:r>
      <w:r>
        <w:softHyphen/>
        <w:t>merat (2 kap. 1 § KL). Detta inne</w:t>
      </w:r>
      <w:r>
        <w:softHyphen/>
        <w:t>bär att gruppen ska omfattas av sär</w:t>
      </w:r>
      <w:r>
        <w:softHyphen/>
        <w:t>skild tillsyn över finansiella kon</w:t>
      </w:r>
      <w:r>
        <w:softHyphen/>
        <w:t xml:space="preserve">glomerat. Denna särskilda </w:t>
      </w:r>
      <w:r w:rsidDel="000B1F0E">
        <w:t>till</w:t>
      </w:r>
      <w:r>
        <w:softHyphen/>
      </w:r>
      <w:r w:rsidDel="000B1F0E">
        <w:t xml:space="preserve">syn </w:t>
      </w:r>
      <w:r>
        <w:t xml:space="preserve">omfattar krav på att riskkoncentrationer och interna </w:t>
      </w:r>
      <w:r w:rsidRPr="003D1AC8">
        <w:t>transaktioner som är betydande och av visst slag, regelbundet ska rapporteras till Finans</w:t>
      </w:r>
      <w:r>
        <w:softHyphen/>
      </w:r>
      <w:r w:rsidRPr="003D1AC8">
        <w:t xml:space="preserve">inspektionen (5 kap. 11 § </w:t>
      </w:r>
      <w:r>
        <w:t>KL</w:t>
      </w:r>
      <w:r w:rsidRPr="003D1AC8">
        <w:t xml:space="preserve">). I en grupp som den i </w:t>
      </w:r>
      <w:r w:rsidRPr="0053619C">
        <w:t xml:space="preserve">figur </w:t>
      </w:r>
      <w:r>
        <w:t>7</w:t>
      </w:r>
      <w:r w:rsidRPr="0053619C">
        <w:t>.</w:t>
      </w:r>
      <w:r>
        <w:t>5</w:t>
      </w:r>
      <w:r w:rsidRPr="0053619C">
        <w:t xml:space="preserve"> är utgångspunkten </w:t>
      </w:r>
      <w:r>
        <w:t>att det är tjänstepensions</w:t>
      </w:r>
      <w:r>
        <w:softHyphen/>
        <w:t>företag A som ska sköta den</w:t>
      </w:r>
      <w:r>
        <w:softHyphen/>
        <w:t>na rapportering (5 kap. 12 § KL).</w:t>
      </w:r>
    </w:p>
    <w:p w14:paraId="4B9E25B8" w14:textId="7A1C35D5" w:rsidR="005C68C8" w:rsidRDefault="005C68C8" w:rsidP="005C68C8">
      <w:pPr>
        <w:pStyle w:val="Brdtextmedindrag"/>
      </w:pPr>
      <w:r>
        <w:t xml:space="preserve">Den förhållandevis enkla gruppstrukturen i </w:t>
      </w:r>
      <w:r w:rsidRPr="003D1AC8">
        <w:t xml:space="preserve">figur </w:t>
      </w:r>
      <w:r>
        <w:t>7</w:t>
      </w:r>
      <w:r w:rsidRPr="00012D02">
        <w:t>.</w:t>
      </w:r>
      <w:r>
        <w:t>5</w:t>
      </w:r>
      <w:r w:rsidRPr="00012D02">
        <w:t xml:space="preserve"> </w:t>
      </w:r>
      <w:r w:rsidRPr="003D1AC8">
        <w:t xml:space="preserve">kan därmed komma att omfattas av </w:t>
      </w:r>
      <w:r>
        <w:t>åtminstone</w:t>
      </w:r>
      <w:r w:rsidRPr="003D1AC8">
        <w:t xml:space="preserve"> två regelverk för gruppbaserad tillsyn. Detta gäller dels grupptillsyn enligt </w:t>
      </w:r>
      <w:r>
        <w:t>lagen om tjänste</w:t>
      </w:r>
      <w:r>
        <w:softHyphen/>
        <w:t>pensions</w:t>
      </w:r>
      <w:r>
        <w:softHyphen/>
        <w:t>företag, dels</w:t>
      </w:r>
      <w:r w:rsidDel="00497C69">
        <w:t xml:space="preserve"> </w:t>
      </w:r>
      <w:r>
        <w:t>sär</w:t>
      </w:r>
      <w:r>
        <w:softHyphen/>
        <w:t xml:space="preserve">skild tillsyn över finansiella konglomerat enligt </w:t>
      </w:r>
      <w:proofErr w:type="spellStart"/>
      <w:r>
        <w:t>konglomeratlagen</w:t>
      </w:r>
      <w:proofErr w:type="spellEnd"/>
      <w:r>
        <w:t>. Som an</w:t>
      </w:r>
      <w:r>
        <w:softHyphen/>
        <w:t>ges ovan finns det i båda dessa regelverk bestämmelser om att risk</w:t>
      </w:r>
      <w:r>
        <w:softHyphen/>
        <w:t>kon</w:t>
      </w:r>
      <w:r w:rsidR="00443B98">
        <w:softHyphen/>
      </w:r>
      <w:r>
        <w:t>centrationer och transaktioner inom gruppen ska rapporteras. Detta kan leda till att en grupp kan bli tvungen att rapportera samma uppgifter mer än en gång till tillsynsmyndigheten. Ofta är det dessutom samma företag i grup</w:t>
      </w:r>
      <w:r>
        <w:softHyphen/>
        <w:t>pen som mer än en gång ska rapportera uppgifterna till Finans</w:t>
      </w:r>
      <w:r>
        <w:softHyphen/>
        <w:t xml:space="preserve">inspektionen. </w:t>
      </w:r>
    </w:p>
    <w:p w14:paraId="0D19E21B" w14:textId="3C730EFF" w:rsidR="005C68C8" w:rsidRDefault="005C68C8" w:rsidP="005C68C8">
      <w:pPr>
        <w:pStyle w:val="Brdtextmedindrag"/>
      </w:pPr>
      <w:r>
        <w:t>För att undvika en sådan dubbel</w:t>
      </w:r>
      <w:r>
        <w:softHyphen/>
        <w:t>rapportering får Finansinspektionen en</w:t>
      </w:r>
      <w:r>
        <w:softHyphen/>
        <w:t xml:space="preserve">ligt </w:t>
      </w:r>
      <w:r w:rsidRPr="005C7255">
        <w:t xml:space="preserve">lagen om tjänstepensionsföretag </w:t>
      </w:r>
      <w:r>
        <w:t>besluta om undantag från kraven på rap</w:t>
      </w:r>
      <w:r>
        <w:softHyphen/>
        <w:t>portering av riskkoncentrationer och transaktioner inom en grupp (sam</w:t>
      </w:r>
      <w:r>
        <w:softHyphen/>
        <w:t xml:space="preserve">ma prop. s. 593 och 596). Ett sådant beslut innebär för en grupp som den i </w:t>
      </w:r>
      <w:r w:rsidRPr="003D1AC8">
        <w:t>fi</w:t>
      </w:r>
      <w:r>
        <w:softHyphen/>
      </w:r>
      <w:r w:rsidRPr="003D1AC8">
        <w:t xml:space="preserve">gur </w:t>
      </w:r>
      <w:r>
        <w:t>7</w:t>
      </w:r>
      <w:r w:rsidRPr="00012D02">
        <w:t>.</w:t>
      </w:r>
      <w:r>
        <w:t>5</w:t>
      </w:r>
      <w:r w:rsidRPr="00012D02">
        <w:t xml:space="preserve"> </w:t>
      </w:r>
      <w:r w:rsidRPr="003D1AC8">
        <w:t>att tjänstepensions</w:t>
      </w:r>
      <w:r w:rsidRPr="003D1AC8">
        <w:softHyphen/>
        <w:t>företag A inte behöver rapportera väsentliga risk</w:t>
      </w:r>
      <w:r>
        <w:softHyphen/>
      </w:r>
      <w:r w:rsidRPr="003D1AC8">
        <w:t xml:space="preserve">koncentrationer </w:t>
      </w:r>
      <w:r>
        <w:t>och betydande transaktioner inom gruppen till Finans</w:t>
      </w:r>
      <w:r>
        <w:softHyphen/>
        <w:t xml:space="preserve">inspektionen enligt </w:t>
      </w:r>
      <w:r w:rsidR="00513524">
        <w:t xml:space="preserve">den </w:t>
      </w:r>
      <w:r>
        <w:t>lagen. Tjänste</w:t>
      </w:r>
      <w:r>
        <w:softHyphen/>
        <w:t>pensionsföretag A ska dock fort</w:t>
      </w:r>
      <w:r>
        <w:softHyphen/>
        <w:t>farande rapportera riskkoncentrationer och interna transaktioner som är be</w:t>
      </w:r>
      <w:r>
        <w:softHyphen/>
        <w:t>tydande och av visst slag till Finans</w:t>
      </w:r>
      <w:r>
        <w:softHyphen/>
        <w:t>inspektionen enligt det som gäller en</w:t>
      </w:r>
      <w:r>
        <w:softHyphen/>
        <w:t xml:space="preserve">ligt den särskilda tillsynen över finansiella konglomerat. </w:t>
      </w:r>
    </w:p>
    <w:p w14:paraId="3503EC9E" w14:textId="0F77FAAB" w:rsidR="005C68C8" w:rsidRDefault="005C68C8" w:rsidP="005C68C8">
      <w:pPr>
        <w:pStyle w:val="Brdtextmedindrag"/>
      </w:pPr>
      <w:r>
        <w:t>Samma risk för dubbelrapportering uppkommer om ett tjänstepensions</w:t>
      </w:r>
      <w:r>
        <w:softHyphen/>
        <w:t xml:space="preserve">företag, tjänstepensionsföretag A, är moderföretag </w:t>
      </w:r>
      <w:r w:rsidRPr="003D1AC8">
        <w:t>till ett annat tjänste</w:t>
      </w:r>
      <w:r w:rsidRPr="003D1AC8">
        <w:softHyphen/>
        <w:t>pen</w:t>
      </w:r>
      <w:r w:rsidR="00443B98">
        <w:softHyphen/>
      </w:r>
      <w:r w:rsidRPr="003D1AC8">
        <w:t>sions</w:t>
      </w:r>
      <w:r w:rsidR="00443B98">
        <w:softHyphen/>
      </w:r>
      <w:r w:rsidRPr="003D1AC8">
        <w:t>företag, tjänstepensionsföretag B, samtidigt som det är dotter</w:t>
      </w:r>
      <w:r w:rsidRPr="003D1AC8">
        <w:softHyphen/>
        <w:t xml:space="preserve">företag till ett företag inom bank- och värdepapperssektorn, se figur </w:t>
      </w:r>
      <w:r>
        <w:t>7</w:t>
      </w:r>
      <w:r w:rsidRPr="00012D02">
        <w:t>.</w:t>
      </w:r>
      <w:r>
        <w:t>6</w:t>
      </w:r>
      <w:r w:rsidRPr="003D1AC8">
        <w:t>.</w:t>
      </w:r>
    </w:p>
    <w:p w14:paraId="729935D3" w14:textId="1655FEE6" w:rsidR="005C68C8" w:rsidRDefault="005C68C8" w:rsidP="006C3793">
      <w:pPr>
        <w:pStyle w:val="FigurRubrik"/>
        <w:spacing w:after="120"/>
      </w:pPr>
      <w:r>
        <w:lastRenderedPageBreak/>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.6</w:t>
      </w:r>
      <w:r>
        <w:tab/>
        <w:t>Ett tjänstepensionsföretag som både är moderföretag till ett annat tjänstepensionsföretag och dotterföretag till ett företag inom bank- och värdepapperssektorn</w:t>
      </w:r>
    </w:p>
    <w:p w14:paraId="7AB2C3FA" w14:textId="77777777" w:rsidR="005C68C8" w:rsidRDefault="005C68C8" w:rsidP="005C68C8">
      <w:pPr>
        <w:pStyle w:val="Brdtext"/>
      </w:pPr>
      <w:r>
        <w:rPr>
          <w:noProof/>
        </w:rPr>
        <w:drawing>
          <wp:inline distT="0" distB="0" distL="0" distR="0" wp14:anchorId="3F75CB03" wp14:editId="24FA00C4">
            <wp:extent cx="1850400" cy="1602000"/>
            <wp:effectExtent l="0" t="0" r="0" b="0"/>
            <wp:docPr id="193" name="Bildobjekt 19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1850400" cy="1602000"/>
                    </a:xfrm>
                    <a:prstGeom prst="rect">
                      <a:avLst/>
                    </a:prstGeom>
                    <a:noFill/>
                  </pic:spPr>
                </pic:pic>
              </a:graphicData>
            </a:graphic>
          </wp:inline>
        </w:drawing>
      </w:r>
    </w:p>
    <w:p w14:paraId="3715566A" w14:textId="77777777" w:rsidR="005C68C8" w:rsidRPr="00AD2F6A" w:rsidRDefault="005C68C8" w:rsidP="005C68C8">
      <w:pPr>
        <w:pStyle w:val="Brdtextmedindrag"/>
      </w:pPr>
    </w:p>
    <w:p w14:paraId="63747135" w14:textId="4AE980A5" w:rsidR="005C68C8" w:rsidRDefault="005C68C8" w:rsidP="00FB5CE8">
      <w:pPr>
        <w:pStyle w:val="Brdtext"/>
      </w:pPr>
      <w:r>
        <w:t>Tjänstepensionsföretagen</w:t>
      </w:r>
      <w:r w:rsidRPr="003D1AC8">
        <w:t xml:space="preserve"> i figur </w:t>
      </w:r>
      <w:r>
        <w:t>7</w:t>
      </w:r>
      <w:r w:rsidRPr="00012D02">
        <w:t>.</w:t>
      </w:r>
      <w:r>
        <w:t>6</w:t>
      </w:r>
      <w:r w:rsidRPr="003D1AC8">
        <w:t xml:space="preserve"> </w:t>
      </w:r>
      <w:r>
        <w:t>omfattas</w:t>
      </w:r>
      <w:r w:rsidRPr="003D1AC8">
        <w:t xml:space="preserve"> på samma sätt som </w:t>
      </w:r>
      <w:r>
        <w:t>tjänste</w:t>
      </w:r>
      <w:r>
        <w:softHyphen/>
        <w:t>pensionsföretagen</w:t>
      </w:r>
      <w:r w:rsidRPr="003D1AC8">
        <w:t xml:space="preserve"> i figur </w:t>
      </w:r>
      <w:r>
        <w:t>7</w:t>
      </w:r>
      <w:r w:rsidRPr="00012D02">
        <w:t>.</w:t>
      </w:r>
      <w:r>
        <w:t>5</w:t>
      </w:r>
      <w:r w:rsidRPr="003D1AC8">
        <w:t xml:space="preserve"> av dels grupptillsyn enligt lagen om tjänste</w:t>
      </w:r>
      <w:r>
        <w:softHyphen/>
      </w:r>
      <w:r w:rsidRPr="003D1AC8">
        <w:t>pensions</w:t>
      </w:r>
      <w:r w:rsidRPr="003D1AC8">
        <w:softHyphen/>
        <w:t xml:space="preserve">företag, dels särskild tillsyn över finansiella konglomerat enligt </w:t>
      </w:r>
      <w:proofErr w:type="spellStart"/>
      <w:r w:rsidRPr="003D1AC8">
        <w:t>konglomerat</w:t>
      </w:r>
      <w:r>
        <w:softHyphen/>
      </w:r>
      <w:r w:rsidRPr="003D1AC8">
        <w:t>lagen</w:t>
      </w:r>
      <w:proofErr w:type="spellEnd"/>
      <w:r w:rsidRPr="003D1AC8">
        <w:t xml:space="preserve">. </w:t>
      </w:r>
      <w:r>
        <w:t>För dessa grupper uppkommer en viss skillnad för före</w:t>
      </w:r>
      <w:r w:rsidR="00D62281">
        <w:softHyphen/>
      </w:r>
      <w:r>
        <w:t>taget inom bank- och värde</w:t>
      </w:r>
      <w:r>
        <w:softHyphen/>
        <w:t>papperssektorn. Enligt lagen om tjänste</w:t>
      </w:r>
      <w:r w:rsidR="001D0486">
        <w:softHyphen/>
      </w:r>
      <w:r>
        <w:t>pen</w:t>
      </w:r>
      <w:r w:rsidR="001D0486">
        <w:softHyphen/>
      </w:r>
      <w:r>
        <w:t>sionsföretag kommer tjänste</w:t>
      </w:r>
      <w:r>
        <w:softHyphen/>
        <w:t>pensionsföretag A såväl i gruppen i figur 7.5 som i gruppen i figur 7.6 att vara det yttersta moderföretaget som ska om</w:t>
      </w:r>
      <w:r w:rsidR="00D62281">
        <w:softHyphen/>
      </w:r>
      <w:r>
        <w:t>fattas av grupp</w:t>
      </w:r>
      <w:r>
        <w:softHyphen/>
        <w:t>tillsyn en</w:t>
      </w:r>
      <w:r>
        <w:softHyphen/>
        <w:t>ligt den lagen. Som anges ovan kommer före</w:t>
      </w:r>
      <w:r w:rsidR="001D0486">
        <w:softHyphen/>
      </w:r>
      <w:r>
        <w:t>taget inom bank- och värde</w:t>
      </w:r>
      <w:r>
        <w:softHyphen/>
        <w:t>papperssektorn i figur 7.5 att omfattas av full</w:t>
      </w:r>
      <w:r w:rsidR="001D0486">
        <w:softHyphen/>
      </w:r>
      <w:r>
        <w:t>ständig grupptillsyn och krav på rapportering och tillsyn av väsentliga risk</w:t>
      </w:r>
      <w:r w:rsidR="001D0486">
        <w:softHyphen/>
      </w:r>
      <w:r>
        <w:t>koncen</w:t>
      </w:r>
      <w:r w:rsidR="00D62281">
        <w:softHyphen/>
      </w:r>
      <w:r>
        <w:t>trationer och be</w:t>
      </w:r>
      <w:r>
        <w:softHyphen/>
        <w:t>tydan</w:t>
      </w:r>
      <w:r w:rsidR="00443B98">
        <w:softHyphen/>
      </w:r>
      <w:r>
        <w:t>de transaktioner inom en grupp enligt lagen om tjänste</w:t>
      </w:r>
      <w:r>
        <w:softHyphen/>
        <w:t>pensions</w:t>
      </w:r>
      <w:r>
        <w:softHyphen/>
        <w:t>företag (16 kap. 2 § 1, 23 och 24 §§). När företaget inom bank- och värde</w:t>
      </w:r>
      <w:r>
        <w:softHyphen/>
        <w:t>pappers</w:t>
      </w:r>
      <w:r w:rsidR="00443B98">
        <w:softHyphen/>
      </w:r>
      <w:r>
        <w:t>sektorn i stället, som i figur 7.6, är moder</w:t>
      </w:r>
      <w:r w:rsidR="001D0486">
        <w:softHyphen/>
      </w:r>
      <w:r>
        <w:t>företag till ett tjänste</w:t>
      </w:r>
      <w:r>
        <w:softHyphen/>
        <w:t>pensions</w:t>
      </w:r>
      <w:r>
        <w:softHyphen/>
        <w:t>företag kommer det inte att omfattas av full</w:t>
      </w:r>
      <w:r w:rsidR="001D0486">
        <w:softHyphen/>
      </w:r>
      <w:r>
        <w:t>ständig grupp</w:t>
      </w:r>
      <w:r>
        <w:softHyphen/>
        <w:t>tillsyn en</w:t>
      </w:r>
      <w:r>
        <w:softHyphen/>
        <w:t>ligt den lagen och därmed inte heller av några krav på rapportering och tillsyn av väsentliga risk</w:t>
      </w:r>
      <w:r>
        <w:softHyphen/>
        <w:t>kon</w:t>
      </w:r>
      <w:r>
        <w:softHyphen/>
        <w:t>cen</w:t>
      </w:r>
      <w:r>
        <w:softHyphen/>
        <w:t>trationer och betydan</w:t>
      </w:r>
      <w:r w:rsidR="001D0486">
        <w:softHyphen/>
      </w:r>
      <w:r>
        <w:t>de transaktioner inom en grupp enligt lagen. Det kan dock vara så att före</w:t>
      </w:r>
      <w:r w:rsidR="001D0486">
        <w:softHyphen/>
      </w:r>
      <w:r>
        <w:t>taget inom bank- och värde</w:t>
      </w:r>
      <w:r>
        <w:softHyphen/>
        <w:t>pappers</w:t>
      </w:r>
      <w:r>
        <w:softHyphen/>
        <w:t xml:space="preserve">sektorn i en sådan grupp som i figur 7.6 anses vara ett företag som skulle vara ett </w:t>
      </w:r>
      <w:proofErr w:type="spellStart"/>
      <w:r>
        <w:t>försäkringsholding</w:t>
      </w:r>
      <w:r>
        <w:softHyphen/>
        <w:t>företag</w:t>
      </w:r>
      <w:proofErr w:type="spellEnd"/>
      <w:r>
        <w:t xml:space="preserve"> med blandad verksamhet om tjän</w:t>
      </w:r>
      <w:r w:rsidR="00443B98">
        <w:softHyphen/>
      </w:r>
      <w:r>
        <w:t>ste</w:t>
      </w:r>
      <w:r>
        <w:softHyphen/>
        <w:t>pensions</w:t>
      </w:r>
      <w:r>
        <w:softHyphen/>
        <w:t>företaget var ett för</w:t>
      </w:r>
      <w:r>
        <w:softHyphen/>
        <w:t>säkrings</w:t>
      </w:r>
      <w:r>
        <w:softHyphen/>
        <w:t>företag. Detta leder till att det företaget om</w:t>
      </w:r>
      <w:r>
        <w:softHyphen/>
        <w:t>fattas av begränsad grupp</w:t>
      </w:r>
      <w:r>
        <w:softHyphen/>
        <w:t>tillsyn med krav på god kontroll över och rappor</w:t>
      </w:r>
      <w:r>
        <w:softHyphen/>
        <w:t>tering av trans</w:t>
      </w:r>
      <w:r>
        <w:softHyphen/>
        <w:t>aktioner inom grupper med vissa typer av moderföretag (16 kap. 3 § 2, 27 och 28 §§ LTF).</w:t>
      </w:r>
      <w:r w:rsidRPr="003D1AC8">
        <w:t xml:space="preserve"> </w:t>
      </w:r>
    </w:p>
    <w:p w14:paraId="0527F252" w14:textId="5B322BEA" w:rsidR="005C68C8" w:rsidRDefault="005C68C8" w:rsidP="005C68C8">
      <w:pPr>
        <w:pStyle w:val="Brdtextmedindrag"/>
      </w:pPr>
      <w:r>
        <w:t>Företaget inom bank- och värdepapperssektorn i figur 7.6 kommer, på mot</w:t>
      </w:r>
      <w:r>
        <w:softHyphen/>
        <w:t>svarande sätt som i figur 7.5, att omfattas av särskild tillsyn över finan</w:t>
      </w:r>
      <w:r>
        <w:softHyphen/>
        <w:t xml:space="preserve">siella konglomerat. </w:t>
      </w:r>
      <w:r w:rsidRPr="003D1AC8">
        <w:t xml:space="preserve">För gruppen i figur </w:t>
      </w:r>
      <w:r>
        <w:t>7</w:t>
      </w:r>
      <w:r w:rsidRPr="00012D02">
        <w:t>.</w:t>
      </w:r>
      <w:r>
        <w:t>6</w:t>
      </w:r>
      <w:r w:rsidRPr="00012D02">
        <w:t xml:space="preserve"> </w:t>
      </w:r>
      <w:r w:rsidRPr="003D1AC8">
        <w:t>är det företaget inom bank- och värde</w:t>
      </w:r>
      <w:r>
        <w:softHyphen/>
      </w:r>
      <w:r w:rsidRPr="003D1AC8">
        <w:t>pappers</w:t>
      </w:r>
      <w:r>
        <w:softHyphen/>
      </w:r>
      <w:r w:rsidRPr="003D1AC8">
        <w:t>sektorn som är det reglerade företaget i toppen av det finans</w:t>
      </w:r>
      <w:r w:rsidR="00443B98">
        <w:softHyphen/>
      </w:r>
      <w:r w:rsidRPr="003D1AC8">
        <w:t>iella konglo</w:t>
      </w:r>
      <w:r>
        <w:softHyphen/>
      </w:r>
      <w:r w:rsidRPr="003D1AC8">
        <w:t>meratet. Det är där</w:t>
      </w:r>
      <w:r>
        <w:t>för</w:t>
      </w:r>
      <w:r w:rsidRPr="003D1AC8">
        <w:t xml:space="preserve"> det företaget som ska rappor</w:t>
      </w:r>
      <w:r>
        <w:softHyphen/>
      </w:r>
      <w:r w:rsidRPr="003D1AC8">
        <w:t>tera risk</w:t>
      </w:r>
      <w:r>
        <w:softHyphen/>
      </w:r>
      <w:r w:rsidRPr="003D1AC8">
        <w:t>koncentrationer och interna transaktioner till Finans</w:t>
      </w:r>
      <w:r>
        <w:softHyphen/>
      </w:r>
      <w:r w:rsidRPr="003D1AC8">
        <w:t>inspektionen enligt den särskilda till</w:t>
      </w:r>
      <w:r>
        <w:softHyphen/>
      </w:r>
      <w:r w:rsidRPr="003D1AC8">
        <w:t xml:space="preserve">synen över finansiella konglomerat (5 kap. 12 § </w:t>
      </w:r>
      <w:r>
        <w:t>KL</w:t>
      </w:r>
      <w:r w:rsidRPr="003D1AC8">
        <w:t xml:space="preserve">). </w:t>
      </w:r>
    </w:p>
    <w:p w14:paraId="6887F520" w14:textId="77777777" w:rsidR="005C68C8" w:rsidRPr="003D1AC8" w:rsidRDefault="005C68C8" w:rsidP="005C68C8">
      <w:pPr>
        <w:pStyle w:val="Brdtextmedindrag"/>
      </w:pPr>
      <w:r w:rsidRPr="003D1AC8">
        <w:t xml:space="preserve">På motsvarande sätt som för gruppen i figur </w:t>
      </w:r>
      <w:r>
        <w:t>7</w:t>
      </w:r>
      <w:r w:rsidRPr="00012D02">
        <w:t>.</w:t>
      </w:r>
      <w:r>
        <w:t>5</w:t>
      </w:r>
      <w:r w:rsidRPr="00012D02">
        <w:t xml:space="preserve">, </w:t>
      </w:r>
      <w:r w:rsidRPr="003D1AC8">
        <w:t>får Finansinspektionen be</w:t>
      </w:r>
      <w:r>
        <w:softHyphen/>
      </w:r>
      <w:r w:rsidRPr="003D1AC8">
        <w:t>sluta att tjänste</w:t>
      </w:r>
      <w:r w:rsidRPr="003D1AC8">
        <w:softHyphen/>
        <w:t xml:space="preserve">pensionsföretag A i figur </w:t>
      </w:r>
      <w:r>
        <w:t>7</w:t>
      </w:r>
      <w:r w:rsidRPr="00012D02">
        <w:t>.</w:t>
      </w:r>
      <w:r>
        <w:t>6</w:t>
      </w:r>
      <w:r w:rsidRPr="00012D02">
        <w:t xml:space="preserve"> </w:t>
      </w:r>
      <w:r w:rsidRPr="003D1AC8">
        <w:t>inte ska behöva rapportera risk</w:t>
      </w:r>
      <w:r>
        <w:softHyphen/>
      </w:r>
      <w:r w:rsidRPr="003D1AC8">
        <w:t xml:space="preserve">koncentrationer och transaktioner inom gruppen till inspektionen. Detta eftersom </w:t>
      </w:r>
      <w:r w:rsidRPr="003D1AC8" w:rsidDel="00FE3E74">
        <w:t xml:space="preserve">dessa </w:t>
      </w:r>
      <w:r w:rsidRPr="003D1AC8">
        <w:t xml:space="preserve">riskkoncentrationer och transaktioner inom gruppen redan ska rapporteras till Finansinspektionen enligt den särskilda tillsynen </w:t>
      </w:r>
      <w:r w:rsidRPr="003D1AC8">
        <w:lastRenderedPageBreak/>
        <w:t>över finansiella konglomerat, om än att detta ska göras av ett annat företag, före</w:t>
      </w:r>
      <w:r>
        <w:softHyphen/>
      </w:r>
      <w:r w:rsidRPr="003D1AC8">
        <w:t>taget inom bank- och värdepappers</w:t>
      </w:r>
      <w:r w:rsidRPr="003D1AC8">
        <w:softHyphen/>
        <w:t>sektorn</w:t>
      </w:r>
      <w:r>
        <w:t xml:space="preserve">. </w:t>
      </w:r>
    </w:p>
    <w:p w14:paraId="42D3B573" w14:textId="4E23F88D" w:rsidR="005C68C8" w:rsidRPr="003D1AC8" w:rsidRDefault="005C68C8" w:rsidP="007272B4">
      <w:pPr>
        <w:pStyle w:val="Brdtextmedindrag"/>
      </w:pPr>
      <w:r w:rsidRPr="003D1AC8">
        <w:t>Vissa grupper ska omfattas av grupptillsyn enligt lagen om tjänste</w:t>
      </w:r>
      <w:r>
        <w:softHyphen/>
      </w:r>
      <w:r w:rsidRPr="003D1AC8">
        <w:t>pen</w:t>
      </w:r>
      <w:r>
        <w:softHyphen/>
      </w:r>
      <w:r w:rsidRPr="003D1AC8">
        <w:t>sionsföretag även om det bara finns ett tjänste</w:t>
      </w:r>
      <w:r w:rsidRPr="003D1AC8">
        <w:softHyphen/>
        <w:t>pensionsföretag i grup</w:t>
      </w:r>
      <w:r>
        <w:softHyphen/>
      </w:r>
      <w:r w:rsidRPr="003D1AC8">
        <w:t xml:space="preserve">pen. Så är </w:t>
      </w:r>
      <w:proofErr w:type="gramStart"/>
      <w:r w:rsidR="009C6DE1">
        <w:t>t.ex.</w:t>
      </w:r>
      <w:proofErr w:type="gramEnd"/>
      <w:r w:rsidRPr="003D1AC8">
        <w:t xml:space="preserve"> fallet om ett tjänstepensions</w:t>
      </w:r>
      <w:r w:rsidRPr="003D1AC8">
        <w:softHyphen/>
        <w:t>företag är dotterföretag till ett blan</w:t>
      </w:r>
      <w:r>
        <w:softHyphen/>
      </w:r>
      <w:r w:rsidRPr="003D1AC8">
        <w:t xml:space="preserve">dat finansiellt </w:t>
      </w:r>
      <w:proofErr w:type="spellStart"/>
      <w:r w:rsidRPr="003D1AC8">
        <w:t>holdingföretag</w:t>
      </w:r>
      <w:proofErr w:type="spellEnd"/>
      <w:r w:rsidRPr="003D1AC8">
        <w:t xml:space="preserve">, se figur </w:t>
      </w:r>
      <w:r>
        <w:t>7</w:t>
      </w:r>
      <w:r w:rsidRPr="00012D02">
        <w:t>.</w:t>
      </w:r>
      <w:r>
        <w:t>7</w:t>
      </w:r>
      <w:r w:rsidRPr="003D1AC8">
        <w:t xml:space="preserve">. </w:t>
      </w:r>
    </w:p>
    <w:p w14:paraId="4EE4DB09" w14:textId="044C69B1"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.7</w:t>
      </w:r>
      <w:r>
        <w:tab/>
        <w:t xml:space="preserve">Ett blandat finansiellt </w:t>
      </w:r>
      <w:proofErr w:type="spellStart"/>
      <w:r>
        <w:t>holdingföretag</w:t>
      </w:r>
      <w:proofErr w:type="spellEnd"/>
      <w:r>
        <w:t xml:space="preserve"> som är moderföretag till ett tjänstepensionsföretag och ett företag inom bank- och värdepapperssektorn</w:t>
      </w:r>
    </w:p>
    <w:p w14:paraId="3CB3D571" w14:textId="77777777" w:rsidR="005C68C8" w:rsidRDefault="005C68C8" w:rsidP="005C68C8">
      <w:pPr>
        <w:pStyle w:val="Brdtext"/>
      </w:pPr>
      <w:r>
        <w:rPr>
          <w:noProof/>
        </w:rPr>
        <w:drawing>
          <wp:inline distT="0" distB="0" distL="0" distR="0" wp14:anchorId="25FC2E67" wp14:editId="568CFF08">
            <wp:extent cx="3726000" cy="1602000"/>
            <wp:effectExtent l="0" t="0" r="8255" b="0"/>
            <wp:docPr id="194" name="Bildobjekt 19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78">
                      <a:extLst>
                        <a:ext uri="{28A0092B-C50C-407E-A947-70E740481C1C}">
                          <a14:useLocalDpi xmlns:a14="http://schemas.microsoft.com/office/drawing/2010/main" val="0"/>
                        </a:ext>
                      </a:extLst>
                    </a:blip>
                    <a:srcRect/>
                    <a:stretch>
                      <a:fillRect/>
                    </a:stretch>
                  </pic:blipFill>
                  <pic:spPr bwMode="auto">
                    <a:xfrm>
                      <a:off x="0" y="0"/>
                      <a:ext cx="3726000" cy="1602000"/>
                    </a:xfrm>
                    <a:prstGeom prst="rect">
                      <a:avLst/>
                    </a:prstGeom>
                    <a:noFill/>
                  </pic:spPr>
                </pic:pic>
              </a:graphicData>
            </a:graphic>
          </wp:inline>
        </w:drawing>
      </w:r>
    </w:p>
    <w:p w14:paraId="5A101C7A" w14:textId="77777777" w:rsidR="005C68C8" w:rsidRDefault="005C68C8" w:rsidP="005C68C8">
      <w:pPr>
        <w:pStyle w:val="Brdtext"/>
      </w:pPr>
    </w:p>
    <w:p w14:paraId="372158A6" w14:textId="27F1C91F" w:rsidR="005C68C8" w:rsidRDefault="005C68C8" w:rsidP="005C68C8">
      <w:pPr>
        <w:pStyle w:val="Brdtext"/>
      </w:pPr>
      <w:r>
        <w:t>Grupptillsyn ska då utövas över tjänstepensionsföretaget vars moder</w:t>
      </w:r>
      <w:r>
        <w:softHyphen/>
        <w:t>före</w:t>
      </w:r>
      <w:r>
        <w:softHyphen/>
        <w:t xml:space="preserve">tag är ett blandat finansiellt </w:t>
      </w:r>
      <w:proofErr w:type="spellStart"/>
      <w:r>
        <w:t>holdingföretag</w:t>
      </w:r>
      <w:proofErr w:type="spellEnd"/>
      <w:r>
        <w:t xml:space="preserve"> (16 kap. 2 § 3 c LTF). Denna grupptillsyn omfattar krav på rapportering av risk</w:t>
      </w:r>
      <w:r>
        <w:softHyphen/>
        <w:t>koncentrationer och tran</w:t>
      </w:r>
      <w:r w:rsidR="00A9293A">
        <w:softHyphen/>
      </w:r>
      <w:r>
        <w:t>saktioner inom gruppen (16 kap. 23 § LTF).</w:t>
      </w:r>
    </w:p>
    <w:p w14:paraId="1552BA77" w14:textId="05BD3E69" w:rsidR="005C68C8" w:rsidRDefault="005C68C8" w:rsidP="005C68C8">
      <w:pPr>
        <w:pStyle w:val="Brdtextmedindrag"/>
      </w:pPr>
      <w:r>
        <w:t xml:space="preserve">Ett blandat finansiellt </w:t>
      </w:r>
      <w:proofErr w:type="spellStart"/>
      <w:r>
        <w:t>holdingföretag</w:t>
      </w:r>
      <w:proofErr w:type="spellEnd"/>
      <w:r>
        <w:t xml:space="preserve"> är ett moderföretag som inte är ett regle</w:t>
      </w:r>
      <w:r>
        <w:softHyphen/>
        <w:t>rat företag och som tillsammans med sina dotterföretag, varav minst ett är ett reglerat företag med huvudkontor inom EES, och andra företag ut</w:t>
      </w:r>
      <w:r>
        <w:softHyphen/>
        <w:t xml:space="preserve">gör ett </w:t>
      </w:r>
      <w:r w:rsidRPr="003D1AC8">
        <w:t xml:space="preserve">finansiellt konglomerat (1 kap. 3 § 4 </w:t>
      </w:r>
      <w:r>
        <w:t>KL</w:t>
      </w:r>
      <w:r w:rsidRPr="003D1AC8">
        <w:t>). Som an</w:t>
      </w:r>
      <w:r>
        <w:softHyphen/>
      </w:r>
      <w:r w:rsidRPr="003D1AC8">
        <w:t xml:space="preserve">ges ovan </w:t>
      </w:r>
      <w:r>
        <w:t xml:space="preserve">är ett </w:t>
      </w:r>
      <w:r w:rsidRPr="003D1AC8">
        <w:t xml:space="preserve">tjänstepensionsföretag </w:t>
      </w:r>
      <w:r>
        <w:t xml:space="preserve">att </w:t>
      </w:r>
      <w:r w:rsidRPr="003D1AC8">
        <w:t xml:space="preserve">anse </w:t>
      </w:r>
      <w:r>
        <w:t xml:space="preserve">som </w:t>
      </w:r>
      <w:r w:rsidRPr="003D1AC8">
        <w:t xml:space="preserve">ett reglerat företag </w:t>
      </w:r>
      <w:r>
        <w:t xml:space="preserve">som </w:t>
      </w:r>
      <w:r w:rsidRPr="003D1AC8">
        <w:t>till</w:t>
      </w:r>
      <w:r>
        <w:softHyphen/>
      </w:r>
      <w:r w:rsidRPr="003D1AC8">
        <w:t>hör</w:t>
      </w:r>
      <w:r>
        <w:t xml:space="preserve"> </w:t>
      </w:r>
      <w:r w:rsidRPr="003D1AC8">
        <w:t>försäk</w:t>
      </w:r>
      <w:r>
        <w:softHyphen/>
      </w:r>
      <w:r w:rsidRPr="003D1AC8">
        <w:t>ringssektorn (prop. 2018/19:158 s. 619</w:t>
      </w:r>
      <w:r>
        <w:t xml:space="preserve"> och</w:t>
      </w:r>
      <w:r w:rsidRPr="003D1AC8">
        <w:t xml:space="preserve"> 622–624). För att före</w:t>
      </w:r>
      <w:r>
        <w:softHyphen/>
      </w:r>
      <w:r w:rsidRPr="003D1AC8">
        <w:t xml:space="preserve">taget i toppen av gruppen i figur </w:t>
      </w:r>
      <w:r>
        <w:t>7</w:t>
      </w:r>
      <w:r w:rsidRPr="00012D02">
        <w:t>.</w:t>
      </w:r>
      <w:r>
        <w:t>7</w:t>
      </w:r>
      <w:r w:rsidRPr="003D1AC8">
        <w:t xml:space="preserve"> ska kunna anses vara ett blandat finan</w:t>
      </w:r>
      <w:r>
        <w:softHyphen/>
      </w:r>
      <w:r w:rsidRPr="003D1AC8">
        <w:t xml:space="preserve">siellt </w:t>
      </w:r>
      <w:proofErr w:type="spellStart"/>
      <w:r w:rsidRPr="003D1AC8">
        <w:t>holdingföretag</w:t>
      </w:r>
      <w:proofErr w:type="spellEnd"/>
      <w:r w:rsidRPr="003D1AC8">
        <w:t xml:space="preserve"> krävs dock att det</w:t>
      </w:r>
      <w:r>
        <w:t xml:space="preserve"> förutom tjänste</w:t>
      </w:r>
      <w:r>
        <w:softHyphen/>
        <w:t>pensions</w:t>
      </w:r>
      <w:r>
        <w:softHyphen/>
        <w:t xml:space="preserve">företaget </w:t>
      </w:r>
      <w:r w:rsidRPr="003D1AC8">
        <w:t>också finns ett företag inom bank- och värde</w:t>
      </w:r>
      <w:r>
        <w:softHyphen/>
      </w:r>
      <w:r w:rsidRPr="003D1AC8">
        <w:t>pappers</w:t>
      </w:r>
      <w:r>
        <w:softHyphen/>
      </w:r>
      <w:r w:rsidRPr="003D1AC8">
        <w:t xml:space="preserve">sektorn </w:t>
      </w:r>
      <w:r>
        <w:t>i grup</w:t>
      </w:r>
      <w:r>
        <w:softHyphen/>
        <w:t xml:space="preserve">pen </w:t>
      </w:r>
      <w:r w:rsidRPr="003D1AC8">
        <w:t>(se defini</w:t>
      </w:r>
      <w:r w:rsidR="009C6DE1">
        <w:softHyphen/>
      </w:r>
      <w:r w:rsidRPr="003D1AC8">
        <w:t xml:space="preserve">tionen av finansiellt konglomerat i 2 kap. 1 § </w:t>
      </w:r>
      <w:r>
        <w:t>KL</w:t>
      </w:r>
      <w:r w:rsidRPr="003D1AC8">
        <w:t xml:space="preserve">). En grupp som den i figur </w:t>
      </w:r>
      <w:r>
        <w:t>7</w:t>
      </w:r>
      <w:r w:rsidRPr="00012D02">
        <w:t>.</w:t>
      </w:r>
      <w:r>
        <w:t>7</w:t>
      </w:r>
      <w:r w:rsidRPr="00012D02">
        <w:t xml:space="preserve"> </w:t>
      </w:r>
      <w:r>
        <w:t>utgör därmed ett finansiellt konglomerat</w:t>
      </w:r>
      <w:r w:rsidDel="00F05A1D">
        <w:t xml:space="preserve"> </w:t>
      </w:r>
      <w:r>
        <w:t>som ska omfattas av särskild till</w:t>
      </w:r>
      <w:r>
        <w:softHyphen/>
        <w:t>syn över finansiella konglo</w:t>
      </w:r>
      <w:r>
        <w:softHyphen/>
        <w:t>merat. Denna särskilda tillsyn</w:t>
      </w:r>
      <w:r w:rsidDel="00F05A1D">
        <w:t xml:space="preserve"> </w:t>
      </w:r>
      <w:r>
        <w:t>inne</w:t>
      </w:r>
      <w:r w:rsidR="009C6DE1">
        <w:softHyphen/>
      </w:r>
      <w:r>
        <w:t>fattar krav på rapportering av risk</w:t>
      </w:r>
      <w:r>
        <w:softHyphen/>
        <w:t>koncentrationer och interna transak</w:t>
      </w:r>
      <w:r>
        <w:softHyphen/>
        <w:t>tioner (5 kap. 11 § KL). Som utgångspunkt ska rapporteringen skötas av det blan</w:t>
      </w:r>
      <w:r w:rsidR="009C6DE1">
        <w:softHyphen/>
      </w:r>
      <w:r>
        <w:t xml:space="preserve">dade finansiella </w:t>
      </w:r>
      <w:proofErr w:type="spellStart"/>
      <w:r>
        <w:t>holdingföretaget</w:t>
      </w:r>
      <w:proofErr w:type="spellEnd"/>
      <w:r>
        <w:t xml:space="preserve"> (5 kap. 12 § KL). </w:t>
      </w:r>
    </w:p>
    <w:p w14:paraId="21C818C3" w14:textId="07402E8D" w:rsidR="005C68C8" w:rsidRPr="003D1AC8" w:rsidRDefault="005C68C8" w:rsidP="005C68C8">
      <w:pPr>
        <w:pStyle w:val="Brdtextmedindrag"/>
      </w:pPr>
      <w:r>
        <w:t xml:space="preserve">Gruppen i </w:t>
      </w:r>
      <w:r w:rsidRPr="003D1AC8">
        <w:t xml:space="preserve">figur </w:t>
      </w:r>
      <w:r>
        <w:t>7</w:t>
      </w:r>
      <w:r w:rsidRPr="00012D02">
        <w:t>.</w:t>
      </w:r>
      <w:r>
        <w:t>7</w:t>
      </w:r>
      <w:r w:rsidRPr="00012D02">
        <w:t xml:space="preserve"> </w:t>
      </w:r>
      <w:r w:rsidRPr="003D1AC8">
        <w:t xml:space="preserve">kommer därmed, på samma sätt som grupperna i figurerna </w:t>
      </w:r>
      <w:r>
        <w:t>7</w:t>
      </w:r>
      <w:r w:rsidRPr="00012D02">
        <w:t>.</w:t>
      </w:r>
      <w:r>
        <w:t>5</w:t>
      </w:r>
      <w:r w:rsidRPr="00012D02">
        <w:t xml:space="preserve"> </w:t>
      </w:r>
      <w:r w:rsidRPr="003D1AC8">
        <w:t xml:space="preserve">och </w:t>
      </w:r>
      <w:r>
        <w:t>7</w:t>
      </w:r>
      <w:r w:rsidRPr="00012D02">
        <w:t>.</w:t>
      </w:r>
      <w:r>
        <w:t>6</w:t>
      </w:r>
      <w:r w:rsidRPr="00012D02">
        <w:t xml:space="preserve">, </w:t>
      </w:r>
      <w:r w:rsidRPr="003D1AC8">
        <w:t>att omfattas av krav på rapportering av riskkoncen</w:t>
      </w:r>
      <w:r>
        <w:softHyphen/>
      </w:r>
      <w:r w:rsidRPr="003D1AC8">
        <w:t>trationer och transaktioner inom gruppen dels enligt lagen om tjänste</w:t>
      </w:r>
      <w:r>
        <w:softHyphen/>
      </w:r>
      <w:r w:rsidRPr="003D1AC8">
        <w:t>pen</w:t>
      </w:r>
      <w:r w:rsidR="009C6DE1">
        <w:softHyphen/>
      </w:r>
      <w:r w:rsidRPr="003D1AC8">
        <w:t xml:space="preserve">sionsföretag, dels enligt </w:t>
      </w:r>
      <w:proofErr w:type="spellStart"/>
      <w:r w:rsidRPr="003D1AC8">
        <w:t>konglomeratlagen</w:t>
      </w:r>
      <w:proofErr w:type="spellEnd"/>
      <w:r w:rsidRPr="003D1AC8">
        <w:t>. Även om det för grup</w:t>
      </w:r>
      <w:r>
        <w:softHyphen/>
      </w:r>
      <w:r w:rsidRPr="003D1AC8">
        <w:t xml:space="preserve">pen i figur </w:t>
      </w:r>
      <w:r>
        <w:t>7</w:t>
      </w:r>
      <w:r w:rsidRPr="00012D02">
        <w:t>.</w:t>
      </w:r>
      <w:r>
        <w:t>7</w:t>
      </w:r>
      <w:r w:rsidRPr="003D1AC8">
        <w:t>,</w:t>
      </w:r>
      <w:r w:rsidRPr="00012D02">
        <w:t xml:space="preserve"> </w:t>
      </w:r>
      <w:r w:rsidRPr="003D1AC8">
        <w:t xml:space="preserve">på samma sätt som för gruppen i figur </w:t>
      </w:r>
      <w:r>
        <w:t>7</w:t>
      </w:r>
      <w:r w:rsidRPr="00012D02">
        <w:t>.</w:t>
      </w:r>
      <w:r>
        <w:t>6</w:t>
      </w:r>
      <w:r w:rsidRPr="003D1AC8">
        <w:t>, inte är sam</w:t>
      </w:r>
      <w:r>
        <w:softHyphen/>
      </w:r>
      <w:r w:rsidRPr="003D1AC8">
        <w:t xml:space="preserve">ma företag som ska sköta rapporteringen enligt de olika regelverken </w:t>
      </w:r>
      <w:r>
        <w:t>torde</w:t>
      </w:r>
      <w:r w:rsidRPr="003D1AC8">
        <w:t xml:space="preserve"> det finnas en risk </w:t>
      </w:r>
      <w:r w:rsidRPr="003D1AC8" w:rsidDel="00F05A1D">
        <w:t xml:space="preserve">för </w:t>
      </w:r>
      <w:r w:rsidRPr="003D1AC8">
        <w:t>att samma uppgifter rapporteras mer än en gång till Finans</w:t>
      </w:r>
      <w:r>
        <w:softHyphen/>
      </w:r>
      <w:r w:rsidRPr="003D1AC8">
        <w:t>inspektionen. För att undvika detta får Finans</w:t>
      </w:r>
      <w:r w:rsidRPr="003D1AC8">
        <w:softHyphen/>
        <w:t>inspektionen</w:t>
      </w:r>
      <w:r w:rsidRPr="003D1AC8" w:rsidDel="000D0E21">
        <w:t xml:space="preserve"> be</w:t>
      </w:r>
      <w:r>
        <w:softHyphen/>
      </w:r>
      <w:r w:rsidRPr="003D1AC8" w:rsidDel="000D0E21">
        <w:t xml:space="preserve">sluta att </w:t>
      </w:r>
      <w:r w:rsidRPr="003D1AC8">
        <w:t xml:space="preserve">tillsyn över riskkoncentrationer och transaktioner inom en grupp inte ska </w:t>
      </w:r>
      <w:r w:rsidRPr="003D1AC8">
        <w:lastRenderedPageBreak/>
        <w:t xml:space="preserve">utövas på nivån för moderföretaget, vilket i figur </w:t>
      </w:r>
      <w:r>
        <w:t>7</w:t>
      </w:r>
      <w:r w:rsidRPr="00012D02">
        <w:t>.</w:t>
      </w:r>
      <w:r>
        <w:t>7</w:t>
      </w:r>
      <w:r w:rsidRPr="00012D02">
        <w:t xml:space="preserve"> </w:t>
      </w:r>
      <w:r w:rsidRPr="003D1AC8">
        <w:t>är det blan</w:t>
      </w:r>
      <w:r>
        <w:softHyphen/>
      </w:r>
      <w:r w:rsidRPr="003D1AC8">
        <w:t xml:space="preserve">dade finansiella </w:t>
      </w:r>
      <w:proofErr w:type="spellStart"/>
      <w:r w:rsidRPr="003D1AC8">
        <w:t>holdingföretaget</w:t>
      </w:r>
      <w:proofErr w:type="spellEnd"/>
      <w:r w:rsidRPr="003D1AC8">
        <w:t xml:space="preserve"> (16 </w:t>
      </w:r>
      <w:r>
        <w:t>kap. 26 § LTF</w:t>
      </w:r>
      <w:r w:rsidRPr="003D1AC8">
        <w:t>). Ett sådant beslut innebär att tjänste</w:t>
      </w:r>
      <w:r>
        <w:softHyphen/>
      </w:r>
      <w:r w:rsidRPr="003D1AC8">
        <w:t>pensions</w:t>
      </w:r>
      <w:r>
        <w:softHyphen/>
      </w:r>
      <w:r w:rsidRPr="003D1AC8">
        <w:t xml:space="preserve">företaget i figur </w:t>
      </w:r>
      <w:r>
        <w:t>7</w:t>
      </w:r>
      <w:r w:rsidRPr="00012D02">
        <w:t>.</w:t>
      </w:r>
      <w:r>
        <w:t>7</w:t>
      </w:r>
      <w:r w:rsidRPr="00012D02">
        <w:t xml:space="preserve"> </w:t>
      </w:r>
      <w:r w:rsidRPr="003D1AC8">
        <w:t>inte behöver rapportera risk</w:t>
      </w:r>
      <w:r>
        <w:softHyphen/>
      </w:r>
      <w:r w:rsidRPr="003D1AC8">
        <w:t>kon</w:t>
      </w:r>
      <w:r w:rsidR="009C6DE1">
        <w:softHyphen/>
      </w:r>
      <w:r w:rsidRPr="003D1AC8">
        <w:t>cen</w:t>
      </w:r>
      <w:r w:rsidR="00A9293A">
        <w:softHyphen/>
      </w:r>
      <w:r w:rsidRPr="003D1AC8">
        <w:t>trationer och transaktioner inom grupp</w:t>
      </w:r>
      <w:r>
        <w:softHyphen/>
        <w:t>en</w:t>
      </w:r>
      <w:r w:rsidRPr="003D1AC8">
        <w:t xml:space="preserve"> enligt den grupp</w:t>
      </w:r>
      <w:r>
        <w:softHyphen/>
      </w:r>
      <w:r w:rsidRPr="003D1AC8">
        <w:t>tillsyn som ska utövas enligt lagen om tjänste</w:t>
      </w:r>
      <w:r>
        <w:softHyphen/>
      </w:r>
      <w:r w:rsidRPr="003D1AC8">
        <w:t>pensions</w:t>
      </w:r>
      <w:r>
        <w:softHyphen/>
      </w:r>
      <w:r w:rsidRPr="003D1AC8">
        <w:t>företag. I stället ska sådana upp</w:t>
      </w:r>
      <w:r w:rsidR="00A9293A">
        <w:softHyphen/>
      </w:r>
      <w:r w:rsidRPr="003D1AC8">
        <w:t>gifter rapporteras av det blandade finan</w:t>
      </w:r>
      <w:r>
        <w:softHyphen/>
      </w:r>
      <w:r w:rsidRPr="003D1AC8">
        <w:t xml:space="preserve">siella </w:t>
      </w:r>
      <w:proofErr w:type="spellStart"/>
      <w:r w:rsidRPr="003D1AC8">
        <w:t>holdingföretaget</w:t>
      </w:r>
      <w:proofErr w:type="spellEnd"/>
      <w:r w:rsidRPr="003D1AC8">
        <w:t xml:space="preserve"> inom den sär</w:t>
      </w:r>
      <w:r>
        <w:softHyphen/>
      </w:r>
      <w:r w:rsidRPr="003D1AC8">
        <w:t>skilda tillsynen över finansiella kon</w:t>
      </w:r>
      <w:r>
        <w:softHyphen/>
      </w:r>
      <w:r w:rsidRPr="003D1AC8">
        <w:t>glomerat.</w:t>
      </w:r>
    </w:p>
    <w:p w14:paraId="146AA6CB" w14:textId="08EA9143" w:rsidR="005C68C8" w:rsidRPr="003D1AC8" w:rsidRDefault="005C68C8" w:rsidP="005C68C8">
      <w:pPr>
        <w:pStyle w:val="Brdtextmedindrag"/>
      </w:pPr>
      <w:r>
        <w:t>Tjänstepensionsföretag kan komma att omfattas av grupptillsyn enligt la</w:t>
      </w:r>
      <w:r>
        <w:softHyphen/>
        <w:t>gen om tjänstepensionsföretag även när tjänste</w:t>
      </w:r>
      <w:r>
        <w:softHyphen/>
        <w:t>pensionsföretaget är dotter</w:t>
      </w:r>
      <w:r>
        <w:softHyphen/>
        <w:t xml:space="preserve">företag till ett </w:t>
      </w:r>
      <w:proofErr w:type="spellStart"/>
      <w:r>
        <w:t>holdingföretag</w:t>
      </w:r>
      <w:proofErr w:type="spellEnd"/>
      <w:r>
        <w:t xml:space="preserve"> som inte är att anse som ett blandat finan</w:t>
      </w:r>
      <w:r>
        <w:softHyphen/>
        <w:t xml:space="preserve">siellt </w:t>
      </w:r>
      <w:proofErr w:type="spellStart"/>
      <w:r w:rsidRPr="003D1AC8">
        <w:t>holdingföretag</w:t>
      </w:r>
      <w:proofErr w:type="spellEnd"/>
      <w:r w:rsidRPr="003D1AC8">
        <w:t xml:space="preserve">. </w:t>
      </w:r>
      <w:r w:rsidRPr="003D1AC8" w:rsidDel="000D0E21">
        <w:t>E</w:t>
      </w:r>
      <w:r w:rsidRPr="003D1AC8">
        <w:t>n sådan situation kan uppkomma om ett före</w:t>
      </w:r>
      <w:r>
        <w:softHyphen/>
      </w:r>
      <w:r w:rsidRPr="003D1AC8">
        <w:t>tag inom bank- och värdepappers</w:t>
      </w:r>
      <w:r w:rsidRPr="003D1AC8">
        <w:softHyphen/>
        <w:t>sektorn är moder</w:t>
      </w:r>
      <w:r w:rsidRPr="003D1AC8">
        <w:softHyphen/>
        <w:t xml:space="preserve">företag till ett </w:t>
      </w:r>
      <w:proofErr w:type="spellStart"/>
      <w:r w:rsidRPr="003D1AC8">
        <w:t>holding</w:t>
      </w:r>
      <w:r>
        <w:softHyphen/>
      </w:r>
      <w:r w:rsidRPr="003D1AC8">
        <w:t>företag</w:t>
      </w:r>
      <w:proofErr w:type="spellEnd"/>
      <w:r w:rsidRPr="003D1AC8">
        <w:t xml:space="preserve"> samtidigt som </w:t>
      </w:r>
      <w:proofErr w:type="spellStart"/>
      <w:r w:rsidRPr="003D1AC8">
        <w:t>holdingföretaget</w:t>
      </w:r>
      <w:proofErr w:type="spellEnd"/>
      <w:r w:rsidRPr="003D1AC8">
        <w:t xml:space="preserve"> är moder</w:t>
      </w:r>
      <w:r w:rsidRPr="003D1AC8">
        <w:softHyphen/>
        <w:t>företag till ett tjänste</w:t>
      </w:r>
      <w:r>
        <w:softHyphen/>
      </w:r>
      <w:r w:rsidRPr="003D1AC8">
        <w:t>pen</w:t>
      </w:r>
      <w:r w:rsidR="009C6DE1">
        <w:softHyphen/>
      </w:r>
      <w:r w:rsidRPr="003D1AC8">
        <w:t>sions</w:t>
      </w:r>
      <w:r w:rsidRPr="003D1AC8">
        <w:softHyphen/>
        <w:t xml:space="preserve">företag, se figur </w:t>
      </w:r>
      <w:r>
        <w:t>7</w:t>
      </w:r>
      <w:r w:rsidRPr="00012D02">
        <w:t>.</w:t>
      </w:r>
      <w:r>
        <w:t>8</w:t>
      </w:r>
      <w:r w:rsidRPr="003D1AC8">
        <w:t xml:space="preserve">. </w:t>
      </w:r>
    </w:p>
    <w:p w14:paraId="5A8D64D4" w14:textId="6DE7ACFE"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.8</w:t>
      </w:r>
      <w:r>
        <w:tab/>
        <w:t xml:space="preserve">Ett företag inom bank- och värdepapperssektorn som är moderföretag till ett </w:t>
      </w:r>
      <w:proofErr w:type="spellStart"/>
      <w:r>
        <w:t>holdingföretag</w:t>
      </w:r>
      <w:proofErr w:type="spellEnd"/>
      <w:r>
        <w:t xml:space="preserve"> som i sin tur är moderföretag till ett tjänstepensionsföretag</w:t>
      </w:r>
    </w:p>
    <w:p w14:paraId="7D6203DC" w14:textId="77777777" w:rsidR="005C68C8" w:rsidRDefault="005C68C8" w:rsidP="005C68C8">
      <w:pPr>
        <w:pStyle w:val="Brdtext"/>
      </w:pPr>
      <w:r>
        <w:rPr>
          <w:noProof/>
        </w:rPr>
        <w:drawing>
          <wp:inline distT="0" distB="0" distL="0" distR="0" wp14:anchorId="7A20B908" wp14:editId="54677405">
            <wp:extent cx="1850400" cy="1602000"/>
            <wp:effectExtent l="0" t="0" r="0" b="0"/>
            <wp:docPr id="195" name="Bildobjekt 19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1850400" cy="1602000"/>
                    </a:xfrm>
                    <a:prstGeom prst="rect">
                      <a:avLst/>
                    </a:prstGeom>
                    <a:noFill/>
                  </pic:spPr>
                </pic:pic>
              </a:graphicData>
            </a:graphic>
          </wp:inline>
        </w:drawing>
      </w:r>
    </w:p>
    <w:p w14:paraId="343B0FE0" w14:textId="77777777" w:rsidR="005C68C8" w:rsidRDefault="005C68C8" w:rsidP="005C68C8">
      <w:pPr>
        <w:pStyle w:val="FigurFotnot"/>
      </w:pPr>
      <w:r>
        <w:t xml:space="preserve">Med </w:t>
      </w:r>
      <w:proofErr w:type="spellStart"/>
      <w:r>
        <w:t>holdingföretag</w:t>
      </w:r>
      <w:proofErr w:type="spellEnd"/>
      <w:r>
        <w:t xml:space="preserve"> avses ett företag som skulle vara ett </w:t>
      </w:r>
      <w:proofErr w:type="spellStart"/>
      <w:r>
        <w:t>försäkringsholdingföretag</w:t>
      </w:r>
      <w:proofErr w:type="spellEnd"/>
      <w:r>
        <w:t xml:space="preserve"> om tjänstepensionsföretaget var ett försäkringsföretag.</w:t>
      </w:r>
    </w:p>
    <w:p w14:paraId="58DCCF14" w14:textId="77777777" w:rsidR="005C68C8" w:rsidRDefault="005C68C8" w:rsidP="005C68C8">
      <w:pPr>
        <w:pStyle w:val="Brdtextmedindrag"/>
      </w:pPr>
    </w:p>
    <w:p w14:paraId="2A010FC7" w14:textId="1693DC26" w:rsidR="005C68C8" w:rsidRPr="00FE1DCF" w:rsidRDefault="005C68C8" w:rsidP="005C68C8">
      <w:pPr>
        <w:pStyle w:val="Brdtext"/>
      </w:pPr>
      <w:r>
        <w:t>Enligt lagen om tjänstepensionsföretag ska full</w:t>
      </w:r>
      <w:r>
        <w:softHyphen/>
        <w:t>ständig grupp</w:t>
      </w:r>
      <w:r>
        <w:softHyphen/>
        <w:t>tillsyn ut</w:t>
      </w:r>
      <w:r>
        <w:softHyphen/>
        <w:t>övas över tjänstepensionsföretag vars moder</w:t>
      </w:r>
      <w:r>
        <w:softHyphen/>
        <w:t xml:space="preserve">företag är ett företag som skulle vara ett </w:t>
      </w:r>
      <w:proofErr w:type="spellStart"/>
      <w:r>
        <w:t>försäkringsholdingföretag</w:t>
      </w:r>
      <w:proofErr w:type="spellEnd"/>
      <w:r>
        <w:t xml:space="preserve"> om tjänste</w:t>
      </w:r>
      <w:r>
        <w:softHyphen/>
        <w:t>pensionsföretaget var ett för</w:t>
      </w:r>
      <w:r w:rsidR="009C6DE1">
        <w:softHyphen/>
      </w:r>
      <w:r>
        <w:t xml:space="preserve">säkringsföretag (16 kap. 2 § 3 b). </w:t>
      </w:r>
      <w:r w:rsidRPr="00FE1DCF">
        <w:t>Grupptillsyn ska därmed ut</w:t>
      </w:r>
      <w:r>
        <w:softHyphen/>
      </w:r>
      <w:r w:rsidRPr="00FE1DCF">
        <w:t>övas över tjänste</w:t>
      </w:r>
      <w:r w:rsidRPr="00FE1DCF">
        <w:softHyphen/>
        <w:t>pensions</w:t>
      </w:r>
      <w:r w:rsidRPr="00FE1DCF">
        <w:softHyphen/>
        <w:t xml:space="preserve">företaget i figur </w:t>
      </w:r>
      <w:r>
        <w:t>7</w:t>
      </w:r>
      <w:r w:rsidRPr="00012D02">
        <w:t>.</w:t>
      </w:r>
      <w:r>
        <w:t>8</w:t>
      </w:r>
      <w:r w:rsidRPr="00012D02">
        <w:t xml:space="preserve"> </w:t>
      </w:r>
      <w:r w:rsidRPr="00FE1DCF">
        <w:t xml:space="preserve">om </w:t>
      </w:r>
      <w:proofErr w:type="spellStart"/>
      <w:r w:rsidRPr="00FE1DCF">
        <w:t>holdingföretaget</w:t>
      </w:r>
      <w:proofErr w:type="spellEnd"/>
      <w:r w:rsidRPr="00FE1DCF">
        <w:t xml:space="preserve"> skulle vara ett </w:t>
      </w:r>
      <w:proofErr w:type="spellStart"/>
      <w:r w:rsidRPr="00FE1DCF">
        <w:t>för</w:t>
      </w:r>
      <w:r w:rsidR="009C6DE1">
        <w:softHyphen/>
      </w:r>
      <w:r w:rsidRPr="00FE1DCF">
        <w:t>säkrings</w:t>
      </w:r>
      <w:r w:rsidRPr="00FE1DCF">
        <w:softHyphen/>
        <w:t>holdingföretag</w:t>
      </w:r>
      <w:proofErr w:type="spellEnd"/>
      <w:r w:rsidRPr="00FE1DCF">
        <w:t xml:space="preserve"> om tjänstepensionsföretaget, i stället för ett tjän</w:t>
      </w:r>
      <w:r w:rsidR="009C6DE1">
        <w:softHyphen/>
      </w:r>
      <w:r w:rsidRPr="00FE1DCF">
        <w:t>ste</w:t>
      </w:r>
      <w:r w:rsidRPr="00FE1DCF">
        <w:softHyphen/>
        <w:t>pensionsföretag, var ett försäkringsföretag. I så fall ska risk</w:t>
      </w:r>
      <w:r w:rsidRPr="00FE1DCF">
        <w:softHyphen/>
        <w:t>koncen</w:t>
      </w:r>
      <w:r w:rsidRPr="00FE1DCF">
        <w:softHyphen/>
        <w:t>trationer och transaktioner inom gruppen ska rapporteras till Finans</w:t>
      </w:r>
      <w:r w:rsidRPr="00FE1DCF">
        <w:softHyphen/>
        <w:t>inspek</w:t>
      </w:r>
      <w:r>
        <w:softHyphen/>
      </w:r>
      <w:r w:rsidRPr="00FE1DCF">
        <w:t xml:space="preserve">tionen (16 kap. 23 § </w:t>
      </w:r>
      <w:r>
        <w:t>LTF</w:t>
      </w:r>
      <w:r w:rsidRPr="00FE1DCF">
        <w:t xml:space="preserve">). </w:t>
      </w:r>
    </w:p>
    <w:p w14:paraId="05C71326" w14:textId="6535830F" w:rsidR="005C68C8" w:rsidRDefault="005C68C8" w:rsidP="005C68C8">
      <w:pPr>
        <w:pStyle w:val="Brdtextmedindrag"/>
      </w:pPr>
      <w:r w:rsidRPr="00FE1DCF">
        <w:t xml:space="preserve">I gruppen i figur </w:t>
      </w:r>
      <w:r>
        <w:t>7</w:t>
      </w:r>
      <w:r w:rsidRPr="00012D02">
        <w:t>.</w:t>
      </w:r>
      <w:r>
        <w:t>8</w:t>
      </w:r>
      <w:r w:rsidRPr="00012D02">
        <w:t xml:space="preserve"> </w:t>
      </w:r>
      <w:r w:rsidRPr="00FE1DCF">
        <w:t>finns det också ett företag inom bank- och värde</w:t>
      </w:r>
      <w:r w:rsidRPr="00FE1DCF">
        <w:softHyphen/>
        <w:t xml:space="preserve">papperssektorn och gruppen </w:t>
      </w:r>
      <w:r>
        <w:t xml:space="preserve">torde </w:t>
      </w:r>
      <w:r w:rsidRPr="00FE1DCF">
        <w:t xml:space="preserve">därmed </w:t>
      </w:r>
      <w:r>
        <w:t xml:space="preserve">kunna </w:t>
      </w:r>
      <w:r w:rsidRPr="00FE1DCF">
        <w:t>utgöra ett finansiellt kon</w:t>
      </w:r>
      <w:r>
        <w:softHyphen/>
      </w:r>
      <w:r w:rsidRPr="00FE1DCF">
        <w:t>glo</w:t>
      </w:r>
      <w:r>
        <w:softHyphen/>
      </w:r>
      <w:r w:rsidRPr="00FE1DCF">
        <w:t xml:space="preserve">merat (2 kap. 1 § </w:t>
      </w:r>
      <w:r>
        <w:t>KL</w:t>
      </w:r>
      <w:r w:rsidRPr="00FE1DCF">
        <w:t>). En skillnad uppkommer dock i för</w:t>
      </w:r>
      <w:r>
        <w:softHyphen/>
      </w:r>
      <w:r w:rsidRPr="00FE1DCF">
        <w:t xml:space="preserve">hållande till gruppen i figur </w:t>
      </w:r>
      <w:r>
        <w:t>7</w:t>
      </w:r>
      <w:r w:rsidRPr="00012D02">
        <w:t>.</w:t>
      </w:r>
      <w:r>
        <w:t>7</w:t>
      </w:r>
      <w:r w:rsidRPr="00FE1DCF">
        <w:t>. I gruppen i</w:t>
      </w:r>
      <w:r>
        <w:t xml:space="preserve"> figur</w:t>
      </w:r>
      <w:r w:rsidRPr="00FE1DCF">
        <w:t xml:space="preserve"> </w:t>
      </w:r>
      <w:r>
        <w:t>7</w:t>
      </w:r>
      <w:r w:rsidRPr="00012D02">
        <w:t>.</w:t>
      </w:r>
      <w:r>
        <w:t>7</w:t>
      </w:r>
      <w:r w:rsidRPr="00012D02">
        <w:t xml:space="preserve"> </w:t>
      </w:r>
      <w:r w:rsidRPr="00FE1DCF">
        <w:t xml:space="preserve">är det </w:t>
      </w:r>
      <w:proofErr w:type="spellStart"/>
      <w:r w:rsidRPr="00FE1DCF">
        <w:t>holding</w:t>
      </w:r>
      <w:r>
        <w:softHyphen/>
      </w:r>
      <w:r w:rsidRPr="00FE1DCF">
        <w:t>företaget</w:t>
      </w:r>
      <w:proofErr w:type="spellEnd"/>
      <w:r w:rsidRPr="00FE1DCF">
        <w:t xml:space="preserve"> som är moder</w:t>
      </w:r>
      <w:r w:rsidR="009C6DE1">
        <w:softHyphen/>
      </w:r>
      <w:r w:rsidRPr="00FE1DCF">
        <w:t>företag och i toppen av det finansiella konglome</w:t>
      </w:r>
      <w:r>
        <w:softHyphen/>
      </w:r>
      <w:r w:rsidRPr="00FE1DCF">
        <w:t xml:space="preserve">ratet. Detta medför att </w:t>
      </w:r>
      <w:proofErr w:type="spellStart"/>
      <w:r w:rsidRPr="00FE1DCF">
        <w:t>holdingföretaget</w:t>
      </w:r>
      <w:proofErr w:type="spellEnd"/>
      <w:r w:rsidRPr="00FE1DCF">
        <w:t xml:space="preserve"> anses vara ett blandat finansiellt </w:t>
      </w:r>
      <w:proofErr w:type="spellStart"/>
      <w:r w:rsidRPr="00FE1DCF">
        <w:t>holding</w:t>
      </w:r>
      <w:r w:rsidRPr="00FE1DCF">
        <w:softHyphen/>
        <w:t>företag</w:t>
      </w:r>
      <w:proofErr w:type="spellEnd"/>
      <w:r w:rsidRPr="00FE1DCF">
        <w:t xml:space="preserve">. </w:t>
      </w:r>
      <w:proofErr w:type="spellStart"/>
      <w:r w:rsidRPr="00FE1DCF">
        <w:t>Holdingföretaget</w:t>
      </w:r>
      <w:proofErr w:type="spellEnd"/>
      <w:r w:rsidRPr="00FE1DCF">
        <w:t xml:space="preserve"> i figur </w:t>
      </w:r>
      <w:r>
        <w:t>7</w:t>
      </w:r>
      <w:r w:rsidRPr="00012D02">
        <w:t>.</w:t>
      </w:r>
      <w:r>
        <w:t>8</w:t>
      </w:r>
      <w:r w:rsidRPr="00012D02">
        <w:t xml:space="preserve"> </w:t>
      </w:r>
      <w:r w:rsidRPr="00FE1DCF">
        <w:t xml:space="preserve">är däremot </w:t>
      </w:r>
      <w:r>
        <w:t>bara</w:t>
      </w:r>
      <w:r w:rsidRPr="00FE1DCF">
        <w:t xml:space="preserve"> moder</w:t>
      </w:r>
      <w:r w:rsidRPr="00FE1DCF">
        <w:softHyphen/>
        <w:t>företag till ett reglerat företag i försäkrings</w:t>
      </w:r>
      <w:r>
        <w:softHyphen/>
      </w:r>
      <w:r w:rsidRPr="00FE1DCF">
        <w:t>sektorn, tjänste</w:t>
      </w:r>
      <w:r>
        <w:softHyphen/>
      </w:r>
      <w:r w:rsidRPr="00FE1DCF">
        <w:t>pensions</w:t>
      </w:r>
      <w:r w:rsidRPr="00FE1DCF">
        <w:softHyphen/>
        <w:t xml:space="preserve">företaget, och </w:t>
      </w:r>
      <w:r>
        <w:t xml:space="preserve">därmed kan detta </w:t>
      </w:r>
      <w:proofErr w:type="spellStart"/>
      <w:r>
        <w:t>holdingföretag</w:t>
      </w:r>
      <w:proofErr w:type="spellEnd"/>
      <w:r>
        <w:t xml:space="preserve"> inte anses vara ett blandat finansiellt </w:t>
      </w:r>
      <w:proofErr w:type="spellStart"/>
      <w:r>
        <w:t>holdingföretag</w:t>
      </w:r>
      <w:proofErr w:type="spellEnd"/>
      <w:r>
        <w:t xml:space="preserve"> </w:t>
      </w:r>
      <w:r>
        <w:lastRenderedPageBreak/>
        <w:t xml:space="preserve">enligt </w:t>
      </w:r>
      <w:proofErr w:type="spellStart"/>
      <w:r>
        <w:t>konglomerat</w:t>
      </w:r>
      <w:r>
        <w:softHyphen/>
        <w:t>lagen</w:t>
      </w:r>
      <w:proofErr w:type="spellEnd"/>
      <w:r>
        <w:t xml:space="preserve"> (1 kap. 3 § 4). I denna grupp är det i stället före</w:t>
      </w:r>
      <w:r w:rsidR="009C6DE1">
        <w:softHyphen/>
      </w:r>
      <w:r>
        <w:t xml:space="preserve">taget </w:t>
      </w:r>
      <w:r w:rsidRPr="00FE1DCF">
        <w:t>inom bank- och värdepapperssektorn som är moder</w:t>
      </w:r>
      <w:r>
        <w:softHyphen/>
      </w:r>
      <w:r w:rsidRPr="00FE1DCF">
        <w:t>företag i ett finan</w:t>
      </w:r>
      <w:r w:rsidR="00A9293A">
        <w:softHyphen/>
      </w:r>
      <w:r w:rsidRPr="00FE1DCF">
        <w:t xml:space="preserve">siellt konglomerat. Likväl </w:t>
      </w:r>
      <w:r>
        <w:t>kan</w:t>
      </w:r>
      <w:r w:rsidRPr="00FE1DCF">
        <w:t xml:space="preserve"> det vara så att gruppen i figur </w:t>
      </w:r>
      <w:r>
        <w:t>7</w:t>
      </w:r>
      <w:r w:rsidRPr="00012D02">
        <w:t>.</w:t>
      </w:r>
      <w:r>
        <w:t>8</w:t>
      </w:r>
      <w:r w:rsidRPr="00012D02">
        <w:t xml:space="preserve"> </w:t>
      </w:r>
      <w:r w:rsidRPr="00FE1DCF">
        <w:t>om</w:t>
      </w:r>
      <w:r>
        <w:softHyphen/>
      </w:r>
      <w:r w:rsidRPr="00FE1DCF">
        <w:t>fattas av särskild tillsyn över finansiella konglomerat. Detta efter</w:t>
      </w:r>
      <w:r>
        <w:softHyphen/>
      </w:r>
      <w:r w:rsidRPr="00FE1DCF">
        <w:t xml:space="preserve">som det i gruppen </w:t>
      </w:r>
      <w:r>
        <w:t>finns reglerade företag inom såväl försäkrings</w:t>
      </w:r>
      <w:r>
        <w:softHyphen/>
        <w:t>sektorn – tjänste</w:t>
      </w:r>
      <w:r>
        <w:softHyphen/>
        <w:t>pensions</w:t>
      </w:r>
      <w:r>
        <w:softHyphen/>
        <w:t>företaget – som bank- och värde</w:t>
      </w:r>
      <w:r>
        <w:softHyphen/>
        <w:t>papperssektorn – det yttersta moder</w:t>
      </w:r>
      <w:r>
        <w:softHyphen/>
        <w:t>företaget. Gruppen omfattas då av krav på rapportering av risk</w:t>
      </w:r>
      <w:r>
        <w:softHyphen/>
        <w:t>kon</w:t>
      </w:r>
      <w:r>
        <w:softHyphen/>
        <w:t>centrationer och interna transaktioner enligt den särskilda till</w:t>
      </w:r>
      <w:r>
        <w:softHyphen/>
        <w:t>synen över finansiella konglomerat (5 kap. 11 § KL). Den</w:t>
      </w:r>
      <w:r>
        <w:softHyphen/>
        <w:t>na rapportering ska skötas av företaget inom bank- och värde</w:t>
      </w:r>
      <w:r>
        <w:softHyphen/>
        <w:t>pappers</w:t>
      </w:r>
      <w:r>
        <w:softHyphen/>
        <w:t xml:space="preserve">sektorn (5 kap. 12 § KL). </w:t>
      </w:r>
    </w:p>
    <w:p w14:paraId="413641B7" w14:textId="0EFF3016" w:rsidR="005C68C8" w:rsidRPr="00FE1DCF" w:rsidRDefault="005C68C8" w:rsidP="005C68C8">
      <w:pPr>
        <w:pStyle w:val="Brdtextmedindrag"/>
      </w:pPr>
      <w:r>
        <w:t>På motsvarande sätt som gäller för gruppen i figur 7.6 kommer företaget inom bank- och värdepapperssektorn i gruppen i figur 7.8 inte att omfattas av bestämmelserna om fullständig grupptillsyn i lagen om tjänste</w:t>
      </w:r>
      <w:r>
        <w:softHyphen/>
        <w:t>pensions</w:t>
      </w:r>
      <w:r>
        <w:softHyphen/>
        <w:t>företag. Trots det finns det även inom denna grupp en risk för dubbel</w:t>
      </w:r>
      <w:r>
        <w:softHyphen/>
        <w:t>rapp</w:t>
      </w:r>
      <w:r w:rsidR="009C6DE1">
        <w:softHyphen/>
      </w:r>
      <w:r>
        <w:t>or</w:t>
      </w:r>
      <w:r>
        <w:softHyphen/>
        <w:t>tering. Detta eftersom både tjänste</w:t>
      </w:r>
      <w:r>
        <w:softHyphen/>
        <w:t xml:space="preserve">pensionsföretaget och </w:t>
      </w:r>
      <w:proofErr w:type="spellStart"/>
      <w:r>
        <w:t>holding</w:t>
      </w:r>
      <w:r>
        <w:softHyphen/>
        <w:t>före</w:t>
      </w:r>
      <w:r w:rsidR="009C6DE1">
        <w:softHyphen/>
      </w:r>
      <w:r>
        <w:t>taget</w:t>
      </w:r>
      <w:proofErr w:type="spellEnd"/>
      <w:r>
        <w:t xml:space="preserve"> </w:t>
      </w:r>
      <w:r w:rsidRPr="00FE1DCF">
        <w:t xml:space="preserve">i figur </w:t>
      </w:r>
      <w:r>
        <w:t>7</w:t>
      </w:r>
      <w:r w:rsidRPr="00012D02">
        <w:t>.</w:t>
      </w:r>
      <w:r>
        <w:t>8</w:t>
      </w:r>
      <w:r w:rsidRPr="00012D02">
        <w:t xml:space="preserve"> </w:t>
      </w:r>
      <w:r w:rsidRPr="00FE1DCF">
        <w:t>kan komma att omfattas av krav på rappor</w:t>
      </w:r>
      <w:r>
        <w:softHyphen/>
      </w:r>
      <w:r w:rsidRPr="00FE1DCF">
        <w:t>tering av risk</w:t>
      </w:r>
      <w:r>
        <w:softHyphen/>
      </w:r>
      <w:r w:rsidRPr="00FE1DCF">
        <w:t>koncentrationer och transaktioner inom gruppen dels enligt lagen om tjän</w:t>
      </w:r>
      <w:r w:rsidR="009C6DE1">
        <w:softHyphen/>
      </w:r>
      <w:r w:rsidRPr="00FE1DCF">
        <w:t>ste</w:t>
      </w:r>
      <w:r>
        <w:softHyphen/>
      </w:r>
      <w:r w:rsidRPr="00FE1DCF">
        <w:t>pensionsföretag</w:t>
      </w:r>
      <w:r>
        <w:t>,</w:t>
      </w:r>
      <w:r w:rsidRPr="00FE1DCF">
        <w:t xml:space="preserve"> dels enligt </w:t>
      </w:r>
      <w:proofErr w:type="spellStart"/>
      <w:r w:rsidRPr="00FE1DCF">
        <w:t>konglomerat</w:t>
      </w:r>
      <w:r>
        <w:softHyphen/>
      </w:r>
      <w:r w:rsidRPr="00FE1DCF">
        <w:t>lagen</w:t>
      </w:r>
      <w:proofErr w:type="spellEnd"/>
      <w:r w:rsidRPr="00FE1DCF">
        <w:t xml:space="preserve">. För att undvika detta får Finansinspektionen för en grupp som den i figur </w:t>
      </w:r>
      <w:r>
        <w:t>7</w:t>
      </w:r>
      <w:r w:rsidRPr="00012D02">
        <w:t>.</w:t>
      </w:r>
      <w:r>
        <w:t>8</w:t>
      </w:r>
      <w:r w:rsidRPr="00012D02">
        <w:t xml:space="preserve"> </w:t>
      </w:r>
      <w:r w:rsidRPr="00FE1DCF">
        <w:t>be</w:t>
      </w:r>
      <w:r>
        <w:softHyphen/>
      </w:r>
      <w:r w:rsidRPr="00FE1DCF">
        <w:t>sluta om undan</w:t>
      </w:r>
      <w:r>
        <w:softHyphen/>
      </w:r>
      <w:r w:rsidRPr="00FE1DCF">
        <w:t>tag från den tillsyn som avser rapportering av risk</w:t>
      </w:r>
      <w:r>
        <w:softHyphen/>
      </w:r>
      <w:r w:rsidRPr="00FE1DCF">
        <w:t>koncentrationer och trans</w:t>
      </w:r>
      <w:r>
        <w:softHyphen/>
      </w:r>
      <w:r w:rsidRPr="00FE1DCF">
        <w:t xml:space="preserve">aktioner inom en grupp på nivån för </w:t>
      </w:r>
      <w:proofErr w:type="spellStart"/>
      <w:r w:rsidRPr="00FE1DCF">
        <w:t>holding</w:t>
      </w:r>
      <w:r>
        <w:softHyphen/>
      </w:r>
      <w:r w:rsidRPr="00FE1DCF">
        <w:t>företaget</w:t>
      </w:r>
      <w:proofErr w:type="spellEnd"/>
      <w:r w:rsidRPr="00FE1DCF">
        <w:t xml:space="preserve"> (16 kap. 26 § </w:t>
      </w:r>
      <w:r>
        <w:t>LTF</w:t>
      </w:r>
      <w:r w:rsidRPr="00FE1DCF">
        <w:t>). Ett sådant beslut innebär att tjänste</w:t>
      </w:r>
      <w:r>
        <w:softHyphen/>
      </w:r>
      <w:r w:rsidRPr="00FE1DCF">
        <w:t>pensions</w:t>
      </w:r>
      <w:r>
        <w:softHyphen/>
      </w:r>
      <w:r w:rsidRPr="00FE1DCF">
        <w:t xml:space="preserve">företaget i figur </w:t>
      </w:r>
      <w:r>
        <w:t>7</w:t>
      </w:r>
      <w:r w:rsidRPr="00012D02">
        <w:t>.</w:t>
      </w:r>
      <w:r>
        <w:t>8</w:t>
      </w:r>
      <w:r w:rsidRPr="00012D02">
        <w:t xml:space="preserve"> </w:t>
      </w:r>
      <w:r w:rsidRPr="00FE1DCF">
        <w:t>inte be</w:t>
      </w:r>
      <w:r w:rsidR="000C3899">
        <w:softHyphen/>
      </w:r>
      <w:r w:rsidRPr="00FE1DCF">
        <w:t>höver rapportera risk</w:t>
      </w:r>
      <w:r>
        <w:softHyphen/>
      </w:r>
      <w:r w:rsidRPr="00FE1DCF">
        <w:t>koncentrationer och betydande transaktioner inom gruppen till Finans</w:t>
      </w:r>
      <w:r w:rsidRPr="00FE1DCF">
        <w:softHyphen/>
        <w:t>inspektionen enligt den grupptillsyn som utövas med stöd av lagen om tjänste</w:t>
      </w:r>
      <w:r>
        <w:softHyphen/>
      </w:r>
      <w:r w:rsidRPr="00FE1DCF">
        <w:t>pensionsföretag. Sådana uppgifter ska fort</w:t>
      </w:r>
      <w:r w:rsidRPr="00FE1DCF">
        <w:softHyphen/>
        <w:t>farande rapporteras av företaget inom bank- och värde</w:t>
      </w:r>
      <w:r>
        <w:softHyphen/>
      </w:r>
      <w:r w:rsidRPr="00FE1DCF">
        <w:t>papperssektorn inom den särs</w:t>
      </w:r>
      <w:r w:rsidR="000C3899">
        <w:softHyphen/>
      </w:r>
      <w:r w:rsidRPr="00FE1DCF">
        <w:t>kilda till</w:t>
      </w:r>
      <w:r>
        <w:softHyphen/>
      </w:r>
      <w:r w:rsidRPr="00FE1DCF">
        <w:t>synen över finansiella konglo</w:t>
      </w:r>
      <w:r>
        <w:softHyphen/>
      </w:r>
      <w:r w:rsidRPr="00FE1DCF">
        <w:t xml:space="preserve">merat enligt </w:t>
      </w:r>
      <w:proofErr w:type="spellStart"/>
      <w:r w:rsidRPr="00FE1DCF">
        <w:t>konglomeratlagen</w:t>
      </w:r>
      <w:proofErr w:type="spellEnd"/>
      <w:r w:rsidRPr="00FE1DCF">
        <w:t>.</w:t>
      </w:r>
    </w:p>
    <w:p w14:paraId="5983EA10" w14:textId="77777777" w:rsidR="005C68C8" w:rsidRDefault="005C68C8" w:rsidP="005C68C8">
      <w:pPr>
        <w:pStyle w:val="Rubrik5utannumrering"/>
      </w:pPr>
      <w:r>
        <w:t xml:space="preserve">Grupper med tjänstepensionsföretag vars moderföretag är försäkringsföretag, utländska tjänstepensionsinstitut, </w:t>
      </w:r>
      <w:r>
        <w:br/>
        <w:t>EES-försäkringsgivare eller försäkringsgivare från tredjeland</w:t>
      </w:r>
    </w:p>
    <w:p w14:paraId="34B746D3" w14:textId="505D270D" w:rsidR="005C68C8" w:rsidRPr="00FE1DCF" w:rsidRDefault="005C68C8" w:rsidP="007272B4">
      <w:pPr>
        <w:pStyle w:val="Brdtextmedindrag"/>
        <w:ind w:firstLine="0"/>
      </w:pPr>
      <w:r>
        <w:t>Som närmare utvecklas ovan får Finansinspektionen besluta om undantag från kraven på rapportering av riskkoncentrationer och transak</w:t>
      </w:r>
      <w:r>
        <w:softHyphen/>
        <w:t>tioner inom en grupp. Detta</w:t>
      </w:r>
      <w:r w:rsidDel="002071EB">
        <w:t xml:space="preserve"> </w:t>
      </w:r>
      <w:r>
        <w:t>om</w:t>
      </w:r>
      <w:r>
        <w:softHyphen/>
        <w:t>fattar dock inte</w:t>
      </w:r>
      <w:r w:rsidDel="00133FA5">
        <w:t xml:space="preserve"> </w:t>
      </w:r>
      <w:r>
        <w:t xml:space="preserve">alla fall av grupptillsyn enligt lagen om </w:t>
      </w:r>
      <w:r w:rsidRPr="00FE1DCF">
        <w:t>tjänste</w:t>
      </w:r>
      <w:r>
        <w:softHyphen/>
      </w:r>
      <w:r w:rsidRPr="00FE1DCF">
        <w:t>pensionsföretag. Ett tjänste</w:t>
      </w:r>
      <w:r>
        <w:softHyphen/>
      </w:r>
      <w:r w:rsidRPr="00FE1DCF">
        <w:t>pensionsföretag kan ingå i en grupp med mer än ett annat reglerat företag</w:t>
      </w:r>
      <w:r>
        <w:t xml:space="preserve">, dvs. </w:t>
      </w:r>
      <w:r w:rsidR="00A9293A">
        <w:t xml:space="preserve">att det </w:t>
      </w:r>
      <w:r>
        <w:t>i gruppen finns mer än två regle</w:t>
      </w:r>
      <w:r>
        <w:softHyphen/>
        <w:t>rade företag</w:t>
      </w:r>
      <w:r w:rsidRPr="00FE1DCF">
        <w:t>. Detta är fallet om ett tjänste</w:t>
      </w:r>
      <w:r w:rsidRPr="00FE1DCF">
        <w:softHyphen/>
        <w:t>pensionsföretag är dotter</w:t>
      </w:r>
      <w:r>
        <w:softHyphen/>
      </w:r>
      <w:r w:rsidRPr="00FE1DCF">
        <w:t>företag till ett försäkringsföretag samtidigt som försäkrings</w:t>
      </w:r>
      <w:r>
        <w:softHyphen/>
      </w:r>
      <w:r w:rsidRPr="00FE1DCF">
        <w:t>företaget är moder</w:t>
      </w:r>
      <w:r>
        <w:softHyphen/>
      </w:r>
      <w:r w:rsidRPr="00FE1DCF">
        <w:t>företag till ett företag inom bank- och värde</w:t>
      </w:r>
      <w:r w:rsidRPr="00FE1DCF">
        <w:softHyphen/>
        <w:t>pappers</w:t>
      </w:r>
      <w:r>
        <w:softHyphen/>
      </w:r>
      <w:r w:rsidRPr="00FE1DCF">
        <w:t xml:space="preserve">sektorn, se figur </w:t>
      </w:r>
      <w:r>
        <w:t>7</w:t>
      </w:r>
      <w:r w:rsidRPr="00012D02">
        <w:t>.</w:t>
      </w:r>
      <w:r>
        <w:t>9</w:t>
      </w:r>
      <w:r w:rsidRPr="00FE1DCF">
        <w:t xml:space="preserve">. </w:t>
      </w:r>
    </w:p>
    <w:p w14:paraId="7624CC6A" w14:textId="3980D1E9" w:rsidR="005C68C8" w:rsidRDefault="005C68C8" w:rsidP="006C3793">
      <w:pPr>
        <w:pStyle w:val="FigurRubrik"/>
        <w:spacing w:after="120"/>
      </w:pPr>
      <w:r>
        <w:lastRenderedPageBreak/>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.9</w:t>
      </w:r>
      <w:r>
        <w:tab/>
        <w:t>Ett försäkringsföretag som är moderföretag till ett tjänstepensionsföretag och ett företag inom bank- och värdepapperssektorn</w:t>
      </w:r>
    </w:p>
    <w:p w14:paraId="7CC2EE73" w14:textId="77777777" w:rsidR="005C68C8" w:rsidRDefault="005C68C8" w:rsidP="005C68C8">
      <w:pPr>
        <w:pStyle w:val="Brdtext"/>
      </w:pPr>
      <w:r>
        <w:rPr>
          <w:noProof/>
        </w:rPr>
        <w:drawing>
          <wp:inline distT="0" distB="0" distL="0" distR="0" wp14:anchorId="1FDAD76F" wp14:editId="29877B37">
            <wp:extent cx="3726000" cy="1602000"/>
            <wp:effectExtent l="0" t="0" r="8255" b="0"/>
            <wp:docPr id="196" name="Bildobjekt 19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3726000" cy="1602000"/>
                    </a:xfrm>
                    <a:prstGeom prst="rect">
                      <a:avLst/>
                    </a:prstGeom>
                    <a:noFill/>
                  </pic:spPr>
                </pic:pic>
              </a:graphicData>
            </a:graphic>
          </wp:inline>
        </w:drawing>
      </w:r>
    </w:p>
    <w:p w14:paraId="5D429A00" w14:textId="77777777" w:rsidR="005C68C8" w:rsidRDefault="005C68C8" w:rsidP="005C68C8">
      <w:pPr>
        <w:pStyle w:val="Brdtext"/>
      </w:pPr>
    </w:p>
    <w:p w14:paraId="5F1AE550" w14:textId="41AB0488" w:rsidR="005C68C8" w:rsidRPr="00FE1DCF" w:rsidRDefault="005C68C8" w:rsidP="005C68C8">
      <w:pPr>
        <w:pStyle w:val="Brdtext"/>
      </w:pPr>
      <w:r w:rsidRPr="00FE1DCF">
        <w:t>Grupptillsyn ska</w:t>
      </w:r>
      <w:r>
        <w:t xml:space="preserve"> då</w:t>
      </w:r>
      <w:r w:rsidRPr="00FE1DCF">
        <w:t xml:space="preserve"> utövas över tjänstepensionsföretaget i figur </w:t>
      </w:r>
      <w:r>
        <w:t>7</w:t>
      </w:r>
      <w:r w:rsidRPr="00012D02">
        <w:t>.</w:t>
      </w:r>
      <w:r>
        <w:t>9</w:t>
      </w:r>
      <w:r w:rsidRPr="00FE1DCF">
        <w:t>. Detta följer av att tjänstepensionsföretagets moderföretag är ett försäk</w:t>
      </w:r>
      <w:r>
        <w:softHyphen/>
      </w:r>
      <w:r w:rsidRPr="00FE1DCF">
        <w:t>rings</w:t>
      </w:r>
      <w:r w:rsidRPr="00FE1DCF">
        <w:softHyphen/>
        <w:t>företag (16 kap. 2 §</w:t>
      </w:r>
      <w:r>
        <w:t> </w:t>
      </w:r>
      <w:r w:rsidRPr="00FE1DCF">
        <w:t xml:space="preserve">3 a </w:t>
      </w:r>
      <w:r>
        <w:t>LTF</w:t>
      </w:r>
      <w:r w:rsidRPr="00FE1DCF">
        <w:t>). Denna grupp</w:t>
      </w:r>
      <w:r>
        <w:softHyphen/>
      </w:r>
      <w:r w:rsidRPr="00FE1DCF">
        <w:t>tillsyn omfattar krav på rappor</w:t>
      </w:r>
      <w:r w:rsidR="00A9293A">
        <w:softHyphen/>
      </w:r>
      <w:r w:rsidRPr="00FE1DCF">
        <w:t>tering av riskkoncentrationer och transaktioner inom gruppen. I</w:t>
      </w:r>
      <w:r>
        <w:t> </w:t>
      </w:r>
      <w:r w:rsidRPr="00FE1DCF">
        <w:t>denna grupp ska rapporteringen göras av tjänste</w:t>
      </w:r>
      <w:r w:rsidRPr="00FE1DCF">
        <w:softHyphen/>
        <w:t>pensions</w:t>
      </w:r>
      <w:r w:rsidRPr="00FE1DCF">
        <w:softHyphen/>
        <w:t xml:space="preserve">företaget (16 kap. 23 § </w:t>
      </w:r>
      <w:r>
        <w:t>LTF</w:t>
      </w:r>
      <w:r w:rsidRPr="00FE1DCF">
        <w:t>).</w:t>
      </w:r>
    </w:p>
    <w:p w14:paraId="25DC1CCF" w14:textId="386F5FCD" w:rsidR="005C68C8" w:rsidRPr="00FE1DCF" w:rsidRDefault="005C68C8" w:rsidP="005C68C8">
      <w:pPr>
        <w:pStyle w:val="Brdtextmedindrag"/>
      </w:pPr>
      <w:r w:rsidRPr="00FE1DCF">
        <w:t xml:space="preserve">Om försäkringsföretaget som i gruppen i figur </w:t>
      </w:r>
      <w:r>
        <w:t>7</w:t>
      </w:r>
      <w:r w:rsidRPr="00012D02">
        <w:t>.</w:t>
      </w:r>
      <w:r>
        <w:t>9</w:t>
      </w:r>
      <w:r w:rsidRPr="00012D02">
        <w:t xml:space="preserve"> </w:t>
      </w:r>
      <w:r w:rsidRPr="00FE1DCF">
        <w:t>även är moderföretag till ett företag inom bank- och värdepapperssektorn består gruppen av reglerade företag inom såväl försäkringssektorn som bank- och värde</w:t>
      </w:r>
      <w:r w:rsidRPr="00FE1DCF">
        <w:softHyphen/>
        <w:t>pappers</w:t>
      </w:r>
      <w:r>
        <w:softHyphen/>
      </w:r>
      <w:r w:rsidRPr="00FE1DCF">
        <w:t xml:space="preserve">sektorn. Gruppen </w:t>
      </w:r>
      <w:r>
        <w:t xml:space="preserve">kan </w:t>
      </w:r>
      <w:r w:rsidRPr="00FE1DCF">
        <w:t>då</w:t>
      </w:r>
      <w:r>
        <w:t xml:space="preserve"> utgöra</w:t>
      </w:r>
      <w:r w:rsidRPr="00FE1DCF">
        <w:t xml:space="preserve"> ett finansiellt konglomerat som ska omfattas av särskild tillsyn över finansiella konglomerat (1 kap. 1 § och 2 kap. 1 § </w:t>
      </w:r>
      <w:r>
        <w:t>KL</w:t>
      </w:r>
      <w:r w:rsidRPr="00FE1DCF">
        <w:t>). Detta innebär att försäkrings</w:t>
      </w:r>
      <w:r w:rsidRPr="00FE1DCF">
        <w:softHyphen/>
        <w:t>företaget inom denna sär</w:t>
      </w:r>
      <w:r>
        <w:softHyphen/>
      </w:r>
      <w:r w:rsidRPr="00FE1DCF">
        <w:t>skilda tillsyn ska rapportera riskkoncentrationer och interna trans</w:t>
      </w:r>
      <w:r>
        <w:softHyphen/>
      </w:r>
      <w:r w:rsidRPr="00FE1DCF">
        <w:t>aktioner till Finans</w:t>
      </w:r>
      <w:r w:rsidRPr="00FE1DCF">
        <w:softHyphen/>
        <w:t xml:space="preserve">inspektionen (5 kap. 11 och 12 §§ </w:t>
      </w:r>
      <w:r>
        <w:t>KL</w:t>
      </w:r>
      <w:r w:rsidRPr="00FE1DCF">
        <w:t xml:space="preserve">). </w:t>
      </w:r>
    </w:p>
    <w:p w14:paraId="0849F683" w14:textId="7F83E14A" w:rsidR="005C68C8" w:rsidRDefault="005C68C8" w:rsidP="005C68C8">
      <w:pPr>
        <w:pStyle w:val="Brdtextmedindrag"/>
      </w:pPr>
      <w:r w:rsidRPr="00FE1DCF">
        <w:t xml:space="preserve">För gruppen i figur </w:t>
      </w:r>
      <w:r>
        <w:t>7</w:t>
      </w:r>
      <w:r w:rsidRPr="00012D02">
        <w:t>.</w:t>
      </w:r>
      <w:r>
        <w:t>9</w:t>
      </w:r>
      <w:r w:rsidRPr="00012D02">
        <w:t xml:space="preserve"> </w:t>
      </w:r>
      <w:r w:rsidRPr="00FE1DCF">
        <w:t>finns det således en risk för att samma uppgifter om riskkoncentrationer och transaktioner inom gruppen kommer att rap</w:t>
      </w:r>
      <w:r>
        <w:softHyphen/>
      </w:r>
      <w:r w:rsidRPr="00FE1DCF">
        <w:t xml:space="preserve">porteras mer än en gång till Finansinspektionen. På motsvarande sätt som för grupperna i figurerna </w:t>
      </w:r>
      <w:r>
        <w:t>7</w:t>
      </w:r>
      <w:r w:rsidRPr="00012D02">
        <w:t>.</w:t>
      </w:r>
      <w:r>
        <w:t>5</w:t>
      </w:r>
      <w:r w:rsidRPr="00FE1DCF">
        <w:t xml:space="preserve"> och </w:t>
      </w:r>
      <w:r>
        <w:t>7</w:t>
      </w:r>
      <w:r w:rsidRPr="00012D02">
        <w:t>.</w:t>
      </w:r>
      <w:r>
        <w:t>7</w:t>
      </w:r>
      <w:r w:rsidRPr="00FE1DCF">
        <w:t xml:space="preserve">, bör en grupp som den i figur </w:t>
      </w:r>
      <w:r>
        <w:t>7</w:t>
      </w:r>
      <w:r w:rsidRPr="00012D02">
        <w:t>.</w:t>
      </w:r>
      <w:r>
        <w:t>9</w:t>
      </w:r>
      <w:r w:rsidRPr="00012D02">
        <w:t xml:space="preserve"> </w:t>
      </w:r>
      <w:r w:rsidRPr="00FE1DCF">
        <w:t>kunna undantas från den rapportering av riskkoncentrationer och transak</w:t>
      </w:r>
      <w:r>
        <w:softHyphen/>
      </w:r>
      <w:r w:rsidRPr="00FE1DCF">
        <w:t xml:space="preserve">tioner inom gruppen som ska ske vid </w:t>
      </w:r>
      <w:r>
        <w:t xml:space="preserve">fullständig </w:t>
      </w:r>
      <w:r w:rsidRPr="00FE1DCF">
        <w:t xml:space="preserve">grupptillsyn enligt lagen om tjänstepensionsföretag. Detta </w:t>
      </w:r>
      <w:r>
        <w:t>torde</w:t>
      </w:r>
      <w:r w:rsidRPr="00FE1DCF">
        <w:t xml:space="preserve"> vara aktuellt även om moder</w:t>
      </w:r>
      <w:r>
        <w:softHyphen/>
      </w:r>
      <w:r w:rsidRPr="00FE1DCF">
        <w:t>före</w:t>
      </w:r>
      <w:r w:rsidR="00F30B9F">
        <w:softHyphen/>
      </w:r>
      <w:r w:rsidRPr="00FE1DCF">
        <w:t xml:space="preserve">taget i toppen av gruppen, i stället för </w:t>
      </w:r>
      <w:r>
        <w:t xml:space="preserve">att vara </w:t>
      </w:r>
      <w:r w:rsidRPr="00FE1DCF">
        <w:t>ett försäkrings</w:t>
      </w:r>
      <w:r w:rsidRPr="00FE1DCF">
        <w:softHyphen/>
        <w:t xml:space="preserve">företag, </w:t>
      </w:r>
      <w:r>
        <w:t>till</w:t>
      </w:r>
      <w:r>
        <w:softHyphen/>
        <w:t>hör</w:t>
      </w:r>
      <w:r w:rsidRPr="00FE1DCF">
        <w:t xml:space="preserve"> någo</w:t>
      </w:r>
      <w:r>
        <w:t>n</w:t>
      </w:r>
      <w:r w:rsidRPr="00FE1DCF">
        <w:t xml:space="preserve"> av de andra typer av moderföretag som kan ge upphov till full</w:t>
      </w:r>
      <w:r>
        <w:softHyphen/>
      </w:r>
      <w:r w:rsidRPr="00FE1DCF">
        <w:t>stän</w:t>
      </w:r>
      <w:r w:rsidR="00F30B9F">
        <w:softHyphen/>
      </w:r>
      <w:r w:rsidRPr="00FE1DCF">
        <w:t>dig grupp</w:t>
      </w:r>
      <w:r>
        <w:softHyphen/>
      </w:r>
      <w:r w:rsidRPr="00FE1DCF">
        <w:t>tillsyn över ett tjänstepensionsföretag</w:t>
      </w:r>
      <w:r>
        <w:t xml:space="preserve"> och som även kan vara ett reglerat företag</w:t>
      </w:r>
      <w:r w:rsidRPr="00FE1DCF">
        <w:t>, dvs. en EES-försäkringsgivare eller en försäk</w:t>
      </w:r>
      <w:r>
        <w:softHyphen/>
      </w:r>
      <w:r w:rsidRPr="00FE1DCF">
        <w:t>rings</w:t>
      </w:r>
      <w:r>
        <w:softHyphen/>
      </w:r>
      <w:r w:rsidRPr="00FE1DCF">
        <w:t>givare från tredje</w:t>
      </w:r>
      <w:r>
        <w:softHyphen/>
      </w:r>
      <w:r w:rsidRPr="00FE1DCF">
        <w:t xml:space="preserve">land. </w:t>
      </w:r>
    </w:p>
    <w:p w14:paraId="1882B3BE" w14:textId="000CB8EC" w:rsidR="005C68C8" w:rsidRPr="00FE1DCF" w:rsidRDefault="005C68C8" w:rsidP="005C68C8">
      <w:pPr>
        <w:pStyle w:val="Brdtextmedindrag"/>
      </w:pPr>
      <w:r w:rsidRPr="00FE1DCF">
        <w:t>Det bör där</w:t>
      </w:r>
      <w:r>
        <w:t>för</w:t>
      </w:r>
      <w:r w:rsidRPr="00FE1DCF">
        <w:t xml:space="preserve"> införas en ny bestämmelse i lagen om tjänste</w:t>
      </w:r>
      <w:r>
        <w:softHyphen/>
      </w:r>
      <w:r w:rsidRPr="00FE1DCF">
        <w:t>pensions</w:t>
      </w:r>
      <w:r>
        <w:softHyphen/>
      </w:r>
      <w:r w:rsidRPr="00FE1DCF">
        <w:t xml:space="preserve">företag </w:t>
      </w:r>
      <w:r>
        <w:t>som</w:t>
      </w:r>
      <w:r w:rsidRPr="00FE1DCF">
        <w:t xml:space="preserve"> ge</w:t>
      </w:r>
      <w:r>
        <w:t>r</w:t>
      </w:r>
      <w:r w:rsidRPr="00FE1DCF">
        <w:t xml:space="preserve"> Finans</w:t>
      </w:r>
      <w:r w:rsidRPr="00FE1DCF">
        <w:softHyphen/>
        <w:t>inspektionen möjlighet att besluta att till</w:t>
      </w:r>
      <w:r>
        <w:softHyphen/>
      </w:r>
      <w:r w:rsidRPr="00FE1DCF">
        <w:t>syn över risk</w:t>
      </w:r>
      <w:r>
        <w:softHyphen/>
      </w:r>
      <w:r w:rsidRPr="00FE1DCF">
        <w:t>koncentrationer och transaktioner inom en grupp inte ska utövas på ni</w:t>
      </w:r>
      <w:r>
        <w:softHyphen/>
      </w:r>
      <w:r w:rsidRPr="00FE1DCF">
        <w:t xml:space="preserve">vån för det moderföretag som avses i </w:t>
      </w:r>
      <w:r>
        <w:t xml:space="preserve">16 kap. </w:t>
      </w:r>
      <w:r w:rsidRPr="00FE1DCF">
        <w:t>2 §</w:t>
      </w:r>
      <w:r>
        <w:t> </w:t>
      </w:r>
      <w:r w:rsidRPr="00FE1DCF">
        <w:t>3 a</w:t>
      </w:r>
      <w:r w:rsidR="00F30B9F">
        <w:t xml:space="preserve"> </w:t>
      </w:r>
      <w:r w:rsidRPr="00FE1DCF">
        <w:t>den lagen och som självt är ett reglerat företag</w:t>
      </w:r>
      <w:r>
        <w:t xml:space="preserve"> och omfattas av särskild tillsyn över finansiella kon</w:t>
      </w:r>
      <w:r>
        <w:softHyphen/>
        <w:t>glomerat</w:t>
      </w:r>
      <w:r w:rsidRPr="00FE1DCF">
        <w:t>. Detta innebär att tjänste</w:t>
      </w:r>
      <w:r w:rsidRPr="00FE1DCF">
        <w:softHyphen/>
        <w:t>pensions</w:t>
      </w:r>
      <w:r w:rsidRPr="00FE1DCF">
        <w:softHyphen/>
        <w:t xml:space="preserve">företaget i figur </w:t>
      </w:r>
      <w:r>
        <w:t>7</w:t>
      </w:r>
      <w:r w:rsidRPr="00012D02">
        <w:t>.</w:t>
      </w:r>
      <w:r>
        <w:t>9</w:t>
      </w:r>
      <w:r w:rsidRPr="00012D02">
        <w:t xml:space="preserve"> </w:t>
      </w:r>
      <w:r w:rsidRPr="00FE1DCF">
        <w:t>inte be</w:t>
      </w:r>
      <w:r>
        <w:softHyphen/>
      </w:r>
      <w:r w:rsidRPr="00FE1DCF">
        <w:t>höver rapportera om risk</w:t>
      </w:r>
      <w:r w:rsidRPr="00FE1DCF">
        <w:softHyphen/>
        <w:t>koncentrationer och transaktioner inom grupp</w:t>
      </w:r>
      <w:r>
        <w:softHyphen/>
      </w:r>
      <w:r w:rsidRPr="00FE1DCF">
        <w:t>en till Finansinspektionen enligt den lagen. Försäkrings</w:t>
      </w:r>
      <w:r>
        <w:softHyphen/>
      </w:r>
      <w:r w:rsidRPr="00FE1DCF">
        <w:t>företagets skyldig</w:t>
      </w:r>
      <w:r>
        <w:softHyphen/>
      </w:r>
      <w:r w:rsidRPr="00FE1DCF">
        <w:t>het att rapportera om risk</w:t>
      </w:r>
      <w:r w:rsidRPr="00FE1DCF">
        <w:softHyphen/>
        <w:t>koncentrationer och interna transaktioner in</w:t>
      </w:r>
      <w:r>
        <w:softHyphen/>
      </w:r>
      <w:r w:rsidRPr="00FE1DCF">
        <w:t xml:space="preserve">om </w:t>
      </w:r>
      <w:r w:rsidRPr="00FE1DCF">
        <w:lastRenderedPageBreak/>
        <w:t>ramen för den särskilda tillsynen över finansiella konglomerat bör inte på</w:t>
      </w:r>
      <w:r w:rsidR="00F30B9F">
        <w:softHyphen/>
      </w:r>
      <w:r w:rsidRPr="00FE1DCF">
        <w:t>verkas av en sådan bestämmelse.</w:t>
      </w:r>
    </w:p>
    <w:p w14:paraId="693643AE" w14:textId="260E9963" w:rsidR="005C68C8" w:rsidRPr="00FE1DCF" w:rsidRDefault="005C68C8" w:rsidP="005C68C8">
      <w:pPr>
        <w:pStyle w:val="Brdtextmedindrag"/>
      </w:pPr>
      <w:r w:rsidRPr="00FE1DCF">
        <w:t>Flera fall av gruppbaserad tillsyn kan uppkomma även för andra grupp</w:t>
      </w:r>
      <w:r w:rsidRPr="00FE1DCF">
        <w:softHyphen/>
        <w:t xml:space="preserve">strukturer än den i figur </w:t>
      </w:r>
      <w:r>
        <w:t>7</w:t>
      </w:r>
      <w:r w:rsidRPr="00012D02">
        <w:t>.</w:t>
      </w:r>
      <w:r>
        <w:t>9</w:t>
      </w:r>
      <w:r w:rsidRPr="00012D02">
        <w:t xml:space="preserve"> </w:t>
      </w:r>
      <w:r w:rsidRPr="00FE1DCF">
        <w:t>om det i gruppen finns ett tjänste</w:t>
      </w:r>
      <w:r w:rsidRPr="00FE1DCF">
        <w:softHyphen/>
        <w:t>pensions</w:t>
      </w:r>
      <w:r w:rsidRPr="00FE1DCF">
        <w:softHyphen/>
        <w:t>företag och andra reglerade företag. Så är fallet om ett försäkringsföretag är moderföretag till ett tjänstepensions</w:t>
      </w:r>
      <w:r w:rsidRPr="00FE1DCF">
        <w:softHyphen/>
        <w:t>företag samtidigt som försäkrings</w:t>
      </w:r>
      <w:r w:rsidRPr="00FE1DCF">
        <w:softHyphen/>
        <w:t>företaget är dotterföretag till ett företag inom bank- och värdepappers</w:t>
      </w:r>
      <w:r w:rsidRPr="00FE1DCF">
        <w:softHyphen/>
        <w:t>sek</w:t>
      </w:r>
      <w:r w:rsidR="00F30B9F">
        <w:softHyphen/>
      </w:r>
      <w:r w:rsidRPr="00FE1DCF">
        <w:t xml:space="preserve">torn, se figur </w:t>
      </w:r>
      <w:r>
        <w:t>7</w:t>
      </w:r>
      <w:r w:rsidRPr="00012D02">
        <w:t>.</w:t>
      </w:r>
      <w:r>
        <w:t>10</w:t>
      </w:r>
      <w:r w:rsidRPr="00FE1DCF">
        <w:t>.</w:t>
      </w:r>
    </w:p>
    <w:p w14:paraId="61CF6B3C" w14:textId="41113E95" w:rsidR="005C68C8" w:rsidRDefault="005C68C8" w:rsidP="006C3793">
      <w:pPr>
        <w:pStyle w:val="FigurRubrik"/>
        <w:spacing w:after="120"/>
      </w:pPr>
      <w:r>
        <w:t xml:space="preserve">Figur </w:t>
      </w:r>
      <w:r w:rsidR="006C6B99">
        <w:fldChar w:fldCharType="begin"/>
      </w:r>
      <w:r w:rsidR="006C6B99">
        <w:instrText xml:space="preserve"> STYLEREF 1 \s </w:instrText>
      </w:r>
      <w:r w:rsidR="006C6B99">
        <w:fldChar w:fldCharType="separate"/>
      </w:r>
      <w:r w:rsidR="00320DBD">
        <w:rPr>
          <w:noProof/>
        </w:rPr>
        <w:t>7</w:t>
      </w:r>
      <w:r w:rsidR="006C6B99">
        <w:rPr>
          <w:noProof/>
        </w:rPr>
        <w:fldChar w:fldCharType="end"/>
      </w:r>
      <w:r>
        <w:t>.10</w:t>
      </w:r>
      <w:r>
        <w:tab/>
        <w:t>Ett företag inom bank- och värdepapperssektion som är moderföretag till ett försäkringsföretag som i sin tur är moderföretag till ett tjänstepensionsföretag</w:t>
      </w:r>
    </w:p>
    <w:p w14:paraId="6D51D4C1" w14:textId="77777777" w:rsidR="005C68C8" w:rsidRDefault="005C68C8" w:rsidP="005C68C8">
      <w:pPr>
        <w:pStyle w:val="Brdtext"/>
      </w:pPr>
      <w:r>
        <w:rPr>
          <w:noProof/>
        </w:rPr>
        <w:drawing>
          <wp:inline distT="0" distB="0" distL="0" distR="0" wp14:anchorId="4D8EC82B" wp14:editId="79A1F5A1">
            <wp:extent cx="1850400" cy="1602000"/>
            <wp:effectExtent l="0" t="0" r="0" b="0"/>
            <wp:docPr id="197" name="Bildobjekt 19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1850400" cy="1602000"/>
                    </a:xfrm>
                    <a:prstGeom prst="rect">
                      <a:avLst/>
                    </a:prstGeom>
                    <a:noFill/>
                  </pic:spPr>
                </pic:pic>
              </a:graphicData>
            </a:graphic>
          </wp:inline>
        </w:drawing>
      </w:r>
    </w:p>
    <w:p w14:paraId="775BE8E5" w14:textId="77777777" w:rsidR="005C68C8" w:rsidRDefault="005C68C8" w:rsidP="005C68C8">
      <w:pPr>
        <w:pStyle w:val="Brdtext"/>
      </w:pPr>
    </w:p>
    <w:p w14:paraId="1C0291E7" w14:textId="0F6AA6CE" w:rsidR="005C68C8" w:rsidRDefault="005C68C8" w:rsidP="005C68C8">
      <w:pPr>
        <w:pStyle w:val="Brdtext"/>
      </w:pPr>
      <w:r>
        <w:t>I denna grupp finns det ett tjänstepensionsföretag vars moderföretag är ett försäkringsföretag. Grupptillsyn ska då utövas över det tjänstepensions</w:t>
      </w:r>
      <w:r>
        <w:softHyphen/>
        <w:t xml:space="preserve">företaget </w:t>
      </w:r>
      <w:r w:rsidRPr="00302D2F">
        <w:t>(16 kap. 2 §</w:t>
      </w:r>
      <w:r>
        <w:t> </w:t>
      </w:r>
      <w:r w:rsidRPr="00302D2F">
        <w:t xml:space="preserve">3 a </w:t>
      </w:r>
      <w:r>
        <w:t>LTF</w:t>
      </w:r>
      <w:r w:rsidRPr="00302D2F">
        <w:t xml:space="preserve">). </w:t>
      </w:r>
      <w:r>
        <w:t>Denna grupp</w:t>
      </w:r>
      <w:r>
        <w:softHyphen/>
        <w:t>tillsyn ska omfatta rappor</w:t>
      </w:r>
      <w:r>
        <w:softHyphen/>
        <w:t>tering av riskkoncentra</w:t>
      </w:r>
      <w:r>
        <w:softHyphen/>
        <w:t>tioner och transaktioner inom gruppen. Rapporte</w:t>
      </w:r>
      <w:r>
        <w:softHyphen/>
        <w:t>ringen ska göras av tjänstepensionsföretaget (16 kap. 23 § LTF).</w:t>
      </w:r>
    </w:p>
    <w:p w14:paraId="29A4165F" w14:textId="0D2238E1" w:rsidR="005C68C8" w:rsidRPr="00513EB0" w:rsidRDefault="005C68C8" w:rsidP="005C68C8">
      <w:pPr>
        <w:pStyle w:val="Brdtextmedindrag"/>
      </w:pPr>
      <w:r>
        <w:t xml:space="preserve">Om försäkringsföretaget i sin tur är dotterföretag till ett företag inom </w:t>
      </w:r>
      <w:r w:rsidRPr="00513EB0">
        <w:t xml:space="preserve">bank- och värdepapperssektorn finns det </w:t>
      </w:r>
      <w:r>
        <w:t xml:space="preserve">i gruppen </w:t>
      </w:r>
      <w:r w:rsidRPr="00513EB0">
        <w:t>reglerade företag inom så</w:t>
      </w:r>
      <w:r>
        <w:softHyphen/>
      </w:r>
      <w:r w:rsidRPr="00513EB0">
        <w:t xml:space="preserve">väl försäkringssektorn som bank- och värdepapperssektorn. Gruppen i figur </w:t>
      </w:r>
      <w:r>
        <w:t>7</w:t>
      </w:r>
      <w:r w:rsidRPr="00012D02">
        <w:t>.</w:t>
      </w:r>
      <w:r>
        <w:t>10</w:t>
      </w:r>
      <w:r w:rsidRPr="00012D02">
        <w:t xml:space="preserve"> </w:t>
      </w:r>
      <w:r>
        <w:t xml:space="preserve">kan </w:t>
      </w:r>
      <w:r w:rsidRPr="00513EB0">
        <w:t xml:space="preserve">då </w:t>
      </w:r>
      <w:r>
        <w:t xml:space="preserve">utgöra </w:t>
      </w:r>
      <w:r w:rsidRPr="00513EB0">
        <w:t>ett finansiellt konglomerat som ska omfattas av sär</w:t>
      </w:r>
      <w:r>
        <w:softHyphen/>
      </w:r>
      <w:r w:rsidRPr="00513EB0">
        <w:t>skild tillsyn över finansiella konglomerat (1 kap. 1 § och 2 kap. 1 §</w:t>
      </w:r>
      <w:r>
        <w:t xml:space="preserve"> KL</w:t>
      </w:r>
      <w:r w:rsidRPr="00513EB0">
        <w:t>). Denna särskilda tillsyn innebär krav på rapportering av risk</w:t>
      </w:r>
      <w:r>
        <w:softHyphen/>
      </w:r>
      <w:r w:rsidRPr="00513EB0">
        <w:t>koncen</w:t>
      </w:r>
      <w:r>
        <w:softHyphen/>
      </w:r>
      <w:r w:rsidRPr="00513EB0">
        <w:t xml:space="preserve">trationer och interna transaktioner (5 kap. 11 § </w:t>
      </w:r>
      <w:r>
        <w:t>KL</w:t>
      </w:r>
      <w:r w:rsidRPr="00513EB0">
        <w:t>). Rap</w:t>
      </w:r>
      <w:r>
        <w:softHyphen/>
      </w:r>
      <w:r w:rsidRPr="00513EB0">
        <w:t xml:space="preserve">porteringen ska </w:t>
      </w:r>
      <w:r>
        <w:t>skötas</w:t>
      </w:r>
      <w:r w:rsidRPr="00513EB0">
        <w:t xml:space="preserve"> av företaget inom bank- och värde</w:t>
      </w:r>
      <w:r w:rsidRPr="00513EB0">
        <w:softHyphen/>
        <w:t>pappers</w:t>
      </w:r>
      <w:r>
        <w:softHyphen/>
      </w:r>
      <w:r w:rsidRPr="00513EB0">
        <w:t xml:space="preserve">sektorn (1 kap. 12 § </w:t>
      </w:r>
      <w:r>
        <w:t>KL</w:t>
      </w:r>
      <w:r w:rsidRPr="00513EB0">
        <w:t>)</w:t>
      </w:r>
      <w:r>
        <w:t>.</w:t>
      </w:r>
    </w:p>
    <w:p w14:paraId="16FB10FB" w14:textId="031EF1FB" w:rsidR="005C68C8" w:rsidRDefault="005C68C8" w:rsidP="005C68C8">
      <w:pPr>
        <w:pStyle w:val="Brdtextmedindrag"/>
      </w:pPr>
      <w:r>
        <w:t>Även inom en sådan grupp som den i figur 7.10 kan samma uppgifter om riskkoncentrationer och transaktioner inom gruppen komma att rapp</w:t>
      </w:r>
      <w:r w:rsidR="00F30B9F">
        <w:softHyphen/>
      </w:r>
      <w:r>
        <w:t>orteras mer än en gång till Finansinspektionen. Detta trots att det yttersta moder</w:t>
      </w:r>
      <w:r>
        <w:softHyphen/>
        <w:t>företaget, företaget inom bank- och värdepapperssektorn, på mot</w:t>
      </w:r>
      <w:r>
        <w:softHyphen/>
        <w:t xml:space="preserve">svarande sätt som för grupperna i figurerna 7.6 och 7.8 inte omfattas av fullständig grupptillsyn enligt lagen om tjänstepensionsföretag. </w:t>
      </w:r>
      <w:r w:rsidRPr="00513EB0">
        <w:t>På mot</w:t>
      </w:r>
      <w:r>
        <w:softHyphen/>
      </w:r>
      <w:r w:rsidRPr="00513EB0">
        <w:t xml:space="preserve">svarande sätt som för gruppen i figur </w:t>
      </w:r>
      <w:r>
        <w:t>7</w:t>
      </w:r>
      <w:r w:rsidRPr="00012D02">
        <w:t>.</w:t>
      </w:r>
      <w:r>
        <w:t>9</w:t>
      </w:r>
      <w:r w:rsidRPr="00513EB0">
        <w:t xml:space="preserve">, bör en sådan grupp som den i figur </w:t>
      </w:r>
      <w:r>
        <w:t>7</w:t>
      </w:r>
      <w:r w:rsidRPr="00012D02">
        <w:t>.</w:t>
      </w:r>
      <w:r>
        <w:t>10</w:t>
      </w:r>
      <w:r w:rsidRPr="00012D02">
        <w:t xml:space="preserve"> </w:t>
      </w:r>
      <w:r w:rsidRPr="00513EB0">
        <w:t>kunna undantas från den rapportering av risk</w:t>
      </w:r>
      <w:r>
        <w:softHyphen/>
      </w:r>
      <w:r w:rsidRPr="00513EB0">
        <w:t>koncentra</w:t>
      </w:r>
      <w:r>
        <w:softHyphen/>
      </w:r>
      <w:r w:rsidRPr="00513EB0">
        <w:t xml:space="preserve">tioner och transaktioner </w:t>
      </w:r>
      <w:r>
        <w:t>inom gruppen som ska ske vid full</w:t>
      </w:r>
      <w:r>
        <w:softHyphen/>
        <w:t>ständig grupp</w:t>
      </w:r>
      <w:r>
        <w:softHyphen/>
        <w:t>tillsyn en</w:t>
      </w:r>
      <w:r>
        <w:softHyphen/>
        <w:t>ligt lagen om tjänste</w:t>
      </w:r>
      <w:r>
        <w:softHyphen/>
        <w:t>pensionsföretag. Detta blir även aktuellt om före</w:t>
      </w:r>
      <w:r>
        <w:softHyphen/>
        <w:t>taget som både är moder</w:t>
      </w:r>
      <w:r>
        <w:softHyphen/>
        <w:t>företag till ett tjänste</w:t>
      </w:r>
      <w:r>
        <w:softHyphen/>
        <w:t>pensions</w:t>
      </w:r>
      <w:r>
        <w:softHyphen/>
        <w:t>företag och dotter</w:t>
      </w:r>
      <w:r>
        <w:softHyphen/>
        <w:t>företag till ett företag inom bank- och värde</w:t>
      </w:r>
      <w:r>
        <w:softHyphen/>
        <w:t>pappers</w:t>
      </w:r>
      <w:r>
        <w:softHyphen/>
        <w:t>sektorn, i stället för ett för</w:t>
      </w:r>
      <w:r>
        <w:softHyphen/>
        <w:t>säkrings</w:t>
      </w:r>
      <w:r>
        <w:softHyphen/>
        <w:t>företag, är ett utländskt tjänste</w:t>
      </w:r>
      <w:r>
        <w:softHyphen/>
        <w:t>pensions</w:t>
      </w:r>
      <w:r>
        <w:softHyphen/>
        <w:t>institut, en EES-för</w:t>
      </w:r>
      <w:r w:rsidR="00F30B9F">
        <w:softHyphen/>
      </w:r>
      <w:r>
        <w:t>säk</w:t>
      </w:r>
      <w:r w:rsidR="00F30B9F">
        <w:softHyphen/>
      </w:r>
      <w:r>
        <w:lastRenderedPageBreak/>
        <w:t>ringsgivare eller en försäkrings</w:t>
      </w:r>
      <w:r>
        <w:softHyphen/>
        <w:t>givare från tredjeland (se 16 kap. 2 § 3 a LTF). Samma risk för dubbel</w:t>
      </w:r>
      <w:r>
        <w:softHyphen/>
        <w:t>rapportering kan också i särskilda fall upp</w:t>
      </w:r>
      <w:r w:rsidR="00F30B9F">
        <w:softHyphen/>
      </w:r>
      <w:r>
        <w:t>komma om det yttersta moder</w:t>
      </w:r>
      <w:r>
        <w:softHyphen/>
        <w:t>företaget, som i gruppen i figur 7.10 är ett reglerat före</w:t>
      </w:r>
      <w:r>
        <w:softHyphen/>
        <w:t>tag, i stället är ett blan</w:t>
      </w:r>
      <w:r>
        <w:softHyphen/>
        <w:t xml:space="preserve">dat finansiellt </w:t>
      </w:r>
      <w:proofErr w:type="spellStart"/>
      <w:r>
        <w:t>holdingföretag</w:t>
      </w:r>
      <w:proofErr w:type="spellEnd"/>
      <w:r>
        <w:t>.</w:t>
      </w:r>
    </w:p>
    <w:p w14:paraId="38C73830" w14:textId="10915C8F" w:rsidR="005C68C8" w:rsidRPr="00513EB0" w:rsidRDefault="005C68C8" w:rsidP="005C68C8">
      <w:pPr>
        <w:pStyle w:val="Brdtextmedindrag"/>
      </w:pPr>
      <w:r>
        <w:t>Det bör därför införas en ny bestämmelse i lagen om tjänste</w:t>
      </w:r>
      <w:r>
        <w:softHyphen/>
        <w:t>pensions</w:t>
      </w:r>
      <w:r>
        <w:softHyphen/>
        <w:t xml:space="preserve">företag som ger </w:t>
      </w:r>
      <w:r w:rsidRPr="0023282F">
        <w:t xml:space="preserve">Finansinspektionen </w:t>
      </w:r>
      <w:r>
        <w:t>möjlighet att</w:t>
      </w:r>
      <w:r w:rsidRPr="0023282F">
        <w:t xml:space="preserve"> besluta att </w:t>
      </w:r>
      <w:r w:rsidRPr="00513EB0">
        <w:t>tillsyn över risk</w:t>
      </w:r>
      <w:r w:rsidRPr="00513EB0">
        <w:softHyphen/>
        <w:t xml:space="preserve">koncentrationer och transaktioner inom en grupp inte ska utövas på nivån för det moderföretag som avses i </w:t>
      </w:r>
      <w:r>
        <w:t xml:space="preserve">16 kap. </w:t>
      </w:r>
      <w:r w:rsidRPr="00513EB0">
        <w:t>2 §</w:t>
      </w:r>
      <w:r>
        <w:t> </w:t>
      </w:r>
      <w:r w:rsidRPr="00513EB0">
        <w:t>3 a den lagen och som är anknutet företag till ett reglerat företag</w:t>
      </w:r>
      <w:r>
        <w:t xml:space="preserve"> eller ett blandat finansiellt </w:t>
      </w:r>
      <w:proofErr w:type="spellStart"/>
      <w:r>
        <w:t>hol</w:t>
      </w:r>
      <w:r w:rsidR="00F30B9F">
        <w:softHyphen/>
      </w:r>
      <w:r>
        <w:t>ding</w:t>
      </w:r>
      <w:r>
        <w:softHyphen/>
        <w:t>företag</w:t>
      </w:r>
      <w:proofErr w:type="spellEnd"/>
      <w:r w:rsidRPr="00513EB0">
        <w:t>. Detta innebär att tjänste</w:t>
      </w:r>
      <w:r w:rsidRPr="00513EB0">
        <w:softHyphen/>
        <w:t xml:space="preserve">pensionsföretaget i figur </w:t>
      </w:r>
      <w:r>
        <w:t>7</w:t>
      </w:r>
      <w:r w:rsidRPr="00012D02">
        <w:t>.</w:t>
      </w:r>
      <w:r>
        <w:t>10</w:t>
      </w:r>
      <w:r w:rsidRPr="00012D02">
        <w:t xml:space="preserve"> </w:t>
      </w:r>
      <w:r w:rsidRPr="00513EB0">
        <w:t>inte ska behöva rapportera om risk</w:t>
      </w:r>
      <w:r>
        <w:softHyphen/>
      </w:r>
      <w:r w:rsidRPr="00513EB0">
        <w:t>koncentrationer och transaktioner inom grup</w:t>
      </w:r>
      <w:r>
        <w:softHyphen/>
      </w:r>
      <w:r w:rsidRPr="00513EB0">
        <w:t>pen till Finansinspektionen enligt den lagen. Skyldigheten för före</w:t>
      </w:r>
      <w:r>
        <w:softHyphen/>
      </w:r>
      <w:r w:rsidRPr="00513EB0">
        <w:t>taget inom bank- och värdepappers</w:t>
      </w:r>
      <w:r>
        <w:softHyphen/>
      </w:r>
      <w:r w:rsidRPr="00513EB0">
        <w:t>sektorn att rap</w:t>
      </w:r>
      <w:r>
        <w:softHyphen/>
      </w:r>
      <w:r w:rsidRPr="00513EB0">
        <w:t>portera om risk</w:t>
      </w:r>
      <w:r>
        <w:softHyphen/>
      </w:r>
      <w:r w:rsidRPr="00513EB0">
        <w:t>koncen</w:t>
      </w:r>
      <w:r>
        <w:softHyphen/>
      </w:r>
      <w:r w:rsidRPr="00513EB0">
        <w:t>trationer och interna transaktioner inom ramen för den särskilda till</w:t>
      </w:r>
      <w:r>
        <w:softHyphen/>
      </w:r>
      <w:r w:rsidRPr="00513EB0">
        <w:t>synen över finans</w:t>
      </w:r>
      <w:r w:rsidR="00F30B9F">
        <w:softHyphen/>
      </w:r>
      <w:r w:rsidRPr="00513EB0">
        <w:t xml:space="preserve">iella konglomerat </w:t>
      </w:r>
      <w:r>
        <w:t>bör</w:t>
      </w:r>
      <w:r w:rsidRPr="00513EB0">
        <w:t xml:space="preserve"> inte på</w:t>
      </w:r>
      <w:r>
        <w:softHyphen/>
      </w:r>
      <w:r w:rsidRPr="00513EB0">
        <w:t>verkas av en sådan be</w:t>
      </w:r>
      <w:r>
        <w:softHyphen/>
      </w:r>
      <w:r w:rsidRPr="00513EB0">
        <w:t>stämmelse.</w:t>
      </w:r>
    </w:p>
    <w:p w14:paraId="4DC35C75" w14:textId="77777777" w:rsidR="005C68C8" w:rsidRPr="001F54F1" w:rsidRDefault="005C68C8" w:rsidP="005C68C8">
      <w:pPr>
        <w:pStyle w:val="Rubrik2"/>
      </w:pPr>
      <w:bookmarkStart w:id="93" w:name="_Toc32844412"/>
      <w:bookmarkStart w:id="94" w:name="_Toc36022923"/>
      <w:r>
        <w:t>Beräkning och rapportering av den gruppbaserade kapitalbasen och det gruppbaserade kapitalkravet</w:t>
      </w:r>
      <w:bookmarkEnd w:id="93"/>
      <w:bookmarkEnd w:id="94"/>
    </w:p>
    <w:p w14:paraId="5ABED83B" w14:textId="62BED57F" w:rsidR="005C68C8" w:rsidRDefault="005C68C8" w:rsidP="005C68C8">
      <w:pPr>
        <w:pStyle w:val="Brdtextram"/>
      </w:pPr>
      <w:r>
        <w:rPr>
          <w:b/>
        </w:rPr>
        <w:t>Regeringens</w:t>
      </w:r>
      <w:r w:rsidRPr="00420062">
        <w:rPr>
          <w:b/>
        </w:rPr>
        <w:t xml:space="preserve"> förslag:</w:t>
      </w:r>
      <w:r>
        <w:rPr>
          <w:b/>
        </w:rPr>
        <w:t xml:space="preserve"> </w:t>
      </w:r>
      <w:bookmarkStart w:id="95" w:name="_Hlk19712285"/>
      <w:r w:rsidRPr="007F3F77">
        <w:t xml:space="preserve">Regeringen eller den myndighet som regeringen bestämmer ska få meddela föreskrifter om </w:t>
      </w:r>
      <w:r>
        <w:t>när</w:t>
      </w:r>
      <w:r w:rsidRPr="007F3F77">
        <w:t xml:space="preserve"> den grupp</w:t>
      </w:r>
      <w:r>
        <w:softHyphen/>
      </w:r>
      <w:r w:rsidRPr="007F3F77">
        <w:t>baserade kapi</w:t>
      </w:r>
      <w:r w:rsidR="00F30B9F">
        <w:softHyphen/>
      </w:r>
      <w:r w:rsidRPr="007F3F77">
        <w:t>tal</w:t>
      </w:r>
      <w:r>
        <w:softHyphen/>
      </w:r>
      <w:r w:rsidRPr="007F3F77">
        <w:t>basen och det gruppbaserade kapitalkravet ska be</w:t>
      </w:r>
      <w:r>
        <w:softHyphen/>
      </w:r>
      <w:r w:rsidRPr="007F3F77">
        <w:t>räknas.</w:t>
      </w:r>
      <w:bookmarkEnd w:id="95"/>
    </w:p>
    <w:p w14:paraId="667A4691" w14:textId="77777777" w:rsidR="005C68C8" w:rsidRPr="00A76360" w:rsidRDefault="005C68C8" w:rsidP="005C68C8">
      <w:pPr>
        <w:pStyle w:val="Brdtextmedindrag"/>
        <w:rPr>
          <w:sz w:val="8"/>
          <w:szCs w:val="8"/>
        </w:rPr>
      </w:pPr>
    </w:p>
    <w:p w14:paraId="7BF22188" w14:textId="77777777" w:rsidR="005C68C8" w:rsidRPr="00911B13" w:rsidRDefault="005C68C8" w:rsidP="005C68C8">
      <w:pPr>
        <w:pStyle w:val="Brdtextmedindrag"/>
      </w:pPr>
      <w:r>
        <w:rPr>
          <w:b/>
        </w:rPr>
        <w:t xml:space="preserve">Promemorians förslag </w:t>
      </w:r>
      <w:r>
        <w:t>överensstämmer med regeringens förslag.</w:t>
      </w:r>
    </w:p>
    <w:p w14:paraId="12FD5E16" w14:textId="77777777" w:rsidR="005C68C8" w:rsidRDefault="005C68C8" w:rsidP="005C68C8">
      <w:pPr>
        <w:pStyle w:val="Brdtextmedindrag"/>
        <w:rPr>
          <w:b/>
        </w:rPr>
      </w:pPr>
      <w:r>
        <w:rPr>
          <w:b/>
        </w:rPr>
        <w:t xml:space="preserve">Remissinstanserna </w:t>
      </w:r>
      <w:r>
        <w:t>tillstyrker förslaget eller har inget att invända mot det.</w:t>
      </w:r>
    </w:p>
    <w:p w14:paraId="1D0F3940" w14:textId="5535DF29" w:rsidR="005C68C8" w:rsidRDefault="005C68C8" w:rsidP="005C68C8">
      <w:pPr>
        <w:pStyle w:val="Brdtextmedindrag"/>
      </w:pPr>
      <w:r>
        <w:rPr>
          <w:b/>
        </w:rPr>
        <w:t>Skälen för regeringens</w:t>
      </w:r>
      <w:r w:rsidRPr="0006285B">
        <w:rPr>
          <w:b/>
        </w:rPr>
        <w:t xml:space="preserve"> förslag:</w:t>
      </w:r>
      <w:r>
        <w:t xml:space="preserve"> Genom Solvens II-direktivet infördes ett nytt regelverk för tillsynsrapportering för försäkringsföretag. Detta regel</w:t>
      </w:r>
      <w:r>
        <w:softHyphen/>
        <w:t>verk består dels av nationella bestämmelser i försäkrings</w:t>
      </w:r>
      <w:r>
        <w:softHyphen/>
        <w:t>rörelselagen och i Finansinspektionens föreskrifter (</w:t>
      </w:r>
      <w:r w:rsidRPr="003A27D4">
        <w:t xml:space="preserve">Finansinspektionens föreskrifter och allmänna råd </w:t>
      </w:r>
      <w:r>
        <w:t>[</w:t>
      </w:r>
      <w:r w:rsidRPr="003A27D4">
        <w:t>FFFS 2015:13</w:t>
      </w:r>
      <w:r>
        <w:t>]</w:t>
      </w:r>
      <w:r w:rsidRPr="003A27D4">
        <w:t xml:space="preserve"> om tillsynsrapportering för för</w:t>
      </w:r>
      <w:r>
        <w:softHyphen/>
      </w:r>
      <w:r w:rsidRPr="003A27D4">
        <w:t>säkrings</w:t>
      </w:r>
      <w:r>
        <w:softHyphen/>
      </w:r>
      <w:r w:rsidRPr="003A27D4">
        <w:t>rörelse</w:t>
      </w:r>
      <w:r>
        <w:t>), dels av EU-rättsliga bestämmelser i kommissionens dele</w:t>
      </w:r>
      <w:r>
        <w:softHyphen/>
        <w:t>gerade för</w:t>
      </w:r>
      <w:r>
        <w:softHyphen/>
        <w:t xml:space="preserve">ordning </w:t>
      </w:r>
      <w:r w:rsidRPr="00B83D15">
        <w:t>(EU) 2015/35 av den 10</w:t>
      </w:r>
      <w:r>
        <w:t> </w:t>
      </w:r>
      <w:r w:rsidRPr="00B83D15">
        <w:t>oktober 2014 om komplettering av Europaparlamentets och rådets direktiv 2009/138/EG om upptagande och utövande av försäkringsverksamhet (Solvens II)</w:t>
      </w:r>
      <w:r>
        <w:t>, i det följande benämnd Solvens</w:t>
      </w:r>
      <w:r w:rsidR="00F30B9F">
        <w:t xml:space="preserve"> </w:t>
      </w:r>
      <w:r>
        <w:t>II-förordningen, och i kommissionens genom</w:t>
      </w:r>
      <w:r>
        <w:softHyphen/>
        <w:t>förande</w:t>
      </w:r>
      <w:r>
        <w:softHyphen/>
        <w:t xml:space="preserve">förordning </w:t>
      </w:r>
      <w:r w:rsidRPr="00C73DA2">
        <w:t>(EU) 2015/2450 av den 2</w:t>
      </w:r>
      <w:r>
        <w:t> </w:t>
      </w:r>
      <w:r w:rsidRPr="00C73DA2">
        <w:t>december 2015 om fast</w:t>
      </w:r>
      <w:r>
        <w:softHyphen/>
      </w:r>
      <w:r w:rsidRPr="00C73DA2">
        <w:t>ställande av tekniska genom</w:t>
      </w:r>
      <w:r>
        <w:softHyphen/>
      </w:r>
      <w:r w:rsidRPr="00C73DA2">
        <w:t>förandestandarder med avseende på blanketter för inlämning av upp</w:t>
      </w:r>
      <w:r>
        <w:softHyphen/>
      </w:r>
      <w:r w:rsidRPr="00C73DA2">
        <w:t>gifter till tillsynsmyndigheterna i enlighet med Europa</w:t>
      </w:r>
      <w:r>
        <w:softHyphen/>
      </w:r>
      <w:r w:rsidRPr="00C73DA2">
        <w:t>parlamentets och rådets direktiv 2009/138/EG</w:t>
      </w:r>
      <w:r>
        <w:t>, i det följande be</w:t>
      </w:r>
      <w:r>
        <w:softHyphen/>
        <w:t xml:space="preserve">nämnd </w:t>
      </w:r>
      <w:proofErr w:type="spellStart"/>
      <w:r>
        <w:t>genomförande</w:t>
      </w:r>
      <w:r>
        <w:softHyphen/>
        <w:t>akten</w:t>
      </w:r>
      <w:proofErr w:type="spellEnd"/>
      <w:r>
        <w:t xml:space="preserve">. </w:t>
      </w:r>
    </w:p>
    <w:p w14:paraId="6C141C1F" w14:textId="4D5731E9" w:rsidR="005C68C8" w:rsidRDefault="005C68C8" w:rsidP="005C68C8">
      <w:pPr>
        <w:pStyle w:val="Brdtextmedindrag"/>
      </w:pPr>
      <w:r>
        <w:t>Regelverket är förhållandevis omfattande och det finns bestämmel</w:t>
      </w:r>
      <w:r>
        <w:softHyphen/>
        <w:t>ser om rap</w:t>
      </w:r>
      <w:r>
        <w:softHyphen/>
        <w:t>portering av såväl kvantitativa som kvali</w:t>
      </w:r>
      <w:r>
        <w:softHyphen/>
        <w:t>tativa uppgifter där vissa upp</w:t>
      </w:r>
      <w:r>
        <w:softHyphen/>
        <w:t>gifter ska rapporteras varje kvartal me</w:t>
      </w:r>
      <w:r>
        <w:softHyphen/>
        <w:t>dan det är tillräckligt att andra uppgifter rapporteras årsvis. I särskilda fall får Finansinspektionen besluta om begränsningar av och undantag från den</w:t>
      </w:r>
      <w:r>
        <w:softHyphen/>
        <w:t>na tillsynsrapportering (se prop. 2015/16:9 s. 355).</w:t>
      </w:r>
    </w:p>
    <w:p w14:paraId="5A87C33A" w14:textId="4B8D11F3" w:rsidR="005C68C8" w:rsidRDefault="005C68C8" w:rsidP="005C68C8">
      <w:pPr>
        <w:pStyle w:val="Brdtextmedindrag"/>
        <w:rPr>
          <w:b/>
        </w:rPr>
      </w:pPr>
      <w:r>
        <w:lastRenderedPageBreak/>
        <w:t>Solvens II-direktivet har även inneburit att det införts nya bestämmelser om grupptillsyn (se samma prop. s. 394–491). Som en del av Solvens II-regelverket infördes det även nya bestämmelser om rapportering vid grupp</w:t>
      </w:r>
      <w:r w:rsidR="00F30B9F">
        <w:softHyphen/>
      </w:r>
      <w:r>
        <w:t>tillsyn. Dessa bestämmelser finns i huvudsak i Solvens II-förord</w:t>
      </w:r>
      <w:r>
        <w:softHyphen/>
        <w:t xml:space="preserve">ningen (artiklarna 372–377) och i </w:t>
      </w:r>
      <w:proofErr w:type="spellStart"/>
      <w:r>
        <w:t>genomförandeakten</w:t>
      </w:r>
      <w:proofErr w:type="spellEnd"/>
      <w:r>
        <w:t xml:space="preserve"> (artiklarna 22–36). Be</w:t>
      </w:r>
      <w:r>
        <w:softHyphen/>
        <w:t>stämmelserna för rapportering vid grupptillsyn överensstämmer i stort med det som gäller för rapportering vid tillsyn över enskilda för</w:t>
      </w:r>
      <w:r>
        <w:softHyphen/>
        <w:t>säkrings</w:t>
      </w:r>
      <w:r>
        <w:softHyphen/>
        <w:t>företag. Som utgångspunkt vid grupptillsyn enligt försäkrings</w:t>
      </w:r>
      <w:r>
        <w:softHyphen/>
        <w:t>rörelselagen gäller att uppgifter om solvens och finansiell ställning ska rapporteras varje kvartal.</w:t>
      </w:r>
    </w:p>
    <w:p w14:paraId="25596C8D" w14:textId="4F6881CA" w:rsidR="005C68C8" w:rsidRDefault="005C68C8" w:rsidP="005C68C8">
      <w:pPr>
        <w:pStyle w:val="Brdtextmedindrag"/>
      </w:pPr>
      <w:r>
        <w:t>I propositionen En ny reglering för tjänstepensionsföretag görs bedöm</w:t>
      </w:r>
      <w:r>
        <w:softHyphen/>
        <w:t>ningen att utgångspunkten bör vara att ett tjänste</w:t>
      </w:r>
      <w:r>
        <w:softHyphen/>
        <w:t>pensionsföretag ska om</w:t>
      </w:r>
      <w:r>
        <w:softHyphen/>
        <w:t xml:space="preserve">fattas av bestämmelser om grupptillsyn på samma sätt som om företaget </w:t>
      </w:r>
      <w:r w:rsidRPr="00E86C5C">
        <w:t>skulle</w:t>
      </w:r>
      <w:r>
        <w:t xml:space="preserve"> ha omfattats av sådana bestämmelser om det var ett försäkrings</w:t>
      </w:r>
      <w:r>
        <w:softHyphen/>
        <w:t>före</w:t>
      </w:r>
      <w:r w:rsidR="001B0298">
        <w:softHyphen/>
      </w:r>
      <w:r>
        <w:t>tag (prop. 2018/19:158 s. 536)</w:t>
      </w:r>
      <w:r w:rsidRPr="00A6616B">
        <w:t>.</w:t>
      </w:r>
      <w:r>
        <w:t xml:space="preserve"> Grupptillsynen ska således inte upp</w:t>
      </w:r>
      <w:r>
        <w:softHyphen/>
        <w:t>höra eller minska i sin omfattning om ett försäkrings</w:t>
      </w:r>
      <w:r>
        <w:softHyphen/>
        <w:t>företag omvandlas till ett tjänstepensionsföretag. Skyldigheten att beräkna gruppbaserad kapital</w:t>
      </w:r>
      <w:r>
        <w:softHyphen/>
        <w:t xml:space="preserve">bas och kapitalkrav och sedan rapportera resultaten bör därmed i </w:t>
      </w:r>
      <w:r w:rsidRPr="00E86C5C">
        <w:t>huvudsak</w:t>
      </w:r>
      <w:r>
        <w:t xml:space="preserve"> vara de</w:t>
      </w:r>
      <w:r w:rsidR="00513524">
        <w:t>n</w:t>
      </w:r>
      <w:r>
        <w:t xml:space="preserve">samma oavsett om </w:t>
      </w:r>
      <w:r w:rsidR="00513524">
        <w:t xml:space="preserve">skyldigheten följer av </w:t>
      </w:r>
      <w:r>
        <w:t xml:space="preserve">grupptillsyn </w:t>
      </w:r>
      <w:r w:rsidR="00513524">
        <w:t xml:space="preserve">som </w:t>
      </w:r>
      <w:r>
        <w:t>utövas enligt försäkrings</w:t>
      </w:r>
      <w:r>
        <w:softHyphen/>
        <w:t>rörelse</w:t>
      </w:r>
      <w:r>
        <w:softHyphen/>
        <w:t>lagen eller lagen om tjänste</w:t>
      </w:r>
      <w:r w:rsidR="00513524">
        <w:softHyphen/>
      </w:r>
      <w:r>
        <w:t>pensions</w:t>
      </w:r>
      <w:r w:rsidR="00513524">
        <w:softHyphen/>
      </w:r>
      <w:r>
        <w:t xml:space="preserve">företag. </w:t>
      </w:r>
    </w:p>
    <w:p w14:paraId="72A626F3" w14:textId="1B11CB1E" w:rsidR="005C68C8" w:rsidRDefault="005C68C8" w:rsidP="005C68C8">
      <w:pPr>
        <w:pStyle w:val="Brdtextmedindrag"/>
      </w:pPr>
      <w:r>
        <w:t>Som utgångspunkt gäller enligt såväl försäkringsrörelselagen som lagen om tjänstepensionsföretag att ett försäkringsföretag eller ett tjänste</w:t>
      </w:r>
      <w:r>
        <w:softHyphen/>
        <w:t>pen</w:t>
      </w:r>
      <w:r>
        <w:softHyphen/>
        <w:t>sions</w:t>
      </w:r>
      <w:r>
        <w:softHyphen/>
        <w:t>företag ska säkerställa att det inom gruppen sammantaget finns en grupp</w:t>
      </w:r>
      <w:r>
        <w:softHyphen/>
        <w:t>baserad kapitalbas som alltid är minst lika med antingen ett grupp</w:t>
      </w:r>
      <w:r>
        <w:softHyphen/>
        <w:t>baserat kapitalkrav eller det högre belopp som Finansinspektionen kan be</w:t>
      </w:r>
      <w:r>
        <w:softHyphen/>
        <w:t>sluta om. Därutöver gäller som huvudregel vid grupptillsyn enligt för</w:t>
      </w:r>
      <w:r>
        <w:softHyphen/>
        <w:t>säk</w:t>
      </w:r>
      <w:r w:rsidR="001B0298">
        <w:softHyphen/>
      </w:r>
      <w:r>
        <w:t>rings</w:t>
      </w:r>
      <w:r>
        <w:softHyphen/>
        <w:t>rörelselagen att gruppsolvens ska rapporteras kvartalsvis. De ris</w:t>
      </w:r>
      <w:r>
        <w:softHyphen/>
        <w:t>ker som uppkommer när företag ingår i grupper med andra företag torde vara desamma, oberoende av om det rör sig om försäkringsföretag eller tjänste</w:t>
      </w:r>
      <w:r>
        <w:softHyphen/>
        <w:t>pensions</w:t>
      </w:r>
      <w:r>
        <w:softHyphen/>
        <w:t>företag. För grupper som står under grupptillsyn enligt försäk</w:t>
      </w:r>
      <w:r w:rsidR="001B0298">
        <w:softHyphen/>
      </w:r>
      <w:r>
        <w:t>ringsrörelselagen finns det behov av att kunna agera proaktivt och på ett ti</w:t>
      </w:r>
      <w:r>
        <w:softHyphen/>
        <w:t>digt stadium identifiera såväl enskilda företag som grupper med finan</w:t>
      </w:r>
      <w:r>
        <w:softHyphen/>
        <w:t>siella pro</w:t>
      </w:r>
      <w:r>
        <w:softHyphen/>
        <w:t>blem. Ett sådant behov bör också finnas för grupper som står under grupptillsyn enligt lagen om tjänstepensionsföretag. På mot</w:t>
      </w:r>
      <w:r>
        <w:softHyphen/>
        <w:t>svarande sätt som gäller vid grupp</w:t>
      </w:r>
      <w:r>
        <w:softHyphen/>
        <w:t xml:space="preserve">tillsyn enligt försäkringsrörelselagen, bör </w:t>
      </w:r>
      <w:r w:rsidR="001B0298">
        <w:t xml:space="preserve">det </w:t>
      </w:r>
      <w:r>
        <w:t>därför vid grupp</w:t>
      </w:r>
      <w:r>
        <w:softHyphen/>
        <w:t xml:space="preserve">tillsyn enligt lagen om tjänstepensionsföretag gälla att den </w:t>
      </w:r>
      <w:r w:rsidRPr="00A036A7">
        <w:t>gruppbaserade kapital</w:t>
      </w:r>
      <w:r>
        <w:softHyphen/>
      </w:r>
      <w:r w:rsidRPr="00A036A7">
        <w:t>basen och det gruppbaserade kapitalkravet ska be</w:t>
      </w:r>
      <w:r>
        <w:softHyphen/>
      </w:r>
      <w:r w:rsidRPr="00A036A7">
        <w:t>räknas</w:t>
      </w:r>
      <w:r>
        <w:t xml:space="preserve"> kvartalsvis. Om det finns särskilda skäl bör beräkningen kunna ske mer sällan, dock minst årligen. För tjänstepensionsföretag gäller där</w:t>
      </w:r>
      <w:r>
        <w:softHyphen/>
        <w:t>ut</w:t>
      </w:r>
      <w:r w:rsidR="001B0298">
        <w:softHyphen/>
      </w:r>
      <w:r>
        <w:t>över, på motsvarande sätt som för försäkringsföretag, att resultatet av be</w:t>
      </w:r>
      <w:r w:rsidR="001B0298">
        <w:softHyphen/>
      </w:r>
      <w:r>
        <w:t>räkningen ska rapporteras till Finansinspektionen (samma prop. s. 582 och 585 f.).</w:t>
      </w:r>
    </w:p>
    <w:p w14:paraId="6B312E49" w14:textId="6C77126C" w:rsidR="005C68C8" w:rsidRDefault="005C68C8" w:rsidP="005C68C8">
      <w:pPr>
        <w:pStyle w:val="Brdtextmedindrag"/>
      </w:pPr>
      <w:r>
        <w:t>De närmare bestämmelserna om beräkning och rapportering av grupp</w:t>
      </w:r>
      <w:r>
        <w:softHyphen/>
        <w:t xml:space="preserve">solvens bör meddelas genom föreskrifter på lägre nivå än lag. </w:t>
      </w:r>
      <w:r w:rsidRPr="00FF681A">
        <w:t xml:space="preserve">Regeringen eller den myndighet som regeringen bestämmer </w:t>
      </w:r>
      <w:r>
        <w:t>bör därför</w:t>
      </w:r>
      <w:r w:rsidRPr="00FF681A">
        <w:t xml:space="preserve"> få meddela före</w:t>
      </w:r>
      <w:r>
        <w:softHyphen/>
      </w:r>
      <w:r w:rsidRPr="00FF681A">
        <w:t>skrifter om när den gruppbaserade kapitalbasen och det gruppbaserade kapital</w:t>
      </w:r>
      <w:r>
        <w:softHyphen/>
      </w:r>
      <w:r w:rsidRPr="00FF681A">
        <w:t xml:space="preserve">kravet </w:t>
      </w:r>
      <w:r>
        <w:t xml:space="preserve">enligt </w:t>
      </w:r>
      <w:r w:rsidRPr="00760428">
        <w:t xml:space="preserve">lagen om tjänstepensionsföretag </w:t>
      </w:r>
      <w:r w:rsidRPr="00FF681A">
        <w:t>ska beräknas.</w:t>
      </w:r>
    </w:p>
    <w:p w14:paraId="58C9AA04" w14:textId="77777777" w:rsidR="005C68C8" w:rsidRPr="00C02B14" w:rsidRDefault="005C68C8" w:rsidP="005C68C8">
      <w:pPr>
        <w:pStyle w:val="Rubrik2"/>
      </w:pPr>
      <w:bookmarkStart w:id="96" w:name="_Toc32844413"/>
      <w:bookmarkStart w:id="97" w:name="_Toc36022924"/>
      <w:r>
        <w:lastRenderedPageBreak/>
        <w:t xml:space="preserve">Upplysningar </w:t>
      </w:r>
      <w:r w:rsidRPr="00534B51">
        <w:t>till</w:t>
      </w:r>
      <w:r>
        <w:t xml:space="preserve"> Finansinspektionen om transaktioner som ska </w:t>
      </w:r>
      <w:r w:rsidRPr="00534B51">
        <w:t>rapporteras</w:t>
      </w:r>
      <w:r>
        <w:t xml:space="preserve"> vid begränsad grupptillsyn</w:t>
      </w:r>
      <w:bookmarkEnd w:id="96"/>
      <w:bookmarkEnd w:id="97"/>
    </w:p>
    <w:p w14:paraId="4B8C5343" w14:textId="77777777" w:rsidR="005C68C8" w:rsidRDefault="005C68C8" w:rsidP="005C68C8">
      <w:pPr>
        <w:pStyle w:val="Brdtextmedindragram"/>
        <w:ind w:firstLine="0"/>
      </w:pPr>
      <w:r>
        <w:rPr>
          <w:b/>
        </w:rPr>
        <w:t>Regeringens</w:t>
      </w:r>
      <w:r w:rsidRPr="00420062">
        <w:rPr>
          <w:b/>
        </w:rPr>
        <w:t xml:space="preserve"> förslag:</w:t>
      </w:r>
      <w:r>
        <w:t xml:space="preserve"> </w:t>
      </w:r>
      <w:bookmarkStart w:id="98" w:name="_Hlk19712380"/>
      <w:r w:rsidRPr="008452DF">
        <w:t>Regeringen eller den myndighet som regeringen be</w:t>
      </w:r>
      <w:r>
        <w:softHyphen/>
      </w:r>
      <w:r w:rsidRPr="008452DF">
        <w:t>stämmer ska få meddela föreskrifter om vilka upp</w:t>
      </w:r>
      <w:r>
        <w:softHyphen/>
      </w:r>
      <w:r w:rsidRPr="008452DF">
        <w:t>lys</w:t>
      </w:r>
      <w:r>
        <w:softHyphen/>
      </w:r>
      <w:r w:rsidRPr="008452DF">
        <w:t>ningar som ett tjänste</w:t>
      </w:r>
      <w:r>
        <w:softHyphen/>
      </w:r>
      <w:r w:rsidRPr="008452DF">
        <w:t>pensionsföretag ska lämna till Finans</w:t>
      </w:r>
      <w:r>
        <w:softHyphen/>
      </w:r>
      <w:r w:rsidRPr="008452DF">
        <w:t xml:space="preserve">inspektionen när det gäller </w:t>
      </w:r>
      <w:r>
        <w:t>de transaktioner som ska rapporteras vid begränsad grupp</w:t>
      </w:r>
      <w:r>
        <w:softHyphen/>
        <w:t>tillsyn.</w:t>
      </w:r>
      <w:r w:rsidRPr="008452DF">
        <w:t xml:space="preserve"> </w:t>
      </w:r>
    </w:p>
    <w:p w14:paraId="61631C30" w14:textId="21309689" w:rsidR="005C68C8" w:rsidRPr="00A76360" w:rsidRDefault="005C68C8" w:rsidP="005C68C8">
      <w:pPr>
        <w:pStyle w:val="Brdtextmedindragram"/>
      </w:pPr>
      <w:r w:rsidRPr="008452DF">
        <w:t>I lagen om tjänstepensionsföretag ska det tas in en upplysning</w:t>
      </w:r>
      <w:r>
        <w:t>s</w:t>
      </w:r>
      <w:r>
        <w:softHyphen/>
        <w:t>bestämmelse</w:t>
      </w:r>
      <w:r w:rsidRPr="008452DF">
        <w:t xml:space="preserve"> om att regeringen eller den myndighet som regeringen be</w:t>
      </w:r>
      <w:r w:rsidR="00EA32C5">
        <w:softHyphen/>
      </w:r>
      <w:r w:rsidRPr="008452DF">
        <w:t>stämmer kan med</w:t>
      </w:r>
      <w:r>
        <w:softHyphen/>
      </w:r>
      <w:r w:rsidRPr="008452DF">
        <w:t>dela föreskrifter om hur och när ett företag ska lämna sådana upp</w:t>
      </w:r>
      <w:r>
        <w:softHyphen/>
      </w:r>
      <w:r w:rsidRPr="008452DF">
        <w:t>lysningar.</w:t>
      </w:r>
      <w:bookmarkEnd w:id="98"/>
    </w:p>
    <w:p w14:paraId="323D3807" w14:textId="77777777" w:rsidR="005C68C8" w:rsidRPr="00A76360" w:rsidRDefault="005C68C8" w:rsidP="005C68C8">
      <w:pPr>
        <w:pStyle w:val="Brdtextmedindrag"/>
        <w:rPr>
          <w:sz w:val="8"/>
          <w:szCs w:val="8"/>
        </w:rPr>
      </w:pPr>
    </w:p>
    <w:p w14:paraId="719B2F2B" w14:textId="77777777" w:rsidR="005C68C8" w:rsidRDefault="005C68C8" w:rsidP="005C68C8">
      <w:pPr>
        <w:pStyle w:val="Brdtextmedindrag"/>
        <w:rPr>
          <w:b/>
        </w:rPr>
      </w:pPr>
      <w:r>
        <w:rPr>
          <w:b/>
        </w:rPr>
        <w:t xml:space="preserve">Promemorians förslag </w:t>
      </w:r>
      <w:r>
        <w:t>överensstämmer med regeringens förslag.</w:t>
      </w:r>
    </w:p>
    <w:p w14:paraId="696D8186" w14:textId="77777777" w:rsidR="005C68C8" w:rsidRDefault="005C68C8" w:rsidP="005C68C8">
      <w:pPr>
        <w:pStyle w:val="Brdtextmedindrag"/>
        <w:rPr>
          <w:b/>
        </w:rPr>
      </w:pPr>
      <w:r>
        <w:rPr>
          <w:b/>
        </w:rPr>
        <w:t xml:space="preserve">Remissinstanserna </w:t>
      </w:r>
      <w:r>
        <w:t>tillstyrker förslaget eller har inget att invända mot det.</w:t>
      </w:r>
    </w:p>
    <w:p w14:paraId="290EEA17" w14:textId="452D37B9" w:rsidR="005C68C8" w:rsidRDefault="005C68C8" w:rsidP="005C68C8">
      <w:pPr>
        <w:pStyle w:val="Brdtextmedindrag"/>
      </w:pPr>
      <w:r>
        <w:rPr>
          <w:b/>
        </w:rPr>
        <w:t>Skälen för regeringens</w:t>
      </w:r>
      <w:r w:rsidRPr="0006285B">
        <w:rPr>
          <w:b/>
        </w:rPr>
        <w:t xml:space="preserve"> förslag</w:t>
      </w:r>
      <w:r>
        <w:rPr>
          <w:b/>
        </w:rPr>
        <w:t xml:space="preserve">: </w:t>
      </w:r>
      <w:r>
        <w:t>Enligt lagen om tjänstepensions</w:t>
      </w:r>
      <w:r>
        <w:softHyphen/>
        <w:t xml:space="preserve">företag ska transaktioner inom </w:t>
      </w:r>
      <w:r w:rsidRPr="00E770D0">
        <w:t>en grupp rappor</w:t>
      </w:r>
      <w:r>
        <w:softHyphen/>
      </w:r>
      <w:r w:rsidRPr="00E770D0">
        <w:t>teras till Finans</w:t>
      </w:r>
      <w:r>
        <w:softHyphen/>
      </w:r>
      <w:r w:rsidRPr="00E770D0">
        <w:t>inspektionen.</w:t>
      </w:r>
      <w:r>
        <w:t xml:space="preserve"> Detta gäller såväl vid full</w:t>
      </w:r>
      <w:r>
        <w:softHyphen/>
        <w:t>ständig som vid begränsad grupptillsyn. Vid full</w:t>
      </w:r>
      <w:r>
        <w:softHyphen/>
        <w:t>ständig grupp</w:t>
      </w:r>
      <w:r>
        <w:softHyphen/>
        <w:t xml:space="preserve">tillsyn ska </w:t>
      </w:r>
      <w:r w:rsidRPr="00A10E20">
        <w:t>be</w:t>
      </w:r>
      <w:r>
        <w:softHyphen/>
      </w:r>
      <w:r w:rsidRPr="00A10E20">
        <w:t>tydande transaktioner inom en grupp minst en gång per år rapporteras till Finansinspektionen</w:t>
      </w:r>
      <w:r>
        <w:t xml:space="preserve">. </w:t>
      </w:r>
      <w:r w:rsidRPr="00A10E20">
        <w:t>Om en transaktion har en mycket betydande om</w:t>
      </w:r>
      <w:r>
        <w:softHyphen/>
      </w:r>
      <w:r w:rsidRPr="00A10E20">
        <w:t>fattning, ska den rapporteras snarast möjligt</w:t>
      </w:r>
      <w:r>
        <w:t xml:space="preserve"> (16 kap. 23 § LTF). Vid begränsad grupptillsyn ska t</w:t>
      </w:r>
      <w:r w:rsidRPr="00A10E20">
        <w:t>jänste</w:t>
      </w:r>
      <w:r>
        <w:softHyphen/>
      </w:r>
      <w:r w:rsidRPr="00A10E20">
        <w:t>pensions</w:t>
      </w:r>
      <w:r>
        <w:softHyphen/>
      </w:r>
      <w:r w:rsidRPr="00A10E20">
        <w:t xml:space="preserve">företag </w:t>
      </w:r>
      <w:r>
        <w:t xml:space="preserve">dels </w:t>
      </w:r>
      <w:r w:rsidRPr="00A10E20">
        <w:t>rappor</w:t>
      </w:r>
      <w:r w:rsidR="00EA32C5">
        <w:softHyphen/>
      </w:r>
      <w:r w:rsidRPr="00A10E20">
        <w:t>tera</w:t>
      </w:r>
      <w:r>
        <w:t xml:space="preserve"> </w:t>
      </w:r>
      <w:r w:rsidRPr="00A10E20">
        <w:t>transaktioner med moderföretaget</w:t>
      </w:r>
      <w:r>
        <w:t>, dels med</w:t>
      </w:r>
      <w:r w:rsidRPr="00A10E20">
        <w:t xml:space="preserve"> företag som är anknutna till tjänstepensionsföretagets moder</w:t>
      </w:r>
      <w:r>
        <w:softHyphen/>
      </w:r>
      <w:r w:rsidRPr="00A10E20">
        <w:t>företag</w:t>
      </w:r>
      <w:r>
        <w:t xml:space="preserve">. Det </w:t>
      </w:r>
      <w:r w:rsidRPr="00A10E20">
        <w:t xml:space="preserve">är </w:t>
      </w:r>
      <w:r>
        <w:t>bara sådana transak</w:t>
      </w:r>
      <w:r w:rsidR="00EA32C5">
        <w:softHyphen/>
      </w:r>
      <w:r>
        <w:t xml:space="preserve">tioner </w:t>
      </w:r>
      <w:r w:rsidRPr="00A10E20">
        <w:t xml:space="preserve">som är betydande </w:t>
      </w:r>
      <w:r>
        <w:t>som ska rap</w:t>
      </w:r>
      <w:r>
        <w:softHyphen/>
        <w:t>porteras och tjänste</w:t>
      </w:r>
      <w:r>
        <w:softHyphen/>
        <w:t>pensionsföretaget</w:t>
      </w:r>
      <w:r w:rsidRPr="00A10E20">
        <w:t xml:space="preserve"> ska göra detta minst en gång per år. Om en trans</w:t>
      </w:r>
      <w:r>
        <w:softHyphen/>
      </w:r>
      <w:r w:rsidRPr="00A10E20">
        <w:t>aktion har en mycket bety</w:t>
      </w:r>
      <w:r w:rsidR="00EA32C5">
        <w:softHyphen/>
      </w:r>
      <w:r w:rsidRPr="00A10E20">
        <w:t>dande omfattning, ska företaget rap</w:t>
      </w:r>
      <w:r>
        <w:softHyphen/>
      </w:r>
      <w:r w:rsidRPr="00A10E20">
        <w:t>portera den snarast möjligt</w:t>
      </w:r>
      <w:r>
        <w:t xml:space="preserve"> (16 kap. 27 § LTF)</w:t>
      </w:r>
      <w:r w:rsidRPr="00A10E20">
        <w:t>.</w:t>
      </w:r>
    </w:p>
    <w:p w14:paraId="3C374A39" w14:textId="77777777" w:rsidR="005C68C8" w:rsidRDefault="005C68C8" w:rsidP="005C68C8">
      <w:pPr>
        <w:pStyle w:val="Brdtextmedindrag"/>
      </w:pPr>
      <w:r>
        <w:t>R</w:t>
      </w:r>
      <w:r w:rsidRPr="00750986">
        <w:t>egeringen eller den myndighet som regeringen bestämmer</w:t>
      </w:r>
      <w:r>
        <w:t xml:space="preserve"> </w:t>
      </w:r>
      <w:r w:rsidRPr="00750986">
        <w:t>få</w:t>
      </w:r>
      <w:r>
        <w:t>r</w:t>
      </w:r>
      <w:r w:rsidRPr="00750986">
        <w:t xml:space="preserve"> meddela före</w:t>
      </w:r>
      <w:r>
        <w:softHyphen/>
      </w:r>
      <w:r w:rsidRPr="00750986">
        <w:t xml:space="preserve">skrifter om vilka upplysningar som ett tjänstepensionsföretag </w:t>
      </w:r>
      <w:r w:rsidRPr="001365BA">
        <w:t>vid full</w:t>
      </w:r>
      <w:r>
        <w:softHyphen/>
      </w:r>
      <w:r w:rsidRPr="001365BA">
        <w:t xml:space="preserve">ständig grupptillsyn </w:t>
      </w:r>
      <w:r w:rsidRPr="00750986">
        <w:t>ska lämna till Finansinspektionen när det gäller be</w:t>
      </w:r>
      <w:r>
        <w:softHyphen/>
      </w:r>
      <w:r w:rsidRPr="00750986">
        <w:t xml:space="preserve">tydande transaktioner inom en grupp. </w:t>
      </w:r>
      <w:r>
        <w:t>I</w:t>
      </w:r>
      <w:r w:rsidRPr="00750986">
        <w:t xml:space="preserve"> la</w:t>
      </w:r>
      <w:r>
        <w:softHyphen/>
      </w:r>
      <w:r w:rsidRPr="00750986">
        <w:t>gen om tjänstepensions</w:t>
      </w:r>
      <w:r>
        <w:softHyphen/>
      </w:r>
      <w:r w:rsidRPr="00750986">
        <w:t xml:space="preserve">företag </w:t>
      </w:r>
      <w:r>
        <w:t>finns en upplysningsbestämmelse där det anges</w:t>
      </w:r>
      <w:r w:rsidRPr="00750986">
        <w:t xml:space="preserve"> att regeringen eller den myn</w:t>
      </w:r>
      <w:r>
        <w:softHyphen/>
      </w:r>
      <w:r w:rsidRPr="00750986">
        <w:t>dig</w:t>
      </w:r>
      <w:r>
        <w:softHyphen/>
      </w:r>
      <w:r w:rsidRPr="00750986">
        <w:t>het som regeringen bestämmer</w:t>
      </w:r>
      <w:r>
        <w:t xml:space="preserve"> kan </w:t>
      </w:r>
      <w:r w:rsidRPr="00750986">
        <w:t>meddela föreskrifter om hur och när ett företag ska lämna sådana upplysningar</w:t>
      </w:r>
      <w:r>
        <w:t xml:space="preserve"> (16 kap. 41 § andra stycket). </w:t>
      </w:r>
    </w:p>
    <w:p w14:paraId="30274CB1" w14:textId="4BD041B5" w:rsidR="005C68C8" w:rsidRDefault="005C68C8" w:rsidP="005C68C8">
      <w:pPr>
        <w:pStyle w:val="Brdtextmedindrag"/>
      </w:pPr>
      <w:r>
        <w:t>Även vid begränsad grupptillsyn ska vissa typer av transaktioner inom en grupp rapporteras till Finansinspektionen. På motsvarande sätt som vid rapportering av transaktioner inom en grupp vid fullständig grupptillsyn, finns det också för den rapportering av transaktioner som ska ske vid be</w:t>
      </w:r>
      <w:r>
        <w:softHyphen/>
        <w:t xml:space="preserve">gränsad grupptillsyn ett behov av ytterligare föreskrifter på lägre nivå än lag. </w:t>
      </w:r>
      <w:r w:rsidRPr="00BE66B0">
        <w:t xml:space="preserve">Regeringen eller den myndighet som regeringen bestämmer </w:t>
      </w:r>
      <w:r>
        <w:t>bör därför</w:t>
      </w:r>
      <w:r w:rsidRPr="00BE66B0">
        <w:t xml:space="preserve"> få meddela föreskrifter om vilka upplysningar ett tjänste</w:t>
      </w:r>
      <w:r>
        <w:softHyphen/>
      </w:r>
      <w:r w:rsidRPr="00BE66B0">
        <w:t>pensionsföretag ska lämna till Finansinspektionen när det gäller de transaktioner som ska rap</w:t>
      </w:r>
      <w:r>
        <w:softHyphen/>
      </w:r>
      <w:r w:rsidRPr="00BE66B0">
        <w:t>porteras vid begränsad grupptillsyn</w:t>
      </w:r>
      <w:r>
        <w:t xml:space="preserve"> enligt lagen om tjänste</w:t>
      </w:r>
      <w:r>
        <w:softHyphen/>
        <w:t>pensions</w:t>
      </w:r>
      <w:r>
        <w:softHyphen/>
        <w:t xml:space="preserve">företag. </w:t>
      </w:r>
    </w:p>
    <w:p w14:paraId="6EB5EFED" w14:textId="6EF2F003" w:rsidR="005C68C8" w:rsidRDefault="005C68C8" w:rsidP="005C68C8">
      <w:pPr>
        <w:pStyle w:val="Brdtextmedindrag"/>
      </w:pPr>
      <w:r w:rsidRPr="00BE66B0">
        <w:t xml:space="preserve">Hur och när ett tjänstepensionsföretag ska lämna upplysningar om </w:t>
      </w:r>
      <w:r>
        <w:t>så</w:t>
      </w:r>
      <w:r>
        <w:softHyphen/>
        <w:t>da</w:t>
      </w:r>
      <w:r w:rsidR="00D83B73">
        <w:softHyphen/>
      </w:r>
      <w:r>
        <w:t xml:space="preserve">na </w:t>
      </w:r>
      <w:r w:rsidRPr="00BE66B0">
        <w:t xml:space="preserve">transaktioner inom </w:t>
      </w:r>
      <w:r>
        <w:t xml:space="preserve">en </w:t>
      </w:r>
      <w:r w:rsidRPr="00BE66B0">
        <w:t xml:space="preserve">grupp </w:t>
      </w:r>
      <w:r>
        <w:t>som ska rapporteras vid begränsad grupp</w:t>
      </w:r>
      <w:r w:rsidR="00D83B73">
        <w:softHyphen/>
      </w:r>
      <w:r>
        <w:t>tillsyn kan</w:t>
      </w:r>
      <w:r w:rsidRPr="00BE66B0">
        <w:t xml:space="preserve"> regleras genom verkställighetsföreskrifter. I lagen om tjänste</w:t>
      </w:r>
      <w:r>
        <w:softHyphen/>
      </w:r>
      <w:r w:rsidRPr="00BE66B0">
        <w:lastRenderedPageBreak/>
        <w:t xml:space="preserve">pensionsföretag bör det </w:t>
      </w:r>
      <w:r>
        <w:t>därfö</w:t>
      </w:r>
      <w:r w:rsidRPr="00BE66B0">
        <w:t>r tas in en upplysning</w:t>
      </w:r>
      <w:r>
        <w:t>s</w:t>
      </w:r>
      <w:r>
        <w:softHyphen/>
        <w:t>bestämmelse</w:t>
      </w:r>
      <w:r w:rsidRPr="00BE66B0">
        <w:t xml:space="preserve"> om att regeringen eller den myndighet som regeringen be</w:t>
      </w:r>
      <w:r>
        <w:softHyphen/>
      </w:r>
      <w:r w:rsidRPr="00BE66B0">
        <w:t>stämmer kan med</w:t>
      </w:r>
      <w:r>
        <w:softHyphen/>
      </w:r>
      <w:r w:rsidRPr="00BE66B0">
        <w:t>dela före</w:t>
      </w:r>
      <w:r>
        <w:softHyphen/>
      </w:r>
      <w:r w:rsidRPr="00BE66B0">
        <w:t>skrifter om hur och när ett företag ska lämna sådana upp</w:t>
      </w:r>
      <w:r>
        <w:softHyphen/>
      </w:r>
      <w:r w:rsidRPr="00BE66B0">
        <w:t>lysningar.</w:t>
      </w:r>
    </w:p>
    <w:p w14:paraId="54C237D4" w14:textId="77777777" w:rsidR="005C68C8" w:rsidRDefault="005C68C8" w:rsidP="005C68C8">
      <w:pPr>
        <w:pStyle w:val="Rubrik2"/>
      </w:pPr>
      <w:bookmarkStart w:id="99" w:name="_Toc32844414"/>
      <w:bookmarkStart w:id="100" w:name="_Toc36022925"/>
      <w:r w:rsidRPr="00534B51">
        <w:t>Uppgifter</w:t>
      </w:r>
      <w:r>
        <w:t xml:space="preserve"> till brottsutredande myndigheter</w:t>
      </w:r>
      <w:bookmarkEnd w:id="99"/>
      <w:bookmarkEnd w:id="100"/>
    </w:p>
    <w:p w14:paraId="39E4AD09" w14:textId="38DFC760" w:rsidR="005C68C8" w:rsidRDefault="005C68C8" w:rsidP="005C68C8">
      <w:pPr>
        <w:pStyle w:val="Brdtextram"/>
      </w:pPr>
      <w:r>
        <w:rPr>
          <w:b/>
        </w:rPr>
        <w:t>Regeringens</w:t>
      </w:r>
      <w:r w:rsidRPr="00420062">
        <w:rPr>
          <w:b/>
        </w:rPr>
        <w:t xml:space="preserve"> förslag:</w:t>
      </w:r>
      <w:r>
        <w:rPr>
          <w:b/>
        </w:rPr>
        <w:t xml:space="preserve"> </w:t>
      </w:r>
      <w:r w:rsidRPr="00F60940">
        <w:t xml:space="preserve">De uppgifter som </w:t>
      </w:r>
      <w:r>
        <w:t xml:space="preserve">ett företag </w:t>
      </w:r>
      <w:r w:rsidRPr="00F60940">
        <w:t>ska lämna till brotts</w:t>
      </w:r>
      <w:r>
        <w:softHyphen/>
      </w:r>
      <w:r w:rsidRPr="00F60940">
        <w:t xml:space="preserve">utredande myndigheter enligt </w:t>
      </w:r>
      <w:r>
        <w:t>lagen om tjänstepensionsföretag</w:t>
      </w:r>
      <w:r w:rsidRPr="00F60940">
        <w:t xml:space="preserve"> ska läm</w:t>
      </w:r>
      <w:r>
        <w:softHyphen/>
      </w:r>
      <w:r w:rsidRPr="00F60940">
        <w:t>nas utan dröjsmål och i elektronisk form.</w:t>
      </w:r>
    </w:p>
    <w:p w14:paraId="14CF1720" w14:textId="77777777" w:rsidR="005C68C8" w:rsidRPr="00A76360" w:rsidRDefault="005C68C8" w:rsidP="005C68C8">
      <w:pPr>
        <w:pStyle w:val="Brdtextmedindragram"/>
      </w:pPr>
      <w:r w:rsidRPr="00F60940">
        <w:t>Regeringen eller den myndighet som regeringen bestämmer ska få med</w:t>
      </w:r>
      <w:r>
        <w:softHyphen/>
      </w:r>
      <w:r w:rsidRPr="00F60940">
        <w:t>dela föreskrifter om hur uppgifterna ska lämnas.</w:t>
      </w:r>
    </w:p>
    <w:p w14:paraId="67B6ECD5" w14:textId="77777777" w:rsidR="005C68C8" w:rsidRPr="00A76360" w:rsidRDefault="005C68C8" w:rsidP="005C68C8">
      <w:pPr>
        <w:pStyle w:val="Brdtextmedindrag"/>
        <w:rPr>
          <w:sz w:val="8"/>
          <w:szCs w:val="8"/>
        </w:rPr>
      </w:pPr>
    </w:p>
    <w:p w14:paraId="6FA888C8" w14:textId="77777777" w:rsidR="005C68C8" w:rsidRDefault="005C68C8" w:rsidP="005C68C8">
      <w:pPr>
        <w:pStyle w:val="Brdtextmedindrag"/>
        <w:rPr>
          <w:b/>
        </w:rPr>
      </w:pPr>
      <w:r>
        <w:rPr>
          <w:b/>
        </w:rPr>
        <w:t xml:space="preserve">Promemorians förslag </w:t>
      </w:r>
      <w:r>
        <w:t>överensstämmer med regeringens förslag.</w:t>
      </w:r>
    </w:p>
    <w:p w14:paraId="2F9465F4" w14:textId="77777777" w:rsidR="005C68C8" w:rsidRDefault="005C68C8" w:rsidP="005C68C8">
      <w:pPr>
        <w:pStyle w:val="Brdtextmedindrag"/>
        <w:rPr>
          <w:b/>
        </w:rPr>
      </w:pPr>
      <w:r>
        <w:rPr>
          <w:b/>
        </w:rPr>
        <w:t xml:space="preserve">Remissinstanserna </w:t>
      </w:r>
      <w:r>
        <w:t>tillstyrker förslaget eller har inget att invända mot det.</w:t>
      </w:r>
    </w:p>
    <w:p w14:paraId="6B1820DF" w14:textId="77777777" w:rsidR="005C68C8" w:rsidRDefault="005C68C8" w:rsidP="005C68C8">
      <w:pPr>
        <w:pStyle w:val="Brdtextmedindrag"/>
        <w:rPr>
          <w:rFonts w:ascii="TimesNewRomanPSMT" w:eastAsiaTheme="minorHAnsi" w:hAnsi="TimesNewRomanPSMT" w:cs="TimesNewRomanPSMT"/>
        </w:rPr>
      </w:pPr>
      <w:r>
        <w:rPr>
          <w:b/>
        </w:rPr>
        <w:t xml:space="preserve">Skälen för regeringens </w:t>
      </w:r>
      <w:r w:rsidRPr="0006285B">
        <w:rPr>
          <w:b/>
        </w:rPr>
        <w:t>förslag</w:t>
      </w:r>
      <w:r>
        <w:rPr>
          <w:b/>
        </w:rPr>
        <w:t xml:space="preserve">: </w:t>
      </w:r>
      <w:r>
        <w:t xml:space="preserve">I </w:t>
      </w:r>
      <w:r>
        <w:rPr>
          <w:rFonts w:ascii="TimesNewRomanPSMT" w:eastAsiaTheme="minorHAnsi" w:hAnsi="TimesNewRomanPSMT" w:cs="TimesNewRomanPSMT"/>
        </w:rPr>
        <w:t>lagen om tjänste</w:t>
      </w:r>
      <w:r>
        <w:rPr>
          <w:rFonts w:ascii="TimesNewRomanPSMT" w:eastAsiaTheme="minorHAnsi" w:hAnsi="TimesNewRomanPSMT" w:cs="TimesNewRomanPSMT"/>
        </w:rPr>
        <w:softHyphen/>
        <w:t>pensionsföretag finns det bestämmelser om tystnadsplikt för vissa befattningshavare, upp</w:t>
      </w:r>
      <w:r>
        <w:rPr>
          <w:rFonts w:ascii="TimesNewRomanPSMT" w:eastAsiaTheme="minorHAnsi" w:hAnsi="TimesNewRomanPSMT" w:cs="TimesNewRomanPSMT"/>
        </w:rPr>
        <w:softHyphen/>
        <w:t>gifts</w:t>
      </w:r>
      <w:r>
        <w:rPr>
          <w:rFonts w:ascii="TimesNewRomanPSMT" w:eastAsiaTheme="minorHAnsi" w:hAnsi="TimesNewRomanPSMT" w:cs="TimesNewRomanPSMT"/>
        </w:rPr>
        <w:softHyphen/>
        <w:t>skyldighet i samband med utredningar om brott, meddelandeförbud och straff</w:t>
      </w:r>
      <w:r>
        <w:rPr>
          <w:rFonts w:ascii="TimesNewRomanPSMT" w:eastAsiaTheme="minorHAnsi" w:hAnsi="TimesNewRomanPSMT" w:cs="TimesNewRomanPSMT"/>
        </w:rPr>
        <w:softHyphen/>
        <w:t xml:space="preserve">rättsligt ansvar för den som bryter mot ett </w:t>
      </w:r>
      <w:r w:rsidRPr="002E11A5">
        <w:rPr>
          <w:rFonts w:ascii="TimesNewRomanPSMT" w:eastAsiaTheme="minorHAnsi" w:hAnsi="TimesNewRomanPSMT" w:cs="TimesNewRomanPSMT"/>
        </w:rPr>
        <w:t>meddelandeförbud (</w:t>
      </w:r>
      <w:r w:rsidRPr="00214C42">
        <w:rPr>
          <w:rFonts w:ascii="TimesNewRomanPSMT" w:eastAsiaTheme="minorHAnsi" w:hAnsi="TimesNewRomanPSMT" w:cs="TimesNewRomanPSMT"/>
        </w:rPr>
        <w:t>16 kap. 36</w:t>
      </w:r>
      <w:r w:rsidRPr="002E11A5">
        <w:rPr>
          <w:rFonts w:ascii="TimesNewRomanPSMT" w:eastAsiaTheme="minorHAnsi" w:hAnsi="TimesNewRomanPSMT" w:cs="TimesNewRomanPSMT"/>
        </w:rPr>
        <w:t>–39 §§, se</w:t>
      </w:r>
      <w:r>
        <w:rPr>
          <w:rFonts w:ascii="TimesNewRomanPSMT" w:eastAsiaTheme="minorHAnsi" w:hAnsi="TimesNewRomanPSMT" w:cs="TimesNewRomanPSMT"/>
        </w:rPr>
        <w:t xml:space="preserve"> även </w:t>
      </w:r>
      <w:r w:rsidRPr="002E11A5">
        <w:rPr>
          <w:rFonts w:ascii="TimesNewRomanPSMT" w:eastAsiaTheme="minorHAnsi" w:hAnsi="TimesNewRomanPSMT" w:cs="TimesNewRomanPSMT"/>
        </w:rPr>
        <w:t>prop. 2018/19:158 s. </w:t>
      </w:r>
      <w:r w:rsidRPr="00736EFC">
        <w:rPr>
          <w:rFonts w:ascii="TimesNewRomanPSMT" w:eastAsiaTheme="minorHAnsi" w:hAnsi="TimesNewRomanPSMT" w:cs="TimesNewRomanPSMT"/>
        </w:rPr>
        <w:t>604 f.</w:t>
      </w:r>
      <w:r w:rsidRPr="002E11A5">
        <w:rPr>
          <w:rFonts w:ascii="TimesNewRomanPSMT" w:eastAsiaTheme="minorHAnsi" w:hAnsi="TimesNewRomanPSMT" w:cs="TimesNewRomanPSMT"/>
        </w:rPr>
        <w:t xml:space="preserve"> och 609). </w:t>
      </w:r>
    </w:p>
    <w:p w14:paraId="17B2060C" w14:textId="24D76BC1" w:rsidR="005C68C8" w:rsidRDefault="005C68C8" w:rsidP="005C68C8">
      <w:pPr>
        <w:pStyle w:val="Brdtextmedindrag"/>
        <w:rPr>
          <w:b/>
        </w:rPr>
      </w:pPr>
      <w:r>
        <w:rPr>
          <w:rFonts w:ascii="TimesNewRomanPSMT" w:eastAsiaTheme="minorHAnsi" w:hAnsi="TimesNewRomanPSMT" w:cs="TimesNewRomanPSMT"/>
        </w:rPr>
        <w:t>Ett företag som vid fullgörandet av skyldigheter enligt bestämmelserna om grupptillsyn i lagen om tjänstepensions</w:t>
      </w:r>
      <w:r>
        <w:rPr>
          <w:rFonts w:ascii="TimesNewRomanPSMT" w:eastAsiaTheme="minorHAnsi" w:hAnsi="TimesNewRomanPSMT" w:cs="TimesNewRomanPSMT"/>
        </w:rPr>
        <w:softHyphen/>
        <w:t>företag får kunskap om affärs</w:t>
      </w:r>
      <w:r>
        <w:rPr>
          <w:rFonts w:ascii="TimesNewRomanPSMT" w:eastAsiaTheme="minorHAnsi" w:hAnsi="TimesNewRomanPSMT" w:cs="TimesNewRomanPSMT"/>
        </w:rPr>
        <w:softHyphen/>
        <w:t>förhållanden i ett företag eller hos vissa fysiska personer, är skyldigt att läm</w:t>
      </w:r>
      <w:r>
        <w:rPr>
          <w:rFonts w:ascii="TimesNewRomanPSMT" w:eastAsiaTheme="minorHAnsi" w:hAnsi="TimesNewRomanPSMT" w:cs="TimesNewRomanPSMT"/>
        </w:rPr>
        <w:softHyphen/>
        <w:t>na ut uppgifter om enskildas förhållan</w:t>
      </w:r>
      <w:r>
        <w:rPr>
          <w:rFonts w:ascii="TimesNewRomanPSMT" w:eastAsiaTheme="minorHAnsi" w:hAnsi="TimesNewRomanPSMT" w:cs="TimesNewRomanPSMT"/>
        </w:rPr>
        <w:softHyphen/>
        <w:t>den till företaget, om det under en utredning enligt bestämmelserna om förundersökning i brottmål begärs av undersökningsledaren eller om det begärs av åklagare i ett ärende om rätts</w:t>
      </w:r>
      <w:r>
        <w:rPr>
          <w:rFonts w:ascii="TimesNewRomanPSMT" w:eastAsiaTheme="minorHAnsi" w:hAnsi="TimesNewRomanPSMT" w:cs="TimesNewRomanPSMT"/>
        </w:rPr>
        <w:softHyphen/>
        <w:t>lig hjälp i brottmål, på framställning av en annan stat eller en mellan</w:t>
      </w:r>
      <w:r>
        <w:rPr>
          <w:rFonts w:ascii="TimesNewRomanPSMT" w:eastAsiaTheme="minorHAnsi" w:hAnsi="TimesNewRomanPSMT" w:cs="TimesNewRomanPSMT"/>
        </w:rPr>
        <w:softHyphen/>
        <w:t>folklig domstol, eller i ett ärende om erkän</w:t>
      </w:r>
      <w:r>
        <w:rPr>
          <w:rFonts w:ascii="TimesNewRomanPSMT" w:eastAsiaTheme="minorHAnsi" w:hAnsi="TimesNewRomanPSMT" w:cs="TimesNewRomanPSMT"/>
        </w:rPr>
        <w:softHyphen/>
        <w:t>nande och verkställighet av en euro</w:t>
      </w:r>
      <w:r>
        <w:rPr>
          <w:rFonts w:ascii="TimesNewRomanPSMT" w:eastAsiaTheme="minorHAnsi" w:hAnsi="TimesNewRomanPSMT" w:cs="TimesNewRomanPSMT"/>
        </w:rPr>
        <w:softHyphen/>
        <w:t>peisk utredningsorder (16 kap. 37 §</w:t>
      </w:r>
      <w:r>
        <w:t>).</w:t>
      </w:r>
    </w:p>
    <w:p w14:paraId="239EB7BA" w14:textId="5CAF7FD4" w:rsidR="005C68C8" w:rsidRDefault="005C68C8" w:rsidP="005C68C8">
      <w:pPr>
        <w:pStyle w:val="Brdtextmedindrag"/>
        <w:rPr>
          <w:rFonts w:eastAsiaTheme="minorHAnsi"/>
        </w:rPr>
      </w:pPr>
      <w:r>
        <w:t xml:space="preserve">Bestämmelsen om </w:t>
      </w:r>
      <w:r>
        <w:rPr>
          <w:rFonts w:ascii="TimesNewRomanPSMT" w:eastAsiaTheme="minorHAnsi" w:hAnsi="TimesNewRomanPSMT" w:cs="TimesNewRomanPSMT"/>
        </w:rPr>
        <w:t>uppgiftsskyldighet i samband med utredningar om brott i lagen om tjänstepensionsföretag är utformad efter förebild av mot</w:t>
      </w:r>
      <w:r>
        <w:rPr>
          <w:rFonts w:ascii="TimesNewRomanPSMT" w:eastAsiaTheme="minorHAnsi" w:hAnsi="TimesNewRomanPSMT" w:cs="TimesNewRomanPSMT"/>
        </w:rPr>
        <w:softHyphen/>
        <w:t>svarande bestämmelse i försäkringsrörelselagen (se samma prop.</w:t>
      </w:r>
      <w:r>
        <w:t xml:space="preserve"> s. 609). Bestämmelsen i försäkringsrörelselagen (</w:t>
      </w:r>
      <w:r>
        <w:rPr>
          <w:rFonts w:ascii="TimesNewRomanPSMT" w:eastAsiaTheme="minorHAnsi" w:hAnsi="TimesNewRomanPSMT" w:cs="TimesNewRomanPSMT"/>
        </w:rPr>
        <w:t>19 kap. 46 §)</w:t>
      </w:r>
      <w:r>
        <w:t xml:space="preserve"> är dock nu</w:t>
      </w:r>
      <w:r>
        <w:softHyphen/>
        <w:t>mera ändrad och det har införts dels ett</w:t>
      </w:r>
      <w:r w:rsidRPr="00211B75">
        <w:rPr>
          <w:rFonts w:eastAsiaTheme="minorHAnsi"/>
        </w:rPr>
        <w:t xml:space="preserve"> skyndsamhetskrav</w:t>
      </w:r>
      <w:r>
        <w:rPr>
          <w:rFonts w:eastAsiaTheme="minorHAnsi"/>
        </w:rPr>
        <w:t xml:space="preserve">, dels </w:t>
      </w:r>
      <w:r w:rsidRPr="00211B75">
        <w:rPr>
          <w:rFonts w:eastAsiaTheme="minorHAnsi"/>
        </w:rPr>
        <w:t>ett krav på att uppgifterna ska lämnas ut i elektronisk form</w:t>
      </w:r>
      <w:r>
        <w:rPr>
          <w:rFonts w:eastAsiaTheme="minorHAnsi"/>
        </w:rPr>
        <w:t xml:space="preserve"> (p</w:t>
      </w:r>
      <w:r w:rsidRPr="002A48B3">
        <w:rPr>
          <w:rFonts w:eastAsiaTheme="minorHAnsi"/>
        </w:rPr>
        <w:t>rop. 2017/18:291</w:t>
      </w:r>
      <w:r>
        <w:rPr>
          <w:rFonts w:eastAsiaTheme="minorHAnsi"/>
        </w:rPr>
        <w:t xml:space="preserve"> s. 35–38)</w:t>
      </w:r>
      <w:r w:rsidRPr="00211B75">
        <w:rPr>
          <w:rFonts w:eastAsiaTheme="minorHAnsi"/>
        </w:rPr>
        <w:t>.</w:t>
      </w:r>
    </w:p>
    <w:p w14:paraId="1AFB2B58" w14:textId="5AFC6527" w:rsidR="005C68C8" w:rsidRDefault="005C68C8" w:rsidP="005C68C8">
      <w:pPr>
        <w:pStyle w:val="Brdtextmedindrag"/>
      </w:pPr>
      <w:r>
        <w:t xml:space="preserve">Vid den ändringen anförde regeringen </w:t>
      </w:r>
      <w:proofErr w:type="gramStart"/>
      <w:r>
        <w:t>bl.a.</w:t>
      </w:r>
      <w:proofErr w:type="gramEnd"/>
      <w:r>
        <w:t xml:space="preserve"> följande (samma prop. s. 36). U</w:t>
      </w:r>
      <w:r w:rsidRPr="00E36B62">
        <w:t>ppgifter från finansiella företag om enskildas förhållanden till före</w:t>
      </w:r>
      <w:r>
        <w:softHyphen/>
      </w:r>
      <w:r w:rsidRPr="00E36B62">
        <w:t>tagen är ofta av stor betydelse för utredningar om brottslighet i all</w:t>
      </w:r>
      <w:r>
        <w:softHyphen/>
      </w:r>
      <w:r w:rsidRPr="00E36B62">
        <w:t>män</w:t>
      </w:r>
      <w:r>
        <w:softHyphen/>
      </w:r>
      <w:r w:rsidRPr="00E36B62">
        <w:t>het och om ekonomisk brottslighet i synnerhet.</w:t>
      </w:r>
      <w:r>
        <w:t xml:space="preserve"> Företag </w:t>
      </w:r>
      <w:r w:rsidRPr="00E36B62">
        <w:t>har</w:t>
      </w:r>
      <w:r>
        <w:t xml:space="preserve"> en </w:t>
      </w:r>
      <w:r w:rsidRPr="00E36B62">
        <w:t>skyl</w:t>
      </w:r>
      <w:r>
        <w:softHyphen/>
      </w:r>
      <w:r w:rsidRPr="00E36B62">
        <w:t xml:space="preserve">dighet </w:t>
      </w:r>
      <w:r>
        <w:t>en</w:t>
      </w:r>
      <w:r>
        <w:softHyphen/>
        <w:t>ligt försäkringsrörelselagen, och flera andra regelverk inom det finan</w:t>
      </w:r>
      <w:r>
        <w:softHyphen/>
        <w:t xml:space="preserve">siella området, </w:t>
      </w:r>
      <w:r w:rsidRPr="00E36B62">
        <w:t xml:space="preserve">att lämna ut uppgifter om enskildas förhållanden till </w:t>
      </w:r>
      <w:r>
        <w:t>före</w:t>
      </w:r>
      <w:r>
        <w:softHyphen/>
        <w:t>taget</w:t>
      </w:r>
      <w:r w:rsidRPr="00E36B62">
        <w:t>, om det under en utredning enligt bestämmelserna om förunder</w:t>
      </w:r>
      <w:r>
        <w:softHyphen/>
      </w:r>
      <w:r w:rsidRPr="00E36B62">
        <w:t>sök</w:t>
      </w:r>
      <w:r w:rsidR="00D83B73">
        <w:softHyphen/>
      </w:r>
      <w:r w:rsidRPr="00E36B62">
        <w:t>ning i brottmål begärs av undersökningsledare eller om det i ett ärende om rättslig hjälp i brottmål på framställning av en annan stat eller mellan</w:t>
      </w:r>
      <w:r>
        <w:softHyphen/>
      </w:r>
      <w:r w:rsidRPr="00E36B62">
        <w:t>folk</w:t>
      </w:r>
      <w:r w:rsidR="00D83B73">
        <w:softHyphen/>
      </w:r>
      <w:r w:rsidRPr="00E36B62">
        <w:t>lig domstol begärs av åklagare, eller i ett ärende om erkännande och verk</w:t>
      </w:r>
      <w:r w:rsidR="00D83B73">
        <w:softHyphen/>
      </w:r>
      <w:r w:rsidRPr="00E36B62">
        <w:t>ställighet av en europeisk utredningsorder</w:t>
      </w:r>
      <w:r>
        <w:t xml:space="preserve">. </w:t>
      </w:r>
      <w:r w:rsidRPr="00E36B62">
        <w:t>För att de brottsutredande myn</w:t>
      </w:r>
      <w:r w:rsidR="00D83B73">
        <w:softHyphen/>
      </w:r>
      <w:r w:rsidRPr="00E36B62">
        <w:t>digheterna ska kunna genomföra utredningar på ett effektivt sätt, är det viktigt att uppgifterna lämnas utan dröjsmål och i elektronisk form</w:t>
      </w:r>
      <w:r>
        <w:t xml:space="preserve">. </w:t>
      </w:r>
    </w:p>
    <w:p w14:paraId="30BAA177" w14:textId="17210189" w:rsidR="005C68C8" w:rsidRDefault="005C68C8" w:rsidP="005C68C8">
      <w:pPr>
        <w:pStyle w:val="Brdtextmedindrag"/>
      </w:pPr>
      <w:r>
        <w:t xml:space="preserve">Detta bör gälla även vid </w:t>
      </w:r>
      <w:r>
        <w:rPr>
          <w:rFonts w:ascii="TimesNewRomanPSMT" w:eastAsiaTheme="minorHAnsi" w:hAnsi="TimesNewRomanPSMT" w:cs="TimesNewRomanPSMT"/>
        </w:rPr>
        <w:t>uppgiftsskyldighet i samband med utredningar om brott enligt lagen om tjänstepensionsföretag. Det bör därmed, i över</w:t>
      </w:r>
      <w:r w:rsidR="00D83B73">
        <w:rPr>
          <w:rFonts w:ascii="TimesNewRomanPSMT" w:eastAsiaTheme="minorHAnsi" w:hAnsi="TimesNewRomanPSMT" w:cs="TimesNewRomanPSMT"/>
        </w:rPr>
        <w:softHyphen/>
      </w:r>
      <w:r>
        <w:rPr>
          <w:rFonts w:ascii="TimesNewRomanPSMT" w:eastAsiaTheme="minorHAnsi" w:hAnsi="TimesNewRomanPSMT" w:cs="TimesNewRomanPSMT"/>
        </w:rPr>
        <w:lastRenderedPageBreak/>
        <w:t>ens</w:t>
      </w:r>
      <w:r>
        <w:rPr>
          <w:rFonts w:ascii="TimesNewRomanPSMT" w:eastAsiaTheme="minorHAnsi" w:hAnsi="TimesNewRomanPSMT" w:cs="TimesNewRomanPSMT"/>
        </w:rPr>
        <w:softHyphen/>
        <w:t>stämmelse med det som gäller enligt försäkringsrörelselagen, in</w:t>
      </w:r>
      <w:r>
        <w:rPr>
          <w:rFonts w:ascii="TimesNewRomanPSMT" w:eastAsiaTheme="minorHAnsi" w:hAnsi="TimesNewRomanPSMT" w:cs="TimesNewRomanPSMT"/>
        </w:rPr>
        <w:softHyphen/>
        <w:t>föras en bestämmelse i lagen om tjänstepensionsföretag om att d</w:t>
      </w:r>
      <w:r w:rsidRPr="00F60940">
        <w:t>e upp</w:t>
      </w:r>
      <w:r>
        <w:softHyphen/>
      </w:r>
      <w:r w:rsidRPr="00F60940">
        <w:t>gif</w:t>
      </w:r>
      <w:r>
        <w:softHyphen/>
      </w:r>
      <w:r w:rsidRPr="00F60940">
        <w:t xml:space="preserve">ter som </w:t>
      </w:r>
      <w:r>
        <w:t xml:space="preserve">ett företag </w:t>
      </w:r>
      <w:r w:rsidRPr="00F60940">
        <w:t xml:space="preserve">ska lämna till brottsutredande myndigheter enligt </w:t>
      </w:r>
      <w:r>
        <w:t>den la</w:t>
      </w:r>
      <w:r>
        <w:softHyphen/>
        <w:t xml:space="preserve">gen, </w:t>
      </w:r>
      <w:r w:rsidRPr="00F60940">
        <w:t xml:space="preserve">ska lämnas utan dröjsmål och i elektronisk form. </w:t>
      </w:r>
    </w:p>
    <w:p w14:paraId="02D12B8D" w14:textId="11EFD665" w:rsidR="005C68C8" w:rsidRDefault="005C68C8" w:rsidP="005C68C8">
      <w:pPr>
        <w:pStyle w:val="Brdtextmedindrag"/>
      </w:pPr>
      <w:r>
        <w:t>Bestämmelsen i försäkringsrörelselagen om uppgiftsskyldighet till brotts</w:t>
      </w:r>
      <w:r w:rsidR="00BF3812">
        <w:softHyphen/>
      </w:r>
      <w:r>
        <w:t>utredande myndigheter kompletteras med en bestämmelse om att r</w:t>
      </w:r>
      <w:r w:rsidRPr="00C53C0B">
        <w:t>ege</w:t>
      </w:r>
      <w:r>
        <w:softHyphen/>
      </w:r>
      <w:r w:rsidRPr="00C53C0B">
        <w:t>ringen eller den myndighet som regeringen bestämmer få</w:t>
      </w:r>
      <w:r>
        <w:t>r</w:t>
      </w:r>
      <w:r w:rsidRPr="00C53C0B">
        <w:t xml:space="preserve"> meddela före</w:t>
      </w:r>
      <w:r>
        <w:softHyphen/>
      </w:r>
      <w:r w:rsidRPr="00C53C0B">
        <w:t>skrifter om hur uppgifterna ska lämnas</w:t>
      </w:r>
      <w:r>
        <w:t xml:space="preserve"> (19 kap. 104 § 8). Även en be</w:t>
      </w:r>
      <w:r>
        <w:softHyphen/>
        <w:t>stäm</w:t>
      </w:r>
      <w:r>
        <w:softHyphen/>
        <w:t>melse om uppgiftsskyldighet till brottsutredande myndigheter i la</w:t>
      </w:r>
      <w:r>
        <w:softHyphen/>
        <w:t>gen om tjänstepensionsföretag bör kompletteras med föreskrifter på en lägre ni</w:t>
      </w:r>
      <w:r>
        <w:softHyphen/>
        <w:t>vå än lag. R</w:t>
      </w:r>
      <w:r w:rsidRPr="00C2550A">
        <w:t>egeringen eller den myndighet som regeringen be</w:t>
      </w:r>
      <w:r>
        <w:softHyphen/>
      </w:r>
      <w:r w:rsidRPr="00C2550A">
        <w:t xml:space="preserve">stämmer </w:t>
      </w:r>
      <w:r>
        <w:t>bör därför</w:t>
      </w:r>
      <w:r w:rsidRPr="00C2550A">
        <w:t xml:space="preserve"> få meddela föreskrifter om hur </w:t>
      </w:r>
      <w:r>
        <w:t>sådana</w:t>
      </w:r>
      <w:r w:rsidRPr="00C2550A">
        <w:t xml:space="preserve"> uppgifter ska läm</w:t>
      </w:r>
      <w:r>
        <w:softHyphen/>
      </w:r>
      <w:r w:rsidRPr="00C2550A">
        <w:t>nas</w:t>
      </w:r>
      <w:r>
        <w:t xml:space="preserve"> en</w:t>
      </w:r>
      <w:r>
        <w:softHyphen/>
        <w:t>ligt den</w:t>
      </w:r>
      <w:r w:rsidRPr="00AA62E2">
        <w:t xml:space="preserve"> lagen.</w:t>
      </w:r>
    </w:p>
    <w:p w14:paraId="2D80611E" w14:textId="77777777" w:rsidR="005C68C8" w:rsidRDefault="005C68C8" w:rsidP="005C68C8">
      <w:pPr>
        <w:pStyle w:val="Rubrik1"/>
      </w:pPr>
      <w:bookmarkStart w:id="101" w:name="_Toc32844415"/>
      <w:bookmarkStart w:id="102" w:name="_Toc36022926"/>
      <w:r>
        <w:t>Ändringar i vissa andra lagar</w:t>
      </w:r>
      <w:bookmarkEnd w:id="101"/>
      <w:bookmarkEnd w:id="102"/>
    </w:p>
    <w:p w14:paraId="311A8BC7" w14:textId="593907D8" w:rsidR="005C68C8" w:rsidRDefault="005C68C8" w:rsidP="005C68C8">
      <w:pPr>
        <w:pStyle w:val="Brdtextram"/>
      </w:pPr>
      <w:r w:rsidRPr="00420062">
        <w:rPr>
          <w:b/>
        </w:rPr>
        <w:t>Regeringens förslag:</w:t>
      </w:r>
      <w:r>
        <w:t xml:space="preserve"> En ansökan om kallelse på okända borgenärer ska för ömsesidiga försäkringsbolag, ömsesidiga tjänstepensionsbolag, för</w:t>
      </w:r>
      <w:r>
        <w:softHyphen/>
        <w:t>säkrings</w:t>
      </w:r>
      <w:r>
        <w:softHyphen/>
        <w:t>föreningar och tjänstepensionsföreningar göras hos Bolags</w:t>
      </w:r>
      <w:r>
        <w:softHyphen/>
        <w:t>verket. Ett beslut av Bolagsverket i ett sådant ärende ska överklagas till tingsrätten på den ort där företagets styrelse har sitt säte. Detta ska även gälla sådana beslut som rör en ekonomisk förening. Vid ett över</w:t>
      </w:r>
      <w:r>
        <w:softHyphen/>
        <w:t>kla</w:t>
      </w:r>
      <w:r w:rsidR="00BF3812">
        <w:softHyphen/>
      </w:r>
      <w:r>
        <w:t>gan</w:t>
      </w:r>
      <w:r w:rsidR="00DE0E5E">
        <w:softHyphen/>
      </w:r>
      <w:r>
        <w:t>de ska lagen om domstolsärenden</w:t>
      </w:r>
      <w:r w:rsidRPr="002D054A">
        <w:t xml:space="preserve"> </w:t>
      </w:r>
      <w:r>
        <w:t>gälla.</w:t>
      </w:r>
    </w:p>
    <w:p w14:paraId="62710D89" w14:textId="59B7CBC5" w:rsidR="005C68C8" w:rsidRDefault="005C68C8" w:rsidP="005C68C8">
      <w:pPr>
        <w:pStyle w:val="Brdtextmedindragram"/>
      </w:pPr>
      <w:r>
        <w:t>Det ska förtydligas vilka bestämmelser i lagen om europabolag och la</w:t>
      </w:r>
      <w:r>
        <w:softHyphen/>
        <w:t xml:space="preserve">gen om europakooperativ som ska gälla för </w:t>
      </w:r>
      <w:bookmarkStart w:id="103" w:name="_Hlk29976204"/>
      <w:r>
        <w:t>europabolag och europa</w:t>
      </w:r>
      <w:r>
        <w:softHyphen/>
        <w:t xml:space="preserve">kooperativ som </w:t>
      </w:r>
      <w:r w:rsidR="00BF3812">
        <w:t>är försäkringsföretag respektive tjänstepensionsföretag</w:t>
      </w:r>
      <w:r>
        <w:t>.</w:t>
      </w:r>
      <w:bookmarkEnd w:id="103"/>
    </w:p>
    <w:p w14:paraId="26211C1C" w14:textId="77777777" w:rsidR="005C68C8" w:rsidRDefault="005C68C8" w:rsidP="005C68C8">
      <w:pPr>
        <w:pStyle w:val="Brdtextmedindragram"/>
      </w:pPr>
      <w:bookmarkStart w:id="104" w:name="_Hlk29978856"/>
      <w:r>
        <w:t>Särskild delgivning med juridisk person ska få användas vid del</w:t>
      </w:r>
      <w:r>
        <w:softHyphen/>
        <w:t>giv</w:t>
      </w:r>
      <w:r>
        <w:softHyphen/>
        <w:t>ning med försäkringsföreningar och tjänstepensionsföreningar som är regis</w:t>
      </w:r>
      <w:r>
        <w:softHyphen/>
        <w:t>trerade i försäkringsregistret.</w:t>
      </w:r>
    </w:p>
    <w:bookmarkEnd w:id="104"/>
    <w:p w14:paraId="5F4021C1" w14:textId="70C29297" w:rsidR="005C68C8" w:rsidRPr="00A76360" w:rsidRDefault="005C68C8" w:rsidP="005C68C8">
      <w:pPr>
        <w:pStyle w:val="Brdtextmedindragram"/>
      </w:pPr>
      <w:r>
        <w:t>Den som har näringsförbud ska inte få vara verkställande direktör eller vice verkställande direktör i en försäkringsförening eller en tjän</w:t>
      </w:r>
      <w:r w:rsidR="00D22756">
        <w:softHyphen/>
      </w:r>
      <w:r>
        <w:t>ste</w:t>
      </w:r>
      <w:r w:rsidR="00D22756">
        <w:softHyphen/>
      </w:r>
      <w:r>
        <w:t>pensionsförening.</w:t>
      </w:r>
    </w:p>
    <w:p w14:paraId="3A5BE32C" w14:textId="77777777" w:rsidR="005C68C8" w:rsidRPr="00A76360" w:rsidRDefault="005C68C8" w:rsidP="005C68C8">
      <w:pPr>
        <w:pStyle w:val="Brdtextmedindrag"/>
        <w:rPr>
          <w:sz w:val="8"/>
          <w:szCs w:val="8"/>
        </w:rPr>
      </w:pPr>
    </w:p>
    <w:p w14:paraId="7226E4B3" w14:textId="788202BC" w:rsidR="005C68C8" w:rsidRDefault="005C68C8" w:rsidP="005C68C8">
      <w:pPr>
        <w:pStyle w:val="Brdtextmedindrag"/>
      </w:pPr>
      <w:r>
        <w:rPr>
          <w:b/>
        </w:rPr>
        <w:t>Promemorians</w:t>
      </w:r>
      <w:r w:rsidRPr="0006285B">
        <w:rPr>
          <w:b/>
        </w:rPr>
        <w:t xml:space="preserve"> förslag</w:t>
      </w:r>
      <w:r>
        <w:rPr>
          <w:b/>
        </w:rPr>
        <w:t xml:space="preserve"> </w:t>
      </w:r>
      <w:r>
        <w:t>överensstämmer i huvudsak med regeringens förslag. Promemorians förslag avviker från regeringens förslag genom att det i promemorian inte föreslås någon ändring i fråga om det som gäller för överklagande av Bolagsverkets beslut.</w:t>
      </w:r>
    </w:p>
    <w:p w14:paraId="59209F70" w14:textId="77777777" w:rsidR="005C68C8" w:rsidRDefault="005C68C8" w:rsidP="005C68C8">
      <w:pPr>
        <w:pStyle w:val="Brdtextmedindrag"/>
      </w:pPr>
      <w:r>
        <w:rPr>
          <w:b/>
        </w:rPr>
        <w:t xml:space="preserve">Remissinstanserna </w:t>
      </w:r>
      <w:r>
        <w:t>tillstyrker förslaget eller har inget att invända mot det.</w:t>
      </w:r>
    </w:p>
    <w:p w14:paraId="539161A1" w14:textId="77777777" w:rsidR="005C68C8" w:rsidRDefault="005C68C8" w:rsidP="005C68C8">
      <w:pPr>
        <w:pStyle w:val="Rubrik4utannumrering"/>
      </w:pPr>
      <w:r>
        <w:t>Skälen för regeringens förslag</w:t>
      </w:r>
    </w:p>
    <w:p w14:paraId="0B5B4471" w14:textId="77777777" w:rsidR="005C68C8" w:rsidRDefault="005C68C8" w:rsidP="005C68C8">
      <w:pPr>
        <w:pStyle w:val="Rubrik5utannumrering"/>
        <w:spacing w:before="0"/>
      </w:pPr>
      <w:r>
        <w:t>Ansökan om kallelse på okända borgenärer</w:t>
      </w:r>
    </w:p>
    <w:p w14:paraId="475D6C8E" w14:textId="2E0D46C0" w:rsidR="005C68C8" w:rsidRDefault="005C68C8" w:rsidP="005C68C8">
      <w:pPr>
        <w:pStyle w:val="Brdtextmedindrag"/>
        <w:ind w:firstLine="0"/>
      </w:pPr>
      <w:r>
        <w:t>Om ett ömsesidigt försäkringsbolag, ett ömsesidigt tjänstepensionsbolag, en försäkringsförening eller en tjänstepensionsförening försätts i likvida</w:t>
      </w:r>
      <w:r>
        <w:softHyphen/>
        <w:t>tion ska likvidatorn ansöka om kallelse på okända borgenärer (se 12 kap. 75 § och 13 kap. 2 § FRL, 10 kap. 38 och 48 §§ LTF och 17 kap. 30 § FL). En sådan ansökan ska göras hos Kronofogde</w:t>
      </w:r>
      <w:r>
        <w:softHyphen/>
        <w:t xml:space="preserve">myndigheten (4 § lagen </w:t>
      </w:r>
      <w:r>
        <w:lastRenderedPageBreak/>
        <w:t>[1981:131] om kallelse på okända borgenärer). Om det i stället rör sig om ett aktiebolag eller en ekonomisk förening ska en motsvarande ansökan göras hos Bolagsverket (se 25 kap. 34 § ABL, 17 kap. 30 § FL och 4 § lagen om kallelse på okända bor</w:t>
      </w:r>
      <w:r>
        <w:softHyphen/>
        <w:t>genärer).</w:t>
      </w:r>
    </w:p>
    <w:p w14:paraId="661A64B1" w14:textId="6DC6F184" w:rsidR="005C68C8" w:rsidRDefault="005C68C8" w:rsidP="005C68C8">
      <w:pPr>
        <w:pStyle w:val="Brdtextmedindrag"/>
      </w:pPr>
      <w:r>
        <w:t xml:space="preserve">Den nu gällande ordningen innebär att en ansökan om kallelse på okända borgenärer ska göras till olika myndigheter utifrån försäkrings- </w:t>
      </w:r>
      <w:r w:rsidR="003A6161">
        <w:t>eller</w:t>
      </w:r>
      <w:r>
        <w:t xml:space="preserve"> tjän</w:t>
      </w:r>
      <w:r>
        <w:softHyphen/>
        <w:t>ste</w:t>
      </w:r>
      <w:r>
        <w:softHyphen/>
        <w:t>pensionsföretagets associationsform. Detta trots att det i samtliga fall rör sig om försäkrings- och tjänstepensionsföretag. Om det rör sig om ett försäkrings- eller tjänstepensions</w:t>
      </w:r>
      <w:r>
        <w:softHyphen/>
        <w:t>aktiebolag ska ansökan göras hos Bolags</w:t>
      </w:r>
      <w:r>
        <w:softHyphen/>
        <w:t>verket. Rör det sig om ett ömsesidigt försäkringsbolag, ett ömse</w:t>
      </w:r>
      <w:r>
        <w:softHyphen/>
        <w:t>sidigt tjän</w:t>
      </w:r>
      <w:r w:rsidR="003A6161">
        <w:softHyphen/>
      </w:r>
      <w:r>
        <w:t>stepensionsbolag, en försäkringsförening eller en tjänste</w:t>
      </w:r>
      <w:r>
        <w:softHyphen/>
        <w:t>pen</w:t>
      </w:r>
      <w:r>
        <w:softHyphen/>
        <w:t>sions</w:t>
      </w:r>
      <w:r>
        <w:softHyphen/>
        <w:t>förening ska ansökan i stället ges in till Kronofogdemyndigheten. Det framstår som mer ändamålsenligt att samma ordning gäller för alla för</w:t>
      </w:r>
      <w:r>
        <w:softHyphen/>
        <w:t>säkrings- och tjän</w:t>
      </w:r>
      <w:r w:rsidR="003A6161">
        <w:softHyphen/>
      </w:r>
      <w:r>
        <w:t>stepensionsföretag, oavsett associationsform. Be</w:t>
      </w:r>
      <w:r>
        <w:softHyphen/>
        <w:t>stäm</w:t>
      </w:r>
      <w:r>
        <w:softHyphen/>
        <w:t xml:space="preserve">melserna om kallelse på okända </w:t>
      </w:r>
      <w:r w:rsidRPr="005D734D">
        <w:t xml:space="preserve">borgenärer vid likvidation </w:t>
      </w:r>
      <w:r>
        <w:t>bör därför än</w:t>
      </w:r>
      <w:r>
        <w:softHyphen/>
        <w:t>dras så att en ansökan för samtliga försäkrings- och tjänste</w:t>
      </w:r>
      <w:r>
        <w:softHyphen/>
        <w:t>pensions</w:t>
      </w:r>
      <w:r>
        <w:softHyphen/>
        <w:t>företag ska göras hos Bolags</w:t>
      </w:r>
      <w:r w:rsidR="00E93CF9">
        <w:softHyphen/>
      </w:r>
      <w:r>
        <w:t>verket. Lagen om kallelse på okända bor</w:t>
      </w:r>
      <w:r>
        <w:softHyphen/>
        <w:t>genärer bör därmed ändras i enlig</w:t>
      </w:r>
      <w:r w:rsidR="00E93CF9">
        <w:softHyphen/>
      </w:r>
      <w:r>
        <w:t>het med detta.</w:t>
      </w:r>
    </w:p>
    <w:p w14:paraId="1D95C3BA" w14:textId="15C2CF09" w:rsidR="005C68C8" w:rsidRDefault="005C68C8" w:rsidP="005C68C8">
      <w:pPr>
        <w:pStyle w:val="Brdtextmedindrag"/>
      </w:pPr>
      <w:r>
        <w:t>Ett beslut av Bolagsverket överklagas till tingsrätten på den ort där bola</w:t>
      </w:r>
      <w:r w:rsidR="00E93CF9">
        <w:softHyphen/>
      </w:r>
      <w:r>
        <w:t>get har sitt säte (5 a § andra stycket lagen om kallelse på okända borgenär</w:t>
      </w:r>
      <w:r w:rsidR="00E93CF9">
        <w:softHyphen/>
      </w:r>
      <w:r>
        <w:t>er). Detta bör gälla i samtliga fall då en ansökan om kallelse på okända borgenärer ska ges in till Bolagsverket och inte bara då en ansökan rör ett aktiebolag. Ett beslut av Bolagsverket med anledning av en ansökan om kallelse på okända borgenärer ska därför, oavsett vilken associations</w:t>
      </w:r>
      <w:r>
        <w:softHyphen/>
        <w:t>form som företaget har, överklagas till tingsrätten på den ort där företagets sty</w:t>
      </w:r>
      <w:r w:rsidR="00E93CF9">
        <w:softHyphen/>
      </w:r>
      <w:r>
        <w:t xml:space="preserve">relse har sitt säte (jfr </w:t>
      </w:r>
      <w:r w:rsidRPr="00CE210A">
        <w:t>SOU</w:t>
      </w:r>
      <w:r>
        <w:t> </w:t>
      </w:r>
      <w:r w:rsidRPr="00CE210A">
        <w:t>2009:37</w:t>
      </w:r>
      <w:r>
        <w:t xml:space="preserve"> s. 307).</w:t>
      </w:r>
    </w:p>
    <w:p w14:paraId="15827FDA" w14:textId="77777777" w:rsidR="005C68C8" w:rsidRDefault="005C68C8" w:rsidP="005C68C8">
      <w:pPr>
        <w:pStyle w:val="Rubrik5utannumrering"/>
      </w:pPr>
      <w:r>
        <w:t>Förtydliganden i lagen om europabolag och lagen om europakooperativ</w:t>
      </w:r>
    </w:p>
    <w:p w14:paraId="4A6F9A66" w14:textId="50A6FFCE" w:rsidR="005C68C8" w:rsidRDefault="005C68C8" w:rsidP="00E63A33">
      <w:pPr>
        <w:pStyle w:val="Brdtextmedindrag"/>
        <w:ind w:firstLine="0"/>
      </w:pPr>
      <w:r>
        <w:t>Europabolag och europakooperativ är europeiska associationsformer för gräns</w:t>
      </w:r>
      <w:r>
        <w:softHyphen/>
        <w:t>överskridande samverkan. Dessa associationsformer regleras i rådets förordning (EG) nr 2157/2001 av den 8 oktober 2001 om stadga för europabolag (SE-förordningen) respektive rådets förordning (EG) nr 1435/2003 av den 22 juli 2003 om stadga för europeiska kooperativa för</w:t>
      </w:r>
      <w:r>
        <w:softHyphen/>
        <w:t>eningar (SCE-förordningen). För europabolag och europakooperativ med sä</w:t>
      </w:r>
      <w:r>
        <w:softHyphen/>
        <w:t>te i Sverige finns kompletterande bestämmelser i lagen (2004:575) om europa</w:t>
      </w:r>
      <w:r>
        <w:softHyphen/>
        <w:t>bolag och lagen (2006:595) om europakooperativ. Vissa av des</w:t>
      </w:r>
      <w:r>
        <w:softHyphen/>
        <w:t>sa be</w:t>
      </w:r>
      <w:r>
        <w:softHyphen/>
        <w:t>stämmelser gäller särskilt för europabolag och europakooperativ som dri</w:t>
      </w:r>
      <w:r>
        <w:softHyphen/>
        <w:t>ver försäkringsrörelse</w:t>
      </w:r>
      <w:r w:rsidR="00E93CF9">
        <w:t xml:space="preserve"> som försäkringsföretag</w:t>
      </w:r>
      <w:r>
        <w:t>.</w:t>
      </w:r>
    </w:p>
    <w:p w14:paraId="36830A7B" w14:textId="77777777" w:rsidR="005C68C8" w:rsidRDefault="005C68C8" w:rsidP="005C68C8">
      <w:pPr>
        <w:pStyle w:val="Brdtextmedindrag"/>
      </w:pPr>
      <w:r>
        <w:t>Lagen om europabolag och lagen om europakooperativ gäller också för europabolag och europakooperativ med säte i Sverige som fått tillstånd att driva tjänstepensionsverksamhet som tjänstepensionsföretag. Eftersom tjänste</w:t>
      </w:r>
      <w:r>
        <w:softHyphen/>
        <w:t>pensionsverksamhet är en form av försäkringsrörelse är det inte nöd</w:t>
      </w:r>
      <w:r>
        <w:softHyphen/>
        <w:t>vändigt med några författnings</w:t>
      </w:r>
      <w:r>
        <w:softHyphen/>
        <w:t>ändringar för att europabolag och europa</w:t>
      </w:r>
      <w:r>
        <w:softHyphen/>
        <w:t>kooperativ som fått tillstånd att driva verksamhet som tjänste</w:t>
      </w:r>
      <w:r>
        <w:softHyphen/>
        <w:t>pen</w:t>
      </w:r>
      <w:r>
        <w:softHyphen/>
        <w:t>sionsföretag ska omfattas av dessa lagar.</w:t>
      </w:r>
    </w:p>
    <w:p w14:paraId="5C35D8D7" w14:textId="65FDABEC" w:rsidR="005C68C8" w:rsidRDefault="005C68C8" w:rsidP="00E63A33">
      <w:pPr>
        <w:pStyle w:val="Brdtextmedindrag"/>
      </w:pPr>
      <w:r>
        <w:t xml:space="preserve">I vissa bestämmelser i de två lagarna anges dock uttryckligen att de gäller för </w:t>
      </w:r>
      <w:r w:rsidRPr="00C13E6B">
        <w:t>europabolag respektive europakooperativ som driver försäk</w:t>
      </w:r>
      <w:r w:rsidRPr="00C13E6B">
        <w:softHyphen/>
        <w:t>rings</w:t>
      </w:r>
      <w:r w:rsidRPr="00C13E6B">
        <w:softHyphen/>
        <w:t>rörelse som försäkringsföretag eller tjänstepensionsverksamhet som tjänste</w:t>
      </w:r>
      <w:r>
        <w:softHyphen/>
      </w:r>
      <w:r w:rsidRPr="00C13E6B">
        <w:t xml:space="preserve">pensionsföretag (se </w:t>
      </w:r>
      <w:proofErr w:type="gramStart"/>
      <w:r w:rsidRPr="00C13E6B">
        <w:t>t.ex.</w:t>
      </w:r>
      <w:proofErr w:type="gramEnd"/>
      <w:r w:rsidRPr="00C13E6B">
        <w:t xml:space="preserve"> 6 § lagen om europabolag och 7 § lagen om europakooperativ). För att uppnå en enhetlig lag</w:t>
      </w:r>
      <w:r>
        <w:softHyphen/>
      </w:r>
      <w:r w:rsidRPr="00C13E6B">
        <w:t xml:space="preserve">stiftning bör liknande </w:t>
      </w:r>
      <w:r w:rsidRPr="00C13E6B">
        <w:lastRenderedPageBreak/>
        <w:t xml:space="preserve">förtydliganden införas </w:t>
      </w:r>
      <w:r>
        <w:t>i samtliga bestämmelser i la</w:t>
      </w:r>
      <w:r>
        <w:softHyphen/>
        <w:t>gen om europabolag och lagen om europakooperativ som gäller särskilt för europabolag respek</w:t>
      </w:r>
      <w:r>
        <w:softHyphen/>
        <w:t>tive europakooperativ som driver försäkrings</w:t>
      </w:r>
      <w:r>
        <w:softHyphen/>
        <w:t>rörelse. Dessa lagar bör så</w:t>
      </w:r>
      <w:r w:rsidR="00E93CF9">
        <w:softHyphen/>
      </w:r>
      <w:r>
        <w:t xml:space="preserve">ledes justeras så att det uttryckligen anges </w:t>
      </w:r>
      <w:r w:rsidR="00E93CF9">
        <w:t xml:space="preserve">att de </w:t>
      </w:r>
      <w:r>
        <w:t xml:space="preserve">gäller för </w:t>
      </w:r>
      <w:r w:rsidRPr="00DB0AAA">
        <w:t>europa</w:t>
      </w:r>
      <w:r>
        <w:softHyphen/>
      </w:r>
      <w:r w:rsidRPr="00DB0AAA">
        <w:t xml:space="preserve">bolag och europakooperativ som </w:t>
      </w:r>
      <w:r w:rsidR="00E93CF9">
        <w:t xml:space="preserve">är försäkringsföretag respektive </w:t>
      </w:r>
      <w:r w:rsidRPr="00DB0AAA">
        <w:t>tjänste</w:t>
      </w:r>
      <w:r w:rsidR="00E93CF9">
        <w:softHyphen/>
      </w:r>
      <w:r w:rsidRPr="00DB0AAA">
        <w:t>pen</w:t>
      </w:r>
      <w:r w:rsidR="00E93CF9">
        <w:softHyphen/>
      </w:r>
      <w:r w:rsidRPr="00DB0AAA">
        <w:t>sions</w:t>
      </w:r>
      <w:r w:rsidR="00E93CF9">
        <w:softHyphen/>
      </w:r>
      <w:r w:rsidRPr="00DB0AAA">
        <w:t>företag.</w:t>
      </w:r>
    </w:p>
    <w:p w14:paraId="18CC86E0" w14:textId="77777777" w:rsidR="005C68C8" w:rsidRDefault="005C68C8" w:rsidP="005C68C8">
      <w:pPr>
        <w:pStyle w:val="Rubrik5utannumrering"/>
      </w:pPr>
      <w:r>
        <w:t>Särskild delgivning med juridisk person</w:t>
      </w:r>
    </w:p>
    <w:p w14:paraId="795EFFE3" w14:textId="77777777" w:rsidR="005C68C8" w:rsidRDefault="005C68C8" w:rsidP="005C68C8">
      <w:pPr>
        <w:pStyle w:val="Brdtextmedindrag"/>
        <w:ind w:firstLine="0"/>
      </w:pPr>
      <w:r>
        <w:t>Särskild delgivning med juridisk person får användas av en myndighet om ett försök till vanlig delgivning eller förenklad delgivning har misslyckats i samma delgivningsärende eller ett sådant delgivningsförsök bedöms som utsikts</w:t>
      </w:r>
      <w:r>
        <w:softHyphen/>
        <w:t xml:space="preserve">löst vid delgivning med </w:t>
      </w:r>
      <w:proofErr w:type="gramStart"/>
      <w:r>
        <w:t>bl.a.</w:t>
      </w:r>
      <w:proofErr w:type="gramEnd"/>
      <w:r>
        <w:t xml:space="preserve"> försäkringsaktiebolag och ömsesidiga för</w:t>
      </w:r>
      <w:r>
        <w:softHyphen/>
        <w:t>säkringsbolag som är registrerade i försäkringsregistret (29 § 5 del</w:t>
      </w:r>
      <w:r>
        <w:softHyphen/>
        <w:t>givningslagen [2010:1932]). Denna form för delgivning får även användas vid delgivning med tjänstepensionsaktiebolag och ömsesidiga tjänste</w:t>
      </w:r>
      <w:r>
        <w:softHyphen/>
        <w:t>pen</w:t>
      </w:r>
      <w:r>
        <w:softHyphen/>
        <w:t>sions</w:t>
      </w:r>
      <w:r>
        <w:softHyphen/>
        <w:t>bolag (se prop. 2018/19:158 s. 655).</w:t>
      </w:r>
    </w:p>
    <w:p w14:paraId="4C8B905D" w14:textId="77777777" w:rsidR="005C68C8" w:rsidRDefault="005C68C8" w:rsidP="005C68C8">
      <w:pPr>
        <w:pStyle w:val="Brdtextmedindrag"/>
      </w:pPr>
      <w:r>
        <w:t>Den nu gällande ordningen innebär att särskild delgivning med juridisk per</w:t>
      </w:r>
      <w:r>
        <w:softHyphen/>
        <w:t>son inte får användas med samtliga försäkrings- och tjänste</w:t>
      </w:r>
      <w:r>
        <w:softHyphen/>
        <w:t>pensions</w:t>
      </w:r>
      <w:r>
        <w:softHyphen/>
        <w:t xml:space="preserve">företag. Särskild delgivning med juridisk person får användas med </w:t>
      </w:r>
      <w:r w:rsidRPr="003E3BE1">
        <w:t>för</w:t>
      </w:r>
      <w:r>
        <w:softHyphen/>
      </w:r>
      <w:r w:rsidRPr="003E3BE1">
        <w:t>säkringsaktiebolag, ömsesidiga försäkringsbolag, tjänstepensions</w:t>
      </w:r>
      <w:r>
        <w:softHyphen/>
      </w:r>
      <w:r w:rsidRPr="003E3BE1">
        <w:t>aktie</w:t>
      </w:r>
      <w:r>
        <w:softHyphen/>
      </w:r>
      <w:r w:rsidRPr="003E3BE1">
        <w:t xml:space="preserve">bolag </w:t>
      </w:r>
      <w:r w:rsidRPr="00A64A91">
        <w:t>och</w:t>
      </w:r>
      <w:r w:rsidRPr="003E3BE1">
        <w:t xml:space="preserve"> ömsesidiga tjänstepensionsbolag</w:t>
      </w:r>
      <w:r>
        <w:t>, men inte med försäkrings</w:t>
      </w:r>
      <w:r>
        <w:softHyphen/>
        <w:t>föreningar och tjänstepensionsföreningar. Försäkrings</w:t>
      </w:r>
      <w:r>
        <w:softHyphen/>
        <w:t>föreningar och tjän</w:t>
      </w:r>
      <w:r>
        <w:softHyphen/>
        <w:t>ste</w:t>
      </w:r>
      <w:r>
        <w:softHyphen/>
        <w:t>pensionsföreningar ska båda registreras i försäk</w:t>
      </w:r>
      <w:r>
        <w:softHyphen/>
        <w:t>ringsregistret (se 4 kap. 1 § f</w:t>
      </w:r>
      <w:r w:rsidRPr="00A4525C">
        <w:t>örsäkringsrörelse</w:t>
      </w:r>
      <w:r>
        <w:softHyphen/>
      </w:r>
      <w:r w:rsidRPr="00A4525C">
        <w:t>för</w:t>
      </w:r>
      <w:r>
        <w:softHyphen/>
      </w:r>
      <w:r w:rsidRPr="00A4525C">
        <w:t>ordning</w:t>
      </w:r>
      <w:r>
        <w:t>en</w:t>
      </w:r>
      <w:r w:rsidRPr="00A4525C">
        <w:t xml:space="preserve"> </w:t>
      </w:r>
      <w:r>
        <w:t>[</w:t>
      </w:r>
      <w:r w:rsidRPr="00A4525C">
        <w:t>2011:257</w:t>
      </w:r>
      <w:r>
        <w:t>]). Detta överens</w:t>
      </w:r>
      <w:r>
        <w:softHyphen/>
        <w:t>stämmer med det som gäller för övriga försäkrings- och tjänstepensions</w:t>
      </w:r>
      <w:r>
        <w:softHyphen/>
        <w:t>företag. Särskild delgivning med juridisk person bör därmed få användas även vid delgivning med sådana företag. Delgivnings</w:t>
      </w:r>
      <w:r>
        <w:softHyphen/>
        <w:t>lagen bör därför ändras så att s</w:t>
      </w:r>
      <w:r w:rsidRPr="00A4525C">
        <w:t xml:space="preserve">ärskild delgivning med juridisk person </w:t>
      </w:r>
      <w:r>
        <w:t xml:space="preserve">också </w:t>
      </w:r>
      <w:r w:rsidRPr="00A4525C">
        <w:t>få</w:t>
      </w:r>
      <w:r>
        <w:t>r</w:t>
      </w:r>
      <w:r w:rsidRPr="00A4525C">
        <w:t xml:space="preserve"> användas vid delgivning </w:t>
      </w:r>
      <w:r>
        <w:t>med</w:t>
      </w:r>
      <w:r w:rsidRPr="00A4525C">
        <w:t xml:space="preserve"> försäkrings</w:t>
      </w:r>
      <w:r>
        <w:softHyphen/>
      </w:r>
      <w:r w:rsidRPr="00A4525C">
        <w:t>föreningar och tjänste</w:t>
      </w:r>
      <w:r>
        <w:softHyphen/>
      </w:r>
      <w:r w:rsidRPr="00A4525C">
        <w:t>pensionsföreningar som är registre</w:t>
      </w:r>
      <w:r>
        <w:softHyphen/>
      </w:r>
      <w:r w:rsidRPr="00A4525C">
        <w:t>rade i försäkrings</w:t>
      </w:r>
      <w:r>
        <w:softHyphen/>
      </w:r>
      <w:r w:rsidRPr="00A4525C">
        <w:t>registret.</w:t>
      </w:r>
    </w:p>
    <w:p w14:paraId="212E2504" w14:textId="77777777" w:rsidR="005C68C8" w:rsidRDefault="005C68C8" w:rsidP="005C68C8">
      <w:pPr>
        <w:pStyle w:val="Rubrik5utannumrering"/>
      </w:pPr>
      <w:r>
        <w:t>Bestämmelser om näringsförbud</w:t>
      </w:r>
    </w:p>
    <w:p w14:paraId="024ECD25" w14:textId="77777777" w:rsidR="005C68C8" w:rsidRDefault="005C68C8" w:rsidP="005C68C8">
      <w:pPr>
        <w:pStyle w:val="Brdtextmedindrag"/>
        <w:ind w:firstLine="0"/>
      </w:pPr>
      <w:r>
        <w:t>Bestämmelser om näringsförbud finns i lagen (2014:836) om närings</w:t>
      </w:r>
      <w:r>
        <w:softHyphen/>
        <w:t>förbud. Den som har näringsförbud får inte vara verkställande direktör eller vice verkställande direktör i ett försäkringsaktiebolag, ett tjänste</w:t>
      </w:r>
      <w:r>
        <w:softHyphen/>
        <w:t>pen</w:t>
      </w:r>
      <w:r>
        <w:softHyphen/>
        <w:t>sions</w:t>
      </w:r>
      <w:r>
        <w:softHyphen/>
        <w:t xml:space="preserve">aktiebolag, ett ömsesidigt försäkringsbolag </w:t>
      </w:r>
      <w:r w:rsidRPr="00C43DE1">
        <w:t>eller ett ömsesidigt tjän</w:t>
      </w:r>
      <w:r>
        <w:softHyphen/>
      </w:r>
      <w:r w:rsidRPr="00C43DE1">
        <w:t>stepensionsbolag</w:t>
      </w:r>
      <w:r>
        <w:t xml:space="preserve"> (11 § 7). </w:t>
      </w:r>
    </w:p>
    <w:p w14:paraId="62E8885F" w14:textId="4FB96A34" w:rsidR="00C4078A" w:rsidRDefault="005C68C8" w:rsidP="005C68C8">
      <w:pPr>
        <w:pStyle w:val="Brdtextmedindrag"/>
      </w:pPr>
      <w:r>
        <w:t>De nu gällande bestämmelserna om näringsförbud omfattar inte verk</w:t>
      </w:r>
      <w:r>
        <w:softHyphen/>
        <w:t>ställande direktör eller vice verkställande direktör i en försäkringsförening eller en tjänstepensionsförening. En försäkrings</w:t>
      </w:r>
      <w:r>
        <w:softHyphen/>
        <w:t>förening ska ha en verk</w:t>
      </w:r>
      <w:r>
        <w:softHyphen/>
        <w:t>ställande direktör (se 13 kap. 10 § FRL). Detta överens</w:t>
      </w:r>
      <w:r>
        <w:softHyphen/>
        <w:t>stämmer med det som gäller försäkrings</w:t>
      </w:r>
      <w:r>
        <w:softHyphen/>
        <w:t>aktiebolag och ömsesidiga försäkringsbolag (11 kap. 9 § och 12 kap. 27 § FRL). Motsvarande gäller för tjänste</w:t>
      </w:r>
      <w:r>
        <w:softHyphen/>
        <w:t>pen</w:t>
      </w:r>
      <w:r w:rsidR="00C4078A">
        <w:softHyphen/>
      </w:r>
      <w:r>
        <w:t>sions</w:t>
      </w:r>
      <w:r>
        <w:softHyphen/>
        <w:t>företag där såväl tjänste</w:t>
      </w:r>
      <w:r>
        <w:softHyphen/>
        <w:t>pensions</w:t>
      </w:r>
      <w:r>
        <w:softHyphen/>
        <w:t>föreningar som tjänste</w:t>
      </w:r>
      <w:r>
        <w:softHyphen/>
        <w:t>pensions</w:t>
      </w:r>
      <w:r>
        <w:softHyphen/>
        <w:t>aktie</w:t>
      </w:r>
      <w:r>
        <w:softHyphen/>
        <w:t>bolag och ömsesidiga tjänstepensions</w:t>
      </w:r>
      <w:r>
        <w:softHyphen/>
        <w:t>bolag ska ha en verk</w:t>
      </w:r>
      <w:r>
        <w:softHyphen/>
        <w:t>ställande direk</w:t>
      </w:r>
      <w:r>
        <w:softHyphen/>
        <w:t>tör (se 10 kap. 2, 21 och 49 §§ LTF som hänvisar till mot</w:t>
      </w:r>
      <w:r>
        <w:softHyphen/>
        <w:t>svarande be</w:t>
      </w:r>
      <w:r>
        <w:softHyphen/>
        <w:t xml:space="preserve">stämmelser i FRL). </w:t>
      </w:r>
    </w:p>
    <w:p w14:paraId="2420AAE2" w14:textId="197EB08E" w:rsidR="005C68C8" w:rsidRDefault="005C68C8" w:rsidP="005C68C8">
      <w:pPr>
        <w:pStyle w:val="Brdtextmedindrag"/>
      </w:pPr>
      <w:r>
        <w:t xml:space="preserve">En person som har näringsförbud bör, </w:t>
      </w:r>
      <w:r w:rsidR="00513524">
        <w:t xml:space="preserve">i likhet med det </w:t>
      </w:r>
      <w:r>
        <w:t>som gäller för andra typer av för</w:t>
      </w:r>
      <w:r w:rsidR="00C4078A">
        <w:softHyphen/>
      </w:r>
      <w:r>
        <w:t>säkringsföretag, inte få vara verk</w:t>
      </w:r>
      <w:r>
        <w:softHyphen/>
        <w:t>ställande direk</w:t>
      </w:r>
      <w:r>
        <w:softHyphen/>
        <w:t>tör eller vice verkställande direktör i en försäkrings</w:t>
      </w:r>
      <w:r>
        <w:softHyphen/>
        <w:t>förening. Inte hel</w:t>
      </w:r>
      <w:r>
        <w:softHyphen/>
        <w:t>ler bör en per</w:t>
      </w:r>
      <w:r>
        <w:softHyphen/>
      </w:r>
      <w:r>
        <w:lastRenderedPageBreak/>
        <w:t>son med närings</w:t>
      </w:r>
      <w:r w:rsidR="00C4078A">
        <w:softHyphen/>
      </w:r>
      <w:r>
        <w:t>förbud kunna inneha en så</w:t>
      </w:r>
      <w:r>
        <w:softHyphen/>
        <w:t>dan ställning i en tjänste</w:t>
      </w:r>
      <w:r>
        <w:softHyphen/>
        <w:t>pensions</w:t>
      </w:r>
      <w:r>
        <w:softHyphen/>
        <w:t>förening. Bestämmelserna om närings</w:t>
      </w:r>
      <w:r>
        <w:softHyphen/>
        <w:t>förbud bör därför ut</w:t>
      </w:r>
      <w:r>
        <w:softHyphen/>
        <w:t>ökas så att d</w:t>
      </w:r>
      <w:r w:rsidRPr="00AF2D01">
        <w:t>e</w:t>
      </w:r>
      <w:r>
        <w:t>n</w:t>
      </w:r>
      <w:r w:rsidRPr="00AF2D01">
        <w:t xml:space="preserve"> som har näringsförbud inte </w:t>
      </w:r>
      <w:r>
        <w:t xml:space="preserve">heller ska </w:t>
      </w:r>
      <w:r w:rsidRPr="00AF2D01">
        <w:t>få vara verk</w:t>
      </w:r>
      <w:r>
        <w:softHyphen/>
      </w:r>
      <w:r w:rsidRPr="00AF2D01">
        <w:t>ställande direktör eller vice verk</w:t>
      </w:r>
      <w:r w:rsidR="00C4078A">
        <w:softHyphen/>
      </w:r>
      <w:r w:rsidRPr="00AF2D01">
        <w:t>ställande direktör i en försäk</w:t>
      </w:r>
      <w:r>
        <w:softHyphen/>
      </w:r>
      <w:r w:rsidRPr="00AF2D01">
        <w:t>rings</w:t>
      </w:r>
      <w:r>
        <w:softHyphen/>
      </w:r>
      <w:r w:rsidRPr="00AF2D01">
        <w:t>förening eller en tjänste</w:t>
      </w:r>
      <w:r>
        <w:softHyphen/>
      </w:r>
      <w:r w:rsidRPr="00AF2D01">
        <w:t>pensions</w:t>
      </w:r>
      <w:r w:rsidR="00C4078A">
        <w:softHyphen/>
      </w:r>
      <w:r w:rsidRPr="00AF2D01">
        <w:t>förening.</w:t>
      </w:r>
    </w:p>
    <w:p w14:paraId="14485A8D" w14:textId="77777777" w:rsidR="005C68C8" w:rsidRDefault="005C68C8" w:rsidP="005C68C8">
      <w:pPr>
        <w:pStyle w:val="Rubrik1"/>
      </w:pPr>
      <w:bookmarkStart w:id="105" w:name="_Toc32844416"/>
      <w:bookmarkStart w:id="106" w:name="_Toc36022927"/>
      <w:r>
        <w:t>Ikraftträdande- och övergångsbestämmelser</w:t>
      </w:r>
      <w:bookmarkEnd w:id="105"/>
      <w:bookmarkEnd w:id="106"/>
    </w:p>
    <w:p w14:paraId="36C6916A" w14:textId="77777777" w:rsidR="005C68C8" w:rsidRPr="00A76360" w:rsidRDefault="005C68C8" w:rsidP="005C68C8">
      <w:pPr>
        <w:pStyle w:val="Brdtextram"/>
      </w:pPr>
      <w:r w:rsidRPr="00420062">
        <w:rPr>
          <w:b/>
        </w:rPr>
        <w:t>Regeringens förslag:</w:t>
      </w:r>
      <w:r>
        <w:t xml:space="preserve"> </w:t>
      </w:r>
      <w:r w:rsidRPr="005B41E1">
        <w:t>Lagändringarna ska träda i</w:t>
      </w:r>
      <w:r>
        <w:t> </w:t>
      </w:r>
      <w:r w:rsidRPr="005B41E1">
        <w:t>kraft den 1</w:t>
      </w:r>
      <w:r>
        <w:t> </w:t>
      </w:r>
      <w:r w:rsidRPr="005B41E1">
        <w:t>juli 2020.</w:t>
      </w:r>
    </w:p>
    <w:p w14:paraId="7AC56034" w14:textId="77777777" w:rsidR="005C68C8" w:rsidRPr="003F76A4" w:rsidRDefault="005C68C8" w:rsidP="005C68C8">
      <w:pPr>
        <w:pStyle w:val="Brdtextmedindragram"/>
      </w:pPr>
      <w:r w:rsidRPr="004D0E8E">
        <w:t>En övergån</w:t>
      </w:r>
      <w:r>
        <w:rPr>
          <w:bCs/>
        </w:rPr>
        <w:t>g</w:t>
      </w:r>
      <w:r w:rsidRPr="004D0E8E">
        <w:t xml:space="preserve">sbestämmelse ska </w:t>
      </w:r>
      <w:r>
        <w:rPr>
          <w:bCs/>
        </w:rPr>
        <w:t xml:space="preserve">införas </w:t>
      </w:r>
      <w:r>
        <w:t xml:space="preserve">för </w:t>
      </w:r>
      <w:r w:rsidRPr="00C30725">
        <w:t>ansökningar</w:t>
      </w:r>
      <w:r w:rsidRPr="007E0CFF" w:rsidDel="009C4CE6">
        <w:t xml:space="preserve"> om kallelse på okända borgenärer vid likvidation</w:t>
      </w:r>
      <w:r>
        <w:t>.</w:t>
      </w:r>
    </w:p>
    <w:p w14:paraId="01089CC9" w14:textId="77777777" w:rsidR="005C68C8" w:rsidRPr="00A76360" w:rsidRDefault="005C68C8" w:rsidP="005C68C8">
      <w:pPr>
        <w:pStyle w:val="Brdtextmedindrag"/>
        <w:rPr>
          <w:sz w:val="8"/>
          <w:szCs w:val="8"/>
        </w:rPr>
      </w:pPr>
    </w:p>
    <w:p w14:paraId="42738218" w14:textId="77777777" w:rsidR="005C68C8" w:rsidRDefault="005C68C8" w:rsidP="005C68C8">
      <w:pPr>
        <w:pStyle w:val="Brdtextmedindrag"/>
      </w:pPr>
      <w:r>
        <w:rPr>
          <w:b/>
        </w:rPr>
        <w:t>Promemorians</w:t>
      </w:r>
      <w:r w:rsidRPr="0006285B">
        <w:rPr>
          <w:b/>
        </w:rPr>
        <w:t xml:space="preserve"> förslag</w:t>
      </w:r>
      <w:r>
        <w:rPr>
          <w:b/>
        </w:rPr>
        <w:t xml:space="preserve"> </w:t>
      </w:r>
      <w:r>
        <w:t>överensstämmer delvis med regeringens för</w:t>
      </w:r>
      <w:r>
        <w:softHyphen/>
        <w:t>slag. I promemorian föreslås inte någon övergångsbestämmelse.</w:t>
      </w:r>
    </w:p>
    <w:p w14:paraId="6452999A" w14:textId="77777777" w:rsidR="005C68C8" w:rsidRDefault="005C68C8" w:rsidP="005C68C8">
      <w:pPr>
        <w:pStyle w:val="Brdtextmedindrag"/>
      </w:pPr>
      <w:r>
        <w:rPr>
          <w:b/>
        </w:rPr>
        <w:t xml:space="preserve">Remissinstanserna </w:t>
      </w:r>
      <w:r>
        <w:t xml:space="preserve">tillstyrker förslaget eller har inget att invända mot det. </w:t>
      </w:r>
    </w:p>
    <w:p w14:paraId="4FDB87CE" w14:textId="77777777" w:rsidR="005C68C8" w:rsidRDefault="005C68C8" w:rsidP="005C68C8">
      <w:pPr>
        <w:pStyle w:val="Rubrik4utannumrering"/>
      </w:pPr>
      <w:r w:rsidRPr="005B41E1">
        <w:t xml:space="preserve">Skälen för </w:t>
      </w:r>
      <w:r>
        <w:t>regeringens</w:t>
      </w:r>
      <w:r w:rsidRPr="005B41E1">
        <w:t xml:space="preserve"> förslag</w:t>
      </w:r>
    </w:p>
    <w:p w14:paraId="33F5C207" w14:textId="77777777" w:rsidR="005C68C8" w:rsidRPr="003F76A4" w:rsidRDefault="005C68C8" w:rsidP="005C68C8">
      <w:pPr>
        <w:pStyle w:val="Rubrik5utannumrering"/>
        <w:spacing w:before="0"/>
      </w:pPr>
      <w:r>
        <w:t>Ikraftträdandebestämmelser</w:t>
      </w:r>
    </w:p>
    <w:p w14:paraId="7621585D" w14:textId="503B1007" w:rsidR="005C68C8" w:rsidRDefault="005C68C8" w:rsidP="008756F1">
      <w:pPr>
        <w:pStyle w:val="Brdtextmedindrag"/>
        <w:ind w:firstLine="0"/>
      </w:pPr>
      <w:r>
        <w:t xml:space="preserve">Vissa av de lagändringar som föreslås i denna </w:t>
      </w:r>
      <w:r w:rsidR="000D0808">
        <w:t xml:space="preserve">proposition </w:t>
      </w:r>
      <w:r>
        <w:t>har till syfte att i svensk rätt fullt ut genomföra Solvens II-direktivet och andra tjänste</w:t>
      </w:r>
      <w:r>
        <w:softHyphen/>
        <w:t xml:space="preserve">pensionsdirektivet. Detta </w:t>
      </w:r>
      <w:r w:rsidR="00513524">
        <w:t xml:space="preserve">är </w:t>
      </w:r>
      <w:r>
        <w:t>helt i en</w:t>
      </w:r>
      <w:r>
        <w:softHyphen/>
        <w:t>lig</w:t>
      </w:r>
      <w:r>
        <w:softHyphen/>
        <w:t>het med Sveriges förpliktelser som med</w:t>
      </w:r>
      <w:r>
        <w:softHyphen/>
        <w:t>lemsstat i EU. Båda dessa direk</w:t>
      </w:r>
      <w:r>
        <w:softHyphen/>
        <w:t>tiv har trätt i kraft. Det är därför an</w:t>
      </w:r>
      <w:r>
        <w:softHyphen/>
        <w:t>geläget att lagändringarna träder i kraft så snart som möjligt. Det tidi</w:t>
      </w:r>
      <w:r>
        <w:softHyphen/>
        <w:t>gaste datumet för detta torde vara den 1 juli 2020. Även de lag</w:t>
      </w:r>
      <w:r>
        <w:softHyphen/>
        <w:t>änd</w:t>
      </w:r>
      <w:r>
        <w:softHyphen/>
        <w:t>ringar som inte direkt föranleds av Solvens II-direk</w:t>
      </w:r>
      <w:r>
        <w:softHyphen/>
        <w:t>tivet eller andra tjänste</w:t>
      </w:r>
      <w:r>
        <w:softHyphen/>
        <w:t>pens</w:t>
      </w:r>
      <w:r>
        <w:softHyphen/>
        <w:t>ions</w:t>
      </w:r>
      <w:r>
        <w:softHyphen/>
        <w:t>direktivet bör träda i kraft vid denna tid</w:t>
      </w:r>
      <w:r>
        <w:softHyphen/>
        <w:t>punkt.</w:t>
      </w:r>
    </w:p>
    <w:p w14:paraId="7847CF1C" w14:textId="77777777" w:rsidR="005C68C8" w:rsidRDefault="005C68C8" w:rsidP="005C68C8">
      <w:pPr>
        <w:pStyle w:val="Rubrik5utannumrering"/>
      </w:pPr>
      <w:r>
        <w:t>Övergångsbestämmelser</w:t>
      </w:r>
    </w:p>
    <w:p w14:paraId="75E15197" w14:textId="47D46DE8" w:rsidR="005C68C8" w:rsidRDefault="005C68C8" w:rsidP="005C68C8">
      <w:pPr>
        <w:pStyle w:val="Brdtextmedindrag"/>
        <w:ind w:firstLine="0"/>
      </w:pPr>
      <w:r>
        <w:t>I lagen om kallelse på okända borgenärer föreslås att vissa ansökningar ska ges in till Bolagsverket, se förslaget i avsnitt</w:t>
      </w:r>
      <w:r w:rsidR="00034922">
        <w:t> </w:t>
      </w:r>
      <w:r>
        <w:t>8. De aktuella ansökning</w:t>
      </w:r>
      <w:r>
        <w:softHyphen/>
        <w:t xml:space="preserve">arna ska i dag ges in till Kronofogdemyndigheten. </w:t>
      </w:r>
    </w:p>
    <w:p w14:paraId="600407C3" w14:textId="0D1A3973" w:rsidR="005C68C8" w:rsidRPr="00502CB1" w:rsidRDefault="005C68C8" w:rsidP="005C68C8">
      <w:pPr>
        <w:pStyle w:val="Brdtextmedindrag"/>
      </w:pPr>
      <w:r w:rsidRPr="008323AE">
        <w:t>Ansökningar</w:t>
      </w:r>
      <w:r>
        <w:t xml:space="preserve"> som vid ikraftträdandet redan har getts in till Krono</w:t>
      </w:r>
      <w:r>
        <w:softHyphen/>
        <w:t>fogde</w:t>
      </w:r>
      <w:r>
        <w:softHyphen/>
        <w:t xml:space="preserve">myndigheten </w:t>
      </w:r>
      <w:r w:rsidRPr="00502CB1">
        <w:t>bör som utgångspunkt lämnas över till Bolags</w:t>
      </w:r>
      <w:r>
        <w:softHyphen/>
      </w:r>
      <w:r w:rsidRPr="00502CB1">
        <w:t xml:space="preserve">verket </w:t>
      </w:r>
      <w:r>
        <w:t>i sam</w:t>
      </w:r>
      <w:r>
        <w:softHyphen/>
        <w:t>band detta</w:t>
      </w:r>
      <w:r w:rsidRPr="00502CB1">
        <w:t>. En övergångsbestämmelse med sådant innehåll bör gälla för förslaget till ändring i lagen om kallelse på okända borgenärer. Om Krono</w:t>
      </w:r>
      <w:r>
        <w:softHyphen/>
      </w:r>
      <w:r w:rsidRPr="00502CB1">
        <w:t xml:space="preserve">fogdemyndigheten </w:t>
      </w:r>
      <w:r>
        <w:t xml:space="preserve">redan </w:t>
      </w:r>
      <w:r w:rsidRPr="00502CB1">
        <w:t xml:space="preserve">har fattat beslut i ärendet, bör dock </w:t>
      </w:r>
      <w:r>
        <w:t xml:space="preserve">en </w:t>
      </w:r>
      <w:r w:rsidRPr="00502CB1">
        <w:t xml:space="preserve">ansökan fortsätta </w:t>
      </w:r>
      <w:r>
        <w:t xml:space="preserve">att </w:t>
      </w:r>
      <w:r w:rsidRPr="00502CB1">
        <w:t>handläggas av den myndigheten</w:t>
      </w:r>
      <w:r>
        <w:t xml:space="preserve"> (jfr punkt 2 i ikraft</w:t>
      </w:r>
      <w:r>
        <w:softHyphen/>
        <w:t>trädande- och övergångsbestämmelserna till l</w:t>
      </w:r>
      <w:r w:rsidRPr="00D4021F">
        <w:t>ag</w:t>
      </w:r>
      <w:r>
        <w:t>en [</w:t>
      </w:r>
      <w:r w:rsidRPr="00B17E45">
        <w:t>2018:712</w:t>
      </w:r>
      <w:r>
        <w:t xml:space="preserve">] om </w:t>
      </w:r>
      <w:r w:rsidRPr="00D4021F">
        <w:t xml:space="preserve">ändring i lagen </w:t>
      </w:r>
      <w:r>
        <w:t>[</w:t>
      </w:r>
      <w:r w:rsidRPr="00D4021F">
        <w:t>1981:131</w:t>
      </w:r>
      <w:r>
        <w:t>]</w:t>
      </w:r>
      <w:r w:rsidRPr="007E0CFF">
        <w:t xml:space="preserve"> om kallelse på okända borgenärer</w:t>
      </w:r>
      <w:r>
        <w:t>).</w:t>
      </w:r>
    </w:p>
    <w:p w14:paraId="15AAB210" w14:textId="77777777" w:rsidR="005C68C8" w:rsidRDefault="005C68C8" w:rsidP="005C68C8">
      <w:pPr>
        <w:pStyle w:val="Rubrik1"/>
      </w:pPr>
      <w:bookmarkStart w:id="107" w:name="_Toc32844417"/>
      <w:bookmarkStart w:id="108" w:name="_Toc36022928"/>
      <w:r>
        <w:lastRenderedPageBreak/>
        <w:t>Förslagens konsekvenser</w:t>
      </w:r>
      <w:bookmarkEnd w:id="107"/>
      <w:bookmarkEnd w:id="108"/>
    </w:p>
    <w:p w14:paraId="507DCAB5" w14:textId="77777777" w:rsidR="005C68C8" w:rsidRDefault="005C68C8" w:rsidP="005C68C8">
      <w:pPr>
        <w:pStyle w:val="Rubrik4utannumrering"/>
        <w:spacing w:before="0"/>
      </w:pPr>
      <w:r>
        <w:t>Offentligfinansiella konsekvenser</w:t>
      </w:r>
    </w:p>
    <w:p w14:paraId="04D652C1" w14:textId="77777777" w:rsidR="005C68C8" w:rsidRDefault="005C68C8" w:rsidP="005C68C8">
      <w:pPr>
        <w:pStyle w:val="Brdtextmedindrag"/>
        <w:ind w:firstLine="0"/>
      </w:pPr>
      <w:r>
        <w:t>Förslagen bedöms inte ha några offentligfinansiella konsekvenser.</w:t>
      </w:r>
    </w:p>
    <w:p w14:paraId="2D317727" w14:textId="77777777" w:rsidR="005C68C8" w:rsidRDefault="005C68C8" w:rsidP="005C68C8">
      <w:pPr>
        <w:pStyle w:val="Rubrik4utannumrering"/>
      </w:pPr>
      <w:r>
        <w:t>Konsekvenser för företag och andra berörda aktörer</w:t>
      </w:r>
    </w:p>
    <w:p w14:paraId="5DB4E01E" w14:textId="0012BF76" w:rsidR="005C68C8" w:rsidRDefault="005C68C8" w:rsidP="008756F1">
      <w:pPr>
        <w:pStyle w:val="Brdtextmedindrag"/>
        <w:ind w:firstLine="0"/>
      </w:pPr>
      <w:r>
        <w:t>Förslagen i avsnitt</w:t>
      </w:r>
      <w:r w:rsidR="00980201">
        <w:t> </w:t>
      </w:r>
      <w:r>
        <w:t>4 till ändringar i tryggandelagen leder enligt be</w:t>
      </w:r>
      <w:r>
        <w:softHyphen/>
        <w:t>döm</w:t>
      </w:r>
      <w:r>
        <w:softHyphen/>
        <w:t xml:space="preserve">ningen i denna </w:t>
      </w:r>
      <w:r w:rsidR="000D0808">
        <w:t xml:space="preserve">proposition </w:t>
      </w:r>
      <w:r>
        <w:t>bara till begränsade konsekvenser för en</w:t>
      </w:r>
      <w:r>
        <w:softHyphen/>
        <w:t>skilda. Arbets</w:t>
      </w:r>
      <w:r>
        <w:softHyphen/>
        <w:t>givare åläggs att på begäran tillhandahålla viss ytterligare in</w:t>
      </w:r>
      <w:r>
        <w:softHyphen/>
        <w:t>for</w:t>
      </w:r>
      <w:r>
        <w:softHyphen/>
        <w:t>mation. En stiftelse ska offentliggöra information om sin ersättnings</w:t>
      </w:r>
      <w:r>
        <w:softHyphen/>
        <w:t>policy. Något fler anmälningar ska göras till länsstyrelserna. Dessa och öv</w:t>
      </w:r>
      <w:r>
        <w:softHyphen/>
        <w:t>riga ändringar som föreslås kan ge upphov till en något ökad ad</w:t>
      </w:r>
      <w:r>
        <w:softHyphen/>
        <w:t>minis</w:t>
      </w:r>
      <w:r>
        <w:softHyphen/>
        <w:t>trativ bör</w:t>
      </w:r>
      <w:r>
        <w:softHyphen/>
        <w:t>da för arbetsgivare och pensionsstiftelser. Förslagen kan där</w:t>
      </w:r>
      <w:r>
        <w:softHyphen/>
        <w:t>med le</w:t>
      </w:r>
      <w:r>
        <w:softHyphen/>
        <w:t>da till något ökade kostnader. Någon alternativ lösning till att in</w:t>
      </w:r>
      <w:r>
        <w:softHyphen/>
        <w:t>föra be</w:t>
      </w:r>
      <w:r>
        <w:softHyphen/>
        <w:t>stäm</w:t>
      </w:r>
      <w:r>
        <w:softHyphen/>
        <w:t xml:space="preserve">melserna torde dock knappast finnas eftersom det handlar om regler som i flera delar krävs för att genomföra unionsrätt. </w:t>
      </w:r>
      <w:r>
        <w:rPr>
          <w:i/>
        </w:rPr>
        <w:t xml:space="preserve">Regelrådet </w:t>
      </w:r>
      <w:r>
        <w:t>efter</w:t>
      </w:r>
      <w:r>
        <w:softHyphen/>
        <w:t>fråga</w:t>
      </w:r>
      <w:r w:rsidR="00EF69E7">
        <w:t>r</w:t>
      </w:r>
      <w:r>
        <w:t xml:space="preserve"> en analys av dessa och övriga förslags eventuella påverkan på kon</w:t>
      </w:r>
      <w:r>
        <w:softHyphen/>
        <w:t>kurrens</w:t>
      </w:r>
      <w:r>
        <w:softHyphen/>
        <w:t>förhållandena inom tjänstepensionssektorn. I den delen gör rege</w:t>
      </w:r>
      <w:r>
        <w:softHyphen/>
        <w:t>ringen be</w:t>
      </w:r>
      <w:r>
        <w:softHyphen/>
        <w:t>dömningen att de föreslagna ändringarna i tryggandelagen inte på något märk</w:t>
      </w:r>
      <w:r>
        <w:softHyphen/>
        <w:t>bart sätt kommer att försämra attraktiviteten hos tryggande av tjänste</w:t>
      </w:r>
      <w:r>
        <w:softHyphen/>
        <w:t>pension genom överföring till pensionsstiftelse i förhållande till an</w:t>
      </w:r>
      <w:r>
        <w:softHyphen/>
        <w:t>dra tryg</w:t>
      </w:r>
      <w:r>
        <w:softHyphen/>
        <w:t>gande</w:t>
      </w:r>
      <w:r>
        <w:softHyphen/>
        <w:t>former.</w:t>
      </w:r>
    </w:p>
    <w:p w14:paraId="7F06CDA4" w14:textId="5644A1C0" w:rsidR="005C68C8" w:rsidRPr="00165F28" w:rsidRDefault="005C68C8" w:rsidP="005C68C8">
      <w:pPr>
        <w:pStyle w:val="Brdtextmedindrag"/>
      </w:pPr>
      <w:r>
        <w:t>Förslagen i avsnitt</w:t>
      </w:r>
      <w:r w:rsidR="0098485A">
        <w:t> </w:t>
      </w:r>
      <w:r>
        <w:t>5 till ändringar i lagen om utländska för</w:t>
      </w:r>
      <w:r>
        <w:softHyphen/>
        <w:t>säkrings</w:t>
      </w:r>
      <w:r>
        <w:softHyphen/>
        <w:t>givares och tjänstepensionsinstituts verksamhet i Sverige bedöms inte leda till några nämnvärda konsekvenser för enskilda. Ändringarna är en följd av att Sverige har valt att inte längre använda sig av den möjlighet som finns enligt såväl första tjänstepensionsdirektivet som an</w:t>
      </w:r>
      <w:r>
        <w:softHyphen/>
        <w:t>dra tjänste</w:t>
      </w:r>
      <w:r>
        <w:softHyphen/>
        <w:t>pensions</w:t>
      </w:r>
      <w:r>
        <w:softHyphen/>
        <w:t>direktivet (artikel 4) att tillämpa reglerna i tjänste</w:t>
      </w:r>
      <w:r>
        <w:softHyphen/>
        <w:t>pensions</w:t>
      </w:r>
      <w:r>
        <w:softHyphen/>
        <w:t>direkti</w:t>
      </w:r>
      <w:r w:rsidR="0098485A">
        <w:softHyphen/>
      </w:r>
      <w:r>
        <w:t xml:space="preserve">vet om </w:t>
      </w:r>
      <w:proofErr w:type="gramStart"/>
      <w:r>
        <w:t>bl.a.</w:t>
      </w:r>
      <w:proofErr w:type="gramEnd"/>
      <w:r>
        <w:t xml:space="preserve"> gränsöverskridande verksamhet på tjänste</w:t>
      </w:r>
      <w:r>
        <w:softHyphen/>
        <w:t>pensions</w:t>
      </w:r>
      <w:r>
        <w:softHyphen/>
        <w:t>verk</w:t>
      </w:r>
      <w:r>
        <w:softHyphen/>
        <w:t>sam</w:t>
      </w:r>
      <w:r w:rsidR="0098485A">
        <w:softHyphen/>
      </w:r>
      <w:r>
        <w:t>heten hos livförsäkringsföretag. Som berörs i avsnitt</w:t>
      </w:r>
      <w:r w:rsidR="0098485A">
        <w:t> </w:t>
      </w:r>
      <w:r>
        <w:t>5.1 torde inte hel</w:t>
      </w:r>
      <w:r>
        <w:softHyphen/>
        <w:t>ler utmönstrandet av de särskilda bestämmelserna om tjänste</w:t>
      </w:r>
      <w:r>
        <w:softHyphen/>
        <w:t>pensions</w:t>
      </w:r>
      <w:r>
        <w:softHyphen/>
        <w:t>verk</w:t>
      </w:r>
      <w:r w:rsidR="0098485A">
        <w:softHyphen/>
      </w:r>
      <w:r>
        <w:t>samhet hos försäkringsgivare inom EES leda till att gräns</w:t>
      </w:r>
      <w:r>
        <w:softHyphen/>
        <w:t>över</w:t>
      </w:r>
      <w:r>
        <w:softHyphen/>
        <w:t>skridande verksamhet in i Sverige inom ramen för sådan verksamhet han</w:t>
      </w:r>
      <w:r>
        <w:softHyphen/>
        <w:t>teras på något annat sätt hos Finansinspektionen. Inte heller påverkas möj</w:t>
      </w:r>
      <w:r>
        <w:softHyphen/>
        <w:t>lig</w:t>
      </w:r>
      <w:r>
        <w:softHyphen/>
        <w:t>het</w:t>
      </w:r>
      <w:r w:rsidR="0098485A">
        <w:softHyphen/>
      </w:r>
      <w:r>
        <w:t>erna att driva sådan gränsöverskridande verksamhet.</w:t>
      </w:r>
      <w:r>
        <w:rPr>
          <w:i/>
        </w:rPr>
        <w:t xml:space="preserve"> </w:t>
      </w:r>
      <w:r w:rsidR="000D7388">
        <w:t>Förslagen</w:t>
      </w:r>
      <w:r>
        <w:t xml:space="preserve"> torde alltså inte påverka konkurrens</w:t>
      </w:r>
      <w:r>
        <w:softHyphen/>
        <w:t>förhållandena inom tjän</w:t>
      </w:r>
      <w:r w:rsidR="0098485A">
        <w:softHyphen/>
      </w:r>
      <w:r>
        <w:t>ste</w:t>
      </w:r>
      <w:r>
        <w:softHyphen/>
        <w:t xml:space="preserve">pensionssektorn. </w:t>
      </w:r>
    </w:p>
    <w:p w14:paraId="430BF840" w14:textId="77777777" w:rsidR="005C68C8" w:rsidRDefault="005C68C8" w:rsidP="005C68C8">
      <w:pPr>
        <w:pStyle w:val="Brdtextmedindrag"/>
      </w:pPr>
      <w:r w:rsidRPr="00486A9A">
        <w:t>Regelrådet</w:t>
      </w:r>
      <w:r>
        <w:rPr>
          <w:i/>
        </w:rPr>
        <w:t xml:space="preserve"> </w:t>
      </w:r>
      <w:r>
        <w:t>efterlyser en tydligare redo</w:t>
      </w:r>
      <w:r>
        <w:softHyphen/>
        <w:t>görelse för vilka alter</w:t>
      </w:r>
      <w:r>
        <w:softHyphen/>
        <w:t>nativa lösningar som finns till de föreslagna lag</w:t>
      </w:r>
      <w:r>
        <w:softHyphen/>
        <w:t>ändringarna. Regeringen kon</w:t>
      </w:r>
      <w:r>
        <w:softHyphen/>
        <w:t>staterar att utmönstrandet av de särskilda reglerna är en när</w:t>
      </w:r>
      <w:r>
        <w:softHyphen/>
        <w:t>mast formell följd av att en valmöjlighet för medlemsstaterna som finns i andra tjänste</w:t>
      </w:r>
      <w:r>
        <w:softHyphen/>
        <w:t>pensionsdirektivet, enligt ett tidigare ställningstagande av regeringen, inte ska utnyttjas. Att låta de aktuella bestämmelserna vara kvar blir därför miss</w:t>
      </w:r>
      <w:r>
        <w:softHyphen/>
        <w:t>visande och kan inte ses som något alternativ.</w:t>
      </w:r>
    </w:p>
    <w:p w14:paraId="3D3F89D7" w14:textId="397E2B29" w:rsidR="005C68C8" w:rsidRDefault="005C68C8" w:rsidP="005C68C8">
      <w:pPr>
        <w:pStyle w:val="Brdtextmedindrag"/>
      </w:pPr>
      <w:r>
        <w:t>Förslagen i avsnitt</w:t>
      </w:r>
      <w:r w:rsidR="0098485A">
        <w:t> </w:t>
      </w:r>
      <w:r>
        <w:t>6 till ändringar i försäkringsrörelselagen har även de mesta</w:t>
      </w:r>
      <w:r>
        <w:softHyphen/>
        <w:t>dels karaktär av förtydliganden och bedöms inte föranleda några kost</w:t>
      </w:r>
      <w:r>
        <w:softHyphen/>
        <w:t>nader eller andra negativa konsekvenser för enskilda. Genom för</w:t>
      </w:r>
      <w:r>
        <w:softHyphen/>
        <w:t>tyd</w:t>
      </w:r>
      <w:r>
        <w:softHyphen/>
        <w:t>lig</w:t>
      </w:r>
      <w:r>
        <w:softHyphen/>
        <w:t>andena förmodas tvärtom tillämpningen av de aktuella bestäm</w:t>
      </w:r>
      <w:r>
        <w:softHyphen/>
        <w:t>melserna kun</w:t>
      </w:r>
      <w:r>
        <w:softHyphen/>
        <w:t>na underlättas.</w:t>
      </w:r>
    </w:p>
    <w:p w14:paraId="4997C7BC" w14:textId="0964E11A" w:rsidR="005C68C8" w:rsidRDefault="005C68C8" w:rsidP="005C68C8">
      <w:pPr>
        <w:pStyle w:val="Brdtextmedindrag"/>
      </w:pPr>
      <w:r>
        <w:lastRenderedPageBreak/>
        <w:t>Förslagen i avsnitten</w:t>
      </w:r>
      <w:r w:rsidR="0098485A">
        <w:t> </w:t>
      </w:r>
      <w:r>
        <w:t>6.1 och</w:t>
      </w:r>
      <w:r w:rsidR="0098485A">
        <w:t> </w:t>
      </w:r>
      <w:r>
        <w:t>7 till ändringar i lagen om tjänstepensions</w:t>
      </w:r>
      <w:r>
        <w:softHyphen/>
        <w:t>företag innebär bara mindre justeringar i den asso</w:t>
      </w:r>
      <w:r>
        <w:softHyphen/>
        <w:t>ciations</w:t>
      </w:r>
      <w:r>
        <w:softHyphen/>
        <w:t>rättsliga regle</w:t>
      </w:r>
      <w:r>
        <w:softHyphen/>
        <w:t>ringen och i fråga om grupptillsyn enligt den lagen. Dessa ändringar väntas inte medföra några kostnader eller andra negativa kon</w:t>
      </w:r>
      <w:r>
        <w:softHyphen/>
        <w:t>sekvenser för en</w:t>
      </w:r>
      <w:r>
        <w:softHyphen/>
        <w:t>skilda. Inte heller väntas någon påverkan uppkomma för konkurrens</w:t>
      </w:r>
      <w:r>
        <w:softHyphen/>
        <w:t>för</w:t>
      </w:r>
      <w:r>
        <w:softHyphen/>
        <w:t xml:space="preserve">hållandena inom tjänstepensionssektorn. </w:t>
      </w:r>
    </w:p>
    <w:p w14:paraId="5ED64DD6" w14:textId="6F27E5B0" w:rsidR="005C68C8" w:rsidRDefault="005C68C8" w:rsidP="005C68C8">
      <w:pPr>
        <w:pStyle w:val="Brdtextmedindrag"/>
      </w:pPr>
      <w:r>
        <w:t>Förslagen i avsnitt</w:t>
      </w:r>
      <w:r w:rsidR="0098485A">
        <w:t> </w:t>
      </w:r>
      <w:r>
        <w:t>8 till ändringar i lagen om europabolag och lagen om europa</w:t>
      </w:r>
      <w:r>
        <w:softHyphen/>
        <w:t>kooperativ utgör bara förtydliganden som gör de båda lagarna lät</w:t>
      </w:r>
      <w:r>
        <w:softHyphen/>
        <w:t>tare att tillämpa, och bedöms inte föranleda några kostnader eller andra nega</w:t>
      </w:r>
      <w:r>
        <w:softHyphen/>
        <w:t xml:space="preserve">tiva konsekvenser för enskilda. </w:t>
      </w:r>
    </w:p>
    <w:p w14:paraId="5E750313" w14:textId="68A39329" w:rsidR="005C68C8" w:rsidRDefault="005C68C8" w:rsidP="005C68C8">
      <w:pPr>
        <w:pStyle w:val="Brdtextmedindrag"/>
      </w:pPr>
      <w:r>
        <w:t>Förslagen i avsnitt</w:t>
      </w:r>
      <w:r w:rsidR="0098485A">
        <w:t> </w:t>
      </w:r>
      <w:r>
        <w:t>8 till ändringar i delgivningslagen och lagen om närings</w:t>
      </w:r>
      <w:r>
        <w:softHyphen/>
        <w:t>förbud innebär bara att försäkringsföreningar och tjänste</w:t>
      </w:r>
      <w:r>
        <w:softHyphen/>
        <w:t>pensions</w:t>
      </w:r>
      <w:r>
        <w:softHyphen/>
        <w:t>föreningar i de lagarna behandlas på samma sätt som övriga för</w:t>
      </w:r>
      <w:r>
        <w:softHyphen/>
        <w:t>säkrings</w:t>
      </w:r>
      <w:r>
        <w:softHyphen/>
        <w:t>före</w:t>
      </w:r>
      <w:r>
        <w:softHyphen/>
        <w:t>tag respektive tjänstepensionsföretag. Detta torde inte leda till ökade kost</w:t>
      </w:r>
      <w:r>
        <w:softHyphen/>
        <w:t xml:space="preserve">nader eller andra negativa konsekvenser för enskilda. </w:t>
      </w:r>
    </w:p>
    <w:p w14:paraId="4A03E52A" w14:textId="77777777" w:rsidR="005C68C8" w:rsidRDefault="005C68C8" w:rsidP="005C68C8">
      <w:pPr>
        <w:pStyle w:val="Brdtextmedindrag"/>
      </w:pPr>
      <w:r>
        <w:t>Inte heller ändringarna i lagen om kallelse på okända borgenärer bedöms med</w:t>
      </w:r>
      <w:r>
        <w:softHyphen/>
        <w:t xml:space="preserve">föra några kostnader för enskilda. </w:t>
      </w:r>
    </w:p>
    <w:p w14:paraId="127B605D" w14:textId="77777777" w:rsidR="005C68C8" w:rsidRDefault="005C68C8" w:rsidP="005C68C8">
      <w:pPr>
        <w:pStyle w:val="Rubrik4utannumrering"/>
      </w:pPr>
      <w:r>
        <w:t>Konsekvenser för berörda myndigheter</w:t>
      </w:r>
    </w:p>
    <w:p w14:paraId="222C9D0A" w14:textId="6D6A3EBE" w:rsidR="005C68C8" w:rsidRDefault="005C68C8" w:rsidP="008756F1">
      <w:pPr>
        <w:pStyle w:val="Brdtextmedindrag"/>
        <w:ind w:firstLine="0"/>
      </w:pPr>
      <w:r>
        <w:t>Förslagen i avsnitt</w:t>
      </w:r>
      <w:r w:rsidR="0098485A">
        <w:t> </w:t>
      </w:r>
      <w:r>
        <w:t>4 till ändringar i tryggandelagen leder enligt be</w:t>
      </w:r>
      <w:r>
        <w:softHyphen/>
        <w:t>döm</w:t>
      </w:r>
      <w:r>
        <w:softHyphen/>
        <w:t xml:space="preserve">ningen i denna </w:t>
      </w:r>
      <w:r w:rsidR="000D0808">
        <w:t xml:space="preserve">proposition </w:t>
      </w:r>
      <w:r>
        <w:t>bara till begränsade kon</w:t>
      </w:r>
      <w:r w:rsidR="00F3684F">
        <w:softHyphen/>
      </w:r>
      <w:r>
        <w:t>se</w:t>
      </w:r>
      <w:r w:rsidR="00F3684F">
        <w:softHyphen/>
      </w:r>
      <w:r>
        <w:t>kvenser för det all</w:t>
      </w:r>
      <w:r>
        <w:softHyphen/>
        <w:t>männa. Något fler anmälningar ska göras till läns</w:t>
      </w:r>
      <w:r w:rsidR="00F3684F">
        <w:softHyphen/>
      </w:r>
      <w:r>
        <w:t>styrelserna som sedan ska underrätta Finansinspektionen om an</w:t>
      </w:r>
      <w:r w:rsidR="00F3684F">
        <w:softHyphen/>
      </w:r>
      <w:r>
        <w:t>mäl</w:t>
      </w:r>
      <w:r w:rsidR="00F3684F">
        <w:softHyphen/>
      </w:r>
      <w:r>
        <w:t>ningarna. Dessa och de övriga ändringar som föreslås kan ge upphov till en något ökad administrativ börda för berörda myndigheter. Förslagen kan där</w:t>
      </w:r>
      <w:r w:rsidR="00F3684F">
        <w:softHyphen/>
      </w:r>
      <w:r>
        <w:t>med leda till något ökade kost</w:t>
      </w:r>
      <w:r>
        <w:softHyphen/>
        <w:t>nader. Någon alternativ lösning till att införa bestämmelserna torde dock knap</w:t>
      </w:r>
      <w:r>
        <w:softHyphen/>
        <w:t>past finnas eftersom det handlar om regler som i flera delar krävs för att genomföra unionsrätt och i övrigt om bestämmelser som behövs för att Finansinspektionen ska kunna utöva tillsyn över de berörda pensions</w:t>
      </w:r>
      <w:r>
        <w:softHyphen/>
        <w:t>stiftelserna. Eventuella ökade kostnader ska finansieras inom myndig</w:t>
      </w:r>
      <w:r>
        <w:softHyphen/>
        <w:t>heternas befintliga ekonomiska ramar.</w:t>
      </w:r>
    </w:p>
    <w:p w14:paraId="24914687" w14:textId="2D4C04BD" w:rsidR="005C68C8" w:rsidRDefault="005C68C8" w:rsidP="005C68C8">
      <w:pPr>
        <w:pStyle w:val="Brdtextmedindrag"/>
      </w:pPr>
      <w:r>
        <w:t>Förslagen i avsnitt</w:t>
      </w:r>
      <w:r w:rsidR="0098485A">
        <w:t> </w:t>
      </w:r>
      <w:r>
        <w:t>5 till ändringar i lagen om utländska försäkrings</w:t>
      </w:r>
      <w:r>
        <w:softHyphen/>
        <w:t>givares och tjänstepensionsinstituts verksamhet i Sverige bedöms inte leda till några nämnvärda konsekvenser för det allmänna. Som anges ovan är änd</w:t>
      </w:r>
      <w:r>
        <w:softHyphen/>
        <w:t>ringarna en följd av att Sverige har valt att inte längre an</w:t>
      </w:r>
      <w:r>
        <w:softHyphen/>
        <w:t>vända sig av den möjlighet som finns enligt såväl första tjänste</w:t>
      </w:r>
      <w:r>
        <w:softHyphen/>
        <w:t>pensions</w:t>
      </w:r>
      <w:r>
        <w:softHyphen/>
        <w:t>direktivet som andra tjänstepensionsdirektivet (artikel 4) att tillämpa reg</w:t>
      </w:r>
      <w:r>
        <w:softHyphen/>
        <w:t>lerna i tjänste</w:t>
      </w:r>
      <w:r w:rsidR="000D7388">
        <w:softHyphen/>
      </w:r>
      <w:r>
        <w:t xml:space="preserve">pensionsdirektivet om </w:t>
      </w:r>
      <w:proofErr w:type="gramStart"/>
      <w:r>
        <w:t>bl.a.</w:t>
      </w:r>
      <w:proofErr w:type="gramEnd"/>
      <w:r>
        <w:t xml:space="preserve"> gräns</w:t>
      </w:r>
      <w:r>
        <w:softHyphen/>
        <w:t>över</w:t>
      </w:r>
      <w:r>
        <w:softHyphen/>
        <w:t>skridande verk</w:t>
      </w:r>
      <w:r>
        <w:softHyphen/>
        <w:t>samhet på tjänste</w:t>
      </w:r>
      <w:r w:rsidR="000D7388">
        <w:softHyphen/>
      </w:r>
      <w:r>
        <w:t>pensionsverksamheten hos livförsäkrings</w:t>
      </w:r>
      <w:r>
        <w:softHyphen/>
        <w:t>företag. Som berörs i av</w:t>
      </w:r>
      <w:r>
        <w:softHyphen/>
        <w:t>snitt</w:t>
      </w:r>
      <w:r w:rsidR="0098485A">
        <w:t> </w:t>
      </w:r>
      <w:r>
        <w:t>5.1 torde inte heller utmönstrandet av de sär</w:t>
      </w:r>
      <w:r>
        <w:softHyphen/>
        <w:t>skilda be</w:t>
      </w:r>
      <w:r>
        <w:softHyphen/>
        <w:t>stäm</w:t>
      </w:r>
      <w:r>
        <w:softHyphen/>
        <w:t>melserna om tjänstepensionsverksamhet hos försäkrings</w:t>
      </w:r>
      <w:r>
        <w:softHyphen/>
        <w:t>givare in</w:t>
      </w:r>
      <w:r>
        <w:softHyphen/>
        <w:t>om EES leda till att gränsöverskridande verksamhet in i Sverige inom ra</w:t>
      </w:r>
      <w:r>
        <w:softHyphen/>
        <w:t>men för sådan verk</w:t>
      </w:r>
      <w:r>
        <w:softHyphen/>
        <w:t xml:space="preserve">samhet hanteras på något annat sätt hos Finansinspektionen. </w:t>
      </w:r>
    </w:p>
    <w:p w14:paraId="744B5DDD" w14:textId="30AA1E98" w:rsidR="005C68C8" w:rsidRDefault="005C68C8" w:rsidP="005C68C8">
      <w:pPr>
        <w:pStyle w:val="Brdtextmedindrag"/>
      </w:pPr>
      <w:r>
        <w:t>Förslagen i avsnitt</w:t>
      </w:r>
      <w:r w:rsidR="0098485A">
        <w:t> </w:t>
      </w:r>
      <w:r>
        <w:t>6 till ändringar i försäkringsrörelselagen har även de mesta</w:t>
      </w:r>
      <w:r>
        <w:softHyphen/>
        <w:t>dels karaktär av förtydliganden och bedöms inte föranleda några kost</w:t>
      </w:r>
      <w:r>
        <w:softHyphen/>
        <w:t>nader eller andra negativa konsekvenser för det allmänna. Genom för</w:t>
      </w:r>
      <w:r>
        <w:softHyphen/>
        <w:t>tyd</w:t>
      </w:r>
      <w:r>
        <w:softHyphen/>
        <w:t>ligandena förmodas tvärtom tillämpningen av de aktuella bestäm</w:t>
      </w:r>
      <w:r>
        <w:softHyphen/>
        <w:t>melserna kunna underlättas. Att dispensprövningen när det gäller bo</w:t>
      </w:r>
      <w:r>
        <w:softHyphen/>
        <w:t>sätt</w:t>
      </w:r>
      <w:r>
        <w:softHyphen/>
        <w:t>nings</w:t>
      </w:r>
      <w:r>
        <w:softHyphen/>
        <w:t>kravet för styrelseledamöter och verkställande direktör för samt</w:t>
      </w:r>
      <w:r>
        <w:softHyphen/>
        <w:t>liga för</w:t>
      </w:r>
      <w:r>
        <w:softHyphen/>
        <w:t>säkrings- och tjänstepensionsföretag kommer att göras av Finans</w:t>
      </w:r>
      <w:r>
        <w:softHyphen/>
      </w:r>
      <w:r>
        <w:lastRenderedPageBreak/>
        <w:t>inspektionen, som berörs i avsnitt</w:t>
      </w:r>
      <w:r w:rsidR="0098485A">
        <w:t> </w:t>
      </w:r>
      <w:r>
        <w:t>6.1, bedöms inte föranleda några ökade kost</w:t>
      </w:r>
      <w:r>
        <w:softHyphen/>
        <w:t>nader för myndigheten. Detsamma gäller den utökade skyldig</w:t>
      </w:r>
      <w:r>
        <w:softHyphen/>
        <w:t>heten för Finansinspektionen att skicka underrättelser till Skatteverket även vid ab</w:t>
      </w:r>
      <w:r>
        <w:softHyphen/>
        <w:t>sorption av helägda dotterbolag.</w:t>
      </w:r>
    </w:p>
    <w:p w14:paraId="0A5CE9AA" w14:textId="7C79664D" w:rsidR="005C68C8" w:rsidRDefault="005C68C8" w:rsidP="005C68C8">
      <w:pPr>
        <w:pStyle w:val="Brdtextmedindrag"/>
      </w:pPr>
      <w:r>
        <w:t>Förslagen i avsnitten</w:t>
      </w:r>
      <w:r w:rsidR="0098485A">
        <w:t> </w:t>
      </w:r>
      <w:r>
        <w:t>6.1 och</w:t>
      </w:r>
      <w:r w:rsidR="0098485A">
        <w:t> </w:t>
      </w:r>
      <w:r>
        <w:t>7 till ändringar i lagen om tjänstepensions</w:t>
      </w:r>
      <w:r>
        <w:softHyphen/>
        <w:t>företag innebär bara mindre justeringar i den asso</w:t>
      </w:r>
      <w:r>
        <w:softHyphen/>
        <w:t>ciationsrättsliga regle</w:t>
      </w:r>
      <w:r>
        <w:softHyphen/>
        <w:t>ringen och i fråga om grupptillsyn enligt den lagen. Änd</w:t>
      </w:r>
      <w:r>
        <w:softHyphen/>
        <w:t>ringarna kan leda till marginellt högre kostnader för Finansinspektionen och Skatteverket på grund av att det tillkommer vissa ytter</w:t>
      </w:r>
      <w:r>
        <w:softHyphen/>
        <w:t>ligare krav på underrättelser mellan des</w:t>
      </w:r>
      <w:r>
        <w:softHyphen/>
        <w:t>sa två myndigheter. Even</w:t>
      </w:r>
      <w:r>
        <w:softHyphen/>
        <w:t>tuella ökade kostnader ska hanteras inom de bå</w:t>
      </w:r>
      <w:r>
        <w:softHyphen/>
        <w:t>da myndigheternas be</w:t>
      </w:r>
      <w:r>
        <w:softHyphen/>
        <w:t>fintliga ekonomiska ramar. I övrigt väntas inte des</w:t>
      </w:r>
      <w:r>
        <w:softHyphen/>
        <w:t>sa ändringar medföra någ</w:t>
      </w:r>
      <w:r>
        <w:softHyphen/>
        <w:t>ra kostnader eller andra negativa konsekven</w:t>
      </w:r>
      <w:r>
        <w:softHyphen/>
        <w:t>ser för det allmänna.</w:t>
      </w:r>
    </w:p>
    <w:p w14:paraId="297CD455" w14:textId="58569241" w:rsidR="005C68C8" w:rsidRDefault="005C68C8" w:rsidP="005C68C8">
      <w:pPr>
        <w:pStyle w:val="Brdtextmedindrag"/>
      </w:pPr>
      <w:r>
        <w:t>Förslagen i avsnitt</w:t>
      </w:r>
      <w:r w:rsidR="0098485A">
        <w:t> </w:t>
      </w:r>
      <w:r>
        <w:t>8 till ändringar i lagen om europabolag och lagen om europa</w:t>
      </w:r>
      <w:r>
        <w:softHyphen/>
        <w:t>kooperativ utgör bara förtydliganden som gör de båda lagarna lät</w:t>
      </w:r>
      <w:r>
        <w:softHyphen/>
        <w:t>tare att tillämpa, och bedöms inte föranleda några kostnader eller andra nega</w:t>
      </w:r>
      <w:r>
        <w:softHyphen/>
        <w:t>tiva konsekvenser för det allmänna.</w:t>
      </w:r>
    </w:p>
    <w:p w14:paraId="34EA95D9" w14:textId="3B4B9C76" w:rsidR="005C68C8" w:rsidRDefault="005C68C8" w:rsidP="005C68C8">
      <w:pPr>
        <w:pStyle w:val="Brdtextmedindrag"/>
      </w:pPr>
      <w:r>
        <w:t>Förslagen i avsnitt</w:t>
      </w:r>
      <w:r w:rsidR="0098485A">
        <w:t> </w:t>
      </w:r>
      <w:r>
        <w:t>8 till ändringar i delgivningslagen och lagen om när</w:t>
      </w:r>
      <w:r w:rsidR="0098485A">
        <w:softHyphen/>
      </w:r>
      <w:r>
        <w:t>ings</w:t>
      </w:r>
      <w:r>
        <w:softHyphen/>
        <w:t>förbud innebär bara att försäkringsföreningar och tjänste</w:t>
      </w:r>
      <w:r>
        <w:softHyphen/>
        <w:t>pensions</w:t>
      </w:r>
      <w:r>
        <w:softHyphen/>
        <w:t>föreningar i de lagarna behandlas på samma sätt som övriga för</w:t>
      </w:r>
      <w:r>
        <w:softHyphen/>
        <w:t>säkrings</w:t>
      </w:r>
      <w:r>
        <w:softHyphen/>
        <w:t>före</w:t>
      </w:r>
      <w:r>
        <w:softHyphen/>
        <w:t>tag respektive tjänstepensionsföretag. Detta torde inte leda till ökade kost</w:t>
      </w:r>
      <w:r>
        <w:softHyphen/>
        <w:t xml:space="preserve">nader eller andra negativa konsekvenser för det allmänna. </w:t>
      </w:r>
    </w:p>
    <w:p w14:paraId="26837EEC" w14:textId="77777777" w:rsidR="005C68C8" w:rsidRDefault="005C68C8" w:rsidP="005C68C8">
      <w:pPr>
        <w:pStyle w:val="Brdtextmedindrag"/>
      </w:pPr>
      <w:r>
        <w:t>Inte heller ändringarna i lagen om kallelse på okända borgenärer bedöms i praktiken leda till ökade eller minskade kostnader för de berörda myndig</w:t>
      </w:r>
      <w:r>
        <w:softHyphen/>
        <w:t>heterna. Eventuella ökade kostnader ska hanteras inom befintliga eko</w:t>
      </w:r>
      <w:r>
        <w:softHyphen/>
        <w:t>nomiska ramar.</w:t>
      </w:r>
    </w:p>
    <w:p w14:paraId="1DA8FC74" w14:textId="77777777" w:rsidR="005C68C8" w:rsidRDefault="005C68C8" w:rsidP="005C68C8">
      <w:pPr>
        <w:pStyle w:val="Rubrik1"/>
      </w:pPr>
      <w:bookmarkStart w:id="109" w:name="_Toc32844418"/>
      <w:bookmarkStart w:id="110" w:name="_Toc36022929"/>
      <w:r>
        <w:t>Författningskommentar</w:t>
      </w:r>
      <w:bookmarkEnd w:id="109"/>
      <w:bookmarkEnd w:id="110"/>
    </w:p>
    <w:p w14:paraId="76E9A403" w14:textId="77777777" w:rsidR="005C68C8" w:rsidRDefault="005C68C8" w:rsidP="005C68C8">
      <w:pPr>
        <w:pStyle w:val="Rubrik2"/>
        <w:spacing w:before="0"/>
      </w:pPr>
      <w:bookmarkStart w:id="111" w:name="_Toc32844419"/>
      <w:bookmarkStart w:id="112" w:name="_Toc36022930"/>
      <w:r>
        <w:t xml:space="preserve">Förslaget till lag om ändring i lagen (1967:531) om tryggande av pensionsutfästelse </w:t>
      </w:r>
      <w:proofErr w:type="gramStart"/>
      <w:r>
        <w:t>m.m.</w:t>
      </w:r>
      <w:bookmarkEnd w:id="111"/>
      <w:bookmarkEnd w:id="112"/>
      <w:proofErr w:type="gramEnd"/>
    </w:p>
    <w:p w14:paraId="7C45F7EE" w14:textId="77777777" w:rsidR="005C68C8" w:rsidRPr="00467E00" w:rsidRDefault="005C68C8" w:rsidP="005C68C8">
      <w:pPr>
        <w:pStyle w:val="Brdtextmedindrag"/>
        <w:ind w:firstLine="0"/>
        <w:rPr>
          <w:sz w:val="18"/>
          <w:szCs w:val="18"/>
        </w:rPr>
      </w:pPr>
      <w:r w:rsidRPr="00467E00">
        <w:rPr>
          <w:b/>
          <w:bCs/>
          <w:sz w:val="18"/>
          <w:szCs w:val="18"/>
        </w:rPr>
        <w:t>9 a §</w:t>
      </w:r>
      <w:r w:rsidRPr="00467E00">
        <w:rPr>
          <w:sz w:val="18"/>
          <w:szCs w:val="18"/>
        </w:rPr>
        <w:t> För en pensionsstiftelse som tryggar utfästelser om pension till minst 16</w:t>
      </w:r>
      <w:r>
        <w:rPr>
          <w:sz w:val="18"/>
          <w:szCs w:val="18"/>
        </w:rPr>
        <w:t> </w:t>
      </w:r>
      <w:r w:rsidRPr="00467E00">
        <w:rPr>
          <w:sz w:val="18"/>
          <w:szCs w:val="18"/>
        </w:rPr>
        <w:t>personer för vilka avsättningar har gjorts till stiftelsen gäller 10</w:t>
      </w:r>
      <w:r>
        <w:rPr>
          <w:sz w:val="18"/>
          <w:szCs w:val="18"/>
        </w:rPr>
        <w:t> </w:t>
      </w:r>
      <w:r w:rsidRPr="00467E00">
        <w:rPr>
          <w:sz w:val="18"/>
          <w:szCs w:val="18"/>
        </w:rPr>
        <w:t>a</w:t>
      </w:r>
      <w:r>
        <w:rPr>
          <w:sz w:val="18"/>
          <w:szCs w:val="18"/>
        </w:rPr>
        <w:t> </w:t>
      </w:r>
      <w:r w:rsidRPr="00467E00">
        <w:rPr>
          <w:sz w:val="18"/>
          <w:szCs w:val="18"/>
        </w:rPr>
        <w:t>§ andra stycket, 10</w:t>
      </w:r>
      <w:r>
        <w:rPr>
          <w:sz w:val="18"/>
          <w:szCs w:val="18"/>
        </w:rPr>
        <w:t> </w:t>
      </w:r>
      <w:r w:rsidRPr="00467E00">
        <w:rPr>
          <w:sz w:val="18"/>
          <w:szCs w:val="18"/>
        </w:rPr>
        <w:t>b</w:t>
      </w:r>
      <w:r>
        <w:rPr>
          <w:sz w:val="18"/>
          <w:szCs w:val="18"/>
        </w:rPr>
        <w:t>–</w:t>
      </w:r>
      <w:r w:rsidRPr="00467E00">
        <w:rPr>
          <w:sz w:val="18"/>
          <w:szCs w:val="18"/>
        </w:rPr>
        <w:t>10</w:t>
      </w:r>
      <w:r>
        <w:rPr>
          <w:sz w:val="18"/>
          <w:szCs w:val="18"/>
        </w:rPr>
        <w:t> </w:t>
      </w:r>
      <w:r w:rsidRPr="00467E00">
        <w:rPr>
          <w:sz w:val="18"/>
          <w:szCs w:val="18"/>
        </w:rPr>
        <w:t>d och 16</w:t>
      </w:r>
      <w:r>
        <w:rPr>
          <w:sz w:val="18"/>
          <w:szCs w:val="18"/>
        </w:rPr>
        <w:t> </w:t>
      </w:r>
      <w:r w:rsidRPr="00467E00">
        <w:rPr>
          <w:sz w:val="18"/>
          <w:szCs w:val="18"/>
        </w:rPr>
        <w:t>b</w:t>
      </w:r>
      <w:r>
        <w:rPr>
          <w:sz w:val="18"/>
          <w:szCs w:val="18"/>
        </w:rPr>
        <w:t> </w:t>
      </w:r>
      <w:r w:rsidRPr="00467E00">
        <w:rPr>
          <w:sz w:val="18"/>
          <w:szCs w:val="18"/>
        </w:rPr>
        <w:t>§§.</w:t>
      </w:r>
    </w:p>
    <w:p w14:paraId="23455495" w14:textId="77777777" w:rsidR="005C68C8" w:rsidRPr="00467E00" w:rsidRDefault="005C68C8" w:rsidP="005C68C8">
      <w:pPr>
        <w:pStyle w:val="Brdtextmedindrag"/>
        <w:rPr>
          <w:sz w:val="18"/>
          <w:szCs w:val="18"/>
        </w:rPr>
      </w:pPr>
      <w:r w:rsidRPr="00467E00">
        <w:rPr>
          <w:sz w:val="18"/>
          <w:szCs w:val="18"/>
        </w:rPr>
        <w:t>Om pensionsstiftelsen tryggar utfästelser om pension till minst 100</w:t>
      </w:r>
      <w:r>
        <w:rPr>
          <w:sz w:val="18"/>
          <w:szCs w:val="18"/>
        </w:rPr>
        <w:t> </w:t>
      </w:r>
      <w:r w:rsidRPr="00467E00">
        <w:rPr>
          <w:sz w:val="18"/>
          <w:szCs w:val="18"/>
        </w:rPr>
        <w:t>personer för vilka avsättningar har gjorts till stiftelsen, gäller dessutom 10</w:t>
      </w:r>
      <w:r>
        <w:rPr>
          <w:sz w:val="18"/>
          <w:szCs w:val="18"/>
        </w:rPr>
        <w:t> </w:t>
      </w:r>
      <w:r w:rsidRPr="00467E00">
        <w:rPr>
          <w:sz w:val="18"/>
          <w:szCs w:val="18"/>
        </w:rPr>
        <w:t>e</w:t>
      </w:r>
      <w:r>
        <w:rPr>
          <w:sz w:val="18"/>
          <w:szCs w:val="18"/>
        </w:rPr>
        <w:t>–</w:t>
      </w:r>
      <w:r w:rsidRPr="00467E00">
        <w:rPr>
          <w:sz w:val="18"/>
          <w:szCs w:val="18"/>
        </w:rPr>
        <w:t>10</w:t>
      </w:r>
      <w:r>
        <w:rPr>
          <w:sz w:val="18"/>
          <w:szCs w:val="18"/>
        </w:rPr>
        <w:t> </w:t>
      </w:r>
      <w:r w:rsidRPr="00467E00">
        <w:rPr>
          <w:sz w:val="18"/>
          <w:szCs w:val="18"/>
        </w:rPr>
        <w:t>l och 10</w:t>
      </w:r>
      <w:r>
        <w:rPr>
          <w:sz w:val="18"/>
          <w:szCs w:val="18"/>
        </w:rPr>
        <w:t> </w:t>
      </w:r>
      <w:r w:rsidRPr="00467E00">
        <w:rPr>
          <w:sz w:val="18"/>
          <w:szCs w:val="18"/>
        </w:rPr>
        <w:t>n</w:t>
      </w:r>
      <w:r>
        <w:rPr>
          <w:sz w:val="18"/>
          <w:szCs w:val="18"/>
        </w:rPr>
        <w:t> </w:t>
      </w:r>
      <w:r w:rsidRPr="00467E00">
        <w:rPr>
          <w:sz w:val="18"/>
          <w:szCs w:val="18"/>
        </w:rPr>
        <w:t>§§, 11</w:t>
      </w:r>
      <w:r>
        <w:rPr>
          <w:sz w:val="18"/>
          <w:szCs w:val="18"/>
        </w:rPr>
        <w:t> </w:t>
      </w:r>
      <w:r w:rsidRPr="00467E00">
        <w:rPr>
          <w:sz w:val="18"/>
          <w:szCs w:val="18"/>
        </w:rPr>
        <w:t>§ fjärde och femte styckena, 15</w:t>
      </w:r>
      <w:r>
        <w:rPr>
          <w:sz w:val="18"/>
          <w:szCs w:val="18"/>
        </w:rPr>
        <w:t> </w:t>
      </w:r>
      <w:r w:rsidRPr="00467E00">
        <w:rPr>
          <w:sz w:val="18"/>
          <w:szCs w:val="18"/>
        </w:rPr>
        <w:t>a</w:t>
      </w:r>
      <w:r>
        <w:rPr>
          <w:sz w:val="18"/>
          <w:szCs w:val="18"/>
        </w:rPr>
        <w:t>–</w:t>
      </w:r>
      <w:r w:rsidRPr="00467E00">
        <w:rPr>
          <w:sz w:val="18"/>
          <w:szCs w:val="18"/>
        </w:rPr>
        <w:t>15</w:t>
      </w:r>
      <w:r>
        <w:rPr>
          <w:sz w:val="18"/>
          <w:szCs w:val="18"/>
        </w:rPr>
        <w:t> </w:t>
      </w:r>
      <w:r w:rsidRPr="00467E00">
        <w:rPr>
          <w:sz w:val="18"/>
          <w:szCs w:val="18"/>
        </w:rPr>
        <w:t>d, 16</w:t>
      </w:r>
      <w:r>
        <w:rPr>
          <w:sz w:val="18"/>
          <w:szCs w:val="18"/>
        </w:rPr>
        <w:t> </w:t>
      </w:r>
      <w:r w:rsidRPr="00467E00">
        <w:rPr>
          <w:sz w:val="18"/>
          <w:szCs w:val="18"/>
        </w:rPr>
        <w:t>a, 16</w:t>
      </w:r>
      <w:r>
        <w:rPr>
          <w:sz w:val="18"/>
          <w:szCs w:val="18"/>
        </w:rPr>
        <w:t> </w:t>
      </w:r>
      <w:r w:rsidRPr="00467E00">
        <w:rPr>
          <w:sz w:val="18"/>
          <w:szCs w:val="18"/>
        </w:rPr>
        <w:t>c</w:t>
      </w:r>
      <w:r>
        <w:rPr>
          <w:sz w:val="18"/>
          <w:szCs w:val="18"/>
        </w:rPr>
        <w:t>–</w:t>
      </w:r>
      <w:r w:rsidRPr="00467E00">
        <w:rPr>
          <w:sz w:val="18"/>
          <w:szCs w:val="18"/>
        </w:rPr>
        <w:t>16</w:t>
      </w:r>
      <w:r>
        <w:rPr>
          <w:sz w:val="18"/>
          <w:szCs w:val="18"/>
        </w:rPr>
        <w:t> </w:t>
      </w:r>
      <w:r w:rsidRPr="00467E00">
        <w:rPr>
          <w:sz w:val="18"/>
          <w:szCs w:val="18"/>
        </w:rPr>
        <w:t>j och 16</w:t>
      </w:r>
      <w:r>
        <w:rPr>
          <w:sz w:val="18"/>
          <w:szCs w:val="18"/>
        </w:rPr>
        <w:t> </w:t>
      </w:r>
      <w:r w:rsidRPr="00467E00">
        <w:rPr>
          <w:sz w:val="18"/>
          <w:szCs w:val="18"/>
        </w:rPr>
        <w:t>l</w:t>
      </w:r>
      <w:r>
        <w:rPr>
          <w:sz w:val="18"/>
          <w:szCs w:val="18"/>
        </w:rPr>
        <w:t> </w:t>
      </w:r>
      <w:r w:rsidRPr="00467E00">
        <w:rPr>
          <w:sz w:val="18"/>
          <w:szCs w:val="18"/>
        </w:rPr>
        <w:t>§§.</w:t>
      </w:r>
    </w:p>
    <w:p w14:paraId="35CA99FE" w14:textId="77777777" w:rsidR="005C68C8" w:rsidRPr="00467E00" w:rsidRDefault="005C68C8" w:rsidP="005C68C8">
      <w:pPr>
        <w:pStyle w:val="Brdtextmedindrag"/>
        <w:rPr>
          <w:sz w:val="18"/>
          <w:szCs w:val="18"/>
        </w:rPr>
      </w:pPr>
      <w:r w:rsidRPr="00467E00">
        <w:rPr>
          <w:sz w:val="18"/>
          <w:szCs w:val="18"/>
        </w:rPr>
        <w:t xml:space="preserve">Även för en pensionsstiftelse som har gjort en anmälan i enlighet med </w:t>
      </w:r>
      <w:r w:rsidRPr="00467E00">
        <w:rPr>
          <w:i/>
          <w:iCs/>
          <w:sz w:val="18"/>
          <w:szCs w:val="18"/>
        </w:rPr>
        <w:t>31 c</w:t>
      </w:r>
      <w:r>
        <w:rPr>
          <w:i/>
          <w:iCs/>
          <w:sz w:val="18"/>
          <w:szCs w:val="18"/>
        </w:rPr>
        <w:t> </w:t>
      </w:r>
      <w:r w:rsidRPr="00467E00">
        <w:rPr>
          <w:i/>
          <w:iCs/>
          <w:sz w:val="18"/>
          <w:szCs w:val="18"/>
        </w:rPr>
        <w:t xml:space="preserve">§ andra stycket </w:t>
      </w:r>
      <w:r w:rsidRPr="00467E00">
        <w:rPr>
          <w:sz w:val="18"/>
          <w:szCs w:val="18"/>
        </w:rPr>
        <w:t>gäller bestämmelserna som anges i första och andra styckena, dock inte beträffande egenföretagares trygg</w:t>
      </w:r>
      <w:r w:rsidRPr="00467E00">
        <w:rPr>
          <w:sz w:val="18"/>
          <w:szCs w:val="18"/>
        </w:rPr>
        <w:softHyphen/>
        <w:t>ande i stiftelse för egen räkning.</w:t>
      </w:r>
    </w:p>
    <w:p w14:paraId="38827227" w14:textId="77777777" w:rsidR="005C68C8" w:rsidRDefault="005C68C8" w:rsidP="005C68C8">
      <w:pPr>
        <w:pStyle w:val="Brdtextmedindrag"/>
      </w:pPr>
    </w:p>
    <w:p w14:paraId="7F620394" w14:textId="585E8BAB" w:rsidR="005C68C8" w:rsidRDefault="005C68C8" w:rsidP="005C68C8">
      <w:pPr>
        <w:pStyle w:val="Brdtextmedindrag"/>
        <w:ind w:firstLine="0"/>
      </w:pPr>
      <w:r>
        <w:t>I paragrafen anges vilka bestämmelser som är tillämpliga på olika pensionsstiftelser.</w:t>
      </w:r>
    </w:p>
    <w:p w14:paraId="6E30348E" w14:textId="77777777" w:rsidR="005C68C8" w:rsidRDefault="005C68C8" w:rsidP="005C68C8">
      <w:pPr>
        <w:pStyle w:val="Brdtextmedindrag"/>
      </w:pPr>
      <w:r>
        <w:t xml:space="preserve">I </w:t>
      </w:r>
      <w:r w:rsidRPr="00467E00">
        <w:rPr>
          <w:i/>
          <w:iCs/>
        </w:rPr>
        <w:t>tredje stycket</w:t>
      </w:r>
      <w:r>
        <w:t xml:space="preserve"> görs en följdändring. </w:t>
      </w:r>
    </w:p>
    <w:p w14:paraId="4A5D2C16" w14:textId="77777777" w:rsidR="005C68C8" w:rsidRDefault="005C68C8" w:rsidP="005C68C8">
      <w:pPr>
        <w:pStyle w:val="Brdtextmedindrag"/>
        <w:ind w:firstLine="0"/>
        <w:rPr>
          <w:b/>
          <w:bCs/>
          <w:sz w:val="18"/>
          <w:szCs w:val="18"/>
        </w:rPr>
      </w:pPr>
    </w:p>
    <w:p w14:paraId="7371359C" w14:textId="3E210420" w:rsidR="005C68C8" w:rsidRPr="00D94568" w:rsidRDefault="005C68C8" w:rsidP="005C68C8">
      <w:pPr>
        <w:pStyle w:val="Brdtextmedindrag"/>
        <w:ind w:firstLine="0"/>
        <w:rPr>
          <w:rFonts w:eastAsiaTheme="minorHAnsi"/>
          <w:sz w:val="18"/>
          <w:szCs w:val="18"/>
        </w:rPr>
      </w:pPr>
      <w:r w:rsidRPr="00D94568">
        <w:rPr>
          <w:b/>
          <w:bCs/>
          <w:sz w:val="18"/>
          <w:szCs w:val="18"/>
        </w:rPr>
        <w:t>10 d §</w:t>
      </w:r>
      <w:r>
        <w:rPr>
          <w:b/>
          <w:bCs/>
          <w:sz w:val="18"/>
          <w:szCs w:val="18"/>
        </w:rPr>
        <w:t> </w:t>
      </w:r>
      <w:r w:rsidRPr="00D94568">
        <w:rPr>
          <w:rFonts w:eastAsiaTheme="minorHAnsi"/>
          <w:sz w:val="18"/>
          <w:szCs w:val="18"/>
        </w:rPr>
        <w:t>Sådana pensionsstiftelser som avses i 9 a § får använda optioner och terminskontrakt och andra liknande finansiella instrument för att sänka den finansi</w:t>
      </w:r>
      <w:r>
        <w:rPr>
          <w:rFonts w:eastAsiaTheme="minorHAnsi"/>
          <w:sz w:val="18"/>
          <w:szCs w:val="18"/>
        </w:rPr>
        <w:softHyphen/>
      </w:r>
      <w:r w:rsidRPr="00D94568">
        <w:rPr>
          <w:rFonts w:eastAsiaTheme="minorHAnsi"/>
          <w:sz w:val="18"/>
          <w:szCs w:val="18"/>
        </w:rPr>
        <w:lastRenderedPageBreak/>
        <w:t>ella risken i stiftelsen eller för att i övrigt effektivisera förvaltningen av stiftelsens tillgångar.</w:t>
      </w:r>
    </w:p>
    <w:p w14:paraId="592297E8" w14:textId="77777777" w:rsidR="005C68C8" w:rsidRPr="00D94568" w:rsidRDefault="005C68C8" w:rsidP="005C68C8">
      <w:pPr>
        <w:pStyle w:val="Brdtextmedindrag"/>
        <w:rPr>
          <w:rFonts w:eastAsiaTheme="minorHAnsi"/>
          <w:i/>
          <w:iCs/>
          <w:sz w:val="18"/>
          <w:szCs w:val="18"/>
        </w:rPr>
      </w:pPr>
      <w:r w:rsidRPr="00D94568">
        <w:rPr>
          <w:i/>
          <w:iCs/>
          <w:sz w:val="18"/>
          <w:szCs w:val="18"/>
        </w:rPr>
        <w:t>Regeringen eller den myndighet som regeringen bestämmer får meddela före</w:t>
      </w:r>
      <w:r>
        <w:rPr>
          <w:i/>
          <w:iCs/>
          <w:sz w:val="18"/>
          <w:szCs w:val="18"/>
        </w:rPr>
        <w:softHyphen/>
      </w:r>
      <w:r w:rsidRPr="00D94568">
        <w:rPr>
          <w:i/>
          <w:iCs/>
          <w:sz w:val="18"/>
          <w:szCs w:val="18"/>
        </w:rPr>
        <w:t>skrifter om använd</w:t>
      </w:r>
      <w:r w:rsidRPr="00D94568">
        <w:rPr>
          <w:i/>
          <w:iCs/>
          <w:sz w:val="18"/>
          <w:szCs w:val="18"/>
        </w:rPr>
        <w:softHyphen/>
        <w:t>ning av derivatinstrument enligt första stycket.</w:t>
      </w:r>
    </w:p>
    <w:p w14:paraId="1F2A9166" w14:textId="77777777" w:rsidR="005C68C8" w:rsidRPr="00FD2675" w:rsidRDefault="005C68C8" w:rsidP="005C68C8">
      <w:pPr>
        <w:pStyle w:val="Brdtextmedindrag"/>
        <w:ind w:firstLine="0"/>
      </w:pPr>
    </w:p>
    <w:p w14:paraId="3F18C208" w14:textId="77777777" w:rsidR="005C68C8" w:rsidRDefault="005C68C8" w:rsidP="005C68C8">
      <w:pPr>
        <w:pStyle w:val="Brdtextmedindrag"/>
        <w:ind w:firstLine="0"/>
      </w:pPr>
      <w:r>
        <w:t>Paragrafen innehåller bestämmelser om en pensionsstiftelses användning av optioner och terminskontrakt och andra liknande finansiella instrument (s.k. derivatinstrument) i sin placeringsverksamhet. Övervägandena finns i avsnitt 4.1.</w:t>
      </w:r>
    </w:p>
    <w:p w14:paraId="33D88DCA" w14:textId="3DA37CC6" w:rsidR="005C68C8" w:rsidRDefault="00907627" w:rsidP="00E63A33">
      <w:pPr>
        <w:pStyle w:val="Brdtextmedindrag"/>
        <w:rPr>
          <w:i/>
        </w:rPr>
      </w:pPr>
      <w:r>
        <w:t xml:space="preserve">I </w:t>
      </w:r>
      <w:r w:rsidRPr="000F5F05">
        <w:rPr>
          <w:i/>
          <w:iCs/>
        </w:rPr>
        <w:t>första stycket</w:t>
      </w:r>
      <w:r>
        <w:t xml:space="preserve"> anges att vissa pensionsstiftelser får </w:t>
      </w:r>
      <w:r w:rsidR="005C68C8" w:rsidRPr="00BF19BD">
        <w:t>använda optioner och terminskontrakt och andra liknande finansiella in</w:t>
      </w:r>
      <w:r w:rsidR="005C68C8">
        <w:softHyphen/>
      </w:r>
      <w:r w:rsidR="005C68C8" w:rsidRPr="00BF19BD">
        <w:t>strument</w:t>
      </w:r>
      <w:r w:rsidR="005C68C8">
        <w:t>, s.k. derivat</w:t>
      </w:r>
      <w:r w:rsidR="000F5F05">
        <w:softHyphen/>
      </w:r>
      <w:r w:rsidR="005C68C8">
        <w:t xml:space="preserve">instrument, </w:t>
      </w:r>
      <w:r w:rsidR="005C68C8" w:rsidRPr="00BF19BD">
        <w:t>för att sänka den finansiella risken i stif</w:t>
      </w:r>
      <w:r w:rsidR="005C68C8">
        <w:softHyphen/>
      </w:r>
      <w:r w:rsidR="005C68C8" w:rsidRPr="00BF19BD">
        <w:t>tel</w:t>
      </w:r>
      <w:r w:rsidR="005C68C8">
        <w:softHyphen/>
      </w:r>
      <w:r w:rsidR="005C68C8" w:rsidRPr="00BF19BD">
        <w:t>sen eller för att i övrigt effektivisera förvaltningen av stiftelsens till</w:t>
      </w:r>
      <w:r w:rsidR="005C68C8">
        <w:softHyphen/>
      </w:r>
      <w:r w:rsidR="005C68C8" w:rsidRPr="00BF19BD">
        <w:t>gångar.</w:t>
      </w:r>
      <w:r>
        <w:t xml:space="preserve"> De </w:t>
      </w:r>
      <w:r w:rsidR="000F5F05">
        <w:t>pensions</w:t>
      </w:r>
      <w:r w:rsidR="007B38AB">
        <w:softHyphen/>
      </w:r>
      <w:r w:rsidR="000F5F05">
        <w:t xml:space="preserve">stiftelser som på detta sätt får använda sig av derivatinstrument är dels de stiftelser som tryggar utfästelser till minst 16 personer, dels de stiftelser som själva </w:t>
      </w:r>
      <w:r w:rsidR="00FB5A03">
        <w:t>valt</w:t>
      </w:r>
      <w:r w:rsidR="000F5F05">
        <w:t xml:space="preserve"> att omfattas av de be</w:t>
      </w:r>
      <w:r w:rsidR="00FB5A03">
        <w:softHyphen/>
      </w:r>
      <w:r w:rsidR="000F5F05">
        <w:t xml:space="preserve">stämmelser </w:t>
      </w:r>
      <w:r w:rsidR="00555616">
        <w:t xml:space="preserve">i denna lag </w:t>
      </w:r>
      <w:r w:rsidR="000F5F05">
        <w:t>som har sin grund i andra tjänste</w:t>
      </w:r>
      <w:r w:rsidR="001E7D6D">
        <w:softHyphen/>
      </w:r>
      <w:r w:rsidR="000F5F05">
        <w:t>pensions</w:t>
      </w:r>
      <w:r w:rsidR="001E7D6D">
        <w:softHyphen/>
      </w:r>
      <w:r w:rsidR="000F5F05">
        <w:t>direktivet.</w:t>
      </w:r>
    </w:p>
    <w:p w14:paraId="15C452E8" w14:textId="77777777" w:rsidR="005C68C8" w:rsidRDefault="005C68C8" w:rsidP="005C68C8">
      <w:pPr>
        <w:pStyle w:val="Brdtextmedindrag"/>
      </w:pPr>
      <w:r>
        <w:t xml:space="preserve">I </w:t>
      </w:r>
      <w:r w:rsidRPr="00BF19BD">
        <w:rPr>
          <w:i/>
        </w:rPr>
        <w:t>andra</w:t>
      </w:r>
      <w:r w:rsidRPr="00195BA0">
        <w:rPr>
          <w:i/>
        </w:rPr>
        <w:t xml:space="preserve"> stycket</w:t>
      </w:r>
      <w:r>
        <w:t xml:space="preserve"> finns en bestämmelse om ytterligare bestämmelser om en pensionsstiftelses användning av derivatinstrument. Stycket ändras på så sätt att den hittillsvarande hänvisningen till föreskrifter som har med</w:t>
      </w:r>
      <w:r>
        <w:softHyphen/>
        <w:t>delats med stöd av försäkringsrörelselagen (2010:2043), förkortad FRL, ersätts med ett bemyndigande för regeringen eller den myndighet som regeringen bestämmer att meddela föreskrifter om användning av derivat</w:t>
      </w:r>
      <w:r>
        <w:softHyphen/>
        <w:t>instrument enligt denna la</w:t>
      </w:r>
      <w:r w:rsidRPr="000A7CC0">
        <w:t>g.</w:t>
      </w:r>
      <w:r>
        <w:t xml:space="preserve"> </w:t>
      </w:r>
    </w:p>
    <w:p w14:paraId="27AD3D90" w14:textId="77777777" w:rsidR="005C68C8" w:rsidRDefault="005C68C8" w:rsidP="005C68C8">
      <w:pPr>
        <w:pStyle w:val="Brdtext"/>
      </w:pPr>
    </w:p>
    <w:p w14:paraId="3C1F8864" w14:textId="77777777" w:rsidR="005C68C8" w:rsidRPr="008A3ABE" w:rsidRDefault="005C68C8" w:rsidP="005C68C8">
      <w:pPr>
        <w:pStyle w:val="Brdtext"/>
        <w:rPr>
          <w:rFonts w:eastAsiaTheme="minorHAnsi"/>
          <w:sz w:val="18"/>
          <w:szCs w:val="18"/>
        </w:rPr>
      </w:pPr>
      <w:r w:rsidRPr="00D94568">
        <w:rPr>
          <w:b/>
          <w:bCs/>
          <w:sz w:val="18"/>
          <w:szCs w:val="18"/>
        </w:rPr>
        <w:t>10 e §</w:t>
      </w:r>
      <w:r>
        <w:rPr>
          <w:b/>
          <w:bCs/>
          <w:sz w:val="18"/>
          <w:szCs w:val="18"/>
        </w:rPr>
        <w:t> </w:t>
      </w:r>
      <w:r w:rsidRPr="00D94568">
        <w:rPr>
          <w:rFonts w:eastAsiaTheme="minorHAnsi"/>
          <w:sz w:val="18"/>
          <w:szCs w:val="18"/>
        </w:rPr>
        <w:t xml:space="preserve">En pensionsstiftelse som avses i 9 a § </w:t>
      </w:r>
      <w:r w:rsidRPr="00D94568">
        <w:rPr>
          <w:rFonts w:eastAsiaTheme="minorHAnsi"/>
          <w:iCs/>
          <w:sz w:val="18"/>
          <w:szCs w:val="18"/>
        </w:rPr>
        <w:t xml:space="preserve">andra eller tredje stycket </w:t>
      </w:r>
      <w:r w:rsidRPr="00D94568">
        <w:rPr>
          <w:rFonts w:eastAsiaTheme="minorHAnsi"/>
          <w:sz w:val="18"/>
          <w:szCs w:val="18"/>
        </w:rPr>
        <w:t xml:space="preserve">och som </w:t>
      </w:r>
      <w:r w:rsidRPr="00D94568">
        <w:rPr>
          <w:rFonts w:eastAsiaTheme="minorHAnsi"/>
          <w:i/>
          <w:sz w:val="18"/>
          <w:szCs w:val="18"/>
        </w:rPr>
        <w:t>placerar</w:t>
      </w:r>
      <w:r w:rsidRPr="00D94568">
        <w:rPr>
          <w:rFonts w:eastAsiaTheme="minorHAnsi"/>
          <w:sz w:val="18"/>
          <w:szCs w:val="18"/>
        </w:rPr>
        <w:t xml:space="preserve"> </w:t>
      </w:r>
      <w:r w:rsidRPr="007369F0">
        <w:rPr>
          <w:rFonts w:eastAsiaTheme="minorHAnsi"/>
          <w:i/>
          <w:iCs/>
          <w:sz w:val="18"/>
          <w:szCs w:val="18"/>
        </w:rPr>
        <w:t>medel</w:t>
      </w:r>
      <w:r>
        <w:rPr>
          <w:rFonts w:eastAsiaTheme="minorHAnsi"/>
          <w:sz w:val="18"/>
          <w:szCs w:val="18"/>
        </w:rPr>
        <w:t xml:space="preserve"> </w:t>
      </w:r>
      <w:r w:rsidRPr="00D94568">
        <w:rPr>
          <w:rFonts w:eastAsiaTheme="minorHAnsi"/>
          <w:sz w:val="18"/>
          <w:szCs w:val="18"/>
        </w:rPr>
        <w:t>i aktier som är upptagna till handel på en reglerad marknad och som har getts ut av ett bolag inom Europeiska ekonom</w:t>
      </w:r>
      <w:r w:rsidRPr="00D94568">
        <w:rPr>
          <w:rFonts w:eastAsiaTheme="minorHAnsi"/>
          <w:sz w:val="18"/>
          <w:szCs w:val="18"/>
        </w:rPr>
        <w:softHyphen/>
        <w:t xml:space="preserve">iska samarbetsområdet </w:t>
      </w:r>
      <w:r w:rsidRPr="00D94568">
        <w:rPr>
          <w:rFonts w:eastAsiaTheme="minorHAnsi"/>
          <w:iCs/>
          <w:sz w:val="18"/>
          <w:szCs w:val="18"/>
        </w:rPr>
        <w:t>(EES)</w:t>
      </w:r>
      <w:r w:rsidRPr="00D94568">
        <w:rPr>
          <w:rFonts w:eastAsiaTheme="minorHAnsi"/>
          <w:sz w:val="18"/>
          <w:szCs w:val="18"/>
        </w:rPr>
        <w:t>, ska anta principer för sitt aktieägar</w:t>
      </w:r>
      <w:r w:rsidRPr="00D94568">
        <w:rPr>
          <w:rFonts w:eastAsiaTheme="minorHAnsi"/>
          <w:sz w:val="18"/>
          <w:szCs w:val="18"/>
        </w:rPr>
        <w:softHyphen/>
        <w:t>engagemang i fråga om sådana aktier. Av princi</w:t>
      </w:r>
      <w:r>
        <w:rPr>
          <w:rFonts w:eastAsiaTheme="minorHAnsi"/>
          <w:sz w:val="18"/>
          <w:szCs w:val="18"/>
        </w:rPr>
        <w:softHyphen/>
      </w:r>
      <w:r w:rsidRPr="00D94568">
        <w:rPr>
          <w:rFonts w:eastAsiaTheme="minorHAnsi"/>
          <w:sz w:val="18"/>
          <w:szCs w:val="18"/>
        </w:rPr>
        <w:t>per</w:t>
      </w:r>
      <w:r>
        <w:rPr>
          <w:rFonts w:eastAsiaTheme="minorHAnsi"/>
          <w:sz w:val="18"/>
          <w:szCs w:val="18"/>
        </w:rPr>
        <w:softHyphen/>
      </w:r>
      <w:r w:rsidRPr="00D94568">
        <w:rPr>
          <w:rFonts w:eastAsiaTheme="minorHAnsi"/>
          <w:sz w:val="18"/>
          <w:szCs w:val="18"/>
        </w:rPr>
        <w:t>na ska det fram</w:t>
      </w:r>
      <w:r w:rsidRPr="00D94568">
        <w:rPr>
          <w:rFonts w:eastAsiaTheme="minorHAnsi"/>
          <w:sz w:val="18"/>
          <w:szCs w:val="18"/>
        </w:rPr>
        <w:softHyphen/>
        <w:t>gå hur stiftelsen integrerar aktie</w:t>
      </w:r>
      <w:r w:rsidRPr="00D94568">
        <w:rPr>
          <w:rFonts w:eastAsiaTheme="minorHAnsi"/>
          <w:sz w:val="18"/>
          <w:szCs w:val="18"/>
        </w:rPr>
        <w:softHyphen/>
        <w:t xml:space="preserve">ägarengagemanget i sin </w:t>
      </w:r>
      <w:r w:rsidRPr="008A3ABE">
        <w:rPr>
          <w:rFonts w:eastAsiaTheme="minorHAnsi"/>
          <w:i/>
          <w:sz w:val="18"/>
          <w:szCs w:val="18"/>
        </w:rPr>
        <w:t>place</w:t>
      </w:r>
      <w:r w:rsidRPr="008A3ABE">
        <w:rPr>
          <w:rFonts w:eastAsiaTheme="minorHAnsi"/>
          <w:i/>
          <w:sz w:val="18"/>
          <w:szCs w:val="18"/>
        </w:rPr>
        <w:softHyphen/>
        <w:t>rings</w:t>
      </w:r>
      <w:r w:rsidRPr="008A3ABE">
        <w:rPr>
          <w:rFonts w:eastAsiaTheme="minorHAnsi"/>
          <w:i/>
          <w:sz w:val="18"/>
          <w:szCs w:val="18"/>
        </w:rPr>
        <w:softHyphen/>
        <w:t>strategi</w:t>
      </w:r>
      <w:r w:rsidRPr="008A3ABE">
        <w:rPr>
          <w:rFonts w:eastAsiaTheme="minorHAnsi"/>
          <w:sz w:val="18"/>
          <w:szCs w:val="18"/>
        </w:rPr>
        <w:t>.</w:t>
      </w:r>
    </w:p>
    <w:p w14:paraId="20C03E52" w14:textId="77777777" w:rsidR="005C68C8" w:rsidRPr="008A3ABE" w:rsidRDefault="005C68C8" w:rsidP="005C68C8">
      <w:pPr>
        <w:pStyle w:val="Brdtextmedindrag"/>
        <w:rPr>
          <w:rFonts w:eastAsiaTheme="minorHAnsi"/>
          <w:sz w:val="18"/>
          <w:szCs w:val="18"/>
        </w:rPr>
      </w:pPr>
      <w:r w:rsidRPr="008A3ABE">
        <w:rPr>
          <w:sz w:val="18"/>
          <w:szCs w:val="18"/>
        </w:rPr>
        <w:t>Principerna ska beskriva hur stiftelsen</w:t>
      </w:r>
    </w:p>
    <w:p w14:paraId="0A23890A" w14:textId="05CCA3E1" w:rsidR="005C68C8" w:rsidRPr="00D94568" w:rsidRDefault="005C68C8" w:rsidP="005C68C8">
      <w:pPr>
        <w:pStyle w:val="Brdtextmedindrag"/>
        <w:rPr>
          <w:sz w:val="18"/>
          <w:szCs w:val="18"/>
        </w:rPr>
      </w:pPr>
      <w:r w:rsidRPr="008A3ABE">
        <w:rPr>
          <w:sz w:val="18"/>
          <w:szCs w:val="18"/>
        </w:rPr>
        <w:t xml:space="preserve">1. övervakar relevanta frågor om bolag som den </w:t>
      </w:r>
      <w:r w:rsidRPr="008A3ABE">
        <w:rPr>
          <w:i/>
          <w:sz w:val="18"/>
          <w:szCs w:val="18"/>
        </w:rPr>
        <w:t>placerar</w:t>
      </w:r>
      <w:r>
        <w:rPr>
          <w:i/>
          <w:sz w:val="18"/>
          <w:szCs w:val="18"/>
        </w:rPr>
        <w:t xml:space="preserve"> medel</w:t>
      </w:r>
      <w:r w:rsidRPr="008A3ABE">
        <w:rPr>
          <w:sz w:val="18"/>
          <w:szCs w:val="18"/>
        </w:rPr>
        <w:t xml:space="preserve"> i (port</w:t>
      </w:r>
      <w:r w:rsidRPr="008A3ABE">
        <w:rPr>
          <w:sz w:val="18"/>
          <w:szCs w:val="18"/>
        </w:rPr>
        <w:softHyphen/>
        <w:t>följ</w:t>
      </w:r>
      <w:r w:rsidR="00812F96">
        <w:rPr>
          <w:sz w:val="18"/>
          <w:szCs w:val="18"/>
        </w:rPr>
        <w:softHyphen/>
      </w:r>
      <w:r w:rsidRPr="008A3ABE">
        <w:rPr>
          <w:sz w:val="18"/>
          <w:szCs w:val="18"/>
        </w:rPr>
        <w:t>bolag), däri</w:t>
      </w:r>
      <w:r w:rsidRPr="008A3ABE">
        <w:rPr>
          <w:sz w:val="18"/>
          <w:szCs w:val="18"/>
        </w:rPr>
        <w:softHyphen/>
        <w:t>bland bolagens strategi, finansiella och icke-finansiella</w:t>
      </w:r>
      <w:r w:rsidRPr="00D94568">
        <w:rPr>
          <w:sz w:val="18"/>
          <w:szCs w:val="18"/>
        </w:rPr>
        <w:t xml:space="preserve"> resultat och risker, kapital</w:t>
      </w:r>
      <w:r>
        <w:rPr>
          <w:sz w:val="18"/>
          <w:szCs w:val="18"/>
        </w:rPr>
        <w:softHyphen/>
      </w:r>
      <w:r w:rsidRPr="00D94568">
        <w:rPr>
          <w:sz w:val="18"/>
          <w:szCs w:val="18"/>
        </w:rPr>
        <w:t>struktur, sociala och miljö</w:t>
      </w:r>
      <w:r w:rsidRPr="00D94568">
        <w:rPr>
          <w:sz w:val="18"/>
          <w:szCs w:val="18"/>
        </w:rPr>
        <w:softHyphen/>
        <w:t>mässiga påverkan och bolags</w:t>
      </w:r>
      <w:r w:rsidRPr="00D94568">
        <w:rPr>
          <w:sz w:val="18"/>
          <w:szCs w:val="18"/>
        </w:rPr>
        <w:softHyphen/>
        <w:t>styrning,</w:t>
      </w:r>
    </w:p>
    <w:p w14:paraId="104CEF6C" w14:textId="77777777" w:rsidR="005C68C8" w:rsidRPr="00D94568" w:rsidRDefault="005C68C8" w:rsidP="005C68C8">
      <w:pPr>
        <w:pStyle w:val="Brdtextmedindrag"/>
        <w:rPr>
          <w:sz w:val="18"/>
          <w:szCs w:val="18"/>
        </w:rPr>
      </w:pPr>
      <w:r w:rsidRPr="00D94568">
        <w:rPr>
          <w:sz w:val="18"/>
          <w:szCs w:val="18"/>
        </w:rPr>
        <w:t>2. för dialoger med företrädare för portföljbolag,</w:t>
      </w:r>
    </w:p>
    <w:p w14:paraId="7289AAD8" w14:textId="77777777" w:rsidR="005C68C8" w:rsidRPr="00D94568" w:rsidRDefault="005C68C8" w:rsidP="005C68C8">
      <w:pPr>
        <w:pStyle w:val="Brdtextmedindrag"/>
        <w:rPr>
          <w:sz w:val="18"/>
          <w:szCs w:val="18"/>
        </w:rPr>
      </w:pPr>
      <w:r w:rsidRPr="00D94568">
        <w:rPr>
          <w:sz w:val="18"/>
          <w:szCs w:val="18"/>
        </w:rPr>
        <w:t>3. utövar rösträtt och andra rättigheter som är knutna till aktieinnehavet,</w:t>
      </w:r>
    </w:p>
    <w:p w14:paraId="266C0B8B" w14:textId="77777777" w:rsidR="005C68C8" w:rsidRPr="00D94568" w:rsidRDefault="005C68C8" w:rsidP="005C68C8">
      <w:pPr>
        <w:pStyle w:val="Brdtextmedindrag"/>
        <w:rPr>
          <w:sz w:val="18"/>
          <w:szCs w:val="18"/>
        </w:rPr>
      </w:pPr>
      <w:r w:rsidRPr="00D94568">
        <w:rPr>
          <w:sz w:val="18"/>
          <w:szCs w:val="18"/>
        </w:rPr>
        <w:t>4. samarbetar med andra aktieägare,</w:t>
      </w:r>
    </w:p>
    <w:p w14:paraId="1A039CB4" w14:textId="77777777" w:rsidR="005C68C8" w:rsidRPr="00D94568" w:rsidRDefault="005C68C8" w:rsidP="005C68C8">
      <w:pPr>
        <w:pStyle w:val="Brdtextmedindrag"/>
        <w:rPr>
          <w:sz w:val="18"/>
          <w:szCs w:val="18"/>
        </w:rPr>
      </w:pPr>
      <w:r w:rsidRPr="00D94568">
        <w:rPr>
          <w:sz w:val="18"/>
          <w:szCs w:val="18"/>
        </w:rPr>
        <w:t>5. kommunicerar med relevanta intressenter i portföljbolag, och</w:t>
      </w:r>
    </w:p>
    <w:p w14:paraId="179F6AA1" w14:textId="77777777" w:rsidR="005C68C8" w:rsidRPr="00D94568" w:rsidRDefault="005C68C8" w:rsidP="005C68C8">
      <w:pPr>
        <w:pStyle w:val="Brdtextmedindrag"/>
        <w:rPr>
          <w:sz w:val="18"/>
          <w:szCs w:val="18"/>
        </w:rPr>
      </w:pPr>
      <w:r w:rsidRPr="00D94568">
        <w:rPr>
          <w:sz w:val="18"/>
          <w:szCs w:val="18"/>
        </w:rPr>
        <w:t>6. hanterar faktiska och potentiella intressekonflikter.</w:t>
      </w:r>
    </w:p>
    <w:p w14:paraId="59CA4FAB" w14:textId="77777777" w:rsidR="005C68C8" w:rsidRPr="00D94568" w:rsidRDefault="005C68C8" w:rsidP="005C68C8">
      <w:pPr>
        <w:pStyle w:val="Brdtext"/>
        <w:rPr>
          <w:sz w:val="18"/>
          <w:szCs w:val="18"/>
        </w:rPr>
      </w:pPr>
    </w:p>
    <w:p w14:paraId="415F4144" w14:textId="77777777" w:rsidR="005C68C8" w:rsidRPr="00D94568" w:rsidRDefault="005C68C8" w:rsidP="005C68C8">
      <w:pPr>
        <w:pStyle w:val="Brdtext"/>
        <w:rPr>
          <w:sz w:val="18"/>
          <w:szCs w:val="18"/>
        </w:rPr>
      </w:pPr>
      <w:r w:rsidRPr="00D94568">
        <w:rPr>
          <w:b/>
          <w:bCs/>
          <w:sz w:val="18"/>
          <w:szCs w:val="18"/>
        </w:rPr>
        <w:t>10 h § </w:t>
      </w:r>
      <w:r w:rsidRPr="00D94568">
        <w:rPr>
          <w:sz w:val="18"/>
          <w:szCs w:val="18"/>
        </w:rPr>
        <w:t>Principerna för aktieägarengagemang enligt 10 e §, den årliga redo</w:t>
      </w:r>
      <w:r w:rsidRPr="00D94568">
        <w:rPr>
          <w:sz w:val="18"/>
          <w:szCs w:val="18"/>
        </w:rPr>
        <w:softHyphen/>
        <w:t>görelsen enligt 10 f § och uppgifter enligt 10 g § ska hållas tillgängliga på pensions</w:t>
      </w:r>
      <w:r>
        <w:rPr>
          <w:sz w:val="18"/>
          <w:szCs w:val="18"/>
        </w:rPr>
        <w:softHyphen/>
      </w:r>
      <w:r w:rsidRPr="00D94568">
        <w:rPr>
          <w:sz w:val="18"/>
          <w:szCs w:val="18"/>
        </w:rPr>
        <w:t>stiftelsens webbplats. Om stiftelsen inte har en egen webbplats får informationen hållas tillgänglig på en annan webbplats som enkelt kan nås.</w:t>
      </w:r>
    </w:p>
    <w:p w14:paraId="7E57A7FD" w14:textId="77777777" w:rsidR="005C68C8" w:rsidRPr="00D94568" w:rsidRDefault="005C68C8" w:rsidP="005C68C8">
      <w:pPr>
        <w:pStyle w:val="Brdtextmedindrag"/>
        <w:rPr>
          <w:sz w:val="18"/>
          <w:szCs w:val="18"/>
        </w:rPr>
      </w:pPr>
      <w:r w:rsidRPr="00D94568">
        <w:rPr>
          <w:sz w:val="18"/>
          <w:szCs w:val="18"/>
        </w:rPr>
        <w:t>Om pensionsstiftelsen inte redo</w:t>
      </w:r>
      <w:r w:rsidRPr="00D94568">
        <w:rPr>
          <w:sz w:val="18"/>
          <w:szCs w:val="18"/>
        </w:rPr>
        <w:softHyphen/>
        <w:t>visar omröstningar i den årliga redogörelsen på grund av att stiftel</w:t>
      </w:r>
      <w:r w:rsidRPr="00D94568">
        <w:rPr>
          <w:sz w:val="18"/>
          <w:szCs w:val="18"/>
        </w:rPr>
        <w:softHyphen/>
        <w:t>sen har gett en sådan kapital</w:t>
      </w:r>
      <w:r w:rsidRPr="00D94568">
        <w:rPr>
          <w:sz w:val="18"/>
          <w:szCs w:val="18"/>
        </w:rPr>
        <w:softHyphen/>
        <w:t>förvaltare som avses i artikel 2 i Europaparlamentets och rådets direktiv 2007/36/EG av den 11 juli 2007 om utnytt</w:t>
      </w:r>
      <w:r>
        <w:rPr>
          <w:sz w:val="18"/>
          <w:szCs w:val="18"/>
        </w:rPr>
        <w:softHyphen/>
      </w:r>
      <w:r w:rsidRPr="00D94568">
        <w:rPr>
          <w:sz w:val="18"/>
          <w:szCs w:val="18"/>
        </w:rPr>
        <w:t>jande av vissa av aktieägares rättigheter i börs</w:t>
      </w:r>
      <w:r w:rsidRPr="00D94568">
        <w:rPr>
          <w:sz w:val="18"/>
          <w:szCs w:val="18"/>
        </w:rPr>
        <w:softHyphen/>
        <w:t xml:space="preserve">noterade företag, i lydelsen enligt Europaparlamentets och rådets direktiv (EU) 2017/828, i uppdrag att ansvara för </w:t>
      </w:r>
      <w:r w:rsidRPr="00D94568">
        <w:rPr>
          <w:i/>
          <w:sz w:val="18"/>
          <w:szCs w:val="18"/>
        </w:rPr>
        <w:t>placer</w:t>
      </w:r>
      <w:r w:rsidRPr="00D94568">
        <w:rPr>
          <w:i/>
          <w:sz w:val="18"/>
          <w:szCs w:val="18"/>
        </w:rPr>
        <w:softHyphen/>
        <w:t>ingarna</w:t>
      </w:r>
      <w:r w:rsidRPr="00D94568">
        <w:rPr>
          <w:sz w:val="18"/>
          <w:szCs w:val="18"/>
        </w:rPr>
        <w:t>, ska stiftelsen på webb</w:t>
      </w:r>
      <w:r w:rsidRPr="00D94568">
        <w:rPr>
          <w:sz w:val="18"/>
          <w:szCs w:val="18"/>
        </w:rPr>
        <w:softHyphen/>
        <w:t>platsen uppge var kapitalförvalt</w:t>
      </w:r>
      <w:r w:rsidRPr="00D94568">
        <w:rPr>
          <w:sz w:val="18"/>
          <w:szCs w:val="18"/>
        </w:rPr>
        <w:softHyphen/>
        <w:t>aren har offentliggjort inform</w:t>
      </w:r>
      <w:r w:rsidRPr="00D94568">
        <w:rPr>
          <w:sz w:val="18"/>
          <w:szCs w:val="18"/>
        </w:rPr>
        <w:softHyphen/>
        <w:t>ationen om omröstningarna.</w:t>
      </w:r>
    </w:p>
    <w:p w14:paraId="03D49065" w14:textId="77777777" w:rsidR="005C68C8" w:rsidRPr="00D94568" w:rsidRDefault="005C68C8" w:rsidP="005C68C8">
      <w:pPr>
        <w:pStyle w:val="Brdtextmedindrag"/>
        <w:rPr>
          <w:sz w:val="18"/>
          <w:szCs w:val="18"/>
        </w:rPr>
      </w:pPr>
      <w:r w:rsidRPr="00D94568">
        <w:rPr>
          <w:sz w:val="18"/>
          <w:szCs w:val="18"/>
        </w:rPr>
        <w:t>Informationen ska tillhandahållas utan kostnad.</w:t>
      </w:r>
    </w:p>
    <w:p w14:paraId="0CB4335C" w14:textId="77777777" w:rsidR="005C68C8" w:rsidRPr="00D94568" w:rsidRDefault="005C68C8" w:rsidP="005C68C8">
      <w:pPr>
        <w:pStyle w:val="Brdtextmedindrag"/>
        <w:ind w:firstLine="0"/>
        <w:rPr>
          <w:sz w:val="18"/>
          <w:szCs w:val="18"/>
        </w:rPr>
      </w:pPr>
    </w:p>
    <w:p w14:paraId="7822FA87" w14:textId="77777777" w:rsidR="005C68C8" w:rsidRPr="00D94568" w:rsidRDefault="005C68C8" w:rsidP="005C68C8">
      <w:pPr>
        <w:pStyle w:val="Brdtext"/>
        <w:rPr>
          <w:sz w:val="18"/>
          <w:szCs w:val="18"/>
        </w:rPr>
      </w:pPr>
      <w:r w:rsidRPr="00D94568">
        <w:rPr>
          <w:b/>
          <w:bCs/>
          <w:sz w:val="18"/>
          <w:szCs w:val="18"/>
        </w:rPr>
        <w:lastRenderedPageBreak/>
        <w:t>10 i §</w:t>
      </w:r>
      <w:r w:rsidRPr="00D94568">
        <w:rPr>
          <w:sz w:val="18"/>
          <w:szCs w:val="18"/>
        </w:rPr>
        <w:t> </w:t>
      </w:r>
      <w:r w:rsidRPr="00D94568">
        <w:rPr>
          <w:rFonts w:eastAsiaTheme="minorHAnsi"/>
          <w:sz w:val="18"/>
          <w:szCs w:val="18"/>
        </w:rPr>
        <w:t xml:space="preserve">En pensionsstiftelse som avses i 9 a § andra eller tredje stycket och som </w:t>
      </w:r>
      <w:r w:rsidRPr="00D94568">
        <w:rPr>
          <w:rFonts w:eastAsiaTheme="minorHAnsi"/>
          <w:i/>
          <w:sz w:val="18"/>
          <w:szCs w:val="18"/>
        </w:rPr>
        <w:t>placerar</w:t>
      </w:r>
      <w:r w:rsidRPr="00D94568">
        <w:rPr>
          <w:rFonts w:eastAsiaTheme="minorHAnsi"/>
          <w:sz w:val="18"/>
          <w:szCs w:val="18"/>
        </w:rPr>
        <w:t xml:space="preserve"> </w:t>
      </w:r>
      <w:r w:rsidRPr="008A3ABE">
        <w:rPr>
          <w:rFonts w:eastAsiaTheme="minorHAnsi"/>
          <w:i/>
          <w:iCs/>
          <w:sz w:val="18"/>
          <w:szCs w:val="18"/>
        </w:rPr>
        <w:t>medel</w:t>
      </w:r>
      <w:r>
        <w:rPr>
          <w:rFonts w:eastAsiaTheme="minorHAnsi"/>
          <w:sz w:val="18"/>
          <w:szCs w:val="18"/>
        </w:rPr>
        <w:t xml:space="preserve"> </w:t>
      </w:r>
      <w:r w:rsidRPr="00D94568">
        <w:rPr>
          <w:rFonts w:eastAsiaTheme="minorHAnsi"/>
          <w:sz w:val="18"/>
          <w:szCs w:val="18"/>
        </w:rPr>
        <w:t xml:space="preserve">i aktier som är upptagna till handel på en reglerad marknad och som har getts ut av ett bolag inom EES, ska i fråga om sådana aktier redogöra för hur de viktigaste inslagen i </w:t>
      </w:r>
      <w:r w:rsidRPr="00D94568">
        <w:rPr>
          <w:rFonts w:eastAsiaTheme="minorHAnsi"/>
          <w:i/>
          <w:sz w:val="18"/>
          <w:szCs w:val="18"/>
        </w:rPr>
        <w:t>placerings</w:t>
      </w:r>
      <w:r w:rsidRPr="00D94568">
        <w:rPr>
          <w:rFonts w:eastAsiaTheme="minorHAnsi"/>
          <w:i/>
          <w:sz w:val="18"/>
          <w:szCs w:val="18"/>
        </w:rPr>
        <w:softHyphen/>
        <w:t>strategin</w:t>
      </w:r>
      <w:r w:rsidRPr="00D94568">
        <w:rPr>
          <w:rFonts w:eastAsiaTheme="minorHAnsi"/>
          <w:sz w:val="18"/>
          <w:szCs w:val="18"/>
        </w:rPr>
        <w:t xml:space="preserve"> bidrar till tillgångarnas ut</w:t>
      </w:r>
      <w:r w:rsidRPr="00D94568">
        <w:rPr>
          <w:rFonts w:eastAsiaTheme="minorHAnsi"/>
          <w:sz w:val="18"/>
          <w:szCs w:val="18"/>
        </w:rPr>
        <w:softHyphen/>
        <w:t>veckling på medellång till lång sikt.</w:t>
      </w:r>
    </w:p>
    <w:p w14:paraId="70F21064" w14:textId="77777777" w:rsidR="005C68C8" w:rsidRPr="00D94568" w:rsidRDefault="005C68C8" w:rsidP="005C68C8">
      <w:pPr>
        <w:pStyle w:val="Brdtext"/>
        <w:rPr>
          <w:sz w:val="18"/>
          <w:szCs w:val="18"/>
        </w:rPr>
      </w:pPr>
    </w:p>
    <w:p w14:paraId="116BB634" w14:textId="77777777" w:rsidR="005C68C8" w:rsidRPr="00D94568" w:rsidRDefault="005C68C8" w:rsidP="005C68C8">
      <w:pPr>
        <w:pStyle w:val="Brdtext"/>
        <w:rPr>
          <w:rFonts w:eastAsiaTheme="minorHAnsi"/>
          <w:sz w:val="18"/>
          <w:szCs w:val="18"/>
        </w:rPr>
      </w:pPr>
      <w:r w:rsidRPr="00D94568">
        <w:rPr>
          <w:b/>
          <w:bCs/>
          <w:sz w:val="18"/>
          <w:szCs w:val="18"/>
        </w:rPr>
        <w:t>10 j §</w:t>
      </w:r>
      <w:r w:rsidRPr="00D94568">
        <w:rPr>
          <w:sz w:val="18"/>
          <w:szCs w:val="18"/>
        </w:rPr>
        <w:t> </w:t>
      </w:r>
      <w:r w:rsidRPr="00D94568">
        <w:rPr>
          <w:rFonts w:eastAsiaTheme="minorHAnsi"/>
          <w:sz w:val="18"/>
          <w:szCs w:val="18"/>
        </w:rPr>
        <w:t>Om en sådan kapitalförvaltare som avses i artikel 2 i Europa</w:t>
      </w:r>
      <w:r w:rsidRPr="00D94568">
        <w:rPr>
          <w:rFonts w:eastAsiaTheme="minorHAnsi"/>
          <w:sz w:val="18"/>
          <w:szCs w:val="18"/>
        </w:rPr>
        <w:softHyphen/>
        <w:t>parlamentets och rådets direktiv 2007/36/EG, i lydelsen enligt Europa</w:t>
      </w:r>
      <w:r w:rsidRPr="00D94568">
        <w:rPr>
          <w:rFonts w:eastAsiaTheme="minorHAnsi"/>
          <w:sz w:val="18"/>
          <w:szCs w:val="18"/>
        </w:rPr>
        <w:softHyphen/>
        <w:t xml:space="preserve">parlamentets och rådets direktiv (EU) 2017/828, </w:t>
      </w:r>
      <w:r w:rsidRPr="00D94568">
        <w:rPr>
          <w:rFonts w:eastAsiaTheme="minorHAnsi"/>
          <w:i/>
          <w:sz w:val="18"/>
          <w:szCs w:val="18"/>
        </w:rPr>
        <w:t>placerar</w:t>
      </w:r>
      <w:r w:rsidRPr="00D94568">
        <w:rPr>
          <w:rFonts w:eastAsiaTheme="minorHAnsi"/>
          <w:sz w:val="18"/>
          <w:szCs w:val="18"/>
        </w:rPr>
        <w:t xml:space="preserve"> </w:t>
      </w:r>
      <w:r w:rsidRPr="008A3ABE">
        <w:rPr>
          <w:rFonts w:eastAsiaTheme="minorHAnsi"/>
          <w:i/>
          <w:iCs/>
          <w:sz w:val="18"/>
          <w:szCs w:val="18"/>
        </w:rPr>
        <w:t>medel</w:t>
      </w:r>
      <w:r>
        <w:rPr>
          <w:rFonts w:eastAsiaTheme="minorHAnsi"/>
          <w:sz w:val="18"/>
          <w:szCs w:val="18"/>
        </w:rPr>
        <w:t xml:space="preserve"> </w:t>
      </w:r>
      <w:r w:rsidRPr="00D94568">
        <w:rPr>
          <w:rFonts w:eastAsiaTheme="minorHAnsi"/>
          <w:sz w:val="18"/>
          <w:szCs w:val="18"/>
        </w:rPr>
        <w:t xml:space="preserve">för en pensionsstiftelse som avses i 9 a § andra eller tredje stycket och </w:t>
      </w:r>
      <w:r w:rsidRPr="00D94568">
        <w:rPr>
          <w:rFonts w:eastAsiaTheme="minorHAnsi"/>
          <w:i/>
          <w:sz w:val="18"/>
          <w:szCs w:val="18"/>
        </w:rPr>
        <w:t>placeringarna</w:t>
      </w:r>
      <w:r w:rsidRPr="00D94568">
        <w:rPr>
          <w:rFonts w:eastAsiaTheme="minorHAnsi"/>
          <w:sz w:val="18"/>
          <w:szCs w:val="18"/>
        </w:rPr>
        <w:t xml:space="preserve"> avser aktier som är upptagna till handel på en reglerad marknad och som har getts ut av ett bolag inom EES, ska pensions</w:t>
      </w:r>
      <w:r w:rsidRPr="00D94568">
        <w:rPr>
          <w:rFonts w:eastAsiaTheme="minorHAnsi"/>
          <w:sz w:val="18"/>
          <w:szCs w:val="18"/>
        </w:rPr>
        <w:softHyphen/>
        <w:t>stiftelsen i fråga om sådana aktier redogöra för</w:t>
      </w:r>
    </w:p>
    <w:p w14:paraId="6C39B5B1" w14:textId="77777777" w:rsidR="005C68C8" w:rsidRPr="00D94568" w:rsidRDefault="005C68C8" w:rsidP="005C68C8">
      <w:pPr>
        <w:pStyle w:val="Brdtextmedindrag"/>
        <w:rPr>
          <w:sz w:val="18"/>
          <w:szCs w:val="18"/>
        </w:rPr>
      </w:pPr>
      <w:r w:rsidRPr="00D94568">
        <w:rPr>
          <w:sz w:val="18"/>
          <w:szCs w:val="18"/>
        </w:rPr>
        <w:t xml:space="preserve">1. hur överenskommelsen med kapitalförvaltaren främjar </w:t>
      </w:r>
      <w:r w:rsidRPr="00D94568">
        <w:rPr>
          <w:i/>
          <w:sz w:val="18"/>
          <w:szCs w:val="18"/>
        </w:rPr>
        <w:t>placer</w:t>
      </w:r>
      <w:r w:rsidRPr="00D94568">
        <w:rPr>
          <w:i/>
          <w:sz w:val="18"/>
          <w:szCs w:val="18"/>
        </w:rPr>
        <w:softHyphen/>
        <w:t>ings</w:t>
      </w:r>
      <w:r w:rsidRPr="00D94568">
        <w:rPr>
          <w:i/>
          <w:sz w:val="18"/>
          <w:szCs w:val="18"/>
        </w:rPr>
        <w:softHyphen/>
        <w:t>beslut</w:t>
      </w:r>
      <w:r w:rsidRPr="00D94568">
        <w:rPr>
          <w:sz w:val="18"/>
          <w:szCs w:val="18"/>
        </w:rPr>
        <w:t xml:space="preserve"> som grundas på bedömningar av portföljbolagens finansiella och icke-finansiella resul</w:t>
      </w:r>
      <w:r>
        <w:rPr>
          <w:sz w:val="18"/>
          <w:szCs w:val="18"/>
        </w:rPr>
        <w:softHyphen/>
      </w:r>
      <w:r w:rsidRPr="00D94568">
        <w:rPr>
          <w:sz w:val="18"/>
          <w:szCs w:val="18"/>
        </w:rPr>
        <w:t>tat på medellång till lång sikt och främjar ett engagemang i port</w:t>
      </w:r>
      <w:r w:rsidRPr="00D94568">
        <w:rPr>
          <w:sz w:val="18"/>
          <w:szCs w:val="18"/>
        </w:rPr>
        <w:softHyphen/>
        <w:t>följbolagen i syfte att förbättra deras resultat på medellång till lång sikt,</w:t>
      </w:r>
    </w:p>
    <w:p w14:paraId="7CFC281B" w14:textId="77777777" w:rsidR="005C68C8" w:rsidRPr="00D94568" w:rsidRDefault="005C68C8" w:rsidP="005C68C8">
      <w:pPr>
        <w:pStyle w:val="Brdtextmedindrag"/>
        <w:rPr>
          <w:sz w:val="18"/>
          <w:szCs w:val="18"/>
        </w:rPr>
      </w:pPr>
      <w:r w:rsidRPr="00D94568">
        <w:rPr>
          <w:sz w:val="18"/>
          <w:szCs w:val="18"/>
        </w:rPr>
        <w:t>2. hur dels metoden och tiden för utvärdering av kapitalförvaltarens prestationer, dels ersättningen för kapitalförvaltningstjänsterna beaktar det långsiktiga resultatet i absoluta tal,</w:t>
      </w:r>
    </w:p>
    <w:p w14:paraId="709B87B8" w14:textId="77777777" w:rsidR="005C68C8" w:rsidRPr="00D94568" w:rsidRDefault="005C68C8" w:rsidP="005C68C8">
      <w:pPr>
        <w:pStyle w:val="Brdtextmedindrag"/>
        <w:rPr>
          <w:sz w:val="18"/>
          <w:szCs w:val="18"/>
        </w:rPr>
      </w:pPr>
      <w:r w:rsidRPr="00D94568">
        <w:rPr>
          <w:sz w:val="18"/>
          <w:szCs w:val="18"/>
        </w:rPr>
        <w:t>3. hur pensionsstiftelsen bevakar dels kapitalförvaltarens kostnader för port</w:t>
      </w:r>
      <w:r>
        <w:rPr>
          <w:sz w:val="18"/>
          <w:szCs w:val="18"/>
        </w:rPr>
        <w:softHyphen/>
      </w:r>
      <w:r w:rsidRPr="00D94568">
        <w:rPr>
          <w:sz w:val="18"/>
          <w:szCs w:val="18"/>
        </w:rPr>
        <w:t>följens omsättning, dels portföljens avsedda omsättningshastighet eller gränser för omsättningshastigheten, och</w:t>
      </w:r>
    </w:p>
    <w:p w14:paraId="19B29E0C" w14:textId="77777777" w:rsidR="005C68C8" w:rsidRPr="00D94568" w:rsidRDefault="005C68C8" w:rsidP="005C68C8">
      <w:pPr>
        <w:pStyle w:val="Brdtextmedindrag"/>
        <w:rPr>
          <w:sz w:val="18"/>
          <w:szCs w:val="18"/>
        </w:rPr>
      </w:pPr>
      <w:r w:rsidRPr="00D94568">
        <w:rPr>
          <w:sz w:val="18"/>
          <w:szCs w:val="18"/>
        </w:rPr>
        <w:t>4. hur lång tid som överenskommelsen med kapitalförvaltaren gäller.</w:t>
      </w:r>
    </w:p>
    <w:p w14:paraId="7466041A" w14:textId="77777777" w:rsidR="005C68C8" w:rsidRPr="00D94568" w:rsidRDefault="005C68C8" w:rsidP="005C68C8">
      <w:pPr>
        <w:pStyle w:val="Brdtextmedindrag"/>
        <w:rPr>
          <w:sz w:val="18"/>
          <w:szCs w:val="18"/>
        </w:rPr>
      </w:pPr>
      <w:r w:rsidRPr="00D94568">
        <w:rPr>
          <w:sz w:val="18"/>
          <w:szCs w:val="18"/>
        </w:rPr>
        <w:t>Om överenskommelsen med kapitalförvaltaren saknar en eller flera av de delar som redogörelsen ska omfatta, ska pensionsstiftelsen tydligt ange skälen för det.</w:t>
      </w:r>
    </w:p>
    <w:p w14:paraId="08B8602C" w14:textId="77777777" w:rsidR="005C68C8" w:rsidRPr="00FD2675" w:rsidRDefault="005C68C8" w:rsidP="005C68C8">
      <w:pPr>
        <w:pStyle w:val="Brdtext"/>
      </w:pPr>
    </w:p>
    <w:p w14:paraId="244E1BE1" w14:textId="77777777" w:rsidR="005C68C8" w:rsidRDefault="005C68C8" w:rsidP="005C68C8">
      <w:pPr>
        <w:pStyle w:val="Brdtextmedindrag"/>
        <w:ind w:firstLine="0"/>
      </w:pPr>
      <w:r>
        <w:t>Paragraferna, 10 e och 10 h–10 j §§, innehåller bestämmelser om skyldig</w:t>
      </w:r>
      <w:r>
        <w:softHyphen/>
        <w:t>het för en pensions</w:t>
      </w:r>
      <w:r>
        <w:softHyphen/>
        <w:t>stiftelse att anta principer för sitt aktieägarengagemang (</w:t>
      </w:r>
      <w:r w:rsidRPr="00CB5881">
        <w:rPr>
          <w:i/>
          <w:iCs/>
        </w:rPr>
        <w:t>10 e §</w:t>
      </w:r>
      <w:r>
        <w:t>), att off</w:t>
      </w:r>
      <w:r>
        <w:softHyphen/>
        <w:t>entlig</w:t>
      </w:r>
      <w:r>
        <w:softHyphen/>
        <w:t>göra viss information (</w:t>
      </w:r>
      <w:r w:rsidRPr="00CB5881">
        <w:rPr>
          <w:i/>
          <w:iCs/>
        </w:rPr>
        <w:t>10 h §</w:t>
      </w:r>
      <w:r>
        <w:t>) samt att redogöra för inslag i sin aktie</w:t>
      </w:r>
      <w:r>
        <w:softHyphen/>
        <w:t>investeringsstrategi och i sina överenskommelser med kapitalförvaltare (</w:t>
      </w:r>
      <w:r w:rsidRPr="00CB5881">
        <w:rPr>
          <w:i/>
          <w:iCs/>
        </w:rPr>
        <w:t>10 i</w:t>
      </w:r>
      <w:r>
        <w:t xml:space="preserve"> och </w:t>
      </w:r>
      <w:r w:rsidRPr="00CB5881">
        <w:rPr>
          <w:i/>
          <w:iCs/>
        </w:rPr>
        <w:t>10 j §§</w:t>
      </w:r>
      <w:r>
        <w:t>). Övervägandena finns i avsnitt 4.1.</w:t>
      </w:r>
    </w:p>
    <w:p w14:paraId="63903A70" w14:textId="658DC0AB" w:rsidR="005C68C8" w:rsidRDefault="005C68C8" w:rsidP="005C68C8">
      <w:pPr>
        <w:pStyle w:val="Brdtextmedindrag"/>
      </w:pPr>
      <w:r>
        <w:t>I paragraferna görs språkliga ändringar på så sätt att termen in</w:t>
      </w:r>
      <w:r>
        <w:softHyphen/>
        <w:t>veste</w:t>
      </w:r>
      <w:r>
        <w:softHyphen/>
        <w:t>ringar ersätts med termen placeringar, som används i övrigt i lagen. Det inne</w:t>
      </w:r>
      <w:r>
        <w:softHyphen/>
        <w:t>bär ingen ändring i sak. I 10 e, 10 i och 10 j §§ läggs även begreppet medel till. Inte heller detta utgör någon ändring i sak.</w:t>
      </w:r>
    </w:p>
    <w:p w14:paraId="2F1EC144" w14:textId="77777777" w:rsidR="005C68C8" w:rsidRDefault="005C68C8" w:rsidP="005C68C8">
      <w:pPr>
        <w:pStyle w:val="Brdtext"/>
      </w:pPr>
    </w:p>
    <w:p w14:paraId="49E91ABB" w14:textId="77777777" w:rsidR="005C68C8" w:rsidRPr="00D94568" w:rsidRDefault="005C68C8" w:rsidP="005C68C8">
      <w:pPr>
        <w:pStyle w:val="Brdtextmedindrag"/>
        <w:ind w:firstLine="0"/>
        <w:rPr>
          <w:rFonts w:eastAsiaTheme="minorHAnsi"/>
          <w:sz w:val="18"/>
          <w:szCs w:val="18"/>
        </w:rPr>
      </w:pPr>
      <w:r w:rsidRPr="00D94568">
        <w:rPr>
          <w:b/>
          <w:bCs/>
          <w:sz w:val="18"/>
          <w:szCs w:val="18"/>
        </w:rPr>
        <w:t>10 m §</w:t>
      </w:r>
      <w:r w:rsidRPr="00D94568">
        <w:rPr>
          <w:sz w:val="18"/>
          <w:szCs w:val="18"/>
        </w:rPr>
        <w:t> </w:t>
      </w:r>
      <w:r w:rsidRPr="00D94568">
        <w:rPr>
          <w:rFonts w:eastAsiaTheme="minorHAnsi"/>
          <w:sz w:val="18"/>
          <w:szCs w:val="18"/>
        </w:rPr>
        <w:t>En arbetsgivare vars utfästelser om pension tryggas av en pensions</w:t>
      </w:r>
      <w:r w:rsidRPr="00D94568">
        <w:rPr>
          <w:rFonts w:eastAsiaTheme="minorHAnsi"/>
          <w:sz w:val="18"/>
          <w:szCs w:val="18"/>
        </w:rPr>
        <w:softHyphen/>
        <w:t>stiftelse som avses i 9 a § andra eller tredje stycket ska till de personer som omfattas av utfästelsen lämna den information som de behöver om</w:t>
      </w:r>
    </w:p>
    <w:p w14:paraId="0EB34749" w14:textId="77777777" w:rsidR="005C68C8" w:rsidRPr="00D94568" w:rsidRDefault="005C68C8" w:rsidP="005C68C8">
      <w:pPr>
        <w:pStyle w:val="Brdtextmedindrag"/>
        <w:rPr>
          <w:rFonts w:eastAsiaTheme="minorHAnsi"/>
          <w:sz w:val="18"/>
          <w:szCs w:val="18"/>
        </w:rPr>
      </w:pPr>
      <w:r w:rsidRPr="00D94568">
        <w:rPr>
          <w:rFonts w:eastAsiaTheme="minorHAnsi"/>
          <w:sz w:val="18"/>
          <w:szCs w:val="18"/>
        </w:rPr>
        <w:t>1. villkoren för pensionerna och deras värdeutveckling,</w:t>
      </w:r>
    </w:p>
    <w:p w14:paraId="0EC27CB6" w14:textId="77777777" w:rsidR="005C68C8" w:rsidRPr="00D94568" w:rsidRDefault="005C68C8" w:rsidP="005C68C8">
      <w:pPr>
        <w:pStyle w:val="Brdtextmedindrag"/>
        <w:rPr>
          <w:rFonts w:eastAsiaTheme="minorHAnsi"/>
          <w:sz w:val="18"/>
          <w:szCs w:val="18"/>
        </w:rPr>
      </w:pPr>
      <w:r w:rsidRPr="00D94568">
        <w:rPr>
          <w:rFonts w:eastAsiaTheme="minorHAnsi"/>
          <w:sz w:val="18"/>
          <w:szCs w:val="18"/>
        </w:rPr>
        <w:t>2. de överenskommelser som ligger till grund för pensionerna, och</w:t>
      </w:r>
    </w:p>
    <w:p w14:paraId="563706A4" w14:textId="77777777" w:rsidR="005C68C8" w:rsidRPr="00D94568" w:rsidRDefault="005C68C8" w:rsidP="005C68C8">
      <w:pPr>
        <w:pStyle w:val="Brdtextmedindrag"/>
        <w:rPr>
          <w:rFonts w:eastAsiaTheme="minorHAnsi"/>
          <w:sz w:val="18"/>
          <w:szCs w:val="18"/>
        </w:rPr>
      </w:pPr>
      <w:r w:rsidRPr="00D94568">
        <w:rPr>
          <w:rFonts w:eastAsiaTheme="minorHAnsi"/>
          <w:sz w:val="18"/>
          <w:szCs w:val="18"/>
        </w:rPr>
        <w:t>3. utbetalningsalternativ inför pensioneringen.</w:t>
      </w:r>
    </w:p>
    <w:p w14:paraId="1806A815" w14:textId="77777777" w:rsidR="005C68C8" w:rsidRPr="00D94568" w:rsidRDefault="005C68C8" w:rsidP="005C68C8">
      <w:pPr>
        <w:pStyle w:val="Brdtextmedindrag"/>
        <w:rPr>
          <w:rFonts w:eastAsiaTheme="minorHAnsi"/>
          <w:sz w:val="18"/>
          <w:szCs w:val="18"/>
        </w:rPr>
      </w:pPr>
      <w:r w:rsidRPr="00D94568">
        <w:rPr>
          <w:rFonts w:eastAsiaTheme="minorHAnsi"/>
          <w:sz w:val="18"/>
          <w:szCs w:val="18"/>
        </w:rPr>
        <w:t>Arbetsgivaren ska också årligen ge de personerna ett pensionsbesked som inne</w:t>
      </w:r>
      <w:r>
        <w:rPr>
          <w:rFonts w:eastAsiaTheme="minorHAnsi"/>
          <w:sz w:val="18"/>
          <w:szCs w:val="18"/>
        </w:rPr>
        <w:softHyphen/>
      </w:r>
      <w:r w:rsidRPr="00D94568">
        <w:rPr>
          <w:rFonts w:eastAsiaTheme="minorHAnsi"/>
          <w:sz w:val="18"/>
          <w:szCs w:val="18"/>
        </w:rPr>
        <w:t>håller den information som de behöver om de individuella för</w:t>
      </w:r>
      <w:r w:rsidRPr="00D94568">
        <w:rPr>
          <w:rFonts w:eastAsiaTheme="minorHAnsi"/>
          <w:sz w:val="18"/>
          <w:szCs w:val="18"/>
        </w:rPr>
        <w:softHyphen/>
        <w:t>månerna och en upp</w:t>
      </w:r>
      <w:r>
        <w:rPr>
          <w:rFonts w:eastAsiaTheme="minorHAnsi"/>
          <w:sz w:val="18"/>
          <w:szCs w:val="18"/>
        </w:rPr>
        <w:softHyphen/>
      </w:r>
      <w:r w:rsidRPr="00D94568">
        <w:rPr>
          <w:rFonts w:eastAsiaTheme="minorHAnsi"/>
          <w:sz w:val="18"/>
          <w:szCs w:val="18"/>
        </w:rPr>
        <w:t>lysning om var ytterligare information finns till</w:t>
      </w:r>
      <w:r w:rsidRPr="00D94568">
        <w:rPr>
          <w:rFonts w:eastAsiaTheme="minorHAnsi"/>
          <w:sz w:val="18"/>
          <w:szCs w:val="18"/>
        </w:rPr>
        <w:softHyphen/>
        <w:t>gänglig.</w:t>
      </w:r>
    </w:p>
    <w:p w14:paraId="526AF3B0" w14:textId="34237234" w:rsidR="005C68C8" w:rsidRDefault="005C68C8" w:rsidP="005C68C8">
      <w:pPr>
        <w:pStyle w:val="Brdtextmedindrag"/>
      </w:pPr>
      <w:r w:rsidRPr="00D94568">
        <w:rPr>
          <w:i/>
          <w:sz w:val="18"/>
          <w:szCs w:val="18"/>
        </w:rPr>
        <w:t>Arbetsgivaren ska på begäran av den som omfattas av utfästelsen lämna infor</w:t>
      </w:r>
      <w:r w:rsidR="00EE4CCA">
        <w:rPr>
          <w:i/>
          <w:sz w:val="18"/>
          <w:szCs w:val="18"/>
        </w:rPr>
        <w:softHyphen/>
      </w:r>
      <w:r w:rsidRPr="00D94568">
        <w:rPr>
          <w:i/>
          <w:sz w:val="18"/>
          <w:szCs w:val="18"/>
        </w:rPr>
        <w:t>mation om de antag</w:t>
      </w:r>
      <w:r w:rsidRPr="00D94568">
        <w:rPr>
          <w:i/>
          <w:sz w:val="18"/>
          <w:szCs w:val="18"/>
        </w:rPr>
        <w:softHyphen/>
        <w:t>anden som ligger till grund för prog</w:t>
      </w:r>
      <w:r w:rsidRPr="00D94568">
        <w:rPr>
          <w:i/>
          <w:sz w:val="18"/>
          <w:szCs w:val="18"/>
        </w:rPr>
        <w:softHyphen/>
        <w:t xml:space="preserve">noser i </w:t>
      </w:r>
      <w:proofErr w:type="spellStart"/>
      <w:r w:rsidRPr="00D94568">
        <w:rPr>
          <w:i/>
          <w:sz w:val="18"/>
          <w:szCs w:val="18"/>
        </w:rPr>
        <w:t>pensions</w:t>
      </w:r>
      <w:r>
        <w:rPr>
          <w:i/>
          <w:sz w:val="18"/>
          <w:szCs w:val="18"/>
        </w:rPr>
        <w:softHyphen/>
      </w:r>
      <w:r w:rsidRPr="00D94568">
        <w:rPr>
          <w:i/>
          <w:sz w:val="18"/>
          <w:szCs w:val="18"/>
        </w:rPr>
        <w:t>beskedet</w:t>
      </w:r>
      <w:proofErr w:type="spellEnd"/>
      <w:r w:rsidRPr="00D94568">
        <w:rPr>
          <w:i/>
          <w:sz w:val="18"/>
          <w:szCs w:val="18"/>
        </w:rPr>
        <w:t>.</w:t>
      </w:r>
    </w:p>
    <w:p w14:paraId="6C137A68" w14:textId="77777777" w:rsidR="005C68C8" w:rsidRDefault="005C68C8" w:rsidP="005C68C8">
      <w:pPr>
        <w:pStyle w:val="Brdtextmedindrag"/>
        <w:ind w:firstLine="0"/>
      </w:pPr>
    </w:p>
    <w:p w14:paraId="424BCEF5" w14:textId="77777777" w:rsidR="005C68C8" w:rsidRDefault="005C68C8" w:rsidP="005C68C8">
      <w:pPr>
        <w:pStyle w:val="Brdtextmedindrag"/>
        <w:ind w:firstLine="0"/>
      </w:pPr>
      <w:r>
        <w:t>Paragrafen innehåller bestämmelser om vilken information som en arbets</w:t>
      </w:r>
      <w:r>
        <w:softHyphen/>
        <w:t>givare ska lämna till de personer som den tryggar utfästelser om pension till i en pensionsstiftelse och om pensionsbesked. Ändringen i paragrafen genomför artikel 44 c i andra tjänstepensionsdirektivet. Övervägandena finns i avsnitt 4.2.</w:t>
      </w:r>
    </w:p>
    <w:p w14:paraId="714F6B7C" w14:textId="5DCAE360" w:rsidR="005C68C8" w:rsidRDefault="005C68C8" w:rsidP="00E63A33">
      <w:pPr>
        <w:pStyle w:val="Brdtextmedindrag"/>
      </w:pPr>
      <w:r>
        <w:lastRenderedPageBreak/>
        <w:t xml:space="preserve">I </w:t>
      </w:r>
      <w:r>
        <w:rPr>
          <w:i/>
        </w:rPr>
        <w:t xml:space="preserve">första stycket </w:t>
      </w:r>
      <w:r>
        <w:t xml:space="preserve">anges att en </w:t>
      </w:r>
      <w:r>
        <w:rPr>
          <w:rFonts w:eastAsiaTheme="minorHAnsi"/>
        </w:rPr>
        <w:t xml:space="preserve">arbetsgivare </w:t>
      </w:r>
      <w:r w:rsidR="000F5F05">
        <w:rPr>
          <w:rFonts w:eastAsiaTheme="minorHAnsi"/>
        </w:rPr>
        <w:t xml:space="preserve">ska </w:t>
      </w:r>
      <w:r>
        <w:rPr>
          <w:rFonts w:eastAsiaTheme="minorHAnsi"/>
        </w:rPr>
        <w:t>lämna den information som behövs om villkoren för pensionerna och deras värdeutveckling, de över</w:t>
      </w:r>
      <w:r>
        <w:rPr>
          <w:rFonts w:eastAsiaTheme="minorHAnsi"/>
        </w:rPr>
        <w:softHyphen/>
        <w:t>enskommelser som ligger till grund för pensionerna, och utbetalnings</w:t>
      </w:r>
      <w:r>
        <w:rPr>
          <w:rFonts w:eastAsiaTheme="minorHAnsi"/>
        </w:rPr>
        <w:softHyphen/>
        <w:t xml:space="preserve">alternativ inför pensioneringen. En arbetsgivare ska, enligt </w:t>
      </w:r>
      <w:r w:rsidRPr="000A7CC0">
        <w:rPr>
          <w:rFonts w:eastAsiaTheme="minorHAnsi"/>
          <w:i/>
        </w:rPr>
        <w:t>andra stycket</w:t>
      </w:r>
      <w:r>
        <w:rPr>
          <w:rFonts w:eastAsiaTheme="minorHAnsi"/>
        </w:rPr>
        <w:t>, ge samma personer ett pensionsbesked med viss grundläggande infor</w:t>
      </w:r>
      <w:r>
        <w:rPr>
          <w:rFonts w:eastAsiaTheme="minorHAnsi"/>
        </w:rPr>
        <w:softHyphen/>
        <w:t>ma</w:t>
      </w:r>
      <w:r w:rsidR="007F748E">
        <w:rPr>
          <w:rFonts w:eastAsiaTheme="minorHAnsi"/>
        </w:rPr>
        <w:softHyphen/>
      </w:r>
      <w:r>
        <w:rPr>
          <w:rFonts w:eastAsiaTheme="minorHAnsi"/>
        </w:rPr>
        <w:t>tion om de individuella förmånerna och en upplysning om var ytter</w:t>
      </w:r>
      <w:r>
        <w:rPr>
          <w:rFonts w:eastAsiaTheme="minorHAnsi"/>
        </w:rPr>
        <w:softHyphen/>
        <w:t>ligare information finns tillgänglig.</w:t>
      </w:r>
    </w:p>
    <w:p w14:paraId="0B5EDD94" w14:textId="77777777" w:rsidR="00F03986" w:rsidRDefault="004978D4" w:rsidP="00E63A33">
      <w:pPr>
        <w:pStyle w:val="Brdtextmedindrag"/>
      </w:pPr>
      <w:r>
        <w:t xml:space="preserve">Som en del av den grundläggande informationen i </w:t>
      </w:r>
      <w:proofErr w:type="spellStart"/>
      <w:r>
        <w:t>pensionsbeskedet</w:t>
      </w:r>
      <w:proofErr w:type="spellEnd"/>
      <w:r>
        <w:t xml:space="preserve"> ska det finnas i</w:t>
      </w:r>
      <w:r w:rsidRPr="004978D4">
        <w:t xml:space="preserve">nformation om prognoser för pensionsförmåner grundade på den pensionsålder som </w:t>
      </w:r>
      <w:r>
        <w:t xml:space="preserve">gäller för personen i fråga </w:t>
      </w:r>
      <w:r w:rsidRPr="004978D4">
        <w:t xml:space="preserve">och en varning om att dessa prognoser kan avvika från det slutliga värdet av mottagna förmåner. Om prognosen för pensionsförmånerna grundas på ekonomiska scenarier ska </w:t>
      </w:r>
      <w:r w:rsidR="007B38AB">
        <w:t xml:space="preserve">det i </w:t>
      </w:r>
      <w:proofErr w:type="spellStart"/>
      <w:r w:rsidR="007B38AB">
        <w:t>pensionsbeskedet</w:t>
      </w:r>
      <w:proofErr w:type="spellEnd"/>
      <w:r w:rsidRPr="004978D4">
        <w:t xml:space="preserve"> också </w:t>
      </w:r>
      <w:r w:rsidR="007B38AB">
        <w:t xml:space="preserve">finnas information om </w:t>
      </w:r>
      <w:r w:rsidRPr="004978D4">
        <w:t>ett bästa scenario och ett oförmånligt scenario, med beaktande av pensionsplanens särskilda karaktär</w:t>
      </w:r>
      <w:r w:rsidR="00273621">
        <w:t xml:space="preserve"> (artikel 39.1 d i andra tjänstepensionsdirektivet)</w:t>
      </w:r>
      <w:r w:rsidRPr="004978D4">
        <w:t>.</w:t>
      </w:r>
      <w:r w:rsidR="00273621">
        <w:t xml:space="preserve"> </w:t>
      </w:r>
    </w:p>
    <w:p w14:paraId="0EDB7620" w14:textId="705861F2" w:rsidR="005C68C8" w:rsidRDefault="005C68C8" w:rsidP="00E63A33">
      <w:pPr>
        <w:pStyle w:val="Brdtextmedindrag"/>
      </w:pPr>
      <w:r>
        <w:t xml:space="preserve">Enligt </w:t>
      </w:r>
      <w:r w:rsidRPr="00195BA0">
        <w:rPr>
          <w:i/>
        </w:rPr>
        <w:t>tredje stycket</w:t>
      </w:r>
      <w:r>
        <w:t>, som är nytt, ska arbetsgivaren på begäran av den som omfattas av en utfästelse om pension lämna information om de an</w:t>
      </w:r>
      <w:r>
        <w:softHyphen/>
        <w:t>tag</w:t>
      </w:r>
      <w:r>
        <w:softHyphen/>
        <w:t xml:space="preserve">anden som ligger till grund för </w:t>
      </w:r>
      <w:r w:rsidR="00273621">
        <w:t xml:space="preserve">dessa </w:t>
      </w:r>
      <w:r>
        <w:t xml:space="preserve">prognoser i </w:t>
      </w:r>
      <w:proofErr w:type="spellStart"/>
      <w:r>
        <w:t>pensionsbeskedet</w:t>
      </w:r>
      <w:proofErr w:type="spellEnd"/>
      <w:r>
        <w:t xml:space="preserve">. </w:t>
      </w:r>
    </w:p>
    <w:p w14:paraId="144F69B1" w14:textId="77777777" w:rsidR="005C68C8" w:rsidRDefault="005C68C8" w:rsidP="005C68C8">
      <w:pPr>
        <w:pStyle w:val="Brdtextmedindrag"/>
        <w:ind w:firstLine="0"/>
      </w:pPr>
    </w:p>
    <w:p w14:paraId="45966A64" w14:textId="77777777" w:rsidR="005C68C8" w:rsidRPr="00D94568" w:rsidRDefault="005C68C8" w:rsidP="005C68C8">
      <w:pPr>
        <w:pStyle w:val="Brdtext"/>
        <w:rPr>
          <w:sz w:val="18"/>
          <w:szCs w:val="18"/>
        </w:rPr>
      </w:pPr>
      <w:r w:rsidRPr="00D94568">
        <w:rPr>
          <w:b/>
          <w:bCs/>
          <w:sz w:val="18"/>
          <w:szCs w:val="18"/>
        </w:rPr>
        <w:t>16 g §</w:t>
      </w:r>
      <w:r w:rsidRPr="00D94568">
        <w:rPr>
          <w:sz w:val="18"/>
          <w:szCs w:val="18"/>
        </w:rPr>
        <w:t> En pensionsstiftelse som avses i 9 a § andra eller tredje stycket ska upprätta och följa riktlinjer för</w:t>
      </w:r>
    </w:p>
    <w:p w14:paraId="367C55EC" w14:textId="77777777" w:rsidR="005C68C8" w:rsidRPr="00D94568" w:rsidRDefault="005C68C8" w:rsidP="005C68C8">
      <w:pPr>
        <w:pStyle w:val="Brdtextmedindrag"/>
        <w:rPr>
          <w:sz w:val="18"/>
          <w:szCs w:val="18"/>
        </w:rPr>
      </w:pPr>
      <w:r w:rsidRPr="00D94568">
        <w:rPr>
          <w:sz w:val="18"/>
          <w:szCs w:val="18"/>
        </w:rPr>
        <w:t>1. riskhantering,</w:t>
      </w:r>
    </w:p>
    <w:p w14:paraId="5AF8FF2C" w14:textId="77777777" w:rsidR="005C68C8" w:rsidRPr="00D94568" w:rsidRDefault="005C68C8" w:rsidP="005C68C8">
      <w:pPr>
        <w:pStyle w:val="Brdtextmedindrag"/>
        <w:rPr>
          <w:sz w:val="18"/>
          <w:szCs w:val="18"/>
        </w:rPr>
      </w:pPr>
      <w:r w:rsidRPr="00D94568">
        <w:rPr>
          <w:sz w:val="18"/>
          <w:szCs w:val="18"/>
        </w:rPr>
        <w:t>2. internrevision, och</w:t>
      </w:r>
    </w:p>
    <w:p w14:paraId="1D621CEB" w14:textId="77777777" w:rsidR="005C68C8" w:rsidRPr="00D94568" w:rsidRDefault="005C68C8" w:rsidP="005C68C8">
      <w:pPr>
        <w:pStyle w:val="Brdtextmedindrag"/>
        <w:rPr>
          <w:sz w:val="18"/>
          <w:szCs w:val="18"/>
        </w:rPr>
      </w:pPr>
      <w:r w:rsidRPr="00D94568">
        <w:rPr>
          <w:sz w:val="18"/>
          <w:szCs w:val="18"/>
        </w:rPr>
        <w:t>3. verksamhet som omfattas av uppdragsavtal.</w:t>
      </w:r>
    </w:p>
    <w:p w14:paraId="57FC265B" w14:textId="77777777" w:rsidR="005C68C8" w:rsidRPr="00D94568" w:rsidRDefault="005C68C8" w:rsidP="005C68C8">
      <w:pPr>
        <w:pStyle w:val="Brdtextmedindrag"/>
        <w:rPr>
          <w:sz w:val="18"/>
          <w:szCs w:val="18"/>
        </w:rPr>
      </w:pPr>
      <w:r w:rsidRPr="00D94568">
        <w:rPr>
          <w:sz w:val="18"/>
          <w:szCs w:val="18"/>
        </w:rPr>
        <w:t>Pensionsstiftelsen ska upprätta och vid behov följa en bered</w:t>
      </w:r>
      <w:r w:rsidRPr="00D94568">
        <w:rPr>
          <w:sz w:val="18"/>
          <w:szCs w:val="18"/>
        </w:rPr>
        <w:softHyphen/>
        <w:t>skaps</w:t>
      </w:r>
      <w:r w:rsidRPr="00D94568">
        <w:rPr>
          <w:sz w:val="18"/>
          <w:szCs w:val="18"/>
        </w:rPr>
        <w:softHyphen/>
        <w:t>plan som säkerställer att verksam</w:t>
      </w:r>
      <w:r w:rsidRPr="00D94568">
        <w:rPr>
          <w:sz w:val="18"/>
          <w:szCs w:val="18"/>
        </w:rPr>
        <w:softHyphen/>
        <w:t>heten kan bedrivas kon</w:t>
      </w:r>
      <w:r w:rsidRPr="00D94568">
        <w:rPr>
          <w:sz w:val="18"/>
          <w:szCs w:val="18"/>
        </w:rPr>
        <w:softHyphen/>
        <w:t>tinuerligt.</w:t>
      </w:r>
    </w:p>
    <w:p w14:paraId="7F5859BB" w14:textId="2D9392DB" w:rsidR="005C68C8" w:rsidRDefault="005C68C8" w:rsidP="00E63A33">
      <w:pPr>
        <w:pStyle w:val="Brdtextmedindrag"/>
      </w:pPr>
      <w:r w:rsidRPr="00D94568">
        <w:rPr>
          <w:sz w:val="18"/>
          <w:szCs w:val="18"/>
        </w:rPr>
        <w:t>Pensionsstiftelsen ska upprätta</w:t>
      </w:r>
      <w:r w:rsidRPr="00D94568">
        <w:rPr>
          <w:i/>
          <w:sz w:val="18"/>
          <w:szCs w:val="18"/>
        </w:rPr>
        <w:t xml:space="preserve"> </w:t>
      </w:r>
      <w:r w:rsidRPr="00D94568">
        <w:rPr>
          <w:sz w:val="18"/>
          <w:szCs w:val="18"/>
        </w:rPr>
        <w:t>och</w:t>
      </w:r>
      <w:r w:rsidRPr="00D94568">
        <w:rPr>
          <w:i/>
          <w:sz w:val="18"/>
          <w:szCs w:val="18"/>
        </w:rPr>
        <w:t xml:space="preserve"> </w:t>
      </w:r>
      <w:r w:rsidRPr="00D94568">
        <w:rPr>
          <w:sz w:val="18"/>
          <w:szCs w:val="18"/>
        </w:rPr>
        <w:t>följa en sund ersättningspolicy för personer som leder eller över</w:t>
      </w:r>
      <w:r w:rsidRPr="00D94568">
        <w:rPr>
          <w:sz w:val="18"/>
          <w:szCs w:val="18"/>
        </w:rPr>
        <w:softHyphen/>
        <w:t>vakar verksamheten eller på annat sätt kan påverka riskerna i verk</w:t>
      </w:r>
      <w:r w:rsidRPr="00D94568">
        <w:rPr>
          <w:sz w:val="18"/>
          <w:szCs w:val="18"/>
        </w:rPr>
        <w:softHyphen/>
        <w:t>sam</w:t>
      </w:r>
      <w:r w:rsidRPr="00D94568">
        <w:rPr>
          <w:sz w:val="18"/>
          <w:szCs w:val="18"/>
        </w:rPr>
        <w:softHyphen/>
        <w:t>heten.</w:t>
      </w:r>
      <w:r w:rsidRPr="00D94568">
        <w:rPr>
          <w:i/>
          <w:sz w:val="18"/>
          <w:szCs w:val="18"/>
        </w:rPr>
        <w:t xml:space="preserve"> Stiftelsen ska regel</w:t>
      </w:r>
      <w:r w:rsidRPr="00D94568">
        <w:rPr>
          <w:i/>
          <w:sz w:val="18"/>
          <w:szCs w:val="18"/>
        </w:rPr>
        <w:softHyphen/>
        <w:t>bundet offentliggöra</w:t>
      </w:r>
      <w:r w:rsidR="00B16830">
        <w:rPr>
          <w:i/>
          <w:sz w:val="18"/>
          <w:szCs w:val="18"/>
        </w:rPr>
        <w:t xml:space="preserve"> relevant</w:t>
      </w:r>
      <w:r w:rsidRPr="00D94568">
        <w:rPr>
          <w:i/>
          <w:sz w:val="18"/>
          <w:szCs w:val="18"/>
        </w:rPr>
        <w:t xml:space="preserve"> information om ersätt</w:t>
      </w:r>
      <w:r>
        <w:rPr>
          <w:i/>
          <w:sz w:val="18"/>
          <w:szCs w:val="18"/>
        </w:rPr>
        <w:softHyphen/>
      </w:r>
      <w:r w:rsidRPr="00D94568">
        <w:rPr>
          <w:i/>
          <w:sz w:val="18"/>
          <w:szCs w:val="18"/>
        </w:rPr>
        <w:t>nings</w:t>
      </w:r>
      <w:r>
        <w:rPr>
          <w:i/>
          <w:sz w:val="18"/>
          <w:szCs w:val="18"/>
        </w:rPr>
        <w:softHyphen/>
      </w:r>
      <w:r w:rsidRPr="00D94568">
        <w:rPr>
          <w:i/>
          <w:sz w:val="18"/>
          <w:szCs w:val="18"/>
        </w:rPr>
        <w:t>policyn.</w:t>
      </w:r>
    </w:p>
    <w:p w14:paraId="7B77519E" w14:textId="77777777" w:rsidR="005C68C8" w:rsidRDefault="005C68C8" w:rsidP="005C68C8">
      <w:pPr>
        <w:pStyle w:val="Brdtextmedindrag"/>
      </w:pPr>
    </w:p>
    <w:p w14:paraId="2B830FD0" w14:textId="77777777" w:rsidR="005C68C8" w:rsidRDefault="005C68C8" w:rsidP="005C68C8">
      <w:pPr>
        <w:pStyle w:val="Brdtextmedindrag"/>
        <w:ind w:firstLine="0"/>
      </w:pPr>
      <w:r>
        <w:t>Paragrafen innehåller bestämmelser om styrdokument (riktlinjer). Änd</w:t>
      </w:r>
      <w:r>
        <w:softHyphen/>
        <w:t>ringen i paragrafen genomför artikel 23.2 i andra tjänstepensionsdirek</w:t>
      </w:r>
      <w:r>
        <w:softHyphen/>
        <w:t>tivet. Övervägandena finns i avsnitt 4.2.</w:t>
      </w:r>
    </w:p>
    <w:p w14:paraId="5E026A50" w14:textId="7215F45E" w:rsidR="005C68C8" w:rsidRDefault="005C68C8" w:rsidP="00E63A33">
      <w:pPr>
        <w:pStyle w:val="Brdtextmedindrag"/>
      </w:pPr>
      <w:r>
        <w:t xml:space="preserve">I </w:t>
      </w:r>
      <w:r w:rsidRPr="00195BA0">
        <w:rPr>
          <w:i/>
        </w:rPr>
        <w:t>tredje stycket</w:t>
      </w:r>
      <w:r>
        <w:t xml:space="preserve"> anges att en p</w:t>
      </w:r>
      <w:r w:rsidRPr="00205012">
        <w:t>ensionsstiftelse ska upprätta</w:t>
      </w:r>
      <w:r>
        <w:rPr>
          <w:i/>
        </w:rPr>
        <w:t xml:space="preserve"> </w:t>
      </w:r>
      <w:r>
        <w:t>och</w:t>
      </w:r>
      <w:r>
        <w:rPr>
          <w:i/>
        </w:rPr>
        <w:t xml:space="preserve"> </w:t>
      </w:r>
      <w:r w:rsidRPr="00205012">
        <w:t>följa en sund ersättningspolicy för personer som leder eller övervakar verksam</w:t>
      </w:r>
      <w:r>
        <w:softHyphen/>
      </w:r>
      <w:r w:rsidRPr="00205012">
        <w:t>heten eller på annat sätt kan påverka riskerna i verksamheten.</w:t>
      </w:r>
      <w:r w:rsidRPr="00274C92">
        <w:rPr>
          <w:i/>
        </w:rPr>
        <w:t xml:space="preserve"> </w:t>
      </w:r>
      <w:r>
        <w:t>I stycket in</w:t>
      </w:r>
      <w:r>
        <w:softHyphen/>
        <w:t>förs en skyldighet för en pensionsstiftelse som tryggar utfästelser om pension till minst 100 personer att regelbundet offentliggöra information om sin ersättningspolicy. Det är inte hela ersättningspolicyn som behöver offentliggöras, utan det är tillräckligt med relevant information om denna (</w:t>
      </w:r>
      <w:r w:rsidR="00D53548">
        <w:t xml:space="preserve">se även </w:t>
      </w:r>
      <w:r>
        <w:t xml:space="preserve">artikel 23.2 i andra tjänstepensionsdirektivet). </w:t>
      </w:r>
      <w:r w:rsidR="00B16830">
        <w:t xml:space="preserve">Vilken information </w:t>
      </w:r>
      <w:r>
        <w:t xml:space="preserve">som är relevant </w:t>
      </w:r>
      <w:r w:rsidR="00B16830">
        <w:t xml:space="preserve">och ska offentliggöras </w:t>
      </w:r>
      <w:r>
        <w:t>får avgöras utifrån en pensions</w:t>
      </w:r>
      <w:r w:rsidR="00B16830">
        <w:softHyphen/>
      </w:r>
      <w:r>
        <w:t>stiftelses enskilda ersättnings</w:t>
      </w:r>
      <w:r>
        <w:softHyphen/>
        <w:t>policy och den verk</w:t>
      </w:r>
      <w:r w:rsidR="00B16830">
        <w:softHyphen/>
      </w:r>
      <w:r>
        <w:t>samhet som stiftelsen faktiskt driver. I 16 i § andra stycket in</w:t>
      </w:r>
      <w:r>
        <w:softHyphen/>
        <w:t>förs en upplysnings</w:t>
      </w:r>
      <w:r>
        <w:softHyphen/>
        <w:t>bestämmelse om att regeringen eller den myndighet som regeringen bestämmer kan meddela föreskrifter om hur information om ersättnings</w:t>
      </w:r>
      <w:r>
        <w:softHyphen/>
        <w:t>policyn ska offentliggöras.</w:t>
      </w:r>
    </w:p>
    <w:p w14:paraId="1DB57168" w14:textId="77777777" w:rsidR="005C68C8" w:rsidRDefault="005C68C8" w:rsidP="005C68C8">
      <w:pPr>
        <w:pStyle w:val="Brdtext"/>
      </w:pPr>
    </w:p>
    <w:p w14:paraId="54CC5D4D" w14:textId="77777777" w:rsidR="005C68C8" w:rsidRPr="00D94568" w:rsidRDefault="005C68C8" w:rsidP="005C68C8">
      <w:pPr>
        <w:pStyle w:val="Brdtextmedindrag"/>
        <w:ind w:firstLine="0"/>
        <w:rPr>
          <w:sz w:val="18"/>
          <w:szCs w:val="18"/>
        </w:rPr>
      </w:pPr>
      <w:r w:rsidRPr="00D94568">
        <w:rPr>
          <w:b/>
          <w:bCs/>
          <w:sz w:val="18"/>
          <w:szCs w:val="18"/>
        </w:rPr>
        <w:t>16 i §</w:t>
      </w:r>
      <w:r w:rsidRPr="00D94568">
        <w:rPr>
          <w:sz w:val="18"/>
          <w:szCs w:val="18"/>
        </w:rPr>
        <w:t xml:space="preserve"> Regeringen eller den myndighet som regeringen bestämmer får meddela föreskrifter om </w:t>
      </w:r>
    </w:p>
    <w:p w14:paraId="3F24277E" w14:textId="77777777" w:rsidR="005C68C8" w:rsidRPr="00D94568" w:rsidRDefault="005C68C8" w:rsidP="005C68C8">
      <w:pPr>
        <w:pStyle w:val="Brdtextmedindrag"/>
        <w:rPr>
          <w:sz w:val="18"/>
          <w:szCs w:val="18"/>
        </w:rPr>
      </w:pPr>
      <w:r w:rsidRPr="00D94568">
        <w:rPr>
          <w:sz w:val="18"/>
          <w:szCs w:val="18"/>
        </w:rPr>
        <w:t>1. vad placeringsriktlinjerna och redogörelsen enligt 16</w:t>
      </w:r>
      <w:r>
        <w:rPr>
          <w:sz w:val="18"/>
          <w:szCs w:val="18"/>
        </w:rPr>
        <w:t> </w:t>
      </w:r>
      <w:r w:rsidRPr="00D94568">
        <w:rPr>
          <w:sz w:val="18"/>
          <w:szCs w:val="18"/>
        </w:rPr>
        <w:t>f</w:t>
      </w:r>
      <w:r>
        <w:rPr>
          <w:sz w:val="18"/>
          <w:szCs w:val="18"/>
        </w:rPr>
        <w:t> </w:t>
      </w:r>
      <w:r w:rsidRPr="00D94568">
        <w:rPr>
          <w:sz w:val="18"/>
          <w:szCs w:val="18"/>
        </w:rPr>
        <w:t>§ ska inne</w:t>
      </w:r>
      <w:r w:rsidRPr="00D94568">
        <w:rPr>
          <w:sz w:val="18"/>
          <w:szCs w:val="18"/>
        </w:rPr>
        <w:softHyphen/>
        <w:t xml:space="preserve">hålla, och </w:t>
      </w:r>
    </w:p>
    <w:p w14:paraId="690BE26A" w14:textId="77777777" w:rsidR="005C68C8" w:rsidRPr="00D94568" w:rsidRDefault="005C68C8" w:rsidP="005C68C8">
      <w:pPr>
        <w:pStyle w:val="Brdtextmedindrag"/>
        <w:rPr>
          <w:sz w:val="18"/>
          <w:szCs w:val="18"/>
        </w:rPr>
      </w:pPr>
      <w:r w:rsidRPr="00D94568">
        <w:rPr>
          <w:sz w:val="18"/>
          <w:szCs w:val="18"/>
        </w:rPr>
        <w:lastRenderedPageBreak/>
        <w:t>2. vad de styrdokument som anges i 16</w:t>
      </w:r>
      <w:r>
        <w:rPr>
          <w:sz w:val="18"/>
          <w:szCs w:val="18"/>
        </w:rPr>
        <w:t> </w:t>
      </w:r>
      <w:r w:rsidRPr="00D94568">
        <w:rPr>
          <w:sz w:val="18"/>
          <w:szCs w:val="18"/>
        </w:rPr>
        <w:t>g</w:t>
      </w:r>
      <w:r>
        <w:rPr>
          <w:sz w:val="18"/>
          <w:szCs w:val="18"/>
        </w:rPr>
        <w:t> </w:t>
      </w:r>
      <w:r w:rsidRPr="00D94568">
        <w:rPr>
          <w:sz w:val="18"/>
          <w:szCs w:val="18"/>
        </w:rPr>
        <w:t>§ ska innehålla.</w:t>
      </w:r>
    </w:p>
    <w:p w14:paraId="07F9EDF4" w14:textId="77777777" w:rsidR="005C68C8" w:rsidRPr="00D94568" w:rsidRDefault="005C68C8" w:rsidP="005C68C8">
      <w:pPr>
        <w:pStyle w:val="Brdtextmedindrag"/>
        <w:rPr>
          <w:rFonts w:eastAsiaTheme="minorHAnsi"/>
          <w:i/>
          <w:sz w:val="18"/>
          <w:szCs w:val="18"/>
        </w:rPr>
      </w:pPr>
      <w:r w:rsidRPr="00D94568">
        <w:rPr>
          <w:rFonts w:eastAsiaTheme="minorHAnsi"/>
          <w:i/>
          <w:sz w:val="18"/>
          <w:szCs w:val="18"/>
        </w:rPr>
        <w:t>Regeringen eller den myndighet som regeringen bestämmer kan med stöd av 8 kap. 7 § regerings</w:t>
      </w:r>
      <w:r w:rsidRPr="00D94568">
        <w:rPr>
          <w:rFonts w:eastAsiaTheme="minorHAnsi"/>
          <w:i/>
          <w:sz w:val="18"/>
          <w:szCs w:val="18"/>
        </w:rPr>
        <w:softHyphen/>
        <w:t>formen meddela föreskrifter om hur information om ersätt</w:t>
      </w:r>
      <w:r>
        <w:rPr>
          <w:rFonts w:eastAsiaTheme="minorHAnsi"/>
          <w:i/>
          <w:sz w:val="18"/>
          <w:szCs w:val="18"/>
        </w:rPr>
        <w:softHyphen/>
      </w:r>
      <w:r w:rsidRPr="00D94568">
        <w:rPr>
          <w:rFonts w:eastAsiaTheme="minorHAnsi"/>
          <w:i/>
          <w:sz w:val="18"/>
          <w:szCs w:val="18"/>
        </w:rPr>
        <w:t>nings</w:t>
      </w:r>
      <w:r>
        <w:rPr>
          <w:rFonts w:eastAsiaTheme="minorHAnsi"/>
          <w:i/>
          <w:sz w:val="18"/>
          <w:szCs w:val="18"/>
        </w:rPr>
        <w:softHyphen/>
      </w:r>
      <w:r w:rsidRPr="00D94568">
        <w:rPr>
          <w:rFonts w:eastAsiaTheme="minorHAnsi"/>
          <w:i/>
          <w:sz w:val="18"/>
          <w:szCs w:val="18"/>
        </w:rPr>
        <w:t>policyn ska offentliggöras enligt 16 g §.</w:t>
      </w:r>
    </w:p>
    <w:p w14:paraId="1A2A5D45" w14:textId="77777777" w:rsidR="005C68C8" w:rsidRDefault="005C68C8" w:rsidP="005C68C8">
      <w:pPr>
        <w:pStyle w:val="Brdtextmedindrag"/>
      </w:pPr>
    </w:p>
    <w:p w14:paraId="6648D94F" w14:textId="77777777" w:rsidR="005C68C8" w:rsidRDefault="005C68C8" w:rsidP="005C68C8">
      <w:pPr>
        <w:pStyle w:val="Brdtextmedindrag"/>
        <w:ind w:firstLine="0"/>
      </w:pPr>
      <w:r>
        <w:t>Paragrafen innehåller bemyndiganden för regeringen eller den myndighet som regeringen bestämmer om att meddela föreskrifter inom de angivna områdena. Övervägandena finns i avsnitt 4.2.</w:t>
      </w:r>
    </w:p>
    <w:p w14:paraId="13C5A336" w14:textId="77777777" w:rsidR="005C68C8" w:rsidRDefault="005C68C8" w:rsidP="005C68C8">
      <w:pPr>
        <w:pStyle w:val="Brdtextmedindrag"/>
      </w:pPr>
      <w:r>
        <w:t xml:space="preserve">I </w:t>
      </w:r>
      <w:r w:rsidRPr="00195BA0">
        <w:rPr>
          <w:i/>
        </w:rPr>
        <w:t>andra stycket</w:t>
      </w:r>
      <w:r>
        <w:t>, som är nytt, införs en upplysningsbestämmelse om att regeringen eller den myndighet som regeringen bestämmer kan meddela föreskrifter om hur information om ersättningspolicyn ska offentliggöras enligt 16 g §. Detta motsvarar det som gäller för tjänstepensionsföretag enligt l</w:t>
      </w:r>
      <w:r w:rsidRPr="00CB5881">
        <w:t>ag</w:t>
      </w:r>
      <w:r>
        <w:t>en</w:t>
      </w:r>
      <w:r w:rsidRPr="00CB5881">
        <w:t xml:space="preserve"> </w:t>
      </w:r>
      <w:r>
        <w:t>(</w:t>
      </w:r>
      <w:r w:rsidRPr="00CB5881">
        <w:t>2019:742</w:t>
      </w:r>
      <w:r>
        <w:t>)</w:t>
      </w:r>
      <w:r w:rsidRPr="00CB5881">
        <w:t xml:space="preserve"> om tjänstepensions</w:t>
      </w:r>
      <w:r>
        <w:softHyphen/>
      </w:r>
      <w:r w:rsidRPr="00CB5881">
        <w:t>företag</w:t>
      </w:r>
      <w:r>
        <w:t>, förkortad LTF (9 kap. 27 § andra stycket).</w:t>
      </w:r>
    </w:p>
    <w:p w14:paraId="20131D98" w14:textId="77777777" w:rsidR="005C68C8" w:rsidRDefault="005C68C8" w:rsidP="005C68C8">
      <w:pPr>
        <w:pStyle w:val="Brdtextmedindrag"/>
      </w:pPr>
    </w:p>
    <w:p w14:paraId="186314EE" w14:textId="77777777" w:rsidR="005C68C8" w:rsidRPr="00467E00" w:rsidRDefault="005C68C8" w:rsidP="005C68C8">
      <w:pPr>
        <w:pStyle w:val="Brdtextmedindrag"/>
        <w:ind w:firstLine="0"/>
        <w:rPr>
          <w:sz w:val="18"/>
          <w:szCs w:val="18"/>
        </w:rPr>
      </w:pPr>
      <w:r w:rsidRPr="00467E00">
        <w:rPr>
          <w:b/>
          <w:bCs/>
          <w:sz w:val="18"/>
          <w:szCs w:val="18"/>
        </w:rPr>
        <w:t>31 §</w:t>
      </w:r>
      <w:r w:rsidRPr="00467E00">
        <w:rPr>
          <w:sz w:val="18"/>
          <w:szCs w:val="18"/>
        </w:rPr>
        <w:t> En pensions- eller personal</w:t>
      </w:r>
      <w:r w:rsidRPr="00467E00">
        <w:rPr>
          <w:sz w:val="18"/>
          <w:szCs w:val="18"/>
        </w:rPr>
        <w:softHyphen/>
        <w:t>stiftelse står under tillsyn av den länsstyrelse som är tillsyns</w:t>
      </w:r>
      <w:r w:rsidRPr="00467E00">
        <w:rPr>
          <w:sz w:val="18"/>
          <w:szCs w:val="18"/>
        </w:rPr>
        <w:softHyphen/>
        <w:t>myndighet i det län där arbets</w:t>
      </w:r>
      <w:r w:rsidRPr="00467E00">
        <w:rPr>
          <w:sz w:val="18"/>
          <w:szCs w:val="18"/>
        </w:rPr>
        <w:softHyphen/>
        <w:t xml:space="preserve">givaren har sin hemvist. </w:t>
      </w:r>
    </w:p>
    <w:p w14:paraId="2C26B798" w14:textId="77777777" w:rsidR="005C68C8" w:rsidRPr="00467E00" w:rsidRDefault="005C68C8" w:rsidP="005C68C8">
      <w:pPr>
        <w:pStyle w:val="Brdtextmedindrag"/>
        <w:rPr>
          <w:i/>
          <w:iCs/>
          <w:sz w:val="18"/>
          <w:szCs w:val="18"/>
        </w:rPr>
      </w:pPr>
      <w:r w:rsidRPr="00467E00">
        <w:rPr>
          <w:i/>
          <w:iCs/>
          <w:sz w:val="18"/>
          <w:szCs w:val="18"/>
        </w:rPr>
        <w:t>Regeringen kan med stöd av 8 kap. 7 § regeringsformen med</w:t>
      </w:r>
      <w:r w:rsidRPr="00467E00">
        <w:rPr>
          <w:i/>
          <w:iCs/>
          <w:sz w:val="18"/>
          <w:szCs w:val="18"/>
        </w:rPr>
        <w:softHyphen/>
        <w:t>dela före</w:t>
      </w:r>
      <w:r w:rsidRPr="00467E00">
        <w:rPr>
          <w:i/>
          <w:iCs/>
          <w:sz w:val="18"/>
          <w:szCs w:val="18"/>
        </w:rPr>
        <w:softHyphen/>
        <w:t>skrifter om vilken läns</w:t>
      </w:r>
      <w:r w:rsidRPr="00467E00">
        <w:rPr>
          <w:i/>
          <w:iCs/>
          <w:sz w:val="18"/>
          <w:szCs w:val="18"/>
        </w:rPr>
        <w:softHyphen/>
        <w:t>styrelse som är tillsyns</w:t>
      </w:r>
      <w:r w:rsidRPr="00467E00">
        <w:rPr>
          <w:i/>
          <w:iCs/>
          <w:sz w:val="18"/>
          <w:szCs w:val="18"/>
        </w:rPr>
        <w:softHyphen/>
        <w:t>myndighet i ett län.</w:t>
      </w:r>
    </w:p>
    <w:p w14:paraId="645E007B" w14:textId="77777777" w:rsidR="005C68C8" w:rsidRDefault="005C68C8" w:rsidP="005C68C8">
      <w:pPr>
        <w:pStyle w:val="Brdtextmedindrag"/>
        <w:rPr>
          <w:i/>
          <w:iCs/>
        </w:rPr>
      </w:pPr>
    </w:p>
    <w:p w14:paraId="05456CB8" w14:textId="77777777" w:rsidR="005C68C8" w:rsidRDefault="005C68C8" w:rsidP="005C68C8">
      <w:pPr>
        <w:pStyle w:val="Brdtextmedindrag"/>
        <w:ind w:firstLine="0"/>
      </w:pPr>
      <w:r>
        <w:t xml:space="preserve">I paragrafen finns bestämmelser om tillsyn över pensionsstiftelser. </w:t>
      </w:r>
    </w:p>
    <w:p w14:paraId="53686FE3" w14:textId="77777777" w:rsidR="005C68C8" w:rsidRDefault="005C68C8" w:rsidP="005C68C8">
      <w:pPr>
        <w:pStyle w:val="Brdtextmedindrag"/>
      </w:pPr>
      <w:r w:rsidRPr="00467E00">
        <w:rPr>
          <w:i/>
          <w:iCs/>
        </w:rPr>
        <w:t>Första stycket</w:t>
      </w:r>
      <w:r>
        <w:t xml:space="preserve"> delas upp i </w:t>
      </w:r>
      <w:proofErr w:type="gramStart"/>
      <w:r>
        <w:t>två stycken</w:t>
      </w:r>
      <w:proofErr w:type="gramEnd"/>
      <w:r>
        <w:t xml:space="preserve"> genom att den hittillsvarande andra meningen i första stycket blir ett nytt </w:t>
      </w:r>
      <w:r w:rsidRPr="00467E00">
        <w:rPr>
          <w:i/>
          <w:iCs/>
        </w:rPr>
        <w:t>andra stycke</w:t>
      </w:r>
      <w:r>
        <w:t>. Ingen ändring i sak är avsedd.</w:t>
      </w:r>
    </w:p>
    <w:p w14:paraId="68993546" w14:textId="69810C4D" w:rsidR="005C68C8" w:rsidRPr="00467E00" w:rsidRDefault="005C68C8" w:rsidP="00E63A33">
      <w:pPr>
        <w:pStyle w:val="Brdtextmedindrag"/>
      </w:pPr>
      <w:r>
        <w:t xml:space="preserve">De hittillsvarande </w:t>
      </w:r>
      <w:r w:rsidR="000F5F05">
        <w:rPr>
          <w:i/>
          <w:iCs/>
        </w:rPr>
        <w:t>andra</w:t>
      </w:r>
      <w:r w:rsidRPr="00E47A49">
        <w:t>–</w:t>
      </w:r>
      <w:r>
        <w:rPr>
          <w:i/>
          <w:iCs/>
        </w:rPr>
        <w:t xml:space="preserve">tionde styckena </w:t>
      </w:r>
      <w:r>
        <w:t xml:space="preserve">flyttas till de nya </w:t>
      </w:r>
      <w:r w:rsidR="00E27148">
        <w:br/>
      </w:r>
      <w:r>
        <w:t>31 a–31 d</w:t>
      </w:r>
      <w:r w:rsidR="00835883">
        <w:t>,</w:t>
      </w:r>
      <w:r>
        <w:t xml:space="preserve"> 36</w:t>
      </w:r>
      <w:r w:rsidR="00835883">
        <w:t xml:space="preserve"> och </w:t>
      </w:r>
      <w:r>
        <w:t>3</w:t>
      </w:r>
      <w:r w:rsidR="000F5F05">
        <w:t>7</w:t>
      </w:r>
      <w:r>
        <w:t> §§.</w:t>
      </w:r>
    </w:p>
    <w:p w14:paraId="589DA827" w14:textId="77777777" w:rsidR="005C68C8" w:rsidRDefault="005C68C8" w:rsidP="005C68C8">
      <w:pPr>
        <w:pStyle w:val="Brdtextmedindrag"/>
        <w:rPr>
          <w:i/>
          <w:iCs/>
        </w:rPr>
      </w:pPr>
    </w:p>
    <w:p w14:paraId="3348C552" w14:textId="77777777" w:rsidR="005C68C8" w:rsidRPr="002A6CD1" w:rsidRDefault="005C68C8" w:rsidP="005C68C8">
      <w:pPr>
        <w:pStyle w:val="Brdtextmedindrag"/>
        <w:ind w:firstLine="0"/>
        <w:rPr>
          <w:i/>
          <w:iCs/>
          <w:sz w:val="18"/>
          <w:szCs w:val="18"/>
        </w:rPr>
      </w:pPr>
      <w:r w:rsidRPr="002A6CD1">
        <w:rPr>
          <w:b/>
          <w:bCs/>
          <w:i/>
          <w:iCs/>
          <w:sz w:val="18"/>
          <w:szCs w:val="18"/>
        </w:rPr>
        <w:t>31 a §</w:t>
      </w:r>
      <w:r w:rsidRPr="002A6CD1">
        <w:rPr>
          <w:i/>
          <w:iCs/>
          <w:sz w:val="18"/>
          <w:szCs w:val="18"/>
        </w:rPr>
        <w:t> Styrelsen för en pensions- eller personalstiftelse ska anmäla stiftel</w:t>
      </w:r>
      <w:r w:rsidRPr="002A6CD1">
        <w:rPr>
          <w:i/>
          <w:iCs/>
          <w:sz w:val="18"/>
          <w:szCs w:val="18"/>
        </w:rPr>
        <w:softHyphen/>
        <w:t>sen för tillsyn. En pensionsstiftelse ska anmälas för tillsyn genast efter det att styrelsen har tagit emot sitt uppdrag. En personalstiftelse ska anmälas för tillsyn senast sex månader efter det att styrelsen har tagit emot sitt uppdrag.</w:t>
      </w:r>
    </w:p>
    <w:p w14:paraId="09C6BCE0" w14:textId="77777777" w:rsidR="005C68C8" w:rsidRDefault="005C68C8" w:rsidP="005C68C8">
      <w:pPr>
        <w:pStyle w:val="Brdtextmedindrag"/>
        <w:ind w:firstLine="0"/>
        <w:rPr>
          <w:i/>
          <w:iCs/>
        </w:rPr>
      </w:pPr>
    </w:p>
    <w:p w14:paraId="284887F0" w14:textId="2162A4AA" w:rsidR="005C68C8" w:rsidRDefault="005C68C8" w:rsidP="00E63A33">
      <w:pPr>
        <w:pStyle w:val="Brdtextmedindrag"/>
        <w:ind w:firstLine="0"/>
      </w:pPr>
      <w:r>
        <w:t>Paragrafen, som är ny, innehåller bestämmelser om anmälan för tillsyn.</w:t>
      </w:r>
      <w:r w:rsidR="00EE5162">
        <w:t xml:space="preserve"> Paragrafen motsvarar delvis hittillsvarande 31 § andra stycket.</w:t>
      </w:r>
      <w:r>
        <w:t xml:space="preserve"> Över</w:t>
      </w:r>
      <w:r w:rsidR="007B250F">
        <w:softHyphen/>
      </w:r>
      <w:r>
        <w:t>vägandena finns i avsnitt 4.4.</w:t>
      </w:r>
    </w:p>
    <w:p w14:paraId="0193BC43" w14:textId="757EF69D" w:rsidR="005C68C8" w:rsidRDefault="005C68C8" w:rsidP="005C68C8">
      <w:pPr>
        <w:pStyle w:val="Brdtextmedindrag"/>
        <w:rPr>
          <w:i/>
          <w:iCs/>
        </w:rPr>
      </w:pPr>
      <w:r>
        <w:t>I paragrafen anges att styrelse</w:t>
      </w:r>
      <w:r w:rsidR="00DD411E">
        <w:t>n</w:t>
      </w:r>
      <w:r>
        <w:t xml:space="preserve"> </w:t>
      </w:r>
      <w:r w:rsidR="00DD411E">
        <w:t>för en</w:t>
      </w:r>
      <w:r>
        <w:t xml:space="preserve"> </w:t>
      </w:r>
      <w:r w:rsidR="00DD411E">
        <w:t>pensions- eller personal</w:t>
      </w:r>
      <w:r>
        <w:t xml:space="preserve">stiftelse </w:t>
      </w:r>
      <w:r w:rsidR="00DD411E">
        <w:t xml:space="preserve">ska anmäla stiftelsen </w:t>
      </w:r>
      <w:r>
        <w:t>för tillsyn. Detta överensstämmer med det som hit</w:t>
      </w:r>
      <w:r w:rsidR="00601E23">
        <w:softHyphen/>
      </w:r>
      <w:r>
        <w:t>tills gällt enligt 31 § andra stycket. Ändringen rör endast pensions</w:t>
      </w:r>
      <w:r>
        <w:softHyphen/>
        <w:t>stiftelser och innebär att kravet på att en sådan stiftelse ska an</w:t>
      </w:r>
      <w:r>
        <w:softHyphen/>
        <w:t>mälas för tillsyn genast efter det att styrelsen har tagit emot sitt uppdrag ut</w:t>
      </w:r>
      <w:r>
        <w:softHyphen/>
        <w:t>vidgas. Detta krav gäller nu för samtliga pensionsstiftelser och inte som hittills bara sådana pensionsstiftelser som tryggar utfästelser om pension till minst 100 per</w:t>
      </w:r>
      <w:r w:rsidR="00601E23">
        <w:softHyphen/>
      </w:r>
      <w:r>
        <w:t xml:space="preserve">soner (andra meningen). </w:t>
      </w:r>
      <w:r w:rsidRPr="00C01D19">
        <w:t>En personalstiftelse ska anmälas för till</w:t>
      </w:r>
      <w:r>
        <w:softHyphen/>
      </w:r>
      <w:r w:rsidRPr="00C01D19">
        <w:t>syn senast sex månader efter det att styrelsen har tagit emot sitt uppdrag.</w:t>
      </w:r>
      <w:r>
        <w:t xml:space="preserve"> Detta överensstämmer med det som hittills gällt för dessa stiftel</w:t>
      </w:r>
      <w:r>
        <w:softHyphen/>
        <w:t>ser.</w:t>
      </w:r>
    </w:p>
    <w:p w14:paraId="1BAA010D" w14:textId="77777777" w:rsidR="005C68C8" w:rsidRDefault="005C68C8" w:rsidP="005C68C8">
      <w:pPr>
        <w:pStyle w:val="Brdtextmedindrag"/>
        <w:ind w:firstLine="0"/>
        <w:rPr>
          <w:i/>
          <w:iCs/>
        </w:rPr>
      </w:pPr>
    </w:p>
    <w:p w14:paraId="63F717BA" w14:textId="0B4968BA" w:rsidR="005C68C8" w:rsidRPr="00D7259E" w:rsidRDefault="005C68C8" w:rsidP="005C68C8">
      <w:pPr>
        <w:pStyle w:val="Brdtextmedindrag"/>
        <w:ind w:firstLine="0"/>
        <w:rPr>
          <w:i/>
          <w:iCs/>
          <w:sz w:val="18"/>
          <w:szCs w:val="18"/>
        </w:rPr>
      </w:pPr>
      <w:r w:rsidRPr="00D7259E">
        <w:rPr>
          <w:b/>
          <w:bCs/>
          <w:i/>
          <w:iCs/>
          <w:sz w:val="18"/>
          <w:szCs w:val="18"/>
        </w:rPr>
        <w:t>31 b</w:t>
      </w:r>
      <w:r>
        <w:rPr>
          <w:b/>
          <w:bCs/>
          <w:i/>
          <w:iCs/>
          <w:sz w:val="18"/>
          <w:szCs w:val="18"/>
        </w:rPr>
        <w:t> </w:t>
      </w:r>
      <w:r w:rsidRPr="00D7259E">
        <w:rPr>
          <w:b/>
          <w:bCs/>
          <w:i/>
          <w:iCs/>
          <w:sz w:val="18"/>
          <w:szCs w:val="18"/>
        </w:rPr>
        <w:t>§ </w:t>
      </w:r>
      <w:r w:rsidRPr="007354A2">
        <w:rPr>
          <w:i/>
          <w:iCs/>
          <w:sz w:val="18"/>
          <w:szCs w:val="18"/>
        </w:rPr>
        <w:t>En anmälan enligt 31 a § ska innehålla uppgifter om stiftelsens postadress och telefonnummer samt om styrelseledamöternas namn, per</w:t>
      </w:r>
      <w:r w:rsidRPr="007354A2">
        <w:rPr>
          <w:i/>
          <w:iCs/>
          <w:sz w:val="18"/>
          <w:szCs w:val="18"/>
        </w:rPr>
        <w:softHyphen/>
        <w:t>sonnummer, bostads</w:t>
      </w:r>
      <w:r w:rsidRPr="007354A2">
        <w:rPr>
          <w:i/>
          <w:iCs/>
          <w:sz w:val="18"/>
          <w:szCs w:val="18"/>
        </w:rPr>
        <w:softHyphen/>
        <w:t>adress, postadress och telefon</w:t>
      </w:r>
      <w:r w:rsidRPr="007354A2">
        <w:rPr>
          <w:i/>
          <w:iCs/>
          <w:sz w:val="18"/>
          <w:szCs w:val="18"/>
        </w:rPr>
        <w:softHyphen/>
        <w:t>nummer. Tillsammans med an</w:t>
      </w:r>
      <w:r w:rsidRPr="007354A2">
        <w:rPr>
          <w:i/>
          <w:iCs/>
          <w:sz w:val="18"/>
          <w:szCs w:val="18"/>
        </w:rPr>
        <w:softHyphen/>
        <w:t>mälan ska det lämnas en bestyrkt kopia av de handlingar som arbets</w:t>
      </w:r>
      <w:r w:rsidRPr="007354A2">
        <w:rPr>
          <w:i/>
          <w:iCs/>
          <w:sz w:val="18"/>
          <w:szCs w:val="18"/>
        </w:rPr>
        <w:softHyphen/>
        <w:t>givaren har upprättat av</w:t>
      </w:r>
      <w:r w:rsidRPr="007354A2">
        <w:rPr>
          <w:i/>
          <w:iCs/>
          <w:sz w:val="18"/>
          <w:szCs w:val="18"/>
        </w:rPr>
        <w:softHyphen/>
        <w:t>seende stiftel</w:t>
      </w:r>
      <w:r w:rsidRPr="007354A2">
        <w:rPr>
          <w:i/>
          <w:iCs/>
          <w:sz w:val="18"/>
          <w:szCs w:val="18"/>
        </w:rPr>
        <w:softHyphen/>
        <w:t>sen samt, om möjligt, upp</w:t>
      </w:r>
      <w:r w:rsidRPr="007354A2">
        <w:rPr>
          <w:i/>
          <w:iCs/>
          <w:sz w:val="18"/>
          <w:szCs w:val="18"/>
        </w:rPr>
        <w:softHyphen/>
        <w:t>gifter om storleken och arten av stiftelsens för</w:t>
      </w:r>
      <w:r w:rsidR="00917A06">
        <w:rPr>
          <w:i/>
          <w:iCs/>
          <w:sz w:val="18"/>
          <w:szCs w:val="18"/>
        </w:rPr>
        <w:softHyphen/>
      </w:r>
      <w:r w:rsidRPr="007354A2">
        <w:rPr>
          <w:i/>
          <w:iCs/>
          <w:sz w:val="18"/>
          <w:szCs w:val="18"/>
        </w:rPr>
        <w:t>mögenhet.</w:t>
      </w:r>
    </w:p>
    <w:p w14:paraId="19563545" w14:textId="253F7E75" w:rsidR="005C68C8" w:rsidRPr="007354A2" w:rsidRDefault="005C68C8" w:rsidP="005C68C8">
      <w:pPr>
        <w:pStyle w:val="Brdtextmedindrag"/>
        <w:rPr>
          <w:i/>
          <w:iCs/>
          <w:sz w:val="18"/>
          <w:szCs w:val="18"/>
        </w:rPr>
      </w:pPr>
      <w:r w:rsidRPr="007354A2">
        <w:rPr>
          <w:i/>
          <w:iCs/>
          <w:sz w:val="18"/>
          <w:szCs w:val="18"/>
        </w:rPr>
        <w:lastRenderedPageBreak/>
        <w:t>En an</w:t>
      </w:r>
      <w:r w:rsidRPr="007354A2">
        <w:rPr>
          <w:i/>
          <w:iCs/>
          <w:sz w:val="18"/>
          <w:szCs w:val="18"/>
        </w:rPr>
        <w:softHyphen/>
        <w:t>mälan från en pensions</w:t>
      </w:r>
      <w:r w:rsidRPr="007354A2">
        <w:rPr>
          <w:i/>
          <w:iCs/>
          <w:sz w:val="18"/>
          <w:szCs w:val="18"/>
        </w:rPr>
        <w:softHyphen/>
        <w:t>stiftelse ska även innehålla upp</w:t>
      </w:r>
      <w:r w:rsidRPr="007354A2">
        <w:rPr>
          <w:i/>
          <w:iCs/>
          <w:sz w:val="18"/>
          <w:szCs w:val="18"/>
        </w:rPr>
        <w:softHyphen/>
        <w:t xml:space="preserve">gifter om </w:t>
      </w:r>
      <w:r w:rsidR="00B16830">
        <w:rPr>
          <w:i/>
          <w:iCs/>
          <w:sz w:val="18"/>
          <w:szCs w:val="18"/>
        </w:rPr>
        <w:t>det antal</w:t>
      </w:r>
      <w:r w:rsidR="00B16830" w:rsidRPr="007354A2">
        <w:rPr>
          <w:i/>
          <w:iCs/>
          <w:sz w:val="18"/>
          <w:szCs w:val="18"/>
        </w:rPr>
        <w:t xml:space="preserve"> </w:t>
      </w:r>
      <w:r w:rsidRPr="007354A2">
        <w:rPr>
          <w:i/>
          <w:iCs/>
          <w:sz w:val="18"/>
          <w:szCs w:val="18"/>
        </w:rPr>
        <w:t xml:space="preserve">personer </w:t>
      </w:r>
      <w:r w:rsidR="00B16830">
        <w:rPr>
          <w:i/>
          <w:iCs/>
          <w:sz w:val="18"/>
          <w:szCs w:val="18"/>
        </w:rPr>
        <w:t xml:space="preserve">som </w:t>
      </w:r>
      <w:r w:rsidRPr="007354A2">
        <w:rPr>
          <w:i/>
          <w:iCs/>
          <w:sz w:val="18"/>
          <w:szCs w:val="18"/>
        </w:rPr>
        <w:t>stiftel</w:t>
      </w:r>
      <w:r w:rsidRPr="007354A2">
        <w:rPr>
          <w:i/>
          <w:iCs/>
          <w:sz w:val="18"/>
          <w:szCs w:val="18"/>
        </w:rPr>
        <w:softHyphen/>
        <w:t>sen tryggar utfästelser om pension till och för vilka av</w:t>
      </w:r>
      <w:r w:rsidRPr="007354A2">
        <w:rPr>
          <w:i/>
          <w:iCs/>
          <w:sz w:val="18"/>
          <w:szCs w:val="18"/>
        </w:rPr>
        <w:softHyphen/>
        <w:t>sätt</w:t>
      </w:r>
      <w:r w:rsidR="00917A06">
        <w:rPr>
          <w:i/>
          <w:iCs/>
          <w:sz w:val="18"/>
          <w:szCs w:val="18"/>
        </w:rPr>
        <w:softHyphen/>
      </w:r>
      <w:r w:rsidRPr="007354A2">
        <w:rPr>
          <w:i/>
          <w:iCs/>
          <w:sz w:val="18"/>
          <w:szCs w:val="18"/>
        </w:rPr>
        <w:t>ningar har gjorts till stiftelsen.</w:t>
      </w:r>
    </w:p>
    <w:p w14:paraId="1B464912" w14:textId="77777777" w:rsidR="005C68C8" w:rsidRPr="00D7259E" w:rsidRDefault="005C68C8" w:rsidP="005C68C8">
      <w:pPr>
        <w:pStyle w:val="Brdtextmedindrag"/>
        <w:rPr>
          <w:i/>
          <w:iCs/>
          <w:sz w:val="18"/>
          <w:szCs w:val="18"/>
        </w:rPr>
      </w:pPr>
      <w:r w:rsidRPr="00D7259E">
        <w:rPr>
          <w:i/>
          <w:iCs/>
          <w:sz w:val="18"/>
          <w:szCs w:val="18"/>
        </w:rPr>
        <w:t>När en ändring har inträtt i något förhållande som anges i första stycket och som tidigare har an</w:t>
      </w:r>
      <w:r w:rsidRPr="00D7259E">
        <w:rPr>
          <w:i/>
          <w:iCs/>
          <w:sz w:val="18"/>
          <w:szCs w:val="18"/>
        </w:rPr>
        <w:softHyphen/>
        <w:t>mälts, ska detta genast anmälas till tillsyns</w:t>
      </w:r>
      <w:r w:rsidRPr="00D7259E">
        <w:rPr>
          <w:i/>
          <w:iCs/>
          <w:sz w:val="18"/>
          <w:szCs w:val="18"/>
        </w:rPr>
        <w:softHyphen/>
        <w:t>myndigheten.</w:t>
      </w:r>
    </w:p>
    <w:p w14:paraId="726E096F" w14:textId="77777777" w:rsidR="005C68C8" w:rsidRDefault="005C68C8" w:rsidP="005C68C8">
      <w:pPr>
        <w:pStyle w:val="Brdtextmedindrag"/>
        <w:rPr>
          <w:i/>
          <w:iCs/>
        </w:rPr>
      </w:pPr>
    </w:p>
    <w:p w14:paraId="026CD59F" w14:textId="31A67897" w:rsidR="005C68C8" w:rsidRDefault="005C68C8" w:rsidP="00E63A33">
      <w:pPr>
        <w:pStyle w:val="Brdtextmedindrag"/>
        <w:ind w:firstLine="0"/>
      </w:pPr>
      <w:r>
        <w:t xml:space="preserve">I paragrafen, som är ny, finns bestämmelser om vad en anmälan för tillsyn ska innehålla och om att en stiftelse i vissa fall är skyldig att anmäla ändrade förhållanden. </w:t>
      </w:r>
      <w:r w:rsidR="00EE5162">
        <w:t xml:space="preserve">Paragrafen motsvarar delvis hittillsvarande 31 § tredje stycket. </w:t>
      </w:r>
      <w:r>
        <w:t>Övervägandena finns i avsnitt 4.4.</w:t>
      </w:r>
    </w:p>
    <w:p w14:paraId="244BF6A0" w14:textId="77777777" w:rsidR="005C68C8" w:rsidRDefault="005C68C8" w:rsidP="005C68C8">
      <w:pPr>
        <w:pStyle w:val="Brdtextmedindrag"/>
      </w:pPr>
      <w:r>
        <w:t xml:space="preserve">I </w:t>
      </w:r>
      <w:r w:rsidRPr="002A6CD1">
        <w:rPr>
          <w:i/>
          <w:iCs/>
        </w:rPr>
        <w:t>första stycket</w:t>
      </w:r>
      <w:r>
        <w:t xml:space="preserve"> anges vad en anmälan om tillsyn ska innehålla och de handlingar som ska lämnas in tillsammans med en sådan anmälan. Detta överensstämmer med det som hittills gällt enligt 31 § tredje stycket första och andra meningarna. I stycket görs även språkliga ändringar.</w:t>
      </w:r>
    </w:p>
    <w:p w14:paraId="11412502" w14:textId="17D4572F" w:rsidR="005C68C8" w:rsidRDefault="005C68C8" w:rsidP="00E63A33">
      <w:pPr>
        <w:pStyle w:val="Brdtextmedindrag"/>
      </w:pPr>
      <w:r>
        <w:t xml:space="preserve">I </w:t>
      </w:r>
      <w:r>
        <w:rPr>
          <w:i/>
          <w:iCs/>
        </w:rPr>
        <w:t>andra stycket</w:t>
      </w:r>
      <w:r>
        <w:t xml:space="preserve"> införs ett nytt krav för en anmälan för tillsyn. En sådan anmälan från en pensionsstiftelse ska också innehålla uppgift om om</w:t>
      </w:r>
      <w:r>
        <w:softHyphen/>
        <w:t>fatt</w:t>
      </w:r>
      <w:r w:rsidR="00917A06">
        <w:softHyphen/>
      </w:r>
      <w:r>
        <w:t>ningen av tryggandet i stiftelsen. Kravet gäller endast för pensions</w:t>
      </w:r>
      <w:r>
        <w:softHyphen/>
        <w:t>stiftel</w:t>
      </w:r>
      <w:r w:rsidR="00917A06">
        <w:softHyphen/>
      </w:r>
      <w:r>
        <w:t xml:space="preserve">ser. Det som ska anges är </w:t>
      </w:r>
      <w:r w:rsidR="000F5F05">
        <w:t>det antal</w:t>
      </w:r>
      <w:r w:rsidRPr="00C01D19">
        <w:t xml:space="preserve"> personer </w:t>
      </w:r>
      <w:r w:rsidR="00B16830">
        <w:t xml:space="preserve">som </w:t>
      </w:r>
      <w:r w:rsidRPr="00C01D19">
        <w:t>stiftelsen tryggar ut</w:t>
      </w:r>
      <w:r>
        <w:softHyphen/>
      </w:r>
      <w:r w:rsidRPr="00C01D19">
        <w:t>fästel</w:t>
      </w:r>
      <w:r w:rsidR="00917A06">
        <w:softHyphen/>
      </w:r>
      <w:r w:rsidRPr="00C01D19">
        <w:t xml:space="preserve">ser om pension till och för vilka avsättningar har gjorts till stiftelsen. </w:t>
      </w:r>
    </w:p>
    <w:p w14:paraId="0B356FC8" w14:textId="155A8D6D" w:rsidR="005C68C8" w:rsidRDefault="005C68C8" w:rsidP="005C68C8">
      <w:pPr>
        <w:pStyle w:val="Brdtextmedindrag"/>
      </w:pPr>
      <w:r w:rsidRPr="00A87F29">
        <w:rPr>
          <w:i/>
          <w:iCs/>
        </w:rPr>
        <w:t>Tredje stycket</w:t>
      </w:r>
      <w:r>
        <w:t xml:space="preserve"> m</w:t>
      </w:r>
      <w:r w:rsidRPr="000C7ADC">
        <w:t xml:space="preserve">otsvarar </w:t>
      </w:r>
      <w:r>
        <w:t>det</w:t>
      </w:r>
      <w:r w:rsidRPr="000C7ADC">
        <w:t xml:space="preserve"> som hittills gällt enligt 31 § tredje stycket tredje meningen. </w:t>
      </w:r>
      <w:r>
        <w:t>O</w:t>
      </w:r>
      <w:r w:rsidRPr="000C7ADC">
        <w:t>m det inträffar en ändring i något förhållande som anges i första stycket och som tidigare har an</w:t>
      </w:r>
      <w:r w:rsidRPr="000C7ADC">
        <w:softHyphen/>
        <w:t>mälts, ska detta genast anmälas till tillsyns</w:t>
      </w:r>
      <w:r w:rsidRPr="000C7ADC">
        <w:softHyphen/>
        <w:t>myndigheten.</w:t>
      </w:r>
      <w:r>
        <w:t xml:space="preserve"> Uppgifter om hur många personer som en pensionsstiftelse tryggar utfästelser om pension till (andra stycket) om</w:t>
      </w:r>
      <w:r w:rsidR="00125EEB">
        <w:softHyphen/>
      </w:r>
      <w:r>
        <w:t>fattas inte av skyldigheten att enligt detta stycke anmäla ändrade för</w:t>
      </w:r>
      <w:r w:rsidR="00125EEB">
        <w:softHyphen/>
      </w:r>
      <w:r>
        <w:t>hållan</w:t>
      </w:r>
      <w:r w:rsidR="00BF2DCC">
        <w:softHyphen/>
      </w:r>
      <w:r>
        <w:t xml:space="preserve">den till tillsynsmyndigheten. </w:t>
      </w:r>
    </w:p>
    <w:p w14:paraId="1C0E0C06" w14:textId="77777777" w:rsidR="005C68C8" w:rsidRDefault="005C68C8" w:rsidP="005C68C8">
      <w:pPr>
        <w:pStyle w:val="Brdtextmedindrag"/>
        <w:rPr>
          <w:i/>
          <w:iCs/>
        </w:rPr>
      </w:pPr>
    </w:p>
    <w:p w14:paraId="61EFF6C7" w14:textId="77777777" w:rsidR="005C68C8" w:rsidRPr="007354A2" w:rsidRDefault="005C68C8" w:rsidP="005C68C8">
      <w:pPr>
        <w:pStyle w:val="Brdtextmedindrag"/>
        <w:ind w:firstLine="0"/>
        <w:rPr>
          <w:i/>
          <w:iCs/>
          <w:sz w:val="18"/>
          <w:szCs w:val="18"/>
        </w:rPr>
      </w:pPr>
      <w:r w:rsidRPr="007354A2">
        <w:rPr>
          <w:b/>
          <w:bCs/>
          <w:i/>
          <w:iCs/>
          <w:sz w:val="18"/>
          <w:szCs w:val="18"/>
        </w:rPr>
        <w:t>31 c § </w:t>
      </w:r>
      <w:r w:rsidRPr="007354A2">
        <w:rPr>
          <w:i/>
          <w:iCs/>
          <w:sz w:val="18"/>
          <w:szCs w:val="18"/>
        </w:rPr>
        <w:t>När en pensionsstiftelses verk</w:t>
      </w:r>
      <w:r w:rsidRPr="007354A2">
        <w:rPr>
          <w:i/>
          <w:iCs/>
          <w:sz w:val="18"/>
          <w:szCs w:val="18"/>
        </w:rPr>
        <w:softHyphen/>
        <w:t>samhet når den omfattning som anges i 9 a § första eller andra stycket, ska dess styrelse genast göra en anmälan till tillsyns</w:t>
      </w:r>
      <w:r w:rsidRPr="007354A2">
        <w:rPr>
          <w:i/>
          <w:iCs/>
          <w:sz w:val="18"/>
          <w:szCs w:val="18"/>
        </w:rPr>
        <w:softHyphen/>
        <w:t>myn</w:t>
      </w:r>
      <w:r w:rsidRPr="007354A2">
        <w:rPr>
          <w:i/>
          <w:iCs/>
          <w:sz w:val="18"/>
          <w:szCs w:val="18"/>
        </w:rPr>
        <w:softHyphen/>
        <w:t>digheten. Detsamma gäller när stif</w:t>
      </w:r>
      <w:r w:rsidRPr="007354A2">
        <w:rPr>
          <w:i/>
          <w:iCs/>
          <w:sz w:val="18"/>
          <w:szCs w:val="18"/>
        </w:rPr>
        <w:softHyphen/>
        <w:t>telsens verksamhet inte längre har den omfattning som anges i 9 a § första stycket.</w:t>
      </w:r>
    </w:p>
    <w:p w14:paraId="4DDB1DC3" w14:textId="77777777" w:rsidR="005C68C8" w:rsidRPr="007354A2" w:rsidRDefault="005C68C8" w:rsidP="005C68C8">
      <w:pPr>
        <w:pStyle w:val="Brdtextmedindrag"/>
        <w:rPr>
          <w:i/>
          <w:iCs/>
          <w:sz w:val="18"/>
          <w:szCs w:val="18"/>
        </w:rPr>
      </w:pPr>
      <w:r w:rsidRPr="007354A2">
        <w:rPr>
          <w:i/>
          <w:iCs/>
          <w:sz w:val="18"/>
          <w:szCs w:val="18"/>
        </w:rPr>
        <w:t>Styrelsen för en pensionsstiftelse ska också genast göra en anmälan till tillsyns</w:t>
      </w:r>
      <w:r>
        <w:rPr>
          <w:i/>
          <w:iCs/>
          <w:sz w:val="18"/>
          <w:szCs w:val="18"/>
        </w:rPr>
        <w:softHyphen/>
      </w:r>
      <w:r w:rsidRPr="007354A2">
        <w:rPr>
          <w:i/>
          <w:iCs/>
          <w:sz w:val="18"/>
          <w:szCs w:val="18"/>
        </w:rPr>
        <w:t>myndigheten när stiftel</w:t>
      </w:r>
      <w:r w:rsidRPr="007354A2">
        <w:rPr>
          <w:i/>
          <w:iCs/>
          <w:sz w:val="18"/>
          <w:szCs w:val="18"/>
        </w:rPr>
        <w:softHyphen/>
        <w:t>sen har beslutat att tillämpa de be</w:t>
      </w:r>
      <w:r w:rsidRPr="007354A2">
        <w:rPr>
          <w:i/>
          <w:iCs/>
          <w:sz w:val="18"/>
          <w:szCs w:val="18"/>
        </w:rPr>
        <w:softHyphen/>
        <w:t>stäm</w:t>
      </w:r>
      <w:r w:rsidRPr="007354A2">
        <w:rPr>
          <w:i/>
          <w:iCs/>
          <w:sz w:val="18"/>
          <w:szCs w:val="18"/>
        </w:rPr>
        <w:softHyphen/>
        <w:t>melser som anges i 9 a § första och andra styckena.</w:t>
      </w:r>
    </w:p>
    <w:p w14:paraId="6A11AA23" w14:textId="77777777" w:rsidR="005C68C8" w:rsidRDefault="005C68C8" w:rsidP="005C68C8">
      <w:pPr>
        <w:pStyle w:val="Brdtextmedindrag"/>
        <w:ind w:firstLine="0"/>
        <w:rPr>
          <w:i/>
          <w:iCs/>
        </w:rPr>
      </w:pPr>
    </w:p>
    <w:p w14:paraId="42B8FAEC" w14:textId="2EC9F735" w:rsidR="005C68C8" w:rsidRDefault="005C68C8" w:rsidP="00E63A33">
      <w:pPr>
        <w:pStyle w:val="Brdtextmedindrag"/>
        <w:ind w:firstLine="0"/>
      </w:pPr>
      <w:r>
        <w:t xml:space="preserve">I paragrafen, som är ny, finns </w:t>
      </w:r>
      <w:proofErr w:type="gramStart"/>
      <w:r>
        <w:t>bl.a.</w:t>
      </w:r>
      <w:proofErr w:type="gramEnd"/>
      <w:r>
        <w:t xml:space="preserve"> bestämmelser om att en pensions</w:t>
      </w:r>
      <w:r>
        <w:softHyphen/>
        <w:t>stiftelse ska anmäla när dess verksamhet ändrar omfattning.</w:t>
      </w:r>
      <w:r w:rsidR="00EE5162">
        <w:t xml:space="preserve"> Paragrafen motsvarar delvis hittillsvarande 31 § fjärde stycket.</w:t>
      </w:r>
      <w:r>
        <w:t xml:space="preserve"> Över</w:t>
      </w:r>
      <w:r>
        <w:softHyphen/>
        <w:t>vägan</w:t>
      </w:r>
      <w:r>
        <w:softHyphen/>
        <w:t>dena finns i avsnitt 4.4.</w:t>
      </w:r>
    </w:p>
    <w:p w14:paraId="4D7F1363" w14:textId="52AB7E32" w:rsidR="005C68C8" w:rsidRDefault="005C68C8" w:rsidP="00E63A33">
      <w:pPr>
        <w:pStyle w:val="Brdtextmedindrag"/>
      </w:pPr>
      <w:r w:rsidRPr="00B957CF">
        <w:t xml:space="preserve">En pensionsstiftelses styrelse ska </w:t>
      </w:r>
      <w:r>
        <w:t xml:space="preserve">enligt </w:t>
      </w:r>
      <w:r w:rsidRPr="00B957CF">
        <w:rPr>
          <w:i/>
          <w:iCs/>
        </w:rPr>
        <w:t>första stycket</w:t>
      </w:r>
      <w:r>
        <w:rPr>
          <w:i/>
          <w:iCs/>
        </w:rPr>
        <w:t xml:space="preserve"> </w:t>
      </w:r>
      <w:r w:rsidRPr="00B5319C">
        <w:t>göra en anmälan till tillsyns</w:t>
      </w:r>
      <w:r w:rsidRPr="00B5319C">
        <w:softHyphen/>
        <w:t>myn</w:t>
      </w:r>
      <w:r w:rsidRPr="00B5319C">
        <w:softHyphen/>
        <w:t>digheten när verk</w:t>
      </w:r>
      <w:r w:rsidRPr="00B5319C">
        <w:softHyphen/>
        <w:t xml:space="preserve">samheten når den omfattning som anges i 9 a § första eller andra stycket, dvs. minst 16 eller 100 personer. </w:t>
      </w:r>
      <w:r>
        <w:t xml:space="preserve">En sådan anmälan ska göras </w:t>
      </w:r>
      <w:r w:rsidRPr="00B5319C">
        <w:t xml:space="preserve">genast. </w:t>
      </w:r>
      <w:r>
        <w:t xml:space="preserve">Skyldigheten att anmäla när verksamheten </w:t>
      </w:r>
      <w:r w:rsidR="004D2BAA">
        <w:t xml:space="preserve">blir mer </w:t>
      </w:r>
      <w:r>
        <w:t>omfatt</w:t>
      </w:r>
      <w:r w:rsidR="004D2BAA">
        <w:t>ande</w:t>
      </w:r>
      <w:r>
        <w:t xml:space="preserve"> har hittills bara gällt när tryggandet nått upp till minst 100 personer (se hittillsvarande </w:t>
      </w:r>
      <w:r w:rsidRPr="007354A2">
        <w:t>31</w:t>
      </w:r>
      <w:r>
        <w:t> </w:t>
      </w:r>
      <w:r w:rsidRPr="007354A2">
        <w:t xml:space="preserve">§ </w:t>
      </w:r>
      <w:r>
        <w:t xml:space="preserve">fjärde stycket första </w:t>
      </w:r>
      <w:r w:rsidRPr="007354A2">
        <w:t>men</w:t>
      </w:r>
      <w:r>
        <w:t>ingen).</w:t>
      </w:r>
      <w:r w:rsidR="00273621">
        <w:t xml:space="preserve"> </w:t>
      </w:r>
      <w:r w:rsidR="004D2BAA">
        <w:t>I</w:t>
      </w:r>
      <w:r w:rsidR="002D680B">
        <w:t> </w:t>
      </w:r>
      <w:r w:rsidR="004D2BAA">
        <w:t>stycket anges även att s</w:t>
      </w:r>
      <w:r w:rsidR="00273621" w:rsidRPr="00B5319C">
        <w:t xml:space="preserve">tyrelsen för en pensionsstiftelse </w:t>
      </w:r>
      <w:r w:rsidR="004D2BAA">
        <w:t>o</w:t>
      </w:r>
      <w:r w:rsidR="004D2BAA" w:rsidRPr="00B5319C">
        <w:t xml:space="preserve">ckså </w:t>
      </w:r>
      <w:r w:rsidR="00273621">
        <w:t xml:space="preserve">ska </w:t>
      </w:r>
      <w:r w:rsidR="00273621" w:rsidRPr="00B5319C">
        <w:t>göra en anmälan till tillsynsmyndigheten genast efter det att tryggandet i stiftelsen inte längre omfattar</w:t>
      </w:r>
      <w:r w:rsidR="00273621">
        <w:t xml:space="preserve"> minst 16 personer.</w:t>
      </w:r>
      <w:r w:rsidR="004D2BAA">
        <w:t xml:space="preserve"> </w:t>
      </w:r>
      <w:r w:rsidR="00125EEB">
        <w:t>I en sådan situation har det hittills inte funnits något krav på anmälan.</w:t>
      </w:r>
    </w:p>
    <w:p w14:paraId="1F17AD23" w14:textId="77777777" w:rsidR="005C68C8" w:rsidRDefault="005C68C8" w:rsidP="005C68C8">
      <w:pPr>
        <w:pStyle w:val="Brdtextmedindrag"/>
        <w:rPr>
          <w:i/>
          <w:iCs/>
        </w:rPr>
      </w:pPr>
      <w:r w:rsidRPr="00B72ADD">
        <w:t>Enligt</w:t>
      </w:r>
      <w:r>
        <w:rPr>
          <w:i/>
          <w:iCs/>
        </w:rPr>
        <w:t xml:space="preserve"> a</w:t>
      </w:r>
      <w:r w:rsidRPr="00B5319C">
        <w:rPr>
          <w:i/>
          <w:iCs/>
        </w:rPr>
        <w:t>ndra stycket</w:t>
      </w:r>
      <w:r>
        <w:t xml:space="preserve"> ska styrelsen för en pensionsstiftelse anmäla </w:t>
      </w:r>
      <w:r w:rsidRPr="00761AC7">
        <w:t xml:space="preserve">när en </w:t>
      </w:r>
      <w:r>
        <w:t>stiftelse</w:t>
      </w:r>
      <w:r w:rsidRPr="00761AC7">
        <w:t xml:space="preserve"> </w:t>
      </w:r>
      <w:r w:rsidRPr="002411FF">
        <w:t>har</w:t>
      </w:r>
      <w:r w:rsidRPr="00761AC7">
        <w:t xml:space="preserve"> beslutat att til</w:t>
      </w:r>
      <w:r>
        <w:t>l</w:t>
      </w:r>
      <w:r w:rsidRPr="00761AC7">
        <w:t xml:space="preserve">ämpa de bestämmelser som anges i </w:t>
      </w:r>
      <w:r w:rsidRPr="00DC1785">
        <w:t>9 a § första och andra styckena.</w:t>
      </w:r>
      <w:r>
        <w:t xml:space="preserve"> Också en sådan anmälan ska göras genast. Detta </w:t>
      </w:r>
      <w:r>
        <w:lastRenderedPageBreak/>
        <w:t>överensstämmer med det som hittills gällt enligt 31 § fjärde stycket andra meningen.</w:t>
      </w:r>
    </w:p>
    <w:p w14:paraId="6A59C7F7" w14:textId="77777777" w:rsidR="005C68C8" w:rsidRDefault="005C68C8" w:rsidP="005C68C8">
      <w:pPr>
        <w:pStyle w:val="Brdtextmedindrag"/>
        <w:ind w:firstLine="0"/>
        <w:rPr>
          <w:i/>
          <w:iCs/>
        </w:rPr>
      </w:pPr>
    </w:p>
    <w:p w14:paraId="11594E09" w14:textId="787E3E89" w:rsidR="005C68C8" w:rsidRPr="00B72ADD" w:rsidRDefault="005C68C8" w:rsidP="005C68C8">
      <w:pPr>
        <w:pStyle w:val="Brdtextmedindrag"/>
        <w:ind w:firstLine="0"/>
        <w:rPr>
          <w:i/>
          <w:iCs/>
          <w:sz w:val="18"/>
          <w:szCs w:val="18"/>
        </w:rPr>
      </w:pPr>
      <w:r w:rsidRPr="00B72ADD">
        <w:rPr>
          <w:b/>
          <w:bCs/>
          <w:i/>
          <w:iCs/>
          <w:sz w:val="18"/>
          <w:szCs w:val="18"/>
        </w:rPr>
        <w:t>31 d §</w:t>
      </w:r>
      <w:r w:rsidRPr="00B72ADD">
        <w:rPr>
          <w:i/>
          <w:iCs/>
          <w:sz w:val="18"/>
          <w:szCs w:val="18"/>
        </w:rPr>
        <w:t> Efter ansökan från en pensions</w:t>
      </w:r>
      <w:r w:rsidRPr="00B72ADD">
        <w:rPr>
          <w:i/>
          <w:iCs/>
          <w:sz w:val="18"/>
          <w:szCs w:val="18"/>
        </w:rPr>
        <w:softHyphen/>
        <w:t>stiftelse vars verksamhet inte längre har den omfattning som anges i 9 a § andra stycket får Finansinspektionen, om det finns särskilda skäl, besluta att pensions</w:t>
      </w:r>
      <w:r w:rsidRPr="00B72ADD">
        <w:rPr>
          <w:i/>
          <w:iCs/>
          <w:sz w:val="18"/>
          <w:szCs w:val="18"/>
        </w:rPr>
        <w:softHyphen/>
        <w:t>stiftelsen inte längre ska tillämpa de bestäm</w:t>
      </w:r>
      <w:r w:rsidR="0016521A">
        <w:rPr>
          <w:i/>
          <w:iCs/>
          <w:sz w:val="18"/>
          <w:szCs w:val="18"/>
        </w:rPr>
        <w:softHyphen/>
      </w:r>
      <w:r w:rsidRPr="00B72ADD">
        <w:rPr>
          <w:i/>
          <w:iCs/>
          <w:sz w:val="18"/>
          <w:szCs w:val="18"/>
        </w:rPr>
        <w:t>melser som gäller enligt 9 a § andra stycket.</w:t>
      </w:r>
    </w:p>
    <w:p w14:paraId="2A137A0D" w14:textId="77777777" w:rsidR="005C68C8" w:rsidRPr="00B72ADD" w:rsidRDefault="005C68C8" w:rsidP="005C68C8">
      <w:pPr>
        <w:pStyle w:val="Brdtextmedindrag"/>
        <w:rPr>
          <w:i/>
          <w:iCs/>
          <w:sz w:val="18"/>
          <w:szCs w:val="18"/>
        </w:rPr>
      </w:pPr>
      <w:r w:rsidRPr="00B72ADD">
        <w:rPr>
          <w:i/>
          <w:iCs/>
          <w:sz w:val="18"/>
          <w:szCs w:val="18"/>
        </w:rPr>
        <w:t>Efter ansökan från en pensions</w:t>
      </w:r>
      <w:r w:rsidRPr="00B72ADD">
        <w:rPr>
          <w:i/>
          <w:iCs/>
          <w:sz w:val="18"/>
          <w:szCs w:val="18"/>
        </w:rPr>
        <w:softHyphen/>
        <w:t>stiftelse som i enlighet med 31 c § andra stycket har anmält att den beslutat att tillämpa de bestäm</w:t>
      </w:r>
      <w:r w:rsidRPr="00B72ADD">
        <w:rPr>
          <w:i/>
          <w:iCs/>
          <w:sz w:val="18"/>
          <w:szCs w:val="18"/>
        </w:rPr>
        <w:softHyphen/>
        <w:t>mel</w:t>
      </w:r>
      <w:r w:rsidRPr="00B72ADD">
        <w:rPr>
          <w:i/>
          <w:iCs/>
          <w:sz w:val="18"/>
          <w:szCs w:val="18"/>
        </w:rPr>
        <w:softHyphen/>
        <w:t>ser som gäller enligt 9 a § första och andra styckena får Finans</w:t>
      </w:r>
      <w:r w:rsidRPr="00B72ADD">
        <w:rPr>
          <w:i/>
          <w:iCs/>
          <w:sz w:val="18"/>
          <w:szCs w:val="18"/>
        </w:rPr>
        <w:softHyphen/>
        <w:t>inspektionen, om det finns särskilda skäl, besluta att pensions</w:t>
      </w:r>
      <w:r w:rsidRPr="00B72ADD">
        <w:rPr>
          <w:i/>
          <w:iCs/>
          <w:sz w:val="18"/>
          <w:szCs w:val="18"/>
        </w:rPr>
        <w:softHyphen/>
        <w:t>stiftelsen inte längre är skyldig att tillämpa de bestämmelserna på grund av sin anmälan.</w:t>
      </w:r>
    </w:p>
    <w:p w14:paraId="0238771D" w14:textId="77777777" w:rsidR="008B240E" w:rsidRDefault="008B240E" w:rsidP="005C68C8">
      <w:pPr>
        <w:pStyle w:val="Brdtextmedindrag"/>
        <w:ind w:firstLine="0"/>
      </w:pPr>
    </w:p>
    <w:p w14:paraId="483E02D7" w14:textId="136D12B8" w:rsidR="005C68C8" w:rsidRPr="00BA657B" w:rsidRDefault="005C68C8" w:rsidP="00E63A33">
      <w:pPr>
        <w:pStyle w:val="Brdtextmedindrag"/>
        <w:ind w:firstLine="0"/>
      </w:pPr>
      <w:r>
        <w:t xml:space="preserve">I paragrafen, som är ny, finns </w:t>
      </w:r>
      <w:proofErr w:type="gramStart"/>
      <w:r>
        <w:t>bl.a.</w:t>
      </w:r>
      <w:proofErr w:type="gramEnd"/>
      <w:r>
        <w:t xml:space="preserve"> bestämmelser om förfarandet när en pensionsstiftelses verksamhet har ändrat omfattning.</w:t>
      </w:r>
      <w:r w:rsidR="008B240E">
        <w:t xml:space="preserve"> Paragrafen motsvarar hittillsvarande 31 § femte och sjätte styckena.</w:t>
      </w:r>
      <w:r w:rsidR="008B240E" w:rsidDel="008B240E">
        <w:t xml:space="preserve"> </w:t>
      </w:r>
    </w:p>
    <w:p w14:paraId="0DFFBBD7" w14:textId="43263858" w:rsidR="005C68C8" w:rsidRDefault="005C68C8" w:rsidP="00E63A33">
      <w:pPr>
        <w:pStyle w:val="Brdtextmedindrag"/>
      </w:pPr>
      <w:r>
        <w:t xml:space="preserve">I </w:t>
      </w:r>
      <w:r w:rsidRPr="00553E4E">
        <w:rPr>
          <w:i/>
          <w:iCs/>
        </w:rPr>
        <w:t>första stycket</w:t>
      </w:r>
      <w:r w:rsidRPr="00553E4E">
        <w:t xml:space="preserve"> anges att en pensionsstiftelse vars verksamhet inte längre har den omfattning som anges i 9 a § andra stycket, dvs. </w:t>
      </w:r>
      <w:r w:rsidR="00DD411E">
        <w:t xml:space="preserve">att </w:t>
      </w:r>
      <w:r w:rsidR="00E811D1">
        <w:t>den</w:t>
      </w:r>
      <w:r w:rsidR="00DD411E">
        <w:t xml:space="preserve"> </w:t>
      </w:r>
      <w:r w:rsidR="00E811D1">
        <w:t xml:space="preserve">inte längre </w:t>
      </w:r>
      <w:r w:rsidR="00DD411E">
        <w:t>tryggar utfästelse</w:t>
      </w:r>
      <w:r w:rsidR="00E811D1">
        <w:t>r</w:t>
      </w:r>
      <w:r w:rsidR="00DD411E">
        <w:t xml:space="preserve"> om pension till </w:t>
      </w:r>
      <w:r w:rsidRPr="00553E4E">
        <w:t>minst 100 per</w:t>
      </w:r>
      <w:r>
        <w:softHyphen/>
      </w:r>
      <w:r w:rsidRPr="00553E4E">
        <w:t>soner</w:t>
      </w:r>
      <w:r w:rsidR="00E811D1">
        <w:t xml:space="preserve"> för vilka avsätt</w:t>
      </w:r>
      <w:r w:rsidR="00E811D1">
        <w:softHyphen/>
        <w:t>ningar gjorts i stiftelsen</w:t>
      </w:r>
      <w:r w:rsidRPr="00553E4E">
        <w:t xml:space="preserve">, </w:t>
      </w:r>
      <w:r>
        <w:t>kan</w:t>
      </w:r>
      <w:r w:rsidRPr="00553E4E">
        <w:t xml:space="preserve"> ansöka </w:t>
      </w:r>
      <w:r>
        <w:t xml:space="preserve">hos Finansinspektionen </w:t>
      </w:r>
      <w:r w:rsidRPr="00553E4E">
        <w:t>om att inte längre behöva tillämpa de bestämmel</w:t>
      </w:r>
      <w:r w:rsidR="00E811D1">
        <w:softHyphen/>
      </w:r>
      <w:r w:rsidRPr="00553E4E">
        <w:t xml:space="preserve">ser som anges </w:t>
      </w:r>
      <w:r w:rsidR="004978D4">
        <w:t>i</w:t>
      </w:r>
      <w:r w:rsidR="004978D4" w:rsidRPr="00553E4E">
        <w:t xml:space="preserve"> </w:t>
      </w:r>
      <w:r w:rsidRPr="00553E4E">
        <w:t xml:space="preserve">9 a § andra stycket. </w:t>
      </w:r>
      <w:r>
        <w:t>För ett sådant beslut krävs att det före</w:t>
      </w:r>
      <w:r w:rsidR="00E811D1">
        <w:softHyphen/>
      </w:r>
      <w:r>
        <w:t>ligger särskilda skäl. Detta överens</w:t>
      </w:r>
      <w:r w:rsidR="00E811D1">
        <w:softHyphen/>
      </w:r>
      <w:r>
        <w:t>stämmer med det som hittills gällt enligt 31 § femte stycket.</w:t>
      </w:r>
    </w:p>
    <w:p w14:paraId="26D5D065" w14:textId="77777777" w:rsidR="005C68C8" w:rsidRDefault="005C68C8" w:rsidP="005C68C8">
      <w:pPr>
        <w:pStyle w:val="Brdtextmedindrag"/>
        <w:rPr>
          <w:i/>
          <w:iCs/>
        </w:rPr>
      </w:pPr>
      <w:r>
        <w:t xml:space="preserve">I </w:t>
      </w:r>
      <w:r w:rsidRPr="008F4AC5">
        <w:rPr>
          <w:i/>
          <w:iCs/>
        </w:rPr>
        <w:t>andra stycket</w:t>
      </w:r>
      <w:r>
        <w:t xml:space="preserve"> finns bestämmelser för en pensionsstiftelse som frivilligt valt att tillämpa de bestämmelser som anges i</w:t>
      </w:r>
      <w:r w:rsidRPr="001013BC">
        <w:t xml:space="preserve"> 9</w:t>
      </w:r>
      <w:r>
        <w:t> </w:t>
      </w:r>
      <w:r w:rsidRPr="001013BC">
        <w:t>a</w:t>
      </w:r>
      <w:r>
        <w:t> </w:t>
      </w:r>
      <w:r w:rsidRPr="001013BC">
        <w:t>§ första och andra styckena</w:t>
      </w:r>
      <w:r>
        <w:t xml:space="preserve">. Även en </w:t>
      </w:r>
      <w:r w:rsidRPr="001013BC">
        <w:t>sådan stiftelse kan ansöka om att inte längre behöva tillämpa de bestämmelser som särskilt anges i 9 a § första och andra styckena. Finans</w:t>
      </w:r>
      <w:r w:rsidRPr="001013BC">
        <w:softHyphen/>
        <w:t>inspektionen får i ett sådant fall, om det finns särskilda skäl, besluta att pensions</w:t>
      </w:r>
      <w:r w:rsidRPr="001013BC">
        <w:softHyphen/>
        <w:t>stiftelsen inte längre är skyldig att tillämpa de bestämmelserna på grund av sin tidigare anmälan.</w:t>
      </w:r>
      <w:r>
        <w:t xml:space="preserve"> Detta överensstämmer med det som hittills gällt enligt 31 § sjätte stycket.</w:t>
      </w:r>
    </w:p>
    <w:p w14:paraId="73A86963" w14:textId="67146E13" w:rsidR="005C68C8" w:rsidRPr="00AC6C46" w:rsidRDefault="0064612F" w:rsidP="00E63A33">
      <w:pPr>
        <w:pStyle w:val="Brdtextmedindrag"/>
        <w:rPr>
          <w:i/>
          <w:iCs/>
        </w:rPr>
      </w:pPr>
      <w:r>
        <w:t xml:space="preserve">Frågan om vad </w:t>
      </w:r>
      <w:r w:rsidR="004978D4">
        <w:t>som kan utgöra särskilda skäl</w:t>
      </w:r>
      <w:r>
        <w:t xml:space="preserve"> behandlas i</w:t>
      </w:r>
      <w:r w:rsidR="004978D4">
        <w:t xml:space="preserve"> </w:t>
      </w:r>
      <w:r w:rsidR="005C68C8" w:rsidRPr="001013BC">
        <w:t>prop. 2004/05:165 s.</w:t>
      </w:r>
      <w:r w:rsidR="005C68C8">
        <w:t> </w:t>
      </w:r>
      <w:r w:rsidR="005C68C8" w:rsidRPr="001013BC">
        <w:t>250</w:t>
      </w:r>
      <w:r w:rsidR="005C68C8">
        <w:t xml:space="preserve"> och prop. 2018/19:159 s. 154</w:t>
      </w:r>
      <w:r w:rsidR="005C68C8" w:rsidRPr="001013BC">
        <w:t>.</w:t>
      </w:r>
    </w:p>
    <w:p w14:paraId="1EDFEBBC" w14:textId="77777777" w:rsidR="005C68C8" w:rsidRDefault="005C68C8" w:rsidP="005C68C8">
      <w:pPr>
        <w:pStyle w:val="Brdtextmedindrag"/>
        <w:ind w:firstLine="0"/>
      </w:pPr>
    </w:p>
    <w:p w14:paraId="0F634D03" w14:textId="77777777" w:rsidR="005C68C8" w:rsidRPr="00D94568" w:rsidRDefault="005C68C8" w:rsidP="005C68C8">
      <w:pPr>
        <w:pStyle w:val="Brdtextmedindrag"/>
        <w:ind w:firstLine="0"/>
        <w:rPr>
          <w:sz w:val="18"/>
          <w:szCs w:val="18"/>
        </w:rPr>
      </w:pPr>
      <w:r w:rsidRPr="00D94568">
        <w:rPr>
          <w:b/>
          <w:bCs/>
          <w:sz w:val="18"/>
          <w:szCs w:val="18"/>
        </w:rPr>
        <w:t>35 §</w:t>
      </w:r>
      <w:r w:rsidRPr="00D94568">
        <w:rPr>
          <w:sz w:val="18"/>
          <w:szCs w:val="18"/>
        </w:rPr>
        <w:t> Finansinspektionen får meddela de anmärkningar i fråga om en pensions</w:t>
      </w:r>
      <w:r>
        <w:rPr>
          <w:sz w:val="18"/>
          <w:szCs w:val="18"/>
        </w:rPr>
        <w:softHyphen/>
      </w:r>
      <w:r w:rsidRPr="00D94568">
        <w:rPr>
          <w:sz w:val="18"/>
          <w:szCs w:val="18"/>
        </w:rPr>
        <w:t xml:space="preserve">stiftelses förvaltning som inspektionen anser behövs. </w:t>
      </w:r>
    </w:p>
    <w:p w14:paraId="6F8E2B07" w14:textId="77777777" w:rsidR="005C68C8" w:rsidRPr="00D94568" w:rsidRDefault="005C68C8" w:rsidP="005C68C8">
      <w:pPr>
        <w:pStyle w:val="Brdtextmedindrag"/>
        <w:rPr>
          <w:sz w:val="18"/>
          <w:szCs w:val="18"/>
        </w:rPr>
      </w:pPr>
      <w:r w:rsidRPr="00D94568">
        <w:rPr>
          <w:sz w:val="18"/>
          <w:szCs w:val="18"/>
        </w:rPr>
        <w:t>Finansinspektionen ska förelägga pensionsstiftelsen eller styrelsen att vidta rättelse, om inspektionen bedömer att</w:t>
      </w:r>
    </w:p>
    <w:p w14:paraId="3C159B90" w14:textId="77777777" w:rsidR="005C68C8" w:rsidRPr="00D94568" w:rsidRDefault="005C68C8" w:rsidP="005C68C8">
      <w:pPr>
        <w:pStyle w:val="Brdtextmedindrag"/>
        <w:rPr>
          <w:sz w:val="18"/>
          <w:szCs w:val="18"/>
        </w:rPr>
      </w:pPr>
      <w:r w:rsidRPr="00D94568">
        <w:rPr>
          <w:sz w:val="18"/>
          <w:szCs w:val="18"/>
        </w:rPr>
        <w:t>1. avvikelse skett från någon av de bestämmelser som anges i 34 § första eller andra stycket,</w:t>
      </w:r>
    </w:p>
    <w:p w14:paraId="23FDAC12" w14:textId="77777777" w:rsidR="005C68C8" w:rsidRPr="00D94568" w:rsidRDefault="005C68C8" w:rsidP="005C68C8">
      <w:pPr>
        <w:pStyle w:val="Brdtextmedindrag"/>
        <w:rPr>
          <w:sz w:val="18"/>
          <w:szCs w:val="18"/>
        </w:rPr>
      </w:pPr>
      <w:r w:rsidRPr="00D94568">
        <w:rPr>
          <w:sz w:val="18"/>
          <w:szCs w:val="18"/>
        </w:rPr>
        <w:t>2. placeringsriktlinjerna inte längre är tillfredsställande med hänsyn till om</w:t>
      </w:r>
      <w:r>
        <w:rPr>
          <w:sz w:val="18"/>
          <w:szCs w:val="18"/>
        </w:rPr>
        <w:softHyphen/>
      </w:r>
      <w:r w:rsidRPr="00D94568">
        <w:rPr>
          <w:sz w:val="18"/>
          <w:szCs w:val="18"/>
        </w:rPr>
        <w:t>fattningen och beskaffenheten av stiftelsens för</w:t>
      </w:r>
      <w:r w:rsidRPr="00D94568">
        <w:rPr>
          <w:sz w:val="18"/>
          <w:szCs w:val="18"/>
        </w:rPr>
        <w:softHyphen/>
        <w:t>valtning,</w:t>
      </w:r>
    </w:p>
    <w:p w14:paraId="55BEF053" w14:textId="77777777" w:rsidR="005C68C8" w:rsidRPr="00D94568" w:rsidRDefault="005C68C8" w:rsidP="005C68C8">
      <w:pPr>
        <w:pStyle w:val="Brdtextmedindrag"/>
        <w:rPr>
          <w:sz w:val="18"/>
          <w:szCs w:val="18"/>
        </w:rPr>
      </w:pPr>
      <w:r w:rsidRPr="00D94568">
        <w:rPr>
          <w:sz w:val="18"/>
          <w:szCs w:val="18"/>
        </w:rPr>
        <w:t>3. stiftelsen använder olämpliga kreditvärderingsförfaranden eller hän</w:t>
      </w:r>
      <w:r w:rsidRPr="00D94568">
        <w:rPr>
          <w:sz w:val="18"/>
          <w:szCs w:val="18"/>
        </w:rPr>
        <w:softHyphen/>
        <w:t>visningar i placeringsrikt</w:t>
      </w:r>
      <w:r w:rsidRPr="00D94568">
        <w:rPr>
          <w:sz w:val="18"/>
          <w:szCs w:val="18"/>
        </w:rPr>
        <w:softHyphen/>
        <w:t>linjerna till kreditbetyg som har utfärdats av ett kreditvärderings</w:t>
      </w:r>
      <w:r w:rsidRPr="00D94568">
        <w:rPr>
          <w:sz w:val="18"/>
          <w:szCs w:val="18"/>
        </w:rPr>
        <w:softHyphen/>
        <w:t>institut, eller</w:t>
      </w:r>
    </w:p>
    <w:p w14:paraId="19168C6D" w14:textId="77777777" w:rsidR="005C68C8" w:rsidRPr="00D94568" w:rsidRDefault="005C68C8" w:rsidP="005C68C8">
      <w:pPr>
        <w:pStyle w:val="Brdtextmedindrag"/>
        <w:rPr>
          <w:sz w:val="18"/>
          <w:szCs w:val="18"/>
        </w:rPr>
      </w:pPr>
      <w:r w:rsidRPr="00D94568">
        <w:rPr>
          <w:sz w:val="18"/>
          <w:szCs w:val="18"/>
        </w:rPr>
        <w:t>4. styrdokumenten eller den egna riskbedömningen inte är tillfreds</w:t>
      </w:r>
      <w:r w:rsidRPr="00D94568">
        <w:rPr>
          <w:sz w:val="18"/>
          <w:szCs w:val="18"/>
        </w:rPr>
        <w:softHyphen/>
        <w:t>ställande med hänsyn till om</w:t>
      </w:r>
      <w:r w:rsidRPr="00D94568">
        <w:rPr>
          <w:sz w:val="18"/>
          <w:szCs w:val="18"/>
        </w:rPr>
        <w:softHyphen/>
        <w:t>fattningen och beskaffenheten av stiftelsens förvaltning.</w:t>
      </w:r>
    </w:p>
    <w:p w14:paraId="1115F722" w14:textId="77777777" w:rsidR="005C68C8" w:rsidRPr="00D94568" w:rsidRDefault="005C68C8" w:rsidP="005C68C8">
      <w:pPr>
        <w:pStyle w:val="Brdtextmedindrag"/>
        <w:rPr>
          <w:sz w:val="18"/>
          <w:szCs w:val="18"/>
        </w:rPr>
      </w:pPr>
      <w:r w:rsidRPr="00D94568">
        <w:rPr>
          <w:sz w:val="18"/>
          <w:szCs w:val="18"/>
        </w:rPr>
        <w:t>Om Finansinspektionen bedömer att en stiftelse förvaltar medel som avsatts till stiftelsen för personer som den tryggar utfästelser om pension till på ett sådant sätt som innebär att dessa personers intressen hotas, får inspektionen besluta om att utse en särskild företrädare att sköta hela eller delar av driften av stiftelsen.</w:t>
      </w:r>
    </w:p>
    <w:p w14:paraId="12B69C69" w14:textId="37F2988A" w:rsidR="005C68C8" w:rsidRPr="00D94568" w:rsidRDefault="005C68C8" w:rsidP="005C68C8">
      <w:pPr>
        <w:pStyle w:val="Brdtextmedindrag"/>
        <w:rPr>
          <w:sz w:val="18"/>
          <w:szCs w:val="18"/>
        </w:rPr>
      </w:pPr>
      <w:r w:rsidRPr="00D94568">
        <w:rPr>
          <w:sz w:val="18"/>
          <w:szCs w:val="18"/>
        </w:rPr>
        <w:t xml:space="preserve">Finansinspektionen får även begränsa pensionsstiftelsens förfoganderätt eller förbjuda stiftelsen att förfoga över sina tillgångar i Sverige, om det bedöms vara </w:t>
      </w:r>
      <w:r w:rsidRPr="00D94568">
        <w:rPr>
          <w:sz w:val="18"/>
          <w:szCs w:val="18"/>
        </w:rPr>
        <w:lastRenderedPageBreak/>
        <w:t>nödvändigt för att skydda de personer som anges i tredje stycket. Finans</w:t>
      </w:r>
      <w:r>
        <w:rPr>
          <w:sz w:val="18"/>
          <w:szCs w:val="18"/>
        </w:rPr>
        <w:softHyphen/>
      </w:r>
      <w:r w:rsidRPr="00D94568">
        <w:rPr>
          <w:sz w:val="18"/>
          <w:szCs w:val="18"/>
        </w:rPr>
        <w:t>inspek</w:t>
      </w:r>
      <w:r w:rsidR="0016521A">
        <w:rPr>
          <w:sz w:val="18"/>
          <w:szCs w:val="18"/>
        </w:rPr>
        <w:softHyphen/>
      </w:r>
      <w:r w:rsidRPr="00D94568">
        <w:rPr>
          <w:sz w:val="18"/>
          <w:szCs w:val="18"/>
        </w:rPr>
        <w:t>tionen får besluta hur pensionsstiftelsen ska förvaltas efter ett sådant beslut.</w:t>
      </w:r>
    </w:p>
    <w:p w14:paraId="029B1F72" w14:textId="77777777" w:rsidR="005C68C8" w:rsidRPr="00D94568" w:rsidRDefault="005C68C8" w:rsidP="005C68C8">
      <w:pPr>
        <w:pStyle w:val="Brdtextmedindrag"/>
        <w:rPr>
          <w:sz w:val="18"/>
          <w:szCs w:val="18"/>
        </w:rPr>
      </w:pPr>
      <w:r w:rsidRPr="00D94568">
        <w:rPr>
          <w:sz w:val="18"/>
          <w:szCs w:val="18"/>
        </w:rPr>
        <w:t>I fråga om styrelsens skyldighet att lämna upplysningar och hålla tillgångar och handlingar tillgäng</w:t>
      </w:r>
      <w:r w:rsidRPr="00D94568">
        <w:rPr>
          <w:sz w:val="18"/>
          <w:szCs w:val="18"/>
        </w:rPr>
        <w:softHyphen/>
        <w:t xml:space="preserve">liga för granskning och beträffande tillsynen i övrigt ska </w:t>
      </w:r>
      <w:r w:rsidRPr="00D94568">
        <w:rPr>
          <w:i/>
          <w:sz w:val="18"/>
          <w:szCs w:val="18"/>
        </w:rPr>
        <w:t>14</w:t>
      </w:r>
      <w:r w:rsidRPr="00D94568">
        <w:rPr>
          <w:sz w:val="18"/>
          <w:szCs w:val="18"/>
        </w:rPr>
        <w:t> </w:t>
      </w:r>
      <w:r w:rsidRPr="00B7758D">
        <w:rPr>
          <w:i/>
          <w:sz w:val="18"/>
          <w:szCs w:val="18"/>
        </w:rPr>
        <w:t>kap.</w:t>
      </w:r>
      <w:r w:rsidRPr="00D94568">
        <w:rPr>
          <w:sz w:val="18"/>
          <w:szCs w:val="18"/>
        </w:rPr>
        <w:t xml:space="preserve"> 5 och </w:t>
      </w:r>
      <w:r w:rsidRPr="00D94568">
        <w:rPr>
          <w:i/>
          <w:sz w:val="18"/>
          <w:szCs w:val="18"/>
        </w:rPr>
        <w:t>6</w:t>
      </w:r>
      <w:r w:rsidRPr="00D94568">
        <w:rPr>
          <w:sz w:val="18"/>
          <w:szCs w:val="18"/>
        </w:rPr>
        <w:t> </w:t>
      </w:r>
      <w:r w:rsidRPr="00B7758D">
        <w:rPr>
          <w:i/>
          <w:sz w:val="18"/>
          <w:szCs w:val="18"/>
        </w:rPr>
        <w:t>§§</w:t>
      </w:r>
      <w:r w:rsidRPr="00D94568">
        <w:rPr>
          <w:sz w:val="18"/>
          <w:szCs w:val="18"/>
        </w:rPr>
        <w:t xml:space="preserve">, </w:t>
      </w:r>
      <w:r w:rsidRPr="00D94568">
        <w:rPr>
          <w:i/>
          <w:sz w:val="18"/>
          <w:szCs w:val="18"/>
        </w:rPr>
        <w:t>7</w:t>
      </w:r>
      <w:r w:rsidRPr="00D94568">
        <w:rPr>
          <w:sz w:val="18"/>
          <w:szCs w:val="18"/>
        </w:rPr>
        <w:t> </w:t>
      </w:r>
      <w:r w:rsidRPr="00D94568">
        <w:rPr>
          <w:i/>
          <w:sz w:val="18"/>
          <w:szCs w:val="18"/>
        </w:rPr>
        <w:t>§ 1</w:t>
      </w:r>
      <w:r w:rsidRPr="00D94568">
        <w:rPr>
          <w:sz w:val="18"/>
          <w:szCs w:val="18"/>
        </w:rPr>
        <w:t xml:space="preserve"> </w:t>
      </w:r>
      <w:r w:rsidRPr="00D94568">
        <w:rPr>
          <w:i/>
          <w:sz w:val="18"/>
          <w:szCs w:val="18"/>
        </w:rPr>
        <w:t>och 17</w:t>
      </w:r>
      <w:r w:rsidRPr="00D94568">
        <w:rPr>
          <w:sz w:val="18"/>
          <w:szCs w:val="18"/>
        </w:rPr>
        <w:t> </w:t>
      </w:r>
      <w:r w:rsidRPr="00D94568">
        <w:rPr>
          <w:i/>
          <w:sz w:val="18"/>
          <w:szCs w:val="18"/>
        </w:rPr>
        <w:t>§ samt 15 kap. 1 § andra stycket, 15 och 25 §§ lagen (2019:742) om tjänstepen</w:t>
      </w:r>
      <w:r w:rsidRPr="00D94568">
        <w:rPr>
          <w:i/>
          <w:sz w:val="18"/>
          <w:szCs w:val="18"/>
        </w:rPr>
        <w:softHyphen/>
        <w:t xml:space="preserve">sionsföretag och 17 kap. 13 § första stycket första meningen och andra stycket </w:t>
      </w:r>
      <w:r w:rsidRPr="00D94568">
        <w:rPr>
          <w:sz w:val="18"/>
          <w:szCs w:val="18"/>
        </w:rPr>
        <w:t>försäkringsrörelse</w:t>
      </w:r>
      <w:r w:rsidRPr="00D94568">
        <w:rPr>
          <w:sz w:val="18"/>
          <w:szCs w:val="18"/>
        </w:rPr>
        <w:softHyphen/>
        <w:t xml:space="preserve">lagen (2010:2043) </w:t>
      </w:r>
      <w:r w:rsidRPr="00D94568">
        <w:rPr>
          <w:i/>
          <w:sz w:val="18"/>
          <w:szCs w:val="18"/>
        </w:rPr>
        <w:t>gälla för pensionsstiftelser. Vid tillämpningen av bestämmelserna ska det som sägs om tjänste</w:t>
      </w:r>
      <w:r>
        <w:rPr>
          <w:i/>
          <w:sz w:val="18"/>
          <w:szCs w:val="18"/>
        </w:rPr>
        <w:softHyphen/>
      </w:r>
      <w:r w:rsidRPr="00D94568">
        <w:rPr>
          <w:i/>
          <w:sz w:val="18"/>
          <w:szCs w:val="18"/>
        </w:rPr>
        <w:t xml:space="preserve">pensionsföretag och försäkringsföretag </w:t>
      </w:r>
      <w:r>
        <w:rPr>
          <w:i/>
          <w:sz w:val="18"/>
          <w:szCs w:val="18"/>
        </w:rPr>
        <w:t xml:space="preserve">i stället </w:t>
      </w:r>
      <w:r w:rsidRPr="00D94568">
        <w:rPr>
          <w:i/>
          <w:sz w:val="18"/>
          <w:szCs w:val="18"/>
        </w:rPr>
        <w:t>gälla pensions</w:t>
      </w:r>
      <w:r w:rsidRPr="00D94568">
        <w:rPr>
          <w:i/>
          <w:sz w:val="18"/>
          <w:szCs w:val="18"/>
        </w:rPr>
        <w:softHyphen/>
        <w:t>stiftelser.</w:t>
      </w:r>
    </w:p>
    <w:p w14:paraId="14120DD7" w14:textId="77777777" w:rsidR="005C68C8" w:rsidRDefault="005C68C8" w:rsidP="005C68C8">
      <w:pPr>
        <w:pStyle w:val="Brdtextmedindrag"/>
        <w:ind w:firstLine="0"/>
      </w:pPr>
    </w:p>
    <w:p w14:paraId="13A9B825" w14:textId="77777777" w:rsidR="005C68C8" w:rsidRDefault="005C68C8" w:rsidP="005C68C8">
      <w:pPr>
        <w:pStyle w:val="Brdtextmedindrag"/>
        <w:ind w:firstLine="0"/>
      </w:pPr>
      <w:r>
        <w:t>Paragrafen innehåller bestämmelser om Finansinspektionens möjligheter att vidta åtgärder mot en pensionsstiftelse och om vissa skyldigheter för styrelsen i en pensionsstiftelse. Övervägandena finns i avsnitt 4.4.</w:t>
      </w:r>
    </w:p>
    <w:p w14:paraId="710A0F0C" w14:textId="3C29C64C" w:rsidR="005C68C8" w:rsidRDefault="005C68C8" w:rsidP="00E63A33">
      <w:pPr>
        <w:pStyle w:val="Brdtextmedindrag"/>
      </w:pPr>
      <w:r w:rsidRPr="00CE1EB6">
        <w:rPr>
          <w:i/>
        </w:rPr>
        <w:t>Femte stycket</w:t>
      </w:r>
      <w:r>
        <w:t xml:space="preserve"> ändras på så sätt att vissa hänvisningar till tillämpliga be</w:t>
      </w:r>
      <w:r>
        <w:softHyphen/>
        <w:t>stämmelser i 17 och 18 kap. försäkringsrörelselagen ersätts med hänvis</w:t>
      </w:r>
      <w:r>
        <w:softHyphen/>
        <w:t xml:space="preserve">ningar till motsvarande bestämmelser i lagen om tjänstepensionsföretag. Detta gäller bestämmelser om upplysningsskyldighet, platsundersökning, avgifter, ingripande vid gränsöverskridande verksamhet, information till </w:t>
      </w:r>
      <w:proofErr w:type="spellStart"/>
      <w:r>
        <w:t>Eiopa</w:t>
      </w:r>
      <w:proofErr w:type="spellEnd"/>
      <w:r>
        <w:t xml:space="preserve"> och vite. I stycket tas även hänvisningen till föreskrifter som med</w:t>
      </w:r>
      <w:r>
        <w:softHyphen/>
        <w:t>delats med stöd av 17 kap. 30 § försäkringsrörelselagen bort. Den änd</w:t>
      </w:r>
      <w:r>
        <w:softHyphen/>
        <w:t>ringen innebär att föreskrifter om försäkringsföretagens upplysnings</w:t>
      </w:r>
      <w:r>
        <w:softHyphen/>
        <w:t>skyl</w:t>
      </w:r>
      <w:r w:rsidR="00FC3EF6">
        <w:softHyphen/>
      </w:r>
      <w:r>
        <w:t>dighet och avgifter inte längre ska tillämpas vid Finansinspektionens till</w:t>
      </w:r>
      <w:r>
        <w:softHyphen/>
        <w:t>syn över pensionsstiftelser. I lagen införs i stället be</w:t>
      </w:r>
      <w:r>
        <w:softHyphen/>
        <w:t>myndiganden för rege</w:t>
      </w:r>
      <w:r w:rsidR="00FC3EF6">
        <w:softHyphen/>
      </w:r>
      <w:r>
        <w:t>ringen eller den myndighet som regeringen be</w:t>
      </w:r>
      <w:r>
        <w:softHyphen/>
        <w:t>stämmer att meddela sådana före</w:t>
      </w:r>
      <w:r w:rsidR="00FC3EF6">
        <w:softHyphen/>
      </w:r>
      <w:r>
        <w:t>skrifter med avseende på pensions</w:t>
      </w:r>
      <w:r>
        <w:softHyphen/>
        <w:t>stiftelserna (se författnings</w:t>
      </w:r>
      <w:r>
        <w:softHyphen/>
        <w:t>kommentaren till 3</w:t>
      </w:r>
      <w:r w:rsidR="004978D4">
        <w:t>8</w:t>
      </w:r>
      <w:r>
        <w:t> §).</w:t>
      </w:r>
      <w:r w:rsidR="00692A96">
        <w:t xml:space="preserve"> I bestämmel</w:t>
      </w:r>
      <w:r w:rsidR="00692A96">
        <w:softHyphen/>
        <w:t xml:space="preserve">sen har </w:t>
      </w:r>
      <w:r w:rsidR="00FC3EF6">
        <w:t>hittills</w:t>
      </w:r>
      <w:r w:rsidR="00EF32B9">
        <w:t xml:space="preserve"> angetts att be</w:t>
      </w:r>
      <w:r w:rsidR="00FC3EF6">
        <w:softHyphen/>
      </w:r>
      <w:r w:rsidR="00EF32B9">
        <w:t>stämmel</w:t>
      </w:r>
      <w:r w:rsidR="00692A96">
        <w:softHyphen/>
      </w:r>
      <w:r w:rsidR="00EF32B9">
        <w:t xml:space="preserve">serna i </w:t>
      </w:r>
      <w:r w:rsidR="00EF32B9" w:rsidRPr="00692A96">
        <w:t xml:space="preserve">försäkringsrörelselagen ska tillämpas på motsvarande sätt för pensionsstiftelser. </w:t>
      </w:r>
      <w:r w:rsidR="002B6D31">
        <w:t>Detta</w:t>
      </w:r>
      <w:r w:rsidR="00FC3EF6">
        <w:t xml:space="preserve"> ändras </w:t>
      </w:r>
      <w:r w:rsidR="00692A96">
        <w:t>så</w:t>
      </w:r>
      <w:r w:rsidR="00692A96" w:rsidRPr="00692A96">
        <w:t xml:space="preserve"> </w:t>
      </w:r>
      <w:r w:rsidR="00EF32B9" w:rsidRPr="00692A96">
        <w:t xml:space="preserve">att bestämmelserna i </w:t>
      </w:r>
      <w:r w:rsidR="00EF32B9" w:rsidRPr="00EE5162">
        <w:t>lagen om tjänste</w:t>
      </w:r>
      <w:r w:rsidR="00692A96">
        <w:softHyphen/>
      </w:r>
      <w:r w:rsidR="00EF32B9" w:rsidRPr="00EE5162">
        <w:t>pensionsföretag</w:t>
      </w:r>
      <w:r w:rsidR="00692A96">
        <w:t xml:space="preserve"> och försäkringsrörelselagen</w:t>
      </w:r>
      <w:r w:rsidR="00EF32B9" w:rsidRPr="00EE5162">
        <w:t xml:space="preserve"> </w:t>
      </w:r>
      <w:r w:rsidR="00692A96">
        <w:t>i stället</w:t>
      </w:r>
      <w:r w:rsidR="00EF32B9" w:rsidRPr="00EE5162">
        <w:t xml:space="preserve"> ska gälla för pen</w:t>
      </w:r>
      <w:r w:rsidR="00692A96">
        <w:softHyphen/>
      </w:r>
      <w:r w:rsidR="00EF32B9" w:rsidRPr="00EE5162">
        <w:t>sionsstiftelser</w:t>
      </w:r>
      <w:r w:rsidR="00692A96">
        <w:t>. V</w:t>
      </w:r>
      <w:r w:rsidR="00EF32B9" w:rsidRPr="00EE5162">
        <w:t xml:space="preserve">id </w:t>
      </w:r>
      <w:r w:rsidR="00EF32B9" w:rsidRPr="00692A96">
        <w:t>tillämpningen av bestämmelserna</w:t>
      </w:r>
      <w:r w:rsidR="00FC3EF6">
        <w:t xml:space="preserve"> i de lagarna</w:t>
      </w:r>
      <w:r w:rsidR="00EF32B9" w:rsidRPr="00692A96">
        <w:t xml:space="preserve"> </w:t>
      </w:r>
      <w:r w:rsidR="002B6D31">
        <w:t xml:space="preserve">på pensionsstiftelser </w:t>
      </w:r>
      <w:r w:rsidR="00EF32B9" w:rsidRPr="00692A96">
        <w:t>ska det som sägs om tjänste</w:t>
      </w:r>
      <w:r w:rsidR="00EF32B9" w:rsidRPr="00692A96">
        <w:softHyphen/>
        <w:t>pensions</w:t>
      </w:r>
      <w:r w:rsidR="00692A96">
        <w:softHyphen/>
      </w:r>
      <w:r w:rsidR="00EF32B9" w:rsidRPr="00692A96">
        <w:t>företag och försäkringsföretag i stället gälla pensions</w:t>
      </w:r>
      <w:r w:rsidR="00EF32B9" w:rsidRPr="00692A96">
        <w:softHyphen/>
        <w:t>stiftelser.</w:t>
      </w:r>
      <w:r w:rsidR="00692A96">
        <w:t xml:space="preserve"> </w:t>
      </w:r>
      <w:r w:rsidRPr="00692A96">
        <w:t>Detta innebär inte någon ändring i sak.</w:t>
      </w:r>
    </w:p>
    <w:p w14:paraId="29F034A0" w14:textId="77777777" w:rsidR="005C68C8" w:rsidRDefault="005C68C8" w:rsidP="005C68C8">
      <w:pPr>
        <w:pStyle w:val="Brdtextmedindrag"/>
      </w:pPr>
    </w:p>
    <w:p w14:paraId="7F1F9BF0" w14:textId="30589DAF" w:rsidR="005C68C8" w:rsidRPr="006A3F50" w:rsidRDefault="005C68C8" w:rsidP="00E63A33">
      <w:pPr>
        <w:pStyle w:val="Brdtextmedindrag"/>
        <w:ind w:firstLine="0"/>
        <w:rPr>
          <w:i/>
          <w:iCs/>
          <w:sz w:val="18"/>
          <w:szCs w:val="18"/>
        </w:rPr>
      </w:pPr>
      <w:r w:rsidRPr="006A3F50">
        <w:rPr>
          <w:b/>
          <w:bCs/>
          <w:i/>
          <w:iCs/>
          <w:sz w:val="18"/>
          <w:szCs w:val="18"/>
        </w:rPr>
        <w:t>36 §</w:t>
      </w:r>
      <w:r w:rsidRPr="006A3F50">
        <w:rPr>
          <w:i/>
          <w:iCs/>
          <w:sz w:val="18"/>
          <w:szCs w:val="18"/>
        </w:rPr>
        <w:t> Tillsynsmyndigheten ska föra ett register över stiftelser</w:t>
      </w:r>
      <w:r w:rsidR="00B16830">
        <w:rPr>
          <w:i/>
          <w:iCs/>
          <w:sz w:val="18"/>
          <w:szCs w:val="18"/>
        </w:rPr>
        <w:t xml:space="preserve"> som anmälts för till</w:t>
      </w:r>
      <w:r w:rsidR="0016521A">
        <w:rPr>
          <w:i/>
          <w:iCs/>
          <w:sz w:val="18"/>
          <w:szCs w:val="18"/>
        </w:rPr>
        <w:softHyphen/>
      </w:r>
      <w:r w:rsidR="00B16830">
        <w:rPr>
          <w:i/>
          <w:iCs/>
          <w:sz w:val="18"/>
          <w:szCs w:val="18"/>
        </w:rPr>
        <w:t>syn enligt 31 a §</w:t>
      </w:r>
      <w:r w:rsidRPr="006A3F50">
        <w:rPr>
          <w:i/>
          <w:iCs/>
          <w:sz w:val="18"/>
          <w:szCs w:val="18"/>
        </w:rPr>
        <w:t>.</w:t>
      </w:r>
    </w:p>
    <w:p w14:paraId="7AAE40C4" w14:textId="77777777" w:rsidR="005C68C8" w:rsidRPr="006A3F50" w:rsidRDefault="005C68C8" w:rsidP="005C68C8">
      <w:pPr>
        <w:pStyle w:val="Brdtextmedindrag"/>
        <w:rPr>
          <w:i/>
          <w:iCs/>
          <w:sz w:val="18"/>
          <w:szCs w:val="18"/>
        </w:rPr>
      </w:pPr>
      <w:r w:rsidRPr="006A3F50">
        <w:rPr>
          <w:i/>
          <w:iCs/>
          <w:sz w:val="18"/>
          <w:szCs w:val="18"/>
        </w:rPr>
        <w:t>Tillsynsmyndigheten ska under</w:t>
      </w:r>
      <w:r w:rsidRPr="006A3F50">
        <w:rPr>
          <w:i/>
          <w:iCs/>
          <w:sz w:val="18"/>
          <w:szCs w:val="18"/>
        </w:rPr>
        <w:softHyphen/>
        <w:t>rätta Finansinspektionen om en an</w:t>
      </w:r>
      <w:r w:rsidRPr="006A3F50">
        <w:rPr>
          <w:i/>
          <w:iCs/>
          <w:sz w:val="18"/>
          <w:szCs w:val="18"/>
        </w:rPr>
        <w:softHyphen/>
        <w:t>mälan enligt 31 a eller 31 c §. Finansinspektionen ska underrätta tillsyns</w:t>
      </w:r>
      <w:r w:rsidRPr="006A3F50">
        <w:rPr>
          <w:i/>
          <w:iCs/>
          <w:sz w:val="18"/>
          <w:szCs w:val="18"/>
        </w:rPr>
        <w:softHyphen/>
        <w:t>myndigheten om en an</w:t>
      </w:r>
      <w:r w:rsidRPr="006A3F50">
        <w:rPr>
          <w:i/>
          <w:iCs/>
          <w:sz w:val="18"/>
          <w:szCs w:val="18"/>
        </w:rPr>
        <w:softHyphen/>
        <w:t>sökan enligt 31 d § och om det beslut som inspektionen fattar med anledning av en sådan ansökan.</w:t>
      </w:r>
    </w:p>
    <w:p w14:paraId="09F7A5B4" w14:textId="77777777" w:rsidR="005C68C8" w:rsidRDefault="005C68C8" w:rsidP="005C68C8">
      <w:pPr>
        <w:pStyle w:val="Brdtextmedindrag"/>
        <w:rPr>
          <w:i/>
          <w:iCs/>
        </w:rPr>
      </w:pPr>
    </w:p>
    <w:p w14:paraId="7C9C9FA9" w14:textId="367A36FE" w:rsidR="005C68C8" w:rsidRDefault="005C68C8" w:rsidP="00E63A33">
      <w:pPr>
        <w:pStyle w:val="Brdtextmedindrag"/>
        <w:ind w:firstLine="0"/>
      </w:pPr>
      <w:r>
        <w:t>I paragrafen, som är ny, finns bestämmelser om register och underrättelser om en an</w:t>
      </w:r>
      <w:r>
        <w:softHyphen/>
        <w:t xml:space="preserve">mälan för registrering. </w:t>
      </w:r>
      <w:r w:rsidR="008B240E">
        <w:t xml:space="preserve">Paragrafen motsvarar hittillsvarande 31 § sjunde och åttonde styckena. </w:t>
      </w:r>
    </w:p>
    <w:p w14:paraId="1FA61C38" w14:textId="12FAE07C" w:rsidR="005C68C8" w:rsidRPr="00EE4359" w:rsidRDefault="005C68C8" w:rsidP="00E63A33">
      <w:pPr>
        <w:pStyle w:val="Brdtextmedindrag"/>
      </w:pPr>
      <w:r>
        <w:t xml:space="preserve">I </w:t>
      </w:r>
      <w:r w:rsidRPr="005A7ADC">
        <w:rPr>
          <w:i/>
          <w:iCs/>
        </w:rPr>
        <w:t>första stycket</w:t>
      </w:r>
      <w:r>
        <w:t xml:space="preserve"> anges att t</w:t>
      </w:r>
      <w:r w:rsidRPr="005A7ADC">
        <w:t xml:space="preserve">illsynsmyndigheten ska föra ett register över </w:t>
      </w:r>
      <w:r w:rsidR="00B16830">
        <w:t>de stiftelser som anmälts för tillsyn</w:t>
      </w:r>
      <w:r>
        <w:t>. Med tillsyns</w:t>
      </w:r>
      <w:r w:rsidR="00EE4359">
        <w:softHyphen/>
      </w:r>
      <w:r>
        <w:t>myn</w:t>
      </w:r>
      <w:r w:rsidR="00FC3EF6">
        <w:softHyphen/>
      </w:r>
      <w:r>
        <w:t>digheten avses den länsstyrelse som i det enskilda fallet utövar tillsyn över en viss stiftelse. Detta överens</w:t>
      </w:r>
      <w:r>
        <w:softHyphen/>
        <w:t xml:space="preserve">stämmer med det som hittills gällt enligt 31 § sjunde </w:t>
      </w:r>
      <w:r w:rsidRPr="00EE4359">
        <w:t xml:space="preserve">stycket. </w:t>
      </w:r>
      <w:r w:rsidR="00B16830" w:rsidRPr="00EE4359">
        <w:t xml:space="preserve">I </w:t>
      </w:r>
      <w:r w:rsidR="00453F02">
        <w:t>bestämmelsen</w:t>
      </w:r>
      <w:r w:rsidR="00B16830" w:rsidRPr="00EE4359">
        <w:t xml:space="preserve"> görs </w:t>
      </w:r>
      <w:r w:rsidR="00EE4359" w:rsidRPr="00EE4359">
        <w:t xml:space="preserve">en språklig ändring till följd av att kravet att föra register över de stiftelser som anmälts för tillsyn nu anges i en egen </w:t>
      </w:r>
      <w:r w:rsidR="00D254BF">
        <w:t>para</w:t>
      </w:r>
      <w:r w:rsidR="0016521A">
        <w:softHyphen/>
      </w:r>
      <w:r w:rsidR="00D254BF">
        <w:t>graf</w:t>
      </w:r>
      <w:r w:rsidR="00EE4359" w:rsidRPr="00FD616D">
        <w:t xml:space="preserve">. </w:t>
      </w:r>
      <w:r w:rsidR="00FD616D">
        <w:t>Av</w:t>
      </w:r>
      <w:r w:rsidR="00EE4359" w:rsidRPr="00EE4359">
        <w:t xml:space="preserve"> 31 a § </w:t>
      </w:r>
      <w:r w:rsidR="00FD616D">
        <w:t xml:space="preserve">följer </w:t>
      </w:r>
      <w:r w:rsidR="00EE4359" w:rsidRPr="00EE4359">
        <w:t>att pensions- och personalstiftelser ska an</w:t>
      </w:r>
      <w:r w:rsidR="00FC3EF6">
        <w:softHyphen/>
      </w:r>
      <w:r w:rsidR="00EE4359" w:rsidRPr="00EE4359">
        <w:t>mälas för tillsyn</w:t>
      </w:r>
      <w:r w:rsidR="00EE4359">
        <w:t xml:space="preserve"> </w:t>
      </w:r>
      <w:r w:rsidR="00EE4359" w:rsidRPr="00EE4359">
        <w:t>(se författningskommentaren till den paragrafen).</w:t>
      </w:r>
    </w:p>
    <w:p w14:paraId="429553B4" w14:textId="77777777" w:rsidR="005C68C8" w:rsidRDefault="005C68C8" w:rsidP="005C68C8">
      <w:pPr>
        <w:pStyle w:val="Brdtextmedindrag"/>
        <w:rPr>
          <w:i/>
          <w:iCs/>
        </w:rPr>
      </w:pPr>
      <w:r w:rsidRPr="00EE4359">
        <w:lastRenderedPageBreak/>
        <w:t xml:space="preserve">I </w:t>
      </w:r>
      <w:r w:rsidRPr="00EE4359">
        <w:rPr>
          <w:i/>
          <w:iCs/>
        </w:rPr>
        <w:t>andra stycket</w:t>
      </w:r>
      <w:r w:rsidRPr="00EE4359">
        <w:t xml:space="preserve"> anges att tillsynsmyndigheten</w:t>
      </w:r>
      <w:r w:rsidRPr="005A7ADC">
        <w:t xml:space="preserve"> ska under</w:t>
      </w:r>
      <w:r w:rsidRPr="005A7ADC">
        <w:softHyphen/>
        <w:t>rätta Finans</w:t>
      </w:r>
      <w:r>
        <w:softHyphen/>
      </w:r>
      <w:r w:rsidRPr="005A7ADC">
        <w:t>inspektionen om en an</w:t>
      </w:r>
      <w:r w:rsidRPr="005A7ADC">
        <w:softHyphen/>
        <w:t>mälan enligt 31 a eller 31 c §. På motsvarande sätt ska Finansinspektionen underrätta tillsynsmyndigheten om en an</w:t>
      </w:r>
      <w:r w:rsidRPr="005A7ADC">
        <w:softHyphen/>
        <w:t>sökan enligt 31 d § och om det beslut som inspektionen fattar med anledning av en sådan ansökan.</w:t>
      </w:r>
      <w:r>
        <w:t xml:space="preserve"> Detta överensstämmer med det som hittills gällt enligt 31 § åttonde stycket.</w:t>
      </w:r>
    </w:p>
    <w:p w14:paraId="75B9058A" w14:textId="77777777" w:rsidR="005C68C8" w:rsidRDefault="005C68C8" w:rsidP="005C68C8">
      <w:pPr>
        <w:pStyle w:val="Brdtextmedindrag"/>
        <w:rPr>
          <w:i/>
          <w:iCs/>
        </w:rPr>
      </w:pPr>
    </w:p>
    <w:p w14:paraId="56168794" w14:textId="7F22DF84" w:rsidR="005C68C8" w:rsidRPr="00150D48" w:rsidRDefault="005C68C8" w:rsidP="005C68C8">
      <w:pPr>
        <w:pStyle w:val="Brdtextmedindrag"/>
        <w:ind w:firstLine="0"/>
        <w:rPr>
          <w:i/>
          <w:iCs/>
          <w:sz w:val="18"/>
          <w:szCs w:val="18"/>
        </w:rPr>
      </w:pPr>
      <w:r w:rsidRPr="00150D48">
        <w:rPr>
          <w:b/>
          <w:bCs/>
          <w:i/>
          <w:iCs/>
          <w:sz w:val="18"/>
          <w:szCs w:val="18"/>
        </w:rPr>
        <w:t>37 §</w:t>
      </w:r>
      <w:r w:rsidRPr="00150D48">
        <w:rPr>
          <w:i/>
          <w:iCs/>
          <w:sz w:val="18"/>
          <w:szCs w:val="18"/>
        </w:rPr>
        <w:t> Regeringen eller den myndighet som regeringen bestämmer får med</w:t>
      </w:r>
      <w:r w:rsidRPr="00150D48">
        <w:rPr>
          <w:i/>
          <w:iCs/>
          <w:sz w:val="18"/>
          <w:szCs w:val="18"/>
        </w:rPr>
        <w:softHyphen/>
        <w:t>dela före</w:t>
      </w:r>
      <w:r w:rsidR="0016521A">
        <w:rPr>
          <w:i/>
          <w:iCs/>
          <w:sz w:val="18"/>
          <w:szCs w:val="18"/>
        </w:rPr>
        <w:softHyphen/>
      </w:r>
      <w:r w:rsidRPr="00150D48">
        <w:rPr>
          <w:i/>
          <w:iCs/>
          <w:sz w:val="18"/>
          <w:szCs w:val="18"/>
        </w:rPr>
        <w:t>skrifter om avgifter för tillsyn och registrering enligt denna lag.</w:t>
      </w:r>
    </w:p>
    <w:p w14:paraId="395C09C4" w14:textId="77777777" w:rsidR="005C68C8" w:rsidRPr="00150D48" w:rsidRDefault="005C68C8" w:rsidP="005C68C8">
      <w:pPr>
        <w:pStyle w:val="Brdtextmedindrag"/>
        <w:rPr>
          <w:i/>
          <w:iCs/>
          <w:sz w:val="18"/>
          <w:szCs w:val="18"/>
        </w:rPr>
      </w:pPr>
      <w:r w:rsidRPr="00150D48">
        <w:rPr>
          <w:i/>
          <w:iCs/>
          <w:sz w:val="18"/>
          <w:szCs w:val="18"/>
        </w:rPr>
        <w:t>Regeringen eller den myndighet som regeringen bestämmer kan med stöd av 8 kap. 7 § regerings</w:t>
      </w:r>
      <w:r w:rsidRPr="00150D48">
        <w:rPr>
          <w:i/>
          <w:iCs/>
          <w:sz w:val="18"/>
          <w:szCs w:val="18"/>
        </w:rPr>
        <w:softHyphen/>
        <w:t>formen meddela närmare före</w:t>
      </w:r>
      <w:r w:rsidRPr="00150D48">
        <w:rPr>
          <w:i/>
          <w:iCs/>
          <w:sz w:val="18"/>
          <w:szCs w:val="18"/>
        </w:rPr>
        <w:softHyphen/>
        <w:t>skrifter om in</w:t>
      </w:r>
      <w:r w:rsidRPr="00150D48">
        <w:rPr>
          <w:i/>
          <w:iCs/>
          <w:sz w:val="18"/>
          <w:szCs w:val="18"/>
        </w:rPr>
        <w:softHyphen/>
        <w:t>giv</w:t>
      </w:r>
      <w:r w:rsidRPr="00150D48">
        <w:rPr>
          <w:i/>
          <w:iCs/>
          <w:sz w:val="18"/>
          <w:szCs w:val="18"/>
        </w:rPr>
        <w:softHyphen/>
        <w:t>ning av anmäl</w:t>
      </w:r>
      <w:r w:rsidRPr="00150D48">
        <w:rPr>
          <w:i/>
          <w:iCs/>
          <w:sz w:val="18"/>
          <w:szCs w:val="18"/>
        </w:rPr>
        <w:softHyphen/>
        <w:t>ningar i registreringsärenden.</w:t>
      </w:r>
    </w:p>
    <w:p w14:paraId="1AEF653E" w14:textId="77777777" w:rsidR="005C68C8" w:rsidRPr="00AC6C46" w:rsidRDefault="005C68C8" w:rsidP="005C68C8">
      <w:pPr>
        <w:pStyle w:val="Brdtextmedindrag"/>
        <w:rPr>
          <w:i/>
          <w:iCs/>
        </w:rPr>
      </w:pPr>
    </w:p>
    <w:p w14:paraId="6D0BC879" w14:textId="79D4EC02" w:rsidR="005C68C8" w:rsidRDefault="005C68C8" w:rsidP="00E63A33">
      <w:pPr>
        <w:pStyle w:val="Brdtextmedindrag"/>
        <w:ind w:firstLine="0"/>
      </w:pPr>
      <w:r>
        <w:t>Paragrafen, som är ny, innehåller ett bemyndigande för regeringen eller den myndighet som regeringen bestämmer att meddela föreskrifter och en upplysnings</w:t>
      </w:r>
      <w:r>
        <w:softHyphen/>
        <w:t>bestämmelse om verk</w:t>
      </w:r>
      <w:r>
        <w:softHyphen/>
        <w:t xml:space="preserve">ställighetsföreskrifter. </w:t>
      </w:r>
      <w:r w:rsidR="008B240E">
        <w:t>Paragrafen mot</w:t>
      </w:r>
      <w:r w:rsidR="00FC3EF6">
        <w:softHyphen/>
      </w:r>
      <w:r w:rsidR="008B240E">
        <w:t xml:space="preserve">svarar hittillsvarande 31 § nionde och tionde styckena. </w:t>
      </w:r>
    </w:p>
    <w:p w14:paraId="7816B8B3" w14:textId="16C9A372" w:rsidR="005C68C8" w:rsidRPr="006F7430" w:rsidRDefault="005C68C8" w:rsidP="005C68C8">
      <w:pPr>
        <w:pStyle w:val="Brdtextmedindrag"/>
      </w:pPr>
      <w:r w:rsidRPr="006F7430">
        <w:t xml:space="preserve">I </w:t>
      </w:r>
      <w:r w:rsidRPr="006A3F50">
        <w:rPr>
          <w:i/>
          <w:iCs/>
        </w:rPr>
        <w:t>första stycket</w:t>
      </w:r>
      <w:r w:rsidRPr="006F7430">
        <w:t xml:space="preserve"> finns ett bemyndigande </w:t>
      </w:r>
      <w:r>
        <w:t>som avser</w:t>
      </w:r>
      <w:r w:rsidRPr="006F7430">
        <w:t xml:space="preserve"> avgifter för tillsyn och registrering enligt denna lag. Detta överensstämmer med </w:t>
      </w:r>
      <w:r>
        <w:t>det</w:t>
      </w:r>
      <w:r w:rsidRPr="006F7430">
        <w:t xml:space="preserve"> som hittills gällt enligt 31 § nionde stycket</w:t>
      </w:r>
      <w:r w:rsidR="004978D4">
        <w:t>.</w:t>
      </w:r>
    </w:p>
    <w:p w14:paraId="1AB896DA" w14:textId="2022324C" w:rsidR="005C68C8" w:rsidRPr="006F7430" w:rsidRDefault="005C68C8" w:rsidP="005C68C8">
      <w:pPr>
        <w:pStyle w:val="Brdtextmedindrag"/>
      </w:pPr>
      <w:r w:rsidRPr="006F7430">
        <w:t xml:space="preserve">I </w:t>
      </w:r>
      <w:r w:rsidRPr="006A3F50">
        <w:rPr>
          <w:i/>
          <w:iCs/>
        </w:rPr>
        <w:t>andra stycket</w:t>
      </w:r>
      <w:r w:rsidRPr="006F7430">
        <w:t xml:space="preserve"> finns en upplysningsbestämmelse om att regeringen eller den myndighet som regeringen bestämmer</w:t>
      </w:r>
      <w:r>
        <w:t>,</w:t>
      </w:r>
      <w:r w:rsidRPr="006F7430">
        <w:t xml:space="preserve"> med stöd av 8 kap. 7 § rege</w:t>
      </w:r>
      <w:r w:rsidR="00FC3EF6">
        <w:softHyphen/>
      </w:r>
      <w:r w:rsidRPr="006F7430">
        <w:t>rings</w:t>
      </w:r>
      <w:r w:rsidRPr="006F7430">
        <w:softHyphen/>
        <w:t xml:space="preserve">formen </w:t>
      </w:r>
      <w:r>
        <w:t xml:space="preserve">kan </w:t>
      </w:r>
      <w:r w:rsidRPr="006F7430">
        <w:t>meddela närmare före</w:t>
      </w:r>
      <w:r w:rsidRPr="006F7430">
        <w:softHyphen/>
        <w:t>skrifter om ingiv</w:t>
      </w:r>
      <w:r w:rsidRPr="006F7430">
        <w:softHyphen/>
        <w:t>ning av anmäl</w:t>
      </w:r>
      <w:r w:rsidRPr="006F7430">
        <w:softHyphen/>
        <w:t xml:space="preserve">ningar i registreringsärenden. Detta överensstämmer med </w:t>
      </w:r>
      <w:r>
        <w:t>det</w:t>
      </w:r>
      <w:r w:rsidRPr="006F7430">
        <w:t xml:space="preserve"> som hittills gällt enligt 31 § tionde stycket.</w:t>
      </w:r>
    </w:p>
    <w:p w14:paraId="367FEB5C" w14:textId="77777777" w:rsidR="005C68C8" w:rsidRDefault="005C68C8" w:rsidP="005C68C8">
      <w:pPr>
        <w:pStyle w:val="Brdtextmedindrag"/>
      </w:pPr>
    </w:p>
    <w:p w14:paraId="6474EACE" w14:textId="77777777" w:rsidR="005C68C8" w:rsidRPr="00D94568" w:rsidRDefault="005C68C8" w:rsidP="005C68C8">
      <w:pPr>
        <w:pStyle w:val="Brdtextmedindrag"/>
        <w:ind w:firstLine="0"/>
        <w:rPr>
          <w:i/>
          <w:sz w:val="18"/>
          <w:szCs w:val="18"/>
        </w:rPr>
      </w:pPr>
      <w:r w:rsidRPr="00D94568">
        <w:rPr>
          <w:b/>
          <w:bCs/>
          <w:i/>
          <w:iCs/>
          <w:sz w:val="18"/>
          <w:szCs w:val="18"/>
        </w:rPr>
        <w:t>3</w:t>
      </w:r>
      <w:r>
        <w:rPr>
          <w:b/>
          <w:bCs/>
          <w:i/>
          <w:iCs/>
          <w:sz w:val="18"/>
          <w:szCs w:val="18"/>
        </w:rPr>
        <w:t>8</w:t>
      </w:r>
      <w:r w:rsidRPr="00D94568">
        <w:rPr>
          <w:b/>
          <w:bCs/>
          <w:i/>
          <w:iCs/>
          <w:sz w:val="18"/>
          <w:szCs w:val="18"/>
        </w:rPr>
        <w:t> §</w:t>
      </w:r>
      <w:r w:rsidRPr="00D94568">
        <w:rPr>
          <w:i/>
          <w:iCs/>
          <w:sz w:val="18"/>
          <w:szCs w:val="18"/>
        </w:rPr>
        <w:t> Regeringen</w:t>
      </w:r>
      <w:r w:rsidRPr="00D94568">
        <w:rPr>
          <w:i/>
          <w:sz w:val="18"/>
          <w:szCs w:val="18"/>
        </w:rPr>
        <w:t xml:space="preserve"> eller den myndighet som regeringen bestämmer får meddela före</w:t>
      </w:r>
      <w:r>
        <w:rPr>
          <w:i/>
          <w:sz w:val="18"/>
          <w:szCs w:val="18"/>
        </w:rPr>
        <w:softHyphen/>
      </w:r>
      <w:r w:rsidRPr="00D94568">
        <w:rPr>
          <w:i/>
          <w:sz w:val="18"/>
          <w:szCs w:val="18"/>
        </w:rPr>
        <w:t>skrifter om vilka upp</w:t>
      </w:r>
      <w:r w:rsidRPr="00D94568">
        <w:rPr>
          <w:i/>
          <w:sz w:val="18"/>
          <w:szCs w:val="18"/>
        </w:rPr>
        <w:softHyphen/>
        <w:t>lysningar styrelsen i en pensions</w:t>
      </w:r>
      <w:r w:rsidRPr="00D94568">
        <w:rPr>
          <w:i/>
          <w:sz w:val="18"/>
          <w:szCs w:val="18"/>
        </w:rPr>
        <w:softHyphen/>
        <w:t>stiftelse ska lämna till Finans</w:t>
      </w:r>
      <w:r w:rsidRPr="00D94568">
        <w:rPr>
          <w:i/>
          <w:sz w:val="18"/>
          <w:szCs w:val="18"/>
        </w:rPr>
        <w:softHyphen/>
        <w:t>inspektionen enligt 14 kap. 5 § lagen (2019:742) om tjänste</w:t>
      </w:r>
      <w:r w:rsidRPr="00D94568">
        <w:rPr>
          <w:i/>
          <w:sz w:val="18"/>
          <w:szCs w:val="18"/>
        </w:rPr>
        <w:softHyphen/>
        <w:t>pensionsföretag och när de ska lämnas.</w:t>
      </w:r>
    </w:p>
    <w:p w14:paraId="7460DE7D" w14:textId="77777777" w:rsidR="005C68C8" w:rsidRPr="00D94568" w:rsidRDefault="005C68C8" w:rsidP="005C68C8">
      <w:pPr>
        <w:pStyle w:val="Brdtextmedindrag"/>
        <w:rPr>
          <w:i/>
          <w:sz w:val="18"/>
          <w:szCs w:val="18"/>
        </w:rPr>
      </w:pPr>
      <w:r w:rsidRPr="00D94568">
        <w:rPr>
          <w:i/>
          <w:sz w:val="18"/>
          <w:szCs w:val="18"/>
        </w:rPr>
        <w:t>Regeringen får meddela före</w:t>
      </w:r>
      <w:r w:rsidRPr="00D94568">
        <w:rPr>
          <w:i/>
          <w:sz w:val="18"/>
          <w:szCs w:val="18"/>
        </w:rPr>
        <w:softHyphen/>
        <w:t>skrifter om sådana avgifter för pen</w:t>
      </w:r>
      <w:r w:rsidRPr="00D94568">
        <w:rPr>
          <w:i/>
          <w:sz w:val="18"/>
          <w:szCs w:val="18"/>
        </w:rPr>
        <w:softHyphen/>
        <w:t>sions</w:t>
      </w:r>
      <w:r w:rsidRPr="00D94568">
        <w:rPr>
          <w:i/>
          <w:sz w:val="18"/>
          <w:szCs w:val="18"/>
        </w:rPr>
        <w:softHyphen/>
        <w:t>stiftelser som ska bidra till att täcka kostnaderna för Finans</w:t>
      </w:r>
      <w:r w:rsidRPr="00D94568">
        <w:rPr>
          <w:i/>
          <w:sz w:val="18"/>
          <w:szCs w:val="18"/>
        </w:rPr>
        <w:softHyphen/>
        <w:t>inspektionens verksamhet enligt 14 kap. 17 § lagen om tjänste</w:t>
      </w:r>
      <w:r w:rsidRPr="00D94568">
        <w:rPr>
          <w:i/>
          <w:sz w:val="18"/>
          <w:szCs w:val="18"/>
        </w:rPr>
        <w:softHyphen/>
        <w:t>pen</w:t>
      </w:r>
      <w:r w:rsidRPr="00D94568">
        <w:rPr>
          <w:i/>
          <w:sz w:val="18"/>
          <w:szCs w:val="18"/>
        </w:rPr>
        <w:softHyphen/>
        <w:t>sionsföretag.</w:t>
      </w:r>
    </w:p>
    <w:p w14:paraId="434452B4" w14:textId="77777777" w:rsidR="005C68C8" w:rsidRPr="00D94568" w:rsidRDefault="005C68C8" w:rsidP="005C68C8">
      <w:pPr>
        <w:pStyle w:val="Brdtextmedindrag"/>
        <w:rPr>
          <w:i/>
          <w:sz w:val="18"/>
          <w:szCs w:val="18"/>
        </w:rPr>
      </w:pPr>
      <w:r w:rsidRPr="00D94568">
        <w:rPr>
          <w:i/>
          <w:sz w:val="18"/>
          <w:szCs w:val="18"/>
        </w:rPr>
        <w:t>Regeringen eller den myndighet som regeringen bestämmer kan med stöd av 8 kap. 7 § regerings</w:t>
      </w:r>
      <w:r w:rsidRPr="00D94568">
        <w:rPr>
          <w:i/>
          <w:sz w:val="18"/>
          <w:szCs w:val="18"/>
        </w:rPr>
        <w:softHyphen/>
        <w:t>formen meddela föreskrifter om hur upplysningar ska lämnas av styrel</w:t>
      </w:r>
      <w:r w:rsidRPr="00D94568">
        <w:rPr>
          <w:i/>
          <w:sz w:val="18"/>
          <w:szCs w:val="18"/>
        </w:rPr>
        <w:softHyphen/>
        <w:t>sen för en pensionsstiftelse enligt 14 kap. 5 § lagen om tjänstepen</w:t>
      </w:r>
      <w:r w:rsidRPr="00D94568">
        <w:rPr>
          <w:i/>
          <w:sz w:val="18"/>
          <w:szCs w:val="18"/>
        </w:rPr>
        <w:softHyphen/>
        <w:t>sions</w:t>
      </w:r>
      <w:r>
        <w:rPr>
          <w:i/>
          <w:sz w:val="18"/>
          <w:szCs w:val="18"/>
        </w:rPr>
        <w:softHyphen/>
      </w:r>
      <w:r w:rsidRPr="00D94568">
        <w:rPr>
          <w:i/>
          <w:sz w:val="18"/>
          <w:szCs w:val="18"/>
        </w:rPr>
        <w:t>företag.</w:t>
      </w:r>
    </w:p>
    <w:p w14:paraId="2F258F72" w14:textId="77777777" w:rsidR="005C68C8" w:rsidRDefault="005C68C8" w:rsidP="005C68C8">
      <w:pPr>
        <w:pStyle w:val="Brdtextmedindrag"/>
      </w:pPr>
    </w:p>
    <w:p w14:paraId="4EFCC9E7" w14:textId="77777777" w:rsidR="005C68C8" w:rsidRDefault="005C68C8" w:rsidP="005C68C8">
      <w:pPr>
        <w:pStyle w:val="Brdtextmedindrag"/>
        <w:ind w:firstLine="0"/>
      </w:pPr>
      <w:r>
        <w:t>Paragrafen, som är ny, innehåller bemyndiganden för regeringen eller den myndighet som regeringen bestämmer att meddela föreskrifter och en upp</w:t>
      </w:r>
      <w:r>
        <w:softHyphen/>
        <w:t>lysningsbestämmelse angående verkställighetsföreskrifter. Överväg</w:t>
      </w:r>
      <w:r>
        <w:softHyphen/>
        <w:t>an</w:t>
      </w:r>
      <w:r>
        <w:softHyphen/>
        <w:t>dena finns i avsnitt 4.4.</w:t>
      </w:r>
    </w:p>
    <w:p w14:paraId="52DA7351" w14:textId="77777777" w:rsidR="005C68C8" w:rsidRDefault="005C68C8" w:rsidP="005C68C8">
      <w:pPr>
        <w:pStyle w:val="Brdtextmedindrag"/>
      </w:pPr>
      <w:r>
        <w:t xml:space="preserve">Bemyndigandet i </w:t>
      </w:r>
      <w:r w:rsidRPr="00CE1EB6">
        <w:rPr>
          <w:i/>
        </w:rPr>
        <w:t>första stycket</w:t>
      </w:r>
      <w:r>
        <w:t xml:space="preserve"> avser en pensionsstiftelses upplysnings</w:t>
      </w:r>
      <w:r>
        <w:softHyphen/>
        <w:t>skyldighet enligt 14 kap. 5 § lagen om tjänstepensionsföretag. Den be</w:t>
      </w:r>
      <w:r>
        <w:softHyphen/>
        <w:t>stämmelsen gäller enligt 35 § femte stycket även för pensionsstiftelser. Med stöd av bemyndigandet kan artikel 50 a–d och f i andra tjänste</w:t>
      </w:r>
      <w:r>
        <w:softHyphen/>
        <w:t>pen</w:t>
      </w:r>
      <w:r>
        <w:softHyphen/>
        <w:t>sionsdirektivet delvis genomföras.</w:t>
      </w:r>
    </w:p>
    <w:p w14:paraId="2186C072" w14:textId="77777777" w:rsidR="005C68C8" w:rsidRDefault="005C68C8" w:rsidP="005C68C8">
      <w:pPr>
        <w:pStyle w:val="Brdtextmedindrag"/>
      </w:pPr>
      <w:r>
        <w:t xml:space="preserve">Bemyndigandet i </w:t>
      </w:r>
      <w:r w:rsidRPr="00CE1EB6">
        <w:rPr>
          <w:i/>
        </w:rPr>
        <w:t>andra stycket</w:t>
      </w:r>
      <w:r>
        <w:t xml:space="preserve"> ger regeringen rätt att meddela före</w:t>
      </w:r>
      <w:r>
        <w:softHyphen/>
        <w:t>skrifter om sådana avgifter som får tas ut av pensionsstiftelser för att täcka kostnader för Finansinspektionens verksamhet enligt 14 kap. 17 § lagen om tjänstepensionsföretag. Den bestämmelsen gäller enligt 35 § femte stycket även för pensionsstiftelser.</w:t>
      </w:r>
    </w:p>
    <w:p w14:paraId="49919CF8" w14:textId="77777777" w:rsidR="005C68C8" w:rsidRDefault="005C68C8" w:rsidP="005C68C8">
      <w:pPr>
        <w:pStyle w:val="Brdtextmedindrag"/>
      </w:pPr>
      <w:r>
        <w:lastRenderedPageBreak/>
        <w:t xml:space="preserve">I </w:t>
      </w:r>
      <w:r w:rsidRPr="00CE1EB6">
        <w:rPr>
          <w:i/>
        </w:rPr>
        <w:t>tredje stycket</w:t>
      </w:r>
      <w:r>
        <w:t xml:space="preserve"> finns en upplysning om att regeringen eller den myndig</w:t>
      </w:r>
      <w:r>
        <w:softHyphen/>
        <w:t>het som regeringen bestämmer kan meddela föreskrifter om hur upp</w:t>
      </w:r>
      <w:r>
        <w:softHyphen/>
        <w:t>lys</w:t>
      </w:r>
      <w:r>
        <w:softHyphen/>
        <w:t>ningar ska lämnas enligt 14 kap. 5 § lagen om tjänstepensionsföretag. Den bestämmelsen gäller enligt 35 § femte stycket även för pensions</w:t>
      </w:r>
      <w:r>
        <w:softHyphen/>
        <w:t>stiftelser.</w:t>
      </w:r>
    </w:p>
    <w:p w14:paraId="723FC1D7" w14:textId="77777777" w:rsidR="005C68C8" w:rsidRDefault="005C68C8" w:rsidP="005C68C8">
      <w:pPr>
        <w:pStyle w:val="Rubrik2"/>
      </w:pPr>
      <w:bookmarkStart w:id="113" w:name="_Toc32844420"/>
      <w:bookmarkStart w:id="114" w:name="_Toc36022931"/>
      <w:r>
        <w:t>Förslaget till lag om ändring i lagen (1981:131) om kallelse på okända borgenärer</w:t>
      </w:r>
      <w:bookmarkEnd w:id="113"/>
      <w:bookmarkEnd w:id="114"/>
    </w:p>
    <w:p w14:paraId="12FC3697" w14:textId="77777777" w:rsidR="005C68C8" w:rsidRPr="003F20BF" w:rsidRDefault="005C68C8" w:rsidP="005C68C8">
      <w:pPr>
        <w:pStyle w:val="Brdtext"/>
        <w:rPr>
          <w:sz w:val="18"/>
          <w:szCs w:val="18"/>
        </w:rPr>
      </w:pPr>
      <w:r w:rsidRPr="00D94568">
        <w:rPr>
          <w:b/>
          <w:bCs/>
          <w:sz w:val="18"/>
          <w:szCs w:val="18"/>
        </w:rPr>
        <w:t>4 §</w:t>
      </w:r>
      <w:r w:rsidRPr="00D94568">
        <w:rPr>
          <w:sz w:val="18"/>
          <w:szCs w:val="18"/>
        </w:rPr>
        <w:t> </w:t>
      </w:r>
      <w:r w:rsidRPr="00FD2BE2">
        <w:rPr>
          <w:sz w:val="18"/>
          <w:szCs w:val="18"/>
        </w:rPr>
        <w:t>En ansökan om kallelse på okända borgenärer ska göras hos Kronofogde</w:t>
      </w:r>
      <w:r w:rsidRPr="00FD2BE2">
        <w:rPr>
          <w:sz w:val="18"/>
          <w:szCs w:val="18"/>
        </w:rPr>
        <w:softHyphen/>
        <w:t>myndigheten. Om gäl</w:t>
      </w:r>
      <w:r w:rsidRPr="00FD2BE2">
        <w:rPr>
          <w:sz w:val="18"/>
          <w:szCs w:val="18"/>
        </w:rPr>
        <w:softHyphen/>
        <w:t>denären är ett aktiebolag</w:t>
      </w:r>
      <w:r w:rsidRPr="00FD2BE2">
        <w:rPr>
          <w:i/>
          <w:sz w:val="18"/>
          <w:szCs w:val="18"/>
        </w:rPr>
        <w:t>,</w:t>
      </w:r>
      <w:r w:rsidRPr="00FD2BE2">
        <w:rPr>
          <w:sz w:val="18"/>
          <w:szCs w:val="18"/>
        </w:rPr>
        <w:t xml:space="preserve"> en eko</w:t>
      </w:r>
      <w:r w:rsidRPr="00FD2BE2">
        <w:rPr>
          <w:sz w:val="18"/>
          <w:szCs w:val="18"/>
        </w:rPr>
        <w:softHyphen/>
        <w:t>no</w:t>
      </w:r>
      <w:r w:rsidRPr="00FD2BE2">
        <w:rPr>
          <w:sz w:val="18"/>
          <w:szCs w:val="18"/>
        </w:rPr>
        <w:softHyphen/>
        <w:t>misk förening</w:t>
      </w:r>
      <w:r w:rsidRPr="00FD2BE2">
        <w:rPr>
          <w:i/>
          <w:sz w:val="18"/>
          <w:szCs w:val="18"/>
        </w:rPr>
        <w:t>,</w:t>
      </w:r>
      <w:r w:rsidRPr="00FD2BE2">
        <w:rPr>
          <w:sz w:val="18"/>
          <w:szCs w:val="18"/>
        </w:rPr>
        <w:t xml:space="preserve"> </w:t>
      </w:r>
      <w:r w:rsidRPr="00F8670E">
        <w:rPr>
          <w:i/>
          <w:sz w:val="18"/>
          <w:szCs w:val="18"/>
        </w:rPr>
        <w:t>ett ömse</w:t>
      </w:r>
      <w:r w:rsidRPr="00F8670E">
        <w:rPr>
          <w:i/>
          <w:sz w:val="18"/>
          <w:szCs w:val="18"/>
        </w:rPr>
        <w:softHyphen/>
        <w:t>sidigt för</w:t>
      </w:r>
      <w:r w:rsidRPr="00F8670E">
        <w:rPr>
          <w:i/>
          <w:sz w:val="18"/>
          <w:szCs w:val="18"/>
        </w:rPr>
        <w:softHyphen/>
        <w:t>säk</w:t>
      </w:r>
      <w:r w:rsidRPr="00F8670E">
        <w:rPr>
          <w:i/>
          <w:sz w:val="18"/>
          <w:szCs w:val="18"/>
        </w:rPr>
        <w:softHyphen/>
        <w:t>ringsbolag, ett ömse</w:t>
      </w:r>
      <w:r w:rsidRPr="00F8670E">
        <w:rPr>
          <w:i/>
          <w:sz w:val="18"/>
          <w:szCs w:val="18"/>
        </w:rPr>
        <w:softHyphen/>
        <w:t>sidigt tjänste</w:t>
      </w:r>
      <w:r w:rsidRPr="00F8670E">
        <w:rPr>
          <w:i/>
          <w:sz w:val="18"/>
          <w:szCs w:val="18"/>
        </w:rPr>
        <w:softHyphen/>
        <w:t>pensionsbolag, en försäk</w:t>
      </w:r>
      <w:r w:rsidRPr="00F8670E">
        <w:rPr>
          <w:i/>
          <w:sz w:val="18"/>
          <w:szCs w:val="18"/>
        </w:rPr>
        <w:softHyphen/>
        <w:t>rings</w:t>
      </w:r>
      <w:r w:rsidRPr="00F8670E">
        <w:rPr>
          <w:i/>
          <w:sz w:val="18"/>
          <w:szCs w:val="18"/>
        </w:rPr>
        <w:softHyphen/>
        <w:t>förening eller en tjänste</w:t>
      </w:r>
      <w:r w:rsidRPr="00F8670E">
        <w:rPr>
          <w:i/>
          <w:sz w:val="18"/>
          <w:szCs w:val="18"/>
        </w:rPr>
        <w:softHyphen/>
        <w:t>pen</w:t>
      </w:r>
      <w:r w:rsidRPr="00F8670E">
        <w:rPr>
          <w:i/>
          <w:sz w:val="18"/>
          <w:szCs w:val="18"/>
        </w:rPr>
        <w:softHyphen/>
        <w:t>sionsförening</w:t>
      </w:r>
      <w:r w:rsidRPr="00F8670E">
        <w:rPr>
          <w:sz w:val="18"/>
          <w:szCs w:val="18"/>
        </w:rPr>
        <w:t>, ska dock ansökan göras hos Bolags</w:t>
      </w:r>
      <w:r w:rsidRPr="003F20BF">
        <w:rPr>
          <w:sz w:val="18"/>
          <w:szCs w:val="18"/>
        </w:rPr>
        <w:softHyphen/>
        <w:t>verket.</w:t>
      </w:r>
    </w:p>
    <w:p w14:paraId="70C6FE78" w14:textId="77777777" w:rsidR="005C68C8" w:rsidRPr="00FD2BE2" w:rsidRDefault="005C68C8" w:rsidP="005C68C8">
      <w:pPr>
        <w:pStyle w:val="Brdtextmedindrag"/>
        <w:rPr>
          <w:sz w:val="18"/>
          <w:szCs w:val="18"/>
        </w:rPr>
      </w:pPr>
      <w:r w:rsidRPr="0033724D">
        <w:rPr>
          <w:sz w:val="18"/>
          <w:szCs w:val="18"/>
        </w:rPr>
        <w:t>Sökanden ska bifoga en för</w:t>
      </w:r>
      <w:r w:rsidRPr="0033724D">
        <w:rPr>
          <w:sz w:val="18"/>
          <w:szCs w:val="18"/>
        </w:rPr>
        <w:softHyphen/>
        <w:t>teck</w:t>
      </w:r>
      <w:r w:rsidRPr="0033724D">
        <w:rPr>
          <w:sz w:val="18"/>
          <w:szCs w:val="18"/>
        </w:rPr>
        <w:softHyphen/>
        <w:t>ning över gäldenärens kända borge</w:t>
      </w:r>
      <w:r w:rsidRPr="0033724D">
        <w:rPr>
          <w:sz w:val="18"/>
          <w:szCs w:val="18"/>
        </w:rPr>
        <w:softHyphen/>
        <w:t xml:space="preserve">närer och, </w:t>
      </w:r>
      <w:r w:rsidRPr="0033724D">
        <w:rPr>
          <w:i/>
          <w:sz w:val="18"/>
          <w:szCs w:val="18"/>
        </w:rPr>
        <w:t>om det är</w:t>
      </w:r>
      <w:r w:rsidRPr="0033724D">
        <w:rPr>
          <w:sz w:val="18"/>
          <w:szCs w:val="18"/>
        </w:rPr>
        <w:t xml:space="preserve"> möjligt, ange deras adress.</w:t>
      </w:r>
    </w:p>
    <w:p w14:paraId="1D1D239A" w14:textId="77777777" w:rsidR="005C68C8" w:rsidRPr="004C07B0" w:rsidRDefault="005C68C8" w:rsidP="005C68C8">
      <w:pPr>
        <w:pStyle w:val="Brdtextmedindrag"/>
      </w:pPr>
    </w:p>
    <w:p w14:paraId="01EB94E7" w14:textId="77777777" w:rsidR="005C68C8" w:rsidRDefault="005C68C8" w:rsidP="005C68C8">
      <w:pPr>
        <w:pStyle w:val="Brdtextmedindrag"/>
        <w:ind w:firstLine="0"/>
      </w:pPr>
      <w:r>
        <w:t>Paragrafen innehåller bestämmelser om hos vilken myndighet en ansökan om kallelse på okända borgenärer ska göras och om den förteckning som ska bifogas ansökan. Övervägandena finns i avsnitt 8.</w:t>
      </w:r>
    </w:p>
    <w:p w14:paraId="45BC201C" w14:textId="77777777" w:rsidR="005C68C8" w:rsidRDefault="005C68C8" w:rsidP="005C68C8">
      <w:pPr>
        <w:pStyle w:val="Brdtextmedindrag"/>
      </w:pPr>
      <w:r>
        <w:t xml:space="preserve">Om gäldenären </w:t>
      </w:r>
      <w:r w:rsidRPr="00047133">
        <w:t>är ett aktiebolag eller en ekonomisk förening ska</w:t>
      </w:r>
      <w:r>
        <w:t>,</w:t>
      </w:r>
      <w:r w:rsidRPr="00047133">
        <w:t xml:space="preserve"> </w:t>
      </w:r>
      <w:r>
        <w:t xml:space="preserve">enligt </w:t>
      </w:r>
      <w:r w:rsidRPr="00047133">
        <w:rPr>
          <w:i/>
        </w:rPr>
        <w:t>första stycket</w:t>
      </w:r>
      <w:r>
        <w:t>,</w:t>
      </w:r>
      <w:r w:rsidRPr="00047133">
        <w:t xml:space="preserve"> </w:t>
      </w:r>
      <w:r>
        <w:t xml:space="preserve">en ansökan om kallelse på okända borgenärer </w:t>
      </w:r>
      <w:r w:rsidRPr="00047133">
        <w:t>göras hos Bolags</w:t>
      </w:r>
      <w:r>
        <w:softHyphen/>
      </w:r>
      <w:r w:rsidRPr="00047133">
        <w:t>verket.</w:t>
      </w:r>
      <w:r>
        <w:t xml:space="preserve"> Stycket ändras så att även sådana ansökningar som rör ömse</w:t>
      </w:r>
      <w:r>
        <w:softHyphen/>
        <w:t>sidiga försäkringsbolag, ömsesidiga tjänstepensionsbolag, försäk</w:t>
      </w:r>
      <w:r>
        <w:softHyphen/>
        <w:t>rings</w:t>
      </w:r>
      <w:r>
        <w:softHyphen/>
        <w:t>föreningar och tjänstepensionsföreningar ska göras hos Bolagsverket. Detta innebär att samtliga ansökningar som rör försäkringsföretag och tjänste</w:t>
      </w:r>
      <w:r>
        <w:softHyphen/>
        <w:t>pensionsföretag, oavsett associationsform, ska göras hos Bolags</w:t>
      </w:r>
      <w:r>
        <w:softHyphen/>
        <w:t xml:space="preserve">verket. </w:t>
      </w:r>
    </w:p>
    <w:p w14:paraId="5D28A2DF" w14:textId="77777777" w:rsidR="005C68C8" w:rsidRDefault="005C68C8" w:rsidP="005C68C8">
      <w:pPr>
        <w:pStyle w:val="Brdtextmedindrag"/>
      </w:pPr>
      <w:r>
        <w:t xml:space="preserve">I </w:t>
      </w:r>
      <w:r w:rsidRPr="0033724D">
        <w:rPr>
          <w:i/>
        </w:rPr>
        <w:t>andra stycket</w:t>
      </w:r>
      <w:r>
        <w:t xml:space="preserve"> görs en språklig ändring.</w:t>
      </w:r>
    </w:p>
    <w:p w14:paraId="7AFD278A" w14:textId="77777777" w:rsidR="005C68C8" w:rsidRDefault="005C68C8" w:rsidP="005C68C8">
      <w:pPr>
        <w:pStyle w:val="Brdtextmedindrag"/>
        <w:ind w:firstLine="0"/>
      </w:pPr>
    </w:p>
    <w:p w14:paraId="5CE2D3DD" w14:textId="22C7E384" w:rsidR="005C68C8" w:rsidRPr="00D83195" w:rsidRDefault="005C68C8" w:rsidP="005C68C8">
      <w:pPr>
        <w:pStyle w:val="Brdtextmedindrag"/>
        <w:ind w:firstLine="0"/>
        <w:rPr>
          <w:sz w:val="18"/>
          <w:szCs w:val="18"/>
        </w:rPr>
      </w:pPr>
      <w:r w:rsidRPr="00D83195">
        <w:rPr>
          <w:b/>
          <w:sz w:val="18"/>
          <w:szCs w:val="18"/>
        </w:rPr>
        <w:t>5 a §</w:t>
      </w:r>
      <w:r w:rsidRPr="00D83195">
        <w:rPr>
          <w:sz w:val="18"/>
          <w:szCs w:val="18"/>
        </w:rPr>
        <w:t> Vid överklagande av Kronofogdemyndighetens beslut tillämpas 18 kap. utsökningsbalken.</w:t>
      </w:r>
    </w:p>
    <w:p w14:paraId="04E6B382" w14:textId="77777777" w:rsidR="005C68C8" w:rsidRPr="00B925F1" w:rsidRDefault="005C68C8" w:rsidP="005C68C8">
      <w:pPr>
        <w:pStyle w:val="Brdtextmedindrag"/>
        <w:rPr>
          <w:sz w:val="18"/>
          <w:szCs w:val="18"/>
        </w:rPr>
      </w:pPr>
      <w:r w:rsidRPr="00B925F1">
        <w:rPr>
          <w:sz w:val="18"/>
          <w:szCs w:val="18"/>
        </w:rPr>
        <w:t>Ett beslut av Bolagsverket över</w:t>
      </w:r>
      <w:r w:rsidRPr="00B925F1">
        <w:rPr>
          <w:sz w:val="18"/>
          <w:szCs w:val="18"/>
        </w:rPr>
        <w:softHyphen/>
        <w:t xml:space="preserve">klagas till tingsrätten på den ort där </w:t>
      </w:r>
      <w:r w:rsidRPr="007410B8">
        <w:rPr>
          <w:i/>
          <w:sz w:val="18"/>
          <w:szCs w:val="18"/>
        </w:rPr>
        <w:t>bolagets eller föreningens</w:t>
      </w:r>
      <w:r w:rsidRPr="007410B8">
        <w:rPr>
          <w:i/>
          <w:iCs/>
          <w:sz w:val="18"/>
          <w:szCs w:val="18"/>
        </w:rPr>
        <w:t xml:space="preserve"> styrelse</w:t>
      </w:r>
      <w:r w:rsidRPr="007410B8">
        <w:rPr>
          <w:sz w:val="18"/>
          <w:szCs w:val="18"/>
        </w:rPr>
        <w:t xml:space="preserve"> </w:t>
      </w:r>
      <w:r w:rsidRPr="00B925F1">
        <w:rPr>
          <w:sz w:val="18"/>
          <w:szCs w:val="18"/>
        </w:rPr>
        <w:t>har sitt säte. Vid över</w:t>
      </w:r>
      <w:r w:rsidRPr="00B925F1">
        <w:rPr>
          <w:sz w:val="18"/>
          <w:szCs w:val="18"/>
        </w:rPr>
        <w:softHyphen/>
        <w:t>klagande gäller lagen (1996:242) om domstolsärenden.</w:t>
      </w:r>
    </w:p>
    <w:p w14:paraId="21813D1F" w14:textId="77777777" w:rsidR="005C68C8" w:rsidRDefault="005C68C8" w:rsidP="005C68C8">
      <w:pPr>
        <w:pStyle w:val="Brdtextmedindrag"/>
      </w:pPr>
    </w:p>
    <w:p w14:paraId="76129F42" w14:textId="77777777" w:rsidR="005C68C8" w:rsidRDefault="005C68C8" w:rsidP="005C68C8">
      <w:pPr>
        <w:pStyle w:val="Brdtextmedindrag"/>
        <w:ind w:firstLine="0"/>
      </w:pPr>
      <w:r w:rsidRPr="00DC7E43">
        <w:t>Paragrafen behandlar överklagande av beslut enligt lagen om kallelse på okända borgenärer.</w:t>
      </w:r>
      <w:r>
        <w:t xml:space="preserve"> Övervägandena finns i avsnitt 8.</w:t>
      </w:r>
      <w:r w:rsidRPr="00DC7E43">
        <w:t xml:space="preserve"> </w:t>
      </w:r>
    </w:p>
    <w:p w14:paraId="43748E61" w14:textId="697009CE" w:rsidR="005C68C8" w:rsidRDefault="005C68C8" w:rsidP="005C68C8">
      <w:pPr>
        <w:pStyle w:val="Brdtextmedindrag"/>
      </w:pPr>
      <w:r>
        <w:t>I 4 § anges de fall som en ansökan om kallelse på okända borgenärer ska göras hos Bolagsverket (se för</w:t>
      </w:r>
      <w:r>
        <w:softHyphen/>
        <w:t>fattnings</w:t>
      </w:r>
      <w:r>
        <w:softHyphen/>
        <w:t>kommen</w:t>
      </w:r>
      <w:r>
        <w:softHyphen/>
        <w:t xml:space="preserve">taren till den paragrafen). </w:t>
      </w:r>
      <w:r w:rsidRPr="00DC7E43">
        <w:t xml:space="preserve">Enligt </w:t>
      </w:r>
      <w:r w:rsidRPr="00D83195">
        <w:rPr>
          <w:i/>
        </w:rPr>
        <w:t>andra stycket</w:t>
      </w:r>
      <w:r w:rsidRPr="00DC7E43">
        <w:t xml:space="preserve"> </w:t>
      </w:r>
      <w:r>
        <w:t>ska Bolagsverkets beslut över</w:t>
      </w:r>
      <w:r>
        <w:softHyphen/>
        <w:t xml:space="preserve">klagas till tingsrätten på den ort där </w:t>
      </w:r>
      <w:r w:rsidRPr="00D83195">
        <w:t>bolaget</w:t>
      </w:r>
      <w:r>
        <w:t>s eller föreningens styrelse har sitt säte. Det innebär att b</w:t>
      </w:r>
      <w:r w:rsidRPr="00DC7E43">
        <w:t>estäm</w:t>
      </w:r>
      <w:r>
        <w:softHyphen/>
      </w:r>
      <w:r w:rsidRPr="00DC7E43">
        <w:t xml:space="preserve">melsen </w:t>
      </w:r>
      <w:r>
        <w:t>är</w:t>
      </w:r>
      <w:r w:rsidRPr="00DC7E43">
        <w:t xml:space="preserve"> tillämplig </w:t>
      </w:r>
      <w:r>
        <w:t>i samtliga fall då en ansökan om kallelse på okända borgenärer ska göras hos Bolags</w:t>
      </w:r>
      <w:r>
        <w:softHyphen/>
        <w:t xml:space="preserve">verket. Ändringen är en följd av den ändring som </w:t>
      </w:r>
      <w:r w:rsidR="00357D25">
        <w:t xml:space="preserve">görs </w:t>
      </w:r>
      <w:r>
        <w:t>i 4 § om de fall då en ansökan om kallelse på okända borgenärer ska göras hos Bolagsverket</w:t>
      </w:r>
      <w:r w:rsidRPr="00160EC2">
        <w:t>.</w:t>
      </w:r>
    </w:p>
    <w:p w14:paraId="6986EC30" w14:textId="77777777" w:rsidR="005C68C8" w:rsidRPr="00D83195" w:rsidRDefault="005C68C8" w:rsidP="005C68C8">
      <w:pPr>
        <w:pStyle w:val="Rubrik4utannumrering"/>
        <w:rPr>
          <w:sz w:val="18"/>
          <w:szCs w:val="18"/>
        </w:rPr>
      </w:pPr>
      <w:r w:rsidRPr="00D83195">
        <w:t>Ikraftträdande- och övergångsbestämmelser</w:t>
      </w:r>
    </w:p>
    <w:p w14:paraId="781FDC2E" w14:textId="77777777" w:rsidR="005C68C8" w:rsidRPr="00D83195" w:rsidRDefault="005C68C8" w:rsidP="005C68C8">
      <w:pPr>
        <w:pStyle w:val="Brdtextmedindrag"/>
        <w:rPr>
          <w:sz w:val="18"/>
          <w:szCs w:val="18"/>
        </w:rPr>
      </w:pPr>
      <w:r w:rsidRPr="00D83195">
        <w:rPr>
          <w:sz w:val="18"/>
          <w:szCs w:val="18"/>
        </w:rPr>
        <w:t>1. Denna lag träder i kraft den 1 juli 2020.</w:t>
      </w:r>
    </w:p>
    <w:p w14:paraId="794EBC61" w14:textId="77777777" w:rsidR="005C68C8" w:rsidRPr="00D83195" w:rsidRDefault="005C68C8" w:rsidP="005C68C8">
      <w:pPr>
        <w:pStyle w:val="Brdtextmedindrag"/>
        <w:rPr>
          <w:sz w:val="18"/>
          <w:szCs w:val="18"/>
        </w:rPr>
      </w:pPr>
      <w:r w:rsidRPr="00D83195">
        <w:rPr>
          <w:sz w:val="18"/>
          <w:szCs w:val="18"/>
        </w:rPr>
        <w:t>2. En ansökan om kallelse på okända borgenärer vid likvidation som rör ett ömsesidigt försäkringsbolag, ett ömsesidigt tjänstepensionsbolag, en försäkrings</w:t>
      </w:r>
      <w:r>
        <w:rPr>
          <w:sz w:val="18"/>
          <w:szCs w:val="18"/>
        </w:rPr>
        <w:softHyphen/>
      </w:r>
      <w:r w:rsidRPr="00D83195">
        <w:rPr>
          <w:sz w:val="18"/>
          <w:szCs w:val="18"/>
        </w:rPr>
        <w:lastRenderedPageBreak/>
        <w:t>förening eller en tjänstepensionsförening ska överlämnas från Kronofogde</w:t>
      </w:r>
      <w:r>
        <w:rPr>
          <w:sz w:val="18"/>
          <w:szCs w:val="18"/>
        </w:rPr>
        <w:softHyphen/>
      </w:r>
      <w:r w:rsidRPr="00D83195">
        <w:rPr>
          <w:sz w:val="18"/>
          <w:szCs w:val="18"/>
        </w:rPr>
        <w:t>myndigheten till Bolagsverket, om någon kallelse på okända borgenärer inte har utfärdats före ikraftträdandet.</w:t>
      </w:r>
    </w:p>
    <w:p w14:paraId="5C9DD630" w14:textId="77777777" w:rsidR="005C68C8" w:rsidRDefault="005C68C8" w:rsidP="005C68C8">
      <w:pPr>
        <w:pStyle w:val="Brdtextmedindrag"/>
        <w:ind w:firstLine="0"/>
      </w:pPr>
    </w:p>
    <w:p w14:paraId="2E2EE081" w14:textId="77777777" w:rsidR="005C68C8" w:rsidRDefault="005C68C8" w:rsidP="005C68C8">
      <w:pPr>
        <w:pStyle w:val="Brdtextmedindrag"/>
        <w:ind w:firstLine="0"/>
      </w:pPr>
      <w:r w:rsidRPr="002D054A">
        <w:t xml:space="preserve">Övervägandena finns i avsnitt </w:t>
      </w:r>
      <w:r>
        <w:t>9</w:t>
      </w:r>
      <w:r w:rsidRPr="002D054A">
        <w:t>.</w:t>
      </w:r>
    </w:p>
    <w:p w14:paraId="5767925F" w14:textId="77777777" w:rsidR="005C68C8" w:rsidRPr="00DC1E1C" w:rsidRDefault="005C68C8" w:rsidP="005C68C8">
      <w:pPr>
        <w:pStyle w:val="Brdtextmedindrag"/>
      </w:pPr>
      <w:r w:rsidRPr="00DC1E1C">
        <w:t xml:space="preserve">I </w:t>
      </w:r>
      <w:r w:rsidRPr="00120CF1">
        <w:rPr>
          <w:i/>
        </w:rPr>
        <w:t>punkt</w:t>
      </w:r>
      <w:r>
        <w:rPr>
          <w:i/>
          <w:iCs/>
        </w:rPr>
        <w:t> </w:t>
      </w:r>
      <w:r w:rsidRPr="00120CF1">
        <w:rPr>
          <w:i/>
        </w:rPr>
        <w:t>1</w:t>
      </w:r>
      <w:r w:rsidRPr="00DC1E1C">
        <w:t xml:space="preserve"> anges när lagen träder i kraft. </w:t>
      </w:r>
    </w:p>
    <w:p w14:paraId="3B673ABA" w14:textId="0A350F49" w:rsidR="005C68C8" w:rsidRPr="002D054A" w:rsidRDefault="005C68C8" w:rsidP="005C68C8">
      <w:pPr>
        <w:pStyle w:val="Brdtextmedindrag"/>
      </w:pPr>
      <w:r w:rsidRPr="002D054A">
        <w:t xml:space="preserve">Enligt </w:t>
      </w:r>
      <w:r w:rsidRPr="003F76A4">
        <w:rPr>
          <w:i/>
        </w:rPr>
        <w:t>punkt</w:t>
      </w:r>
      <w:r>
        <w:rPr>
          <w:i/>
          <w:iCs/>
        </w:rPr>
        <w:t> 2</w:t>
      </w:r>
      <w:r w:rsidRPr="002D054A">
        <w:t xml:space="preserve"> ska en ansökan om kallelse på okända borgenärer i ett likvidationsförfarande som rör </w:t>
      </w:r>
      <w:r w:rsidRPr="003F76A4">
        <w:t xml:space="preserve">ett ömsesidigt försäkringsbolag, ett </w:t>
      </w:r>
      <w:r w:rsidRPr="00120CF1">
        <w:t>ömse</w:t>
      </w:r>
      <w:r>
        <w:softHyphen/>
      </w:r>
      <w:r w:rsidRPr="00120CF1">
        <w:t>sidigt</w:t>
      </w:r>
      <w:r w:rsidRPr="003F76A4">
        <w:t xml:space="preserve"> tjänstepensionsbolag, en försäkrings</w:t>
      </w:r>
      <w:r w:rsidRPr="003F76A4">
        <w:softHyphen/>
        <w:t>förening eller en tjänste</w:t>
      </w:r>
      <w:r>
        <w:softHyphen/>
      </w:r>
      <w:r w:rsidRPr="003F76A4">
        <w:t>pen</w:t>
      </w:r>
      <w:r>
        <w:softHyphen/>
      </w:r>
      <w:r w:rsidRPr="003F76A4">
        <w:t>sions</w:t>
      </w:r>
      <w:r>
        <w:softHyphen/>
      </w:r>
      <w:r w:rsidRPr="003F76A4">
        <w:t xml:space="preserve">förening </w:t>
      </w:r>
      <w:r>
        <w:t xml:space="preserve">och som </w:t>
      </w:r>
      <w:r w:rsidRPr="002D054A">
        <w:t>handläggs vid ikraftträdandet överlämnas av Krono</w:t>
      </w:r>
      <w:r w:rsidRPr="002D054A">
        <w:softHyphen/>
        <w:t xml:space="preserve">fogdemyndigheten till Bolagsverket om Kronofogdemyndigheten inte </w:t>
      </w:r>
      <w:r w:rsidRPr="00EA0758">
        <w:t xml:space="preserve">före ikraftträdandet </w:t>
      </w:r>
      <w:r>
        <w:t xml:space="preserve">har fattat beslut </w:t>
      </w:r>
      <w:r w:rsidRPr="005A655D">
        <w:t>om kallelse på okända borgenärer</w:t>
      </w:r>
      <w:r w:rsidRPr="002D054A">
        <w:t>.</w:t>
      </w:r>
    </w:p>
    <w:p w14:paraId="0244C0D9" w14:textId="77777777" w:rsidR="005C68C8" w:rsidRDefault="005C68C8" w:rsidP="005C68C8">
      <w:pPr>
        <w:pStyle w:val="Rubrik2"/>
      </w:pPr>
      <w:bookmarkStart w:id="115" w:name="_Toc32844421"/>
      <w:bookmarkStart w:id="116" w:name="_Toc36022932"/>
      <w:r>
        <w:t>Förslaget till lag om ändring i lagen (1998:293) om utländska försäkringsgivares och tjänstepensionsinstituts verksamhet i Sverige</w:t>
      </w:r>
      <w:bookmarkEnd w:id="115"/>
      <w:bookmarkEnd w:id="116"/>
    </w:p>
    <w:p w14:paraId="22A6FF0E" w14:textId="77777777" w:rsidR="005C68C8" w:rsidRDefault="005C68C8" w:rsidP="005C68C8">
      <w:pPr>
        <w:pStyle w:val="Rubrik4utannumrering"/>
        <w:spacing w:before="0"/>
      </w:pPr>
      <w:r w:rsidRPr="004C07B0">
        <w:t>1 kap.</w:t>
      </w:r>
    </w:p>
    <w:p w14:paraId="7B9374BB" w14:textId="77777777" w:rsidR="005C68C8" w:rsidRPr="00D94568" w:rsidRDefault="005C68C8" w:rsidP="005C68C8">
      <w:pPr>
        <w:pStyle w:val="Brdtextmedindrag"/>
        <w:ind w:firstLine="0"/>
        <w:rPr>
          <w:sz w:val="18"/>
          <w:szCs w:val="18"/>
        </w:rPr>
      </w:pPr>
      <w:r w:rsidRPr="00D94568">
        <w:rPr>
          <w:b/>
          <w:bCs/>
          <w:sz w:val="18"/>
          <w:szCs w:val="18"/>
        </w:rPr>
        <w:t>6 §</w:t>
      </w:r>
      <w:r w:rsidRPr="00D94568">
        <w:rPr>
          <w:sz w:val="18"/>
          <w:szCs w:val="18"/>
        </w:rPr>
        <w:t xml:space="preserve"> Med </w:t>
      </w:r>
      <w:r w:rsidRPr="00D94568">
        <w:rPr>
          <w:i/>
          <w:sz w:val="18"/>
          <w:szCs w:val="18"/>
        </w:rPr>
        <w:t>skadeförsäkring</w:t>
      </w:r>
      <w:r w:rsidRPr="00D94568">
        <w:rPr>
          <w:sz w:val="18"/>
          <w:szCs w:val="18"/>
        </w:rPr>
        <w:t xml:space="preserve"> förstås i denna lag sådan försäkring som avses i 2 kap. 11 § försäkringsrörelselagen (2010:2043).</w:t>
      </w:r>
    </w:p>
    <w:p w14:paraId="62F22710" w14:textId="77777777" w:rsidR="005C68C8" w:rsidRPr="00D94568" w:rsidRDefault="005C68C8" w:rsidP="005C68C8">
      <w:pPr>
        <w:pStyle w:val="Brdtextmedindrag"/>
        <w:rPr>
          <w:sz w:val="18"/>
          <w:szCs w:val="18"/>
        </w:rPr>
      </w:pPr>
      <w:r w:rsidRPr="00D94568">
        <w:rPr>
          <w:sz w:val="18"/>
          <w:szCs w:val="18"/>
        </w:rPr>
        <w:t xml:space="preserve">Med </w:t>
      </w:r>
      <w:r w:rsidRPr="00D94568">
        <w:rPr>
          <w:i/>
          <w:sz w:val="18"/>
          <w:szCs w:val="18"/>
        </w:rPr>
        <w:t>livförsäkring</w:t>
      </w:r>
      <w:r w:rsidRPr="00D94568">
        <w:rPr>
          <w:sz w:val="18"/>
          <w:szCs w:val="18"/>
        </w:rPr>
        <w:t xml:space="preserve"> förstås i denna lag sådan försäkring som avses i 2 kap. 12 § försäkringsrörelselagen.</w:t>
      </w:r>
    </w:p>
    <w:p w14:paraId="7ED177D6" w14:textId="77777777" w:rsidR="005C68C8" w:rsidRPr="00D94568" w:rsidRDefault="005C68C8" w:rsidP="005C68C8">
      <w:pPr>
        <w:pStyle w:val="Brdtextmedindrag"/>
        <w:rPr>
          <w:sz w:val="18"/>
          <w:szCs w:val="18"/>
        </w:rPr>
      </w:pPr>
      <w:r w:rsidRPr="00D94568">
        <w:rPr>
          <w:sz w:val="18"/>
          <w:szCs w:val="18"/>
        </w:rPr>
        <w:t xml:space="preserve">Med </w:t>
      </w:r>
      <w:r w:rsidRPr="00D94568">
        <w:rPr>
          <w:i/>
          <w:sz w:val="18"/>
          <w:szCs w:val="18"/>
        </w:rPr>
        <w:t>återförsäkring</w:t>
      </w:r>
      <w:r w:rsidRPr="00D94568">
        <w:rPr>
          <w:sz w:val="18"/>
          <w:szCs w:val="18"/>
        </w:rPr>
        <w:t xml:space="preserve"> förstås i denna lag sådan försäkring som avses i 1 kap. 9 § försäkringsrörelselagen.</w:t>
      </w:r>
    </w:p>
    <w:p w14:paraId="44EF4394" w14:textId="77777777" w:rsidR="005C68C8" w:rsidRPr="00D94568" w:rsidRDefault="005C68C8" w:rsidP="005C68C8">
      <w:pPr>
        <w:pStyle w:val="Brdtextmedindrag"/>
        <w:rPr>
          <w:sz w:val="18"/>
          <w:szCs w:val="18"/>
        </w:rPr>
      </w:pPr>
      <w:r w:rsidRPr="00D94568">
        <w:rPr>
          <w:sz w:val="18"/>
          <w:szCs w:val="18"/>
        </w:rPr>
        <w:t xml:space="preserve">Med </w:t>
      </w:r>
      <w:r w:rsidRPr="00D94568">
        <w:rPr>
          <w:i/>
          <w:sz w:val="18"/>
          <w:szCs w:val="18"/>
        </w:rPr>
        <w:t>tjänstepension</w:t>
      </w:r>
      <w:r w:rsidRPr="00D94568">
        <w:rPr>
          <w:sz w:val="18"/>
          <w:szCs w:val="18"/>
        </w:rPr>
        <w:t xml:space="preserve"> förstås i denna lag sådana avtal som ett utländskt tjänste</w:t>
      </w:r>
      <w:r>
        <w:rPr>
          <w:sz w:val="18"/>
          <w:szCs w:val="18"/>
        </w:rPr>
        <w:softHyphen/>
      </w:r>
      <w:r w:rsidRPr="00D94568">
        <w:rPr>
          <w:sz w:val="18"/>
          <w:szCs w:val="18"/>
        </w:rPr>
        <w:t>pensionsinstitut ingår med arbetsgivare och som syftar till att trygga förmåner som har samband med yrkesutövning och som</w:t>
      </w:r>
    </w:p>
    <w:p w14:paraId="2A0061E7" w14:textId="77777777" w:rsidR="005C68C8" w:rsidRPr="00D94568" w:rsidRDefault="005C68C8" w:rsidP="005C68C8">
      <w:pPr>
        <w:pStyle w:val="Brdtextmedindrag"/>
        <w:rPr>
          <w:sz w:val="18"/>
          <w:szCs w:val="18"/>
        </w:rPr>
      </w:pPr>
      <w:r w:rsidRPr="00D94568">
        <w:rPr>
          <w:sz w:val="18"/>
          <w:szCs w:val="18"/>
        </w:rPr>
        <w:t>1. betalas ut i form av engångsbelopp eller periodiska utbetalningar och beror av att en eller flera personer uppnår eller förväntas uppnå en viss ålder, eller</w:t>
      </w:r>
    </w:p>
    <w:p w14:paraId="6BB8AC4A" w14:textId="72BD0E71" w:rsidR="005C68C8" w:rsidRPr="00D94568" w:rsidRDefault="005C68C8" w:rsidP="005C68C8">
      <w:pPr>
        <w:pStyle w:val="Brdtextmedindrag"/>
        <w:rPr>
          <w:sz w:val="18"/>
          <w:szCs w:val="18"/>
        </w:rPr>
      </w:pPr>
      <w:r w:rsidRPr="00D94568">
        <w:rPr>
          <w:sz w:val="18"/>
          <w:szCs w:val="18"/>
        </w:rPr>
        <w:t>2. kompletterar förmåner enligt 1 och tillhandahålls sekundärt i form av ut</w:t>
      </w:r>
      <w:r>
        <w:rPr>
          <w:sz w:val="18"/>
          <w:szCs w:val="18"/>
        </w:rPr>
        <w:softHyphen/>
      </w:r>
      <w:r w:rsidRPr="00D94568">
        <w:rPr>
          <w:sz w:val="18"/>
          <w:szCs w:val="18"/>
        </w:rPr>
        <w:t>betal</w:t>
      </w:r>
      <w:r w:rsidR="00CE509B">
        <w:rPr>
          <w:sz w:val="18"/>
          <w:szCs w:val="18"/>
        </w:rPr>
        <w:softHyphen/>
      </w:r>
      <w:r w:rsidRPr="00D94568">
        <w:rPr>
          <w:sz w:val="18"/>
          <w:szCs w:val="18"/>
        </w:rPr>
        <w:t>ningar vid dödsfall, invaliditet eller upphörande av anställning eller i form av bi</w:t>
      </w:r>
      <w:r w:rsidR="00CE509B">
        <w:rPr>
          <w:sz w:val="18"/>
          <w:szCs w:val="18"/>
        </w:rPr>
        <w:t>-</w:t>
      </w:r>
      <w:r w:rsidRPr="00D94568">
        <w:rPr>
          <w:sz w:val="18"/>
          <w:szCs w:val="18"/>
        </w:rPr>
        <w:t>drag eller tjänster vid sjukdom, medellöshet eller dödsfall.</w:t>
      </w:r>
    </w:p>
    <w:p w14:paraId="26B676C4" w14:textId="77777777" w:rsidR="005C68C8" w:rsidRPr="00D94568" w:rsidRDefault="005C68C8" w:rsidP="005C68C8">
      <w:pPr>
        <w:pStyle w:val="Brdtextmedindrag"/>
        <w:rPr>
          <w:sz w:val="18"/>
          <w:szCs w:val="18"/>
        </w:rPr>
      </w:pPr>
      <w:r w:rsidRPr="00D94568">
        <w:rPr>
          <w:i/>
          <w:sz w:val="18"/>
          <w:szCs w:val="18"/>
        </w:rPr>
        <w:t>Fjärde</w:t>
      </w:r>
      <w:r w:rsidRPr="00D94568">
        <w:rPr>
          <w:sz w:val="18"/>
          <w:szCs w:val="18"/>
        </w:rPr>
        <w:t xml:space="preserve"> stycket gäller inte sådana avtal om tjänstepension som teck</w:t>
      </w:r>
      <w:r w:rsidRPr="00D94568">
        <w:rPr>
          <w:sz w:val="18"/>
          <w:szCs w:val="18"/>
        </w:rPr>
        <w:softHyphen/>
        <w:t>nas för egen räkning av egen</w:t>
      </w:r>
      <w:r w:rsidRPr="00D94568">
        <w:rPr>
          <w:sz w:val="18"/>
          <w:szCs w:val="18"/>
        </w:rPr>
        <w:softHyphen/>
        <w:t>företagare.</w:t>
      </w:r>
    </w:p>
    <w:p w14:paraId="40F6F5A0" w14:textId="77777777" w:rsidR="005C68C8" w:rsidRPr="00D94568" w:rsidRDefault="005C68C8" w:rsidP="005C68C8">
      <w:pPr>
        <w:pStyle w:val="Brdtextmedindrag"/>
        <w:rPr>
          <w:sz w:val="18"/>
          <w:szCs w:val="18"/>
        </w:rPr>
      </w:pPr>
      <w:r w:rsidRPr="00D94568">
        <w:rPr>
          <w:sz w:val="18"/>
          <w:szCs w:val="18"/>
        </w:rPr>
        <w:t>Ersättning som betalas i form av livränta eller sjukränta tillhör livförsäkring, om ersättningen betalas från en livförsäkring, och skade</w:t>
      </w:r>
      <w:r w:rsidRPr="00D94568">
        <w:rPr>
          <w:sz w:val="18"/>
          <w:szCs w:val="18"/>
        </w:rPr>
        <w:softHyphen/>
        <w:t>försäkring, om ersättningen betalas från en skadeförsäkring. Om en sådan ränta har köpts i ett livförsäkrings</w:t>
      </w:r>
      <w:r>
        <w:rPr>
          <w:sz w:val="18"/>
          <w:szCs w:val="18"/>
        </w:rPr>
        <w:softHyphen/>
      </w:r>
      <w:r w:rsidRPr="00D94568">
        <w:rPr>
          <w:sz w:val="18"/>
          <w:szCs w:val="18"/>
        </w:rPr>
        <w:t>företag, ska den dock i detta företag höra till livförsäkring.</w:t>
      </w:r>
    </w:p>
    <w:p w14:paraId="5D39CC59" w14:textId="77777777" w:rsidR="005C68C8" w:rsidRPr="00D94568" w:rsidRDefault="005C68C8" w:rsidP="005C68C8">
      <w:pPr>
        <w:pStyle w:val="Brdtextmedindrag"/>
        <w:rPr>
          <w:sz w:val="18"/>
          <w:szCs w:val="18"/>
        </w:rPr>
      </w:pPr>
      <w:r w:rsidRPr="00D94568">
        <w:rPr>
          <w:sz w:val="18"/>
          <w:szCs w:val="18"/>
        </w:rPr>
        <w:t>För sådan livränta eller sjukränta som tillhör skadeförsäkring gäller de särskilda bestämmelserna om livförsäkring i 5 kap. 2, 5 och 11 §§ samt 7 kap. 4–12 §§.</w:t>
      </w:r>
    </w:p>
    <w:p w14:paraId="0D614847" w14:textId="77777777" w:rsidR="005C68C8" w:rsidRPr="004C07B0" w:rsidRDefault="005C68C8" w:rsidP="005C68C8">
      <w:pPr>
        <w:pStyle w:val="Brdtextmedindrag"/>
      </w:pPr>
    </w:p>
    <w:p w14:paraId="681E8C61" w14:textId="77777777" w:rsidR="005C68C8" w:rsidRDefault="005C68C8" w:rsidP="005C68C8">
      <w:pPr>
        <w:pStyle w:val="Brdtextmedindrag"/>
        <w:ind w:firstLine="0"/>
      </w:pPr>
      <w:r>
        <w:t xml:space="preserve">Paragrafen innehåller vissa definitioner </w:t>
      </w:r>
      <w:proofErr w:type="gramStart"/>
      <w:r>
        <w:t>m.m.</w:t>
      </w:r>
      <w:proofErr w:type="gramEnd"/>
      <w:r>
        <w:t xml:space="preserve"> Övervägandena finns i av</w:t>
      </w:r>
      <w:r>
        <w:softHyphen/>
        <w:t xml:space="preserve">snitt 5.1. </w:t>
      </w:r>
    </w:p>
    <w:p w14:paraId="76FC551A" w14:textId="70241DB0" w:rsidR="005C68C8" w:rsidRDefault="005C68C8" w:rsidP="00E63A33">
      <w:pPr>
        <w:pStyle w:val="Brdtextmedindrag"/>
      </w:pPr>
      <w:r>
        <w:t xml:space="preserve">Ändringen innebär att det hittillsvarande </w:t>
      </w:r>
      <w:r w:rsidRPr="00CE1EB6">
        <w:rPr>
          <w:i/>
        </w:rPr>
        <w:t>tredje stycket</w:t>
      </w:r>
      <w:r w:rsidR="00EF6B71">
        <w:rPr>
          <w:i/>
        </w:rPr>
        <w:t xml:space="preserve"> </w:t>
      </w:r>
      <w:r>
        <w:t xml:space="preserve">tas bort. </w:t>
      </w:r>
      <w:r w:rsidR="00EF6B71">
        <w:t xml:space="preserve">I det stycket har det funnits en definition av tjänstepensionsförsäkring. </w:t>
      </w:r>
      <w:r w:rsidR="009C76E4">
        <w:t xml:space="preserve">Ändringen </w:t>
      </w:r>
      <w:r>
        <w:t>är en följd av att de särskilda bestämmelserna i denna lag</w:t>
      </w:r>
      <w:r w:rsidR="005772E1">
        <w:t xml:space="preserve"> </w:t>
      </w:r>
      <w:r>
        <w:t>om EES-försäkrings</w:t>
      </w:r>
      <w:r w:rsidR="006970D7">
        <w:softHyphen/>
      </w:r>
      <w:r>
        <w:t>givares tjänste</w:t>
      </w:r>
      <w:r w:rsidR="00EF6B71">
        <w:softHyphen/>
      </w:r>
      <w:r>
        <w:t>pensionsverksamhet</w:t>
      </w:r>
      <w:r w:rsidR="00EF6B71">
        <w:t>,</w:t>
      </w:r>
      <w:r>
        <w:t xml:space="preserve"> som bygger på andra tjänste</w:t>
      </w:r>
      <w:r>
        <w:softHyphen/>
        <w:t>pensions</w:t>
      </w:r>
      <w:r>
        <w:softHyphen/>
        <w:t>direk</w:t>
      </w:r>
      <w:r w:rsidR="00EF6B71">
        <w:softHyphen/>
      </w:r>
      <w:r>
        <w:t>tivet</w:t>
      </w:r>
      <w:r w:rsidR="006970D7">
        <w:t>,</w:t>
      </w:r>
      <w:r>
        <w:t xml:space="preserve"> utmönstras. </w:t>
      </w:r>
      <w:r w:rsidR="006970D7">
        <w:t xml:space="preserve">Samma bestämmelser ska därmed gälla för </w:t>
      </w:r>
      <w:r>
        <w:t>EES-försäkringsgivares tjänste</w:t>
      </w:r>
      <w:r w:rsidR="00EF6B71">
        <w:softHyphen/>
      </w:r>
      <w:r>
        <w:t>pensions</w:t>
      </w:r>
      <w:r>
        <w:softHyphen/>
        <w:t>verksam</w:t>
      </w:r>
      <w:r>
        <w:softHyphen/>
        <w:t xml:space="preserve">het </w:t>
      </w:r>
      <w:r w:rsidR="006970D7">
        <w:t>som för annan liv</w:t>
      </w:r>
      <w:r w:rsidR="002C3345">
        <w:softHyphen/>
      </w:r>
      <w:r w:rsidR="006970D7">
        <w:t>försäkrings</w:t>
      </w:r>
      <w:r w:rsidR="002C3345">
        <w:softHyphen/>
      </w:r>
      <w:r w:rsidR="006970D7">
        <w:t xml:space="preserve">verksamhet hos sådana försäkringsgivare </w:t>
      </w:r>
    </w:p>
    <w:p w14:paraId="4959CDEA" w14:textId="77777777" w:rsidR="005C68C8" w:rsidRDefault="005C68C8" w:rsidP="005C68C8">
      <w:pPr>
        <w:pStyle w:val="Brdtextmedindrag"/>
      </w:pPr>
      <w:r>
        <w:lastRenderedPageBreak/>
        <w:t>I paragrafen görs även en följdändring med anledning av att tredje stycket tas bort.</w:t>
      </w:r>
    </w:p>
    <w:p w14:paraId="153D736F" w14:textId="77777777" w:rsidR="005C68C8" w:rsidRDefault="005C68C8" w:rsidP="005C68C8">
      <w:pPr>
        <w:pStyle w:val="Brdtext"/>
      </w:pPr>
    </w:p>
    <w:p w14:paraId="7182329A" w14:textId="77777777" w:rsidR="005C68C8" w:rsidRPr="00D94568" w:rsidRDefault="005C68C8" w:rsidP="005C68C8">
      <w:pPr>
        <w:pStyle w:val="Brdtextmedindrag"/>
        <w:ind w:firstLine="0"/>
        <w:rPr>
          <w:sz w:val="18"/>
          <w:szCs w:val="18"/>
        </w:rPr>
      </w:pPr>
      <w:r w:rsidRPr="00D94568">
        <w:rPr>
          <w:b/>
          <w:bCs/>
          <w:sz w:val="18"/>
          <w:szCs w:val="18"/>
        </w:rPr>
        <w:t>7 §</w:t>
      </w:r>
      <w:r w:rsidRPr="00D94568">
        <w:rPr>
          <w:sz w:val="18"/>
          <w:szCs w:val="18"/>
        </w:rPr>
        <w:t xml:space="preserve"> Med </w:t>
      </w:r>
      <w:r w:rsidRPr="00D94568">
        <w:rPr>
          <w:i/>
          <w:sz w:val="18"/>
          <w:szCs w:val="18"/>
        </w:rPr>
        <w:t>skadeförsäkringsrisk som är belägen i Sverige</w:t>
      </w:r>
      <w:r w:rsidRPr="00D94568">
        <w:rPr>
          <w:sz w:val="18"/>
          <w:szCs w:val="18"/>
        </w:rPr>
        <w:t xml:space="preserve"> avses</w:t>
      </w:r>
    </w:p>
    <w:p w14:paraId="2ADC3083" w14:textId="77777777" w:rsidR="005C68C8" w:rsidRPr="00D94568" w:rsidRDefault="005C68C8" w:rsidP="005C68C8">
      <w:pPr>
        <w:pStyle w:val="Brdtextmedindrag"/>
        <w:rPr>
          <w:sz w:val="18"/>
          <w:szCs w:val="18"/>
        </w:rPr>
      </w:pPr>
      <w:r w:rsidRPr="00D94568">
        <w:rPr>
          <w:sz w:val="18"/>
          <w:szCs w:val="18"/>
        </w:rPr>
        <w:t>1. risk som är hänförlig till egendom som finns i Sverige, när för</w:t>
      </w:r>
      <w:r w:rsidRPr="00D94568">
        <w:rPr>
          <w:sz w:val="18"/>
          <w:szCs w:val="18"/>
        </w:rPr>
        <w:softHyphen/>
        <w:t>säkringen avser antingen en byggnad eller en byggnad och dess lösöre, till den del byggnaden och lösöret täcks av samma försäkring,</w:t>
      </w:r>
    </w:p>
    <w:p w14:paraId="5C3DE116" w14:textId="77777777" w:rsidR="005C68C8" w:rsidRPr="00D94568" w:rsidRDefault="005C68C8" w:rsidP="005C68C8">
      <w:pPr>
        <w:pStyle w:val="Brdtextmedindrag"/>
        <w:rPr>
          <w:sz w:val="18"/>
          <w:szCs w:val="18"/>
        </w:rPr>
      </w:pPr>
      <w:r w:rsidRPr="00D94568">
        <w:rPr>
          <w:sz w:val="18"/>
          <w:szCs w:val="18"/>
        </w:rPr>
        <w:t>2. risk som är hänförlig till ett fordon som är registrerat i Sverige utom, när fordonet köps i syfte att införas och stadigvarande brukas i ett annat EES-land, under 30 dagar från det att fordonet kommit i köparens be</w:t>
      </w:r>
      <w:r w:rsidRPr="00D94568">
        <w:rPr>
          <w:sz w:val="18"/>
          <w:szCs w:val="18"/>
        </w:rPr>
        <w:softHyphen/>
        <w:t>sittning,</w:t>
      </w:r>
    </w:p>
    <w:p w14:paraId="4CF0FE7B" w14:textId="77777777" w:rsidR="005C68C8" w:rsidRPr="00D94568" w:rsidRDefault="005C68C8" w:rsidP="005C68C8">
      <w:pPr>
        <w:pStyle w:val="Brdtextmedindrag"/>
        <w:rPr>
          <w:sz w:val="18"/>
          <w:szCs w:val="18"/>
        </w:rPr>
      </w:pPr>
      <w:r w:rsidRPr="00D94568">
        <w:rPr>
          <w:sz w:val="18"/>
          <w:szCs w:val="18"/>
        </w:rPr>
        <w:t xml:space="preserve">3. risk som är hänförlig till ett fordon som är registrerat i ett annat </w:t>
      </w:r>
      <w:r w:rsidRPr="00D94568">
        <w:rPr>
          <w:sz w:val="18"/>
          <w:szCs w:val="18"/>
        </w:rPr>
        <w:br/>
        <w:t>EES-land än Sverige och som köps i syfte att införas och stadigvarande brukas i Sverige, under 30 dagar från det att fordonet kommit i köparens besittning,</w:t>
      </w:r>
    </w:p>
    <w:p w14:paraId="545F8754" w14:textId="77777777" w:rsidR="005C68C8" w:rsidRPr="00D94568" w:rsidRDefault="005C68C8" w:rsidP="005C68C8">
      <w:pPr>
        <w:pStyle w:val="Brdtextmedindrag"/>
        <w:rPr>
          <w:sz w:val="18"/>
          <w:szCs w:val="18"/>
        </w:rPr>
      </w:pPr>
      <w:r w:rsidRPr="00D94568">
        <w:rPr>
          <w:sz w:val="18"/>
          <w:szCs w:val="18"/>
        </w:rPr>
        <w:t>4. risk i samband med resa eller semester, när försäkringen har ingåtts för högst fyra månader och försäkringstagaren har tecknat den i Sverige.</w:t>
      </w:r>
    </w:p>
    <w:p w14:paraId="6FD788C4" w14:textId="77777777" w:rsidR="005C68C8" w:rsidRPr="00D94568" w:rsidRDefault="005C68C8" w:rsidP="005C68C8">
      <w:pPr>
        <w:pStyle w:val="Brdtextmedindrag"/>
        <w:rPr>
          <w:sz w:val="18"/>
          <w:szCs w:val="18"/>
        </w:rPr>
      </w:pPr>
      <w:r w:rsidRPr="00D94568">
        <w:rPr>
          <w:sz w:val="18"/>
          <w:szCs w:val="18"/>
        </w:rPr>
        <w:t>När försäkringen inte avser försäkringsobjekt som avses i första stycket eller motsvarande försäkringsobjekt i utlandet anses skadeförsäkrings</w:t>
      </w:r>
      <w:r w:rsidRPr="00D94568">
        <w:rPr>
          <w:sz w:val="18"/>
          <w:szCs w:val="18"/>
        </w:rPr>
        <w:softHyphen/>
        <w:t>risken vara be</w:t>
      </w:r>
      <w:r>
        <w:rPr>
          <w:sz w:val="18"/>
          <w:szCs w:val="18"/>
        </w:rPr>
        <w:softHyphen/>
      </w:r>
      <w:r w:rsidRPr="00D94568">
        <w:rPr>
          <w:sz w:val="18"/>
          <w:szCs w:val="18"/>
        </w:rPr>
        <w:t>lägen i Sverige, om försäkringstagaren är en fysisk person som har sin vanliga vistelseort här eller, om försäkringstagaren är en juridisk person, det etablerings</w:t>
      </w:r>
      <w:r>
        <w:rPr>
          <w:sz w:val="18"/>
          <w:szCs w:val="18"/>
        </w:rPr>
        <w:softHyphen/>
      </w:r>
      <w:r w:rsidRPr="00D94568">
        <w:rPr>
          <w:sz w:val="18"/>
          <w:szCs w:val="18"/>
        </w:rPr>
        <w:t>ställe som försäkringen gäller finns i Sverige.</w:t>
      </w:r>
    </w:p>
    <w:p w14:paraId="3AA6AC95" w14:textId="77777777" w:rsidR="005C68C8" w:rsidRPr="00D94568" w:rsidRDefault="005C68C8" w:rsidP="005C68C8">
      <w:pPr>
        <w:pStyle w:val="Brdtextmedindrag"/>
        <w:rPr>
          <w:sz w:val="18"/>
          <w:szCs w:val="18"/>
        </w:rPr>
      </w:pPr>
      <w:r w:rsidRPr="00D94568">
        <w:rPr>
          <w:sz w:val="18"/>
          <w:szCs w:val="18"/>
        </w:rPr>
        <w:t>När det gäller livförsäkring anses Sverige vara det land där åtagandet ska full</w:t>
      </w:r>
      <w:r>
        <w:rPr>
          <w:sz w:val="18"/>
          <w:szCs w:val="18"/>
        </w:rPr>
        <w:softHyphen/>
      </w:r>
      <w:r w:rsidRPr="00D94568">
        <w:rPr>
          <w:sz w:val="18"/>
          <w:szCs w:val="18"/>
        </w:rPr>
        <w:t>göras</w:t>
      </w:r>
      <w:r w:rsidRPr="00D94568">
        <w:rPr>
          <w:i/>
          <w:sz w:val="18"/>
          <w:szCs w:val="18"/>
        </w:rPr>
        <w:t xml:space="preserve"> </w:t>
      </w:r>
      <w:r w:rsidRPr="00D94568">
        <w:rPr>
          <w:sz w:val="18"/>
          <w:szCs w:val="18"/>
        </w:rPr>
        <w:t>om, i det fall då försäkringstagaren är en fysisk person, denne har sin vistelse</w:t>
      </w:r>
      <w:r>
        <w:rPr>
          <w:sz w:val="18"/>
          <w:szCs w:val="18"/>
        </w:rPr>
        <w:softHyphen/>
      </w:r>
      <w:r w:rsidRPr="00D94568">
        <w:rPr>
          <w:sz w:val="18"/>
          <w:szCs w:val="18"/>
        </w:rPr>
        <w:t>ort här eller, om försäkringstagaren är en juridisk person, det etablerings</w:t>
      </w:r>
      <w:r>
        <w:rPr>
          <w:sz w:val="18"/>
          <w:szCs w:val="18"/>
        </w:rPr>
        <w:softHyphen/>
      </w:r>
      <w:r w:rsidRPr="00D94568">
        <w:rPr>
          <w:sz w:val="18"/>
          <w:szCs w:val="18"/>
        </w:rPr>
        <w:t>ställe som försäkringen gäller finns i Sverige.</w:t>
      </w:r>
    </w:p>
    <w:p w14:paraId="2737A0D4" w14:textId="77777777" w:rsidR="005C68C8" w:rsidRPr="00D94568" w:rsidRDefault="005C68C8" w:rsidP="005C68C8">
      <w:pPr>
        <w:pStyle w:val="Brdtextmedindrag"/>
        <w:rPr>
          <w:sz w:val="18"/>
          <w:szCs w:val="18"/>
        </w:rPr>
      </w:pPr>
      <w:r w:rsidRPr="00D94568">
        <w:rPr>
          <w:sz w:val="18"/>
          <w:szCs w:val="18"/>
        </w:rPr>
        <w:t>När det gäller tjänstepension anses Sverige vara det land där åtagandet ska full</w:t>
      </w:r>
      <w:r>
        <w:rPr>
          <w:sz w:val="18"/>
          <w:szCs w:val="18"/>
        </w:rPr>
        <w:softHyphen/>
      </w:r>
      <w:r w:rsidRPr="00D94568">
        <w:rPr>
          <w:sz w:val="18"/>
          <w:szCs w:val="18"/>
        </w:rPr>
        <w:t>göras, om förhållandet mellan det uppdragsgivande företaget och den som har eller kommer att få rätt till ersättning regleras av svensk social- och arbets</w:t>
      </w:r>
      <w:r>
        <w:rPr>
          <w:sz w:val="18"/>
          <w:szCs w:val="18"/>
        </w:rPr>
        <w:softHyphen/>
      </w:r>
      <w:r w:rsidRPr="00D94568">
        <w:rPr>
          <w:sz w:val="18"/>
          <w:szCs w:val="18"/>
        </w:rPr>
        <w:t>marknads</w:t>
      </w:r>
      <w:r>
        <w:rPr>
          <w:sz w:val="18"/>
          <w:szCs w:val="18"/>
        </w:rPr>
        <w:softHyphen/>
      </w:r>
      <w:r w:rsidRPr="00D94568">
        <w:rPr>
          <w:sz w:val="18"/>
          <w:szCs w:val="18"/>
        </w:rPr>
        <w:t>lagstiftning på tjänstepensionsområdet.</w:t>
      </w:r>
    </w:p>
    <w:p w14:paraId="1C21B08C" w14:textId="77777777" w:rsidR="005C68C8" w:rsidRPr="004C07B0" w:rsidRDefault="005C68C8" w:rsidP="005C68C8">
      <w:pPr>
        <w:pStyle w:val="Brdtextmedindrag"/>
      </w:pPr>
    </w:p>
    <w:p w14:paraId="537EA1EE" w14:textId="77777777" w:rsidR="005C68C8" w:rsidRDefault="005C68C8" w:rsidP="005C68C8">
      <w:pPr>
        <w:pStyle w:val="Brdtextmedindrag"/>
        <w:ind w:firstLine="0"/>
      </w:pPr>
      <w:r>
        <w:t xml:space="preserve">Paragrafen innehåller vissa definitioner som </w:t>
      </w:r>
      <w:proofErr w:type="gramStart"/>
      <w:r>
        <w:t>bl.a.</w:t>
      </w:r>
      <w:proofErr w:type="gramEnd"/>
      <w:r>
        <w:t xml:space="preserve"> har betydelse för vad som är att anse som gränsöverskridande verksamhet. Övervägandena finns i avsnitt 5.1.</w:t>
      </w:r>
    </w:p>
    <w:p w14:paraId="3C1714B5" w14:textId="30982921" w:rsidR="005C68C8" w:rsidRDefault="005C68C8" w:rsidP="005C68C8">
      <w:pPr>
        <w:pStyle w:val="Brdtextmedindrag"/>
      </w:pPr>
      <w:r>
        <w:t xml:space="preserve">Ändringen innebär att det hittillsvarande </w:t>
      </w:r>
      <w:r w:rsidRPr="00CE1EB6">
        <w:rPr>
          <w:i/>
        </w:rPr>
        <w:t>fjärde stycket</w:t>
      </w:r>
      <w:r>
        <w:t xml:space="preserve"> tas bort. Genom änd</w:t>
      </w:r>
      <w:r>
        <w:softHyphen/>
        <w:t>ringen utmönstras den särskilda bestämmelsen om i vilka fall Sverige an</w:t>
      </w:r>
      <w:r>
        <w:softHyphen/>
        <w:t>ses vara det land där åtagandet ska fullgöras när det gäller tjänste</w:t>
      </w:r>
      <w:r>
        <w:softHyphen/>
        <w:t>pen</w:t>
      </w:r>
      <w:r>
        <w:softHyphen/>
        <w:t>sions</w:t>
      </w:r>
      <w:r>
        <w:softHyphen/>
        <w:t>försäkring som meddelas av EES-försäkringsgivare. Detta är en följd av att de särskilda bestämmelserna för EES-försäkringsgivares tjänste</w:t>
      </w:r>
      <w:r>
        <w:softHyphen/>
        <w:t>pen</w:t>
      </w:r>
      <w:r>
        <w:softHyphen/>
        <w:t>sionsverksamhet utmönstras ur lagen. Sådan verksamhet om</w:t>
      </w:r>
      <w:r>
        <w:softHyphen/>
        <w:t xml:space="preserve">fattas i stället av </w:t>
      </w:r>
      <w:r w:rsidR="00357D25">
        <w:t xml:space="preserve">bestämmelserna </w:t>
      </w:r>
      <w:r>
        <w:t xml:space="preserve">om livförsäkring i </w:t>
      </w:r>
      <w:r w:rsidRPr="00D254BF">
        <w:rPr>
          <w:i/>
          <w:iCs/>
        </w:rPr>
        <w:t>tredje stycket</w:t>
      </w:r>
      <w:r>
        <w:t>.</w:t>
      </w:r>
    </w:p>
    <w:p w14:paraId="5C823726" w14:textId="77777777" w:rsidR="005C68C8" w:rsidRDefault="005C68C8" w:rsidP="005C68C8">
      <w:pPr>
        <w:pStyle w:val="Rubrik4utannumrering"/>
      </w:pPr>
      <w:r w:rsidRPr="004C07B0">
        <w:t>2 kap.</w:t>
      </w:r>
    </w:p>
    <w:p w14:paraId="0A8A8D04" w14:textId="77777777" w:rsidR="005C68C8" w:rsidRPr="00D94568" w:rsidRDefault="005C68C8" w:rsidP="005C68C8">
      <w:pPr>
        <w:pStyle w:val="Brdtextmedindrag"/>
        <w:ind w:firstLine="0"/>
        <w:rPr>
          <w:sz w:val="18"/>
          <w:szCs w:val="18"/>
        </w:rPr>
      </w:pPr>
      <w:r w:rsidRPr="00D94568">
        <w:rPr>
          <w:b/>
          <w:bCs/>
          <w:sz w:val="18"/>
          <w:szCs w:val="18"/>
        </w:rPr>
        <w:t>1 §</w:t>
      </w:r>
      <w:r w:rsidRPr="00D94568">
        <w:rPr>
          <w:sz w:val="18"/>
          <w:szCs w:val="18"/>
        </w:rPr>
        <w:t> En EES-försäkringsgivare som inte är ett återförsäkringsföretag och som i sitt hemland har tillstånd att driva försäkringsrörelse, får bedriva verk</w:t>
      </w:r>
      <w:r w:rsidRPr="00D94568">
        <w:rPr>
          <w:sz w:val="18"/>
          <w:szCs w:val="18"/>
        </w:rPr>
        <w:softHyphen/>
        <w:t>samhet i Sverige</w:t>
      </w:r>
    </w:p>
    <w:p w14:paraId="00508EA0" w14:textId="77777777" w:rsidR="005C68C8" w:rsidRPr="00D94568" w:rsidRDefault="005C68C8" w:rsidP="005C68C8">
      <w:pPr>
        <w:pStyle w:val="Brdtextmedindrag"/>
        <w:rPr>
          <w:sz w:val="18"/>
          <w:szCs w:val="18"/>
        </w:rPr>
      </w:pPr>
      <w:r w:rsidRPr="00D94568">
        <w:rPr>
          <w:sz w:val="18"/>
          <w:szCs w:val="18"/>
        </w:rPr>
        <w:t>1. från en sekundäretablering här i landet med början två månader efter det att Finansinspektionen från den behöriga myndigheten i försäkrings</w:t>
      </w:r>
      <w:r w:rsidRPr="00D94568">
        <w:rPr>
          <w:sz w:val="18"/>
          <w:szCs w:val="18"/>
        </w:rPr>
        <w:softHyphen/>
        <w:t>givarens hemland tagit emot en underrättelse med sådant innehåll som anges i 2 § eller dessförinnan, om Finansinspektionen i ett enskilt fall beslutar att verksamheten får påbörjas,</w:t>
      </w:r>
    </w:p>
    <w:p w14:paraId="2D7C3E22" w14:textId="77777777" w:rsidR="005C68C8" w:rsidRPr="00D94568" w:rsidRDefault="005C68C8" w:rsidP="005C68C8">
      <w:pPr>
        <w:pStyle w:val="Brdtextmedindrag"/>
        <w:rPr>
          <w:sz w:val="18"/>
          <w:szCs w:val="18"/>
        </w:rPr>
      </w:pPr>
      <w:r w:rsidRPr="00D94568">
        <w:rPr>
          <w:sz w:val="18"/>
          <w:szCs w:val="18"/>
        </w:rPr>
        <w:t>2. genom gränsöverskridande verksamhet, så snart Finansinspektionen från den behöriga myndigheten i försäkringsgivarens hemland tagit emot en underrättelse med sådant innehåll som anges i 3 §.</w:t>
      </w:r>
    </w:p>
    <w:p w14:paraId="12686610" w14:textId="77777777" w:rsidR="005C68C8" w:rsidRDefault="005C68C8" w:rsidP="005C68C8">
      <w:pPr>
        <w:pStyle w:val="Brdtext"/>
      </w:pPr>
    </w:p>
    <w:p w14:paraId="4A202F28" w14:textId="77777777" w:rsidR="005C68C8" w:rsidRDefault="005C68C8" w:rsidP="005C68C8">
      <w:pPr>
        <w:pStyle w:val="Brdtextmedindrag"/>
        <w:ind w:firstLine="0"/>
      </w:pPr>
      <w:r>
        <w:t xml:space="preserve">Paragrafen innehåller bestämmelser om EES-försäkringsgivares rätt att driva verksamhet i Sverige. Övervägandena finns i avsnitt 5.1. </w:t>
      </w:r>
    </w:p>
    <w:p w14:paraId="4FBDE5FA" w14:textId="586EA703" w:rsidR="005C68C8" w:rsidRDefault="005C68C8" w:rsidP="005C68C8">
      <w:pPr>
        <w:pStyle w:val="Brdtextmedindrag"/>
      </w:pPr>
      <w:r>
        <w:lastRenderedPageBreak/>
        <w:t xml:space="preserve">Ändringen innebär att det hittillsvarande </w:t>
      </w:r>
      <w:r w:rsidRPr="00CE1EB6">
        <w:rPr>
          <w:i/>
        </w:rPr>
        <w:t>andra stycket</w:t>
      </w:r>
      <w:r>
        <w:t xml:space="preserve"> tas bort. Detta är en följd av att de särskilda bestämmelserna för EES-försäkringsgivares tjänstepensionsverksamhet nu utmönstras. Sådan verksamhet ska i stället omfattas av </w:t>
      </w:r>
      <w:r w:rsidR="00357D25">
        <w:t xml:space="preserve">bestämmelserna </w:t>
      </w:r>
      <w:r>
        <w:t>i första stycket och behandlas på samma sätt som annan livförsäkring hos EES-försäkringsgivare.</w:t>
      </w:r>
    </w:p>
    <w:p w14:paraId="432C767F" w14:textId="77777777" w:rsidR="005C68C8" w:rsidRDefault="005C68C8" w:rsidP="005C68C8">
      <w:pPr>
        <w:pStyle w:val="Brdtext"/>
      </w:pPr>
    </w:p>
    <w:p w14:paraId="1BCAB557" w14:textId="77777777" w:rsidR="005C68C8" w:rsidRPr="00D94568" w:rsidRDefault="005C68C8" w:rsidP="005C68C8">
      <w:pPr>
        <w:pStyle w:val="Brdtextmedindrag"/>
        <w:ind w:firstLine="0"/>
        <w:rPr>
          <w:sz w:val="18"/>
          <w:szCs w:val="18"/>
        </w:rPr>
      </w:pPr>
      <w:r w:rsidRPr="00D94568">
        <w:rPr>
          <w:b/>
          <w:bCs/>
          <w:sz w:val="18"/>
          <w:szCs w:val="18"/>
        </w:rPr>
        <w:t>1 a §</w:t>
      </w:r>
      <w:r w:rsidRPr="00D94568">
        <w:rPr>
          <w:sz w:val="18"/>
          <w:szCs w:val="18"/>
        </w:rPr>
        <w:t> Ett utländskt tjänstepensionsinstitut som i sitt hemland har tillstånd eller är registrerat för att bedriva verksamhet avseende tjänstepension får be</w:t>
      </w:r>
      <w:r w:rsidRPr="00D94568">
        <w:rPr>
          <w:sz w:val="18"/>
          <w:szCs w:val="18"/>
        </w:rPr>
        <w:softHyphen/>
        <w:t xml:space="preserve">driva sådan verksamhet i Sverige </w:t>
      </w:r>
    </w:p>
    <w:p w14:paraId="4A9B7DDB" w14:textId="77777777" w:rsidR="005C68C8" w:rsidRPr="00D94568" w:rsidRDefault="005C68C8" w:rsidP="005C68C8">
      <w:pPr>
        <w:pStyle w:val="Brdtextmedindrag"/>
        <w:rPr>
          <w:sz w:val="18"/>
          <w:szCs w:val="18"/>
        </w:rPr>
      </w:pPr>
      <w:r w:rsidRPr="00D94568">
        <w:rPr>
          <w:sz w:val="18"/>
          <w:szCs w:val="18"/>
        </w:rPr>
        <w:t>1. från en sekundäretablering här i landet,</w:t>
      </w:r>
    </w:p>
    <w:p w14:paraId="4A381DB0" w14:textId="77777777" w:rsidR="005C68C8" w:rsidRPr="00D94568" w:rsidRDefault="005C68C8" w:rsidP="005C68C8">
      <w:pPr>
        <w:pStyle w:val="Brdtextmedindrag"/>
        <w:rPr>
          <w:sz w:val="18"/>
          <w:szCs w:val="18"/>
        </w:rPr>
      </w:pPr>
      <w:r w:rsidRPr="00D94568">
        <w:rPr>
          <w:sz w:val="18"/>
          <w:szCs w:val="18"/>
        </w:rPr>
        <w:t>2. genom gränsöverskridande verksamhet.</w:t>
      </w:r>
    </w:p>
    <w:p w14:paraId="65D7CEB0" w14:textId="77777777" w:rsidR="005C68C8" w:rsidRPr="00D94568" w:rsidRDefault="005C68C8" w:rsidP="005C68C8">
      <w:pPr>
        <w:pStyle w:val="Brdtextmedindrag"/>
        <w:rPr>
          <w:sz w:val="18"/>
          <w:szCs w:val="18"/>
        </w:rPr>
      </w:pPr>
      <w:r w:rsidRPr="00D94568">
        <w:rPr>
          <w:rFonts w:eastAsiaTheme="minorHAnsi"/>
          <w:sz w:val="18"/>
          <w:szCs w:val="18"/>
        </w:rPr>
        <w:t>Tjänstepensionsverksamheten får inledas så snart tjänstepensions</w:t>
      </w:r>
      <w:r w:rsidRPr="00D94568">
        <w:rPr>
          <w:rFonts w:eastAsiaTheme="minorHAnsi"/>
          <w:sz w:val="18"/>
          <w:szCs w:val="18"/>
        </w:rPr>
        <w:softHyphen/>
        <w:t xml:space="preserve">institutet tagit emot de uppgifter från Finansinspektionen som avses i 3 kap. 2 § </w:t>
      </w:r>
      <w:r w:rsidRPr="00D94568">
        <w:rPr>
          <w:rFonts w:eastAsiaTheme="minorHAnsi"/>
          <w:i/>
          <w:iCs/>
          <w:sz w:val="18"/>
          <w:szCs w:val="18"/>
        </w:rPr>
        <w:t>tredje</w:t>
      </w:r>
      <w:r w:rsidRPr="00D94568">
        <w:rPr>
          <w:rFonts w:eastAsiaTheme="minorHAnsi"/>
          <w:iCs/>
          <w:sz w:val="18"/>
          <w:szCs w:val="18"/>
        </w:rPr>
        <w:t xml:space="preserve"> </w:t>
      </w:r>
      <w:r w:rsidRPr="00D94568">
        <w:rPr>
          <w:rFonts w:eastAsiaTheme="minorHAnsi"/>
          <w:sz w:val="18"/>
          <w:szCs w:val="18"/>
        </w:rPr>
        <w:t xml:space="preserve">stycket, eller i varje fall </w:t>
      </w:r>
      <w:r w:rsidRPr="00D94568">
        <w:rPr>
          <w:rFonts w:eastAsiaTheme="minorHAnsi"/>
          <w:iCs/>
          <w:sz w:val="18"/>
          <w:szCs w:val="18"/>
        </w:rPr>
        <w:t xml:space="preserve">sex veckor </w:t>
      </w:r>
      <w:r w:rsidRPr="00D94568">
        <w:rPr>
          <w:rFonts w:eastAsiaTheme="minorHAnsi"/>
          <w:sz w:val="18"/>
          <w:szCs w:val="18"/>
        </w:rPr>
        <w:t>efter det att inspektionen från den behöriga myndig</w:t>
      </w:r>
      <w:r>
        <w:rPr>
          <w:rFonts w:eastAsiaTheme="minorHAnsi"/>
          <w:sz w:val="18"/>
          <w:szCs w:val="18"/>
        </w:rPr>
        <w:softHyphen/>
      </w:r>
      <w:r w:rsidRPr="00D94568">
        <w:rPr>
          <w:rFonts w:eastAsiaTheme="minorHAnsi"/>
          <w:sz w:val="18"/>
          <w:szCs w:val="18"/>
        </w:rPr>
        <w:t xml:space="preserve">heten i </w:t>
      </w:r>
      <w:r w:rsidRPr="00D94568">
        <w:rPr>
          <w:rFonts w:eastAsiaTheme="minorHAnsi"/>
          <w:iCs/>
          <w:sz w:val="18"/>
          <w:szCs w:val="18"/>
        </w:rPr>
        <w:t>tjänstepensions</w:t>
      </w:r>
      <w:r w:rsidRPr="00D94568">
        <w:rPr>
          <w:rFonts w:eastAsiaTheme="minorHAnsi"/>
          <w:iCs/>
          <w:sz w:val="18"/>
          <w:szCs w:val="18"/>
        </w:rPr>
        <w:softHyphen/>
        <w:t xml:space="preserve">institutets </w:t>
      </w:r>
      <w:r w:rsidRPr="00D94568">
        <w:rPr>
          <w:rFonts w:eastAsiaTheme="minorHAnsi"/>
          <w:sz w:val="18"/>
          <w:szCs w:val="18"/>
        </w:rPr>
        <w:t xml:space="preserve">hemland tagit emot en underrättelse med sådant innehåll som anges i 2 § </w:t>
      </w:r>
      <w:r w:rsidRPr="00D94568">
        <w:rPr>
          <w:rFonts w:eastAsiaTheme="minorHAnsi"/>
          <w:i/>
          <w:sz w:val="18"/>
          <w:szCs w:val="18"/>
        </w:rPr>
        <w:t>andra</w:t>
      </w:r>
      <w:r w:rsidRPr="00D94568">
        <w:rPr>
          <w:rFonts w:eastAsiaTheme="minorHAnsi"/>
          <w:sz w:val="18"/>
          <w:szCs w:val="18"/>
        </w:rPr>
        <w:t xml:space="preserve"> stycket eller 3 § </w:t>
      </w:r>
      <w:r w:rsidRPr="00D94568">
        <w:rPr>
          <w:rFonts w:eastAsiaTheme="minorHAnsi"/>
          <w:i/>
          <w:sz w:val="18"/>
          <w:szCs w:val="18"/>
        </w:rPr>
        <w:t xml:space="preserve">tredje </w:t>
      </w:r>
      <w:r w:rsidRPr="00D94568">
        <w:rPr>
          <w:rFonts w:eastAsiaTheme="minorHAnsi"/>
          <w:sz w:val="18"/>
          <w:szCs w:val="18"/>
        </w:rPr>
        <w:t>stycket.</w:t>
      </w:r>
    </w:p>
    <w:p w14:paraId="23212967" w14:textId="77777777" w:rsidR="005C68C8" w:rsidRDefault="005C68C8" w:rsidP="005C68C8">
      <w:pPr>
        <w:pStyle w:val="Brdtextmedindrag"/>
        <w:ind w:firstLine="0"/>
      </w:pPr>
    </w:p>
    <w:p w14:paraId="4A3E2ABC" w14:textId="77777777" w:rsidR="005C68C8" w:rsidRDefault="005C68C8" w:rsidP="005C68C8">
      <w:pPr>
        <w:pStyle w:val="Brdtextmedindrag"/>
        <w:ind w:firstLine="0"/>
      </w:pPr>
      <w:r>
        <w:t xml:space="preserve">Paragrafen innehåller bestämmelser om utländska tjänstepensionsinstituts rätt att driva verksamhet i Sverige. Övervägandena finns i avsnitt 5.1. </w:t>
      </w:r>
    </w:p>
    <w:p w14:paraId="4DFA51BA" w14:textId="77777777" w:rsidR="005C68C8" w:rsidRDefault="005C68C8" w:rsidP="005C68C8">
      <w:pPr>
        <w:pStyle w:val="Brdtextmedindrag"/>
      </w:pPr>
      <w:r>
        <w:t>I paragrafen görs följdändringar.</w:t>
      </w:r>
    </w:p>
    <w:p w14:paraId="171E27D6" w14:textId="77777777" w:rsidR="005C68C8" w:rsidRDefault="005C68C8" w:rsidP="005C68C8">
      <w:pPr>
        <w:pStyle w:val="Brdtext"/>
      </w:pPr>
    </w:p>
    <w:p w14:paraId="7AEAF95B" w14:textId="77777777" w:rsidR="005C68C8" w:rsidRPr="00D94568" w:rsidRDefault="005C68C8" w:rsidP="005C68C8">
      <w:pPr>
        <w:pStyle w:val="Brdtextmedindrag"/>
        <w:ind w:firstLine="0"/>
        <w:rPr>
          <w:sz w:val="18"/>
          <w:szCs w:val="18"/>
        </w:rPr>
      </w:pPr>
      <w:r w:rsidRPr="00D94568">
        <w:rPr>
          <w:b/>
          <w:bCs/>
          <w:sz w:val="18"/>
          <w:szCs w:val="18"/>
        </w:rPr>
        <w:t>2 §</w:t>
      </w:r>
      <w:r w:rsidRPr="00D94568">
        <w:rPr>
          <w:sz w:val="18"/>
          <w:szCs w:val="18"/>
        </w:rPr>
        <w:t> En underrättelse enligt 1 § 1 om sekundäretablering ska innehålla</w:t>
      </w:r>
    </w:p>
    <w:p w14:paraId="236D163D" w14:textId="77777777" w:rsidR="005C68C8" w:rsidRPr="00D94568" w:rsidRDefault="005C68C8" w:rsidP="005C68C8">
      <w:pPr>
        <w:pStyle w:val="Brdtextmedindrag"/>
        <w:rPr>
          <w:sz w:val="18"/>
          <w:szCs w:val="18"/>
        </w:rPr>
      </w:pPr>
      <w:r w:rsidRPr="00D94568">
        <w:rPr>
          <w:sz w:val="18"/>
          <w:szCs w:val="18"/>
        </w:rPr>
        <w:t>1. uppgifter om sekundäretableringens adress och om vem som ska vara dess företrädare,</w:t>
      </w:r>
    </w:p>
    <w:p w14:paraId="2AFAF781" w14:textId="77777777" w:rsidR="005C68C8" w:rsidRPr="00D94568" w:rsidRDefault="005C68C8" w:rsidP="005C68C8">
      <w:pPr>
        <w:pStyle w:val="Brdtextmedindrag"/>
        <w:rPr>
          <w:sz w:val="18"/>
          <w:szCs w:val="18"/>
        </w:rPr>
      </w:pPr>
      <w:r w:rsidRPr="00D94568">
        <w:rPr>
          <w:sz w:val="18"/>
          <w:szCs w:val="18"/>
        </w:rPr>
        <w:t>2. en plan över den tilltänkta verksamheten där det framgår hur etable</w:t>
      </w:r>
      <w:r w:rsidRPr="00D94568">
        <w:rPr>
          <w:sz w:val="18"/>
          <w:szCs w:val="18"/>
        </w:rPr>
        <w:softHyphen/>
        <w:t>ringen är organiserad och vilket slags försäkringsrörelse som ska drivas där, och</w:t>
      </w:r>
    </w:p>
    <w:p w14:paraId="78F5E56E" w14:textId="77777777" w:rsidR="005C68C8" w:rsidRPr="00D94568" w:rsidRDefault="005C68C8" w:rsidP="005C68C8">
      <w:pPr>
        <w:pStyle w:val="Brdtextmedindrag"/>
        <w:rPr>
          <w:sz w:val="18"/>
          <w:szCs w:val="18"/>
        </w:rPr>
      </w:pPr>
      <w:r w:rsidRPr="00D94568">
        <w:rPr>
          <w:sz w:val="18"/>
          <w:szCs w:val="18"/>
        </w:rPr>
        <w:t>3. ett intyg utfärdat av hemlandsmyndigheten om EES-försäkrings</w:t>
      </w:r>
      <w:r w:rsidRPr="00D94568">
        <w:rPr>
          <w:sz w:val="18"/>
          <w:szCs w:val="18"/>
        </w:rPr>
        <w:softHyphen/>
        <w:t>givarens kapitalbas.</w:t>
      </w:r>
    </w:p>
    <w:p w14:paraId="0C6F9770" w14:textId="77777777" w:rsidR="005C68C8" w:rsidRPr="00D94568" w:rsidRDefault="005C68C8" w:rsidP="005C68C8">
      <w:pPr>
        <w:pStyle w:val="Brdtextmedindrag"/>
        <w:rPr>
          <w:sz w:val="18"/>
          <w:szCs w:val="18"/>
        </w:rPr>
      </w:pPr>
      <w:r w:rsidRPr="00D94568">
        <w:rPr>
          <w:sz w:val="18"/>
          <w:szCs w:val="18"/>
        </w:rPr>
        <w:t>Varje gång ett utländskt tjänstepensionsinstitut åtar sig ett uppdrag att från en sekundäretablering ingå avtal om tjänstepension som ska fullgöras här i landet ska en särskild underrättelse lämnas till den behöriga myndigheten i tjänste</w:t>
      </w:r>
      <w:r>
        <w:rPr>
          <w:sz w:val="18"/>
          <w:szCs w:val="18"/>
        </w:rPr>
        <w:softHyphen/>
      </w:r>
      <w:r w:rsidRPr="00D94568">
        <w:rPr>
          <w:sz w:val="18"/>
          <w:szCs w:val="18"/>
        </w:rPr>
        <w:t>pensions</w:t>
      </w:r>
      <w:r>
        <w:rPr>
          <w:sz w:val="18"/>
          <w:szCs w:val="18"/>
        </w:rPr>
        <w:softHyphen/>
      </w:r>
      <w:r w:rsidRPr="00D94568">
        <w:rPr>
          <w:sz w:val="18"/>
          <w:szCs w:val="18"/>
        </w:rPr>
        <w:t xml:space="preserve">institutets hemland. Underrättelsen ska innehålla uppgift om </w:t>
      </w:r>
    </w:p>
    <w:p w14:paraId="30115B83" w14:textId="77777777" w:rsidR="005C68C8" w:rsidRPr="00D94568" w:rsidRDefault="005C68C8" w:rsidP="005C68C8">
      <w:pPr>
        <w:pStyle w:val="Brdtextmedindrag"/>
        <w:rPr>
          <w:rFonts w:asciiTheme="minorHAnsi" w:hAnsiTheme="minorHAnsi"/>
          <w:sz w:val="18"/>
          <w:szCs w:val="18"/>
        </w:rPr>
      </w:pPr>
      <w:r w:rsidRPr="00D94568">
        <w:rPr>
          <w:sz w:val="18"/>
          <w:szCs w:val="18"/>
        </w:rPr>
        <w:t xml:space="preserve">1. det uppdragsgivande företagets namn och hemvist, </w:t>
      </w:r>
    </w:p>
    <w:p w14:paraId="24F0706E" w14:textId="77777777" w:rsidR="005C68C8" w:rsidRPr="00D94568" w:rsidRDefault="005C68C8" w:rsidP="005C68C8">
      <w:pPr>
        <w:pStyle w:val="Brdtextmedindrag"/>
        <w:rPr>
          <w:sz w:val="18"/>
          <w:szCs w:val="18"/>
        </w:rPr>
      </w:pPr>
      <w:r w:rsidRPr="00D94568">
        <w:rPr>
          <w:sz w:val="18"/>
          <w:szCs w:val="18"/>
        </w:rPr>
        <w:t xml:space="preserve">2. i vilket </w:t>
      </w:r>
      <w:proofErr w:type="gramStart"/>
      <w:r w:rsidRPr="00D94568">
        <w:rPr>
          <w:sz w:val="18"/>
          <w:szCs w:val="18"/>
        </w:rPr>
        <w:t>land tjänstepensionsavtalen</w:t>
      </w:r>
      <w:proofErr w:type="gramEnd"/>
      <w:r w:rsidRPr="00D94568">
        <w:rPr>
          <w:sz w:val="18"/>
          <w:szCs w:val="18"/>
        </w:rPr>
        <w:t xml:space="preserve"> ska fullgöras, och</w:t>
      </w:r>
    </w:p>
    <w:p w14:paraId="3715FC82" w14:textId="77777777" w:rsidR="005C68C8" w:rsidRPr="00D94568" w:rsidRDefault="005C68C8" w:rsidP="005C68C8">
      <w:pPr>
        <w:pStyle w:val="Brdtextmedindrag"/>
        <w:rPr>
          <w:sz w:val="18"/>
          <w:szCs w:val="18"/>
        </w:rPr>
      </w:pPr>
      <w:r w:rsidRPr="00D94568">
        <w:rPr>
          <w:sz w:val="18"/>
          <w:szCs w:val="18"/>
        </w:rPr>
        <w:t>3. det huvudsakliga innehållet i de överenskommelser som ska ligga till grund för tjänstepensionsavtalen.</w:t>
      </w:r>
    </w:p>
    <w:p w14:paraId="6184EB2E" w14:textId="77777777" w:rsidR="005C68C8" w:rsidRPr="00D94568" w:rsidRDefault="005C68C8" w:rsidP="005C68C8">
      <w:pPr>
        <w:pStyle w:val="Brdtextmedindrag"/>
        <w:rPr>
          <w:sz w:val="18"/>
          <w:szCs w:val="18"/>
        </w:rPr>
      </w:pPr>
      <w:r w:rsidRPr="00D94568">
        <w:rPr>
          <w:sz w:val="18"/>
          <w:szCs w:val="18"/>
        </w:rPr>
        <w:t>För verksamhet rörande försäkringar som avses i 2 kap. 11 § första stycket klass 10 försäkringsrörelselagen (2010:2043) (motorfordons</w:t>
      </w:r>
      <w:r w:rsidRPr="00D94568">
        <w:rPr>
          <w:sz w:val="18"/>
          <w:szCs w:val="18"/>
        </w:rPr>
        <w:softHyphen/>
        <w:t>ansvar) och som inte uteslutande gäller försäkring av fraktförares ansvar ska underrättelsen enligt första stycket dessutom innehålla en försäkran att EES-försäkringsgivaren är medlem i Trafikförsäkringsföreningen.</w:t>
      </w:r>
    </w:p>
    <w:p w14:paraId="433F2964" w14:textId="77777777" w:rsidR="005C68C8" w:rsidRPr="00D94568" w:rsidRDefault="005C68C8" w:rsidP="005C68C8">
      <w:pPr>
        <w:pStyle w:val="Brdtextmedindrag"/>
        <w:rPr>
          <w:sz w:val="18"/>
          <w:szCs w:val="18"/>
        </w:rPr>
      </w:pPr>
      <w:r w:rsidRPr="00D94568">
        <w:rPr>
          <w:sz w:val="18"/>
          <w:szCs w:val="18"/>
        </w:rPr>
        <w:t>Om försäkringsgivaren avser att ändra sin verksamhet i fråga om förhållanden som anges i första stycket 1 och 2, får ändringen göras tidigast en månad efter det att försäkringsgivaren underrättat Finansinspektionen om ändringen.</w:t>
      </w:r>
    </w:p>
    <w:p w14:paraId="6923A775" w14:textId="77777777" w:rsidR="005C68C8" w:rsidRPr="00D94568" w:rsidRDefault="005C68C8" w:rsidP="005C68C8">
      <w:pPr>
        <w:pStyle w:val="Brdtextmedindrag"/>
        <w:rPr>
          <w:sz w:val="18"/>
          <w:szCs w:val="18"/>
        </w:rPr>
      </w:pPr>
      <w:r w:rsidRPr="00D94568">
        <w:rPr>
          <w:sz w:val="18"/>
          <w:szCs w:val="18"/>
        </w:rPr>
        <w:t>Om ett utländskt tjänstepensions</w:t>
      </w:r>
      <w:r w:rsidRPr="00D94568">
        <w:rPr>
          <w:sz w:val="18"/>
          <w:szCs w:val="18"/>
        </w:rPr>
        <w:softHyphen/>
        <w:t>institut avser att ändra sin verk</w:t>
      </w:r>
      <w:r w:rsidRPr="00D94568">
        <w:rPr>
          <w:sz w:val="18"/>
          <w:szCs w:val="18"/>
        </w:rPr>
        <w:softHyphen/>
        <w:t xml:space="preserve">samhet på ett sådant sätt som innebär att verksamhet avseende tjänstepension ska inledas, ska bestämmelserna i 1 a § andra stycket samt </w:t>
      </w:r>
      <w:r w:rsidRPr="00D94568">
        <w:rPr>
          <w:i/>
          <w:sz w:val="18"/>
          <w:szCs w:val="18"/>
        </w:rPr>
        <w:t>andra</w:t>
      </w:r>
      <w:r w:rsidRPr="00D94568">
        <w:rPr>
          <w:sz w:val="18"/>
          <w:szCs w:val="18"/>
        </w:rPr>
        <w:t xml:space="preserve"> stycket i denna paragraf tillämpas.</w:t>
      </w:r>
    </w:p>
    <w:p w14:paraId="17DC344F" w14:textId="77777777" w:rsidR="005C68C8" w:rsidRPr="004C07B0" w:rsidRDefault="005C68C8" w:rsidP="005C68C8">
      <w:pPr>
        <w:pStyle w:val="Brdtextmedindrag"/>
      </w:pPr>
    </w:p>
    <w:p w14:paraId="75CF7763" w14:textId="77777777" w:rsidR="005C68C8" w:rsidRDefault="005C68C8" w:rsidP="005C68C8">
      <w:pPr>
        <w:pStyle w:val="Brdtextmedindrag"/>
        <w:ind w:firstLine="0"/>
      </w:pPr>
      <w:r>
        <w:t>I paragrafen finns bestämmelser om underrättelse avseende verksamhet från en sekundäretablering. Övervägandena finns i avsnitt 5.1.</w:t>
      </w:r>
    </w:p>
    <w:p w14:paraId="3324161D" w14:textId="77777777" w:rsidR="005C68C8" w:rsidRDefault="005C68C8" w:rsidP="005C68C8">
      <w:pPr>
        <w:pStyle w:val="Brdtextmedindrag"/>
      </w:pPr>
      <w:r>
        <w:t xml:space="preserve">Ändringen innebär att det hittillsvarande </w:t>
      </w:r>
      <w:r w:rsidRPr="00CE1EB6">
        <w:rPr>
          <w:i/>
        </w:rPr>
        <w:t>andra stycket</w:t>
      </w:r>
      <w:r>
        <w:t xml:space="preserve"> tas bort. Det</w:t>
      </w:r>
      <w:r>
        <w:softHyphen/>
        <w:t xml:space="preserve">samma gäller den särskilda bestämmelsen i det hittillsvarande </w:t>
      </w:r>
      <w:r w:rsidRPr="00CE1EB6">
        <w:rPr>
          <w:i/>
        </w:rPr>
        <w:t>femte stycket</w:t>
      </w:r>
      <w:r>
        <w:t xml:space="preserve"> om ändrade förhållanden som innebär att verksamhet avseende </w:t>
      </w:r>
      <w:r>
        <w:lastRenderedPageBreak/>
        <w:t>tjänste</w:t>
      </w:r>
      <w:r>
        <w:softHyphen/>
        <w:t>pensionsförsäkring ska inledas. Dessa ändringar är en följd av att de särskilda bestämmelserna för EES-försäkringsgivares tjänste</w:t>
      </w:r>
      <w:r>
        <w:softHyphen/>
        <w:t>pensions</w:t>
      </w:r>
      <w:r>
        <w:softHyphen/>
        <w:t>verksamhet nu utmönstras. EES-försäkringsgivares tjänstepensions</w:t>
      </w:r>
      <w:r>
        <w:softHyphen/>
        <w:t>verk</w:t>
      </w:r>
      <w:r>
        <w:softHyphen/>
        <w:t>samhet ska i stället regleras på samma sätt som annan livförsäkring hos EES-försäkringsgivare.</w:t>
      </w:r>
    </w:p>
    <w:p w14:paraId="0A7127D6" w14:textId="77777777" w:rsidR="005C68C8" w:rsidRDefault="005C68C8" w:rsidP="005C68C8">
      <w:pPr>
        <w:pStyle w:val="Brdtext"/>
      </w:pPr>
    </w:p>
    <w:p w14:paraId="3211F34B" w14:textId="77777777" w:rsidR="005C68C8" w:rsidRPr="00D94568" w:rsidRDefault="005C68C8" w:rsidP="005C68C8">
      <w:pPr>
        <w:pStyle w:val="Brdtextmedindrag"/>
        <w:ind w:firstLine="0"/>
        <w:rPr>
          <w:sz w:val="18"/>
          <w:szCs w:val="18"/>
        </w:rPr>
      </w:pPr>
      <w:r w:rsidRPr="00D94568">
        <w:rPr>
          <w:b/>
          <w:bCs/>
          <w:sz w:val="18"/>
          <w:szCs w:val="18"/>
        </w:rPr>
        <w:t>3 §</w:t>
      </w:r>
      <w:r w:rsidRPr="00D94568">
        <w:rPr>
          <w:sz w:val="18"/>
          <w:szCs w:val="18"/>
        </w:rPr>
        <w:t> En underrättelse enligt 1 § 2 om gränsöverskridande verksamhet ska innehålla</w:t>
      </w:r>
    </w:p>
    <w:p w14:paraId="75AF40B6" w14:textId="77777777" w:rsidR="005C68C8" w:rsidRPr="00D94568" w:rsidRDefault="005C68C8" w:rsidP="005C68C8">
      <w:pPr>
        <w:pStyle w:val="Brdtextmedindrag"/>
        <w:rPr>
          <w:sz w:val="18"/>
          <w:szCs w:val="18"/>
        </w:rPr>
      </w:pPr>
      <w:r w:rsidRPr="00D94568">
        <w:rPr>
          <w:sz w:val="18"/>
          <w:szCs w:val="18"/>
        </w:rPr>
        <w:t>1. uppgifter om vilket eller vilka slag av risker eller åtaganden för</w:t>
      </w:r>
      <w:r w:rsidRPr="00D94568">
        <w:rPr>
          <w:sz w:val="18"/>
          <w:szCs w:val="18"/>
        </w:rPr>
        <w:softHyphen/>
        <w:t xml:space="preserve">säkringarna ska täcka, och </w:t>
      </w:r>
    </w:p>
    <w:p w14:paraId="5F52765C" w14:textId="77777777" w:rsidR="005C68C8" w:rsidRPr="00D94568" w:rsidRDefault="005C68C8" w:rsidP="005C68C8">
      <w:pPr>
        <w:pStyle w:val="Brdtextmedindrag"/>
        <w:rPr>
          <w:sz w:val="18"/>
          <w:szCs w:val="18"/>
        </w:rPr>
      </w:pPr>
      <w:r w:rsidRPr="00D94568">
        <w:rPr>
          <w:sz w:val="18"/>
          <w:szCs w:val="18"/>
        </w:rPr>
        <w:t xml:space="preserve">2. ett intyg utfärdat av hemlandsmyndigheten om </w:t>
      </w:r>
    </w:p>
    <w:p w14:paraId="79938527" w14:textId="77777777" w:rsidR="005C68C8" w:rsidRPr="00D94568" w:rsidRDefault="005C68C8" w:rsidP="005C68C8">
      <w:pPr>
        <w:pStyle w:val="Brdtextmedindrag"/>
        <w:rPr>
          <w:sz w:val="18"/>
          <w:szCs w:val="18"/>
        </w:rPr>
      </w:pPr>
      <w:r w:rsidRPr="00D94568">
        <w:rPr>
          <w:sz w:val="18"/>
          <w:szCs w:val="18"/>
        </w:rPr>
        <w:t xml:space="preserve">a) försäkringsgivarens kapitalbas, och </w:t>
      </w:r>
    </w:p>
    <w:p w14:paraId="2B68324A" w14:textId="77777777" w:rsidR="005C68C8" w:rsidRPr="00D94568" w:rsidRDefault="005C68C8" w:rsidP="005C68C8">
      <w:pPr>
        <w:pStyle w:val="Brdtextmedindrag"/>
        <w:rPr>
          <w:sz w:val="18"/>
          <w:szCs w:val="18"/>
        </w:rPr>
      </w:pPr>
      <w:r w:rsidRPr="00D94568">
        <w:rPr>
          <w:sz w:val="18"/>
          <w:szCs w:val="18"/>
        </w:rPr>
        <w:t>b) de försäkringsklasser försäkringsgivarens koncession omfattar.</w:t>
      </w:r>
    </w:p>
    <w:p w14:paraId="575E03F1" w14:textId="216DB7A7" w:rsidR="005C68C8" w:rsidRPr="00D94568" w:rsidRDefault="005C68C8" w:rsidP="005C68C8">
      <w:pPr>
        <w:pStyle w:val="Brdtextmedindrag"/>
        <w:rPr>
          <w:sz w:val="18"/>
          <w:szCs w:val="18"/>
        </w:rPr>
      </w:pPr>
      <w:r w:rsidRPr="00D94568">
        <w:rPr>
          <w:sz w:val="18"/>
          <w:szCs w:val="18"/>
        </w:rPr>
        <w:t>För verksamhet rörande försäkringar som avses i 2 kap. 11 § första stycket klass 10 försäkringsrörelselagen (2010:2043) (motorfordons</w:t>
      </w:r>
      <w:r w:rsidRPr="00D94568">
        <w:rPr>
          <w:sz w:val="18"/>
          <w:szCs w:val="18"/>
        </w:rPr>
        <w:softHyphen/>
        <w:t>ansvar) och som inte uteslutande gäller försäkring av fraktförares ansvar ska underrättelsen dessutom innehålla</w:t>
      </w:r>
    </w:p>
    <w:p w14:paraId="4CCA2432" w14:textId="77777777" w:rsidR="005C68C8" w:rsidRPr="00D94568" w:rsidRDefault="005C68C8" w:rsidP="005C68C8">
      <w:pPr>
        <w:pStyle w:val="Brdtextmedindrag"/>
        <w:rPr>
          <w:sz w:val="18"/>
          <w:szCs w:val="18"/>
        </w:rPr>
      </w:pPr>
      <w:r w:rsidRPr="00D94568">
        <w:rPr>
          <w:sz w:val="18"/>
          <w:szCs w:val="18"/>
        </w:rPr>
        <w:t>1. uppgifter om vem som är försäkringsgivarens representant enligt 5 § trafik</w:t>
      </w:r>
      <w:r>
        <w:rPr>
          <w:sz w:val="18"/>
          <w:szCs w:val="18"/>
        </w:rPr>
        <w:softHyphen/>
      </w:r>
      <w:r w:rsidRPr="00D94568">
        <w:rPr>
          <w:sz w:val="18"/>
          <w:szCs w:val="18"/>
        </w:rPr>
        <w:t xml:space="preserve">skadelagen (1975:1410), och </w:t>
      </w:r>
    </w:p>
    <w:p w14:paraId="01DB5E5F" w14:textId="77777777" w:rsidR="005C68C8" w:rsidRPr="00D94568" w:rsidRDefault="005C68C8" w:rsidP="005C68C8">
      <w:pPr>
        <w:pStyle w:val="Brdtextmedindrag"/>
        <w:rPr>
          <w:sz w:val="18"/>
          <w:szCs w:val="18"/>
        </w:rPr>
      </w:pPr>
      <w:r w:rsidRPr="00D94568">
        <w:rPr>
          <w:sz w:val="18"/>
          <w:szCs w:val="18"/>
        </w:rPr>
        <w:t>2. en försäkran att försäkringsgivaren är medlem i Trafikförsäkrings</w:t>
      </w:r>
      <w:r w:rsidRPr="00D94568">
        <w:rPr>
          <w:sz w:val="18"/>
          <w:szCs w:val="18"/>
        </w:rPr>
        <w:softHyphen/>
        <w:t>föreningen.</w:t>
      </w:r>
    </w:p>
    <w:p w14:paraId="57C00B92" w14:textId="77777777" w:rsidR="005C68C8" w:rsidRPr="00D94568" w:rsidRDefault="005C68C8" w:rsidP="005C68C8">
      <w:pPr>
        <w:pStyle w:val="Brdtextmedindrag"/>
        <w:rPr>
          <w:sz w:val="18"/>
          <w:szCs w:val="18"/>
        </w:rPr>
      </w:pPr>
      <w:r w:rsidRPr="00D94568">
        <w:rPr>
          <w:sz w:val="18"/>
          <w:szCs w:val="18"/>
        </w:rPr>
        <w:t>Varje gång ett utländskt tjänstepensionsinstitut åtar sig ett uppdrag att genom gränsöverskridande verksamhet ingå avtal om tjänstepension ska en särskild underrättelse lämnas till den behöriga myndigheten i tjänste</w:t>
      </w:r>
      <w:r w:rsidRPr="00D94568">
        <w:rPr>
          <w:sz w:val="18"/>
          <w:szCs w:val="18"/>
        </w:rPr>
        <w:softHyphen/>
        <w:t xml:space="preserve">pensionsinstitutets hemland. Underrättelsen ska innehålla uppgift om </w:t>
      </w:r>
    </w:p>
    <w:p w14:paraId="7D88CE8F" w14:textId="77777777" w:rsidR="005C68C8" w:rsidRPr="00D94568" w:rsidRDefault="005C68C8" w:rsidP="005C68C8">
      <w:pPr>
        <w:pStyle w:val="Brdtextmedindrag"/>
        <w:rPr>
          <w:rFonts w:asciiTheme="minorHAnsi" w:hAnsiTheme="minorHAnsi"/>
          <w:sz w:val="18"/>
          <w:szCs w:val="18"/>
        </w:rPr>
      </w:pPr>
      <w:r w:rsidRPr="00D94568">
        <w:rPr>
          <w:sz w:val="18"/>
          <w:szCs w:val="18"/>
        </w:rPr>
        <w:t xml:space="preserve">1. det uppdragsgivande företagets namn och hemvist, </w:t>
      </w:r>
    </w:p>
    <w:p w14:paraId="046931B9" w14:textId="77777777" w:rsidR="005C68C8" w:rsidRPr="00D94568" w:rsidRDefault="005C68C8" w:rsidP="005C68C8">
      <w:pPr>
        <w:pStyle w:val="Brdtextmedindrag"/>
        <w:rPr>
          <w:sz w:val="18"/>
          <w:szCs w:val="18"/>
        </w:rPr>
      </w:pPr>
      <w:r w:rsidRPr="00D94568">
        <w:rPr>
          <w:sz w:val="18"/>
          <w:szCs w:val="18"/>
        </w:rPr>
        <w:t xml:space="preserve">2. i vilket </w:t>
      </w:r>
      <w:proofErr w:type="gramStart"/>
      <w:r w:rsidRPr="00D94568">
        <w:rPr>
          <w:sz w:val="18"/>
          <w:szCs w:val="18"/>
        </w:rPr>
        <w:t>land tjänstepensionsavtalen</w:t>
      </w:r>
      <w:proofErr w:type="gramEnd"/>
      <w:r w:rsidRPr="00D94568">
        <w:rPr>
          <w:sz w:val="18"/>
          <w:szCs w:val="18"/>
        </w:rPr>
        <w:t xml:space="preserve"> ska fullgöras, och</w:t>
      </w:r>
    </w:p>
    <w:p w14:paraId="52A53DBA" w14:textId="77777777" w:rsidR="005C68C8" w:rsidRPr="00D94568" w:rsidRDefault="005C68C8" w:rsidP="005C68C8">
      <w:pPr>
        <w:pStyle w:val="Brdtextmedindrag"/>
        <w:rPr>
          <w:sz w:val="18"/>
          <w:szCs w:val="18"/>
        </w:rPr>
      </w:pPr>
      <w:r w:rsidRPr="00D94568">
        <w:rPr>
          <w:sz w:val="18"/>
          <w:szCs w:val="18"/>
        </w:rPr>
        <w:t>3. det huvudsakliga innehållet i de överenskommelser som ska ligga till grund för tjänstepensionsavtalen.</w:t>
      </w:r>
    </w:p>
    <w:p w14:paraId="283DF944" w14:textId="77777777" w:rsidR="005C68C8" w:rsidRPr="00D94568" w:rsidRDefault="005C68C8" w:rsidP="005C68C8">
      <w:pPr>
        <w:pStyle w:val="Brdtextmedindrag"/>
        <w:rPr>
          <w:sz w:val="18"/>
          <w:szCs w:val="18"/>
        </w:rPr>
      </w:pPr>
      <w:r w:rsidRPr="00D94568">
        <w:rPr>
          <w:sz w:val="18"/>
          <w:szCs w:val="18"/>
        </w:rPr>
        <w:t>Om försäkringsgivaren avser att ändra sin verksamhet i fråga om förhållanden som anges i första och andra styckena, får ändringen göras tidigast en månad efter det att Finansinspektionen underrättats om ändringen av den behöriga myndig</w:t>
      </w:r>
      <w:r>
        <w:rPr>
          <w:sz w:val="18"/>
          <w:szCs w:val="18"/>
        </w:rPr>
        <w:softHyphen/>
      </w:r>
      <w:r w:rsidRPr="00D94568">
        <w:rPr>
          <w:sz w:val="18"/>
          <w:szCs w:val="18"/>
        </w:rPr>
        <w:t>heten i försäkringsgivarens hemland.</w:t>
      </w:r>
    </w:p>
    <w:p w14:paraId="6C90605F" w14:textId="77777777" w:rsidR="005C68C8" w:rsidRPr="004C07B0" w:rsidRDefault="005C68C8" w:rsidP="005C68C8">
      <w:pPr>
        <w:pStyle w:val="Brdtextmedindrag"/>
      </w:pPr>
    </w:p>
    <w:p w14:paraId="79CDFEF7" w14:textId="07E77878" w:rsidR="005C68C8" w:rsidRDefault="005C68C8" w:rsidP="00E63A33">
      <w:pPr>
        <w:pStyle w:val="Brdtextmedindrag"/>
        <w:ind w:firstLine="0"/>
      </w:pPr>
      <w:r>
        <w:t xml:space="preserve">I paragrafen finns bestämmelser </w:t>
      </w:r>
      <w:r w:rsidR="00020B19">
        <w:t xml:space="preserve">för </w:t>
      </w:r>
      <w:r>
        <w:t>underrättelse</w:t>
      </w:r>
      <w:r w:rsidR="00020B19">
        <w:t>r</w:t>
      </w:r>
      <w:r>
        <w:t xml:space="preserve"> </w:t>
      </w:r>
      <w:r w:rsidR="00020B19">
        <w:t xml:space="preserve">om </w:t>
      </w:r>
      <w:r>
        <w:t>gräns</w:t>
      </w:r>
      <w:r>
        <w:softHyphen/>
        <w:t>över</w:t>
      </w:r>
      <w:r>
        <w:softHyphen/>
        <w:t>skridande verksamhet. Övervägandena finns i avsnitt 5.1.</w:t>
      </w:r>
    </w:p>
    <w:p w14:paraId="48080EFC" w14:textId="242A1225" w:rsidR="004009AF" w:rsidRDefault="004009AF" w:rsidP="005C68C8">
      <w:pPr>
        <w:pStyle w:val="Brdtextmedindrag"/>
      </w:pPr>
      <w:r>
        <w:t xml:space="preserve">I </w:t>
      </w:r>
      <w:r>
        <w:rPr>
          <w:i/>
          <w:iCs/>
        </w:rPr>
        <w:t xml:space="preserve">andra stycket </w:t>
      </w:r>
      <w:r>
        <w:t>görs en redaktionell ändring.</w:t>
      </w:r>
    </w:p>
    <w:p w14:paraId="6EBB3DA4" w14:textId="092B452F" w:rsidR="005C68C8" w:rsidRDefault="004009AF" w:rsidP="005C68C8">
      <w:pPr>
        <w:pStyle w:val="Brdtextmedindrag"/>
      </w:pPr>
      <w:r>
        <w:t xml:space="preserve">Paragrafen ändras även genom </w:t>
      </w:r>
      <w:r w:rsidR="005C68C8">
        <w:t xml:space="preserve">att det hittillsvarande </w:t>
      </w:r>
      <w:r w:rsidR="005C68C8" w:rsidRPr="00CE1EB6">
        <w:rPr>
          <w:i/>
        </w:rPr>
        <w:t>tredje stycket</w:t>
      </w:r>
      <w:r w:rsidR="005C68C8">
        <w:t xml:space="preserve"> tas bort. Det</w:t>
      </w:r>
      <w:r w:rsidR="005C68C8">
        <w:softHyphen/>
        <w:t xml:space="preserve">samma gäller den särskilda bestämmelsen i det hittillsvarande </w:t>
      </w:r>
      <w:r w:rsidR="005C68C8" w:rsidRPr="00C00BAB">
        <w:rPr>
          <w:i/>
        </w:rPr>
        <w:t>femte</w:t>
      </w:r>
      <w:r w:rsidR="005C68C8">
        <w:t xml:space="preserve"> </w:t>
      </w:r>
      <w:r w:rsidR="005C68C8" w:rsidRPr="00C00BAB">
        <w:rPr>
          <w:i/>
        </w:rPr>
        <w:t>stycket</w:t>
      </w:r>
      <w:r w:rsidR="005C68C8">
        <w:t xml:space="preserve"> om ändrade förhållanden som innebär att verksamhet avseende tjänstepensionsförsäkring ska inledas. Dessa ändringar är en följd av att de särskilda bestämmelserna för EES-försäkringsgivares tjänst</w:t>
      </w:r>
      <w:r w:rsidR="00AB0AA5">
        <w:softHyphen/>
      </w:r>
      <w:r w:rsidR="005C68C8">
        <w:t>epensions</w:t>
      </w:r>
      <w:r w:rsidR="005C68C8">
        <w:softHyphen/>
        <w:t>verksamhet nu utmönstras. EES-försäkringsgivares tjänste</w:t>
      </w:r>
      <w:r w:rsidR="00AB0AA5">
        <w:softHyphen/>
      </w:r>
      <w:r w:rsidR="005C68C8">
        <w:t>pensions</w:t>
      </w:r>
      <w:r w:rsidR="005C68C8">
        <w:softHyphen/>
        <w:t>verk</w:t>
      </w:r>
      <w:r w:rsidR="005C68C8">
        <w:softHyphen/>
        <w:t>samhet ska i stället regleras på samma sätt som annan livförsäkring hos EES-försäkringsgivare.</w:t>
      </w:r>
    </w:p>
    <w:p w14:paraId="2038BCC8" w14:textId="77777777" w:rsidR="005C68C8" w:rsidRDefault="005C68C8" w:rsidP="005C68C8">
      <w:pPr>
        <w:pStyle w:val="Rubrik4utannumrering"/>
      </w:pPr>
      <w:r w:rsidRPr="004C07B0">
        <w:t>3 kap.</w:t>
      </w:r>
    </w:p>
    <w:p w14:paraId="3BAF1667" w14:textId="77777777" w:rsidR="005C68C8" w:rsidRPr="00D94568" w:rsidRDefault="005C68C8" w:rsidP="005C68C8">
      <w:pPr>
        <w:pStyle w:val="Brdtextmedindrag"/>
        <w:ind w:firstLine="0"/>
        <w:rPr>
          <w:sz w:val="18"/>
          <w:szCs w:val="18"/>
        </w:rPr>
      </w:pPr>
      <w:r w:rsidRPr="00D94568">
        <w:rPr>
          <w:b/>
          <w:bCs/>
          <w:sz w:val="18"/>
          <w:szCs w:val="18"/>
        </w:rPr>
        <w:t>2 §</w:t>
      </w:r>
      <w:r w:rsidRPr="00D94568">
        <w:rPr>
          <w:sz w:val="18"/>
          <w:szCs w:val="18"/>
        </w:rPr>
        <w:t> Finansinspektionen ska, i samarbete med den behöriga myndigheten i hem</w:t>
      </w:r>
      <w:r>
        <w:rPr>
          <w:sz w:val="18"/>
          <w:szCs w:val="18"/>
        </w:rPr>
        <w:softHyphen/>
      </w:r>
      <w:r w:rsidRPr="00D94568">
        <w:rPr>
          <w:sz w:val="18"/>
          <w:szCs w:val="18"/>
        </w:rPr>
        <w:t>landet, utöva tillsyn över att en EES-försäkringsgivare eller ett utländskt tjänste</w:t>
      </w:r>
      <w:r>
        <w:rPr>
          <w:sz w:val="18"/>
          <w:szCs w:val="18"/>
        </w:rPr>
        <w:softHyphen/>
      </w:r>
      <w:r w:rsidRPr="00D94568">
        <w:rPr>
          <w:sz w:val="18"/>
          <w:szCs w:val="18"/>
        </w:rPr>
        <w:t>pensionsinstitut bedriver sin verksamhet i Sverige i enlighet med denna lag och andra författningar som reglerar deras näringsverksamhet.</w:t>
      </w:r>
    </w:p>
    <w:p w14:paraId="46FB4DC7" w14:textId="77777777" w:rsidR="005C68C8" w:rsidRPr="00D94568" w:rsidRDefault="005C68C8" w:rsidP="005C68C8">
      <w:pPr>
        <w:pStyle w:val="Brdtextmedindrag"/>
        <w:rPr>
          <w:sz w:val="18"/>
          <w:szCs w:val="18"/>
        </w:rPr>
      </w:pPr>
      <w:r w:rsidRPr="00D94568">
        <w:rPr>
          <w:sz w:val="18"/>
          <w:szCs w:val="18"/>
        </w:rPr>
        <w:t>Finansinspektionen ska lämna uppgifter till de behöriga myndigheterna i hem</w:t>
      </w:r>
      <w:r>
        <w:rPr>
          <w:sz w:val="18"/>
          <w:szCs w:val="18"/>
        </w:rPr>
        <w:softHyphen/>
      </w:r>
      <w:r w:rsidRPr="00D94568">
        <w:rPr>
          <w:sz w:val="18"/>
          <w:szCs w:val="18"/>
        </w:rPr>
        <w:t>länderna, om dessa myndigheter behöver uppgifterna för sin tillsyn över försäk</w:t>
      </w:r>
      <w:r>
        <w:rPr>
          <w:sz w:val="18"/>
          <w:szCs w:val="18"/>
        </w:rPr>
        <w:softHyphen/>
      </w:r>
      <w:r w:rsidRPr="00D94568">
        <w:rPr>
          <w:sz w:val="18"/>
          <w:szCs w:val="18"/>
        </w:rPr>
        <w:t>ringsgivares och utländska tjänstepensionsinstituts verksam</w:t>
      </w:r>
      <w:r w:rsidRPr="00D94568">
        <w:rPr>
          <w:sz w:val="18"/>
          <w:szCs w:val="18"/>
        </w:rPr>
        <w:softHyphen/>
        <w:t>heter, samt i övrigt ha ett nära samarbete med dessa myndigheter och Europeiska kommissionen.</w:t>
      </w:r>
    </w:p>
    <w:p w14:paraId="31E39566" w14:textId="77777777" w:rsidR="005C68C8" w:rsidRPr="00D94568" w:rsidRDefault="005C68C8" w:rsidP="005C68C8">
      <w:pPr>
        <w:pStyle w:val="Brdtextmedindrag"/>
        <w:rPr>
          <w:sz w:val="18"/>
          <w:szCs w:val="18"/>
        </w:rPr>
      </w:pPr>
      <w:r w:rsidRPr="00D94568">
        <w:rPr>
          <w:sz w:val="18"/>
          <w:szCs w:val="18"/>
        </w:rPr>
        <w:lastRenderedPageBreak/>
        <w:t>När det gäller utländska tjänste</w:t>
      </w:r>
      <w:r w:rsidRPr="00D94568">
        <w:rPr>
          <w:sz w:val="18"/>
          <w:szCs w:val="18"/>
        </w:rPr>
        <w:softHyphen/>
        <w:t>pensionsinstitut ska Finans</w:t>
      </w:r>
      <w:r w:rsidRPr="00D94568">
        <w:rPr>
          <w:sz w:val="18"/>
          <w:szCs w:val="18"/>
        </w:rPr>
        <w:softHyphen/>
        <w:t>inspek</w:t>
      </w:r>
      <w:r w:rsidRPr="00D94568">
        <w:rPr>
          <w:sz w:val="18"/>
          <w:szCs w:val="18"/>
        </w:rPr>
        <w:softHyphen/>
        <w:t xml:space="preserve">tionen senast sex veckor efter det att inspektionen tagit emot en underrättelse enligt 2 kap. 2 § </w:t>
      </w:r>
      <w:r w:rsidRPr="00D94568">
        <w:rPr>
          <w:i/>
          <w:sz w:val="18"/>
          <w:szCs w:val="18"/>
        </w:rPr>
        <w:t>andra</w:t>
      </w:r>
      <w:r w:rsidRPr="00D94568">
        <w:rPr>
          <w:sz w:val="18"/>
          <w:szCs w:val="18"/>
        </w:rPr>
        <w:t xml:space="preserve"> stycket eller 3 § </w:t>
      </w:r>
      <w:r w:rsidRPr="00D94568">
        <w:rPr>
          <w:i/>
          <w:sz w:val="18"/>
          <w:szCs w:val="18"/>
        </w:rPr>
        <w:t>tredje</w:t>
      </w:r>
      <w:r w:rsidRPr="00D94568">
        <w:rPr>
          <w:sz w:val="18"/>
          <w:szCs w:val="18"/>
        </w:rPr>
        <w:t xml:space="preserve"> stycket till den behöriga myndig</w:t>
      </w:r>
      <w:r w:rsidRPr="00D94568">
        <w:rPr>
          <w:sz w:val="18"/>
          <w:szCs w:val="18"/>
        </w:rPr>
        <w:softHyphen/>
        <w:t>heten i tjänste</w:t>
      </w:r>
      <w:r>
        <w:rPr>
          <w:sz w:val="18"/>
          <w:szCs w:val="18"/>
        </w:rPr>
        <w:softHyphen/>
      </w:r>
      <w:r w:rsidRPr="00D94568">
        <w:rPr>
          <w:sz w:val="18"/>
          <w:szCs w:val="18"/>
        </w:rPr>
        <w:t>pensions</w:t>
      </w:r>
      <w:r w:rsidRPr="00D94568">
        <w:rPr>
          <w:sz w:val="18"/>
          <w:szCs w:val="18"/>
        </w:rPr>
        <w:softHyphen/>
        <w:t>institutets hemland lämna uppgifter om tillämplig svensk social- och arbetsmarknadslagstiftning</w:t>
      </w:r>
      <w:r w:rsidRPr="00D94568" w:rsidDel="00FC04AA">
        <w:rPr>
          <w:sz w:val="18"/>
          <w:szCs w:val="18"/>
        </w:rPr>
        <w:t xml:space="preserve"> </w:t>
      </w:r>
      <w:r w:rsidRPr="00D94568">
        <w:rPr>
          <w:sz w:val="18"/>
          <w:szCs w:val="18"/>
        </w:rPr>
        <w:t>på tjänstepensionsområdet samt om de bestämmelser om information som gäller här i landet gentemot dem som ingår eller avser att ingå ett avtal om tjänstepension, liksom gentemot dem som annars är ersättnings</w:t>
      </w:r>
      <w:r>
        <w:rPr>
          <w:sz w:val="18"/>
          <w:szCs w:val="18"/>
        </w:rPr>
        <w:softHyphen/>
      </w:r>
      <w:r w:rsidRPr="00D94568">
        <w:rPr>
          <w:sz w:val="18"/>
          <w:szCs w:val="18"/>
        </w:rPr>
        <w:t>berättigade på grund av ett sådant avtal.</w:t>
      </w:r>
    </w:p>
    <w:p w14:paraId="02E73630" w14:textId="77777777" w:rsidR="005C68C8" w:rsidRPr="00D94568" w:rsidRDefault="005C68C8" w:rsidP="005C68C8">
      <w:pPr>
        <w:pStyle w:val="Brdtextmedindrag"/>
        <w:rPr>
          <w:sz w:val="18"/>
          <w:szCs w:val="18"/>
        </w:rPr>
      </w:pPr>
      <w:r w:rsidRPr="00D94568">
        <w:rPr>
          <w:sz w:val="18"/>
          <w:szCs w:val="18"/>
        </w:rPr>
        <w:t>Finansinspektionen ska, när tjänstepensionsinstitutet påbörjat sin verksamhet här i landet, under</w:t>
      </w:r>
      <w:r w:rsidRPr="00D94568">
        <w:rPr>
          <w:sz w:val="18"/>
          <w:szCs w:val="18"/>
        </w:rPr>
        <w:softHyphen/>
        <w:t>rätta den behöriga myndig</w:t>
      </w:r>
      <w:r w:rsidRPr="00D94568">
        <w:rPr>
          <w:sz w:val="18"/>
          <w:szCs w:val="18"/>
        </w:rPr>
        <w:softHyphen/>
        <w:t>heten i hemlandet om väsentliga ändringar i social- och arbets</w:t>
      </w:r>
      <w:r w:rsidRPr="00D94568">
        <w:rPr>
          <w:sz w:val="18"/>
          <w:szCs w:val="18"/>
        </w:rPr>
        <w:softHyphen/>
        <w:t>marknadslag</w:t>
      </w:r>
      <w:r w:rsidRPr="00D94568">
        <w:rPr>
          <w:sz w:val="18"/>
          <w:szCs w:val="18"/>
        </w:rPr>
        <w:softHyphen/>
        <w:t>stiftningen och i de bestämmelser om information som gäller här i landet.</w:t>
      </w:r>
    </w:p>
    <w:p w14:paraId="7B167187" w14:textId="77777777" w:rsidR="005C68C8" w:rsidRPr="004C07B0" w:rsidRDefault="005C68C8" w:rsidP="005C68C8">
      <w:pPr>
        <w:pStyle w:val="Brdtextmedindrag"/>
        <w:ind w:firstLine="0"/>
      </w:pPr>
    </w:p>
    <w:p w14:paraId="270E3AB0" w14:textId="560550E2" w:rsidR="005C68C8" w:rsidRDefault="005C68C8" w:rsidP="00E63A33">
      <w:pPr>
        <w:pStyle w:val="Brdtextmedindrag"/>
        <w:ind w:firstLine="0"/>
      </w:pPr>
      <w:r>
        <w:t xml:space="preserve">Paragrafen innehåller bestämmelser om </w:t>
      </w:r>
      <w:r w:rsidR="00020B19">
        <w:t xml:space="preserve">de </w:t>
      </w:r>
      <w:r>
        <w:t>uppgifter som Finans</w:t>
      </w:r>
      <w:r>
        <w:softHyphen/>
        <w:t>inspek</w:t>
      </w:r>
      <w:r>
        <w:softHyphen/>
        <w:t>tionen har som värdlandsmyndighet. Övervägandena finns i avsnitt 5.1.</w:t>
      </w:r>
    </w:p>
    <w:p w14:paraId="67EE390B" w14:textId="77777777" w:rsidR="005C68C8" w:rsidRDefault="005C68C8" w:rsidP="005C68C8">
      <w:pPr>
        <w:pStyle w:val="Brdtextmedindrag"/>
      </w:pPr>
      <w:r>
        <w:t xml:space="preserve">Ändringen innebär att det hittillsvarande </w:t>
      </w:r>
      <w:r w:rsidRPr="00CE1EB6">
        <w:rPr>
          <w:i/>
        </w:rPr>
        <w:t>tredje stycket</w:t>
      </w:r>
      <w:r>
        <w:t xml:space="preserve"> tas bort. I </w:t>
      </w:r>
      <w:r w:rsidRPr="00981623">
        <w:rPr>
          <w:i/>
        </w:rPr>
        <w:t>f</w:t>
      </w:r>
      <w:r>
        <w:rPr>
          <w:i/>
        </w:rPr>
        <w:t>järd</w:t>
      </w:r>
      <w:r w:rsidRPr="00981623">
        <w:rPr>
          <w:i/>
        </w:rPr>
        <w:t>e stycket</w:t>
      </w:r>
      <w:r>
        <w:rPr>
          <w:iCs/>
        </w:rPr>
        <w:t xml:space="preserve">, det hittillsvarande </w:t>
      </w:r>
      <w:r w:rsidRPr="00D254BF">
        <w:rPr>
          <w:i/>
        </w:rPr>
        <w:t>femte stycket</w:t>
      </w:r>
      <w:r>
        <w:rPr>
          <w:iCs/>
        </w:rPr>
        <w:t>,</w:t>
      </w:r>
      <w:r w:rsidRPr="00981623">
        <w:rPr>
          <w:i/>
        </w:rPr>
        <w:t xml:space="preserve"> </w:t>
      </w:r>
      <w:r>
        <w:t xml:space="preserve">inskränks </w:t>
      </w:r>
      <w:r w:rsidRPr="001E7B9E">
        <w:t>Finansinspektionen</w:t>
      </w:r>
      <w:r>
        <w:t>s skyl</w:t>
      </w:r>
      <w:r>
        <w:softHyphen/>
        <w:t xml:space="preserve">dighet att </w:t>
      </w:r>
      <w:r w:rsidRPr="001E7B9E">
        <w:t>under</w:t>
      </w:r>
      <w:r>
        <w:softHyphen/>
      </w:r>
      <w:r w:rsidRPr="001E7B9E">
        <w:t>rätta den be</w:t>
      </w:r>
      <w:r>
        <w:softHyphen/>
      </w:r>
      <w:r w:rsidRPr="001E7B9E">
        <w:t>höriga myndigheten i hemlandet om väsentliga ändringar i social- och arbetsmarknadslags</w:t>
      </w:r>
      <w:r>
        <w:softHyphen/>
      </w:r>
      <w:r w:rsidRPr="001E7B9E">
        <w:t>tiftningen och i de bestämmel</w:t>
      </w:r>
      <w:r>
        <w:softHyphen/>
      </w:r>
      <w:r w:rsidRPr="001E7B9E">
        <w:t>ser om information som gäller här i landet</w:t>
      </w:r>
      <w:r>
        <w:t>. Denna skyldighet ska endast gälla</w:t>
      </w:r>
      <w:r w:rsidRPr="001E7B9E">
        <w:t xml:space="preserve"> </w:t>
      </w:r>
      <w:r>
        <w:t xml:space="preserve">när ett </w:t>
      </w:r>
      <w:r w:rsidRPr="001E7B9E">
        <w:t>tjänstepensionsinstitut på</w:t>
      </w:r>
      <w:r>
        <w:softHyphen/>
      </w:r>
      <w:r w:rsidRPr="001E7B9E">
        <w:t>börjat sin verksamhet.</w:t>
      </w:r>
      <w:r>
        <w:t xml:space="preserve"> Finansinspektionen har hittills varit skyldig att underrätta behöriga myn</w:t>
      </w:r>
      <w:r>
        <w:softHyphen/>
        <w:t>digheter också när en försäkringsgivare påbörjat sin verksamhet. Dessa ändringar är en följd av att de särskilda bestämmelserna för EES-försäk</w:t>
      </w:r>
      <w:r>
        <w:softHyphen/>
        <w:t xml:space="preserve">ringsgivares tjänstepensionsverksamhet nu utmönstras, i detta fall att hittillsvarande </w:t>
      </w:r>
      <w:r w:rsidRPr="00E041C9">
        <w:t>2</w:t>
      </w:r>
      <w:r>
        <w:t> </w:t>
      </w:r>
      <w:r w:rsidRPr="00E041C9">
        <w:t>kap. 2</w:t>
      </w:r>
      <w:r>
        <w:t> </w:t>
      </w:r>
      <w:r w:rsidRPr="00E041C9">
        <w:t>§</w:t>
      </w:r>
      <w:r>
        <w:t xml:space="preserve"> andra stycket och 3 § tredje stycket tas bort (se författningskommentarerna till de bestämmelserna). </w:t>
      </w:r>
    </w:p>
    <w:p w14:paraId="390F434C" w14:textId="77777777" w:rsidR="005C68C8" w:rsidRDefault="005C68C8" w:rsidP="005C68C8">
      <w:pPr>
        <w:pStyle w:val="Brdtextmedindrag"/>
      </w:pPr>
      <w:r>
        <w:t xml:space="preserve">I </w:t>
      </w:r>
      <w:r>
        <w:rPr>
          <w:i/>
        </w:rPr>
        <w:t>tredje stycket</w:t>
      </w:r>
      <w:r>
        <w:rPr>
          <w:iCs/>
        </w:rPr>
        <w:t xml:space="preserve">, det hittillsvarande </w:t>
      </w:r>
      <w:r w:rsidRPr="00D254BF">
        <w:rPr>
          <w:i/>
        </w:rPr>
        <w:t>fjärde stycket</w:t>
      </w:r>
      <w:r>
        <w:rPr>
          <w:iCs/>
        </w:rPr>
        <w:t>,</w:t>
      </w:r>
      <w:r>
        <w:t xml:space="preserve"> görs följdändringar.</w:t>
      </w:r>
    </w:p>
    <w:p w14:paraId="19958E75" w14:textId="77777777" w:rsidR="005C68C8" w:rsidRDefault="005C68C8" w:rsidP="005C68C8">
      <w:pPr>
        <w:pStyle w:val="Brdtextmedindrag"/>
      </w:pPr>
    </w:p>
    <w:p w14:paraId="1986DBCC" w14:textId="77777777" w:rsidR="005C68C8" w:rsidRPr="00D94568" w:rsidRDefault="005C68C8" w:rsidP="005C68C8">
      <w:pPr>
        <w:pStyle w:val="Brdtextmedindrag"/>
        <w:ind w:firstLine="0"/>
        <w:rPr>
          <w:sz w:val="18"/>
          <w:szCs w:val="18"/>
        </w:rPr>
      </w:pPr>
      <w:r w:rsidRPr="00D94568">
        <w:rPr>
          <w:b/>
          <w:bCs/>
          <w:sz w:val="18"/>
          <w:szCs w:val="18"/>
        </w:rPr>
        <w:t>6 §</w:t>
      </w:r>
      <w:r w:rsidRPr="00D94568">
        <w:rPr>
          <w:sz w:val="18"/>
          <w:szCs w:val="18"/>
        </w:rPr>
        <w:t> Om en EES-försäkringsgivare överträder denna lag eller en föreskrift som har meddelats med stöd av denna lag eller på annat sätt visar sig olämplig att driva verksamhet här, får Finansinspektionen förelägga försäkringsgivaren att vidta rättelse. Inspektionen ska underrätta den behöriga myndigheten i försäkrings</w:t>
      </w:r>
      <w:r>
        <w:rPr>
          <w:sz w:val="18"/>
          <w:szCs w:val="18"/>
        </w:rPr>
        <w:softHyphen/>
      </w:r>
      <w:r w:rsidRPr="00D94568">
        <w:rPr>
          <w:sz w:val="18"/>
          <w:szCs w:val="18"/>
        </w:rPr>
        <w:t>givarens hemland när den förelägger om sådan rättelse. Om försäkringsgivaren inte följer föreläggandet, ska hemlandsmyndigheten också underrättas.</w:t>
      </w:r>
    </w:p>
    <w:p w14:paraId="65AAEAE9" w14:textId="77777777" w:rsidR="005C68C8" w:rsidRPr="00D94568" w:rsidRDefault="005C68C8" w:rsidP="005C68C8">
      <w:pPr>
        <w:pStyle w:val="Brdtextmedindrag"/>
        <w:rPr>
          <w:sz w:val="18"/>
          <w:szCs w:val="18"/>
        </w:rPr>
      </w:pPr>
      <w:r w:rsidRPr="00D94568">
        <w:rPr>
          <w:sz w:val="18"/>
          <w:szCs w:val="18"/>
        </w:rPr>
        <w:t>Om rättelse ändå inte sker, får Finansinspektionen förbjuda för</w:t>
      </w:r>
      <w:r w:rsidRPr="00D94568">
        <w:rPr>
          <w:sz w:val="18"/>
          <w:szCs w:val="18"/>
        </w:rPr>
        <w:softHyphen/>
        <w:t>säkrings</w:t>
      </w:r>
      <w:r w:rsidRPr="00D94568">
        <w:rPr>
          <w:sz w:val="18"/>
          <w:szCs w:val="18"/>
        </w:rPr>
        <w:softHyphen/>
        <w:t>givaren att fortsätta sin marknadsföring och att ingå nya försäkringsavtal om risker som är belägna här i landet eller, när det gäller livförsäkring, om försäkringsåtaganden som ska fullgöras här i landet. Innan ett förbud meddelas, ska inspektionen under</w:t>
      </w:r>
      <w:r>
        <w:rPr>
          <w:sz w:val="18"/>
          <w:szCs w:val="18"/>
        </w:rPr>
        <w:softHyphen/>
      </w:r>
      <w:r w:rsidRPr="00D94568">
        <w:rPr>
          <w:sz w:val="18"/>
          <w:szCs w:val="18"/>
        </w:rPr>
        <w:t xml:space="preserve">rätta den behöriga myndigheten i försäkringsgivarens hemland. </w:t>
      </w:r>
    </w:p>
    <w:p w14:paraId="6902E99F" w14:textId="77777777" w:rsidR="005C68C8" w:rsidRPr="0090514C" w:rsidRDefault="005C68C8" w:rsidP="005C68C8">
      <w:pPr>
        <w:pStyle w:val="Brdtextmedindrag"/>
        <w:rPr>
          <w:sz w:val="18"/>
          <w:szCs w:val="18"/>
        </w:rPr>
      </w:pPr>
      <w:r w:rsidRPr="00D94568">
        <w:rPr>
          <w:sz w:val="18"/>
          <w:szCs w:val="18"/>
        </w:rPr>
        <w:t>I brådskande fall får Finansinspektionen, utan att den behöriga myndig</w:t>
      </w:r>
      <w:r w:rsidRPr="00D94568">
        <w:rPr>
          <w:sz w:val="18"/>
          <w:szCs w:val="18"/>
        </w:rPr>
        <w:softHyphen/>
        <w:t>heten underrättats, vidta åtgärder som anges i andra stycket för att hindra ytterligare över</w:t>
      </w:r>
      <w:r>
        <w:rPr>
          <w:sz w:val="18"/>
          <w:szCs w:val="18"/>
        </w:rPr>
        <w:softHyphen/>
      </w:r>
      <w:r w:rsidRPr="0090514C">
        <w:rPr>
          <w:sz w:val="18"/>
          <w:szCs w:val="18"/>
        </w:rPr>
        <w:t xml:space="preserve">trädelser. </w:t>
      </w:r>
    </w:p>
    <w:p w14:paraId="2FC97811" w14:textId="51B95ACB" w:rsidR="005C68C8" w:rsidRPr="0090514C" w:rsidRDefault="005C68C8" w:rsidP="0090514C">
      <w:pPr>
        <w:pStyle w:val="Brdtextmedindrag"/>
        <w:rPr>
          <w:sz w:val="18"/>
          <w:szCs w:val="18"/>
        </w:rPr>
      </w:pPr>
      <w:r w:rsidRPr="0090514C">
        <w:rPr>
          <w:sz w:val="18"/>
          <w:szCs w:val="18"/>
        </w:rPr>
        <w:t>Finansinspektionen får i brådskande fall, och utan att den utländska behöriga myndigheten underrättats, även förordna ett ombud att på försäkringsgivarens vägnar ta emot stämning och i övrigt företräda denne när det gäller redan med</w:t>
      </w:r>
      <w:r w:rsidRPr="0090514C">
        <w:rPr>
          <w:sz w:val="18"/>
          <w:szCs w:val="18"/>
        </w:rPr>
        <w:softHyphen/>
        <w:t>delade försäkringar. Inspektionen ska genast införa kungörelse enligt 10 kap. 1 §</w:t>
      </w:r>
      <w:r w:rsidR="003F5D80">
        <w:rPr>
          <w:sz w:val="18"/>
          <w:szCs w:val="18"/>
        </w:rPr>
        <w:t xml:space="preserve"> </w:t>
      </w:r>
      <w:r w:rsidR="003F5D80">
        <w:rPr>
          <w:i/>
          <w:iCs/>
          <w:sz w:val="18"/>
          <w:szCs w:val="18"/>
        </w:rPr>
        <w:t>första stycket</w:t>
      </w:r>
      <w:r w:rsidRPr="0090514C">
        <w:rPr>
          <w:sz w:val="18"/>
          <w:szCs w:val="18"/>
        </w:rPr>
        <w:t> 1 om förordnandet. Till dess att en sådan kungörelse har införts får en försäkrings</w:t>
      </w:r>
      <w:r w:rsidRPr="0090514C">
        <w:rPr>
          <w:sz w:val="18"/>
          <w:szCs w:val="18"/>
        </w:rPr>
        <w:softHyphen/>
        <w:t>tagare, om försäk</w:t>
      </w:r>
      <w:r w:rsidRPr="0090514C">
        <w:rPr>
          <w:sz w:val="18"/>
          <w:szCs w:val="18"/>
        </w:rPr>
        <w:softHyphen/>
        <w:t>rings</w:t>
      </w:r>
      <w:r w:rsidRPr="0090514C">
        <w:rPr>
          <w:sz w:val="18"/>
          <w:szCs w:val="18"/>
        </w:rPr>
        <w:softHyphen/>
        <w:t>givaren inte är en försäkringssammanslutning, sätta in för</w:t>
      </w:r>
      <w:r w:rsidRPr="0090514C">
        <w:rPr>
          <w:sz w:val="18"/>
          <w:szCs w:val="18"/>
        </w:rPr>
        <w:softHyphen/>
        <w:t>fallna för</w:t>
      </w:r>
      <w:r w:rsidRPr="0090514C">
        <w:rPr>
          <w:sz w:val="18"/>
          <w:szCs w:val="18"/>
        </w:rPr>
        <w:softHyphen/>
        <w:t>säkringspremier hos inspektionen med samma verkan som om de har betalats till försäkringsgivaren.</w:t>
      </w:r>
    </w:p>
    <w:p w14:paraId="265158ED" w14:textId="77777777" w:rsidR="005C68C8" w:rsidRPr="004C07B0" w:rsidRDefault="005C68C8" w:rsidP="005C68C8">
      <w:pPr>
        <w:pStyle w:val="Brdtextmedindrag"/>
      </w:pPr>
    </w:p>
    <w:p w14:paraId="19CD3E43" w14:textId="7823AE4B" w:rsidR="005C68C8" w:rsidRDefault="005C68C8" w:rsidP="00E63A33">
      <w:pPr>
        <w:pStyle w:val="Brdtextmedindrag"/>
        <w:ind w:firstLine="0"/>
      </w:pPr>
      <w:r>
        <w:t xml:space="preserve">Paragrafen innehåller bestämmelser om </w:t>
      </w:r>
      <w:r w:rsidR="002C3345">
        <w:t>när</w:t>
      </w:r>
      <w:r w:rsidR="002E15D6">
        <w:t xml:space="preserve"> och hur</w:t>
      </w:r>
      <w:r w:rsidR="002C3345">
        <w:t xml:space="preserve"> </w:t>
      </w:r>
      <w:r>
        <w:t>Finans</w:t>
      </w:r>
      <w:r>
        <w:softHyphen/>
        <w:t>inspek</w:t>
      </w:r>
      <w:r w:rsidR="005E3825">
        <w:softHyphen/>
      </w:r>
      <w:r>
        <w:t>tionen</w:t>
      </w:r>
      <w:r w:rsidR="002C3345">
        <w:t xml:space="preserve"> får ingripa</w:t>
      </w:r>
      <w:r w:rsidR="003147C0">
        <w:t xml:space="preserve"> mot EES-försäkringsgivare</w:t>
      </w:r>
      <w:r>
        <w:t xml:space="preserve">. </w:t>
      </w:r>
      <w:r w:rsidR="00351EAC">
        <w:t>Över</w:t>
      </w:r>
      <w:r w:rsidR="00F3684F">
        <w:softHyphen/>
      </w:r>
      <w:r w:rsidR="00351EAC">
        <w:t>vägan</w:t>
      </w:r>
      <w:r w:rsidR="00F3684F">
        <w:softHyphen/>
      </w:r>
      <w:r w:rsidR="00351EAC">
        <w:t>dena finns i avsnitt 5.1.</w:t>
      </w:r>
    </w:p>
    <w:p w14:paraId="0CAE9734" w14:textId="05131A6C" w:rsidR="003F5D80" w:rsidRDefault="003F5D80" w:rsidP="00E63A33">
      <w:pPr>
        <w:pStyle w:val="Brdtextmedindrag"/>
      </w:pPr>
      <w:r>
        <w:lastRenderedPageBreak/>
        <w:t xml:space="preserve">I </w:t>
      </w:r>
      <w:r>
        <w:rPr>
          <w:i/>
          <w:iCs/>
        </w:rPr>
        <w:t xml:space="preserve">fjärde stycket </w:t>
      </w:r>
      <w:r>
        <w:t>görs ett tillägg i hänvisningen till bestämmelsen i 10 kap. 1 § (bestämmelser om kungörelse).</w:t>
      </w:r>
    </w:p>
    <w:p w14:paraId="7070F5B1" w14:textId="7D751C86" w:rsidR="008B3F89" w:rsidRDefault="003F5D80" w:rsidP="00E63A33">
      <w:pPr>
        <w:pStyle w:val="Brdtextmedindrag"/>
      </w:pPr>
      <w:r>
        <w:t xml:space="preserve">Paragrafen ändras även genom </w:t>
      </w:r>
      <w:r w:rsidR="00AC722D">
        <w:t xml:space="preserve">att </w:t>
      </w:r>
      <w:r w:rsidR="008B3F89">
        <w:t xml:space="preserve">bestämmelserna i </w:t>
      </w:r>
      <w:r w:rsidR="00AC722D">
        <w:t xml:space="preserve">hittillsvarande </w:t>
      </w:r>
      <w:r w:rsidR="002C3345" w:rsidRPr="002C3345">
        <w:rPr>
          <w:i/>
          <w:iCs/>
        </w:rPr>
        <w:t>femte</w:t>
      </w:r>
      <w:r w:rsidR="002C3345">
        <w:t>–</w:t>
      </w:r>
      <w:r w:rsidR="002C3345" w:rsidRPr="002C3345">
        <w:rPr>
          <w:i/>
          <w:iCs/>
        </w:rPr>
        <w:t>sjunde</w:t>
      </w:r>
      <w:r w:rsidR="002C3345">
        <w:t xml:space="preserve"> </w:t>
      </w:r>
      <w:r w:rsidR="002C3345" w:rsidRPr="002C3345">
        <w:rPr>
          <w:i/>
          <w:iCs/>
        </w:rPr>
        <w:t>styckena</w:t>
      </w:r>
      <w:r w:rsidR="00AC722D" w:rsidRPr="00D254BF">
        <w:t xml:space="preserve"> </w:t>
      </w:r>
      <w:r w:rsidR="008B3F89">
        <w:t>tas bort när det gäller</w:t>
      </w:r>
      <w:r w:rsidR="00AC722D" w:rsidRPr="00D254BF">
        <w:t xml:space="preserve"> </w:t>
      </w:r>
      <w:r w:rsidR="00D11558">
        <w:t>EES-försäkringsgivare</w:t>
      </w:r>
      <w:r w:rsidR="008B3F89">
        <w:t xml:space="preserve"> och flyttas till nya 6 a § n</w:t>
      </w:r>
      <w:r w:rsidR="008B3F89" w:rsidRPr="008B3F89">
        <w:t>är det gäller utländska tjänstepensionsinstitut</w:t>
      </w:r>
      <w:r w:rsidR="00AC722D">
        <w:t xml:space="preserve">. </w:t>
      </w:r>
    </w:p>
    <w:p w14:paraId="5DE4481A" w14:textId="47A2D22A" w:rsidR="003147C0" w:rsidRDefault="00B52001" w:rsidP="00E63A33">
      <w:pPr>
        <w:pStyle w:val="Brdtextmedindrag"/>
      </w:pPr>
      <w:r>
        <w:t>För</w:t>
      </w:r>
      <w:r w:rsidR="00AC722D">
        <w:t xml:space="preserve"> EES-försäkringsgivare</w:t>
      </w:r>
      <w:r w:rsidR="00D11558">
        <w:t xml:space="preserve"> som med</w:t>
      </w:r>
      <w:r w:rsidR="00351EAC">
        <w:softHyphen/>
      </w:r>
      <w:r w:rsidR="00D11558">
        <w:t>delar tjänste</w:t>
      </w:r>
      <w:r w:rsidR="00AC722D">
        <w:softHyphen/>
      </w:r>
      <w:r w:rsidR="00D11558">
        <w:t>pensions</w:t>
      </w:r>
      <w:r w:rsidR="00AC722D">
        <w:softHyphen/>
      </w:r>
      <w:r w:rsidR="00D11558">
        <w:t>försäkring</w:t>
      </w:r>
      <w:r w:rsidR="002C3345">
        <w:t xml:space="preserve"> </w:t>
      </w:r>
      <w:r>
        <w:t xml:space="preserve">innebär det att de </w:t>
      </w:r>
      <w:r w:rsidR="002C3345">
        <w:t>inte längre omfattas av de sär</w:t>
      </w:r>
      <w:r w:rsidR="00F3684F">
        <w:softHyphen/>
      </w:r>
      <w:r w:rsidR="002C3345">
        <w:t>skilda ingripande</w:t>
      </w:r>
      <w:r w:rsidR="00AC722D">
        <w:softHyphen/>
      </w:r>
      <w:r w:rsidR="002C3345">
        <w:t>bestäm</w:t>
      </w:r>
      <w:r>
        <w:softHyphen/>
      </w:r>
      <w:r w:rsidR="002C3345">
        <w:t xml:space="preserve">melserna </w:t>
      </w:r>
      <w:r w:rsidR="007026AB">
        <w:t xml:space="preserve">i lagen </w:t>
      </w:r>
      <w:r w:rsidR="002C3345">
        <w:t xml:space="preserve">som </w:t>
      </w:r>
      <w:r w:rsidR="007026AB">
        <w:t>gäller f</w:t>
      </w:r>
      <w:r w:rsidR="002C3345">
        <w:t xml:space="preserve">ör tjänstepensionsverksamhet, </w:t>
      </w:r>
      <w:r w:rsidR="005E3825">
        <w:t>dvs. de bestämmelser</w:t>
      </w:r>
      <w:r w:rsidR="002C3345">
        <w:t xml:space="preserve"> </w:t>
      </w:r>
      <w:r w:rsidR="007026AB">
        <w:t>om</w:t>
      </w:r>
      <w:r w:rsidR="002C3345">
        <w:t xml:space="preserve"> ingripande </w:t>
      </w:r>
      <w:r w:rsidR="005E3825">
        <w:t>som har sin grund i andra tjänste</w:t>
      </w:r>
      <w:r w:rsidR="00351EAC">
        <w:softHyphen/>
      </w:r>
      <w:r w:rsidR="005E3825">
        <w:t>pensions</w:t>
      </w:r>
      <w:r>
        <w:softHyphen/>
      </w:r>
      <w:r w:rsidR="005E3825">
        <w:t xml:space="preserve">direktivet. Detta är en följd av att </w:t>
      </w:r>
      <w:r w:rsidR="003147C0">
        <w:t>de särskilda be</w:t>
      </w:r>
      <w:r w:rsidR="005E3825">
        <w:softHyphen/>
      </w:r>
      <w:r w:rsidR="003147C0">
        <w:t>stämmel</w:t>
      </w:r>
      <w:r w:rsidR="005E3825">
        <w:softHyphen/>
      </w:r>
      <w:r w:rsidR="003147C0">
        <w:t>serna för EES-försäk</w:t>
      </w:r>
      <w:r w:rsidR="003147C0">
        <w:softHyphen/>
        <w:t>ringsgivares tjänstepensions</w:t>
      </w:r>
      <w:r w:rsidR="00AC722D">
        <w:softHyphen/>
      </w:r>
      <w:r w:rsidR="003147C0">
        <w:t>verksamhet ut</w:t>
      </w:r>
      <w:r w:rsidR="005E3825">
        <w:softHyphen/>
      </w:r>
      <w:r w:rsidR="003147C0">
        <w:t>mönstras ur lagen.</w:t>
      </w:r>
      <w:r w:rsidR="00EA1D4C">
        <w:t xml:space="preserve"> </w:t>
      </w:r>
      <w:r w:rsidR="005E3825">
        <w:t xml:space="preserve">Bestämmelserna i </w:t>
      </w:r>
      <w:r w:rsidR="005E3825" w:rsidRPr="00054B02">
        <w:rPr>
          <w:i/>
          <w:iCs/>
        </w:rPr>
        <w:t>första</w:t>
      </w:r>
      <w:r w:rsidR="005E3825">
        <w:t>–</w:t>
      </w:r>
      <w:r w:rsidR="005E3825" w:rsidRPr="00054B02">
        <w:rPr>
          <w:i/>
          <w:iCs/>
        </w:rPr>
        <w:t>fjärde</w:t>
      </w:r>
      <w:r w:rsidR="005E3825">
        <w:t xml:space="preserve"> </w:t>
      </w:r>
      <w:r w:rsidR="005E3825" w:rsidRPr="00054B02">
        <w:rPr>
          <w:i/>
          <w:iCs/>
        </w:rPr>
        <w:t>styckena</w:t>
      </w:r>
      <w:r w:rsidR="005E3825">
        <w:t xml:space="preserve"> </w:t>
      </w:r>
      <w:r w:rsidR="007026AB">
        <w:t>gäller</w:t>
      </w:r>
      <w:r w:rsidR="005E3825">
        <w:t xml:space="preserve"> fortsatt för in</w:t>
      </w:r>
      <w:r w:rsidR="00351EAC">
        <w:softHyphen/>
      </w:r>
      <w:r w:rsidR="005E3825">
        <w:t>gripanden mot EES-försäkringsgivare</w:t>
      </w:r>
      <w:r w:rsidR="007026AB">
        <w:t xml:space="preserve"> och</w:t>
      </w:r>
      <w:r w:rsidR="002E15D6">
        <w:t xml:space="preserve"> </w:t>
      </w:r>
      <w:r w:rsidR="005E3825">
        <w:t>oavsett vilken typ av för</w:t>
      </w:r>
      <w:r w:rsidR="00F3684F">
        <w:softHyphen/>
      </w:r>
      <w:r w:rsidR="005E3825">
        <w:t>säk</w:t>
      </w:r>
      <w:r w:rsidR="00351EAC">
        <w:softHyphen/>
      </w:r>
      <w:r w:rsidR="005E3825">
        <w:t>ringar som en sådan för</w:t>
      </w:r>
      <w:r w:rsidR="00AC722D">
        <w:softHyphen/>
      </w:r>
      <w:r w:rsidR="005E3825">
        <w:t>säk</w:t>
      </w:r>
      <w:r w:rsidR="00AC722D">
        <w:softHyphen/>
      </w:r>
      <w:r w:rsidR="005E3825">
        <w:t>rings</w:t>
      </w:r>
      <w:r w:rsidR="00AC722D">
        <w:softHyphen/>
      </w:r>
      <w:r w:rsidR="005E3825">
        <w:t>givare meddelar.</w:t>
      </w:r>
    </w:p>
    <w:p w14:paraId="70922608" w14:textId="3736B633" w:rsidR="003147C0" w:rsidRDefault="003147C0" w:rsidP="00E63A33">
      <w:pPr>
        <w:pStyle w:val="Brdtextmedindrag"/>
      </w:pPr>
    </w:p>
    <w:p w14:paraId="4928C635" w14:textId="1D48DAEA" w:rsidR="00D11558" w:rsidRPr="004E0F7F" w:rsidRDefault="003147C0" w:rsidP="001A32B3">
      <w:pPr>
        <w:pStyle w:val="Brdtextmedindrag"/>
        <w:ind w:firstLine="0"/>
        <w:rPr>
          <w:i/>
          <w:iCs/>
          <w:sz w:val="18"/>
          <w:szCs w:val="18"/>
        </w:rPr>
      </w:pPr>
      <w:r w:rsidRPr="004E0F7F">
        <w:rPr>
          <w:b/>
          <w:bCs/>
          <w:i/>
          <w:iCs/>
          <w:sz w:val="18"/>
          <w:szCs w:val="18"/>
        </w:rPr>
        <w:t>6 a §</w:t>
      </w:r>
      <w:r w:rsidRPr="004E0F7F">
        <w:rPr>
          <w:i/>
          <w:iCs/>
          <w:sz w:val="18"/>
          <w:szCs w:val="18"/>
        </w:rPr>
        <w:t> </w:t>
      </w:r>
      <w:r w:rsidR="00D11558" w:rsidRPr="004E0F7F">
        <w:rPr>
          <w:i/>
          <w:iCs/>
          <w:sz w:val="18"/>
          <w:szCs w:val="18"/>
        </w:rPr>
        <w:t>Om ett utländskt tjänstepensionsinstitut överträder den i Sverige tillämpliga social- och arbetsmarknadslagstiftningen på tjänstepensionsområdet eller de be</w:t>
      </w:r>
      <w:r w:rsidR="00D11558">
        <w:rPr>
          <w:i/>
          <w:iCs/>
          <w:sz w:val="18"/>
          <w:szCs w:val="18"/>
        </w:rPr>
        <w:softHyphen/>
      </w:r>
      <w:r w:rsidR="00D11558" w:rsidRPr="004E0F7F">
        <w:rPr>
          <w:i/>
          <w:iCs/>
          <w:sz w:val="18"/>
          <w:szCs w:val="18"/>
        </w:rPr>
        <w:t>stämmelser om information som gäller för tjänstepensionsinstitut här i landet, ska Finansinspektionen genast underrätta den behöriga myndigheten i institutets hemland.</w:t>
      </w:r>
    </w:p>
    <w:p w14:paraId="53700059" w14:textId="4CDDE7B4" w:rsidR="00D11558" w:rsidRPr="004E0F7F" w:rsidRDefault="00D11558" w:rsidP="001A32B3">
      <w:pPr>
        <w:pStyle w:val="Brdtextmedindrag"/>
        <w:rPr>
          <w:i/>
          <w:iCs/>
          <w:sz w:val="18"/>
          <w:szCs w:val="18"/>
        </w:rPr>
      </w:pPr>
      <w:r w:rsidRPr="004E0F7F">
        <w:rPr>
          <w:i/>
          <w:iCs/>
          <w:sz w:val="18"/>
          <w:szCs w:val="18"/>
        </w:rPr>
        <w:t>Om ett utländskt tjänstepensionsinstitut, trots de åtgärder som vidtagits av den behöriga myndigheten i hemlandet, fortsätter att överträda sådana bestämmelser som anges i första stycket, får Finansinspektionen förbjuda institutet att fortsätta sin marknadsföring och att ingå nya avtal om tjänstepension som ska fullgöras här i landet.</w:t>
      </w:r>
    </w:p>
    <w:p w14:paraId="31DD2416" w14:textId="59BFBDA3" w:rsidR="00D11558" w:rsidRPr="004E0F7F" w:rsidRDefault="00D11558">
      <w:pPr>
        <w:pStyle w:val="Brdtextmedindrag"/>
        <w:rPr>
          <w:i/>
          <w:iCs/>
          <w:sz w:val="18"/>
          <w:szCs w:val="18"/>
        </w:rPr>
      </w:pPr>
      <w:r w:rsidRPr="004E0F7F">
        <w:rPr>
          <w:i/>
          <w:iCs/>
          <w:sz w:val="18"/>
          <w:szCs w:val="18"/>
        </w:rPr>
        <w:t>Finansinspektionen ska, innan inspektionen meddelar ett förbud</w:t>
      </w:r>
      <w:r w:rsidR="00C02483">
        <w:rPr>
          <w:i/>
          <w:iCs/>
          <w:sz w:val="18"/>
          <w:szCs w:val="18"/>
        </w:rPr>
        <w:t>,</w:t>
      </w:r>
      <w:r w:rsidRPr="004E0F7F">
        <w:rPr>
          <w:i/>
          <w:iCs/>
          <w:sz w:val="18"/>
          <w:szCs w:val="18"/>
        </w:rPr>
        <w:t xml:space="preserve"> underrätta den behöriga myndigheten i tjänstepensionsinstitutets hemland.</w:t>
      </w:r>
    </w:p>
    <w:p w14:paraId="179D6ABE" w14:textId="799014F4" w:rsidR="00D11558" w:rsidRPr="004E0F7F" w:rsidRDefault="00D11558" w:rsidP="00E63A33">
      <w:pPr>
        <w:pStyle w:val="Brdtextmedindrag"/>
        <w:rPr>
          <w:i/>
          <w:iCs/>
          <w:sz w:val="18"/>
          <w:szCs w:val="18"/>
        </w:rPr>
      </w:pPr>
      <w:r w:rsidRPr="004E0F7F" w:rsidDel="00D05D53">
        <w:rPr>
          <w:i/>
          <w:iCs/>
          <w:sz w:val="18"/>
          <w:szCs w:val="18"/>
        </w:rPr>
        <w:t xml:space="preserve">Ett förbud får meddelas först </w:t>
      </w:r>
      <w:r w:rsidR="00C02483">
        <w:rPr>
          <w:i/>
          <w:iCs/>
          <w:sz w:val="18"/>
          <w:szCs w:val="18"/>
        </w:rPr>
        <w:t>sedan</w:t>
      </w:r>
      <w:r w:rsidR="00C02483" w:rsidRPr="004E0F7F" w:rsidDel="00D05D53">
        <w:rPr>
          <w:i/>
          <w:iCs/>
          <w:sz w:val="18"/>
          <w:szCs w:val="18"/>
        </w:rPr>
        <w:t xml:space="preserve"> </w:t>
      </w:r>
      <w:r w:rsidRPr="004E0F7F" w:rsidDel="00D05D53">
        <w:rPr>
          <w:i/>
          <w:iCs/>
          <w:sz w:val="18"/>
          <w:szCs w:val="18"/>
        </w:rPr>
        <w:t xml:space="preserve">Finansinspektionen har förelagt </w:t>
      </w:r>
      <w:r w:rsidRPr="004E0F7F">
        <w:rPr>
          <w:i/>
          <w:iCs/>
          <w:sz w:val="18"/>
          <w:szCs w:val="18"/>
        </w:rPr>
        <w:t>tjänste</w:t>
      </w:r>
      <w:r>
        <w:rPr>
          <w:i/>
          <w:iCs/>
          <w:sz w:val="18"/>
          <w:szCs w:val="18"/>
        </w:rPr>
        <w:softHyphen/>
      </w:r>
      <w:r w:rsidRPr="004E0F7F">
        <w:rPr>
          <w:i/>
          <w:iCs/>
          <w:sz w:val="18"/>
          <w:szCs w:val="18"/>
        </w:rPr>
        <w:t>pensionsinstitutet</w:t>
      </w:r>
      <w:r w:rsidRPr="004E0F7F" w:rsidDel="00D05D53">
        <w:rPr>
          <w:i/>
          <w:iCs/>
          <w:sz w:val="18"/>
          <w:szCs w:val="18"/>
        </w:rPr>
        <w:t xml:space="preserve"> att vidta rättelse, om inte motsvarande åtgärd har vid</w:t>
      </w:r>
      <w:r>
        <w:rPr>
          <w:i/>
          <w:iCs/>
          <w:sz w:val="18"/>
          <w:szCs w:val="18"/>
        </w:rPr>
        <w:softHyphen/>
      </w:r>
      <w:r w:rsidRPr="004E0F7F" w:rsidDel="00D05D53">
        <w:rPr>
          <w:i/>
          <w:iCs/>
          <w:sz w:val="18"/>
          <w:szCs w:val="18"/>
        </w:rPr>
        <w:t>tagits av den behöriga myndigheten i</w:t>
      </w:r>
      <w:r w:rsidRPr="004E0F7F">
        <w:rPr>
          <w:i/>
          <w:iCs/>
          <w:sz w:val="18"/>
          <w:szCs w:val="18"/>
        </w:rPr>
        <w:t xml:space="preserve"> institutets</w:t>
      </w:r>
      <w:r w:rsidRPr="004E0F7F" w:rsidDel="00D05D53">
        <w:rPr>
          <w:i/>
          <w:iCs/>
          <w:sz w:val="18"/>
          <w:szCs w:val="18"/>
        </w:rPr>
        <w:t xml:space="preserve"> hemland.</w:t>
      </w:r>
    </w:p>
    <w:p w14:paraId="4E6F73AE" w14:textId="77777777" w:rsidR="00B42007" w:rsidRDefault="00B42007" w:rsidP="005C68C8">
      <w:pPr>
        <w:pStyle w:val="Brdtextmedindrag"/>
      </w:pPr>
    </w:p>
    <w:p w14:paraId="41A71FAF" w14:textId="35152264" w:rsidR="003147C0" w:rsidRDefault="00EB15F1" w:rsidP="00E63A33">
      <w:pPr>
        <w:pStyle w:val="Brdtextmedindrag"/>
        <w:ind w:firstLine="0"/>
      </w:pPr>
      <w:r>
        <w:t xml:space="preserve">Paragrafen, som är ny, innehåller bestämmelser om </w:t>
      </w:r>
      <w:r w:rsidR="002E15D6">
        <w:t>när och hur</w:t>
      </w:r>
      <w:r>
        <w:t xml:space="preserve"> Finans</w:t>
      </w:r>
      <w:r>
        <w:softHyphen/>
        <w:t xml:space="preserve">inspektionen </w:t>
      </w:r>
      <w:r w:rsidR="002E15D6">
        <w:t xml:space="preserve">får ingripa </w:t>
      </w:r>
      <w:r>
        <w:t>mot utländska tjänstepensionsinstitut. Paragrafen mot</w:t>
      </w:r>
      <w:r w:rsidR="00CA128A">
        <w:softHyphen/>
      </w:r>
      <w:r>
        <w:t>svarar del</w:t>
      </w:r>
      <w:r w:rsidR="005E3825">
        <w:softHyphen/>
      </w:r>
      <w:r>
        <w:t>vis</w:t>
      </w:r>
      <w:r w:rsidR="002E15D6">
        <w:t xml:space="preserve"> </w:t>
      </w:r>
      <w:r>
        <w:t>hittillsvarande 6 §</w:t>
      </w:r>
      <w:r w:rsidR="00351EAC">
        <w:t xml:space="preserve"> </w:t>
      </w:r>
      <w:r>
        <w:t xml:space="preserve">femte–åttonde styckena. </w:t>
      </w:r>
      <w:r w:rsidR="00357D25">
        <w:t xml:space="preserve">Paragrafen </w:t>
      </w:r>
      <w:r w:rsidR="00351EAC">
        <w:t>genom</w:t>
      </w:r>
      <w:r w:rsidR="00351EAC">
        <w:softHyphen/>
        <w:t xml:space="preserve">för </w:t>
      </w:r>
      <w:r>
        <w:t>även</w:t>
      </w:r>
      <w:r w:rsidR="003147C0">
        <w:t xml:space="preserve"> delar av artikel 11.11 i andra tjänste</w:t>
      </w:r>
      <w:r>
        <w:softHyphen/>
      </w:r>
      <w:r w:rsidR="003147C0">
        <w:t>pensions</w:t>
      </w:r>
      <w:r>
        <w:softHyphen/>
      </w:r>
      <w:r w:rsidR="003147C0">
        <w:t>direktivet. Över</w:t>
      </w:r>
      <w:r w:rsidR="00351EAC">
        <w:softHyphen/>
      </w:r>
      <w:r w:rsidR="003147C0">
        <w:t>vägandena finns i avsnitt 5.2.</w:t>
      </w:r>
    </w:p>
    <w:p w14:paraId="16E7249C" w14:textId="0D163E06" w:rsidR="00EB15F1" w:rsidRDefault="00EB15F1" w:rsidP="00E63A33">
      <w:pPr>
        <w:pStyle w:val="Brdtextmedindrag"/>
      </w:pPr>
      <w:r>
        <w:t xml:space="preserve">I </w:t>
      </w:r>
      <w:r w:rsidRPr="004E0F7F">
        <w:rPr>
          <w:i/>
          <w:iCs/>
        </w:rPr>
        <w:t>första stycket</w:t>
      </w:r>
      <w:r w:rsidRPr="00EA1D4C">
        <w:t xml:space="preserve"> anges att </w:t>
      </w:r>
      <w:r w:rsidRPr="004E0F7F">
        <w:t>Finansinspektionen genast</w:t>
      </w:r>
      <w:r w:rsidR="00351EAC">
        <w:t xml:space="preserve"> ska</w:t>
      </w:r>
      <w:r w:rsidRPr="004E0F7F">
        <w:t xml:space="preserve"> underrätta den behöriga myndigheten i det utländska tjänstepensions</w:t>
      </w:r>
      <w:r w:rsidRPr="004E0F7F">
        <w:softHyphen/>
        <w:t xml:space="preserve">institutets hemland om institutet överträder </w:t>
      </w:r>
      <w:r w:rsidR="00351EAC" w:rsidRPr="00054B02">
        <w:t>den i Sverige tillämpliga social- och arbets</w:t>
      </w:r>
      <w:r w:rsidR="00351EAC">
        <w:softHyphen/>
      </w:r>
      <w:r w:rsidR="00351EAC" w:rsidRPr="00054B02">
        <w:t>marknads</w:t>
      </w:r>
      <w:r w:rsidR="00DC6EA2">
        <w:softHyphen/>
      </w:r>
      <w:r w:rsidR="00351EAC" w:rsidRPr="00054B02">
        <w:t>lagstiftningen på tjänstepensionsområdet eller de be</w:t>
      </w:r>
      <w:r w:rsidR="00351EAC" w:rsidRPr="00054B02">
        <w:softHyphen/>
        <w:t>stämmelser om information som gäller för tjänstepensionsinstitut här i landet</w:t>
      </w:r>
      <w:r w:rsidR="00EA1D4C" w:rsidRPr="004E0F7F">
        <w:t>.</w:t>
      </w:r>
      <w:r w:rsidR="00B754E8">
        <w:t xml:space="preserve"> Det i </w:t>
      </w:r>
      <w:r w:rsidR="000F0065">
        <w:t>hit</w:t>
      </w:r>
      <w:r w:rsidR="00AC722D">
        <w:softHyphen/>
      </w:r>
      <w:r w:rsidR="000F0065">
        <w:t>tills</w:t>
      </w:r>
      <w:r w:rsidR="00AC722D">
        <w:softHyphen/>
      </w:r>
      <w:r w:rsidR="000F0065">
        <w:t xml:space="preserve">varande </w:t>
      </w:r>
      <w:r w:rsidR="00B754E8" w:rsidRPr="004E0F7F">
        <w:rPr>
          <w:i/>
          <w:iCs/>
        </w:rPr>
        <w:t>6 §</w:t>
      </w:r>
      <w:r w:rsidR="000F0065" w:rsidRPr="004E0F7F">
        <w:rPr>
          <w:i/>
          <w:iCs/>
        </w:rPr>
        <w:t xml:space="preserve"> sjätte stycket</w:t>
      </w:r>
      <w:r w:rsidR="00B754E8">
        <w:t xml:space="preserve"> </w:t>
      </w:r>
      <w:r w:rsidR="002E15D6">
        <w:rPr>
          <w:i/>
          <w:iCs/>
        </w:rPr>
        <w:t xml:space="preserve">första meningen </w:t>
      </w:r>
      <w:r w:rsidR="00B754E8">
        <w:t>använda uttrycket</w:t>
      </w:r>
      <w:r w:rsidR="00B754E8" w:rsidRPr="00BA465B">
        <w:t xml:space="preserve"> ”tillämplig arbetsrätt” </w:t>
      </w:r>
      <w:r w:rsidR="00B754E8">
        <w:t xml:space="preserve">ändras </w:t>
      </w:r>
      <w:r w:rsidR="00B754E8" w:rsidRPr="00BA465B">
        <w:t>till</w:t>
      </w:r>
      <w:r w:rsidR="00B754E8">
        <w:t xml:space="preserve"> </w:t>
      </w:r>
      <w:r w:rsidR="00B754E8" w:rsidRPr="00BA465B">
        <w:t xml:space="preserve">”tillämplig social- och </w:t>
      </w:r>
      <w:r w:rsidR="00B754E8" w:rsidRPr="006F5DC3">
        <w:t>arbetsmarknads</w:t>
      </w:r>
      <w:r w:rsidR="00B754E8" w:rsidRPr="006F5DC3">
        <w:softHyphen/>
        <w:t>lagstift</w:t>
      </w:r>
      <w:r w:rsidR="00B754E8">
        <w:softHyphen/>
      </w:r>
      <w:r w:rsidR="00B754E8" w:rsidRPr="006F5DC3">
        <w:t>ning”</w:t>
      </w:r>
      <w:r w:rsidR="00B754E8">
        <w:t xml:space="preserve">. </w:t>
      </w:r>
      <w:r w:rsidR="00B754E8" w:rsidRPr="006F5DC3">
        <w:t>Någon ändring i sak är inte avsedd.</w:t>
      </w:r>
      <w:r w:rsidR="00B754E8" w:rsidRPr="00B754E8">
        <w:t xml:space="preserve"> </w:t>
      </w:r>
      <w:r w:rsidR="00B754E8">
        <w:t>Bestämmelsen överens</w:t>
      </w:r>
      <w:r w:rsidR="00AC722D">
        <w:softHyphen/>
      </w:r>
      <w:r w:rsidR="00B754E8">
        <w:t>stämmer</w:t>
      </w:r>
      <w:r w:rsidR="00DC6EA2">
        <w:t xml:space="preserve"> således</w:t>
      </w:r>
      <w:r w:rsidR="00B754E8">
        <w:t xml:space="preserve"> med d</w:t>
      </w:r>
      <w:r w:rsidR="001F1F9A">
        <w:t>et</w:t>
      </w:r>
      <w:r w:rsidR="00B754E8">
        <w:t xml:space="preserve"> som hittills gällt enligt </w:t>
      </w:r>
      <w:r w:rsidR="00B754E8" w:rsidRPr="008D2951">
        <w:rPr>
          <w:i/>
          <w:iCs/>
        </w:rPr>
        <w:t xml:space="preserve">6 § </w:t>
      </w:r>
      <w:r w:rsidR="00B754E8">
        <w:rPr>
          <w:i/>
          <w:iCs/>
        </w:rPr>
        <w:t>femte</w:t>
      </w:r>
      <w:r w:rsidR="00B754E8" w:rsidRPr="008D2951">
        <w:rPr>
          <w:i/>
          <w:iCs/>
        </w:rPr>
        <w:t xml:space="preserve"> </w:t>
      </w:r>
      <w:r w:rsidR="00B754E8" w:rsidRPr="00AA64F8">
        <w:t>och</w:t>
      </w:r>
      <w:r w:rsidR="00B754E8" w:rsidRPr="008D2951">
        <w:rPr>
          <w:i/>
          <w:iCs/>
        </w:rPr>
        <w:t xml:space="preserve"> åttonde stycke</w:t>
      </w:r>
      <w:r w:rsidR="00B754E8">
        <w:rPr>
          <w:i/>
          <w:iCs/>
        </w:rPr>
        <w:t>na</w:t>
      </w:r>
      <w:r w:rsidR="00B754E8">
        <w:t>.</w:t>
      </w:r>
    </w:p>
    <w:p w14:paraId="5CEBC1A6" w14:textId="06D5302C" w:rsidR="00351EAC" w:rsidRPr="004E0F7F" w:rsidRDefault="00AA64F8" w:rsidP="005C68C8">
      <w:pPr>
        <w:pStyle w:val="Brdtextmedindrag"/>
      </w:pPr>
      <w:r>
        <w:t xml:space="preserve">I </w:t>
      </w:r>
      <w:r w:rsidRPr="00054B02">
        <w:rPr>
          <w:i/>
          <w:iCs/>
        </w:rPr>
        <w:t>andra</w:t>
      </w:r>
      <w:r>
        <w:t xml:space="preserve"> </w:t>
      </w:r>
      <w:r w:rsidRPr="00054B02">
        <w:rPr>
          <w:i/>
          <w:iCs/>
        </w:rPr>
        <w:t>stycket</w:t>
      </w:r>
      <w:r>
        <w:t xml:space="preserve"> </w:t>
      </w:r>
      <w:r w:rsidRPr="004E0F7F">
        <w:t xml:space="preserve">finns bestämmelser om att Finansinspektionen i vissa fall får ingripa direkt mot det utländska tjänstepensionsinstitutet. </w:t>
      </w:r>
      <w:r w:rsidR="00351EAC" w:rsidRPr="004E0F7F">
        <w:t>Ett sådant ingripande får</w:t>
      </w:r>
      <w:r w:rsidR="00AE4769">
        <w:t>,</w:t>
      </w:r>
      <w:r w:rsidR="00351EAC" w:rsidRPr="004E0F7F">
        <w:t xml:space="preserve"> </w:t>
      </w:r>
      <w:r w:rsidR="00AE4769">
        <w:t>som hittills gällt</w:t>
      </w:r>
      <w:r w:rsidR="00285F24">
        <w:t xml:space="preserve"> enligt </w:t>
      </w:r>
      <w:r w:rsidR="00285F24" w:rsidRPr="00054B02">
        <w:rPr>
          <w:i/>
          <w:iCs/>
        </w:rPr>
        <w:t xml:space="preserve">6 § </w:t>
      </w:r>
      <w:r w:rsidR="00B754E8">
        <w:rPr>
          <w:i/>
          <w:iCs/>
        </w:rPr>
        <w:t xml:space="preserve">sjätte stycket första meningen </w:t>
      </w:r>
      <w:r w:rsidR="00B754E8" w:rsidRPr="00260AC3">
        <w:t>och</w:t>
      </w:r>
      <w:r w:rsidR="00B754E8">
        <w:rPr>
          <w:i/>
          <w:iCs/>
        </w:rPr>
        <w:t xml:space="preserve"> åttonde stycket</w:t>
      </w:r>
      <w:r w:rsidR="00AE4769">
        <w:t xml:space="preserve">, </w:t>
      </w:r>
      <w:r w:rsidR="00351EAC" w:rsidRPr="004E0F7F">
        <w:t xml:space="preserve">ske </w:t>
      </w:r>
      <w:r w:rsidR="00351EAC">
        <w:t>o</w:t>
      </w:r>
      <w:r w:rsidRPr="00054B02">
        <w:t>m ett utländskt tjänstepensions</w:t>
      </w:r>
      <w:r w:rsidRPr="00054B02">
        <w:softHyphen/>
        <w:t>institut, trots de åtgärder som vidtagits av den behöriga myndig</w:t>
      </w:r>
      <w:r w:rsidRPr="00054B02">
        <w:softHyphen/>
        <w:t xml:space="preserve">heten i hemlandet, fortsätter att överträda </w:t>
      </w:r>
      <w:r w:rsidR="00DC6EA2">
        <w:t xml:space="preserve">den </w:t>
      </w:r>
      <w:r w:rsidRPr="00054B02">
        <w:t>social- och arbetsmarknadslag</w:t>
      </w:r>
      <w:r w:rsidRPr="00054B02">
        <w:softHyphen/>
        <w:t>stift</w:t>
      </w:r>
      <w:r w:rsidRPr="00054B02">
        <w:softHyphen/>
        <w:t>ning</w:t>
      </w:r>
      <w:r w:rsidR="00DC6EA2">
        <w:t xml:space="preserve"> som gäller</w:t>
      </w:r>
      <w:r w:rsidRPr="00054B02">
        <w:t xml:space="preserve"> </w:t>
      </w:r>
      <w:r w:rsidR="00DC6EA2">
        <w:t>för</w:t>
      </w:r>
      <w:r w:rsidRPr="00054B02">
        <w:t xml:space="preserve"> </w:t>
      </w:r>
      <w:r w:rsidRPr="00054B02">
        <w:lastRenderedPageBreak/>
        <w:t>tjänstepensions</w:t>
      </w:r>
      <w:r w:rsidRPr="00054B02">
        <w:softHyphen/>
        <w:t>området</w:t>
      </w:r>
      <w:r w:rsidR="00AE4769">
        <w:t>. Genom den nya bestämmelsen ut</w:t>
      </w:r>
      <w:r w:rsidR="000F0065">
        <w:softHyphen/>
      </w:r>
      <w:r w:rsidR="00AE4769">
        <w:t>vid</w:t>
      </w:r>
      <w:r w:rsidR="000F0065">
        <w:softHyphen/>
      </w:r>
      <w:r w:rsidR="00AE4769">
        <w:t>gas Finans</w:t>
      </w:r>
      <w:r w:rsidR="00DC5931">
        <w:softHyphen/>
      </w:r>
      <w:r w:rsidR="00AE4769">
        <w:t>inspektionens möjligheter att ingripa mot utländska tjänste</w:t>
      </w:r>
      <w:r w:rsidR="00DC6EA2">
        <w:softHyphen/>
      </w:r>
      <w:r w:rsidR="00AE4769">
        <w:t>pensions</w:t>
      </w:r>
      <w:r w:rsidR="00DC6EA2">
        <w:softHyphen/>
      </w:r>
      <w:r w:rsidR="00AE4769">
        <w:t>institut. I enlighet med andra tjänste</w:t>
      </w:r>
      <w:r w:rsidR="00AE4769">
        <w:softHyphen/>
        <w:t xml:space="preserve">pensionsdirektivet (artikel 11.11) får inspektionen nu </w:t>
      </w:r>
      <w:r w:rsidR="00285F24">
        <w:t>också</w:t>
      </w:r>
      <w:r w:rsidR="00AE4769">
        <w:t xml:space="preserve"> </w:t>
      </w:r>
      <w:r w:rsidR="00AE4769" w:rsidRPr="00BA465B">
        <w:t xml:space="preserve">ingripa </w:t>
      </w:r>
      <w:r w:rsidR="00AE4769">
        <w:t xml:space="preserve">mot </w:t>
      </w:r>
      <w:r w:rsidR="00AE4769" w:rsidRPr="00BA465B">
        <w:t xml:space="preserve">ett institut </w:t>
      </w:r>
      <w:r w:rsidR="00AE4769">
        <w:t xml:space="preserve">som </w:t>
      </w:r>
      <w:r w:rsidR="00AE4769" w:rsidRPr="00BA465B">
        <w:t xml:space="preserve">fortsätter </w:t>
      </w:r>
      <w:r w:rsidR="00AE4769">
        <w:t xml:space="preserve">att </w:t>
      </w:r>
      <w:r w:rsidR="00AE4769" w:rsidRPr="00BA465B">
        <w:t>överträda de bestämmelser om information som gäller här i landet.</w:t>
      </w:r>
      <w:r w:rsidR="00AE4769">
        <w:t xml:space="preserve"> </w:t>
      </w:r>
      <w:r w:rsidRPr="00054B02">
        <w:t>Finansinspek</w:t>
      </w:r>
      <w:r w:rsidR="00DC5931">
        <w:softHyphen/>
      </w:r>
      <w:r w:rsidRPr="00054B02">
        <w:t xml:space="preserve">tionen </w:t>
      </w:r>
      <w:r w:rsidR="00351EAC" w:rsidRPr="00054B02">
        <w:t>får</w:t>
      </w:r>
      <w:r w:rsidR="000F0065">
        <w:t xml:space="preserve">, som hittills gällt enligt </w:t>
      </w:r>
      <w:r w:rsidR="000F0065" w:rsidRPr="00054B02">
        <w:rPr>
          <w:i/>
          <w:iCs/>
        </w:rPr>
        <w:t>6 § sjätte stycket första meningen</w:t>
      </w:r>
      <w:r w:rsidR="000F0065">
        <w:t xml:space="preserve"> och </w:t>
      </w:r>
      <w:r w:rsidR="000F0065" w:rsidRPr="00054B02">
        <w:rPr>
          <w:i/>
          <w:iCs/>
        </w:rPr>
        <w:t>åttonde stycket</w:t>
      </w:r>
      <w:r w:rsidR="000F0065">
        <w:t>,</w:t>
      </w:r>
      <w:r w:rsidR="00351EAC" w:rsidRPr="00054B02">
        <w:t xml:space="preserve"> </w:t>
      </w:r>
      <w:r w:rsidR="00351EAC">
        <w:t xml:space="preserve">ingripa genom att </w:t>
      </w:r>
      <w:r w:rsidRPr="00054B02">
        <w:t>förbjuda institutet att fort</w:t>
      </w:r>
      <w:r w:rsidRPr="00054B02">
        <w:softHyphen/>
        <w:t xml:space="preserve">sätta </w:t>
      </w:r>
      <w:r w:rsidR="00285F24">
        <w:t xml:space="preserve">med </w:t>
      </w:r>
      <w:r w:rsidRPr="00054B02">
        <w:t>sin marknadsföring</w:t>
      </w:r>
      <w:r w:rsidR="00351EAC">
        <w:t xml:space="preserve">. Inspektionen får även ingripa genom att förbjuda institutet att </w:t>
      </w:r>
      <w:r w:rsidRPr="00054B02">
        <w:t xml:space="preserve">ingå nya avtal om tjänstepension som ska fullgöras här i landet. </w:t>
      </w:r>
      <w:r w:rsidR="00DC6EA2">
        <w:t>Även detta överensstämmer med d</w:t>
      </w:r>
      <w:r w:rsidR="00017EA7">
        <w:t>et</w:t>
      </w:r>
      <w:r w:rsidR="00DC6EA2">
        <w:t xml:space="preserve"> som hittills gällt enligt </w:t>
      </w:r>
      <w:r w:rsidR="00DC6EA2" w:rsidRPr="00CD28CC">
        <w:rPr>
          <w:i/>
          <w:iCs/>
        </w:rPr>
        <w:t>6 § sjätte stycket första meningen</w:t>
      </w:r>
      <w:r w:rsidR="00DC6EA2">
        <w:t xml:space="preserve"> och </w:t>
      </w:r>
      <w:r w:rsidR="00DC6EA2" w:rsidRPr="00CD28CC">
        <w:rPr>
          <w:i/>
          <w:iCs/>
        </w:rPr>
        <w:t>åttonde stycket</w:t>
      </w:r>
      <w:r w:rsidR="00DC6EA2">
        <w:t>.</w:t>
      </w:r>
    </w:p>
    <w:p w14:paraId="78DFA0E9" w14:textId="3BA5B34B" w:rsidR="00AA64F8" w:rsidRDefault="00AA64F8" w:rsidP="005C68C8">
      <w:pPr>
        <w:pStyle w:val="Brdtextmedindrag"/>
      </w:pPr>
      <w:r w:rsidRPr="00054B02">
        <w:t>Innan ett förbud meddelas ska inspektionen</w:t>
      </w:r>
      <w:r w:rsidR="00AE4769">
        <w:t>,</w:t>
      </w:r>
      <w:r w:rsidRPr="00054B02">
        <w:t xml:space="preserve"> </w:t>
      </w:r>
      <w:r w:rsidR="00351EAC">
        <w:t xml:space="preserve">enligt </w:t>
      </w:r>
      <w:r w:rsidR="00351EAC" w:rsidRPr="00054B02">
        <w:rPr>
          <w:i/>
          <w:iCs/>
        </w:rPr>
        <w:t>tredje stycket</w:t>
      </w:r>
      <w:r w:rsidR="00351EAC">
        <w:t xml:space="preserve">, </w:t>
      </w:r>
      <w:r w:rsidRPr="00054B02">
        <w:t>under</w:t>
      </w:r>
      <w:r w:rsidR="00B754E8">
        <w:softHyphen/>
      </w:r>
      <w:r w:rsidRPr="00054B02">
        <w:t>rätta den be</w:t>
      </w:r>
      <w:r w:rsidRPr="00054B02">
        <w:softHyphen/>
        <w:t>höriga myndigheten i tjänste</w:t>
      </w:r>
      <w:r w:rsidRPr="00054B02">
        <w:softHyphen/>
        <w:t>pen</w:t>
      </w:r>
      <w:r w:rsidRPr="00054B02">
        <w:softHyphen/>
        <w:t>sionsinstitutets hemland.</w:t>
      </w:r>
      <w:r w:rsidR="00285F24">
        <w:t xml:space="preserve"> Detta överensstämmer </w:t>
      </w:r>
      <w:r w:rsidR="00B754E8">
        <w:t>med d</w:t>
      </w:r>
      <w:r w:rsidR="00017EA7">
        <w:t>et</w:t>
      </w:r>
      <w:r w:rsidR="00B754E8">
        <w:t xml:space="preserve"> som hittills gällt enligt </w:t>
      </w:r>
      <w:r w:rsidR="00B754E8" w:rsidRPr="00054B02">
        <w:rPr>
          <w:i/>
          <w:iCs/>
        </w:rPr>
        <w:t>6 § sjätte stycket andra meningen</w:t>
      </w:r>
      <w:r w:rsidR="00B754E8">
        <w:t xml:space="preserve"> och </w:t>
      </w:r>
      <w:r w:rsidR="00B754E8" w:rsidRPr="00054B02">
        <w:rPr>
          <w:i/>
          <w:iCs/>
        </w:rPr>
        <w:t>åttonde stycket</w:t>
      </w:r>
      <w:r w:rsidR="00B754E8">
        <w:t>.</w:t>
      </w:r>
    </w:p>
    <w:p w14:paraId="294298AD" w14:textId="4696E31D" w:rsidR="00B754E8" w:rsidRDefault="00B754E8" w:rsidP="00E63A33">
      <w:pPr>
        <w:pStyle w:val="Brdtextmedindrag"/>
      </w:pPr>
      <w:r w:rsidRPr="00054B02" w:rsidDel="00D05D53">
        <w:t>Ett förbud får</w:t>
      </w:r>
      <w:r w:rsidR="000F0065" w:rsidRPr="00054B02">
        <w:t xml:space="preserve">, enligt </w:t>
      </w:r>
      <w:r w:rsidR="000F0065" w:rsidRPr="004E0F7F">
        <w:rPr>
          <w:i/>
          <w:iCs/>
        </w:rPr>
        <w:t>fjärde stycket</w:t>
      </w:r>
      <w:r w:rsidR="000F0065" w:rsidRPr="00054B02">
        <w:t xml:space="preserve">, </w:t>
      </w:r>
      <w:r w:rsidRPr="00054B02" w:rsidDel="00D05D53">
        <w:t xml:space="preserve">meddelas först </w:t>
      </w:r>
      <w:r w:rsidR="002E15D6">
        <w:t>sedan</w:t>
      </w:r>
      <w:r w:rsidR="002E15D6" w:rsidRPr="00054B02" w:rsidDel="00D05D53">
        <w:t xml:space="preserve"> </w:t>
      </w:r>
      <w:r w:rsidRPr="00054B02" w:rsidDel="00D05D53">
        <w:t>Finans</w:t>
      </w:r>
      <w:r w:rsidR="000F0065">
        <w:softHyphen/>
      </w:r>
      <w:r w:rsidRPr="00054B02" w:rsidDel="00D05D53">
        <w:t>inspek</w:t>
      </w:r>
      <w:r w:rsidR="001F1F9A">
        <w:softHyphen/>
      </w:r>
      <w:r w:rsidRPr="00054B02" w:rsidDel="00D05D53">
        <w:t>tionen har före</w:t>
      </w:r>
      <w:r w:rsidRPr="00054B02">
        <w:softHyphen/>
      </w:r>
      <w:r w:rsidRPr="00054B02" w:rsidDel="00D05D53">
        <w:t xml:space="preserve">lagt </w:t>
      </w:r>
      <w:r w:rsidRPr="00054B02">
        <w:t>tjänste</w:t>
      </w:r>
      <w:r w:rsidRPr="00054B02">
        <w:softHyphen/>
        <w:t>pensions</w:t>
      </w:r>
      <w:r w:rsidRPr="00054B02">
        <w:softHyphen/>
        <w:t>institutet</w:t>
      </w:r>
      <w:r w:rsidRPr="00054B02" w:rsidDel="00D05D53">
        <w:t xml:space="preserve"> att vidta rättelse, om inte motsvarande åtgärd har vidtagits av den be</w:t>
      </w:r>
      <w:r w:rsidRPr="00054B02">
        <w:softHyphen/>
      </w:r>
      <w:r w:rsidRPr="00054B02" w:rsidDel="00D05D53">
        <w:t>höriga myndigheten i</w:t>
      </w:r>
      <w:r w:rsidRPr="00054B02">
        <w:t xml:space="preserve"> institutets</w:t>
      </w:r>
      <w:r w:rsidRPr="00054B02" w:rsidDel="00D05D53">
        <w:t xml:space="preserve"> hemland.</w:t>
      </w:r>
      <w:r w:rsidR="000F0065">
        <w:t xml:space="preserve"> Detta överensstämmer med d</w:t>
      </w:r>
      <w:r w:rsidR="001F1F9A">
        <w:t>et</w:t>
      </w:r>
      <w:r w:rsidR="000F0065">
        <w:t xml:space="preserve"> som hittills gällt enligt </w:t>
      </w:r>
      <w:r w:rsidR="000F0065" w:rsidRPr="00054B02">
        <w:rPr>
          <w:i/>
          <w:iCs/>
        </w:rPr>
        <w:t xml:space="preserve">6 § sjunde </w:t>
      </w:r>
      <w:r w:rsidR="000F0065">
        <w:t xml:space="preserve">och </w:t>
      </w:r>
      <w:r w:rsidR="000F0065" w:rsidRPr="00054B02">
        <w:rPr>
          <w:i/>
          <w:iCs/>
        </w:rPr>
        <w:t xml:space="preserve">åttonde </w:t>
      </w:r>
      <w:r w:rsidR="00DC6EA2" w:rsidRPr="00054B02">
        <w:rPr>
          <w:i/>
          <w:iCs/>
        </w:rPr>
        <w:t>styckena</w:t>
      </w:r>
      <w:r w:rsidR="00DC6EA2">
        <w:t>.</w:t>
      </w:r>
    </w:p>
    <w:p w14:paraId="5C949CAA" w14:textId="5EDC1DA2" w:rsidR="00B754E8" w:rsidRPr="004E0F7F" w:rsidRDefault="004C61E0" w:rsidP="005C68C8">
      <w:pPr>
        <w:pStyle w:val="Brdtextmedindrag"/>
      </w:pPr>
      <w:r>
        <w:t xml:space="preserve">Det </w:t>
      </w:r>
      <w:r w:rsidR="007928BD">
        <w:t xml:space="preserve">görs även språkliga </w:t>
      </w:r>
      <w:r w:rsidR="00F7259D">
        <w:t xml:space="preserve">och redaktionella </w:t>
      </w:r>
      <w:r w:rsidR="007928BD">
        <w:t>ändringar</w:t>
      </w:r>
      <w:r>
        <w:t xml:space="preserve"> i förhållande till hittillsvarande lydelse av 6 § femte–åttonde styckena</w:t>
      </w:r>
      <w:r w:rsidR="007928BD">
        <w:t>.</w:t>
      </w:r>
    </w:p>
    <w:p w14:paraId="5FA480DC" w14:textId="77777777" w:rsidR="005C68C8" w:rsidRDefault="005C68C8" w:rsidP="005C68C8">
      <w:pPr>
        <w:pStyle w:val="Rubrik4utannumrering"/>
      </w:pPr>
      <w:r w:rsidRPr="004C07B0">
        <w:t>8 kap.</w:t>
      </w:r>
    </w:p>
    <w:p w14:paraId="44F0694A" w14:textId="32753F0E" w:rsidR="005C68C8" w:rsidRPr="00D94568" w:rsidRDefault="005C68C8" w:rsidP="005C68C8">
      <w:pPr>
        <w:pStyle w:val="Brdtext"/>
        <w:rPr>
          <w:sz w:val="18"/>
          <w:szCs w:val="18"/>
        </w:rPr>
      </w:pPr>
      <w:r w:rsidRPr="00D94568">
        <w:rPr>
          <w:b/>
          <w:bCs/>
          <w:sz w:val="18"/>
          <w:szCs w:val="18"/>
        </w:rPr>
        <w:t>1 a §</w:t>
      </w:r>
      <w:r w:rsidRPr="00D94568">
        <w:rPr>
          <w:sz w:val="18"/>
          <w:szCs w:val="18"/>
        </w:rPr>
        <w:t> Information till försäkringstagare och dem som erbjuds att teckna en försäk</w:t>
      </w:r>
      <w:r w:rsidR="00623B90">
        <w:rPr>
          <w:sz w:val="18"/>
          <w:szCs w:val="18"/>
        </w:rPr>
        <w:softHyphen/>
      </w:r>
      <w:r w:rsidRPr="00D94568">
        <w:rPr>
          <w:sz w:val="18"/>
          <w:szCs w:val="18"/>
        </w:rPr>
        <w:t xml:space="preserve">ring </w:t>
      </w:r>
      <w:r w:rsidRPr="00D94568">
        <w:rPr>
          <w:i/>
          <w:sz w:val="18"/>
          <w:szCs w:val="18"/>
        </w:rPr>
        <w:t>ska</w:t>
      </w:r>
      <w:r w:rsidRPr="00D94568">
        <w:rPr>
          <w:sz w:val="18"/>
          <w:szCs w:val="18"/>
        </w:rPr>
        <w:t xml:space="preserve"> vara anpassad efter försäkringens art och tydligt visa försäkringens villkor och värde</w:t>
      </w:r>
      <w:r w:rsidRPr="00D94568">
        <w:rPr>
          <w:sz w:val="18"/>
          <w:szCs w:val="18"/>
        </w:rPr>
        <w:softHyphen/>
        <w:t>utveckling. Även andra ersättnings</w:t>
      </w:r>
      <w:r w:rsidRPr="00D94568">
        <w:rPr>
          <w:sz w:val="18"/>
          <w:szCs w:val="18"/>
        </w:rPr>
        <w:softHyphen/>
        <w:t>berättigade på grund av försäk</w:t>
      </w:r>
      <w:r w:rsidRPr="00D94568">
        <w:rPr>
          <w:sz w:val="18"/>
          <w:szCs w:val="18"/>
        </w:rPr>
        <w:softHyphen/>
        <w:t xml:space="preserve">ringar </w:t>
      </w:r>
      <w:r w:rsidRPr="00D94568">
        <w:rPr>
          <w:i/>
          <w:sz w:val="18"/>
          <w:szCs w:val="18"/>
        </w:rPr>
        <w:t>ska</w:t>
      </w:r>
      <w:r w:rsidRPr="00D94568">
        <w:rPr>
          <w:sz w:val="18"/>
          <w:szCs w:val="18"/>
        </w:rPr>
        <w:t xml:space="preserve"> ges den information de behöver.</w:t>
      </w:r>
    </w:p>
    <w:p w14:paraId="56040EE7" w14:textId="1C1718EC" w:rsidR="005C68C8" w:rsidRPr="00D94568" w:rsidRDefault="005C68C8" w:rsidP="005C68C8">
      <w:pPr>
        <w:pStyle w:val="Brdtextmedindrag"/>
        <w:rPr>
          <w:sz w:val="18"/>
          <w:szCs w:val="18"/>
        </w:rPr>
      </w:pPr>
      <w:r w:rsidRPr="00D94568">
        <w:rPr>
          <w:sz w:val="18"/>
          <w:szCs w:val="18"/>
        </w:rPr>
        <w:t>Regeringen eller den myndighet som regeringen bestämmer får meddela före</w:t>
      </w:r>
      <w:r w:rsidR="00623B90">
        <w:rPr>
          <w:sz w:val="18"/>
          <w:szCs w:val="18"/>
        </w:rPr>
        <w:softHyphen/>
      </w:r>
      <w:r w:rsidRPr="00D94568">
        <w:rPr>
          <w:sz w:val="18"/>
          <w:szCs w:val="18"/>
        </w:rPr>
        <w:t>skrifter om vilken information en försäkrings</w:t>
      </w:r>
      <w:r w:rsidRPr="00D94568">
        <w:rPr>
          <w:sz w:val="18"/>
          <w:szCs w:val="18"/>
        </w:rPr>
        <w:softHyphen/>
        <w:t xml:space="preserve">givare </w:t>
      </w:r>
      <w:r w:rsidRPr="00D94568">
        <w:rPr>
          <w:i/>
          <w:sz w:val="18"/>
          <w:szCs w:val="18"/>
        </w:rPr>
        <w:t>ska</w:t>
      </w:r>
      <w:r w:rsidRPr="00D94568">
        <w:rPr>
          <w:sz w:val="18"/>
          <w:szCs w:val="18"/>
        </w:rPr>
        <w:t xml:space="preserve"> lämna till försäkrings</w:t>
      </w:r>
      <w:r w:rsidRPr="00D94568">
        <w:rPr>
          <w:sz w:val="18"/>
          <w:szCs w:val="18"/>
        </w:rPr>
        <w:softHyphen/>
        <w:t>tagarna, andra ersättnings</w:t>
      </w:r>
      <w:r w:rsidRPr="00D94568">
        <w:rPr>
          <w:sz w:val="18"/>
          <w:szCs w:val="18"/>
        </w:rPr>
        <w:softHyphen/>
        <w:t>berättigade på grund av försäk</w:t>
      </w:r>
      <w:r w:rsidRPr="00D94568">
        <w:rPr>
          <w:sz w:val="18"/>
          <w:szCs w:val="18"/>
        </w:rPr>
        <w:softHyphen/>
        <w:t>ringarna och till dem som erbjuds att teckna en försäkring hos försäkringsgivaren.</w:t>
      </w:r>
    </w:p>
    <w:p w14:paraId="74BC97A5" w14:textId="77777777" w:rsidR="005C68C8" w:rsidRPr="004C07B0" w:rsidRDefault="005C68C8" w:rsidP="005C68C8">
      <w:pPr>
        <w:pStyle w:val="Brdtextmedindrag"/>
      </w:pPr>
    </w:p>
    <w:p w14:paraId="02128C15" w14:textId="3D69C471" w:rsidR="005C68C8" w:rsidRDefault="005C68C8" w:rsidP="005C68C8">
      <w:pPr>
        <w:pStyle w:val="Brdtextmedindrag"/>
        <w:ind w:firstLine="0"/>
      </w:pPr>
      <w:r>
        <w:t xml:space="preserve">Paragrafen innehåller bestämmelser om utländska försäkringsgivares och tjänstepensionsinstituts skyldighet att lämna information till enskilda och ett bemyndigande </w:t>
      </w:r>
      <w:r w:rsidR="007C5566">
        <w:t xml:space="preserve">att meddela föreskrifter om </w:t>
      </w:r>
      <w:r>
        <w:t>sådan information. Över</w:t>
      </w:r>
      <w:r w:rsidR="0077112D">
        <w:softHyphen/>
      </w:r>
      <w:r>
        <w:t>vägandena finns i avsnitt 5.1.</w:t>
      </w:r>
    </w:p>
    <w:p w14:paraId="1C94ADEA" w14:textId="72F44F96" w:rsidR="005C68C8" w:rsidRDefault="005C68C8" w:rsidP="005C68C8">
      <w:pPr>
        <w:pStyle w:val="Brdtextmedindrag"/>
      </w:pPr>
      <w:r>
        <w:t xml:space="preserve">Ändringen innebär att den särskilda bestämmelsen i </w:t>
      </w:r>
      <w:r w:rsidRPr="007D19B1">
        <w:rPr>
          <w:i/>
        </w:rPr>
        <w:t xml:space="preserve">första stycket </w:t>
      </w:r>
      <w:r>
        <w:t>om en EES-försäkringsgivares skyldighet att lämna information om tjänste</w:t>
      </w:r>
      <w:r>
        <w:softHyphen/>
        <w:t>pensions</w:t>
      </w:r>
      <w:r w:rsidR="007C5566">
        <w:softHyphen/>
      </w:r>
      <w:r>
        <w:t>försäkring utmönstras. Detta är en följd av att de särskilda be</w:t>
      </w:r>
      <w:r>
        <w:softHyphen/>
        <w:t xml:space="preserve">stämmelserna för EES-försäkringsgivares tjänstepensionsverksamhet nu utmönstras. </w:t>
      </w:r>
    </w:p>
    <w:p w14:paraId="0EE0AAE7" w14:textId="1DA1EECE" w:rsidR="005C68C8" w:rsidRDefault="005C68C8" w:rsidP="005C68C8">
      <w:pPr>
        <w:pStyle w:val="Brdtextmedindrag"/>
      </w:pPr>
      <w:r>
        <w:t xml:space="preserve">Övriga ändringar i paragrafen, i </w:t>
      </w:r>
      <w:r w:rsidRPr="006F5DC3">
        <w:rPr>
          <w:i/>
        </w:rPr>
        <w:t>första</w:t>
      </w:r>
      <w:r>
        <w:t xml:space="preserve"> och </w:t>
      </w:r>
      <w:r w:rsidRPr="002065BC">
        <w:rPr>
          <w:i/>
        </w:rPr>
        <w:t>andra styckena</w:t>
      </w:r>
      <w:r>
        <w:t xml:space="preserve">, är språkliga </w:t>
      </w:r>
      <w:r w:rsidR="007C5566">
        <w:t xml:space="preserve">eller </w:t>
      </w:r>
      <w:r>
        <w:t>redaktionella.</w:t>
      </w:r>
    </w:p>
    <w:p w14:paraId="5C090F92" w14:textId="77777777" w:rsidR="005C68C8" w:rsidRDefault="005C68C8" w:rsidP="005C68C8">
      <w:pPr>
        <w:pStyle w:val="Rubrik2"/>
      </w:pPr>
      <w:bookmarkStart w:id="117" w:name="_Toc32844422"/>
      <w:bookmarkStart w:id="118" w:name="_Toc36022933"/>
      <w:r>
        <w:lastRenderedPageBreak/>
        <w:t>Förslaget till lag om ändring i lagen (2004:575) om europabolag</w:t>
      </w:r>
      <w:bookmarkEnd w:id="117"/>
      <w:bookmarkEnd w:id="118"/>
    </w:p>
    <w:p w14:paraId="62A741F5" w14:textId="264D40A4" w:rsidR="005C68C8" w:rsidRPr="00BE12AC" w:rsidRDefault="005C68C8" w:rsidP="00E63A33">
      <w:pPr>
        <w:pStyle w:val="Brdtextmedindrag"/>
        <w:ind w:firstLine="0"/>
        <w:rPr>
          <w:sz w:val="18"/>
          <w:szCs w:val="18"/>
        </w:rPr>
      </w:pPr>
      <w:r w:rsidRPr="00BE12AC">
        <w:rPr>
          <w:b/>
          <w:bCs/>
          <w:sz w:val="18"/>
          <w:szCs w:val="18"/>
        </w:rPr>
        <w:t>7 §</w:t>
      </w:r>
      <w:r w:rsidRPr="00BE12AC">
        <w:rPr>
          <w:sz w:val="18"/>
          <w:szCs w:val="18"/>
        </w:rPr>
        <w:t> </w:t>
      </w:r>
      <w:r w:rsidR="00BE12AC" w:rsidRPr="00BE12AC">
        <w:rPr>
          <w:sz w:val="18"/>
          <w:szCs w:val="18"/>
        </w:rPr>
        <w:t>Bolagsverket ska föra ett register över europabolag (europabolags</w:t>
      </w:r>
      <w:r w:rsidR="00BE12AC" w:rsidRPr="00BE12AC">
        <w:rPr>
          <w:sz w:val="18"/>
          <w:szCs w:val="18"/>
        </w:rPr>
        <w:softHyphen/>
        <w:t>registret). I</w:t>
      </w:r>
      <w:r w:rsidR="00784757">
        <w:rPr>
          <w:sz w:val="18"/>
          <w:szCs w:val="18"/>
        </w:rPr>
        <w:t> </w:t>
      </w:r>
      <w:r w:rsidR="00BE12AC" w:rsidRPr="00BE12AC">
        <w:rPr>
          <w:sz w:val="18"/>
          <w:szCs w:val="18"/>
        </w:rPr>
        <w:t>fråga om registrering i europa</w:t>
      </w:r>
      <w:r w:rsidR="00BE12AC" w:rsidRPr="00BE12AC">
        <w:rPr>
          <w:sz w:val="18"/>
          <w:szCs w:val="18"/>
        </w:rPr>
        <w:softHyphen/>
        <w:t>bolagsregistret tillämpas bestäm</w:t>
      </w:r>
      <w:r w:rsidR="00BE12AC" w:rsidRPr="00BE12AC">
        <w:rPr>
          <w:sz w:val="18"/>
          <w:szCs w:val="18"/>
        </w:rPr>
        <w:softHyphen/>
        <w:t>melserna i aktie</w:t>
      </w:r>
      <w:r w:rsidR="00BE12AC">
        <w:rPr>
          <w:sz w:val="18"/>
          <w:szCs w:val="18"/>
        </w:rPr>
        <w:softHyphen/>
      </w:r>
      <w:r w:rsidR="00BE12AC" w:rsidRPr="00BE12AC">
        <w:rPr>
          <w:sz w:val="18"/>
          <w:szCs w:val="18"/>
        </w:rPr>
        <w:t>bolagslagen (2005:551) och andra författningar om registrering i aktiebolags</w:t>
      </w:r>
      <w:r w:rsidR="00BE12AC" w:rsidRPr="00BE12AC">
        <w:rPr>
          <w:sz w:val="18"/>
          <w:szCs w:val="18"/>
        </w:rPr>
        <w:softHyphen/>
        <w:t>registret eller, om europabolaget driver bankrörelse, bank</w:t>
      </w:r>
      <w:r w:rsidR="00BE12AC" w:rsidRPr="00BE12AC">
        <w:rPr>
          <w:sz w:val="18"/>
          <w:szCs w:val="18"/>
        </w:rPr>
        <w:softHyphen/>
        <w:t>registret</w:t>
      </w:r>
      <w:r w:rsidR="00BE12AC" w:rsidRPr="00BE12AC">
        <w:rPr>
          <w:i/>
          <w:iCs/>
          <w:sz w:val="18"/>
          <w:szCs w:val="18"/>
        </w:rPr>
        <w:t>. Om europa</w:t>
      </w:r>
      <w:r w:rsidR="00BE12AC" w:rsidRPr="00BE12AC">
        <w:rPr>
          <w:i/>
          <w:iCs/>
          <w:sz w:val="18"/>
          <w:szCs w:val="18"/>
        </w:rPr>
        <w:softHyphen/>
        <w:t>bolaget är ett för</w:t>
      </w:r>
      <w:r w:rsidR="00BE12AC" w:rsidRPr="00BE12AC">
        <w:rPr>
          <w:i/>
          <w:iCs/>
          <w:sz w:val="18"/>
          <w:szCs w:val="18"/>
        </w:rPr>
        <w:softHyphen/>
        <w:t>säk</w:t>
      </w:r>
      <w:r w:rsidR="00BE12AC" w:rsidRPr="00BE12AC">
        <w:rPr>
          <w:i/>
          <w:iCs/>
          <w:sz w:val="18"/>
          <w:szCs w:val="18"/>
        </w:rPr>
        <w:softHyphen/>
        <w:t>ringsföre</w:t>
      </w:r>
      <w:r w:rsidR="00BE12AC" w:rsidRPr="00BE12AC">
        <w:rPr>
          <w:i/>
          <w:iCs/>
          <w:sz w:val="18"/>
          <w:szCs w:val="18"/>
        </w:rPr>
        <w:softHyphen/>
        <w:t>tag eller ett tjänste</w:t>
      </w:r>
      <w:r w:rsidR="00BE12AC" w:rsidRPr="00BE12AC">
        <w:rPr>
          <w:i/>
          <w:iCs/>
          <w:sz w:val="18"/>
          <w:szCs w:val="18"/>
        </w:rPr>
        <w:softHyphen/>
        <w:t>pen</w:t>
      </w:r>
      <w:r w:rsidR="00BE12AC" w:rsidRPr="00BE12AC">
        <w:rPr>
          <w:i/>
          <w:iCs/>
          <w:sz w:val="18"/>
          <w:szCs w:val="18"/>
        </w:rPr>
        <w:softHyphen/>
        <w:t>sionsföretag tillämpas i stället be</w:t>
      </w:r>
      <w:r w:rsidR="00BE12AC" w:rsidRPr="00BE12AC">
        <w:rPr>
          <w:i/>
          <w:iCs/>
          <w:sz w:val="18"/>
          <w:szCs w:val="18"/>
        </w:rPr>
        <w:softHyphen/>
        <w:t>stämmelserna i aktiebolagslagen och andra för</w:t>
      </w:r>
      <w:r w:rsidR="00BE12AC" w:rsidRPr="00BE12AC">
        <w:rPr>
          <w:i/>
          <w:iCs/>
          <w:sz w:val="18"/>
          <w:szCs w:val="18"/>
        </w:rPr>
        <w:softHyphen/>
        <w:t>fattningar om re</w:t>
      </w:r>
      <w:r w:rsidR="00BE12AC" w:rsidRPr="00BE12AC">
        <w:rPr>
          <w:i/>
          <w:iCs/>
          <w:sz w:val="18"/>
          <w:szCs w:val="18"/>
        </w:rPr>
        <w:softHyphen/>
        <w:t>gistrering i</w:t>
      </w:r>
      <w:r w:rsidR="00BE12AC" w:rsidRPr="00BE12AC">
        <w:rPr>
          <w:i/>
          <w:sz w:val="18"/>
          <w:szCs w:val="18"/>
        </w:rPr>
        <w:t xml:space="preserve"> </w:t>
      </w:r>
      <w:r w:rsidR="00BE12AC" w:rsidRPr="00BE12AC">
        <w:rPr>
          <w:iCs/>
          <w:sz w:val="18"/>
          <w:szCs w:val="18"/>
        </w:rPr>
        <w:t>för</w:t>
      </w:r>
      <w:r w:rsidR="00BE12AC" w:rsidRPr="00BE12AC">
        <w:rPr>
          <w:iCs/>
          <w:sz w:val="18"/>
          <w:szCs w:val="18"/>
        </w:rPr>
        <w:softHyphen/>
        <w:t xml:space="preserve">säkringsregistret. Om </w:t>
      </w:r>
      <w:r w:rsidR="00BE12AC" w:rsidRPr="00BE12AC">
        <w:rPr>
          <w:sz w:val="18"/>
          <w:szCs w:val="18"/>
        </w:rPr>
        <w:t>en arbets</w:t>
      </w:r>
      <w:r w:rsidR="00BE12AC" w:rsidRPr="00BE12AC">
        <w:rPr>
          <w:sz w:val="18"/>
          <w:szCs w:val="18"/>
        </w:rPr>
        <w:softHyphen/>
        <w:t>tagar</w:t>
      </w:r>
      <w:r w:rsidR="00BE12AC" w:rsidRPr="00BE12AC">
        <w:rPr>
          <w:sz w:val="18"/>
          <w:szCs w:val="18"/>
        </w:rPr>
        <w:softHyphen/>
        <w:t>rep</w:t>
      </w:r>
      <w:r w:rsidR="00BE12AC" w:rsidRPr="00BE12AC">
        <w:rPr>
          <w:sz w:val="18"/>
          <w:szCs w:val="18"/>
        </w:rPr>
        <w:softHyphen/>
        <w:t>resentant har utsetts enligt lagen (2004:559) om arbets</w:t>
      </w:r>
      <w:r w:rsidR="00BE12AC" w:rsidRPr="00BE12AC">
        <w:rPr>
          <w:sz w:val="18"/>
          <w:szCs w:val="18"/>
        </w:rPr>
        <w:softHyphen/>
        <w:t>tagar</w:t>
      </w:r>
      <w:r w:rsidR="00BE12AC" w:rsidRPr="00BE12AC">
        <w:rPr>
          <w:sz w:val="18"/>
          <w:szCs w:val="18"/>
        </w:rPr>
        <w:softHyphen/>
        <w:t>inflytande i europa</w:t>
      </w:r>
      <w:r w:rsidR="00BE12AC" w:rsidRPr="00BE12AC">
        <w:rPr>
          <w:sz w:val="18"/>
          <w:szCs w:val="18"/>
        </w:rPr>
        <w:softHyphen/>
        <w:t>bolag, ska även detta registreras.</w:t>
      </w:r>
    </w:p>
    <w:p w14:paraId="459A3FC0" w14:textId="77777777" w:rsidR="005C68C8" w:rsidRPr="00BE12AC" w:rsidRDefault="005C68C8" w:rsidP="00B363FD">
      <w:pPr>
        <w:pStyle w:val="Brdtextmedindrag"/>
        <w:keepNext/>
        <w:rPr>
          <w:sz w:val="18"/>
          <w:szCs w:val="18"/>
        </w:rPr>
      </w:pPr>
      <w:r w:rsidRPr="00BE12AC">
        <w:rPr>
          <w:sz w:val="18"/>
          <w:szCs w:val="18"/>
        </w:rPr>
        <w:t>Regeringen eller den myndighet som regeringen bestämmer får meddela före</w:t>
      </w:r>
      <w:r w:rsidRPr="00BE12AC">
        <w:rPr>
          <w:sz w:val="18"/>
          <w:szCs w:val="18"/>
        </w:rPr>
        <w:softHyphen/>
        <w:t xml:space="preserve">skrifter om </w:t>
      </w:r>
    </w:p>
    <w:p w14:paraId="498C8A3B" w14:textId="77777777" w:rsidR="005C68C8" w:rsidRPr="00BE12AC" w:rsidRDefault="005C68C8" w:rsidP="00B363FD">
      <w:pPr>
        <w:pStyle w:val="Brdtextmedindrag"/>
        <w:keepNext/>
        <w:rPr>
          <w:sz w:val="18"/>
          <w:szCs w:val="18"/>
        </w:rPr>
      </w:pPr>
      <w:r w:rsidRPr="00BE12AC">
        <w:rPr>
          <w:sz w:val="18"/>
          <w:szCs w:val="18"/>
        </w:rPr>
        <w:t>1. avgifter i ärenden om registrering enligt denna lag, och</w:t>
      </w:r>
    </w:p>
    <w:p w14:paraId="2F9FDF56" w14:textId="77777777" w:rsidR="005C68C8" w:rsidRPr="00BE12AC" w:rsidRDefault="005C68C8" w:rsidP="005C68C8">
      <w:pPr>
        <w:pStyle w:val="Brdtextmedindrag"/>
        <w:rPr>
          <w:sz w:val="18"/>
          <w:szCs w:val="18"/>
        </w:rPr>
      </w:pPr>
      <w:r w:rsidRPr="00BE12AC">
        <w:rPr>
          <w:sz w:val="18"/>
          <w:szCs w:val="18"/>
        </w:rPr>
        <w:t>2. handläggningen av registreringsärenden.</w:t>
      </w:r>
    </w:p>
    <w:p w14:paraId="2347C148" w14:textId="77777777" w:rsidR="005C68C8" w:rsidRPr="004C07B0" w:rsidRDefault="005C68C8" w:rsidP="005C68C8">
      <w:pPr>
        <w:pStyle w:val="Brdtextmedindrag"/>
      </w:pPr>
    </w:p>
    <w:p w14:paraId="12CEB53C" w14:textId="77777777" w:rsidR="005C68C8" w:rsidRDefault="005C68C8" w:rsidP="005C68C8">
      <w:pPr>
        <w:pStyle w:val="Brdtextmedindrag"/>
        <w:ind w:firstLine="0"/>
      </w:pPr>
      <w:r>
        <w:t>Paragrafen innehåller bestämmelser om registrering av europabolag i ett europa</w:t>
      </w:r>
      <w:r>
        <w:softHyphen/>
        <w:t>bolagsregister. Övervägandena finns i avsnitt 8.</w:t>
      </w:r>
    </w:p>
    <w:p w14:paraId="1F0B7C9D" w14:textId="77777777" w:rsidR="005C68C8" w:rsidRDefault="005C68C8" w:rsidP="005C68C8">
      <w:pPr>
        <w:pStyle w:val="Brdtextmedindrag"/>
      </w:pPr>
      <w:r w:rsidRPr="006D1E47">
        <w:t>Bolagsverket ska föra ett register över europabolag (europabolags</w:t>
      </w:r>
      <w:r>
        <w:softHyphen/>
      </w:r>
      <w:r w:rsidRPr="006D1E47">
        <w:t>registret)</w:t>
      </w:r>
      <w:r>
        <w:t>. Som utgångspunkt ska bestämmelserna om registrering i aktie</w:t>
      </w:r>
      <w:r>
        <w:softHyphen/>
        <w:t>bolags</w:t>
      </w:r>
      <w:r>
        <w:softHyphen/>
        <w:t>registret tillämpas även för detta register. För europabolag som dri</w:t>
      </w:r>
      <w:r>
        <w:softHyphen/>
        <w:t xml:space="preserve">ver en särskild typ av rörelse ska dock andra bestämmelser tillämpas i fråga om registrering. </w:t>
      </w:r>
    </w:p>
    <w:p w14:paraId="16B86742" w14:textId="2A36A479" w:rsidR="005C68C8" w:rsidRDefault="005C68C8" w:rsidP="00E63A33">
      <w:pPr>
        <w:pStyle w:val="Brdtextmedindrag"/>
      </w:pPr>
      <w:r>
        <w:t xml:space="preserve">I </w:t>
      </w:r>
      <w:r w:rsidRPr="007D19B1">
        <w:rPr>
          <w:i/>
        </w:rPr>
        <w:t>första stycket</w:t>
      </w:r>
      <w:r>
        <w:t xml:space="preserve"> förtydligas att i fråga om registrering i europa</w:t>
      </w:r>
      <w:r>
        <w:softHyphen/>
        <w:t>bolags</w:t>
      </w:r>
      <w:r>
        <w:softHyphen/>
        <w:t xml:space="preserve">registret av ett europabolag som </w:t>
      </w:r>
      <w:r w:rsidR="00D8716F">
        <w:t xml:space="preserve">är ett </w:t>
      </w:r>
      <w:r>
        <w:t>tjänste</w:t>
      </w:r>
      <w:r>
        <w:softHyphen/>
        <w:t>pensionsföretag ska be</w:t>
      </w:r>
      <w:r w:rsidR="00BE12AC">
        <w:softHyphen/>
      </w:r>
      <w:r>
        <w:t>stämmelserna i aktie</w:t>
      </w:r>
      <w:r>
        <w:softHyphen/>
        <w:t>bolagslagen och andra för</w:t>
      </w:r>
      <w:r>
        <w:softHyphen/>
        <w:t xml:space="preserve">fattningar om registrering i försäkringsregistret tillämpas. Detta </w:t>
      </w:r>
      <w:r w:rsidR="00D8716F">
        <w:t>överensstämmer med d</w:t>
      </w:r>
      <w:r w:rsidR="0018588C">
        <w:t>et</w:t>
      </w:r>
      <w:r w:rsidR="00D8716F">
        <w:t xml:space="preserve"> som </w:t>
      </w:r>
      <w:r>
        <w:t xml:space="preserve">gäller för europabolag som </w:t>
      </w:r>
      <w:r w:rsidR="00D8716F">
        <w:t>är</w:t>
      </w:r>
      <w:r>
        <w:t xml:space="preserve"> försäkrings</w:t>
      </w:r>
      <w:r>
        <w:softHyphen/>
        <w:t>företag. Ingen ändring i sak är avsedd.</w:t>
      </w:r>
    </w:p>
    <w:p w14:paraId="3B5E08BF" w14:textId="77777777" w:rsidR="005C68C8" w:rsidRDefault="005C68C8" w:rsidP="005C68C8">
      <w:pPr>
        <w:pStyle w:val="Brdtext"/>
      </w:pPr>
    </w:p>
    <w:p w14:paraId="218262F4" w14:textId="7216651C" w:rsidR="005C68C8" w:rsidRPr="00D94568" w:rsidRDefault="005C68C8" w:rsidP="00E63A33">
      <w:pPr>
        <w:pStyle w:val="Brdtext"/>
        <w:rPr>
          <w:sz w:val="18"/>
          <w:szCs w:val="18"/>
        </w:rPr>
      </w:pPr>
      <w:r w:rsidRPr="00D94568">
        <w:rPr>
          <w:b/>
          <w:bCs/>
          <w:sz w:val="18"/>
          <w:szCs w:val="18"/>
        </w:rPr>
        <w:t>9 a § </w:t>
      </w:r>
      <w:r w:rsidRPr="00D94568">
        <w:rPr>
          <w:sz w:val="18"/>
          <w:szCs w:val="18"/>
        </w:rPr>
        <w:t xml:space="preserve">När ett europabolag </w:t>
      </w:r>
      <w:r w:rsidR="00BE12AC">
        <w:rPr>
          <w:sz w:val="18"/>
          <w:szCs w:val="18"/>
        </w:rPr>
        <w:t xml:space="preserve">som </w:t>
      </w:r>
      <w:r w:rsidR="00D8716F" w:rsidRPr="00877206">
        <w:rPr>
          <w:i/>
          <w:sz w:val="18"/>
          <w:szCs w:val="18"/>
        </w:rPr>
        <w:t>är ett</w:t>
      </w:r>
      <w:r w:rsidRPr="00D94568">
        <w:rPr>
          <w:i/>
          <w:sz w:val="18"/>
          <w:szCs w:val="18"/>
        </w:rPr>
        <w:t xml:space="preserve"> försäkrings</w:t>
      </w:r>
      <w:r w:rsidRPr="00D94568">
        <w:rPr>
          <w:i/>
          <w:sz w:val="18"/>
          <w:szCs w:val="18"/>
        </w:rPr>
        <w:softHyphen/>
        <w:t>företag eller</w:t>
      </w:r>
      <w:r w:rsidR="00BE12AC">
        <w:rPr>
          <w:i/>
          <w:sz w:val="18"/>
          <w:szCs w:val="18"/>
        </w:rPr>
        <w:t xml:space="preserve"> ett</w:t>
      </w:r>
      <w:r w:rsidRPr="00D94568">
        <w:rPr>
          <w:i/>
          <w:sz w:val="18"/>
          <w:szCs w:val="18"/>
        </w:rPr>
        <w:t xml:space="preserve"> tjänstepensions</w:t>
      </w:r>
      <w:r w:rsidR="0015748C">
        <w:rPr>
          <w:i/>
          <w:sz w:val="18"/>
          <w:szCs w:val="18"/>
        </w:rPr>
        <w:softHyphen/>
      </w:r>
      <w:r w:rsidRPr="00D94568">
        <w:rPr>
          <w:i/>
          <w:sz w:val="18"/>
          <w:szCs w:val="18"/>
        </w:rPr>
        <w:t xml:space="preserve">företag </w:t>
      </w:r>
      <w:r w:rsidRPr="00D94568">
        <w:rPr>
          <w:sz w:val="18"/>
          <w:szCs w:val="18"/>
        </w:rPr>
        <w:t>avser att flytta sitt säte från Sverige till en annan stat gäller inte 10 §, 11 § första stycket första meningen och andra stycket 4 samt 12–14 §§. Sådana bolag ska, om bolags</w:t>
      </w:r>
      <w:r w:rsidRPr="00D94568">
        <w:rPr>
          <w:sz w:val="18"/>
          <w:szCs w:val="18"/>
        </w:rPr>
        <w:softHyphen/>
        <w:t>stämman med stöd av artikel 8 i SE-förordningen har beslutat att bolagets säte ska flyttas till en annan stat, ansöka om tillstånd till flyttningen hos Finansinspek</w:t>
      </w:r>
      <w:r w:rsidRPr="00D94568">
        <w:rPr>
          <w:sz w:val="18"/>
          <w:szCs w:val="18"/>
        </w:rPr>
        <w:softHyphen/>
        <w:t>tionen. Ärenden som är av principiell betydelse eller av särskild vikt prövas dock av regeringen efter anmälan av Finansinspektionen.</w:t>
      </w:r>
    </w:p>
    <w:p w14:paraId="221ADCC5" w14:textId="77777777" w:rsidR="005C68C8" w:rsidRPr="00D94568" w:rsidRDefault="005C68C8" w:rsidP="005C68C8">
      <w:pPr>
        <w:pStyle w:val="Brdtextmedindrag"/>
        <w:rPr>
          <w:sz w:val="18"/>
          <w:szCs w:val="18"/>
        </w:rPr>
      </w:pPr>
      <w:r w:rsidRPr="00D94568">
        <w:rPr>
          <w:sz w:val="18"/>
          <w:szCs w:val="18"/>
        </w:rPr>
        <w:t xml:space="preserve">Tillstånd till flyttningen av säte ska meddelas om </w:t>
      </w:r>
    </w:p>
    <w:p w14:paraId="7B9438E5" w14:textId="7BB20D42" w:rsidR="005C68C8" w:rsidRPr="00D94568" w:rsidRDefault="005C68C8" w:rsidP="005C68C8">
      <w:pPr>
        <w:pStyle w:val="Brdtextmedindrag"/>
        <w:rPr>
          <w:sz w:val="18"/>
          <w:szCs w:val="18"/>
        </w:rPr>
      </w:pPr>
      <w:r w:rsidRPr="00D94568">
        <w:rPr>
          <w:sz w:val="18"/>
          <w:szCs w:val="18"/>
        </w:rPr>
        <w:t>1. försäkringstagarna och andra borgenärer tillförsäkras en betryggande säker</w:t>
      </w:r>
      <w:r w:rsidR="0015748C">
        <w:rPr>
          <w:sz w:val="18"/>
          <w:szCs w:val="18"/>
        </w:rPr>
        <w:softHyphen/>
      </w:r>
      <w:r w:rsidRPr="00D94568">
        <w:rPr>
          <w:sz w:val="18"/>
          <w:szCs w:val="18"/>
        </w:rPr>
        <w:t>het, om ett sådant skydd behövs med hänsyn till bolagets ekonomiska för</w:t>
      </w:r>
      <w:r>
        <w:rPr>
          <w:sz w:val="18"/>
          <w:szCs w:val="18"/>
        </w:rPr>
        <w:softHyphen/>
      </w:r>
      <w:r w:rsidRPr="00D94568">
        <w:rPr>
          <w:sz w:val="18"/>
          <w:szCs w:val="18"/>
        </w:rPr>
        <w:t xml:space="preserve">hållanden och borgenärerna inte redan har en sådan säkerhet, </w:t>
      </w:r>
    </w:p>
    <w:p w14:paraId="0057A667" w14:textId="77777777" w:rsidR="005C68C8" w:rsidRPr="00D94568" w:rsidRDefault="005C68C8" w:rsidP="005C68C8">
      <w:pPr>
        <w:pStyle w:val="Brdtextmedindrag"/>
        <w:rPr>
          <w:sz w:val="18"/>
          <w:szCs w:val="18"/>
        </w:rPr>
      </w:pPr>
      <w:r w:rsidRPr="00D94568">
        <w:rPr>
          <w:sz w:val="18"/>
          <w:szCs w:val="18"/>
        </w:rPr>
        <w:t xml:space="preserve">2. bolagets ekonomiska förhållanden i övrigt är sådana att flyttningen kan anses förenlig med försäkringstagares och andra borgenärers intressen, och </w:t>
      </w:r>
    </w:p>
    <w:p w14:paraId="3D975E9D" w14:textId="77777777" w:rsidR="005C68C8" w:rsidRPr="00D94568" w:rsidRDefault="005C68C8" w:rsidP="005C68C8">
      <w:pPr>
        <w:pStyle w:val="Brdtextmedindrag"/>
        <w:rPr>
          <w:sz w:val="18"/>
          <w:szCs w:val="18"/>
        </w:rPr>
      </w:pPr>
      <w:r w:rsidRPr="00D94568">
        <w:rPr>
          <w:sz w:val="18"/>
          <w:szCs w:val="18"/>
        </w:rPr>
        <w:t>3. det inte finns hinder mot flyttningen enligt artikel 8.15 i SE-förord</w:t>
      </w:r>
      <w:r w:rsidRPr="00D94568">
        <w:rPr>
          <w:sz w:val="18"/>
          <w:szCs w:val="18"/>
        </w:rPr>
        <w:softHyphen/>
        <w:t xml:space="preserve">ningen. </w:t>
      </w:r>
    </w:p>
    <w:p w14:paraId="7315726B" w14:textId="77777777" w:rsidR="005C68C8" w:rsidRPr="00D94568" w:rsidRDefault="005C68C8" w:rsidP="005C68C8">
      <w:pPr>
        <w:pStyle w:val="Brdtextmedindrag"/>
        <w:rPr>
          <w:sz w:val="18"/>
          <w:szCs w:val="18"/>
        </w:rPr>
      </w:pPr>
      <w:r w:rsidRPr="00D94568">
        <w:rPr>
          <w:sz w:val="18"/>
          <w:szCs w:val="18"/>
        </w:rPr>
        <w:t>Finansinspektionen ska under</w:t>
      </w:r>
      <w:r w:rsidRPr="00D94568">
        <w:rPr>
          <w:sz w:val="18"/>
          <w:szCs w:val="18"/>
        </w:rPr>
        <w:softHyphen/>
        <w:t>rätta Bolagsverket och Skatteverket om ansök</w:t>
      </w:r>
      <w:r>
        <w:rPr>
          <w:sz w:val="18"/>
          <w:szCs w:val="18"/>
        </w:rPr>
        <w:softHyphen/>
      </w:r>
      <w:r w:rsidRPr="00D94568">
        <w:rPr>
          <w:sz w:val="18"/>
          <w:szCs w:val="18"/>
        </w:rPr>
        <w:t>ningar enligt första styck</w:t>
      </w:r>
      <w:r w:rsidRPr="00D94568">
        <w:rPr>
          <w:sz w:val="18"/>
          <w:szCs w:val="18"/>
        </w:rPr>
        <w:softHyphen/>
        <w:t>et. Finansinspektionen ska också underrätta Bolagsverket om beslut som har med</w:t>
      </w:r>
      <w:r w:rsidRPr="00D94568">
        <w:rPr>
          <w:sz w:val="18"/>
          <w:szCs w:val="18"/>
        </w:rPr>
        <w:softHyphen/>
        <w:t>delats med anledning av sådana ansökningar</w:t>
      </w:r>
      <w:r w:rsidRPr="00D94568">
        <w:rPr>
          <w:i/>
          <w:sz w:val="18"/>
          <w:szCs w:val="18"/>
        </w:rPr>
        <w:t xml:space="preserve"> och som fått laga kraft</w:t>
      </w:r>
      <w:r w:rsidRPr="00D94568">
        <w:rPr>
          <w:sz w:val="18"/>
          <w:szCs w:val="18"/>
        </w:rPr>
        <w:t>.</w:t>
      </w:r>
    </w:p>
    <w:p w14:paraId="18D362BE" w14:textId="77777777" w:rsidR="005C68C8" w:rsidRPr="00D94568" w:rsidRDefault="005C68C8" w:rsidP="005C68C8">
      <w:pPr>
        <w:pStyle w:val="Brdtextmedindrag"/>
        <w:rPr>
          <w:sz w:val="18"/>
          <w:szCs w:val="18"/>
        </w:rPr>
      </w:pPr>
      <w:r w:rsidRPr="00D94568">
        <w:rPr>
          <w:sz w:val="18"/>
          <w:szCs w:val="18"/>
        </w:rPr>
        <w:t>Det som anges om Bolagsverket i 11 § tredje stycket och 11 a § första stycket ska i stället gälla Finansinspektionen eller regeringen.</w:t>
      </w:r>
    </w:p>
    <w:p w14:paraId="007FCDD9" w14:textId="77777777" w:rsidR="005C68C8" w:rsidRPr="004C07B0" w:rsidRDefault="005C68C8" w:rsidP="005C68C8">
      <w:pPr>
        <w:pStyle w:val="Brdtextmedindrag"/>
      </w:pPr>
    </w:p>
    <w:p w14:paraId="4208A180" w14:textId="190501BB" w:rsidR="005C68C8" w:rsidRDefault="005C68C8" w:rsidP="00E63A33">
      <w:pPr>
        <w:pStyle w:val="Brdtextmedindrag"/>
        <w:ind w:firstLine="0"/>
      </w:pPr>
      <w:r>
        <w:t xml:space="preserve">Paragrafen innehåller särskilda bestämmelser om flyttning av säte för europabolag som </w:t>
      </w:r>
      <w:r w:rsidR="00BE12AC">
        <w:t>är ett försäkringsföretag eller ett tjänste</w:t>
      </w:r>
      <w:r w:rsidR="00877206">
        <w:softHyphen/>
      </w:r>
      <w:r w:rsidR="00BE12AC">
        <w:t>pensions</w:t>
      </w:r>
      <w:r w:rsidR="00877206">
        <w:softHyphen/>
      </w:r>
      <w:r w:rsidR="00BE12AC">
        <w:t>företag</w:t>
      </w:r>
      <w:r>
        <w:t>. Övervägandena finns i av</w:t>
      </w:r>
      <w:r>
        <w:softHyphen/>
        <w:t>snitt 8.</w:t>
      </w:r>
    </w:p>
    <w:p w14:paraId="602870A9" w14:textId="685320D0" w:rsidR="005C68C8" w:rsidRDefault="005C68C8" w:rsidP="00E63A33">
      <w:pPr>
        <w:pStyle w:val="Brdtextmedindrag"/>
      </w:pPr>
      <w:r>
        <w:lastRenderedPageBreak/>
        <w:t xml:space="preserve">Genom ändringen i </w:t>
      </w:r>
      <w:r w:rsidRPr="007D19B1">
        <w:rPr>
          <w:i/>
        </w:rPr>
        <w:t>första stycket</w:t>
      </w:r>
      <w:r>
        <w:t xml:space="preserve"> förtyd</w:t>
      </w:r>
      <w:r>
        <w:softHyphen/>
        <w:t xml:space="preserve">ligas att paragrafen gäller även för europabolag som </w:t>
      </w:r>
      <w:r w:rsidR="00877206">
        <w:t>är</w:t>
      </w:r>
      <w:r>
        <w:t xml:space="preserve"> tjänste</w:t>
      </w:r>
      <w:r>
        <w:softHyphen/>
        <w:t>pen</w:t>
      </w:r>
      <w:r>
        <w:softHyphen/>
        <w:t>sions</w:t>
      </w:r>
      <w:r>
        <w:softHyphen/>
        <w:t xml:space="preserve">företag. För europabolag som </w:t>
      </w:r>
      <w:r w:rsidR="00877206">
        <w:t>är försäkringsföretag</w:t>
      </w:r>
      <w:r>
        <w:t xml:space="preserve"> gäller sär</w:t>
      </w:r>
      <w:r>
        <w:softHyphen/>
        <w:t>skilda bestämmelser om de avser att flytta sitt säte från Sverige. I ett sådant fall gäller inte bestämmelserna i lagen om u</w:t>
      </w:r>
      <w:r w:rsidRPr="00776265">
        <w:t>nderrättelse till bolagets borge</w:t>
      </w:r>
      <w:r>
        <w:softHyphen/>
      </w:r>
      <w:r w:rsidRPr="00776265">
        <w:t>närer</w:t>
      </w:r>
      <w:r>
        <w:t xml:space="preserve"> (10 §), ansökan om tillstånd (11 § första stycket första mening</w:t>
      </w:r>
      <w:r>
        <w:softHyphen/>
        <w:t>en och andra stycket 4) och bestämmelserna om handläggning hos Bolags</w:t>
      </w:r>
      <w:r>
        <w:softHyphen/>
        <w:t xml:space="preserve">verket respektive allmän domstol (12–14 §§). Om europabolaget </w:t>
      </w:r>
      <w:r w:rsidR="00877206">
        <w:t xml:space="preserve">är ett försäkringsföretag </w:t>
      </w:r>
      <w:r>
        <w:t xml:space="preserve">ska en ansökan </w:t>
      </w:r>
      <w:r w:rsidRPr="008B75EE">
        <w:t xml:space="preserve">om tillstånd </w:t>
      </w:r>
      <w:r>
        <w:t>i</w:t>
      </w:r>
      <w:r w:rsidR="00B72CB3">
        <w:t> </w:t>
      </w:r>
      <w:r>
        <w:t>stället ges in till</w:t>
      </w:r>
      <w:r w:rsidRPr="008B75EE">
        <w:t xml:space="preserve"> Finans</w:t>
      </w:r>
      <w:r>
        <w:softHyphen/>
      </w:r>
      <w:r w:rsidRPr="008B75EE">
        <w:t>inspek</w:t>
      </w:r>
      <w:r>
        <w:softHyphen/>
      </w:r>
      <w:r w:rsidRPr="008B75EE">
        <w:t>tionen</w:t>
      </w:r>
      <w:r>
        <w:t xml:space="preserve">. I </w:t>
      </w:r>
      <w:r w:rsidRPr="00A10A80">
        <w:rPr>
          <w:i/>
          <w:iCs/>
        </w:rPr>
        <w:t>andra stycket</w:t>
      </w:r>
      <w:r>
        <w:t xml:space="preserve"> finns vissa krav för att till</w:t>
      </w:r>
      <w:r>
        <w:softHyphen/>
        <w:t>stånd ska meddelas. De särskilda bestämmelserna som gäller för europa</w:t>
      </w:r>
      <w:r>
        <w:softHyphen/>
        <w:t xml:space="preserve">bolag som </w:t>
      </w:r>
      <w:r w:rsidR="00877206">
        <w:t>är försäkringsföretag</w:t>
      </w:r>
      <w:r>
        <w:t xml:space="preserve"> ska därmed även gälla för europa</w:t>
      </w:r>
      <w:r w:rsidR="0015748C">
        <w:softHyphen/>
      </w:r>
      <w:r>
        <w:t xml:space="preserve">bolag som </w:t>
      </w:r>
      <w:r w:rsidR="00877206">
        <w:t>är</w:t>
      </w:r>
      <w:r>
        <w:t xml:space="preserve"> tjänste</w:t>
      </w:r>
      <w:r>
        <w:softHyphen/>
        <w:t>pensions</w:t>
      </w:r>
      <w:r>
        <w:softHyphen/>
        <w:t xml:space="preserve">företag. Ingen ändring i sak är avsedd. I 12 a § </w:t>
      </w:r>
      <w:r w:rsidRPr="008F4052">
        <w:t>lagen (2006:595) om europa</w:t>
      </w:r>
      <w:r w:rsidR="00877206">
        <w:softHyphen/>
      </w:r>
      <w:r w:rsidRPr="008F4052">
        <w:t>kooperativ</w:t>
      </w:r>
      <w:r>
        <w:t xml:space="preserve"> görs en mot</w:t>
      </w:r>
      <w:r>
        <w:softHyphen/>
        <w:t>svarande ändring (se författnings</w:t>
      </w:r>
      <w:r>
        <w:softHyphen/>
        <w:t>kommentaren till den para</w:t>
      </w:r>
      <w:r>
        <w:softHyphen/>
        <w:t xml:space="preserve">grafen). </w:t>
      </w:r>
    </w:p>
    <w:p w14:paraId="0A76DB70" w14:textId="77777777" w:rsidR="005C68C8" w:rsidRDefault="005C68C8" w:rsidP="005C68C8">
      <w:pPr>
        <w:pStyle w:val="Brdtextmedindrag"/>
      </w:pPr>
      <w:r>
        <w:t xml:space="preserve">I </w:t>
      </w:r>
      <w:r w:rsidRPr="007D19B1">
        <w:rPr>
          <w:i/>
        </w:rPr>
        <w:t>tredje stycket</w:t>
      </w:r>
      <w:r>
        <w:t xml:space="preserve"> görs en språklig ändring.</w:t>
      </w:r>
    </w:p>
    <w:p w14:paraId="0CCD1B93" w14:textId="77777777" w:rsidR="005C68C8" w:rsidRDefault="005C68C8" w:rsidP="005C68C8">
      <w:pPr>
        <w:pStyle w:val="Brdtext"/>
      </w:pPr>
    </w:p>
    <w:p w14:paraId="33A79F9C" w14:textId="5FE3F21E" w:rsidR="005C68C8" w:rsidRPr="00D94568" w:rsidRDefault="005C68C8" w:rsidP="005C68C8">
      <w:pPr>
        <w:pStyle w:val="Brdtext"/>
        <w:rPr>
          <w:sz w:val="18"/>
          <w:szCs w:val="18"/>
        </w:rPr>
      </w:pPr>
      <w:r w:rsidRPr="00D94568">
        <w:rPr>
          <w:b/>
          <w:bCs/>
          <w:sz w:val="18"/>
          <w:szCs w:val="18"/>
        </w:rPr>
        <w:t>15 §</w:t>
      </w:r>
      <w:r w:rsidRPr="00D94568">
        <w:rPr>
          <w:sz w:val="18"/>
          <w:szCs w:val="18"/>
        </w:rPr>
        <w:t> Bolagsverket ska utfärda ett sådant intyg som avses i artikel 8.8 i SE-förord</w:t>
      </w:r>
      <w:r w:rsidR="00B72CB3">
        <w:rPr>
          <w:sz w:val="18"/>
          <w:szCs w:val="18"/>
        </w:rPr>
        <w:softHyphen/>
      </w:r>
      <w:r w:rsidRPr="00D94568">
        <w:rPr>
          <w:sz w:val="18"/>
          <w:szCs w:val="18"/>
        </w:rPr>
        <w:t xml:space="preserve">ningen när ett beslut om tillstånd enligt 13 eller 14 § har meddelats och beslutet har </w:t>
      </w:r>
      <w:r w:rsidRPr="00D94568">
        <w:rPr>
          <w:i/>
          <w:sz w:val="18"/>
          <w:szCs w:val="18"/>
        </w:rPr>
        <w:t>fått</w:t>
      </w:r>
      <w:r w:rsidRPr="00D94568">
        <w:rPr>
          <w:sz w:val="18"/>
          <w:szCs w:val="18"/>
        </w:rPr>
        <w:t xml:space="preserve"> laga kraft. Intyg får dock inte utfärdas om Finansinspektionen har meddelat ett sådant beslut som avses i 9 b § eller om det föreligger ett sådant förhållande som avses i artikel 8.15 i SE-förordningen.</w:t>
      </w:r>
    </w:p>
    <w:p w14:paraId="40A2E8E8" w14:textId="4B7DE002" w:rsidR="005C68C8" w:rsidRPr="00D94568" w:rsidRDefault="005C68C8" w:rsidP="00E63A33">
      <w:pPr>
        <w:pStyle w:val="Brdtextmedindrag"/>
        <w:rPr>
          <w:sz w:val="18"/>
          <w:szCs w:val="18"/>
        </w:rPr>
      </w:pPr>
      <w:r w:rsidRPr="00D94568">
        <w:rPr>
          <w:sz w:val="18"/>
          <w:szCs w:val="18"/>
        </w:rPr>
        <w:t xml:space="preserve">När det gäller europabolag som </w:t>
      </w:r>
      <w:r w:rsidR="00877206">
        <w:rPr>
          <w:i/>
          <w:sz w:val="18"/>
          <w:szCs w:val="18"/>
        </w:rPr>
        <w:t xml:space="preserve">är </w:t>
      </w:r>
      <w:r w:rsidRPr="00D94568">
        <w:rPr>
          <w:i/>
          <w:sz w:val="18"/>
          <w:szCs w:val="18"/>
        </w:rPr>
        <w:t>försäkrings</w:t>
      </w:r>
      <w:r w:rsidR="00877206">
        <w:rPr>
          <w:i/>
          <w:sz w:val="18"/>
          <w:szCs w:val="18"/>
        </w:rPr>
        <w:softHyphen/>
      </w:r>
      <w:r w:rsidRPr="00D94568">
        <w:rPr>
          <w:i/>
          <w:sz w:val="18"/>
          <w:szCs w:val="18"/>
        </w:rPr>
        <w:t>företag eller tjänste</w:t>
      </w:r>
      <w:r w:rsidRPr="00D94568">
        <w:rPr>
          <w:i/>
          <w:sz w:val="18"/>
          <w:szCs w:val="18"/>
        </w:rPr>
        <w:softHyphen/>
        <w:t>pensions</w:t>
      </w:r>
      <w:r w:rsidR="0015748C">
        <w:rPr>
          <w:i/>
          <w:sz w:val="18"/>
          <w:szCs w:val="18"/>
        </w:rPr>
        <w:softHyphen/>
      </w:r>
      <w:r w:rsidRPr="00D94568">
        <w:rPr>
          <w:i/>
          <w:sz w:val="18"/>
          <w:szCs w:val="18"/>
        </w:rPr>
        <w:t xml:space="preserve">företag </w:t>
      </w:r>
      <w:r w:rsidRPr="00D94568">
        <w:rPr>
          <w:sz w:val="18"/>
          <w:szCs w:val="18"/>
        </w:rPr>
        <w:t>ska Bolags</w:t>
      </w:r>
      <w:r w:rsidR="00877206">
        <w:rPr>
          <w:sz w:val="18"/>
          <w:szCs w:val="18"/>
        </w:rPr>
        <w:softHyphen/>
      </w:r>
      <w:r w:rsidRPr="00D94568">
        <w:rPr>
          <w:sz w:val="18"/>
          <w:szCs w:val="18"/>
        </w:rPr>
        <w:t xml:space="preserve">verket dock utfärda intyget när beslut om tillstånd har meddelats enligt 9 a § andra stycket och beslutet har </w:t>
      </w:r>
      <w:r w:rsidRPr="00D94568">
        <w:rPr>
          <w:i/>
          <w:sz w:val="18"/>
          <w:szCs w:val="18"/>
        </w:rPr>
        <w:t>fått</w:t>
      </w:r>
      <w:r w:rsidRPr="00D94568">
        <w:rPr>
          <w:sz w:val="18"/>
          <w:szCs w:val="18"/>
        </w:rPr>
        <w:t xml:space="preserve"> laga kraft.</w:t>
      </w:r>
    </w:p>
    <w:p w14:paraId="44CDDFD4" w14:textId="77777777" w:rsidR="005C68C8" w:rsidRPr="004C07B0" w:rsidRDefault="005C68C8" w:rsidP="005C68C8">
      <w:pPr>
        <w:pStyle w:val="Brdtextmedindrag"/>
      </w:pPr>
    </w:p>
    <w:p w14:paraId="29108FCC" w14:textId="77777777" w:rsidR="005C68C8" w:rsidRDefault="005C68C8" w:rsidP="005C68C8">
      <w:pPr>
        <w:pStyle w:val="Brdtextmedindrag"/>
        <w:ind w:firstLine="0"/>
      </w:pPr>
      <w:r>
        <w:t>Paragrafen innehåller bestämmelser om utfärdande av ett sådant intyg som av</w:t>
      </w:r>
      <w:r>
        <w:softHyphen/>
        <w:t>ses i artikel 8.8 i SE-förordningen. Övervägandena finns i avsnitt 8.</w:t>
      </w:r>
    </w:p>
    <w:p w14:paraId="7B695F65" w14:textId="0E39D71E" w:rsidR="005C68C8" w:rsidRDefault="005C68C8" w:rsidP="00E63A33">
      <w:pPr>
        <w:pStyle w:val="Brdtextmedindrag"/>
      </w:pPr>
      <w:r>
        <w:t xml:space="preserve">I </w:t>
      </w:r>
      <w:r w:rsidRPr="00247DFE">
        <w:rPr>
          <w:i/>
        </w:rPr>
        <w:t>första stycket</w:t>
      </w:r>
      <w:r>
        <w:t xml:space="preserve"> finns bestämmelser om när </w:t>
      </w:r>
      <w:r w:rsidRPr="008B75EE">
        <w:t>Bolagsverket ska</w:t>
      </w:r>
      <w:r>
        <w:t xml:space="preserve"> </w:t>
      </w:r>
      <w:r w:rsidRPr="008B75EE">
        <w:t>utfärda ett så</w:t>
      </w:r>
      <w:r>
        <w:softHyphen/>
      </w:r>
      <w:r w:rsidRPr="008B75EE">
        <w:t>dant intyg som avses i artikel</w:t>
      </w:r>
      <w:r>
        <w:t xml:space="preserve"> </w:t>
      </w:r>
      <w:r w:rsidRPr="008B75EE">
        <w:t>8.8 i SE-förordningen</w:t>
      </w:r>
      <w:r>
        <w:t xml:space="preserve">. Genom ändringen i </w:t>
      </w:r>
      <w:r w:rsidRPr="007D19B1">
        <w:rPr>
          <w:i/>
        </w:rPr>
        <w:t>andra stycket</w:t>
      </w:r>
      <w:r>
        <w:t xml:space="preserve"> förtydligas att de särskilda förutsättningarna för utfärdande av intyg som anges i stycket även gäller i</w:t>
      </w:r>
      <w:r w:rsidR="00877206">
        <w:t> </w:t>
      </w:r>
      <w:r>
        <w:t xml:space="preserve">fråga om europabolag som </w:t>
      </w:r>
      <w:r w:rsidR="00877206">
        <w:t xml:space="preserve">är </w:t>
      </w:r>
      <w:r>
        <w:t>tjänstepensionsföretag. Detta överens</w:t>
      </w:r>
      <w:r>
        <w:softHyphen/>
        <w:t xml:space="preserve">stämmer med det som gäller för europabolag som </w:t>
      </w:r>
      <w:r w:rsidR="00877206">
        <w:t>är</w:t>
      </w:r>
      <w:r>
        <w:t xml:space="preserve"> försäkringsföretag. Ingen ändring i sak är avsedd. </w:t>
      </w:r>
    </w:p>
    <w:p w14:paraId="147DA12D" w14:textId="77777777" w:rsidR="005C68C8" w:rsidRDefault="005C68C8" w:rsidP="005C68C8">
      <w:pPr>
        <w:pStyle w:val="Brdtextmedindrag"/>
      </w:pPr>
      <w:r>
        <w:t xml:space="preserve">Övriga ändringar i paragrafen, i </w:t>
      </w:r>
      <w:r>
        <w:rPr>
          <w:i/>
        </w:rPr>
        <w:t>första</w:t>
      </w:r>
      <w:r>
        <w:t xml:space="preserve"> och </w:t>
      </w:r>
      <w:r>
        <w:rPr>
          <w:i/>
        </w:rPr>
        <w:t>andra styckena</w:t>
      </w:r>
      <w:r>
        <w:t>, är språkliga.</w:t>
      </w:r>
    </w:p>
    <w:p w14:paraId="329CFC03" w14:textId="77777777" w:rsidR="005C68C8" w:rsidRDefault="005C68C8" w:rsidP="005C68C8">
      <w:pPr>
        <w:pStyle w:val="Brdtext"/>
      </w:pPr>
    </w:p>
    <w:p w14:paraId="4B7CCF90" w14:textId="77777777" w:rsidR="005C68C8" w:rsidRPr="00D94568" w:rsidRDefault="005C68C8" w:rsidP="005C68C8">
      <w:pPr>
        <w:pStyle w:val="Brdtextmedindrag"/>
        <w:ind w:firstLine="0"/>
        <w:rPr>
          <w:sz w:val="18"/>
          <w:szCs w:val="18"/>
        </w:rPr>
      </w:pPr>
      <w:r w:rsidRPr="00D94568">
        <w:rPr>
          <w:b/>
          <w:bCs/>
          <w:sz w:val="18"/>
          <w:szCs w:val="18"/>
        </w:rPr>
        <w:t>26 a §</w:t>
      </w:r>
      <w:r w:rsidRPr="00D94568">
        <w:rPr>
          <w:sz w:val="18"/>
          <w:szCs w:val="18"/>
        </w:rPr>
        <w:t> Om ett europabolag flyttar sitt säte, ska lednings- eller förvaltnings</w:t>
      </w:r>
      <w:r w:rsidRPr="00D94568">
        <w:rPr>
          <w:sz w:val="18"/>
          <w:szCs w:val="18"/>
        </w:rPr>
        <w:softHyphen/>
        <w:t xml:space="preserve">organet upprätta ett särskilt bokslut. Det särskilda bokslutet ska omfatta den tid för vilken årsredovisning inte tidigare har upprättats fram till den dag då flyttningen av säte har blivit gällande enligt artikel 8.10 i SE-förordningen. </w:t>
      </w:r>
    </w:p>
    <w:p w14:paraId="0E33A44D" w14:textId="77777777" w:rsidR="005C68C8" w:rsidRPr="00D94568" w:rsidRDefault="005C68C8" w:rsidP="005C68C8">
      <w:pPr>
        <w:pStyle w:val="Brdtextmedindrag"/>
        <w:rPr>
          <w:sz w:val="18"/>
          <w:szCs w:val="18"/>
        </w:rPr>
      </w:pPr>
      <w:r w:rsidRPr="00D94568">
        <w:rPr>
          <w:sz w:val="18"/>
          <w:szCs w:val="18"/>
        </w:rPr>
        <w:t xml:space="preserve">Om ett aktiebolag deltar i bildandet av ett europabolag genom fusion enligt artikel 17 i SE-förordningen och europabolaget får säte i en annan stat än Sverige, ska styrelsen för aktiebolaget upprätta ett särskilt bokslut. Det särskilda bokslutet ska omfatta den tid för vilken årsredovisning inte tidigare har upprättats fram till den dag då europabolaget registreras enligt artikel 12 i SE-förordningen. </w:t>
      </w:r>
    </w:p>
    <w:p w14:paraId="6E32E168" w14:textId="21D3BDB2" w:rsidR="005C68C8" w:rsidRPr="00D94568" w:rsidRDefault="005C68C8" w:rsidP="00E63A33">
      <w:pPr>
        <w:pStyle w:val="Brdtextmedindrag"/>
        <w:rPr>
          <w:sz w:val="18"/>
          <w:szCs w:val="18"/>
        </w:rPr>
      </w:pPr>
      <w:r w:rsidRPr="00D94568">
        <w:rPr>
          <w:sz w:val="18"/>
          <w:szCs w:val="18"/>
        </w:rPr>
        <w:t>För det särskilda bokslutet enligt första och andra styckena gäller bestämmelser</w:t>
      </w:r>
      <w:r>
        <w:rPr>
          <w:sz w:val="18"/>
          <w:szCs w:val="18"/>
        </w:rPr>
        <w:softHyphen/>
      </w:r>
      <w:r w:rsidRPr="00D94568">
        <w:rPr>
          <w:sz w:val="18"/>
          <w:szCs w:val="18"/>
        </w:rPr>
        <w:t>na om årsbokslut i 6 kap. 4, 5 och 8 §§ bokförings</w:t>
      </w:r>
      <w:r w:rsidRPr="00D94568">
        <w:rPr>
          <w:sz w:val="18"/>
          <w:szCs w:val="18"/>
        </w:rPr>
        <w:softHyphen/>
        <w:t xml:space="preserve">lagen (1999:1078). När det gäller europabolag som </w:t>
      </w:r>
      <w:r w:rsidR="00877206" w:rsidRPr="00877206">
        <w:rPr>
          <w:i/>
          <w:sz w:val="18"/>
          <w:szCs w:val="18"/>
        </w:rPr>
        <w:t>är</w:t>
      </w:r>
      <w:r w:rsidRPr="00D94568">
        <w:rPr>
          <w:i/>
          <w:sz w:val="18"/>
          <w:szCs w:val="18"/>
        </w:rPr>
        <w:t xml:space="preserve"> försäkrings</w:t>
      </w:r>
      <w:r w:rsidRPr="00D94568">
        <w:rPr>
          <w:i/>
          <w:sz w:val="18"/>
          <w:szCs w:val="18"/>
        </w:rPr>
        <w:softHyphen/>
        <w:t>företag eller tjänste</w:t>
      </w:r>
      <w:r w:rsidRPr="00D94568">
        <w:rPr>
          <w:i/>
          <w:sz w:val="18"/>
          <w:szCs w:val="18"/>
        </w:rPr>
        <w:softHyphen/>
        <w:t xml:space="preserve">pensionsföretag </w:t>
      </w:r>
      <w:r w:rsidRPr="00D94568">
        <w:rPr>
          <w:sz w:val="18"/>
          <w:szCs w:val="18"/>
        </w:rPr>
        <w:t>ska det som sägs i 6 kap. 4 § andra stycket bok</w:t>
      </w:r>
      <w:r w:rsidRPr="00D94568">
        <w:rPr>
          <w:sz w:val="18"/>
          <w:szCs w:val="18"/>
        </w:rPr>
        <w:softHyphen/>
        <w:t>föringslagen om bestämmelser i årsredovis</w:t>
      </w:r>
      <w:r w:rsidR="0015748C">
        <w:rPr>
          <w:sz w:val="18"/>
          <w:szCs w:val="18"/>
        </w:rPr>
        <w:softHyphen/>
      </w:r>
      <w:r w:rsidRPr="00D94568">
        <w:rPr>
          <w:sz w:val="18"/>
          <w:szCs w:val="18"/>
        </w:rPr>
        <w:t>ningslagen (1995:1554) i stället avse motsvarande bestäm</w:t>
      </w:r>
      <w:r w:rsidRPr="00D94568">
        <w:rPr>
          <w:sz w:val="18"/>
          <w:szCs w:val="18"/>
        </w:rPr>
        <w:softHyphen/>
        <w:t>melser i lagen (1995:1560) om årsredovisning i försäkrings</w:t>
      </w:r>
      <w:r w:rsidRPr="00D94568">
        <w:rPr>
          <w:sz w:val="18"/>
          <w:szCs w:val="18"/>
        </w:rPr>
        <w:softHyphen/>
        <w:t>företag. Bokslutet ska ges in till Bolagsverket inom en månad från ut</w:t>
      </w:r>
      <w:r>
        <w:rPr>
          <w:sz w:val="18"/>
          <w:szCs w:val="18"/>
        </w:rPr>
        <w:softHyphen/>
      </w:r>
      <w:r w:rsidRPr="00D94568">
        <w:rPr>
          <w:sz w:val="18"/>
          <w:szCs w:val="18"/>
        </w:rPr>
        <w:t>gången av den period som bok</w:t>
      </w:r>
      <w:r w:rsidRPr="00D94568">
        <w:rPr>
          <w:sz w:val="18"/>
          <w:szCs w:val="18"/>
        </w:rPr>
        <w:softHyphen/>
        <w:t>slutet omfattar.</w:t>
      </w:r>
    </w:p>
    <w:p w14:paraId="30FE3EE7" w14:textId="77777777" w:rsidR="005C68C8" w:rsidRPr="004C07B0" w:rsidRDefault="005C68C8" w:rsidP="005C68C8">
      <w:pPr>
        <w:pStyle w:val="Brdtextmedindrag"/>
      </w:pPr>
    </w:p>
    <w:p w14:paraId="24C001F4" w14:textId="77777777" w:rsidR="005C68C8" w:rsidRDefault="005C68C8" w:rsidP="005C68C8">
      <w:pPr>
        <w:pStyle w:val="Brdtextmedindrag"/>
        <w:ind w:firstLine="0"/>
      </w:pPr>
      <w:r>
        <w:lastRenderedPageBreak/>
        <w:t>Paragrafen innehåller bestämmelser om upprättande av särskilt bokslut. Övervägandena finns i avsnitt 8.</w:t>
      </w:r>
    </w:p>
    <w:p w14:paraId="7517C5E7" w14:textId="581EAC72" w:rsidR="005C68C8" w:rsidRDefault="005C68C8" w:rsidP="00E63A33">
      <w:pPr>
        <w:pStyle w:val="Brdtextmedindrag"/>
      </w:pPr>
      <w:r>
        <w:t xml:space="preserve">I </w:t>
      </w:r>
      <w:r w:rsidRPr="00481A85">
        <w:rPr>
          <w:i/>
        </w:rPr>
        <w:t>första stycket</w:t>
      </w:r>
      <w:r>
        <w:t xml:space="preserve"> anges att o</w:t>
      </w:r>
      <w:r w:rsidRPr="008B75EE">
        <w:t>m ett europabolag flyttar sitt säte, ska led</w:t>
      </w:r>
      <w:r>
        <w:softHyphen/>
      </w:r>
      <w:r w:rsidRPr="008B75EE">
        <w:t>nings- eller förvaltnings</w:t>
      </w:r>
      <w:r>
        <w:softHyphen/>
      </w:r>
      <w:r w:rsidRPr="008B75EE">
        <w:t>organet upprätta ett särskilt bokslut</w:t>
      </w:r>
      <w:r>
        <w:t>. I be</w:t>
      </w:r>
      <w:r>
        <w:softHyphen/>
        <w:t>stämmel</w:t>
      </w:r>
      <w:r>
        <w:softHyphen/>
        <w:t>sen anges även d</w:t>
      </w:r>
      <w:r w:rsidR="00495FBE">
        <w:t>et</w:t>
      </w:r>
      <w:r>
        <w:t xml:space="preserve"> som ska gälla för detta särskilda bokslut. Som utgångs</w:t>
      </w:r>
      <w:r>
        <w:softHyphen/>
        <w:t xml:space="preserve">punkt ska, enligt </w:t>
      </w:r>
      <w:r w:rsidRPr="00481A85">
        <w:rPr>
          <w:i/>
        </w:rPr>
        <w:t>tredje stycket</w:t>
      </w:r>
      <w:r>
        <w:t xml:space="preserve">, </w:t>
      </w:r>
      <w:r w:rsidRPr="008B75EE">
        <w:t>bestämmelserna om års</w:t>
      </w:r>
      <w:r>
        <w:softHyphen/>
      </w:r>
      <w:r w:rsidRPr="008B75EE">
        <w:t>bokslut i bok</w:t>
      </w:r>
      <w:r>
        <w:softHyphen/>
      </w:r>
      <w:r w:rsidRPr="008B75EE">
        <w:t>förings</w:t>
      </w:r>
      <w:r>
        <w:softHyphen/>
      </w:r>
      <w:r w:rsidRPr="008B75EE">
        <w:t>lagen</w:t>
      </w:r>
      <w:r>
        <w:t xml:space="preserve"> tillämpas för det särskilda bok</w:t>
      </w:r>
      <w:r>
        <w:softHyphen/>
        <w:t>slutet</w:t>
      </w:r>
      <w:r w:rsidRPr="008B75EE">
        <w:t>.</w:t>
      </w:r>
      <w:r>
        <w:t xml:space="preserve"> Genom ändringen i </w:t>
      </w:r>
      <w:r w:rsidRPr="007D2CC5">
        <w:t>tredje stycket</w:t>
      </w:r>
      <w:r>
        <w:t xml:space="preserve"> förtydligas att bestämmelser i lagen om års</w:t>
      </w:r>
      <w:r>
        <w:softHyphen/>
        <w:t xml:space="preserve">redovisning i försäkringsföretag ska tillämpas, i stället </w:t>
      </w:r>
      <w:r w:rsidR="00495FBE">
        <w:t xml:space="preserve">för </w:t>
      </w:r>
      <w:r>
        <w:t>bestämmelser i års</w:t>
      </w:r>
      <w:r>
        <w:softHyphen/>
        <w:t>redovis</w:t>
      </w:r>
      <w:r w:rsidR="00495FBE">
        <w:softHyphen/>
      </w:r>
      <w:r>
        <w:t>nings</w:t>
      </w:r>
      <w:r>
        <w:softHyphen/>
        <w:t>lagen, när det gäller europa</w:t>
      </w:r>
      <w:r>
        <w:softHyphen/>
        <w:t xml:space="preserve">bolag som </w:t>
      </w:r>
      <w:r w:rsidR="00A7117A">
        <w:t>är</w:t>
      </w:r>
      <w:r>
        <w:t xml:space="preserve"> tjänste</w:t>
      </w:r>
      <w:r>
        <w:softHyphen/>
        <w:t>pensionsföretag. Detta överensstämmer med det som gäller för europa</w:t>
      </w:r>
      <w:r>
        <w:softHyphen/>
        <w:t xml:space="preserve">bolag som </w:t>
      </w:r>
      <w:r w:rsidR="00A7117A">
        <w:t>är</w:t>
      </w:r>
      <w:r>
        <w:t xml:space="preserve"> försäkrings</w:t>
      </w:r>
      <w:r>
        <w:softHyphen/>
        <w:t>företag. Ingen ändring i sak är avsedd.</w:t>
      </w:r>
    </w:p>
    <w:p w14:paraId="2C102E13" w14:textId="77777777" w:rsidR="005C68C8" w:rsidRDefault="005C68C8" w:rsidP="005C68C8">
      <w:pPr>
        <w:pStyle w:val="Rubrik2"/>
      </w:pPr>
      <w:bookmarkStart w:id="119" w:name="_Toc32844423"/>
      <w:bookmarkStart w:id="120" w:name="_Toc36022934"/>
      <w:r>
        <w:t>Förslaget till lag om ändring i lagen (2006:595) om europakooperativ</w:t>
      </w:r>
      <w:bookmarkEnd w:id="119"/>
      <w:bookmarkEnd w:id="120"/>
    </w:p>
    <w:p w14:paraId="03C44BD3" w14:textId="33F5A88A" w:rsidR="005C68C8" w:rsidRPr="00D94568" w:rsidRDefault="005C68C8" w:rsidP="005C68C8">
      <w:pPr>
        <w:pStyle w:val="Brdtextmedindrag"/>
        <w:ind w:firstLine="0"/>
        <w:rPr>
          <w:rFonts w:eastAsiaTheme="minorHAnsi"/>
          <w:sz w:val="18"/>
          <w:szCs w:val="18"/>
        </w:rPr>
      </w:pPr>
      <w:r w:rsidRPr="00D94568">
        <w:rPr>
          <w:b/>
          <w:bCs/>
          <w:sz w:val="18"/>
          <w:szCs w:val="18"/>
        </w:rPr>
        <w:t>8 §</w:t>
      </w:r>
      <w:r w:rsidRPr="00D94568">
        <w:rPr>
          <w:sz w:val="18"/>
          <w:szCs w:val="18"/>
        </w:rPr>
        <w:t> </w:t>
      </w:r>
      <w:r w:rsidRPr="00D94568">
        <w:rPr>
          <w:rFonts w:eastAsiaTheme="minorHAnsi"/>
          <w:sz w:val="18"/>
          <w:szCs w:val="18"/>
        </w:rPr>
        <w:t>Bolagsverket ska utfärda ett sådant intyg som avses i artikel 29.2 i SCE-förord</w:t>
      </w:r>
      <w:r w:rsidR="006D6F69">
        <w:rPr>
          <w:rFonts w:eastAsiaTheme="minorHAnsi"/>
          <w:sz w:val="18"/>
          <w:szCs w:val="18"/>
        </w:rPr>
        <w:softHyphen/>
      </w:r>
      <w:r w:rsidRPr="00D94568">
        <w:rPr>
          <w:rFonts w:eastAsiaTheme="minorHAnsi"/>
          <w:sz w:val="18"/>
          <w:szCs w:val="18"/>
        </w:rPr>
        <w:t>ningen, när beslut om tillstånd har meddelats enligt 23 kap. 23 eller 24 § aktie</w:t>
      </w:r>
      <w:r w:rsidR="006D6F69">
        <w:rPr>
          <w:rFonts w:eastAsiaTheme="minorHAnsi"/>
          <w:sz w:val="18"/>
          <w:szCs w:val="18"/>
        </w:rPr>
        <w:softHyphen/>
      </w:r>
      <w:r w:rsidRPr="00D94568">
        <w:rPr>
          <w:rFonts w:eastAsiaTheme="minorHAnsi"/>
          <w:sz w:val="18"/>
          <w:szCs w:val="18"/>
        </w:rPr>
        <w:t xml:space="preserve">bolagslagen (2005:551) och beslutet har </w:t>
      </w:r>
      <w:r w:rsidRPr="00D94568">
        <w:rPr>
          <w:rFonts w:eastAsiaTheme="minorHAnsi"/>
          <w:iCs/>
          <w:sz w:val="18"/>
          <w:szCs w:val="18"/>
        </w:rPr>
        <w:t>fått</w:t>
      </w:r>
      <w:r w:rsidRPr="00D94568">
        <w:rPr>
          <w:rFonts w:eastAsiaTheme="minorHAnsi"/>
          <w:i/>
          <w:iCs/>
          <w:sz w:val="18"/>
          <w:szCs w:val="18"/>
        </w:rPr>
        <w:t xml:space="preserve"> </w:t>
      </w:r>
      <w:r w:rsidRPr="00D94568">
        <w:rPr>
          <w:rFonts w:eastAsiaTheme="minorHAnsi"/>
          <w:sz w:val="18"/>
          <w:szCs w:val="18"/>
        </w:rPr>
        <w:t>laga kraft. När det gäller föreningar som driver finansieringsrörelse tillämpas i stället 12 kap. 22 § lagen (2004:297) om bank- och finansieringsrörelse.</w:t>
      </w:r>
    </w:p>
    <w:p w14:paraId="1C9D849E" w14:textId="6F31840A" w:rsidR="005C68C8" w:rsidRPr="00D94568" w:rsidRDefault="005C68C8" w:rsidP="00E63A33">
      <w:pPr>
        <w:pStyle w:val="Brdtextmedindrag"/>
        <w:rPr>
          <w:sz w:val="18"/>
          <w:szCs w:val="18"/>
        </w:rPr>
      </w:pPr>
      <w:r w:rsidRPr="00D94568">
        <w:rPr>
          <w:rFonts w:eastAsiaTheme="minorHAnsi"/>
          <w:sz w:val="18"/>
          <w:szCs w:val="18"/>
        </w:rPr>
        <w:t xml:space="preserve">När det gäller europakooperativ som </w:t>
      </w:r>
      <w:r w:rsidR="007E50F2" w:rsidRPr="007E50F2">
        <w:rPr>
          <w:rFonts w:eastAsiaTheme="minorHAnsi"/>
          <w:i/>
          <w:sz w:val="18"/>
          <w:szCs w:val="18"/>
        </w:rPr>
        <w:t>är</w:t>
      </w:r>
      <w:r w:rsidRPr="00D94568">
        <w:rPr>
          <w:rFonts w:eastAsiaTheme="minorHAnsi"/>
          <w:i/>
          <w:sz w:val="18"/>
          <w:szCs w:val="18"/>
        </w:rPr>
        <w:t xml:space="preserve"> för</w:t>
      </w:r>
      <w:r w:rsidR="007E50F2">
        <w:rPr>
          <w:rFonts w:eastAsiaTheme="minorHAnsi"/>
          <w:i/>
          <w:sz w:val="18"/>
          <w:szCs w:val="18"/>
        </w:rPr>
        <w:softHyphen/>
      </w:r>
      <w:r w:rsidRPr="00D94568">
        <w:rPr>
          <w:rFonts w:eastAsiaTheme="minorHAnsi"/>
          <w:i/>
          <w:sz w:val="18"/>
          <w:szCs w:val="18"/>
        </w:rPr>
        <w:t>säk</w:t>
      </w:r>
      <w:r w:rsidR="007E50F2">
        <w:rPr>
          <w:rFonts w:eastAsiaTheme="minorHAnsi"/>
          <w:i/>
          <w:sz w:val="18"/>
          <w:szCs w:val="18"/>
        </w:rPr>
        <w:softHyphen/>
      </w:r>
      <w:r w:rsidRPr="00D94568">
        <w:rPr>
          <w:rFonts w:eastAsiaTheme="minorHAnsi"/>
          <w:i/>
          <w:sz w:val="18"/>
          <w:szCs w:val="18"/>
        </w:rPr>
        <w:t>rings</w:t>
      </w:r>
      <w:r>
        <w:rPr>
          <w:rFonts w:eastAsiaTheme="minorHAnsi"/>
          <w:i/>
          <w:sz w:val="18"/>
          <w:szCs w:val="18"/>
        </w:rPr>
        <w:softHyphen/>
      </w:r>
      <w:r w:rsidRPr="00D94568">
        <w:rPr>
          <w:rFonts w:eastAsiaTheme="minorHAnsi"/>
          <w:i/>
          <w:sz w:val="18"/>
          <w:szCs w:val="18"/>
        </w:rPr>
        <w:t>företag eller tjänstepen</w:t>
      </w:r>
      <w:r w:rsidRPr="00D94568">
        <w:rPr>
          <w:rFonts w:eastAsiaTheme="minorHAnsi"/>
          <w:i/>
          <w:sz w:val="18"/>
          <w:szCs w:val="18"/>
        </w:rPr>
        <w:softHyphen/>
        <w:t xml:space="preserve">sionsföretag </w:t>
      </w:r>
      <w:r w:rsidRPr="00D94568">
        <w:rPr>
          <w:rFonts w:eastAsiaTheme="minorHAnsi"/>
          <w:sz w:val="18"/>
          <w:szCs w:val="18"/>
        </w:rPr>
        <w:t>ska Bolags</w:t>
      </w:r>
      <w:r>
        <w:rPr>
          <w:rFonts w:eastAsiaTheme="minorHAnsi"/>
          <w:sz w:val="18"/>
          <w:szCs w:val="18"/>
        </w:rPr>
        <w:softHyphen/>
      </w:r>
      <w:r w:rsidRPr="00D94568">
        <w:rPr>
          <w:rFonts w:eastAsiaTheme="minorHAnsi"/>
          <w:sz w:val="18"/>
          <w:szCs w:val="18"/>
        </w:rPr>
        <w:t>verket ut</w:t>
      </w:r>
      <w:r w:rsidRPr="00D94568">
        <w:rPr>
          <w:rFonts w:eastAsiaTheme="minorHAnsi"/>
          <w:sz w:val="18"/>
          <w:szCs w:val="18"/>
        </w:rPr>
        <w:softHyphen/>
        <w:t>färda intyget när beslut om tillstånd har meddelats enligt 13 kap. 33 § försäkrings</w:t>
      </w:r>
      <w:r w:rsidRPr="00D94568">
        <w:rPr>
          <w:rFonts w:eastAsiaTheme="minorHAnsi"/>
          <w:sz w:val="18"/>
          <w:szCs w:val="18"/>
        </w:rPr>
        <w:softHyphen/>
        <w:t>rörelselagen (2010:2043) eller 10 kap. 62 § lagen (2019:742) om tjänstepen</w:t>
      </w:r>
      <w:r w:rsidRPr="00D94568">
        <w:rPr>
          <w:rFonts w:eastAsiaTheme="minorHAnsi"/>
          <w:sz w:val="18"/>
          <w:szCs w:val="18"/>
        </w:rPr>
        <w:softHyphen/>
        <w:t>sionsföretag och beslutet har fått laga kraft.</w:t>
      </w:r>
    </w:p>
    <w:p w14:paraId="61F56641" w14:textId="77777777" w:rsidR="005C68C8" w:rsidRPr="004C07B0" w:rsidRDefault="005C68C8" w:rsidP="005C68C8">
      <w:pPr>
        <w:pStyle w:val="Brdtextmedindrag"/>
      </w:pPr>
    </w:p>
    <w:p w14:paraId="1E60C90C" w14:textId="77777777" w:rsidR="005C68C8" w:rsidRDefault="005C68C8" w:rsidP="005C68C8">
      <w:pPr>
        <w:pStyle w:val="Brdtextmedindrag"/>
        <w:ind w:firstLine="0"/>
      </w:pPr>
      <w:r>
        <w:t>Paragrafen innehåller bestämmelser om utfärdande av intyg vid bildandet av ett europakooperativ genom fusion. Övervägandena finns i avsnitt 8.</w:t>
      </w:r>
    </w:p>
    <w:p w14:paraId="020D8763" w14:textId="5659E207" w:rsidR="005C68C8" w:rsidRDefault="005C68C8" w:rsidP="00E63A33">
      <w:pPr>
        <w:pStyle w:val="Brdtextmedindrag"/>
      </w:pPr>
      <w:r>
        <w:t xml:space="preserve">I </w:t>
      </w:r>
      <w:r w:rsidRPr="00991C9F">
        <w:rPr>
          <w:i/>
        </w:rPr>
        <w:t>första stycket</w:t>
      </w:r>
      <w:r>
        <w:t xml:space="preserve"> finns bestämmelser om när B</w:t>
      </w:r>
      <w:r>
        <w:rPr>
          <w:rFonts w:eastAsiaTheme="minorHAnsi"/>
        </w:rPr>
        <w:t>olagsverket ska utfärda ett så</w:t>
      </w:r>
      <w:r>
        <w:rPr>
          <w:rFonts w:eastAsiaTheme="minorHAnsi"/>
        </w:rPr>
        <w:softHyphen/>
        <w:t xml:space="preserve">dant intyg som avses i artikel 29.2 i SCE-förordningen. </w:t>
      </w:r>
      <w:r>
        <w:t>Genom änd</w:t>
      </w:r>
      <w:r>
        <w:softHyphen/>
        <w:t xml:space="preserve">ringen i </w:t>
      </w:r>
      <w:r w:rsidRPr="007D19B1">
        <w:rPr>
          <w:i/>
        </w:rPr>
        <w:t>andra stycket</w:t>
      </w:r>
      <w:r>
        <w:t xml:space="preserve"> förtydligas att de särskilda bestämmelserna i stycket för utfärdande av intyg även gäller i</w:t>
      </w:r>
      <w:r w:rsidR="007E50F2">
        <w:t> </w:t>
      </w:r>
      <w:r>
        <w:t xml:space="preserve">fråga om europakooperativ som </w:t>
      </w:r>
      <w:r w:rsidR="007E50F2">
        <w:t>är</w:t>
      </w:r>
      <w:r>
        <w:t xml:space="preserve"> tjänstepensionsföretag. Detta överens</w:t>
      </w:r>
      <w:r>
        <w:softHyphen/>
        <w:t xml:space="preserve">stämmer med det som gäller för europakooperativ som </w:t>
      </w:r>
      <w:r w:rsidR="007E50F2">
        <w:t>är</w:t>
      </w:r>
      <w:r>
        <w:t xml:space="preserve"> försäkringsföretag. Ingen ändring i sak är avsedd.</w:t>
      </w:r>
    </w:p>
    <w:p w14:paraId="5C0F9304" w14:textId="77777777" w:rsidR="005C68C8" w:rsidRDefault="005C68C8" w:rsidP="005C68C8">
      <w:pPr>
        <w:pStyle w:val="Brdtextmedindrag"/>
      </w:pPr>
    </w:p>
    <w:p w14:paraId="5C87E72E" w14:textId="103F76E4" w:rsidR="005C68C8" w:rsidRPr="0052044C" w:rsidRDefault="005C68C8" w:rsidP="00E63A33">
      <w:pPr>
        <w:pStyle w:val="Brdtextmedindrag"/>
        <w:ind w:firstLine="0"/>
        <w:rPr>
          <w:sz w:val="18"/>
          <w:szCs w:val="18"/>
        </w:rPr>
      </w:pPr>
      <w:r w:rsidRPr="00D94568">
        <w:rPr>
          <w:b/>
          <w:bCs/>
          <w:sz w:val="18"/>
          <w:szCs w:val="18"/>
        </w:rPr>
        <w:t>10 §</w:t>
      </w:r>
      <w:r w:rsidRPr="00D94568">
        <w:rPr>
          <w:sz w:val="18"/>
          <w:szCs w:val="18"/>
        </w:rPr>
        <w:t> Bolagsverket ska föra ett register över europakooperativ (europa</w:t>
      </w:r>
      <w:r w:rsidRPr="00D94568">
        <w:rPr>
          <w:sz w:val="18"/>
          <w:szCs w:val="18"/>
        </w:rPr>
        <w:softHyphen/>
        <w:t>kooperativs</w:t>
      </w:r>
      <w:r>
        <w:rPr>
          <w:sz w:val="18"/>
          <w:szCs w:val="18"/>
        </w:rPr>
        <w:softHyphen/>
      </w:r>
      <w:r w:rsidRPr="00D94568">
        <w:rPr>
          <w:sz w:val="18"/>
          <w:szCs w:val="18"/>
        </w:rPr>
        <w:t>registret). I fråga om registrering i europakooperativs</w:t>
      </w:r>
      <w:r w:rsidRPr="00D94568">
        <w:rPr>
          <w:sz w:val="18"/>
          <w:szCs w:val="18"/>
        </w:rPr>
        <w:softHyphen/>
        <w:t>registret tillämpas bestäm</w:t>
      </w:r>
      <w:r>
        <w:rPr>
          <w:sz w:val="18"/>
          <w:szCs w:val="18"/>
        </w:rPr>
        <w:softHyphen/>
      </w:r>
      <w:r w:rsidRPr="00D94568">
        <w:rPr>
          <w:sz w:val="18"/>
          <w:szCs w:val="18"/>
        </w:rPr>
        <w:t xml:space="preserve">melserna i aktiebolagslagen (2005:551) och andra författningar om registrering i aktiebolagsregistret eller, om europakooperativet </w:t>
      </w:r>
      <w:r w:rsidR="007E50F2">
        <w:rPr>
          <w:i/>
          <w:iCs/>
          <w:sz w:val="18"/>
          <w:szCs w:val="18"/>
        </w:rPr>
        <w:t>är</w:t>
      </w:r>
      <w:r w:rsidRPr="00D94568">
        <w:rPr>
          <w:i/>
          <w:sz w:val="18"/>
          <w:szCs w:val="18"/>
        </w:rPr>
        <w:t xml:space="preserve"> </w:t>
      </w:r>
      <w:r w:rsidR="007E50F2">
        <w:rPr>
          <w:i/>
          <w:sz w:val="18"/>
          <w:szCs w:val="18"/>
        </w:rPr>
        <w:t xml:space="preserve">ett </w:t>
      </w:r>
      <w:r w:rsidRPr="00930032">
        <w:rPr>
          <w:i/>
          <w:sz w:val="18"/>
          <w:szCs w:val="18"/>
        </w:rPr>
        <w:t>försäkringsföre</w:t>
      </w:r>
      <w:r w:rsidRPr="00930032">
        <w:rPr>
          <w:i/>
          <w:sz w:val="18"/>
          <w:szCs w:val="18"/>
        </w:rPr>
        <w:softHyphen/>
        <w:t xml:space="preserve">tag eller </w:t>
      </w:r>
      <w:r w:rsidR="007E50F2">
        <w:rPr>
          <w:i/>
          <w:sz w:val="18"/>
          <w:szCs w:val="18"/>
        </w:rPr>
        <w:t>ett</w:t>
      </w:r>
      <w:r w:rsidRPr="00930032">
        <w:rPr>
          <w:i/>
          <w:sz w:val="18"/>
          <w:szCs w:val="18"/>
        </w:rPr>
        <w:t xml:space="preserve"> tjänste</w:t>
      </w:r>
      <w:r w:rsidRPr="0052044C">
        <w:rPr>
          <w:i/>
          <w:sz w:val="18"/>
          <w:szCs w:val="18"/>
        </w:rPr>
        <w:softHyphen/>
        <w:t>pensions</w:t>
      </w:r>
      <w:r w:rsidR="007E50F2">
        <w:rPr>
          <w:i/>
          <w:sz w:val="18"/>
          <w:szCs w:val="18"/>
        </w:rPr>
        <w:softHyphen/>
      </w:r>
      <w:r w:rsidRPr="0052044C">
        <w:rPr>
          <w:i/>
          <w:sz w:val="18"/>
          <w:szCs w:val="18"/>
        </w:rPr>
        <w:t>företag</w:t>
      </w:r>
      <w:r w:rsidRPr="0052044C">
        <w:rPr>
          <w:sz w:val="18"/>
          <w:szCs w:val="18"/>
        </w:rPr>
        <w:t>, försäkringsregistret. Om en arbets</w:t>
      </w:r>
      <w:r w:rsidRPr="0052044C">
        <w:rPr>
          <w:sz w:val="18"/>
          <w:szCs w:val="18"/>
        </w:rPr>
        <w:softHyphen/>
        <w:t>tagarrepresentant har utsetts enligt lagen (2006:477) om arbetstagar</w:t>
      </w:r>
      <w:r w:rsidRPr="0052044C">
        <w:rPr>
          <w:sz w:val="18"/>
          <w:szCs w:val="18"/>
        </w:rPr>
        <w:softHyphen/>
        <w:t>inflytande i europakooperativ, ska även detta registre</w:t>
      </w:r>
      <w:r w:rsidRPr="0052044C">
        <w:rPr>
          <w:sz w:val="18"/>
          <w:szCs w:val="18"/>
        </w:rPr>
        <w:softHyphen/>
        <w:t xml:space="preserve">ras. </w:t>
      </w:r>
    </w:p>
    <w:p w14:paraId="64BCC1AD" w14:textId="77777777" w:rsidR="005C68C8" w:rsidRPr="0033724D" w:rsidRDefault="005C68C8" w:rsidP="005C68C8">
      <w:pPr>
        <w:pStyle w:val="Brdtextmedindrag"/>
        <w:rPr>
          <w:sz w:val="18"/>
          <w:szCs w:val="18"/>
        </w:rPr>
      </w:pPr>
      <w:r w:rsidRPr="0033724D">
        <w:rPr>
          <w:sz w:val="18"/>
          <w:szCs w:val="18"/>
        </w:rPr>
        <w:t>Regeringen eller den myndighet som regeringen bestämmer får meddela före</w:t>
      </w:r>
      <w:r w:rsidRPr="0033724D">
        <w:rPr>
          <w:sz w:val="18"/>
          <w:szCs w:val="18"/>
        </w:rPr>
        <w:softHyphen/>
        <w:t>skrifter om</w:t>
      </w:r>
    </w:p>
    <w:p w14:paraId="385EEE41" w14:textId="77777777" w:rsidR="005C68C8" w:rsidRPr="00930032" w:rsidRDefault="005C68C8" w:rsidP="005C68C8">
      <w:pPr>
        <w:pStyle w:val="Brdtextmedindrag"/>
        <w:rPr>
          <w:sz w:val="18"/>
          <w:szCs w:val="18"/>
        </w:rPr>
      </w:pPr>
      <w:r w:rsidRPr="00930032">
        <w:rPr>
          <w:sz w:val="18"/>
          <w:szCs w:val="18"/>
        </w:rPr>
        <w:t>1. avgifter i ärenden om registrering enligt denna lag, och</w:t>
      </w:r>
    </w:p>
    <w:p w14:paraId="2CE6F660" w14:textId="77777777" w:rsidR="005C68C8" w:rsidRPr="00D94568" w:rsidRDefault="005C68C8" w:rsidP="005C68C8">
      <w:pPr>
        <w:pStyle w:val="Brdtextmedindrag"/>
        <w:rPr>
          <w:sz w:val="18"/>
          <w:szCs w:val="18"/>
        </w:rPr>
      </w:pPr>
      <w:r w:rsidRPr="00930032">
        <w:rPr>
          <w:sz w:val="18"/>
          <w:szCs w:val="18"/>
        </w:rPr>
        <w:t>2. handläggningen av registre</w:t>
      </w:r>
      <w:r w:rsidRPr="00930032">
        <w:rPr>
          <w:sz w:val="18"/>
          <w:szCs w:val="18"/>
        </w:rPr>
        <w:softHyphen/>
        <w:t>rings</w:t>
      </w:r>
      <w:r w:rsidRPr="00930032">
        <w:rPr>
          <w:sz w:val="18"/>
          <w:szCs w:val="18"/>
        </w:rPr>
        <w:softHyphen/>
        <w:t>ärenden</w:t>
      </w:r>
      <w:r w:rsidRPr="00D94568">
        <w:rPr>
          <w:sz w:val="18"/>
          <w:szCs w:val="18"/>
        </w:rPr>
        <w:t>.</w:t>
      </w:r>
    </w:p>
    <w:p w14:paraId="338694A5" w14:textId="77777777" w:rsidR="005C68C8" w:rsidRPr="004C07B0" w:rsidRDefault="005C68C8" w:rsidP="005C68C8">
      <w:pPr>
        <w:pStyle w:val="Brdtextmedindrag"/>
      </w:pPr>
    </w:p>
    <w:p w14:paraId="4D015AA1" w14:textId="77777777" w:rsidR="005C68C8" w:rsidRDefault="005C68C8" w:rsidP="005C68C8">
      <w:pPr>
        <w:pStyle w:val="Brdtextmedindrag"/>
        <w:ind w:firstLine="0"/>
      </w:pPr>
      <w:r>
        <w:t>Paragrafen innehåller bestämmelser om registrering av europakooperativ i ett europakooperativsregister. Övervägandena finns i avsnitt 8.</w:t>
      </w:r>
    </w:p>
    <w:p w14:paraId="47FEA06A" w14:textId="10FB54AB" w:rsidR="005C68C8" w:rsidRDefault="005C68C8" w:rsidP="005C68C8">
      <w:pPr>
        <w:pStyle w:val="Brdtextmedindrag"/>
      </w:pPr>
      <w:r>
        <w:t>Bolagsverket ska föra ett register över europakooperativ (europa</w:t>
      </w:r>
      <w:r>
        <w:softHyphen/>
        <w:t>kooperativs</w:t>
      </w:r>
      <w:r>
        <w:softHyphen/>
        <w:t>registret). Som utgångspunkt ska bestämmelserna om registre</w:t>
      </w:r>
      <w:r>
        <w:softHyphen/>
      </w:r>
      <w:r>
        <w:lastRenderedPageBreak/>
        <w:t>ring i aktiebolagsregistret tillämpas även för detta register. För europa</w:t>
      </w:r>
      <w:r>
        <w:softHyphen/>
        <w:t>ko</w:t>
      </w:r>
      <w:r>
        <w:softHyphen/>
        <w:t>opera</w:t>
      </w:r>
      <w:r>
        <w:softHyphen/>
        <w:t>tiv som driver en särskild typ av rörelse ska dock andra be</w:t>
      </w:r>
      <w:r>
        <w:softHyphen/>
        <w:t>stäm</w:t>
      </w:r>
      <w:r>
        <w:softHyphen/>
        <w:t xml:space="preserve">melser tillämpas i fråga om registrering. </w:t>
      </w:r>
    </w:p>
    <w:p w14:paraId="0E5CD8C1" w14:textId="0DD6BF14" w:rsidR="005C68C8" w:rsidRDefault="005C68C8" w:rsidP="00E63A33">
      <w:pPr>
        <w:pStyle w:val="Brdtextmedindrag"/>
      </w:pPr>
      <w:r>
        <w:t xml:space="preserve">I </w:t>
      </w:r>
      <w:r w:rsidRPr="007D19B1">
        <w:rPr>
          <w:i/>
        </w:rPr>
        <w:t>första stycket</w:t>
      </w:r>
      <w:r>
        <w:t xml:space="preserve"> förtydligas att om det rör sig om ett europa</w:t>
      </w:r>
      <w:r>
        <w:softHyphen/>
        <w:t xml:space="preserve">kooperativ som </w:t>
      </w:r>
      <w:r w:rsidR="007E50F2">
        <w:t>är ett</w:t>
      </w:r>
      <w:r>
        <w:t xml:space="preserve"> tjänste</w:t>
      </w:r>
      <w:r>
        <w:softHyphen/>
        <w:t>pensionsföretag ska bestäm</w:t>
      </w:r>
      <w:r>
        <w:softHyphen/>
        <w:t>melserna i aktie</w:t>
      </w:r>
      <w:r>
        <w:softHyphen/>
        <w:t>bolags</w:t>
      </w:r>
      <w:r>
        <w:softHyphen/>
        <w:t>lagen och andra författningar om registrering i försäkrings</w:t>
      </w:r>
      <w:r>
        <w:softHyphen/>
        <w:t xml:space="preserve">registret tillämpas. Detta överensstämmer med det som gäller för europakooperativ som </w:t>
      </w:r>
      <w:r w:rsidR="007E50F2">
        <w:t>är</w:t>
      </w:r>
      <w:r>
        <w:t xml:space="preserve"> försäkrings</w:t>
      </w:r>
      <w:r>
        <w:softHyphen/>
        <w:t>före</w:t>
      </w:r>
      <w:r>
        <w:softHyphen/>
        <w:t>tag. Ingen ändring i sak är avsedd.</w:t>
      </w:r>
    </w:p>
    <w:p w14:paraId="1AF41A37" w14:textId="77777777" w:rsidR="005C68C8" w:rsidRDefault="005C68C8" w:rsidP="005C68C8">
      <w:pPr>
        <w:pStyle w:val="Brdtext"/>
      </w:pPr>
    </w:p>
    <w:p w14:paraId="219E6901" w14:textId="3B339775" w:rsidR="005C68C8" w:rsidRPr="00D94568" w:rsidRDefault="005C68C8" w:rsidP="00E63A33">
      <w:pPr>
        <w:pStyle w:val="Brdtext"/>
        <w:rPr>
          <w:sz w:val="18"/>
          <w:szCs w:val="18"/>
        </w:rPr>
      </w:pPr>
      <w:r w:rsidRPr="00D94568">
        <w:rPr>
          <w:b/>
          <w:bCs/>
          <w:sz w:val="18"/>
          <w:szCs w:val="18"/>
        </w:rPr>
        <w:t>12 a §</w:t>
      </w:r>
      <w:r w:rsidRPr="00D94568">
        <w:rPr>
          <w:sz w:val="18"/>
          <w:szCs w:val="18"/>
        </w:rPr>
        <w:t xml:space="preserve"> När ett europakooperativ som </w:t>
      </w:r>
      <w:r w:rsidR="007E50F2" w:rsidRPr="007E50F2">
        <w:rPr>
          <w:i/>
          <w:sz w:val="18"/>
          <w:szCs w:val="18"/>
        </w:rPr>
        <w:t>är</w:t>
      </w:r>
      <w:r w:rsidRPr="00D94568">
        <w:rPr>
          <w:i/>
          <w:sz w:val="18"/>
          <w:szCs w:val="18"/>
        </w:rPr>
        <w:t xml:space="preserve"> </w:t>
      </w:r>
      <w:r w:rsidR="00342864">
        <w:rPr>
          <w:i/>
          <w:sz w:val="18"/>
          <w:szCs w:val="18"/>
        </w:rPr>
        <w:t xml:space="preserve">ett </w:t>
      </w:r>
      <w:r w:rsidRPr="00D94568">
        <w:rPr>
          <w:i/>
          <w:sz w:val="18"/>
          <w:szCs w:val="18"/>
        </w:rPr>
        <w:t>försäkrings</w:t>
      </w:r>
      <w:r>
        <w:rPr>
          <w:i/>
          <w:sz w:val="18"/>
          <w:szCs w:val="18"/>
        </w:rPr>
        <w:softHyphen/>
      </w:r>
      <w:r w:rsidRPr="00D94568">
        <w:rPr>
          <w:i/>
          <w:sz w:val="18"/>
          <w:szCs w:val="18"/>
        </w:rPr>
        <w:t xml:space="preserve">företag eller </w:t>
      </w:r>
      <w:r w:rsidR="00342864">
        <w:rPr>
          <w:i/>
          <w:sz w:val="18"/>
          <w:szCs w:val="18"/>
        </w:rPr>
        <w:t xml:space="preserve">ett </w:t>
      </w:r>
      <w:r w:rsidRPr="00D94568">
        <w:rPr>
          <w:i/>
          <w:sz w:val="18"/>
          <w:szCs w:val="18"/>
        </w:rPr>
        <w:t>tjänstepen</w:t>
      </w:r>
      <w:r w:rsidRPr="00D94568">
        <w:rPr>
          <w:i/>
          <w:sz w:val="18"/>
          <w:szCs w:val="18"/>
        </w:rPr>
        <w:softHyphen/>
        <w:t>sionsföretag</w:t>
      </w:r>
      <w:r w:rsidRPr="00D94568">
        <w:rPr>
          <w:sz w:val="18"/>
          <w:szCs w:val="18"/>
        </w:rPr>
        <w:t xml:space="preserve"> avser att flytta sitt säte från Sverige till en annan stat gäller inte 14 och 15 §§, 16 § första stycket första meningen och andra stycket 4 samt 17–19 §§. Sådana kooperativ ska, om förenings</w:t>
      </w:r>
      <w:r w:rsidRPr="00D94568">
        <w:rPr>
          <w:sz w:val="18"/>
          <w:szCs w:val="18"/>
        </w:rPr>
        <w:softHyphen/>
        <w:t>stämman med stöd av artikel 7 i SCE-förord</w:t>
      </w:r>
      <w:r w:rsidR="00004DA7">
        <w:rPr>
          <w:sz w:val="18"/>
          <w:szCs w:val="18"/>
        </w:rPr>
        <w:softHyphen/>
      </w:r>
      <w:r w:rsidRPr="00D94568">
        <w:rPr>
          <w:sz w:val="18"/>
          <w:szCs w:val="18"/>
        </w:rPr>
        <w:t>ningen har beslutat att europakooperativets säte ska flyttas till en annan stat, ansöka om tillstånd till flyttningen hos Finansinspektionen. Ärenden av principiell betyd</w:t>
      </w:r>
      <w:r w:rsidR="00004DA7">
        <w:rPr>
          <w:sz w:val="18"/>
          <w:szCs w:val="18"/>
        </w:rPr>
        <w:softHyphen/>
      </w:r>
      <w:r w:rsidRPr="00D94568">
        <w:rPr>
          <w:sz w:val="18"/>
          <w:szCs w:val="18"/>
        </w:rPr>
        <w:t>else eller av särskild vikt prövas dock av regeringen efter anmälan av Finans</w:t>
      </w:r>
      <w:r w:rsidR="00004DA7">
        <w:rPr>
          <w:sz w:val="18"/>
          <w:szCs w:val="18"/>
        </w:rPr>
        <w:softHyphen/>
      </w:r>
      <w:r w:rsidRPr="00D94568">
        <w:rPr>
          <w:sz w:val="18"/>
          <w:szCs w:val="18"/>
        </w:rPr>
        <w:t>inspektionen.</w:t>
      </w:r>
    </w:p>
    <w:p w14:paraId="552F079B" w14:textId="77777777" w:rsidR="005C68C8" w:rsidRPr="00D94568" w:rsidRDefault="005C68C8" w:rsidP="005C68C8">
      <w:pPr>
        <w:pStyle w:val="Brdtextmedindrag"/>
        <w:rPr>
          <w:sz w:val="18"/>
          <w:szCs w:val="18"/>
        </w:rPr>
      </w:pPr>
      <w:r w:rsidRPr="00D94568">
        <w:rPr>
          <w:sz w:val="18"/>
          <w:szCs w:val="18"/>
        </w:rPr>
        <w:t xml:space="preserve">Tillstånd till flyttningen av säte ska meddelas om </w:t>
      </w:r>
    </w:p>
    <w:p w14:paraId="0843A0A6" w14:textId="290A34A6" w:rsidR="005C68C8" w:rsidRPr="00D94568" w:rsidRDefault="005C68C8" w:rsidP="005C68C8">
      <w:pPr>
        <w:pStyle w:val="Brdtextmedindrag"/>
        <w:rPr>
          <w:sz w:val="18"/>
          <w:szCs w:val="18"/>
        </w:rPr>
      </w:pPr>
      <w:r w:rsidRPr="00D94568">
        <w:rPr>
          <w:sz w:val="18"/>
          <w:szCs w:val="18"/>
        </w:rPr>
        <w:t>1. försäkringstagarna och andra borgenärer tillförsäkras en betryggande säker</w:t>
      </w:r>
      <w:r w:rsidR="00401439">
        <w:rPr>
          <w:sz w:val="18"/>
          <w:szCs w:val="18"/>
        </w:rPr>
        <w:softHyphen/>
      </w:r>
      <w:r w:rsidRPr="00D94568">
        <w:rPr>
          <w:sz w:val="18"/>
          <w:szCs w:val="18"/>
        </w:rPr>
        <w:t>het, om ett sådant skydd behövs med hänsyn till kooperativets ekonomiska för</w:t>
      </w:r>
      <w:r w:rsidR="00401439">
        <w:rPr>
          <w:sz w:val="18"/>
          <w:szCs w:val="18"/>
        </w:rPr>
        <w:softHyphen/>
      </w:r>
      <w:r w:rsidRPr="00D94568">
        <w:rPr>
          <w:sz w:val="18"/>
          <w:szCs w:val="18"/>
        </w:rPr>
        <w:t xml:space="preserve">hållanden och borgenärerna inte redan har en sådan säkerhet, </w:t>
      </w:r>
    </w:p>
    <w:p w14:paraId="2576C3E4" w14:textId="77777777" w:rsidR="005C68C8" w:rsidRPr="00D94568" w:rsidRDefault="005C68C8" w:rsidP="005C68C8">
      <w:pPr>
        <w:pStyle w:val="Brdtextmedindrag"/>
        <w:rPr>
          <w:sz w:val="18"/>
          <w:szCs w:val="18"/>
        </w:rPr>
      </w:pPr>
      <w:r w:rsidRPr="00D94568">
        <w:rPr>
          <w:sz w:val="18"/>
          <w:szCs w:val="18"/>
        </w:rPr>
        <w:t xml:space="preserve">2. kooperativets ekonomiska förhållanden i övrigt är sådana att flyttningen kan anses förenlig med försäkringstagares och andra borgenärers intressen, och </w:t>
      </w:r>
    </w:p>
    <w:p w14:paraId="5845D586" w14:textId="77777777" w:rsidR="005C68C8" w:rsidRPr="00D94568" w:rsidRDefault="005C68C8" w:rsidP="005C68C8">
      <w:pPr>
        <w:pStyle w:val="Brdtextmedindrag"/>
        <w:rPr>
          <w:sz w:val="18"/>
          <w:szCs w:val="18"/>
        </w:rPr>
      </w:pPr>
      <w:r w:rsidRPr="00D94568">
        <w:rPr>
          <w:sz w:val="18"/>
          <w:szCs w:val="18"/>
        </w:rPr>
        <w:t xml:space="preserve">3. det inte finns hinder mot flyttningen enligt artikel </w:t>
      </w:r>
      <w:r w:rsidRPr="00D94568">
        <w:rPr>
          <w:i/>
          <w:sz w:val="18"/>
          <w:szCs w:val="18"/>
        </w:rPr>
        <w:t>7.15</w:t>
      </w:r>
      <w:r w:rsidRPr="00D94568">
        <w:rPr>
          <w:sz w:val="18"/>
          <w:szCs w:val="18"/>
        </w:rPr>
        <w:t xml:space="preserve"> i </w:t>
      </w:r>
      <w:r w:rsidRPr="00D94568">
        <w:rPr>
          <w:i/>
          <w:sz w:val="18"/>
          <w:szCs w:val="18"/>
        </w:rPr>
        <w:t>SCE-förord</w:t>
      </w:r>
      <w:r w:rsidRPr="00D94568">
        <w:rPr>
          <w:i/>
          <w:sz w:val="18"/>
          <w:szCs w:val="18"/>
        </w:rPr>
        <w:softHyphen/>
        <w:t>ningen</w:t>
      </w:r>
      <w:r w:rsidRPr="00D94568">
        <w:rPr>
          <w:sz w:val="18"/>
          <w:szCs w:val="18"/>
        </w:rPr>
        <w:t>.</w:t>
      </w:r>
    </w:p>
    <w:p w14:paraId="0A1D4B67" w14:textId="77777777" w:rsidR="005C68C8" w:rsidRPr="00D94568" w:rsidRDefault="005C68C8" w:rsidP="005C68C8">
      <w:pPr>
        <w:pStyle w:val="Brdtextmedindrag"/>
        <w:rPr>
          <w:sz w:val="18"/>
          <w:szCs w:val="18"/>
        </w:rPr>
      </w:pPr>
      <w:r w:rsidRPr="00D94568">
        <w:rPr>
          <w:sz w:val="18"/>
          <w:szCs w:val="18"/>
        </w:rPr>
        <w:t>Finansinspektionen ska under</w:t>
      </w:r>
      <w:r w:rsidRPr="00D94568">
        <w:rPr>
          <w:sz w:val="18"/>
          <w:szCs w:val="18"/>
        </w:rPr>
        <w:softHyphen/>
        <w:t>rätta Bolagsverket och Skatteverket om ansök</w:t>
      </w:r>
      <w:r>
        <w:rPr>
          <w:sz w:val="18"/>
          <w:szCs w:val="18"/>
        </w:rPr>
        <w:softHyphen/>
      </w:r>
      <w:r w:rsidRPr="00D94568">
        <w:rPr>
          <w:sz w:val="18"/>
          <w:szCs w:val="18"/>
        </w:rPr>
        <w:t>ningar enligt första styck</w:t>
      </w:r>
      <w:r w:rsidRPr="00D94568">
        <w:rPr>
          <w:sz w:val="18"/>
          <w:szCs w:val="18"/>
        </w:rPr>
        <w:softHyphen/>
        <w:t>et. Finansinspektionen ska också underrätta Bolags</w:t>
      </w:r>
      <w:r>
        <w:rPr>
          <w:sz w:val="18"/>
          <w:szCs w:val="18"/>
        </w:rPr>
        <w:softHyphen/>
      </w:r>
      <w:r w:rsidRPr="00D94568">
        <w:rPr>
          <w:sz w:val="18"/>
          <w:szCs w:val="18"/>
        </w:rPr>
        <w:t>verket om beslut som har med</w:t>
      </w:r>
      <w:r w:rsidRPr="00D94568">
        <w:rPr>
          <w:sz w:val="18"/>
          <w:szCs w:val="18"/>
        </w:rPr>
        <w:softHyphen/>
        <w:t>delats med anledning av sådana ansökningar</w:t>
      </w:r>
      <w:r w:rsidRPr="00D94568">
        <w:rPr>
          <w:i/>
          <w:sz w:val="18"/>
          <w:szCs w:val="18"/>
        </w:rPr>
        <w:t xml:space="preserve"> och som fått laga kraft</w:t>
      </w:r>
      <w:r w:rsidRPr="00D94568">
        <w:rPr>
          <w:sz w:val="18"/>
          <w:szCs w:val="18"/>
        </w:rPr>
        <w:t>.</w:t>
      </w:r>
    </w:p>
    <w:p w14:paraId="20E25A1A" w14:textId="77777777" w:rsidR="005C68C8" w:rsidRPr="00D94568" w:rsidRDefault="005C68C8" w:rsidP="005C68C8">
      <w:pPr>
        <w:pStyle w:val="Brdtextmedindrag"/>
        <w:rPr>
          <w:sz w:val="18"/>
          <w:szCs w:val="18"/>
        </w:rPr>
      </w:pPr>
      <w:r w:rsidRPr="00D94568">
        <w:rPr>
          <w:sz w:val="18"/>
          <w:szCs w:val="18"/>
        </w:rPr>
        <w:t>Det som anges om Bolagsverket i 16 § tredje stycket och 16 a § första stycket ska i stället gälla Finansinspektionen eller regeringen.</w:t>
      </w:r>
    </w:p>
    <w:p w14:paraId="26A76D51" w14:textId="77777777" w:rsidR="005C68C8" w:rsidRPr="004C07B0" w:rsidRDefault="005C68C8" w:rsidP="005C68C8">
      <w:pPr>
        <w:pStyle w:val="Brdtextmedindrag"/>
      </w:pPr>
    </w:p>
    <w:p w14:paraId="0019760D" w14:textId="77777777" w:rsidR="005C68C8" w:rsidRDefault="005C68C8" w:rsidP="005C68C8">
      <w:pPr>
        <w:pStyle w:val="Brdtextmedindrag"/>
        <w:ind w:firstLine="0"/>
      </w:pPr>
      <w:r>
        <w:t>Paragrafen innehåller särskilda bestämmelser om flyttning av säte för europa</w:t>
      </w:r>
      <w:r>
        <w:softHyphen/>
        <w:t>kooperativ som driver försäkringsrörelse. Övervägandena finns i avsnitt 8.</w:t>
      </w:r>
    </w:p>
    <w:p w14:paraId="6BD277FC" w14:textId="51A1C5A7" w:rsidR="005C68C8" w:rsidRDefault="005C68C8" w:rsidP="00E63A33">
      <w:pPr>
        <w:pStyle w:val="Brdtextmedindrag"/>
      </w:pPr>
      <w:r>
        <w:t xml:space="preserve">Genom ändringen i </w:t>
      </w:r>
      <w:r w:rsidRPr="007D19B1">
        <w:rPr>
          <w:i/>
        </w:rPr>
        <w:t>första stycket</w:t>
      </w:r>
      <w:r>
        <w:t xml:space="preserve"> för</w:t>
      </w:r>
      <w:r>
        <w:softHyphen/>
        <w:t xml:space="preserve">tydligas att paragrafen gäller även för europakooperativ som </w:t>
      </w:r>
      <w:r w:rsidR="007E50F2">
        <w:t>är</w:t>
      </w:r>
      <w:r>
        <w:t xml:space="preserve"> tjänste</w:t>
      </w:r>
      <w:r>
        <w:softHyphen/>
        <w:t xml:space="preserve">pensionsföretag. För europakooperativ som </w:t>
      </w:r>
      <w:r w:rsidR="003B11FE">
        <w:t xml:space="preserve">är försäkringsföretag </w:t>
      </w:r>
      <w:r>
        <w:t>gäller särskilda bestämmelser om de avser att flytta sitt säte från Sverige. I ett sådant fall gäller inte bestämmelserna om under</w:t>
      </w:r>
      <w:r w:rsidR="003B11FE">
        <w:softHyphen/>
      </w:r>
      <w:r>
        <w:t>rättelse till och skydd för borgenärer (14 och 15 §§), ansökan om tillstånd (16 § första stycket första meningen och andra stycket 4) och be</w:t>
      </w:r>
      <w:r w:rsidR="003B11FE">
        <w:softHyphen/>
      </w:r>
      <w:r>
        <w:t>stämmelserna om handlägg</w:t>
      </w:r>
      <w:r>
        <w:softHyphen/>
        <w:t>ning hos Bolagsverket och allmän domstol (17–19 §§). Om europa</w:t>
      </w:r>
      <w:r>
        <w:softHyphen/>
        <w:t xml:space="preserve">kooperativet </w:t>
      </w:r>
      <w:r w:rsidR="003B11FE">
        <w:t xml:space="preserve">är ett försäkringsföretag </w:t>
      </w:r>
      <w:r>
        <w:t xml:space="preserve">ska en ansökan </w:t>
      </w:r>
      <w:r w:rsidRPr="008B75EE">
        <w:t xml:space="preserve">om tillstånd </w:t>
      </w:r>
      <w:r>
        <w:t>ges in till</w:t>
      </w:r>
      <w:r w:rsidRPr="008B75EE">
        <w:t xml:space="preserve"> Finansinspek</w:t>
      </w:r>
      <w:r>
        <w:softHyphen/>
      </w:r>
      <w:r w:rsidRPr="008B75EE">
        <w:t>tionen</w:t>
      </w:r>
      <w:r>
        <w:t>.</w:t>
      </w:r>
      <w:r w:rsidRPr="00D262E7">
        <w:t xml:space="preserve"> </w:t>
      </w:r>
      <w:r>
        <w:t xml:space="preserve">I </w:t>
      </w:r>
      <w:r w:rsidRPr="006A5DB1">
        <w:rPr>
          <w:i/>
          <w:iCs/>
        </w:rPr>
        <w:t>andra stycket</w:t>
      </w:r>
      <w:r>
        <w:t xml:space="preserve"> finns vissa krav för att tillstånd ska meddelas. De särskilda bestämmelserna som gäller för europakooperativ som </w:t>
      </w:r>
      <w:r w:rsidR="003B11FE">
        <w:t xml:space="preserve">är försäkringsföretag </w:t>
      </w:r>
      <w:r>
        <w:t>ska därmed även gälla för de europa</w:t>
      </w:r>
      <w:r>
        <w:softHyphen/>
        <w:t xml:space="preserve">kooperativ som </w:t>
      </w:r>
      <w:r w:rsidR="003B11FE">
        <w:t>är</w:t>
      </w:r>
      <w:r>
        <w:t xml:space="preserve"> tjänste</w:t>
      </w:r>
      <w:r>
        <w:softHyphen/>
        <w:t>pensions</w:t>
      </w:r>
      <w:r>
        <w:softHyphen/>
        <w:t xml:space="preserve">företag. Ingen ändring i sak är avsedd. I 9 a § </w:t>
      </w:r>
      <w:r w:rsidRPr="00064A7E">
        <w:t>lagen (2004:575) om europa</w:t>
      </w:r>
      <w:r>
        <w:softHyphen/>
      </w:r>
      <w:r w:rsidRPr="00064A7E">
        <w:t>bolag</w:t>
      </w:r>
      <w:r>
        <w:t xml:space="preserve"> görs en motsvarande ändring (se författnings</w:t>
      </w:r>
      <w:r>
        <w:softHyphen/>
        <w:t>kommen</w:t>
      </w:r>
      <w:r>
        <w:softHyphen/>
        <w:t>taren till den paragrafen).</w:t>
      </w:r>
    </w:p>
    <w:p w14:paraId="0451DF49" w14:textId="77777777" w:rsidR="005C68C8" w:rsidRDefault="005C68C8" w:rsidP="005C68C8">
      <w:pPr>
        <w:pStyle w:val="Brdtextmedindrag"/>
      </w:pPr>
      <w:r w:rsidRPr="007D19B1">
        <w:rPr>
          <w:i/>
        </w:rPr>
        <w:t>Andra stycket</w:t>
      </w:r>
      <w:r>
        <w:rPr>
          <w:i/>
        </w:rPr>
        <w:t> </w:t>
      </w:r>
      <w:r w:rsidRPr="007D19B1">
        <w:rPr>
          <w:i/>
        </w:rPr>
        <w:t>3</w:t>
      </w:r>
      <w:r>
        <w:t xml:space="preserve"> ändras på så sätt att den felaktiga hänvisningen till arti</w:t>
      </w:r>
      <w:r>
        <w:softHyphen/>
        <w:t>kel 8.15 i SE-förordningen ersätts med en hänvisning till artikel 7.15 i SCE-förordningen.</w:t>
      </w:r>
    </w:p>
    <w:p w14:paraId="53EFA173" w14:textId="77777777" w:rsidR="005C68C8" w:rsidRDefault="005C68C8" w:rsidP="005C68C8">
      <w:pPr>
        <w:pStyle w:val="Brdtextmedindrag"/>
      </w:pPr>
      <w:r>
        <w:t xml:space="preserve">I </w:t>
      </w:r>
      <w:r w:rsidRPr="007D19B1">
        <w:rPr>
          <w:i/>
        </w:rPr>
        <w:t>tredje stycket</w:t>
      </w:r>
      <w:r>
        <w:t xml:space="preserve"> görs en språklig ändring.</w:t>
      </w:r>
    </w:p>
    <w:p w14:paraId="2B119FE1" w14:textId="77777777" w:rsidR="005C68C8" w:rsidRDefault="005C68C8" w:rsidP="005C68C8">
      <w:pPr>
        <w:pStyle w:val="Brdtext"/>
      </w:pPr>
    </w:p>
    <w:p w14:paraId="5E2F522E" w14:textId="216E1859" w:rsidR="005C68C8" w:rsidRPr="00D94568" w:rsidRDefault="005C68C8" w:rsidP="005C68C8">
      <w:pPr>
        <w:pStyle w:val="Brdtext"/>
        <w:rPr>
          <w:sz w:val="18"/>
          <w:szCs w:val="18"/>
        </w:rPr>
      </w:pPr>
      <w:r w:rsidRPr="00D94568">
        <w:rPr>
          <w:b/>
          <w:bCs/>
          <w:sz w:val="18"/>
          <w:szCs w:val="18"/>
        </w:rPr>
        <w:lastRenderedPageBreak/>
        <w:t>20 §</w:t>
      </w:r>
      <w:r w:rsidRPr="00D94568">
        <w:rPr>
          <w:sz w:val="18"/>
          <w:szCs w:val="18"/>
        </w:rPr>
        <w:t> Bolagsverket ska utfärda ett sådant intyg som avses i artikel 7.8 i SCE-för</w:t>
      </w:r>
      <w:r w:rsidR="00495FBE">
        <w:rPr>
          <w:sz w:val="18"/>
          <w:szCs w:val="18"/>
        </w:rPr>
        <w:softHyphen/>
      </w:r>
      <w:r w:rsidRPr="00D94568">
        <w:rPr>
          <w:sz w:val="18"/>
          <w:szCs w:val="18"/>
        </w:rPr>
        <w:t xml:space="preserve">ordningen när ett beslut om tillstånd enligt 18 eller 19 § har meddelats och beslutet har </w:t>
      </w:r>
      <w:r w:rsidRPr="00D94568">
        <w:rPr>
          <w:i/>
          <w:sz w:val="18"/>
          <w:szCs w:val="18"/>
        </w:rPr>
        <w:t>fått</w:t>
      </w:r>
      <w:r w:rsidRPr="00D94568">
        <w:rPr>
          <w:sz w:val="18"/>
          <w:szCs w:val="18"/>
        </w:rPr>
        <w:t xml:space="preserve"> laga kraft. Intyg får dock inte utfärdas om Finansinspektionen har meddelat ett sådant beslut som avses i 13 § eller om det föreligger ett sådant förhållande som avses i artikel 7.15 i SCE-förordningen.</w:t>
      </w:r>
    </w:p>
    <w:p w14:paraId="58708793" w14:textId="62C1F5AA" w:rsidR="005C68C8" w:rsidRPr="00D94568" w:rsidRDefault="005C68C8" w:rsidP="00E63A33">
      <w:pPr>
        <w:pStyle w:val="Brdtextmedindrag"/>
        <w:rPr>
          <w:sz w:val="18"/>
          <w:szCs w:val="18"/>
        </w:rPr>
      </w:pPr>
      <w:r w:rsidRPr="00D94568">
        <w:rPr>
          <w:sz w:val="18"/>
          <w:szCs w:val="18"/>
        </w:rPr>
        <w:t xml:space="preserve">När det gäller europakooperativ som </w:t>
      </w:r>
      <w:r w:rsidR="003B11FE" w:rsidRPr="003B11FE">
        <w:rPr>
          <w:i/>
          <w:iCs/>
          <w:sz w:val="18"/>
          <w:szCs w:val="18"/>
        </w:rPr>
        <w:t>är</w:t>
      </w:r>
      <w:r w:rsidR="003B11FE">
        <w:rPr>
          <w:i/>
          <w:sz w:val="18"/>
          <w:szCs w:val="18"/>
        </w:rPr>
        <w:t xml:space="preserve"> </w:t>
      </w:r>
      <w:r w:rsidRPr="00D94568">
        <w:rPr>
          <w:i/>
          <w:sz w:val="18"/>
          <w:szCs w:val="18"/>
        </w:rPr>
        <w:t>för</w:t>
      </w:r>
      <w:r w:rsidR="003B11FE">
        <w:rPr>
          <w:i/>
          <w:sz w:val="18"/>
          <w:szCs w:val="18"/>
        </w:rPr>
        <w:softHyphen/>
      </w:r>
      <w:r w:rsidRPr="00D94568">
        <w:rPr>
          <w:i/>
          <w:sz w:val="18"/>
          <w:szCs w:val="18"/>
        </w:rPr>
        <w:t>säk</w:t>
      </w:r>
      <w:r w:rsidR="003B11FE">
        <w:rPr>
          <w:i/>
          <w:sz w:val="18"/>
          <w:szCs w:val="18"/>
        </w:rPr>
        <w:softHyphen/>
      </w:r>
      <w:r w:rsidRPr="00D94568">
        <w:rPr>
          <w:i/>
          <w:sz w:val="18"/>
          <w:szCs w:val="18"/>
        </w:rPr>
        <w:t>rings</w:t>
      </w:r>
      <w:r>
        <w:rPr>
          <w:i/>
          <w:sz w:val="18"/>
          <w:szCs w:val="18"/>
        </w:rPr>
        <w:softHyphen/>
      </w:r>
      <w:r w:rsidRPr="00D94568">
        <w:rPr>
          <w:i/>
          <w:sz w:val="18"/>
          <w:szCs w:val="18"/>
        </w:rPr>
        <w:t>företag eller tjänste</w:t>
      </w:r>
      <w:r w:rsidRPr="00D94568">
        <w:rPr>
          <w:i/>
          <w:sz w:val="18"/>
          <w:szCs w:val="18"/>
        </w:rPr>
        <w:softHyphen/>
        <w:t xml:space="preserve">pensionsföretag </w:t>
      </w:r>
      <w:r w:rsidRPr="00D94568">
        <w:rPr>
          <w:sz w:val="18"/>
          <w:szCs w:val="18"/>
        </w:rPr>
        <w:t>ska Bolags</w:t>
      </w:r>
      <w:r>
        <w:rPr>
          <w:sz w:val="18"/>
          <w:szCs w:val="18"/>
        </w:rPr>
        <w:softHyphen/>
      </w:r>
      <w:r w:rsidRPr="00D94568">
        <w:rPr>
          <w:sz w:val="18"/>
          <w:szCs w:val="18"/>
        </w:rPr>
        <w:t xml:space="preserve">verket dock utfärda intyget när beslut om tillstånd har meddelats enligt 12 a § andra stycket och beslutet har </w:t>
      </w:r>
      <w:r w:rsidRPr="00D94568">
        <w:rPr>
          <w:i/>
          <w:sz w:val="18"/>
          <w:szCs w:val="18"/>
        </w:rPr>
        <w:t>fått</w:t>
      </w:r>
      <w:r w:rsidRPr="00D94568">
        <w:rPr>
          <w:sz w:val="18"/>
          <w:szCs w:val="18"/>
        </w:rPr>
        <w:t xml:space="preserve"> laga kraft.</w:t>
      </w:r>
    </w:p>
    <w:p w14:paraId="700DFC93" w14:textId="77777777" w:rsidR="005C68C8" w:rsidRPr="004C07B0" w:rsidRDefault="005C68C8" w:rsidP="005C68C8">
      <w:pPr>
        <w:pStyle w:val="Brdtextmedindrag"/>
      </w:pPr>
    </w:p>
    <w:p w14:paraId="639F7C00" w14:textId="77777777" w:rsidR="005C68C8" w:rsidRDefault="005C68C8" w:rsidP="005C68C8">
      <w:pPr>
        <w:pStyle w:val="Brdtextmedindrag"/>
        <w:ind w:firstLine="0"/>
      </w:pPr>
      <w:r>
        <w:t>Paragrafen innehåller bestämmelser om utfärdande av ett sådant intyg som avses i artikel 7.8 i SCE-förordningen. Övervägandena finns i avsnitt 8.</w:t>
      </w:r>
    </w:p>
    <w:p w14:paraId="7864FBB7" w14:textId="178A391F" w:rsidR="005C68C8" w:rsidRDefault="005C68C8" w:rsidP="00E63A33">
      <w:pPr>
        <w:pStyle w:val="Brdtextmedindrag"/>
      </w:pPr>
      <w:r>
        <w:t xml:space="preserve">I </w:t>
      </w:r>
      <w:r w:rsidRPr="00247DFE">
        <w:rPr>
          <w:i/>
        </w:rPr>
        <w:t>första stycket</w:t>
      </w:r>
      <w:r>
        <w:t xml:space="preserve"> finns bestämmelser om när </w:t>
      </w:r>
      <w:r w:rsidRPr="008B75EE">
        <w:t>Bolagsverket ska</w:t>
      </w:r>
      <w:r>
        <w:t xml:space="preserve"> </w:t>
      </w:r>
      <w:r w:rsidRPr="008B75EE">
        <w:t>utfärda ett så</w:t>
      </w:r>
      <w:r>
        <w:softHyphen/>
      </w:r>
      <w:r w:rsidRPr="008B75EE">
        <w:t>dant intyg som avses</w:t>
      </w:r>
      <w:r>
        <w:t xml:space="preserve"> </w:t>
      </w:r>
      <w:r w:rsidRPr="00C64671">
        <w:t>artikel</w:t>
      </w:r>
      <w:r>
        <w:t xml:space="preserve"> </w:t>
      </w:r>
      <w:r w:rsidRPr="00C64671">
        <w:t>7.8 i SCE-förordningen</w:t>
      </w:r>
      <w:r>
        <w:t xml:space="preserve">. Genom ändringen i </w:t>
      </w:r>
      <w:r w:rsidRPr="007D19B1">
        <w:rPr>
          <w:i/>
        </w:rPr>
        <w:t>andra stycket</w:t>
      </w:r>
      <w:r>
        <w:t xml:space="preserve"> förtydligas att de särskilda förutsättningarna för utfärdande av intyg som anges i stycket även gäller i fråga om europakooperativ som </w:t>
      </w:r>
      <w:r w:rsidR="003B11FE">
        <w:t xml:space="preserve">är </w:t>
      </w:r>
      <w:r>
        <w:t>tjänstepensionsföretag. Detta över</w:t>
      </w:r>
      <w:r>
        <w:softHyphen/>
        <w:t>ens</w:t>
      </w:r>
      <w:r>
        <w:softHyphen/>
        <w:t xml:space="preserve">stämmer med det som gäller för europakooperativ som </w:t>
      </w:r>
      <w:r w:rsidR="003B11FE">
        <w:t xml:space="preserve">är </w:t>
      </w:r>
      <w:r>
        <w:t>försäkringsföretag. Ingen ändring i sak är avsedd.</w:t>
      </w:r>
    </w:p>
    <w:p w14:paraId="55199503" w14:textId="77777777" w:rsidR="005C68C8" w:rsidRDefault="005C68C8" w:rsidP="00E63A33">
      <w:pPr>
        <w:pStyle w:val="Brdtextmedindrag"/>
      </w:pPr>
      <w:r>
        <w:t xml:space="preserve">Övriga ändringar i paragrafen, i </w:t>
      </w:r>
      <w:r>
        <w:rPr>
          <w:i/>
        </w:rPr>
        <w:t xml:space="preserve">första </w:t>
      </w:r>
      <w:r>
        <w:t xml:space="preserve">och </w:t>
      </w:r>
      <w:r>
        <w:rPr>
          <w:i/>
        </w:rPr>
        <w:t>andra styckena</w:t>
      </w:r>
      <w:r>
        <w:t>, är språkliga.</w:t>
      </w:r>
    </w:p>
    <w:p w14:paraId="517685E8" w14:textId="77777777" w:rsidR="005C68C8" w:rsidRDefault="005C68C8" w:rsidP="00E63A33">
      <w:pPr>
        <w:pStyle w:val="Brdtext"/>
      </w:pPr>
    </w:p>
    <w:p w14:paraId="4AFBEBC0" w14:textId="2BCA65EF" w:rsidR="005C68C8" w:rsidRPr="00D94568" w:rsidRDefault="005C68C8" w:rsidP="00E63A33">
      <w:pPr>
        <w:pStyle w:val="Brdtext"/>
        <w:rPr>
          <w:sz w:val="18"/>
          <w:szCs w:val="18"/>
        </w:rPr>
      </w:pPr>
      <w:r w:rsidRPr="00D94568">
        <w:rPr>
          <w:b/>
          <w:bCs/>
          <w:sz w:val="18"/>
          <w:szCs w:val="18"/>
        </w:rPr>
        <w:t>31 § </w:t>
      </w:r>
      <w:r w:rsidRPr="00D94568">
        <w:rPr>
          <w:sz w:val="18"/>
          <w:szCs w:val="18"/>
        </w:rPr>
        <w:t>Ett europakooperativ ska upp</w:t>
      </w:r>
      <w:r w:rsidRPr="00D94568">
        <w:rPr>
          <w:sz w:val="18"/>
          <w:szCs w:val="18"/>
        </w:rPr>
        <w:softHyphen/>
        <w:t>rätta årsredovisning och, i före</w:t>
      </w:r>
      <w:r w:rsidRPr="00D94568">
        <w:rPr>
          <w:sz w:val="18"/>
          <w:szCs w:val="18"/>
        </w:rPr>
        <w:softHyphen/>
        <w:t>kommande fall, koncernredovis</w:t>
      </w:r>
      <w:r w:rsidRPr="00D94568">
        <w:rPr>
          <w:sz w:val="18"/>
          <w:szCs w:val="18"/>
        </w:rPr>
        <w:softHyphen/>
        <w:t>ning i enlighet med de be</w:t>
      </w:r>
      <w:r w:rsidRPr="00D94568">
        <w:rPr>
          <w:sz w:val="18"/>
          <w:szCs w:val="18"/>
        </w:rPr>
        <w:softHyphen/>
        <w:t>stämmelser i årsredovisningslagen (1995:1554) som är tillämpliga på ekonomiska föreningar. När det gäller europa</w:t>
      </w:r>
      <w:r>
        <w:rPr>
          <w:sz w:val="18"/>
          <w:szCs w:val="18"/>
        </w:rPr>
        <w:softHyphen/>
      </w:r>
      <w:r w:rsidRPr="00D94568">
        <w:rPr>
          <w:sz w:val="18"/>
          <w:szCs w:val="18"/>
        </w:rPr>
        <w:t xml:space="preserve">kooperativ som </w:t>
      </w:r>
      <w:r w:rsidR="003B11FE" w:rsidRPr="00F7259D">
        <w:rPr>
          <w:i/>
          <w:sz w:val="18"/>
          <w:szCs w:val="18"/>
        </w:rPr>
        <w:t>är</w:t>
      </w:r>
      <w:r w:rsidRPr="00D94568">
        <w:rPr>
          <w:i/>
          <w:sz w:val="18"/>
          <w:szCs w:val="18"/>
        </w:rPr>
        <w:t xml:space="preserve"> försäkrings</w:t>
      </w:r>
      <w:r w:rsidRPr="00D94568">
        <w:rPr>
          <w:i/>
          <w:sz w:val="18"/>
          <w:szCs w:val="18"/>
        </w:rPr>
        <w:softHyphen/>
        <w:t>företag eller tjänstepensions</w:t>
      </w:r>
      <w:r w:rsidRPr="00D94568">
        <w:rPr>
          <w:i/>
          <w:sz w:val="18"/>
          <w:szCs w:val="18"/>
        </w:rPr>
        <w:softHyphen/>
        <w:t xml:space="preserve">företag </w:t>
      </w:r>
      <w:r w:rsidRPr="00D94568">
        <w:rPr>
          <w:sz w:val="18"/>
          <w:szCs w:val="18"/>
        </w:rPr>
        <w:t>tillämpas i stället de bestämmel</w:t>
      </w:r>
      <w:r>
        <w:rPr>
          <w:sz w:val="18"/>
          <w:szCs w:val="18"/>
        </w:rPr>
        <w:softHyphen/>
      </w:r>
      <w:r w:rsidRPr="00D94568">
        <w:rPr>
          <w:sz w:val="18"/>
          <w:szCs w:val="18"/>
        </w:rPr>
        <w:t>ser i lagen (1995:1560) om årsredovisning i försäkrings</w:t>
      </w:r>
      <w:r w:rsidRPr="00D94568">
        <w:rPr>
          <w:sz w:val="18"/>
          <w:szCs w:val="18"/>
        </w:rPr>
        <w:softHyphen/>
        <w:t>företag som är till</w:t>
      </w:r>
      <w:r w:rsidRPr="00D94568">
        <w:rPr>
          <w:sz w:val="18"/>
          <w:szCs w:val="18"/>
        </w:rPr>
        <w:softHyphen/>
        <w:t>ämpliga på försäkringsföreningar.</w:t>
      </w:r>
    </w:p>
    <w:p w14:paraId="3D8FEFC1" w14:textId="77777777" w:rsidR="005C68C8" w:rsidRPr="00D94568" w:rsidRDefault="005C68C8" w:rsidP="005C68C8">
      <w:pPr>
        <w:pStyle w:val="Brdtextmedindrag"/>
        <w:rPr>
          <w:sz w:val="18"/>
          <w:szCs w:val="18"/>
        </w:rPr>
      </w:pPr>
      <w:r w:rsidRPr="00D94568">
        <w:rPr>
          <w:sz w:val="18"/>
          <w:szCs w:val="18"/>
        </w:rPr>
        <w:t>När det gäller europakooperativ som ger ut elektroniska pengar eller driver finansieringsrörelse tillämpas 12 kap. 28 § lagen (2004:297) om bank- och finansieringsrörelse respektive 3 kap. 10 § lagen (2011:755) om elektroniska pengar i stället för första stycket.</w:t>
      </w:r>
    </w:p>
    <w:p w14:paraId="55ED9222" w14:textId="77777777" w:rsidR="005C68C8" w:rsidRPr="004C07B0" w:rsidRDefault="005C68C8" w:rsidP="005C68C8">
      <w:pPr>
        <w:pStyle w:val="Brdtextmedindrag"/>
      </w:pPr>
    </w:p>
    <w:p w14:paraId="160C0616" w14:textId="77777777" w:rsidR="005C68C8" w:rsidRDefault="005C68C8" w:rsidP="005C68C8">
      <w:pPr>
        <w:pStyle w:val="Brdtextmedindrag"/>
        <w:ind w:firstLine="0"/>
      </w:pPr>
      <w:r>
        <w:t>Paragrafen innehåller bestämmelser om upprättande av årsredovisning och koncernredovisning. Övervägandena finns i avsnitt 8.</w:t>
      </w:r>
    </w:p>
    <w:p w14:paraId="66522466" w14:textId="05361109" w:rsidR="005C68C8" w:rsidRDefault="005C68C8" w:rsidP="00E63A33">
      <w:pPr>
        <w:pStyle w:val="Brdtextmedindrag"/>
      </w:pPr>
      <w:r>
        <w:t>Som utgångspunkt gäller att e</w:t>
      </w:r>
      <w:r w:rsidRPr="00F97D89">
        <w:t xml:space="preserve">tt europakooperativ ska upprätta </w:t>
      </w:r>
      <w:r>
        <w:t xml:space="preserve">en </w:t>
      </w:r>
      <w:r w:rsidRPr="00F97D89">
        <w:t>års</w:t>
      </w:r>
      <w:r>
        <w:softHyphen/>
      </w:r>
      <w:r w:rsidRPr="00F97D89">
        <w:t>redo</w:t>
      </w:r>
      <w:r>
        <w:softHyphen/>
      </w:r>
      <w:r w:rsidRPr="00F97D89">
        <w:t>visning och</w:t>
      </w:r>
      <w:r>
        <w:t xml:space="preserve"> vissa fall även en </w:t>
      </w:r>
      <w:r w:rsidRPr="00F97D89">
        <w:t>koncernredovisning i enlighet med de be</w:t>
      </w:r>
      <w:r>
        <w:softHyphen/>
      </w:r>
      <w:r w:rsidRPr="00F97D89">
        <w:t>stämmelser i års</w:t>
      </w:r>
      <w:r>
        <w:softHyphen/>
      </w:r>
      <w:r w:rsidRPr="00F97D89">
        <w:t>redovisnings</w:t>
      </w:r>
      <w:r>
        <w:softHyphen/>
      </w:r>
      <w:r w:rsidRPr="00F97D89">
        <w:t>lagen som är tillämpliga på eko</w:t>
      </w:r>
      <w:r>
        <w:softHyphen/>
      </w:r>
      <w:r w:rsidRPr="00F97D89">
        <w:t>nomiska föreningar.</w:t>
      </w:r>
      <w:r>
        <w:t xml:space="preserve"> För europakooperativ som driver viss typ av verk</w:t>
      </w:r>
      <w:r>
        <w:softHyphen/>
        <w:t>sam</w:t>
      </w:r>
      <w:r>
        <w:softHyphen/>
        <w:t xml:space="preserve">het gäller dock andra bestämmelser. Genom ändringen i </w:t>
      </w:r>
      <w:r w:rsidRPr="007D19B1">
        <w:rPr>
          <w:i/>
        </w:rPr>
        <w:t>första stycket</w:t>
      </w:r>
      <w:r>
        <w:t xml:space="preserve"> för</w:t>
      </w:r>
      <w:r>
        <w:softHyphen/>
        <w:t>tydligas att de bestämmelser i lagen om års</w:t>
      </w:r>
      <w:r>
        <w:softHyphen/>
        <w:t>redovisning i försäk</w:t>
      </w:r>
      <w:r>
        <w:softHyphen/>
        <w:t>rings</w:t>
      </w:r>
      <w:r>
        <w:softHyphen/>
        <w:t>företag som är tillämpliga på försäkrings</w:t>
      </w:r>
      <w:r>
        <w:softHyphen/>
        <w:t>föreningar ska tillämpas när det gäl</w:t>
      </w:r>
      <w:r>
        <w:softHyphen/>
        <w:t>ler europa</w:t>
      </w:r>
      <w:r>
        <w:softHyphen/>
        <w:t xml:space="preserve">kooperativ som </w:t>
      </w:r>
      <w:r w:rsidR="003B11FE">
        <w:t xml:space="preserve">är </w:t>
      </w:r>
      <w:r>
        <w:t>tjänste</w:t>
      </w:r>
      <w:r>
        <w:softHyphen/>
        <w:t>pensions</w:t>
      </w:r>
      <w:r>
        <w:softHyphen/>
        <w:t>företag. Detta överensstämmer med det som gäller för europa</w:t>
      </w:r>
      <w:r>
        <w:softHyphen/>
        <w:t xml:space="preserve">kooperativ som </w:t>
      </w:r>
      <w:r w:rsidR="003B11FE">
        <w:t xml:space="preserve">är </w:t>
      </w:r>
      <w:r>
        <w:t>försäkringsföretag. Ingen ändring i sak är avsedd.</w:t>
      </w:r>
    </w:p>
    <w:p w14:paraId="784B55E9" w14:textId="77777777" w:rsidR="005C68C8" w:rsidRDefault="005C68C8" w:rsidP="005C68C8">
      <w:pPr>
        <w:pStyle w:val="Brdtext"/>
      </w:pPr>
    </w:p>
    <w:p w14:paraId="7D2BCB52" w14:textId="77777777" w:rsidR="005C68C8" w:rsidRPr="00D94568" w:rsidRDefault="005C68C8" w:rsidP="005C68C8">
      <w:pPr>
        <w:pStyle w:val="Brdtextmedindrag"/>
        <w:ind w:firstLine="0"/>
        <w:rPr>
          <w:sz w:val="18"/>
          <w:szCs w:val="18"/>
        </w:rPr>
      </w:pPr>
      <w:r w:rsidRPr="00D94568">
        <w:rPr>
          <w:b/>
          <w:bCs/>
          <w:sz w:val="18"/>
          <w:szCs w:val="18"/>
        </w:rPr>
        <w:t>32 §</w:t>
      </w:r>
      <w:r w:rsidRPr="00D94568">
        <w:rPr>
          <w:sz w:val="18"/>
          <w:szCs w:val="18"/>
        </w:rPr>
        <w:t> Om ett europakooperativ flyttar sitt säte, ska lednings- eller förvalt</w:t>
      </w:r>
      <w:r w:rsidRPr="00D94568">
        <w:rPr>
          <w:sz w:val="18"/>
          <w:szCs w:val="18"/>
        </w:rPr>
        <w:softHyphen/>
        <w:t>nings</w:t>
      </w:r>
      <w:r>
        <w:rPr>
          <w:sz w:val="18"/>
          <w:szCs w:val="18"/>
        </w:rPr>
        <w:softHyphen/>
      </w:r>
      <w:r w:rsidRPr="00D94568">
        <w:rPr>
          <w:sz w:val="18"/>
          <w:szCs w:val="18"/>
        </w:rPr>
        <w:t xml:space="preserve">organet upprätta ett särskilt bokslut. Det särskilda bokslutet ska omfatta den tid för vilken årsredovisning inte tidigare har upprättats fram till den dag då flyttningen av säte har fått verkan enligt artikel 7.10 i SCE-förordningen. </w:t>
      </w:r>
    </w:p>
    <w:p w14:paraId="1423F66A" w14:textId="77777777" w:rsidR="005C68C8" w:rsidRPr="00D94568" w:rsidRDefault="005C68C8" w:rsidP="005C68C8">
      <w:pPr>
        <w:pStyle w:val="Brdtextmedindrag"/>
        <w:rPr>
          <w:sz w:val="18"/>
          <w:szCs w:val="18"/>
        </w:rPr>
      </w:pPr>
      <w:r w:rsidRPr="00D94568">
        <w:rPr>
          <w:sz w:val="18"/>
          <w:szCs w:val="18"/>
        </w:rPr>
        <w:t>Om en ekonomisk förening deltar i bildandet av ett europakooperativ genom fusion enligt artikel 19 i SCE-förordningen och europakooperativet får säte i en annan stat än Sverige, ska styrelsen för den ekonomiska föreningen upprätta ett särskilt bokslut. Det särskilda bokslutet ska omfatta den tid för vilken års</w:t>
      </w:r>
      <w:r>
        <w:rPr>
          <w:sz w:val="18"/>
          <w:szCs w:val="18"/>
        </w:rPr>
        <w:softHyphen/>
      </w:r>
      <w:r w:rsidRPr="00D94568">
        <w:rPr>
          <w:sz w:val="18"/>
          <w:szCs w:val="18"/>
        </w:rPr>
        <w:t>redovis</w:t>
      </w:r>
      <w:r>
        <w:rPr>
          <w:sz w:val="18"/>
          <w:szCs w:val="18"/>
        </w:rPr>
        <w:softHyphen/>
      </w:r>
      <w:r w:rsidRPr="00D94568">
        <w:rPr>
          <w:sz w:val="18"/>
          <w:szCs w:val="18"/>
        </w:rPr>
        <w:t>ning inte tidigare har upprättats fram till den dag då europakooperativet registreras enligt artikel 11.1 i SCE-förord</w:t>
      </w:r>
      <w:r w:rsidRPr="00D94568">
        <w:rPr>
          <w:sz w:val="18"/>
          <w:szCs w:val="18"/>
        </w:rPr>
        <w:softHyphen/>
        <w:t xml:space="preserve">ningen. </w:t>
      </w:r>
    </w:p>
    <w:p w14:paraId="42B0EA18" w14:textId="6A8D0455" w:rsidR="005C68C8" w:rsidRPr="00D94568" w:rsidRDefault="005C68C8" w:rsidP="00E63A33">
      <w:pPr>
        <w:pStyle w:val="Brdtextmedindrag"/>
        <w:rPr>
          <w:sz w:val="18"/>
          <w:szCs w:val="18"/>
        </w:rPr>
      </w:pPr>
      <w:r w:rsidRPr="00D94568">
        <w:rPr>
          <w:sz w:val="18"/>
          <w:szCs w:val="18"/>
        </w:rPr>
        <w:lastRenderedPageBreak/>
        <w:t>För det särskilda bokslutet enligt första och andra styckena gäller bestämmelser</w:t>
      </w:r>
      <w:r>
        <w:rPr>
          <w:sz w:val="18"/>
          <w:szCs w:val="18"/>
        </w:rPr>
        <w:softHyphen/>
      </w:r>
      <w:r w:rsidRPr="00D94568">
        <w:rPr>
          <w:sz w:val="18"/>
          <w:szCs w:val="18"/>
        </w:rPr>
        <w:t>na om årsbokslut i 6 kap. 4, 5 och 8 §§ bokförings</w:t>
      </w:r>
      <w:r w:rsidRPr="00D94568">
        <w:rPr>
          <w:sz w:val="18"/>
          <w:szCs w:val="18"/>
        </w:rPr>
        <w:softHyphen/>
        <w:t>lagen (1999:1078). Bokslutet ska ges in till Bolagsverket inom en månad från utgången av den period som bok</w:t>
      </w:r>
      <w:r>
        <w:rPr>
          <w:sz w:val="18"/>
          <w:szCs w:val="18"/>
        </w:rPr>
        <w:softHyphen/>
      </w:r>
      <w:r w:rsidRPr="00D94568">
        <w:rPr>
          <w:sz w:val="18"/>
          <w:szCs w:val="18"/>
        </w:rPr>
        <w:t xml:space="preserve">slutet omfattar. När det gäller europakooperativ som </w:t>
      </w:r>
      <w:r w:rsidR="00D810E9">
        <w:rPr>
          <w:i/>
          <w:sz w:val="18"/>
          <w:szCs w:val="18"/>
        </w:rPr>
        <w:t>är</w:t>
      </w:r>
      <w:r w:rsidRPr="00D94568">
        <w:rPr>
          <w:i/>
          <w:sz w:val="18"/>
          <w:szCs w:val="18"/>
        </w:rPr>
        <w:t xml:space="preserve"> försäkrings</w:t>
      </w:r>
      <w:r w:rsidRPr="00D94568">
        <w:rPr>
          <w:i/>
          <w:sz w:val="18"/>
          <w:szCs w:val="18"/>
        </w:rPr>
        <w:softHyphen/>
        <w:t>företag eller tjänstepensions</w:t>
      </w:r>
      <w:r w:rsidRPr="00D94568">
        <w:rPr>
          <w:i/>
          <w:sz w:val="18"/>
          <w:szCs w:val="18"/>
        </w:rPr>
        <w:softHyphen/>
        <w:t xml:space="preserve">företag </w:t>
      </w:r>
      <w:r w:rsidRPr="00D94568">
        <w:rPr>
          <w:sz w:val="18"/>
          <w:szCs w:val="18"/>
        </w:rPr>
        <w:t>ska det som sägs i 6 kap. 4 § andra stycket bok</w:t>
      </w:r>
      <w:r w:rsidRPr="00D94568">
        <w:rPr>
          <w:sz w:val="18"/>
          <w:szCs w:val="18"/>
        </w:rPr>
        <w:softHyphen/>
        <w:t>föringslagen om bestämmelser i årsredovisnings</w:t>
      </w:r>
      <w:r w:rsidRPr="00D94568">
        <w:rPr>
          <w:sz w:val="18"/>
          <w:szCs w:val="18"/>
        </w:rPr>
        <w:softHyphen/>
        <w:t>lagen i stället avse motsvarande bestämmelser i lagen (1995:1560) om årsredovisning i försäkrings</w:t>
      </w:r>
      <w:r w:rsidRPr="00D94568">
        <w:rPr>
          <w:sz w:val="18"/>
          <w:szCs w:val="18"/>
        </w:rPr>
        <w:softHyphen/>
        <w:t>företag.</w:t>
      </w:r>
    </w:p>
    <w:p w14:paraId="18116D4B" w14:textId="77777777" w:rsidR="005C68C8" w:rsidRPr="004C07B0" w:rsidRDefault="005C68C8" w:rsidP="005C68C8">
      <w:pPr>
        <w:pStyle w:val="Brdtextmedindrag"/>
      </w:pPr>
    </w:p>
    <w:p w14:paraId="6F9A902A" w14:textId="77777777" w:rsidR="005C68C8" w:rsidRDefault="005C68C8" w:rsidP="005C68C8">
      <w:pPr>
        <w:pStyle w:val="Brdtextmedindrag"/>
        <w:ind w:firstLine="0"/>
      </w:pPr>
      <w:r>
        <w:t>Paragrafen innehåller bestämmelser om upprättande av särskilt bokslut. Övervägandena finns i avsnitt 8.</w:t>
      </w:r>
    </w:p>
    <w:p w14:paraId="179984C2" w14:textId="2B5A3E86" w:rsidR="005C68C8" w:rsidRDefault="005C68C8" w:rsidP="00E63A33">
      <w:pPr>
        <w:pStyle w:val="Brdtextmedindrag"/>
      </w:pPr>
      <w:r>
        <w:t xml:space="preserve">I </w:t>
      </w:r>
      <w:r w:rsidRPr="00481A85">
        <w:rPr>
          <w:i/>
        </w:rPr>
        <w:t>första stycket</w:t>
      </w:r>
      <w:r>
        <w:t xml:space="preserve"> anges att om ett europakooperativ flyttar sitt säte, ska lednings- eller förvalt</w:t>
      </w:r>
      <w:r>
        <w:softHyphen/>
        <w:t>ningsorganet upprätta ett särskilt bokslut</w:t>
      </w:r>
      <w:r w:rsidR="00D810E9">
        <w:t>.</w:t>
      </w:r>
      <w:r>
        <w:t xml:space="preserve"> I be</w:t>
      </w:r>
      <w:r>
        <w:softHyphen/>
        <w:t>stäm</w:t>
      </w:r>
      <w:r>
        <w:softHyphen/>
        <w:t>melsen anges även det som ska gälla för detta särskilda bokslut. Som ut</w:t>
      </w:r>
      <w:r>
        <w:softHyphen/>
        <w:t>gångs</w:t>
      </w:r>
      <w:r>
        <w:softHyphen/>
        <w:t xml:space="preserve">punkt ska, enligt </w:t>
      </w:r>
      <w:r>
        <w:rPr>
          <w:i/>
        </w:rPr>
        <w:t>tredje stycket</w:t>
      </w:r>
      <w:r>
        <w:t>, bestämmelserna om årsbokslut i bok</w:t>
      </w:r>
      <w:r>
        <w:softHyphen/>
        <w:t>förings</w:t>
      </w:r>
      <w:r>
        <w:softHyphen/>
        <w:t xml:space="preserve">lagen tillämpas för det särskilda bokslutet. Genom </w:t>
      </w:r>
      <w:r w:rsidRPr="00C752D4">
        <w:t>änd</w:t>
      </w:r>
      <w:r>
        <w:softHyphen/>
      </w:r>
      <w:r w:rsidRPr="00C752D4">
        <w:t>ringen i tredje stycket förtydligas att bestämmelser i lagen om års</w:t>
      </w:r>
      <w:r>
        <w:softHyphen/>
      </w:r>
      <w:r w:rsidRPr="00C752D4">
        <w:t>redo</w:t>
      </w:r>
      <w:r>
        <w:softHyphen/>
      </w:r>
      <w:r w:rsidRPr="00C752D4">
        <w:t>visning i försäkringsföretag</w:t>
      </w:r>
      <w:r>
        <w:t xml:space="preserve"> ska tillämpas, i</w:t>
      </w:r>
      <w:r w:rsidR="00D810E9">
        <w:t> </w:t>
      </w:r>
      <w:r>
        <w:t>stället för bestämmelser i års</w:t>
      </w:r>
      <w:r>
        <w:softHyphen/>
        <w:t>redo</w:t>
      </w:r>
      <w:r>
        <w:softHyphen/>
        <w:t xml:space="preserve">visningslagen, när det gäller europakooperativ som </w:t>
      </w:r>
      <w:r w:rsidR="00D810E9">
        <w:t xml:space="preserve">är </w:t>
      </w:r>
      <w:r>
        <w:t>tjänste</w:t>
      </w:r>
      <w:r w:rsidR="00CC3926">
        <w:softHyphen/>
      </w:r>
      <w:r>
        <w:t>pensions</w:t>
      </w:r>
      <w:r w:rsidR="00CC3926">
        <w:softHyphen/>
      </w:r>
      <w:r>
        <w:t>företag. Detta över</w:t>
      </w:r>
      <w:r>
        <w:softHyphen/>
        <w:t>ens</w:t>
      </w:r>
      <w:r>
        <w:softHyphen/>
        <w:t xml:space="preserve">stämmer med det som gäller för europakooperativ som </w:t>
      </w:r>
      <w:r w:rsidR="00D810E9">
        <w:t xml:space="preserve">är </w:t>
      </w:r>
      <w:r>
        <w:t>för</w:t>
      </w:r>
      <w:r>
        <w:softHyphen/>
        <w:t>säk</w:t>
      </w:r>
      <w:r>
        <w:softHyphen/>
        <w:t>rings</w:t>
      </w:r>
      <w:r>
        <w:softHyphen/>
        <w:t>företag. Ingen ändring i sak är avsedd.</w:t>
      </w:r>
    </w:p>
    <w:p w14:paraId="7786D6B9" w14:textId="77777777" w:rsidR="005C68C8" w:rsidRDefault="005C68C8" w:rsidP="005C68C8">
      <w:pPr>
        <w:pStyle w:val="Rubrik2"/>
      </w:pPr>
      <w:bookmarkStart w:id="121" w:name="_Toc32844424"/>
      <w:bookmarkStart w:id="122" w:name="_Toc36022935"/>
      <w:r>
        <w:t>Förslaget till lag om ändring i delgivningslagen (2010:1932)</w:t>
      </w:r>
      <w:bookmarkEnd w:id="121"/>
      <w:bookmarkEnd w:id="122"/>
    </w:p>
    <w:p w14:paraId="0AE865A8" w14:textId="77777777" w:rsidR="005C68C8" w:rsidRPr="00D94568" w:rsidRDefault="005C68C8" w:rsidP="005C68C8">
      <w:pPr>
        <w:pStyle w:val="Brdtextmedindrag"/>
        <w:ind w:firstLine="0"/>
        <w:rPr>
          <w:sz w:val="18"/>
          <w:szCs w:val="18"/>
        </w:rPr>
      </w:pPr>
      <w:r w:rsidRPr="00D94568">
        <w:rPr>
          <w:b/>
          <w:bCs/>
          <w:sz w:val="18"/>
          <w:szCs w:val="18"/>
        </w:rPr>
        <w:t>29 §</w:t>
      </w:r>
      <w:r w:rsidRPr="00D94568">
        <w:rPr>
          <w:sz w:val="18"/>
          <w:szCs w:val="18"/>
        </w:rPr>
        <w:t> Särskild delgivning med juridisk person får användas av en myndighet om ett försök till vanlig delgivning eller förenklad delgivning har miss</w:t>
      </w:r>
      <w:r w:rsidRPr="00D94568">
        <w:rPr>
          <w:sz w:val="18"/>
          <w:szCs w:val="18"/>
        </w:rPr>
        <w:softHyphen/>
        <w:t>lyckats i samma delgivningsärende eller ett sådant delgivningsförsök bedöms som utsiktslöst vid delgivning med</w:t>
      </w:r>
    </w:p>
    <w:p w14:paraId="1090879F" w14:textId="77777777" w:rsidR="005C68C8" w:rsidRPr="00D94568" w:rsidRDefault="005C68C8" w:rsidP="005C68C8">
      <w:pPr>
        <w:pStyle w:val="Brdtextmedindrag"/>
        <w:rPr>
          <w:sz w:val="18"/>
          <w:szCs w:val="18"/>
        </w:rPr>
      </w:pPr>
      <w:r w:rsidRPr="00D94568">
        <w:rPr>
          <w:sz w:val="18"/>
          <w:szCs w:val="18"/>
        </w:rPr>
        <w:t>1. aktiebolag som är registrerade i aktiebolagsregistret,</w:t>
      </w:r>
    </w:p>
    <w:p w14:paraId="13AF8AF9" w14:textId="77777777" w:rsidR="005C68C8" w:rsidRPr="00D94568" w:rsidRDefault="005C68C8" w:rsidP="005C68C8">
      <w:pPr>
        <w:pStyle w:val="Brdtextmedindrag"/>
        <w:rPr>
          <w:sz w:val="18"/>
          <w:szCs w:val="18"/>
        </w:rPr>
      </w:pPr>
      <w:r w:rsidRPr="00D94568">
        <w:rPr>
          <w:sz w:val="18"/>
          <w:szCs w:val="18"/>
        </w:rPr>
        <w:t>2. ekonomiska föreningar, bostadsrättsföreningar, kooperativa hyres</w:t>
      </w:r>
      <w:r w:rsidRPr="00D94568">
        <w:rPr>
          <w:sz w:val="18"/>
          <w:szCs w:val="18"/>
        </w:rPr>
        <w:softHyphen/>
        <w:t>rätts</w:t>
      </w:r>
      <w:r>
        <w:rPr>
          <w:sz w:val="18"/>
          <w:szCs w:val="18"/>
        </w:rPr>
        <w:softHyphen/>
      </w:r>
      <w:r w:rsidRPr="00D94568">
        <w:rPr>
          <w:sz w:val="18"/>
          <w:szCs w:val="18"/>
        </w:rPr>
        <w:t>föreningar och sambruksföreningar som är registrerade i förenings</w:t>
      </w:r>
      <w:r w:rsidRPr="00D94568">
        <w:rPr>
          <w:sz w:val="18"/>
          <w:szCs w:val="18"/>
        </w:rPr>
        <w:softHyphen/>
        <w:t>registret,</w:t>
      </w:r>
    </w:p>
    <w:p w14:paraId="50732C60" w14:textId="77777777" w:rsidR="005C68C8" w:rsidRPr="00D94568" w:rsidRDefault="005C68C8" w:rsidP="005C68C8">
      <w:pPr>
        <w:pStyle w:val="Brdtextmedindrag"/>
        <w:rPr>
          <w:sz w:val="18"/>
          <w:szCs w:val="18"/>
        </w:rPr>
      </w:pPr>
      <w:r w:rsidRPr="00D94568">
        <w:rPr>
          <w:sz w:val="18"/>
          <w:szCs w:val="18"/>
        </w:rPr>
        <w:t>3. handelsbolag, kommanditbolag, ideella föreningar och registrerade tros</w:t>
      </w:r>
      <w:r>
        <w:rPr>
          <w:sz w:val="18"/>
          <w:szCs w:val="18"/>
        </w:rPr>
        <w:softHyphen/>
      </w:r>
      <w:r w:rsidRPr="00D94568">
        <w:rPr>
          <w:sz w:val="18"/>
          <w:szCs w:val="18"/>
        </w:rPr>
        <w:t>samfund som är registrerade i handelsregistret,</w:t>
      </w:r>
    </w:p>
    <w:p w14:paraId="6D7A485F" w14:textId="77777777" w:rsidR="005C68C8" w:rsidRPr="00D94568" w:rsidRDefault="005C68C8" w:rsidP="005C68C8">
      <w:pPr>
        <w:pStyle w:val="Brdtextmedindrag"/>
        <w:rPr>
          <w:sz w:val="18"/>
          <w:szCs w:val="18"/>
        </w:rPr>
      </w:pPr>
      <w:r w:rsidRPr="00D94568">
        <w:rPr>
          <w:sz w:val="18"/>
          <w:szCs w:val="18"/>
        </w:rPr>
        <w:t>4. bankaktiebolag, sparbanker och medlemsbanker som är registrerade i bank</w:t>
      </w:r>
      <w:r>
        <w:rPr>
          <w:sz w:val="18"/>
          <w:szCs w:val="18"/>
        </w:rPr>
        <w:softHyphen/>
      </w:r>
      <w:r w:rsidRPr="00D94568">
        <w:rPr>
          <w:sz w:val="18"/>
          <w:szCs w:val="18"/>
        </w:rPr>
        <w:t>registret,</w:t>
      </w:r>
    </w:p>
    <w:p w14:paraId="07375B21" w14:textId="77777777" w:rsidR="005C68C8" w:rsidRPr="00D94568" w:rsidRDefault="005C68C8" w:rsidP="005C68C8">
      <w:pPr>
        <w:pStyle w:val="Brdtextmedindrag"/>
        <w:rPr>
          <w:sz w:val="18"/>
          <w:szCs w:val="18"/>
        </w:rPr>
      </w:pPr>
      <w:r w:rsidRPr="00D94568">
        <w:rPr>
          <w:sz w:val="18"/>
          <w:szCs w:val="18"/>
        </w:rPr>
        <w:t>5. försäkringsaktiebolag, ömse</w:t>
      </w:r>
      <w:r w:rsidRPr="00D94568">
        <w:rPr>
          <w:sz w:val="18"/>
          <w:szCs w:val="18"/>
        </w:rPr>
        <w:softHyphen/>
        <w:t xml:space="preserve">sidiga försäkringsbolag, </w:t>
      </w:r>
      <w:r w:rsidRPr="00D94568">
        <w:rPr>
          <w:i/>
          <w:sz w:val="18"/>
          <w:szCs w:val="18"/>
        </w:rPr>
        <w:t>försäk</w:t>
      </w:r>
      <w:r w:rsidRPr="00D94568">
        <w:rPr>
          <w:i/>
          <w:sz w:val="18"/>
          <w:szCs w:val="18"/>
        </w:rPr>
        <w:softHyphen/>
        <w:t>ringsföreningar,</w:t>
      </w:r>
      <w:r w:rsidRPr="00D94568">
        <w:rPr>
          <w:sz w:val="18"/>
          <w:szCs w:val="18"/>
        </w:rPr>
        <w:t xml:space="preserve"> tjänstepensions</w:t>
      </w:r>
      <w:r w:rsidRPr="00D94568">
        <w:rPr>
          <w:sz w:val="18"/>
          <w:szCs w:val="18"/>
        </w:rPr>
        <w:softHyphen/>
        <w:t>aktiebolag</w:t>
      </w:r>
      <w:r w:rsidRPr="00D94568">
        <w:rPr>
          <w:i/>
          <w:sz w:val="18"/>
          <w:szCs w:val="18"/>
        </w:rPr>
        <w:t>,</w:t>
      </w:r>
      <w:r w:rsidRPr="00D94568">
        <w:rPr>
          <w:sz w:val="18"/>
          <w:szCs w:val="18"/>
        </w:rPr>
        <w:t xml:space="preserve"> ömsesidiga tjänste</w:t>
      </w:r>
      <w:r w:rsidRPr="00D94568">
        <w:rPr>
          <w:sz w:val="18"/>
          <w:szCs w:val="18"/>
        </w:rPr>
        <w:softHyphen/>
        <w:t>pensionsbolag</w:t>
      </w:r>
      <w:r w:rsidRPr="00D94568">
        <w:rPr>
          <w:i/>
          <w:sz w:val="18"/>
          <w:szCs w:val="18"/>
        </w:rPr>
        <w:t xml:space="preserve"> och tjänstepensions</w:t>
      </w:r>
      <w:r w:rsidRPr="00D94568">
        <w:rPr>
          <w:i/>
          <w:sz w:val="18"/>
          <w:szCs w:val="18"/>
        </w:rPr>
        <w:softHyphen/>
        <w:t>föreningar</w:t>
      </w:r>
      <w:r w:rsidRPr="00D94568">
        <w:rPr>
          <w:sz w:val="18"/>
          <w:szCs w:val="18"/>
        </w:rPr>
        <w:t xml:space="preserve"> som är registrerade i försäkringsregistret,</w:t>
      </w:r>
    </w:p>
    <w:p w14:paraId="71AFA2C7" w14:textId="77777777" w:rsidR="005C68C8" w:rsidRPr="00D94568" w:rsidRDefault="005C68C8" w:rsidP="005C68C8">
      <w:pPr>
        <w:pStyle w:val="Brdtextmedindrag"/>
        <w:rPr>
          <w:sz w:val="18"/>
          <w:szCs w:val="18"/>
        </w:rPr>
      </w:pPr>
      <w:r w:rsidRPr="00D94568">
        <w:rPr>
          <w:sz w:val="18"/>
          <w:szCs w:val="18"/>
        </w:rPr>
        <w:t>6. europabolag som är registrerade i europabolagsregistret, och</w:t>
      </w:r>
    </w:p>
    <w:p w14:paraId="7A04A96C" w14:textId="77777777" w:rsidR="005C68C8" w:rsidRPr="00D94568" w:rsidRDefault="005C68C8" w:rsidP="005C68C8">
      <w:pPr>
        <w:pStyle w:val="Brdtextmedindrag"/>
        <w:rPr>
          <w:sz w:val="18"/>
          <w:szCs w:val="18"/>
        </w:rPr>
      </w:pPr>
      <w:r w:rsidRPr="00D94568">
        <w:rPr>
          <w:sz w:val="18"/>
          <w:szCs w:val="18"/>
        </w:rPr>
        <w:t>7. europakooperativ som är registrerade i europakooperativsregistret.</w:t>
      </w:r>
    </w:p>
    <w:p w14:paraId="1FE47B43" w14:textId="77777777" w:rsidR="005C68C8" w:rsidRPr="004C07B0" w:rsidRDefault="005C68C8" w:rsidP="005C68C8">
      <w:pPr>
        <w:pStyle w:val="Brdtextmedindrag"/>
      </w:pPr>
    </w:p>
    <w:p w14:paraId="1B5989E4" w14:textId="77777777" w:rsidR="005C68C8" w:rsidRDefault="005C68C8" w:rsidP="005C68C8">
      <w:pPr>
        <w:pStyle w:val="Brdtextmedindrag"/>
        <w:ind w:firstLine="0"/>
      </w:pPr>
      <w:r>
        <w:t>I paragrafen anges när särskild delgivning med juridisk person får an</w:t>
      </w:r>
      <w:r>
        <w:softHyphen/>
        <w:t>vändas. Övervägandena finns i avsnitt 8.</w:t>
      </w:r>
    </w:p>
    <w:p w14:paraId="550BAD6B" w14:textId="00CF5A0F" w:rsidR="005C68C8" w:rsidRDefault="005C68C8" w:rsidP="005C68C8">
      <w:pPr>
        <w:pStyle w:val="Brdtextmedindrag"/>
      </w:pPr>
      <w:r w:rsidRPr="00AD6A1E">
        <w:t xml:space="preserve">Särskild delgivning med juridisk person får användas av en myndighet </w:t>
      </w:r>
      <w:r>
        <w:t>med vissa typer av företag. För detta krävs att</w:t>
      </w:r>
      <w:r w:rsidRPr="00AD6A1E">
        <w:t xml:space="preserve"> ett försök till vanlig del</w:t>
      </w:r>
      <w:r>
        <w:softHyphen/>
      </w:r>
      <w:r w:rsidRPr="00AD6A1E">
        <w:t>giv</w:t>
      </w:r>
      <w:r w:rsidR="004E0C32">
        <w:softHyphen/>
      </w:r>
      <w:r w:rsidRPr="00AD6A1E">
        <w:t>ning eller förenklad delgivning har misslyckats i samma delgivnings</w:t>
      </w:r>
      <w:r>
        <w:softHyphen/>
      </w:r>
      <w:r w:rsidRPr="00AD6A1E">
        <w:t>ärende eller ett sådant delgivningsförsök bedöms som utsiktslöst</w:t>
      </w:r>
      <w:r>
        <w:t xml:space="preserve">. </w:t>
      </w:r>
    </w:p>
    <w:p w14:paraId="3C08C78D" w14:textId="77777777" w:rsidR="005C68C8" w:rsidRDefault="005C68C8" w:rsidP="005C68C8">
      <w:pPr>
        <w:pStyle w:val="Brdtextmedindrag"/>
      </w:pPr>
      <w:r>
        <w:t xml:space="preserve">I </w:t>
      </w:r>
      <w:r w:rsidRPr="007D19B1">
        <w:rPr>
          <w:i/>
        </w:rPr>
        <w:t>punkt</w:t>
      </w:r>
      <w:r>
        <w:rPr>
          <w:i/>
        </w:rPr>
        <w:t> </w:t>
      </w:r>
      <w:r w:rsidRPr="007D19B1">
        <w:rPr>
          <w:i/>
        </w:rPr>
        <w:t>5</w:t>
      </w:r>
      <w:r>
        <w:t xml:space="preserve"> görs ett tillägg för försäkringsföreningar och tjänstepensions</w:t>
      </w:r>
      <w:r>
        <w:softHyphen/>
        <w:t>föreningar som är registrerade i försäkringsregistret. Särskild delgivning med juridisk person ska även få användas vid delgivning med sådana före</w:t>
      </w:r>
      <w:r>
        <w:softHyphen/>
        <w:t>tag. Att sådana föreningar ska vara registrerade i försäkringsregistret fram</w:t>
      </w:r>
      <w:r>
        <w:softHyphen/>
      </w:r>
      <w:r>
        <w:lastRenderedPageBreak/>
        <w:t>går av 17 kap. 1 § FRL respektive 14 kap. 2 § lagen om tjänste</w:t>
      </w:r>
      <w:r>
        <w:softHyphen/>
        <w:t>pensions</w:t>
      </w:r>
      <w:r>
        <w:softHyphen/>
        <w:t>företag (se prop. 2018/19:158 s. 143). Detta motsvarar det som gäller för öv</w:t>
      </w:r>
      <w:r>
        <w:softHyphen/>
        <w:t>riga försäkringsföretag och tjänste</w:t>
      </w:r>
      <w:r>
        <w:softHyphen/>
        <w:t>pensionsföretag, dvs. för</w:t>
      </w:r>
      <w:r>
        <w:softHyphen/>
        <w:t>säkrings</w:t>
      </w:r>
      <w:r>
        <w:softHyphen/>
        <w:t>aktie</w:t>
      </w:r>
      <w:r>
        <w:softHyphen/>
        <w:t>bolag, ömsesidiga försäkringsbolag, tjänstepensions</w:t>
      </w:r>
      <w:r>
        <w:softHyphen/>
        <w:t>aktie</w:t>
      </w:r>
      <w:r>
        <w:softHyphen/>
        <w:t>bolag och ömse</w:t>
      </w:r>
      <w:r>
        <w:softHyphen/>
        <w:t xml:space="preserve">sidiga tjänstepensionsbolag. </w:t>
      </w:r>
    </w:p>
    <w:p w14:paraId="37DC325B" w14:textId="77777777" w:rsidR="005C68C8" w:rsidRDefault="005C68C8" w:rsidP="005C68C8">
      <w:pPr>
        <w:pStyle w:val="Rubrik2"/>
      </w:pPr>
      <w:bookmarkStart w:id="123" w:name="_Toc32844425"/>
      <w:bookmarkStart w:id="124" w:name="_Toc36022936"/>
      <w:r>
        <w:t>Förslaget till lag om ändring i försäkringsrörelselagen (2010:2043)</w:t>
      </w:r>
      <w:bookmarkEnd w:id="123"/>
      <w:bookmarkEnd w:id="124"/>
    </w:p>
    <w:p w14:paraId="45A1A237" w14:textId="0B2D6CBA" w:rsidR="007F3231" w:rsidRDefault="007F3231" w:rsidP="005C68C8">
      <w:pPr>
        <w:pStyle w:val="Rubrik4utannumrering"/>
        <w:spacing w:before="0"/>
      </w:pPr>
      <w:r>
        <w:t xml:space="preserve">10 kap. </w:t>
      </w:r>
    </w:p>
    <w:p w14:paraId="68B0C587" w14:textId="6170956F" w:rsidR="007F3231" w:rsidRPr="00B544BF" w:rsidRDefault="007F3231" w:rsidP="007F3231">
      <w:pPr>
        <w:pStyle w:val="Brdtext"/>
        <w:rPr>
          <w:sz w:val="18"/>
          <w:szCs w:val="18"/>
        </w:rPr>
      </w:pPr>
      <w:r w:rsidRPr="00B544BF">
        <w:rPr>
          <w:b/>
          <w:bCs/>
          <w:sz w:val="18"/>
          <w:szCs w:val="18"/>
        </w:rPr>
        <w:t>5 §</w:t>
      </w:r>
      <w:r w:rsidRPr="00B544BF">
        <w:rPr>
          <w:sz w:val="18"/>
          <w:szCs w:val="18"/>
        </w:rPr>
        <w:t> Ett försäkringsföretag ska säkerställa att den som ingår i styrelsen för företaget eller är verkställande direktör i det, eller är ersättare för någon av dem, eller den som ansvarar för eller utför arbete i en central funktion i företaget uppfyller de krav som anges i 2 kap. 4 § </w:t>
      </w:r>
      <w:r w:rsidRPr="00B544BF">
        <w:rPr>
          <w:i/>
          <w:iCs/>
          <w:sz w:val="18"/>
          <w:szCs w:val="18"/>
        </w:rPr>
        <w:t>första stycket </w:t>
      </w:r>
      <w:r w:rsidRPr="00B544BF">
        <w:rPr>
          <w:sz w:val="18"/>
          <w:szCs w:val="18"/>
        </w:rPr>
        <w:t>4.</w:t>
      </w:r>
    </w:p>
    <w:p w14:paraId="441C2274" w14:textId="609C2627" w:rsidR="007F3231" w:rsidRPr="00B544BF" w:rsidRDefault="007F3231" w:rsidP="007F3231">
      <w:pPr>
        <w:pStyle w:val="Brdtextmedindrag"/>
        <w:rPr>
          <w:sz w:val="18"/>
          <w:szCs w:val="18"/>
        </w:rPr>
      </w:pPr>
      <w:r w:rsidRPr="00B544BF">
        <w:rPr>
          <w:sz w:val="18"/>
          <w:szCs w:val="18"/>
        </w:rPr>
        <w:t>Försäkringsföretaget ska snarast möjligt till Finansinspektionen anmäla ändring</w:t>
      </w:r>
      <w:r w:rsidR="00696EE6">
        <w:rPr>
          <w:sz w:val="18"/>
          <w:szCs w:val="18"/>
        </w:rPr>
        <w:softHyphen/>
      </w:r>
      <w:r w:rsidRPr="00B544BF">
        <w:rPr>
          <w:sz w:val="18"/>
          <w:szCs w:val="18"/>
        </w:rPr>
        <w:t>ar av vilka som ingår i dess ledning enligt första stycket eller som ansvarar för en central funktion i företaget.</w:t>
      </w:r>
    </w:p>
    <w:p w14:paraId="066285E0" w14:textId="0CB68BAA" w:rsidR="007F3231" w:rsidRPr="00B544BF" w:rsidRDefault="007F3231" w:rsidP="007F3231">
      <w:pPr>
        <w:pStyle w:val="Brdtextmedindrag"/>
        <w:rPr>
          <w:sz w:val="18"/>
          <w:szCs w:val="18"/>
        </w:rPr>
      </w:pPr>
      <w:r w:rsidRPr="00B544BF">
        <w:rPr>
          <w:sz w:val="18"/>
          <w:szCs w:val="18"/>
        </w:rPr>
        <w:t>Försäkringsföretaget ska underrätta inspektionen om någon av de personer som avses i första stycket har ersatts på grund av att han eller hon inte längre uppfyller lämplighetskraven.</w:t>
      </w:r>
    </w:p>
    <w:p w14:paraId="5218AF74" w14:textId="180FE5E9" w:rsidR="007F3231" w:rsidRDefault="007F3231" w:rsidP="007F3231">
      <w:pPr>
        <w:pStyle w:val="Brdtextmedindrag"/>
      </w:pPr>
    </w:p>
    <w:p w14:paraId="377B94F0" w14:textId="3CD3A6A5" w:rsidR="00696EE6" w:rsidRDefault="007F3231" w:rsidP="00696EE6">
      <w:pPr>
        <w:pStyle w:val="Brdtextmedindrag"/>
        <w:ind w:firstLine="0"/>
      </w:pPr>
      <w:r>
        <w:t>Paragrafen</w:t>
      </w:r>
      <w:r w:rsidR="00696EE6">
        <w:t xml:space="preserve"> innehåller </w:t>
      </w:r>
      <w:proofErr w:type="gramStart"/>
      <w:r w:rsidR="00F04AA1">
        <w:t>bl.a.</w:t>
      </w:r>
      <w:proofErr w:type="gramEnd"/>
      <w:r w:rsidR="00F04AA1">
        <w:t xml:space="preserve"> </w:t>
      </w:r>
      <w:r w:rsidR="00696EE6">
        <w:t>bestämmelser om lämplighetskrav för de som har ledande funktioner i ett försäkringsföretag.</w:t>
      </w:r>
    </w:p>
    <w:p w14:paraId="614F1245" w14:textId="75F9622D" w:rsidR="00696EE6" w:rsidRPr="00964033" w:rsidRDefault="00896211" w:rsidP="00B544BF">
      <w:pPr>
        <w:pStyle w:val="Brdtextmedindrag"/>
      </w:pPr>
      <w:r w:rsidRPr="0021205E">
        <w:t>I </w:t>
      </w:r>
      <w:r w:rsidRPr="0021205E">
        <w:rPr>
          <w:i/>
          <w:iCs/>
        </w:rPr>
        <w:t>första stycket</w:t>
      </w:r>
      <w:r w:rsidRPr="0021205E">
        <w:t xml:space="preserve"> görs ett tillägg i hänvisningen till bestämmelsen i 2 kap. 4 §</w:t>
      </w:r>
      <w:r>
        <w:t xml:space="preserve"> (de generella lämplighetskrave</w:t>
      </w:r>
      <w:r w:rsidR="00B47583">
        <w:t>n</w:t>
      </w:r>
      <w:r>
        <w:t xml:space="preserve">). </w:t>
      </w:r>
    </w:p>
    <w:p w14:paraId="1584A780" w14:textId="06F6D04C" w:rsidR="005C68C8" w:rsidRPr="001F5DFC" w:rsidRDefault="005C68C8" w:rsidP="00896211">
      <w:pPr>
        <w:pStyle w:val="Rubrik4utannumrering"/>
      </w:pPr>
      <w:r w:rsidRPr="00831EB9">
        <w:t>11 kap.</w:t>
      </w:r>
    </w:p>
    <w:p w14:paraId="1D1A9632" w14:textId="167FA221" w:rsidR="005C68C8" w:rsidRPr="00D94568" w:rsidRDefault="005C68C8" w:rsidP="005C68C8">
      <w:pPr>
        <w:pStyle w:val="Brdtextmedindrag"/>
        <w:ind w:firstLine="0"/>
        <w:rPr>
          <w:sz w:val="18"/>
          <w:szCs w:val="18"/>
        </w:rPr>
      </w:pPr>
      <w:r w:rsidRPr="00D94568">
        <w:rPr>
          <w:b/>
          <w:bCs/>
          <w:sz w:val="18"/>
          <w:szCs w:val="18"/>
        </w:rPr>
        <w:t>37 §</w:t>
      </w:r>
      <w:r w:rsidRPr="00D94568">
        <w:rPr>
          <w:sz w:val="18"/>
          <w:szCs w:val="18"/>
        </w:rPr>
        <w:t> Vid absorption av ett helägt dotterbolag gäller inte 23 kap. 32 och 33 §§ aktie</w:t>
      </w:r>
      <w:r w:rsidR="00E47894">
        <w:rPr>
          <w:sz w:val="18"/>
          <w:szCs w:val="18"/>
        </w:rPr>
        <w:softHyphen/>
      </w:r>
      <w:r w:rsidRPr="00D94568">
        <w:rPr>
          <w:sz w:val="18"/>
          <w:szCs w:val="18"/>
        </w:rPr>
        <w:t>bolagslagen (2005:551). I stället gäller följande.</w:t>
      </w:r>
    </w:p>
    <w:p w14:paraId="2000B496" w14:textId="77777777" w:rsidR="005C68C8" w:rsidRDefault="005C68C8" w:rsidP="005C68C8">
      <w:pPr>
        <w:pStyle w:val="Brdtextmedindrag"/>
        <w:rPr>
          <w:sz w:val="18"/>
          <w:szCs w:val="18"/>
        </w:rPr>
      </w:pPr>
      <w:r w:rsidRPr="00D94568">
        <w:rPr>
          <w:sz w:val="18"/>
          <w:szCs w:val="18"/>
        </w:rPr>
        <w:t>Moderbolaget ska ansöka om tillstånd att verkställa fusions</w:t>
      </w:r>
      <w:r w:rsidRPr="00D94568">
        <w:rPr>
          <w:sz w:val="18"/>
          <w:szCs w:val="18"/>
        </w:rPr>
        <w:softHyphen/>
        <w:t>planen hos Finans</w:t>
      </w:r>
      <w:r>
        <w:rPr>
          <w:sz w:val="18"/>
          <w:szCs w:val="18"/>
        </w:rPr>
        <w:softHyphen/>
      </w:r>
      <w:r w:rsidRPr="00D94568">
        <w:rPr>
          <w:sz w:val="18"/>
          <w:szCs w:val="18"/>
        </w:rPr>
        <w:t>inspektionen. Ansökan ska ges in senast en månad efter det att fusionsplanen har blivit gällande hos moder</w:t>
      </w:r>
      <w:r w:rsidRPr="00D94568">
        <w:rPr>
          <w:sz w:val="18"/>
          <w:szCs w:val="18"/>
        </w:rPr>
        <w:softHyphen/>
        <w:t>bolaget och, om fusionsplanen har registrerats enligt 23 kap. 30 § aktiebolagslagen, senast två år efter det att uppgift om att planen har registrerats har kungjorts.</w:t>
      </w:r>
    </w:p>
    <w:p w14:paraId="561CAFB7" w14:textId="77777777" w:rsidR="005C68C8" w:rsidRPr="00D94568" w:rsidRDefault="005C68C8" w:rsidP="005C68C8">
      <w:pPr>
        <w:pStyle w:val="Brdtextmedindrag"/>
        <w:rPr>
          <w:sz w:val="18"/>
          <w:szCs w:val="18"/>
        </w:rPr>
      </w:pPr>
      <w:r w:rsidRPr="00D94568">
        <w:rPr>
          <w:sz w:val="18"/>
          <w:szCs w:val="18"/>
        </w:rPr>
        <w:t>I fråga om ett ärende enligt första stycket gäller 34 och 35 §§ i till</w:t>
      </w:r>
      <w:r w:rsidRPr="00D94568">
        <w:rPr>
          <w:sz w:val="18"/>
          <w:szCs w:val="18"/>
        </w:rPr>
        <w:softHyphen/>
        <w:t>ämp</w:t>
      </w:r>
      <w:r w:rsidRPr="00D94568">
        <w:rPr>
          <w:sz w:val="18"/>
          <w:szCs w:val="18"/>
        </w:rPr>
        <w:softHyphen/>
        <w:t>liga delar. Det som anges om överlåtande bolag ska avse dotter</w:t>
      </w:r>
      <w:r w:rsidRPr="00D94568">
        <w:rPr>
          <w:sz w:val="18"/>
          <w:szCs w:val="18"/>
        </w:rPr>
        <w:softHyphen/>
        <w:t>bolag och det som anges om över</w:t>
      </w:r>
      <w:r w:rsidRPr="00D94568">
        <w:rPr>
          <w:sz w:val="18"/>
          <w:szCs w:val="18"/>
        </w:rPr>
        <w:softHyphen/>
        <w:t>tagande bolag ska avse moder</w:t>
      </w:r>
      <w:r w:rsidRPr="00D94568">
        <w:rPr>
          <w:sz w:val="18"/>
          <w:szCs w:val="18"/>
        </w:rPr>
        <w:softHyphen/>
        <w:t>bolag.</w:t>
      </w:r>
    </w:p>
    <w:p w14:paraId="258DD56D" w14:textId="77777777" w:rsidR="005C68C8" w:rsidRPr="00D94568" w:rsidRDefault="005C68C8" w:rsidP="005C68C8">
      <w:pPr>
        <w:pStyle w:val="Brdtextmedindrag"/>
        <w:rPr>
          <w:sz w:val="18"/>
          <w:szCs w:val="18"/>
        </w:rPr>
      </w:pPr>
      <w:r w:rsidRPr="00D94568">
        <w:rPr>
          <w:sz w:val="18"/>
          <w:szCs w:val="18"/>
        </w:rPr>
        <w:t>Finansinspektionen ska under</w:t>
      </w:r>
      <w:r w:rsidRPr="00D94568">
        <w:rPr>
          <w:sz w:val="18"/>
          <w:szCs w:val="18"/>
        </w:rPr>
        <w:softHyphen/>
        <w:t xml:space="preserve">rätta Bolagsverket </w:t>
      </w:r>
      <w:r w:rsidRPr="00D94568">
        <w:rPr>
          <w:i/>
          <w:sz w:val="18"/>
          <w:szCs w:val="18"/>
        </w:rPr>
        <w:t>och Skatteverket</w:t>
      </w:r>
      <w:r w:rsidRPr="00D94568">
        <w:rPr>
          <w:sz w:val="18"/>
          <w:szCs w:val="18"/>
        </w:rPr>
        <w:t xml:space="preserve"> om ansök</w:t>
      </w:r>
      <w:r>
        <w:rPr>
          <w:sz w:val="18"/>
          <w:szCs w:val="18"/>
        </w:rPr>
        <w:softHyphen/>
      </w:r>
      <w:r w:rsidRPr="00D94568">
        <w:rPr>
          <w:sz w:val="18"/>
          <w:szCs w:val="18"/>
        </w:rPr>
        <w:t xml:space="preserve">ningar enligt andra stycket. </w:t>
      </w:r>
      <w:r w:rsidRPr="00D94568">
        <w:rPr>
          <w:i/>
          <w:sz w:val="18"/>
          <w:szCs w:val="18"/>
        </w:rPr>
        <w:t xml:space="preserve">Finansinspektionen ska också underrätta Bolagsverket </w:t>
      </w:r>
      <w:r w:rsidRPr="00D94568">
        <w:rPr>
          <w:sz w:val="18"/>
          <w:szCs w:val="18"/>
        </w:rPr>
        <w:t xml:space="preserve">om beslut som </w:t>
      </w:r>
      <w:r w:rsidRPr="00D94568">
        <w:rPr>
          <w:i/>
          <w:sz w:val="18"/>
          <w:szCs w:val="18"/>
        </w:rPr>
        <w:t xml:space="preserve">har </w:t>
      </w:r>
      <w:r w:rsidRPr="00D94568">
        <w:rPr>
          <w:sz w:val="18"/>
          <w:szCs w:val="18"/>
        </w:rPr>
        <w:t>meddelats med anledning av sådana ansök</w:t>
      </w:r>
      <w:r w:rsidRPr="00D94568">
        <w:rPr>
          <w:sz w:val="18"/>
          <w:szCs w:val="18"/>
        </w:rPr>
        <w:softHyphen/>
        <w:t>ningar</w:t>
      </w:r>
      <w:r w:rsidRPr="00D94568">
        <w:rPr>
          <w:i/>
          <w:sz w:val="18"/>
          <w:szCs w:val="18"/>
        </w:rPr>
        <w:t xml:space="preserve"> och som fått laga kraft</w:t>
      </w:r>
      <w:r w:rsidRPr="00D94568">
        <w:rPr>
          <w:sz w:val="18"/>
          <w:szCs w:val="18"/>
        </w:rPr>
        <w:t>. Bolags</w:t>
      </w:r>
      <w:r w:rsidRPr="00D94568">
        <w:rPr>
          <w:sz w:val="18"/>
          <w:szCs w:val="18"/>
        </w:rPr>
        <w:softHyphen/>
        <w:t xml:space="preserve">verket ska efter en underrättelse </w:t>
      </w:r>
      <w:r w:rsidRPr="00D94568">
        <w:rPr>
          <w:i/>
          <w:sz w:val="18"/>
          <w:szCs w:val="18"/>
        </w:rPr>
        <w:t xml:space="preserve">om ett sådant beslut </w:t>
      </w:r>
      <w:r w:rsidRPr="00D94568">
        <w:rPr>
          <w:sz w:val="18"/>
          <w:szCs w:val="18"/>
        </w:rPr>
        <w:t>registrera till</w:t>
      </w:r>
      <w:r w:rsidRPr="00D94568">
        <w:rPr>
          <w:sz w:val="18"/>
          <w:szCs w:val="18"/>
        </w:rPr>
        <w:softHyphen/>
        <w:t>ståndet enligt 23 kap. 34 § aktie</w:t>
      </w:r>
      <w:r w:rsidRPr="00D94568">
        <w:rPr>
          <w:sz w:val="18"/>
          <w:szCs w:val="18"/>
        </w:rPr>
        <w:softHyphen/>
        <w:t>bolags</w:t>
      </w:r>
      <w:r w:rsidRPr="00D94568">
        <w:rPr>
          <w:sz w:val="18"/>
          <w:szCs w:val="18"/>
        </w:rPr>
        <w:softHyphen/>
        <w:t>lagen.</w:t>
      </w:r>
    </w:p>
    <w:p w14:paraId="4D41772F" w14:textId="77777777" w:rsidR="005C68C8" w:rsidRPr="004C07B0" w:rsidRDefault="005C68C8" w:rsidP="005C68C8">
      <w:pPr>
        <w:pStyle w:val="Brdtextmedindrag"/>
      </w:pPr>
    </w:p>
    <w:p w14:paraId="638635F1" w14:textId="77777777" w:rsidR="005C68C8" w:rsidRDefault="005C68C8" w:rsidP="005C68C8">
      <w:pPr>
        <w:pStyle w:val="Brdtextmedindrag"/>
        <w:ind w:firstLine="0"/>
      </w:pPr>
      <w:r>
        <w:t>Paragrafen innehåller bestämmelser för försäkringsaktiebolag om absorp</w:t>
      </w:r>
      <w:r>
        <w:softHyphen/>
        <w:t xml:space="preserve">tion av ett helägt dotterbolag. Övervägandena finns i avsnitt 6.1. </w:t>
      </w:r>
    </w:p>
    <w:p w14:paraId="2ED03FA9" w14:textId="77777777" w:rsidR="005C68C8" w:rsidRDefault="005C68C8" w:rsidP="005C68C8">
      <w:pPr>
        <w:pStyle w:val="Brdtextmedindrag"/>
      </w:pPr>
      <w:r>
        <w:t>Paragrafen innehåller särskilda bestämmelser för förfarandet vid absorp</w:t>
      </w:r>
      <w:r>
        <w:softHyphen/>
        <w:t xml:space="preserve">tion. Absorption är en särskild form av fusion där det överlåtande bolaget uppgår i </w:t>
      </w:r>
      <w:r w:rsidRPr="007A3013">
        <w:t>det övertagande bolaget. Det överlåtande bolaget upplöses och dess tillgångar och skulder övertas av det övertagande bolaget.</w:t>
      </w:r>
      <w:r>
        <w:t xml:space="preserve"> </w:t>
      </w:r>
    </w:p>
    <w:p w14:paraId="0626F976" w14:textId="0EB55778" w:rsidR="005C68C8" w:rsidRDefault="005C68C8" w:rsidP="005C68C8">
      <w:pPr>
        <w:pStyle w:val="Brdtextmedindrag"/>
      </w:pPr>
      <w:r>
        <w:t xml:space="preserve">I </w:t>
      </w:r>
      <w:r w:rsidRPr="009D14A3">
        <w:rPr>
          <w:i/>
        </w:rPr>
        <w:t>fjärde stycket</w:t>
      </w:r>
      <w:r>
        <w:t xml:space="preserve"> finns </w:t>
      </w:r>
      <w:proofErr w:type="gramStart"/>
      <w:r>
        <w:t>bl.a.</w:t>
      </w:r>
      <w:proofErr w:type="gramEnd"/>
      <w:r>
        <w:t xml:space="preserve"> bestämmelser om att Finansinspektionen ska underrätta andra myndigheter om en ansökan om att verkställa en fusions</w:t>
      </w:r>
      <w:r>
        <w:softHyphen/>
      </w:r>
      <w:r>
        <w:lastRenderedPageBreak/>
        <w:t xml:space="preserve">plan och beslut som meddelas med anledning av en sådan ansökan. </w:t>
      </w:r>
      <w:r w:rsidRPr="009D14A3">
        <w:t>Ändringarna i fjärde stycket innebär att Finansinspektionen</w:t>
      </w:r>
      <w:r>
        <w:t xml:space="preserve"> även ska underrätta Skatte</w:t>
      </w:r>
      <w:r>
        <w:softHyphen/>
        <w:t>verket om ansökningar om tillstånd att verk</w:t>
      </w:r>
      <w:r>
        <w:softHyphen/>
        <w:t xml:space="preserve">ställa en fusionsplan. Därigenom uppmärksammas Skatteverket om ansökningar om tillstånd att verkställa en fusionsplan och har möjlighet att ingripa med stöd av </w:t>
      </w:r>
      <w:r w:rsidRPr="007D19B1">
        <w:t>23</w:t>
      </w:r>
      <w:r>
        <w:t> </w:t>
      </w:r>
      <w:r w:rsidRPr="007D19B1">
        <w:t>kap</w:t>
      </w:r>
      <w:r>
        <w:t>. 21 a § aktiebolagslagen när det finns skäl för det. Genom ändringen överensstämmer Finansinspektionens underrättelseskyldighet med det som gäller vid ansökningar om tillstånd att verkställa en fusions</w:t>
      </w:r>
      <w:r>
        <w:softHyphen/>
        <w:t xml:space="preserve">plan enligt 33 §, dvs. vid annan form av fusion än absorption av helägt dotterbolag. Ändringarna innebär även ett förtydligande </w:t>
      </w:r>
      <w:r w:rsidR="007C5566">
        <w:t xml:space="preserve">av </w:t>
      </w:r>
      <w:r>
        <w:t>att det bara är Finans</w:t>
      </w:r>
      <w:r>
        <w:softHyphen/>
        <w:t>inspektionens underrättelser till Bolagsverket om beslut som har fått laga kraft, som ska föranleda registrering enligt 23 kap. 34 § aktie</w:t>
      </w:r>
      <w:r>
        <w:softHyphen/>
        <w:t xml:space="preserve">bolagslagen. Övriga ändringar är språkliga </w:t>
      </w:r>
      <w:r w:rsidR="00004F69">
        <w:t xml:space="preserve">eller </w:t>
      </w:r>
      <w:r>
        <w:t>redaktionella.</w:t>
      </w:r>
    </w:p>
    <w:p w14:paraId="203CC6C9" w14:textId="77777777" w:rsidR="005C68C8" w:rsidRDefault="005C68C8" w:rsidP="005C68C8">
      <w:pPr>
        <w:pStyle w:val="Brdtext"/>
      </w:pPr>
    </w:p>
    <w:p w14:paraId="56A2D938" w14:textId="23E86020" w:rsidR="005C68C8" w:rsidRPr="00F53CF4" w:rsidRDefault="005C68C8" w:rsidP="00E63A33">
      <w:pPr>
        <w:pStyle w:val="Brdtext"/>
        <w:rPr>
          <w:sz w:val="18"/>
          <w:szCs w:val="18"/>
        </w:rPr>
      </w:pPr>
      <w:r w:rsidRPr="00F53CF4">
        <w:rPr>
          <w:b/>
          <w:bCs/>
          <w:sz w:val="18"/>
          <w:szCs w:val="18"/>
        </w:rPr>
        <w:t>45 §</w:t>
      </w:r>
      <w:r w:rsidRPr="00F53CF4">
        <w:rPr>
          <w:sz w:val="18"/>
          <w:szCs w:val="18"/>
        </w:rPr>
        <w:t> </w:t>
      </w:r>
      <w:r w:rsidR="00054B02" w:rsidRPr="00054B02">
        <w:rPr>
          <w:sz w:val="18"/>
          <w:szCs w:val="18"/>
        </w:rPr>
        <w:t>Utöver det som föreskrivs i 25 kap. aktie</w:t>
      </w:r>
      <w:r w:rsidR="00054B02" w:rsidRPr="00054B02">
        <w:rPr>
          <w:sz w:val="18"/>
          <w:szCs w:val="18"/>
        </w:rPr>
        <w:softHyphen/>
        <w:t xml:space="preserve">bolagslagen (2005:551) </w:t>
      </w:r>
      <w:r w:rsidR="00054B02" w:rsidRPr="00054B02">
        <w:rPr>
          <w:i/>
          <w:iCs/>
          <w:sz w:val="18"/>
          <w:szCs w:val="18"/>
        </w:rPr>
        <w:t>om likvida</w:t>
      </w:r>
      <w:r w:rsidR="00054B02">
        <w:rPr>
          <w:i/>
          <w:iCs/>
          <w:sz w:val="18"/>
          <w:szCs w:val="18"/>
        </w:rPr>
        <w:softHyphen/>
      </w:r>
      <w:r w:rsidR="00054B02" w:rsidRPr="00054B02">
        <w:rPr>
          <w:i/>
          <w:iCs/>
          <w:sz w:val="18"/>
          <w:szCs w:val="18"/>
        </w:rPr>
        <w:t>tion</w:t>
      </w:r>
      <w:r w:rsidR="00054B02" w:rsidRPr="00054B02">
        <w:rPr>
          <w:sz w:val="18"/>
          <w:szCs w:val="18"/>
        </w:rPr>
        <w:t xml:space="preserve"> gäller att Bolagsverket ska besluta att bolaget ska gå i likvidation om</w:t>
      </w:r>
    </w:p>
    <w:p w14:paraId="40742F22" w14:textId="77777777" w:rsidR="005C68C8" w:rsidRPr="00F53CF4" w:rsidRDefault="005C68C8" w:rsidP="005C68C8">
      <w:pPr>
        <w:pStyle w:val="Brdtextmedindrag"/>
        <w:rPr>
          <w:sz w:val="18"/>
          <w:szCs w:val="18"/>
        </w:rPr>
      </w:pPr>
      <w:r w:rsidRPr="00F53CF4">
        <w:rPr>
          <w:sz w:val="18"/>
          <w:szCs w:val="18"/>
        </w:rPr>
        <w:t>1. ett tillstånd att driva försäk</w:t>
      </w:r>
      <w:r w:rsidRPr="00F53CF4">
        <w:rPr>
          <w:sz w:val="18"/>
          <w:szCs w:val="18"/>
        </w:rPr>
        <w:softHyphen/>
        <w:t>ringsrörelse för bestämd tid har gått ut utan att något nytt tillstånd har beviljats, eller</w:t>
      </w:r>
    </w:p>
    <w:p w14:paraId="4440F382" w14:textId="77777777" w:rsidR="005C68C8" w:rsidRPr="00F53CF4" w:rsidRDefault="005C68C8" w:rsidP="005C68C8">
      <w:pPr>
        <w:pStyle w:val="Brdtextmedindrag"/>
        <w:rPr>
          <w:sz w:val="18"/>
          <w:szCs w:val="18"/>
        </w:rPr>
      </w:pPr>
      <w:r w:rsidRPr="00F53CF4">
        <w:rPr>
          <w:sz w:val="18"/>
          <w:szCs w:val="18"/>
        </w:rPr>
        <w:t>2. tillståndet att driva försäk</w:t>
      </w:r>
      <w:r w:rsidRPr="00F53CF4">
        <w:rPr>
          <w:sz w:val="18"/>
          <w:szCs w:val="18"/>
        </w:rPr>
        <w:softHyphen/>
        <w:t>ringsrörelse har återkallats utan att bolaget i stället har fått ett tillstånd att driva tjänstepensionsverksamhet enligt lagen (2019:742) om tjänstepensionsföretag eller någon annan tillstånds</w:t>
      </w:r>
      <w:r w:rsidRPr="00F53CF4">
        <w:rPr>
          <w:sz w:val="18"/>
          <w:szCs w:val="18"/>
        </w:rPr>
        <w:softHyphen/>
        <w:t>pliktig finansiell rörelse.</w:t>
      </w:r>
    </w:p>
    <w:p w14:paraId="0ACA98FF" w14:textId="77777777" w:rsidR="005C68C8" w:rsidRPr="00F53CF4" w:rsidRDefault="005C68C8" w:rsidP="005C68C8">
      <w:pPr>
        <w:pStyle w:val="Brdtextmedindrag"/>
        <w:rPr>
          <w:sz w:val="18"/>
          <w:szCs w:val="18"/>
        </w:rPr>
      </w:pPr>
      <w:r w:rsidRPr="00F53CF4">
        <w:rPr>
          <w:sz w:val="18"/>
          <w:szCs w:val="18"/>
        </w:rPr>
        <w:t>Beslutet enligt första stycket 2 ska fattas så snart det är praktiskt möjligt, dock senast dagen efter det att ansökan eller anmälan om likvidation kom in till Bolags</w:t>
      </w:r>
      <w:r w:rsidRPr="00F53CF4">
        <w:rPr>
          <w:sz w:val="18"/>
          <w:szCs w:val="18"/>
        </w:rPr>
        <w:softHyphen/>
        <w:t>verket. Beslutet om likvidation gäller omedelbart.</w:t>
      </w:r>
    </w:p>
    <w:p w14:paraId="195C2F27" w14:textId="77777777" w:rsidR="005C68C8" w:rsidRPr="00F53CF4" w:rsidRDefault="005C68C8" w:rsidP="005C68C8">
      <w:pPr>
        <w:pStyle w:val="Brdtextmedindrag"/>
        <w:rPr>
          <w:sz w:val="18"/>
          <w:szCs w:val="18"/>
        </w:rPr>
      </w:pPr>
      <w:r w:rsidRPr="00F53CF4">
        <w:rPr>
          <w:sz w:val="18"/>
          <w:szCs w:val="18"/>
        </w:rPr>
        <w:t>I ärenden om likvidation av försäkringsaktiebolag vars tillstånd att driva försäk</w:t>
      </w:r>
      <w:r>
        <w:rPr>
          <w:sz w:val="18"/>
          <w:szCs w:val="18"/>
        </w:rPr>
        <w:softHyphen/>
      </w:r>
      <w:r w:rsidRPr="00F53CF4">
        <w:rPr>
          <w:sz w:val="18"/>
          <w:szCs w:val="18"/>
        </w:rPr>
        <w:t>ringsrörelse har återkallats utan att bolaget i</w:t>
      </w:r>
      <w:r>
        <w:rPr>
          <w:sz w:val="18"/>
          <w:szCs w:val="18"/>
        </w:rPr>
        <w:t> </w:t>
      </w:r>
      <w:r w:rsidRPr="00F53CF4">
        <w:rPr>
          <w:sz w:val="18"/>
          <w:szCs w:val="18"/>
        </w:rPr>
        <w:t>stället har fått ett till</w:t>
      </w:r>
      <w:r w:rsidRPr="00F53CF4">
        <w:rPr>
          <w:sz w:val="18"/>
          <w:szCs w:val="18"/>
        </w:rPr>
        <w:softHyphen/>
        <w:t>stånd att driva tjänstepensionsverksamhet enligt lagen om tjänste</w:t>
      </w:r>
      <w:r w:rsidRPr="00F53CF4">
        <w:rPr>
          <w:sz w:val="18"/>
          <w:szCs w:val="18"/>
        </w:rPr>
        <w:softHyphen/>
        <w:t>pensions</w:t>
      </w:r>
      <w:r w:rsidRPr="00F53CF4">
        <w:rPr>
          <w:sz w:val="18"/>
          <w:szCs w:val="18"/>
        </w:rPr>
        <w:softHyphen/>
        <w:t>företag eller någon annan tillståndspliktig finansiell rörelse, ska 25 kap. 24 § aktiebolagslagen inte tillämpas.</w:t>
      </w:r>
    </w:p>
    <w:p w14:paraId="0089ADB5" w14:textId="77777777" w:rsidR="005C68C8" w:rsidRPr="00F53CF4" w:rsidRDefault="005C68C8" w:rsidP="005C68C8">
      <w:pPr>
        <w:pStyle w:val="Brdtextmedindrag"/>
        <w:rPr>
          <w:sz w:val="18"/>
          <w:szCs w:val="18"/>
        </w:rPr>
      </w:pPr>
      <w:r w:rsidRPr="00F53CF4">
        <w:rPr>
          <w:sz w:val="18"/>
          <w:szCs w:val="18"/>
        </w:rPr>
        <w:t>En fråga om likvidation enligt första stycket prövas på ansökan av styrelsen, en styrelseledamot, den verkställande direktören, en aktieägare eller på anmälan av Finansinspektionen.</w:t>
      </w:r>
    </w:p>
    <w:p w14:paraId="3CD9B79F" w14:textId="77777777" w:rsidR="005C68C8" w:rsidRPr="004C07B0" w:rsidRDefault="005C68C8" w:rsidP="005C68C8">
      <w:pPr>
        <w:pStyle w:val="Brdtextmedindrag"/>
      </w:pPr>
    </w:p>
    <w:p w14:paraId="07661174" w14:textId="77777777" w:rsidR="005C68C8" w:rsidRDefault="005C68C8" w:rsidP="005C68C8">
      <w:pPr>
        <w:pStyle w:val="Brdtextmedindrag"/>
        <w:ind w:firstLine="0"/>
      </w:pPr>
      <w:r>
        <w:t>Paragrafen innehåller bestämmelser för försäkringsaktiebolag om Bolags</w:t>
      </w:r>
      <w:r>
        <w:softHyphen/>
        <w:t>verkets beslut om tvångslikvidation. Övervägandena finns i avsnitt 6.1.</w:t>
      </w:r>
    </w:p>
    <w:p w14:paraId="71B8410A" w14:textId="5D54DD79" w:rsidR="005C68C8" w:rsidRDefault="006922D4" w:rsidP="00E63A33">
      <w:pPr>
        <w:pStyle w:val="Brdtextmedindrag"/>
      </w:pPr>
      <w:r>
        <w:t>För försäkrings</w:t>
      </w:r>
      <w:r w:rsidR="00004F69">
        <w:t>aktie</w:t>
      </w:r>
      <w:r>
        <w:t>bolag gäller s</w:t>
      </w:r>
      <w:r w:rsidR="00054B02">
        <w:t xml:space="preserve">om utgångspunkt aktiebolagslagens bestämmelser om likvidation (se </w:t>
      </w:r>
      <w:r w:rsidR="005134C2">
        <w:t>1 §). I p</w:t>
      </w:r>
      <w:r w:rsidR="005C68C8">
        <w:t>aragrafen ange</w:t>
      </w:r>
      <w:r w:rsidR="005134C2">
        <w:t>s</w:t>
      </w:r>
      <w:r w:rsidR="005C68C8">
        <w:t xml:space="preserve"> under vilka förut</w:t>
      </w:r>
      <w:r>
        <w:softHyphen/>
      </w:r>
      <w:r w:rsidR="005C68C8">
        <w:t>sättningar som Bolagsverket, utöver det som följer av aktie</w:t>
      </w:r>
      <w:r w:rsidR="005134C2">
        <w:softHyphen/>
      </w:r>
      <w:r w:rsidR="005C68C8">
        <w:t>bolagslagens bestämmelser</w:t>
      </w:r>
      <w:r w:rsidR="005134C2">
        <w:t xml:space="preserve"> (25 kap. 11 §)</w:t>
      </w:r>
      <w:r w:rsidR="005C68C8">
        <w:t>, ska besluta att ett för</w:t>
      </w:r>
      <w:r w:rsidR="005C68C8">
        <w:softHyphen/>
        <w:t>säkrings</w:t>
      </w:r>
      <w:r w:rsidR="005C68C8">
        <w:softHyphen/>
        <w:t xml:space="preserve">aktiebolag ska gå i likvidation. Ändringen i </w:t>
      </w:r>
      <w:r w:rsidR="005C68C8" w:rsidRPr="007D19B1">
        <w:rPr>
          <w:i/>
        </w:rPr>
        <w:t>första stycket</w:t>
      </w:r>
      <w:r w:rsidR="005C68C8">
        <w:t xml:space="preserve"> tydlig</w:t>
      </w:r>
      <w:r w:rsidR="005C68C8">
        <w:softHyphen/>
        <w:t>gör att även övriga be</w:t>
      </w:r>
      <w:r w:rsidR="007C5566">
        <w:softHyphen/>
      </w:r>
      <w:r w:rsidR="005C68C8">
        <w:t>stämmelser om likvidation i 25 kap. aktie</w:t>
      </w:r>
      <w:r w:rsidR="005C68C8">
        <w:softHyphen/>
        <w:t>bolags</w:t>
      </w:r>
      <w:r w:rsidR="005C68C8">
        <w:softHyphen/>
        <w:t xml:space="preserve">lagen </w:t>
      </w:r>
      <w:r w:rsidR="005134C2">
        <w:t>gäller</w:t>
      </w:r>
      <w:r w:rsidR="005C68C8">
        <w:t xml:space="preserve"> för</w:t>
      </w:r>
      <w:r w:rsidR="005134C2">
        <w:t xml:space="preserve"> försäk</w:t>
      </w:r>
      <w:r w:rsidR="007C5566">
        <w:softHyphen/>
      </w:r>
      <w:r w:rsidR="005134C2">
        <w:t>ringsaktiebolag</w:t>
      </w:r>
      <w:r w:rsidR="005C68C8">
        <w:t>. Ingen ändring i sak är avsedd.</w:t>
      </w:r>
    </w:p>
    <w:p w14:paraId="44A41BC9" w14:textId="77777777" w:rsidR="005C68C8" w:rsidRDefault="005C68C8" w:rsidP="005C68C8">
      <w:pPr>
        <w:pStyle w:val="Brdtext"/>
      </w:pPr>
    </w:p>
    <w:p w14:paraId="66CAD14C" w14:textId="77777777" w:rsidR="005C68C8" w:rsidRPr="00FD3ECD" w:rsidRDefault="005C68C8" w:rsidP="005C68C8">
      <w:pPr>
        <w:pStyle w:val="Brdtextmedindrag"/>
        <w:ind w:firstLine="0"/>
        <w:rPr>
          <w:sz w:val="18"/>
          <w:szCs w:val="18"/>
        </w:rPr>
      </w:pPr>
      <w:r w:rsidRPr="00FD3ECD">
        <w:rPr>
          <w:b/>
          <w:bCs/>
          <w:sz w:val="18"/>
          <w:szCs w:val="18"/>
        </w:rPr>
        <w:t>48 §</w:t>
      </w:r>
      <w:r w:rsidRPr="00FD3ECD">
        <w:rPr>
          <w:sz w:val="18"/>
          <w:szCs w:val="18"/>
        </w:rPr>
        <w:t> Utöver det som föreskrivs i 25 kap. 14 § aktiebolagslagen (2005:551) om kontrollbalansräkningens innehåll gäller för försäkringsaktiebolag följande.</w:t>
      </w:r>
    </w:p>
    <w:p w14:paraId="0DCC444D" w14:textId="77777777" w:rsidR="005C68C8" w:rsidRPr="00E93997" w:rsidRDefault="005C68C8" w:rsidP="005C68C8">
      <w:pPr>
        <w:pStyle w:val="Brdtextmedindrag"/>
        <w:rPr>
          <w:sz w:val="18"/>
          <w:szCs w:val="18"/>
        </w:rPr>
      </w:pPr>
      <w:r w:rsidRPr="00E93997">
        <w:rPr>
          <w:sz w:val="18"/>
          <w:szCs w:val="18"/>
        </w:rPr>
        <w:t>Vid beräkningen av det egna kapitalets storlek ska det lämnas uppgift om den ökning av tillgångarnas sammanlagda värde som skulle följa om de redovisades till försäljningsvärdet med avdrag för de förväntade försäljningskostnaderna. I</w:t>
      </w:r>
      <w:r>
        <w:rPr>
          <w:sz w:val="18"/>
          <w:szCs w:val="18"/>
        </w:rPr>
        <w:t> </w:t>
      </w:r>
      <w:r w:rsidRPr="00E93997">
        <w:rPr>
          <w:sz w:val="18"/>
          <w:szCs w:val="18"/>
        </w:rPr>
        <w:t>fråga om sådana tillgångar som anges i 4 kap. 2 § 4 och 5 lagen (1995:1560) om årsredovisning i försäkringsföretag gäller att de tas upp till anskaffningsvärdet minskat med nödvändiga avskriv</w:t>
      </w:r>
      <w:r w:rsidRPr="00E93997">
        <w:rPr>
          <w:sz w:val="18"/>
          <w:szCs w:val="18"/>
        </w:rPr>
        <w:softHyphen/>
        <w:t>ningar och nedskrivningar, om ett högre värde fås genom detta.</w:t>
      </w:r>
    </w:p>
    <w:p w14:paraId="706502D4" w14:textId="77777777" w:rsidR="005C68C8" w:rsidRPr="00FD3ECD" w:rsidRDefault="005C68C8" w:rsidP="005C68C8">
      <w:pPr>
        <w:pStyle w:val="Brdtextmedindrag"/>
        <w:rPr>
          <w:i/>
          <w:sz w:val="18"/>
          <w:szCs w:val="18"/>
        </w:rPr>
      </w:pPr>
      <w:r w:rsidRPr="00FD3ECD">
        <w:rPr>
          <w:i/>
          <w:sz w:val="18"/>
          <w:szCs w:val="18"/>
        </w:rPr>
        <w:lastRenderedPageBreak/>
        <w:t xml:space="preserve">Följande </w:t>
      </w:r>
      <w:r w:rsidRPr="00FD3ECD">
        <w:rPr>
          <w:sz w:val="18"/>
          <w:szCs w:val="18"/>
        </w:rPr>
        <w:t>värdehandlingar får tas upp till högre värde</w:t>
      </w:r>
      <w:r w:rsidRPr="00FD3ECD">
        <w:rPr>
          <w:i/>
          <w:sz w:val="18"/>
          <w:szCs w:val="18"/>
        </w:rPr>
        <w:t xml:space="preserve"> </w:t>
      </w:r>
      <w:r w:rsidRPr="00FD3ECD">
        <w:rPr>
          <w:sz w:val="18"/>
          <w:szCs w:val="18"/>
        </w:rPr>
        <w:t>än det som följer av lagen om årsredovisning i försäkringsföretag</w:t>
      </w:r>
      <w:r w:rsidRPr="00FD3ECD">
        <w:rPr>
          <w:i/>
          <w:sz w:val="18"/>
          <w:szCs w:val="18"/>
        </w:rPr>
        <w:t xml:space="preserve">, om de motsvarar försäkringstekniska avsättningar enligt 6 kap. 11 § första stycket och </w:t>
      </w:r>
      <w:r w:rsidRPr="00FD3ECD">
        <w:rPr>
          <w:sz w:val="18"/>
          <w:szCs w:val="18"/>
        </w:rPr>
        <w:t>kan avyttras till detta högre värde</w:t>
      </w:r>
      <w:r w:rsidRPr="00FD3ECD">
        <w:rPr>
          <w:i/>
          <w:sz w:val="18"/>
          <w:szCs w:val="18"/>
        </w:rPr>
        <w:t xml:space="preserve"> </w:t>
      </w:r>
      <w:r w:rsidRPr="00FD3ECD">
        <w:rPr>
          <w:sz w:val="18"/>
          <w:szCs w:val="18"/>
        </w:rPr>
        <w:t>vid sådana tid</w:t>
      </w:r>
      <w:r w:rsidRPr="00FD3ECD">
        <w:rPr>
          <w:sz w:val="18"/>
          <w:szCs w:val="18"/>
        </w:rPr>
        <w:softHyphen/>
        <w:t>punkter att förutsätt</w:t>
      </w:r>
      <w:r w:rsidRPr="00FD3ECD">
        <w:rPr>
          <w:sz w:val="18"/>
          <w:szCs w:val="18"/>
        </w:rPr>
        <w:softHyphen/>
        <w:t>ningarna att infria de försäkrings</w:t>
      </w:r>
      <w:r w:rsidRPr="00FD3ECD">
        <w:rPr>
          <w:sz w:val="18"/>
          <w:szCs w:val="18"/>
        </w:rPr>
        <w:softHyphen/>
        <w:t>åtaganden som värde</w:t>
      </w:r>
      <w:r w:rsidRPr="00FD3ECD">
        <w:rPr>
          <w:sz w:val="18"/>
          <w:szCs w:val="18"/>
        </w:rPr>
        <w:softHyphen/>
        <w:t>hand</w:t>
      </w:r>
      <w:r w:rsidRPr="00FD3ECD">
        <w:rPr>
          <w:sz w:val="18"/>
          <w:szCs w:val="18"/>
        </w:rPr>
        <w:softHyphen/>
        <w:t>ling</w:t>
      </w:r>
      <w:r w:rsidRPr="00FD3ECD">
        <w:rPr>
          <w:sz w:val="18"/>
          <w:szCs w:val="18"/>
        </w:rPr>
        <w:softHyphen/>
        <w:t>arna säkerställer kan anses till</w:t>
      </w:r>
      <w:r w:rsidRPr="00FD3ECD">
        <w:rPr>
          <w:sz w:val="18"/>
          <w:szCs w:val="18"/>
        </w:rPr>
        <w:softHyphen/>
        <w:t>freds</w:t>
      </w:r>
      <w:r w:rsidRPr="00FD3ECD">
        <w:rPr>
          <w:sz w:val="18"/>
          <w:szCs w:val="18"/>
        </w:rPr>
        <w:softHyphen/>
        <w:t>ställande</w:t>
      </w:r>
      <w:r w:rsidRPr="00FD3ECD">
        <w:rPr>
          <w:i/>
          <w:sz w:val="18"/>
          <w:szCs w:val="18"/>
        </w:rPr>
        <w:t>:</w:t>
      </w:r>
    </w:p>
    <w:p w14:paraId="6E2A7C71" w14:textId="77777777" w:rsidR="005C68C8" w:rsidRPr="00FD3ECD" w:rsidRDefault="005C68C8" w:rsidP="005C68C8">
      <w:pPr>
        <w:pStyle w:val="Brdtextmedindrag"/>
        <w:rPr>
          <w:i/>
          <w:sz w:val="18"/>
          <w:szCs w:val="18"/>
        </w:rPr>
      </w:pPr>
      <w:r w:rsidRPr="00FD3ECD">
        <w:rPr>
          <w:i/>
          <w:sz w:val="18"/>
          <w:szCs w:val="18"/>
        </w:rPr>
        <w:t>1. obligationer eller andra skuld</w:t>
      </w:r>
      <w:r w:rsidRPr="00FD3ECD">
        <w:rPr>
          <w:i/>
          <w:sz w:val="18"/>
          <w:szCs w:val="18"/>
        </w:rPr>
        <w:softHyphen/>
        <w:t>förbindelser som svenska staten, en svensk kommun eller därmed jäm</w:t>
      </w:r>
      <w:r w:rsidRPr="00FD3ECD">
        <w:rPr>
          <w:i/>
          <w:sz w:val="18"/>
          <w:szCs w:val="18"/>
        </w:rPr>
        <w:softHyphen/>
        <w:t>förlig samfällighet svarar för,</w:t>
      </w:r>
    </w:p>
    <w:p w14:paraId="6EF4FDF3" w14:textId="77777777" w:rsidR="005C68C8" w:rsidRPr="00FD3ECD" w:rsidRDefault="005C68C8" w:rsidP="005C68C8">
      <w:pPr>
        <w:pStyle w:val="Brdtextmedindrag"/>
        <w:rPr>
          <w:i/>
          <w:sz w:val="18"/>
          <w:szCs w:val="18"/>
        </w:rPr>
      </w:pPr>
      <w:r w:rsidRPr="00FD3ECD">
        <w:rPr>
          <w:i/>
          <w:sz w:val="18"/>
          <w:szCs w:val="18"/>
        </w:rPr>
        <w:t>2. obligationer eller andra skuld</w:t>
      </w:r>
      <w:r w:rsidRPr="00FD3ECD">
        <w:rPr>
          <w:i/>
          <w:sz w:val="18"/>
          <w:szCs w:val="18"/>
        </w:rPr>
        <w:softHyphen/>
        <w:t>förbindelser som Europeiska unionen eller en utländsk stat eller centralbank svarar för,</w:t>
      </w:r>
    </w:p>
    <w:p w14:paraId="47BF39B4" w14:textId="77777777" w:rsidR="005C68C8" w:rsidRPr="00FD3ECD" w:rsidRDefault="005C68C8" w:rsidP="005C68C8">
      <w:pPr>
        <w:pStyle w:val="Brdtextmedindrag"/>
        <w:rPr>
          <w:i/>
          <w:sz w:val="18"/>
          <w:szCs w:val="18"/>
        </w:rPr>
      </w:pPr>
      <w:r w:rsidRPr="00FD3ECD">
        <w:rPr>
          <w:i/>
          <w:sz w:val="18"/>
          <w:szCs w:val="18"/>
        </w:rPr>
        <w:t>3. obligationer eller andra skuld</w:t>
      </w:r>
      <w:r w:rsidRPr="00FD3ECD">
        <w:rPr>
          <w:i/>
          <w:sz w:val="18"/>
          <w:szCs w:val="18"/>
        </w:rPr>
        <w:softHyphen/>
        <w:t>förbindelser som en utländsk kommun eller därmed jämförlig utländsk samfällighet med befog</w:t>
      </w:r>
      <w:r w:rsidRPr="00FD3ECD">
        <w:rPr>
          <w:i/>
          <w:sz w:val="18"/>
          <w:szCs w:val="18"/>
        </w:rPr>
        <w:softHyphen/>
        <w:t>enhet att kräva in skatter eller avgifter svarar för,</w:t>
      </w:r>
    </w:p>
    <w:p w14:paraId="0E1593EC" w14:textId="77777777" w:rsidR="005C68C8" w:rsidRPr="00FD3ECD" w:rsidRDefault="005C68C8" w:rsidP="005C68C8">
      <w:pPr>
        <w:pStyle w:val="Brdtextmedindrag"/>
        <w:rPr>
          <w:i/>
          <w:sz w:val="18"/>
          <w:szCs w:val="18"/>
        </w:rPr>
      </w:pPr>
      <w:r w:rsidRPr="00FD3ECD">
        <w:rPr>
          <w:i/>
          <w:sz w:val="18"/>
          <w:szCs w:val="18"/>
        </w:rPr>
        <w:t>4. obligationer eller andra skuld</w:t>
      </w:r>
      <w:r w:rsidRPr="00FD3ECD">
        <w:rPr>
          <w:i/>
          <w:sz w:val="18"/>
          <w:szCs w:val="18"/>
        </w:rPr>
        <w:softHyphen/>
        <w:t>förbindelser som en inter</w:t>
      </w:r>
      <w:r w:rsidRPr="00FD3ECD">
        <w:rPr>
          <w:i/>
          <w:sz w:val="18"/>
          <w:szCs w:val="18"/>
        </w:rPr>
        <w:softHyphen/>
        <w:t>nationell organisation svarar för,</w:t>
      </w:r>
    </w:p>
    <w:p w14:paraId="6CD87CEE" w14:textId="77777777" w:rsidR="005C68C8" w:rsidRPr="00FD3ECD" w:rsidRDefault="005C68C8" w:rsidP="005C68C8">
      <w:pPr>
        <w:pStyle w:val="Brdtextmedindrag"/>
        <w:rPr>
          <w:i/>
          <w:sz w:val="18"/>
          <w:szCs w:val="18"/>
        </w:rPr>
      </w:pPr>
      <w:r w:rsidRPr="00FD3ECD">
        <w:rPr>
          <w:i/>
          <w:sz w:val="18"/>
          <w:szCs w:val="18"/>
        </w:rPr>
        <w:t>5. obligationer och andra skuld</w:t>
      </w:r>
      <w:r w:rsidRPr="00FD3ECD">
        <w:rPr>
          <w:i/>
          <w:sz w:val="18"/>
          <w:szCs w:val="18"/>
        </w:rPr>
        <w:softHyphen/>
        <w:t>förbindelser som en bank, ett kreditmarknads</w:t>
      </w:r>
      <w:r w:rsidRPr="00FD3ECD">
        <w:rPr>
          <w:i/>
          <w:sz w:val="18"/>
          <w:szCs w:val="18"/>
        </w:rPr>
        <w:softHyphen/>
        <w:t xml:space="preserve">företag, </w:t>
      </w:r>
      <w:proofErr w:type="gramStart"/>
      <w:r w:rsidRPr="00FD3ECD">
        <w:rPr>
          <w:i/>
          <w:sz w:val="18"/>
          <w:szCs w:val="18"/>
        </w:rPr>
        <w:t>Svenska</w:t>
      </w:r>
      <w:proofErr w:type="gramEnd"/>
      <w:r w:rsidRPr="00FD3ECD">
        <w:rPr>
          <w:i/>
          <w:sz w:val="18"/>
          <w:szCs w:val="18"/>
        </w:rPr>
        <w:t xml:space="preserve"> skeppshypotekskassan eller ett värdepappers</w:t>
      </w:r>
      <w:r w:rsidRPr="00FD3ECD">
        <w:rPr>
          <w:i/>
          <w:sz w:val="18"/>
          <w:szCs w:val="18"/>
        </w:rPr>
        <w:softHyphen/>
        <w:t>bolag med tillstånd enligt 2 kap. 2 § första stycket 2 och 8 lagen (2007:528) om värde</w:t>
      </w:r>
      <w:r w:rsidRPr="00FD3ECD">
        <w:rPr>
          <w:i/>
          <w:sz w:val="18"/>
          <w:szCs w:val="18"/>
        </w:rPr>
        <w:softHyphen/>
        <w:t>pap</w:t>
      </w:r>
      <w:r w:rsidRPr="00FD3ECD">
        <w:rPr>
          <w:i/>
          <w:sz w:val="18"/>
          <w:szCs w:val="18"/>
        </w:rPr>
        <w:softHyphen/>
        <w:t>pers</w:t>
      </w:r>
      <w:r w:rsidRPr="00FD3ECD">
        <w:rPr>
          <w:i/>
          <w:sz w:val="18"/>
          <w:szCs w:val="18"/>
        </w:rPr>
        <w:softHyphen/>
        <w:t>marknaden svarar för,</w:t>
      </w:r>
    </w:p>
    <w:p w14:paraId="483D9924" w14:textId="77777777" w:rsidR="005C68C8" w:rsidRPr="00FD3ECD" w:rsidRDefault="005C68C8" w:rsidP="005C68C8">
      <w:pPr>
        <w:pStyle w:val="Brdtextmedindrag"/>
        <w:rPr>
          <w:i/>
          <w:sz w:val="18"/>
          <w:szCs w:val="18"/>
        </w:rPr>
      </w:pPr>
      <w:r w:rsidRPr="00FD3ECD">
        <w:rPr>
          <w:i/>
          <w:sz w:val="18"/>
          <w:szCs w:val="18"/>
        </w:rPr>
        <w:t>6. obligationer och andra skuld</w:t>
      </w:r>
      <w:r w:rsidRPr="00FD3ECD">
        <w:rPr>
          <w:i/>
          <w:sz w:val="18"/>
          <w:szCs w:val="18"/>
        </w:rPr>
        <w:softHyphen/>
        <w:t>förbindelser som ett utländskt kredit</w:t>
      </w:r>
      <w:r w:rsidRPr="00FD3ECD">
        <w:rPr>
          <w:i/>
          <w:sz w:val="18"/>
          <w:szCs w:val="18"/>
        </w:rPr>
        <w:softHyphen/>
        <w:t>institut svarar för,</w:t>
      </w:r>
    </w:p>
    <w:p w14:paraId="7E28DC75" w14:textId="77777777" w:rsidR="005C68C8" w:rsidRPr="00FD3ECD" w:rsidRDefault="005C68C8" w:rsidP="005C68C8">
      <w:pPr>
        <w:pStyle w:val="Brdtextmedindrag"/>
        <w:rPr>
          <w:i/>
          <w:sz w:val="18"/>
          <w:szCs w:val="18"/>
        </w:rPr>
      </w:pPr>
      <w:r w:rsidRPr="00FD3ECD">
        <w:rPr>
          <w:i/>
          <w:sz w:val="18"/>
          <w:szCs w:val="18"/>
        </w:rPr>
        <w:t>7. obligationer och andra skuld</w:t>
      </w:r>
      <w:r w:rsidRPr="00FD3ECD">
        <w:rPr>
          <w:i/>
          <w:sz w:val="18"/>
          <w:szCs w:val="18"/>
        </w:rPr>
        <w:softHyphen/>
        <w:t>förbindelser som ett publikt aktie</w:t>
      </w:r>
      <w:r w:rsidRPr="00FD3ECD">
        <w:rPr>
          <w:i/>
          <w:sz w:val="18"/>
          <w:szCs w:val="18"/>
        </w:rPr>
        <w:softHyphen/>
        <w:t>bolag eller ett motsvarande ut</w:t>
      </w:r>
      <w:r w:rsidRPr="00FD3ECD">
        <w:rPr>
          <w:i/>
          <w:sz w:val="18"/>
          <w:szCs w:val="18"/>
        </w:rPr>
        <w:softHyphen/>
        <w:t>ländskt bolag svarar för,</w:t>
      </w:r>
    </w:p>
    <w:p w14:paraId="009E614E" w14:textId="77D26AB0" w:rsidR="005C68C8" w:rsidRPr="00FD3ECD" w:rsidRDefault="005C68C8" w:rsidP="00E63A33">
      <w:pPr>
        <w:pStyle w:val="Brdtextmedindrag"/>
        <w:rPr>
          <w:i/>
          <w:sz w:val="18"/>
          <w:szCs w:val="18"/>
        </w:rPr>
      </w:pPr>
      <w:r w:rsidRPr="00FD3ECD">
        <w:rPr>
          <w:i/>
          <w:sz w:val="18"/>
          <w:szCs w:val="18"/>
        </w:rPr>
        <w:t>8. skuldförbindelser som fysiska personer och andra subjekt än de som anges i</w:t>
      </w:r>
      <w:r w:rsidR="009D369B">
        <w:rPr>
          <w:i/>
          <w:sz w:val="18"/>
          <w:szCs w:val="18"/>
        </w:rPr>
        <w:t> </w:t>
      </w:r>
      <w:r w:rsidRPr="00FD3ECD">
        <w:rPr>
          <w:i/>
          <w:sz w:val="18"/>
          <w:szCs w:val="18"/>
        </w:rPr>
        <w:t>1–7 svarar för och för vilka panträtt i fastighet eller tomträtt har lämnats som säkerhet, och</w:t>
      </w:r>
    </w:p>
    <w:p w14:paraId="570796EC" w14:textId="4A29004F" w:rsidR="005C68C8" w:rsidRPr="00FD3ECD" w:rsidRDefault="005C68C8" w:rsidP="005C68C8">
      <w:pPr>
        <w:pStyle w:val="Brdtextmedindrag"/>
        <w:rPr>
          <w:i/>
          <w:sz w:val="18"/>
          <w:szCs w:val="18"/>
        </w:rPr>
      </w:pPr>
      <w:r w:rsidRPr="00FD3ECD">
        <w:rPr>
          <w:i/>
          <w:sz w:val="18"/>
          <w:szCs w:val="18"/>
        </w:rPr>
        <w:t>9. skuldförbindelser som fysiska personer och andra subjekt än de som anges i</w:t>
      </w:r>
      <w:r w:rsidR="00164E9A">
        <w:rPr>
          <w:i/>
          <w:sz w:val="18"/>
          <w:szCs w:val="18"/>
        </w:rPr>
        <w:t> </w:t>
      </w:r>
      <w:r w:rsidRPr="00FD3ECD">
        <w:rPr>
          <w:i/>
          <w:sz w:val="18"/>
          <w:szCs w:val="18"/>
        </w:rPr>
        <w:t xml:space="preserve">1–7 svarar för och för vilka </w:t>
      </w:r>
      <w:r>
        <w:rPr>
          <w:i/>
          <w:sz w:val="18"/>
          <w:szCs w:val="18"/>
        </w:rPr>
        <w:t>en</w:t>
      </w:r>
      <w:r w:rsidRPr="00FD3ECD">
        <w:rPr>
          <w:i/>
          <w:sz w:val="18"/>
          <w:szCs w:val="18"/>
        </w:rPr>
        <w:t xml:space="preserve"> annan betryggande säkerhet än panträtt i fastighet eller tomträtt har lämnats.</w:t>
      </w:r>
    </w:p>
    <w:p w14:paraId="5935AE4E" w14:textId="77777777" w:rsidR="005C68C8" w:rsidRPr="00FD3ECD" w:rsidRDefault="005C68C8" w:rsidP="005C68C8">
      <w:pPr>
        <w:pStyle w:val="Brdtextmedindrag"/>
        <w:rPr>
          <w:sz w:val="18"/>
          <w:szCs w:val="18"/>
        </w:rPr>
      </w:pPr>
      <w:r w:rsidRPr="00FD3ECD">
        <w:rPr>
          <w:i/>
          <w:sz w:val="18"/>
          <w:szCs w:val="18"/>
        </w:rPr>
        <w:t>Om det finns särskilda skäl för det får</w:t>
      </w:r>
      <w:r w:rsidRPr="00FD3ECD">
        <w:rPr>
          <w:sz w:val="18"/>
          <w:szCs w:val="18"/>
        </w:rPr>
        <w:t xml:space="preserve"> andra värdehandlingar än de som avses i tredje stycket</w:t>
      </w:r>
      <w:r w:rsidRPr="00FD3ECD" w:rsidDel="005E184F">
        <w:rPr>
          <w:sz w:val="18"/>
          <w:szCs w:val="18"/>
        </w:rPr>
        <w:t xml:space="preserve"> </w:t>
      </w:r>
      <w:r w:rsidRPr="00FD3ECD">
        <w:rPr>
          <w:i/>
          <w:sz w:val="18"/>
          <w:szCs w:val="18"/>
        </w:rPr>
        <w:t>tas upp över det verkliga värdet, dock högst till an</w:t>
      </w:r>
      <w:r w:rsidRPr="00FD3ECD">
        <w:rPr>
          <w:i/>
          <w:sz w:val="18"/>
          <w:szCs w:val="18"/>
        </w:rPr>
        <w:softHyphen/>
        <w:t>skaff</w:t>
      </w:r>
      <w:r w:rsidRPr="00FD3ECD">
        <w:rPr>
          <w:i/>
          <w:sz w:val="18"/>
          <w:szCs w:val="18"/>
        </w:rPr>
        <w:softHyphen/>
        <w:t>ningsvärdet. Detta gäller dock bara värdehand</w:t>
      </w:r>
      <w:r w:rsidRPr="00FD3ECD">
        <w:rPr>
          <w:i/>
          <w:sz w:val="18"/>
          <w:szCs w:val="18"/>
        </w:rPr>
        <w:softHyphen/>
        <w:t>lingar som utgörs av revers</w:t>
      </w:r>
      <w:r w:rsidRPr="00FD3ECD">
        <w:rPr>
          <w:i/>
          <w:sz w:val="18"/>
          <w:szCs w:val="18"/>
        </w:rPr>
        <w:softHyphen/>
        <w:t>ford</w:t>
      </w:r>
      <w:r w:rsidRPr="00FD3ECD">
        <w:rPr>
          <w:i/>
          <w:sz w:val="18"/>
          <w:szCs w:val="18"/>
        </w:rPr>
        <w:softHyphen/>
        <w:t>ringar som ska betalas eller kan sägas upp till betalning av försäkrings</w:t>
      </w:r>
      <w:r w:rsidRPr="00FD3ECD">
        <w:rPr>
          <w:i/>
          <w:sz w:val="18"/>
          <w:szCs w:val="18"/>
        </w:rPr>
        <w:softHyphen/>
        <w:t>aktie</w:t>
      </w:r>
      <w:r w:rsidRPr="00FD3ECD">
        <w:rPr>
          <w:i/>
          <w:sz w:val="18"/>
          <w:szCs w:val="18"/>
        </w:rPr>
        <w:softHyphen/>
        <w:t>bolaget först efter längre tid än ett år</w:t>
      </w:r>
      <w:r w:rsidRPr="00FD3ECD">
        <w:rPr>
          <w:sz w:val="18"/>
          <w:szCs w:val="18"/>
        </w:rPr>
        <w:t>.</w:t>
      </w:r>
    </w:p>
    <w:p w14:paraId="7B6CD214" w14:textId="77777777" w:rsidR="005C68C8" w:rsidRPr="004C07B0" w:rsidRDefault="005C68C8" w:rsidP="005C68C8">
      <w:pPr>
        <w:pStyle w:val="Brdtextmedindrag"/>
      </w:pPr>
    </w:p>
    <w:p w14:paraId="18C4511D" w14:textId="15CA649B" w:rsidR="005C68C8" w:rsidRDefault="005C68C8" w:rsidP="005C68C8">
      <w:pPr>
        <w:pStyle w:val="Brdtextmedindrag"/>
        <w:ind w:firstLine="0"/>
      </w:pPr>
      <w:r>
        <w:t>Paragrafen innehåller bestämmelser för försäkringsaktiebolag om kontrollbalansräkningens innehåll. Övervägandena finns i avsnitt 6.1.</w:t>
      </w:r>
    </w:p>
    <w:p w14:paraId="0566D6E3" w14:textId="09F8F1AA" w:rsidR="00C059E6" w:rsidRDefault="005C68C8" w:rsidP="00E63A33">
      <w:pPr>
        <w:pStyle w:val="Brdtextmedindrag"/>
      </w:pPr>
      <w:r>
        <w:t xml:space="preserve">I </w:t>
      </w:r>
      <w:r w:rsidRPr="007D19B1">
        <w:rPr>
          <w:i/>
        </w:rPr>
        <w:t>tredje stycket</w:t>
      </w:r>
      <w:r>
        <w:t xml:space="preserve"> finns bestämmelser om att vissa värdehandlingar under särskilt angivna förutsättningar får tas upp till ett högre värde än det som följer av lagen om årsredovisning i försäkringsföretag. Ändringen innebär att de olika värdehandlingar som får tas upp till högre värde nu uttryckli</w:t>
      </w:r>
      <w:r>
        <w:softHyphen/>
        <w:t xml:space="preserve">gen anges i paragrafen. I den hittillsvarande lydelsen </w:t>
      </w:r>
      <w:r w:rsidR="00F7259D">
        <w:t xml:space="preserve">av stycket </w:t>
      </w:r>
      <w:r>
        <w:t xml:space="preserve">hänvisas till 6 kap. 3 § 1–4, 9–11, 16 och 17. </w:t>
      </w:r>
      <w:r w:rsidR="00EB3D19">
        <w:t xml:space="preserve">Den paragrafen, </w:t>
      </w:r>
      <w:r>
        <w:t>6 kap. 3 §</w:t>
      </w:r>
      <w:r w:rsidR="00EB3D19">
        <w:t>,</w:t>
      </w:r>
      <w:r>
        <w:t xml:space="preserve"> ändrades i samband med ge</w:t>
      </w:r>
      <w:r>
        <w:softHyphen/>
        <w:t xml:space="preserve">nomförandet av Solvens II-direktivet </w:t>
      </w:r>
      <w:r w:rsidR="00F7259D">
        <w:t xml:space="preserve">och </w:t>
      </w:r>
      <w:r>
        <w:t>innehåller</w:t>
      </w:r>
      <w:r w:rsidR="00F7259D">
        <w:t xml:space="preserve"> </w:t>
      </w:r>
      <w:r>
        <w:t>inte längre</w:t>
      </w:r>
      <w:r w:rsidR="00C059E6">
        <w:t>, sedan den 1 januari 2016,</w:t>
      </w:r>
      <w:r>
        <w:t xml:space="preserve"> någon uppräk</w:t>
      </w:r>
      <w:r>
        <w:softHyphen/>
        <w:t xml:space="preserve">ning av </w:t>
      </w:r>
      <w:r w:rsidR="00F7259D">
        <w:t xml:space="preserve">de </w:t>
      </w:r>
      <w:r>
        <w:t>värde</w:t>
      </w:r>
      <w:r>
        <w:softHyphen/>
        <w:t xml:space="preserve">handlingar </w:t>
      </w:r>
      <w:r w:rsidR="00F7259D">
        <w:t xml:space="preserve">som får användas för skuldtäckning </w:t>
      </w:r>
      <w:r>
        <w:t xml:space="preserve">(se SFS 2015:700). </w:t>
      </w:r>
    </w:p>
    <w:p w14:paraId="78572209" w14:textId="45F9BFB7" w:rsidR="00C059E6" w:rsidRDefault="005C68C8" w:rsidP="00E63A33">
      <w:pPr>
        <w:pStyle w:val="Brdtextmedindrag"/>
      </w:pPr>
      <w:r>
        <w:t xml:space="preserve">Ändringen innebär inte någon ändring </w:t>
      </w:r>
      <w:r w:rsidR="00C059E6">
        <w:t>när det gäller vil</w:t>
      </w:r>
      <w:r w:rsidR="00EB3D19">
        <w:softHyphen/>
      </w:r>
      <w:r w:rsidR="00C059E6">
        <w:t>ka</w:t>
      </w:r>
      <w:r w:rsidRPr="005A0DA1">
        <w:t xml:space="preserve"> värde</w:t>
      </w:r>
      <w:r w:rsidRPr="005A0DA1">
        <w:softHyphen/>
        <w:t>hand</w:t>
      </w:r>
      <w:r w:rsidR="00A86ABD">
        <w:softHyphen/>
      </w:r>
      <w:r w:rsidRPr="005A0DA1">
        <w:t xml:space="preserve">lingar </w:t>
      </w:r>
      <w:r w:rsidR="00F7259D" w:rsidRPr="005A0DA1">
        <w:t xml:space="preserve">som </w:t>
      </w:r>
      <w:r w:rsidRPr="005A0DA1">
        <w:t>får tas upp till ett högre vär</w:t>
      </w:r>
      <w:r w:rsidRPr="007928BD">
        <w:t>de</w:t>
      </w:r>
      <w:r w:rsidR="00F7259D" w:rsidRPr="00F7259D">
        <w:t xml:space="preserve"> </w:t>
      </w:r>
      <w:r w:rsidR="00F7259D" w:rsidRPr="005A0DA1">
        <w:t>i kontroll</w:t>
      </w:r>
      <w:r w:rsidR="00F7259D" w:rsidRPr="005A0DA1">
        <w:softHyphen/>
        <w:t>balans</w:t>
      </w:r>
      <w:r w:rsidR="00F7259D" w:rsidRPr="005A0DA1">
        <w:softHyphen/>
        <w:t>räk</w:t>
      </w:r>
      <w:r w:rsidR="00EB3D19">
        <w:softHyphen/>
      </w:r>
      <w:r w:rsidR="00F7259D" w:rsidRPr="005A0DA1">
        <w:t>ningen</w:t>
      </w:r>
      <w:r w:rsidR="00C059E6">
        <w:t xml:space="preserve"> i för</w:t>
      </w:r>
      <w:r w:rsidR="00A86ABD">
        <w:softHyphen/>
      </w:r>
      <w:r w:rsidR="00C059E6">
        <w:t>hållande till försäkringsrörelselagen i dess lydelse före den 1 janu</w:t>
      </w:r>
      <w:r w:rsidR="00EB3D19">
        <w:softHyphen/>
      </w:r>
      <w:r w:rsidR="00C059E6">
        <w:t>ari 2016</w:t>
      </w:r>
      <w:r w:rsidRPr="007928BD">
        <w:t>.</w:t>
      </w:r>
      <w:r w:rsidR="00C4008A" w:rsidRPr="007928BD">
        <w:t xml:space="preserve"> </w:t>
      </w:r>
    </w:p>
    <w:p w14:paraId="38DBE47B" w14:textId="63958291" w:rsidR="000671DC" w:rsidRDefault="005A0DA1" w:rsidP="00E63A33">
      <w:pPr>
        <w:pStyle w:val="Brdtextmedindrag"/>
      </w:pPr>
      <w:r w:rsidRPr="007928BD">
        <w:rPr>
          <w:i/>
          <w:iCs/>
        </w:rPr>
        <w:t>Punkt 8</w:t>
      </w:r>
      <w:r w:rsidRPr="007928BD">
        <w:t xml:space="preserve"> justeras </w:t>
      </w:r>
      <w:r w:rsidR="00C059E6">
        <w:t xml:space="preserve">dock </w:t>
      </w:r>
      <w:r w:rsidRPr="007928BD">
        <w:t>i förhållande till 6 kap. 3 § 16</w:t>
      </w:r>
      <w:r w:rsidR="007928BD">
        <w:t xml:space="preserve"> i dess lydelse före </w:t>
      </w:r>
      <w:r w:rsidR="00C059E6">
        <w:t>den 1 januari 2016</w:t>
      </w:r>
      <w:r w:rsidRPr="007928BD">
        <w:t xml:space="preserve">. </w:t>
      </w:r>
      <w:r w:rsidR="00164E9A">
        <w:t>I punkten anges inte d</w:t>
      </w:r>
      <w:r w:rsidR="007928BD">
        <w:t xml:space="preserve">en tidigare begränsningen </w:t>
      </w:r>
      <w:r w:rsidRPr="005A0DA1">
        <w:t>att pant</w:t>
      </w:r>
      <w:r w:rsidR="00F7259D">
        <w:softHyphen/>
      </w:r>
      <w:r w:rsidRPr="005A0DA1">
        <w:t>rätten sk</w:t>
      </w:r>
      <w:r w:rsidR="007928BD">
        <w:t>a</w:t>
      </w:r>
      <w:r w:rsidRPr="005A0DA1">
        <w:t xml:space="preserve"> ligga in</w:t>
      </w:r>
      <w:r w:rsidR="000671DC">
        <w:softHyphen/>
      </w:r>
      <w:r w:rsidRPr="005A0DA1">
        <w:t xml:space="preserve">om en viss andel av fastighetens eller tomträttens värde. </w:t>
      </w:r>
      <w:r w:rsidR="00C059E6">
        <w:t>Hur stor denna andel skulle vara be</w:t>
      </w:r>
      <w:r w:rsidR="000671DC">
        <w:softHyphen/>
      </w:r>
      <w:r w:rsidR="00C059E6">
        <w:t>stäm</w:t>
      </w:r>
      <w:r w:rsidR="000671DC">
        <w:softHyphen/>
      </w:r>
      <w:r w:rsidR="00C059E6">
        <w:t xml:space="preserve">des tidigare i föreskrifter på lägre nivå än lag </w:t>
      </w:r>
      <w:r w:rsidR="0089799E">
        <w:t>med stöd av ett be</w:t>
      </w:r>
      <w:r w:rsidR="000671DC">
        <w:softHyphen/>
      </w:r>
      <w:r w:rsidR="0089799E">
        <w:t>myn</w:t>
      </w:r>
      <w:r w:rsidR="000671DC">
        <w:softHyphen/>
      </w:r>
      <w:r w:rsidR="0089799E">
        <w:t>dig</w:t>
      </w:r>
      <w:r w:rsidR="000671DC">
        <w:softHyphen/>
      </w:r>
      <w:r w:rsidR="0089799E">
        <w:t>ande i 6 kap</w:t>
      </w:r>
      <w:r w:rsidR="001D5D69">
        <w:t>.</w:t>
      </w:r>
      <w:r w:rsidR="0089799E">
        <w:t xml:space="preserve"> 34 § 5, ett bemyn</w:t>
      </w:r>
      <w:r w:rsidR="00164E9A">
        <w:softHyphen/>
      </w:r>
      <w:r w:rsidR="0089799E">
        <w:t>digande som är upphävt</w:t>
      </w:r>
      <w:r w:rsidR="00A41199">
        <w:t xml:space="preserve"> sedan den 1 januari 2016</w:t>
      </w:r>
      <w:r w:rsidR="0089799E">
        <w:t xml:space="preserve">. Det </w:t>
      </w:r>
      <w:r w:rsidR="00A86ABD">
        <w:t>är</w:t>
      </w:r>
      <w:r w:rsidR="0089799E">
        <w:t xml:space="preserve"> allt</w:t>
      </w:r>
      <w:r w:rsidR="000671DC">
        <w:softHyphen/>
      </w:r>
      <w:r w:rsidR="0089799E">
        <w:t xml:space="preserve">så inte </w:t>
      </w:r>
      <w:r w:rsidR="00A86ABD">
        <w:t xml:space="preserve">längre </w:t>
      </w:r>
      <w:r w:rsidR="00A86ABD">
        <w:lastRenderedPageBreak/>
        <w:t>möjligt att</w:t>
      </w:r>
      <w:r w:rsidR="0089799E">
        <w:t xml:space="preserve"> </w:t>
      </w:r>
      <w:r w:rsidR="00A86ABD">
        <w:t xml:space="preserve">i föreskrifter på lägre nivå än lag </w:t>
      </w:r>
      <w:r w:rsidR="0089799E">
        <w:t xml:space="preserve">precisera </w:t>
      </w:r>
      <w:r w:rsidR="00164E9A">
        <w:t xml:space="preserve">den </w:t>
      </w:r>
      <w:r w:rsidR="0089799E">
        <w:t>be</w:t>
      </w:r>
      <w:r w:rsidR="00EB3D19">
        <w:softHyphen/>
      </w:r>
      <w:r w:rsidR="0089799E">
        <w:t xml:space="preserve">gränsningen. </w:t>
      </w:r>
      <w:r w:rsidR="007C1B38">
        <w:t>B</w:t>
      </w:r>
      <w:r w:rsidR="009E0FE9">
        <w:t>egränsningen</w:t>
      </w:r>
      <w:r w:rsidR="007C1B38">
        <w:t xml:space="preserve"> skulle därför</w:t>
      </w:r>
      <w:r w:rsidR="001D5471">
        <w:t>,</w:t>
      </w:r>
      <w:r w:rsidR="00164E9A">
        <w:t xml:space="preserve"> om den, som i prome</w:t>
      </w:r>
      <w:r w:rsidR="00164E9A">
        <w:softHyphen/>
        <w:t>morians och lagråds</w:t>
      </w:r>
      <w:r w:rsidR="00164E9A">
        <w:softHyphen/>
        <w:t xml:space="preserve">remissens förslag, </w:t>
      </w:r>
      <w:r w:rsidR="00164E9A" w:rsidRPr="00164E9A">
        <w:t>infördes i punkten</w:t>
      </w:r>
      <w:r w:rsidR="001D5471">
        <w:t>,</w:t>
      </w:r>
      <w:r w:rsidR="00164E9A" w:rsidRPr="00164E9A">
        <w:t xml:space="preserve"> </w:t>
      </w:r>
      <w:r w:rsidR="00164E9A">
        <w:t>inte få</w:t>
      </w:r>
      <w:r w:rsidR="009E0FE9">
        <w:t xml:space="preserve"> </w:t>
      </w:r>
      <w:r w:rsidR="00164E9A">
        <w:t xml:space="preserve">någon </w:t>
      </w:r>
      <w:r w:rsidR="00D16031">
        <w:t>betydelse</w:t>
      </w:r>
      <w:r w:rsidR="001D5471">
        <w:t xml:space="preserve"> för tillämp</w:t>
      </w:r>
      <w:r w:rsidR="00156F7C">
        <w:softHyphen/>
      </w:r>
      <w:r w:rsidR="001D5471">
        <w:t>ningen av bestämmelsen</w:t>
      </w:r>
      <w:r w:rsidR="00164E9A">
        <w:t>.</w:t>
      </w:r>
    </w:p>
    <w:p w14:paraId="3E688526" w14:textId="48A4551A" w:rsidR="005C68C8" w:rsidRDefault="005C68C8" w:rsidP="00E63A33">
      <w:pPr>
        <w:pStyle w:val="Brdtextmedindrag"/>
      </w:pPr>
      <w:r>
        <w:t xml:space="preserve">I punkterna görs även språkliga ändringar i förhållande till den tidigare lydelsen av 6 kap. 3 §. Detta gäller </w:t>
      </w:r>
      <w:r w:rsidRPr="00FD3ECD">
        <w:rPr>
          <w:i/>
          <w:iCs/>
        </w:rPr>
        <w:t>punkterna</w:t>
      </w:r>
      <w:r>
        <w:t xml:space="preserve"> </w:t>
      </w:r>
      <w:r w:rsidRPr="00FD3ECD">
        <w:rPr>
          <w:i/>
          <w:iCs/>
        </w:rPr>
        <w:t>3</w:t>
      </w:r>
      <w:r>
        <w:t xml:space="preserve">, </w:t>
      </w:r>
      <w:r w:rsidRPr="00FD3ECD">
        <w:rPr>
          <w:i/>
          <w:iCs/>
        </w:rPr>
        <w:t>8</w:t>
      </w:r>
      <w:r>
        <w:t xml:space="preserve"> och </w:t>
      </w:r>
      <w:r w:rsidRPr="00FD3ECD">
        <w:rPr>
          <w:i/>
          <w:iCs/>
        </w:rPr>
        <w:t>9</w:t>
      </w:r>
      <w:r>
        <w:t>.</w:t>
      </w:r>
    </w:p>
    <w:p w14:paraId="4AC8E4D0" w14:textId="77777777" w:rsidR="005C68C8" w:rsidRDefault="005C68C8" w:rsidP="005C68C8">
      <w:pPr>
        <w:pStyle w:val="Brdtextmedindrag"/>
      </w:pPr>
      <w:r>
        <w:t xml:space="preserve">Ändringarna i </w:t>
      </w:r>
      <w:r w:rsidRPr="007D19B1">
        <w:rPr>
          <w:i/>
        </w:rPr>
        <w:t>fjärde stycket</w:t>
      </w:r>
      <w:r>
        <w:t xml:space="preserve"> är språkliga. </w:t>
      </w:r>
    </w:p>
    <w:p w14:paraId="17FEC985" w14:textId="77777777" w:rsidR="005C68C8" w:rsidRDefault="005C68C8" w:rsidP="005C68C8">
      <w:pPr>
        <w:pStyle w:val="Rubrik4utannumrering"/>
      </w:pPr>
      <w:r w:rsidRPr="004C07B0">
        <w:t>12 </w:t>
      </w:r>
      <w:r w:rsidRPr="003566D5">
        <w:t>kap.</w:t>
      </w:r>
    </w:p>
    <w:p w14:paraId="2485B182" w14:textId="77777777" w:rsidR="005C68C8" w:rsidRPr="00D94568" w:rsidRDefault="005C68C8" w:rsidP="005C68C8">
      <w:pPr>
        <w:pStyle w:val="Brdtextmedindrag"/>
        <w:ind w:firstLine="0"/>
        <w:rPr>
          <w:sz w:val="18"/>
          <w:szCs w:val="18"/>
        </w:rPr>
      </w:pPr>
      <w:r w:rsidRPr="00D94568">
        <w:rPr>
          <w:b/>
          <w:bCs/>
          <w:sz w:val="18"/>
          <w:szCs w:val="18"/>
        </w:rPr>
        <w:t>3 §</w:t>
      </w:r>
      <w:r w:rsidRPr="00D94568">
        <w:rPr>
          <w:sz w:val="18"/>
          <w:szCs w:val="18"/>
        </w:rPr>
        <w:t> När det i detta kapitel hänvisas till lagen (2018:672) om eko</w:t>
      </w:r>
      <w:r w:rsidRPr="00D94568">
        <w:rPr>
          <w:sz w:val="18"/>
          <w:szCs w:val="18"/>
        </w:rPr>
        <w:softHyphen/>
        <w:t>no</w:t>
      </w:r>
      <w:r w:rsidRPr="00D94568">
        <w:rPr>
          <w:sz w:val="18"/>
          <w:szCs w:val="18"/>
        </w:rPr>
        <w:softHyphen/>
        <w:t>miska föreningar ska det som sägs om</w:t>
      </w:r>
    </w:p>
    <w:p w14:paraId="37F798ED" w14:textId="77777777" w:rsidR="005C68C8" w:rsidRPr="00D94568" w:rsidRDefault="005C68C8" w:rsidP="005C68C8">
      <w:pPr>
        <w:pStyle w:val="Brdtextmedindrag"/>
        <w:rPr>
          <w:sz w:val="18"/>
          <w:szCs w:val="18"/>
        </w:rPr>
      </w:pPr>
      <w:r w:rsidRPr="00D94568">
        <w:rPr>
          <w:sz w:val="18"/>
          <w:szCs w:val="18"/>
        </w:rPr>
        <w:t>1. ekonomisk förening i stället avse ömsesidigt försäkringsbolag,</w:t>
      </w:r>
    </w:p>
    <w:p w14:paraId="30B287A0" w14:textId="77777777" w:rsidR="005C68C8" w:rsidRPr="00D94568" w:rsidRDefault="005C68C8" w:rsidP="005C68C8">
      <w:pPr>
        <w:pStyle w:val="Brdtextmedindrag"/>
        <w:rPr>
          <w:sz w:val="18"/>
          <w:szCs w:val="18"/>
        </w:rPr>
      </w:pPr>
      <w:r w:rsidRPr="00D94568">
        <w:rPr>
          <w:sz w:val="18"/>
          <w:szCs w:val="18"/>
        </w:rPr>
        <w:t>2. medlem i stället avse delägare,</w:t>
      </w:r>
    </w:p>
    <w:p w14:paraId="4C09E28F" w14:textId="77777777" w:rsidR="005C68C8" w:rsidRPr="00D94568" w:rsidRDefault="005C68C8" w:rsidP="005C68C8">
      <w:pPr>
        <w:pStyle w:val="Brdtextmedindrag"/>
        <w:rPr>
          <w:sz w:val="18"/>
          <w:szCs w:val="18"/>
        </w:rPr>
      </w:pPr>
      <w:r w:rsidRPr="00D94568">
        <w:rPr>
          <w:sz w:val="18"/>
          <w:szCs w:val="18"/>
        </w:rPr>
        <w:t>3. stadgar i stället avse bolags</w:t>
      </w:r>
      <w:r w:rsidRPr="00D94568">
        <w:rPr>
          <w:sz w:val="18"/>
          <w:szCs w:val="18"/>
        </w:rPr>
        <w:softHyphen/>
        <w:t>ordning,</w:t>
      </w:r>
    </w:p>
    <w:p w14:paraId="32457532" w14:textId="77777777" w:rsidR="005C68C8" w:rsidRPr="00D94568" w:rsidRDefault="005C68C8" w:rsidP="005C68C8">
      <w:pPr>
        <w:pStyle w:val="Brdtextmedindrag"/>
        <w:rPr>
          <w:i/>
          <w:sz w:val="18"/>
          <w:szCs w:val="18"/>
        </w:rPr>
      </w:pPr>
      <w:r w:rsidRPr="00D94568">
        <w:rPr>
          <w:sz w:val="18"/>
          <w:szCs w:val="18"/>
        </w:rPr>
        <w:t xml:space="preserve">4. föreningsstämma i stället avse bolagsstämma, </w:t>
      </w:r>
      <w:r w:rsidRPr="00D94568">
        <w:rPr>
          <w:i/>
          <w:sz w:val="18"/>
          <w:szCs w:val="18"/>
        </w:rPr>
        <w:t>och</w:t>
      </w:r>
    </w:p>
    <w:p w14:paraId="2DADD290" w14:textId="77777777" w:rsidR="005C68C8" w:rsidRPr="00D94568" w:rsidRDefault="005C68C8" w:rsidP="005C68C8">
      <w:pPr>
        <w:pStyle w:val="Brdtextmedindrag"/>
        <w:rPr>
          <w:sz w:val="18"/>
          <w:szCs w:val="18"/>
        </w:rPr>
      </w:pPr>
      <w:r w:rsidRPr="00D94568">
        <w:rPr>
          <w:i/>
          <w:sz w:val="18"/>
          <w:szCs w:val="18"/>
        </w:rPr>
        <w:t>5. föreningsregistret i stället avse försäkringsregistret</w:t>
      </w:r>
      <w:r w:rsidRPr="00D94568">
        <w:rPr>
          <w:sz w:val="18"/>
          <w:szCs w:val="18"/>
        </w:rPr>
        <w:t>.</w:t>
      </w:r>
    </w:p>
    <w:p w14:paraId="00739829" w14:textId="77777777" w:rsidR="005C68C8" w:rsidRPr="00D94568" w:rsidRDefault="005C68C8" w:rsidP="005C68C8">
      <w:pPr>
        <w:pStyle w:val="Brdtextmedindrag"/>
        <w:rPr>
          <w:sz w:val="18"/>
          <w:szCs w:val="18"/>
        </w:rPr>
      </w:pPr>
      <w:r w:rsidRPr="00D94568">
        <w:rPr>
          <w:sz w:val="18"/>
          <w:szCs w:val="18"/>
        </w:rPr>
        <w:t>Hänvisningar i lagen om ekonomiska föreningar till bestämmelser i samma lag ska i förekommande fall avse de bestämmelser i denna lag som gäller i stället för eller utöver bestämmelserna i lagen om ekonomiska föreningar.</w:t>
      </w:r>
    </w:p>
    <w:p w14:paraId="6DA1190F" w14:textId="77777777" w:rsidR="005C68C8" w:rsidRPr="00D94568" w:rsidRDefault="005C68C8" w:rsidP="005C68C8">
      <w:pPr>
        <w:pStyle w:val="Brdtextmedindrag"/>
        <w:rPr>
          <w:sz w:val="18"/>
          <w:szCs w:val="18"/>
        </w:rPr>
      </w:pPr>
      <w:r w:rsidRPr="00D94568">
        <w:rPr>
          <w:i/>
          <w:sz w:val="18"/>
          <w:szCs w:val="18"/>
        </w:rPr>
        <w:t>När 7 kap. 8 och 30 §§ lagen om ekonomiska före</w:t>
      </w:r>
      <w:r w:rsidRPr="00D94568">
        <w:rPr>
          <w:i/>
          <w:sz w:val="18"/>
          <w:szCs w:val="18"/>
        </w:rPr>
        <w:softHyphen/>
        <w:t>ningar tillämpas på ett ömse</w:t>
      </w:r>
      <w:r>
        <w:rPr>
          <w:i/>
          <w:sz w:val="18"/>
          <w:szCs w:val="18"/>
        </w:rPr>
        <w:softHyphen/>
      </w:r>
      <w:r w:rsidRPr="00D94568">
        <w:rPr>
          <w:i/>
          <w:sz w:val="18"/>
          <w:szCs w:val="18"/>
        </w:rPr>
        <w:t>sidigt försäkrings–bolag ska det som sägs om Bolagsverket i stället avse Finans</w:t>
      </w:r>
      <w:r w:rsidRPr="00D94568">
        <w:rPr>
          <w:i/>
          <w:sz w:val="18"/>
          <w:szCs w:val="18"/>
        </w:rPr>
        <w:softHyphen/>
        <w:t>inspektionen.</w:t>
      </w:r>
    </w:p>
    <w:p w14:paraId="584B4F2F" w14:textId="77777777" w:rsidR="005C68C8" w:rsidRPr="004C07B0" w:rsidRDefault="005C68C8" w:rsidP="005C68C8">
      <w:pPr>
        <w:pStyle w:val="Brdtextmedindrag"/>
      </w:pPr>
    </w:p>
    <w:p w14:paraId="5C299151" w14:textId="77777777" w:rsidR="005C68C8" w:rsidRDefault="005C68C8" w:rsidP="005C68C8">
      <w:pPr>
        <w:pStyle w:val="Brdtextmedindrag"/>
        <w:ind w:firstLine="0"/>
      </w:pPr>
      <w:r>
        <w:t xml:space="preserve">Paragrafen innehåller bestämmelser för ömsesidiga försäkringsbolag om att vissa begrepp i lagen om ekonomiska föreningar i stället ska avse andra begrepp enligt denna lag. Övervägandena finns i avsnitt 6.1. </w:t>
      </w:r>
    </w:p>
    <w:p w14:paraId="41B8C910" w14:textId="77777777" w:rsidR="005C68C8" w:rsidRDefault="005C68C8" w:rsidP="005C68C8">
      <w:pPr>
        <w:pStyle w:val="Brdtextmedindrag"/>
      </w:pPr>
      <w:r>
        <w:t xml:space="preserve">I </w:t>
      </w:r>
      <w:r w:rsidRPr="002154F5">
        <w:rPr>
          <w:i/>
        </w:rPr>
        <w:t>första stycket</w:t>
      </w:r>
      <w:r>
        <w:t xml:space="preserve"> införs en ny punkt, </w:t>
      </w:r>
      <w:r w:rsidRPr="007D19B1">
        <w:rPr>
          <w:i/>
        </w:rPr>
        <w:t>punkt</w:t>
      </w:r>
      <w:r>
        <w:rPr>
          <w:i/>
        </w:rPr>
        <w:t> </w:t>
      </w:r>
      <w:r w:rsidRPr="007D19B1">
        <w:rPr>
          <w:i/>
        </w:rPr>
        <w:t>5</w:t>
      </w:r>
      <w:r>
        <w:t>. Detta innebär att det som i lagen om ekonomiska föreningar sägs om föreningsregistret i stället ska avse försäkringsregistret. Att Bolagsverket är registreringsmyndighet och ska föra ett försäkringsregister framgår av 17 kap. 1 §. Den nya be</w:t>
      </w:r>
      <w:r>
        <w:softHyphen/>
        <w:t>stäm</w:t>
      </w:r>
      <w:r>
        <w:softHyphen/>
        <w:t>melsen ersätter motsvarande bestämmelser i hittillsvarande 85 § första stycket, 86 § sjätte stycket och 90 § första stycket andra meningen. I stycket görs även en språklig ändring.</w:t>
      </w:r>
    </w:p>
    <w:p w14:paraId="69062F38" w14:textId="70226B14" w:rsidR="005C68C8" w:rsidRDefault="005C68C8" w:rsidP="005C68C8">
      <w:pPr>
        <w:pStyle w:val="Brdtextmedindrag"/>
      </w:pPr>
      <w:r w:rsidRPr="007D19B1">
        <w:rPr>
          <w:i/>
        </w:rPr>
        <w:t>Tredje stycket</w:t>
      </w:r>
      <w:r>
        <w:t>, som är nytt, innebär att vid tillämpningen av be</w:t>
      </w:r>
      <w:r>
        <w:softHyphen/>
        <w:t>stämmel</w:t>
      </w:r>
      <w:r>
        <w:softHyphen/>
        <w:t>serna om bosättningskrav för styrelseledamöter och verk</w:t>
      </w:r>
      <w:r>
        <w:softHyphen/>
        <w:t>ställande direktör i 7 kap. 8 och 30 §§ lagen om ekonomiska föreningar för ömse</w:t>
      </w:r>
      <w:r>
        <w:softHyphen/>
        <w:t>sidiga för</w:t>
      </w:r>
      <w:r>
        <w:softHyphen/>
        <w:t>säkrings</w:t>
      </w:r>
      <w:r w:rsidR="005F46F7">
        <w:softHyphen/>
      </w:r>
      <w:r>
        <w:t>bolag, ska det som i den lagen sägs om Bolagsverket i stället avse Finans</w:t>
      </w:r>
      <w:r>
        <w:softHyphen/>
        <w:t>inspektionen. Detta innebär att det i fortsättningen är Finans</w:t>
      </w:r>
      <w:r>
        <w:softHyphen/>
        <w:t>inspek</w:t>
      </w:r>
      <w:r>
        <w:softHyphen/>
        <w:t>tionen som ska pröva om det finns skäl för undantag från bo</w:t>
      </w:r>
      <w:r>
        <w:softHyphen/>
        <w:t>sättnings</w:t>
      </w:r>
      <w:r>
        <w:softHyphen/>
        <w:t>kravet för styrelseledamöter och verkställande direktör i ett ömsesidigt försäk</w:t>
      </w:r>
      <w:r>
        <w:softHyphen/>
        <w:t>rings</w:t>
      </w:r>
      <w:r>
        <w:softHyphen/>
        <w:t>bolag. Detta överensstämmer med det som gäller för en motsvarande pröv</w:t>
      </w:r>
      <w:r w:rsidR="005F46F7">
        <w:softHyphen/>
      </w:r>
      <w:r>
        <w:t xml:space="preserve">ning för försäkringsaktiebolag (se 11 kap. 1 § andra stycket 1). </w:t>
      </w:r>
    </w:p>
    <w:p w14:paraId="2D4E7154" w14:textId="77777777" w:rsidR="005C68C8" w:rsidRDefault="005C68C8" w:rsidP="005C68C8">
      <w:pPr>
        <w:pStyle w:val="Brdtext"/>
      </w:pPr>
    </w:p>
    <w:p w14:paraId="355E7244" w14:textId="77777777" w:rsidR="005C68C8" w:rsidRPr="00B17694" w:rsidRDefault="005C68C8" w:rsidP="005C68C8">
      <w:pPr>
        <w:pStyle w:val="Brdtextmedindrag"/>
        <w:ind w:firstLine="0"/>
        <w:rPr>
          <w:sz w:val="18"/>
          <w:szCs w:val="18"/>
        </w:rPr>
      </w:pPr>
      <w:r w:rsidRPr="00D94568">
        <w:rPr>
          <w:b/>
          <w:bCs/>
          <w:sz w:val="18"/>
          <w:szCs w:val="18"/>
        </w:rPr>
        <w:t>81 §</w:t>
      </w:r>
      <w:r w:rsidRPr="00D94568">
        <w:rPr>
          <w:sz w:val="18"/>
          <w:szCs w:val="18"/>
        </w:rPr>
        <w:t xml:space="preserve"> Vid fusion med ett ömsesidigt försäkringsbolag gäller 16 kap. lagen (2018:672) om ekonomiska föreningar med de undantag och tillägg som följer av </w:t>
      </w:r>
      <w:r w:rsidRPr="00B17694">
        <w:rPr>
          <w:sz w:val="18"/>
          <w:szCs w:val="18"/>
        </w:rPr>
        <w:t>andra stycket.</w:t>
      </w:r>
    </w:p>
    <w:p w14:paraId="5962942B" w14:textId="0DE171E9" w:rsidR="00B17694" w:rsidRPr="00E30AE0" w:rsidRDefault="00B17694" w:rsidP="00E63A33">
      <w:pPr>
        <w:pStyle w:val="Brdtextmedindrag"/>
        <w:rPr>
          <w:sz w:val="18"/>
          <w:szCs w:val="18"/>
        </w:rPr>
      </w:pPr>
      <w:r w:rsidRPr="00E30AE0">
        <w:rPr>
          <w:sz w:val="18"/>
          <w:szCs w:val="18"/>
        </w:rPr>
        <w:t>I stället för 16 kap. 17–19, 21–23 och 41 §§ lagen om ekonomiska föreningar tillämpas 82–84 och 86 §§ i detta kapitel. I 85 § i detta kapitel finns regler om tillämpning av 16 kap. 24 § lagen om eko</w:t>
      </w:r>
      <w:r w:rsidRPr="00E30AE0">
        <w:rPr>
          <w:sz w:val="18"/>
          <w:szCs w:val="18"/>
        </w:rPr>
        <w:softHyphen/>
        <w:t>no</w:t>
      </w:r>
      <w:r w:rsidRPr="00E30AE0">
        <w:rPr>
          <w:sz w:val="18"/>
          <w:szCs w:val="18"/>
        </w:rPr>
        <w:softHyphen/>
        <w:t>miska föreningar. I 86 § i detta kapitel finns regler om tillämpning av 16 kap. 28 och 29 §§ samma lag.</w:t>
      </w:r>
    </w:p>
    <w:p w14:paraId="0CC0F082" w14:textId="77777777" w:rsidR="005C68C8" w:rsidRPr="00D94568" w:rsidRDefault="005C68C8" w:rsidP="005C68C8">
      <w:pPr>
        <w:pStyle w:val="Brdtextmedindrag"/>
        <w:rPr>
          <w:i/>
          <w:sz w:val="18"/>
          <w:szCs w:val="18"/>
        </w:rPr>
      </w:pPr>
      <w:r w:rsidRPr="00D94568">
        <w:rPr>
          <w:i/>
          <w:sz w:val="18"/>
          <w:szCs w:val="18"/>
        </w:rPr>
        <w:lastRenderedPageBreak/>
        <w:t>När 16 kap. 20 § lagen om eko</w:t>
      </w:r>
      <w:r w:rsidRPr="00D94568">
        <w:rPr>
          <w:i/>
          <w:sz w:val="18"/>
          <w:szCs w:val="18"/>
        </w:rPr>
        <w:softHyphen/>
        <w:t>no</w:t>
      </w:r>
      <w:r w:rsidRPr="00D94568">
        <w:rPr>
          <w:i/>
          <w:sz w:val="18"/>
          <w:szCs w:val="18"/>
        </w:rPr>
        <w:softHyphen/>
        <w:t>miska föreningar tillämpas på ett ömsesidigt försäkringsbolag ska det som sägs om Bolags</w:t>
      </w:r>
      <w:r w:rsidRPr="00D94568">
        <w:rPr>
          <w:i/>
          <w:sz w:val="18"/>
          <w:szCs w:val="18"/>
        </w:rPr>
        <w:softHyphen/>
        <w:t>verket i stället avse Finans</w:t>
      </w:r>
      <w:r w:rsidRPr="00D94568">
        <w:rPr>
          <w:i/>
          <w:sz w:val="18"/>
          <w:szCs w:val="18"/>
        </w:rPr>
        <w:softHyphen/>
        <w:t>inspektionen.</w:t>
      </w:r>
    </w:p>
    <w:p w14:paraId="42CBD760" w14:textId="77777777" w:rsidR="005C68C8" w:rsidRPr="004C07B0" w:rsidRDefault="005C68C8" w:rsidP="005C68C8">
      <w:pPr>
        <w:pStyle w:val="Brdtextmedindrag"/>
      </w:pPr>
    </w:p>
    <w:p w14:paraId="21124462" w14:textId="30485452" w:rsidR="005C68C8" w:rsidRDefault="005C68C8" w:rsidP="005C68C8">
      <w:pPr>
        <w:pStyle w:val="Brdtextmedindrag"/>
        <w:ind w:firstLine="0"/>
      </w:pPr>
      <w:r>
        <w:t>Paragrafen innehåller bestämmelser om vilka bestämmelser i 16 kap. lagen om ekonomiska föreningar som gäller för ömsesidiga försäkrings</w:t>
      </w:r>
      <w:r>
        <w:softHyphen/>
        <w:t>bolag vid fusion. Övervägandena finns i avsnitt 6.1.</w:t>
      </w:r>
    </w:p>
    <w:p w14:paraId="61D7A035" w14:textId="4CFBD466" w:rsidR="006F4D67" w:rsidRDefault="006F4D67" w:rsidP="00E63A33">
      <w:pPr>
        <w:pStyle w:val="Brdtextmedindrag"/>
      </w:pPr>
      <w:r>
        <w:t xml:space="preserve">I </w:t>
      </w:r>
      <w:r w:rsidRPr="00274151">
        <w:rPr>
          <w:i/>
        </w:rPr>
        <w:t>andra stycket</w:t>
      </w:r>
      <w:r>
        <w:t xml:space="preserve"> görs en följdändring med anledning av </w:t>
      </w:r>
      <w:r w:rsidR="00B17694">
        <w:t>ändringen i 85 § (se författningskommentaren till den paragrafen).</w:t>
      </w:r>
    </w:p>
    <w:p w14:paraId="54D63A84" w14:textId="4BC006A0" w:rsidR="005C68C8" w:rsidRDefault="005C68C8" w:rsidP="00E63A33">
      <w:pPr>
        <w:pStyle w:val="Brdtextmedindrag"/>
      </w:pPr>
      <w:r>
        <w:t xml:space="preserve">I </w:t>
      </w:r>
      <w:r w:rsidRPr="00A033FD">
        <w:rPr>
          <w:i/>
        </w:rPr>
        <w:t>tredje stycket</w:t>
      </w:r>
      <w:r>
        <w:t xml:space="preserve">, som är nytt, införs en bestämmelse om att det </w:t>
      </w:r>
      <w:r w:rsidR="0068400D">
        <w:t xml:space="preserve">som </w:t>
      </w:r>
      <w:r>
        <w:t>sägs i 16 kap. 20 § lagen om ekonomiska föreningar om Bolagsverket i stället ska avse Finansinspektionen när den bestämmelsen tillämpas på ömse</w:t>
      </w:r>
      <w:r>
        <w:softHyphen/>
        <w:t xml:space="preserve">sidiga försäkringsbolag. Detta motsvarar i sak </w:t>
      </w:r>
      <w:r w:rsidR="00B17694">
        <w:t>det som gäller för försäk</w:t>
      </w:r>
      <w:r w:rsidR="00B17694">
        <w:softHyphen/>
        <w:t>rings</w:t>
      </w:r>
      <w:r w:rsidR="00B17694">
        <w:softHyphen/>
        <w:t>aktiebolag (</w:t>
      </w:r>
      <w:r>
        <w:t>11 kap. 1 § andra stycket 2</w:t>
      </w:r>
      <w:r w:rsidR="00B17694">
        <w:t>)</w:t>
      </w:r>
      <w:r>
        <w:t>. Det innebär att den möjlighet som Skatteverket har att besluta om att en fusionsplan inte får verkställas gäller under den tid som Finans</w:t>
      </w:r>
      <w:r>
        <w:softHyphen/>
        <w:t>inspektionen hand</w:t>
      </w:r>
      <w:r>
        <w:softHyphen/>
        <w:t xml:space="preserve">lägger en ansökan om tillstånd att verkställa en sådan plan. Det är </w:t>
      </w:r>
      <w:r w:rsidR="00EF4640">
        <w:t xml:space="preserve">sedan tidigare </w:t>
      </w:r>
      <w:r>
        <w:t>Finans</w:t>
      </w:r>
      <w:r w:rsidR="00EF4640">
        <w:softHyphen/>
      </w:r>
      <w:r>
        <w:t>inspek</w:t>
      </w:r>
      <w:r w:rsidR="00EF4640">
        <w:softHyphen/>
      </w:r>
      <w:r>
        <w:t>tionen som handlägger sådana ansök</w:t>
      </w:r>
      <w:r>
        <w:softHyphen/>
        <w:t>ningar och änd</w:t>
      </w:r>
      <w:r>
        <w:softHyphen/>
        <w:t>ring</w:t>
      </w:r>
      <w:r>
        <w:softHyphen/>
        <w:t>en utgör bara ett förtyd</w:t>
      </w:r>
      <w:r w:rsidR="004273F0">
        <w:softHyphen/>
      </w:r>
      <w:r>
        <w:t>ligande och inte någon ändring i sak. Ändringen motsvarar änd</w:t>
      </w:r>
      <w:r w:rsidR="00EF4640">
        <w:softHyphen/>
      </w:r>
      <w:r>
        <w:t xml:space="preserve">ringen för försäkringsföreningar (se 13 kap. 32 §). </w:t>
      </w:r>
    </w:p>
    <w:p w14:paraId="4DDF7EE6" w14:textId="77777777" w:rsidR="005C68C8" w:rsidRDefault="005C68C8" w:rsidP="005C68C8">
      <w:pPr>
        <w:pStyle w:val="Brdtext"/>
      </w:pPr>
    </w:p>
    <w:p w14:paraId="12141F90" w14:textId="77777777" w:rsidR="005C68C8" w:rsidRPr="00D94568" w:rsidRDefault="005C68C8" w:rsidP="005C68C8">
      <w:pPr>
        <w:pStyle w:val="Brdtextmedindrag"/>
        <w:ind w:firstLine="0"/>
        <w:rPr>
          <w:sz w:val="18"/>
          <w:szCs w:val="18"/>
        </w:rPr>
      </w:pPr>
      <w:r w:rsidRPr="00D94568">
        <w:rPr>
          <w:b/>
          <w:bCs/>
          <w:sz w:val="18"/>
          <w:szCs w:val="18"/>
        </w:rPr>
        <w:t>82 §</w:t>
      </w:r>
      <w:r w:rsidRPr="00D94568">
        <w:rPr>
          <w:sz w:val="18"/>
          <w:szCs w:val="18"/>
        </w:rPr>
        <w:t> När fusionsplanen gäller i samtliga försäkringsbolag, ska såväl det eller de överlåtande bolagen som det övertagande bolaget ansöka om tillstånd att verkställa planen. Vid en gränsöverskridande fusion ska ansökan göras av det eller de svenska bolag som deltar i fusionen. Ansökan ska göras hos Finansinspektionen.</w:t>
      </w:r>
    </w:p>
    <w:p w14:paraId="290BA145" w14:textId="77777777" w:rsidR="005C68C8" w:rsidRPr="00D94568" w:rsidRDefault="005C68C8" w:rsidP="005C68C8">
      <w:pPr>
        <w:pStyle w:val="Brdtextmedindrag"/>
        <w:rPr>
          <w:sz w:val="18"/>
          <w:szCs w:val="18"/>
        </w:rPr>
      </w:pPr>
      <w:r w:rsidRPr="00D94568">
        <w:rPr>
          <w:sz w:val="18"/>
          <w:szCs w:val="18"/>
        </w:rPr>
        <w:t>Vid fusion genom kombination ska försäkringsbolagen dessutom ansöka om till</w:t>
      </w:r>
      <w:r>
        <w:rPr>
          <w:sz w:val="18"/>
          <w:szCs w:val="18"/>
        </w:rPr>
        <w:softHyphen/>
      </w:r>
      <w:r w:rsidRPr="00D94568">
        <w:rPr>
          <w:sz w:val="18"/>
          <w:szCs w:val="18"/>
        </w:rPr>
        <w:t>stånd enligt 2 kap. 4 § och godkännande av bolagsordningen enligt 2 kap. 8 § för det övertagande bolaget. Vid gränsöverskridande fusion gäller detta bara om det övertagande bolaget ska ha sin hemvist i Sverige.</w:t>
      </w:r>
    </w:p>
    <w:p w14:paraId="3E369242" w14:textId="77777777" w:rsidR="005C68C8" w:rsidRPr="00D94568" w:rsidRDefault="005C68C8" w:rsidP="005C68C8">
      <w:pPr>
        <w:pStyle w:val="Brdtextmedindrag"/>
        <w:rPr>
          <w:sz w:val="18"/>
          <w:szCs w:val="18"/>
        </w:rPr>
      </w:pPr>
      <w:r w:rsidRPr="00D94568">
        <w:rPr>
          <w:sz w:val="18"/>
          <w:szCs w:val="18"/>
        </w:rPr>
        <w:t>En ansökan enligt första stycket ska lämnas in inom en månad efter det att fusionsplanen gäller i samtliga bolag och, om fusionsplanen har registrerats enligt 16 kap. 12 § lagen (2018:672) om ekonomiska föreningar, senast två år efter det att fusionsplanen har kungjorts enligt 19 kap. 5 § samma lag.</w:t>
      </w:r>
    </w:p>
    <w:p w14:paraId="4E95BEAC" w14:textId="77777777" w:rsidR="005C68C8" w:rsidRPr="00D94568" w:rsidRDefault="005C68C8" w:rsidP="005C68C8">
      <w:pPr>
        <w:pStyle w:val="Brdtextmedindrag"/>
        <w:rPr>
          <w:sz w:val="18"/>
          <w:szCs w:val="18"/>
        </w:rPr>
      </w:pPr>
      <w:r w:rsidRPr="00D94568">
        <w:rPr>
          <w:sz w:val="18"/>
          <w:szCs w:val="18"/>
        </w:rPr>
        <w:t>Finansinspektionen ska under</w:t>
      </w:r>
      <w:r w:rsidRPr="00D94568">
        <w:rPr>
          <w:sz w:val="18"/>
          <w:szCs w:val="18"/>
        </w:rPr>
        <w:softHyphen/>
        <w:t>rätta Bolagsverket och Skatteverket om ansök</w:t>
      </w:r>
      <w:r>
        <w:rPr>
          <w:sz w:val="18"/>
          <w:szCs w:val="18"/>
        </w:rPr>
        <w:softHyphen/>
      </w:r>
      <w:r w:rsidRPr="00D94568">
        <w:rPr>
          <w:sz w:val="18"/>
          <w:szCs w:val="18"/>
        </w:rPr>
        <w:t>ningar enligt första stycket</w:t>
      </w:r>
      <w:r w:rsidRPr="00D94568">
        <w:rPr>
          <w:i/>
          <w:sz w:val="18"/>
          <w:szCs w:val="18"/>
        </w:rPr>
        <w:t>.</w:t>
      </w:r>
      <w:r w:rsidRPr="00D94568">
        <w:rPr>
          <w:sz w:val="18"/>
          <w:szCs w:val="18"/>
        </w:rPr>
        <w:t xml:space="preserve"> </w:t>
      </w:r>
      <w:r w:rsidRPr="009F65B0">
        <w:rPr>
          <w:i/>
          <w:sz w:val="18"/>
          <w:szCs w:val="18"/>
        </w:rPr>
        <w:t>Finansinspektionen ska också underrätta Bolagsverket</w:t>
      </w:r>
      <w:r w:rsidRPr="009F65B0">
        <w:rPr>
          <w:sz w:val="18"/>
          <w:szCs w:val="18"/>
        </w:rPr>
        <w:t xml:space="preserve"> om beslut som har meddelats med anledning av sådana ansök</w:t>
      </w:r>
      <w:r w:rsidRPr="009F65B0">
        <w:rPr>
          <w:sz w:val="18"/>
          <w:szCs w:val="18"/>
        </w:rPr>
        <w:softHyphen/>
        <w:t xml:space="preserve">ningar </w:t>
      </w:r>
      <w:r w:rsidRPr="009F65B0">
        <w:rPr>
          <w:i/>
          <w:iCs/>
          <w:sz w:val="18"/>
          <w:szCs w:val="18"/>
        </w:rPr>
        <w:t>och fått laga kraft</w:t>
      </w:r>
      <w:r w:rsidRPr="009F65B0">
        <w:rPr>
          <w:sz w:val="18"/>
          <w:szCs w:val="18"/>
        </w:rPr>
        <w:t>.</w:t>
      </w:r>
    </w:p>
    <w:p w14:paraId="61C0BE60" w14:textId="77777777" w:rsidR="005C68C8" w:rsidRDefault="005C68C8" w:rsidP="005C68C8">
      <w:pPr>
        <w:pStyle w:val="Brdtext"/>
      </w:pPr>
    </w:p>
    <w:p w14:paraId="3A544650" w14:textId="77777777" w:rsidR="005C68C8" w:rsidRDefault="005C68C8" w:rsidP="005C68C8">
      <w:pPr>
        <w:pStyle w:val="Brdtextmedindrag"/>
        <w:ind w:firstLine="0"/>
      </w:pPr>
      <w:r>
        <w:t>Paragrafen innehåller bestämmelser om fusion för ömsesidiga försäkrings</w:t>
      </w:r>
      <w:r>
        <w:softHyphen/>
        <w:t xml:space="preserve">bolag. Övervägandena finns i avsnitt 6.1. </w:t>
      </w:r>
    </w:p>
    <w:p w14:paraId="32CF1C67" w14:textId="77777777" w:rsidR="006C3793" w:rsidRDefault="005C68C8" w:rsidP="005C68C8">
      <w:pPr>
        <w:pStyle w:val="Brdtextmedindrag"/>
      </w:pPr>
      <w:r>
        <w:t xml:space="preserve">I </w:t>
      </w:r>
      <w:r w:rsidRPr="000E111F">
        <w:rPr>
          <w:i/>
        </w:rPr>
        <w:t>fjärde stycket</w:t>
      </w:r>
      <w:r>
        <w:t xml:space="preserve"> finns bestämmelser om att Finansinspektion ska under</w:t>
      </w:r>
      <w:r>
        <w:softHyphen/>
        <w:t>rätta vissa myndigheter om dels en ansökan om att verkställa en fusions</w:t>
      </w:r>
      <w:r>
        <w:softHyphen/>
        <w:t>plan, dels beslut som har meddelats med anledning av en sådan ansökan. Ändringen innebär att det bara är Bolagsverket som ska underrättas om slutliga beslut som har med</w:t>
      </w:r>
      <w:r>
        <w:softHyphen/>
        <w:t>delats med anled</w:t>
      </w:r>
      <w:r>
        <w:softHyphen/>
        <w:t>ning av ansökningar om tillstånd att verkställa en fusions</w:t>
      </w:r>
      <w:r>
        <w:softHyphen/>
        <w:t>plan och som har fått laga kraft. Genom ändringen överensstämmer bestämmelserna för ömsesidiga försäkrings</w:t>
      </w:r>
      <w:r>
        <w:softHyphen/>
        <w:t>bolag om Finansinspektionens under</w:t>
      </w:r>
      <w:r>
        <w:softHyphen/>
        <w:t>rättelse</w:t>
      </w:r>
      <w:r>
        <w:softHyphen/>
        <w:t>skyldighet med det som gäller vid ansökningar om tillstånd att verkställa en fusionsplan enligt 11 kap. 33 § och 13 kap. 33 §, dvs. det som gäller vid motsvarande förfarande för försäkringsaktiebolag och försäkrings</w:t>
      </w:r>
      <w:r>
        <w:softHyphen/>
        <w:t>föreningar. Övriga ändringar är redaktionella.</w:t>
      </w:r>
      <w:r w:rsidR="006C3793">
        <w:t xml:space="preserve"> </w:t>
      </w:r>
    </w:p>
    <w:p w14:paraId="53B0A25C" w14:textId="77777777" w:rsidR="006C3793" w:rsidRDefault="006C3793">
      <w:pPr>
        <w:spacing w:line="2" w:lineRule="auto"/>
        <w:rPr>
          <w:rFonts w:ascii="Times New Roman" w:hAnsi="Times New Roman"/>
          <w:sz w:val="20"/>
        </w:rPr>
      </w:pPr>
      <w:r>
        <w:br w:type="page"/>
      </w:r>
    </w:p>
    <w:p w14:paraId="5DFAE44F" w14:textId="77777777" w:rsidR="005C68C8" w:rsidRPr="00D94568" w:rsidRDefault="005C68C8" w:rsidP="005C68C8">
      <w:pPr>
        <w:pStyle w:val="Brdtext"/>
        <w:rPr>
          <w:sz w:val="18"/>
          <w:szCs w:val="18"/>
        </w:rPr>
      </w:pPr>
      <w:r w:rsidRPr="00D94568">
        <w:rPr>
          <w:b/>
          <w:bCs/>
          <w:sz w:val="18"/>
          <w:szCs w:val="18"/>
        </w:rPr>
        <w:lastRenderedPageBreak/>
        <w:t>85 §</w:t>
      </w:r>
      <w:r w:rsidRPr="00D94568">
        <w:rPr>
          <w:sz w:val="18"/>
          <w:szCs w:val="18"/>
        </w:rPr>
        <w:t> I stället för det som föreskrivs om tidpunkten för anmälan för regi</w:t>
      </w:r>
      <w:r w:rsidRPr="00D94568">
        <w:rPr>
          <w:sz w:val="18"/>
          <w:szCs w:val="18"/>
        </w:rPr>
        <w:softHyphen/>
        <w:t xml:space="preserve">strering i 16 kap. 24 § andra stycket lagen </w:t>
      </w:r>
      <w:r w:rsidRPr="00D94568">
        <w:rPr>
          <w:i/>
          <w:sz w:val="18"/>
          <w:szCs w:val="18"/>
        </w:rPr>
        <w:t>(2018:672)</w:t>
      </w:r>
      <w:r w:rsidRPr="00D94568">
        <w:rPr>
          <w:sz w:val="18"/>
          <w:szCs w:val="18"/>
        </w:rPr>
        <w:t xml:space="preserve"> om ekonomiska föreningar, ska en sådan anmälan göras senast två månader från det att Finans</w:t>
      </w:r>
      <w:r w:rsidRPr="00D94568">
        <w:rPr>
          <w:sz w:val="18"/>
          <w:szCs w:val="18"/>
        </w:rPr>
        <w:softHyphen/>
        <w:t>inspektionens tillstånd till verkställande av fusionsplanen har fått laga kraft.</w:t>
      </w:r>
    </w:p>
    <w:p w14:paraId="7D158AE7" w14:textId="77777777" w:rsidR="005C68C8" w:rsidRPr="004C07B0" w:rsidRDefault="005C68C8" w:rsidP="005C68C8">
      <w:pPr>
        <w:pStyle w:val="Brdtextmedindrag"/>
      </w:pPr>
    </w:p>
    <w:p w14:paraId="3E7EC8D0" w14:textId="5C057F9C" w:rsidR="005C68C8" w:rsidRDefault="005C68C8" w:rsidP="005C68C8">
      <w:pPr>
        <w:pStyle w:val="Brdtextmedindrag"/>
        <w:ind w:firstLine="0"/>
      </w:pPr>
      <w:r>
        <w:t>Paragrafen innehåller bestämmelser om registrering av fusion. Över</w:t>
      </w:r>
      <w:r>
        <w:softHyphen/>
        <w:t>vägandena finns i avsnitt 6.1.</w:t>
      </w:r>
    </w:p>
    <w:p w14:paraId="20EAA802" w14:textId="20CB1333" w:rsidR="005C68C8" w:rsidRDefault="005C68C8" w:rsidP="005C68C8">
      <w:pPr>
        <w:pStyle w:val="Brdtextmedindrag"/>
      </w:pPr>
      <w:r>
        <w:t xml:space="preserve">Ändringen innebär att det hittillsvarande </w:t>
      </w:r>
      <w:r w:rsidRPr="00A033FD">
        <w:rPr>
          <w:i/>
        </w:rPr>
        <w:t>första stycket</w:t>
      </w:r>
      <w:r>
        <w:t>, om att det som sägs om föreningsregistret enligt vissa bestämmelser i lagen om ekonom</w:t>
      </w:r>
      <w:r>
        <w:softHyphen/>
        <w:t>iska föreningar i stället ska avse försäkringsregistret, tas bort. Att det som sägs om föreningsregistret i stället ska avse försäkringsregistret för de ömse</w:t>
      </w:r>
      <w:r>
        <w:softHyphen/>
        <w:t>sidiga försäkringsbolagens del anges nu i 3 § första stycket 5 (se författningskommentaren till den bestämmelsen).</w:t>
      </w:r>
    </w:p>
    <w:p w14:paraId="653C2366" w14:textId="3A970074" w:rsidR="005C68C8" w:rsidRDefault="005C68C8" w:rsidP="00E63A33">
      <w:pPr>
        <w:pStyle w:val="Brdtextmedindrag"/>
      </w:pPr>
      <w:r>
        <w:t>I</w:t>
      </w:r>
      <w:r w:rsidR="00004F69">
        <w:t xml:space="preserve"> paragrafen</w:t>
      </w:r>
      <w:r w:rsidR="004273F0">
        <w:t xml:space="preserve">, </w:t>
      </w:r>
      <w:r>
        <w:t xml:space="preserve">det hittillsvarande </w:t>
      </w:r>
      <w:r>
        <w:rPr>
          <w:i/>
        </w:rPr>
        <w:t>andra stycket</w:t>
      </w:r>
      <w:r w:rsidR="004273F0">
        <w:rPr>
          <w:iCs/>
        </w:rPr>
        <w:t>,</w:t>
      </w:r>
      <w:r>
        <w:t xml:space="preserve"> görs en följdändring med anledning av att det hittillsvarande </w:t>
      </w:r>
      <w:r w:rsidRPr="000A6587">
        <w:rPr>
          <w:i/>
          <w:iCs/>
        </w:rPr>
        <w:t>första stycket</w:t>
      </w:r>
      <w:r>
        <w:t xml:space="preserve"> tas bort.</w:t>
      </w:r>
    </w:p>
    <w:p w14:paraId="4F26F59E" w14:textId="77777777" w:rsidR="005C68C8" w:rsidRDefault="005C68C8" w:rsidP="005C68C8">
      <w:pPr>
        <w:pStyle w:val="Brdtext"/>
      </w:pPr>
    </w:p>
    <w:p w14:paraId="24A98804" w14:textId="77777777" w:rsidR="005C68C8" w:rsidRPr="00D94568" w:rsidRDefault="005C68C8" w:rsidP="005C68C8">
      <w:pPr>
        <w:pStyle w:val="Brdtextmedindrag"/>
        <w:ind w:firstLine="0"/>
        <w:rPr>
          <w:sz w:val="18"/>
          <w:szCs w:val="18"/>
        </w:rPr>
      </w:pPr>
      <w:r w:rsidRPr="00D94568">
        <w:rPr>
          <w:b/>
          <w:bCs/>
          <w:sz w:val="18"/>
          <w:szCs w:val="18"/>
        </w:rPr>
        <w:t>86 §</w:t>
      </w:r>
      <w:r w:rsidRPr="00D94568">
        <w:rPr>
          <w:sz w:val="18"/>
          <w:szCs w:val="18"/>
        </w:rPr>
        <w:t xml:space="preserve"> Bestämmelserna om fusion genom absorption i 16 kap. 28 och 29 §§ lagen (2018:672) om ekonomiska föreningar ska bara gälla vid fusion mellan bolag enligt 80 § i detta kapitel. </w:t>
      </w:r>
    </w:p>
    <w:p w14:paraId="16D3BE39" w14:textId="77777777" w:rsidR="005C68C8" w:rsidRPr="00D94568" w:rsidRDefault="005C68C8" w:rsidP="005C68C8">
      <w:pPr>
        <w:pStyle w:val="Brdtextmedindrag"/>
        <w:rPr>
          <w:sz w:val="18"/>
          <w:szCs w:val="18"/>
        </w:rPr>
      </w:pPr>
      <w:r w:rsidRPr="00D94568">
        <w:rPr>
          <w:sz w:val="18"/>
          <w:szCs w:val="18"/>
        </w:rPr>
        <w:t>Moderbolaget ska ansöka om tillstånd att verkställa fusionsplanen hos Finans</w:t>
      </w:r>
      <w:r>
        <w:rPr>
          <w:sz w:val="18"/>
          <w:szCs w:val="18"/>
        </w:rPr>
        <w:softHyphen/>
      </w:r>
      <w:r w:rsidRPr="00D94568">
        <w:rPr>
          <w:sz w:val="18"/>
          <w:szCs w:val="18"/>
        </w:rPr>
        <w:t>inspektionen. Ansökan ska lämnas in senast en månad efter det att fusions</w:t>
      </w:r>
      <w:r>
        <w:rPr>
          <w:sz w:val="18"/>
          <w:szCs w:val="18"/>
        </w:rPr>
        <w:softHyphen/>
      </w:r>
      <w:r w:rsidRPr="00D94568">
        <w:rPr>
          <w:sz w:val="18"/>
          <w:szCs w:val="18"/>
        </w:rPr>
        <w:t xml:space="preserve">planen har blivit gällande hos moderbolaget och, om fusionsplanen har registrerats enligt 16 kap. 12 § lagen om ekonomiska föreningar, senast två år efter det att en uppgift om att planen har registrerats har kungjorts. </w:t>
      </w:r>
    </w:p>
    <w:p w14:paraId="54355018" w14:textId="77777777" w:rsidR="005C68C8" w:rsidRPr="00D94568" w:rsidRDefault="005C68C8" w:rsidP="005C68C8">
      <w:pPr>
        <w:pStyle w:val="Brdtextmedindrag"/>
        <w:rPr>
          <w:sz w:val="18"/>
          <w:szCs w:val="18"/>
        </w:rPr>
      </w:pPr>
      <w:r w:rsidRPr="00D94568">
        <w:rPr>
          <w:sz w:val="18"/>
          <w:szCs w:val="18"/>
        </w:rPr>
        <w:t xml:space="preserve">I fråga om ett sådant ärende gäller 83 och 84 §§ i tillämpliga delar. Det som sägs om överlåtande bolag ska då avse dotterbolag och det som sägs om övertagande bolag ska avse moderbolag. </w:t>
      </w:r>
    </w:p>
    <w:p w14:paraId="1C4E9C30" w14:textId="77777777" w:rsidR="005C68C8" w:rsidRPr="004C07B0" w:rsidRDefault="005C68C8" w:rsidP="005C68C8">
      <w:pPr>
        <w:pStyle w:val="Brdtextmedindrag"/>
      </w:pPr>
      <w:r w:rsidRPr="00DA4588">
        <w:rPr>
          <w:sz w:val="18"/>
          <w:szCs w:val="18"/>
        </w:rPr>
        <w:t>Finansinspektionen ska under</w:t>
      </w:r>
      <w:r w:rsidRPr="00DA4588">
        <w:rPr>
          <w:sz w:val="18"/>
          <w:szCs w:val="18"/>
        </w:rPr>
        <w:softHyphen/>
        <w:t xml:space="preserve">rätta Bolagsverket </w:t>
      </w:r>
      <w:r w:rsidRPr="00DA4588">
        <w:rPr>
          <w:i/>
          <w:sz w:val="18"/>
          <w:szCs w:val="18"/>
        </w:rPr>
        <w:t>och Skatteverket</w:t>
      </w:r>
      <w:r w:rsidRPr="00DA4588">
        <w:rPr>
          <w:sz w:val="18"/>
          <w:szCs w:val="18"/>
        </w:rPr>
        <w:t xml:space="preserve"> om ansök</w:t>
      </w:r>
      <w:r>
        <w:rPr>
          <w:sz w:val="18"/>
          <w:szCs w:val="18"/>
        </w:rPr>
        <w:softHyphen/>
      </w:r>
      <w:r w:rsidRPr="00DA4588">
        <w:rPr>
          <w:sz w:val="18"/>
          <w:szCs w:val="18"/>
        </w:rPr>
        <w:t>ningar enligt andra stycket</w:t>
      </w:r>
      <w:r w:rsidRPr="00DA4588">
        <w:rPr>
          <w:i/>
          <w:sz w:val="18"/>
          <w:szCs w:val="18"/>
        </w:rPr>
        <w:t>.</w:t>
      </w:r>
      <w:r w:rsidRPr="00DA4588">
        <w:rPr>
          <w:sz w:val="18"/>
          <w:szCs w:val="18"/>
        </w:rPr>
        <w:t xml:space="preserve"> </w:t>
      </w:r>
      <w:r w:rsidRPr="00DA4588">
        <w:rPr>
          <w:i/>
          <w:sz w:val="18"/>
          <w:szCs w:val="18"/>
        </w:rPr>
        <w:t>Finansinspektionen ska också underrätta Bolagsverket</w:t>
      </w:r>
      <w:r w:rsidRPr="00DA4588">
        <w:rPr>
          <w:sz w:val="18"/>
          <w:szCs w:val="18"/>
        </w:rPr>
        <w:t xml:space="preserve"> om beslut som har meddelats med anledning av sådana ansökningar </w:t>
      </w:r>
      <w:r w:rsidRPr="00DA4588">
        <w:rPr>
          <w:i/>
          <w:iCs/>
          <w:sz w:val="18"/>
          <w:szCs w:val="18"/>
        </w:rPr>
        <w:t>och fått laga kraft</w:t>
      </w:r>
      <w:r w:rsidRPr="00DA4588">
        <w:rPr>
          <w:sz w:val="18"/>
          <w:szCs w:val="18"/>
        </w:rPr>
        <w:t xml:space="preserve">. </w:t>
      </w:r>
      <w:r w:rsidRPr="00DA4588">
        <w:rPr>
          <w:i/>
          <w:sz w:val="18"/>
          <w:szCs w:val="18"/>
        </w:rPr>
        <w:t>Bolags</w:t>
      </w:r>
      <w:r w:rsidRPr="00DA4588">
        <w:rPr>
          <w:i/>
          <w:sz w:val="18"/>
          <w:szCs w:val="18"/>
        </w:rPr>
        <w:softHyphen/>
        <w:t>verket ska efter en underrättelse om ett sådant beslut registrera till</w:t>
      </w:r>
      <w:r w:rsidRPr="00DA4588">
        <w:rPr>
          <w:i/>
          <w:sz w:val="18"/>
          <w:szCs w:val="18"/>
        </w:rPr>
        <w:softHyphen/>
        <w:t>ståndet enligt 16 kap. 29 § lagen om ekonomiska föreningar.</w:t>
      </w:r>
    </w:p>
    <w:p w14:paraId="0ECA8D65" w14:textId="77777777" w:rsidR="005C68C8" w:rsidRDefault="005C68C8" w:rsidP="005C68C8">
      <w:pPr>
        <w:pStyle w:val="Brdtextmedindrag"/>
        <w:ind w:firstLine="0"/>
      </w:pPr>
    </w:p>
    <w:p w14:paraId="0B9F18C3" w14:textId="77777777" w:rsidR="005C68C8" w:rsidRDefault="005C68C8" w:rsidP="005C68C8">
      <w:pPr>
        <w:pStyle w:val="Brdtextmedindrag"/>
        <w:ind w:firstLine="0"/>
      </w:pPr>
      <w:r>
        <w:t>Paragrafen innehåller bestämmelser för ömsesidiga försäkringsbolag om absorption av ett helägt dotterbolag. Övervägandena finns i avsnitt 6.1.</w:t>
      </w:r>
    </w:p>
    <w:p w14:paraId="7185A5BD" w14:textId="5C57FB01" w:rsidR="005C68C8" w:rsidRDefault="005C68C8" w:rsidP="005C68C8">
      <w:pPr>
        <w:pStyle w:val="Brdtextmedindrag"/>
      </w:pPr>
      <w:r>
        <w:t xml:space="preserve">I </w:t>
      </w:r>
      <w:r>
        <w:rPr>
          <w:i/>
        </w:rPr>
        <w:t>fjärde stycket</w:t>
      </w:r>
      <w:r>
        <w:t xml:space="preserve"> anges att Finansinspektionen ska under</w:t>
      </w:r>
      <w:r>
        <w:softHyphen/>
        <w:t>rätta Bolags</w:t>
      </w:r>
      <w:r>
        <w:softHyphen/>
        <w:t>verket dels om ansökningar tillstånd att verkställa en fusions</w:t>
      </w:r>
      <w:r>
        <w:softHyphen/>
        <w:t xml:space="preserve">plan av ett helägt dotterbolag, dels om beslut som </w:t>
      </w:r>
      <w:r w:rsidRPr="004D6318">
        <w:t>har</w:t>
      </w:r>
      <w:r>
        <w:t xml:space="preserve"> med</w:t>
      </w:r>
      <w:r>
        <w:softHyphen/>
        <w:t>delats med anledning av en sådan ansökan och har fått laga kraft. Ändringen inne</w:t>
      </w:r>
      <w:r>
        <w:softHyphen/>
        <w:t>bär att Finans</w:t>
      </w:r>
      <w:r>
        <w:softHyphen/>
        <w:t>inspektionen även ska underrätta Skatteverket om en an</w:t>
      </w:r>
      <w:r>
        <w:softHyphen/>
        <w:t>sökan om tillstånd att verkställa en fusionsplan. Därigenom upp</w:t>
      </w:r>
      <w:r>
        <w:softHyphen/>
        <w:t>märk</w:t>
      </w:r>
      <w:r>
        <w:softHyphen/>
        <w:t>sammas Skatte</w:t>
      </w:r>
      <w:r>
        <w:softHyphen/>
        <w:t>verket om ansökningar om tillstånd att verkställa en fusionsplan och har möjlig</w:t>
      </w:r>
      <w:r>
        <w:softHyphen/>
        <w:t>het att ingripa med stöd av 16 kap. 20 § lagen om ekonomiska föreningar när det finns skäl för det. Genom ändringen överensstämmer Finans</w:t>
      </w:r>
      <w:r>
        <w:softHyphen/>
        <w:t>inspektionens underrättelseskyldighet vid absorp</w:t>
      </w:r>
      <w:r>
        <w:softHyphen/>
        <w:t>tion av ett helägt dotter</w:t>
      </w:r>
      <w:r>
        <w:softHyphen/>
        <w:t>bolag med det som gäller vid ansökningar om tillstånd att verkställa en fusionsplan enligt 82</w:t>
      </w:r>
      <w:r w:rsidR="00D6660B">
        <w:t> </w:t>
      </w:r>
      <w:r>
        <w:t>§, dvs. vid annan fusion än absorption av ett helägt dotterbolag. I stycket görs även redaktionella ändringar.</w:t>
      </w:r>
    </w:p>
    <w:p w14:paraId="2F3426A4" w14:textId="77777777" w:rsidR="005C68C8" w:rsidRDefault="005C68C8" w:rsidP="005C68C8">
      <w:pPr>
        <w:pStyle w:val="Brdtextmedindrag"/>
      </w:pPr>
      <w:r>
        <w:t xml:space="preserve">Bestämmelsen i det hittillsvarande </w:t>
      </w:r>
      <w:r w:rsidRPr="00A033FD">
        <w:rPr>
          <w:i/>
        </w:rPr>
        <w:t>femte stycket</w:t>
      </w:r>
      <w:r>
        <w:t xml:space="preserve"> överförs till fjärde stycket. Det förtydligas även att det bara är underrättelser till Bolagsverket om beslut som har fått laga kraft som ska föranleda registrering enligt 16 kap. 29 § lagen om ekonomiska föreningar. </w:t>
      </w:r>
    </w:p>
    <w:p w14:paraId="7EBB3977" w14:textId="6ABCC938" w:rsidR="005C68C8" w:rsidRDefault="005C68C8" w:rsidP="005C68C8">
      <w:pPr>
        <w:pStyle w:val="Brdtextmedindrag"/>
      </w:pPr>
      <w:r>
        <w:lastRenderedPageBreak/>
        <w:t xml:space="preserve">Bestämmelsen i det hittillsvarande </w:t>
      </w:r>
      <w:r w:rsidRPr="00A033FD">
        <w:rPr>
          <w:i/>
        </w:rPr>
        <w:t>sjätte stycket</w:t>
      </w:r>
      <w:r>
        <w:t xml:space="preserve"> om att det som sägs om föreningsregistret i 16 kap. 29 § i stället ska avse försäkringsregistret tas bort. Detta följer i stället nu av 3 § första stycket 5 (se författnings</w:t>
      </w:r>
      <w:r>
        <w:softHyphen/>
        <w:t>kommenta</w:t>
      </w:r>
      <w:r>
        <w:softHyphen/>
        <w:t>ren till den bestämmelsen).</w:t>
      </w:r>
    </w:p>
    <w:p w14:paraId="6F988CE7" w14:textId="77777777" w:rsidR="005C68C8" w:rsidRDefault="005C68C8" w:rsidP="005C68C8">
      <w:pPr>
        <w:pStyle w:val="Brdtext"/>
      </w:pPr>
    </w:p>
    <w:p w14:paraId="4A6271BA" w14:textId="77777777" w:rsidR="005C68C8" w:rsidRPr="00D94568" w:rsidRDefault="005C68C8" w:rsidP="005C68C8">
      <w:pPr>
        <w:pStyle w:val="Brdtext"/>
        <w:rPr>
          <w:sz w:val="18"/>
          <w:szCs w:val="18"/>
        </w:rPr>
      </w:pPr>
      <w:r w:rsidRPr="00D94568">
        <w:rPr>
          <w:b/>
          <w:bCs/>
          <w:sz w:val="18"/>
          <w:szCs w:val="18"/>
        </w:rPr>
        <w:t>90 §</w:t>
      </w:r>
      <w:r w:rsidRPr="00D94568">
        <w:rPr>
          <w:sz w:val="18"/>
          <w:szCs w:val="18"/>
        </w:rPr>
        <w:t> För registrering av ett ömsesidigt försäkringsbolag gäller 19 kap. 2–9 §§ och 23 kap. 1 och 2 §§ lagen (2018:672) om ekonomiska före</w:t>
      </w:r>
      <w:r w:rsidRPr="00D94568">
        <w:rPr>
          <w:sz w:val="18"/>
          <w:szCs w:val="18"/>
        </w:rPr>
        <w:softHyphen/>
        <w:t>ningar.</w:t>
      </w:r>
    </w:p>
    <w:p w14:paraId="3DB1D77E" w14:textId="77777777" w:rsidR="005C68C8" w:rsidRPr="00D94568" w:rsidRDefault="005C68C8" w:rsidP="005C68C8">
      <w:pPr>
        <w:pStyle w:val="Brdtextmedindrag"/>
        <w:rPr>
          <w:sz w:val="18"/>
          <w:szCs w:val="18"/>
        </w:rPr>
      </w:pPr>
      <w:r w:rsidRPr="00D94568">
        <w:rPr>
          <w:sz w:val="18"/>
          <w:szCs w:val="18"/>
        </w:rPr>
        <w:t>För överklagande av beslut av Finansinspektionen gäller 21 kap. 1–3 §§ i denna lag i stället för 23 kap. 1 och 2 §§ lagen om ekonomiska föreningar.</w:t>
      </w:r>
    </w:p>
    <w:p w14:paraId="6AA4DE54" w14:textId="77777777" w:rsidR="005C68C8" w:rsidRPr="004C07B0" w:rsidRDefault="005C68C8" w:rsidP="005C68C8">
      <w:pPr>
        <w:pStyle w:val="Brdtextmedindrag"/>
      </w:pPr>
    </w:p>
    <w:p w14:paraId="51F22963" w14:textId="77777777" w:rsidR="005C68C8" w:rsidRDefault="005C68C8" w:rsidP="005C68C8">
      <w:pPr>
        <w:pStyle w:val="Brdtextmedindrag"/>
        <w:ind w:firstLine="0"/>
      </w:pPr>
      <w:r>
        <w:t>Paragrafen innehåller bestämmelser om registrering av ömsesidiga försäk</w:t>
      </w:r>
      <w:r>
        <w:softHyphen/>
        <w:t xml:space="preserve">ringsbolag. Övervägandena finns i avsnitt 6.1. </w:t>
      </w:r>
    </w:p>
    <w:p w14:paraId="522A91E2" w14:textId="67804727" w:rsidR="005C68C8" w:rsidRDefault="005C68C8" w:rsidP="005C68C8">
      <w:pPr>
        <w:pStyle w:val="Brdtextmedindrag"/>
      </w:pPr>
      <w:r>
        <w:t xml:space="preserve">I </w:t>
      </w:r>
      <w:r w:rsidRPr="00A033FD">
        <w:rPr>
          <w:i/>
        </w:rPr>
        <w:t>första stycket</w:t>
      </w:r>
      <w:r>
        <w:t xml:space="preserve"> tas bestämmelsen om att det som sägs i 19 kap. 2–9 §§ och 23 kap. 1 och 2 §§ lagen om ekonomiska föreningar om förenings</w:t>
      </w:r>
      <w:r>
        <w:softHyphen/>
        <w:t xml:space="preserve">registret i stället ska avse försäkringsregistret i hittillsvarande andra meningen bort. Detta följer i stället nu av 3 § första stycket 5 (se </w:t>
      </w:r>
      <w:r w:rsidRPr="00496D01">
        <w:t>författnings</w:t>
      </w:r>
      <w:r>
        <w:t xml:space="preserve">kommentaren till den bestämmelsen). </w:t>
      </w:r>
    </w:p>
    <w:p w14:paraId="462B598D" w14:textId="77777777" w:rsidR="005C68C8" w:rsidRDefault="005C68C8" w:rsidP="005C68C8">
      <w:pPr>
        <w:pStyle w:val="Rubrik4utannumrering"/>
      </w:pPr>
      <w:r w:rsidRPr="004C07B0">
        <w:t>13 </w:t>
      </w:r>
      <w:r w:rsidRPr="003566D5">
        <w:t>kap.</w:t>
      </w:r>
    </w:p>
    <w:p w14:paraId="081756E2" w14:textId="77777777" w:rsidR="005C68C8" w:rsidRPr="00D94568" w:rsidRDefault="005C68C8" w:rsidP="005C68C8">
      <w:pPr>
        <w:pStyle w:val="Brdtextmedindrag"/>
        <w:ind w:firstLine="0"/>
        <w:rPr>
          <w:sz w:val="18"/>
          <w:szCs w:val="18"/>
        </w:rPr>
      </w:pPr>
      <w:r w:rsidRPr="00D94568">
        <w:rPr>
          <w:b/>
          <w:bCs/>
          <w:sz w:val="18"/>
          <w:szCs w:val="18"/>
        </w:rPr>
        <w:t>2 §</w:t>
      </w:r>
      <w:r w:rsidRPr="00D94568">
        <w:rPr>
          <w:sz w:val="18"/>
          <w:szCs w:val="18"/>
        </w:rPr>
        <w:t> Lagen (2018:672) om ekonomiska föreningar gäller för försäkrings</w:t>
      </w:r>
      <w:r w:rsidRPr="00D94568">
        <w:rPr>
          <w:sz w:val="18"/>
          <w:szCs w:val="18"/>
        </w:rPr>
        <w:softHyphen/>
        <w:t>föreningar om inte något annat följer av denna lag. Vid tillämpning av lagen om ekonomiska föreningar på försäkringsföreningar ska det som sägs om</w:t>
      </w:r>
    </w:p>
    <w:p w14:paraId="026CDBB8" w14:textId="77777777" w:rsidR="005C68C8" w:rsidRPr="00D94568" w:rsidRDefault="005C68C8" w:rsidP="005C68C8">
      <w:pPr>
        <w:pStyle w:val="Brdtextmedindrag"/>
        <w:rPr>
          <w:sz w:val="18"/>
          <w:szCs w:val="18"/>
        </w:rPr>
      </w:pPr>
      <w:r w:rsidRPr="00D94568">
        <w:rPr>
          <w:sz w:val="18"/>
          <w:szCs w:val="18"/>
        </w:rPr>
        <w:t>1. ekonomisk förening avse försäkringsförening, och</w:t>
      </w:r>
    </w:p>
    <w:p w14:paraId="2535DD7D" w14:textId="77777777" w:rsidR="005C68C8" w:rsidRPr="00D94568" w:rsidRDefault="005C68C8" w:rsidP="005C68C8">
      <w:pPr>
        <w:pStyle w:val="Brdtextmedindrag"/>
        <w:rPr>
          <w:sz w:val="18"/>
          <w:szCs w:val="18"/>
        </w:rPr>
      </w:pPr>
      <w:r w:rsidRPr="00D94568">
        <w:rPr>
          <w:sz w:val="18"/>
          <w:szCs w:val="18"/>
        </w:rPr>
        <w:t>2. föreningsregistret avse försäkringsregistret.</w:t>
      </w:r>
    </w:p>
    <w:p w14:paraId="1E7ECE5E" w14:textId="77777777" w:rsidR="005C68C8" w:rsidRPr="00D94568" w:rsidRDefault="005C68C8" w:rsidP="005C68C8">
      <w:pPr>
        <w:pStyle w:val="Brdtextmedindrag"/>
        <w:rPr>
          <w:i/>
          <w:sz w:val="18"/>
          <w:szCs w:val="18"/>
        </w:rPr>
      </w:pPr>
      <w:r w:rsidRPr="00D94568">
        <w:rPr>
          <w:sz w:val="18"/>
          <w:szCs w:val="18"/>
        </w:rPr>
        <w:t>Hänvisningar i lagen om ekonomiska föreningar till bestämmelser i samma lag ska i förekommande fall avse de bestämmelser i denna lag som gäller i stället för eller utöver lagen om ekonomiska föreningar.</w:t>
      </w:r>
      <w:r w:rsidRPr="00D94568">
        <w:rPr>
          <w:i/>
          <w:sz w:val="18"/>
          <w:szCs w:val="18"/>
        </w:rPr>
        <w:t xml:space="preserve"> </w:t>
      </w:r>
    </w:p>
    <w:p w14:paraId="01BFC159" w14:textId="77777777" w:rsidR="005C68C8" w:rsidRPr="00D94568" w:rsidRDefault="005C68C8" w:rsidP="005C68C8">
      <w:pPr>
        <w:pStyle w:val="Brdtextmedindrag"/>
        <w:rPr>
          <w:sz w:val="18"/>
          <w:szCs w:val="18"/>
        </w:rPr>
      </w:pPr>
      <w:r w:rsidRPr="00D94568">
        <w:rPr>
          <w:i/>
          <w:sz w:val="18"/>
          <w:szCs w:val="18"/>
        </w:rPr>
        <w:t>När 7 kap. 8 och 30 §§ lagen om ekonomiska före</w:t>
      </w:r>
      <w:r w:rsidRPr="00D94568">
        <w:rPr>
          <w:i/>
          <w:sz w:val="18"/>
          <w:szCs w:val="18"/>
        </w:rPr>
        <w:softHyphen/>
        <w:t>ningar tillämpas på en försäkringsförening ska det som sägs om Bolagsverket i stället avse Finans</w:t>
      </w:r>
      <w:r w:rsidRPr="00D94568">
        <w:rPr>
          <w:i/>
          <w:sz w:val="18"/>
          <w:szCs w:val="18"/>
        </w:rPr>
        <w:softHyphen/>
        <w:t>inspektionen.</w:t>
      </w:r>
    </w:p>
    <w:p w14:paraId="3469149A" w14:textId="77777777" w:rsidR="005C68C8" w:rsidRDefault="005C68C8" w:rsidP="005C68C8">
      <w:pPr>
        <w:pStyle w:val="Brdtext"/>
      </w:pPr>
    </w:p>
    <w:p w14:paraId="3E48244D" w14:textId="77777777" w:rsidR="005C68C8" w:rsidRDefault="005C68C8" w:rsidP="005C68C8">
      <w:pPr>
        <w:pStyle w:val="Brdtextmedindrag"/>
        <w:ind w:firstLine="0"/>
      </w:pPr>
      <w:r>
        <w:t xml:space="preserve">Paragrafen innehåller bestämmelser om att lagen om ekonomiska föreningar ska tillämpas på försäkringsföreningar och om hur den ska tillämpas. Övervägandena finns i avsnitt 6.1. </w:t>
      </w:r>
    </w:p>
    <w:p w14:paraId="70A56BF8" w14:textId="77777777" w:rsidR="005C68C8" w:rsidRDefault="005C68C8" w:rsidP="005C68C8">
      <w:pPr>
        <w:pStyle w:val="Brdtextmedindrag"/>
      </w:pPr>
      <w:r>
        <w:t xml:space="preserve">I </w:t>
      </w:r>
      <w:r w:rsidRPr="0033724D">
        <w:rPr>
          <w:i/>
        </w:rPr>
        <w:t>första stycket</w:t>
      </w:r>
      <w:r>
        <w:t xml:space="preserve"> görs en språklig ändring.</w:t>
      </w:r>
    </w:p>
    <w:p w14:paraId="152C0CAC" w14:textId="3F368CE4" w:rsidR="005C68C8" w:rsidRDefault="005C68C8" w:rsidP="005C68C8">
      <w:pPr>
        <w:pStyle w:val="Brdtextmedindrag"/>
      </w:pPr>
      <w:r>
        <w:t xml:space="preserve">I </w:t>
      </w:r>
      <w:r w:rsidRPr="00A033FD">
        <w:rPr>
          <w:i/>
        </w:rPr>
        <w:t>tredje stycket</w:t>
      </w:r>
      <w:r>
        <w:t>, som är nytt, anges att vid tillämpningen av be</w:t>
      </w:r>
      <w:r>
        <w:softHyphen/>
        <w:t>stämmel</w:t>
      </w:r>
      <w:r>
        <w:softHyphen/>
        <w:t xml:space="preserve">serna om bosättningskrav för styrelseledamöter och verkställande direktör i </w:t>
      </w:r>
      <w:r w:rsidRPr="00A033FD">
        <w:t>7</w:t>
      </w:r>
      <w:r>
        <w:t> </w:t>
      </w:r>
      <w:r w:rsidRPr="00A033FD">
        <w:t>kap</w:t>
      </w:r>
      <w:r>
        <w:t>. 8 och 30 §§ lagen om ekonomiska föreningar på en försäk</w:t>
      </w:r>
      <w:r>
        <w:softHyphen/>
        <w:t>rings</w:t>
      </w:r>
      <w:r>
        <w:softHyphen/>
        <w:t>förening ska det som i den lagen sägs om Bolagsverket i stället avse Finans</w:t>
      </w:r>
      <w:r>
        <w:softHyphen/>
        <w:t>inspektionen. Genom ändringen flyttas prövningen av om det finns skäl för undantag från bosättningskravet från Bolagsverket till Finans</w:t>
      </w:r>
      <w:r>
        <w:softHyphen/>
        <w:t>inspek</w:t>
      </w:r>
      <w:r>
        <w:softHyphen/>
        <w:t>tionen. Detta överensstämmer med det som gäller för en mot</w:t>
      </w:r>
      <w:r>
        <w:softHyphen/>
        <w:t>svaran</w:t>
      </w:r>
      <w:r w:rsidR="00EF4640">
        <w:softHyphen/>
      </w:r>
      <w:r>
        <w:t xml:space="preserve">de prövning för försäkringsaktiebolag (se </w:t>
      </w:r>
      <w:r w:rsidRPr="00A033FD">
        <w:t>11</w:t>
      </w:r>
      <w:r>
        <w:t> </w:t>
      </w:r>
      <w:r w:rsidRPr="00A033FD">
        <w:t>kap</w:t>
      </w:r>
      <w:r>
        <w:t xml:space="preserve">. 1 § andra </w:t>
      </w:r>
      <w:r w:rsidRPr="00A033FD">
        <w:t>stycket</w:t>
      </w:r>
      <w:r>
        <w:t> </w:t>
      </w:r>
      <w:r w:rsidRPr="00A033FD">
        <w:t>1</w:t>
      </w:r>
      <w:r>
        <w:t>). Mot</w:t>
      </w:r>
      <w:r>
        <w:softHyphen/>
        <w:t xml:space="preserve">svarande ändring </w:t>
      </w:r>
      <w:r w:rsidR="00EF4640">
        <w:t xml:space="preserve">görs </w:t>
      </w:r>
      <w:r>
        <w:t>för ömsesidiga försäkrings</w:t>
      </w:r>
      <w:r w:rsidR="00EF4640">
        <w:softHyphen/>
      </w:r>
      <w:r>
        <w:t xml:space="preserve">bolag (se </w:t>
      </w:r>
      <w:r w:rsidRPr="00496D01">
        <w:t>författ</w:t>
      </w:r>
      <w:r>
        <w:softHyphen/>
      </w:r>
      <w:r w:rsidRPr="00496D01">
        <w:t>nings</w:t>
      </w:r>
      <w:r>
        <w:t>kommentaren till 12 kap. 3 §).</w:t>
      </w:r>
    </w:p>
    <w:p w14:paraId="55EED476" w14:textId="77777777" w:rsidR="005C68C8" w:rsidRDefault="005C68C8" w:rsidP="005C68C8">
      <w:pPr>
        <w:pStyle w:val="Brdtextmedindrag"/>
      </w:pPr>
    </w:p>
    <w:p w14:paraId="465992A0" w14:textId="70E56615" w:rsidR="005C68C8" w:rsidRPr="00D94568" w:rsidRDefault="005C68C8" w:rsidP="00E63A33">
      <w:pPr>
        <w:pStyle w:val="Brdtextmedindrag"/>
        <w:ind w:firstLine="0"/>
        <w:rPr>
          <w:sz w:val="18"/>
          <w:szCs w:val="18"/>
        </w:rPr>
      </w:pPr>
      <w:r w:rsidRPr="00D94568">
        <w:rPr>
          <w:b/>
          <w:bCs/>
          <w:sz w:val="18"/>
          <w:szCs w:val="18"/>
        </w:rPr>
        <w:t>32 §</w:t>
      </w:r>
      <w:r w:rsidRPr="00D94568">
        <w:rPr>
          <w:sz w:val="18"/>
          <w:szCs w:val="18"/>
        </w:rPr>
        <w:t> Vid fusion med en försäkringsförening gäller inte 16 kap. 17–19, 21–23 och 41 §§ lagen (2018:672) om ekonomiska föreningar. I stället gäller 33–35 §§ i detta kapitel. I 36 § i detta kapitel finns särskilda bestämmelser om tillämpning av 16 kap. 24 § lagen om ekonomiska föreningar. När fusionen avser en försäkrings</w:t>
      </w:r>
      <w:r>
        <w:rPr>
          <w:sz w:val="18"/>
          <w:szCs w:val="18"/>
        </w:rPr>
        <w:softHyphen/>
      </w:r>
      <w:r w:rsidRPr="00D94568">
        <w:rPr>
          <w:sz w:val="18"/>
          <w:szCs w:val="18"/>
        </w:rPr>
        <w:t xml:space="preserve">förening och ett helägt dotterbolag, gäller 33–35 §§ i tillämpliga delar. Det som sägs </w:t>
      </w:r>
      <w:r w:rsidR="00514E47">
        <w:rPr>
          <w:sz w:val="18"/>
          <w:szCs w:val="18"/>
        </w:rPr>
        <w:t xml:space="preserve">där </w:t>
      </w:r>
      <w:r w:rsidRPr="00D94568">
        <w:rPr>
          <w:sz w:val="18"/>
          <w:szCs w:val="18"/>
        </w:rPr>
        <w:t>om överlåtande förening ska i</w:t>
      </w:r>
      <w:r>
        <w:rPr>
          <w:sz w:val="18"/>
          <w:szCs w:val="18"/>
        </w:rPr>
        <w:t> </w:t>
      </w:r>
      <w:r w:rsidRPr="00D94568">
        <w:rPr>
          <w:sz w:val="18"/>
          <w:szCs w:val="18"/>
        </w:rPr>
        <w:t>stället avse dotterbolaget.</w:t>
      </w:r>
    </w:p>
    <w:p w14:paraId="755AE335" w14:textId="77777777" w:rsidR="005C68C8" w:rsidRPr="00D94568" w:rsidRDefault="005C68C8" w:rsidP="005C68C8">
      <w:pPr>
        <w:pStyle w:val="Brdtextmedindrag"/>
        <w:rPr>
          <w:sz w:val="18"/>
          <w:szCs w:val="18"/>
        </w:rPr>
      </w:pPr>
      <w:r w:rsidRPr="00D94568">
        <w:rPr>
          <w:i/>
          <w:sz w:val="18"/>
          <w:szCs w:val="18"/>
        </w:rPr>
        <w:lastRenderedPageBreak/>
        <w:t>När 16 kap. 20 § lagen om eko</w:t>
      </w:r>
      <w:r w:rsidRPr="00D94568">
        <w:rPr>
          <w:i/>
          <w:sz w:val="18"/>
          <w:szCs w:val="18"/>
        </w:rPr>
        <w:softHyphen/>
        <w:t>no</w:t>
      </w:r>
      <w:r w:rsidRPr="00D94568">
        <w:rPr>
          <w:i/>
          <w:sz w:val="18"/>
          <w:szCs w:val="18"/>
        </w:rPr>
        <w:softHyphen/>
        <w:t>miska föreningar tillämpas på en försäkrings</w:t>
      </w:r>
      <w:r>
        <w:rPr>
          <w:i/>
          <w:sz w:val="18"/>
          <w:szCs w:val="18"/>
        </w:rPr>
        <w:softHyphen/>
      </w:r>
      <w:r w:rsidRPr="00D94568">
        <w:rPr>
          <w:i/>
          <w:sz w:val="18"/>
          <w:szCs w:val="18"/>
        </w:rPr>
        <w:t>förening ska det som sägs om Bolags</w:t>
      </w:r>
      <w:r w:rsidRPr="00D94568">
        <w:rPr>
          <w:i/>
          <w:sz w:val="18"/>
          <w:szCs w:val="18"/>
        </w:rPr>
        <w:softHyphen/>
        <w:t>verket i stället avse Finans</w:t>
      </w:r>
      <w:r w:rsidRPr="00D94568">
        <w:rPr>
          <w:i/>
          <w:sz w:val="18"/>
          <w:szCs w:val="18"/>
        </w:rPr>
        <w:softHyphen/>
        <w:t>inspektionen.</w:t>
      </w:r>
    </w:p>
    <w:p w14:paraId="3ACB555A" w14:textId="77777777" w:rsidR="005C68C8" w:rsidRPr="004C07B0" w:rsidRDefault="005C68C8" w:rsidP="005C68C8">
      <w:pPr>
        <w:pStyle w:val="Brdtextmedindrag"/>
      </w:pPr>
    </w:p>
    <w:p w14:paraId="25962328" w14:textId="77777777" w:rsidR="005C68C8" w:rsidRDefault="005C68C8" w:rsidP="005C68C8">
      <w:pPr>
        <w:pStyle w:val="Brdtextmedindrag"/>
        <w:ind w:firstLine="0"/>
      </w:pPr>
      <w:r>
        <w:t>Paragrafen anger vilka bestämmelser i 16 kap. lagen om ekonomiska föreningar som inte gäller för försäkringsföreningar vid fusion och om vilka bestämmelser i försäkringsrörelselagen som i stället ska tillämpas. Övervägandena finns i avsnitt 6.1.</w:t>
      </w:r>
    </w:p>
    <w:p w14:paraId="312CCA2E" w14:textId="2AC7EBFC" w:rsidR="005C68C8" w:rsidRDefault="005C68C8" w:rsidP="00E63A33">
      <w:pPr>
        <w:pStyle w:val="Brdtextmedindrag"/>
      </w:pPr>
      <w:r>
        <w:t xml:space="preserve">I </w:t>
      </w:r>
      <w:r w:rsidRPr="00A033FD">
        <w:rPr>
          <w:i/>
        </w:rPr>
        <w:t>andra stycket</w:t>
      </w:r>
      <w:r>
        <w:t>, som är nytt, införs en bestämmelse om att det som sägs i 16 kap. 20 § lagen om ekonomiska föreningar om Bolagsverket i stället ska avse Finansinspektionen när bestämmelsen tillämpas på en försäk</w:t>
      </w:r>
      <w:r>
        <w:softHyphen/>
        <w:t>ringsförening. Detta motsvarar i sak bestämmelsen i 11 kap. 1 § andra stycket 2 som gäller för försäkringsaktiebolag. Det innebär att den möjlighet som Skatteverket har att be</w:t>
      </w:r>
      <w:r>
        <w:softHyphen/>
        <w:t xml:space="preserve">sluta om att en fusionsplan inte får verkställas, gäller under den tid som Finansinspektionen handlägger en ansökan om tillstånd att verkställa en sådan plan. Det är </w:t>
      </w:r>
      <w:r w:rsidR="00EF4640">
        <w:t>sedan tidigare</w:t>
      </w:r>
      <w:r>
        <w:t xml:space="preserve"> Finansinspektionen som handlägger sådana ansökningar. Ändringen utgör bara ett förtydligande och inte någon ändring i sak. Ändringen motsvarar ändringen för ömsesidiga försäkringsbolag (se 12 kap. 81 § och </w:t>
      </w:r>
      <w:r w:rsidRPr="00496D01">
        <w:t>författ</w:t>
      </w:r>
      <w:r>
        <w:softHyphen/>
      </w:r>
      <w:r w:rsidRPr="00496D01">
        <w:t>nings</w:t>
      </w:r>
      <w:r>
        <w:t>kommen</w:t>
      </w:r>
      <w:r>
        <w:softHyphen/>
        <w:t xml:space="preserve">taren till den </w:t>
      </w:r>
      <w:r w:rsidR="00D168C5">
        <w:t>paragrafen</w:t>
      </w:r>
      <w:r>
        <w:t>).</w:t>
      </w:r>
    </w:p>
    <w:p w14:paraId="1E552220" w14:textId="77777777" w:rsidR="005C68C8" w:rsidRDefault="005C68C8" w:rsidP="005C68C8">
      <w:pPr>
        <w:pStyle w:val="Rubrik4utannumrering"/>
      </w:pPr>
      <w:r w:rsidRPr="004C07B0">
        <w:t>18 </w:t>
      </w:r>
      <w:r w:rsidRPr="003566D5">
        <w:t>kap.</w:t>
      </w:r>
    </w:p>
    <w:p w14:paraId="430AF02E" w14:textId="52B4DE44" w:rsidR="005C68C8" w:rsidRPr="00D94568" w:rsidRDefault="005C68C8" w:rsidP="005C68C8">
      <w:pPr>
        <w:pStyle w:val="Brdtextmedindrag"/>
        <w:ind w:firstLine="0"/>
        <w:rPr>
          <w:sz w:val="18"/>
          <w:szCs w:val="18"/>
        </w:rPr>
      </w:pPr>
      <w:r w:rsidRPr="00D94568">
        <w:rPr>
          <w:b/>
          <w:bCs/>
          <w:sz w:val="18"/>
          <w:szCs w:val="18"/>
        </w:rPr>
        <w:t>6 §</w:t>
      </w:r>
      <w:r w:rsidRPr="00D94568">
        <w:rPr>
          <w:sz w:val="18"/>
          <w:szCs w:val="18"/>
        </w:rPr>
        <w:t> Finansinspektionen ska förelägga ett försäkringsföretag att vidta nöd</w:t>
      </w:r>
      <w:r w:rsidRPr="00D94568">
        <w:rPr>
          <w:sz w:val="18"/>
          <w:szCs w:val="18"/>
        </w:rPr>
        <w:softHyphen/>
        <w:t>vändiga åtgärder för att säkerställa att företaget kan uppfylla solvens</w:t>
      </w:r>
      <w:r w:rsidRPr="00D94568">
        <w:rPr>
          <w:sz w:val="18"/>
          <w:szCs w:val="18"/>
        </w:rPr>
        <w:softHyphen/>
        <w:t>kapitalkravet utan tillämpning av en tillfälligt justerad riskfri räntestruktur enligt 5 kap. 10 § eller ett tillfälligt avdrag enligt 5 kap. 12 § senast den 1 januari 2032 och att inom två</w:t>
      </w:r>
      <w:r w:rsidR="00F62F7E">
        <w:rPr>
          <w:sz w:val="18"/>
          <w:szCs w:val="18"/>
        </w:rPr>
        <w:t> </w:t>
      </w:r>
      <w:r w:rsidRPr="00D94568">
        <w:rPr>
          <w:sz w:val="18"/>
          <w:szCs w:val="18"/>
        </w:rPr>
        <w:t>månader från dagen då bristen konstaterades överlämna en plan för infasning till inspektionen.</w:t>
      </w:r>
    </w:p>
    <w:p w14:paraId="15ACE44A" w14:textId="77777777" w:rsidR="005C68C8" w:rsidRPr="00D94568" w:rsidRDefault="005C68C8" w:rsidP="005C68C8">
      <w:pPr>
        <w:pStyle w:val="Brdtextmedindrag"/>
        <w:rPr>
          <w:sz w:val="18"/>
          <w:szCs w:val="18"/>
        </w:rPr>
      </w:pPr>
      <w:r w:rsidRPr="00D94568">
        <w:rPr>
          <w:sz w:val="18"/>
          <w:szCs w:val="18"/>
        </w:rPr>
        <w:t xml:space="preserve">Företaget ska </w:t>
      </w:r>
      <w:r w:rsidRPr="00D94568">
        <w:rPr>
          <w:i/>
          <w:sz w:val="18"/>
          <w:szCs w:val="18"/>
        </w:rPr>
        <w:t xml:space="preserve">varje år </w:t>
      </w:r>
      <w:r w:rsidRPr="00D94568">
        <w:rPr>
          <w:sz w:val="18"/>
          <w:szCs w:val="18"/>
        </w:rPr>
        <w:t>lämna en läges</w:t>
      </w:r>
      <w:r w:rsidRPr="00D94568">
        <w:rPr>
          <w:sz w:val="18"/>
          <w:szCs w:val="18"/>
        </w:rPr>
        <w:softHyphen/>
        <w:t>rapport till Finansinspek</w:t>
      </w:r>
      <w:r w:rsidRPr="00D94568">
        <w:rPr>
          <w:sz w:val="18"/>
          <w:szCs w:val="18"/>
        </w:rPr>
        <w:softHyphen/>
        <w:t>tionen.</w:t>
      </w:r>
    </w:p>
    <w:p w14:paraId="24BE9A9D" w14:textId="77777777" w:rsidR="005C68C8" w:rsidRDefault="005C68C8" w:rsidP="005C68C8">
      <w:pPr>
        <w:pStyle w:val="Brdtext"/>
      </w:pPr>
    </w:p>
    <w:p w14:paraId="3F3E478F" w14:textId="77777777" w:rsidR="005C68C8" w:rsidRDefault="005C68C8" w:rsidP="005C68C8">
      <w:pPr>
        <w:pStyle w:val="Brdtextmedindrag"/>
        <w:ind w:firstLine="0"/>
      </w:pPr>
      <w:r>
        <w:t>Paragrafen innehåller bestämmelser om särskilda krav för försäkrings</w:t>
      </w:r>
      <w:r>
        <w:softHyphen/>
        <w:t>företag som har fått tillstånd att använda en tillfälligt justerad riskfri ränte</w:t>
      </w:r>
      <w:r>
        <w:softHyphen/>
        <w:t>struktur vid beräkningen av den bästa skattningen eller ett tillfälligt avdrag vid beräkningen av de försäkringstekniska avsättningarna. Paragrafen ge</w:t>
      </w:r>
      <w:r>
        <w:softHyphen/>
        <w:t>nomför artiklarna 308d.5 b och 308e tredje stycket i Solvens II-direk</w:t>
      </w:r>
      <w:r>
        <w:softHyphen/>
        <w:t>tivet, i lydelsen enligt artikel 2.80 i Omnibus II-direktivet. Övervägandena finns i avsnitt 6.7.</w:t>
      </w:r>
    </w:p>
    <w:p w14:paraId="534C2093" w14:textId="77777777" w:rsidR="005C68C8" w:rsidRDefault="005C68C8" w:rsidP="005C68C8">
      <w:pPr>
        <w:pStyle w:val="Brdtextmedindrag"/>
      </w:pPr>
      <w:r>
        <w:t>Finansinspektionen får i ett enskilt fall besluta att ett försäkringsföretag får använda en tillfälligt justerad riskfri räntestruktur vid beräkningen av den bästa skattningen (5 kap. 10 §) eller ett tillfälligt avdrag vid beräk</w:t>
      </w:r>
      <w:r>
        <w:softHyphen/>
        <w:t>ningen av de försäkringstekniska avsättningarna (5 kap. 12 §). De närmare villkoren för en justering eller ett avdrag och hur dessa ska beräknas anges i Finansinspektionens föreskrifter (</w:t>
      </w:r>
      <w:r w:rsidRPr="00A033FD">
        <w:t>5</w:t>
      </w:r>
      <w:r>
        <w:t> </w:t>
      </w:r>
      <w:r w:rsidRPr="00A033FD">
        <w:t>kap</w:t>
      </w:r>
      <w:r>
        <w:t>. 1–13 §§ Finansinspektionens föreskrifter [FFFS 2015:21] om övergångsreglering för försäkrings</w:t>
      </w:r>
      <w:r>
        <w:softHyphen/>
        <w:t xml:space="preserve">rörelse). Om ett försäkringsföretag har fått tillstånd att använda sig av en justering eller ett avdrag ska Finansinspektionen enligt </w:t>
      </w:r>
      <w:r w:rsidRPr="00260AC3">
        <w:rPr>
          <w:i/>
          <w:iCs/>
        </w:rPr>
        <w:t>första stycket</w:t>
      </w:r>
      <w:r>
        <w:t xml:space="preserve"> före</w:t>
      </w:r>
      <w:r>
        <w:softHyphen/>
        <w:t>lägga företaget att vidta nödvändiga åtgärder för att säkerställa att företaget kan uppfylla solvenskapitalkravet utan tillämpning av justeringen eller av</w:t>
      </w:r>
      <w:r>
        <w:softHyphen/>
        <w:t>draget senast den 1 januari 2032. Finansinspektionen ska också före</w:t>
      </w:r>
      <w:r>
        <w:softHyphen/>
        <w:t>lägga företaget att inom två månader från dagen för bristens konstaterande över</w:t>
      </w:r>
      <w:r>
        <w:softHyphen/>
        <w:t xml:space="preserve">lämna en plan för infasning. Ett försäkringsföretag som får använda sig av en tillfälligt justerad riskfri räntestruktur vid beräkningen av den bästa </w:t>
      </w:r>
      <w:r>
        <w:lastRenderedPageBreak/>
        <w:t>skattningen eller ett tillfälligt avdrag vid beräkningen av de försäk</w:t>
      </w:r>
      <w:r>
        <w:softHyphen/>
        <w:t>rings</w:t>
      </w:r>
      <w:r>
        <w:softHyphen/>
        <w:t>tekniska avsättningarna ska enligt andra stycket lämna en läges</w:t>
      </w:r>
      <w:r>
        <w:softHyphen/>
        <w:t>rapport till Finansinspektionen.</w:t>
      </w:r>
    </w:p>
    <w:p w14:paraId="2A8A8943" w14:textId="77777777" w:rsidR="005C68C8" w:rsidRDefault="005C68C8" w:rsidP="005C68C8">
      <w:pPr>
        <w:pStyle w:val="Brdtextmedindrag"/>
      </w:pPr>
      <w:r>
        <w:t xml:space="preserve">I </w:t>
      </w:r>
      <w:r w:rsidRPr="00A033FD">
        <w:rPr>
          <w:i/>
        </w:rPr>
        <w:t>andra stycket</w:t>
      </w:r>
      <w:r>
        <w:t xml:space="preserve"> görs ett tillägg för att fullt ut genomföra artiklarna 308d.5 b och 308e tredje stycket i Solvens II-direktivet. Detta innebär att en lägesrapport ska lämnas in varje år.</w:t>
      </w:r>
    </w:p>
    <w:p w14:paraId="1FC08B5C" w14:textId="77777777" w:rsidR="005C68C8" w:rsidRDefault="005C68C8" w:rsidP="005C68C8">
      <w:pPr>
        <w:pStyle w:val="Brdtext"/>
      </w:pPr>
    </w:p>
    <w:p w14:paraId="38AF0EDB" w14:textId="77777777" w:rsidR="005C68C8" w:rsidRPr="00D94568" w:rsidRDefault="005C68C8" w:rsidP="005C68C8">
      <w:pPr>
        <w:pStyle w:val="Brdtext"/>
        <w:rPr>
          <w:sz w:val="18"/>
          <w:szCs w:val="18"/>
        </w:rPr>
      </w:pPr>
      <w:r w:rsidRPr="00D94568">
        <w:rPr>
          <w:b/>
          <w:bCs/>
          <w:sz w:val="18"/>
          <w:szCs w:val="18"/>
        </w:rPr>
        <w:t>24 §</w:t>
      </w:r>
      <w:r w:rsidRPr="00D94568">
        <w:rPr>
          <w:sz w:val="18"/>
          <w:szCs w:val="18"/>
        </w:rPr>
        <w:t xml:space="preserve"> Om någon i ledningen för ett </w:t>
      </w:r>
      <w:proofErr w:type="spellStart"/>
      <w:r w:rsidRPr="00D94568">
        <w:rPr>
          <w:sz w:val="18"/>
          <w:szCs w:val="18"/>
        </w:rPr>
        <w:t>försäkringsholdingföretag</w:t>
      </w:r>
      <w:proofErr w:type="spellEnd"/>
      <w:r w:rsidRPr="00D94568">
        <w:rPr>
          <w:sz w:val="18"/>
          <w:szCs w:val="18"/>
        </w:rPr>
        <w:t xml:space="preserve"> </w:t>
      </w:r>
      <w:r w:rsidRPr="00D94568">
        <w:rPr>
          <w:i/>
          <w:sz w:val="18"/>
          <w:szCs w:val="18"/>
        </w:rPr>
        <w:t xml:space="preserve">eller ett blandat finansiellt </w:t>
      </w:r>
      <w:proofErr w:type="spellStart"/>
      <w:r w:rsidRPr="00D94568">
        <w:rPr>
          <w:i/>
          <w:sz w:val="18"/>
          <w:szCs w:val="18"/>
        </w:rPr>
        <w:t>holdingföretag</w:t>
      </w:r>
      <w:proofErr w:type="spellEnd"/>
      <w:r w:rsidRPr="00D94568">
        <w:rPr>
          <w:sz w:val="18"/>
          <w:szCs w:val="18"/>
        </w:rPr>
        <w:t xml:space="preserve"> inte upp</w:t>
      </w:r>
      <w:r w:rsidRPr="00D94568">
        <w:rPr>
          <w:sz w:val="18"/>
          <w:szCs w:val="18"/>
        </w:rPr>
        <w:softHyphen/>
        <w:t>fyller de krav som anges i 19 kap. 63 § första stycket, får Finans</w:t>
      </w:r>
      <w:r w:rsidRPr="00D94568">
        <w:rPr>
          <w:sz w:val="18"/>
          <w:szCs w:val="18"/>
        </w:rPr>
        <w:softHyphen/>
        <w:t>inspektionen förelägga före</w:t>
      </w:r>
      <w:r w:rsidRPr="00D94568">
        <w:rPr>
          <w:sz w:val="18"/>
          <w:szCs w:val="18"/>
        </w:rPr>
        <w:softHyphen/>
        <w:t>taget att rätta till förhållandet.</w:t>
      </w:r>
    </w:p>
    <w:p w14:paraId="2ED9B782" w14:textId="77777777" w:rsidR="005C68C8" w:rsidRPr="00D94568" w:rsidRDefault="005C68C8" w:rsidP="005C68C8">
      <w:pPr>
        <w:pStyle w:val="Brdtextmedindrag"/>
        <w:rPr>
          <w:sz w:val="18"/>
          <w:szCs w:val="18"/>
        </w:rPr>
      </w:pPr>
      <w:r w:rsidRPr="00D94568">
        <w:rPr>
          <w:i/>
          <w:sz w:val="18"/>
          <w:szCs w:val="18"/>
        </w:rPr>
        <w:t xml:space="preserve">Detsamma gäller om ett </w:t>
      </w:r>
      <w:proofErr w:type="spellStart"/>
      <w:r w:rsidRPr="00D94568">
        <w:rPr>
          <w:i/>
          <w:sz w:val="18"/>
          <w:szCs w:val="18"/>
        </w:rPr>
        <w:t>försäkringsholdingföretag</w:t>
      </w:r>
      <w:proofErr w:type="spellEnd"/>
      <w:r w:rsidRPr="00D94568">
        <w:rPr>
          <w:i/>
          <w:sz w:val="18"/>
          <w:szCs w:val="18"/>
        </w:rPr>
        <w:t xml:space="preserve"> eller ett blandat finansiellt </w:t>
      </w:r>
      <w:proofErr w:type="spellStart"/>
      <w:r w:rsidRPr="00D94568">
        <w:rPr>
          <w:i/>
          <w:sz w:val="18"/>
          <w:szCs w:val="18"/>
        </w:rPr>
        <w:t>holding</w:t>
      </w:r>
      <w:r w:rsidRPr="00D94568">
        <w:rPr>
          <w:i/>
          <w:sz w:val="18"/>
          <w:szCs w:val="18"/>
        </w:rPr>
        <w:softHyphen/>
        <w:t>före</w:t>
      </w:r>
      <w:r w:rsidRPr="00D94568">
        <w:rPr>
          <w:i/>
          <w:sz w:val="18"/>
          <w:szCs w:val="18"/>
        </w:rPr>
        <w:softHyphen/>
        <w:t>tag</w:t>
      </w:r>
      <w:proofErr w:type="spellEnd"/>
      <w:r w:rsidRPr="00D94568">
        <w:rPr>
          <w:i/>
          <w:sz w:val="18"/>
          <w:szCs w:val="18"/>
        </w:rPr>
        <w:t xml:space="preserve"> inte uppfyller de krav som ställs på det enligt EU-förordningar som ant</w:t>
      </w:r>
      <w:r w:rsidRPr="00D94568">
        <w:rPr>
          <w:i/>
          <w:sz w:val="18"/>
          <w:szCs w:val="18"/>
        </w:rPr>
        <w:softHyphen/>
        <w:t>agits med stöd av Solvens II-direktivet, 19 kap. eller före</w:t>
      </w:r>
      <w:r w:rsidRPr="00D94568">
        <w:rPr>
          <w:i/>
          <w:sz w:val="18"/>
          <w:szCs w:val="18"/>
        </w:rPr>
        <w:softHyphen/>
        <w:t>skrifter som meddelats med stöd av det kapitlet.</w:t>
      </w:r>
    </w:p>
    <w:p w14:paraId="7161C8CB" w14:textId="77777777" w:rsidR="005C68C8" w:rsidRPr="004C07B0" w:rsidRDefault="005C68C8" w:rsidP="005C68C8">
      <w:pPr>
        <w:pStyle w:val="Brdtextmedindrag"/>
      </w:pPr>
    </w:p>
    <w:p w14:paraId="4F611A64" w14:textId="3141671D" w:rsidR="005C68C8" w:rsidRDefault="005C68C8" w:rsidP="005C68C8">
      <w:pPr>
        <w:pStyle w:val="Brdtextmedindrag"/>
        <w:ind w:firstLine="0"/>
      </w:pPr>
      <w:r>
        <w:t xml:space="preserve">Paragrafen innehåller bestämmelser om ingripanden mot vissa </w:t>
      </w:r>
      <w:proofErr w:type="spellStart"/>
      <w:r>
        <w:t>holding</w:t>
      </w:r>
      <w:r>
        <w:softHyphen/>
        <w:t>företag</w:t>
      </w:r>
      <w:proofErr w:type="spellEnd"/>
      <w:r>
        <w:t>. Övervägandena finns i avsnitt 6.1.</w:t>
      </w:r>
    </w:p>
    <w:p w14:paraId="1156FE73" w14:textId="77777777" w:rsidR="00CC3926" w:rsidRDefault="00964DF4" w:rsidP="00E63A33">
      <w:pPr>
        <w:pStyle w:val="Brdtextmedindrag"/>
      </w:pPr>
      <w:r w:rsidRPr="00964DF4">
        <w:t xml:space="preserve">I 19 kap. 63 § första stycket anges att </w:t>
      </w:r>
      <w:r>
        <w:t>e</w:t>
      </w:r>
      <w:r w:rsidRPr="00C90F86">
        <w:t xml:space="preserve">tt </w:t>
      </w:r>
      <w:proofErr w:type="spellStart"/>
      <w:r w:rsidRPr="00C90F86">
        <w:t>försäkringsholdingföretag</w:t>
      </w:r>
      <w:proofErr w:type="spellEnd"/>
      <w:r w:rsidRPr="00C90F86">
        <w:t xml:space="preserve"> eller ett blandat finansiellt </w:t>
      </w:r>
      <w:proofErr w:type="spellStart"/>
      <w:r w:rsidRPr="00C90F86">
        <w:t>holdingföretag</w:t>
      </w:r>
      <w:proofErr w:type="spellEnd"/>
      <w:r w:rsidRPr="00C90F86">
        <w:t xml:space="preserve"> ska säkerställa att de som avses ingå i styrelsen för företaget eller vara verkställande direktör i det, eller vara ersättare för någon av dem uppfyller de </w:t>
      </w:r>
      <w:r w:rsidR="00127E79">
        <w:t>krav</w:t>
      </w:r>
      <w:r w:rsidRPr="00C90F86">
        <w:t xml:space="preserve"> som </w:t>
      </w:r>
      <w:r w:rsidR="00E963A4">
        <w:t>gäller för dem enligt lagen</w:t>
      </w:r>
      <w:r w:rsidR="00E30AE0">
        <w:t>. De krav som avses är</w:t>
      </w:r>
      <w:r w:rsidR="00756131">
        <w:t xml:space="preserve"> </w:t>
      </w:r>
      <w:r w:rsidR="005B5C2C">
        <w:t xml:space="preserve">de </w:t>
      </w:r>
      <w:r w:rsidR="00127E79">
        <w:t>generella</w:t>
      </w:r>
      <w:r w:rsidR="005B5C2C">
        <w:t xml:space="preserve"> lämplighets</w:t>
      </w:r>
      <w:r w:rsidR="00B24EC3">
        <w:softHyphen/>
      </w:r>
      <w:r w:rsidR="005B5C2C">
        <w:t>kraven, dvs. att</w:t>
      </w:r>
      <w:r w:rsidR="00E30AE0">
        <w:t xml:space="preserve"> </w:t>
      </w:r>
      <w:r w:rsidR="005B5C2C">
        <w:t>dessa funk</w:t>
      </w:r>
      <w:r w:rsidR="00505264">
        <w:softHyphen/>
      </w:r>
      <w:r w:rsidR="005B5C2C">
        <w:t>tionärer</w:t>
      </w:r>
      <w:r w:rsidR="00E30AE0">
        <w:t xml:space="preserve"> </w:t>
      </w:r>
      <w:r w:rsidR="005B5C2C">
        <w:t xml:space="preserve">ska </w:t>
      </w:r>
      <w:r w:rsidR="00E30AE0">
        <w:t>ha de insikter och den erfarenhet som måste krävas av den som deltar i styrningen av ett försäkringsföretag och även i övrigt är lämplig för en sådan uppgift</w:t>
      </w:r>
      <w:r w:rsidR="00E963A4">
        <w:t xml:space="preserve"> (2 kap. 4 § första stycket 4)</w:t>
      </w:r>
      <w:r w:rsidR="00E30AE0">
        <w:t>.</w:t>
      </w:r>
      <w:r w:rsidR="005B5C2C">
        <w:t xml:space="preserve"> </w:t>
      </w:r>
      <w:r>
        <w:t>O</w:t>
      </w:r>
      <w:r w:rsidR="006245C8" w:rsidRPr="00964DF4">
        <w:t>m någon i led</w:t>
      </w:r>
      <w:r w:rsidR="00C90F86">
        <w:softHyphen/>
      </w:r>
      <w:r w:rsidR="006245C8" w:rsidRPr="00964DF4">
        <w:t xml:space="preserve">ningen i ett </w:t>
      </w:r>
      <w:proofErr w:type="spellStart"/>
      <w:r w:rsidR="006245C8" w:rsidRPr="00964DF4">
        <w:t>försäkrings</w:t>
      </w:r>
      <w:r w:rsidR="005B5C2C">
        <w:softHyphen/>
      </w:r>
      <w:r w:rsidR="006245C8" w:rsidRPr="00964DF4">
        <w:t>holdingföretag</w:t>
      </w:r>
      <w:proofErr w:type="spellEnd"/>
      <w:r w:rsidRPr="00964DF4">
        <w:t xml:space="preserve"> </w:t>
      </w:r>
      <w:r w:rsidR="006245C8" w:rsidRPr="00964DF4">
        <w:t>eller ett blandat</w:t>
      </w:r>
      <w:r w:rsidR="006245C8">
        <w:t xml:space="preserve"> finansiellt </w:t>
      </w:r>
      <w:proofErr w:type="spellStart"/>
      <w:r w:rsidR="006245C8">
        <w:t>holding</w:t>
      </w:r>
      <w:r w:rsidR="00C90F86">
        <w:softHyphen/>
      </w:r>
      <w:r w:rsidR="006245C8">
        <w:t>företag</w:t>
      </w:r>
      <w:proofErr w:type="spellEnd"/>
      <w:r w:rsidR="006245C8">
        <w:t xml:space="preserve"> inte uppfyller</w:t>
      </w:r>
      <w:r>
        <w:t xml:space="preserve"> </w:t>
      </w:r>
      <w:r w:rsidR="006245C8">
        <w:t>de</w:t>
      </w:r>
      <w:r>
        <w:t xml:space="preserve">ssa </w:t>
      </w:r>
      <w:r w:rsidR="00127E79">
        <w:t>generella</w:t>
      </w:r>
      <w:r w:rsidR="005B5C2C">
        <w:t xml:space="preserve"> </w:t>
      </w:r>
      <w:r>
        <w:t>lämplighets</w:t>
      </w:r>
      <w:r w:rsidR="006245C8">
        <w:t xml:space="preserve">krav </w:t>
      </w:r>
      <w:r>
        <w:t xml:space="preserve">har </w:t>
      </w:r>
      <w:r w:rsidR="006245C8">
        <w:t>Finansinspek</w:t>
      </w:r>
      <w:r w:rsidR="00E27C4B">
        <w:softHyphen/>
      </w:r>
      <w:r w:rsidR="006245C8">
        <w:t>tionen</w:t>
      </w:r>
      <w:r>
        <w:t xml:space="preserve"> </w:t>
      </w:r>
      <w:r w:rsidR="00505264">
        <w:t>med stöd av</w:t>
      </w:r>
      <w:r>
        <w:t xml:space="preserve"> </w:t>
      </w:r>
      <w:r w:rsidR="00C90F86">
        <w:t>hittills</w:t>
      </w:r>
      <w:r w:rsidR="005B5C2C">
        <w:softHyphen/>
      </w:r>
      <w:r w:rsidR="00C90F86">
        <w:t xml:space="preserve">varande </w:t>
      </w:r>
      <w:r w:rsidRPr="00896211">
        <w:t>19 kap. 64 § första stycket</w:t>
      </w:r>
      <w:r>
        <w:t xml:space="preserve"> </w:t>
      </w:r>
      <w:r w:rsidR="00505264">
        <w:t>kunnat</w:t>
      </w:r>
      <w:r>
        <w:t xml:space="preserve"> </w:t>
      </w:r>
      <w:r w:rsidR="006245C8">
        <w:t>före</w:t>
      </w:r>
      <w:r w:rsidR="00E27C4B">
        <w:softHyphen/>
      </w:r>
      <w:r w:rsidR="006245C8">
        <w:t>lägga företaget att rätta till förhållandet.</w:t>
      </w:r>
      <w:r>
        <w:t xml:space="preserve"> </w:t>
      </w:r>
      <w:r w:rsidR="001D6AC8">
        <w:t>Finansinspektionen</w:t>
      </w:r>
      <w:r>
        <w:t xml:space="preserve"> har således </w:t>
      </w:r>
      <w:r w:rsidR="001D6AC8">
        <w:t>med stöd av</w:t>
      </w:r>
      <w:r>
        <w:t xml:space="preserve"> </w:t>
      </w:r>
      <w:r w:rsidR="001D6AC8">
        <w:t xml:space="preserve">två olika </w:t>
      </w:r>
      <w:r>
        <w:t>bestämmelse</w:t>
      </w:r>
      <w:r w:rsidR="001D6AC8">
        <w:t>r</w:t>
      </w:r>
      <w:r>
        <w:t xml:space="preserve"> </w:t>
      </w:r>
      <w:r w:rsidR="001D6AC8">
        <w:t>kunnat</w:t>
      </w:r>
      <w:r>
        <w:t xml:space="preserve"> förelägga ett </w:t>
      </w:r>
      <w:proofErr w:type="spellStart"/>
      <w:r>
        <w:t>försäkrings</w:t>
      </w:r>
      <w:r w:rsidR="00C90F86">
        <w:softHyphen/>
      </w:r>
      <w:r>
        <w:t>holding</w:t>
      </w:r>
      <w:r w:rsidR="00B24EC3">
        <w:softHyphen/>
      </w:r>
      <w:r>
        <w:t>företag</w:t>
      </w:r>
      <w:proofErr w:type="spellEnd"/>
      <w:r>
        <w:t xml:space="preserve"> att rätta till förhållandet om någon i dess ledning inte uppfyller de allmänna lämplig</w:t>
      </w:r>
      <w:r w:rsidR="001D6AC8">
        <w:softHyphen/>
      </w:r>
      <w:r>
        <w:t>hetskraven.</w:t>
      </w:r>
      <w:r w:rsidR="0011607E">
        <w:t xml:space="preserve"> </w:t>
      </w:r>
      <w:r w:rsidR="001D6AC8">
        <w:t>Genom att</w:t>
      </w:r>
      <w:r w:rsidR="0011607E">
        <w:t xml:space="preserve"> 19 kap. 64 § upphävs undanröjs denna dubbel</w:t>
      </w:r>
      <w:r w:rsidR="005B5C2C">
        <w:softHyphen/>
      </w:r>
      <w:r w:rsidR="0011607E">
        <w:t xml:space="preserve">reglering </w:t>
      </w:r>
      <w:r w:rsidR="001D6AC8">
        <w:t>när det gäller</w:t>
      </w:r>
      <w:r w:rsidR="0011607E">
        <w:t xml:space="preserve"> </w:t>
      </w:r>
      <w:proofErr w:type="spellStart"/>
      <w:r w:rsidR="0011607E">
        <w:t>försäkringsholdingföretag</w:t>
      </w:r>
      <w:proofErr w:type="spellEnd"/>
      <w:r w:rsidR="0011607E">
        <w:t xml:space="preserve">. </w:t>
      </w:r>
    </w:p>
    <w:p w14:paraId="6249A477" w14:textId="239B213E" w:rsidR="00C90F86" w:rsidRDefault="001D6AC8" w:rsidP="00E63A33">
      <w:pPr>
        <w:pStyle w:val="Brdtextmedindrag"/>
      </w:pPr>
      <w:r>
        <w:rPr>
          <w:i/>
          <w:iCs/>
        </w:rPr>
        <w:t>F</w:t>
      </w:r>
      <w:r w:rsidR="0011607E" w:rsidRPr="00C90F86">
        <w:rPr>
          <w:i/>
          <w:iCs/>
        </w:rPr>
        <w:t>örsta stycket</w:t>
      </w:r>
      <w:r w:rsidR="0011607E">
        <w:t xml:space="preserve"> </w:t>
      </w:r>
      <w:r>
        <w:t xml:space="preserve">ändras </w:t>
      </w:r>
      <w:r w:rsidR="0011607E">
        <w:t xml:space="preserve">så att Finansinspektionen även </w:t>
      </w:r>
      <w:r>
        <w:t>får</w:t>
      </w:r>
      <w:r w:rsidR="0011607E">
        <w:t xml:space="preserve"> förelägga ett blandat finansiellt </w:t>
      </w:r>
      <w:proofErr w:type="spellStart"/>
      <w:r w:rsidR="0011607E">
        <w:t>holding</w:t>
      </w:r>
      <w:r w:rsidR="000556ED">
        <w:softHyphen/>
      </w:r>
      <w:r w:rsidR="0011607E">
        <w:t>företag</w:t>
      </w:r>
      <w:proofErr w:type="spellEnd"/>
      <w:r w:rsidR="0011607E">
        <w:t xml:space="preserve"> att rätta till förhållandet om någon i dess ledning inte uppfyller de allmänna lämp</w:t>
      </w:r>
      <w:r w:rsidR="00C90F86">
        <w:softHyphen/>
      </w:r>
      <w:r w:rsidR="0011607E">
        <w:t>lighetskraven. Detta överens</w:t>
      </w:r>
      <w:r w:rsidR="005B5C2C">
        <w:softHyphen/>
      </w:r>
      <w:r w:rsidR="0011607E">
        <w:t xml:space="preserve">stämmer med det som hittills gällt enligt </w:t>
      </w:r>
      <w:r w:rsidR="0011607E" w:rsidRPr="000D2AF0">
        <w:t>19 kap. 64 §</w:t>
      </w:r>
      <w:r w:rsidR="00C90F86" w:rsidRPr="000D2AF0">
        <w:t xml:space="preserve"> första stycket</w:t>
      </w:r>
      <w:r w:rsidR="0011607E" w:rsidRPr="000D2AF0">
        <w:t xml:space="preserve"> i</w:t>
      </w:r>
      <w:r w:rsidR="0011607E">
        <w:t xml:space="preserve"> fråga om </w:t>
      </w:r>
      <w:r w:rsidR="000556ED">
        <w:t>sådana</w:t>
      </w:r>
      <w:r w:rsidR="0011607E">
        <w:t xml:space="preserve"> företag.</w:t>
      </w:r>
      <w:r w:rsidR="00C90F86">
        <w:t xml:space="preserve"> Ingen ändring i sak är avsedd. </w:t>
      </w:r>
    </w:p>
    <w:p w14:paraId="5B3E57E7" w14:textId="4F29404F" w:rsidR="005C68C8" w:rsidRDefault="00C90F86" w:rsidP="00E63A33">
      <w:pPr>
        <w:pStyle w:val="Brdtextmedindrag"/>
      </w:pPr>
      <w:r w:rsidRPr="00C90F86">
        <w:t xml:space="preserve">I </w:t>
      </w:r>
      <w:r w:rsidRPr="00C90F86">
        <w:rPr>
          <w:i/>
          <w:iCs/>
        </w:rPr>
        <w:t>andra stycket</w:t>
      </w:r>
      <w:r w:rsidRPr="00C90F86">
        <w:t xml:space="preserve">, som är nytt, anges att om ett </w:t>
      </w:r>
      <w:proofErr w:type="spellStart"/>
      <w:r w:rsidRPr="00C90F86">
        <w:t>försäkringsholdingföretag</w:t>
      </w:r>
      <w:proofErr w:type="spellEnd"/>
      <w:r w:rsidRPr="00C90F86">
        <w:t xml:space="preserve"> eller ett blandat finansiellt </w:t>
      </w:r>
      <w:proofErr w:type="spellStart"/>
      <w:r w:rsidRPr="00C90F86">
        <w:t>holdingföretag</w:t>
      </w:r>
      <w:proofErr w:type="spellEnd"/>
      <w:r w:rsidRPr="00C90F86">
        <w:t xml:space="preserve"> inte uppfyller de krav som ställs på det enligt EU-förordningar som antagits med stöd av Solvens II-direk</w:t>
      </w:r>
      <w:r w:rsidR="0023083B">
        <w:softHyphen/>
      </w:r>
      <w:r w:rsidRPr="00C90F86">
        <w:t xml:space="preserve">tivet, 19 kap. eller föreskrifter som meddelats med stöd av det kapitlet får Finansinspektionen även i ett sådant fall förelägga företaget att rätta till förhållandet. Detta överensstämmer med </w:t>
      </w:r>
      <w:r w:rsidR="001D07FA">
        <w:t>det</w:t>
      </w:r>
      <w:r w:rsidRPr="00C90F86">
        <w:t xml:space="preserve"> som hittills gällt enligt </w:t>
      </w:r>
      <w:r w:rsidRPr="000D2AF0">
        <w:t>19 kap. 64 § andra stycket.</w:t>
      </w:r>
      <w:r>
        <w:t xml:space="preserve"> Ingen ändring i sak är avsedd.</w:t>
      </w:r>
    </w:p>
    <w:p w14:paraId="01BF1023" w14:textId="77777777" w:rsidR="005C68C8" w:rsidRDefault="005C68C8" w:rsidP="005C68C8">
      <w:pPr>
        <w:pStyle w:val="Rubrik4utannumrering"/>
      </w:pPr>
      <w:r w:rsidRPr="004C07B0">
        <w:t>19 </w:t>
      </w:r>
      <w:r w:rsidRPr="003566D5">
        <w:t>kap.</w:t>
      </w:r>
    </w:p>
    <w:p w14:paraId="19DAD2AD" w14:textId="77777777" w:rsidR="005C68C8" w:rsidRPr="00D94568" w:rsidRDefault="005C68C8" w:rsidP="005C68C8">
      <w:pPr>
        <w:pStyle w:val="Brdtextmedindrag"/>
        <w:ind w:firstLine="0"/>
        <w:rPr>
          <w:sz w:val="18"/>
          <w:szCs w:val="18"/>
        </w:rPr>
      </w:pPr>
      <w:r w:rsidRPr="00D94568">
        <w:rPr>
          <w:b/>
          <w:bCs/>
          <w:sz w:val="18"/>
          <w:szCs w:val="18"/>
        </w:rPr>
        <w:t>8 §</w:t>
      </w:r>
      <w:r w:rsidRPr="00D94568">
        <w:rPr>
          <w:sz w:val="18"/>
          <w:szCs w:val="18"/>
        </w:rPr>
        <w:t> När Finansinspektionen enligt 7 § ska vara grupptillsynsmyndighet, får inspek</w:t>
      </w:r>
      <w:r>
        <w:rPr>
          <w:sz w:val="18"/>
          <w:szCs w:val="18"/>
        </w:rPr>
        <w:softHyphen/>
      </w:r>
      <w:r w:rsidRPr="00D94568">
        <w:rPr>
          <w:sz w:val="18"/>
          <w:szCs w:val="18"/>
        </w:rPr>
        <w:t xml:space="preserve">tionen tillsammans med berörda behöriga myndigheter komma överens om att en annan myndighet inom EES än inspektionen ska utses till grupptillsynsmyndighet. Finansinspektionen får träffa en sådan överenskommelse, om det är olämpligt att </w:t>
      </w:r>
      <w:r w:rsidRPr="00D94568">
        <w:rPr>
          <w:sz w:val="18"/>
          <w:szCs w:val="18"/>
        </w:rPr>
        <w:lastRenderedPageBreak/>
        <w:t>inspektionen utses till grupp</w:t>
      </w:r>
      <w:r w:rsidRPr="00D94568">
        <w:rPr>
          <w:sz w:val="18"/>
          <w:szCs w:val="18"/>
        </w:rPr>
        <w:softHyphen/>
        <w:t>tillsynsmyndighet med hänsyn till gruppens struktur och den relativa betydelsen av gruppens verksamhet i olika länder.</w:t>
      </w:r>
    </w:p>
    <w:p w14:paraId="7AD10705" w14:textId="77777777" w:rsidR="005C68C8" w:rsidRPr="00D94568" w:rsidRDefault="005C68C8" w:rsidP="005C68C8">
      <w:pPr>
        <w:pStyle w:val="Brdtextmedindrag"/>
        <w:rPr>
          <w:sz w:val="18"/>
          <w:szCs w:val="18"/>
        </w:rPr>
      </w:pPr>
      <w:r w:rsidRPr="00D94568">
        <w:rPr>
          <w:sz w:val="18"/>
          <w:szCs w:val="18"/>
        </w:rPr>
        <w:t>Om det i ett annat fall än det som avses i första stycket skulle vara olämpligt med hänsyn till en grupps struktur och den relativa betydelsen av dess verksamhet i olika länder att grupptillsynsmyndigheten utses enligt de grunder som anges i artikel 247.2 i Solvens II-direktivet, får Finans</w:t>
      </w:r>
      <w:r w:rsidRPr="00D94568">
        <w:rPr>
          <w:sz w:val="18"/>
          <w:szCs w:val="18"/>
        </w:rPr>
        <w:softHyphen/>
        <w:t>inspektionen träffa en överens</w:t>
      </w:r>
      <w:r>
        <w:rPr>
          <w:sz w:val="18"/>
          <w:szCs w:val="18"/>
        </w:rPr>
        <w:softHyphen/>
      </w:r>
      <w:r w:rsidRPr="00D94568">
        <w:rPr>
          <w:sz w:val="18"/>
          <w:szCs w:val="18"/>
        </w:rPr>
        <w:t>kommelse om att inspektionen eller en behörig myndighet ska vara grupptillsyns</w:t>
      </w:r>
      <w:r>
        <w:rPr>
          <w:sz w:val="18"/>
          <w:szCs w:val="18"/>
        </w:rPr>
        <w:softHyphen/>
      </w:r>
      <w:r w:rsidRPr="00D94568">
        <w:rPr>
          <w:sz w:val="18"/>
          <w:szCs w:val="18"/>
        </w:rPr>
        <w:t>myndighet för gruppen.</w:t>
      </w:r>
    </w:p>
    <w:p w14:paraId="4007494C" w14:textId="77777777" w:rsidR="005C68C8" w:rsidRPr="00D94568" w:rsidRDefault="005C68C8" w:rsidP="005C68C8">
      <w:pPr>
        <w:pStyle w:val="Brdtextmedindrag"/>
        <w:rPr>
          <w:sz w:val="18"/>
          <w:szCs w:val="18"/>
        </w:rPr>
      </w:pPr>
      <w:r w:rsidRPr="00D94568">
        <w:rPr>
          <w:sz w:val="18"/>
          <w:szCs w:val="18"/>
        </w:rPr>
        <w:t>Om en överenskommelse enligt andra stycket innebär att Finansinspek</w:t>
      </w:r>
      <w:r w:rsidRPr="00D94568">
        <w:rPr>
          <w:sz w:val="18"/>
          <w:szCs w:val="18"/>
        </w:rPr>
        <w:softHyphen/>
        <w:t>tionen utses till grupptillsynsmyndighet, ska inspektionen fatta ett beslut om detta och överlämna beslutet till gruppen.</w:t>
      </w:r>
    </w:p>
    <w:p w14:paraId="2758A151" w14:textId="48A24B22" w:rsidR="005C68C8" w:rsidRPr="00792558" w:rsidRDefault="00225EDF" w:rsidP="005C68C8">
      <w:pPr>
        <w:pStyle w:val="Brdtextmedindrag"/>
        <w:rPr>
          <w:i/>
          <w:iCs/>
          <w:sz w:val="18"/>
          <w:szCs w:val="18"/>
        </w:rPr>
      </w:pPr>
      <w:r w:rsidRPr="00792558">
        <w:rPr>
          <w:sz w:val="18"/>
          <w:szCs w:val="18"/>
        </w:rPr>
        <w:t>En överenskommelse enligt första eller andra stycket får träffas inom tre</w:t>
      </w:r>
      <w:r w:rsidR="00797BF0">
        <w:rPr>
          <w:sz w:val="18"/>
          <w:szCs w:val="18"/>
        </w:rPr>
        <w:t> </w:t>
      </w:r>
      <w:r w:rsidRPr="00792558">
        <w:rPr>
          <w:sz w:val="18"/>
          <w:szCs w:val="18"/>
        </w:rPr>
        <w:t>månader från den dag då frågan om en sådan överens</w:t>
      </w:r>
      <w:r w:rsidRPr="00792558">
        <w:rPr>
          <w:sz w:val="18"/>
          <w:szCs w:val="18"/>
        </w:rPr>
        <w:softHyphen/>
        <w:t xml:space="preserve">kommelse väcktes av en berörd myndighet. Den berörda gruppen ska ges tillfälle att yttra sig. </w:t>
      </w:r>
      <w:r w:rsidRPr="00792558">
        <w:rPr>
          <w:i/>
          <w:iCs/>
          <w:sz w:val="18"/>
          <w:szCs w:val="18"/>
        </w:rPr>
        <w:t>Finans</w:t>
      </w:r>
      <w:r>
        <w:rPr>
          <w:i/>
          <w:iCs/>
          <w:sz w:val="18"/>
          <w:szCs w:val="18"/>
        </w:rPr>
        <w:softHyphen/>
      </w:r>
      <w:r w:rsidRPr="00792558">
        <w:rPr>
          <w:i/>
          <w:iCs/>
          <w:sz w:val="18"/>
          <w:szCs w:val="18"/>
        </w:rPr>
        <w:t>inspek</w:t>
      </w:r>
      <w:r w:rsidR="00797BF0">
        <w:rPr>
          <w:i/>
          <w:iCs/>
          <w:sz w:val="18"/>
          <w:szCs w:val="18"/>
        </w:rPr>
        <w:softHyphen/>
      </w:r>
      <w:r w:rsidRPr="00792558">
        <w:rPr>
          <w:i/>
          <w:iCs/>
          <w:sz w:val="18"/>
          <w:szCs w:val="18"/>
        </w:rPr>
        <w:t>tionen får högst en gång om året väcka frågan om en sådan överens</w:t>
      </w:r>
      <w:r>
        <w:rPr>
          <w:i/>
          <w:iCs/>
          <w:sz w:val="18"/>
          <w:szCs w:val="18"/>
        </w:rPr>
        <w:softHyphen/>
      </w:r>
      <w:r w:rsidRPr="00792558">
        <w:rPr>
          <w:i/>
          <w:iCs/>
          <w:sz w:val="18"/>
          <w:szCs w:val="18"/>
        </w:rPr>
        <w:t>kommelse.</w:t>
      </w:r>
    </w:p>
    <w:p w14:paraId="48DB7668" w14:textId="77777777" w:rsidR="00225EDF" w:rsidRPr="004C07B0" w:rsidRDefault="00225EDF" w:rsidP="005C68C8">
      <w:pPr>
        <w:pStyle w:val="Brdtextmedindrag"/>
      </w:pPr>
    </w:p>
    <w:p w14:paraId="0E316630" w14:textId="5D080BB6" w:rsidR="005C68C8" w:rsidRDefault="005C68C8" w:rsidP="00E63A33">
      <w:pPr>
        <w:pStyle w:val="Brdtextmedindrag"/>
        <w:ind w:firstLine="0"/>
      </w:pPr>
      <w:r>
        <w:t xml:space="preserve">Paragrafen innehåller bestämmelser om överenskommelse och beslut om utseende av grupptillsynsmyndighet. </w:t>
      </w:r>
      <w:r w:rsidR="00A2386C">
        <w:t>Ändringen i p</w:t>
      </w:r>
      <w:r>
        <w:t>aragrafen genomför artikel 247.3 i Solvens II-direktivet, i lydelsen enligt artikel 2.65 i Omni</w:t>
      </w:r>
      <w:r w:rsidR="00C3725C">
        <w:softHyphen/>
      </w:r>
      <w:r>
        <w:t>bus II-direktivet</w:t>
      </w:r>
      <w:r w:rsidR="000D5994">
        <w:t>,</w:t>
      </w:r>
      <w:r w:rsidR="00C15FD1">
        <w:t xml:space="preserve"> fullständigt</w:t>
      </w:r>
      <w:r>
        <w:t>. Övervägandena finns i avsnitt 6.2.</w:t>
      </w:r>
    </w:p>
    <w:p w14:paraId="04070720" w14:textId="347B0B03" w:rsidR="00DF5C8F" w:rsidRDefault="005C68C8" w:rsidP="00E63A33">
      <w:pPr>
        <w:pStyle w:val="Brdtextmedindrag"/>
      </w:pPr>
      <w:r>
        <w:t xml:space="preserve">I Solvens II-direktivet </w:t>
      </w:r>
      <w:r w:rsidR="00A2386C">
        <w:t xml:space="preserve">finns bestämmelser om </w:t>
      </w:r>
      <w:r>
        <w:t>vilken tillsyns</w:t>
      </w:r>
      <w:r>
        <w:softHyphen/>
        <w:t xml:space="preserve">myndighet som </w:t>
      </w:r>
      <w:r w:rsidR="00A2386C">
        <w:t xml:space="preserve">också </w:t>
      </w:r>
      <w:r>
        <w:t>ska vara grupptillsynsmyndighet och ansvara för sam</w:t>
      </w:r>
      <w:r>
        <w:softHyphen/>
        <w:t>ordningen och utförandet av grupptillsynen</w:t>
      </w:r>
      <w:r w:rsidR="00A2386C">
        <w:t xml:space="preserve"> (artikel 247.2)</w:t>
      </w:r>
      <w:r>
        <w:t>. Om det i en grupp finns flera försäk</w:t>
      </w:r>
      <w:r w:rsidR="00A2386C">
        <w:softHyphen/>
      </w:r>
      <w:r>
        <w:t>rings</w:t>
      </w:r>
      <w:r>
        <w:softHyphen/>
        <w:t xml:space="preserve">företag </w:t>
      </w:r>
      <w:r w:rsidR="0072434C">
        <w:t xml:space="preserve">som auktoriserats </w:t>
      </w:r>
      <w:r>
        <w:t xml:space="preserve">i olika </w:t>
      </w:r>
      <w:r w:rsidR="00EF4640">
        <w:t>medlemsstater</w:t>
      </w:r>
      <w:r>
        <w:t xml:space="preserve"> är ut</w:t>
      </w:r>
      <w:r w:rsidR="00E3177D">
        <w:softHyphen/>
      </w:r>
      <w:r>
        <w:t>gångs</w:t>
      </w:r>
      <w:r w:rsidR="00E3177D">
        <w:softHyphen/>
      </w:r>
      <w:r>
        <w:t>punkten att den myn</w:t>
      </w:r>
      <w:r w:rsidR="00C3725C">
        <w:softHyphen/>
      </w:r>
      <w:r>
        <w:t>dighet som utövar tillsyn över det ledande företaget, vanligtvis moder</w:t>
      </w:r>
      <w:r w:rsidR="00C3725C">
        <w:softHyphen/>
      </w:r>
      <w:r>
        <w:t xml:space="preserve">företaget, också </w:t>
      </w:r>
      <w:r w:rsidR="00E914CF">
        <w:t xml:space="preserve">ska </w:t>
      </w:r>
      <w:r>
        <w:t>vara grupp</w:t>
      </w:r>
      <w:r>
        <w:softHyphen/>
        <w:t>tillsyns</w:t>
      </w:r>
      <w:r>
        <w:softHyphen/>
        <w:t>myndig</w:t>
      </w:r>
      <w:r w:rsidR="00E3177D">
        <w:softHyphen/>
      </w:r>
      <w:r>
        <w:t>het (artikel 247.2 a). I direk</w:t>
      </w:r>
      <w:r w:rsidR="00C3725C">
        <w:softHyphen/>
      </w:r>
      <w:r>
        <w:t>tivet regleras också vilken tillsyns</w:t>
      </w:r>
      <w:r>
        <w:softHyphen/>
        <w:t>myndighet som ska vara grupp</w:t>
      </w:r>
      <w:r w:rsidR="00A2386C">
        <w:softHyphen/>
      </w:r>
      <w:r>
        <w:t>tillsyns</w:t>
      </w:r>
      <w:r w:rsidR="00C3725C">
        <w:softHyphen/>
      </w:r>
      <w:r>
        <w:t xml:space="preserve">myndighet när det ledande företaget är ett </w:t>
      </w:r>
      <w:proofErr w:type="spellStart"/>
      <w:r>
        <w:t>försäkrings</w:t>
      </w:r>
      <w:r w:rsidR="00A2386C">
        <w:softHyphen/>
      </w:r>
      <w:r>
        <w:t>holding</w:t>
      </w:r>
      <w:r w:rsidR="00A2386C">
        <w:softHyphen/>
      </w:r>
      <w:r>
        <w:t>företag</w:t>
      </w:r>
      <w:proofErr w:type="spellEnd"/>
      <w:r>
        <w:t xml:space="preserve">, ett blandat finansiellt </w:t>
      </w:r>
      <w:proofErr w:type="spellStart"/>
      <w:r>
        <w:t>holding</w:t>
      </w:r>
      <w:r w:rsidR="00527B82">
        <w:softHyphen/>
      </w:r>
      <w:r>
        <w:t>företag</w:t>
      </w:r>
      <w:proofErr w:type="spellEnd"/>
      <w:r>
        <w:t xml:space="preserve"> eller när det inte finns något moder</w:t>
      </w:r>
      <w:r w:rsidR="00C3725C">
        <w:softHyphen/>
      </w:r>
      <w:r>
        <w:t xml:space="preserve">företag alls i gruppen (artikel 247.2 b). </w:t>
      </w:r>
      <w:r w:rsidR="00A2386C">
        <w:t xml:space="preserve">I </w:t>
      </w:r>
      <w:r w:rsidR="005942BC">
        <w:t>lagen</w:t>
      </w:r>
      <w:r w:rsidR="00A2386C">
        <w:t xml:space="preserve"> anges de fall när Finans</w:t>
      </w:r>
      <w:r w:rsidR="00C3725C">
        <w:softHyphen/>
      </w:r>
      <w:r w:rsidR="00A2386C">
        <w:t>inspektionen ska vara grupptillsynsmyndighet</w:t>
      </w:r>
      <w:r w:rsidR="005942BC">
        <w:t xml:space="preserve"> (se 7 §)</w:t>
      </w:r>
      <w:r w:rsidR="00A2386C">
        <w:t>.</w:t>
      </w:r>
      <w:r w:rsidR="005942BC">
        <w:t xml:space="preserve"> Utöver detta gäller att </w:t>
      </w:r>
      <w:r>
        <w:t>Finansinspek</w:t>
      </w:r>
      <w:r w:rsidR="001E4B87">
        <w:softHyphen/>
      </w:r>
      <w:r>
        <w:t>tionen</w:t>
      </w:r>
      <w:r w:rsidR="00DF5C8F">
        <w:t>,</w:t>
      </w:r>
      <w:r>
        <w:t xml:space="preserve"> tillsammans med </w:t>
      </w:r>
      <w:r w:rsidR="005942BC">
        <w:t xml:space="preserve">de </w:t>
      </w:r>
      <w:r>
        <w:t>be</w:t>
      </w:r>
      <w:r w:rsidR="00E3177D">
        <w:softHyphen/>
      </w:r>
      <w:r>
        <w:t>höriga myndig</w:t>
      </w:r>
      <w:r w:rsidR="00DF5C8F">
        <w:softHyphen/>
      </w:r>
      <w:r>
        <w:t>heter</w:t>
      </w:r>
      <w:r w:rsidR="005942BC">
        <w:t>na</w:t>
      </w:r>
      <w:r w:rsidR="00DF5C8F">
        <w:t>,</w:t>
      </w:r>
      <w:r w:rsidR="005942BC">
        <w:t xml:space="preserve"> får</w:t>
      </w:r>
      <w:r>
        <w:t xml:space="preserve"> komma överens om att en annan till</w:t>
      </w:r>
      <w:r w:rsidR="00DF5C8F">
        <w:softHyphen/>
      </w:r>
      <w:r>
        <w:t>syns</w:t>
      </w:r>
      <w:r w:rsidR="00E3177D">
        <w:softHyphen/>
      </w:r>
      <w:r>
        <w:t xml:space="preserve">myndighet än den </w:t>
      </w:r>
      <w:r w:rsidRPr="005942BC">
        <w:t>som pekas ut i artikel 247.2, ska vara grupptillsyns</w:t>
      </w:r>
      <w:r w:rsidR="00DF5C8F">
        <w:softHyphen/>
      </w:r>
      <w:r w:rsidRPr="005942BC">
        <w:t xml:space="preserve">myndighet för en viss grupp. </w:t>
      </w:r>
    </w:p>
    <w:p w14:paraId="0471A1E2" w14:textId="74A41980" w:rsidR="00DF5C8F" w:rsidRDefault="005C68C8" w:rsidP="00E63A33">
      <w:pPr>
        <w:pStyle w:val="Brdtextmedindrag"/>
      </w:pPr>
      <w:r w:rsidRPr="005942BC">
        <w:t xml:space="preserve">I </w:t>
      </w:r>
      <w:r w:rsidR="005942BC" w:rsidRPr="00A56DCE">
        <w:rPr>
          <w:i/>
          <w:iCs/>
        </w:rPr>
        <w:t>första stycket</w:t>
      </w:r>
      <w:r w:rsidR="005942BC" w:rsidRPr="005942BC">
        <w:t xml:space="preserve"> anges att Finans</w:t>
      </w:r>
      <w:r w:rsidR="004E43B1">
        <w:softHyphen/>
      </w:r>
      <w:r w:rsidR="005942BC" w:rsidRPr="005942BC">
        <w:t>inspektionen</w:t>
      </w:r>
      <w:r w:rsidR="00DF5C8F">
        <w:t xml:space="preserve">, </w:t>
      </w:r>
      <w:r w:rsidR="004E43B1">
        <w:t>när inspektionen enligt 7 § ska vara grupptillsynsmyndighet,</w:t>
      </w:r>
      <w:r w:rsidR="005942BC" w:rsidRPr="005942BC">
        <w:t xml:space="preserve"> i vissa fall </w:t>
      </w:r>
      <w:r w:rsidR="005942BC" w:rsidRPr="00A56DCE">
        <w:t xml:space="preserve">får komma överens med de </w:t>
      </w:r>
      <w:r w:rsidR="00792558">
        <w:t>berörda</w:t>
      </w:r>
      <w:r w:rsidR="005942BC" w:rsidRPr="00A56DCE">
        <w:t xml:space="preserve"> </w:t>
      </w:r>
      <w:r w:rsidR="005942BC">
        <w:t xml:space="preserve">behöriga </w:t>
      </w:r>
      <w:r w:rsidR="005942BC" w:rsidRPr="005942BC">
        <w:t>myndigheterna</w:t>
      </w:r>
      <w:r w:rsidR="005942BC" w:rsidRPr="00A56DCE">
        <w:t xml:space="preserve"> om att en annan myndighet inom EES ska utses till grupptillsynsmyndighet.</w:t>
      </w:r>
      <w:r w:rsidR="005942BC">
        <w:t xml:space="preserve"> </w:t>
      </w:r>
      <w:r w:rsidR="005942BC" w:rsidRPr="00A56DCE">
        <w:t xml:space="preserve">I </w:t>
      </w:r>
      <w:r w:rsidR="005942BC" w:rsidRPr="00A56DCE">
        <w:rPr>
          <w:i/>
          <w:iCs/>
        </w:rPr>
        <w:t>andra stycket</w:t>
      </w:r>
      <w:r w:rsidR="005942BC" w:rsidRPr="00A56DCE">
        <w:t xml:space="preserve"> finns bestämmelser om att </w:t>
      </w:r>
      <w:r w:rsidR="004E43B1">
        <w:t>F</w:t>
      </w:r>
      <w:r w:rsidR="005942BC" w:rsidRPr="00A56DCE">
        <w:t xml:space="preserve">inansinspektionen, </w:t>
      </w:r>
      <w:r w:rsidR="005942BC">
        <w:t>i de fall inspektionen inte ska vara grupp</w:t>
      </w:r>
      <w:r w:rsidR="00DF5C8F">
        <w:softHyphen/>
      </w:r>
      <w:r w:rsidR="005942BC">
        <w:t>till</w:t>
      </w:r>
      <w:r w:rsidR="00DF5C8F">
        <w:softHyphen/>
      </w:r>
      <w:r w:rsidR="005942BC">
        <w:t>syns</w:t>
      </w:r>
      <w:r w:rsidR="00DF5C8F">
        <w:softHyphen/>
      </w:r>
      <w:r w:rsidR="005942BC">
        <w:t>myndighet</w:t>
      </w:r>
      <w:r w:rsidR="004E43B1">
        <w:t xml:space="preserve"> enligt 7 §</w:t>
      </w:r>
      <w:r w:rsidR="005942BC">
        <w:t xml:space="preserve">, får komma överens med de </w:t>
      </w:r>
      <w:r w:rsidR="00792558">
        <w:t>berörda</w:t>
      </w:r>
      <w:r w:rsidR="005942BC">
        <w:t xml:space="preserve"> behöriga myndig</w:t>
      </w:r>
      <w:r w:rsidR="00DF5C8F">
        <w:softHyphen/>
      </w:r>
      <w:r w:rsidR="005942BC">
        <w:t>heterna om att inspektionen ska vara grupptillsynsmyndighet.</w:t>
      </w:r>
      <w:r w:rsidR="004E43B1">
        <w:t xml:space="preserve"> I</w:t>
      </w:r>
      <w:r w:rsidR="001E5BD6">
        <w:t> </w:t>
      </w:r>
      <w:r w:rsidR="004E43B1" w:rsidRPr="00A56DCE">
        <w:rPr>
          <w:i/>
          <w:iCs/>
        </w:rPr>
        <w:t>tredje</w:t>
      </w:r>
      <w:r w:rsidR="004E43B1">
        <w:t xml:space="preserve"> och </w:t>
      </w:r>
      <w:r w:rsidR="004E43B1" w:rsidRPr="00A56DCE">
        <w:rPr>
          <w:i/>
          <w:iCs/>
        </w:rPr>
        <w:t>fjärde</w:t>
      </w:r>
      <w:r w:rsidR="004E43B1">
        <w:t xml:space="preserve"> </w:t>
      </w:r>
      <w:r w:rsidR="004E43B1" w:rsidRPr="00A56DCE">
        <w:rPr>
          <w:i/>
          <w:iCs/>
        </w:rPr>
        <w:t>styckena</w:t>
      </w:r>
      <w:r w:rsidR="004E43B1">
        <w:t xml:space="preserve"> finns bestämmelser om förfarandet för och be</w:t>
      </w:r>
      <w:r w:rsidR="00DF5C8F">
        <w:softHyphen/>
      </w:r>
      <w:r w:rsidR="004E43B1">
        <w:t>slut om så</w:t>
      </w:r>
      <w:r w:rsidR="00DF5C8F">
        <w:softHyphen/>
      </w:r>
      <w:r w:rsidR="004E43B1">
        <w:t>dana överens</w:t>
      </w:r>
      <w:r w:rsidR="00A56DCE">
        <w:softHyphen/>
      </w:r>
      <w:r w:rsidR="004E43B1">
        <w:t>kommelser</w:t>
      </w:r>
      <w:r w:rsidR="00A56DCE">
        <w:t xml:space="preserve"> om utseende av grupptillsyns</w:t>
      </w:r>
      <w:r w:rsidR="00DF5C8F">
        <w:softHyphen/>
      </w:r>
      <w:r w:rsidR="00A56DCE">
        <w:t>myndighet som an</w:t>
      </w:r>
      <w:r w:rsidR="00DF5C8F">
        <w:softHyphen/>
      </w:r>
      <w:r w:rsidR="00A56DCE">
        <w:t>ges i första och andra styckena</w:t>
      </w:r>
      <w:r w:rsidR="004E43B1">
        <w:t xml:space="preserve">. </w:t>
      </w:r>
    </w:p>
    <w:p w14:paraId="1CF6E592" w14:textId="1E857C24" w:rsidR="005C68C8" w:rsidRDefault="005C68C8" w:rsidP="00E63A33">
      <w:pPr>
        <w:pStyle w:val="Brdtextmedindrag"/>
      </w:pPr>
      <w:r>
        <w:t xml:space="preserve">I </w:t>
      </w:r>
      <w:r w:rsidRPr="00A033FD">
        <w:rPr>
          <w:i/>
        </w:rPr>
        <w:t>fjärde stycket</w:t>
      </w:r>
      <w:r w:rsidR="004E43B1">
        <w:rPr>
          <w:iCs/>
        </w:rPr>
        <w:t xml:space="preserve"> görs ett tillägg </w:t>
      </w:r>
      <w:r>
        <w:t>för att genom</w:t>
      </w:r>
      <w:r w:rsidR="00DF5C8F">
        <w:softHyphen/>
      </w:r>
      <w:r>
        <w:t>föra artikel 247.3 andra stycket i Solvens II-direktivet, i lydelsen en</w:t>
      </w:r>
      <w:r w:rsidR="00DF5C8F">
        <w:softHyphen/>
      </w:r>
      <w:r>
        <w:t>ligt artikel 2.65 i Omni</w:t>
      </w:r>
      <w:r>
        <w:softHyphen/>
        <w:t>bus II-direktivet. Genom bestämmelsen be</w:t>
      </w:r>
      <w:r w:rsidR="00DF5C8F">
        <w:softHyphen/>
      </w:r>
      <w:r>
        <w:t>grän</w:t>
      </w:r>
      <w:r w:rsidR="00DF5C8F">
        <w:softHyphen/>
      </w:r>
      <w:r>
        <w:t>sas Finans</w:t>
      </w:r>
      <w:r>
        <w:softHyphen/>
        <w:t>inspektionens möjlig</w:t>
      </w:r>
      <w:r w:rsidR="007235C0">
        <w:softHyphen/>
      </w:r>
      <w:r>
        <w:t>heter att väcka frågan om en överens</w:t>
      </w:r>
      <w:r w:rsidR="00DF5C8F">
        <w:softHyphen/>
      </w:r>
      <w:r>
        <w:t>kom</w:t>
      </w:r>
      <w:r w:rsidR="00DF5C8F">
        <w:softHyphen/>
      </w:r>
      <w:r>
        <w:t>melse om att en annan tillsyns</w:t>
      </w:r>
      <w:r w:rsidR="007235C0">
        <w:softHyphen/>
      </w:r>
      <w:r>
        <w:t xml:space="preserve">myndighet än den </w:t>
      </w:r>
      <w:r w:rsidR="0043263D">
        <w:t xml:space="preserve">som </w:t>
      </w:r>
      <w:r>
        <w:t>anges i artikel 247.2 i Solvens II-direktivet ska ut</w:t>
      </w:r>
      <w:r w:rsidR="0043263D">
        <w:softHyphen/>
      </w:r>
      <w:r>
        <w:t>ses till grupptillsynsmyndighet. Finans</w:t>
      </w:r>
      <w:r w:rsidR="00DF5C8F">
        <w:softHyphen/>
      </w:r>
      <w:r>
        <w:t xml:space="preserve">inspektionen får </w:t>
      </w:r>
      <w:r w:rsidR="00A56DCE">
        <w:t xml:space="preserve">väcka en sådan fråga </w:t>
      </w:r>
      <w:r>
        <w:t>högst en gång om året.</w:t>
      </w:r>
      <w:r w:rsidR="00DF5C8F">
        <w:t xml:space="preserve"> </w:t>
      </w:r>
      <w:r w:rsidR="007235C0">
        <w:t>B</w:t>
      </w:r>
      <w:r w:rsidR="00DF5C8F">
        <w:t>estämmelsen gäller både om Finansinspek</w:t>
      </w:r>
      <w:r w:rsidR="0043263D">
        <w:softHyphen/>
      </w:r>
      <w:r w:rsidR="00DF5C8F">
        <w:lastRenderedPageBreak/>
        <w:t>tionen ska vara grupp</w:t>
      </w:r>
      <w:r w:rsidR="00DF5C8F">
        <w:softHyphen/>
        <w:t>till</w:t>
      </w:r>
      <w:r w:rsidR="00DF5C8F">
        <w:softHyphen/>
        <w:t>syns</w:t>
      </w:r>
      <w:r w:rsidR="00DF5C8F">
        <w:softHyphen/>
        <w:t xml:space="preserve">myndighet och om en behörig myndighet </w:t>
      </w:r>
      <w:r w:rsidR="007235C0">
        <w:t>i ett annat land inom EES</w:t>
      </w:r>
      <w:r w:rsidR="00DF5C8F">
        <w:t xml:space="preserve"> ska vara grupptillsynsmyndighet.</w:t>
      </w:r>
    </w:p>
    <w:p w14:paraId="46D1C896" w14:textId="77777777" w:rsidR="005C68C8" w:rsidRDefault="005C68C8" w:rsidP="005C68C8">
      <w:pPr>
        <w:pStyle w:val="Brdtext"/>
      </w:pPr>
    </w:p>
    <w:p w14:paraId="593DFBF3" w14:textId="673DA4A4" w:rsidR="006245C8" w:rsidRPr="006245C8" w:rsidRDefault="005C68C8" w:rsidP="005B5C2C">
      <w:pPr>
        <w:pStyle w:val="Brdtextmedindrag"/>
        <w:ind w:firstLine="0"/>
        <w:rPr>
          <w:i/>
          <w:sz w:val="18"/>
          <w:szCs w:val="18"/>
        </w:rPr>
      </w:pPr>
      <w:r w:rsidRPr="005B5C2C">
        <w:rPr>
          <w:b/>
          <w:bCs/>
          <w:i/>
          <w:sz w:val="18"/>
          <w:szCs w:val="18"/>
        </w:rPr>
        <w:t>10 a §</w:t>
      </w:r>
      <w:r w:rsidRPr="005B5C2C">
        <w:rPr>
          <w:i/>
          <w:sz w:val="18"/>
          <w:szCs w:val="18"/>
        </w:rPr>
        <w:t> </w:t>
      </w:r>
      <w:r w:rsidR="006245C8" w:rsidRPr="005B5C2C">
        <w:rPr>
          <w:i/>
          <w:sz w:val="18"/>
          <w:szCs w:val="18"/>
        </w:rPr>
        <w:t xml:space="preserve">När Finansinspektionen är grupptillsynsmyndighet eller utövar tillsyn över ett enskilt försäkringsföretag som omfattas av grupptillsyn, ska inspektionen ingå en samordningsöverenskommelse med de berörda behöriga myndigheterna. En sådan överenskommelse ska avse inrättandet av </w:t>
      </w:r>
      <w:r w:rsidR="00225EDF">
        <w:rPr>
          <w:i/>
          <w:sz w:val="18"/>
          <w:szCs w:val="18"/>
        </w:rPr>
        <w:t xml:space="preserve">ett </w:t>
      </w:r>
      <w:r w:rsidR="006245C8" w:rsidRPr="005B5C2C">
        <w:rPr>
          <w:i/>
          <w:sz w:val="18"/>
          <w:szCs w:val="18"/>
        </w:rPr>
        <w:t>tillsynskollegi</w:t>
      </w:r>
      <w:r w:rsidR="00225EDF">
        <w:rPr>
          <w:i/>
          <w:sz w:val="18"/>
          <w:szCs w:val="18"/>
        </w:rPr>
        <w:t>um</w:t>
      </w:r>
      <w:r w:rsidR="006245C8" w:rsidRPr="005B5C2C">
        <w:rPr>
          <w:i/>
          <w:sz w:val="18"/>
          <w:szCs w:val="18"/>
        </w:rPr>
        <w:t xml:space="preserve"> och reglera verksamheten i det. Överenskommelsen ska undertecknas av inspektionen.</w:t>
      </w:r>
    </w:p>
    <w:p w14:paraId="6A1E0B08" w14:textId="1693A427" w:rsidR="005C68C8" w:rsidRPr="005B5C2C" w:rsidRDefault="005C68C8" w:rsidP="005B5C2C">
      <w:pPr>
        <w:pStyle w:val="Brdtextmedindrag"/>
        <w:rPr>
          <w:i/>
          <w:sz w:val="18"/>
          <w:szCs w:val="18"/>
        </w:rPr>
      </w:pPr>
      <w:r w:rsidRPr="005B5C2C">
        <w:rPr>
          <w:i/>
          <w:sz w:val="18"/>
          <w:szCs w:val="18"/>
        </w:rPr>
        <w:t xml:space="preserve">Samordningsöverenskommelsen ska åtminstone innehålla förfaranden för </w:t>
      </w:r>
    </w:p>
    <w:p w14:paraId="1D9A0FA5" w14:textId="77777777" w:rsidR="005C68C8" w:rsidRPr="005B5C2C" w:rsidRDefault="005C68C8" w:rsidP="006245C8">
      <w:pPr>
        <w:pStyle w:val="Brdtextmedindrag"/>
        <w:rPr>
          <w:i/>
          <w:sz w:val="18"/>
          <w:szCs w:val="18"/>
        </w:rPr>
      </w:pPr>
      <w:r w:rsidRPr="005B5C2C">
        <w:rPr>
          <w:i/>
          <w:sz w:val="18"/>
          <w:szCs w:val="18"/>
        </w:rPr>
        <w:t>1. beslutsprocessen vid de beslut som avses i artiklarna 231, 232 och 247 i Solvens II-direktivet, och</w:t>
      </w:r>
    </w:p>
    <w:p w14:paraId="3A56E956" w14:textId="77777777" w:rsidR="005C68C8" w:rsidRPr="005B5C2C" w:rsidRDefault="005C68C8" w:rsidP="006245C8">
      <w:pPr>
        <w:pStyle w:val="Brdtextmedindrag"/>
        <w:rPr>
          <w:i/>
          <w:sz w:val="18"/>
          <w:szCs w:val="18"/>
        </w:rPr>
      </w:pPr>
      <w:r w:rsidRPr="005B5C2C">
        <w:rPr>
          <w:i/>
          <w:sz w:val="18"/>
          <w:szCs w:val="18"/>
        </w:rPr>
        <w:t>2. det samråd som avses i artik</w:t>
      </w:r>
      <w:r w:rsidRPr="005B5C2C">
        <w:rPr>
          <w:i/>
          <w:sz w:val="18"/>
          <w:szCs w:val="18"/>
        </w:rPr>
        <w:softHyphen/>
        <w:t>larna 218.5 och 248.4 i Solvens II-direktivet.</w:t>
      </w:r>
    </w:p>
    <w:p w14:paraId="45BE6C9B" w14:textId="6BBB7133" w:rsidR="00E3177D" w:rsidRDefault="005C68C8" w:rsidP="006245C8">
      <w:pPr>
        <w:pStyle w:val="Brdtextmedindrag"/>
        <w:rPr>
          <w:i/>
          <w:sz w:val="18"/>
          <w:szCs w:val="18"/>
        </w:rPr>
      </w:pPr>
      <w:r w:rsidRPr="005B5C2C">
        <w:rPr>
          <w:i/>
          <w:sz w:val="18"/>
          <w:szCs w:val="18"/>
        </w:rPr>
        <w:t xml:space="preserve">Om </w:t>
      </w:r>
      <w:proofErr w:type="gramStart"/>
      <w:r w:rsidRPr="005B5C2C">
        <w:rPr>
          <w:i/>
          <w:sz w:val="18"/>
          <w:szCs w:val="18"/>
        </w:rPr>
        <w:t>Europeiska</w:t>
      </w:r>
      <w:proofErr w:type="gramEnd"/>
      <w:r w:rsidRPr="005B5C2C">
        <w:rPr>
          <w:i/>
          <w:sz w:val="18"/>
          <w:szCs w:val="18"/>
        </w:rPr>
        <w:t xml:space="preserve"> försäkrings- och tjänstepensionsmyndigheten har fattat ett beslut om upprättande av en samordningsöverenskommelse ska Finans</w:t>
      </w:r>
      <w:r w:rsidRPr="005B5C2C">
        <w:rPr>
          <w:i/>
          <w:sz w:val="18"/>
          <w:szCs w:val="18"/>
        </w:rPr>
        <w:softHyphen/>
        <w:t>inspek</w:t>
      </w:r>
      <w:r w:rsidRPr="005B5C2C">
        <w:rPr>
          <w:i/>
          <w:sz w:val="18"/>
          <w:szCs w:val="18"/>
        </w:rPr>
        <w:softHyphen/>
        <w:t>tionen, när inspektionen är grupp</w:t>
      </w:r>
      <w:r w:rsidRPr="005B5C2C">
        <w:rPr>
          <w:i/>
          <w:sz w:val="18"/>
          <w:szCs w:val="18"/>
        </w:rPr>
        <w:softHyphen/>
        <w:t>tillsyns</w:t>
      </w:r>
      <w:r w:rsidRPr="005B5C2C">
        <w:rPr>
          <w:i/>
          <w:sz w:val="18"/>
          <w:szCs w:val="18"/>
        </w:rPr>
        <w:softHyphen/>
        <w:t>myndighet, fatta sitt slutliga beslut i enlighet med Europeiska försäkrings- och tjänstepensions</w:t>
      </w:r>
      <w:r w:rsidRPr="005B5C2C">
        <w:rPr>
          <w:i/>
          <w:sz w:val="18"/>
          <w:szCs w:val="18"/>
        </w:rPr>
        <w:softHyphen/>
        <w:t>myndighetens beslut. Finans</w:t>
      </w:r>
      <w:r w:rsidRPr="005B5C2C">
        <w:rPr>
          <w:i/>
          <w:sz w:val="18"/>
          <w:szCs w:val="18"/>
        </w:rPr>
        <w:softHyphen/>
        <w:t>inspektionen ska överlämna sitt beslut till de berörda behöriga myndig</w:t>
      </w:r>
      <w:r w:rsidRPr="005B5C2C">
        <w:rPr>
          <w:i/>
          <w:sz w:val="18"/>
          <w:szCs w:val="18"/>
        </w:rPr>
        <w:softHyphen/>
        <w:t>heterna.</w:t>
      </w:r>
      <w:r w:rsidR="00B363FD">
        <w:rPr>
          <w:i/>
          <w:sz w:val="18"/>
          <w:szCs w:val="18"/>
        </w:rPr>
        <w:t xml:space="preserve"> </w:t>
      </w:r>
    </w:p>
    <w:p w14:paraId="4D95963B" w14:textId="10F29795" w:rsidR="00B363FD" w:rsidRDefault="00B363FD" w:rsidP="00A102A2">
      <w:pPr>
        <w:pStyle w:val="Brdtextmedindrag"/>
        <w:rPr>
          <w:i/>
          <w:sz w:val="18"/>
          <w:szCs w:val="18"/>
        </w:rPr>
      </w:pPr>
    </w:p>
    <w:p w14:paraId="5DDD7DD1" w14:textId="77777777" w:rsidR="005C68C8" w:rsidRDefault="005C68C8" w:rsidP="005C68C8">
      <w:pPr>
        <w:pStyle w:val="Brdtextmedindrag"/>
        <w:ind w:firstLine="0"/>
      </w:pPr>
      <w:r>
        <w:t>Paragrafen, som är ny, innehåller bestämmelser om samordnings</w:t>
      </w:r>
      <w:r>
        <w:softHyphen/>
        <w:t>överens</w:t>
      </w:r>
      <w:r>
        <w:softHyphen/>
        <w:t>kommelser. Paragrafen genomför artikel 248.4 första och andra styckena och 248.5 första stycket i Solvens II-direktivet, i lydelsen enligt artikel 2.66 i Omnibus II-direktivet. Övervägandena finns i avsnitt 6.3.</w:t>
      </w:r>
    </w:p>
    <w:p w14:paraId="1530AFF7" w14:textId="77777777" w:rsidR="005C68C8" w:rsidRDefault="005C68C8" w:rsidP="005C68C8">
      <w:pPr>
        <w:pStyle w:val="Brdtextmedindrag"/>
      </w:pPr>
      <w:r>
        <w:t>I en grupp som ska omfattas av grupptillsyn kan det finnas företag som står under tillsyn som enskilda företag i olika länder inom EES. För en sådan grupp ska det inrättas ett tillsynskollegium (artikel 248.2 i Solvens II-direktivet, i lydelsen enligt artikel 2.66 i Omnibus II-direk</w:t>
      </w:r>
      <w:r>
        <w:softHyphen/>
        <w:t>tivet). Tillsynskollegiet ska bestå av grupptillsynsmyndigheten, tillsyns</w:t>
      </w:r>
      <w:r>
        <w:softHyphen/>
        <w:t xml:space="preserve">myndigheter i alla länder inom EES där något dotterföretags huvudkontor är beläget och </w:t>
      </w:r>
      <w:proofErr w:type="spellStart"/>
      <w:r>
        <w:t>Eiopa</w:t>
      </w:r>
      <w:proofErr w:type="spellEnd"/>
      <w:r>
        <w:t xml:space="preserve"> (artikel 248.3 första stycket i Solvens II-direktivet, i lydelsen enligt artikel 2.66 i Omnibus II-direktivet). Även tillsyns</w:t>
      </w:r>
      <w:r>
        <w:softHyphen/>
        <w:t>myndig</w:t>
      </w:r>
      <w:r>
        <w:softHyphen/>
        <w:t>heter för betydande filialer och anknutna företag ska ha rätt att delta i till</w:t>
      </w:r>
      <w:r>
        <w:softHyphen/>
        <w:t>synskollegiet (artikel 248.3 andra stycket i Solvens II-direktivet).</w:t>
      </w:r>
    </w:p>
    <w:p w14:paraId="5AEE2F73" w14:textId="01F83E7C" w:rsidR="00143D06" w:rsidRDefault="005C68C8" w:rsidP="00E63A33">
      <w:pPr>
        <w:pStyle w:val="Brdtextmedindrag"/>
      </w:pPr>
      <w:r>
        <w:t xml:space="preserve">I </w:t>
      </w:r>
      <w:r w:rsidRPr="001109CB">
        <w:rPr>
          <w:i/>
        </w:rPr>
        <w:t>första stycket</w:t>
      </w:r>
      <w:r>
        <w:t xml:space="preserve"> anges grundläggande och formella krav för en sam</w:t>
      </w:r>
      <w:r>
        <w:softHyphen/>
        <w:t>ord</w:t>
      </w:r>
      <w:r w:rsidR="0043263D">
        <w:softHyphen/>
      </w:r>
      <w:r>
        <w:t>ningsöverenskommelse. Finansinspektionen ska, när inspektionen är grupptillsynsmyndighet eller utövar tillsyn över ett enskilt försäkrings</w:t>
      </w:r>
      <w:r>
        <w:softHyphen/>
        <w:t>företag som omfattas av grupptillsyn, ingå en samordnings</w:t>
      </w:r>
      <w:r>
        <w:softHyphen/>
        <w:t>överens</w:t>
      </w:r>
      <w:r>
        <w:softHyphen/>
        <w:t>kommelse. Samordningsöverenskommelsen ska ingås med de</w:t>
      </w:r>
      <w:r w:rsidR="000D2AF0">
        <w:t xml:space="preserve"> </w:t>
      </w:r>
      <w:r>
        <w:t>be</w:t>
      </w:r>
      <w:r w:rsidR="00C61FDB">
        <w:softHyphen/>
      </w:r>
      <w:r>
        <w:t>rörda be</w:t>
      </w:r>
      <w:r>
        <w:softHyphen/>
        <w:t>höriga myndigheterna, inbegripet grupp</w:t>
      </w:r>
      <w:r>
        <w:softHyphen/>
        <w:t>tillsyns</w:t>
      </w:r>
      <w:r>
        <w:softHyphen/>
        <w:t>myndig</w:t>
      </w:r>
      <w:r>
        <w:softHyphen/>
        <w:t>heten i de fall Finansinspektionen inte är grupptillsyns</w:t>
      </w:r>
      <w:r>
        <w:softHyphen/>
        <w:t xml:space="preserve">myndighet. </w:t>
      </w:r>
    </w:p>
    <w:p w14:paraId="381E19CD" w14:textId="2F92D26B" w:rsidR="00143D06" w:rsidRDefault="00E51FC9" w:rsidP="00E63A33">
      <w:pPr>
        <w:pStyle w:val="Brdtextmedindrag"/>
      </w:pPr>
      <w:r>
        <w:t>Förutom grupp</w:t>
      </w:r>
      <w:r w:rsidR="00C61FDB">
        <w:softHyphen/>
      </w:r>
      <w:r>
        <w:t>tillsynsmyndigheten avses m</w:t>
      </w:r>
      <w:r w:rsidR="006C31FA">
        <w:t>ed de berörda be</w:t>
      </w:r>
      <w:r w:rsidR="00143D06">
        <w:softHyphen/>
      </w:r>
      <w:r w:rsidR="006C31FA">
        <w:t xml:space="preserve">höriga myndigheterna </w:t>
      </w:r>
      <w:r w:rsidR="00185E73">
        <w:t xml:space="preserve">i första hand </w:t>
      </w:r>
      <w:r w:rsidR="008F1BFC">
        <w:t xml:space="preserve">de </w:t>
      </w:r>
      <w:r w:rsidR="006C31FA" w:rsidRPr="006C31FA">
        <w:t xml:space="preserve">tillsynsmyndigheter </w:t>
      </w:r>
      <w:r w:rsidR="008F1BFC">
        <w:t xml:space="preserve">som anges i </w:t>
      </w:r>
      <w:r w:rsidR="006C31FA">
        <w:t>artikel 248.3 första stycket</w:t>
      </w:r>
      <w:r w:rsidR="004377E7">
        <w:t xml:space="preserve"> </w:t>
      </w:r>
      <w:r w:rsidR="000D2AF0">
        <w:t xml:space="preserve">i </w:t>
      </w:r>
      <w:r w:rsidR="004377E7">
        <w:t xml:space="preserve">Solvens II-direktivet, dvs. </w:t>
      </w:r>
      <w:r w:rsidR="004377E7" w:rsidRPr="004377E7">
        <w:t>tillsyns</w:t>
      </w:r>
      <w:r w:rsidR="000D2AF0">
        <w:softHyphen/>
      </w:r>
      <w:r w:rsidR="004377E7" w:rsidRPr="004377E7">
        <w:t>myndig</w:t>
      </w:r>
      <w:r w:rsidR="00143D06">
        <w:softHyphen/>
      </w:r>
      <w:r w:rsidR="004377E7" w:rsidRPr="004377E7">
        <w:t xml:space="preserve">heterna i alla </w:t>
      </w:r>
      <w:r w:rsidR="0077746B">
        <w:t>länder inom EES</w:t>
      </w:r>
      <w:r w:rsidR="004377E7" w:rsidRPr="004377E7">
        <w:t xml:space="preserve"> där något dotterföretags huvudkontor är be</w:t>
      </w:r>
      <w:r w:rsidR="00143D06">
        <w:softHyphen/>
      </w:r>
      <w:r w:rsidR="004377E7" w:rsidRPr="004377E7">
        <w:t>läget</w:t>
      </w:r>
      <w:r w:rsidR="006C31FA">
        <w:t>.</w:t>
      </w:r>
      <w:r w:rsidR="00185E73">
        <w:t xml:space="preserve"> </w:t>
      </w:r>
      <w:r w:rsidR="000D2AF0">
        <w:t>En sådan t</w:t>
      </w:r>
      <w:r w:rsidR="000D2AF0" w:rsidRPr="00E66D32">
        <w:t>illsyns</w:t>
      </w:r>
      <w:r w:rsidR="00C61FDB">
        <w:softHyphen/>
      </w:r>
      <w:r w:rsidR="000D2AF0" w:rsidRPr="00E66D32">
        <w:t xml:space="preserve">myndighet </w:t>
      </w:r>
      <w:r w:rsidR="000D2AF0">
        <w:t>ska delta i tillsynskollegiet</w:t>
      </w:r>
      <w:r w:rsidR="00C61FDB">
        <w:t xml:space="preserve"> (artikel 248.3 första stycket)</w:t>
      </w:r>
      <w:r w:rsidR="000D2AF0">
        <w:t xml:space="preserve">. </w:t>
      </w:r>
      <w:r>
        <w:t>Med de berörda be</w:t>
      </w:r>
      <w:r w:rsidR="00C61FDB">
        <w:softHyphen/>
      </w:r>
      <w:r>
        <w:t>höriga myndigheter</w:t>
      </w:r>
      <w:r w:rsidR="00E07BAE">
        <w:t>na</w:t>
      </w:r>
      <w:r>
        <w:t xml:space="preserve"> av</w:t>
      </w:r>
      <w:r w:rsidR="00C61FDB">
        <w:softHyphen/>
      </w:r>
      <w:r>
        <w:t xml:space="preserve">ses även </w:t>
      </w:r>
      <w:r w:rsidR="004377E7">
        <w:t>de tillsyns</w:t>
      </w:r>
      <w:r w:rsidR="000D2AF0">
        <w:softHyphen/>
      </w:r>
      <w:r w:rsidR="004377E7">
        <w:t>myndigheter som anges i arti</w:t>
      </w:r>
      <w:r w:rsidR="00143D06">
        <w:softHyphen/>
      </w:r>
      <w:r w:rsidR="004377E7">
        <w:t>kel 248.3 andra stycket, dvs. t</w:t>
      </w:r>
      <w:r w:rsidR="004377E7" w:rsidRPr="004377E7">
        <w:t>illsynsmyndig</w:t>
      </w:r>
      <w:r w:rsidR="001E5BD6">
        <w:softHyphen/>
      </w:r>
      <w:r w:rsidR="004377E7" w:rsidRPr="004377E7">
        <w:t>heter för betydande filialer och anknutna företag</w:t>
      </w:r>
      <w:r w:rsidR="004377E7">
        <w:t>.</w:t>
      </w:r>
      <w:r w:rsidR="00E66D32">
        <w:t xml:space="preserve"> För </w:t>
      </w:r>
      <w:r w:rsidR="00C61FDB">
        <w:t xml:space="preserve">sådana </w:t>
      </w:r>
      <w:r w:rsidR="00E66D32">
        <w:t>t</w:t>
      </w:r>
      <w:r w:rsidR="00E66D32" w:rsidRPr="00E66D32">
        <w:t>illsyns</w:t>
      </w:r>
      <w:r w:rsidR="00C61FDB">
        <w:softHyphen/>
      </w:r>
      <w:r w:rsidR="00E66D32" w:rsidRPr="00E66D32">
        <w:t>myndig</w:t>
      </w:r>
      <w:r w:rsidR="00143D06">
        <w:softHyphen/>
      </w:r>
      <w:r w:rsidR="00E66D32" w:rsidRPr="00E66D32">
        <w:t xml:space="preserve">heter </w:t>
      </w:r>
      <w:r w:rsidR="00C61FDB">
        <w:t xml:space="preserve">gäller </w:t>
      </w:r>
      <w:r w:rsidR="00E66D32">
        <w:t xml:space="preserve">att de </w:t>
      </w:r>
      <w:r w:rsidR="00E66D32" w:rsidRPr="00E66D32">
        <w:t>ha</w:t>
      </w:r>
      <w:r w:rsidR="00E66D32">
        <w:t>r</w:t>
      </w:r>
      <w:r w:rsidR="00E66D32" w:rsidRPr="00E66D32">
        <w:t xml:space="preserve"> rätt att delta i tillsynskollegiet</w:t>
      </w:r>
      <w:r w:rsidR="00C61FDB">
        <w:t xml:space="preserve"> (</w:t>
      </w:r>
      <w:r w:rsidR="00F224EA">
        <w:t xml:space="preserve">artikel </w:t>
      </w:r>
      <w:r w:rsidR="00C61FDB">
        <w:t>248.3 andra stycket)</w:t>
      </w:r>
      <w:r w:rsidR="00E66D32">
        <w:t xml:space="preserve">. </w:t>
      </w:r>
      <w:r w:rsidR="0090071E">
        <w:t xml:space="preserve">I </w:t>
      </w:r>
      <w:r w:rsidR="00C61FDB">
        <w:t>kommissionens dele</w:t>
      </w:r>
      <w:r w:rsidR="00C61FDB">
        <w:softHyphen/>
        <w:t>gerade förordning (EU) 2015/35 av den 10 oktober 2014 om kom</w:t>
      </w:r>
      <w:r w:rsidR="00C61FDB">
        <w:softHyphen/>
        <w:t>plettering av Europaparlamentets och rådets direktiv 2009/138/EG om upp</w:t>
      </w:r>
      <w:r w:rsidR="00C61FDB">
        <w:softHyphen/>
        <w:t>tagande och utövande av försäk</w:t>
      </w:r>
      <w:r w:rsidR="00C61FDB">
        <w:softHyphen/>
        <w:t>rings</w:t>
      </w:r>
      <w:r w:rsidR="001E5BD6">
        <w:softHyphen/>
      </w:r>
      <w:r w:rsidR="00C61FDB">
        <w:lastRenderedPageBreak/>
        <w:t>verksamhet (Solvens II), i det föl</w:t>
      </w:r>
      <w:r w:rsidR="00C61FDB">
        <w:softHyphen/>
        <w:t>jande benämnd Solvens II-för</w:t>
      </w:r>
      <w:r w:rsidR="00C61FDB">
        <w:softHyphen/>
        <w:t xml:space="preserve">ordningen, </w:t>
      </w:r>
      <w:r w:rsidR="003E392F">
        <w:t xml:space="preserve">finns </w:t>
      </w:r>
      <w:r w:rsidR="004377E7">
        <w:t xml:space="preserve">ytterligare </w:t>
      </w:r>
      <w:r w:rsidR="003E392F">
        <w:t xml:space="preserve">bestämmelser om </w:t>
      </w:r>
      <w:r w:rsidR="004377E7">
        <w:t>när tillsyns</w:t>
      </w:r>
      <w:r w:rsidR="00C61FDB">
        <w:softHyphen/>
      </w:r>
      <w:r w:rsidR="004377E7">
        <w:t xml:space="preserve">myndigheter för betydande filialer och anknutna företag </w:t>
      </w:r>
      <w:r w:rsidR="00C61FDB">
        <w:t>ska ha</w:t>
      </w:r>
      <w:r w:rsidR="004377E7">
        <w:t xml:space="preserve"> rätt att delta i </w:t>
      </w:r>
      <w:r w:rsidR="00C61FDB">
        <w:t>tillsyns</w:t>
      </w:r>
      <w:r w:rsidR="00C61FDB">
        <w:softHyphen/>
        <w:t xml:space="preserve">kollegiet </w:t>
      </w:r>
      <w:r w:rsidR="00452E33">
        <w:t>(artikel 354.2).</w:t>
      </w:r>
      <w:r w:rsidR="003E392F">
        <w:t xml:space="preserve"> </w:t>
      </w:r>
    </w:p>
    <w:p w14:paraId="07DB65EF" w14:textId="01E29878" w:rsidR="005C68C8" w:rsidRDefault="005C68C8" w:rsidP="00E63A33">
      <w:pPr>
        <w:pStyle w:val="Brdtextmedindrag"/>
      </w:pPr>
      <w:r>
        <w:t>Samord</w:t>
      </w:r>
      <w:r>
        <w:softHyphen/>
        <w:t>ningsöverenskommelsen ska avse inrättandet av ett tillsyns</w:t>
      </w:r>
      <w:r>
        <w:softHyphen/>
        <w:t xml:space="preserve">kollegium och </w:t>
      </w:r>
      <w:r w:rsidR="00E66D32">
        <w:t xml:space="preserve">reglera </w:t>
      </w:r>
      <w:r>
        <w:t xml:space="preserve">verksamheten i det. </w:t>
      </w:r>
      <w:r w:rsidR="009E5F07">
        <w:t>Det ska finnas en sam</w:t>
      </w:r>
      <w:r w:rsidR="00143D06">
        <w:softHyphen/>
      </w:r>
      <w:r w:rsidR="009E5F07">
        <w:t>ordnings</w:t>
      </w:r>
      <w:r w:rsidR="00143D06">
        <w:softHyphen/>
      </w:r>
      <w:r w:rsidR="009E5F07">
        <w:t xml:space="preserve">överenskommelse för varje enskild grupp där flera berörda myndigheter i olika </w:t>
      </w:r>
      <w:r w:rsidR="007D0BE9">
        <w:t>länder inom EES</w:t>
      </w:r>
      <w:r w:rsidR="009E5F07">
        <w:t xml:space="preserve"> ska delta i grupptillsynen över gruppen. </w:t>
      </w:r>
      <w:r>
        <w:t>En samord</w:t>
      </w:r>
      <w:r w:rsidR="001E4B87">
        <w:softHyphen/>
      </w:r>
      <w:r>
        <w:t>nings</w:t>
      </w:r>
      <w:r>
        <w:softHyphen/>
        <w:t>överens</w:t>
      </w:r>
      <w:r>
        <w:softHyphen/>
        <w:t>kommelse ska undertecknas av Finans</w:t>
      </w:r>
      <w:r w:rsidR="00C61FDB">
        <w:softHyphen/>
      </w:r>
      <w:r>
        <w:t>inspektionen. I</w:t>
      </w:r>
      <w:r w:rsidR="001E4B87">
        <w:t> </w:t>
      </w:r>
      <w:r>
        <w:t>Solvens II-för</w:t>
      </w:r>
      <w:r>
        <w:softHyphen/>
        <w:t xml:space="preserve">ordningen anges att </w:t>
      </w:r>
      <w:r w:rsidR="00C61FDB">
        <w:t xml:space="preserve">en </w:t>
      </w:r>
      <w:r>
        <w:t>samordnings</w:t>
      </w:r>
      <w:r>
        <w:softHyphen/>
        <w:t>överens</w:t>
      </w:r>
      <w:r>
        <w:softHyphen/>
        <w:t>kommelse ska vara skriftlig (artikel 355).</w:t>
      </w:r>
    </w:p>
    <w:p w14:paraId="06E23514" w14:textId="77777777" w:rsidR="005C68C8" w:rsidRDefault="005C68C8" w:rsidP="005C68C8">
      <w:pPr>
        <w:pStyle w:val="Brdtextmedindrag"/>
      </w:pPr>
      <w:r>
        <w:t xml:space="preserve">I </w:t>
      </w:r>
      <w:r w:rsidRPr="001109CB">
        <w:rPr>
          <w:i/>
        </w:rPr>
        <w:t>andra stycket</w:t>
      </w:r>
      <w:r>
        <w:t xml:space="preserve"> anges krav på innehållet i en samordnings</w:t>
      </w:r>
      <w:r>
        <w:softHyphen/>
        <w:t>överens</w:t>
      </w:r>
      <w:r>
        <w:softHyphen/>
        <w:t>kommelse. En samordningsöverenskommelse ska åtminstone innehålla för</w:t>
      </w:r>
      <w:r>
        <w:softHyphen/>
        <w:t>faran</w:t>
      </w:r>
      <w:r>
        <w:softHyphen/>
        <w:t>den för beslutsprocessen vid beslut enligt artiklarna 231, 232 och 247 i Solvens II-direktivet och för det samråd som avses i artiklarna 218.5 och 248.4 i direktivet. Ytterligare krav på innehållet i en sam</w:t>
      </w:r>
      <w:r>
        <w:softHyphen/>
        <w:t>ordnings</w:t>
      </w:r>
      <w:r>
        <w:softHyphen/>
        <w:t>överens</w:t>
      </w:r>
      <w:r>
        <w:softHyphen/>
        <w:t xml:space="preserve">kommelse finns i Solvens II-förordningen (artikel 355). Detta gäller </w:t>
      </w:r>
      <w:proofErr w:type="gramStart"/>
      <w:r>
        <w:t>bl.a.</w:t>
      </w:r>
      <w:proofErr w:type="gramEnd"/>
      <w:r>
        <w:t xml:space="preserve"> formerna för informationsutbyte och en krisplan.</w:t>
      </w:r>
    </w:p>
    <w:p w14:paraId="2F1AFD09" w14:textId="77777777" w:rsidR="005C68C8" w:rsidRDefault="005C68C8" w:rsidP="005C68C8">
      <w:pPr>
        <w:pStyle w:val="Brdtextmedindrag"/>
      </w:pPr>
      <w:r>
        <w:t xml:space="preserve">Om Finansinspektionen och de berörda behöriga myndigheterna inte kan komma överens om upprättandet av en samordningsöverenskommelse får Finansinspektionen hänskjuta frågan till </w:t>
      </w:r>
      <w:proofErr w:type="spellStart"/>
      <w:r>
        <w:t>Eiopa</w:t>
      </w:r>
      <w:proofErr w:type="spellEnd"/>
      <w:r>
        <w:t xml:space="preserve"> för tvistlösning (se 53 §). I </w:t>
      </w:r>
      <w:r w:rsidRPr="001109CB">
        <w:rPr>
          <w:i/>
        </w:rPr>
        <w:t>tredje stycket</w:t>
      </w:r>
      <w:r>
        <w:t xml:space="preserve"> anges att om </w:t>
      </w:r>
      <w:proofErr w:type="spellStart"/>
      <w:r>
        <w:t>Eiopa</w:t>
      </w:r>
      <w:proofErr w:type="spellEnd"/>
      <w:r>
        <w:t xml:space="preserve"> har fattat ett beslut om upprätt</w:t>
      </w:r>
      <w:r>
        <w:softHyphen/>
        <w:t>ande av en samordnings</w:t>
      </w:r>
      <w:r>
        <w:softHyphen/>
        <w:t>överenskommelse ska Finansinspektionen, när inspektionen är grupp</w:t>
      </w:r>
      <w:r>
        <w:softHyphen/>
        <w:t xml:space="preserve">tillsynsmyndighet, fatta sitt slutliga beslut i enlighet med </w:t>
      </w:r>
      <w:proofErr w:type="spellStart"/>
      <w:r>
        <w:t>Eiopas</w:t>
      </w:r>
      <w:proofErr w:type="spellEnd"/>
      <w:r>
        <w:t xml:space="preserve"> beslut. Finansinspektionen ska därefter överlämna sitt beslut till de berörda be</w:t>
      </w:r>
      <w:r>
        <w:softHyphen/>
        <w:t>höriga myndigheterna. I Europaparlamentets och rådets förordning (EU) nr 1094/2010 av den 24 november 2010 om inrättande av en europeisk tillsynsmyndighet (Europeiska försäkrings- och tjänste</w:t>
      </w:r>
      <w:r>
        <w:softHyphen/>
        <w:t>pen</w:t>
      </w:r>
      <w:r>
        <w:softHyphen/>
        <w:t>sions</w:t>
      </w:r>
      <w:r>
        <w:softHyphen/>
        <w:t>myndig</w:t>
      </w:r>
      <w:r>
        <w:softHyphen/>
        <w:t>heten), om ändring av beslut nr 716/2009/EG och om upp</w:t>
      </w:r>
      <w:r>
        <w:softHyphen/>
        <w:t xml:space="preserve">hävande av kommissionens beslut 2009/79/EG finns bestämmelser om förfarandet hos </w:t>
      </w:r>
      <w:proofErr w:type="spellStart"/>
      <w:r>
        <w:t>Eiopa</w:t>
      </w:r>
      <w:proofErr w:type="spellEnd"/>
      <w:r>
        <w:t xml:space="preserve"> (se </w:t>
      </w:r>
      <w:proofErr w:type="gramStart"/>
      <w:r>
        <w:t>bl.a.</w:t>
      </w:r>
      <w:proofErr w:type="gramEnd"/>
      <w:r>
        <w:t xml:space="preserve"> artiklarna 19, 38 och 39).</w:t>
      </w:r>
    </w:p>
    <w:p w14:paraId="396A01A9" w14:textId="77777777" w:rsidR="005C68C8" w:rsidRDefault="005C68C8" w:rsidP="005C68C8">
      <w:pPr>
        <w:pStyle w:val="Brdtext"/>
      </w:pPr>
    </w:p>
    <w:p w14:paraId="32CE7D7F" w14:textId="497420A1" w:rsidR="005C68C8" w:rsidRPr="00D94568" w:rsidRDefault="005C68C8" w:rsidP="00E63A33">
      <w:pPr>
        <w:pStyle w:val="Brdtextmedindrag"/>
        <w:ind w:firstLine="0"/>
        <w:rPr>
          <w:i/>
          <w:sz w:val="18"/>
          <w:szCs w:val="18"/>
        </w:rPr>
      </w:pPr>
      <w:r w:rsidRPr="00D94568">
        <w:rPr>
          <w:b/>
          <w:bCs/>
          <w:i/>
          <w:iCs/>
          <w:sz w:val="18"/>
          <w:szCs w:val="18"/>
        </w:rPr>
        <w:t>10 b §</w:t>
      </w:r>
      <w:r w:rsidRPr="00D94568">
        <w:rPr>
          <w:sz w:val="18"/>
          <w:szCs w:val="18"/>
        </w:rPr>
        <w:t> </w:t>
      </w:r>
      <w:r w:rsidRPr="00D94568">
        <w:rPr>
          <w:i/>
          <w:sz w:val="18"/>
          <w:szCs w:val="18"/>
        </w:rPr>
        <w:t>Finansinspektionen ska omedel</w:t>
      </w:r>
      <w:r w:rsidRPr="00D94568">
        <w:rPr>
          <w:i/>
          <w:sz w:val="18"/>
          <w:szCs w:val="18"/>
        </w:rPr>
        <w:softHyphen/>
        <w:t>bart kalla till möte</w:t>
      </w:r>
      <w:r w:rsidR="006245C8">
        <w:rPr>
          <w:i/>
          <w:sz w:val="18"/>
          <w:szCs w:val="18"/>
        </w:rPr>
        <w:t xml:space="preserve"> i tillsynskollegiet</w:t>
      </w:r>
      <w:r w:rsidRPr="00D94568">
        <w:rPr>
          <w:i/>
          <w:sz w:val="18"/>
          <w:szCs w:val="18"/>
        </w:rPr>
        <w:t>, om</w:t>
      </w:r>
    </w:p>
    <w:p w14:paraId="36B14774" w14:textId="1323B946" w:rsidR="005C68C8" w:rsidRPr="00D94568" w:rsidRDefault="005C68C8" w:rsidP="00E63A33">
      <w:pPr>
        <w:pStyle w:val="Brdtextmedindrag"/>
        <w:rPr>
          <w:i/>
          <w:sz w:val="18"/>
          <w:szCs w:val="18"/>
        </w:rPr>
      </w:pPr>
      <w:r w:rsidRPr="00D94568">
        <w:rPr>
          <w:i/>
          <w:sz w:val="18"/>
          <w:szCs w:val="18"/>
        </w:rPr>
        <w:t>1. inspektionen får kännedom om en betydande överträdelse av solvens</w:t>
      </w:r>
      <w:r w:rsidRPr="00D94568">
        <w:rPr>
          <w:i/>
          <w:sz w:val="18"/>
          <w:szCs w:val="18"/>
        </w:rPr>
        <w:softHyphen/>
        <w:t>kapital</w:t>
      </w:r>
      <w:r>
        <w:rPr>
          <w:i/>
          <w:sz w:val="18"/>
          <w:szCs w:val="18"/>
        </w:rPr>
        <w:softHyphen/>
      </w:r>
      <w:r w:rsidRPr="00D94568">
        <w:rPr>
          <w:i/>
          <w:sz w:val="18"/>
          <w:szCs w:val="18"/>
        </w:rPr>
        <w:t>kravet för ett försäkrings</w:t>
      </w:r>
      <w:r w:rsidRPr="00D94568">
        <w:rPr>
          <w:i/>
          <w:sz w:val="18"/>
          <w:szCs w:val="18"/>
        </w:rPr>
        <w:softHyphen/>
        <w:t xml:space="preserve">företag i </w:t>
      </w:r>
      <w:r w:rsidR="006245C8">
        <w:rPr>
          <w:i/>
          <w:sz w:val="18"/>
          <w:szCs w:val="18"/>
        </w:rPr>
        <w:t xml:space="preserve">den aktuella </w:t>
      </w:r>
      <w:r w:rsidRPr="00D94568">
        <w:rPr>
          <w:i/>
          <w:sz w:val="18"/>
          <w:szCs w:val="18"/>
        </w:rPr>
        <w:t>gruppen eller en överträdelse av minimi</w:t>
      </w:r>
      <w:r w:rsidRPr="00D94568">
        <w:rPr>
          <w:i/>
          <w:sz w:val="18"/>
          <w:szCs w:val="18"/>
        </w:rPr>
        <w:softHyphen/>
        <w:t>kapital</w:t>
      </w:r>
      <w:r w:rsidRPr="00D94568">
        <w:rPr>
          <w:i/>
          <w:sz w:val="18"/>
          <w:szCs w:val="18"/>
        </w:rPr>
        <w:softHyphen/>
        <w:t>kravet för ett försäkrings</w:t>
      </w:r>
      <w:r w:rsidRPr="00D94568">
        <w:rPr>
          <w:i/>
          <w:sz w:val="18"/>
          <w:szCs w:val="18"/>
        </w:rPr>
        <w:softHyphen/>
        <w:t xml:space="preserve">företag i gruppen, </w:t>
      </w:r>
    </w:p>
    <w:p w14:paraId="4A0F1092" w14:textId="77777777" w:rsidR="005C68C8" w:rsidRPr="00D94568" w:rsidRDefault="005C68C8" w:rsidP="005C68C8">
      <w:pPr>
        <w:pStyle w:val="Brdtextmedindrag"/>
        <w:rPr>
          <w:i/>
          <w:sz w:val="18"/>
          <w:szCs w:val="18"/>
        </w:rPr>
      </w:pPr>
      <w:r w:rsidRPr="00D94568">
        <w:rPr>
          <w:i/>
          <w:sz w:val="18"/>
          <w:szCs w:val="18"/>
        </w:rPr>
        <w:t>2. inspektionen får kännedom om en betydande överträdelse av det grupp</w:t>
      </w:r>
      <w:r w:rsidRPr="00D94568">
        <w:rPr>
          <w:i/>
          <w:sz w:val="18"/>
          <w:szCs w:val="18"/>
        </w:rPr>
        <w:softHyphen/>
        <w:t>baserade solvens</w:t>
      </w:r>
      <w:r w:rsidRPr="00D94568">
        <w:rPr>
          <w:i/>
          <w:sz w:val="18"/>
          <w:szCs w:val="18"/>
        </w:rPr>
        <w:softHyphen/>
        <w:t>kapital</w:t>
      </w:r>
      <w:r w:rsidRPr="00D94568">
        <w:rPr>
          <w:i/>
          <w:sz w:val="18"/>
          <w:szCs w:val="18"/>
        </w:rPr>
        <w:softHyphen/>
        <w:t>kravet för den aktuella gruppen, beräknat enligt den metod som används i grup</w:t>
      </w:r>
      <w:r w:rsidRPr="00D94568">
        <w:rPr>
          <w:i/>
          <w:sz w:val="18"/>
          <w:szCs w:val="18"/>
        </w:rPr>
        <w:softHyphen/>
        <w:t xml:space="preserve">pen, eller </w:t>
      </w:r>
    </w:p>
    <w:p w14:paraId="3EFB8C4D" w14:textId="77777777" w:rsidR="005C68C8" w:rsidRPr="008F1FF5" w:rsidRDefault="005C68C8" w:rsidP="005C68C8">
      <w:pPr>
        <w:pStyle w:val="Brdtextmedindrag"/>
        <w:rPr>
          <w:i/>
          <w:iCs/>
          <w:sz w:val="18"/>
          <w:szCs w:val="18"/>
        </w:rPr>
      </w:pPr>
      <w:r w:rsidRPr="008F1FF5">
        <w:rPr>
          <w:i/>
          <w:iCs/>
          <w:sz w:val="18"/>
          <w:szCs w:val="18"/>
        </w:rPr>
        <w:t>3. andra exceptionella omstän</w:t>
      </w:r>
      <w:r w:rsidRPr="008F1FF5">
        <w:rPr>
          <w:i/>
          <w:iCs/>
          <w:sz w:val="18"/>
          <w:szCs w:val="18"/>
        </w:rPr>
        <w:softHyphen/>
        <w:t>dig</w:t>
      </w:r>
      <w:r w:rsidRPr="008F1FF5">
        <w:rPr>
          <w:i/>
          <w:iCs/>
          <w:sz w:val="18"/>
          <w:szCs w:val="18"/>
        </w:rPr>
        <w:softHyphen/>
        <w:t>heter inträffar eller har in</w:t>
      </w:r>
      <w:r w:rsidRPr="008F1FF5">
        <w:rPr>
          <w:i/>
          <w:iCs/>
          <w:sz w:val="18"/>
          <w:szCs w:val="18"/>
        </w:rPr>
        <w:softHyphen/>
        <w:t>träffat.</w:t>
      </w:r>
    </w:p>
    <w:p w14:paraId="534248F4" w14:textId="77777777" w:rsidR="005C68C8" w:rsidRPr="004C07B0" w:rsidRDefault="005C68C8" w:rsidP="005C68C8">
      <w:pPr>
        <w:pStyle w:val="Brdtextmedindrag"/>
      </w:pPr>
    </w:p>
    <w:p w14:paraId="30F59075" w14:textId="77777777" w:rsidR="005C68C8" w:rsidRDefault="005C68C8" w:rsidP="005C68C8">
      <w:pPr>
        <w:pStyle w:val="Brdtextmedindrag"/>
        <w:ind w:firstLine="0"/>
      </w:pPr>
      <w:r>
        <w:t>Paragrafen, som är ny, innehåller bestämmelser om möte med behöriga myndigheter. Paragrafen genomför artikel 249.2 i Solvens II-direktivet, i lydelsen enligt artikel 2.67 i Omnibus II-direktivet. Övervägandena finns i avsnitt 6.4.</w:t>
      </w:r>
    </w:p>
    <w:p w14:paraId="57B3ADD9" w14:textId="6D0DD68C" w:rsidR="005C68C8" w:rsidRDefault="005C68C8" w:rsidP="00E63A33">
      <w:pPr>
        <w:pStyle w:val="Brdtextmedindrag"/>
      </w:pPr>
      <w:r w:rsidRPr="00527B82">
        <w:t>I paragrafen anges att Finansinspektionen, i vissa särskilda fall, omedel</w:t>
      </w:r>
      <w:r w:rsidRPr="00527B82">
        <w:softHyphen/>
        <w:t>bart ska kalla till möte med de behöriga myndigheter</w:t>
      </w:r>
      <w:r w:rsidR="00527B82" w:rsidRPr="00527B82">
        <w:t>na i tillsynskollegiet</w:t>
      </w:r>
      <w:r w:rsidRPr="00527B82">
        <w:t>. Det första fallet då Finans</w:t>
      </w:r>
      <w:r w:rsidR="005D147F">
        <w:softHyphen/>
      </w:r>
      <w:r w:rsidRPr="00527B82">
        <w:t>inspektionen ska kalla till ett möte är om inspek</w:t>
      </w:r>
      <w:r w:rsidR="00785956">
        <w:softHyphen/>
      </w:r>
      <w:r w:rsidRPr="00527B82">
        <w:t>tionen får kännedom om en betydande över</w:t>
      </w:r>
      <w:r w:rsidRPr="00527B82">
        <w:softHyphen/>
        <w:t>trädelse av solvens</w:t>
      </w:r>
      <w:r w:rsidR="0078262F">
        <w:softHyphen/>
      </w:r>
      <w:r w:rsidRPr="00527B82">
        <w:t>kapital</w:t>
      </w:r>
      <w:r w:rsidR="00785956">
        <w:softHyphen/>
      </w:r>
      <w:r w:rsidRPr="00527B82">
        <w:t>kravet för ett försäkrings</w:t>
      </w:r>
      <w:r w:rsidR="00527B82">
        <w:softHyphen/>
      </w:r>
      <w:r w:rsidRPr="00527B82">
        <w:t xml:space="preserve">företag i </w:t>
      </w:r>
      <w:r w:rsidR="006245C8">
        <w:t xml:space="preserve">den aktuella </w:t>
      </w:r>
      <w:r w:rsidRPr="00527B82">
        <w:t>gruppen eller en över</w:t>
      </w:r>
      <w:r w:rsidR="00785956">
        <w:softHyphen/>
      </w:r>
      <w:r w:rsidRPr="00527B82">
        <w:t xml:space="preserve">trädelse av </w:t>
      </w:r>
      <w:r>
        <w:t>minimikapitalkravet för ett försäkringsföretag i grupp</w:t>
      </w:r>
      <w:r>
        <w:softHyphen/>
        <w:t xml:space="preserve">en, </w:t>
      </w:r>
      <w:r w:rsidRPr="001109CB">
        <w:rPr>
          <w:i/>
        </w:rPr>
        <w:lastRenderedPageBreak/>
        <w:t>punkt</w:t>
      </w:r>
      <w:r>
        <w:rPr>
          <w:i/>
        </w:rPr>
        <w:t> </w:t>
      </w:r>
      <w:r w:rsidRPr="001109CB">
        <w:rPr>
          <w:i/>
        </w:rPr>
        <w:t>1</w:t>
      </w:r>
      <w:r>
        <w:t>. Det andra fallet är då inspektionen får kännedom om en be</w:t>
      </w:r>
      <w:r>
        <w:softHyphen/>
        <w:t>tydande överträdelse av det grupp</w:t>
      </w:r>
      <w:r w:rsidR="005D147F">
        <w:softHyphen/>
      </w:r>
      <w:r>
        <w:t xml:space="preserve">baserade solvenskapitalkravet för den aktuella gruppen, beräknat enligt den metod som används, </w:t>
      </w:r>
      <w:r w:rsidRPr="001109CB">
        <w:rPr>
          <w:i/>
        </w:rPr>
        <w:t>punkt 2</w:t>
      </w:r>
      <w:r>
        <w:t xml:space="preserve">. Det tredje fallet då Finansinspektionen ska kalla till ett möte är om andra exceptionella omständigheter inträffar eller har inträffat, </w:t>
      </w:r>
      <w:r w:rsidRPr="001109CB">
        <w:rPr>
          <w:i/>
        </w:rPr>
        <w:t>punkt</w:t>
      </w:r>
      <w:r>
        <w:rPr>
          <w:i/>
        </w:rPr>
        <w:t> </w:t>
      </w:r>
      <w:r w:rsidRPr="001109CB">
        <w:rPr>
          <w:i/>
        </w:rPr>
        <w:t>3</w:t>
      </w:r>
      <w:r>
        <w:t>. Det innebär att uppräk</w:t>
      </w:r>
      <w:r w:rsidR="0078262F">
        <w:softHyphen/>
      </w:r>
      <w:r>
        <w:t>ningen inte är ut</w:t>
      </w:r>
      <w:r w:rsidR="005D147F">
        <w:softHyphen/>
      </w:r>
      <w:r>
        <w:t>tömmande (se artikel 249.2 i Solvens II-direktivet).</w:t>
      </w:r>
    </w:p>
    <w:p w14:paraId="23213367" w14:textId="77777777" w:rsidR="005C68C8" w:rsidRDefault="005C68C8" w:rsidP="005C68C8">
      <w:pPr>
        <w:pStyle w:val="Brdtext"/>
      </w:pPr>
    </w:p>
    <w:p w14:paraId="4BBDBA87" w14:textId="011CE52A" w:rsidR="005C68C8" w:rsidRPr="00D94568" w:rsidRDefault="005C68C8" w:rsidP="00E63A33">
      <w:pPr>
        <w:pStyle w:val="Brdtextmedindrag"/>
        <w:ind w:firstLine="0"/>
        <w:rPr>
          <w:i/>
          <w:sz w:val="18"/>
          <w:szCs w:val="18"/>
        </w:rPr>
      </w:pPr>
      <w:r w:rsidRPr="00D94568">
        <w:rPr>
          <w:b/>
          <w:bCs/>
          <w:i/>
          <w:iCs/>
          <w:sz w:val="18"/>
          <w:szCs w:val="18"/>
        </w:rPr>
        <w:t>10 c §</w:t>
      </w:r>
      <w:r w:rsidRPr="00D94568">
        <w:rPr>
          <w:sz w:val="18"/>
          <w:szCs w:val="18"/>
        </w:rPr>
        <w:t> </w:t>
      </w:r>
      <w:r w:rsidRPr="00D94568">
        <w:rPr>
          <w:i/>
          <w:sz w:val="18"/>
          <w:szCs w:val="18"/>
        </w:rPr>
        <w:t>Om ett beslut är av betydelse för behöriga myndigheter inom ett till</w:t>
      </w:r>
      <w:r w:rsidRPr="00D94568">
        <w:rPr>
          <w:i/>
          <w:sz w:val="18"/>
          <w:szCs w:val="18"/>
        </w:rPr>
        <w:softHyphen/>
        <w:t>syns</w:t>
      </w:r>
      <w:r>
        <w:rPr>
          <w:i/>
          <w:sz w:val="18"/>
          <w:szCs w:val="18"/>
        </w:rPr>
        <w:softHyphen/>
      </w:r>
      <w:r w:rsidRPr="00D94568">
        <w:rPr>
          <w:i/>
          <w:sz w:val="18"/>
          <w:szCs w:val="18"/>
        </w:rPr>
        <w:t>kollegium, ska Finans</w:t>
      </w:r>
      <w:r w:rsidRPr="00D94568">
        <w:rPr>
          <w:i/>
          <w:sz w:val="18"/>
          <w:szCs w:val="18"/>
        </w:rPr>
        <w:softHyphen/>
        <w:t>inspek</w:t>
      </w:r>
      <w:r w:rsidRPr="00D94568">
        <w:rPr>
          <w:i/>
          <w:sz w:val="18"/>
          <w:szCs w:val="18"/>
        </w:rPr>
        <w:softHyphen/>
        <w:t>tionen samråda med dem innan inspektionen fattar beslut</w:t>
      </w:r>
      <w:r w:rsidR="006245C8">
        <w:rPr>
          <w:i/>
          <w:sz w:val="18"/>
          <w:szCs w:val="18"/>
        </w:rPr>
        <w:t xml:space="preserve"> i fråga </w:t>
      </w:r>
      <w:r w:rsidRPr="00D94568">
        <w:rPr>
          <w:i/>
          <w:sz w:val="18"/>
          <w:szCs w:val="18"/>
        </w:rPr>
        <w:t>om</w:t>
      </w:r>
    </w:p>
    <w:p w14:paraId="48A9AB27" w14:textId="77777777" w:rsidR="005C68C8" w:rsidRPr="00D94568" w:rsidRDefault="005C68C8" w:rsidP="005C68C8">
      <w:pPr>
        <w:pStyle w:val="Brdtextmedindrag"/>
        <w:rPr>
          <w:i/>
          <w:sz w:val="18"/>
          <w:szCs w:val="18"/>
        </w:rPr>
      </w:pPr>
      <w:r w:rsidRPr="00D94568">
        <w:rPr>
          <w:i/>
          <w:sz w:val="18"/>
          <w:szCs w:val="18"/>
        </w:rPr>
        <w:t>1. en förändring i aktieägar</w:t>
      </w:r>
      <w:r w:rsidRPr="00D94568">
        <w:rPr>
          <w:i/>
          <w:sz w:val="18"/>
          <w:szCs w:val="18"/>
        </w:rPr>
        <w:softHyphen/>
        <w:t>struktur, organisationsstruktur eller lednings</w:t>
      </w:r>
      <w:r>
        <w:rPr>
          <w:i/>
          <w:sz w:val="18"/>
          <w:szCs w:val="18"/>
        </w:rPr>
        <w:softHyphen/>
      </w:r>
      <w:r w:rsidRPr="00D94568">
        <w:rPr>
          <w:i/>
          <w:sz w:val="18"/>
          <w:szCs w:val="18"/>
        </w:rPr>
        <w:t>struktur för ett försäkrings</w:t>
      </w:r>
      <w:r w:rsidRPr="00D94568">
        <w:rPr>
          <w:i/>
          <w:sz w:val="18"/>
          <w:szCs w:val="18"/>
        </w:rPr>
        <w:softHyphen/>
        <w:t xml:space="preserve">företag i den aktuella gruppen, om förändringen kräver inspektionens tillstånd, </w:t>
      </w:r>
    </w:p>
    <w:p w14:paraId="3017D667" w14:textId="77777777" w:rsidR="005C68C8" w:rsidRPr="00D94568" w:rsidRDefault="005C68C8" w:rsidP="005C68C8">
      <w:pPr>
        <w:pStyle w:val="Brdtextmedindrag"/>
        <w:rPr>
          <w:i/>
          <w:sz w:val="18"/>
          <w:szCs w:val="18"/>
        </w:rPr>
      </w:pPr>
      <w:r w:rsidRPr="00D94568">
        <w:rPr>
          <w:i/>
          <w:sz w:val="18"/>
          <w:szCs w:val="18"/>
        </w:rPr>
        <w:t>2. en förlängning av tidsfristerna för upprättande och överlämnande av en åter</w:t>
      </w:r>
      <w:r>
        <w:rPr>
          <w:i/>
          <w:sz w:val="18"/>
          <w:szCs w:val="18"/>
        </w:rPr>
        <w:softHyphen/>
      </w:r>
      <w:r w:rsidRPr="00D94568">
        <w:rPr>
          <w:i/>
          <w:sz w:val="18"/>
          <w:szCs w:val="18"/>
        </w:rPr>
        <w:t>hämtnings</w:t>
      </w:r>
      <w:r w:rsidRPr="00D94568">
        <w:rPr>
          <w:i/>
          <w:sz w:val="18"/>
          <w:szCs w:val="18"/>
        </w:rPr>
        <w:softHyphen/>
        <w:t>plan enligt 18 kap. 4 § 1 eller för att vidta åt</w:t>
      </w:r>
      <w:r w:rsidRPr="00D94568">
        <w:rPr>
          <w:i/>
          <w:sz w:val="18"/>
          <w:szCs w:val="18"/>
        </w:rPr>
        <w:softHyphen/>
        <w:t xml:space="preserve">gärder enligt en åtgärdsplan enligt 18 kap. 4 § 2 eller 5 §, eller </w:t>
      </w:r>
    </w:p>
    <w:p w14:paraId="1D890217" w14:textId="77777777" w:rsidR="005C68C8" w:rsidRPr="008F1FF5" w:rsidRDefault="005C68C8" w:rsidP="005C68C8">
      <w:pPr>
        <w:pStyle w:val="Brdtextmedindrag"/>
        <w:rPr>
          <w:i/>
          <w:sz w:val="18"/>
          <w:szCs w:val="18"/>
        </w:rPr>
      </w:pPr>
      <w:r w:rsidRPr="008F1FF5">
        <w:rPr>
          <w:i/>
          <w:sz w:val="18"/>
          <w:szCs w:val="18"/>
        </w:rPr>
        <w:t>3. betydande sanktioner eller exceptionella åtgärder som ska vidtas.</w:t>
      </w:r>
    </w:p>
    <w:p w14:paraId="2C21E993" w14:textId="77777777" w:rsidR="005C68C8" w:rsidRPr="00D94568" w:rsidRDefault="005C68C8" w:rsidP="005C68C8">
      <w:pPr>
        <w:pStyle w:val="Brdtextmedindrag"/>
        <w:rPr>
          <w:i/>
          <w:sz w:val="18"/>
          <w:szCs w:val="18"/>
        </w:rPr>
      </w:pPr>
      <w:r w:rsidRPr="00D94568">
        <w:rPr>
          <w:i/>
          <w:sz w:val="18"/>
          <w:szCs w:val="18"/>
        </w:rPr>
        <w:t>Om Finansinspektionen inte är grupptillsynsmyndighet, ska sam</w:t>
      </w:r>
      <w:r w:rsidRPr="00D94568">
        <w:rPr>
          <w:i/>
          <w:sz w:val="18"/>
          <w:szCs w:val="18"/>
        </w:rPr>
        <w:softHyphen/>
        <w:t>råd ske med grupp</w:t>
      </w:r>
      <w:r w:rsidRPr="00D94568">
        <w:rPr>
          <w:i/>
          <w:sz w:val="18"/>
          <w:szCs w:val="18"/>
        </w:rPr>
        <w:softHyphen/>
        <w:t>tillsyns</w:t>
      </w:r>
      <w:r w:rsidRPr="00D94568">
        <w:rPr>
          <w:i/>
          <w:sz w:val="18"/>
          <w:szCs w:val="18"/>
        </w:rPr>
        <w:softHyphen/>
        <w:t>myndigheten innan inspektionen fattar sådana beslut som avses i första stycket 2 och 3.</w:t>
      </w:r>
    </w:p>
    <w:p w14:paraId="2C0A6F3D" w14:textId="77777777" w:rsidR="005C68C8" w:rsidRPr="00D94568" w:rsidRDefault="005C68C8" w:rsidP="005C68C8">
      <w:pPr>
        <w:pStyle w:val="Brdtextmedindrag"/>
        <w:rPr>
          <w:i/>
          <w:sz w:val="18"/>
          <w:szCs w:val="18"/>
        </w:rPr>
      </w:pPr>
      <w:r w:rsidRPr="00D94568">
        <w:rPr>
          <w:i/>
          <w:sz w:val="18"/>
          <w:szCs w:val="18"/>
        </w:rPr>
        <w:t>Finansinspektionen ska också samråda med en behörig myn</w:t>
      </w:r>
      <w:r w:rsidRPr="00D94568">
        <w:rPr>
          <w:i/>
          <w:sz w:val="18"/>
          <w:szCs w:val="18"/>
        </w:rPr>
        <w:softHyphen/>
        <w:t>dighet innan inspek</w:t>
      </w:r>
      <w:r>
        <w:rPr>
          <w:i/>
          <w:sz w:val="18"/>
          <w:szCs w:val="18"/>
        </w:rPr>
        <w:softHyphen/>
      </w:r>
      <w:r w:rsidRPr="00D94568">
        <w:rPr>
          <w:i/>
          <w:sz w:val="18"/>
          <w:szCs w:val="18"/>
        </w:rPr>
        <w:t>tionen fattar ett beslut som bygger på information från den behöriga myndigheten.</w:t>
      </w:r>
    </w:p>
    <w:p w14:paraId="275A51E6" w14:textId="77777777" w:rsidR="005C68C8" w:rsidRPr="00D94568" w:rsidRDefault="005C68C8" w:rsidP="005C68C8">
      <w:pPr>
        <w:pStyle w:val="Brdtextmedindrag"/>
        <w:rPr>
          <w:sz w:val="18"/>
          <w:szCs w:val="18"/>
        </w:rPr>
      </w:pPr>
      <w:r w:rsidRPr="00D94568">
        <w:rPr>
          <w:i/>
          <w:sz w:val="18"/>
          <w:szCs w:val="18"/>
        </w:rPr>
        <w:t>Samråd enligt första–tredje styckena behöver inte ske om ett beslut är bråd</w:t>
      </w:r>
      <w:r>
        <w:rPr>
          <w:i/>
          <w:sz w:val="18"/>
          <w:szCs w:val="18"/>
        </w:rPr>
        <w:softHyphen/>
      </w:r>
      <w:r w:rsidRPr="00D94568">
        <w:rPr>
          <w:i/>
          <w:sz w:val="18"/>
          <w:szCs w:val="18"/>
        </w:rPr>
        <w:t>skande eller om samrådet kan äventyra beslutets effekt. I så fall ska Finans</w:t>
      </w:r>
      <w:r w:rsidRPr="00D94568">
        <w:rPr>
          <w:i/>
          <w:sz w:val="18"/>
          <w:szCs w:val="18"/>
        </w:rPr>
        <w:softHyphen/>
        <w:t>inspek</w:t>
      </w:r>
      <w:r>
        <w:rPr>
          <w:i/>
          <w:sz w:val="18"/>
          <w:szCs w:val="18"/>
        </w:rPr>
        <w:softHyphen/>
      </w:r>
      <w:r w:rsidRPr="00D94568">
        <w:rPr>
          <w:i/>
          <w:sz w:val="18"/>
          <w:szCs w:val="18"/>
        </w:rPr>
        <w:t>tionen utan dröjsmål under</w:t>
      </w:r>
      <w:r w:rsidRPr="00D94568">
        <w:rPr>
          <w:i/>
          <w:sz w:val="18"/>
          <w:szCs w:val="18"/>
        </w:rPr>
        <w:softHyphen/>
        <w:t>rätta de berörda behöriga myndig</w:t>
      </w:r>
      <w:r w:rsidRPr="00D94568">
        <w:rPr>
          <w:i/>
          <w:sz w:val="18"/>
          <w:szCs w:val="18"/>
        </w:rPr>
        <w:softHyphen/>
        <w:t>heterna om beslutet.</w:t>
      </w:r>
    </w:p>
    <w:p w14:paraId="4F04BD1F" w14:textId="77777777" w:rsidR="005C68C8" w:rsidRPr="004C07B0" w:rsidRDefault="005C68C8" w:rsidP="005C68C8">
      <w:pPr>
        <w:pStyle w:val="Brdtextmedindrag"/>
      </w:pPr>
    </w:p>
    <w:p w14:paraId="03D81C91" w14:textId="77777777" w:rsidR="005C68C8" w:rsidRDefault="005C68C8" w:rsidP="005C68C8">
      <w:pPr>
        <w:pStyle w:val="Brdtextmedindrag"/>
        <w:ind w:firstLine="0"/>
      </w:pPr>
      <w:r>
        <w:t>Paragrafen, som är ny, innehåller bestämmelser om samråd med behöriga myndigheter inom tillsynskollegiet. Paragrafen genomför artikel 250 i Solvens II-direktivet, i lydelsen enligt artikel 2.68 i Omnibus II-direktivet. Övervägandena finns i avsnitt 6.5.</w:t>
      </w:r>
    </w:p>
    <w:p w14:paraId="14CC9309" w14:textId="3B4023CE" w:rsidR="005C68C8" w:rsidRDefault="005C68C8" w:rsidP="00E63A33">
      <w:pPr>
        <w:pStyle w:val="Brdtextmedindrag"/>
      </w:pPr>
      <w:r>
        <w:t xml:space="preserve">I </w:t>
      </w:r>
      <w:r w:rsidRPr="001109CB">
        <w:rPr>
          <w:i/>
        </w:rPr>
        <w:t>första stycket</w:t>
      </w:r>
      <w:r>
        <w:t xml:space="preserve"> anges att Finansinspektionen ska samråda med de be</w:t>
      </w:r>
      <w:r>
        <w:softHyphen/>
        <w:t xml:space="preserve">rörda behöriga myndigheterna inom tillsynskollegiet innan inspektionen fattar beslut i vissa frågor. Detta krav på samråd gäller bara om ett beslut är av betydelse för de andra behöriga myndigheterna. De beslut som ska föregås av samråd är enligt </w:t>
      </w:r>
      <w:r w:rsidRPr="001109CB">
        <w:rPr>
          <w:i/>
        </w:rPr>
        <w:t>första stycket</w:t>
      </w:r>
      <w:r>
        <w:rPr>
          <w:i/>
        </w:rPr>
        <w:t> </w:t>
      </w:r>
      <w:r w:rsidRPr="001109CB">
        <w:rPr>
          <w:i/>
        </w:rPr>
        <w:t>1</w:t>
      </w:r>
      <w:r>
        <w:t xml:space="preserve"> beslut som rör förändringar i aktieägarstruktur, organisationsstruktur eller ledningsstruktur i försäk</w:t>
      </w:r>
      <w:r>
        <w:softHyphen/>
        <w:t>rings</w:t>
      </w:r>
      <w:r w:rsidR="00143D06">
        <w:softHyphen/>
      </w:r>
      <w:r>
        <w:t>företag inom en grupp som kräver Finansinspektionens tillstånd. De beslut som avses torde främst vara beslut om beståndsöverlåtelser, för</w:t>
      </w:r>
      <w:r>
        <w:softHyphen/>
        <w:t xml:space="preserve">värvstillstånd eller sådana beslut som leder till en betydande förändring av försäkringsföretagets verksamhet. Samråd ska enligt </w:t>
      </w:r>
      <w:r w:rsidRPr="001109CB">
        <w:rPr>
          <w:i/>
        </w:rPr>
        <w:t>första stycket</w:t>
      </w:r>
      <w:r>
        <w:rPr>
          <w:i/>
        </w:rPr>
        <w:t> </w:t>
      </w:r>
      <w:r w:rsidRPr="001109CB">
        <w:rPr>
          <w:i/>
        </w:rPr>
        <w:t>2</w:t>
      </w:r>
      <w:r>
        <w:t xml:space="preserve"> också ske innan beslut fattas </w:t>
      </w:r>
      <w:r w:rsidR="002F2B76">
        <w:t xml:space="preserve">i fråga </w:t>
      </w:r>
      <w:r>
        <w:t>om en förlängning av en tidsfrist för upp</w:t>
      </w:r>
      <w:r w:rsidR="002F2B76">
        <w:softHyphen/>
      </w:r>
      <w:r>
        <w:t>rättande och överlämnande av en återhämtningsplan enligt 18 kap. 4 § 1 eller för att vidta åtgärder enligt en åtgärdsplan enligt 18 kap. 4 § 2 eller 5 §. I </w:t>
      </w:r>
      <w:r w:rsidRPr="001109CB">
        <w:rPr>
          <w:i/>
        </w:rPr>
        <w:t>första stycket</w:t>
      </w:r>
      <w:r>
        <w:rPr>
          <w:i/>
        </w:rPr>
        <w:t> </w:t>
      </w:r>
      <w:r w:rsidRPr="001109CB">
        <w:rPr>
          <w:i/>
        </w:rPr>
        <w:t>3</w:t>
      </w:r>
      <w:r>
        <w:t xml:space="preserve"> anges att samråd dessutom ska ske före beslut </w:t>
      </w:r>
      <w:r w:rsidR="002F2B76">
        <w:t xml:space="preserve">som rör </w:t>
      </w:r>
      <w:r>
        <w:t>be</w:t>
      </w:r>
      <w:r>
        <w:softHyphen/>
        <w:t xml:space="preserve">tydande sanktioner eller exceptionella åtgärder som ska vidtas. Inom detta ryms </w:t>
      </w:r>
      <w:proofErr w:type="gramStart"/>
      <w:r>
        <w:t>bl.a.</w:t>
      </w:r>
      <w:proofErr w:type="gramEnd"/>
      <w:r>
        <w:t xml:space="preserve"> beslut om fastställande av kapitaltillägg utöver solvens</w:t>
      </w:r>
      <w:r>
        <w:softHyphen/>
        <w:t>kapital</w:t>
      </w:r>
      <w:r>
        <w:softHyphen/>
        <w:t>kravet enligt 17 kap. 24–28 §§ och införande av be</w:t>
      </w:r>
      <w:r w:rsidR="005D147F">
        <w:softHyphen/>
      </w:r>
      <w:r>
        <w:t>gräns</w:t>
      </w:r>
      <w:r w:rsidR="005D147F">
        <w:softHyphen/>
      </w:r>
      <w:r>
        <w:t>ningar av använd</w:t>
      </w:r>
      <w:r>
        <w:softHyphen/>
        <w:t>ningen av en intern modell för beräkning av solvens</w:t>
      </w:r>
      <w:r w:rsidR="005D147F">
        <w:softHyphen/>
      </w:r>
      <w:r>
        <w:t>kapitalkravet enligt 17 kap. 18–21 §§.</w:t>
      </w:r>
      <w:r w:rsidR="002F2B76">
        <w:t xml:space="preserve"> I samtliga fall gäller att samråd ska ske före Finansinspektionens beslut, oavsett </w:t>
      </w:r>
      <w:r w:rsidR="002C3D57">
        <w:t>om beslutet innebär bifall eller avslag</w:t>
      </w:r>
      <w:r w:rsidR="00143D06">
        <w:t>.</w:t>
      </w:r>
      <w:r w:rsidR="002F2B76">
        <w:t xml:space="preserve"> </w:t>
      </w:r>
    </w:p>
    <w:p w14:paraId="07318821" w14:textId="77777777" w:rsidR="005C68C8" w:rsidRDefault="005C68C8" w:rsidP="005C68C8">
      <w:pPr>
        <w:pStyle w:val="Brdtextmedindrag"/>
      </w:pPr>
      <w:r>
        <w:t>Finansinspektionen ska, om inspektionen inte själv är grupptillsyns</w:t>
      </w:r>
      <w:r>
        <w:softHyphen/>
        <w:t xml:space="preserve">myndighet, enligt </w:t>
      </w:r>
      <w:r w:rsidRPr="001109CB">
        <w:rPr>
          <w:i/>
        </w:rPr>
        <w:t>andra stycket</w:t>
      </w:r>
      <w:r>
        <w:t xml:space="preserve"> alltid samråda med grupptillsyns</w:t>
      </w:r>
      <w:r>
        <w:softHyphen/>
        <w:t>myndig</w:t>
      </w:r>
      <w:r>
        <w:softHyphen/>
      </w:r>
      <w:r>
        <w:lastRenderedPageBreak/>
        <w:t>heten innan inspektionen fattar ett beslut rörande en återhämtnings</w:t>
      </w:r>
      <w:r>
        <w:softHyphen/>
        <w:t xml:space="preserve">plan, </w:t>
      </w:r>
      <w:r w:rsidRPr="001109CB">
        <w:rPr>
          <w:i/>
        </w:rPr>
        <w:t>första stycket 2</w:t>
      </w:r>
      <w:r>
        <w:t>, eller ett beslut om betydande sanktioner eller excep</w:t>
      </w:r>
      <w:r>
        <w:softHyphen/>
        <w:t xml:space="preserve">tionella åtgärder, </w:t>
      </w:r>
      <w:r w:rsidRPr="001109CB">
        <w:rPr>
          <w:i/>
        </w:rPr>
        <w:t>första stycket</w:t>
      </w:r>
      <w:r>
        <w:rPr>
          <w:i/>
        </w:rPr>
        <w:t> </w:t>
      </w:r>
      <w:r w:rsidRPr="001109CB">
        <w:rPr>
          <w:i/>
        </w:rPr>
        <w:t>3</w:t>
      </w:r>
      <w:r>
        <w:t xml:space="preserve">. </w:t>
      </w:r>
    </w:p>
    <w:p w14:paraId="124014E3" w14:textId="77777777" w:rsidR="005C68C8" w:rsidRDefault="005C68C8" w:rsidP="005C68C8">
      <w:pPr>
        <w:pStyle w:val="Brdtextmedindrag"/>
      </w:pPr>
      <w:r>
        <w:t xml:space="preserve">Enligt </w:t>
      </w:r>
      <w:r w:rsidRPr="001109CB">
        <w:rPr>
          <w:i/>
        </w:rPr>
        <w:t>tredje stycket</w:t>
      </w:r>
      <w:r>
        <w:t xml:space="preserve"> ska Finansinspektionen också samråda med de be</w:t>
      </w:r>
      <w:r>
        <w:softHyphen/>
        <w:t>rörda behöriga myndigheterna innan inspektionen fattar ett beslut som byg</w:t>
      </w:r>
      <w:r>
        <w:softHyphen/>
        <w:t xml:space="preserve">ger på information från behöriga myndigheter. </w:t>
      </w:r>
    </w:p>
    <w:p w14:paraId="3F6DF319" w14:textId="77777777" w:rsidR="005C68C8" w:rsidRDefault="005C68C8" w:rsidP="005C68C8">
      <w:pPr>
        <w:pStyle w:val="Brdtextmedindrag"/>
      </w:pPr>
      <w:r>
        <w:t xml:space="preserve">I </w:t>
      </w:r>
      <w:r w:rsidRPr="001109CB">
        <w:rPr>
          <w:i/>
        </w:rPr>
        <w:t>fjärde stycket</w:t>
      </w:r>
      <w:r>
        <w:t xml:space="preserve"> anges att Finansinspektionen, med undantag från det som anges i första–tredje styckena, inte behöver samråda med andra till</w:t>
      </w:r>
      <w:r>
        <w:softHyphen/>
        <w:t>syns</w:t>
      </w:r>
      <w:r>
        <w:softHyphen/>
        <w:t>myndigheter om ett beslut är brådskande eller om samrådet kan även</w:t>
      </w:r>
      <w:r>
        <w:softHyphen/>
        <w:t>tyra beslutets effekt. Om ett beslut har fattats utan att ha föregåtts av sam</w:t>
      </w:r>
      <w:r>
        <w:softHyphen/>
        <w:t>råd ska Finansinspektionen utan dröjsmål underrätta de övriga berörda be</w:t>
      </w:r>
      <w:r>
        <w:softHyphen/>
        <w:t>höriga myndigheterna om beslutet.</w:t>
      </w:r>
    </w:p>
    <w:p w14:paraId="7813ED7B" w14:textId="77777777" w:rsidR="005C68C8" w:rsidRDefault="005C68C8" w:rsidP="005C68C8">
      <w:pPr>
        <w:pStyle w:val="Brdtext"/>
      </w:pPr>
    </w:p>
    <w:p w14:paraId="2F8A7B00" w14:textId="45ADF1E4" w:rsidR="005C68C8" w:rsidRPr="00D94568" w:rsidRDefault="005C68C8" w:rsidP="005C68C8">
      <w:pPr>
        <w:pStyle w:val="Brdtext"/>
        <w:rPr>
          <w:i/>
          <w:sz w:val="18"/>
          <w:szCs w:val="18"/>
        </w:rPr>
      </w:pPr>
      <w:r w:rsidRPr="00D94568">
        <w:rPr>
          <w:b/>
          <w:bCs/>
          <w:i/>
          <w:iCs/>
          <w:sz w:val="18"/>
          <w:szCs w:val="18"/>
        </w:rPr>
        <w:t>50 a §</w:t>
      </w:r>
      <w:r w:rsidRPr="00D94568">
        <w:rPr>
          <w:sz w:val="18"/>
          <w:szCs w:val="18"/>
        </w:rPr>
        <w:t> </w:t>
      </w:r>
      <w:r w:rsidRPr="00D94568">
        <w:rPr>
          <w:i/>
          <w:sz w:val="18"/>
          <w:szCs w:val="18"/>
        </w:rPr>
        <w:t>När Finansinspektionen är grupptillsynsmyndighet får in</w:t>
      </w:r>
      <w:r w:rsidRPr="00D94568">
        <w:rPr>
          <w:i/>
          <w:sz w:val="18"/>
          <w:szCs w:val="18"/>
        </w:rPr>
        <w:softHyphen/>
        <w:t>spek</w:t>
      </w:r>
      <w:r w:rsidRPr="00D94568">
        <w:rPr>
          <w:i/>
          <w:sz w:val="18"/>
          <w:szCs w:val="18"/>
        </w:rPr>
        <w:softHyphen/>
        <w:t>tionen begära att en behörig myndig</w:t>
      </w:r>
      <w:r w:rsidRPr="00D94568">
        <w:rPr>
          <w:i/>
          <w:sz w:val="18"/>
          <w:szCs w:val="18"/>
        </w:rPr>
        <w:softHyphen/>
        <w:t>het i ett annat land inom EES, från ett moderföretag som har sitt huvud</w:t>
      </w:r>
      <w:r w:rsidRPr="00D94568">
        <w:rPr>
          <w:i/>
          <w:sz w:val="18"/>
          <w:szCs w:val="18"/>
        </w:rPr>
        <w:softHyphen/>
        <w:t>kontor i samma land som den myndigheten, inhämtar infor</w:t>
      </w:r>
      <w:r w:rsidRPr="00D94568">
        <w:rPr>
          <w:i/>
          <w:sz w:val="18"/>
          <w:szCs w:val="18"/>
        </w:rPr>
        <w:softHyphen/>
        <w:t>mation som rör grupptillsyns</w:t>
      </w:r>
      <w:r w:rsidRPr="00D94568">
        <w:rPr>
          <w:i/>
          <w:sz w:val="18"/>
          <w:szCs w:val="18"/>
        </w:rPr>
        <w:softHyphen/>
        <w:t>myndighetens uppgifter och vidare</w:t>
      </w:r>
      <w:r w:rsidRPr="00D94568">
        <w:rPr>
          <w:i/>
          <w:sz w:val="18"/>
          <w:szCs w:val="18"/>
        </w:rPr>
        <w:softHyphen/>
        <w:t>befordrar informationen till inspek</w:t>
      </w:r>
      <w:r w:rsidRPr="00D94568">
        <w:rPr>
          <w:i/>
          <w:sz w:val="18"/>
          <w:szCs w:val="18"/>
        </w:rPr>
        <w:softHyphen/>
        <w:t>tionen.</w:t>
      </w:r>
    </w:p>
    <w:p w14:paraId="6E9D7774" w14:textId="77777777" w:rsidR="005C68C8" w:rsidRPr="00D94568" w:rsidRDefault="005C68C8" w:rsidP="005C68C8">
      <w:pPr>
        <w:pStyle w:val="Brdtextmedindrag"/>
        <w:rPr>
          <w:sz w:val="18"/>
          <w:szCs w:val="18"/>
        </w:rPr>
      </w:pPr>
      <w:r w:rsidRPr="00D94568">
        <w:rPr>
          <w:i/>
          <w:sz w:val="18"/>
          <w:szCs w:val="18"/>
        </w:rPr>
        <w:t>Om Finansinspektionen, när inspektionen är grupptillsyns</w:t>
      </w:r>
      <w:r w:rsidRPr="00D94568">
        <w:rPr>
          <w:i/>
          <w:sz w:val="18"/>
          <w:szCs w:val="18"/>
        </w:rPr>
        <w:softHyphen/>
        <w:t>myn</w:t>
      </w:r>
      <w:r w:rsidRPr="00D94568">
        <w:rPr>
          <w:i/>
          <w:sz w:val="18"/>
          <w:szCs w:val="18"/>
        </w:rPr>
        <w:softHyphen/>
        <w:t>dighet, behöver sådan information som avses i artikel 254.2 i Solvens II-direktivet och den infor</w:t>
      </w:r>
      <w:r w:rsidRPr="00D94568">
        <w:rPr>
          <w:i/>
          <w:sz w:val="18"/>
          <w:szCs w:val="18"/>
        </w:rPr>
        <w:softHyphen/>
        <w:t>mationen redan har lämnats till en behörig myndighet, ska inspek</w:t>
      </w:r>
      <w:r w:rsidRPr="00D94568">
        <w:rPr>
          <w:i/>
          <w:sz w:val="18"/>
          <w:szCs w:val="18"/>
        </w:rPr>
        <w:softHyphen/>
        <w:t>tionen begära att få informationen från den myndigheten.</w:t>
      </w:r>
    </w:p>
    <w:p w14:paraId="29FC8FC8" w14:textId="77777777" w:rsidR="005C68C8" w:rsidRPr="004C07B0" w:rsidRDefault="005C68C8" w:rsidP="005C68C8">
      <w:pPr>
        <w:pStyle w:val="Brdtextmedindrag"/>
      </w:pPr>
    </w:p>
    <w:p w14:paraId="5924C232" w14:textId="77777777" w:rsidR="005C68C8" w:rsidRDefault="005C68C8" w:rsidP="005C68C8">
      <w:pPr>
        <w:pStyle w:val="Brdtextmedindrag"/>
        <w:ind w:firstLine="0"/>
      </w:pPr>
      <w:r>
        <w:t>Paragrafen, som är ny, innehåller bestämmelser om inhämtande av in</w:t>
      </w:r>
      <w:r>
        <w:softHyphen/>
        <w:t>for</w:t>
      </w:r>
      <w:r>
        <w:softHyphen/>
        <w:t>mation med hjälp av en behörig myndighet. Paragrafen genomför artikel 251 i Solvens II-direktivet. Övervägandena finns i avsnitt 6.6.</w:t>
      </w:r>
    </w:p>
    <w:p w14:paraId="723AF07F" w14:textId="68D871AF" w:rsidR="005C68C8" w:rsidRDefault="005C68C8" w:rsidP="00E63A33">
      <w:pPr>
        <w:pStyle w:val="Brdtextmedindrag"/>
      </w:pPr>
      <w:r>
        <w:t xml:space="preserve">I </w:t>
      </w:r>
      <w:r w:rsidRPr="00140AC7">
        <w:rPr>
          <w:i/>
        </w:rPr>
        <w:t>första stycket</w:t>
      </w:r>
      <w:r>
        <w:t xml:space="preserve"> anges att Finansinspektionen, när inspektionen är grupp</w:t>
      </w:r>
      <w:r>
        <w:softHyphen/>
        <w:t>tillsynsmyndighet, får begära att en behörig myndighet i ett annat land in</w:t>
      </w:r>
      <w:r>
        <w:softHyphen/>
        <w:t>om EES, från ett moderföretag som har sitt huvudkontor i samma land som den myndigheten, inhämtar information som rör grupptillsyns</w:t>
      </w:r>
      <w:r>
        <w:softHyphen/>
        <w:t>myndig</w:t>
      </w:r>
      <w:r>
        <w:softHyphen/>
        <w:t>hetens uppgifter och vidarebefordrar informationen till inspektionen. Den in</w:t>
      </w:r>
      <w:r>
        <w:softHyphen/>
        <w:t>formation som Finansinspektionen på detta sätt får begära in är sådan in</w:t>
      </w:r>
      <w:r>
        <w:softHyphen/>
        <w:t>formation som skulle kunna vara relevant för ut</w:t>
      </w:r>
      <w:r>
        <w:softHyphen/>
        <w:t>övandet av grupp</w:t>
      </w:r>
      <w:r>
        <w:softHyphen/>
        <w:t>tillsynsmyndighetens rättigheter och skyldigheter i fråga om samordning en</w:t>
      </w:r>
      <w:r>
        <w:softHyphen/>
        <w:t>ligt artikel 248 i Solvens II-direktivet.</w:t>
      </w:r>
      <w:r w:rsidR="00E914CF">
        <w:t xml:space="preserve"> Finansinspektionen </w:t>
      </w:r>
      <w:r w:rsidR="005D147F">
        <w:t xml:space="preserve">ska </w:t>
      </w:r>
      <w:r w:rsidR="004E7E89">
        <w:t xml:space="preserve">därutöver </w:t>
      </w:r>
      <w:r w:rsidR="005D147F">
        <w:t xml:space="preserve">även, </w:t>
      </w:r>
      <w:r w:rsidR="004E7E89">
        <w:t>i enlighet med d</w:t>
      </w:r>
      <w:r w:rsidR="002B26A0">
        <w:t>et</w:t>
      </w:r>
      <w:r w:rsidR="005D147F">
        <w:t xml:space="preserve"> som hittills gällt, </w:t>
      </w:r>
      <w:r w:rsidR="00E914CF">
        <w:t>i sin tillsyns</w:t>
      </w:r>
      <w:r w:rsidR="00E914CF">
        <w:softHyphen/>
        <w:t>verksamhet sam</w:t>
      </w:r>
      <w:r w:rsidR="00B00C62">
        <w:softHyphen/>
      </w:r>
      <w:r w:rsidR="00E914CF">
        <w:t>arbeta och utbyta information med behöriga myn</w:t>
      </w:r>
      <w:r w:rsidR="004E7E89">
        <w:softHyphen/>
      </w:r>
      <w:r w:rsidR="00E914CF">
        <w:t>dig</w:t>
      </w:r>
      <w:r w:rsidR="004E7E89">
        <w:softHyphen/>
      </w:r>
      <w:r w:rsidR="00E914CF">
        <w:t>heter i den ut</w:t>
      </w:r>
      <w:r w:rsidR="00B00C62">
        <w:softHyphen/>
      </w:r>
      <w:r w:rsidR="00E914CF">
        <w:t>sträck</w:t>
      </w:r>
      <w:r w:rsidR="00B00C62">
        <w:softHyphen/>
      </w:r>
      <w:r w:rsidR="00E914CF">
        <w:t xml:space="preserve">ning som följer av Sveriges medlemskap i Europeiska unionen (17 kap. 3 §). </w:t>
      </w:r>
    </w:p>
    <w:p w14:paraId="0C09B3A9" w14:textId="36E2205D" w:rsidR="005C68C8" w:rsidRDefault="005C68C8" w:rsidP="00E63A33">
      <w:pPr>
        <w:pStyle w:val="Brdtextmedindrag"/>
      </w:pPr>
      <w:r>
        <w:t xml:space="preserve">I </w:t>
      </w:r>
      <w:r w:rsidRPr="00905155">
        <w:rPr>
          <w:i/>
        </w:rPr>
        <w:t>andra stycket</w:t>
      </w:r>
      <w:r>
        <w:t xml:space="preserve"> </w:t>
      </w:r>
      <w:r w:rsidR="00955BCC">
        <w:t>införs</w:t>
      </w:r>
      <w:r>
        <w:t xml:space="preserve"> en bestämmelse </w:t>
      </w:r>
      <w:r w:rsidR="00955BCC">
        <w:t>för</w:t>
      </w:r>
      <w:r>
        <w:t xml:space="preserve"> att undvika dubbel</w:t>
      </w:r>
      <w:r>
        <w:softHyphen/>
        <w:t>rapport</w:t>
      </w:r>
      <w:r w:rsidR="002B26A0">
        <w:softHyphen/>
      </w:r>
      <w:r>
        <w:t>ering. I vissa fall kan den information som behövs för grupp</w:t>
      </w:r>
      <w:r>
        <w:softHyphen/>
        <w:t>till</w:t>
      </w:r>
      <w:r>
        <w:softHyphen/>
        <w:t>synen redan ha lämnats till en behörig myndighet i ett annan land. I ett så</w:t>
      </w:r>
      <w:r>
        <w:softHyphen/>
        <w:t>dant fall får Finansinspektionen, när inspektionen är grupp</w:t>
      </w:r>
      <w:r w:rsidR="00955BCC">
        <w:softHyphen/>
      </w:r>
      <w:r>
        <w:t>tillsyns</w:t>
      </w:r>
      <w:r>
        <w:softHyphen/>
        <w:t>myndighet</w:t>
      </w:r>
      <w:r w:rsidR="000136B0">
        <w:t>,</w:t>
      </w:r>
      <w:r>
        <w:t xml:space="preserve"> begära att få informationen från den myndigheten. Detta gäller dock bara sådan information som avses i artikel 254.2 i Solvens II-direktivet, dvs. den information som behövs för grupptillsynen (jfr 49 §). </w:t>
      </w:r>
    </w:p>
    <w:p w14:paraId="138B80CA" w14:textId="7E039563" w:rsidR="00696EE6" w:rsidRDefault="00696EE6" w:rsidP="000A6587">
      <w:pPr>
        <w:pStyle w:val="Brdtextmedindrag"/>
      </w:pPr>
    </w:p>
    <w:p w14:paraId="3F7AFBE2" w14:textId="1756E718" w:rsidR="00696EE6" w:rsidRPr="000A6587" w:rsidRDefault="00696EE6" w:rsidP="00E63A33">
      <w:pPr>
        <w:pStyle w:val="Brdtextmedindrag"/>
        <w:ind w:firstLine="0"/>
        <w:rPr>
          <w:sz w:val="18"/>
          <w:szCs w:val="18"/>
        </w:rPr>
      </w:pPr>
      <w:r w:rsidRPr="000A6587">
        <w:rPr>
          <w:b/>
          <w:bCs/>
          <w:sz w:val="18"/>
          <w:szCs w:val="18"/>
        </w:rPr>
        <w:t>63 § </w:t>
      </w:r>
      <w:r w:rsidRPr="000A6587">
        <w:rPr>
          <w:sz w:val="18"/>
          <w:szCs w:val="18"/>
        </w:rPr>
        <w:t xml:space="preserve">Ett </w:t>
      </w:r>
      <w:proofErr w:type="spellStart"/>
      <w:r w:rsidRPr="000A6587">
        <w:rPr>
          <w:sz w:val="18"/>
          <w:szCs w:val="18"/>
        </w:rPr>
        <w:t>försäkringsholdingföretag</w:t>
      </w:r>
      <w:proofErr w:type="spellEnd"/>
      <w:r w:rsidRPr="000A6587">
        <w:rPr>
          <w:sz w:val="18"/>
          <w:szCs w:val="18"/>
        </w:rPr>
        <w:t xml:space="preserve"> eller ett blandat finansiellt </w:t>
      </w:r>
      <w:proofErr w:type="spellStart"/>
      <w:r w:rsidRPr="000A6587">
        <w:rPr>
          <w:sz w:val="18"/>
          <w:szCs w:val="18"/>
        </w:rPr>
        <w:t>holdingföretag</w:t>
      </w:r>
      <w:proofErr w:type="spellEnd"/>
      <w:r w:rsidRPr="000A6587">
        <w:rPr>
          <w:sz w:val="18"/>
          <w:szCs w:val="18"/>
        </w:rPr>
        <w:t xml:space="preserve"> ska säkerställa att de som avses ingå i styrelsen för företaget eller vara verkställande direktör i det, eller vara ersättare för någon av dem uppfyller de krav som anges i 2 kap. 4 § </w:t>
      </w:r>
      <w:r w:rsidRPr="000A6587">
        <w:rPr>
          <w:i/>
          <w:iCs/>
          <w:sz w:val="18"/>
          <w:szCs w:val="18"/>
        </w:rPr>
        <w:t xml:space="preserve">första stycket </w:t>
      </w:r>
      <w:r w:rsidRPr="000A6587">
        <w:rPr>
          <w:sz w:val="18"/>
          <w:szCs w:val="18"/>
        </w:rPr>
        <w:t>4.</w:t>
      </w:r>
    </w:p>
    <w:p w14:paraId="6C6E134B" w14:textId="32307244" w:rsidR="00696EE6" w:rsidRPr="000A6587" w:rsidRDefault="00696EE6" w:rsidP="00E63A33">
      <w:pPr>
        <w:pStyle w:val="Brdtextmedindrag"/>
        <w:rPr>
          <w:sz w:val="18"/>
          <w:szCs w:val="18"/>
        </w:rPr>
      </w:pPr>
      <w:r w:rsidRPr="000A6587">
        <w:rPr>
          <w:sz w:val="18"/>
          <w:szCs w:val="18"/>
        </w:rPr>
        <w:lastRenderedPageBreak/>
        <w:t xml:space="preserve">Ett </w:t>
      </w:r>
      <w:proofErr w:type="spellStart"/>
      <w:r w:rsidRPr="000A6587">
        <w:rPr>
          <w:sz w:val="18"/>
          <w:szCs w:val="18"/>
        </w:rPr>
        <w:t>försäkringsholdingföretag</w:t>
      </w:r>
      <w:proofErr w:type="spellEnd"/>
      <w:r w:rsidRPr="000A6587">
        <w:rPr>
          <w:sz w:val="18"/>
          <w:szCs w:val="18"/>
        </w:rPr>
        <w:t xml:space="preserve"> eller ett blandat finansiellt </w:t>
      </w:r>
      <w:proofErr w:type="spellStart"/>
      <w:r w:rsidRPr="000A6587">
        <w:rPr>
          <w:sz w:val="18"/>
          <w:szCs w:val="18"/>
        </w:rPr>
        <w:t>holdingföretag</w:t>
      </w:r>
      <w:proofErr w:type="spellEnd"/>
      <w:r w:rsidRPr="000A6587">
        <w:rPr>
          <w:sz w:val="18"/>
          <w:szCs w:val="18"/>
        </w:rPr>
        <w:t xml:space="preserve"> ska snarast möjligt till Finansinspektionen anmäla ändringar av vilka som ingår i dess ledning enligt första stycket.</w:t>
      </w:r>
    </w:p>
    <w:p w14:paraId="6FB6DBD6" w14:textId="3B05E99D" w:rsidR="00696EE6" w:rsidRDefault="00696EE6" w:rsidP="00E63A33">
      <w:pPr>
        <w:pStyle w:val="Brdtextmedindrag"/>
      </w:pPr>
      <w:r w:rsidRPr="000A6587">
        <w:rPr>
          <w:sz w:val="18"/>
          <w:szCs w:val="18"/>
        </w:rPr>
        <w:t xml:space="preserve">Ett </w:t>
      </w:r>
      <w:proofErr w:type="spellStart"/>
      <w:r w:rsidRPr="000A6587">
        <w:rPr>
          <w:sz w:val="18"/>
          <w:szCs w:val="18"/>
        </w:rPr>
        <w:t>försäkringsholdingföretag</w:t>
      </w:r>
      <w:proofErr w:type="spellEnd"/>
      <w:r w:rsidRPr="000A6587">
        <w:rPr>
          <w:sz w:val="18"/>
          <w:szCs w:val="18"/>
        </w:rPr>
        <w:t xml:space="preserve"> eller ett blandat finansiellt </w:t>
      </w:r>
      <w:proofErr w:type="spellStart"/>
      <w:r w:rsidRPr="000A6587">
        <w:rPr>
          <w:sz w:val="18"/>
          <w:szCs w:val="18"/>
        </w:rPr>
        <w:t>holdingföretag</w:t>
      </w:r>
      <w:proofErr w:type="spellEnd"/>
      <w:r w:rsidRPr="000A6587">
        <w:rPr>
          <w:sz w:val="18"/>
          <w:szCs w:val="18"/>
        </w:rPr>
        <w:t xml:space="preserve"> ska underrätta inspektionen om någon av de personer som avses i första stycket har ersatts på grund av att han eller hon inte längre uppfyller lämplighetskraven.</w:t>
      </w:r>
    </w:p>
    <w:p w14:paraId="3EFA77C2" w14:textId="77777777" w:rsidR="009A70CB" w:rsidRDefault="009A70CB" w:rsidP="00E63A33">
      <w:pPr>
        <w:pStyle w:val="Brdtextmedindrag"/>
        <w:ind w:firstLine="0"/>
      </w:pPr>
    </w:p>
    <w:p w14:paraId="616F266F" w14:textId="62890E67" w:rsidR="00D16D5A" w:rsidRDefault="00696EE6" w:rsidP="00E63A33">
      <w:pPr>
        <w:pStyle w:val="Brdtextmedindrag"/>
        <w:ind w:firstLine="0"/>
      </w:pPr>
      <w:r>
        <w:t>Paragrafen innehåller</w:t>
      </w:r>
      <w:r w:rsidR="00F04AA1">
        <w:t xml:space="preserve"> bestämmelser om lämplighetskrav för styrelse</w:t>
      </w:r>
      <w:r w:rsidR="00F04AA1">
        <w:softHyphen/>
        <w:t xml:space="preserve">ledamöter och den verkställande direktören i ett </w:t>
      </w:r>
      <w:proofErr w:type="spellStart"/>
      <w:r w:rsidR="00F04AA1">
        <w:t>försäkringsholdingföretag</w:t>
      </w:r>
      <w:proofErr w:type="spellEnd"/>
      <w:r w:rsidR="00F04AA1">
        <w:t xml:space="preserve"> eller ett blandat finansiellt </w:t>
      </w:r>
      <w:proofErr w:type="spellStart"/>
      <w:r w:rsidR="00F04AA1">
        <w:t>holdingföretag</w:t>
      </w:r>
      <w:proofErr w:type="spellEnd"/>
      <w:r w:rsidR="00F04AA1">
        <w:t>.</w:t>
      </w:r>
      <w:r w:rsidR="00D16D5A" w:rsidRPr="00D16D5A">
        <w:t xml:space="preserve"> </w:t>
      </w:r>
    </w:p>
    <w:p w14:paraId="2A4EBD41" w14:textId="2C421AF2" w:rsidR="00B860CD" w:rsidRDefault="00D16D5A" w:rsidP="00E63A33">
      <w:pPr>
        <w:pStyle w:val="Brdtextmedindrag"/>
      </w:pPr>
      <w:r w:rsidRPr="0021205E">
        <w:t>I </w:t>
      </w:r>
      <w:r w:rsidRPr="0021205E">
        <w:rPr>
          <w:i/>
          <w:iCs/>
        </w:rPr>
        <w:t>första stycket</w:t>
      </w:r>
      <w:r w:rsidRPr="0021205E">
        <w:t xml:space="preserve"> görs ett tillägg i hänvisningen till bestämmelsen i 2 kap. 4 §</w:t>
      </w:r>
      <w:r>
        <w:t xml:space="preserve"> (de generella lämplighetskraven).</w:t>
      </w:r>
      <w:bookmarkStart w:id="125" w:name="_Toc32844426"/>
    </w:p>
    <w:p w14:paraId="78BF863B" w14:textId="43B82CED" w:rsidR="005C68C8" w:rsidRDefault="005C68C8" w:rsidP="005C68C8">
      <w:pPr>
        <w:pStyle w:val="Rubrik2"/>
      </w:pPr>
      <w:bookmarkStart w:id="126" w:name="_Toc36022937"/>
      <w:r>
        <w:t>Förslaget till lag om ändring i lagen (2014:836) om näringsförbud</w:t>
      </w:r>
      <w:bookmarkEnd w:id="125"/>
      <w:bookmarkEnd w:id="126"/>
    </w:p>
    <w:p w14:paraId="668D8004" w14:textId="77777777" w:rsidR="005C68C8" w:rsidRPr="00D94568" w:rsidRDefault="005C68C8" w:rsidP="005C68C8">
      <w:pPr>
        <w:pStyle w:val="Brdtextmedindrag"/>
        <w:ind w:firstLine="0"/>
        <w:rPr>
          <w:sz w:val="18"/>
          <w:szCs w:val="18"/>
        </w:rPr>
      </w:pPr>
      <w:r w:rsidRPr="00D94568">
        <w:rPr>
          <w:b/>
          <w:bCs/>
          <w:sz w:val="18"/>
          <w:szCs w:val="18"/>
        </w:rPr>
        <w:t>11 §</w:t>
      </w:r>
      <w:r w:rsidRPr="00D94568">
        <w:rPr>
          <w:sz w:val="18"/>
          <w:szCs w:val="18"/>
        </w:rPr>
        <w:t> Den som har näringsförbud får inte</w:t>
      </w:r>
    </w:p>
    <w:p w14:paraId="5D74F996" w14:textId="77777777" w:rsidR="005C68C8" w:rsidRPr="00D94568" w:rsidRDefault="005C68C8" w:rsidP="005C68C8">
      <w:pPr>
        <w:pStyle w:val="Brdtextmedindrag"/>
        <w:rPr>
          <w:sz w:val="18"/>
          <w:szCs w:val="18"/>
        </w:rPr>
      </w:pPr>
      <w:r w:rsidRPr="00D94568">
        <w:rPr>
          <w:sz w:val="18"/>
          <w:szCs w:val="18"/>
        </w:rPr>
        <w:t>1. driva näringsverksamhet,</w:t>
      </w:r>
    </w:p>
    <w:p w14:paraId="6B97CB0D" w14:textId="77777777" w:rsidR="005C68C8" w:rsidRPr="00D94568" w:rsidRDefault="005C68C8" w:rsidP="005C68C8">
      <w:pPr>
        <w:pStyle w:val="Brdtextmedindrag"/>
        <w:rPr>
          <w:sz w:val="18"/>
          <w:szCs w:val="18"/>
        </w:rPr>
      </w:pPr>
      <w:r w:rsidRPr="00D94568">
        <w:rPr>
          <w:sz w:val="18"/>
          <w:szCs w:val="18"/>
        </w:rPr>
        <w:t>2. faktiskt utöva ledningen av en näringsverksamhet eller av en sådan juridisk person som är bokföringspliktig även om den inte driver näring,</w:t>
      </w:r>
    </w:p>
    <w:p w14:paraId="3955B094" w14:textId="77777777" w:rsidR="005C68C8" w:rsidRPr="00D94568" w:rsidRDefault="005C68C8" w:rsidP="005C68C8">
      <w:pPr>
        <w:pStyle w:val="Brdtextmedindrag"/>
        <w:rPr>
          <w:sz w:val="18"/>
          <w:szCs w:val="18"/>
        </w:rPr>
      </w:pPr>
      <w:r w:rsidRPr="00D94568">
        <w:rPr>
          <w:sz w:val="18"/>
          <w:szCs w:val="18"/>
        </w:rPr>
        <w:t>3. vara bolagsman i ett annat handelsbolag än ett kommanditbolag eller komple</w:t>
      </w:r>
      <w:r>
        <w:rPr>
          <w:sz w:val="18"/>
          <w:szCs w:val="18"/>
        </w:rPr>
        <w:softHyphen/>
      </w:r>
      <w:r w:rsidRPr="00D94568">
        <w:rPr>
          <w:sz w:val="18"/>
          <w:szCs w:val="18"/>
        </w:rPr>
        <w:t>mentär i ett kommanditbolag eller medlem i en europeisk ekonomisk intresse</w:t>
      </w:r>
      <w:r>
        <w:rPr>
          <w:sz w:val="18"/>
          <w:szCs w:val="18"/>
        </w:rPr>
        <w:softHyphen/>
      </w:r>
      <w:r w:rsidRPr="00D94568">
        <w:rPr>
          <w:sz w:val="18"/>
          <w:szCs w:val="18"/>
        </w:rPr>
        <w:t>gruppering med säte i Sverige,</w:t>
      </w:r>
    </w:p>
    <w:p w14:paraId="2763E52D" w14:textId="77777777" w:rsidR="005C68C8" w:rsidRPr="00D94568" w:rsidRDefault="005C68C8" w:rsidP="005C68C8">
      <w:pPr>
        <w:pStyle w:val="Brdtextmedindrag"/>
        <w:rPr>
          <w:sz w:val="18"/>
          <w:szCs w:val="18"/>
        </w:rPr>
      </w:pPr>
      <w:r w:rsidRPr="00D94568">
        <w:rPr>
          <w:sz w:val="18"/>
          <w:szCs w:val="18"/>
        </w:rPr>
        <w:t>4. vara stiftare av ett aktiebolag eller en sparbank,</w:t>
      </w:r>
    </w:p>
    <w:p w14:paraId="3E5BA6CC" w14:textId="77777777" w:rsidR="005C68C8" w:rsidRPr="00D94568" w:rsidRDefault="005C68C8" w:rsidP="005C68C8">
      <w:pPr>
        <w:pStyle w:val="Brdtextmedindrag"/>
        <w:rPr>
          <w:sz w:val="18"/>
          <w:szCs w:val="18"/>
        </w:rPr>
      </w:pPr>
      <w:r w:rsidRPr="00D94568">
        <w:rPr>
          <w:sz w:val="18"/>
          <w:szCs w:val="18"/>
        </w:rPr>
        <w:t xml:space="preserve">5. vara ledamot eller suppleant i styrelsen för </w:t>
      </w:r>
    </w:p>
    <w:p w14:paraId="5D1AA378" w14:textId="77777777" w:rsidR="005C68C8" w:rsidRPr="00D94568" w:rsidRDefault="005C68C8" w:rsidP="005C68C8">
      <w:pPr>
        <w:pStyle w:val="Brdtextmedindrag"/>
        <w:rPr>
          <w:sz w:val="18"/>
          <w:szCs w:val="18"/>
        </w:rPr>
      </w:pPr>
      <w:r w:rsidRPr="00D94568">
        <w:rPr>
          <w:sz w:val="18"/>
          <w:szCs w:val="18"/>
        </w:rPr>
        <w:t>– ett aktiebolag,</w:t>
      </w:r>
    </w:p>
    <w:p w14:paraId="61FE17BF" w14:textId="77777777" w:rsidR="005C68C8" w:rsidRPr="00D94568" w:rsidRDefault="005C68C8" w:rsidP="005C68C8">
      <w:pPr>
        <w:pStyle w:val="Brdtextmedindrag"/>
        <w:rPr>
          <w:sz w:val="18"/>
          <w:szCs w:val="18"/>
        </w:rPr>
      </w:pPr>
      <w:r w:rsidRPr="00D94568">
        <w:rPr>
          <w:sz w:val="18"/>
          <w:szCs w:val="18"/>
        </w:rPr>
        <w:t>– en ekonomisk förening,</w:t>
      </w:r>
    </w:p>
    <w:p w14:paraId="6BE1DC77" w14:textId="77777777" w:rsidR="005C68C8" w:rsidRPr="00D94568" w:rsidRDefault="005C68C8" w:rsidP="005C68C8">
      <w:pPr>
        <w:pStyle w:val="Brdtextmedindrag"/>
        <w:rPr>
          <w:sz w:val="18"/>
          <w:szCs w:val="18"/>
        </w:rPr>
      </w:pPr>
      <w:r w:rsidRPr="00D94568">
        <w:rPr>
          <w:sz w:val="18"/>
          <w:szCs w:val="18"/>
        </w:rPr>
        <w:t>– en sparbank,</w:t>
      </w:r>
    </w:p>
    <w:p w14:paraId="52D3B884" w14:textId="77777777" w:rsidR="005C68C8" w:rsidRPr="00D94568" w:rsidRDefault="005C68C8" w:rsidP="005C68C8">
      <w:pPr>
        <w:pStyle w:val="Brdtextmedindrag"/>
        <w:rPr>
          <w:sz w:val="18"/>
          <w:szCs w:val="18"/>
        </w:rPr>
      </w:pPr>
      <w:r w:rsidRPr="00D94568">
        <w:rPr>
          <w:sz w:val="18"/>
          <w:szCs w:val="18"/>
        </w:rPr>
        <w:t>– ett ömsesidigt försäkrings</w:t>
      </w:r>
      <w:r w:rsidRPr="00D94568">
        <w:rPr>
          <w:sz w:val="18"/>
          <w:szCs w:val="18"/>
        </w:rPr>
        <w:softHyphen/>
        <w:t>bolag eller ett ömsesidigt tjänste</w:t>
      </w:r>
      <w:r w:rsidRPr="00D94568">
        <w:rPr>
          <w:sz w:val="18"/>
          <w:szCs w:val="18"/>
        </w:rPr>
        <w:softHyphen/>
        <w:t>pensions</w:t>
      </w:r>
      <w:r w:rsidRPr="00D94568">
        <w:rPr>
          <w:sz w:val="18"/>
          <w:szCs w:val="18"/>
        </w:rPr>
        <w:softHyphen/>
        <w:t>bolag,</w:t>
      </w:r>
    </w:p>
    <w:p w14:paraId="1F5A8063" w14:textId="77777777" w:rsidR="005C68C8" w:rsidRPr="00D94568" w:rsidRDefault="005C68C8" w:rsidP="005C68C8">
      <w:pPr>
        <w:pStyle w:val="Brdtextmedindrag"/>
        <w:rPr>
          <w:sz w:val="18"/>
          <w:szCs w:val="18"/>
        </w:rPr>
      </w:pPr>
      <w:r w:rsidRPr="00D94568">
        <w:rPr>
          <w:sz w:val="18"/>
          <w:szCs w:val="18"/>
        </w:rPr>
        <w:t>– en försäkringsförening eller en tjänstepensionsförening,</w:t>
      </w:r>
    </w:p>
    <w:p w14:paraId="6DFC2709" w14:textId="77777777" w:rsidR="005C68C8" w:rsidRPr="00D94568" w:rsidRDefault="005C68C8" w:rsidP="005C68C8">
      <w:pPr>
        <w:pStyle w:val="Brdtextmedindrag"/>
        <w:rPr>
          <w:sz w:val="18"/>
          <w:szCs w:val="18"/>
        </w:rPr>
      </w:pPr>
      <w:r w:rsidRPr="00D94568">
        <w:rPr>
          <w:sz w:val="18"/>
          <w:szCs w:val="18"/>
        </w:rPr>
        <w:t>– en europeisk ekonomisk intressegruppering med säte i Sverige,</w:t>
      </w:r>
    </w:p>
    <w:p w14:paraId="7D7272A3" w14:textId="77777777" w:rsidR="005C68C8" w:rsidRPr="00D94568" w:rsidRDefault="005C68C8" w:rsidP="005C68C8">
      <w:pPr>
        <w:pStyle w:val="Brdtextmedindrag"/>
        <w:rPr>
          <w:sz w:val="18"/>
          <w:szCs w:val="18"/>
        </w:rPr>
      </w:pPr>
      <w:r w:rsidRPr="00D94568">
        <w:rPr>
          <w:sz w:val="18"/>
          <w:szCs w:val="18"/>
        </w:rPr>
        <w:t>– en pensionsstiftelse, eller</w:t>
      </w:r>
    </w:p>
    <w:p w14:paraId="2AA4C67C" w14:textId="77777777" w:rsidR="005C68C8" w:rsidRPr="00D94568" w:rsidRDefault="005C68C8" w:rsidP="005C68C8">
      <w:pPr>
        <w:pStyle w:val="Brdtextmedindrag"/>
        <w:rPr>
          <w:sz w:val="18"/>
          <w:szCs w:val="18"/>
        </w:rPr>
      </w:pPr>
      <w:r w:rsidRPr="00D94568">
        <w:rPr>
          <w:sz w:val="18"/>
          <w:szCs w:val="18"/>
        </w:rPr>
        <w:t>– en sådan ideell förening eller stiftelse som driver närings</w:t>
      </w:r>
      <w:r w:rsidRPr="00D94568">
        <w:rPr>
          <w:sz w:val="18"/>
          <w:szCs w:val="18"/>
        </w:rPr>
        <w:softHyphen/>
        <w:t>verksamhet,</w:t>
      </w:r>
    </w:p>
    <w:p w14:paraId="0E5F52D9" w14:textId="77777777" w:rsidR="005C68C8" w:rsidRPr="00D94568" w:rsidRDefault="005C68C8" w:rsidP="005C68C8">
      <w:pPr>
        <w:pStyle w:val="Brdtextmedindrag"/>
        <w:rPr>
          <w:sz w:val="18"/>
          <w:szCs w:val="18"/>
        </w:rPr>
      </w:pPr>
      <w:r w:rsidRPr="00D94568">
        <w:rPr>
          <w:sz w:val="18"/>
          <w:szCs w:val="18"/>
        </w:rPr>
        <w:t>6. vara ledamot eller suppleant i förvaltnings-, lednings- eller tillsyns</w:t>
      </w:r>
      <w:r w:rsidRPr="00D94568">
        <w:rPr>
          <w:sz w:val="18"/>
          <w:szCs w:val="18"/>
        </w:rPr>
        <w:softHyphen/>
        <w:t>organet för ett europabolag eller ett europakooperativ med säte i Sverige,</w:t>
      </w:r>
    </w:p>
    <w:p w14:paraId="79FA1377" w14:textId="77777777" w:rsidR="005C68C8" w:rsidRPr="00D94568" w:rsidRDefault="005C68C8" w:rsidP="005C68C8">
      <w:pPr>
        <w:pStyle w:val="Brdtextmedindrag"/>
        <w:rPr>
          <w:sz w:val="18"/>
          <w:szCs w:val="18"/>
        </w:rPr>
      </w:pPr>
      <w:r w:rsidRPr="00D94568">
        <w:rPr>
          <w:sz w:val="18"/>
          <w:szCs w:val="18"/>
        </w:rPr>
        <w:t>7. vara verkställande direktör eller vice verkställande direktör i</w:t>
      </w:r>
    </w:p>
    <w:p w14:paraId="09C9A4C2" w14:textId="77777777" w:rsidR="005C68C8" w:rsidRPr="00D94568" w:rsidRDefault="005C68C8" w:rsidP="005C68C8">
      <w:pPr>
        <w:pStyle w:val="Brdtextmedindrag"/>
        <w:rPr>
          <w:sz w:val="18"/>
          <w:szCs w:val="18"/>
        </w:rPr>
      </w:pPr>
      <w:r w:rsidRPr="00D94568">
        <w:rPr>
          <w:sz w:val="18"/>
          <w:szCs w:val="18"/>
        </w:rPr>
        <w:t>– ett aktiebolag,</w:t>
      </w:r>
    </w:p>
    <w:p w14:paraId="17C268F1" w14:textId="77777777" w:rsidR="005C68C8" w:rsidRPr="00D94568" w:rsidRDefault="005C68C8" w:rsidP="005C68C8">
      <w:pPr>
        <w:pStyle w:val="Brdtextmedindrag"/>
        <w:rPr>
          <w:sz w:val="18"/>
          <w:szCs w:val="18"/>
        </w:rPr>
      </w:pPr>
      <w:r w:rsidRPr="00D94568">
        <w:rPr>
          <w:sz w:val="18"/>
          <w:szCs w:val="18"/>
        </w:rPr>
        <w:t>– en ekonomisk förening,</w:t>
      </w:r>
    </w:p>
    <w:p w14:paraId="18409D73" w14:textId="77777777" w:rsidR="005C68C8" w:rsidRPr="00D94568" w:rsidRDefault="005C68C8" w:rsidP="005C68C8">
      <w:pPr>
        <w:pStyle w:val="Brdtextmedindrag"/>
        <w:rPr>
          <w:sz w:val="18"/>
          <w:szCs w:val="18"/>
        </w:rPr>
      </w:pPr>
      <w:r w:rsidRPr="00D94568">
        <w:rPr>
          <w:sz w:val="18"/>
          <w:szCs w:val="18"/>
        </w:rPr>
        <w:t>– ett ömsesidigt försäkrings</w:t>
      </w:r>
      <w:r w:rsidRPr="00D94568">
        <w:rPr>
          <w:sz w:val="18"/>
          <w:szCs w:val="18"/>
        </w:rPr>
        <w:softHyphen/>
        <w:t>bolag eller ett ömsesidigt tjänste</w:t>
      </w:r>
      <w:r w:rsidRPr="00D94568">
        <w:rPr>
          <w:sz w:val="18"/>
          <w:szCs w:val="18"/>
        </w:rPr>
        <w:softHyphen/>
        <w:t>pensions</w:t>
      </w:r>
      <w:r w:rsidRPr="00D94568">
        <w:rPr>
          <w:sz w:val="18"/>
          <w:szCs w:val="18"/>
        </w:rPr>
        <w:softHyphen/>
        <w:t>bolag,</w:t>
      </w:r>
    </w:p>
    <w:p w14:paraId="01E50B97" w14:textId="77777777" w:rsidR="005C68C8" w:rsidRPr="00D94568" w:rsidRDefault="005C68C8" w:rsidP="005C68C8">
      <w:pPr>
        <w:pStyle w:val="Brdtextmedindrag"/>
        <w:rPr>
          <w:i/>
          <w:sz w:val="18"/>
          <w:szCs w:val="18"/>
        </w:rPr>
      </w:pPr>
      <w:r w:rsidRPr="00D94568">
        <w:rPr>
          <w:sz w:val="18"/>
          <w:szCs w:val="18"/>
        </w:rPr>
        <w:t>– </w:t>
      </w:r>
      <w:r w:rsidRPr="00D94568">
        <w:rPr>
          <w:i/>
          <w:sz w:val="18"/>
          <w:szCs w:val="18"/>
        </w:rPr>
        <w:t>en försäkringsförening eller en tjänstepensionsförening,</w:t>
      </w:r>
    </w:p>
    <w:p w14:paraId="4AFA45EB" w14:textId="77777777" w:rsidR="005C68C8" w:rsidRPr="00D94568" w:rsidRDefault="005C68C8" w:rsidP="005C68C8">
      <w:pPr>
        <w:pStyle w:val="Brdtextmedindrag"/>
        <w:rPr>
          <w:sz w:val="18"/>
          <w:szCs w:val="18"/>
        </w:rPr>
      </w:pPr>
      <w:r w:rsidRPr="00D94568">
        <w:rPr>
          <w:sz w:val="18"/>
          <w:szCs w:val="18"/>
        </w:rPr>
        <w:t>– ett europabolag eller ett europakooperativ med säte i Sverige,</w:t>
      </w:r>
    </w:p>
    <w:p w14:paraId="7E592CB3" w14:textId="77777777" w:rsidR="005C68C8" w:rsidRPr="00D94568" w:rsidRDefault="005C68C8" w:rsidP="005C68C8">
      <w:pPr>
        <w:pStyle w:val="Brdtextmedindrag"/>
        <w:rPr>
          <w:sz w:val="18"/>
          <w:szCs w:val="18"/>
        </w:rPr>
      </w:pPr>
      <w:r w:rsidRPr="00D94568">
        <w:rPr>
          <w:sz w:val="18"/>
          <w:szCs w:val="18"/>
        </w:rPr>
        <w:t>– en sparbank,</w:t>
      </w:r>
    </w:p>
    <w:p w14:paraId="3E14C830" w14:textId="77777777" w:rsidR="005C68C8" w:rsidRPr="00D94568" w:rsidRDefault="005C68C8" w:rsidP="005C68C8">
      <w:pPr>
        <w:pStyle w:val="Brdtextmedindrag"/>
        <w:rPr>
          <w:sz w:val="18"/>
          <w:szCs w:val="18"/>
        </w:rPr>
      </w:pPr>
      <w:r w:rsidRPr="00D94568">
        <w:rPr>
          <w:sz w:val="18"/>
          <w:szCs w:val="18"/>
        </w:rPr>
        <w:t>– en medlemsbank, eller</w:t>
      </w:r>
    </w:p>
    <w:p w14:paraId="3E50A856" w14:textId="77777777" w:rsidR="005C68C8" w:rsidRPr="00D94568" w:rsidRDefault="005C68C8" w:rsidP="005C68C8">
      <w:pPr>
        <w:pStyle w:val="Brdtextmedindrag"/>
        <w:rPr>
          <w:sz w:val="18"/>
          <w:szCs w:val="18"/>
        </w:rPr>
      </w:pPr>
      <w:r w:rsidRPr="00D94568">
        <w:rPr>
          <w:sz w:val="18"/>
          <w:szCs w:val="18"/>
        </w:rPr>
        <w:t xml:space="preserve">– en filial enligt lagen (1992:160) om utländska filialer </w:t>
      </w:r>
      <w:proofErr w:type="gramStart"/>
      <w:r w:rsidRPr="00D94568">
        <w:rPr>
          <w:sz w:val="18"/>
          <w:szCs w:val="18"/>
        </w:rPr>
        <w:t>m.m.</w:t>
      </w:r>
      <w:proofErr w:type="gramEnd"/>
      <w:r w:rsidRPr="00D94568">
        <w:rPr>
          <w:sz w:val="18"/>
          <w:szCs w:val="18"/>
        </w:rPr>
        <w:t>,</w:t>
      </w:r>
    </w:p>
    <w:p w14:paraId="3756CF59" w14:textId="77777777" w:rsidR="005C68C8" w:rsidRPr="00D94568" w:rsidRDefault="005C68C8" w:rsidP="005C68C8">
      <w:pPr>
        <w:pStyle w:val="Brdtextmedindrag"/>
        <w:rPr>
          <w:sz w:val="18"/>
          <w:szCs w:val="18"/>
        </w:rPr>
      </w:pPr>
      <w:r w:rsidRPr="00D94568">
        <w:rPr>
          <w:sz w:val="18"/>
          <w:szCs w:val="18"/>
        </w:rPr>
        <w:t xml:space="preserve">8. vara företagsledare i en europeisk ekonomisk intressegruppering med säte i Sverige eller föreståndare enligt 2 § andra stycket lagen om utländska filialer </w:t>
      </w:r>
      <w:proofErr w:type="gramStart"/>
      <w:r w:rsidRPr="00D94568">
        <w:rPr>
          <w:sz w:val="18"/>
          <w:szCs w:val="18"/>
        </w:rPr>
        <w:t>m.m.</w:t>
      </w:r>
      <w:proofErr w:type="gramEnd"/>
      <w:r w:rsidRPr="00D94568">
        <w:rPr>
          <w:sz w:val="18"/>
          <w:szCs w:val="18"/>
        </w:rPr>
        <w:t>,</w:t>
      </w:r>
    </w:p>
    <w:p w14:paraId="185D5696" w14:textId="77777777" w:rsidR="005C68C8" w:rsidRPr="00D94568" w:rsidRDefault="005C68C8" w:rsidP="005C68C8">
      <w:pPr>
        <w:pStyle w:val="Brdtextmedindrag"/>
        <w:rPr>
          <w:sz w:val="18"/>
          <w:szCs w:val="18"/>
        </w:rPr>
      </w:pPr>
      <w:r w:rsidRPr="00D94568">
        <w:rPr>
          <w:sz w:val="18"/>
          <w:szCs w:val="18"/>
        </w:rPr>
        <w:t>9. vara firmatecknare eller i annan egenskap vara ställföreträdare för en sådan juridisk person som anges i 3–5 eller vara firmatecknare för ett utländskt bank</w:t>
      </w:r>
      <w:r>
        <w:rPr>
          <w:sz w:val="18"/>
          <w:szCs w:val="18"/>
        </w:rPr>
        <w:softHyphen/>
      </w:r>
      <w:r w:rsidRPr="00D94568">
        <w:rPr>
          <w:sz w:val="18"/>
          <w:szCs w:val="18"/>
        </w:rPr>
        <w:t>företags filial,</w:t>
      </w:r>
    </w:p>
    <w:p w14:paraId="4FCF7662" w14:textId="77777777" w:rsidR="005C68C8" w:rsidRPr="00D94568" w:rsidRDefault="005C68C8" w:rsidP="005C68C8">
      <w:pPr>
        <w:pStyle w:val="Brdtextmedindrag"/>
        <w:rPr>
          <w:sz w:val="18"/>
          <w:szCs w:val="18"/>
        </w:rPr>
      </w:pPr>
      <w:r w:rsidRPr="00D94568">
        <w:rPr>
          <w:sz w:val="18"/>
          <w:szCs w:val="18"/>
        </w:rPr>
        <w:t>10. äga så många aktier i ett aktiebolag eller ett europabolag med säte i Sverige att hans eller hennes andel av röstetalet för samtliga aktier i bolaget överstiger femtio procent,</w:t>
      </w:r>
    </w:p>
    <w:p w14:paraId="64FD68CA" w14:textId="77777777" w:rsidR="005C68C8" w:rsidRPr="00D94568" w:rsidRDefault="005C68C8" w:rsidP="005C68C8">
      <w:pPr>
        <w:pStyle w:val="Brdtextmedindrag"/>
        <w:rPr>
          <w:sz w:val="18"/>
          <w:szCs w:val="18"/>
        </w:rPr>
      </w:pPr>
      <w:r w:rsidRPr="00D94568">
        <w:rPr>
          <w:sz w:val="18"/>
          <w:szCs w:val="18"/>
        </w:rPr>
        <w:t>11. inneha fullmakt att företräda en enskild näringsidkare i dennes närings</w:t>
      </w:r>
      <w:r>
        <w:rPr>
          <w:sz w:val="18"/>
          <w:szCs w:val="18"/>
        </w:rPr>
        <w:softHyphen/>
      </w:r>
      <w:r w:rsidRPr="00D94568">
        <w:rPr>
          <w:sz w:val="18"/>
          <w:szCs w:val="18"/>
        </w:rPr>
        <w:t>verksamhet eller en juridisk person som anges i 3–5,</w:t>
      </w:r>
    </w:p>
    <w:p w14:paraId="68A9E965" w14:textId="77777777" w:rsidR="005C68C8" w:rsidRPr="00D94568" w:rsidRDefault="005C68C8" w:rsidP="005C68C8">
      <w:pPr>
        <w:pStyle w:val="Brdtextmedindrag"/>
        <w:rPr>
          <w:sz w:val="18"/>
          <w:szCs w:val="18"/>
        </w:rPr>
      </w:pPr>
      <w:r w:rsidRPr="00D94568">
        <w:rPr>
          <w:sz w:val="18"/>
          <w:szCs w:val="18"/>
        </w:rPr>
        <w:lastRenderedPageBreak/>
        <w:t>12. vara anställd eller återkommande ta emot uppdrag i en närings</w:t>
      </w:r>
      <w:r w:rsidRPr="00D94568">
        <w:rPr>
          <w:sz w:val="18"/>
          <w:szCs w:val="18"/>
        </w:rPr>
        <w:softHyphen/>
        <w:t>verksamhet som drivs av en närstående till honom eller henne eller där en närstående har en sådan ställning som anges i 3 §, eller</w:t>
      </w:r>
    </w:p>
    <w:p w14:paraId="596BA3A1" w14:textId="77777777" w:rsidR="005C68C8" w:rsidRPr="00D94568" w:rsidRDefault="005C68C8" w:rsidP="005C68C8">
      <w:pPr>
        <w:pStyle w:val="Brdtextmedindrag"/>
        <w:rPr>
          <w:sz w:val="18"/>
          <w:szCs w:val="18"/>
        </w:rPr>
      </w:pPr>
      <w:r w:rsidRPr="00D94568">
        <w:rPr>
          <w:sz w:val="18"/>
          <w:szCs w:val="18"/>
        </w:rPr>
        <w:t>13. vara anställd eller återkommande ta emot uppdrag i den närings</w:t>
      </w:r>
      <w:r w:rsidRPr="00D94568">
        <w:rPr>
          <w:sz w:val="18"/>
          <w:szCs w:val="18"/>
        </w:rPr>
        <w:softHyphen/>
        <w:t>verksamhet där han eller hon har åsidosatt sina skyldigheter.</w:t>
      </w:r>
    </w:p>
    <w:p w14:paraId="11712C76" w14:textId="77777777" w:rsidR="005C68C8" w:rsidRPr="004C07B0" w:rsidRDefault="005C68C8" w:rsidP="005C68C8">
      <w:pPr>
        <w:pStyle w:val="Brdtextmedindrag"/>
      </w:pPr>
    </w:p>
    <w:p w14:paraId="3DC35D98" w14:textId="77777777" w:rsidR="005C68C8" w:rsidRDefault="005C68C8" w:rsidP="005C68C8">
      <w:pPr>
        <w:pStyle w:val="Brdtextmedindrag"/>
        <w:ind w:firstLine="0"/>
      </w:pPr>
      <w:r>
        <w:t>I paragrafen anges vad en person som har näringsförbud inte får göra. Över</w:t>
      </w:r>
      <w:r>
        <w:softHyphen/>
        <w:t>vägandena finns i avsnitt 8.</w:t>
      </w:r>
    </w:p>
    <w:p w14:paraId="0AEA68F0" w14:textId="3AFCE079" w:rsidR="005C68C8" w:rsidRDefault="005C68C8" w:rsidP="005C68C8">
      <w:pPr>
        <w:pStyle w:val="Brdtextmedindrag"/>
      </w:pPr>
      <w:r>
        <w:t xml:space="preserve">I </w:t>
      </w:r>
      <w:r w:rsidRPr="00905155">
        <w:rPr>
          <w:i/>
        </w:rPr>
        <w:t>punkt 7</w:t>
      </w:r>
      <w:r>
        <w:t xml:space="preserve"> görs tillägg för försäkringsföreningar och tjänstepensions</w:t>
      </w:r>
      <w:r>
        <w:softHyphen/>
        <w:t>föreningar. Detta innebär att en person med näringsförbud inte får vara verk</w:t>
      </w:r>
      <w:r>
        <w:softHyphen/>
        <w:t>ställande direktör eller vice verk</w:t>
      </w:r>
      <w:r>
        <w:softHyphen/>
        <w:t>ställande direktör i en försäkrings</w:t>
      </w:r>
      <w:r>
        <w:softHyphen/>
        <w:t>förening eller en tjänstepensionsförening. Detta överensstämmer med det som gäller för andra former av försäkringsföretag och tjänste</w:t>
      </w:r>
      <w:r>
        <w:softHyphen/>
        <w:t>pensions</w:t>
      </w:r>
      <w:r>
        <w:softHyphen/>
        <w:t>företag, dvs. försäkringsaktiebolag</w:t>
      </w:r>
      <w:r w:rsidR="00E914CF">
        <w:t>,</w:t>
      </w:r>
      <w:r>
        <w:t xml:space="preserve"> ömsesidiga försäkringsbolag, tjänste</w:t>
      </w:r>
      <w:r>
        <w:softHyphen/>
        <w:t>pensionsaktiebolag och ömsesidiga tjänstepensionsbolag.</w:t>
      </w:r>
    </w:p>
    <w:p w14:paraId="5DC8750F" w14:textId="77777777" w:rsidR="005C68C8" w:rsidRDefault="005C68C8" w:rsidP="005C68C8">
      <w:pPr>
        <w:pStyle w:val="Rubrik2"/>
      </w:pPr>
      <w:bookmarkStart w:id="127" w:name="_Toc32844427"/>
      <w:bookmarkStart w:id="128" w:name="_Toc36022938"/>
      <w:r>
        <w:t>Förslaget till lag om ändring i lagen (2019:742) om tjänstepensionsföretag</w:t>
      </w:r>
      <w:bookmarkEnd w:id="127"/>
      <w:bookmarkEnd w:id="128"/>
    </w:p>
    <w:p w14:paraId="6E3FB14A" w14:textId="77777777" w:rsidR="005C68C8" w:rsidRDefault="005C68C8" w:rsidP="005C68C8">
      <w:pPr>
        <w:pStyle w:val="Rubrik4utannumrering"/>
        <w:spacing w:before="0"/>
      </w:pPr>
      <w:r w:rsidRPr="004C07B0">
        <w:t>10 </w:t>
      </w:r>
      <w:r w:rsidRPr="003566D5">
        <w:t>kap.</w:t>
      </w:r>
    </w:p>
    <w:p w14:paraId="1C8152DB" w14:textId="77777777" w:rsidR="005C68C8" w:rsidRPr="00D94568" w:rsidRDefault="005C68C8" w:rsidP="005C68C8">
      <w:pPr>
        <w:pStyle w:val="Brdtextmedindrag"/>
        <w:ind w:firstLine="0"/>
        <w:rPr>
          <w:sz w:val="18"/>
          <w:szCs w:val="18"/>
        </w:rPr>
      </w:pPr>
      <w:r w:rsidRPr="00D94568">
        <w:rPr>
          <w:b/>
          <w:bCs/>
          <w:sz w:val="18"/>
          <w:szCs w:val="18"/>
        </w:rPr>
        <w:t>15 §</w:t>
      </w:r>
      <w:r w:rsidRPr="00D94568">
        <w:rPr>
          <w:sz w:val="18"/>
          <w:szCs w:val="18"/>
        </w:rPr>
        <w:t> Vid absorption av ett helägt dotterbolag ska ansökan om tillstånd att verkställa fusionsplanen göras av moder</w:t>
      </w:r>
      <w:r w:rsidRPr="00D94568">
        <w:rPr>
          <w:sz w:val="18"/>
          <w:szCs w:val="18"/>
        </w:rPr>
        <w:softHyphen/>
        <w:t>bolaget.</w:t>
      </w:r>
      <w:r w:rsidRPr="00D94568" w:rsidDel="009234C8">
        <w:rPr>
          <w:sz w:val="18"/>
          <w:szCs w:val="18"/>
        </w:rPr>
        <w:t xml:space="preserve"> </w:t>
      </w:r>
      <w:r w:rsidRPr="00D94568">
        <w:rPr>
          <w:sz w:val="18"/>
          <w:szCs w:val="18"/>
        </w:rPr>
        <w:t>Ansökan ska ges in till Finans</w:t>
      </w:r>
      <w:r w:rsidRPr="00D94568">
        <w:rPr>
          <w:sz w:val="18"/>
          <w:szCs w:val="18"/>
        </w:rPr>
        <w:softHyphen/>
        <w:t xml:space="preserve">inspektionen inom en månad från det att </w:t>
      </w:r>
      <w:r w:rsidRPr="00D94568">
        <w:rPr>
          <w:sz w:val="18"/>
          <w:szCs w:val="18"/>
        </w:rPr>
        <w:softHyphen/>
        <w:t>plan</w:t>
      </w:r>
      <w:r w:rsidRPr="00D94568">
        <w:rPr>
          <w:sz w:val="18"/>
          <w:szCs w:val="18"/>
        </w:rPr>
        <w:softHyphen/>
        <w:t>en har blivit gällande hos moderbolaget.</w:t>
      </w:r>
      <w:r w:rsidRPr="00D94568" w:rsidDel="009234C8">
        <w:rPr>
          <w:sz w:val="18"/>
          <w:szCs w:val="18"/>
        </w:rPr>
        <w:t xml:space="preserve"> </w:t>
      </w:r>
      <w:r w:rsidRPr="00D94568">
        <w:rPr>
          <w:sz w:val="18"/>
          <w:szCs w:val="18"/>
        </w:rPr>
        <w:t>Om planen har regist</w:t>
      </w:r>
      <w:r w:rsidRPr="00D94568">
        <w:rPr>
          <w:sz w:val="18"/>
          <w:szCs w:val="18"/>
        </w:rPr>
        <w:softHyphen/>
        <w:t>rerats enligt 23 kap. 30 § aktie</w:t>
      </w:r>
      <w:r w:rsidRPr="00D94568">
        <w:rPr>
          <w:sz w:val="18"/>
          <w:szCs w:val="18"/>
        </w:rPr>
        <w:softHyphen/>
        <w:t>bolagslagen (2005:551) ska ansökan dess</w:t>
      </w:r>
      <w:r>
        <w:rPr>
          <w:sz w:val="18"/>
          <w:szCs w:val="18"/>
        </w:rPr>
        <w:softHyphen/>
      </w:r>
      <w:r w:rsidRPr="00D94568">
        <w:rPr>
          <w:sz w:val="18"/>
          <w:szCs w:val="18"/>
        </w:rPr>
        <w:t>utom ges in senast två år efter det att uppgift om registreringen har kungjorts enligt 27 kap. 3 § samma lag.</w:t>
      </w:r>
    </w:p>
    <w:p w14:paraId="28544F7C" w14:textId="77777777" w:rsidR="005C68C8" w:rsidRPr="008A3ABE" w:rsidRDefault="005C68C8" w:rsidP="005C68C8">
      <w:pPr>
        <w:pStyle w:val="Brdtextmedindrag"/>
        <w:rPr>
          <w:sz w:val="18"/>
          <w:szCs w:val="18"/>
        </w:rPr>
      </w:pPr>
      <w:r w:rsidRPr="00AA1E4F">
        <w:rPr>
          <w:sz w:val="18"/>
          <w:szCs w:val="18"/>
        </w:rPr>
        <w:t>Finansinspektionen ska under</w:t>
      </w:r>
      <w:r w:rsidRPr="00AA1E4F">
        <w:rPr>
          <w:sz w:val="18"/>
          <w:szCs w:val="18"/>
        </w:rPr>
        <w:softHyphen/>
        <w:t xml:space="preserve">rätta Bolagsverket </w:t>
      </w:r>
      <w:r w:rsidRPr="00AA1E4F">
        <w:rPr>
          <w:i/>
          <w:sz w:val="18"/>
          <w:szCs w:val="18"/>
        </w:rPr>
        <w:t>och Skatteverket</w:t>
      </w:r>
      <w:r w:rsidRPr="00AA1E4F">
        <w:rPr>
          <w:sz w:val="18"/>
          <w:szCs w:val="18"/>
        </w:rPr>
        <w:t xml:space="preserve"> om en an</w:t>
      </w:r>
      <w:r>
        <w:rPr>
          <w:sz w:val="18"/>
          <w:szCs w:val="18"/>
        </w:rPr>
        <w:softHyphen/>
      </w:r>
      <w:r w:rsidRPr="00AA1E4F">
        <w:rPr>
          <w:sz w:val="18"/>
          <w:szCs w:val="18"/>
        </w:rPr>
        <w:t>sökan</w:t>
      </w:r>
      <w:r w:rsidRPr="00AA1E4F">
        <w:rPr>
          <w:i/>
          <w:iCs/>
          <w:sz w:val="18"/>
          <w:szCs w:val="18"/>
        </w:rPr>
        <w:t>.</w:t>
      </w:r>
      <w:r w:rsidRPr="00AA1E4F">
        <w:rPr>
          <w:sz w:val="18"/>
          <w:szCs w:val="18"/>
        </w:rPr>
        <w:t xml:space="preserve"> </w:t>
      </w:r>
      <w:r w:rsidRPr="00AA1E4F">
        <w:rPr>
          <w:i/>
          <w:sz w:val="18"/>
          <w:szCs w:val="18"/>
        </w:rPr>
        <w:t>Finansinspek</w:t>
      </w:r>
      <w:r w:rsidRPr="00AA1E4F">
        <w:rPr>
          <w:i/>
          <w:sz w:val="18"/>
          <w:szCs w:val="18"/>
        </w:rPr>
        <w:softHyphen/>
        <w:t>tionen ska också underrätta Bolags</w:t>
      </w:r>
      <w:r w:rsidRPr="00AA1E4F">
        <w:rPr>
          <w:i/>
          <w:sz w:val="18"/>
          <w:szCs w:val="18"/>
        </w:rPr>
        <w:softHyphen/>
        <w:t xml:space="preserve">verket </w:t>
      </w:r>
      <w:r w:rsidRPr="00AA1E4F">
        <w:rPr>
          <w:sz w:val="18"/>
          <w:szCs w:val="18"/>
        </w:rPr>
        <w:t>om beslut som har meddelats med anledning av ansök</w:t>
      </w:r>
      <w:r w:rsidRPr="00AA1E4F">
        <w:rPr>
          <w:sz w:val="18"/>
          <w:szCs w:val="18"/>
        </w:rPr>
        <w:softHyphen/>
        <w:t xml:space="preserve">ningen </w:t>
      </w:r>
      <w:r w:rsidRPr="00AA1E4F">
        <w:rPr>
          <w:i/>
          <w:iCs/>
          <w:sz w:val="18"/>
          <w:szCs w:val="18"/>
        </w:rPr>
        <w:t>och</w:t>
      </w:r>
      <w:r w:rsidRPr="00AA1E4F">
        <w:rPr>
          <w:sz w:val="18"/>
          <w:szCs w:val="18"/>
        </w:rPr>
        <w:t xml:space="preserve"> </w:t>
      </w:r>
      <w:r w:rsidRPr="00AA1E4F">
        <w:rPr>
          <w:i/>
          <w:iCs/>
          <w:sz w:val="18"/>
          <w:szCs w:val="18"/>
        </w:rPr>
        <w:t>fått</w:t>
      </w:r>
      <w:r w:rsidRPr="00AA1E4F">
        <w:rPr>
          <w:sz w:val="18"/>
          <w:szCs w:val="18"/>
        </w:rPr>
        <w:t xml:space="preserve"> </w:t>
      </w:r>
      <w:r w:rsidRPr="00AA1E4F">
        <w:rPr>
          <w:i/>
          <w:iCs/>
          <w:sz w:val="18"/>
          <w:szCs w:val="18"/>
        </w:rPr>
        <w:t>laga</w:t>
      </w:r>
      <w:r w:rsidRPr="00AA1E4F">
        <w:rPr>
          <w:sz w:val="18"/>
          <w:szCs w:val="18"/>
        </w:rPr>
        <w:t xml:space="preserve"> </w:t>
      </w:r>
      <w:r w:rsidRPr="00AA1E4F">
        <w:rPr>
          <w:i/>
          <w:iCs/>
          <w:sz w:val="18"/>
          <w:szCs w:val="18"/>
        </w:rPr>
        <w:t>kraft</w:t>
      </w:r>
      <w:r w:rsidRPr="00AA1E4F">
        <w:rPr>
          <w:sz w:val="18"/>
          <w:szCs w:val="18"/>
        </w:rPr>
        <w:t>.</w:t>
      </w:r>
    </w:p>
    <w:p w14:paraId="457A1D2A" w14:textId="77777777" w:rsidR="005C68C8" w:rsidRPr="00D94568" w:rsidRDefault="005C68C8" w:rsidP="005C68C8">
      <w:pPr>
        <w:pStyle w:val="Brdtextmedindrag"/>
        <w:rPr>
          <w:sz w:val="18"/>
          <w:szCs w:val="18"/>
        </w:rPr>
      </w:pPr>
      <w:r w:rsidRPr="00D94568">
        <w:rPr>
          <w:sz w:val="18"/>
          <w:szCs w:val="18"/>
        </w:rPr>
        <w:t xml:space="preserve">Vid behandlingen av en ansökan tillämpas 12 och 13 §§. </w:t>
      </w:r>
    </w:p>
    <w:p w14:paraId="78BDBB48" w14:textId="77777777" w:rsidR="005C68C8" w:rsidRPr="004C07B0" w:rsidRDefault="005C68C8" w:rsidP="005C68C8">
      <w:pPr>
        <w:pStyle w:val="Brdtextmedindrag"/>
      </w:pPr>
    </w:p>
    <w:p w14:paraId="21C6AFFF" w14:textId="3D258B99" w:rsidR="005C68C8" w:rsidRDefault="005C68C8" w:rsidP="005C68C8">
      <w:pPr>
        <w:pStyle w:val="Brdtextmedindrag"/>
        <w:ind w:firstLine="0"/>
      </w:pPr>
      <w:r>
        <w:t xml:space="preserve">Paragrafen innehåller bestämmelser för tjänstepensionsaktiebolag om absorption av ett helägt dotterbolag. Övervägandena finns i avsnitt 6.1. </w:t>
      </w:r>
    </w:p>
    <w:p w14:paraId="5E5A8068" w14:textId="64694944" w:rsidR="005C68C8" w:rsidRDefault="005C68C8" w:rsidP="005C68C8">
      <w:pPr>
        <w:pStyle w:val="Brdtextmedindrag"/>
      </w:pPr>
      <w:r>
        <w:t xml:space="preserve">Ändringen i </w:t>
      </w:r>
      <w:r>
        <w:rPr>
          <w:i/>
        </w:rPr>
        <w:t>andra stycket</w:t>
      </w:r>
      <w:r>
        <w:t xml:space="preserve"> innebär att Finansinspektionen även ska under</w:t>
      </w:r>
      <w:r>
        <w:softHyphen/>
        <w:t>rätta Skatteverket om ansökningar om tillstånd att verkställa en fusions</w:t>
      </w:r>
      <w:r>
        <w:softHyphen/>
        <w:t>plan. Därigenom uppmärksammas Skatteverket på ansökningar om till</w:t>
      </w:r>
      <w:r>
        <w:softHyphen/>
        <w:t>stånd att verkställa en fusionsplan och har möjlighet att ingripa med stöd av 23 kap. 21 a § aktiebolagslagen när det finns skäl för det. Genom änd</w:t>
      </w:r>
      <w:r>
        <w:softHyphen/>
        <w:t>ringen överensstämmer Finansinspektionens underrättelseskyldighet med det som gäller vid ansökningar om tillstånd att verkställa en fusions</w:t>
      </w:r>
      <w:r>
        <w:softHyphen/>
        <w:t>plan enligt 11 §, dvs. vid annan fusion än absorption av ett helägt dotter</w:t>
      </w:r>
      <w:r>
        <w:softHyphen/>
        <w:t>bolag. Ändringen motsvarar ändringen för försäkrings</w:t>
      </w:r>
      <w:r>
        <w:softHyphen/>
        <w:t>aktiebolag (se för</w:t>
      </w:r>
      <w:r>
        <w:softHyphen/>
        <w:t>fattnings</w:t>
      </w:r>
      <w:r>
        <w:softHyphen/>
        <w:t>kom</w:t>
      </w:r>
      <w:r>
        <w:softHyphen/>
        <w:t>mentaren till 11 kap. 37 § FRL). I stycket görs även redak</w:t>
      </w:r>
      <w:r w:rsidR="00BB2F73">
        <w:softHyphen/>
      </w:r>
      <w:r>
        <w:t>tionella ändringar.</w:t>
      </w:r>
    </w:p>
    <w:p w14:paraId="50FD0D84" w14:textId="77777777" w:rsidR="005C68C8" w:rsidRDefault="005C68C8" w:rsidP="005C68C8">
      <w:pPr>
        <w:pStyle w:val="Brdtext"/>
      </w:pPr>
    </w:p>
    <w:p w14:paraId="16FC64D6" w14:textId="77777777" w:rsidR="005C68C8" w:rsidRPr="00D94568" w:rsidRDefault="005C68C8" w:rsidP="005C68C8">
      <w:pPr>
        <w:pStyle w:val="Brdtextmedindrag"/>
        <w:ind w:firstLine="0"/>
        <w:rPr>
          <w:sz w:val="18"/>
          <w:szCs w:val="18"/>
        </w:rPr>
      </w:pPr>
      <w:r w:rsidRPr="00D94568">
        <w:rPr>
          <w:b/>
          <w:bCs/>
          <w:sz w:val="18"/>
          <w:szCs w:val="18"/>
        </w:rPr>
        <w:t>20 §</w:t>
      </w:r>
      <w:r w:rsidRPr="00D94568">
        <w:rPr>
          <w:sz w:val="18"/>
          <w:szCs w:val="18"/>
        </w:rPr>
        <w:t> Vid tillämpning av sådana bestämmelser i lagen (2018:672) om ekonomiska föreningar som det hänvisas till i 22–46 §§ eller i de bestämmelser som anges i 21 § ska det som sägs om</w:t>
      </w:r>
    </w:p>
    <w:p w14:paraId="6BB51E16" w14:textId="77777777" w:rsidR="005C68C8" w:rsidRPr="00D94568" w:rsidRDefault="005C68C8" w:rsidP="005C68C8">
      <w:pPr>
        <w:pStyle w:val="Brdtextmedindrag"/>
        <w:rPr>
          <w:sz w:val="18"/>
          <w:szCs w:val="18"/>
        </w:rPr>
      </w:pPr>
      <w:r w:rsidRPr="00D94568">
        <w:rPr>
          <w:sz w:val="18"/>
          <w:szCs w:val="18"/>
        </w:rPr>
        <w:t xml:space="preserve">1. ekonomisk förening avse ömsesidigt tjänstepensionsbolag, </w:t>
      </w:r>
    </w:p>
    <w:p w14:paraId="1E50229D" w14:textId="77777777" w:rsidR="005C68C8" w:rsidRPr="00D94568" w:rsidRDefault="005C68C8" w:rsidP="005C68C8">
      <w:pPr>
        <w:pStyle w:val="Brdtextmedindrag"/>
        <w:rPr>
          <w:sz w:val="18"/>
          <w:szCs w:val="18"/>
        </w:rPr>
      </w:pPr>
      <w:r w:rsidRPr="00D94568">
        <w:rPr>
          <w:sz w:val="18"/>
          <w:szCs w:val="18"/>
        </w:rPr>
        <w:t xml:space="preserve">2. medlem avse delägare, </w:t>
      </w:r>
    </w:p>
    <w:p w14:paraId="034C94D1" w14:textId="77777777" w:rsidR="005C68C8" w:rsidRPr="00D94568" w:rsidRDefault="005C68C8" w:rsidP="005C68C8">
      <w:pPr>
        <w:pStyle w:val="Brdtextmedindrag"/>
        <w:jc w:val="left"/>
        <w:rPr>
          <w:sz w:val="18"/>
          <w:szCs w:val="18"/>
        </w:rPr>
      </w:pPr>
      <w:r w:rsidRPr="00D94568">
        <w:rPr>
          <w:sz w:val="18"/>
          <w:szCs w:val="18"/>
        </w:rPr>
        <w:t xml:space="preserve">3. stadgar avse bolagsordning, och </w:t>
      </w:r>
    </w:p>
    <w:p w14:paraId="2BF5B6BF" w14:textId="77777777" w:rsidR="005C68C8" w:rsidRPr="00D94568" w:rsidRDefault="005C68C8" w:rsidP="005C68C8">
      <w:pPr>
        <w:pStyle w:val="Brdtextmedindrag"/>
        <w:jc w:val="left"/>
        <w:rPr>
          <w:sz w:val="18"/>
          <w:szCs w:val="18"/>
        </w:rPr>
      </w:pPr>
      <w:r w:rsidRPr="00D94568">
        <w:rPr>
          <w:sz w:val="18"/>
          <w:szCs w:val="18"/>
        </w:rPr>
        <w:lastRenderedPageBreak/>
        <w:t xml:space="preserve">4. föreningsstämma avse bolagsstämma. </w:t>
      </w:r>
    </w:p>
    <w:p w14:paraId="0C70864C" w14:textId="77777777" w:rsidR="005C68C8" w:rsidRPr="00D94568" w:rsidRDefault="005C68C8" w:rsidP="005C68C8">
      <w:pPr>
        <w:pStyle w:val="Brdtextmedindrag"/>
        <w:rPr>
          <w:sz w:val="18"/>
          <w:szCs w:val="18"/>
        </w:rPr>
      </w:pPr>
      <w:r w:rsidRPr="00D94568">
        <w:rPr>
          <w:sz w:val="18"/>
          <w:szCs w:val="18"/>
        </w:rPr>
        <w:t>Hänvisningar i lagen om ekonomiska föreningar till bestämmelser i samma lag ska i förekommande fall avse de bestämmelser i denna lag eller i försäkrings</w:t>
      </w:r>
      <w:r>
        <w:rPr>
          <w:sz w:val="18"/>
          <w:szCs w:val="18"/>
        </w:rPr>
        <w:softHyphen/>
      </w:r>
      <w:r w:rsidRPr="00D94568">
        <w:rPr>
          <w:sz w:val="18"/>
          <w:szCs w:val="18"/>
        </w:rPr>
        <w:t>rörelselagen (2010:2043) som gäller i stället för eller utöver bestämmelserna i lagen om ekonomiska föreningar.</w:t>
      </w:r>
    </w:p>
    <w:p w14:paraId="53DCD1F9" w14:textId="77777777" w:rsidR="005C68C8" w:rsidRPr="00D94568" w:rsidRDefault="005C68C8" w:rsidP="005C68C8">
      <w:pPr>
        <w:pStyle w:val="Brdtextmedindrag"/>
        <w:rPr>
          <w:sz w:val="18"/>
          <w:szCs w:val="18"/>
        </w:rPr>
      </w:pPr>
      <w:r w:rsidRPr="00D94568">
        <w:rPr>
          <w:i/>
          <w:sz w:val="18"/>
          <w:szCs w:val="18"/>
        </w:rPr>
        <w:t>När 7 kap. 8 och 30 §§ lagen om ekonomiska före</w:t>
      </w:r>
      <w:r w:rsidRPr="00D94568">
        <w:rPr>
          <w:i/>
          <w:sz w:val="18"/>
          <w:szCs w:val="18"/>
        </w:rPr>
        <w:softHyphen/>
        <w:t>ningar tillämpas på ett ömse</w:t>
      </w:r>
      <w:r>
        <w:rPr>
          <w:i/>
          <w:sz w:val="18"/>
          <w:szCs w:val="18"/>
        </w:rPr>
        <w:softHyphen/>
      </w:r>
      <w:r w:rsidRPr="00D94568">
        <w:rPr>
          <w:i/>
          <w:sz w:val="18"/>
          <w:szCs w:val="18"/>
        </w:rPr>
        <w:t>sidigt tjänste</w:t>
      </w:r>
      <w:r w:rsidRPr="00D94568">
        <w:rPr>
          <w:i/>
          <w:sz w:val="18"/>
          <w:szCs w:val="18"/>
        </w:rPr>
        <w:softHyphen/>
        <w:t>pensions</w:t>
      </w:r>
      <w:r w:rsidRPr="00D94568">
        <w:rPr>
          <w:i/>
          <w:sz w:val="18"/>
          <w:szCs w:val="18"/>
        </w:rPr>
        <w:softHyphen/>
        <w:t>bolag ska det som sägs om Bolagsverket i stället avse Finansinspektionen.</w:t>
      </w:r>
    </w:p>
    <w:p w14:paraId="5970186B" w14:textId="77777777" w:rsidR="005C68C8" w:rsidRDefault="005C68C8" w:rsidP="005C68C8">
      <w:pPr>
        <w:pStyle w:val="Brdtext"/>
      </w:pPr>
    </w:p>
    <w:p w14:paraId="3C65AE58" w14:textId="77777777" w:rsidR="005C68C8" w:rsidRDefault="005C68C8" w:rsidP="005C68C8">
      <w:pPr>
        <w:pStyle w:val="Brdtextmedindrag"/>
        <w:ind w:firstLine="0"/>
      </w:pPr>
      <w:r>
        <w:t>Paragrafen innehåller bestämmelser för ömsesidiga tjänstepensionsbolag om att vissa begrepp i lagen om ekonomiska föreningar i stället ska avse an</w:t>
      </w:r>
      <w:r>
        <w:softHyphen/>
        <w:t xml:space="preserve">dra begrepp i denna lag. Övervägandena finns i avsnitt 6.1. </w:t>
      </w:r>
    </w:p>
    <w:p w14:paraId="23DE27E8" w14:textId="7EFABC92" w:rsidR="005C68C8" w:rsidRDefault="005C68C8" w:rsidP="00E63A33">
      <w:pPr>
        <w:pStyle w:val="Brdtextmedindrag"/>
      </w:pPr>
      <w:r w:rsidRPr="00905155">
        <w:rPr>
          <w:i/>
        </w:rPr>
        <w:t>Tredje stycket</w:t>
      </w:r>
      <w:r>
        <w:t>, som är nytt, innebär att vid tillämpningen enligt 26 § denna lag av bestämmelserna om bosättningskrav för styrelseledamöter och verk</w:t>
      </w:r>
      <w:r>
        <w:softHyphen/>
        <w:t>ställande direktör i 7 kap. 8 och 30 §§ lagen om ekonomiska för</w:t>
      </w:r>
      <w:r>
        <w:softHyphen/>
        <w:t>eningar för ömsesidiga tjänstepensionsbolag, ska det som i den lagen sägs om Bolagsverket i stället avse Finansinspektionen. Genom ändringen flyttas pröv</w:t>
      </w:r>
      <w:r>
        <w:softHyphen/>
        <w:t>ningen av om det finns skäl för undantag från bosättningskravet från Bolagsverket till Finansinspektionen. Detta överensstämmer med det som gäl</w:t>
      </w:r>
      <w:r>
        <w:softHyphen/>
        <w:t>ler vid en motsvarande prövning för tjänstepensionsaktiebolag (10 kap. 1 § första och andra styckena och 8 kap. 9</w:t>
      </w:r>
      <w:r w:rsidR="00E914CF">
        <w:t xml:space="preserve"> och 30</w:t>
      </w:r>
      <w:r>
        <w:t> </w:t>
      </w:r>
      <w:r w:rsidR="00E914CF">
        <w:t>§</w:t>
      </w:r>
      <w:r>
        <w:t>§ aktie</w:t>
      </w:r>
      <w:r w:rsidR="00593932">
        <w:softHyphen/>
      </w:r>
      <w:r>
        <w:t>bolags</w:t>
      </w:r>
      <w:r w:rsidR="00593932">
        <w:softHyphen/>
      </w:r>
      <w:r>
        <w:t>lagen).</w:t>
      </w:r>
    </w:p>
    <w:p w14:paraId="1CADC321" w14:textId="77777777" w:rsidR="005C68C8" w:rsidRDefault="005C68C8" w:rsidP="005C68C8">
      <w:pPr>
        <w:pStyle w:val="Brdtext"/>
      </w:pPr>
    </w:p>
    <w:p w14:paraId="51238647" w14:textId="77777777" w:rsidR="005C68C8" w:rsidRPr="00D94568" w:rsidRDefault="005C68C8" w:rsidP="005C68C8">
      <w:pPr>
        <w:pStyle w:val="Brdtextmedindrag"/>
        <w:ind w:firstLine="0"/>
        <w:rPr>
          <w:sz w:val="18"/>
          <w:szCs w:val="18"/>
        </w:rPr>
      </w:pPr>
      <w:r w:rsidRPr="00D94568">
        <w:rPr>
          <w:b/>
          <w:bCs/>
          <w:sz w:val="18"/>
          <w:szCs w:val="18"/>
        </w:rPr>
        <w:t>40 §</w:t>
      </w:r>
      <w:r w:rsidRPr="00D94568">
        <w:rPr>
          <w:sz w:val="18"/>
          <w:szCs w:val="18"/>
        </w:rPr>
        <w:t> Vid fusion med ett ömsesidigt tjänstepensionsbolag tillämpas 16 kap. 1–16, 20, 24–40 och 42–51 §§ lagen (2018:672) om ekonomiska före</w:t>
      </w:r>
      <w:r w:rsidRPr="00D94568">
        <w:rPr>
          <w:sz w:val="18"/>
          <w:szCs w:val="18"/>
        </w:rPr>
        <w:softHyphen/>
        <w:t>ningar med de ändringar och tillägg som föreskrivs i 41–45 §§ i detta kapitel.</w:t>
      </w:r>
    </w:p>
    <w:p w14:paraId="5AE341F6" w14:textId="77777777" w:rsidR="005C68C8" w:rsidRPr="00D94568" w:rsidRDefault="005C68C8" w:rsidP="005C68C8">
      <w:pPr>
        <w:pStyle w:val="Brdtextmedindrag"/>
        <w:rPr>
          <w:sz w:val="18"/>
          <w:szCs w:val="18"/>
        </w:rPr>
      </w:pPr>
      <w:r w:rsidRPr="00D94568">
        <w:rPr>
          <w:i/>
          <w:sz w:val="18"/>
          <w:szCs w:val="18"/>
        </w:rPr>
        <w:t>När 16 kap. 20 § lagen om eko</w:t>
      </w:r>
      <w:r w:rsidRPr="00D94568">
        <w:rPr>
          <w:i/>
          <w:sz w:val="18"/>
          <w:szCs w:val="18"/>
        </w:rPr>
        <w:softHyphen/>
        <w:t>no</w:t>
      </w:r>
      <w:r w:rsidRPr="00D94568">
        <w:rPr>
          <w:i/>
          <w:sz w:val="18"/>
          <w:szCs w:val="18"/>
        </w:rPr>
        <w:softHyphen/>
        <w:t>miska föreningar tillämpas på ett ömsesidigt tjänstepensionsbolag ska det som sägs om Bolags</w:t>
      </w:r>
      <w:r w:rsidRPr="00D94568">
        <w:rPr>
          <w:i/>
          <w:sz w:val="18"/>
          <w:szCs w:val="18"/>
        </w:rPr>
        <w:softHyphen/>
        <w:t>verket i stället avse Finans</w:t>
      </w:r>
      <w:r w:rsidRPr="00D94568">
        <w:rPr>
          <w:i/>
          <w:sz w:val="18"/>
          <w:szCs w:val="18"/>
        </w:rPr>
        <w:softHyphen/>
        <w:t>inspek</w:t>
      </w:r>
      <w:r w:rsidRPr="00D94568">
        <w:rPr>
          <w:i/>
          <w:sz w:val="18"/>
          <w:szCs w:val="18"/>
        </w:rPr>
        <w:softHyphen/>
        <w:t>tionen.</w:t>
      </w:r>
    </w:p>
    <w:p w14:paraId="5B6650FC" w14:textId="77777777" w:rsidR="005C68C8" w:rsidRPr="004C07B0" w:rsidRDefault="005C68C8" w:rsidP="005C68C8">
      <w:pPr>
        <w:pStyle w:val="Brdtextmedindrag"/>
      </w:pPr>
    </w:p>
    <w:p w14:paraId="7F3DAC7C" w14:textId="362CA9FE" w:rsidR="005C68C8" w:rsidRDefault="005C68C8" w:rsidP="005C68C8">
      <w:pPr>
        <w:pStyle w:val="Brdtextmedindrag"/>
        <w:ind w:firstLine="0"/>
      </w:pPr>
      <w:r>
        <w:t>Paragrafen innehåller bestämmelser om vilka bestämmelser i 16 kap. lagen om ekonomiska föreningar som gäller för ömsesidiga tjänste</w:t>
      </w:r>
      <w:r>
        <w:softHyphen/>
        <w:t>pensions</w:t>
      </w:r>
      <w:r>
        <w:softHyphen/>
        <w:t>bolag vid fusion. Övervägandena finns i avsnitt 6.1.</w:t>
      </w:r>
    </w:p>
    <w:p w14:paraId="7C0F022F" w14:textId="6A824B83" w:rsidR="005C68C8" w:rsidRDefault="005C68C8" w:rsidP="005C68C8">
      <w:pPr>
        <w:pStyle w:val="Brdtextmedindrag"/>
      </w:pPr>
      <w:r>
        <w:t xml:space="preserve">I </w:t>
      </w:r>
      <w:r w:rsidRPr="00905155">
        <w:rPr>
          <w:i/>
        </w:rPr>
        <w:t>andra stycket</w:t>
      </w:r>
      <w:r>
        <w:t xml:space="preserve">, som är nytt, införs en bestämmelse om att det </w:t>
      </w:r>
      <w:r w:rsidR="00A41D95">
        <w:t xml:space="preserve">som </w:t>
      </w:r>
      <w:r>
        <w:t>sägs i 16 kap. 20 § lagen om ekonomiska föreningar om Bolagsverket i stället ska avse Finansinspektionen när bestämmelsen tillämpas på ömsesidiga tjänste</w:t>
      </w:r>
      <w:r>
        <w:softHyphen/>
        <w:t>pensionsbolag. Detta motsvarar bestämmelsen i 11 kap. 1 § andra stycket 2 FRL, som gäller för försäkringsaktiebolag. Det innebär att den möjlig</w:t>
      </w:r>
      <w:r>
        <w:softHyphen/>
        <w:t>het som Skatteverket har att besluta om att en fusionsplan inte får verk</w:t>
      </w:r>
      <w:r>
        <w:softHyphen/>
        <w:t>ställas gäller under den tid som Finansinspektionen handlägger en an</w:t>
      </w:r>
      <w:r>
        <w:softHyphen/>
        <w:t xml:space="preserve">sökan om tillstånd att verkställa en sådan plan. Det är </w:t>
      </w:r>
      <w:r w:rsidR="00E3177D">
        <w:t>sedan tidigare</w:t>
      </w:r>
      <w:r>
        <w:t xml:space="preserve"> Finans</w:t>
      </w:r>
      <w:r>
        <w:softHyphen/>
        <w:t>inspektionen som handlägger sådana ansökningar och ändringen utgör bara ett förtydligande, inte någon ändring i sak. Ändringen motsvarar änd</w:t>
      </w:r>
      <w:r>
        <w:softHyphen/>
        <w:t xml:space="preserve">ringarna i </w:t>
      </w:r>
      <w:r w:rsidRPr="00905155">
        <w:t>12</w:t>
      </w:r>
      <w:r>
        <w:t> </w:t>
      </w:r>
      <w:r w:rsidRPr="00905155">
        <w:t>kap</w:t>
      </w:r>
      <w:r>
        <w:t>. 81 § och 13 kap. 32 § FRL (se författningskommen</w:t>
      </w:r>
      <w:r>
        <w:softHyphen/>
        <w:t>tarerna till de paragraferna).</w:t>
      </w:r>
    </w:p>
    <w:p w14:paraId="66D3D010" w14:textId="77777777" w:rsidR="005C68C8" w:rsidRDefault="005C68C8" w:rsidP="005C68C8">
      <w:pPr>
        <w:pStyle w:val="Brdtext"/>
      </w:pPr>
    </w:p>
    <w:p w14:paraId="66E1F3EA" w14:textId="51D57DE7" w:rsidR="005C68C8" w:rsidRPr="00514EE3" w:rsidRDefault="005C68C8" w:rsidP="005C68C8">
      <w:pPr>
        <w:pStyle w:val="Brdtextmedindrag"/>
        <w:ind w:firstLine="0"/>
        <w:rPr>
          <w:sz w:val="18"/>
          <w:szCs w:val="18"/>
        </w:rPr>
      </w:pPr>
      <w:r w:rsidRPr="00D94568">
        <w:rPr>
          <w:b/>
          <w:bCs/>
          <w:sz w:val="18"/>
          <w:szCs w:val="18"/>
        </w:rPr>
        <w:t>41 §</w:t>
      </w:r>
      <w:r w:rsidRPr="00D94568">
        <w:rPr>
          <w:sz w:val="18"/>
          <w:szCs w:val="18"/>
        </w:rPr>
        <w:t> Ansökan om tillstånd att verkställa en fusionsplan ska göras av så</w:t>
      </w:r>
      <w:r w:rsidRPr="00D94568">
        <w:rPr>
          <w:sz w:val="18"/>
          <w:szCs w:val="18"/>
        </w:rPr>
        <w:softHyphen/>
        <w:t>väl över</w:t>
      </w:r>
      <w:r w:rsidR="00C9359F">
        <w:rPr>
          <w:sz w:val="18"/>
          <w:szCs w:val="18"/>
        </w:rPr>
        <w:softHyphen/>
      </w:r>
      <w:r w:rsidRPr="00D94568">
        <w:rPr>
          <w:sz w:val="18"/>
          <w:szCs w:val="18"/>
        </w:rPr>
        <w:t>låtande som övertagande bolag. Vid en gränsöverskridande fusion ska ansökan dock göras av det eller de svenska bolag som deltar i fusionen. Ansökan ska ges in till Finansinspektionen inom en månad från det att fusi</w:t>
      </w:r>
      <w:r w:rsidRPr="00D94568">
        <w:rPr>
          <w:sz w:val="18"/>
          <w:szCs w:val="18"/>
        </w:rPr>
        <w:softHyphen/>
        <w:t xml:space="preserve">onsplanen blivit gällande i samtliga bolag. Om planen har registrerats enligt 16 kap. 12 § lagen (2018:672) om </w:t>
      </w:r>
      <w:r w:rsidRPr="00514EE3">
        <w:rPr>
          <w:sz w:val="18"/>
          <w:szCs w:val="18"/>
        </w:rPr>
        <w:t>ekonomiska föreningar, ska ansökan dessutom ges in senast två år efter det att</w:t>
      </w:r>
      <w:r w:rsidRPr="00514EE3" w:rsidDel="00CD34D3">
        <w:rPr>
          <w:sz w:val="18"/>
          <w:szCs w:val="18"/>
        </w:rPr>
        <w:t xml:space="preserve"> </w:t>
      </w:r>
      <w:r w:rsidRPr="00514EE3">
        <w:rPr>
          <w:sz w:val="18"/>
          <w:szCs w:val="18"/>
        </w:rPr>
        <w:t>uppgift om registrering</w:t>
      </w:r>
      <w:r w:rsidRPr="00514EE3">
        <w:rPr>
          <w:sz w:val="18"/>
          <w:szCs w:val="18"/>
        </w:rPr>
        <w:softHyphen/>
        <w:t xml:space="preserve">en har kungjorts enligt 19 kap. 5 § samma lag. </w:t>
      </w:r>
    </w:p>
    <w:p w14:paraId="05574CC0" w14:textId="77777777" w:rsidR="005C68C8" w:rsidRPr="00514EE3" w:rsidRDefault="005C68C8" w:rsidP="005C68C8">
      <w:pPr>
        <w:pStyle w:val="Brdtextmedindrag"/>
        <w:rPr>
          <w:sz w:val="18"/>
          <w:szCs w:val="18"/>
        </w:rPr>
      </w:pPr>
      <w:r w:rsidRPr="00514EE3">
        <w:rPr>
          <w:sz w:val="18"/>
          <w:szCs w:val="18"/>
        </w:rPr>
        <w:lastRenderedPageBreak/>
        <w:t>Vid fusion genom kombination ska bolagen också ansöka om tillstånd enligt 2 kap. 4 § och godkännande av</w:t>
      </w:r>
      <w:r w:rsidRPr="00514EE3" w:rsidDel="00CD34D3">
        <w:rPr>
          <w:sz w:val="18"/>
          <w:szCs w:val="18"/>
        </w:rPr>
        <w:t xml:space="preserve"> </w:t>
      </w:r>
      <w:r w:rsidRPr="00514EE3">
        <w:rPr>
          <w:sz w:val="18"/>
          <w:szCs w:val="18"/>
        </w:rPr>
        <w:t>bolagsordningen enligt 2 kap. 9</w:t>
      </w:r>
      <w:r w:rsidRPr="00514EE3" w:rsidDel="00CD34D3">
        <w:rPr>
          <w:sz w:val="18"/>
          <w:szCs w:val="18"/>
        </w:rPr>
        <w:t> </w:t>
      </w:r>
      <w:r w:rsidRPr="00514EE3">
        <w:rPr>
          <w:sz w:val="18"/>
          <w:szCs w:val="18"/>
        </w:rPr>
        <w:t>§ för det över</w:t>
      </w:r>
      <w:r w:rsidRPr="00514EE3">
        <w:rPr>
          <w:sz w:val="18"/>
          <w:szCs w:val="18"/>
        </w:rPr>
        <w:softHyphen/>
        <w:t>tagande bolaget. Vid gränsöverskridande fusion gäller detta bara om det över</w:t>
      </w:r>
      <w:r w:rsidRPr="00514EE3">
        <w:rPr>
          <w:sz w:val="18"/>
          <w:szCs w:val="18"/>
        </w:rPr>
        <w:softHyphen/>
        <w:t xml:space="preserve">tagande bolaget ska ha hemvist i Sverige. </w:t>
      </w:r>
    </w:p>
    <w:p w14:paraId="01281514" w14:textId="5570939B" w:rsidR="005C68C8" w:rsidRPr="004C07B0" w:rsidRDefault="005C68C8" w:rsidP="005C68C8">
      <w:pPr>
        <w:pStyle w:val="Brdtextmedindrag"/>
      </w:pPr>
      <w:r w:rsidRPr="00514EE3">
        <w:rPr>
          <w:sz w:val="18"/>
          <w:szCs w:val="18"/>
        </w:rPr>
        <w:t>Finansinspektionen ska under</w:t>
      </w:r>
      <w:r w:rsidRPr="00514EE3">
        <w:rPr>
          <w:sz w:val="18"/>
          <w:szCs w:val="18"/>
        </w:rPr>
        <w:softHyphen/>
        <w:t>rätta Bolagsverket och Skatteverket om an</w:t>
      </w:r>
      <w:r w:rsidRPr="00514EE3">
        <w:rPr>
          <w:sz w:val="18"/>
          <w:szCs w:val="18"/>
        </w:rPr>
        <w:softHyphen/>
        <w:t>sök</w:t>
      </w:r>
      <w:r w:rsidR="00C46CDE">
        <w:rPr>
          <w:sz w:val="18"/>
          <w:szCs w:val="18"/>
        </w:rPr>
        <w:softHyphen/>
      </w:r>
      <w:r w:rsidRPr="00514EE3">
        <w:rPr>
          <w:sz w:val="18"/>
          <w:szCs w:val="18"/>
        </w:rPr>
        <w:t>ningar enligt första stycket</w:t>
      </w:r>
      <w:r w:rsidRPr="00514EE3">
        <w:rPr>
          <w:i/>
          <w:iCs/>
          <w:sz w:val="18"/>
          <w:szCs w:val="18"/>
        </w:rPr>
        <w:t>.</w:t>
      </w:r>
      <w:r w:rsidRPr="00514EE3">
        <w:rPr>
          <w:sz w:val="18"/>
          <w:szCs w:val="18"/>
        </w:rPr>
        <w:t xml:space="preserve"> </w:t>
      </w:r>
      <w:r w:rsidRPr="00514EE3">
        <w:rPr>
          <w:i/>
          <w:sz w:val="18"/>
          <w:szCs w:val="18"/>
        </w:rPr>
        <w:t>Finansinspektionen ska också underrätta Bolags</w:t>
      </w:r>
      <w:r>
        <w:rPr>
          <w:i/>
          <w:sz w:val="18"/>
          <w:szCs w:val="18"/>
        </w:rPr>
        <w:softHyphen/>
      </w:r>
      <w:r w:rsidRPr="00514EE3">
        <w:rPr>
          <w:i/>
          <w:sz w:val="18"/>
          <w:szCs w:val="18"/>
        </w:rPr>
        <w:t>verket</w:t>
      </w:r>
      <w:r w:rsidRPr="00514EE3">
        <w:rPr>
          <w:sz w:val="18"/>
          <w:szCs w:val="18"/>
        </w:rPr>
        <w:t xml:space="preserve"> om beslut som har meddelats med an</w:t>
      </w:r>
      <w:r w:rsidRPr="00514EE3">
        <w:rPr>
          <w:sz w:val="18"/>
          <w:szCs w:val="18"/>
        </w:rPr>
        <w:softHyphen/>
        <w:t>ledning av sådana ansök</w:t>
      </w:r>
      <w:r w:rsidRPr="00514EE3">
        <w:rPr>
          <w:sz w:val="18"/>
          <w:szCs w:val="18"/>
        </w:rPr>
        <w:softHyphen/>
        <w:t xml:space="preserve">ningar </w:t>
      </w:r>
      <w:r w:rsidRPr="00514EE3">
        <w:rPr>
          <w:i/>
          <w:iCs/>
          <w:sz w:val="18"/>
          <w:szCs w:val="18"/>
        </w:rPr>
        <w:t>och fått laga kraft</w:t>
      </w:r>
      <w:r w:rsidRPr="00514EE3">
        <w:rPr>
          <w:sz w:val="18"/>
          <w:szCs w:val="18"/>
        </w:rPr>
        <w:t>.</w:t>
      </w:r>
    </w:p>
    <w:p w14:paraId="79BD63FF" w14:textId="77777777" w:rsidR="005C68C8" w:rsidRDefault="005C68C8" w:rsidP="005C68C8">
      <w:pPr>
        <w:pStyle w:val="Brdtextmedindrag"/>
        <w:ind w:firstLine="0"/>
      </w:pPr>
    </w:p>
    <w:p w14:paraId="71B235A1" w14:textId="77777777" w:rsidR="005C68C8" w:rsidRDefault="005C68C8" w:rsidP="005C68C8">
      <w:pPr>
        <w:pStyle w:val="Brdtextmedindrag"/>
        <w:ind w:firstLine="0"/>
      </w:pPr>
      <w:r>
        <w:t xml:space="preserve">Paragrafen innehåller bestämmelser för ömsesidiga tjänstepensionsbolag om fusion. Övervägandena finns i avsnitt 6.1. </w:t>
      </w:r>
    </w:p>
    <w:p w14:paraId="5CC060F1" w14:textId="77777777" w:rsidR="005C68C8" w:rsidRDefault="005C68C8" w:rsidP="005C68C8">
      <w:pPr>
        <w:pStyle w:val="Brdtextmedindrag"/>
      </w:pPr>
      <w:r>
        <w:t xml:space="preserve">Ändringen i </w:t>
      </w:r>
      <w:r>
        <w:rPr>
          <w:i/>
        </w:rPr>
        <w:t>tredje stycket</w:t>
      </w:r>
      <w:r>
        <w:t xml:space="preserve"> innebär att det bara är Bolagsverket som ska in</w:t>
      </w:r>
      <w:r>
        <w:softHyphen/>
        <w:t>formeras om slutliga beslut som har fått laga kraft och som meddelats med anledning av en ansökan om tillstånd att verkställa en fusionsplan. Ge</w:t>
      </w:r>
      <w:r>
        <w:softHyphen/>
        <w:t>nom ändringen överensstämmer Finansinspektionens underrättelse</w:t>
      </w:r>
      <w:r>
        <w:softHyphen/>
        <w:t>skyldighet med det som gäller vid ansökningar om tillstånd att verkställa en fusionsplan enligt 11 och 62 §§. Ändring</w:t>
      </w:r>
      <w:r>
        <w:softHyphen/>
        <w:t>en överensstämmer med änd</w:t>
      </w:r>
      <w:r>
        <w:softHyphen/>
        <w:t>ringen i 12 kap. 82 § FRL (se författningskommentaren till den para</w:t>
      </w:r>
      <w:r>
        <w:softHyphen/>
        <w:t>grafen). I stycket görs även redaktionella ändringar.</w:t>
      </w:r>
    </w:p>
    <w:p w14:paraId="5B53D657" w14:textId="77777777" w:rsidR="005C68C8" w:rsidRDefault="005C68C8" w:rsidP="005C68C8">
      <w:pPr>
        <w:pStyle w:val="Brdtext"/>
      </w:pPr>
    </w:p>
    <w:p w14:paraId="3A52AAD0" w14:textId="77777777" w:rsidR="005C68C8" w:rsidRPr="00D94568" w:rsidRDefault="005C68C8" w:rsidP="005C68C8">
      <w:pPr>
        <w:pStyle w:val="Brdtextmedindrag"/>
        <w:ind w:firstLine="0"/>
        <w:rPr>
          <w:sz w:val="18"/>
          <w:szCs w:val="18"/>
        </w:rPr>
      </w:pPr>
      <w:r w:rsidRPr="00D94568">
        <w:rPr>
          <w:b/>
          <w:bCs/>
          <w:sz w:val="18"/>
          <w:szCs w:val="18"/>
        </w:rPr>
        <w:t>45 § </w:t>
      </w:r>
      <w:r w:rsidRPr="00D94568">
        <w:rPr>
          <w:sz w:val="18"/>
          <w:szCs w:val="18"/>
        </w:rPr>
        <w:t>Bestämmelserna om fusion genom absorption i 16 kap. 28 och 29 §§ lagen (2018:672) om ekonomiska föreningar ska bara gälla vid fusion mellan bolag enligt 39 § i detta kapitel. Ansökan om tillstånd att verkställa fusionsplanen ska göras av moderbolaget och ges in till Finansinspek</w:t>
      </w:r>
      <w:r w:rsidRPr="00D94568">
        <w:rPr>
          <w:sz w:val="18"/>
          <w:szCs w:val="18"/>
        </w:rPr>
        <w:softHyphen/>
        <w:t>tionen inom en månad från det att planen har blivit gällande hos det bolaget. Om planen har registrerats enligt 16 kap. 12 § lagen om ekonomiska föreningar, ska ansökan dessutom ges in senast två år efter det att uppgift om registreringen har kungjorts enligt 19 kap. 5 § samma lag.</w:t>
      </w:r>
    </w:p>
    <w:p w14:paraId="106FB3EC" w14:textId="3CA8F1B6" w:rsidR="005C68C8" w:rsidRPr="00D94568" w:rsidRDefault="005C68C8" w:rsidP="00E63A33">
      <w:pPr>
        <w:pStyle w:val="Brdtextmedindrag"/>
        <w:rPr>
          <w:sz w:val="18"/>
          <w:szCs w:val="18"/>
        </w:rPr>
      </w:pPr>
      <w:r w:rsidRPr="00D94568">
        <w:rPr>
          <w:sz w:val="18"/>
          <w:szCs w:val="18"/>
        </w:rPr>
        <w:t>Finansinspektionen ska under</w:t>
      </w:r>
      <w:r w:rsidRPr="00D94568">
        <w:rPr>
          <w:sz w:val="18"/>
          <w:szCs w:val="18"/>
        </w:rPr>
        <w:softHyphen/>
        <w:t xml:space="preserve">rätta Bolagsverket </w:t>
      </w:r>
      <w:r w:rsidRPr="00D94568">
        <w:rPr>
          <w:i/>
          <w:sz w:val="18"/>
          <w:szCs w:val="18"/>
        </w:rPr>
        <w:t>och Skatteverket</w:t>
      </w:r>
      <w:r w:rsidRPr="00D94568">
        <w:rPr>
          <w:sz w:val="18"/>
          <w:szCs w:val="18"/>
        </w:rPr>
        <w:t xml:space="preserve"> om en an</w:t>
      </w:r>
      <w:r>
        <w:rPr>
          <w:sz w:val="18"/>
          <w:szCs w:val="18"/>
        </w:rPr>
        <w:softHyphen/>
      </w:r>
      <w:r w:rsidRPr="00D94568">
        <w:rPr>
          <w:sz w:val="18"/>
          <w:szCs w:val="18"/>
        </w:rPr>
        <w:t>sökan</w:t>
      </w:r>
      <w:r w:rsidRPr="00D94568">
        <w:rPr>
          <w:i/>
          <w:sz w:val="18"/>
          <w:szCs w:val="18"/>
        </w:rPr>
        <w:t>. Finans</w:t>
      </w:r>
      <w:r w:rsidRPr="00D94568">
        <w:rPr>
          <w:i/>
          <w:sz w:val="18"/>
          <w:szCs w:val="18"/>
        </w:rPr>
        <w:softHyphen/>
        <w:t>inspek</w:t>
      </w:r>
      <w:r w:rsidRPr="00D94568">
        <w:rPr>
          <w:i/>
          <w:sz w:val="18"/>
          <w:szCs w:val="18"/>
        </w:rPr>
        <w:softHyphen/>
        <w:t>tionen ska också under</w:t>
      </w:r>
      <w:r w:rsidRPr="00D94568">
        <w:rPr>
          <w:i/>
          <w:sz w:val="18"/>
          <w:szCs w:val="18"/>
        </w:rPr>
        <w:softHyphen/>
        <w:t>rätta Bolags</w:t>
      </w:r>
      <w:r w:rsidRPr="00D94568">
        <w:rPr>
          <w:i/>
          <w:sz w:val="18"/>
          <w:szCs w:val="18"/>
        </w:rPr>
        <w:softHyphen/>
        <w:t>verket</w:t>
      </w:r>
      <w:r w:rsidRPr="00D94568">
        <w:rPr>
          <w:sz w:val="18"/>
          <w:szCs w:val="18"/>
        </w:rPr>
        <w:t xml:space="preserve"> om beslut som har meddelats med anledning av ansökan och som fått laga kraft. Bolagsverket ska registrera till</w:t>
      </w:r>
      <w:r w:rsidRPr="00D94568">
        <w:rPr>
          <w:sz w:val="18"/>
          <w:szCs w:val="18"/>
        </w:rPr>
        <w:softHyphen/>
        <w:t>ståndet enligt 16 kap. 29 § lagen om ekonomiska fören</w:t>
      </w:r>
      <w:r w:rsidRPr="00D94568">
        <w:rPr>
          <w:sz w:val="18"/>
          <w:szCs w:val="18"/>
        </w:rPr>
        <w:softHyphen/>
        <w:t xml:space="preserve">ingar. Det som sägs </w:t>
      </w:r>
      <w:r w:rsidR="001B0E73">
        <w:rPr>
          <w:sz w:val="18"/>
          <w:szCs w:val="18"/>
        </w:rPr>
        <w:t xml:space="preserve">där </w:t>
      </w:r>
      <w:r w:rsidRPr="00D94568">
        <w:rPr>
          <w:sz w:val="18"/>
          <w:szCs w:val="18"/>
        </w:rPr>
        <w:t>om fören</w:t>
      </w:r>
      <w:r w:rsidRPr="00D94568">
        <w:rPr>
          <w:sz w:val="18"/>
          <w:szCs w:val="18"/>
        </w:rPr>
        <w:softHyphen/>
        <w:t>ingsregistret ska i stället avse för</w:t>
      </w:r>
      <w:r w:rsidRPr="00D94568">
        <w:rPr>
          <w:sz w:val="18"/>
          <w:szCs w:val="18"/>
        </w:rPr>
        <w:softHyphen/>
        <w:t>säkrings</w:t>
      </w:r>
      <w:r w:rsidRPr="00D94568">
        <w:rPr>
          <w:sz w:val="18"/>
          <w:szCs w:val="18"/>
        </w:rPr>
        <w:softHyphen/>
        <w:t>registret.</w:t>
      </w:r>
    </w:p>
    <w:p w14:paraId="28562DB7" w14:textId="77777777" w:rsidR="005C68C8" w:rsidRPr="00D94568" w:rsidRDefault="005C68C8" w:rsidP="005C68C8">
      <w:pPr>
        <w:pStyle w:val="Brdtextmedindrag"/>
        <w:rPr>
          <w:sz w:val="18"/>
          <w:szCs w:val="18"/>
        </w:rPr>
      </w:pPr>
      <w:r w:rsidRPr="00D94568">
        <w:rPr>
          <w:sz w:val="18"/>
          <w:szCs w:val="18"/>
        </w:rPr>
        <w:t>Vid behandlingen av en ansökan tillämpas 42 och 43 §§.</w:t>
      </w:r>
    </w:p>
    <w:p w14:paraId="0D249C2D" w14:textId="77777777" w:rsidR="005C68C8" w:rsidRPr="004C07B0" w:rsidRDefault="005C68C8" w:rsidP="005C68C8">
      <w:pPr>
        <w:pStyle w:val="Brdtextmedindrag"/>
      </w:pPr>
    </w:p>
    <w:p w14:paraId="508823E4" w14:textId="77777777" w:rsidR="005C68C8" w:rsidRDefault="005C68C8" w:rsidP="005C68C8">
      <w:pPr>
        <w:pStyle w:val="Brdtextmedindrag"/>
        <w:ind w:firstLine="0"/>
      </w:pPr>
      <w:r>
        <w:t>Paragrafen innehåller bestämmelser för ömsesidiga tjänstepensionsbolag om absorption av ett helägt dotterbolag. Övervägandena finns i avsnitt 6.1.</w:t>
      </w:r>
    </w:p>
    <w:p w14:paraId="11D5CEDA" w14:textId="2397E36B" w:rsidR="005C68C8" w:rsidRDefault="005C68C8" w:rsidP="005C68C8">
      <w:pPr>
        <w:pStyle w:val="Brdtextmedindrag"/>
      </w:pPr>
      <w:r>
        <w:t xml:space="preserve">Ändringen i </w:t>
      </w:r>
      <w:r>
        <w:rPr>
          <w:i/>
        </w:rPr>
        <w:t>andra stycket</w:t>
      </w:r>
      <w:r>
        <w:t xml:space="preserve"> innebär att Finansinspektionen även ska underrätta Skatteverket om ansökningar om tillstånd att verkställa en fusions</w:t>
      </w:r>
      <w:r>
        <w:softHyphen/>
        <w:t>plan. Därigenom uppmärksammas Skatteverket på ansökningar om till</w:t>
      </w:r>
      <w:r>
        <w:softHyphen/>
        <w:t>stånd att verkställa en fusionsplan och har möjlighet att ingripa med stöd av 16 kap. 20 § lagen om ekonomiska föreningar när det finns skäl för det. Genom ändringen överensstämmer Finansinspektionens under</w:t>
      </w:r>
      <w:r>
        <w:softHyphen/>
        <w:t>rättelse</w:t>
      </w:r>
      <w:r>
        <w:softHyphen/>
        <w:t xml:space="preserve">skyldighet vid absorption med det som gäller vid ansökningar om tillstånd att verkställa en fusionsplan enligt 11 och 41 §§, dvs. vid annan fusion än absorption. Ändringen motsvarar ändringen i 12 kap. 86 § FRL (se </w:t>
      </w:r>
      <w:r w:rsidRPr="00A410FB">
        <w:t>för</w:t>
      </w:r>
      <w:r>
        <w:softHyphen/>
      </w:r>
      <w:r w:rsidRPr="00A410FB">
        <w:t>fatt</w:t>
      </w:r>
      <w:r>
        <w:softHyphen/>
      </w:r>
      <w:r w:rsidRPr="00A410FB">
        <w:t>nings</w:t>
      </w:r>
      <w:r>
        <w:t xml:space="preserve">kommentaren till den paragrafen). </w:t>
      </w:r>
    </w:p>
    <w:p w14:paraId="526D3FAF" w14:textId="77777777" w:rsidR="005C68C8" w:rsidRDefault="005C68C8" w:rsidP="005C68C8">
      <w:pPr>
        <w:pStyle w:val="Brdtext"/>
      </w:pPr>
    </w:p>
    <w:p w14:paraId="44310925" w14:textId="77777777" w:rsidR="005C68C8" w:rsidRPr="00D94568" w:rsidRDefault="005C68C8" w:rsidP="005C68C8">
      <w:pPr>
        <w:pStyle w:val="Brdtextmedindrag"/>
        <w:ind w:firstLine="0"/>
        <w:rPr>
          <w:sz w:val="18"/>
          <w:szCs w:val="18"/>
        </w:rPr>
      </w:pPr>
      <w:r w:rsidRPr="00D94568">
        <w:rPr>
          <w:b/>
          <w:bCs/>
          <w:sz w:val="18"/>
          <w:szCs w:val="18"/>
        </w:rPr>
        <w:t>48 §</w:t>
      </w:r>
      <w:r w:rsidRPr="00D94568">
        <w:rPr>
          <w:sz w:val="18"/>
          <w:szCs w:val="18"/>
        </w:rPr>
        <w:t> Lagen (2018:672) om ekonomiska föreningar ska tillämpas på tjänste</w:t>
      </w:r>
      <w:r w:rsidRPr="00D94568">
        <w:rPr>
          <w:sz w:val="18"/>
          <w:szCs w:val="18"/>
        </w:rPr>
        <w:softHyphen/>
        <w:t>pensionsföreningar, om inte något annat följer av denna lag eller av sådana bestämmelser i försäkringsrörelselagen (2010:2043) som det hän</w:t>
      </w:r>
      <w:r w:rsidRPr="00D94568">
        <w:rPr>
          <w:sz w:val="18"/>
          <w:szCs w:val="18"/>
        </w:rPr>
        <w:softHyphen/>
        <w:t>visas till i denna lag. Hänvisningar i lagen om ekonomiska föreningar till bestäm</w:t>
      </w:r>
      <w:r w:rsidRPr="00D94568">
        <w:rPr>
          <w:sz w:val="18"/>
          <w:szCs w:val="18"/>
        </w:rPr>
        <w:softHyphen/>
        <w:t>melser i samma lag ska i förekommande fall avse de bestämmelser i denna lag eller i försäkrings</w:t>
      </w:r>
      <w:r>
        <w:rPr>
          <w:sz w:val="18"/>
          <w:szCs w:val="18"/>
        </w:rPr>
        <w:softHyphen/>
      </w:r>
      <w:r w:rsidRPr="00D94568">
        <w:rPr>
          <w:sz w:val="18"/>
          <w:szCs w:val="18"/>
        </w:rPr>
        <w:lastRenderedPageBreak/>
        <w:t>rörelselagen som gäller i stället för eller utöver lagen om ekonomiska föreningar. Vid tillämpningen av lagen om ekonomiska föreningar på tjänstepensi</w:t>
      </w:r>
      <w:r w:rsidRPr="00D94568">
        <w:rPr>
          <w:sz w:val="18"/>
          <w:szCs w:val="18"/>
        </w:rPr>
        <w:softHyphen/>
        <w:t>ons</w:t>
      </w:r>
      <w:r>
        <w:rPr>
          <w:sz w:val="18"/>
          <w:szCs w:val="18"/>
        </w:rPr>
        <w:softHyphen/>
      </w:r>
      <w:r w:rsidRPr="00D94568">
        <w:rPr>
          <w:sz w:val="18"/>
          <w:szCs w:val="18"/>
        </w:rPr>
        <w:t>föreningar ska det som sägs om</w:t>
      </w:r>
    </w:p>
    <w:p w14:paraId="2838B1DA" w14:textId="77777777" w:rsidR="005C68C8" w:rsidRPr="00D94568" w:rsidRDefault="005C68C8" w:rsidP="005C68C8">
      <w:pPr>
        <w:pStyle w:val="Brdtextmedindrag"/>
        <w:rPr>
          <w:sz w:val="18"/>
          <w:szCs w:val="18"/>
        </w:rPr>
      </w:pPr>
      <w:r w:rsidRPr="00D94568">
        <w:rPr>
          <w:sz w:val="18"/>
          <w:szCs w:val="18"/>
        </w:rPr>
        <w:t xml:space="preserve">1. ekonomisk förening avse tjänstepensionsförening, och </w:t>
      </w:r>
    </w:p>
    <w:p w14:paraId="220BB0C5" w14:textId="77777777" w:rsidR="005C68C8" w:rsidRPr="00D94568" w:rsidRDefault="005C68C8" w:rsidP="005C68C8">
      <w:pPr>
        <w:pStyle w:val="Brdtextmedindrag"/>
        <w:rPr>
          <w:sz w:val="18"/>
          <w:szCs w:val="18"/>
        </w:rPr>
      </w:pPr>
      <w:r w:rsidRPr="00D94568">
        <w:rPr>
          <w:sz w:val="18"/>
          <w:szCs w:val="18"/>
        </w:rPr>
        <w:t>2. föreningsregistret avse försäkringsregistret.</w:t>
      </w:r>
    </w:p>
    <w:p w14:paraId="35892E5D" w14:textId="77777777" w:rsidR="005C68C8" w:rsidRPr="00D94568" w:rsidRDefault="005C68C8" w:rsidP="005C68C8">
      <w:pPr>
        <w:pStyle w:val="Brdtextmedindrag"/>
        <w:rPr>
          <w:sz w:val="18"/>
          <w:szCs w:val="18"/>
        </w:rPr>
      </w:pPr>
      <w:r w:rsidRPr="00D94568">
        <w:rPr>
          <w:i/>
          <w:sz w:val="18"/>
          <w:szCs w:val="18"/>
        </w:rPr>
        <w:t>När 7 kap. 8 och 30 §§ lagen om ekonomiska före</w:t>
      </w:r>
      <w:r w:rsidRPr="00D94568">
        <w:rPr>
          <w:i/>
          <w:sz w:val="18"/>
          <w:szCs w:val="18"/>
        </w:rPr>
        <w:softHyphen/>
        <w:t>ningar tillämpas på en tjänste</w:t>
      </w:r>
      <w:r>
        <w:rPr>
          <w:i/>
          <w:sz w:val="18"/>
          <w:szCs w:val="18"/>
        </w:rPr>
        <w:softHyphen/>
      </w:r>
      <w:r w:rsidRPr="00D94568">
        <w:rPr>
          <w:i/>
          <w:sz w:val="18"/>
          <w:szCs w:val="18"/>
        </w:rPr>
        <w:t>pensions</w:t>
      </w:r>
      <w:r w:rsidRPr="00D94568">
        <w:rPr>
          <w:i/>
          <w:sz w:val="18"/>
          <w:szCs w:val="18"/>
        </w:rPr>
        <w:softHyphen/>
        <w:t>för</w:t>
      </w:r>
      <w:r w:rsidRPr="00D94568">
        <w:rPr>
          <w:i/>
          <w:sz w:val="18"/>
          <w:szCs w:val="18"/>
        </w:rPr>
        <w:softHyphen/>
        <w:t>ening ska det som sägs om Bolagsverket i stället avse Finans</w:t>
      </w:r>
      <w:r w:rsidRPr="00D94568">
        <w:rPr>
          <w:i/>
          <w:sz w:val="18"/>
          <w:szCs w:val="18"/>
        </w:rPr>
        <w:softHyphen/>
        <w:t>inspek</w:t>
      </w:r>
      <w:r>
        <w:rPr>
          <w:i/>
          <w:sz w:val="18"/>
          <w:szCs w:val="18"/>
        </w:rPr>
        <w:softHyphen/>
      </w:r>
      <w:r w:rsidRPr="00D94568">
        <w:rPr>
          <w:i/>
          <w:sz w:val="18"/>
          <w:szCs w:val="18"/>
        </w:rPr>
        <w:t>tionen.</w:t>
      </w:r>
    </w:p>
    <w:p w14:paraId="6AC4737C" w14:textId="77777777" w:rsidR="005C68C8" w:rsidRPr="004C07B0" w:rsidRDefault="005C68C8" w:rsidP="005C68C8">
      <w:pPr>
        <w:pStyle w:val="Brdtextmedindrag"/>
      </w:pPr>
    </w:p>
    <w:p w14:paraId="0D8F43C0" w14:textId="5F5F5649" w:rsidR="005C68C8" w:rsidRDefault="005C68C8" w:rsidP="005C68C8">
      <w:pPr>
        <w:pStyle w:val="Brdtextmedindrag"/>
        <w:ind w:firstLine="0"/>
      </w:pPr>
      <w:r>
        <w:t>Paragrafen innehåller bestämmelser om att lagen om ekonomiska för</w:t>
      </w:r>
      <w:r w:rsidR="006C3793">
        <w:softHyphen/>
      </w:r>
      <w:r>
        <w:t xml:space="preserve">eningar ska tillämpas på tjänstepensionsföreningar och om hur den ska tillämpas. Övervägandena finns i avsnitt 6.1. </w:t>
      </w:r>
    </w:p>
    <w:p w14:paraId="4C26DF36" w14:textId="43E34BA6" w:rsidR="005C68C8" w:rsidRDefault="005C68C8" w:rsidP="005C68C8">
      <w:pPr>
        <w:pStyle w:val="Brdtextmedindrag"/>
      </w:pPr>
      <w:r w:rsidRPr="00905155">
        <w:rPr>
          <w:i/>
        </w:rPr>
        <w:t>Andra stycket</w:t>
      </w:r>
      <w:r>
        <w:t>, som är nytt, innebär att vid tillämpningen av be</w:t>
      </w:r>
      <w:r>
        <w:softHyphen/>
        <w:t>stäm</w:t>
      </w:r>
      <w:r>
        <w:softHyphen/>
        <w:t>mel</w:t>
      </w:r>
      <w:r>
        <w:softHyphen/>
        <w:t>serna om bosättningskrav för styrelseledamöter och verkställande direk</w:t>
      </w:r>
      <w:r>
        <w:softHyphen/>
        <w:t>tör i 7 kap. 8 och 30 §§ lagen om ekonomiska föreningar på tjänste</w:t>
      </w:r>
      <w:r>
        <w:softHyphen/>
        <w:t>pensions</w:t>
      </w:r>
      <w:r>
        <w:softHyphen/>
        <w:t>föreningar, ska det som i den lagen sägs om Bolagsverket i stället avse Finans</w:t>
      </w:r>
      <w:r>
        <w:softHyphen/>
        <w:t>inspektionen. Genom ändringen flyttas prövningen av om det finns skäl för undantag från bosättningskravet från Bolagsverket till Finans</w:t>
      </w:r>
      <w:r>
        <w:softHyphen/>
        <w:t>inspek</w:t>
      </w:r>
      <w:r>
        <w:softHyphen/>
        <w:t>tionen. Detta överensstämmer med det som gäller vid en mot</w:t>
      </w:r>
      <w:r>
        <w:softHyphen/>
        <w:t>svarande prövning för tjänstepensionsaktiebolag (10 kap. 1 § första och an</w:t>
      </w:r>
      <w:r>
        <w:softHyphen/>
        <w:t>dra styckena och 8 kap. 9</w:t>
      </w:r>
      <w:r w:rsidR="0020273C">
        <w:t xml:space="preserve"> och 30</w:t>
      </w:r>
      <w:r>
        <w:t> </w:t>
      </w:r>
      <w:r w:rsidR="0020273C">
        <w:t>§</w:t>
      </w:r>
      <w:r>
        <w:t>§ aktiebolagslagen). Ändringen mot</w:t>
      </w:r>
      <w:r w:rsidR="0020273C">
        <w:softHyphen/>
      </w:r>
      <w:r>
        <w:t>svarar änd</w:t>
      </w:r>
      <w:r>
        <w:softHyphen/>
        <w:t>ring</w:t>
      </w:r>
      <w:r>
        <w:softHyphen/>
        <w:t xml:space="preserve">en för ömsesidiga tjänstepensionsbolag (se </w:t>
      </w:r>
      <w:r w:rsidRPr="00A410FB">
        <w:t>författnings</w:t>
      </w:r>
      <w:r w:rsidR="0020273C">
        <w:softHyphen/>
      </w:r>
      <w:r>
        <w:t>kommen</w:t>
      </w:r>
      <w:r>
        <w:softHyphen/>
        <w:t>taren till 20 §).</w:t>
      </w:r>
    </w:p>
    <w:p w14:paraId="0A4DF8E1" w14:textId="77777777" w:rsidR="005C68C8" w:rsidRDefault="005C68C8" w:rsidP="005C68C8">
      <w:pPr>
        <w:pStyle w:val="Brdtext"/>
      </w:pPr>
    </w:p>
    <w:p w14:paraId="6C51968B" w14:textId="77777777" w:rsidR="005C68C8" w:rsidRPr="00D94568" w:rsidRDefault="005C68C8" w:rsidP="005C68C8">
      <w:pPr>
        <w:pStyle w:val="Brdtextmedindrag"/>
        <w:ind w:firstLine="0"/>
        <w:rPr>
          <w:sz w:val="18"/>
          <w:szCs w:val="18"/>
        </w:rPr>
      </w:pPr>
      <w:r w:rsidRPr="00D94568">
        <w:rPr>
          <w:b/>
          <w:bCs/>
          <w:sz w:val="18"/>
          <w:szCs w:val="18"/>
        </w:rPr>
        <w:t>61 §</w:t>
      </w:r>
      <w:r w:rsidRPr="00D94568">
        <w:rPr>
          <w:sz w:val="18"/>
          <w:szCs w:val="18"/>
        </w:rPr>
        <w:t> Vid fusion med en tjänstepensionsförening tillämpas 62–64 §§ i detta kapitel i stället för 16 kap. 17–19, 21–23 och 41 §§ lagen (2018:672) om ekonomiska föreningar. Bestämmelser om tillämpning av 16 kap. 24 § lagen om ekonomiska föreningar finns i 13 kap. 36 § försäkrings</w:t>
      </w:r>
      <w:r w:rsidRPr="00D94568">
        <w:rPr>
          <w:sz w:val="18"/>
          <w:szCs w:val="18"/>
        </w:rPr>
        <w:softHyphen/>
        <w:t>rörelse</w:t>
      </w:r>
      <w:r w:rsidRPr="00D94568">
        <w:rPr>
          <w:sz w:val="18"/>
          <w:szCs w:val="18"/>
        </w:rPr>
        <w:softHyphen/>
        <w:t>lagen (2010:2043). När fusionen avser en tjänste</w:t>
      </w:r>
      <w:r w:rsidRPr="00D94568">
        <w:rPr>
          <w:sz w:val="18"/>
          <w:szCs w:val="18"/>
        </w:rPr>
        <w:softHyphen/>
        <w:t xml:space="preserve">pensionsförening och ett helägt dotterbolag ska det som sägs i </w:t>
      </w:r>
      <w:r>
        <w:rPr>
          <w:sz w:val="18"/>
          <w:szCs w:val="18"/>
        </w:rPr>
        <w:br/>
      </w:r>
      <w:r w:rsidRPr="00D94568">
        <w:rPr>
          <w:sz w:val="18"/>
          <w:szCs w:val="18"/>
        </w:rPr>
        <w:t>62–64 §§ om överlåtande förening avse dotterbolaget.</w:t>
      </w:r>
    </w:p>
    <w:p w14:paraId="1109454A" w14:textId="77777777" w:rsidR="005C68C8" w:rsidRPr="00D94568" w:rsidRDefault="005C68C8" w:rsidP="005C68C8">
      <w:pPr>
        <w:pStyle w:val="Brdtextmedindrag"/>
        <w:rPr>
          <w:sz w:val="18"/>
          <w:szCs w:val="18"/>
        </w:rPr>
      </w:pPr>
      <w:r w:rsidRPr="00D94568">
        <w:rPr>
          <w:i/>
          <w:sz w:val="18"/>
          <w:szCs w:val="18"/>
        </w:rPr>
        <w:t>När 16 kap. 20 § lagen om eko</w:t>
      </w:r>
      <w:r w:rsidRPr="00D94568">
        <w:rPr>
          <w:i/>
          <w:sz w:val="18"/>
          <w:szCs w:val="18"/>
        </w:rPr>
        <w:softHyphen/>
        <w:t>no</w:t>
      </w:r>
      <w:r w:rsidRPr="00D94568">
        <w:rPr>
          <w:i/>
          <w:sz w:val="18"/>
          <w:szCs w:val="18"/>
        </w:rPr>
        <w:softHyphen/>
        <w:t>miska föreningar tillämpas på en försäkrings</w:t>
      </w:r>
      <w:r>
        <w:rPr>
          <w:i/>
          <w:sz w:val="18"/>
          <w:szCs w:val="18"/>
        </w:rPr>
        <w:softHyphen/>
      </w:r>
      <w:r w:rsidRPr="00D94568">
        <w:rPr>
          <w:i/>
          <w:sz w:val="18"/>
          <w:szCs w:val="18"/>
        </w:rPr>
        <w:t>förening ska det som sägs om Bolags</w:t>
      </w:r>
      <w:r w:rsidRPr="00D94568">
        <w:rPr>
          <w:i/>
          <w:sz w:val="18"/>
          <w:szCs w:val="18"/>
        </w:rPr>
        <w:softHyphen/>
        <w:t>verket i stället avse Finans</w:t>
      </w:r>
      <w:r w:rsidRPr="00D94568">
        <w:rPr>
          <w:i/>
          <w:sz w:val="18"/>
          <w:szCs w:val="18"/>
        </w:rPr>
        <w:softHyphen/>
        <w:t>inspektionen.</w:t>
      </w:r>
    </w:p>
    <w:p w14:paraId="2BB3E5DA" w14:textId="77777777" w:rsidR="005C68C8" w:rsidRPr="004C07B0" w:rsidRDefault="005C68C8" w:rsidP="005C68C8">
      <w:pPr>
        <w:pStyle w:val="Brdtextmedindrag"/>
      </w:pPr>
    </w:p>
    <w:p w14:paraId="2F8597FD" w14:textId="77777777" w:rsidR="005C68C8" w:rsidRDefault="005C68C8" w:rsidP="005C68C8">
      <w:pPr>
        <w:pStyle w:val="Brdtextmedindrag"/>
        <w:ind w:firstLine="0"/>
      </w:pPr>
      <w:r>
        <w:t>Paragrafen innehåller bestämmelser för tjänstepensionsföreningar om vil</w:t>
      </w:r>
      <w:r>
        <w:softHyphen/>
        <w:t>ka bestämmelser i denna lag som gäller i stället för lagen om ekonomi</w:t>
      </w:r>
      <w:r>
        <w:softHyphen/>
        <w:t>ska för</w:t>
      </w:r>
      <w:r>
        <w:softHyphen/>
        <w:t>eningar vid fusion. Övervägandena finns i avsnitt 6.1.</w:t>
      </w:r>
    </w:p>
    <w:p w14:paraId="33249CCD" w14:textId="14FC38E5" w:rsidR="005C68C8" w:rsidRDefault="005C68C8" w:rsidP="005C68C8">
      <w:pPr>
        <w:pStyle w:val="Brdtextmedindrag"/>
      </w:pPr>
      <w:r>
        <w:t xml:space="preserve">I </w:t>
      </w:r>
      <w:r w:rsidRPr="00905155">
        <w:rPr>
          <w:i/>
        </w:rPr>
        <w:t>andra stycket</w:t>
      </w:r>
      <w:r>
        <w:t xml:space="preserve">, som är nytt, införs en bestämmelse om att det </w:t>
      </w:r>
      <w:r w:rsidR="00F61B1B">
        <w:t xml:space="preserve">som </w:t>
      </w:r>
      <w:r>
        <w:t>sägs i 16 kap. 20 § lagen om ekonomiska föreningar om Bolagsverket i stället ska avse Finansinspektionen när den bestämmelsen tillämpas på tjänste</w:t>
      </w:r>
      <w:r>
        <w:softHyphen/>
        <w:t>pen</w:t>
      </w:r>
      <w:r>
        <w:softHyphen/>
        <w:t>sions</w:t>
      </w:r>
      <w:r>
        <w:softHyphen/>
        <w:t>föreningar. Detta motsvarar bestämmelsen i 11 kap. 1 § andra stycket 2 FRL, som gäller för försäkringsaktiebolag. Det innebär att den möjlig</w:t>
      </w:r>
      <w:r>
        <w:softHyphen/>
        <w:t>het som Skatteverket har att besluta om att en fusionsplan inte får verk</w:t>
      </w:r>
      <w:r>
        <w:softHyphen/>
        <w:t>ställas gäller under den tid som Finansinspektionen handlägger en an</w:t>
      </w:r>
      <w:r>
        <w:softHyphen/>
        <w:t xml:space="preserve">sökan om tillstånd att verkställa en sådan plan. Det är </w:t>
      </w:r>
      <w:r w:rsidR="00E3177D">
        <w:t>sedan tidigare</w:t>
      </w:r>
      <w:r>
        <w:t xml:space="preserve"> Finans</w:t>
      </w:r>
      <w:r>
        <w:softHyphen/>
        <w:t>inspektionen som handlägger sådana ansökningar och ändringen utgör bara ett förtydligande, inte någon ändring i sak. Ändringen motsvarar änd</w:t>
      </w:r>
      <w:r>
        <w:softHyphen/>
        <w:t xml:space="preserve">ringarna i 12 kap. 81 § och 13 kap. 32 § FRL (se </w:t>
      </w:r>
      <w:r w:rsidRPr="00A410FB">
        <w:t>för</w:t>
      </w:r>
      <w:r w:rsidR="00E3177D">
        <w:softHyphen/>
      </w:r>
      <w:r w:rsidRPr="00A410FB">
        <w:t>fatt</w:t>
      </w:r>
      <w:r w:rsidR="00E3177D">
        <w:softHyphen/>
      </w:r>
      <w:r w:rsidRPr="00A410FB">
        <w:t>nings</w:t>
      </w:r>
      <w:r>
        <w:softHyphen/>
        <w:t>kommen</w:t>
      </w:r>
      <w:r>
        <w:softHyphen/>
        <w:t>tarerna till de paragraferna).</w:t>
      </w:r>
    </w:p>
    <w:p w14:paraId="1BDE23DB" w14:textId="77777777" w:rsidR="006C3793" w:rsidRDefault="006C3793">
      <w:pPr>
        <w:spacing w:line="2" w:lineRule="auto"/>
        <w:rPr>
          <w:rFonts w:ascii="Times New Roman" w:eastAsiaTheme="minorHAnsi" w:hAnsi="Times New Roman" w:cstheme="minorBidi"/>
          <w:b/>
          <w:sz w:val="20"/>
          <w:szCs w:val="22"/>
        </w:rPr>
      </w:pPr>
      <w:r>
        <w:br w:type="page"/>
      </w:r>
    </w:p>
    <w:p w14:paraId="1EA040C9" w14:textId="77D75B80" w:rsidR="005C68C8" w:rsidRDefault="005C68C8" w:rsidP="005C68C8">
      <w:pPr>
        <w:pStyle w:val="Rubrik4utannumrering"/>
      </w:pPr>
      <w:r w:rsidRPr="004C07B0">
        <w:lastRenderedPageBreak/>
        <w:t>16 </w:t>
      </w:r>
      <w:r w:rsidRPr="003566D5">
        <w:t>kap.</w:t>
      </w:r>
    </w:p>
    <w:p w14:paraId="04E23078" w14:textId="6FD6269D" w:rsidR="005C68C8" w:rsidRPr="00D94568" w:rsidRDefault="005C68C8" w:rsidP="00FA3EE2">
      <w:pPr>
        <w:pStyle w:val="Brdtext"/>
        <w:rPr>
          <w:sz w:val="18"/>
          <w:szCs w:val="18"/>
        </w:rPr>
      </w:pPr>
      <w:r w:rsidRPr="00D94568">
        <w:rPr>
          <w:b/>
          <w:bCs/>
          <w:sz w:val="18"/>
          <w:szCs w:val="18"/>
        </w:rPr>
        <w:t>8 §</w:t>
      </w:r>
      <w:r w:rsidRPr="00D94568">
        <w:rPr>
          <w:sz w:val="18"/>
          <w:szCs w:val="18"/>
        </w:rPr>
        <w:t> Om det i toppen av en grupp finns ett tjänstepensionsföretag, ett utländskt tjänstepensionsinstitut, ett försäkringsföretag eller en EES-försäkringsgivare som är moder</w:t>
      </w:r>
      <w:r w:rsidRPr="00D94568">
        <w:rPr>
          <w:sz w:val="18"/>
          <w:szCs w:val="18"/>
        </w:rPr>
        <w:softHyphen/>
        <w:t>företag till ett sådant moderföretag som avses i 2 § 3, ska bestämmelserna om grupptillsyn i detta kapitel tillämpas bara på nivån för detta yttersta moder</w:t>
      </w:r>
      <w:r w:rsidRPr="00D94568">
        <w:rPr>
          <w:sz w:val="18"/>
          <w:szCs w:val="18"/>
        </w:rPr>
        <w:softHyphen/>
        <w:t>företag.</w:t>
      </w:r>
    </w:p>
    <w:p w14:paraId="746A3013" w14:textId="77777777" w:rsidR="005C68C8" w:rsidRPr="00D94568" w:rsidRDefault="005C68C8" w:rsidP="005C68C8">
      <w:pPr>
        <w:pStyle w:val="Brdtextmedindrag"/>
        <w:rPr>
          <w:i/>
          <w:sz w:val="18"/>
          <w:szCs w:val="18"/>
        </w:rPr>
      </w:pPr>
      <w:r w:rsidRPr="00D94568">
        <w:rPr>
          <w:i/>
          <w:sz w:val="18"/>
          <w:szCs w:val="18"/>
        </w:rPr>
        <w:t>Första stycket gäller även om</w:t>
      </w:r>
    </w:p>
    <w:p w14:paraId="28C349DB" w14:textId="77777777" w:rsidR="005C68C8" w:rsidRPr="00D94568" w:rsidRDefault="005C68C8" w:rsidP="005C68C8">
      <w:pPr>
        <w:pStyle w:val="Brdtextmedindrag"/>
        <w:rPr>
          <w:i/>
          <w:sz w:val="18"/>
          <w:szCs w:val="18"/>
        </w:rPr>
      </w:pPr>
      <w:r w:rsidRPr="00D94568">
        <w:rPr>
          <w:i/>
          <w:sz w:val="18"/>
          <w:szCs w:val="18"/>
        </w:rPr>
        <w:t xml:space="preserve">1. det yttersta moderföretaget är ett företag som skulle vara ett </w:t>
      </w:r>
      <w:proofErr w:type="spellStart"/>
      <w:r w:rsidRPr="00D94568">
        <w:rPr>
          <w:i/>
          <w:sz w:val="18"/>
          <w:szCs w:val="18"/>
        </w:rPr>
        <w:t>försäkrings</w:t>
      </w:r>
      <w:r w:rsidRPr="00D94568">
        <w:rPr>
          <w:i/>
          <w:sz w:val="18"/>
          <w:szCs w:val="18"/>
        </w:rPr>
        <w:softHyphen/>
        <w:t>holdingföretag</w:t>
      </w:r>
      <w:proofErr w:type="spellEnd"/>
      <w:r w:rsidRPr="00D94568">
        <w:rPr>
          <w:i/>
          <w:sz w:val="18"/>
          <w:szCs w:val="18"/>
        </w:rPr>
        <w:t xml:space="preserve"> om tjänste</w:t>
      </w:r>
      <w:r w:rsidRPr="00D94568">
        <w:rPr>
          <w:i/>
          <w:sz w:val="18"/>
          <w:szCs w:val="18"/>
        </w:rPr>
        <w:softHyphen/>
        <w:t>pensions</w:t>
      </w:r>
      <w:r w:rsidRPr="00D94568">
        <w:rPr>
          <w:i/>
          <w:sz w:val="18"/>
          <w:szCs w:val="18"/>
        </w:rPr>
        <w:softHyphen/>
        <w:t>företaget som är dotter</w:t>
      </w:r>
      <w:r w:rsidRPr="00D94568">
        <w:rPr>
          <w:i/>
          <w:sz w:val="18"/>
          <w:szCs w:val="18"/>
        </w:rPr>
        <w:softHyphen/>
        <w:t>företag i stället var ett försäkrings</w:t>
      </w:r>
      <w:r w:rsidRPr="00D94568">
        <w:rPr>
          <w:i/>
          <w:sz w:val="18"/>
          <w:szCs w:val="18"/>
        </w:rPr>
        <w:softHyphen/>
        <w:t xml:space="preserve">företag, eller </w:t>
      </w:r>
    </w:p>
    <w:p w14:paraId="66F52143" w14:textId="677E2235" w:rsidR="005C68C8" w:rsidRPr="00D94568" w:rsidRDefault="005C68C8" w:rsidP="005C68C8">
      <w:pPr>
        <w:pStyle w:val="Brdtextmedindrag"/>
        <w:rPr>
          <w:sz w:val="18"/>
          <w:szCs w:val="18"/>
        </w:rPr>
      </w:pPr>
      <w:r w:rsidRPr="00D94568">
        <w:rPr>
          <w:i/>
          <w:sz w:val="18"/>
          <w:szCs w:val="18"/>
        </w:rPr>
        <w:t xml:space="preserve">2. det yttersta moderföretaget är ett blandat finansiellt </w:t>
      </w:r>
      <w:proofErr w:type="spellStart"/>
      <w:r w:rsidRPr="00D94568">
        <w:rPr>
          <w:i/>
          <w:sz w:val="18"/>
          <w:szCs w:val="18"/>
        </w:rPr>
        <w:t>holdingföretag</w:t>
      </w:r>
      <w:proofErr w:type="spellEnd"/>
      <w:r w:rsidRPr="00D94568">
        <w:rPr>
          <w:i/>
          <w:sz w:val="18"/>
          <w:szCs w:val="18"/>
        </w:rPr>
        <w:t>.</w:t>
      </w:r>
    </w:p>
    <w:p w14:paraId="6509E4D9" w14:textId="77777777" w:rsidR="005C68C8" w:rsidRPr="004C07B0" w:rsidRDefault="005C68C8" w:rsidP="005C68C8">
      <w:pPr>
        <w:pStyle w:val="Brdtextmedindrag"/>
      </w:pPr>
    </w:p>
    <w:p w14:paraId="479D4D0C" w14:textId="10C42813" w:rsidR="005C68C8" w:rsidRDefault="005C68C8" w:rsidP="005C68C8">
      <w:pPr>
        <w:pStyle w:val="Brdtextmedindrag"/>
        <w:ind w:firstLine="0"/>
      </w:pPr>
      <w:r>
        <w:t>Paragrafen innehåller bestämmelser om nivån för grupptillsyn. Över</w:t>
      </w:r>
      <w:r>
        <w:softHyphen/>
        <w:t>vägandena finns i avsnitt 7.1.</w:t>
      </w:r>
    </w:p>
    <w:p w14:paraId="3A18A848" w14:textId="57AB84A0" w:rsidR="00955BCC" w:rsidRDefault="005C68C8" w:rsidP="00FA3EE2">
      <w:pPr>
        <w:pStyle w:val="Brdtextmedindrag"/>
      </w:pPr>
      <w:r>
        <w:t xml:space="preserve">I </w:t>
      </w:r>
      <w:r w:rsidR="00AA5CDB" w:rsidRPr="00AA5CDB">
        <w:rPr>
          <w:iCs/>
        </w:rPr>
        <w:t>paragrafen</w:t>
      </w:r>
      <w:r w:rsidR="00AA5CDB">
        <w:rPr>
          <w:i/>
        </w:rPr>
        <w:t xml:space="preserve"> </w:t>
      </w:r>
      <w:r>
        <w:t>anges hur grupptillsyn ska utövas när det i en grupp finns flera företag på olika nivåer som det ska utövas grupptillsyn över.</w:t>
      </w:r>
      <w:r w:rsidR="00C2154D">
        <w:t xml:space="preserve"> </w:t>
      </w:r>
      <w:r w:rsidR="00F87847">
        <w:rPr>
          <w:rFonts w:ascii="TimesNewRomanPSMT" w:eastAsiaTheme="minorHAnsi" w:hAnsi="TimesNewRomanPSMT" w:cs="TimesNewRomanPSMT"/>
        </w:rPr>
        <w:t>I</w:t>
      </w:r>
      <w:r w:rsidR="00955BCC">
        <w:rPr>
          <w:rFonts w:ascii="TimesNewRomanPSMT" w:eastAsiaTheme="minorHAnsi" w:hAnsi="TimesNewRomanPSMT" w:cs="TimesNewRomanPSMT"/>
        </w:rPr>
        <w:t xml:space="preserve"> de</w:t>
      </w:r>
      <w:r w:rsidR="00F87847">
        <w:rPr>
          <w:rFonts w:ascii="TimesNewRomanPSMT" w:eastAsiaTheme="minorHAnsi" w:hAnsi="TimesNewRomanPSMT" w:cs="TimesNewRomanPSMT"/>
        </w:rPr>
        <w:t>n</w:t>
      </w:r>
      <w:r w:rsidR="00955BCC">
        <w:rPr>
          <w:rFonts w:ascii="TimesNewRomanPSMT" w:eastAsiaTheme="minorHAnsi" w:hAnsi="TimesNewRomanPSMT" w:cs="TimesNewRomanPSMT"/>
        </w:rPr>
        <w:t xml:space="preserve"> hittillsvarande lydelse</w:t>
      </w:r>
      <w:r w:rsidR="00F87847">
        <w:rPr>
          <w:rFonts w:ascii="TimesNewRomanPSMT" w:eastAsiaTheme="minorHAnsi" w:hAnsi="TimesNewRomanPSMT" w:cs="TimesNewRomanPSMT"/>
        </w:rPr>
        <w:t xml:space="preserve">n är </w:t>
      </w:r>
      <w:r w:rsidR="00657F8E">
        <w:rPr>
          <w:rFonts w:ascii="TimesNewRomanPSMT" w:eastAsiaTheme="minorHAnsi" w:hAnsi="TimesNewRomanPSMT" w:cs="TimesNewRomanPSMT"/>
        </w:rPr>
        <w:t>den</w:t>
      </w:r>
      <w:r w:rsidR="00C2154D">
        <w:rPr>
          <w:rFonts w:ascii="TimesNewRomanPSMT" w:eastAsiaTheme="minorHAnsi" w:hAnsi="TimesNewRomanPSMT" w:cs="TimesNewRomanPSMT"/>
        </w:rPr>
        <w:t xml:space="preserve"> tillämplig om det direkt under företaget i toppen av gruppen, dvs. på den näst högsta nivån, finns ett sådant moder</w:t>
      </w:r>
      <w:r w:rsidR="00657F8E">
        <w:rPr>
          <w:rFonts w:ascii="TimesNewRomanPSMT" w:eastAsiaTheme="minorHAnsi" w:hAnsi="TimesNewRomanPSMT" w:cs="TimesNewRomanPSMT"/>
        </w:rPr>
        <w:softHyphen/>
      </w:r>
      <w:r w:rsidR="00C2154D">
        <w:rPr>
          <w:rFonts w:ascii="TimesNewRomanPSMT" w:eastAsiaTheme="minorHAnsi" w:hAnsi="TimesNewRomanPSMT" w:cs="TimesNewRomanPSMT"/>
        </w:rPr>
        <w:t>företag som anges i 2 § 3</w:t>
      </w:r>
      <w:r w:rsidR="00955BCC">
        <w:rPr>
          <w:rFonts w:ascii="TimesNewRomanPSMT" w:eastAsiaTheme="minorHAnsi" w:hAnsi="TimesNewRomanPSMT" w:cs="TimesNewRomanPSMT"/>
        </w:rPr>
        <w:t> b eller c</w:t>
      </w:r>
      <w:r w:rsidR="00C2154D">
        <w:rPr>
          <w:rFonts w:ascii="TimesNewRomanPSMT" w:eastAsiaTheme="minorHAnsi" w:hAnsi="TimesNewRomanPSMT" w:cs="TimesNewRomanPSMT"/>
        </w:rPr>
        <w:t>, dvs. ett företag som är moderföretag till ett tjänste</w:t>
      </w:r>
      <w:r w:rsidR="00C2154D">
        <w:rPr>
          <w:rFonts w:ascii="TimesNewRomanPSMT" w:eastAsiaTheme="minorHAnsi" w:hAnsi="TimesNewRomanPSMT" w:cs="TimesNewRomanPSMT"/>
        </w:rPr>
        <w:softHyphen/>
        <w:t>pensions</w:t>
      </w:r>
      <w:r w:rsidR="00955BCC">
        <w:rPr>
          <w:rFonts w:ascii="TimesNewRomanPSMT" w:eastAsiaTheme="minorHAnsi" w:hAnsi="TimesNewRomanPSMT" w:cs="TimesNewRomanPSMT"/>
        </w:rPr>
        <w:softHyphen/>
      </w:r>
      <w:r w:rsidR="00C2154D">
        <w:rPr>
          <w:rFonts w:ascii="TimesNewRomanPSMT" w:eastAsiaTheme="minorHAnsi" w:hAnsi="TimesNewRomanPSMT" w:cs="TimesNewRomanPSMT"/>
        </w:rPr>
        <w:t xml:space="preserve">företag och som skulle vara ett </w:t>
      </w:r>
      <w:proofErr w:type="spellStart"/>
      <w:r w:rsidR="00C2154D">
        <w:rPr>
          <w:rFonts w:ascii="TimesNewRomanPSMT" w:eastAsiaTheme="minorHAnsi" w:hAnsi="TimesNewRomanPSMT" w:cs="TimesNewRomanPSMT"/>
        </w:rPr>
        <w:t>försäkringsholding</w:t>
      </w:r>
      <w:r w:rsidR="00657F8E">
        <w:rPr>
          <w:rFonts w:ascii="TimesNewRomanPSMT" w:eastAsiaTheme="minorHAnsi" w:hAnsi="TimesNewRomanPSMT" w:cs="TimesNewRomanPSMT"/>
        </w:rPr>
        <w:softHyphen/>
      </w:r>
      <w:r w:rsidR="00C2154D">
        <w:rPr>
          <w:rFonts w:ascii="TimesNewRomanPSMT" w:eastAsiaTheme="minorHAnsi" w:hAnsi="TimesNewRomanPSMT" w:cs="TimesNewRomanPSMT"/>
        </w:rPr>
        <w:t>företag</w:t>
      </w:r>
      <w:proofErr w:type="spellEnd"/>
      <w:r w:rsidR="00C2154D">
        <w:rPr>
          <w:rFonts w:ascii="TimesNewRomanPSMT" w:eastAsiaTheme="minorHAnsi" w:hAnsi="TimesNewRomanPSMT" w:cs="TimesNewRomanPSMT"/>
        </w:rPr>
        <w:t xml:space="preserve"> om tjänste</w:t>
      </w:r>
      <w:r w:rsidR="00955BCC">
        <w:rPr>
          <w:rFonts w:ascii="TimesNewRomanPSMT" w:eastAsiaTheme="minorHAnsi" w:hAnsi="TimesNewRomanPSMT" w:cs="TimesNewRomanPSMT"/>
        </w:rPr>
        <w:softHyphen/>
      </w:r>
      <w:r w:rsidR="00C2154D">
        <w:rPr>
          <w:rFonts w:ascii="TimesNewRomanPSMT" w:eastAsiaTheme="minorHAnsi" w:hAnsi="TimesNewRomanPSMT" w:cs="TimesNewRomanPSMT"/>
        </w:rPr>
        <w:t>pensionsföretaget var ett försäkrings</w:t>
      </w:r>
      <w:r w:rsidR="00955BCC">
        <w:rPr>
          <w:rFonts w:ascii="TimesNewRomanPSMT" w:eastAsiaTheme="minorHAnsi" w:hAnsi="TimesNewRomanPSMT" w:cs="TimesNewRomanPSMT"/>
        </w:rPr>
        <w:softHyphen/>
      </w:r>
      <w:r w:rsidR="00C2154D">
        <w:rPr>
          <w:rFonts w:ascii="TimesNewRomanPSMT" w:eastAsiaTheme="minorHAnsi" w:hAnsi="TimesNewRomanPSMT" w:cs="TimesNewRomanPSMT"/>
        </w:rPr>
        <w:t>företag, eller ett blandat finans</w:t>
      </w:r>
      <w:r w:rsidR="00C2154D">
        <w:rPr>
          <w:rFonts w:ascii="TimesNewRomanPSMT" w:eastAsiaTheme="minorHAnsi" w:hAnsi="TimesNewRomanPSMT" w:cs="TimesNewRomanPSMT"/>
        </w:rPr>
        <w:softHyphen/>
        <w:t xml:space="preserve">iellt </w:t>
      </w:r>
      <w:proofErr w:type="spellStart"/>
      <w:r w:rsidR="00C2154D">
        <w:rPr>
          <w:rFonts w:ascii="TimesNewRomanPSMT" w:eastAsiaTheme="minorHAnsi" w:hAnsi="TimesNewRomanPSMT" w:cs="TimesNewRomanPSMT"/>
        </w:rPr>
        <w:t>holdingföretag</w:t>
      </w:r>
      <w:proofErr w:type="spellEnd"/>
      <w:r w:rsidR="00C2154D">
        <w:rPr>
          <w:rFonts w:ascii="TimesNewRomanPSMT" w:eastAsiaTheme="minorHAnsi" w:hAnsi="TimesNewRomanPSMT" w:cs="TimesNewRomanPSMT"/>
        </w:rPr>
        <w:t xml:space="preserve"> som är moderföretag till ett tjänste</w:t>
      </w:r>
      <w:r w:rsidR="00C2154D">
        <w:rPr>
          <w:rFonts w:ascii="TimesNewRomanPSMT" w:eastAsiaTheme="minorHAnsi" w:hAnsi="TimesNewRomanPSMT" w:cs="TimesNewRomanPSMT"/>
        </w:rPr>
        <w:softHyphen/>
        <w:t>pensions</w:t>
      </w:r>
      <w:r w:rsidR="00C2154D">
        <w:rPr>
          <w:rFonts w:ascii="TimesNewRomanPSMT" w:eastAsiaTheme="minorHAnsi" w:hAnsi="TimesNewRomanPSMT" w:cs="TimesNewRomanPSMT"/>
        </w:rPr>
        <w:softHyphen/>
        <w:t>företag. Om det på denna nivå direkt under företaget i toppen av gruppen i stället finns ett sådant tjänste</w:t>
      </w:r>
      <w:r w:rsidR="00C2154D">
        <w:rPr>
          <w:rFonts w:ascii="TimesNewRomanPSMT" w:eastAsiaTheme="minorHAnsi" w:hAnsi="TimesNewRomanPSMT" w:cs="TimesNewRomanPSMT"/>
        </w:rPr>
        <w:softHyphen/>
        <w:t>pensionsföretag som anges i 2 § 1 eller 2, dvs. 1) ett tjänstepensionsföretag som är moderföretag till eller har ägar</w:t>
      </w:r>
      <w:r w:rsidR="00C2154D">
        <w:rPr>
          <w:rFonts w:ascii="TimesNewRomanPSMT" w:eastAsiaTheme="minorHAnsi" w:hAnsi="TimesNewRomanPSMT" w:cs="TimesNewRomanPSMT"/>
        </w:rPr>
        <w:softHyphen/>
        <w:t>intresse i åtminstone ett annat tjänste</w:t>
      </w:r>
      <w:r w:rsidR="00C2154D">
        <w:rPr>
          <w:rFonts w:ascii="TimesNewRomanPSMT" w:eastAsiaTheme="minorHAnsi" w:hAnsi="TimesNewRomanPSMT" w:cs="TimesNewRomanPSMT"/>
        </w:rPr>
        <w:softHyphen/>
        <w:t>pensionsföretag, ett ut</w:t>
      </w:r>
      <w:r w:rsidR="005E6779">
        <w:rPr>
          <w:rFonts w:ascii="TimesNewRomanPSMT" w:eastAsiaTheme="minorHAnsi" w:hAnsi="TimesNewRomanPSMT" w:cs="TimesNewRomanPSMT"/>
        </w:rPr>
        <w:softHyphen/>
      </w:r>
      <w:r w:rsidR="00C2154D">
        <w:rPr>
          <w:rFonts w:ascii="TimesNewRomanPSMT" w:eastAsiaTheme="minorHAnsi" w:hAnsi="TimesNewRomanPSMT" w:cs="TimesNewRomanPSMT"/>
        </w:rPr>
        <w:t>ländskt tjänste</w:t>
      </w:r>
      <w:r w:rsidR="00C2154D">
        <w:rPr>
          <w:rFonts w:ascii="TimesNewRomanPSMT" w:eastAsiaTheme="minorHAnsi" w:hAnsi="TimesNewRomanPSMT" w:cs="TimesNewRomanPSMT"/>
        </w:rPr>
        <w:softHyphen/>
        <w:t>pensions</w:t>
      </w:r>
      <w:r w:rsidR="00C2154D">
        <w:rPr>
          <w:rFonts w:ascii="TimesNewRomanPSMT" w:eastAsiaTheme="minorHAnsi" w:hAnsi="TimesNewRomanPSMT" w:cs="TimesNewRomanPSMT"/>
        </w:rPr>
        <w:softHyphen/>
        <w:t>institut, ett försäkrings</w:t>
      </w:r>
      <w:r w:rsidR="00C2154D">
        <w:rPr>
          <w:rFonts w:ascii="TimesNewRomanPSMT" w:eastAsiaTheme="minorHAnsi" w:hAnsi="TimesNewRomanPSMT" w:cs="TimesNewRomanPSMT"/>
        </w:rPr>
        <w:softHyphen/>
        <w:t>företag, en EES-försäk</w:t>
      </w:r>
      <w:r w:rsidR="00955BCC">
        <w:rPr>
          <w:rFonts w:ascii="TimesNewRomanPSMT" w:eastAsiaTheme="minorHAnsi" w:hAnsi="TimesNewRomanPSMT" w:cs="TimesNewRomanPSMT"/>
        </w:rPr>
        <w:softHyphen/>
      </w:r>
      <w:r w:rsidR="00C2154D">
        <w:rPr>
          <w:rFonts w:ascii="TimesNewRomanPSMT" w:eastAsiaTheme="minorHAnsi" w:hAnsi="TimesNewRomanPSMT" w:cs="TimesNewRomanPSMT"/>
        </w:rPr>
        <w:t>rings</w:t>
      </w:r>
      <w:r w:rsidR="00955BCC">
        <w:rPr>
          <w:rFonts w:ascii="TimesNewRomanPSMT" w:eastAsiaTheme="minorHAnsi" w:hAnsi="TimesNewRomanPSMT" w:cs="TimesNewRomanPSMT"/>
        </w:rPr>
        <w:softHyphen/>
      </w:r>
      <w:r w:rsidR="00C2154D">
        <w:rPr>
          <w:rFonts w:ascii="TimesNewRomanPSMT" w:eastAsiaTheme="minorHAnsi" w:hAnsi="TimesNewRomanPSMT" w:cs="TimesNewRomanPSMT"/>
        </w:rPr>
        <w:t>givare eller en försäk</w:t>
      </w:r>
      <w:r w:rsidR="00C2154D">
        <w:rPr>
          <w:rFonts w:ascii="TimesNewRomanPSMT" w:eastAsiaTheme="minorHAnsi" w:hAnsi="TimesNewRomanPSMT" w:cs="TimesNewRomanPSMT"/>
        </w:rPr>
        <w:softHyphen/>
        <w:t>ringsgivare från tredjeland eller 2) ett tjänste</w:t>
      </w:r>
      <w:r w:rsidR="00955BCC">
        <w:rPr>
          <w:rFonts w:ascii="TimesNewRomanPSMT" w:eastAsiaTheme="minorHAnsi" w:hAnsi="TimesNewRomanPSMT" w:cs="TimesNewRomanPSMT"/>
        </w:rPr>
        <w:softHyphen/>
      </w:r>
      <w:r w:rsidR="00C2154D">
        <w:rPr>
          <w:rFonts w:ascii="TimesNewRomanPSMT" w:eastAsiaTheme="minorHAnsi" w:hAnsi="TimesNewRomanPSMT" w:cs="TimesNewRomanPSMT"/>
        </w:rPr>
        <w:t>pensions</w:t>
      </w:r>
      <w:r w:rsidR="005E6779">
        <w:rPr>
          <w:rFonts w:ascii="TimesNewRomanPSMT" w:eastAsiaTheme="minorHAnsi" w:hAnsi="TimesNewRomanPSMT" w:cs="TimesNewRomanPSMT"/>
        </w:rPr>
        <w:softHyphen/>
      </w:r>
      <w:r w:rsidR="00C2154D">
        <w:rPr>
          <w:rFonts w:ascii="TimesNewRomanPSMT" w:eastAsiaTheme="minorHAnsi" w:hAnsi="TimesNewRomanPSMT" w:cs="TimesNewRomanPSMT"/>
        </w:rPr>
        <w:t>företag som har en gemensam eller i huvudsak gemensam ledning med ett annat tjänste</w:t>
      </w:r>
      <w:r w:rsidR="00C2154D">
        <w:rPr>
          <w:rFonts w:ascii="TimesNewRomanPSMT" w:eastAsiaTheme="minorHAnsi" w:hAnsi="TimesNewRomanPSMT" w:cs="TimesNewRomanPSMT"/>
        </w:rPr>
        <w:softHyphen/>
        <w:t>pensionsföretag, ett utländskt tjänstepensionsinstitut, ett försäk</w:t>
      </w:r>
      <w:r w:rsidR="00C2154D">
        <w:rPr>
          <w:rFonts w:ascii="TimesNewRomanPSMT" w:eastAsiaTheme="minorHAnsi" w:hAnsi="TimesNewRomanPSMT" w:cs="TimesNewRomanPSMT"/>
        </w:rPr>
        <w:softHyphen/>
        <w:t>rings</w:t>
      </w:r>
      <w:r w:rsidR="00C2154D">
        <w:rPr>
          <w:rFonts w:ascii="TimesNewRomanPSMT" w:eastAsiaTheme="minorHAnsi" w:hAnsi="TimesNewRomanPSMT" w:cs="TimesNewRomanPSMT"/>
        </w:rPr>
        <w:softHyphen/>
        <w:t>företag, en EES-försäk</w:t>
      </w:r>
      <w:r w:rsidR="00C2154D">
        <w:rPr>
          <w:rFonts w:ascii="TimesNewRomanPSMT" w:eastAsiaTheme="minorHAnsi" w:hAnsi="TimesNewRomanPSMT" w:cs="TimesNewRomanPSMT"/>
        </w:rPr>
        <w:softHyphen/>
        <w:t>ringsgivare eller en försäkringsgivare från tredje</w:t>
      </w:r>
      <w:r w:rsidR="00C2154D">
        <w:rPr>
          <w:rFonts w:ascii="TimesNewRomanPSMT" w:eastAsiaTheme="minorHAnsi" w:hAnsi="TimesNewRomanPSMT" w:cs="TimesNewRomanPSMT"/>
        </w:rPr>
        <w:softHyphen/>
        <w:t>land, gäller i</w:t>
      </w:r>
      <w:r w:rsidR="00955BCC">
        <w:rPr>
          <w:rFonts w:ascii="TimesNewRomanPSMT" w:eastAsiaTheme="minorHAnsi" w:hAnsi="TimesNewRomanPSMT" w:cs="TimesNewRomanPSMT"/>
        </w:rPr>
        <w:t> </w:t>
      </w:r>
      <w:r w:rsidR="00C2154D">
        <w:rPr>
          <w:rFonts w:ascii="TimesNewRomanPSMT" w:eastAsiaTheme="minorHAnsi" w:hAnsi="TimesNewRomanPSMT" w:cs="TimesNewRomanPSMT"/>
        </w:rPr>
        <w:t>stället bestämmelserna i 7</w:t>
      </w:r>
      <w:r w:rsidR="00807854">
        <w:rPr>
          <w:rFonts w:ascii="TimesNewRomanPSMT" w:eastAsiaTheme="minorHAnsi" w:hAnsi="TimesNewRomanPSMT" w:cs="TimesNewRomanPSMT"/>
        </w:rPr>
        <w:t> </w:t>
      </w:r>
      <w:r w:rsidR="00C2154D">
        <w:rPr>
          <w:rFonts w:ascii="TimesNewRomanPSMT" w:eastAsiaTheme="minorHAnsi" w:hAnsi="TimesNewRomanPSMT" w:cs="TimesNewRomanPSMT"/>
        </w:rPr>
        <w:t>§.</w:t>
      </w:r>
      <w:r w:rsidR="00C2154D">
        <w:t xml:space="preserve"> </w:t>
      </w:r>
    </w:p>
    <w:p w14:paraId="184E5474" w14:textId="0671AEAD" w:rsidR="00C2154D" w:rsidRDefault="005C68C8" w:rsidP="00915BBC">
      <w:pPr>
        <w:pStyle w:val="Brdtextmedindrag"/>
      </w:pPr>
      <w:r>
        <w:t xml:space="preserve">I </w:t>
      </w:r>
      <w:r w:rsidR="00955BCC" w:rsidRPr="00955BCC">
        <w:rPr>
          <w:i/>
          <w:iCs/>
        </w:rPr>
        <w:t>första stycket</w:t>
      </w:r>
      <w:r w:rsidR="00955BCC">
        <w:t xml:space="preserve"> </w:t>
      </w:r>
      <w:r w:rsidR="00915BBC">
        <w:t>tas hänvisningarna till leden b och c i 2 § 3 bort. Det innebär att bestämmelsen även omfattar</w:t>
      </w:r>
      <w:r>
        <w:t xml:space="preserve"> grupper med under</w:t>
      </w:r>
      <w:r w:rsidR="00AA5CDB">
        <w:softHyphen/>
      </w:r>
      <w:r>
        <w:t>grupper med tjänste</w:t>
      </w:r>
      <w:r>
        <w:softHyphen/>
        <w:t>pensions</w:t>
      </w:r>
      <w:r>
        <w:softHyphen/>
        <w:t>företag vars moder</w:t>
      </w:r>
      <w:r w:rsidR="00C2154D">
        <w:softHyphen/>
      </w:r>
      <w:r>
        <w:t>företag är ett utländskt tjänste</w:t>
      </w:r>
      <w:r w:rsidR="005E6779">
        <w:softHyphen/>
      </w:r>
      <w:r>
        <w:t>pensions</w:t>
      </w:r>
      <w:r w:rsidR="004E7E89">
        <w:softHyphen/>
      </w:r>
      <w:r>
        <w:t>institut, ett försäk</w:t>
      </w:r>
      <w:r w:rsidR="00C2154D">
        <w:softHyphen/>
      </w:r>
      <w:r>
        <w:t>rings</w:t>
      </w:r>
      <w:r w:rsidR="00C2154D">
        <w:softHyphen/>
      </w:r>
      <w:r>
        <w:t>företag, en EES-för</w:t>
      </w:r>
      <w:r w:rsidR="00C2154D">
        <w:softHyphen/>
      </w:r>
      <w:r>
        <w:t>säkringsgivare eller en för</w:t>
      </w:r>
      <w:r w:rsidR="004E7E89">
        <w:softHyphen/>
      </w:r>
      <w:r>
        <w:t>säkrings</w:t>
      </w:r>
      <w:r w:rsidR="004E7E89">
        <w:softHyphen/>
      </w:r>
      <w:r>
        <w:t>givare från tredje</w:t>
      </w:r>
      <w:r w:rsidR="00C2154D">
        <w:softHyphen/>
      </w:r>
      <w:r>
        <w:t>land</w:t>
      </w:r>
      <w:r w:rsidR="00955BCC">
        <w:t>, dvs. de moderföretag som anges i 2 § 3 a</w:t>
      </w:r>
      <w:r>
        <w:t xml:space="preserve">. </w:t>
      </w:r>
      <w:r w:rsidR="00915BBC">
        <w:t>B</w:t>
      </w:r>
      <w:r>
        <w:t>e</w:t>
      </w:r>
      <w:r w:rsidR="00955BCC">
        <w:softHyphen/>
      </w:r>
      <w:r>
        <w:t>stämmelserna om nivån för grupp</w:t>
      </w:r>
      <w:r>
        <w:softHyphen/>
        <w:t>tillsyn (7 § och den</w:t>
      </w:r>
      <w:r w:rsidR="004E7E89">
        <w:softHyphen/>
      </w:r>
      <w:r>
        <w:t>na para</w:t>
      </w:r>
      <w:r>
        <w:softHyphen/>
        <w:t xml:space="preserve">graf) omfattar </w:t>
      </w:r>
      <w:r w:rsidR="000814E7">
        <w:t xml:space="preserve">därmed </w:t>
      </w:r>
      <w:r>
        <w:t>samtliga fall då fullständig grupp</w:t>
      </w:r>
      <w:r>
        <w:softHyphen/>
        <w:t>tillsyn ska ut</w:t>
      </w:r>
      <w:r w:rsidR="004E7E89">
        <w:softHyphen/>
      </w:r>
      <w:r>
        <w:t>övas enligt 2 § på nivån under det yttersta moderföretaget, dvs. före</w:t>
      </w:r>
      <w:r w:rsidR="00AA5CDB">
        <w:softHyphen/>
      </w:r>
      <w:r>
        <w:t>taget i toppen av en grupp. Om det i toppen av en grupp finns ett tjänste</w:t>
      </w:r>
      <w:r>
        <w:softHyphen/>
        <w:t>pen</w:t>
      </w:r>
      <w:r w:rsidR="00C2154D">
        <w:softHyphen/>
      </w:r>
      <w:r>
        <w:t>sions</w:t>
      </w:r>
      <w:r w:rsidR="004E7E89">
        <w:softHyphen/>
      </w:r>
      <w:r>
        <w:t>företag, ett utländskt tjänste</w:t>
      </w:r>
      <w:r w:rsidR="00955BCC">
        <w:softHyphen/>
      </w:r>
      <w:r>
        <w:t>pensionsinstitut, ett försäk</w:t>
      </w:r>
      <w:r>
        <w:softHyphen/>
        <w:t>rings</w:t>
      </w:r>
      <w:r w:rsidR="00C2154D">
        <w:softHyphen/>
      </w:r>
      <w:r>
        <w:t>företag eller en EES-försäkrings</w:t>
      </w:r>
      <w:r w:rsidR="00955BCC">
        <w:softHyphen/>
      </w:r>
      <w:r>
        <w:t>givare som är moderföretag till ett ut</w:t>
      </w:r>
      <w:r>
        <w:softHyphen/>
        <w:t>ländskt tjänste</w:t>
      </w:r>
      <w:r w:rsidR="00C2154D">
        <w:softHyphen/>
      </w:r>
      <w:r>
        <w:t>pen</w:t>
      </w:r>
      <w:r w:rsidR="00C2154D">
        <w:softHyphen/>
      </w:r>
      <w:r>
        <w:t>sionsinstitut, ett försäkringsföretag, en EES-försäk</w:t>
      </w:r>
      <w:r>
        <w:softHyphen/>
        <w:t>rings</w:t>
      </w:r>
      <w:r>
        <w:softHyphen/>
        <w:t>givare eller en för</w:t>
      </w:r>
      <w:r w:rsidR="004E7E89">
        <w:softHyphen/>
      </w:r>
      <w:r>
        <w:t>säkrings</w:t>
      </w:r>
      <w:r w:rsidR="004E7E89">
        <w:softHyphen/>
      </w:r>
      <w:r>
        <w:t>givare från tredjeland som i sin tur ska om</w:t>
      </w:r>
      <w:r>
        <w:softHyphen/>
        <w:t>fattas av bestäm</w:t>
      </w:r>
      <w:r w:rsidR="004E7E89">
        <w:softHyphen/>
      </w:r>
      <w:r>
        <w:t>mel</w:t>
      </w:r>
      <w:r w:rsidR="00C81694">
        <w:softHyphen/>
      </w:r>
      <w:r>
        <w:t>serna om grupp</w:t>
      </w:r>
      <w:r w:rsidR="00955BCC">
        <w:softHyphen/>
      </w:r>
      <w:r>
        <w:t>tillsyn i denna lag, ska bestämmelserna om grupptillsyn i lagen tillämpas bara på nivån för det</w:t>
      </w:r>
      <w:r w:rsidR="00EF32B9">
        <w:t>ta</w:t>
      </w:r>
      <w:r>
        <w:t xml:space="preserve"> yttersta moder</w:t>
      </w:r>
      <w:r>
        <w:softHyphen/>
        <w:t>före</w:t>
      </w:r>
      <w:r>
        <w:softHyphen/>
        <w:t>tag.</w:t>
      </w:r>
    </w:p>
    <w:p w14:paraId="69CFEB6F" w14:textId="13308C17" w:rsidR="005C68C8" w:rsidRDefault="005C68C8" w:rsidP="00FA3EE2">
      <w:pPr>
        <w:pStyle w:val="Brdtextmedindrag"/>
      </w:pPr>
      <w:r>
        <w:t xml:space="preserve">I </w:t>
      </w:r>
      <w:r w:rsidRPr="00905155">
        <w:rPr>
          <w:i/>
        </w:rPr>
        <w:t>andra stycket</w:t>
      </w:r>
      <w:r>
        <w:t xml:space="preserve">, som är nytt, </w:t>
      </w:r>
      <w:r w:rsidR="00955BCC">
        <w:t>införs</w:t>
      </w:r>
      <w:r>
        <w:t xml:space="preserve"> en bestämmelse för grupper där det yt</w:t>
      </w:r>
      <w:r>
        <w:softHyphen/>
        <w:t xml:space="preserve">tersta moderföretaget är ett företag som skulle vara ett </w:t>
      </w:r>
      <w:proofErr w:type="spellStart"/>
      <w:r>
        <w:t>försäkrings</w:t>
      </w:r>
      <w:r>
        <w:softHyphen/>
        <w:t>holding</w:t>
      </w:r>
      <w:r>
        <w:softHyphen/>
        <w:t>företag</w:t>
      </w:r>
      <w:proofErr w:type="spellEnd"/>
      <w:r>
        <w:t xml:space="preserve"> om tjänstepensionsföretaget som är dotterföretag i stället var ett försäkringsföretag och grupper där det yttersta moderföretaget är </w:t>
      </w:r>
      <w:r>
        <w:lastRenderedPageBreak/>
        <w:t xml:space="preserve">ett blandat finansiellt </w:t>
      </w:r>
      <w:proofErr w:type="spellStart"/>
      <w:r>
        <w:t>holdingföretag</w:t>
      </w:r>
      <w:proofErr w:type="spellEnd"/>
      <w:r>
        <w:t>. Om det i en sådan grupp uppkommer fle</w:t>
      </w:r>
      <w:r>
        <w:softHyphen/>
        <w:t>ra fall av grupptillsyn på olika nivåer</w:t>
      </w:r>
      <w:r w:rsidR="00955BCC">
        <w:t>,</w:t>
      </w:r>
      <w:r>
        <w:t xml:space="preserve"> ska bestämmelserna om grupp</w:t>
      </w:r>
      <w:r>
        <w:softHyphen/>
        <w:t>tillsyn i lagen tillämpas bara på nivån för det yttersta moderföretaget. Detta mot</w:t>
      </w:r>
      <w:r>
        <w:softHyphen/>
        <w:t>svarar det som gäller enligt 7 § andra stycket.</w:t>
      </w:r>
    </w:p>
    <w:p w14:paraId="6887E068" w14:textId="77777777" w:rsidR="005C68C8" w:rsidRDefault="005C68C8" w:rsidP="005C68C8">
      <w:pPr>
        <w:pStyle w:val="Brdtext"/>
      </w:pPr>
    </w:p>
    <w:p w14:paraId="3FB8E2E1" w14:textId="351B765C" w:rsidR="005C68C8" w:rsidRPr="00D94568" w:rsidRDefault="005C68C8" w:rsidP="00FA3EE2">
      <w:pPr>
        <w:pStyle w:val="Brdtext"/>
        <w:rPr>
          <w:sz w:val="18"/>
          <w:szCs w:val="18"/>
        </w:rPr>
      </w:pPr>
      <w:r w:rsidRPr="00D94568">
        <w:rPr>
          <w:b/>
          <w:bCs/>
          <w:sz w:val="18"/>
          <w:szCs w:val="18"/>
        </w:rPr>
        <w:t>26 §</w:t>
      </w:r>
      <w:r w:rsidRPr="00D94568">
        <w:rPr>
          <w:sz w:val="18"/>
          <w:szCs w:val="18"/>
        </w:rPr>
        <w:t> Finansinspektionen får besluta att tillsyn över sådana riskkoncen</w:t>
      </w:r>
      <w:r w:rsidRPr="00D94568">
        <w:rPr>
          <w:sz w:val="18"/>
          <w:szCs w:val="18"/>
        </w:rPr>
        <w:softHyphen/>
        <w:t xml:space="preserve">trationer och transaktioner inom en grupp som avses i 23 och 24 §§ inte ska utövas på nivån för ett sådant tjänstepensionsföretag som avses i 2 § 1 eller 2 eller på nivån för det moderföretag som avses i 2 § 3 och som är ett anknutet företag till ett reglerat företag eller självt är ett reglerat företag eller ett blandat finansiellt </w:t>
      </w:r>
      <w:proofErr w:type="spellStart"/>
      <w:r w:rsidRPr="00D94568">
        <w:rPr>
          <w:sz w:val="18"/>
          <w:szCs w:val="18"/>
        </w:rPr>
        <w:t>holding</w:t>
      </w:r>
      <w:r w:rsidRPr="00D94568">
        <w:rPr>
          <w:sz w:val="18"/>
          <w:szCs w:val="18"/>
        </w:rPr>
        <w:softHyphen/>
        <w:t>företag</w:t>
      </w:r>
      <w:proofErr w:type="spellEnd"/>
      <w:r w:rsidRPr="00D94568">
        <w:rPr>
          <w:sz w:val="18"/>
          <w:szCs w:val="18"/>
        </w:rPr>
        <w:t xml:space="preserve"> som omfattas av lagen (2006:531) om särskild tillsyn över finansiella konglomerat.</w:t>
      </w:r>
    </w:p>
    <w:p w14:paraId="32E49733" w14:textId="77777777" w:rsidR="005C68C8" w:rsidRPr="004C07B0" w:rsidRDefault="005C68C8" w:rsidP="005C68C8">
      <w:pPr>
        <w:pStyle w:val="Brdtextmedindrag"/>
      </w:pPr>
    </w:p>
    <w:p w14:paraId="0689419E" w14:textId="77777777" w:rsidR="005C68C8" w:rsidRDefault="005C68C8" w:rsidP="005C68C8">
      <w:pPr>
        <w:pStyle w:val="Brdtextmedindrag"/>
        <w:ind w:firstLine="0"/>
      </w:pPr>
      <w:r>
        <w:t>Paragrafen innehåller en bestämmelse om undantag från kravet på tillsyn över riskkoncentrationer och transaktioner inom en grupp. Övervägandena finns i avsnitt 7.2.</w:t>
      </w:r>
    </w:p>
    <w:p w14:paraId="5AA705D1" w14:textId="2B1F656F" w:rsidR="005C68C8" w:rsidRDefault="005C68C8" w:rsidP="005C68C8">
      <w:pPr>
        <w:pStyle w:val="Brdtextmedindrag"/>
      </w:pPr>
      <w:r>
        <w:t xml:space="preserve">Fullständig grupptillsyn enligt </w:t>
      </w:r>
      <w:r w:rsidR="00E3177D">
        <w:t xml:space="preserve">denna lag </w:t>
      </w:r>
      <w:r>
        <w:t>omfattar krav på rapportering och tillsyn av väsentliga riskkoncentrationer och betydande transaktioner inom en grupp (se 2 § som hänvisar till 23 och 24 §§). Rapporteringen ska full</w:t>
      </w:r>
      <w:r>
        <w:softHyphen/>
        <w:t>göras av ett sådant tjänstepensionsföretag som avses i 2 § (se även prop. 2018/19:158 s. 786</w:t>
      </w:r>
      <w:r w:rsidR="00AA5CDB">
        <w:t> </w:t>
      </w:r>
      <w:r>
        <w:t>f.). Finansinspektionen får i särskilda fall besluta att tillsyn över väsentliga riskkoncentrationer och betydande transaktioner in</w:t>
      </w:r>
      <w:r>
        <w:softHyphen/>
        <w:t>om en grupp inte ska utövas på en viss nivå i gruppen. Ett sådant beslut inne</w:t>
      </w:r>
      <w:r>
        <w:softHyphen/>
        <w:t>bär att det tjänstepensionsföretag som ska omfattas av fullständig grupp</w:t>
      </w:r>
      <w:r>
        <w:softHyphen/>
        <w:t xml:space="preserve">tillsyn inte behöver rapportera riskkoncentrationer och transaktioner inom gruppen till Finansinspektionen. </w:t>
      </w:r>
    </w:p>
    <w:p w14:paraId="5496FE56" w14:textId="6E832EA9" w:rsidR="005C68C8" w:rsidRDefault="00AA5CDB" w:rsidP="00FA3EE2">
      <w:pPr>
        <w:pStyle w:val="Brdtextmedindrag"/>
      </w:pPr>
      <w:r>
        <w:t>Paragrafen har hittills, förutom de grupper där tjänstepensionsföretag är moder</w:t>
      </w:r>
      <w:r>
        <w:softHyphen/>
        <w:t>företag (2 § 1 eller 2), bara omfattat grupper med sådana företag som anges som moderföretag i 2 §</w:t>
      </w:r>
      <w:r w:rsidR="00735016">
        <w:t> </w:t>
      </w:r>
      <w:r>
        <w:t xml:space="preserve">3 b eller c. </w:t>
      </w:r>
      <w:r w:rsidR="005C68C8">
        <w:t xml:space="preserve">I paragrafen </w:t>
      </w:r>
      <w:r w:rsidR="00C53668" w:rsidRPr="00C53668">
        <w:t>tas hänvisning</w:t>
      </w:r>
      <w:r w:rsidR="00C53668">
        <w:softHyphen/>
      </w:r>
      <w:r w:rsidR="00C53668" w:rsidRPr="00C53668">
        <w:t>arna till leden</w:t>
      </w:r>
      <w:r w:rsidR="00A758A0">
        <w:t> </w:t>
      </w:r>
      <w:r w:rsidR="00C53668" w:rsidRPr="00C53668">
        <w:t xml:space="preserve">b och c </w:t>
      </w:r>
      <w:r w:rsidR="00A758A0">
        <w:t xml:space="preserve">i 2 § 3 </w:t>
      </w:r>
      <w:r w:rsidR="00C53668" w:rsidRPr="00C53668">
        <w:t>bort. Det innebär att bestämmelsen även om</w:t>
      </w:r>
      <w:r w:rsidR="00985CF9">
        <w:softHyphen/>
      </w:r>
      <w:r w:rsidR="00C53668" w:rsidRPr="00C53668">
        <w:t>fattar</w:t>
      </w:r>
      <w:r w:rsidR="005C68C8">
        <w:t xml:space="preserve"> grupper med utländska tjänste</w:t>
      </w:r>
      <w:r w:rsidR="005C68C8">
        <w:softHyphen/>
        <w:t>pensions</w:t>
      </w:r>
      <w:r w:rsidR="005C68C8">
        <w:softHyphen/>
        <w:t>institut, försäkrings</w:t>
      </w:r>
      <w:r w:rsidR="00A758A0">
        <w:softHyphen/>
      </w:r>
      <w:r w:rsidR="005C68C8">
        <w:t>företag, EES-försäkringsgivare och försäk</w:t>
      </w:r>
      <w:r w:rsidR="005C68C8">
        <w:softHyphen/>
        <w:t>ringsgivare från tredjeland, dvs. de före</w:t>
      </w:r>
      <w:r w:rsidR="00985CF9">
        <w:softHyphen/>
      </w:r>
      <w:r w:rsidR="005C68C8">
        <w:t>tag som anges som moderföretag i 2 § 3 a.</w:t>
      </w:r>
      <w:r>
        <w:t xml:space="preserve"> </w:t>
      </w:r>
      <w:r w:rsidR="005C68C8">
        <w:t>Om ett sådant företag är moder</w:t>
      </w:r>
      <w:r w:rsidR="00985CF9">
        <w:softHyphen/>
      </w:r>
      <w:r w:rsidR="005C68C8">
        <w:t>företag till ett tjänste</w:t>
      </w:r>
      <w:r w:rsidR="005C68C8">
        <w:softHyphen/>
        <w:t>pensions</w:t>
      </w:r>
      <w:r w:rsidR="005C68C8">
        <w:softHyphen/>
        <w:t>företag och där</w:t>
      </w:r>
      <w:r w:rsidR="005C68C8">
        <w:softHyphen/>
        <w:t>med ska omfattas av grupp</w:t>
      </w:r>
      <w:r w:rsidR="00985CF9">
        <w:softHyphen/>
      </w:r>
      <w:r w:rsidR="005C68C8">
        <w:t xml:space="preserve">tillsyn enligt </w:t>
      </w:r>
      <w:r w:rsidR="00E3177D">
        <w:t xml:space="preserve">denna lag </w:t>
      </w:r>
      <w:r w:rsidR="005C68C8">
        <w:t>och dessutom självt omfattas av särskild tillsyn över finansiella konglomerat, antingen som anknutet före</w:t>
      </w:r>
      <w:r w:rsidR="005C68C8">
        <w:softHyphen/>
        <w:t>tag till ett reglerat företag eller självt är ett reglerat företag eller ett blan</w:t>
      </w:r>
      <w:r w:rsidR="005C68C8">
        <w:softHyphen/>
        <w:t xml:space="preserve">dat finansiellt </w:t>
      </w:r>
      <w:proofErr w:type="spellStart"/>
      <w:r w:rsidR="005C68C8">
        <w:t>holding</w:t>
      </w:r>
      <w:r w:rsidR="00A6533D">
        <w:softHyphen/>
      </w:r>
      <w:r w:rsidR="005C68C8">
        <w:t>företag</w:t>
      </w:r>
      <w:proofErr w:type="spellEnd"/>
      <w:r w:rsidR="005C68C8">
        <w:t>, får Finansinspektionen besluta om undan</w:t>
      </w:r>
      <w:r w:rsidR="005C68C8">
        <w:softHyphen/>
        <w:t>tag från tillsyn över riskkoncentrationer och transak</w:t>
      </w:r>
      <w:r w:rsidR="005C68C8">
        <w:softHyphen/>
        <w:t xml:space="preserve">tioner inom en grupp på nivån för det företaget. </w:t>
      </w:r>
    </w:p>
    <w:p w14:paraId="3FA81A29" w14:textId="77777777" w:rsidR="005C68C8" w:rsidRDefault="005C68C8" w:rsidP="005C68C8">
      <w:pPr>
        <w:pStyle w:val="Brdtext"/>
      </w:pPr>
    </w:p>
    <w:p w14:paraId="2F006678" w14:textId="77777777" w:rsidR="005C68C8" w:rsidRPr="00D94568" w:rsidRDefault="005C68C8" w:rsidP="005C68C8">
      <w:pPr>
        <w:pStyle w:val="Brdtext"/>
        <w:rPr>
          <w:sz w:val="18"/>
          <w:szCs w:val="18"/>
        </w:rPr>
      </w:pPr>
      <w:r w:rsidRPr="00D94568">
        <w:rPr>
          <w:b/>
          <w:bCs/>
          <w:sz w:val="18"/>
          <w:szCs w:val="18"/>
        </w:rPr>
        <w:t>37 §</w:t>
      </w:r>
      <w:r w:rsidRPr="00D94568">
        <w:rPr>
          <w:sz w:val="18"/>
          <w:szCs w:val="18"/>
        </w:rPr>
        <w:t> Ett företag som vid fullgörandet av skyldigheter enligt detta kapitel får sådan kunskap som avses i 36 §, är skyldigt att lämna ut uppgifter om enskildas för</w:t>
      </w:r>
      <w:r>
        <w:rPr>
          <w:sz w:val="18"/>
          <w:szCs w:val="18"/>
        </w:rPr>
        <w:softHyphen/>
      </w:r>
      <w:r w:rsidRPr="00D94568">
        <w:rPr>
          <w:sz w:val="18"/>
          <w:szCs w:val="18"/>
        </w:rPr>
        <w:t>hållanden till före</w:t>
      </w:r>
      <w:r w:rsidRPr="00D94568">
        <w:rPr>
          <w:sz w:val="18"/>
          <w:szCs w:val="18"/>
        </w:rPr>
        <w:softHyphen/>
        <w:t>taget, om det under en utredning enligt bestämmelserna om för</w:t>
      </w:r>
      <w:r w:rsidRPr="00D94568">
        <w:rPr>
          <w:sz w:val="18"/>
          <w:szCs w:val="18"/>
        </w:rPr>
        <w:softHyphen/>
        <w:t>undersökning i brottmål begärs av undersökningsledaren eller om det begärs av åklagare i ett ärende om rättslig hjälp i brottmål, på fram</w:t>
      </w:r>
      <w:r w:rsidRPr="00D94568">
        <w:rPr>
          <w:sz w:val="18"/>
          <w:szCs w:val="18"/>
        </w:rPr>
        <w:softHyphen/>
        <w:t>ställning av en annan stat eller en mellanfolklig domstol, eller i ett ärende om erkännande och verk</w:t>
      </w:r>
      <w:r w:rsidRPr="00D94568">
        <w:rPr>
          <w:sz w:val="18"/>
          <w:szCs w:val="18"/>
        </w:rPr>
        <w:softHyphen/>
        <w:t>ställighet av en europeisk utred</w:t>
      </w:r>
      <w:r w:rsidRPr="00D94568">
        <w:rPr>
          <w:sz w:val="18"/>
          <w:szCs w:val="18"/>
        </w:rPr>
        <w:softHyphen/>
        <w:t xml:space="preserve">ningsorder. </w:t>
      </w:r>
      <w:r w:rsidRPr="00D94568">
        <w:rPr>
          <w:i/>
          <w:sz w:val="18"/>
          <w:szCs w:val="18"/>
        </w:rPr>
        <w:t>Uppgifterna ska lämnas ut utan dröjsmål och i elektronisk form.</w:t>
      </w:r>
    </w:p>
    <w:p w14:paraId="3D67DFB0" w14:textId="77777777" w:rsidR="005C68C8" w:rsidRPr="004C07B0" w:rsidRDefault="005C68C8" w:rsidP="005C68C8">
      <w:pPr>
        <w:pStyle w:val="Brdtextmedindrag"/>
      </w:pPr>
    </w:p>
    <w:p w14:paraId="54FD3176" w14:textId="77777777" w:rsidR="005C68C8" w:rsidRDefault="005C68C8" w:rsidP="005C68C8">
      <w:pPr>
        <w:pStyle w:val="Brdtextmedindrag"/>
        <w:ind w:firstLine="0"/>
      </w:pPr>
      <w:r>
        <w:t>Paragrafen innehåller bestämmelser om uppgiftsskyldighet i samband med utredningar om brott. Övervägandena finns i avsnitt 7.5.</w:t>
      </w:r>
    </w:p>
    <w:p w14:paraId="105F637F" w14:textId="77777777" w:rsidR="005C68C8" w:rsidRDefault="005C68C8" w:rsidP="005C68C8">
      <w:pPr>
        <w:pStyle w:val="Brdtextmedindrag"/>
      </w:pPr>
      <w:r>
        <w:lastRenderedPageBreak/>
        <w:t>Ett företag som när det fullgör sina skyldigheter enligt bestämmelserna om grupptillsyn får kunskap om affärsförhållanden i ett företag eller hos vissa fysiska personer, är skyldigt att lämna ut uppgifter om enskildas för</w:t>
      </w:r>
      <w:r>
        <w:softHyphen/>
        <w:t>hållanden till företaget, om det under en utredning enligt bestämmelserna om förundersökning i brottmål begärs av undersökningsledaren eller om det begärs av åklagare i ett ärende om rättslig hjälp i brottmål, på fram</w:t>
      </w:r>
      <w:r>
        <w:softHyphen/>
        <w:t>ställning av en annan stat eller en mellanfolklig domstol, eller i ett ärende om erkännande och verkställighet av en europeisk utredningsorder.</w:t>
      </w:r>
    </w:p>
    <w:p w14:paraId="3678BAA1" w14:textId="77777777" w:rsidR="005C68C8" w:rsidRDefault="005C68C8" w:rsidP="005C68C8">
      <w:pPr>
        <w:pStyle w:val="Brdtextmedindrag"/>
      </w:pPr>
      <w:r>
        <w:t>Ändringen innebär att det införs dels ett skyndsamhetskrav, dels ett krav på att uppgifterna ska lämnas ut i elektronisk form. Detta överensstämmer med det som gäller enligt motsvarande bestämmelse i försäkrings</w:t>
      </w:r>
      <w:r>
        <w:softHyphen/>
        <w:t>rörelse</w:t>
      </w:r>
      <w:r>
        <w:softHyphen/>
        <w:t>lagen (19 kap. 46 §, se även prop.</w:t>
      </w:r>
      <w:r w:rsidRPr="00FF11FD">
        <w:t xml:space="preserve"> 2017/18:291</w:t>
      </w:r>
      <w:r>
        <w:t xml:space="preserve">). </w:t>
      </w:r>
    </w:p>
    <w:p w14:paraId="509C94DE" w14:textId="77777777" w:rsidR="005C68C8" w:rsidRDefault="005C68C8" w:rsidP="005C68C8">
      <w:pPr>
        <w:pStyle w:val="Brdtext"/>
      </w:pPr>
    </w:p>
    <w:p w14:paraId="2207F572" w14:textId="171BBF7F" w:rsidR="005C68C8" w:rsidRPr="00D94568" w:rsidRDefault="005C68C8" w:rsidP="005C68C8">
      <w:pPr>
        <w:pStyle w:val="Brdtextmedindrag"/>
        <w:ind w:firstLine="0"/>
        <w:rPr>
          <w:sz w:val="18"/>
          <w:szCs w:val="18"/>
        </w:rPr>
      </w:pPr>
      <w:r w:rsidRPr="00D94568">
        <w:rPr>
          <w:b/>
          <w:bCs/>
          <w:sz w:val="18"/>
          <w:szCs w:val="18"/>
        </w:rPr>
        <w:t>41 §</w:t>
      </w:r>
      <w:r w:rsidRPr="00D94568">
        <w:rPr>
          <w:sz w:val="18"/>
          <w:szCs w:val="18"/>
        </w:rPr>
        <w:t> Regeringen eller den myndighet som regeringen bestämmer får meddela före</w:t>
      </w:r>
      <w:r w:rsidR="00693644">
        <w:rPr>
          <w:sz w:val="18"/>
          <w:szCs w:val="18"/>
        </w:rPr>
        <w:softHyphen/>
      </w:r>
      <w:r w:rsidRPr="00D94568">
        <w:rPr>
          <w:sz w:val="18"/>
          <w:szCs w:val="18"/>
        </w:rPr>
        <w:t xml:space="preserve">skrifter om </w:t>
      </w:r>
    </w:p>
    <w:p w14:paraId="265FE65D" w14:textId="77777777" w:rsidR="005C68C8" w:rsidRPr="00D94568" w:rsidRDefault="005C68C8" w:rsidP="005C68C8">
      <w:pPr>
        <w:pStyle w:val="Brdtextmedindrag"/>
        <w:rPr>
          <w:sz w:val="18"/>
          <w:szCs w:val="18"/>
        </w:rPr>
      </w:pPr>
      <w:r w:rsidRPr="00D94568">
        <w:rPr>
          <w:sz w:val="18"/>
          <w:szCs w:val="18"/>
        </w:rPr>
        <w:t xml:space="preserve">1. hur </w:t>
      </w:r>
      <w:r w:rsidRPr="00D94568">
        <w:rPr>
          <w:i/>
          <w:sz w:val="18"/>
          <w:szCs w:val="18"/>
        </w:rPr>
        <w:t xml:space="preserve">och när </w:t>
      </w:r>
      <w:r w:rsidRPr="00D94568">
        <w:rPr>
          <w:sz w:val="18"/>
          <w:szCs w:val="18"/>
        </w:rPr>
        <w:t>den gruppbaserade kapitalbasen och det gruppbaserade kapital</w:t>
      </w:r>
      <w:r>
        <w:rPr>
          <w:sz w:val="18"/>
          <w:szCs w:val="18"/>
        </w:rPr>
        <w:softHyphen/>
      </w:r>
      <w:r w:rsidRPr="00D94568">
        <w:rPr>
          <w:sz w:val="18"/>
          <w:szCs w:val="18"/>
        </w:rPr>
        <w:t>kravet ska beräknas enligt 15–17, 20 och 22 §§,</w:t>
      </w:r>
    </w:p>
    <w:p w14:paraId="4815505B" w14:textId="77777777" w:rsidR="005C68C8" w:rsidRPr="00D94568" w:rsidRDefault="005C68C8" w:rsidP="005C68C8">
      <w:pPr>
        <w:pStyle w:val="Brdtextmedindrag"/>
        <w:rPr>
          <w:sz w:val="18"/>
          <w:szCs w:val="18"/>
        </w:rPr>
      </w:pPr>
      <w:r w:rsidRPr="00D94568">
        <w:rPr>
          <w:sz w:val="18"/>
          <w:szCs w:val="18"/>
        </w:rPr>
        <w:t>2. innehållet i samt omfattningen och fullgörandet av rapporteringen enligt 18 §,</w:t>
      </w:r>
    </w:p>
    <w:p w14:paraId="74B89357" w14:textId="77777777" w:rsidR="005C68C8" w:rsidRPr="00D94568" w:rsidRDefault="005C68C8" w:rsidP="005C68C8">
      <w:pPr>
        <w:pStyle w:val="Brdtextmedindrag"/>
        <w:rPr>
          <w:sz w:val="18"/>
          <w:szCs w:val="18"/>
        </w:rPr>
      </w:pPr>
      <w:r w:rsidRPr="00D94568">
        <w:rPr>
          <w:sz w:val="18"/>
          <w:szCs w:val="18"/>
        </w:rPr>
        <w:t>3. innehållet i en åtgärdsplan och en finansiell saneringsplan enligt 21 § andra stycket,</w:t>
      </w:r>
    </w:p>
    <w:p w14:paraId="67F95A1A" w14:textId="77777777" w:rsidR="005C68C8" w:rsidRPr="00D94568" w:rsidRDefault="005C68C8" w:rsidP="005C68C8">
      <w:pPr>
        <w:pStyle w:val="Brdtextmedindrag"/>
        <w:rPr>
          <w:sz w:val="18"/>
          <w:szCs w:val="18"/>
        </w:rPr>
      </w:pPr>
      <w:r w:rsidRPr="00D94568">
        <w:rPr>
          <w:sz w:val="18"/>
          <w:szCs w:val="18"/>
        </w:rPr>
        <w:t>4. vilka upplysningar ett företag ska lämna till Finansinspektionen enligt 23</w:t>
      </w:r>
      <w:r w:rsidRPr="00D94568">
        <w:rPr>
          <w:i/>
          <w:sz w:val="18"/>
          <w:szCs w:val="18"/>
        </w:rPr>
        <w:t>, 27</w:t>
      </w:r>
      <w:r w:rsidRPr="00D94568">
        <w:rPr>
          <w:sz w:val="18"/>
          <w:szCs w:val="18"/>
        </w:rPr>
        <w:t xml:space="preserve"> och 33 §§,</w:t>
      </w:r>
    </w:p>
    <w:p w14:paraId="64028E0E" w14:textId="77777777" w:rsidR="005C68C8" w:rsidRPr="00D94568" w:rsidRDefault="005C68C8" w:rsidP="005C68C8">
      <w:pPr>
        <w:pStyle w:val="Brdtextmedindrag"/>
        <w:rPr>
          <w:sz w:val="18"/>
          <w:szCs w:val="18"/>
        </w:rPr>
      </w:pPr>
      <w:r w:rsidRPr="00D94568">
        <w:rPr>
          <w:sz w:val="18"/>
          <w:szCs w:val="18"/>
        </w:rPr>
        <w:t>5. företagsstyrningssystem inom en grupp enligt 29 §,</w:t>
      </w:r>
    </w:p>
    <w:p w14:paraId="51109D88" w14:textId="77777777" w:rsidR="005C68C8" w:rsidRPr="00D94568" w:rsidRDefault="005C68C8" w:rsidP="005C68C8">
      <w:pPr>
        <w:pStyle w:val="Brdtextmedindrag"/>
        <w:rPr>
          <w:i/>
          <w:sz w:val="18"/>
          <w:szCs w:val="18"/>
        </w:rPr>
      </w:pPr>
      <w:r w:rsidRPr="00D94568">
        <w:rPr>
          <w:sz w:val="18"/>
          <w:szCs w:val="18"/>
        </w:rPr>
        <w:t>6. innehållet i en egen risk- och solvensbedömning inom en grupp enligt 31 §</w:t>
      </w:r>
      <w:r w:rsidRPr="00D94568">
        <w:rPr>
          <w:i/>
          <w:sz w:val="18"/>
          <w:szCs w:val="18"/>
        </w:rPr>
        <w:t>,</w:t>
      </w:r>
      <w:r w:rsidRPr="00D94568">
        <w:rPr>
          <w:sz w:val="18"/>
          <w:szCs w:val="18"/>
        </w:rPr>
        <w:t xml:space="preserve"> </w:t>
      </w:r>
      <w:r w:rsidRPr="00D94568">
        <w:rPr>
          <w:i/>
          <w:sz w:val="18"/>
          <w:szCs w:val="18"/>
        </w:rPr>
        <w:t>och</w:t>
      </w:r>
    </w:p>
    <w:p w14:paraId="05783A35" w14:textId="77777777" w:rsidR="005C68C8" w:rsidRPr="00D94568" w:rsidRDefault="005C68C8" w:rsidP="005C68C8">
      <w:pPr>
        <w:pStyle w:val="Brdtextmedindrag"/>
        <w:rPr>
          <w:i/>
          <w:sz w:val="18"/>
          <w:szCs w:val="18"/>
        </w:rPr>
      </w:pPr>
      <w:r w:rsidRPr="00D94568">
        <w:rPr>
          <w:i/>
          <w:sz w:val="18"/>
          <w:szCs w:val="18"/>
        </w:rPr>
        <w:t>7. hur uppgifter enligt 37 § ska lämnas.</w:t>
      </w:r>
    </w:p>
    <w:p w14:paraId="705DC7E3" w14:textId="77777777" w:rsidR="005C68C8" w:rsidRPr="00D94568" w:rsidRDefault="005C68C8" w:rsidP="005C68C8">
      <w:pPr>
        <w:pStyle w:val="Brdtextmedindrag"/>
        <w:rPr>
          <w:sz w:val="18"/>
          <w:szCs w:val="18"/>
        </w:rPr>
      </w:pPr>
      <w:r w:rsidRPr="00D94568">
        <w:rPr>
          <w:sz w:val="18"/>
          <w:szCs w:val="18"/>
        </w:rPr>
        <w:t>Regeringen eller den myndighet som regeringen bestämmer kan med stöd av 8 kap. 7 § regerings</w:t>
      </w:r>
      <w:r w:rsidRPr="00D94568">
        <w:rPr>
          <w:sz w:val="18"/>
          <w:szCs w:val="18"/>
        </w:rPr>
        <w:softHyphen/>
        <w:t>formen meddela föreskrifter om hur och när ett företag ska lämna upplysningar enligt 23</w:t>
      </w:r>
      <w:r w:rsidRPr="00D94568">
        <w:rPr>
          <w:i/>
          <w:sz w:val="18"/>
          <w:szCs w:val="18"/>
        </w:rPr>
        <w:t>, 27</w:t>
      </w:r>
      <w:r w:rsidRPr="00D94568">
        <w:rPr>
          <w:sz w:val="18"/>
          <w:szCs w:val="18"/>
        </w:rPr>
        <w:t xml:space="preserve"> och 33 §§.</w:t>
      </w:r>
    </w:p>
    <w:p w14:paraId="58CA37FD" w14:textId="77777777" w:rsidR="005C68C8" w:rsidRDefault="005C68C8" w:rsidP="005C68C8">
      <w:pPr>
        <w:pStyle w:val="Brdtextmedindrag"/>
        <w:ind w:firstLine="0"/>
      </w:pPr>
    </w:p>
    <w:p w14:paraId="60D2CDBC" w14:textId="77777777" w:rsidR="005C68C8" w:rsidRDefault="005C68C8" w:rsidP="005C68C8">
      <w:pPr>
        <w:pStyle w:val="Brdtextmedindrag"/>
        <w:ind w:firstLine="0"/>
      </w:pPr>
      <w:r>
        <w:t>Paragrafen innehåller bemyndiganden för regeringen eller den myndighet som regeringen bestämmer att meddela föreskrifter inom vissa områden och en upplysningsbestämmelse angående verkställighetsföreskrifter. Övervägandena finns i avsnitten 7.3–7.5.</w:t>
      </w:r>
    </w:p>
    <w:p w14:paraId="122B838F" w14:textId="77777777" w:rsidR="005C68C8" w:rsidRDefault="005C68C8" w:rsidP="005C68C8">
      <w:pPr>
        <w:pStyle w:val="Brdtextmedindrag"/>
      </w:pPr>
      <w:r>
        <w:t xml:space="preserve">I </w:t>
      </w:r>
      <w:r w:rsidRPr="00FF11FD">
        <w:rPr>
          <w:i/>
        </w:rPr>
        <w:t>första stycket</w:t>
      </w:r>
      <w:r>
        <w:rPr>
          <w:i/>
        </w:rPr>
        <w:t> </w:t>
      </w:r>
      <w:r w:rsidRPr="00FF11FD">
        <w:rPr>
          <w:i/>
        </w:rPr>
        <w:t>1</w:t>
      </w:r>
      <w:r>
        <w:t xml:space="preserve"> görs ett tillägg så att regeringen eller den myndighet som regeringen bestämmer även får meddela föreskrifter om när den grupp</w:t>
      </w:r>
      <w:r>
        <w:softHyphen/>
        <w:t>baserade kapitalbasen och det gruppbaserade kapitalkravet ska be</w:t>
      </w:r>
      <w:r>
        <w:softHyphen/>
        <w:t>räknas.</w:t>
      </w:r>
    </w:p>
    <w:p w14:paraId="2A62CBC2" w14:textId="77777777" w:rsidR="005C68C8" w:rsidRDefault="005C68C8" w:rsidP="005C68C8">
      <w:pPr>
        <w:pStyle w:val="Brdtextmedindrag"/>
      </w:pPr>
      <w:r>
        <w:t xml:space="preserve">I </w:t>
      </w:r>
      <w:r w:rsidRPr="00FF11FD">
        <w:rPr>
          <w:i/>
        </w:rPr>
        <w:t>första stycket</w:t>
      </w:r>
      <w:r>
        <w:rPr>
          <w:i/>
        </w:rPr>
        <w:t> </w:t>
      </w:r>
      <w:r w:rsidRPr="00FF11FD">
        <w:rPr>
          <w:i/>
        </w:rPr>
        <w:t>4</w:t>
      </w:r>
      <w:r>
        <w:t xml:space="preserve"> görs ett tillägg så att regeringen eller den myndighet som regeringen bestämmer även får meddela föreskrifter om vilka upplys</w:t>
      </w:r>
      <w:r>
        <w:softHyphen/>
        <w:t>ningar ett tjänstepensionsföretag ska lämna till Finansinspektionen när det gäl</w:t>
      </w:r>
      <w:r>
        <w:softHyphen/>
        <w:t>ler de transaktioner inom en grupp som ska rapporteras vid begränsad grupp</w:t>
      </w:r>
      <w:r>
        <w:softHyphen/>
        <w:t xml:space="preserve">tillsyn. </w:t>
      </w:r>
    </w:p>
    <w:p w14:paraId="2B2F9DE8" w14:textId="77777777" w:rsidR="005C68C8" w:rsidRDefault="005C68C8" w:rsidP="005C68C8">
      <w:pPr>
        <w:pStyle w:val="Brdtextmedindrag"/>
      </w:pPr>
      <w:r>
        <w:t xml:space="preserve">I </w:t>
      </w:r>
      <w:r w:rsidRPr="00FF11FD">
        <w:rPr>
          <w:i/>
        </w:rPr>
        <w:t>första stycket 7</w:t>
      </w:r>
      <w:r>
        <w:t xml:space="preserve"> införs ett nytt bemyndigande som innebär att re</w:t>
      </w:r>
      <w:r>
        <w:softHyphen/>
        <w:t>gering</w:t>
      </w:r>
      <w:r>
        <w:softHyphen/>
        <w:t>en eller den myndighet som regeringen bestämmer får meddela föreskrifter om hur uppgifter i samband med utredningar om brott ska lämnas. Detta överens</w:t>
      </w:r>
      <w:r>
        <w:softHyphen/>
        <w:t>stämmer med det som gäller enligt motsvarande bestämmelse i för</w:t>
      </w:r>
      <w:r>
        <w:softHyphen/>
        <w:t>säkringsrörelselagen (19 kap. 104 § 8).</w:t>
      </w:r>
    </w:p>
    <w:p w14:paraId="5CC98B3F" w14:textId="77777777" w:rsidR="005C68C8" w:rsidRDefault="005C68C8" w:rsidP="005C68C8">
      <w:pPr>
        <w:pStyle w:val="Brdtextmedindrag"/>
      </w:pPr>
      <w:r>
        <w:t xml:space="preserve">I </w:t>
      </w:r>
      <w:r w:rsidRPr="00FF11FD">
        <w:rPr>
          <w:i/>
        </w:rPr>
        <w:t>andra stycket</w:t>
      </w:r>
      <w:r>
        <w:t xml:space="preserve"> görs ett tillägg så att upplysningsbestämmelsen även om</w:t>
      </w:r>
      <w:r>
        <w:softHyphen/>
        <w:t>fattar hur och när ett företag ska lämna upplysningar om de transak</w:t>
      </w:r>
      <w:r>
        <w:softHyphen/>
        <w:t>tioner in</w:t>
      </w:r>
      <w:r>
        <w:softHyphen/>
        <w:t>om en grupp som ska rapporteras vid begränsad grupptillsyn.</w:t>
      </w:r>
    </w:p>
    <w:p w14:paraId="3AEFD20B" w14:textId="77777777" w:rsidR="005C68C8" w:rsidRDefault="005C68C8" w:rsidP="005C68C8">
      <w:pPr>
        <w:pStyle w:val="Rubrik2"/>
      </w:pPr>
      <w:bookmarkStart w:id="129" w:name="_Toc32844429"/>
      <w:bookmarkStart w:id="130" w:name="_Toc36022939"/>
      <w:r>
        <w:lastRenderedPageBreak/>
        <w:t>Förslaget till lag om ändring i lagen (2020:000) om ändring i lagen (2014:836) om näringsförbud</w:t>
      </w:r>
      <w:bookmarkEnd w:id="129"/>
      <w:bookmarkEnd w:id="130"/>
    </w:p>
    <w:p w14:paraId="1D59C7E4" w14:textId="77777777" w:rsidR="005C68C8" w:rsidRPr="003F76A4" w:rsidRDefault="005C68C8" w:rsidP="005C68C8">
      <w:pPr>
        <w:pStyle w:val="Brdtext"/>
        <w:rPr>
          <w:sz w:val="18"/>
          <w:szCs w:val="18"/>
        </w:rPr>
      </w:pPr>
      <w:r w:rsidRPr="003F76A4">
        <w:rPr>
          <w:b/>
          <w:sz w:val="18"/>
          <w:szCs w:val="18"/>
        </w:rPr>
        <w:t>11 §</w:t>
      </w:r>
      <w:r w:rsidRPr="003F76A4">
        <w:rPr>
          <w:sz w:val="18"/>
          <w:szCs w:val="18"/>
        </w:rPr>
        <w:t> Den som har näringsförbud får inte</w:t>
      </w:r>
    </w:p>
    <w:p w14:paraId="18562BC7" w14:textId="77777777" w:rsidR="005C68C8" w:rsidRPr="003F76A4" w:rsidRDefault="005C68C8" w:rsidP="005C68C8">
      <w:pPr>
        <w:pStyle w:val="Brdtextmedindrag"/>
        <w:rPr>
          <w:sz w:val="18"/>
          <w:szCs w:val="18"/>
        </w:rPr>
      </w:pPr>
      <w:r w:rsidRPr="003F76A4">
        <w:rPr>
          <w:sz w:val="18"/>
          <w:szCs w:val="18"/>
        </w:rPr>
        <w:t xml:space="preserve">1. driva näringsverksamhet, </w:t>
      </w:r>
    </w:p>
    <w:p w14:paraId="3CDA42BE" w14:textId="77777777" w:rsidR="005C68C8" w:rsidRPr="003F76A4" w:rsidRDefault="005C68C8" w:rsidP="005C68C8">
      <w:pPr>
        <w:pStyle w:val="Brdtextmedindrag"/>
        <w:rPr>
          <w:sz w:val="18"/>
          <w:szCs w:val="18"/>
        </w:rPr>
      </w:pPr>
      <w:r w:rsidRPr="003F76A4">
        <w:rPr>
          <w:sz w:val="18"/>
          <w:szCs w:val="18"/>
        </w:rPr>
        <w:t xml:space="preserve">2. faktiskt utöva ledningen av en näringsverksamhet eller av en sådan juridisk person som är bokföringspliktig även om den inte driver näring, </w:t>
      </w:r>
    </w:p>
    <w:p w14:paraId="1C3F3783" w14:textId="77777777" w:rsidR="005C68C8" w:rsidRPr="003F76A4" w:rsidRDefault="005C68C8" w:rsidP="005C68C8">
      <w:pPr>
        <w:pStyle w:val="Brdtextmedindrag"/>
        <w:rPr>
          <w:sz w:val="18"/>
          <w:szCs w:val="18"/>
        </w:rPr>
      </w:pPr>
      <w:r w:rsidRPr="003F76A4">
        <w:rPr>
          <w:sz w:val="18"/>
          <w:szCs w:val="18"/>
        </w:rPr>
        <w:t>3. vara bolagsman i ett annat handelsbolag än ett kommanditbolag eller komple</w:t>
      </w:r>
      <w:r>
        <w:rPr>
          <w:sz w:val="18"/>
          <w:szCs w:val="18"/>
        </w:rPr>
        <w:softHyphen/>
      </w:r>
      <w:r w:rsidRPr="003F76A4">
        <w:rPr>
          <w:sz w:val="18"/>
          <w:szCs w:val="18"/>
        </w:rPr>
        <w:t>mentär i ett kommanditbolag eller medlem i en europeisk ekono</w:t>
      </w:r>
      <w:r w:rsidRPr="003F76A4">
        <w:rPr>
          <w:sz w:val="18"/>
          <w:szCs w:val="18"/>
        </w:rPr>
        <w:softHyphen/>
        <w:t>misk intresse</w:t>
      </w:r>
      <w:r>
        <w:rPr>
          <w:sz w:val="18"/>
          <w:szCs w:val="18"/>
        </w:rPr>
        <w:softHyphen/>
      </w:r>
      <w:r w:rsidRPr="003F76A4">
        <w:rPr>
          <w:sz w:val="18"/>
          <w:szCs w:val="18"/>
        </w:rPr>
        <w:t xml:space="preserve">gruppering med säte i Sverige, </w:t>
      </w:r>
    </w:p>
    <w:p w14:paraId="404150D1" w14:textId="77777777" w:rsidR="005C68C8" w:rsidRPr="003F76A4" w:rsidRDefault="005C68C8" w:rsidP="005C68C8">
      <w:pPr>
        <w:pStyle w:val="Brdtextmedindrag"/>
        <w:rPr>
          <w:sz w:val="18"/>
          <w:szCs w:val="18"/>
        </w:rPr>
      </w:pPr>
      <w:r w:rsidRPr="003F76A4">
        <w:rPr>
          <w:sz w:val="18"/>
          <w:szCs w:val="18"/>
        </w:rPr>
        <w:t xml:space="preserve">4. vara stiftare av ett aktiebolag eller en sparbank, </w:t>
      </w:r>
    </w:p>
    <w:p w14:paraId="24C62C8E" w14:textId="77777777" w:rsidR="005C68C8" w:rsidRPr="003F76A4" w:rsidRDefault="005C68C8" w:rsidP="005C68C8">
      <w:pPr>
        <w:pStyle w:val="Brdtextmedindrag"/>
        <w:rPr>
          <w:sz w:val="18"/>
          <w:szCs w:val="18"/>
        </w:rPr>
      </w:pPr>
      <w:r w:rsidRPr="003F76A4">
        <w:rPr>
          <w:sz w:val="18"/>
          <w:szCs w:val="18"/>
        </w:rPr>
        <w:t xml:space="preserve">5. vara ledamot eller suppleant i styrelsen för </w:t>
      </w:r>
    </w:p>
    <w:p w14:paraId="61A81A20" w14:textId="77777777" w:rsidR="005C68C8" w:rsidRPr="003F76A4" w:rsidRDefault="005C68C8" w:rsidP="005C68C8">
      <w:pPr>
        <w:pStyle w:val="Brdtextmedindrag"/>
        <w:rPr>
          <w:sz w:val="18"/>
          <w:szCs w:val="18"/>
        </w:rPr>
      </w:pPr>
      <w:r w:rsidRPr="003F76A4">
        <w:rPr>
          <w:sz w:val="18"/>
          <w:szCs w:val="18"/>
        </w:rPr>
        <w:t xml:space="preserve">– ett aktiebolag, </w:t>
      </w:r>
    </w:p>
    <w:p w14:paraId="08FF35F7" w14:textId="77777777" w:rsidR="005C68C8" w:rsidRPr="003F76A4" w:rsidRDefault="005C68C8" w:rsidP="005C68C8">
      <w:pPr>
        <w:pStyle w:val="Brdtextmedindrag"/>
        <w:rPr>
          <w:sz w:val="18"/>
          <w:szCs w:val="18"/>
        </w:rPr>
      </w:pPr>
      <w:r w:rsidRPr="003F76A4">
        <w:rPr>
          <w:sz w:val="18"/>
          <w:szCs w:val="18"/>
        </w:rPr>
        <w:t xml:space="preserve">– en ekonomisk förening, </w:t>
      </w:r>
    </w:p>
    <w:p w14:paraId="41C5ED44" w14:textId="77777777" w:rsidR="005C68C8" w:rsidRPr="003F76A4" w:rsidRDefault="005C68C8" w:rsidP="005C68C8">
      <w:pPr>
        <w:pStyle w:val="Brdtextmedindrag"/>
        <w:rPr>
          <w:sz w:val="18"/>
          <w:szCs w:val="18"/>
        </w:rPr>
      </w:pPr>
      <w:r w:rsidRPr="003F76A4">
        <w:rPr>
          <w:sz w:val="18"/>
          <w:szCs w:val="18"/>
        </w:rPr>
        <w:t xml:space="preserve">– en sparbank, </w:t>
      </w:r>
    </w:p>
    <w:p w14:paraId="612C2DCE" w14:textId="77777777" w:rsidR="005C68C8" w:rsidRPr="003F76A4" w:rsidRDefault="005C68C8" w:rsidP="005C68C8">
      <w:pPr>
        <w:pStyle w:val="Brdtextmedindrag"/>
        <w:rPr>
          <w:sz w:val="18"/>
          <w:szCs w:val="18"/>
        </w:rPr>
      </w:pPr>
      <w:r w:rsidRPr="003F76A4">
        <w:rPr>
          <w:sz w:val="18"/>
          <w:szCs w:val="18"/>
        </w:rPr>
        <w:t>– ett ömsesidigt försäkringsbolag eller ett ömsesidigt tjänstepensions</w:t>
      </w:r>
      <w:r w:rsidRPr="003F76A4">
        <w:rPr>
          <w:sz w:val="18"/>
          <w:szCs w:val="18"/>
        </w:rPr>
        <w:softHyphen/>
        <w:t xml:space="preserve">bolag, </w:t>
      </w:r>
    </w:p>
    <w:p w14:paraId="76E62B72" w14:textId="77777777" w:rsidR="005C68C8" w:rsidRPr="003F76A4" w:rsidRDefault="005C68C8" w:rsidP="005C68C8">
      <w:pPr>
        <w:pStyle w:val="Brdtextmedindrag"/>
        <w:rPr>
          <w:sz w:val="18"/>
          <w:szCs w:val="18"/>
        </w:rPr>
      </w:pPr>
      <w:r w:rsidRPr="003F76A4">
        <w:rPr>
          <w:sz w:val="18"/>
          <w:szCs w:val="18"/>
        </w:rPr>
        <w:t xml:space="preserve">– en försäkringsförening eller en tjänstepensionsförening, </w:t>
      </w:r>
    </w:p>
    <w:p w14:paraId="771DBF07" w14:textId="77777777" w:rsidR="005C68C8" w:rsidRPr="003F76A4" w:rsidRDefault="005C68C8" w:rsidP="005C68C8">
      <w:pPr>
        <w:pStyle w:val="Brdtextmedindrag"/>
        <w:rPr>
          <w:sz w:val="18"/>
          <w:szCs w:val="18"/>
        </w:rPr>
      </w:pPr>
      <w:r w:rsidRPr="003F76A4">
        <w:rPr>
          <w:sz w:val="18"/>
          <w:szCs w:val="18"/>
        </w:rPr>
        <w:t xml:space="preserve">– en europeisk ekonomisk intressegruppering med säte i Sverige, </w:t>
      </w:r>
    </w:p>
    <w:p w14:paraId="4B36713E" w14:textId="77777777" w:rsidR="005C68C8" w:rsidRPr="003F76A4" w:rsidRDefault="005C68C8" w:rsidP="005C68C8">
      <w:pPr>
        <w:pStyle w:val="Brdtextmedindrag"/>
        <w:rPr>
          <w:sz w:val="18"/>
          <w:szCs w:val="18"/>
        </w:rPr>
      </w:pPr>
      <w:r w:rsidRPr="003F76A4">
        <w:rPr>
          <w:sz w:val="18"/>
          <w:szCs w:val="18"/>
        </w:rPr>
        <w:t xml:space="preserve">– en pensionsstiftelse, eller </w:t>
      </w:r>
    </w:p>
    <w:p w14:paraId="02A3418D" w14:textId="77777777" w:rsidR="005C68C8" w:rsidRPr="003F76A4" w:rsidRDefault="005C68C8" w:rsidP="005C68C8">
      <w:pPr>
        <w:pStyle w:val="Brdtextmedindrag"/>
        <w:rPr>
          <w:sz w:val="18"/>
          <w:szCs w:val="18"/>
        </w:rPr>
      </w:pPr>
      <w:r w:rsidRPr="003F76A4">
        <w:rPr>
          <w:sz w:val="18"/>
          <w:szCs w:val="18"/>
        </w:rPr>
        <w:t xml:space="preserve">– en sådan ideell förening eller stiftelse som driver näringsverksamhet, </w:t>
      </w:r>
    </w:p>
    <w:p w14:paraId="4C167286" w14:textId="77777777" w:rsidR="005C68C8" w:rsidRPr="003F76A4" w:rsidRDefault="005C68C8" w:rsidP="005C68C8">
      <w:pPr>
        <w:pStyle w:val="Brdtextmedindrag"/>
        <w:rPr>
          <w:sz w:val="18"/>
          <w:szCs w:val="18"/>
        </w:rPr>
      </w:pPr>
      <w:r w:rsidRPr="003F76A4">
        <w:rPr>
          <w:sz w:val="18"/>
          <w:szCs w:val="18"/>
        </w:rPr>
        <w:t>6. vara ledamot eller suppleant i förvaltnings-, lednings- eller tillsyns</w:t>
      </w:r>
      <w:r w:rsidRPr="003F76A4">
        <w:rPr>
          <w:sz w:val="18"/>
          <w:szCs w:val="18"/>
        </w:rPr>
        <w:softHyphen/>
        <w:t>organet för ett europabolag eller ett europakooperativ med säte i Sverige,</w:t>
      </w:r>
    </w:p>
    <w:p w14:paraId="14345048" w14:textId="77777777" w:rsidR="005C68C8" w:rsidRPr="003F76A4" w:rsidRDefault="005C68C8" w:rsidP="005C68C8">
      <w:pPr>
        <w:pStyle w:val="Brdtextmedindrag"/>
        <w:rPr>
          <w:sz w:val="18"/>
          <w:szCs w:val="18"/>
        </w:rPr>
      </w:pPr>
      <w:r w:rsidRPr="003F76A4">
        <w:rPr>
          <w:sz w:val="18"/>
          <w:szCs w:val="18"/>
        </w:rPr>
        <w:t xml:space="preserve">7. vara verkställande direktör eller vice verkställande direktör i </w:t>
      </w:r>
    </w:p>
    <w:p w14:paraId="35F89D38" w14:textId="77777777" w:rsidR="005C68C8" w:rsidRPr="003F76A4" w:rsidRDefault="005C68C8" w:rsidP="005C68C8">
      <w:pPr>
        <w:pStyle w:val="Brdtextmedindrag"/>
        <w:rPr>
          <w:sz w:val="18"/>
          <w:szCs w:val="18"/>
        </w:rPr>
      </w:pPr>
      <w:r w:rsidRPr="003F76A4">
        <w:rPr>
          <w:sz w:val="18"/>
          <w:szCs w:val="18"/>
        </w:rPr>
        <w:t xml:space="preserve">– ett aktiebolag, </w:t>
      </w:r>
    </w:p>
    <w:p w14:paraId="1DB436A0" w14:textId="77777777" w:rsidR="005C68C8" w:rsidRPr="003F76A4" w:rsidRDefault="005C68C8" w:rsidP="005C68C8">
      <w:pPr>
        <w:pStyle w:val="Brdtextmedindrag"/>
        <w:rPr>
          <w:sz w:val="18"/>
          <w:szCs w:val="18"/>
        </w:rPr>
      </w:pPr>
      <w:r w:rsidRPr="003F76A4">
        <w:rPr>
          <w:sz w:val="18"/>
          <w:szCs w:val="18"/>
        </w:rPr>
        <w:t xml:space="preserve">– en ekonomisk förening, </w:t>
      </w:r>
    </w:p>
    <w:p w14:paraId="25A06454" w14:textId="77777777" w:rsidR="005C68C8" w:rsidRPr="003F76A4" w:rsidRDefault="005C68C8" w:rsidP="005C68C8">
      <w:pPr>
        <w:pStyle w:val="Brdtextmedindrag"/>
        <w:rPr>
          <w:sz w:val="18"/>
          <w:szCs w:val="18"/>
        </w:rPr>
      </w:pPr>
      <w:r w:rsidRPr="003F76A4">
        <w:rPr>
          <w:sz w:val="18"/>
          <w:szCs w:val="18"/>
        </w:rPr>
        <w:t>– ett ömsesidigt försäkringsbolag eller ett ömsesidigt tjänste</w:t>
      </w:r>
      <w:r w:rsidRPr="003F76A4">
        <w:rPr>
          <w:sz w:val="18"/>
          <w:szCs w:val="18"/>
        </w:rPr>
        <w:softHyphen/>
        <w:t>pensions</w:t>
      </w:r>
      <w:r w:rsidRPr="003F76A4">
        <w:rPr>
          <w:sz w:val="18"/>
          <w:szCs w:val="18"/>
        </w:rPr>
        <w:softHyphen/>
        <w:t xml:space="preserve">bolag, </w:t>
      </w:r>
    </w:p>
    <w:p w14:paraId="1535B9F1" w14:textId="77777777" w:rsidR="005C68C8" w:rsidRPr="003F76A4" w:rsidRDefault="005C68C8" w:rsidP="005C68C8">
      <w:pPr>
        <w:pStyle w:val="Brdtextmedindrag"/>
        <w:rPr>
          <w:sz w:val="18"/>
          <w:szCs w:val="18"/>
        </w:rPr>
      </w:pPr>
      <w:r w:rsidRPr="003F76A4">
        <w:rPr>
          <w:sz w:val="18"/>
          <w:szCs w:val="18"/>
        </w:rPr>
        <w:t>– </w:t>
      </w:r>
      <w:r w:rsidRPr="003F76A4">
        <w:rPr>
          <w:i/>
          <w:sz w:val="18"/>
          <w:szCs w:val="18"/>
        </w:rPr>
        <w:t>en försäkringsförening eller en tjänstepensionsförening,</w:t>
      </w:r>
    </w:p>
    <w:p w14:paraId="492B1AB5" w14:textId="77777777" w:rsidR="005C68C8" w:rsidRPr="003F76A4" w:rsidRDefault="005C68C8" w:rsidP="005C68C8">
      <w:pPr>
        <w:pStyle w:val="Brdtextmedindrag"/>
        <w:rPr>
          <w:sz w:val="18"/>
          <w:szCs w:val="18"/>
        </w:rPr>
      </w:pPr>
      <w:r w:rsidRPr="003F76A4">
        <w:rPr>
          <w:sz w:val="18"/>
          <w:szCs w:val="18"/>
        </w:rPr>
        <w:t>– </w:t>
      </w:r>
      <w:r w:rsidRPr="003F76A4">
        <w:rPr>
          <w:spacing w:val="-1"/>
          <w:sz w:val="18"/>
          <w:szCs w:val="18"/>
        </w:rPr>
        <w:t>ett europabolag eller ett europa</w:t>
      </w:r>
      <w:r w:rsidRPr="003F76A4">
        <w:rPr>
          <w:sz w:val="18"/>
          <w:szCs w:val="18"/>
        </w:rPr>
        <w:softHyphen/>
        <w:t xml:space="preserve">kooperativ med säte i Sverige, </w:t>
      </w:r>
    </w:p>
    <w:p w14:paraId="15AC6886" w14:textId="77777777" w:rsidR="005C68C8" w:rsidRPr="003F76A4" w:rsidRDefault="005C68C8" w:rsidP="005C68C8">
      <w:pPr>
        <w:pStyle w:val="Brdtextmedindrag"/>
        <w:rPr>
          <w:sz w:val="18"/>
          <w:szCs w:val="18"/>
        </w:rPr>
      </w:pPr>
      <w:r w:rsidRPr="003F76A4">
        <w:rPr>
          <w:sz w:val="18"/>
          <w:szCs w:val="18"/>
        </w:rPr>
        <w:t>– en sparbank, eller</w:t>
      </w:r>
    </w:p>
    <w:p w14:paraId="12329D32" w14:textId="77777777" w:rsidR="005C68C8" w:rsidRPr="003F76A4" w:rsidRDefault="005C68C8" w:rsidP="005C68C8">
      <w:pPr>
        <w:pStyle w:val="Brdtextmedindrag"/>
        <w:rPr>
          <w:sz w:val="18"/>
          <w:szCs w:val="18"/>
        </w:rPr>
      </w:pPr>
      <w:r w:rsidRPr="003F76A4">
        <w:rPr>
          <w:sz w:val="18"/>
          <w:szCs w:val="18"/>
        </w:rPr>
        <w:t xml:space="preserve">– en filial enligt lagen (1992:160) om utländska filialer </w:t>
      </w:r>
      <w:proofErr w:type="gramStart"/>
      <w:r w:rsidRPr="003F76A4">
        <w:rPr>
          <w:sz w:val="18"/>
          <w:szCs w:val="18"/>
        </w:rPr>
        <w:t>m.m.</w:t>
      </w:r>
      <w:proofErr w:type="gramEnd"/>
      <w:r w:rsidRPr="003F76A4">
        <w:rPr>
          <w:sz w:val="18"/>
          <w:szCs w:val="18"/>
        </w:rPr>
        <w:t>,</w:t>
      </w:r>
    </w:p>
    <w:p w14:paraId="3AC549B3" w14:textId="77777777" w:rsidR="005C68C8" w:rsidRPr="003F76A4" w:rsidRDefault="005C68C8" w:rsidP="005C68C8">
      <w:pPr>
        <w:pStyle w:val="Brdtextmedindrag"/>
        <w:rPr>
          <w:sz w:val="18"/>
          <w:szCs w:val="18"/>
        </w:rPr>
      </w:pPr>
      <w:r w:rsidRPr="003F76A4">
        <w:rPr>
          <w:sz w:val="18"/>
          <w:szCs w:val="18"/>
        </w:rPr>
        <w:t xml:space="preserve">8. vara företagsledare i en europeisk ekonomisk intressegruppering med säte i Sverige eller föreståndare enligt 2 § andra stycket lagen om utländska filialer </w:t>
      </w:r>
      <w:proofErr w:type="gramStart"/>
      <w:r w:rsidRPr="003F76A4">
        <w:rPr>
          <w:sz w:val="18"/>
          <w:szCs w:val="18"/>
        </w:rPr>
        <w:t>m.m.</w:t>
      </w:r>
      <w:proofErr w:type="gramEnd"/>
      <w:r w:rsidRPr="003F76A4">
        <w:rPr>
          <w:sz w:val="18"/>
          <w:szCs w:val="18"/>
        </w:rPr>
        <w:t xml:space="preserve">, </w:t>
      </w:r>
    </w:p>
    <w:p w14:paraId="3DA93D42" w14:textId="77777777" w:rsidR="005C68C8" w:rsidRPr="003F76A4" w:rsidRDefault="005C68C8" w:rsidP="005C68C8">
      <w:pPr>
        <w:pStyle w:val="Brdtextmedindrag"/>
        <w:rPr>
          <w:sz w:val="18"/>
          <w:szCs w:val="18"/>
        </w:rPr>
      </w:pPr>
      <w:r w:rsidRPr="003F76A4">
        <w:rPr>
          <w:sz w:val="18"/>
          <w:szCs w:val="18"/>
        </w:rPr>
        <w:t>9. vara firmatecknare eller i annan egenskap vara ställföreträdare för en sådan juridisk person som anges i 3–5 eller vara firmatecknare för ett utländskt bank</w:t>
      </w:r>
      <w:r>
        <w:rPr>
          <w:sz w:val="18"/>
          <w:szCs w:val="18"/>
        </w:rPr>
        <w:softHyphen/>
      </w:r>
      <w:r w:rsidRPr="003F76A4">
        <w:rPr>
          <w:sz w:val="18"/>
          <w:szCs w:val="18"/>
        </w:rPr>
        <w:t xml:space="preserve">företags filial, </w:t>
      </w:r>
    </w:p>
    <w:p w14:paraId="209FCFAA" w14:textId="77777777" w:rsidR="005C68C8" w:rsidRPr="003F76A4" w:rsidRDefault="005C68C8" w:rsidP="005C68C8">
      <w:pPr>
        <w:pStyle w:val="Brdtextmedindrag"/>
        <w:rPr>
          <w:sz w:val="18"/>
          <w:szCs w:val="18"/>
        </w:rPr>
      </w:pPr>
      <w:r w:rsidRPr="003F76A4">
        <w:rPr>
          <w:sz w:val="18"/>
          <w:szCs w:val="18"/>
        </w:rPr>
        <w:t xml:space="preserve">10. äga så många aktier i ett aktiebolag eller ett europabolag med säte i Sverige att hans eller hennes andel av röstetalet för samtliga aktier i bolaget överstiger femtio procent, </w:t>
      </w:r>
    </w:p>
    <w:p w14:paraId="2DEE7990" w14:textId="77777777" w:rsidR="005C68C8" w:rsidRPr="003F76A4" w:rsidRDefault="005C68C8" w:rsidP="005C68C8">
      <w:pPr>
        <w:pStyle w:val="Brdtextmedindrag"/>
        <w:rPr>
          <w:sz w:val="18"/>
          <w:szCs w:val="18"/>
        </w:rPr>
      </w:pPr>
      <w:r w:rsidRPr="003F76A4">
        <w:rPr>
          <w:sz w:val="18"/>
          <w:szCs w:val="18"/>
        </w:rPr>
        <w:t>11. inneha fullmakt att företräda en enskild näringsidkare i dennes närings</w:t>
      </w:r>
      <w:r>
        <w:rPr>
          <w:sz w:val="18"/>
          <w:szCs w:val="18"/>
        </w:rPr>
        <w:softHyphen/>
      </w:r>
      <w:r w:rsidRPr="003F76A4">
        <w:rPr>
          <w:sz w:val="18"/>
          <w:szCs w:val="18"/>
        </w:rPr>
        <w:t xml:space="preserve">verksamhet eller en juridisk person som anges i 3–5, </w:t>
      </w:r>
    </w:p>
    <w:p w14:paraId="30BA43C2" w14:textId="77777777" w:rsidR="005C68C8" w:rsidRPr="003F76A4" w:rsidRDefault="005C68C8" w:rsidP="005C68C8">
      <w:pPr>
        <w:pStyle w:val="Brdtextmedindrag"/>
        <w:rPr>
          <w:sz w:val="18"/>
          <w:szCs w:val="18"/>
        </w:rPr>
      </w:pPr>
      <w:r w:rsidRPr="003F76A4">
        <w:rPr>
          <w:sz w:val="18"/>
          <w:szCs w:val="18"/>
        </w:rPr>
        <w:t>12. vara anställd eller återkommande ta emot uppdrag i en näringsverk</w:t>
      </w:r>
      <w:r w:rsidRPr="003F76A4">
        <w:rPr>
          <w:sz w:val="18"/>
          <w:szCs w:val="18"/>
        </w:rPr>
        <w:softHyphen/>
        <w:t>samhet som drivs av en närstående till honom eller henne eller där en när</w:t>
      </w:r>
      <w:r w:rsidRPr="003F76A4">
        <w:rPr>
          <w:sz w:val="18"/>
          <w:szCs w:val="18"/>
        </w:rPr>
        <w:softHyphen/>
        <w:t xml:space="preserve">stående har en sådan ställning som anges i 3 §, eller </w:t>
      </w:r>
    </w:p>
    <w:p w14:paraId="74C63706" w14:textId="77777777" w:rsidR="005C68C8" w:rsidRPr="003F76A4" w:rsidRDefault="005C68C8" w:rsidP="005C68C8">
      <w:pPr>
        <w:pStyle w:val="Brdtextmedindrag"/>
        <w:rPr>
          <w:sz w:val="18"/>
          <w:szCs w:val="18"/>
        </w:rPr>
      </w:pPr>
      <w:r w:rsidRPr="003F76A4">
        <w:rPr>
          <w:sz w:val="18"/>
          <w:szCs w:val="18"/>
        </w:rPr>
        <w:t>13. vara anställd eller återkommande ta emot uppdrag i den näringsverk</w:t>
      </w:r>
      <w:r w:rsidRPr="003F76A4">
        <w:rPr>
          <w:sz w:val="18"/>
          <w:szCs w:val="18"/>
        </w:rPr>
        <w:softHyphen/>
        <w:t>samhet där han eller hon har åsidosatt sina skyldigheter.</w:t>
      </w:r>
    </w:p>
    <w:p w14:paraId="7339E14E" w14:textId="77777777" w:rsidR="005C68C8" w:rsidRDefault="005C68C8" w:rsidP="005C68C8">
      <w:pPr>
        <w:pStyle w:val="Brdtextmedindrag"/>
      </w:pPr>
    </w:p>
    <w:p w14:paraId="0E855E8E" w14:textId="77777777" w:rsidR="005C68C8" w:rsidRDefault="005C68C8" w:rsidP="005C68C8">
      <w:pPr>
        <w:pStyle w:val="Brdtextmedindrag"/>
        <w:ind w:firstLine="0"/>
      </w:pPr>
      <w:r>
        <w:t>Ändringen i paragrafen motsvarar den ändring som görs i samma paragraf i förslaget i avsnitt 2.8 (se författningskommentaren till den paragrafen i avsnitt 11.8).</w:t>
      </w:r>
    </w:p>
    <w:p w14:paraId="510F4622" w14:textId="52ADAF38" w:rsidR="00F544BE" w:rsidRDefault="00F544BE" w:rsidP="009C61A6">
      <w:pPr>
        <w:pStyle w:val="Brdtextmedindrag"/>
      </w:pPr>
    </w:p>
    <w:p w14:paraId="6C27E3C3" w14:textId="77777777" w:rsidR="005C68C8" w:rsidRDefault="005C68C8" w:rsidP="009C61A6">
      <w:pPr>
        <w:pStyle w:val="Brdtextmedindrag"/>
      </w:pPr>
    </w:p>
    <w:p w14:paraId="15AF13CF" w14:textId="77777777" w:rsidR="00F544BE" w:rsidRDefault="00F544BE" w:rsidP="009C61A6">
      <w:pPr>
        <w:pStyle w:val="Brdtextmedindrag"/>
      </w:pPr>
    </w:p>
    <w:p w14:paraId="3CEC1BA0" w14:textId="77777777" w:rsidR="00F544BE" w:rsidRPr="00025171" w:rsidRDefault="00F544BE" w:rsidP="009C61A6">
      <w:pPr>
        <w:pStyle w:val="Brdtextmedindrag"/>
        <w:sectPr w:rsidR="00F544BE" w:rsidRPr="00025171" w:rsidSect="00647F62">
          <w:footnotePr>
            <w:numRestart w:val="eachSect"/>
          </w:footnotePr>
          <w:pgSz w:w="9356" w:h="13721" w:code="9"/>
          <w:pgMar w:top="794" w:right="2438" w:bottom="1191" w:left="1021" w:header="0" w:footer="709" w:gutter="0"/>
          <w:cols w:space="708"/>
          <w:docGrid w:linePitch="360"/>
        </w:sectPr>
      </w:pPr>
    </w:p>
    <w:p w14:paraId="287F969F" w14:textId="77777777" w:rsidR="00110C85" w:rsidRDefault="00AE4CD8" w:rsidP="002C6F01">
      <w:pPr>
        <w:pStyle w:val="Bilagarubrik"/>
      </w:pPr>
      <w:bookmarkStart w:id="131" w:name="_Toc36022940"/>
      <w:r w:rsidRPr="002F03E9">
        <w:lastRenderedPageBreak/>
        <w:t>Europaparlamentets och rådets direktiv (EU) 2016/2341 av den 14 december 2016 om verksamhet i och tillsyn över tjänstepensionsinstitut</w:t>
      </w:r>
      <w:bookmarkEnd w:id="131"/>
    </w:p>
    <w:p w14:paraId="41C208D6" w14:textId="66792C6C" w:rsidR="002C6F01" w:rsidRDefault="00AE4CD8" w:rsidP="002C6F01">
      <w:pPr>
        <w:pStyle w:val="Brdtext"/>
      </w:pPr>
      <w:r>
        <w:t>49 sidor</w:t>
      </w:r>
    </w:p>
    <w:p w14:paraId="51AA12B6" w14:textId="66B3FE55" w:rsidR="005C68C8" w:rsidRDefault="005C68C8" w:rsidP="005C68C8">
      <w:pPr>
        <w:pStyle w:val="Brdtextmedindrag"/>
      </w:pPr>
    </w:p>
    <w:p w14:paraId="3E48347C" w14:textId="77777777" w:rsidR="00781540" w:rsidRDefault="00781540">
      <w:pPr>
        <w:spacing w:line="2" w:lineRule="auto"/>
        <w:rPr>
          <w:rFonts w:ascii="Times New Roman" w:hAnsi="Times New Roman"/>
          <w:sz w:val="20"/>
        </w:rPr>
      </w:pPr>
      <w:r>
        <w:br w:type="page"/>
      </w:r>
    </w:p>
    <w:p w14:paraId="22DFCAAC" w14:textId="77777777" w:rsidR="00781540" w:rsidRDefault="00781540">
      <w:pPr>
        <w:spacing w:line="2" w:lineRule="auto"/>
        <w:rPr>
          <w:rFonts w:ascii="Times New Roman" w:hAnsi="Times New Roman"/>
          <w:sz w:val="20"/>
        </w:rPr>
      </w:pPr>
      <w:r>
        <w:lastRenderedPageBreak/>
        <w:br w:type="page"/>
      </w:r>
    </w:p>
    <w:p w14:paraId="7EDF33B1" w14:textId="77777777" w:rsidR="00781540" w:rsidRDefault="00781540">
      <w:pPr>
        <w:spacing w:line="2" w:lineRule="auto"/>
        <w:rPr>
          <w:rFonts w:ascii="Times New Roman" w:hAnsi="Times New Roman"/>
          <w:sz w:val="20"/>
        </w:rPr>
      </w:pPr>
      <w:r>
        <w:lastRenderedPageBreak/>
        <w:br w:type="page"/>
      </w:r>
    </w:p>
    <w:p w14:paraId="45D08771" w14:textId="77777777" w:rsidR="00781540" w:rsidRDefault="00781540">
      <w:pPr>
        <w:spacing w:line="2" w:lineRule="auto"/>
        <w:rPr>
          <w:rFonts w:ascii="Times New Roman" w:hAnsi="Times New Roman"/>
          <w:sz w:val="20"/>
        </w:rPr>
      </w:pPr>
      <w:r>
        <w:lastRenderedPageBreak/>
        <w:br w:type="page"/>
      </w:r>
    </w:p>
    <w:p w14:paraId="5F8E328F" w14:textId="77777777" w:rsidR="00781540" w:rsidRDefault="00781540">
      <w:pPr>
        <w:spacing w:line="2" w:lineRule="auto"/>
        <w:rPr>
          <w:rFonts w:ascii="Times New Roman" w:hAnsi="Times New Roman"/>
          <w:sz w:val="20"/>
        </w:rPr>
      </w:pPr>
      <w:r>
        <w:lastRenderedPageBreak/>
        <w:br w:type="page"/>
      </w:r>
    </w:p>
    <w:p w14:paraId="5C3F697C" w14:textId="77777777" w:rsidR="00781540" w:rsidRDefault="00781540">
      <w:pPr>
        <w:spacing w:line="2" w:lineRule="auto"/>
        <w:rPr>
          <w:rFonts w:ascii="Times New Roman" w:hAnsi="Times New Roman"/>
          <w:sz w:val="20"/>
        </w:rPr>
      </w:pPr>
      <w:r>
        <w:lastRenderedPageBreak/>
        <w:br w:type="page"/>
      </w:r>
    </w:p>
    <w:p w14:paraId="381C1C08" w14:textId="77777777" w:rsidR="00781540" w:rsidRDefault="00781540">
      <w:pPr>
        <w:spacing w:line="2" w:lineRule="auto"/>
        <w:rPr>
          <w:rFonts w:ascii="Times New Roman" w:hAnsi="Times New Roman"/>
          <w:sz w:val="20"/>
        </w:rPr>
      </w:pPr>
      <w:r>
        <w:lastRenderedPageBreak/>
        <w:br w:type="page"/>
      </w:r>
    </w:p>
    <w:p w14:paraId="34D8AAF1" w14:textId="77777777" w:rsidR="00781540" w:rsidRDefault="00781540">
      <w:pPr>
        <w:spacing w:line="2" w:lineRule="auto"/>
        <w:rPr>
          <w:rFonts w:ascii="Times New Roman" w:hAnsi="Times New Roman"/>
          <w:sz w:val="20"/>
        </w:rPr>
      </w:pPr>
      <w:r>
        <w:lastRenderedPageBreak/>
        <w:br w:type="page"/>
      </w:r>
    </w:p>
    <w:p w14:paraId="0AF27A36" w14:textId="77777777" w:rsidR="00781540" w:rsidRDefault="00781540">
      <w:pPr>
        <w:spacing w:line="2" w:lineRule="auto"/>
        <w:rPr>
          <w:rFonts w:ascii="Times New Roman" w:hAnsi="Times New Roman"/>
          <w:sz w:val="20"/>
        </w:rPr>
      </w:pPr>
      <w:r>
        <w:lastRenderedPageBreak/>
        <w:br w:type="page"/>
      </w:r>
    </w:p>
    <w:p w14:paraId="28680816" w14:textId="77777777" w:rsidR="00781540" w:rsidRDefault="00781540">
      <w:pPr>
        <w:spacing w:line="2" w:lineRule="auto"/>
        <w:rPr>
          <w:rFonts w:ascii="Times New Roman" w:hAnsi="Times New Roman"/>
          <w:sz w:val="20"/>
        </w:rPr>
      </w:pPr>
      <w:r>
        <w:lastRenderedPageBreak/>
        <w:br w:type="page"/>
      </w:r>
    </w:p>
    <w:p w14:paraId="50616CA0" w14:textId="77777777" w:rsidR="00781540" w:rsidRDefault="00781540">
      <w:pPr>
        <w:spacing w:line="2" w:lineRule="auto"/>
        <w:rPr>
          <w:rFonts w:ascii="Times New Roman" w:hAnsi="Times New Roman"/>
          <w:sz w:val="20"/>
        </w:rPr>
      </w:pPr>
      <w:r>
        <w:lastRenderedPageBreak/>
        <w:br w:type="page"/>
      </w:r>
    </w:p>
    <w:p w14:paraId="0DF5B332" w14:textId="77777777" w:rsidR="00781540" w:rsidRDefault="00781540">
      <w:pPr>
        <w:spacing w:line="2" w:lineRule="auto"/>
        <w:rPr>
          <w:rFonts w:ascii="Times New Roman" w:hAnsi="Times New Roman"/>
          <w:sz w:val="20"/>
        </w:rPr>
      </w:pPr>
      <w:r>
        <w:lastRenderedPageBreak/>
        <w:br w:type="page"/>
      </w:r>
    </w:p>
    <w:p w14:paraId="5AF3E4AD" w14:textId="77777777" w:rsidR="00781540" w:rsidRDefault="00781540">
      <w:pPr>
        <w:spacing w:line="2" w:lineRule="auto"/>
        <w:rPr>
          <w:rFonts w:ascii="Times New Roman" w:hAnsi="Times New Roman"/>
          <w:sz w:val="20"/>
        </w:rPr>
      </w:pPr>
      <w:r>
        <w:lastRenderedPageBreak/>
        <w:br w:type="page"/>
      </w:r>
    </w:p>
    <w:p w14:paraId="51C5FD54" w14:textId="77777777" w:rsidR="00781540" w:rsidRDefault="00781540">
      <w:pPr>
        <w:spacing w:line="2" w:lineRule="auto"/>
        <w:rPr>
          <w:rFonts w:ascii="Times New Roman" w:hAnsi="Times New Roman"/>
          <w:sz w:val="20"/>
        </w:rPr>
      </w:pPr>
      <w:r>
        <w:lastRenderedPageBreak/>
        <w:br w:type="page"/>
      </w:r>
    </w:p>
    <w:p w14:paraId="5E4E7D0E" w14:textId="77777777" w:rsidR="00781540" w:rsidRDefault="00781540">
      <w:pPr>
        <w:spacing w:line="2" w:lineRule="auto"/>
        <w:rPr>
          <w:rFonts w:ascii="Times New Roman" w:hAnsi="Times New Roman"/>
          <w:sz w:val="20"/>
        </w:rPr>
      </w:pPr>
      <w:r>
        <w:lastRenderedPageBreak/>
        <w:br w:type="page"/>
      </w:r>
    </w:p>
    <w:p w14:paraId="6B19C63F" w14:textId="77777777" w:rsidR="00781540" w:rsidRDefault="00781540">
      <w:pPr>
        <w:spacing w:line="2" w:lineRule="auto"/>
        <w:rPr>
          <w:rFonts w:ascii="Times New Roman" w:hAnsi="Times New Roman"/>
          <w:sz w:val="20"/>
        </w:rPr>
      </w:pPr>
      <w:r>
        <w:lastRenderedPageBreak/>
        <w:br w:type="page"/>
      </w:r>
    </w:p>
    <w:p w14:paraId="1D511F29" w14:textId="77777777" w:rsidR="00781540" w:rsidRDefault="00781540">
      <w:pPr>
        <w:spacing w:line="2" w:lineRule="auto"/>
        <w:rPr>
          <w:rFonts w:ascii="Times New Roman" w:hAnsi="Times New Roman"/>
          <w:sz w:val="20"/>
        </w:rPr>
      </w:pPr>
      <w:r>
        <w:lastRenderedPageBreak/>
        <w:br w:type="page"/>
      </w:r>
    </w:p>
    <w:p w14:paraId="4775333A" w14:textId="77777777" w:rsidR="00781540" w:rsidRDefault="00781540">
      <w:pPr>
        <w:spacing w:line="2" w:lineRule="auto"/>
        <w:rPr>
          <w:rFonts w:ascii="Times New Roman" w:hAnsi="Times New Roman"/>
          <w:sz w:val="20"/>
        </w:rPr>
      </w:pPr>
      <w:r>
        <w:lastRenderedPageBreak/>
        <w:br w:type="page"/>
      </w:r>
    </w:p>
    <w:p w14:paraId="518A1C11" w14:textId="77777777" w:rsidR="00781540" w:rsidRDefault="00781540">
      <w:pPr>
        <w:spacing w:line="2" w:lineRule="auto"/>
        <w:rPr>
          <w:rFonts w:ascii="Times New Roman" w:hAnsi="Times New Roman"/>
          <w:sz w:val="20"/>
        </w:rPr>
      </w:pPr>
      <w:r>
        <w:lastRenderedPageBreak/>
        <w:br w:type="page"/>
      </w:r>
    </w:p>
    <w:p w14:paraId="1C270F9F" w14:textId="77777777" w:rsidR="00781540" w:rsidRDefault="00781540">
      <w:pPr>
        <w:spacing w:line="2" w:lineRule="auto"/>
        <w:rPr>
          <w:rFonts w:ascii="Times New Roman" w:hAnsi="Times New Roman"/>
          <w:sz w:val="20"/>
        </w:rPr>
      </w:pPr>
      <w:r>
        <w:lastRenderedPageBreak/>
        <w:br w:type="page"/>
      </w:r>
    </w:p>
    <w:p w14:paraId="09F1107C" w14:textId="77777777" w:rsidR="00781540" w:rsidRDefault="00781540">
      <w:pPr>
        <w:spacing w:line="2" w:lineRule="auto"/>
        <w:rPr>
          <w:rFonts w:ascii="Times New Roman" w:hAnsi="Times New Roman"/>
          <w:sz w:val="20"/>
        </w:rPr>
      </w:pPr>
      <w:r>
        <w:lastRenderedPageBreak/>
        <w:br w:type="page"/>
      </w:r>
    </w:p>
    <w:p w14:paraId="5154DD93" w14:textId="77777777" w:rsidR="00781540" w:rsidRDefault="00781540">
      <w:pPr>
        <w:spacing w:line="2" w:lineRule="auto"/>
        <w:rPr>
          <w:rFonts w:ascii="Times New Roman" w:hAnsi="Times New Roman"/>
          <w:sz w:val="20"/>
        </w:rPr>
      </w:pPr>
      <w:r>
        <w:lastRenderedPageBreak/>
        <w:br w:type="page"/>
      </w:r>
    </w:p>
    <w:p w14:paraId="0BEC5513" w14:textId="77777777" w:rsidR="00781540" w:rsidRDefault="00781540">
      <w:pPr>
        <w:spacing w:line="2" w:lineRule="auto"/>
        <w:rPr>
          <w:rFonts w:ascii="Times New Roman" w:hAnsi="Times New Roman"/>
          <w:sz w:val="20"/>
        </w:rPr>
      </w:pPr>
      <w:r>
        <w:lastRenderedPageBreak/>
        <w:br w:type="page"/>
      </w:r>
    </w:p>
    <w:p w14:paraId="01A7EA9A" w14:textId="77777777" w:rsidR="00781540" w:rsidRDefault="00781540">
      <w:pPr>
        <w:spacing w:line="2" w:lineRule="auto"/>
        <w:rPr>
          <w:rFonts w:ascii="Times New Roman" w:hAnsi="Times New Roman"/>
          <w:sz w:val="20"/>
        </w:rPr>
      </w:pPr>
      <w:r>
        <w:lastRenderedPageBreak/>
        <w:br w:type="page"/>
      </w:r>
    </w:p>
    <w:p w14:paraId="22B4B519" w14:textId="77777777" w:rsidR="00781540" w:rsidRDefault="00781540">
      <w:pPr>
        <w:spacing w:line="2" w:lineRule="auto"/>
        <w:rPr>
          <w:rFonts w:ascii="Times New Roman" w:hAnsi="Times New Roman"/>
          <w:sz w:val="20"/>
        </w:rPr>
      </w:pPr>
      <w:r>
        <w:lastRenderedPageBreak/>
        <w:br w:type="page"/>
      </w:r>
    </w:p>
    <w:p w14:paraId="17668138" w14:textId="77777777" w:rsidR="00781540" w:rsidRDefault="00781540">
      <w:pPr>
        <w:spacing w:line="2" w:lineRule="auto"/>
        <w:rPr>
          <w:rFonts w:ascii="Times New Roman" w:hAnsi="Times New Roman"/>
          <w:sz w:val="20"/>
        </w:rPr>
      </w:pPr>
      <w:r>
        <w:lastRenderedPageBreak/>
        <w:br w:type="page"/>
      </w:r>
    </w:p>
    <w:p w14:paraId="630CCEF3" w14:textId="77777777" w:rsidR="00781540" w:rsidRDefault="00781540">
      <w:pPr>
        <w:spacing w:line="2" w:lineRule="auto"/>
        <w:rPr>
          <w:rFonts w:ascii="Times New Roman" w:hAnsi="Times New Roman"/>
          <w:sz w:val="20"/>
        </w:rPr>
      </w:pPr>
      <w:r>
        <w:lastRenderedPageBreak/>
        <w:br w:type="page"/>
      </w:r>
    </w:p>
    <w:p w14:paraId="39B98579" w14:textId="77777777" w:rsidR="00781540" w:rsidRDefault="00781540">
      <w:pPr>
        <w:spacing w:line="2" w:lineRule="auto"/>
        <w:rPr>
          <w:rFonts w:ascii="Times New Roman" w:hAnsi="Times New Roman"/>
          <w:sz w:val="20"/>
        </w:rPr>
      </w:pPr>
      <w:r>
        <w:lastRenderedPageBreak/>
        <w:br w:type="page"/>
      </w:r>
    </w:p>
    <w:p w14:paraId="12808BAF" w14:textId="77777777" w:rsidR="00781540" w:rsidRDefault="00781540">
      <w:pPr>
        <w:spacing w:line="2" w:lineRule="auto"/>
        <w:rPr>
          <w:rFonts w:ascii="Times New Roman" w:hAnsi="Times New Roman"/>
          <w:sz w:val="20"/>
        </w:rPr>
      </w:pPr>
      <w:r>
        <w:lastRenderedPageBreak/>
        <w:br w:type="page"/>
      </w:r>
    </w:p>
    <w:p w14:paraId="612F48EE" w14:textId="77777777" w:rsidR="00781540" w:rsidRDefault="00781540">
      <w:pPr>
        <w:spacing w:line="2" w:lineRule="auto"/>
        <w:rPr>
          <w:rFonts w:ascii="Times New Roman" w:hAnsi="Times New Roman"/>
          <w:sz w:val="20"/>
        </w:rPr>
      </w:pPr>
      <w:r>
        <w:lastRenderedPageBreak/>
        <w:br w:type="page"/>
      </w:r>
    </w:p>
    <w:p w14:paraId="1E0AD279" w14:textId="77777777" w:rsidR="00781540" w:rsidRDefault="00781540">
      <w:pPr>
        <w:spacing w:line="2" w:lineRule="auto"/>
        <w:rPr>
          <w:rFonts w:ascii="Times New Roman" w:hAnsi="Times New Roman"/>
          <w:sz w:val="20"/>
        </w:rPr>
      </w:pPr>
      <w:r>
        <w:lastRenderedPageBreak/>
        <w:br w:type="page"/>
      </w:r>
    </w:p>
    <w:p w14:paraId="4E7708F5" w14:textId="77777777" w:rsidR="00781540" w:rsidRDefault="00781540">
      <w:pPr>
        <w:spacing w:line="2" w:lineRule="auto"/>
        <w:rPr>
          <w:rFonts w:ascii="Times New Roman" w:hAnsi="Times New Roman"/>
          <w:sz w:val="20"/>
        </w:rPr>
      </w:pPr>
      <w:r>
        <w:lastRenderedPageBreak/>
        <w:br w:type="page"/>
      </w:r>
    </w:p>
    <w:p w14:paraId="4A7618F4" w14:textId="77777777" w:rsidR="00781540" w:rsidRDefault="00781540">
      <w:pPr>
        <w:spacing w:line="2" w:lineRule="auto"/>
        <w:rPr>
          <w:rFonts w:ascii="Times New Roman" w:hAnsi="Times New Roman"/>
          <w:sz w:val="20"/>
        </w:rPr>
      </w:pPr>
      <w:r>
        <w:lastRenderedPageBreak/>
        <w:br w:type="page"/>
      </w:r>
    </w:p>
    <w:p w14:paraId="5FFA9D75" w14:textId="77777777" w:rsidR="00781540" w:rsidRDefault="00781540">
      <w:pPr>
        <w:spacing w:line="2" w:lineRule="auto"/>
        <w:rPr>
          <w:rFonts w:ascii="Times New Roman" w:hAnsi="Times New Roman"/>
          <w:sz w:val="20"/>
        </w:rPr>
      </w:pPr>
      <w:r>
        <w:lastRenderedPageBreak/>
        <w:br w:type="page"/>
      </w:r>
    </w:p>
    <w:p w14:paraId="7F9F7B22" w14:textId="77777777" w:rsidR="00781540" w:rsidRDefault="00781540">
      <w:pPr>
        <w:spacing w:line="2" w:lineRule="auto"/>
        <w:rPr>
          <w:rFonts w:ascii="Times New Roman" w:hAnsi="Times New Roman"/>
          <w:sz w:val="20"/>
        </w:rPr>
      </w:pPr>
      <w:r>
        <w:lastRenderedPageBreak/>
        <w:br w:type="page"/>
      </w:r>
    </w:p>
    <w:p w14:paraId="5659EF32" w14:textId="77777777" w:rsidR="00781540" w:rsidRDefault="00781540">
      <w:pPr>
        <w:spacing w:line="2" w:lineRule="auto"/>
        <w:rPr>
          <w:rFonts w:ascii="Times New Roman" w:hAnsi="Times New Roman"/>
          <w:sz w:val="20"/>
        </w:rPr>
      </w:pPr>
      <w:r>
        <w:lastRenderedPageBreak/>
        <w:br w:type="page"/>
      </w:r>
    </w:p>
    <w:p w14:paraId="7AAD2A3B" w14:textId="77777777" w:rsidR="00781540" w:rsidRDefault="00781540">
      <w:pPr>
        <w:spacing w:line="2" w:lineRule="auto"/>
        <w:rPr>
          <w:rFonts w:ascii="Times New Roman" w:hAnsi="Times New Roman"/>
          <w:sz w:val="20"/>
        </w:rPr>
      </w:pPr>
      <w:r>
        <w:lastRenderedPageBreak/>
        <w:br w:type="page"/>
      </w:r>
    </w:p>
    <w:p w14:paraId="2C3EDEB2" w14:textId="77777777" w:rsidR="00781540" w:rsidRDefault="00781540">
      <w:pPr>
        <w:spacing w:line="2" w:lineRule="auto"/>
        <w:rPr>
          <w:rFonts w:ascii="Times New Roman" w:hAnsi="Times New Roman"/>
          <w:sz w:val="20"/>
        </w:rPr>
      </w:pPr>
      <w:r>
        <w:lastRenderedPageBreak/>
        <w:br w:type="page"/>
      </w:r>
    </w:p>
    <w:p w14:paraId="1D0460AC" w14:textId="77777777" w:rsidR="00781540" w:rsidRDefault="00781540">
      <w:pPr>
        <w:spacing w:line="2" w:lineRule="auto"/>
        <w:rPr>
          <w:rFonts w:ascii="Times New Roman" w:hAnsi="Times New Roman"/>
          <w:sz w:val="20"/>
        </w:rPr>
      </w:pPr>
      <w:r>
        <w:lastRenderedPageBreak/>
        <w:br w:type="page"/>
      </w:r>
    </w:p>
    <w:p w14:paraId="518AF9E1" w14:textId="77777777" w:rsidR="00781540" w:rsidRDefault="00781540">
      <w:pPr>
        <w:spacing w:line="2" w:lineRule="auto"/>
        <w:rPr>
          <w:rFonts w:ascii="Times New Roman" w:hAnsi="Times New Roman"/>
          <w:sz w:val="20"/>
        </w:rPr>
      </w:pPr>
      <w:r>
        <w:lastRenderedPageBreak/>
        <w:br w:type="page"/>
      </w:r>
    </w:p>
    <w:p w14:paraId="4A49FBAA" w14:textId="77777777" w:rsidR="00781540" w:rsidRDefault="00781540">
      <w:pPr>
        <w:spacing w:line="2" w:lineRule="auto"/>
        <w:rPr>
          <w:rFonts w:ascii="Times New Roman" w:hAnsi="Times New Roman"/>
          <w:sz w:val="20"/>
        </w:rPr>
      </w:pPr>
      <w:r>
        <w:lastRenderedPageBreak/>
        <w:br w:type="page"/>
      </w:r>
    </w:p>
    <w:p w14:paraId="5EA7862F" w14:textId="77777777" w:rsidR="00781540" w:rsidRDefault="00781540">
      <w:pPr>
        <w:spacing w:line="2" w:lineRule="auto"/>
        <w:rPr>
          <w:rFonts w:ascii="Times New Roman" w:hAnsi="Times New Roman"/>
          <w:sz w:val="20"/>
        </w:rPr>
      </w:pPr>
      <w:r>
        <w:lastRenderedPageBreak/>
        <w:br w:type="page"/>
      </w:r>
    </w:p>
    <w:p w14:paraId="62EAFC4F" w14:textId="77777777" w:rsidR="00781540" w:rsidRDefault="00781540">
      <w:pPr>
        <w:spacing w:line="2" w:lineRule="auto"/>
        <w:rPr>
          <w:rFonts w:ascii="Times New Roman" w:hAnsi="Times New Roman"/>
          <w:sz w:val="20"/>
        </w:rPr>
      </w:pPr>
      <w:r>
        <w:lastRenderedPageBreak/>
        <w:br w:type="page"/>
      </w:r>
    </w:p>
    <w:p w14:paraId="4C711601" w14:textId="77777777" w:rsidR="00781540" w:rsidRDefault="00781540">
      <w:pPr>
        <w:spacing w:line="2" w:lineRule="auto"/>
        <w:rPr>
          <w:rFonts w:ascii="Times New Roman" w:hAnsi="Times New Roman"/>
          <w:sz w:val="20"/>
        </w:rPr>
      </w:pPr>
      <w:r>
        <w:lastRenderedPageBreak/>
        <w:br w:type="page"/>
      </w:r>
    </w:p>
    <w:p w14:paraId="4A964E63" w14:textId="77777777" w:rsidR="00781540" w:rsidRDefault="00781540">
      <w:pPr>
        <w:spacing w:line="2" w:lineRule="auto"/>
        <w:rPr>
          <w:rFonts w:ascii="Times New Roman" w:hAnsi="Times New Roman"/>
          <w:sz w:val="20"/>
        </w:rPr>
      </w:pPr>
      <w:r>
        <w:lastRenderedPageBreak/>
        <w:br w:type="page"/>
      </w:r>
    </w:p>
    <w:p w14:paraId="4B20B23F" w14:textId="77777777" w:rsidR="00781540" w:rsidRDefault="00781540">
      <w:pPr>
        <w:spacing w:line="2" w:lineRule="auto"/>
        <w:rPr>
          <w:rFonts w:ascii="Times New Roman" w:hAnsi="Times New Roman"/>
          <w:sz w:val="20"/>
        </w:rPr>
      </w:pPr>
      <w:r>
        <w:lastRenderedPageBreak/>
        <w:br w:type="page"/>
      </w:r>
    </w:p>
    <w:p w14:paraId="311F578E" w14:textId="77777777" w:rsidR="00781540" w:rsidRDefault="00781540">
      <w:pPr>
        <w:spacing w:line="2" w:lineRule="auto"/>
        <w:rPr>
          <w:rFonts w:ascii="Times New Roman" w:hAnsi="Times New Roman"/>
          <w:sz w:val="20"/>
        </w:rPr>
      </w:pPr>
      <w:r>
        <w:lastRenderedPageBreak/>
        <w:br w:type="page"/>
      </w:r>
    </w:p>
    <w:p w14:paraId="22BE701C" w14:textId="77777777" w:rsidR="00781540" w:rsidRDefault="00781540">
      <w:pPr>
        <w:spacing w:line="2" w:lineRule="auto"/>
        <w:rPr>
          <w:rFonts w:ascii="Times New Roman" w:hAnsi="Times New Roman"/>
          <w:sz w:val="20"/>
        </w:rPr>
      </w:pPr>
      <w:r>
        <w:lastRenderedPageBreak/>
        <w:br w:type="page"/>
      </w:r>
    </w:p>
    <w:p w14:paraId="2230FAFE" w14:textId="1A6EABB8" w:rsidR="00781540" w:rsidRDefault="00781540" w:rsidP="005C68C8">
      <w:pPr>
        <w:pStyle w:val="Brdtextmedindrag"/>
      </w:pPr>
    </w:p>
    <w:p w14:paraId="5E66355D" w14:textId="77777777" w:rsidR="005C68C8" w:rsidRPr="005C68C8" w:rsidRDefault="005C68C8" w:rsidP="005C68C8">
      <w:pPr>
        <w:pStyle w:val="Brdtextmedindrag"/>
      </w:pPr>
    </w:p>
    <w:p w14:paraId="4BD9C0A0" w14:textId="77777777" w:rsidR="002C6F01" w:rsidRPr="002F03E9" w:rsidRDefault="002C6F01" w:rsidP="002C6F01">
      <w:pPr>
        <w:pStyle w:val="Brdtextmedindrag"/>
        <w:sectPr w:rsidR="002C6F01" w:rsidRPr="002F03E9" w:rsidSect="00155500">
          <w:headerReference w:type="even" r:id="rId82"/>
          <w:headerReference w:type="default" r:id="rId83"/>
          <w:footerReference w:type="even" r:id="rId84"/>
          <w:footerReference w:type="default" r:id="rId85"/>
          <w:headerReference w:type="first" r:id="rId86"/>
          <w:footerReference w:type="first" r:id="rId87"/>
          <w:pgSz w:w="9356" w:h="13721" w:code="9"/>
          <w:pgMar w:top="794" w:right="2438" w:bottom="1191" w:left="1021" w:header="0" w:footer="709" w:gutter="0"/>
          <w:cols w:space="708"/>
          <w:docGrid w:linePitch="360"/>
        </w:sectPr>
      </w:pPr>
    </w:p>
    <w:p w14:paraId="2CDA33B2" w14:textId="77777777" w:rsidR="002C6F01" w:rsidRDefault="00AE4CD8" w:rsidP="002C6F01">
      <w:pPr>
        <w:pStyle w:val="Bilagarubrik"/>
      </w:pPr>
      <w:bookmarkStart w:id="132" w:name="_Toc32844431"/>
      <w:bookmarkStart w:id="133" w:name="_Toc36022941"/>
      <w:r>
        <w:lastRenderedPageBreak/>
        <w:t>Europaparlamentets och rådets direktiv 2009/138/EG av den 25 november 2009 om upptagande och utövande av försäkrings- och återförsäkringsverksamhet (Solvens II)</w:t>
      </w:r>
      <w:bookmarkEnd w:id="132"/>
      <w:bookmarkEnd w:id="133"/>
    </w:p>
    <w:p w14:paraId="7BD71EFC" w14:textId="7EDFB9D6" w:rsidR="002C6F01" w:rsidRDefault="00AE4CD8" w:rsidP="002C6F01">
      <w:pPr>
        <w:pStyle w:val="Brdtextmedindrag"/>
      </w:pPr>
      <w:r>
        <w:t>155 sidor</w:t>
      </w:r>
    </w:p>
    <w:p w14:paraId="67E93483" w14:textId="31900657" w:rsidR="00781540" w:rsidRDefault="00781540" w:rsidP="002C6F01">
      <w:pPr>
        <w:pStyle w:val="Brdtextmedindrag"/>
      </w:pPr>
    </w:p>
    <w:p w14:paraId="63D2B709" w14:textId="77777777" w:rsidR="00781540" w:rsidRDefault="00781540">
      <w:pPr>
        <w:spacing w:line="2" w:lineRule="auto"/>
        <w:rPr>
          <w:rFonts w:ascii="Times New Roman" w:hAnsi="Times New Roman"/>
          <w:sz w:val="20"/>
        </w:rPr>
      </w:pPr>
      <w:r>
        <w:br w:type="page"/>
      </w:r>
    </w:p>
    <w:p w14:paraId="09CA86A2" w14:textId="77777777" w:rsidR="00781540" w:rsidRDefault="00781540">
      <w:pPr>
        <w:spacing w:line="2" w:lineRule="auto"/>
        <w:rPr>
          <w:rFonts w:ascii="Times New Roman" w:hAnsi="Times New Roman"/>
          <w:sz w:val="20"/>
        </w:rPr>
      </w:pPr>
      <w:r>
        <w:lastRenderedPageBreak/>
        <w:br w:type="page"/>
      </w:r>
    </w:p>
    <w:p w14:paraId="262A9272" w14:textId="77777777" w:rsidR="00781540" w:rsidRDefault="00781540">
      <w:pPr>
        <w:spacing w:line="2" w:lineRule="auto"/>
        <w:rPr>
          <w:rFonts w:ascii="Times New Roman" w:hAnsi="Times New Roman"/>
          <w:sz w:val="20"/>
        </w:rPr>
      </w:pPr>
      <w:r>
        <w:lastRenderedPageBreak/>
        <w:br w:type="page"/>
      </w:r>
    </w:p>
    <w:p w14:paraId="358533E1" w14:textId="77777777" w:rsidR="00781540" w:rsidRDefault="00781540">
      <w:pPr>
        <w:spacing w:line="2" w:lineRule="auto"/>
        <w:rPr>
          <w:rFonts w:ascii="Times New Roman" w:hAnsi="Times New Roman"/>
          <w:sz w:val="20"/>
        </w:rPr>
      </w:pPr>
      <w:r>
        <w:lastRenderedPageBreak/>
        <w:br w:type="page"/>
      </w:r>
    </w:p>
    <w:p w14:paraId="4B0C9740" w14:textId="77777777" w:rsidR="00781540" w:rsidRDefault="00781540">
      <w:pPr>
        <w:spacing w:line="2" w:lineRule="auto"/>
        <w:rPr>
          <w:rFonts w:ascii="Times New Roman" w:hAnsi="Times New Roman"/>
          <w:sz w:val="20"/>
        </w:rPr>
      </w:pPr>
      <w:r>
        <w:lastRenderedPageBreak/>
        <w:br w:type="page"/>
      </w:r>
    </w:p>
    <w:p w14:paraId="2ABC449D" w14:textId="77777777" w:rsidR="00781540" w:rsidRDefault="00781540">
      <w:pPr>
        <w:spacing w:line="2" w:lineRule="auto"/>
        <w:rPr>
          <w:rFonts w:ascii="Times New Roman" w:hAnsi="Times New Roman"/>
          <w:sz w:val="20"/>
        </w:rPr>
      </w:pPr>
      <w:r>
        <w:lastRenderedPageBreak/>
        <w:br w:type="page"/>
      </w:r>
    </w:p>
    <w:p w14:paraId="21271B0A" w14:textId="77777777" w:rsidR="00781540" w:rsidRDefault="00781540">
      <w:pPr>
        <w:spacing w:line="2" w:lineRule="auto"/>
        <w:rPr>
          <w:rFonts w:ascii="Times New Roman" w:hAnsi="Times New Roman"/>
          <w:sz w:val="20"/>
        </w:rPr>
      </w:pPr>
      <w:r>
        <w:lastRenderedPageBreak/>
        <w:br w:type="page"/>
      </w:r>
    </w:p>
    <w:p w14:paraId="176BB277" w14:textId="77777777" w:rsidR="00781540" w:rsidRDefault="00781540">
      <w:pPr>
        <w:spacing w:line="2" w:lineRule="auto"/>
        <w:rPr>
          <w:rFonts w:ascii="Times New Roman" w:hAnsi="Times New Roman"/>
          <w:sz w:val="20"/>
        </w:rPr>
      </w:pPr>
      <w:r>
        <w:lastRenderedPageBreak/>
        <w:br w:type="page"/>
      </w:r>
    </w:p>
    <w:p w14:paraId="348177BC" w14:textId="77777777" w:rsidR="00781540" w:rsidRDefault="00781540">
      <w:pPr>
        <w:spacing w:line="2" w:lineRule="auto"/>
        <w:rPr>
          <w:rFonts w:ascii="Times New Roman" w:hAnsi="Times New Roman"/>
          <w:sz w:val="20"/>
        </w:rPr>
      </w:pPr>
      <w:r>
        <w:lastRenderedPageBreak/>
        <w:br w:type="page"/>
      </w:r>
    </w:p>
    <w:p w14:paraId="2393191A" w14:textId="77777777" w:rsidR="00781540" w:rsidRDefault="00781540">
      <w:pPr>
        <w:spacing w:line="2" w:lineRule="auto"/>
        <w:rPr>
          <w:rFonts w:ascii="Times New Roman" w:hAnsi="Times New Roman"/>
          <w:sz w:val="20"/>
        </w:rPr>
      </w:pPr>
      <w:r>
        <w:lastRenderedPageBreak/>
        <w:br w:type="page"/>
      </w:r>
    </w:p>
    <w:p w14:paraId="176FF4C0" w14:textId="77777777" w:rsidR="00781540" w:rsidRDefault="00781540">
      <w:pPr>
        <w:spacing w:line="2" w:lineRule="auto"/>
        <w:rPr>
          <w:rFonts w:ascii="Times New Roman" w:hAnsi="Times New Roman"/>
          <w:sz w:val="20"/>
        </w:rPr>
      </w:pPr>
      <w:r>
        <w:lastRenderedPageBreak/>
        <w:br w:type="page"/>
      </w:r>
    </w:p>
    <w:p w14:paraId="3EF2A008" w14:textId="77777777" w:rsidR="00781540" w:rsidRDefault="00781540">
      <w:pPr>
        <w:spacing w:line="2" w:lineRule="auto"/>
        <w:rPr>
          <w:rFonts w:ascii="Times New Roman" w:hAnsi="Times New Roman"/>
          <w:sz w:val="20"/>
        </w:rPr>
      </w:pPr>
      <w:r>
        <w:lastRenderedPageBreak/>
        <w:br w:type="page"/>
      </w:r>
    </w:p>
    <w:p w14:paraId="6FD40244" w14:textId="77777777" w:rsidR="00781540" w:rsidRDefault="00781540">
      <w:pPr>
        <w:spacing w:line="2" w:lineRule="auto"/>
        <w:rPr>
          <w:rFonts w:ascii="Times New Roman" w:hAnsi="Times New Roman"/>
          <w:sz w:val="20"/>
        </w:rPr>
      </w:pPr>
      <w:r>
        <w:lastRenderedPageBreak/>
        <w:br w:type="page"/>
      </w:r>
    </w:p>
    <w:p w14:paraId="326CB1E5" w14:textId="77777777" w:rsidR="00781540" w:rsidRDefault="00781540">
      <w:pPr>
        <w:spacing w:line="2" w:lineRule="auto"/>
        <w:rPr>
          <w:rFonts w:ascii="Times New Roman" w:hAnsi="Times New Roman"/>
          <w:sz w:val="20"/>
        </w:rPr>
      </w:pPr>
      <w:r>
        <w:lastRenderedPageBreak/>
        <w:br w:type="page"/>
      </w:r>
    </w:p>
    <w:p w14:paraId="5E99D378" w14:textId="77777777" w:rsidR="00781540" w:rsidRDefault="00781540">
      <w:pPr>
        <w:spacing w:line="2" w:lineRule="auto"/>
        <w:rPr>
          <w:rFonts w:ascii="Times New Roman" w:hAnsi="Times New Roman"/>
          <w:sz w:val="20"/>
        </w:rPr>
      </w:pPr>
      <w:r>
        <w:lastRenderedPageBreak/>
        <w:br w:type="page"/>
      </w:r>
    </w:p>
    <w:p w14:paraId="4D7F5FDE" w14:textId="77777777" w:rsidR="00781540" w:rsidRDefault="00781540">
      <w:pPr>
        <w:spacing w:line="2" w:lineRule="auto"/>
        <w:rPr>
          <w:rFonts w:ascii="Times New Roman" w:hAnsi="Times New Roman"/>
          <w:sz w:val="20"/>
        </w:rPr>
      </w:pPr>
      <w:r>
        <w:lastRenderedPageBreak/>
        <w:br w:type="page"/>
      </w:r>
    </w:p>
    <w:p w14:paraId="15C9B1F9" w14:textId="77777777" w:rsidR="00781540" w:rsidRDefault="00781540">
      <w:pPr>
        <w:spacing w:line="2" w:lineRule="auto"/>
        <w:rPr>
          <w:rFonts w:ascii="Times New Roman" w:hAnsi="Times New Roman"/>
          <w:sz w:val="20"/>
        </w:rPr>
      </w:pPr>
      <w:r>
        <w:lastRenderedPageBreak/>
        <w:br w:type="page"/>
      </w:r>
    </w:p>
    <w:p w14:paraId="7DF2EEAB" w14:textId="77777777" w:rsidR="00781540" w:rsidRDefault="00781540">
      <w:pPr>
        <w:spacing w:line="2" w:lineRule="auto"/>
        <w:rPr>
          <w:rFonts w:ascii="Times New Roman" w:hAnsi="Times New Roman"/>
          <w:sz w:val="20"/>
        </w:rPr>
      </w:pPr>
      <w:r>
        <w:lastRenderedPageBreak/>
        <w:br w:type="page"/>
      </w:r>
    </w:p>
    <w:p w14:paraId="04AD3062" w14:textId="77777777" w:rsidR="00781540" w:rsidRDefault="00781540">
      <w:pPr>
        <w:spacing w:line="2" w:lineRule="auto"/>
        <w:rPr>
          <w:rFonts w:ascii="Times New Roman" w:hAnsi="Times New Roman"/>
          <w:sz w:val="20"/>
        </w:rPr>
      </w:pPr>
      <w:r>
        <w:lastRenderedPageBreak/>
        <w:br w:type="page"/>
      </w:r>
    </w:p>
    <w:p w14:paraId="5EBD6550" w14:textId="77777777" w:rsidR="00781540" w:rsidRDefault="00781540">
      <w:pPr>
        <w:spacing w:line="2" w:lineRule="auto"/>
        <w:rPr>
          <w:rFonts w:ascii="Times New Roman" w:hAnsi="Times New Roman"/>
          <w:sz w:val="20"/>
        </w:rPr>
      </w:pPr>
      <w:r>
        <w:lastRenderedPageBreak/>
        <w:br w:type="page"/>
      </w:r>
    </w:p>
    <w:p w14:paraId="373B2F31" w14:textId="77777777" w:rsidR="00781540" w:rsidRDefault="00781540">
      <w:pPr>
        <w:spacing w:line="2" w:lineRule="auto"/>
        <w:rPr>
          <w:rFonts w:ascii="Times New Roman" w:hAnsi="Times New Roman"/>
          <w:sz w:val="20"/>
        </w:rPr>
      </w:pPr>
      <w:r>
        <w:lastRenderedPageBreak/>
        <w:br w:type="page"/>
      </w:r>
    </w:p>
    <w:p w14:paraId="11F1AD7C" w14:textId="77777777" w:rsidR="00781540" w:rsidRDefault="00781540">
      <w:pPr>
        <w:spacing w:line="2" w:lineRule="auto"/>
        <w:rPr>
          <w:rFonts w:ascii="Times New Roman" w:hAnsi="Times New Roman"/>
          <w:sz w:val="20"/>
        </w:rPr>
      </w:pPr>
      <w:r>
        <w:lastRenderedPageBreak/>
        <w:br w:type="page"/>
      </w:r>
    </w:p>
    <w:p w14:paraId="31E41520" w14:textId="77777777" w:rsidR="00781540" w:rsidRDefault="00781540">
      <w:pPr>
        <w:spacing w:line="2" w:lineRule="auto"/>
        <w:rPr>
          <w:rFonts w:ascii="Times New Roman" w:hAnsi="Times New Roman"/>
          <w:sz w:val="20"/>
        </w:rPr>
      </w:pPr>
      <w:r>
        <w:lastRenderedPageBreak/>
        <w:br w:type="page"/>
      </w:r>
    </w:p>
    <w:p w14:paraId="4A980985" w14:textId="77777777" w:rsidR="00781540" w:rsidRDefault="00781540">
      <w:pPr>
        <w:spacing w:line="2" w:lineRule="auto"/>
        <w:rPr>
          <w:rFonts w:ascii="Times New Roman" w:hAnsi="Times New Roman"/>
          <w:sz w:val="20"/>
        </w:rPr>
      </w:pPr>
      <w:r>
        <w:lastRenderedPageBreak/>
        <w:br w:type="page"/>
      </w:r>
    </w:p>
    <w:p w14:paraId="5DC325C4" w14:textId="77777777" w:rsidR="00781540" w:rsidRDefault="00781540">
      <w:pPr>
        <w:spacing w:line="2" w:lineRule="auto"/>
        <w:rPr>
          <w:rFonts w:ascii="Times New Roman" w:hAnsi="Times New Roman"/>
          <w:sz w:val="20"/>
        </w:rPr>
      </w:pPr>
      <w:r>
        <w:lastRenderedPageBreak/>
        <w:br w:type="page"/>
      </w:r>
    </w:p>
    <w:p w14:paraId="0C9494F1" w14:textId="77777777" w:rsidR="00781540" w:rsidRDefault="00781540">
      <w:pPr>
        <w:spacing w:line="2" w:lineRule="auto"/>
        <w:rPr>
          <w:rFonts w:ascii="Times New Roman" w:hAnsi="Times New Roman"/>
          <w:sz w:val="20"/>
        </w:rPr>
      </w:pPr>
      <w:r>
        <w:lastRenderedPageBreak/>
        <w:br w:type="page"/>
      </w:r>
    </w:p>
    <w:p w14:paraId="3B7F1F67" w14:textId="77777777" w:rsidR="00781540" w:rsidRDefault="00781540">
      <w:pPr>
        <w:spacing w:line="2" w:lineRule="auto"/>
        <w:rPr>
          <w:rFonts w:ascii="Times New Roman" w:hAnsi="Times New Roman"/>
          <w:sz w:val="20"/>
        </w:rPr>
      </w:pPr>
      <w:r>
        <w:lastRenderedPageBreak/>
        <w:br w:type="page"/>
      </w:r>
    </w:p>
    <w:p w14:paraId="5661AE9E" w14:textId="77777777" w:rsidR="00781540" w:rsidRDefault="00781540">
      <w:pPr>
        <w:spacing w:line="2" w:lineRule="auto"/>
        <w:rPr>
          <w:rFonts w:ascii="Times New Roman" w:hAnsi="Times New Roman"/>
          <w:sz w:val="20"/>
        </w:rPr>
      </w:pPr>
      <w:r>
        <w:lastRenderedPageBreak/>
        <w:br w:type="page"/>
      </w:r>
    </w:p>
    <w:p w14:paraId="25D75B79" w14:textId="77777777" w:rsidR="00781540" w:rsidRDefault="00781540">
      <w:pPr>
        <w:spacing w:line="2" w:lineRule="auto"/>
        <w:rPr>
          <w:rFonts w:ascii="Times New Roman" w:hAnsi="Times New Roman"/>
          <w:sz w:val="20"/>
        </w:rPr>
      </w:pPr>
      <w:r>
        <w:lastRenderedPageBreak/>
        <w:br w:type="page"/>
      </w:r>
    </w:p>
    <w:p w14:paraId="2353BB11" w14:textId="77777777" w:rsidR="00781540" w:rsidRDefault="00781540">
      <w:pPr>
        <w:spacing w:line="2" w:lineRule="auto"/>
        <w:rPr>
          <w:rFonts w:ascii="Times New Roman" w:hAnsi="Times New Roman"/>
          <w:sz w:val="20"/>
        </w:rPr>
      </w:pPr>
      <w:r>
        <w:lastRenderedPageBreak/>
        <w:br w:type="page"/>
      </w:r>
    </w:p>
    <w:p w14:paraId="4740BE0B" w14:textId="77777777" w:rsidR="00781540" w:rsidRDefault="00781540">
      <w:pPr>
        <w:spacing w:line="2" w:lineRule="auto"/>
        <w:rPr>
          <w:rFonts w:ascii="Times New Roman" w:hAnsi="Times New Roman"/>
          <w:sz w:val="20"/>
        </w:rPr>
      </w:pPr>
      <w:r>
        <w:lastRenderedPageBreak/>
        <w:br w:type="page"/>
      </w:r>
    </w:p>
    <w:p w14:paraId="1901166A" w14:textId="77777777" w:rsidR="00781540" w:rsidRDefault="00781540">
      <w:pPr>
        <w:spacing w:line="2" w:lineRule="auto"/>
        <w:rPr>
          <w:rFonts w:ascii="Times New Roman" w:hAnsi="Times New Roman"/>
          <w:sz w:val="20"/>
        </w:rPr>
      </w:pPr>
      <w:r>
        <w:lastRenderedPageBreak/>
        <w:br w:type="page"/>
      </w:r>
    </w:p>
    <w:p w14:paraId="0C2CB7D3" w14:textId="77777777" w:rsidR="00781540" w:rsidRDefault="00781540">
      <w:pPr>
        <w:spacing w:line="2" w:lineRule="auto"/>
        <w:rPr>
          <w:rFonts w:ascii="Times New Roman" w:hAnsi="Times New Roman"/>
          <w:sz w:val="20"/>
        </w:rPr>
      </w:pPr>
      <w:r>
        <w:lastRenderedPageBreak/>
        <w:br w:type="page"/>
      </w:r>
    </w:p>
    <w:p w14:paraId="2B7CA66B" w14:textId="77777777" w:rsidR="00781540" w:rsidRDefault="00781540">
      <w:pPr>
        <w:spacing w:line="2" w:lineRule="auto"/>
        <w:rPr>
          <w:rFonts w:ascii="Times New Roman" w:hAnsi="Times New Roman"/>
          <w:sz w:val="20"/>
        </w:rPr>
      </w:pPr>
      <w:r>
        <w:lastRenderedPageBreak/>
        <w:br w:type="page"/>
      </w:r>
    </w:p>
    <w:p w14:paraId="40CFE81F" w14:textId="77777777" w:rsidR="00781540" w:rsidRDefault="00781540">
      <w:pPr>
        <w:spacing w:line="2" w:lineRule="auto"/>
        <w:rPr>
          <w:rFonts w:ascii="Times New Roman" w:hAnsi="Times New Roman"/>
          <w:sz w:val="20"/>
        </w:rPr>
      </w:pPr>
      <w:r>
        <w:lastRenderedPageBreak/>
        <w:br w:type="page"/>
      </w:r>
    </w:p>
    <w:p w14:paraId="01E50C78" w14:textId="77777777" w:rsidR="00781540" w:rsidRDefault="00781540">
      <w:pPr>
        <w:spacing w:line="2" w:lineRule="auto"/>
        <w:rPr>
          <w:rFonts w:ascii="Times New Roman" w:hAnsi="Times New Roman"/>
          <w:sz w:val="20"/>
        </w:rPr>
      </w:pPr>
      <w:r>
        <w:lastRenderedPageBreak/>
        <w:br w:type="page"/>
      </w:r>
    </w:p>
    <w:p w14:paraId="0B7A75E3" w14:textId="77777777" w:rsidR="00781540" w:rsidRDefault="00781540">
      <w:pPr>
        <w:spacing w:line="2" w:lineRule="auto"/>
        <w:rPr>
          <w:rFonts w:ascii="Times New Roman" w:hAnsi="Times New Roman"/>
          <w:sz w:val="20"/>
        </w:rPr>
      </w:pPr>
      <w:r>
        <w:lastRenderedPageBreak/>
        <w:br w:type="page"/>
      </w:r>
    </w:p>
    <w:p w14:paraId="23F68367" w14:textId="77777777" w:rsidR="00781540" w:rsidRDefault="00781540">
      <w:pPr>
        <w:spacing w:line="2" w:lineRule="auto"/>
        <w:rPr>
          <w:rFonts w:ascii="Times New Roman" w:hAnsi="Times New Roman"/>
          <w:sz w:val="20"/>
        </w:rPr>
      </w:pPr>
      <w:r>
        <w:lastRenderedPageBreak/>
        <w:br w:type="page"/>
      </w:r>
    </w:p>
    <w:p w14:paraId="1B104859" w14:textId="77777777" w:rsidR="00781540" w:rsidRDefault="00781540">
      <w:pPr>
        <w:spacing w:line="2" w:lineRule="auto"/>
        <w:rPr>
          <w:rFonts w:ascii="Times New Roman" w:hAnsi="Times New Roman"/>
          <w:sz w:val="20"/>
        </w:rPr>
      </w:pPr>
      <w:r>
        <w:lastRenderedPageBreak/>
        <w:br w:type="page"/>
      </w:r>
    </w:p>
    <w:p w14:paraId="4E775D67" w14:textId="77777777" w:rsidR="00781540" w:rsidRDefault="00781540">
      <w:pPr>
        <w:spacing w:line="2" w:lineRule="auto"/>
        <w:rPr>
          <w:rFonts w:ascii="Times New Roman" w:hAnsi="Times New Roman"/>
          <w:sz w:val="20"/>
        </w:rPr>
      </w:pPr>
      <w:r>
        <w:lastRenderedPageBreak/>
        <w:br w:type="page"/>
      </w:r>
    </w:p>
    <w:p w14:paraId="492096C8" w14:textId="77777777" w:rsidR="00781540" w:rsidRDefault="00781540">
      <w:pPr>
        <w:spacing w:line="2" w:lineRule="auto"/>
        <w:rPr>
          <w:rFonts w:ascii="Times New Roman" w:hAnsi="Times New Roman"/>
          <w:sz w:val="20"/>
        </w:rPr>
      </w:pPr>
      <w:r>
        <w:lastRenderedPageBreak/>
        <w:br w:type="page"/>
      </w:r>
    </w:p>
    <w:p w14:paraId="386D26F7" w14:textId="77777777" w:rsidR="00781540" w:rsidRDefault="00781540">
      <w:pPr>
        <w:spacing w:line="2" w:lineRule="auto"/>
        <w:rPr>
          <w:rFonts w:ascii="Times New Roman" w:hAnsi="Times New Roman"/>
          <w:sz w:val="20"/>
        </w:rPr>
      </w:pPr>
      <w:r>
        <w:lastRenderedPageBreak/>
        <w:br w:type="page"/>
      </w:r>
    </w:p>
    <w:p w14:paraId="1DA7018C" w14:textId="77777777" w:rsidR="00781540" w:rsidRDefault="00781540">
      <w:pPr>
        <w:spacing w:line="2" w:lineRule="auto"/>
        <w:rPr>
          <w:rFonts w:ascii="Times New Roman" w:hAnsi="Times New Roman"/>
          <w:sz w:val="20"/>
        </w:rPr>
      </w:pPr>
      <w:r>
        <w:lastRenderedPageBreak/>
        <w:br w:type="page"/>
      </w:r>
    </w:p>
    <w:p w14:paraId="4B317AF4" w14:textId="77777777" w:rsidR="00781540" w:rsidRDefault="00781540">
      <w:pPr>
        <w:spacing w:line="2" w:lineRule="auto"/>
        <w:rPr>
          <w:rFonts w:ascii="Times New Roman" w:hAnsi="Times New Roman"/>
          <w:sz w:val="20"/>
        </w:rPr>
      </w:pPr>
      <w:r>
        <w:lastRenderedPageBreak/>
        <w:br w:type="page"/>
      </w:r>
    </w:p>
    <w:p w14:paraId="6A321B69" w14:textId="77777777" w:rsidR="00781540" w:rsidRDefault="00781540">
      <w:pPr>
        <w:spacing w:line="2" w:lineRule="auto"/>
        <w:rPr>
          <w:rFonts w:ascii="Times New Roman" w:hAnsi="Times New Roman"/>
          <w:sz w:val="20"/>
        </w:rPr>
      </w:pPr>
      <w:r>
        <w:lastRenderedPageBreak/>
        <w:br w:type="page"/>
      </w:r>
    </w:p>
    <w:p w14:paraId="3C3D0C91" w14:textId="77777777" w:rsidR="00781540" w:rsidRDefault="00781540">
      <w:pPr>
        <w:spacing w:line="2" w:lineRule="auto"/>
        <w:rPr>
          <w:rFonts w:ascii="Times New Roman" w:hAnsi="Times New Roman"/>
          <w:sz w:val="20"/>
        </w:rPr>
      </w:pPr>
      <w:r>
        <w:lastRenderedPageBreak/>
        <w:br w:type="page"/>
      </w:r>
    </w:p>
    <w:p w14:paraId="6831039E" w14:textId="77777777" w:rsidR="00781540" w:rsidRDefault="00781540">
      <w:pPr>
        <w:spacing w:line="2" w:lineRule="auto"/>
        <w:rPr>
          <w:rFonts w:ascii="Times New Roman" w:hAnsi="Times New Roman"/>
          <w:sz w:val="20"/>
        </w:rPr>
      </w:pPr>
      <w:r>
        <w:lastRenderedPageBreak/>
        <w:br w:type="page"/>
      </w:r>
    </w:p>
    <w:p w14:paraId="216D156D" w14:textId="77777777" w:rsidR="00781540" w:rsidRDefault="00781540">
      <w:pPr>
        <w:spacing w:line="2" w:lineRule="auto"/>
        <w:rPr>
          <w:rFonts w:ascii="Times New Roman" w:hAnsi="Times New Roman"/>
          <w:sz w:val="20"/>
        </w:rPr>
      </w:pPr>
      <w:r>
        <w:lastRenderedPageBreak/>
        <w:br w:type="page"/>
      </w:r>
    </w:p>
    <w:p w14:paraId="36940704" w14:textId="77777777" w:rsidR="00781540" w:rsidRDefault="00781540">
      <w:pPr>
        <w:spacing w:line="2" w:lineRule="auto"/>
        <w:rPr>
          <w:rFonts w:ascii="Times New Roman" w:hAnsi="Times New Roman"/>
          <w:sz w:val="20"/>
        </w:rPr>
      </w:pPr>
      <w:r>
        <w:lastRenderedPageBreak/>
        <w:br w:type="page"/>
      </w:r>
    </w:p>
    <w:p w14:paraId="46D3BE90" w14:textId="77777777" w:rsidR="00781540" w:rsidRDefault="00781540">
      <w:pPr>
        <w:spacing w:line="2" w:lineRule="auto"/>
        <w:rPr>
          <w:rFonts w:ascii="Times New Roman" w:hAnsi="Times New Roman"/>
          <w:sz w:val="20"/>
        </w:rPr>
      </w:pPr>
      <w:r>
        <w:lastRenderedPageBreak/>
        <w:br w:type="page"/>
      </w:r>
    </w:p>
    <w:p w14:paraId="4201E9C6" w14:textId="77777777" w:rsidR="00781540" w:rsidRDefault="00781540">
      <w:pPr>
        <w:spacing w:line="2" w:lineRule="auto"/>
        <w:rPr>
          <w:rFonts w:ascii="Times New Roman" w:hAnsi="Times New Roman"/>
          <w:sz w:val="20"/>
        </w:rPr>
      </w:pPr>
      <w:r>
        <w:lastRenderedPageBreak/>
        <w:br w:type="page"/>
      </w:r>
    </w:p>
    <w:p w14:paraId="5DF94C90" w14:textId="77777777" w:rsidR="00781540" w:rsidRDefault="00781540">
      <w:pPr>
        <w:spacing w:line="2" w:lineRule="auto"/>
        <w:rPr>
          <w:rFonts w:ascii="Times New Roman" w:hAnsi="Times New Roman"/>
          <w:sz w:val="20"/>
        </w:rPr>
      </w:pPr>
      <w:r>
        <w:lastRenderedPageBreak/>
        <w:br w:type="page"/>
      </w:r>
    </w:p>
    <w:p w14:paraId="1F67AD52" w14:textId="77777777" w:rsidR="00781540" w:rsidRDefault="00781540">
      <w:pPr>
        <w:spacing w:line="2" w:lineRule="auto"/>
        <w:rPr>
          <w:rFonts w:ascii="Times New Roman" w:hAnsi="Times New Roman"/>
          <w:sz w:val="20"/>
        </w:rPr>
      </w:pPr>
      <w:r>
        <w:lastRenderedPageBreak/>
        <w:br w:type="page"/>
      </w:r>
    </w:p>
    <w:p w14:paraId="7281D636" w14:textId="77777777" w:rsidR="00781540" w:rsidRDefault="00781540">
      <w:pPr>
        <w:spacing w:line="2" w:lineRule="auto"/>
        <w:rPr>
          <w:rFonts w:ascii="Times New Roman" w:hAnsi="Times New Roman"/>
          <w:sz w:val="20"/>
        </w:rPr>
      </w:pPr>
      <w:r>
        <w:lastRenderedPageBreak/>
        <w:br w:type="page"/>
      </w:r>
    </w:p>
    <w:p w14:paraId="0000AD1C" w14:textId="77777777" w:rsidR="00781540" w:rsidRDefault="00781540">
      <w:pPr>
        <w:spacing w:line="2" w:lineRule="auto"/>
        <w:rPr>
          <w:rFonts w:ascii="Times New Roman" w:hAnsi="Times New Roman"/>
          <w:sz w:val="20"/>
        </w:rPr>
      </w:pPr>
      <w:r>
        <w:lastRenderedPageBreak/>
        <w:br w:type="page"/>
      </w:r>
    </w:p>
    <w:p w14:paraId="04E6BF39" w14:textId="77777777" w:rsidR="00781540" w:rsidRDefault="00781540">
      <w:pPr>
        <w:spacing w:line="2" w:lineRule="auto"/>
        <w:rPr>
          <w:rFonts w:ascii="Times New Roman" w:hAnsi="Times New Roman"/>
          <w:sz w:val="20"/>
        </w:rPr>
      </w:pPr>
      <w:r>
        <w:lastRenderedPageBreak/>
        <w:br w:type="page"/>
      </w:r>
    </w:p>
    <w:p w14:paraId="504501B1" w14:textId="77777777" w:rsidR="00781540" w:rsidRDefault="00781540">
      <w:pPr>
        <w:spacing w:line="2" w:lineRule="auto"/>
        <w:rPr>
          <w:rFonts w:ascii="Times New Roman" w:hAnsi="Times New Roman"/>
          <w:sz w:val="20"/>
        </w:rPr>
      </w:pPr>
      <w:r>
        <w:lastRenderedPageBreak/>
        <w:br w:type="page"/>
      </w:r>
    </w:p>
    <w:p w14:paraId="07965F3D" w14:textId="77777777" w:rsidR="00781540" w:rsidRDefault="00781540">
      <w:pPr>
        <w:spacing w:line="2" w:lineRule="auto"/>
        <w:rPr>
          <w:rFonts w:ascii="Times New Roman" w:hAnsi="Times New Roman"/>
          <w:sz w:val="20"/>
        </w:rPr>
      </w:pPr>
      <w:r>
        <w:lastRenderedPageBreak/>
        <w:br w:type="page"/>
      </w:r>
    </w:p>
    <w:p w14:paraId="07A8651D" w14:textId="77777777" w:rsidR="00781540" w:rsidRDefault="00781540">
      <w:pPr>
        <w:spacing w:line="2" w:lineRule="auto"/>
        <w:rPr>
          <w:rFonts w:ascii="Times New Roman" w:hAnsi="Times New Roman"/>
          <w:sz w:val="20"/>
        </w:rPr>
      </w:pPr>
      <w:r>
        <w:lastRenderedPageBreak/>
        <w:br w:type="page"/>
      </w:r>
    </w:p>
    <w:p w14:paraId="26B11624" w14:textId="77777777" w:rsidR="00781540" w:rsidRDefault="00781540">
      <w:pPr>
        <w:spacing w:line="2" w:lineRule="auto"/>
        <w:rPr>
          <w:rFonts w:ascii="Times New Roman" w:hAnsi="Times New Roman"/>
          <w:sz w:val="20"/>
        </w:rPr>
      </w:pPr>
      <w:r>
        <w:lastRenderedPageBreak/>
        <w:br w:type="page"/>
      </w:r>
    </w:p>
    <w:p w14:paraId="2CC8C681" w14:textId="77777777" w:rsidR="00781540" w:rsidRDefault="00781540">
      <w:pPr>
        <w:spacing w:line="2" w:lineRule="auto"/>
        <w:rPr>
          <w:rFonts w:ascii="Times New Roman" w:hAnsi="Times New Roman"/>
          <w:sz w:val="20"/>
        </w:rPr>
      </w:pPr>
      <w:r>
        <w:lastRenderedPageBreak/>
        <w:br w:type="page"/>
      </w:r>
    </w:p>
    <w:p w14:paraId="579298B0" w14:textId="77777777" w:rsidR="00781540" w:rsidRDefault="00781540">
      <w:pPr>
        <w:spacing w:line="2" w:lineRule="auto"/>
        <w:rPr>
          <w:rFonts w:ascii="Times New Roman" w:hAnsi="Times New Roman"/>
          <w:sz w:val="20"/>
        </w:rPr>
      </w:pPr>
      <w:r>
        <w:lastRenderedPageBreak/>
        <w:br w:type="page"/>
      </w:r>
    </w:p>
    <w:p w14:paraId="2EB8F666" w14:textId="77777777" w:rsidR="00781540" w:rsidRDefault="00781540">
      <w:pPr>
        <w:spacing w:line="2" w:lineRule="auto"/>
        <w:rPr>
          <w:rFonts w:ascii="Times New Roman" w:hAnsi="Times New Roman"/>
          <w:sz w:val="20"/>
        </w:rPr>
      </w:pPr>
      <w:r>
        <w:lastRenderedPageBreak/>
        <w:br w:type="page"/>
      </w:r>
    </w:p>
    <w:p w14:paraId="656AC3F8" w14:textId="77777777" w:rsidR="00781540" w:rsidRDefault="00781540">
      <w:pPr>
        <w:spacing w:line="2" w:lineRule="auto"/>
        <w:rPr>
          <w:rFonts w:ascii="Times New Roman" w:hAnsi="Times New Roman"/>
          <w:sz w:val="20"/>
        </w:rPr>
      </w:pPr>
      <w:r>
        <w:lastRenderedPageBreak/>
        <w:br w:type="page"/>
      </w:r>
    </w:p>
    <w:p w14:paraId="5B66742A" w14:textId="77777777" w:rsidR="00781540" w:rsidRDefault="00781540">
      <w:pPr>
        <w:spacing w:line="2" w:lineRule="auto"/>
        <w:rPr>
          <w:rFonts w:ascii="Times New Roman" w:hAnsi="Times New Roman"/>
          <w:sz w:val="20"/>
        </w:rPr>
      </w:pPr>
      <w:r>
        <w:lastRenderedPageBreak/>
        <w:br w:type="page"/>
      </w:r>
    </w:p>
    <w:p w14:paraId="3C5B8CF6" w14:textId="77777777" w:rsidR="00781540" w:rsidRDefault="00781540">
      <w:pPr>
        <w:spacing w:line="2" w:lineRule="auto"/>
        <w:rPr>
          <w:rFonts w:ascii="Times New Roman" w:hAnsi="Times New Roman"/>
          <w:sz w:val="20"/>
        </w:rPr>
      </w:pPr>
      <w:r>
        <w:lastRenderedPageBreak/>
        <w:br w:type="page"/>
      </w:r>
    </w:p>
    <w:p w14:paraId="49B97EE0" w14:textId="77777777" w:rsidR="00781540" w:rsidRDefault="00781540">
      <w:pPr>
        <w:spacing w:line="2" w:lineRule="auto"/>
        <w:rPr>
          <w:rFonts w:ascii="Times New Roman" w:hAnsi="Times New Roman"/>
          <w:sz w:val="20"/>
        </w:rPr>
      </w:pPr>
      <w:r>
        <w:lastRenderedPageBreak/>
        <w:br w:type="page"/>
      </w:r>
    </w:p>
    <w:p w14:paraId="37BCC2CA" w14:textId="77777777" w:rsidR="00781540" w:rsidRDefault="00781540">
      <w:pPr>
        <w:spacing w:line="2" w:lineRule="auto"/>
        <w:rPr>
          <w:rFonts w:ascii="Times New Roman" w:hAnsi="Times New Roman"/>
          <w:sz w:val="20"/>
        </w:rPr>
      </w:pPr>
      <w:r>
        <w:lastRenderedPageBreak/>
        <w:br w:type="page"/>
      </w:r>
    </w:p>
    <w:p w14:paraId="39F391F8" w14:textId="77777777" w:rsidR="00781540" w:rsidRDefault="00781540">
      <w:pPr>
        <w:spacing w:line="2" w:lineRule="auto"/>
        <w:rPr>
          <w:rFonts w:ascii="Times New Roman" w:hAnsi="Times New Roman"/>
          <w:sz w:val="20"/>
        </w:rPr>
      </w:pPr>
      <w:r>
        <w:lastRenderedPageBreak/>
        <w:br w:type="page"/>
      </w:r>
    </w:p>
    <w:p w14:paraId="6A6DCE9D" w14:textId="77777777" w:rsidR="00781540" w:rsidRDefault="00781540">
      <w:pPr>
        <w:spacing w:line="2" w:lineRule="auto"/>
        <w:rPr>
          <w:rFonts w:ascii="Times New Roman" w:hAnsi="Times New Roman"/>
          <w:sz w:val="20"/>
        </w:rPr>
      </w:pPr>
      <w:r>
        <w:lastRenderedPageBreak/>
        <w:br w:type="page"/>
      </w:r>
    </w:p>
    <w:p w14:paraId="3558CE5A" w14:textId="77777777" w:rsidR="00781540" w:rsidRDefault="00781540">
      <w:pPr>
        <w:spacing w:line="2" w:lineRule="auto"/>
        <w:rPr>
          <w:rFonts w:ascii="Times New Roman" w:hAnsi="Times New Roman"/>
          <w:sz w:val="20"/>
        </w:rPr>
      </w:pPr>
      <w:r>
        <w:lastRenderedPageBreak/>
        <w:br w:type="page"/>
      </w:r>
    </w:p>
    <w:p w14:paraId="00941D77" w14:textId="77777777" w:rsidR="00781540" w:rsidRDefault="00781540">
      <w:pPr>
        <w:spacing w:line="2" w:lineRule="auto"/>
        <w:rPr>
          <w:rFonts w:ascii="Times New Roman" w:hAnsi="Times New Roman"/>
          <w:sz w:val="20"/>
        </w:rPr>
      </w:pPr>
      <w:r>
        <w:lastRenderedPageBreak/>
        <w:br w:type="page"/>
      </w:r>
    </w:p>
    <w:p w14:paraId="6C1DB5B4" w14:textId="77777777" w:rsidR="00781540" w:rsidRDefault="00781540">
      <w:pPr>
        <w:spacing w:line="2" w:lineRule="auto"/>
        <w:rPr>
          <w:rFonts w:ascii="Times New Roman" w:hAnsi="Times New Roman"/>
          <w:sz w:val="20"/>
        </w:rPr>
      </w:pPr>
      <w:r>
        <w:lastRenderedPageBreak/>
        <w:br w:type="page"/>
      </w:r>
    </w:p>
    <w:p w14:paraId="42686400" w14:textId="77777777" w:rsidR="00781540" w:rsidRDefault="00781540">
      <w:pPr>
        <w:spacing w:line="2" w:lineRule="auto"/>
        <w:rPr>
          <w:rFonts w:ascii="Times New Roman" w:hAnsi="Times New Roman"/>
          <w:sz w:val="20"/>
        </w:rPr>
      </w:pPr>
      <w:r>
        <w:lastRenderedPageBreak/>
        <w:br w:type="page"/>
      </w:r>
    </w:p>
    <w:p w14:paraId="2953FD38" w14:textId="77777777" w:rsidR="00781540" w:rsidRDefault="00781540">
      <w:pPr>
        <w:spacing w:line="2" w:lineRule="auto"/>
        <w:rPr>
          <w:rFonts w:ascii="Times New Roman" w:hAnsi="Times New Roman"/>
          <w:sz w:val="20"/>
        </w:rPr>
      </w:pPr>
      <w:r>
        <w:lastRenderedPageBreak/>
        <w:br w:type="page"/>
      </w:r>
    </w:p>
    <w:p w14:paraId="4D199185" w14:textId="77777777" w:rsidR="00781540" w:rsidRDefault="00781540">
      <w:pPr>
        <w:spacing w:line="2" w:lineRule="auto"/>
        <w:rPr>
          <w:rFonts w:ascii="Times New Roman" w:hAnsi="Times New Roman"/>
          <w:sz w:val="20"/>
        </w:rPr>
      </w:pPr>
      <w:r>
        <w:lastRenderedPageBreak/>
        <w:br w:type="page"/>
      </w:r>
    </w:p>
    <w:p w14:paraId="69FC8606" w14:textId="77777777" w:rsidR="00781540" w:rsidRDefault="00781540">
      <w:pPr>
        <w:spacing w:line="2" w:lineRule="auto"/>
        <w:rPr>
          <w:rFonts w:ascii="Times New Roman" w:hAnsi="Times New Roman"/>
          <w:sz w:val="20"/>
        </w:rPr>
      </w:pPr>
      <w:r>
        <w:lastRenderedPageBreak/>
        <w:br w:type="page"/>
      </w:r>
    </w:p>
    <w:p w14:paraId="1B6054BD" w14:textId="77777777" w:rsidR="00781540" w:rsidRDefault="00781540">
      <w:pPr>
        <w:spacing w:line="2" w:lineRule="auto"/>
        <w:rPr>
          <w:rFonts w:ascii="Times New Roman" w:hAnsi="Times New Roman"/>
          <w:sz w:val="20"/>
        </w:rPr>
      </w:pPr>
      <w:r>
        <w:lastRenderedPageBreak/>
        <w:br w:type="page"/>
      </w:r>
    </w:p>
    <w:p w14:paraId="5AE1B719" w14:textId="77777777" w:rsidR="00781540" w:rsidRDefault="00781540">
      <w:pPr>
        <w:spacing w:line="2" w:lineRule="auto"/>
        <w:rPr>
          <w:rFonts w:ascii="Times New Roman" w:hAnsi="Times New Roman"/>
          <w:sz w:val="20"/>
        </w:rPr>
      </w:pPr>
      <w:r>
        <w:lastRenderedPageBreak/>
        <w:br w:type="page"/>
      </w:r>
    </w:p>
    <w:p w14:paraId="70F56111" w14:textId="77777777" w:rsidR="00781540" w:rsidRDefault="00781540">
      <w:pPr>
        <w:spacing w:line="2" w:lineRule="auto"/>
        <w:rPr>
          <w:rFonts w:ascii="Times New Roman" w:hAnsi="Times New Roman"/>
          <w:sz w:val="20"/>
        </w:rPr>
      </w:pPr>
      <w:r>
        <w:lastRenderedPageBreak/>
        <w:br w:type="page"/>
      </w:r>
    </w:p>
    <w:p w14:paraId="7293B0D0" w14:textId="77777777" w:rsidR="00781540" w:rsidRDefault="00781540">
      <w:pPr>
        <w:spacing w:line="2" w:lineRule="auto"/>
        <w:rPr>
          <w:rFonts w:ascii="Times New Roman" w:hAnsi="Times New Roman"/>
          <w:sz w:val="20"/>
        </w:rPr>
      </w:pPr>
      <w:r>
        <w:lastRenderedPageBreak/>
        <w:br w:type="page"/>
      </w:r>
    </w:p>
    <w:p w14:paraId="569FA9FB" w14:textId="77777777" w:rsidR="00781540" w:rsidRDefault="00781540">
      <w:pPr>
        <w:spacing w:line="2" w:lineRule="auto"/>
        <w:rPr>
          <w:rFonts w:ascii="Times New Roman" w:hAnsi="Times New Roman"/>
          <w:sz w:val="20"/>
        </w:rPr>
      </w:pPr>
      <w:r>
        <w:lastRenderedPageBreak/>
        <w:br w:type="page"/>
      </w:r>
    </w:p>
    <w:p w14:paraId="77C29A98" w14:textId="77777777" w:rsidR="00781540" w:rsidRDefault="00781540">
      <w:pPr>
        <w:spacing w:line="2" w:lineRule="auto"/>
        <w:rPr>
          <w:rFonts w:ascii="Times New Roman" w:hAnsi="Times New Roman"/>
          <w:sz w:val="20"/>
        </w:rPr>
      </w:pPr>
      <w:r>
        <w:lastRenderedPageBreak/>
        <w:br w:type="page"/>
      </w:r>
    </w:p>
    <w:p w14:paraId="5E882866" w14:textId="77777777" w:rsidR="00781540" w:rsidRDefault="00781540">
      <w:pPr>
        <w:spacing w:line="2" w:lineRule="auto"/>
        <w:rPr>
          <w:rFonts w:ascii="Times New Roman" w:hAnsi="Times New Roman"/>
          <w:sz w:val="20"/>
        </w:rPr>
      </w:pPr>
      <w:r>
        <w:lastRenderedPageBreak/>
        <w:br w:type="page"/>
      </w:r>
    </w:p>
    <w:p w14:paraId="39E84D96" w14:textId="77777777" w:rsidR="00781540" w:rsidRDefault="00781540">
      <w:pPr>
        <w:spacing w:line="2" w:lineRule="auto"/>
        <w:rPr>
          <w:rFonts w:ascii="Times New Roman" w:hAnsi="Times New Roman"/>
          <w:sz w:val="20"/>
        </w:rPr>
      </w:pPr>
      <w:r>
        <w:lastRenderedPageBreak/>
        <w:br w:type="page"/>
      </w:r>
    </w:p>
    <w:p w14:paraId="1EA4DE93" w14:textId="77777777" w:rsidR="00781540" w:rsidRDefault="00781540">
      <w:pPr>
        <w:spacing w:line="2" w:lineRule="auto"/>
        <w:rPr>
          <w:rFonts w:ascii="Times New Roman" w:hAnsi="Times New Roman"/>
          <w:sz w:val="20"/>
        </w:rPr>
      </w:pPr>
      <w:r>
        <w:lastRenderedPageBreak/>
        <w:br w:type="page"/>
      </w:r>
    </w:p>
    <w:p w14:paraId="0861622C" w14:textId="77777777" w:rsidR="00781540" w:rsidRDefault="00781540">
      <w:pPr>
        <w:spacing w:line="2" w:lineRule="auto"/>
        <w:rPr>
          <w:rFonts w:ascii="Times New Roman" w:hAnsi="Times New Roman"/>
          <w:sz w:val="20"/>
        </w:rPr>
      </w:pPr>
      <w:r>
        <w:lastRenderedPageBreak/>
        <w:br w:type="page"/>
      </w:r>
    </w:p>
    <w:p w14:paraId="65EA7359" w14:textId="77777777" w:rsidR="00781540" w:rsidRDefault="00781540">
      <w:pPr>
        <w:spacing w:line="2" w:lineRule="auto"/>
        <w:rPr>
          <w:rFonts w:ascii="Times New Roman" w:hAnsi="Times New Roman"/>
          <w:sz w:val="20"/>
        </w:rPr>
      </w:pPr>
      <w:r>
        <w:lastRenderedPageBreak/>
        <w:br w:type="page"/>
      </w:r>
    </w:p>
    <w:p w14:paraId="42868411" w14:textId="77777777" w:rsidR="00781540" w:rsidRDefault="00781540">
      <w:pPr>
        <w:spacing w:line="2" w:lineRule="auto"/>
        <w:rPr>
          <w:rFonts w:ascii="Times New Roman" w:hAnsi="Times New Roman"/>
          <w:sz w:val="20"/>
        </w:rPr>
      </w:pPr>
      <w:r>
        <w:lastRenderedPageBreak/>
        <w:br w:type="page"/>
      </w:r>
    </w:p>
    <w:p w14:paraId="3F68224C" w14:textId="77777777" w:rsidR="00781540" w:rsidRDefault="00781540">
      <w:pPr>
        <w:spacing w:line="2" w:lineRule="auto"/>
        <w:rPr>
          <w:rFonts w:ascii="Times New Roman" w:hAnsi="Times New Roman"/>
          <w:sz w:val="20"/>
        </w:rPr>
      </w:pPr>
      <w:r>
        <w:lastRenderedPageBreak/>
        <w:br w:type="page"/>
      </w:r>
    </w:p>
    <w:p w14:paraId="157A9592" w14:textId="77777777" w:rsidR="00781540" w:rsidRDefault="00781540">
      <w:pPr>
        <w:spacing w:line="2" w:lineRule="auto"/>
        <w:rPr>
          <w:rFonts w:ascii="Times New Roman" w:hAnsi="Times New Roman"/>
          <w:sz w:val="20"/>
        </w:rPr>
      </w:pPr>
      <w:r>
        <w:lastRenderedPageBreak/>
        <w:br w:type="page"/>
      </w:r>
    </w:p>
    <w:p w14:paraId="22A8C674" w14:textId="77777777" w:rsidR="00781540" w:rsidRDefault="00781540">
      <w:pPr>
        <w:spacing w:line="2" w:lineRule="auto"/>
        <w:rPr>
          <w:rFonts w:ascii="Times New Roman" w:hAnsi="Times New Roman"/>
          <w:sz w:val="20"/>
        </w:rPr>
      </w:pPr>
      <w:r>
        <w:lastRenderedPageBreak/>
        <w:br w:type="page"/>
      </w:r>
    </w:p>
    <w:p w14:paraId="7834C6CF" w14:textId="77777777" w:rsidR="00781540" w:rsidRDefault="00781540">
      <w:pPr>
        <w:spacing w:line="2" w:lineRule="auto"/>
        <w:rPr>
          <w:rFonts w:ascii="Times New Roman" w:hAnsi="Times New Roman"/>
          <w:sz w:val="20"/>
        </w:rPr>
      </w:pPr>
      <w:r>
        <w:lastRenderedPageBreak/>
        <w:br w:type="page"/>
      </w:r>
    </w:p>
    <w:p w14:paraId="1081B5B1" w14:textId="77777777" w:rsidR="00781540" w:rsidRDefault="00781540">
      <w:pPr>
        <w:spacing w:line="2" w:lineRule="auto"/>
        <w:rPr>
          <w:rFonts w:ascii="Times New Roman" w:hAnsi="Times New Roman"/>
          <w:sz w:val="20"/>
        </w:rPr>
      </w:pPr>
      <w:r>
        <w:lastRenderedPageBreak/>
        <w:br w:type="page"/>
      </w:r>
    </w:p>
    <w:p w14:paraId="0E3E9722" w14:textId="77777777" w:rsidR="00781540" w:rsidRDefault="00781540">
      <w:pPr>
        <w:spacing w:line="2" w:lineRule="auto"/>
        <w:rPr>
          <w:rFonts w:ascii="Times New Roman" w:hAnsi="Times New Roman"/>
          <w:sz w:val="20"/>
        </w:rPr>
      </w:pPr>
      <w:r>
        <w:lastRenderedPageBreak/>
        <w:br w:type="page"/>
      </w:r>
    </w:p>
    <w:p w14:paraId="2222C7AA" w14:textId="77777777" w:rsidR="00781540" w:rsidRDefault="00781540">
      <w:pPr>
        <w:spacing w:line="2" w:lineRule="auto"/>
        <w:rPr>
          <w:rFonts w:ascii="Times New Roman" w:hAnsi="Times New Roman"/>
          <w:sz w:val="20"/>
        </w:rPr>
      </w:pPr>
      <w:r>
        <w:lastRenderedPageBreak/>
        <w:br w:type="page"/>
      </w:r>
    </w:p>
    <w:p w14:paraId="187EE914" w14:textId="77777777" w:rsidR="00781540" w:rsidRDefault="00781540">
      <w:pPr>
        <w:spacing w:line="2" w:lineRule="auto"/>
        <w:rPr>
          <w:rFonts w:ascii="Times New Roman" w:hAnsi="Times New Roman"/>
          <w:sz w:val="20"/>
        </w:rPr>
      </w:pPr>
      <w:r>
        <w:lastRenderedPageBreak/>
        <w:br w:type="page"/>
      </w:r>
    </w:p>
    <w:p w14:paraId="0D3A146D" w14:textId="77777777" w:rsidR="00781540" w:rsidRDefault="00781540">
      <w:pPr>
        <w:spacing w:line="2" w:lineRule="auto"/>
        <w:rPr>
          <w:rFonts w:ascii="Times New Roman" w:hAnsi="Times New Roman"/>
          <w:sz w:val="20"/>
        </w:rPr>
      </w:pPr>
      <w:r>
        <w:lastRenderedPageBreak/>
        <w:br w:type="page"/>
      </w:r>
    </w:p>
    <w:p w14:paraId="73A8BF90" w14:textId="77777777" w:rsidR="00781540" w:rsidRDefault="00781540">
      <w:pPr>
        <w:spacing w:line="2" w:lineRule="auto"/>
        <w:rPr>
          <w:rFonts w:ascii="Times New Roman" w:hAnsi="Times New Roman"/>
          <w:sz w:val="20"/>
        </w:rPr>
      </w:pPr>
      <w:r>
        <w:lastRenderedPageBreak/>
        <w:br w:type="page"/>
      </w:r>
    </w:p>
    <w:p w14:paraId="7C324B41" w14:textId="77777777" w:rsidR="00781540" w:rsidRDefault="00781540">
      <w:pPr>
        <w:spacing w:line="2" w:lineRule="auto"/>
        <w:rPr>
          <w:rFonts w:ascii="Times New Roman" w:hAnsi="Times New Roman"/>
          <w:sz w:val="20"/>
        </w:rPr>
      </w:pPr>
      <w:r>
        <w:lastRenderedPageBreak/>
        <w:br w:type="page"/>
      </w:r>
    </w:p>
    <w:p w14:paraId="6B1F5DD7" w14:textId="77777777" w:rsidR="00781540" w:rsidRDefault="00781540">
      <w:pPr>
        <w:spacing w:line="2" w:lineRule="auto"/>
        <w:rPr>
          <w:rFonts w:ascii="Times New Roman" w:hAnsi="Times New Roman"/>
          <w:sz w:val="20"/>
        </w:rPr>
      </w:pPr>
      <w:r>
        <w:lastRenderedPageBreak/>
        <w:br w:type="page"/>
      </w:r>
    </w:p>
    <w:p w14:paraId="57782183" w14:textId="77777777" w:rsidR="00781540" w:rsidRDefault="00781540">
      <w:pPr>
        <w:spacing w:line="2" w:lineRule="auto"/>
        <w:rPr>
          <w:rFonts w:ascii="Times New Roman" w:hAnsi="Times New Roman"/>
          <w:sz w:val="20"/>
        </w:rPr>
      </w:pPr>
      <w:r>
        <w:lastRenderedPageBreak/>
        <w:br w:type="page"/>
      </w:r>
    </w:p>
    <w:p w14:paraId="44FA8436" w14:textId="77777777" w:rsidR="00781540" w:rsidRDefault="00781540">
      <w:pPr>
        <w:spacing w:line="2" w:lineRule="auto"/>
        <w:rPr>
          <w:rFonts w:ascii="Times New Roman" w:hAnsi="Times New Roman"/>
          <w:sz w:val="20"/>
        </w:rPr>
      </w:pPr>
      <w:r>
        <w:lastRenderedPageBreak/>
        <w:br w:type="page"/>
      </w:r>
    </w:p>
    <w:p w14:paraId="2488F7FB" w14:textId="77777777" w:rsidR="00781540" w:rsidRDefault="00781540">
      <w:pPr>
        <w:spacing w:line="2" w:lineRule="auto"/>
        <w:rPr>
          <w:rFonts w:ascii="Times New Roman" w:hAnsi="Times New Roman"/>
          <w:sz w:val="20"/>
        </w:rPr>
      </w:pPr>
      <w:r>
        <w:lastRenderedPageBreak/>
        <w:br w:type="page"/>
      </w:r>
    </w:p>
    <w:p w14:paraId="0EC71AD1" w14:textId="77777777" w:rsidR="00781540" w:rsidRDefault="00781540">
      <w:pPr>
        <w:spacing w:line="2" w:lineRule="auto"/>
        <w:rPr>
          <w:rFonts w:ascii="Times New Roman" w:hAnsi="Times New Roman"/>
          <w:sz w:val="20"/>
        </w:rPr>
      </w:pPr>
      <w:r>
        <w:lastRenderedPageBreak/>
        <w:br w:type="page"/>
      </w:r>
    </w:p>
    <w:p w14:paraId="7FC26E94" w14:textId="77777777" w:rsidR="00781540" w:rsidRDefault="00781540">
      <w:pPr>
        <w:spacing w:line="2" w:lineRule="auto"/>
        <w:rPr>
          <w:rFonts w:ascii="Times New Roman" w:hAnsi="Times New Roman"/>
          <w:sz w:val="20"/>
        </w:rPr>
      </w:pPr>
      <w:r>
        <w:lastRenderedPageBreak/>
        <w:br w:type="page"/>
      </w:r>
    </w:p>
    <w:p w14:paraId="1E883BC5" w14:textId="77777777" w:rsidR="00781540" w:rsidRDefault="00781540">
      <w:pPr>
        <w:spacing w:line="2" w:lineRule="auto"/>
        <w:rPr>
          <w:rFonts w:ascii="Times New Roman" w:hAnsi="Times New Roman"/>
          <w:sz w:val="20"/>
        </w:rPr>
      </w:pPr>
      <w:r>
        <w:lastRenderedPageBreak/>
        <w:br w:type="page"/>
      </w:r>
    </w:p>
    <w:p w14:paraId="50159785" w14:textId="77777777" w:rsidR="00781540" w:rsidRDefault="00781540">
      <w:pPr>
        <w:spacing w:line="2" w:lineRule="auto"/>
        <w:rPr>
          <w:rFonts w:ascii="Times New Roman" w:hAnsi="Times New Roman"/>
          <w:sz w:val="20"/>
        </w:rPr>
      </w:pPr>
      <w:r>
        <w:lastRenderedPageBreak/>
        <w:br w:type="page"/>
      </w:r>
    </w:p>
    <w:p w14:paraId="4F61B876" w14:textId="77777777" w:rsidR="00781540" w:rsidRDefault="00781540">
      <w:pPr>
        <w:spacing w:line="2" w:lineRule="auto"/>
        <w:rPr>
          <w:rFonts w:ascii="Times New Roman" w:hAnsi="Times New Roman"/>
          <w:sz w:val="20"/>
        </w:rPr>
      </w:pPr>
      <w:r>
        <w:lastRenderedPageBreak/>
        <w:br w:type="page"/>
      </w:r>
    </w:p>
    <w:p w14:paraId="3C85627F" w14:textId="77777777" w:rsidR="00781540" w:rsidRDefault="00781540">
      <w:pPr>
        <w:spacing w:line="2" w:lineRule="auto"/>
        <w:rPr>
          <w:rFonts w:ascii="Times New Roman" w:hAnsi="Times New Roman"/>
          <w:sz w:val="20"/>
        </w:rPr>
      </w:pPr>
      <w:r>
        <w:lastRenderedPageBreak/>
        <w:br w:type="page"/>
      </w:r>
    </w:p>
    <w:p w14:paraId="4E3DEC1C" w14:textId="77777777" w:rsidR="00781540" w:rsidRDefault="00781540">
      <w:pPr>
        <w:spacing w:line="2" w:lineRule="auto"/>
        <w:rPr>
          <w:rFonts w:ascii="Times New Roman" w:hAnsi="Times New Roman"/>
          <w:sz w:val="20"/>
        </w:rPr>
      </w:pPr>
      <w:r>
        <w:lastRenderedPageBreak/>
        <w:br w:type="page"/>
      </w:r>
    </w:p>
    <w:p w14:paraId="34F48954" w14:textId="77777777" w:rsidR="00781540" w:rsidRDefault="00781540">
      <w:pPr>
        <w:spacing w:line="2" w:lineRule="auto"/>
        <w:rPr>
          <w:rFonts w:ascii="Times New Roman" w:hAnsi="Times New Roman"/>
          <w:sz w:val="20"/>
        </w:rPr>
      </w:pPr>
      <w:r>
        <w:lastRenderedPageBreak/>
        <w:br w:type="page"/>
      </w:r>
    </w:p>
    <w:p w14:paraId="0B8D5338" w14:textId="77777777" w:rsidR="00781540" w:rsidRDefault="00781540">
      <w:pPr>
        <w:spacing w:line="2" w:lineRule="auto"/>
        <w:rPr>
          <w:rFonts w:ascii="Times New Roman" w:hAnsi="Times New Roman"/>
          <w:sz w:val="20"/>
        </w:rPr>
      </w:pPr>
      <w:r>
        <w:lastRenderedPageBreak/>
        <w:br w:type="page"/>
      </w:r>
    </w:p>
    <w:p w14:paraId="6B3FF025" w14:textId="77777777" w:rsidR="00781540" w:rsidRDefault="00781540">
      <w:pPr>
        <w:spacing w:line="2" w:lineRule="auto"/>
        <w:rPr>
          <w:rFonts w:ascii="Times New Roman" w:hAnsi="Times New Roman"/>
          <w:sz w:val="20"/>
        </w:rPr>
      </w:pPr>
      <w:r>
        <w:lastRenderedPageBreak/>
        <w:br w:type="page"/>
      </w:r>
    </w:p>
    <w:p w14:paraId="286397A9" w14:textId="77777777" w:rsidR="00781540" w:rsidRDefault="00781540">
      <w:pPr>
        <w:spacing w:line="2" w:lineRule="auto"/>
        <w:rPr>
          <w:rFonts w:ascii="Times New Roman" w:hAnsi="Times New Roman"/>
          <w:sz w:val="20"/>
        </w:rPr>
      </w:pPr>
      <w:r>
        <w:lastRenderedPageBreak/>
        <w:br w:type="page"/>
      </w:r>
    </w:p>
    <w:p w14:paraId="03E50A4C" w14:textId="77777777" w:rsidR="00781540" w:rsidRDefault="00781540">
      <w:pPr>
        <w:spacing w:line="2" w:lineRule="auto"/>
        <w:rPr>
          <w:rFonts w:ascii="Times New Roman" w:hAnsi="Times New Roman"/>
          <w:sz w:val="20"/>
        </w:rPr>
      </w:pPr>
      <w:r>
        <w:lastRenderedPageBreak/>
        <w:br w:type="page"/>
      </w:r>
    </w:p>
    <w:p w14:paraId="249F2516" w14:textId="77777777" w:rsidR="00781540" w:rsidRDefault="00781540">
      <w:pPr>
        <w:spacing w:line="2" w:lineRule="auto"/>
        <w:rPr>
          <w:rFonts w:ascii="Times New Roman" w:hAnsi="Times New Roman"/>
          <w:sz w:val="20"/>
        </w:rPr>
      </w:pPr>
      <w:r>
        <w:lastRenderedPageBreak/>
        <w:br w:type="page"/>
      </w:r>
    </w:p>
    <w:p w14:paraId="2E20EE52" w14:textId="77777777" w:rsidR="00781540" w:rsidRDefault="00781540">
      <w:pPr>
        <w:spacing w:line="2" w:lineRule="auto"/>
        <w:rPr>
          <w:rFonts w:ascii="Times New Roman" w:hAnsi="Times New Roman"/>
          <w:sz w:val="20"/>
        </w:rPr>
      </w:pPr>
      <w:r>
        <w:lastRenderedPageBreak/>
        <w:br w:type="page"/>
      </w:r>
    </w:p>
    <w:p w14:paraId="4800E78C" w14:textId="77777777" w:rsidR="00781540" w:rsidRDefault="00781540">
      <w:pPr>
        <w:spacing w:line="2" w:lineRule="auto"/>
        <w:rPr>
          <w:rFonts w:ascii="Times New Roman" w:hAnsi="Times New Roman"/>
          <w:sz w:val="20"/>
        </w:rPr>
      </w:pPr>
      <w:r>
        <w:lastRenderedPageBreak/>
        <w:br w:type="page"/>
      </w:r>
    </w:p>
    <w:p w14:paraId="09F31324" w14:textId="77777777" w:rsidR="00781540" w:rsidRDefault="00781540">
      <w:pPr>
        <w:spacing w:line="2" w:lineRule="auto"/>
        <w:rPr>
          <w:rFonts w:ascii="Times New Roman" w:hAnsi="Times New Roman"/>
          <w:sz w:val="20"/>
        </w:rPr>
      </w:pPr>
      <w:r>
        <w:lastRenderedPageBreak/>
        <w:br w:type="page"/>
      </w:r>
    </w:p>
    <w:p w14:paraId="119EA257" w14:textId="77777777" w:rsidR="00781540" w:rsidRDefault="00781540">
      <w:pPr>
        <w:spacing w:line="2" w:lineRule="auto"/>
        <w:rPr>
          <w:rFonts w:ascii="Times New Roman" w:hAnsi="Times New Roman"/>
          <w:sz w:val="20"/>
        </w:rPr>
      </w:pPr>
      <w:r>
        <w:lastRenderedPageBreak/>
        <w:br w:type="page"/>
      </w:r>
    </w:p>
    <w:p w14:paraId="16D56FD9" w14:textId="77777777" w:rsidR="00781540" w:rsidRDefault="00781540">
      <w:pPr>
        <w:spacing w:line="2" w:lineRule="auto"/>
        <w:rPr>
          <w:rFonts w:ascii="Times New Roman" w:hAnsi="Times New Roman"/>
          <w:sz w:val="20"/>
        </w:rPr>
      </w:pPr>
      <w:r>
        <w:lastRenderedPageBreak/>
        <w:br w:type="page"/>
      </w:r>
    </w:p>
    <w:p w14:paraId="020F8ADE" w14:textId="77777777" w:rsidR="00781540" w:rsidRDefault="00781540">
      <w:pPr>
        <w:spacing w:line="2" w:lineRule="auto"/>
        <w:rPr>
          <w:rFonts w:ascii="Times New Roman" w:hAnsi="Times New Roman"/>
          <w:sz w:val="20"/>
        </w:rPr>
      </w:pPr>
      <w:r>
        <w:lastRenderedPageBreak/>
        <w:br w:type="page"/>
      </w:r>
    </w:p>
    <w:p w14:paraId="5A0636AB" w14:textId="77777777" w:rsidR="00781540" w:rsidRDefault="00781540">
      <w:pPr>
        <w:spacing w:line="2" w:lineRule="auto"/>
        <w:rPr>
          <w:rFonts w:ascii="Times New Roman" w:hAnsi="Times New Roman"/>
          <w:sz w:val="20"/>
        </w:rPr>
      </w:pPr>
      <w:r>
        <w:lastRenderedPageBreak/>
        <w:br w:type="page"/>
      </w:r>
    </w:p>
    <w:p w14:paraId="40F65AF7" w14:textId="77777777" w:rsidR="00781540" w:rsidRDefault="00781540">
      <w:pPr>
        <w:spacing w:line="2" w:lineRule="auto"/>
        <w:rPr>
          <w:rFonts w:ascii="Times New Roman" w:hAnsi="Times New Roman"/>
          <w:sz w:val="20"/>
        </w:rPr>
      </w:pPr>
      <w:r>
        <w:lastRenderedPageBreak/>
        <w:br w:type="page"/>
      </w:r>
    </w:p>
    <w:p w14:paraId="6A45ED36" w14:textId="77777777" w:rsidR="00781540" w:rsidRDefault="00781540">
      <w:pPr>
        <w:spacing w:line="2" w:lineRule="auto"/>
        <w:rPr>
          <w:rFonts w:ascii="Times New Roman" w:hAnsi="Times New Roman"/>
          <w:sz w:val="20"/>
        </w:rPr>
      </w:pPr>
      <w:r>
        <w:lastRenderedPageBreak/>
        <w:br w:type="page"/>
      </w:r>
    </w:p>
    <w:p w14:paraId="72A1EDB0" w14:textId="77777777" w:rsidR="00781540" w:rsidRDefault="00781540">
      <w:pPr>
        <w:spacing w:line="2" w:lineRule="auto"/>
        <w:rPr>
          <w:rFonts w:ascii="Times New Roman" w:hAnsi="Times New Roman"/>
          <w:sz w:val="20"/>
        </w:rPr>
      </w:pPr>
      <w:r>
        <w:lastRenderedPageBreak/>
        <w:br w:type="page"/>
      </w:r>
    </w:p>
    <w:p w14:paraId="307CEEAC" w14:textId="77777777" w:rsidR="00781540" w:rsidRDefault="00781540">
      <w:pPr>
        <w:spacing w:line="2" w:lineRule="auto"/>
        <w:rPr>
          <w:rFonts w:ascii="Times New Roman" w:hAnsi="Times New Roman"/>
          <w:sz w:val="20"/>
        </w:rPr>
      </w:pPr>
      <w:r>
        <w:lastRenderedPageBreak/>
        <w:br w:type="page"/>
      </w:r>
    </w:p>
    <w:p w14:paraId="10FF3EBC" w14:textId="77777777" w:rsidR="00781540" w:rsidRDefault="00781540">
      <w:pPr>
        <w:spacing w:line="2" w:lineRule="auto"/>
        <w:rPr>
          <w:rFonts w:ascii="Times New Roman" w:hAnsi="Times New Roman"/>
          <w:sz w:val="20"/>
        </w:rPr>
      </w:pPr>
      <w:r>
        <w:lastRenderedPageBreak/>
        <w:br w:type="page"/>
      </w:r>
    </w:p>
    <w:p w14:paraId="1919A2C3" w14:textId="77777777" w:rsidR="00781540" w:rsidRDefault="00781540">
      <w:pPr>
        <w:spacing w:line="2" w:lineRule="auto"/>
        <w:rPr>
          <w:rFonts w:ascii="Times New Roman" w:hAnsi="Times New Roman"/>
          <w:sz w:val="20"/>
        </w:rPr>
      </w:pPr>
      <w:r>
        <w:lastRenderedPageBreak/>
        <w:br w:type="page"/>
      </w:r>
    </w:p>
    <w:p w14:paraId="35601D35" w14:textId="77777777" w:rsidR="00781540" w:rsidRDefault="00781540">
      <w:pPr>
        <w:spacing w:line="2" w:lineRule="auto"/>
        <w:rPr>
          <w:rFonts w:ascii="Times New Roman" w:hAnsi="Times New Roman"/>
          <w:sz w:val="20"/>
        </w:rPr>
      </w:pPr>
      <w:r>
        <w:lastRenderedPageBreak/>
        <w:br w:type="page"/>
      </w:r>
    </w:p>
    <w:p w14:paraId="05D42E99" w14:textId="77777777" w:rsidR="00781540" w:rsidRDefault="00781540">
      <w:pPr>
        <w:spacing w:line="2" w:lineRule="auto"/>
        <w:rPr>
          <w:rFonts w:ascii="Times New Roman" w:hAnsi="Times New Roman"/>
          <w:sz w:val="20"/>
        </w:rPr>
      </w:pPr>
      <w:r>
        <w:lastRenderedPageBreak/>
        <w:br w:type="page"/>
      </w:r>
    </w:p>
    <w:p w14:paraId="4AF09D94" w14:textId="77777777" w:rsidR="00781540" w:rsidRDefault="00781540">
      <w:pPr>
        <w:spacing w:line="2" w:lineRule="auto"/>
        <w:rPr>
          <w:rFonts w:ascii="Times New Roman" w:hAnsi="Times New Roman"/>
          <w:sz w:val="20"/>
        </w:rPr>
      </w:pPr>
      <w:r>
        <w:lastRenderedPageBreak/>
        <w:br w:type="page"/>
      </w:r>
    </w:p>
    <w:p w14:paraId="4A8D5B85" w14:textId="77777777" w:rsidR="00781540" w:rsidRDefault="00781540">
      <w:pPr>
        <w:spacing w:line="2" w:lineRule="auto"/>
        <w:rPr>
          <w:rFonts w:ascii="Times New Roman" w:hAnsi="Times New Roman"/>
          <w:sz w:val="20"/>
        </w:rPr>
      </w:pPr>
      <w:r>
        <w:lastRenderedPageBreak/>
        <w:br w:type="page"/>
      </w:r>
    </w:p>
    <w:p w14:paraId="1DFC4986" w14:textId="77777777" w:rsidR="00781540" w:rsidRDefault="00781540">
      <w:pPr>
        <w:spacing w:line="2" w:lineRule="auto"/>
        <w:rPr>
          <w:rFonts w:ascii="Times New Roman" w:hAnsi="Times New Roman"/>
          <w:sz w:val="20"/>
        </w:rPr>
      </w:pPr>
      <w:r>
        <w:lastRenderedPageBreak/>
        <w:br w:type="page"/>
      </w:r>
    </w:p>
    <w:p w14:paraId="1B0CC205" w14:textId="77777777" w:rsidR="00781540" w:rsidRDefault="00781540">
      <w:pPr>
        <w:spacing w:line="2" w:lineRule="auto"/>
        <w:rPr>
          <w:rFonts w:ascii="Times New Roman" w:hAnsi="Times New Roman"/>
          <w:sz w:val="20"/>
        </w:rPr>
      </w:pPr>
      <w:r>
        <w:lastRenderedPageBreak/>
        <w:br w:type="page"/>
      </w:r>
    </w:p>
    <w:p w14:paraId="56D4CAB0" w14:textId="77777777" w:rsidR="00781540" w:rsidRDefault="00781540">
      <w:pPr>
        <w:spacing w:line="2" w:lineRule="auto"/>
        <w:rPr>
          <w:rFonts w:ascii="Times New Roman" w:hAnsi="Times New Roman"/>
          <w:sz w:val="20"/>
        </w:rPr>
      </w:pPr>
      <w:r>
        <w:lastRenderedPageBreak/>
        <w:br w:type="page"/>
      </w:r>
    </w:p>
    <w:p w14:paraId="4B2B43E4" w14:textId="77777777" w:rsidR="00781540" w:rsidRDefault="00781540">
      <w:pPr>
        <w:spacing w:line="2" w:lineRule="auto"/>
        <w:rPr>
          <w:rFonts w:ascii="Times New Roman" w:hAnsi="Times New Roman"/>
          <w:sz w:val="20"/>
        </w:rPr>
      </w:pPr>
      <w:r>
        <w:lastRenderedPageBreak/>
        <w:br w:type="page"/>
      </w:r>
    </w:p>
    <w:p w14:paraId="679AC84B" w14:textId="77777777" w:rsidR="00781540" w:rsidRDefault="00781540">
      <w:pPr>
        <w:spacing w:line="2" w:lineRule="auto"/>
        <w:rPr>
          <w:rFonts w:ascii="Times New Roman" w:hAnsi="Times New Roman"/>
          <w:sz w:val="20"/>
        </w:rPr>
      </w:pPr>
      <w:r>
        <w:lastRenderedPageBreak/>
        <w:br w:type="page"/>
      </w:r>
    </w:p>
    <w:p w14:paraId="5DAB722E" w14:textId="77777777" w:rsidR="00781540" w:rsidRDefault="00781540">
      <w:pPr>
        <w:spacing w:line="2" w:lineRule="auto"/>
        <w:rPr>
          <w:rFonts w:ascii="Times New Roman" w:hAnsi="Times New Roman"/>
          <w:sz w:val="20"/>
        </w:rPr>
      </w:pPr>
      <w:r>
        <w:lastRenderedPageBreak/>
        <w:br w:type="page"/>
      </w:r>
    </w:p>
    <w:p w14:paraId="0C093DBE" w14:textId="77777777" w:rsidR="00781540" w:rsidRDefault="00781540">
      <w:pPr>
        <w:spacing w:line="2" w:lineRule="auto"/>
        <w:rPr>
          <w:rFonts w:ascii="Times New Roman" w:hAnsi="Times New Roman"/>
          <w:sz w:val="20"/>
        </w:rPr>
      </w:pPr>
      <w:r>
        <w:lastRenderedPageBreak/>
        <w:br w:type="page"/>
      </w:r>
    </w:p>
    <w:p w14:paraId="5FEC49E4" w14:textId="77777777" w:rsidR="00781540" w:rsidRDefault="00781540">
      <w:pPr>
        <w:spacing w:line="2" w:lineRule="auto"/>
        <w:rPr>
          <w:rFonts w:ascii="Times New Roman" w:hAnsi="Times New Roman"/>
          <w:sz w:val="20"/>
        </w:rPr>
      </w:pPr>
      <w:r>
        <w:lastRenderedPageBreak/>
        <w:br w:type="page"/>
      </w:r>
    </w:p>
    <w:p w14:paraId="32FD4B99" w14:textId="77777777" w:rsidR="00781540" w:rsidRDefault="00781540">
      <w:pPr>
        <w:spacing w:line="2" w:lineRule="auto"/>
        <w:rPr>
          <w:rFonts w:ascii="Times New Roman" w:hAnsi="Times New Roman"/>
          <w:sz w:val="20"/>
        </w:rPr>
      </w:pPr>
      <w:r>
        <w:lastRenderedPageBreak/>
        <w:br w:type="page"/>
      </w:r>
    </w:p>
    <w:p w14:paraId="458627AA" w14:textId="77777777" w:rsidR="00781540" w:rsidRDefault="00781540">
      <w:pPr>
        <w:spacing w:line="2" w:lineRule="auto"/>
        <w:rPr>
          <w:rFonts w:ascii="Times New Roman" w:hAnsi="Times New Roman"/>
          <w:sz w:val="20"/>
        </w:rPr>
      </w:pPr>
      <w:r>
        <w:lastRenderedPageBreak/>
        <w:br w:type="page"/>
      </w:r>
    </w:p>
    <w:p w14:paraId="62594710" w14:textId="77777777" w:rsidR="00781540" w:rsidRDefault="00781540">
      <w:pPr>
        <w:spacing w:line="2" w:lineRule="auto"/>
        <w:rPr>
          <w:rFonts w:ascii="Times New Roman" w:hAnsi="Times New Roman"/>
          <w:sz w:val="20"/>
        </w:rPr>
      </w:pPr>
      <w:r>
        <w:lastRenderedPageBreak/>
        <w:br w:type="page"/>
      </w:r>
    </w:p>
    <w:p w14:paraId="5061D9C0" w14:textId="77777777" w:rsidR="00781540" w:rsidRDefault="00781540">
      <w:pPr>
        <w:spacing w:line="2" w:lineRule="auto"/>
        <w:rPr>
          <w:rFonts w:ascii="Times New Roman" w:hAnsi="Times New Roman"/>
          <w:sz w:val="20"/>
        </w:rPr>
      </w:pPr>
      <w:r>
        <w:lastRenderedPageBreak/>
        <w:br w:type="page"/>
      </w:r>
    </w:p>
    <w:p w14:paraId="676BDBF5" w14:textId="77777777" w:rsidR="00781540" w:rsidRDefault="00781540">
      <w:pPr>
        <w:spacing w:line="2" w:lineRule="auto"/>
        <w:rPr>
          <w:rFonts w:ascii="Times New Roman" w:hAnsi="Times New Roman"/>
          <w:sz w:val="20"/>
        </w:rPr>
      </w:pPr>
      <w:r>
        <w:lastRenderedPageBreak/>
        <w:br w:type="page"/>
      </w:r>
    </w:p>
    <w:p w14:paraId="13CC5209" w14:textId="77777777" w:rsidR="00781540" w:rsidRDefault="00781540">
      <w:pPr>
        <w:spacing w:line="2" w:lineRule="auto"/>
        <w:rPr>
          <w:rFonts w:ascii="Times New Roman" w:hAnsi="Times New Roman"/>
          <w:sz w:val="20"/>
        </w:rPr>
      </w:pPr>
      <w:r>
        <w:lastRenderedPageBreak/>
        <w:br w:type="page"/>
      </w:r>
    </w:p>
    <w:p w14:paraId="19D0CEBB" w14:textId="77777777" w:rsidR="00781540" w:rsidRDefault="00781540">
      <w:pPr>
        <w:spacing w:line="2" w:lineRule="auto"/>
        <w:rPr>
          <w:rFonts w:ascii="Times New Roman" w:hAnsi="Times New Roman"/>
          <w:sz w:val="20"/>
        </w:rPr>
      </w:pPr>
      <w:r>
        <w:lastRenderedPageBreak/>
        <w:br w:type="page"/>
      </w:r>
    </w:p>
    <w:p w14:paraId="2428F806" w14:textId="77777777" w:rsidR="00781540" w:rsidRDefault="00781540">
      <w:pPr>
        <w:spacing w:line="2" w:lineRule="auto"/>
        <w:rPr>
          <w:rFonts w:ascii="Times New Roman" w:hAnsi="Times New Roman"/>
          <w:sz w:val="20"/>
        </w:rPr>
      </w:pPr>
      <w:r>
        <w:lastRenderedPageBreak/>
        <w:br w:type="page"/>
      </w:r>
    </w:p>
    <w:p w14:paraId="23031E2F" w14:textId="77777777" w:rsidR="00781540" w:rsidRDefault="00781540">
      <w:pPr>
        <w:spacing w:line="2" w:lineRule="auto"/>
        <w:rPr>
          <w:rFonts w:ascii="Times New Roman" w:hAnsi="Times New Roman"/>
          <w:sz w:val="20"/>
        </w:rPr>
      </w:pPr>
      <w:r>
        <w:lastRenderedPageBreak/>
        <w:br w:type="page"/>
      </w:r>
    </w:p>
    <w:p w14:paraId="0D1D3B42" w14:textId="77777777" w:rsidR="00781540" w:rsidRDefault="00781540">
      <w:pPr>
        <w:spacing w:line="2" w:lineRule="auto"/>
        <w:rPr>
          <w:rFonts w:ascii="Times New Roman" w:hAnsi="Times New Roman"/>
          <w:sz w:val="20"/>
        </w:rPr>
      </w:pPr>
      <w:r>
        <w:lastRenderedPageBreak/>
        <w:br w:type="page"/>
      </w:r>
    </w:p>
    <w:p w14:paraId="3416CC9B" w14:textId="77777777" w:rsidR="00781540" w:rsidRDefault="00781540">
      <w:pPr>
        <w:spacing w:line="2" w:lineRule="auto"/>
        <w:rPr>
          <w:rFonts w:ascii="Times New Roman" w:hAnsi="Times New Roman"/>
          <w:sz w:val="20"/>
        </w:rPr>
      </w:pPr>
      <w:r>
        <w:lastRenderedPageBreak/>
        <w:br w:type="page"/>
      </w:r>
    </w:p>
    <w:p w14:paraId="3D0A5D1F" w14:textId="77777777" w:rsidR="00781540" w:rsidRDefault="00781540">
      <w:pPr>
        <w:spacing w:line="2" w:lineRule="auto"/>
        <w:rPr>
          <w:rFonts w:ascii="Times New Roman" w:hAnsi="Times New Roman"/>
          <w:sz w:val="20"/>
        </w:rPr>
      </w:pPr>
      <w:r>
        <w:lastRenderedPageBreak/>
        <w:br w:type="page"/>
      </w:r>
    </w:p>
    <w:p w14:paraId="7D4FF3B2" w14:textId="39A75C7F" w:rsidR="00781540" w:rsidRDefault="00781540" w:rsidP="002C6F01">
      <w:pPr>
        <w:pStyle w:val="Brdtextmedindrag"/>
      </w:pPr>
    </w:p>
    <w:p w14:paraId="53D9F1BE" w14:textId="3A8F74A6" w:rsidR="002C6F01" w:rsidRDefault="002C6F01" w:rsidP="002C6F01">
      <w:pPr>
        <w:pStyle w:val="Brdtextmedindrag"/>
      </w:pPr>
    </w:p>
    <w:p w14:paraId="2C7AE5A3" w14:textId="77777777" w:rsidR="002C6F01" w:rsidRPr="002F03E9" w:rsidRDefault="002C6F01" w:rsidP="002C6F01">
      <w:pPr>
        <w:pStyle w:val="Brdtextmedindrag"/>
        <w:sectPr w:rsidR="002C6F01" w:rsidRPr="002F03E9" w:rsidSect="00155500">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p>
    <w:p w14:paraId="06FDC26A" w14:textId="77777777" w:rsidR="002C6F01" w:rsidRDefault="00AE4CD8" w:rsidP="002C6F01">
      <w:pPr>
        <w:pStyle w:val="Bilagarubrik"/>
      </w:pPr>
      <w:bookmarkStart w:id="134" w:name="_Toc32844432"/>
      <w:bookmarkStart w:id="135" w:name="_Toc36022942"/>
      <w:r>
        <w:lastRenderedPageBreak/>
        <w:t xml:space="preserve">Europaparlamentets och rådets direktiv 2014/51/EU av den 16 april 2014 om ändring av direktiven 2003/71/EG och 2009/138/EG och förordningarna (EG) nr 1060/2009, (EU) nr 1094/2010 och (EU) nr 1095/2010 med avseende på befogenheterna för </w:t>
      </w:r>
      <w:proofErr w:type="gramStart"/>
      <w:r>
        <w:t>Europeiska</w:t>
      </w:r>
      <w:proofErr w:type="gramEnd"/>
      <w:r>
        <w:t xml:space="preserve"> tillsynsmyndigheten (Europeiska försäkrings- och tjänstepensionsmyndigheten) och Europeiska tillsynsmyndigheten (Europeiska värdepappers- och marknadsmyndigheten)</w:t>
      </w:r>
      <w:bookmarkEnd w:id="134"/>
      <w:bookmarkEnd w:id="135"/>
    </w:p>
    <w:p w14:paraId="50181D65" w14:textId="2597C2FD" w:rsidR="002C6F01" w:rsidRDefault="00AE4CD8" w:rsidP="002C6F01">
      <w:pPr>
        <w:pStyle w:val="Brdtextmedindrag"/>
      </w:pPr>
      <w:r>
        <w:t>61 sidor</w:t>
      </w:r>
    </w:p>
    <w:p w14:paraId="4A20367B" w14:textId="1E620CAF" w:rsidR="00781540" w:rsidRDefault="00781540" w:rsidP="002C6F01">
      <w:pPr>
        <w:pStyle w:val="Brdtextmedindrag"/>
      </w:pPr>
    </w:p>
    <w:p w14:paraId="12D88815" w14:textId="77777777" w:rsidR="007D6E04" w:rsidRDefault="007D6E04">
      <w:pPr>
        <w:spacing w:line="2" w:lineRule="auto"/>
        <w:rPr>
          <w:rFonts w:ascii="Times New Roman" w:hAnsi="Times New Roman"/>
          <w:sz w:val="20"/>
        </w:rPr>
      </w:pPr>
      <w:r>
        <w:br w:type="page"/>
      </w:r>
    </w:p>
    <w:p w14:paraId="6A149EBF" w14:textId="77777777" w:rsidR="007D6E04" w:rsidRDefault="007D6E04">
      <w:pPr>
        <w:spacing w:line="2" w:lineRule="auto"/>
        <w:rPr>
          <w:rFonts w:ascii="Times New Roman" w:hAnsi="Times New Roman"/>
          <w:sz w:val="20"/>
        </w:rPr>
      </w:pPr>
      <w:r>
        <w:lastRenderedPageBreak/>
        <w:br w:type="page"/>
      </w:r>
    </w:p>
    <w:p w14:paraId="09034271" w14:textId="77777777" w:rsidR="007D6E04" w:rsidRDefault="007D6E04">
      <w:pPr>
        <w:spacing w:line="2" w:lineRule="auto"/>
        <w:rPr>
          <w:rFonts w:ascii="Times New Roman" w:hAnsi="Times New Roman"/>
          <w:sz w:val="20"/>
        </w:rPr>
      </w:pPr>
      <w:r>
        <w:lastRenderedPageBreak/>
        <w:br w:type="page"/>
      </w:r>
    </w:p>
    <w:p w14:paraId="12486F17" w14:textId="77777777" w:rsidR="007D6E04" w:rsidRDefault="007D6E04">
      <w:pPr>
        <w:spacing w:line="2" w:lineRule="auto"/>
        <w:rPr>
          <w:rFonts w:ascii="Times New Roman" w:hAnsi="Times New Roman"/>
          <w:sz w:val="20"/>
        </w:rPr>
      </w:pPr>
      <w:r>
        <w:lastRenderedPageBreak/>
        <w:br w:type="page"/>
      </w:r>
    </w:p>
    <w:p w14:paraId="7EA48F28" w14:textId="77777777" w:rsidR="007D6E04" w:rsidRDefault="007D6E04">
      <w:pPr>
        <w:spacing w:line="2" w:lineRule="auto"/>
        <w:rPr>
          <w:rFonts w:ascii="Times New Roman" w:hAnsi="Times New Roman"/>
          <w:sz w:val="20"/>
        </w:rPr>
      </w:pPr>
      <w:r>
        <w:lastRenderedPageBreak/>
        <w:br w:type="page"/>
      </w:r>
    </w:p>
    <w:p w14:paraId="5DC1AB1D" w14:textId="77777777" w:rsidR="007D6E04" w:rsidRDefault="007D6E04">
      <w:pPr>
        <w:spacing w:line="2" w:lineRule="auto"/>
        <w:rPr>
          <w:rFonts w:ascii="Times New Roman" w:hAnsi="Times New Roman"/>
          <w:sz w:val="20"/>
        </w:rPr>
      </w:pPr>
      <w:r>
        <w:lastRenderedPageBreak/>
        <w:br w:type="page"/>
      </w:r>
    </w:p>
    <w:p w14:paraId="2FBD8BE1" w14:textId="77777777" w:rsidR="007D6E04" w:rsidRDefault="007D6E04">
      <w:pPr>
        <w:spacing w:line="2" w:lineRule="auto"/>
        <w:rPr>
          <w:rFonts w:ascii="Times New Roman" w:hAnsi="Times New Roman"/>
          <w:sz w:val="20"/>
        </w:rPr>
      </w:pPr>
      <w:r>
        <w:lastRenderedPageBreak/>
        <w:br w:type="page"/>
      </w:r>
    </w:p>
    <w:p w14:paraId="019DD6A1" w14:textId="77777777" w:rsidR="007D6E04" w:rsidRDefault="007D6E04">
      <w:pPr>
        <w:spacing w:line="2" w:lineRule="auto"/>
        <w:rPr>
          <w:rFonts w:ascii="Times New Roman" w:hAnsi="Times New Roman"/>
          <w:sz w:val="20"/>
        </w:rPr>
      </w:pPr>
      <w:r>
        <w:lastRenderedPageBreak/>
        <w:br w:type="page"/>
      </w:r>
    </w:p>
    <w:p w14:paraId="6226410D" w14:textId="77777777" w:rsidR="007D6E04" w:rsidRDefault="007D6E04">
      <w:pPr>
        <w:spacing w:line="2" w:lineRule="auto"/>
        <w:rPr>
          <w:rFonts w:ascii="Times New Roman" w:hAnsi="Times New Roman"/>
          <w:sz w:val="20"/>
        </w:rPr>
      </w:pPr>
      <w:r>
        <w:lastRenderedPageBreak/>
        <w:br w:type="page"/>
      </w:r>
    </w:p>
    <w:p w14:paraId="731C097A" w14:textId="77777777" w:rsidR="007D6E04" w:rsidRDefault="007D6E04">
      <w:pPr>
        <w:spacing w:line="2" w:lineRule="auto"/>
        <w:rPr>
          <w:rFonts w:ascii="Times New Roman" w:hAnsi="Times New Roman"/>
          <w:sz w:val="20"/>
        </w:rPr>
      </w:pPr>
      <w:r>
        <w:lastRenderedPageBreak/>
        <w:br w:type="page"/>
      </w:r>
    </w:p>
    <w:p w14:paraId="63C22BD7" w14:textId="77777777" w:rsidR="007D6E04" w:rsidRDefault="007D6E04">
      <w:pPr>
        <w:spacing w:line="2" w:lineRule="auto"/>
        <w:rPr>
          <w:rFonts w:ascii="Times New Roman" w:hAnsi="Times New Roman"/>
          <w:sz w:val="20"/>
        </w:rPr>
      </w:pPr>
      <w:r>
        <w:lastRenderedPageBreak/>
        <w:br w:type="page"/>
      </w:r>
    </w:p>
    <w:p w14:paraId="700F05A4" w14:textId="77777777" w:rsidR="007D6E04" w:rsidRDefault="007D6E04">
      <w:pPr>
        <w:spacing w:line="2" w:lineRule="auto"/>
        <w:rPr>
          <w:rFonts w:ascii="Times New Roman" w:hAnsi="Times New Roman"/>
          <w:sz w:val="20"/>
        </w:rPr>
      </w:pPr>
      <w:r>
        <w:lastRenderedPageBreak/>
        <w:br w:type="page"/>
      </w:r>
    </w:p>
    <w:p w14:paraId="55FD2269" w14:textId="77777777" w:rsidR="007D6E04" w:rsidRDefault="007D6E04">
      <w:pPr>
        <w:spacing w:line="2" w:lineRule="auto"/>
        <w:rPr>
          <w:rFonts w:ascii="Times New Roman" w:hAnsi="Times New Roman"/>
          <w:sz w:val="20"/>
        </w:rPr>
      </w:pPr>
      <w:r>
        <w:lastRenderedPageBreak/>
        <w:br w:type="page"/>
      </w:r>
    </w:p>
    <w:p w14:paraId="76500AEE" w14:textId="77777777" w:rsidR="007D6E04" w:rsidRDefault="007D6E04">
      <w:pPr>
        <w:spacing w:line="2" w:lineRule="auto"/>
        <w:rPr>
          <w:rFonts w:ascii="Times New Roman" w:hAnsi="Times New Roman"/>
          <w:sz w:val="20"/>
        </w:rPr>
      </w:pPr>
      <w:r>
        <w:lastRenderedPageBreak/>
        <w:br w:type="page"/>
      </w:r>
    </w:p>
    <w:p w14:paraId="28B41736" w14:textId="77777777" w:rsidR="007D6E04" w:rsidRDefault="007D6E04">
      <w:pPr>
        <w:spacing w:line="2" w:lineRule="auto"/>
        <w:rPr>
          <w:rFonts w:ascii="Times New Roman" w:hAnsi="Times New Roman"/>
          <w:sz w:val="20"/>
        </w:rPr>
      </w:pPr>
      <w:r>
        <w:lastRenderedPageBreak/>
        <w:br w:type="page"/>
      </w:r>
    </w:p>
    <w:p w14:paraId="1ECA4E3C" w14:textId="77777777" w:rsidR="007D6E04" w:rsidRDefault="007D6E04">
      <w:pPr>
        <w:spacing w:line="2" w:lineRule="auto"/>
        <w:rPr>
          <w:rFonts w:ascii="Times New Roman" w:hAnsi="Times New Roman"/>
          <w:sz w:val="20"/>
        </w:rPr>
      </w:pPr>
      <w:r>
        <w:lastRenderedPageBreak/>
        <w:br w:type="page"/>
      </w:r>
    </w:p>
    <w:p w14:paraId="647DDC2B" w14:textId="77777777" w:rsidR="007D6E04" w:rsidRDefault="007D6E04">
      <w:pPr>
        <w:spacing w:line="2" w:lineRule="auto"/>
        <w:rPr>
          <w:rFonts w:ascii="Times New Roman" w:hAnsi="Times New Roman"/>
          <w:sz w:val="20"/>
        </w:rPr>
      </w:pPr>
      <w:r>
        <w:lastRenderedPageBreak/>
        <w:br w:type="page"/>
      </w:r>
    </w:p>
    <w:p w14:paraId="48910CB9" w14:textId="77777777" w:rsidR="007D6E04" w:rsidRDefault="007D6E04">
      <w:pPr>
        <w:spacing w:line="2" w:lineRule="auto"/>
        <w:rPr>
          <w:rFonts w:ascii="Times New Roman" w:hAnsi="Times New Roman"/>
          <w:sz w:val="20"/>
        </w:rPr>
      </w:pPr>
      <w:r>
        <w:lastRenderedPageBreak/>
        <w:br w:type="page"/>
      </w:r>
    </w:p>
    <w:p w14:paraId="02F1EA4F" w14:textId="77777777" w:rsidR="007D6E04" w:rsidRDefault="007D6E04">
      <w:pPr>
        <w:spacing w:line="2" w:lineRule="auto"/>
        <w:rPr>
          <w:rFonts w:ascii="Times New Roman" w:hAnsi="Times New Roman"/>
          <w:sz w:val="20"/>
        </w:rPr>
      </w:pPr>
      <w:r>
        <w:lastRenderedPageBreak/>
        <w:br w:type="page"/>
      </w:r>
    </w:p>
    <w:p w14:paraId="19825120" w14:textId="77777777" w:rsidR="007D6E04" w:rsidRDefault="007D6E04">
      <w:pPr>
        <w:spacing w:line="2" w:lineRule="auto"/>
        <w:rPr>
          <w:rFonts w:ascii="Times New Roman" w:hAnsi="Times New Roman"/>
          <w:sz w:val="20"/>
        </w:rPr>
      </w:pPr>
      <w:r>
        <w:lastRenderedPageBreak/>
        <w:br w:type="page"/>
      </w:r>
    </w:p>
    <w:p w14:paraId="36CBC2F4" w14:textId="77777777" w:rsidR="007D6E04" w:rsidRDefault="007D6E04">
      <w:pPr>
        <w:spacing w:line="2" w:lineRule="auto"/>
        <w:rPr>
          <w:rFonts w:ascii="Times New Roman" w:hAnsi="Times New Roman"/>
          <w:sz w:val="20"/>
        </w:rPr>
      </w:pPr>
      <w:r>
        <w:lastRenderedPageBreak/>
        <w:br w:type="page"/>
      </w:r>
    </w:p>
    <w:p w14:paraId="017D5175" w14:textId="77777777" w:rsidR="007D6E04" w:rsidRDefault="007D6E04">
      <w:pPr>
        <w:spacing w:line="2" w:lineRule="auto"/>
        <w:rPr>
          <w:rFonts w:ascii="Times New Roman" w:hAnsi="Times New Roman"/>
          <w:sz w:val="20"/>
        </w:rPr>
      </w:pPr>
      <w:r>
        <w:lastRenderedPageBreak/>
        <w:br w:type="page"/>
      </w:r>
    </w:p>
    <w:p w14:paraId="120A4C62" w14:textId="77777777" w:rsidR="007D6E04" w:rsidRDefault="007D6E04">
      <w:pPr>
        <w:spacing w:line="2" w:lineRule="auto"/>
        <w:rPr>
          <w:rFonts w:ascii="Times New Roman" w:hAnsi="Times New Roman"/>
          <w:sz w:val="20"/>
        </w:rPr>
      </w:pPr>
      <w:r>
        <w:lastRenderedPageBreak/>
        <w:br w:type="page"/>
      </w:r>
    </w:p>
    <w:p w14:paraId="0044CD25" w14:textId="77777777" w:rsidR="007D6E04" w:rsidRDefault="007D6E04">
      <w:pPr>
        <w:spacing w:line="2" w:lineRule="auto"/>
        <w:rPr>
          <w:rFonts w:ascii="Times New Roman" w:hAnsi="Times New Roman"/>
          <w:sz w:val="20"/>
        </w:rPr>
      </w:pPr>
      <w:r>
        <w:lastRenderedPageBreak/>
        <w:br w:type="page"/>
      </w:r>
    </w:p>
    <w:p w14:paraId="1903D3D3" w14:textId="77777777" w:rsidR="007D6E04" w:rsidRDefault="007D6E04">
      <w:pPr>
        <w:spacing w:line="2" w:lineRule="auto"/>
        <w:rPr>
          <w:rFonts w:ascii="Times New Roman" w:hAnsi="Times New Roman"/>
          <w:sz w:val="20"/>
        </w:rPr>
      </w:pPr>
      <w:r>
        <w:lastRenderedPageBreak/>
        <w:br w:type="page"/>
      </w:r>
    </w:p>
    <w:p w14:paraId="74D1199E" w14:textId="77777777" w:rsidR="007D6E04" w:rsidRDefault="007D6E04">
      <w:pPr>
        <w:spacing w:line="2" w:lineRule="auto"/>
        <w:rPr>
          <w:rFonts w:ascii="Times New Roman" w:hAnsi="Times New Roman"/>
          <w:sz w:val="20"/>
        </w:rPr>
      </w:pPr>
      <w:r>
        <w:lastRenderedPageBreak/>
        <w:br w:type="page"/>
      </w:r>
    </w:p>
    <w:p w14:paraId="28F711FC" w14:textId="77777777" w:rsidR="007D6E04" w:rsidRDefault="007D6E04">
      <w:pPr>
        <w:spacing w:line="2" w:lineRule="auto"/>
        <w:rPr>
          <w:rFonts w:ascii="Times New Roman" w:hAnsi="Times New Roman"/>
          <w:sz w:val="20"/>
        </w:rPr>
      </w:pPr>
      <w:r>
        <w:lastRenderedPageBreak/>
        <w:br w:type="page"/>
      </w:r>
    </w:p>
    <w:p w14:paraId="3F16F7FE" w14:textId="77777777" w:rsidR="007D6E04" w:rsidRDefault="007D6E04">
      <w:pPr>
        <w:spacing w:line="2" w:lineRule="auto"/>
        <w:rPr>
          <w:rFonts w:ascii="Times New Roman" w:hAnsi="Times New Roman"/>
          <w:sz w:val="20"/>
        </w:rPr>
      </w:pPr>
      <w:r>
        <w:lastRenderedPageBreak/>
        <w:br w:type="page"/>
      </w:r>
    </w:p>
    <w:p w14:paraId="512DC107" w14:textId="77777777" w:rsidR="007D6E04" w:rsidRDefault="007D6E04">
      <w:pPr>
        <w:spacing w:line="2" w:lineRule="auto"/>
        <w:rPr>
          <w:rFonts w:ascii="Times New Roman" w:hAnsi="Times New Roman"/>
          <w:sz w:val="20"/>
        </w:rPr>
      </w:pPr>
      <w:r>
        <w:lastRenderedPageBreak/>
        <w:br w:type="page"/>
      </w:r>
    </w:p>
    <w:p w14:paraId="01B2E3EB" w14:textId="77777777" w:rsidR="007D6E04" w:rsidRDefault="007D6E04">
      <w:pPr>
        <w:spacing w:line="2" w:lineRule="auto"/>
        <w:rPr>
          <w:rFonts w:ascii="Times New Roman" w:hAnsi="Times New Roman"/>
          <w:sz w:val="20"/>
        </w:rPr>
      </w:pPr>
      <w:r>
        <w:lastRenderedPageBreak/>
        <w:br w:type="page"/>
      </w:r>
    </w:p>
    <w:p w14:paraId="5A62AA44" w14:textId="77777777" w:rsidR="007D6E04" w:rsidRDefault="007D6E04">
      <w:pPr>
        <w:spacing w:line="2" w:lineRule="auto"/>
        <w:rPr>
          <w:rFonts w:ascii="Times New Roman" w:hAnsi="Times New Roman"/>
          <w:sz w:val="20"/>
        </w:rPr>
      </w:pPr>
      <w:r>
        <w:lastRenderedPageBreak/>
        <w:br w:type="page"/>
      </w:r>
    </w:p>
    <w:p w14:paraId="05CD0174" w14:textId="77777777" w:rsidR="007D6E04" w:rsidRDefault="007D6E04">
      <w:pPr>
        <w:spacing w:line="2" w:lineRule="auto"/>
        <w:rPr>
          <w:rFonts w:ascii="Times New Roman" w:hAnsi="Times New Roman"/>
          <w:sz w:val="20"/>
        </w:rPr>
      </w:pPr>
      <w:r>
        <w:lastRenderedPageBreak/>
        <w:br w:type="page"/>
      </w:r>
    </w:p>
    <w:p w14:paraId="11CC159E" w14:textId="77777777" w:rsidR="007D6E04" w:rsidRDefault="007D6E04">
      <w:pPr>
        <w:spacing w:line="2" w:lineRule="auto"/>
        <w:rPr>
          <w:rFonts w:ascii="Times New Roman" w:hAnsi="Times New Roman"/>
          <w:sz w:val="20"/>
        </w:rPr>
      </w:pPr>
      <w:r>
        <w:lastRenderedPageBreak/>
        <w:br w:type="page"/>
      </w:r>
    </w:p>
    <w:p w14:paraId="2FBB8505" w14:textId="77777777" w:rsidR="007D6E04" w:rsidRDefault="007D6E04">
      <w:pPr>
        <w:spacing w:line="2" w:lineRule="auto"/>
        <w:rPr>
          <w:rFonts w:ascii="Times New Roman" w:hAnsi="Times New Roman"/>
          <w:sz w:val="20"/>
        </w:rPr>
      </w:pPr>
      <w:r>
        <w:lastRenderedPageBreak/>
        <w:br w:type="page"/>
      </w:r>
    </w:p>
    <w:p w14:paraId="178FBF5B" w14:textId="77777777" w:rsidR="007D6E04" w:rsidRDefault="007D6E04">
      <w:pPr>
        <w:spacing w:line="2" w:lineRule="auto"/>
        <w:rPr>
          <w:rFonts w:ascii="Times New Roman" w:hAnsi="Times New Roman"/>
          <w:sz w:val="20"/>
        </w:rPr>
      </w:pPr>
      <w:r>
        <w:lastRenderedPageBreak/>
        <w:br w:type="page"/>
      </w:r>
    </w:p>
    <w:p w14:paraId="7FE8D0D2" w14:textId="77777777" w:rsidR="007D6E04" w:rsidRDefault="007D6E04">
      <w:pPr>
        <w:spacing w:line="2" w:lineRule="auto"/>
        <w:rPr>
          <w:rFonts w:ascii="Times New Roman" w:hAnsi="Times New Roman"/>
          <w:sz w:val="20"/>
        </w:rPr>
      </w:pPr>
      <w:r>
        <w:lastRenderedPageBreak/>
        <w:br w:type="page"/>
      </w:r>
    </w:p>
    <w:p w14:paraId="15AEAD40" w14:textId="77777777" w:rsidR="007D6E04" w:rsidRDefault="007D6E04">
      <w:pPr>
        <w:spacing w:line="2" w:lineRule="auto"/>
        <w:rPr>
          <w:rFonts w:ascii="Times New Roman" w:hAnsi="Times New Roman"/>
          <w:sz w:val="20"/>
        </w:rPr>
      </w:pPr>
      <w:r>
        <w:lastRenderedPageBreak/>
        <w:br w:type="page"/>
      </w:r>
    </w:p>
    <w:p w14:paraId="5377E193" w14:textId="77777777" w:rsidR="007D6E04" w:rsidRDefault="007D6E04">
      <w:pPr>
        <w:spacing w:line="2" w:lineRule="auto"/>
        <w:rPr>
          <w:rFonts w:ascii="Times New Roman" w:hAnsi="Times New Roman"/>
          <w:sz w:val="20"/>
        </w:rPr>
      </w:pPr>
      <w:r>
        <w:lastRenderedPageBreak/>
        <w:br w:type="page"/>
      </w:r>
    </w:p>
    <w:p w14:paraId="0CA3EADD" w14:textId="77777777" w:rsidR="007D6E04" w:rsidRDefault="007D6E04">
      <w:pPr>
        <w:spacing w:line="2" w:lineRule="auto"/>
        <w:rPr>
          <w:rFonts w:ascii="Times New Roman" w:hAnsi="Times New Roman"/>
          <w:sz w:val="20"/>
        </w:rPr>
      </w:pPr>
      <w:r>
        <w:lastRenderedPageBreak/>
        <w:br w:type="page"/>
      </w:r>
    </w:p>
    <w:p w14:paraId="4F5AC53A" w14:textId="77777777" w:rsidR="007D6E04" w:rsidRDefault="007D6E04">
      <w:pPr>
        <w:spacing w:line="2" w:lineRule="auto"/>
        <w:rPr>
          <w:rFonts w:ascii="Times New Roman" w:hAnsi="Times New Roman"/>
          <w:sz w:val="20"/>
        </w:rPr>
      </w:pPr>
      <w:r>
        <w:lastRenderedPageBreak/>
        <w:br w:type="page"/>
      </w:r>
    </w:p>
    <w:p w14:paraId="6FF579AB" w14:textId="77777777" w:rsidR="007D6E04" w:rsidRDefault="007D6E04">
      <w:pPr>
        <w:spacing w:line="2" w:lineRule="auto"/>
        <w:rPr>
          <w:rFonts w:ascii="Times New Roman" w:hAnsi="Times New Roman"/>
          <w:sz w:val="20"/>
        </w:rPr>
      </w:pPr>
      <w:r>
        <w:lastRenderedPageBreak/>
        <w:br w:type="page"/>
      </w:r>
    </w:p>
    <w:p w14:paraId="1C7108CC" w14:textId="77777777" w:rsidR="007D6E04" w:rsidRDefault="007D6E04">
      <w:pPr>
        <w:spacing w:line="2" w:lineRule="auto"/>
        <w:rPr>
          <w:rFonts w:ascii="Times New Roman" w:hAnsi="Times New Roman"/>
          <w:sz w:val="20"/>
        </w:rPr>
      </w:pPr>
      <w:r>
        <w:lastRenderedPageBreak/>
        <w:br w:type="page"/>
      </w:r>
    </w:p>
    <w:p w14:paraId="26D1B8E1" w14:textId="77777777" w:rsidR="007D6E04" w:rsidRDefault="007D6E04">
      <w:pPr>
        <w:spacing w:line="2" w:lineRule="auto"/>
        <w:rPr>
          <w:rFonts w:ascii="Times New Roman" w:hAnsi="Times New Roman"/>
          <w:sz w:val="20"/>
        </w:rPr>
      </w:pPr>
      <w:r>
        <w:lastRenderedPageBreak/>
        <w:br w:type="page"/>
      </w:r>
    </w:p>
    <w:p w14:paraId="7AD612CA" w14:textId="77777777" w:rsidR="007D6E04" w:rsidRDefault="007D6E04">
      <w:pPr>
        <w:spacing w:line="2" w:lineRule="auto"/>
        <w:rPr>
          <w:rFonts w:ascii="Times New Roman" w:hAnsi="Times New Roman"/>
          <w:sz w:val="20"/>
        </w:rPr>
      </w:pPr>
      <w:r>
        <w:lastRenderedPageBreak/>
        <w:br w:type="page"/>
      </w:r>
    </w:p>
    <w:p w14:paraId="50F62522" w14:textId="77777777" w:rsidR="007D6E04" w:rsidRDefault="007D6E04">
      <w:pPr>
        <w:spacing w:line="2" w:lineRule="auto"/>
        <w:rPr>
          <w:rFonts w:ascii="Times New Roman" w:hAnsi="Times New Roman"/>
          <w:sz w:val="20"/>
        </w:rPr>
      </w:pPr>
      <w:r>
        <w:lastRenderedPageBreak/>
        <w:br w:type="page"/>
      </w:r>
    </w:p>
    <w:p w14:paraId="012A3FA8" w14:textId="77777777" w:rsidR="007D6E04" w:rsidRDefault="007D6E04">
      <w:pPr>
        <w:spacing w:line="2" w:lineRule="auto"/>
        <w:rPr>
          <w:rFonts w:ascii="Times New Roman" w:hAnsi="Times New Roman"/>
          <w:sz w:val="20"/>
        </w:rPr>
      </w:pPr>
      <w:r>
        <w:lastRenderedPageBreak/>
        <w:br w:type="page"/>
      </w:r>
    </w:p>
    <w:p w14:paraId="305E8018" w14:textId="77777777" w:rsidR="007D6E04" w:rsidRDefault="007D6E04">
      <w:pPr>
        <w:spacing w:line="2" w:lineRule="auto"/>
        <w:rPr>
          <w:rFonts w:ascii="Times New Roman" w:hAnsi="Times New Roman"/>
          <w:sz w:val="20"/>
        </w:rPr>
      </w:pPr>
      <w:r>
        <w:lastRenderedPageBreak/>
        <w:br w:type="page"/>
      </w:r>
    </w:p>
    <w:p w14:paraId="1E081D27" w14:textId="77777777" w:rsidR="007D6E04" w:rsidRDefault="007D6E04">
      <w:pPr>
        <w:spacing w:line="2" w:lineRule="auto"/>
        <w:rPr>
          <w:rFonts w:ascii="Times New Roman" w:hAnsi="Times New Roman"/>
          <w:sz w:val="20"/>
        </w:rPr>
      </w:pPr>
      <w:r>
        <w:lastRenderedPageBreak/>
        <w:br w:type="page"/>
      </w:r>
    </w:p>
    <w:p w14:paraId="677F61C6" w14:textId="77777777" w:rsidR="007D6E04" w:rsidRDefault="007D6E04">
      <w:pPr>
        <w:spacing w:line="2" w:lineRule="auto"/>
        <w:rPr>
          <w:rFonts w:ascii="Times New Roman" w:hAnsi="Times New Roman"/>
          <w:sz w:val="20"/>
        </w:rPr>
      </w:pPr>
      <w:r>
        <w:lastRenderedPageBreak/>
        <w:br w:type="page"/>
      </w:r>
    </w:p>
    <w:p w14:paraId="78D21084" w14:textId="77777777" w:rsidR="007D6E04" w:rsidRDefault="007D6E04">
      <w:pPr>
        <w:spacing w:line="2" w:lineRule="auto"/>
        <w:rPr>
          <w:rFonts w:ascii="Times New Roman" w:hAnsi="Times New Roman"/>
          <w:sz w:val="20"/>
        </w:rPr>
      </w:pPr>
      <w:r>
        <w:lastRenderedPageBreak/>
        <w:br w:type="page"/>
      </w:r>
    </w:p>
    <w:p w14:paraId="355334E6" w14:textId="77777777" w:rsidR="007D6E04" w:rsidRDefault="007D6E04">
      <w:pPr>
        <w:spacing w:line="2" w:lineRule="auto"/>
        <w:rPr>
          <w:rFonts w:ascii="Times New Roman" w:hAnsi="Times New Roman"/>
          <w:sz w:val="20"/>
        </w:rPr>
      </w:pPr>
      <w:r>
        <w:lastRenderedPageBreak/>
        <w:br w:type="page"/>
      </w:r>
    </w:p>
    <w:p w14:paraId="17B9E47F" w14:textId="77777777" w:rsidR="007D6E04" w:rsidRDefault="007D6E04">
      <w:pPr>
        <w:spacing w:line="2" w:lineRule="auto"/>
        <w:rPr>
          <w:rFonts w:ascii="Times New Roman" w:hAnsi="Times New Roman"/>
          <w:sz w:val="20"/>
        </w:rPr>
      </w:pPr>
      <w:r>
        <w:lastRenderedPageBreak/>
        <w:br w:type="page"/>
      </w:r>
    </w:p>
    <w:p w14:paraId="28E886DA" w14:textId="77777777" w:rsidR="007D6E04" w:rsidRDefault="007D6E04">
      <w:pPr>
        <w:spacing w:line="2" w:lineRule="auto"/>
        <w:rPr>
          <w:rFonts w:ascii="Times New Roman" w:hAnsi="Times New Roman"/>
          <w:sz w:val="20"/>
        </w:rPr>
      </w:pPr>
      <w:r>
        <w:lastRenderedPageBreak/>
        <w:br w:type="page"/>
      </w:r>
    </w:p>
    <w:p w14:paraId="7C39FB74" w14:textId="77777777" w:rsidR="007D6E04" w:rsidRDefault="007D6E04">
      <w:pPr>
        <w:spacing w:line="2" w:lineRule="auto"/>
        <w:rPr>
          <w:rFonts w:ascii="Times New Roman" w:hAnsi="Times New Roman"/>
          <w:sz w:val="20"/>
        </w:rPr>
      </w:pPr>
      <w:r>
        <w:lastRenderedPageBreak/>
        <w:br w:type="page"/>
      </w:r>
    </w:p>
    <w:p w14:paraId="117C91A3" w14:textId="77777777" w:rsidR="007D6E04" w:rsidRDefault="007D6E04">
      <w:pPr>
        <w:spacing w:line="2" w:lineRule="auto"/>
        <w:rPr>
          <w:rFonts w:ascii="Times New Roman" w:hAnsi="Times New Roman"/>
          <w:sz w:val="20"/>
        </w:rPr>
      </w:pPr>
      <w:r>
        <w:lastRenderedPageBreak/>
        <w:br w:type="page"/>
      </w:r>
    </w:p>
    <w:p w14:paraId="5C3EA576" w14:textId="77777777" w:rsidR="007D6E04" w:rsidRDefault="007D6E04">
      <w:pPr>
        <w:spacing w:line="2" w:lineRule="auto"/>
        <w:rPr>
          <w:rFonts w:ascii="Times New Roman" w:hAnsi="Times New Roman"/>
          <w:sz w:val="20"/>
        </w:rPr>
      </w:pPr>
      <w:r>
        <w:lastRenderedPageBreak/>
        <w:br w:type="page"/>
      </w:r>
    </w:p>
    <w:p w14:paraId="47E849F9" w14:textId="77777777" w:rsidR="007D6E04" w:rsidRDefault="007D6E04">
      <w:pPr>
        <w:spacing w:line="2" w:lineRule="auto"/>
        <w:rPr>
          <w:rFonts w:ascii="Times New Roman" w:hAnsi="Times New Roman"/>
          <w:sz w:val="20"/>
        </w:rPr>
      </w:pPr>
      <w:r>
        <w:lastRenderedPageBreak/>
        <w:br w:type="page"/>
      </w:r>
    </w:p>
    <w:p w14:paraId="5ADEF0BE" w14:textId="77777777" w:rsidR="007D6E04" w:rsidRDefault="007D6E04">
      <w:pPr>
        <w:spacing w:line="2" w:lineRule="auto"/>
        <w:rPr>
          <w:rFonts w:ascii="Times New Roman" w:hAnsi="Times New Roman"/>
          <w:sz w:val="20"/>
        </w:rPr>
      </w:pPr>
      <w:r>
        <w:lastRenderedPageBreak/>
        <w:br w:type="page"/>
      </w:r>
    </w:p>
    <w:p w14:paraId="1E1B0CFE" w14:textId="77777777" w:rsidR="007D6E04" w:rsidRDefault="007D6E04">
      <w:pPr>
        <w:spacing w:line="2" w:lineRule="auto"/>
        <w:rPr>
          <w:rFonts w:ascii="Times New Roman" w:hAnsi="Times New Roman"/>
          <w:sz w:val="20"/>
        </w:rPr>
      </w:pPr>
      <w:r>
        <w:lastRenderedPageBreak/>
        <w:br w:type="page"/>
      </w:r>
    </w:p>
    <w:p w14:paraId="14379F57" w14:textId="77777777" w:rsidR="007D6E04" w:rsidRDefault="007D6E04">
      <w:pPr>
        <w:spacing w:line="2" w:lineRule="auto"/>
        <w:rPr>
          <w:rFonts w:ascii="Times New Roman" w:hAnsi="Times New Roman"/>
          <w:sz w:val="20"/>
        </w:rPr>
      </w:pPr>
      <w:r>
        <w:lastRenderedPageBreak/>
        <w:br w:type="page"/>
      </w:r>
    </w:p>
    <w:p w14:paraId="328D5DA8" w14:textId="3A44F920" w:rsidR="00781540" w:rsidRDefault="00781540" w:rsidP="002C6F01">
      <w:pPr>
        <w:pStyle w:val="Brdtextmedindrag"/>
      </w:pPr>
    </w:p>
    <w:p w14:paraId="37F92C52" w14:textId="77777777" w:rsidR="002C6F01" w:rsidRDefault="002C6F01" w:rsidP="002C6F01">
      <w:pPr>
        <w:pStyle w:val="Brdtextmedindrag"/>
      </w:pPr>
    </w:p>
    <w:p w14:paraId="30E84B0B" w14:textId="77777777" w:rsidR="002C6F01" w:rsidRPr="002F03E9" w:rsidRDefault="002C6F01" w:rsidP="002C6F01">
      <w:pPr>
        <w:pStyle w:val="Brdtextmedindrag"/>
        <w:sectPr w:rsidR="002C6F01" w:rsidRPr="002F03E9"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p>
    <w:p w14:paraId="46A9C790" w14:textId="77777777" w:rsidR="002C6F01" w:rsidRDefault="00AE4CD8" w:rsidP="002C6F01">
      <w:pPr>
        <w:pStyle w:val="Bilagarubrik"/>
      </w:pPr>
      <w:bookmarkStart w:id="136" w:name="_Toc32844433"/>
      <w:bookmarkStart w:id="137" w:name="_Toc36022943"/>
      <w:r>
        <w:lastRenderedPageBreak/>
        <w:t>Sammanfattning av promemorian</w:t>
      </w:r>
      <w:bookmarkEnd w:id="136"/>
      <w:bookmarkEnd w:id="137"/>
    </w:p>
    <w:p w14:paraId="7A59C729" w14:textId="77777777" w:rsidR="002C6F01" w:rsidRDefault="00AE4CD8" w:rsidP="002C6F01">
      <w:pPr>
        <w:pStyle w:val="Brdtext"/>
      </w:pPr>
      <w:r>
        <w:t>I promemorian lämnas förslag i flera olika frågor inom försäkrings- och tjänste</w:t>
      </w:r>
      <w:r>
        <w:softHyphen/>
        <w:t>pensionsområdena.</w:t>
      </w:r>
    </w:p>
    <w:p w14:paraId="613A66A7" w14:textId="77777777" w:rsidR="002C6F01" w:rsidRDefault="00AE4CD8" w:rsidP="002C6F01">
      <w:pPr>
        <w:pStyle w:val="Brdtextmedindrag"/>
      </w:pPr>
      <w:r>
        <w:t>Det föreslås ändringar i lagen (1967:531) om tryggande av pensions</w:t>
      </w:r>
      <w:r>
        <w:softHyphen/>
        <w:t xml:space="preserve">utfästelse </w:t>
      </w:r>
      <w:proofErr w:type="gramStart"/>
      <w:r>
        <w:t>m.m.</w:t>
      </w:r>
      <w:proofErr w:type="gramEnd"/>
      <w:r>
        <w:t>, lagen (1981:131) om kallelse på okända borge</w:t>
      </w:r>
      <w:r>
        <w:softHyphen/>
        <w:t>närer, lagen (1998:293) om utländska försäkringsgivares och tjänste</w:t>
      </w:r>
      <w:r>
        <w:softHyphen/>
        <w:t>pensionsinstituts verk</w:t>
      </w:r>
      <w:r>
        <w:softHyphen/>
        <w:t>samhet i Sverige, lagen (2004:575) om europabolag, lagen (2006:595) om europakooperativ, delgivningslagen (2010:1932), för</w:t>
      </w:r>
      <w:r>
        <w:softHyphen/>
        <w:t>säkrings</w:t>
      </w:r>
      <w:r>
        <w:softHyphen/>
        <w:t>rörelse</w:t>
      </w:r>
      <w:r>
        <w:softHyphen/>
        <w:t>lagen (2010:2043), lagen (2014:836) om näringsförbud och lagen (2019:742) om tjänste</w:t>
      </w:r>
      <w:r>
        <w:softHyphen/>
        <w:t>pensionsföretag. Dessa lagändringar föranleds hu</w:t>
      </w:r>
      <w:r>
        <w:softHyphen/>
        <w:t>vud</w:t>
      </w:r>
      <w:r>
        <w:softHyphen/>
        <w:t>sakligen av genomförandet i svensk rätt av andra tjänstepensions</w:t>
      </w:r>
      <w:r>
        <w:softHyphen/>
        <w:t>direk</w:t>
      </w:r>
      <w:r>
        <w:softHyphen/>
        <w:t xml:space="preserve">tivet. Det direktivet genomförs i övrigt genom </w:t>
      </w:r>
      <w:r w:rsidRPr="005C3FC6">
        <w:t>lagen om tjänste</w:t>
      </w:r>
      <w:r>
        <w:softHyphen/>
      </w:r>
      <w:r w:rsidRPr="005C3FC6">
        <w:t>pensions</w:t>
      </w:r>
      <w:r>
        <w:softHyphen/>
      </w:r>
      <w:r w:rsidRPr="005C3FC6">
        <w:t xml:space="preserve">företag </w:t>
      </w:r>
      <w:r>
        <w:t>och andra lagändringar som trädde i kraft den 15 december 2019 (prop. 2018/19:158 och prop. 2018/19:159, finans</w:t>
      </w:r>
      <w:r>
        <w:softHyphen/>
        <w:t>utskottets betänkanden 2019/</w:t>
      </w:r>
      <w:proofErr w:type="gramStart"/>
      <w:r>
        <w:t>20:FiU</w:t>
      </w:r>
      <w:proofErr w:type="gramEnd"/>
      <w:r>
        <w:t>12 och 2019/20:FiU13, rskr. 2019/20:26 och 2019/20:27). Genom de lagändringar som föreslås i pro</w:t>
      </w:r>
      <w:r>
        <w:softHyphen/>
        <w:t>me</w:t>
      </w:r>
      <w:r>
        <w:softHyphen/>
        <w:t>morian förtydligas och kom</w:t>
      </w:r>
      <w:r>
        <w:softHyphen/>
        <w:t>pletteras genom</w:t>
      </w:r>
      <w:r>
        <w:softHyphen/>
        <w:t>förandet på några punkter.</w:t>
      </w:r>
    </w:p>
    <w:p w14:paraId="18811120" w14:textId="77777777" w:rsidR="002C6F01" w:rsidRDefault="00AE4CD8" w:rsidP="002C6F01">
      <w:pPr>
        <w:pStyle w:val="Brdtextmedindrag"/>
      </w:pPr>
      <w:r>
        <w:t>I promemorian lämnas också förslag på ändringar i försäkrings</w:t>
      </w:r>
      <w:r>
        <w:softHyphen/>
        <w:t>rörelse</w:t>
      </w:r>
      <w:r>
        <w:softHyphen/>
        <w:t>lagen, som delvis är föranledda av Solvens II-direktivet. Det direktivet är i svensk rätt genom</w:t>
      </w:r>
      <w:r>
        <w:softHyphen/>
        <w:t>fört huvudsakligen i försäkringsrörelselagen (se prop. 2015/16:9). Gen</w:t>
      </w:r>
      <w:r>
        <w:softHyphen/>
        <w:t>om de lagändringar som föreslås i promemorian för</w:t>
      </w:r>
      <w:r>
        <w:softHyphen/>
        <w:t>tydligas genom</w:t>
      </w:r>
      <w:r>
        <w:softHyphen/>
        <w:t>förandet på några punkter. Därutöver förtydligas och jus</w:t>
      </w:r>
      <w:r>
        <w:softHyphen/>
        <w:t xml:space="preserve">teras den </w:t>
      </w:r>
      <w:r w:rsidRPr="005C3FC6">
        <w:t>associa</w:t>
      </w:r>
      <w:r>
        <w:softHyphen/>
      </w:r>
      <w:r w:rsidRPr="005C3FC6">
        <w:t>tions</w:t>
      </w:r>
      <w:r>
        <w:softHyphen/>
      </w:r>
      <w:r w:rsidRPr="005C3FC6">
        <w:t>rättsliga reglering</w:t>
      </w:r>
      <w:r>
        <w:t>en i</w:t>
      </w:r>
      <w:r w:rsidRPr="005C3FC6">
        <w:t xml:space="preserve"> </w:t>
      </w:r>
      <w:r>
        <w:t>försäkringsrörelselagen i några av</w:t>
      </w:r>
      <w:r>
        <w:softHyphen/>
        <w:t>seenden.</w:t>
      </w:r>
    </w:p>
    <w:p w14:paraId="2A7AC727" w14:textId="77777777" w:rsidR="002C6F01" w:rsidRDefault="00AE4CD8" w:rsidP="002C6F01">
      <w:pPr>
        <w:pStyle w:val="Brdtextmedindrag"/>
      </w:pPr>
      <w:r>
        <w:t xml:space="preserve">Lagändringarna föreslås träda i kraft den </w:t>
      </w:r>
      <w:r w:rsidRPr="00CB394D">
        <w:t>1</w:t>
      </w:r>
      <w:r>
        <w:t> </w:t>
      </w:r>
      <w:r w:rsidRPr="00CB394D">
        <w:t>juli</w:t>
      </w:r>
      <w:r>
        <w:t xml:space="preserve"> 2020.</w:t>
      </w:r>
    </w:p>
    <w:p w14:paraId="5A93BEAF" w14:textId="77777777" w:rsidR="002C6F01" w:rsidRDefault="002C6F01" w:rsidP="002C6F01">
      <w:pPr>
        <w:pStyle w:val="Brdtextmedindrag"/>
      </w:pPr>
    </w:p>
    <w:p w14:paraId="6A70AB51" w14:textId="77777777" w:rsidR="002C6F01" w:rsidRPr="002F03E9" w:rsidRDefault="002C6F01" w:rsidP="002C6F01">
      <w:pPr>
        <w:pStyle w:val="Brdtextmedindrag"/>
        <w:sectPr w:rsidR="002C6F01" w:rsidRPr="002F03E9" w:rsidSect="00155500">
          <w:headerReference w:type="even" r:id="rId100"/>
          <w:headerReference w:type="default" r:id="rId101"/>
          <w:footerReference w:type="even" r:id="rId102"/>
          <w:footerReference w:type="default" r:id="rId103"/>
          <w:headerReference w:type="first" r:id="rId104"/>
          <w:footerReference w:type="first" r:id="rId105"/>
          <w:pgSz w:w="9356" w:h="13721" w:code="9"/>
          <w:pgMar w:top="794" w:right="2438" w:bottom="1191" w:left="1021" w:header="0" w:footer="709" w:gutter="0"/>
          <w:cols w:space="708"/>
          <w:docGrid w:linePitch="360"/>
        </w:sectPr>
      </w:pPr>
    </w:p>
    <w:p w14:paraId="49E8674F" w14:textId="77777777" w:rsidR="002C6F01" w:rsidRDefault="00AE4CD8" w:rsidP="002C6F01">
      <w:pPr>
        <w:pStyle w:val="Bilagarubrik"/>
      </w:pPr>
      <w:bookmarkStart w:id="138" w:name="_Toc32844434"/>
      <w:bookmarkStart w:id="139" w:name="_Toc36022944"/>
      <w:r>
        <w:lastRenderedPageBreak/>
        <w:t xml:space="preserve">Promemorians </w:t>
      </w:r>
      <w:r w:rsidRPr="00494FA4">
        <w:t>lagförslag</w:t>
      </w:r>
      <w:bookmarkEnd w:id="138"/>
      <w:bookmarkEnd w:id="139"/>
    </w:p>
    <w:p w14:paraId="73D02427" w14:textId="77777777" w:rsidR="002C6F01" w:rsidRDefault="00AE4CD8" w:rsidP="002C6F01">
      <w:pPr>
        <w:pStyle w:val="Rubrik2utannumrering"/>
        <w:spacing w:before="0"/>
      </w:pPr>
      <w:r w:rsidRPr="00CC4AA8">
        <w:t xml:space="preserve">Förslag till lag om </w:t>
      </w:r>
      <w:r w:rsidRPr="00494FA4">
        <w:t>ändring</w:t>
      </w:r>
      <w:r w:rsidRPr="00CC4AA8">
        <w:t xml:space="preserve"> i lagen (1967:531) om </w:t>
      </w:r>
      <w:r w:rsidRPr="00494FA4">
        <w:t>tryggande</w:t>
      </w:r>
      <w:r w:rsidRPr="00CC4AA8">
        <w:t xml:space="preserve"> av pensionsutfästelse </w:t>
      </w:r>
      <w:proofErr w:type="gramStart"/>
      <w:r w:rsidRPr="00CC4AA8">
        <w:t>m.m.</w:t>
      </w:r>
      <w:proofErr w:type="gramEnd"/>
    </w:p>
    <w:p w14:paraId="1307DFEF" w14:textId="77777777" w:rsidR="002C6F01" w:rsidRDefault="00AE4CD8" w:rsidP="002C6F01">
      <w:pPr>
        <w:pStyle w:val="Brdtext"/>
      </w:pPr>
      <w:r>
        <w:t>Härigenom föreskrivs</w:t>
      </w:r>
      <w:r>
        <w:rPr>
          <w:rStyle w:val="Fotnotsreferens"/>
        </w:rPr>
        <w:footnoteReference w:id="61"/>
      </w:r>
      <w:r>
        <w:t xml:space="preserve"> i fråga om lagen (1967:531) om tryggande av pensionsutfästelse </w:t>
      </w:r>
      <w:proofErr w:type="gramStart"/>
      <w:r>
        <w:t>m.m.</w:t>
      </w:r>
      <w:proofErr w:type="gramEnd"/>
      <w:r>
        <w:t xml:space="preserve"> </w:t>
      </w:r>
    </w:p>
    <w:p w14:paraId="30269FBA" w14:textId="77777777" w:rsidR="002C6F01" w:rsidRDefault="00AE4CD8" w:rsidP="002C6F01">
      <w:pPr>
        <w:pStyle w:val="Brdtextmedindrag"/>
      </w:pPr>
      <w:r w:rsidRPr="00DC0950">
        <w:rPr>
          <w:i/>
        </w:rPr>
        <w:t>dels</w:t>
      </w:r>
      <w:r>
        <w:t xml:space="preserve"> att 10 d, 10 e, 10 h–10 j, 10 m, 16 g, 16 i, 31 och 35 §§ </w:t>
      </w:r>
      <w:r w:rsidRPr="00DC0950">
        <w:t>ska</w:t>
      </w:r>
      <w:r>
        <w:t xml:space="preserve"> ha följande lydelse,</w:t>
      </w:r>
    </w:p>
    <w:p w14:paraId="54CA7C7C" w14:textId="77777777" w:rsidR="002C6F01" w:rsidRDefault="00AE4CD8" w:rsidP="002C6F01">
      <w:pPr>
        <w:pStyle w:val="Brdtextmedindrag"/>
      </w:pPr>
      <w:r>
        <w:rPr>
          <w:i/>
        </w:rPr>
        <w:t>dels</w:t>
      </w:r>
      <w:r w:rsidRPr="00DC0950">
        <w:t xml:space="preserve"> </w:t>
      </w:r>
      <w:r>
        <w:t>att det ska införas en ny paragraf, 35 a §, av följande lydelse.</w:t>
      </w:r>
    </w:p>
    <w:p w14:paraId="771679AF" w14:textId="77777777" w:rsidR="002C6F01" w:rsidRPr="00CC7C38"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71F8B687" w14:textId="77777777" w:rsidTr="002C6F01">
        <w:tc>
          <w:tcPr>
            <w:tcW w:w="2500" w:type="pct"/>
            <w:shd w:val="clear" w:color="auto" w:fill="auto"/>
            <w:tcMar>
              <w:left w:w="0" w:type="dxa"/>
            </w:tcMar>
          </w:tcPr>
          <w:p w14:paraId="34472A35" w14:textId="77777777" w:rsidR="002C6F01" w:rsidRPr="005B0E77" w:rsidRDefault="00AE4CD8" w:rsidP="002C6F01">
            <w:pPr>
              <w:pStyle w:val="Brdtext"/>
              <w:rPr>
                <w:i/>
              </w:rPr>
            </w:pPr>
            <w:r>
              <w:rPr>
                <w:i/>
              </w:rPr>
              <w:t>Lydelse enligt bet. 2019/</w:t>
            </w:r>
            <w:proofErr w:type="gramStart"/>
            <w:r>
              <w:rPr>
                <w:i/>
              </w:rPr>
              <w:t>20:FiU</w:t>
            </w:r>
            <w:proofErr w:type="gramEnd"/>
            <w:r>
              <w:rPr>
                <w:i/>
              </w:rPr>
              <w:t xml:space="preserve">13 och rskr. 2019/20:26 </w:t>
            </w:r>
          </w:p>
        </w:tc>
        <w:tc>
          <w:tcPr>
            <w:tcW w:w="2500" w:type="pct"/>
            <w:shd w:val="clear" w:color="auto" w:fill="auto"/>
            <w:tcMar>
              <w:right w:w="0" w:type="dxa"/>
            </w:tcMar>
          </w:tcPr>
          <w:p w14:paraId="292B0201" w14:textId="77777777" w:rsidR="002C6F01" w:rsidRPr="005B0E77" w:rsidRDefault="00AE4CD8" w:rsidP="002C6F01">
            <w:pPr>
              <w:pStyle w:val="Brdtext"/>
              <w:rPr>
                <w:i/>
              </w:rPr>
            </w:pPr>
            <w:r w:rsidRPr="005B0E77">
              <w:rPr>
                <w:i/>
              </w:rPr>
              <w:t>Föreslagen lydelse</w:t>
            </w:r>
          </w:p>
        </w:tc>
      </w:tr>
    </w:tbl>
    <w:p w14:paraId="6D7F54E6" w14:textId="77777777" w:rsidR="002C6F01" w:rsidRPr="00323960" w:rsidRDefault="00AE4CD8" w:rsidP="002C6F01">
      <w:pPr>
        <w:autoSpaceDE w:val="0"/>
        <w:autoSpaceDN w:val="0"/>
        <w:adjustRightInd w:val="0"/>
        <w:spacing w:before="230" w:after="0" w:line="240" w:lineRule="auto"/>
        <w:jc w:val="center"/>
        <w:rPr>
          <w:rFonts w:ascii="TimesNewRomanPS-ItalicMT" w:eastAsiaTheme="minorHAnsi" w:hAnsi="TimesNewRomanPS-ItalicMT" w:cs="TimesNewRomanPS-ItalicMT"/>
          <w:iCs/>
          <w:sz w:val="20"/>
        </w:rPr>
      </w:pPr>
      <w:r w:rsidRPr="008C51CA">
        <w:rPr>
          <w:rFonts w:ascii="TimesNewRomanPS-ItalicMT" w:eastAsiaTheme="minorHAnsi" w:hAnsi="TimesNewRomanPS-ItalicMT" w:cs="TimesNewRomanPS-ItalicMT"/>
          <w:iCs/>
          <w:sz w:val="20"/>
        </w:rPr>
        <w:t>10 </w:t>
      </w:r>
      <w:r>
        <w:rPr>
          <w:rFonts w:ascii="TimesNewRomanPS-ItalicMT" w:eastAsiaTheme="minorHAnsi" w:hAnsi="TimesNewRomanPS-ItalicMT" w:cs="TimesNewRomanPS-ItalicMT"/>
          <w:iCs/>
          <w:sz w:val="20"/>
        </w:rPr>
        <w:t>d</w:t>
      </w:r>
      <w:r w:rsidRPr="008C51CA">
        <w:rPr>
          <w:rFonts w:ascii="TimesNewRomanPS-ItalicMT" w:eastAsiaTheme="minorHAnsi" w:hAnsi="TimesNewRomanPS-ItalicMT" w:cs="TimesNewRomanPS-ItalicMT"/>
          <w:iCs/>
          <w:sz w:val="20"/>
        </w:rPr>
        <w:t> §</w:t>
      </w:r>
    </w:p>
    <w:p w14:paraId="48E8DF22" w14:textId="77777777" w:rsidR="002C6F01" w:rsidRDefault="00AE4CD8" w:rsidP="002C6F01">
      <w:pPr>
        <w:pStyle w:val="Brdtextmedindrag"/>
        <w:rPr>
          <w:rFonts w:eastAsiaTheme="minorHAnsi"/>
        </w:rPr>
      </w:pPr>
      <w:r>
        <w:rPr>
          <w:rFonts w:eastAsiaTheme="minorHAnsi"/>
        </w:rPr>
        <w:t>Sådana pensionsstiftelser som avses i 9 a § får använda optioner och terminskontrakt och andra liknande finansiella instrument för att sänka den finansiella risken i stiftelsen eller för att i övrigt effektivisera förvaltningen av stiftelsens tillgångar.</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2B672D2" w14:textId="77777777" w:rsidTr="002C6F01">
        <w:tc>
          <w:tcPr>
            <w:tcW w:w="2500" w:type="pct"/>
            <w:shd w:val="clear" w:color="auto" w:fill="auto"/>
            <w:tcMar>
              <w:left w:w="0" w:type="dxa"/>
            </w:tcMar>
          </w:tcPr>
          <w:p w14:paraId="28C504A1" w14:textId="77777777" w:rsidR="002C6F01" w:rsidRDefault="00AE4CD8" w:rsidP="002C6F01">
            <w:pPr>
              <w:pStyle w:val="Brdtextmedindrag"/>
            </w:pPr>
            <w:r w:rsidRPr="00665F44">
              <w:rPr>
                <w:rFonts w:eastAsiaTheme="minorHAnsi"/>
                <w:i/>
              </w:rPr>
              <w:t>Pensionsstiftelsen ska tillämpa föreskrifter som har meddelats med stöd av bestämmelserna</w:t>
            </w:r>
            <w:r>
              <w:rPr>
                <w:rFonts w:eastAsiaTheme="minorHAnsi"/>
              </w:rPr>
              <w:t xml:space="preserve"> om an</w:t>
            </w:r>
            <w:r>
              <w:rPr>
                <w:rFonts w:eastAsiaTheme="minorHAnsi"/>
              </w:rPr>
              <w:softHyphen/>
              <w:t>vändning av derivatinstrument</w:t>
            </w:r>
            <w:r w:rsidRPr="00665F44">
              <w:rPr>
                <w:rFonts w:eastAsiaTheme="minorHAnsi"/>
                <w:i/>
              </w:rPr>
              <w:t xml:space="preserve"> i 6 kap. 14 § 3 försäkringsrörelse</w:t>
            </w:r>
            <w:r w:rsidRPr="00665F44">
              <w:rPr>
                <w:rFonts w:eastAsiaTheme="minorHAnsi"/>
                <w:i/>
              </w:rPr>
              <w:softHyphen/>
              <w:t>lagen (2010:2043), utom när före</w:t>
            </w:r>
            <w:r w:rsidRPr="00665F44">
              <w:rPr>
                <w:rFonts w:eastAsiaTheme="minorHAnsi"/>
                <w:i/>
              </w:rPr>
              <w:softHyphen/>
              <w:t>skrifterna gäller effektivisering av förvaltningen av skulderna</w:t>
            </w:r>
            <w:r>
              <w:rPr>
                <w:rFonts w:eastAsiaTheme="minorHAnsi"/>
              </w:rPr>
              <w:t>.</w:t>
            </w:r>
          </w:p>
        </w:tc>
        <w:tc>
          <w:tcPr>
            <w:tcW w:w="2500" w:type="pct"/>
            <w:shd w:val="clear" w:color="auto" w:fill="auto"/>
            <w:tcMar>
              <w:right w:w="0" w:type="dxa"/>
            </w:tcMar>
          </w:tcPr>
          <w:p w14:paraId="294F4FD5" w14:textId="77777777" w:rsidR="002C6F01" w:rsidRDefault="00AE4CD8" w:rsidP="002C6F01">
            <w:pPr>
              <w:pStyle w:val="Brdtextmedindrag"/>
            </w:pPr>
            <w:r w:rsidRPr="00665F44">
              <w:rPr>
                <w:i/>
              </w:rPr>
              <w:t>Regeringen eller den myndighet som regeringen bestämmer får meddela föreskrifter</w:t>
            </w:r>
            <w:r>
              <w:t xml:space="preserve"> om använd</w:t>
            </w:r>
            <w:r>
              <w:softHyphen/>
              <w:t xml:space="preserve">ning av derivatinstrument </w:t>
            </w:r>
            <w:r>
              <w:rPr>
                <w:i/>
              </w:rPr>
              <w:t>enligt första stycket</w:t>
            </w:r>
            <w:r>
              <w:t>.</w:t>
            </w:r>
          </w:p>
        </w:tc>
      </w:tr>
    </w:tbl>
    <w:p w14:paraId="0C5FD755" w14:textId="77777777" w:rsidR="002C6F01" w:rsidRPr="00323960" w:rsidRDefault="002C6F01" w:rsidP="002C6F01">
      <w:pPr>
        <w:pStyle w:val="Brdtext"/>
      </w:pPr>
    </w:p>
    <w:p w14:paraId="53D480B7" w14:textId="77777777" w:rsidR="002C6F01" w:rsidRPr="00323960" w:rsidRDefault="00AE4CD8" w:rsidP="002C6F01">
      <w:pPr>
        <w:pStyle w:val="Brdtext"/>
        <w:jc w:val="center"/>
      </w:pPr>
      <w:r w:rsidRPr="00323960">
        <w:t>10 e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1DF8F95" w14:textId="77777777" w:rsidTr="002C6F01">
        <w:tc>
          <w:tcPr>
            <w:tcW w:w="2500" w:type="pct"/>
            <w:shd w:val="clear" w:color="auto" w:fill="auto"/>
            <w:tcMar>
              <w:left w:w="0" w:type="dxa"/>
            </w:tcMar>
          </w:tcPr>
          <w:p w14:paraId="1A5AC619" w14:textId="77777777" w:rsidR="002C6F01" w:rsidRPr="00C95DB9" w:rsidRDefault="00AE4CD8" w:rsidP="002C6F01">
            <w:pPr>
              <w:pStyle w:val="Brdtextmedindrag"/>
              <w:rPr>
                <w:rFonts w:eastAsiaTheme="minorHAnsi"/>
              </w:rPr>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w:t>
            </w:r>
            <w:r w:rsidRPr="00C95DB9">
              <w:rPr>
                <w:rFonts w:ascii="TimesNewRomanPS-ItalicMT" w:eastAsiaTheme="minorHAnsi" w:hAnsi="TimesNewRomanPS-ItalicMT" w:cs="TimesNewRomanPS-ItalicMT"/>
                <w:iCs/>
              </w:rPr>
              <w:t xml:space="preserve">andra eller tredje stycket </w:t>
            </w:r>
            <w:r w:rsidRPr="00C95DB9">
              <w:rPr>
                <w:rFonts w:eastAsiaTheme="minorHAnsi"/>
              </w:rPr>
              <w:t xml:space="preserve">och som </w:t>
            </w:r>
            <w:r w:rsidRPr="003A1DBE">
              <w:rPr>
                <w:rFonts w:eastAsiaTheme="minorHAnsi"/>
                <w:i/>
              </w:rPr>
              <w:t>investerar</w:t>
            </w:r>
            <w:r w:rsidRPr="00C95DB9">
              <w:rPr>
                <w:rFonts w:eastAsiaTheme="minorHAnsi"/>
              </w:rPr>
              <w:t xml:space="preserve"> i aktier som är upptagna till handel på en reglerad marknad och som har getts ut av ett bolag inom Europeiska ekonom</w:t>
            </w:r>
            <w:r>
              <w:rPr>
                <w:rFonts w:eastAsiaTheme="minorHAnsi"/>
              </w:rPr>
              <w:softHyphen/>
            </w:r>
            <w:r w:rsidRPr="00C95DB9">
              <w:rPr>
                <w:rFonts w:eastAsiaTheme="minorHAnsi"/>
              </w:rPr>
              <w:t xml:space="preserve">iska samarbetsområdet </w:t>
            </w:r>
            <w:r w:rsidRPr="00C95DB9">
              <w:rPr>
                <w:rFonts w:ascii="TimesNewRomanPS-ItalicMT" w:eastAsiaTheme="minorHAnsi" w:hAnsi="TimesNewRomanPS-ItalicMT" w:cs="TimesNewRomanPS-ItalicMT"/>
                <w:iCs/>
              </w:rPr>
              <w:t>(EES)</w:t>
            </w:r>
            <w:r w:rsidRPr="00C95DB9">
              <w:rPr>
                <w:rFonts w:eastAsiaTheme="minorHAnsi"/>
              </w:rPr>
              <w:t>, ska anta principer för sitt aktieägar</w:t>
            </w:r>
            <w:r>
              <w:rPr>
                <w:rFonts w:eastAsiaTheme="minorHAnsi"/>
              </w:rPr>
              <w:softHyphen/>
            </w:r>
            <w:r w:rsidRPr="00C95DB9">
              <w:rPr>
                <w:rFonts w:eastAsiaTheme="minorHAnsi"/>
              </w:rPr>
              <w:t>engagemang i fråga om sådana aktier. Av principerna ska det fram</w:t>
            </w:r>
            <w:r>
              <w:rPr>
                <w:rFonts w:eastAsiaTheme="minorHAnsi"/>
              </w:rPr>
              <w:softHyphen/>
            </w:r>
            <w:r w:rsidRPr="00C95DB9">
              <w:rPr>
                <w:rFonts w:eastAsiaTheme="minorHAnsi"/>
              </w:rPr>
              <w:t>gå hur stiftelsen integrerar aktie</w:t>
            </w:r>
            <w:r>
              <w:rPr>
                <w:rFonts w:eastAsiaTheme="minorHAnsi"/>
              </w:rPr>
              <w:softHyphen/>
            </w:r>
            <w:r w:rsidRPr="00C95DB9">
              <w:rPr>
                <w:rFonts w:eastAsiaTheme="minorHAnsi"/>
              </w:rPr>
              <w:t xml:space="preserve">ägarengagemanget i sin </w:t>
            </w:r>
            <w:r w:rsidRPr="003A1DBE">
              <w:rPr>
                <w:rFonts w:eastAsiaTheme="minorHAnsi"/>
                <w:i/>
              </w:rPr>
              <w:t>investe</w:t>
            </w:r>
            <w:r>
              <w:rPr>
                <w:rFonts w:eastAsiaTheme="minorHAnsi"/>
                <w:i/>
              </w:rPr>
              <w:softHyphen/>
            </w:r>
            <w:r w:rsidRPr="003A1DBE">
              <w:rPr>
                <w:rFonts w:eastAsiaTheme="minorHAnsi"/>
                <w:i/>
              </w:rPr>
              <w:t>rings</w:t>
            </w:r>
            <w:r>
              <w:rPr>
                <w:rFonts w:eastAsiaTheme="minorHAnsi"/>
                <w:i/>
              </w:rPr>
              <w:softHyphen/>
            </w:r>
            <w:r w:rsidRPr="003A1DBE">
              <w:rPr>
                <w:rFonts w:eastAsiaTheme="minorHAnsi"/>
                <w:i/>
              </w:rPr>
              <w:t>strategi</w:t>
            </w:r>
            <w:r w:rsidRPr="003A1DBE">
              <w:rPr>
                <w:rFonts w:eastAsiaTheme="minorHAnsi"/>
              </w:rPr>
              <w:t>.</w:t>
            </w:r>
          </w:p>
        </w:tc>
        <w:tc>
          <w:tcPr>
            <w:tcW w:w="2500" w:type="pct"/>
            <w:shd w:val="clear" w:color="auto" w:fill="auto"/>
            <w:tcMar>
              <w:right w:w="0" w:type="dxa"/>
            </w:tcMar>
          </w:tcPr>
          <w:p w14:paraId="276E69DA" w14:textId="77777777" w:rsidR="002C6F01" w:rsidRDefault="00AE4CD8"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w:t>
            </w:r>
            <w:r w:rsidRPr="00C95DB9">
              <w:rPr>
                <w:rFonts w:ascii="TimesNewRomanPS-ItalicMT" w:eastAsiaTheme="minorHAnsi" w:hAnsi="TimesNewRomanPS-ItalicMT" w:cs="TimesNewRomanPS-ItalicMT"/>
                <w:iCs/>
              </w:rPr>
              <w:t xml:space="preserve">andra eller tredje stycket </w:t>
            </w:r>
            <w:r w:rsidRPr="00C95DB9">
              <w:rPr>
                <w:rFonts w:eastAsiaTheme="minorHAnsi"/>
              </w:rPr>
              <w:t xml:space="preserve">och som </w:t>
            </w:r>
            <w:r>
              <w:rPr>
                <w:rFonts w:eastAsiaTheme="minorHAnsi"/>
                <w:i/>
              </w:rPr>
              <w:t>placerar</w:t>
            </w:r>
            <w:r w:rsidRPr="00C95DB9">
              <w:rPr>
                <w:rFonts w:eastAsiaTheme="minorHAnsi"/>
              </w:rPr>
              <w:t xml:space="preserve"> i aktier som är upptagna till handel på en reglerad marknad och som har getts ut av ett bolag inom Europeiska ekonom</w:t>
            </w:r>
            <w:r>
              <w:rPr>
                <w:rFonts w:eastAsiaTheme="minorHAnsi"/>
              </w:rPr>
              <w:softHyphen/>
            </w:r>
            <w:r w:rsidRPr="00C95DB9">
              <w:rPr>
                <w:rFonts w:eastAsiaTheme="minorHAnsi"/>
              </w:rPr>
              <w:t xml:space="preserve">iska samarbetsområdet </w:t>
            </w:r>
            <w:r w:rsidRPr="00C95DB9">
              <w:rPr>
                <w:rFonts w:ascii="TimesNewRomanPS-ItalicMT" w:eastAsiaTheme="minorHAnsi" w:hAnsi="TimesNewRomanPS-ItalicMT" w:cs="TimesNewRomanPS-ItalicMT"/>
                <w:iCs/>
              </w:rPr>
              <w:t>(EES)</w:t>
            </w:r>
            <w:r w:rsidRPr="00C95DB9">
              <w:rPr>
                <w:rFonts w:eastAsiaTheme="minorHAnsi"/>
              </w:rPr>
              <w:t>, ska anta principer för sitt aktieägar</w:t>
            </w:r>
            <w:r>
              <w:rPr>
                <w:rFonts w:eastAsiaTheme="minorHAnsi"/>
              </w:rPr>
              <w:softHyphen/>
            </w:r>
            <w:r w:rsidRPr="00C95DB9">
              <w:rPr>
                <w:rFonts w:eastAsiaTheme="minorHAnsi"/>
              </w:rPr>
              <w:t>engagemang i fråga om sådana aktier. Av principerna ska det fram</w:t>
            </w:r>
            <w:r>
              <w:rPr>
                <w:rFonts w:eastAsiaTheme="minorHAnsi"/>
              </w:rPr>
              <w:softHyphen/>
            </w:r>
            <w:r w:rsidRPr="00C95DB9">
              <w:rPr>
                <w:rFonts w:eastAsiaTheme="minorHAnsi"/>
              </w:rPr>
              <w:t>gå hur stiftelsen integrerar aktie</w:t>
            </w:r>
            <w:r>
              <w:rPr>
                <w:rFonts w:eastAsiaTheme="minorHAnsi"/>
              </w:rPr>
              <w:softHyphen/>
            </w:r>
            <w:r w:rsidRPr="00C95DB9">
              <w:rPr>
                <w:rFonts w:eastAsiaTheme="minorHAnsi"/>
              </w:rPr>
              <w:t xml:space="preserve">ägarengagemanget i sin </w:t>
            </w:r>
            <w:r>
              <w:rPr>
                <w:rFonts w:eastAsiaTheme="minorHAnsi"/>
                <w:i/>
              </w:rPr>
              <w:t>place</w:t>
            </w:r>
            <w:r>
              <w:rPr>
                <w:rFonts w:eastAsiaTheme="minorHAnsi"/>
                <w:i/>
              </w:rPr>
              <w:softHyphen/>
              <w:t>rings</w:t>
            </w:r>
            <w:r>
              <w:rPr>
                <w:rFonts w:eastAsiaTheme="minorHAnsi"/>
                <w:i/>
              </w:rPr>
              <w:softHyphen/>
            </w:r>
            <w:r w:rsidRPr="003A1DBE">
              <w:rPr>
                <w:rFonts w:eastAsiaTheme="minorHAnsi"/>
                <w:i/>
              </w:rPr>
              <w:t>strategi</w:t>
            </w:r>
            <w:r w:rsidRPr="003A1DBE">
              <w:rPr>
                <w:rFonts w:eastAsiaTheme="minorHAnsi"/>
              </w:rPr>
              <w:t>.</w:t>
            </w:r>
          </w:p>
        </w:tc>
      </w:tr>
    </w:tbl>
    <w:p w14:paraId="08943A99" w14:textId="77777777" w:rsidR="002C6F01" w:rsidRDefault="00AE4CD8" w:rsidP="002C6F01">
      <w:pPr>
        <w:pStyle w:val="Brdtextmedindrag"/>
      </w:pPr>
      <w:r>
        <w:t>Principerna ska beskriva hur stiftelsen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F2EC5CA" w14:textId="77777777" w:rsidTr="002C6F01">
        <w:tc>
          <w:tcPr>
            <w:tcW w:w="2500" w:type="pct"/>
            <w:shd w:val="clear" w:color="auto" w:fill="auto"/>
            <w:tcMar>
              <w:left w:w="0" w:type="dxa"/>
            </w:tcMar>
          </w:tcPr>
          <w:p w14:paraId="3998AF89" w14:textId="77777777" w:rsidR="002C6F01" w:rsidRDefault="00AE4CD8" w:rsidP="002C6F01">
            <w:pPr>
              <w:pStyle w:val="Brdtextmedindrag"/>
            </w:pPr>
            <w:r>
              <w:t xml:space="preserve">1. övervakar relevanta frågor om bolag som den </w:t>
            </w:r>
            <w:r w:rsidRPr="003A1DBE">
              <w:rPr>
                <w:i/>
              </w:rPr>
              <w:t>investerar</w:t>
            </w:r>
            <w:r>
              <w:t xml:space="preserve"> i (port</w:t>
            </w:r>
            <w:r>
              <w:softHyphen/>
              <w:t xml:space="preserve">följbolag), däribland bolagens </w:t>
            </w:r>
            <w:r>
              <w:lastRenderedPageBreak/>
              <w:t>strategi, finansiella och icke-finansiella resultat och risker, kapitalstruktur, sociala och miljö</w:t>
            </w:r>
            <w:r>
              <w:softHyphen/>
              <w:t>mässiga påverkan och bolags</w:t>
            </w:r>
            <w:r>
              <w:softHyphen/>
              <w:t>styrning,</w:t>
            </w:r>
          </w:p>
        </w:tc>
        <w:tc>
          <w:tcPr>
            <w:tcW w:w="2500" w:type="pct"/>
            <w:shd w:val="clear" w:color="auto" w:fill="auto"/>
            <w:tcMar>
              <w:right w:w="0" w:type="dxa"/>
            </w:tcMar>
          </w:tcPr>
          <w:p w14:paraId="3192FE33" w14:textId="77777777" w:rsidR="002C6F01" w:rsidRDefault="00AE4CD8" w:rsidP="002C6F01">
            <w:pPr>
              <w:pStyle w:val="Brdtextmedindrag"/>
            </w:pPr>
            <w:r>
              <w:lastRenderedPageBreak/>
              <w:t xml:space="preserve">1. övervakar relevanta frågor om bolag som den </w:t>
            </w:r>
            <w:r w:rsidRPr="003A1DBE">
              <w:rPr>
                <w:i/>
              </w:rPr>
              <w:t>placerar</w:t>
            </w:r>
            <w:r>
              <w:t xml:space="preserve"> i (port</w:t>
            </w:r>
            <w:r>
              <w:softHyphen/>
              <w:t xml:space="preserve">följbolag), däribland bolagens </w:t>
            </w:r>
            <w:r>
              <w:lastRenderedPageBreak/>
              <w:t>strategi, finansiella och icke-finansiella resultat och risker, kapitalstruktur, sociala och miljö</w:t>
            </w:r>
            <w:r>
              <w:softHyphen/>
              <w:t>mässiga påverkan och bolags</w:t>
            </w:r>
            <w:r>
              <w:softHyphen/>
              <w:t>styrning,</w:t>
            </w:r>
          </w:p>
        </w:tc>
      </w:tr>
    </w:tbl>
    <w:p w14:paraId="7066B95C" w14:textId="77777777" w:rsidR="002C6F01" w:rsidRDefault="00AE4CD8" w:rsidP="002C6F01">
      <w:pPr>
        <w:pStyle w:val="Brdtextmedindrag"/>
      </w:pPr>
      <w:r>
        <w:lastRenderedPageBreak/>
        <w:t>2. för dialoger med företrädare för portföljbolag,</w:t>
      </w:r>
    </w:p>
    <w:p w14:paraId="2FE1FCAD" w14:textId="77777777" w:rsidR="002C6F01" w:rsidRDefault="00AE4CD8" w:rsidP="002C6F01">
      <w:pPr>
        <w:pStyle w:val="Brdtextmedindrag"/>
      </w:pPr>
      <w:r>
        <w:t>3. utövar rösträtt och andra rättigheter som är knutna till aktieinnehavet,</w:t>
      </w:r>
    </w:p>
    <w:p w14:paraId="0BA7553D" w14:textId="77777777" w:rsidR="002C6F01" w:rsidRDefault="00AE4CD8" w:rsidP="002C6F01">
      <w:pPr>
        <w:pStyle w:val="Brdtextmedindrag"/>
      </w:pPr>
      <w:r>
        <w:t>4. samarbetar med andra aktieägare,</w:t>
      </w:r>
    </w:p>
    <w:p w14:paraId="2D7DB737" w14:textId="77777777" w:rsidR="002C6F01" w:rsidRDefault="00AE4CD8" w:rsidP="002C6F01">
      <w:pPr>
        <w:pStyle w:val="Brdtextmedindrag"/>
      </w:pPr>
      <w:r>
        <w:t>5. kommunicerar med relevanta intressenter i portföljbolag, och</w:t>
      </w:r>
    </w:p>
    <w:p w14:paraId="4AEA7958" w14:textId="77777777" w:rsidR="002C6F01" w:rsidRDefault="00AE4CD8" w:rsidP="002C6F01">
      <w:pPr>
        <w:pStyle w:val="Brdtextmedindrag"/>
      </w:pPr>
      <w:r>
        <w:t>6. hanterar faktiska och potentiella intressekonflikter.</w:t>
      </w:r>
    </w:p>
    <w:p w14:paraId="203DFFEF"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0E6F0B" w14:paraId="508AA0AF" w14:textId="77777777" w:rsidTr="002C6F01">
        <w:tc>
          <w:tcPr>
            <w:tcW w:w="2500" w:type="pct"/>
            <w:shd w:val="clear" w:color="auto" w:fill="auto"/>
            <w:tcMar>
              <w:left w:w="0" w:type="dxa"/>
            </w:tcMar>
          </w:tcPr>
          <w:p w14:paraId="05903AEF" w14:textId="77777777" w:rsidR="002C6F01" w:rsidRPr="000E6F0B" w:rsidRDefault="00AE4CD8" w:rsidP="002C6F01">
            <w:pPr>
              <w:pStyle w:val="Brdtext"/>
              <w:rPr>
                <w:i/>
              </w:rPr>
            </w:pPr>
            <w:r w:rsidRPr="000E6F0B">
              <w:rPr>
                <w:i/>
              </w:rPr>
              <w:t>Nuvarande lydelse</w:t>
            </w:r>
          </w:p>
        </w:tc>
        <w:tc>
          <w:tcPr>
            <w:tcW w:w="2500" w:type="pct"/>
            <w:shd w:val="clear" w:color="auto" w:fill="auto"/>
            <w:tcMar>
              <w:right w:w="0" w:type="dxa"/>
            </w:tcMar>
          </w:tcPr>
          <w:p w14:paraId="0931A4C4" w14:textId="77777777" w:rsidR="002C6F01" w:rsidRPr="000E6F0B" w:rsidRDefault="00AE4CD8" w:rsidP="002C6F01">
            <w:pPr>
              <w:pStyle w:val="Brdtext"/>
              <w:rPr>
                <w:i/>
              </w:rPr>
            </w:pPr>
            <w:r w:rsidRPr="000E6F0B">
              <w:rPr>
                <w:i/>
              </w:rPr>
              <w:t>Föreslagen lydelse</w:t>
            </w:r>
          </w:p>
        </w:tc>
      </w:tr>
    </w:tbl>
    <w:p w14:paraId="71433D3A" w14:textId="77777777" w:rsidR="002C6F01" w:rsidRDefault="002C6F01" w:rsidP="002C6F01">
      <w:pPr>
        <w:pStyle w:val="Brdtextmedindrag"/>
      </w:pPr>
    </w:p>
    <w:p w14:paraId="3B90CA3D" w14:textId="77777777" w:rsidR="002C6F01" w:rsidRDefault="00AE4CD8" w:rsidP="002C6F01">
      <w:pPr>
        <w:pStyle w:val="Brdtext"/>
        <w:jc w:val="center"/>
      </w:pPr>
      <w:r>
        <w:t>10 h §</w:t>
      </w:r>
      <w:r>
        <w:rPr>
          <w:rStyle w:val="Fotnotsreferens"/>
        </w:rPr>
        <w:footnoteReference w:id="62"/>
      </w:r>
    </w:p>
    <w:p w14:paraId="3CAB5CDA" w14:textId="77777777" w:rsidR="002C6F01" w:rsidRPr="003A1DBE" w:rsidRDefault="00AE4CD8" w:rsidP="002C6F01">
      <w:pPr>
        <w:pStyle w:val="Brdtextmedindrag"/>
      </w:pPr>
      <w:r>
        <w:t>Principerna för aktieägarengagemang enligt 10 e §, den årliga redo</w:t>
      </w:r>
      <w:r>
        <w:softHyphen/>
        <w:t xml:space="preserve">görelsen enligt 10 f § och uppgifter enligt 10 g § ska hållas tillgängliga på pensionsstiftelsens webbplats. Om stiftelsen inte har en egen webbplats får informationen hållas tillgänglig på en annan webbplats som enkelt kan nås.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E00F315" w14:textId="77777777" w:rsidTr="002C6F01">
        <w:tc>
          <w:tcPr>
            <w:tcW w:w="2500" w:type="pct"/>
            <w:shd w:val="clear" w:color="auto" w:fill="auto"/>
            <w:tcMar>
              <w:left w:w="0" w:type="dxa"/>
            </w:tcMar>
          </w:tcPr>
          <w:p w14:paraId="1515F71B" w14:textId="77777777" w:rsidR="002C6F01" w:rsidRDefault="00AE4CD8" w:rsidP="002C6F01">
            <w:pPr>
              <w:pStyle w:val="Brdtextmedindrag"/>
            </w:pPr>
            <w:r>
              <w:t>Om pensionsstiftelsen inte redo</w:t>
            </w:r>
            <w:r>
              <w:softHyphen/>
              <w:t>visar omröstningar i den årliga redogörelsen på grund av att stiftel</w:t>
            </w:r>
            <w:r>
              <w:softHyphen/>
              <w:t>sen har gett en sådan kapital</w:t>
            </w:r>
            <w:r>
              <w:softHyphen/>
              <w:t>förvaltare som avses i artikel 2 i Europaparlamentets och rådets direktiv 2007/36/EG av den 11 juli 2007 om utnyttjande av vissa av aktieägares rättigheter i börs</w:t>
            </w:r>
            <w:r>
              <w:softHyphen/>
              <w:t xml:space="preserve">noterade företag, i lydelsen enligt Europaparlamentets och rådets direktiv (EU) 2017/828, i uppdrag att ansvara för </w:t>
            </w:r>
            <w:r w:rsidRPr="003A1DBE">
              <w:rPr>
                <w:i/>
              </w:rPr>
              <w:t>invest</w:t>
            </w:r>
            <w:r>
              <w:rPr>
                <w:i/>
              </w:rPr>
              <w:softHyphen/>
            </w:r>
            <w:r w:rsidRPr="003A1DBE">
              <w:rPr>
                <w:i/>
              </w:rPr>
              <w:t>eringarna</w:t>
            </w:r>
            <w:r>
              <w:t>, ska stiftelsen på webb</w:t>
            </w:r>
            <w:r>
              <w:softHyphen/>
              <w:t>platsen uppge var kapitalförvalt</w:t>
            </w:r>
            <w:r>
              <w:softHyphen/>
              <w:t>aren har offentliggjort inform</w:t>
            </w:r>
            <w:r>
              <w:softHyphen/>
              <w:t xml:space="preserve">ationen om omröstningarna. </w:t>
            </w:r>
          </w:p>
        </w:tc>
        <w:tc>
          <w:tcPr>
            <w:tcW w:w="2500" w:type="pct"/>
            <w:shd w:val="clear" w:color="auto" w:fill="auto"/>
            <w:tcMar>
              <w:right w:w="0" w:type="dxa"/>
            </w:tcMar>
          </w:tcPr>
          <w:p w14:paraId="06B58D78" w14:textId="77777777" w:rsidR="002C6F01" w:rsidRDefault="00AE4CD8" w:rsidP="002C6F01">
            <w:pPr>
              <w:pStyle w:val="Brdtextmedindrag"/>
            </w:pPr>
            <w:r>
              <w:t>Om pensionsstiftelsen inte redo</w:t>
            </w:r>
            <w:r>
              <w:softHyphen/>
              <w:t>visar omröstningar i den årliga redogörelsen på grund av att stiftel</w:t>
            </w:r>
            <w:r>
              <w:softHyphen/>
              <w:t>sen har gett en sådan kapital</w:t>
            </w:r>
            <w:r>
              <w:softHyphen/>
              <w:t>förvaltare som avses i artikel 2 i Europaparlamentets och rådets direktiv 2007/36/EG av den 11 juli 2007 om utnyttjande av vissa av aktieägares rättigheter i börs</w:t>
            </w:r>
            <w:r>
              <w:softHyphen/>
              <w:t xml:space="preserve">noterade företag, i lydelsen enligt Europaparlamentets och rådets direktiv (EU) 2017/828, i uppdrag att ansvara för </w:t>
            </w:r>
            <w:r>
              <w:rPr>
                <w:i/>
              </w:rPr>
              <w:t>placer</w:t>
            </w:r>
            <w:r>
              <w:rPr>
                <w:i/>
              </w:rPr>
              <w:softHyphen/>
              <w:t>ingarna</w:t>
            </w:r>
            <w:r>
              <w:t>, ska stiftelsen på webb</w:t>
            </w:r>
            <w:r>
              <w:softHyphen/>
              <w:t>platsen uppge var kapitalförvalt</w:t>
            </w:r>
            <w:r>
              <w:softHyphen/>
              <w:t>aren har offentliggjort inform</w:t>
            </w:r>
            <w:r>
              <w:softHyphen/>
              <w:t>ationen om omröstningarna.</w:t>
            </w:r>
          </w:p>
        </w:tc>
      </w:tr>
    </w:tbl>
    <w:p w14:paraId="057A5934" w14:textId="77777777" w:rsidR="002C6F01" w:rsidRDefault="00AE4CD8" w:rsidP="002C6F01">
      <w:pPr>
        <w:pStyle w:val="Brdtextmedindrag"/>
      </w:pPr>
      <w:r>
        <w:t>Informationen ska tillhandahållas utan kostnad.</w:t>
      </w:r>
    </w:p>
    <w:p w14:paraId="41BCDB02"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0E6F0B" w14:paraId="12E0C11F" w14:textId="77777777" w:rsidTr="002C6F01">
        <w:tc>
          <w:tcPr>
            <w:tcW w:w="2500" w:type="pct"/>
            <w:shd w:val="clear" w:color="auto" w:fill="auto"/>
            <w:tcMar>
              <w:left w:w="0" w:type="dxa"/>
            </w:tcMar>
          </w:tcPr>
          <w:p w14:paraId="052AC1A2" w14:textId="77777777" w:rsidR="002C6F01" w:rsidRPr="000E6F0B" w:rsidRDefault="00AE4CD8" w:rsidP="002C6F01">
            <w:pPr>
              <w:pStyle w:val="Brdtext"/>
              <w:rPr>
                <w:i/>
              </w:rPr>
            </w:pPr>
            <w:r>
              <w:rPr>
                <w:i/>
              </w:rPr>
              <w:t>L</w:t>
            </w:r>
            <w:r w:rsidRPr="000E6F0B">
              <w:rPr>
                <w:i/>
              </w:rPr>
              <w:t>ydelse</w:t>
            </w:r>
            <w:r>
              <w:rPr>
                <w:i/>
              </w:rPr>
              <w:t xml:space="preserve"> enligt bet. 2019/</w:t>
            </w:r>
            <w:proofErr w:type="gramStart"/>
            <w:r>
              <w:rPr>
                <w:i/>
              </w:rPr>
              <w:t>20:FiU</w:t>
            </w:r>
            <w:proofErr w:type="gramEnd"/>
            <w:r>
              <w:rPr>
                <w:i/>
              </w:rPr>
              <w:t>13 och rskr. 2019/20:26</w:t>
            </w:r>
          </w:p>
        </w:tc>
        <w:tc>
          <w:tcPr>
            <w:tcW w:w="2500" w:type="pct"/>
            <w:shd w:val="clear" w:color="auto" w:fill="auto"/>
            <w:tcMar>
              <w:right w:w="0" w:type="dxa"/>
            </w:tcMar>
          </w:tcPr>
          <w:p w14:paraId="54531886" w14:textId="77777777" w:rsidR="002C6F01" w:rsidRPr="000E6F0B" w:rsidRDefault="00AE4CD8" w:rsidP="002C6F01">
            <w:pPr>
              <w:pStyle w:val="Brdtext"/>
              <w:rPr>
                <w:i/>
              </w:rPr>
            </w:pPr>
            <w:r w:rsidRPr="000E6F0B">
              <w:rPr>
                <w:i/>
              </w:rPr>
              <w:t>Föreslagen lydelse</w:t>
            </w:r>
          </w:p>
        </w:tc>
      </w:tr>
    </w:tbl>
    <w:p w14:paraId="535D8014" w14:textId="77777777" w:rsidR="002C6F01" w:rsidRDefault="002C6F01" w:rsidP="002C6F01">
      <w:pPr>
        <w:pStyle w:val="Brdtextmedindrag"/>
      </w:pPr>
    </w:p>
    <w:p w14:paraId="4507537C" w14:textId="77777777" w:rsidR="002C6F01" w:rsidRDefault="00AE4CD8" w:rsidP="002C6F01">
      <w:pPr>
        <w:pStyle w:val="Brdtext"/>
        <w:jc w:val="center"/>
      </w:pPr>
      <w:r>
        <w:t>10 i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AD491EC" w14:textId="77777777" w:rsidTr="002C6F01">
        <w:tc>
          <w:tcPr>
            <w:tcW w:w="2500" w:type="pct"/>
            <w:shd w:val="clear" w:color="auto" w:fill="auto"/>
            <w:tcMar>
              <w:left w:w="0" w:type="dxa"/>
            </w:tcMar>
          </w:tcPr>
          <w:p w14:paraId="451A9C2E" w14:textId="77777777" w:rsidR="002C6F01" w:rsidRDefault="00AE4CD8"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andra eller tredje stycket och som </w:t>
            </w:r>
            <w:r w:rsidRPr="003A1DBE">
              <w:rPr>
                <w:rFonts w:eastAsiaTheme="minorHAnsi"/>
                <w:i/>
              </w:rPr>
              <w:t>investerar</w:t>
            </w:r>
            <w:r w:rsidRPr="00C95DB9">
              <w:rPr>
                <w:rFonts w:eastAsiaTheme="minorHAnsi"/>
              </w:rPr>
              <w:t xml:space="preserve"> i aktier som är upptagna till handel på en reglerad marknad och som har getts ut av ett bolag inom EES, ska i fråga om sådana aktier redogöra för hur de viktigaste inslagen i </w:t>
            </w:r>
            <w:r w:rsidRPr="003A1DBE">
              <w:rPr>
                <w:rFonts w:eastAsiaTheme="minorHAnsi"/>
                <w:i/>
              </w:rPr>
              <w:t>investerings</w:t>
            </w:r>
            <w:r>
              <w:rPr>
                <w:rFonts w:eastAsiaTheme="minorHAnsi"/>
                <w:i/>
              </w:rPr>
              <w:softHyphen/>
            </w:r>
            <w:r w:rsidRPr="003A1DBE">
              <w:rPr>
                <w:rFonts w:eastAsiaTheme="minorHAnsi"/>
                <w:i/>
              </w:rPr>
              <w:lastRenderedPageBreak/>
              <w:t>strategin</w:t>
            </w:r>
            <w:r w:rsidRPr="00C95DB9">
              <w:rPr>
                <w:rFonts w:eastAsiaTheme="minorHAnsi"/>
              </w:rPr>
              <w:t xml:space="preserve"> bidrar till tillgångarnas ut</w:t>
            </w:r>
            <w:r>
              <w:rPr>
                <w:rFonts w:eastAsiaTheme="minorHAnsi"/>
              </w:rPr>
              <w:softHyphen/>
            </w:r>
            <w:r w:rsidRPr="00C95DB9">
              <w:rPr>
                <w:rFonts w:eastAsiaTheme="minorHAnsi"/>
              </w:rPr>
              <w:t>veckling på medellång till lång sikt.</w:t>
            </w:r>
          </w:p>
        </w:tc>
        <w:tc>
          <w:tcPr>
            <w:tcW w:w="2500" w:type="pct"/>
            <w:shd w:val="clear" w:color="auto" w:fill="auto"/>
            <w:tcMar>
              <w:right w:w="0" w:type="dxa"/>
            </w:tcMar>
          </w:tcPr>
          <w:p w14:paraId="28E66C46" w14:textId="77777777" w:rsidR="002C6F01" w:rsidRDefault="00AE4CD8" w:rsidP="002C6F01">
            <w:pPr>
              <w:pStyle w:val="Brdtextmedindrag"/>
            </w:pPr>
            <w:r w:rsidRPr="00C95DB9">
              <w:rPr>
                <w:rFonts w:eastAsiaTheme="minorHAnsi"/>
              </w:rPr>
              <w:lastRenderedPageBreak/>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andra eller tredje stycket och som </w:t>
            </w:r>
            <w:r>
              <w:rPr>
                <w:rFonts w:eastAsiaTheme="minorHAnsi"/>
                <w:i/>
              </w:rPr>
              <w:t>placerar</w:t>
            </w:r>
            <w:r w:rsidRPr="00C95DB9">
              <w:rPr>
                <w:rFonts w:eastAsiaTheme="minorHAnsi"/>
              </w:rPr>
              <w:t xml:space="preserve"> i aktier som är upptagna till handel på en reglerad marknad och som har getts ut av ett bolag inom EES, ska i fråga om sådana aktier redogöra för hur de viktigaste inslagen i </w:t>
            </w:r>
            <w:r>
              <w:rPr>
                <w:rFonts w:eastAsiaTheme="minorHAnsi"/>
                <w:i/>
              </w:rPr>
              <w:t>placerings</w:t>
            </w:r>
            <w:r>
              <w:rPr>
                <w:rFonts w:eastAsiaTheme="minorHAnsi"/>
                <w:i/>
              </w:rPr>
              <w:softHyphen/>
            </w:r>
            <w:r w:rsidRPr="003A1DBE">
              <w:rPr>
                <w:rFonts w:eastAsiaTheme="minorHAnsi"/>
                <w:i/>
              </w:rPr>
              <w:lastRenderedPageBreak/>
              <w:t>strategin</w:t>
            </w:r>
            <w:r w:rsidRPr="00C95DB9">
              <w:rPr>
                <w:rFonts w:eastAsiaTheme="minorHAnsi"/>
              </w:rPr>
              <w:t xml:space="preserve"> bidrar till tillgångarnas ut</w:t>
            </w:r>
            <w:r>
              <w:rPr>
                <w:rFonts w:eastAsiaTheme="minorHAnsi"/>
              </w:rPr>
              <w:softHyphen/>
            </w:r>
            <w:r w:rsidRPr="00C95DB9">
              <w:rPr>
                <w:rFonts w:eastAsiaTheme="minorHAnsi"/>
              </w:rPr>
              <w:t>veckling på medellång till lång sikt.</w:t>
            </w:r>
          </w:p>
        </w:tc>
      </w:tr>
    </w:tbl>
    <w:p w14:paraId="37EED211" w14:textId="77777777" w:rsidR="002C6F01" w:rsidRPr="00C95DB9" w:rsidRDefault="002C6F01" w:rsidP="002C6F01">
      <w:pPr>
        <w:autoSpaceDE w:val="0"/>
        <w:autoSpaceDN w:val="0"/>
        <w:adjustRightInd w:val="0"/>
        <w:spacing w:after="0" w:line="240" w:lineRule="auto"/>
        <w:rPr>
          <w:rFonts w:ascii="TimesNewRomanPSMT" w:eastAsiaTheme="minorHAnsi" w:hAnsi="TimesNewRomanPSMT" w:cs="TimesNewRomanPSMT"/>
          <w:sz w:val="20"/>
        </w:rPr>
      </w:pPr>
    </w:p>
    <w:p w14:paraId="5FFDAD04" w14:textId="77777777" w:rsidR="002C6F01" w:rsidRDefault="00AE4CD8" w:rsidP="002C6F01">
      <w:pPr>
        <w:pStyle w:val="Brdtext"/>
        <w:jc w:val="center"/>
      </w:pPr>
      <w:r>
        <w:t>10 j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7044392" w14:textId="77777777" w:rsidTr="002C6F01">
        <w:tc>
          <w:tcPr>
            <w:tcW w:w="2500" w:type="pct"/>
            <w:shd w:val="clear" w:color="auto" w:fill="auto"/>
            <w:tcMar>
              <w:left w:w="0" w:type="dxa"/>
            </w:tcMar>
          </w:tcPr>
          <w:p w14:paraId="21E3604D" w14:textId="77777777" w:rsidR="002C6F01" w:rsidRDefault="00AE4CD8" w:rsidP="002C6F01">
            <w:pPr>
              <w:pStyle w:val="Brdtextmedindrag"/>
            </w:pPr>
            <w:r w:rsidRPr="007C2ADC">
              <w:rPr>
                <w:rFonts w:eastAsiaTheme="minorHAnsi"/>
              </w:rPr>
              <w:t>Om en sådan kapitalförvaltare som avses i artikel 2 i Europa</w:t>
            </w:r>
            <w:r w:rsidRPr="007C2ADC">
              <w:rPr>
                <w:rFonts w:eastAsiaTheme="minorHAnsi"/>
              </w:rPr>
              <w:softHyphen/>
              <w:t>parlamentets och rådets direktiv 2007/36/EG, i lydelsen enligt Europa</w:t>
            </w:r>
            <w:r w:rsidRPr="007C2ADC">
              <w:rPr>
                <w:rFonts w:eastAsiaTheme="minorHAnsi"/>
              </w:rPr>
              <w:softHyphen/>
              <w:t xml:space="preserve">parlamentets och rådets direktiv (EU) 2017/828, </w:t>
            </w:r>
            <w:r w:rsidRPr="003A1DBE">
              <w:rPr>
                <w:rFonts w:eastAsiaTheme="minorHAnsi"/>
                <w:i/>
              </w:rPr>
              <w:t>investerar</w:t>
            </w:r>
            <w:r w:rsidRPr="007C2ADC">
              <w:rPr>
                <w:rFonts w:eastAsiaTheme="minorHAnsi"/>
              </w:rPr>
              <w:t xml:space="preserve"> för en pensionsstiftelse som avses i 9</w:t>
            </w:r>
            <w:r>
              <w:rPr>
                <w:rFonts w:eastAsiaTheme="minorHAnsi"/>
              </w:rPr>
              <w:t> </w:t>
            </w:r>
            <w:r w:rsidRPr="007C2ADC">
              <w:rPr>
                <w:rFonts w:eastAsiaTheme="minorHAnsi"/>
              </w:rPr>
              <w:t>a</w:t>
            </w:r>
            <w:r>
              <w:rPr>
                <w:rFonts w:eastAsiaTheme="minorHAnsi"/>
              </w:rPr>
              <w:t> </w:t>
            </w:r>
            <w:r w:rsidRPr="007C2ADC">
              <w:rPr>
                <w:rFonts w:eastAsiaTheme="minorHAnsi"/>
              </w:rPr>
              <w:t xml:space="preserve">§ andra eller tredje stycket och </w:t>
            </w:r>
            <w:r w:rsidRPr="003A1DBE">
              <w:rPr>
                <w:rFonts w:eastAsiaTheme="minorHAnsi"/>
                <w:i/>
              </w:rPr>
              <w:t>investeringarna</w:t>
            </w:r>
            <w:r w:rsidRPr="007C2ADC">
              <w:rPr>
                <w:rFonts w:eastAsiaTheme="minorHAnsi"/>
              </w:rPr>
              <w:t xml:space="preserve"> avser aktier som är upptagna till handel på en reglerad marknad och som har getts ut av ett bolag inom EES, ska pensions</w:t>
            </w:r>
            <w:r>
              <w:rPr>
                <w:rFonts w:eastAsiaTheme="minorHAnsi"/>
              </w:rPr>
              <w:softHyphen/>
            </w:r>
            <w:r w:rsidRPr="007C2ADC">
              <w:rPr>
                <w:rFonts w:eastAsiaTheme="minorHAnsi"/>
              </w:rPr>
              <w:t>stiftelsen i fråga om sådana aktier redogöra för</w:t>
            </w:r>
          </w:p>
        </w:tc>
        <w:tc>
          <w:tcPr>
            <w:tcW w:w="2500" w:type="pct"/>
            <w:shd w:val="clear" w:color="auto" w:fill="auto"/>
            <w:tcMar>
              <w:right w:w="0" w:type="dxa"/>
            </w:tcMar>
          </w:tcPr>
          <w:p w14:paraId="2AF22864" w14:textId="77777777" w:rsidR="002C6F01" w:rsidRDefault="00AE4CD8" w:rsidP="002C6F01">
            <w:pPr>
              <w:pStyle w:val="Brdtextmedindrag"/>
            </w:pPr>
            <w:r w:rsidRPr="007C2ADC">
              <w:rPr>
                <w:rFonts w:eastAsiaTheme="minorHAnsi"/>
              </w:rPr>
              <w:t>Om en sådan kapitalförvaltare som avses i artikel 2 i Europa</w:t>
            </w:r>
            <w:r w:rsidRPr="007C2ADC">
              <w:rPr>
                <w:rFonts w:eastAsiaTheme="minorHAnsi"/>
              </w:rPr>
              <w:softHyphen/>
              <w:t>parlamentets och rådets direktiv 2007/36/EG, i lydelsen enligt Europa</w:t>
            </w:r>
            <w:r w:rsidRPr="007C2ADC">
              <w:rPr>
                <w:rFonts w:eastAsiaTheme="minorHAnsi"/>
              </w:rPr>
              <w:softHyphen/>
              <w:t xml:space="preserve">parlamentets och rådets direktiv (EU) 2017/828, </w:t>
            </w:r>
            <w:r>
              <w:rPr>
                <w:rFonts w:eastAsiaTheme="minorHAnsi"/>
                <w:i/>
              </w:rPr>
              <w:t>placerar</w:t>
            </w:r>
            <w:r w:rsidRPr="007C2ADC">
              <w:rPr>
                <w:rFonts w:eastAsiaTheme="minorHAnsi"/>
              </w:rPr>
              <w:t xml:space="preserve"> för en pensionsstiftelse som avses i 9</w:t>
            </w:r>
            <w:r>
              <w:rPr>
                <w:rFonts w:eastAsiaTheme="minorHAnsi"/>
              </w:rPr>
              <w:t> </w:t>
            </w:r>
            <w:r w:rsidRPr="007C2ADC">
              <w:rPr>
                <w:rFonts w:eastAsiaTheme="minorHAnsi"/>
              </w:rPr>
              <w:t>a</w:t>
            </w:r>
            <w:r>
              <w:rPr>
                <w:rFonts w:eastAsiaTheme="minorHAnsi"/>
              </w:rPr>
              <w:t> </w:t>
            </w:r>
            <w:r w:rsidRPr="007C2ADC">
              <w:rPr>
                <w:rFonts w:eastAsiaTheme="minorHAnsi"/>
              </w:rPr>
              <w:t xml:space="preserve">§ andra eller tredje stycket och </w:t>
            </w:r>
            <w:r>
              <w:rPr>
                <w:rFonts w:eastAsiaTheme="minorHAnsi"/>
                <w:i/>
              </w:rPr>
              <w:t>placeringarna</w:t>
            </w:r>
            <w:r w:rsidRPr="007C2ADC">
              <w:rPr>
                <w:rFonts w:eastAsiaTheme="minorHAnsi"/>
              </w:rPr>
              <w:t xml:space="preserve"> avser aktier som är upptagna till handel på en reglerad marknad och som har getts ut av ett bolag inom EES, ska pensions</w:t>
            </w:r>
            <w:r>
              <w:rPr>
                <w:rFonts w:eastAsiaTheme="minorHAnsi"/>
              </w:rPr>
              <w:softHyphen/>
            </w:r>
            <w:r w:rsidRPr="007C2ADC">
              <w:rPr>
                <w:rFonts w:eastAsiaTheme="minorHAnsi"/>
              </w:rPr>
              <w:t>stiftelsen i fråga om sådana aktier redogöra för</w:t>
            </w:r>
          </w:p>
        </w:tc>
      </w:tr>
      <w:tr w:rsidR="002C6F01" w14:paraId="11727276" w14:textId="77777777" w:rsidTr="002C6F01">
        <w:tc>
          <w:tcPr>
            <w:tcW w:w="2500" w:type="pct"/>
            <w:shd w:val="clear" w:color="auto" w:fill="auto"/>
            <w:tcMar>
              <w:left w:w="0" w:type="dxa"/>
            </w:tcMar>
          </w:tcPr>
          <w:p w14:paraId="69A0F734" w14:textId="77777777" w:rsidR="002C6F01" w:rsidRDefault="00AE4CD8" w:rsidP="002C6F01">
            <w:pPr>
              <w:pStyle w:val="Brdtextmedindrag"/>
              <w:rPr>
                <w:rFonts w:eastAsiaTheme="minorHAnsi"/>
              </w:rPr>
            </w:pPr>
            <w:r w:rsidRPr="007C2ADC">
              <w:t xml:space="preserve">1. hur överenskommelsen med kapitalförvaltaren främjar </w:t>
            </w:r>
            <w:r w:rsidRPr="001750F0">
              <w:rPr>
                <w:i/>
              </w:rPr>
              <w:t>invest</w:t>
            </w:r>
            <w:r>
              <w:rPr>
                <w:i/>
              </w:rPr>
              <w:softHyphen/>
            </w:r>
            <w:r w:rsidRPr="001750F0">
              <w:rPr>
                <w:i/>
              </w:rPr>
              <w:t>erings</w:t>
            </w:r>
            <w:r>
              <w:rPr>
                <w:i/>
              </w:rPr>
              <w:softHyphen/>
            </w:r>
            <w:r w:rsidRPr="001750F0">
              <w:rPr>
                <w:i/>
              </w:rPr>
              <w:t>beslut</w:t>
            </w:r>
            <w:r w:rsidRPr="007C2ADC">
              <w:t xml:space="preserve"> som grundas på bedömningar av portföljbolagens finansiella och icke-finansiella resultat på medellång till lång sikt och främjar ett engagemang i port</w:t>
            </w:r>
            <w:r>
              <w:softHyphen/>
            </w:r>
            <w:r w:rsidRPr="007C2ADC">
              <w:t>följbolagen i syfte att förbättra deras resultat på medellång till lång sikt,</w:t>
            </w:r>
          </w:p>
        </w:tc>
        <w:tc>
          <w:tcPr>
            <w:tcW w:w="2500" w:type="pct"/>
            <w:shd w:val="clear" w:color="auto" w:fill="auto"/>
            <w:tcMar>
              <w:right w:w="0" w:type="dxa"/>
            </w:tcMar>
          </w:tcPr>
          <w:p w14:paraId="5F386473" w14:textId="77777777" w:rsidR="002C6F01" w:rsidRDefault="00AE4CD8" w:rsidP="002C6F01">
            <w:pPr>
              <w:pStyle w:val="Brdtextmedindrag"/>
            </w:pPr>
            <w:r w:rsidRPr="007C2ADC">
              <w:t xml:space="preserve">1. hur överenskommelsen med kapitalförvaltaren främjar </w:t>
            </w:r>
            <w:r>
              <w:rPr>
                <w:i/>
              </w:rPr>
              <w:t>placer</w:t>
            </w:r>
            <w:r>
              <w:rPr>
                <w:i/>
              </w:rPr>
              <w:softHyphen/>
              <w:t>ings</w:t>
            </w:r>
            <w:r>
              <w:rPr>
                <w:i/>
              </w:rPr>
              <w:softHyphen/>
            </w:r>
            <w:r w:rsidRPr="001750F0">
              <w:rPr>
                <w:i/>
              </w:rPr>
              <w:t>beslut</w:t>
            </w:r>
            <w:r w:rsidRPr="007C2ADC">
              <w:t xml:space="preserve"> som grundas på bedömningar av portföljbolagens finansiella och icke-finansiella resultat på medellång till lång sikt och främjar ett engagemang i port</w:t>
            </w:r>
            <w:r>
              <w:softHyphen/>
            </w:r>
            <w:r w:rsidRPr="007C2ADC">
              <w:t>följbolagen i syfte att förbättra deras resultat på medellång till lång sikt,</w:t>
            </w:r>
          </w:p>
        </w:tc>
      </w:tr>
    </w:tbl>
    <w:p w14:paraId="6E9DD4CF" w14:textId="77777777" w:rsidR="002C6F01" w:rsidRPr="007C2ADC" w:rsidRDefault="00AE4CD8" w:rsidP="002C6F01">
      <w:pPr>
        <w:pStyle w:val="Brdtextmedindrag"/>
      </w:pPr>
      <w:r w:rsidRPr="007C2ADC">
        <w:t>2. hur dels metoden och tiden för utvärdering av kapitalförvaltarens prestationer, dels ersättningen för kapitalförvaltningstjänsterna beaktar det långsiktiga resultatet i absoluta tal,</w:t>
      </w:r>
    </w:p>
    <w:p w14:paraId="37F9EF07" w14:textId="77777777" w:rsidR="002C6F01" w:rsidRPr="007C2ADC" w:rsidRDefault="00AE4CD8" w:rsidP="002C6F01">
      <w:pPr>
        <w:pStyle w:val="Brdtextmedindrag"/>
      </w:pPr>
      <w:r w:rsidRPr="007C2ADC">
        <w:t>3. hur pensionsstiftelsen bevakar dels kapitalförvaltarens kostnader för portföljens omsättning, dels portföljens avsedda omsättningshastighet eller gränser för omsättningshastigheten, och</w:t>
      </w:r>
    </w:p>
    <w:p w14:paraId="0A53B3B1" w14:textId="77777777" w:rsidR="002C6F01" w:rsidRDefault="00AE4CD8" w:rsidP="002C6F01">
      <w:pPr>
        <w:pStyle w:val="Brdtextmedindrag"/>
      </w:pPr>
      <w:r w:rsidRPr="007C2ADC">
        <w:t>4. hur lång tid som överenskommelsen med kapitalförvaltaren gäller.</w:t>
      </w:r>
    </w:p>
    <w:p w14:paraId="4821401A" w14:textId="77777777" w:rsidR="002C6F01" w:rsidRPr="007C2ADC" w:rsidRDefault="00AE4CD8" w:rsidP="002C6F01">
      <w:pPr>
        <w:pStyle w:val="Brdtextmedindrag"/>
      </w:pPr>
      <w:r w:rsidRPr="007C2ADC">
        <w:t>Om överenskommelsen med kapitalförvaltaren saknar en eller flera av de delar som redogörelsen ska omfatta, ska pensionsstiftelsen tydligt ange skälen för det.</w:t>
      </w:r>
    </w:p>
    <w:p w14:paraId="3EA50521" w14:textId="77777777" w:rsidR="002C6F01" w:rsidRDefault="002C6F01" w:rsidP="002C6F01">
      <w:pPr>
        <w:pStyle w:val="Brdtextmedindrag"/>
        <w:rPr>
          <w:rFonts w:eastAsiaTheme="minorHAnsi"/>
        </w:rPr>
      </w:pPr>
    </w:p>
    <w:p w14:paraId="5BC29B1A" w14:textId="77777777" w:rsidR="002C6F01" w:rsidRDefault="00AE4CD8" w:rsidP="002C6F01">
      <w:pPr>
        <w:pStyle w:val="Brdtextmedindrag"/>
        <w:jc w:val="center"/>
        <w:rPr>
          <w:rFonts w:eastAsiaTheme="minorHAnsi"/>
        </w:rPr>
      </w:pPr>
      <w:r>
        <w:rPr>
          <w:rFonts w:eastAsiaTheme="minorHAnsi"/>
        </w:rPr>
        <w:t>10 m §</w:t>
      </w:r>
    </w:p>
    <w:p w14:paraId="53C525A9" w14:textId="77777777" w:rsidR="002C6F01" w:rsidRDefault="00AE4CD8" w:rsidP="002C6F01">
      <w:pPr>
        <w:pStyle w:val="Brdtextmedindrag"/>
        <w:rPr>
          <w:rFonts w:eastAsiaTheme="minorHAnsi"/>
        </w:rPr>
      </w:pPr>
      <w:r>
        <w:rPr>
          <w:rFonts w:eastAsiaTheme="minorHAnsi"/>
        </w:rPr>
        <w:t>En arbetsgivare vars utfästelser om pension tryggas av en pensions</w:t>
      </w:r>
      <w:r>
        <w:rPr>
          <w:rFonts w:eastAsiaTheme="minorHAnsi"/>
        </w:rPr>
        <w:softHyphen/>
        <w:t>stiftelse som avses i 9 a § andra eller tredje stycket ska till de personer som omfattas av utfästelsen lämna den information som de behöver om</w:t>
      </w:r>
    </w:p>
    <w:p w14:paraId="4D42AFD7" w14:textId="77777777" w:rsidR="002C6F01" w:rsidRDefault="00AE4CD8" w:rsidP="002C6F01">
      <w:pPr>
        <w:pStyle w:val="Brdtextmedindrag"/>
        <w:rPr>
          <w:rFonts w:eastAsiaTheme="minorHAnsi"/>
        </w:rPr>
      </w:pPr>
      <w:r>
        <w:rPr>
          <w:rFonts w:eastAsiaTheme="minorHAnsi"/>
        </w:rPr>
        <w:t>1. villkoren för pensionerna och deras värdeutveckling,</w:t>
      </w:r>
    </w:p>
    <w:p w14:paraId="1260B715" w14:textId="77777777" w:rsidR="002C6F01" w:rsidRDefault="00AE4CD8" w:rsidP="002C6F01">
      <w:pPr>
        <w:pStyle w:val="Brdtextmedindrag"/>
        <w:rPr>
          <w:rFonts w:eastAsiaTheme="minorHAnsi"/>
        </w:rPr>
      </w:pPr>
      <w:r>
        <w:rPr>
          <w:rFonts w:eastAsiaTheme="minorHAnsi"/>
        </w:rPr>
        <w:t>2. de överenskommelser som ligger till grund för pensionerna, och</w:t>
      </w:r>
    </w:p>
    <w:p w14:paraId="235C4A4B" w14:textId="77777777" w:rsidR="002C6F01" w:rsidRDefault="00AE4CD8" w:rsidP="002C6F01">
      <w:pPr>
        <w:pStyle w:val="Brdtextmedindrag"/>
        <w:rPr>
          <w:rFonts w:eastAsiaTheme="minorHAnsi"/>
        </w:rPr>
      </w:pPr>
      <w:r>
        <w:rPr>
          <w:rFonts w:eastAsiaTheme="minorHAnsi"/>
        </w:rPr>
        <w:t>3. utbetalningsalternativ inför pensioneringen.</w:t>
      </w:r>
    </w:p>
    <w:p w14:paraId="269AD26D" w14:textId="77777777" w:rsidR="002C6F01" w:rsidRDefault="00AE4CD8" w:rsidP="002C6F01">
      <w:pPr>
        <w:pStyle w:val="Brdtextmedindrag"/>
        <w:rPr>
          <w:rFonts w:eastAsiaTheme="minorHAnsi"/>
        </w:rPr>
      </w:pPr>
      <w:r>
        <w:rPr>
          <w:rFonts w:eastAsiaTheme="minorHAnsi"/>
        </w:rPr>
        <w:t>Arbetsgivaren ska också årligen ge de personerna ett pensionsbesked som innehåller den information som de behöver om de individuella för</w:t>
      </w:r>
      <w:r>
        <w:rPr>
          <w:rFonts w:eastAsiaTheme="minorHAnsi"/>
        </w:rPr>
        <w:softHyphen/>
        <w:t>månerna och en upplysning om var ytterligare information finns till</w:t>
      </w:r>
      <w:r>
        <w:rPr>
          <w:rFonts w:eastAsiaTheme="minorHAnsi"/>
        </w:rPr>
        <w:softHyphen/>
        <w:t>gänglig.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91DA067" w14:textId="77777777" w:rsidTr="002C6F01">
        <w:tc>
          <w:tcPr>
            <w:tcW w:w="2500" w:type="pct"/>
            <w:shd w:val="clear" w:color="auto" w:fill="auto"/>
            <w:tcMar>
              <w:left w:w="0" w:type="dxa"/>
            </w:tcMar>
          </w:tcPr>
          <w:p w14:paraId="1C875566" w14:textId="77777777" w:rsidR="002C6F01" w:rsidRDefault="002C6F01" w:rsidP="002C6F01">
            <w:pPr>
              <w:pStyle w:val="Brdtextmedindrag"/>
            </w:pPr>
          </w:p>
        </w:tc>
        <w:tc>
          <w:tcPr>
            <w:tcW w:w="2500" w:type="pct"/>
            <w:shd w:val="clear" w:color="auto" w:fill="auto"/>
            <w:tcMar>
              <w:right w:w="0" w:type="dxa"/>
            </w:tcMar>
          </w:tcPr>
          <w:p w14:paraId="0EE3ED92" w14:textId="77777777" w:rsidR="002C6F01" w:rsidRPr="006859E1" w:rsidRDefault="00AE4CD8" w:rsidP="002C6F01">
            <w:pPr>
              <w:pStyle w:val="Brdtextmedindrag"/>
              <w:rPr>
                <w:i/>
              </w:rPr>
            </w:pPr>
            <w:r w:rsidRPr="006859E1">
              <w:rPr>
                <w:i/>
              </w:rPr>
              <w:t>Arbetsgivaren ska på begäran av den som omfattas av utfästelsen lämna information om de antag</w:t>
            </w:r>
            <w:r w:rsidRPr="006859E1">
              <w:rPr>
                <w:i/>
              </w:rPr>
              <w:softHyphen/>
              <w:t>anden som ligger till grund för prog</w:t>
            </w:r>
            <w:r>
              <w:rPr>
                <w:i/>
              </w:rPr>
              <w:softHyphen/>
            </w:r>
            <w:r w:rsidRPr="006859E1">
              <w:rPr>
                <w:i/>
              </w:rPr>
              <w:t xml:space="preserve">noser i </w:t>
            </w:r>
            <w:proofErr w:type="spellStart"/>
            <w:r w:rsidRPr="006859E1">
              <w:rPr>
                <w:i/>
              </w:rPr>
              <w:t>pensionsbeskedet</w:t>
            </w:r>
            <w:proofErr w:type="spellEnd"/>
            <w:r w:rsidRPr="006859E1">
              <w:rPr>
                <w:i/>
              </w:rPr>
              <w:t>.</w:t>
            </w:r>
          </w:p>
        </w:tc>
      </w:tr>
    </w:tbl>
    <w:p w14:paraId="609F6941" w14:textId="77777777" w:rsidR="002C6F01" w:rsidRPr="007C2ADC" w:rsidRDefault="002C6F01" w:rsidP="002C6F01">
      <w:pPr>
        <w:autoSpaceDE w:val="0"/>
        <w:autoSpaceDN w:val="0"/>
        <w:adjustRightInd w:val="0"/>
        <w:spacing w:after="0" w:line="240" w:lineRule="auto"/>
        <w:rPr>
          <w:rFonts w:ascii="TimesNewRomanPS-ItalicMT" w:eastAsiaTheme="minorHAnsi" w:hAnsi="TimesNewRomanPS-ItalicMT" w:cs="TimesNewRomanPS-ItalicMT"/>
          <w:i/>
          <w:iCs/>
          <w:sz w:val="20"/>
        </w:rPr>
      </w:pPr>
    </w:p>
    <w:p w14:paraId="5E95DAA6" w14:textId="77777777" w:rsidR="002C6F01" w:rsidRDefault="00AE4CD8" w:rsidP="002C6F01">
      <w:pPr>
        <w:pStyle w:val="Brdtext"/>
        <w:jc w:val="center"/>
      </w:pPr>
      <w:r>
        <w:t>16 g §</w:t>
      </w:r>
    </w:p>
    <w:p w14:paraId="35F1EBB2" w14:textId="77777777" w:rsidR="002C6F01" w:rsidRPr="00205012" w:rsidRDefault="00AE4CD8" w:rsidP="002C6F01">
      <w:pPr>
        <w:pStyle w:val="Brdtextmedindrag"/>
      </w:pPr>
      <w:r w:rsidRPr="00205012">
        <w:t>En pensionsstiftelse som avses i 9 a § andra eller tredje stycket ska upprätta och följa rikt</w:t>
      </w:r>
      <w:r w:rsidRPr="00205012">
        <w:softHyphen/>
        <w:t>linjer för</w:t>
      </w:r>
    </w:p>
    <w:p w14:paraId="1CEBD9E4" w14:textId="77777777" w:rsidR="002C6F01" w:rsidRPr="00205012" w:rsidRDefault="00AE4CD8" w:rsidP="002C6F01">
      <w:pPr>
        <w:pStyle w:val="Brdtextmedindrag"/>
      </w:pPr>
      <w:r w:rsidRPr="00205012">
        <w:t>1. riskhantering,</w:t>
      </w:r>
    </w:p>
    <w:p w14:paraId="1F12CB95" w14:textId="77777777" w:rsidR="002C6F01" w:rsidRPr="00205012" w:rsidRDefault="00AE4CD8" w:rsidP="002C6F01">
      <w:pPr>
        <w:pStyle w:val="Brdtextmedindrag"/>
      </w:pPr>
      <w:r w:rsidRPr="00205012">
        <w:t>2. internrevision, och</w:t>
      </w:r>
    </w:p>
    <w:p w14:paraId="2F18DF1C" w14:textId="77777777" w:rsidR="002C6F01" w:rsidRDefault="00AE4CD8" w:rsidP="002C6F01">
      <w:pPr>
        <w:pStyle w:val="Brdtextmedindrag"/>
      </w:pPr>
      <w:r w:rsidRPr="00205012">
        <w:t>3. verksamhet som omfattas av uppdragsavtal.</w:t>
      </w:r>
    </w:p>
    <w:p w14:paraId="6833EFB0" w14:textId="77777777" w:rsidR="002C6F01" w:rsidRPr="00205012" w:rsidRDefault="00AE4CD8" w:rsidP="002C6F01">
      <w:pPr>
        <w:pStyle w:val="Brdtextmedindrag"/>
      </w:pPr>
      <w:r w:rsidRPr="00205012">
        <w:t>Pensionsstiftelsen ska upprätta och vid behov följa en bered</w:t>
      </w:r>
      <w:r w:rsidRPr="00205012">
        <w:softHyphen/>
        <w:t>skaps</w:t>
      </w:r>
      <w:r w:rsidRPr="00205012">
        <w:softHyphen/>
        <w:t>plan som säkerställer att verksam</w:t>
      </w:r>
      <w:r w:rsidRPr="00205012">
        <w:softHyphen/>
        <w:t>heten kan bedrivas kon</w:t>
      </w:r>
      <w:r w:rsidRPr="00205012">
        <w:softHyphen/>
        <w:t>tinuerligt.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BC9E9E7" w14:textId="77777777" w:rsidTr="002C6F01">
        <w:tc>
          <w:tcPr>
            <w:tcW w:w="2500" w:type="pct"/>
            <w:shd w:val="clear" w:color="auto" w:fill="auto"/>
            <w:tcMar>
              <w:left w:w="0" w:type="dxa"/>
            </w:tcMar>
          </w:tcPr>
          <w:p w14:paraId="2B7F2DD2" w14:textId="77777777" w:rsidR="002C6F01" w:rsidRPr="00205012" w:rsidRDefault="00AE4CD8" w:rsidP="002C6F01">
            <w:pPr>
              <w:pStyle w:val="Brdtextmedindrag"/>
            </w:pPr>
            <w:r w:rsidRPr="00205012">
              <w:t xml:space="preserve">Pensionsstiftelsen ska upprätta </w:t>
            </w:r>
            <w:r w:rsidRPr="00287E0B">
              <w:t xml:space="preserve">och </w:t>
            </w:r>
            <w:r w:rsidRPr="00205012">
              <w:t>följa en sund ersättningspolicy för personer som leder eller över</w:t>
            </w:r>
            <w:r w:rsidRPr="00205012">
              <w:softHyphen/>
              <w:t>vakar verksamheten eller på annat sätt kan påverka riskerna i verk</w:t>
            </w:r>
            <w:r w:rsidRPr="00205012">
              <w:softHyphen/>
              <w:t>sam</w:t>
            </w:r>
            <w:r w:rsidRPr="00205012">
              <w:softHyphen/>
              <w:t>heten.</w:t>
            </w:r>
          </w:p>
        </w:tc>
        <w:tc>
          <w:tcPr>
            <w:tcW w:w="2500" w:type="pct"/>
            <w:shd w:val="clear" w:color="auto" w:fill="auto"/>
            <w:tcMar>
              <w:right w:w="0" w:type="dxa"/>
            </w:tcMar>
          </w:tcPr>
          <w:p w14:paraId="490DA6EF" w14:textId="77777777" w:rsidR="002C6F01" w:rsidRPr="00205012" w:rsidRDefault="00AE4CD8" w:rsidP="002C6F01">
            <w:pPr>
              <w:pStyle w:val="Brdtextmedindrag"/>
            </w:pPr>
            <w:r w:rsidRPr="00205012">
              <w:t>Pensionsstiftelsen ska upprätta</w:t>
            </w:r>
            <w:r>
              <w:rPr>
                <w:i/>
              </w:rPr>
              <w:t xml:space="preserve"> </w:t>
            </w:r>
            <w:r>
              <w:t>och</w:t>
            </w:r>
            <w:r>
              <w:rPr>
                <w:i/>
              </w:rPr>
              <w:t xml:space="preserve"> </w:t>
            </w:r>
            <w:r w:rsidRPr="00205012">
              <w:t>följa en sund ersättningspolicy för personer som leder eller över</w:t>
            </w:r>
            <w:r w:rsidRPr="00205012">
              <w:softHyphen/>
              <w:t>vakar verksamheten eller på annat sätt kan påverka riskerna i verk</w:t>
            </w:r>
            <w:r w:rsidRPr="00205012">
              <w:softHyphen/>
              <w:t>sam</w:t>
            </w:r>
            <w:r w:rsidRPr="00205012">
              <w:softHyphen/>
              <w:t>heten.</w:t>
            </w:r>
            <w:r w:rsidRPr="00274C92">
              <w:rPr>
                <w:i/>
              </w:rPr>
              <w:t xml:space="preserve"> Stiftelsen ska regel</w:t>
            </w:r>
            <w:r>
              <w:rPr>
                <w:i/>
              </w:rPr>
              <w:softHyphen/>
            </w:r>
            <w:r w:rsidRPr="00274C92">
              <w:rPr>
                <w:i/>
              </w:rPr>
              <w:t>bundet offentliggöra information om ersättningspolicyn.</w:t>
            </w:r>
          </w:p>
        </w:tc>
      </w:tr>
    </w:tbl>
    <w:p w14:paraId="7C1F1CE7" w14:textId="77777777" w:rsidR="002C6F01" w:rsidRDefault="002C6F01" w:rsidP="002C6F01">
      <w:pPr>
        <w:pStyle w:val="Brdtext"/>
        <w:jc w:val="center"/>
      </w:pPr>
    </w:p>
    <w:p w14:paraId="50A4CFE4" w14:textId="77777777" w:rsidR="002C6F01" w:rsidRDefault="00AE4CD8" w:rsidP="002C6F01">
      <w:pPr>
        <w:pStyle w:val="Brdtext"/>
        <w:jc w:val="center"/>
      </w:pPr>
      <w:r>
        <w:t>16 i §</w:t>
      </w:r>
    </w:p>
    <w:p w14:paraId="5DC82EF9" w14:textId="77777777" w:rsidR="002C6F01" w:rsidRPr="00CC5C66" w:rsidRDefault="00AE4CD8" w:rsidP="002C6F01">
      <w:pPr>
        <w:pStyle w:val="Brdtextmedindrag"/>
      </w:pPr>
      <w:r w:rsidRPr="00CC5C66">
        <w:t xml:space="preserve">Regeringen eller den myndighet som regeringen bestämmer får meddela föreskrifter om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DF0926A" w14:textId="77777777" w:rsidTr="002C6F01">
        <w:tc>
          <w:tcPr>
            <w:tcW w:w="2500" w:type="pct"/>
            <w:shd w:val="clear" w:color="auto" w:fill="auto"/>
            <w:tcMar>
              <w:left w:w="0" w:type="dxa"/>
            </w:tcMar>
          </w:tcPr>
          <w:p w14:paraId="63BEFBCB" w14:textId="77777777" w:rsidR="002C6F01" w:rsidRDefault="002C6F01" w:rsidP="002C6F01">
            <w:pPr>
              <w:pStyle w:val="Brdtextmedindrag"/>
            </w:pPr>
          </w:p>
        </w:tc>
        <w:tc>
          <w:tcPr>
            <w:tcW w:w="2500" w:type="pct"/>
            <w:shd w:val="clear" w:color="auto" w:fill="auto"/>
            <w:tcMar>
              <w:right w:w="0" w:type="dxa"/>
            </w:tcMar>
          </w:tcPr>
          <w:p w14:paraId="30CE85D2" w14:textId="77777777" w:rsidR="002C6F01" w:rsidRDefault="00AE4CD8" w:rsidP="002C6F01">
            <w:pPr>
              <w:pStyle w:val="Brdtextmedindrag"/>
              <w:rPr>
                <w:rFonts w:eastAsiaTheme="minorHAnsi"/>
                <w:i/>
              </w:rPr>
            </w:pPr>
            <w:r>
              <w:rPr>
                <w:i/>
              </w:rPr>
              <w:t>1. </w:t>
            </w:r>
            <w:r w:rsidRPr="001E60B9">
              <w:rPr>
                <w:i/>
              </w:rPr>
              <w:t>de krav som ska gälla för dem som är verksamma i en pensions</w:t>
            </w:r>
            <w:r>
              <w:rPr>
                <w:i/>
              </w:rPr>
              <w:softHyphen/>
            </w:r>
            <w:r w:rsidRPr="001E60B9">
              <w:rPr>
                <w:i/>
              </w:rPr>
              <w:t>stiftelse enligt 16 a och 16 e §§</w:t>
            </w:r>
            <w:r>
              <w:rPr>
                <w:i/>
              </w:rPr>
              <w:t>,</w:t>
            </w:r>
          </w:p>
        </w:tc>
      </w:tr>
      <w:tr w:rsidR="002C6F01" w14:paraId="60953EB2" w14:textId="77777777" w:rsidTr="002C6F01">
        <w:tc>
          <w:tcPr>
            <w:tcW w:w="2500" w:type="pct"/>
            <w:shd w:val="clear" w:color="auto" w:fill="auto"/>
            <w:tcMar>
              <w:left w:w="0" w:type="dxa"/>
            </w:tcMar>
          </w:tcPr>
          <w:p w14:paraId="112DF781" w14:textId="77777777" w:rsidR="002C6F01" w:rsidRDefault="00AE4CD8" w:rsidP="002C6F01">
            <w:pPr>
              <w:pStyle w:val="Brdtextmedindrag"/>
            </w:pPr>
            <w:r w:rsidRPr="00866574">
              <w:rPr>
                <w:i/>
              </w:rPr>
              <w:t>1</w:t>
            </w:r>
            <w:r w:rsidRPr="00CC5C66">
              <w:t>. vad placerings</w:t>
            </w:r>
            <w:r w:rsidRPr="00CC5C66">
              <w:softHyphen/>
              <w:t>riktlinjerna och redo</w:t>
            </w:r>
            <w:r w:rsidRPr="00CC5C66">
              <w:softHyphen/>
              <w:t>görelsen enligt 16 f § ska inne</w:t>
            </w:r>
            <w:r>
              <w:softHyphen/>
            </w:r>
            <w:r w:rsidRPr="00CC5C66">
              <w:t>hålla,</w:t>
            </w:r>
            <w:r w:rsidRPr="00274C92">
              <w:t xml:space="preserve"> och </w:t>
            </w:r>
          </w:p>
          <w:p w14:paraId="2B7CC13E" w14:textId="77777777" w:rsidR="002C6F01" w:rsidRPr="00CC5C66" w:rsidRDefault="00AE4CD8" w:rsidP="002C6F01">
            <w:pPr>
              <w:pStyle w:val="Brdtextmedindrag"/>
            </w:pPr>
            <w:r w:rsidRPr="00866574">
              <w:rPr>
                <w:i/>
              </w:rPr>
              <w:t>2</w:t>
            </w:r>
            <w:r w:rsidRPr="00CC5C66">
              <w:t>. vad de styr</w:t>
            </w:r>
            <w:r w:rsidRPr="00CC5C66">
              <w:softHyphen/>
              <w:t>dokument som anges i 16 g § ska innehålla.</w:t>
            </w:r>
          </w:p>
        </w:tc>
        <w:tc>
          <w:tcPr>
            <w:tcW w:w="2500" w:type="pct"/>
            <w:shd w:val="clear" w:color="auto" w:fill="auto"/>
            <w:tcMar>
              <w:right w:w="0" w:type="dxa"/>
            </w:tcMar>
          </w:tcPr>
          <w:p w14:paraId="6C0E35E5" w14:textId="77777777" w:rsidR="002C6F01" w:rsidRDefault="00AE4CD8" w:rsidP="002C6F01">
            <w:pPr>
              <w:pStyle w:val="Brdtextmedindrag"/>
            </w:pPr>
            <w:r>
              <w:rPr>
                <w:i/>
              </w:rPr>
              <w:t>2</w:t>
            </w:r>
            <w:r w:rsidRPr="00CC5C66">
              <w:t>. vad placerings</w:t>
            </w:r>
            <w:r w:rsidRPr="00CC5C66">
              <w:softHyphen/>
              <w:t>riktlinjerna och redo</w:t>
            </w:r>
            <w:r w:rsidRPr="00CC5C66">
              <w:softHyphen/>
              <w:t>görelsen enligt 16 f § ska inne</w:t>
            </w:r>
            <w:r>
              <w:softHyphen/>
            </w:r>
            <w:r w:rsidRPr="00CC5C66">
              <w:t>hålla,</w:t>
            </w:r>
            <w:r w:rsidRPr="00274C92">
              <w:t xml:space="preserve"> och </w:t>
            </w:r>
          </w:p>
          <w:p w14:paraId="7836923E" w14:textId="77777777" w:rsidR="002C6F01" w:rsidRPr="00936390" w:rsidRDefault="00AE4CD8" w:rsidP="002C6F01">
            <w:pPr>
              <w:pStyle w:val="Brdtextmedindrag"/>
              <w:rPr>
                <w:rFonts w:eastAsiaTheme="minorHAnsi"/>
                <w:i/>
              </w:rPr>
            </w:pPr>
            <w:r>
              <w:rPr>
                <w:i/>
              </w:rPr>
              <w:t>3</w:t>
            </w:r>
            <w:r w:rsidRPr="00CC5C66">
              <w:t>. vad de styr</w:t>
            </w:r>
            <w:r w:rsidRPr="00CC5C66">
              <w:softHyphen/>
              <w:t>dokument som anges i 16 g § ska innehålla.</w:t>
            </w:r>
          </w:p>
        </w:tc>
      </w:tr>
      <w:tr w:rsidR="002C6F01" w14:paraId="15398183" w14:textId="77777777" w:rsidTr="002C6F01">
        <w:tc>
          <w:tcPr>
            <w:tcW w:w="2500" w:type="pct"/>
            <w:shd w:val="clear" w:color="auto" w:fill="auto"/>
            <w:tcMar>
              <w:left w:w="0" w:type="dxa"/>
            </w:tcMar>
          </w:tcPr>
          <w:p w14:paraId="58931B56" w14:textId="77777777" w:rsidR="002C6F01" w:rsidRPr="00CC5C66" w:rsidRDefault="002C6F01" w:rsidP="002C6F01">
            <w:pPr>
              <w:pStyle w:val="Brdtextmedindrag"/>
            </w:pPr>
          </w:p>
        </w:tc>
        <w:tc>
          <w:tcPr>
            <w:tcW w:w="2500" w:type="pct"/>
            <w:shd w:val="clear" w:color="auto" w:fill="auto"/>
            <w:tcMar>
              <w:right w:w="0" w:type="dxa"/>
            </w:tcMar>
          </w:tcPr>
          <w:p w14:paraId="1E8CA8EE" w14:textId="77777777" w:rsidR="002C6F01" w:rsidRPr="00936390" w:rsidRDefault="00AE4CD8" w:rsidP="002C6F01">
            <w:pPr>
              <w:pStyle w:val="Brdtextmedindrag"/>
              <w:rPr>
                <w:i/>
              </w:rPr>
            </w:pPr>
            <w:r w:rsidRPr="00936390">
              <w:rPr>
                <w:rFonts w:eastAsiaTheme="minorHAnsi"/>
                <w:i/>
              </w:rPr>
              <w:t>Regeringen eller den myndighet som regeringen bestämmer kan med stöd av 8 kap. 7 § regerings</w:t>
            </w:r>
            <w:r w:rsidRPr="00936390">
              <w:rPr>
                <w:rFonts w:eastAsiaTheme="minorHAnsi"/>
                <w:i/>
              </w:rPr>
              <w:softHyphen/>
              <w:t>formen meddela föreskrifter om hur information om ersättningspolicyn ska offentliggöras enligt 16 g §.</w:t>
            </w:r>
          </w:p>
        </w:tc>
      </w:tr>
    </w:tbl>
    <w:p w14:paraId="5A2A4A44" w14:textId="77777777" w:rsidR="002C6F01" w:rsidRPr="001E60B9" w:rsidRDefault="002C6F01" w:rsidP="002C6F01">
      <w:pPr>
        <w:pStyle w:val="Brdtextmedindrag"/>
      </w:pPr>
    </w:p>
    <w:p w14:paraId="236FFE14" w14:textId="77777777" w:rsidR="002C6F01" w:rsidRDefault="00AE4CD8" w:rsidP="002C6F01">
      <w:pPr>
        <w:pStyle w:val="Brdtext"/>
        <w:jc w:val="center"/>
      </w:pPr>
      <w:r>
        <w:t>31 §</w:t>
      </w:r>
    </w:p>
    <w:p w14:paraId="1A7303E9" w14:textId="77777777" w:rsidR="002C6F01" w:rsidRDefault="00AE4CD8" w:rsidP="002C6F01">
      <w:pPr>
        <w:pStyle w:val="Brdtextmedindrag"/>
      </w:pPr>
      <w:r w:rsidRPr="00585E19">
        <w:t>En pensions- eller personal</w:t>
      </w:r>
      <w:r w:rsidRPr="00585E19">
        <w:softHyphen/>
        <w:t>stiftelse står under tillsyn av den länsstyrelse som är tillsyns</w:t>
      </w:r>
      <w:r w:rsidRPr="00585E19">
        <w:softHyphen/>
        <w:t>myndighet i det län där arbets</w:t>
      </w:r>
      <w:r w:rsidRPr="00585E19">
        <w:softHyphen/>
        <w:t>givaren har sin hemvist. Regeringen kan med stöd av 8 kap. 7 § regeringsformen meddela före</w:t>
      </w:r>
      <w:r w:rsidRPr="00585E19">
        <w:softHyphen/>
        <w:t>skrifter om vilken länsstyrelse som är tillsynsmyndighet i ett län.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4C53587" w14:textId="77777777" w:rsidTr="002C6F01">
        <w:tc>
          <w:tcPr>
            <w:tcW w:w="2500" w:type="pct"/>
            <w:shd w:val="clear" w:color="auto" w:fill="auto"/>
            <w:tcMar>
              <w:left w:w="0" w:type="dxa"/>
            </w:tcMar>
          </w:tcPr>
          <w:p w14:paraId="4969AF6D" w14:textId="77777777" w:rsidR="002C6F01" w:rsidRDefault="00AE4CD8" w:rsidP="002C6F01">
            <w:pPr>
              <w:pStyle w:val="Brdtextmedindrag"/>
            </w:pPr>
            <w:r w:rsidRPr="00585E19">
              <w:t>Styrelsen för en pensions- eller personalstiftelse ska anmäla stiftel</w:t>
            </w:r>
            <w:r w:rsidRPr="00585E19">
              <w:softHyphen/>
              <w:t>sen för tillsyn</w:t>
            </w:r>
            <w:r w:rsidRPr="00844FF9">
              <w:rPr>
                <w:i/>
              </w:rPr>
              <w:t xml:space="preserve"> senast sex månader efter det att styrelsen har tagit emot sitt uppdrag</w:t>
            </w:r>
            <w:r w:rsidRPr="00585E19">
              <w:t xml:space="preserve">. En </w:t>
            </w:r>
            <w:r w:rsidRPr="00844FF9">
              <w:rPr>
                <w:i/>
              </w:rPr>
              <w:t>sådan</w:t>
            </w:r>
            <w:r w:rsidRPr="00585E19">
              <w:t xml:space="preserve"> pensions</w:t>
            </w:r>
            <w:r w:rsidRPr="00585E19">
              <w:softHyphen/>
            </w:r>
            <w:r w:rsidRPr="00585E19">
              <w:lastRenderedPageBreak/>
              <w:t xml:space="preserve">stiftelse </w:t>
            </w:r>
            <w:r w:rsidRPr="00844FF9">
              <w:rPr>
                <w:i/>
              </w:rPr>
              <w:t>som avses i 9 a § andra stycket</w:t>
            </w:r>
            <w:r w:rsidRPr="00585E19">
              <w:t xml:space="preserve"> ska </w:t>
            </w:r>
            <w:r w:rsidRPr="00844FF9">
              <w:rPr>
                <w:i/>
              </w:rPr>
              <w:t>dock</w:t>
            </w:r>
            <w:r w:rsidRPr="00585E19">
              <w:t xml:space="preserve"> anmälas för tillsyn genast efter det att </w:t>
            </w:r>
            <w:r w:rsidRPr="001747DA">
              <w:rPr>
                <w:i/>
              </w:rPr>
              <w:t>uppdraget har tagits emot</w:t>
            </w:r>
            <w:r w:rsidRPr="00585E19">
              <w:t>.</w:t>
            </w:r>
          </w:p>
        </w:tc>
        <w:tc>
          <w:tcPr>
            <w:tcW w:w="2500" w:type="pct"/>
            <w:shd w:val="clear" w:color="auto" w:fill="auto"/>
            <w:tcMar>
              <w:right w:w="0" w:type="dxa"/>
            </w:tcMar>
          </w:tcPr>
          <w:p w14:paraId="767BC1C2" w14:textId="77777777" w:rsidR="002C6F01" w:rsidRDefault="00AE4CD8" w:rsidP="002C6F01">
            <w:pPr>
              <w:pStyle w:val="Brdtextmedindrag"/>
            </w:pPr>
            <w:r>
              <w:lastRenderedPageBreak/>
              <w:t>Styrelsen för en pensions- eller personalstiftelse ska anmäla stiftel</w:t>
            </w:r>
            <w:r>
              <w:softHyphen/>
              <w:t xml:space="preserve">sen för tillsyn. En pensionsstiftelse ska anmälas för tillsyn genast efter det att </w:t>
            </w:r>
            <w:r w:rsidRPr="00260FEA">
              <w:rPr>
                <w:i/>
              </w:rPr>
              <w:t xml:space="preserve">styrelsen har tagit emot sitt </w:t>
            </w:r>
            <w:r w:rsidRPr="00260FEA">
              <w:rPr>
                <w:i/>
              </w:rPr>
              <w:lastRenderedPageBreak/>
              <w:t>uppdrag. En personalstiftelse ska anmälas för tillsyn senast sex</w:t>
            </w:r>
            <w:r>
              <w:rPr>
                <w:i/>
              </w:rPr>
              <w:t> </w:t>
            </w:r>
            <w:r w:rsidRPr="00260FEA">
              <w:rPr>
                <w:i/>
              </w:rPr>
              <w:t xml:space="preserve">månader efter det att </w:t>
            </w:r>
            <w:r>
              <w:rPr>
                <w:i/>
              </w:rPr>
              <w:t xml:space="preserve">styrelsen har tagit emot sitt </w:t>
            </w:r>
            <w:r w:rsidRPr="00260FEA">
              <w:rPr>
                <w:i/>
              </w:rPr>
              <w:t>uppdrag</w:t>
            </w:r>
            <w:r w:rsidRPr="00100CE6">
              <w:t>.</w:t>
            </w:r>
          </w:p>
        </w:tc>
      </w:tr>
      <w:tr w:rsidR="002C6F01" w14:paraId="5F37F3B4" w14:textId="77777777" w:rsidTr="002C6F01">
        <w:tc>
          <w:tcPr>
            <w:tcW w:w="2500" w:type="pct"/>
            <w:shd w:val="clear" w:color="auto" w:fill="auto"/>
            <w:tcMar>
              <w:left w:w="0" w:type="dxa"/>
            </w:tcMar>
          </w:tcPr>
          <w:p w14:paraId="1CA32DDF" w14:textId="77777777" w:rsidR="002C6F01" w:rsidRPr="00585E19" w:rsidRDefault="00AE4CD8" w:rsidP="002C6F01">
            <w:pPr>
              <w:pStyle w:val="Brdtextmedindrag"/>
            </w:pPr>
            <w:r w:rsidRPr="00585E19">
              <w:lastRenderedPageBreak/>
              <w:t>En anmälan enligt andra stycket ska innehålla uppgift om stiftelsens postadress och telefonnummer samt om styrelseledamöternas namn, personnummer, bostads</w:t>
            </w:r>
            <w:r>
              <w:softHyphen/>
            </w:r>
            <w:r w:rsidRPr="00585E19">
              <w:t>adress, post</w:t>
            </w:r>
            <w:r w:rsidRPr="00585E19">
              <w:softHyphen/>
              <w:t>adress och telefon</w:t>
            </w:r>
            <w:r>
              <w:softHyphen/>
            </w:r>
            <w:r w:rsidRPr="00585E19">
              <w:t>nummer. Till anmälan ska fogas en bestyrkt kopia av de handlingar som arbetsgivaren upprättat av</w:t>
            </w:r>
            <w:r>
              <w:softHyphen/>
            </w:r>
            <w:r w:rsidRPr="00585E19">
              <w:t>seende stiftelsen samt, om möjligt, uppgift om storleken och arten av stiftelsens förmögenhet. När en ändring har inträtt i något för</w:t>
            </w:r>
            <w:r>
              <w:softHyphen/>
            </w:r>
            <w:r w:rsidRPr="00585E19">
              <w:t>hållande som tidigare har anmälts, ska detta genast anmälas till tillsynsmyndigheten.</w:t>
            </w:r>
          </w:p>
        </w:tc>
        <w:tc>
          <w:tcPr>
            <w:tcW w:w="2500" w:type="pct"/>
            <w:shd w:val="clear" w:color="auto" w:fill="auto"/>
            <w:tcMar>
              <w:right w:w="0" w:type="dxa"/>
            </w:tcMar>
          </w:tcPr>
          <w:p w14:paraId="3B2395D6" w14:textId="77777777" w:rsidR="002C6F01" w:rsidRDefault="00AE4CD8" w:rsidP="002C6F01">
            <w:pPr>
              <w:pStyle w:val="Brdtextmedindrag"/>
            </w:pPr>
            <w:r w:rsidRPr="00585E19">
              <w:t>En anmälan enligt andra stycket ska innehålla uppgift om stiftelsens postadress och telefonnummer samt om styrelseledamöternas namn, per</w:t>
            </w:r>
            <w:r w:rsidRPr="00585E19">
              <w:softHyphen/>
              <w:t>sonnummer, bostads</w:t>
            </w:r>
            <w:r>
              <w:softHyphen/>
            </w:r>
            <w:r w:rsidRPr="00585E19">
              <w:t>adress, postadress och telefon</w:t>
            </w:r>
            <w:r>
              <w:softHyphen/>
            </w:r>
            <w:r w:rsidRPr="00585E19">
              <w:t>nummer. Till anmälan ska fogas en bestyrkt kopia av de handlingar som arbetsgivaren upprättat av</w:t>
            </w:r>
            <w:r>
              <w:softHyphen/>
            </w:r>
            <w:r w:rsidRPr="00585E19">
              <w:t xml:space="preserve">seende stiftelsen samt, om möjligt, uppgift om storleken och arten av stiftelsens förmögenhet. </w:t>
            </w:r>
            <w:r w:rsidRPr="00F4567D">
              <w:rPr>
                <w:i/>
              </w:rPr>
              <w:t>En an</w:t>
            </w:r>
            <w:r>
              <w:rPr>
                <w:i/>
              </w:rPr>
              <w:softHyphen/>
            </w:r>
            <w:r w:rsidRPr="00F4567D">
              <w:rPr>
                <w:i/>
              </w:rPr>
              <w:t>mälan från en pensions</w:t>
            </w:r>
            <w:r w:rsidRPr="00F4567D">
              <w:rPr>
                <w:i/>
              </w:rPr>
              <w:softHyphen/>
              <w:t>stiftelse ska även innehålla uppgift om hur många personer stiftelsen tryggar utfästelser om pension till och för vilka avsättningar har gjorts till stiftelsen.</w:t>
            </w:r>
            <w:r>
              <w:t xml:space="preserve"> </w:t>
            </w:r>
            <w:r w:rsidRPr="00585E19">
              <w:t xml:space="preserve">När en ändring har inträtt i något förhållande </w:t>
            </w:r>
            <w:r>
              <w:rPr>
                <w:i/>
              </w:rPr>
              <w:t xml:space="preserve">som anges i första och andra meningarna och </w:t>
            </w:r>
            <w:r w:rsidRPr="00585E19">
              <w:t>som tidigare har anmälts, ska detta genast anmälas till tillsyns</w:t>
            </w:r>
            <w:r>
              <w:softHyphen/>
            </w:r>
            <w:r w:rsidRPr="00585E19">
              <w:t>myndigheten.</w:t>
            </w:r>
          </w:p>
        </w:tc>
      </w:tr>
      <w:tr w:rsidR="002C6F01" w14:paraId="0FF0DF32" w14:textId="77777777" w:rsidTr="002C6F01">
        <w:tc>
          <w:tcPr>
            <w:tcW w:w="2500" w:type="pct"/>
            <w:shd w:val="clear" w:color="auto" w:fill="auto"/>
            <w:tcMar>
              <w:left w:w="0" w:type="dxa"/>
            </w:tcMar>
          </w:tcPr>
          <w:p w14:paraId="008D2CBE" w14:textId="77777777" w:rsidR="002C6F01" w:rsidRDefault="00AE4CD8" w:rsidP="002C6F01">
            <w:pPr>
              <w:pStyle w:val="Brdtextmedindrag"/>
            </w:pPr>
            <w:r w:rsidRPr="00761AC7">
              <w:t>När en pensionsstiftelses verk</w:t>
            </w:r>
            <w:r>
              <w:softHyphen/>
            </w:r>
            <w:r w:rsidRPr="00761AC7">
              <w:t>samhet når den omfattning som anges i 9</w:t>
            </w:r>
            <w:r>
              <w:t> </w:t>
            </w:r>
            <w:r w:rsidRPr="00761AC7">
              <w:t xml:space="preserve">a § </w:t>
            </w:r>
            <w:r w:rsidRPr="009B0700">
              <w:t>andra</w:t>
            </w:r>
            <w:r w:rsidRPr="00761AC7">
              <w:t xml:space="preserve"> stycket, ska dess styrelse genast göra en anmälan till tillsyns</w:t>
            </w:r>
            <w:r>
              <w:softHyphen/>
            </w:r>
            <w:r w:rsidRPr="00761AC7">
              <w:t>myndigheten. Detsamma gäller när en pensions</w:t>
            </w:r>
            <w:r>
              <w:softHyphen/>
            </w:r>
            <w:r w:rsidRPr="00761AC7">
              <w:t>stiftelse har beslutat att tillämpa de bestäm</w:t>
            </w:r>
            <w:r>
              <w:softHyphen/>
            </w:r>
            <w:r w:rsidRPr="00761AC7">
              <w:t xml:space="preserve">melser som anges i </w:t>
            </w:r>
            <w:r w:rsidRPr="00DC1785">
              <w:t>9 a § första och andra styckena.</w:t>
            </w:r>
          </w:p>
        </w:tc>
        <w:tc>
          <w:tcPr>
            <w:tcW w:w="2500" w:type="pct"/>
            <w:shd w:val="clear" w:color="auto" w:fill="auto"/>
            <w:tcMar>
              <w:right w:w="0" w:type="dxa"/>
            </w:tcMar>
          </w:tcPr>
          <w:p w14:paraId="42FA1B29" w14:textId="77777777" w:rsidR="002C6F01" w:rsidRDefault="00AE4CD8" w:rsidP="002C6F01">
            <w:pPr>
              <w:pStyle w:val="Brdtextmedindrag"/>
            </w:pPr>
            <w:r w:rsidRPr="00761AC7">
              <w:t>När en pensionsstiftelses verk</w:t>
            </w:r>
            <w:r>
              <w:softHyphen/>
            </w:r>
            <w:r w:rsidRPr="00761AC7">
              <w:t>samhet når den omfattning som anges i 9</w:t>
            </w:r>
            <w:r>
              <w:t> </w:t>
            </w:r>
            <w:r w:rsidRPr="00761AC7">
              <w:t xml:space="preserve">a § </w:t>
            </w:r>
            <w:r>
              <w:rPr>
                <w:i/>
              </w:rPr>
              <w:t xml:space="preserve">första eller </w:t>
            </w:r>
            <w:r w:rsidRPr="009B0700">
              <w:t>andra</w:t>
            </w:r>
            <w:r w:rsidRPr="00761AC7">
              <w:t xml:space="preserve"> stycket, ska dess styrelse genast göra en anmälan till tillsyns</w:t>
            </w:r>
            <w:r>
              <w:softHyphen/>
            </w:r>
            <w:r w:rsidRPr="00761AC7">
              <w:t xml:space="preserve">myndigheten. </w:t>
            </w:r>
            <w:r>
              <w:rPr>
                <w:i/>
              </w:rPr>
              <w:t>Styrelsen för en pen</w:t>
            </w:r>
            <w:r>
              <w:rPr>
                <w:i/>
              </w:rPr>
              <w:softHyphen/>
              <w:t xml:space="preserve">sionsstiftelse ska också genast göra en anmälan till tillsynsmyndigheten när stiftelsens verksamhet inte längre har den omfattning som anges i 9 a § första stycket. </w:t>
            </w:r>
            <w:r w:rsidRPr="00761AC7">
              <w:t>Det</w:t>
            </w:r>
            <w:r>
              <w:softHyphen/>
            </w:r>
            <w:r w:rsidRPr="00761AC7">
              <w:t>samma gäller när en pensions</w:t>
            </w:r>
            <w:r>
              <w:softHyphen/>
            </w:r>
            <w:r w:rsidRPr="00761AC7">
              <w:t xml:space="preserve">stiftelse </w:t>
            </w:r>
            <w:r w:rsidRPr="002411FF">
              <w:t>har</w:t>
            </w:r>
            <w:r w:rsidRPr="00761AC7">
              <w:t xml:space="preserve"> beslutat att tillämpa de bestäm</w:t>
            </w:r>
            <w:r>
              <w:softHyphen/>
            </w:r>
            <w:r w:rsidRPr="00761AC7">
              <w:t xml:space="preserve">melser som anges i </w:t>
            </w:r>
            <w:r w:rsidRPr="00DC1785">
              <w:t>9 a § första och andra styckena.</w:t>
            </w:r>
          </w:p>
        </w:tc>
      </w:tr>
    </w:tbl>
    <w:p w14:paraId="26AF444D" w14:textId="77777777" w:rsidR="002C6F01" w:rsidRPr="00585E19" w:rsidRDefault="00AE4CD8" w:rsidP="002C6F01">
      <w:pPr>
        <w:pStyle w:val="Brdtextmedindrag"/>
      </w:pPr>
      <w:r w:rsidRPr="00585E19">
        <w:t>Efter ansökan från en pensions</w:t>
      </w:r>
      <w:r w:rsidRPr="00585E19">
        <w:softHyphen/>
        <w:t>stiftelse vars verksamhet inte längre har den omfattning som anges i 9 a § andra stycket får Finansinspektionen, om det finns särskilda skäl, besluta att pensions</w:t>
      </w:r>
      <w:r w:rsidRPr="00585E19">
        <w:softHyphen/>
        <w:t>stiftelsen inte längre ska tillämpa de bestämmelser som gäller enligt 9 a § andra stycket.</w:t>
      </w:r>
    </w:p>
    <w:p w14:paraId="2CDC0E39" w14:textId="77777777" w:rsidR="002C6F01" w:rsidRPr="00585E19" w:rsidRDefault="00AE4CD8" w:rsidP="002C6F01">
      <w:pPr>
        <w:pStyle w:val="Brdtextmedindrag"/>
      </w:pPr>
      <w:r w:rsidRPr="00585E19">
        <w:t>Efter ansökan från en pensions</w:t>
      </w:r>
      <w:r w:rsidRPr="00585E19">
        <w:softHyphen/>
        <w:t>stiftelse som i enlighet med fjärde stycket andra meningen har anmält att den beslutat att tillämpa de bestäm</w:t>
      </w:r>
      <w:r w:rsidRPr="00585E19">
        <w:softHyphen/>
        <w:t>melser som gäller enligt 9 a § första och andra styckena får Finansinspektionen, om det finns särskilda skäl, besluta att pensions</w:t>
      </w:r>
      <w:r w:rsidRPr="00585E19">
        <w:softHyphen/>
        <w:t>stiftelsen inte längre är skyldig att tillämpa de bestämmelserna på grund av sin anmälan.</w:t>
      </w:r>
    </w:p>
    <w:p w14:paraId="111A68CB" w14:textId="77777777" w:rsidR="002C6F01" w:rsidRPr="00585E19" w:rsidRDefault="00AE4CD8" w:rsidP="002C6F01">
      <w:pPr>
        <w:pStyle w:val="Brdtextmedindrag"/>
      </w:pPr>
      <w:r w:rsidRPr="00585E19">
        <w:lastRenderedPageBreak/>
        <w:t>Tillsynsmyndigheten ska föra ett register över anmälda stiftelser.</w:t>
      </w:r>
    </w:p>
    <w:p w14:paraId="3D32DD2F" w14:textId="77777777" w:rsidR="002C6F01" w:rsidRPr="00585E19" w:rsidRDefault="00AE4CD8" w:rsidP="002C6F01">
      <w:pPr>
        <w:pStyle w:val="Brdtextmedindrag"/>
      </w:pPr>
      <w:r w:rsidRPr="00585E19">
        <w:t>Tillsynsmyndigheten ska under</w:t>
      </w:r>
      <w:r w:rsidRPr="00585E19">
        <w:softHyphen/>
        <w:t>rätta Finansinspektionen om en an</w:t>
      </w:r>
      <w:r w:rsidRPr="00585E19">
        <w:softHyphen/>
        <w:t>mälan enligt andra eller fjärde stycket. Finansinspektionen ska underrätta tillsynsmyndigheten om en an</w:t>
      </w:r>
      <w:r w:rsidRPr="00585E19">
        <w:softHyphen/>
        <w:t>sökan enligt femte stycket och om det beslut som inspektionen fattar med anledning av en sådan ansökan.</w:t>
      </w:r>
    </w:p>
    <w:p w14:paraId="635C18B5" w14:textId="77777777" w:rsidR="002C6F01" w:rsidRPr="00585E19" w:rsidRDefault="00AE4CD8" w:rsidP="002C6F01">
      <w:pPr>
        <w:pStyle w:val="Brdtextmedindrag"/>
      </w:pPr>
      <w:r w:rsidRPr="00585E19">
        <w:t>Regeringen eller den myndighet som regeringen bestämmer får meddela föreskrifter om avgifter för tillsyn och registrering enligt denna lag.</w:t>
      </w:r>
    </w:p>
    <w:p w14:paraId="5F2CC047" w14:textId="77777777" w:rsidR="002C6F01" w:rsidRDefault="00AE4CD8" w:rsidP="002C6F01">
      <w:pPr>
        <w:pStyle w:val="Brdtextmedindrag"/>
      </w:pPr>
      <w:r w:rsidRPr="00585E19">
        <w:t>Regeringen eller den myndighet som regeringen bestämmer kan med stöd av 8 kap. 7 § regerings</w:t>
      </w:r>
      <w:r w:rsidRPr="00585E19">
        <w:softHyphen/>
        <w:t>formen meddela närmare före</w:t>
      </w:r>
      <w:r w:rsidRPr="00585E19">
        <w:softHyphen/>
        <w:t>skrifter om ingivning av anmäl</w:t>
      </w:r>
      <w:r w:rsidRPr="00585E19">
        <w:softHyphen/>
        <w:t>ningar i registreringsärenden.</w:t>
      </w:r>
    </w:p>
    <w:p w14:paraId="52D94C8B"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0E6F0B" w14:paraId="216A581E" w14:textId="77777777" w:rsidTr="002C6F01">
        <w:tc>
          <w:tcPr>
            <w:tcW w:w="2500" w:type="pct"/>
            <w:shd w:val="clear" w:color="auto" w:fill="auto"/>
            <w:tcMar>
              <w:left w:w="0" w:type="dxa"/>
            </w:tcMar>
          </w:tcPr>
          <w:p w14:paraId="755A47C9" w14:textId="77777777" w:rsidR="002C6F01" w:rsidRPr="000E6F0B" w:rsidRDefault="00AE4CD8" w:rsidP="002C6F01">
            <w:pPr>
              <w:pStyle w:val="Brdtext"/>
              <w:jc w:val="left"/>
              <w:rPr>
                <w:i/>
              </w:rPr>
            </w:pPr>
            <w:r>
              <w:rPr>
                <w:i/>
              </w:rPr>
              <w:t>L</w:t>
            </w:r>
            <w:r w:rsidRPr="000E6F0B">
              <w:rPr>
                <w:i/>
              </w:rPr>
              <w:t>ydelse</w:t>
            </w:r>
            <w:r>
              <w:rPr>
                <w:i/>
              </w:rPr>
              <w:t xml:space="preserve"> enligt p</w:t>
            </w:r>
            <w:r w:rsidRPr="00C15D50">
              <w:rPr>
                <w:i/>
              </w:rPr>
              <w:t>rop. 2019/20:37</w:t>
            </w:r>
          </w:p>
        </w:tc>
        <w:tc>
          <w:tcPr>
            <w:tcW w:w="2500" w:type="pct"/>
            <w:shd w:val="clear" w:color="auto" w:fill="auto"/>
            <w:tcMar>
              <w:right w:w="0" w:type="dxa"/>
            </w:tcMar>
          </w:tcPr>
          <w:p w14:paraId="2380DB50" w14:textId="77777777" w:rsidR="002C6F01" w:rsidRPr="000E6F0B" w:rsidRDefault="00AE4CD8" w:rsidP="002C6F01">
            <w:pPr>
              <w:pStyle w:val="Brdtext"/>
              <w:rPr>
                <w:i/>
              </w:rPr>
            </w:pPr>
            <w:r w:rsidRPr="000E6F0B">
              <w:rPr>
                <w:i/>
              </w:rPr>
              <w:t>Föreslagen lydelse</w:t>
            </w:r>
          </w:p>
        </w:tc>
      </w:tr>
    </w:tbl>
    <w:p w14:paraId="07C33864" w14:textId="77777777" w:rsidR="002C6F01" w:rsidRDefault="00AE4CD8" w:rsidP="002C6F01">
      <w:pPr>
        <w:pStyle w:val="Brdtext"/>
        <w:spacing w:before="230"/>
        <w:jc w:val="center"/>
      </w:pPr>
      <w:r w:rsidRPr="005A54E9">
        <w:t>35</w:t>
      </w:r>
      <w:r>
        <w:t> §</w:t>
      </w:r>
    </w:p>
    <w:p w14:paraId="6756FE5C" w14:textId="77777777" w:rsidR="002C6F01" w:rsidRPr="00150E57" w:rsidRDefault="00AE4CD8" w:rsidP="002C6F01">
      <w:pPr>
        <w:pStyle w:val="Brdtextmedindrag"/>
      </w:pPr>
      <w:r w:rsidRPr="00150E57">
        <w:t xml:space="preserve">Finansinspektionen får meddela de anmärkningar i fråga om en pensionsstiftelses förvaltning som inspektionen anser behövs. </w:t>
      </w:r>
    </w:p>
    <w:p w14:paraId="0F690BCE" w14:textId="77777777" w:rsidR="002C6F01" w:rsidRPr="00150E57" w:rsidRDefault="00AE4CD8" w:rsidP="002C6F01">
      <w:pPr>
        <w:pStyle w:val="Brdtextmedindrag"/>
      </w:pPr>
      <w:r w:rsidRPr="00150E57">
        <w:t>Finansinspektionen ska förelägga pensionsstiftelsen eller styrelsen att vidta rättelse, om inspektionen bedömer att</w:t>
      </w:r>
    </w:p>
    <w:p w14:paraId="4BF6A564" w14:textId="77777777" w:rsidR="002C6F01" w:rsidRPr="00150E57" w:rsidRDefault="00AE4CD8" w:rsidP="002C6F01">
      <w:pPr>
        <w:pStyle w:val="Brdtextmedindrag"/>
      </w:pPr>
      <w:r w:rsidRPr="00150E57">
        <w:t>1. avvikelse skett från någon av de bestämmelser som anges i 34 § första</w:t>
      </w:r>
      <w:r>
        <w:t xml:space="preserve"> eller andra</w:t>
      </w:r>
      <w:r w:rsidRPr="00150E57">
        <w:t xml:space="preserve"> stycket,</w:t>
      </w:r>
    </w:p>
    <w:p w14:paraId="5033D913" w14:textId="77777777" w:rsidR="002C6F01" w:rsidRPr="00150E57" w:rsidRDefault="00AE4CD8" w:rsidP="002C6F01">
      <w:pPr>
        <w:pStyle w:val="Brdtextmedindrag"/>
      </w:pPr>
      <w:r w:rsidRPr="00150E57">
        <w:t>2. placeringsriktlinjerna inte längre är tillfredsställande med hänsyn till omfattningen och beskaffenheten av stiftelsens för</w:t>
      </w:r>
      <w:r w:rsidRPr="00150E57">
        <w:softHyphen/>
        <w:t>valtning,</w:t>
      </w:r>
    </w:p>
    <w:p w14:paraId="701B8F62" w14:textId="77777777" w:rsidR="002C6F01" w:rsidRPr="00150E57" w:rsidRDefault="00AE4CD8" w:rsidP="002C6F01">
      <w:pPr>
        <w:pStyle w:val="Brdtextmedindrag"/>
      </w:pPr>
      <w:r w:rsidRPr="00150E57">
        <w:t>3. stiftelsen använder olämpliga kreditvärderingsförfaranden eller hän</w:t>
      </w:r>
      <w:r>
        <w:softHyphen/>
      </w:r>
      <w:r w:rsidRPr="00150E57">
        <w:t>visningar i placeringsrikt</w:t>
      </w:r>
      <w:r w:rsidRPr="00150E57">
        <w:softHyphen/>
        <w:t>linjerna till kreditbetyg som har utfärdats av ett kreditvärderings</w:t>
      </w:r>
      <w:r w:rsidRPr="00150E57">
        <w:softHyphen/>
        <w:t>institut, eller</w:t>
      </w:r>
    </w:p>
    <w:p w14:paraId="6C588880" w14:textId="77777777" w:rsidR="002C6F01" w:rsidRPr="00150E57" w:rsidRDefault="00AE4CD8" w:rsidP="002C6F01">
      <w:pPr>
        <w:pStyle w:val="Brdtextmedindrag"/>
      </w:pPr>
      <w:r w:rsidRPr="00150E57">
        <w:t>4. styrdokumenten eller den egna riskbedömningen inte är tillfreds</w:t>
      </w:r>
      <w:r w:rsidRPr="00150E57">
        <w:softHyphen/>
        <w:t>ställande med hänsyn till om</w:t>
      </w:r>
      <w:r w:rsidRPr="00150E57">
        <w:softHyphen/>
        <w:t>fattningen och beskaffenheten av stiftelsens förvaltning.</w:t>
      </w:r>
    </w:p>
    <w:p w14:paraId="1B7997E7" w14:textId="77777777" w:rsidR="002C6F01" w:rsidRPr="00150E57" w:rsidRDefault="00AE4CD8" w:rsidP="002C6F01">
      <w:pPr>
        <w:pStyle w:val="Brdtextmedindrag"/>
      </w:pPr>
      <w:r w:rsidRPr="00150E57">
        <w:t>Om Finansinspektionen bedömer att en stiftelse förvaltar medel som avsatts till stiftelsen för personer som den tryggar utfästelser om pension till på ett sådant sätt som innebär att dessa personers intressen hotas, får inspektionen besluta om att utse en särskild företrädare att sköta hela eller delar av driften av stiftelsen.</w:t>
      </w:r>
    </w:p>
    <w:p w14:paraId="22C54712" w14:textId="77777777" w:rsidR="002C6F01" w:rsidRPr="00150E57" w:rsidRDefault="00AE4CD8" w:rsidP="002C6F01">
      <w:pPr>
        <w:pStyle w:val="Brdtextmedindrag"/>
      </w:pPr>
      <w:r w:rsidRPr="00150E57">
        <w:t>Finansinspektionen får även begränsa pensionsstiftelsens förfoganderätt eller förbjuda stiftelsen att förfoga över sina tillgångar i Sverige, om det bedöms vara nödvändigt för att skydda de personer som anges i tredje stycket. Finansinspektionen får besluta hur pensionsstiftelsen ska förvaltas efter ett sådant beslut.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81489C1" w14:textId="77777777" w:rsidTr="002C6F01">
        <w:tc>
          <w:tcPr>
            <w:tcW w:w="2500" w:type="pct"/>
            <w:shd w:val="clear" w:color="auto" w:fill="auto"/>
            <w:tcMar>
              <w:left w:w="0" w:type="dxa"/>
            </w:tcMar>
          </w:tcPr>
          <w:p w14:paraId="05444254" w14:textId="77777777" w:rsidR="002C6F01" w:rsidRDefault="00AE4CD8" w:rsidP="002C6F01">
            <w:pPr>
              <w:pStyle w:val="Brdtextmedindrag"/>
            </w:pPr>
            <w:r w:rsidRPr="00150E57">
              <w:t>I fråga om styrelsens skyldighet att lämna upplysningar och hålla tillgångar och handlingar tillgäng</w:t>
            </w:r>
            <w:r w:rsidRPr="00150E57">
              <w:softHyphen/>
              <w:t xml:space="preserve">liga för granskning och beträffande tillsynen i övrigt ska </w:t>
            </w:r>
            <w:r w:rsidRPr="001747DA">
              <w:rPr>
                <w:i/>
              </w:rPr>
              <w:t>17</w:t>
            </w:r>
            <w:r w:rsidRPr="00150E57">
              <w:t xml:space="preserve"> kap. 5 och </w:t>
            </w:r>
            <w:r w:rsidRPr="001747DA">
              <w:rPr>
                <w:i/>
              </w:rPr>
              <w:t>7</w:t>
            </w:r>
            <w:r w:rsidRPr="00150E57">
              <w:t xml:space="preserve"> §§, </w:t>
            </w:r>
            <w:r w:rsidRPr="001747DA">
              <w:rPr>
                <w:i/>
              </w:rPr>
              <w:t>8</w:t>
            </w:r>
            <w:r w:rsidRPr="00150E57">
              <w:t> </w:t>
            </w:r>
            <w:r w:rsidRPr="00DF7E7C">
              <w:rPr>
                <w:i/>
              </w:rPr>
              <w:t>§ 1</w:t>
            </w:r>
            <w:r w:rsidRPr="001747DA">
              <w:rPr>
                <w:i/>
              </w:rPr>
              <w:t>, 13</w:t>
            </w:r>
            <w:r w:rsidRPr="00150E57">
              <w:t> </w:t>
            </w:r>
            <w:r w:rsidRPr="002C7C25">
              <w:rPr>
                <w:i/>
              </w:rPr>
              <w:t>§</w:t>
            </w:r>
            <w:r w:rsidRPr="00150E57">
              <w:t xml:space="preserve"> </w:t>
            </w:r>
            <w:r w:rsidRPr="001747DA">
              <w:rPr>
                <w:i/>
              </w:rPr>
              <w:t>första stycket första meningen och andra stycket och 29 § samt 18 kap. 9, 15 och 27 §§</w:t>
            </w:r>
            <w:r w:rsidRPr="00150E57">
              <w:t xml:space="preserve"> försäk</w:t>
            </w:r>
            <w:r w:rsidRPr="00150E57">
              <w:softHyphen/>
              <w:t>ringsrörelse</w:t>
            </w:r>
            <w:r w:rsidRPr="00150E57">
              <w:softHyphen/>
              <w:t>lagen (2010:2043)</w:t>
            </w:r>
            <w:r w:rsidRPr="00BD45D6">
              <w:rPr>
                <w:i/>
              </w:rPr>
              <w:t xml:space="preserve"> samt föreskrifter som meddelats med stöd av 17 kap. 30 § samma lag</w:t>
            </w:r>
            <w:r w:rsidRPr="00C23506">
              <w:t xml:space="preserve"> tillämpas på motsvar</w:t>
            </w:r>
            <w:r w:rsidRPr="00C23506">
              <w:softHyphen/>
              <w:t>ande sätt</w:t>
            </w:r>
            <w:r w:rsidRPr="00150E57">
              <w:t>.</w:t>
            </w:r>
          </w:p>
        </w:tc>
        <w:tc>
          <w:tcPr>
            <w:tcW w:w="2500" w:type="pct"/>
            <w:shd w:val="clear" w:color="auto" w:fill="auto"/>
            <w:tcMar>
              <w:right w:w="0" w:type="dxa"/>
            </w:tcMar>
          </w:tcPr>
          <w:p w14:paraId="26B13A41" w14:textId="77777777" w:rsidR="002C6F01" w:rsidRDefault="00AE4CD8" w:rsidP="002C6F01">
            <w:pPr>
              <w:pStyle w:val="Brdtextmedindrag"/>
            </w:pPr>
            <w:r w:rsidRPr="00150E57">
              <w:t>I fråga om styrelsens skyldighet att lämna upplysningar och hålla tillgångar och handlingar tillgäng</w:t>
            </w:r>
            <w:r w:rsidRPr="00150E57">
              <w:softHyphen/>
              <w:t xml:space="preserve">liga för granskning och beträffande tillsynen i övrigt ska </w:t>
            </w:r>
            <w:r w:rsidRPr="001747DA">
              <w:rPr>
                <w:i/>
              </w:rPr>
              <w:t>14</w:t>
            </w:r>
            <w:r>
              <w:t xml:space="preserve"> kap. 5 och </w:t>
            </w:r>
            <w:r w:rsidRPr="001747DA">
              <w:rPr>
                <w:i/>
              </w:rPr>
              <w:t>6</w:t>
            </w:r>
            <w:r>
              <w:t xml:space="preserve"> §§, </w:t>
            </w:r>
            <w:r w:rsidRPr="001747DA">
              <w:rPr>
                <w:i/>
              </w:rPr>
              <w:t>7</w:t>
            </w:r>
            <w:r>
              <w:t> </w:t>
            </w:r>
            <w:r w:rsidRPr="00DF7E7C">
              <w:rPr>
                <w:i/>
              </w:rPr>
              <w:t>§ 1</w:t>
            </w:r>
            <w:r>
              <w:t xml:space="preserve"> </w:t>
            </w:r>
            <w:r w:rsidRPr="001747DA">
              <w:rPr>
                <w:i/>
              </w:rPr>
              <w:t>och 17</w:t>
            </w:r>
            <w:r>
              <w:t> </w:t>
            </w:r>
            <w:r w:rsidRPr="001747DA">
              <w:rPr>
                <w:i/>
              </w:rPr>
              <w:t>§ samt 15 kap. 1 § andra stycket, 15 och 25 §§ lagen (2019:000) om tjänstepen</w:t>
            </w:r>
            <w:r w:rsidRPr="001747DA">
              <w:rPr>
                <w:i/>
              </w:rPr>
              <w:softHyphen/>
              <w:t xml:space="preserve">sionsföretag och 17 kap. 13 § första stycket första meningen och andra stycket </w:t>
            </w:r>
            <w:r>
              <w:t>försäkringsrörelse</w:t>
            </w:r>
            <w:r>
              <w:softHyphen/>
              <w:t xml:space="preserve">lagen (2010:2043) </w:t>
            </w:r>
            <w:r w:rsidRPr="00C23506">
              <w:t>tillämpas på motsvar</w:t>
            </w:r>
            <w:r w:rsidRPr="00C23506">
              <w:softHyphen/>
              <w:t>ande sätt</w:t>
            </w:r>
            <w:r w:rsidRPr="00150E57">
              <w:t>.</w:t>
            </w:r>
          </w:p>
        </w:tc>
      </w:tr>
      <w:tr w:rsidR="002C6F01" w:rsidRPr="000E6F0B" w14:paraId="7A7D84F7" w14:textId="77777777" w:rsidTr="002C6F01">
        <w:tc>
          <w:tcPr>
            <w:tcW w:w="2500" w:type="pct"/>
            <w:shd w:val="clear" w:color="auto" w:fill="auto"/>
            <w:tcMar>
              <w:left w:w="0" w:type="dxa"/>
            </w:tcMar>
          </w:tcPr>
          <w:p w14:paraId="46F5AF84" w14:textId="77777777" w:rsidR="002C6F01" w:rsidRPr="000E6F0B" w:rsidRDefault="00AE4CD8" w:rsidP="002C6F01">
            <w:pPr>
              <w:pStyle w:val="Brdtext"/>
              <w:rPr>
                <w:i/>
              </w:rPr>
            </w:pPr>
            <w:r w:rsidRPr="000E6F0B">
              <w:rPr>
                <w:i/>
              </w:rPr>
              <w:lastRenderedPageBreak/>
              <w:t>Nuvarande lydelse</w:t>
            </w:r>
          </w:p>
        </w:tc>
        <w:tc>
          <w:tcPr>
            <w:tcW w:w="2500" w:type="pct"/>
            <w:shd w:val="clear" w:color="auto" w:fill="auto"/>
            <w:tcMar>
              <w:right w:w="0" w:type="dxa"/>
            </w:tcMar>
          </w:tcPr>
          <w:p w14:paraId="5A5B4546" w14:textId="77777777" w:rsidR="002C6F01" w:rsidRPr="000E6F0B" w:rsidRDefault="00AE4CD8" w:rsidP="002C6F01">
            <w:pPr>
              <w:pStyle w:val="Brdtext"/>
              <w:rPr>
                <w:i/>
              </w:rPr>
            </w:pPr>
            <w:r w:rsidRPr="000E6F0B">
              <w:rPr>
                <w:i/>
              </w:rPr>
              <w:t>Föreslagen lydelse</w:t>
            </w:r>
          </w:p>
        </w:tc>
      </w:tr>
    </w:tbl>
    <w:p w14:paraId="3C62DF35"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5DC0FE85" w14:textId="77777777" w:rsidTr="002C6F01">
        <w:tc>
          <w:tcPr>
            <w:tcW w:w="2500" w:type="pct"/>
            <w:shd w:val="clear" w:color="auto" w:fill="auto"/>
            <w:tcMar>
              <w:left w:w="0" w:type="dxa"/>
            </w:tcMar>
          </w:tcPr>
          <w:p w14:paraId="3819C840" w14:textId="77777777" w:rsidR="002C6F01" w:rsidRDefault="002C6F01" w:rsidP="002C6F01">
            <w:pPr>
              <w:pStyle w:val="Brdtextmedindrag"/>
            </w:pPr>
          </w:p>
        </w:tc>
        <w:tc>
          <w:tcPr>
            <w:tcW w:w="2500" w:type="pct"/>
            <w:shd w:val="clear" w:color="auto" w:fill="auto"/>
            <w:tcMar>
              <w:right w:w="0" w:type="dxa"/>
            </w:tcMar>
          </w:tcPr>
          <w:p w14:paraId="50240A7A" w14:textId="77777777" w:rsidR="002C6F01" w:rsidRDefault="00AE4CD8" w:rsidP="002C6F01">
            <w:pPr>
              <w:pStyle w:val="Brdtext"/>
              <w:rPr>
                <w:i/>
              </w:rPr>
            </w:pPr>
            <w:r>
              <w:rPr>
                <w:i/>
              </w:rPr>
              <w:t>35 a </w:t>
            </w:r>
            <w:r w:rsidRPr="00574282">
              <w:rPr>
                <w:i/>
              </w:rPr>
              <w:t>§</w:t>
            </w:r>
          </w:p>
          <w:p w14:paraId="11B2D240" w14:textId="77777777" w:rsidR="002C6F01" w:rsidRDefault="00AE4CD8" w:rsidP="002C6F01">
            <w:pPr>
              <w:pStyle w:val="Brdtextmedindrag"/>
              <w:rPr>
                <w:i/>
              </w:rPr>
            </w:pPr>
            <w:r w:rsidRPr="00665F44">
              <w:rPr>
                <w:i/>
              </w:rPr>
              <w:t>Regeringen eller den myndighet som regeringen bestämmer får meddela föreskrifter om vilka upp</w:t>
            </w:r>
            <w:r>
              <w:rPr>
                <w:i/>
              </w:rPr>
              <w:softHyphen/>
            </w:r>
            <w:r w:rsidRPr="00665F44">
              <w:rPr>
                <w:i/>
              </w:rPr>
              <w:t xml:space="preserve">lysningar styrelsen </w:t>
            </w:r>
            <w:r>
              <w:rPr>
                <w:i/>
              </w:rPr>
              <w:t>i en pensions</w:t>
            </w:r>
            <w:r>
              <w:rPr>
                <w:i/>
              </w:rPr>
              <w:softHyphen/>
              <w:t xml:space="preserve">stiftelse </w:t>
            </w:r>
            <w:r w:rsidRPr="00665F44">
              <w:rPr>
                <w:i/>
              </w:rPr>
              <w:t>ska lämna till Finans</w:t>
            </w:r>
            <w:r>
              <w:rPr>
                <w:i/>
              </w:rPr>
              <w:softHyphen/>
            </w:r>
            <w:r w:rsidRPr="00665F44">
              <w:rPr>
                <w:i/>
              </w:rPr>
              <w:t>inspektionen enligt 1</w:t>
            </w:r>
            <w:r>
              <w:rPr>
                <w:i/>
              </w:rPr>
              <w:t>4</w:t>
            </w:r>
            <w:r w:rsidRPr="00665F44">
              <w:rPr>
                <w:i/>
              </w:rPr>
              <w:t xml:space="preserve"> kap. 5 § </w:t>
            </w:r>
            <w:r>
              <w:rPr>
                <w:i/>
              </w:rPr>
              <w:t>lagen (2019:000) om tjänste</w:t>
            </w:r>
            <w:r>
              <w:rPr>
                <w:i/>
              </w:rPr>
              <w:softHyphen/>
              <w:t>pensionsföretag</w:t>
            </w:r>
            <w:r w:rsidRPr="00665F44">
              <w:rPr>
                <w:i/>
              </w:rPr>
              <w:t xml:space="preserve"> och när de ska lämnas.</w:t>
            </w:r>
          </w:p>
          <w:p w14:paraId="14389242" w14:textId="77777777" w:rsidR="002C6F01" w:rsidRDefault="00AE4CD8" w:rsidP="002C6F01">
            <w:pPr>
              <w:pStyle w:val="Brdtextmedindrag"/>
              <w:rPr>
                <w:i/>
              </w:rPr>
            </w:pPr>
            <w:r>
              <w:rPr>
                <w:i/>
              </w:rPr>
              <w:t>Regeringen får meddela före</w:t>
            </w:r>
            <w:r>
              <w:rPr>
                <w:i/>
              </w:rPr>
              <w:softHyphen/>
              <w:t>skrifter om sådana avgifter för pen</w:t>
            </w:r>
            <w:r>
              <w:rPr>
                <w:i/>
              </w:rPr>
              <w:softHyphen/>
              <w:t>sions</w:t>
            </w:r>
            <w:r>
              <w:rPr>
                <w:i/>
              </w:rPr>
              <w:softHyphen/>
              <w:t xml:space="preserve">stiftelser som </w:t>
            </w:r>
            <w:r w:rsidRPr="00AB5B84">
              <w:rPr>
                <w:i/>
              </w:rPr>
              <w:t>ska bidra till att täcka kostnaderna för Finans</w:t>
            </w:r>
            <w:r>
              <w:rPr>
                <w:i/>
              </w:rPr>
              <w:softHyphen/>
            </w:r>
            <w:r w:rsidRPr="00AB5B84">
              <w:rPr>
                <w:i/>
              </w:rPr>
              <w:t xml:space="preserve">inspektionens verksamhet </w:t>
            </w:r>
            <w:r>
              <w:rPr>
                <w:i/>
              </w:rPr>
              <w:t>enligt 14 kap. 17 § lagen om tjänste</w:t>
            </w:r>
            <w:r>
              <w:rPr>
                <w:i/>
              </w:rPr>
              <w:softHyphen/>
              <w:t>pen</w:t>
            </w:r>
            <w:r>
              <w:rPr>
                <w:i/>
              </w:rPr>
              <w:softHyphen/>
              <w:t>sionsföretag.</w:t>
            </w:r>
          </w:p>
          <w:p w14:paraId="594F9982" w14:textId="77777777" w:rsidR="002C6F01" w:rsidRPr="00574282" w:rsidRDefault="00AE4CD8" w:rsidP="002C6F01">
            <w:pPr>
              <w:pStyle w:val="Brdtextmedindrag"/>
              <w:rPr>
                <w:i/>
              </w:rPr>
            </w:pPr>
            <w:r>
              <w:rPr>
                <w:i/>
              </w:rPr>
              <w:t>Regeringen eller den myndighet som regeringen bestämmer kan med stöd av 8 kap. 7 § regerings</w:t>
            </w:r>
            <w:r>
              <w:rPr>
                <w:i/>
              </w:rPr>
              <w:softHyphen/>
              <w:t>formen meddela föreskrifter om hur upplysningar ska lämnas av styrel</w:t>
            </w:r>
            <w:r>
              <w:rPr>
                <w:i/>
              </w:rPr>
              <w:softHyphen/>
              <w:t>sen för en pensionsstiftelse enligt 14 kap. 5 § lagen om tjänstepen</w:t>
            </w:r>
            <w:r>
              <w:rPr>
                <w:i/>
              </w:rPr>
              <w:softHyphen/>
              <w:t>sionsföretag.</w:t>
            </w:r>
          </w:p>
        </w:tc>
      </w:tr>
    </w:tbl>
    <w:p w14:paraId="4FF11C8A" w14:textId="77777777" w:rsidR="002C6F01" w:rsidRPr="00811E52" w:rsidRDefault="00AE4CD8" w:rsidP="002C6F01">
      <w:pPr>
        <w:pStyle w:val="Slutstreck"/>
      </w:pPr>
      <w:r w:rsidRPr="00811E52">
        <w:t>                      </w:t>
      </w:r>
    </w:p>
    <w:p w14:paraId="6FE0CD5F" w14:textId="77777777" w:rsidR="002C6F01" w:rsidRDefault="00AE4CD8" w:rsidP="002C6F01">
      <w:pPr>
        <w:pStyle w:val="Brdtextmedindrag"/>
      </w:pPr>
      <w:r>
        <w:t>Denna lag träder i kraft den 1 juli 2020.</w:t>
      </w:r>
    </w:p>
    <w:p w14:paraId="007D4F60" w14:textId="77777777" w:rsidR="002C6F01" w:rsidRDefault="002C6F01" w:rsidP="002C6F01">
      <w:pPr>
        <w:pStyle w:val="Brdtextmedindrag"/>
      </w:pPr>
    </w:p>
    <w:p w14:paraId="48E9D8F0" w14:textId="1614F779" w:rsidR="002C6F01" w:rsidRDefault="002C6F01" w:rsidP="002C6F01">
      <w:pPr>
        <w:pStyle w:val="Brdtextmedindrag"/>
      </w:pPr>
    </w:p>
    <w:p w14:paraId="347EA62C" w14:textId="77777777" w:rsidR="002C6F01" w:rsidRDefault="002C6F01" w:rsidP="002C6F01">
      <w:pPr>
        <w:pStyle w:val="Brdtextmedindrag"/>
        <w:sectPr w:rsidR="002C6F01" w:rsidSect="00155500">
          <w:headerReference w:type="even" r:id="rId106"/>
          <w:headerReference w:type="default" r:id="rId107"/>
          <w:footerReference w:type="even" r:id="rId108"/>
          <w:footerReference w:type="default" r:id="rId109"/>
          <w:headerReference w:type="first" r:id="rId110"/>
          <w:footerReference w:type="first" r:id="rId111"/>
          <w:footnotePr>
            <w:numRestart w:val="eachSect"/>
          </w:footnotePr>
          <w:pgSz w:w="9356" w:h="13721" w:code="9"/>
          <w:pgMar w:top="794" w:right="2438" w:bottom="1191" w:left="1021" w:header="0" w:footer="709" w:gutter="0"/>
          <w:cols w:space="708"/>
          <w:docGrid w:linePitch="360"/>
        </w:sectPr>
      </w:pPr>
    </w:p>
    <w:p w14:paraId="08F320C6" w14:textId="77777777" w:rsidR="002C6F01" w:rsidRDefault="00AE4CD8" w:rsidP="002C6F01">
      <w:pPr>
        <w:pStyle w:val="Rubrik2utannumrering"/>
        <w:spacing w:before="0"/>
      </w:pPr>
      <w:r>
        <w:lastRenderedPageBreak/>
        <w:t>Förslag till lag om ändring i lagen (1981:131) om kallelse på okända borgenärer</w:t>
      </w:r>
    </w:p>
    <w:p w14:paraId="723D00FA" w14:textId="77777777" w:rsidR="002C6F01" w:rsidRDefault="00AE4CD8" w:rsidP="002C6F01">
      <w:pPr>
        <w:pStyle w:val="Brdtext"/>
      </w:pPr>
      <w:r>
        <w:t xml:space="preserve">Härigenom föreskrivs att 4 § lagen (1981:131) om kallelse på okända borgenärer ska ha följande lydelse. </w:t>
      </w:r>
    </w:p>
    <w:p w14:paraId="295B67BD" w14:textId="77777777" w:rsidR="002C6F01" w:rsidRPr="0072507E"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495BBF3E" w14:textId="77777777" w:rsidTr="002C6F01">
        <w:tc>
          <w:tcPr>
            <w:tcW w:w="2500" w:type="pct"/>
            <w:shd w:val="clear" w:color="auto" w:fill="auto"/>
            <w:tcMar>
              <w:left w:w="0" w:type="dxa"/>
            </w:tcMar>
          </w:tcPr>
          <w:p w14:paraId="32A78D4F" w14:textId="77777777" w:rsidR="002C6F01" w:rsidRPr="005B0E77" w:rsidRDefault="00AE4CD8" w:rsidP="002C6F01">
            <w:pPr>
              <w:pStyle w:val="Brdtext"/>
              <w:rPr>
                <w:i/>
              </w:rPr>
            </w:pPr>
            <w:r w:rsidRPr="005B0E77">
              <w:rPr>
                <w:i/>
              </w:rPr>
              <w:t>Nuvarande lydelse</w:t>
            </w:r>
          </w:p>
        </w:tc>
        <w:tc>
          <w:tcPr>
            <w:tcW w:w="2500" w:type="pct"/>
            <w:shd w:val="clear" w:color="auto" w:fill="auto"/>
            <w:tcMar>
              <w:right w:w="0" w:type="dxa"/>
            </w:tcMar>
          </w:tcPr>
          <w:p w14:paraId="60E4ECC2" w14:textId="77777777" w:rsidR="002C6F01" w:rsidRPr="005B0E77" w:rsidRDefault="00AE4CD8" w:rsidP="002C6F01">
            <w:pPr>
              <w:pStyle w:val="Brdtext"/>
              <w:rPr>
                <w:i/>
              </w:rPr>
            </w:pPr>
            <w:r w:rsidRPr="005B0E77">
              <w:rPr>
                <w:i/>
              </w:rPr>
              <w:t>Föreslagen lydelse</w:t>
            </w:r>
          </w:p>
        </w:tc>
      </w:tr>
    </w:tbl>
    <w:p w14:paraId="5FC49586" w14:textId="77777777" w:rsidR="002C6F01" w:rsidRPr="0072507E" w:rsidRDefault="002C6F01" w:rsidP="002C6F01">
      <w:pPr>
        <w:pStyle w:val="Brdtextmedindrag"/>
      </w:pPr>
    </w:p>
    <w:p w14:paraId="13A91404" w14:textId="77777777" w:rsidR="002C6F01" w:rsidRDefault="00AE4CD8" w:rsidP="002C6F01">
      <w:pPr>
        <w:pStyle w:val="Brdtext"/>
        <w:jc w:val="center"/>
      </w:pPr>
      <w:r>
        <w:t>4 §</w:t>
      </w:r>
      <w:r>
        <w:rPr>
          <w:rStyle w:val="Fotnotsreferens"/>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91C3D5E" w14:textId="77777777" w:rsidTr="002C6F01">
        <w:tc>
          <w:tcPr>
            <w:tcW w:w="2500" w:type="pct"/>
            <w:shd w:val="clear" w:color="auto" w:fill="auto"/>
            <w:tcMar>
              <w:left w:w="0" w:type="dxa"/>
            </w:tcMar>
          </w:tcPr>
          <w:p w14:paraId="5871AB3A" w14:textId="77777777" w:rsidR="002C6F01" w:rsidRDefault="00AE4CD8" w:rsidP="002C6F01">
            <w:pPr>
              <w:pStyle w:val="Brdtextmedindrag"/>
            </w:pPr>
            <w:r>
              <w:t>En ansökan om kallelse på okända borgenärer ska göras hos Kronofogdemyndigheten. Om gäl</w:t>
            </w:r>
            <w:r>
              <w:softHyphen/>
              <w:t xml:space="preserve">denären är ett aktiebolag </w:t>
            </w:r>
            <w:r w:rsidRPr="0072507E">
              <w:rPr>
                <w:i/>
              </w:rPr>
              <w:t xml:space="preserve">eller </w:t>
            </w:r>
            <w:r w:rsidRPr="00FB55B9">
              <w:t>en</w:t>
            </w:r>
            <w:r>
              <w:t xml:space="preserve"> ekonomisk förening, ska dock ansökan göras hos Bolagsverket.</w:t>
            </w:r>
          </w:p>
        </w:tc>
        <w:tc>
          <w:tcPr>
            <w:tcW w:w="2500" w:type="pct"/>
            <w:shd w:val="clear" w:color="auto" w:fill="auto"/>
            <w:tcMar>
              <w:right w:w="0" w:type="dxa"/>
            </w:tcMar>
          </w:tcPr>
          <w:p w14:paraId="1BC2BEBE" w14:textId="77777777" w:rsidR="002C6F01" w:rsidRDefault="00AE4CD8" w:rsidP="002C6F01">
            <w:pPr>
              <w:pStyle w:val="Brdtextmedindrag"/>
            </w:pPr>
            <w:r>
              <w:t>En ansökan om kallelse på okända borgenärer ska göras hos Kronofogdemyndigheten. Om gäl</w:t>
            </w:r>
            <w:r>
              <w:softHyphen/>
              <w:t>denären är ett aktiebolag</w:t>
            </w:r>
            <w:r w:rsidRPr="00FB55B9">
              <w:rPr>
                <w:i/>
              </w:rPr>
              <w:t>,</w:t>
            </w:r>
            <w:r>
              <w:t xml:space="preserve"> en eko</w:t>
            </w:r>
            <w:r>
              <w:softHyphen/>
              <w:t>no</w:t>
            </w:r>
            <w:r>
              <w:softHyphen/>
              <w:t>misk förening</w:t>
            </w:r>
            <w:r w:rsidRPr="002A5D63">
              <w:rPr>
                <w:i/>
              </w:rPr>
              <w:t>,</w:t>
            </w:r>
            <w:r>
              <w:t xml:space="preserve"> </w:t>
            </w:r>
            <w:r w:rsidRPr="00FB55B9">
              <w:rPr>
                <w:i/>
              </w:rPr>
              <w:t>ett ömsesidigt för</w:t>
            </w:r>
            <w:r>
              <w:rPr>
                <w:i/>
              </w:rPr>
              <w:softHyphen/>
            </w:r>
            <w:r w:rsidRPr="00FB55B9">
              <w:rPr>
                <w:i/>
              </w:rPr>
              <w:t>säk</w:t>
            </w:r>
            <w:r>
              <w:rPr>
                <w:i/>
              </w:rPr>
              <w:softHyphen/>
            </w:r>
            <w:r w:rsidRPr="00FB55B9">
              <w:rPr>
                <w:i/>
              </w:rPr>
              <w:t>ringsbolag, ett ömse</w:t>
            </w:r>
            <w:r>
              <w:rPr>
                <w:i/>
              </w:rPr>
              <w:softHyphen/>
            </w:r>
            <w:r w:rsidRPr="00FB55B9">
              <w:rPr>
                <w:i/>
              </w:rPr>
              <w:t>sidigt tjänste</w:t>
            </w:r>
            <w:r>
              <w:rPr>
                <w:i/>
              </w:rPr>
              <w:softHyphen/>
            </w:r>
            <w:r w:rsidRPr="00FB55B9">
              <w:rPr>
                <w:i/>
              </w:rPr>
              <w:t>pensionsbolag, en försäk</w:t>
            </w:r>
            <w:r>
              <w:rPr>
                <w:i/>
              </w:rPr>
              <w:softHyphen/>
            </w:r>
            <w:r w:rsidRPr="00FB55B9">
              <w:rPr>
                <w:i/>
              </w:rPr>
              <w:t>rings</w:t>
            </w:r>
            <w:r>
              <w:rPr>
                <w:i/>
              </w:rPr>
              <w:softHyphen/>
            </w:r>
            <w:r w:rsidRPr="00FB55B9">
              <w:rPr>
                <w:i/>
              </w:rPr>
              <w:t>förening eller en tjänste</w:t>
            </w:r>
            <w:r>
              <w:rPr>
                <w:i/>
              </w:rPr>
              <w:softHyphen/>
            </w:r>
            <w:r w:rsidRPr="00FB55B9">
              <w:rPr>
                <w:i/>
              </w:rPr>
              <w:t>pen</w:t>
            </w:r>
            <w:r>
              <w:rPr>
                <w:i/>
              </w:rPr>
              <w:softHyphen/>
            </w:r>
            <w:r w:rsidRPr="00FB55B9">
              <w:rPr>
                <w:i/>
              </w:rPr>
              <w:t>sionsförening</w:t>
            </w:r>
            <w:r w:rsidRPr="002A5D63">
              <w:t>,</w:t>
            </w:r>
            <w:r>
              <w:t xml:space="preserve"> ska dock ansökan göras hos Bolagsverket.</w:t>
            </w:r>
          </w:p>
        </w:tc>
      </w:tr>
    </w:tbl>
    <w:p w14:paraId="6B6AF76B" w14:textId="77777777" w:rsidR="002C6F01" w:rsidRDefault="00AE4CD8" w:rsidP="002C6F01">
      <w:pPr>
        <w:pStyle w:val="Brdtextmedindrag"/>
      </w:pPr>
      <w:r>
        <w:t>Sökanden ska bifoga en förteckning över gäldenärens kända borgenärer och, såvitt möjligt, ange deras adress.</w:t>
      </w:r>
    </w:p>
    <w:p w14:paraId="01A2AD86" w14:textId="77777777" w:rsidR="002C6F01" w:rsidRPr="00811E52" w:rsidRDefault="00AE4CD8" w:rsidP="002C6F01">
      <w:pPr>
        <w:pStyle w:val="Slutstreck"/>
      </w:pPr>
      <w:r w:rsidRPr="00811E52">
        <w:t>                      </w:t>
      </w:r>
    </w:p>
    <w:p w14:paraId="58E7A5A6" w14:textId="77777777" w:rsidR="002C6F01" w:rsidRDefault="00AE4CD8" w:rsidP="002C6F01">
      <w:pPr>
        <w:pStyle w:val="Brdtextmedindrag"/>
      </w:pPr>
      <w:r w:rsidRPr="009B0877">
        <w:t>Denna lag träder i kraft den 1</w:t>
      </w:r>
      <w:r>
        <w:t> </w:t>
      </w:r>
      <w:r w:rsidRPr="009B0877">
        <w:t>juli 2020.</w:t>
      </w:r>
    </w:p>
    <w:p w14:paraId="3D669B5F" w14:textId="03057A30" w:rsidR="002C6F01" w:rsidRDefault="002C6F01" w:rsidP="002C6F01">
      <w:pPr>
        <w:pStyle w:val="Brdtextmedindrag"/>
      </w:pPr>
    </w:p>
    <w:p w14:paraId="042D39C4" w14:textId="0687B2D1" w:rsidR="002C6F01" w:rsidRDefault="002C6F01" w:rsidP="002C6F01">
      <w:pPr>
        <w:pStyle w:val="Brdtextmedindrag"/>
      </w:pPr>
    </w:p>
    <w:p w14:paraId="5302FD93" w14:textId="77777777" w:rsidR="002C6F01" w:rsidRDefault="002C6F01" w:rsidP="002C6F01">
      <w:pPr>
        <w:pStyle w:val="Brdtextmedindrag"/>
        <w:sectPr w:rsidR="002C6F01" w:rsidSect="002C6F01">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p>
    <w:p w14:paraId="45647638" w14:textId="77777777" w:rsidR="002C6F01" w:rsidRDefault="00AE4CD8" w:rsidP="002C6F01">
      <w:pPr>
        <w:pStyle w:val="Rubrik2utannumrering"/>
        <w:spacing w:before="0"/>
      </w:pPr>
      <w:r>
        <w:lastRenderedPageBreak/>
        <w:t>Förslag till lag om ändring i lagen (1998:293) om utländska försäkringsgivares</w:t>
      </w:r>
      <w:r w:rsidRPr="00CC7C38">
        <w:t xml:space="preserve"> </w:t>
      </w:r>
      <w:r>
        <w:t>och tjänstepensionsinstituts verksamhet i Sverige</w:t>
      </w:r>
    </w:p>
    <w:p w14:paraId="3A182E2B" w14:textId="77777777" w:rsidR="002C6F01" w:rsidRDefault="00AE4CD8" w:rsidP="002C6F01">
      <w:pPr>
        <w:pStyle w:val="Brdtext"/>
      </w:pPr>
      <w:r>
        <w:t>Härigenom föreskrivs att 1 kap. 6 och 7 §§, 2 kap. 1–3 §§, 3 kap. 2 och 6 §§ och 8 kap. 1 a § lagen (1998:293) om utländska försäk</w:t>
      </w:r>
      <w:r>
        <w:softHyphen/>
        <w:t>ringsgivares och tjänstepensionsinstituts verksamhet i Sverige</w:t>
      </w:r>
      <w:r>
        <w:rPr>
          <w:rStyle w:val="Fotnotsreferens"/>
        </w:rPr>
        <w:footnoteReference w:id="64"/>
      </w:r>
      <w:r>
        <w:t xml:space="preserve"> ska ha följande lydelse.</w:t>
      </w:r>
    </w:p>
    <w:p w14:paraId="4CAFE9B5" w14:textId="77777777" w:rsidR="002C6F01" w:rsidRDefault="002C6F01" w:rsidP="002C6F0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7D8422A0" w14:textId="77777777" w:rsidTr="002C6F01">
        <w:tc>
          <w:tcPr>
            <w:tcW w:w="2500" w:type="pct"/>
            <w:shd w:val="clear" w:color="auto" w:fill="auto"/>
            <w:tcMar>
              <w:left w:w="0" w:type="dxa"/>
            </w:tcMar>
          </w:tcPr>
          <w:p w14:paraId="13A5A68A" w14:textId="77777777" w:rsidR="002C6F01" w:rsidRPr="005B0E77" w:rsidRDefault="00AE4CD8" w:rsidP="002C6F01">
            <w:pPr>
              <w:pStyle w:val="Brdtext"/>
              <w:rPr>
                <w:i/>
              </w:rPr>
            </w:pPr>
            <w:r>
              <w:rPr>
                <w:i/>
              </w:rPr>
              <w:t>Lydelse enligt bet. 2019/</w:t>
            </w:r>
            <w:proofErr w:type="gramStart"/>
            <w:r>
              <w:rPr>
                <w:i/>
              </w:rPr>
              <w:t>20:FiU</w:t>
            </w:r>
            <w:proofErr w:type="gramEnd"/>
            <w:r>
              <w:rPr>
                <w:i/>
              </w:rPr>
              <w:t xml:space="preserve">12 och rskr.2019/20:27 </w:t>
            </w:r>
          </w:p>
        </w:tc>
        <w:tc>
          <w:tcPr>
            <w:tcW w:w="2500" w:type="pct"/>
            <w:shd w:val="clear" w:color="auto" w:fill="auto"/>
            <w:tcMar>
              <w:right w:w="0" w:type="dxa"/>
            </w:tcMar>
          </w:tcPr>
          <w:p w14:paraId="54F2B12E" w14:textId="77777777" w:rsidR="002C6F01" w:rsidRPr="005B0E77" w:rsidRDefault="00AE4CD8" w:rsidP="002C6F01">
            <w:pPr>
              <w:pStyle w:val="Brdtext"/>
              <w:rPr>
                <w:i/>
              </w:rPr>
            </w:pPr>
            <w:r w:rsidRPr="005B0E77">
              <w:rPr>
                <w:i/>
              </w:rPr>
              <w:t>Föreslagen lydelse</w:t>
            </w:r>
          </w:p>
        </w:tc>
      </w:tr>
    </w:tbl>
    <w:p w14:paraId="51314A10" w14:textId="77777777" w:rsidR="002C6F01" w:rsidRDefault="00AE4CD8" w:rsidP="002C6F01">
      <w:pPr>
        <w:pStyle w:val="Brdtext"/>
        <w:spacing w:before="230"/>
        <w:jc w:val="center"/>
        <w:rPr>
          <w:b/>
        </w:rPr>
      </w:pPr>
      <w:r>
        <w:rPr>
          <w:b/>
        </w:rPr>
        <w:t>1 kap.</w:t>
      </w:r>
    </w:p>
    <w:p w14:paraId="6AF31E0D" w14:textId="77777777" w:rsidR="002C6F01" w:rsidRDefault="00AE4CD8" w:rsidP="002C6F01">
      <w:pPr>
        <w:pStyle w:val="Brdtext"/>
        <w:jc w:val="center"/>
      </w:pPr>
      <w:r>
        <w:t>6 §</w:t>
      </w:r>
      <w:r>
        <w:rPr>
          <w:rStyle w:val="Fotnotsreferens"/>
        </w:rPr>
        <w:footnoteReference w:id="65"/>
      </w:r>
    </w:p>
    <w:p w14:paraId="0BD4DB8D" w14:textId="77777777" w:rsidR="002C6F01" w:rsidRDefault="00AE4CD8" w:rsidP="002C6F01">
      <w:pPr>
        <w:pStyle w:val="Brdtextmedindrag"/>
      </w:pPr>
      <w:r>
        <w:t xml:space="preserve">Med </w:t>
      </w:r>
      <w:r w:rsidRPr="00EA7CA6">
        <w:rPr>
          <w:i/>
        </w:rPr>
        <w:t>skadeförsäkring</w:t>
      </w:r>
      <w:r>
        <w:t xml:space="preserve"> förstås i denna lag sådan försäkring som avses i 2 kap. 11 § försäkringsrörelselagen (2010:2043).</w:t>
      </w:r>
    </w:p>
    <w:p w14:paraId="7FF76964" w14:textId="77777777" w:rsidR="002C6F01" w:rsidRDefault="00AE4CD8" w:rsidP="002C6F01">
      <w:pPr>
        <w:pStyle w:val="Brdtextmedindrag"/>
      </w:pPr>
      <w:r>
        <w:t xml:space="preserve">Med </w:t>
      </w:r>
      <w:r w:rsidRPr="00EA7CA6">
        <w:rPr>
          <w:i/>
        </w:rPr>
        <w:t>livförsäkring</w:t>
      </w:r>
      <w:r>
        <w:t xml:space="preserve"> förstås i denna lag sådan försäkring som avses i 2 kap. 12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71C9540" w14:textId="77777777" w:rsidTr="002C6F01">
        <w:tc>
          <w:tcPr>
            <w:tcW w:w="2500" w:type="pct"/>
            <w:shd w:val="clear" w:color="auto" w:fill="auto"/>
            <w:tcMar>
              <w:left w:w="0" w:type="dxa"/>
            </w:tcMar>
          </w:tcPr>
          <w:p w14:paraId="519311DF" w14:textId="77777777" w:rsidR="002C6F01" w:rsidRPr="00D26029" w:rsidRDefault="00AE4CD8" w:rsidP="002C6F01">
            <w:pPr>
              <w:pStyle w:val="Brdtextmedindrag"/>
              <w:rPr>
                <w:i/>
              </w:rPr>
            </w:pPr>
            <w:r w:rsidRPr="00D26029">
              <w:rPr>
                <w:i/>
              </w:rPr>
              <w:t xml:space="preserve">Med </w:t>
            </w:r>
            <w:r w:rsidRPr="00D26029">
              <w:rPr>
                <w:i/>
                <w:u w:val="single"/>
              </w:rPr>
              <w:t>tjänstepensionsförsäkring</w:t>
            </w:r>
            <w:r w:rsidRPr="00D26029">
              <w:rPr>
                <w:i/>
              </w:rPr>
              <w:t xml:space="preserve"> förstås i denna lag sådan försäkring som avses i 1 kap. 4 § lagen (2019:000) om tjänste</w:t>
            </w:r>
            <w:r>
              <w:rPr>
                <w:i/>
              </w:rPr>
              <w:softHyphen/>
            </w:r>
            <w:r w:rsidRPr="00D26029">
              <w:rPr>
                <w:i/>
              </w:rPr>
              <w:t>pensions</w:t>
            </w:r>
            <w:r w:rsidRPr="00D26029">
              <w:rPr>
                <w:i/>
              </w:rPr>
              <w:softHyphen/>
              <w:t>företag.</w:t>
            </w:r>
          </w:p>
        </w:tc>
        <w:tc>
          <w:tcPr>
            <w:tcW w:w="2500" w:type="pct"/>
            <w:shd w:val="clear" w:color="auto" w:fill="auto"/>
            <w:tcMar>
              <w:right w:w="0" w:type="dxa"/>
            </w:tcMar>
          </w:tcPr>
          <w:p w14:paraId="12216B43" w14:textId="77777777" w:rsidR="002C6F01" w:rsidRDefault="002C6F01" w:rsidP="002C6F01">
            <w:pPr>
              <w:pStyle w:val="Brdtextmedindrag"/>
            </w:pPr>
          </w:p>
        </w:tc>
      </w:tr>
    </w:tbl>
    <w:p w14:paraId="0E967CAA" w14:textId="77777777" w:rsidR="002C6F01" w:rsidRDefault="00AE4CD8" w:rsidP="002C6F01">
      <w:pPr>
        <w:pStyle w:val="Brdtextmedindrag"/>
      </w:pPr>
      <w:r>
        <w:t xml:space="preserve">Med </w:t>
      </w:r>
      <w:r w:rsidRPr="00EA7CA6">
        <w:rPr>
          <w:i/>
        </w:rPr>
        <w:t>återförsäkring</w:t>
      </w:r>
      <w:r>
        <w:t xml:space="preserve"> förstås i denna lag sådan försäkring som avses i 1 kap. 9 § försäkringsrörelselagen.</w:t>
      </w:r>
    </w:p>
    <w:p w14:paraId="3E393304" w14:textId="77777777" w:rsidR="002C6F01" w:rsidRDefault="00AE4CD8" w:rsidP="002C6F01">
      <w:pPr>
        <w:pStyle w:val="Brdtextmedindrag"/>
      </w:pPr>
      <w:r>
        <w:t xml:space="preserve">Med </w:t>
      </w:r>
      <w:r w:rsidRPr="00AA695E">
        <w:rPr>
          <w:i/>
        </w:rPr>
        <w:t>tjänstepension</w:t>
      </w:r>
      <w:r>
        <w:t xml:space="preserve"> förstås i denna lag sådana avtal som ett utländskt tjänstepensionsinstitut ingår med arbetsgivare och som syftar till att trygga förmåner som har samband med yrkesutövning och som</w:t>
      </w:r>
    </w:p>
    <w:p w14:paraId="3366EF34" w14:textId="77777777" w:rsidR="002C6F01" w:rsidRDefault="00AE4CD8" w:rsidP="002C6F01">
      <w:pPr>
        <w:pStyle w:val="Brdtextmedindrag"/>
      </w:pPr>
      <w:r>
        <w:t>1. betalas ut i form av engångsbelopp eller periodiska utbetalningar och beror av att en eller flera personer uppnår eller förväntas uppnå en viss ålder, eller</w:t>
      </w:r>
    </w:p>
    <w:p w14:paraId="0EF37410" w14:textId="77777777" w:rsidR="002C6F01" w:rsidRDefault="00AE4CD8" w:rsidP="002C6F01">
      <w:pPr>
        <w:pStyle w:val="Brdtextmedindrag"/>
      </w:pPr>
      <w:r>
        <w:t>2. kompletterar förmåner enligt 1 och tillhandahålls sekundärt i form av utbetalningar vid dödsfall, invaliditet eller upphörande av anställning eller i form av bidrag eller tjänster vid sjukdom, medellöshet eller dödsfall.</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7FE5052" w14:textId="77777777" w:rsidTr="002C6F01">
        <w:tc>
          <w:tcPr>
            <w:tcW w:w="2500" w:type="pct"/>
            <w:shd w:val="clear" w:color="auto" w:fill="auto"/>
            <w:tcMar>
              <w:left w:w="0" w:type="dxa"/>
            </w:tcMar>
          </w:tcPr>
          <w:p w14:paraId="2CB838F2" w14:textId="77777777" w:rsidR="002C6F01" w:rsidRPr="00AA695E" w:rsidRDefault="00AE4CD8" w:rsidP="002C6F01">
            <w:pPr>
              <w:pStyle w:val="Brdtextmedindrag"/>
              <w:rPr>
                <w:i/>
              </w:rPr>
            </w:pPr>
            <w:r w:rsidRPr="00AA695E">
              <w:rPr>
                <w:i/>
              </w:rPr>
              <w:t>Femte</w:t>
            </w:r>
            <w:r>
              <w:t xml:space="preserve"> stycket gäller inte sådana avtal om tjänstepension som teck</w:t>
            </w:r>
            <w:r>
              <w:softHyphen/>
              <w:t>nas för egen räkning av egen</w:t>
            </w:r>
            <w:r>
              <w:softHyphen/>
              <w:t>företagare.</w:t>
            </w:r>
          </w:p>
        </w:tc>
        <w:tc>
          <w:tcPr>
            <w:tcW w:w="2500" w:type="pct"/>
            <w:shd w:val="clear" w:color="auto" w:fill="auto"/>
            <w:tcMar>
              <w:right w:w="0" w:type="dxa"/>
            </w:tcMar>
          </w:tcPr>
          <w:p w14:paraId="326D590F" w14:textId="77777777" w:rsidR="002C6F01" w:rsidRDefault="00AE4CD8" w:rsidP="002C6F01">
            <w:pPr>
              <w:pStyle w:val="Brdtextmedindrag"/>
            </w:pPr>
            <w:r>
              <w:rPr>
                <w:i/>
              </w:rPr>
              <w:t>Fjärde</w:t>
            </w:r>
            <w:r>
              <w:t xml:space="preserve"> stycket gäller inte sådana avtal om tjänstepension som teck</w:t>
            </w:r>
            <w:r>
              <w:softHyphen/>
              <w:t>nas för egen räkning av egen</w:t>
            </w:r>
            <w:r>
              <w:softHyphen/>
              <w:t>företagare.</w:t>
            </w:r>
          </w:p>
        </w:tc>
      </w:tr>
    </w:tbl>
    <w:p w14:paraId="625C1249" w14:textId="77777777" w:rsidR="002C6F01" w:rsidRDefault="00AE4CD8" w:rsidP="002C6F01">
      <w:pPr>
        <w:pStyle w:val="Brdtextmedindrag"/>
      </w:pPr>
      <w:r>
        <w:t>Ersättning som betalas i form av livränta eller sjukränta tillhör livförsäkring, om ersättningen betalas från en livförsäkring, och skade</w:t>
      </w:r>
      <w:r>
        <w:softHyphen/>
        <w:t>försäkring, om ersättningen betalas från en skadeförsäkring. Om en sådan ränta har köpts i ett livförsäkringsföretag, ska den dock i detta företag höra till livförsäkring.</w:t>
      </w:r>
    </w:p>
    <w:p w14:paraId="013652B7" w14:textId="77777777" w:rsidR="002C6F01" w:rsidRDefault="00AE4CD8" w:rsidP="002C6F01">
      <w:pPr>
        <w:pStyle w:val="Brdtextmedindrag"/>
      </w:pPr>
      <w:r>
        <w:t>För sådan livränta eller sjukränta som tillhör skadeförsäkring gäller de särskilda bestämmelserna om livförsäkring i 5 kap. 2, 5 och 11 §§ samt 7 kap. 4–12 §§.</w:t>
      </w:r>
    </w:p>
    <w:p w14:paraId="1C0FE1F1" w14:textId="77777777" w:rsidR="002C6F01" w:rsidRDefault="00AE4CD8" w:rsidP="002C6F01">
      <w:pPr>
        <w:pStyle w:val="Brdtext"/>
        <w:spacing w:before="230"/>
        <w:jc w:val="center"/>
      </w:pPr>
      <w:r>
        <w:lastRenderedPageBreak/>
        <w:t>7 §</w:t>
      </w:r>
      <w:r>
        <w:rPr>
          <w:rStyle w:val="Fotnotsreferens"/>
        </w:rPr>
        <w:footnoteReference w:id="66"/>
      </w:r>
    </w:p>
    <w:p w14:paraId="285B9B84" w14:textId="77777777" w:rsidR="002C6F01" w:rsidRDefault="00AE4CD8" w:rsidP="002C6F01">
      <w:pPr>
        <w:pStyle w:val="Brdtextmedindrag"/>
      </w:pPr>
      <w:r>
        <w:t xml:space="preserve">Med </w:t>
      </w:r>
      <w:r w:rsidRPr="00EA7CA6">
        <w:rPr>
          <w:i/>
        </w:rPr>
        <w:t>skadeförsäkringsrisk som är belägen i Sverige</w:t>
      </w:r>
      <w:r>
        <w:t xml:space="preserve"> avses</w:t>
      </w:r>
    </w:p>
    <w:p w14:paraId="5D69E870" w14:textId="77777777" w:rsidR="002C6F01" w:rsidRDefault="00AE4CD8" w:rsidP="002C6F01">
      <w:pPr>
        <w:pStyle w:val="Brdtextmedindrag"/>
      </w:pPr>
      <w:r>
        <w:t>1. risk som är hänförlig till egendom som finns i Sverige, när för</w:t>
      </w:r>
      <w:r>
        <w:softHyphen/>
        <w:t>säkringen avser antingen en byggnad eller en byggnad och dess lösöre, till den del byggnaden och lösöret täcks av samma försäkring,</w:t>
      </w:r>
    </w:p>
    <w:p w14:paraId="4306EBD7" w14:textId="77777777" w:rsidR="002C6F01" w:rsidRDefault="00AE4CD8" w:rsidP="002C6F01">
      <w:pPr>
        <w:pStyle w:val="Brdtextmedindrag"/>
      </w:pPr>
      <w:r>
        <w:t>2. risk som är hänförlig till ett fordon som är registrerat i Sverige utom, när fordonet köps i syfte att införas och stadigvarande brukas i ett annat EES-land, under 30 dagar från det att fordonet kommit i köparens be</w:t>
      </w:r>
      <w:r>
        <w:softHyphen/>
        <w:t>sittning,</w:t>
      </w:r>
    </w:p>
    <w:p w14:paraId="7B925C7C" w14:textId="77777777" w:rsidR="002C6F01" w:rsidRDefault="00AE4CD8" w:rsidP="002C6F01">
      <w:pPr>
        <w:pStyle w:val="Brdtextmedindrag"/>
      </w:pPr>
      <w:r>
        <w:t xml:space="preserve">3. risk som är hänförlig till ett fordon som är registrerat i ett annat </w:t>
      </w:r>
      <w:r>
        <w:br/>
        <w:t>EES-land än Sverige och som köps i syfte att införas och stadigvarande brukas i Sverige, under 30 dagar från det att fordonet kommit i köparens besittning,</w:t>
      </w:r>
    </w:p>
    <w:p w14:paraId="38F308E5" w14:textId="77777777" w:rsidR="002C6F01" w:rsidRDefault="00AE4CD8" w:rsidP="002C6F01">
      <w:pPr>
        <w:pStyle w:val="Brdtextmedindrag"/>
      </w:pPr>
      <w:r>
        <w:t>4. risk i samband med resa eller semester, när försäkringen har ingåtts för högst fyra månader och försäkringstagaren har tecknat den i Sverige.</w:t>
      </w:r>
    </w:p>
    <w:p w14:paraId="5EA8F8CE" w14:textId="77777777" w:rsidR="002C6F01" w:rsidRDefault="00AE4CD8" w:rsidP="002C6F01">
      <w:pPr>
        <w:pStyle w:val="Brdtextmedindrag"/>
      </w:pPr>
      <w:r>
        <w:t>När försäkringen inte avser försäkringsobjekt som avses i första stycket eller motsvarande försäkringsobjekt i utlandet anses skadeförsäkrings</w:t>
      </w:r>
      <w:r>
        <w:softHyphen/>
        <w:t>risken vara belägen i Sverige, om försäkringstagaren är en fysisk person som har sin vanliga vistelseort här eller, om försäkringstagaren är en juridisk person, det etableringsställe som försäkringen gäller finns i Sverige.</w:t>
      </w:r>
    </w:p>
    <w:p w14:paraId="135DD8D8" w14:textId="77777777" w:rsidR="002C6F01" w:rsidRDefault="00AE4CD8" w:rsidP="002C6F01">
      <w:pPr>
        <w:pStyle w:val="Brdtextmedindrag"/>
      </w:pPr>
      <w:r>
        <w:t xml:space="preserve">När det </w:t>
      </w:r>
      <w:r w:rsidRPr="00FB6FA6">
        <w:t>gäller livförsäkring anses Sverige vara det land där åtagandet ska fullgöras</w:t>
      </w:r>
      <w:r w:rsidRPr="00D26029">
        <w:rPr>
          <w:i/>
        </w:rPr>
        <w:t xml:space="preserve"> </w:t>
      </w:r>
      <w:r w:rsidRPr="00FB6FA6">
        <w:t>om</w:t>
      </w:r>
      <w:r>
        <w:t>, i det fall då försäkringstagaren är en fysisk person, denne har sin vistelseort här eller, om försäkringstagaren är en juridisk person, det etableringsställe som försäkringen gäller finns i Sverige.</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41E9D16" w14:textId="77777777" w:rsidTr="002C6F01">
        <w:tc>
          <w:tcPr>
            <w:tcW w:w="2500" w:type="pct"/>
            <w:shd w:val="clear" w:color="auto" w:fill="auto"/>
            <w:tcMar>
              <w:left w:w="0" w:type="dxa"/>
            </w:tcMar>
          </w:tcPr>
          <w:p w14:paraId="1254A06D" w14:textId="77777777" w:rsidR="002C6F01" w:rsidRDefault="00AE4CD8" w:rsidP="002C6F01">
            <w:pPr>
              <w:pStyle w:val="Brdtextmedindrag"/>
            </w:pPr>
            <w:r w:rsidRPr="00AA695E">
              <w:rPr>
                <w:i/>
              </w:rPr>
              <w:t>När det gäller tjänstepensions</w:t>
            </w:r>
            <w:r w:rsidRPr="00AA695E">
              <w:rPr>
                <w:i/>
              </w:rPr>
              <w:softHyphen/>
              <w:t>försäkring anses Sverige vara det land där åtagandet ska fullgöras, om det uppdragsgivande företag som åtagandet avser och som i egenskap av arbetsgivare ska göra inbetalningar till EES-försäkrings</w:t>
            </w:r>
            <w:r w:rsidRPr="00AA695E">
              <w:rPr>
                <w:i/>
              </w:rPr>
              <w:softHyphen/>
              <w:t>givaren, har sitt etableringsställe i Sverige.</w:t>
            </w:r>
          </w:p>
        </w:tc>
        <w:tc>
          <w:tcPr>
            <w:tcW w:w="2500" w:type="pct"/>
            <w:shd w:val="clear" w:color="auto" w:fill="auto"/>
            <w:tcMar>
              <w:right w:w="0" w:type="dxa"/>
            </w:tcMar>
          </w:tcPr>
          <w:p w14:paraId="539B33CA" w14:textId="77777777" w:rsidR="002C6F01" w:rsidRDefault="002C6F01" w:rsidP="002C6F01">
            <w:pPr>
              <w:pStyle w:val="Brdtextmedindrag"/>
            </w:pPr>
          </w:p>
        </w:tc>
      </w:tr>
    </w:tbl>
    <w:p w14:paraId="257CFA29" w14:textId="77777777" w:rsidR="002C6F01" w:rsidRDefault="00AE4CD8" w:rsidP="002C6F01">
      <w:pPr>
        <w:pStyle w:val="Brdtextmedindrag"/>
      </w:pPr>
      <w:r w:rsidRPr="00AA695E">
        <w:t>När det gäller tjänstepension anses Sverige vara det land där åtagandet ska fullgöras, om förhållandet mellan det uppdragsgivande företaget och den som har eller kommer att få rätt till ersättning regleras av svensk social- och arbetsmarknadslagstiftning på tjänstepensionsområdet.</w:t>
      </w:r>
    </w:p>
    <w:p w14:paraId="4695ADF7"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22CFD144" w14:textId="77777777" w:rsidTr="002C6F01">
        <w:tc>
          <w:tcPr>
            <w:tcW w:w="2500" w:type="pct"/>
            <w:shd w:val="clear" w:color="auto" w:fill="auto"/>
            <w:tcMar>
              <w:left w:w="0" w:type="dxa"/>
            </w:tcMar>
          </w:tcPr>
          <w:p w14:paraId="773FC9F9" w14:textId="77777777" w:rsidR="002C6F01" w:rsidRPr="005B0E77" w:rsidRDefault="00AE4CD8" w:rsidP="002C6F01">
            <w:pPr>
              <w:pStyle w:val="Brdtext"/>
              <w:rPr>
                <w:i/>
              </w:rPr>
            </w:pPr>
            <w:r>
              <w:br w:type="column"/>
            </w:r>
            <w:r>
              <w:rPr>
                <w:i/>
              </w:rPr>
              <w:t>Nuvarande lydelse</w:t>
            </w:r>
          </w:p>
        </w:tc>
        <w:tc>
          <w:tcPr>
            <w:tcW w:w="2500" w:type="pct"/>
            <w:shd w:val="clear" w:color="auto" w:fill="auto"/>
            <w:tcMar>
              <w:right w:w="0" w:type="dxa"/>
            </w:tcMar>
          </w:tcPr>
          <w:p w14:paraId="65344F37" w14:textId="77777777" w:rsidR="002C6F01" w:rsidRPr="005B0E77" w:rsidRDefault="00AE4CD8" w:rsidP="002C6F01">
            <w:pPr>
              <w:pStyle w:val="Brdtext"/>
              <w:rPr>
                <w:i/>
              </w:rPr>
            </w:pPr>
            <w:r w:rsidRPr="005B0E77">
              <w:rPr>
                <w:i/>
              </w:rPr>
              <w:t>Föreslagen lydelse</w:t>
            </w:r>
          </w:p>
        </w:tc>
      </w:tr>
    </w:tbl>
    <w:p w14:paraId="199BE0D7" w14:textId="77777777" w:rsidR="002C6F01" w:rsidRDefault="00AE4CD8" w:rsidP="002C6F01">
      <w:pPr>
        <w:pStyle w:val="Brdtext"/>
        <w:spacing w:before="230"/>
        <w:jc w:val="center"/>
        <w:rPr>
          <w:b/>
        </w:rPr>
      </w:pPr>
      <w:r>
        <w:rPr>
          <w:b/>
        </w:rPr>
        <w:t>2 kap.</w:t>
      </w:r>
    </w:p>
    <w:p w14:paraId="0C0D685B" w14:textId="77777777" w:rsidR="002C6F01" w:rsidRDefault="00AE4CD8" w:rsidP="002C6F01">
      <w:pPr>
        <w:pStyle w:val="Brdtext"/>
        <w:jc w:val="center"/>
      </w:pPr>
      <w:r>
        <w:t>1 §</w:t>
      </w:r>
      <w:r>
        <w:rPr>
          <w:rStyle w:val="Fotnotsreferens"/>
        </w:rPr>
        <w:footnoteReference w:id="67"/>
      </w:r>
    </w:p>
    <w:p w14:paraId="79693323" w14:textId="77777777" w:rsidR="002C6F01" w:rsidRDefault="00AE4CD8" w:rsidP="002C6F01">
      <w:pPr>
        <w:pStyle w:val="Brdtextmedindrag"/>
      </w:pPr>
      <w:r>
        <w:t>En EES-försäkringsgivare som inte är ett återförsäkringsföretag och som i sitt hemland har tillstånd att driva försäkringsrörelse, får bedriva verk</w:t>
      </w:r>
      <w:r>
        <w:softHyphen/>
        <w:t>samhet i Sverige</w:t>
      </w:r>
    </w:p>
    <w:p w14:paraId="53DBBBE0" w14:textId="77777777" w:rsidR="002C6F01" w:rsidRDefault="00AE4CD8" w:rsidP="002C6F01">
      <w:pPr>
        <w:pStyle w:val="Brdtextmedindrag"/>
      </w:pPr>
      <w:r>
        <w:lastRenderedPageBreak/>
        <w:t>1. från en sekundäretablering här i landet med början två månader efter det att Finansinspektionen från den behöriga myndigheten i försäkrings</w:t>
      </w:r>
      <w:r>
        <w:softHyphen/>
        <w:t>givarens hemland tagit emot en underrättelse med sådant innehåll som anges i 2 § eller dessförinnan, om Finansinspektionen i ett enskilt fall beslutar att verksamheten får påbörjas,</w:t>
      </w:r>
    </w:p>
    <w:p w14:paraId="2FC36B73" w14:textId="77777777" w:rsidR="002C6F01" w:rsidRDefault="00AE4CD8" w:rsidP="002C6F01">
      <w:pPr>
        <w:pStyle w:val="Brdtextmedindrag"/>
      </w:pPr>
      <w:r>
        <w:t>2. genom gränsöverskridande verksamhet, så snart Finansinspektionen från den behöriga myndigheten i försäkringsgivarens hemland tagit emot en underrättelse med sådant innehåll som anges i 3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95E0563" w14:textId="77777777" w:rsidTr="002C6F01">
        <w:tc>
          <w:tcPr>
            <w:tcW w:w="2500" w:type="pct"/>
            <w:shd w:val="clear" w:color="auto" w:fill="auto"/>
            <w:tcMar>
              <w:left w:w="0" w:type="dxa"/>
            </w:tcMar>
          </w:tcPr>
          <w:p w14:paraId="76FDE3E8" w14:textId="77777777" w:rsidR="002C6F01" w:rsidRDefault="00AE4CD8" w:rsidP="002C6F01">
            <w:pPr>
              <w:pStyle w:val="Brdtextmedindrag"/>
            </w:pPr>
            <w:r w:rsidRPr="00AA695E">
              <w:rPr>
                <w:i/>
              </w:rPr>
              <w:t>Utöver det som anges i första stycket ska följande gälla för en EES-försäkringsgivare som med</w:t>
            </w:r>
            <w:r>
              <w:rPr>
                <w:i/>
              </w:rPr>
              <w:softHyphen/>
            </w:r>
            <w:r w:rsidRPr="00AA695E">
              <w:rPr>
                <w:i/>
              </w:rPr>
              <w:t>delar tjänstepensionsförsäkring. Verksamhet avseende tjänste</w:t>
            </w:r>
            <w:r>
              <w:rPr>
                <w:i/>
              </w:rPr>
              <w:softHyphen/>
            </w:r>
            <w:r w:rsidRPr="00AA695E">
              <w:rPr>
                <w:i/>
              </w:rPr>
              <w:t>pensionsförsäkring får inledas så snart försäkringsgivaren tagit emot de uppgifter från Finans</w:t>
            </w:r>
            <w:r>
              <w:rPr>
                <w:i/>
              </w:rPr>
              <w:softHyphen/>
            </w:r>
            <w:r w:rsidRPr="00AA695E">
              <w:rPr>
                <w:i/>
              </w:rPr>
              <w:t>inspek</w:t>
            </w:r>
            <w:r>
              <w:rPr>
                <w:i/>
              </w:rPr>
              <w:softHyphen/>
            </w:r>
            <w:r w:rsidRPr="00AA695E">
              <w:rPr>
                <w:i/>
              </w:rPr>
              <w:t>tionen som avses i 3 kap. 2 § tredje stycket, eller i varje fall två</w:t>
            </w:r>
            <w:r>
              <w:rPr>
                <w:i/>
              </w:rPr>
              <w:t> </w:t>
            </w:r>
            <w:r w:rsidRPr="00AA695E">
              <w:rPr>
                <w:i/>
              </w:rPr>
              <w:t>månad</w:t>
            </w:r>
            <w:r>
              <w:rPr>
                <w:i/>
              </w:rPr>
              <w:softHyphen/>
            </w:r>
            <w:r w:rsidRPr="00AA695E">
              <w:rPr>
                <w:i/>
              </w:rPr>
              <w:t>er efter det att inspek</w:t>
            </w:r>
            <w:r>
              <w:rPr>
                <w:i/>
              </w:rPr>
              <w:softHyphen/>
            </w:r>
            <w:r w:rsidRPr="00AA695E">
              <w:rPr>
                <w:i/>
              </w:rPr>
              <w:t>tionen från den behöriga myndig</w:t>
            </w:r>
            <w:r>
              <w:rPr>
                <w:i/>
              </w:rPr>
              <w:softHyphen/>
            </w:r>
            <w:r w:rsidRPr="00AA695E">
              <w:rPr>
                <w:i/>
              </w:rPr>
              <w:t>heten i försäkringsgivarens hem</w:t>
            </w:r>
            <w:r>
              <w:rPr>
                <w:i/>
              </w:rPr>
              <w:softHyphen/>
            </w:r>
            <w:r w:rsidRPr="00AA695E">
              <w:rPr>
                <w:i/>
              </w:rPr>
              <w:t>land tagit emot en underrättelse med sådant innehåll som anges i 2 § andra stycket eller 3 § tredje stycket.</w:t>
            </w:r>
          </w:p>
        </w:tc>
        <w:tc>
          <w:tcPr>
            <w:tcW w:w="2500" w:type="pct"/>
            <w:shd w:val="clear" w:color="auto" w:fill="auto"/>
            <w:tcMar>
              <w:right w:w="0" w:type="dxa"/>
            </w:tcMar>
          </w:tcPr>
          <w:p w14:paraId="051D1FEA" w14:textId="77777777" w:rsidR="002C6F01" w:rsidRDefault="002C6F01" w:rsidP="002C6F01">
            <w:pPr>
              <w:pStyle w:val="Brdtextmedindrag"/>
            </w:pPr>
          </w:p>
        </w:tc>
      </w:tr>
      <w:tr w:rsidR="002C6F01" w:rsidRPr="005B0E77" w14:paraId="7E00A16B" w14:textId="77777777" w:rsidTr="002C6F01">
        <w:tc>
          <w:tcPr>
            <w:tcW w:w="2500" w:type="pct"/>
            <w:shd w:val="clear" w:color="auto" w:fill="auto"/>
            <w:tcMar>
              <w:left w:w="0" w:type="dxa"/>
            </w:tcMar>
          </w:tcPr>
          <w:p w14:paraId="37017557" w14:textId="77777777" w:rsidR="002C6F01" w:rsidRDefault="002C6F01" w:rsidP="002C6F01">
            <w:pPr>
              <w:pStyle w:val="Brdtext"/>
              <w:rPr>
                <w:i/>
              </w:rPr>
            </w:pPr>
          </w:p>
          <w:p w14:paraId="4DFF644B" w14:textId="77777777" w:rsidR="002C6F01" w:rsidRPr="005B0E77" w:rsidRDefault="00AE4CD8" w:rsidP="002C6F01">
            <w:pPr>
              <w:pStyle w:val="Brdtext"/>
              <w:rPr>
                <w:i/>
              </w:rPr>
            </w:pPr>
            <w:r>
              <w:rPr>
                <w:i/>
              </w:rPr>
              <w:t>Lydelse enligt bet. 2019/</w:t>
            </w:r>
            <w:proofErr w:type="gramStart"/>
            <w:r>
              <w:rPr>
                <w:i/>
              </w:rPr>
              <w:t>20:FiU</w:t>
            </w:r>
            <w:proofErr w:type="gramEnd"/>
            <w:r>
              <w:rPr>
                <w:i/>
              </w:rPr>
              <w:t>12 och rskr. 2019/20:27</w:t>
            </w:r>
          </w:p>
        </w:tc>
        <w:tc>
          <w:tcPr>
            <w:tcW w:w="2500" w:type="pct"/>
            <w:shd w:val="clear" w:color="auto" w:fill="auto"/>
            <w:tcMar>
              <w:right w:w="0" w:type="dxa"/>
            </w:tcMar>
          </w:tcPr>
          <w:p w14:paraId="59B77B58" w14:textId="77777777" w:rsidR="002C6F01" w:rsidRDefault="002C6F01" w:rsidP="002C6F01">
            <w:pPr>
              <w:pStyle w:val="Brdtext"/>
              <w:rPr>
                <w:i/>
              </w:rPr>
            </w:pPr>
          </w:p>
          <w:p w14:paraId="6F03C099" w14:textId="77777777" w:rsidR="002C6F01" w:rsidRPr="009B0C18" w:rsidRDefault="00AE4CD8" w:rsidP="002C6F01">
            <w:pPr>
              <w:pStyle w:val="Brdtextmedindrag"/>
            </w:pPr>
            <w:r w:rsidRPr="005B0E77">
              <w:rPr>
                <w:i/>
              </w:rPr>
              <w:t>Föreslagen lydelse</w:t>
            </w:r>
          </w:p>
        </w:tc>
      </w:tr>
    </w:tbl>
    <w:p w14:paraId="793D7F2D" w14:textId="77777777" w:rsidR="002C6F01" w:rsidRDefault="002C6F01" w:rsidP="002C6F01">
      <w:pPr>
        <w:pStyle w:val="Brdtext"/>
        <w:jc w:val="center"/>
      </w:pPr>
    </w:p>
    <w:p w14:paraId="4744E48C" w14:textId="77777777" w:rsidR="002C6F01" w:rsidRDefault="00AE4CD8" w:rsidP="002C6F01">
      <w:pPr>
        <w:pStyle w:val="Brdtext"/>
        <w:jc w:val="center"/>
      </w:pPr>
      <w:r>
        <w:t>1 a §</w:t>
      </w:r>
    </w:p>
    <w:p w14:paraId="3900AACC" w14:textId="77777777" w:rsidR="002C6F01" w:rsidRDefault="00AE4CD8" w:rsidP="002C6F01">
      <w:pPr>
        <w:pStyle w:val="Brdtextmedindrag"/>
      </w:pPr>
      <w:r>
        <w:t>Ett utländskt tjänstepensionsinstitut som i sitt hemland har tillstånd eller är registrerat för att bedriva verksamhet avseende tjänstepension får be</w:t>
      </w:r>
      <w:r>
        <w:softHyphen/>
        <w:t xml:space="preserve">driva sådan verksamhet i Sverige </w:t>
      </w:r>
    </w:p>
    <w:p w14:paraId="69A52913" w14:textId="77777777" w:rsidR="002C6F01" w:rsidRDefault="00AE4CD8" w:rsidP="002C6F01">
      <w:pPr>
        <w:pStyle w:val="Brdtextmedindrag"/>
      </w:pPr>
      <w:r>
        <w:t>1. från en sekundäretablering här i landet,</w:t>
      </w:r>
    </w:p>
    <w:p w14:paraId="0025BD5C" w14:textId="77777777" w:rsidR="002C6F01" w:rsidRDefault="00AE4CD8" w:rsidP="002C6F01">
      <w:pPr>
        <w:pStyle w:val="Brdtextmedindrag"/>
      </w:pPr>
      <w:r>
        <w:t>2. genom gränsöverskridande verksamhet.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6B4F67D" w14:textId="77777777" w:rsidTr="002C6F01">
        <w:tc>
          <w:tcPr>
            <w:tcW w:w="2500" w:type="pct"/>
            <w:shd w:val="clear" w:color="auto" w:fill="auto"/>
            <w:tcMar>
              <w:left w:w="0" w:type="dxa"/>
            </w:tcMar>
          </w:tcPr>
          <w:p w14:paraId="42DE24C6" w14:textId="77777777" w:rsidR="002C6F01" w:rsidRPr="008814F6" w:rsidRDefault="00AE4CD8" w:rsidP="002C6F01">
            <w:pPr>
              <w:pStyle w:val="Brdtextmedindrag"/>
            </w:pPr>
            <w:r w:rsidRPr="008814F6">
              <w:rPr>
                <w:rFonts w:eastAsiaTheme="minorHAnsi"/>
              </w:rPr>
              <w:t>Tjänstepensionsverksamheten får inledas så snart tjänstepensions</w:t>
            </w:r>
            <w:r w:rsidRPr="008814F6">
              <w:rPr>
                <w:rFonts w:eastAsiaTheme="minorHAnsi"/>
              </w:rPr>
              <w:softHyphen/>
              <w:t>institutet tagit emot de uppgifter från Finansinspektionen</w:t>
            </w:r>
            <w:r w:rsidRPr="008814F6">
              <w:rPr>
                <w:rFonts w:ascii="TimesNewRomanPSMT" w:eastAsiaTheme="minorHAnsi" w:hAnsi="TimesNewRomanPSMT" w:cs="TimesNewRomanPSMT"/>
              </w:rPr>
              <w:t xml:space="preserve"> som avses i 3 kap. 2 § </w:t>
            </w:r>
            <w:r w:rsidRPr="008814F6">
              <w:rPr>
                <w:rFonts w:ascii="TimesNewRomanPS-ItalicMT" w:eastAsiaTheme="minorHAnsi" w:hAnsi="TimesNewRomanPS-ItalicMT" w:cs="TimesNewRomanPS-ItalicMT"/>
                <w:i/>
                <w:iCs/>
              </w:rPr>
              <w:t>fjärde</w:t>
            </w:r>
            <w:r w:rsidRPr="008814F6">
              <w:rPr>
                <w:rFonts w:ascii="TimesNewRomanPS-ItalicMT" w:eastAsiaTheme="minorHAnsi" w:hAnsi="TimesNewRomanPS-ItalicMT" w:cs="TimesNewRomanPS-ItalicMT"/>
                <w:iCs/>
              </w:rPr>
              <w:t xml:space="preserve"> </w:t>
            </w:r>
            <w:r w:rsidRPr="008814F6">
              <w:rPr>
                <w:rFonts w:ascii="TimesNewRomanPSMT" w:eastAsiaTheme="minorHAnsi" w:hAnsi="TimesNewRomanPSMT" w:cs="TimesNewRomanPSMT"/>
              </w:rPr>
              <w:t xml:space="preserve">stycket, eller i varje fall </w:t>
            </w:r>
            <w:r w:rsidRPr="008814F6">
              <w:rPr>
                <w:rFonts w:ascii="TimesNewRomanPS-ItalicMT" w:eastAsiaTheme="minorHAnsi" w:hAnsi="TimesNewRomanPS-ItalicMT" w:cs="TimesNewRomanPS-ItalicMT"/>
                <w:iCs/>
              </w:rPr>
              <w:t xml:space="preserve">sex veckor </w:t>
            </w:r>
            <w:r w:rsidRPr="008814F6">
              <w:rPr>
                <w:rFonts w:ascii="TimesNewRomanPSMT" w:eastAsiaTheme="minorHAnsi" w:hAnsi="TimesNewRomanPSMT" w:cs="TimesNewRomanPSMT"/>
              </w:rPr>
              <w:t xml:space="preserve">efter det att inspektionen från den behöriga myndigheten i </w:t>
            </w:r>
            <w:r w:rsidRPr="008814F6">
              <w:rPr>
                <w:rFonts w:ascii="TimesNewRomanPS-ItalicMT" w:eastAsiaTheme="minorHAnsi" w:hAnsi="TimesNewRomanPS-ItalicMT" w:cs="TimesNewRomanPS-ItalicMT"/>
                <w:iCs/>
              </w:rPr>
              <w:t>tjänstepensions</w:t>
            </w:r>
            <w:r w:rsidRPr="008814F6">
              <w:rPr>
                <w:rFonts w:ascii="TimesNewRomanPS-ItalicMT" w:eastAsiaTheme="minorHAnsi" w:hAnsi="TimesNewRomanPS-ItalicMT" w:cs="TimesNewRomanPS-ItalicMT"/>
                <w:iCs/>
              </w:rPr>
              <w:softHyphen/>
              <w:t xml:space="preserve">institutets </w:t>
            </w:r>
            <w:r w:rsidRPr="008814F6">
              <w:rPr>
                <w:rFonts w:ascii="TimesNewRomanPSMT" w:eastAsiaTheme="minorHAnsi" w:hAnsi="TimesNewRomanPSMT" w:cs="TimesNewRomanPSMT"/>
              </w:rPr>
              <w:t xml:space="preserve">hemland tagit emot en underrättelse med sådant innehåll som anges i 2 § </w:t>
            </w:r>
            <w:r w:rsidRPr="008814F6">
              <w:rPr>
                <w:rFonts w:ascii="TimesNewRomanPSMT" w:eastAsiaTheme="minorHAnsi" w:hAnsi="TimesNewRomanPSMT" w:cs="TimesNewRomanPSMT"/>
                <w:i/>
              </w:rPr>
              <w:t>tredje</w:t>
            </w:r>
            <w:r w:rsidRPr="008814F6">
              <w:rPr>
                <w:rFonts w:ascii="TimesNewRomanPSMT" w:eastAsiaTheme="minorHAnsi" w:hAnsi="TimesNewRomanPSMT" w:cs="TimesNewRomanPSMT"/>
              </w:rPr>
              <w:t xml:space="preserve"> stycket eller 3 § </w:t>
            </w:r>
            <w:r w:rsidRPr="008814F6">
              <w:rPr>
                <w:rFonts w:ascii="TimesNewRomanPSMT" w:eastAsiaTheme="minorHAnsi" w:hAnsi="TimesNewRomanPSMT" w:cs="TimesNewRomanPSMT"/>
                <w:i/>
              </w:rPr>
              <w:t>fjärde</w:t>
            </w:r>
            <w:r w:rsidRPr="008814F6">
              <w:rPr>
                <w:rFonts w:ascii="TimesNewRomanPSMT" w:eastAsiaTheme="minorHAnsi" w:hAnsi="TimesNewRomanPSMT" w:cs="TimesNewRomanPSMT"/>
              </w:rPr>
              <w:t xml:space="preserve"> stycket.</w:t>
            </w:r>
          </w:p>
        </w:tc>
        <w:tc>
          <w:tcPr>
            <w:tcW w:w="2500" w:type="pct"/>
            <w:shd w:val="clear" w:color="auto" w:fill="auto"/>
            <w:tcMar>
              <w:right w:w="0" w:type="dxa"/>
            </w:tcMar>
          </w:tcPr>
          <w:p w14:paraId="5F359C2B" w14:textId="77777777" w:rsidR="002C6F01" w:rsidRDefault="00AE4CD8" w:rsidP="002C6F01">
            <w:pPr>
              <w:pStyle w:val="Brdtextmedindrag"/>
            </w:pPr>
            <w:r w:rsidRPr="008814F6">
              <w:rPr>
                <w:rFonts w:eastAsiaTheme="minorHAnsi"/>
              </w:rPr>
              <w:t>Tjänstepensionsverksamheten får inledas så snart tjänstepensions</w:t>
            </w:r>
            <w:r w:rsidRPr="008814F6">
              <w:rPr>
                <w:rFonts w:eastAsiaTheme="minorHAnsi"/>
              </w:rPr>
              <w:softHyphen/>
              <w:t>institutet tagit emot de uppgifter från Finansinspektionen</w:t>
            </w:r>
            <w:r w:rsidRPr="008814F6">
              <w:rPr>
                <w:rFonts w:ascii="TimesNewRomanPSMT" w:eastAsiaTheme="minorHAnsi" w:hAnsi="TimesNewRomanPSMT" w:cs="TimesNewRomanPSMT"/>
              </w:rPr>
              <w:t xml:space="preserve"> som avses i 3 kap. 2 § </w:t>
            </w:r>
            <w:r>
              <w:rPr>
                <w:rFonts w:ascii="TimesNewRomanPS-ItalicMT" w:eastAsiaTheme="minorHAnsi" w:hAnsi="TimesNewRomanPS-ItalicMT" w:cs="TimesNewRomanPS-ItalicMT"/>
                <w:i/>
                <w:iCs/>
              </w:rPr>
              <w:t>tredje</w:t>
            </w:r>
            <w:r w:rsidRPr="008814F6">
              <w:rPr>
                <w:rFonts w:ascii="TimesNewRomanPS-ItalicMT" w:eastAsiaTheme="minorHAnsi" w:hAnsi="TimesNewRomanPS-ItalicMT" w:cs="TimesNewRomanPS-ItalicMT"/>
                <w:iCs/>
              </w:rPr>
              <w:t xml:space="preserve"> </w:t>
            </w:r>
            <w:r w:rsidRPr="008814F6">
              <w:rPr>
                <w:rFonts w:ascii="TimesNewRomanPSMT" w:eastAsiaTheme="minorHAnsi" w:hAnsi="TimesNewRomanPSMT" w:cs="TimesNewRomanPSMT"/>
              </w:rPr>
              <w:t xml:space="preserve">stycket, eller i varje fall </w:t>
            </w:r>
            <w:r w:rsidRPr="008814F6">
              <w:rPr>
                <w:rFonts w:ascii="TimesNewRomanPS-ItalicMT" w:eastAsiaTheme="minorHAnsi" w:hAnsi="TimesNewRomanPS-ItalicMT" w:cs="TimesNewRomanPS-ItalicMT"/>
                <w:iCs/>
              </w:rPr>
              <w:t xml:space="preserve">sex veckor </w:t>
            </w:r>
            <w:r w:rsidRPr="008814F6">
              <w:rPr>
                <w:rFonts w:ascii="TimesNewRomanPSMT" w:eastAsiaTheme="minorHAnsi" w:hAnsi="TimesNewRomanPSMT" w:cs="TimesNewRomanPSMT"/>
              </w:rPr>
              <w:t xml:space="preserve">efter det att inspektionen från den behöriga myndigheten i </w:t>
            </w:r>
            <w:r w:rsidRPr="008814F6">
              <w:rPr>
                <w:rFonts w:ascii="TimesNewRomanPS-ItalicMT" w:eastAsiaTheme="minorHAnsi" w:hAnsi="TimesNewRomanPS-ItalicMT" w:cs="TimesNewRomanPS-ItalicMT"/>
                <w:iCs/>
              </w:rPr>
              <w:t>tjänstepensions</w:t>
            </w:r>
            <w:r w:rsidRPr="008814F6">
              <w:rPr>
                <w:rFonts w:ascii="TimesNewRomanPS-ItalicMT" w:eastAsiaTheme="minorHAnsi" w:hAnsi="TimesNewRomanPS-ItalicMT" w:cs="TimesNewRomanPS-ItalicMT"/>
                <w:iCs/>
              </w:rPr>
              <w:softHyphen/>
              <w:t xml:space="preserve">institutets </w:t>
            </w:r>
            <w:r w:rsidRPr="008814F6">
              <w:rPr>
                <w:rFonts w:ascii="TimesNewRomanPSMT" w:eastAsiaTheme="minorHAnsi" w:hAnsi="TimesNewRomanPSMT" w:cs="TimesNewRomanPSMT"/>
              </w:rPr>
              <w:t xml:space="preserve">hemland tagit emot en underrättelse med sådant innehåll som anges i 2 § </w:t>
            </w:r>
            <w:r>
              <w:rPr>
                <w:rFonts w:ascii="TimesNewRomanPSMT" w:eastAsiaTheme="minorHAnsi" w:hAnsi="TimesNewRomanPSMT" w:cs="TimesNewRomanPSMT"/>
                <w:i/>
              </w:rPr>
              <w:t>andra</w:t>
            </w:r>
            <w:r w:rsidRPr="008814F6">
              <w:rPr>
                <w:rFonts w:ascii="TimesNewRomanPSMT" w:eastAsiaTheme="minorHAnsi" w:hAnsi="TimesNewRomanPSMT" w:cs="TimesNewRomanPSMT"/>
              </w:rPr>
              <w:t xml:space="preserve"> stycket eller 3 § </w:t>
            </w:r>
            <w:r>
              <w:rPr>
                <w:rFonts w:ascii="TimesNewRomanPSMT" w:eastAsiaTheme="minorHAnsi" w:hAnsi="TimesNewRomanPSMT" w:cs="TimesNewRomanPSMT"/>
                <w:i/>
              </w:rPr>
              <w:t xml:space="preserve">tredje </w:t>
            </w:r>
            <w:r w:rsidRPr="008814F6">
              <w:rPr>
                <w:rFonts w:ascii="TimesNewRomanPSMT" w:eastAsiaTheme="minorHAnsi" w:hAnsi="TimesNewRomanPSMT" w:cs="TimesNewRomanPSMT"/>
              </w:rPr>
              <w:t>stycket.</w:t>
            </w:r>
          </w:p>
        </w:tc>
      </w:tr>
    </w:tbl>
    <w:p w14:paraId="0760DD39" w14:textId="77777777" w:rsidR="002C6F01" w:rsidRDefault="002C6F01" w:rsidP="002C6F01">
      <w:pPr>
        <w:pStyle w:val="Brdtext"/>
        <w:jc w:val="center"/>
      </w:pPr>
    </w:p>
    <w:p w14:paraId="2A1395F2" w14:textId="77777777" w:rsidR="002C6F01" w:rsidRDefault="002C6F01" w:rsidP="002C6F01">
      <w:pPr>
        <w:pStyle w:val="Brdtextmedindrag"/>
      </w:pPr>
    </w:p>
    <w:p w14:paraId="4C6C2E45" w14:textId="77777777" w:rsidR="002C6F01" w:rsidRPr="008814F6" w:rsidRDefault="002C6F01" w:rsidP="002C6F01">
      <w:pPr>
        <w:pStyle w:val="Brdtextmedindrag"/>
      </w:pPr>
    </w:p>
    <w:p w14:paraId="6D37E03C" w14:textId="77777777" w:rsidR="002C6F01" w:rsidRDefault="00AE4CD8" w:rsidP="002C6F01">
      <w:pPr>
        <w:pStyle w:val="Brdtext"/>
        <w:jc w:val="center"/>
      </w:pPr>
      <w:r>
        <w:lastRenderedPageBreak/>
        <w:t>2 §</w:t>
      </w:r>
      <w:r>
        <w:rPr>
          <w:rStyle w:val="Fotnotsreferens"/>
        </w:rPr>
        <w:footnoteReference w:id="68"/>
      </w:r>
    </w:p>
    <w:p w14:paraId="13A24F77" w14:textId="77777777" w:rsidR="002C6F01" w:rsidRDefault="00AE4CD8" w:rsidP="002C6F01">
      <w:pPr>
        <w:pStyle w:val="Brdtextmedindrag"/>
      </w:pPr>
      <w:r>
        <w:t>En underrättelse enligt 1 § 1 om sekundäretablering ska innehålla</w:t>
      </w:r>
    </w:p>
    <w:p w14:paraId="54CF50D6" w14:textId="77777777" w:rsidR="002C6F01" w:rsidRDefault="00AE4CD8" w:rsidP="002C6F01">
      <w:pPr>
        <w:pStyle w:val="Brdtextmedindrag"/>
      </w:pPr>
      <w:r>
        <w:t>1. uppgifter om sekundäretableringens adress och om vem som ska vara dess företrädare,</w:t>
      </w:r>
    </w:p>
    <w:p w14:paraId="305CFBF5" w14:textId="77777777" w:rsidR="002C6F01" w:rsidRDefault="00AE4CD8" w:rsidP="002C6F01">
      <w:pPr>
        <w:pStyle w:val="Brdtextmedindrag"/>
      </w:pPr>
      <w:r>
        <w:t>2. en plan över den tilltänkta verksamheten där det framgår hur etable</w:t>
      </w:r>
      <w:r>
        <w:softHyphen/>
        <w:t>ringen är organiserad och vilket slags försäkringsrörelse som ska drivas där, och</w:t>
      </w:r>
    </w:p>
    <w:p w14:paraId="7A3AB427" w14:textId="77777777" w:rsidR="002C6F01" w:rsidRDefault="00AE4CD8" w:rsidP="002C6F01">
      <w:pPr>
        <w:pStyle w:val="Brdtextmedindrag"/>
      </w:pPr>
      <w:r>
        <w:t>3. ett intyg utfärdat av hemlandsmyndigheten om EES-försäkrings</w:t>
      </w:r>
      <w:r>
        <w:softHyphen/>
        <w:t>givarens kapitalbas.</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FBA0AF9" w14:textId="77777777" w:rsidTr="002C6F01">
        <w:tc>
          <w:tcPr>
            <w:tcW w:w="2500" w:type="pct"/>
            <w:shd w:val="clear" w:color="auto" w:fill="auto"/>
            <w:tcMar>
              <w:left w:w="0" w:type="dxa"/>
            </w:tcMar>
          </w:tcPr>
          <w:p w14:paraId="391E2751" w14:textId="77777777" w:rsidR="002C6F01" w:rsidRPr="009B0C18" w:rsidRDefault="00AE4CD8" w:rsidP="002C6F01">
            <w:pPr>
              <w:pStyle w:val="Brdtextmedindrag"/>
              <w:rPr>
                <w:i/>
              </w:rPr>
            </w:pPr>
            <w:r w:rsidRPr="009B0C18">
              <w:rPr>
                <w:i/>
              </w:rPr>
              <w:t>Varje gång en EES-försäkrings</w:t>
            </w:r>
            <w:r>
              <w:rPr>
                <w:i/>
              </w:rPr>
              <w:softHyphen/>
            </w:r>
            <w:r w:rsidRPr="009B0C18">
              <w:rPr>
                <w:i/>
              </w:rPr>
              <w:t>givare åtar sig ett uppdrag att från en sekundäretablering här i landet meddela tjänstepensionsförsäkring ska en särskild underrättelse lämnas till den behöriga myndig</w:t>
            </w:r>
            <w:r>
              <w:rPr>
                <w:i/>
              </w:rPr>
              <w:softHyphen/>
            </w:r>
            <w:r w:rsidRPr="009B0C18">
              <w:rPr>
                <w:i/>
              </w:rPr>
              <w:t>heten i försäkringsgivarens hem</w:t>
            </w:r>
            <w:r>
              <w:rPr>
                <w:i/>
              </w:rPr>
              <w:softHyphen/>
            </w:r>
            <w:r w:rsidRPr="009B0C18">
              <w:rPr>
                <w:i/>
              </w:rPr>
              <w:t>land. Underrättelsen ska innehålla</w:t>
            </w:r>
          </w:p>
          <w:p w14:paraId="54D71EAC" w14:textId="77777777" w:rsidR="002C6F01" w:rsidRPr="009B0C18" w:rsidRDefault="00AE4CD8" w:rsidP="002C6F01">
            <w:pPr>
              <w:pStyle w:val="Brdtextmedindrag"/>
              <w:rPr>
                <w:i/>
              </w:rPr>
            </w:pPr>
            <w:r w:rsidRPr="009B0C18">
              <w:rPr>
                <w:i/>
              </w:rPr>
              <w:t>1. uppgift om den som i egenskap av arbetsgivare ska betala för</w:t>
            </w:r>
            <w:r>
              <w:rPr>
                <w:i/>
              </w:rPr>
              <w:softHyphen/>
            </w:r>
            <w:r w:rsidRPr="009B0C18">
              <w:rPr>
                <w:i/>
              </w:rPr>
              <w:t>säkringspremierna, och</w:t>
            </w:r>
          </w:p>
          <w:p w14:paraId="5BC09AED" w14:textId="77777777" w:rsidR="002C6F01" w:rsidRDefault="00AE4CD8" w:rsidP="002C6F01">
            <w:pPr>
              <w:pStyle w:val="Brdtextmedindrag"/>
            </w:pPr>
            <w:r w:rsidRPr="009B0C18">
              <w:rPr>
                <w:i/>
              </w:rPr>
              <w:t>2. uppgift om det huvudsakliga innehållet i de överenskommelser som ska ligga till grund för för</w:t>
            </w:r>
            <w:r>
              <w:rPr>
                <w:i/>
              </w:rPr>
              <w:softHyphen/>
            </w:r>
            <w:r w:rsidRPr="009B0C18">
              <w:rPr>
                <w:i/>
              </w:rPr>
              <w:t>säkringarna.</w:t>
            </w:r>
          </w:p>
        </w:tc>
        <w:tc>
          <w:tcPr>
            <w:tcW w:w="2500" w:type="pct"/>
            <w:shd w:val="clear" w:color="auto" w:fill="auto"/>
            <w:tcMar>
              <w:right w:w="0" w:type="dxa"/>
            </w:tcMar>
          </w:tcPr>
          <w:p w14:paraId="07046C43" w14:textId="77777777" w:rsidR="002C6F01" w:rsidRDefault="002C6F01" w:rsidP="002C6F01">
            <w:pPr>
              <w:pStyle w:val="Brdtextmedindrag"/>
            </w:pPr>
          </w:p>
        </w:tc>
      </w:tr>
    </w:tbl>
    <w:p w14:paraId="2F43DAFC" w14:textId="77777777" w:rsidR="002C6F01" w:rsidRPr="007D2E6D" w:rsidRDefault="00AE4CD8" w:rsidP="002C6F01">
      <w:pPr>
        <w:pStyle w:val="Brdtextmedindrag"/>
      </w:pPr>
      <w:r w:rsidRPr="007D2E6D">
        <w:t xml:space="preserve">Varje gång ett utländskt tjänstepensionsinstitut åtar sig ett uppdrag att från en sekundäretablering ingå avtal om tjänstepension som ska fullgöras här i landet ska en särskild underrättelse lämnas till den behöriga myndigheten i tjänstepensionsinstitutets hemland. Underrättelsen ska innehålla uppgift om </w:t>
      </w:r>
    </w:p>
    <w:p w14:paraId="5934B7EF" w14:textId="77777777" w:rsidR="002C6F01" w:rsidRPr="007D2E6D" w:rsidRDefault="00AE4CD8" w:rsidP="002C6F01">
      <w:pPr>
        <w:pStyle w:val="Brdtextmedindrag"/>
        <w:rPr>
          <w:rFonts w:asciiTheme="minorHAnsi" w:hAnsiTheme="minorHAnsi"/>
          <w:sz w:val="22"/>
        </w:rPr>
      </w:pPr>
      <w:r w:rsidRPr="007D2E6D">
        <w:t xml:space="preserve">1. det uppdragsgivande företagets namn och hemvist, </w:t>
      </w:r>
    </w:p>
    <w:p w14:paraId="5681231D" w14:textId="77777777" w:rsidR="002C6F01" w:rsidRPr="007D2E6D" w:rsidRDefault="00AE4CD8" w:rsidP="002C6F01">
      <w:pPr>
        <w:pStyle w:val="Brdtextmedindrag"/>
      </w:pPr>
      <w:r w:rsidRPr="007D2E6D">
        <w:t xml:space="preserve">2. i vilket </w:t>
      </w:r>
      <w:proofErr w:type="gramStart"/>
      <w:r w:rsidRPr="007D2E6D">
        <w:t>land tjänstepensionsavtalen</w:t>
      </w:r>
      <w:proofErr w:type="gramEnd"/>
      <w:r w:rsidRPr="007D2E6D">
        <w:t xml:space="preserve"> ska fullgöras, och</w:t>
      </w:r>
    </w:p>
    <w:p w14:paraId="332D00D4" w14:textId="77777777" w:rsidR="002C6F01" w:rsidRPr="007D2E6D" w:rsidRDefault="00AE4CD8" w:rsidP="002C6F01">
      <w:pPr>
        <w:pStyle w:val="Brdtextmedindrag"/>
      </w:pPr>
      <w:r w:rsidRPr="007D2E6D">
        <w:t>3. det huvudsakliga innehållet i de överenskommelser som ska ligga till grund för tjänstepensionsavtalen.</w:t>
      </w:r>
    </w:p>
    <w:p w14:paraId="60859111" w14:textId="77777777" w:rsidR="002C6F01" w:rsidRDefault="00AE4CD8" w:rsidP="002C6F01">
      <w:pPr>
        <w:pStyle w:val="Brdtextmedindrag"/>
      </w:pPr>
      <w:r>
        <w:t>För verksamhet rörande försäkringar som avses i 2 kap. 11 § första stycket klass 10 försäkringsrörelselagen (2010:2043) (motorfordons</w:t>
      </w:r>
      <w:r>
        <w:softHyphen/>
        <w:t>ansvar) och som inte uteslutande gäller försäkring av fraktförares ansvar ska underrättelsen enligt första stycket dessutom innehålla en försäkran att EES-försäkringsgivaren är medlem i Trafikförsäkringsföreningen.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08BC8A4" w14:textId="77777777" w:rsidTr="002C6F01">
        <w:tc>
          <w:tcPr>
            <w:tcW w:w="2500" w:type="pct"/>
            <w:shd w:val="clear" w:color="auto" w:fill="auto"/>
            <w:tcMar>
              <w:left w:w="0" w:type="dxa"/>
            </w:tcMar>
          </w:tcPr>
          <w:p w14:paraId="7F1B2106" w14:textId="77777777" w:rsidR="002C6F01" w:rsidRDefault="00AE4CD8" w:rsidP="002C6F01">
            <w:pPr>
              <w:pStyle w:val="Brdtextmedindrag"/>
            </w:pPr>
            <w:r>
              <w:t xml:space="preserve">Om försäkringsgivaren avser att ändra sin verksamhet i fråga om förhållanden som anges i första stycket 1 och 2, får ändringen göras tidigast en månad efter det att försäkringsgivaren underrättat Finansinspektionen om ändringen. </w:t>
            </w:r>
            <w:r w:rsidRPr="009B0C18">
              <w:rPr>
                <w:i/>
              </w:rPr>
              <w:t>Om ändringen innebär att verk</w:t>
            </w:r>
            <w:r>
              <w:rPr>
                <w:i/>
              </w:rPr>
              <w:softHyphen/>
            </w:r>
            <w:r w:rsidRPr="009B0C18">
              <w:rPr>
                <w:i/>
              </w:rPr>
              <w:t>samhet avseende tjänste</w:t>
            </w:r>
            <w:r w:rsidRPr="009B0C18">
              <w:rPr>
                <w:i/>
              </w:rPr>
              <w:softHyphen/>
              <w:t>pensions</w:t>
            </w:r>
            <w:r>
              <w:rPr>
                <w:i/>
              </w:rPr>
              <w:softHyphen/>
            </w:r>
            <w:r w:rsidRPr="009B0C18">
              <w:rPr>
                <w:i/>
              </w:rPr>
              <w:t xml:space="preserve">försäkring ska inledas, ska dock </w:t>
            </w:r>
            <w:r w:rsidRPr="009B0C18">
              <w:rPr>
                <w:i/>
              </w:rPr>
              <w:lastRenderedPageBreak/>
              <w:t>bestämmelserna i 1 § andra stycket samt andra stycket i denna para</w:t>
            </w:r>
            <w:r>
              <w:rPr>
                <w:i/>
              </w:rPr>
              <w:softHyphen/>
            </w:r>
            <w:r w:rsidRPr="009B0C18">
              <w:rPr>
                <w:i/>
              </w:rPr>
              <w:t>graf tillämpas.</w:t>
            </w:r>
          </w:p>
        </w:tc>
        <w:tc>
          <w:tcPr>
            <w:tcW w:w="2500" w:type="pct"/>
            <w:shd w:val="clear" w:color="auto" w:fill="auto"/>
            <w:tcMar>
              <w:right w:w="0" w:type="dxa"/>
            </w:tcMar>
          </w:tcPr>
          <w:p w14:paraId="4ECED9F1" w14:textId="77777777" w:rsidR="002C6F01" w:rsidRDefault="00AE4CD8" w:rsidP="002C6F01">
            <w:pPr>
              <w:pStyle w:val="Brdtextmedindrag"/>
            </w:pPr>
            <w:r>
              <w:lastRenderedPageBreak/>
              <w:t>Om försäkringsgivaren avser att ändra sin verksamhet i fråga om förhållanden som anges i första stycket 1 och 2, får ändringen göras tidigast en månad efter det att försäkringsgivaren underrättat Finansinspektionen om ändringen.</w:t>
            </w:r>
          </w:p>
        </w:tc>
      </w:tr>
      <w:tr w:rsidR="002C6F01" w14:paraId="421AAF6A" w14:textId="77777777" w:rsidTr="002C6F01">
        <w:tc>
          <w:tcPr>
            <w:tcW w:w="2500" w:type="pct"/>
            <w:shd w:val="clear" w:color="auto" w:fill="auto"/>
            <w:tcMar>
              <w:left w:w="0" w:type="dxa"/>
            </w:tcMar>
          </w:tcPr>
          <w:p w14:paraId="3D9D3077" w14:textId="77777777" w:rsidR="002C6F01" w:rsidRDefault="00AE4CD8" w:rsidP="002C6F01">
            <w:pPr>
              <w:pStyle w:val="Brdtextmedindrag"/>
            </w:pPr>
            <w:r>
              <w:t>Om ett utländskt tjänstepensions</w:t>
            </w:r>
            <w:r>
              <w:softHyphen/>
              <w:t>institut avser att ändra sin verk</w:t>
            </w:r>
            <w:r>
              <w:softHyphen/>
              <w:t xml:space="preserve">samhet på ett sådant sätt som innebär att verksamhet avseende tjänstepension ska inledas, ska bestämmelserna i 1 a § andra stycket samt </w:t>
            </w:r>
            <w:r w:rsidRPr="00B255FD">
              <w:rPr>
                <w:i/>
              </w:rPr>
              <w:t>tredje</w:t>
            </w:r>
            <w:r>
              <w:t xml:space="preserve"> stycket i denna paragraf tillämpas.</w:t>
            </w:r>
          </w:p>
        </w:tc>
        <w:tc>
          <w:tcPr>
            <w:tcW w:w="2500" w:type="pct"/>
            <w:shd w:val="clear" w:color="auto" w:fill="auto"/>
            <w:tcMar>
              <w:right w:w="0" w:type="dxa"/>
            </w:tcMar>
          </w:tcPr>
          <w:p w14:paraId="52592CDB" w14:textId="77777777" w:rsidR="002C6F01" w:rsidRDefault="00AE4CD8" w:rsidP="002C6F01">
            <w:pPr>
              <w:pStyle w:val="Brdtextmedindrag"/>
            </w:pPr>
            <w:r>
              <w:t>Om ett utländskt tjänstepensions</w:t>
            </w:r>
            <w:r>
              <w:softHyphen/>
              <w:t>institut avser att ändra sin verk</w:t>
            </w:r>
            <w:r>
              <w:softHyphen/>
              <w:t xml:space="preserve">samhet på ett sådant sätt som innebär att verksamhet avseende tjänstepension ska inledas, ska bestämmelserna i 1 a § andra stycket samt </w:t>
            </w:r>
            <w:r>
              <w:rPr>
                <w:i/>
              </w:rPr>
              <w:t>andra</w:t>
            </w:r>
            <w:r>
              <w:t xml:space="preserve"> stycket i denna paragraf tillämpas.</w:t>
            </w:r>
          </w:p>
        </w:tc>
      </w:tr>
    </w:tbl>
    <w:p w14:paraId="14C857E4" w14:textId="77777777" w:rsidR="002C6F01" w:rsidRDefault="00AE4CD8" w:rsidP="002C6F01">
      <w:pPr>
        <w:pStyle w:val="Brdtext"/>
        <w:spacing w:before="230"/>
        <w:jc w:val="center"/>
      </w:pPr>
      <w:r>
        <w:t>3 §</w:t>
      </w:r>
      <w:r>
        <w:rPr>
          <w:rStyle w:val="Fotnotsreferens"/>
        </w:rPr>
        <w:footnoteReference w:id="69"/>
      </w:r>
    </w:p>
    <w:p w14:paraId="64E08C42" w14:textId="77777777" w:rsidR="002C6F01" w:rsidRDefault="00AE4CD8" w:rsidP="002C6F01">
      <w:pPr>
        <w:pStyle w:val="Brdtextmedindrag"/>
      </w:pPr>
      <w:r>
        <w:t>En underrättelse enligt 1 § 2 om gränsöverskridande verksamhet ska innehålla</w:t>
      </w:r>
    </w:p>
    <w:p w14:paraId="1571B64B" w14:textId="77777777" w:rsidR="002C6F01" w:rsidRDefault="00AE4CD8" w:rsidP="002C6F01">
      <w:pPr>
        <w:pStyle w:val="Brdtextmedindrag"/>
      </w:pPr>
      <w:r>
        <w:t>1. uppgifter om vilket eller vilka slag av risker eller åtaganden för</w:t>
      </w:r>
      <w:r>
        <w:softHyphen/>
        <w:t xml:space="preserve">säkringarna ska täcka, och </w:t>
      </w:r>
    </w:p>
    <w:p w14:paraId="466B0774" w14:textId="77777777" w:rsidR="002C6F01" w:rsidRDefault="00AE4CD8" w:rsidP="002C6F01">
      <w:pPr>
        <w:pStyle w:val="Brdtextmedindrag"/>
      </w:pPr>
      <w:r>
        <w:t xml:space="preserve">2. ett intyg utfärdat av hemlandsmyndigheten om </w:t>
      </w:r>
    </w:p>
    <w:p w14:paraId="1309CD6D" w14:textId="77777777" w:rsidR="002C6F01" w:rsidRDefault="00AE4CD8" w:rsidP="002C6F01">
      <w:pPr>
        <w:pStyle w:val="Brdtextmedindrag"/>
      </w:pPr>
      <w:r>
        <w:t xml:space="preserve">a) försäkringsgivarens kapitalbas, och </w:t>
      </w:r>
    </w:p>
    <w:p w14:paraId="7A1A91BB" w14:textId="77777777" w:rsidR="002C6F01" w:rsidRDefault="00AE4CD8" w:rsidP="002C6F01">
      <w:pPr>
        <w:pStyle w:val="Brdtextmedindrag"/>
      </w:pPr>
      <w:r>
        <w:t>b) de försäkringsklasser försäkringsgivarens koncession omfattar.</w:t>
      </w:r>
    </w:p>
    <w:p w14:paraId="6855A98B" w14:textId="77777777" w:rsidR="002C6F01" w:rsidRDefault="00AE4CD8" w:rsidP="002C6F01">
      <w:pPr>
        <w:pStyle w:val="Brdtextmedindrag"/>
      </w:pPr>
      <w:r>
        <w:t>För verksamhet rörande försäkringar som avses i 2 kap. 11 § första stycket klass 10 i försäkringsrörelselagen (2010:2043) (motorfordons</w:t>
      </w:r>
      <w:r>
        <w:softHyphen/>
        <w:t>ansvar) och som inte uteslutande gäller försäkring av fraktförares ansvar ska underrättelsen dessutom innehålla</w:t>
      </w:r>
    </w:p>
    <w:p w14:paraId="39562804" w14:textId="77777777" w:rsidR="002C6F01" w:rsidRDefault="00AE4CD8" w:rsidP="002C6F01">
      <w:pPr>
        <w:pStyle w:val="Brdtextmedindrag"/>
      </w:pPr>
      <w:r>
        <w:t xml:space="preserve">1. uppgifter om vem som är försäkringsgivarens representant enligt 5 § trafikskadelagen (1975:1410), och </w:t>
      </w:r>
    </w:p>
    <w:p w14:paraId="3949F839" w14:textId="77777777" w:rsidR="002C6F01" w:rsidRDefault="00AE4CD8" w:rsidP="002C6F01">
      <w:pPr>
        <w:pStyle w:val="Brdtextmedindrag"/>
      </w:pPr>
      <w:r>
        <w:t>2. en försäkran att försäkringsgivaren är medlem i Trafikförsäkrings</w:t>
      </w:r>
      <w:r>
        <w:softHyphen/>
        <w:t>föreningen.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AFDF645" w14:textId="77777777" w:rsidTr="002C6F01">
        <w:tc>
          <w:tcPr>
            <w:tcW w:w="2500" w:type="pct"/>
            <w:shd w:val="clear" w:color="auto" w:fill="auto"/>
            <w:tcMar>
              <w:left w:w="0" w:type="dxa"/>
            </w:tcMar>
          </w:tcPr>
          <w:p w14:paraId="65C46338" w14:textId="77777777" w:rsidR="002C6F01" w:rsidRPr="001E7B9E" w:rsidRDefault="00AE4CD8" w:rsidP="002C6F01">
            <w:pPr>
              <w:pStyle w:val="Brdtextmedindrag"/>
              <w:rPr>
                <w:i/>
              </w:rPr>
            </w:pPr>
            <w:r w:rsidRPr="001E7B9E">
              <w:rPr>
                <w:i/>
              </w:rPr>
              <w:t>Varje gång en EES-försäkrings</w:t>
            </w:r>
            <w:r>
              <w:rPr>
                <w:i/>
              </w:rPr>
              <w:softHyphen/>
            </w:r>
            <w:r w:rsidRPr="001E7B9E">
              <w:rPr>
                <w:i/>
              </w:rPr>
              <w:t>givare åtar sig ett uppdrag att genom gränsöverskridande verk</w:t>
            </w:r>
            <w:r>
              <w:rPr>
                <w:i/>
              </w:rPr>
              <w:softHyphen/>
            </w:r>
            <w:r w:rsidRPr="001E7B9E">
              <w:rPr>
                <w:i/>
              </w:rPr>
              <w:t>samhet meddela tjänstepensions</w:t>
            </w:r>
            <w:r>
              <w:rPr>
                <w:i/>
              </w:rPr>
              <w:softHyphen/>
            </w:r>
            <w:r w:rsidRPr="001E7B9E">
              <w:rPr>
                <w:i/>
              </w:rPr>
              <w:t>försäkring ska en särskild under</w:t>
            </w:r>
            <w:r>
              <w:rPr>
                <w:i/>
              </w:rPr>
              <w:softHyphen/>
            </w:r>
            <w:r w:rsidRPr="001E7B9E">
              <w:rPr>
                <w:i/>
              </w:rPr>
              <w:t>rättelse lämnas till den behöriga myndigheten i försäkringsgivarens hemland. Underrättelsen ska inne</w:t>
            </w:r>
            <w:r>
              <w:rPr>
                <w:i/>
              </w:rPr>
              <w:softHyphen/>
            </w:r>
            <w:r w:rsidRPr="001E7B9E">
              <w:rPr>
                <w:i/>
              </w:rPr>
              <w:t>hålla</w:t>
            </w:r>
          </w:p>
          <w:p w14:paraId="3A1F443E" w14:textId="77777777" w:rsidR="002C6F01" w:rsidRPr="001E7B9E" w:rsidRDefault="00AE4CD8" w:rsidP="002C6F01">
            <w:pPr>
              <w:pStyle w:val="Brdtextmedindrag"/>
              <w:rPr>
                <w:i/>
              </w:rPr>
            </w:pPr>
            <w:r w:rsidRPr="001E7B9E">
              <w:rPr>
                <w:i/>
              </w:rPr>
              <w:t>1. uppgift om den som i egenskap av arbetsgivare ska betala försäk</w:t>
            </w:r>
            <w:r w:rsidRPr="001E7B9E">
              <w:rPr>
                <w:i/>
              </w:rPr>
              <w:softHyphen/>
              <w:t xml:space="preserve">ringspremierna, och </w:t>
            </w:r>
          </w:p>
          <w:p w14:paraId="5C89E3C0" w14:textId="77777777" w:rsidR="002C6F01" w:rsidRDefault="00AE4CD8" w:rsidP="002C6F01">
            <w:pPr>
              <w:pStyle w:val="Brdtextmedindrag"/>
            </w:pPr>
            <w:r w:rsidRPr="001E7B9E">
              <w:rPr>
                <w:i/>
              </w:rPr>
              <w:t>2. uppgift om det huvudsakliga innehållet i de överenskommelser som ska ligga till grund för för</w:t>
            </w:r>
            <w:r>
              <w:rPr>
                <w:i/>
              </w:rPr>
              <w:softHyphen/>
            </w:r>
            <w:r w:rsidRPr="001E7B9E">
              <w:rPr>
                <w:i/>
              </w:rPr>
              <w:t>säkringarna.</w:t>
            </w:r>
          </w:p>
        </w:tc>
        <w:tc>
          <w:tcPr>
            <w:tcW w:w="2500" w:type="pct"/>
            <w:shd w:val="clear" w:color="auto" w:fill="auto"/>
            <w:tcMar>
              <w:right w:w="0" w:type="dxa"/>
            </w:tcMar>
          </w:tcPr>
          <w:p w14:paraId="30F325CD" w14:textId="77777777" w:rsidR="002C6F01" w:rsidRDefault="002C6F01" w:rsidP="002C6F01">
            <w:pPr>
              <w:pStyle w:val="Brdtextmedindrag"/>
            </w:pPr>
          </w:p>
        </w:tc>
      </w:tr>
    </w:tbl>
    <w:p w14:paraId="7BDDBC3C" w14:textId="77777777" w:rsidR="002C6F01" w:rsidRPr="001E7B9E" w:rsidRDefault="00AE4CD8" w:rsidP="002C6F01">
      <w:pPr>
        <w:pStyle w:val="Brdtextmedindrag"/>
      </w:pPr>
      <w:r w:rsidRPr="001E7B9E">
        <w:t>Varje gång ett utländskt tjänstepensionsinstitut åtar sig ett uppdrag att genom gränsöverskridande verksamhet ingå avtal om tjänstepension ska en särskild underrättelse lämnas till den behöriga myndigheten i tjänste</w:t>
      </w:r>
      <w:r w:rsidRPr="001E7B9E">
        <w:softHyphen/>
        <w:t xml:space="preserve">pensionsinstitutets hemland. Underrättelsen ska innehålla uppgift om </w:t>
      </w:r>
    </w:p>
    <w:p w14:paraId="048B3DB7" w14:textId="77777777" w:rsidR="002C6F01" w:rsidRPr="001E7B9E" w:rsidRDefault="00AE4CD8" w:rsidP="002C6F01">
      <w:pPr>
        <w:pStyle w:val="Brdtextmedindrag"/>
        <w:rPr>
          <w:rFonts w:asciiTheme="minorHAnsi" w:hAnsiTheme="minorHAnsi"/>
          <w:sz w:val="22"/>
        </w:rPr>
      </w:pPr>
      <w:r w:rsidRPr="001E7B9E">
        <w:lastRenderedPageBreak/>
        <w:t xml:space="preserve">1. det uppdragsgivande företagets namn och hemvist, </w:t>
      </w:r>
    </w:p>
    <w:p w14:paraId="6CCB48F4" w14:textId="77777777" w:rsidR="002C6F01" w:rsidRPr="001E7B9E" w:rsidRDefault="00AE4CD8" w:rsidP="002C6F01">
      <w:pPr>
        <w:pStyle w:val="Brdtextmedindrag"/>
      </w:pPr>
      <w:r w:rsidRPr="001E7B9E">
        <w:t xml:space="preserve">2. i vilket </w:t>
      </w:r>
      <w:proofErr w:type="gramStart"/>
      <w:r w:rsidRPr="001E7B9E">
        <w:t>land tjänstepensionsavtalen</w:t>
      </w:r>
      <w:proofErr w:type="gramEnd"/>
      <w:r w:rsidRPr="001E7B9E">
        <w:t xml:space="preserve"> ska fullgöras, och</w:t>
      </w:r>
    </w:p>
    <w:p w14:paraId="4DBAB0AD" w14:textId="77777777" w:rsidR="002C6F01" w:rsidRPr="001E7B9E" w:rsidRDefault="00AE4CD8" w:rsidP="002C6F01">
      <w:pPr>
        <w:pStyle w:val="Brdtextmedindrag"/>
      </w:pPr>
      <w:r w:rsidRPr="001E7B9E">
        <w:t>3. det huvudsakliga innehållet i de överenskommelser som ska ligga till grund för tjänstepensionsavtalen.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A524580" w14:textId="77777777" w:rsidTr="002C6F01">
        <w:tc>
          <w:tcPr>
            <w:tcW w:w="2500" w:type="pct"/>
            <w:shd w:val="clear" w:color="auto" w:fill="auto"/>
            <w:tcMar>
              <w:left w:w="0" w:type="dxa"/>
            </w:tcMar>
          </w:tcPr>
          <w:p w14:paraId="0E18B664" w14:textId="77777777" w:rsidR="002C6F01" w:rsidRDefault="00AE4CD8" w:rsidP="002C6F01">
            <w:pPr>
              <w:pStyle w:val="Brdtextmedindrag"/>
            </w:pPr>
            <w:r w:rsidRPr="00017EA0">
              <w:t xml:space="preserve">Om försäkringsgivaren avser att ändra sin verksamhet i fråga om förhållanden som anges i första och andra styckena, får ändringen göras tidigast en månad efter det att </w:t>
            </w:r>
            <w:r>
              <w:t>Finansinspektionen</w:t>
            </w:r>
            <w:r w:rsidRPr="00017EA0">
              <w:t xml:space="preserve"> underrättats om ändringen av den behöriga myndigheten i försäkringsgivarens hemland. </w:t>
            </w:r>
            <w:r w:rsidRPr="001E7B9E">
              <w:rPr>
                <w:i/>
              </w:rPr>
              <w:t>Om ändringen innebär att verksamhet avseende tjänste</w:t>
            </w:r>
            <w:r>
              <w:rPr>
                <w:i/>
              </w:rPr>
              <w:softHyphen/>
            </w:r>
            <w:r w:rsidRPr="001E7B9E">
              <w:rPr>
                <w:i/>
              </w:rPr>
              <w:t>pensionsförsäkring ska inledas, ska dock bestämmelserna i 1 § andra stycket samt tredje stycket i denna paragraf tillämpas.</w:t>
            </w:r>
          </w:p>
        </w:tc>
        <w:tc>
          <w:tcPr>
            <w:tcW w:w="2500" w:type="pct"/>
            <w:shd w:val="clear" w:color="auto" w:fill="auto"/>
            <w:tcMar>
              <w:right w:w="0" w:type="dxa"/>
            </w:tcMar>
          </w:tcPr>
          <w:p w14:paraId="6519D020" w14:textId="77777777" w:rsidR="002C6F01" w:rsidRDefault="00AE4CD8" w:rsidP="002C6F01">
            <w:pPr>
              <w:pStyle w:val="Brdtextmedindrag"/>
            </w:pPr>
            <w:r w:rsidRPr="00017EA0">
              <w:t xml:space="preserve">Om försäkringsgivaren avser att ändra sin verksamhet i fråga om förhållanden som anges i första och andra styckena, får ändringen göras tidigast en månad efter det att </w:t>
            </w:r>
            <w:r>
              <w:t>Finansinspektionen</w:t>
            </w:r>
            <w:r w:rsidRPr="00017EA0">
              <w:t xml:space="preserve"> underrättats om ändringen av den behöriga myndigheten i försäkringsgivarens hemland.</w:t>
            </w:r>
          </w:p>
        </w:tc>
      </w:tr>
    </w:tbl>
    <w:p w14:paraId="31410C3A" w14:textId="77777777" w:rsidR="002C6F01" w:rsidRPr="00410381" w:rsidRDefault="00AE4CD8" w:rsidP="002C6F01">
      <w:pPr>
        <w:pStyle w:val="Brdtext"/>
        <w:spacing w:before="230"/>
        <w:jc w:val="center"/>
        <w:rPr>
          <w:b/>
        </w:rPr>
      </w:pPr>
      <w:r w:rsidRPr="00410381">
        <w:rPr>
          <w:b/>
        </w:rPr>
        <w:t>3</w:t>
      </w:r>
      <w:r>
        <w:rPr>
          <w:b/>
        </w:rPr>
        <w:t> kap.</w:t>
      </w:r>
    </w:p>
    <w:p w14:paraId="277EE6E9" w14:textId="77777777" w:rsidR="002C6F01" w:rsidRDefault="00AE4CD8" w:rsidP="002C6F01">
      <w:pPr>
        <w:pStyle w:val="Brdtext"/>
        <w:jc w:val="center"/>
      </w:pPr>
      <w:r w:rsidRPr="00410381">
        <w:t>2</w:t>
      </w:r>
      <w:r>
        <w:t> §</w:t>
      </w:r>
      <w:r>
        <w:rPr>
          <w:rStyle w:val="Fotnotsreferens"/>
        </w:rPr>
        <w:footnoteReference w:id="70"/>
      </w:r>
    </w:p>
    <w:p w14:paraId="4A6D4A51" w14:textId="77777777" w:rsidR="002C6F01" w:rsidRDefault="00AE4CD8" w:rsidP="002C6F01">
      <w:pPr>
        <w:pStyle w:val="Brdtextmedindrag"/>
      </w:pPr>
      <w:r>
        <w:t>Finansinspektionen</w:t>
      </w:r>
      <w:r w:rsidRPr="00D52587">
        <w:t xml:space="preserve"> ska, i samarbete med den behöriga myndigheten i hemlandet, utöva</w:t>
      </w:r>
      <w:r>
        <w:t xml:space="preserve"> tillsyn över att en EES-försäkringsgivare eller ett utländskt tjänstepensionsinstitut bedriver sin verksamhet i Sverige i enlighet med denna lag och andra </w:t>
      </w:r>
      <w:r w:rsidRPr="00DB611D">
        <w:t>författningar</w:t>
      </w:r>
      <w:r>
        <w:t xml:space="preserve"> som reglerar deras näringsverksamhet.</w:t>
      </w:r>
    </w:p>
    <w:p w14:paraId="5DC8DED0" w14:textId="77777777" w:rsidR="002C6F01" w:rsidRDefault="00AE4CD8" w:rsidP="002C6F01">
      <w:pPr>
        <w:pStyle w:val="Brdtextmedindrag"/>
      </w:pPr>
      <w:r>
        <w:t>Finansinspektionen ska lämna uppgifter till de behöriga myndigheterna i hemländerna, om dessa myndigheter behöver uppgifterna för sin tillsyn över försäkringsgivares och utländska tjänstepensionsinstituts verksam</w:t>
      </w:r>
      <w:r>
        <w:softHyphen/>
        <w:t>heter, samt i övrigt ha ett nära samarbete med dessa myndigheter och Europeiska kommissionen.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AC8D6CA" w14:textId="77777777" w:rsidTr="002C6F01">
        <w:tc>
          <w:tcPr>
            <w:tcW w:w="2500" w:type="pct"/>
            <w:shd w:val="clear" w:color="auto" w:fill="auto"/>
            <w:tcMar>
              <w:left w:w="0" w:type="dxa"/>
            </w:tcMar>
          </w:tcPr>
          <w:p w14:paraId="7E18C626" w14:textId="77777777" w:rsidR="002C6F01" w:rsidRPr="001E7B9E" w:rsidRDefault="00AE4CD8" w:rsidP="002C6F01">
            <w:pPr>
              <w:pStyle w:val="Brdtextmedindrag"/>
              <w:rPr>
                <w:i/>
              </w:rPr>
            </w:pPr>
            <w:r w:rsidRPr="001E7B9E">
              <w:rPr>
                <w:i/>
              </w:rPr>
              <w:t>När det gäller EES-försäkrings</w:t>
            </w:r>
            <w:r w:rsidRPr="001E7B9E">
              <w:rPr>
                <w:i/>
              </w:rPr>
              <w:softHyphen/>
              <w:t>givare som meddelar tjänste</w:t>
            </w:r>
            <w:r w:rsidRPr="001E7B9E">
              <w:rPr>
                <w:i/>
              </w:rPr>
              <w:softHyphen/>
              <w:t>pensionsförsäkring ska Finans</w:t>
            </w:r>
            <w:r w:rsidRPr="001E7B9E">
              <w:rPr>
                <w:i/>
              </w:rPr>
              <w:softHyphen/>
              <w:t>inspektionen, om det behövs, senast två månader efter det att inspek</w:t>
            </w:r>
            <w:r>
              <w:rPr>
                <w:i/>
              </w:rPr>
              <w:softHyphen/>
            </w:r>
            <w:r w:rsidRPr="001E7B9E">
              <w:rPr>
                <w:i/>
              </w:rPr>
              <w:t>tionen tagit emot en underrättelse enligt 2 kap. 2 § andra stycket eller 3 § tredje stycket till den behöriga myndigheten i försäkringsgivarens hemland lämna uppgifter om tillämplig svensk social- och arbetsmarknadslagstiftning på tjänstepensionsområdet samt om de bestämmelser om information som gäller här i landet gentemot dem som ingår eller avser att ingå ett avtal om tjänstepensions</w:t>
            </w:r>
            <w:r>
              <w:rPr>
                <w:i/>
              </w:rPr>
              <w:softHyphen/>
            </w:r>
            <w:r w:rsidRPr="001E7B9E">
              <w:rPr>
                <w:i/>
              </w:rPr>
              <w:lastRenderedPageBreak/>
              <w:t>försäkring, liksom gentemot dem som annars är ersättnings</w:t>
            </w:r>
            <w:r>
              <w:rPr>
                <w:i/>
              </w:rPr>
              <w:softHyphen/>
            </w:r>
            <w:r w:rsidRPr="001E7B9E">
              <w:rPr>
                <w:i/>
              </w:rPr>
              <w:t>berättig</w:t>
            </w:r>
            <w:r>
              <w:rPr>
                <w:i/>
              </w:rPr>
              <w:softHyphen/>
            </w:r>
            <w:r w:rsidRPr="001E7B9E">
              <w:rPr>
                <w:i/>
              </w:rPr>
              <w:t>ade på grund av ett sådant avtal.</w:t>
            </w:r>
          </w:p>
        </w:tc>
        <w:tc>
          <w:tcPr>
            <w:tcW w:w="2500" w:type="pct"/>
            <w:shd w:val="clear" w:color="auto" w:fill="auto"/>
            <w:tcMar>
              <w:right w:w="0" w:type="dxa"/>
            </w:tcMar>
          </w:tcPr>
          <w:p w14:paraId="177691EC" w14:textId="77777777" w:rsidR="002C6F01" w:rsidRDefault="002C6F01" w:rsidP="002C6F01">
            <w:pPr>
              <w:pStyle w:val="Brdtextmedindrag"/>
            </w:pPr>
          </w:p>
        </w:tc>
      </w:tr>
      <w:tr w:rsidR="002C6F01" w14:paraId="58FBE529" w14:textId="77777777" w:rsidTr="002C6F01">
        <w:tc>
          <w:tcPr>
            <w:tcW w:w="2500" w:type="pct"/>
            <w:shd w:val="clear" w:color="auto" w:fill="auto"/>
            <w:tcMar>
              <w:left w:w="0" w:type="dxa"/>
            </w:tcMar>
          </w:tcPr>
          <w:p w14:paraId="45E4C4DF" w14:textId="77777777" w:rsidR="002C6F01" w:rsidRPr="001E7B9E" w:rsidRDefault="00AE4CD8" w:rsidP="002C6F01">
            <w:pPr>
              <w:pStyle w:val="Brdtextmedindrag"/>
            </w:pPr>
            <w:r w:rsidRPr="001E7B9E">
              <w:t>När det gäller utländska tjänste</w:t>
            </w:r>
            <w:r>
              <w:softHyphen/>
            </w:r>
            <w:r w:rsidRPr="001E7B9E">
              <w:t>pensionsinstitut ska Finans</w:t>
            </w:r>
            <w:r w:rsidRPr="001E7B9E">
              <w:softHyphen/>
              <w:t>inspek</w:t>
            </w:r>
            <w:r>
              <w:softHyphen/>
            </w:r>
            <w:r w:rsidRPr="001E7B9E">
              <w:t xml:space="preserve">tionen senast sex veckor efter det att inspektionen tagit emot en underrättelse enligt 2 kap. 2 § </w:t>
            </w:r>
            <w:r w:rsidRPr="001E7B9E">
              <w:rPr>
                <w:i/>
              </w:rPr>
              <w:t>tredje</w:t>
            </w:r>
            <w:r w:rsidRPr="001E7B9E">
              <w:t xml:space="preserve"> stycket eller 3 § </w:t>
            </w:r>
            <w:r w:rsidRPr="001E7B9E">
              <w:rPr>
                <w:i/>
              </w:rPr>
              <w:t>fjärde</w:t>
            </w:r>
            <w:r w:rsidRPr="001E7B9E">
              <w:t xml:space="preserve"> stycket till den behöriga myndig</w:t>
            </w:r>
            <w:r>
              <w:softHyphen/>
            </w:r>
            <w:r w:rsidRPr="001E7B9E">
              <w:t>heten i tjänstepensions</w:t>
            </w:r>
            <w:r w:rsidRPr="001E7B9E">
              <w:softHyphen/>
              <w:t>institutets hemland lämna uppgifter om tillämplig svensk social- och arbetsmarknadslagstiftning</w:t>
            </w:r>
            <w:r w:rsidRPr="001E7B9E" w:rsidDel="00FC04AA">
              <w:t xml:space="preserve"> </w:t>
            </w:r>
            <w:r w:rsidRPr="001E7B9E">
              <w:t>på tjänstepensionsområdet samt om de bestämmelser om information som gäller här i landet gentemot dem som ingår eller avser att ingå ett avtal om tjänstepension, liksom gentemot dem som annars är ersättningsberättigade på grund av ett sådant avtal.</w:t>
            </w:r>
          </w:p>
        </w:tc>
        <w:tc>
          <w:tcPr>
            <w:tcW w:w="2500" w:type="pct"/>
            <w:shd w:val="clear" w:color="auto" w:fill="auto"/>
            <w:tcMar>
              <w:right w:w="0" w:type="dxa"/>
            </w:tcMar>
          </w:tcPr>
          <w:p w14:paraId="74616F68" w14:textId="77777777" w:rsidR="002C6F01" w:rsidRPr="001E7B9E" w:rsidRDefault="00AE4CD8" w:rsidP="002C6F01">
            <w:pPr>
              <w:pStyle w:val="Brdtextmedindrag"/>
            </w:pPr>
            <w:r w:rsidRPr="001E7B9E">
              <w:t>När det gäller utländska tjänste</w:t>
            </w:r>
            <w:r>
              <w:softHyphen/>
            </w:r>
            <w:r w:rsidRPr="001E7B9E">
              <w:t>pensionsinstitut ska Finans</w:t>
            </w:r>
            <w:r w:rsidRPr="001E7B9E">
              <w:softHyphen/>
              <w:t>inspek</w:t>
            </w:r>
            <w:r>
              <w:softHyphen/>
            </w:r>
            <w:r w:rsidRPr="001E7B9E">
              <w:t xml:space="preserve">tionen senast sex veckor efter det att inspektionen tagit emot en underrättelse enligt 2 kap. 2 § </w:t>
            </w:r>
            <w:r>
              <w:rPr>
                <w:i/>
              </w:rPr>
              <w:t>andra</w:t>
            </w:r>
            <w:r w:rsidRPr="001E7B9E">
              <w:t xml:space="preserve"> stycket eller 3 § </w:t>
            </w:r>
            <w:r>
              <w:rPr>
                <w:i/>
              </w:rPr>
              <w:t>tredje</w:t>
            </w:r>
            <w:r w:rsidRPr="001E7B9E">
              <w:t xml:space="preserve"> stycket till den behöriga myndig</w:t>
            </w:r>
            <w:r>
              <w:softHyphen/>
            </w:r>
            <w:r w:rsidRPr="001E7B9E">
              <w:t>heten i tjänstepensions</w:t>
            </w:r>
            <w:r w:rsidRPr="001E7B9E">
              <w:softHyphen/>
              <w:t>institutets hemland lämna uppgifter om tillämplig svensk social- och arbetsmarknadslagstiftning</w:t>
            </w:r>
            <w:r w:rsidRPr="001E7B9E" w:rsidDel="00FC04AA">
              <w:t xml:space="preserve"> </w:t>
            </w:r>
            <w:r w:rsidRPr="001E7B9E">
              <w:t>på tjänstepensionsområdet samt om de bestämmelser om information som gäller här i landet gentemot dem som ingår eller avser att ingå ett avtal om tjänstepension, liksom gentemot dem som annars är ersättningsberättigade på grund av ett sådant avtal.</w:t>
            </w:r>
          </w:p>
        </w:tc>
      </w:tr>
      <w:tr w:rsidR="002C6F01" w14:paraId="109DAE2F" w14:textId="77777777" w:rsidTr="002C6F01">
        <w:tc>
          <w:tcPr>
            <w:tcW w:w="2500" w:type="pct"/>
            <w:shd w:val="clear" w:color="auto" w:fill="auto"/>
            <w:tcMar>
              <w:left w:w="0" w:type="dxa"/>
            </w:tcMar>
          </w:tcPr>
          <w:p w14:paraId="529343D0" w14:textId="77777777" w:rsidR="002C6F01" w:rsidRPr="001E7B9E" w:rsidRDefault="00AE4CD8" w:rsidP="002C6F01">
            <w:pPr>
              <w:pStyle w:val="Brdtextmedindrag"/>
            </w:pPr>
            <w:r w:rsidRPr="001E7B9E">
              <w:t xml:space="preserve">Finansinspektionen ska, när </w:t>
            </w:r>
            <w:r w:rsidRPr="001E7B9E">
              <w:rPr>
                <w:i/>
              </w:rPr>
              <w:t>försäkringsgivaren eller</w:t>
            </w:r>
            <w:r w:rsidRPr="001E7B9E">
              <w:t xml:space="preserve"> tjänste</w:t>
            </w:r>
            <w:r w:rsidRPr="001E7B9E">
              <w:softHyphen/>
              <w:t>pensionsinstitutet påbörjat sin verksamhet här i landet, underrätta den behöriga myndigheten i hemlandet om väsentliga ändringar i social- och arbetsmarknadslag</w:t>
            </w:r>
            <w:r w:rsidRPr="001E7B9E">
              <w:softHyphen/>
              <w:t>stiftningen och i de bestämmelser om information som gäller här i landet.</w:t>
            </w:r>
          </w:p>
        </w:tc>
        <w:tc>
          <w:tcPr>
            <w:tcW w:w="2500" w:type="pct"/>
            <w:shd w:val="clear" w:color="auto" w:fill="auto"/>
            <w:tcMar>
              <w:right w:w="0" w:type="dxa"/>
            </w:tcMar>
          </w:tcPr>
          <w:p w14:paraId="769D6E4E" w14:textId="77777777" w:rsidR="002C6F01" w:rsidRPr="001E7B9E" w:rsidRDefault="00AE4CD8" w:rsidP="002C6F01">
            <w:pPr>
              <w:pStyle w:val="Brdtextmedindrag"/>
            </w:pPr>
            <w:r w:rsidRPr="001E7B9E">
              <w:t>Finansinspektionen ska, när tjänstepensionsinstitutet påbörjat sin verksamhet här i landet, under</w:t>
            </w:r>
            <w:r>
              <w:softHyphen/>
            </w:r>
            <w:r w:rsidRPr="001E7B9E">
              <w:t>rätta den behöriga myndig</w:t>
            </w:r>
            <w:r>
              <w:softHyphen/>
            </w:r>
            <w:r w:rsidRPr="001E7B9E">
              <w:t>heten i hemlandet om väsentliga ändringar i social- och arbets</w:t>
            </w:r>
            <w:r>
              <w:softHyphen/>
            </w:r>
            <w:r w:rsidRPr="001E7B9E">
              <w:t>marknadslag</w:t>
            </w:r>
            <w:r>
              <w:softHyphen/>
            </w:r>
            <w:r w:rsidRPr="001E7B9E">
              <w:t>stiftningen och i de bestämmelser om information som gäller här i landet.</w:t>
            </w:r>
          </w:p>
        </w:tc>
      </w:tr>
    </w:tbl>
    <w:p w14:paraId="0C3000B1" w14:textId="77777777" w:rsidR="002C6F01" w:rsidRDefault="00AE4CD8" w:rsidP="002C6F01">
      <w:pPr>
        <w:pStyle w:val="Brdtext"/>
        <w:spacing w:before="230"/>
        <w:jc w:val="center"/>
      </w:pPr>
      <w:r>
        <w:t>6 §</w:t>
      </w:r>
      <w:r>
        <w:rPr>
          <w:rStyle w:val="Fotnotsreferens"/>
        </w:rPr>
        <w:footnoteReference w:id="71"/>
      </w:r>
    </w:p>
    <w:p w14:paraId="289741F2" w14:textId="77777777" w:rsidR="002C6F01" w:rsidRDefault="00AE4CD8" w:rsidP="002C6F01">
      <w:pPr>
        <w:pStyle w:val="Brdtextmedindrag"/>
      </w:pPr>
      <w:r w:rsidRPr="00314E50">
        <w:t xml:space="preserve">Om en EES-försäkringsgivare överträder denna lag eller en föreskrift som har meddelats med stöd av denna lag eller på annat sätt visar sig olämplig att driva verksamhet här, får </w:t>
      </w:r>
      <w:r>
        <w:t>Finansinspektionen</w:t>
      </w:r>
      <w:r w:rsidRPr="00314E50">
        <w:t xml:space="preserve"> förelägga försäkringsgivaren att vidta rättelse. Inspektionen ska underrätta den behöriga myndigheten i försäkringsgivarens hemland när den förelägger om sådan rättelse. Om försäkringsgivaren inte följer föreläggandet, ska hemlandsmyndigheten också underrättas.</w:t>
      </w:r>
    </w:p>
    <w:p w14:paraId="4DC9AADE" w14:textId="77777777" w:rsidR="002C6F01" w:rsidRDefault="00AE4CD8" w:rsidP="002C6F01">
      <w:pPr>
        <w:pStyle w:val="Brdtextmedindrag"/>
      </w:pPr>
      <w:r w:rsidRPr="00314E50">
        <w:t xml:space="preserve">Om rättelse ändå inte sker, får </w:t>
      </w:r>
      <w:r>
        <w:t>Finansinspektionen</w:t>
      </w:r>
      <w:r w:rsidRPr="00314E50">
        <w:t xml:space="preserve"> förbjuda för</w:t>
      </w:r>
      <w:r>
        <w:softHyphen/>
      </w:r>
      <w:r w:rsidRPr="00314E50">
        <w:t>säkrings</w:t>
      </w:r>
      <w:r>
        <w:softHyphen/>
      </w:r>
      <w:r w:rsidRPr="00314E50">
        <w:t xml:space="preserve">givaren att fortsätta sin marknadsföring och att ingå nya försäkringsavtal om risker som är belägna här i landet eller, när det gäller livförsäkring, om försäkringsåtaganden som ska fullgöras här i landet. </w:t>
      </w:r>
      <w:r w:rsidRPr="00DF0263">
        <w:t>Innan ett förbud meddelas, ska inspektionen underrätta den behöriga myndigheten i försäkringsgivarens hemland.</w:t>
      </w:r>
      <w:r w:rsidRPr="00314E50">
        <w:t xml:space="preserve"> </w:t>
      </w:r>
    </w:p>
    <w:p w14:paraId="4CACEB34" w14:textId="77777777" w:rsidR="002C6F01" w:rsidRDefault="00AE4CD8" w:rsidP="002C6F01">
      <w:pPr>
        <w:pStyle w:val="Brdtextmedindrag"/>
      </w:pPr>
      <w:r w:rsidRPr="00314E50">
        <w:lastRenderedPageBreak/>
        <w:t xml:space="preserve">I brådskande fall får </w:t>
      </w:r>
      <w:r>
        <w:t>Finansinspektionen</w:t>
      </w:r>
      <w:r w:rsidRPr="00314E50">
        <w:t>, utan att den behöriga myndig</w:t>
      </w:r>
      <w:r>
        <w:softHyphen/>
      </w:r>
      <w:r w:rsidRPr="00314E50">
        <w:t xml:space="preserve">heten underrättats, vidta åtgärder som anges i andra stycket för att hindra ytterligare överträdelser. </w:t>
      </w:r>
    </w:p>
    <w:p w14:paraId="20C7FA97" w14:textId="77777777" w:rsidR="002C6F01" w:rsidRDefault="00AE4CD8" w:rsidP="002C6F01">
      <w:pPr>
        <w:pStyle w:val="Brdtextmedindrag"/>
      </w:pPr>
      <w:r>
        <w:t>Finansinspektionen</w:t>
      </w:r>
      <w:r w:rsidRPr="00314E50">
        <w:t xml:space="preserve"> får i brådskande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kap.</w:t>
      </w:r>
      <w:r w:rsidRPr="00314E50">
        <w:t xml:space="preserve"> 1</w:t>
      </w:r>
      <w:r>
        <w:t> § </w:t>
      </w:r>
      <w:r w:rsidRPr="00314E50">
        <w:t>1 om förordnandet. Till dess att en sådan kungörelse har införts får en försäkringstagare, om försäk</w:t>
      </w:r>
      <w:r>
        <w:softHyphen/>
      </w:r>
      <w:r w:rsidRPr="00314E50">
        <w:t>rings</w:t>
      </w:r>
      <w:r>
        <w:softHyphen/>
      </w:r>
      <w:r w:rsidRPr="00314E50">
        <w:t>givaren inte är en försäkringssammanslutning, sätta in förfallna för</w:t>
      </w:r>
      <w:r>
        <w:softHyphen/>
      </w:r>
      <w:r w:rsidRPr="00314E50">
        <w:t xml:space="preserve">säkringspremier hos inspektionen med samma verkan som om de har betalats till försäkringsgivaren.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1C22D85" w14:textId="77777777" w:rsidTr="002C6F01">
        <w:tc>
          <w:tcPr>
            <w:tcW w:w="2500" w:type="pct"/>
            <w:shd w:val="clear" w:color="auto" w:fill="auto"/>
            <w:tcMar>
              <w:left w:w="0" w:type="dxa"/>
            </w:tcMar>
          </w:tcPr>
          <w:p w14:paraId="32E53E62" w14:textId="77777777" w:rsidR="002C6F01" w:rsidRPr="00DF0263" w:rsidRDefault="00AE4CD8" w:rsidP="002C6F01">
            <w:pPr>
              <w:pStyle w:val="Brdtextmedindrag"/>
            </w:pPr>
            <w:r w:rsidRPr="00DF0263">
              <w:t xml:space="preserve">Om </w:t>
            </w:r>
            <w:r w:rsidRPr="00DF0263">
              <w:rPr>
                <w:i/>
              </w:rPr>
              <w:t>en EES-försäkringsgivare som meddelar tjänstepensions</w:t>
            </w:r>
            <w:r w:rsidRPr="00DF0263">
              <w:rPr>
                <w:i/>
              </w:rPr>
              <w:softHyphen/>
              <w:t>försäkring</w:t>
            </w:r>
            <w:r w:rsidRPr="00DF0263">
              <w:t xml:space="preserve"> överträder sådana be</w:t>
            </w:r>
            <w:r>
              <w:softHyphen/>
            </w:r>
            <w:r w:rsidRPr="00DF0263">
              <w:t>stämmelser som anges i 2 § tredje stycket, ska Finans</w:t>
            </w:r>
            <w:r w:rsidRPr="00DF0263">
              <w:softHyphen/>
              <w:t>inspektionen genast underrätta den behöriga myndigheten i försäk</w:t>
            </w:r>
            <w:r w:rsidRPr="00DF0263">
              <w:softHyphen/>
              <w:t>ringsgivarens hemland.</w:t>
            </w:r>
          </w:p>
        </w:tc>
        <w:tc>
          <w:tcPr>
            <w:tcW w:w="2500" w:type="pct"/>
            <w:shd w:val="clear" w:color="auto" w:fill="auto"/>
            <w:tcMar>
              <w:right w:w="0" w:type="dxa"/>
            </w:tcMar>
          </w:tcPr>
          <w:p w14:paraId="1F97130A" w14:textId="77777777" w:rsidR="002C6F01" w:rsidRPr="001E7B9E" w:rsidRDefault="00AE4CD8" w:rsidP="002C6F01">
            <w:pPr>
              <w:pStyle w:val="Brdtextmedindrag"/>
            </w:pPr>
            <w:r w:rsidRPr="00314E50">
              <w:t xml:space="preserve">Om </w:t>
            </w:r>
            <w:r w:rsidRPr="002B1AD1">
              <w:rPr>
                <w:i/>
              </w:rPr>
              <w:t>ett utländskt tjänstepensions</w:t>
            </w:r>
            <w:r w:rsidRPr="002B1AD1">
              <w:rPr>
                <w:i/>
              </w:rPr>
              <w:softHyphen/>
              <w:t>institut</w:t>
            </w:r>
            <w:r w:rsidRPr="00314E50">
              <w:t xml:space="preserve"> överträder sådana bestäm</w:t>
            </w:r>
            <w:r>
              <w:softHyphen/>
            </w:r>
            <w:r w:rsidRPr="00314E50">
              <w:t>melser som anges i 2</w:t>
            </w:r>
            <w:r>
              <w:t> §</w:t>
            </w:r>
            <w:r w:rsidRPr="00314E50">
              <w:t xml:space="preserve"> tredje stycket, ska </w:t>
            </w:r>
            <w:r>
              <w:t>Finansinspektionen</w:t>
            </w:r>
            <w:r w:rsidRPr="00314E50">
              <w:t xml:space="preserve"> genast underrätta den behöriga myndigheten i försäkringsgivarens hemland. </w:t>
            </w:r>
          </w:p>
        </w:tc>
      </w:tr>
      <w:tr w:rsidR="002C6F01" w14:paraId="51F9406C" w14:textId="77777777" w:rsidTr="002C6F01">
        <w:tc>
          <w:tcPr>
            <w:tcW w:w="2500" w:type="pct"/>
            <w:shd w:val="clear" w:color="auto" w:fill="auto"/>
            <w:tcMar>
              <w:left w:w="0" w:type="dxa"/>
            </w:tcMar>
          </w:tcPr>
          <w:p w14:paraId="1158F45A" w14:textId="77777777" w:rsidR="002C6F01" w:rsidRDefault="00AE4CD8" w:rsidP="002C6F01">
            <w:pPr>
              <w:pStyle w:val="Brdtextmedindrag"/>
            </w:pPr>
            <w:r w:rsidRPr="00314E50">
              <w:t xml:space="preserve">Om </w:t>
            </w:r>
            <w:r w:rsidRPr="00DF0263">
              <w:rPr>
                <w:i/>
              </w:rPr>
              <w:t>en EES-försäkringsgivare</w:t>
            </w:r>
            <w:r w:rsidRPr="00314E50">
              <w:t>, trots de åtgärder som vidtagits av den behöriga myndigheten i hem</w:t>
            </w:r>
            <w:r>
              <w:softHyphen/>
            </w:r>
            <w:r w:rsidRPr="00314E50">
              <w:t xml:space="preserve">landet, fortsätter att överträda den i Sverige </w:t>
            </w:r>
            <w:r w:rsidRPr="002B1AD1">
              <w:t>tillämpliga</w:t>
            </w:r>
            <w:r w:rsidRPr="002B1AD1">
              <w:rPr>
                <w:i/>
              </w:rPr>
              <w:t xml:space="preserve"> arbetsrätten</w:t>
            </w:r>
            <w:r w:rsidRPr="00314E50">
              <w:t xml:space="preserve"> på tjänstepensionsområdet, får </w:t>
            </w:r>
            <w:r>
              <w:t>Finansinspektionen</w:t>
            </w:r>
            <w:r w:rsidRPr="00314E50">
              <w:t xml:space="preserve"> för</w:t>
            </w:r>
            <w:r w:rsidRPr="004C61AA">
              <w:t xml:space="preserve">bjuda </w:t>
            </w:r>
            <w:r w:rsidRPr="00DF0263">
              <w:rPr>
                <w:i/>
              </w:rPr>
              <w:t>försäkringsgivaren</w:t>
            </w:r>
            <w:r w:rsidRPr="004C61AA">
              <w:t xml:space="preserve"> att fortsätta sin marknadsföring och att ingå nya avtal om </w:t>
            </w:r>
            <w:r w:rsidRPr="007D3884">
              <w:rPr>
                <w:i/>
              </w:rPr>
              <w:t>tjänstepensionsförsäkring</w:t>
            </w:r>
            <w:r w:rsidRPr="004C61AA">
              <w:t xml:space="preserve"> som ska fullgöras här i landet. Innan ett förbud meddelas, ska inspektionen underrätta den behöriga myndigheten i </w:t>
            </w:r>
            <w:r w:rsidRPr="00DF0263">
              <w:rPr>
                <w:i/>
              </w:rPr>
              <w:t>försäk</w:t>
            </w:r>
            <w:r>
              <w:rPr>
                <w:i/>
              </w:rPr>
              <w:softHyphen/>
            </w:r>
            <w:r w:rsidRPr="00DF0263">
              <w:rPr>
                <w:i/>
              </w:rPr>
              <w:t>ringsgivarens</w:t>
            </w:r>
            <w:r w:rsidRPr="004C61AA">
              <w:t xml:space="preserve"> hemland.</w:t>
            </w:r>
          </w:p>
          <w:p w14:paraId="1CA2DA8B" w14:textId="77777777" w:rsidR="002C6F01" w:rsidRPr="001E7B9E" w:rsidRDefault="002C6F01" w:rsidP="002C6F01">
            <w:pPr>
              <w:pStyle w:val="Brdtextmedindrag"/>
            </w:pPr>
          </w:p>
        </w:tc>
        <w:tc>
          <w:tcPr>
            <w:tcW w:w="2500" w:type="pct"/>
            <w:shd w:val="clear" w:color="auto" w:fill="auto"/>
            <w:tcMar>
              <w:right w:w="0" w:type="dxa"/>
            </w:tcMar>
          </w:tcPr>
          <w:p w14:paraId="2EA6D9AB" w14:textId="77777777" w:rsidR="002C6F01" w:rsidRPr="001E7B9E" w:rsidRDefault="00AE4CD8" w:rsidP="002C6F01">
            <w:pPr>
              <w:pStyle w:val="Brdtextmedindrag"/>
            </w:pPr>
            <w:r w:rsidRPr="00314E50">
              <w:t xml:space="preserve">Om </w:t>
            </w:r>
            <w:r w:rsidRPr="00DF0263">
              <w:rPr>
                <w:i/>
              </w:rPr>
              <w:t>ett utländskt tjänstepensions</w:t>
            </w:r>
            <w:r>
              <w:rPr>
                <w:i/>
              </w:rPr>
              <w:softHyphen/>
            </w:r>
            <w:r w:rsidRPr="00DF0263">
              <w:rPr>
                <w:i/>
              </w:rPr>
              <w:t>institut</w:t>
            </w:r>
            <w:r w:rsidRPr="00314E50">
              <w:t>, trots de åtgärder som vidtagits av den behöriga myndig</w:t>
            </w:r>
            <w:r>
              <w:softHyphen/>
            </w:r>
            <w:r w:rsidRPr="00314E50">
              <w:t xml:space="preserve">heten i hemlandet, fortsätter att överträda den i Sverige tillämpliga </w:t>
            </w:r>
            <w:r w:rsidRPr="002B1AD1">
              <w:rPr>
                <w:i/>
              </w:rPr>
              <w:t>social- och arbetsmarknadslag</w:t>
            </w:r>
            <w:r w:rsidRPr="002B1AD1">
              <w:rPr>
                <w:i/>
              </w:rPr>
              <w:softHyphen/>
              <w:t>stiftningen</w:t>
            </w:r>
            <w:r w:rsidRPr="001E7B9E">
              <w:t xml:space="preserve"> </w:t>
            </w:r>
            <w:r>
              <w:t>på tjänstepensions</w:t>
            </w:r>
            <w:r>
              <w:softHyphen/>
              <w:t xml:space="preserve">området </w:t>
            </w:r>
            <w:r w:rsidRPr="002B1AD1">
              <w:rPr>
                <w:i/>
              </w:rPr>
              <w:t>eller de bestämmelser om information som gäller här i landet</w:t>
            </w:r>
            <w:r w:rsidRPr="00314E50">
              <w:t xml:space="preserve">, får </w:t>
            </w:r>
            <w:r>
              <w:t>Finansinspektionen</w:t>
            </w:r>
            <w:r w:rsidRPr="00314E50">
              <w:t xml:space="preserve"> för</w:t>
            </w:r>
            <w:r w:rsidRPr="004C61AA">
              <w:t xml:space="preserve">bjuda </w:t>
            </w:r>
            <w:r w:rsidRPr="00DF0263">
              <w:rPr>
                <w:i/>
              </w:rPr>
              <w:t>tjänstepensionsinstitutet</w:t>
            </w:r>
            <w:r w:rsidRPr="004C61AA">
              <w:t xml:space="preserve"> att fort</w:t>
            </w:r>
            <w:r>
              <w:softHyphen/>
            </w:r>
            <w:r w:rsidRPr="004C61AA">
              <w:t xml:space="preserve">sätta sin marknadsföring och att ingå nya avtal om </w:t>
            </w:r>
            <w:r w:rsidRPr="007D3884">
              <w:rPr>
                <w:i/>
              </w:rPr>
              <w:t>tjänstepension</w:t>
            </w:r>
            <w:r w:rsidRPr="004C61AA">
              <w:t xml:space="preserve"> som ska fullgöras här i landet. Innan ett förbud meddelas, ska inspektionen underrätta den behöriga myndigheten i </w:t>
            </w:r>
            <w:r>
              <w:rPr>
                <w:i/>
              </w:rPr>
              <w:t>tjänste</w:t>
            </w:r>
            <w:r>
              <w:rPr>
                <w:i/>
              </w:rPr>
              <w:softHyphen/>
              <w:t>pensionsinstitutets</w:t>
            </w:r>
            <w:r w:rsidRPr="004C61AA">
              <w:t xml:space="preserve"> hemland.</w:t>
            </w:r>
          </w:p>
        </w:tc>
      </w:tr>
      <w:tr w:rsidR="002C6F01" w14:paraId="52A92F11" w14:textId="77777777" w:rsidTr="002C6F01">
        <w:tc>
          <w:tcPr>
            <w:tcW w:w="2500" w:type="pct"/>
            <w:shd w:val="clear" w:color="auto" w:fill="auto"/>
            <w:tcMar>
              <w:left w:w="0" w:type="dxa"/>
            </w:tcMar>
          </w:tcPr>
          <w:p w14:paraId="62295E20" w14:textId="77777777" w:rsidR="002C6F01" w:rsidRPr="001E7B9E" w:rsidRDefault="00AE4CD8" w:rsidP="002C6F01">
            <w:pPr>
              <w:pStyle w:val="Brdtextmedindrag"/>
            </w:pPr>
            <w:r w:rsidDel="00D05D53">
              <w:t xml:space="preserve">Ett förbud enligt </w:t>
            </w:r>
            <w:r w:rsidRPr="000A7C2D" w:rsidDel="00D05D53">
              <w:t>sjätte</w:t>
            </w:r>
            <w:r w:rsidDel="00D05D53">
              <w:t xml:space="preserve"> stycket får meddelas först sedan Finans</w:t>
            </w:r>
            <w:r>
              <w:softHyphen/>
            </w:r>
            <w:r w:rsidDel="00D05D53">
              <w:t xml:space="preserve">inspektionen har förelagt </w:t>
            </w:r>
            <w:r w:rsidRPr="002B1AD1" w:rsidDel="00D05D53">
              <w:rPr>
                <w:i/>
              </w:rPr>
              <w:t>EES-försäkringsgivaren</w:t>
            </w:r>
            <w:r w:rsidDel="00D05D53">
              <w:t xml:space="preserve"> att vidta rättel</w:t>
            </w:r>
            <w:r>
              <w:softHyphen/>
            </w:r>
            <w:r w:rsidDel="00D05D53">
              <w:t>se, om inte motsvarande åtgärd har vidtagits av den behöriga myndig</w:t>
            </w:r>
            <w:r>
              <w:softHyphen/>
            </w:r>
            <w:r w:rsidDel="00D05D53">
              <w:t xml:space="preserve">heten i </w:t>
            </w:r>
            <w:r w:rsidRPr="002B1AD1" w:rsidDel="00D05D53">
              <w:rPr>
                <w:i/>
              </w:rPr>
              <w:t>försäkringsgivarens</w:t>
            </w:r>
            <w:r w:rsidDel="00D05D53">
              <w:t xml:space="preserve"> hemland.</w:t>
            </w:r>
          </w:p>
        </w:tc>
        <w:tc>
          <w:tcPr>
            <w:tcW w:w="2500" w:type="pct"/>
            <w:shd w:val="clear" w:color="auto" w:fill="auto"/>
            <w:tcMar>
              <w:right w:w="0" w:type="dxa"/>
            </w:tcMar>
          </w:tcPr>
          <w:p w14:paraId="680CEB3B" w14:textId="77777777" w:rsidR="002C6F01" w:rsidRPr="001E7B9E" w:rsidRDefault="00AE4CD8" w:rsidP="002C6F01">
            <w:pPr>
              <w:pStyle w:val="Brdtextmedindrag"/>
            </w:pPr>
            <w:r w:rsidDel="00D05D53">
              <w:t xml:space="preserve">Ett förbud enligt </w:t>
            </w:r>
            <w:r w:rsidRPr="000A7C2D" w:rsidDel="00D05D53">
              <w:t>sjätte</w:t>
            </w:r>
            <w:r w:rsidDel="00D05D53">
              <w:t xml:space="preserve"> stycket får meddelas först sedan Finans</w:t>
            </w:r>
            <w:r>
              <w:softHyphen/>
            </w:r>
            <w:r w:rsidDel="00D05D53">
              <w:t xml:space="preserve">inspektionen har förelagt </w:t>
            </w:r>
            <w:r>
              <w:rPr>
                <w:i/>
              </w:rPr>
              <w:t>tjänste</w:t>
            </w:r>
            <w:r>
              <w:rPr>
                <w:i/>
              </w:rPr>
              <w:softHyphen/>
              <w:t>pensionsinstitutet</w:t>
            </w:r>
            <w:r w:rsidDel="00D05D53">
              <w:t xml:space="preserve"> att vidta rättelse, om inte motsvarande åtgärd har vidtagits av den behöriga myndig</w:t>
            </w:r>
            <w:r>
              <w:softHyphen/>
            </w:r>
            <w:r w:rsidDel="00D05D53">
              <w:t>heten i</w:t>
            </w:r>
            <w:r>
              <w:t xml:space="preserve"> tjänstepensions</w:t>
            </w:r>
            <w:r>
              <w:softHyphen/>
              <w:t>institutets</w:t>
            </w:r>
            <w:r w:rsidDel="00D05D53">
              <w:t xml:space="preserve"> hemland.</w:t>
            </w:r>
          </w:p>
        </w:tc>
      </w:tr>
      <w:tr w:rsidR="002C6F01" w14:paraId="0568004F" w14:textId="77777777" w:rsidTr="002C6F01">
        <w:tc>
          <w:tcPr>
            <w:tcW w:w="2500" w:type="pct"/>
            <w:shd w:val="clear" w:color="auto" w:fill="auto"/>
            <w:tcMar>
              <w:left w:w="0" w:type="dxa"/>
            </w:tcMar>
          </w:tcPr>
          <w:p w14:paraId="3F7F89F3" w14:textId="77777777" w:rsidR="002C6F01" w:rsidRPr="001E7B9E" w:rsidRDefault="00AE4CD8" w:rsidP="002C6F01">
            <w:pPr>
              <w:pStyle w:val="Brdtextmedindrag"/>
            </w:pPr>
            <w:r w:rsidRPr="002B1AD1" w:rsidDel="00D05D53">
              <w:rPr>
                <w:i/>
              </w:rPr>
              <w:t>Det som sägs i femte–sjunde styckena om EES-försäkrings</w:t>
            </w:r>
            <w:r>
              <w:rPr>
                <w:i/>
              </w:rPr>
              <w:softHyphen/>
            </w:r>
            <w:r w:rsidRPr="002B1AD1" w:rsidDel="00D05D53">
              <w:rPr>
                <w:i/>
              </w:rPr>
              <w:t>givare ska tillämpas på mot</w:t>
            </w:r>
            <w:r>
              <w:rPr>
                <w:i/>
              </w:rPr>
              <w:softHyphen/>
            </w:r>
            <w:r w:rsidRPr="002B1AD1" w:rsidDel="00D05D53">
              <w:rPr>
                <w:i/>
              </w:rPr>
              <w:t>svarande sätt för utländska tjänste</w:t>
            </w:r>
            <w:r>
              <w:rPr>
                <w:i/>
              </w:rPr>
              <w:softHyphen/>
            </w:r>
            <w:r w:rsidRPr="002B1AD1" w:rsidDel="00D05D53">
              <w:rPr>
                <w:i/>
              </w:rPr>
              <w:t>pensionsinstitut.</w:t>
            </w:r>
          </w:p>
        </w:tc>
        <w:tc>
          <w:tcPr>
            <w:tcW w:w="2500" w:type="pct"/>
            <w:shd w:val="clear" w:color="auto" w:fill="auto"/>
            <w:tcMar>
              <w:right w:w="0" w:type="dxa"/>
            </w:tcMar>
          </w:tcPr>
          <w:p w14:paraId="1ADC02E6" w14:textId="77777777" w:rsidR="002C6F01" w:rsidRPr="001E7B9E" w:rsidRDefault="002C6F01" w:rsidP="002C6F01">
            <w:pPr>
              <w:pStyle w:val="Brdtextmedindrag"/>
            </w:pPr>
          </w:p>
        </w:tc>
      </w:tr>
      <w:tr w:rsidR="002C6F01" w:rsidRPr="005B0E77" w14:paraId="723CFE90" w14:textId="77777777" w:rsidTr="002C6F01">
        <w:tc>
          <w:tcPr>
            <w:tcW w:w="2500" w:type="pct"/>
            <w:shd w:val="clear" w:color="auto" w:fill="auto"/>
            <w:tcMar>
              <w:left w:w="0" w:type="dxa"/>
            </w:tcMar>
          </w:tcPr>
          <w:p w14:paraId="01E08682" w14:textId="77777777" w:rsidR="002C6F01" w:rsidRPr="005B0E77" w:rsidRDefault="00AE4CD8" w:rsidP="002C6F01">
            <w:pPr>
              <w:pStyle w:val="Brdtext"/>
              <w:rPr>
                <w:i/>
              </w:rPr>
            </w:pPr>
            <w:r w:rsidRPr="005B0E77">
              <w:rPr>
                <w:i/>
              </w:rPr>
              <w:lastRenderedPageBreak/>
              <w:t>Nuvarande lydelse</w:t>
            </w:r>
          </w:p>
        </w:tc>
        <w:tc>
          <w:tcPr>
            <w:tcW w:w="2500" w:type="pct"/>
            <w:shd w:val="clear" w:color="auto" w:fill="auto"/>
            <w:tcMar>
              <w:right w:w="0" w:type="dxa"/>
            </w:tcMar>
          </w:tcPr>
          <w:p w14:paraId="1D94D85C" w14:textId="77777777" w:rsidR="002C6F01" w:rsidRPr="005B0E77" w:rsidRDefault="00AE4CD8" w:rsidP="002C6F01">
            <w:pPr>
              <w:pStyle w:val="Brdtext"/>
              <w:rPr>
                <w:i/>
              </w:rPr>
            </w:pPr>
            <w:r w:rsidRPr="005B0E77">
              <w:rPr>
                <w:i/>
              </w:rPr>
              <w:t>Föreslagen lydelse</w:t>
            </w:r>
          </w:p>
        </w:tc>
      </w:tr>
    </w:tbl>
    <w:p w14:paraId="28FED38C" w14:textId="77777777" w:rsidR="002C6F01" w:rsidRDefault="00AE4CD8" w:rsidP="002C6F01">
      <w:pPr>
        <w:pStyle w:val="Brdtext"/>
        <w:spacing w:before="230"/>
        <w:jc w:val="center"/>
        <w:rPr>
          <w:b/>
        </w:rPr>
      </w:pPr>
      <w:r w:rsidRPr="00410381">
        <w:rPr>
          <w:b/>
        </w:rPr>
        <w:t>8</w:t>
      </w:r>
      <w:r>
        <w:rPr>
          <w:b/>
        </w:rPr>
        <w:t> kap.</w:t>
      </w:r>
    </w:p>
    <w:p w14:paraId="530677CD" w14:textId="77777777" w:rsidR="002C6F01" w:rsidRDefault="00AE4CD8" w:rsidP="002C6F01">
      <w:pPr>
        <w:pStyle w:val="Brdtext"/>
        <w:jc w:val="center"/>
      </w:pPr>
      <w:r>
        <w:t>1 a §</w:t>
      </w:r>
      <w:r>
        <w:rPr>
          <w:rStyle w:val="Fotnotsreferens"/>
        </w:rPr>
        <w:footnoteReference w:id="72"/>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2FA338E" w14:textId="77777777" w:rsidTr="002C6F01">
        <w:tc>
          <w:tcPr>
            <w:tcW w:w="2500" w:type="pct"/>
            <w:shd w:val="clear" w:color="auto" w:fill="auto"/>
            <w:tcMar>
              <w:left w:w="0" w:type="dxa"/>
            </w:tcMar>
          </w:tcPr>
          <w:p w14:paraId="3A2EDA6D" w14:textId="77777777" w:rsidR="002C6F01" w:rsidRDefault="00AE4CD8" w:rsidP="002C6F01">
            <w:pPr>
              <w:pStyle w:val="Brdtextmedindrag"/>
            </w:pPr>
            <w:r>
              <w:t xml:space="preserve">Information till försäkringstagare och dem som erbjuds att teckna en försäkring </w:t>
            </w:r>
            <w:r w:rsidRPr="0044013E">
              <w:rPr>
                <w:i/>
              </w:rPr>
              <w:t>skall</w:t>
            </w:r>
            <w:r>
              <w:t xml:space="preserve"> vara anpassad efter försäkringens art och tydligt visa försäkringens villkor och värde</w:t>
            </w:r>
            <w:r>
              <w:softHyphen/>
              <w:t>utveckling. Även andra ersättnings</w:t>
            </w:r>
            <w:r>
              <w:softHyphen/>
              <w:t>berättigade på grund av försäk</w:t>
            </w:r>
            <w:r>
              <w:softHyphen/>
              <w:t xml:space="preserve">ringar </w:t>
            </w:r>
            <w:r w:rsidRPr="0044013E">
              <w:rPr>
                <w:i/>
              </w:rPr>
              <w:t>skall</w:t>
            </w:r>
            <w:r>
              <w:t xml:space="preserve"> ges den information de behöver. </w:t>
            </w:r>
            <w:r w:rsidRPr="00736FBB">
              <w:rPr>
                <w:i/>
              </w:rPr>
              <w:t>I fråga om tjänste</w:t>
            </w:r>
            <w:r w:rsidRPr="00736FBB">
              <w:rPr>
                <w:i/>
              </w:rPr>
              <w:softHyphen/>
              <w:t>pensionsförsäkring skall informa</w:t>
            </w:r>
            <w:r w:rsidRPr="00736FBB">
              <w:rPr>
                <w:i/>
              </w:rPr>
              <w:softHyphen/>
              <w:t>tionen innehålla uppgifter om försäkringsgivaren och dennes verksamhet samt om de överens</w:t>
            </w:r>
            <w:r w:rsidRPr="00736FBB">
              <w:rPr>
                <w:i/>
              </w:rPr>
              <w:softHyphen/>
              <w:t>kommelser som ligger till grund för försäkringarna.</w:t>
            </w:r>
          </w:p>
        </w:tc>
        <w:tc>
          <w:tcPr>
            <w:tcW w:w="2500" w:type="pct"/>
            <w:shd w:val="clear" w:color="auto" w:fill="auto"/>
            <w:tcMar>
              <w:right w:w="0" w:type="dxa"/>
            </w:tcMar>
          </w:tcPr>
          <w:p w14:paraId="327E511A" w14:textId="77777777" w:rsidR="002C6F01" w:rsidRDefault="00AE4CD8" w:rsidP="002C6F01">
            <w:pPr>
              <w:pStyle w:val="Brdtextmedindrag"/>
            </w:pPr>
            <w:r>
              <w:t xml:space="preserve">Information till försäkringstagare och dem som erbjuds att teckna en försäkring </w:t>
            </w:r>
            <w:r w:rsidRPr="0044013E">
              <w:rPr>
                <w:i/>
              </w:rPr>
              <w:t>ska</w:t>
            </w:r>
            <w:r>
              <w:t xml:space="preserve"> vara anpassad efter försäkringens art och tydligt visa försäkringens villkor och värde</w:t>
            </w:r>
            <w:r>
              <w:softHyphen/>
              <w:t>utveckling. Även andra ersättnings</w:t>
            </w:r>
            <w:r>
              <w:softHyphen/>
              <w:t>berättigade på grund av försäk</w:t>
            </w:r>
            <w:r>
              <w:softHyphen/>
              <w:t xml:space="preserve">ringar </w:t>
            </w:r>
            <w:r w:rsidRPr="0044013E">
              <w:rPr>
                <w:i/>
              </w:rPr>
              <w:t>ska</w:t>
            </w:r>
            <w:r>
              <w:t xml:space="preserve"> ges den information de behöver.</w:t>
            </w:r>
          </w:p>
        </w:tc>
      </w:tr>
      <w:tr w:rsidR="002C6F01" w14:paraId="73BE84B1" w14:textId="77777777" w:rsidTr="002C6F01">
        <w:tc>
          <w:tcPr>
            <w:tcW w:w="2500" w:type="pct"/>
            <w:shd w:val="clear" w:color="auto" w:fill="auto"/>
            <w:tcMar>
              <w:left w:w="0" w:type="dxa"/>
            </w:tcMar>
          </w:tcPr>
          <w:p w14:paraId="439891A6" w14:textId="77777777" w:rsidR="002C6F01" w:rsidRDefault="00AE4CD8" w:rsidP="002C6F01">
            <w:pPr>
              <w:pStyle w:val="Brdtextmedindrag"/>
            </w:pPr>
            <w:r>
              <w:t xml:space="preserve">Regeringen eller den myndighet som regeringen bestämmer får meddela </w:t>
            </w:r>
            <w:r w:rsidRPr="0044013E">
              <w:rPr>
                <w:i/>
              </w:rPr>
              <w:t>närmare</w:t>
            </w:r>
            <w:r>
              <w:t xml:space="preserve"> föreskrifter om vilken information som en försäkringsgivare </w:t>
            </w:r>
            <w:r w:rsidRPr="0044013E">
              <w:rPr>
                <w:i/>
              </w:rPr>
              <w:t>skall</w:t>
            </w:r>
            <w:r>
              <w:t xml:space="preserve"> lämna till försäkringstagarna, andra ersätt</w:t>
            </w:r>
            <w:r>
              <w:softHyphen/>
              <w:t>ningsberättigade på grund av för</w:t>
            </w:r>
            <w:r>
              <w:softHyphen/>
              <w:t>säkringarna och till dem som erbjuds att teckna en försäkring hos försäkringsgivaren.</w:t>
            </w:r>
          </w:p>
        </w:tc>
        <w:tc>
          <w:tcPr>
            <w:tcW w:w="2500" w:type="pct"/>
            <w:shd w:val="clear" w:color="auto" w:fill="auto"/>
            <w:tcMar>
              <w:right w:w="0" w:type="dxa"/>
            </w:tcMar>
          </w:tcPr>
          <w:p w14:paraId="4F185695" w14:textId="77777777" w:rsidR="002C6F01" w:rsidRDefault="00AE4CD8" w:rsidP="002C6F01">
            <w:pPr>
              <w:pStyle w:val="Brdtextmedindrag"/>
            </w:pPr>
            <w:r>
              <w:t>Regeringen eller den myndighet som regeringen bestämmer får meddela föreskrifter om vilken information som en försäkrings</w:t>
            </w:r>
            <w:r>
              <w:softHyphen/>
              <w:t xml:space="preserve">givare </w:t>
            </w:r>
            <w:r w:rsidRPr="0044013E">
              <w:rPr>
                <w:i/>
              </w:rPr>
              <w:t>ska</w:t>
            </w:r>
            <w:r>
              <w:t xml:space="preserve"> lämna till försäkrings</w:t>
            </w:r>
            <w:r>
              <w:softHyphen/>
              <w:t>tagarna, andra ersättnings</w:t>
            </w:r>
            <w:r>
              <w:softHyphen/>
              <w:t>berättigade på grund av försäk</w:t>
            </w:r>
            <w:r>
              <w:softHyphen/>
              <w:t>ringarna och till dem som erbjuds att teckna en försäkring hos försäkringsgivaren.</w:t>
            </w:r>
          </w:p>
        </w:tc>
      </w:tr>
    </w:tbl>
    <w:p w14:paraId="6EF57016" w14:textId="77777777" w:rsidR="002C6F01" w:rsidRPr="00811E52" w:rsidRDefault="00AE4CD8" w:rsidP="002C6F01">
      <w:pPr>
        <w:pStyle w:val="Slutstreck"/>
      </w:pPr>
      <w:r w:rsidRPr="00811E52">
        <w:t>                      </w:t>
      </w:r>
    </w:p>
    <w:p w14:paraId="58D9EA83" w14:textId="77777777" w:rsidR="002C6F01" w:rsidRDefault="00AE4CD8" w:rsidP="002C6F01">
      <w:pPr>
        <w:pStyle w:val="Brdtextmedindrag"/>
      </w:pPr>
      <w:r>
        <w:t>Denna lag träder i kraft den 1 juli 2020.</w:t>
      </w:r>
    </w:p>
    <w:p w14:paraId="3B067A6F" w14:textId="77777777" w:rsidR="002C6F01" w:rsidRDefault="002C6F01" w:rsidP="002C6F01">
      <w:pPr>
        <w:pStyle w:val="Brdtextmedindrag"/>
      </w:pPr>
    </w:p>
    <w:p w14:paraId="1EE3C270" w14:textId="4B9D6E48" w:rsidR="002C6F01" w:rsidRDefault="002C6F01" w:rsidP="002C6F01">
      <w:pPr>
        <w:pStyle w:val="Brdtextmedindrag"/>
      </w:pPr>
    </w:p>
    <w:p w14:paraId="278EE5D1" w14:textId="77777777" w:rsidR="002C6F01" w:rsidRDefault="002C6F01" w:rsidP="002C6F01">
      <w:pPr>
        <w:pStyle w:val="Brdtextmedindrag"/>
        <w:sectPr w:rsidR="002C6F01" w:rsidSect="002C6F01">
          <w:headerReference w:type="even" r:id="rId117"/>
          <w:headerReference w:type="default" r:id="rId118"/>
          <w:footerReference w:type="even" r:id="rId119"/>
          <w:footerReference w:type="default" r:id="rId120"/>
          <w:footerReference w:type="first" r:id="rId121"/>
          <w:footnotePr>
            <w:numRestart w:val="eachSect"/>
          </w:footnotePr>
          <w:pgSz w:w="9356" w:h="13721" w:code="9"/>
          <w:pgMar w:top="794" w:right="2438" w:bottom="1191" w:left="1021" w:header="0" w:footer="709" w:gutter="0"/>
          <w:cols w:space="708"/>
          <w:docGrid w:linePitch="360"/>
        </w:sectPr>
      </w:pPr>
    </w:p>
    <w:p w14:paraId="600F1EE5" w14:textId="77777777" w:rsidR="002C6F01" w:rsidRDefault="00AE4CD8" w:rsidP="002C6F01">
      <w:pPr>
        <w:pStyle w:val="Rubrik2utannumrering"/>
        <w:spacing w:before="0"/>
      </w:pPr>
      <w:r>
        <w:lastRenderedPageBreak/>
        <w:t>Förslag till lag om ändring i lagen (2004:575) om europabolag</w:t>
      </w:r>
    </w:p>
    <w:p w14:paraId="3F21337F" w14:textId="77777777" w:rsidR="002C6F01" w:rsidRDefault="00AE4CD8" w:rsidP="002C6F01">
      <w:pPr>
        <w:pStyle w:val="Brdtext"/>
      </w:pPr>
      <w:r>
        <w:t>Härigenom föreskrivs i fråga om lagen (2004:575) om europabolag</w:t>
      </w:r>
      <w:r>
        <w:rPr>
          <w:rStyle w:val="Fotnotsreferens"/>
        </w:rPr>
        <w:footnoteReference w:id="73"/>
      </w:r>
    </w:p>
    <w:p w14:paraId="77C17616" w14:textId="77777777" w:rsidR="002C6F01" w:rsidRDefault="00AE4CD8" w:rsidP="002C6F01">
      <w:pPr>
        <w:pStyle w:val="Brdtextmedindrag"/>
      </w:pPr>
      <w:r>
        <w:rPr>
          <w:i/>
        </w:rPr>
        <w:t>dels</w:t>
      </w:r>
      <w:r>
        <w:t xml:space="preserve"> att 7, 9 a, 15 och 26 a §§ ska ha följande lydelse,</w:t>
      </w:r>
    </w:p>
    <w:p w14:paraId="53DC19DC" w14:textId="77777777" w:rsidR="002C6F01" w:rsidRDefault="00AE4CD8" w:rsidP="002C6F01">
      <w:pPr>
        <w:pStyle w:val="Brdtextmedindrag"/>
      </w:pPr>
      <w:r>
        <w:rPr>
          <w:i/>
        </w:rPr>
        <w:t>dels</w:t>
      </w:r>
      <w:r>
        <w:t> att rubriken närmast före 9 a § ska lyda ”Särskilt om europabolag som driver försäkringsrörelse eller tjänstepensionsverksamhet”.</w:t>
      </w:r>
    </w:p>
    <w:p w14:paraId="3DD8EE1B"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19A1C948" w14:textId="77777777" w:rsidTr="002C6F01">
        <w:tc>
          <w:tcPr>
            <w:tcW w:w="2500" w:type="pct"/>
            <w:shd w:val="clear" w:color="auto" w:fill="auto"/>
            <w:tcMar>
              <w:left w:w="0" w:type="dxa"/>
            </w:tcMar>
          </w:tcPr>
          <w:p w14:paraId="46334BD6" w14:textId="77777777" w:rsidR="002C6F01" w:rsidRPr="005B0E77" w:rsidRDefault="00AE4CD8" w:rsidP="002C6F01">
            <w:pPr>
              <w:pStyle w:val="Brdtext"/>
              <w:rPr>
                <w:i/>
              </w:rPr>
            </w:pPr>
            <w:r w:rsidRPr="005B0E77">
              <w:rPr>
                <w:i/>
              </w:rPr>
              <w:t>Nuvarande lydelse</w:t>
            </w:r>
          </w:p>
        </w:tc>
        <w:tc>
          <w:tcPr>
            <w:tcW w:w="2500" w:type="pct"/>
            <w:shd w:val="clear" w:color="auto" w:fill="auto"/>
            <w:tcMar>
              <w:right w:w="0" w:type="dxa"/>
            </w:tcMar>
          </w:tcPr>
          <w:p w14:paraId="38F13C44" w14:textId="77777777" w:rsidR="002C6F01" w:rsidRPr="005B0E77" w:rsidRDefault="00AE4CD8" w:rsidP="002C6F01">
            <w:pPr>
              <w:pStyle w:val="Brdtext"/>
              <w:rPr>
                <w:i/>
              </w:rPr>
            </w:pPr>
            <w:r w:rsidRPr="005B0E77">
              <w:rPr>
                <w:i/>
              </w:rPr>
              <w:t>Föreslagen lydelse</w:t>
            </w:r>
          </w:p>
        </w:tc>
      </w:tr>
    </w:tbl>
    <w:p w14:paraId="6EB39B0E" w14:textId="77777777" w:rsidR="002C6F01" w:rsidRDefault="00AE4CD8" w:rsidP="002C6F01">
      <w:pPr>
        <w:pStyle w:val="Brdtext"/>
        <w:spacing w:before="230"/>
        <w:jc w:val="center"/>
      </w:pPr>
      <w:r>
        <w:t>7 §</w:t>
      </w:r>
      <w:r>
        <w:rPr>
          <w:rStyle w:val="Fotnotsreferens"/>
        </w:rPr>
        <w:footnoteReference w:id="74"/>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4717AF1" w14:textId="77777777" w:rsidTr="002C6F01">
        <w:tc>
          <w:tcPr>
            <w:tcW w:w="2500" w:type="pct"/>
            <w:shd w:val="clear" w:color="auto" w:fill="auto"/>
            <w:tcMar>
              <w:left w:w="0" w:type="dxa"/>
            </w:tcMar>
          </w:tcPr>
          <w:p w14:paraId="7B50685C" w14:textId="77777777" w:rsidR="002C6F01" w:rsidRDefault="00AE4CD8" w:rsidP="002C6F01">
            <w:pPr>
              <w:pStyle w:val="Brdtextmedindrag"/>
            </w:pPr>
            <w:r>
              <w:t>Bolagsverket ska föra ett register över europabolag (europabolags</w:t>
            </w:r>
            <w:r>
              <w:softHyphen/>
              <w:t>registret). I fråga om registrering i europa</w:t>
            </w:r>
            <w:r>
              <w:softHyphen/>
              <w:t>bolagsregistret tillämpas bestäm</w:t>
            </w:r>
            <w:r>
              <w:softHyphen/>
              <w:t>melserna i aktiebolagslagen (2005:551) och andra författningar om registrering i aktiebolags</w:t>
            </w:r>
            <w:r>
              <w:softHyphen/>
              <w:t>registret eller, om europabolaget driver bankrörelse</w:t>
            </w:r>
            <w:r w:rsidRPr="0093269C">
              <w:rPr>
                <w:i/>
              </w:rPr>
              <w:t xml:space="preserve"> eller försäk</w:t>
            </w:r>
            <w:r w:rsidRPr="0093269C">
              <w:rPr>
                <w:i/>
              </w:rPr>
              <w:softHyphen/>
              <w:t>rings</w:t>
            </w:r>
            <w:r w:rsidRPr="0093269C">
              <w:rPr>
                <w:i/>
              </w:rPr>
              <w:softHyphen/>
              <w:t>rörelse</w:t>
            </w:r>
            <w:r>
              <w:t>, bank</w:t>
            </w:r>
            <w:r>
              <w:softHyphen/>
              <w:t>registret</w:t>
            </w:r>
            <w:r w:rsidRPr="0093269C">
              <w:rPr>
                <w:i/>
              </w:rPr>
              <w:t xml:space="preserve"> respek</w:t>
            </w:r>
            <w:r w:rsidRPr="0093269C">
              <w:rPr>
                <w:i/>
              </w:rPr>
              <w:softHyphen/>
              <w:t>tive försäkrings</w:t>
            </w:r>
            <w:r w:rsidRPr="0093269C">
              <w:rPr>
                <w:i/>
              </w:rPr>
              <w:softHyphen/>
              <w:t>registret</w:t>
            </w:r>
            <w:r>
              <w:t>. Om en arbets</w:t>
            </w:r>
            <w:r>
              <w:softHyphen/>
              <w:t>tagar</w:t>
            </w:r>
            <w:r>
              <w:softHyphen/>
              <w:t>rep</w:t>
            </w:r>
            <w:r>
              <w:softHyphen/>
              <w:t>resentant har utsetts enligt lagen (2004:559) om arbets</w:t>
            </w:r>
            <w:r>
              <w:softHyphen/>
              <w:t>tagar</w:t>
            </w:r>
            <w:r>
              <w:softHyphen/>
              <w:t>inflytande i europabolag, ska även detta registreras.</w:t>
            </w:r>
          </w:p>
        </w:tc>
        <w:tc>
          <w:tcPr>
            <w:tcW w:w="2500" w:type="pct"/>
            <w:shd w:val="clear" w:color="auto" w:fill="auto"/>
            <w:tcMar>
              <w:right w:w="0" w:type="dxa"/>
            </w:tcMar>
          </w:tcPr>
          <w:p w14:paraId="56C0906D" w14:textId="77777777" w:rsidR="002C6F01" w:rsidRDefault="00AE4CD8" w:rsidP="002C6F01">
            <w:pPr>
              <w:pStyle w:val="Brdtextmedindrag"/>
            </w:pPr>
            <w:r>
              <w:t>Bolagsverket ska föra ett register över europabolag (europabolags</w:t>
            </w:r>
            <w:r>
              <w:softHyphen/>
              <w:t>registret). I fråga om registrering i europa</w:t>
            </w:r>
            <w:r>
              <w:softHyphen/>
              <w:t>bolagsregistret tillämpas bestäm</w:t>
            </w:r>
            <w:r>
              <w:softHyphen/>
              <w:t>melserna i aktiebolagslagen (2005:551) och andra författningar om registrering i aktiebolags</w:t>
            </w:r>
            <w:r>
              <w:softHyphen/>
              <w:t>registret eller, om europabolaget driver bankrörelse, bank</w:t>
            </w:r>
            <w:r>
              <w:softHyphen/>
              <w:t xml:space="preserve">registret. </w:t>
            </w:r>
            <w:r w:rsidRPr="0093269C">
              <w:rPr>
                <w:i/>
              </w:rPr>
              <w:t>Om europabolaget driver försäk</w:t>
            </w:r>
            <w:r>
              <w:rPr>
                <w:i/>
              </w:rPr>
              <w:softHyphen/>
            </w:r>
            <w:r w:rsidRPr="0093269C">
              <w:rPr>
                <w:i/>
              </w:rPr>
              <w:t>ringsrörelse som försäkringsföre</w:t>
            </w:r>
            <w:r>
              <w:rPr>
                <w:i/>
              </w:rPr>
              <w:softHyphen/>
            </w:r>
            <w:r w:rsidRPr="0093269C">
              <w:rPr>
                <w:i/>
              </w:rPr>
              <w:t>tag eller tjänstepensionsverksam</w:t>
            </w:r>
            <w:r>
              <w:rPr>
                <w:i/>
              </w:rPr>
              <w:softHyphen/>
            </w:r>
            <w:r w:rsidRPr="0093269C">
              <w:rPr>
                <w:i/>
              </w:rPr>
              <w:t xml:space="preserve">het som tjänstepensionsföretag </w:t>
            </w:r>
            <w:proofErr w:type="spellStart"/>
            <w:r w:rsidRPr="0093269C">
              <w:rPr>
                <w:i/>
              </w:rPr>
              <w:t>till</w:t>
            </w:r>
            <w:r>
              <w:rPr>
                <w:i/>
              </w:rPr>
              <w:softHyphen/>
              <w:t>l</w:t>
            </w:r>
            <w:r w:rsidRPr="0093269C">
              <w:rPr>
                <w:i/>
              </w:rPr>
              <w:t>ämpas</w:t>
            </w:r>
            <w:proofErr w:type="spellEnd"/>
            <w:r w:rsidRPr="0093269C">
              <w:rPr>
                <w:i/>
              </w:rPr>
              <w:t xml:space="preserve"> i stället bestämmelserna i aktiebolagslagen </w:t>
            </w:r>
            <w:r>
              <w:rPr>
                <w:i/>
              </w:rPr>
              <w:t>och</w:t>
            </w:r>
            <w:r w:rsidRPr="0093269C">
              <w:rPr>
                <w:i/>
              </w:rPr>
              <w:t xml:space="preserve"> andra för</w:t>
            </w:r>
            <w:r>
              <w:rPr>
                <w:i/>
              </w:rPr>
              <w:softHyphen/>
            </w:r>
            <w:r w:rsidRPr="0093269C">
              <w:rPr>
                <w:i/>
              </w:rPr>
              <w:t>fattningar om registrering i för</w:t>
            </w:r>
            <w:r>
              <w:rPr>
                <w:i/>
              </w:rPr>
              <w:softHyphen/>
            </w:r>
            <w:r w:rsidRPr="0093269C">
              <w:rPr>
                <w:i/>
              </w:rPr>
              <w:t>säkringsregistret.</w:t>
            </w:r>
            <w:r>
              <w:t xml:space="preserve"> Om en arbets</w:t>
            </w:r>
            <w:r>
              <w:softHyphen/>
              <w:t>tagar</w:t>
            </w:r>
            <w:r>
              <w:softHyphen/>
              <w:t>rep</w:t>
            </w:r>
            <w:r>
              <w:softHyphen/>
              <w:t>resentant har utsetts enligt lagen (2004:559) om arbets</w:t>
            </w:r>
            <w:r>
              <w:softHyphen/>
              <w:t>tagar</w:t>
            </w:r>
            <w:r>
              <w:softHyphen/>
              <w:t>inflytande i europabolag, ska även detta registreras.</w:t>
            </w:r>
          </w:p>
        </w:tc>
      </w:tr>
    </w:tbl>
    <w:p w14:paraId="00864520" w14:textId="77777777" w:rsidR="002C6F01" w:rsidRDefault="00AE4CD8" w:rsidP="002C6F01">
      <w:pPr>
        <w:pStyle w:val="Brdtextmedindrag"/>
      </w:pPr>
      <w:r>
        <w:t xml:space="preserve">Regeringen eller den myndighet som regeringen bestämmer får meddela föreskrifter om </w:t>
      </w:r>
    </w:p>
    <w:p w14:paraId="3A167A5F" w14:textId="77777777" w:rsidR="002C6F01" w:rsidRDefault="00AE4CD8" w:rsidP="002C6F01">
      <w:pPr>
        <w:pStyle w:val="Brdtextmedindrag"/>
      </w:pPr>
      <w:r>
        <w:t>1. avgifter i ärenden om regi</w:t>
      </w:r>
      <w:r>
        <w:softHyphen/>
        <w:t>st</w:t>
      </w:r>
      <w:r>
        <w:softHyphen/>
        <w:t>re</w:t>
      </w:r>
      <w:r>
        <w:softHyphen/>
        <w:t>ring enligt denna lag, och</w:t>
      </w:r>
    </w:p>
    <w:p w14:paraId="0B616CA0" w14:textId="77777777" w:rsidR="002C6F01" w:rsidRDefault="00AE4CD8" w:rsidP="002C6F01">
      <w:pPr>
        <w:pStyle w:val="Brdtextmedindrag"/>
      </w:pPr>
      <w:r>
        <w:t>2. handläggningen av regi</w:t>
      </w:r>
      <w:r>
        <w:softHyphen/>
        <w:t>st</w:t>
      </w:r>
      <w:r>
        <w:softHyphen/>
        <w:t>re</w:t>
      </w:r>
      <w:r>
        <w:softHyphen/>
        <w:t>ringsärenden.</w:t>
      </w:r>
    </w:p>
    <w:p w14:paraId="3390FA76" w14:textId="77777777" w:rsidR="002C6F01" w:rsidRDefault="002C6F01" w:rsidP="002C6F01">
      <w:pPr>
        <w:pStyle w:val="Brdtextmedindrag"/>
      </w:pPr>
    </w:p>
    <w:p w14:paraId="5BE54D84" w14:textId="77777777" w:rsidR="002C6F01" w:rsidRDefault="00AE4CD8" w:rsidP="002C6F01">
      <w:pPr>
        <w:pStyle w:val="Brdtextmedindrag"/>
        <w:jc w:val="center"/>
      </w:pPr>
      <w:r>
        <w:t>9 a §</w:t>
      </w:r>
      <w:r>
        <w:rPr>
          <w:rStyle w:val="Fotnotsreferens"/>
        </w:rPr>
        <w:footnoteReference w:id="75"/>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B3D4573" w14:textId="77777777" w:rsidTr="002C6F01">
        <w:tc>
          <w:tcPr>
            <w:tcW w:w="2500" w:type="pct"/>
            <w:shd w:val="clear" w:color="auto" w:fill="auto"/>
            <w:tcMar>
              <w:left w:w="0" w:type="dxa"/>
            </w:tcMar>
          </w:tcPr>
          <w:p w14:paraId="06DBBA31" w14:textId="77777777" w:rsidR="002C6F01" w:rsidRDefault="00AE4CD8" w:rsidP="002C6F01">
            <w:pPr>
              <w:pStyle w:val="Brdtextmedindrag"/>
            </w:pPr>
            <w:r w:rsidRPr="008B75EE">
              <w:t>När ett europabolag som driver försäkringsrörelse avser att flytta sitt säte från Sverige till en annan stat gäller inte 10</w:t>
            </w:r>
            <w:r>
              <w:t> </w:t>
            </w:r>
            <w:r w:rsidRPr="008B75EE">
              <w:t>§, 11</w:t>
            </w:r>
            <w:r>
              <w:t> </w:t>
            </w:r>
            <w:r w:rsidRPr="008B75EE">
              <w:t>§ första stycket första meningen och andra stycket</w:t>
            </w:r>
            <w:r>
              <w:t> </w:t>
            </w:r>
            <w:r w:rsidRPr="008B75EE">
              <w:t>4 samt 12–14</w:t>
            </w:r>
            <w:r>
              <w:t> </w:t>
            </w:r>
            <w:r w:rsidRPr="008B75EE">
              <w:t xml:space="preserve">§§. Sådana bolag ska, om bolagsstämman med stöd av artikel 8 i SE-förordningen </w:t>
            </w:r>
            <w:r w:rsidRPr="008B75EE">
              <w:lastRenderedPageBreak/>
              <w:t>har beslutat att bolagets säte ska flyttas till en annan stat, ansöka om tillstånd till flyttningen hos Finans</w:t>
            </w:r>
            <w:r>
              <w:softHyphen/>
            </w:r>
            <w:r w:rsidRPr="008B75EE">
              <w:t>inspektionen. Ärenden som är av principiell betydelse eller av särskild vikt prövas dock av regeringen efter anmälan av Finansinspektionen.</w:t>
            </w:r>
          </w:p>
        </w:tc>
        <w:tc>
          <w:tcPr>
            <w:tcW w:w="2500" w:type="pct"/>
            <w:shd w:val="clear" w:color="auto" w:fill="auto"/>
            <w:tcMar>
              <w:right w:w="0" w:type="dxa"/>
            </w:tcMar>
          </w:tcPr>
          <w:p w14:paraId="3682993B" w14:textId="77777777" w:rsidR="002C6F01" w:rsidRDefault="00AE4CD8" w:rsidP="002C6F01">
            <w:pPr>
              <w:pStyle w:val="Brdtextmedindrag"/>
            </w:pPr>
            <w:r w:rsidRPr="008B75EE">
              <w:lastRenderedPageBreak/>
              <w:t xml:space="preserve">När ett europabolag som driver försäkringsrörelse </w:t>
            </w:r>
            <w:r>
              <w:rPr>
                <w:i/>
              </w:rPr>
              <w:t>som försäkrings</w:t>
            </w:r>
            <w:r>
              <w:rPr>
                <w:i/>
              </w:rPr>
              <w:softHyphen/>
              <w:t>företag eller tjänstepensions</w:t>
            </w:r>
            <w:r>
              <w:rPr>
                <w:i/>
              </w:rPr>
              <w:softHyphen/>
              <w:t>verk</w:t>
            </w:r>
            <w:r>
              <w:rPr>
                <w:i/>
              </w:rPr>
              <w:softHyphen/>
              <w:t>sam</w:t>
            </w:r>
            <w:r>
              <w:rPr>
                <w:i/>
              </w:rPr>
              <w:softHyphen/>
              <w:t xml:space="preserve">het som tjänstepensionsföretag </w:t>
            </w:r>
            <w:r w:rsidRPr="008B75EE">
              <w:t>avser att flytta sitt säte från Sverige till en annan stat gäller inte 10</w:t>
            </w:r>
            <w:r>
              <w:t> </w:t>
            </w:r>
            <w:r w:rsidRPr="008B75EE">
              <w:t>§, 11</w:t>
            </w:r>
            <w:r>
              <w:t> </w:t>
            </w:r>
            <w:r w:rsidRPr="008B75EE">
              <w:t>§ första stycket första meningen och andra stycket</w:t>
            </w:r>
            <w:r>
              <w:t> </w:t>
            </w:r>
            <w:r w:rsidRPr="008B75EE">
              <w:t>4 samt 12–14</w:t>
            </w:r>
            <w:r>
              <w:t> </w:t>
            </w:r>
            <w:r w:rsidRPr="008B75EE">
              <w:t xml:space="preserve">§§. </w:t>
            </w:r>
            <w:r w:rsidRPr="008B75EE">
              <w:lastRenderedPageBreak/>
              <w:t>Sådana bolag ska, om bolags</w:t>
            </w:r>
            <w:r>
              <w:softHyphen/>
            </w:r>
            <w:r w:rsidRPr="008B75EE">
              <w:t>stämman med stöd av artikel 8 i SE-förordningen har beslutat att bolagets säte ska flyttas till en annan stat, ansöka om tillstånd till flyttningen hos Finansinspek</w:t>
            </w:r>
            <w:r>
              <w:softHyphen/>
            </w:r>
            <w:r w:rsidRPr="008B75EE">
              <w:t>tionen. Ärenden som är av principiell betydelse eller av särskild vikt prövas dock av regeringen efter anmälan av Finansinspektionen.</w:t>
            </w:r>
          </w:p>
        </w:tc>
      </w:tr>
    </w:tbl>
    <w:p w14:paraId="089E1E87" w14:textId="77777777" w:rsidR="002C6F01" w:rsidRDefault="00AE4CD8" w:rsidP="002C6F01">
      <w:pPr>
        <w:pStyle w:val="Brdtextmedindrag"/>
      </w:pPr>
      <w:r w:rsidRPr="008B75EE">
        <w:lastRenderedPageBreak/>
        <w:t xml:space="preserve">Tillstånd till flyttningen av säte ska meddelas om </w:t>
      </w:r>
    </w:p>
    <w:p w14:paraId="3505DB0A" w14:textId="77777777" w:rsidR="002C6F01" w:rsidRDefault="00AE4CD8" w:rsidP="002C6F01">
      <w:pPr>
        <w:pStyle w:val="Brdtextmedindrag"/>
      </w:pPr>
      <w:r w:rsidRPr="008B75EE">
        <w:t>1.</w:t>
      </w:r>
      <w:r>
        <w:t> </w:t>
      </w:r>
      <w:r w:rsidRPr="008B75EE">
        <w:t xml:space="preserve">försäkringstagarna och andra borgenärer tillförsäkras en betryggande säkerhet, om ett sådant skydd behövs med hänsyn till bolagets ekonomiska förhållanden och borgenärerna inte redan har en sådan säkerhet, </w:t>
      </w:r>
    </w:p>
    <w:p w14:paraId="3CB0D8BD" w14:textId="77777777" w:rsidR="002C6F01" w:rsidRDefault="00AE4CD8" w:rsidP="002C6F01">
      <w:pPr>
        <w:pStyle w:val="Brdtextmedindrag"/>
      </w:pPr>
      <w:r w:rsidRPr="008B75EE">
        <w:t>2.</w:t>
      </w:r>
      <w:r>
        <w:t> </w:t>
      </w:r>
      <w:r w:rsidRPr="008B75EE">
        <w:t xml:space="preserve">bolagets ekonomiska förhållanden i övrigt är sådana att flyttningen kan anses förenlig med försäkringstagares och andra borgenärers intressen, och </w:t>
      </w:r>
    </w:p>
    <w:p w14:paraId="677796C9" w14:textId="77777777" w:rsidR="002C6F01" w:rsidRDefault="00AE4CD8" w:rsidP="002C6F01">
      <w:pPr>
        <w:pStyle w:val="Brdtextmedindrag"/>
      </w:pPr>
      <w:r w:rsidRPr="008B75EE">
        <w:t>3.</w:t>
      </w:r>
      <w:r>
        <w:t> </w:t>
      </w:r>
      <w:r w:rsidRPr="008B75EE">
        <w:t>det inte finns hinder mot flyttningen enligt artikel 8.15 i SE-förord</w:t>
      </w:r>
      <w:r>
        <w:softHyphen/>
      </w:r>
      <w:r w:rsidRPr="008B75EE">
        <w:t xml:space="preserve">ningen.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DFA1D26" w14:textId="77777777" w:rsidTr="002C6F01">
        <w:tc>
          <w:tcPr>
            <w:tcW w:w="2500" w:type="pct"/>
            <w:shd w:val="clear" w:color="auto" w:fill="auto"/>
            <w:tcMar>
              <w:left w:w="0" w:type="dxa"/>
            </w:tcMar>
          </w:tcPr>
          <w:p w14:paraId="71E08BD6" w14:textId="77777777" w:rsidR="002C6F01" w:rsidRDefault="00AE4CD8" w:rsidP="002C6F01">
            <w:pPr>
              <w:pStyle w:val="Brdtextmedindrag"/>
            </w:pPr>
            <w:r w:rsidRPr="008B75EE">
              <w:t>Finansinspektionen ska under</w:t>
            </w:r>
            <w:r>
              <w:softHyphen/>
            </w:r>
            <w:r w:rsidRPr="008B75EE">
              <w:t>rätta Bolagsverket och Skatteverket om ansökningar enligt första styck</w:t>
            </w:r>
            <w:r>
              <w:softHyphen/>
            </w:r>
            <w:r w:rsidRPr="008B75EE">
              <w:t xml:space="preserve">et. Finansinspektionen ska också underrätta Bolagsverket om </w:t>
            </w:r>
            <w:r w:rsidRPr="00665DBC">
              <w:rPr>
                <w:i/>
              </w:rPr>
              <w:t>laga</w:t>
            </w:r>
            <w:r w:rsidRPr="00665DBC">
              <w:rPr>
                <w:i/>
              </w:rPr>
              <w:softHyphen/>
              <w:t>kraftvunna</w:t>
            </w:r>
            <w:r w:rsidRPr="008B75EE">
              <w:t xml:space="preserve"> beslut som har med</w:t>
            </w:r>
            <w:r>
              <w:softHyphen/>
            </w:r>
            <w:r w:rsidRPr="008B75EE">
              <w:t>delats med anledning av sådana ansökningar.</w:t>
            </w:r>
          </w:p>
        </w:tc>
        <w:tc>
          <w:tcPr>
            <w:tcW w:w="2500" w:type="pct"/>
            <w:shd w:val="clear" w:color="auto" w:fill="auto"/>
            <w:tcMar>
              <w:right w:w="0" w:type="dxa"/>
            </w:tcMar>
          </w:tcPr>
          <w:p w14:paraId="4E618362" w14:textId="77777777" w:rsidR="002C6F01" w:rsidRDefault="00AE4CD8" w:rsidP="002C6F01">
            <w:pPr>
              <w:pStyle w:val="Brdtextmedindrag"/>
            </w:pPr>
            <w:r w:rsidRPr="008B75EE">
              <w:t>Finansinspektionen ska under</w:t>
            </w:r>
            <w:r>
              <w:softHyphen/>
            </w:r>
            <w:r w:rsidRPr="008B75EE">
              <w:t>rätta Bolagsverket och Skatteverket om ansökningar enligt första styck</w:t>
            </w:r>
            <w:r>
              <w:softHyphen/>
            </w:r>
            <w:r w:rsidRPr="008B75EE">
              <w:t>et. Finansinspektionen ska också underrätta Bolagsverket om beslut</w:t>
            </w:r>
            <w:r>
              <w:t xml:space="preserve"> </w:t>
            </w:r>
            <w:r w:rsidRPr="008B75EE">
              <w:t>som har med</w:t>
            </w:r>
            <w:r>
              <w:softHyphen/>
            </w:r>
            <w:r w:rsidRPr="008B75EE">
              <w:t>delats med anledning av sådana ansökningar</w:t>
            </w:r>
            <w:r w:rsidRPr="0067237B">
              <w:rPr>
                <w:i/>
              </w:rPr>
              <w:t xml:space="preserve"> och som fått laga kraft</w:t>
            </w:r>
            <w:r w:rsidRPr="008B75EE">
              <w:t>.</w:t>
            </w:r>
          </w:p>
        </w:tc>
      </w:tr>
    </w:tbl>
    <w:p w14:paraId="4F3CE66A" w14:textId="77777777" w:rsidR="002C6F01" w:rsidRDefault="00AE4CD8" w:rsidP="002C6F01">
      <w:pPr>
        <w:pStyle w:val="Brdtextmedindrag"/>
      </w:pPr>
      <w:r w:rsidRPr="008B75EE">
        <w:t>Det som anges om Bolagsverket i 11</w:t>
      </w:r>
      <w:r>
        <w:t> </w:t>
      </w:r>
      <w:r w:rsidRPr="008B75EE">
        <w:t>§ tredje stycket och 11</w:t>
      </w:r>
      <w:r>
        <w:t> </w:t>
      </w:r>
      <w:r w:rsidRPr="008B75EE">
        <w:t>a</w:t>
      </w:r>
      <w:r>
        <w:t> </w:t>
      </w:r>
      <w:r w:rsidRPr="008B75EE">
        <w:t>§ första stycket ska i stället gälla Finansinspektionen eller regeringen.</w:t>
      </w:r>
    </w:p>
    <w:p w14:paraId="6E603F68" w14:textId="77777777" w:rsidR="002C6F01" w:rsidRDefault="002C6F01" w:rsidP="002C6F01">
      <w:pPr>
        <w:pStyle w:val="Brdtextmedindrag"/>
      </w:pPr>
    </w:p>
    <w:p w14:paraId="7D6D5CE2" w14:textId="77777777" w:rsidR="002C6F01" w:rsidRDefault="00AE4CD8" w:rsidP="002C6F01">
      <w:pPr>
        <w:pStyle w:val="Brdtextmedindrag"/>
        <w:jc w:val="center"/>
      </w:pPr>
      <w:r>
        <w:t>15 §</w:t>
      </w:r>
      <w:r>
        <w:rPr>
          <w:rStyle w:val="Fotnotsreferens"/>
        </w:rPr>
        <w:footnoteReference w:id="76"/>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2C2DC5C" w14:textId="77777777" w:rsidTr="002C6F01">
        <w:tc>
          <w:tcPr>
            <w:tcW w:w="2500" w:type="pct"/>
            <w:shd w:val="clear" w:color="auto" w:fill="auto"/>
            <w:tcMar>
              <w:left w:w="0" w:type="dxa"/>
            </w:tcMar>
          </w:tcPr>
          <w:p w14:paraId="67913DB7" w14:textId="77777777" w:rsidR="002C6F01" w:rsidRDefault="00AE4CD8" w:rsidP="002C6F01">
            <w:pPr>
              <w:pStyle w:val="Brdtextmedindrag"/>
            </w:pPr>
            <w:r w:rsidRPr="008B75EE">
              <w:t>Bolagsverket ska utfärda ett sådant intyg som avses i artikel</w:t>
            </w:r>
            <w:r>
              <w:t> </w:t>
            </w:r>
            <w:r w:rsidRPr="008B75EE">
              <w:t>8.8 i SE-förordningen när ett beslut om tillstånd enligt 13 eller 14</w:t>
            </w:r>
            <w:r>
              <w:t> </w:t>
            </w:r>
            <w:r w:rsidRPr="008B75EE">
              <w:t xml:space="preserve">§ har meddelats och beslutet har </w:t>
            </w:r>
            <w:r w:rsidRPr="008B75EE">
              <w:rPr>
                <w:i/>
              </w:rPr>
              <w:t>vunnit</w:t>
            </w:r>
            <w:r w:rsidRPr="008B75EE">
              <w:t xml:space="preserve"> laga kraft. Intyg får dock inte utfärdas om Finansinspektionen har meddelat ett sådant beslut som avses i 9</w:t>
            </w:r>
            <w:r>
              <w:t> </w:t>
            </w:r>
            <w:r w:rsidRPr="008B75EE">
              <w:t>b</w:t>
            </w:r>
            <w:r>
              <w:t> </w:t>
            </w:r>
            <w:r w:rsidRPr="008B75EE">
              <w:t>§ eller om det föreligger ett sådant förhållande som avses i artikel 8.15 i SE-förordningen.</w:t>
            </w:r>
          </w:p>
        </w:tc>
        <w:tc>
          <w:tcPr>
            <w:tcW w:w="2500" w:type="pct"/>
            <w:shd w:val="clear" w:color="auto" w:fill="auto"/>
            <w:tcMar>
              <w:right w:w="0" w:type="dxa"/>
            </w:tcMar>
          </w:tcPr>
          <w:p w14:paraId="49F979CF" w14:textId="77777777" w:rsidR="002C6F01" w:rsidRDefault="00AE4CD8" w:rsidP="002C6F01">
            <w:pPr>
              <w:pStyle w:val="Brdtextmedindrag"/>
            </w:pPr>
            <w:r w:rsidRPr="008B75EE">
              <w:t>Bolagsverket ska utfärda ett sådant intyg som avses i artikel</w:t>
            </w:r>
            <w:r>
              <w:t> </w:t>
            </w:r>
            <w:r w:rsidRPr="008B75EE">
              <w:t>8.8 i SE-förordningen när ett beslut om tillstånd enligt 13 eller 14</w:t>
            </w:r>
            <w:r>
              <w:t> </w:t>
            </w:r>
            <w:r w:rsidRPr="008B75EE">
              <w:t xml:space="preserve">§ har meddelats och beslutet har </w:t>
            </w:r>
            <w:r>
              <w:rPr>
                <w:i/>
              </w:rPr>
              <w:t>fått</w:t>
            </w:r>
            <w:r w:rsidRPr="008B75EE">
              <w:t xml:space="preserve"> laga kraft. Intyg får dock inte utfärdas om Finansinspektionen har meddelat ett sådant beslut som avses i 9</w:t>
            </w:r>
            <w:r>
              <w:t> </w:t>
            </w:r>
            <w:r w:rsidRPr="008B75EE">
              <w:t>b</w:t>
            </w:r>
            <w:r>
              <w:t> </w:t>
            </w:r>
            <w:r w:rsidRPr="008B75EE">
              <w:t>§ eller om det föreligger ett sådant förhållande som avses i artikel 8.15 i SE-förordningen.</w:t>
            </w:r>
          </w:p>
        </w:tc>
      </w:tr>
      <w:tr w:rsidR="002C6F01" w14:paraId="43F80D4C" w14:textId="77777777" w:rsidTr="002C6F01">
        <w:tc>
          <w:tcPr>
            <w:tcW w:w="2500" w:type="pct"/>
            <w:shd w:val="clear" w:color="auto" w:fill="auto"/>
            <w:tcMar>
              <w:left w:w="0" w:type="dxa"/>
            </w:tcMar>
          </w:tcPr>
          <w:p w14:paraId="088C66F4" w14:textId="77777777" w:rsidR="002C6F01" w:rsidRPr="008B75EE" w:rsidRDefault="00AE4CD8" w:rsidP="002C6F01">
            <w:pPr>
              <w:pStyle w:val="Brdtextmedindrag"/>
            </w:pPr>
            <w:r w:rsidRPr="008B75EE">
              <w:t xml:space="preserve">När det gäller europabolag som driver försäkringsrörelse ska Bolagsverket dock utfärda intyget när beslut om tillstånd har </w:t>
            </w:r>
            <w:r w:rsidRPr="008B75EE">
              <w:lastRenderedPageBreak/>
              <w:t>meddelats enligt 9</w:t>
            </w:r>
            <w:r>
              <w:t> </w:t>
            </w:r>
            <w:r w:rsidRPr="008B75EE">
              <w:t>a</w:t>
            </w:r>
            <w:r>
              <w:t> </w:t>
            </w:r>
            <w:r w:rsidRPr="008B75EE">
              <w:t xml:space="preserve">§ andra stycket och beslutet har </w:t>
            </w:r>
            <w:r w:rsidRPr="008B75EE">
              <w:rPr>
                <w:i/>
              </w:rPr>
              <w:t>vunnit</w:t>
            </w:r>
            <w:r w:rsidRPr="008B75EE">
              <w:t xml:space="preserve"> laga kraft.</w:t>
            </w:r>
          </w:p>
        </w:tc>
        <w:tc>
          <w:tcPr>
            <w:tcW w:w="2500" w:type="pct"/>
            <w:shd w:val="clear" w:color="auto" w:fill="auto"/>
            <w:tcMar>
              <w:right w:w="0" w:type="dxa"/>
            </w:tcMar>
          </w:tcPr>
          <w:p w14:paraId="0D565498" w14:textId="77777777" w:rsidR="002C6F01" w:rsidRPr="008B75EE" w:rsidRDefault="00AE4CD8" w:rsidP="002C6F01">
            <w:pPr>
              <w:pStyle w:val="Brdtextmedindrag"/>
            </w:pPr>
            <w:r w:rsidRPr="008B75EE">
              <w:lastRenderedPageBreak/>
              <w:t xml:space="preserve">När det gäller europabolag som driver försäkringsrörelse </w:t>
            </w:r>
            <w:r>
              <w:rPr>
                <w:i/>
              </w:rPr>
              <w:t>som försäkringsföretag eller tjänste</w:t>
            </w:r>
            <w:r>
              <w:rPr>
                <w:i/>
              </w:rPr>
              <w:softHyphen/>
              <w:t>pensions</w:t>
            </w:r>
            <w:r>
              <w:rPr>
                <w:i/>
              </w:rPr>
              <w:softHyphen/>
              <w:t>verksamhet som tjänste</w:t>
            </w:r>
            <w:r>
              <w:rPr>
                <w:i/>
              </w:rPr>
              <w:softHyphen/>
              <w:t xml:space="preserve">pensionsföretag </w:t>
            </w:r>
            <w:r w:rsidRPr="008B75EE">
              <w:t xml:space="preserve">ska Bolagsverket </w:t>
            </w:r>
            <w:r w:rsidRPr="008B75EE">
              <w:lastRenderedPageBreak/>
              <w:t>dock utfärda intyget när beslut om tillstånd har meddelats enligt 9</w:t>
            </w:r>
            <w:r>
              <w:t> </w:t>
            </w:r>
            <w:r w:rsidRPr="008B75EE">
              <w:t>a</w:t>
            </w:r>
            <w:r>
              <w:t> </w:t>
            </w:r>
            <w:r w:rsidRPr="008B75EE">
              <w:t xml:space="preserve">§ andra stycket och beslutet har </w:t>
            </w:r>
            <w:r>
              <w:rPr>
                <w:i/>
              </w:rPr>
              <w:t>fått</w:t>
            </w:r>
            <w:r w:rsidRPr="008B75EE">
              <w:t xml:space="preserve"> laga kraft.</w:t>
            </w:r>
          </w:p>
        </w:tc>
      </w:tr>
    </w:tbl>
    <w:p w14:paraId="1E22EF23" w14:textId="77777777" w:rsidR="002C6F01" w:rsidRDefault="002C6F01" w:rsidP="002C6F01">
      <w:pPr>
        <w:pStyle w:val="Brdtextmedindrag"/>
        <w:jc w:val="center"/>
      </w:pPr>
    </w:p>
    <w:p w14:paraId="3D3CCC16" w14:textId="77777777" w:rsidR="002C6F01" w:rsidRDefault="00AE4CD8" w:rsidP="002C6F01">
      <w:pPr>
        <w:pStyle w:val="Brdtextmedindrag"/>
        <w:jc w:val="center"/>
      </w:pPr>
      <w:r>
        <w:t>26 a §</w:t>
      </w:r>
      <w:r>
        <w:rPr>
          <w:rStyle w:val="Fotnotsreferens"/>
        </w:rPr>
        <w:footnoteReference w:id="77"/>
      </w:r>
    </w:p>
    <w:p w14:paraId="606E2E93" w14:textId="77777777" w:rsidR="002C6F01" w:rsidRDefault="00AE4CD8" w:rsidP="002C6F01">
      <w:pPr>
        <w:pStyle w:val="Brdtextmedindrag"/>
      </w:pPr>
      <w:r w:rsidRPr="008B75EE">
        <w:t>Om ett europabolag flyttar sitt säte, ska lednings- eller förvaltnings</w:t>
      </w:r>
      <w:r>
        <w:softHyphen/>
      </w:r>
      <w:r w:rsidRPr="008B75EE">
        <w:t xml:space="preserve">organet upprätta ett särskilt bokslut. Det särskilda bokslutet ska omfatta den tid för vilken årsredovisning inte tidigare har upprättats fram till den dag då flyttningen av säte har blivit gällande enligt artikel 8.10 i SE-förordningen. </w:t>
      </w:r>
    </w:p>
    <w:p w14:paraId="7DFD9B49" w14:textId="77777777" w:rsidR="002C6F01" w:rsidRDefault="00AE4CD8" w:rsidP="002C6F01">
      <w:pPr>
        <w:pStyle w:val="Brdtextmedindrag"/>
      </w:pPr>
      <w:r w:rsidRPr="008B75EE">
        <w:t xml:space="preserve">Om ett aktiebolag deltar i bildandet av ett europabolag genom fusion enligt artikel 17 i SE-förordningen och europabolaget får säte i en annan stat än Sverige, ska styrelsen för aktiebolaget upprätta ett särskilt bokslut. Det särskilda bokslutet ska omfatta den tid för vilken årsredovisning inte tidigare har upprättats fram till den dag då europabolaget registreras enligt artikel 12 i SE-förordningen.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C7C8AC3" w14:textId="77777777" w:rsidTr="002C6F01">
        <w:tc>
          <w:tcPr>
            <w:tcW w:w="2500" w:type="pct"/>
            <w:shd w:val="clear" w:color="auto" w:fill="auto"/>
            <w:tcMar>
              <w:left w:w="0" w:type="dxa"/>
            </w:tcMar>
          </w:tcPr>
          <w:p w14:paraId="053B3037" w14:textId="77777777" w:rsidR="002C6F01" w:rsidRDefault="00AE4CD8" w:rsidP="002C6F01">
            <w:pPr>
              <w:pStyle w:val="Brdtextmedindrag"/>
            </w:pPr>
            <w:r w:rsidRPr="008B75EE">
              <w:t>För det särskilda bokslutet enligt första och andra styckena gäller bestämmelserna om årsbokslut i 6</w:t>
            </w:r>
            <w:r>
              <w:t> </w:t>
            </w:r>
            <w:r w:rsidRPr="008B75EE">
              <w:t>kap. 4, 5 och 8</w:t>
            </w:r>
            <w:r>
              <w:t> </w:t>
            </w:r>
            <w:r w:rsidRPr="008B75EE">
              <w:t>§§ bokförings</w:t>
            </w:r>
            <w:r>
              <w:softHyphen/>
            </w:r>
            <w:r w:rsidRPr="008B75EE">
              <w:t>lagen (1999:1078). När det gäller europabolag som driver försäkr</w:t>
            </w:r>
            <w:r>
              <w:softHyphen/>
            </w:r>
            <w:r w:rsidRPr="008B75EE">
              <w:t>ingsrörelse ska det som sägs i 6</w:t>
            </w:r>
            <w:r>
              <w:t> </w:t>
            </w:r>
            <w:r w:rsidRPr="008B75EE">
              <w:t>kap. 4</w:t>
            </w:r>
            <w:r>
              <w:t> </w:t>
            </w:r>
            <w:r w:rsidRPr="008B75EE">
              <w:t>§ andra stycket bok</w:t>
            </w:r>
            <w:r>
              <w:softHyphen/>
            </w:r>
            <w:r w:rsidRPr="008B75EE">
              <w:t>föringslagen om bestämmelser i årsredovisningslagen (1995:1554) i stället avse motsvarande bestäm</w:t>
            </w:r>
            <w:r>
              <w:softHyphen/>
            </w:r>
            <w:r w:rsidRPr="008B75EE">
              <w:t>melser i lagen (1995:1560) om årsredovisning i försäkrings</w:t>
            </w:r>
            <w:r>
              <w:softHyphen/>
            </w:r>
            <w:r w:rsidRPr="008B75EE">
              <w:t>företag. Bokslutet ska ges in till Bolagsverket inom en månad från utgången av den period som bok</w:t>
            </w:r>
            <w:r>
              <w:softHyphen/>
            </w:r>
            <w:r w:rsidRPr="008B75EE">
              <w:t>slutet omfattar.</w:t>
            </w:r>
          </w:p>
        </w:tc>
        <w:tc>
          <w:tcPr>
            <w:tcW w:w="2500" w:type="pct"/>
            <w:shd w:val="clear" w:color="auto" w:fill="auto"/>
            <w:tcMar>
              <w:right w:w="0" w:type="dxa"/>
            </w:tcMar>
          </w:tcPr>
          <w:p w14:paraId="4AB568A6" w14:textId="77777777" w:rsidR="002C6F01" w:rsidRDefault="00AE4CD8" w:rsidP="002C6F01">
            <w:pPr>
              <w:pStyle w:val="Brdtextmedindrag"/>
            </w:pPr>
            <w:r w:rsidRPr="008B75EE">
              <w:t>För det särskilda bokslutet enligt första och andra styckena gäller bestämmelserna om årsbokslut i 6</w:t>
            </w:r>
            <w:r>
              <w:t> </w:t>
            </w:r>
            <w:r w:rsidRPr="008B75EE">
              <w:t>kap. 4, 5 och 8</w:t>
            </w:r>
            <w:r>
              <w:t> </w:t>
            </w:r>
            <w:r w:rsidRPr="008B75EE">
              <w:t>§§ bokförings</w:t>
            </w:r>
            <w:r>
              <w:softHyphen/>
            </w:r>
            <w:r w:rsidRPr="008B75EE">
              <w:t>lagen (1999:1078). När det gäller europabolag som driver försäkr</w:t>
            </w:r>
            <w:r>
              <w:softHyphen/>
            </w:r>
            <w:r w:rsidRPr="008B75EE">
              <w:t xml:space="preserve">ingsrörelse </w:t>
            </w:r>
            <w:r>
              <w:rPr>
                <w:i/>
              </w:rPr>
              <w:t xml:space="preserve">som försäkringsföretag eller tjänstepensionsverksamhet som tjänstepensionsföretag </w:t>
            </w:r>
            <w:r w:rsidRPr="008B75EE">
              <w:t>ska det som sägs i 6</w:t>
            </w:r>
            <w:r>
              <w:t> </w:t>
            </w:r>
            <w:r w:rsidRPr="008B75EE">
              <w:t>kap. 4</w:t>
            </w:r>
            <w:r>
              <w:t> </w:t>
            </w:r>
            <w:r w:rsidRPr="008B75EE">
              <w:t>§ andra stycket bok</w:t>
            </w:r>
            <w:r>
              <w:softHyphen/>
            </w:r>
            <w:r w:rsidRPr="008B75EE">
              <w:t>föringslagen om bestämmelser i årsredovisningslagen (1995:1554) i stället avse motsvarande bestäm</w:t>
            </w:r>
            <w:r>
              <w:softHyphen/>
            </w:r>
            <w:r w:rsidRPr="008B75EE">
              <w:t xml:space="preserve">melser i </w:t>
            </w:r>
            <w:bookmarkStart w:id="140" w:name="_Hlk21003776"/>
            <w:r w:rsidRPr="008B75EE">
              <w:t>lagen (1995:1560) om årsredovisning i försäkrings</w:t>
            </w:r>
            <w:r>
              <w:softHyphen/>
            </w:r>
            <w:r w:rsidRPr="008B75EE">
              <w:t>företag</w:t>
            </w:r>
            <w:bookmarkEnd w:id="140"/>
            <w:r w:rsidRPr="008B75EE">
              <w:t>. Bokslutet ska ges in till Bolagsverket inom en månad från utgången av den period som bok</w:t>
            </w:r>
            <w:r>
              <w:softHyphen/>
            </w:r>
            <w:r w:rsidRPr="008B75EE">
              <w:t>slutet omfattar.</w:t>
            </w:r>
          </w:p>
        </w:tc>
      </w:tr>
    </w:tbl>
    <w:p w14:paraId="40E4283E" w14:textId="77777777" w:rsidR="002C6F01" w:rsidRPr="00811E52" w:rsidRDefault="00AE4CD8" w:rsidP="002C6F01">
      <w:pPr>
        <w:pStyle w:val="Slutstreck"/>
      </w:pPr>
      <w:r w:rsidRPr="00811E52">
        <w:t>                      </w:t>
      </w:r>
    </w:p>
    <w:p w14:paraId="0BE89E5B" w14:textId="77777777" w:rsidR="002C6F01" w:rsidRDefault="00AE4CD8" w:rsidP="002C6F01">
      <w:pPr>
        <w:pStyle w:val="Brdtextmedindrag"/>
      </w:pPr>
      <w:r>
        <w:t>Denna lag träder i kraft den 1 juli 2020.</w:t>
      </w:r>
    </w:p>
    <w:p w14:paraId="760FB5A3" w14:textId="77777777" w:rsidR="002C6F01" w:rsidRDefault="002C6F01" w:rsidP="002C6F01">
      <w:pPr>
        <w:pStyle w:val="Brdtextmedindrag"/>
      </w:pPr>
    </w:p>
    <w:p w14:paraId="719C95DF" w14:textId="6D856227" w:rsidR="002C6F01" w:rsidRDefault="002C6F01" w:rsidP="002C6F01">
      <w:pPr>
        <w:pStyle w:val="Brdtextmedindrag"/>
      </w:pPr>
    </w:p>
    <w:p w14:paraId="5B738592" w14:textId="77777777" w:rsidR="002C6F01" w:rsidRDefault="002C6F01" w:rsidP="002C6F01">
      <w:pPr>
        <w:pStyle w:val="Brdtextmedindrag"/>
        <w:sectPr w:rsidR="002C6F01" w:rsidSect="002C6F01">
          <w:headerReference w:type="even" r:id="rId122"/>
          <w:headerReference w:type="default" r:id="rId123"/>
          <w:footerReference w:type="even" r:id="rId124"/>
          <w:footerReference w:type="default" r:id="rId125"/>
          <w:footerReference w:type="first" r:id="rId126"/>
          <w:footnotePr>
            <w:numRestart w:val="eachSect"/>
          </w:footnotePr>
          <w:pgSz w:w="9356" w:h="13721" w:code="9"/>
          <w:pgMar w:top="794" w:right="2438" w:bottom="1191" w:left="1021" w:header="0" w:footer="709" w:gutter="0"/>
          <w:cols w:space="708"/>
          <w:docGrid w:linePitch="360"/>
        </w:sectPr>
      </w:pPr>
    </w:p>
    <w:p w14:paraId="40033B67" w14:textId="77777777" w:rsidR="002C6F01" w:rsidRDefault="00AE4CD8" w:rsidP="002C6F01">
      <w:pPr>
        <w:pStyle w:val="Rubrik2utannumrering"/>
        <w:spacing w:before="0"/>
      </w:pPr>
      <w:r>
        <w:lastRenderedPageBreak/>
        <w:t>Förslag till lag om ändring i lagen (2006:595) om europakooperativ</w:t>
      </w:r>
    </w:p>
    <w:p w14:paraId="570AC67E" w14:textId="77777777" w:rsidR="002C6F01" w:rsidRDefault="00AE4CD8" w:rsidP="002C6F01">
      <w:pPr>
        <w:pStyle w:val="Brdtext"/>
      </w:pPr>
      <w:r>
        <w:t>Härigenom föreskrivs i fråga om lagen (2006:595) om europakooperativ</w:t>
      </w:r>
      <w:r>
        <w:rPr>
          <w:rStyle w:val="Fotnotsreferens"/>
        </w:rPr>
        <w:footnoteReference w:id="78"/>
      </w:r>
    </w:p>
    <w:p w14:paraId="536DB513" w14:textId="77777777" w:rsidR="002C6F01" w:rsidRDefault="00AE4CD8" w:rsidP="002C6F01">
      <w:pPr>
        <w:pStyle w:val="Brdtextmedindrag"/>
      </w:pPr>
      <w:r>
        <w:rPr>
          <w:i/>
        </w:rPr>
        <w:t>dels</w:t>
      </w:r>
      <w:r>
        <w:t xml:space="preserve"> att 8, 10, 12 a, 20, 31 och 32 §§ ha följande lydelse,</w:t>
      </w:r>
    </w:p>
    <w:p w14:paraId="32C889EC" w14:textId="77777777" w:rsidR="002C6F01" w:rsidRDefault="00AE4CD8" w:rsidP="002C6F01">
      <w:pPr>
        <w:pStyle w:val="Brdtextmedindrag"/>
      </w:pPr>
      <w:r>
        <w:rPr>
          <w:i/>
        </w:rPr>
        <w:t>dels</w:t>
      </w:r>
      <w:r>
        <w:t> att rubriken närmast före 12 a § ska lyda ”Särskilt om europa</w:t>
      </w:r>
      <w:r>
        <w:softHyphen/>
        <w:t>kooperativ som driver försäkringsrörelse eller tjänstepensionsverk-samhet”.</w:t>
      </w:r>
    </w:p>
    <w:p w14:paraId="525FEB6A"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0D45440B" w14:textId="77777777" w:rsidTr="002C6F01">
        <w:tc>
          <w:tcPr>
            <w:tcW w:w="2500" w:type="pct"/>
            <w:shd w:val="clear" w:color="auto" w:fill="auto"/>
            <w:tcMar>
              <w:left w:w="0" w:type="dxa"/>
            </w:tcMar>
          </w:tcPr>
          <w:p w14:paraId="44D722B1" w14:textId="77777777" w:rsidR="002C6F01" w:rsidRPr="005B0E77" w:rsidRDefault="00AE4CD8" w:rsidP="002C6F01">
            <w:pPr>
              <w:pStyle w:val="Brdtext"/>
              <w:rPr>
                <w:i/>
              </w:rPr>
            </w:pPr>
            <w:r>
              <w:rPr>
                <w:i/>
              </w:rPr>
              <w:t>L</w:t>
            </w:r>
            <w:r w:rsidRPr="005B0E77">
              <w:rPr>
                <w:i/>
              </w:rPr>
              <w:t>ydelse</w:t>
            </w:r>
            <w:r>
              <w:rPr>
                <w:i/>
              </w:rPr>
              <w:t xml:space="preserve"> enligt bet. 2019/</w:t>
            </w:r>
            <w:proofErr w:type="gramStart"/>
            <w:r>
              <w:rPr>
                <w:i/>
              </w:rPr>
              <w:t>20:FiU</w:t>
            </w:r>
            <w:proofErr w:type="gramEnd"/>
            <w:r>
              <w:rPr>
                <w:i/>
              </w:rPr>
              <w:t>12 och rskr. 2019/20:27</w:t>
            </w:r>
          </w:p>
        </w:tc>
        <w:tc>
          <w:tcPr>
            <w:tcW w:w="2500" w:type="pct"/>
            <w:shd w:val="clear" w:color="auto" w:fill="auto"/>
            <w:tcMar>
              <w:right w:w="0" w:type="dxa"/>
            </w:tcMar>
          </w:tcPr>
          <w:p w14:paraId="0C5AAA55" w14:textId="77777777" w:rsidR="002C6F01" w:rsidRPr="005B0E77" w:rsidRDefault="00AE4CD8" w:rsidP="002C6F01">
            <w:pPr>
              <w:pStyle w:val="Brdtext"/>
              <w:rPr>
                <w:i/>
              </w:rPr>
            </w:pPr>
            <w:r w:rsidRPr="005B0E77">
              <w:rPr>
                <w:i/>
              </w:rPr>
              <w:t>Föreslagen lydelse</w:t>
            </w:r>
          </w:p>
        </w:tc>
      </w:tr>
    </w:tbl>
    <w:p w14:paraId="35500036" w14:textId="77777777" w:rsidR="002C6F01" w:rsidRDefault="00AE4CD8" w:rsidP="002C6F01">
      <w:pPr>
        <w:pStyle w:val="Brdtext"/>
        <w:spacing w:before="230"/>
        <w:jc w:val="center"/>
      </w:pPr>
      <w:r>
        <w:t>8 §</w:t>
      </w:r>
    </w:p>
    <w:p w14:paraId="5924E385" w14:textId="77777777" w:rsidR="002C6F01" w:rsidRPr="00055180" w:rsidRDefault="00AE4CD8" w:rsidP="002C6F01">
      <w:pPr>
        <w:pStyle w:val="Brdtextmedindrag"/>
      </w:pPr>
      <w:r>
        <w:rPr>
          <w:rFonts w:eastAsiaTheme="minorHAnsi"/>
        </w:rPr>
        <w:t xml:space="preserve">Bolagsverket ska utfärda ett sådant intyg som avses i artikel 29.2 i SCE-förordningen, när </w:t>
      </w:r>
      <w:r w:rsidRPr="00055180">
        <w:rPr>
          <w:rFonts w:eastAsiaTheme="minorHAnsi"/>
        </w:rPr>
        <w:t>beslut</w:t>
      </w:r>
      <w:r>
        <w:rPr>
          <w:rFonts w:eastAsiaTheme="minorHAnsi"/>
        </w:rPr>
        <w:t xml:space="preserve"> om tillstånd har meddelats enligt 23 kap. 23 eller 24 § aktiebolagslagen (2005:551) och beslutet har </w:t>
      </w:r>
      <w:r w:rsidRPr="007726A5">
        <w:rPr>
          <w:rFonts w:ascii="TimesNewRomanPS-ItalicMT" w:eastAsiaTheme="minorHAnsi" w:hAnsi="TimesNewRomanPS-ItalicMT" w:cs="TimesNewRomanPS-ItalicMT"/>
          <w:iCs/>
        </w:rPr>
        <w:t>fått</w:t>
      </w:r>
      <w:r>
        <w:rPr>
          <w:rFonts w:ascii="TimesNewRomanPS-ItalicMT" w:eastAsiaTheme="minorHAnsi" w:hAnsi="TimesNewRomanPS-ItalicMT" w:cs="TimesNewRomanPS-ItalicMT"/>
          <w:i/>
          <w:iCs/>
        </w:rPr>
        <w:t xml:space="preserve"> </w:t>
      </w:r>
      <w:r>
        <w:rPr>
          <w:rFonts w:eastAsiaTheme="minorHAnsi"/>
        </w:rPr>
        <w:t>laga kraft. När det gäller föreningar som driver finansieringsrörelse tillämpas i stället 12 kap. 22 §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A861540" w14:textId="77777777" w:rsidTr="002C6F01">
        <w:tc>
          <w:tcPr>
            <w:tcW w:w="2500" w:type="pct"/>
            <w:shd w:val="clear" w:color="auto" w:fill="auto"/>
            <w:tcMar>
              <w:left w:w="0" w:type="dxa"/>
            </w:tcMar>
          </w:tcPr>
          <w:p w14:paraId="77393F3A" w14:textId="77777777" w:rsidR="002C6F01" w:rsidRPr="00055180" w:rsidRDefault="00AE4CD8" w:rsidP="002C6F01">
            <w:pPr>
              <w:pStyle w:val="Brdtextmedindrag"/>
            </w:pPr>
            <w:r w:rsidRPr="00055180">
              <w:rPr>
                <w:rFonts w:eastAsiaTheme="minorHAnsi"/>
              </w:rPr>
              <w:t>När det gäller europakooperativ som driver försäkringsrörelse ska Bolagsverket utfärda intyget när beslut om tillstånd har meddelats enligt 13 kap. 33 § försäkrings</w:t>
            </w:r>
            <w:r w:rsidRPr="00055180">
              <w:rPr>
                <w:rFonts w:eastAsiaTheme="minorHAnsi"/>
              </w:rPr>
              <w:softHyphen/>
              <w:t>rörelselagen (2010:2043) eller 10 kap. 62 § lagen (2019:000) om tjänstepensionsföretag och beslutet har fått laga kraft.</w:t>
            </w:r>
          </w:p>
        </w:tc>
        <w:tc>
          <w:tcPr>
            <w:tcW w:w="2500" w:type="pct"/>
            <w:shd w:val="clear" w:color="auto" w:fill="auto"/>
            <w:tcMar>
              <w:right w:w="0" w:type="dxa"/>
            </w:tcMar>
          </w:tcPr>
          <w:p w14:paraId="6A3B9312" w14:textId="77777777" w:rsidR="002C6F01" w:rsidRDefault="00AE4CD8" w:rsidP="002C6F01">
            <w:pPr>
              <w:pStyle w:val="Brdtextmedindrag"/>
            </w:pPr>
            <w:r w:rsidRPr="00055180">
              <w:rPr>
                <w:rFonts w:eastAsiaTheme="minorHAnsi"/>
              </w:rPr>
              <w:t xml:space="preserve">När det gäller europakooperativ som driver försäkringsrörelse </w:t>
            </w:r>
            <w:r>
              <w:rPr>
                <w:rFonts w:eastAsiaTheme="minorHAnsi"/>
                <w:i/>
              </w:rPr>
              <w:t>som försäkringsföretag eller tjänstepen</w:t>
            </w:r>
            <w:r>
              <w:rPr>
                <w:rFonts w:eastAsiaTheme="minorHAnsi"/>
                <w:i/>
              </w:rPr>
              <w:softHyphen/>
              <w:t>sionsverksamhet som tjänstepen</w:t>
            </w:r>
            <w:r>
              <w:rPr>
                <w:rFonts w:eastAsiaTheme="minorHAnsi"/>
                <w:i/>
              </w:rPr>
              <w:softHyphen/>
              <w:t xml:space="preserve">sionsföretag </w:t>
            </w:r>
            <w:r w:rsidRPr="00055180">
              <w:rPr>
                <w:rFonts w:eastAsiaTheme="minorHAnsi"/>
              </w:rPr>
              <w:t>ska Bolagsverket ut</w:t>
            </w:r>
            <w:r>
              <w:rPr>
                <w:rFonts w:eastAsiaTheme="minorHAnsi"/>
              </w:rPr>
              <w:softHyphen/>
            </w:r>
            <w:r w:rsidRPr="00055180">
              <w:rPr>
                <w:rFonts w:eastAsiaTheme="minorHAnsi"/>
              </w:rPr>
              <w:t>färda intyget när beslut om tillstånd har meddelats enligt 13 kap. 33 § försäkrings</w:t>
            </w:r>
            <w:r w:rsidRPr="00055180">
              <w:rPr>
                <w:rFonts w:eastAsiaTheme="minorHAnsi"/>
              </w:rPr>
              <w:softHyphen/>
              <w:t>rörelselagen (2010:2043) eller 10 kap. 62 § lagen (2019:000) om tjänstepen</w:t>
            </w:r>
            <w:r>
              <w:rPr>
                <w:rFonts w:eastAsiaTheme="minorHAnsi"/>
              </w:rPr>
              <w:softHyphen/>
            </w:r>
            <w:r w:rsidRPr="00055180">
              <w:rPr>
                <w:rFonts w:eastAsiaTheme="minorHAnsi"/>
              </w:rPr>
              <w:t>sionsföretag och beslutet har fått laga kraft.</w:t>
            </w:r>
          </w:p>
        </w:tc>
      </w:tr>
    </w:tbl>
    <w:p w14:paraId="54E9E774" w14:textId="77777777" w:rsidR="002C6F01" w:rsidRPr="00336DF6"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0E6F0B" w14:paraId="05384AAE" w14:textId="77777777" w:rsidTr="002C6F01">
        <w:tc>
          <w:tcPr>
            <w:tcW w:w="2500" w:type="pct"/>
            <w:shd w:val="clear" w:color="auto" w:fill="auto"/>
            <w:tcMar>
              <w:left w:w="0" w:type="dxa"/>
            </w:tcMar>
          </w:tcPr>
          <w:p w14:paraId="2C61379E" w14:textId="77777777" w:rsidR="002C6F01" w:rsidRPr="000E6F0B" w:rsidRDefault="00AE4CD8" w:rsidP="002C6F01">
            <w:pPr>
              <w:pStyle w:val="Brdtext"/>
              <w:rPr>
                <w:i/>
              </w:rPr>
            </w:pPr>
            <w:r w:rsidRPr="000E6F0B">
              <w:rPr>
                <w:i/>
              </w:rPr>
              <w:t>Nuvarande lydelse</w:t>
            </w:r>
          </w:p>
        </w:tc>
        <w:tc>
          <w:tcPr>
            <w:tcW w:w="2500" w:type="pct"/>
            <w:shd w:val="clear" w:color="auto" w:fill="auto"/>
            <w:tcMar>
              <w:right w:w="0" w:type="dxa"/>
            </w:tcMar>
          </w:tcPr>
          <w:p w14:paraId="289F6026" w14:textId="77777777" w:rsidR="002C6F01" w:rsidRPr="000E6F0B" w:rsidRDefault="00AE4CD8" w:rsidP="002C6F01">
            <w:pPr>
              <w:pStyle w:val="Brdtext"/>
              <w:rPr>
                <w:i/>
              </w:rPr>
            </w:pPr>
            <w:r w:rsidRPr="000E6F0B">
              <w:rPr>
                <w:i/>
              </w:rPr>
              <w:t>Föreslagen lydelse</w:t>
            </w:r>
          </w:p>
        </w:tc>
      </w:tr>
    </w:tbl>
    <w:p w14:paraId="5B95A384" w14:textId="77777777" w:rsidR="002C6F01" w:rsidRDefault="00AE4CD8" w:rsidP="002C6F01">
      <w:pPr>
        <w:pStyle w:val="Brdtext"/>
        <w:spacing w:before="230"/>
        <w:jc w:val="center"/>
      </w:pPr>
      <w:r>
        <w:t>10 §</w:t>
      </w:r>
      <w:r>
        <w:rPr>
          <w:rStyle w:val="Fotnotsreferens"/>
        </w:rPr>
        <w:footnoteReference w:id="79"/>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161690B" w14:textId="77777777" w:rsidTr="002C6F01">
        <w:tc>
          <w:tcPr>
            <w:tcW w:w="2500" w:type="pct"/>
            <w:shd w:val="clear" w:color="auto" w:fill="auto"/>
            <w:tcMar>
              <w:left w:w="0" w:type="dxa"/>
            </w:tcMar>
          </w:tcPr>
          <w:p w14:paraId="16AEE289" w14:textId="77777777" w:rsidR="002C6F01" w:rsidRDefault="00AE4CD8" w:rsidP="002C6F01">
            <w:pPr>
              <w:pStyle w:val="Brdtextmedindrag"/>
            </w:pPr>
            <w:r>
              <w:t>Bolagsverket ska föra ett register över europakooperativ (europa</w:t>
            </w:r>
            <w:r>
              <w:softHyphen/>
              <w:t>kooperativsregistret). I fråga om registrering i europakooperativs</w:t>
            </w:r>
            <w:r>
              <w:softHyphen/>
              <w:t>registret tillämpas bestämmelserna i aktiebolagslagen (2005:551) och andra författningar om registrering i aktiebolagsregistret eller, om europakooperativet driver försäkr</w:t>
            </w:r>
            <w:r>
              <w:softHyphen/>
              <w:t xml:space="preserve">ingsrörelse, försäkringsregistret. Om en arbetstagarrepresentant har utsetts enligt lagen (2006:477) om </w:t>
            </w:r>
            <w:r>
              <w:lastRenderedPageBreak/>
              <w:t>arbetstagarinflytande i europako</w:t>
            </w:r>
            <w:r>
              <w:softHyphen/>
              <w:t>operativ, ska även detta registreras.</w:t>
            </w:r>
          </w:p>
        </w:tc>
        <w:tc>
          <w:tcPr>
            <w:tcW w:w="2500" w:type="pct"/>
            <w:shd w:val="clear" w:color="auto" w:fill="auto"/>
            <w:tcMar>
              <w:right w:w="0" w:type="dxa"/>
            </w:tcMar>
          </w:tcPr>
          <w:p w14:paraId="4E35649B" w14:textId="77777777" w:rsidR="002C6F01" w:rsidRDefault="00AE4CD8" w:rsidP="002C6F01">
            <w:pPr>
              <w:pStyle w:val="Brdtextmedindrag"/>
            </w:pPr>
            <w:r>
              <w:lastRenderedPageBreak/>
              <w:t>Bolagsverket ska föra ett register över europakooperativ (europa</w:t>
            </w:r>
            <w:r>
              <w:softHyphen/>
              <w:t>kooperativsregistret). I fråga om registrering i europakooperativs</w:t>
            </w:r>
            <w:r>
              <w:softHyphen/>
              <w:t>registret tillämpas bestämmelserna i aktiebolagslagen (2005:551) och andra författningar om registrering i aktiebolagsregistret eller, om europakooperativet driver försäk</w:t>
            </w:r>
            <w:r>
              <w:softHyphen/>
              <w:t>rings</w:t>
            </w:r>
            <w:r>
              <w:softHyphen/>
              <w:t>rörelse</w:t>
            </w:r>
            <w:r>
              <w:rPr>
                <w:i/>
              </w:rPr>
              <w:t xml:space="preserve"> som försäkringsföre</w:t>
            </w:r>
            <w:r>
              <w:rPr>
                <w:i/>
              </w:rPr>
              <w:softHyphen/>
              <w:t>tag eller tjänstepensionsverksam</w:t>
            </w:r>
            <w:r>
              <w:rPr>
                <w:i/>
              </w:rPr>
              <w:softHyphen/>
              <w:t>het som tjänstepensionsföretag</w:t>
            </w:r>
            <w:r>
              <w:t>, försäkringsregistret. Om en arbets</w:t>
            </w:r>
            <w:r>
              <w:softHyphen/>
            </w:r>
            <w:r>
              <w:lastRenderedPageBreak/>
              <w:t>tagarrepresentant har utsetts enligt lagen (2006:477) om arbetstagar</w:t>
            </w:r>
            <w:r>
              <w:softHyphen/>
              <w:t>inflytande i europakooperativ, ska även detta registreras.</w:t>
            </w:r>
          </w:p>
        </w:tc>
      </w:tr>
    </w:tbl>
    <w:p w14:paraId="4107C9ED" w14:textId="77777777" w:rsidR="002C6F01" w:rsidRDefault="00AE4CD8" w:rsidP="002C6F01">
      <w:pPr>
        <w:pStyle w:val="Brdtextmedindrag"/>
      </w:pPr>
      <w:r>
        <w:lastRenderedPageBreak/>
        <w:t>Regeringen eller den myndighet som regeringen bestämmer får meddela föreskrifter om</w:t>
      </w:r>
    </w:p>
    <w:p w14:paraId="62DA578C" w14:textId="77777777" w:rsidR="002C6F01" w:rsidRDefault="00AE4CD8" w:rsidP="002C6F01">
      <w:pPr>
        <w:pStyle w:val="Brdtextmedindrag"/>
      </w:pPr>
      <w:r>
        <w:t>1. avgifter i ärenden om registrering enligt denna lag, och</w:t>
      </w:r>
    </w:p>
    <w:p w14:paraId="6D5D7684" w14:textId="77777777" w:rsidR="002C6F01" w:rsidRDefault="00AE4CD8" w:rsidP="002C6F01">
      <w:pPr>
        <w:pStyle w:val="Brdtextmedindrag"/>
      </w:pPr>
      <w:r>
        <w:t>2. handläggningen av registre</w:t>
      </w:r>
      <w:r>
        <w:softHyphen/>
        <w:t>rings</w:t>
      </w:r>
      <w:r>
        <w:softHyphen/>
        <w:t>ärenden.</w:t>
      </w:r>
    </w:p>
    <w:p w14:paraId="35988BEE" w14:textId="77777777" w:rsidR="002C6F01" w:rsidRDefault="002C6F01" w:rsidP="002C6F01">
      <w:pPr>
        <w:pStyle w:val="Brdtextmedindrag"/>
      </w:pPr>
    </w:p>
    <w:p w14:paraId="383D0B8B" w14:textId="77777777" w:rsidR="002C6F01" w:rsidRDefault="00AE4CD8" w:rsidP="002C6F01">
      <w:pPr>
        <w:pStyle w:val="Brdtextmedindrag"/>
        <w:jc w:val="center"/>
      </w:pPr>
      <w:r>
        <w:t>12 a §</w:t>
      </w:r>
      <w:r>
        <w:rPr>
          <w:rStyle w:val="Fotnotsreferens"/>
        </w:rPr>
        <w:footnoteReference w:id="80"/>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933EA68" w14:textId="77777777" w:rsidTr="002C6F01">
        <w:tc>
          <w:tcPr>
            <w:tcW w:w="2500" w:type="pct"/>
            <w:shd w:val="clear" w:color="auto" w:fill="auto"/>
            <w:tcMar>
              <w:left w:w="0" w:type="dxa"/>
            </w:tcMar>
          </w:tcPr>
          <w:p w14:paraId="18F0A46C" w14:textId="77777777" w:rsidR="002C6F01" w:rsidRDefault="00AE4CD8" w:rsidP="002C6F01">
            <w:pPr>
              <w:pStyle w:val="Brdtextmedindrag"/>
            </w:pPr>
            <w:r w:rsidRPr="00B76E03">
              <w:t>När ett europakooperativ som driver försäkringsrörelse avser att flytta sitt säte från Sverige till en annan stat gäller inte 14 och 15</w:t>
            </w:r>
            <w:r>
              <w:t> </w:t>
            </w:r>
            <w:r w:rsidRPr="00B76E03">
              <w:t>§§, 16</w:t>
            </w:r>
            <w:r>
              <w:t> </w:t>
            </w:r>
            <w:r w:rsidRPr="00B76E03">
              <w:t>§ första stycket första meningen och andra stycket</w:t>
            </w:r>
            <w:r>
              <w:t> </w:t>
            </w:r>
            <w:r w:rsidRPr="00B76E03">
              <w:t>4 samt 17–19</w:t>
            </w:r>
            <w:r>
              <w:t> </w:t>
            </w:r>
            <w:r w:rsidRPr="00B76E03">
              <w:t>§§. Sådana kooperativ ska, om föreningsstämman med stöd av artikel</w:t>
            </w:r>
            <w:r>
              <w:t> </w:t>
            </w:r>
            <w:r w:rsidRPr="00B76E03">
              <w:t>7 i SCE-förordningen har beslutat att europakooperativets säte ska flyttas till en annan stat, ansöka om tillstånd till flyttningen hos Finansinspektionen. Ärenden av principiell betydelse eller av särskild vikt prövas dock av regeringen efter anmälan av Finansinspektionen.</w:t>
            </w:r>
          </w:p>
        </w:tc>
        <w:tc>
          <w:tcPr>
            <w:tcW w:w="2500" w:type="pct"/>
            <w:shd w:val="clear" w:color="auto" w:fill="auto"/>
            <w:tcMar>
              <w:right w:w="0" w:type="dxa"/>
            </w:tcMar>
          </w:tcPr>
          <w:p w14:paraId="62E07D4D" w14:textId="77777777" w:rsidR="002C6F01" w:rsidRDefault="00AE4CD8" w:rsidP="002C6F01">
            <w:pPr>
              <w:pStyle w:val="Brdtextmedindrag"/>
            </w:pPr>
            <w:r w:rsidRPr="00B76E03">
              <w:t xml:space="preserve">När ett europakooperativ som driver försäkringsrörelse </w:t>
            </w:r>
            <w:r>
              <w:rPr>
                <w:i/>
              </w:rPr>
              <w:t>som försäkringsföretag eller tjänstepen</w:t>
            </w:r>
            <w:r>
              <w:rPr>
                <w:i/>
              </w:rPr>
              <w:softHyphen/>
              <w:t>sionsverksamhet som tjänstepen</w:t>
            </w:r>
            <w:r>
              <w:rPr>
                <w:i/>
              </w:rPr>
              <w:softHyphen/>
              <w:t>sionsföretag</w:t>
            </w:r>
            <w:r w:rsidRPr="00B76E03">
              <w:t xml:space="preserve"> avser att flytta sitt säte från Sverige till en annan stat gäller inte 14 och 15</w:t>
            </w:r>
            <w:r>
              <w:t> </w:t>
            </w:r>
            <w:r w:rsidRPr="00B76E03">
              <w:t>§§, 16</w:t>
            </w:r>
            <w:r>
              <w:t> </w:t>
            </w:r>
            <w:r w:rsidRPr="00B76E03">
              <w:t>§ första stycket första meningen och andra stycket</w:t>
            </w:r>
            <w:r>
              <w:t> </w:t>
            </w:r>
            <w:r w:rsidRPr="00B76E03">
              <w:t>4 samt 17–19</w:t>
            </w:r>
            <w:r>
              <w:t> </w:t>
            </w:r>
            <w:r w:rsidRPr="00B76E03">
              <w:t>§§. Sådana kooperativ ska, om förenings</w:t>
            </w:r>
            <w:r>
              <w:softHyphen/>
            </w:r>
            <w:r w:rsidRPr="00B76E03">
              <w:t>stämman med stöd av artikel</w:t>
            </w:r>
            <w:r>
              <w:t> </w:t>
            </w:r>
            <w:r w:rsidRPr="00B76E03">
              <w:t>7 i SCE-förordningen har beslutat att europakooperativets säte ska flyttas till en annan stat, ansöka om tillstånd till flyttningen hos Finansinspektionen. Ärenden av principiell betydelse eller av särskild vikt prövas dock av regeringen efter anmälan av Finansinspektionen.</w:t>
            </w:r>
          </w:p>
        </w:tc>
      </w:tr>
    </w:tbl>
    <w:p w14:paraId="37B48627" w14:textId="77777777" w:rsidR="002C6F01" w:rsidRDefault="00AE4CD8" w:rsidP="002C6F01">
      <w:pPr>
        <w:pStyle w:val="Brdtextmedindrag"/>
      </w:pPr>
      <w:r w:rsidRPr="00B76E03">
        <w:t xml:space="preserve">Tillstånd till flyttningen av säte ska meddelas om </w:t>
      </w:r>
    </w:p>
    <w:p w14:paraId="238B4F00" w14:textId="77777777" w:rsidR="002C6F01" w:rsidRDefault="00AE4CD8" w:rsidP="002C6F01">
      <w:pPr>
        <w:pStyle w:val="Brdtextmedindrag"/>
      </w:pPr>
      <w:r w:rsidRPr="00B76E03">
        <w:t>1.</w:t>
      </w:r>
      <w:r>
        <w:t> </w:t>
      </w:r>
      <w:r w:rsidRPr="00B76E03">
        <w:t xml:space="preserve">försäkringstagarna och andra borgenärer tillförsäkras en betryggande säkerhet, om ett sådant skydd behövs med hänsyn till kooperativets ekonomiska förhållanden och borgenärerna inte redan har en sådan säkerhet, </w:t>
      </w:r>
    </w:p>
    <w:p w14:paraId="32627BC2" w14:textId="77777777" w:rsidR="002C6F01" w:rsidRDefault="00AE4CD8" w:rsidP="002C6F01">
      <w:pPr>
        <w:pStyle w:val="Brdtextmedindrag"/>
      </w:pPr>
      <w:r w:rsidRPr="00B76E03">
        <w:t>2.</w:t>
      </w:r>
      <w:r>
        <w:t> </w:t>
      </w:r>
      <w:r w:rsidRPr="00B76E03">
        <w:t xml:space="preserve">kooperativets ekonomiska förhållanden i övrigt är sådana att flyttningen kan anses förenlig med försäkringstagares och andra borgenärers intressen, och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95F8593" w14:textId="77777777" w:rsidTr="002C6F01">
        <w:tc>
          <w:tcPr>
            <w:tcW w:w="2500" w:type="pct"/>
            <w:shd w:val="clear" w:color="auto" w:fill="auto"/>
            <w:tcMar>
              <w:left w:w="0" w:type="dxa"/>
            </w:tcMar>
          </w:tcPr>
          <w:p w14:paraId="07328344" w14:textId="77777777" w:rsidR="002C6F01" w:rsidRPr="00B76E03" w:rsidRDefault="00AE4CD8" w:rsidP="002C6F01">
            <w:pPr>
              <w:pStyle w:val="Brdtextmedindrag"/>
            </w:pPr>
            <w:r w:rsidRPr="00B76E03">
              <w:t>3.</w:t>
            </w:r>
            <w:r>
              <w:t> </w:t>
            </w:r>
            <w:r w:rsidRPr="00B76E03">
              <w:t xml:space="preserve">det inte finns hinder mot flyttningen enligt artikel </w:t>
            </w:r>
            <w:r w:rsidRPr="00AB3E5F">
              <w:rPr>
                <w:i/>
              </w:rPr>
              <w:t>8.15</w:t>
            </w:r>
            <w:r w:rsidRPr="00B76E03">
              <w:t xml:space="preserve"> i </w:t>
            </w:r>
            <w:r>
              <w:br/>
            </w:r>
            <w:r w:rsidRPr="00AB3E5F">
              <w:rPr>
                <w:i/>
              </w:rPr>
              <w:t>SE-förord</w:t>
            </w:r>
            <w:r w:rsidRPr="00AB3E5F">
              <w:rPr>
                <w:i/>
              </w:rPr>
              <w:softHyphen/>
              <w:t>ningen</w:t>
            </w:r>
            <w:r w:rsidRPr="00B76E03">
              <w:t>.</w:t>
            </w:r>
          </w:p>
        </w:tc>
        <w:tc>
          <w:tcPr>
            <w:tcW w:w="2500" w:type="pct"/>
            <w:shd w:val="clear" w:color="auto" w:fill="auto"/>
            <w:tcMar>
              <w:right w:w="0" w:type="dxa"/>
            </w:tcMar>
          </w:tcPr>
          <w:p w14:paraId="37E28D9D" w14:textId="77777777" w:rsidR="002C6F01" w:rsidRPr="00B76E03" w:rsidRDefault="00AE4CD8" w:rsidP="002C6F01">
            <w:pPr>
              <w:pStyle w:val="Brdtextmedindrag"/>
            </w:pPr>
            <w:r w:rsidRPr="00B76E03">
              <w:t>3.</w:t>
            </w:r>
            <w:r>
              <w:t> </w:t>
            </w:r>
            <w:r w:rsidRPr="00B76E03">
              <w:t xml:space="preserve">det inte finns hinder mot flyttningen enligt artikel </w:t>
            </w:r>
            <w:r>
              <w:rPr>
                <w:i/>
              </w:rPr>
              <w:t>7</w:t>
            </w:r>
            <w:r w:rsidRPr="00AB3E5F">
              <w:rPr>
                <w:i/>
              </w:rPr>
              <w:t>.15</w:t>
            </w:r>
            <w:r w:rsidRPr="00B76E03">
              <w:t xml:space="preserve"> i </w:t>
            </w:r>
            <w:r>
              <w:br/>
            </w:r>
            <w:r w:rsidRPr="00AB3E5F">
              <w:rPr>
                <w:i/>
              </w:rPr>
              <w:t>S</w:t>
            </w:r>
            <w:r>
              <w:rPr>
                <w:i/>
              </w:rPr>
              <w:t>C</w:t>
            </w:r>
            <w:r w:rsidRPr="00AB3E5F">
              <w:rPr>
                <w:i/>
              </w:rPr>
              <w:t>E-förord</w:t>
            </w:r>
            <w:r w:rsidRPr="00AB3E5F">
              <w:rPr>
                <w:i/>
              </w:rPr>
              <w:softHyphen/>
              <w:t>ningen</w:t>
            </w:r>
            <w:r w:rsidRPr="00B76E03">
              <w:t>.</w:t>
            </w:r>
          </w:p>
        </w:tc>
      </w:tr>
      <w:tr w:rsidR="002C6F01" w14:paraId="0B195607" w14:textId="77777777" w:rsidTr="002C6F01">
        <w:tc>
          <w:tcPr>
            <w:tcW w:w="2500" w:type="pct"/>
            <w:shd w:val="clear" w:color="auto" w:fill="auto"/>
            <w:tcMar>
              <w:left w:w="0" w:type="dxa"/>
            </w:tcMar>
          </w:tcPr>
          <w:p w14:paraId="3093FB18" w14:textId="77777777" w:rsidR="002C6F01" w:rsidRDefault="00AE4CD8" w:rsidP="002C6F01">
            <w:pPr>
              <w:pStyle w:val="Brdtextmedindrag"/>
            </w:pPr>
            <w:r w:rsidRPr="00B76E03">
              <w:t>Finansinspektionen ska under</w:t>
            </w:r>
            <w:r>
              <w:softHyphen/>
            </w:r>
            <w:r w:rsidRPr="00B76E03">
              <w:t>rätta Bolagsverket och Skatteverket om ansökningar enligt första styck</w:t>
            </w:r>
            <w:r>
              <w:softHyphen/>
            </w:r>
            <w:r w:rsidRPr="00B76E03">
              <w:t xml:space="preserve">et. Finansinspektionen ska också underrätta Bolagsverket om </w:t>
            </w:r>
            <w:r w:rsidRPr="006D0360">
              <w:rPr>
                <w:i/>
              </w:rPr>
              <w:t>laga</w:t>
            </w:r>
            <w:r w:rsidRPr="006D0360">
              <w:rPr>
                <w:i/>
              </w:rPr>
              <w:softHyphen/>
              <w:t>kraftvunna</w:t>
            </w:r>
            <w:r w:rsidRPr="00B76E03">
              <w:t xml:space="preserve"> beslut som har med</w:t>
            </w:r>
            <w:r>
              <w:softHyphen/>
            </w:r>
            <w:r w:rsidRPr="00B76E03">
              <w:lastRenderedPageBreak/>
              <w:t>delats med anledning av sådana ansökningar.</w:t>
            </w:r>
          </w:p>
        </w:tc>
        <w:tc>
          <w:tcPr>
            <w:tcW w:w="2500" w:type="pct"/>
            <w:shd w:val="clear" w:color="auto" w:fill="auto"/>
            <w:tcMar>
              <w:right w:w="0" w:type="dxa"/>
            </w:tcMar>
          </w:tcPr>
          <w:p w14:paraId="3814A561" w14:textId="77777777" w:rsidR="002C6F01" w:rsidRDefault="00AE4CD8" w:rsidP="002C6F01">
            <w:pPr>
              <w:pStyle w:val="Brdtextmedindrag"/>
            </w:pPr>
            <w:r w:rsidRPr="00B76E03">
              <w:lastRenderedPageBreak/>
              <w:t>Finansinspektionen ska under</w:t>
            </w:r>
            <w:r>
              <w:softHyphen/>
            </w:r>
            <w:r w:rsidRPr="00B76E03">
              <w:t>rätta Bolagsverket och Skatteverket om ansökningar enligt första styck</w:t>
            </w:r>
            <w:r>
              <w:softHyphen/>
            </w:r>
            <w:r w:rsidRPr="00B76E03">
              <w:t>et. Finansinspektionen ska också underrätta Bolagsverket om beslut som har med</w:t>
            </w:r>
            <w:r>
              <w:softHyphen/>
            </w:r>
            <w:r w:rsidRPr="00B76E03">
              <w:t xml:space="preserve">delats med anledning </w:t>
            </w:r>
            <w:r w:rsidRPr="00B76E03">
              <w:lastRenderedPageBreak/>
              <w:t>av sådana ansökningar</w:t>
            </w:r>
            <w:r w:rsidRPr="00AB3E5F">
              <w:rPr>
                <w:i/>
              </w:rPr>
              <w:t xml:space="preserve"> och som fått laga kraft</w:t>
            </w:r>
            <w:r w:rsidRPr="00B76E03">
              <w:t>.</w:t>
            </w:r>
          </w:p>
        </w:tc>
      </w:tr>
    </w:tbl>
    <w:p w14:paraId="66061193" w14:textId="77777777" w:rsidR="002C6F01" w:rsidRDefault="00AE4CD8" w:rsidP="002C6F01">
      <w:pPr>
        <w:pStyle w:val="Brdtextmedindrag"/>
      </w:pPr>
      <w:r w:rsidRPr="00B76E03">
        <w:lastRenderedPageBreak/>
        <w:t>Det som anges om Bolagsverket i 16</w:t>
      </w:r>
      <w:r>
        <w:t> </w:t>
      </w:r>
      <w:r w:rsidRPr="00B76E03">
        <w:t>§ tredje stycket och 16</w:t>
      </w:r>
      <w:r>
        <w:t> </w:t>
      </w:r>
      <w:r w:rsidRPr="00B76E03">
        <w:t>a</w:t>
      </w:r>
      <w:r>
        <w:t> </w:t>
      </w:r>
      <w:r w:rsidRPr="00B76E03">
        <w:t>§ första stycket ska i stället gälla Finansinspektionen eller regeringen.</w:t>
      </w:r>
    </w:p>
    <w:p w14:paraId="11DD15BD" w14:textId="77777777" w:rsidR="002C6F01" w:rsidRDefault="002C6F01" w:rsidP="002C6F01">
      <w:pPr>
        <w:pStyle w:val="Brdtextmedindrag"/>
        <w:jc w:val="center"/>
      </w:pPr>
    </w:p>
    <w:p w14:paraId="6997A543" w14:textId="77777777" w:rsidR="002C6F01" w:rsidRDefault="00AE4CD8" w:rsidP="002C6F01">
      <w:pPr>
        <w:pStyle w:val="Brdtextmedindrag"/>
        <w:jc w:val="center"/>
      </w:pPr>
      <w:r>
        <w:t>20 §</w:t>
      </w:r>
      <w:r>
        <w:rPr>
          <w:rStyle w:val="Fotnotsreferens"/>
        </w:rPr>
        <w:footnoteReference w:id="81"/>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41C0236" w14:textId="77777777" w:rsidTr="002C6F01">
        <w:tc>
          <w:tcPr>
            <w:tcW w:w="2500" w:type="pct"/>
            <w:shd w:val="clear" w:color="auto" w:fill="auto"/>
            <w:tcMar>
              <w:left w:w="0" w:type="dxa"/>
            </w:tcMar>
          </w:tcPr>
          <w:p w14:paraId="79ABDE9E" w14:textId="77777777" w:rsidR="002C6F01" w:rsidRDefault="00AE4CD8" w:rsidP="002C6F01">
            <w:pPr>
              <w:pStyle w:val="Brdtextmedindrag"/>
            </w:pPr>
            <w:r w:rsidRPr="00C64671">
              <w:t>Bolagsverket ska utfärda ett sådant intyg som avses i artikel</w:t>
            </w:r>
            <w:r>
              <w:t> </w:t>
            </w:r>
            <w:r w:rsidRPr="00C64671">
              <w:t>7.8 i SCE-förordningen när ett beslut om tillstånd enligt 18 eller 19</w:t>
            </w:r>
            <w:r>
              <w:t> </w:t>
            </w:r>
            <w:r w:rsidRPr="00C64671">
              <w:t xml:space="preserve">§ har meddelats och beslutet har </w:t>
            </w:r>
            <w:r w:rsidRPr="00F97D89">
              <w:rPr>
                <w:i/>
              </w:rPr>
              <w:t>vunnit</w:t>
            </w:r>
            <w:r w:rsidRPr="00C64671">
              <w:t xml:space="preserve"> laga kraft. Intyg får dock inte utfärdas om Finansinspektionen har meddelat ett sådant beslut som avses i 13</w:t>
            </w:r>
            <w:r>
              <w:t> </w:t>
            </w:r>
            <w:r w:rsidRPr="00C64671">
              <w:t>§ eller om det föreligger ett sådant förhållande som avses i artikel 7.15 i SCE-förordningen.</w:t>
            </w:r>
          </w:p>
        </w:tc>
        <w:tc>
          <w:tcPr>
            <w:tcW w:w="2500" w:type="pct"/>
            <w:shd w:val="clear" w:color="auto" w:fill="auto"/>
            <w:tcMar>
              <w:right w:w="0" w:type="dxa"/>
            </w:tcMar>
          </w:tcPr>
          <w:p w14:paraId="51884716" w14:textId="77777777" w:rsidR="002C6F01" w:rsidRDefault="00AE4CD8" w:rsidP="002C6F01">
            <w:pPr>
              <w:pStyle w:val="Brdtextmedindrag"/>
            </w:pPr>
            <w:r w:rsidRPr="00C64671">
              <w:t>Bolagsverket ska utfärda ett sådant intyg som avses i artikel</w:t>
            </w:r>
            <w:r>
              <w:t> </w:t>
            </w:r>
            <w:r w:rsidRPr="00C64671">
              <w:t>7.8 i SCE-förordningen när ett beslut om tillstånd enligt 18 eller 19</w:t>
            </w:r>
            <w:r>
              <w:t> </w:t>
            </w:r>
            <w:r w:rsidRPr="00C64671">
              <w:t xml:space="preserve">§ har meddelats och beslutet har </w:t>
            </w:r>
            <w:r>
              <w:rPr>
                <w:i/>
              </w:rPr>
              <w:t>fått</w:t>
            </w:r>
            <w:r w:rsidRPr="00C64671">
              <w:t xml:space="preserve"> laga kraft. Intyg får dock inte utfärdas om Finansinspektionen har meddelat ett sådant beslut som avses i 13</w:t>
            </w:r>
            <w:r>
              <w:t> </w:t>
            </w:r>
            <w:r w:rsidRPr="00C64671">
              <w:t>§ eller om det föreligger ett sådant förhållande som avses i artikel 7.15 i SCE-förordningen.</w:t>
            </w:r>
          </w:p>
        </w:tc>
      </w:tr>
      <w:tr w:rsidR="002C6F01" w14:paraId="679CC69E" w14:textId="77777777" w:rsidTr="002C6F01">
        <w:tc>
          <w:tcPr>
            <w:tcW w:w="2500" w:type="pct"/>
            <w:shd w:val="clear" w:color="auto" w:fill="auto"/>
            <w:tcMar>
              <w:left w:w="0" w:type="dxa"/>
            </w:tcMar>
          </w:tcPr>
          <w:p w14:paraId="718DCF0B" w14:textId="77777777" w:rsidR="002C6F01" w:rsidRDefault="00AE4CD8" w:rsidP="002C6F01">
            <w:pPr>
              <w:pStyle w:val="Brdtextmedindrag"/>
            </w:pPr>
            <w:r w:rsidRPr="00C64671">
              <w:t>När det gäller europakooperativ som driver försäkringsrörelse ska Bolagsverket dock utfärda intyget när beslut om tillstånd har med</w:t>
            </w:r>
            <w:r>
              <w:softHyphen/>
            </w:r>
            <w:r w:rsidRPr="00C64671">
              <w:t>delats enligt 12</w:t>
            </w:r>
            <w:r>
              <w:t> </w:t>
            </w:r>
            <w:r w:rsidRPr="00C64671">
              <w:t>a</w:t>
            </w:r>
            <w:r>
              <w:t> </w:t>
            </w:r>
            <w:r w:rsidRPr="00C64671">
              <w:t xml:space="preserve">§ andra stycket och beslutet har </w:t>
            </w:r>
            <w:r w:rsidRPr="00F97D89">
              <w:rPr>
                <w:i/>
              </w:rPr>
              <w:t>vunnit</w:t>
            </w:r>
            <w:r w:rsidRPr="00C64671">
              <w:t xml:space="preserve"> laga kraft.</w:t>
            </w:r>
          </w:p>
        </w:tc>
        <w:tc>
          <w:tcPr>
            <w:tcW w:w="2500" w:type="pct"/>
            <w:shd w:val="clear" w:color="auto" w:fill="auto"/>
            <w:tcMar>
              <w:right w:w="0" w:type="dxa"/>
            </w:tcMar>
          </w:tcPr>
          <w:p w14:paraId="684CDBE5" w14:textId="77777777" w:rsidR="002C6F01" w:rsidRDefault="00AE4CD8" w:rsidP="002C6F01">
            <w:pPr>
              <w:pStyle w:val="Brdtextmedindrag"/>
            </w:pPr>
            <w:r w:rsidRPr="00C64671">
              <w:t xml:space="preserve">När det gäller europakooperativ som driver försäkringsrörelse </w:t>
            </w:r>
            <w:r>
              <w:rPr>
                <w:i/>
              </w:rPr>
              <w:t>som försäkringsföretag eller tjänste</w:t>
            </w:r>
            <w:r>
              <w:rPr>
                <w:i/>
              </w:rPr>
              <w:softHyphen/>
              <w:t>pensionsverksamhet som tjänste</w:t>
            </w:r>
            <w:r>
              <w:rPr>
                <w:i/>
              </w:rPr>
              <w:softHyphen/>
              <w:t xml:space="preserve">pensionsföretag </w:t>
            </w:r>
            <w:r w:rsidRPr="00C64671">
              <w:t>ska Bolagsverket dock utfärda intyget när beslut om tillstånd har meddelats enligt 12</w:t>
            </w:r>
            <w:r>
              <w:t> </w:t>
            </w:r>
            <w:r w:rsidRPr="00C64671">
              <w:t>a</w:t>
            </w:r>
            <w:r>
              <w:t> </w:t>
            </w:r>
            <w:r w:rsidRPr="00C64671">
              <w:t xml:space="preserve">§ andra stycket och beslutet har </w:t>
            </w:r>
            <w:r>
              <w:rPr>
                <w:i/>
              </w:rPr>
              <w:t>fått</w:t>
            </w:r>
            <w:r w:rsidRPr="00C64671">
              <w:t xml:space="preserve"> laga kraft.</w:t>
            </w:r>
          </w:p>
        </w:tc>
      </w:tr>
    </w:tbl>
    <w:p w14:paraId="047C80DB" w14:textId="77777777" w:rsidR="002C6F01" w:rsidRDefault="002C6F01" w:rsidP="002C6F01">
      <w:pPr>
        <w:pStyle w:val="Brdtextmedindrag"/>
        <w:jc w:val="center"/>
      </w:pPr>
    </w:p>
    <w:p w14:paraId="376802CA" w14:textId="77777777" w:rsidR="002C6F01" w:rsidRDefault="00AE4CD8" w:rsidP="002C6F01">
      <w:pPr>
        <w:pStyle w:val="Brdtextmedindrag"/>
        <w:jc w:val="center"/>
      </w:pPr>
      <w:r>
        <w:t>31 §</w:t>
      </w:r>
      <w:r>
        <w:rPr>
          <w:rStyle w:val="Fotnotsreferens"/>
        </w:rPr>
        <w:footnoteReference w:id="82"/>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E9DF6B1" w14:textId="77777777" w:rsidTr="002C6F01">
        <w:tc>
          <w:tcPr>
            <w:tcW w:w="2500" w:type="pct"/>
            <w:shd w:val="clear" w:color="auto" w:fill="auto"/>
            <w:tcMar>
              <w:left w:w="0" w:type="dxa"/>
            </w:tcMar>
          </w:tcPr>
          <w:p w14:paraId="2C3FBFD3" w14:textId="77777777" w:rsidR="002C6F01" w:rsidRDefault="00AE4CD8" w:rsidP="002C6F01">
            <w:pPr>
              <w:pStyle w:val="Brdtextmedindrag"/>
            </w:pPr>
            <w:r w:rsidRPr="00F97D89">
              <w:t>Ett europakooperativ ska upp</w:t>
            </w:r>
            <w:r>
              <w:softHyphen/>
            </w:r>
            <w:r w:rsidRPr="00F97D89">
              <w:t>rätta årsredovisning och, i före</w:t>
            </w:r>
            <w:r>
              <w:softHyphen/>
            </w:r>
            <w:r w:rsidRPr="00F97D89">
              <w:t>kommande fall, koncernredovis</w:t>
            </w:r>
            <w:r>
              <w:softHyphen/>
            </w:r>
            <w:r w:rsidRPr="00F97D89">
              <w:t>ning i enlighet med de be</w:t>
            </w:r>
            <w:r>
              <w:softHyphen/>
            </w:r>
            <w:r w:rsidRPr="00F97D89">
              <w:t>stämmelser i årsredovisningslagen (1995:1554) som är tillämpliga på ekonomiska föreningar. När det gäller europakooperativ som driver försäkringsrörelse tillämpas i stället de bestämmelser i lagen (1995:1560) om årsredovisning i försäkringsföretag som är till</w:t>
            </w:r>
            <w:r>
              <w:softHyphen/>
            </w:r>
            <w:r w:rsidRPr="00F97D89">
              <w:t xml:space="preserve">ämpliga på försäkringsföreningar. </w:t>
            </w:r>
          </w:p>
        </w:tc>
        <w:tc>
          <w:tcPr>
            <w:tcW w:w="2500" w:type="pct"/>
            <w:shd w:val="clear" w:color="auto" w:fill="auto"/>
            <w:tcMar>
              <w:right w:w="0" w:type="dxa"/>
            </w:tcMar>
          </w:tcPr>
          <w:p w14:paraId="24AEBD39" w14:textId="77777777" w:rsidR="002C6F01" w:rsidRDefault="00AE4CD8" w:rsidP="002C6F01">
            <w:pPr>
              <w:pStyle w:val="Brdtextmedindrag"/>
            </w:pPr>
            <w:r w:rsidRPr="00F97D89">
              <w:t>Ett europakooperativ ska upp</w:t>
            </w:r>
            <w:r>
              <w:softHyphen/>
            </w:r>
            <w:r w:rsidRPr="00F97D89">
              <w:t>rätta årsredovisning och, i före</w:t>
            </w:r>
            <w:r>
              <w:softHyphen/>
            </w:r>
            <w:r w:rsidRPr="00F97D89">
              <w:t>kommande fall, koncernredovis</w:t>
            </w:r>
            <w:r>
              <w:softHyphen/>
            </w:r>
            <w:r w:rsidRPr="00F97D89">
              <w:t>ning i enlighet med de be</w:t>
            </w:r>
            <w:r>
              <w:softHyphen/>
            </w:r>
            <w:r w:rsidRPr="00F97D89">
              <w:t xml:space="preserve">stämmelser i årsredovisningslagen (1995:1554) som är tillämpliga på ekonomiska föreningar. När det gäller europakooperativ som driver försäkringsrörelse </w:t>
            </w:r>
            <w:r>
              <w:rPr>
                <w:i/>
              </w:rPr>
              <w:t>som försäkrings</w:t>
            </w:r>
            <w:r>
              <w:rPr>
                <w:i/>
              </w:rPr>
              <w:softHyphen/>
              <w:t>företag eller tjänstepensions</w:t>
            </w:r>
            <w:r>
              <w:rPr>
                <w:i/>
              </w:rPr>
              <w:softHyphen/>
              <w:t>verksamhet som tjänstepensions</w:t>
            </w:r>
            <w:r>
              <w:rPr>
                <w:i/>
              </w:rPr>
              <w:softHyphen/>
              <w:t xml:space="preserve">företag </w:t>
            </w:r>
            <w:r w:rsidRPr="00F97D89">
              <w:t>tillämpas i stället de bestämmelser i lagen (1995:1560) om årsredovisning i försäkrings</w:t>
            </w:r>
            <w:r>
              <w:softHyphen/>
            </w:r>
            <w:r w:rsidRPr="00F97D89">
              <w:t>företag som är till</w:t>
            </w:r>
            <w:r>
              <w:softHyphen/>
            </w:r>
            <w:r w:rsidRPr="00F97D89">
              <w:t>ämpliga på försäkringsföreningar.</w:t>
            </w:r>
          </w:p>
        </w:tc>
      </w:tr>
    </w:tbl>
    <w:p w14:paraId="6D0DCCF9" w14:textId="77777777" w:rsidR="002C6F01" w:rsidRDefault="00AE4CD8" w:rsidP="002C6F01">
      <w:pPr>
        <w:pStyle w:val="Brdtextmedindrag"/>
      </w:pPr>
      <w:r w:rsidRPr="00F97D89">
        <w:t xml:space="preserve">När det gäller europakooperativ som ger ut elektroniska pengar eller driver finansieringsrörelse tillämpas 12 kap. 28 § lagen (2004:297) om </w:t>
      </w:r>
      <w:r w:rsidRPr="00F97D89">
        <w:lastRenderedPageBreak/>
        <w:t>bank- och finansieringsrörelse respektive 3 kap. 10 § lagen (2011:755) om elektroniska pengar i stället för första stycket.</w:t>
      </w:r>
    </w:p>
    <w:p w14:paraId="457D6325" w14:textId="77777777" w:rsidR="002C6F01" w:rsidRDefault="002C6F01" w:rsidP="002C6F01">
      <w:pPr>
        <w:pStyle w:val="Brdtextmedindrag"/>
      </w:pPr>
    </w:p>
    <w:p w14:paraId="7651517D" w14:textId="77777777" w:rsidR="002C6F01" w:rsidRDefault="00AE4CD8" w:rsidP="002C6F01">
      <w:pPr>
        <w:pStyle w:val="Brdtextmedindrag"/>
        <w:jc w:val="center"/>
      </w:pPr>
      <w:r>
        <w:t>32 §</w:t>
      </w:r>
      <w:r>
        <w:rPr>
          <w:rStyle w:val="Fotnotsreferens"/>
        </w:rPr>
        <w:footnoteReference w:id="83"/>
      </w:r>
    </w:p>
    <w:p w14:paraId="28B01A74" w14:textId="77777777" w:rsidR="002C6F01" w:rsidRDefault="00AE4CD8" w:rsidP="002C6F01">
      <w:pPr>
        <w:pStyle w:val="Brdtextmedindrag"/>
      </w:pPr>
      <w:r>
        <w:t>Om ett europakooperativ flyttar sitt säte, ska lednings- eller förvalt</w:t>
      </w:r>
      <w:r>
        <w:softHyphen/>
        <w:t xml:space="preserve">ningsorganet upprätta ett särskilt bokslut. Det särskilda bokslutet ska omfatta den tid för vilken årsredovisning inte tidigare har upprättats fram till den dag då flyttningen av säte har fått verkan enligt artikel 7.10 i SCE-förordningen. </w:t>
      </w:r>
    </w:p>
    <w:p w14:paraId="06F3994E" w14:textId="77777777" w:rsidR="002C6F01" w:rsidRDefault="00AE4CD8" w:rsidP="002C6F01">
      <w:pPr>
        <w:pStyle w:val="Brdtextmedindrag"/>
      </w:pPr>
      <w:r>
        <w:t>Om en ekonomisk förening deltar i bildandet av ett europakooperativ genom fusion enligt artikel 19 i SCE-förordningen och europakooperativet får säte i en annan stat än Sverige, ska styrelsen för den ekonomiska föreningen upprätta ett särskilt bokslut. Det särskilda bokslutet ska omfatta den tid för vilken årsredovisning inte tidigare har upprättats fram till den dag då europakooperativet registreras enligt artikel 11.1 i SCE-förord</w:t>
      </w:r>
      <w:r>
        <w:softHyphen/>
        <w:t xml:space="preserve">ningen.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4764189" w14:textId="77777777" w:rsidTr="002C6F01">
        <w:tc>
          <w:tcPr>
            <w:tcW w:w="2500" w:type="pct"/>
            <w:shd w:val="clear" w:color="auto" w:fill="auto"/>
            <w:tcMar>
              <w:left w:w="0" w:type="dxa"/>
            </w:tcMar>
          </w:tcPr>
          <w:p w14:paraId="4A4CEB8D" w14:textId="77777777" w:rsidR="002C6F01" w:rsidRDefault="00AE4CD8" w:rsidP="002C6F01">
            <w:pPr>
              <w:pStyle w:val="Brdtextmedindrag"/>
            </w:pPr>
            <w:r>
              <w:t>För det särskilda bokslutet enligt första och andra styckena gäller bestämmelserna om årsbokslut i 6 kap. 4, 5 och 8 §§ bokförings</w:t>
            </w:r>
            <w:r>
              <w:softHyphen/>
              <w:t>lagen (1999:1078). Bokslutet ska ges in till Bolagsverket inom en månad från utgången av den period som bokslutet omfattar. När det gäller europakooperativ som driver försäkringsrörelse ska det som sägs i 6 kap. 4 § andra stycket bok</w:t>
            </w:r>
            <w:r>
              <w:softHyphen/>
              <w:t>föringslagen om bestämmelser i årsredovisningslagen i stället avse motsvarande bestämmelser i lagen (1995:1560) om årsredovisning i försäkringsföretag.</w:t>
            </w:r>
          </w:p>
        </w:tc>
        <w:tc>
          <w:tcPr>
            <w:tcW w:w="2500" w:type="pct"/>
            <w:shd w:val="clear" w:color="auto" w:fill="auto"/>
            <w:tcMar>
              <w:right w:w="0" w:type="dxa"/>
            </w:tcMar>
          </w:tcPr>
          <w:p w14:paraId="03F54C21" w14:textId="77777777" w:rsidR="002C6F01" w:rsidRDefault="00AE4CD8" w:rsidP="002C6F01">
            <w:pPr>
              <w:pStyle w:val="Brdtextmedindrag"/>
            </w:pPr>
            <w:r>
              <w:t>För det särskilda bokslutet enligt första och andra styckena gäller bestämmelserna om årsbokslut i 6 kap. 4, 5 och 8 §§ bokförings</w:t>
            </w:r>
            <w:r>
              <w:softHyphen/>
              <w:t xml:space="preserve">lagen (1999:1078). Bokslutet ska ges in till Bolagsverket inom en månad från utgången av den period som bokslutet omfattar. När det gäller europakooperativ som driver försäkringsrörelse </w:t>
            </w:r>
            <w:r>
              <w:rPr>
                <w:i/>
              </w:rPr>
              <w:t>som försäkrings</w:t>
            </w:r>
            <w:r>
              <w:rPr>
                <w:i/>
              </w:rPr>
              <w:softHyphen/>
              <w:t>företag eller tjänstepensions</w:t>
            </w:r>
            <w:r>
              <w:rPr>
                <w:i/>
              </w:rPr>
              <w:softHyphen/>
              <w:t>verksamhet som tjänstepensions</w:t>
            </w:r>
            <w:r>
              <w:rPr>
                <w:i/>
              </w:rPr>
              <w:softHyphen/>
              <w:t xml:space="preserve">företag </w:t>
            </w:r>
            <w:r>
              <w:t>ska det som sägs i 6 kap. 4 § andra stycket bok</w:t>
            </w:r>
            <w:r>
              <w:softHyphen/>
              <w:t>föringslagen om bestämmelser i årsredovisnings</w:t>
            </w:r>
            <w:r>
              <w:softHyphen/>
              <w:t>lagen i stället avse motsvarande bestämmelser i lagen (1995:1560) om årsredovisning i försäkrings</w:t>
            </w:r>
            <w:r>
              <w:softHyphen/>
              <w:t>företag.</w:t>
            </w:r>
          </w:p>
        </w:tc>
      </w:tr>
    </w:tbl>
    <w:p w14:paraId="77BD23C5" w14:textId="77777777" w:rsidR="002C6F01" w:rsidRPr="00811E52" w:rsidRDefault="00AE4CD8" w:rsidP="002C6F01">
      <w:pPr>
        <w:pStyle w:val="Slutstreck"/>
      </w:pPr>
      <w:r w:rsidRPr="00811E52">
        <w:t>                      </w:t>
      </w:r>
    </w:p>
    <w:p w14:paraId="2E123846" w14:textId="77777777" w:rsidR="002C6F01" w:rsidRDefault="00AE4CD8" w:rsidP="002C6F01">
      <w:pPr>
        <w:pStyle w:val="Brdtextmedindrag"/>
      </w:pPr>
      <w:r>
        <w:t>Denna lag träder i kraft den 1 juli 2020.</w:t>
      </w:r>
    </w:p>
    <w:p w14:paraId="0C05AB14" w14:textId="77777777" w:rsidR="002C6F01" w:rsidRDefault="002C6F01" w:rsidP="002C6F01">
      <w:pPr>
        <w:pStyle w:val="Brdtextmedindrag"/>
      </w:pPr>
    </w:p>
    <w:p w14:paraId="31135AEB" w14:textId="49D66F6A" w:rsidR="002C6F01" w:rsidRDefault="002C6F01" w:rsidP="002C6F01">
      <w:pPr>
        <w:pStyle w:val="Brdtextmedindrag"/>
      </w:pPr>
    </w:p>
    <w:p w14:paraId="181BC06B" w14:textId="77777777" w:rsidR="002C6F01" w:rsidRDefault="002C6F01" w:rsidP="002C6F01">
      <w:pPr>
        <w:pStyle w:val="Brdtextmedindrag"/>
        <w:sectPr w:rsidR="002C6F01" w:rsidSect="002C6F01">
          <w:headerReference w:type="even" r:id="rId127"/>
          <w:headerReference w:type="default" r:id="rId128"/>
          <w:footerReference w:type="even" r:id="rId129"/>
          <w:footerReference w:type="default" r:id="rId130"/>
          <w:footerReference w:type="first" r:id="rId131"/>
          <w:footnotePr>
            <w:numRestart w:val="eachSect"/>
          </w:footnotePr>
          <w:pgSz w:w="9356" w:h="13721" w:code="9"/>
          <w:pgMar w:top="794" w:right="2438" w:bottom="1191" w:left="1021" w:header="0" w:footer="709" w:gutter="0"/>
          <w:cols w:space="708"/>
          <w:docGrid w:linePitch="360"/>
        </w:sectPr>
      </w:pPr>
    </w:p>
    <w:p w14:paraId="4382FD16" w14:textId="77777777" w:rsidR="002C6F01" w:rsidRDefault="00AE4CD8" w:rsidP="002C6F01">
      <w:pPr>
        <w:pStyle w:val="Rubrik2utannumrering"/>
        <w:spacing w:before="0"/>
      </w:pPr>
      <w:r>
        <w:lastRenderedPageBreak/>
        <w:t>Förslag till lag om ändring i delgivningslagen (2010:1932)</w:t>
      </w:r>
    </w:p>
    <w:p w14:paraId="1334102F" w14:textId="77777777" w:rsidR="002C6F01" w:rsidRDefault="00AE4CD8" w:rsidP="002C6F01">
      <w:pPr>
        <w:pStyle w:val="Brdtext"/>
      </w:pPr>
      <w:r>
        <w:t>Härigenom föreskrivs att 29 § delgivningslagen (2010:1932) ska ha följande lydelse.</w:t>
      </w:r>
    </w:p>
    <w:p w14:paraId="4F5D90B9" w14:textId="77777777" w:rsidR="002C6F01" w:rsidRPr="00EA6FDB"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743B423B" w14:textId="77777777" w:rsidTr="002C6F01">
        <w:tc>
          <w:tcPr>
            <w:tcW w:w="2500" w:type="pct"/>
            <w:shd w:val="clear" w:color="auto" w:fill="auto"/>
            <w:tcMar>
              <w:left w:w="0" w:type="dxa"/>
            </w:tcMar>
          </w:tcPr>
          <w:p w14:paraId="5385E525" w14:textId="77777777" w:rsidR="002C6F01" w:rsidRPr="005B0E77" w:rsidRDefault="00AE4CD8" w:rsidP="002C6F01">
            <w:pPr>
              <w:pStyle w:val="Brdtext"/>
              <w:rPr>
                <w:i/>
              </w:rPr>
            </w:pPr>
            <w:r>
              <w:rPr>
                <w:i/>
              </w:rPr>
              <w:t>Lydelse enligt bet. 2019/</w:t>
            </w:r>
            <w:proofErr w:type="gramStart"/>
            <w:r>
              <w:rPr>
                <w:i/>
              </w:rPr>
              <w:t>20:FiU</w:t>
            </w:r>
            <w:proofErr w:type="gramEnd"/>
            <w:r>
              <w:rPr>
                <w:i/>
              </w:rPr>
              <w:t>12 och rskr. 2019/20:27</w:t>
            </w:r>
          </w:p>
        </w:tc>
        <w:tc>
          <w:tcPr>
            <w:tcW w:w="2500" w:type="pct"/>
            <w:shd w:val="clear" w:color="auto" w:fill="auto"/>
            <w:tcMar>
              <w:right w:w="0" w:type="dxa"/>
            </w:tcMar>
          </w:tcPr>
          <w:p w14:paraId="52B49169" w14:textId="77777777" w:rsidR="002C6F01" w:rsidRPr="005B0E77" w:rsidRDefault="00AE4CD8" w:rsidP="002C6F01">
            <w:pPr>
              <w:pStyle w:val="Brdtext"/>
              <w:rPr>
                <w:i/>
              </w:rPr>
            </w:pPr>
            <w:r w:rsidRPr="005B0E77">
              <w:rPr>
                <w:i/>
              </w:rPr>
              <w:t>Föreslagen lydelse</w:t>
            </w:r>
          </w:p>
        </w:tc>
      </w:tr>
    </w:tbl>
    <w:p w14:paraId="2068D084" w14:textId="77777777" w:rsidR="002C6F01" w:rsidRDefault="00AE4CD8" w:rsidP="002C6F01">
      <w:pPr>
        <w:pStyle w:val="Brdtext"/>
        <w:spacing w:before="230"/>
        <w:jc w:val="center"/>
      </w:pPr>
      <w:r>
        <w:t>29 §</w:t>
      </w:r>
    </w:p>
    <w:p w14:paraId="70140DD3" w14:textId="77777777" w:rsidR="002C6F01" w:rsidRDefault="00AE4CD8" w:rsidP="002C6F01">
      <w:pPr>
        <w:pStyle w:val="Brdtextmedindrag"/>
      </w:pPr>
      <w:r>
        <w:t>Särskild delgivning med juridisk person får användas av en myndighet om ett försök till vanlig delgivning eller förenklad delgivning har miss</w:t>
      </w:r>
      <w:r>
        <w:softHyphen/>
        <w:t>lyckats i samma delgivningsärende eller ett sådant delgivningsförsök bedöms som utsiktslöst vid delgivning med</w:t>
      </w:r>
    </w:p>
    <w:p w14:paraId="4C63487E" w14:textId="77777777" w:rsidR="002C6F01" w:rsidRDefault="00AE4CD8" w:rsidP="002C6F01">
      <w:pPr>
        <w:pStyle w:val="Brdtextmedindrag"/>
      </w:pPr>
      <w:r>
        <w:t>1. aktiebolag som är registrerade i aktiebolagsregistret,</w:t>
      </w:r>
    </w:p>
    <w:p w14:paraId="17E0F8E5" w14:textId="77777777" w:rsidR="002C6F01" w:rsidRDefault="00AE4CD8" w:rsidP="002C6F01">
      <w:pPr>
        <w:pStyle w:val="Brdtextmedindrag"/>
      </w:pPr>
      <w:r>
        <w:t>2. ekonomiska föreningar, bostadsrättsföreningar, kooperativa hyres</w:t>
      </w:r>
      <w:r>
        <w:softHyphen/>
        <w:t>rättsföreningar och sambruksföreningar som är registrerade i förenings</w:t>
      </w:r>
      <w:r>
        <w:softHyphen/>
        <w:t>registret,</w:t>
      </w:r>
    </w:p>
    <w:p w14:paraId="2CB92AFB" w14:textId="77777777" w:rsidR="002C6F01" w:rsidRDefault="00AE4CD8" w:rsidP="002C6F01">
      <w:pPr>
        <w:pStyle w:val="Brdtextmedindrag"/>
      </w:pPr>
      <w:r>
        <w:t>3. handelsbolag, kommanditbolag, ideella föreningar och registrerade trossamfund som är registrerade i handelsregistret,</w:t>
      </w:r>
    </w:p>
    <w:p w14:paraId="56B2A517" w14:textId="77777777" w:rsidR="002C6F01" w:rsidRPr="006015EF" w:rsidRDefault="00AE4CD8" w:rsidP="002C6F01">
      <w:pPr>
        <w:pStyle w:val="Brdtextmedindrag"/>
      </w:pPr>
      <w:r>
        <w:t>4. bankaktiebolag, sparbanker och medlemsbanker som är registrerade i bankregistret,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2DE32C9" w14:textId="77777777" w:rsidTr="002C6F01">
        <w:tc>
          <w:tcPr>
            <w:tcW w:w="2500" w:type="pct"/>
            <w:shd w:val="clear" w:color="auto" w:fill="auto"/>
            <w:tcMar>
              <w:left w:w="0" w:type="dxa"/>
            </w:tcMar>
          </w:tcPr>
          <w:p w14:paraId="1E744F41" w14:textId="77777777" w:rsidR="002C6F01" w:rsidRPr="003E3BE1" w:rsidRDefault="00AE4CD8" w:rsidP="002C6F01">
            <w:pPr>
              <w:pStyle w:val="Brdtextmedindrag"/>
            </w:pPr>
            <w:r w:rsidRPr="003E3BE1">
              <w:t>5. försäkringsaktiebolag, öm</w:t>
            </w:r>
            <w:r w:rsidRPr="003E3BE1">
              <w:softHyphen/>
              <w:t>se</w:t>
            </w:r>
            <w:r>
              <w:softHyphen/>
            </w:r>
            <w:r w:rsidRPr="003E3BE1">
              <w:t>sidiga försäkringsbolag, tjänste</w:t>
            </w:r>
            <w:r w:rsidRPr="003E3BE1">
              <w:softHyphen/>
              <w:t xml:space="preserve">pensionsaktiebolag </w:t>
            </w:r>
            <w:r w:rsidRPr="003E3BE1">
              <w:rPr>
                <w:i/>
              </w:rPr>
              <w:t>och</w:t>
            </w:r>
            <w:r w:rsidRPr="003E3BE1">
              <w:t xml:space="preserve"> ömsesidiga tjänstepensionsbolag som är registrerade i försäkringsregistret,</w:t>
            </w:r>
          </w:p>
        </w:tc>
        <w:tc>
          <w:tcPr>
            <w:tcW w:w="2500" w:type="pct"/>
            <w:shd w:val="clear" w:color="auto" w:fill="auto"/>
            <w:tcMar>
              <w:right w:w="0" w:type="dxa"/>
            </w:tcMar>
          </w:tcPr>
          <w:p w14:paraId="6F1139AA" w14:textId="77777777" w:rsidR="002C6F01" w:rsidRPr="003E3BE1" w:rsidRDefault="00AE4CD8" w:rsidP="002C6F01">
            <w:pPr>
              <w:pStyle w:val="Brdtextmedindrag"/>
            </w:pPr>
            <w:r w:rsidRPr="003E3BE1">
              <w:t>5. försäkringsaktiebolag, ömse</w:t>
            </w:r>
            <w:r>
              <w:softHyphen/>
            </w:r>
            <w:r w:rsidRPr="003E3BE1">
              <w:t xml:space="preserve">sidiga försäkringsbolag, </w:t>
            </w:r>
            <w:r>
              <w:rPr>
                <w:i/>
              </w:rPr>
              <w:t>försäk</w:t>
            </w:r>
            <w:r>
              <w:rPr>
                <w:i/>
              </w:rPr>
              <w:softHyphen/>
              <w:t>ringsföreningar,</w:t>
            </w:r>
            <w:r w:rsidRPr="003E3BE1">
              <w:t xml:space="preserve"> tjänstepensions</w:t>
            </w:r>
            <w:r>
              <w:softHyphen/>
            </w:r>
            <w:r w:rsidRPr="003E3BE1">
              <w:t>aktiebolag</w:t>
            </w:r>
            <w:r w:rsidRPr="003E3BE1">
              <w:rPr>
                <w:i/>
              </w:rPr>
              <w:t>,</w:t>
            </w:r>
            <w:r w:rsidRPr="003E3BE1">
              <w:t xml:space="preserve"> ömsesidiga tjänste</w:t>
            </w:r>
            <w:r>
              <w:softHyphen/>
            </w:r>
            <w:r w:rsidRPr="003E3BE1">
              <w:t>pensionsbolag</w:t>
            </w:r>
            <w:r>
              <w:rPr>
                <w:i/>
              </w:rPr>
              <w:t xml:space="preserve"> och tjänstepensions</w:t>
            </w:r>
            <w:r>
              <w:rPr>
                <w:i/>
              </w:rPr>
              <w:softHyphen/>
              <w:t>föreningar</w:t>
            </w:r>
            <w:r w:rsidRPr="003E3BE1">
              <w:t xml:space="preserve"> som är registrerade i försäkringsregistret,</w:t>
            </w:r>
          </w:p>
        </w:tc>
      </w:tr>
    </w:tbl>
    <w:p w14:paraId="214EFE98" w14:textId="77777777" w:rsidR="002C6F01" w:rsidRDefault="00AE4CD8" w:rsidP="002C6F01">
      <w:pPr>
        <w:pStyle w:val="Brdtextmedindrag"/>
      </w:pPr>
      <w:r>
        <w:t>6. europabolag som är registrerade i europabolagsregistret, och</w:t>
      </w:r>
    </w:p>
    <w:p w14:paraId="6E89E230" w14:textId="77777777" w:rsidR="002C6F01" w:rsidRDefault="00AE4CD8" w:rsidP="002C6F01">
      <w:pPr>
        <w:pStyle w:val="Brdtextmedindrag"/>
      </w:pPr>
      <w:r>
        <w:t>7. europakooperativ som är registrerade i europakooperativsregistret.</w:t>
      </w:r>
    </w:p>
    <w:p w14:paraId="3AB73B88" w14:textId="77777777" w:rsidR="002C6F01" w:rsidRPr="00811E52" w:rsidRDefault="00AE4CD8" w:rsidP="002C6F01">
      <w:pPr>
        <w:pStyle w:val="Slutstreck"/>
      </w:pPr>
      <w:r w:rsidRPr="00811E52">
        <w:t>                      </w:t>
      </w:r>
    </w:p>
    <w:p w14:paraId="2273A00F" w14:textId="77777777" w:rsidR="002C6F01" w:rsidRDefault="00AE4CD8" w:rsidP="002C6F01">
      <w:pPr>
        <w:pStyle w:val="Brdtextmedindrag"/>
      </w:pPr>
      <w:r>
        <w:t>Denna lag träder i kraft den 1 juli 2020.</w:t>
      </w:r>
    </w:p>
    <w:p w14:paraId="48D01626" w14:textId="77777777" w:rsidR="002C6F01" w:rsidRDefault="002C6F01" w:rsidP="002C6F01">
      <w:pPr>
        <w:pStyle w:val="Brdtextmedindrag"/>
      </w:pPr>
    </w:p>
    <w:p w14:paraId="71EE7A35" w14:textId="77777777" w:rsidR="002C6F01" w:rsidRDefault="002C6F01" w:rsidP="002C6F01">
      <w:pPr>
        <w:pStyle w:val="Brdtextmedindrag"/>
      </w:pPr>
    </w:p>
    <w:p w14:paraId="64D32B41" w14:textId="77777777" w:rsidR="002C6F01" w:rsidRDefault="00AE4CD8" w:rsidP="002C6F01">
      <w:pPr>
        <w:spacing w:line="2" w:lineRule="auto"/>
        <w:rPr>
          <w:rFonts w:ascii="Times New Roman" w:hAnsi="Times New Roman"/>
          <w:sz w:val="20"/>
        </w:rPr>
      </w:pPr>
      <w:r>
        <w:br w:type="page"/>
      </w:r>
    </w:p>
    <w:p w14:paraId="142F3AF3" w14:textId="77777777" w:rsidR="002C6F01" w:rsidRDefault="00AE4CD8" w:rsidP="002C6F01">
      <w:pPr>
        <w:pStyle w:val="Rubrik2utannumrering"/>
        <w:spacing w:before="0"/>
      </w:pPr>
      <w:r>
        <w:lastRenderedPageBreak/>
        <w:t>Förslag till lag om ändring i försäkringsrörelselagen (2010:2043)</w:t>
      </w:r>
    </w:p>
    <w:p w14:paraId="72F54A0D" w14:textId="77777777" w:rsidR="002C6F01" w:rsidRDefault="00AE4CD8" w:rsidP="002C6F01">
      <w:pPr>
        <w:pStyle w:val="Brdtext"/>
      </w:pPr>
      <w:r>
        <w:t>Härigenom föreskrivs</w:t>
      </w:r>
      <w:r>
        <w:rPr>
          <w:rStyle w:val="Fotnotsreferens"/>
        </w:rPr>
        <w:footnoteReference w:id="84"/>
      </w:r>
      <w:r>
        <w:t xml:space="preserve"> i fråga om försäkringsrörelselagen (2010:2043)</w:t>
      </w:r>
      <w:r>
        <w:rPr>
          <w:rStyle w:val="Fotnotsreferens"/>
        </w:rPr>
        <w:footnoteReference w:id="85"/>
      </w:r>
    </w:p>
    <w:p w14:paraId="4726C364" w14:textId="77777777" w:rsidR="002C6F01" w:rsidRDefault="00AE4CD8" w:rsidP="002C6F01">
      <w:pPr>
        <w:pStyle w:val="Brdtextmedindrag"/>
      </w:pPr>
      <w:r>
        <w:rPr>
          <w:i/>
        </w:rPr>
        <w:t>dels</w:t>
      </w:r>
      <w:r>
        <w:t xml:space="preserve"> att 12 kap. 85 § och 19 kap. 64 § ska upphöra att gälla,</w:t>
      </w:r>
    </w:p>
    <w:p w14:paraId="3522B81C" w14:textId="77777777" w:rsidR="002C6F01" w:rsidRPr="004B0346" w:rsidRDefault="00AE4CD8" w:rsidP="002C6F01">
      <w:pPr>
        <w:pStyle w:val="Brdtextmedindrag"/>
      </w:pPr>
      <w:r w:rsidRPr="004B0346">
        <w:rPr>
          <w:i/>
        </w:rPr>
        <w:t>dels</w:t>
      </w:r>
      <w:r>
        <w:rPr>
          <w:i/>
        </w:rPr>
        <w:t xml:space="preserve"> </w:t>
      </w:r>
      <w:r>
        <w:t>att rubrikerna närmast före 12 kap. 85 § och 19 kap. 64 § ska utgå,</w:t>
      </w:r>
    </w:p>
    <w:p w14:paraId="0FFDC96A" w14:textId="77777777" w:rsidR="002C6F01" w:rsidRDefault="00AE4CD8" w:rsidP="002C6F01">
      <w:pPr>
        <w:pStyle w:val="Brdtextmedindrag"/>
      </w:pPr>
      <w:r w:rsidRPr="00462D2E">
        <w:rPr>
          <w:i/>
        </w:rPr>
        <w:t>dels</w:t>
      </w:r>
      <w:r>
        <w:t xml:space="preserve"> att </w:t>
      </w:r>
      <w:r w:rsidRPr="000738B5">
        <w:t>11</w:t>
      </w:r>
      <w:r>
        <w:t> kap. 37, 45 och 48 §§, 12 kap. 3, 81, 82, 85, 86 och 90 §§, 13 kap. 2 och 32 §§, 18 kap. 6 och 24 §§ och 19 kap. 8 § ska ha följande lydelse,</w:t>
      </w:r>
    </w:p>
    <w:p w14:paraId="1624A6AD" w14:textId="77777777" w:rsidR="002C6F01" w:rsidRPr="00B023DF" w:rsidRDefault="00AE4CD8" w:rsidP="002C6F01">
      <w:pPr>
        <w:pStyle w:val="Brdtextmedindrag"/>
      </w:pPr>
      <w:r>
        <w:rPr>
          <w:i/>
        </w:rPr>
        <w:t xml:space="preserve">dels </w:t>
      </w:r>
      <w:r>
        <w:t>att rubriken närmast före 13 kap. 40 § ska lyda ”Straff”,</w:t>
      </w:r>
    </w:p>
    <w:p w14:paraId="171AF30C" w14:textId="77777777" w:rsidR="002C6F01" w:rsidRDefault="00AE4CD8" w:rsidP="002C6F01">
      <w:pPr>
        <w:pStyle w:val="Brdtextmedindrag"/>
      </w:pPr>
      <w:r>
        <w:rPr>
          <w:i/>
        </w:rPr>
        <w:t>dels</w:t>
      </w:r>
      <w:r>
        <w:t> att det ska införas fyra nya paragrafer, 19 kap. 10 a–10 c och 50 a §§, och närmast före 19 kap. 10 a–10 c och 50 a §§ nya rubriker av följande lydelse.</w:t>
      </w:r>
    </w:p>
    <w:p w14:paraId="7FEACFAC" w14:textId="77777777" w:rsidR="002C6F01" w:rsidRDefault="002C6F01" w:rsidP="002C6F0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30A945C8" w14:textId="77777777" w:rsidTr="002C6F01">
        <w:tc>
          <w:tcPr>
            <w:tcW w:w="2500" w:type="pct"/>
            <w:shd w:val="clear" w:color="auto" w:fill="auto"/>
            <w:tcMar>
              <w:left w:w="0" w:type="dxa"/>
            </w:tcMar>
          </w:tcPr>
          <w:p w14:paraId="6E2E0227" w14:textId="77777777" w:rsidR="002C6F01" w:rsidRPr="005B0E77" w:rsidRDefault="00AE4CD8" w:rsidP="002C6F01">
            <w:pPr>
              <w:pStyle w:val="Brdtext"/>
              <w:rPr>
                <w:i/>
              </w:rPr>
            </w:pPr>
            <w:r w:rsidRPr="005B0E77">
              <w:rPr>
                <w:i/>
              </w:rPr>
              <w:t>Nuvarande lydelse</w:t>
            </w:r>
          </w:p>
        </w:tc>
        <w:tc>
          <w:tcPr>
            <w:tcW w:w="2500" w:type="pct"/>
            <w:shd w:val="clear" w:color="auto" w:fill="auto"/>
            <w:tcMar>
              <w:right w:w="0" w:type="dxa"/>
            </w:tcMar>
          </w:tcPr>
          <w:p w14:paraId="761577FE" w14:textId="77777777" w:rsidR="002C6F01" w:rsidRPr="005B0E77" w:rsidRDefault="00AE4CD8" w:rsidP="002C6F01">
            <w:pPr>
              <w:pStyle w:val="Brdtext"/>
              <w:rPr>
                <w:i/>
              </w:rPr>
            </w:pPr>
            <w:r w:rsidRPr="005B0E77">
              <w:rPr>
                <w:i/>
              </w:rPr>
              <w:t>Föreslagen lydelse</w:t>
            </w:r>
          </w:p>
        </w:tc>
      </w:tr>
    </w:tbl>
    <w:p w14:paraId="68E6E2E5" w14:textId="77777777" w:rsidR="002C6F01" w:rsidRDefault="00AE4CD8" w:rsidP="002C6F01">
      <w:pPr>
        <w:pStyle w:val="Brdtext"/>
        <w:spacing w:before="230"/>
        <w:jc w:val="center"/>
        <w:rPr>
          <w:b/>
        </w:rPr>
      </w:pPr>
      <w:r>
        <w:rPr>
          <w:b/>
        </w:rPr>
        <w:t>11 kap.</w:t>
      </w:r>
    </w:p>
    <w:p w14:paraId="7C9B51D7" w14:textId="77777777" w:rsidR="002C6F01" w:rsidRDefault="00AE4CD8" w:rsidP="002C6F01">
      <w:pPr>
        <w:pStyle w:val="Brdtext"/>
        <w:jc w:val="center"/>
      </w:pPr>
      <w:r>
        <w:t>37 §</w:t>
      </w:r>
      <w:r>
        <w:rPr>
          <w:rStyle w:val="Fotnotsreferens"/>
        </w:rPr>
        <w:footnoteReference w:id="86"/>
      </w:r>
    </w:p>
    <w:p w14:paraId="6D9F9F76" w14:textId="77777777" w:rsidR="002C6F01" w:rsidRDefault="00AE4CD8" w:rsidP="002C6F01">
      <w:pPr>
        <w:pStyle w:val="Brdtextmedindrag"/>
      </w:pPr>
      <w:r>
        <w:t>Vid absorption av ett helägt dotterbolag gäller inte 23 kap. 32 och 33 §§ aktiebolagslagen (2005:551). I stället gäller följande.</w:t>
      </w:r>
    </w:p>
    <w:p w14:paraId="1FB56389" w14:textId="77777777" w:rsidR="002C6F01" w:rsidRDefault="00AE4CD8" w:rsidP="002C6F01">
      <w:pPr>
        <w:pStyle w:val="Brdtextmedindrag"/>
      </w:pPr>
      <w:r>
        <w:t>Moderbolaget ska ansöka om tillstånd att verkställa fusions</w:t>
      </w:r>
      <w:r>
        <w:softHyphen/>
        <w:t>planen hos Finansinspektionen. Ansökan ska ges in senast en månad efter det att fusionsplanen har blivit gällande hos moder</w:t>
      </w:r>
      <w:r>
        <w:softHyphen/>
        <w:t>bolaget och, om fusionsplanen har registrerats enligt 23 kap. 30 § aktiebolagslagen, senast två år efter det att uppgift om att planen har registrerats har kungjorts.</w:t>
      </w:r>
    </w:p>
    <w:p w14:paraId="0CB84761" w14:textId="77777777" w:rsidR="002C6F01" w:rsidRPr="00DD6027" w:rsidRDefault="00AE4CD8" w:rsidP="002C6F01">
      <w:pPr>
        <w:pStyle w:val="Brdtextmedindrag"/>
      </w:pPr>
      <w:r>
        <w:t>I fråga om ett ärende enligt första stycket gäller 34 och 35 §§ i till</w:t>
      </w:r>
      <w:r>
        <w:softHyphen/>
        <w:t>ämp</w:t>
      </w:r>
      <w:r>
        <w:softHyphen/>
        <w:t>liga delar. Det som anges om överlåtande bolag ska avse dotter</w:t>
      </w:r>
      <w:r>
        <w:softHyphen/>
        <w:t>bolag och det som anges om över</w:t>
      </w:r>
      <w:r>
        <w:softHyphen/>
        <w:t>tagande bolag ska avse moder</w:t>
      </w:r>
      <w:r>
        <w:softHyphen/>
        <w:t>bolag.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D04C802" w14:textId="77777777" w:rsidTr="002C6F01">
        <w:tc>
          <w:tcPr>
            <w:tcW w:w="2500" w:type="pct"/>
            <w:shd w:val="clear" w:color="auto" w:fill="auto"/>
            <w:tcMar>
              <w:left w:w="0" w:type="dxa"/>
            </w:tcMar>
          </w:tcPr>
          <w:p w14:paraId="14970817" w14:textId="77777777" w:rsidR="002C6F01" w:rsidRDefault="00AE4CD8" w:rsidP="002C6F01">
            <w:pPr>
              <w:pStyle w:val="Brdtextmedindrag"/>
            </w:pPr>
            <w:r>
              <w:t>Finansinspektionen ska under</w:t>
            </w:r>
            <w:r>
              <w:softHyphen/>
              <w:t xml:space="preserve">rätta Bolagsverket om ansökningar enligt andra stycket och om </w:t>
            </w:r>
            <w:r w:rsidRPr="003C2821">
              <w:rPr>
                <w:i/>
              </w:rPr>
              <w:t>laga</w:t>
            </w:r>
            <w:r w:rsidRPr="003C2821">
              <w:rPr>
                <w:i/>
              </w:rPr>
              <w:softHyphen/>
              <w:t>kraftvunna</w:t>
            </w:r>
            <w:r>
              <w:t xml:space="preserve"> beslut som meddelats med anledning av sådana ansök</w:t>
            </w:r>
            <w:r>
              <w:softHyphen/>
              <w:t xml:space="preserve">ningar. Bolagsverket ska efter en </w:t>
            </w:r>
            <w:r w:rsidRPr="00DD6027">
              <w:rPr>
                <w:i/>
              </w:rPr>
              <w:t>sådan</w:t>
            </w:r>
            <w:r>
              <w:t xml:space="preserve"> underrättelse registrera till</w:t>
            </w:r>
            <w:r>
              <w:softHyphen/>
              <w:t>ståndet enligt 23 kap. 34 § aktie</w:t>
            </w:r>
            <w:r>
              <w:softHyphen/>
              <w:t>bolagslagen.</w:t>
            </w:r>
          </w:p>
        </w:tc>
        <w:tc>
          <w:tcPr>
            <w:tcW w:w="2500" w:type="pct"/>
            <w:shd w:val="clear" w:color="auto" w:fill="auto"/>
            <w:tcMar>
              <w:right w:w="0" w:type="dxa"/>
            </w:tcMar>
          </w:tcPr>
          <w:p w14:paraId="011E2883" w14:textId="77777777" w:rsidR="002C6F01" w:rsidRDefault="00AE4CD8" w:rsidP="002C6F01">
            <w:pPr>
              <w:pStyle w:val="Brdtextmedindrag"/>
            </w:pPr>
            <w:r>
              <w:t>Finansinspektionen ska under</w:t>
            </w:r>
            <w:r>
              <w:softHyphen/>
              <w:t xml:space="preserve">rätta Bolagsverket </w:t>
            </w:r>
            <w:r w:rsidRPr="00DD6027">
              <w:rPr>
                <w:i/>
              </w:rPr>
              <w:t>och Skatteverket</w:t>
            </w:r>
            <w:r>
              <w:t xml:space="preserve"> om ansökningar enligt andra stycket. </w:t>
            </w:r>
            <w:r>
              <w:rPr>
                <w:i/>
              </w:rPr>
              <w:t xml:space="preserve">Finansinspektionen ska också underrätta Bolagsverket </w:t>
            </w:r>
            <w:r>
              <w:t xml:space="preserve">om beslut som </w:t>
            </w:r>
            <w:r>
              <w:rPr>
                <w:i/>
              </w:rPr>
              <w:t xml:space="preserve">har </w:t>
            </w:r>
            <w:r>
              <w:t>meddelats med anledning av sådana ansök</w:t>
            </w:r>
            <w:r>
              <w:softHyphen/>
              <w:t>ningar</w:t>
            </w:r>
            <w:r>
              <w:rPr>
                <w:i/>
              </w:rPr>
              <w:t xml:space="preserve"> och som fått laga kraft</w:t>
            </w:r>
            <w:r>
              <w:t>. Bolags</w:t>
            </w:r>
            <w:r>
              <w:softHyphen/>
              <w:t xml:space="preserve">verket ska efter en underrättelse </w:t>
            </w:r>
            <w:r>
              <w:rPr>
                <w:i/>
              </w:rPr>
              <w:t xml:space="preserve">om ett sådant beslut </w:t>
            </w:r>
            <w:r>
              <w:t>registrera till</w:t>
            </w:r>
            <w:r>
              <w:softHyphen/>
              <w:t>ståndet enligt 23 kap. 34 § aktie</w:t>
            </w:r>
            <w:r>
              <w:softHyphen/>
              <w:t>bolags</w:t>
            </w:r>
            <w:r>
              <w:softHyphen/>
              <w:t>lagen.</w:t>
            </w:r>
          </w:p>
        </w:tc>
      </w:tr>
    </w:tbl>
    <w:p w14:paraId="3B79EB31" w14:textId="77777777" w:rsidR="002C6F01" w:rsidRPr="009B1ACE"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66F456F1" w14:textId="77777777" w:rsidTr="002C6F01">
        <w:tc>
          <w:tcPr>
            <w:tcW w:w="2500" w:type="pct"/>
            <w:shd w:val="clear" w:color="auto" w:fill="auto"/>
            <w:tcMar>
              <w:left w:w="0" w:type="dxa"/>
            </w:tcMar>
          </w:tcPr>
          <w:p w14:paraId="4F407C8F" w14:textId="77777777" w:rsidR="002C6F01" w:rsidRPr="005B0E77" w:rsidRDefault="00AE4CD8" w:rsidP="002C6F01">
            <w:pPr>
              <w:pStyle w:val="Brdtext"/>
              <w:rPr>
                <w:i/>
              </w:rPr>
            </w:pPr>
            <w:r>
              <w:rPr>
                <w:i/>
              </w:rPr>
              <w:lastRenderedPageBreak/>
              <w:t>Lydelse enligt bet. 2019/</w:t>
            </w:r>
            <w:proofErr w:type="gramStart"/>
            <w:r>
              <w:rPr>
                <w:i/>
              </w:rPr>
              <w:t>20:FiU</w:t>
            </w:r>
            <w:proofErr w:type="gramEnd"/>
            <w:r>
              <w:rPr>
                <w:i/>
              </w:rPr>
              <w:t>12 och rskr. 2019/20:27</w:t>
            </w:r>
          </w:p>
        </w:tc>
        <w:tc>
          <w:tcPr>
            <w:tcW w:w="2500" w:type="pct"/>
            <w:shd w:val="clear" w:color="auto" w:fill="auto"/>
            <w:tcMar>
              <w:right w:w="0" w:type="dxa"/>
            </w:tcMar>
          </w:tcPr>
          <w:p w14:paraId="77F757E8" w14:textId="77777777" w:rsidR="002C6F01" w:rsidRPr="005B0E77" w:rsidRDefault="00AE4CD8" w:rsidP="002C6F01">
            <w:pPr>
              <w:pStyle w:val="Brdtext"/>
              <w:rPr>
                <w:i/>
              </w:rPr>
            </w:pPr>
            <w:r w:rsidRPr="005B0E77">
              <w:rPr>
                <w:i/>
              </w:rPr>
              <w:t>Föreslagen lydelse</w:t>
            </w:r>
          </w:p>
        </w:tc>
      </w:tr>
    </w:tbl>
    <w:p w14:paraId="46B83889" w14:textId="77777777" w:rsidR="002C6F01" w:rsidRDefault="00AE4CD8" w:rsidP="002C6F01">
      <w:pPr>
        <w:pStyle w:val="Brdtext"/>
        <w:spacing w:before="230"/>
        <w:jc w:val="center"/>
      </w:pPr>
      <w:r>
        <w:t>45 §</w:t>
      </w:r>
      <w:r>
        <w:rPr>
          <w:rStyle w:val="Fotnotsreferens"/>
        </w:rPr>
        <w:footnoteReference w:id="87"/>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D6D8F11" w14:textId="77777777" w:rsidTr="002C6F01">
        <w:tc>
          <w:tcPr>
            <w:tcW w:w="2500" w:type="pct"/>
            <w:shd w:val="clear" w:color="auto" w:fill="auto"/>
            <w:tcMar>
              <w:left w:w="0" w:type="dxa"/>
            </w:tcMar>
          </w:tcPr>
          <w:p w14:paraId="245DC992" w14:textId="77777777" w:rsidR="002C6F01" w:rsidRDefault="00AE4CD8" w:rsidP="002C6F01">
            <w:pPr>
              <w:pStyle w:val="Brdtextmedindrag"/>
            </w:pPr>
            <w:r>
              <w:t xml:space="preserve">Utöver det som föreskrivs i 25 kap. </w:t>
            </w:r>
            <w:r w:rsidRPr="00456537">
              <w:rPr>
                <w:i/>
              </w:rPr>
              <w:t>11 §</w:t>
            </w:r>
            <w:r>
              <w:t xml:space="preserve"> aktiebolagslagen (2005:551) </w:t>
            </w:r>
            <w:r w:rsidRPr="00456537">
              <w:rPr>
                <w:i/>
              </w:rPr>
              <w:t>om i vilka fall allmän domstol eller Bolagsverket ska besluta att ett bolag ska gå i likvidation</w:t>
            </w:r>
            <w:r>
              <w:t xml:space="preserve"> </w:t>
            </w:r>
            <w:r w:rsidRPr="00456537">
              <w:t>gäller</w:t>
            </w:r>
            <w:r w:rsidRPr="00456537">
              <w:rPr>
                <w:i/>
              </w:rPr>
              <w:t xml:space="preserve"> för försäkrings</w:t>
            </w:r>
            <w:r>
              <w:rPr>
                <w:i/>
              </w:rPr>
              <w:softHyphen/>
            </w:r>
            <w:r w:rsidRPr="00456537">
              <w:rPr>
                <w:i/>
              </w:rPr>
              <w:t xml:space="preserve">aktiebolag </w:t>
            </w:r>
            <w:r w:rsidRPr="00456537">
              <w:t>att</w:t>
            </w:r>
            <w:r>
              <w:t xml:space="preserve"> Bolagsverket ska besluta att bolaget ska gå i likvida</w:t>
            </w:r>
            <w:r>
              <w:softHyphen/>
              <w:t>tion om</w:t>
            </w:r>
          </w:p>
        </w:tc>
        <w:tc>
          <w:tcPr>
            <w:tcW w:w="2500" w:type="pct"/>
            <w:shd w:val="clear" w:color="auto" w:fill="auto"/>
            <w:tcMar>
              <w:right w:w="0" w:type="dxa"/>
            </w:tcMar>
          </w:tcPr>
          <w:p w14:paraId="3D0AABCC" w14:textId="77777777" w:rsidR="002C6F01" w:rsidRDefault="00AE4CD8" w:rsidP="002C6F01">
            <w:pPr>
              <w:pStyle w:val="Brdtextmedindrag"/>
            </w:pPr>
            <w:r>
              <w:t xml:space="preserve">Utöver det som föreskrivs </w:t>
            </w:r>
            <w:r>
              <w:rPr>
                <w:i/>
              </w:rPr>
              <w:t xml:space="preserve">om tvångslikvidation </w:t>
            </w:r>
            <w:r>
              <w:t>i 25 kap. aktie</w:t>
            </w:r>
            <w:r>
              <w:softHyphen/>
              <w:t>bolagslagen (2005:551) gäller att Bolagsverket ska besluta att bolaget ska gå i likvidation om</w:t>
            </w:r>
          </w:p>
        </w:tc>
      </w:tr>
    </w:tbl>
    <w:p w14:paraId="4F1676D6" w14:textId="77777777" w:rsidR="002C6F01" w:rsidRDefault="00AE4CD8" w:rsidP="002C6F01">
      <w:pPr>
        <w:pStyle w:val="Brdtextmedindrag"/>
      </w:pPr>
      <w:r>
        <w:t>1. ett tillstånd att driva försäk</w:t>
      </w:r>
      <w:r>
        <w:softHyphen/>
        <w:t>ringsrörelse för bestämd tid har gått ut utan att något nytt tillstånd har beviljats, eller</w:t>
      </w:r>
    </w:p>
    <w:p w14:paraId="2BD9CCA8" w14:textId="77777777" w:rsidR="002C6F01" w:rsidRDefault="00AE4CD8" w:rsidP="002C6F01">
      <w:pPr>
        <w:pStyle w:val="Brdtextmedindrag"/>
      </w:pPr>
      <w:r>
        <w:t>2. tillståndet att driva försäk</w:t>
      </w:r>
      <w:r>
        <w:softHyphen/>
        <w:t>ringsrörelse har återkallats utan att bolaget i stället har fått ett tillstånd att driva tjänstepensionsverksamhet enligt lagen (2019:000) om tjänstepensionsföretag eller någon annan tillstånds</w:t>
      </w:r>
      <w:r>
        <w:softHyphen/>
        <w:t>pliktig finansiell rörelse.</w:t>
      </w:r>
    </w:p>
    <w:p w14:paraId="5D8D057F" w14:textId="77777777" w:rsidR="002C6F01" w:rsidRDefault="00AE4CD8" w:rsidP="002C6F01">
      <w:pPr>
        <w:pStyle w:val="Brdtextmedindrag"/>
      </w:pPr>
      <w:r>
        <w:t>Beslutet enligt första stycket 2 ska fattas så snart det är praktiskt möjligt, dock senast dagen efter det att ansökan eller anmälan om likvidation kom in till Bolagsverket. Beslutet om likvidation gäller omedelbart.</w:t>
      </w:r>
    </w:p>
    <w:p w14:paraId="0618C962" w14:textId="77777777" w:rsidR="002C6F01" w:rsidRDefault="00AE4CD8" w:rsidP="002C6F01">
      <w:pPr>
        <w:pStyle w:val="Brdtextmedindrag"/>
      </w:pPr>
      <w:r>
        <w:t>I ärenden om likvidation av försäkringsaktiebolag vars tillstånd att driva försäkringsrörelse har återkallats utan att bolaget i stället har fått ett tillstånd att driva tjänstepensionsverksamhet som tjänstepensionsföretag enligt lagen om tjänstepensionsföretag eller någon annan tillståndspliktig finansiell rörelse, ska 25 kap. 24 § aktiebolagslagen inte tillämpas.</w:t>
      </w:r>
    </w:p>
    <w:p w14:paraId="7FF26BD2" w14:textId="77777777" w:rsidR="002C6F01" w:rsidRDefault="00AE4CD8" w:rsidP="002C6F01">
      <w:pPr>
        <w:pStyle w:val="Brdtextmedindrag"/>
      </w:pPr>
      <w:r>
        <w:t>En fråga om likvidation enligt första stycket prövas på ansökan av styrelsen, en styrelseledamot, den verkställande direktören, en aktieägare eller på anmälan av Finansinspektionen.</w:t>
      </w:r>
    </w:p>
    <w:p w14:paraId="121F5279" w14:textId="77777777" w:rsidR="002C6F01" w:rsidRDefault="002C6F01" w:rsidP="002C6F0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0E6F0B" w14:paraId="5505637A" w14:textId="77777777" w:rsidTr="002C6F01">
        <w:tc>
          <w:tcPr>
            <w:tcW w:w="2500" w:type="pct"/>
            <w:shd w:val="clear" w:color="auto" w:fill="auto"/>
            <w:tcMar>
              <w:left w:w="0" w:type="dxa"/>
            </w:tcMar>
          </w:tcPr>
          <w:p w14:paraId="56ABB71C" w14:textId="77777777" w:rsidR="002C6F01" w:rsidRPr="000E6F0B" w:rsidRDefault="00AE4CD8" w:rsidP="002C6F01">
            <w:pPr>
              <w:pStyle w:val="Brdtext"/>
              <w:rPr>
                <w:i/>
              </w:rPr>
            </w:pPr>
            <w:r w:rsidRPr="000E6F0B">
              <w:rPr>
                <w:i/>
              </w:rPr>
              <w:t>Nuvarande lydelse</w:t>
            </w:r>
          </w:p>
        </w:tc>
        <w:tc>
          <w:tcPr>
            <w:tcW w:w="2500" w:type="pct"/>
            <w:shd w:val="clear" w:color="auto" w:fill="auto"/>
            <w:tcMar>
              <w:right w:w="0" w:type="dxa"/>
            </w:tcMar>
          </w:tcPr>
          <w:p w14:paraId="149C8E22" w14:textId="77777777" w:rsidR="002C6F01" w:rsidRPr="000E6F0B" w:rsidRDefault="00AE4CD8" w:rsidP="002C6F01">
            <w:pPr>
              <w:pStyle w:val="Brdtext"/>
              <w:rPr>
                <w:i/>
              </w:rPr>
            </w:pPr>
            <w:r w:rsidRPr="000E6F0B">
              <w:rPr>
                <w:i/>
              </w:rPr>
              <w:t>Föreslagen lydelse</w:t>
            </w:r>
          </w:p>
        </w:tc>
      </w:tr>
    </w:tbl>
    <w:p w14:paraId="4AC610D8" w14:textId="77777777" w:rsidR="002C6F01" w:rsidRDefault="00AE4CD8" w:rsidP="002C6F01">
      <w:pPr>
        <w:pStyle w:val="Brdtext"/>
        <w:spacing w:before="230"/>
        <w:jc w:val="center"/>
      </w:pPr>
      <w:r>
        <w:t>48 §</w:t>
      </w:r>
      <w:r>
        <w:rPr>
          <w:rStyle w:val="Fotnotsreferens"/>
        </w:rPr>
        <w:footnoteReference w:id="88"/>
      </w:r>
    </w:p>
    <w:p w14:paraId="2B80F9EC" w14:textId="77777777" w:rsidR="002C6F01" w:rsidRDefault="00AE4CD8" w:rsidP="002C6F01">
      <w:pPr>
        <w:pStyle w:val="Brdtextmedindrag"/>
      </w:pPr>
      <w:r>
        <w:t>Utöver det som föreskrivs i 25 kap. 14 § aktiebolagslagen (2005:551) om kontrollbalansräkningens innehåll gäller för försäkringsaktiebolag följande.</w:t>
      </w:r>
    </w:p>
    <w:p w14:paraId="0E00A934" w14:textId="77777777" w:rsidR="002C6F01" w:rsidRPr="005222B1" w:rsidRDefault="00AE4CD8" w:rsidP="002C6F01">
      <w:pPr>
        <w:pStyle w:val="Brdtextmedindrag"/>
      </w:pPr>
      <w:r>
        <w:t>Vid beräkningen av det egna kapitalets storlek ska det lämnas uppgift om den ökning av tillgångarnas sammanlagda värde som skulle följa om de redovisades till försäljningsvärdet med avdrag för de förväntade försäljningskostnaderna. I fråga om sådana tillgångar som anges i 4 kap. 2 § 4 och 5 lagen (1995:1560) om årsredovisning i försäkringsföretag gäller att de tas upp till anskaffningsvärdet minskat med nödvändiga avskrivningar och nedskrivningar, om ett högre värde fås genom detta.</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B49078E" w14:textId="77777777" w:rsidTr="002C6F01">
        <w:tc>
          <w:tcPr>
            <w:tcW w:w="2500" w:type="pct"/>
            <w:shd w:val="clear" w:color="auto" w:fill="auto"/>
            <w:tcMar>
              <w:left w:w="0" w:type="dxa"/>
            </w:tcMar>
          </w:tcPr>
          <w:p w14:paraId="4A67FAE5" w14:textId="77777777" w:rsidR="002C6F01" w:rsidRDefault="00AE4CD8" w:rsidP="002C6F01">
            <w:pPr>
              <w:pStyle w:val="Brdtextmedindrag"/>
            </w:pPr>
            <w:bookmarkStart w:id="141" w:name="_Hlk23837835"/>
            <w:r w:rsidRPr="00DE774F">
              <w:t>Värdehandlingar</w:t>
            </w:r>
            <w:r w:rsidRPr="00DE774F">
              <w:rPr>
                <w:i/>
              </w:rPr>
              <w:t xml:space="preserve"> som används för skuldtäckning enligt 6 kap. 3 § 1–4, 9–11, 16 och 17</w:t>
            </w:r>
            <w:r>
              <w:t xml:space="preserve"> får tas upp till </w:t>
            </w:r>
            <w:r>
              <w:lastRenderedPageBreak/>
              <w:t>högre värde än det som följer av lagen om årsredovisning i försäk</w:t>
            </w:r>
            <w:r>
              <w:softHyphen/>
              <w:t xml:space="preserve">ringsföretag. </w:t>
            </w:r>
            <w:r w:rsidRPr="00DE774F">
              <w:rPr>
                <w:i/>
              </w:rPr>
              <w:t>Detta gäller bara om värdehandlingarna</w:t>
            </w:r>
            <w:r>
              <w:t xml:space="preserve"> kan avyttras till detta högre värde vid sådana tid</w:t>
            </w:r>
            <w:r>
              <w:softHyphen/>
              <w:t>punkter att förutsättningarna att infria de försäkringsåtaganden som värdehandlingarna säkerställer kan anses tillfredsställande.</w:t>
            </w:r>
          </w:p>
        </w:tc>
        <w:tc>
          <w:tcPr>
            <w:tcW w:w="2500" w:type="pct"/>
            <w:shd w:val="clear" w:color="auto" w:fill="auto"/>
            <w:tcMar>
              <w:right w:w="0" w:type="dxa"/>
            </w:tcMar>
          </w:tcPr>
          <w:p w14:paraId="1210F637" w14:textId="77777777" w:rsidR="002C6F01" w:rsidRPr="0046470B" w:rsidRDefault="00AE4CD8" w:rsidP="002C6F01">
            <w:pPr>
              <w:pStyle w:val="Brdtextmedindrag"/>
              <w:rPr>
                <w:i/>
              </w:rPr>
            </w:pPr>
            <w:r w:rsidRPr="0046470B">
              <w:rPr>
                <w:i/>
              </w:rPr>
              <w:lastRenderedPageBreak/>
              <w:t xml:space="preserve">Följande </w:t>
            </w:r>
            <w:r w:rsidRPr="00DE774F">
              <w:t>värdehandlingar får tas upp till högre värde</w:t>
            </w:r>
            <w:r w:rsidRPr="0046470B">
              <w:rPr>
                <w:i/>
              </w:rPr>
              <w:t xml:space="preserve"> </w:t>
            </w:r>
            <w:r w:rsidRPr="00DE774F">
              <w:t xml:space="preserve">än det som följer av lagen om årsredovisning i </w:t>
            </w:r>
            <w:r w:rsidRPr="00DE774F">
              <w:lastRenderedPageBreak/>
              <w:t>försäkringsföretag</w:t>
            </w:r>
            <w:r w:rsidRPr="0046470B">
              <w:rPr>
                <w:i/>
              </w:rPr>
              <w:t xml:space="preserve">, om de </w:t>
            </w:r>
            <w:r>
              <w:rPr>
                <w:i/>
              </w:rPr>
              <w:t>motsvarar försäkringstekniska avsättningar enligt 6 kap. 11 § första stycket</w:t>
            </w:r>
            <w:r w:rsidRPr="0046470B">
              <w:rPr>
                <w:i/>
              </w:rPr>
              <w:t xml:space="preserve"> </w:t>
            </w:r>
            <w:r>
              <w:rPr>
                <w:i/>
              </w:rPr>
              <w:t xml:space="preserve">och </w:t>
            </w:r>
            <w:r w:rsidRPr="00DE774F">
              <w:t>kan avyttras till detta högre värde</w:t>
            </w:r>
            <w:r w:rsidRPr="0046470B">
              <w:rPr>
                <w:i/>
              </w:rPr>
              <w:t xml:space="preserve"> </w:t>
            </w:r>
            <w:r w:rsidRPr="00DE774F">
              <w:t>vid sådana tid</w:t>
            </w:r>
            <w:r>
              <w:softHyphen/>
            </w:r>
            <w:r w:rsidRPr="00DE774F">
              <w:t>punkter att förutsätt</w:t>
            </w:r>
            <w:r w:rsidRPr="00DE774F">
              <w:softHyphen/>
              <w:t>ningarna att infria de försäkrings</w:t>
            </w:r>
            <w:r w:rsidRPr="00DE774F">
              <w:softHyphen/>
              <w:t>åtaganden som värde</w:t>
            </w:r>
            <w:r>
              <w:softHyphen/>
            </w:r>
            <w:r w:rsidRPr="00DE774F">
              <w:t>hand</w:t>
            </w:r>
            <w:r w:rsidRPr="00DE774F">
              <w:softHyphen/>
              <w:t>ling</w:t>
            </w:r>
            <w:r w:rsidRPr="00DE774F">
              <w:softHyphen/>
              <w:t>arna säkerställer kan anses till</w:t>
            </w:r>
            <w:r w:rsidRPr="00DE774F">
              <w:softHyphen/>
              <w:t>freds</w:t>
            </w:r>
            <w:r w:rsidRPr="00DE774F">
              <w:softHyphen/>
              <w:t>ställande</w:t>
            </w:r>
            <w:r w:rsidRPr="0046470B">
              <w:rPr>
                <w:i/>
              </w:rPr>
              <w:t>:</w:t>
            </w:r>
          </w:p>
          <w:p w14:paraId="2FC25959" w14:textId="77777777" w:rsidR="002C6F01" w:rsidRPr="0046470B" w:rsidRDefault="00AE4CD8" w:rsidP="002C6F01">
            <w:pPr>
              <w:pStyle w:val="Brdtextmedindrag"/>
              <w:rPr>
                <w:i/>
              </w:rPr>
            </w:pPr>
            <w:r w:rsidRPr="0046470B">
              <w:rPr>
                <w:i/>
              </w:rPr>
              <w:t>1.</w:t>
            </w:r>
            <w:r>
              <w:rPr>
                <w:i/>
              </w:rPr>
              <w:t> </w:t>
            </w:r>
            <w:r w:rsidRPr="0046470B">
              <w:rPr>
                <w:i/>
              </w:rPr>
              <w:t>obligationer eller andra skuld</w:t>
            </w:r>
            <w:r>
              <w:rPr>
                <w:i/>
              </w:rPr>
              <w:softHyphen/>
            </w:r>
            <w:r w:rsidRPr="0046470B">
              <w:rPr>
                <w:i/>
              </w:rPr>
              <w:t>förbindelser som svenska staten, en svensk kommun eller därmed jäm</w:t>
            </w:r>
            <w:r>
              <w:rPr>
                <w:i/>
              </w:rPr>
              <w:softHyphen/>
            </w:r>
            <w:r w:rsidRPr="0046470B">
              <w:rPr>
                <w:i/>
              </w:rPr>
              <w:t>förlig samfällighet svarar för,</w:t>
            </w:r>
          </w:p>
          <w:p w14:paraId="4DEA7C1B" w14:textId="77777777" w:rsidR="002C6F01" w:rsidRPr="0046470B" w:rsidRDefault="00AE4CD8" w:rsidP="002C6F01">
            <w:pPr>
              <w:pStyle w:val="Brdtextmedindrag"/>
              <w:rPr>
                <w:i/>
              </w:rPr>
            </w:pPr>
            <w:r w:rsidRPr="0046470B">
              <w:rPr>
                <w:i/>
              </w:rPr>
              <w:t>2.</w:t>
            </w:r>
            <w:r>
              <w:rPr>
                <w:i/>
              </w:rPr>
              <w:t> </w:t>
            </w:r>
            <w:r w:rsidRPr="0046470B">
              <w:rPr>
                <w:i/>
              </w:rPr>
              <w:t>obligationer eller andra skuld</w:t>
            </w:r>
            <w:r>
              <w:rPr>
                <w:i/>
              </w:rPr>
              <w:softHyphen/>
            </w:r>
            <w:r w:rsidRPr="0046470B">
              <w:rPr>
                <w:i/>
              </w:rPr>
              <w:t>förbindelser som Europeiska unionen eller en utländsk stat eller centralbank svarar för,</w:t>
            </w:r>
          </w:p>
          <w:p w14:paraId="37A7EA4E" w14:textId="77777777" w:rsidR="002C6F01" w:rsidRPr="0046470B" w:rsidRDefault="00AE4CD8" w:rsidP="002C6F01">
            <w:pPr>
              <w:pStyle w:val="Brdtextmedindrag"/>
              <w:rPr>
                <w:i/>
              </w:rPr>
            </w:pPr>
            <w:bookmarkStart w:id="142" w:name="_Hlk23837880"/>
            <w:r w:rsidRPr="0046470B">
              <w:rPr>
                <w:i/>
              </w:rPr>
              <w:t>3.</w:t>
            </w:r>
            <w:r>
              <w:rPr>
                <w:i/>
              </w:rPr>
              <w:t> </w:t>
            </w:r>
            <w:r w:rsidRPr="0046470B">
              <w:rPr>
                <w:i/>
              </w:rPr>
              <w:t>obligationer eller andra skuld</w:t>
            </w:r>
            <w:r>
              <w:rPr>
                <w:i/>
              </w:rPr>
              <w:softHyphen/>
            </w:r>
            <w:r w:rsidRPr="0046470B">
              <w:rPr>
                <w:i/>
              </w:rPr>
              <w:t>förbindelser som en utländsk kommun eller därmed jämförlig utländsk samfällighet med befog</w:t>
            </w:r>
            <w:r>
              <w:rPr>
                <w:i/>
              </w:rPr>
              <w:softHyphen/>
            </w:r>
            <w:r w:rsidRPr="0046470B">
              <w:rPr>
                <w:i/>
              </w:rPr>
              <w:t xml:space="preserve">enhet att kräva in </w:t>
            </w:r>
            <w:r>
              <w:rPr>
                <w:i/>
              </w:rPr>
              <w:t>skatter eller avgifter</w:t>
            </w:r>
            <w:r w:rsidRPr="0046470B">
              <w:rPr>
                <w:i/>
              </w:rPr>
              <w:t xml:space="preserve"> svarar för,</w:t>
            </w:r>
          </w:p>
          <w:bookmarkEnd w:id="142"/>
          <w:p w14:paraId="3FD48BA7" w14:textId="77777777" w:rsidR="002C6F01" w:rsidRPr="0046470B" w:rsidRDefault="00AE4CD8" w:rsidP="002C6F01">
            <w:pPr>
              <w:pStyle w:val="Brdtextmedindrag"/>
              <w:rPr>
                <w:i/>
              </w:rPr>
            </w:pPr>
            <w:r w:rsidRPr="0046470B">
              <w:rPr>
                <w:i/>
              </w:rPr>
              <w:t>4.</w:t>
            </w:r>
            <w:r>
              <w:rPr>
                <w:i/>
              </w:rPr>
              <w:t> </w:t>
            </w:r>
            <w:r w:rsidRPr="0046470B">
              <w:rPr>
                <w:i/>
              </w:rPr>
              <w:t>obligationer eller andra skuld</w:t>
            </w:r>
            <w:r>
              <w:rPr>
                <w:i/>
              </w:rPr>
              <w:softHyphen/>
            </w:r>
            <w:r w:rsidRPr="0046470B">
              <w:rPr>
                <w:i/>
              </w:rPr>
              <w:t>förbindelser som en inter</w:t>
            </w:r>
            <w:r>
              <w:rPr>
                <w:i/>
              </w:rPr>
              <w:softHyphen/>
            </w:r>
            <w:r w:rsidRPr="0046470B">
              <w:rPr>
                <w:i/>
              </w:rPr>
              <w:t>nationell organisation svarar för,</w:t>
            </w:r>
          </w:p>
          <w:p w14:paraId="57FE4CEC" w14:textId="77777777" w:rsidR="002C6F01" w:rsidRPr="0046470B" w:rsidRDefault="00AE4CD8" w:rsidP="002C6F01">
            <w:pPr>
              <w:pStyle w:val="Brdtextmedindrag"/>
              <w:rPr>
                <w:i/>
              </w:rPr>
            </w:pPr>
            <w:r w:rsidRPr="0046470B">
              <w:rPr>
                <w:i/>
              </w:rPr>
              <w:t>5.</w:t>
            </w:r>
            <w:r>
              <w:rPr>
                <w:i/>
              </w:rPr>
              <w:t> </w:t>
            </w:r>
            <w:r w:rsidRPr="0046470B">
              <w:rPr>
                <w:i/>
              </w:rPr>
              <w:t>obligationer och andra skuld</w:t>
            </w:r>
            <w:r>
              <w:rPr>
                <w:i/>
              </w:rPr>
              <w:softHyphen/>
            </w:r>
            <w:r w:rsidRPr="0046470B">
              <w:rPr>
                <w:i/>
              </w:rPr>
              <w:t xml:space="preserve">förbindelser som en bank, ett kreditmarknadsföretag, </w:t>
            </w:r>
            <w:proofErr w:type="gramStart"/>
            <w:r w:rsidRPr="0046470B">
              <w:rPr>
                <w:i/>
              </w:rPr>
              <w:t>Svenska</w:t>
            </w:r>
            <w:proofErr w:type="gramEnd"/>
            <w:r w:rsidRPr="0046470B">
              <w:rPr>
                <w:i/>
              </w:rPr>
              <w:t xml:space="preserve"> skeppshypotekskassan eller ett värdepappersbolag med tillstånd enligt 2</w:t>
            </w:r>
            <w:r>
              <w:rPr>
                <w:i/>
              </w:rPr>
              <w:t> </w:t>
            </w:r>
            <w:r w:rsidRPr="0046470B">
              <w:rPr>
                <w:i/>
              </w:rPr>
              <w:t>kap. 2</w:t>
            </w:r>
            <w:r>
              <w:rPr>
                <w:i/>
              </w:rPr>
              <w:t> </w:t>
            </w:r>
            <w:r w:rsidRPr="0046470B">
              <w:rPr>
                <w:i/>
              </w:rPr>
              <w:t>§ första stycket 2 och 8</w:t>
            </w:r>
            <w:r>
              <w:rPr>
                <w:i/>
              </w:rPr>
              <w:t> </w:t>
            </w:r>
            <w:r w:rsidRPr="0046470B">
              <w:rPr>
                <w:i/>
              </w:rPr>
              <w:t xml:space="preserve">lagen (2007:528) om </w:t>
            </w:r>
            <w:r>
              <w:rPr>
                <w:i/>
              </w:rPr>
              <w:t>värde</w:t>
            </w:r>
            <w:r>
              <w:rPr>
                <w:i/>
              </w:rPr>
              <w:softHyphen/>
              <w:t>pap</w:t>
            </w:r>
            <w:r>
              <w:rPr>
                <w:i/>
              </w:rPr>
              <w:softHyphen/>
              <w:t>pers</w:t>
            </w:r>
            <w:r>
              <w:rPr>
                <w:i/>
              </w:rPr>
              <w:softHyphen/>
              <w:t xml:space="preserve">marknaden </w:t>
            </w:r>
            <w:r w:rsidRPr="0046470B">
              <w:rPr>
                <w:i/>
              </w:rPr>
              <w:t>svarar för,</w:t>
            </w:r>
          </w:p>
          <w:p w14:paraId="51D9EFF8" w14:textId="77777777" w:rsidR="002C6F01" w:rsidRPr="0046470B" w:rsidRDefault="00AE4CD8" w:rsidP="002C6F01">
            <w:pPr>
              <w:pStyle w:val="Brdtextmedindrag"/>
              <w:rPr>
                <w:i/>
              </w:rPr>
            </w:pPr>
            <w:r w:rsidRPr="0046470B">
              <w:rPr>
                <w:i/>
              </w:rPr>
              <w:t>6.</w:t>
            </w:r>
            <w:r>
              <w:rPr>
                <w:i/>
              </w:rPr>
              <w:t> </w:t>
            </w:r>
            <w:r w:rsidRPr="0046470B">
              <w:rPr>
                <w:i/>
              </w:rPr>
              <w:t>obligationer och andra skuld</w:t>
            </w:r>
            <w:r>
              <w:rPr>
                <w:i/>
              </w:rPr>
              <w:softHyphen/>
            </w:r>
            <w:r w:rsidRPr="0046470B">
              <w:rPr>
                <w:i/>
              </w:rPr>
              <w:t>förbindelser som ett utländskt kredit</w:t>
            </w:r>
            <w:r>
              <w:rPr>
                <w:i/>
              </w:rPr>
              <w:softHyphen/>
            </w:r>
            <w:r w:rsidRPr="0046470B">
              <w:rPr>
                <w:i/>
              </w:rPr>
              <w:t>institut svarar för,</w:t>
            </w:r>
          </w:p>
          <w:p w14:paraId="30D7EF10" w14:textId="77777777" w:rsidR="002C6F01" w:rsidRPr="0046470B" w:rsidRDefault="00AE4CD8" w:rsidP="002C6F01">
            <w:pPr>
              <w:pStyle w:val="Brdtextmedindrag"/>
              <w:rPr>
                <w:i/>
              </w:rPr>
            </w:pPr>
            <w:r w:rsidRPr="0046470B">
              <w:rPr>
                <w:i/>
              </w:rPr>
              <w:t>7.</w:t>
            </w:r>
            <w:r>
              <w:rPr>
                <w:i/>
              </w:rPr>
              <w:t> </w:t>
            </w:r>
            <w:r w:rsidRPr="0046470B">
              <w:rPr>
                <w:i/>
              </w:rPr>
              <w:t>obligationer och andra skuld</w:t>
            </w:r>
            <w:r>
              <w:rPr>
                <w:i/>
              </w:rPr>
              <w:softHyphen/>
            </w:r>
            <w:r w:rsidRPr="0046470B">
              <w:rPr>
                <w:i/>
              </w:rPr>
              <w:t>förbindelser som ett publikt aktie</w:t>
            </w:r>
            <w:r>
              <w:rPr>
                <w:i/>
              </w:rPr>
              <w:softHyphen/>
            </w:r>
            <w:r w:rsidRPr="0046470B">
              <w:rPr>
                <w:i/>
              </w:rPr>
              <w:t>bolag eller ett motsvarande ut</w:t>
            </w:r>
            <w:r>
              <w:rPr>
                <w:i/>
              </w:rPr>
              <w:softHyphen/>
            </w:r>
            <w:r w:rsidRPr="0046470B">
              <w:rPr>
                <w:i/>
              </w:rPr>
              <w:t>ländskt bolag svarar för,</w:t>
            </w:r>
          </w:p>
          <w:p w14:paraId="66FAF6DA" w14:textId="77777777" w:rsidR="002C6F01" w:rsidRPr="0046470B" w:rsidRDefault="00AE4CD8" w:rsidP="002C6F01">
            <w:pPr>
              <w:pStyle w:val="Brdtextmedindrag"/>
              <w:rPr>
                <w:i/>
              </w:rPr>
            </w:pPr>
            <w:r w:rsidRPr="0046470B">
              <w:rPr>
                <w:i/>
              </w:rPr>
              <w:t>8.</w:t>
            </w:r>
            <w:r>
              <w:rPr>
                <w:i/>
              </w:rPr>
              <w:t> </w:t>
            </w:r>
            <w:r w:rsidRPr="0046470B">
              <w:rPr>
                <w:i/>
              </w:rPr>
              <w:t>skuldförbindelser som fysiska personer och andra subjekt än de som anges i 1–7 svarar för och för vilka panträtt i fastighet inom en viss andel av fastighetens eller tomträttens värde, eller tomträtt har lämnats som säkerhet, och</w:t>
            </w:r>
          </w:p>
          <w:p w14:paraId="44DCF252" w14:textId="77777777" w:rsidR="002C6F01" w:rsidRDefault="00AE4CD8" w:rsidP="002C6F01">
            <w:pPr>
              <w:pStyle w:val="Brdtextmedindrag"/>
            </w:pPr>
            <w:r w:rsidRPr="0046470B">
              <w:rPr>
                <w:i/>
              </w:rPr>
              <w:t>9.</w:t>
            </w:r>
            <w:r>
              <w:rPr>
                <w:i/>
              </w:rPr>
              <w:t> </w:t>
            </w:r>
            <w:r w:rsidRPr="0046470B">
              <w:rPr>
                <w:i/>
              </w:rPr>
              <w:t xml:space="preserve">skuldförbindelser som fysiska personer och andra subjekt än de som anges i 1–7 svarar för och för </w:t>
            </w:r>
            <w:r w:rsidRPr="0046470B">
              <w:rPr>
                <w:i/>
              </w:rPr>
              <w:lastRenderedPageBreak/>
              <w:t>vilka annan betryggande säkerhet än panträtt i fastighet eller tomträtt har lämnats.</w:t>
            </w:r>
          </w:p>
        </w:tc>
      </w:tr>
      <w:bookmarkEnd w:id="141"/>
      <w:tr w:rsidR="002C6F01" w14:paraId="3DD0C744" w14:textId="77777777" w:rsidTr="002C6F01">
        <w:tc>
          <w:tcPr>
            <w:tcW w:w="2500" w:type="pct"/>
            <w:shd w:val="clear" w:color="auto" w:fill="auto"/>
            <w:tcMar>
              <w:left w:w="0" w:type="dxa"/>
            </w:tcMar>
          </w:tcPr>
          <w:p w14:paraId="6BB3D5A2" w14:textId="77777777" w:rsidR="002C6F01" w:rsidRDefault="00AE4CD8" w:rsidP="002C6F01">
            <w:pPr>
              <w:pStyle w:val="Brdtextmedindrag"/>
            </w:pPr>
            <w:r>
              <w:lastRenderedPageBreak/>
              <w:t xml:space="preserve">Andra värdehandlingar än de som avses i tredje stycket </w:t>
            </w:r>
            <w:r w:rsidRPr="0093568A">
              <w:rPr>
                <w:i/>
              </w:rPr>
              <w:t>och som utgörs av reversfordringar som ska betalas eller kan sägas upp till betalning av försäkrings</w:t>
            </w:r>
            <w:r w:rsidRPr="0093568A">
              <w:rPr>
                <w:i/>
              </w:rPr>
              <w:softHyphen/>
              <w:t>aktie</w:t>
            </w:r>
            <w:r w:rsidRPr="0093568A">
              <w:rPr>
                <w:i/>
              </w:rPr>
              <w:softHyphen/>
              <w:t>bolaget</w:t>
            </w:r>
            <w:r>
              <w:t xml:space="preserve"> </w:t>
            </w:r>
            <w:r w:rsidRPr="008727E9">
              <w:rPr>
                <w:i/>
              </w:rPr>
              <w:t>först efter längre tid än ett år får, om det finns särskilda skäl för det,</w:t>
            </w:r>
            <w:r>
              <w:t xml:space="preserve"> </w:t>
            </w:r>
            <w:r w:rsidRPr="00940274">
              <w:rPr>
                <w:i/>
              </w:rPr>
              <w:t>tas upp över det verkliga värdet,</w:t>
            </w:r>
            <w:r>
              <w:t xml:space="preserve"> </w:t>
            </w:r>
            <w:r w:rsidRPr="00940274">
              <w:rPr>
                <w:i/>
              </w:rPr>
              <w:t>dock högst till an</w:t>
            </w:r>
            <w:r w:rsidRPr="00940274">
              <w:rPr>
                <w:i/>
              </w:rPr>
              <w:softHyphen/>
              <w:t>skaff</w:t>
            </w:r>
            <w:r w:rsidRPr="00940274">
              <w:rPr>
                <w:i/>
              </w:rPr>
              <w:softHyphen/>
              <w:t>nings</w:t>
            </w:r>
            <w:r w:rsidRPr="00940274">
              <w:rPr>
                <w:i/>
              </w:rPr>
              <w:softHyphen/>
              <w:t>värdet</w:t>
            </w:r>
            <w:r>
              <w:t>.</w:t>
            </w:r>
          </w:p>
        </w:tc>
        <w:tc>
          <w:tcPr>
            <w:tcW w:w="2500" w:type="pct"/>
            <w:shd w:val="clear" w:color="auto" w:fill="auto"/>
            <w:tcMar>
              <w:right w:w="0" w:type="dxa"/>
            </w:tcMar>
          </w:tcPr>
          <w:p w14:paraId="6D179C36" w14:textId="77777777" w:rsidR="002C6F01" w:rsidRPr="0046470B" w:rsidRDefault="00AE4CD8" w:rsidP="002C6F01">
            <w:pPr>
              <w:pStyle w:val="Brdtextmedindrag"/>
              <w:rPr>
                <w:i/>
              </w:rPr>
            </w:pPr>
            <w:r w:rsidRPr="0093568A">
              <w:rPr>
                <w:i/>
              </w:rPr>
              <w:t>Om det finns särskilda skäl för det får</w:t>
            </w:r>
            <w:r w:rsidRPr="00A3593F">
              <w:t xml:space="preserve"> andra värdehandlingar än de som avses i </w:t>
            </w:r>
            <w:r>
              <w:t>tredje</w:t>
            </w:r>
            <w:r w:rsidRPr="00A3593F">
              <w:t xml:space="preserve"> stycket</w:t>
            </w:r>
            <w:r w:rsidRPr="00A3593F" w:rsidDel="005E184F">
              <w:t xml:space="preserve"> </w:t>
            </w:r>
            <w:r w:rsidRPr="00940274">
              <w:rPr>
                <w:i/>
              </w:rPr>
              <w:t>tas upp över det verkliga värdet,</w:t>
            </w:r>
            <w:r w:rsidRPr="0093568A">
              <w:rPr>
                <w:i/>
              </w:rPr>
              <w:t xml:space="preserve"> dock högst till an</w:t>
            </w:r>
            <w:r w:rsidRPr="0093568A">
              <w:rPr>
                <w:i/>
              </w:rPr>
              <w:softHyphen/>
              <w:t>skaff</w:t>
            </w:r>
            <w:r w:rsidRPr="0093568A">
              <w:rPr>
                <w:i/>
              </w:rPr>
              <w:softHyphen/>
              <w:t xml:space="preserve">ningsvärdet. </w:t>
            </w:r>
            <w:r w:rsidRPr="00940274">
              <w:rPr>
                <w:i/>
              </w:rPr>
              <w:t xml:space="preserve">Detta gäller </w:t>
            </w:r>
            <w:r>
              <w:rPr>
                <w:i/>
              </w:rPr>
              <w:t xml:space="preserve">dock bara </w:t>
            </w:r>
            <w:r w:rsidRPr="00940274">
              <w:rPr>
                <w:i/>
              </w:rPr>
              <w:t>värdehand</w:t>
            </w:r>
            <w:r>
              <w:rPr>
                <w:i/>
              </w:rPr>
              <w:softHyphen/>
            </w:r>
            <w:r w:rsidRPr="00940274">
              <w:rPr>
                <w:i/>
              </w:rPr>
              <w:t>lingar som utgörs av revers</w:t>
            </w:r>
            <w:r w:rsidRPr="00940274">
              <w:rPr>
                <w:i/>
              </w:rPr>
              <w:softHyphen/>
              <w:t>ford</w:t>
            </w:r>
            <w:r w:rsidRPr="00940274">
              <w:rPr>
                <w:i/>
              </w:rPr>
              <w:softHyphen/>
              <w:t xml:space="preserve">ringar som ska betalas eller kan sägas upp till betalning av </w:t>
            </w:r>
            <w:r>
              <w:rPr>
                <w:i/>
              </w:rPr>
              <w:t>försäkrings</w:t>
            </w:r>
            <w:r>
              <w:rPr>
                <w:i/>
              </w:rPr>
              <w:softHyphen/>
              <w:t>aktie</w:t>
            </w:r>
            <w:r>
              <w:rPr>
                <w:i/>
              </w:rPr>
              <w:softHyphen/>
              <w:t>bolaget</w:t>
            </w:r>
            <w:r w:rsidRPr="00940274">
              <w:rPr>
                <w:i/>
              </w:rPr>
              <w:t xml:space="preserve"> först efter längre tid än ett år</w:t>
            </w:r>
            <w:r w:rsidRPr="00A3593F">
              <w:t>.</w:t>
            </w:r>
          </w:p>
        </w:tc>
      </w:tr>
    </w:tbl>
    <w:p w14:paraId="0D795B17" w14:textId="77777777" w:rsidR="002C6F01" w:rsidRDefault="00AE4CD8" w:rsidP="002C6F01">
      <w:pPr>
        <w:pStyle w:val="Brdtext"/>
        <w:spacing w:before="230"/>
        <w:jc w:val="center"/>
        <w:rPr>
          <w:b/>
        </w:rPr>
      </w:pPr>
      <w:r w:rsidRPr="004D59C5">
        <w:rPr>
          <w:b/>
        </w:rPr>
        <w:t>12</w:t>
      </w:r>
      <w:r>
        <w:t> </w:t>
      </w:r>
      <w:r w:rsidRPr="004D59C5">
        <w:rPr>
          <w:b/>
        </w:rPr>
        <w:t>kap.</w:t>
      </w:r>
    </w:p>
    <w:p w14:paraId="03A83D9A" w14:textId="77777777" w:rsidR="002C6F01" w:rsidRDefault="00AE4CD8" w:rsidP="002C6F01">
      <w:pPr>
        <w:pStyle w:val="Brdtext"/>
        <w:jc w:val="center"/>
      </w:pPr>
      <w:r>
        <w:t>3 §</w:t>
      </w:r>
      <w:r>
        <w:rPr>
          <w:rStyle w:val="Fotnotsreferens"/>
        </w:rPr>
        <w:footnoteReference w:id="89"/>
      </w:r>
    </w:p>
    <w:p w14:paraId="684FF1EB" w14:textId="77777777" w:rsidR="002C6F01" w:rsidRDefault="00AE4CD8" w:rsidP="002C6F01">
      <w:pPr>
        <w:pStyle w:val="Brdtextmedindrag"/>
      </w:pPr>
      <w:r>
        <w:t>När det i detta kapitel hänvisas till lagen (2018:672) om eko</w:t>
      </w:r>
      <w:r>
        <w:softHyphen/>
        <w:t>no</w:t>
      </w:r>
      <w:r>
        <w:softHyphen/>
        <w:t>miska föreningar ska det som där sägs om</w:t>
      </w:r>
    </w:p>
    <w:p w14:paraId="5E00AE51" w14:textId="77777777" w:rsidR="002C6F01" w:rsidRDefault="00AE4CD8" w:rsidP="002C6F01">
      <w:pPr>
        <w:pStyle w:val="Brdtextmedindrag"/>
      </w:pPr>
      <w:r>
        <w:t>1. ekonomisk förening i stället avse ömsesidigt försäkringsbolag,</w:t>
      </w:r>
    </w:p>
    <w:p w14:paraId="5B2C537C" w14:textId="77777777" w:rsidR="002C6F01" w:rsidRPr="002A33F4" w:rsidRDefault="00AE4CD8" w:rsidP="002C6F01">
      <w:pPr>
        <w:pStyle w:val="Brdtextmedindrag"/>
      </w:pPr>
      <w:r>
        <w:t>2. medlem i stället avse delägare,</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152131F" w14:textId="77777777" w:rsidTr="002C6F01">
        <w:tc>
          <w:tcPr>
            <w:tcW w:w="2500" w:type="pct"/>
            <w:shd w:val="clear" w:color="auto" w:fill="auto"/>
            <w:tcMar>
              <w:left w:w="0" w:type="dxa"/>
            </w:tcMar>
          </w:tcPr>
          <w:p w14:paraId="4E8B91C4" w14:textId="77777777" w:rsidR="002C6F01" w:rsidRDefault="00AE4CD8" w:rsidP="002C6F01">
            <w:pPr>
              <w:pStyle w:val="Brdtextmedindrag"/>
            </w:pPr>
            <w:r>
              <w:t>3. stadgar i stället avse bolags</w:t>
            </w:r>
            <w:r>
              <w:softHyphen/>
              <w:t xml:space="preserve">ordning, </w:t>
            </w:r>
            <w:r w:rsidRPr="00316595">
              <w:rPr>
                <w:i/>
              </w:rPr>
              <w:t xml:space="preserve">och </w:t>
            </w:r>
          </w:p>
        </w:tc>
        <w:tc>
          <w:tcPr>
            <w:tcW w:w="2500" w:type="pct"/>
            <w:shd w:val="clear" w:color="auto" w:fill="auto"/>
            <w:tcMar>
              <w:right w:w="0" w:type="dxa"/>
            </w:tcMar>
          </w:tcPr>
          <w:p w14:paraId="5B63DE40" w14:textId="77777777" w:rsidR="002C6F01" w:rsidRDefault="00AE4CD8" w:rsidP="002C6F01">
            <w:pPr>
              <w:pStyle w:val="Brdtextmedindrag"/>
            </w:pPr>
            <w:r>
              <w:t>3. stadgar i stället avse bolags</w:t>
            </w:r>
            <w:r>
              <w:softHyphen/>
              <w:t xml:space="preserve">ordning, </w:t>
            </w:r>
          </w:p>
        </w:tc>
      </w:tr>
      <w:tr w:rsidR="002C6F01" w14:paraId="12B6D2FF" w14:textId="77777777" w:rsidTr="002C6F01">
        <w:tc>
          <w:tcPr>
            <w:tcW w:w="2500" w:type="pct"/>
            <w:shd w:val="clear" w:color="auto" w:fill="auto"/>
            <w:tcMar>
              <w:left w:w="0" w:type="dxa"/>
            </w:tcMar>
          </w:tcPr>
          <w:p w14:paraId="64B445E1" w14:textId="77777777" w:rsidR="002C6F01" w:rsidRDefault="00AE4CD8" w:rsidP="002C6F01">
            <w:pPr>
              <w:pStyle w:val="Brdtextmedindrag"/>
            </w:pPr>
            <w:r>
              <w:t>4. föreningsstämma i stället avse bolagsstämma.</w:t>
            </w:r>
          </w:p>
        </w:tc>
        <w:tc>
          <w:tcPr>
            <w:tcW w:w="2500" w:type="pct"/>
            <w:shd w:val="clear" w:color="auto" w:fill="auto"/>
            <w:tcMar>
              <w:right w:w="0" w:type="dxa"/>
            </w:tcMar>
          </w:tcPr>
          <w:p w14:paraId="72E9BCB9" w14:textId="77777777" w:rsidR="002C6F01" w:rsidRDefault="00AE4CD8" w:rsidP="002C6F01">
            <w:pPr>
              <w:pStyle w:val="Brdtextmedindrag"/>
              <w:rPr>
                <w:i/>
              </w:rPr>
            </w:pPr>
            <w:r>
              <w:t xml:space="preserve">4. föreningsstämma i stället avse bolagsstämma, </w:t>
            </w:r>
            <w:r>
              <w:rPr>
                <w:i/>
              </w:rPr>
              <w:t>och</w:t>
            </w:r>
          </w:p>
          <w:p w14:paraId="0BFA0C4E" w14:textId="77777777" w:rsidR="002C6F01" w:rsidRDefault="00AE4CD8" w:rsidP="002C6F01">
            <w:pPr>
              <w:pStyle w:val="Brdtextmedindrag"/>
            </w:pPr>
            <w:r>
              <w:rPr>
                <w:i/>
              </w:rPr>
              <w:t>5. föreningsregistret i stället avse försäkringsregistret</w:t>
            </w:r>
            <w:r>
              <w:t>.</w:t>
            </w:r>
          </w:p>
        </w:tc>
      </w:tr>
    </w:tbl>
    <w:p w14:paraId="0AC93F21" w14:textId="77777777" w:rsidR="002C6F01" w:rsidRDefault="00AE4CD8" w:rsidP="002C6F01">
      <w:pPr>
        <w:pStyle w:val="Brdtextmedindrag"/>
      </w:pPr>
      <w:r>
        <w:t>Hänvisningar i lagen om ekonomiska föreningar till bestämmelser i samma lag ska i förekommande fall avse de bestämmelser i denna lag som gäller i stället för eller utöver bestämmelserna i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18AF5F8" w14:textId="77777777" w:rsidTr="002C6F01">
        <w:tc>
          <w:tcPr>
            <w:tcW w:w="2500" w:type="pct"/>
            <w:shd w:val="clear" w:color="auto" w:fill="auto"/>
            <w:tcMar>
              <w:left w:w="0" w:type="dxa"/>
            </w:tcMar>
          </w:tcPr>
          <w:p w14:paraId="65879B32" w14:textId="77777777" w:rsidR="002C6F01" w:rsidRDefault="002C6F01" w:rsidP="002C6F01">
            <w:pPr>
              <w:pStyle w:val="Brdtextmedindrag"/>
            </w:pPr>
          </w:p>
        </w:tc>
        <w:tc>
          <w:tcPr>
            <w:tcW w:w="2500" w:type="pct"/>
            <w:shd w:val="clear" w:color="auto" w:fill="auto"/>
            <w:tcMar>
              <w:right w:w="0" w:type="dxa"/>
            </w:tcMar>
          </w:tcPr>
          <w:p w14:paraId="1E59AE93" w14:textId="77777777" w:rsidR="002C6F01" w:rsidRPr="00276B52" w:rsidRDefault="00AE4CD8" w:rsidP="002C6F01">
            <w:pPr>
              <w:pStyle w:val="Brdtextmedindrag"/>
              <w:rPr>
                <w:i/>
              </w:rPr>
            </w:pPr>
            <w:r>
              <w:rPr>
                <w:i/>
              </w:rPr>
              <w:t>När</w:t>
            </w:r>
            <w:r w:rsidRPr="00276B52">
              <w:rPr>
                <w:i/>
              </w:rPr>
              <w:t xml:space="preserve"> 7 kap. 8 och 30 §§ lagen om ekonomiska före</w:t>
            </w:r>
            <w:r>
              <w:rPr>
                <w:i/>
              </w:rPr>
              <w:softHyphen/>
            </w:r>
            <w:r w:rsidRPr="00276B52">
              <w:rPr>
                <w:i/>
              </w:rPr>
              <w:t>ningar</w:t>
            </w:r>
            <w:r>
              <w:rPr>
                <w:i/>
              </w:rPr>
              <w:t xml:space="preserve"> tillämpas på ett ömsesidigt försäkrings–bolag</w:t>
            </w:r>
            <w:r w:rsidRPr="00276B52">
              <w:rPr>
                <w:i/>
              </w:rPr>
              <w:t xml:space="preserve"> ska det som där sägs om Bolagsverket i stället avse Finans</w:t>
            </w:r>
            <w:r>
              <w:rPr>
                <w:i/>
              </w:rPr>
              <w:softHyphen/>
            </w:r>
            <w:r w:rsidRPr="00276B52">
              <w:rPr>
                <w:i/>
              </w:rPr>
              <w:t xml:space="preserve">inspektionen. </w:t>
            </w:r>
          </w:p>
        </w:tc>
      </w:tr>
    </w:tbl>
    <w:p w14:paraId="7B0B309D" w14:textId="77777777" w:rsidR="002C6F01" w:rsidRDefault="002C6F01" w:rsidP="002C6F01">
      <w:pPr>
        <w:pStyle w:val="Brdtextmedindrag"/>
      </w:pPr>
    </w:p>
    <w:p w14:paraId="7754EB3F" w14:textId="77777777" w:rsidR="002C6F01" w:rsidRDefault="00AE4CD8" w:rsidP="002C6F01">
      <w:pPr>
        <w:pStyle w:val="Brdtext"/>
        <w:jc w:val="center"/>
      </w:pPr>
      <w:r>
        <w:t>81 §</w:t>
      </w:r>
      <w:r>
        <w:rPr>
          <w:rStyle w:val="Fotnotsreferens"/>
        </w:rPr>
        <w:footnoteReference w:id="90"/>
      </w:r>
    </w:p>
    <w:p w14:paraId="0FD1C59A" w14:textId="77777777" w:rsidR="002C6F01" w:rsidRPr="00754057" w:rsidRDefault="00AE4CD8" w:rsidP="002C6F01">
      <w:pPr>
        <w:pStyle w:val="Brdtextmedindrag"/>
      </w:pPr>
      <w:r>
        <w:t xml:space="preserve">Vid fusion med ett ömsesidigt försäkringsbolag gäller 16 kap. lagen (2018:672) om ekonomiska föreningar med de undantag och tillägg som följer av andra stycket.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757D1B4" w14:textId="77777777" w:rsidTr="002C6F01">
        <w:tc>
          <w:tcPr>
            <w:tcW w:w="2500" w:type="pct"/>
            <w:shd w:val="clear" w:color="auto" w:fill="auto"/>
            <w:tcMar>
              <w:left w:w="0" w:type="dxa"/>
            </w:tcMar>
          </w:tcPr>
          <w:p w14:paraId="7D966634" w14:textId="77777777" w:rsidR="002C6F01" w:rsidRDefault="00AE4CD8" w:rsidP="002C6F01">
            <w:pPr>
              <w:pStyle w:val="Brdtextmedindrag"/>
            </w:pPr>
            <w:r>
              <w:t xml:space="preserve">I stället för 16 kap. 17–19, 21–23 och 41 §§ lagen om ekonomiska föreningar tillämpas 82–84 och 86 §§ i detta kapitel. </w:t>
            </w:r>
            <w:r w:rsidRPr="002A5D63">
              <w:rPr>
                <w:i/>
              </w:rPr>
              <w:t xml:space="preserve">I 85 § i detta kapitel finns regler om tillämpning </w:t>
            </w:r>
            <w:r w:rsidRPr="002A5D63">
              <w:rPr>
                <w:i/>
              </w:rPr>
              <w:lastRenderedPageBreak/>
              <w:t>av 16 kap. 12 och 24 §§ lagen om ekonomiska föreningar.</w:t>
            </w:r>
            <w:r>
              <w:t xml:space="preserve"> I 86 § i detta kapitel finns regler om tillämpning av 16 kap. 28 och 29 §§ samma lag.</w:t>
            </w:r>
          </w:p>
        </w:tc>
        <w:tc>
          <w:tcPr>
            <w:tcW w:w="2500" w:type="pct"/>
            <w:shd w:val="clear" w:color="auto" w:fill="auto"/>
            <w:tcMar>
              <w:right w:w="0" w:type="dxa"/>
            </w:tcMar>
          </w:tcPr>
          <w:p w14:paraId="0DDBE11D" w14:textId="77777777" w:rsidR="002C6F01" w:rsidRPr="002F072C" w:rsidRDefault="00AE4CD8" w:rsidP="002C6F01">
            <w:pPr>
              <w:pStyle w:val="Brdtextmedindrag"/>
              <w:rPr>
                <w:i/>
              </w:rPr>
            </w:pPr>
            <w:r>
              <w:lastRenderedPageBreak/>
              <w:t xml:space="preserve">I stället för 16 kap. 17–19, 21–23 och 41 §§ lagen om ekonomiska föreningar tillämpas 82–84 och 86 §§ i detta kapitel. I 86 § i detta </w:t>
            </w:r>
            <w:r>
              <w:lastRenderedPageBreak/>
              <w:t>kapitel finns regler om tillämpning av 16 kap. 28 och 29 §§ samma lag.</w:t>
            </w:r>
          </w:p>
        </w:tc>
      </w:tr>
      <w:tr w:rsidR="002C6F01" w14:paraId="1FFBD82F" w14:textId="77777777" w:rsidTr="002C6F01">
        <w:tc>
          <w:tcPr>
            <w:tcW w:w="2500" w:type="pct"/>
            <w:shd w:val="clear" w:color="auto" w:fill="auto"/>
            <w:tcMar>
              <w:left w:w="0" w:type="dxa"/>
            </w:tcMar>
          </w:tcPr>
          <w:p w14:paraId="0F14BAC3" w14:textId="77777777" w:rsidR="002C6F01" w:rsidRDefault="002C6F01" w:rsidP="002C6F01">
            <w:pPr>
              <w:pStyle w:val="Brdtextmedindrag"/>
            </w:pPr>
          </w:p>
        </w:tc>
        <w:tc>
          <w:tcPr>
            <w:tcW w:w="2500" w:type="pct"/>
            <w:shd w:val="clear" w:color="auto" w:fill="auto"/>
            <w:tcMar>
              <w:right w:w="0" w:type="dxa"/>
            </w:tcMar>
          </w:tcPr>
          <w:p w14:paraId="294D928C" w14:textId="77777777" w:rsidR="002C6F01" w:rsidRPr="002F072C" w:rsidRDefault="00AE4CD8" w:rsidP="002C6F01">
            <w:pPr>
              <w:pStyle w:val="Brdtextmedindrag"/>
              <w:rPr>
                <w:i/>
              </w:rPr>
            </w:pPr>
            <w:r w:rsidRPr="002F072C">
              <w:rPr>
                <w:i/>
              </w:rPr>
              <w:t>När 16 kap. 20 § lagen om eko</w:t>
            </w:r>
            <w:r>
              <w:rPr>
                <w:i/>
              </w:rPr>
              <w:softHyphen/>
            </w:r>
            <w:r w:rsidRPr="002F072C">
              <w:rPr>
                <w:i/>
              </w:rPr>
              <w:t>no</w:t>
            </w:r>
            <w:r w:rsidRPr="002F072C">
              <w:rPr>
                <w:i/>
              </w:rPr>
              <w:softHyphen/>
              <w:t xml:space="preserve">miska föreningar tillämpas </w:t>
            </w:r>
            <w:r>
              <w:rPr>
                <w:i/>
              </w:rPr>
              <w:t xml:space="preserve">på ett ömsesidigt försäkringsbolag </w:t>
            </w:r>
            <w:r w:rsidRPr="002F072C">
              <w:rPr>
                <w:i/>
              </w:rPr>
              <w:t xml:space="preserve">ska det som </w:t>
            </w:r>
            <w:r>
              <w:rPr>
                <w:i/>
              </w:rPr>
              <w:t>där sägs</w:t>
            </w:r>
            <w:r w:rsidRPr="002F072C">
              <w:rPr>
                <w:i/>
              </w:rPr>
              <w:t xml:space="preserve"> om Bolags</w:t>
            </w:r>
            <w:r w:rsidRPr="002F072C">
              <w:rPr>
                <w:i/>
              </w:rPr>
              <w:softHyphen/>
              <w:t>verket i</w:t>
            </w:r>
            <w:r>
              <w:rPr>
                <w:i/>
              </w:rPr>
              <w:t> </w:t>
            </w:r>
            <w:r w:rsidRPr="002F072C">
              <w:rPr>
                <w:i/>
              </w:rPr>
              <w:t>stället avse Finans</w:t>
            </w:r>
            <w:r w:rsidRPr="002F072C">
              <w:rPr>
                <w:i/>
              </w:rPr>
              <w:softHyphen/>
              <w:t>inspektionen.</w:t>
            </w:r>
          </w:p>
        </w:tc>
      </w:tr>
      <w:tr w:rsidR="002C6F01" w14:paraId="0EAE2B75" w14:textId="77777777" w:rsidTr="002C6F01">
        <w:tc>
          <w:tcPr>
            <w:tcW w:w="2500" w:type="pct"/>
            <w:shd w:val="clear" w:color="auto" w:fill="auto"/>
            <w:tcMar>
              <w:left w:w="0" w:type="dxa"/>
            </w:tcMar>
          </w:tcPr>
          <w:p w14:paraId="1BA135F4" w14:textId="77777777" w:rsidR="002C6F01" w:rsidRDefault="002C6F01" w:rsidP="002C6F01">
            <w:pPr>
              <w:pStyle w:val="Brdtextmedindrag"/>
            </w:pPr>
          </w:p>
        </w:tc>
        <w:tc>
          <w:tcPr>
            <w:tcW w:w="2500" w:type="pct"/>
            <w:shd w:val="clear" w:color="auto" w:fill="auto"/>
            <w:tcMar>
              <w:right w:w="0" w:type="dxa"/>
            </w:tcMar>
          </w:tcPr>
          <w:p w14:paraId="129F91EF" w14:textId="77777777" w:rsidR="002C6F01" w:rsidRPr="00487997" w:rsidRDefault="00AE4CD8" w:rsidP="002C6F01">
            <w:pPr>
              <w:pStyle w:val="Brdtextmedindrag"/>
              <w:rPr>
                <w:i/>
              </w:rPr>
            </w:pPr>
            <w:r w:rsidRPr="002A5D63">
              <w:rPr>
                <w:i/>
              </w:rPr>
              <w:t>I stället för det som föreskrivs om tidpunkten för anmälan för regi</w:t>
            </w:r>
            <w:r w:rsidRPr="002A5D63">
              <w:rPr>
                <w:i/>
              </w:rPr>
              <w:softHyphen/>
              <w:t>strering i 16 kap. 24 § andra stycket lagen om ekonomiska föreningar, ska en sådan anmälan göras senast två månader från det att Finans</w:t>
            </w:r>
            <w:r w:rsidRPr="002A5D63">
              <w:rPr>
                <w:i/>
              </w:rPr>
              <w:softHyphen/>
              <w:t>inspektionens tillstånd till verkställande av fusionsplanen har fått laga kraft.</w:t>
            </w:r>
          </w:p>
        </w:tc>
      </w:tr>
    </w:tbl>
    <w:p w14:paraId="4AC5F2BB" w14:textId="77777777" w:rsidR="002C6F01" w:rsidRPr="004D59C5" w:rsidRDefault="002C6F01" w:rsidP="002C6F01">
      <w:pPr>
        <w:pStyle w:val="Brdtextmedindrag"/>
        <w:ind w:firstLine="0"/>
      </w:pPr>
    </w:p>
    <w:p w14:paraId="26FDD7DC" w14:textId="77777777" w:rsidR="002C6F01" w:rsidRDefault="00AE4CD8" w:rsidP="002C6F01">
      <w:pPr>
        <w:pStyle w:val="Brdtext"/>
        <w:jc w:val="center"/>
      </w:pPr>
      <w:r>
        <w:t>82 §</w:t>
      </w:r>
      <w:r>
        <w:rPr>
          <w:rStyle w:val="Fotnotsreferens"/>
        </w:rPr>
        <w:footnoteReference w:id="91"/>
      </w:r>
    </w:p>
    <w:p w14:paraId="734EEA49" w14:textId="77777777" w:rsidR="002C6F01" w:rsidRDefault="00AE4CD8" w:rsidP="002C6F01">
      <w:pPr>
        <w:pStyle w:val="Brdtextmedindrag"/>
      </w:pPr>
      <w:r>
        <w:t>När fusionsplanen gäller i samtliga försäkringsbolag, ska såväl det eller de överlåtande bolagen som det övertagande bolaget ansöka om tillstånd att verkställa planen. Vid en gränsöverskridande fusion ska ansökan göras av det eller de svenska bolag som deltar i fusionen. Ansökan ska göras hos Finansinspektionen.</w:t>
      </w:r>
    </w:p>
    <w:p w14:paraId="357EEAC8" w14:textId="77777777" w:rsidR="002C6F01" w:rsidRDefault="00AE4CD8" w:rsidP="002C6F01">
      <w:pPr>
        <w:pStyle w:val="Brdtextmedindrag"/>
      </w:pPr>
      <w:r>
        <w:t>Vid fusion genom kombination ska försäkringsbolagen dessutom ansöka om tillstånd enligt 2 kap. 4 § och godkännande av bolagsordningen enligt 2 kap. 8 § för det övertagande bolaget. Vid gränsöverskridande fusion gäller detta bara om det övertagande bolaget ska ha sin hemvist i Sverige.</w:t>
      </w:r>
    </w:p>
    <w:p w14:paraId="6101C2A9" w14:textId="77777777" w:rsidR="002C6F01" w:rsidRPr="00397F8D" w:rsidRDefault="00AE4CD8" w:rsidP="002C6F01">
      <w:pPr>
        <w:pStyle w:val="Brdtextmedindrag"/>
      </w:pPr>
      <w:r>
        <w:t>En ansökan enligt första stycket ska lämnas in inom en månad efter det att fusionsplanen gäller i samtliga bolag och, om fusionsplanen har registrerats enligt 16 kap. 12 § lagen (2018:672) om ekonomiska föreningar, senast två år efter det att fusionsplanen har kungjorts enligt 19 kap. 5 § samma lag.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0F409D3" w14:textId="77777777" w:rsidTr="002C6F01">
        <w:tc>
          <w:tcPr>
            <w:tcW w:w="2500" w:type="pct"/>
            <w:shd w:val="clear" w:color="auto" w:fill="auto"/>
            <w:tcMar>
              <w:left w:w="0" w:type="dxa"/>
            </w:tcMar>
          </w:tcPr>
          <w:p w14:paraId="1B95BC97" w14:textId="77777777" w:rsidR="002C6F01" w:rsidRDefault="00AE4CD8" w:rsidP="002C6F01">
            <w:pPr>
              <w:pStyle w:val="Brdtextmedindrag"/>
            </w:pPr>
            <w:r>
              <w:t>Finansinspektionen ska under</w:t>
            </w:r>
            <w:r>
              <w:softHyphen/>
              <w:t xml:space="preserve">rätta Bolagsverket och Skatteverket om ansökningar enligt första stycket </w:t>
            </w:r>
            <w:r w:rsidRPr="00397F8D">
              <w:rPr>
                <w:i/>
              </w:rPr>
              <w:t>och</w:t>
            </w:r>
            <w:r>
              <w:t xml:space="preserve"> om beslut som har fått laga kraft och som har meddelats med anledning av sådana ansök</w:t>
            </w:r>
            <w:r>
              <w:softHyphen/>
              <w:t>ningar.</w:t>
            </w:r>
          </w:p>
        </w:tc>
        <w:tc>
          <w:tcPr>
            <w:tcW w:w="2500" w:type="pct"/>
            <w:shd w:val="clear" w:color="auto" w:fill="auto"/>
            <w:tcMar>
              <w:right w:w="0" w:type="dxa"/>
            </w:tcMar>
          </w:tcPr>
          <w:p w14:paraId="5A70B59C" w14:textId="77777777" w:rsidR="002C6F01" w:rsidRDefault="00AE4CD8" w:rsidP="002C6F01">
            <w:pPr>
              <w:pStyle w:val="Brdtextmedindrag"/>
            </w:pPr>
            <w:r>
              <w:t>Finansinspektionen ska under</w:t>
            </w:r>
            <w:r>
              <w:softHyphen/>
              <w:t>rätta Bolagsverket och Skatteverket om ansökningar enligt första stycket</w:t>
            </w:r>
            <w:r w:rsidRPr="00397F8D">
              <w:rPr>
                <w:i/>
              </w:rPr>
              <w:t>.</w:t>
            </w:r>
            <w:r>
              <w:t xml:space="preserve"> </w:t>
            </w:r>
            <w:r>
              <w:rPr>
                <w:i/>
              </w:rPr>
              <w:t>Finansinspektionen ska också underrätta Bolagsverket</w:t>
            </w:r>
            <w:r>
              <w:t xml:space="preserve"> om beslut som har fått laga kraft och som har meddelats med anledning av sådana ansök</w:t>
            </w:r>
            <w:r>
              <w:softHyphen/>
              <w:t>ningar.</w:t>
            </w:r>
          </w:p>
        </w:tc>
      </w:tr>
    </w:tbl>
    <w:p w14:paraId="1D29A990" w14:textId="77777777" w:rsidR="002C6F01" w:rsidRPr="004D59C5" w:rsidRDefault="002C6F01" w:rsidP="002C6F01">
      <w:pPr>
        <w:pStyle w:val="Brdtextmedindrag"/>
        <w:ind w:firstLine="0"/>
      </w:pPr>
    </w:p>
    <w:p w14:paraId="625ABED8" w14:textId="77777777" w:rsidR="002C6F01" w:rsidRDefault="00AE4CD8" w:rsidP="002C6F01">
      <w:pPr>
        <w:pStyle w:val="Brdtext"/>
        <w:keepNext/>
        <w:jc w:val="center"/>
      </w:pPr>
      <w:r>
        <w:lastRenderedPageBreak/>
        <w:t>85 §</w:t>
      </w:r>
      <w:r>
        <w:rPr>
          <w:rStyle w:val="Fotnotsreferens"/>
        </w:rPr>
        <w:footnoteReference w:id="92"/>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645EC6A" w14:textId="77777777" w:rsidTr="002C6F01">
        <w:tc>
          <w:tcPr>
            <w:tcW w:w="2500" w:type="pct"/>
            <w:shd w:val="clear" w:color="auto" w:fill="auto"/>
            <w:tcMar>
              <w:left w:w="0" w:type="dxa"/>
            </w:tcMar>
          </w:tcPr>
          <w:p w14:paraId="4E5853E3" w14:textId="77777777" w:rsidR="002C6F01" w:rsidRDefault="00AE4CD8" w:rsidP="002C6F01">
            <w:pPr>
              <w:pStyle w:val="Brdtextmedindrag"/>
            </w:pPr>
            <w:r w:rsidRPr="004D59C5">
              <w:rPr>
                <w:i/>
              </w:rPr>
              <w:t>Det som sägs om förenings</w:t>
            </w:r>
            <w:r>
              <w:rPr>
                <w:i/>
              </w:rPr>
              <w:softHyphen/>
            </w:r>
            <w:r w:rsidRPr="004D59C5">
              <w:rPr>
                <w:i/>
              </w:rPr>
              <w:t>registret i 16</w:t>
            </w:r>
            <w:r>
              <w:rPr>
                <w:i/>
              </w:rPr>
              <w:t> </w:t>
            </w:r>
            <w:r w:rsidRPr="004D59C5">
              <w:rPr>
                <w:i/>
              </w:rPr>
              <w:t>kap. 12</w:t>
            </w:r>
            <w:r>
              <w:rPr>
                <w:i/>
              </w:rPr>
              <w:t> </w:t>
            </w:r>
            <w:r w:rsidRPr="004D59C5">
              <w:rPr>
                <w:i/>
              </w:rPr>
              <w:t>§ och 24</w:t>
            </w:r>
            <w:r>
              <w:rPr>
                <w:i/>
              </w:rPr>
              <w:t> </w:t>
            </w:r>
            <w:r w:rsidRPr="004D59C5">
              <w:rPr>
                <w:i/>
              </w:rPr>
              <w:t>§ första stycket lagen (2018:672) om ekonomiska föreningar ska i stället avse försäkringsregistret.</w:t>
            </w:r>
          </w:p>
        </w:tc>
        <w:tc>
          <w:tcPr>
            <w:tcW w:w="2500" w:type="pct"/>
            <w:shd w:val="clear" w:color="auto" w:fill="auto"/>
            <w:tcMar>
              <w:right w:w="0" w:type="dxa"/>
            </w:tcMar>
          </w:tcPr>
          <w:p w14:paraId="2D970920" w14:textId="77777777" w:rsidR="002C6F01" w:rsidRDefault="002C6F01" w:rsidP="002C6F01">
            <w:pPr>
              <w:pStyle w:val="Brdtextmedindrag"/>
            </w:pPr>
          </w:p>
        </w:tc>
      </w:tr>
      <w:tr w:rsidR="002C6F01" w14:paraId="0E8CED33" w14:textId="77777777" w:rsidTr="002C6F01">
        <w:tc>
          <w:tcPr>
            <w:tcW w:w="2500" w:type="pct"/>
            <w:shd w:val="clear" w:color="auto" w:fill="auto"/>
            <w:tcMar>
              <w:left w:w="0" w:type="dxa"/>
            </w:tcMar>
          </w:tcPr>
          <w:p w14:paraId="138B658B" w14:textId="77777777" w:rsidR="002C6F01" w:rsidRPr="004D59C5" w:rsidRDefault="00AE4CD8" w:rsidP="002C6F01">
            <w:pPr>
              <w:pStyle w:val="Brdtextmedindrag"/>
              <w:rPr>
                <w:i/>
              </w:rPr>
            </w:pPr>
            <w:r>
              <w:t>I stället för det som föreskrivs om tidpunkten för anmälan för regi</w:t>
            </w:r>
            <w:r>
              <w:softHyphen/>
              <w:t>strering i 16 kap. 24 § andra stycket lagen om ekonomiska föreningar, ska en sådan anmälan göras senast två månader från det att Finans</w:t>
            </w:r>
            <w:r>
              <w:softHyphen/>
              <w:t>inspektionens tillstånd till verkställande av fusionsplanen har fått laga kraft.</w:t>
            </w:r>
          </w:p>
        </w:tc>
        <w:tc>
          <w:tcPr>
            <w:tcW w:w="2500" w:type="pct"/>
            <w:shd w:val="clear" w:color="auto" w:fill="auto"/>
            <w:tcMar>
              <w:right w:w="0" w:type="dxa"/>
            </w:tcMar>
          </w:tcPr>
          <w:p w14:paraId="65C34076" w14:textId="77777777" w:rsidR="002C6F01" w:rsidRDefault="00AE4CD8" w:rsidP="002C6F01">
            <w:pPr>
              <w:pStyle w:val="Brdtextmedindrag"/>
            </w:pPr>
            <w:r>
              <w:t>I stället för det som föreskrivs om tidpunkten för anmälan för regi</w:t>
            </w:r>
            <w:r>
              <w:softHyphen/>
              <w:t>strering i 16 kap. 24 § andra stycket lagen (</w:t>
            </w:r>
            <w:r w:rsidRPr="00C80107">
              <w:rPr>
                <w:i/>
              </w:rPr>
              <w:t>2018:672)</w:t>
            </w:r>
            <w:r>
              <w:t xml:space="preserve"> om ekonomiska föreningar, ska en sådan anmälan göras senast två månader från det att Finans</w:t>
            </w:r>
            <w:r>
              <w:softHyphen/>
              <w:t>inspektionens tillstånd till verkställande av fusionsplanen har fått laga kraft.</w:t>
            </w:r>
          </w:p>
        </w:tc>
      </w:tr>
    </w:tbl>
    <w:p w14:paraId="4F747A72" w14:textId="77777777" w:rsidR="002C6F01" w:rsidRDefault="002C6F01" w:rsidP="002C6F01">
      <w:pPr>
        <w:pStyle w:val="Brdtextmedindrag"/>
      </w:pPr>
    </w:p>
    <w:p w14:paraId="428A34BD" w14:textId="77777777" w:rsidR="002C6F01" w:rsidRDefault="00AE4CD8" w:rsidP="002C6F01">
      <w:pPr>
        <w:pStyle w:val="Brdtext"/>
        <w:jc w:val="center"/>
      </w:pPr>
      <w:r>
        <w:t>86 §</w:t>
      </w:r>
      <w:r>
        <w:rPr>
          <w:rStyle w:val="Fotnotsreferens"/>
        </w:rPr>
        <w:footnoteReference w:id="93"/>
      </w:r>
    </w:p>
    <w:p w14:paraId="4B1621E2" w14:textId="77777777" w:rsidR="002C6F01" w:rsidRDefault="00AE4CD8" w:rsidP="002C6F01">
      <w:pPr>
        <w:pStyle w:val="Brdtextmedindrag"/>
      </w:pPr>
      <w:r>
        <w:t xml:space="preserve">Bestämmelserna om fusion genom absorption i 16 kap. 28 och 29 §§ lagen (2018:672) om ekonomiska föreningar ska bara gälla vid fusion mellan bolag enligt 80 § i detta kapitel. </w:t>
      </w:r>
    </w:p>
    <w:p w14:paraId="2B1EB22B" w14:textId="77777777" w:rsidR="002C6F01" w:rsidRDefault="00AE4CD8" w:rsidP="002C6F01">
      <w:pPr>
        <w:pStyle w:val="Brdtextmedindrag"/>
      </w:pPr>
      <w:r>
        <w:t xml:space="preserve">Moderbolaget ska ansöka om tillstånd att verkställa fusionsplanen hos Finansinspektionen. Ansökan ska lämnas in senast en månad efter det att fusionsplanen har blivit gällande hos moderbolaget och, om fusionsplanen har registrerats enligt 16 kap. 12 § lagen om ekonomiska föreningar, senast två år efter det att en uppgift om att planen har registrerats har kungjorts. </w:t>
      </w:r>
    </w:p>
    <w:p w14:paraId="53A5F802" w14:textId="77777777" w:rsidR="002C6F01" w:rsidRDefault="00AE4CD8" w:rsidP="002C6F01">
      <w:pPr>
        <w:pStyle w:val="Brdtextmedindrag"/>
      </w:pPr>
      <w:r>
        <w:t xml:space="preserve">I fråga om ett sådant ärende gäller 83 och 84 §§ i tillämpliga delar. Det som sägs om överlåtande bolag ska då avse dotterbolag och det som sägs om övertagande bolag ska avse moderbolag.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893DDCC" w14:textId="77777777" w:rsidTr="002C6F01">
        <w:tc>
          <w:tcPr>
            <w:tcW w:w="2500" w:type="pct"/>
            <w:shd w:val="clear" w:color="auto" w:fill="auto"/>
            <w:tcMar>
              <w:left w:w="0" w:type="dxa"/>
            </w:tcMar>
          </w:tcPr>
          <w:p w14:paraId="21283D25" w14:textId="77777777" w:rsidR="002C6F01" w:rsidRDefault="00AE4CD8" w:rsidP="002C6F01">
            <w:pPr>
              <w:pStyle w:val="Brdtextmedindrag"/>
            </w:pPr>
            <w:r>
              <w:t>Finansinspektionen ska under</w:t>
            </w:r>
            <w:r>
              <w:softHyphen/>
              <w:t xml:space="preserve">rätta Bolagsverket om ansökningar enligt andra stycket </w:t>
            </w:r>
            <w:r w:rsidRPr="002A5FE0">
              <w:rPr>
                <w:i/>
              </w:rPr>
              <w:t>och</w:t>
            </w:r>
            <w:r>
              <w:t xml:space="preserve"> om beslut som </w:t>
            </w:r>
            <w:r w:rsidRPr="004D6318">
              <w:t>har</w:t>
            </w:r>
            <w:r>
              <w:t xml:space="preserve"> fått laga kraft och som </w:t>
            </w:r>
            <w:r w:rsidRPr="005D5FCC">
              <w:t>har</w:t>
            </w:r>
            <w:r>
              <w:t xml:space="preserve"> meddelats med anledning av sådana ansökningar.</w:t>
            </w:r>
          </w:p>
        </w:tc>
        <w:tc>
          <w:tcPr>
            <w:tcW w:w="2500" w:type="pct"/>
            <w:shd w:val="clear" w:color="auto" w:fill="auto"/>
            <w:tcMar>
              <w:right w:w="0" w:type="dxa"/>
            </w:tcMar>
          </w:tcPr>
          <w:p w14:paraId="1FBE74CF" w14:textId="77777777" w:rsidR="002C6F01" w:rsidRDefault="00AE4CD8" w:rsidP="002C6F01">
            <w:pPr>
              <w:pStyle w:val="Brdtextmedindrag"/>
            </w:pPr>
            <w:r>
              <w:t>Finansinspektionen ska under</w:t>
            </w:r>
            <w:r>
              <w:softHyphen/>
              <w:t xml:space="preserve">rätta Bolagsverket </w:t>
            </w:r>
            <w:r w:rsidRPr="00F77F39">
              <w:rPr>
                <w:i/>
              </w:rPr>
              <w:t>och Skatteverket</w:t>
            </w:r>
            <w:r>
              <w:t xml:space="preserve"> om ansökningar enligt andra stycket</w:t>
            </w:r>
            <w:r w:rsidRPr="00F77F39">
              <w:rPr>
                <w:i/>
              </w:rPr>
              <w:t>.</w:t>
            </w:r>
            <w:r>
              <w:t xml:space="preserve"> </w:t>
            </w:r>
            <w:r>
              <w:rPr>
                <w:i/>
              </w:rPr>
              <w:t>Finansinspektionen ska också underrätta Bolagsverket</w:t>
            </w:r>
            <w:r>
              <w:t xml:space="preserve"> om beslut som har fått laga kraft och som har meddelats med anledning av sådana ansökningar. </w:t>
            </w:r>
            <w:r w:rsidRPr="00A73559">
              <w:rPr>
                <w:i/>
              </w:rPr>
              <w:t>Bolags</w:t>
            </w:r>
            <w:r w:rsidRPr="00A73559">
              <w:rPr>
                <w:i/>
              </w:rPr>
              <w:softHyphen/>
              <w:t>verket ska efter en underrättelse om ett sådant beslut registrera till</w:t>
            </w:r>
            <w:r>
              <w:rPr>
                <w:i/>
              </w:rPr>
              <w:softHyphen/>
            </w:r>
            <w:r w:rsidRPr="00A73559">
              <w:rPr>
                <w:i/>
              </w:rPr>
              <w:t>ståndet enligt 16 kap. 29 § lagen om ekonomiska föreningar.</w:t>
            </w:r>
          </w:p>
        </w:tc>
      </w:tr>
      <w:tr w:rsidR="002C6F01" w14:paraId="15876606" w14:textId="77777777" w:rsidTr="002C6F01">
        <w:tc>
          <w:tcPr>
            <w:tcW w:w="2500" w:type="pct"/>
            <w:shd w:val="clear" w:color="auto" w:fill="auto"/>
            <w:tcMar>
              <w:left w:w="0" w:type="dxa"/>
            </w:tcMar>
          </w:tcPr>
          <w:p w14:paraId="0BB0C895" w14:textId="77777777" w:rsidR="002C6F01" w:rsidRPr="00A73559" w:rsidRDefault="00AE4CD8" w:rsidP="002C6F01">
            <w:pPr>
              <w:pStyle w:val="Brdtextmedindrag"/>
              <w:rPr>
                <w:i/>
              </w:rPr>
            </w:pPr>
            <w:r w:rsidRPr="00A73559">
              <w:rPr>
                <w:i/>
              </w:rPr>
              <w:t>Bolagsverket ska efter en sådan underrättelse registrera tillståndet enligt 16 kap. 29 § lagen om ekonomiska föreningar.</w:t>
            </w:r>
          </w:p>
        </w:tc>
        <w:tc>
          <w:tcPr>
            <w:tcW w:w="2500" w:type="pct"/>
            <w:shd w:val="clear" w:color="auto" w:fill="auto"/>
            <w:tcMar>
              <w:right w:w="0" w:type="dxa"/>
            </w:tcMar>
          </w:tcPr>
          <w:p w14:paraId="180BBE12" w14:textId="77777777" w:rsidR="002C6F01" w:rsidRDefault="002C6F01" w:rsidP="002C6F01">
            <w:pPr>
              <w:pStyle w:val="Brdtextmedindrag"/>
            </w:pPr>
          </w:p>
        </w:tc>
      </w:tr>
      <w:tr w:rsidR="002C6F01" w14:paraId="3DA86775" w14:textId="77777777" w:rsidTr="002C6F01">
        <w:tc>
          <w:tcPr>
            <w:tcW w:w="2500" w:type="pct"/>
            <w:shd w:val="clear" w:color="auto" w:fill="auto"/>
            <w:tcMar>
              <w:left w:w="0" w:type="dxa"/>
            </w:tcMar>
          </w:tcPr>
          <w:p w14:paraId="0661B17A" w14:textId="77777777" w:rsidR="002C6F01" w:rsidRPr="00C34BB9" w:rsidRDefault="00AE4CD8" w:rsidP="002C6F01">
            <w:pPr>
              <w:pStyle w:val="Brdtextmedindrag"/>
              <w:rPr>
                <w:i/>
              </w:rPr>
            </w:pPr>
            <w:r w:rsidRPr="00C34BB9">
              <w:rPr>
                <w:i/>
              </w:rPr>
              <w:lastRenderedPageBreak/>
              <w:t>Det som sägs om förenings</w:t>
            </w:r>
            <w:r w:rsidRPr="00C34BB9">
              <w:rPr>
                <w:i/>
              </w:rPr>
              <w:softHyphen/>
              <w:t>registret i 16 kap. 29 § lagen om ekonomiska föreningar ska i stället avse försäkrings</w:t>
            </w:r>
            <w:r w:rsidRPr="00C34BB9">
              <w:rPr>
                <w:i/>
              </w:rPr>
              <w:softHyphen/>
              <w:t>registret.</w:t>
            </w:r>
          </w:p>
        </w:tc>
        <w:tc>
          <w:tcPr>
            <w:tcW w:w="2500" w:type="pct"/>
            <w:shd w:val="clear" w:color="auto" w:fill="auto"/>
            <w:tcMar>
              <w:right w:w="0" w:type="dxa"/>
            </w:tcMar>
          </w:tcPr>
          <w:p w14:paraId="6CE238C2" w14:textId="77777777" w:rsidR="002C6F01" w:rsidRDefault="002C6F01" w:rsidP="002C6F01">
            <w:pPr>
              <w:pStyle w:val="Brdtextmedindrag"/>
            </w:pPr>
          </w:p>
        </w:tc>
      </w:tr>
    </w:tbl>
    <w:p w14:paraId="0095CC73" w14:textId="77777777" w:rsidR="002C6F01" w:rsidRDefault="00AE4CD8" w:rsidP="002C6F01">
      <w:pPr>
        <w:pStyle w:val="Brdtext"/>
        <w:spacing w:before="230"/>
        <w:jc w:val="center"/>
      </w:pPr>
      <w:r>
        <w:t>90 §</w:t>
      </w:r>
      <w:r>
        <w:rPr>
          <w:rStyle w:val="Fotnotsreferens"/>
        </w:rPr>
        <w:footnoteReference w:id="94"/>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97B4764" w14:textId="77777777" w:rsidTr="002C6F01">
        <w:tc>
          <w:tcPr>
            <w:tcW w:w="2500" w:type="pct"/>
            <w:shd w:val="clear" w:color="auto" w:fill="auto"/>
            <w:tcMar>
              <w:left w:w="0" w:type="dxa"/>
            </w:tcMar>
          </w:tcPr>
          <w:p w14:paraId="0DD0FC32" w14:textId="77777777" w:rsidR="002C6F01" w:rsidRDefault="00AE4CD8" w:rsidP="002C6F01">
            <w:pPr>
              <w:pStyle w:val="Brdtextmedindrag"/>
            </w:pPr>
            <w:r>
              <w:t xml:space="preserve">För registrering av ett ömsesidigt försäkringsbolag gäller 19 kap. </w:t>
            </w:r>
            <w:r>
              <w:br/>
              <w:t>2–9 §§ och 23 kap. 1 och 2 §§ lagen (2018:672) om ekonomiska före</w:t>
            </w:r>
            <w:r>
              <w:softHyphen/>
              <w:t xml:space="preserve">ningar. </w:t>
            </w:r>
            <w:r w:rsidRPr="00720E8A">
              <w:rPr>
                <w:i/>
              </w:rPr>
              <w:t>Det som sägs där om före</w:t>
            </w:r>
            <w:r w:rsidRPr="00720E8A">
              <w:rPr>
                <w:i/>
              </w:rPr>
              <w:softHyphen/>
              <w:t>ningsregistret ska i stället avse försäkringsregistret.</w:t>
            </w:r>
          </w:p>
        </w:tc>
        <w:tc>
          <w:tcPr>
            <w:tcW w:w="2500" w:type="pct"/>
            <w:shd w:val="clear" w:color="auto" w:fill="auto"/>
            <w:tcMar>
              <w:right w:w="0" w:type="dxa"/>
            </w:tcMar>
          </w:tcPr>
          <w:p w14:paraId="2567C848" w14:textId="77777777" w:rsidR="002C6F01" w:rsidRDefault="00AE4CD8" w:rsidP="002C6F01">
            <w:pPr>
              <w:pStyle w:val="Brdtextmedindrag"/>
            </w:pPr>
            <w:r>
              <w:t xml:space="preserve">För registrering av ett ömsesidigt försäkringsbolag gäller 19 kap. </w:t>
            </w:r>
            <w:r>
              <w:br/>
              <w:t>2–9 §§ och 23 kap. 1 och 2 §§ lagen (2018:672) om ekonomiska före</w:t>
            </w:r>
            <w:r>
              <w:softHyphen/>
              <w:t>ningar.</w:t>
            </w:r>
          </w:p>
        </w:tc>
      </w:tr>
    </w:tbl>
    <w:p w14:paraId="296E7F44" w14:textId="77777777" w:rsidR="002C6F01" w:rsidRDefault="00AE4CD8" w:rsidP="002C6F01">
      <w:pPr>
        <w:pStyle w:val="Brdtextmedindrag"/>
      </w:pPr>
      <w:r>
        <w:t>För överklagande av beslut av Finansinspektionen gäller 21 kap. 1–3 §§ i denna lag i stället för 23 kap. 1 och 2 §§ lagen om ekonomiska föreningar.</w:t>
      </w:r>
    </w:p>
    <w:p w14:paraId="0F150AD1" w14:textId="77777777" w:rsidR="002C6F01" w:rsidRDefault="00AE4CD8" w:rsidP="002C6F01">
      <w:pPr>
        <w:pStyle w:val="Brdtext"/>
        <w:spacing w:before="230"/>
        <w:jc w:val="center"/>
        <w:rPr>
          <w:b/>
        </w:rPr>
      </w:pPr>
      <w:r>
        <w:rPr>
          <w:b/>
        </w:rPr>
        <w:t>13 kap.</w:t>
      </w:r>
    </w:p>
    <w:p w14:paraId="354CAB1D" w14:textId="77777777" w:rsidR="002C6F01" w:rsidRDefault="00AE4CD8" w:rsidP="002C6F01">
      <w:pPr>
        <w:pStyle w:val="Brdtext"/>
        <w:jc w:val="center"/>
      </w:pPr>
      <w:r>
        <w:t>2 §</w:t>
      </w:r>
      <w:r>
        <w:rPr>
          <w:rStyle w:val="Fotnotsreferens"/>
        </w:rPr>
        <w:footnoteReference w:id="95"/>
      </w:r>
    </w:p>
    <w:p w14:paraId="594D35B0" w14:textId="77777777" w:rsidR="002C6F01" w:rsidRDefault="00AE4CD8" w:rsidP="002C6F01">
      <w:pPr>
        <w:pStyle w:val="Brdtextmedindrag"/>
      </w:pPr>
      <w:r>
        <w:t>Lagen (2018:672) om ekonomiska föreningar gäller för försäkrings</w:t>
      </w:r>
      <w:r>
        <w:softHyphen/>
        <w:t>föreningar om inte något annat följer av denna lag. Vid tillämpning av lagen om ekonomiska föreningar på försäkringsföreningar ska det som där sägs om</w:t>
      </w:r>
    </w:p>
    <w:p w14:paraId="02118156" w14:textId="77777777" w:rsidR="002C6F01" w:rsidRDefault="00AE4CD8" w:rsidP="002C6F01">
      <w:pPr>
        <w:pStyle w:val="Brdtextmedindrag"/>
      </w:pPr>
      <w:r>
        <w:t>1. ekonomisk förening avse försäkringsförening, och</w:t>
      </w:r>
    </w:p>
    <w:p w14:paraId="749B7AAF" w14:textId="77777777" w:rsidR="002C6F01" w:rsidRDefault="00AE4CD8" w:rsidP="002C6F01">
      <w:pPr>
        <w:pStyle w:val="Brdtextmedindrag"/>
      </w:pPr>
      <w:r>
        <w:t>2. föreningsregistret avse försäkringsregistret.</w:t>
      </w:r>
    </w:p>
    <w:p w14:paraId="0BBE7F7F" w14:textId="77777777" w:rsidR="002C6F01" w:rsidRPr="00276B52" w:rsidRDefault="00AE4CD8" w:rsidP="002C6F01">
      <w:pPr>
        <w:pStyle w:val="Brdtextmedindrag"/>
      </w:pPr>
      <w:r>
        <w:t>Hänvisningar i lagen om ekonomiska föreningar till bestämmelser i samma lag ska i förekommande fall avse de bestämmelser i denna lag som gäller i stället för eller utöver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8AC09AB" w14:textId="77777777" w:rsidTr="002C6F01">
        <w:tc>
          <w:tcPr>
            <w:tcW w:w="2500" w:type="pct"/>
            <w:shd w:val="clear" w:color="auto" w:fill="auto"/>
            <w:tcMar>
              <w:left w:w="0" w:type="dxa"/>
            </w:tcMar>
          </w:tcPr>
          <w:p w14:paraId="262DCF2E" w14:textId="77777777" w:rsidR="002C6F01" w:rsidRDefault="002C6F01" w:rsidP="002C6F01">
            <w:pPr>
              <w:pStyle w:val="Brdtextmedindrag"/>
            </w:pPr>
          </w:p>
        </w:tc>
        <w:tc>
          <w:tcPr>
            <w:tcW w:w="2500" w:type="pct"/>
            <w:shd w:val="clear" w:color="auto" w:fill="auto"/>
            <w:tcMar>
              <w:right w:w="0" w:type="dxa"/>
            </w:tcMar>
          </w:tcPr>
          <w:p w14:paraId="4671D959" w14:textId="77777777" w:rsidR="002C6F01" w:rsidRPr="00276B52" w:rsidRDefault="00AE4CD8" w:rsidP="002C6F01">
            <w:pPr>
              <w:pStyle w:val="Brdtextmedindrag"/>
              <w:rPr>
                <w:i/>
              </w:rPr>
            </w:pPr>
            <w:r>
              <w:rPr>
                <w:i/>
              </w:rPr>
              <w:t>När</w:t>
            </w:r>
            <w:r w:rsidRPr="00276B52">
              <w:rPr>
                <w:i/>
              </w:rPr>
              <w:t xml:space="preserve"> 7 kap. 8 och 30 §§ lagen om ekonomiska före</w:t>
            </w:r>
            <w:r>
              <w:rPr>
                <w:i/>
              </w:rPr>
              <w:softHyphen/>
            </w:r>
            <w:r w:rsidRPr="00276B52">
              <w:rPr>
                <w:i/>
              </w:rPr>
              <w:t xml:space="preserve">ningar </w:t>
            </w:r>
            <w:r>
              <w:rPr>
                <w:i/>
              </w:rPr>
              <w:t xml:space="preserve">tillämpas på en försäkringsförening </w:t>
            </w:r>
            <w:r w:rsidRPr="00276B52">
              <w:rPr>
                <w:i/>
              </w:rPr>
              <w:t>ska det som där sägs om Bolagsverket i</w:t>
            </w:r>
            <w:r>
              <w:rPr>
                <w:i/>
              </w:rPr>
              <w:t> </w:t>
            </w:r>
            <w:r w:rsidRPr="00276B52">
              <w:rPr>
                <w:i/>
              </w:rPr>
              <w:t>stället avse Finans</w:t>
            </w:r>
            <w:r>
              <w:rPr>
                <w:i/>
              </w:rPr>
              <w:softHyphen/>
            </w:r>
            <w:r w:rsidRPr="00276B52">
              <w:rPr>
                <w:i/>
              </w:rPr>
              <w:t>inspektionen.</w:t>
            </w:r>
          </w:p>
        </w:tc>
      </w:tr>
    </w:tbl>
    <w:p w14:paraId="1AFBB2E6" w14:textId="77777777" w:rsidR="002C6F01" w:rsidRPr="00276B52" w:rsidRDefault="002C6F01" w:rsidP="002C6F01">
      <w:pPr>
        <w:pStyle w:val="Brdtextmedindrag"/>
      </w:pPr>
    </w:p>
    <w:p w14:paraId="450AE9DC" w14:textId="77777777" w:rsidR="002C6F01" w:rsidRDefault="00AE4CD8" w:rsidP="002C6F01">
      <w:pPr>
        <w:pStyle w:val="Brdtext"/>
        <w:jc w:val="center"/>
      </w:pPr>
      <w:r>
        <w:t>32 §</w:t>
      </w:r>
      <w:r>
        <w:rPr>
          <w:rStyle w:val="Fotnotsreferens"/>
        </w:rPr>
        <w:footnoteReference w:id="96"/>
      </w:r>
    </w:p>
    <w:p w14:paraId="4EBA81A0" w14:textId="77777777" w:rsidR="002C6F01" w:rsidRPr="002F072C" w:rsidRDefault="00AE4CD8" w:rsidP="002C6F01">
      <w:pPr>
        <w:pStyle w:val="Brdtextmedindrag"/>
      </w:pPr>
      <w:r w:rsidRPr="002F072C">
        <w:t>Vid fusion med en försäkringsförening gäller inte 16</w:t>
      </w:r>
      <w:r>
        <w:t> </w:t>
      </w:r>
      <w:r w:rsidRPr="002F072C">
        <w:t>kap. 17</w:t>
      </w:r>
      <w:r>
        <w:t>–</w:t>
      </w:r>
      <w:r w:rsidRPr="002F072C">
        <w:t>19, 21</w:t>
      </w:r>
      <w:r>
        <w:t>–</w:t>
      </w:r>
      <w:r w:rsidRPr="002F072C">
        <w:t>23 och 41</w:t>
      </w:r>
      <w:r>
        <w:t> </w:t>
      </w:r>
      <w:r w:rsidRPr="002F072C">
        <w:t xml:space="preserve">§§ lagen (2018:672) om ekonomiska föreningar. I stället gäller </w:t>
      </w:r>
      <w:r>
        <w:br/>
      </w:r>
      <w:r w:rsidRPr="002F072C">
        <w:t>33</w:t>
      </w:r>
      <w:r>
        <w:t>–</w:t>
      </w:r>
      <w:r w:rsidRPr="002F072C">
        <w:t>35</w:t>
      </w:r>
      <w:r>
        <w:t> </w:t>
      </w:r>
      <w:r w:rsidRPr="002F072C">
        <w:t>§§ i detta kapitel. I 36</w:t>
      </w:r>
      <w:r>
        <w:t> </w:t>
      </w:r>
      <w:r w:rsidRPr="002F072C">
        <w:t>§ i detta kapitel finns särskilda bestämmelser om tillämpning av 16</w:t>
      </w:r>
      <w:r>
        <w:t> </w:t>
      </w:r>
      <w:r w:rsidRPr="002F072C">
        <w:t>kap. 24</w:t>
      </w:r>
      <w:r>
        <w:t> </w:t>
      </w:r>
      <w:r w:rsidRPr="002F072C">
        <w:t>§ lagen om ekonomiska föreningar. När fusionen avser en försäkringsförening och ett helägt dotterbolag, gäller 33</w:t>
      </w:r>
      <w:r>
        <w:t>–</w:t>
      </w:r>
      <w:r w:rsidRPr="002F072C">
        <w:t>35</w:t>
      </w:r>
      <w:r>
        <w:t> </w:t>
      </w:r>
      <w:r w:rsidRPr="002F072C">
        <w:t>§§ i tillämpliga delar. Det som sägs där om överlåtande förening ska i stället avse dotterbolaget.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18C52CF" w14:textId="77777777" w:rsidTr="002C6F01">
        <w:tc>
          <w:tcPr>
            <w:tcW w:w="2500" w:type="pct"/>
            <w:shd w:val="clear" w:color="auto" w:fill="auto"/>
            <w:tcMar>
              <w:left w:w="0" w:type="dxa"/>
            </w:tcMar>
          </w:tcPr>
          <w:p w14:paraId="640BB5C2" w14:textId="77777777" w:rsidR="002C6F01" w:rsidRDefault="002C6F01" w:rsidP="002C6F01">
            <w:pPr>
              <w:pStyle w:val="Brdtextmedindrag"/>
            </w:pPr>
          </w:p>
        </w:tc>
        <w:tc>
          <w:tcPr>
            <w:tcW w:w="2500" w:type="pct"/>
            <w:shd w:val="clear" w:color="auto" w:fill="auto"/>
            <w:tcMar>
              <w:right w:w="0" w:type="dxa"/>
            </w:tcMar>
          </w:tcPr>
          <w:p w14:paraId="3048BD20" w14:textId="77777777" w:rsidR="002C6F01" w:rsidRDefault="00AE4CD8" w:rsidP="002C6F01">
            <w:pPr>
              <w:pStyle w:val="Brdtextmedindrag"/>
            </w:pPr>
            <w:r>
              <w:rPr>
                <w:i/>
              </w:rPr>
              <w:t>När 16 kap. 20 § lagen om eko</w:t>
            </w:r>
            <w:r>
              <w:rPr>
                <w:i/>
              </w:rPr>
              <w:softHyphen/>
              <w:t>no</w:t>
            </w:r>
            <w:r>
              <w:rPr>
                <w:i/>
              </w:rPr>
              <w:softHyphen/>
              <w:t>miska föreningar tillämpas på en försäkringsförening ska det som sägs där om Bolags</w:t>
            </w:r>
            <w:r>
              <w:rPr>
                <w:i/>
              </w:rPr>
              <w:softHyphen/>
              <w:t>verket i stället avse Finans</w:t>
            </w:r>
            <w:r>
              <w:rPr>
                <w:i/>
              </w:rPr>
              <w:softHyphen/>
              <w:t>inspektionen.</w:t>
            </w:r>
          </w:p>
        </w:tc>
      </w:tr>
    </w:tbl>
    <w:p w14:paraId="2F51B567" w14:textId="77777777" w:rsidR="002C6F01" w:rsidRDefault="00AE4CD8" w:rsidP="002C6F01">
      <w:pPr>
        <w:pStyle w:val="Brdtext"/>
        <w:spacing w:before="230"/>
        <w:jc w:val="center"/>
        <w:rPr>
          <w:b/>
        </w:rPr>
      </w:pPr>
      <w:r>
        <w:rPr>
          <w:b/>
        </w:rPr>
        <w:lastRenderedPageBreak/>
        <w:t>18 kap.</w:t>
      </w:r>
    </w:p>
    <w:p w14:paraId="6CA900F7" w14:textId="77777777" w:rsidR="002C6F01" w:rsidRDefault="00AE4CD8" w:rsidP="002C6F01">
      <w:pPr>
        <w:pStyle w:val="Brdtext"/>
        <w:jc w:val="center"/>
      </w:pPr>
      <w:r>
        <w:t>6 §</w:t>
      </w:r>
      <w:r>
        <w:rPr>
          <w:rStyle w:val="Fotnotsreferens"/>
        </w:rPr>
        <w:footnoteReference w:id="97"/>
      </w:r>
    </w:p>
    <w:p w14:paraId="2A96E7B0" w14:textId="77777777" w:rsidR="002C6F01" w:rsidRPr="008076F0" w:rsidRDefault="00AE4CD8" w:rsidP="002C6F01">
      <w:pPr>
        <w:pStyle w:val="Brdtextmedindrag"/>
      </w:pPr>
      <w:r>
        <w:t>Finansinspektionen ska förelägga ett försäkringsföretag att vidta nödvändiga åtgärder för att säkerställa att företaget kan uppfylla solvenskapitalkravet utan tillämpning av en tillfälligt justerad riskfri räntestruktur enligt 5 kap. 10 § eller ett tillfälligt avdrag enligt 5 kap. 12 § senast den 1 januari 2032 och att inom två månader från dagen då bristen konstaterades överlämna en plan för infasning till inspektionen.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95ABEC2" w14:textId="77777777" w:rsidTr="002C6F01">
        <w:tc>
          <w:tcPr>
            <w:tcW w:w="2500" w:type="pct"/>
            <w:shd w:val="clear" w:color="auto" w:fill="auto"/>
            <w:tcMar>
              <w:left w:w="0" w:type="dxa"/>
            </w:tcMar>
          </w:tcPr>
          <w:p w14:paraId="7A430A66" w14:textId="77777777" w:rsidR="002C6F01" w:rsidRDefault="00AE4CD8" w:rsidP="002C6F01">
            <w:pPr>
              <w:pStyle w:val="Brdtextmedindrag"/>
            </w:pPr>
            <w:r>
              <w:t>Företaget ska lämna en läges</w:t>
            </w:r>
            <w:r>
              <w:softHyphen/>
              <w:t>rapport till Finansinspektionen.</w:t>
            </w:r>
          </w:p>
        </w:tc>
        <w:tc>
          <w:tcPr>
            <w:tcW w:w="2500" w:type="pct"/>
            <w:shd w:val="clear" w:color="auto" w:fill="auto"/>
            <w:tcMar>
              <w:right w:w="0" w:type="dxa"/>
            </w:tcMar>
          </w:tcPr>
          <w:p w14:paraId="78F2E57C" w14:textId="77777777" w:rsidR="002C6F01" w:rsidRDefault="00AE4CD8" w:rsidP="002C6F01">
            <w:pPr>
              <w:pStyle w:val="Brdtextmedindrag"/>
            </w:pPr>
            <w:r>
              <w:t xml:space="preserve">Företaget ska </w:t>
            </w:r>
            <w:r>
              <w:rPr>
                <w:i/>
              </w:rPr>
              <w:t xml:space="preserve">varje år </w:t>
            </w:r>
            <w:r>
              <w:t>lämna en läges</w:t>
            </w:r>
            <w:r>
              <w:softHyphen/>
              <w:t>rapport till Finansinspek</w:t>
            </w:r>
            <w:r>
              <w:softHyphen/>
              <w:t>tionen.</w:t>
            </w:r>
          </w:p>
        </w:tc>
      </w:tr>
    </w:tbl>
    <w:p w14:paraId="4954E3EE" w14:textId="77777777" w:rsidR="002C6F01" w:rsidRDefault="002C6F01" w:rsidP="002C6F01">
      <w:pPr>
        <w:pStyle w:val="Brdtext"/>
        <w:jc w:val="center"/>
      </w:pPr>
    </w:p>
    <w:p w14:paraId="58B8F7ED" w14:textId="77777777" w:rsidR="002C6F01" w:rsidRDefault="00AE4CD8" w:rsidP="002C6F01">
      <w:pPr>
        <w:pStyle w:val="Brdtext"/>
        <w:jc w:val="center"/>
      </w:pPr>
      <w:r>
        <w:t>24 §</w:t>
      </w:r>
      <w:r>
        <w:rPr>
          <w:rStyle w:val="Fotnotsreferens"/>
        </w:rPr>
        <w:footnoteReference w:id="98"/>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E2B32FB" w14:textId="77777777" w:rsidTr="002C6F01">
        <w:tc>
          <w:tcPr>
            <w:tcW w:w="2500" w:type="pct"/>
            <w:shd w:val="clear" w:color="auto" w:fill="auto"/>
            <w:tcMar>
              <w:left w:w="0" w:type="dxa"/>
            </w:tcMar>
          </w:tcPr>
          <w:p w14:paraId="4B0C3077" w14:textId="77777777" w:rsidR="002C6F01" w:rsidRDefault="00AE4CD8" w:rsidP="002C6F01">
            <w:pPr>
              <w:pStyle w:val="Brdtextmedindrag"/>
            </w:pPr>
            <w:r>
              <w:t xml:space="preserve">Om någon i ledningen för ett </w:t>
            </w:r>
            <w:proofErr w:type="spellStart"/>
            <w:r>
              <w:t>försäkringsholdingföretag</w:t>
            </w:r>
            <w:proofErr w:type="spellEnd"/>
            <w:r>
              <w:t xml:space="preserve"> inte upp</w:t>
            </w:r>
            <w:r>
              <w:softHyphen/>
              <w:t>fyller de krav som anges i 19 kap. 63 § första stycket, får Finans</w:t>
            </w:r>
            <w:r>
              <w:softHyphen/>
              <w:t>inspektionen förelägga företaget att rätta till förhållandet.</w:t>
            </w:r>
          </w:p>
        </w:tc>
        <w:tc>
          <w:tcPr>
            <w:tcW w:w="2500" w:type="pct"/>
            <w:shd w:val="clear" w:color="auto" w:fill="auto"/>
            <w:tcMar>
              <w:right w:w="0" w:type="dxa"/>
            </w:tcMar>
          </w:tcPr>
          <w:p w14:paraId="2DAC1841" w14:textId="77777777" w:rsidR="002C6F01" w:rsidRDefault="00AE4CD8" w:rsidP="002C6F01">
            <w:pPr>
              <w:pStyle w:val="Brdtextmedindrag"/>
            </w:pPr>
            <w:r>
              <w:t xml:space="preserve">Om någon i ledningen för ett </w:t>
            </w:r>
            <w:proofErr w:type="spellStart"/>
            <w:r>
              <w:t>försäkringsholdingföretag</w:t>
            </w:r>
            <w:proofErr w:type="spellEnd"/>
            <w:r>
              <w:t xml:space="preserve"> </w:t>
            </w:r>
            <w:r>
              <w:rPr>
                <w:i/>
              </w:rPr>
              <w:t xml:space="preserve">eller ett blandat finansiellt </w:t>
            </w:r>
            <w:proofErr w:type="spellStart"/>
            <w:r>
              <w:rPr>
                <w:i/>
              </w:rPr>
              <w:t>holdingföretag</w:t>
            </w:r>
            <w:proofErr w:type="spellEnd"/>
            <w:r>
              <w:t xml:space="preserve"> inte upp</w:t>
            </w:r>
            <w:r>
              <w:softHyphen/>
              <w:t>fyller de krav som anges i 19 kap. 63 § första stycket, får Finans</w:t>
            </w:r>
            <w:r>
              <w:softHyphen/>
              <w:t>inspektionen förelägga före</w:t>
            </w:r>
            <w:r>
              <w:softHyphen/>
              <w:t>taget att rätta till förhållandet.</w:t>
            </w:r>
          </w:p>
        </w:tc>
      </w:tr>
      <w:tr w:rsidR="002C6F01" w14:paraId="6A6D5BD0" w14:textId="77777777" w:rsidTr="002C6F01">
        <w:tc>
          <w:tcPr>
            <w:tcW w:w="2500" w:type="pct"/>
            <w:shd w:val="clear" w:color="auto" w:fill="auto"/>
            <w:tcMar>
              <w:left w:w="0" w:type="dxa"/>
            </w:tcMar>
          </w:tcPr>
          <w:p w14:paraId="1A4F97F5" w14:textId="77777777" w:rsidR="002C6F01" w:rsidRDefault="002C6F01" w:rsidP="002C6F01">
            <w:pPr>
              <w:pStyle w:val="Brdtextmedindrag"/>
            </w:pPr>
          </w:p>
        </w:tc>
        <w:tc>
          <w:tcPr>
            <w:tcW w:w="2500" w:type="pct"/>
            <w:shd w:val="clear" w:color="auto" w:fill="auto"/>
            <w:tcMar>
              <w:right w:w="0" w:type="dxa"/>
            </w:tcMar>
          </w:tcPr>
          <w:p w14:paraId="7A85647F" w14:textId="77777777" w:rsidR="002C6F01" w:rsidRPr="00A25DC8" w:rsidRDefault="00AE4CD8" w:rsidP="002C6F01">
            <w:pPr>
              <w:pStyle w:val="Brdtextmedindrag"/>
              <w:rPr>
                <w:i/>
              </w:rPr>
            </w:pPr>
            <w:r>
              <w:rPr>
                <w:i/>
              </w:rPr>
              <w:t>Detsamma gäller om ett</w:t>
            </w:r>
            <w:r w:rsidRPr="00A25DC8">
              <w:rPr>
                <w:i/>
              </w:rPr>
              <w:t xml:space="preserve"> </w:t>
            </w:r>
            <w:proofErr w:type="spellStart"/>
            <w:r w:rsidRPr="00A25DC8">
              <w:rPr>
                <w:i/>
              </w:rPr>
              <w:t>försäkringsholdingföretag</w:t>
            </w:r>
            <w:proofErr w:type="spellEnd"/>
            <w:r w:rsidRPr="00A25DC8">
              <w:rPr>
                <w:i/>
              </w:rPr>
              <w:t xml:space="preserve"> eller ett blandat finansiellt </w:t>
            </w:r>
            <w:proofErr w:type="spellStart"/>
            <w:r w:rsidRPr="00A25DC8">
              <w:rPr>
                <w:i/>
              </w:rPr>
              <w:t>holding</w:t>
            </w:r>
            <w:r w:rsidRPr="00A25DC8">
              <w:rPr>
                <w:i/>
              </w:rPr>
              <w:softHyphen/>
              <w:t>före</w:t>
            </w:r>
            <w:r w:rsidRPr="00A25DC8">
              <w:rPr>
                <w:i/>
              </w:rPr>
              <w:softHyphen/>
              <w:t>tag</w:t>
            </w:r>
            <w:proofErr w:type="spellEnd"/>
            <w:r w:rsidRPr="00A25DC8">
              <w:rPr>
                <w:i/>
              </w:rPr>
              <w:t xml:space="preserve"> inte uppfyller de krav som ställs på det enligt EU-förordningar som ant</w:t>
            </w:r>
            <w:r w:rsidRPr="00A25DC8">
              <w:rPr>
                <w:i/>
              </w:rPr>
              <w:softHyphen/>
              <w:t xml:space="preserve">agits med stöd av Solvens II-direktivet, </w:t>
            </w:r>
            <w:r>
              <w:rPr>
                <w:i/>
              </w:rPr>
              <w:t>19 kap.</w:t>
            </w:r>
            <w:r w:rsidRPr="00A25DC8">
              <w:rPr>
                <w:i/>
              </w:rPr>
              <w:t xml:space="preserve"> eller före</w:t>
            </w:r>
            <w:r w:rsidRPr="00A25DC8">
              <w:rPr>
                <w:i/>
              </w:rPr>
              <w:softHyphen/>
              <w:t xml:space="preserve">skrifter som meddelats med stöd av </w:t>
            </w:r>
            <w:r>
              <w:rPr>
                <w:i/>
              </w:rPr>
              <w:t>det kapitlet.</w:t>
            </w:r>
          </w:p>
        </w:tc>
      </w:tr>
    </w:tbl>
    <w:p w14:paraId="00682830" w14:textId="77777777" w:rsidR="002C6F01" w:rsidRDefault="00AE4CD8" w:rsidP="002C6F01">
      <w:pPr>
        <w:pStyle w:val="Brdtext"/>
        <w:spacing w:before="230"/>
        <w:jc w:val="center"/>
        <w:rPr>
          <w:b/>
        </w:rPr>
      </w:pPr>
      <w:r>
        <w:rPr>
          <w:b/>
        </w:rPr>
        <w:t>19 kap.</w:t>
      </w:r>
    </w:p>
    <w:p w14:paraId="36DA62F3" w14:textId="77777777" w:rsidR="002C6F01" w:rsidRDefault="00AE4CD8" w:rsidP="002C6F01">
      <w:pPr>
        <w:pStyle w:val="Brdtext"/>
        <w:jc w:val="center"/>
      </w:pPr>
      <w:r>
        <w:t>8 §</w:t>
      </w:r>
      <w:r>
        <w:rPr>
          <w:rStyle w:val="Fotnotsreferens"/>
        </w:rPr>
        <w:footnoteReference w:id="99"/>
      </w:r>
    </w:p>
    <w:p w14:paraId="7312CFE1" w14:textId="77777777" w:rsidR="002C6F01" w:rsidRDefault="00AE4CD8" w:rsidP="002C6F01">
      <w:pPr>
        <w:pStyle w:val="Brdtextmedindrag"/>
      </w:pPr>
      <w:r w:rsidRPr="008076F0">
        <w:t>När Finansinspektionen enligt 7</w:t>
      </w:r>
      <w:r>
        <w:t> </w:t>
      </w:r>
      <w:r w:rsidRPr="008076F0">
        <w:t>§ ska vara grupptillsynsmyndighet, får inspektionen tillsammans med berörda behöriga myndigheter komma överens om att en annan myndighet inom EES än inspektionen ska utses till grupptillsynsmyndighet. Finansinspektionen får träffa en sådan överenskommelse, om det är olämpligt att inspektionen utses till grupp</w:t>
      </w:r>
      <w:r>
        <w:softHyphen/>
      </w:r>
      <w:r w:rsidRPr="008076F0">
        <w:t>tillsynsmyndighet med hänsyn till gruppens struktur och den relativa betydelsen av gruppens verksamhet i olika länder.</w:t>
      </w:r>
    </w:p>
    <w:p w14:paraId="33BDDD88" w14:textId="77777777" w:rsidR="002C6F01" w:rsidRDefault="00AE4CD8" w:rsidP="002C6F01">
      <w:pPr>
        <w:pStyle w:val="Brdtextmedindrag"/>
      </w:pPr>
      <w:r>
        <w:t>Om det i ett annat fall än det som avses i första stycket skulle vara olämpligt med hänsyn till en grupps struktur och den relativa betydelsen av dess verksamhet i olika länder att grupptillsynsmyndigheten utses enligt de grunder som anges i artikel 247.2 i Solvens II-direktivet, får Finans</w:t>
      </w:r>
      <w:r>
        <w:softHyphen/>
        <w:t>inspektionen träffa en överenskommelse om att inspektionen eller en behörig myndighet ska vara grupptillsynsmyndighet för gruppen.</w:t>
      </w:r>
    </w:p>
    <w:p w14:paraId="15E86860" w14:textId="77777777" w:rsidR="002C6F01" w:rsidRPr="008076F0" w:rsidRDefault="00AE4CD8" w:rsidP="002C6F01">
      <w:pPr>
        <w:pStyle w:val="Brdtextmedindrag"/>
      </w:pPr>
      <w:r w:rsidRPr="008076F0">
        <w:lastRenderedPageBreak/>
        <w:t>Om en överenskommelse enligt andra stycket innebär att Finansinspek</w:t>
      </w:r>
      <w:r>
        <w:softHyphen/>
      </w:r>
      <w:r w:rsidRPr="008076F0">
        <w:t>tionen utses till grupptillsynsmyndighet, ska inspektionen fatta ett beslut om detta och överlämna beslutet till gruppen.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4117D68" w14:textId="77777777" w:rsidTr="002C6F01">
        <w:tc>
          <w:tcPr>
            <w:tcW w:w="2500" w:type="pct"/>
            <w:shd w:val="clear" w:color="auto" w:fill="auto"/>
            <w:tcMar>
              <w:left w:w="0" w:type="dxa"/>
            </w:tcMar>
          </w:tcPr>
          <w:p w14:paraId="0FF8E6AC" w14:textId="77777777" w:rsidR="002C6F01" w:rsidRDefault="00AE4CD8" w:rsidP="002C6F01">
            <w:pPr>
              <w:pStyle w:val="Brdtextmedindrag"/>
            </w:pPr>
            <w:r w:rsidRPr="008076F0">
              <w:t>En överenskommelse enligt första eller andra stycket får träffas inom tre månader från den dag då frågan om en sådan överens</w:t>
            </w:r>
            <w:r>
              <w:softHyphen/>
            </w:r>
            <w:r w:rsidRPr="008076F0">
              <w:t>kommelse väcktes av en berörd myndighet. Den berörda gruppen ska ges tillfälle att yttra sig.</w:t>
            </w:r>
          </w:p>
        </w:tc>
        <w:tc>
          <w:tcPr>
            <w:tcW w:w="2500" w:type="pct"/>
            <w:shd w:val="clear" w:color="auto" w:fill="auto"/>
            <w:tcMar>
              <w:right w:w="0" w:type="dxa"/>
            </w:tcMar>
          </w:tcPr>
          <w:p w14:paraId="5AB60603" w14:textId="77777777" w:rsidR="002C6F01" w:rsidRPr="006C17F7" w:rsidRDefault="00AE4CD8" w:rsidP="002C6F01">
            <w:pPr>
              <w:pStyle w:val="Brdtextmedindrag"/>
              <w:rPr>
                <w:i/>
              </w:rPr>
            </w:pPr>
            <w:r w:rsidRPr="008076F0">
              <w:t>En överenskommelse enligt första eller andra stycket får träffas inom tre månader från den dag då frågan om en sådan överens</w:t>
            </w:r>
            <w:r>
              <w:softHyphen/>
            </w:r>
            <w:r w:rsidRPr="008076F0">
              <w:t>kommelse väcktes av en berörd myndighet. Den berörda gruppen ska ges tillfälle att yttra sig.</w:t>
            </w:r>
            <w:r>
              <w:t xml:space="preserve"> </w:t>
            </w:r>
            <w:r w:rsidRPr="00665D7A">
              <w:rPr>
                <w:i/>
              </w:rPr>
              <w:t>Finansinspektionen får högst en gång om året väcka frågan om en sådan överenskommelse.</w:t>
            </w:r>
          </w:p>
        </w:tc>
      </w:tr>
      <w:tr w:rsidR="002C6F01" w14:paraId="498EE917" w14:textId="77777777" w:rsidTr="002C6F01">
        <w:tc>
          <w:tcPr>
            <w:tcW w:w="2500" w:type="pct"/>
            <w:shd w:val="clear" w:color="auto" w:fill="auto"/>
            <w:tcMar>
              <w:left w:w="0" w:type="dxa"/>
            </w:tcMar>
          </w:tcPr>
          <w:p w14:paraId="7E04A9DD" w14:textId="77777777" w:rsidR="002C6F01" w:rsidRPr="008076F0" w:rsidRDefault="002C6F01" w:rsidP="002C6F01">
            <w:pPr>
              <w:pStyle w:val="Brdtextmedindrag"/>
            </w:pPr>
          </w:p>
        </w:tc>
        <w:tc>
          <w:tcPr>
            <w:tcW w:w="2500" w:type="pct"/>
            <w:shd w:val="clear" w:color="auto" w:fill="auto"/>
            <w:tcMar>
              <w:right w:w="0" w:type="dxa"/>
            </w:tcMar>
          </w:tcPr>
          <w:p w14:paraId="13F56E23" w14:textId="77777777" w:rsidR="002C6F01" w:rsidRPr="008076F0" w:rsidRDefault="002C6F01" w:rsidP="002C6F01">
            <w:pPr>
              <w:pStyle w:val="Brdtextmedindrag"/>
            </w:pPr>
          </w:p>
        </w:tc>
      </w:tr>
      <w:tr w:rsidR="002C6F01" w14:paraId="3F54CEFE" w14:textId="77777777" w:rsidTr="002C6F01">
        <w:tc>
          <w:tcPr>
            <w:tcW w:w="2500" w:type="pct"/>
            <w:shd w:val="clear" w:color="auto" w:fill="auto"/>
            <w:tcMar>
              <w:left w:w="0" w:type="dxa"/>
            </w:tcMar>
          </w:tcPr>
          <w:p w14:paraId="0A90EFED" w14:textId="77777777" w:rsidR="002C6F01" w:rsidRDefault="002C6F01" w:rsidP="002C6F01">
            <w:pPr>
              <w:pStyle w:val="Brdtextmedindrag"/>
            </w:pPr>
          </w:p>
        </w:tc>
        <w:tc>
          <w:tcPr>
            <w:tcW w:w="2500" w:type="pct"/>
            <w:shd w:val="clear" w:color="auto" w:fill="auto"/>
            <w:tcMar>
              <w:right w:w="0" w:type="dxa"/>
            </w:tcMar>
          </w:tcPr>
          <w:p w14:paraId="7550FF08" w14:textId="77777777" w:rsidR="002C6F01" w:rsidRPr="00B9666D" w:rsidRDefault="00AE4CD8" w:rsidP="002C6F01">
            <w:pPr>
              <w:pStyle w:val="Brdtext"/>
              <w:rPr>
                <w:i/>
                <w:u w:val="single"/>
              </w:rPr>
            </w:pPr>
            <w:r w:rsidRPr="00B9666D">
              <w:rPr>
                <w:i/>
                <w:u w:val="single"/>
              </w:rPr>
              <w:t>Samordningsöverenskommelse</w:t>
            </w:r>
          </w:p>
        </w:tc>
      </w:tr>
      <w:tr w:rsidR="002C6F01" w14:paraId="69DD86E2" w14:textId="77777777" w:rsidTr="002C6F01">
        <w:tc>
          <w:tcPr>
            <w:tcW w:w="2500" w:type="pct"/>
            <w:shd w:val="clear" w:color="auto" w:fill="auto"/>
            <w:tcMar>
              <w:left w:w="0" w:type="dxa"/>
            </w:tcMar>
          </w:tcPr>
          <w:p w14:paraId="3395AE21" w14:textId="77777777" w:rsidR="002C6F01" w:rsidRDefault="002C6F01" w:rsidP="002C6F01">
            <w:pPr>
              <w:pStyle w:val="Brdtextmedindrag"/>
            </w:pPr>
          </w:p>
        </w:tc>
        <w:tc>
          <w:tcPr>
            <w:tcW w:w="2500" w:type="pct"/>
            <w:shd w:val="clear" w:color="auto" w:fill="auto"/>
            <w:tcMar>
              <w:right w:w="0" w:type="dxa"/>
            </w:tcMar>
          </w:tcPr>
          <w:p w14:paraId="10460940" w14:textId="77777777" w:rsidR="002C6F01" w:rsidRDefault="002C6F01" w:rsidP="002C6F01">
            <w:pPr>
              <w:pStyle w:val="Brdtext"/>
              <w:rPr>
                <w:i/>
                <w:u w:val="single"/>
              </w:rPr>
            </w:pPr>
          </w:p>
        </w:tc>
      </w:tr>
      <w:tr w:rsidR="002C6F01" w14:paraId="28EB6262" w14:textId="77777777" w:rsidTr="002C6F01">
        <w:tc>
          <w:tcPr>
            <w:tcW w:w="2500" w:type="pct"/>
            <w:shd w:val="clear" w:color="auto" w:fill="auto"/>
            <w:tcMar>
              <w:left w:w="0" w:type="dxa"/>
            </w:tcMar>
          </w:tcPr>
          <w:p w14:paraId="728C7380" w14:textId="77777777" w:rsidR="002C6F01" w:rsidRDefault="002C6F01" w:rsidP="002C6F01">
            <w:pPr>
              <w:pStyle w:val="Brdtextmedindrag"/>
            </w:pPr>
          </w:p>
        </w:tc>
        <w:tc>
          <w:tcPr>
            <w:tcW w:w="2500" w:type="pct"/>
            <w:shd w:val="clear" w:color="auto" w:fill="auto"/>
            <w:tcMar>
              <w:right w:w="0" w:type="dxa"/>
            </w:tcMar>
          </w:tcPr>
          <w:p w14:paraId="1137E8D1" w14:textId="77777777" w:rsidR="002C6F01" w:rsidRPr="00232FF6" w:rsidRDefault="00AE4CD8" w:rsidP="002C6F01">
            <w:pPr>
              <w:pStyle w:val="Brdtext"/>
              <w:rPr>
                <w:i/>
              </w:rPr>
            </w:pPr>
            <w:r>
              <w:rPr>
                <w:i/>
              </w:rPr>
              <w:t>10</w:t>
            </w:r>
            <w:r w:rsidRPr="00232FF6">
              <w:rPr>
                <w:i/>
              </w:rPr>
              <w:t> a §</w:t>
            </w:r>
          </w:p>
        </w:tc>
      </w:tr>
      <w:tr w:rsidR="002C6F01" w14:paraId="329AEF63" w14:textId="77777777" w:rsidTr="002C6F01">
        <w:tc>
          <w:tcPr>
            <w:tcW w:w="2500" w:type="pct"/>
            <w:shd w:val="clear" w:color="auto" w:fill="auto"/>
            <w:tcMar>
              <w:left w:w="0" w:type="dxa"/>
            </w:tcMar>
          </w:tcPr>
          <w:p w14:paraId="692A15E0" w14:textId="77777777" w:rsidR="002C6F01" w:rsidRDefault="002C6F01" w:rsidP="002C6F01">
            <w:pPr>
              <w:pStyle w:val="Brdtextmedindrag"/>
            </w:pPr>
          </w:p>
        </w:tc>
        <w:tc>
          <w:tcPr>
            <w:tcW w:w="2500" w:type="pct"/>
            <w:shd w:val="clear" w:color="auto" w:fill="auto"/>
            <w:tcMar>
              <w:right w:w="0" w:type="dxa"/>
            </w:tcMar>
          </w:tcPr>
          <w:p w14:paraId="0E962F22" w14:textId="77777777" w:rsidR="002C6F01" w:rsidRPr="00024BC3" w:rsidRDefault="00AE4CD8" w:rsidP="002C6F01">
            <w:pPr>
              <w:pStyle w:val="Brdtextmedindrag"/>
              <w:rPr>
                <w:i/>
              </w:rPr>
            </w:pPr>
            <w:bookmarkStart w:id="143" w:name="_Hlk20752709"/>
            <w:bookmarkStart w:id="144" w:name="_Hlk20831900"/>
            <w:bookmarkStart w:id="145" w:name="_Hlk20815594"/>
            <w:r>
              <w:rPr>
                <w:i/>
              </w:rPr>
              <w:t>När Finansinspektionen är grupptillsynsmyndighet eller ut</w:t>
            </w:r>
            <w:r>
              <w:rPr>
                <w:i/>
              </w:rPr>
              <w:softHyphen/>
              <w:t>övar tillsyn över ett enskilt försäkringsföretag som omfattas av grupptillsyn, ska inspektionen ingå en samordningsöverenskommelse</w:t>
            </w:r>
            <w:bookmarkEnd w:id="143"/>
            <w:r>
              <w:rPr>
                <w:i/>
              </w:rPr>
              <w:t xml:space="preserve"> med de berörda behöriga myndig</w:t>
            </w:r>
            <w:r>
              <w:rPr>
                <w:i/>
              </w:rPr>
              <w:softHyphen/>
              <w:t>heterna i tillsynskollegiet.</w:t>
            </w:r>
            <w:bookmarkEnd w:id="144"/>
            <w:r>
              <w:rPr>
                <w:i/>
              </w:rPr>
              <w:t xml:space="preserve"> </w:t>
            </w:r>
            <w:bookmarkStart w:id="146" w:name="_Hlk20835332"/>
            <w:r>
              <w:rPr>
                <w:i/>
              </w:rPr>
              <w:t>En sådan överenskommelse ska avse in</w:t>
            </w:r>
            <w:r>
              <w:rPr>
                <w:i/>
              </w:rPr>
              <w:softHyphen/>
              <w:t xml:space="preserve">rättandet av tillsynskollegiet och verksamheten i det. </w:t>
            </w:r>
            <w:bookmarkEnd w:id="145"/>
            <w:bookmarkEnd w:id="146"/>
            <w:r>
              <w:rPr>
                <w:i/>
              </w:rPr>
              <w:t>Överens</w:t>
            </w:r>
            <w:r>
              <w:rPr>
                <w:i/>
              </w:rPr>
              <w:softHyphen/>
              <w:t>kommelsen</w:t>
            </w:r>
            <w:r w:rsidRPr="00024BC3">
              <w:rPr>
                <w:i/>
              </w:rPr>
              <w:t xml:space="preserve"> ska undertecknas av inspektionen.</w:t>
            </w:r>
          </w:p>
        </w:tc>
      </w:tr>
      <w:tr w:rsidR="002C6F01" w14:paraId="174F6540" w14:textId="77777777" w:rsidTr="002C6F01">
        <w:tc>
          <w:tcPr>
            <w:tcW w:w="2500" w:type="pct"/>
            <w:shd w:val="clear" w:color="auto" w:fill="auto"/>
            <w:tcMar>
              <w:left w:w="0" w:type="dxa"/>
            </w:tcMar>
          </w:tcPr>
          <w:p w14:paraId="7CDE801A" w14:textId="77777777" w:rsidR="002C6F01" w:rsidRDefault="002C6F01" w:rsidP="002C6F01">
            <w:pPr>
              <w:pStyle w:val="Brdtextmedindrag"/>
            </w:pPr>
          </w:p>
        </w:tc>
        <w:tc>
          <w:tcPr>
            <w:tcW w:w="2500" w:type="pct"/>
            <w:shd w:val="clear" w:color="auto" w:fill="auto"/>
            <w:tcMar>
              <w:right w:w="0" w:type="dxa"/>
            </w:tcMar>
          </w:tcPr>
          <w:p w14:paraId="7EE56F29" w14:textId="77777777" w:rsidR="002C6F01" w:rsidRPr="002C57DD" w:rsidRDefault="00AE4CD8" w:rsidP="002C6F01">
            <w:pPr>
              <w:pStyle w:val="Brdtextmedindrag"/>
              <w:rPr>
                <w:i/>
              </w:rPr>
            </w:pPr>
            <w:r>
              <w:rPr>
                <w:i/>
              </w:rPr>
              <w:t>En sådan ö</w:t>
            </w:r>
            <w:r w:rsidRPr="002C57DD">
              <w:rPr>
                <w:i/>
              </w:rPr>
              <w:t>verenskommelse</w:t>
            </w:r>
            <w:r>
              <w:rPr>
                <w:i/>
              </w:rPr>
              <w:t xml:space="preserve"> som avses i första stycket</w:t>
            </w:r>
            <w:r w:rsidRPr="002C57DD">
              <w:rPr>
                <w:i/>
              </w:rPr>
              <w:t xml:space="preserve"> ska </w:t>
            </w:r>
            <w:r>
              <w:rPr>
                <w:i/>
              </w:rPr>
              <w:t>åtmin</w:t>
            </w:r>
            <w:r>
              <w:rPr>
                <w:i/>
              </w:rPr>
              <w:softHyphen/>
              <w:t>stone</w:t>
            </w:r>
            <w:r w:rsidRPr="002C57DD">
              <w:rPr>
                <w:i/>
              </w:rPr>
              <w:t xml:space="preserve"> innehålla förfaranden för </w:t>
            </w:r>
          </w:p>
          <w:p w14:paraId="42E672B4" w14:textId="77777777" w:rsidR="002C6F01" w:rsidRPr="002C57DD" w:rsidRDefault="00AE4CD8" w:rsidP="002C6F01">
            <w:pPr>
              <w:pStyle w:val="Brdtextmedindrag"/>
              <w:rPr>
                <w:i/>
              </w:rPr>
            </w:pPr>
            <w:r w:rsidRPr="002C57DD">
              <w:rPr>
                <w:i/>
              </w:rPr>
              <w:t>1</w:t>
            </w:r>
            <w:r>
              <w:rPr>
                <w:i/>
              </w:rPr>
              <w:t>.</w:t>
            </w:r>
            <w:r w:rsidRPr="002C57DD">
              <w:rPr>
                <w:i/>
              </w:rPr>
              <w:t xml:space="preserve"> beslutsprocessen </w:t>
            </w:r>
            <w:r>
              <w:rPr>
                <w:i/>
              </w:rPr>
              <w:t>vid de beslut som avses i</w:t>
            </w:r>
            <w:r w:rsidRPr="002C57DD">
              <w:rPr>
                <w:i/>
              </w:rPr>
              <w:t xml:space="preserve"> artiklarna 231, 232 och 247 i Solvens II-direktivet, och</w:t>
            </w:r>
          </w:p>
          <w:p w14:paraId="1DCB3225" w14:textId="77777777" w:rsidR="002C6F01" w:rsidRPr="00232FF6" w:rsidRDefault="00AE4CD8" w:rsidP="002C6F01">
            <w:pPr>
              <w:pStyle w:val="Brdtextmedindrag"/>
            </w:pPr>
            <w:r w:rsidRPr="002C57DD">
              <w:rPr>
                <w:i/>
              </w:rPr>
              <w:t>2</w:t>
            </w:r>
            <w:r>
              <w:rPr>
                <w:i/>
              </w:rPr>
              <w:t>.</w:t>
            </w:r>
            <w:r w:rsidRPr="002C57DD">
              <w:rPr>
                <w:i/>
              </w:rPr>
              <w:t> det samråd som avses i artik</w:t>
            </w:r>
            <w:r>
              <w:rPr>
                <w:i/>
              </w:rPr>
              <w:softHyphen/>
              <w:t>larna</w:t>
            </w:r>
            <w:r w:rsidRPr="002C57DD">
              <w:rPr>
                <w:i/>
              </w:rPr>
              <w:t xml:space="preserve"> 218.5</w:t>
            </w:r>
            <w:r>
              <w:rPr>
                <w:i/>
              </w:rPr>
              <w:t xml:space="preserve"> och </w:t>
            </w:r>
            <w:r w:rsidRPr="002C57DD">
              <w:rPr>
                <w:i/>
              </w:rPr>
              <w:t>248.4 i Solvens II-direktivet.</w:t>
            </w:r>
          </w:p>
        </w:tc>
      </w:tr>
      <w:tr w:rsidR="002C6F01" w14:paraId="30C78641" w14:textId="77777777" w:rsidTr="002C6F01">
        <w:tc>
          <w:tcPr>
            <w:tcW w:w="2500" w:type="pct"/>
            <w:shd w:val="clear" w:color="auto" w:fill="auto"/>
            <w:tcMar>
              <w:left w:w="0" w:type="dxa"/>
            </w:tcMar>
          </w:tcPr>
          <w:p w14:paraId="5BEBF761" w14:textId="77777777" w:rsidR="002C6F01" w:rsidRDefault="002C6F01" w:rsidP="002C6F01">
            <w:pPr>
              <w:pStyle w:val="Brdtextmedindrag"/>
            </w:pPr>
          </w:p>
        </w:tc>
        <w:tc>
          <w:tcPr>
            <w:tcW w:w="2500" w:type="pct"/>
            <w:shd w:val="clear" w:color="auto" w:fill="auto"/>
            <w:tcMar>
              <w:right w:w="0" w:type="dxa"/>
            </w:tcMar>
          </w:tcPr>
          <w:p w14:paraId="067E27BF" w14:textId="77777777" w:rsidR="002C6F01" w:rsidRPr="002C57DD" w:rsidRDefault="00AE4CD8" w:rsidP="002C6F01">
            <w:pPr>
              <w:pStyle w:val="Brdtextmedindrag"/>
              <w:rPr>
                <w:i/>
              </w:rPr>
            </w:pPr>
            <w:r w:rsidRPr="00DF5B23">
              <w:rPr>
                <w:i/>
              </w:rPr>
              <w:t xml:space="preserve">Om </w:t>
            </w:r>
            <w:proofErr w:type="gramStart"/>
            <w:r w:rsidRPr="00DF5B23">
              <w:rPr>
                <w:i/>
              </w:rPr>
              <w:t>Europeiska</w:t>
            </w:r>
            <w:proofErr w:type="gramEnd"/>
            <w:r w:rsidRPr="00DF5B23">
              <w:rPr>
                <w:i/>
              </w:rPr>
              <w:t xml:space="preserve"> försäkrings- och tjänstepensionsmyndigheten har fattat ett beslut om upprättande av en </w:t>
            </w:r>
            <w:r>
              <w:rPr>
                <w:i/>
              </w:rPr>
              <w:t>samordnings</w:t>
            </w:r>
            <w:r w:rsidRPr="00DF5B23">
              <w:rPr>
                <w:i/>
              </w:rPr>
              <w:t>överenskommelse ska Finans</w:t>
            </w:r>
            <w:r>
              <w:rPr>
                <w:i/>
              </w:rPr>
              <w:softHyphen/>
            </w:r>
            <w:r w:rsidRPr="00DF5B23">
              <w:rPr>
                <w:i/>
              </w:rPr>
              <w:t xml:space="preserve">inspektionen, när </w:t>
            </w:r>
            <w:r>
              <w:rPr>
                <w:i/>
              </w:rPr>
              <w:t>inspektionen</w:t>
            </w:r>
            <w:r w:rsidRPr="00DF5B23">
              <w:rPr>
                <w:i/>
              </w:rPr>
              <w:t xml:space="preserve"> är grupp</w:t>
            </w:r>
            <w:r>
              <w:rPr>
                <w:i/>
              </w:rPr>
              <w:softHyphen/>
            </w:r>
            <w:r w:rsidRPr="00DF5B23">
              <w:rPr>
                <w:i/>
              </w:rPr>
              <w:t>tillsyns</w:t>
            </w:r>
            <w:r>
              <w:rPr>
                <w:i/>
              </w:rPr>
              <w:softHyphen/>
            </w:r>
            <w:r w:rsidRPr="00DF5B23">
              <w:rPr>
                <w:i/>
              </w:rPr>
              <w:t>myndighet, fatta sitt slutliga beslut i enlighet med Europeiska försäkrings- och tjänstepensions</w:t>
            </w:r>
            <w:r w:rsidRPr="00DF5B23">
              <w:rPr>
                <w:i/>
              </w:rPr>
              <w:softHyphen/>
              <w:t xml:space="preserve">myndighetens beslut. </w:t>
            </w:r>
            <w:r>
              <w:rPr>
                <w:i/>
              </w:rPr>
              <w:t xml:space="preserve">Finansinspektionen ska överlämna </w:t>
            </w:r>
            <w:r>
              <w:rPr>
                <w:i/>
              </w:rPr>
              <w:lastRenderedPageBreak/>
              <w:t xml:space="preserve">sitt beslut </w:t>
            </w:r>
            <w:r w:rsidRPr="00DF5B23">
              <w:rPr>
                <w:i/>
              </w:rPr>
              <w:t>till de berörda behöriga myndigheterna.</w:t>
            </w:r>
          </w:p>
        </w:tc>
      </w:tr>
      <w:tr w:rsidR="002C6F01" w14:paraId="2EF16FB4" w14:textId="77777777" w:rsidTr="002C6F01">
        <w:tc>
          <w:tcPr>
            <w:tcW w:w="2500" w:type="pct"/>
            <w:shd w:val="clear" w:color="auto" w:fill="auto"/>
            <w:tcMar>
              <w:left w:w="0" w:type="dxa"/>
            </w:tcMar>
          </w:tcPr>
          <w:p w14:paraId="71764A78" w14:textId="77777777" w:rsidR="002C6F01" w:rsidRDefault="002C6F01" w:rsidP="002C6F01">
            <w:pPr>
              <w:pStyle w:val="Brdtextmedindrag"/>
            </w:pPr>
          </w:p>
        </w:tc>
        <w:tc>
          <w:tcPr>
            <w:tcW w:w="2500" w:type="pct"/>
            <w:shd w:val="clear" w:color="auto" w:fill="auto"/>
            <w:tcMar>
              <w:right w:w="0" w:type="dxa"/>
            </w:tcMar>
          </w:tcPr>
          <w:p w14:paraId="6213DC25" w14:textId="77777777" w:rsidR="002C6F01" w:rsidRPr="00DF5B23" w:rsidRDefault="002C6F01" w:rsidP="002C6F01">
            <w:pPr>
              <w:pStyle w:val="Brdtextmedindrag"/>
              <w:rPr>
                <w:i/>
              </w:rPr>
            </w:pPr>
          </w:p>
        </w:tc>
      </w:tr>
      <w:tr w:rsidR="002C6F01" w14:paraId="61C34467" w14:textId="77777777" w:rsidTr="002C6F01">
        <w:tc>
          <w:tcPr>
            <w:tcW w:w="2500" w:type="pct"/>
            <w:shd w:val="clear" w:color="auto" w:fill="auto"/>
            <w:tcMar>
              <w:left w:w="0" w:type="dxa"/>
            </w:tcMar>
          </w:tcPr>
          <w:p w14:paraId="7F571451" w14:textId="77777777" w:rsidR="002C6F01" w:rsidRDefault="002C6F01" w:rsidP="002C6F01">
            <w:pPr>
              <w:pStyle w:val="Brdtextmedindrag"/>
              <w:rPr>
                <w:u w:val="single"/>
              </w:rPr>
            </w:pPr>
          </w:p>
        </w:tc>
        <w:tc>
          <w:tcPr>
            <w:tcW w:w="2500" w:type="pct"/>
            <w:shd w:val="clear" w:color="auto" w:fill="auto"/>
            <w:tcMar>
              <w:right w:w="0" w:type="dxa"/>
            </w:tcMar>
          </w:tcPr>
          <w:p w14:paraId="4AB37604" w14:textId="77777777" w:rsidR="002C6F01" w:rsidRPr="00C44E50" w:rsidRDefault="00AE4CD8" w:rsidP="002C6F01">
            <w:pPr>
              <w:pStyle w:val="Brdtextmedindrag"/>
              <w:ind w:firstLine="0"/>
              <w:rPr>
                <w:i/>
                <w:u w:val="single"/>
              </w:rPr>
            </w:pPr>
            <w:r>
              <w:rPr>
                <w:i/>
                <w:u w:val="single"/>
              </w:rPr>
              <w:t>Möte med behöriga myndigheter</w:t>
            </w:r>
          </w:p>
        </w:tc>
      </w:tr>
      <w:tr w:rsidR="002C6F01" w14:paraId="240B8731" w14:textId="77777777" w:rsidTr="002C6F01">
        <w:tc>
          <w:tcPr>
            <w:tcW w:w="2500" w:type="pct"/>
            <w:shd w:val="clear" w:color="auto" w:fill="auto"/>
            <w:tcMar>
              <w:left w:w="0" w:type="dxa"/>
            </w:tcMar>
          </w:tcPr>
          <w:p w14:paraId="1B24122A" w14:textId="77777777" w:rsidR="002C6F01" w:rsidRDefault="002C6F01" w:rsidP="002C6F01">
            <w:pPr>
              <w:pStyle w:val="Brdtextmedindrag"/>
              <w:rPr>
                <w:u w:val="single"/>
              </w:rPr>
            </w:pPr>
          </w:p>
        </w:tc>
        <w:tc>
          <w:tcPr>
            <w:tcW w:w="2500" w:type="pct"/>
            <w:shd w:val="clear" w:color="auto" w:fill="auto"/>
            <w:tcMar>
              <w:right w:w="0" w:type="dxa"/>
            </w:tcMar>
          </w:tcPr>
          <w:p w14:paraId="51D99A91" w14:textId="77777777" w:rsidR="002C6F01" w:rsidRDefault="002C6F01" w:rsidP="002C6F01">
            <w:pPr>
              <w:pStyle w:val="Brdtextmedindrag"/>
              <w:ind w:firstLine="0"/>
              <w:rPr>
                <w:i/>
                <w:u w:val="single"/>
              </w:rPr>
            </w:pPr>
          </w:p>
        </w:tc>
      </w:tr>
      <w:tr w:rsidR="002C6F01" w14:paraId="37F8CE01" w14:textId="77777777" w:rsidTr="002C6F01">
        <w:tc>
          <w:tcPr>
            <w:tcW w:w="2500" w:type="pct"/>
            <w:shd w:val="clear" w:color="auto" w:fill="auto"/>
            <w:tcMar>
              <w:left w:w="0" w:type="dxa"/>
            </w:tcMar>
          </w:tcPr>
          <w:p w14:paraId="694E2675" w14:textId="77777777" w:rsidR="002C6F01" w:rsidRDefault="002C6F01" w:rsidP="002C6F01">
            <w:pPr>
              <w:pStyle w:val="Brdtextmedindrag"/>
              <w:rPr>
                <w:u w:val="single"/>
              </w:rPr>
            </w:pPr>
          </w:p>
        </w:tc>
        <w:tc>
          <w:tcPr>
            <w:tcW w:w="2500" w:type="pct"/>
            <w:shd w:val="clear" w:color="auto" w:fill="auto"/>
            <w:tcMar>
              <w:right w:w="0" w:type="dxa"/>
            </w:tcMar>
          </w:tcPr>
          <w:p w14:paraId="76265787" w14:textId="77777777" w:rsidR="002C6F01" w:rsidRPr="00703FF3" w:rsidRDefault="00AE4CD8" w:rsidP="002C6F01">
            <w:pPr>
              <w:pStyle w:val="Brdtext"/>
              <w:rPr>
                <w:i/>
              </w:rPr>
            </w:pPr>
            <w:r>
              <w:rPr>
                <w:i/>
              </w:rPr>
              <w:t>10 b</w:t>
            </w:r>
            <w:r>
              <w:t> </w:t>
            </w:r>
            <w:r w:rsidRPr="00574282">
              <w:rPr>
                <w:i/>
              </w:rPr>
              <w:t>§</w:t>
            </w:r>
          </w:p>
        </w:tc>
      </w:tr>
      <w:tr w:rsidR="002C6F01" w14:paraId="3969D651" w14:textId="77777777" w:rsidTr="002C6F01">
        <w:tc>
          <w:tcPr>
            <w:tcW w:w="2500" w:type="pct"/>
            <w:shd w:val="clear" w:color="auto" w:fill="auto"/>
            <w:tcMar>
              <w:left w:w="0" w:type="dxa"/>
            </w:tcMar>
          </w:tcPr>
          <w:p w14:paraId="5F03CEDC" w14:textId="77777777" w:rsidR="002C6F01" w:rsidRDefault="002C6F01" w:rsidP="002C6F01">
            <w:pPr>
              <w:pStyle w:val="Brdtextmedindrag"/>
            </w:pPr>
          </w:p>
        </w:tc>
        <w:tc>
          <w:tcPr>
            <w:tcW w:w="2500" w:type="pct"/>
            <w:shd w:val="clear" w:color="auto" w:fill="auto"/>
            <w:tcMar>
              <w:right w:w="0" w:type="dxa"/>
            </w:tcMar>
          </w:tcPr>
          <w:p w14:paraId="3023A73D" w14:textId="77777777" w:rsidR="002C6F01" w:rsidRPr="00C44E50" w:rsidRDefault="00AE4CD8" w:rsidP="002C6F01">
            <w:pPr>
              <w:pStyle w:val="Brdtextmedindrag"/>
              <w:rPr>
                <w:i/>
              </w:rPr>
            </w:pPr>
            <w:bookmarkStart w:id="147" w:name="_Hlk21434130"/>
            <w:r w:rsidRPr="00C44E50">
              <w:rPr>
                <w:i/>
              </w:rPr>
              <w:t>Finansinspektionen ska omedel</w:t>
            </w:r>
            <w:r>
              <w:rPr>
                <w:i/>
              </w:rPr>
              <w:softHyphen/>
            </w:r>
            <w:r w:rsidRPr="00C44E50">
              <w:rPr>
                <w:i/>
              </w:rPr>
              <w:t xml:space="preserve">bart kalla till möte med de behöriga myndigheterna som </w:t>
            </w:r>
            <w:r>
              <w:rPr>
                <w:i/>
              </w:rPr>
              <w:t>deltar</w:t>
            </w:r>
            <w:r w:rsidRPr="00C44E50">
              <w:rPr>
                <w:i/>
              </w:rPr>
              <w:t xml:space="preserve"> i grupptillsynen </w:t>
            </w:r>
            <w:r>
              <w:rPr>
                <w:i/>
              </w:rPr>
              <w:t xml:space="preserve">över en grupp, </w:t>
            </w:r>
            <w:r w:rsidRPr="00C44E50">
              <w:rPr>
                <w:i/>
              </w:rPr>
              <w:t>om</w:t>
            </w:r>
          </w:p>
          <w:p w14:paraId="62D3966A" w14:textId="77777777" w:rsidR="002C6F01" w:rsidRPr="00C44E50" w:rsidRDefault="00AE4CD8" w:rsidP="002C6F01">
            <w:pPr>
              <w:pStyle w:val="Brdtextmedindrag"/>
              <w:rPr>
                <w:i/>
              </w:rPr>
            </w:pPr>
            <w:r w:rsidRPr="00C44E50">
              <w:rPr>
                <w:i/>
              </w:rPr>
              <w:t>1</w:t>
            </w:r>
            <w:r>
              <w:rPr>
                <w:i/>
              </w:rPr>
              <w:t>.</w:t>
            </w:r>
            <w:r w:rsidRPr="00C44E50">
              <w:rPr>
                <w:i/>
              </w:rPr>
              <w:t> </w:t>
            </w:r>
            <w:r>
              <w:rPr>
                <w:i/>
              </w:rPr>
              <w:t>inspektionen</w:t>
            </w:r>
            <w:r w:rsidRPr="00C44E50">
              <w:rPr>
                <w:i/>
              </w:rPr>
              <w:t xml:space="preserve"> </w:t>
            </w:r>
            <w:r>
              <w:rPr>
                <w:i/>
              </w:rPr>
              <w:t>får kännedom</w:t>
            </w:r>
            <w:r w:rsidRPr="00C44E50">
              <w:rPr>
                <w:i/>
              </w:rPr>
              <w:t xml:space="preserve"> om en betydande överträdelse av solvens</w:t>
            </w:r>
            <w:r w:rsidRPr="00C44E50">
              <w:rPr>
                <w:i/>
              </w:rPr>
              <w:softHyphen/>
              <w:t xml:space="preserve">kapitalkravet </w:t>
            </w:r>
            <w:r>
              <w:rPr>
                <w:i/>
              </w:rPr>
              <w:t>för ett försäkrings</w:t>
            </w:r>
            <w:r>
              <w:rPr>
                <w:i/>
              </w:rPr>
              <w:softHyphen/>
              <w:t xml:space="preserve">företag i gruppen </w:t>
            </w:r>
            <w:r w:rsidRPr="00C44E50">
              <w:rPr>
                <w:i/>
              </w:rPr>
              <w:t>eller en överträdelse av minimi</w:t>
            </w:r>
            <w:r>
              <w:rPr>
                <w:i/>
              </w:rPr>
              <w:softHyphen/>
            </w:r>
            <w:r w:rsidRPr="00C44E50">
              <w:rPr>
                <w:i/>
              </w:rPr>
              <w:t>kapital</w:t>
            </w:r>
            <w:r>
              <w:rPr>
                <w:i/>
              </w:rPr>
              <w:softHyphen/>
            </w:r>
            <w:r w:rsidRPr="00C44E50">
              <w:rPr>
                <w:i/>
              </w:rPr>
              <w:t>kravet för ett försäkrings</w:t>
            </w:r>
            <w:r>
              <w:rPr>
                <w:i/>
              </w:rPr>
              <w:softHyphen/>
            </w:r>
            <w:r w:rsidRPr="00C44E50">
              <w:rPr>
                <w:i/>
              </w:rPr>
              <w:t>företag</w:t>
            </w:r>
            <w:r>
              <w:rPr>
                <w:i/>
              </w:rPr>
              <w:t xml:space="preserve"> i gruppen</w:t>
            </w:r>
            <w:r w:rsidRPr="00C44E50">
              <w:rPr>
                <w:i/>
              </w:rPr>
              <w:t xml:space="preserve">, </w:t>
            </w:r>
          </w:p>
          <w:p w14:paraId="6A3E56BE" w14:textId="77777777" w:rsidR="002C6F01" w:rsidRPr="00C44E50" w:rsidRDefault="00AE4CD8" w:rsidP="002C6F01">
            <w:pPr>
              <w:pStyle w:val="Brdtextmedindrag"/>
              <w:rPr>
                <w:i/>
              </w:rPr>
            </w:pPr>
            <w:r w:rsidRPr="00C44E50">
              <w:rPr>
                <w:i/>
              </w:rPr>
              <w:t>2</w:t>
            </w:r>
            <w:r>
              <w:rPr>
                <w:i/>
              </w:rPr>
              <w:t>.</w:t>
            </w:r>
            <w:r w:rsidRPr="00C44E50">
              <w:rPr>
                <w:i/>
              </w:rPr>
              <w:t> </w:t>
            </w:r>
            <w:r>
              <w:rPr>
                <w:i/>
              </w:rPr>
              <w:t>inspektionen</w:t>
            </w:r>
            <w:r w:rsidRPr="00C44E50">
              <w:rPr>
                <w:i/>
              </w:rPr>
              <w:t xml:space="preserve"> </w:t>
            </w:r>
            <w:r>
              <w:rPr>
                <w:i/>
              </w:rPr>
              <w:t>får kännedom</w:t>
            </w:r>
            <w:r w:rsidRPr="00C44E50">
              <w:rPr>
                <w:i/>
              </w:rPr>
              <w:t xml:space="preserve"> om en betydande överträdelse av </w:t>
            </w:r>
            <w:r>
              <w:rPr>
                <w:i/>
              </w:rPr>
              <w:t>det grupp</w:t>
            </w:r>
            <w:r>
              <w:rPr>
                <w:i/>
              </w:rPr>
              <w:softHyphen/>
              <w:t xml:space="preserve">baserade </w:t>
            </w:r>
            <w:r w:rsidRPr="00C44E50">
              <w:rPr>
                <w:i/>
              </w:rPr>
              <w:t>solvens</w:t>
            </w:r>
            <w:r>
              <w:rPr>
                <w:i/>
              </w:rPr>
              <w:softHyphen/>
            </w:r>
            <w:r w:rsidRPr="00C44E50">
              <w:rPr>
                <w:i/>
              </w:rPr>
              <w:t>kapital</w:t>
            </w:r>
            <w:r>
              <w:rPr>
                <w:i/>
              </w:rPr>
              <w:softHyphen/>
            </w:r>
            <w:r w:rsidRPr="00C44E50">
              <w:rPr>
                <w:i/>
              </w:rPr>
              <w:t>kravet</w:t>
            </w:r>
            <w:r>
              <w:rPr>
                <w:i/>
              </w:rPr>
              <w:t xml:space="preserve"> för den aktuella gruppen, beräknat enligt den metod som används i grup</w:t>
            </w:r>
            <w:r>
              <w:rPr>
                <w:i/>
              </w:rPr>
              <w:softHyphen/>
              <w:t>pen</w:t>
            </w:r>
            <w:r w:rsidRPr="00C44E50">
              <w:rPr>
                <w:i/>
              </w:rPr>
              <w:t xml:space="preserve">, eller </w:t>
            </w:r>
          </w:p>
          <w:p w14:paraId="7492A8FD" w14:textId="77777777" w:rsidR="002C6F01" w:rsidRPr="00E8523B" w:rsidRDefault="00AE4CD8" w:rsidP="002C6F01">
            <w:pPr>
              <w:pStyle w:val="Brdtextmedindrag"/>
              <w:rPr>
                <w:b/>
              </w:rPr>
            </w:pPr>
            <w:r w:rsidRPr="00C44E50">
              <w:rPr>
                <w:i/>
              </w:rPr>
              <w:t>3</w:t>
            </w:r>
            <w:r>
              <w:rPr>
                <w:i/>
              </w:rPr>
              <w:t>.</w:t>
            </w:r>
            <w:r w:rsidRPr="00C44E50">
              <w:rPr>
                <w:i/>
              </w:rPr>
              <w:t xml:space="preserve"> andra exceptionella </w:t>
            </w:r>
            <w:r>
              <w:rPr>
                <w:i/>
              </w:rPr>
              <w:t>omstän</w:t>
            </w:r>
            <w:r>
              <w:rPr>
                <w:i/>
              </w:rPr>
              <w:softHyphen/>
              <w:t>dig</w:t>
            </w:r>
            <w:r>
              <w:rPr>
                <w:i/>
              </w:rPr>
              <w:softHyphen/>
            </w:r>
            <w:r w:rsidRPr="00C44E50">
              <w:rPr>
                <w:i/>
              </w:rPr>
              <w:t>heter inträffar eller har in</w:t>
            </w:r>
            <w:r>
              <w:rPr>
                <w:i/>
              </w:rPr>
              <w:softHyphen/>
            </w:r>
            <w:r w:rsidRPr="00C44E50">
              <w:rPr>
                <w:i/>
              </w:rPr>
              <w:t>träffat.</w:t>
            </w:r>
            <w:bookmarkEnd w:id="147"/>
          </w:p>
        </w:tc>
      </w:tr>
      <w:tr w:rsidR="002C6F01" w14:paraId="5CB462F0" w14:textId="77777777" w:rsidTr="002C6F01">
        <w:tc>
          <w:tcPr>
            <w:tcW w:w="2500" w:type="pct"/>
            <w:shd w:val="clear" w:color="auto" w:fill="auto"/>
            <w:tcMar>
              <w:left w:w="0" w:type="dxa"/>
            </w:tcMar>
          </w:tcPr>
          <w:p w14:paraId="2C4FA430" w14:textId="77777777" w:rsidR="002C6F01" w:rsidRDefault="002C6F01" w:rsidP="002C6F01">
            <w:pPr>
              <w:pStyle w:val="Brdtextmedindrag"/>
            </w:pPr>
          </w:p>
        </w:tc>
        <w:tc>
          <w:tcPr>
            <w:tcW w:w="2500" w:type="pct"/>
            <w:shd w:val="clear" w:color="auto" w:fill="auto"/>
            <w:tcMar>
              <w:right w:w="0" w:type="dxa"/>
            </w:tcMar>
          </w:tcPr>
          <w:p w14:paraId="065A9936" w14:textId="77777777" w:rsidR="002C6F01" w:rsidRPr="00C44E50" w:rsidRDefault="002C6F01" w:rsidP="002C6F01">
            <w:pPr>
              <w:pStyle w:val="Brdtextmedindrag"/>
              <w:rPr>
                <w:i/>
              </w:rPr>
            </w:pPr>
          </w:p>
        </w:tc>
      </w:tr>
      <w:tr w:rsidR="002C6F01" w14:paraId="61E1C3C6" w14:textId="77777777" w:rsidTr="002C6F01">
        <w:tc>
          <w:tcPr>
            <w:tcW w:w="2500" w:type="pct"/>
            <w:shd w:val="clear" w:color="auto" w:fill="auto"/>
            <w:tcMar>
              <w:left w:w="0" w:type="dxa"/>
            </w:tcMar>
          </w:tcPr>
          <w:p w14:paraId="0F44857B" w14:textId="77777777" w:rsidR="002C6F01" w:rsidRDefault="002C6F01" w:rsidP="002C6F01">
            <w:pPr>
              <w:pStyle w:val="Brdtextmedindrag"/>
            </w:pPr>
          </w:p>
        </w:tc>
        <w:tc>
          <w:tcPr>
            <w:tcW w:w="2500" w:type="pct"/>
            <w:shd w:val="clear" w:color="auto" w:fill="auto"/>
            <w:tcMar>
              <w:right w:w="0" w:type="dxa"/>
            </w:tcMar>
          </w:tcPr>
          <w:p w14:paraId="52C16F90" w14:textId="77777777" w:rsidR="002C6F01" w:rsidRPr="00D76565" w:rsidRDefault="00AE4CD8" w:rsidP="002C6F01">
            <w:pPr>
              <w:pStyle w:val="Brdtext"/>
              <w:jc w:val="left"/>
              <w:rPr>
                <w:i/>
                <w:u w:val="single"/>
              </w:rPr>
            </w:pPr>
            <w:r w:rsidRPr="00D76565">
              <w:rPr>
                <w:i/>
                <w:u w:val="single"/>
              </w:rPr>
              <w:t xml:space="preserve">Samråd </w:t>
            </w:r>
            <w:r>
              <w:rPr>
                <w:i/>
                <w:u w:val="single"/>
              </w:rPr>
              <w:t>med berörda behöriga myndigheter inom tillsynskollegiet</w:t>
            </w:r>
          </w:p>
        </w:tc>
      </w:tr>
      <w:tr w:rsidR="002C6F01" w14:paraId="19107076" w14:textId="77777777" w:rsidTr="002C6F01">
        <w:tc>
          <w:tcPr>
            <w:tcW w:w="2500" w:type="pct"/>
            <w:shd w:val="clear" w:color="auto" w:fill="auto"/>
            <w:tcMar>
              <w:left w:w="0" w:type="dxa"/>
            </w:tcMar>
          </w:tcPr>
          <w:p w14:paraId="2D206251" w14:textId="77777777" w:rsidR="002C6F01" w:rsidRDefault="002C6F01" w:rsidP="002C6F01">
            <w:pPr>
              <w:pStyle w:val="Brdtextmedindrag"/>
            </w:pPr>
          </w:p>
        </w:tc>
        <w:tc>
          <w:tcPr>
            <w:tcW w:w="2500" w:type="pct"/>
            <w:shd w:val="clear" w:color="auto" w:fill="auto"/>
            <w:tcMar>
              <w:right w:w="0" w:type="dxa"/>
            </w:tcMar>
          </w:tcPr>
          <w:p w14:paraId="4E6879AB" w14:textId="77777777" w:rsidR="002C6F01" w:rsidRPr="00D76565" w:rsidRDefault="002C6F01" w:rsidP="002C6F01">
            <w:pPr>
              <w:pStyle w:val="Brdtext"/>
              <w:rPr>
                <w:i/>
                <w:u w:val="single"/>
              </w:rPr>
            </w:pPr>
          </w:p>
        </w:tc>
      </w:tr>
      <w:tr w:rsidR="002C6F01" w14:paraId="68E7DA75" w14:textId="77777777" w:rsidTr="002C6F01">
        <w:tc>
          <w:tcPr>
            <w:tcW w:w="2500" w:type="pct"/>
            <w:shd w:val="clear" w:color="auto" w:fill="auto"/>
            <w:tcMar>
              <w:left w:w="0" w:type="dxa"/>
            </w:tcMar>
          </w:tcPr>
          <w:p w14:paraId="26B72274" w14:textId="77777777" w:rsidR="002C6F01" w:rsidRDefault="002C6F01" w:rsidP="002C6F01">
            <w:pPr>
              <w:pStyle w:val="Brdtextmedindrag"/>
            </w:pPr>
          </w:p>
        </w:tc>
        <w:tc>
          <w:tcPr>
            <w:tcW w:w="2500" w:type="pct"/>
            <w:shd w:val="clear" w:color="auto" w:fill="auto"/>
            <w:tcMar>
              <w:right w:w="0" w:type="dxa"/>
            </w:tcMar>
          </w:tcPr>
          <w:p w14:paraId="5AB18FD6" w14:textId="77777777" w:rsidR="002C6F01" w:rsidRDefault="00AE4CD8" w:rsidP="002C6F01">
            <w:pPr>
              <w:pStyle w:val="Brdtext"/>
              <w:rPr>
                <w:i/>
              </w:rPr>
            </w:pPr>
            <w:r>
              <w:rPr>
                <w:i/>
              </w:rPr>
              <w:t>10 c </w:t>
            </w:r>
            <w:r w:rsidRPr="00574282">
              <w:rPr>
                <w:i/>
              </w:rPr>
              <w:t>§</w:t>
            </w:r>
          </w:p>
        </w:tc>
      </w:tr>
      <w:tr w:rsidR="002C6F01" w14:paraId="3D448C4D" w14:textId="77777777" w:rsidTr="002C6F01">
        <w:tc>
          <w:tcPr>
            <w:tcW w:w="2500" w:type="pct"/>
            <w:shd w:val="clear" w:color="auto" w:fill="auto"/>
            <w:tcMar>
              <w:left w:w="0" w:type="dxa"/>
            </w:tcMar>
          </w:tcPr>
          <w:p w14:paraId="21B4B2EA" w14:textId="77777777" w:rsidR="002C6F01" w:rsidRDefault="002C6F01" w:rsidP="002C6F01">
            <w:pPr>
              <w:pStyle w:val="Brdtextmedindrag"/>
            </w:pPr>
          </w:p>
        </w:tc>
        <w:tc>
          <w:tcPr>
            <w:tcW w:w="2500" w:type="pct"/>
            <w:shd w:val="clear" w:color="auto" w:fill="auto"/>
            <w:tcMar>
              <w:right w:w="0" w:type="dxa"/>
            </w:tcMar>
          </w:tcPr>
          <w:p w14:paraId="2C4090E1" w14:textId="77777777" w:rsidR="002C6F01" w:rsidRPr="00997379" w:rsidRDefault="00AE4CD8" w:rsidP="002C6F01">
            <w:pPr>
              <w:pStyle w:val="Brdtextmedindrag"/>
              <w:rPr>
                <w:i/>
              </w:rPr>
            </w:pPr>
            <w:bookmarkStart w:id="148" w:name="_Hlk21436050"/>
            <w:r w:rsidRPr="00997379">
              <w:rPr>
                <w:i/>
              </w:rPr>
              <w:t>Om ett beslut är av betydelse för behöriga myndigheter</w:t>
            </w:r>
            <w:r>
              <w:rPr>
                <w:i/>
              </w:rPr>
              <w:t xml:space="preserve"> inom ett till</w:t>
            </w:r>
            <w:r>
              <w:rPr>
                <w:i/>
              </w:rPr>
              <w:softHyphen/>
              <w:t>synskollegium</w:t>
            </w:r>
            <w:r w:rsidRPr="00997379">
              <w:rPr>
                <w:i/>
              </w:rPr>
              <w:t>, ska Finans</w:t>
            </w:r>
            <w:r w:rsidRPr="00997379">
              <w:rPr>
                <w:i/>
              </w:rPr>
              <w:softHyphen/>
              <w:t>inspek</w:t>
            </w:r>
            <w:r>
              <w:rPr>
                <w:i/>
              </w:rPr>
              <w:softHyphen/>
            </w:r>
            <w:r w:rsidRPr="00997379">
              <w:rPr>
                <w:i/>
              </w:rPr>
              <w:t>tionen samråda med de</w:t>
            </w:r>
            <w:r>
              <w:rPr>
                <w:i/>
              </w:rPr>
              <w:t>m</w:t>
            </w:r>
            <w:r w:rsidRPr="00997379">
              <w:rPr>
                <w:i/>
              </w:rPr>
              <w:t xml:space="preserve"> </w:t>
            </w:r>
            <w:r>
              <w:rPr>
                <w:i/>
              </w:rPr>
              <w:t>innan</w:t>
            </w:r>
            <w:r w:rsidRPr="00997379">
              <w:rPr>
                <w:i/>
              </w:rPr>
              <w:t xml:space="preserve"> </w:t>
            </w:r>
            <w:r>
              <w:rPr>
                <w:i/>
              </w:rPr>
              <w:t xml:space="preserve">inspektionen </w:t>
            </w:r>
            <w:r w:rsidRPr="00997379">
              <w:rPr>
                <w:i/>
              </w:rPr>
              <w:t>fattar beslut om</w:t>
            </w:r>
          </w:p>
          <w:p w14:paraId="4402C15C" w14:textId="77777777" w:rsidR="002C6F01" w:rsidRPr="00997379" w:rsidRDefault="00AE4CD8" w:rsidP="002C6F01">
            <w:pPr>
              <w:pStyle w:val="Brdtextmedindrag"/>
              <w:rPr>
                <w:i/>
              </w:rPr>
            </w:pPr>
            <w:r w:rsidRPr="00997379">
              <w:rPr>
                <w:i/>
              </w:rPr>
              <w:t>1</w:t>
            </w:r>
            <w:r>
              <w:rPr>
                <w:i/>
              </w:rPr>
              <w:t>.</w:t>
            </w:r>
            <w:r w:rsidRPr="00997379">
              <w:rPr>
                <w:i/>
              </w:rPr>
              <w:t> </w:t>
            </w:r>
            <w:r>
              <w:rPr>
                <w:i/>
              </w:rPr>
              <w:t xml:space="preserve">en </w:t>
            </w:r>
            <w:r w:rsidRPr="00997379">
              <w:rPr>
                <w:i/>
              </w:rPr>
              <w:t>förändring i aktieägar</w:t>
            </w:r>
            <w:r>
              <w:rPr>
                <w:i/>
              </w:rPr>
              <w:softHyphen/>
            </w:r>
            <w:r w:rsidRPr="00997379">
              <w:rPr>
                <w:i/>
              </w:rPr>
              <w:t xml:space="preserve">struktur, organisationsstruktur eller ledningsstruktur </w:t>
            </w:r>
            <w:r>
              <w:rPr>
                <w:i/>
              </w:rPr>
              <w:t>för ett</w:t>
            </w:r>
            <w:r w:rsidRPr="00997379">
              <w:rPr>
                <w:i/>
              </w:rPr>
              <w:t xml:space="preserve"> försäkrings</w:t>
            </w:r>
            <w:r w:rsidRPr="00997379">
              <w:rPr>
                <w:i/>
              </w:rPr>
              <w:softHyphen/>
              <w:t xml:space="preserve">företag </w:t>
            </w:r>
            <w:r>
              <w:rPr>
                <w:i/>
              </w:rPr>
              <w:t>i d</w:t>
            </w:r>
            <w:r w:rsidRPr="00997379">
              <w:rPr>
                <w:i/>
              </w:rPr>
              <w:t>en</w:t>
            </w:r>
            <w:r>
              <w:rPr>
                <w:i/>
              </w:rPr>
              <w:t xml:space="preserve"> aktuella</w:t>
            </w:r>
            <w:r w:rsidRPr="00997379">
              <w:rPr>
                <w:i/>
              </w:rPr>
              <w:t xml:space="preserve"> grupp</w:t>
            </w:r>
            <w:r>
              <w:rPr>
                <w:i/>
              </w:rPr>
              <w:t>en, om förändringen kräver inspektionens tillstånd</w:t>
            </w:r>
            <w:r w:rsidRPr="00997379">
              <w:rPr>
                <w:i/>
              </w:rPr>
              <w:t xml:space="preserve">, </w:t>
            </w:r>
          </w:p>
          <w:p w14:paraId="38C0B40C" w14:textId="77777777" w:rsidR="002C6F01" w:rsidRPr="00997379" w:rsidRDefault="00AE4CD8" w:rsidP="002C6F01">
            <w:pPr>
              <w:pStyle w:val="Brdtextmedindrag"/>
              <w:rPr>
                <w:i/>
              </w:rPr>
            </w:pPr>
            <w:r w:rsidRPr="00997379">
              <w:rPr>
                <w:i/>
              </w:rPr>
              <w:t>2</w:t>
            </w:r>
            <w:r>
              <w:rPr>
                <w:i/>
              </w:rPr>
              <w:t>.</w:t>
            </w:r>
            <w:r w:rsidRPr="00997379">
              <w:rPr>
                <w:i/>
              </w:rPr>
              <w:t> </w:t>
            </w:r>
            <w:bookmarkStart w:id="149" w:name="_Hlk21436578"/>
            <w:r>
              <w:rPr>
                <w:i/>
              </w:rPr>
              <w:t xml:space="preserve">en </w:t>
            </w:r>
            <w:r w:rsidRPr="00997379">
              <w:rPr>
                <w:i/>
              </w:rPr>
              <w:t xml:space="preserve">förlängning av </w:t>
            </w:r>
            <w:r>
              <w:rPr>
                <w:i/>
              </w:rPr>
              <w:t xml:space="preserve">tidsfristerna för upprättande och överlämnande </w:t>
            </w:r>
            <w:r w:rsidRPr="00997379">
              <w:rPr>
                <w:i/>
              </w:rPr>
              <w:t xml:space="preserve">av </w:t>
            </w:r>
            <w:r>
              <w:rPr>
                <w:i/>
              </w:rPr>
              <w:t xml:space="preserve">en </w:t>
            </w:r>
            <w:r w:rsidRPr="00997379">
              <w:rPr>
                <w:i/>
              </w:rPr>
              <w:t>återhämtnings</w:t>
            </w:r>
            <w:r w:rsidRPr="00997379">
              <w:rPr>
                <w:i/>
              </w:rPr>
              <w:softHyphen/>
              <w:t xml:space="preserve">plan enligt 18 kap. 4 </w:t>
            </w:r>
            <w:r>
              <w:rPr>
                <w:i/>
              </w:rPr>
              <w:t>§ 1 eller för att vidta åt</w:t>
            </w:r>
            <w:r>
              <w:rPr>
                <w:i/>
              </w:rPr>
              <w:softHyphen/>
              <w:t>gärder enligt en åtgärdsplan enligt 18 kap. 4 § 2 eller</w:t>
            </w:r>
            <w:r w:rsidRPr="00997379">
              <w:rPr>
                <w:i/>
              </w:rPr>
              <w:t xml:space="preserve"> 5 §</w:t>
            </w:r>
            <w:bookmarkEnd w:id="149"/>
            <w:r w:rsidRPr="00997379">
              <w:rPr>
                <w:i/>
              </w:rPr>
              <w:t xml:space="preserve">, eller </w:t>
            </w:r>
          </w:p>
          <w:p w14:paraId="53C81117" w14:textId="77777777" w:rsidR="002C6F01" w:rsidRPr="00997379" w:rsidRDefault="00AE4CD8" w:rsidP="002C6F01">
            <w:pPr>
              <w:pStyle w:val="Brdtextmedindrag"/>
              <w:rPr>
                <w:i/>
              </w:rPr>
            </w:pPr>
            <w:r w:rsidRPr="00997379">
              <w:rPr>
                <w:i/>
              </w:rPr>
              <w:t>3</w:t>
            </w:r>
            <w:r>
              <w:rPr>
                <w:i/>
              </w:rPr>
              <w:t>.</w:t>
            </w:r>
            <w:r w:rsidRPr="00997379">
              <w:rPr>
                <w:i/>
              </w:rPr>
              <w:t xml:space="preserve"> betydande sanktioner eller exceptionella åtgärder som </w:t>
            </w:r>
            <w:r>
              <w:rPr>
                <w:i/>
              </w:rPr>
              <w:t xml:space="preserve">ska </w:t>
            </w:r>
            <w:r w:rsidRPr="00997379">
              <w:rPr>
                <w:i/>
              </w:rPr>
              <w:t>vidtas</w:t>
            </w:r>
            <w:r>
              <w:rPr>
                <w:i/>
              </w:rPr>
              <w:t>.</w:t>
            </w:r>
            <w:bookmarkEnd w:id="148"/>
          </w:p>
        </w:tc>
      </w:tr>
      <w:tr w:rsidR="002C6F01" w14:paraId="0C6C8D49" w14:textId="77777777" w:rsidTr="002C6F01">
        <w:tc>
          <w:tcPr>
            <w:tcW w:w="2500" w:type="pct"/>
            <w:shd w:val="clear" w:color="auto" w:fill="auto"/>
            <w:tcMar>
              <w:left w:w="0" w:type="dxa"/>
            </w:tcMar>
          </w:tcPr>
          <w:p w14:paraId="09C743DD" w14:textId="77777777" w:rsidR="002C6F01" w:rsidRDefault="002C6F01" w:rsidP="002C6F01">
            <w:pPr>
              <w:pStyle w:val="Brdtextmedindrag"/>
            </w:pPr>
          </w:p>
        </w:tc>
        <w:tc>
          <w:tcPr>
            <w:tcW w:w="2500" w:type="pct"/>
            <w:shd w:val="clear" w:color="auto" w:fill="auto"/>
            <w:tcMar>
              <w:right w:w="0" w:type="dxa"/>
            </w:tcMar>
          </w:tcPr>
          <w:p w14:paraId="3C831940" w14:textId="77777777" w:rsidR="002C6F01" w:rsidRPr="00997379" w:rsidRDefault="00AE4CD8" w:rsidP="002C6F01">
            <w:pPr>
              <w:pStyle w:val="Brdtextmedindrag"/>
              <w:rPr>
                <w:i/>
              </w:rPr>
            </w:pPr>
            <w:bookmarkStart w:id="150" w:name="_Hlk21436177"/>
            <w:r>
              <w:rPr>
                <w:i/>
              </w:rPr>
              <w:t>Om Finansinspektionen inte är grupptillsynsmyndighet, ska s</w:t>
            </w:r>
            <w:r w:rsidRPr="00997379">
              <w:rPr>
                <w:i/>
              </w:rPr>
              <w:t>am</w:t>
            </w:r>
            <w:r>
              <w:rPr>
                <w:i/>
              </w:rPr>
              <w:softHyphen/>
            </w:r>
            <w:r w:rsidRPr="00997379">
              <w:rPr>
                <w:i/>
              </w:rPr>
              <w:t>råd ske med grupp</w:t>
            </w:r>
            <w:r>
              <w:rPr>
                <w:i/>
              </w:rPr>
              <w:softHyphen/>
            </w:r>
            <w:r w:rsidRPr="00997379">
              <w:rPr>
                <w:i/>
              </w:rPr>
              <w:t>tillsyns</w:t>
            </w:r>
            <w:r>
              <w:rPr>
                <w:i/>
              </w:rPr>
              <w:softHyphen/>
            </w:r>
            <w:r w:rsidRPr="00997379">
              <w:rPr>
                <w:i/>
              </w:rPr>
              <w:t xml:space="preserve">myndigheten </w:t>
            </w:r>
            <w:r>
              <w:rPr>
                <w:i/>
              </w:rPr>
              <w:t>innan inspektionen fattar sådana</w:t>
            </w:r>
            <w:r w:rsidRPr="00997379">
              <w:rPr>
                <w:i/>
              </w:rPr>
              <w:t xml:space="preserve"> beslut som avses i första stycket 2 och 3</w:t>
            </w:r>
            <w:bookmarkEnd w:id="150"/>
            <w:r w:rsidRPr="00997379">
              <w:rPr>
                <w:i/>
              </w:rPr>
              <w:t>.</w:t>
            </w:r>
          </w:p>
        </w:tc>
      </w:tr>
      <w:tr w:rsidR="002C6F01" w14:paraId="32A0E584" w14:textId="77777777" w:rsidTr="002C6F01">
        <w:tc>
          <w:tcPr>
            <w:tcW w:w="2500" w:type="pct"/>
            <w:shd w:val="clear" w:color="auto" w:fill="auto"/>
            <w:tcMar>
              <w:left w:w="0" w:type="dxa"/>
            </w:tcMar>
          </w:tcPr>
          <w:p w14:paraId="3B74E59D" w14:textId="77777777" w:rsidR="002C6F01" w:rsidRDefault="002C6F01" w:rsidP="002C6F01">
            <w:pPr>
              <w:pStyle w:val="Brdtextmedindrag"/>
            </w:pPr>
          </w:p>
        </w:tc>
        <w:tc>
          <w:tcPr>
            <w:tcW w:w="2500" w:type="pct"/>
            <w:shd w:val="clear" w:color="auto" w:fill="auto"/>
            <w:tcMar>
              <w:right w:w="0" w:type="dxa"/>
            </w:tcMar>
          </w:tcPr>
          <w:p w14:paraId="0E998570" w14:textId="77777777" w:rsidR="002C6F01" w:rsidRPr="00997379" w:rsidRDefault="00AE4CD8" w:rsidP="002C6F01">
            <w:pPr>
              <w:pStyle w:val="Brdtextmedindrag"/>
              <w:rPr>
                <w:i/>
              </w:rPr>
            </w:pPr>
            <w:bookmarkStart w:id="151" w:name="_Hlk21436212"/>
            <w:r w:rsidRPr="00997379">
              <w:rPr>
                <w:i/>
              </w:rPr>
              <w:t xml:space="preserve">Finansinspektionen ska också samråda med </w:t>
            </w:r>
            <w:r>
              <w:rPr>
                <w:i/>
              </w:rPr>
              <w:t>en</w:t>
            </w:r>
            <w:r w:rsidRPr="00997379">
              <w:rPr>
                <w:i/>
              </w:rPr>
              <w:t xml:space="preserve"> behörig myn</w:t>
            </w:r>
            <w:r>
              <w:rPr>
                <w:i/>
              </w:rPr>
              <w:softHyphen/>
            </w:r>
            <w:r w:rsidRPr="00997379">
              <w:rPr>
                <w:i/>
              </w:rPr>
              <w:t xml:space="preserve">dighet </w:t>
            </w:r>
            <w:r>
              <w:rPr>
                <w:i/>
              </w:rPr>
              <w:t>innan</w:t>
            </w:r>
            <w:r w:rsidRPr="00997379">
              <w:rPr>
                <w:i/>
              </w:rPr>
              <w:t xml:space="preserve"> </w:t>
            </w:r>
            <w:r>
              <w:rPr>
                <w:i/>
              </w:rPr>
              <w:t>inspektionen</w:t>
            </w:r>
            <w:r w:rsidRPr="00997379">
              <w:rPr>
                <w:i/>
              </w:rPr>
              <w:t xml:space="preserve"> fattar ett beslut som bygger på information från </w:t>
            </w:r>
            <w:r>
              <w:rPr>
                <w:i/>
              </w:rPr>
              <w:t xml:space="preserve">den </w:t>
            </w:r>
            <w:r w:rsidRPr="00997379">
              <w:rPr>
                <w:i/>
              </w:rPr>
              <w:t>behörig</w:t>
            </w:r>
            <w:r>
              <w:rPr>
                <w:i/>
              </w:rPr>
              <w:t>a</w:t>
            </w:r>
            <w:r w:rsidRPr="00997379">
              <w:rPr>
                <w:i/>
              </w:rPr>
              <w:t xml:space="preserve"> myndighet</w:t>
            </w:r>
            <w:r>
              <w:rPr>
                <w:i/>
              </w:rPr>
              <w:t>en</w:t>
            </w:r>
            <w:r w:rsidRPr="00997379">
              <w:rPr>
                <w:i/>
              </w:rPr>
              <w:t>.</w:t>
            </w:r>
            <w:bookmarkEnd w:id="151"/>
          </w:p>
        </w:tc>
      </w:tr>
      <w:tr w:rsidR="002C6F01" w14:paraId="3519DF52" w14:textId="77777777" w:rsidTr="002C6F01">
        <w:tc>
          <w:tcPr>
            <w:tcW w:w="2500" w:type="pct"/>
            <w:shd w:val="clear" w:color="auto" w:fill="auto"/>
            <w:tcMar>
              <w:left w:w="0" w:type="dxa"/>
            </w:tcMar>
          </w:tcPr>
          <w:p w14:paraId="6191CBE6" w14:textId="77777777" w:rsidR="002C6F01" w:rsidRDefault="002C6F01" w:rsidP="002C6F01">
            <w:pPr>
              <w:pStyle w:val="Brdtextmedindrag"/>
            </w:pPr>
          </w:p>
        </w:tc>
        <w:tc>
          <w:tcPr>
            <w:tcW w:w="2500" w:type="pct"/>
            <w:shd w:val="clear" w:color="auto" w:fill="auto"/>
            <w:tcMar>
              <w:right w:w="0" w:type="dxa"/>
            </w:tcMar>
          </w:tcPr>
          <w:p w14:paraId="31481351" w14:textId="77777777" w:rsidR="002C6F01" w:rsidRPr="00574282" w:rsidRDefault="00AE4CD8" w:rsidP="002C6F01">
            <w:pPr>
              <w:pStyle w:val="Brdtextmedindrag"/>
              <w:rPr>
                <w:i/>
              </w:rPr>
            </w:pPr>
            <w:r w:rsidRPr="00997379">
              <w:rPr>
                <w:i/>
              </w:rPr>
              <w:t xml:space="preserve">Samråd </w:t>
            </w:r>
            <w:r>
              <w:rPr>
                <w:i/>
              </w:rPr>
              <w:t>enligt första–tredje styckena</w:t>
            </w:r>
            <w:r w:rsidRPr="00997379">
              <w:rPr>
                <w:i/>
              </w:rPr>
              <w:t xml:space="preserve"> behöver inte ske om ett beslut är brådskande eller om </w:t>
            </w:r>
            <w:r>
              <w:rPr>
                <w:i/>
              </w:rPr>
              <w:t>samrådet</w:t>
            </w:r>
            <w:r w:rsidRPr="00997379">
              <w:rPr>
                <w:i/>
              </w:rPr>
              <w:t xml:space="preserve"> kan äventyra beslutets effekt. I så</w:t>
            </w:r>
            <w:r>
              <w:rPr>
                <w:i/>
              </w:rPr>
              <w:t xml:space="preserve"> </w:t>
            </w:r>
            <w:r w:rsidRPr="00997379">
              <w:rPr>
                <w:i/>
              </w:rPr>
              <w:t>fall ska Finans</w:t>
            </w:r>
            <w:r>
              <w:rPr>
                <w:i/>
              </w:rPr>
              <w:softHyphen/>
            </w:r>
            <w:r w:rsidRPr="00997379">
              <w:rPr>
                <w:i/>
              </w:rPr>
              <w:t>inspektionen utan dröjsmål under</w:t>
            </w:r>
            <w:r>
              <w:rPr>
                <w:i/>
              </w:rPr>
              <w:softHyphen/>
            </w:r>
            <w:r w:rsidRPr="00997379">
              <w:rPr>
                <w:i/>
              </w:rPr>
              <w:t xml:space="preserve">rätta </w:t>
            </w:r>
            <w:r>
              <w:rPr>
                <w:i/>
              </w:rPr>
              <w:t xml:space="preserve">de </w:t>
            </w:r>
            <w:r w:rsidRPr="00997379">
              <w:rPr>
                <w:i/>
              </w:rPr>
              <w:t>berörda behöriga myndig</w:t>
            </w:r>
            <w:r>
              <w:rPr>
                <w:i/>
              </w:rPr>
              <w:softHyphen/>
            </w:r>
            <w:r w:rsidRPr="00997379">
              <w:rPr>
                <w:i/>
              </w:rPr>
              <w:t>heter</w:t>
            </w:r>
            <w:r>
              <w:rPr>
                <w:i/>
              </w:rPr>
              <w:t>na</w:t>
            </w:r>
            <w:r w:rsidRPr="00997379">
              <w:rPr>
                <w:i/>
              </w:rPr>
              <w:t xml:space="preserve"> om beslutet.</w:t>
            </w:r>
          </w:p>
        </w:tc>
      </w:tr>
      <w:tr w:rsidR="002C6F01" w14:paraId="1463238C" w14:textId="77777777" w:rsidTr="002C6F01">
        <w:tc>
          <w:tcPr>
            <w:tcW w:w="2500" w:type="pct"/>
            <w:shd w:val="clear" w:color="auto" w:fill="auto"/>
            <w:tcMar>
              <w:left w:w="0" w:type="dxa"/>
            </w:tcMar>
          </w:tcPr>
          <w:p w14:paraId="3C991EE9" w14:textId="77777777" w:rsidR="002C6F01" w:rsidRDefault="002C6F01" w:rsidP="002C6F01">
            <w:pPr>
              <w:pStyle w:val="Brdtextmedindrag"/>
            </w:pPr>
          </w:p>
        </w:tc>
        <w:tc>
          <w:tcPr>
            <w:tcW w:w="2500" w:type="pct"/>
            <w:shd w:val="clear" w:color="auto" w:fill="auto"/>
            <w:tcMar>
              <w:right w:w="0" w:type="dxa"/>
            </w:tcMar>
          </w:tcPr>
          <w:p w14:paraId="5943AD7B" w14:textId="77777777" w:rsidR="002C6F01" w:rsidRPr="00997379" w:rsidRDefault="002C6F01" w:rsidP="002C6F01">
            <w:pPr>
              <w:pStyle w:val="Brdtextmedindrag"/>
              <w:rPr>
                <w:i/>
              </w:rPr>
            </w:pPr>
          </w:p>
        </w:tc>
      </w:tr>
      <w:tr w:rsidR="002C6F01" w14:paraId="70CC08B0" w14:textId="77777777" w:rsidTr="002C6F01">
        <w:tc>
          <w:tcPr>
            <w:tcW w:w="2500" w:type="pct"/>
            <w:shd w:val="clear" w:color="auto" w:fill="auto"/>
            <w:tcMar>
              <w:left w:w="0" w:type="dxa"/>
            </w:tcMar>
          </w:tcPr>
          <w:p w14:paraId="3A577FDC" w14:textId="77777777" w:rsidR="002C6F01" w:rsidRDefault="002C6F01" w:rsidP="002C6F01">
            <w:pPr>
              <w:pStyle w:val="Brdtextmedindrag"/>
            </w:pPr>
          </w:p>
        </w:tc>
        <w:tc>
          <w:tcPr>
            <w:tcW w:w="2500" w:type="pct"/>
            <w:shd w:val="clear" w:color="auto" w:fill="auto"/>
            <w:tcMar>
              <w:right w:w="0" w:type="dxa"/>
            </w:tcMar>
          </w:tcPr>
          <w:p w14:paraId="49D0F822" w14:textId="77777777" w:rsidR="002C6F01" w:rsidRPr="00985BC9" w:rsidRDefault="00AE4CD8" w:rsidP="002C6F01">
            <w:pPr>
              <w:pStyle w:val="Brdtextmedindrag"/>
              <w:ind w:firstLine="0"/>
              <w:jc w:val="left"/>
              <w:rPr>
                <w:i/>
                <w:u w:val="single"/>
              </w:rPr>
            </w:pPr>
            <w:bookmarkStart w:id="152" w:name="_Hlk21002865"/>
            <w:r>
              <w:rPr>
                <w:i/>
                <w:u w:val="single"/>
              </w:rPr>
              <w:t>I</w:t>
            </w:r>
            <w:r w:rsidRPr="00985BC9">
              <w:rPr>
                <w:i/>
                <w:u w:val="single"/>
              </w:rPr>
              <w:t>n</w:t>
            </w:r>
            <w:r>
              <w:rPr>
                <w:i/>
                <w:u w:val="single"/>
              </w:rPr>
              <w:t>hämtande av in</w:t>
            </w:r>
            <w:r w:rsidRPr="00985BC9">
              <w:rPr>
                <w:i/>
                <w:u w:val="single"/>
              </w:rPr>
              <w:t xml:space="preserve">formation </w:t>
            </w:r>
            <w:r>
              <w:rPr>
                <w:i/>
                <w:u w:val="single"/>
              </w:rPr>
              <w:t>med hjälp av</w:t>
            </w:r>
            <w:r w:rsidRPr="00985BC9">
              <w:rPr>
                <w:i/>
                <w:u w:val="single"/>
              </w:rPr>
              <w:t xml:space="preserve"> </w:t>
            </w:r>
            <w:r>
              <w:rPr>
                <w:i/>
                <w:u w:val="single"/>
              </w:rPr>
              <w:t>en</w:t>
            </w:r>
            <w:r w:rsidRPr="00985BC9">
              <w:rPr>
                <w:i/>
                <w:u w:val="single"/>
              </w:rPr>
              <w:t xml:space="preserve"> </w:t>
            </w:r>
            <w:r>
              <w:rPr>
                <w:i/>
                <w:u w:val="single"/>
              </w:rPr>
              <w:t xml:space="preserve">behörig </w:t>
            </w:r>
            <w:r w:rsidRPr="00985BC9">
              <w:rPr>
                <w:i/>
                <w:u w:val="single"/>
              </w:rPr>
              <w:t>myndi</w:t>
            </w:r>
            <w:bookmarkEnd w:id="152"/>
            <w:r w:rsidRPr="00985BC9">
              <w:rPr>
                <w:i/>
                <w:u w:val="single"/>
              </w:rPr>
              <w:t>ghet</w:t>
            </w:r>
          </w:p>
        </w:tc>
      </w:tr>
      <w:tr w:rsidR="002C6F01" w14:paraId="6292323E" w14:textId="77777777" w:rsidTr="002C6F01">
        <w:tc>
          <w:tcPr>
            <w:tcW w:w="2500" w:type="pct"/>
            <w:shd w:val="clear" w:color="auto" w:fill="auto"/>
            <w:tcMar>
              <w:left w:w="0" w:type="dxa"/>
            </w:tcMar>
          </w:tcPr>
          <w:p w14:paraId="5E764E0F" w14:textId="77777777" w:rsidR="002C6F01" w:rsidRDefault="002C6F01" w:rsidP="002C6F01">
            <w:pPr>
              <w:pStyle w:val="Brdtextmedindrag"/>
            </w:pPr>
          </w:p>
        </w:tc>
        <w:tc>
          <w:tcPr>
            <w:tcW w:w="2500" w:type="pct"/>
            <w:shd w:val="clear" w:color="auto" w:fill="auto"/>
            <w:tcMar>
              <w:right w:w="0" w:type="dxa"/>
            </w:tcMar>
          </w:tcPr>
          <w:p w14:paraId="7B9D74AE" w14:textId="77777777" w:rsidR="002C6F01" w:rsidRDefault="002C6F01" w:rsidP="002C6F01">
            <w:pPr>
              <w:pStyle w:val="Brdtextmedindrag"/>
              <w:ind w:firstLine="0"/>
              <w:rPr>
                <w:i/>
                <w:u w:val="single"/>
              </w:rPr>
            </w:pPr>
          </w:p>
        </w:tc>
      </w:tr>
      <w:tr w:rsidR="002C6F01" w14:paraId="1BAC5677" w14:textId="77777777" w:rsidTr="002C6F01">
        <w:tc>
          <w:tcPr>
            <w:tcW w:w="2500" w:type="pct"/>
            <w:shd w:val="clear" w:color="auto" w:fill="auto"/>
            <w:tcMar>
              <w:left w:w="0" w:type="dxa"/>
            </w:tcMar>
          </w:tcPr>
          <w:p w14:paraId="1D9E5841" w14:textId="77777777" w:rsidR="002C6F01" w:rsidRDefault="002C6F01" w:rsidP="002C6F01">
            <w:pPr>
              <w:pStyle w:val="Brdtextmedindrag"/>
            </w:pPr>
          </w:p>
        </w:tc>
        <w:tc>
          <w:tcPr>
            <w:tcW w:w="2500" w:type="pct"/>
            <w:shd w:val="clear" w:color="auto" w:fill="auto"/>
            <w:tcMar>
              <w:right w:w="0" w:type="dxa"/>
            </w:tcMar>
          </w:tcPr>
          <w:p w14:paraId="5EAC8662" w14:textId="77777777" w:rsidR="002C6F01" w:rsidRPr="00985BC9" w:rsidRDefault="00AE4CD8" w:rsidP="002C6F01">
            <w:pPr>
              <w:pStyle w:val="Brdtext"/>
              <w:rPr>
                <w:i/>
                <w:u w:val="single"/>
              </w:rPr>
            </w:pPr>
            <w:r>
              <w:rPr>
                <w:i/>
              </w:rPr>
              <w:t>50 a </w:t>
            </w:r>
            <w:r w:rsidRPr="00574282">
              <w:rPr>
                <w:i/>
              </w:rPr>
              <w:t>§</w:t>
            </w:r>
            <w:r>
              <w:rPr>
                <w:i/>
              </w:rPr>
              <w:t> </w:t>
            </w:r>
          </w:p>
        </w:tc>
      </w:tr>
      <w:tr w:rsidR="002C6F01" w14:paraId="3F674CC1" w14:textId="77777777" w:rsidTr="002C6F01">
        <w:tc>
          <w:tcPr>
            <w:tcW w:w="2500" w:type="pct"/>
            <w:shd w:val="clear" w:color="auto" w:fill="auto"/>
            <w:tcMar>
              <w:left w:w="0" w:type="dxa"/>
            </w:tcMar>
          </w:tcPr>
          <w:p w14:paraId="3D7DC62F" w14:textId="77777777" w:rsidR="002C6F01" w:rsidRDefault="002C6F01" w:rsidP="002C6F01">
            <w:pPr>
              <w:pStyle w:val="Brdtextmedindrag"/>
            </w:pPr>
          </w:p>
        </w:tc>
        <w:tc>
          <w:tcPr>
            <w:tcW w:w="2500" w:type="pct"/>
            <w:shd w:val="clear" w:color="auto" w:fill="auto"/>
            <w:tcMar>
              <w:right w:w="0" w:type="dxa"/>
            </w:tcMar>
          </w:tcPr>
          <w:p w14:paraId="1D28C055" w14:textId="77777777" w:rsidR="002C6F01" w:rsidRPr="00DA2942" w:rsidRDefault="00AE4CD8" w:rsidP="002C6F01">
            <w:pPr>
              <w:pStyle w:val="Brdtextmedindrag"/>
              <w:rPr>
                <w:i/>
              </w:rPr>
            </w:pPr>
            <w:bookmarkStart w:id="153" w:name="_Hlk20988410"/>
            <w:bookmarkStart w:id="154" w:name="_Hlk21003527"/>
            <w:bookmarkStart w:id="155" w:name="_Hlk17290103"/>
            <w:r w:rsidRPr="00DA2942">
              <w:rPr>
                <w:i/>
              </w:rPr>
              <w:t xml:space="preserve">När Finansinspektionen är grupptillsynsmyndighet får </w:t>
            </w:r>
            <w:r>
              <w:rPr>
                <w:i/>
              </w:rPr>
              <w:t>in</w:t>
            </w:r>
            <w:r>
              <w:rPr>
                <w:i/>
              </w:rPr>
              <w:softHyphen/>
              <w:t>spek</w:t>
            </w:r>
            <w:r>
              <w:rPr>
                <w:i/>
              </w:rPr>
              <w:softHyphen/>
              <w:t>tionen</w:t>
            </w:r>
            <w:r w:rsidRPr="00DA2942">
              <w:rPr>
                <w:i/>
              </w:rPr>
              <w:t xml:space="preserve"> begära att en behörig myndig</w:t>
            </w:r>
            <w:r>
              <w:rPr>
                <w:i/>
              </w:rPr>
              <w:softHyphen/>
            </w:r>
            <w:r w:rsidRPr="00DA2942">
              <w:rPr>
                <w:i/>
              </w:rPr>
              <w:t>het</w:t>
            </w:r>
            <w:r>
              <w:rPr>
                <w:i/>
              </w:rPr>
              <w:t xml:space="preserve"> i ett annat land</w:t>
            </w:r>
            <w:r w:rsidRPr="00DA2942">
              <w:rPr>
                <w:i/>
              </w:rPr>
              <w:t xml:space="preserve"> inom EES</w:t>
            </w:r>
            <w:r>
              <w:rPr>
                <w:i/>
              </w:rPr>
              <w:t>,</w:t>
            </w:r>
            <w:r w:rsidRPr="00DA2942">
              <w:rPr>
                <w:i/>
              </w:rPr>
              <w:t xml:space="preserve"> </w:t>
            </w:r>
            <w:r>
              <w:rPr>
                <w:i/>
              </w:rPr>
              <w:t>från</w:t>
            </w:r>
            <w:r w:rsidRPr="00DA2942">
              <w:rPr>
                <w:i/>
              </w:rPr>
              <w:t xml:space="preserve"> ett moderföretag </w:t>
            </w:r>
            <w:r>
              <w:rPr>
                <w:i/>
              </w:rPr>
              <w:t xml:space="preserve">som </w:t>
            </w:r>
            <w:r w:rsidRPr="00DA2942">
              <w:rPr>
                <w:i/>
              </w:rPr>
              <w:t xml:space="preserve">har sitt </w:t>
            </w:r>
            <w:r>
              <w:rPr>
                <w:i/>
              </w:rPr>
              <w:t>huvud</w:t>
            </w:r>
            <w:r>
              <w:rPr>
                <w:i/>
              </w:rPr>
              <w:softHyphen/>
              <w:t>kontor i samma land som den myndigheten,</w:t>
            </w:r>
            <w:r w:rsidRPr="00DA2942">
              <w:rPr>
                <w:i/>
              </w:rPr>
              <w:t xml:space="preserve"> </w:t>
            </w:r>
            <w:r>
              <w:rPr>
                <w:i/>
              </w:rPr>
              <w:t>inhämtar</w:t>
            </w:r>
            <w:r w:rsidRPr="00DA2942">
              <w:rPr>
                <w:i/>
              </w:rPr>
              <w:t xml:space="preserve"> infor</w:t>
            </w:r>
            <w:r>
              <w:rPr>
                <w:i/>
              </w:rPr>
              <w:softHyphen/>
            </w:r>
            <w:r w:rsidRPr="00DA2942">
              <w:rPr>
                <w:i/>
              </w:rPr>
              <w:t xml:space="preserve">mation som </w:t>
            </w:r>
            <w:r>
              <w:rPr>
                <w:i/>
              </w:rPr>
              <w:t>rör grupptillsyns</w:t>
            </w:r>
            <w:r>
              <w:rPr>
                <w:i/>
              </w:rPr>
              <w:softHyphen/>
              <w:t>myndighetens uppgifter</w:t>
            </w:r>
            <w:r w:rsidRPr="00DA2942">
              <w:rPr>
                <w:i/>
              </w:rPr>
              <w:t xml:space="preserve"> och vidare</w:t>
            </w:r>
            <w:r>
              <w:rPr>
                <w:i/>
              </w:rPr>
              <w:softHyphen/>
            </w:r>
            <w:r w:rsidRPr="00DA2942">
              <w:rPr>
                <w:i/>
              </w:rPr>
              <w:t>befordrar information</w:t>
            </w:r>
            <w:r>
              <w:rPr>
                <w:i/>
              </w:rPr>
              <w:t>en</w:t>
            </w:r>
            <w:r w:rsidRPr="00DA2942">
              <w:rPr>
                <w:i/>
              </w:rPr>
              <w:t xml:space="preserve"> till in</w:t>
            </w:r>
            <w:r>
              <w:rPr>
                <w:i/>
              </w:rPr>
              <w:softHyphen/>
            </w:r>
            <w:r w:rsidRPr="00DA2942">
              <w:rPr>
                <w:i/>
              </w:rPr>
              <w:t>spek</w:t>
            </w:r>
            <w:r>
              <w:rPr>
                <w:i/>
              </w:rPr>
              <w:softHyphen/>
            </w:r>
            <w:r w:rsidRPr="00DA2942">
              <w:rPr>
                <w:i/>
              </w:rPr>
              <w:t>tionen</w:t>
            </w:r>
            <w:bookmarkEnd w:id="153"/>
            <w:bookmarkEnd w:id="154"/>
            <w:r w:rsidRPr="00DA2942">
              <w:rPr>
                <w:i/>
              </w:rPr>
              <w:t>.</w:t>
            </w:r>
            <w:bookmarkEnd w:id="155"/>
          </w:p>
        </w:tc>
      </w:tr>
      <w:tr w:rsidR="002C6F01" w14:paraId="31F4023A" w14:textId="77777777" w:rsidTr="002C6F01">
        <w:tc>
          <w:tcPr>
            <w:tcW w:w="2500" w:type="pct"/>
            <w:shd w:val="clear" w:color="auto" w:fill="auto"/>
            <w:tcMar>
              <w:left w:w="0" w:type="dxa"/>
            </w:tcMar>
          </w:tcPr>
          <w:p w14:paraId="78F853B6" w14:textId="77777777" w:rsidR="002C6F01" w:rsidRDefault="002C6F01" w:rsidP="002C6F01">
            <w:pPr>
              <w:pStyle w:val="Brdtextmedindrag"/>
            </w:pPr>
          </w:p>
        </w:tc>
        <w:tc>
          <w:tcPr>
            <w:tcW w:w="2500" w:type="pct"/>
            <w:shd w:val="clear" w:color="auto" w:fill="auto"/>
            <w:tcMar>
              <w:right w:w="0" w:type="dxa"/>
            </w:tcMar>
          </w:tcPr>
          <w:p w14:paraId="69B077E2" w14:textId="77777777" w:rsidR="002C6F01" w:rsidRPr="00DA2942" w:rsidRDefault="00AE4CD8" w:rsidP="002C6F01">
            <w:pPr>
              <w:pStyle w:val="Brdtextmedindrag"/>
              <w:rPr>
                <w:i/>
              </w:rPr>
            </w:pPr>
            <w:bookmarkStart w:id="156" w:name="_Hlk20988440"/>
            <w:bookmarkStart w:id="157" w:name="_Hlk21003643"/>
            <w:r w:rsidRPr="00DA2942">
              <w:rPr>
                <w:i/>
              </w:rPr>
              <w:t>Om Finansinspektionen</w:t>
            </w:r>
            <w:r>
              <w:rPr>
                <w:i/>
              </w:rPr>
              <w:t>,</w:t>
            </w:r>
            <w:r w:rsidRPr="00DA2942">
              <w:rPr>
                <w:i/>
              </w:rPr>
              <w:t xml:space="preserve"> när </w:t>
            </w:r>
            <w:r>
              <w:rPr>
                <w:i/>
              </w:rPr>
              <w:t>inspektionen</w:t>
            </w:r>
            <w:r w:rsidRPr="00DA2942">
              <w:rPr>
                <w:i/>
              </w:rPr>
              <w:t xml:space="preserve"> är grupptillsyns</w:t>
            </w:r>
            <w:r>
              <w:rPr>
                <w:i/>
              </w:rPr>
              <w:softHyphen/>
            </w:r>
            <w:r w:rsidRPr="00DA2942">
              <w:rPr>
                <w:i/>
              </w:rPr>
              <w:t>myn</w:t>
            </w:r>
            <w:r>
              <w:rPr>
                <w:i/>
              </w:rPr>
              <w:softHyphen/>
            </w:r>
            <w:r w:rsidRPr="00DA2942">
              <w:rPr>
                <w:i/>
              </w:rPr>
              <w:t>dighet</w:t>
            </w:r>
            <w:r>
              <w:rPr>
                <w:i/>
              </w:rPr>
              <w:t>,</w:t>
            </w:r>
            <w:r w:rsidRPr="00DA2942">
              <w:rPr>
                <w:i/>
              </w:rPr>
              <w:t xml:space="preserve"> behöver sådan information som avses i artikel 254.2 i Solvens</w:t>
            </w:r>
            <w:r>
              <w:rPr>
                <w:i/>
              </w:rPr>
              <w:t> </w:t>
            </w:r>
            <w:r w:rsidRPr="00DA2942">
              <w:rPr>
                <w:i/>
              </w:rPr>
              <w:t xml:space="preserve">II-direktivet och </w:t>
            </w:r>
            <w:r>
              <w:rPr>
                <w:i/>
              </w:rPr>
              <w:t>den infor</w:t>
            </w:r>
            <w:r>
              <w:rPr>
                <w:i/>
              </w:rPr>
              <w:softHyphen/>
              <w:t>mationen</w:t>
            </w:r>
            <w:r w:rsidRPr="00DA2942">
              <w:rPr>
                <w:i/>
              </w:rPr>
              <w:t xml:space="preserve"> redan har lämnats till en behörig myndighet, ska </w:t>
            </w:r>
            <w:r>
              <w:rPr>
                <w:i/>
              </w:rPr>
              <w:t>inspek</w:t>
            </w:r>
            <w:r>
              <w:rPr>
                <w:i/>
              </w:rPr>
              <w:softHyphen/>
              <w:t>tionen</w:t>
            </w:r>
            <w:r w:rsidRPr="00DA2942">
              <w:rPr>
                <w:i/>
              </w:rPr>
              <w:t xml:space="preserve"> begära </w:t>
            </w:r>
            <w:r>
              <w:rPr>
                <w:i/>
              </w:rPr>
              <w:t xml:space="preserve">att få </w:t>
            </w:r>
            <w:r w:rsidRPr="00DA2942">
              <w:rPr>
                <w:i/>
              </w:rPr>
              <w:t>informationen från den myndigheten.</w:t>
            </w:r>
            <w:bookmarkEnd w:id="156"/>
            <w:bookmarkEnd w:id="157"/>
          </w:p>
        </w:tc>
      </w:tr>
    </w:tbl>
    <w:p w14:paraId="79063ED6" w14:textId="77777777" w:rsidR="002C6F01" w:rsidRPr="00811E52" w:rsidRDefault="00AE4CD8" w:rsidP="002C6F01">
      <w:pPr>
        <w:pStyle w:val="Slutstreck"/>
      </w:pPr>
      <w:r w:rsidRPr="00811E52">
        <w:t>                      </w:t>
      </w:r>
    </w:p>
    <w:p w14:paraId="7FA59ACA" w14:textId="77777777" w:rsidR="002C6F01" w:rsidRDefault="00AE4CD8" w:rsidP="002C6F01">
      <w:pPr>
        <w:pStyle w:val="Brdtextmedindrag"/>
      </w:pPr>
      <w:r>
        <w:t>Denna lag träder i kraft den 1 juli 2020.</w:t>
      </w:r>
    </w:p>
    <w:p w14:paraId="0F302BC0" w14:textId="77777777" w:rsidR="002C6F01" w:rsidRDefault="002C6F01" w:rsidP="002C6F01">
      <w:pPr>
        <w:pStyle w:val="Brdtextmedindrag"/>
      </w:pPr>
    </w:p>
    <w:p w14:paraId="460B1BAC" w14:textId="77777777" w:rsidR="002C6F01" w:rsidRDefault="00AE4CD8" w:rsidP="002C6F01">
      <w:pPr>
        <w:pStyle w:val="Brdtextmedindrag"/>
      </w:pPr>
      <w:r>
        <w:br w:type="page"/>
      </w:r>
    </w:p>
    <w:p w14:paraId="333174CB" w14:textId="77777777" w:rsidR="002C6F01" w:rsidRDefault="00AE4CD8" w:rsidP="002C6F01">
      <w:pPr>
        <w:pStyle w:val="Rubrik2utannumrering"/>
        <w:spacing w:before="0"/>
      </w:pPr>
      <w:r>
        <w:lastRenderedPageBreak/>
        <w:t>Förslag till lag om ändring i lagen (2014:836) om näringsförbud</w:t>
      </w:r>
    </w:p>
    <w:p w14:paraId="0B5A6B63" w14:textId="77777777" w:rsidR="002C6F01" w:rsidRDefault="00AE4CD8" w:rsidP="002C6F01">
      <w:pPr>
        <w:pStyle w:val="Brdtext"/>
      </w:pPr>
      <w:r>
        <w:t>Härigenom föreskrivs att 11 § lagen (2014:836) om näringsförbud ska ha följande lydelse.</w:t>
      </w:r>
    </w:p>
    <w:p w14:paraId="26D66E10" w14:textId="77777777" w:rsidR="002C6F01" w:rsidRDefault="002C6F01" w:rsidP="002C6F0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72740D03" w14:textId="77777777" w:rsidTr="002C6F01">
        <w:tc>
          <w:tcPr>
            <w:tcW w:w="2500" w:type="pct"/>
            <w:shd w:val="clear" w:color="auto" w:fill="auto"/>
            <w:tcMar>
              <w:left w:w="0" w:type="dxa"/>
            </w:tcMar>
          </w:tcPr>
          <w:p w14:paraId="0B491F07" w14:textId="77777777" w:rsidR="002C6F01" w:rsidRPr="005B0E77" w:rsidRDefault="00AE4CD8" w:rsidP="002C6F01">
            <w:pPr>
              <w:pStyle w:val="Brdtext"/>
              <w:rPr>
                <w:i/>
              </w:rPr>
            </w:pPr>
            <w:r>
              <w:rPr>
                <w:i/>
              </w:rPr>
              <w:t>L</w:t>
            </w:r>
            <w:r w:rsidRPr="005B0E77">
              <w:rPr>
                <w:i/>
              </w:rPr>
              <w:t>ydelse</w:t>
            </w:r>
            <w:r>
              <w:rPr>
                <w:i/>
              </w:rPr>
              <w:t xml:space="preserve"> enligt bet. 2019/</w:t>
            </w:r>
            <w:proofErr w:type="gramStart"/>
            <w:r>
              <w:rPr>
                <w:i/>
              </w:rPr>
              <w:t>20:FiU</w:t>
            </w:r>
            <w:proofErr w:type="gramEnd"/>
            <w:r>
              <w:rPr>
                <w:i/>
              </w:rPr>
              <w:t>12 och rskr. 2019/20:27</w:t>
            </w:r>
          </w:p>
        </w:tc>
        <w:tc>
          <w:tcPr>
            <w:tcW w:w="2500" w:type="pct"/>
            <w:shd w:val="clear" w:color="auto" w:fill="auto"/>
            <w:tcMar>
              <w:right w:w="0" w:type="dxa"/>
            </w:tcMar>
          </w:tcPr>
          <w:p w14:paraId="0F380066" w14:textId="77777777" w:rsidR="002C6F01" w:rsidRPr="005B0E77" w:rsidRDefault="00AE4CD8" w:rsidP="002C6F01">
            <w:pPr>
              <w:pStyle w:val="Brdtext"/>
              <w:rPr>
                <w:i/>
              </w:rPr>
            </w:pPr>
            <w:r w:rsidRPr="005B0E77">
              <w:rPr>
                <w:i/>
              </w:rPr>
              <w:t>Föreslagen lydelse</w:t>
            </w:r>
          </w:p>
        </w:tc>
      </w:tr>
    </w:tbl>
    <w:p w14:paraId="692422A0" w14:textId="77777777" w:rsidR="002C6F01" w:rsidRDefault="00AE4CD8" w:rsidP="002C6F01">
      <w:pPr>
        <w:pStyle w:val="Brdtext"/>
        <w:spacing w:before="230"/>
        <w:jc w:val="center"/>
      </w:pPr>
      <w:r>
        <w:t>11 §</w:t>
      </w:r>
    </w:p>
    <w:p w14:paraId="2A513BC1" w14:textId="77777777" w:rsidR="002C6F01" w:rsidRDefault="00AE4CD8" w:rsidP="002C6F01">
      <w:pPr>
        <w:pStyle w:val="Brdtextmedindrag"/>
      </w:pPr>
      <w:r>
        <w:t>Den som har näringsförbud får inte</w:t>
      </w:r>
    </w:p>
    <w:p w14:paraId="096E169C" w14:textId="77777777" w:rsidR="002C6F01" w:rsidRDefault="00AE4CD8" w:rsidP="002C6F01">
      <w:pPr>
        <w:pStyle w:val="Brdtextmedindrag"/>
      </w:pPr>
      <w:r>
        <w:t>1. driva näringsverksamhet,</w:t>
      </w:r>
    </w:p>
    <w:p w14:paraId="5F661AB0" w14:textId="77777777" w:rsidR="002C6F01" w:rsidRDefault="00AE4CD8" w:rsidP="002C6F01">
      <w:pPr>
        <w:pStyle w:val="Brdtextmedindrag"/>
      </w:pPr>
      <w:r>
        <w:t>2. faktiskt utöva ledningen av en näringsverksamhet eller av en sådan juridisk person som är bokföringspliktig även om den inte driver näring,</w:t>
      </w:r>
    </w:p>
    <w:p w14:paraId="6B1ABEBB" w14:textId="77777777" w:rsidR="002C6F01" w:rsidRDefault="00AE4CD8" w:rsidP="002C6F01">
      <w:pPr>
        <w:pStyle w:val="Brdtextmedindrag"/>
      </w:pPr>
      <w:r>
        <w:t>3. vara bolagsman i ett annat handelsbolag än ett kommanditbolag eller komplementär i ett kommanditbolag eller medlem i en europeisk ekonomisk intressegruppering med säte i Sverige,</w:t>
      </w:r>
    </w:p>
    <w:p w14:paraId="7C14023E" w14:textId="77777777" w:rsidR="002C6F01" w:rsidRDefault="00AE4CD8" w:rsidP="002C6F01">
      <w:pPr>
        <w:pStyle w:val="Brdtextmedindrag"/>
      </w:pPr>
      <w:r>
        <w:t>4. vara stiftare av ett aktiebolag eller en sparbank,</w:t>
      </w:r>
    </w:p>
    <w:p w14:paraId="26A6FD89" w14:textId="77777777" w:rsidR="002C6F01" w:rsidRDefault="00AE4CD8" w:rsidP="002C6F01">
      <w:pPr>
        <w:pStyle w:val="Brdtextmedindrag"/>
      </w:pPr>
      <w:r>
        <w:t xml:space="preserve">5. vara ledamot eller suppleant i styrelsen för </w:t>
      </w:r>
    </w:p>
    <w:p w14:paraId="6F5931BB" w14:textId="77777777" w:rsidR="002C6F01" w:rsidRDefault="00AE4CD8" w:rsidP="002C6F01">
      <w:pPr>
        <w:pStyle w:val="Brdtextmedindrag"/>
      </w:pPr>
      <w:r>
        <w:t>– ett aktiebolag,</w:t>
      </w:r>
    </w:p>
    <w:p w14:paraId="4BD5BF48" w14:textId="77777777" w:rsidR="002C6F01" w:rsidRDefault="00AE4CD8" w:rsidP="002C6F01">
      <w:pPr>
        <w:pStyle w:val="Brdtextmedindrag"/>
      </w:pPr>
      <w:r>
        <w:t>– en ekonomisk förening,</w:t>
      </w:r>
    </w:p>
    <w:p w14:paraId="6217F9CE" w14:textId="77777777" w:rsidR="002C6F01" w:rsidRDefault="00AE4CD8" w:rsidP="002C6F01">
      <w:pPr>
        <w:pStyle w:val="Brdtextmedindrag"/>
      </w:pPr>
      <w:r>
        <w:t>– en sparbank,</w:t>
      </w:r>
    </w:p>
    <w:p w14:paraId="4CD74D12" w14:textId="77777777" w:rsidR="002C6F01" w:rsidRDefault="00AE4CD8" w:rsidP="002C6F01">
      <w:pPr>
        <w:pStyle w:val="Brdtextmedindrag"/>
      </w:pPr>
      <w:r>
        <w:t>– ett ömsesidigt försäkrings</w:t>
      </w:r>
      <w:r>
        <w:softHyphen/>
        <w:t xml:space="preserve">bolag </w:t>
      </w:r>
      <w:r w:rsidRPr="00C43DE1">
        <w:t>eller ett ömsesidigt tjänste</w:t>
      </w:r>
      <w:r w:rsidRPr="00C43DE1">
        <w:softHyphen/>
        <w:t>pensions</w:t>
      </w:r>
      <w:r>
        <w:softHyphen/>
      </w:r>
      <w:r w:rsidRPr="00C43DE1">
        <w:t>bolag</w:t>
      </w:r>
      <w:r>
        <w:t>,</w:t>
      </w:r>
    </w:p>
    <w:p w14:paraId="7AB48154" w14:textId="77777777" w:rsidR="002C6F01" w:rsidRDefault="00AE4CD8" w:rsidP="002C6F01">
      <w:pPr>
        <w:pStyle w:val="Brdtextmedindrag"/>
      </w:pPr>
      <w:r>
        <w:t>– en försäkringsförening</w:t>
      </w:r>
      <w:r w:rsidRPr="00F63775">
        <w:t xml:space="preserve"> </w:t>
      </w:r>
      <w:r w:rsidRPr="00C43DE1">
        <w:t>eller en tjänstepensionsförening</w:t>
      </w:r>
      <w:r>
        <w:t>,</w:t>
      </w:r>
    </w:p>
    <w:p w14:paraId="79D272E4" w14:textId="77777777" w:rsidR="002C6F01" w:rsidRDefault="00AE4CD8" w:rsidP="002C6F01">
      <w:pPr>
        <w:pStyle w:val="Brdtextmedindrag"/>
      </w:pPr>
      <w:r>
        <w:t>– en europeisk ekonomisk intressegruppering med säte i Sverige,</w:t>
      </w:r>
    </w:p>
    <w:p w14:paraId="198E8CF1" w14:textId="77777777" w:rsidR="002C6F01" w:rsidRDefault="00AE4CD8" w:rsidP="002C6F01">
      <w:pPr>
        <w:pStyle w:val="Brdtextmedindrag"/>
      </w:pPr>
      <w:r>
        <w:t>– en pensionsstiftelse, eller</w:t>
      </w:r>
    </w:p>
    <w:p w14:paraId="0CC1B3A0" w14:textId="77777777" w:rsidR="002C6F01" w:rsidRDefault="00AE4CD8" w:rsidP="002C6F01">
      <w:pPr>
        <w:pStyle w:val="Brdtextmedindrag"/>
      </w:pPr>
      <w:r>
        <w:t>– en sådan ideell förening eller stiftelse som driver närings</w:t>
      </w:r>
      <w:r>
        <w:softHyphen/>
        <w:t>verksamhet,</w:t>
      </w:r>
    </w:p>
    <w:p w14:paraId="7E14ABD5" w14:textId="77777777" w:rsidR="002C6F01" w:rsidRDefault="00AE4CD8" w:rsidP="002C6F01">
      <w:pPr>
        <w:pStyle w:val="Brdtextmedindrag"/>
      </w:pPr>
      <w:r>
        <w:t>6. vara ledamot eller suppleant i förvaltnings-, lednings- eller tillsyns</w:t>
      </w:r>
      <w:r>
        <w:softHyphen/>
        <w:t>organet för ett europabolag eller ett europakooperativ med säte i Sverige,</w:t>
      </w:r>
    </w:p>
    <w:p w14:paraId="7A10F8BF" w14:textId="77777777" w:rsidR="002C6F01" w:rsidRDefault="00AE4CD8" w:rsidP="002C6F01">
      <w:pPr>
        <w:pStyle w:val="Brdtextmedindrag"/>
      </w:pPr>
      <w:r>
        <w:t>7. vara verkställande direktör eller vice verkställande direktör i</w:t>
      </w:r>
    </w:p>
    <w:p w14:paraId="7823A6A7" w14:textId="77777777" w:rsidR="002C6F01" w:rsidRDefault="00AE4CD8" w:rsidP="002C6F01">
      <w:pPr>
        <w:pStyle w:val="Brdtextmedindrag"/>
      </w:pPr>
      <w:r>
        <w:t>– ett aktiebolag,</w:t>
      </w:r>
    </w:p>
    <w:p w14:paraId="0ABD4AD5" w14:textId="77777777" w:rsidR="002C6F01" w:rsidRDefault="00AE4CD8" w:rsidP="002C6F01">
      <w:pPr>
        <w:pStyle w:val="Brdtextmedindrag"/>
      </w:pPr>
      <w:r>
        <w:t>– en ekonomisk förening,</w:t>
      </w:r>
    </w:p>
    <w:p w14:paraId="1AEC9217" w14:textId="77777777" w:rsidR="002C6F01" w:rsidRPr="00761346" w:rsidRDefault="00AE4CD8" w:rsidP="002C6F01">
      <w:pPr>
        <w:pStyle w:val="Brdtextmedindrag"/>
      </w:pPr>
      <w:r>
        <w:t>– ett ömsesidigt försäkrings</w:t>
      </w:r>
      <w:r>
        <w:softHyphen/>
        <w:t xml:space="preserve">bolag </w:t>
      </w:r>
      <w:r w:rsidRPr="00C43DE1">
        <w:t>eller ett ömsesidigt tjänste</w:t>
      </w:r>
      <w:r w:rsidRPr="00C43DE1">
        <w:softHyphen/>
        <w:t>pensions</w:t>
      </w:r>
      <w:r>
        <w:softHyphen/>
      </w:r>
      <w:r w:rsidRPr="00C43DE1">
        <w:t>bolag</w:t>
      </w:r>
      <w:r>
        <w: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087E685" w14:textId="77777777" w:rsidTr="002C6F01">
        <w:tc>
          <w:tcPr>
            <w:tcW w:w="2500" w:type="pct"/>
            <w:shd w:val="clear" w:color="auto" w:fill="auto"/>
            <w:tcMar>
              <w:left w:w="0" w:type="dxa"/>
            </w:tcMar>
          </w:tcPr>
          <w:p w14:paraId="00AD457D" w14:textId="77777777" w:rsidR="002C6F01" w:rsidRDefault="002C6F01" w:rsidP="002C6F01">
            <w:pPr>
              <w:pStyle w:val="Brdtextmedindrag"/>
            </w:pPr>
          </w:p>
        </w:tc>
        <w:tc>
          <w:tcPr>
            <w:tcW w:w="2500" w:type="pct"/>
            <w:shd w:val="clear" w:color="auto" w:fill="auto"/>
            <w:tcMar>
              <w:right w:w="0" w:type="dxa"/>
            </w:tcMar>
          </w:tcPr>
          <w:p w14:paraId="124F8AAE" w14:textId="77777777" w:rsidR="002C6F01" w:rsidRDefault="00AE4CD8" w:rsidP="002C6F01">
            <w:pPr>
              <w:pStyle w:val="Brdtextmedindrag"/>
            </w:pPr>
            <w:r>
              <w:t>– </w:t>
            </w:r>
            <w:r>
              <w:rPr>
                <w:i/>
              </w:rPr>
              <w:t>en försäkringsförening eller en tjänstepensionsförening,</w:t>
            </w:r>
          </w:p>
        </w:tc>
      </w:tr>
    </w:tbl>
    <w:p w14:paraId="48A328DC" w14:textId="77777777" w:rsidR="002C6F01" w:rsidRDefault="00AE4CD8" w:rsidP="002C6F01">
      <w:pPr>
        <w:pStyle w:val="Brdtextmedindrag"/>
      </w:pPr>
      <w:r>
        <w:t>– ett europabolag eller ett europakooperativ med säte i Sverige,</w:t>
      </w:r>
    </w:p>
    <w:p w14:paraId="36636C62" w14:textId="77777777" w:rsidR="002C6F01" w:rsidRDefault="00AE4CD8" w:rsidP="002C6F01">
      <w:pPr>
        <w:pStyle w:val="Brdtextmedindrag"/>
      </w:pPr>
      <w:r>
        <w:t>– en sparbank,</w:t>
      </w:r>
    </w:p>
    <w:p w14:paraId="1F41AF57" w14:textId="77777777" w:rsidR="002C6F01" w:rsidRDefault="00AE4CD8" w:rsidP="002C6F01">
      <w:pPr>
        <w:pStyle w:val="Brdtextmedindrag"/>
      </w:pPr>
      <w:r>
        <w:t>– en medlemsbank, eller</w:t>
      </w:r>
    </w:p>
    <w:p w14:paraId="35F057E0" w14:textId="77777777" w:rsidR="002C6F01" w:rsidRDefault="00AE4CD8" w:rsidP="002C6F01">
      <w:pPr>
        <w:pStyle w:val="Brdtextmedindrag"/>
      </w:pPr>
      <w:r>
        <w:t xml:space="preserve">– en filial enligt lagen (1992:160) om utländska filialer </w:t>
      </w:r>
      <w:proofErr w:type="gramStart"/>
      <w:r>
        <w:t>m.m.</w:t>
      </w:r>
      <w:proofErr w:type="gramEnd"/>
      <w:r>
        <w:t>,</w:t>
      </w:r>
    </w:p>
    <w:p w14:paraId="6067F9D9" w14:textId="77777777" w:rsidR="002C6F01" w:rsidRDefault="00AE4CD8" w:rsidP="002C6F01">
      <w:pPr>
        <w:pStyle w:val="Brdtextmedindrag"/>
      </w:pPr>
      <w:r>
        <w:t xml:space="preserve">8. vara företagsledare i en europeisk ekonomisk intressegruppering med säte i Sverige eller föreståndare enligt 2 § andra stycket lagen om utländska filialer </w:t>
      </w:r>
      <w:proofErr w:type="gramStart"/>
      <w:r>
        <w:t>m.m.</w:t>
      </w:r>
      <w:proofErr w:type="gramEnd"/>
      <w:r>
        <w:t>,</w:t>
      </w:r>
    </w:p>
    <w:p w14:paraId="0FE8F2FF" w14:textId="77777777" w:rsidR="002C6F01" w:rsidRDefault="00AE4CD8" w:rsidP="002C6F01">
      <w:pPr>
        <w:pStyle w:val="Brdtextmedindrag"/>
      </w:pPr>
      <w:r>
        <w:t>9. vara firmatecknare eller i annan egenskap vara ställföreträdare för en sådan juridisk person som anges i 3–5 eller vara firmatecknare för ett utländskt bankföretags filial,</w:t>
      </w:r>
    </w:p>
    <w:p w14:paraId="76BEC918" w14:textId="77777777" w:rsidR="002C6F01" w:rsidRDefault="00AE4CD8" w:rsidP="002C6F01">
      <w:pPr>
        <w:pStyle w:val="Brdtextmedindrag"/>
      </w:pPr>
      <w:r>
        <w:t>10. äga så många aktier i ett aktiebolag eller ett europabolag med säte i Sverige att hans eller hennes andel av röstetalet för samtliga aktier i bolaget överstiger femtio procent,</w:t>
      </w:r>
    </w:p>
    <w:p w14:paraId="1035A139" w14:textId="77777777" w:rsidR="002C6F01" w:rsidRDefault="00AE4CD8" w:rsidP="002C6F01">
      <w:pPr>
        <w:pStyle w:val="Brdtextmedindrag"/>
      </w:pPr>
      <w:r>
        <w:lastRenderedPageBreak/>
        <w:t>11. inneha fullmakt att företräda en enskild näringsidkare i dennes näringsverksamhet eller en juridisk person som anges i 3–5,</w:t>
      </w:r>
    </w:p>
    <w:p w14:paraId="7476B2CA" w14:textId="77777777" w:rsidR="002C6F01" w:rsidRDefault="00AE4CD8" w:rsidP="002C6F01">
      <w:pPr>
        <w:pStyle w:val="Brdtextmedindrag"/>
      </w:pPr>
      <w:r>
        <w:t>12. vara anställd eller återkommande ta emot uppdrag i en närings</w:t>
      </w:r>
      <w:r>
        <w:softHyphen/>
        <w:t>verksamhet som drivs av en närstående till honom eller henne eller där en närstående har en sådan ställning som anges i 3 §, eller</w:t>
      </w:r>
    </w:p>
    <w:p w14:paraId="08B5DA3C" w14:textId="77777777" w:rsidR="002C6F01" w:rsidRDefault="00AE4CD8" w:rsidP="002C6F01">
      <w:pPr>
        <w:pStyle w:val="Brdtextmedindrag"/>
      </w:pPr>
      <w:r>
        <w:t>13. vara anställd eller återkommande ta emot uppdrag i den närings</w:t>
      </w:r>
      <w:r>
        <w:softHyphen/>
        <w:t>verksamhet där han eller hon har åsidosatt sina skyldigheter.</w:t>
      </w:r>
    </w:p>
    <w:p w14:paraId="4381E42C" w14:textId="77777777" w:rsidR="002C6F01" w:rsidRPr="00811E52" w:rsidRDefault="00AE4CD8" w:rsidP="002C6F01">
      <w:pPr>
        <w:pStyle w:val="Slutstreck"/>
      </w:pPr>
      <w:r w:rsidRPr="00811E52">
        <w:t>                      </w:t>
      </w:r>
    </w:p>
    <w:p w14:paraId="691B448C" w14:textId="77777777" w:rsidR="002C6F01" w:rsidRDefault="00AE4CD8" w:rsidP="002C6F01">
      <w:pPr>
        <w:pStyle w:val="Brdtextmedindrag"/>
      </w:pPr>
      <w:r>
        <w:t>Denna lag träder i kraft den 1 juli 2020.</w:t>
      </w:r>
    </w:p>
    <w:p w14:paraId="5621A386" w14:textId="77777777" w:rsidR="002C6F01" w:rsidRDefault="002C6F01" w:rsidP="002C6F01">
      <w:pPr>
        <w:pStyle w:val="Brdtextmedindrag"/>
      </w:pPr>
    </w:p>
    <w:p w14:paraId="638B1E66" w14:textId="77777777" w:rsidR="002C6F01" w:rsidRDefault="002C6F01" w:rsidP="002C6F01">
      <w:pPr>
        <w:pStyle w:val="Brdtextmedindrag"/>
      </w:pPr>
    </w:p>
    <w:p w14:paraId="6B1A1D46" w14:textId="77777777" w:rsidR="002C6F01" w:rsidRDefault="00AE4CD8" w:rsidP="002C6F01">
      <w:pPr>
        <w:spacing w:line="2" w:lineRule="auto"/>
        <w:rPr>
          <w:rFonts w:ascii="Times New Roman" w:hAnsi="Times New Roman"/>
          <w:sz w:val="20"/>
        </w:rPr>
      </w:pPr>
      <w:r>
        <w:br w:type="page"/>
      </w:r>
    </w:p>
    <w:p w14:paraId="63E1E7AF" w14:textId="77777777" w:rsidR="002C6F01" w:rsidRDefault="00AE4CD8" w:rsidP="002C6F01">
      <w:pPr>
        <w:pStyle w:val="Rubrik2utannumrering"/>
        <w:spacing w:before="0"/>
      </w:pPr>
      <w:r>
        <w:lastRenderedPageBreak/>
        <w:t>Förslag till lag om ändring i l</w:t>
      </w:r>
      <w:r w:rsidRPr="00FF373C">
        <w:t>ag</w:t>
      </w:r>
      <w:r>
        <w:t>en (2019:000)</w:t>
      </w:r>
      <w:r w:rsidRPr="00FF373C">
        <w:t xml:space="preserve"> om tjänstepensionsföretag</w:t>
      </w:r>
    </w:p>
    <w:p w14:paraId="6C821C15" w14:textId="77777777" w:rsidR="002C6F01" w:rsidRDefault="00AE4CD8" w:rsidP="002C6F01">
      <w:pPr>
        <w:pStyle w:val="Brdtext"/>
      </w:pPr>
      <w:r>
        <w:t xml:space="preserve">Härigenom föreskrivs att 10 kap. 15, 20, 40, 41, 45, 48 och 61 §§ och 16 kap. 8, 26, 37 och 41 §§ </w:t>
      </w:r>
      <w:r w:rsidRPr="00A47240">
        <w:t>lag</w:t>
      </w:r>
      <w:r>
        <w:t>en</w:t>
      </w:r>
      <w:r w:rsidRPr="00A47240">
        <w:t xml:space="preserve"> (2019:00</w:t>
      </w:r>
      <w:r>
        <w:t>0</w:t>
      </w:r>
      <w:r w:rsidRPr="00A47240">
        <w:t xml:space="preserve">) om tjänstepensionsföretag </w:t>
      </w:r>
      <w:r>
        <w:t>ska ha följande lydelse</w:t>
      </w:r>
    </w:p>
    <w:p w14:paraId="567C46F7" w14:textId="77777777" w:rsidR="002C6F01" w:rsidRPr="0023282F"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136BA34B" w14:textId="77777777" w:rsidTr="002C6F01">
        <w:tc>
          <w:tcPr>
            <w:tcW w:w="2500" w:type="pct"/>
            <w:shd w:val="clear" w:color="auto" w:fill="auto"/>
            <w:tcMar>
              <w:left w:w="0" w:type="dxa"/>
            </w:tcMar>
          </w:tcPr>
          <w:p w14:paraId="78BB5CF3" w14:textId="77777777" w:rsidR="002C6F01" w:rsidRPr="005B0E77" w:rsidRDefault="00AE4CD8" w:rsidP="002C6F01">
            <w:pPr>
              <w:pStyle w:val="Brdtext"/>
              <w:rPr>
                <w:i/>
              </w:rPr>
            </w:pPr>
            <w:r>
              <w:rPr>
                <w:i/>
              </w:rPr>
              <w:t>L</w:t>
            </w:r>
            <w:r w:rsidRPr="005B0E77">
              <w:rPr>
                <w:i/>
              </w:rPr>
              <w:t>ydelse</w:t>
            </w:r>
            <w:r>
              <w:rPr>
                <w:i/>
              </w:rPr>
              <w:t xml:space="preserve"> enligt bet. 2019/</w:t>
            </w:r>
            <w:proofErr w:type="gramStart"/>
            <w:r>
              <w:rPr>
                <w:i/>
              </w:rPr>
              <w:t>20:FiU</w:t>
            </w:r>
            <w:proofErr w:type="gramEnd"/>
            <w:r>
              <w:rPr>
                <w:i/>
              </w:rPr>
              <w:t>12 och rskr. 2019/20:27</w:t>
            </w:r>
          </w:p>
        </w:tc>
        <w:tc>
          <w:tcPr>
            <w:tcW w:w="2500" w:type="pct"/>
            <w:shd w:val="clear" w:color="auto" w:fill="auto"/>
            <w:tcMar>
              <w:right w:w="0" w:type="dxa"/>
            </w:tcMar>
          </w:tcPr>
          <w:p w14:paraId="46E9D3B5" w14:textId="77777777" w:rsidR="002C6F01" w:rsidRPr="005B0E77" w:rsidRDefault="00AE4CD8" w:rsidP="002C6F01">
            <w:pPr>
              <w:pStyle w:val="Brdtext"/>
              <w:rPr>
                <w:i/>
              </w:rPr>
            </w:pPr>
            <w:r w:rsidRPr="005B0E77">
              <w:rPr>
                <w:i/>
              </w:rPr>
              <w:t>Föreslagen lydelse</w:t>
            </w:r>
          </w:p>
        </w:tc>
      </w:tr>
    </w:tbl>
    <w:p w14:paraId="2364343D" w14:textId="77777777" w:rsidR="002C6F01" w:rsidRDefault="00AE4CD8" w:rsidP="002C6F01">
      <w:pPr>
        <w:pStyle w:val="Brdtext"/>
        <w:spacing w:before="230"/>
        <w:jc w:val="center"/>
        <w:rPr>
          <w:b/>
        </w:rPr>
      </w:pPr>
      <w:bookmarkStart w:id="158" w:name="_Hlk19693611"/>
      <w:r>
        <w:rPr>
          <w:b/>
        </w:rPr>
        <w:t>10 kap.</w:t>
      </w:r>
    </w:p>
    <w:p w14:paraId="5634C048" w14:textId="77777777" w:rsidR="002C6F01" w:rsidRDefault="00AE4CD8" w:rsidP="002C6F01">
      <w:pPr>
        <w:pStyle w:val="Brdtext"/>
        <w:jc w:val="center"/>
      </w:pPr>
      <w:r>
        <w:t>15 §</w:t>
      </w:r>
    </w:p>
    <w:p w14:paraId="40C165DE" w14:textId="77777777" w:rsidR="002C6F01" w:rsidRPr="00E40D54" w:rsidRDefault="00AE4CD8" w:rsidP="002C6F01">
      <w:pPr>
        <w:pStyle w:val="Brdtext"/>
      </w:pPr>
      <w:r w:rsidRPr="000A7C2D">
        <w:t xml:space="preserve">Vid absorption av ett helägt dotterbolag </w:t>
      </w:r>
      <w:r>
        <w:t>ska a</w:t>
      </w:r>
      <w:r w:rsidRPr="000A7C2D">
        <w:t>nsöka</w:t>
      </w:r>
      <w:r>
        <w:t>n</w:t>
      </w:r>
      <w:r w:rsidRPr="000A7C2D">
        <w:t xml:space="preserve"> om tillstånd att verkställa fusionsplanen</w:t>
      </w:r>
      <w:r>
        <w:t xml:space="preserve"> göras av m</w:t>
      </w:r>
      <w:r w:rsidRPr="000A7C2D">
        <w:t>oder</w:t>
      </w:r>
      <w:r>
        <w:softHyphen/>
      </w:r>
      <w:r w:rsidRPr="000A7C2D">
        <w:t>bolag</w:t>
      </w:r>
      <w:r>
        <w:t>et.</w:t>
      </w:r>
      <w:r w:rsidRPr="000A7C2D" w:rsidDel="009234C8">
        <w:t xml:space="preserve"> </w:t>
      </w:r>
      <w:r w:rsidRPr="000A7C2D">
        <w:t xml:space="preserve">Ansökan ska ges in </w:t>
      </w:r>
      <w:r>
        <w:t xml:space="preserve">till </w:t>
      </w:r>
      <w:r w:rsidRPr="000A7C2D">
        <w:t>Finans</w:t>
      </w:r>
      <w:r>
        <w:softHyphen/>
      </w:r>
      <w:r w:rsidRPr="000A7C2D">
        <w:t xml:space="preserve">inspektionen </w:t>
      </w:r>
      <w:r>
        <w:t>inom</w:t>
      </w:r>
      <w:r w:rsidRPr="000A7C2D">
        <w:t xml:space="preserve"> en månad </w:t>
      </w:r>
      <w:r>
        <w:t>från</w:t>
      </w:r>
      <w:r w:rsidRPr="000A7C2D">
        <w:t xml:space="preserve"> det att </w:t>
      </w:r>
      <w:r>
        <w:softHyphen/>
      </w:r>
      <w:r w:rsidRPr="000A7C2D">
        <w:t>plan</w:t>
      </w:r>
      <w:r>
        <w:softHyphen/>
      </w:r>
      <w:r w:rsidRPr="000A7C2D">
        <w:t>en</w:t>
      </w:r>
      <w:r>
        <w:t xml:space="preserve"> </w:t>
      </w:r>
      <w:r w:rsidRPr="000A7C2D">
        <w:t>har blivit gällande hos moderbolaget</w:t>
      </w:r>
      <w:r>
        <w:t>.</w:t>
      </w:r>
      <w:r w:rsidRPr="000A7C2D" w:rsidDel="009234C8">
        <w:t xml:space="preserve"> </w:t>
      </w:r>
      <w:r>
        <w:t>O</w:t>
      </w:r>
      <w:r w:rsidRPr="000A7C2D">
        <w:t>m planen har regist</w:t>
      </w:r>
      <w:r>
        <w:softHyphen/>
      </w:r>
      <w:r w:rsidRPr="000A7C2D">
        <w:t>rerats</w:t>
      </w:r>
      <w:r>
        <w:t xml:space="preserve"> </w:t>
      </w:r>
      <w:r w:rsidRPr="000A7C2D">
        <w:t>enligt 23</w:t>
      </w:r>
      <w:r>
        <w:t> </w:t>
      </w:r>
      <w:r w:rsidRPr="000A7C2D">
        <w:t>kap. 30</w:t>
      </w:r>
      <w:r>
        <w:t> </w:t>
      </w:r>
      <w:r w:rsidRPr="000A7C2D">
        <w:t>§ aktie</w:t>
      </w:r>
      <w:r>
        <w:softHyphen/>
      </w:r>
      <w:r w:rsidRPr="000A7C2D">
        <w:t>bolagslagen</w:t>
      </w:r>
      <w:r>
        <w:t xml:space="preserve"> (2005:551)</w:t>
      </w:r>
      <w:r w:rsidRPr="000A7C2D">
        <w:t xml:space="preserve"> </w:t>
      </w:r>
      <w:r>
        <w:t xml:space="preserve">ska ansökan dessutom ges in </w:t>
      </w:r>
      <w:r w:rsidRPr="000A7C2D">
        <w:t>senast två år efter det att uppgift</w:t>
      </w:r>
      <w:r>
        <w:t xml:space="preserve"> </w:t>
      </w:r>
      <w:r w:rsidRPr="000A7C2D">
        <w:t xml:space="preserve">om </w:t>
      </w:r>
      <w:r>
        <w:t xml:space="preserve">registreringen </w:t>
      </w:r>
      <w:r w:rsidRPr="000A7C2D">
        <w:t>har kungjorts</w:t>
      </w:r>
      <w:r>
        <w:t xml:space="preserve"> enligt 27 kap. 3 § samma lag</w:t>
      </w:r>
      <w:r w:rsidRPr="000A7C2D">
        <w: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1B43CA6" w14:textId="77777777" w:rsidTr="002C6F01">
        <w:tc>
          <w:tcPr>
            <w:tcW w:w="2500" w:type="pct"/>
            <w:shd w:val="clear" w:color="auto" w:fill="auto"/>
            <w:tcMar>
              <w:left w:w="0" w:type="dxa"/>
            </w:tcMar>
          </w:tcPr>
          <w:p w14:paraId="566DDC13" w14:textId="77777777" w:rsidR="002C6F01" w:rsidRDefault="00AE4CD8" w:rsidP="002C6F01">
            <w:pPr>
              <w:pStyle w:val="Brdtextmedindrag"/>
            </w:pPr>
            <w:r w:rsidRPr="000A7C2D">
              <w:t>Finansinspektionen ska under</w:t>
            </w:r>
            <w:r>
              <w:softHyphen/>
            </w:r>
            <w:r w:rsidRPr="000A7C2D">
              <w:t xml:space="preserve">rätta Bolagsverket om </w:t>
            </w:r>
            <w:r>
              <w:t>en ansökan</w:t>
            </w:r>
            <w:r w:rsidRPr="000A7C2D">
              <w:t xml:space="preserve"> och om be</w:t>
            </w:r>
            <w:r>
              <w:softHyphen/>
            </w:r>
            <w:r w:rsidRPr="000A7C2D">
              <w:t xml:space="preserve">slut som </w:t>
            </w:r>
            <w:r>
              <w:t xml:space="preserve">har fått laga kraft som </w:t>
            </w:r>
            <w:r w:rsidRPr="00084DAE">
              <w:t>har</w:t>
            </w:r>
            <w:r>
              <w:t xml:space="preserve"> </w:t>
            </w:r>
            <w:r w:rsidRPr="000A7C2D">
              <w:t>meddelats med anledning av</w:t>
            </w:r>
            <w:r>
              <w:t xml:space="preserve"> </w:t>
            </w:r>
            <w:r w:rsidRPr="000A7C2D">
              <w:t>an</w:t>
            </w:r>
            <w:r>
              <w:softHyphen/>
            </w:r>
            <w:r w:rsidRPr="000A7C2D">
              <w:t>sök</w:t>
            </w:r>
            <w:r>
              <w:softHyphen/>
            </w:r>
            <w:r w:rsidRPr="000A7C2D">
              <w:t>ning</w:t>
            </w:r>
            <w:r>
              <w:softHyphen/>
              <w:t>en</w:t>
            </w:r>
            <w:r w:rsidRPr="000A7C2D">
              <w:t xml:space="preserve">. </w:t>
            </w:r>
          </w:p>
        </w:tc>
        <w:tc>
          <w:tcPr>
            <w:tcW w:w="2500" w:type="pct"/>
            <w:shd w:val="clear" w:color="auto" w:fill="auto"/>
            <w:tcMar>
              <w:right w:w="0" w:type="dxa"/>
            </w:tcMar>
          </w:tcPr>
          <w:p w14:paraId="4FA0AA5B" w14:textId="77777777" w:rsidR="002C6F01" w:rsidRDefault="00AE4CD8" w:rsidP="002C6F01">
            <w:pPr>
              <w:pStyle w:val="Brdtextmedindrag"/>
            </w:pPr>
            <w:r>
              <w:t>Finansinspektionen ska under</w:t>
            </w:r>
            <w:r>
              <w:softHyphen/>
              <w:t xml:space="preserve">rätta Bolagsverket </w:t>
            </w:r>
            <w:r>
              <w:rPr>
                <w:i/>
              </w:rPr>
              <w:t>och Skatteverket</w:t>
            </w:r>
            <w:r>
              <w:t xml:space="preserve"> om en ansökan. </w:t>
            </w:r>
            <w:r>
              <w:rPr>
                <w:i/>
              </w:rPr>
              <w:t>Finansinspek</w:t>
            </w:r>
            <w:r>
              <w:rPr>
                <w:i/>
              </w:rPr>
              <w:softHyphen/>
              <w:t>tionen ska också underrätta Bolags</w:t>
            </w:r>
            <w:r>
              <w:rPr>
                <w:i/>
              </w:rPr>
              <w:softHyphen/>
              <w:t xml:space="preserve">verket </w:t>
            </w:r>
            <w:r>
              <w:t xml:space="preserve">om beslut som har fått laga kraft som har meddelats med anledning av ansökningen. </w:t>
            </w:r>
          </w:p>
        </w:tc>
      </w:tr>
    </w:tbl>
    <w:p w14:paraId="5A87931B" w14:textId="77777777" w:rsidR="002C6F01" w:rsidRDefault="00AE4CD8" w:rsidP="002C6F01">
      <w:pPr>
        <w:pStyle w:val="Brdtextmedindrag"/>
      </w:pPr>
      <w:r>
        <w:t>Vid behandlingen av en ansökan tillämpas</w:t>
      </w:r>
      <w:r w:rsidRPr="002E0504">
        <w:t xml:space="preserve"> 1</w:t>
      </w:r>
      <w:r>
        <w:t>2 </w:t>
      </w:r>
      <w:r w:rsidRPr="000A7C2D">
        <w:t>och 1</w:t>
      </w:r>
      <w:r>
        <w:t>3</w:t>
      </w:r>
      <w:r w:rsidRPr="002E0504">
        <w:t> </w:t>
      </w:r>
      <w:r>
        <w:t>§§</w:t>
      </w:r>
      <w:r w:rsidRPr="000A7C2D">
        <w:t xml:space="preserve">. </w:t>
      </w:r>
      <w:bookmarkEnd w:id="158"/>
    </w:p>
    <w:p w14:paraId="1E2354BE" w14:textId="77777777" w:rsidR="002C6F01" w:rsidRDefault="00AE4CD8" w:rsidP="002C6F01">
      <w:pPr>
        <w:pStyle w:val="Brdtext"/>
        <w:spacing w:before="230"/>
        <w:jc w:val="center"/>
      </w:pPr>
      <w:r>
        <w:t>20</w:t>
      </w:r>
      <w:r w:rsidRPr="001C2CF8">
        <w:t> §</w:t>
      </w:r>
    </w:p>
    <w:p w14:paraId="4C76C002" w14:textId="77777777" w:rsidR="002C6F01" w:rsidRDefault="00AE4CD8" w:rsidP="002C6F01">
      <w:pPr>
        <w:pStyle w:val="Brdtext"/>
      </w:pPr>
      <w:r>
        <w:t>Vid tillämpning av sådana bestämmelser i lagen (2018:672) om ekonomiska föreningar som det hänvisas till i 22–46 §§ eller i de bestämmelser som anges i 21 § ska det som sägs om</w:t>
      </w:r>
    </w:p>
    <w:p w14:paraId="02B0F568" w14:textId="77777777" w:rsidR="002C6F01" w:rsidRDefault="00AE4CD8" w:rsidP="002C6F01">
      <w:pPr>
        <w:pStyle w:val="Brdtextmedindrag"/>
      </w:pPr>
      <w:r>
        <w:t xml:space="preserve">1. ekonomisk förening avse ömsesidigt tjänstepensionsbolag, </w:t>
      </w:r>
    </w:p>
    <w:p w14:paraId="59C340BD" w14:textId="77777777" w:rsidR="002C6F01" w:rsidRDefault="00AE4CD8" w:rsidP="002C6F01">
      <w:pPr>
        <w:pStyle w:val="Brdtextmedindrag"/>
      </w:pPr>
      <w:r>
        <w:t xml:space="preserve">2. medlem avse delägare, </w:t>
      </w:r>
    </w:p>
    <w:p w14:paraId="32978814" w14:textId="77777777" w:rsidR="002C6F01" w:rsidRDefault="00AE4CD8" w:rsidP="002C6F01">
      <w:pPr>
        <w:pStyle w:val="Brdtextmedindrag"/>
        <w:jc w:val="left"/>
      </w:pPr>
      <w:r>
        <w:t xml:space="preserve">3. stadgar avse bolagsordning, och </w:t>
      </w:r>
    </w:p>
    <w:p w14:paraId="7A4C2394" w14:textId="77777777" w:rsidR="002C6F01" w:rsidRDefault="00AE4CD8" w:rsidP="002C6F01">
      <w:pPr>
        <w:pStyle w:val="Brdtextmedindrag"/>
        <w:jc w:val="left"/>
      </w:pPr>
      <w:r>
        <w:t xml:space="preserve">4. föreningsstämma avse bolagsstämma. </w:t>
      </w:r>
    </w:p>
    <w:p w14:paraId="55FDED6F" w14:textId="77777777" w:rsidR="002C6F01" w:rsidRDefault="00AE4CD8" w:rsidP="002C6F01">
      <w:pPr>
        <w:pStyle w:val="Brdtextmedindrag"/>
      </w:pPr>
      <w:r>
        <w:t>Hänvisningar i lagen om ekonomiska föreningar till bestämmelser i samma lag ska i förekommande fall avse de bestämmelser i denna lag eller i försäkringsrörelselagen (2010:2043) som gäller i stället för eller utöver bestämmelserna i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C1BDB5C" w14:textId="77777777" w:rsidTr="002C6F01">
        <w:tc>
          <w:tcPr>
            <w:tcW w:w="2500" w:type="pct"/>
            <w:shd w:val="clear" w:color="auto" w:fill="auto"/>
            <w:tcMar>
              <w:left w:w="0" w:type="dxa"/>
            </w:tcMar>
          </w:tcPr>
          <w:p w14:paraId="098AA128" w14:textId="77777777" w:rsidR="002C6F01" w:rsidRDefault="002C6F01" w:rsidP="002C6F01">
            <w:pPr>
              <w:pStyle w:val="Brdtextmedindrag"/>
              <w:ind w:firstLine="0"/>
            </w:pPr>
          </w:p>
        </w:tc>
        <w:tc>
          <w:tcPr>
            <w:tcW w:w="2500" w:type="pct"/>
            <w:shd w:val="clear" w:color="auto" w:fill="auto"/>
            <w:tcMar>
              <w:right w:w="0" w:type="dxa"/>
            </w:tcMar>
          </w:tcPr>
          <w:p w14:paraId="2655293D" w14:textId="77777777" w:rsidR="002C6F01" w:rsidRDefault="00AE4CD8" w:rsidP="002C6F01">
            <w:pPr>
              <w:pStyle w:val="Brdtextmedindrag"/>
            </w:pPr>
            <w:r>
              <w:rPr>
                <w:i/>
              </w:rPr>
              <w:t>När</w:t>
            </w:r>
            <w:r w:rsidRPr="00276B52">
              <w:rPr>
                <w:i/>
              </w:rPr>
              <w:t xml:space="preserve"> 7 kap. 8 och 30 §§ lagen om ekonomiska före</w:t>
            </w:r>
            <w:r>
              <w:rPr>
                <w:i/>
              </w:rPr>
              <w:softHyphen/>
            </w:r>
            <w:r w:rsidRPr="00276B52">
              <w:rPr>
                <w:i/>
              </w:rPr>
              <w:t>ninga</w:t>
            </w:r>
            <w:r>
              <w:rPr>
                <w:i/>
              </w:rPr>
              <w:t>r tillämpas på ett ömsesidigt tjänste</w:t>
            </w:r>
            <w:r>
              <w:rPr>
                <w:i/>
              </w:rPr>
              <w:softHyphen/>
              <w:t>pensions</w:t>
            </w:r>
            <w:r>
              <w:rPr>
                <w:i/>
              </w:rPr>
              <w:softHyphen/>
              <w:t>bolag</w:t>
            </w:r>
            <w:r w:rsidRPr="00276B52">
              <w:rPr>
                <w:i/>
              </w:rPr>
              <w:t xml:space="preserve"> ska det som där sägs om Bolagsverket i stället avse Finansinspektionen. </w:t>
            </w:r>
          </w:p>
        </w:tc>
      </w:tr>
    </w:tbl>
    <w:p w14:paraId="43BB15DD" w14:textId="77777777" w:rsidR="002C6F01" w:rsidRDefault="00AE4CD8" w:rsidP="002C6F01">
      <w:pPr>
        <w:pStyle w:val="Brdtext"/>
        <w:spacing w:before="230"/>
        <w:jc w:val="center"/>
      </w:pPr>
      <w:r>
        <w:t>40 §</w:t>
      </w:r>
    </w:p>
    <w:p w14:paraId="7B429706" w14:textId="77777777" w:rsidR="002C6F01" w:rsidRPr="00AF177D" w:rsidRDefault="00AE4CD8" w:rsidP="002C6F01">
      <w:pPr>
        <w:pStyle w:val="Brdtextmedindrag"/>
      </w:pPr>
      <w:r>
        <w:t xml:space="preserve">Vid fusion med ett ömsesidigt tjänstepensionsbolag tillämpas 16 kap. </w:t>
      </w:r>
      <w:r>
        <w:br/>
        <w:t>1–16, 20, 24–40 och 42–51 §§ lagen (2018:672) om ekonomiska före</w:t>
      </w:r>
      <w:r>
        <w:softHyphen/>
      </w:r>
      <w:r>
        <w:lastRenderedPageBreak/>
        <w:t>ningar med de ändringar och tillägg som föreskrivs i 41–45 §§ i detta kapitel.</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F28334B" w14:textId="77777777" w:rsidTr="002C6F01">
        <w:tc>
          <w:tcPr>
            <w:tcW w:w="2500" w:type="pct"/>
            <w:shd w:val="clear" w:color="auto" w:fill="auto"/>
            <w:tcMar>
              <w:left w:w="0" w:type="dxa"/>
            </w:tcMar>
          </w:tcPr>
          <w:p w14:paraId="44A8B5EB" w14:textId="77777777" w:rsidR="002C6F01" w:rsidRDefault="002C6F01" w:rsidP="002C6F01">
            <w:pPr>
              <w:pStyle w:val="Brdtextmedindrag"/>
            </w:pPr>
          </w:p>
        </w:tc>
        <w:tc>
          <w:tcPr>
            <w:tcW w:w="2500" w:type="pct"/>
            <w:shd w:val="clear" w:color="auto" w:fill="auto"/>
            <w:tcMar>
              <w:right w:w="0" w:type="dxa"/>
            </w:tcMar>
          </w:tcPr>
          <w:p w14:paraId="1757D237" w14:textId="77777777" w:rsidR="002C6F01" w:rsidRDefault="00AE4CD8" w:rsidP="002C6F01">
            <w:pPr>
              <w:pStyle w:val="Brdtextmedindrag"/>
            </w:pPr>
            <w:r w:rsidRPr="002F072C">
              <w:rPr>
                <w:i/>
              </w:rPr>
              <w:t>När 16 kap. 20 § lagen om eko</w:t>
            </w:r>
            <w:r>
              <w:rPr>
                <w:i/>
              </w:rPr>
              <w:softHyphen/>
            </w:r>
            <w:r w:rsidRPr="002F072C">
              <w:rPr>
                <w:i/>
              </w:rPr>
              <w:t>no</w:t>
            </w:r>
            <w:r w:rsidRPr="002F072C">
              <w:rPr>
                <w:i/>
              </w:rPr>
              <w:softHyphen/>
              <w:t xml:space="preserve">miska föreningar tillämpas </w:t>
            </w:r>
            <w:r>
              <w:rPr>
                <w:i/>
              </w:rPr>
              <w:t xml:space="preserve">på ett ömsesidigt tjänstepensionsbolag </w:t>
            </w:r>
            <w:r w:rsidRPr="002F072C">
              <w:rPr>
                <w:i/>
              </w:rPr>
              <w:t xml:space="preserve">ska det som </w:t>
            </w:r>
            <w:r>
              <w:rPr>
                <w:i/>
              </w:rPr>
              <w:t>där sägs</w:t>
            </w:r>
            <w:r w:rsidRPr="002F072C">
              <w:rPr>
                <w:i/>
              </w:rPr>
              <w:t xml:space="preserve"> om Bolags</w:t>
            </w:r>
            <w:r w:rsidRPr="002F072C">
              <w:rPr>
                <w:i/>
              </w:rPr>
              <w:softHyphen/>
              <w:t>verket i stället avse Finans</w:t>
            </w:r>
            <w:r w:rsidRPr="002F072C">
              <w:rPr>
                <w:i/>
              </w:rPr>
              <w:softHyphen/>
              <w:t>inspek</w:t>
            </w:r>
            <w:r>
              <w:rPr>
                <w:i/>
              </w:rPr>
              <w:softHyphen/>
            </w:r>
            <w:r w:rsidRPr="002F072C">
              <w:rPr>
                <w:i/>
              </w:rPr>
              <w:t>tionen.</w:t>
            </w:r>
          </w:p>
        </w:tc>
      </w:tr>
    </w:tbl>
    <w:p w14:paraId="64447745" w14:textId="77777777" w:rsidR="002C6F01" w:rsidRDefault="002C6F01" w:rsidP="002C6F01">
      <w:pPr>
        <w:pStyle w:val="Brdtext"/>
        <w:jc w:val="center"/>
      </w:pPr>
    </w:p>
    <w:p w14:paraId="31A086A8" w14:textId="77777777" w:rsidR="002C6F01" w:rsidRDefault="00AE4CD8" w:rsidP="002C6F01">
      <w:pPr>
        <w:pStyle w:val="Brdtext"/>
        <w:jc w:val="center"/>
      </w:pPr>
      <w:r>
        <w:t>41 §</w:t>
      </w:r>
    </w:p>
    <w:p w14:paraId="765AA6C8" w14:textId="77777777" w:rsidR="002C6F01" w:rsidRDefault="00AE4CD8" w:rsidP="002C6F01">
      <w:pPr>
        <w:pStyle w:val="Brdtext"/>
      </w:pPr>
      <w:r>
        <w:t>A</w:t>
      </w:r>
      <w:r w:rsidRPr="004A71F3">
        <w:t>nsöka</w:t>
      </w:r>
      <w:r>
        <w:t>n</w:t>
      </w:r>
      <w:r w:rsidRPr="004A71F3">
        <w:t xml:space="preserve"> om tillstånd att verkställa </w:t>
      </w:r>
      <w:r>
        <w:t xml:space="preserve">en </w:t>
      </w:r>
      <w:r w:rsidRPr="004A71F3">
        <w:t>fusionsplan</w:t>
      </w:r>
      <w:r>
        <w:t xml:space="preserve"> ska göras av</w:t>
      </w:r>
      <w:r w:rsidRPr="004A71F3">
        <w:t xml:space="preserve"> så</w:t>
      </w:r>
      <w:r>
        <w:softHyphen/>
      </w:r>
      <w:r w:rsidRPr="004A71F3">
        <w:t xml:space="preserve">väl överlåtande </w:t>
      </w:r>
      <w:r>
        <w:t>s</w:t>
      </w:r>
      <w:r w:rsidRPr="004A71F3">
        <w:t>om övertagande bolag</w:t>
      </w:r>
      <w:r>
        <w:t>.</w:t>
      </w:r>
      <w:r w:rsidRPr="004A71F3">
        <w:t xml:space="preserve"> Vid en gränsöverskridande fusion ska ansökan </w:t>
      </w:r>
      <w:r>
        <w:t xml:space="preserve">dock </w:t>
      </w:r>
      <w:r w:rsidRPr="004A71F3">
        <w:t xml:space="preserve">göras av det eller de svenska bolag som deltar i fusionen. </w:t>
      </w:r>
      <w:r>
        <w:t>Ansökan ska ges in</w:t>
      </w:r>
      <w:r w:rsidRPr="00E5692E">
        <w:t xml:space="preserve"> </w:t>
      </w:r>
      <w:r>
        <w:t>till Finansinspektionen inom en månad från det att</w:t>
      </w:r>
      <w:r w:rsidRPr="004A71F3">
        <w:t xml:space="preserve"> </w:t>
      </w:r>
      <w:r>
        <w:t>fusi</w:t>
      </w:r>
      <w:r>
        <w:softHyphen/>
        <w:t>onsplanen blivit gällande i samtliga bolag. O</w:t>
      </w:r>
      <w:r w:rsidRPr="004A71F3">
        <w:t>m planen har registrerats enligt 1</w:t>
      </w:r>
      <w:r>
        <w:t>6 kap.</w:t>
      </w:r>
      <w:r w:rsidRPr="004A71F3">
        <w:t xml:space="preserve"> </w:t>
      </w:r>
      <w:r>
        <w:t>12 §</w:t>
      </w:r>
      <w:r w:rsidRPr="004A71F3">
        <w:t xml:space="preserve"> lagen (</w:t>
      </w:r>
      <w:r>
        <w:t>2018:672</w:t>
      </w:r>
      <w:r w:rsidRPr="004A71F3">
        <w:t>) om ekonomiska föreningar</w:t>
      </w:r>
      <w:r>
        <w:t xml:space="preserve">, ska ansökan dessutom ges in </w:t>
      </w:r>
      <w:r w:rsidRPr="004A71F3">
        <w:t xml:space="preserve">senast två år efter </w:t>
      </w:r>
      <w:r>
        <w:t xml:space="preserve">det </w:t>
      </w:r>
      <w:r w:rsidRPr="004A71F3">
        <w:t>att</w:t>
      </w:r>
      <w:r w:rsidRPr="004A71F3" w:rsidDel="00CD34D3">
        <w:t xml:space="preserve"> </w:t>
      </w:r>
      <w:r>
        <w:t>uppgift om registrering</w:t>
      </w:r>
      <w:r>
        <w:softHyphen/>
        <w:t>en</w:t>
      </w:r>
      <w:r w:rsidRPr="004A71F3">
        <w:t xml:space="preserve"> har kungjorts enligt 1</w:t>
      </w:r>
      <w:r>
        <w:t>9 kap.</w:t>
      </w:r>
      <w:r w:rsidRPr="004A71F3">
        <w:t xml:space="preserve"> </w:t>
      </w:r>
      <w:r>
        <w:t>5 §</w:t>
      </w:r>
      <w:r w:rsidRPr="004A71F3">
        <w:t xml:space="preserve"> samma lag. </w:t>
      </w:r>
    </w:p>
    <w:p w14:paraId="0EBD3900" w14:textId="77777777" w:rsidR="002C6F01" w:rsidRPr="00E40D54" w:rsidRDefault="00AE4CD8" w:rsidP="002C6F01">
      <w:pPr>
        <w:pStyle w:val="Brdtextmedindrag"/>
      </w:pPr>
      <w:r w:rsidRPr="004A71F3">
        <w:t xml:space="preserve">Vid fusion genom kombination </w:t>
      </w:r>
      <w:r>
        <w:t>ska bolagen också ansöka om tillstånd enligt</w:t>
      </w:r>
      <w:r w:rsidRPr="004A71F3">
        <w:t xml:space="preserve"> </w:t>
      </w:r>
      <w:r w:rsidRPr="00ED311A">
        <w:t>2</w:t>
      </w:r>
      <w:r>
        <w:t> kap.</w:t>
      </w:r>
      <w:r w:rsidRPr="00ED311A">
        <w:t xml:space="preserve"> 4</w:t>
      </w:r>
      <w:r>
        <w:t> </w:t>
      </w:r>
      <w:r w:rsidRPr="00ED311A">
        <w:t>§ och</w:t>
      </w:r>
      <w:r>
        <w:t xml:space="preserve"> godkännande av</w:t>
      </w:r>
      <w:r w:rsidRPr="00ED311A" w:rsidDel="00CD34D3">
        <w:t xml:space="preserve"> </w:t>
      </w:r>
      <w:r w:rsidRPr="00ED311A">
        <w:t>bolagsordningen enligt 2</w:t>
      </w:r>
      <w:r>
        <w:t> kap.</w:t>
      </w:r>
      <w:r w:rsidRPr="00ED311A">
        <w:t xml:space="preserve"> 9</w:t>
      </w:r>
      <w:r w:rsidDel="00CD34D3">
        <w:t> </w:t>
      </w:r>
      <w:r>
        <w:t>§</w:t>
      </w:r>
      <w:r w:rsidRPr="004A71F3">
        <w:t xml:space="preserve"> för det övertagande bolaget. Vid gränsöverskridande fusion gäller detta bara om det övertagande bolaget ska ha hemvist i Sverige.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0F65C2B" w14:textId="77777777" w:rsidTr="002C6F01">
        <w:tc>
          <w:tcPr>
            <w:tcW w:w="2500" w:type="pct"/>
            <w:shd w:val="clear" w:color="auto" w:fill="auto"/>
            <w:tcMar>
              <w:left w:w="0" w:type="dxa"/>
            </w:tcMar>
          </w:tcPr>
          <w:p w14:paraId="0C406FAC" w14:textId="77777777" w:rsidR="002C6F01" w:rsidRDefault="00AE4CD8" w:rsidP="002C6F01">
            <w:pPr>
              <w:pStyle w:val="Brdtextmedindrag"/>
            </w:pPr>
            <w:r>
              <w:t>Finansinspektionen</w:t>
            </w:r>
            <w:r w:rsidRPr="004A71F3">
              <w:t xml:space="preserve"> ska under</w:t>
            </w:r>
            <w:r>
              <w:softHyphen/>
            </w:r>
            <w:r w:rsidRPr="004A71F3">
              <w:t>rätta Bolagsverket och Skatteverket om an</w:t>
            </w:r>
            <w:r>
              <w:softHyphen/>
            </w:r>
            <w:r w:rsidRPr="004A71F3">
              <w:t xml:space="preserve">sökningar </w:t>
            </w:r>
            <w:r>
              <w:t>enligt första stycket</w:t>
            </w:r>
            <w:r w:rsidRPr="004A71F3">
              <w:t xml:space="preserve"> </w:t>
            </w:r>
            <w:r w:rsidRPr="001768FD">
              <w:rPr>
                <w:i/>
              </w:rPr>
              <w:t>och</w:t>
            </w:r>
            <w:r w:rsidRPr="004A71F3">
              <w:t xml:space="preserve"> om beslut som har </w:t>
            </w:r>
            <w:r>
              <w:t xml:space="preserve">fått laga kraft och som har </w:t>
            </w:r>
            <w:r w:rsidRPr="004A71F3">
              <w:t>meddelats med anledning av sådana ansök</w:t>
            </w:r>
            <w:r>
              <w:softHyphen/>
            </w:r>
            <w:r w:rsidRPr="004A71F3">
              <w:t>ningar.</w:t>
            </w:r>
          </w:p>
        </w:tc>
        <w:tc>
          <w:tcPr>
            <w:tcW w:w="2500" w:type="pct"/>
            <w:shd w:val="clear" w:color="auto" w:fill="auto"/>
            <w:tcMar>
              <w:right w:w="0" w:type="dxa"/>
            </w:tcMar>
          </w:tcPr>
          <w:p w14:paraId="1F08D594" w14:textId="77777777" w:rsidR="002C6F01" w:rsidRDefault="00AE4CD8" w:rsidP="002C6F01">
            <w:pPr>
              <w:pStyle w:val="Brdtextmedindrag"/>
            </w:pPr>
            <w:r>
              <w:t>Finansinspektionen</w:t>
            </w:r>
            <w:r w:rsidRPr="004A71F3">
              <w:t xml:space="preserve"> ska under</w:t>
            </w:r>
            <w:r>
              <w:softHyphen/>
            </w:r>
            <w:r w:rsidRPr="004A71F3">
              <w:t>rätta Bolagsverket och Skatteverket om an</w:t>
            </w:r>
            <w:r>
              <w:softHyphen/>
            </w:r>
            <w:r w:rsidRPr="004A71F3">
              <w:t xml:space="preserve">sökningar </w:t>
            </w:r>
            <w:r>
              <w:t xml:space="preserve">enligt första stycket. </w:t>
            </w:r>
            <w:r>
              <w:rPr>
                <w:i/>
              </w:rPr>
              <w:t>Finansinspektionen ska också underrätta Bolagsverket</w:t>
            </w:r>
            <w:r w:rsidRPr="004A71F3">
              <w:t xml:space="preserve"> om beslut som har </w:t>
            </w:r>
            <w:r>
              <w:t xml:space="preserve">fått laga kraft och som har </w:t>
            </w:r>
            <w:r w:rsidRPr="004A71F3">
              <w:t>meddelats med anledning av sådana ansök</w:t>
            </w:r>
            <w:r>
              <w:softHyphen/>
            </w:r>
            <w:r w:rsidRPr="004A71F3">
              <w:t>ningar.</w:t>
            </w:r>
          </w:p>
        </w:tc>
      </w:tr>
    </w:tbl>
    <w:p w14:paraId="763AA972" w14:textId="77777777" w:rsidR="002C6F01" w:rsidRDefault="00AE4CD8" w:rsidP="002C6F01">
      <w:pPr>
        <w:pStyle w:val="Brdtext"/>
        <w:spacing w:before="230"/>
        <w:jc w:val="center"/>
      </w:pPr>
      <w:r>
        <w:t>45 §</w:t>
      </w:r>
    </w:p>
    <w:p w14:paraId="438373B9" w14:textId="77777777" w:rsidR="002C6F01" w:rsidRPr="00EF3FE7" w:rsidRDefault="00AE4CD8" w:rsidP="002C6F01">
      <w:pPr>
        <w:pStyle w:val="Brdtextmedindrag"/>
      </w:pPr>
      <w:r w:rsidRPr="00EF3FE7">
        <w:t>Bestämmelserna om fusion genom absorption i 16</w:t>
      </w:r>
      <w:r>
        <w:t> </w:t>
      </w:r>
      <w:r w:rsidRPr="00EF3FE7">
        <w:t>kap. 28 och 29</w:t>
      </w:r>
      <w:r>
        <w:t> </w:t>
      </w:r>
      <w:r w:rsidRPr="00EF3FE7">
        <w:t>§§ lagen (2018:672) om ekonomiska föreningar ska bara gälla vid fusion mellan bolag enligt 39</w:t>
      </w:r>
      <w:r>
        <w:t> </w:t>
      </w:r>
      <w:r w:rsidRPr="00EF3FE7">
        <w:t>§ i detta kapitel. Ansökan om tillstånd att verkställa fusionsplanen ska göras av moderbolaget och ges in till Finansinspek</w:t>
      </w:r>
      <w:r>
        <w:softHyphen/>
      </w:r>
      <w:r w:rsidRPr="00EF3FE7">
        <w:t>tionen inom en månad från det att planen har blivit gällande hos det bolaget. Om planen har registrerats enligt 16</w:t>
      </w:r>
      <w:r>
        <w:t> </w:t>
      </w:r>
      <w:r w:rsidRPr="00EF3FE7">
        <w:t>kap. 12</w:t>
      </w:r>
      <w:r>
        <w:t> </w:t>
      </w:r>
      <w:r w:rsidRPr="00EF3FE7">
        <w:t>§ lagen om ekonomiska föreningar, ska ansökan dessutom ges in senast två år efter det att uppgift om registreringen har kungjorts enligt 19</w:t>
      </w:r>
      <w:r>
        <w:t> </w:t>
      </w:r>
      <w:r w:rsidRPr="00EF3FE7">
        <w:t>kap. 5</w:t>
      </w:r>
      <w:r>
        <w:t> </w:t>
      </w:r>
      <w:r w:rsidRPr="00EF3FE7">
        <w:t>§ samma lag.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69DA7ED" w14:textId="77777777" w:rsidTr="002C6F01">
        <w:tc>
          <w:tcPr>
            <w:tcW w:w="2500" w:type="pct"/>
            <w:shd w:val="clear" w:color="auto" w:fill="auto"/>
            <w:tcMar>
              <w:left w:w="0" w:type="dxa"/>
            </w:tcMar>
          </w:tcPr>
          <w:p w14:paraId="24FB5D0C" w14:textId="77777777" w:rsidR="002C6F01" w:rsidRDefault="00AE4CD8" w:rsidP="002C6F01">
            <w:pPr>
              <w:pStyle w:val="Brdtextmedindrag"/>
            </w:pPr>
            <w:r w:rsidRPr="00EF3FE7">
              <w:t>Finansinspektionen ska under</w:t>
            </w:r>
            <w:r>
              <w:softHyphen/>
            </w:r>
            <w:r w:rsidRPr="00EF3FE7">
              <w:t xml:space="preserve">rätta Bolagsverket om en ansökan </w:t>
            </w:r>
            <w:r w:rsidRPr="00EF3FE7">
              <w:rPr>
                <w:i/>
              </w:rPr>
              <w:t>och</w:t>
            </w:r>
            <w:r w:rsidRPr="00EF3FE7">
              <w:t xml:space="preserve"> om beslut som har meddelats med anledning av ansökan och som fått laga kraft. Bolagsverket ska registrera tillståndet enligt 16</w:t>
            </w:r>
            <w:r>
              <w:t> </w:t>
            </w:r>
            <w:r w:rsidRPr="00EF3FE7">
              <w:t>kap. 29</w:t>
            </w:r>
            <w:r>
              <w:t> </w:t>
            </w:r>
            <w:r w:rsidRPr="00EF3FE7">
              <w:t>§ lagen om ekonomiska fören</w:t>
            </w:r>
            <w:r>
              <w:softHyphen/>
            </w:r>
            <w:r w:rsidRPr="00EF3FE7">
              <w:t>ingar. Det som sägs där om fören</w:t>
            </w:r>
            <w:r>
              <w:softHyphen/>
            </w:r>
            <w:r w:rsidRPr="00EF3FE7">
              <w:t>ingsregistret ska i stället avse för</w:t>
            </w:r>
            <w:r>
              <w:softHyphen/>
            </w:r>
            <w:r w:rsidRPr="00EF3FE7">
              <w:t>säkringsregistret.</w:t>
            </w:r>
          </w:p>
        </w:tc>
        <w:tc>
          <w:tcPr>
            <w:tcW w:w="2500" w:type="pct"/>
            <w:shd w:val="clear" w:color="auto" w:fill="auto"/>
            <w:tcMar>
              <w:right w:w="0" w:type="dxa"/>
            </w:tcMar>
          </w:tcPr>
          <w:p w14:paraId="5A2D4ADB" w14:textId="77777777" w:rsidR="002C6F01" w:rsidRDefault="00AE4CD8" w:rsidP="002C6F01">
            <w:pPr>
              <w:pStyle w:val="Brdtextmedindrag"/>
            </w:pPr>
            <w:r w:rsidRPr="00EF3FE7">
              <w:t>Finansinspektionen ska under</w:t>
            </w:r>
            <w:r>
              <w:softHyphen/>
            </w:r>
            <w:r w:rsidRPr="00EF3FE7">
              <w:t>rätta Bolagsverket</w:t>
            </w:r>
            <w:r>
              <w:t xml:space="preserve"> </w:t>
            </w:r>
            <w:r>
              <w:rPr>
                <w:i/>
              </w:rPr>
              <w:t>och Skatteverket</w:t>
            </w:r>
            <w:r w:rsidRPr="00EF3FE7">
              <w:t xml:space="preserve"> om en ansökan</w:t>
            </w:r>
            <w:r>
              <w:rPr>
                <w:i/>
              </w:rPr>
              <w:t>. Finans</w:t>
            </w:r>
            <w:r>
              <w:rPr>
                <w:i/>
              </w:rPr>
              <w:softHyphen/>
              <w:t>inspek</w:t>
            </w:r>
            <w:r>
              <w:rPr>
                <w:i/>
              </w:rPr>
              <w:softHyphen/>
              <w:t>tionen ska också under</w:t>
            </w:r>
            <w:r>
              <w:rPr>
                <w:i/>
              </w:rPr>
              <w:softHyphen/>
              <w:t>rätta Bolags</w:t>
            </w:r>
            <w:r>
              <w:rPr>
                <w:i/>
              </w:rPr>
              <w:softHyphen/>
              <w:t>verket</w:t>
            </w:r>
            <w:r w:rsidRPr="00EF3FE7">
              <w:t xml:space="preserve"> om beslut som har meddelats med anledning av ansökan och som fått laga kraft. Bolagsverket ska registrera till</w:t>
            </w:r>
            <w:r>
              <w:softHyphen/>
            </w:r>
            <w:r w:rsidRPr="00EF3FE7">
              <w:t>ståndet enligt 16</w:t>
            </w:r>
            <w:r>
              <w:t> </w:t>
            </w:r>
            <w:r w:rsidRPr="00EF3FE7">
              <w:t>kap. 29</w:t>
            </w:r>
            <w:r>
              <w:t> </w:t>
            </w:r>
            <w:r w:rsidRPr="00EF3FE7">
              <w:t>§ lagen om ekonomiska fören</w:t>
            </w:r>
            <w:r>
              <w:softHyphen/>
            </w:r>
            <w:r w:rsidRPr="00EF3FE7">
              <w:t>ingar. Det som sägs där om fören</w:t>
            </w:r>
            <w:r>
              <w:softHyphen/>
            </w:r>
            <w:r w:rsidRPr="00EF3FE7">
              <w:t xml:space="preserve">ingsregistret </w:t>
            </w:r>
            <w:r w:rsidRPr="00EF3FE7">
              <w:lastRenderedPageBreak/>
              <w:t>ska i stället avse för</w:t>
            </w:r>
            <w:r>
              <w:softHyphen/>
            </w:r>
            <w:r w:rsidRPr="00EF3FE7">
              <w:t>säkrings</w:t>
            </w:r>
            <w:r>
              <w:softHyphen/>
            </w:r>
            <w:r w:rsidRPr="00EF3FE7">
              <w:t>registret.</w:t>
            </w:r>
          </w:p>
        </w:tc>
      </w:tr>
    </w:tbl>
    <w:p w14:paraId="393FE5F2" w14:textId="77777777" w:rsidR="002C6F01" w:rsidRDefault="00AE4CD8" w:rsidP="002C6F01">
      <w:pPr>
        <w:pStyle w:val="Brdtextmedindrag"/>
      </w:pPr>
      <w:r w:rsidRPr="00EF3FE7">
        <w:lastRenderedPageBreak/>
        <w:t>Vid behandlingen av en ansökan tillämpas 42 och 43</w:t>
      </w:r>
      <w:r>
        <w:t> </w:t>
      </w:r>
      <w:r w:rsidRPr="00EF3FE7">
        <w:t>§§.</w:t>
      </w:r>
    </w:p>
    <w:p w14:paraId="63654D41" w14:textId="77777777" w:rsidR="002C6F01" w:rsidRDefault="00AE4CD8" w:rsidP="002C6F01">
      <w:pPr>
        <w:pStyle w:val="Brdtext"/>
        <w:spacing w:before="230"/>
        <w:jc w:val="center"/>
      </w:pPr>
      <w:r w:rsidRPr="0079361E">
        <w:t>48 </w:t>
      </w:r>
      <w:r>
        <w:t>§</w:t>
      </w:r>
    </w:p>
    <w:p w14:paraId="4051965F" w14:textId="77777777" w:rsidR="002C6F01" w:rsidRDefault="00AE4CD8" w:rsidP="002C6F01">
      <w:pPr>
        <w:pStyle w:val="Brdtext"/>
      </w:pPr>
      <w:r>
        <w:t>Lagen (2018:672) om ekonomiska föreningar ska tillämpas på tjänste</w:t>
      </w:r>
      <w:r>
        <w:softHyphen/>
        <w:t>pensionsföreningar, om inte något annat följer av denna lag eller av sådana bestämmelser i försäkringsrörelselagen (2010:2043) som det hän</w:t>
      </w:r>
      <w:r>
        <w:softHyphen/>
        <w:t>visas till i denna lag. Hänvisningar i lagen om ekonomiska föreningar till bestäm</w:t>
      </w:r>
      <w:r>
        <w:softHyphen/>
        <w:t>melser i samma lag ska i förekommande fall avse de bestämmelser i denna lag eller i försäkringsrörelselagen som gäller i stället för eller utöver lagen om ekonomiska föreningar. Vid tillämpningen av lagen om ekonomiska föreningar på tjänstepensi</w:t>
      </w:r>
      <w:r>
        <w:softHyphen/>
        <w:t>onsföreningar ska det som sägs om</w:t>
      </w:r>
    </w:p>
    <w:p w14:paraId="15029999" w14:textId="77777777" w:rsidR="002C6F01" w:rsidRDefault="00AE4CD8" w:rsidP="002C6F01">
      <w:pPr>
        <w:pStyle w:val="Brdtextmedindrag"/>
      </w:pPr>
      <w:r>
        <w:t xml:space="preserve">1. ekonomisk förening avse tjänstepensionsförening, och </w:t>
      </w:r>
    </w:p>
    <w:p w14:paraId="1FCB4951" w14:textId="77777777" w:rsidR="002C6F01" w:rsidRPr="0079361E" w:rsidRDefault="00AE4CD8" w:rsidP="002C6F01">
      <w:pPr>
        <w:pStyle w:val="Brdtextmedindrag"/>
      </w:pPr>
      <w:r>
        <w:t>2. föreningsregistret avse försäkringsregistret.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95A8601" w14:textId="77777777" w:rsidTr="002C6F01">
        <w:tc>
          <w:tcPr>
            <w:tcW w:w="2500" w:type="pct"/>
            <w:shd w:val="clear" w:color="auto" w:fill="auto"/>
            <w:tcMar>
              <w:left w:w="0" w:type="dxa"/>
            </w:tcMar>
          </w:tcPr>
          <w:p w14:paraId="54C86DE2" w14:textId="77777777" w:rsidR="002C6F01" w:rsidRDefault="002C6F01" w:rsidP="002C6F01">
            <w:pPr>
              <w:pStyle w:val="Brdtextmedindrag"/>
            </w:pPr>
          </w:p>
        </w:tc>
        <w:tc>
          <w:tcPr>
            <w:tcW w:w="2500" w:type="pct"/>
            <w:shd w:val="clear" w:color="auto" w:fill="auto"/>
            <w:tcMar>
              <w:right w:w="0" w:type="dxa"/>
            </w:tcMar>
          </w:tcPr>
          <w:p w14:paraId="282C5F8E" w14:textId="77777777" w:rsidR="002C6F01" w:rsidRDefault="00AE4CD8" w:rsidP="002C6F01">
            <w:pPr>
              <w:pStyle w:val="Brdtextmedindrag"/>
            </w:pPr>
            <w:r>
              <w:rPr>
                <w:i/>
              </w:rPr>
              <w:t>När</w:t>
            </w:r>
            <w:r w:rsidRPr="00276B52">
              <w:rPr>
                <w:i/>
              </w:rPr>
              <w:t xml:space="preserve"> 7 kap. 8 och 30 §§ lagen om ekonomiska före</w:t>
            </w:r>
            <w:r>
              <w:rPr>
                <w:i/>
              </w:rPr>
              <w:softHyphen/>
            </w:r>
            <w:r w:rsidRPr="00276B52">
              <w:rPr>
                <w:i/>
              </w:rPr>
              <w:t>ninga</w:t>
            </w:r>
            <w:r>
              <w:rPr>
                <w:i/>
              </w:rPr>
              <w:t>r tillämpas på en tjänstepensions</w:t>
            </w:r>
            <w:r>
              <w:rPr>
                <w:i/>
              </w:rPr>
              <w:softHyphen/>
              <w:t>för</w:t>
            </w:r>
            <w:r>
              <w:rPr>
                <w:i/>
              </w:rPr>
              <w:softHyphen/>
              <w:t>ening</w:t>
            </w:r>
            <w:r w:rsidRPr="00276B52">
              <w:rPr>
                <w:i/>
              </w:rPr>
              <w:t xml:space="preserve"> ska det som där sägs om Bolagsverket i stället avse Finans</w:t>
            </w:r>
            <w:r>
              <w:rPr>
                <w:i/>
              </w:rPr>
              <w:softHyphen/>
            </w:r>
            <w:r w:rsidRPr="00276B52">
              <w:rPr>
                <w:i/>
              </w:rPr>
              <w:t>inspektionen.</w:t>
            </w:r>
          </w:p>
        </w:tc>
      </w:tr>
    </w:tbl>
    <w:p w14:paraId="30D3AFC7" w14:textId="77777777" w:rsidR="002C6F01" w:rsidRDefault="00AE4CD8" w:rsidP="002C6F01">
      <w:pPr>
        <w:pStyle w:val="Brdtext"/>
        <w:spacing w:before="230"/>
        <w:jc w:val="center"/>
      </w:pPr>
      <w:r>
        <w:t>61 §</w:t>
      </w:r>
    </w:p>
    <w:p w14:paraId="440B2FD9" w14:textId="77777777" w:rsidR="002C6F01" w:rsidRDefault="00AE4CD8" w:rsidP="002C6F01">
      <w:pPr>
        <w:pStyle w:val="Brdtextmedindrag"/>
      </w:pPr>
      <w:r>
        <w:t>Vid fusion med en tjänstepensionsförening tillämpas 62–64 §§ i detta kapitel i stället för 16 kap. 17–19, 21–23 och 41 §§ lagen (2018:672) om ekonomiska föreningar. Bestämmelser om tillämpning av 16 kap. 24 § lagen om ekonomiska föreningar finns i 13 kap. 36 § försäkrings</w:t>
      </w:r>
      <w:r>
        <w:softHyphen/>
        <w:t>rörelse</w:t>
      </w:r>
      <w:r>
        <w:softHyphen/>
        <w:t>lagen (2010:2043). När fusionen avser en tjänste</w:t>
      </w:r>
      <w:r>
        <w:softHyphen/>
        <w:t>pensionsförening och ett helägt dotterbolag ska det som sägs i 62–64 §§ om överlåtande förening avse dotterbolaget.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3EE1DF9" w14:textId="77777777" w:rsidTr="002C6F01">
        <w:tc>
          <w:tcPr>
            <w:tcW w:w="2500" w:type="pct"/>
            <w:shd w:val="clear" w:color="auto" w:fill="auto"/>
            <w:tcMar>
              <w:left w:w="0" w:type="dxa"/>
            </w:tcMar>
          </w:tcPr>
          <w:p w14:paraId="7C376767" w14:textId="77777777" w:rsidR="002C6F01" w:rsidRDefault="002C6F01" w:rsidP="002C6F01">
            <w:pPr>
              <w:pStyle w:val="Brdtextmedindrag"/>
            </w:pPr>
          </w:p>
        </w:tc>
        <w:tc>
          <w:tcPr>
            <w:tcW w:w="2500" w:type="pct"/>
            <w:shd w:val="clear" w:color="auto" w:fill="auto"/>
            <w:tcMar>
              <w:right w:w="0" w:type="dxa"/>
            </w:tcMar>
          </w:tcPr>
          <w:p w14:paraId="7486D6DF" w14:textId="77777777" w:rsidR="002C6F01" w:rsidRDefault="00AE4CD8" w:rsidP="002C6F01">
            <w:pPr>
              <w:pStyle w:val="Brdtextmedindrag"/>
            </w:pPr>
            <w:r>
              <w:rPr>
                <w:i/>
              </w:rPr>
              <w:t>När 16 kap. 20 § lagen om eko</w:t>
            </w:r>
            <w:r>
              <w:rPr>
                <w:i/>
              </w:rPr>
              <w:softHyphen/>
              <w:t>no</w:t>
            </w:r>
            <w:r>
              <w:rPr>
                <w:i/>
              </w:rPr>
              <w:softHyphen/>
              <w:t>miska föreningar tillämpas på en försäkringsförening ska det som sägs där om Bolags</w:t>
            </w:r>
            <w:r>
              <w:rPr>
                <w:i/>
              </w:rPr>
              <w:softHyphen/>
              <w:t>verket i stället avse Finans</w:t>
            </w:r>
            <w:r>
              <w:rPr>
                <w:i/>
              </w:rPr>
              <w:softHyphen/>
              <w:t>inspektionen.</w:t>
            </w:r>
          </w:p>
        </w:tc>
      </w:tr>
    </w:tbl>
    <w:p w14:paraId="1100C821" w14:textId="77777777" w:rsidR="002C6F01" w:rsidRDefault="00AE4CD8" w:rsidP="002C6F01">
      <w:pPr>
        <w:pStyle w:val="Brdtext"/>
        <w:spacing w:before="230"/>
        <w:jc w:val="center"/>
        <w:rPr>
          <w:b/>
        </w:rPr>
      </w:pPr>
      <w:r>
        <w:rPr>
          <w:b/>
        </w:rPr>
        <w:t>16 kap.</w:t>
      </w:r>
    </w:p>
    <w:p w14:paraId="660A5867" w14:textId="77777777" w:rsidR="002C6F01" w:rsidRDefault="00AE4CD8" w:rsidP="002C6F01">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F807488" w14:textId="77777777" w:rsidTr="002C6F01">
        <w:tc>
          <w:tcPr>
            <w:tcW w:w="2500" w:type="pct"/>
            <w:shd w:val="clear" w:color="auto" w:fill="auto"/>
            <w:tcMar>
              <w:left w:w="0" w:type="dxa"/>
            </w:tcMar>
          </w:tcPr>
          <w:p w14:paraId="35EE4D06" w14:textId="77777777" w:rsidR="002C6F01" w:rsidRPr="0023282F" w:rsidRDefault="00AE4CD8" w:rsidP="002C6F01">
            <w:pPr>
              <w:pStyle w:val="Brdtextmedindrag"/>
            </w:pPr>
            <w:r w:rsidRPr="0023282F">
              <w:t xml:space="preserve">Om det i toppen av en grupp finns </w:t>
            </w:r>
            <w:bookmarkStart w:id="159" w:name="_Hlk24115592"/>
            <w:r w:rsidRPr="0023282F">
              <w:t xml:space="preserve">ett tjänstepensionsföretag, ett utländskt tjänstepensionsinstitut, ett försäkringsföretag eller en EES-försäkringsgivare </w:t>
            </w:r>
            <w:bookmarkEnd w:id="159"/>
            <w:r w:rsidRPr="0023282F">
              <w:t>som är moder</w:t>
            </w:r>
            <w:r>
              <w:softHyphen/>
            </w:r>
            <w:r w:rsidRPr="0023282F">
              <w:t>företag till ett sådant moderföretag som avses i 2</w:t>
            </w:r>
            <w:r>
              <w:t> </w:t>
            </w:r>
            <w:r w:rsidRPr="0023282F">
              <w:t>§</w:t>
            </w:r>
            <w:r>
              <w:t> </w:t>
            </w:r>
            <w:r w:rsidRPr="0023282F">
              <w:t>3</w:t>
            </w:r>
            <w:r>
              <w:t> </w:t>
            </w:r>
            <w:r w:rsidRPr="0023282F">
              <w:t>b eller</w:t>
            </w:r>
            <w:r>
              <w:t xml:space="preserve"> </w:t>
            </w:r>
            <w:r w:rsidRPr="0023282F">
              <w:t>c, ska bestämmelserna om grupptillsyn i detta kapitel tillämpas bara på nivån för detta yttersta moder</w:t>
            </w:r>
            <w:r>
              <w:softHyphen/>
            </w:r>
            <w:r w:rsidRPr="0023282F">
              <w:t>företag.</w:t>
            </w:r>
          </w:p>
        </w:tc>
        <w:tc>
          <w:tcPr>
            <w:tcW w:w="2500" w:type="pct"/>
            <w:shd w:val="clear" w:color="auto" w:fill="auto"/>
            <w:tcMar>
              <w:right w:w="0" w:type="dxa"/>
            </w:tcMar>
          </w:tcPr>
          <w:p w14:paraId="120D9E59" w14:textId="77777777" w:rsidR="002C6F01" w:rsidRPr="00151A58" w:rsidRDefault="00AE4CD8" w:rsidP="002C6F01">
            <w:pPr>
              <w:pStyle w:val="Brdtextmedindrag"/>
              <w:rPr>
                <w:i/>
              </w:rPr>
            </w:pPr>
            <w:r w:rsidRPr="0023282F">
              <w:t>Om det i toppen av en grupp finns ett tjänstepensionsföretag, ett utländskt tjänstepensionsinstitut, ett försäkringsföretag eller en EES-försäkringsgivare som är moder</w:t>
            </w:r>
            <w:r>
              <w:softHyphen/>
            </w:r>
            <w:r w:rsidRPr="0023282F">
              <w:t>företag till ett sådant moderföretag som avses i 2</w:t>
            </w:r>
            <w:r>
              <w:t> </w:t>
            </w:r>
            <w:r w:rsidRPr="0023282F">
              <w:t>§</w:t>
            </w:r>
            <w:r>
              <w:t> </w:t>
            </w:r>
            <w:r w:rsidRPr="0023282F">
              <w:t>3</w:t>
            </w:r>
            <w:r>
              <w:t> </w:t>
            </w:r>
            <w:r>
              <w:rPr>
                <w:i/>
              </w:rPr>
              <w:t xml:space="preserve">a, </w:t>
            </w:r>
            <w:r w:rsidRPr="0023282F">
              <w:t>b eller</w:t>
            </w:r>
            <w:r>
              <w:t xml:space="preserve"> </w:t>
            </w:r>
            <w:r w:rsidRPr="0023282F">
              <w:t>c, ska bestämmelserna om grupptillsyn i detta kapitel tillämpas bara på nivån för detta yttersta moder</w:t>
            </w:r>
            <w:r>
              <w:softHyphen/>
            </w:r>
            <w:r w:rsidRPr="0023282F">
              <w:t>företag.</w:t>
            </w:r>
          </w:p>
        </w:tc>
      </w:tr>
      <w:tr w:rsidR="002C6F01" w14:paraId="083BF2C0" w14:textId="77777777" w:rsidTr="002C6F01">
        <w:tc>
          <w:tcPr>
            <w:tcW w:w="2500" w:type="pct"/>
            <w:shd w:val="clear" w:color="auto" w:fill="auto"/>
            <w:tcMar>
              <w:left w:w="0" w:type="dxa"/>
            </w:tcMar>
          </w:tcPr>
          <w:p w14:paraId="6E0341B9" w14:textId="77777777" w:rsidR="002C6F01" w:rsidRPr="0023282F" w:rsidRDefault="002C6F01" w:rsidP="002C6F01">
            <w:pPr>
              <w:pStyle w:val="Brdtextmedindrag"/>
            </w:pPr>
          </w:p>
        </w:tc>
        <w:tc>
          <w:tcPr>
            <w:tcW w:w="2500" w:type="pct"/>
            <w:shd w:val="clear" w:color="auto" w:fill="auto"/>
            <w:tcMar>
              <w:right w:w="0" w:type="dxa"/>
            </w:tcMar>
          </w:tcPr>
          <w:p w14:paraId="0DFD3884" w14:textId="77777777" w:rsidR="002C6F01" w:rsidRPr="00585C58" w:rsidRDefault="00AE4CD8" w:rsidP="002C6F01">
            <w:pPr>
              <w:pStyle w:val="Brdtextmedindrag"/>
              <w:rPr>
                <w:i/>
              </w:rPr>
            </w:pPr>
            <w:r w:rsidRPr="00585C58">
              <w:rPr>
                <w:i/>
              </w:rPr>
              <w:t>Första stycket gäller även om</w:t>
            </w:r>
          </w:p>
          <w:p w14:paraId="466DDF6B" w14:textId="77777777" w:rsidR="002C6F01" w:rsidRPr="00585C58" w:rsidRDefault="00AE4CD8" w:rsidP="002C6F01">
            <w:pPr>
              <w:pStyle w:val="Brdtextmedindrag"/>
              <w:rPr>
                <w:i/>
              </w:rPr>
            </w:pPr>
            <w:bookmarkStart w:id="160" w:name="_Hlk24621954"/>
            <w:r w:rsidRPr="00585C58">
              <w:rPr>
                <w:i/>
              </w:rPr>
              <w:t xml:space="preserve">1. det yttersta moderföretaget är ett företag som skulle vara ett </w:t>
            </w:r>
            <w:proofErr w:type="spellStart"/>
            <w:r w:rsidRPr="00585C58">
              <w:rPr>
                <w:i/>
              </w:rPr>
              <w:lastRenderedPageBreak/>
              <w:t>försäkrings</w:t>
            </w:r>
            <w:r w:rsidRPr="00585C58">
              <w:rPr>
                <w:i/>
              </w:rPr>
              <w:softHyphen/>
              <w:t>holdingföretag</w:t>
            </w:r>
            <w:proofErr w:type="spellEnd"/>
            <w:r w:rsidRPr="00585C58">
              <w:rPr>
                <w:i/>
              </w:rPr>
              <w:t xml:space="preserve"> om tjänste</w:t>
            </w:r>
            <w:r>
              <w:rPr>
                <w:i/>
              </w:rPr>
              <w:softHyphen/>
            </w:r>
            <w:r w:rsidRPr="00585C58">
              <w:rPr>
                <w:i/>
              </w:rPr>
              <w:t>pensions</w:t>
            </w:r>
            <w:r w:rsidRPr="00585C58">
              <w:rPr>
                <w:i/>
              </w:rPr>
              <w:softHyphen/>
              <w:t>företaget som är dotter</w:t>
            </w:r>
            <w:r>
              <w:rPr>
                <w:i/>
              </w:rPr>
              <w:softHyphen/>
            </w:r>
            <w:r w:rsidRPr="00585C58">
              <w:rPr>
                <w:i/>
              </w:rPr>
              <w:t>företag i stället var ett försäkrings</w:t>
            </w:r>
            <w:r w:rsidRPr="00585C58">
              <w:rPr>
                <w:i/>
              </w:rPr>
              <w:softHyphen/>
              <w:t xml:space="preserve">företag, eller </w:t>
            </w:r>
          </w:p>
          <w:p w14:paraId="0020DFF2" w14:textId="77777777" w:rsidR="002C6F01" w:rsidRPr="0023282F" w:rsidRDefault="00AE4CD8" w:rsidP="002C6F01">
            <w:pPr>
              <w:pStyle w:val="Brdtextmedindrag"/>
            </w:pPr>
            <w:r w:rsidRPr="00585C58">
              <w:rPr>
                <w:i/>
              </w:rPr>
              <w:t xml:space="preserve">2. det yttersta moderföretaget är ett blandat finansiellt </w:t>
            </w:r>
            <w:proofErr w:type="spellStart"/>
            <w:r w:rsidRPr="00585C58">
              <w:rPr>
                <w:i/>
              </w:rPr>
              <w:t>holding</w:t>
            </w:r>
            <w:r>
              <w:rPr>
                <w:i/>
              </w:rPr>
              <w:softHyphen/>
            </w:r>
            <w:r w:rsidRPr="00585C58">
              <w:rPr>
                <w:i/>
              </w:rPr>
              <w:t>företag</w:t>
            </w:r>
            <w:proofErr w:type="spellEnd"/>
            <w:r w:rsidRPr="00585C58">
              <w:rPr>
                <w:i/>
              </w:rPr>
              <w:t>.</w:t>
            </w:r>
            <w:bookmarkEnd w:id="160"/>
          </w:p>
        </w:tc>
      </w:tr>
    </w:tbl>
    <w:p w14:paraId="7EDC6D30" w14:textId="77777777" w:rsidR="002C6F01" w:rsidRDefault="002C6F01" w:rsidP="002C6F01">
      <w:pPr>
        <w:pStyle w:val="Brdtext"/>
        <w:jc w:val="center"/>
      </w:pPr>
    </w:p>
    <w:p w14:paraId="6955D6EB" w14:textId="77777777" w:rsidR="002C6F01" w:rsidRDefault="00AE4CD8" w:rsidP="002C6F01">
      <w:pPr>
        <w:pStyle w:val="Brdtext"/>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1BC2A37" w14:textId="77777777" w:rsidTr="002C6F01">
        <w:tc>
          <w:tcPr>
            <w:tcW w:w="2500" w:type="pct"/>
            <w:shd w:val="clear" w:color="auto" w:fill="auto"/>
            <w:tcMar>
              <w:left w:w="0" w:type="dxa"/>
            </w:tcMar>
          </w:tcPr>
          <w:p w14:paraId="1D22D61B" w14:textId="77777777" w:rsidR="002C6F01" w:rsidRPr="004D58A3" w:rsidRDefault="00AE4CD8" w:rsidP="002C6F01">
            <w:pPr>
              <w:pStyle w:val="Brdtextmedindrag"/>
            </w:pPr>
            <w:r w:rsidRPr="004D58A3">
              <w:t>Finansinspektionen får besluta att tillsyn över sådana riskkoncen</w:t>
            </w:r>
            <w:r w:rsidRPr="004D58A3">
              <w:softHyphen/>
              <w:t>trationer och transaktioner inom en grupp som avses i 23 och 24 §§ inte ska utövas på nivån för ett sådant tjänstepensionsföretag som avses i 2 § 1 eller</w:t>
            </w:r>
            <w:r>
              <w:t> </w:t>
            </w:r>
            <w:r w:rsidRPr="004D58A3">
              <w:t xml:space="preserve">2 </w:t>
            </w:r>
            <w:r w:rsidRPr="00664F06">
              <w:t>eller på nivån för det moderföretag som avses i 2 §</w:t>
            </w:r>
            <w:r>
              <w:t> </w:t>
            </w:r>
            <w:r w:rsidRPr="00664F06">
              <w:t>3 b eller</w:t>
            </w:r>
            <w:r>
              <w:t> </w:t>
            </w:r>
            <w:r w:rsidRPr="00664F06">
              <w:t xml:space="preserve">c och som är ett anknutet företag till ett reglerat företag eller självt är ett reglerat företag eller ett blandat finansiellt </w:t>
            </w:r>
            <w:proofErr w:type="spellStart"/>
            <w:r w:rsidRPr="00664F06">
              <w:t>holding</w:t>
            </w:r>
            <w:r w:rsidRPr="00664F06">
              <w:softHyphen/>
              <w:t>företag</w:t>
            </w:r>
            <w:proofErr w:type="spellEnd"/>
            <w:r w:rsidRPr="00664F06">
              <w:t xml:space="preserve"> som omfattas av lagen (2006:531) om särskild tillsyn över finansiella konglomerat.</w:t>
            </w:r>
          </w:p>
        </w:tc>
        <w:tc>
          <w:tcPr>
            <w:tcW w:w="2500" w:type="pct"/>
            <w:shd w:val="clear" w:color="auto" w:fill="auto"/>
            <w:tcMar>
              <w:right w:w="0" w:type="dxa"/>
            </w:tcMar>
          </w:tcPr>
          <w:p w14:paraId="5C7C9064" w14:textId="77777777" w:rsidR="002C6F01" w:rsidRPr="00BC179E" w:rsidRDefault="00AE4CD8" w:rsidP="002C6F01">
            <w:pPr>
              <w:pStyle w:val="Brdtextmedindrag"/>
              <w:rPr>
                <w:i/>
              </w:rPr>
            </w:pPr>
            <w:r w:rsidRPr="00F56919">
              <w:t>Finansinspektionen får besluta att tillsyn över sådana riskkoncen</w:t>
            </w:r>
            <w:r w:rsidRPr="00F56919">
              <w:softHyphen/>
              <w:t>trationer och transaktioner inom en grupp som avses i 23 och 24 §§ inte ska utövas på nivån för ett sådant tjänstepensionsföretag som avses i 2 § 1 eller</w:t>
            </w:r>
            <w:r>
              <w:t> </w:t>
            </w:r>
            <w:r w:rsidRPr="00F56919">
              <w:t>2 eller på nivån för det moderföretag som avses i 2 §</w:t>
            </w:r>
            <w:r>
              <w:t> </w:t>
            </w:r>
            <w:r w:rsidRPr="00F56919">
              <w:t>3</w:t>
            </w:r>
            <w:r>
              <w:rPr>
                <w:i/>
              </w:rPr>
              <w:t> a,</w:t>
            </w:r>
            <w:r w:rsidRPr="00F56919">
              <w:t> b eller</w:t>
            </w:r>
            <w:r>
              <w:t> </w:t>
            </w:r>
            <w:r w:rsidRPr="00F56919">
              <w:t xml:space="preserve">c och </w:t>
            </w:r>
            <w:bookmarkStart w:id="161" w:name="_Hlk24121542"/>
            <w:r w:rsidRPr="00F56919">
              <w:t xml:space="preserve">som är ett anknutet företag till ett reglerat företag eller självt är ett reglerat företag eller ett blandat finansiellt </w:t>
            </w:r>
            <w:proofErr w:type="spellStart"/>
            <w:r w:rsidRPr="00F56919">
              <w:t>holding</w:t>
            </w:r>
            <w:r w:rsidRPr="00F56919">
              <w:softHyphen/>
              <w:t>företag</w:t>
            </w:r>
            <w:proofErr w:type="spellEnd"/>
            <w:r w:rsidRPr="00F56919">
              <w:t xml:space="preserve"> </w:t>
            </w:r>
            <w:bookmarkEnd w:id="161"/>
            <w:r w:rsidRPr="00F56919">
              <w:t>som omfattas av lagen (2006:531) om särskild tillsyn över finansiella konglomerat.</w:t>
            </w:r>
          </w:p>
        </w:tc>
      </w:tr>
    </w:tbl>
    <w:p w14:paraId="1AAC4A50" w14:textId="77777777" w:rsidR="002C6F01" w:rsidRDefault="002C6F01" w:rsidP="002C6F01">
      <w:pPr>
        <w:pStyle w:val="Brdtextmedindrag"/>
      </w:pPr>
    </w:p>
    <w:p w14:paraId="5EAB99BB" w14:textId="77777777" w:rsidR="002C6F01" w:rsidRDefault="00AE4CD8" w:rsidP="002C6F01">
      <w:pPr>
        <w:pStyle w:val="Brdtext"/>
        <w:jc w:val="center"/>
      </w:pPr>
      <w:r>
        <w:t>37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65EFBD6" w14:textId="77777777" w:rsidTr="002C6F01">
        <w:tc>
          <w:tcPr>
            <w:tcW w:w="2500" w:type="pct"/>
            <w:shd w:val="clear" w:color="auto" w:fill="auto"/>
            <w:tcMar>
              <w:left w:w="0" w:type="dxa"/>
            </w:tcMar>
          </w:tcPr>
          <w:p w14:paraId="78357D63" w14:textId="77777777" w:rsidR="002C6F01" w:rsidRDefault="00AE4CD8" w:rsidP="002C6F01">
            <w:pPr>
              <w:pStyle w:val="Brdtextmedindrag"/>
            </w:pPr>
            <w:r>
              <w:t>Ett företag som vid fullgörandet av skyldigheter enligt detta kapitel får sådan kunskap som avses i 36 §, är skyldigt att lämna ut uppgifter om enskildas förhållanden till före</w:t>
            </w:r>
            <w:r>
              <w:softHyphen/>
              <w:t>taget, om det under en utredning enligt bestämmelserna om för</w:t>
            </w:r>
            <w:r>
              <w:softHyphen/>
              <w:t>undersökning i brottmål begärs av undersökningsledaren eller om det begärs av åklagare i ett ärende om rättslig hjälp i brottmål, på fram</w:t>
            </w:r>
            <w:r>
              <w:softHyphen/>
              <w:t>ställning av en annan stat eller en mellanfolklig domstol, eller i ett ärende om erkännande och verk</w:t>
            </w:r>
            <w:r>
              <w:softHyphen/>
              <w:t>ställighet av en europeisk utred</w:t>
            </w:r>
            <w:r>
              <w:softHyphen/>
              <w:t>ningsorder.</w:t>
            </w:r>
          </w:p>
        </w:tc>
        <w:tc>
          <w:tcPr>
            <w:tcW w:w="2500" w:type="pct"/>
            <w:shd w:val="clear" w:color="auto" w:fill="auto"/>
            <w:tcMar>
              <w:right w:w="0" w:type="dxa"/>
            </w:tcMar>
          </w:tcPr>
          <w:p w14:paraId="371832BB" w14:textId="77777777" w:rsidR="002C6F01" w:rsidRPr="00BA0D7E" w:rsidRDefault="00AE4CD8" w:rsidP="002C6F01">
            <w:pPr>
              <w:pStyle w:val="Brdtextmedindrag"/>
              <w:rPr>
                <w:i/>
              </w:rPr>
            </w:pPr>
            <w:r>
              <w:t>Ett företag som vid fullgörandet av skyldigheter enligt detta kapitel får sådan kunskap som avses i 36 §, är skyldigt att lämna ut uppgifter om enskildas förhållanden till före</w:t>
            </w:r>
            <w:r>
              <w:softHyphen/>
              <w:t>taget, om det under en utredning enligt bestämmelserna om för</w:t>
            </w:r>
            <w:r>
              <w:softHyphen/>
              <w:t>undersökning i brottmål begärs av undersökningsledaren eller om det begärs av åklagare i ett ärende om rättslig hjälp i brottmål, på fram</w:t>
            </w:r>
            <w:r>
              <w:softHyphen/>
              <w:t>ställning av en annan stat eller en mellanfolklig domstol, eller i ett ärende om erkännande och verk</w:t>
            </w:r>
            <w:r>
              <w:softHyphen/>
              <w:t>ställighet av en europeisk utred</w:t>
            </w:r>
            <w:r>
              <w:softHyphen/>
              <w:t xml:space="preserve">ningsorder. </w:t>
            </w:r>
            <w:r w:rsidRPr="00BA0D7E">
              <w:rPr>
                <w:i/>
              </w:rPr>
              <w:t>Uppgifterna ska lämnas ut utan dröjsmål och i elektronisk form.</w:t>
            </w:r>
          </w:p>
        </w:tc>
      </w:tr>
    </w:tbl>
    <w:p w14:paraId="74F01AA7" w14:textId="77777777" w:rsidR="002C6F01" w:rsidRDefault="002C6F01" w:rsidP="002C6F01">
      <w:pPr>
        <w:pStyle w:val="Brdtextmedindrag"/>
      </w:pPr>
    </w:p>
    <w:p w14:paraId="3A3B77AC" w14:textId="77777777" w:rsidR="002C6F01" w:rsidRDefault="00AE4CD8" w:rsidP="002C6F01">
      <w:pPr>
        <w:pStyle w:val="Brdtext"/>
        <w:jc w:val="center"/>
      </w:pPr>
      <w:r>
        <w:t>41 §</w:t>
      </w:r>
    </w:p>
    <w:p w14:paraId="166AD6D5" w14:textId="77777777" w:rsidR="002C6F01" w:rsidRPr="00661FE3" w:rsidRDefault="00AE4CD8" w:rsidP="002C6F01">
      <w:pPr>
        <w:pStyle w:val="Brdtextmedindrag"/>
      </w:pPr>
      <w:r w:rsidRPr="0023282F">
        <w:t xml:space="preserve">Regeringen eller den myndighet som regeringen bestämmer får meddela föreskrifter om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522900F" w14:textId="77777777" w:rsidTr="002C6F01">
        <w:tc>
          <w:tcPr>
            <w:tcW w:w="2500" w:type="pct"/>
            <w:shd w:val="clear" w:color="auto" w:fill="auto"/>
            <w:tcMar>
              <w:left w:w="0" w:type="dxa"/>
            </w:tcMar>
          </w:tcPr>
          <w:p w14:paraId="1BC05896" w14:textId="77777777" w:rsidR="002C6F01" w:rsidRDefault="00AE4CD8" w:rsidP="002C6F01">
            <w:pPr>
              <w:pStyle w:val="Brdtextmedindrag"/>
            </w:pPr>
            <w:r w:rsidRPr="0023282F">
              <w:t>1.</w:t>
            </w:r>
            <w:r>
              <w:t> </w:t>
            </w:r>
            <w:r w:rsidRPr="0023282F">
              <w:t xml:space="preserve">hur den gruppbaserade kapitalbasen och det gruppbaserade </w:t>
            </w:r>
            <w:r w:rsidRPr="0023282F">
              <w:lastRenderedPageBreak/>
              <w:t>kapitalkravet ska beräknas enligt 15–17, 20 och 22</w:t>
            </w:r>
            <w:r>
              <w:t> </w:t>
            </w:r>
            <w:r w:rsidRPr="0023282F">
              <w:t>§§,</w:t>
            </w:r>
          </w:p>
        </w:tc>
        <w:tc>
          <w:tcPr>
            <w:tcW w:w="2500" w:type="pct"/>
            <w:shd w:val="clear" w:color="auto" w:fill="auto"/>
            <w:tcMar>
              <w:right w:w="0" w:type="dxa"/>
            </w:tcMar>
          </w:tcPr>
          <w:p w14:paraId="3D13369A" w14:textId="77777777" w:rsidR="002C6F01" w:rsidRDefault="00AE4CD8" w:rsidP="002C6F01">
            <w:pPr>
              <w:pStyle w:val="Brdtextmedindrag"/>
            </w:pPr>
            <w:r w:rsidRPr="0023282F">
              <w:lastRenderedPageBreak/>
              <w:t>1.</w:t>
            </w:r>
            <w:r>
              <w:t> </w:t>
            </w:r>
            <w:r w:rsidRPr="0023282F">
              <w:t xml:space="preserve">hur </w:t>
            </w:r>
            <w:r>
              <w:rPr>
                <w:i/>
              </w:rPr>
              <w:t xml:space="preserve">och när </w:t>
            </w:r>
            <w:r w:rsidRPr="0023282F">
              <w:t xml:space="preserve">den gruppbaserade kapitalbasen och det gruppbaserade </w:t>
            </w:r>
            <w:r w:rsidRPr="0023282F">
              <w:lastRenderedPageBreak/>
              <w:t>kapitalkravet ska beräknas enligt 15–17, 20 och 22</w:t>
            </w:r>
            <w:r>
              <w:t> </w:t>
            </w:r>
            <w:r w:rsidRPr="0023282F">
              <w:t>§§,</w:t>
            </w:r>
          </w:p>
        </w:tc>
      </w:tr>
    </w:tbl>
    <w:p w14:paraId="39FD4852" w14:textId="77777777" w:rsidR="002C6F01" w:rsidRDefault="00AE4CD8" w:rsidP="002C6F01">
      <w:pPr>
        <w:pStyle w:val="Brdtextmedindrag"/>
      </w:pPr>
      <w:r w:rsidRPr="0023282F">
        <w:lastRenderedPageBreak/>
        <w:t>2.</w:t>
      </w:r>
      <w:r>
        <w:t> </w:t>
      </w:r>
      <w:r w:rsidRPr="0023282F">
        <w:t>innehållet i samt omfattningen och fullgörandet av rapporteringen enligt 18</w:t>
      </w:r>
      <w:r>
        <w:t> </w:t>
      </w:r>
      <w:r w:rsidRPr="0023282F">
        <w:t>§,</w:t>
      </w:r>
    </w:p>
    <w:p w14:paraId="44CC4675" w14:textId="77777777" w:rsidR="002C6F01" w:rsidRDefault="00AE4CD8" w:rsidP="002C6F01">
      <w:pPr>
        <w:pStyle w:val="Brdtextmedindrag"/>
      </w:pPr>
      <w:r w:rsidRPr="0023282F">
        <w:t>3.</w:t>
      </w:r>
      <w:r>
        <w:t> </w:t>
      </w:r>
      <w:r w:rsidRPr="0023282F">
        <w:t>innehållet i en åtgärdsplan och en finansiell saneringsplan enligt 21</w:t>
      </w:r>
      <w:r>
        <w:t> </w:t>
      </w:r>
      <w:r w:rsidRPr="0023282F">
        <w:t>§ andra stycket,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761DFC1" w14:textId="77777777" w:rsidTr="002C6F01">
        <w:tc>
          <w:tcPr>
            <w:tcW w:w="2500" w:type="pct"/>
            <w:shd w:val="clear" w:color="auto" w:fill="auto"/>
            <w:tcMar>
              <w:left w:w="0" w:type="dxa"/>
            </w:tcMar>
          </w:tcPr>
          <w:p w14:paraId="6BB7DA15" w14:textId="77777777" w:rsidR="002C6F01" w:rsidRDefault="00AE4CD8" w:rsidP="002C6F01">
            <w:pPr>
              <w:pStyle w:val="Brdtextmedindrag"/>
            </w:pPr>
            <w:r w:rsidRPr="0023282F">
              <w:t>4.</w:t>
            </w:r>
            <w:r>
              <w:t> </w:t>
            </w:r>
            <w:r w:rsidRPr="0023282F">
              <w:t>vilka upplysningar ett företag ska lämna till Finansinspektionen enligt 23 och 33</w:t>
            </w:r>
            <w:r>
              <w:t> </w:t>
            </w:r>
            <w:r w:rsidRPr="0023282F">
              <w:t>§§,</w:t>
            </w:r>
          </w:p>
        </w:tc>
        <w:tc>
          <w:tcPr>
            <w:tcW w:w="2500" w:type="pct"/>
            <w:shd w:val="clear" w:color="auto" w:fill="auto"/>
            <w:tcMar>
              <w:right w:w="0" w:type="dxa"/>
            </w:tcMar>
          </w:tcPr>
          <w:p w14:paraId="073640D5" w14:textId="77777777" w:rsidR="002C6F01" w:rsidRDefault="00AE4CD8" w:rsidP="002C6F01">
            <w:pPr>
              <w:pStyle w:val="Brdtextmedindrag"/>
            </w:pPr>
            <w:r w:rsidRPr="0023282F">
              <w:t>4.</w:t>
            </w:r>
            <w:r>
              <w:t> </w:t>
            </w:r>
            <w:r w:rsidRPr="0023282F">
              <w:t>vilka upplysningar ett företag ska lämna till Finansinspektionen enligt 23</w:t>
            </w:r>
            <w:r>
              <w:rPr>
                <w:i/>
              </w:rPr>
              <w:t>, 27</w:t>
            </w:r>
            <w:r w:rsidRPr="0023282F">
              <w:t xml:space="preserve"> och 33</w:t>
            </w:r>
            <w:r>
              <w:t> </w:t>
            </w:r>
            <w:r w:rsidRPr="0023282F">
              <w:t>§§,</w:t>
            </w:r>
          </w:p>
        </w:tc>
      </w:tr>
      <w:tr w:rsidR="002C6F01" w14:paraId="4B46704F" w14:textId="77777777" w:rsidTr="002C6F01">
        <w:tc>
          <w:tcPr>
            <w:tcW w:w="2500" w:type="pct"/>
            <w:shd w:val="clear" w:color="auto" w:fill="auto"/>
            <w:tcMar>
              <w:left w:w="0" w:type="dxa"/>
            </w:tcMar>
          </w:tcPr>
          <w:p w14:paraId="10D1C7AF" w14:textId="77777777" w:rsidR="002C6F01" w:rsidRPr="0023282F" w:rsidRDefault="00AE4CD8" w:rsidP="002C6F01">
            <w:pPr>
              <w:pStyle w:val="Brdtextmedindrag"/>
            </w:pPr>
            <w:r w:rsidRPr="0023282F">
              <w:t>5.</w:t>
            </w:r>
            <w:r>
              <w:t> </w:t>
            </w:r>
            <w:r w:rsidRPr="0023282F">
              <w:t>företagsstyrningssystem inom en grupp enligt 29</w:t>
            </w:r>
            <w:r>
              <w:t> </w:t>
            </w:r>
            <w:r w:rsidRPr="0023282F">
              <w:t xml:space="preserve">§, </w:t>
            </w:r>
            <w:r w:rsidRPr="00BA0D7E">
              <w:rPr>
                <w:i/>
              </w:rPr>
              <w:t>och</w:t>
            </w:r>
          </w:p>
        </w:tc>
        <w:tc>
          <w:tcPr>
            <w:tcW w:w="2500" w:type="pct"/>
            <w:shd w:val="clear" w:color="auto" w:fill="auto"/>
            <w:tcMar>
              <w:right w:w="0" w:type="dxa"/>
            </w:tcMar>
          </w:tcPr>
          <w:p w14:paraId="5AE62C82" w14:textId="77777777" w:rsidR="002C6F01" w:rsidRPr="0023282F" w:rsidRDefault="00AE4CD8" w:rsidP="002C6F01">
            <w:pPr>
              <w:pStyle w:val="Brdtextmedindrag"/>
            </w:pPr>
            <w:r w:rsidRPr="0023282F">
              <w:t>5.</w:t>
            </w:r>
            <w:r>
              <w:t> </w:t>
            </w:r>
            <w:r w:rsidRPr="0023282F">
              <w:t>företagsstyrningssystem inom en grupp enligt 29</w:t>
            </w:r>
            <w:r>
              <w:t> </w:t>
            </w:r>
            <w:r w:rsidRPr="0023282F">
              <w:t>§,</w:t>
            </w:r>
          </w:p>
        </w:tc>
      </w:tr>
      <w:tr w:rsidR="002C6F01" w14:paraId="3A33BD7D" w14:textId="77777777" w:rsidTr="002C6F01">
        <w:tc>
          <w:tcPr>
            <w:tcW w:w="2500" w:type="pct"/>
            <w:shd w:val="clear" w:color="auto" w:fill="auto"/>
            <w:tcMar>
              <w:left w:w="0" w:type="dxa"/>
            </w:tcMar>
          </w:tcPr>
          <w:p w14:paraId="684F74EB" w14:textId="77777777" w:rsidR="002C6F01" w:rsidRDefault="00AE4CD8" w:rsidP="002C6F01">
            <w:pPr>
              <w:pStyle w:val="Brdtextmedindrag"/>
            </w:pPr>
            <w:r w:rsidRPr="0023282F">
              <w:t>6.</w:t>
            </w:r>
            <w:r>
              <w:t> </w:t>
            </w:r>
            <w:r w:rsidRPr="0023282F">
              <w:t>innehållet i en egen risk- och solvensbedömning inom en grupp enligt 31</w:t>
            </w:r>
            <w:r>
              <w:t> </w:t>
            </w:r>
            <w:r w:rsidRPr="0023282F">
              <w:t>§</w:t>
            </w:r>
            <w:r w:rsidRPr="00D82FB7">
              <w:rPr>
                <w:i/>
              </w:rPr>
              <w:t>.</w:t>
            </w:r>
          </w:p>
        </w:tc>
        <w:tc>
          <w:tcPr>
            <w:tcW w:w="2500" w:type="pct"/>
            <w:shd w:val="clear" w:color="auto" w:fill="auto"/>
            <w:tcMar>
              <w:right w:w="0" w:type="dxa"/>
            </w:tcMar>
          </w:tcPr>
          <w:p w14:paraId="4B453CA1" w14:textId="77777777" w:rsidR="002C6F01" w:rsidRDefault="00AE4CD8" w:rsidP="002C6F01">
            <w:pPr>
              <w:pStyle w:val="Brdtextmedindrag"/>
            </w:pPr>
            <w:r w:rsidRPr="0023282F">
              <w:t>6.</w:t>
            </w:r>
            <w:r>
              <w:t> </w:t>
            </w:r>
            <w:r w:rsidRPr="0023282F">
              <w:t>innehållet i en egen risk- och solvensbedömning inom en grupp enligt 31</w:t>
            </w:r>
            <w:r>
              <w:t> </w:t>
            </w:r>
            <w:r w:rsidRPr="0023282F">
              <w:t>§</w:t>
            </w:r>
            <w:r>
              <w:rPr>
                <w:i/>
              </w:rPr>
              <w:t>,</w:t>
            </w:r>
            <w:r>
              <w:t xml:space="preserve"> </w:t>
            </w:r>
            <w:r>
              <w:rPr>
                <w:i/>
              </w:rPr>
              <w:t>och</w:t>
            </w:r>
          </w:p>
        </w:tc>
      </w:tr>
      <w:tr w:rsidR="002C6F01" w14:paraId="4E30C364" w14:textId="77777777" w:rsidTr="002C6F01">
        <w:tc>
          <w:tcPr>
            <w:tcW w:w="2500" w:type="pct"/>
            <w:shd w:val="clear" w:color="auto" w:fill="auto"/>
            <w:tcMar>
              <w:left w:w="0" w:type="dxa"/>
            </w:tcMar>
          </w:tcPr>
          <w:p w14:paraId="6DF92572" w14:textId="77777777" w:rsidR="002C6F01" w:rsidRDefault="002C6F01" w:rsidP="002C6F01">
            <w:pPr>
              <w:pStyle w:val="Brdtextmedindrag"/>
            </w:pPr>
          </w:p>
        </w:tc>
        <w:tc>
          <w:tcPr>
            <w:tcW w:w="2500" w:type="pct"/>
            <w:shd w:val="clear" w:color="auto" w:fill="auto"/>
            <w:tcMar>
              <w:right w:w="0" w:type="dxa"/>
            </w:tcMar>
          </w:tcPr>
          <w:p w14:paraId="0A1E79BB" w14:textId="77777777" w:rsidR="002C6F01" w:rsidRPr="00D82FB7" w:rsidRDefault="00AE4CD8" w:rsidP="002C6F01">
            <w:pPr>
              <w:pStyle w:val="Brdtextmedindrag"/>
              <w:rPr>
                <w:i/>
              </w:rPr>
            </w:pPr>
            <w:r w:rsidRPr="00D82FB7">
              <w:rPr>
                <w:i/>
              </w:rPr>
              <w:t>7. </w:t>
            </w:r>
            <w:bookmarkStart w:id="162" w:name="_Hlk21441428"/>
            <w:r w:rsidRPr="00D82FB7">
              <w:rPr>
                <w:i/>
              </w:rPr>
              <w:t>hur uppgifter enligt 37 § ska lämnas</w:t>
            </w:r>
            <w:r>
              <w:rPr>
                <w:i/>
              </w:rPr>
              <w:t>.</w:t>
            </w:r>
            <w:bookmarkEnd w:id="162"/>
          </w:p>
        </w:tc>
      </w:tr>
      <w:tr w:rsidR="002C6F01" w14:paraId="2D65646D" w14:textId="77777777" w:rsidTr="002C6F01">
        <w:tc>
          <w:tcPr>
            <w:tcW w:w="2500" w:type="pct"/>
            <w:shd w:val="clear" w:color="auto" w:fill="auto"/>
            <w:tcMar>
              <w:left w:w="0" w:type="dxa"/>
            </w:tcMar>
          </w:tcPr>
          <w:p w14:paraId="3FC49F9B" w14:textId="77777777" w:rsidR="002C6F01" w:rsidRDefault="00AE4CD8" w:rsidP="002C6F01">
            <w:pPr>
              <w:pStyle w:val="Brdtextmedindrag"/>
            </w:pPr>
            <w:r w:rsidRPr="0023282F">
              <w:t>Regeringen eller den myndighet som regeringen bestämmer kan med stöd av 8</w:t>
            </w:r>
            <w:r>
              <w:t> </w:t>
            </w:r>
            <w:r w:rsidRPr="0023282F">
              <w:t>kap. 7</w:t>
            </w:r>
            <w:r>
              <w:t> </w:t>
            </w:r>
            <w:r w:rsidRPr="0023282F">
              <w:t>§ regerings</w:t>
            </w:r>
            <w:r>
              <w:softHyphen/>
            </w:r>
            <w:r w:rsidRPr="0023282F">
              <w:t>formen meddela föreskrifter om hur och när ett företag ska lämna upplysningar enligt 23 och 33</w:t>
            </w:r>
            <w:r>
              <w:t> </w:t>
            </w:r>
            <w:r w:rsidRPr="0023282F">
              <w:t>§§.</w:t>
            </w:r>
          </w:p>
        </w:tc>
        <w:tc>
          <w:tcPr>
            <w:tcW w:w="2500" w:type="pct"/>
            <w:shd w:val="clear" w:color="auto" w:fill="auto"/>
            <w:tcMar>
              <w:right w:w="0" w:type="dxa"/>
            </w:tcMar>
          </w:tcPr>
          <w:p w14:paraId="752BD3B3" w14:textId="77777777" w:rsidR="002C6F01" w:rsidRDefault="00AE4CD8" w:rsidP="002C6F01">
            <w:pPr>
              <w:pStyle w:val="Brdtextmedindrag"/>
            </w:pPr>
            <w:r w:rsidRPr="0023282F">
              <w:t>Regeringen eller den myndighet som regeringen bestämmer kan med stöd av 8</w:t>
            </w:r>
            <w:r>
              <w:t> </w:t>
            </w:r>
            <w:r w:rsidRPr="0023282F">
              <w:t>kap. 7</w:t>
            </w:r>
            <w:r>
              <w:t> </w:t>
            </w:r>
            <w:r w:rsidRPr="0023282F">
              <w:t>§ regerings</w:t>
            </w:r>
            <w:r>
              <w:softHyphen/>
            </w:r>
            <w:r w:rsidRPr="0023282F">
              <w:t>formen meddela föreskrifter om hur och när ett företag ska lämna upplysningar enligt 23</w:t>
            </w:r>
            <w:r>
              <w:rPr>
                <w:i/>
              </w:rPr>
              <w:t>, 27</w:t>
            </w:r>
            <w:r w:rsidRPr="0023282F">
              <w:t xml:space="preserve"> och 33</w:t>
            </w:r>
            <w:r>
              <w:t> </w:t>
            </w:r>
            <w:r w:rsidRPr="0023282F">
              <w:t>§§.</w:t>
            </w:r>
          </w:p>
        </w:tc>
      </w:tr>
    </w:tbl>
    <w:p w14:paraId="25CA80BE" w14:textId="77777777" w:rsidR="002C6F01" w:rsidRPr="00811E52" w:rsidRDefault="00AE4CD8" w:rsidP="002C6F01">
      <w:pPr>
        <w:pStyle w:val="Slutstreck"/>
      </w:pPr>
      <w:r w:rsidRPr="00811E52">
        <w:t>                      </w:t>
      </w:r>
    </w:p>
    <w:p w14:paraId="64B9B603" w14:textId="77777777" w:rsidR="002C6F01" w:rsidRPr="00D26029" w:rsidRDefault="00AE4CD8" w:rsidP="002C6F01">
      <w:pPr>
        <w:pStyle w:val="Brdtextmedindrag"/>
      </w:pPr>
      <w:r>
        <w:t>Denna lag träder i kraft den 1 juli 2020.</w:t>
      </w:r>
    </w:p>
    <w:p w14:paraId="427D0216" w14:textId="2AF43983" w:rsidR="002C6F01" w:rsidRDefault="002C6F01" w:rsidP="002C6F01">
      <w:pPr>
        <w:pStyle w:val="Brdtextmedindrag"/>
      </w:pPr>
    </w:p>
    <w:p w14:paraId="764F1FCB" w14:textId="67F55730" w:rsidR="002C6F01" w:rsidRDefault="002C6F01" w:rsidP="002C6F01">
      <w:pPr>
        <w:pStyle w:val="Brdtextmedindrag"/>
      </w:pPr>
    </w:p>
    <w:p w14:paraId="0FB307EC" w14:textId="77777777" w:rsidR="002C6F01" w:rsidRPr="002F03E9" w:rsidRDefault="002C6F01" w:rsidP="002C6F01">
      <w:pPr>
        <w:pStyle w:val="Brdtextmedindrag"/>
        <w:sectPr w:rsidR="002C6F01" w:rsidRPr="002F03E9" w:rsidSect="002C6F01">
          <w:headerReference w:type="even" r:id="rId132"/>
          <w:headerReference w:type="default" r:id="rId133"/>
          <w:footerReference w:type="even" r:id="rId134"/>
          <w:footerReference w:type="default" r:id="rId135"/>
          <w:footerReference w:type="first" r:id="rId136"/>
          <w:footnotePr>
            <w:numRestart w:val="eachSect"/>
          </w:footnotePr>
          <w:pgSz w:w="9356" w:h="13721" w:code="9"/>
          <w:pgMar w:top="794" w:right="2438" w:bottom="1191" w:left="1021" w:header="0" w:footer="709" w:gutter="0"/>
          <w:cols w:space="708"/>
          <w:docGrid w:linePitch="360"/>
        </w:sectPr>
      </w:pPr>
    </w:p>
    <w:p w14:paraId="063156B2" w14:textId="77777777" w:rsidR="002C6F01" w:rsidRDefault="00AE4CD8" w:rsidP="002C6F01">
      <w:pPr>
        <w:pStyle w:val="Bilagarubrik"/>
      </w:pPr>
      <w:bookmarkStart w:id="163" w:name="_Toc32844435"/>
      <w:bookmarkStart w:id="164" w:name="_Toc36022945"/>
      <w:r>
        <w:lastRenderedPageBreak/>
        <w:t>Förteckning över remissinstanser</w:t>
      </w:r>
      <w:bookmarkEnd w:id="163"/>
      <w:bookmarkEnd w:id="164"/>
    </w:p>
    <w:p w14:paraId="2DD7B093" w14:textId="77777777" w:rsidR="002C6F01" w:rsidRDefault="00AE4CD8" w:rsidP="002C6F01">
      <w:pPr>
        <w:pStyle w:val="Brdtextmedindrag"/>
        <w:ind w:firstLine="0"/>
      </w:pPr>
      <w:r>
        <w:t>Följande remissinstanser har haft synpunkter: Bolagsverket, Finans</w:t>
      </w:r>
      <w:r>
        <w:softHyphen/>
        <w:t>inspektionen, Förhandlings- och sam</w:t>
      </w:r>
      <w:r>
        <w:softHyphen/>
        <w:t>ver</w:t>
      </w:r>
      <w:r>
        <w:softHyphen/>
        <w:t>kansrådet PTK, Försäkrings</w:t>
      </w:r>
      <w:r>
        <w:softHyphen/>
        <w:t>bolaget PRI Pensions</w:t>
      </w:r>
      <w:r>
        <w:softHyphen/>
        <w:t xml:space="preserve">garanti, ömsesidigt, Regelrådet, Skatteverket, Svenska Pensionsstiftelsers Förening (SPFA), Svenskt Näringsliv och </w:t>
      </w:r>
      <w:r w:rsidRPr="00432132">
        <w:t>Sveriges advokatsamfund</w:t>
      </w:r>
      <w:r>
        <w:t>.</w:t>
      </w:r>
    </w:p>
    <w:p w14:paraId="469DBCF0" w14:textId="77777777" w:rsidR="002C6F01" w:rsidRDefault="00AE4CD8" w:rsidP="002C6F01">
      <w:pPr>
        <w:pStyle w:val="Brdtextmedindrag"/>
      </w:pPr>
      <w:r w:rsidRPr="008333BF">
        <w:t>Följande</w:t>
      </w:r>
      <w:r>
        <w:t xml:space="preserve"> remissinstanser har uppgett att de inte har några synpunkter på förslagen: Arbetsgivarverket, Bokföringsnämnden, Fondbolagens förening, Förvaltningsrätten i Stockholm, Kammarrätten i Stock</w:t>
      </w:r>
      <w:r>
        <w:softHyphen/>
        <w:t xml:space="preserve">holm, </w:t>
      </w:r>
      <w:r w:rsidRPr="00554216">
        <w:t>Kommerskollegium</w:t>
      </w:r>
      <w:r>
        <w:t>, Konkurrensverket, Konsumentverket, Kronofogde</w:t>
      </w:r>
      <w:r>
        <w:softHyphen/>
        <w:t>myndigheten, Pensions</w:t>
      </w:r>
      <w:r>
        <w:softHyphen/>
        <w:t>myn</w:t>
      </w:r>
      <w:r>
        <w:softHyphen/>
        <w:t>digheten, Revisors</w:t>
      </w:r>
      <w:r>
        <w:softHyphen/>
        <w:t>inspektionen, Riksgälds</w:t>
      </w:r>
      <w:r>
        <w:softHyphen/>
        <w:t>kontoret, Svensk Försäkring och Tjänstepensionsförbundet.</w:t>
      </w:r>
    </w:p>
    <w:p w14:paraId="2C660C3E" w14:textId="77777777" w:rsidR="002C6F01" w:rsidRDefault="00AE4CD8" w:rsidP="002C6F01">
      <w:pPr>
        <w:pStyle w:val="Brdtextmedindrag"/>
      </w:pPr>
      <w:r w:rsidRPr="007D3FA7">
        <w:t>Följande</w:t>
      </w:r>
      <w:r>
        <w:t xml:space="preserve"> remissinstanser har inte svarat eller angett att de avstår från att lämna några synpunkter: FAR, Finansbolagens Förening, Företag</w:t>
      </w:r>
      <w:r>
        <w:softHyphen/>
        <w:t>arna, Landsorganisationen i Sverige (LO), Länsstyrelsen i Stockholms län, Riksdagens ombudsmän, Stockholms uni</w:t>
      </w:r>
      <w:r>
        <w:softHyphen/>
        <w:t xml:space="preserve">versitet </w:t>
      </w:r>
      <w:r w:rsidRPr="00E0293A">
        <w:t>Juridiska fakultets</w:t>
      </w:r>
      <w:r>
        <w:softHyphen/>
      </w:r>
      <w:r w:rsidRPr="00E0293A">
        <w:t>nämnden</w:t>
      </w:r>
      <w:r>
        <w:t>, Svenska Bankföreningen, Sveriges akademikers central</w:t>
      </w:r>
      <w:r>
        <w:softHyphen/>
        <w:t>organisation (SACO) och Sveriges riks</w:t>
      </w:r>
      <w:r>
        <w:softHyphen/>
        <w:t>bank.</w:t>
      </w:r>
    </w:p>
    <w:p w14:paraId="6243B4C9" w14:textId="77777777" w:rsidR="002C6F01" w:rsidRDefault="002C6F01" w:rsidP="002C6F01">
      <w:pPr>
        <w:pStyle w:val="Brdtextmedindrag"/>
      </w:pPr>
    </w:p>
    <w:p w14:paraId="35C1FC17" w14:textId="77777777" w:rsidR="002C6F01" w:rsidRPr="002F03E9" w:rsidRDefault="002C6F01" w:rsidP="002C6F01">
      <w:pPr>
        <w:pStyle w:val="Brdtextmedindrag"/>
        <w:sectPr w:rsidR="002C6F01" w:rsidRPr="002F03E9" w:rsidSect="00155500">
          <w:headerReference w:type="even" r:id="rId137"/>
          <w:headerReference w:type="default" r:id="rId138"/>
          <w:footerReference w:type="even" r:id="rId139"/>
          <w:footerReference w:type="default" r:id="rId140"/>
          <w:headerReference w:type="first" r:id="rId141"/>
          <w:footerReference w:type="first" r:id="rId142"/>
          <w:pgSz w:w="9356" w:h="13721" w:code="9"/>
          <w:pgMar w:top="794" w:right="2438" w:bottom="1191" w:left="1021" w:header="0" w:footer="709" w:gutter="0"/>
          <w:cols w:space="708"/>
          <w:docGrid w:linePitch="360"/>
        </w:sectPr>
      </w:pPr>
    </w:p>
    <w:p w14:paraId="4B7A20A9" w14:textId="77777777" w:rsidR="00110C85" w:rsidRDefault="00AE4CD8" w:rsidP="002C6F01">
      <w:pPr>
        <w:pStyle w:val="Bilagarubrik"/>
      </w:pPr>
      <w:bookmarkStart w:id="165" w:name="_Toc36022946"/>
      <w:r>
        <w:lastRenderedPageBreak/>
        <w:t>Lagrådsremissens lagförslag</w:t>
      </w:r>
      <w:bookmarkEnd w:id="165"/>
    </w:p>
    <w:p w14:paraId="2743C944" w14:textId="77777777" w:rsidR="002C6F01" w:rsidRPr="00913741" w:rsidRDefault="00AE4CD8" w:rsidP="002C6F01">
      <w:pPr>
        <w:pStyle w:val="Rubrik2utannumrering"/>
        <w:spacing w:before="0"/>
      </w:pPr>
      <w:bookmarkStart w:id="166" w:name="_Toc32844381"/>
      <w:r w:rsidRPr="00913741">
        <w:t xml:space="preserve">Förslag till lag om ändring i lagen (1967:531) om tryggande av pensionsutfästelse </w:t>
      </w:r>
      <w:proofErr w:type="gramStart"/>
      <w:r w:rsidRPr="00913741">
        <w:t>m.m.</w:t>
      </w:r>
      <w:bookmarkEnd w:id="166"/>
      <w:proofErr w:type="gramEnd"/>
    </w:p>
    <w:p w14:paraId="6E8CEF52" w14:textId="77777777" w:rsidR="002C6F01" w:rsidRDefault="00AE4CD8" w:rsidP="002C6F01">
      <w:pPr>
        <w:pStyle w:val="Brdtext"/>
      </w:pPr>
      <w:bookmarkStart w:id="167" w:name="_Hlk31190566"/>
      <w:r>
        <w:t>Härigenom föreskrivs</w:t>
      </w:r>
      <w:r>
        <w:rPr>
          <w:rStyle w:val="Fotnotsreferens"/>
        </w:rPr>
        <w:footnoteReference w:id="100"/>
      </w:r>
      <w:r>
        <w:t xml:space="preserve"> i </w:t>
      </w:r>
      <w:r w:rsidRPr="00084298">
        <w:t>fråga</w:t>
      </w:r>
      <w:r>
        <w:t xml:space="preserve"> om lagen (1967:531) om tryggande av pensionsutfästelse </w:t>
      </w:r>
      <w:proofErr w:type="gramStart"/>
      <w:r>
        <w:t>m.m.</w:t>
      </w:r>
      <w:proofErr w:type="gramEnd"/>
      <w:r w:rsidDel="002F30B8">
        <w:rPr>
          <w:rStyle w:val="Fotnotsreferens"/>
        </w:rPr>
        <w:t xml:space="preserve"> </w:t>
      </w:r>
    </w:p>
    <w:p w14:paraId="2FC610C8" w14:textId="77777777" w:rsidR="002C6F01" w:rsidRPr="00C556D8" w:rsidRDefault="00AE4CD8" w:rsidP="002C6F01">
      <w:pPr>
        <w:pStyle w:val="Brdtextmedindrag"/>
      </w:pPr>
      <w:r>
        <w:rPr>
          <w:i/>
          <w:iCs/>
        </w:rPr>
        <w:t xml:space="preserve">dels </w:t>
      </w:r>
      <w:r>
        <w:t>att nuvarande 36 § ska betecknas 39 §,</w:t>
      </w:r>
    </w:p>
    <w:p w14:paraId="5C7E8306" w14:textId="77777777" w:rsidR="002C6F01" w:rsidRDefault="00AE4CD8" w:rsidP="002C6F01">
      <w:pPr>
        <w:pStyle w:val="Brdtextmedindrag"/>
      </w:pPr>
      <w:r w:rsidRPr="00DC0950">
        <w:rPr>
          <w:i/>
        </w:rPr>
        <w:t>dels</w:t>
      </w:r>
      <w:r>
        <w:t xml:space="preserve"> att 9 a, 10 d, 10 e, 10 h–10 j, 10 m, 16 g, 16 i, 31 och 35 §§ </w:t>
      </w:r>
      <w:r w:rsidRPr="00DC0950">
        <w:t>ska</w:t>
      </w:r>
      <w:r>
        <w:t xml:space="preserve"> ha följande lydelse,</w:t>
      </w:r>
    </w:p>
    <w:p w14:paraId="7C756A1F" w14:textId="77777777" w:rsidR="002C6F01" w:rsidRDefault="00AE4CD8" w:rsidP="002C6F01">
      <w:pPr>
        <w:pStyle w:val="Brdtextmedindrag"/>
      </w:pPr>
      <w:r>
        <w:rPr>
          <w:i/>
        </w:rPr>
        <w:t>dels</w:t>
      </w:r>
      <w:r>
        <w:t> att det ska införas sju nya paragrafer, 31 a–31 d och 36–38 §§, och närmast före 36 § en ny rubrik av följande lydelse.</w:t>
      </w:r>
    </w:p>
    <w:bookmarkEnd w:id="167"/>
    <w:p w14:paraId="3F752B83" w14:textId="77777777" w:rsidR="002C6F01" w:rsidRPr="00CC7C38"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55C04DC3" w14:textId="77777777" w:rsidTr="002C6F01">
        <w:tc>
          <w:tcPr>
            <w:tcW w:w="2500" w:type="pct"/>
            <w:shd w:val="clear" w:color="auto" w:fill="auto"/>
            <w:tcMar>
              <w:left w:w="0" w:type="dxa"/>
            </w:tcMar>
          </w:tcPr>
          <w:p w14:paraId="0D130AFF" w14:textId="77777777" w:rsidR="002C6F01" w:rsidRPr="005B0E77" w:rsidRDefault="00AE4CD8" w:rsidP="002C6F01">
            <w:pPr>
              <w:pStyle w:val="Brdtext"/>
              <w:rPr>
                <w:i/>
              </w:rPr>
            </w:pPr>
            <w:r>
              <w:rPr>
                <w:i/>
              </w:rPr>
              <w:t>Nuvarande lydelse</w:t>
            </w:r>
          </w:p>
        </w:tc>
        <w:tc>
          <w:tcPr>
            <w:tcW w:w="2500" w:type="pct"/>
            <w:shd w:val="clear" w:color="auto" w:fill="auto"/>
            <w:tcMar>
              <w:right w:w="0" w:type="dxa"/>
            </w:tcMar>
          </w:tcPr>
          <w:p w14:paraId="2E999A46" w14:textId="77777777" w:rsidR="002C6F01" w:rsidRPr="005B0E77" w:rsidRDefault="00AE4CD8" w:rsidP="002C6F01">
            <w:pPr>
              <w:pStyle w:val="Brdtext"/>
              <w:rPr>
                <w:i/>
              </w:rPr>
            </w:pPr>
            <w:r w:rsidRPr="005B0E77">
              <w:rPr>
                <w:i/>
              </w:rPr>
              <w:t>Föreslagen lydelse</w:t>
            </w:r>
          </w:p>
        </w:tc>
      </w:tr>
    </w:tbl>
    <w:p w14:paraId="4D7425FA" w14:textId="77777777" w:rsidR="002C6F01" w:rsidRDefault="002C6F01" w:rsidP="002C6F01">
      <w:pPr>
        <w:pStyle w:val="Brdtext"/>
        <w:jc w:val="center"/>
      </w:pPr>
    </w:p>
    <w:p w14:paraId="7BE1D67C" w14:textId="77777777" w:rsidR="002C6F01" w:rsidRDefault="00AE4CD8" w:rsidP="002C6F01">
      <w:pPr>
        <w:pStyle w:val="Brdtext"/>
        <w:jc w:val="center"/>
      </w:pPr>
      <w:r>
        <w:t>9 a §</w:t>
      </w:r>
      <w:r>
        <w:rPr>
          <w:rStyle w:val="Fotnotsreferens"/>
        </w:rPr>
        <w:footnoteReference w:id="101"/>
      </w:r>
    </w:p>
    <w:p w14:paraId="21EE5E1E" w14:textId="77777777" w:rsidR="002C6F01" w:rsidRDefault="00AE4CD8" w:rsidP="002C6F01">
      <w:pPr>
        <w:pStyle w:val="Brdtextmedindrag"/>
      </w:pPr>
      <w:bookmarkStart w:id="168" w:name="_Hlk32319145"/>
      <w:r>
        <w:t>För en pensionsstiftelse som tryggar utfästelser om pension till minst 16 personer för vilka avsättningar har gjorts till stiftelsen gäller 10 a § andra stycket, 10 b–10 d och 16 b §§.</w:t>
      </w:r>
    </w:p>
    <w:p w14:paraId="509D5D2B" w14:textId="77777777" w:rsidR="002C6F01" w:rsidRPr="00312430" w:rsidRDefault="00AE4CD8" w:rsidP="002C6F01">
      <w:pPr>
        <w:pStyle w:val="Brdtextmedindrag"/>
      </w:pPr>
      <w:r>
        <w:t>Om pensionsstiftelsen tryggar utfästelser om pension till minst 100 per</w:t>
      </w:r>
      <w:r>
        <w:softHyphen/>
        <w:t xml:space="preserve">soner för vilka avsättningar har gjorts till stiftelsen, gäller dessutom </w:t>
      </w:r>
      <w:r>
        <w:br/>
        <w:t>10 e–10 l och 10 n §§, 11 § fjärde och femte styckena, 15 a–15 d, 16 a, 16 c–16 j och 16 l §§.</w:t>
      </w:r>
    </w:p>
    <w:tbl>
      <w:tblPr>
        <w:tblW w:w="5000" w:type="pct"/>
        <w:tblCellMar>
          <w:left w:w="125" w:type="dxa"/>
          <w:right w:w="125" w:type="dxa"/>
        </w:tblCellMar>
        <w:tblLook w:val="0000" w:firstRow="0" w:lastRow="0" w:firstColumn="0" w:lastColumn="0" w:noHBand="0" w:noVBand="0"/>
      </w:tblPr>
      <w:tblGrid>
        <w:gridCol w:w="2948"/>
        <w:gridCol w:w="2949"/>
      </w:tblGrid>
      <w:tr w:rsidR="002C6F01" w:rsidRPr="008424E8" w14:paraId="007F0275" w14:textId="77777777" w:rsidTr="002C6F01">
        <w:tc>
          <w:tcPr>
            <w:tcW w:w="2500" w:type="pct"/>
            <w:shd w:val="clear" w:color="auto" w:fill="auto"/>
            <w:tcMar>
              <w:left w:w="0" w:type="dxa"/>
            </w:tcMar>
          </w:tcPr>
          <w:bookmarkEnd w:id="168"/>
          <w:p w14:paraId="400C2445" w14:textId="77777777" w:rsidR="002C6F01" w:rsidRDefault="00AE4CD8" w:rsidP="002C6F01">
            <w:pPr>
              <w:pStyle w:val="Brdtextmedindrag"/>
            </w:pPr>
            <w:r>
              <w:t xml:space="preserve">Även för en pensionsstiftelse som har gjort en </w:t>
            </w:r>
            <w:r w:rsidRPr="00312430">
              <w:t>anmälan</w:t>
            </w:r>
            <w:r>
              <w:t xml:space="preserve"> i enlighet med </w:t>
            </w:r>
            <w:r w:rsidRPr="00312430">
              <w:rPr>
                <w:i/>
                <w:iCs/>
              </w:rPr>
              <w:t>31</w:t>
            </w:r>
            <w:r>
              <w:rPr>
                <w:i/>
                <w:iCs/>
              </w:rPr>
              <w:t> </w:t>
            </w:r>
            <w:r w:rsidRPr="00312430">
              <w:rPr>
                <w:i/>
                <w:iCs/>
              </w:rPr>
              <w:t>§</w:t>
            </w:r>
            <w:r>
              <w:rPr>
                <w:i/>
                <w:iCs/>
              </w:rPr>
              <w:t xml:space="preserve"> </w:t>
            </w:r>
            <w:r w:rsidRPr="00312430">
              <w:rPr>
                <w:i/>
                <w:iCs/>
              </w:rPr>
              <w:t xml:space="preserve">fjärde stycket andra meningen </w:t>
            </w:r>
            <w:r>
              <w:t>gäller bestämmelserna som anges i första och andra styckena, dock inte beträffande egenföretagares tryggande i stiftel</w:t>
            </w:r>
            <w:r>
              <w:softHyphen/>
              <w:t>se för egen räkning.</w:t>
            </w:r>
          </w:p>
        </w:tc>
        <w:tc>
          <w:tcPr>
            <w:tcW w:w="2500" w:type="pct"/>
            <w:shd w:val="clear" w:color="auto" w:fill="auto"/>
            <w:tcMar>
              <w:right w:w="0" w:type="dxa"/>
            </w:tcMar>
          </w:tcPr>
          <w:p w14:paraId="2CD84941" w14:textId="77777777" w:rsidR="002C6F01" w:rsidRPr="008424E8" w:rsidRDefault="00AE4CD8" w:rsidP="002C6F01">
            <w:pPr>
              <w:pStyle w:val="Brdtextmedindrag"/>
            </w:pPr>
            <w:bookmarkStart w:id="169" w:name="_Hlk32319156"/>
            <w:r w:rsidRPr="008424E8">
              <w:t xml:space="preserve">Även för en pensionsstiftelse som har gjort en anmälan i enlighet med </w:t>
            </w:r>
            <w:r w:rsidRPr="008424E8">
              <w:rPr>
                <w:i/>
                <w:iCs/>
              </w:rPr>
              <w:t>31 </w:t>
            </w:r>
            <w:r>
              <w:rPr>
                <w:i/>
                <w:iCs/>
              </w:rPr>
              <w:t>c </w:t>
            </w:r>
            <w:r w:rsidRPr="008424E8">
              <w:rPr>
                <w:i/>
                <w:iCs/>
              </w:rPr>
              <w:t xml:space="preserve">§ andra stycket </w:t>
            </w:r>
            <w:r w:rsidRPr="008424E8">
              <w:t>gäller bestämmelserna som anges i första och andra styckena, dock inte beträffande egenföretagares trygg</w:t>
            </w:r>
            <w:r w:rsidRPr="008424E8">
              <w:softHyphen/>
              <w:t>ande i stiftelse för egen räkning.</w:t>
            </w:r>
            <w:bookmarkEnd w:id="169"/>
          </w:p>
        </w:tc>
      </w:tr>
    </w:tbl>
    <w:p w14:paraId="238DECB1" w14:textId="77777777" w:rsidR="002C6F01" w:rsidRDefault="002C6F01" w:rsidP="002C6F01">
      <w:pPr>
        <w:autoSpaceDE w:val="0"/>
        <w:autoSpaceDN w:val="0"/>
        <w:adjustRightInd w:val="0"/>
        <w:spacing w:after="0" w:line="240" w:lineRule="auto"/>
        <w:jc w:val="center"/>
        <w:rPr>
          <w:rFonts w:ascii="TimesNewRomanPS-ItalicMT" w:eastAsiaTheme="minorHAnsi" w:hAnsi="TimesNewRomanPS-ItalicMT" w:cs="TimesNewRomanPS-ItalicMT"/>
          <w:iCs/>
          <w:sz w:val="20"/>
        </w:rPr>
      </w:pPr>
    </w:p>
    <w:p w14:paraId="16BDFFE5" w14:textId="77777777" w:rsidR="002C6F01" w:rsidRPr="00323960" w:rsidRDefault="00AE4CD8" w:rsidP="002C6F01">
      <w:pPr>
        <w:autoSpaceDE w:val="0"/>
        <w:autoSpaceDN w:val="0"/>
        <w:adjustRightInd w:val="0"/>
        <w:spacing w:after="0" w:line="240" w:lineRule="auto"/>
        <w:jc w:val="center"/>
        <w:rPr>
          <w:rFonts w:ascii="TimesNewRomanPS-ItalicMT" w:eastAsiaTheme="minorHAnsi" w:hAnsi="TimesNewRomanPS-ItalicMT" w:cs="TimesNewRomanPS-ItalicMT"/>
          <w:iCs/>
          <w:sz w:val="20"/>
        </w:rPr>
      </w:pPr>
      <w:r w:rsidRPr="008C51CA">
        <w:rPr>
          <w:rFonts w:ascii="TimesNewRomanPS-ItalicMT" w:eastAsiaTheme="minorHAnsi" w:hAnsi="TimesNewRomanPS-ItalicMT" w:cs="TimesNewRomanPS-ItalicMT"/>
          <w:iCs/>
          <w:sz w:val="20"/>
        </w:rPr>
        <w:t>10 </w:t>
      </w:r>
      <w:r>
        <w:rPr>
          <w:rFonts w:ascii="TimesNewRomanPS-ItalicMT" w:eastAsiaTheme="minorHAnsi" w:hAnsi="TimesNewRomanPS-ItalicMT" w:cs="TimesNewRomanPS-ItalicMT"/>
          <w:iCs/>
          <w:sz w:val="20"/>
        </w:rPr>
        <w:t>d</w:t>
      </w:r>
      <w:r w:rsidRPr="008C51CA">
        <w:rPr>
          <w:rFonts w:ascii="TimesNewRomanPS-ItalicMT" w:eastAsiaTheme="minorHAnsi" w:hAnsi="TimesNewRomanPS-ItalicMT" w:cs="TimesNewRomanPS-ItalicMT"/>
          <w:iCs/>
          <w:sz w:val="20"/>
        </w:rPr>
        <w:t> §</w:t>
      </w:r>
      <w:r>
        <w:rPr>
          <w:rStyle w:val="Fotnotsreferens"/>
          <w:rFonts w:ascii="TimesNewRomanPS-ItalicMT" w:eastAsiaTheme="minorHAnsi" w:hAnsi="TimesNewRomanPS-ItalicMT" w:cs="TimesNewRomanPS-ItalicMT"/>
          <w:iCs/>
          <w:sz w:val="20"/>
        </w:rPr>
        <w:footnoteReference w:id="102"/>
      </w:r>
    </w:p>
    <w:p w14:paraId="120EBF03" w14:textId="77777777" w:rsidR="002C6F01" w:rsidRDefault="00AE4CD8" w:rsidP="002C6F01">
      <w:pPr>
        <w:pStyle w:val="Brdtextmedindrag"/>
        <w:rPr>
          <w:rFonts w:eastAsiaTheme="minorHAnsi"/>
        </w:rPr>
      </w:pPr>
      <w:r>
        <w:rPr>
          <w:rFonts w:eastAsiaTheme="minorHAnsi"/>
        </w:rPr>
        <w:t>Sådana pensionsstiftelser som avses i 9 a § får använda optioner och terminskontrakt och andra liknande finansiella instrument för att sänka den finansiella risken i stiftelsen eller för att i övrigt effektivisera förvaltningen av stiftelsens tillgångar.</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CC0B124" w14:textId="77777777" w:rsidTr="002C6F01">
        <w:tc>
          <w:tcPr>
            <w:tcW w:w="2500" w:type="pct"/>
            <w:shd w:val="clear" w:color="auto" w:fill="auto"/>
            <w:tcMar>
              <w:left w:w="0" w:type="dxa"/>
            </w:tcMar>
          </w:tcPr>
          <w:p w14:paraId="5AC28482" w14:textId="77777777" w:rsidR="002C6F01" w:rsidRDefault="00AE4CD8" w:rsidP="002C6F01">
            <w:pPr>
              <w:pStyle w:val="Brdtextmedindrag"/>
            </w:pPr>
            <w:r w:rsidRPr="00665F44">
              <w:rPr>
                <w:rFonts w:eastAsiaTheme="minorHAnsi"/>
                <w:i/>
              </w:rPr>
              <w:t>Pensionsstiftelsen ska tillämpa föreskrifter som har meddelats med stöd av bestämmelserna</w:t>
            </w:r>
            <w:r>
              <w:rPr>
                <w:rFonts w:eastAsiaTheme="minorHAnsi"/>
              </w:rPr>
              <w:t xml:space="preserve"> om an</w:t>
            </w:r>
            <w:r>
              <w:rPr>
                <w:rFonts w:eastAsiaTheme="minorHAnsi"/>
              </w:rPr>
              <w:softHyphen/>
              <w:t>vändning av derivatinstrument</w:t>
            </w:r>
            <w:r w:rsidRPr="00665F44">
              <w:rPr>
                <w:rFonts w:eastAsiaTheme="minorHAnsi"/>
                <w:i/>
              </w:rPr>
              <w:t xml:space="preserve"> i 6 kap. 14 § 3 försäkringsrörelse</w:t>
            </w:r>
            <w:r w:rsidRPr="00665F44">
              <w:rPr>
                <w:rFonts w:eastAsiaTheme="minorHAnsi"/>
                <w:i/>
              </w:rPr>
              <w:softHyphen/>
              <w:t>lagen (2010:2043), utom när före</w:t>
            </w:r>
            <w:r w:rsidRPr="00665F44">
              <w:rPr>
                <w:rFonts w:eastAsiaTheme="minorHAnsi"/>
                <w:i/>
              </w:rPr>
              <w:softHyphen/>
            </w:r>
            <w:r w:rsidRPr="00665F44">
              <w:rPr>
                <w:rFonts w:eastAsiaTheme="minorHAnsi"/>
                <w:i/>
              </w:rPr>
              <w:lastRenderedPageBreak/>
              <w:t>skrifterna gäller effektivisering av förvaltningen av skulderna</w:t>
            </w:r>
            <w:r>
              <w:rPr>
                <w:rFonts w:eastAsiaTheme="minorHAnsi"/>
              </w:rPr>
              <w:t>.</w:t>
            </w:r>
          </w:p>
        </w:tc>
        <w:tc>
          <w:tcPr>
            <w:tcW w:w="2500" w:type="pct"/>
            <w:shd w:val="clear" w:color="auto" w:fill="auto"/>
            <w:tcMar>
              <w:right w:w="0" w:type="dxa"/>
            </w:tcMar>
          </w:tcPr>
          <w:p w14:paraId="73624A13" w14:textId="77777777" w:rsidR="002C6F01" w:rsidRDefault="00AE4CD8" w:rsidP="002C6F01">
            <w:pPr>
              <w:pStyle w:val="Brdtextmedindrag"/>
            </w:pPr>
            <w:r w:rsidRPr="00665F44">
              <w:rPr>
                <w:i/>
              </w:rPr>
              <w:lastRenderedPageBreak/>
              <w:t>Regeringen eller den myndighet som regeringen bestämmer får meddela föreskrifter</w:t>
            </w:r>
            <w:r>
              <w:t xml:space="preserve"> om använd</w:t>
            </w:r>
            <w:r>
              <w:softHyphen/>
              <w:t xml:space="preserve">ning av derivatinstrument </w:t>
            </w:r>
            <w:r>
              <w:rPr>
                <w:i/>
              </w:rPr>
              <w:t>enligt första stycket</w:t>
            </w:r>
            <w:r>
              <w:t>.</w:t>
            </w:r>
          </w:p>
        </w:tc>
      </w:tr>
    </w:tbl>
    <w:p w14:paraId="27587DD5" w14:textId="77777777" w:rsidR="002C6F01" w:rsidRPr="00323960" w:rsidRDefault="002C6F01" w:rsidP="002C6F01">
      <w:pPr>
        <w:pStyle w:val="Brdtext"/>
      </w:pPr>
    </w:p>
    <w:p w14:paraId="08E0205C" w14:textId="77777777" w:rsidR="002C6F01" w:rsidRPr="00323960" w:rsidRDefault="00AE4CD8" w:rsidP="002C6F01">
      <w:pPr>
        <w:pStyle w:val="Brdtext"/>
        <w:jc w:val="center"/>
      </w:pPr>
      <w:r w:rsidRPr="00323960">
        <w:t>10 e §</w:t>
      </w:r>
      <w:r>
        <w:rPr>
          <w:rStyle w:val="Fotnotsreferens"/>
        </w:rPr>
        <w:footnoteReference w:id="103"/>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CABED2E" w14:textId="77777777" w:rsidTr="002C6F01">
        <w:tc>
          <w:tcPr>
            <w:tcW w:w="2500" w:type="pct"/>
            <w:shd w:val="clear" w:color="auto" w:fill="auto"/>
            <w:tcMar>
              <w:left w:w="0" w:type="dxa"/>
            </w:tcMar>
          </w:tcPr>
          <w:p w14:paraId="194623F2" w14:textId="77777777" w:rsidR="002C6F01" w:rsidRPr="00C95DB9" w:rsidRDefault="00AE4CD8" w:rsidP="002C6F01">
            <w:pPr>
              <w:pStyle w:val="Brdtextmedindrag"/>
              <w:rPr>
                <w:rFonts w:eastAsiaTheme="minorHAnsi"/>
              </w:rPr>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w:t>
            </w:r>
            <w:r w:rsidRPr="00C95DB9">
              <w:rPr>
                <w:rFonts w:ascii="TimesNewRomanPS-ItalicMT" w:eastAsiaTheme="minorHAnsi" w:hAnsi="TimesNewRomanPS-ItalicMT" w:cs="TimesNewRomanPS-ItalicMT"/>
                <w:iCs/>
              </w:rPr>
              <w:t xml:space="preserve">andra eller tredje stycket </w:t>
            </w:r>
            <w:r w:rsidRPr="00C95DB9">
              <w:rPr>
                <w:rFonts w:eastAsiaTheme="minorHAnsi"/>
              </w:rPr>
              <w:t xml:space="preserve">och som </w:t>
            </w:r>
            <w:r w:rsidRPr="003A1DBE">
              <w:rPr>
                <w:rFonts w:eastAsiaTheme="minorHAnsi"/>
                <w:i/>
              </w:rPr>
              <w:t>investerar</w:t>
            </w:r>
            <w:r w:rsidRPr="00C95DB9">
              <w:rPr>
                <w:rFonts w:eastAsiaTheme="minorHAnsi"/>
              </w:rPr>
              <w:t xml:space="preserve"> i aktier som är upptagna till handel på en reglerad marknad och som har getts ut av ett bolag inom Europeiska ekonom</w:t>
            </w:r>
            <w:r>
              <w:rPr>
                <w:rFonts w:eastAsiaTheme="minorHAnsi"/>
              </w:rPr>
              <w:softHyphen/>
            </w:r>
            <w:r w:rsidRPr="00C95DB9">
              <w:rPr>
                <w:rFonts w:eastAsiaTheme="minorHAnsi"/>
              </w:rPr>
              <w:t xml:space="preserve">iska samarbetsområdet </w:t>
            </w:r>
            <w:r w:rsidRPr="00C95DB9">
              <w:rPr>
                <w:rFonts w:ascii="TimesNewRomanPS-ItalicMT" w:eastAsiaTheme="minorHAnsi" w:hAnsi="TimesNewRomanPS-ItalicMT" w:cs="TimesNewRomanPS-ItalicMT"/>
                <w:iCs/>
              </w:rPr>
              <w:t>(EES)</w:t>
            </w:r>
            <w:r w:rsidRPr="00C95DB9">
              <w:rPr>
                <w:rFonts w:eastAsiaTheme="minorHAnsi"/>
              </w:rPr>
              <w:t>, ska anta principer för sitt aktieägar</w:t>
            </w:r>
            <w:r>
              <w:rPr>
                <w:rFonts w:eastAsiaTheme="minorHAnsi"/>
              </w:rPr>
              <w:softHyphen/>
            </w:r>
            <w:r w:rsidRPr="00C95DB9">
              <w:rPr>
                <w:rFonts w:eastAsiaTheme="minorHAnsi"/>
              </w:rPr>
              <w:t>engagemang i fråga om sådana aktier. Av principerna ska det fram</w:t>
            </w:r>
            <w:r>
              <w:rPr>
                <w:rFonts w:eastAsiaTheme="minorHAnsi"/>
              </w:rPr>
              <w:softHyphen/>
            </w:r>
            <w:r w:rsidRPr="00C95DB9">
              <w:rPr>
                <w:rFonts w:eastAsiaTheme="minorHAnsi"/>
              </w:rPr>
              <w:t>gå hur stiftelsen integrerar aktie</w:t>
            </w:r>
            <w:r>
              <w:rPr>
                <w:rFonts w:eastAsiaTheme="minorHAnsi"/>
              </w:rPr>
              <w:softHyphen/>
            </w:r>
            <w:r w:rsidRPr="00C95DB9">
              <w:rPr>
                <w:rFonts w:eastAsiaTheme="minorHAnsi"/>
              </w:rPr>
              <w:t xml:space="preserve">ägarengagemanget i sin </w:t>
            </w:r>
            <w:r w:rsidRPr="003A1DBE">
              <w:rPr>
                <w:rFonts w:eastAsiaTheme="minorHAnsi"/>
                <w:i/>
              </w:rPr>
              <w:t>investe</w:t>
            </w:r>
            <w:r>
              <w:rPr>
                <w:rFonts w:eastAsiaTheme="minorHAnsi"/>
                <w:i/>
              </w:rPr>
              <w:softHyphen/>
            </w:r>
            <w:r w:rsidRPr="003A1DBE">
              <w:rPr>
                <w:rFonts w:eastAsiaTheme="minorHAnsi"/>
                <w:i/>
              </w:rPr>
              <w:t>rings</w:t>
            </w:r>
            <w:r>
              <w:rPr>
                <w:rFonts w:eastAsiaTheme="minorHAnsi"/>
                <w:i/>
              </w:rPr>
              <w:softHyphen/>
            </w:r>
            <w:r w:rsidRPr="003A1DBE">
              <w:rPr>
                <w:rFonts w:eastAsiaTheme="minorHAnsi"/>
                <w:i/>
              </w:rPr>
              <w:t>strategi</w:t>
            </w:r>
            <w:r w:rsidRPr="003A1DBE">
              <w:rPr>
                <w:rFonts w:eastAsiaTheme="minorHAnsi"/>
              </w:rPr>
              <w:t>.</w:t>
            </w:r>
          </w:p>
        </w:tc>
        <w:tc>
          <w:tcPr>
            <w:tcW w:w="2500" w:type="pct"/>
            <w:shd w:val="clear" w:color="auto" w:fill="auto"/>
            <w:tcMar>
              <w:right w:w="0" w:type="dxa"/>
            </w:tcMar>
          </w:tcPr>
          <w:p w14:paraId="32DDA912" w14:textId="77777777" w:rsidR="002C6F01" w:rsidRDefault="00AE4CD8"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w:t>
            </w:r>
            <w:r w:rsidRPr="00C95DB9">
              <w:rPr>
                <w:rFonts w:ascii="TimesNewRomanPS-ItalicMT" w:eastAsiaTheme="minorHAnsi" w:hAnsi="TimesNewRomanPS-ItalicMT" w:cs="TimesNewRomanPS-ItalicMT"/>
                <w:iCs/>
              </w:rPr>
              <w:t xml:space="preserve">andra eller tredje stycket </w:t>
            </w:r>
            <w:r w:rsidRPr="00C95DB9">
              <w:rPr>
                <w:rFonts w:eastAsiaTheme="minorHAnsi"/>
              </w:rPr>
              <w:t xml:space="preserve">och som </w:t>
            </w:r>
            <w:r>
              <w:rPr>
                <w:rFonts w:eastAsiaTheme="minorHAnsi"/>
                <w:i/>
              </w:rPr>
              <w:t>placerar</w:t>
            </w:r>
            <w:r w:rsidRPr="00C95DB9">
              <w:rPr>
                <w:rFonts w:eastAsiaTheme="minorHAnsi"/>
              </w:rPr>
              <w:t xml:space="preserve"> </w:t>
            </w:r>
            <w:r>
              <w:rPr>
                <w:rFonts w:eastAsiaTheme="minorHAnsi"/>
                <w:i/>
                <w:iCs/>
              </w:rPr>
              <w:t xml:space="preserve">medel </w:t>
            </w:r>
            <w:r w:rsidRPr="00C95DB9">
              <w:rPr>
                <w:rFonts w:eastAsiaTheme="minorHAnsi"/>
              </w:rPr>
              <w:t>i aktier som är upptagna till handel på en reglerad marknad och som har getts ut av ett bolag inom Europeiska ekonom</w:t>
            </w:r>
            <w:r>
              <w:rPr>
                <w:rFonts w:eastAsiaTheme="minorHAnsi"/>
              </w:rPr>
              <w:softHyphen/>
            </w:r>
            <w:r w:rsidRPr="00C95DB9">
              <w:rPr>
                <w:rFonts w:eastAsiaTheme="minorHAnsi"/>
              </w:rPr>
              <w:t xml:space="preserve">iska samarbetsområdet </w:t>
            </w:r>
            <w:r w:rsidRPr="00C95DB9">
              <w:rPr>
                <w:rFonts w:ascii="TimesNewRomanPS-ItalicMT" w:eastAsiaTheme="minorHAnsi" w:hAnsi="TimesNewRomanPS-ItalicMT" w:cs="TimesNewRomanPS-ItalicMT"/>
                <w:iCs/>
              </w:rPr>
              <w:t>(EES)</w:t>
            </w:r>
            <w:r w:rsidRPr="00C95DB9">
              <w:rPr>
                <w:rFonts w:eastAsiaTheme="minorHAnsi"/>
              </w:rPr>
              <w:t>, ska anta principer för sitt aktieägar</w:t>
            </w:r>
            <w:r>
              <w:rPr>
                <w:rFonts w:eastAsiaTheme="minorHAnsi"/>
              </w:rPr>
              <w:softHyphen/>
            </w:r>
            <w:r w:rsidRPr="00C95DB9">
              <w:rPr>
                <w:rFonts w:eastAsiaTheme="minorHAnsi"/>
              </w:rPr>
              <w:t>engagemang i fråga om sådana aktier. Av principerna ska det fram</w:t>
            </w:r>
            <w:r>
              <w:rPr>
                <w:rFonts w:eastAsiaTheme="minorHAnsi"/>
              </w:rPr>
              <w:softHyphen/>
            </w:r>
            <w:r w:rsidRPr="00C95DB9">
              <w:rPr>
                <w:rFonts w:eastAsiaTheme="minorHAnsi"/>
              </w:rPr>
              <w:t>gå hur stiftelsen integrerar aktie</w:t>
            </w:r>
            <w:r>
              <w:rPr>
                <w:rFonts w:eastAsiaTheme="minorHAnsi"/>
              </w:rPr>
              <w:softHyphen/>
            </w:r>
            <w:r w:rsidRPr="00C95DB9">
              <w:rPr>
                <w:rFonts w:eastAsiaTheme="minorHAnsi"/>
              </w:rPr>
              <w:t xml:space="preserve">ägarengagemanget i sin </w:t>
            </w:r>
            <w:r>
              <w:rPr>
                <w:rFonts w:eastAsiaTheme="minorHAnsi"/>
                <w:i/>
              </w:rPr>
              <w:t>place</w:t>
            </w:r>
            <w:r>
              <w:rPr>
                <w:rFonts w:eastAsiaTheme="minorHAnsi"/>
                <w:i/>
              </w:rPr>
              <w:softHyphen/>
              <w:t>rings</w:t>
            </w:r>
            <w:r>
              <w:rPr>
                <w:rFonts w:eastAsiaTheme="minorHAnsi"/>
                <w:i/>
              </w:rPr>
              <w:softHyphen/>
            </w:r>
            <w:r w:rsidRPr="003A1DBE">
              <w:rPr>
                <w:rFonts w:eastAsiaTheme="minorHAnsi"/>
                <w:i/>
              </w:rPr>
              <w:t>strategi</w:t>
            </w:r>
            <w:r w:rsidRPr="003A1DBE">
              <w:rPr>
                <w:rFonts w:eastAsiaTheme="minorHAnsi"/>
              </w:rPr>
              <w:t>.</w:t>
            </w:r>
          </w:p>
        </w:tc>
      </w:tr>
    </w:tbl>
    <w:p w14:paraId="6AB6EF26" w14:textId="77777777" w:rsidR="002C6F01" w:rsidRDefault="00AE4CD8" w:rsidP="002C6F01">
      <w:pPr>
        <w:pStyle w:val="Brdtextmedindrag"/>
      </w:pPr>
      <w:r>
        <w:t>Principerna ska beskriva hur stiftelsen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4D01D01" w14:textId="77777777" w:rsidTr="002C6F01">
        <w:tc>
          <w:tcPr>
            <w:tcW w:w="2500" w:type="pct"/>
            <w:shd w:val="clear" w:color="auto" w:fill="auto"/>
            <w:tcMar>
              <w:left w:w="0" w:type="dxa"/>
            </w:tcMar>
          </w:tcPr>
          <w:p w14:paraId="0701854F" w14:textId="77777777" w:rsidR="002C6F01" w:rsidRDefault="00AE4CD8" w:rsidP="002C6F01">
            <w:pPr>
              <w:pStyle w:val="Brdtextmedindrag"/>
            </w:pPr>
            <w:r>
              <w:t xml:space="preserve">1. övervakar relevanta frågor om bolag som den </w:t>
            </w:r>
            <w:r w:rsidRPr="003A1DBE">
              <w:rPr>
                <w:i/>
              </w:rPr>
              <w:t>investerar</w:t>
            </w:r>
            <w:r>
              <w:t xml:space="preserve"> i (port</w:t>
            </w:r>
            <w:r>
              <w:softHyphen/>
              <w:t>följbolag), däribland bolagens strategi, finansiella och icke-finan</w:t>
            </w:r>
            <w:r>
              <w:softHyphen/>
              <w:t>siella resultat och risker, kapital</w:t>
            </w:r>
            <w:r>
              <w:softHyphen/>
              <w:t>struktur, sociala och miljö</w:t>
            </w:r>
            <w:r>
              <w:softHyphen/>
              <w:t>mässiga påverkan och bolags</w:t>
            </w:r>
            <w:r>
              <w:softHyphen/>
              <w:t>styrning,</w:t>
            </w:r>
          </w:p>
        </w:tc>
        <w:tc>
          <w:tcPr>
            <w:tcW w:w="2500" w:type="pct"/>
            <w:shd w:val="clear" w:color="auto" w:fill="auto"/>
            <w:tcMar>
              <w:right w:w="0" w:type="dxa"/>
            </w:tcMar>
          </w:tcPr>
          <w:p w14:paraId="6063EEE1" w14:textId="77777777" w:rsidR="002C6F01" w:rsidRDefault="00AE4CD8" w:rsidP="002C6F01">
            <w:pPr>
              <w:pStyle w:val="Brdtextmedindrag"/>
            </w:pPr>
            <w:r>
              <w:t xml:space="preserve">1. övervakar relevanta frågor om bolag som den </w:t>
            </w:r>
            <w:r w:rsidRPr="003A1DBE">
              <w:rPr>
                <w:i/>
              </w:rPr>
              <w:t>placerar</w:t>
            </w:r>
            <w:r>
              <w:t xml:space="preserve"> </w:t>
            </w:r>
            <w:r w:rsidRPr="00E77CF7">
              <w:rPr>
                <w:i/>
                <w:iCs/>
              </w:rPr>
              <w:t>medel</w:t>
            </w:r>
            <w:r>
              <w:t xml:space="preserve"> i (port</w:t>
            </w:r>
            <w:r>
              <w:softHyphen/>
              <w:t>följbolag), däribland bolagens strategi, finansiella och icke-finan</w:t>
            </w:r>
            <w:r>
              <w:softHyphen/>
              <w:t>siella resultat och risker, kapital</w:t>
            </w:r>
            <w:r>
              <w:softHyphen/>
              <w:t>struktur, sociala och miljö</w:t>
            </w:r>
            <w:r>
              <w:softHyphen/>
              <w:t>mässiga påverkan och bolags</w:t>
            </w:r>
            <w:r>
              <w:softHyphen/>
              <w:t>styrning,</w:t>
            </w:r>
          </w:p>
        </w:tc>
      </w:tr>
    </w:tbl>
    <w:p w14:paraId="6EF5A573" w14:textId="77777777" w:rsidR="002C6F01" w:rsidRDefault="00AE4CD8" w:rsidP="002C6F01">
      <w:pPr>
        <w:pStyle w:val="Brdtextmedindrag"/>
      </w:pPr>
      <w:r>
        <w:t>2. för dialoger med företrädare för portföljbolag,</w:t>
      </w:r>
    </w:p>
    <w:p w14:paraId="60D910CE" w14:textId="77777777" w:rsidR="002C6F01" w:rsidRDefault="00AE4CD8" w:rsidP="002C6F01">
      <w:pPr>
        <w:pStyle w:val="Brdtextmedindrag"/>
      </w:pPr>
      <w:r>
        <w:t>3. utövar rösträtt och andra rättigheter som är knutna till aktieinnehavet,</w:t>
      </w:r>
    </w:p>
    <w:p w14:paraId="02669B90" w14:textId="77777777" w:rsidR="002C6F01" w:rsidRDefault="00AE4CD8" w:rsidP="002C6F01">
      <w:pPr>
        <w:pStyle w:val="Brdtextmedindrag"/>
      </w:pPr>
      <w:r>
        <w:t>4. samarbetar med andra aktieägare,</w:t>
      </w:r>
    </w:p>
    <w:p w14:paraId="356A85EE" w14:textId="77777777" w:rsidR="002C6F01" w:rsidRDefault="00AE4CD8" w:rsidP="002C6F01">
      <w:pPr>
        <w:pStyle w:val="Brdtextmedindrag"/>
      </w:pPr>
      <w:r>
        <w:t>5. kommunicerar med relevanta intressenter i portföljbolag, och</w:t>
      </w:r>
    </w:p>
    <w:p w14:paraId="52A0D228" w14:textId="77777777" w:rsidR="002C6F01" w:rsidRDefault="00AE4CD8" w:rsidP="002C6F01">
      <w:pPr>
        <w:pStyle w:val="Brdtextmedindrag"/>
      </w:pPr>
      <w:r>
        <w:t>6. hanterar faktiska och potentiella intressekonflikter.</w:t>
      </w:r>
    </w:p>
    <w:p w14:paraId="7EAB1913" w14:textId="77777777" w:rsidR="002C6F01" w:rsidRDefault="002C6F01" w:rsidP="002C6F01">
      <w:pPr>
        <w:pStyle w:val="Brdtext"/>
        <w:jc w:val="center"/>
      </w:pPr>
    </w:p>
    <w:p w14:paraId="04EDF839" w14:textId="77777777" w:rsidR="002C6F01" w:rsidRDefault="00AE4CD8" w:rsidP="002C6F01">
      <w:pPr>
        <w:pStyle w:val="Brdtext"/>
        <w:jc w:val="center"/>
      </w:pPr>
      <w:r>
        <w:t>10 h §</w:t>
      </w:r>
      <w:r>
        <w:rPr>
          <w:rStyle w:val="Fotnotsreferens"/>
        </w:rPr>
        <w:footnoteReference w:id="104"/>
      </w:r>
    </w:p>
    <w:p w14:paraId="3858622C" w14:textId="77777777" w:rsidR="002C6F01" w:rsidRPr="003A1DBE" w:rsidRDefault="00AE4CD8" w:rsidP="002C6F01">
      <w:pPr>
        <w:pStyle w:val="Brdtextmedindrag"/>
      </w:pPr>
      <w:r>
        <w:t>Principerna för aktieägarengagemang enligt 10 e §, den årliga redo</w:t>
      </w:r>
      <w:r>
        <w:softHyphen/>
        <w:t xml:space="preserve">görelsen enligt 10 f § och uppgifter enligt 10 g § ska hållas tillgängliga på pensionsstiftelsens webbplats. Om stiftelsen inte har en egen webbplats får informationen hållas tillgänglig på en annan webbplats som enkelt kan nås.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FAAC2F6" w14:textId="77777777" w:rsidTr="002C6F01">
        <w:tc>
          <w:tcPr>
            <w:tcW w:w="2500" w:type="pct"/>
            <w:shd w:val="clear" w:color="auto" w:fill="auto"/>
            <w:tcMar>
              <w:left w:w="0" w:type="dxa"/>
            </w:tcMar>
          </w:tcPr>
          <w:p w14:paraId="31BB060E" w14:textId="77777777" w:rsidR="002C6F01" w:rsidRDefault="00AE4CD8" w:rsidP="002C6F01">
            <w:pPr>
              <w:pStyle w:val="Brdtextmedindrag"/>
            </w:pPr>
            <w:r>
              <w:t>Om pensionsstiftelsen inte redo</w:t>
            </w:r>
            <w:r>
              <w:softHyphen/>
              <w:t>visar omröstningar i den årliga redogörelsen på grund av att stiftel</w:t>
            </w:r>
            <w:r>
              <w:softHyphen/>
              <w:t>sen har gett en sådan kapital</w:t>
            </w:r>
            <w:r>
              <w:softHyphen/>
              <w:t>förvaltare som avses i artikel 2 i Europaparlamentets och rådets direktiv 2007/36/EG av den 11 juli 2007 om utnyttjande av vissa av aktieägares rättigheter i börs</w:t>
            </w:r>
            <w:r>
              <w:softHyphen/>
              <w:t xml:space="preserve">noterade företag, i lydelsen enligt Europaparlamentets och rådets </w:t>
            </w:r>
            <w:r>
              <w:lastRenderedPageBreak/>
              <w:t xml:space="preserve">direktiv (EU) 2017/828, i uppdrag att ansvara för </w:t>
            </w:r>
            <w:r w:rsidRPr="003A1DBE">
              <w:rPr>
                <w:i/>
              </w:rPr>
              <w:t>invest</w:t>
            </w:r>
            <w:r>
              <w:rPr>
                <w:i/>
              </w:rPr>
              <w:softHyphen/>
            </w:r>
            <w:r w:rsidRPr="003A1DBE">
              <w:rPr>
                <w:i/>
              </w:rPr>
              <w:t>eringarna</w:t>
            </w:r>
            <w:r>
              <w:t>, ska stiftelsen på webb</w:t>
            </w:r>
            <w:r>
              <w:softHyphen/>
              <w:t>platsen uppge var kapitalförvalt</w:t>
            </w:r>
            <w:r>
              <w:softHyphen/>
              <w:t>aren har offentliggjort inform</w:t>
            </w:r>
            <w:r>
              <w:softHyphen/>
              <w:t xml:space="preserve">ationen om omröstningarna. </w:t>
            </w:r>
          </w:p>
        </w:tc>
        <w:tc>
          <w:tcPr>
            <w:tcW w:w="2500" w:type="pct"/>
            <w:shd w:val="clear" w:color="auto" w:fill="auto"/>
            <w:tcMar>
              <w:right w:w="0" w:type="dxa"/>
            </w:tcMar>
          </w:tcPr>
          <w:p w14:paraId="6EE41948" w14:textId="77777777" w:rsidR="002C6F01" w:rsidRDefault="00AE4CD8" w:rsidP="002C6F01">
            <w:pPr>
              <w:pStyle w:val="Brdtextmedindrag"/>
            </w:pPr>
            <w:r>
              <w:lastRenderedPageBreak/>
              <w:t>Om pensionsstiftelsen inte redo</w:t>
            </w:r>
            <w:r>
              <w:softHyphen/>
              <w:t>visar omröstningar i den årliga redogörelsen på grund av att stiftel</w:t>
            </w:r>
            <w:r>
              <w:softHyphen/>
              <w:t>sen har gett en sådan kapital</w:t>
            </w:r>
            <w:r>
              <w:softHyphen/>
              <w:t>förvaltare som avses i artikel 2 i Europaparlamentets och rådets direktiv 2007/36/EG av den 11 juli 2007 om utnyttjande av vissa av aktieägares rättigheter i börs</w:t>
            </w:r>
            <w:r>
              <w:softHyphen/>
              <w:t xml:space="preserve">noterade företag, i lydelsen enligt Europaparlamentets och rådets </w:t>
            </w:r>
            <w:r>
              <w:lastRenderedPageBreak/>
              <w:t xml:space="preserve">direktiv (EU) 2017/828, i uppdrag att ansvara för </w:t>
            </w:r>
            <w:r>
              <w:rPr>
                <w:i/>
              </w:rPr>
              <w:t>placer</w:t>
            </w:r>
            <w:r>
              <w:rPr>
                <w:i/>
              </w:rPr>
              <w:softHyphen/>
              <w:t>ingarna</w:t>
            </w:r>
            <w:r>
              <w:t>, ska stiftelsen på webb</w:t>
            </w:r>
            <w:r>
              <w:softHyphen/>
              <w:t>platsen uppge var kapitalförvalt</w:t>
            </w:r>
            <w:r>
              <w:softHyphen/>
              <w:t>aren har offentliggjort inform</w:t>
            </w:r>
            <w:r>
              <w:softHyphen/>
              <w:t>ationen om omröstningarna.</w:t>
            </w:r>
          </w:p>
        </w:tc>
      </w:tr>
    </w:tbl>
    <w:p w14:paraId="15062F1C" w14:textId="77777777" w:rsidR="002C6F01" w:rsidRDefault="00AE4CD8" w:rsidP="002C6F01">
      <w:pPr>
        <w:pStyle w:val="Brdtextmedindrag"/>
      </w:pPr>
      <w:r>
        <w:lastRenderedPageBreak/>
        <w:t>Informationen ska tillhandahållas utan kostnad.</w:t>
      </w:r>
    </w:p>
    <w:p w14:paraId="294A138C" w14:textId="77777777" w:rsidR="002C6F01" w:rsidRDefault="002C6F01" w:rsidP="002C6F01">
      <w:pPr>
        <w:pStyle w:val="Brdtextmedindrag"/>
      </w:pPr>
    </w:p>
    <w:p w14:paraId="19DCBB8D" w14:textId="77777777" w:rsidR="002C6F01" w:rsidRDefault="00AE4CD8" w:rsidP="002C6F01">
      <w:pPr>
        <w:pStyle w:val="Brdtext"/>
        <w:jc w:val="center"/>
      </w:pPr>
      <w:r>
        <w:t>10 i §</w:t>
      </w:r>
      <w:r>
        <w:rPr>
          <w:rStyle w:val="Fotnotsreferens"/>
        </w:rPr>
        <w:footnoteReference w:id="105"/>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C111DB0" w14:textId="77777777" w:rsidTr="002C6F01">
        <w:tc>
          <w:tcPr>
            <w:tcW w:w="2500" w:type="pct"/>
            <w:shd w:val="clear" w:color="auto" w:fill="auto"/>
            <w:tcMar>
              <w:left w:w="0" w:type="dxa"/>
            </w:tcMar>
          </w:tcPr>
          <w:p w14:paraId="4413D3F5" w14:textId="77777777" w:rsidR="002C6F01" w:rsidRDefault="00AE4CD8"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andra eller tredje stycket och som </w:t>
            </w:r>
            <w:r w:rsidRPr="003A1DBE">
              <w:rPr>
                <w:rFonts w:eastAsiaTheme="minorHAnsi"/>
                <w:i/>
              </w:rPr>
              <w:t>investerar</w:t>
            </w:r>
            <w:r w:rsidRPr="00C95DB9">
              <w:rPr>
                <w:rFonts w:eastAsiaTheme="minorHAnsi"/>
              </w:rPr>
              <w:t xml:space="preserve"> i aktier som är upptagna till handel på en reglerad marknad och som har getts ut av ett bolag inom EES, ska i fråga om sådana aktier redogöra för hur de viktigaste inslagen i </w:t>
            </w:r>
            <w:r w:rsidRPr="003A1DBE">
              <w:rPr>
                <w:rFonts w:eastAsiaTheme="minorHAnsi"/>
                <w:i/>
              </w:rPr>
              <w:t>investerings</w:t>
            </w:r>
            <w:r>
              <w:rPr>
                <w:rFonts w:eastAsiaTheme="minorHAnsi"/>
                <w:i/>
              </w:rPr>
              <w:softHyphen/>
            </w:r>
            <w:r w:rsidRPr="003A1DBE">
              <w:rPr>
                <w:rFonts w:eastAsiaTheme="minorHAnsi"/>
                <w:i/>
              </w:rPr>
              <w:t>strategin</w:t>
            </w:r>
            <w:r w:rsidRPr="00C95DB9">
              <w:rPr>
                <w:rFonts w:eastAsiaTheme="minorHAnsi"/>
              </w:rPr>
              <w:t xml:space="preserve"> bidrar till tillgångarnas ut</w:t>
            </w:r>
            <w:r>
              <w:rPr>
                <w:rFonts w:eastAsiaTheme="minorHAnsi"/>
              </w:rPr>
              <w:softHyphen/>
            </w:r>
            <w:r w:rsidRPr="00C95DB9">
              <w:rPr>
                <w:rFonts w:eastAsiaTheme="minorHAnsi"/>
              </w:rPr>
              <w:t>veckling på medellång till lång sikt.</w:t>
            </w:r>
          </w:p>
        </w:tc>
        <w:tc>
          <w:tcPr>
            <w:tcW w:w="2500" w:type="pct"/>
            <w:shd w:val="clear" w:color="auto" w:fill="auto"/>
            <w:tcMar>
              <w:right w:w="0" w:type="dxa"/>
            </w:tcMar>
          </w:tcPr>
          <w:p w14:paraId="47B73FA3" w14:textId="77777777" w:rsidR="002C6F01" w:rsidRDefault="00AE4CD8" w:rsidP="002C6F01">
            <w:pPr>
              <w:pStyle w:val="Brdtextmedindrag"/>
            </w:pPr>
            <w:r w:rsidRPr="00C95DB9">
              <w:rPr>
                <w:rFonts w:eastAsiaTheme="minorHAnsi"/>
              </w:rPr>
              <w:t>En pensionsstiftelse som avses i 9</w:t>
            </w:r>
            <w:r>
              <w:rPr>
                <w:rFonts w:eastAsiaTheme="minorHAnsi"/>
              </w:rPr>
              <w:t> </w:t>
            </w:r>
            <w:r w:rsidRPr="00C95DB9">
              <w:rPr>
                <w:rFonts w:eastAsiaTheme="minorHAnsi"/>
              </w:rPr>
              <w:t>a</w:t>
            </w:r>
            <w:r>
              <w:rPr>
                <w:rFonts w:eastAsiaTheme="minorHAnsi"/>
              </w:rPr>
              <w:t> </w:t>
            </w:r>
            <w:r w:rsidRPr="00C95DB9">
              <w:rPr>
                <w:rFonts w:eastAsiaTheme="minorHAnsi"/>
              </w:rPr>
              <w:t xml:space="preserve">§ andra eller tredje stycket och som </w:t>
            </w:r>
            <w:r>
              <w:rPr>
                <w:rFonts w:eastAsiaTheme="minorHAnsi"/>
                <w:i/>
              </w:rPr>
              <w:t>placerar</w:t>
            </w:r>
            <w:r w:rsidRPr="00C95DB9">
              <w:rPr>
                <w:rFonts w:eastAsiaTheme="minorHAnsi"/>
              </w:rPr>
              <w:t xml:space="preserve"> </w:t>
            </w:r>
            <w:r>
              <w:rPr>
                <w:rFonts w:eastAsiaTheme="minorHAnsi"/>
                <w:i/>
                <w:iCs/>
              </w:rPr>
              <w:t xml:space="preserve">medel </w:t>
            </w:r>
            <w:r w:rsidRPr="00C95DB9">
              <w:rPr>
                <w:rFonts w:eastAsiaTheme="minorHAnsi"/>
              </w:rPr>
              <w:t xml:space="preserve">i aktier som är upptagna till handel på en reglerad marknad och som har getts ut av ett bolag inom EES, ska i fråga om sådana aktier redogöra för hur de viktigaste inslagen i </w:t>
            </w:r>
            <w:r>
              <w:rPr>
                <w:rFonts w:eastAsiaTheme="minorHAnsi"/>
                <w:i/>
              </w:rPr>
              <w:t>placerings</w:t>
            </w:r>
            <w:r>
              <w:rPr>
                <w:rFonts w:eastAsiaTheme="minorHAnsi"/>
                <w:i/>
              </w:rPr>
              <w:softHyphen/>
            </w:r>
            <w:r w:rsidRPr="003A1DBE">
              <w:rPr>
                <w:rFonts w:eastAsiaTheme="minorHAnsi"/>
                <w:i/>
              </w:rPr>
              <w:t>strategin</w:t>
            </w:r>
            <w:r w:rsidRPr="00C95DB9">
              <w:rPr>
                <w:rFonts w:eastAsiaTheme="minorHAnsi"/>
              </w:rPr>
              <w:t xml:space="preserve"> bidrar till tillgångarnas ut</w:t>
            </w:r>
            <w:r>
              <w:rPr>
                <w:rFonts w:eastAsiaTheme="minorHAnsi"/>
              </w:rPr>
              <w:softHyphen/>
            </w:r>
            <w:r w:rsidRPr="00C95DB9">
              <w:rPr>
                <w:rFonts w:eastAsiaTheme="minorHAnsi"/>
              </w:rPr>
              <w:t>veckling på medellång till lång sikt.</w:t>
            </w:r>
          </w:p>
        </w:tc>
      </w:tr>
    </w:tbl>
    <w:p w14:paraId="17ACE219" w14:textId="77777777" w:rsidR="002C6F01" w:rsidRPr="00C95DB9" w:rsidRDefault="002C6F01" w:rsidP="002C6F01">
      <w:pPr>
        <w:autoSpaceDE w:val="0"/>
        <w:autoSpaceDN w:val="0"/>
        <w:adjustRightInd w:val="0"/>
        <w:spacing w:after="0" w:line="240" w:lineRule="auto"/>
        <w:rPr>
          <w:rFonts w:ascii="TimesNewRomanPSMT" w:eastAsiaTheme="minorHAnsi" w:hAnsi="TimesNewRomanPSMT" w:cs="TimesNewRomanPSMT"/>
          <w:sz w:val="20"/>
        </w:rPr>
      </w:pPr>
    </w:p>
    <w:p w14:paraId="5E6AA7E8" w14:textId="77777777" w:rsidR="002C6F01" w:rsidRDefault="00AE4CD8" w:rsidP="002C6F01">
      <w:pPr>
        <w:pStyle w:val="Brdtext"/>
        <w:jc w:val="center"/>
      </w:pPr>
      <w:r>
        <w:t>10 j §</w:t>
      </w:r>
      <w:r>
        <w:rPr>
          <w:rStyle w:val="Fotnotsreferens"/>
        </w:rPr>
        <w:footnoteReference w:id="106"/>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DBD0C67" w14:textId="77777777" w:rsidTr="002C6F01">
        <w:tc>
          <w:tcPr>
            <w:tcW w:w="2500" w:type="pct"/>
            <w:shd w:val="clear" w:color="auto" w:fill="auto"/>
            <w:tcMar>
              <w:left w:w="0" w:type="dxa"/>
            </w:tcMar>
          </w:tcPr>
          <w:p w14:paraId="3CB84C6B" w14:textId="77777777" w:rsidR="002C6F01" w:rsidRDefault="00AE4CD8" w:rsidP="002C6F01">
            <w:pPr>
              <w:pStyle w:val="Brdtextmedindrag"/>
            </w:pPr>
            <w:r w:rsidRPr="007C2ADC">
              <w:rPr>
                <w:rFonts w:eastAsiaTheme="minorHAnsi"/>
              </w:rPr>
              <w:t>Om en sådan kapitalförvaltare som avses i artikel 2 i Europa</w:t>
            </w:r>
            <w:r w:rsidRPr="007C2ADC">
              <w:rPr>
                <w:rFonts w:eastAsiaTheme="minorHAnsi"/>
              </w:rPr>
              <w:softHyphen/>
              <w:t>parlamentets och rådets direktiv 2007/36/EG, i lydelsen enligt Europa</w:t>
            </w:r>
            <w:r w:rsidRPr="007C2ADC">
              <w:rPr>
                <w:rFonts w:eastAsiaTheme="minorHAnsi"/>
              </w:rPr>
              <w:softHyphen/>
              <w:t xml:space="preserve">parlamentets och rådets direktiv (EU) 2017/828, </w:t>
            </w:r>
            <w:r w:rsidRPr="003A1DBE">
              <w:rPr>
                <w:rFonts w:eastAsiaTheme="minorHAnsi"/>
                <w:i/>
              </w:rPr>
              <w:t>investerar</w:t>
            </w:r>
            <w:r w:rsidRPr="007C2ADC">
              <w:rPr>
                <w:rFonts w:eastAsiaTheme="minorHAnsi"/>
              </w:rPr>
              <w:t xml:space="preserve"> för en pensionsstiftelse som avses i 9</w:t>
            </w:r>
            <w:r>
              <w:rPr>
                <w:rFonts w:eastAsiaTheme="minorHAnsi"/>
              </w:rPr>
              <w:t> </w:t>
            </w:r>
            <w:r w:rsidRPr="007C2ADC">
              <w:rPr>
                <w:rFonts w:eastAsiaTheme="minorHAnsi"/>
              </w:rPr>
              <w:t>a</w:t>
            </w:r>
            <w:r>
              <w:rPr>
                <w:rFonts w:eastAsiaTheme="minorHAnsi"/>
              </w:rPr>
              <w:t> </w:t>
            </w:r>
            <w:r w:rsidRPr="007C2ADC">
              <w:rPr>
                <w:rFonts w:eastAsiaTheme="minorHAnsi"/>
              </w:rPr>
              <w:t xml:space="preserve">§ andra eller tredje stycket och </w:t>
            </w:r>
            <w:r w:rsidRPr="003A1DBE">
              <w:rPr>
                <w:rFonts w:eastAsiaTheme="minorHAnsi"/>
                <w:i/>
              </w:rPr>
              <w:t>investeringarna</w:t>
            </w:r>
            <w:r w:rsidRPr="007C2ADC">
              <w:rPr>
                <w:rFonts w:eastAsiaTheme="minorHAnsi"/>
              </w:rPr>
              <w:t xml:space="preserve"> avser aktier som är upptagna till handel på en reglerad marknad och som har getts ut av ett bolag inom EES, ska pensions</w:t>
            </w:r>
            <w:r>
              <w:rPr>
                <w:rFonts w:eastAsiaTheme="minorHAnsi"/>
              </w:rPr>
              <w:softHyphen/>
            </w:r>
            <w:r w:rsidRPr="007C2ADC">
              <w:rPr>
                <w:rFonts w:eastAsiaTheme="minorHAnsi"/>
              </w:rPr>
              <w:t>stiftelsen i fråga om sådana aktier redogöra för</w:t>
            </w:r>
          </w:p>
        </w:tc>
        <w:tc>
          <w:tcPr>
            <w:tcW w:w="2500" w:type="pct"/>
            <w:shd w:val="clear" w:color="auto" w:fill="auto"/>
            <w:tcMar>
              <w:right w:w="0" w:type="dxa"/>
            </w:tcMar>
          </w:tcPr>
          <w:p w14:paraId="0558763F" w14:textId="77777777" w:rsidR="002C6F01" w:rsidRDefault="00AE4CD8" w:rsidP="002C6F01">
            <w:pPr>
              <w:pStyle w:val="Brdtextmedindrag"/>
            </w:pPr>
            <w:r w:rsidRPr="007C2ADC">
              <w:rPr>
                <w:rFonts w:eastAsiaTheme="minorHAnsi"/>
              </w:rPr>
              <w:t>Om en sådan kapitalförvaltare som avses i artikel 2 i Europa</w:t>
            </w:r>
            <w:r w:rsidRPr="007C2ADC">
              <w:rPr>
                <w:rFonts w:eastAsiaTheme="minorHAnsi"/>
              </w:rPr>
              <w:softHyphen/>
              <w:t>parlamentets och rådets direktiv 2007/36/EG, i lydelsen enligt Europa</w:t>
            </w:r>
            <w:r w:rsidRPr="007C2ADC">
              <w:rPr>
                <w:rFonts w:eastAsiaTheme="minorHAnsi"/>
              </w:rPr>
              <w:softHyphen/>
              <w:t xml:space="preserve">parlamentets och rådets direktiv (EU) 2017/828, </w:t>
            </w:r>
            <w:r>
              <w:rPr>
                <w:rFonts w:eastAsiaTheme="minorHAnsi"/>
                <w:i/>
              </w:rPr>
              <w:t>placerar medel</w:t>
            </w:r>
            <w:r w:rsidRPr="007C2ADC">
              <w:rPr>
                <w:rFonts w:eastAsiaTheme="minorHAnsi"/>
              </w:rPr>
              <w:t xml:space="preserve"> för en pensionsstiftelse som avses i 9</w:t>
            </w:r>
            <w:r>
              <w:rPr>
                <w:rFonts w:eastAsiaTheme="minorHAnsi"/>
              </w:rPr>
              <w:t> </w:t>
            </w:r>
            <w:r w:rsidRPr="007C2ADC">
              <w:rPr>
                <w:rFonts w:eastAsiaTheme="minorHAnsi"/>
              </w:rPr>
              <w:t>a</w:t>
            </w:r>
            <w:r>
              <w:rPr>
                <w:rFonts w:eastAsiaTheme="minorHAnsi"/>
              </w:rPr>
              <w:t> </w:t>
            </w:r>
            <w:r w:rsidRPr="007C2ADC">
              <w:rPr>
                <w:rFonts w:eastAsiaTheme="minorHAnsi"/>
              </w:rPr>
              <w:t xml:space="preserve">§ andra eller tredje stycket och </w:t>
            </w:r>
            <w:r>
              <w:rPr>
                <w:rFonts w:eastAsiaTheme="minorHAnsi"/>
                <w:i/>
              </w:rPr>
              <w:t>placeringarna</w:t>
            </w:r>
            <w:r w:rsidRPr="007C2ADC">
              <w:rPr>
                <w:rFonts w:eastAsiaTheme="minorHAnsi"/>
              </w:rPr>
              <w:t xml:space="preserve"> avser aktier som är upptagna till handel på en reglerad marknad och som har getts ut av ett bolag inom EES, ska pensions</w:t>
            </w:r>
            <w:r>
              <w:rPr>
                <w:rFonts w:eastAsiaTheme="minorHAnsi"/>
              </w:rPr>
              <w:softHyphen/>
            </w:r>
            <w:r w:rsidRPr="007C2ADC">
              <w:rPr>
                <w:rFonts w:eastAsiaTheme="minorHAnsi"/>
              </w:rPr>
              <w:t>stiftelsen i fråga om sådana aktier redogöra för</w:t>
            </w:r>
          </w:p>
        </w:tc>
      </w:tr>
      <w:tr w:rsidR="002C6F01" w14:paraId="6D4FEA96" w14:textId="77777777" w:rsidTr="002C6F01">
        <w:tc>
          <w:tcPr>
            <w:tcW w:w="2500" w:type="pct"/>
            <w:shd w:val="clear" w:color="auto" w:fill="auto"/>
            <w:tcMar>
              <w:left w:w="0" w:type="dxa"/>
            </w:tcMar>
          </w:tcPr>
          <w:p w14:paraId="4891AA21" w14:textId="77777777" w:rsidR="002C6F01" w:rsidRDefault="00AE4CD8" w:rsidP="002C6F01">
            <w:pPr>
              <w:pStyle w:val="Brdtextmedindrag"/>
              <w:rPr>
                <w:rFonts w:eastAsiaTheme="minorHAnsi"/>
              </w:rPr>
            </w:pPr>
            <w:r w:rsidRPr="007C2ADC">
              <w:t xml:space="preserve">1. hur överenskommelsen med kapitalförvaltaren främjar </w:t>
            </w:r>
            <w:r w:rsidRPr="001750F0">
              <w:rPr>
                <w:i/>
              </w:rPr>
              <w:t>invest</w:t>
            </w:r>
            <w:r>
              <w:rPr>
                <w:i/>
              </w:rPr>
              <w:softHyphen/>
            </w:r>
            <w:r w:rsidRPr="001750F0">
              <w:rPr>
                <w:i/>
              </w:rPr>
              <w:t>erings</w:t>
            </w:r>
            <w:r>
              <w:rPr>
                <w:i/>
              </w:rPr>
              <w:softHyphen/>
            </w:r>
            <w:r w:rsidRPr="001750F0">
              <w:rPr>
                <w:i/>
              </w:rPr>
              <w:t>beslut</w:t>
            </w:r>
            <w:r w:rsidRPr="007C2ADC">
              <w:t xml:space="preserve"> som grundas på bedömningar av portföljbolagens finansiella och icke-finansiella resultat på medellång till lång sikt och främjar ett engagemang i port</w:t>
            </w:r>
            <w:r>
              <w:softHyphen/>
            </w:r>
            <w:r w:rsidRPr="007C2ADC">
              <w:t>följbolagen i syfte att förbättra deras resultat på medellång till lång sikt,</w:t>
            </w:r>
          </w:p>
        </w:tc>
        <w:tc>
          <w:tcPr>
            <w:tcW w:w="2500" w:type="pct"/>
            <w:shd w:val="clear" w:color="auto" w:fill="auto"/>
            <w:tcMar>
              <w:right w:w="0" w:type="dxa"/>
            </w:tcMar>
          </w:tcPr>
          <w:p w14:paraId="17387E3F" w14:textId="77777777" w:rsidR="002C6F01" w:rsidRDefault="00AE4CD8" w:rsidP="002C6F01">
            <w:pPr>
              <w:pStyle w:val="Brdtextmedindrag"/>
            </w:pPr>
            <w:r w:rsidRPr="007C2ADC">
              <w:t xml:space="preserve">1. hur överenskommelsen med kapitalförvaltaren främjar </w:t>
            </w:r>
            <w:r>
              <w:rPr>
                <w:i/>
              </w:rPr>
              <w:t>placer</w:t>
            </w:r>
            <w:r>
              <w:rPr>
                <w:i/>
              </w:rPr>
              <w:softHyphen/>
              <w:t>ings</w:t>
            </w:r>
            <w:r>
              <w:rPr>
                <w:i/>
              </w:rPr>
              <w:softHyphen/>
            </w:r>
            <w:r w:rsidRPr="001750F0">
              <w:rPr>
                <w:i/>
              </w:rPr>
              <w:t>beslut</w:t>
            </w:r>
            <w:r w:rsidRPr="007C2ADC">
              <w:t xml:space="preserve"> som grundas på bedömningar av portföljbolagens finansiella och icke-finansiella resultat på medellång till lång sikt och främjar ett engagemang i port</w:t>
            </w:r>
            <w:r>
              <w:softHyphen/>
            </w:r>
            <w:r w:rsidRPr="007C2ADC">
              <w:t>följbolagen i syfte att förbättra deras resultat på medellång till lång sikt,</w:t>
            </w:r>
          </w:p>
        </w:tc>
      </w:tr>
    </w:tbl>
    <w:p w14:paraId="2DE76312" w14:textId="77777777" w:rsidR="002C6F01" w:rsidRPr="007C2ADC" w:rsidRDefault="00AE4CD8" w:rsidP="002C6F01">
      <w:pPr>
        <w:pStyle w:val="Brdtextmedindrag"/>
      </w:pPr>
      <w:r w:rsidRPr="007C2ADC">
        <w:t>2. hur dels metoden och tiden för utvärdering av kapitalförvaltarens prestationer, dels ersättningen för kapitalförvaltningstjänsterna beaktar det långsiktiga resultatet i absoluta tal,</w:t>
      </w:r>
    </w:p>
    <w:p w14:paraId="20D076A4" w14:textId="77777777" w:rsidR="002C6F01" w:rsidRPr="007C2ADC" w:rsidRDefault="00AE4CD8" w:rsidP="002C6F01">
      <w:pPr>
        <w:pStyle w:val="Brdtextmedindrag"/>
      </w:pPr>
      <w:r w:rsidRPr="007C2ADC">
        <w:lastRenderedPageBreak/>
        <w:t>3. hur pensionsstiftelsen bevakar dels kapitalförvaltarens kostnader för portföljens omsättning, dels portföljens avsedda omsättningshastighet eller gränser för omsättningshastigheten, och</w:t>
      </w:r>
    </w:p>
    <w:p w14:paraId="786447E4" w14:textId="77777777" w:rsidR="002C6F01" w:rsidRDefault="00AE4CD8" w:rsidP="002C6F01">
      <w:pPr>
        <w:pStyle w:val="Brdtextmedindrag"/>
      </w:pPr>
      <w:r w:rsidRPr="007C2ADC">
        <w:t>4. hur lång tid som överenskommelsen med kapitalförvaltaren gäller.</w:t>
      </w:r>
    </w:p>
    <w:p w14:paraId="3A26FF9F" w14:textId="77777777" w:rsidR="002C6F01" w:rsidRPr="007C2ADC" w:rsidRDefault="00AE4CD8" w:rsidP="002C6F01">
      <w:pPr>
        <w:pStyle w:val="Brdtextmedindrag"/>
      </w:pPr>
      <w:r w:rsidRPr="007C2ADC">
        <w:t>Om överenskommelsen med kapitalförvaltaren saknar en eller flera av de delar som redogörelsen ska omfatta, ska pensionsstiftelsen tydligt ange skälen för det.</w:t>
      </w:r>
    </w:p>
    <w:p w14:paraId="0529521A" w14:textId="77777777" w:rsidR="002C6F01" w:rsidRDefault="002C6F01" w:rsidP="002C6F01">
      <w:pPr>
        <w:pStyle w:val="Brdtextmedindrag"/>
        <w:rPr>
          <w:rFonts w:eastAsiaTheme="minorHAnsi"/>
        </w:rPr>
      </w:pPr>
    </w:p>
    <w:p w14:paraId="1D3F7308" w14:textId="77777777" w:rsidR="002C6F01" w:rsidRDefault="00AE4CD8" w:rsidP="002C6F01">
      <w:pPr>
        <w:pStyle w:val="Brdtextmedindrag"/>
        <w:jc w:val="center"/>
        <w:rPr>
          <w:rFonts w:eastAsiaTheme="minorHAnsi"/>
        </w:rPr>
      </w:pPr>
      <w:r>
        <w:rPr>
          <w:rFonts w:eastAsiaTheme="minorHAnsi"/>
        </w:rPr>
        <w:t>10 m §</w:t>
      </w:r>
      <w:r>
        <w:rPr>
          <w:rStyle w:val="Fotnotsreferens"/>
          <w:rFonts w:eastAsiaTheme="minorHAnsi"/>
        </w:rPr>
        <w:footnoteReference w:id="107"/>
      </w:r>
    </w:p>
    <w:p w14:paraId="262CCD9A" w14:textId="77777777" w:rsidR="002C6F01" w:rsidRDefault="00AE4CD8" w:rsidP="002C6F01">
      <w:pPr>
        <w:pStyle w:val="Brdtextmedindrag"/>
        <w:rPr>
          <w:rFonts w:eastAsiaTheme="minorHAnsi"/>
        </w:rPr>
      </w:pPr>
      <w:r>
        <w:rPr>
          <w:rFonts w:eastAsiaTheme="minorHAnsi"/>
        </w:rPr>
        <w:t>En arbetsgivare vars utfästelser om pension tryggas av en pensions</w:t>
      </w:r>
      <w:r>
        <w:rPr>
          <w:rFonts w:eastAsiaTheme="minorHAnsi"/>
        </w:rPr>
        <w:softHyphen/>
        <w:t>stiftelse som avses i 9 a § andra eller tredje stycket ska till de personer som omfattas av utfästelsen lämna den information som de behöver om</w:t>
      </w:r>
    </w:p>
    <w:p w14:paraId="1FD862AA" w14:textId="77777777" w:rsidR="002C6F01" w:rsidRDefault="00AE4CD8" w:rsidP="002C6F01">
      <w:pPr>
        <w:pStyle w:val="Brdtextmedindrag"/>
        <w:rPr>
          <w:rFonts w:eastAsiaTheme="minorHAnsi"/>
        </w:rPr>
      </w:pPr>
      <w:r>
        <w:rPr>
          <w:rFonts w:eastAsiaTheme="minorHAnsi"/>
        </w:rPr>
        <w:t>1. villkoren för pensionerna och deras värdeutveckling,</w:t>
      </w:r>
    </w:p>
    <w:p w14:paraId="4B4DE5CE" w14:textId="77777777" w:rsidR="002C6F01" w:rsidRDefault="00AE4CD8" w:rsidP="002C6F01">
      <w:pPr>
        <w:pStyle w:val="Brdtextmedindrag"/>
        <w:rPr>
          <w:rFonts w:eastAsiaTheme="minorHAnsi"/>
        </w:rPr>
      </w:pPr>
      <w:r>
        <w:rPr>
          <w:rFonts w:eastAsiaTheme="minorHAnsi"/>
        </w:rPr>
        <w:t>2. de överenskommelser som ligger till grund för pensionerna, och</w:t>
      </w:r>
    </w:p>
    <w:p w14:paraId="0675E5B5" w14:textId="77777777" w:rsidR="002C6F01" w:rsidRDefault="00AE4CD8" w:rsidP="002C6F01">
      <w:pPr>
        <w:pStyle w:val="Brdtextmedindrag"/>
        <w:rPr>
          <w:rFonts w:eastAsiaTheme="minorHAnsi"/>
        </w:rPr>
      </w:pPr>
      <w:r>
        <w:rPr>
          <w:rFonts w:eastAsiaTheme="minorHAnsi"/>
        </w:rPr>
        <w:t>3. utbetalningsalternativ inför pensioneringen.</w:t>
      </w:r>
    </w:p>
    <w:p w14:paraId="73FA0A5F" w14:textId="77777777" w:rsidR="002C6F01" w:rsidRDefault="00AE4CD8" w:rsidP="002C6F01">
      <w:pPr>
        <w:pStyle w:val="Brdtextmedindrag"/>
        <w:rPr>
          <w:rFonts w:eastAsiaTheme="minorHAnsi"/>
        </w:rPr>
      </w:pPr>
      <w:r>
        <w:rPr>
          <w:rFonts w:eastAsiaTheme="minorHAnsi"/>
        </w:rPr>
        <w:t>Arbetsgivaren ska också årligen ge de personerna ett pensionsbesked som innehåller den information som de behöver om de individuella för</w:t>
      </w:r>
      <w:r>
        <w:rPr>
          <w:rFonts w:eastAsiaTheme="minorHAnsi"/>
        </w:rPr>
        <w:softHyphen/>
        <w:t>månerna och en upplysning om var ytterligare information finns till</w:t>
      </w:r>
      <w:r>
        <w:rPr>
          <w:rFonts w:eastAsiaTheme="minorHAnsi"/>
        </w:rPr>
        <w:softHyphen/>
        <w:t>gänglig.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C701961" w14:textId="77777777" w:rsidTr="002C6F01">
        <w:tc>
          <w:tcPr>
            <w:tcW w:w="2500" w:type="pct"/>
            <w:shd w:val="clear" w:color="auto" w:fill="auto"/>
            <w:tcMar>
              <w:left w:w="0" w:type="dxa"/>
            </w:tcMar>
          </w:tcPr>
          <w:p w14:paraId="5A6CD280" w14:textId="77777777" w:rsidR="002C6F01" w:rsidRDefault="002C6F01" w:rsidP="002C6F01">
            <w:pPr>
              <w:pStyle w:val="Brdtextmedindrag"/>
            </w:pPr>
          </w:p>
        </w:tc>
        <w:tc>
          <w:tcPr>
            <w:tcW w:w="2500" w:type="pct"/>
            <w:shd w:val="clear" w:color="auto" w:fill="auto"/>
            <w:tcMar>
              <w:right w:w="0" w:type="dxa"/>
            </w:tcMar>
          </w:tcPr>
          <w:p w14:paraId="1BD4593C" w14:textId="77777777" w:rsidR="002C6F01" w:rsidRPr="006859E1" w:rsidRDefault="00AE4CD8" w:rsidP="002C6F01">
            <w:pPr>
              <w:pStyle w:val="Brdtextmedindrag"/>
              <w:rPr>
                <w:i/>
              </w:rPr>
            </w:pPr>
            <w:r w:rsidRPr="006859E1">
              <w:rPr>
                <w:i/>
              </w:rPr>
              <w:t>Arbetsgivaren ska på begäran av den som omfattas av utfästelsen lämna information om de antag</w:t>
            </w:r>
            <w:r w:rsidRPr="006859E1">
              <w:rPr>
                <w:i/>
              </w:rPr>
              <w:softHyphen/>
              <w:t>anden som ligger till grund för prog</w:t>
            </w:r>
            <w:r>
              <w:rPr>
                <w:i/>
              </w:rPr>
              <w:softHyphen/>
            </w:r>
            <w:r w:rsidRPr="006859E1">
              <w:rPr>
                <w:i/>
              </w:rPr>
              <w:t xml:space="preserve">noser i </w:t>
            </w:r>
            <w:proofErr w:type="spellStart"/>
            <w:r w:rsidRPr="006859E1">
              <w:rPr>
                <w:i/>
              </w:rPr>
              <w:t>pensionsbeskedet</w:t>
            </w:r>
            <w:proofErr w:type="spellEnd"/>
            <w:r w:rsidRPr="006859E1">
              <w:rPr>
                <w:i/>
              </w:rPr>
              <w:t>.</w:t>
            </w:r>
          </w:p>
        </w:tc>
      </w:tr>
    </w:tbl>
    <w:p w14:paraId="338A7C20" w14:textId="77777777" w:rsidR="002C6F01" w:rsidRPr="007C2ADC" w:rsidRDefault="002C6F01" w:rsidP="002C6F01">
      <w:pPr>
        <w:autoSpaceDE w:val="0"/>
        <w:autoSpaceDN w:val="0"/>
        <w:adjustRightInd w:val="0"/>
        <w:spacing w:after="0" w:line="240" w:lineRule="auto"/>
        <w:rPr>
          <w:rFonts w:ascii="TimesNewRomanPS-ItalicMT" w:eastAsiaTheme="minorHAnsi" w:hAnsi="TimesNewRomanPS-ItalicMT" w:cs="TimesNewRomanPS-ItalicMT"/>
          <w:i/>
          <w:iCs/>
          <w:sz w:val="20"/>
        </w:rPr>
      </w:pPr>
    </w:p>
    <w:p w14:paraId="62C8A1F4" w14:textId="77777777" w:rsidR="002C6F01" w:rsidRDefault="00AE4CD8" w:rsidP="002C6F01">
      <w:pPr>
        <w:pStyle w:val="Brdtext"/>
        <w:jc w:val="center"/>
      </w:pPr>
      <w:r>
        <w:t>16 g §</w:t>
      </w:r>
      <w:r>
        <w:rPr>
          <w:rStyle w:val="Fotnotsreferens"/>
        </w:rPr>
        <w:footnoteReference w:id="108"/>
      </w:r>
    </w:p>
    <w:p w14:paraId="45F9EEAC" w14:textId="77777777" w:rsidR="002C6F01" w:rsidRPr="00205012" w:rsidRDefault="00AE4CD8" w:rsidP="002C6F01">
      <w:pPr>
        <w:pStyle w:val="Brdtextmedindrag"/>
      </w:pPr>
      <w:r w:rsidRPr="00205012">
        <w:t>En pensionsstiftelse som avses i 9 a § andra eller tredje stycket ska upprätta och följa riktlinjer för</w:t>
      </w:r>
    </w:p>
    <w:p w14:paraId="20461EF1" w14:textId="77777777" w:rsidR="002C6F01" w:rsidRPr="00205012" w:rsidRDefault="00AE4CD8" w:rsidP="002C6F01">
      <w:pPr>
        <w:pStyle w:val="Brdtextmedindrag"/>
      </w:pPr>
      <w:r w:rsidRPr="00205012">
        <w:t>1. riskhantering,</w:t>
      </w:r>
    </w:p>
    <w:p w14:paraId="3D1DD0F4" w14:textId="77777777" w:rsidR="002C6F01" w:rsidRPr="00205012" w:rsidRDefault="00AE4CD8" w:rsidP="002C6F01">
      <w:pPr>
        <w:pStyle w:val="Brdtextmedindrag"/>
      </w:pPr>
      <w:r w:rsidRPr="00205012">
        <w:t>2. internrevision, och</w:t>
      </w:r>
    </w:p>
    <w:p w14:paraId="3BE5EC78" w14:textId="77777777" w:rsidR="002C6F01" w:rsidRDefault="00AE4CD8" w:rsidP="002C6F01">
      <w:pPr>
        <w:pStyle w:val="Brdtextmedindrag"/>
      </w:pPr>
      <w:r w:rsidRPr="00205012">
        <w:t>3. verksamhet som omfattas av uppdragsavtal.</w:t>
      </w:r>
    </w:p>
    <w:p w14:paraId="7EAD8A89" w14:textId="77777777" w:rsidR="002C6F01" w:rsidRPr="00205012" w:rsidRDefault="00AE4CD8" w:rsidP="002C6F01">
      <w:pPr>
        <w:pStyle w:val="Brdtextmedindrag"/>
      </w:pPr>
      <w:r w:rsidRPr="00205012">
        <w:t>Pensionsstiftelsen ska upprätta och vid behov följa en bered</w:t>
      </w:r>
      <w:r w:rsidRPr="00205012">
        <w:softHyphen/>
        <w:t>skaps</w:t>
      </w:r>
      <w:r w:rsidRPr="00205012">
        <w:softHyphen/>
        <w:t>plan som säkerställer att verksam</w:t>
      </w:r>
      <w:r w:rsidRPr="00205012">
        <w:softHyphen/>
        <w:t>heten kan bedrivas kon</w:t>
      </w:r>
      <w:r w:rsidRPr="00205012">
        <w:softHyphen/>
        <w:t>tinuerligt.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C45B7DB" w14:textId="77777777" w:rsidTr="002C6F01">
        <w:tc>
          <w:tcPr>
            <w:tcW w:w="2500" w:type="pct"/>
            <w:shd w:val="clear" w:color="auto" w:fill="auto"/>
            <w:tcMar>
              <w:left w:w="0" w:type="dxa"/>
            </w:tcMar>
          </w:tcPr>
          <w:p w14:paraId="62A8ACE4" w14:textId="77777777" w:rsidR="002C6F01" w:rsidRPr="00205012" w:rsidRDefault="00AE4CD8" w:rsidP="002C6F01">
            <w:pPr>
              <w:pStyle w:val="Brdtextmedindrag"/>
            </w:pPr>
            <w:r w:rsidRPr="00205012">
              <w:t xml:space="preserve">Pensionsstiftelsen ska upprätta </w:t>
            </w:r>
            <w:r w:rsidRPr="00287E0B">
              <w:t xml:space="preserve">och </w:t>
            </w:r>
            <w:r w:rsidRPr="00205012">
              <w:t>följa en sund ersättningspolicy för personer som leder eller över</w:t>
            </w:r>
            <w:r w:rsidRPr="00205012">
              <w:softHyphen/>
              <w:t>vakar verksamheten eller på annat sätt kan påverka riskerna i verk</w:t>
            </w:r>
            <w:r w:rsidRPr="00205012">
              <w:softHyphen/>
              <w:t>sam</w:t>
            </w:r>
            <w:r w:rsidRPr="00205012">
              <w:softHyphen/>
              <w:t>heten.</w:t>
            </w:r>
          </w:p>
        </w:tc>
        <w:tc>
          <w:tcPr>
            <w:tcW w:w="2500" w:type="pct"/>
            <w:shd w:val="clear" w:color="auto" w:fill="auto"/>
            <w:tcMar>
              <w:right w:w="0" w:type="dxa"/>
            </w:tcMar>
          </w:tcPr>
          <w:p w14:paraId="7BFDA23B" w14:textId="77777777" w:rsidR="002C6F01" w:rsidRPr="00205012" w:rsidRDefault="00AE4CD8" w:rsidP="002C6F01">
            <w:pPr>
              <w:pStyle w:val="Brdtextmedindrag"/>
            </w:pPr>
            <w:r w:rsidRPr="00205012">
              <w:t>Pensionsstiftelsen ska upprätta</w:t>
            </w:r>
            <w:r>
              <w:rPr>
                <w:i/>
              </w:rPr>
              <w:t xml:space="preserve"> </w:t>
            </w:r>
            <w:r>
              <w:t>och</w:t>
            </w:r>
            <w:r>
              <w:rPr>
                <w:i/>
              </w:rPr>
              <w:t xml:space="preserve"> </w:t>
            </w:r>
            <w:r w:rsidRPr="00205012">
              <w:t>följa en sund ersättningspolicy för personer som leder eller över</w:t>
            </w:r>
            <w:r w:rsidRPr="00205012">
              <w:softHyphen/>
              <w:t>vakar verksamheten eller på annat sätt kan påverka riskerna i verk</w:t>
            </w:r>
            <w:r w:rsidRPr="00205012">
              <w:softHyphen/>
              <w:t>sam</w:t>
            </w:r>
            <w:r w:rsidRPr="00205012">
              <w:softHyphen/>
              <w:t>heten.</w:t>
            </w:r>
            <w:r w:rsidRPr="00274C92">
              <w:rPr>
                <w:i/>
              </w:rPr>
              <w:t xml:space="preserve"> Stiftelsen ska regel</w:t>
            </w:r>
            <w:r>
              <w:rPr>
                <w:i/>
              </w:rPr>
              <w:softHyphen/>
            </w:r>
            <w:r w:rsidRPr="00274C92">
              <w:rPr>
                <w:i/>
              </w:rPr>
              <w:t>bundet offentliggöra information om ersättningspolicyn.</w:t>
            </w:r>
          </w:p>
        </w:tc>
      </w:tr>
    </w:tbl>
    <w:p w14:paraId="29AB214E" w14:textId="77777777" w:rsidR="002C6F01" w:rsidRDefault="002C6F01" w:rsidP="002C6F01">
      <w:pPr>
        <w:pStyle w:val="Brdtext"/>
        <w:jc w:val="center"/>
      </w:pPr>
    </w:p>
    <w:p w14:paraId="25297186" w14:textId="77777777" w:rsidR="002C6F01" w:rsidRDefault="00AE4CD8">
      <w:pPr>
        <w:spacing w:line="2" w:lineRule="auto"/>
        <w:rPr>
          <w:rFonts w:ascii="Times New Roman" w:hAnsi="Times New Roman"/>
          <w:sz w:val="20"/>
        </w:rPr>
      </w:pPr>
      <w:r>
        <w:br w:type="page"/>
      </w:r>
    </w:p>
    <w:p w14:paraId="41F4E065" w14:textId="77777777" w:rsidR="002C6F01" w:rsidRDefault="00AE4CD8" w:rsidP="002C6F01">
      <w:pPr>
        <w:pStyle w:val="Brdtext"/>
        <w:jc w:val="center"/>
      </w:pPr>
      <w:r>
        <w:lastRenderedPageBreak/>
        <w:t>16 i §</w:t>
      </w:r>
      <w:r>
        <w:rPr>
          <w:rStyle w:val="Fotnotsreferens"/>
        </w:rPr>
        <w:footnoteReference w:id="109"/>
      </w:r>
    </w:p>
    <w:p w14:paraId="6A515DCD" w14:textId="77777777" w:rsidR="002C6F01" w:rsidRPr="006163D9" w:rsidRDefault="00AE4CD8" w:rsidP="002C6F01">
      <w:pPr>
        <w:pStyle w:val="Brdtextmedindrag"/>
      </w:pPr>
      <w:r w:rsidRPr="006163D9">
        <w:t xml:space="preserve">Regeringen eller den myndighet som regeringen bestämmer får meddela föreskrifter om </w:t>
      </w:r>
    </w:p>
    <w:p w14:paraId="4E887CE1" w14:textId="77777777" w:rsidR="002C6F01" w:rsidRPr="00520D29" w:rsidRDefault="00AE4CD8" w:rsidP="002C6F01">
      <w:pPr>
        <w:pStyle w:val="Brdtextmedindrag"/>
      </w:pPr>
      <w:r w:rsidRPr="00520D29">
        <w:t>1.</w:t>
      </w:r>
      <w:r>
        <w:t> </w:t>
      </w:r>
      <w:r w:rsidRPr="00520D29">
        <w:t>vad placeringsriktlinjerna och redogörelsen enligt 16 f § ska inne</w:t>
      </w:r>
      <w:r>
        <w:softHyphen/>
      </w:r>
      <w:r w:rsidRPr="00520D29">
        <w:t xml:space="preserve">hålla, och </w:t>
      </w:r>
    </w:p>
    <w:p w14:paraId="652BA3CB" w14:textId="77777777" w:rsidR="002C6F01" w:rsidRPr="00913741" w:rsidRDefault="00AE4CD8" w:rsidP="002C6F01">
      <w:pPr>
        <w:pStyle w:val="Brdtextmedindrag"/>
      </w:pPr>
      <w:r w:rsidRPr="00520D29">
        <w:t>2.</w:t>
      </w:r>
      <w:r>
        <w:t> </w:t>
      </w:r>
      <w:r w:rsidRPr="00520D29">
        <w:t>vad de styrdokument som anges i 16 g § ska innehålla.</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5DCF052" w14:textId="77777777" w:rsidTr="002C6F01">
        <w:tc>
          <w:tcPr>
            <w:tcW w:w="2500" w:type="pct"/>
            <w:shd w:val="clear" w:color="auto" w:fill="auto"/>
            <w:tcMar>
              <w:left w:w="0" w:type="dxa"/>
            </w:tcMar>
          </w:tcPr>
          <w:p w14:paraId="56379DB4" w14:textId="77777777" w:rsidR="002C6F01" w:rsidRPr="00CC5C66" w:rsidRDefault="002C6F01" w:rsidP="002C6F01">
            <w:pPr>
              <w:pStyle w:val="Brdtextmedindrag"/>
            </w:pPr>
          </w:p>
        </w:tc>
        <w:tc>
          <w:tcPr>
            <w:tcW w:w="2500" w:type="pct"/>
            <w:shd w:val="clear" w:color="auto" w:fill="auto"/>
            <w:tcMar>
              <w:right w:w="0" w:type="dxa"/>
            </w:tcMar>
          </w:tcPr>
          <w:p w14:paraId="2EA9DF01" w14:textId="77777777" w:rsidR="002C6F01" w:rsidRPr="00936390" w:rsidRDefault="00AE4CD8" w:rsidP="002C6F01">
            <w:pPr>
              <w:pStyle w:val="Brdtextmedindrag"/>
              <w:rPr>
                <w:i/>
              </w:rPr>
            </w:pPr>
            <w:r w:rsidRPr="00936390">
              <w:rPr>
                <w:rFonts w:eastAsiaTheme="minorHAnsi"/>
                <w:i/>
              </w:rPr>
              <w:t>Regeringen eller den myndighet som regeringen bestämmer kan med stöd av 8 kap. 7 § regerings</w:t>
            </w:r>
            <w:r w:rsidRPr="00936390">
              <w:rPr>
                <w:rFonts w:eastAsiaTheme="minorHAnsi"/>
                <w:i/>
              </w:rPr>
              <w:softHyphen/>
              <w:t>formen meddela föreskrifter om hur information om ersättningspolicyn ska offentliggöras enligt 16 g §.</w:t>
            </w:r>
          </w:p>
        </w:tc>
      </w:tr>
    </w:tbl>
    <w:p w14:paraId="47FC5427" w14:textId="77777777" w:rsidR="002C6F01" w:rsidRDefault="002C6F01" w:rsidP="002C6F01">
      <w:pPr>
        <w:pStyle w:val="Brdtext"/>
        <w:jc w:val="center"/>
      </w:pPr>
    </w:p>
    <w:p w14:paraId="36353841" w14:textId="77777777" w:rsidR="002C6F01" w:rsidRDefault="00AE4CD8" w:rsidP="002C6F01">
      <w:pPr>
        <w:pStyle w:val="Brdtext"/>
        <w:jc w:val="center"/>
      </w:pPr>
      <w:bookmarkStart w:id="170" w:name="_Hlk32319185"/>
      <w:r>
        <w:t>31 §</w:t>
      </w:r>
      <w:bookmarkEnd w:id="170"/>
      <w:r>
        <w:rPr>
          <w:rStyle w:val="Fotnotsreferens"/>
        </w:rPr>
        <w:footnoteReference w:id="110"/>
      </w:r>
      <w:bookmarkStart w:id="171" w:name="_Hlk32319192"/>
    </w:p>
    <w:tbl>
      <w:tblPr>
        <w:tblW w:w="5000" w:type="pct"/>
        <w:tblCellMar>
          <w:left w:w="125" w:type="dxa"/>
          <w:right w:w="125" w:type="dxa"/>
        </w:tblCellMar>
        <w:tblLook w:val="0000" w:firstRow="0" w:lastRow="0" w:firstColumn="0" w:lastColumn="0" w:noHBand="0" w:noVBand="0"/>
      </w:tblPr>
      <w:tblGrid>
        <w:gridCol w:w="2948"/>
        <w:gridCol w:w="2949"/>
      </w:tblGrid>
      <w:tr w:rsidR="002C6F01" w14:paraId="76003FB8" w14:textId="77777777" w:rsidTr="002C6F01">
        <w:tc>
          <w:tcPr>
            <w:tcW w:w="2500" w:type="pct"/>
            <w:shd w:val="clear" w:color="auto" w:fill="auto"/>
            <w:tcMar>
              <w:left w:w="0" w:type="dxa"/>
            </w:tcMar>
          </w:tcPr>
          <w:p w14:paraId="32BBF885" w14:textId="77777777" w:rsidR="002C6F01" w:rsidRPr="000876FB" w:rsidRDefault="00AE4CD8" w:rsidP="002C6F01">
            <w:pPr>
              <w:pStyle w:val="Brdtextmedindrag"/>
              <w:rPr>
                <w:i/>
                <w:iCs/>
              </w:rPr>
            </w:pPr>
            <w:r w:rsidRPr="00585E19">
              <w:t>En pensions- eller personal</w:t>
            </w:r>
            <w:r w:rsidRPr="00585E19">
              <w:softHyphen/>
              <w:t>stif</w:t>
            </w:r>
            <w:r>
              <w:softHyphen/>
            </w:r>
            <w:r w:rsidRPr="00585E19">
              <w:t>telse står under tillsyn av den läns</w:t>
            </w:r>
            <w:r>
              <w:softHyphen/>
            </w:r>
            <w:r w:rsidRPr="00585E19">
              <w:t>styrelse som är tillsyns</w:t>
            </w:r>
            <w:r w:rsidRPr="00585E19">
              <w:softHyphen/>
              <w:t>myndighet i det län där arbets</w:t>
            </w:r>
            <w:r w:rsidRPr="00585E19">
              <w:softHyphen/>
              <w:t xml:space="preserve">givaren har sin hemvist. </w:t>
            </w:r>
            <w:r w:rsidRPr="00A65609">
              <w:rPr>
                <w:i/>
                <w:iCs/>
              </w:rPr>
              <w:t>Regeringen kan med stöd av 8 kap. 7 § regeringsformen med</w:t>
            </w:r>
            <w:r>
              <w:rPr>
                <w:i/>
                <w:iCs/>
              </w:rPr>
              <w:softHyphen/>
            </w:r>
            <w:r w:rsidRPr="00A65609">
              <w:rPr>
                <w:i/>
                <w:iCs/>
              </w:rPr>
              <w:t>dela före</w:t>
            </w:r>
            <w:r w:rsidRPr="00A65609">
              <w:rPr>
                <w:i/>
                <w:iCs/>
              </w:rPr>
              <w:softHyphen/>
              <w:t>skrifter om vilken läns</w:t>
            </w:r>
            <w:r>
              <w:rPr>
                <w:i/>
                <w:iCs/>
              </w:rPr>
              <w:softHyphen/>
            </w:r>
            <w:r w:rsidRPr="00A65609">
              <w:rPr>
                <w:i/>
                <w:iCs/>
              </w:rPr>
              <w:t>styrelse som är tillsynsmyndighet i ett län.</w:t>
            </w:r>
          </w:p>
        </w:tc>
        <w:tc>
          <w:tcPr>
            <w:tcW w:w="2500" w:type="pct"/>
            <w:shd w:val="clear" w:color="auto" w:fill="auto"/>
            <w:tcMar>
              <w:right w:w="0" w:type="dxa"/>
            </w:tcMar>
          </w:tcPr>
          <w:p w14:paraId="7039D729" w14:textId="77777777" w:rsidR="002C6F01" w:rsidRDefault="00AE4CD8" w:rsidP="002C6F01">
            <w:pPr>
              <w:pStyle w:val="Brdtextmedindrag"/>
            </w:pPr>
            <w:bookmarkStart w:id="172" w:name="_Hlk32328309"/>
            <w:r w:rsidRPr="00585E19">
              <w:t>En pensions- eller personal</w:t>
            </w:r>
            <w:r w:rsidRPr="00585E19">
              <w:softHyphen/>
              <w:t>stif</w:t>
            </w:r>
            <w:r>
              <w:softHyphen/>
            </w:r>
            <w:r w:rsidRPr="00585E19">
              <w:t>telse står under tillsyn av den läns</w:t>
            </w:r>
            <w:r>
              <w:softHyphen/>
            </w:r>
            <w:r w:rsidRPr="00585E19">
              <w:t>styrelse som är tillsyns</w:t>
            </w:r>
            <w:r w:rsidRPr="00585E19">
              <w:softHyphen/>
              <w:t>myndighet i det län där arbets</w:t>
            </w:r>
            <w:r w:rsidRPr="00585E19">
              <w:softHyphen/>
              <w:t xml:space="preserve">givaren har sin hemvist. </w:t>
            </w:r>
            <w:bookmarkEnd w:id="172"/>
          </w:p>
        </w:tc>
      </w:tr>
      <w:bookmarkEnd w:id="171"/>
      <w:tr w:rsidR="002C6F01" w14:paraId="22EF26BB" w14:textId="77777777" w:rsidTr="002C6F01">
        <w:tc>
          <w:tcPr>
            <w:tcW w:w="2500" w:type="pct"/>
            <w:shd w:val="clear" w:color="auto" w:fill="auto"/>
            <w:tcMar>
              <w:left w:w="0" w:type="dxa"/>
            </w:tcMar>
          </w:tcPr>
          <w:p w14:paraId="0299718E" w14:textId="77777777" w:rsidR="002C6F01" w:rsidRPr="000876FB" w:rsidRDefault="00AE4CD8" w:rsidP="002C6F01">
            <w:pPr>
              <w:pStyle w:val="Brdtextmedindrag"/>
              <w:rPr>
                <w:i/>
                <w:iCs/>
              </w:rPr>
            </w:pPr>
            <w:r w:rsidRPr="008617CC">
              <w:rPr>
                <w:i/>
              </w:rPr>
              <w:t>Styrelsen för en pensions- eller personalstiftelse ska anmäla stiftel</w:t>
            </w:r>
            <w:r w:rsidRPr="008617CC">
              <w:rPr>
                <w:i/>
              </w:rPr>
              <w:softHyphen/>
              <w:t>sen för tillsyn senast sex månader efter det att styrelsen har tagit emot sitt uppdrag. En sådan pensions</w:t>
            </w:r>
            <w:r w:rsidRPr="008617CC">
              <w:rPr>
                <w:i/>
              </w:rPr>
              <w:softHyphen/>
              <w:t>stiftelse som avses i 9 a § andra stycket ska dock anmälas för tillsyn genast efter det att uppdraget har tagits emot.</w:t>
            </w:r>
          </w:p>
        </w:tc>
        <w:tc>
          <w:tcPr>
            <w:tcW w:w="2500" w:type="pct"/>
            <w:shd w:val="clear" w:color="auto" w:fill="auto"/>
            <w:tcMar>
              <w:right w:w="0" w:type="dxa"/>
            </w:tcMar>
          </w:tcPr>
          <w:p w14:paraId="53A603DD" w14:textId="77777777" w:rsidR="002C6F01" w:rsidRPr="00AC2FA8" w:rsidRDefault="00AE4CD8" w:rsidP="002C6F01">
            <w:pPr>
              <w:pStyle w:val="Brdtextmedindrag"/>
              <w:rPr>
                <w:i/>
              </w:rPr>
            </w:pPr>
            <w:r w:rsidRPr="008617CC">
              <w:rPr>
                <w:i/>
                <w:iCs/>
              </w:rPr>
              <w:t>Regeringen kan med stöd av 8 kap. 7 § regeringsformen med</w:t>
            </w:r>
            <w:r w:rsidRPr="008617CC">
              <w:rPr>
                <w:i/>
                <w:iCs/>
              </w:rPr>
              <w:softHyphen/>
              <w:t>dela före</w:t>
            </w:r>
            <w:r w:rsidRPr="008617CC">
              <w:rPr>
                <w:i/>
                <w:iCs/>
              </w:rPr>
              <w:softHyphen/>
              <w:t>skrifter om vilken läns</w:t>
            </w:r>
            <w:r w:rsidRPr="008617CC">
              <w:rPr>
                <w:i/>
                <w:iCs/>
              </w:rPr>
              <w:softHyphen/>
              <w:t>styrelse som är tillsyns</w:t>
            </w:r>
            <w:r w:rsidRPr="008617CC">
              <w:rPr>
                <w:i/>
                <w:iCs/>
              </w:rPr>
              <w:softHyphen/>
              <w:t>myndighet i ett län.</w:t>
            </w:r>
          </w:p>
        </w:tc>
      </w:tr>
      <w:tr w:rsidR="002C6F01" w14:paraId="0D613389" w14:textId="77777777" w:rsidTr="002C6F01">
        <w:tc>
          <w:tcPr>
            <w:tcW w:w="2500" w:type="pct"/>
            <w:shd w:val="clear" w:color="auto" w:fill="auto"/>
            <w:tcMar>
              <w:left w:w="0" w:type="dxa"/>
            </w:tcMar>
          </w:tcPr>
          <w:p w14:paraId="4BAD9E90" w14:textId="77777777" w:rsidR="002C6F01" w:rsidRPr="000876FB" w:rsidRDefault="00AE4CD8" w:rsidP="002C6F01">
            <w:pPr>
              <w:pStyle w:val="Brdtextmedindrag"/>
              <w:rPr>
                <w:i/>
                <w:iCs/>
              </w:rPr>
            </w:pPr>
            <w:r w:rsidRPr="000876FB">
              <w:rPr>
                <w:i/>
                <w:iCs/>
              </w:rPr>
              <w:t>En anmälan enligt andra stycket ska innehålla uppgift om stiftelsens postadress och telefonnummer samt om styrelseledamöternas namn, personnummer, bostads</w:t>
            </w:r>
            <w:r w:rsidRPr="000876FB">
              <w:rPr>
                <w:i/>
                <w:iCs/>
              </w:rPr>
              <w:softHyphen/>
              <w:t>adress, post</w:t>
            </w:r>
            <w:r w:rsidRPr="000876FB">
              <w:rPr>
                <w:i/>
                <w:iCs/>
              </w:rPr>
              <w:softHyphen/>
              <w:t>adress och telefon</w:t>
            </w:r>
            <w:r w:rsidRPr="000876FB">
              <w:rPr>
                <w:i/>
                <w:iCs/>
              </w:rPr>
              <w:softHyphen/>
              <w:t>nummer. Till anmälan ska fogas en bestyrkt kopia av de handlingar som arbetsgivaren upprättat av</w:t>
            </w:r>
            <w:r w:rsidRPr="000876FB">
              <w:rPr>
                <w:i/>
                <w:iCs/>
              </w:rPr>
              <w:softHyphen/>
              <w:t>seende stiftelsen samt, om möjligt, uppgift om storleken och arten av stiftelsens förmögenhet. När en ändring har inträtt i något för</w:t>
            </w:r>
            <w:r w:rsidRPr="000876FB">
              <w:rPr>
                <w:i/>
                <w:iCs/>
              </w:rPr>
              <w:softHyphen/>
              <w:t xml:space="preserve">hållande som tidigare har anmälts, </w:t>
            </w:r>
            <w:r w:rsidRPr="000876FB">
              <w:rPr>
                <w:i/>
                <w:iCs/>
              </w:rPr>
              <w:lastRenderedPageBreak/>
              <w:t>ska detta genast anmälas till till</w:t>
            </w:r>
            <w:r>
              <w:rPr>
                <w:i/>
                <w:iCs/>
              </w:rPr>
              <w:softHyphen/>
            </w:r>
            <w:r w:rsidRPr="000876FB">
              <w:rPr>
                <w:i/>
                <w:iCs/>
              </w:rPr>
              <w:t>syns</w:t>
            </w:r>
            <w:r>
              <w:rPr>
                <w:i/>
                <w:iCs/>
              </w:rPr>
              <w:softHyphen/>
            </w:r>
            <w:r w:rsidRPr="000876FB">
              <w:rPr>
                <w:i/>
                <w:iCs/>
              </w:rPr>
              <w:t>myndigheten.</w:t>
            </w:r>
          </w:p>
        </w:tc>
        <w:tc>
          <w:tcPr>
            <w:tcW w:w="2500" w:type="pct"/>
            <w:shd w:val="clear" w:color="auto" w:fill="auto"/>
            <w:tcMar>
              <w:right w:w="0" w:type="dxa"/>
            </w:tcMar>
          </w:tcPr>
          <w:p w14:paraId="5EA8D0DA" w14:textId="77777777" w:rsidR="002C6F01" w:rsidRDefault="002C6F01" w:rsidP="002C6F01">
            <w:pPr>
              <w:pStyle w:val="Brdtextmedindrag"/>
            </w:pPr>
          </w:p>
        </w:tc>
      </w:tr>
      <w:tr w:rsidR="002C6F01" w14:paraId="72402F4D" w14:textId="77777777" w:rsidTr="002C6F01">
        <w:tc>
          <w:tcPr>
            <w:tcW w:w="2500" w:type="pct"/>
            <w:shd w:val="clear" w:color="auto" w:fill="auto"/>
            <w:tcMar>
              <w:left w:w="0" w:type="dxa"/>
            </w:tcMar>
          </w:tcPr>
          <w:p w14:paraId="6502B74E" w14:textId="77777777" w:rsidR="002C6F01" w:rsidRPr="00EC0D77" w:rsidRDefault="00AE4CD8" w:rsidP="002C6F01">
            <w:pPr>
              <w:pStyle w:val="Brdtextmedindrag"/>
              <w:rPr>
                <w:i/>
                <w:iCs/>
              </w:rPr>
            </w:pPr>
            <w:r w:rsidRPr="00EC0D77">
              <w:rPr>
                <w:i/>
                <w:iCs/>
              </w:rPr>
              <w:t>När en pensionsstiftelses verk</w:t>
            </w:r>
            <w:r w:rsidRPr="00EC0D77">
              <w:rPr>
                <w:i/>
                <w:iCs/>
              </w:rPr>
              <w:softHyphen/>
              <w:t>samhet når den omfattning som anges i 9 a § andra stycket, ska dess styrelse genast göra en an</w:t>
            </w:r>
            <w:r>
              <w:rPr>
                <w:i/>
                <w:iCs/>
              </w:rPr>
              <w:softHyphen/>
            </w:r>
            <w:r w:rsidRPr="00EC0D77">
              <w:rPr>
                <w:i/>
                <w:iCs/>
              </w:rPr>
              <w:t>mälan till tillsyns</w:t>
            </w:r>
            <w:r w:rsidRPr="00EC0D77">
              <w:rPr>
                <w:i/>
                <w:iCs/>
              </w:rPr>
              <w:softHyphen/>
              <w:t>myndigheten. Detsamma gäller när en pensions</w:t>
            </w:r>
            <w:r w:rsidRPr="00EC0D77">
              <w:rPr>
                <w:i/>
                <w:iCs/>
              </w:rPr>
              <w:softHyphen/>
              <w:t>stiftelse har beslutat att tillämpa de bestäm</w:t>
            </w:r>
            <w:r w:rsidRPr="00EC0D77">
              <w:rPr>
                <w:i/>
                <w:iCs/>
              </w:rPr>
              <w:softHyphen/>
              <w:t>melser som anges i 9 a § första och andra styckena.</w:t>
            </w:r>
          </w:p>
        </w:tc>
        <w:tc>
          <w:tcPr>
            <w:tcW w:w="2500" w:type="pct"/>
            <w:shd w:val="clear" w:color="auto" w:fill="auto"/>
            <w:tcMar>
              <w:right w:w="0" w:type="dxa"/>
            </w:tcMar>
          </w:tcPr>
          <w:p w14:paraId="343F0F71" w14:textId="77777777" w:rsidR="002C6F01" w:rsidRDefault="002C6F01" w:rsidP="002C6F01">
            <w:pPr>
              <w:pStyle w:val="Brdtextmedindrag"/>
            </w:pPr>
          </w:p>
        </w:tc>
      </w:tr>
      <w:tr w:rsidR="002C6F01" w14:paraId="2315A4BB" w14:textId="77777777" w:rsidTr="002C6F01">
        <w:tc>
          <w:tcPr>
            <w:tcW w:w="2500" w:type="pct"/>
            <w:shd w:val="clear" w:color="auto" w:fill="auto"/>
            <w:tcMar>
              <w:left w:w="0" w:type="dxa"/>
            </w:tcMar>
          </w:tcPr>
          <w:p w14:paraId="2363813B" w14:textId="77777777" w:rsidR="002C6F01" w:rsidRPr="00EC0D77" w:rsidRDefault="00AE4CD8" w:rsidP="002C6F01">
            <w:pPr>
              <w:pStyle w:val="Brdtextmedindrag"/>
              <w:rPr>
                <w:i/>
                <w:iCs/>
              </w:rPr>
            </w:pPr>
            <w:r w:rsidRPr="00EC0D77">
              <w:rPr>
                <w:i/>
                <w:iCs/>
              </w:rPr>
              <w:t>Efter ansökan från en pensions</w:t>
            </w:r>
            <w:r w:rsidRPr="00EC0D77">
              <w:rPr>
                <w:i/>
                <w:iCs/>
              </w:rPr>
              <w:softHyphen/>
              <w:t>stiftelse vars verksamhet inte längre har den omfattning som anges i 9 a § andra stycket får Finansinspektionen, om det finns särskilda skäl, besluta att pensions</w:t>
            </w:r>
            <w:r w:rsidRPr="00EC0D77">
              <w:rPr>
                <w:i/>
                <w:iCs/>
              </w:rPr>
              <w:softHyphen/>
              <w:t>stiftelsen inte längre ska tillämpa de bestämmelser som gäller enligt 9 a § andra stycket.</w:t>
            </w:r>
          </w:p>
        </w:tc>
        <w:tc>
          <w:tcPr>
            <w:tcW w:w="2500" w:type="pct"/>
            <w:shd w:val="clear" w:color="auto" w:fill="auto"/>
            <w:tcMar>
              <w:right w:w="0" w:type="dxa"/>
            </w:tcMar>
          </w:tcPr>
          <w:p w14:paraId="3B616969" w14:textId="77777777" w:rsidR="002C6F01" w:rsidRDefault="002C6F01" w:rsidP="002C6F01">
            <w:pPr>
              <w:pStyle w:val="Brdtextmedindrag"/>
            </w:pPr>
          </w:p>
        </w:tc>
      </w:tr>
      <w:tr w:rsidR="002C6F01" w14:paraId="19D9B64E" w14:textId="77777777" w:rsidTr="002C6F01">
        <w:tc>
          <w:tcPr>
            <w:tcW w:w="2500" w:type="pct"/>
            <w:shd w:val="clear" w:color="auto" w:fill="auto"/>
            <w:tcMar>
              <w:left w:w="0" w:type="dxa"/>
            </w:tcMar>
          </w:tcPr>
          <w:p w14:paraId="105D6DA2" w14:textId="77777777" w:rsidR="002C6F01" w:rsidRPr="00EC0D77" w:rsidRDefault="00AE4CD8" w:rsidP="002C6F01">
            <w:pPr>
              <w:pStyle w:val="Brdtextmedindrag"/>
              <w:rPr>
                <w:i/>
                <w:iCs/>
              </w:rPr>
            </w:pPr>
            <w:r w:rsidRPr="00EC0D77">
              <w:rPr>
                <w:i/>
                <w:iCs/>
              </w:rPr>
              <w:t>Efter ansökan från en pensions</w:t>
            </w:r>
            <w:r w:rsidRPr="00EC0D77">
              <w:rPr>
                <w:i/>
                <w:iCs/>
              </w:rPr>
              <w:softHyphen/>
              <w:t>stiftelse som i enlighet med fjärde stycket andra meningen har anmält att den beslutat att tillämpa de be</w:t>
            </w:r>
            <w:r>
              <w:rPr>
                <w:i/>
                <w:iCs/>
              </w:rPr>
              <w:softHyphen/>
            </w:r>
            <w:r w:rsidRPr="00EC0D77">
              <w:rPr>
                <w:i/>
                <w:iCs/>
              </w:rPr>
              <w:t>stäm</w:t>
            </w:r>
            <w:r w:rsidRPr="00EC0D77">
              <w:rPr>
                <w:i/>
                <w:iCs/>
              </w:rPr>
              <w:softHyphen/>
              <w:t>melser som gäller enligt 9 a § första och andra styckena får Finans</w:t>
            </w:r>
            <w:r>
              <w:rPr>
                <w:i/>
                <w:iCs/>
              </w:rPr>
              <w:softHyphen/>
            </w:r>
            <w:r w:rsidRPr="00EC0D77">
              <w:rPr>
                <w:i/>
                <w:iCs/>
              </w:rPr>
              <w:t>inspektionen, om det finns särskilda skäl, besluta att pensions</w:t>
            </w:r>
            <w:r w:rsidRPr="00EC0D77">
              <w:rPr>
                <w:i/>
                <w:iCs/>
              </w:rPr>
              <w:softHyphen/>
              <w:t>stiftelsen inte längre är skyldig att tillämpa de bestämmelserna på grund av sin anmälan.</w:t>
            </w:r>
          </w:p>
        </w:tc>
        <w:tc>
          <w:tcPr>
            <w:tcW w:w="2500" w:type="pct"/>
            <w:shd w:val="clear" w:color="auto" w:fill="auto"/>
            <w:tcMar>
              <w:right w:w="0" w:type="dxa"/>
            </w:tcMar>
          </w:tcPr>
          <w:p w14:paraId="6B438F34" w14:textId="77777777" w:rsidR="002C6F01" w:rsidRDefault="002C6F01" w:rsidP="002C6F01">
            <w:pPr>
              <w:pStyle w:val="Brdtextmedindrag"/>
            </w:pPr>
          </w:p>
        </w:tc>
      </w:tr>
      <w:tr w:rsidR="002C6F01" w14:paraId="58FE86DF" w14:textId="77777777" w:rsidTr="002C6F01">
        <w:tc>
          <w:tcPr>
            <w:tcW w:w="2500" w:type="pct"/>
            <w:shd w:val="clear" w:color="auto" w:fill="auto"/>
            <w:tcMar>
              <w:left w:w="0" w:type="dxa"/>
            </w:tcMar>
          </w:tcPr>
          <w:p w14:paraId="50337DEA" w14:textId="77777777" w:rsidR="002C6F01" w:rsidRPr="00EC0D77" w:rsidRDefault="00AE4CD8" w:rsidP="002C6F01">
            <w:pPr>
              <w:pStyle w:val="Brdtextmedindrag"/>
              <w:rPr>
                <w:i/>
                <w:iCs/>
              </w:rPr>
            </w:pPr>
            <w:r w:rsidRPr="00EC0D77">
              <w:rPr>
                <w:i/>
                <w:iCs/>
              </w:rPr>
              <w:t>Tillsynsmyndigheten ska föra ett register över anmälda stiftelser.</w:t>
            </w:r>
          </w:p>
        </w:tc>
        <w:tc>
          <w:tcPr>
            <w:tcW w:w="2500" w:type="pct"/>
            <w:shd w:val="clear" w:color="auto" w:fill="auto"/>
            <w:tcMar>
              <w:right w:w="0" w:type="dxa"/>
            </w:tcMar>
          </w:tcPr>
          <w:p w14:paraId="627260F5" w14:textId="77777777" w:rsidR="002C6F01" w:rsidRDefault="002C6F01" w:rsidP="002C6F01">
            <w:pPr>
              <w:pStyle w:val="Brdtextmedindrag"/>
            </w:pPr>
          </w:p>
        </w:tc>
      </w:tr>
      <w:tr w:rsidR="002C6F01" w14:paraId="46FA4B6F" w14:textId="77777777" w:rsidTr="002C6F01">
        <w:tc>
          <w:tcPr>
            <w:tcW w:w="2500" w:type="pct"/>
            <w:shd w:val="clear" w:color="auto" w:fill="auto"/>
            <w:tcMar>
              <w:left w:w="0" w:type="dxa"/>
            </w:tcMar>
          </w:tcPr>
          <w:p w14:paraId="3788FA1F" w14:textId="77777777" w:rsidR="002C6F01" w:rsidRPr="00EC0D77" w:rsidRDefault="00AE4CD8" w:rsidP="002C6F01">
            <w:pPr>
              <w:pStyle w:val="Brdtextmedindrag"/>
              <w:rPr>
                <w:i/>
                <w:iCs/>
              </w:rPr>
            </w:pPr>
            <w:r w:rsidRPr="00EC0D77">
              <w:rPr>
                <w:i/>
                <w:iCs/>
              </w:rPr>
              <w:t>Tillsynsmyndigheten ska under</w:t>
            </w:r>
            <w:r w:rsidRPr="00EC0D77">
              <w:rPr>
                <w:i/>
                <w:iCs/>
              </w:rPr>
              <w:softHyphen/>
              <w:t>rätta Finansinspektionen om en an</w:t>
            </w:r>
            <w:r w:rsidRPr="00EC0D77">
              <w:rPr>
                <w:i/>
                <w:iCs/>
              </w:rPr>
              <w:softHyphen/>
              <w:t>mälan enligt andra eller fjärde stycket. Finansinspektionen ska un</w:t>
            </w:r>
            <w:r>
              <w:rPr>
                <w:i/>
                <w:iCs/>
              </w:rPr>
              <w:softHyphen/>
            </w:r>
            <w:r w:rsidRPr="00EC0D77">
              <w:rPr>
                <w:i/>
                <w:iCs/>
              </w:rPr>
              <w:t>derrätta tillsynsmyndigheten om en an</w:t>
            </w:r>
            <w:r w:rsidRPr="00EC0D77">
              <w:rPr>
                <w:i/>
                <w:iCs/>
              </w:rPr>
              <w:softHyphen/>
              <w:t>sökan enligt femte stycket och om det beslut som inspektionen fattar med anledning av en sådan an</w:t>
            </w:r>
            <w:r>
              <w:rPr>
                <w:i/>
                <w:iCs/>
              </w:rPr>
              <w:softHyphen/>
            </w:r>
            <w:r w:rsidRPr="00EC0D77">
              <w:rPr>
                <w:i/>
                <w:iCs/>
              </w:rPr>
              <w:t>sökan.</w:t>
            </w:r>
          </w:p>
        </w:tc>
        <w:tc>
          <w:tcPr>
            <w:tcW w:w="2500" w:type="pct"/>
            <w:shd w:val="clear" w:color="auto" w:fill="auto"/>
            <w:tcMar>
              <w:right w:w="0" w:type="dxa"/>
            </w:tcMar>
          </w:tcPr>
          <w:p w14:paraId="1CF03A53" w14:textId="77777777" w:rsidR="002C6F01" w:rsidRDefault="002C6F01" w:rsidP="002C6F01">
            <w:pPr>
              <w:pStyle w:val="Brdtextmedindrag"/>
            </w:pPr>
          </w:p>
        </w:tc>
      </w:tr>
      <w:tr w:rsidR="002C6F01" w14:paraId="32683AC0" w14:textId="77777777" w:rsidTr="002C6F01">
        <w:tc>
          <w:tcPr>
            <w:tcW w:w="2500" w:type="pct"/>
            <w:shd w:val="clear" w:color="auto" w:fill="auto"/>
            <w:tcMar>
              <w:left w:w="0" w:type="dxa"/>
            </w:tcMar>
          </w:tcPr>
          <w:p w14:paraId="0B2CAD88" w14:textId="77777777" w:rsidR="002C6F01" w:rsidRPr="00EC0D77" w:rsidRDefault="00AE4CD8" w:rsidP="002C6F01">
            <w:pPr>
              <w:pStyle w:val="Brdtextmedindrag"/>
              <w:rPr>
                <w:i/>
                <w:iCs/>
              </w:rPr>
            </w:pPr>
            <w:r w:rsidRPr="00EC0D77">
              <w:rPr>
                <w:i/>
                <w:iCs/>
              </w:rPr>
              <w:t>Regeringen eller den myndighet som regeringen bestämmer får meddela föreskrifter om avgifter för tillsyn och registrering enligt denna lag.</w:t>
            </w:r>
          </w:p>
        </w:tc>
        <w:tc>
          <w:tcPr>
            <w:tcW w:w="2500" w:type="pct"/>
            <w:shd w:val="clear" w:color="auto" w:fill="auto"/>
            <w:tcMar>
              <w:right w:w="0" w:type="dxa"/>
            </w:tcMar>
          </w:tcPr>
          <w:p w14:paraId="4C09E377" w14:textId="77777777" w:rsidR="002C6F01" w:rsidRDefault="002C6F01" w:rsidP="002C6F01">
            <w:pPr>
              <w:pStyle w:val="Brdtextmedindrag"/>
            </w:pPr>
          </w:p>
        </w:tc>
      </w:tr>
      <w:tr w:rsidR="002C6F01" w14:paraId="771081EA" w14:textId="77777777" w:rsidTr="002C6F01">
        <w:tc>
          <w:tcPr>
            <w:tcW w:w="2500" w:type="pct"/>
            <w:shd w:val="clear" w:color="auto" w:fill="auto"/>
            <w:tcMar>
              <w:left w:w="0" w:type="dxa"/>
            </w:tcMar>
          </w:tcPr>
          <w:p w14:paraId="63A2AE84" w14:textId="77777777" w:rsidR="002C6F01" w:rsidRPr="00EC0D77" w:rsidRDefault="00AE4CD8" w:rsidP="002C6F01">
            <w:pPr>
              <w:pStyle w:val="Brdtextmedindrag"/>
              <w:rPr>
                <w:i/>
                <w:iCs/>
              </w:rPr>
            </w:pPr>
            <w:r w:rsidRPr="00EC0D77">
              <w:rPr>
                <w:i/>
                <w:iCs/>
              </w:rPr>
              <w:t>Regeringen eller den myndighet som regeringen bestämmer kan med stöd av 8 kap. 7 § regerings</w:t>
            </w:r>
            <w:r w:rsidRPr="00EC0D77">
              <w:rPr>
                <w:i/>
                <w:iCs/>
              </w:rPr>
              <w:softHyphen/>
              <w:t>formen meddela närmare före</w:t>
            </w:r>
            <w:r w:rsidRPr="00EC0D77">
              <w:rPr>
                <w:i/>
                <w:iCs/>
              </w:rPr>
              <w:softHyphen/>
            </w:r>
            <w:r w:rsidRPr="00EC0D77">
              <w:rPr>
                <w:i/>
                <w:iCs/>
              </w:rPr>
              <w:lastRenderedPageBreak/>
              <w:t>skrifter om ingiv</w:t>
            </w:r>
            <w:r w:rsidRPr="00EC0D77">
              <w:rPr>
                <w:i/>
                <w:iCs/>
              </w:rPr>
              <w:softHyphen/>
              <w:t>ning av anmäl</w:t>
            </w:r>
            <w:r w:rsidRPr="00EC0D77">
              <w:rPr>
                <w:i/>
                <w:iCs/>
              </w:rPr>
              <w:softHyphen/>
              <w:t>ningar i registreringsärenden.</w:t>
            </w:r>
          </w:p>
        </w:tc>
        <w:tc>
          <w:tcPr>
            <w:tcW w:w="2500" w:type="pct"/>
            <w:shd w:val="clear" w:color="auto" w:fill="auto"/>
            <w:tcMar>
              <w:right w:w="0" w:type="dxa"/>
            </w:tcMar>
          </w:tcPr>
          <w:p w14:paraId="730DE4D4" w14:textId="77777777" w:rsidR="002C6F01" w:rsidRDefault="002C6F01" w:rsidP="002C6F01">
            <w:pPr>
              <w:pStyle w:val="Brdtextmedindrag"/>
            </w:pPr>
          </w:p>
        </w:tc>
      </w:tr>
    </w:tbl>
    <w:p w14:paraId="4F54D33C"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6667B38C" w14:textId="77777777" w:rsidTr="002C6F01">
        <w:tc>
          <w:tcPr>
            <w:tcW w:w="2500" w:type="pct"/>
            <w:shd w:val="clear" w:color="auto" w:fill="auto"/>
            <w:tcMar>
              <w:left w:w="0" w:type="dxa"/>
            </w:tcMar>
          </w:tcPr>
          <w:p w14:paraId="04388DED" w14:textId="77777777" w:rsidR="002C6F01" w:rsidRDefault="002C6F01" w:rsidP="002C6F01">
            <w:pPr>
              <w:pStyle w:val="Brdtextmedindrag"/>
            </w:pPr>
          </w:p>
        </w:tc>
        <w:tc>
          <w:tcPr>
            <w:tcW w:w="2500" w:type="pct"/>
            <w:shd w:val="clear" w:color="auto" w:fill="auto"/>
            <w:tcMar>
              <w:right w:w="0" w:type="dxa"/>
            </w:tcMar>
          </w:tcPr>
          <w:p w14:paraId="08A96A82" w14:textId="77777777" w:rsidR="002C6F01" w:rsidRPr="00574282" w:rsidRDefault="00AE4CD8" w:rsidP="002C6F01">
            <w:pPr>
              <w:pStyle w:val="Brdtext"/>
              <w:rPr>
                <w:i/>
              </w:rPr>
            </w:pPr>
            <w:r>
              <w:rPr>
                <w:i/>
              </w:rPr>
              <w:t>31 a §</w:t>
            </w:r>
          </w:p>
        </w:tc>
      </w:tr>
      <w:tr w:rsidR="002C6F01" w14:paraId="69F036D2" w14:textId="77777777" w:rsidTr="002C6F01">
        <w:tc>
          <w:tcPr>
            <w:tcW w:w="2500" w:type="pct"/>
            <w:shd w:val="clear" w:color="auto" w:fill="auto"/>
            <w:tcMar>
              <w:left w:w="0" w:type="dxa"/>
            </w:tcMar>
          </w:tcPr>
          <w:p w14:paraId="335FF626" w14:textId="77777777" w:rsidR="002C6F01" w:rsidRDefault="002C6F01" w:rsidP="002C6F01">
            <w:pPr>
              <w:pStyle w:val="Brdtextmedindrag"/>
            </w:pPr>
          </w:p>
        </w:tc>
        <w:tc>
          <w:tcPr>
            <w:tcW w:w="2500" w:type="pct"/>
            <w:shd w:val="clear" w:color="auto" w:fill="auto"/>
            <w:tcMar>
              <w:right w:w="0" w:type="dxa"/>
            </w:tcMar>
          </w:tcPr>
          <w:p w14:paraId="0372E60D" w14:textId="77777777" w:rsidR="002C6F01" w:rsidRPr="008424E8" w:rsidRDefault="00AE4CD8" w:rsidP="002C6F01">
            <w:pPr>
              <w:pStyle w:val="Brdtextmedindrag"/>
              <w:rPr>
                <w:i/>
                <w:iCs/>
              </w:rPr>
            </w:pPr>
            <w:bookmarkStart w:id="173" w:name="_Hlk32319341"/>
            <w:r w:rsidRPr="008424E8">
              <w:rPr>
                <w:i/>
                <w:iCs/>
              </w:rPr>
              <w:t>Styrelsen för en pensions- eller personalstiftelse ska anmäla stiftel</w:t>
            </w:r>
            <w:r w:rsidRPr="008424E8">
              <w:rPr>
                <w:i/>
                <w:iCs/>
              </w:rPr>
              <w:softHyphen/>
              <w:t>sen för tillsyn. En pensionsstiftelse ska anmälas för tillsyn genast efter det att styrelsen har tagit emot sitt uppdrag. En personalstiftelse ska anmälas för tillsyn senast sex månader efter det att styrelsen har tagit emot sitt uppdrag.</w:t>
            </w:r>
            <w:bookmarkEnd w:id="173"/>
          </w:p>
        </w:tc>
      </w:tr>
    </w:tbl>
    <w:p w14:paraId="3F73F5AC"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124CE341" w14:textId="77777777" w:rsidTr="002C6F01">
        <w:tc>
          <w:tcPr>
            <w:tcW w:w="2500" w:type="pct"/>
            <w:shd w:val="clear" w:color="auto" w:fill="auto"/>
            <w:tcMar>
              <w:left w:w="0" w:type="dxa"/>
            </w:tcMar>
          </w:tcPr>
          <w:p w14:paraId="5EA4AA17" w14:textId="77777777" w:rsidR="002C6F01" w:rsidRDefault="002C6F01" w:rsidP="002C6F01">
            <w:pPr>
              <w:pStyle w:val="Brdtextmedindrag"/>
            </w:pPr>
          </w:p>
        </w:tc>
        <w:tc>
          <w:tcPr>
            <w:tcW w:w="2500" w:type="pct"/>
            <w:shd w:val="clear" w:color="auto" w:fill="auto"/>
            <w:tcMar>
              <w:right w:w="0" w:type="dxa"/>
            </w:tcMar>
          </w:tcPr>
          <w:p w14:paraId="6E1E0FB1" w14:textId="77777777" w:rsidR="002C6F01" w:rsidRPr="00574282" w:rsidRDefault="00AE4CD8" w:rsidP="002C6F01">
            <w:pPr>
              <w:pStyle w:val="Brdtext"/>
              <w:rPr>
                <w:i/>
              </w:rPr>
            </w:pPr>
            <w:r>
              <w:rPr>
                <w:i/>
              </w:rPr>
              <w:t>31 b §</w:t>
            </w:r>
          </w:p>
        </w:tc>
      </w:tr>
      <w:tr w:rsidR="002C6F01" w14:paraId="0EF1AAAF" w14:textId="77777777" w:rsidTr="002C6F01">
        <w:tc>
          <w:tcPr>
            <w:tcW w:w="2500" w:type="pct"/>
            <w:shd w:val="clear" w:color="auto" w:fill="auto"/>
            <w:tcMar>
              <w:left w:w="0" w:type="dxa"/>
            </w:tcMar>
          </w:tcPr>
          <w:p w14:paraId="2AB6E219" w14:textId="77777777" w:rsidR="002C6F01" w:rsidRDefault="002C6F01" w:rsidP="002C6F01">
            <w:pPr>
              <w:pStyle w:val="Brdtextmedindrag"/>
            </w:pPr>
          </w:p>
        </w:tc>
        <w:tc>
          <w:tcPr>
            <w:tcW w:w="2500" w:type="pct"/>
            <w:shd w:val="clear" w:color="auto" w:fill="auto"/>
            <w:tcMar>
              <w:right w:w="0" w:type="dxa"/>
            </w:tcMar>
          </w:tcPr>
          <w:p w14:paraId="450C9660" w14:textId="77777777" w:rsidR="002C6F01" w:rsidRPr="00EC0D77" w:rsidRDefault="00AE4CD8" w:rsidP="002C6F01">
            <w:pPr>
              <w:pStyle w:val="Brdtextmedindrag"/>
              <w:rPr>
                <w:i/>
                <w:iCs/>
              </w:rPr>
            </w:pPr>
            <w:bookmarkStart w:id="174" w:name="_Hlk32319357"/>
            <w:r w:rsidRPr="00EC0D77">
              <w:rPr>
                <w:i/>
                <w:iCs/>
              </w:rPr>
              <w:t xml:space="preserve">En anmälan </w:t>
            </w:r>
            <w:r w:rsidRPr="00455BC2">
              <w:rPr>
                <w:i/>
                <w:iCs/>
              </w:rPr>
              <w:t>enligt 31 </w:t>
            </w:r>
            <w:r>
              <w:rPr>
                <w:i/>
                <w:iCs/>
              </w:rPr>
              <w:t>a</w:t>
            </w:r>
            <w:r w:rsidRPr="00455BC2">
              <w:rPr>
                <w:i/>
                <w:iCs/>
              </w:rPr>
              <w:t> § ska innehålla uppgift</w:t>
            </w:r>
            <w:r>
              <w:rPr>
                <w:i/>
                <w:iCs/>
              </w:rPr>
              <w:t>er</w:t>
            </w:r>
            <w:r w:rsidRPr="00455BC2">
              <w:rPr>
                <w:i/>
                <w:iCs/>
              </w:rPr>
              <w:t xml:space="preserve"> om stiftelsens </w:t>
            </w:r>
            <w:r w:rsidRPr="00EC0D77">
              <w:rPr>
                <w:i/>
                <w:iCs/>
              </w:rPr>
              <w:t>postadress och telefonnummer samt om styrelseledamöternas namn, per</w:t>
            </w:r>
            <w:r w:rsidRPr="00EC0D77">
              <w:rPr>
                <w:i/>
                <w:iCs/>
              </w:rPr>
              <w:softHyphen/>
              <w:t>sonnummer, bostads</w:t>
            </w:r>
            <w:r w:rsidRPr="00EC0D77">
              <w:rPr>
                <w:i/>
                <w:iCs/>
              </w:rPr>
              <w:softHyphen/>
              <w:t>adress, postadress och telefon</w:t>
            </w:r>
            <w:r w:rsidRPr="00EC0D77">
              <w:rPr>
                <w:i/>
                <w:iCs/>
              </w:rPr>
              <w:softHyphen/>
              <w:t>nummer. Tillsammans med an</w:t>
            </w:r>
            <w:r>
              <w:rPr>
                <w:i/>
                <w:iCs/>
              </w:rPr>
              <w:softHyphen/>
            </w:r>
            <w:r w:rsidRPr="00EC0D77">
              <w:rPr>
                <w:i/>
                <w:iCs/>
              </w:rPr>
              <w:t>mälan ska det lämnas en bestyrkt kopia av de handlingar som arbets</w:t>
            </w:r>
            <w:r>
              <w:rPr>
                <w:i/>
                <w:iCs/>
              </w:rPr>
              <w:softHyphen/>
            </w:r>
            <w:r w:rsidRPr="00EC0D77">
              <w:rPr>
                <w:i/>
                <w:iCs/>
              </w:rPr>
              <w:t xml:space="preserve">givaren </w:t>
            </w:r>
            <w:r>
              <w:rPr>
                <w:i/>
                <w:iCs/>
              </w:rPr>
              <w:t xml:space="preserve">har </w:t>
            </w:r>
            <w:r w:rsidRPr="00EC0D77">
              <w:rPr>
                <w:i/>
                <w:iCs/>
              </w:rPr>
              <w:t>upprättat av</w:t>
            </w:r>
            <w:r w:rsidRPr="00EC0D77">
              <w:rPr>
                <w:i/>
                <w:iCs/>
              </w:rPr>
              <w:softHyphen/>
              <w:t>seende stiftel</w:t>
            </w:r>
            <w:r>
              <w:rPr>
                <w:i/>
                <w:iCs/>
              </w:rPr>
              <w:softHyphen/>
            </w:r>
            <w:r w:rsidRPr="00EC0D77">
              <w:rPr>
                <w:i/>
                <w:iCs/>
              </w:rPr>
              <w:t>sen samt, om möjligt, upp</w:t>
            </w:r>
            <w:r>
              <w:rPr>
                <w:i/>
                <w:iCs/>
              </w:rPr>
              <w:softHyphen/>
            </w:r>
            <w:r w:rsidRPr="00EC0D77">
              <w:rPr>
                <w:i/>
                <w:iCs/>
              </w:rPr>
              <w:t>gift</w:t>
            </w:r>
            <w:r>
              <w:rPr>
                <w:i/>
                <w:iCs/>
              </w:rPr>
              <w:t>er</w:t>
            </w:r>
            <w:r w:rsidRPr="00EC0D77">
              <w:rPr>
                <w:i/>
                <w:iCs/>
              </w:rPr>
              <w:t xml:space="preserve"> om storleken och arten av stiftelsens förmögenhet.</w:t>
            </w:r>
            <w:bookmarkEnd w:id="174"/>
          </w:p>
        </w:tc>
      </w:tr>
      <w:tr w:rsidR="002C6F01" w14:paraId="31CECDC9" w14:textId="77777777" w:rsidTr="002C6F01">
        <w:tc>
          <w:tcPr>
            <w:tcW w:w="2500" w:type="pct"/>
            <w:shd w:val="clear" w:color="auto" w:fill="auto"/>
            <w:tcMar>
              <w:left w:w="0" w:type="dxa"/>
            </w:tcMar>
          </w:tcPr>
          <w:p w14:paraId="682DABD3" w14:textId="77777777" w:rsidR="002C6F01" w:rsidRDefault="002C6F01" w:rsidP="002C6F01">
            <w:pPr>
              <w:pStyle w:val="Brdtextmedindrag"/>
            </w:pPr>
          </w:p>
        </w:tc>
        <w:tc>
          <w:tcPr>
            <w:tcW w:w="2500" w:type="pct"/>
            <w:shd w:val="clear" w:color="auto" w:fill="auto"/>
            <w:tcMar>
              <w:right w:w="0" w:type="dxa"/>
            </w:tcMar>
          </w:tcPr>
          <w:p w14:paraId="3B25BCF5" w14:textId="77777777" w:rsidR="002C6F01" w:rsidRPr="00EC0D77" w:rsidRDefault="00AE4CD8" w:rsidP="002C6F01">
            <w:pPr>
              <w:pStyle w:val="Brdtextmedindrag"/>
              <w:rPr>
                <w:i/>
                <w:iCs/>
              </w:rPr>
            </w:pPr>
            <w:bookmarkStart w:id="175" w:name="_Hlk32319376"/>
            <w:r w:rsidRPr="00EC0D77">
              <w:rPr>
                <w:i/>
                <w:iCs/>
              </w:rPr>
              <w:t>En an</w:t>
            </w:r>
            <w:r w:rsidRPr="00EC0D77">
              <w:rPr>
                <w:i/>
                <w:iCs/>
              </w:rPr>
              <w:softHyphen/>
              <w:t>mälan från en pensions</w:t>
            </w:r>
            <w:r w:rsidRPr="00EC0D77">
              <w:rPr>
                <w:i/>
                <w:iCs/>
              </w:rPr>
              <w:softHyphen/>
              <w:t>stiftelse ska även innehålla upp</w:t>
            </w:r>
            <w:r>
              <w:rPr>
                <w:i/>
                <w:iCs/>
              </w:rPr>
              <w:softHyphen/>
            </w:r>
            <w:r w:rsidRPr="00EC0D77">
              <w:rPr>
                <w:i/>
                <w:iCs/>
              </w:rPr>
              <w:t>gift</w:t>
            </w:r>
            <w:r>
              <w:rPr>
                <w:i/>
                <w:iCs/>
              </w:rPr>
              <w:t>er</w:t>
            </w:r>
            <w:r w:rsidRPr="00EC0D77">
              <w:rPr>
                <w:i/>
                <w:iCs/>
              </w:rPr>
              <w:t xml:space="preserve"> om hur många personer stiftel</w:t>
            </w:r>
            <w:r>
              <w:rPr>
                <w:i/>
                <w:iCs/>
              </w:rPr>
              <w:softHyphen/>
            </w:r>
            <w:r w:rsidRPr="00EC0D77">
              <w:rPr>
                <w:i/>
                <w:iCs/>
              </w:rPr>
              <w:t>sen tryggar utfästelser om pension till och för vilka av</w:t>
            </w:r>
            <w:r>
              <w:rPr>
                <w:i/>
                <w:iCs/>
              </w:rPr>
              <w:softHyphen/>
            </w:r>
            <w:r w:rsidRPr="00EC0D77">
              <w:rPr>
                <w:i/>
                <w:iCs/>
              </w:rPr>
              <w:t>sättningar har gjorts till stiftelsen.</w:t>
            </w:r>
            <w:bookmarkEnd w:id="175"/>
          </w:p>
        </w:tc>
      </w:tr>
      <w:tr w:rsidR="002C6F01" w14:paraId="7ADD530F" w14:textId="77777777" w:rsidTr="002C6F01">
        <w:tc>
          <w:tcPr>
            <w:tcW w:w="2500" w:type="pct"/>
            <w:shd w:val="clear" w:color="auto" w:fill="auto"/>
            <w:tcMar>
              <w:left w:w="0" w:type="dxa"/>
            </w:tcMar>
          </w:tcPr>
          <w:p w14:paraId="65B95622" w14:textId="77777777" w:rsidR="002C6F01" w:rsidRDefault="002C6F01" w:rsidP="002C6F01">
            <w:pPr>
              <w:pStyle w:val="Brdtextmedindrag"/>
            </w:pPr>
          </w:p>
        </w:tc>
        <w:tc>
          <w:tcPr>
            <w:tcW w:w="2500" w:type="pct"/>
            <w:shd w:val="clear" w:color="auto" w:fill="auto"/>
            <w:tcMar>
              <w:right w:w="0" w:type="dxa"/>
            </w:tcMar>
          </w:tcPr>
          <w:p w14:paraId="122A4673" w14:textId="77777777" w:rsidR="002C6F01" w:rsidRPr="00EC0D77" w:rsidRDefault="00AE4CD8" w:rsidP="002C6F01">
            <w:pPr>
              <w:pStyle w:val="Brdtextmedindrag"/>
              <w:rPr>
                <w:i/>
                <w:iCs/>
              </w:rPr>
            </w:pPr>
            <w:bookmarkStart w:id="176" w:name="_Hlk32319391"/>
            <w:r w:rsidRPr="00F94ECD">
              <w:rPr>
                <w:i/>
                <w:iCs/>
              </w:rPr>
              <w:t>När en ändring har inträtt i något förhållande som anges i första stycket och som tidigare har an</w:t>
            </w:r>
            <w:r w:rsidRPr="00F94ECD">
              <w:rPr>
                <w:i/>
                <w:iCs/>
              </w:rPr>
              <w:softHyphen/>
              <w:t>mälts, ska detta genast anmälas till tillsyns</w:t>
            </w:r>
            <w:r w:rsidRPr="00F94ECD">
              <w:rPr>
                <w:i/>
                <w:iCs/>
              </w:rPr>
              <w:softHyphen/>
              <w:t>myndigheten.</w:t>
            </w:r>
            <w:bookmarkEnd w:id="176"/>
          </w:p>
        </w:tc>
      </w:tr>
    </w:tbl>
    <w:p w14:paraId="17C869E0"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374D0183" w14:textId="77777777" w:rsidTr="002C6F01">
        <w:tc>
          <w:tcPr>
            <w:tcW w:w="2500" w:type="pct"/>
            <w:shd w:val="clear" w:color="auto" w:fill="auto"/>
            <w:tcMar>
              <w:left w:w="0" w:type="dxa"/>
            </w:tcMar>
          </w:tcPr>
          <w:p w14:paraId="7E9280ED" w14:textId="77777777" w:rsidR="002C6F01" w:rsidRDefault="002C6F01" w:rsidP="002C6F01">
            <w:pPr>
              <w:pStyle w:val="Brdtextmedindrag"/>
            </w:pPr>
          </w:p>
        </w:tc>
        <w:tc>
          <w:tcPr>
            <w:tcW w:w="2500" w:type="pct"/>
            <w:shd w:val="clear" w:color="auto" w:fill="auto"/>
            <w:tcMar>
              <w:right w:w="0" w:type="dxa"/>
            </w:tcMar>
          </w:tcPr>
          <w:p w14:paraId="5568FA09" w14:textId="77777777" w:rsidR="002C6F01" w:rsidRPr="00574282" w:rsidRDefault="00AE4CD8" w:rsidP="002C6F01">
            <w:pPr>
              <w:pStyle w:val="Brdtext"/>
              <w:rPr>
                <w:i/>
              </w:rPr>
            </w:pPr>
            <w:r>
              <w:rPr>
                <w:i/>
              </w:rPr>
              <w:t>31 c §</w:t>
            </w:r>
          </w:p>
        </w:tc>
      </w:tr>
      <w:tr w:rsidR="002C6F01" w14:paraId="7E712B69" w14:textId="77777777" w:rsidTr="002C6F01">
        <w:tc>
          <w:tcPr>
            <w:tcW w:w="2500" w:type="pct"/>
            <w:shd w:val="clear" w:color="auto" w:fill="auto"/>
            <w:tcMar>
              <w:left w:w="0" w:type="dxa"/>
            </w:tcMar>
          </w:tcPr>
          <w:p w14:paraId="203FDB0E" w14:textId="77777777" w:rsidR="002C6F01" w:rsidRDefault="002C6F01" w:rsidP="002C6F01">
            <w:pPr>
              <w:pStyle w:val="Brdtextmedindrag"/>
            </w:pPr>
          </w:p>
        </w:tc>
        <w:tc>
          <w:tcPr>
            <w:tcW w:w="2500" w:type="pct"/>
            <w:shd w:val="clear" w:color="auto" w:fill="auto"/>
            <w:tcMar>
              <w:right w:w="0" w:type="dxa"/>
            </w:tcMar>
          </w:tcPr>
          <w:p w14:paraId="4CC3611B" w14:textId="77777777" w:rsidR="002C6F01" w:rsidRPr="00EC0D77" w:rsidRDefault="00AE4CD8" w:rsidP="002C6F01">
            <w:pPr>
              <w:pStyle w:val="Brdtextmedindrag"/>
              <w:rPr>
                <w:i/>
                <w:iCs/>
              </w:rPr>
            </w:pPr>
            <w:bookmarkStart w:id="177" w:name="_Hlk32319403"/>
            <w:r w:rsidRPr="00EC0D77">
              <w:rPr>
                <w:i/>
                <w:iCs/>
              </w:rPr>
              <w:t>När en pensionsstiftelses verk</w:t>
            </w:r>
            <w:r w:rsidRPr="00EC0D77">
              <w:rPr>
                <w:i/>
                <w:iCs/>
              </w:rPr>
              <w:softHyphen/>
              <w:t>samhet når den omfattning som anges i 9 a § första eller andra stycket, ska dess styrelse genast göra en anmälan till tillsyns</w:t>
            </w:r>
            <w:r w:rsidRPr="00EC0D77">
              <w:rPr>
                <w:i/>
                <w:iCs/>
              </w:rPr>
              <w:softHyphen/>
              <w:t>myn</w:t>
            </w:r>
            <w:r>
              <w:rPr>
                <w:i/>
                <w:iCs/>
              </w:rPr>
              <w:softHyphen/>
            </w:r>
            <w:r w:rsidRPr="00EC0D77">
              <w:rPr>
                <w:i/>
                <w:iCs/>
              </w:rPr>
              <w:t xml:space="preserve">digheten. </w:t>
            </w:r>
            <w:r>
              <w:rPr>
                <w:i/>
                <w:iCs/>
              </w:rPr>
              <w:t>Detsamma gäller</w:t>
            </w:r>
            <w:r w:rsidRPr="00EC0D77">
              <w:rPr>
                <w:i/>
                <w:iCs/>
              </w:rPr>
              <w:t xml:space="preserve"> när stif</w:t>
            </w:r>
            <w:r>
              <w:rPr>
                <w:i/>
                <w:iCs/>
              </w:rPr>
              <w:softHyphen/>
            </w:r>
            <w:r w:rsidRPr="00EC0D77">
              <w:rPr>
                <w:i/>
                <w:iCs/>
              </w:rPr>
              <w:t>telsens verksamhet inte längre har den omfattning som anges i 9 a § första stycket.</w:t>
            </w:r>
            <w:bookmarkEnd w:id="177"/>
          </w:p>
        </w:tc>
      </w:tr>
      <w:tr w:rsidR="002C6F01" w14:paraId="0A2A2071" w14:textId="77777777" w:rsidTr="002C6F01">
        <w:tc>
          <w:tcPr>
            <w:tcW w:w="2500" w:type="pct"/>
            <w:shd w:val="clear" w:color="auto" w:fill="auto"/>
            <w:tcMar>
              <w:left w:w="0" w:type="dxa"/>
            </w:tcMar>
          </w:tcPr>
          <w:p w14:paraId="569B5CD8" w14:textId="77777777" w:rsidR="002C6F01" w:rsidRDefault="002C6F01" w:rsidP="002C6F01">
            <w:pPr>
              <w:pStyle w:val="Brdtextmedindrag"/>
            </w:pPr>
          </w:p>
        </w:tc>
        <w:tc>
          <w:tcPr>
            <w:tcW w:w="2500" w:type="pct"/>
            <w:shd w:val="clear" w:color="auto" w:fill="auto"/>
            <w:tcMar>
              <w:right w:w="0" w:type="dxa"/>
            </w:tcMar>
          </w:tcPr>
          <w:p w14:paraId="2145B47F" w14:textId="77777777" w:rsidR="002C6F01" w:rsidRPr="00EC0D77" w:rsidRDefault="00AE4CD8" w:rsidP="002C6F01">
            <w:pPr>
              <w:pStyle w:val="Brdtextmedindrag"/>
              <w:rPr>
                <w:i/>
                <w:iCs/>
              </w:rPr>
            </w:pPr>
            <w:bookmarkStart w:id="178" w:name="_Hlk32319412"/>
            <w:r>
              <w:rPr>
                <w:i/>
                <w:iCs/>
              </w:rPr>
              <w:t>Styrelsen för en pensionsstiftelse ska också genast göra en anmälan till tillsynsmyndigheten när stiftel</w:t>
            </w:r>
            <w:r>
              <w:rPr>
                <w:i/>
                <w:iCs/>
              </w:rPr>
              <w:softHyphen/>
              <w:t xml:space="preserve">sen </w:t>
            </w:r>
            <w:r w:rsidRPr="00EC0D77">
              <w:rPr>
                <w:i/>
                <w:iCs/>
              </w:rPr>
              <w:t>har beslutat att tillämpa de be</w:t>
            </w:r>
            <w:r>
              <w:rPr>
                <w:i/>
                <w:iCs/>
              </w:rPr>
              <w:softHyphen/>
            </w:r>
            <w:r w:rsidRPr="00EC0D77">
              <w:rPr>
                <w:i/>
                <w:iCs/>
              </w:rPr>
              <w:t>stäm</w:t>
            </w:r>
            <w:r w:rsidRPr="00EC0D77">
              <w:rPr>
                <w:i/>
                <w:iCs/>
              </w:rPr>
              <w:softHyphen/>
              <w:t>melser som anges i 9 a § första och andra styckena</w:t>
            </w:r>
            <w:r>
              <w:rPr>
                <w:i/>
                <w:iCs/>
              </w:rPr>
              <w:t>.</w:t>
            </w:r>
            <w:bookmarkEnd w:id="178"/>
          </w:p>
        </w:tc>
      </w:tr>
    </w:tbl>
    <w:p w14:paraId="0D2B3A4A"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227989EF" w14:textId="77777777" w:rsidTr="002C6F01">
        <w:tc>
          <w:tcPr>
            <w:tcW w:w="2500" w:type="pct"/>
            <w:shd w:val="clear" w:color="auto" w:fill="auto"/>
            <w:tcMar>
              <w:left w:w="0" w:type="dxa"/>
            </w:tcMar>
          </w:tcPr>
          <w:p w14:paraId="4E67D4F1" w14:textId="77777777" w:rsidR="002C6F01" w:rsidRDefault="002C6F01" w:rsidP="002C6F01">
            <w:pPr>
              <w:pStyle w:val="Brdtextmedindrag"/>
            </w:pPr>
          </w:p>
        </w:tc>
        <w:tc>
          <w:tcPr>
            <w:tcW w:w="2500" w:type="pct"/>
            <w:shd w:val="clear" w:color="auto" w:fill="auto"/>
            <w:tcMar>
              <w:right w:w="0" w:type="dxa"/>
            </w:tcMar>
          </w:tcPr>
          <w:p w14:paraId="0060F3E7" w14:textId="77777777" w:rsidR="002C6F01" w:rsidRPr="00574282" w:rsidRDefault="00AE4CD8" w:rsidP="002C6F01">
            <w:pPr>
              <w:pStyle w:val="Brdtext"/>
              <w:rPr>
                <w:i/>
              </w:rPr>
            </w:pPr>
            <w:r>
              <w:rPr>
                <w:i/>
              </w:rPr>
              <w:t>31 d </w:t>
            </w:r>
            <w:r w:rsidRPr="00574282">
              <w:rPr>
                <w:i/>
              </w:rPr>
              <w:t>§</w:t>
            </w:r>
          </w:p>
        </w:tc>
      </w:tr>
      <w:tr w:rsidR="002C6F01" w14:paraId="5E7A8D9B" w14:textId="77777777" w:rsidTr="002C6F01">
        <w:tc>
          <w:tcPr>
            <w:tcW w:w="2500" w:type="pct"/>
            <w:shd w:val="clear" w:color="auto" w:fill="auto"/>
            <w:tcMar>
              <w:left w:w="0" w:type="dxa"/>
            </w:tcMar>
          </w:tcPr>
          <w:p w14:paraId="2BAD6553" w14:textId="77777777" w:rsidR="002C6F01" w:rsidRDefault="002C6F01" w:rsidP="002C6F01">
            <w:pPr>
              <w:pStyle w:val="Brdtextmedindrag"/>
            </w:pPr>
          </w:p>
        </w:tc>
        <w:tc>
          <w:tcPr>
            <w:tcW w:w="2500" w:type="pct"/>
            <w:shd w:val="clear" w:color="auto" w:fill="auto"/>
            <w:tcMar>
              <w:right w:w="0" w:type="dxa"/>
            </w:tcMar>
          </w:tcPr>
          <w:p w14:paraId="3614FEAA" w14:textId="77777777" w:rsidR="002C6F01" w:rsidRPr="00EC0D77" w:rsidRDefault="00AE4CD8" w:rsidP="002C6F01">
            <w:pPr>
              <w:pStyle w:val="Brdtextmedindrag"/>
              <w:rPr>
                <w:i/>
                <w:iCs/>
              </w:rPr>
            </w:pPr>
            <w:bookmarkStart w:id="179" w:name="_Hlk32319420"/>
            <w:r w:rsidRPr="00EC0D77">
              <w:rPr>
                <w:i/>
                <w:iCs/>
              </w:rPr>
              <w:t>Efter ansökan från en pensions</w:t>
            </w:r>
            <w:r w:rsidRPr="00EC0D77">
              <w:rPr>
                <w:i/>
                <w:iCs/>
              </w:rPr>
              <w:softHyphen/>
              <w:t>stiftelse vars verksamhet inte längre har den omfattning som an</w:t>
            </w:r>
            <w:r>
              <w:rPr>
                <w:i/>
                <w:iCs/>
              </w:rPr>
              <w:softHyphen/>
            </w:r>
            <w:r w:rsidRPr="00EC0D77">
              <w:rPr>
                <w:i/>
                <w:iCs/>
              </w:rPr>
              <w:t>ges i 9 a § andra stycket får Finansinspektionen, om det finns särskilda skäl, besluta att pensions</w:t>
            </w:r>
            <w:r w:rsidRPr="00EC0D77">
              <w:rPr>
                <w:i/>
                <w:iCs/>
              </w:rPr>
              <w:softHyphen/>
              <w:t xml:space="preserve">stiftelsen inte längre ska tillämpa de bestämmelser som gäller enligt 9 a § andra </w:t>
            </w:r>
            <w:r w:rsidRPr="00634C35">
              <w:rPr>
                <w:i/>
                <w:iCs/>
              </w:rPr>
              <w:t>stycket</w:t>
            </w:r>
            <w:r w:rsidRPr="00EC0D77">
              <w:rPr>
                <w:i/>
                <w:iCs/>
              </w:rPr>
              <w:t>.</w:t>
            </w:r>
            <w:bookmarkEnd w:id="179"/>
          </w:p>
        </w:tc>
      </w:tr>
      <w:tr w:rsidR="002C6F01" w14:paraId="2BFAA326" w14:textId="77777777" w:rsidTr="002C6F01">
        <w:tc>
          <w:tcPr>
            <w:tcW w:w="2500" w:type="pct"/>
            <w:shd w:val="clear" w:color="auto" w:fill="auto"/>
            <w:tcMar>
              <w:left w:w="0" w:type="dxa"/>
            </w:tcMar>
          </w:tcPr>
          <w:p w14:paraId="1E9768F3" w14:textId="77777777" w:rsidR="002C6F01" w:rsidRDefault="002C6F01" w:rsidP="002C6F01">
            <w:pPr>
              <w:pStyle w:val="Brdtextmedindrag"/>
            </w:pPr>
          </w:p>
        </w:tc>
        <w:tc>
          <w:tcPr>
            <w:tcW w:w="2500" w:type="pct"/>
            <w:shd w:val="clear" w:color="auto" w:fill="auto"/>
            <w:tcMar>
              <w:right w:w="0" w:type="dxa"/>
            </w:tcMar>
          </w:tcPr>
          <w:p w14:paraId="31A1EC7F" w14:textId="77777777" w:rsidR="002C6F01" w:rsidRPr="00634C35" w:rsidRDefault="00AE4CD8" w:rsidP="002C6F01">
            <w:pPr>
              <w:pStyle w:val="Brdtextmedindrag"/>
            </w:pPr>
            <w:bookmarkStart w:id="180" w:name="_Hlk32319436"/>
            <w:r w:rsidRPr="00634C35">
              <w:rPr>
                <w:i/>
                <w:iCs/>
              </w:rPr>
              <w:t>Efter ansökan från en pensions</w:t>
            </w:r>
            <w:r w:rsidRPr="00634C35">
              <w:rPr>
                <w:i/>
                <w:iCs/>
              </w:rPr>
              <w:softHyphen/>
              <w:t>stiftelse som i enlighet med 31 </w:t>
            </w:r>
            <w:r>
              <w:rPr>
                <w:i/>
                <w:iCs/>
              </w:rPr>
              <w:t>c</w:t>
            </w:r>
            <w:r w:rsidRPr="00634C35">
              <w:rPr>
                <w:i/>
                <w:iCs/>
              </w:rPr>
              <w:t> § andra stycket har anmält att den beslutat att tillämpa de bestäm</w:t>
            </w:r>
            <w:r w:rsidRPr="00634C35">
              <w:rPr>
                <w:i/>
                <w:iCs/>
              </w:rPr>
              <w:softHyphen/>
              <w:t>mel</w:t>
            </w:r>
            <w:r w:rsidRPr="00634C35">
              <w:rPr>
                <w:i/>
                <w:iCs/>
              </w:rPr>
              <w:softHyphen/>
              <w:t>ser som gäller enligt 9 a § första och andra styckena får Finans</w:t>
            </w:r>
            <w:r w:rsidRPr="00634C35">
              <w:rPr>
                <w:i/>
                <w:iCs/>
              </w:rPr>
              <w:softHyphen/>
              <w:t>inspektionen, om det finns särskilda skäl, besluta att pensions</w:t>
            </w:r>
            <w:r w:rsidRPr="00634C35">
              <w:rPr>
                <w:i/>
                <w:iCs/>
              </w:rPr>
              <w:softHyphen/>
              <w:t>stiftelsen inte längre är skyldig att tillämpa de bestämmelserna på grund av sin anmälan.</w:t>
            </w:r>
            <w:bookmarkEnd w:id="180"/>
          </w:p>
        </w:tc>
      </w:tr>
    </w:tbl>
    <w:p w14:paraId="4951A892" w14:textId="77777777" w:rsidR="002C6F01" w:rsidRDefault="002C6F01" w:rsidP="002C6F01">
      <w:pPr>
        <w:pStyle w:val="Brdtextmedindrag"/>
      </w:pPr>
    </w:p>
    <w:p w14:paraId="5CBCB29E" w14:textId="77777777" w:rsidR="002C6F01" w:rsidRDefault="00AE4CD8" w:rsidP="002C6F01">
      <w:pPr>
        <w:pStyle w:val="Brdtext"/>
        <w:jc w:val="center"/>
      </w:pPr>
      <w:r w:rsidRPr="005A54E9">
        <w:t>35</w:t>
      </w:r>
      <w:r>
        <w:t> §</w:t>
      </w:r>
      <w:r>
        <w:rPr>
          <w:rStyle w:val="Fotnotsreferens"/>
        </w:rPr>
        <w:footnoteReference w:id="111"/>
      </w:r>
    </w:p>
    <w:p w14:paraId="4E1D3F79" w14:textId="77777777" w:rsidR="002C6F01" w:rsidRPr="00150E57" w:rsidRDefault="00AE4CD8" w:rsidP="002C6F01">
      <w:pPr>
        <w:pStyle w:val="Brdtextmedindrag"/>
      </w:pPr>
      <w:r w:rsidRPr="00150E57">
        <w:t xml:space="preserve">Finansinspektionen får meddela de anmärkningar i fråga om en pensionsstiftelses förvaltning som inspektionen anser behövs. </w:t>
      </w:r>
    </w:p>
    <w:p w14:paraId="5318EA42" w14:textId="77777777" w:rsidR="002C6F01" w:rsidRPr="00150E57" w:rsidRDefault="00AE4CD8" w:rsidP="002C6F01">
      <w:pPr>
        <w:pStyle w:val="Brdtextmedindrag"/>
      </w:pPr>
      <w:r w:rsidRPr="00150E57">
        <w:t>Finansinspektionen ska förelägga pensionsstiftelsen eller styrelsen att vidta rättelse, om inspektionen bedömer att</w:t>
      </w:r>
    </w:p>
    <w:p w14:paraId="7DDFD5FE" w14:textId="77777777" w:rsidR="002C6F01" w:rsidRPr="00150E57" w:rsidRDefault="00AE4CD8" w:rsidP="002C6F01">
      <w:pPr>
        <w:pStyle w:val="Brdtextmedindrag"/>
      </w:pPr>
      <w:r w:rsidRPr="00150E57">
        <w:t>1. avvikelse skett från någon av de bestämmelser som anges i 34 § första</w:t>
      </w:r>
      <w:r>
        <w:t xml:space="preserve"> eller andra</w:t>
      </w:r>
      <w:r w:rsidRPr="00150E57">
        <w:t xml:space="preserve"> stycket,</w:t>
      </w:r>
    </w:p>
    <w:p w14:paraId="0F216052" w14:textId="77777777" w:rsidR="002C6F01" w:rsidRPr="00150E57" w:rsidRDefault="00AE4CD8" w:rsidP="002C6F01">
      <w:pPr>
        <w:pStyle w:val="Brdtextmedindrag"/>
      </w:pPr>
      <w:r w:rsidRPr="00150E57">
        <w:t>2. placeringsriktlinjerna inte längre är tillfredsställande med hänsyn till omfattningen och beskaffenheten av stiftelsens för</w:t>
      </w:r>
      <w:r w:rsidRPr="00150E57">
        <w:softHyphen/>
        <w:t>valtning,</w:t>
      </w:r>
    </w:p>
    <w:p w14:paraId="0E78E4C3" w14:textId="77777777" w:rsidR="002C6F01" w:rsidRPr="00150E57" w:rsidRDefault="00AE4CD8" w:rsidP="002C6F01">
      <w:pPr>
        <w:pStyle w:val="Brdtextmedindrag"/>
      </w:pPr>
      <w:r w:rsidRPr="00150E57">
        <w:t>3. stiftelsen använder olämpliga kreditvärderingsförfaranden eller hän</w:t>
      </w:r>
      <w:r>
        <w:softHyphen/>
      </w:r>
      <w:r w:rsidRPr="00150E57">
        <w:t>visningar i placeringsrikt</w:t>
      </w:r>
      <w:r w:rsidRPr="00150E57">
        <w:softHyphen/>
        <w:t>linjerna till kreditbetyg som har utfärdats av ett kreditvärderings</w:t>
      </w:r>
      <w:r w:rsidRPr="00150E57">
        <w:softHyphen/>
        <w:t>institut, eller</w:t>
      </w:r>
    </w:p>
    <w:p w14:paraId="4EECBE71" w14:textId="77777777" w:rsidR="002C6F01" w:rsidRPr="00150E57" w:rsidRDefault="00AE4CD8" w:rsidP="002C6F01">
      <w:pPr>
        <w:pStyle w:val="Brdtextmedindrag"/>
      </w:pPr>
      <w:r w:rsidRPr="00150E57">
        <w:t>4. styrdokumenten eller den egna riskbedömningen inte är tillfreds</w:t>
      </w:r>
      <w:r w:rsidRPr="00150E57">
        <w:softHyphen/>
        <w:t>ställande med hänsyn till om</w:t>
      </w:r>
      <w:r w:rsidRPr="00150E57">
        <w:softHyphen/>
        <w:t>fattningen och beskaffenheten av stiftelsens förvaltning.</w:t>
      </w:r>
    </w:p>
    <w:p w14:paraId="6B52D854" w14:textId="77777777" w:rsidR="002C6F01" w:rsidRPr="00150E57" w:rsidRDefault="00AE4CD8" w:rsidP="002C6F01">
      <w:pPr>
        <w:pStyle w:val="Brdtextmedindrag"/>
      </w:pPr>
      <w:r w:rsidRPr="00150E57">
        <w:t xml:space="preserve">Om Finansinspektionen bedömer att en stiftelse förvaltar medel som avsatts till stiftelsen för personer som den tryggar utfästelser om pension till på ett sådant sätt som innebär att dessa personers intressen hotas, får </w:t>
      </w:r>
      <w:r w:rsidRPr="00150E57">
        <w:lastRenderedPageBreak/>
        <w:t>inspektionen besluta om att utse en särskild företrädare att sköta hela eller delar av driften av stiftelsen.</w:t>
      </w:r>
    </w:p>
    <w:p w14:paraId="64420234" w14:textId="77777777" w:rsidR="002C6F01" w:rsidRPr="00150E57" w:rsidRDefault="00AE4CD8" w:rsidP="002C6F01">
      <w:pPr>
        <w:pStyle w:val="Brdtextmedindrag"/>
      </w:pPr>
      <w:r w:rsidRPr="00150E57">
        <w:t>Finansinspektionen får även begränsa pensionsstiftelsens förfoganderätt eller förbjuda stiftelsen att förfoga över sina tillgångar i Sverige, om det bedöms vara nödvändigt för att skydda de personer som anges i tredje stycket. Finansinspektionen får besluta hur pensionsstiftelsen ska förvaltas efter ett sådant beslut.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1D6F356" w14:textId="77777777" w:rsidTr="002C6F01">
        <w:tc>
          <w:tcPr>
            <w:tcW w:w="2500" w:type="pct"/>
            <w:shd w:val="clear" w:color="auto" w:fill="auto"/>
            <w:tcMar>
              <w:left w:w="0" w:type="dxa"/>
            </w:tcMar>
          </w:tcPr>
          <w:p w14:paraId="535B701D" w14:textId="77777777" w:rsidR="002C6F01" w:rsidRDefault="00AE4CD8" w:rsidP="002C6F01">
            <w:pPr>
              <w:pStyle w:val="Brdtextmedindrag"/>
            </w:pPr>
            <w:r w:rsidRPr="00150E57">
              <w:t>I fråga om styrelsens skyldighet att lämna upplysningar och hålla tillgångar och handlingar tillgäng</w:t>
            </w:r>
            <w:r w:rsidRPr="00150E57">
              <w:softHyphen/>
              <w:t xml:space="preserve">liga för granskning och beträffande tillsynen i övrigt ska </w:t>
            </w:r>
            <w:r w:rsidRPr="001747DA">
              <w:rPr>
                <w:i/>
              </w:rPr>
              <w:t>17</w:t>
            </w:r>
            <w:r w:rsidRPr="005D16E6">
              <w:rPr>
                <w:i/>
              </w:rPr>
              <w:t> kap.</w:t>
            </w:r>
            <w:r w:rsidRPr="00150E57">
              <w:t xml:space="preserve"> 5 och </w:t>
            </w:r>
            <w:r w:rsidRPr="001747DA">
              <w:rPr>
                <w:i/>
              </w:rPr>
              <w:t>7</w:t>
            </w:r>
            <w:r w:rsidRPr="005D16E6">
              <w:rPr>
                <w:i/>
              </w:rPr>
              <w:t> §§,</w:t>
            </w:r>
            <w:r w:rsidRPr="00150E57">
              <w:t xml:space="preserve"> </w:t>
            </w:r>
            <w:r w:rsidRPr="001747DA">
              <w:rPr>
                <w:i/>
              </w:rPr>
              <w:t>8</w:t>
            </w:r>
            <w:r w:rsidRPr="00150E57">
              <w:t> </w:t>
            </w:r>
            <w:r w:rsidRPr="00DF7E7C">
              <w:rPr>
                <w:i/>
              </w:rPr>
              <w:t>§ 1</w:t>
            </w:r>
            <w:r w:rsidRPr="001747DA">
              <w:rPr>
                <w:i/>
              </w:rPr>
              <w:t>, 13</w:t>
            </w:r>
            <w:r w:rsidRPr="00150E57">
              <w:t> </w:t>
            </w:r>
            <w:r w:rsidRPr="002C7C25">
              <w:rPr>
                <w:i/>
              </w:rPr>
              <w:t>§</w:t>
            </w:r>
            <w:r w:rsidRPr="00150E57">
              <w:t xml:space="preserve"> </w:t>
            </w:r>
            <w:r w:rsidRPr="001747DA">
              <w:rPr>
                <w:i/>
              </w:rPr>
              <w:t>första stycket första meningen och andra stycket och 29 § samt 18 kap. 9, 15 och 27 §§</w:t>
            </w:r>
            <w:r w:rsidRPr="00150E57">
              <w:t xml:space="preserve"> försäk</w:t>
            </w:r>
            <w:r w:rsidRPr="00150E57">
              <w:softHyphen/>
              <w:t>ringsrörelse</w:t>
            </w:r>
            <w:r w:rsidRPr="00150E57">
              <w:softHyphen/>
              <w:t>lagen (2010:2043)</w:t>
            </w:r>
            <w:r w:rsidRPr="00BD45D6">
              <w:rPr>
                <w:i/>
              </w:rPr>
              <w:t xml:space="preserve"> samt föreskrifter som meddelats med stöd av 17 kap. 30 § samma lag</w:t>
            </w:r>
            <w:r w:rsidRPr="00C23506">
              <w:t xml:space="preserve"> </w:t>
            </w:r>
            <w:r w:rsidRPr="00956866">
              <w:rPr>
                <w:i/>
              </w:rPr>
              <w:t>tillämpas på motsvar</w:t>
            </w:r>
            <w:r w:rsidRPr="00956866">
              <w:rPr>
                <w:i/>
              </w:rPr>
              <w:softHyphen/>
              <w:t>ande sätt.</w:t>
            </w:r>
          </w:p>
        </w:tc>
        <w:tc>
          <w:tcPr>
            <w:tcW w:w="2500" w:type="pct"/>
            <w:shd w:val="clear" w:color="auto" w:fill="auto"/>
            <w:tcMar>
              <w:right w:w="0" w:type="dxa"/>
            </w:tcMar>
          </w:tcPr>
          <w:p w14:paraId="75E8DF99" w14:textId="77777777" w:rsidR="002C6F01" w:rsidRDefault="00AE4CD8" w:rsidP="002C6F01">
            <w:pPr>
              <w:pStyle w:val="Brdtextmedindrag"/>
            </w:pPr>
            <w:r w:rsidRPr="00150E57">
              <w:t>I fråga om styrelsens skyldighet att lämna upplysningar och hålla tillgångar och handlingar tillgäng</w:t>
            </w:r>
            <w:r w:rsidRPr="00150E57">
              <w:softHyphen/>
              <w:t xml:space="preserve">liga för granskning och beträffande tillsynen i övrigt ska </w:t>
            </w:r>
            <w:r w:rsidRPr="001747DA">
              <w:rPr>
                <w:i/>
              </w:rPr>
              <w:t>14</w:t>
            </w:r>
            <w:r w:rsidRPr="005D16E6">
              <w:rPr>
                <w:i/>
              </w:rPr>
              <w:t> kap.</w:t>
            </w:r>
            <w:r>
              <w:t xml:space="preserve"> 5 och </w:t>
            </w:r>
            <w:r w:rsidRPr="001747DA">
              <w:rPr>
                <w:i/>
              </w:rPr>
              <w:t>6</w:t>
            </w:r>
            <w:r>
              <w:t> </w:t>
            </w:r>
            <w:r w:rsidRPr="005D16E6">
              <w:rPr>
                <w:i/>
              </w:rPr>
              <w:t>§§</w:t>
            </w:r>
            <w:r>
              <w:t xml:space="preserve">, </w:t>
            </w:r>
            <w:r w:rsidRPr="001747DA">
              <w:rPr>
                <w:i/>
              </w:rPr>
              <w:t>7</w:t>
            </w:r>
            <w:r>
              <w:t> </w:t>
            </w:r>
            <w:r w:rsidRPr="00DF7E7C">
              <w:rPr>
                <w:i/>
              </w:rPr>
              <w:t>§ 1</w:t>
            </w:r>
            <w:r>
              <w:t xml:space="preserve"> </w:t>
            </w:r>
            <w:r w:rsidRPr="001747DA">
              <w:rPr>
                <w:i/>
              </w:rPr>
              <w:t>och 17</w:t>
            </w:r>
            <w:r>
              <w:t> </w:t>
            </w:r>
            <w:r w:rsidRPr="001747DA">
              <w:rPr>
                <w:i/>
              </w:rPr>
              <w:t>§ samt 15 kap. 1 § andra stycket, 15 och 25 §§ lagen (2019:</w:t>
            </w:r>
            <w:r>
              <w:rPr>
                <w:i/>
              </w:rPr>
              <w:t>742</w:t>
            </w:r>
            <w:r w:rsidRPr="001747DA">
              <w:rPr>
                <w:i/>
              </w:rPr>
              <w:t>) om tjänstepen</w:t>
            </w:r>
            <w:r w:rsidRPr="001747DA">
              <w:rPr>
                <w:i/>
              </w:rPr>
              <w:softHyphen/>
              <w:t xml:space="preserve">sionsföretag och 17 kap. 13 § första stycket första meningen och andra stycket </w:t>
            </w:r>
            <w:r>
              <w:t>försäkringsrörelse</w:t>
            </w:r>
            <w:r>
              <w:softHyphen/>
              <w:t xml:space="preserve">lagen (2010:2043) </w:t>
            </w:r>
            <w:r w:rsidRPr="00050388">
              <w:rPr>
                <w:i/>
              </w:rPr>
              <w:t>gälla för pen</w:t>
            </w:r>
            <w:r w:rsidRPr="00050388">
              <w:rPr>
                <w:i/>
              </w:rPr>
              <w:softHyphen/>
              <w:t xml:space="preserve">sionsstiftelser. </w:t>
            </w:r>
            <w:bookmarkStart w:id="181" w:name="_Hlk31972742"/>
            <w:r w:rsidRPr="00050388">
              <w:rPr>
                <w:i/>
              </w:rPr>
              <w:t xml:space="preserve">Vid tillämpningen av bestämmelserna ska det som sägs om tjänstepensionsföretag och försäkringsföretag </w:t>
            </w:r>
            <w:r>
              <w:rPr>
                <w:i/>
              </w:rPr>
              <w:t xml:space="preserve">i stället </w:t>
            </w:r>
            <w:r w:rsidRPr="00050388">
              <w:rPr>
                <w:i/>
              </w:rPr>
              <w:t>gälla pensions</w:t>
            </w:r>
            <w:r w:rsidRPr="00050388">
              <w:rPr>
                <w:i/>
              </w:rPr>
              <w:softHyphen/>
              <w:t>stiftelser.</w:t>
            </w:r>
            <w:bookmarkEnd w:id="181"/>
          </w:p>
        </w:tc>
      </w:tr>
    </w:tbl>
    <w:p w14:paraId="2E41DC5F"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596B24D7" w14:textId="77777777" w:rsidTr="002C6F01">
        <w:tc>
          <w:tcPr>
            <w:tcW w:w="2500" w:type="pct"/>
            <w:shd w:val="clear" w:color="auto" w:fill="auto"/>
            <w:tcMar>
              <w:left w:w="0" w:type="dxa"/>
            </w:tcMar>
          </w:tcPr>
          <w:p w14:paraId="2FAFEFD9" w14:textId="77777777" w:rsidR="002C6F01" w:rsidRDefault="002C6F01" w:rsidP="002C6F01">
            <w:pPr>
              <w:pStyle w:val="Brdtextmedindrag"/>
            </w:pPr>
          </w:p>
        </w:tc>
        <w:tc>
          <w:tcPr>
            <w:tcW w:w="2500" w:type="pct"/>
            <w:shd w:val="clear" w:color="auto" w:fill="auto"/>
            <w:tcMar>
              <w:right w:w="0" w:type="dxa"/>
            </w:tcMar>
          </w:tcPr>
          <w:p w14:paraId="0B911F51" w14:textId="77777777" w:rsidR="002C6F01" w:rsidRPr="00250E04" w:rsidRDefault="00AE4CD8" w:rsidP="002C6F01">
            <w:pPr>
              <w:pStyle w:val="Brdtext"/>
              <w:rPr>
                <w:b/>
                <w:bCs/>
                <w:i/>
              </w:rPr>
            </w:pPr>
            <w:r w:rsidRPr="00250E04">
              <w:rPr>
                <w:b/>
                <w:bCs/>
                <w:i/>
              </w:rPr>
              <w:t xml:space="preserve">Registrering </w:t>
            </w:r>
            <w:proofErr w:type="gramStart"/>
            <w:r w:rsidRPr="00250E04">
              <w:rPr>
                <w:b/>
                <w:bCs/>
                <w:i/>
              </w:rPr>
              <w:t>m.m.</w:t>
            </w:r>
            <w:proofErr w:type="gramEnd"/>
          </w:p>
        </w:tc>
      </w:tr>
      <w:tr w:rsidR="002C6F01" w14:paraId="506BF2CA" w14:textId="77777777" w:rsidTr="002C6F01">
        <w:tc>
          <w:tcPr>
            <w:tcW w:w="2500" w:type="pct"/>
            <w:shd w:val="clear" w:color="auto" w:fill="auto"/>
            <w:tcMar>
              <w:left w:w="0" w:type="dxa"/>
            </w:tcMar>
          </w:tcPr>
          <w:p w14:paraId="7E7131B4" w14:textId="77777777" w:rsidR="002C6F01" w:rsidRDefault="002C6F01" w:rsidP="002C6F01">
            <w:pPr>
              <w:pStyle w:val="Brdtextmedindrag"/>
            </w:pPr>
          </w:p>
        </w:tc>
        <w:tc>
          <w:tcPr>
            <w:tcW w:w="2500" w:type="pct"/>
            <w:shd w:val="clear" w:color="auto" w:fill="auto"/>
            <w:tcMar>
              <w:right w:w="0" w:type="dxa"/>
            </w:tcMar>
          </w:tcPr>
          <w:p w14:paraId="578CD248" w14:textId="77777777" w:rsidR="002C6F01" w:rsidRDefault="002C6F01" w:rsidP="002C6F01">
            <w:pPr>
              <w:pStyle w:val="Brdtext"/>
              <w:rPr>
                <w:i/>
              </w:rPr>
            </w:pPr>
          </w:p>
        </w:tc>
      </w:tr>
      <w:tr w:rsidR="002C6F01" w14:paraId="2A79268F" w14:textId="77777777" w:rsidTr="002C6F01">
        <w:tc>
          <w:tcPr>
            <w:tcW w:w="2500" w:type="pct"/>
            <w:shd w:val="clear" w:color="auto" w:fill="auto"/>
            <w:tcMar>
              <w:left w:w="0" w:type="dxa"/>
            </w:tcMar>
          </w:tcPr>
          <w:p w14:paraId="584E1908" w14:textId="77777777" w:rsidR="002C6F01" w:rsidRDefault="002C6F01" w:rsidP="002C6F01">
            <w:pPr>
              <w:pStyle w:val="Brdtextmedindrag"/>
            </w:pPr>
          </w:p>
        </w:tc>
        <w:tc>
          <w:tcPr>
            <w:tcW w:w="2500" w:type="pct"/>
            <w:shd w:val="clear" w:color="auto" w:fill="auto"/>
            <w:tcMar>
              <w:right w:w="0" w:type="dxa"/>
            </w:tcMar>
          </w:tcPr>
          <w:p w14:paraId="47232617" w14:textId="77777777" w:rsidR="002C6F01" w:rsidRPr="00574282" w:rsidRDefault="00AE4CD8" w:rsidP="002C6F01">
            <w:pPr>
              <w:pStyle w:val="Brdtext"/>
              <w:rPr>
                <w:i/>
              </w:rPr>
            </w:pPr>
            <w:r>
              <w:rPr>
                <w:i/>
              </w:rPr>
              <w:t>36 </w:t>
            </w:r>
            <w:r w:rsidRPr="00574282">
              <w:rPr>
                <w:i/>
              </w:rPr>
              <w:t>§</w:t>
            </w:r>
          </w:p>
        </w:tc>
      </w:tr>
      <w:tr w:rsidR="002C6F01" w14:paraId="56678008" w14:textId="77777777" w:rsidTr="002C6F01">
        <w:tc>
          <w:tcPr>
            <w:tcW w:w="2500" w:type="pct"/>
            <w:shd w:val="clear" w:color="auto" w:fill="auto"/>
            <w:tcMar>
              <w:left w:w="0" w:type="dxa"/>
            </w:tcMar>
          </w:tcPr>
          <w:p w14:paraId="04C90C80" w14:textId="77777777" w:rsidR="002C6F01" w:rsidRDefault="002C6F01" w:rsidP="002C6F01">
            <w:pPr>
              <w:pStyle w:val="Brdtextmedindrag"/>
            </w:pPr>
          </w:p>
        </w:tc>
        <w:tc>
          <w:tcPr>
            <w:tcW w:w="2500" w:type="pct"/>
            <w:shd w:val="clear" w:color="auto" w:fill="auto"/>
            <w:tcMar>
              <w:right w:w="0" w:type="dxa"/>
            </w:tcMar>
          </w:tcPr>
          <w:p w14:paraId="2FF14818" w14:textId="77777777" w:rsidR="002C6F01" w:rsidRPr="00EC0D77" w:rsidRDefault="00AE4CD8" w:rsidP="002C6F01">
            <w:pPr>
              <w:pStyle w:val="Brdtextmedindrag"/>
              <w:rPr>
                <w:i/>
                <w:iCs/>
              </w:rPr>
            </w:pPr>
            <w:r w:rsidRPr="00EC0D77">
              <w:rPr>
                <w:i/>
                <w:iCs/>
              </w:rPr>
              <w:t>Tillsynsmyndigheten ska föra ett register över anmälda stiftelser.</w:t>
            </w:r>
          </w:p>
        </w:tc>
      </w:tr>
      <w:tr w:rsidR="002C6F01" w14:paraId="7F49109C" w14:textId="77777777" w:rsidTr="002C6F01">
        <w:tc>
          <w:tcPr>
            <w:tcW w:w="2500" w:type="pct"/>
            <w:shd w:val="clear" w:color="auto" w:fill="auto"/>
            <w:tcMar>
              <w:left w:w="0" w:type="dxa"/>
            </w:tcMar>
          </w:tcPr>
          <w:p w14:paraId="5BA79F67" w14:textId="77777777" w:rsidR="002C6F01" w:rsidRDefault="002C6F01" w:rsidP="002C6F01">
            <w:pPr>
              <w:pStyle w:val="Brdtextmedindrag"/>
            </w:pPr>
          </w:p>
        </w:tc>
        <w:tc>
          <w:tcPr>
            <w:tcW w:w="2500" w:type="pct"/>
            <w:shd w:val="clear" w:color="auto" w:fill="auto"/>
            <w:tcMar>
              <w:right w:w="0" w:type="dxa"/>
            </w:tcMar>
          </w:tcPr>
          <w:p w14:paraId="489B0CDB" w14:textId="77777777" w:rsidR="002C6F01" w:rsidRPr="00EC0D77" w:rsidRDefault="00AE4CD8" w:rsidP="002C6F01">
            <w:pPr>
              <w:pStyle w:val="Brdtextmedindrag"/>
              <w:rPr>
                <w:i/>
                <w:iCs/>
              </w:rPr>
            </w:pPr>
            <w:r w:rsidRPr="00634C35">
              <w:rPr>
                <w:i/>
                <w:iCs/>
              </w:rPr>
              <w:t>Tillsynsmyndigheten ska under</w:t>
            </w:r>
            <w:r w:rsidRPr="00634C35">
              <w:rPr>
                <w:i/>
                <w:iCs/>
              </w:rPr>
              <w:softHyphen/>
              <w:t>rätta Finansinspektionen om en an</w:t>
            </w:r>
            <w:r w:rsidRPr="00634C35">
              <w:rPr>
                <w:i/>
                <w:iCs/>
              </w:rPr>
              <w:softHyphen/>
              <w:t>mälan enligt 31 </w:t>
            </w:r>
            <w:r>
              <w:rPr>
                <w:i/>
                <w:iCs/>
              </w:rPr>
              <w:t>a</w:t>
            </w:r>
            <w:r w:rsidRPr="00634C35">
              <w:rPr>
                <w:i/>
                <w:iCs/>
              </w:rPr>
              <w:t xml:space="preserve"> eller 31 </w:t>
            </w:r>
            <w:r>
              <w:rPr>
                <w:i/>
                <w:iCs/>
              </w:rPr>
              <w:t>c</w:t>
            </w:r>
            <w:r w:rsidRPr="00634C35">
              <w:rPr>
                <w:i/>
                <w:iCs/>
              </w:rPr>
              <w:t> §. Finansinspektionen ska underrätta tillsynsmyndigheten om en an</w:t>
            </w:r>
            <w:r w:rsidRPr="00634C35">
              <w:rPr>
                <w:i/>
                <w:iCs/>
              </w:rPr>
              <w:softHyphen/>
              <w:t>sökan enligt 31 </w:t>
            </w:r>
            <w:r>
              <w:rPr>
                <w:i/>
                <w:iCs/>
              </w:rPr>
              <w:t>d</w:t>
            </w:r>
            <w:r w:rsidRPr="00634C35">
              <w:rPr>
                <w:i/>
                <w:iCs/>
              </w:rPr>
              <w:t xml:space="preserve"> § och om det beslut som inspektionen fattar </w:t>
            </w:r>
            <w:r w:rsidRPr="00EC0D77">
              <w:rPr>
                <w:i/>
                <w:iCs/>
              </w:rPr>
              <w:t>med anledning av en sådan ansökan.</w:t>
            </w:r>
          </w:p>
        </w:tc>
      </w:tr>
    </w:tbl>
    <w:p w14:paraId="310F35D2"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3A3B4740" w14:textId="77777777" w:rsidTr="002C6F01">
        <w:tc>
          <w:tcPr>
            <w:tcW w:w="2500" w:type="pct"/>
            <w:shd w:val="clear" w:color="auto" w:fill="auto"/>
            <w:tcMar>
              <w:left w:w="0" w:type="dxa"/>
            </w:tcMar>
          </w:tcPr>
          <w:p w14:paraId="2F908A96" w14:textId="77777777" w:rsidR="002C6F01" w:rsidRDefault="002C6F01" w:rsidP="002C6F01">
            <w:pPr>
              <w:pStyle w:val="Brdtextmedindrag"/>
            </w:pPr>
          </w:p>
        </w:tc>
        <w:tc>
          <w:tcPr>
            <w:tcW w:w="2500" w:type="pct"/>
            <w:shd w:val="clear" w:color="auto" w:fill="auto"/>
            <w:tcMar>
              <w:right w:w="0" w:type="dxa"/>
            </w:tcMar>
          </w:tcPr>
          <w:p w14:paraId="57217967" w14:textId="77777777" w:rsidR="002C6F01" w:rsidRPr="002F30B8" w:rsidRDefault="00AE4CD8" w:rsidP="002C6F01">
            <w:pPr>
              <w:pStyle w:val="Brdtext"/>
              <w:rPr>
                <w:iCs/>
              </w:rPr>
            </w:pPr>
            <w:r>
              <w:rPr>
                <w:i/>
              </w:rPr>
              <w:t>37 </w:t>
            </w:r>
            <w:r w:rsidRPr="00574282">
              <w:rPr>
                <w:i/>
              </w:rPr>
              <w:t>§</w:t>
            </w:r>
            <w:r w:rsidRPr="002F30B8">
              <w:rPr>
                <w:rStyle w:val="Fotnotsreferens"/>
                <w:iCs/>
              </w:rPr>
              <w:footnoteReference w:id="112"/>
            </w:r>
          </w:p>
        </w:tc>
      </w:tr>
      <w:tr w:rsidR="002C6F01" w14:paraId="36249B39" w14:textId="77777777" w:rsidTr="002C6F01">
        <w:tc>
          <w:tcPr>
            <w:tcW w:w="2500" w:type="pct"/>
            <w:shd w:val="clear" w:color="auto" w:fill="auto"/>
            <w:tcMar>
              <w:left w:w="0" w:type="dxa"/>
            </w:tcMar>
          </w:tcPr>
          <w:p w14:paraId="0F292C22" w14:textId="77777777" w:rsidR="002C6F01" w:rsidRDefault="002C6F01" w:rsidP="002C6F01">
            <w:pPr>
              <w:pStyle w:val="Brdtextmedindrag"/>
            </w:pPr>
          </w:p>
        </w:tc>
        <w:tc>
          <w:tcPr>
            <w:tcW w:w="2500" w:type="pct"/>
            <w:shd w:val="clear" w:color="auto" w:fill="auto"/>
            <w:tcMar>
              <w:right w:w="0" w:type="dxa"/>
            </w:tcMar>
          </w:tcPr>
          <w:p w14:paraId="398ECB93" w14:textId="77777777" w:rsidR="002C6F01" w:rsidRPr="000F0907" w:rsidRDefault="00AE4CD8" w:rsidP="002C6F01">
            <w:pPr>
              <w:pStyle w:val="Brdtextmedindrag"/>
              <w:rPr>
                <w:i/>
                <w:iCs/>
              </w:rPr>
            </w:pPr>
            <w:r w:rsidRPr="000F0907">
              <w:rPr>
                <w:i/>
                <w:iCs/>
              </w:rPr>
              <w:t>Regeringen eller den myndighet som regeringen bestämmer får meddela föreskrifter om avgifter för tillsyn och registrering enligt denna lag.</w:t>
            </w:r>
          </w:p>
        </w:tc>
      </w:tr>
      <w:tr w:rsidR="002C6F01" w14:paraId="2035CF3A" w14:textId="77777777" w:rsidTr="002C6F01">
        <w:tc>
          <w:tcPr>
            <w:tcW w:w="2500" w:type="pct"/>
            <w:shd w:val="clear" w:color="auto" w:fill="auto"/>
            <w:tcMar>
              <w:left w:w="0" w:type="dxa"/>
            </w:tcMar>
          </w:tcPr>
          <w:p w14:paraId="3563A4DC" w14:textId="77777777" w:rsidR="002C6F01" w:rsidRDefault="002C6F01" w:rsidP="002C6F01">
            <w:pPr>
              <w:pStyle w:val="Brdtextmedindrag"/>
            </w:pPr>
          </w:p>
        </w:tc>
        <w:tc>
          <w:tcPr>
            <w:tcW w:w="2500" w:type="pct"/>
            <w:shd w:val="clear" w:color="auto" w:fill="auto"/>
            <w:tcMar>
              <w:right w:w="0" w:type="dxa"/>
            </w:tcMar>
          </w:tcPr>
          <w:p w14:paraId="4AB86CE1" w14:textId="77777777" w:rsidR="002C6F01" w:rsidRPr="000F0907" w:rsidRDefault="00AE4CD8" w:rsidP="002C6F01">
            <w:pPr>
              <w:pStyle w:val="Brdtextmedindrag"/>
              <w:rPr>
                <w:i/>
                <w:iCs/>
              </w:rPr>
            </w:pPr>
            <w:r w:rsidRPr="000F0907">
              <w:rPr>
                <w:i/>
                <w:iCs/>
              </w:rPr>
              <w:t>Regeringen eller den myndighet som regeringen bestämmer kan med stöd av 8 kap. 7 § regerings</w:t>
            </w:r>
            <w:r w:rsidRPr="000F0907">
              <w:rPr>
                <w:i/>
                <w:iCs/>
              </w:rPr>
              <w:softHyphen/>
            </w:r>
            <w:r w:rsidRPr="000F0907">
              <w:rPr>
                <w:i/>
                <w:iCs/>
              </w:rPr>
              <w:lastRenderedPageBreak/>
              <w:t>formen meddela närmare före</w:t>
            </w:r>
            <w:r w:rsidRPr="000F0907">
              <w:rPr>
                <w:i/>
                <w:iCs/>
              </w:rPr>
              <w:softHyphen/>
              <w:t>skrifter om ingiv</w:t>
            </w:r>
            <w:r w:rsidRPr="000F0907">
              <w:rPr>
                <w:i/>
                <w:iCs/>
              </w:rPr>
              <w:softHyphen/>
              <w:t>ning av anmäl</w:t>
            </w:r>
            <w:r w:rsidRPr="000F0907">
              <w:rPr>
                <w:i/>
                <w:iCs/>
              </w:rPr>
              <w:softHyphen/>
              <w:t>ningar i registreringsärenden.</w:t>
            </w:r>
          </w:p>
        </w:tc>
      </w:tr>
    </w:tbl>
    <w:p w14:paraId="4B5BB598"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004A32A6" w14:textId="77777777" w:rsidTr="002C6F01">
        <w:tc>
          <w:tcPr>
            <w:tcW w:w="2500" w:type="pct"/>
            <w:shd w:val="clear" w:color="auto" w:fill="auto"/>
            <w:tcMar>
              <w:left w:w="0" w:type="dxa"/>
            </w:tcMar>
          </w:tcPr>
          <w:p w14:paraId="185253AD" w14:textId="77777777" w:rsidR="002C6F01" w:rsidRDefault="002C6F01" w:rsidP="002C6F01">
            <w:pPr>
              <w:pStyle w:val="Brdtextmedindrag"/>
            </w:pPr>
          </w:p>
        </w:tc>
        <w:tc>
          <w:tcPr>
            <w:tcW w:w="2500" w:type="pct"/>
            <w:shd w:val="clear" w:color="auto" w:fill="auto"/>
            <w:tcMar>
              <w:right w:w="0" w:type="dxa"/>
            </w:tcMar>
          </w:tcPr>
          <w:p w14:paraId="2960C3F4" w14:textId="77777777" w:rsidR="002C6F01" w:rsidRDefault="00AE4CD8" w:rsidP="002C6F01">
            <w:pPr>
              <w:pStyle w:val="Brdtext"/>
              <w:rPr>
                <w:i/>
              </w:rPr>
            </w:pPr>
            <w:r>
              <w:rPr>
                <w:i/>
              </w:rPr>
              <w:t>38 </w:t>
            </w:r>
            <w:r w:rsidRPr="00574282">
              <w:rPr>
                <w:i/>
              </w:rPr>
              <w:t>§</w:t>
            </w:r>
          </w:p>
        </w:tc>
      </w:tr>
      <w:tr w:rsidR="002C6F01" w14:paraId="0A23A13F" w14:textId="77777777" w:rsidTr="002C6F01">
        <w:tc>
          <w:tcPr>
            <w:tcW w:w="2500" w:type="pct"/>
            <w:shd w:val="clear" w:color="auto" w:fill="auto"/>
            <w:tcMar>
              <w:left w:w="0" w:type="dxa"/>
            </w:tcMar>
          </w:tcPr>
          <w:p w14:paraId="3985B6F6" w14:textId="77777777" w:rsidR="002C6F01" w:rsidRDefault="002C6F01" w:rsidP="002C6F01">
            <w:pPr>
              <w:pStyle w:val="Brdtextmedindrag"/>
            </w:pPr>
          </w:p>
        </w:tc>
        <w:tc>
          <w:tcPr>
            <w:tcW w:w="2500" w:type="pct"/>
            <w:shd w:val="clear" w:color="auto" w:fill="auto"/>
            <w:tcMar>
              <w:right w:w="0" w:type="dxa"/>
            </w:tcMar>
          </w:tcPr>
          <w:p w14:paraId="59C8DF19" w14:textId="77777777" w:rsidR="002C6F01" w:rsidRDefault="00AE4CD8" w:rsidP="002C6F01">
            <w:pPr>
              <w:pStyle w:val="Brdtextmedindrag"/>
              <w:rPr>
                <w:i/>
              </w:rPr>
            </w:pPr>
            <w:r w:rsidRPr="00665F44">
              <w:rPr>
                <w:i/>
              </w:rPr>
              <w:t>Regeringen eller den myndighet som regeringen bestämmer får meddela föreskrifter om vilka upp</w:t>
            </w:r>
            <w:r>
              <w:rPr>
                <w:i/>
              </w:rPr>
              <w:softHyphen/>
            </w:r>
            <w:r w:rsidRPr="00665F44">
              <w:rPr>
                <w:i/>
              </w:rPr>
              <w:t xml:space="preserve">lysningar styrelsen </w:t>
            </w:r>
            <w:r>
              <w:rPr>
                <w:i/>
              </w:rPr>
              <w:t>i en pensions</w:t>
            </w:r>
            <w:r>
              <w:rPr>
                <w:i/>
              </w:rPr>
              <w:softHyphen/>
              <w:t xml:space="preserve">stiftelse </w:t>
            </w:r>
            <w:r w:rsidRPr="00665F44">
              <w:rPr>
                <w:i/>
              </w:rPr>
              <w:t>ska lämna till Finans</w:t>
            </w:r>
            <w:r>
              <w:rPr>
                <w:i/>
              </w:rPr>
              <w:softHyphen/>
            </w:r>
            <w:r w:rsidRPr="00665F44">
              <w:rPr>
                <w:i/>
              </w:rPr>
              <w:t>inspektionen enligt 1</w:t>
            </w:r>
            <w:r>
              <w:rPr>
                <w:i/>
              </w:rPr>
              <w:t>4</w:t>
            </w:r>
            <w:r w:rsidRPr="00665F44">
              <w:rPr>
                <w:i/>
              </w:rPr>
              <w:t xml:space="preserve"> kap. 5 § </w:t>
            </w:r>
            <w:r>
              <w:rPr>
                <w:i/>
              </w:rPr>
              <w:t>lagen (2019:742) om tjänste</w:t>
            </w:r>
            <w:r>
              <w:rPr>
                <w:i/>
              </w:rPr>
              <w:softHyphen/>
              <w:t>pensionsföretag</w:t>
            </w:r>
            <w:r w:rsidRPr="00665F44">
              <w:rPr>
                <w:i/>
              </w:rPr>
              <w:t xml:space="preserve"> och när de ska lämnas.</w:t>
            </w:r>
          </w:p>
        </w:tc>
      </w:tr>
      <w:tr w:rsidR="002C6F01" w14:paraId="585DE59B" w14:textId="77777777" w:rsidTr="002C6F01">
        <w:tc>
          <w:tcPr>
            <w:tcW w:w="2500" w:type="pct"/>
            <w:shd w:val="clear" w:color="auto" w:fill="auto"/>
            <w:tcMar>
              <w:left w:w="0" w:type="dxa"/>
            </w:tcMar>
          </w:tcPr>
          <w:p w14:paraId="13ED953A" w14:textId="77777777" w:rsidR="002C6F01" w:rsidRDefault="002C6F01" w:rsidP="002C6F01">
            <w:pPr>
              <w:pStyle w:val="Brdtextmedindrag"/>
            </w:pPr>
          </w:p>
        </w:tc>
        <w:tc>
          <w:tcPr>
            <w:tcW w:w="2500" w:type="pct"/>
            <w:shd w:val="clear" w:color="auto" w:fill="auto"/>
            <w:tcMar>
              <w:right w:w="0" w:type="dxa"/>
            </w:tcMar>
          </w:tcPr>
          <w:p w14:paraId="1C829369" w14:textId="77777777" w:rsidR="002C6F01" w:rsidDel="007E3CDF" w:rsidRDefault="00AE4CD8" w:rsidP="002C6F01">
            <w:pPr>
              <w:pStyle w:val="Brdtextmedindrag"/>
              <w:rPr>
                <w:i/>
              </w:rPr>
            </w:pPr>
            <w:r>
              <w:rPr>
                <w:i/>
              </w:rPr>
              <w:t>Regeringen får meddela före</w:t>
            </w:r>
            <w:r>
              <w:rPr>
                <w:i/>
              </w:rPr>
              <w:softHyphen/>
              <w:t>skrifter om sådana avgifter för pen</w:t>
            </w:r>
            <w:r>
              <w:rPr>
                <w:i/>
              </w:rPr>
              <w:softHyphen/>
              <w:t>sions</w:t>
            </w:r>
            <w:r>
              <w:rPr>
                <w:i/>
              </w:rPr>
              <w:softHyphen/>
              <w:t xml:space="preserve">stiftelser som </w:t>
            </w:r>
            <w:r w:rsidRPr="00AB5B84">
              <w:rPr>
                <w:i/>
              </w:rPr>
              <w:t>ska bidra till att täcka kostnaderna för Finans</w:t>
            </w:r>
            <w:r>
              <w:rPr>
                <w:i/>
              </w:rPr>
              <w:softHyphen/>
            </w:r>
            <w:r w:rsidRPr="00AB5B84">
              <w:rPr>
                <w:i/>
              </w:rPr>
              <w:t xml:space="preserve">inspektionens verksamhet </w:t>
            </w:r>
            <w:r>
              <w:rPr>
                <w:i/>
              </w:rPr>
              <w:t>enligt 14 kap. 17 § lagen om tjänste</w:t>
            </w:r>
            <w:r>
              <w:rPr>
                <w:i/>
              </w:rPr>
              <w:softHyphen/>
              <w:t>pen</w:t>
            </w:r>
            <w:r>
              <w:rPr>
                <w:i/>
              </w:rPr>
              <w:softHyphen/>
              <w:t>sionsföretag.</w:t>
            </w:r>
          </w:p>
        </w:tc>
      </w:tr>
      <w:tr w:rsidR="002C6F01" w14:paraId="4C5A4D42" w14:textId="77777777" w:rsidTr="002C6F01">
        <w:tc>
          <w:tcPr>
            <w:tcW w:w="2500" w:type="pct"/>
            <w:shd w:val="clear" w:color="auto" w:fill="auto"/>
            <w:tcMar>
              <w:left w:w="0" w:type="dxa"/>
            </w:tcMar>
          </w:tcPr>
          <w:p w14:paraId="253E4992" w14:textId="77777777" w:rsidR="002C6F01" w:rsidRDefault="002C6F01" w:rsidP="002C6F01">
            <w:pPr>
              <w:pStyle w:val="Brdtextmedindrag"/>
            </w:pPr>
          </w:p>
        </w:tc>
        <w:tc>
          <w:tcPr>
            <w:tcW w:w="2500" w:type="pct"/>
            <w:shd w:val="clear" w:color="auto" w:fill="auto"/>
            <w:tcMar>
              <w:right w:w="0" w:type="dxa"/>
            </w:tcMar>
          </w:tcPr>
          <w:p w14:paraId="61992CD8" w14:textId="77777777" w:rsidR="002C6F01" w:rsidRPr="00574282" w:rsidRDefault="00AE4CD8" w:rsidP="002C6F01">
            <w:pPr>
              <w:pStyle w:val="Brdtextmedindrag"/>
              <w:rPr>
                <w:i/>
              </w:rPr>
            </w:pPr>
            <w:r>
              <w:rPr>
                <w:i/>
              </w:rPr>
              <w:t>Regeringen eller den myndighet som regeringen bestämmer kan med stöd av 8 kap. 7 § regerings</w:t>
            </w:r>
            <w:r>
              <w:rPr>
                <w:i/>
              </w:rPr>
              <w:softHyphen/>
              <w:t>formen meddela föreskrifter om hur upplysningar ska lämnas av styrel</w:t>
            </w:r>
            <w:r>
              <w:rPr>
                <w:i/>
              </w:rPr>
              <w:softHyphen/>
              <w:t>sen för en pensionsstiftelse enligt 14 kap. 5 § lagen om tjänstepen</w:t>
            </w:r>
            <w:r>
              <w:rPr>
                <w:i/>
              </w:rPr>
              <w:softHyphen/>
              <w:t>sionsföretag.</w:t>
            </w:r>
          </w:p>
        </w:tc>
      </w:tr>
    </w:tbl>
    <w:p w14:paraId="3F52C14E" w14:textId="77777777" w:rsidR="002C6F01" w:rsidRPr="00811E52" w:rsidRDefault="00AE4CD8" w:rsidP="002C6F01">
      <w:pPr>
        <w:pStyle w:val="Slutstreck"/>
      </w:pPr>
      <w:r w:rsidRPr="00811E52">
        <w:t>                      </w:t>
      </w:r>
    </w:p>
    <w:p w14:paraId="64CEAF7D" w14:textId="77777777" w:rsidR="002C6F01" w:rsidRDefault="00AE4CD8" w:rsidP="002C6F01">
      <w:pPr>
        <w:pStyle w:val="Brdtextmedindrag"/>
      </w:pPr>
      <w:r>
        <w:t>Denna lag träder i kraft den 1 juli 2020.</w:t>
      </w:r>
    </w:p>
    <w:p w14:paraId="682F4CAA" w14:textId="77777777" w:rsidR="002C6F01" w:rsidRDefault="002C6F01" w:rsidP="002C6F01">
      <w:pPr>
        <w:pStyle w:val="Brdtextmedindrag"/>
      </w:pPr>
    </w:p>
    <w:p w14:paraId="799CF211" w14:textId="77777777" w:rsidR="002C6F01" w:rsidRDefault="002C6F01" w:rsidP="002C6F01">
      <w:pPr>
        <w:pStyle w:val="Brdtextmedindrag"/>
      </w:pPr>
    </w:p>
    <w:p w14:paraId="14FF6DFD" w14:textId="77777777" w:rsidR="002C6F01" w:rsidRDefault="002C6F01" w:rsidP="002C6F01">
      <w:pPr>
        <w:pStyle w:val="Brdtextmedindrag"/>
        <w:sectPr w:rsidR="002C6F01" w:rsidSect="00155500">
          <w:headerReference w:type="even" r:id="rId143"/>
          <w:headerReference w:type="default" r:id="rId144"/>
          <w:footerReference w:type="even" r:id="rId145"/>
          <w:footerReference w:type="default" r:id="rId146"/>
          <w:headerReference w:type="first" r:id="rId147"/>
          <w:footerReference w:type="first" r:id="rId148"/>
          <w:footnotePr>
            <w:numRestart w:val="eachSect"/>
          </w:footnotePr>
          <w:pgSz w:w="9356" w:h="13721" w:code="9"/>
          <w:pgMar w:top="794" w:right="2438" w:bottom="1191" w:left="1021" w:header="0" w:footer="709" w:gutter="0"/>
          <w:cols w:space="708"/>
          <w:docGrid w:linePitch="360"/>
        </w:sectPr>
      </w:pPr>
    </w:p>
    <w:p w14:paraId="1CBC44D9" w14:textId="77777777" w:rsidR="002C6F01" w:rsidRDefault="00AE4CD8" w:rsidP="002C6F01">
      <w:pPr>
        <w:pStyle w:val="Rubrik2utannumrering"/>
        <w:spacing w:before="0"/>
      </w:pPr>
      <w:bookmarkStart w:id="182" w:name="_Toc32844382"/>
      <w:r>
        <w:lastRenderedPageBreak/>
        <w:t xml:space="preserve">Förslag till lag om </w:t>
      </w:r>
      <w:r w:rsidRPr="00153D60">
        <w:t>ändring</w:t>
      </w:r>
      <w:r>
        <w:t xml:space="preserve"> i lagen (1981:131) om kallelse på okända borgenärer</w:t>
      </w:r>
      <w:bookmarkEnd w:id="182"/>
    </w:p>
    <w:p w14:paraId="7DAA08ED" w14:textId="77777777" w:rsidR="002C6F01" w:rsidRDefault="00AE4CD8" w:rsidP="002C6F01">
      <w:pPr>
        <w:pStyle w:val="Brdtext"/>
      </w:pPr>
      <w:r>
        <w:t xml:space="preserve">Härigenom föreskrivs att 4 och 5 a §§ lagen (1981:131) om kallelse på okända borgenärer ska ha följande lydelse. </w:t>
      </w:r>
    </w:p>
    <w:p w14:paraId="7F2572F7" w14:textId="77777777" w:rsidR="002C6F01" w:rsidRPr="0072507E"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13864306" w14:textId="77777777" w:rsidTr="002C6F01">
        <w:tc>
          <w:tcPr>
            <w:tcW w:w="2500" w:type="pct"/>
            <w:shd w:val="clear" w:color="auto" w:fill="auto"/>
            <w:tcMar>
              <w:left w:w="0" w:type="dxa"/>
            </w:tcMar>
          </w:tcPr>
          <w:p w14:paraId="5AB86C22" w14:textId="77777777" w:rsidR="002C6F01" w:rsidRPr="005B0E77" w:rsidRDefault="00AE4CD8" w:rsidP="002C6F01">
            <w:pPr>
              <w:pStyle w:val="Brdtext"/>
              <w:rPr>
                <w:i/>
              </w:rPr>
            </w:pPr>
            <w:r w:rsidRPr="005B0E77">
              <w:rPr>
                <w:i/>
              </w:rPr>
              <w:t>Nuvarande lydelse</w:t>
            </w:r>
          </w:p>
        </w:tc>
        <w:tc>
          <w:tcPr>
            <w:tcW w:w="2500" w:type="pct"/>
            <w:shd w:val="clear" w:color="auto" w:fill="auto"/>
            <w:tcMar>
              <w:right w:w="0" w:type="dxa"/>
            </w:tcMar>
          </w:tcPr>
          <w:p w14:paraId="70193EAC" w14:textId="77777777" w:rsidR="002C6F01" w:rsidRPr="005B0E77" w:rsidRDefault="00AE4CD8" w:rsidP="002C6F01">
            <w:pPr>
              <w:pStyle w:val="Brdtext"/>
              <w:rPr>
                <w:i/>
              </w:rPr>
            </w:pPr>
            <w:r w:rsidRPr="005B0E77">
              <w:rPr>
                <w:i/>
              </w:rPr>
              <w:t>Föreslagen lydelse</w:t>
            </w:r>
          </w:p>
        </w:tc>
      </w:tr>
    </w:tbl>
    <w:p w14:paraId="20C5FE72" w14:textId="77777777" w:rsidR="002C6F01" w:rsidRPr="0072507E" w:rsidRDefault="002C6F01" w:rsidP="002C6F01">
      <w:pPr>
        <w:pStyle w:val="Brdtextmedindrag"/>
      </w:pPr>
    </w:p>
    <w:p w14:paraId="66BF16E8" w14:textId="77777777" w:rsidR="002C6F01" w:rsidRDefault="00AE4CD8" w:rsidP="002C6F01">
      <w:pPr>
        <w:pStyle w:val="Brdtext"/>
        <w:jc w:val="center"/>
      </w:pPr>
      <w:r>
        <w:t>4 §</w:t>
      </w:r>
      <w:r>
        <w:rPr>
          <w:rStyle w:val="Fotnotsreferens"/>
        </w:rPr>
        <w:footnoteReference w:id="113"/>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25C2BBF" w14:textId="77777777" w:rsidTr="002C6F01">
        <w:tc>
          <w:tcPr>
            <w:tcW w:w="2500" w:type="pct"/>
            <w:shd w:val="clear" w:color="auto" w:fill="auto"/>
            <w:tcMar>
              <w:left w:w="0" w:type="dxa"/>
            </w:tcMar>
          </w:tcPr>
          <w:p w14:paraId="4BDEA4A9" w14:textId="77777777" w:rsidR="002C6F01" w:rsidRDefault="00AE4CD8" w:rsidP="002C6F01">
            <w:pPr>
              <w:pStyle w:val="Brdtextmedindrag"/>
            </w:pPr>
            <w:r>
              <w:t xml:space="preserve">En </w:t>
            </w:r>
            <w:bookmarkStart w:id="183" w:name="_Hlk30680780"/>
            <w:r>
              <w:t xml:space="preserve">ansökan om kallelse på okända borgenärer ska </w:t>
            </w:r>
            <w:bookmarkEnd w:id="183"/>
            <w:r>
              <w:t xml:space="preserve">göras hos Kronofogdemyndigheten. </w:t>
            </w:r>
            <w:bookmarkStart w:id="184" w:name="_Hlk30680723"/>
            <w:r>
              <w:t>Om gäl</w:t>
            </w:r>
            <w:r>
              <w:softHyphen/>
              <w:t xml:space="preserve">denären är ett aktiebolag </w:t>
            </w:r>
            <w:r w:rsidRPr="0072507E">
              <w:rPr>
                <w:i/>
              </w:rPr>
              <w:t xml:space="preserve">eller </w:t>
            </w:r>
            <w:r w:rsidRPr="00FB55B9">
              <w:t>en</w:t>
            </w:r>
            <w:r>
              <w:t xml:space="preserve"> ekonomisk förening, ska dock ansökan göras hos Bolagsverket.</w:t>
            </w:r>
            <w:bookmarkEnd w:id="184"/>
          </w:p>
        </w:tc>
        <w:tc>
          <w:tcPr>
            <w:tcW w:w="2500" w:type="pct"/>
            <w:shd w:val="clear" w:color="auto" w:fill="auto"/>
            <w:tcMar>
              <w:right w:w="0" w:type="dxa"/>
            </w:tcMar>
          </w:tcPr>
          <w:p w14:paraId="375FD431" w14:textId="77777777" w:rsidR="002C6F01" w:rsidRDefault="00AE4CD8" w:rsidP="002C6F01">
            <w:pPr>
              <w:pStyle w:val="Brdtextmedindrag"/>
            </w:pPr>
            <w:r>
              <w:t>En ansökan om kallelse på okända borgenärer ska göras hos Kronofogdemyndigheten. Om gäl</w:t>
            </w:r>
            <w:r>
              <w:softHyphen/>
              <w:t>denären är ett aktiebolag</w:t>
            </w:r>
            <w:r w:rsidRPr="00FB55B9">
              <w:rPr>
                <w:i/>
              </w:rPr>
              <w:t>,</w:t>
            </w:r>
            <w:r>
              <w:t xml:space="preserve"> en eko</w:t>
            </w:r>
            <w:r>
              <w:softHyphen/>
              <w:t>no</w:t>
            </w:r>
            <w:r>
              <w:softHyphen/>
              <w:t>misk förening</w:t>
            </w:r>
            <w:r w:rsidRPr="002A5D63">
              <w:rPr>
                <w:i/>
              </w:rPr>
              <w:t>,</w:t>
            </w:r>
            <w:r>
              <w:t xml:space="preserve"> </w:t>
            </w:r>
            <w:r w:rsidRPr="00FB55B9">
              <w:rPr>
                <w:i/>
              </w:rPr>
              <w:t>ett ömsesidigt för</w:t>
            </w:r>
            <w:r>
              <w:rPr>
                <w:i/>
              </w:rPr>
              <w:softHyphen/>
            </w:r>
            <w:r w:rsidRPr="00FB55B9">
              <w:rPr>
                <w:i/>
              </w:rPr>
              <w:t>säk</w:t>
            </w:r>
            <w:r>
              <w:rPr>
                <w:i/>
              </w:rPr>
              <w:softHyphen/>
            </w:r>
            <w:r w:rsidRPr="00FB55B9">
              <w:rPr>
                <w:i/>
              </w:rPr>
              <w:t>ringsbolag, ett ömse</w:t>
            </w:r>
            <w:r>
              <w:rPr>
                <w:i/>
              </w:rPr>
              <w:softHyphen/>
            </w:r>
            <w:r w:rsidRPr="00FB55B9">
              <w:rPr>
                <w:i/>
              </w:rPr>
              <w:t>sidigt tjänste</w:t>
            </w:r>
            <w:r>
              <w:rPr>
                <w:i/>
              </w:rPr>
              <w:softHyphen/>
            </w:r>
            <w:r w:rsidRPr="00FB55B9">
              <w:rPr>
                <w:i/>
              </w:rPr>
              <w:t>pensionsbolag, en försäk</w:t>
            </w:r>
            <w:r>
              <w:rPr>
                <w:i/>
              </w:rPr>
              <w:softHyphen/>
            </w:r>
            <w:r w:rsidRPr="00FB55B9">
              <w:rPr>
                <w:i/>
              </w:rPr>
              <w:t>rings</w:t>
            </w:r>
            <w:r>
              <w:rPr>
                <w:i/>
              </w:rPr>
              <w:softHyphen/>
            </w:r>
            <w:r w:rsidRPr="00FB55B9">
              <w:rPr>
                <w:i/>
              </w:rPr>
              <w:t>förening eller en tjänste</w:t>
            </w:r>
            <w:r>
              <w:rPr>
                <w:i/>
              </w:rPr>
              <w:softHyphen/>
            </w:r>
            <w:r w:rsidRPr="00FB55B9">
              <w:rPr>
                <w:i/>
              </w:rPr>
              <w:t>pen</w:t>
            </w:r>
            <w:r>
              <w:rPr>
                <w:i/>
              </w:rPr>
              <w:softHyphen/>
            </w:r>
            <w:r w:rsidRPr="00FB55B9">
              <w:rPr>
                <w:i/>
              </w:rPr>
              <w:t>sionsförening</w:t>
            </w:r>
            <w:r w:rsidRPr="002A5D63">
              <w:t>,</w:t>
            </w:r>
            <w:r>
              <w:t xml:space="preserve"> ska dock ansökan göras hos Bolagsverket.</w:t>
            </w:r>
          </w:p>
        </w:tc>
      </w:tr>
      <w:tr w:rsidR="002C6F01" w14:paraId="4EBACCC7" w14:textId="77777777" w:rsidTr="002C6F01">
        <w:tc>
          <w:tcPr>
            <w:tcW w:w="2500" w:type="pct"/>
            <w:shd w:val="clear" w:color="auto" w:fill="auto"/>
            <w:tcMar>
              <w:left w:w="0" w:type="dxa"/>
            </w:tcMar>
          </w:tcPr>
          <w:p w14:paraId="55073752" w14:textId="77777777" w:rsidR="002C6F01" w:rsidRDefault="00AE4CD8" w:rsidP="002C6F01">
            <w:pPr>
              <w:pStyle w:val="Brdtextmedindrag"/>
            </w:pPr>
            <w:r>
              <w:t>Sökanden ska bifoga en för</w:t>
            </w:r>
            <w:r>
              <w:softHyphen/>
              <w:t>teck</w:t>
            </w:r>
            <w:r>
              <w:softHyphen/>
              <w:t>ning över gäldenärens kända borge</w:t>
            </w:r>
            <w:r>
              <w:softHyphen/>
              <w:t xml:space="preserve">närer och, </w:t>
            </w:r>
            <w:r w:rsidRPr="00C32B65">
              <w:rPr>
                <w:i/>
              </w:rPr>
              <w:t>såvitt</w:t>
            </w:r>
            <w:r>
              <w:t xml:space="preserve"> möjligt, ange deras adress.</w:t>
            </w:r>
          </w:p>
        </w:tc>
        <w:tc>
          <w:tcPr>
            <w:tcW w:w="2500" w:type="pct"/>
            <w:shd w:val="clear" w:color="auto" w:fill="auto"/>
            <w:tcMar>
              <w:right w:w="0" w:type="dxa"/>
            </w:tcMar>
          </w:tcPr>
          <w:p w14:paraId="10E2253A" w14:textId="77777777" w:rsidR="002C6F01" w:rsidRDefault="00AE4CD8" w:rsidP="002C6F01">
            <w:pPr>
              <w:pStyle w:val="Brdtextmedindrag"/>
            </w:pPr>
            <w:r>
              <w:t>Sökanden ska bifoga en för</w:t>
            </w:r>
            <w:r>
              <w:softHyphen/>
              <w:t>teck</w:t>
            </w:r>
            <w:r>
              <w:softHyphen/>
              <w:t>ning över gäldenärens kända borge</w:t>
            </w:r>
            <w:r>
              <w:softHyphen/>
              <w:t xml:space="preserve">närer och, </w:t>
            </w:r>
            <w:r>
              <w:rPr>
                <w:i/>
                <w:iCs/>
              </w:rPr>
              <w:t>om det är</w:t>
            </w:r>
            <w:r>
              <w:t xml:space="preserve"> möjligt, ange deras adress.</w:t>
            </w:r>
          </w:p>
        </w:tc>
      </w:tr>
    </w:tbl>
    <w:p w14:paraId="6F4EDCA9" w14:textId="77777777" w:rsidR="002C6F01" w:rsidRDefault="002C6F01" w:rsidP="002C6F01">
      <w:pPr>
        <w:pStyle w:val="Brdtext"/>
        <w:jc w:val="center"/>
        <w:rPr>
          <w:b/>
        </w:rPr>
      </w:pPr>
    </w:p>
    <w:p w14:paraId="3F742E97" w14:textId="77777777" w:rsidR="002C6F01" w:rsidRDefault="00AE4CD8" w:rsidP="002C6F01">
      <w:pPr>
        <w:pStyle w:val="Brdtext"/>
        <w:jc w:val="center"/>
      </w:pPr>
      <w:r>
        <w:t>5 a §</w:t>
      </w:r>
      <w:r>
        <w:rPr>
          <w:rStyle w:val="Fotnotsreferens"/>
        </w:rPr>
        <w:footnoteReference w:id="114"/>
      </w:r>
    </w:p>
    <w:p w14:paraId="672C1F9C" w14:textId="77777777" w:rsidR="002C6F01" w:rsidRPr="001552BD" w:rsidRDefault="00AE4CD8" w:rsidP="002C6F01">
      <w:pPr>
        <w:pStyle w:val="Brdtextmedindrag"/>
      </w:pPr>
      <w:r>
        <w:t>Vid överklagande av Kronofogdemyndighetens beslut tillämpas 18 kap. utsökningsbalken.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AD3D0D8" w14:textId="77777777" w:rsidTr="002C6F01">
        <w:tc>
          <w:tcPr>
            <w:tcW w:w="2500" w:type="pct"/>
            <w:shd w:val="clear" w:color="auto" w:fill="auto"/>
            <w:tcMar>
              <w:left w:w="0" w:type="dxa"/>
            </w:tcMar>
          </w:tcPr>
          <w:p w14:paraId="22C58BD3" w14:textId="77777777" w:rsidR="002C6F01" w:rsidRDefault="00AE4CD8" w:rsidP="002C6F01">
            <w:pPr>
              <w:pStyle w:val="Brdtextmedindrag"/>
            </w:pPr>
            <w:r>
              <w:t>Ett beslut av Bolagsverket över</w:t>
            </w:r>
            <w:r>
              <w:softHyphen/>
              <w:t xml:space="preserve">klagas till tingsrätten på den ort där </w:t>
            </w:r>
            <w:r w:rsidRPr="00206F75">
              <w:rPr>
                <w:i/>
              </w:rPr>
              <w:t>bolaget</w:t>
            </w:r>
            <w:r>
              <w:t xml:space="preserve"> har sitt säte. Vid över</w:t>
            </w:r>
            <w:r>
              <w:softHyphen/>
              <w:t>klagande gäller lagen (1996:242) om domstolsärenden.</w:t>
            </w:r>
          </w:p>
        </w:tc>
        <w:tc>
          <w:tcPr>
            <w:tcW w:w="2500" w:type="pct"/>
            <w:shd w:val="clear" w:color="auto" w:fill="auto"/>
            <w:tcMar>
              <w:right w:w="0" w:type="dxa"/>
            </w:tcMar>
          </w:tcPr>
          <w:p w14:paraId="0F91E390" w14:textId="77777777" w:rsidR="002C6F01" w:rsidRDefault="00AE4CD8" w:rsidP="002C6F01">
            <w:pPr>
              <w:pStyle w:val="Brdtextmedindrag"/>
            </w:pPr>
            <w:r>
              <w:t>Ett beslut av Bolagsverket över</w:t>
            </w:r>
            <w:r>
              <w:softHyphen/>
              <w:t xml:space="preserve">klagas till tingsrätten på den ort där </w:t>
            </w:r>
            <w:r>
              <w:rPr>
                <w:i/>
              </w:rPr>
              <w:t>bolagets eller föreningens</w:t>
            </w:r>
            <w:r w:rsidRPr="00042BCD">
              <w:rPr>
                <w:i/>
                <w:iCs/>
              </w:rPr>
              <w:t xml:space="preserve"> </w:t>
            </w:r>
            <w:r w:rsidRPr="00D907CA">
              <w:rPr>
                <w:i/>
                <w:iCs/>
              </w:rPr>
              <w:t>styrelse</w:t>
            </w:r>
            <w:r>
              <w:t xml:space="preserve"> har sitt säte. Vid över</w:t>
            </w:r>
            <w:r>
              <w:softHyphen/>
              <w:t>klagande gäller lagen (1996:242) om dom</w:t>
            </w:r>
            <w:r>
              <w:softHyphen/>
              <w:t>stolsärenden.</w:t>
            </w:r>
          </w:p>
        </w:tc>
      </w:tr>
    </w:tbl>
    <w:p w14:paraId="5AFFDDE3" w14:textId="77777777" w:rsidR="002C6F01" w:rsidRPr="00811E52" w:rsidRDefault="00AE4CD8" w:rsidP="002C6F01">
      <w:pPr>
        <w:pStyle w:val="Slutstreck"/>
      </w:pPr>
      <w:r w:rsidRPr="00811E52">
        <w:t>                      </w:t>
      </w:r>
    </w:p>
    <w:p w14:paraId="24F02B34" w14:textId="77777777" w:rsidR="002C6F01" w:rsidRDefault="00AE4CD8" w:rsidP="002C6F01">
      <w:pPr>
        <w:pStyle w:val="Brdtextmedindrag"/>
      </w:pPr>
      <w:r>
        <w:t>1. </w:t>
      </w:r>
      <w:r w:rsidRPr="009B0877">
        <w:t>Denna lag träder i kraft den 1</w:t>
      </w:r>
      <w:r>
        <w:t> </w:t>
      </w:r>
      <w:r w:rsidRPr="009B0877">
        <w:t>juli 2020.</w:t>
      </w:r>
    </w:p>
    <w:p w14:paraId="2CB62649" w14:textId="77777777" w:rsidR="002C6F01" w:rsidRDefault="00AE4CD8" w:rsidP="002C6F01">
      <w:pPr>
        <w:pStyle w:val="Brdtextmedindrag"/>
      </w:pPr>
      <w:r>
        <w:t>2. </w:t>
      </w:r>
      <w:r w:rsidRPr="007E0CFF">
        <w:t>En ansökan om kallelse på okända borgenärer vid likvidation</w:t>
      </w:r>
      <w:r>
        <w:t xml:space="preserve"> som rör ett ömsesidigt försäkringsbolag, ett ömsesidigt tjänstepensionsbolag, en försäkringsförening eller en tjänstepensionsförening</w:t>
      </w:r>
      <w:r w:rsidRPr="007E0CFF">
        <w:t xml:space="preserve"> ska överlämnas från Kronofogdemyndigheten till Bolagsverket, om någon kallelse på okända borgenärer inte har utfärdats före ikraftträdandet.</w:t>
      </w:r>
    </w:p>
    <w:p w14:paraId="262B4779" w14:textId="1D814B8B" w:rsidR="002C6F01" w:rsidRDefault="002C6F01" w:rsidP="002C6F01">
      <w:pPr>
        <w:pStyle w:val="Brdtextmedindrag"/>
      </w:pPr>
    </w:p>
    <w:p w14:paraId="043BE64C" w14:textId="2CA09B39" w:rsidR="002C6F01" w:rsidRDefault="002C6F01" w:rsidP="002C6F01">
      <w:pPr>
        <w:pStyle w:val="Brdtextmedindrag"/>
      </w:pPr>
    </w:p>
    <w:p w14:paraId="7BB59688" w14:textId="77777777" w:rsidR="002C6F01" w:rsidRDefault="002C6F01" w:rsidP="002C6F01">
      <w:pPr>
        <w:pStyle w:val="Brdtextmedindrag"/>
        <w:sectPr w:rsidR="002C6F01" w:rsidSect="002C6F01">
          <w:headerReference w:type="even" r:id="rId149"/>
          <w:headerReference w:type="default" r:id="rId150"/>
          <w:footerReference w:type="even" r:id="rId151"/>
          <w:footerReference w:type="default" r:id="rId152"/>
          <w:footerReference w:type="first" r:id="rId153"/>
          <w:footnotePr>
            <w:numRestart w:val="eachSect"/>
          </w:footnotePr>
          <w:pgSz w:w="9356" w:h="13721" w:code="9"/>
          <w:pgMar w:top="794" w:right="2438" w:bottom="1191" w:left="1021" w:header="0" w:footer="709" w:gutter="0"/>
          <w:cols w:space="708"/>
          <w:docGrid w:linePitch="360"/>
        </w:sectPr>
      </w:pPr>
    </w:p>
    <w:p w14:paraId="7096CFE4" w14:textId="77777777" w:rsidR="002C6F01" w:rsidRDefault="00AE4CD8" w:rsidP="002C6F01">
      <w:pPr>
        <w:pStyle w:val="Rubrik2utannumrering"/>
        <w:spacing w:before="0"/>
      </w:pPr>
      <w:bookmarkStart w:id="185" w:name="_Toc32844383"/>
      <w:r>
        <w:lastRenderedPageBreak/>
        <w:t xml:space="preserve">Förslag </w:t>
      </w:r>
      <w:r w:rsidRPr="00494AB8">
        <w:t>till</w:t>
      </w:r>
      <w:r>
        <w:t xml:space="preserve"> lag om </w:t>
      </w:r>
      <w:r w:rsidRPr="00153D60">
        <w:t>ändring</w:t>
      </w:r>
      <w:r>
        <w:t xml:space="preserve"> i lagen (1998:293) om utländska försäkringsgivares</w:t>
      </w:r>
      <w:r w:rsidRPr="00CC7C38">
        <w:t xml:space="preserve"> </w:t>
      </w:r>
      <w:r>
        <w:t>och tjänstepensionsinstituts verksamhet i Sverige</w:t>
      </w:r>
      <w:bookmarkEnd w:id="185"/>
    </w:p>
    <w:p w14:paraId="64B25663" w14:textId="77777777" w:rsidR="002C6F01" w:rsidRDefault="00AE4CD8" w:rsidP="002C6F01">
      <w:pPr>
        <w:pStyle w:val="Brdtext"/>
      </w:pPr>
      <w:r>
        <w:t>Härigenom föreskrivs att 1 kap. 6 och 7 §§, 2 kap. 1–3 §§, 3 kap. 2 och 6 §§ och 8 kap. 1 a § lagen (1998:293) om utländska försäk</w:t>
      </w:r>
      <w:r>
        <w:softHyphen/>
        <w:t>ringsgivares och tjänstepensionsinstituts verksamhet i Sverige</w:t>
      </w:r>
      <w:r>
        <w:rPr>
          <w:rStyle w:val="Fotnotsreferens"/>
        </w:rPr>
        <w:footnoteReference w:id="115"/>
      </w:r>
      <w:r>
        <w:t xml:space="preserve"> ska ha följande lydelse.</w:t>
      </w:r>
    </w:p>
    <w:p w14:paraId="28A8F7D9" w14:textId="77777777" w:rsidR="002C6F01" w:rsidRDefault="002C6F01" w:rsidP="002C6F0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7DFECBDE" w14:textId="77777777" w:rsidTr="002C6F01">
        <w:tc>
          <w:tcPr>
            <w:tcW w:w="2500" w:type="pct"/>
            <w:shd w:val="clear" w:color="auto" w:fill="auto"/>
            <w:tcMar>
              <w:left w:w="0" w:type="dxa"/>
            </w:tcMar>
          </w:tcPr>
          <w:p w14:paraId="7538F82D" w14:textId="77777777" w:rsidR="002C6F01" w:rsidRPr="005B0E77" w:rsidRDefault="00AE4CD8" w:rsidP="002C6F01">
            <w:pPr>
              <w:pStyle w:val="Brdtext"/>
              <w:rPr>
                <w:i/>
              </w:rPr>
            </w:pPr>
            <w:r>
              <w:rPr>
                <w:i/>
              </w:rPr>
              <w:t>Nuvarande lydelse</w:t>
            </w:r>
          </w:p>
        </w:tc>
        <w:tc>
          <w:tcPr>
            <w:tcW w:w="2500" w:type="pct"/>
            <w:shd w:val="clear" w:color="auto" w:fill="auto"/>
            <w:tcMar>
              <w:right w:w="0" w:type="dxa"/>
            </w:tcMar>
          </w:tcPr>
          <w:p w14:paraId="2595C6F8" w14:textId="77777777" w:rsidR="002C6F01" w:rsidRPr="005B0E77" w:rsidRDefault="00AE4CD8" w:rsidP="002C6F01">
            <w:pPr>
              <w:pStyle w:val="Brdtext"/>
              <w:rPr>
                <w:i/>
              </w:rPr>
            </w:pPr>
            <w:r w:rsidRPr="005B0E77">
              <w:rPr>
                <w:i/>
              </w:rPr>
              <w:t>Föreslagen lydelse</w:t>
            </w:r>
          </w:p>
        </w:tc>
      </w:tr>
    </w:tbl>
    <w:p w14:paraId="32DFF132" w14:textId="77777777" w:rsidR="002C6F01" w:rsidRDefault="00AE4CD8" w:rsidP="002C6F01">
      <w:pPr>
        <w:pStyle w:val="Brdtext"/>
        <w:spacing w:before="230"/>
        <w:jc w:val="center"/>
        <w:rPr>
          <w:b/>
        </w:rPr>
      </w:pPr>
      <w:r>
        <w:rPr>
          <w:b/>
        </w:rPr>
        <w:t>1 kap.</w:t>
      </w:r>
    </w:p>
    <w:p w14:paraId="5434D438" w14:textId="77777777" w:rsidR="002C6F01" w:rsidRDefault="00AE4CD8" w:rsidP="002C6F01">
      <w:pPr>
        <w:pStyle w:val="Brdtext"/>
        <w:jc w:val="center"/>
      </w:pPr>
      <w:r>
        <w:t>6 §</w:t>
      </w:r>
      <w:r>
        <w:rPr>
          <w:rStyle w:val="Fotnotsreferens"/>
        </w:rPr>
        <w:footnoteReference w:id="116"/>
      </w:r>
    </w:p>
    <w:p w14:paraId="09BE4602" w14:textId="77777777" w:rsidR="002C6F01" w:rsidRDefault="00AE4CD8" w:rsidP="002C6F01">
      <w:pPr>
        <w:pStyle w:val="Brdtextmedindrag"/>
      </w:pPr>
      <w:r>
        <w:t xml:space="preserve">Med </w:t>
      </w:r>
      <w:r w:rsidRPr="00EA7CA6">
        <w:rPr>
          <w:i/>
        </w:rPr>
        <w:t>skadeförsäkring</w:t>
      </w:r>
      <w:r>
        <w:t xml:space="preserve"> förstås i denna lag sådan försäkring som avses i 2 kap. 11 § försäkringsrörelselagen (2010:2043).</w:t>
      </w:r>
    </w:p>
    <w:p w14:paraId="63907026" w14:textId="77777777" w:rsidR="002C6F01" w:rsidRDefault="00AE4CD8" w:rsidP="002C6F01">
      <w:pPr>
        <w:pStyle w:val="Brdtextmedindrag"/>
      </w:pPr>
      <w:r>
        <w:t xml:space="preserve">Med </w:t>
      </w:r>
      <w:r w:rsidRPr="00EA7CA6">
        <w:rPr>
          <w:i/>
        </w:rPr>
        <w:t>livförsäkring</w:t>
      </w:r>
      <w:r>
        <w:t xml:space="preserve"> förstås i denna lag sådan försäkring som avses i 2 kap. 12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8B427E3" w14:textId="77777777" w:rsidTr="002C6F01">
        <w:tc>
          <w:tcPr>
            <w:tcW w:w="2500" w:type="pct"/>
            <w:shd w:val="clear" w:color="auto" w:fill="auto"/>
            <w:tcMar>
              <w:left w:w="0" w:type="dxa"/>
            </w:tcMar>
          </w:tcPr>
          <w:p w14:paraId="372B4F33" w14:textId="77777777" w:rsidR="002C6F01" w:rsidRPr="00D26029" w:rsidRDefault="00AE4CD8" w:rsidP="002C6F01">
            <w:pPr>
              <w:pStyle w:val="Brdtextmedindrag"/>
              <w:rPr>
                <w:i/>
              </w:rPr>
            </w:pPr>
            <w:r w:rsidRPr="00D26029">
              <w:rPr>
                <w:i/>
              </w:rPr>
              <w:t xml:space="preserve">Med </w:t>
            </w:r>
            <w:r w:rsidRPr="00D26029">
              <w:rPr>
                <w:i/>
                <w:u w:val="single"/>
              </w:rPr>
              <w:t>tjänstepensionsförsäkring</w:t>
            </w:r>
            <w:r w:rsidRPr="00D26029">
              <w:rPr>
                <w:i/>
              </w:rPr>
              <w:t xml:space="preserve"> förstås i denna lag sådan försäk</w:t>
            </w:r>
            <w:r>
              <w:rPr>
                <w:i/>
              </w:rPr>
              <w:softHyphen/>
            </w:r>
            <w:r w:rsidRPr="00D26029">
              <w:rPr>
                <w:i/>
              </w:rPr>
              <w:t>ring som avses i 1 kap. 4 § lagen (2019:</w:t>
            </w:r>
            <w:r>
              <w:rPr>
                <w:i/>
              </w:rPr>
              <w:t>742</w:t>
            </w:r>
            <w:r w:rsidRPr="00D26029">
              <w:rPr>
                <w:i/>
              </w:rPr>
              <w:t>) om tjänste</w:t>
            </w:r>
            <w:r>
              <w:rPr>
                <w:i/>
              </w:rPr>
              <w:softHyphen/>
            </w:r>
            <w:r w:rsidRPr="00D26029">
              <w:rPr>
                <w:i/>
              </w:rPr>
              <w:t>pensions</w:t>
            </w:r>
            <w:r w:rsidRPr="00D26029">
              <w:rPr>
                <w:i/>
              </w:rPr>
              <w:softHyphen/>
              <w:t>företag.</w:t>
            </w:r>
          </w:p>
        </w:tc>
        <w:tc>
          <w:tcPr>
            <w:tcW w:w="2500" w:type="pct"/>
            <w:shd w:val="clear" w:color="auto" w:fill="auto"/>
            <w:tcMar>
              <w:right w:w="0" w:type="dxa"/>
            </w:tcMar>
          </w:tcPr>
          <w:p w14:paraId="138A38DD" w14:textId="77777777" w:rsidR="002C6F01" w:rsidRDefault="002C6F01" w:rsidP="002C6F01">
            <w:pPr>
              <w:pStyle w:val="Brdtextmedindrag"/>
            </w:pPr>
          </w:p>
        </w:tc>
      </w:tr>
    </w:tbl>
    <w:p w14:paraId="726B12BE" w14:textId="77777777" w:rsidR="002C6F01" w:rsidRDefault="00AE4CD8" w:rsidP="002C6F01">
      <w:pPr>
        <w:pStyle w:val="Brdtextmedindrag"/>
      </w:pPr>
      <w:r>
        <w:t xml:space="preserve">Med </w:t>
      </w:r>
      <w:r w:rsidRPr="00EA7CA6">
        <w:rPr>
          <w:i/>
        </w:rPr>
        <w:t>återförsäkring</w:t>
      </w:r>
      <w:r>
        <w:t xml:space="preserve"> förstås i denna lag sådan försäkring som avses i 1 kap. 9 § försäkringsrörelselagen.</w:t>
      </w:r>
    </w:p>
    <w:p w14:paraId="10BAF6B7" w14:textId="77777777" w:rsidR="002C6F01" w:rsidRDefault="00AE4CD8" w:rsidP="002C6F01">
      <w:pPr>
        <w:pStyle w:val="Brdtextmedindrag"/>
      </w:pPr>
      <w:r>
        <w:t xml:space="preserve">Med </w:t>
      </w:r>
      <w:r w:rsidRPr="00AA695E">
        <w:rPr>
          <w:i/>
        </w:rPr>
        <w:t>tjänstepension</w:t>
      </w:r>
      <w:r>
        <w:t xml:space="preserve"> förstås i denna lag sådana avtal som ett utländskt tjänstepensionsinstitut ingår med arbetsgivare och som syftar till att trygga förmåner som har samband med yrkesutövning och som</w:t>
      </w:r>
    </w:p>
    <w:p w14:paraId="6F978F56" w14:textId="77777777" w:rsidR="002C6F01" w:rsidRDefault="00AE4CD8" w:rsidP="002C6F01">
      <w:pPr>
        <w:pStyle w:val="Brdtextmedindrag"/>
      </w:pPr>
      <w:r>
        <w:t>1. betalas ut i form av engångsbelopp eller periodiska utbetalningar och beror av att en eller flera personer uppnår eller förväntas uppnå en viss ålder, eller</w:t>
      </w:r>
    </w:p>
    <w:p w14:paraId="2462D3AD" w14:textId="77777777" w:rsidR="002C6F01" w:rsidRDefault="00AE4CD8" w:rsidP="002C6F01">
      <w:pPr>
        <w:pStyle w:val="Brdtextmedindrag"/>
      </w:pPr>
      <w:r>
        <w:t>2. kompletterar förmåner enligt 1 och tillhandahålls sekundärt i form av utbetalningar vid dödsfall, invaliditet eller upphörande av anställning eller i form av bidrag eller tjänster vid sjukdom, medellöshet eller dödsfall.</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E1FB842" w14:textId="77777777" w:rsidTr="002C6F01">
        <w:tc>
          <w:tcPr>
            <w:tcW w:w="2500" w:type="pct"/>
            <w:shd w:val="clear" w:color="auto" w:fill="auto"/>
            <w:tcMar>
              <w:left w:w="0" w:type="dxa"/>
            </w:tcMar>
          </w:tcPr>
          <w:p w14:paraId="7E5F4A04" w14:textId="77777777" w:rsidR="002C6F01" w:rsidRPr="00AA695E" w:rsidRDefault="00AE4CD8" w:rsidP="002C6F01">
            <w:pPr>
              <w:pStyle w:val="Brdtextmedindrag"/>
              <w:rPr>
                <w:i/>
              </w:rPr>
            </w:pPr>
            <w:r w:rsidRPr="00AA695E">
              <w:rPr>
                <w:i/>
              </w:rPr>
              <w:t>Femte</w:t>
            </w:r>
            <w:r>
              <w:t xml:space="preserve"> stycket gäller inte sådana avtal om tjänstepension som teck</w:t>
            </w:r>
            <w:r>
              <w:softHyphen/>
              <w:t>nas för egen räkning av egen</w:t>
            </w:r>
            <w:r>
              <w:softHyphen/>
              <w:t>före</w:t>
            </w:r>
            <w:r>
              <w:softHyphen/>
              <w:t>tagare.</w:t>
            </w:r>
          </w:p>
        </w:tc>
        <w:tc>
          <w:tcPr>
            <w:tcW w:w="2500" w:type="pct"/>
            <w:shd w:val="clear" w:color="auto" w:fill="auto"/>
            <w:tcMar>
              <w:right w:w="0" w:type="dxa"/>
            </w:tcMar>
          </w:tcPr>
          <w:p w14:paraId="28A7882C" w14:textId="77777777" w:rsidR="002C6F01" w:rsidRDefault="00AE4CD8" w:rsidP="002C6F01">
            <w:pPr>
              <w:pStyle w:val="Brdtextmedindrag"/>
            </w:pPr>
            <w:r>
              <w:rPr>
                <w:i/>
              </w:rPr>
              <w:t>Fjärde</w:t>
            </w:r>
            <w:r>
              <w:t xml:space="preserve"> stycket gäller inte sådana avtal om tjänstepension som teck</w:t>
            </w:r>
            <w:r>
              <w:softHyphen/>
              <w:t>nas för egen räkning av egen</w:t>
            </w:r>
            <w:r>
              <w:softHyphen/>
              <w:t>före</w:t>
            </w:r>
            <w:r>
              <w:softHyphen/>
              <w:t>tagare.</w:t>
            </w:r>
          </w:p>
        </w:tc>
      </w:tr>
    </w:tbl>
    <w:p w14:paraId="61EC7F43" w14:textId="77777777" w:rsidR="002C6F01" w:rsidRDefault="00AE4CD8" w:rsidP="002C6F01">
      <w:pPr>
        <w:pStyle w:val="Brdtextmedindrag"/>
      </w:pPr>
      <w:r>
        <w:t>Ersättning som betalas i form av livränta eller sjukränta tillhör livförsäkring, om ersättningen betalas från en livförsäkring, och skade</w:t>
      </w:r>
      <w:r>
        <w:softHyphen/>
        <w:t>försäkring, om ersättningen betalas från en skadeförsäkring. Om en sådan ränta har köpts i ett livförsäkringsföretag, ska den dock i detta företag höra till livförsäkring.</w:t>
      </w:r>
    </w:p>
    <w:p w14:paraId="48DB0B86" w14:textId="77777777" w:rsidR="002C6F01" w:rsidRDefault="00AE4CD8" w:rsidP="002C6F01">
      <w:pPr>
        <w:pStyle w:val="Brdtextmedindrag"/>
      </w:pPr>
      <w:r>
        <w:t>För sådan livränta eller sjukränta som tillhör skadeförsäkring gäller de särskilda bestämmelserna om livförsäkring i 5 kap. 2, 5 och 11 §§ samt 7 kap. 4–12 §§.</w:t>
      </w:r>
    </w:p>
    <w:p w14:paraId="1655F9E2" w14:textId="77777777" w:rsidR="002C6F01" w:rsidRDefault="00AE4CD8" w:rsidP="002C6F01">
      <w:pPr>
        <w:pStyle w:val="Brdtext"/>
        <w:keepNext/>
        <w:spacing w:before="230"/>
        <w:jc w:val="center"/>
      </w:pPr>
      <w:r>
        <w:lastRenderedPageBreak/>
        <w:t>7 §</w:t>
      </w:r>
      <w:r>
        <w:rPr>
          <w:rStyle w:val="Fotnotsreferens"/>
        </w:rPr>
        <w:footnoteReference w:id="117"/>
      </w:r>
    </w:p>
    <w:p w14:paraId="7B6023A5" w14:textId="77777777" w:rsidR="002C6F01" w:rsidRDefault="00AE4CD8" w:rsidP="002C6F01">
      <w:pPr>
        <w:pStyle w:val="Brdtextmedindrag"/>
      </w:pPr>
      <w:r>
        <w:t xml:space="preserve">Med </w:t>
      </w:r>
      <w:r w:rsidRPr="00EA7CA6">
        <w:rPr>
          <w:i/>
        </w:rPr>
        <w:t>skadeförsäkringsrisk som är belägen i Sverige</w:t>
      </w:r>
      <w:r>
        <w:t xml:space="preserve"> avses</w:t>
      </w:r>
    </w:p>
    <w:p w14:paraId="32447B43" w14:textId="77777777" w:rsidR="002C6F01" w:rsidRDefault="00AE4CD8" w:rsidP="002C6F01">
      <w:pPr>
        <w:pStyle w:val="Brdtextmedindrag"/>
      </w:pPr>
      <w:r>
        <w:t>1. risk som är hänförlig till egendom som finns i Sverige, när för</w:t>
      </w:r>
      <w:r>
        <w:softHyphen/>
        <w:t>säkringen avser antingen en byggnad eller en byggnad och dess lösöre, till den del byggnaden och lösöret täcks av samma försäkring,</w:t>
      </w:r>
    </w:p>
    <w:p w14:paraId="083978CF" w14:textId="77777777" w:rsidR="002C6F01" w:rsidRDefault="00AE4CD8" w:rsidP="002C6F01">
      <w:pPr>
        <w:pStyle w:val="Brdtextmedindrag"/>
      </w:pPr>
      <w:r>
        <w:t>2. risk som är hänförlig till ett fordon som är registrerat i Sverige utom, när fordonet köps i syfte att införas och stadigvarande brukas i ett annat EES-land, under 30 dagar från det att fordonet kommit i köparens be</w:t>
      </w:r>
      <w:r>
        <w:softHyphen/>
        <w:t>sittning,</w:t>
      </w:r>
    </w:p>
    <w:p w14:paraId="1FDC4AE8" w14:textId="77777777" w:rsidR="002C6F01" w:rsidRDefault="00AE4CD8" w:rsidP="002C6F01">
      <w:pPr>
        <w:pStyle w:val="Brdtextmedindrag"/>
      </w:pPr>
      <w:r>
        <w:t xml:space="preserve">3. risk som är hänförlig till ett fordon som är registrerat i ett annat </w:t>
      </w:r>
      <w:r>
        <w:br/>
        <w:t>EES-land än Sverige och som köps i syfte att införas och stadigvarande brukas i Sverige, under 30 dagar från det att fordonet kommit i köparens besittning,</w:t>
      </w:r>
    </w:p>
    <w:p w14:paraId="6132787A" w14:textId="77777777" w:rsidR="002C6F01" w:rsidRDefault="00AE4CD8" w:rsidP="002C6F01">
      <w:pPr>
        <w:pStyle w:val="Brdtextmedindrag"/>
      </w:pPr>
      <w:r>
        <w:t>4. risk i samband med resa eller semester, när försäkringen har ingåtts för högst fyra månader och försäkringstagaren har tecknat den i Sverige.</w:t>
      </w:r>
    </w:p>
    <w:p w14:paraId="6844C41F" w14:textId="77777777" w:rsidR="002C6F01" w:rsidRDefault="00AE4CD8" w:rsidP="002C6F01">
      <w:pPr>
        <w:pStyle w:val="Brdtextmedindrag"/>
      </w:pPr>
      <w:r>
        <w:t>När försäkringen inte avser försäkringsobjekt som avses i första stycket eller motsvarande försäkringsobjekt i utlandet anses skadeförsäkrings</w:t>
      </w:r>
      <w:r>
        <w:softHyphen/>
        <w:t>risken vara belägen i Sverige, om försäkringstagaren är en fysisk person som har sin vanliga vistelseort här eller, om försäkringstagaren är en juridisk person, det etableringsställe som försäkringen gäller finns i Sverige.</w:t>
      </w:r>
    </w:p>
    <w:p w14:paraId="3124D75E" w14:textId="77777777" w:rsidR="002C6F01" w:rsidRDefault="00AE4CD8" w:rsidP="002C6F01">
      <w:pPr>
        <w:pStyle w:val="Brdtextmedindrag"/>
      </w:pPr>
      <w:r>
        <w:t xml:space="preserve">När det </w:t>
      </w:r>
      <w:r w:rsidRPr="00FB6FA6">
        <w:t>gäller livförsäkring anses Sverige vara det land där åtagandet ska fullgöras</w:t>
      </w:r>
      <w:r w:rsidRPr="00D26029">
        <w:rPr>
          <w:i/>
        </w:rPr>
        <w:t xml:space="preserve"> </w:t>
      </w:r>
      <w:r w:rsidRPr="00FB6FA6">
        <w:t>om</w:t>
      </w:r>
      <w:r>
        <w:t>, i det fall då försäkringstagaren är en fysisk person, denne har sin vistelseort här eller, om försäkringstagaren är en juridisk person, det etableringsställe som försäkringen gäller finns i Sverige.</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A86AD53" w14:textId="77777777" w:rsidTr="002C6F01">
        <w:tc>
          <w:tcPr>
            <w:tcW w:w="2500" w:type="pct"/>
            <w:shd w:val="clear" w:color="auto" w:fill="auto"/>
            <w:tcMar>
              <w:left w:w="0" w:type="dxa"/>
            </w:tcMar>
          </w:tcPr>
          <w:p w14:paraId="6D66FF85" w14:textId="77777777" w:rsidR="002C6F01" w:rsidRDefault="00AE4CD8" w:rsidP="002C6F01">
            <w:pPr>
              <w:pStyle w:val="Brdtextmedindrag"/>
            </w:pPr>
            <w:r w:rsidRPr="00AA695E">
              <w:rPr>
                <w:i/>
              </w:rPr>
              <w:t>När det gäller tjänstepensions</w:t>
            </w:r>
            <w:r w:rsidRPr="00AA695E">
              <w:rPr>
                <w:i/>
              </w:rPr>
              <w:softHyphen/>
              <w:t>försäkring anses Sverige vara det land där åtagandet ska fullgöras, om det uppdragsgivande företag som åtagandet avser och som i egenskap av arbetsgivare ska göra inbetalningar till EES-försäkrings</w:t>
            </w:r>
            <w:r w:rsidRPr="00AA695E">
              <w:rPr>
                <w:i/>
              </w:rPr>
              <w:softHyphen/>
              <w:t>givaren, har sitt etableringsställe i Sverige.</w:t>
            </w:r>
          </w:p>
        </w:tc>
        <w:tc>
          <w:tcPr>
            <w:tcW w:w="2500" w:type="pct"/>
            <w:shd w:val="clear" w:color="auto" w:fill="auto"/>
            <w:tcMar>
              <w:right w:w="0" w:type="dxa"/>
            </w:tcMar>
          </w:tcPr>
          <w:p w14:paraId="2365915F" w14:textId="77777777" w:rsidR="002C6F01" w:rsidRDefault="002C6F01" w:rsidP="002C6F01">
            <w:pPr>
              <w:pStyle w:val="Brdtextmedindrag"/>
            </w:pPr>
          </w:p>
        </w:tc>
      </w:tr>
    </w:tbl>
    <w:p w14:paraId="6BB40B63" w14:textId="77777777" w:rsidR="002C6F01" w:rsidRDefault="00AE4CD8" w:rsidP="002C6F01">
      <w:pPr>
        <w:pStyle w:val="Brdtextmedindrag"/>
      </w:pPr>
      <w:r w:rsidRPr="00AA695E">
        <w:t>När det gäller tjänstepension anses Sverige vara det land där åtagandet ska fullgöras, om förhållandet mellan det uppdragsgivande företaget och den som har eller kommer att få rätt till ersättning regleras av svensk social- och arbetsmarknadslagstiftning på tjänstepensionsområdet.</w:t>
      </w:r>
    </w:p>
    <w:p w14:paraId="7525C4AE" w14:textId="77777777" w:rsidR="002C6F01" w:rsidRDefault="00AE4CD8" w:rsidP="002C6F01">
      <w:pPr>
        <w:pStyle w:val="Brdtext"/>
        <w:spacing w:before="230"/>
        <w:jc w:val="center"/>
        <w:rPr>
          <w:b/>
        </w:rPr>
      </w:pPr>
      <w:r>
        <w:rPr>
          <w:b/>
        </w:rPr>
        <w:t>2 kap.</w:t>
      </w:r>
    </w:p>
    <w:p w14:paraId="44F740D2" w14:textId="77777777" w:rsidR="002C6F01" w:rsidRDefault="00AE4CD8" w:rsidP="002C6F01">
      <w:pPr>
        <w:pStyle w:val="Brdtext"/>
        <w:jc w:val="center"/>
      </w:pPr>
      <w:r>
        <w:t>1 §</w:t>
      </w:r>
      <w:r>
        <w:rPr>
          <w:rStyle w:val="Fotnotsreferens"/>
        </w:rPr>
        <w:footnoteReference w:id="118"/>
      </w:r>
    </w:p>
    <w:p w14:paraId="5C7E8AA2" w14:textId="77777777" w:rsidR="002C6F01" w:rsidRDefault="00AE4CD8" w:rsidP="002C6F01">
      <w:pPr>
        <w:pStyle w:val="Brdtextmedindrag"/>
      </w:pPr>
      <w:r>
        <w:t>En EES-försäkringsgivare som inte är ett återförsäkringsföretag och som i sitt hemland har tillstånd att driva försäkringsrörelse, får bedriva verk</w:t>
      </w:r>
      <w:r>
        <w:softHyphen/>
        <w:t>samhet i Sverige</w:t>
      </w:r>
    </w:p>
    <w:p w14:paraId="7D995A97" w14:textId="77777777" w:rsidR="002C6F01" w:rsidRDefault="00AE4CD8" w:rsidP="002C6F01">
      <w:pPr>
        <w:pStyle w:val="Brdtextmedindrag"/>
      </w:pPr>
      <w:r>
        <w:t>1. från en sekundäretablering här i landet med början två månader efter det att Finansinspektionen från den behöriga myndigheten i försäkrings</w:t>
      </w:r>
      <w:r>
        <w:softHyphen/>
        <w:t xml:space="preserve">givarens hemland tagit emot en underrättelse med sådant innehåll som </w:t>
      </w:r>
      <w:r>
        <w:lastRenderedPageBreak/>
        <w:t>anges i 2 § eller dessförinnan, om Finansinspektionen i ett enskilt fall beslutar att verksamheten får påbörjas,</w:t>
      </w:r>
    </w:p>
    <w:p w14:paraId="7F3548B7" w14:textId="77777777" w:rsidR="002C6F01" w:rsidRDefault="00AE4CD8" w:rsidP="002C6F01">
      <w:pPr>
        <w:pStyle w:val="Brdtextmedindrag"/>
      </w:pPr>
      <w:r>
        <w:t>2. genom gränsöverskridande verksamhet, så snart Finansinspektionen från den behöriga myndigheten i försäkringsgivarens hemland tagit emot en underrättelse med sådant innehåll som anges i 3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B9EA0AC" w14:textId="77777777" w:rsidTr="002C6F01">
        <w:tc>
          <w:tcPr>
            <w:tcW w:w="2500" w:type="pct"/>
            <w:shd w:val="clear" w:color="auto" w:fill="auto"/>
            <w:tcMar>
              <w:left w:w="0" w:type="dxa"/>
            </w:tcMar>
          </w:tcPr>
          <w:p w14:paraId="3A338A0B" w14:textId="77777777" w:rsidR="002C6F01" w:rsidRDefault="00AE4CD8" w:rsidP="002C6F01">
            <w:pPr>
              <w:pStyle w:val="Brdtextmedindrag"/>
            </w:pPr>
            <w:r w:rsidRPr="00AA695E">
              <w:rPr>
                <w:i/>
              </w:rPr>
              <w:t>Utöver det som anges i första stycket ska följande gälla för en EES-försäkringsgivare som med</w:t>
            </w:r>
            <w:r>
              <w:rPr>
                <w:i/>
              </w:rPr>
              <w:softHyphen/>
            </w:r>
            <w:r w:rsidRPr="00AA695E">
              <w:rPr>
                <w:i/>
              </w:rPr>
              <w:t>delar tjänstepensionsförsäkring. Verksamhet avseende tjänste</w:t>
            </w:r>
            <w:r>
              <w:rPr>
                <w:i/>
              </w:rPr>
              <w:softHyphen/>
            </w:r>
            <w:r w:rsidRPr="00AA695E">
              <w:rPr>
                <w:i/>
              </w:rPr>
              <w:t>pensionsförsäkring får inledas så snart försäkringsgivaren tagit emot de uppgifter från Finans</w:t>
            </w:r>
            <w:r>
              <w:rPr>
                <w:i/>
              </w:rPr>
              <w:softHyphen/>
            </w:r>
            <w:r w:rsidRPr="00AA695E">
              <w:rPr>
                <w:i/>
              </w:rPr>
              <w:t>inspek</w:t>
            </w:r>
            <w:r>
              <w:rPr>
                <w:i/>
              </w:rPr>
              <w:softHyphen/>
            </w:r>
            <w:r w:rsidRPr="00AA695E">
              <w:rPr>
                <w:i/>
              </w:rPr>
              <w:t>tionen som avses i 3 kap. 2 § tredje stycket, eller i varje fall två</w:t>
            </w:r>
            <w:r>
              <w:rPr>
                <w:i/>
              </w:rPr>
              <w:t> </w:t>
            </w:r>
            <w:r w:rsidRPr="00AA695E">
              <w:rPr>
                <w:i/>
              </w:rPr>
              <w:t>månad</w:t>
            </w:r>
            <w:r>
              <w:rPr>
                <w:i/>
              </w:rPr>
              <w:softHyphen/>
            </w:r>
            <w:r w:rsidRPr="00AA695E">
              <w:rPr>
                <w:i/>
              </w:rPr>
              <w:t>er efter det att inspek</w:t>
            </w:r>
            <w:r>
              <w:rPr>
                <w:i/>
              </w:rPr>
              <w:softHyphen/>
            </w:r>
            <w:r w:rsidRPr="00AA695E">
              <w:rPr>
                <w:i/>
              </w:rPr>
              <w:t>tionen från den behöriga myndig</w:t>
            </w:r>
            <w:r>
              <w:rPr>
                <w:i/>
              </w:rPr>
              <w:softHyphen/>
            </w:r>
            <w:r w:rsidRPr="00AA695E">
              <w:rPr>
                <w:i/>
              </w:rPr>
              <w:t>heten i försäkringsgivarens hem</w:t>
            </w:r>
            <w:r>
              <w:rPr>
                <w:i/>
              </w:rPr>
              <w:softHyphen/>
            </w:r>
            <w:r w:rsidRPr="00AA695E">
              <w:rPr>
                <w:i/>
              </w:rPr>
              <w:t>land tagit emot en underrättelse med sådant innehåll som anges i 2 § andra stycket eller 3 § tredje stycket.</w:t>
            </w:r>
          </w:p>
        </w:tc>
        <w:tc>
          <w:tcPr>
            <w:tcW w:w="2500" w:type="pct"/>
            <w:shd w:val="clear" w:color="auto" w:fill="auto"/>
            <w:tcMar>
              <w:right w:w="0" w:type="dxa"/>
            </w:tcMar>
          </w:tcPr>
          <w:p w14:paraId="6643A1AF" w14:textId="77777777" w:rsidR="002C6F01" w:rsidRDefault="002C6F01" w:rsidP="002C6F01">
            <w:pPr>
              <w:pStyle w:val="Brdtextmedindrag"/>
            </w:pPr>
          </w:p>
        </w:tc>
      </w:tr>
    </w:tbl>
    <w:p w14:paraId="1F86C81E" w14:textId="77777777" w:rsidR="002C6F01" w:rsidRDefault="002C6F01" w:rsidP="002C6F01">
      <w:pPr>
        <w:pStyle w:val="Brdtext"/>
        <w:jc w:val="center"/>
      </w:pPr>
    </w:p>
    <w:p w14:paraId="10B7F461" w14:textId="77777777" w:rsidR="002C6F01" w:rsidRDefault="00AE4CD8" w:rsidP="002C6F01">
      <w:pPr>
        <w:pStyle w:val="Brdtext"/>
        <w:jc w:val="center"/>
      </w:pPr>
      <w:r>
        <w:t>1 a §</w:t>
      </w:r>
      <w:r>
        <w:rPr>
          <w:rStyle w:val="Fotnotsreferens"/>
        </w:rPr>
        <w:footnoteReference w:id="119"/>
      </w:r>
    </w:p>
    <w:p w14:paraId="7C26D9AB" w14:textId="77777777" w:rsidR="002C6F01" w:rsidRDefault="00AE4CD8" w:rsidP="002C6F01">
      <w:pPr>
        <w:pStyle w:val="Brdtextmedindrag"/>
      </w:pPr>
      <w:r>
        <w:t>Ett utländskt tjänstepensionsinstitut som i sitt hemland har tillstånd eller är registrerat för att bedriva verksamhet avseende tjänstepension får be</w:t>
      </w:r>
      <w:r>
        <w:softHyphen/>
        <w:t xml:space="preserve">driva sådan verksamhet i Sverige </w:t>
      </w:r>
    </w:p>
    <w:p w14:paraId="79796A4E" w14:textId="77777777" w:rsidR="002C6F01" w:rsidRDefault="00AE4CD8" w:rsidP="002C6F01">
      <w:pPr>
        <w:pStyle w:val="Brdtextmedindrag"/>
      </w:pPr>
      <w:r>
        <w:t>1. från en sekundäretablering här i landet,</w:t>
      </w:r>
    </w:p>
    <w:p w14:paraId="41F035D6" w14:textId="77777777" w:rsidR="002C6F01" w:rsidRDefault="00AE4CD8" w:rsidP="002C6F01">
      <w:pPr>
        <w:pStyle w:val="Brdtextmedindrag"/>
      </w:pPr>
      <w:r>
        <w:t>2. genom gränsöverskridande verksamhet.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67C3B1B" w14:textId="77777777" w:rsidTr="002C6F01">
        <w:tc>
          <w:tcPr>
            <w:tcW w:w="2500" w:type="pct"/>
            <w:shd w:val="clear" w:color="auto" w:fill="auto"/>
            <w:tcMar>
              <w:left w:w="0" w:type="dxa"/>
            </w:tcMar>
          </w:tcPr>
          <w:p w14:paraId="374E2431" w14:textId="77777777" w:rsidR="002C6F01" w:rsidRPr="008814F6" w:rsidRDefault="00AE4CD8" w:rsidP="002C6F01">
            <w:pPr>
              <w:pStyle w:val="Brdtextmedindrag"/>
            </w:pPr>
            <w:r w:rsidRPr="008814F6">
              <w:rPr>
                <w:rFonts w:eastAsiaTheme="minorHAnsi"/>
              </w:rPr>
              <w:t>Tjänstepensionsverksamheten får inledas så snart tjänstepensions</w:t>
            </w:r>
            <w:r w:rsidRPr="008814F6">
              <w:rPr>
                <w:rFonts w:eastAsiaTheme="minorHAnsi"/>
              </w:rPr>
              <w:softHyphen/>
              <w:t>institutet tagit emot de uppgifter från Finansinspektionen</w:t>
            </w:r>
            <w:r w:rsidRPr="008814F6">
              <w:rPr>
                <w:rFonts w:ascii="TimesNewRomanPSMT" w:eastAsiaTheme="minorHAnsi" w:hAnsi="TimesNewRomanPSMT" w:cs="TimesNewRomanPSMT"/>
              </w:rPr>
              <w:t xml:space="preserve"> som avses i 3 kap. 2 § </w:t>
            </w:r>
            <w:r w:rsidRPr="008814F6">
              <w:rPr>
                <w:rFonts w:ascii="TimesNewRomanPS-ItalicMT" w:eastAsiaTheme="minorHAnsi" w:hAnsi="TimesNewRomanPS-ItalicMT" w:cs="TimesNewRomanPS-ItalicMT"/>
                <w:i/>
                <w:iCs/>
              </w:rPr>
              <w:t>fjärde</w:t>
            </w:r>
            <w:r w:rsidRPr="008814F6">
              <w:rPr>
                <w:rFonts w:ascii="TimesNewRomanPS-ItalicMT" w:eastAsiaTheme="minorHAnsi" w:hAnsi="TimesNewRomanPS-ItalicMT" w:cs="TimesNewRomanPS-ItalicMT"/>
                <w:iCs/>
              </w:rPr>
              <w:t xml:space="preserve"> </w:t>
            </w:r>
            <w:r w:rsidRPr="008814F6">
              <w:rPr>
                <w:rFonts w:ascii="TimesNewRomanPSMT" w:eastAsiaTheme="minorHAnsi" w:hAnsi="TimesNewRomanPSMT" w:cs="TimesNewRomanPSMT"/>
              </w:rPr>
              <w:t xml:space="preserve">stycket, eller i varje fall </w:t>
            </w:r>
            <w:r w:rsidRPr="008814F6">
              <w:rPr>
                <w:rFonts w:ascii="TimesNewRomanPS-ItalicMT" w:eastAsiaTheme="minorHAnsi" w:hAnsi="TimesNewRomanPS-ItalicMT" w:cs="TimesNewRomanPS-ItalicMT"/>
                <w:iCs/>
              </w:rPr>
              <w:t xml:space="preserve">sex veckor </w:t>
            </w:r>
            <w:r w:rsidRPr="008814F6">
              <w:rPr>
                <w:rFonts w:ascii="TimesNewRomanPSMT" w:eastAsiaTheme="minorHAnsi" w:hAnsi="TimesNewRomanPSMT" w:cs="TimesNewRomanPSMT"/>
              </w:rPr>
              <w:t xml:space="preserve">efter det att inspektionen från den behöriga myndigheten i </w:t>
            </w:r>
            <w:r w:rsidRPr="008814F6">
              <w:rPr>
                <w:rFonts w:ascii="TimesNewRomanPS-ItalicMT" w:eastAsiaTheme="minorHAnsi" w:hAnsi="TimesNewRomanPS-ItalicMT" w:cs="TimesNewRomanPS-ItalicMT"/>
                <w:iCs/>
              </w:rPr>
              <w:t>tjänstepensions</w:t>
            </w:r>
            <w:r w:rsidRPr="008814F6">
              <w:rPr>
                <w:rFonts w:ascii="TimesNewRomanPS-ItalicMT" w:eastAsiaTheme="minorHAnsi" w:hAnsi="TimesNewRomanPS-ItalicMT" w:cs="TimesNewRomanPS-ItalicMT"/>
                <w:iCs/>
              </w:rPr>
              <w:softHyphen/>
              <w:t xml:space="preserve">institutets </w:t>
            </w:r>
            <w:r w:rsidRPr="008814F6">
              <w:rPr>
                <w:rFonts w:ascii="TimesNewRomanPSMT" w:eastAsiaTheme="minorHAnsi" w:hAnsi="TimesNewRomanPSMT" w:cs="TimesNewRomanPSMT"/>
              </w:rPr>
              <w:t xml:space="preserve">hemland tagit emot en underrättelse med sådant innehåll som anges i 2 § </w:t>
            </w:r>
            <w:r w:rsidRPr="008814F6">
              <w:rPr>
                <w:rFonts w:ascii="TimesNewRomanPSMT" w:eastAsiaTheme="minorHAnsi" w:hAnsi="TimesNewRomanPSMT" w:cs="TimesNewRomanPSMT"/>
                <w:i/>
              </w:rPr>
              <w:t>tredje</w:t>
            </w:r>
            <w:r w:rsidRPr="008814F6">
              <w:rPr>
                <w:rFonts w:ascii="TimesNewRomanPSMT" w:eastAsiaTheme="minorHAnsi" w:hAnsi="TimesNewRomanPSMT" w:cs="TimesNewRomanPSMT"/>
              </w:rPr>
              <w:t xml:space="preserve"> stycket eller 3 § </w:t>
            </w:r>
            <w:r w:rsidRPr="008814F6">
              <w:rPr>
                <w:rFonts w:ascii="TimesNewRomanPSMT" w:eastAsiaTheme="minorHAnsi" w:hAnsi="TimesNewRomanPSMT" w:cs="TimesNewRomanPSMT"/>
                <w:i/>
              </w:rPr>
              <w:t>fjärde</w:t>
            </w:r>
            <w:r w:rsidRPr="008814F6">
              <w:rPr>
                <w:rFonts w:ascii="TimesNewRomanPSMT" w:eastAsiaTheme="minorHAnsi" w:hAnsi="TimesNewRomanPSMT" w:cs="TimesNewRomanPSMT"/>
              </w:rPr>
              <w:t xml:space="preserve"> stycket.</w:t>
            </w:r>
          </w:p>
        </w:tc>
        <w:tc>
          <w:tcPr>
            <w:tcW w:w="2500" w:type="pct"/>
            <w:shd w:val="clear" w:color="auto" w:fill="auto"/>
            <w:tcMar>
              <w:right w:w="0" w:type="dxa"/>
            </w:tcMar>
          </w:tcPr>
          <w:p w14:paraId="4BCF3049" w14:textId="77777777" w:rsidR="002C6F01" w:rsidRDefault="00AE4CD8" w:rsidP="002C6F01">
            <w:pPr>
              <w:pStyle w:val="Brdtextmedindrag"/>
            </w:pPr>
            <w:r w:rsidRPr="008814F6">
              <w:rPr>
                <w:rFonts w:eastAsiaTheme="minorHAnsi"/>
              </w:rPr>
              <w:t>Tjänstepensionsverksamheten får inledas så snart tjänstepensions</w:t>
            </w:r>
            <w:r w:rsidRPr="008814F6">
              <w:rPr>
                <w:rFonts w:eastAsiaTheme="minorHAnsi"/>
              </w:rPr>
              <w:softHyphen/>
              <w:t>institutet tagit emot de uppgifter från Finansinspektionen</w:t>
            </w:r>
            <w:r w:rsidRPr="008814F6">
              <w:rPr>
                <w:rFonts w:ascii="TimesNewRomanPSMT" w:eastAsiaTheme="minorHAnsi" w:hAnsi="TimesNewRomanPSMT" w:cs="TimesNewRomanPSMT"/>
              </w:rPr>
              <w:t xml:space="preserve"> som avses i 3 kap. 2 § </w:t>
            </w:r>
            <w:r>
              <w:rPr>
                <w:rFonts w:ascii="TimesNewRomanPS-ItalicMT" w:eastAsiaTheme="minorHAnsi" w:hAnsi="TimesNewRomanPS-ItalicMT" w:cs="TimesNewRomanPS-ItalicMT"/>
                <w:i/>
                <w:iCs/>
              </w:rPr>
              <w:t>tredje</w:t>
            </w:r>
            <w:r w:rsidRPr="008814F6">
              <w:rPr>
                <w:rFonts w:ascii="TimesNewRomanPS-ItalicMT" w:eastAsiaTheme="minorHAnsi" w:hAnsi="TimesNewRomanPS-ItalicMT" w:cs="TimesNewRomanPS-ItalicMT"/>
                <w:iCs/>
              </w:rPr>
              <w:t xml:space="preserve"> </w:t>
            </w:r>
            <w:r w:rsidRPr="008814F6">
              <w:rPr>
                <w:rFonts w:ascii="TimesNewRomanPSMT" w:eastAsiaTheme="minorHAnsi" w:hAnsi="TimesNewRomanPSMT" w:cs="TimesNewRomanPSMT"/>
              </w:rPr>
              <w:t xml:space="preserve">stycket, eller i varje fall </w:t>
            </w:r>
            <w:r w:rsidRPr="008814F6">
              <w:rPr>
                <w:rFonts w:ascii="TimesNewRomanPS-ItalicMT" w:eastAsiaTheme="minorHAnsi" w:hAnsi="TimesNewRomanPS-ItalicMT" w:cs="TimesNewRomanPS-ItalicMT"/>
                <w:iCs/>
              </w:rPr>
              <w:t xml:space="preserve">sex veckor </w:t>
            </w:r>
            <w:r w:rsidRPr="008814F6">
              <w:rPr>
                <w:rFonts w:ascii="TimesNewRomanPSMT" w:eastAsiaTheme="minorHAnsi" w:hAnsi="TimesNewRomanPSMT" w:cs="TimesNewRomanPSMT"/>
              </w:rPr>
              <w:t xml:space="preserve">efter det att inspektionen från den behöriga myndigheten i </w:t>
            </w:r>
            <w:r w:rsidRPr="008814F6">
              <w:rPr>
                <w:rFonts w:ascii="TimesNewRomanPS-ItalicMT" w:eastAsiaTheme="minorHAnsi" w:hAnsi="TimesNewRomanPS-ItalicMT" w:cs="TimesNewRomanPS-ItalicMT"/>
                <w:iCs/>
              </w:rPr>
              <w:t>tjänstepensions</w:t>
            </w:r>
            <w:r w:rsidRPr="008814F6">
              <w:rPr>
                <w:rFonts w:ascii="TimesNewRomanPS-ItalicMT" w:eastAsiaTheme="minorHAnsi" w:hAnsi="TimesNewRomanPS-ItalicMT" w:cs="TimesNewRomanPS-ItalicMT"/>
                <w:iCs/>
              </w:rPr>
              <w:softHyphen/>
              <w:t xml:space="preserve">institutets </w:t>
            </w:r>
            <w:r w:rsidRPr="008814F6">
              <w:rPr>
                <w:rFonts w:ascii="TimesNewRomanPSMT" w:eastAsiaTheme="minorHAnsi" w:hAnsi="TimesNewRomanPSMT" w:cs="TimesNewRomanPSMT"/>
              </w:rPr>
              <w:t xml:space="preserve">hemland tagit emot en underrättelse med sådant innehåll som anges i 2 § </w:t>
            </w:r>
            <w:r>
              <w:rPr>
                <w:rFonts w:ascii="TimesNewRomanPSMT" w:eastAsiaTheme="minorHAnsi" w:hAnsi="TimesNewRomanPSMT" w:cs="TimesNewRomanPSMT"/>
                <w:i/>
              </w:rPr>
              <w:t>andra</w:t>
            </w:r>
            <w:r w:rsidRPr="008814F6">
              <w:rPr>
                <w:rFonts w:ascii="TimesNewRomanPSMT" w:eastAsiaTheme="minorHAnsi" w:hAnsi="TimesNewRomanPSMT" w:cs="TimesNewRomanPSMT"/>
              </w:rPr>
              <w:t xml:space="preserve"> stycket eller 3 § </w:t>
            </w:r>
            <w:r>
              <w:rPr>
                <w:rFonts w:ascii="TimesNewRomanPSMT" w:eastAsiaTheme="minorHAnsi" w:hAnsi="TimesNewRomanPSMT" w:cs="TimesNewRomanPSMT"/>
                <w:i/>
              </w:rPr>
              <w:t xml:space="preserve">tredje </w:t>
            </w:r>
            <w:r w:rsidRPr="008814F6">
              <w:rPr>
                <w:rFonts w:ascii="TimesNewRomanPSMT" w:eastAsiaTheme="minorHAnsi" w:hAnsi="TimesNewRomanPSMT" w:cs="TimesNewRomanPSMT"/>
              </w:rPr>
              <w:t>stycket.</w:t>
            </w:r>
          </w:p>
        </w:tc>
      </w:tr>
    </w:tbl>
    <w:p w14:paraId="46F46BCD" w14:textId="77777777" w:rsidR="002C6F01" w:rsidRPr="008814F6" w:rsidRDefault="002C6F01" w:rsidP="002C6F01">
      <w:pPr>
        <w:pStyle w:val="Brdtextmedindrag"/>
      </w:pPr>
    </w:p>
    <w:p w14:paraId="29D86E04" w14:textId="77777777" w:rsidR="002C6F01" w:rsidRDefault="00AE4CD8" w:rsidP="002C6F01">
      <w:pPr>
        <w:pStyle w:val="Brdtext"/>
        <w:jc w:val="center"/>
      </w:pPr>
      <w:r>
        <w:t>2 §</w:t>
      </w:r>
      <w:r>
        <w:rPr>
          <w:rStyle w:val="Fotnotsreferens"/>
        </w:rPr>
        <w:footnoteReference w:id="120"/>
      </w:r>
    </w:p>
    <w:p w14:paraId="6F01616C" w14:textId="77777777" w:rsidR="002C6F01" w:rsidRDefault="00AE4CD8" w:rsidP="002C6F01">
      <w:pPr>
        <w:pStyle w:val="Brdtextmedindrag"/>
      </w:pPr>
      <w:r>
        <w:t>En underrättelse enligt 1 § 1 om sekundäretablering ska innehålla</w:t>
      </w:r>
    </w:p>
    <w:p w14:paraId="23036180" w14:textId="77777777" w:rsidR="002C6F01" w:rsidRDefault="00AE4CD8" w:rsidP="002C6F01">
      <w:pPr>
        <w:pStyle w:val="Brdtextmedindrag"/>
      </w:pPr>
      <w:r>
        <w:t>1. uppgifter om sekundäretableringens adress och om vem som ska vara dess företrädare,</w:t>
      </w:r>
    </w:p>
    <w:p w14:paraId="53C02951" w14:textId="77777777" w:rsidR="002C6F01" w:rsidRDefault="00AE4CD8" w:rsidP="002C6F01">
      <w:pPr>
        <w:pStyle w:val="Brdtextmedindrag"/>
      </w:pPr>
      <w:r>
        <w:lastRenderedPageBreak/>
        <w:t>2. en plan över den tilltänkta verksamheten där det framgår hur etable</w:t>
      </w:r>
      <w:r>
        <w:softHyphen/>
        <w:t>ringen är organiserad och vilket slags försäkringsrörelse som ska drivas där, och</w:t>
      </w:r>
    </w:p>
    <w:p w14:paraId="0DFDDCA6" w14:textId="77777777" w:rsidR="002C6F01" w:rsidRDefault="00AE4CD8" w:rsidP="002C6F01">
      <w:pPr>
        <w:pStyle w:val="Brdtextmedindrag"/>
      </w:pPr>
      <w:r>
        <w:t>3. ett intyg utfärdat av hemlandsmyndigheten om EES-försäkrings</w:t>
      </w:r>
      <w:r>
        <w:softHyphen/>
        <w:t>givarens kapitalbas.</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BD2C3FA" w14:textId="77777777" w:rsidTr="002C6F01">
        <w:tc>
          <w:tcPr>
            <w:tcW w:w="2500" w:type="pct"/>
            <w:shd w:val="clear" w:color="auto" w:fill="auto"/>
            <w:tcMar>
              <w:left w:w="0" w:type="dxa"/>
            </w:tcMar>
          </w:tcPr>
          <w:p w14:paraId="5F068613" w14:textId="77777777" w:rsidR="002C6F01" w:rsidRPr="009B0C18" w:rsidRDefault="00AE4CD8" w:rsidP="002C6F01">
            <w:pPr>
              <w:pStyle w:val="Brdtextmedindrag"/>
              <w:rPr>
                <w:i/>
              </w:rPr>
            </w:pPr>
            <w:r w:rsidRPr="009B0C18">
              <w:rPr>
                <w:i/>
              </w:rPr>
              <w:t>Varje gång en EES-försäkrings</w:t>
            </w:r>
            <w:r>
              <w:rPr>
                <w:i/>
              </w:rPr>
              <w:softHyphen/>
            </w:r>
            <w:r w:rsidRPr="009B0C18">
              <w:rPr>
                <w:i/>
              </w:rPr>
              <w:t>givare åtar sig ett uppdrag att från en sekundäretablering här i landet meddela tjänstepensionsförsäkring ska en särskild underrättelse lämnas till den behöriga myndig</w:t>
            </w:r>
            <w:r>
              <w:rPr>
                <w:i/>
              </w:rPr>
              <w:softHyphen/>
            </w:r>
            <w:r w:rsidRPr="009B0C18">
              <w:rPr>
                <w:i/>
              </w:rPr>
              <w:t>heten i försäkringsgivarens hem</w:t>
            </w:r>
            <w:r>
              <w:rPr>
                <w:i/>
              </w:rPr>
              <w:softHyphen/>
            </w:r>
            <w:r w:rsidRPr="009B0C18">
              <w:rPr>
                <w:i/>
              </w:rPr>
              <w:t>land. Underrättelsen ska innehålla</w:t>
            </w:r>
          </w:p>
          <w:p w14:paraId="18526278" w14:textId="77777777" w:rsidR="002C6F01" w:rsidRPr="009B0C18" w:rsidRDefault="00AE4CD8" w:rsidP="002C6F01">
            <w:pPr>
              <w:pStyle w:val="Brdtextmedindrag"/>
              <w:rPr>
                <w:i/>
              </w:rPr>
            </w:pPr>
            <w:r w:rsidRPr="009B0C18">
              <w:rPr>
                <w:i/>
              </w:rPr>
              <w:t>1. uppgift om den som i egenskap av arbetsgivare ska betala för</w:t>
            </w:r>
            <w:r>
              <w:rPr>
                <w:i/>
              </w:rPr>
              <w:softHyphen/>
            </w:r>
            <w:r w:rsidRPr="009B0C18">
              <w:rPr>
                <w:i/>
              </w:rPr>
              <w:t>säkringspremierna, och</w:t>
            </w:r>
          </w:p>
          <w:p w14:paraId="2B9847B9" w14:textId="77777777" w:rsidR="002C6F01" w:rsidRDefault="00AE4CD8" w:rsidP="002C6F01">
            <w:pPr>
              <w:pStyle w:val="Brdtextmedindrag"/>
            </w:pPr>
            <w:r w:rsidRPr="009B0C18">
              <w:rPr>
                <w:i/>
              </w:rPr>
              <w:t>2. uppgift om det huvudsakliga innehållet i de överenskommelser som ska ligga till grund för för</w:t>
            </w:r>
            <w:r>
              <w:rPr>
                <w:i/>
              </w:rPr>
              <w:softHyphen/>
            </w:r>
            <w:r w:rsidRPr="009B0C18">
              <w:rPr>
                <w:i/>
              </w:rPr>
              <w:t>säkringarna.</w:t>
            </w:r>
          </w:p>
        </w:tc>
        <w:tc>
          <w:tcPr>
            <w:tcW w:w="2500" w:type="pct"/>
            <w:shd w:val="clear" w:color="auto" w:fill="auto"/>
            <w:tcMar>
              <w:right w:w="0" w:type="dxa"/>
            </w:tcMar>
          </w:tcPr>
          <w:p w14:paraId="0C044B8B" w14:textId="77777777" w:rsidR="002C6F01" w:rsidRDefault="002C6F01" w:rsidP="002C6F01">
            <w:pPr>
              <w:pStyle w:val="Brdtextmedindrag"/>
            </w:pPr>
          </w:p>
        </w:tc>
      </w:tr>
    </w:tbl>
    <w:p w14:paraId="7FB5154C" w14:textId="77777777" w:rsidR="002C6F01" w:rsidRPr="007D2E6D" w:rsidRDefault="00AE4CD8" w:rsidP="002C6F01">
      <w:pPr>
        <w:pStyle w:val="Brdtextmedindrag"/>
      </w:pPr>
      <w:r w:rsidRPr="007D2E6D">
        <w:t>Varje gång ett utländskt tjänstepensionsinstitut åtar sig ett uppdrag att från en sekundäretablering ingå avtal om tjänstepension som ska fullgöras här i landet ska en särskild underrättelse lämnas till den behöriga myndig</w:t>
      </w:r>
      <w:r>
        <w:softHyphen/>
      </w:r>
      <w:r w:rsidRPr="007D2E6D">
        <w:t>heten i tjänstepensionsinstitutets</w:t>
      </w:r>
      <w:r>
        <w:t xml:space="preserve"> </w:t>
      </w:r>
      <w:r w:rsidRPr="007D2E6D">
        <w:t xml:space="preserve">hemland. Underrättelsen ska innehålla uppgift om </w:t>
      </w:r>
    </w:p>
    <w:p w14:paraId="60FF0FC0" w14:textId="77777777" w:rsidR="002C6F01" w:rsidRPr="007D2E6D" w:rsidRDefault="00AE4CD8" w:rsidP="002C6F01">
      <w:pPr>
        <w:pStyle w:val="Brdtextmedindrag"/>
        <w:rPr>
          <w:rFonts w:asciiTheme="minorHAnsi" w:hAnsiTheme="minorHAnsi"/>
          <w:sz w:val="22"/>
        </w:rPr>
      </w:pPr>
      <w:r w:rsidRPr="007D2E6D">
        <w:t xml:space="preserve">1. det uppdragsgivande företagets namn och hemvist, </w:t>
      </w:r>
    </w:p>
    <w:p w14:paraId="340C1E6E" w14:textId="77777777" w:rsidR="002C6F01" w:rsidRPr="007D2E6D" w:rsidRDefault="00AE4CD8" w:rsidP="002C6F01">
      <w:pPr>
        <w:pStyle w:val="Brdtextmedindrag"/>
      </w:pPr>
      <w:r w:rsidRPr="007D2E6D">
        <w:t xml:space="preserve">2. i vilket </w:t>
      </w:r>
      <w:proofErr w:type="gramStart"/>
      <w:r w:rsidRPr="007D2E6D">
        <w:t>land tjänstepensionsavtalen</w:t>
      </w:r>
      <w:proofErr w:type="gramEnd"/>
      <w:r w:rsidRPr="007D2E6D">
        <w:t xml:space="preserve"> ska fullgöras, och</w:t>
      </w:r>
    </w:p>
    <w:p w14:paraId="4FF82818" w14:textId="77777777" w:rsidR="002C6F01" w:rsidRPr="007D2E6D" w:rsidRDefault="00AE4CD8" w:rsidP="002C6F01">
      <w:pPr>
        <w:pStyle w:val="Brdtextmedindrag"/>
      </w:pPr>
      <w:r w:rsidRPr="007D2E6D">
        <w:t>3. det huvudsakliga innehållet i de överenskommelser som ska ligga till grund för tjänstepensionsavtalen.</w:t>
      </w:r>
    </w:p>
    <w:p w14:paraId="7E26FB27" w14:textId="77777777" w:rsidR="002C6F01" w:rsidRDefault="00AE4CD8" w:rsidP="002C6F01">
      <w:pPr>
        <w:pStyle w:val="Brdtextmedindrag"/>
      </w:pPr>
      <w:r>
        <w:t>För verksamhet rörande försäkringar som avses i 2 kap. 11 § första stycket klass 10 försäkringsrörelselagen (2010:2043) (motorfordons</w:t>
      </w:r>
      <w:r>
        <w:softHyphen/>
        <w:t>ansvar) och som inte uteslutande gäller försäkring av fraktförares ansvar ska underrättelsen enligt första stycket dessutom innehålla en försäkran att EES-försäkringsgivaren är medlem i Trafikförsäkringsföreningen.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2F519C2" w14:textId="77777777" w:rsidTr="002C6F01">
        <w:tc>
          <w:tcPr>
            <w:tcW w:w="2500" w:type="pct"/>
            <w:shd w:val="clear" w:color="auto" w:fill="auto"/>
            <w:tcMar>
              <w:left w:w="0" w:type="dxa"/>
            </w:tcMar>
          </w:tcPr>
          <w:p w14:paraId="387E1096" w14:textId="77777777" w:rsidR="002C6F01" w:rsidRDefault="00AE4CD8" w:rsidP="002C6F01">
            <w:pPr>
              <w:pStyle w:val="Brdtextmedindrag"/>
            </w:pPr>
            <w:r>
              <w:t xml:space="preserve">Om försäkringsgivaren avser att ändra sin verksamhet i fråga om förhållanden som anges i första stycket 1 och 2, får ändringen göras tidigast en månad efter det att försäkringsgivaren underrättat Finansinspektionen om ändringen. </w:t>
            </w:r>
            <w:r w:rsidRPr="009B0C18">
              <w:rPr>
                <w:i/>
              </w:rPr>
              <w:t>Om ändringen innebär att verk</w:t>
            </w:r>
            <w:r>
              <w:rPr>
                <w:i/>
              </w:rPr>
              <w:softHyphen/>
            </w:r>
            <w:r w:rsidRPr="009B0C18">
              <w:rPr>
                <w:i/>
              </w:rPr>
              <w:t>samhet avseende tjänste</w:t>
            </w:r>
            <w:r w:rsidRPr="009B0C18">
              <w:rPr>
                <w:i/>
              </w:rPr>
              <w:softHyphen/>
              <w:t>pensions</w:t>
            </w:r>
            <w:r>
              <w:rPr>
                <w:i/>
              </w:rPr>
              <w:softHyphen/>
            </w:r>
            <w:r w:rsidRPr="009B0C18">
              <w:rPr>
                <w:i/>
              </w:rPr>
              <w:t>försäkring ska inledas, ska dock bestämmelserna i 1 § andra stycket samt andra stycket i denna para</w:t>
            </w:r>
            <w:r>
              <w:rPr>
                <w:i/>
              </w:rPr>
              <w:softHyphen/>
            </w:r>
            <w:r w:rsidRPr="009B0C18">
              <w:rPr>
                <w:i/>
              </w:rPr>
              <w:t>graf tillämpas.</w:t>
            </w:r>
          </w:p>
        </w:tc>
        <w:tc>
          <w:tcPr>
            <w:tcW w:w="2500" w:type="pct"/>
            <w:shd w:val="clear" w:color="auto" w:fill="auto"/>
            <w:tcMar>
              <w:right w:w="0" w:type="dxa"/>
            </w:tcMar>
          </w:tcPr>
          <w:p w14:paraId="574F296D" w14:textId="77777777" w:rsidR="002C6F01" w:rsidRDefault="00AE4CD8" w:rsidP="002C6F01">
            <w:pPr>
              <w:pStyle w:val="Brdtextmedindrag"/>
            </w:pPr>
            <w:r>
              <w:t>Om försäkringsgivaren avser att ändra sin verksamhet i fråga om förhållanden som anges i första stycket 1 och 2, får ändringen göras tidigast en månad efter det att försäkringsgivaren underrättat Finansinspektionen om ändringen.</w:t>
            </w:r>
          </w:p>
        </w:tc>
      </w:tr>
      <w:tr w:rsidR="002C6F01" w14:paraId="2F68602F" w14:textId="77777777" w:rsidTr="002C6F01">
        <w:tc>
          <w:tcPr>
            <w:tcW w:w="2500" w:type="pct"/>
            <w:shd w:val="clear" w:color="auto" w:fill="auto"/>
            <w:tcMar>
              <w:left w:w="0" w:type="dxa"/>
            </w:tcMar>
          </w:tcPr>
          <w:p w14:paraId="5FE9F52D" w14:textId="77777777" w:rsidR="002C6F01" w:rsidRDefault="00AE4CD8" w:rsidP="002C6F01">
            <w:pPr>
              <w:pStyle w:val="Brdtextmedindrag"/>
            </w:pPr>
            <w:r>
              <w:t>Om ett utländskt tjänstepensions</w:t>
            </w:r>
            <w:r>
              <w:softHyphen/>
              <w:t>institut avser att ändra sin verk</w:t>
            </w:r>
            <w:r>
              <w:softHyphen/>
              <w:t xml:space="preserve">samhet på ett sådant sätt som innebär att verksamhet avseende </w:t>
            </w:r>
            <w:r>
              <w:lastRenderedPageBreak/>
              <w:t xml:space="preserve">tjänstepension ska inledas, ska bestämmelserna i 1 a § andra stycket samt </w:t>
            </w:r>
            <w:r w:rsidRPr="00B255FD">
              <w:rPr>
                <w:i/>
              </w:rPr>
              <w:t>tredje</w:t>
            </w:r>
            <w:r>
              <w:t xml:space="preserve"> stycket i denna paragraf tillämpas.</w:t>
            </w:r>
          </w:p>
        </w:tc>
        <w:tc>
          <w:tcPr>
            <w:tcW w:w="2500" w:type="pct"/>
            <w:shd w:val="clear" w:color="auto" w:fill="auto"/>
            <w:tcMar>
              <w:right w:w="0" w:type="dxa"/>
            </w:tcMar>
          </w:tcPr>
          <w:p w14:paraId="2D6FA70D" w14:textId="77777777" w:rsidR="002C6F01" w:rsidRDefault="00AE4CD8" w:rsidP="002C6F01">
            <w:pPr>
              <w:pStyle w:val="Brdtextmedindrag"/>
            </w:pPr>
            <w:r>
              <w:lastRenderedPageBreak/>
              <w:t>Om ett utländskt tjänstepensions</w:t>
            </w:r>
            <w:r>
              <w:softHyphen/>
              <w:t>institut avser att ändra sin verk</w:t>
            </w:r>
            <w:r>
              <w:softHyphen/>
              <w:t xml:space="preserve">samhet på ett sådant sätt som innebär att verksamhet avseende </w:t>
            </w:r>
            <w:r>
              <w:lastRenderedPageBreak/>
              <w:t xml:space="preserve">tjänstepension ska inledas, ska bestämmelserna i 1 a § andra stycket samt </w:t>
            </w:r>
            <w:r>
              <w:rPr>
                <w:i/>
              </w:rPr>
              <w:t>andra</w:t>
            </w:r>
            <w:r>
              <w:t xml:space="preserve"> stycket i denna paragraf tillämpas.</w:t>
            </w:r>
          </w:p>
        </w:tc>
      </w:tr>
    </w:tbl>
    <w:p w14:paraId="523EC955" w14:textId="77777777" w:rsidR="002C6F01" w:rsidRDefault="002C6F01" w:rsidP="002C6F01">
      <w:pPr>
        <w:pStyle w:val="Brdtext"/>
        <w:jc w:val="center"/>
      </w:pPr>
    </w:p>
    <w:p w14:paraId="4DBEAF0D" w14:textId="77777777" w:rsidR="002C6F01" w:rsidRDefault="00AE4CD8" w:rsidP="002C6F01">
      <w:pPr>
        <w:pStyle w:val="Brdtext"/>
        <w:jc w:val="center"/>
      </w:pPr>
      <w:r>
        <w:t>3 §</w:t>
      </w:r>
      <w:r>
        <w:rPr>
          <w:rStyle w:val="Fotnotsreferens"/>
        </w:rPr>
        <w:footnoteReference w:id="121"/>
      </w:r>
    </w:p>
    <w:p w14:paraId="274E5227" w14:textId="77777777" w:rsidR="002C6F01" w:rsidRDefault="00AE4CD8" w:rsidP="002C6F01">
      <w:pPr>
        <w:pStyle w:val="Brdtextmedindrag"/>
      </w:pPr>
      <w:r>
        <w:t>En underrättelse enligt 1 § 2 om gränsöverskridande verksamhet ska innehålla</w:t>
      </w:r>
    </w:p>
    <w:p w14:paraId="02B26023" w14:textId="77777777" w:rsidR="002C6F01" w:rsidRDefault="00AE4CD8" w:rsidP="002C6F01">
      <w:pPr>
        <w:pStyle w:val="Brdtextmedindrag"/>
      </w:pPr>
      <w:r>
        <w:t>1. uppgifter om vilket eller vilka slag av risker eller åtaganden för</w:t>
      </w:r>
      <w:r>
        <w:softHyphen/>
        <w:t xml:space="preserve">säkringarna ska täcka, och </w:t>
      </w:r>
    </w:p>
    <w:p w14:paraId="101EDA83" w14:textId="77777777" w:rsidR="002C6F01" w:rsidRDefault="00AE4CD8" w:rsidP="002C6F01">
      <w:pPr>
        <w:pStyle w:val="Brdtextmedindrag"/>
      </w:pPr>
      <w:r>
        <w:t xml:space="preserve">2. ett intyg utfärdat av hemlandsmyndigheten om </w:t>
      </w:r>
    </w:p>
    <w:p w14:paraId="0AB18520" w14:textId="77777777" w:rsidR="002C6F01" w:rsidRDefault="00AE4CD8" w:rsidP="002C6F01">
      <w:pPr>
        <w:pStyle w:val="Brdtextmedindrag"/>
      </w:pPr>
      <w:r>
        <w:t xml:space="preserve">a) försäkringsgivarens kapitalbas, och </w:t>
      </w:r>
    </w:p>
    <w:p w14:paraId="574CC336" w14:textId="77777777" w:rsidR="002C6F01" w:rsidRDefault="00AE4CD8" w:rsidP="002C6F01">
      <w:pPr>
        <w:pStyle w:val="Brdtextmedindrag"/>
      </w:pPr>
      <w:r>
        <w:t>b) de försäkringsklasser försäkringsgivarens koncession omfattar.</w:t>
      </w:r>
    </w:p>
    <w:p w14:paraId="36E9DD5D" w14:textId="77777777" w:rsidR="002C6F01" w:rsidRDefault="00AE4CD8" w:rsidP="002C6F01">
      <w:pPr>
        <w:pStyle w:val="Brdtextmedindrag"/>
      </w:pPr>
      <w:r>
        <w:t>För verksamhet rörande försäkringar som avses i 2 kap. 11 § första stycket klass 10 i försäkringsrörelselagen (2010:2043) (motorfordons</w:t>
      </w:r>
      <w:r>
        <w:softHyphen/>
        <w:t>ansvar) och som inte uteslutande gäller försäkring av fraktförares ansvar ska underrättelsen dessutom innehålla</w:t>
      </w:r>
    </w:p>
    <w:p w14:paraId="44DDFE18" w14:textId="77777777" w:rsidR="002C6F01" w:rsidRDefault="00AE4CD8" w:rsidP="002C6F01">
      <w:pPr>
        <w:pStyle w:val="Brdtextmedindrag"/>
      </w:pPr>
      <w:r>
        <w:t xml:space="preserve">1. uppgifter om vem som är försäkringsgivarens representant enligt 5 § trafikskadelagen (1975:1410), och </w:t>
      </w:r>
    </w:p>
    <w:p w14:paraId="1369B93C" w14:textId="77777777" w:rsidR="002C6F01" w:rsidRDefault="00AE4CD8" w:rsidP="002C6F01">
      <w:pPr>
        <w:pStyle w:val="Brdtextmedindrag"/>
      </w:pPr>
      <w:r>
        <w:t>2. en försäkran att försäkringsgivaren är medlem i Trafikförsäkrings</w:t>
      </w:r>
      <w:r>
        <w:softHyphen/>
        <w:t>föreningen.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5920F6C" w14:textId="77777777" w:rsidTr="002C6F01">
        <w:tc>
          <w:tcPr>
            <w:tcW w:w="2500" w:type="pct"/>
            <w:shd w:val="clear" w:color="auto" w:fill="auto"/>
            <w:tcMar>
              <w:left w:w="0" w:type="dxa"/>
            </w:tcMar>
          </w:tcPr>
          <w:p w14:paraId="59F3F675" w14:textId="77777777" w:rsidR="002C6F01" w:rsidRPr="001E7B9E" w:rsidRDefault="00AE4CD8" w:rsidP="002C6F01">
            <w:pPr>
              <w:pStyle w:val="Brdtextmedindrag"/>
              <w:rPr>
                <w:i/>
              </w:rPr>
            </w:pPr>
            <w:r w:rsidRPr="001E7B9E">
              <w:rPr>
                <w:i/>
              </w:rPr>
              <w:t>Varje gång en EES-försäkrings</w:t>
            </w:r>
            <w:r>
              <w:rPr>
                <w:i/>
              </w:rPr>
              <w:softHyphen/>
            </w:r>
            <w:r w:rsidRPr="001E7B9E">
              <w:rPr>
                <w:i/>
              </w:rPr>
              <w:t>givare åtar sig ett uppdrag att genom gränsöverskridande verk</w:t>
            </w:r>
            <w:r>
              <w:rPr>
                <w:i/>
              </w:rPr>
              <w:softHyphen/>
            </w:r>
            <w:r w:rsidRPr="001E7B9E">
              <w:rPr>
                <w:i/>
              </w:rPr>
              <w:t>samhet meddela tjänstepensions</w:t>
            </w:r>
            <w:r>
              <w:rPr>
                <w:i/>
              </w:rPr>
              <w:softHyphen/>
            </w:r>
            <w:r w:rsidRPr="001E7B9E">
              <w:rPr>
                <w:i/>
              </w:rPr>
              <w:t>försäkring ska en särskild under</w:t>
            </w:r>
            <w:r>
              <w:rPr>
                <w:i/>
              </w:rPr>
              <w:softHyphen/>
            </w:r>
            <w:r w:rsidRPr="001E7B9E">
              <w:rPr>
                <w:i/>
              </w:rPr>
              <w:t>rättelse lämnas till den behöriga myndigheten i försäkringsgivarens hemland. Underrättelsen ska inne</w:t>
            </w:r>
            <w:r>
              <w:rPr>
                <w:i/>
              </w:rPr>
              <w:softHyphen/>
            </w:r>
            <w:r w:rsidRPr="001E7B9E">
              <w:rPr>
                <w:i/>
              </w:rPr>
              <w:t>hålla</w:t>
            </w:r>
          </w:p>
          <w:p w14:paraId="7F42C12A" w14:textId="77777777" w:rsidR="002C6F01" w:rsidRPr="001E7B9E" w:rsidRDefault="00AE4CD8" w:rsidP="002C6F01">
            <w:pPr>
              <w:pStyle w:val="Brdtextmedindrag"/>
              <w:rPr>
                <w:i/>
              </w:rPr>
            </w:pPr>
            <w:r w:rsidRPr="001E7B9E">
              <w:rPr>
                <w:i/>
              </w:rPr>
              <w:t>1. uppgift om den som i egenskap av arbetsgivare ska betala försäk</w:t>
            </w:r>
            <w:r w:rsidRPr="001E7B9E">
              <w:rPr>
                <w:i/>
              </w:rPr>
              <w:softHyphen/>
              <w:t xml:space="preserve">ringspremierna, och </w:t>
            </w:r>
          </w:p>
          <w:p w14:paraId="3EF96038" w14:textId="77777777" w:rsidR="002C6F01" w:rsidRDefault="00AE4CD8" w:rsidP="002C6F01">
            <w:pPr>
              <w:pStyle w:val="Brdtextmedindrag"/>
            </w:pPr>
            <w:r w:rsidRPr="001E7B9E">
              <w:rPr>
                <w:i/>
              </w:rPr>
              <w:t>2. uppgift om det huvudsakliga innehållet i de överenskommelser som ska ligga till grund för för</w:t>
            </w:r>
            <w:r>
              <w:rPr>
                <w:i/>
              </w:rPr>
              <w:softHyphen/>
            </w:r>
            <w:r w:rsidRPr="001E7B9E">
              <w:rPr>
                <w:i/>
              </w:rPr>
              <w:t>säkringarna.</w:t>
            </w:r>
          </w:p>
        </w:tc>
        <w:tc>
          <w:tcPr>
            <w:tcW w:w="2500" w:type="pct"/>
            <w:shd w:val="clear" w:color="auto" w:fill="auto"/>
            <w:tcMar>
              <w:right w:w="0" w:type="dxa"/>
            </w:tcMar>
          </w:tcPr>
          <w:p w14:paraId="7FED16D6" w14:textId="77777777" w:rsidR="002C6F01" w:rsidRDefault="002C6F01" w:rsidP="002C6F01">
            <w:pPr>
              <w:pStyle w:val="Brdtextmedindrag"/>
            </w:pPr>
          </w:p>
        </w:tc>
      </w:tr>
    </w:tbl>
    <w:p w14:paraId="0F66697F" w14:textId="77777777" w:rsidR="002C6F01" w:rsidRPr="001E7B9E" w:rsidRDefault="00AE4CD8" w:rsidP="002C6F01">
      <w:pPr>
        <w:pStyle w:val="Brdtextmedindrag"/>
      </w:pPr>
      <w:r w:rsidRPr="001E7B9E">
        <w:t>Varje gång ett utländskt tjänstepensionsinstitut åtar sig ett uppdrag att genom gränsöverskridande verksamhet ingå avtal om tjänstepension ska en särskild underrättelse lämnas till den behöriga myndigheten i tjänste</w:t>
      </w:r>
      <w:r w:rsidRPr="001E7B9E">
        <w:softHyphen/>
        <w:t xml:space="preserve">pensionsinstitutets hemland. Underrättelsen ska innehålla uppgift om </w:t>
      </w:r>
    </w:p>
    <w:p w14:paraId="66E9D6A5" w14:textId="77777777" w:rsidR="002C6F01" w:rsidRPr="001E7B9E" w:rsidRDefault="00AE4CD8" w:rsidP="002C6F01">
      <w:pPr>
        <w:pStyle w:val="Brdtextmedindrag"/>
        <w:rPr>
          <w:rFonts w:asciiTheme="minorHAnsi" w:hAnsiTheme="minorHAnsi"/>
          <w:sz w:val="22"/>
        </w:rPr>
      </w:pPr>
      <w:r w:rsidRPr="001E7B9E">
        <w:t xml:space="preserve">1. det uppdragsgivande företagets namn och hemvist, </w:t>
      </w:r>
    </w:p>
    <w:p w14:paraId="33DC69E9" w14:textId="77777777" w:rsidR="002C6F01" w:rsidRPr="001E7B9E" w:rsidRDefault="00AE4CD8" w:rsidP="002C6F01">
      <w:pPr>
        <w:pStyle w:val="Brdtextmedindrag"/>
      </w:pPr>
      <w:r w:rsidRPr="001E7B9E">
        <w:t xml:space="preserve">2. i vilket </w:t>
      </w:r>
      <w:proofErr w:type="gramStart"/>
      <w:r w:rsidRPr="001E7B9E">
        <w:t>land tjänstepensionsavtalen</w:t>
      </w:r>
      <w:proofErr w:type="gramEnd"/>
      <w:r w:rsidRPr="001E7B9E">
        <w:t xml:space="preserve"> ska fullgöras, och</w:t>
      </w:r>
    </w:p>
    <w:p w14:paraId="29D7CDB0" w14:textId="77777777" w:rsidR="002C6F01" w:rsidRPr="001E7B9E" w:rsidRDefault="00AE4CD8" w:rsidP="002C6F01">
      <w:pPr>
        <w:pStyle w:val="Brdtextmedindrag"/>
      </w:pPr>
      <w:r w:rsidRPr="001E7B9E">
        <w:t>3. det huvudsakliga innehållet i de överenskommelser som ska ligga till grund för tjänstepensionsavtalen.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4F696FCC" w14:textId="77777777" w:rsidTr="002C6F01">
        <w:tc>
          <w:tcPr>
            <w:tcW w:w="2500" w:type="pct"/>
            <w:shd w:val="clear" w:color="auto" w:fill="auto"/>
            <w:tcMar>
              <w:left w:w="0" w:type="dxa"/>
            </w:tcMar>
          </w:tcPr>
          <w:p w14:paraId="56FA9BB3" w14:textId="77777777" w:rsidR="002C6F01" w:rsidRDefault="00AE4CD8" w:rsidP="002C6F01">
            <w:pPr>
              <w:pStyle w:val="Brdtextmedindrag"/>
            </w:pPr>
            <w:r w:rsidRPr="00017EA0">
              <w:t xml:space="preserve">Om försäkringsgivaren avser att ändra sin verksamhet i fråga om förhållanden som anges i första och </w:t>
            </w:r>
            <w:r w:rsidRPr="00017EA0">
              <w:lastRenderedPageBreak/>
              <w:t xml:space="preserve">andra styckena, får ändringen göras tidigast en månad efter det att </w:t>
            </w:r>
            <w:r>
              <w:t>Finansinspektionen</w:t>
            </w:r>
            <w:r w:rsidRPr="00017EA0">
              <w:t xml:space="preserve"> underrättats om ändringen av den behöriga myndigheten i försäkringsgivarens hemland. </w:t>
            </w:r>
            <w:r w:rsidRPr="001E7B9E">
              <w:rPr>
                <w:i/>
              </w:rPr>
              <w:t>Om ändringen innebär att verksamhet avseende tjänste</w:t>
            </w:r>
            <w:r>
              <w:rPr>
                <w:i/>
              </w:rPr>
              <w:softHyphen/>
            </w:r>
            <w:r w:rsidRPr="001E7B9E">
              <w:rPr>
                <w:i/>
              </w:rPr>
              <w:t>pensionsförsäkring ska inledas, ska dock bestämmelserna i 1 § andra stycket samt tredje stycket i denna paragraf tillämpas.</w:t>
            </w:r>
          </w:p>
        </w:tc>
        <w:tc>
          <w:tcPr>
            <w:tcW w:w="2500" w:type="pct"/>
            <w:shd w:val="clear" w:color="auto" w:fill="auto"/>
            <w:tcMar>
              <w:right w:w="0" w:type="dxa"/>
            </w:tcMar>
          </w:tcPr>
          <w:p w14:paraId="6733F5CC" w14:textId="77777777" w:rsidR="002C6F01" w:rsidRDefault="00AE4CD8" w:rsidP="002C6F01">
            <w:pPr>
              <w:pStyle w:val="Brdtextmedindrag"/>
            </w:pPr>
            <w:r w:rsidRPr="00017EA0">
              <w:lastRenderedPageBreak/>
              <w:t xml:space="preserve">Om försäkringsgivaren avser att ändra sin verksamhet i fråga om förhållanden som anges i första och </w:t>
            </w:r>
            <w:r w:rsidRPr="00017EA0">
              <w:lastRenderedPageBreak/>
              <w:t xml:space="preserve">andra styckena, får ändringen göras tidigast en månad efter det att </w:t>
            </w:r>
            <w:r>
              <w:t>Finansinspektionen</w:t>
            </w:r>
            <w:r w:rsidRPr="00017EA0">
              <w:t xml:space="preserve"> underrättats om ändringen av den behöriga myndigheten i försäkringsgivarens hemland.</w:t>
            </w:r>
          </w:p>
        </w:tc>
      </w:tr>
    </w:tbl>
    <w:p w14:paraId="1AF2B30A" w14:textId="77777777" w:rsidR="002C6F01" w:rsidRPr="00410381" w:rsidRDefault="00AE4CD8" w:rsidP="002C6F01">
      <w:pPr>
        <w:pStyle w:val="Brdtext"/>
        <w:spacing w:before="230"/>
        <w:jc w:val="center"/>
        <w:rPr>
          <w:b/>
        </w:rPr>
      </w:pPr>
      <w:r w:rsidRPr="00410381">
        <w:rPr>
          <w:b/>
        </w:rPr>
        <w:lastRenderedPageBreak/>
        <w:t>3</w:t>
      </w:r>
      <w:r>
        <w:rPr>
          <w:b/>
        </w:rPr>
        <w:t> kap.</w:t>
      </w:r>
      <w:bookmarkStart w:id="186" w:name="_Hlk31191013"/>
    </w:p>
    <w:bookmarkEnd w:id="186"/>
    <w:p w14:paraId="6BCB3682" w14:textId="77777777" w:rsidR="002C6F01" w:rsidRDefault="00AE4CD8" w:rsidP="002C6F01">
      <w:pPr>
        <w:pStyle w:val="Brdtext"/>
        <w:jc w:val="center"/>
      </w:pPr>
      <w:r w:rsidRPr="00410381">
        <w:t>2</w:t>
      </w:r>
      <w:r>
        <w:t> §</w:t>
      </w:r>
      <w:r>
        <w:rPr>
          <w:rStyle w:val="Fotnotsreferens"/>
        </w:rPr>
        <w:footnoteReference w:id="122"/>
      </w:r>
    </w:p>
    <w:p w14:paraId="6DF71C0D" w14:textId="77777777" w:rsidR="002C6F01" w:rsidRDefault="00AE4CD8" w:rsidP="002C6F01">
      <w:pPr>
        <w:pStyle w:val="Brdtextmedindrag"/>
      </w:pPr>
      <w:r>
        <w:t>Finansinspektionen</w:t>
      </w:r>
      <w:r w:rsidRPr="00D52587">
        <w:t xml:space="preserve"> ska, i samarbete med den behöriga myndigheten i hemlandet, utöva</w:t>
      </w:r>
      <w:r>
        <w:t xml:space="preserve"> tillsyn över att en EES-försäkringsgivare eller ett utländskt tjänstepensionsinstitut bedriver sin verksamhet i Sverige i enlighet med denna lag och andra </w:t>
      </w:r>
      <w:r w:rsidRPr="00DB611D">
        <w:t>författningar</w:t>
      </w:r>
      <w:r>
        <w:t xml:space="preserve"> som reglerar deras näringsverksamhet.</w:t>
      </w:r>
    </w:p>
    <w:p w14:paraId="3BFBFE42" w14:textId="77777777" w:rsidR="002C6F01" w:rsidRDefault="00AE4CD8" w:rsidP="002C6F01">
      <w:pPr>
        <w:pStyle w:val="Brdtextmedindrag"/>
      </w:pPr>
      <w:r>
        <w:t>Finansinspektionen ska lämna uppgifter till de behöriga myndigheterna i hemländerna, om dessa myndigheter behöver uppgifterna för sin tillsyn över försäkringsgivares och utländska tjänstepensionsinstituts verksam</w:t>
      </w:r>
      <w:r>
        <w:softHyphen/>
        <w:t>heter, samt i övrigt ha ett nära samarbete med dessa myndigheter och Europeiska kommissionen.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3E7CFB6" w14:textId="77777777" w:rsidTr="002C6F01">
        <w:tc>
          <w:tcPr>
            <w:tcW w:w="2500" w:type="pct"/>
            <w:shd w:val="clear" w:color="auto" w:fill="auto"/>
            <w:tcMar>
              <w:left w:w="0" w:type="dxa"/>
            </w:tcMar>
          </w:tcPr>
          <w:p w14:paraId="4D55F43B" w14:textId="77777777" w:rsidR="002C6F01" w:rsidRPr="001E7B9E" w:rsidRDefault="00AE4CD8" w:rsidP="002C6F01">
            <w:pPr>
              <w:pStyle w:val="Brdtextmedindrag"/>
              <w:rPr>
                <w:i/>
              </w:rPr>
            </w:pPr>
            <w:r w:rsidRPr="001E7B9E">
              <w:rPr>
                <w:i/>
              </w:rPr>
              <w:t>När det gäller EES-försäkrings</w:t>
            </w:r>
            <w:r w:rsidRPr="001E7B9E">
              <w:rPr>
                <w:i/>
              </w:rPr>
              <w:softHyphen/>
              <w:t>givare som meddelar tjänste</w:t>
            </w:r>
            <w:r w:rsidRPr="001E7B9E">
              <w:rPr>
                <w:i/>
              </w:rPr>
              <w:softHyphen/>
              <w:t>pensionsförsäkring ska Finans</w:t>
            </w:r>
            <w:r w:rsidRPr="001E7B9E">
              <w:rPr>
                <w:i/>
              </w:rPr>
              <w:softHyphen/>
              <w:t>inspektionen, om det behövs, senast två månader efter det att inspek</w:t>
            </w:r>
            <w:r>
              <w:rPr>
                <w:i/>
              </w:rPr>
              <w:softHyphen/>
            </w:r>
            <w:r w:rsidRPr="001E7B9E">
              <w:rPr>
                <w:i/>
              </w:rPr>
              <w:t>tionen tagit emot en underrättelse enligt 2 kap. 2 § andra stycket eller 3 § tredje stycket till den behöriga myndigheten i försäkringsgivarens hemland lämna uppgifter om tillämplig svensk social- och arbetsmarknadslagstiftning på tjänstepensionsområdet samt om de bestämmelser om information som gäller här i landet gentemot dem som ingår eller avser att ingå ett avtal om tjänstepensions</w:t>
            </w:r>
            <w:r>
              <w:rPr>
                <w:i/>
              </w:rPr>
              <w:softHyphen/>
            </w:r>
            <w:r w:rsidRPr="001E7B9E">
              <w:rPr>
                <w:i/>
              </w:rPr>
              <w:t>försäkring, liksom gentemot dem som annars är ersättnings</w:t>
            </w:r>
            <w:r>
              <w:rPr>
                <w:i/>
              </w:rPr>
              <w:softHyphen/>
            </w:r>
            <w:r w:rsidRPr="001E7B9E">
              <w:rPr>
                <w:i/>
              </w:rPr>
              <w:t>berättig</w:t>
            </w:r>
            <w:r>
              <w:rPr>
                <w:i/>
              </w:rPr>
              <w:softHyphen/>
            </w:r>
            <w:r w:rsidRPr="001E7B9E">
              <w:rPr>
                <w:i/>
              </w:rPr>
              <w:t>ade på grund av ett sådant avtal.</w:t>
            </w:r>
          </w:p>
        </w:tc>
        <w:tc>
          <w:tcPr>
            <w:tcW w:w="2500" w:type="pct"/>
            <w:shd w:val="clear" w:color="auto" w:fill="auto"/>
            <w:tcMar>
              <w:right w:w="0" w:type="dxa"/>
            </w:tcMar>
          </w:tcPr>
          <w:p w14:paraId="7587557F" w14:textId="77777777" w:rsidR="002C6F01" w:rsidRDefault="002C6F01" w:rsidP="002C6F01">
            <w:pPr>
              <w:pStyle w:val="Brdtextmedindrag"/>
            </w:pPr>
          </w:p>
        </w:tc>
      </w:tr>
      <w:tr w:rsidR="002C6F01" w14:paraId="650906D8" w14:textId="77777777" w:rsidTr="002C6F01">
        <w:tc>
          <w:tcPr>
            <w:tcW w:w="2500" w:type="pct"/>
            <w:shd w:val="clear" w:color="auto" w:fill="auto"/>
            <w:tcMar>
              <w:left w:w="0" w:type="dxa"/>
            </w:tcMar>
          </w:tcPr>
          <w:p w14:paraId="4F186C95" w14:textId="77777777" w:rsidR="002C6F01" w:rsidRPr="001E7B9E" w:rsidRDefault="00AE4CD8" w:rsidP="002C6F01">
            <w:pPr>
              <w:pStyle w:val="Brdtextmedindrag"/>
            </w:pPr>
            <w:r w:rsidRPr="001E7B9E">
              <w:t>När det gäller utländska tjänste</w:t>
            </w:r>
            <w:r>
              <w:softHyphen/>
            </w:r>
            <w:r w:rsidRPr="001E7B9E">
              <w:t>pensionsinstitut ska Finans</w:t>
            </w:r>
            <w:r w:rsidRPr="001E7B9E">
              <w:softHyphen/>
              <w:t>inspek</w:t>
            </w:r>
            <w:r>
              <w:softHyphen/>
            </w:r>
            <w:r w:rsidRPr="001E7B9E">
              <w:t xml:space="preserve">tionen senast sex veckor efter det att inspektionen tagit emot en </w:t>
            </w:r>
            <w:r w:rsidRPr="001E7B9E">
              <w:lastRenderedPageBreak/>
              <w:t xml:space="preserve">underrättelse enligt 2 kap. 2 § </w:t>
            </w:r>
            <w:r w:rsidRPr="001E7B9E">
              <w:rPr>
                <w:i/>
              </w:rPr>
              <w:t>tredje</w:t>
            </w:r>
            <w:r w:rsidRPr="001E7B9E">
              <w:t xml:space="preserve"> stycket eller 3 § </w:t>
            </w:r>
            <w:r w:rsidRPr="001E7B9E">
              <w:rPr>
                <w:i/>
              </w:rPr>
              <w:t>fjärde</w:t>
            </w:r>
            <w:r w:rsidRPr="001E7B9E">
              <w:t xml:space="preserve"> stycket till den behöriga myndig</w:t>
            </w:r>
            <w:r>
              <w:softHyphen/>
            </w:r>
            <w:r w:rsidRPr="001E7B9E">
              <w:t>heten i tjänstepensions</w:t>
            </w:r>
            <w:r w:rsidRPr="001E7B9E">
              <w:softHyphen/>
              <w:t>institutets hemland lämna uppgifter om tillämplig svensk social- och arbetsmarknadslagstiftning</w:t>
            </w:r>
            <w:r w:rsidRPr="001E7B9E" w:rsidDel="00FC04AA">
              <w:t xml:space="preserve"> </w:t>
            </w:r>
            <w:r w:rsidRPr="001E7B9E">
              <w:t>på tjänstepensionsområdet samt om de bestämmelser om information som gäller här i landet gentemot dem som ingår eller avser att ingå ett avtal om tjänstepension, liksom gentemot dem som annars är ersättningsberättigade på grund av ett sådant avtal.</w:t>
            </w:r>
          </w:p>
        </w:tc>
        <w:tc>
          <w:tcPr>
            <w:tcW w:w="2500" w:type="pct"/>
            <w:shd w:val="clear" w:color="auto" w:fill="auto"/>
            <w:tcMar>
              <w:right w:w="0" w:type="dxa"/>
            </w:tcMar>
          </w:tcPr>
          <w:p w14:paraId="770A6671" w14:textId="77777777" w:rsidR="002C6F01" w:rsidRPr="001E7B9E" w:rsidRDefault="00AE4CD8" w:rsidP="002C6F01">
            <w:pPr>
              <w:pStyle w:val="Brdtextmedindrag"/>
            </w:pPr>
            <w:r w:rsidRPr="001E7B9E">
              <w:lastRenderedPageBreak/>
              <w:t>När det gäller utländska tjänste</w:t>
            </w:r>
            <w:r>
              <w:softHyphen/>
            </w:r>
            <w:r w:rsidRPr="001E7B9E">
              <w:t>pensionsinstitut ska Finans</w:t>
            </w:r>
            <w:r w:rsidRPr="001E7B9E">
              <w:softHyphen/>
              <w:t>inspek</w:t>
            </w:r>
            <w:r>
              <w:softHyphen/>
            </w:r>
            <w:r w:rsidRPr="001E7B9E">
              <w:t xml:space="preserve">tionen senast sex veckor efter det att inspektionen tagit emot en </w:t>
            </w:r>
            <w:r w:rsidRPr="001E7B9E">
              <w:lastRenderedPageBreak/>
              <w:t xml:space="preserve">underrättelse enligt 2 kap. 2 § </w:t>
            </w:r>
            <w:r>
              <w:rPr>
                <w:i/>
              </w:rPr>
              <w:t>andra</w:t>
            </w:r>
            <w:r w:rsidRPr="001E7B9E">
              <w:t xml:space="preserve"> stycket eller 3 § </w:t>
            </w:r>
            <w:r>
              <w:rPr>
                <w:i/>
              </w:rPr>
              <w:t>tredje</w:t>
            </w:r>
            <w:r w:rsidRPr="001E7B9E">
              <w:t xml:space="preserve"> stycket till den behöriga myndig</w:t>
            </w:r>
            <w:r>
              <w:softHyphen/>
            </w:r>
            <w:r w:rsidRPr="001E7B9E">
              <w:t>heten i tjänstepensions</w:t>
            </w:r>
            <w:r w:rsidRPr="001E7B9E">
              <w:softHyphen/>
              <w:t>institutets hemland lämna uppgifter om tillämplig svensk social- och arbetsmarknadslagstiftning</w:t>
            </w:r>
            <w:r w:rsidRPr="001E7B9E" w:rsidDel="00FC04AA">
              <w:t xml:space="preserve"> </w:t>
            </w:r>
            <w:r w:rsidRPr="001E7B9E">
              <w:t>på tjänstepensionsområdet samt om de bestämmelser om information som gäller här i landet gentemot dem som ingår eller avser att ingå ett avtal om tjänstepension, liksom gentemot dem som annars är ersättningsberättigade på grund av ett sådant avtal.</w:t>
            </w:r>
          </w:p>
        </w:tc>
      </w:tr>
      <w:tr w:rsidR="002C6F01" w14:paraId="323679B7" w14:textId="77777777" w:rsidTr="002C6F01">
        <w:tc>
          <w:tcPr>
            <w:tcW w:w="2500" w:type="pct"/>
            <w:shd w:val="clear" w:color="auto" w:fill="auto"/>
            <w:tcMar>
              <w:left w:w="0" w:type="dxa"/>
            </w:tcMar>
          </w:tcPr>
          <w:p w14:paraId="265867CF" w14:textId="77777777" w:rsidR="002C6F01" w:rsidRPr="001E7B9E" w:rsidRDefault="00AE4CD8" w:rsidP="002C6F01">
            <w:pPr>
              <w:pStyle w:val="Brdtextmedindrag"/>
            </w:pPr>
            <w:r w:rsidRPr="001E7B9E">
              <w:lastRenderedPageBreak/>
              <w:t xml:space="preserve">Finansinspektionen ska, när </w:t>
            </w:r>
            <w:r w:rsidRPr="001E7B9E">
              <w:rPr>
                <w:i/>
              </w:rPr>
              <w:t>försäkringsgivaren eller</w:t>
            </w:r>
            <w:r w:rsidRPr="001E7B9E">
              <w:t xml:space="preserve"> tjänste</w:t>
            </w:r>
            <w:r w:rsidRPr="001E7B9E">
              <w:softHyphen/>
              <w:t>pensionsinstitutet påbörjat sin verksamhet här i landet, underrätta den behöriga myndigheten i hemlandet om väsentliga ändringar i social- och arbetsmarknadslag</w:t>
            </w:r>
            <w:r w:rsidRPr="001E7B9E">
              <w:softHyphen/>
              <w:t>stiftningen och i de bestämmelser om information som gäller här i landet.</w:t>
            </w:r>
          </w:p>
        </w:tc>
        <w:tc>
          <w:tcPr>
            <w:tcW w:w="2500" w:type="pct"/>
            <w:shd w:val="clear" w:color="auto" w:fill="auto"/>
            <w:tcMar>
              <w:right w:w="0" w:type="dxa"/>
            </w:tcMar>
          </w:tcPr>
          <w:p w14:paraId="289333C9" w14:textId="77777777" w:rsidR="002C6F01" w:rsidRPr="001E7B9E" w:rsidRDefault="00AE4CD8" w:rsidP="002C6F01">
            <w:pPr>
              <w:pStyle w:val="Brdtextmedindrag"/>
            </w:pPr>
            <w:bookmarkStart w:id="187" w:name="_Hlk30683120"/>
            <w:r w:rsidRPr="001E7B9E">
              <w:t>Finansinspektionen ska, när tjänstepensionsinstitutet påbörjat sin verksamhet här i landet, under</w:t>
            </w:r>
            <w:r>
              <w:softHyphen/>
            </w:r>
            <w:r w:rsidRPr="001E7B9E">
              <w:t>rätta den behöriga myndig</w:t>
            </w:r>
            <w:r>
              <w:softHyphen/>
            </w:r>
            <w:r w:rsidRPr="001E7B9E">
              <w:t>heten i hemlandet om väsentliga ändringar i social- och arbets</w:t>
            </w:r>
            <w:r>
              <w:softHyphen/>
            </w:r>
            <w:r w:rsidRPr="001E7B9E">
              <w:t>marknadslag</w:t>
            </w:r>
            <w:r>
              <w:softHyphen/>
            </w:r>
            <w:r w:rsidRPr="001E7B9E">
              <w:t>stiftningen och i de bestämmelser om information som gäller här i landet.</w:t>
            </w:r>
            <w:bookmarkEnd w:id="187"/>
          </w:p>
        </w:tc>
      </w:tr>
    </w:tbl>
    <w:p w14:paraId="6EE83732" w14:textId="77777777" w:rsidR="002C6F01" w:rsidRDefault="002C6F01" w:rsidP="002C6F01">
      <w:pPr>
        <w:pStyle w:val="Brdtext"/>
        <w:jc w:val="center"/>
      </w:pPr>
    </w:p>
    <w:p w14:paraId="5D9A7193" w14:textId="77777777" w:rsidR="002C6F01" w:rsidRDefault="00AE4CD8" w:rsidP="002C6F01">
      <w:pPr>
        <w:pStyle w:val="Brdtext"/>
        <w:jc w:val="center"/>
      </w:pPr>
      <w:r>
        <w:t>6 §</w:t>
      </w:r>
      <w:r>
        <w:rPr>
          <w:rStyle w:val="Fotnotsreferens"/>
        </w:rPr>
        <w:footnoteReference w:id="123"/>
      </w:r>
    </w:p>
    <w:p w14:paraId="0903EA59" w14:textId="77777777" w:rsidR="002C6F01" w:rsidRDefault="00AE4CD8" w:rsidP="002C6F01">
      <w:pPr>
        <w:pStyle w:val="Brdtextmedindrag"/>
      </w:pPr>
      <w:r w:rsidRPr="00314E50">
        <w:t xml:space="preserve">Om en EES-försäkringsgivare överträder denna lag eller en föreskrift som har meddelats med stöd av denna lag eller på annat sätt visar sig olämplig att driva verksamhet här, får </w:t>
      </w:r>
      <w:r>
        <w:t>Finansinspektionen</w:t>
      </w:r>
      <w:r w:rsidRPr="00314E50">
        <w:t xml:space="preserve"> förelägga försäkringsgivaren att vidta rättelse. Inspektionen ska underrätta den behöriga myndigheten i försäkringsgivarens hemland när den förelägger om sådan rättelse. Om försäkringsgivaren inte följer föreläggandet, ska hemlandsmyndigheten också underrättas.</w:t>
      </w:r>
    </w:p>
    <w:p w14:paraId="764218EB" w14:textId="77777777" w:rsidR="002C6F01" w:rsidRDefault="00AE4CD8" w:rsidP="002C6F01">
      <w:pPr>
        <w:pStyle w:val="Brdtextmedindrag"/>
      </w:pPr>
      <w:r w:rsidRPr="00314E50">
        <w:t xml:space="preserve">Om rättelse ändå inte sker, får </w:t>
      </w:r>
      <w:r>
        <w:t>Finansinspektionen</w:t>
      </w:r>
      <w:r w:rsidRPr="00314E50">
        <w:t xml:space="preserve"> förbjuda för</w:t>
      </w:r>
      <w:r>
        <w:softHyphen/>
      </w:r>
      <w:r w:rsidRPr="00314E50">
        <w:t>säkrings</w:t>
      </w:r>
      <w:r>
        <w:softHyphen/>
      </w:r>
      <w:r w:rsidRPr="00314E50">
        <w:t xml:space="preserve">givaren att fortsätta sin marknadsföring och att ingå nya försäkringsavtal om risker som är belägna här i landet eller, när det gäller livförsäkring, om försäkringsåtaganden som ska fullgöras här i landet. </w:t>
      </w:r>
      <w:r w:rsidRPr="00DF0263">
        <w:t>Innan ett förbud meddelas, ska inspektionen underrätta den behöriga myndigheten i försäkringsgivarens hemland.</w:t>
      </w:r>
      <w:r w:rsidRPr="00314E50">
        <w:t xml:space="preserve"> </w:t>
      </w:r>
    </w:p>
    <w:p w14:paraId="60C2DF3D" w14:textId="77777777" w:rsidR="002C6F01" w:rsidRDefault="00AE4CD8" w:rsidP="002C6F01">
      <w:pPr>
        <w:pStyle w:val="Brdtextmedindrag"/>
      </w:pPr>
      <w:r w:rsidRPr="00314E50">
        <w:t xml:space="preserve">I brådskande fall får </w:t>
      </w:r>
      <w:r>
        <w:t>Finansinspektionen</w:t>
      </w:r>
      <w:r w:rsidRPr="00314E50">
        <w:t>, utan att den behöriga myndig</w:t>
      </w:r>
      <w:r>
        <w:softHyphen/>
      </w:r>
      <w:r w:rsidRPr="00314E50">
        <w:t xml:space="preserve">heten underrättats, vidta åtgärder som anges i andra stycket för att hindra ytterligare överträdelser. </w:t>
      </w:r>
    </w:p>
    <w:p w14:paraId="2EFB0858" w14:textId="77777777" w:rsidR="002C6F01" w:rsidRDefault="00AE4CD8" w:rsidP="002C6F01">
      <w:pPr>
        <w:pStyle w:val="Brdtextmedindrag"/>
      </w:pPr>
      <w:r>
        <w:t>Finansinspektionen</w:t>
      </w:r>
      <w:r w:rsidRPr="00314E50">
        <w:t xml:space="preserve"> får i brådskande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kap.</w:t>
      </w:r>
      <w:r w:rsidRPr="00314E50">
        <w:t xml:space="preserve"> 1</w:t>
      </w:r>
      <w:r>
        <w:t> § </w:t>
      </w:r>
      <w:r w:rsidRPr="00314E50">
        <w:t xml:space="preserve">1 om förordnandet. Till dess att en </w:t>
      </w:r>
      <w:r w:rsidRPr="00314E50">
        <w:lastRenderedPageBreak/>
        <w:t>sådan kungörelse har införts får en försäkringstagare, om försäk</w:t>
      </w:r>
      <w:r>
        <w:softHyphen/>
      </w:r>
      <w:r w:rsidRPr="00314E50">
        <w:t>rings</w:t>
      </w:r>
      <w:r>
        <w:softHyphen/>
      </w:r>
      <w:r w:rsidRPr="00314E50">
        <w:t>givaren inte är en försäkringssammanslutning, sätta in förfallna för</w:t>
      </w:r>
      <w:r>
        <w:softHyphen/>
      </w:r>
      <w:r w:rsidRPr="00314E50">
        <w:t xml:space="preserve">säkringspremier hos inspektionen med samma verkan som om de har betalats till försäkringsgivaren.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012F48B" w14:textId="77777777" w:rsidTr="002C6F01">
        <w:tc>
          <w:tcPr>
            <w:tcW w:w="2500" w:type="pct"/>
            <w:shd w:val="clear" w:color="auto" w:fill="auto"/>
            <w:tcMar>
              <w:left w:w="0" w:type="dxa"/>
            </w:tcMar>
          </w:tcPr>
          <w:p w14:paraId="6F7BE1FF" w14:textId="77777777" w:rsidR="002C6F01" w:rsidRPr="00DF0263" w:rsidRDefault="00AE4CD8" w:rsidP="002C6F01">
            <w:pPr>
              <w:pStyle w:val="Brdtextmedindrag"/>
            </w:pPr>
            <w:r w:rsidRPr="00DF0263">
              <w:t xml:space="preserve">Om </w:t>
            </w:r>
            <w:r w:rsidRPr="00DF0263">
              <w:rPr>
                <w:i/>
              </w:rPr>
              <w:t>en EES-försäkringsgivare som meddelar tjänstepensions</w:t>
            </w:r>
            <w:r w:rsidRPr="00DF0263">
              <w:rPr>
                <w:i/>
              </w:rPr>
              <w:softHyphen/>
              <w:t>försäkring</w:t>
            </w:r>
            <w:r w:rsidRPr="00DF0263">
              <w:t xml:space="preserve"> överträder sådana be</w:t>
            </w:r>
            <w:r>
              <w:softHyphen/>
            </w:r>
            <w:r w:rsidRPr="00DF0263">
              <w:t>stämmelser som anges i 2 § tredje stycket, ska Finans</w:t>
            </w:r>
            <w:r w:rsidRPr="00DF0263">
              <w:softHyphen/>
              <w:t>inspektionen genast underrätta den behöriga myndigheten i försäk</w:t>
            </w:r>
            <w:r w:rsidRPr="00DF0263">
              <w:softHyphen/>
              <w:t>ringsgivarens hemland.</w:t>
            </w:r>
          </w:p>
        </w:tc>
        <w:tc>
          <w:tcPr>
            <w:tcW w:w="2500" w:type="pct"/>
            <w:shd w:val="clear" w:color="auto" w:fill="auto"/>
            <w:tcMar>
              <w:right w:w="0" w:type="dxa"/>
            </w:tcMar>
          </w:tcPr>
          <w:p w14:paraId="7E99DF28" w14:textId="77777777" w:rsidR="002C6F01" w:rsidRPr="001E7B9E" w:rsidRDefault="00AE4CD8" w:rsidP="002C6F01">
            <w:pPr>
              <w:pStyle w:val="Brdtextmedindrag"/>
            </w:pPr>
            <w:r w:rsidRPr="00314E50">
              <w:t xml:space="preserve">Om </w:t>
            </w:r>
            <w:r w:rsidRPr="002B1AD1">
              <w:rPr>
                <w:i/>
              </w:rPr>
              <w:t>ett utländskt tjänstepensions</w:t>
            </w:r>
            <w:r w:rsidRPr="002B1AD1">
              <w:rPr>
                <w:i/>
              </w:rPr>
              <w:softHyphen/>
              <w:t>institut</w:t>
            </w:r>
            <w:r w:rsidRPr="00314E50">
              <w:t xml:space="preserve"> överträder sådana bestäm</w:t>
            </w:r>
            <w:r>
              <w:softHyphen/>
            </w:r>
            <w:r w:rsidRPr="00314E50">
              <w:t>melser som anges i 2</w:t>
            </w:r>
            <w:r>
              <w:t> §</w:t>
            </w:r>
            <w:r w:rsidRPr="00314E50">
              <w:t xml:space="preserve"> tredje stycket, ska </w:t>
            </w:r>
            <w:r>
              <w:t>Finansinspektionen</w:t>
            </w:r>
            <w:r w:rsidRPr="00314E50">
              <w:t xml:space="preserve"> genast underrätta den behöriga myndigheten i försäkringsgivarens hemland.</w:t>
            </w:r>
          </w:p>
        </w:tc>
      </w:tr>
      <w:tr w:rsidR="002C6F01" w14:paraId="47AD4A59" w14:textId="77777777" w:rsidTr="002C6F01">
        <w:tc>
          <w:tcPr>
            <w:tcW w:w="2500" w:type="pct"/>
            <w:shd w:val="clear" w:color="auto" w:fill="auto"/>
            <w:tcMar>
              <w:left w:w="0" w:type="dxa"/>
            </w:tcMar>
          </w:tcPr>
          <w:p w14:paraId="223C71CF" w14:textId="77777777" w:rsidR="002C6F01" w:rsidRPr="001E7B9E" w:rsidRDefault="00AE4CD8" w:rsidP="002C6F01">
            <w:pPr>
              <w:pStyle w:val="Brdtextmedindrag"/>
            </w:pPr>
            <w:r w:rsidRPr="00314E50">
              <w:t xml:space="preserve">Om </w:t>
            </w:r>
            <w:r w:rsidRPr="00DF0263">
              <w:rPr>
                <w:i/>
              </w:rPr>
              <w:t>en EES-försäkringsgivare</w:t>
            </w:r>
            <w:r w:rsidRPr="00314E50">
              <w:t>, trots de åtgärder som vidtagits av den behöriga myndigheten i hem</w:t>
            </w:r>
            <w:r>
              <w:softHyphen/>
            </w:r>
            <w:r w:rsidRPr="00314E50">
              <w:t xml:space="preserve">landet, fortsätter att överträda den i Sverige </w:t>
            </w:r>
            <w:r w:rsidRPr="002B1AD1">
              <w:t>tillämpliga</w:t>
            </w:r>
            <w:r w:rsidRPr="002B1AD1">
              <w:rPr>
                <w:i/>
              </w:rPr>
              <w:t xml:space="preserve"> arbetsrätten</w:t>
            </w:r>
            <w:r w:rsidRPr="00314E50">
              <w:t xml:space="preserve"> på tjänstepensionsområdet, får </w:t>
            </w:r>
            <w:r>
              <w:t>Finansinspektionen</w:t>
            </w:r>
            <w:r w:rsidRPr="00314E50">
              <w:t xml:space="preserve"> för</w:t>
            </w:r>
            <w:r w:rsidRPr="004C61AA">
              <w:t xml:space="preserve">bjuda </w:t>
            </w:r>
            <w:r w:rsidRPr="00DF0263">
              <w:rPr>
                <w:i/>
              </w:rPr>
              <w:t>försäkringsgivaren</w:t>
            </w:r>
            <w:r w:rsidRPr="004C61AA">
              <w:t xml:space="preserve"> att fortsätta sin marknadsföring och att ingå nya avtal om </w:t>
            </w:r>
            <w:r w:rsidRPr="007D3884">
              <w:rPr>
                <w:i/>
              </w:rPr>
              <w:t>tjänstepensionsförsäkring</w:t>
            </w:r>
            <w:r w:rsidRPr="004C61AA">
              <w:t xml:space="preserve"> som ska fullgöras här i landet. Innan ett förbud meddelas, ska inspektionen underrätta den behöriga myndigheten i </w:t>
            </w:r>
            <w:r w:rsidRPr="00DF0263">
              <w:rPr>
                <w:i/>
              </w:rPr>
              <w:t>försäk</w:t>
            </w:r>
            <w:r>
              <w:rPr>
                <w:i/>
              </w:rPr>
              <w:softHyphen/>
            </w:r>
            <w:r w:rsidRPr="00DF0263">
              <w:rPr>
                <w:i/>
              </w:rPr>
              <w:t>ringsgivarens</w:t>
            </w:r>
            <w:r w:rsidRPr="004C61AA">
              <w:t xml:space="preserve"> hemland.</w:t>
            </w:r>
          </w:p>
        </w:tc>
        <w:tc>
          <w:tcPr>
            <w:tcW w:w="2500" w:type="pct"/>
            <w:shd w:val="clear" w:color="auto" w:fill="auto"/>
            <w:tcMar>
              <w:right w:w="0" w:type="dxa"/>
            </w:tcMar>
          </w:tcPr>
          <w:p w14:paraId="03E6C8AD" w14:textId="77777777" w:rsidR="002C6F01" w:rsidRPr="001E7B9E" w:rsidRDefault="00AE4CD8" w:rsidP="002C6F01">
            <w:pPr>
              <w:pStyle w:val="Brdtextmedindrag"/>
            </w:pPr>
            <w:r w:rsidRPr="00314E50">
              <w:t xml:space="preserve">Om </w:t>
            </w:r>
            <w:r w:rsidRPr="00DF0263">
              <w:rPr>
                <w:i/>
              </w:rPr>
              <w:t>ett utländskt tjänstepensions</w:t>
            </w:r>
            <w:r>
              <w:rPr>
                <w:i/>
              </w:rPr>
              <w:softHyphen/>
            </w:r>
            <w:r w:rsidRPr="00DF0263">
              <w:rPr>
                <w:i/>
              </w:rPr>
              <w:t>institut</w:t>
            </w:r>
            <w:r w:rsidRPr="00314E50">
              <w:t>, trots de åtgärder som vidtagits av den behöriga myndig</w:t>
            </w:r>
            <w:r>
              <w:softHyphen/>
            </w:r>
            <w:r w:rsidRPr="00314E50">
              <w:t xml:space="preserve">heten i hemlandet, fortsätter att överträda den i Sverige tillämpliga </w:t>
            </w:r>
            <w:r w:rsidRPr="002B1AD1">
              <w:rPr>
                <w:i/>
              </w:rPr>
              <w:t>social- och arbetsmarknadslag</w:t>
            </w:r>
            <w:r w:rsidRPr="002B1AD1">
              <w:rPr>
                <w:i/>
              </w:rPr>
              <w:softHyphen/>
              <w:t>stiftningen</w:t>
            </w:r>
            <w:r w:rsidRPr="001E7B9E">
              <w:t xml:space="preserve"> </w:t>
            </w:r>
            <w:r>
              <w:t>på tjänstepensions</w:t>
            </w:r>
            <w:r>
              <w:softHyphen/>
              <w:t xml:space="preserve">området </w:t>
            </w:r>
            <w:r w:rsidRPr="002B1AD1">
              <w:rPr>
                <w:i/>
              </w:rPr>
              <w:t>eller de bestämmelser om information som gäller här i landet</w:t>
            </w:r>
            <w:r w:rsidRPr="00314E50">
              <w:t xml:space="preserve">, får </w:t>
            </w:r>
            <w:r>
              <w:t>Finansinspektionen</w:t>
            </w:r>
            <w:r w:rsidRPr="00314E50">
              <w:t xml:space="preserve"> för</w:t>
            </w:r>
            <w:r w:rsidRPr="004C61AA">
              <w:t xml:space="preserve">bjuda </w:t>
            </w:r>
            <w:r w:rsidRPr="00DF0263">
              <w:rPr>
                <w:i/>
              </w:rPr>
              <w:t>tjänstepensionsinstitutet</w:t>
            </w:r>
            <w:r w:rsidRPr="004C61AA">
              <w:t xml:space="preserve"> att fort</w:t>
            </w:r>
            <w:r>
              <w:softHyphen/>
            </w:r>
            <w:r w:rsidRPr="004C61AA">
              <w:t xml:space="preserve">sätta sin marknadsföring och att ingå nya avtal om </w:t>
            </w:r>
            <w:r w:rsidRPr="007D3884">
              <w:rPr>
                <w:i/>
              </w:rPr>
              <w:t>tjänstepension</w:t>
            </w:r>
            <w:r w:rsidRPr="004C61AA">
              <w:t xml:space="preserve"> som ska fullgöras här i landet. Innan ett förbud meddelas, ska inspektionen underrätta den behöriga myndigheten i </w:t>
            </w:r>
            <w:r>
              <w:rPr>
                <w:i/>
              </w:rPr>
              <w:t>tjänste</w:t>
            </w:r>
            <w:r>
              <w:rPr>
                <w:i/>
              </w:rPr>
              <w:softHyphen/>
              <w:t>pensionsinstitutets</w:t>
            </w:r>
            <w:r w:rsidRPr="004C61AA">
              <w:t xml:space="preserve"> hemland.</w:t>
            </w:r>
          </w:p>
        </w:tc>
      </w:tr>
      <w:tr w:rsidR="002C6F01" w14:paraId="7685F2B1" w14:textId="77777777" w:rsidTr="002C6F01">
        <w:tc>
          <w:tcPr>
            <w:tcW w:w="2500" w:type="pct"/>
            <w:shd w:val="clear" w:color="auto" w:fill="auto"/>
            <w:tcMar>
              <w:left w:w="0" w:type="dxa"/>
            </w:tcMar>
          </w:tcPr>
          <w:p w14:paraId="5E0A0655" w14:textId="77777777" w:rsidR="002C6F01" w:rsidRPr="001E7B9E" w:rsidRDefault="00AE4CD8" w:rsidP="002C6F01">
            <w:pPr>
              <w:pStyle w:val="Brdtextmedindrag"/>
            </w:pPr>
            <w:r w:rsidDel="00D05D53">
              <w:t xml:space="preserve">Ett förbud enligt </w:t>
            </w:r>
            <w:r w:rsidRPr="000A7C2D" w:rsidDel="00D05D53">
              <w:t>sjätte</w:t>
            </w:r>
            <w:r w:rsidDel="00D05D53">
              <w:t xml:space="preserve"> stycket får meddelas först sedan Finans</w:t>
            </w:r>
            <w:r>
              <w:softHyphen/>
            </w:r>
            <w:r w:rsidDel="00D05D53">
              <w:t xml:space="preserve">inspektionen har förelagt </w:t>
            </w:r>
            <w:r w:rsidRPr="002B1AD1" w:rsidDel="00D05D53">
              <w:rPr>
                <w:i/>
              </w:rPr>
              <w:t>EES-försäkringsgivaren</w:t>
            </w:r>
            <w:r w:rsidDel="00D05D53">
              <w:t xml:space="preserve"> att vidta rättel</w:t>
            </w:r>
            <w:r>
              <w:softHyphen/>
            </w:r>
            <w:r w:rsidDel="00D05D53">
              <w:t>se, om inte motsvarande åtgärd har vidtagits av den behöriga myndig</w:t>
            </w:r>
            <w:r>
              <w:softHyphen/>
            </w:r>
            <w:r w:rsidDel="00D05D53">
              <w:t xml:space="preserve">heten i </w:t>
            </w:r>
            <w:r w:rsidRPr="002B1AD1" w:rsidDel="00D05D53">
              <w:rPr>
                <w:i/>
              </w:rPr>
              <w:t>försäkringsgivarens</w:t>
            </w:r>
            <w:r w:rsidDel="00D05D53">
              <w:t xml:space="preserve"> hemland.</w:t>
            </w:r>
          </w:p>
        </w:tc>
        <w:tc>
          <w:tcPr>
            <w:tcW w:w="2500" w:type="pct"/>
            <w:shd w:val="clear" w:color="auto" w:fill="auto"/>
            <w:tcMar>
              <w:right w:w="0" w:type="dxa"/>
            </w:tcMar>
          </w:tcPr>
          <w:p w14:paraId="41A1C817" w14:textId="77777777" w:rsidR="002C6F01" w:rsidRPr="001E7B9E" w:rsidRDefault="00AE4CD8" w:rsidP="002C6F01">
            <w:pPr>
              <w:pStyle w:val="Brdtextmedindrag"/>
            </w:pPr>
            <w:r w:rsidDel="00D05D53">
              <w:t xml:space="preserve">Ett förbud enligt </w:t>
            </w:r>
            <w:r w:rsidRPr="000A7C2D" w:rsidDel="00D05D53">
              <w:t>sjätte</w:t>
            </w:r>
            <w:r w:rsidDel="00D05D53">
              <w:t xml:space="preserve"> stycket får meddelas först sedan Finans</w:t>
            </w:r>
            <w:r>
              <w:softHyphen/>
            </w:r>
            <w:r w:rsidDel="00D05D53">
              <w:t xml:space="preserve">inspektionen har förelagt </w:t>
            </w:r>
            <w:r>
              <w:rPr>
                <w:i/>
              </w:rPr>
              <w:t>tjänste</w:t>
            </w:r>
            <w:r>
              <w:rPr>
                <w:i/>
              </w:rPr>
              <w:softHyphen/>
              <w:t>pensionsinstitutet</w:t>
            </w:r>
            <w:r w:rsidDel="00D05D53">
              <w:t xml:space="preserve"> att vidta rättelse, om inte motsvarande åtgärd har vidtagits av den behöriga myndig</w:t>
            </w:r>
            <w:r>
              <w:softHyphen/>
            </w:r>
            <w:r w:rsidDel="00D05D53">
              <w:t>heten i</w:t>
            </w:r>
            <w:r>
              <w:t xml:space="preserve"> </w:t>
            </w:r>
            <w:r w:rsidRPr="00BE05BE">
              <w:rPr>
                <w:i/>
                <w:iCs/>
              </w:rPr>
              <w:t>tjänstepensions</w:t>
            </w:r>
            <w:r w:rsidRPr="00BE05BE">
              <w:rPr>
                <w:i/>
                <w:iCs/>
              </w:rPr>
              <w:softHyphen/>
              <w:t>institutets</w:t>
            </w:r>
            <w:r w:rsidRPr="00BE05BE" w:rsidDel="00D05D53">
              <w:rPr>
                <w:i/>
                <w:iCs/>
              </w:rPr>
              <w:t xml:space="preserve"> </w:t>
            </w:r>
            <w:r w:rsidRPr="00BE05BE" w:rsidDel="00D05D53">
              <w:t>hemland</w:t>
            </w:r>
            <w:r w:rsidRPr="00BE05BE" w:rsidDel="00D05D53">
              <w:rPr>
                <w:i/>
                <w:iCs/>
              </w:rPr>
              <w:t>.</w:t>
            </w:r>
          </w:p>
        </w:tc>
      </w:tr>
      <w:tr w:rsidR="002C6F01" w14:paraId="28D78C44" w14:textId="77777777" w:rsidTr="002C6F01">
        <w:tc>
          <w:tcPr>
            <w:tcW w:w="2500" w:type="pct"/>
            <w:shd w:val="clear" w:color="auto" w:fill="auto"/>
            <w:tcMar>
              <w:left w:w="0" w:type="dxa"/>
            </w:tcMar>
          </w:tcPr>
          <w:p w14:paraId="0BBC766D" w14:textId="77777777" w:rsidR="002C6F01" w:rsidRPr="001E7B9E" w:rsidRDefault="00AE4CD8" w:rsidP="002C6F01">
            <w:pPr>
              <w:pStyle w:val="Brdtextmedindrag"/>
            </w:pPr>
            <w:r w:rsidRPr="002B1AD1" w:rsidDel="00D05D53">
              <w:rPr>
                <w:i/>
              </w:rPr>
              <w:t>Det som sägs i femte–sjunde styckena om EES-försäkrings</w:t>
            </w:r>
            <w:r>
              <w:rPr>
                <w:i/>
              </w:rPr>
              <w:softHyphen/>
            </w:r>
            <w:r w:rsidRPr="002B1AD1" w:rsidDel="00D05D53">
              <w:rPr>
                <w:i/>
              </w:rPr>
              <w:t>givare ska tillämpas på mot</w:t>
            </w:r>
            <w:r>
              <w:rPr>
                <w:i/>
              </w:rPr>
              <w:softHyphen/>
            </w:r>
            <w:r w:rsidRPr="002B1AD1" w:rsidDel="00D05D53">
              <w:rPr>
                <w:i/>
              </w:rPr>
              <w:t>svarande sätt för utländska tjänste</w:t>
            </w:r>
            <w:r>
              <w:rPr>
                <w:i/>
              </w:rPr>
              <w:softHyphen/>
            </w:r>
            <w:r w:rsidRPr="002B1AD1" w:rsidDel="00D05D53">
              <w:rPr>
                <w:i/>
              </w:rPr>
              <w:t>pensionsinstitut.</w:t>
            </w:r>
          </w:p>
        </w:tc>
        <w:tc>
          <w:tcPr>
            <w:tcW w:w="2500" w:type="pct"/>
            <w:shd w:val="clear" w:color="auto" w:fill="auto"/>
            <w:tcMar>
              <w:right w:w="0" w:type="dxa"/>
            </w:tcMar>
          </w:tcPr>
          <w:p w14:paraId="5817EC78" w14:textId="77777777" w:rsidR="002C6F01" w:rsidRPr="001E7B9E" w:rsidRDefault="002C6F01" w:rsidP="002C6F01">
            <w:pPr>
              <w:pStyle w:val="Brdtextmedindrag"/>
            </w:pPr>
          </w:p>
        </w:tc>
      </w:tr>
    </w:tbl>
    <w:p w14:paraId="702CC9EB" w14:textId="77777777" w:rsidR="002C6F01" w:rsidRDefault="002C6F01" w:rsidP="002C6F01">
      <w:pPr>
        <w:pStyle w:val="Brdtext"/>
        <w:spacing w:before="230"/>
        <w:jc w:val="center"/>
        <w:rPr>
          <w:b/>
        </w:rPr>
      </w:pPr>
    </w:p>
    <w:p w14:paraId="014B2593" w14:textId="77777777" w:rsidR="002C6F01" w:rsidRDefault="00AE4CD8" w:rsidP="002C6F01">
      <w:pPr>
        <w:pStyle w:val="Brdtextmedindrag"/>
      </w:pPr>
      <w:r>
        <w:br w:type="page"/>
      </w:r>
    </w:p>
    <w:p w14:paraId="3AED2CC7" w14:textId="77777777" w:rsidR="002C6F01" w:rsidRPr="00410381" w:rsidRDefault="00AE4CD8" w:rsidP="002C6F01">
      <w:pPr>
        <w:pStyle w:val="Brdtext"/>
        <w:spacing w:before="230"/>
        <w:jc w:val="center"/>
        <w:rPr>
          <w:b/>
        </w:rPr>
      </w:pPr>
      <w:r w:rsidRPr="00410381">
        <w:rPr>
          <w:b/>
        </w:rPr>
        <w:lastRenderedPageBreak/>
        <w:t>8</w:t>
      </w:r>
      <w:r>
        <w:rPr>
          <w:b/>
        </w:rPr>
        <w:t> kap.</w:t>
      </w:r>
    </w:p>
    <w:p w14:paraId="37DBA6DC" w14:textId="77777777" w:rsidR="002C6F01" w:rsidRDefault="00AE4CD8" w:rsidP="002C6F01">
      <w:pPr>
        <w:pStyle w:val="Brdtext"/>
        <w:jc w:val="center"/>
      </w:pPr>
      <w:r>
        <w:t>1 a §</w:t>
      </w:r>
      <w:r>
        <w:rPr>
          <w:rStyle w:val="Fotnotsreferens"/>
        </w:rPr>
        <w:footnoteReference w:id="124"/>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4DC0A16" w14:textId="77777777" w:rsidTr="002C6F01">
        <w:tc>
          <w:tcPr>
            <w:tcW w:w="2500" w:type="pct"/>
            <w:shd w:val="clear" w:color="auto" w:fill="auto"/>
            <w:tcMar>
              <w:left w:w="0" w:type="dxa"/>
            </w:tcMar>
          </w:tcPr>
          <w:p w14:paraId="009D1FB1" w14:textId="77777777" w:rsidR="002C6F01" w:rsidRDefault="00AE4CD8" w:rsidP="002C6F01">
            <w:pPr>
              <w:pStyle w:val="Brdtextmedindrag"/>
            </w:pPr>
            <w:r>
              <w:t xml:space="preserve">Information till försäkringstagare och dem som erbjuds att teckna en försäkring </w:t>
            </w:r>
            <w:r w:rsidRPr="0044013E">
              <w:rPr>
                <w:i/>
              </w:rPr>
              <w:t>skall</w:t>
            </w:r>
            <w:r>
              <w:t xml:space="preserve"> vara anpassad efter försäkringens art och tydligt visa försäkringens villkor och värde</w:t>
            </w:r>
            <w:r>
              <w:softHyphen/>
              <w:t>utveckling. Även andra ersättnings</w:t>
            </w:r>
            <w:r>
              <w:softHyphen/>
              <w:t>berättigade på grund av försäk</w:t>
            </w:r>
            <w:r>
              <w:softHyphen/>
              <w:t xml:space="preserve">ringar </w:t>
            </w:r>
            <w:r w:rsidRPr="0044013E">
              <w:rPr>
                <w:i/>
              </w:rPr>
              <w:t>skall</w:t>
            </w:r>
            <w:r>
              <w:t xml:space="preserve"> ges den information de behöver. </w:t>
            </w:r>
            <w:r w:rsidRPr="00736FBB">
              <w:rPr>
                <w:i/>
              </w:rPr>
              <w:t>I fråga om tjänste</w:t>
            </w:r>
            <w:r w:rsidRPr="00736FBB">
              <w:rPr>
                <w:i/>
              </w:rPr>
              <w:softHyphen/>
              <w:t>pensionsförsäkring skall informa</w:t>
            </w:r>
            <w:r w:rsidRPr="00736FBB">
              <w:rPr>
                <w:i/>
              </w:rPr>
              <w:softHyphen/>
              <w:t>tionen innehålla uppgifter om försäkringsgivaren och dennes verksamhet samt om de överens</w:t>
            </w:r>
            <w:r w:rsidRPr="00736FBB">
              <w:rPr>
                <w:i/>
              </w:rPr>
              <w:softHyphen/>
              <w:t>kommelser som ligger till grund för försäkringarna.</w:t>
            </w:r>
          </w:p>
        </w:tc>
        <w:tc>
          <w:tcPr>
            <w:tcW w:w="2500" w:type="pct"/>
            <w:shd w:val="clear" w:color="auto" w:fill="auto"/>
            <w:tcMar>
              <w:right w:w="0" w:type="dxa"/>
            </w:tcMar>
          </w:tcPr>
          <w:p w14:paraId="26D56DA5" w14:textId="77777777" w:rsidR="002C6F01" w:rsidRDefault="00AE4CD8" w:rsidP="002C6F01">
            <w:pPr>
              <w:pStyle w:val="Brdtextmedindrag"/>
            </w:pPr>
            <w:r>
              <w:t xml:space="preserve">Information till försäkringstagare och dem som erbjuds att teckna en försäkring </w:t>
            </w:r>
            <w:r w:rsidRPr="0044013E">
              <w:rPr>
                <w:i/>
              </w:rPr>
              <w:t>ska</w:t>
            </w:r>
            <w:r>
              <w:t xml:space="preserve"> vara anpassad efter försäkringens art och tydligt visa försäkringens villkor och värde</w:t>
            </w:r>
            <w:r>
              <w:softHyphen/>
              <w:t>utveckling. Även andra ersättnings</w:t>
            </w:r>
            <w:r>
              <w:softHyphen/>
              <w:t>berättigade på grund av försäk</w:t>
            </w:r>
            <w:r>
              <w:softHyphen/>
              <w:t xml:space="preserve">ringar </w:t>
            </w:r>
            <w:r w:rsidRPr="0044013E">
              <w:rPr>
                <w:i/>
              </w:rPr>
              <w:t>ska</w:t>
            </w:r>
            <w:r>
              <w:t xml:space="preserve"> ges den information de behöver.</w:t>
            </w:r>
          </w:p>
        </w:tc>
      </w:tr>
      <w:tr w:rsidR="002C6F01" w14:paraId="42833BC7" w14:textId="77777777" w:rsidTr="002C6F01">
        <w:tc>
          <w:tcPr>
            <w:tcW w:w="2500" w:type="pct"/>
            <w:shd w:val="clear" w:color="auto" w:fill="auto"/>
            <w:tcMar>
              <w:left w:w="0" w:type="dxa"/>
            </w:tcMar>
          </w:tcPr>
          <w:p w14:paraId="687BEDB5" w14:textId="77777777" w:rsidR="002C6F01" w:rsidRDefault="00AE4CD8" w:rsidP="002C6F01">
            <w:pPr>
              <w:pStyle w:val="Brdtextmedindrag"/>
            </w:pPr>
            <w:r>
              <w:t xml:space="preserve">Regeringen eller den myndighet som regeringen bestämmer får meddela </w:t>
            </w:r>
            <w:r w:rsidRPr="0044013E">
              <w:rPr>
                <w:i/>
              </w:rPr>
              <w:t>närmare</w:t>
            </w:r>
            <w:r>
              <w:t xml:space="preserve"> föreskrifter om vilken information </w:t>
            </w:r>
            <w:r w:rsidRPr="00C32B65">
              <w:rPr>
                <w:i/>
              </w:rPr>
              <w:t>som</w:t>
            </w:r>
            <w:r>
              <w:t xml:space="preserve"> en försäkringsgivare </w:t>
            </w:r>
            <w:r w:rsidRPr="0044013E">
              <w:rPr>
                <w:i/>
              </w:rPr>
              <w:t>skall</w:t>
            </w:r>
            <w:r>
              <w:t xml:space="preserve"> lämna till försäkringstagarna, andra ersätt</w:t>
            </w:r>
            <w:r>
              <w:softHyphen/>
              <w:t>ningsberättigade på grund av för</w:t>
            </w:r>
            <w:r>
              <w:softHyphen/>
              <w:t>säkringarna och till dem som erbjuds att teckna en försäkring hos försäkringsgivaren.</w:t>
            </w:r>
          </w:p>
        </w:tc>
        <w:tc>
          <w:tcPr>
            <w:tcW w:w="2500" w:type="pct"/>
            <w:shd w:val="clear" w:color="auto" w:fill="auto"/>
            <w:tcMar>
              <w:right w:w="0" w:type="dxa"/>
            </w:tcMar>
          </w:tcPr>
          <w:p w14:paraId="755B16B6" w14:textId="77777777" w:rsidR="002C6F01" w:rsidRDefault="00AE4CD8" w:rsidP="002C6F01">
            <w:pPr>
              <w:pStyle w:val="Brdtextmedindrag"/>
            </w:pPr>
            <w:r>
              <w:t>Regeringen eller den myndighet som regeringen bestämmer får meddela föreskrifter om vilken information en försäkrings</w:t>
            </w:r>
            <w:r>
              <w:softHyphen/>
              <w:t xml:space="preserve">givare </w:t>
            </w:r>
            <w:r w:rsidRPr="0044013E">
              <w:rPr>
                <w:i/>
              </w:rPr>
              <w:t>ska</w:t>
            </w:r>
            <w:r>
              <w:t xml:space="preserve"> lämna till försäkrings</w:t>
            </w:r>
            <w:r>
              <w:softHyphen/>
              <w:t>tagarna, andra ersättnings</w:t>
            </w:r>
            <w:r>
              <w:softHyphen/>
              <w:t>berättigade på grund av försäk</w:t>
            </w:r>
            <w:r>
              <w:softHyphen/>
              <w:t>ringarna och till dem som erbjuds att teckna en försäkring hos försäkringsgivaren.</w:t>
            </w:r>
          </w:p>
        </w:tc>
      </w:tr>
    </w:tbl>
    <w:p w14:paraId="3F991E48" w14:textId="77777777" w:rsidR="002C6F01" w:rsidRPr="00811E52" w:rsidRDefault="00AE4CD8" w:rsidP="002C6F01">
      <w:pPr>
        <w:pStyle w:val="Slutstreck"/>
      </w:pPr>
      <w:r w:rsidRPr="00811E52">
        <w:t>                      </w:t>
      </w:r>
    </w:p>
    <w:p w14:paraId="702B7397" w14:textId="77777777" w:rsidR="002C6F01" w:rsidRDefault="00AE4CD8" w:rsidP="002C6F01">
      <w:pPr>
        <w:pStyle w:val="Brdtextmedindrag"/>
      </w:pPr>
      <w:r>
        <w:t>Denna lag träder i kraft den 1 juli 2020.</w:t>
      </w:r>
    </w:p>
    <w:p w14:paraId="286F973A" w14:textId="0BA0FEF6" w:rsidR="002C6F01" w:rsidRDefault="002C6F01" w:rsidP="002C6F01">
      <w:pPr>
        <w:pStyle w:val="Brdtextmedindrag"/>
      </w:pPr>
    </w:p>
    <w:p w14:paraId="3A61E8AD" w14:textId="2EE9BE14" w:rsidR="002C6F01" w:rsidRDefault="002C6F01" w:rsidP="002C6F01">
      <w:pPr>
        <w:pStyle w:val="Brdtextmedindrag"/>
      </w:pPr>
    </w:p>
    <w:p w14:paraId="11260168" w14:textId="77777777" w:rsidR="002C6F01" w:rsidRDefault="002C6F01" w:rsidP="002C6F01">
      <w:pPr>
        <w:pStyle w:val="Brdtextmedindrag"/>
        <w:sectPr w:rsidR="002C6F01" w:rsidSect="002C6F01">
          <w:headerReference w:type="even" r:id="rId154"/>
          <w:headerReference w:type="default" r:id="rId155"/>
          <w:footerReference w:type="even" r:id="rId156"/>
          <w:footerReference w:type="default" r:id="rId157"/>
          <w:footerReference w:type="first" r:id="rId158"/>
          <w:footnotePr>
            <w:numRestart w:val="eachSect"/>
          </w:footnotePr>
          <w:pgSz w:w="9356" w:h="13721" w:code="9"/>
          <w:pgMar w:top="794" w:right="2438" w:bottom="1191" w:left="1021" w:header="0" w:footer="709" w:gutter="0"/>
          <w:cols w:space="708"/>
          <w:docGrid w:linePitch="360"/>
        </w:sectPr>
      </w:pPr>
    </w:p>
    <w:p w14:paraId="5B6EBF78" w14:textId="67B4AE6C" w:rsidR="002C6F01" w:rsidRDefault="00AE4CD8" w:rsidP="002C6F01">
      <w:pPr>
        <w:pStyle w:val="Rubrik2utannumrering"/>
        <w:spacing w:before="0"/>
      </w:pPr>
      <w:bookmarkStart w:id="188" w:name="_Toc32844384"/>
      <w:r>
        <w:lastRenderedPageBreak/>
        <w:t xml:space="preserve">Förslag </w:t>
      </w:r>
      <w:r w:rsidRPr="00120D42">
        <w:t>till</w:t>
      </w:r>
      <w:r>
        <w:t xml:space="preserve"> lag om ändring i lagen (2004:575) om europabolag</w:t>
      </w:r>
      <w:bookmarkEnd w:id="188"/>
    </w:p>
    <w:p w14:paraId="42B43BBB" w14:textId="77777777" w:rsidR="002C6F01" w:rsidRDefault="00AE4CD8" w:rsidP="002C6F01">
      <w:pPr>
        <w:pStyle w:val="Brdtext"/>
      </w:pPr>
      <w:r>
        <w:t>Härigenom föreskrivs att 7, 9 a, 15 och 26 a §§ och rubriken närmast före 9 a § lagen (2004:575) om europabolag ska ha följande lydelse.</w:t>
      </w:r>
    </w:p>
    <w:p w14:paraId="1764464F"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69300E8D" w14:textId="77777777" w:rsidTr="002C6F01">
        <w:tc>
          <w:tcPr>
            <w:tcW w:w="2500" w:type="pct"/>
            <w:shd w:val="clear" w:color="auto" w:fill="auto"/>
            <w:tcMar>
              <w:left w:w="0" w:type="dxa"/>
            </w:tcMar>
          </w:tcPr>
          <w:p w14:paraId="7CEA0236" w14:textId="77777777" w:rsidR="002C6F01" w:rsidRPr="005B0E77" w:rsidRDefault="00AE4CD8" w:rsidP="002C6F01">
            <w:pPr>
              <w:pStyle w:val="Brdtext"/>
              <w:rPr>
                <w:i/>
              </w:rPr>
            </w:pPr>
            <w:r w:rsidRPr="005B0E77">
              <w:rPr>
                <w:i/>
              </w:rPr>
              <w:t>Nuvarande lydelse</w:t>
            </w:r>
          </w:p>
        </w:tc>
        <w:tc>
          <w:tcPr>
            <w:tcW w:w="2500" w:type="pct"/>
            <w:shd w:val="clear" w:color="auto" w:fill="auto"/>
            <w:tcMar>
              <w:right w:w="0" w:type="dxa"/>
            </w:tcMar>
          </w:tcPr>
          <w:p w14:paraId="3863D6B1" w14:textId="77777777" w:rsidR="002C6F01" w:rsidRPr="005B0E77" w:rsidRDefault="00AE4CD8" w:rsidP="002C6F01">
            <w:pPr>
              <w:pStyle w:val="Brdtext"/>
              <w:rPr>
                <w:i/>
              </w:rPr>
            </w:pPr>
            <w:r w:rsidRPr="005B0E77">
              <w:rPr>
                <w:i/>
              </w:rPr>
              <w:t>Föreslagen lydelse</w:t>
            </w:r>
          </w:p>
        </w:tc>
      </w:tr>
    </w:tbl>
    <w:p w14:paraId="73AB37A6" w14:textId="77777777" w:rsidR="002C6F01" w:rsidRDefault="00AE4CD8" w:rsidP="002C6F01">
      <w:pPr>
        <w:pStyle w:val="Brdtext"/>
        <w:spacing w:before="230"/>
        <w:jc w:val="center"/>
      </w:pPr>
      <w:r>
        <w:t>7 §</w:t>
      </w:r>
      <w:r>
        <w:rPr>
          <w:rStyle w:val="Fotnotsreferens"/>
        </w:rPr>
        <w:footnoteReference w:id="125"/>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0914936" w14:textId="77777777" w:rsidTr="002C6F01">
        <w:tc>
          <w:tcPr>
            <w:tcW w:w="2500" w:type="pct"/>
            <w:shd w:val="clear" w:color="auto" w:fill="auto"/>
            <w:tcMar>
              <w:left w:w="0" w:type="dxa"/>
            </w:tcMar>
          </w:tcPr>
          <w:p w14:paraId="0A82C1E3" w14:textId="77777777" w:rsidR="002C6F01" w:rsidRDefault="00AE4CD8" w:rsidP="002C6F01">
            <w:pPr>
              <w:pStyle w:val="Brdtextmedindrag"/>
            </w:pPr>
            <w:r>
              <w:t>Bolagsverket ska föra ett register över europabolag (europabolags</w:t>
            </w:r>
            <w:r>
              <w:softHyphen/>
              <w:t>registret). I fråga om registrering i europa</w:t>
            </w:r>
            <w:r>
              <w:softHyphen/>
              <w:t>bolagsregistret tillämpas bestäm</w:t>
            </w:r>
            <w:r>
              <w:softHyphen/>
              <w:t>melserna i aktiebolagslagen (2005:551) och andra författningar om registrering i aktiebolags</w:t>
            </w:r>
            <w:r>
              <w:softHyphen/>
              <w:t>registret eller, om europabolaget driver bankrörelse</w:t>
            </w:r>
            <w:r w:rsidRPr="0093269C">
              <w:rPr>
                <w:i/>
              </w:rPr>
              <w:t xml:space="preserve"> eller försäk</w:t>
            </w:r>
            <w:r w:rsidRPr="0093269C">
              <w:rPr>
                <w:i/>
              </w:rPr>
              <w:softHyphen/>
              <w:t>rings</w:t>
            </w:r>
            <w:r w:rsidRPr="0093269C">
              <w:rPr>
                <w:i/>
              </w:rPr>
              <w:softHyphen/>
              <w:t>rörelse</w:t>
            </w:r>
            <w:r>
              <w:t>, bank</w:t>
            </w:r>
            <w:r>
              <w:softHyphen/>
              <w:t>registret</w:t>
            </w:r>
            <w:r w:rsidRPr="0093269C">
              <w:rPr>
                <w:i/>
              </w:rPr>
              <w:t xml:space="preserve"> respek</w:t>
            </w:r>
            <w:r w:rsidRPr="0093269C">
              <w:rPr>
                <w:i/>
              </w:rPr>
              <w:softHyphen/>
              <w:t>tive försäkrings</w:t>
            </w:r>
            <w:r w:rsidRPr="0093269C">
              <w:rPr>
                <w:i/>
              </w:rPr>
              <w:softHyphen/>
              <w:t>registret</w:t>
            </w:r>
            <w:r>
              <w:t>. Om en arbets</w:t>
            </w:r>
            <w:r>
              <w:softHyphen/>
              <w:t>tagar</w:t>
            </w:r>
            <w:r>
              <w:softHyphen/>
              <w:t>rep</w:t>
            </w:r>
            <w:r>
              <w:softHyphen/>
              <w:t>resentant har utsetts enligt lagen (2004:559) om arbets</w:t>
            </w:r>
            <w:r>
              <w:softHyphen/>
              <w:t>tagar</w:t>
            </w:r>
            <w:r>
              <w:softHyphen/>
              <w:t>inflytande i europabolag, ska även detta registreras.</w:t>
            </w:r>
          </w:p>
        </w:tc>
        <w:tc>
          <w:tcPr>
            <w:tcW w:w="2500" w:type="pct"/>
            <w:shd w:val="clear" w:color="auto" w:fill="auto"/>
            <w:tcMar>
              <w:right w:w="0" w:type="dxa"/>
            </w:tcMar>
          </w:tcPr>
          <w:p w14:paraId="5554C834" w14:textId="77777777" w:rsidR="002C6F01" w:rsidRDefault="00AE4CD8" w:rsidP="002C6F01">
            <w:pPr>
              <w:pStyle w:val="Brdtextmedindrag"/>
            </w:pPr>
            <w:r>
              <w:t>Bolagsverket ska föra ett register över europabolag (europabolags</w:t>
            </w:r>
            <w:r>
              <w:softHyphen/>
              <w:t>registret). I fråga om registrering i europa</w:t>
            </w:r>
            <w:r>
              <w:softHyphen/>
              <w:t>bolagsregistret tillämpas bestäm</w:t>
            </w:r>
            <w:r>
              <w:softHyphen/>
              <w:t>melserna i aktiebolagslagen (2005:551) och andra författningar om registrering i aktiebolags</w:t>
            </w:r>
            <w:r>
              <w:softHyphen/>
              <w:t>registret eller, om europabolaget driver bankrörelse, bank</w:t>
            </w:r>
            <w:r>
              <w:softHyphen/>
              <w:t xml:space="preserve">registret. </w:t>
            </w:r>
            <w:r w:rsidRPr="0093269C">
              <w:rPr>
                <w:i/>
              </w:rPr>
              <w:t>Om europabolaget driver försäk</w:t>
            </w:r>
            <w:r>
              <w:rPr>
                <w:i/>
              </w:rPr>
              <w:softHyphen/>
            </w:r>
            <w:r w:rsidRPr="0093269C">
              <w:rPr>
                <w:i/>
              </w:rPr>
              <w:t>ringsrörelse som försäkringsföre</w:t>
            </w:r>
            <w:r>
              <w:rPr>
                <w:i/>
              </w:rPr>
              <w:softHyphen/>
            </w:r>
            <w:r w:rsidRPr="0093269C">
              <w:rPr>
                <w:i/>
              </w:rPr>
              <w:t>tag eller tjänstepensionsverksam</w:t>
            </w:r>
            <w:r>
              <w:rPr>
                <w:i/>
              </w:rPr>
              <w:softHyphen/>
            </w:r>
            <w:r w:rsidRPr="0093269C">
              <w:rPr>
                <w:i/>
              </w:rPr>
              <w:t>het som tjänstepensionsföretag</w:t>
            </w:r>
            <w:r>
              <w:rPr>
                <w:i/>
              </w:rPr>
              <w:t>,</w:t>
            </w:r>
            <w:r w:rsidRPr="0093269C">
              <w:rPr>
                <w:i/>
              </w:rPr>
              <w:t xml:space="preserve"> tillämpas i stället bestämmelserna i aktiebolagslagen </w:t>
            </w:r>
            <w:r>
              <w:rPr>
                <w:i/>
              </w:rPr>
              <w:t>och</w:t>
            </w:r>
            <w:r w:rsidRPr="0093269C">
              <w:rPr>
                <w:i/>
              </w:rPr>
              <w:t xml:space="preserve"> andra för</w:t>
            </w:r>
            <w:r>
              <w:rPr>
                <w:i/>
              </w:rPr>
              <w:softHyphen/>
            </w:r>
            <w:r w:rsidRPr="0093269C">
              <w:rPr>
                <w:i/>
              </w:rPr>
              <w:t>fattningar om registrering i för</w:t>
            </w:r>
            <w:r>
              <w:rPr>
                <w:i/>
              </w:rPr>
              <w:softHyphen/>
            </w:r>
            <w:r w:rsidRPr="0093269C">
              <w:rPr>
                <w:i/>
              </w:rPr>
              <w:t>säkringsregistret.</w:t>
            </w:r>
            <w:r>
              <w:t xml:space="preserve"> Om en arbets</w:t>
            </w:r>
            <w:r>
              <w:softHyphen/>
              <w:t>tagar</w:t>
            </w:r>
            <w:r>
              <w:softHyphen/>
              <w:t>rep</w:t>
            </w:r>
            <w:r>
              <w:softHyphen/>
              <w:t>resentant har utsetts enligt lagen (2004:559) om arbets</w:t>
            </w:r>
            <w:r>
              <w:softHyphen/>
              <w:t>tagar</w:t>
            </w:r>
            <w:r>
              <w:softHyphen/>
              <w:t>inflytande i europabolag, ska även detta registreras.</w:t>
            </w:r>
          </w:p>
        </w:tc>
      </w:tr>
    </w:tbl>
    <w:p w14:paraId="50B259AF" w14:textId="77777777" w:rsidR="002C6F01" w:rsidRDefault="00AE4CD8" w:rsidP="002C6F01">
      <w:pPr>
        <w:pStyle w:val="Brdtextmedindrag"/>
      </w:pPr>
      <w:r>
        <w:t xml:space="preserve">Regeringen eller den myndighet som regeringen bestämmer får meddela föreskrifter om </w:t>
      </w:r>
    </w:p>
    <w:p w14:paraId="652769D6" w14:textId="77777777" w:rsidR="002C6F01" w:rsidRDefault="00AE4CD8" w:rsidP="002C6F01">
      <w:pPr>
        <w:pStyle w:val="Brdtextmedindrag"/>
      </w:pPr>
      <w:r>
        <w:t>1. avgifter i ärenden om registrering enligt denna lag, och</w:t>
      </w:r>
    </w:p>
    <w:p w14:paraId="341419B9" w14:textId="77777777" w:rsidR="002C6F01" w:rsidRDefault="00AE4CD8" w:rsidP="002C6F01">
      <w:pPr>
        <w:pStyle w:val="Brdtextmedindrag"/>
      </w:pPr>
      <w:r>
        <w:t>2. handläggningen av registreringsärenden.</w:t>
      </w:r>
    </w:p>
    <w:p w14:paraId="022BA607"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3528855D" w14:textId="77777777" w:rsidTr="002C6F01">
        <w:tc>
          <w:tcPr>
            <w:tcW w:w="2500" w:type="pct"/>
            <w:shd w:val="clear" w:color="auto" w:fill="auto"/>
            <w:tcMar>
              <w:left w:w="0" w:type="dxa"/>
            </w:tcMar>
          </w:tcPr>
          <w:p w14:paraId="5F8D0985" w14:textId="77777777" w:rsidR="002C6F01" w:rsidRPr="00053BEA" w:rsidRDefault="00AE4CD8" w:rsidP="002C6F01">
            <w:pPr>
              <w:pStyle w:val="Brdtextmedindrag"/>
              <w:ind w:firstLine="0"/>
              <w:jc w:val="left"/>
              <w:rPr>
                <w:i/>
                <w:u w:val="single"/>
              </w:rPr>
            </w:pPr>
            <w:r w:rsidRPr="00053BEA">
              <w:rPr>
                <w:i/>
                <w:u w:val="single"/>
              </w:rPr>
              <w:t>Särskilt om europabolag som driver försäkringsrörelse</w:t>
            </w:r>
          </w:p>
        </w:tc>
        <w:tc>
          <w:tcPr>
            <w:tcW w:w="2500" w:type="pct"/>
            <w:shd w:val="clear" w:color="auto" w:fill="auto"/>
            <w:tcMar>
              <w:right w:w="0" w:type="dxa"/>
            </w:tcMar>
          </w:tcPr>
          <w:p w14:paraId="40B32F40" w14:textId="77777777" w:rsidR="002C6F01" w:rsidRPr="00053BEA" w:rsidRDefault="00AE4CD8" w:rsidP="002C6F01">
            <w:pPr>
              <w:pStyle w:val="Brdtextmedindrag"/>
              <w:ind w:firstLine="0"/>
              <w:jc w:val="left"/>
              <w:rPr>
                <w:i/>
                <w:u w:val="single"/>
              </w:rPr>
            </w:pPr>
            <w:r w:rsidRPr="00053BEA">
              <w:rPr>
                <w:i/>
                <w:u w:val="single"/>
              </w:rPr>
              <w:t xml:space="preserve">Särskilt om europabolag som driver försäkringsrörelse </w:t>
            </w:r>
            <w:bookmarkStart w:id="189" w:name="_Hlk32224954"/>
            <w:r w:rsidRPr="00C32B65">
              <w:rPr>
                <w:i/>
                <w:u w:val="single"/>
              </w:rPr>
              <w:t>eller tjänstepensionsverksamhet</w:t>
            </w:r>
            <w:bookmarkEnd w:id="189"/>
            <w:r w:rsidRPr="00AC2FA8">
              <w:rPr>
                <w:rStyle w:val="Fotnotsreferens"/>
              </w:rPr>
              <w:footnoteReference w:id="126"/>
            </w:r>
          </w:p>
        </w:tc>
      </w:tr>
    </w:tbl>
    <w:p w14:paraId="6E9115D4" w14:textId="77777777" w:rsidR="002C6F01" w:rsidRDefault="002C6F01" w:rsidP="002C6F01">
      <w:pPr>
        <w:pStyle w:val="Brdtextmedindrag"/>
      </w:pPr>
    </w:p>
    <w:p w14:paraId="4EFF4613" w14:textId="77777777" w:rsidR="002C6F01" w:rsidRDefault="00AE4CD8" w:rsidP="002C6F01">
      <w:pPr>
        <w:pStyle w:val="Brdtextmedindrag"/>
        <w:jc w:val="center"/>
      </w:pPr>
      <w:r>
        <w:t>9 a §</w:t>
      </w:r>
      <w:r>
        <w:rPr>
          <w:rStyle w:val="Fotnotsreferens"/>
        </w:rPr>
        <w:footnoteReference w:id="127"/>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ED8677E" w14:textId="77777777" w:rsidTr="002C6F01">
        <w:tc>
          <w:tcPr>
            <w:tcW w:w="2500" w:type="pct"/>
            <w:shd w:val="clear" w:color="auto" w:fill="auto"/>
            <w:tcMar>
              <w:left w:w="0" w:type="dxa"/>
            </w:tcMar>
          </w:tcPr>
          <w:p w14:paraId="32301BA6" w14:textId="77777777" w:rsidR="002C6F01" w:rsidRDefault="00AE4CD8" w:rsidP="002C6F01">
            <w:pPr>
              <w:pStyle w:val="Brdtextmedindrag"/>
            </w:pPr>
            <w:r w:rsidRPr="008B75EE">
              <w:t>När ett europabolag som driver försäkringsrörelse avser att flytta sitt säte från Sverige till en annan stat gäller inte 10</w:t>
            </w:r>
            <w:r>
              <w:t> </w:t>
            </w:r>
            <w:r w:rsidRPr="008B75EE">
              <w:t>§, 11</w:t>
            </w:r>
            <w:r>
              <w:t> </w:t>
            </w:r>
            <w:r w:rsidRPr="008B75EE">
              <w:t>§ första stycket första meningen och andra stycket</w:t>
            </w:r>
            <w:r>
              <w:t> </w:t>
            </w:r>
            <w:r w:rsidRPr="008B75EE">
              <w:t>4 samt 12–14</w:t>
            </w:r>
            <w:r>
              <w:t> </w:t>
            </w:r>
            <w:r w:rsidRPr="008B75EE">
              <w:t xml:space="preserve">§§. Sådana </w:t>
            </w:r>
            <w:r w:rsidRPr="008B75EE">
              <w:lastRenderedPageBreak/>
              <w:t>bolag ska, om bolagsstämman med stöd av artikel 8 i SE-förordningen har beslutat att bolagets säte ska flyttas till en annan stat, ansöka om tillstånd till flyttningen hos Finans</w:t>
            </w:r>
            <w:r>
              <w:softHyphen/>
            </w:r>
            <w:r w:rsidRPr="008B75EE">
              <w:t>inspektionen. Ärenden som är av principiell betydelse eller av särskild vikt prövas dock av regeringen efter anmälan av Finansinspektionen.</w:t>
            </w:r>
          </w:p>
        </w:tc>
        <w:tc>
          <w:tcPr>
            <w:tcW w:w="2500" w:type="pct"/>
            <w:shd w:val="clear" w:color="auto" w:fill="auto"/>
            <w:tcMar>
              <w:right w:w="0" w:type="dxa"/>
            </w:tcMar>
          </w:tcPr>
          <w:p w14:paraId="7AA1737C" w14:textId="77777777" w:rsidR="002C6F01" w:rsidRDefault="00AE4CD8" w:rsidP="002C6F01">
            <w:pPr>
              <w:pStyle w:val="Brdtextmedindrag"/>
            </w:pPr>
            <w:r w:rsidRPr="008B75EE">
              <w:lastRenderedPageBreak/>
              <w:t xml:space="preserve">När ett europabolag som driver försäkringsrörelse </w:t>
            </w:r>
            <w:r>
              <w:rPr>
                <w:i/>
              </w:rPr>
              <w:t>som försäkrings</w:t>
            </w:r>
            <w:r>
              <w:rPr>
                <w:i/>
              </w:rPr>
              <w:softHyphen/>
              <w:t>företag eller tjänstepensions</w:t>
            </w:r>
            <w:r>
              <w:rPr>
                <w:i/>
              </w:rPr>
              <w:softHyphen/>
              <w:t>verk</w:t>
            </w:r>
            <w:r>
              <w:rPr>
                <w:i/>
              </w:rPr>
              <w:softHyphen/>
              <w:t>sam</w:t>
            </w:r>
            <w:r>
              <w:rPr>
                <w:i/>
              </w:rPr>
              <w:softHyphen/>
              <w:t xml:space="preserve">het som tjänstepensionsföretag </w:t>
            </w:r>
            <w:r w:rsidRPr="008B75EE">
              <w:t>avser att flytta sitt säte från Sverige till en annan stat gäller inte 10</w:t>
            </w:r>
            <w:r>
              <w:t> </w:t>
            </w:r>
            <w:r w:rsidRPr="008B75EE">
              <w:t xml:space="preserve">§, </w:t>
            </w:r>
            <w:r w:rsidRPr="008B75EE">
              <w:lastRenderedPageBreak/>
              <w:t>11</w:t>
            </w:r>
            <w:r>
              <w:t> </w:t>
            </w:r>
            <w:r w:rsidRPr="008B75EE">
              <w:t>§ första stycket första meningen och andra stycket</w:t>
            </w:r>
            <w:r>
              <w:t> </w:t>
            </w:r>
            <w:r w:rsidRPr="008B75EE">
              <w:t>4 samt 12–14</w:t>
            </w:r>
            <w:r>
              <w:t> </w:t>
            </w:r>
            <w:r w:rsidRPr="008B75EE">
              <w:t>§§. Sådana bolag ska, om bolags</w:t>
            </w:r>
            <w:r>
              <w:softHyphen/>
            </w:r>
            <w:r w:rsidRPr="008B75EE">
              <w:t>stämman med stöd av artikel 8 i SE-förordningen har beslutat att bolagets säte ska flyttas till en annan stat, ansöka om tillstånd till flyttningen hos Finansinspek</w:t>
            </w:r>
            <w:r>
              <w:softHyphen/>
            </w:r>
            <w:r w:rsidRPr="008B75EE">
              <w:t>tionen. Ärenden som är av principiell betydelse eller av särskild vikt prövas dock av regeringen efter anmälan av Finansinspektionen.</w:t>
            </w:r>
          </w:p>
        </w:tc>
      </w:tr>
    </w:tbl>
    <w:p w14:paraId="6F070198" w14:textId="77777777" w:rsidR="002C6F01" w:rsidRDefault="00AE4CD8" w:rsidP="002C6F01">
      <w:pPr>
        <w:pStyle w:val="Brdtextmedindrag"/>
      </w:pPr>
      <w:r w:rsidRPr="008B75EE">
        <w:lastRenderedPageBreak/>
        <w:t xml:space="preserve">Tillstånd till flyttningen av säte ska meddelas om </w:t>
      </w:r>
    </w:p>
    <w:p w14:paraId="7AD52697" w14:textId="77777777" w:rsidR="002C6F01" w:rsidRDefault="00AE4CD8" w:rsidP="002C6F01">
      <w:pPr>
        <w:pStyle w:val="Brdtextmedindrag"/>
      </w:pPr>
      <w:r w:rsidRPr="008B75EE">
        <w:t>1.</w:t>
      </w:r>
      <w:r>
        <w:t> </w:t>
      </w:r>
      <w:r w:rsidRPr="008B75EE">
        <w:t xml:space="preserve">försäkringstagarna och andra borgenärer tillförsäkras en betryggande säkerhet, om ett sådant skydd behövs med hänsyn till bolagets ekonomiska förhållanden och borgenärerna inte redan har en sådan säkerhet, </w:t>
      </w:r>
    </w:p>
    <w:p w14:paraId="5E367127" w14:textId="77777777" w:rsidR="002C6F01" w:rsidRDefault="00AE4CD8" w:rsidP="002C6F01">
      <w:pPr>
        <w:pStyle w:val="Brdtextmedindrag"/>
      </w:pPr>
      <w:r w:rsidRPr="008B75EE">
        <w:t>2.</w:t>
      </w:r>
      <w:r>
        <w:t> </w:t>
      </w:r>
      <w:r w:rsidRPr="008B75EE">
        <w:t xml:space="preserve">bolagets ekonomiska förhållanden i övrigt är sådana att flyttningen kan anses förenlig med försäkringstagares och andra borgenärers intressen, och </w:t>
      </w:r>
    </w:p>
    <w:p w14:paraId="699FE093" w14:textId="77777777" w:rsidR="002C6F01" w:rsidRDefault="00AE4CD8" w:rsidP="002C6F01">
      <w:pPr>
        <w:pStyle w:val="Brdtextmedindrag"/>
      </w:pPr>
      <w:r w:rsidRPr="008B75EE">
        <w:t>3.</w:t>
      </w:r>
      <w:r>
        <w:t> </w:t>
      </w:r>
      <w:r w:rsidRPr="008B75EE">
        <w:t>det inte finns hinder mot flyttningen enligt artikel 8.15 i SE-förord</w:t>
      </w:r>
      <w:r>
        <w:softHyphen/>
      </w:r>
      <w:r w:rsidRPr="008B75EE">
        <w:t xml:space="preserve">ningen.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FB7E17A" w14:textId="77777777" w:rsidTr="002C6F01">
        <w:tc>
          <w:tcPr>
            <w:tcW w:w="2500" w:type="pct"/>
            <w:shd w:val="clear" w:color="auto" w:fill="auto"/>
            <w:tcMar>
              <w:left w:w="0" w:type="dxa"/>
            </w:tcMar>
          </w:tcPr>
          <w:p w14:paraId="35774776" w14:textId="77777777" w:rsidR="002C6F01" w:rsidRDefault="00AE4CD8" w:rsidP="002C6F01">
            <w:pPr>
              <w:pStyle w:val="Brdtextmedindrag"/>
            </w:pPr>
            <w:r w:rsidRPr="008B75EE">
              <w:t>Finansinspektionen ska under</w:t>
            </w:r>
            <w:r>
              <w:softHyphen/>
            </w:r>
            <w:r w:rsidRPr="008B75EE">
              <w:t>rätta Bolagsverket och Skatteverket om ansökningar enligt första styck</w:t>
            </w:r>
            <w:r>
              <w:softHyphen/>
            </w:r>
            <w:r w:rsidRPr="008B75EE">
              <w:t xml:space="preserve">et. Finansinspektionen ska också underrätta Bolagsverket om </w:t>
            </w:r>
            <w:r w:rsidRPr="00665DBC">
              <w:rPr>
                <w:i/>
              </w:rPr>
              <w:t>laga</w:t>
            </w:r>
            <w:r w:rsidRPr="00665DBC">
              <w:rPr>
                <w:i/>
              </w:rPr>
              <w:softHyphen/>
              <w:t>kraftvunna</w:t>
            </w:r>
            <w:r w:rsidRPr="008B75EE">
              <w:t xml:space="preserve"> beslut som har med</w:t>
            </w:r>
            <w:r>
              <w:softHyphen/>
            </w:r>
            <w:r w:rsidRPr="008B75EE">
              <w:t>delats med anledning av sådana ansökningar.</w:t>
            </w:r>
          </w:p>
        </w:tc>
        <w:tc>
          <w:tcPr>
            <w:tcW w:w="2500" w:type="pct"/>
            <w:shd w:val="clear" w:color="auto" w:fill="auto"/>
            <w:tcMar>
              <w:right w:w="0" w:type="dxa"/>
            </w:tcMar>
          </w:tcPr>
          <w:p w14:paraId="3BFD4E76" w14:textId="77777777" w:rsidR="002C6F01" w:rsidRDefault="00AE4CD8" w:rsidP="002C6F01">
            <w:pPr>
              <w:pStyle w:val="Brdtextmedindrag"/>
            </w:pPr>
            <w:r w:rsidRPr="008B75EE">
              <w:t>Finansinspektionen ska under</w:t>
            </w:r>
            <w:r>
              <w:softHyphen/>
            </w:r>
            <w:r w:rsidRPr="008B75EE">
              <w:t>rätta Bolagsverket och Skatteverket om ansökningar enligt första styck</w:t>
            </w:r>
            <w:r>
              <w:softHyphen/>
            </w:r>
            <w:r w:rsidRPr="008B75EE">
              <w:t>et. Finansinspektionen ska också underrätta Bolagsverket om beslut</w:t>
            </w:r>
            <w:r>
              <w:t xml:space="preserve"> </w:t>
            </w:r>
            <w:r w:rsidRPr="008B75EE">
              <w:t>som har med</w:t>
            </w:r>
            <w:r>
              <w:softHyphen/>
            </w:r>
            <w:r w:rsidRPr="008B75EE">
              <w:t>delats med anledning av sådana ansökningar</w:t>
            </w:r>
            <w:r w:rsidRPr="0067237B">
              <w:rPr>
                <w:i/>
              </w:rPr>
              <w:t xml:space="preserve"> och som fått laga kraft</w:t>
            </w:r>
            <w:r w:rsidRPr="008B75EE">
              <w:t>.</w:t>
            </w:r>
          </w:p>
        </w:tc>
      </w:tr>
    </w:tbl>
    <w:p w14:paraId="4C51F2A4" w14:textId="77777777" w:rsidR="002C6F01" w:rsidRDefault="00AE4CD8" w:rsidP="002C6F01">
      <w:pPr>
        <w:pStyle w:val="Brdtextmedindrag"/>
      </w:pPr>
      <w:r w:rsidRPr="008B75EE">
        <w:t>Det som anges om Bolagsverket i 11</w:t>
      </w:r>
      <w:r>
        <w:t> </w:t>
      </w:r>
      <w:r w:rsidRPr="008B75EE">
        <w:t>§ tredje stycket och 11</w:t>
      </w:r>
      <w:r>
        <w:t> </w:t>
      </w:r>
      <w:r w:rsidRPr="008B75EE">
        <w:t>a</w:t>
      </w:r>
      <w:r>
        <w:t> </w:t>
      </w:r>
      <w:r w:rsidRPr="008B75EE">
        <w:t>§ första stycket ska i stället gälla Finansinspektionen eller regeringen.</w:t>
      </w:r>
    </w:p>
    <w:p w14:paraId="7ED65803" w14:textId="77777777" w:rsidR="002C6F01" w:rsidRDefault="002C6F01" w:rsidP="002C6F01">
      <w:pPr>
        <w:pStyle w:val="Brdtextmedindrag"/>
      </w:pPr>
    </w:p>
    <w:p w14:paraId="7FFB7481" w14:textId="77777777" w:rsidR="002C6F01" w:rsidRDefault="00AE4CD8" w:rsidP="002C6F01">
      <w:pPr>
        <w:pStyle w:val="Brdtextmedindrag"/>
        <w:jc w:val="center"/>
      </w:pPr>
      <w:r>
        <w:t>15 §</w:t>
      </w:r>
      <w:r>
        <w:rPr>
          <w:rStyle w:val="Fotnotsreferens"/>
        </w:rPr>
        <w:footnoteReference w:id="128"/>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6F428BC" w14:textId="77777777" w:rsidTr="002C6F01">
        <w:tc>
          <w:tcPr>
            <w:tcW w:w="2500" w:type="pct"/>
            <w:shd w:val="clear" w:color="auto" w:fill="auto"/>
            <w:tcMar>
              <w:left w:w="0" w:type="dxa"/>
            </w:tcMar>
          </w:tcPr>
          <w:p w14:paraId="6CB17E29" w14:textId="77777777" w:rsidR="002C6F01" w:rsidRDefault="00AE4CD8" w:rsidP="002C6F01">
            <w:pPr>
              <w:pStyle w:val="Brdtextmedindrag"/>
            </w:pPr>
            <w:r w:rsidRPr="008B75EE">
              <w:t>Bolagsverket ska utfärda ett sådant intyg som avses i artikel</w:t>
            </w:r>
            <w:r>
              <w:t> </w:t>
            </w:r>
            <w:r w:rsidRPr="008B75EE">
              <w:t>8.8 i SE-förordningen när ett beslut om tillstånd enligt 13 eller 14</w:t>
            </w:r>
            <w:r>
              <w:t> </w:t>
            </w:r>
            <w:r w:rsidRPr="008B75EE">
              <w:t xml:space="preserve">§ har meddelats och beslutet har </w:t>
            </w:r>
            <w:r w:rsidRPr="008B75EE">
              <w:rPr>
                <w:i/>
              </w:rPr>
              <w:t>vunnit</w:t>
            </w:r>
            <w:r w:rsidRPr="008B75EE">
              <w:t xml:space="preserve"> laga kraft. Intyg får dock inte utfärdas om Finansinspektionen har meddelat ett sådant beslut som avses i 9</w:t>
            </w:r>
            <w:r>
              <w:t> </w:t>
            </w:r>
            <w:r w:rsidRPr="008B75EE">
              <w:t>b</w:t>
            </w:r>
            <w:r>
              <w:t> </w:t>
            </w:r>
            <w:r w:rsidRPr="008B75EE">
              <w:t>§ eller om det föreligger ett sådant förhållande som avses i artikel 8.15 i SE-förordningen.</w:t>
            </w:r>
          </w:p>
        </w:tc>
        <w:tc>
          <w:tcPr>
            <w:tcW w:w="2500" w:type="pct"/>
            <w:shd w:val="clear" w:color="auto" w:fill="auto"/>
            <w:tcMar>
              <w:right w:w="0" w:type="dxa"/>
            </w:tcMar>
          </w:tcPr>
          <w:p w14:paraId="7041CA20" w14:textId="77777777" w:rsidR="002C6F01" w:rsidRDefault="00AE4CD8" w:rsidP="002C6F01">
            <w:pPr>
              <w:pStyle w:val="Brdtextmedindrag"/>
            </w:pPr>
            <w:r w:rsidRPr="008B75EE">
              <w:t>Bolagsverket ska utfärda ett sådant intyg som avses i artikel</w:t>
            </w:r>
            <w:r>
              <w:t> </w:t>
            </w:r>
            <w:r w:rsidRPr="008B75EE">
              <w:t>8.8 i SE-förordningen när ett beslut om tillstånd enligt 13 eller 14</w:t>
            </w:r>
            <w:r>
              <w:t> </w:t>
            </w:r>
            <w:r w:rsidRPr="008B75EE">
              <w:t xml:space="preserve">§ har meddelats och beslutet har </w:t>
            </w:r>
            <w:r>
              <w:rPr>
                <w:i/>
              </w:rPr>
              <w:t>fått</w:t>
            </w:r>
            <w:r w:rsidRPr="008B75EE">
              <w:t xml:space="preserve"> laga kraft. Intyg får dock inte utfärdas om Finansinspektionen har meddelat ett sådant beslut som avses i 9</w:t>
            </w:r>
            <w:r>
              <w:t> </w:t>
            </w:r>
            <w:r w:rsidRPr="008B75EE">
              <w:t>b</w:t>
            </w:r>
            <w:r>
              <w:t> </w:t>
            </w:r>
            <w:r w:rsidRPr="008B75EE">
              <w:t>§ eller om det föreligger ett sådant förhållande som avses i artikel 8.15 i SE-förordningen.</w:t>
            </w:r>
          </w:p>
        </w:tc>
      </w:tr>
      <w:tr w:rsidR="002C6F01" w14:paraId="207CDCFF" w14:textId="77777777" w:rsidTr="002C6F01">
        <w:tc>
          <w:tcPr>
            <w:tcW w:w="2500" w:type="pct"/>
            <w:shd w:val="clear" w:color="auto" w:fill="auto"/>
            <w:tcMar>
              <w:left w:w="0" w:type="dxa"/>
            </w:tcMar>
          </w:tcPr>
          <w:p w14:paraId="7FCB788E" w14:textId="77777777" w:rsidR="002C6F01" w:rsidRPr="008B75EE" w:rsidRDefault="00AE4CD8" w:rsidP="002C6F01">
            <w:pPr>
              <w:pStyle w:val="Brdtextmedindrag"/>
            </w:pPr>
            <w:r w:rsidRPr="008B75EE">
              <w:t xml:space="preserve">När det gäller europabolag som driver försäkringsrörelse ska Bolagsverket dock utfärda intyget </w:t>
            </w:r>
            <w:r w:rsidRPr="008B75EE">
              <w:lastRenderedPageBreak/>
              <w:t>när beslut om tillstånd har med</w:t>
            </w:r>
            <w:r>
              <w:softHyphen/>
            </w:r>
            <w:r w:rsidRPr="008B75EE">
              <w:t>delats enligt 9</w:t>
            </w:r>
            <w:r>
              <w:t> </w:t>
            </w:r>
            <w:r w:rsidRPr="008B75EE">
              <w:t>a</w:t>
            </w:r>
            <w:r>
              <w:t> </w:t>
            </w:r>
            <w:r w:rsidRPr="008B75EE">
              <w:t xml:space="preserve">§ andra stycket och beslutet har </w:t>
            </w:r>
            <w:r w:rsidRPr="008B75EE">
              <w:rPr>
                <w:i/>
              </w:rPr>
              <w:t>vunnit</w:t>
            </w:r>
            <w:r w:rsidRPr="008B75EE">
              <w:t xml:space="preserve"> laga kraft.</w:t>
            </w:r>
          </w:p>
        </w:tc>
        <w:tc>
          <w:tcPr>
            <w:tcW w:w="2500" w:type="pct"/>
            <w:shd w:val="clear" w:color="auto" w:fill="auto"/>
            <w:tcMar>
              <w:right w:w="0" w:type="dxa"/>
            </w:tcMar>
          </w:tcPr>
          <w:p w14:paraId="3BDCCBA2" w14:textId="77777777" w:rsidR="002C6F01" w:rsidRPr="008B75EE" w:rsidRDefault="00AE4CD8" w:rsidP="002C6F01">
            <w:pPr>
              <w:pStyle w:val="Brdtextmedindrag"/>
            </w:pPr>
            <w:r w:rsidRPr="008B75EE">
              <w:lastRenderedPageBreak/>
              <w:t xml:space="preserve">När det gäller europabolag som driver försäkringsrörelse </w:t>
            </w:r>
            <w:r>
              <w:rPr>
                <w:i/>
              </w:rPr>
              <w:t>som försäkringsföretag eller tjänste</w:t>
            </w:r>
            <w:r>
              <w:rPr>
                <w:i/>
              </w:rPr>
              <w:softHyphen/>
            </w:r>
            <w:r>
              <w:rPr>
                <w:i/>
              </w:rPr>
              <w:lastRenderedPageBreak/>
              <w:t>pensions</w:t>
            </w:r>
            <w:r>
              <w:rPr>
                <w:i/>
              </w:rPr>
              <w:softHyphen/>
              <w:t>verksamhet som tjänste</w:t>
            </w:r>
            <w:r>
              <w:rPr>
                <w:i/>
              </w:rPr>
              <w:softHyphen/>
              <w:t xml:space="preserve">pensionsföretag </w:t>
            </w:r>
            <w:r w:rsidRPr="008B75EE">
              <w:t>ska Bolagsverket dock utfärda intyget när beslut om tillstånd har meddelats enligt 9</w:t>
            </w:r>
            <w:r>
              <w:t> </w:t>
            </w:r>
            <w:r w:rsidRPr="008B75EE">
              <w:t>a</w:t>
            </w:r>
            <w:r>
              <w:t> </w:t>
            </w:r>
            <w:r w:rsidRPr="008B75EE">
              <w:t xml:space="preserve">§ andra stycket och beslutet har </w:t>
            </w:r>
            <w:r>
              <w:rPr>
                <w:i/>
              </w:rPr>
              <w:t>fått</w:t>
            </w:r>
            <w:r w:rsidRPr="008B75EE">
              <w:t xml:space="preserve"> laga kraft.</w:t>
            </w:r>
          </w:p>
        </w:tc>
      </w:tr>
    </w:tbl>
    <w:p w14:paraId="7136DFA0" w14:textId="77777777" w:rsidR="002C6F01" w:rsidRDefault="002C6F01" w:rsidP="002C6F01">
      <w:pPr>
        <w:pStyle w:val="Brdtextmedindrag"/>
        <w:jc w:val="center"/>
      </w:pPr>
    </w:p>
    <w:p w14:paraId="612DF7C8" w14:textId="77777777" w:rsidR="002C6F01" w:rsidRDefault="00AE4CD8" w:rsidP="002C6F01">
      <w:pPr>
        <w:pStyle w:val="Brdtextmedindrag"/>
        <w:jc w:val="center"/>
      </w:pPr>
      <w:r>
        <w:t>26 a §</w:t>
      </w:r>
      <w:r>
        <w:rPr>
          <w:rStyle w:val="Fotnotsreferens"/>
        </w:rPr>
        <w:footnoteReference w:id="129"/>
      </w:r>
    </w:p>
    <w:p w14:paraId="3B879AD5" w14:textId="77777777" w:rsidR="002C6F01" w:rsidRDefault="00AE4CD8" w:rsidP="002C6F01">
      <w:pPr>
        <w:pStyle w:val="Brdtextmedindrag"/>
      </w:pPr>
      <w:r w:rsidRPr="008B75EE">
        <w:t>Om ett europabolag flyttar sitt säte, ska lednings- eller förvaltnings</w:t>
      </w:r>
      <w:r>
        <w:softHyphen/>
      </w:r>
      <w:r w:rsidRPr="008B75EE">
        <w:t xml:space="preserve">organet upprätta ett särskilt bokslut. Det särskilda bokslutet ska omfatta den tid för vilken årsredovisning inte tidigare har upprättats fram till den dag då flyttningen av säte har blivit gällande enligt artikel 8.10 i SE-förordningen. </w:t>
      </w:r>
    </w:p>
    <w:p w14:paraId="5C4BBBCA" w14:textId="77777777" w:rsidR="002C6F01" w:rsidRDefault="00AE4CD8" w:rsidP="002C6F01">
      <w:pPr>
        <w:pStyle w:val="Brdtextmedindrag"/>
      </w:pPr>
      <w:r w:rsidRPr="008B75EE">
        <w:t xml:space="preserve">Om ett aktiebolag deltar i bildandet av ett europabolag genom fusion enligt artikel 17 i SE-förordningen och europabolaget får säte i en annan stat än Sverige, ska styrelsen för aktiebolaget upprätta ett särskilt bokslut. Det särskilda bokslutet ska omfatta den tid för vilken årsredovisning inte tidigare har upprättats fram till den dag då europabolaget registreras enligt artikel 12 i SE-förordningen.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722AC10" w14:textId="77777777" w:rsidTr="002C6F01">
        <w:tc>
          <w:tcPr>
            <w:tcW w:w="2500" w:type="pct"/>
            <w:shd w:val="clear" w:color="auto" w:fill="auto"/>
            <w:tcMar>
              <w:left w:w="0" w:type="dxa"/>
            </w:tcMar>
          </w:tcPr>
          <w:p w14:paraId="60700920" w14:textId="77777777" w:rsidR="002C6F01" w:rsidRDefault="00AE4CD8" w:rsidP="002C6F01">
            <w:pPr>
              <w:pStyle w:val="Brdtextmedindrag"/>
            </w:pPr>
            <w:r w:rsidRPr="008B75EE">
              <w:t>För det särskilda bokslutet enligt första och andra styckena gäller bestämmelserna om årsbokslut i 6</w:t>
            </w:r>
            <w:r>
              <w:t> </w:t>
            </w:r>
            <w:r w:rsidRPr="008B75EE">
              <w:t>kap. 4, 5 och 8</w:t>
            </w:r>
            <w:r>
              <w:t> </w:t>
            </w:r>
            <w:r w:rsidRPr="008B75EE">
              <w:t>§§ bokförings</w:t>
            </w:r>
            <w:r>
              <w:softHyphen/>
            </w:r>
            <w:r w:rsidRPr="008B75EE">
              <w:t>lagen (1999:1078). När det gäller europabolag som driver försäk</w:t>
            </w:r>
            <w:r>
              <w:softHyphen/>
            </w:r>
            <w:r w:rsidRPr="008B75EE">
              <w:t>ringsrörelse ska det som sägs i 6</w:t>
            </w:r>
            <w:r>
              <w:t> </w:t>
            </w:r>
            <w:r w:rsidRPr="008B75EE">
              <w:t>kap. 4</w:t>
            </w:r>
            <w:r>
              <w:t> </w:t>
            </w:r>
            <w:r w:rsidRPr="008B75EE">
              <w:t>§ andra stycket bok</w:t>
            </w:r>
            <w:r>
              <w:softHyphen/>
            </w:r>
            <w:r w:rsidRPr="008B75EE">
              <w:t>föringslagen om bestämmelser i årsredovisningslagen (1995:1554) i</w:t>
            </w:r>
            <w:r>
              <w:t> </w:t>
            </w:r>
            <w:r w:rsidRPr="008B75EE">
              <w:t>stället avse motsvarande bestäm</w:t>
            </w:r>
            <w:r>
              <w:softHyphen/>
            </w:r>
            <w:r w:rsidRPr="008B75EE">
              <w:t>melser i lagen (1995:1560) om årsredovisning i försäkrings</w:t>
            </w:r>
            <w:r>
              <w:softHyphen/>
            </w:r>
            <w:r w:rsidRPr="008B75EE">
              <w:t>företag. Bokslutet ska ges in till Bolagsverket inom en månad från utgången av den period som bok</w:t>
            </w:r>
            <w:r>
              <w:softHyphen/>
            </w:r>
            <w:r w:rsidRPr="008B75EE">
              <w:t>slutet omfattar.</w:t>
            </w:r>
          </w:p>
        </w:tc>
        <w:tc>
          <w:tcPr>
            <w:tcW w:w="2500" w:type="pct"/>
            <w:shd w:val="clear" w:color="auto" w:fill="auto"/>
            <w:tcMar>
              <w:right w:w="0" w:type="dxa"/>
            </w:tcMar>
          </w:tcPr>
          <w:p w14:paraId="451AFB2C" w14:textId="77777777" w:rsidR="002C6F01" w:rsidRDefault="00AE4CD8" w:rsidP="002C6F01">
            <w:pPr>
              <w:pStyle w:val="Brdtextmedindrag"/>
            </w:pPr>
            <w:r w:rsidRPr="008B75EE">
              <w:t>För det särskilda bokslutet enligt första och andra styckena gäller bestämmelserna om årsbokslut i 6</w:t>
            </w:r>
            <w:r>
              <w:t> </w:t>
            </w:r>
            <w:r w:rsidRPr="008B75EE">
              <w:t>kap. 4, 5 och 8</w:t>
            </w:r>
            <w:r>
              <w:t> </w:t>
            </w:r>
            <w:r w:rsidRPr="008B75EE">
              <w:t>§§ bokförings</w:t>
            </w:r>
            <w:r>
              <w:softHyphen/>
            </w:r>
            <w:r w:rsidRPr="008B75EE">
              <w:t>lagen (1999:1078). När det gäller europabolag som driver försäk</w:t>
            </w:r>
            <w:r>
              <w:softHyphen/>
            </w:r>
            <w:r w:rsidRPr="008B75EE">
              <w:t xml:space="preserve">ringsrörelse </w:t>
            </w:r>
            <w:r>
              <w:rPr>
                <w:i/>
              </w:rPr>
              <w:t>som försäkrings</w:t>
            </w:r>
            <w:r>
              <w:rPr>
                <w:i/>
              </w:rPr>
              <w:softHyphen/>
              <w:t>företag eller tjänstepensions</w:t>
            </w:r>
            <w:r>
              <w:rPr>
                <w:i/>
              </w:rPr>
              <w:softHyphen/>
              <w:t>verksamhet som tjänste</w:t>
            </w:r>
            <w:r>
              <w:rPr>
                <w:i/>
              </w:rPr>
              <w:softHyphen/>
              <w:t xml:space="preserve">pensionsföretag </w:t>
            </w:r>
            <w:r w:rsidRPr="008B75EE">
              <w:t>ska det som sägs i 6</w:t>
            </w:r>
            <w:r>
              <w:t> </w:t>
            </w:r>
            <w:r w:rsidRPr="008B75EE">
              <w:t>kap. 4</w:t>
            </w:r>
            <w:r>
              <w:t> </w:t>
            </w:r>
            <w:r w:rsidRPr="008B75EE">
              <w:t>§ andra stycket bok</w:t>
            </w:r>
            <w:r>
              <w:softHyphen/>
            </w:r>
            <w:r w:rsidRPr="008B75EE">
              <w:t>föringslagen om bestämmelser i årsredovisningslagen (1995:1554) i</w:t>
            </w:r>
            <w:r>
              <w:t> </w:t>
            </w:r>
            <w:r w:rsidRPr="008B75EE">
              <w:t>stället avse motsvarande bestäm</w:t>
            </w:r>
            <w:r>
              <w:softHyphen/>
            </w:r>
            <w:r w:rsidRPr="008B75EE">
              <w:t>melser i lagen (1995:1560) om årsredovisning i försäkrings</w:t>
            </w:r>
            <w:r>
              <w:softHyphen/>
            </w:r>
            <w:r w:rsidRPr="008B75EE">
              <w:t>företag. Bokslutet ska ges in till Bolagsverket inom en månad från utgången av den period som bok</w:t>
            </w:r>
            <w:r>
              <w:softHyphen/>
            </w:r>
            <w:r w:rsidRPr="008B75EE">
              <w:t>slutet omfattar.</w:t>
            </w:r>
          </w:p>
        </w:tc>
      </w:tr>
    </w:tbl>
    <w:p w14:paraId="482FBCED" w14:textId="77777777" w:rsidR="002C6F01" w:rsidRPr="00811E52" w:rsidRDefault="00AE4CD8" w:rsidP="002C6F01">
      <w:pPr>
        <w:pStyle w:val="Slutstreck"/>
      </w:pPr>
      <w:r w:rsidRPr="00811E52">
        <w:t>                      </w:t>
      </w:r>
    </w:p>
    <w:p w14:paraId="6A6FA524" w14:textId="77777777" w:rsidR="002C6F01" w:rsidRDefault="00AE4CD8" w:rsidP="002C6F01">
      <w:pPr>
        <w:pStyle w:val="Brdtextmedindrag"/>
      </w:pPr>
      <w:r>
        <w:t>Denna lag träder i kraft den 1 juli 2020.</w:t>
      </w:r>
    </w:p>
    <w:p w14:paraId="582DD703" w14:textId="669A3EC5" w:rsidR="002C6F01" w:rsidRDefault="002C6F01" w:rsidP="002C6F01">
      <w:pPr>
        <w:pStyle w:val="Brdtextmedindrag"/>
      </w:pPr>
    </w:p>
    <w:p w14:paraId="4666EA93" w14:textId="71B294C5" w:rsidR="002C6F01" w:rsidRDefault="002C6F01" w:rsidP="002C6F01">
      <w:pPr>
        <w:pStyle w:val="Brdtextmedindrag"/>
      </w:pPr>
    </w:p>
    <w:p w14:paraId="676E2C23" w14:textId="77777777" w:rsidR="002C6F01" w:rsidRDefault="002C6F01" w:rsidP="002C6F01">
      <w:pPr>
        <w:pStyle w:val="Brdtextmedindrag"/>
        <w:sectPr w:rsidR="002C6F01" w:rsidSect="002C6F01">
          <w:headerReference w:type="even" r:id="rId159"/>
          <w:headerReference w:type="default" r:id="rId160"/>
          <w:footerReference w:type="even" r:id="rId161"/>
          <w:footerReference w:type="default" r:id="rId162"/>
          <w:footerReference w:type="first" r:id="rId163"/>
          <w:footnotePr>
            <w:numRestart w:val="eachSect"/>
          </w:footnotePr>
          <w:pgSz w:w="9356" w:h="13721" w:code="9"/>
          <w:pgMar w:top="794" w:right="2438" w:bottom="1191" w:left="1021" w:header="0" w:footer="709" w:gutter="0"/>
          <w:cols w:space="708"/>
          <w:docGrid w:linePitch="360"/>
        </w:sectPr>
      </w:pPr>
    </w:p>
    <w:p w14:paraId="18555E85" w14:textId="77777777" w:rsidR="002C6F01" w:rsidRDefault="00AE4CD8" w:rsidP="002C6F01">
      <w:pPr>
        <w:pStyle w:val="Rubrik2utannumrering"/>
        <w:spacing w:before="0"/>
      </w:pPr>
      <w:bookmarkStart w:id="190" w:name="_Toc32844385"/>
      <w:r>
        <w:lastRenderedPageBreak/>
        <w:t xml:space="preserve">Förslag till lag om ändring i lagen (2006:595) om </w:t>
      </w:r>
      <w:r w:rsidRPr="00120D42">
        <w:t>europakooperativ</w:t>
      </w:r>
      <w:bookmarkEnd w:id="190"/>
    </w:p>
    <w:p w14:paraId="1E17CCBD" w14:textId="77777777" w:rsidR="002C6F01" w:rsidRDefault="00AE4CD8" w:rsidP="002C6F01">
      <w:pPr>
        <w:pStyle w:val="Brdtext"/>
      </w:pPr>
      <w:r>
        <w:t>Härigenom föreskrivs</w:t>
      </w:r>
      <w:r>
        <w:rPr>
          <w:i/>
        </w:rPr>
        <w:t xml:space="preserve"> </w:t>
      </w:r>
      <w:r>
        <w:t xml:space="preserve">att 8, 10, 12 a, 20, 31 och 32 §§ och rubriken närmast före 12 a § </w:t>
      </w:r>
      <w:r w:rsidRPr="00280E2B">
        <w:t>lagen (2006:595) om europakooperativ</w:t>
      </w:r>
      <w:r>
        <w:t xml:space="preserve"> ska ha följande lydelse.</w:t>
      </w:r>
    </w:p>
    <w:p w14:paraId="12163FE3"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5F789EEE" w14:textId="77777777" w:rsidTr="002C6F01">
        <w:tc>
          <w:tcPr>
            <w:tcW w:w="2500" w:type="pct"/>
            <w:shd w:val="clear" w:color="auto" w:fill="auto"/>
            <w:tcMar>
              <w:left w:w="0" w:type="dxa"/>
            </w:tcMar>
          </w:tcPr>
          <w:p w14:paraId="7A9D970B" w14:textId="77777777" w:rsidR="002C6F01" w:rsidRPr="005B0E77" w:rsidRDefault="00AE4CD8" w:rsidP="002C6F01">
            <w:pPr>
              <w:pStyle w:val="Brdtext"/>
              <w:rPr>
                <w:i/>
              </w:rPr>
            </w:pPr>
            <w:r>
              <w:rPr>
                <w:i/>
              </w:rPr>
              <w:t>Nuvarande l</w:t>
            </w:r>
            <w:r w:rsidRPr="005B0E77">
              <w:rPr>
                <w:i/>
              </w:rPr>
              <w:t>ydelse</w:t>
            </w:r>
          </w:p>
        </w:tc>
        <w:tc>
          <w:tcPr>
            <w:tcW w:w="2500" w:type="pct"/>
            <w:shd w:val="clear" w:color="auto" w:fill="auto"/>
            <w:tcMar>
              <w:right w:w="0" w:type="dxa"/>
            </w:tcMar>
          </w:tcPr>
          <w:p w14:paraId="0AB867F3" w14:textId="77777777" w:rsidR="002C6F01" w:rsidRPr="005B0E77" w:rsidRDefault="00AE4CD8" w:rsidP="002C6F01">
            <w:pPr>
              <w:pStyle w:val="Brdtext"/>
              <w:rPr>
                <w:i/>
              </w:rPr>
            </w:pPr>
            <w:r w:rsidRPr="005B0E77">
              <w:rPr>
                <w:i/>
              </w:rPr>
              <w:t>Föreslagen lydelse</w:t>
            </w:r>
          </w:p>
        </w:tc>
      </w:tr>
    </w:tbl>
    <w:p w14:paraId="3175FF82" w14:textId="77777777" w:rsidR="002C6F01" w:rsidRDefault="00AE4CD8" w:rsidP="002C6F01">
      <w:pPr>
        <w:pStyle w:val="Brdtext"/>
        <w:spacing w:before="230"/>
        <w:jc w:val="center"/>
      </w:pPr>
      <w:r>
        <w:t>8 §</w:t>
      </w:r>
      <w:r>
        <w:rPr>
          <w:rStyle w:val="Fotnotsreferens"/>
        </w:rPr>
        <w:footnoteReference w:id="130"/>
      </w:r>
    </w:p>
    <w:p w14:paraId="16D7D90C" w14:textId="77777777" w:rsidR="002C6F01" w:rsidRPr="00055180" w:rsidRDefault="00AE4CD8" w:rsidP="002C6F01">
      <w:pPr>
        <w:pStyle w:val="Brdtextmedindrag"/>
      </w:pPr>
      <w:r>
        <w:rPr>
          <w:rFonts w:eastAsiaTheme="minorHAnsi"/>
        </w:rPr>
        <w:t xml:space="preserve">Bolagsverket ska utfärda ett sådant intyg som avses i artikel 29.2 i SCE-förordningen, när </w:t>
      </w:r>
      <w:r w:rsidRPr="00055180">
        <w:rPr>
          <w:rFonts w:eastAsiaTheme="minorHAnsi"/>
        </w:rPr>
        <w:t>beslut</w:t>
      </w:r>
      <w:r>
        <w:rPr>
          <w:rFonts w:eastAsiaTheme="minorHAnsi"/>
        </w:rPr>
        <w:t xml:space="preserve"> om tillstånd har meddelats enligt 23 kap. 23 eller 24 § aktiebolagslagen (2005:551) och beslutet har </w:t>
      </w:r>
      <w:r w:rsidRPr="007726A5">
        <w:rPr>
          <w:rFonts w:ascii="TimesNewRomanPS-ItalicMT" w:eastAsiaTheme="minorHAnsi" w:hAnsi="TimesNewRomanPS-ItalicMT" w:cs="TimesNewRomanPS-ItalicMT"/>
          <w:iCs/>
        </w:rPr>
        <w:t>fått</w:t>
      </w:r>
      <w:r>
        <w:rPr>
          <w:rFonts w:ascii="TimesNewRomanPS-ItalicMT" w:eastAsiaTheme="minorHAnsi" w:hAnsi="TimesNewRomanPS-ItalicMT" w:cs="TimesNewRomanPS-ItalicMT"/>
          <w:i/>
          <w:iCs/>
        </w:rPr>
        <w:t xml:space="preserve"> </w:t>
      </w:r>
      <w:r>
        <w:rPr>
          <w:rFonts w:eastAsiaTheme="minorHAnsi"/>
        </w:rPr>
        <w:t>laga kraft. När det gäller föreningar som driver finansieringsrörelse tillämpas i stället 12 kap. 22 §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ECBA80F" w14:textId="77777777" w:rsidTr="002C6F01">
        <w:tc>
          <w:tcPr>
            <w:tcW w:w="2500" w:type="pct"/>
            <w:shd w:val="clear" w:color="auto" w:fill="auto"/>
            <w:tcMar>
              <w:left w:w="0" w:type="dxa"/>
            </w:tcMar>
          </w:tcPr>
          <w:p w14:paraId="71AE6B63" w14:textId="77777777" w:rsidR="002C6F01" w:rsidRPr="00055180" w:rsidRDefault="00AE4CD8" w:rsidP="002C6F01">
            <w:pPr>
              <w:pStyle w:val="Brdtextmedindrag"/>
            </w:pPr>
            <w:r w:rsidRPr="00055180">
              <w:rPr>
                <w:rFonts w:eastAsiaTheme="minorHAnsi"/>
              </w:rPr>
              <w:t>När det gäller europakooperativ som driver försäkringsrörelse ska Bolagsverket utfärda intyget när beslut om tillstånd har meddelats enligt 13 kap. 33 § försäkrings</w:t>
            </w:r>
            <w:r w:rsidRPr="00055180">
              <w:rPr>
                <w:rFonts w:eastAsiaTheme="minorHAnsi"/>
              </w:rPr>
              <w:softHyphen/>
              <w:t>rörelselagen (2010:2043) eller 10 kap. 62 § lagen (2019:</w:t>
            </w:r>
            <w:r>
              <w:rPr>
                <w:rFonts w:eastAsiaTheme="minorHAnsi"/>
              </w:rPr>
              <w:t>742</w:t>
            </w:r>
            <w:r w:rsidRPr="00055180">
              <w:rPr>
                <w:rFonts w:eastAsiaTheme="minorHAnsi"/>
              </w:rPr>
              <w:t>) om tjänstepensionsföretag och beslutet har fått laga kraft.</w:t>
            </w:r>
          </w:p>
        </w:tc>
        <w:tc>
          <w:tcPr>
            <w:tcW w:w="2500" w:type="pct"/>
            <w:shd w:val="clear" w:color="auto" w:fill="auto"/>
            <w:tcMar>
              <w:right w:w="0" w:type="dxa"/>
            </w:tcMar>
          </w:tcPr>
          <w:p w14:paraId="4B5AA07D" w14:textId="77777777" w:rsidR="002C6F01" w:rsidRDefault="00AE4CD8" w:rsidP="002C6F01">
            <w:pPr>
              <w:pStyle w:val="Brdtextmedindrag"/>
            </w:pPr>
            <w:r w:rsidRPr="00055180">
              <w:rPr>
                <w:rFonts w:eastAsiaTheme="minorHAnsi"/>
              </w:rPr>
              <w:t xml:space="preserve">När det gäller europakooperativ som driver försäkringsrörelse </w:t>
            </w:r>
            <w:r>
              <w:rPr>
                <w:rFonts w:eastAsiaTheme="minorHAnsi"/>
                <w:i/>
              </w:rPr>
              <w:t>som försäkringsföretag eller tjänstepen</w:t>
            </w:r>
            <w:r>
              <w:rPr>
                <w:rFonts w:eastAsiaTheme="minorHAnsi"/>
                <w:i/>
              </w:rPr>
              <w:softHyphen/>
              <w:t>sionsverksamhet som tjänstepen</w:t>
            </w:r>
            <w:r>
              <w:rPr>
                <w:rFonts w:eastAsiaTheme="minorHAnsi"/>
                <w:i/>
              </w:rPr>
              <w:softHyphen/>
              <w:t xml:space="preserve">sionsföretag </w:t>
            </w:r>
            <w:r w:rsidRPr="00055180">
              <w:rPr>
                <w:rFonts w:eastAsiaTheme="minorHAnsi"/>
              </w:rPr>
              <w:t>ska Bolagsverket ut</w:t>
            </w:r>
            <w:r>
              <w:rPr>
                <w:rFonts w:eastAsiaTheme="minorHAnsi"/>
              </w:rPr>
              <w:softHyphen/>
            </w:r>
            <w:r w:rsidRPr="00055180">
              <w:rPr>
                <w:rFonts w:eastAsiaTheme="minorHAnsi"/>
              </w:rPr>
              <w:t>färda intyget när beslut om tillstånd har meddelats enligt 13 kap. 33 § försäkrings</w:t>
            </w:r>
            <w:r w:rsidRPr="00055180">
              <w:rPr>
                <w:rFonts w:eastAsiaTheme="minorHAnsi"/>
              </w:rPr>
              <w:softHyphen/>
              <w:t>rörelselagen (2010:2043) eller 10 kap. 62 § lagen (2019:</w:t>
            </w:r>
            <w:r>
              <w:rPr>
                <w:rFonts w:eastAsiaTheme="minorHAnsi"/>
              </w:rPr>
              <w:t>742</w:t>
            </w:r>
            <w:r w:rsidRPr="00055180">
              <w:rPr>
                <w:rFonts w:eastAsiaTheme="minorHAnsi"/>
              </w:rPr>
              <w:t>) om tjänstepen</w:t>
            </w:r>
            <w:r>
              <w:rPr>
                <w:rFonts w:eastAsiaTheme="minorHAnsi"/>
              </w:rPr>
              <w:softHyphen/>
            </w:r>
            <w:r w:rsidRPr="00055180">
              <w:rPr>
                <w:rFonts w:eastAsiaTheme="minorHAnsi"/>
              </w:rPr>
              <w:t>sionsföretag och beslutet har fått laga kraft.</w:t>
            </w:r>
          </w:p>
        </w:tc>
      </w:tr>
    </w:tbl>
    <w:p w14:paraId="15FB40B0" w14:textId="77777777" w:rsidR="002C6F01" w:rsidRDefault="002C6F01" w:rsidP="002C6F01">
      <w:pPr>
        <w:pStyle w:val="Brdtext"/>
        <w:jc w:val="center"/>
      </w:pPr>
    </w:p>
    <w:p w14:paraId="62ED4F84" w14:textId="77777777" w:rsidR="002C6F01" w:rsidRDefault="00AE4CD8" w:rsidP="002C6F01">
      <w:pPr>
        <w:pStyle w:val="Brdtext"/>
        <w:jc w:val="center"/>
      </w:pPr>
      <w:r>
        <w:t>10 §</w:t>
      </w:r>
      <w:r>
        <w:rPr>
          <w:rStyle w:val="Fotnotsreferens"/>
        </w:rPr>
        <w:footnoteReference w:id="131"/>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AD86221" w14:textId="77777777" w:rsidTr="002C6F01">
        <w:tc>
          <w:tcPr>
            <w:tcW w:w="2500" w:type="pct"/>
            <w:shd w:val="clear" w:color="auto" w:fill="auto"/>
            <w:tcMar>
              <w:left w:w="0" w:type="dxa"/>
            </w:tcMar>
          </w:tcPr>
          <w:p w14:paraId="451061E8" w14:textId="77777777" w:rsidR="002C6F01" w:rsidRDefault="00AE4CD8" w:rsidP="002C6F01">
            <w:pPr>
              <w:pStyle w:val="Brdtextmedindrag"/>
            </w:pPr>
            <w:r>
              <w:t>Bolagsverket ska föra ett register över europakooperativ (europa</w:t>
            </w:r>
            <w:r>
              <w:softHyphen/>
              <w:t>kooperativsregistret). I fråga om registrering i europakooperativs</w:t>
            </w:r>
            <w:r>
              <w:softHyphen/>
              <w:t>registret tillämpas bestämmelserna i aktiebolagslagen (2005:551) och andra författningar om registrering i aktiebolagsregistret eller, om europakooperativet driver försäkr</w:t>
            </w:r>
            <w:r>
              <w:softHyphen/>
              <w:t>ingsrörelse, försäkringsregistret. Om en arbetstagarrepresentant har utsetts enligt lagen (2006:477) om arbetstagarinflytande i europako</w:t>
            </w:r>
            <w:r>
              <w:softHyphen/>
              <w:t>operativ, ska även detta registreras.</w:t>
            </w:r>
          </w:p>
        </w:tc>
        <w:tc>
          <w:tcPr>
            <w:tcW w:w="2500" w:type="pct"/>
            <w:shd w:val="clear" w:color="auto" w:fill="auto"/>
            <w:tcMar>
              <w:right w:w="0" w:type="dxa"/>
            </w:tcMar>
          </w:tcPr>
          <w:p w14:paraId="2088CACA" w14:textId="77777777" w:rsidR="002C6F01" w:rsidRDefault="00AE4CD8" w:rsidP="002C6F01">
            <w:pPr>
              <w:pStyle w:val="Brdtextmedindrag"/>
            </w:pPr>
            <w:r>
              <w:t>Bolagsverket ska föra ett register över europakooperativ (europa</w:t>
            </w:r>
            <w:r>
              <w:softHyphen/>
              <w:t>kooperativsregistret). I fråga om registrering i europakooperativs</w:t>
            </w:r>
            <w:r>
              <w:softHyphen/>
              <w:t>registret tillämpas bestämmelserna i aktiebolagslagen (2005:551) och andra författningar om registrering i aktiebolagsregistret eller, om europakooperativet driver försäk</w:t>
            </w:r>
            <w:r>
              <w:softHyphen/>
              <w:t>rings</w:t>
            </w:r>
            <w:r>
              <w:softHyphen/>
              <w:t>rörelse</w:t>
            </w:r>
            <w:r>
              <w:rPr>
                <w:i/>
              </w:rPr>
              <w:t xml:space="preserve"> som försäkringsföre</w:t>
            </w:r>
            <w:r>
              <w:rPr>
                <w:i/>
              </w:rPr>
              <w:softHyphen/>
              <w:t>tag eller tjänstepensionsverksam</w:t>
            </w:r>
            <w:r>
              <w:rPr>
                <w:i/>
              </w:rPr>
              <w:softHyphen/>
              <w:t>het som tjänstepensionsföretag</w:t>
            </w:r>
            <w:r>
              <w:t>, försäkringsregistret. Om en arbets</w:t>
            </w:r>
            <w:r>
              <w:softHyphen/>
              <w:t>tagarrepresentant har utsetts enligt lagen (2006:477) om arbetstagar</w:t>
            </w:r>
            <w:r>
              <w:softHyphen/>
              <w:t>inflytande i europakooperativ, ska även detta registreras.</w:t>
            </w:r>
          </w:p>
        </w:tc>
      </w:tr>
    </w:tbl>
    <w:p w14:paraId="1A394F0D" w14:textId="77777777" w:rsidR="002C6F01" w:rsidRDefault="00AE4CD8" w:rsidP="002C6F01">
      <w:pPr>
        <w:pStyle w:val="Brdtextmedindrag"/>
      </w:pPr>
      <w:r>
        <w:lastRenderedPageBreak/>
        <w:t>Regeringen eller den myndighet som regeringen bestämmer får meddela föreskrifter om</w:t>
      </w:r>
    </w:p>
    <w:p w14:paraId="239A6F01" w14:textId="77777777" w:rsidR="002C6F01" w:rsidRDefault="00AE4CD8" w:rsidP="002C6F01">
      <w:pPr>
        <w:pStyle w:val="Brdtextmedindrag"/>
      </w:pPr>
      <w:r>
        <w:t>1. avgifter i ärenden om registrering enligt denna lag, och</w:t>
      </w:r>
    </w:p>
    <w:p w14:paraId="76A14590" w14:textId="77777777" w:rsidR="002C6F01" w:rsidRDefault="00AE4CD8" w:rsidP="002C6F01">
      <w:pPr>
        <w:pStyle w:val="Brdtextmedindrag"/>
      </w:pPr>
      <w:r>
        <w:t>2. handläggningen av registre</w:t>
      </w:r>
      <w:r>
        <w:softHyphen/>
        <w:t>rings</w:t>
      </w:r>
      <w:r>
        <w:softHyphen/>
        <w:t>ärenden.</w:t>
      </w:r>
    </w:p>
    <w:p w14:paraId="23F69B1A" w14:textId="77777777" w:rsidR="002C6F01"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14:paraId="0CAA0AFF" w14:textId="77777777" w:rsidTr="002C6F01">
        <w:tc>
          <w:tcPr>
            <w:tcW w:w="2500" w:type="pct"/>
            <w:shd w:val="clear" w:color="auto" w:fill="auto"/>
            <w:tcMar>
              <w:left w:w="0" w:type="dxa"/>
            </w:tcMar>
          </w:tcPr>
          <w:p w14:paraId="46A8FC9A" w14:textId="77777777" w:rsidR="002C6F01" w:rsidRPr="00DC513B" w:rsidRDefault="00AE4CD8" w:rsidP="002C6F01">
            <w:pPr>
              <w:pStyle w:val="Brdtextmedindrag"/>
              <w:ind w:firstLine="0"/>
              <w:jc w:val="left"/>
              <w:rPr>
                <w:i/>
                <w:u w:val="single"/>
              </w:rPr>
            </w:pPr>
            <w:r w:rsidRPr="00DC513B">
              <w:rPr>
                <w:i/>
                <w:u w:val="single"/>
              </w:rPr>
              <w:t>Särskilt om europakooperativ som driver försäkringsrörelse</w:t>
            </w:r>
          </w:p>
        </w:tc>
        <w:tc>
          <w:tcPr>
            <w:tcW w:w="2500" w:type="pct"/>
            <w:shd w:val="clear" w:color="auto" w:fill="auto"/>
            <w:tcMar>
              <w:right w:w="0" w:type="dxa"/>
            </w:tcMar>
          </w:tcPr>
          <w:p w14:paraId="5BEF76B6" w14:textId="77777777" w:rsidR="002C6F01" w:rsidRPr="00DC513B" w:rsidRDefault="00AE4CD8" w:rsidP="002C6F01">
            <w:pPr>
              <w:pStyle w:val="Brdtextmedindrag"/>
              <w:ind w:firstLine="0"/>
              <w:jc w:val="left"/>
              <w:rPr>
                <w:u w:val="single"/>
              </w:rPr>
            </w:pPr>
            <w:r w:rsidRPr="00DC513B">
              <w:rPr>
                <w:i/>
                <w:u w:val="single"/>
              </w:rPr>
              <w:t xml:space="preserve">Särskilt om europakooperativ som driver försäkringsrörelse </w:t>
            </w:r>
            <w:r>
              <w:rPr>
                <w:i/>
                <w:iCs/>
                <w:u w:val="single"/>
              </w:rPr>
              <w:t xml:space="preserve">eller </w:t>
            </w:r>
            <w:r w:rsidRPr="00B925F1">
              <w:rPr>
                <w:i/>
                <w:iCs/>
                <w:u w:val="single"/>
              </w:rPr>
              <w:t>tjänstepensionsverksamhet</w:t>
            </w:r>
            <w:r w:rsidRPr="00AC2FA8">
              <w:rPr>
                <w:rStyle w:val="Fotnotsreferens"/>
              </w:rPr>
              <w:footnoteReference w:id="132"/>
            </w:r>
          </w:p>
        </w:tc>
      </w:tr>
    </w:tbl>
    <w:p w14:paraId="72749B2C" w14:textId="77777777" w:rsidR="002C6F01" w:rsidRDefault="002C6F01" w:rsidP="002C6F01">
      <w:pPr>
        <w:pStyle w:val="Brdtextmedindrag"/>
      </w:pPr>
    </w:p>
    <w:p w14:paraId="7E71CC36" w14:textId="77777777" w:rsidR="002C6F01" w:rsidRDefault="00AE4CD8" w:rsidP="002C6F01">
      <w:pPr>
        <w:pStyle w:val="Brdtextmedindrag"/>
        <w:jc w:val="center"/>
      </w:pPr>
      <w:r>
        <w:t>12 a §</w:t>
      </w:r>
      <w:r>
        <w:rPr>
          <w:rStyle w:val="Fotnotsreferens"/>
        </w:rPr>
        <w:footnoteReference w:id="133"/>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28CC060" w14:textId="77777777" w:rsidTr="002C6F01">
        <w:tc>
          <w:tcPr>
            <w:tcW w:w="2500" w:type="pct"/>
            <w:shd w:val="clear" w:color="auto" w:fill="auto"/>
            <w:tcMar>
              <w:left w:w="0" w:type="dxa"/>
            </w:tcMar>
          </w:tcPr>
          <w:p w14:paraId="6EB41CBD" w14:textId="77777777" w:rsidR="002C6F01" w:rsidRDefault="00AE4CD8" w:rsidP="002C6F01">
            <w:pPr>
              <w:pStyle w:val="Brdtextmedindrag"/>
            </w:pPr>
            <w:r w:rsidRPr="00B76E03">
              <w:t>När ett europakooperativ som driver försäkringsrörelse avser att flytta sitt säte från Sverige till en annan stat gäller inte 14 och 15</w:t>
            </w:r>
            <w:r>
              <w:t> </w:t>
            </w:r>
            <w:r w:rsidRPr="00B76E03">
              <w:t>§§, 16</w:t>
            </w:r>
            <w:r>
              <w:t> </w:t>
            </w:r>
            <w:r w:rsidRPr="00B76E03">
              <w:t>§ första stycket första meningen och andra stycket</w:t>
            </w:r>
            <w:r>
              <w:t> </w:t>
            </w:r>
            <w:r w:rsidRPr="00B76E03">
              <w:t>4 samt 17–19</w:t>
            </w:r>
            <w:r>
              <w:t> </w:t>
            </w:r>
            <w:r w:rsidRPr="00B76E03">
              <w:t>§§. Sådana kooperativ ska, om föreningsstämman med stöd av artikel</w:t>
            </w:r>
            <w:r>
              <w:t> </w:t>
            </w:r>
            <w:r w:rsidRPr="00B76E03">
              <w:t>7 i SCE-förordningen har beslutat att europakooperativets säte ska flyttas till en annan stat, ansöka om tillstånd till flyttningen hos Finansinspektionen. Ärenden av principiell betydelse eller av särskild vikt prövas dock av regeringen efter anmälan av Finansinspektionen.</w:t>
            </w:r>
          </w:p>
        </w:tc>
        <w:tc>
          <w:tcPr>
            <w:tcW w:w="2500" w:type="pct"/>
            <w:shd w:val="clear" w:color="auto" w:fill="auto"/>
            <w:tcMar>
              <w:right w:w="0" w:type="dxa"/>
            </w:tcMar>
          </w:tcPr>
          <w:p w14:paraId="0EBF78DF" w14:textId="77777777" w:rsidR="002C6F01" w:rsidRDefault="00AE4CD8" w:rsidP="002C6F01">
            <w:pPr>
              <w:pStyle w:val="Brdtextmedindrag"/>
            </w:pPr>
            <w:r w:rsidRPr="00B76E03">
              <w:t xml:space="preserve">När ett europakooperativ som driver försäkringsrörelse </w:t>
            </w:r>
            <w:r>
              <w:rPr>
                <w:i/>
              </w:rPr>
              <w:t>som försäkringsföretag eller tjänstepen</w:t>
            </w:r>
            <w:r>
              <w:rPr>
                <w:i/>
              </w:rPr>
              <w:softHyphen/>
              <w:t>sionsverksamhet som tjänstepen</w:t>
            </w:r>
            <w:r>
              <w:rPr>
                <w:i/>
              </w:rPr>
              <w:softHyphen/>
              <w:t>sionsföretag</w:t>
            </w:r>
            <w:r w:rsidRPr="00B76E03">
              <w:t xml:space="preserve"> avser att flytta sitt säte från Sverige till en annan stat gäller inte 14 och 15</w:t>
            </w:r>
            <w:r>
              <w:t> </w:t>
            </w:r>
            <w:r w:rsidRPr="00B76E03">
              <w:t>§§, 16</w:t>
            </w:r>
            <w:r>
              <w:t> </w:t>
            </w:r>
            <w:r w:rsidRPr="00B76E03">
              <w:t>§ första stycket första meningen och andra stycket</w:t>
            </w:r>
            <w:r>
              <w:t> </w:t>
            </w:r>
            <w:r w:rsidRPr="00B76E03">
              <w:t>4 samt 17–19</w:t>
            </w:r>
            <w:r>
              <w:t> </w:t>
            </w:r>
            <w:r w:rsidRPr="00B76E03">
              <w:t>§§. Sådana kooperativ ska, om förenings</w:t>
            </w:r>
            <w:r>
              <w:softHyphen/>
            </w:r>
            <w:r w:rsidRPr="00B76E03">
              <w:t>stämman med stöd av artikel</w:t>
            </w:r>
            <w:r>
              <w:t> </w:t>
            </w:r>
            <w:r w:rsidRPr="00B76E03">
              <w:t>7 i SCE-förordningen har beslutat att europakooperativets säte ska flyttas till en annan stat, ansöka om tillstånd till flyttningen hos Finansinspektionen. Ärenden av principiell betydelse eller av särskild vikt prövas dock av regeringen efter anmälan av Finansinspektionen.</w:t>
            </w:r>
          </w:p>
        </w:tc>
      </w:tr>
    </w:tbl>
    <w:p w14:paraId="4CBD1A03" w14:textId="77777777" w:rsidR="002C6F01" w:rsidRDefault="00AE4CD8" w:rsidP="002C6F01">
      <w:pPr>
        <w:pStyle w:val="Brdtextmedindrag"/>
      </w:pPr>
      <w:r w:rsidRPr="00B76E03">
        <w:t xml:space="preserve">Tillstånd till flyttningen av säte ska meddelas om </w:t>
      </w:r>
    </w:p>
    <w:p w14:paraId="0D9BB797" w14:textId="77777777" w:rsidR="002C6F01" w:rsidRDefault="00AE4CD8" w:rsidP="002C6F01">
      <w:pPr>
        <w:pStyle w:val="Brdtextmedindrag"/>
      </w:pPr>
      <w:r w:rsidRPr="00B76E03">
        <w:t>1.</w:t>
      </w:r>
      <w:r>
        <w:t> </w:t>
      </w:r>
      <w:r w:rsidRPr="00B76E03">
        <w:t xml:space="preserve">försäkringstagarna och andra borgenärer tillförsäkras en betryggande säkerhet, om ett sådant skydd behövs med hänsyn till kooperativets ekonomiska förhållanden och borgenärerna inte redan har en sådan säkerhet, </w:t>
      </w:r>
    </w:p>
    <w:p w14:paraId="29DECECF" w14:textId="77777777" w:rsidR="002C6F01" w:rsidRDefault="00AE4CD8" w:rsidP="002C6F01">
      <w:pPr>
        <w:pStyle w:val="Brdtextmedindrag"/>
      </w:pPr>
      <w:r w:rsidRPr="00B76E03">
        <w:t>2.</w:t>
      </w:r>
      <w:r>
        <w:t> </w:t>
      </w:r>
      <w:r w:rsidRPr="00B76E03">
        <w:t xml:space="preserve">kooperativets ekonomiska förhållanden i övrigt är sådana att flyttningen kan anses förenlig med försäkringstagares och andra borgenärers intressen, och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17A7ED8" w14:textId="77777777" w:rsidTr="002C6F01">
        <w:tc>
          <w:tcPr>
            <w:tcW w:w="2500" w:type="pct"/>
            <w:shd w:val="clear" w:color="auto" w:fill="auto"/>
            <w:tcMar>
              <w:left w:w="0" w:type="dxa"/>
            </w:tcMar>
          </w:tcPr>
          <w:p w14:paraId="63B0A274" w14:textId="77777777" w:rsidR="002C6F01" w:rsidRPr="00B76E03" w:rsidRDefault="00AE4CD8" w:rsidP="002C6F01">
            <w:pPr>
              <w:pStyle w:val="Brdtextmedindrag"/>
            </w:pPr>
            <w:r w:rsidRPr="00B76E03">
              <w:t>3.</w:t>
            </w:r>
            <w:r>
              <w:t> </w:t>
            </w:r>
            <w:r w:rsidRPr="00B76E03">
              <w:t xml:space="preserve">det inte finns hinder mot flyttningen enligt artikel </w:t>
            </w:r>
            <w:r w:rsidRPr="00AB3E5F">
              <w:rPr>
                <w:i/>
              </w:rPr>
              <w:t>8.15</w:t>
            </w:r>
            <w:r w:rsidRPr="00B76E03">
              <w:t xml:space="preserve"> i </w:t>
            </w:r>
            <w:r>
              <w:br/>
            </w:r>
            <w:r w:rsidRPr="00AB3E5F">
              <w:rPr>
                <w:i/>
              </w:rPr>
              <w:t>SE-förord</w:t>
            </w:r>
            <w:r w:rsidRPr="00AB3E5F">
              <w:rPr>
                <w:i/>
              </w:rPr>
              <w:softHyphen/>
              <w:t>ningen</w:t>
            </w:r>
            <w:r w:rsidRPr="00B76E03">
              <w:t>.</w:t>
            </w:r>
          </w:p>
        </w:tc>
        <w:tc>
          <w:tcPr>
            <w:tcW w:w="2500" w:type="pct"/>
            <w:shd w:val="clear" w:color="auto" w:fill="auto"/>
            <w:tcMar>
              <w:right w:w="0" w:type="dxa"/>
            </w:tcMar>
          </w:tcPr>
          <w:p w14:paraId="0A553262" w14:textId="77777777" w:rsidR="002C6F01" w:rsidRPr="00B76E03" w:rsidRDefault="00AE4CD8" w:rsidP="002C6F01">
            <w:pPr>
              <w:pStyle w:val="Brdtextmedindrag"/>
            </w:pPr>
            <w:r w:rsidRPr="00B76E03">
              <w:t>3.</w:t>
            </w:r>
            <w:r>
              <w:t> </w:t>
            </w:r>
            <w:r w:rsidRPr="00B76E03">
              <w:t xml:space="preserve">det inte finns hinder mot flyttningen enligt artikel </w:t>
            </w:r>
            <w:r>
              <w:rPr>
                <w:i/>
              </w:rPr>
              <w:t>7</w:t>
            </w:r>
            <w:r w:rsidRPr="00AB3E5F">
              <w:rPr>
                <w:i/>
              </w:rPr>
              <w:t>.15</w:t>
            </w:r>
            <w:r w:rsidRPr="00B76E03">
              <w:t xml:space="preserve"> i </w:t>
            </w:r>
            <w:r>
              <w:br/>
            </w:r>
            <w:r w:rsidRPr="00AB3E5F">
              <w:rPr>
                <w:i/>
              </w:rPr>
              <w:t>S</w:t>
            </w:r>
            <w:r>
              <w:rPr>
                <w:i/>
              </w:rPr>
              <w:t>C</w:t>
            </w:r>
            <w:r w:rsidRPr="00AB3E5F">
              <w:rPr>
                <w:i/>
              </w:rPr>
              <w:t>E-förord</w:t>
            </w:r>
            <w:r w:rsidRPr="00AB3E5F">
              <w:rPr>
                <w:i/>
              </w:rPr>
              <w:softHyphen/>
              <w:t>ningen</w:t>
            </w:r>
            <w:r w:rsidRPr="00B76E03">
              <w:t>.</w:t>
            </w:r>
          </w:p>
        </w:tc>
      </w:tr>
      <w:tr w:rsidR="002C6F01" w14:paraId="60A221ED" w14:textId="77777777" w:rsidTr="002C6F01">
        <w:tc>
          <w:tcPr>
            <w:tcW w:w="2500" w:type="pct"/>
            <w:shd w:val="clear" w:color="auto" w:fill="auto"/>
            <w:tcMar>
              <w:left w:w="0" w:type="dxa"/>
            </w:tcMar>
          </w:tcPr>
          <w:p w14:paraId="5360E282" w14:textId="77777777" w:rsidR="002C6F01" w:rsidRDefault="00AE4CD8" w:rsidP="002C6F01">
            <w:pPr>
              <w:pStyle w:val="Brdtextmedindrag"/>
            </w:pPr>
            <w:r w:rsidRPr="00B76E03">
              <w:t>Finansinspektionen ska under</w:t>
            </w:r>
            <w:r>
              <w:softHyphen/>
            </w:r>
            <w:r w:rsidRPr="00B76E03">
              <w:t>rätta Bolagsverket och Skatteverket om ansökningar enligt första styck</w:t>
            </w:r>
            <w:r>
              <w:softHyphen/>
            </w:r>
            <w:r w:rsidRPr="00B76E03">
              <w:t xml:space="preserve">et. Finansinspektionen ska också underrätta Bolagsverket om </w:t>
            </w:r>
            <w:r w:rsidRPr="006D0360">
              <w:rPr>
                <w:i/>
              </w:rPr>
              <w:t>laga</w:t>
            </w:r>
            <w:r w:rsidRPr="006D0360">
              <w:rPr>
                <w:i/>
              </w:rPr>
              <w:softHyphen/>
              <w:t>kraftvunna</w:t>
            </w:r>
            <w:r w:rsidRPr="00B76E03">
              <w:t xml:space="preserve"> beslut som har med</w:t>
            </w:r>
            <w:r>
              <w:softHyphen/>
            </w:r>
            <w:r w:rsidRPr="00B76E03">
              <w:lastRenderedPageBreak/>
              <w:t>delats med anledning av sådana ansökningar.</w:t>
            </w:r>
          </w:p>
        </w:tc>
        <w:tc>
          <w:tcPr>
            <w:tcW w:w="2500" w:type="pct"/>
            <w:shd w:val="clear" w:color="auto" w:fill="auto"/>
            <w:tcMar>
              <w:right w:w="0" w:type="dxa"/>
            </w:tcMar>
          </w:tcPr>
          <w:p w14:paraId="46DE7E5A" w14:textId="77777777" w:rsidR="002C6F01" w:rsidRDefault="00AE4CD8" w:rsidP="002C6F01">
            <w:pPr>
              <w:pStyle w:val="Brdtextmedindrag"/>
            </w:pPr>
            <w:r w:rsidRPr="00B76E03">
              <w:lastRenderedPageBreak/>
              <w:t>Finansinspektionen ska under</w:t>
            </w:r>
            <w:r>
              <w:softHyphen/>
            </w:r>
            <w:r w:rsidRPr="00B76E03">
              <w:t>rätta Bolagsverket och Skatteverket om ansökningar enligt första styck</w:t>
            </w:r>
            <w:r>
              <w:softHyphen/>
            </w:r>
            <w:r w:rsidRPr="00B76E03">
              <w:t>et. Finansinspektionen ska också underrätta Bolagsverket om beslut som har med</w:t>
            </w:r>
            <w:r>
              <w:softHyphen/>
            </w:r>
            <w:r w:rsidRPr="00B76E03">
              <w:t xml:space="preserve">delats med anledning </w:t>
            </w:r>
            <w:r w:rsidRPr="00B76E03">
              <w:lastRenderedPageBreak/>
              <w:t>av sådana ansökningar</w:t>
            </w:r>
            <w:r w:rsidRPr="00AB3E5F">
              <w:rPr>
                <w:i/>
              </w:rPr>
              <w:t xml:space="preserve"> och som fått laga kraft</w:t>
            </w:r>
            <w:r w:rsidRPr="00B76E03">
              <w:t>.</w:t>
            </w:r>
          </w:p>
        </w:tc>
      </w:tr>
    </w:tbl>
    <w:p w14:paraId="46FC7C21" w14:textId="77777777" w:rsidR="002C6F01" w:rsidRDefault="00AE4CD8" w:rsidP="002C6F01">
      <w:pPr>
        <w:pStyle w:val="Brdtextmedindrag"/>
      </w:pPr>
      <w:r w:rsidRPr="00B76E03">
        <w:lastRenderedPageBreak/>
        <w:t>Det som anges om Bolagsverket i 16</w:t>
      </w:r>
      <w:r>
        <w:t> </w:t>
      </w:r>
      <w:r w:rsidRPr="00B76E03">
        <w:t>§ tredje stycket och 16</w:t>
      </w:r>
      <w:r>
        <w:t> </w:t>
      </w:r>
      <w:r w:rsidRPr="00B76E03">
        <w:t>a</w:t>
      </w:r>
      <w:r>
        <w:t> </w:t>
      </w:r>
      <w:r w:rsidRPr="00B76E03">
        <w:t>§ första stycket ska i stället gälla Finansinspektionen eller regeringen.</w:t>
      </w:r>
    </w:p>
    <w:p w14:paraId="5F32E191" w14:textId="77777777" w:rsidR="002C6F01" w:rsidRDefault="002C6F01" w:rsidP="002C6F01">
      <w:pPr>
        <w:pStyle w:val="Brdtextmedindrag"/>
        <w:jc w:val="center"/>
      </w:pPr>
    </w:p>
    <w:p w14:paraId="3E0460E0" w14:textId="77777777" w:rsidR="002C6F01" w:rsidRDefault="00AE4CD8" w:rsidP="002C6F01">
      <w:pPr>
        <w:pStyle w:val="Brdtextmedindrag"/>
        <w:jc w:val="center"/>
      </w:pPr>
      <w:r>
        <w:t>20 §</w:t>
      </w:r>
      <w:r>
        <w:rPr>
          <w:rStyle w:val="Fotnotsreferens"/>
        </w:rPr>
        <w:footnoteReference w:id="134"/>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FDA2CBE" w14:textId="77777777" w:rsidTr="002C6F01">
        <w:tc>
          <w:tcPr>
            <w:tcW w:w="2500" w:type="pct"/>
            <w:shd w:val="clear" w:color="auto" w:fill="auto"/>
            <w:tcMar>
              <w:left w:w="0" w:type="dxa"/>
            </w:tcMar>
          </w:tcPr>
          <w:p w14:paraId="49054C1D" w14:textId="77777777" w:rsidR="002C6F01" w:rsidRDefault="00AE4CD8" w:rsidP="002C6F01">
            <w:pPr>
              <w:pStyle w:val="Brdtextmedindrag"/>
            </w:pPr>
            <w:r w:rsidRPr="00C64671">
              <w:t>Bolagsverket ska utfärda ett sådant intyg som avses i artikel</w:t>
            </w:r>
            <w:r>
              <w:t> </w:t>
            </w:r>
            <w:r w:rsidRPr="00C64671">
              <w:t>7.8 i SCE-förordningen när ett beslut om tillstånd enligt 18 eller 19</w:t>
            </w:r>
            <w:r>
              <w:t> </w:t>
            </w:r>
            <w:r w:rsidRPr="00C64671">
              <w:t xml:space="preserve">§ har meddelats och beslutet har </w:t>
            </w:r>
            <w:r w:rsidRPr="00F97D89">
              <w:rPr>
                <w:i/>
              </w:rPr>
              <w:t>vunnit</w:t>
            </w:r>
            <w:r w:rsidRPr="00C64671">
              <w:t xml:space="preserve"> laga kraft. Intyg får dock inte utfärdas om Finansinspektionen har meddelat ett sådant beslut som avses i 13</w:t>
            </w:r>
            <w:r>
              <w:t> </w:t>
            </w:r>
            <w:r w:rsidRPr="00C64671">
              <w:t>§ eller om det föreligger ett sådant förhållande som avses i artikel 7.15 i SCE-förordningen.</w:t>
            </w:r>
          </w:p>
        </w:tc>
        <w:tc>
          <w:tcPr>
            <w:tcW w:w="2500" w:type="pct"/>
            <w:shd w:val="clear" w:color="auto" w:fill="auto"/>
            <w:tcMar>
              <w:right w:w="0" w:type="dxa"/>
            </w:tcMar>
          </w:tcPr>
          <w:p w14:paraId="6B45CD19" w14:textId="77777777" w:rsidR="002C6F01" w:rsidRDefault="00AE4CD8" w:rsidP="002C6F01">
            <w:pPr>
              <w:pStyle w:val="Brdtextmedindrag"/>
            </w:pPr>
            <w:r w:rsidRPr="00C64671">
              <w:t>Bolagsverket ska utfärda ett sådant intyg som avses i artikel</w:t>
            </w:r>
            <w:r>
              <w:t> </w:t>
            </w:r>
            <w:r w:rsidRPr="00C64671">
              <w:t>7.8 i SCE-förordningen när ett beslut om tillstånd enligt 18 eller 19</w:t>
            </w:r>
            <w:r>
              <w:t> </w:t>
            </w:r>
            <w:r w:rsidRPr="00C64671">
              <w:t xml:space="preserve">§ har meddelats och beslutet har </w:t>
            </w:r>
            <w:r>
              <w:rPr>
                <w:i/>
              </w:rPr>
              <w:t>fått</w:t>
            </w:r>
            <w:r w:rsidRPr="00C64671">
              <w:t xml:space="preserve"> laga kraft. Intyg får dock inte utfärdas om Finansinspektionen har meddelat ett sådant beslut som avses i 13</w:t>
            </w:r>
            <w:r>
              <w:t> </w:t>
            </w:r>
            <w:r w:rsidRPr="00C64671">
              <w:t>§ eller om det föreligger ett sådant förhållande som avses i artikel 7.15 i SCE-förordningen.</w:t>
            </w:r>
          </w:p>
        </w:tc>
      </w:tr>
      <w:tr w:rsidR="002C6F01" w14:paraId="43F56790" w14:textId="77777777" w:rsidTr="002C6F01">
        <w:tc>
          <w:tcPr>
            <w:tcW w:w="2500" w:type="pct"/>
            <w:shd w:val="clear" w:color="auto" w:fill="auto"/>
            <w:tcMar>
              <w:left w:w="0" w:type="dxa"/>
            </w:tcMar>
          </w:tcPr>
          <w:p w14:paraId="1FF36E2F" w14:textId="77777777" w:rsidR="002C6F01" w:rsidRDefault="00AE4CD8" w:rsidP="002C6F01">
            <w:pPr>
              <w:pStyle w:val="Brdtextmedindrag"/>
            </w:pPr>
            <w:r w:rsidRPr="00C64671">
              <w:t>När det gäller europakooperativ som driver försäkringsrörelse ska Bolagsverket dock utfärda intyget när beslut om tillstånd har med</w:t>
            </w:r>
            <w:r>
              <w:softHyphen/>
            </w:r>
            <w:r w:rsidRPr="00C64671">
              <w:t>delats enligt 12</w:t>
            </w:r>
            <w:r>
              <w:t> </w:t>
            </w:r>
            <w:r w:rsidRPr="00C64671">
              <w:t>a</w:t>
            </w:r>
            <w:r>
              <w:t> </w:t>
            </w:r>
            <w:r w:rsidRPr="00C64671">
              <w:t xml:space="preserve">§ andra stycket och beslutet har </w:t>
            </w:r>
            <w:r w:rsidRPr="00F97D89">
              <w:rPr>
                <w:i/>
              </w:rPr>
              <w:t>vunnit</w:t>
            </w:r>
            <w:r w:rsidRPr="00C64671">
              <w:t xml:space="preserve"> laga kraft.</w:t>
            </w:r>
          </w:p>
        </w:tc>
        <w:tc>
          <w:tcPr>
            <w:tcW w:w="2500" w:type="pct"/>
            <w:shd w:val="clear" w:color="auto" w:fill="auto"/>
            <w:tcMar>
              <w:right w:w="0" w:type="dxa"/>
            </w:tcMar>
          </w:tcPr>
          <w:p w14:paraId="58D6CFF9" w14:textId="77777777" w:rsidR="002C6F01" w:rsidRDefault="00AE4CD8" w:rsidP="002C6F01">
            <w:pPr>
              <w:pStyle w:val="Brdtextmedindrag"/>
            </w:pPr>
            <w:r w:rsidRPr="00C64671">
              <w:t xml:space="preserve">När det gäller europakooperativ som driver försäkringsrörelse </w:t>
            </w:r>
            <w:r>
              <w:rPr>
                <w:i/>
              </w:rPr>
              <w:t>som försäkringsföretag eller tjänste</w:t>
            </w:r>
            <w:r>
              <w:rPr>
                <w:i/>
              </w:rPr>
              <w:softHyphen/>
              <w:t>pensionsverksamhet som tjänste</w:t>
            </w:r>
            <w:r>
              <w:rPr>
                <w:i/>
              </w:rPr>
              <w:softHyphen/>
              <w:t xml:space="preserve">pensionsföretag </w:t>
            </w:r>
            <w:r w:rsidRPr="00C64671">
              <w:t>ska Bolagsverket dock utfärda intyget när beslut om tillstånd har meddelats enligt 12</w:t>
            </w:r>
            <w:r>
              <w:t> </w:t>
            </w:r>
            <w:r w:rsidRPr="00C64671">
              <w:t>a</w:t>
            </w:r>
            <w:r>
              <w:t> </w:t>
            </w:r>
            <w:r w:rsidRPr="00C64671">
              <w:t xml:space="preserve">§ andra stycket och beslutet har </w:t>
            </w:r>
            <w:r>
              <w:rPr>
                <w:i/>
              </w:rPr>
              <w:t>fått</w:t>
            </w:r>
            <w:r w:rsidRPr="00C64671">
              <w:t xml:space="preserve"> laga kraft.</w:t>
            </w:r>
          </w:p>
        </w:tc>
      </w:tr>
    </w:tbl>
    <w:p w14:paraId="3892CC90" w14:textId="77777777" w:rsidR="002C6F01" w:rsidRDefault="002C6F01" w:rsidP="002C6F01">
      <w:pPr>
        <w:pStyle w:val="Brdtextmedindrag"/>
        <w:jc w:val="center"/>
      </w:pPr>
    </w:p>
    <w:p w14:paraId="72BE9490" w14:textId="77777777" w:rsidR="002C6F01" w:rsidRDefault="00AE4CD8" w:rsidP="002C6F01">
      <w:pPr>
        <w:pStyle w:val="Brdtextmedindrag"/>
        <w:jc w:val="center"/>
      </w:pPr>
      <w:r>
        <w:t>31 §</w:t>
      </w:r>
      <w:r>
        <w:rPr>
          <w:rStyle w:val="Fotnotsreferens"/>
        </w:rPr>
        <w:footnoteReference w:id="135"/>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C6BD26A" w14:textId="77777777" w:rsidTr="002C6F01">
        <w:tc>
          <w:tcPr>
            <w:tcW w:w="2500" w:type="pct"/>
            <w:shd w:val="clear" w:color="auto" w:fill="auto"/>
            <w:tcMar>
              <w:left w:w="0" w:type="dxa"/>
            </w:tcMar>
          </w:tcPr>
          <w:p w14:paraId="145659DE" w14:textId="77777777" w:rsidR="002C6F01" w:rsidRDefault="00AE4CD8" w:rsidP="002C6F01">
            <w:pPr>
              <w:pStyle w:val="Brdtextmedindrag"/>
            </w:pPr>
            <w:r w:rsidRPr="00F97D89">
              <w:t>Ett europakooperativ ska upp</w:t>
            </w:r>
            <w:r>
              <w:softHyphen/>
            </w:r>
            <w:r w:rsidRPr="00F97D89">
              <w:t>rätta årsredovisning och, i före</w:t>
            </w:r>
            <w:r>
              <w:softHyphen/>
            </w:r>
            <w:r w:rsidRPr="00F97D89">
              <w:t>kommande fall, koncernredovis</w:t>
            </w:r>
            <w:r>
              <w:softHyphen/>
            </w:r>
            <w:r w:rsidRPr="00F97D89">
              <w:t>ning i enlighet med de be</w:t>
            </w:r>
            <w:r>
              <w:softHyphen/>
            </w:r>
            <w:r w:rsidRPr="00F97D89">
              <w:t>stämmelser i årsredovisningslagen (1995:1554) som är tillämpliga på ekonomiska föreningar. När det gäller europakooperativ som driver försäkringsrörelse tillämpas i stället de bestämmelser i lagen (1995:1560) om årsredovisning i försäkringsföretag som är till</w:t>
            </w:r>
            <w:r>
              <w:softHyphen/>
            </w:r>
            <w:r w:rsidRPr="00F97D89">
              <w:t xml:space="preserve">ämpliga på försäkringsföreningar. </w:t>
            </w:r>
          </w:p>
        </w:tc>
        <w:tc>
          <w:tcPr>
            <w:tcW w:w="2500" w:type="pct"/>
            <w:shd w:val="clear" w:color="auto" w:fill="auto"/>
            <w:tcMar>
              <w:right w:w="0" w:type="dxa"/>
            </w:tcMar>
          </w:tcPr>
          <w:p w14:paraId="4FC24F5F" w14:textId="77777777" w:rsidR="002C6F01" w:rsidRDefault="00AE4CD8" w:rsidP="002C6F01">
            <w:pPr>
              <w:pStyle w:val="Brdtextmedindrag"/>
            </w:pPr>
            <w:r w:rsidRPr="00F97D89">
              <w:t>Ett europakooperativ ska upp</w:t>
            </w:r>
            <w:r>
              <w:softHyphen/>
            </w:r>
            <w:r w:rsidRPr="00F97D89">
              <w:t>rätta årsredovisning och, i före</w:t>
            </w:r>
            <w:r>
              <w:softHyphen/>
            </w:r>
            <w:r w:rsidRPr="00F97D89">
              <w:t>kommande fall, koncernredovis</w:t>
            </w:r>
            <w:r>
              <w:softHyphen/>
            </w:r>
            <w:r w:rsidRPr="00F97D89">
              <w:t>ning i enlighet med de be</w:t>
            </w:r>
            <w:r>
              <w:softHyphen/>
            </w:r>
            <w:r w:rsidRPr="00F97D89">
              <w:t xml:space="preserve">stämmelser i årsredovisningslagen (1995:1554) som är tillämpliga på ekonomiska föreningar. När det gäller europakooperativ som driver försäkringsrörelse </w:t>
            </w:r>
            <w:r>
              <w:rPr>
                <w:i/>
              </w:rPr>
              <w:t>som försäkrings</w:t>
            </w:r>
            <w:r>
              <w:rPr>
                <w:i/>
              </w:rPr>
              <w:softHyphen/>
              <w:t>företag eller tjänstepensions</w:t>
            </w:r>
            <w:r>
              <w:rPr>
                <w:i/>
              </w:rPr>
              <w:softHyphen/>
              <w:t>verksamhet som tjänstepensions</w:t>
            </w:r>
            <w:r>
              <w:rPr>
                <w:i/>
              </w:rPr>
              <w:softHyphen/>
              <w:t xml:space="preserve">företag </w:t>
            </w:r>
            <w:r w:rsidRPr="00F97D89">
              <w:t>tillämpas i stället de bestämmelser i lagen (1995:1560) om årsredovisning i försäkrings</w:t>
            </w:r>
            <w:r>
              <w:softHyphen/>
            </w:r>
            <w:r w:rsidRPr="00F97D89">
              <w:t>företag som är till</w:t>
            </w:r>
            <w:r>
              <w:softHyphen/>
            </w:r>
            <w:r w:rsidRPr="00F97D89">
              <w:t>ämpliga på försäkringsföreningar.</w:t>
            </w:r>
          </w:p>
        </w:tc>
      </w:tr>
    </w:tbl>
    <w:p w14:paraId="7F7423B7" w14:textId="77777777" w:rsidR="002C6F01" w:rsidRDefault="00AE4CD8" w:rsidP="002C6F01">
      <w:pPr>
        <w:pStyle w:val="Brdtextmedindrag"/>
      </w:pPr>
      <w:r w:rsidRPr="00F97D89">
        <w:t xml:space="preserve">När det gäller europakooperativ som ger ut elektroniska pengar eller driver finansieringsrörelse tillämpas 12 kap. 28 § lagen (2004:297) om </w:t>
      </w:r>
      <w:r w:rsidRPr="00F97D89">
        <w:lastRenderedPageBreak/>
        <w:t>bank- och finansieringsrörelse respektive 3 kap. 10 § lagen (2011:755) om elektroniska pengar i stället för första stycket.</w:t>
      </w:r>
    </w:p>
    <w:p w14:paraId="258B2363" w14:textId="77777777" w:rsidR="002C6F01" w:rsidRDefault="002C6F01" w:rsidP="002C6F01">
      <w:pPr>
        <w:pStyle w:val="Brdtextmedindrag"/>
      </w:pPr>
    </w:p>
    <w:p w14:paraId="65D942D6" w14:textId="77777777" w:rsidR="002C6F01" w:rsidRDefault="00AE4CD8" w:rsidP="002C6F01">
      <w:pPr>
        <w:pStyle w:val="Brdtextmedindrag"/>
        <w:jc w:val="center"/>
      </w:pPr>
      <w:r>
        <w:t>32 §</w:t>
      </w:r>
      <w:r>
        <w:rPr>
          <w:rStyle w:val="Fotnotsreferens"/>
        </w:rPr>
        <w:footnoteReference w:id="136"/>
      </w:r>
    </w:p>
    <w:p w14:paraId="5AE5FC95" w14:textId="77777777" w:rsidR="002C6F01" w:rsidRDefault="00AE4CD8" w:rsidP="002C6F01">
      <w:pPr>
        <w:pStyle w:val="Brdtextmedindrag"/>
      </w:pPr>
      <w:r>
        <w:t>Om ett europakooperativ flyttar sitt säte, ska lednings- eller förvalt</w:t>
      </w:r>
      <w:r>
        <w:softHyphen/>
        <w:t xml:space="preserve">ningsorganet upprätta ett särskilt bokslut. Det särskilda bokslutet ska omfatta den tid för vilken årsredovisning inte tidigare har upprättats fram till den dag då flyttningen av säte har fått verkan enligt artikel 7.10 i SCE-förordningen. </w:t>
      </w:r>
    </w:p>
    <w:p w14:paraId="4417CF19" w14:textId="77777777" w:rsidR="002C6F01" w:rsidRDefault="00AE4CD8" w:rsidP="002C6F01">
      <w:pPr>
        <w:pStyle w:val="Brdtextmedindrag"/>
      </w:pPr>
      <w:r>
        <w:t>Om en ekonomisk förening deltar i bildandet av ett europakooperativ genom fusion enligt artikel 19 i SCE-förordningen och europakooperativet får säte i en annan stat än Sverige, ska styrelsen för den ekonomiska föreningen upprätta ett särskilt bokslut. Det särskilda bokslutet ska omfatta den tid för vilken årsredovisning inte tidigare har upprättats fram till den dag då europakooperativet registreras enligt artikel 11.1 i SCE-förord</w:t>
      </w:r>
      <w:r>
        <w:softHyphen/>
        <w:t xml:space="preserve">ningen.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D65F6A0" w14:textId="77777777" w:rsidTr="002C6F01">
        <w:tc>
          <w:tcPr>
            <w:tcW w:w="2500" w:type="pct"/>
            <w:shd w:val="clear" w:color="auto" w:fill="auto"/>
            <w:tcMar>
              <w:left w:w="0" w:type="dxa"/>
            </w:tcMar>
          </w:tcPr>
          <w:p w14:paraId="6070CC4B" w14:textId="77777777" w:rsidR="002C6F01" w:rsidRDefault="00AE4CD8" w:rsidP="002C6F01">
            <w:pPr>
              <w:pStyle w:val="Brdtextmedindrag"/>
            </w:pPr>
            <w:r>
              <w:t>För det särskilda bokslutet enligt första och andra styckena gäller bestämmelserna om årsbokslut i 6 kap. 4, 5 och 8 §§ bokförings</w:t>
            </w:r>
            <w:r>
              <w:softHyphen/>
              <w:t>lagen (1999:1078). Bokslutet ska ges in till Bolagsverket inom en månad från utgången av den period som bokslutet omfattar. När det gäller europakooperativ som driver försäkringsrörelse ska det som sägs i 6 kap. 4 § andra stycket bok</w:t>
            </w:r>
            <w:r>
              <w:softHyphen/>
              <w:t>föringslagen om bestämmelser i årsredovisningslagen i stället avse motsvarande bestämmelser i lagen (1995:1560) om årsredovisning i försäkringsföretag.</w:t>
            </w:r>
          </w:p>
        </w:tc>
        <w:tc>
          <w:tcPr>
            <w:tcW w:w="2500" w:type="pct"/>
            <w:shd w:val="clear" w:color="auto" w:fill="auto"/>
            <w:tcMar>
              <w:right w:w="0" w:type="dxa"/>
            </w:tcMar>
          </w:tcPr>
          <w:p w14:paraId="625A4DC2" w14:textId="77777777" w:rsidR="002C6F01" w:rsidRDefault="00AE4CD8" w:rsidP="002C6F01">
            <w:pPr>
              <w:pStyle w:val="Brdtextmedindrag"/>
            </w:pPr>
            <w:r>
              <w:t>För det särskilda bokslutet enligt första och andra styckena gäller bestämmelserna om årsbokslut i 6 kap. 4, 5 och 8 §§ bokförings</w:t>
            </w:r>
            <w:r>
              <w:softHyphen/>
              <w:t xml:space="preserve">lagen (1999:1078). Bokslutet ska ges in till Bolagsverket inom en månad från utgången av den period som bokslutet omfattar. När det gäller europakooperativ som driver försäkringsrörelse </w:t>
            </w:r>
            <w:r>
              <w:rPr>
                <w:i/>
              </w:rPr>
              <w:t>som försäkrings</w:t>
            </w:r>
            <w:r>
              <w:rPr>
                <w:i/>
              </w:rPr>
              <w:softHyphen/>
              <w:t>företag eller tjänstepensions</w:t>
            </w:r>
            <w:r>
              <w:rPr>
                <w:i/>
              </w:rPr>
              <w:softHyphen/>
              <w:t>verk</w:t>
            </w:r>
            <w:r>
              <w:rPr>
                <w:i/>
              </w:rPr>
              <w:softHyphen/>
              <w:t>samhet som tjänstepensions</w:t>
            </w:r>
            <w:r>
              <w:rPr>
                <w:i/>
              </w:rPr>
              <w:softHyphen/>
              <w:t xml:space="preserve">företag </w:t>
            </w:r>
            <w:r>
              <w:t>ska det som sägs i 6 kap. 4 § andra stycket bok</w:t>
            </w:r>
            <w:r>
              <w:softHyphen/>
              <w:t>föringslagen om be</w:t>
            </w:r>
            <w:r>
              <w:softHyphen/>
              <w:t>stämmelser i årsredovisnings</w:t>
            </w:r>
            <w:r>
              <w:softHyphen/>
              <w:t>lagen i stället avse motsvarande be</w:t>
            </w:r>
            <w:r>
              <w:softHyphen/>
              <w:t>stämmelser i lagen (1995:1560) om årsredovisning i försäkrings</w:t>
            </w:r>
            <w:r>
              <w:softHyphen/>
              <w:t>företag.</w:t>
            </w:r>
          </w:p>
        </w:tc>
      </w:tr>
    </w:tbl>
    <w:p w14:paraId="0BB3283A" w14:textId="77777777" w:rsidR="002C6F01" w:rsidRPr="00811E52" w:rsidRDefault="00AE4CD8" w:rsidP="002C6F01">
      <w:pPr>
        <w:pStyle w:val="Slutstreck"/>
      </w:pPr>
      <w:r w:rsidRPr="00811E52">
        <w:t>                      </w:t>
      </w:r>
    </w:p>
    <w:p w14:paraId="731AF336" w14:textId="77777777" w:rsidR="002C6F01" w:rsidRDefault="00AE4CD8" w:rsidP="002C6F01">
      <w:pPr>
        <w:pStyle w:val="Brdtextmedindrag"/>
      </w:pPr>
      <w:r>
        <w:t>Denna lag träder i kraft den 1 juli 2020.</w:t>
      </w:r>
    </w:p>
    <w:p w14:paraId="6B023CE1" w14:textId="3B91B7EB" w:rsidR="002C6F01" w:rsidRDefault="002C6F01" w:rsidP="002C6F01">
      <w:pPr>
        <w:pStyle w:val="Brdtextmedindrag"/>
      </w:pPr>
    </w:p>
    <w:p w14:paraId="60498983" w14:textId="4EEDE15B" w:rsidR="002C6F01" w:rsidRDefault="002C6F01" w:rsidP="002C6F01">
      <w:pPr>
        <w:pStyle w:val="Brdtextmedindrag"/>
      </w:pPr>
    </w:p>
    <w:p w14:paraId="514CA86B" w14:textId="77777777" w:rsidR="002C6F01" w:rsidRDefault="002C6F01" w:rsidP="002C6F01">
      <w:pPr>
        <w:pStyle w:val="Brdtextmedindrag"/>
        <w:sectPr w:rsidR="002C6F01" w:rsidSect="002C6F01">
          <w:headerReference w:type="even" r:id="rId164"/>
          <w:headerReference w:type="default" r:id="rId165"/>
          <w:footerReference w:type="even" r:id="rId166"/>
          <w:footerReference w:type="default" r:id="rId167"/>
          <w:footerReference w:type="first" r:id="rId168"/>
          <w:footnotePr>
            <w:numRestart w:val="eachSect"/>
          </w:footnotePr>
          <w:pgSz w:w="9356" w:h="13721" w:code="9"/>
          <w:pgMar w:top="794" w:right="2438" w:bottom="1191" w:left="1021" w:header="0" w:footer="709" w:gutter="0"/>
          <w:cols w:space="708"/>
          <w:docGrid w:linePitch="360"/>
        </w:sectPr>
      </w:pPr>
    </w:p>
    <w:p w14:paraId="058B09E2" w14:textId="77777777" w:rsidR="002C6F01" w:rsidRDefault="00AE4CD8" w:rsidP="002C6F01">
      <w:pPr>
        <w:pStyle w:val="Rubrik2utannumrering"/>
        <w:spacing w:before="0"/>
      </w:pPr>
      <w:bookmarkStart w:id="191" w:name="_Toc32844386"/>
      <w:r>
        <w:lastRenderedPageBreak/>
        <w:t>Förslag till lag om ändring i delgivningslagen (2010:1932)</w:t>
      </w:r>
      <w:bookmarkEnd w:id="191"/>
    </w:p>
    <w:p w14:paraId="4206D1EF" w14:textId="77777777" w:rsidR="002C6F01" w:rsidRDefault="00AE4CD8" w:rsidP="002C6F01">
      <w:pPr>
        <w:pStyle w:val="Brdtext"/>
      </w:pPr>
      <w:r>
        <w:t>Härigenom föreskrivs att 29 § delgivningslagen (2010:1932) ska ha följande lydelse.</w:t>
      </w:r>
    </w:p>
    <w:p w14:paraId="1AB08575" w14:textId="77777777" w:rsidR="002C6F01" w:rsidRPr="00EA6FDB"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29CAE0A7" w14:textId="77777777" w:rsidTr="002C6F01">
        <w:tc>
          <w:tcPr>
            <w:tcW w:w="2500" w:type="pct"/>
            <w:shd w:val="clear" w:color="auto" w:fill="auto"/>
            <w:tcMar>
              <w:left w:w="0" w:type="dxa"/>
            </w:tcMar>
          </w:tcPr>
          <w:p w14:paraId="00FCA5DC" w14:textId="77777777" w:rsidR="002C6F01" w:rsidRPr="005B0E77" w:rsidRDefault="00AE4CD8" w:rsidP="002C6F01">
            <w:pPr>
              <w:pStyle w:val="Brdtext"/>
              <w:rPr>
                <w:i/>
              </w:rPr>
            </w:pPr>
            <w:r>
              <w:rPr>
                <w:i/>
              </w:rPr>
              <w:t>Nuvarande lydelse</w:t>
            </w:r>
          </w:p>
        </w:tc>
        <w:tc>
          <w:tcPr>
            <w:tcW w:w="2500" w:type="pct"/>
            <w:shd w:val="clear" w:color="auto" w:fill="auto"/>
            <w:tcMar>
              <w:right w:w="0" w:type="dxa"/>
            </w:tcMar>
          </w:tcPr>
          <w:p w14:paraId="77739FEB" w14:textId="77777777" w:rsidR="002C6F01" w:rsidRPr="005B0E77" w:rsidRDefault="00AE4CD8" w:rsidP="002C6F01">
            <w:pPr>
              <w:pStyle w:val="Brdtext"/>
              <w:rPr>
                <w:i/>
              </w:rPr>
            </w:pPr>
            <w:r w:rsidRPr="005B0E77">
              <w:rPr>
                <w:i/>
              </w:rPr>
              <w:t>Föreslagen lydelse</w:t>
            </w:r>
          </w:p>
        </w:tc>
      </w:tr>
    </w:tbl>
    <w:p w14:paraId="6719236F" w14:textId="77777777" w:rsidR="002C6F01" w:rsidRDefault="00AE4CD8" w:rsidP="002C6F01">
      <w:pPr>
        <w:pStyle w:val="Brdtext"/>
        <w:spacing w:before="230"/>
        <w:jc w:val="center"/>
      </w:pPr>
      <w:r>
        <w:t>29 §</w:t>
      </w:r>
      <w:r>
        <w:rPr>
          <w:rStyle w:val="Fotnotsreferens"/>
        </w:rPr>
        <w:footnoteReference w:id="137"/>
      </w:r>
    </w:p>
    <w:p w14:paraId="4A713F14" w14:textId="77777777" w:rsidR="002C6F01" w:rsidRDefault="00AE4CD8" w:rsidP="002C6F01">
      <w:pPr>
        <w:pStyle w:val="Brdtextmedindrag"/>
      </w:pPr>
      <w:r>
        <w:t>Särskild delgivning med juridisk person får användas av en myndighet om ett försök till vanlig delgivning eller förenklad delgivning har miss</w:t>
      </w:r>
      <w:r>
        <w:softHyphen/>
        <w:t>lyckats i samma delgivningsärende eller ett sådant delgivningsförsök bedöms som utsiktslöst vid delgivning med</w:t>
      </w:r>
    </w:p>
    <w:p w14:paraId="758DAF5D" w14:textId="77777777" w:rsidR="002C6F01" w:rsidRDefault="00AE4CD8" w:rsidP="002C6F01">
      <w:pPr>
        <w:pStyle w:val="Brdtextmedindrag"/>
      </w:pPr>
      <w:r>
        <w:t>1. aktiebolag som är registrerade i aktiebolagsregistret,</w:t>
      </w:r>
    </w:p>
    <w:p w14:paraId="578D7F77" w14:textId="77777777" w:rsidR="002C6F01" w:rsidRDefault="00AE4CD8" w:rsidP="002C6F01">
      <w:pPr>
        <w:pStyle w:val="Brdtextmedindrag"/>
      </w:pPr>
      <w:r>
        <w:t>2. ekonomiska föreningar, bostadsrättsföreningar, kooperativa hyres</w:t>
      </w:r>
      <w:r>
        <w:softHyphen/>
        <w:t>rättsföreningar och sambruksföreningar som är registrerade i förenings</w:t>
      </w:r>
      <w:r>
        <w:softHyphen/>
        <w:t>registret,</w:t>
      </w:r>
    </w:p>
    <w:p w14:paraId="6A5FDBA8" w14:textId="77777777" w:rsidR="002C6F01" w:rsidRDefault="00AE4CD8" w:rsidP="002C6F01">
      <w:pPr>
        <w:pStyle w:val="Brdtextmedindrag"/>
      </w:pPr>
      <w:r>
        <w:t>3. handelsbolag, kommanditbolag, ideella föreningar och registrerade trossamfund som är registrerade i handelsregistret,</w:t>
      </w:r>
    </w:p>
    <w:p w14:paraId="7A7ABDA7" w14:textId="77777777" w:rsidR="002C6F01" w:rsidRPr="006015EF" w:rsidRDefault="00AE4CD8" w:rsidP="002C6F01">
      <w:pPr>
        <w:pStyle w:val="Brdtextmedindrag"/>
      </w:pPr>
      <w:r>
        <w:t>4. bankaktiebolag, sparbanker och medlemsbanker som är registrerade i bankregistret,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1C29C7F" w14:textId="77777777" w:rsidTr="002C6F01">
        <w:tc>
          <w:tcPr>
            <w:tcW w:w="2500" w:type="pct"/>
            <w:shd w:val="clear" w:color="auto" w:fill="auto"/>
            <w:tcMar>
              <w:left w:w="0" w:type="dxa"/>
            </w:tcMar>
          </w:tcPr>
          <w:p w14:paraId="51CAB903" w14:textId="77777777" w:rsidR="002C6F01" w:rsidRPr="003E3BE1" w:rsidRDefault="00AE4CD8" w:rsidP="002C6F01">
            <w:pPr>
              <w:pStyle w:val="Brdtextmedindrag"/>
            </w:pPr>
            <w:r w:rsidRPr="003E3BE1">
              <w:t>5. försäkringsaktiebolag, öm</w:t>
            </w:r>
            <w:r w:rsidRPr="003E3BE1">
              <w:softHyphen/>
              <w:t>se</w:t>
            </w:r>
            <w:r>
              <w:softHyphen/>
            </w:r>
            <w:r w:rsidRPr="003E3BE1">
              <w:t>sidiga försäkringsbolag, tjänste</w:t>
            </w:r>
            <w:r w:rsidRPr="003E3BE1">
              <w:softHyphen/>
              <w:t xml:space="preserve">pensionsaktiebolag </w:t>
            </w:r>
            <w:r w:rsidRPr="003E3BE1">
              <w:rPr>
                <w:i/>
              </w:rPr>
              <w:t>och</w:t>
            </w:r>
            <w:r w:rsidRPr="003E3BE1">
              <w:t xml:space="preserve"> ömsesidiga tjänstepensionsbolag som är registrerade i försäkringsregistret,</w:t>
            </w:r>
          </w:p>
        </w:tc>
        <w:tc>
          <w:tcPr>
            <w:tcW w:w="2500" w:type="pct"/>
            <w:shd w:val="clear" w:color="auto" w:fill="auto"/>
            <w:tcMar>
              <w:right w:w="0" w:type="dxa"/>
            </w:tcMar>
          </w:tcPr>
          <w:p w14:paraId="69287FFB" w14:textId="77777777" w:rsidR="002C6F01" w:rsidRPr="003E3BE1" w:rsidRDefault="00AE4CD8" w:rsidP="002C6F01">
            <w:pPr>
              <w:pStyle w:val="Brdtextmedindrag"/>
            </w:pPr>
            <w:r w:rsidRPr="003E3BE1">
              <w:t>5. försäkringsaktiebolag, ömse</w:t>
            </w:r>
            <w:r>
              <w:softHyphen/>
            </w:r>
            <w:r w:rsidRPr="003E3BE1">
              <w:t xml:space="preserve">sidiga försäkringsbolag, </w:t>
            </w:r>
            <w:r>
              <w:rPr>
                <w:i/>
              </w:rPr>
              <w:t>försäk</w:t>
            </w:r>
            <w:r>
              <w:rPr>
                <w:i/>
              </w:rPr>
              <w:softHyphen/>
              <w:t>ringsföreningar,</w:t>
            </w:r>
            <w:r w:rsidRPr="003E3BE1">
              <w:t xml:space="preserve"> tjänstepensions</w:t>
            </w:r>
            <w:r>
              <w:softHyphen/>
            </w:r>
            <w:r w:rsidRPr="003E3BE1">
              <w:t>aktiebolag</w:t>
            </w:r>
            <w:r w:rsidRPr="003E3BE1">
              <w:rPr>
                <w:i/>
              </w:rPr>
              <w:t>,</w:t>
            </w:r>
            <w:r w:rsidRPr="003E3BE1">
              <w:t xml:space="preserve"> ömsesidiga tjänste</w:t>
            </w:r>
            <w:r>
              <w:softHyphen/>
            </w:r>
            <w:r w:rsidRPr="003E3BE1">
              <w:t>pensionsbolag</w:t>
            </w:r>
            <w:r>
              <w:rPr>
                <w:i/>
              </w:rPr>
              <w:t xml:space="preserve"> och tjänstepensions</w:t>
            </w:r>
            <w:r>
              <w:rPr>
                <w:i/>
              </w:rPr>
              <w:softHyphen/>
              <w:t>föreningar</w:t>
            </w:r>
            <w:r w:rsidRPr="003E3BE1">
              <w:t xml:space="preserve"> som är registrerade i försäkringsregistret,</w:t>
            </w:r>
          </w:p>
        </w:tc>
      </w:tr>
    </w:tbl>
    <w:p w14:paraId="31FA8596" w14:textId="77777777" w:rsidR="002C6F01" w:rsidRDefault="00AE4CD8" w:rsidP="002C6F01">
      <w:pPr>
        <w:pStyle w:val="Brdtextmedindrag"/>
      </w:pPr>
      <w:r>
        <w:t>6. europabolag som är registrerade i europabolagsregistret, och</w:t>
      </w:r>
    </w:p>
    <w:p w14:paraId="72E38FF9" w14:textId="77777777" w:rsidR="002C6F01" w:rsidRDefault="00AE4CD8" w:rsidP="002C6F01">
      <w:pPr>
        <w:pStyle w:val="Brdtextmedindrag"/>
      </w:pPr>
      <w:r>
        <w:t>7. europakooperativ som är registrerade i europakooperativsregistret.</w:t>
      </w:r>
    </w:p>
    <w:p w14:paraId="1F174469" w14:textId="77777777" w:rsidR="002C6F01" w:rsidRPr="00811E52" w:rsidRDefault="00AE4CD8" w:rsidP="002C6F01">
      <w:pPr>
        <w:pStyle w:val="Slutstreck"/>
      </w:pPr>
      <w:r w:rsidRPr="00811E52">
        <w:t>                      </w:t>
      </w:r>
    </w:p>
    <w:p w14:paraId="5AA83AD9" w14:textId="77777777" w:rsidR="002C6F01" w:rsidRDefault="00AE4CD8" w:rsidP="002C6F01">
      <w:pPr>
        <w:pStyle w:val="Brdtextmedindrag"/>
      </w:pPr>
      <w:r>
        <w:t>Denna lag träder i kraft den 1 juli 2020.</w:t>
      </w:r>
    </w:p>
    <w:p w14:paraId="16EB45E4" w14:textId="5E0A21D1" w:rsidR="002C6F01" w:rsidRDefault="002C6F01" w:rsidP="002C6F01">
      <w:pPr>
        <w:pStyle w:val="Brdtextmedindrag"/>
      </w:pPr>
    </w:p>
    <w:p w14:paraId="45C04491" w14:textId="13523A67" w:rsidR="002C6F01" w:rsidRDefault="002C6F01" w:rsidP="002C6F01">
      <w:pPr>
        <w:pStyle w:val="Brdtextmedindrag"/>
      </w:pPr>
    </w:p>
    <w:p w14:paraId="3807D3C6" w14:textId="77777777" w:rsidR="002C6F01" w:rsidRDefault="002C6F01" w:rsidP="002C6F01">
      <w:pPr>
        <w:pStyle w:val="Brdtextmedindrag"/>
        <w:sectPr w:rsidR="002C6F01" w:rsidSect="002C6F01">
          <w:headerReference w:type="even" r:id="rId169"/>
          <w:headerReference w:type="default" r:id="rId170"/>
          <w:footerReference w:type="even" r:id="rId171"/>
          <w:footerReference w:type="default" r:id="rId172"/>
          <w:footerReference w:type="first" r:id="rId173"/>
          <w:footnotePr>
            <w:numRestart w:val="eachSect"/>
          </w:footnotePr>
          <w:pgSz w:w="9356" w:h="13721" w:code="9"/>
          <w:pgMar w:top="794" w:right="2438" w:bottom="1191" w:left="1021" w:header="0" w:footer="709" w:gutter="0"/>
          <w:cols w:space="708"/>
          <w:docGrid w:linePitch="360"/>
        </w:sectPr>
      </w:pPr>
    </w:p>
    <w:p w14:paraId="63514EDA" w14:textId="77777777" w:rsidR="002C6F01" w:rsidRDefault="00AE4CD8" w:rsidP="002C6F01">
      <w:pPr>
        <w:pStyle w:val="Rubrik2utannumrering"/>
        <w:spacing w:before="0"/>
      </w:pPr>
      <w:bookmarkStart w:id="192" w:name="_Toc32844387"/>
      <w:r w:rsidRPr="002F14EE">
        <w:lastRenderedPageBreak/>
        <w:t>Förslag</w:t>
      </w:r>
      <w:r>
        <w:t xml:space="preserve"> till lag om ändring i försäkringsrörelselagen (2010:2043)</w:t>
      </w:r>
      <w:bookmarkEnd w:id="192"/>
    </w:p>
    <w:p w14:paraId="414AF629" w14:textId="77777777" w:rsidR="002C6F01" w:rsidRDefault="00AE4CD8" w:rsidP="002C6F01">
      <w:pPr>
        <w:pStyle w:val="Brdtext"/>
      </w:pPr>
      <w:r>
        <w:t>Härigenom föreskrivs</w:t>
      </w:r>
      <w:r>
        <w:rPr>
          <w:rStyle w:val="Fotnotsreferens"/>
        </w:rPr>
        <w:footnoteReference w:id="138"/>
      </w:r>
      <w:r>
        <w:t xml:space="preserve"> i fråga om försäkringsrörelselagen (2010:2043)</w:t>
      </w:r>
      <w:r>
        <w:rPr>
          <w:rStyle w:val="Fotnotsreferens"/>
        </w:rPr>
        <w:footnoteReference w:id="139"/>
      </w:r>
    </w:p>
    <w:p w14:paraId="73D24B1F" w14:textId="77777777" w:rsidR="002C6F01" w:rsidRDefault="00AE4CD8" w:rsidP="002C6F01">
      <w:pPr>
        <w:pStyle w:val="Brdtextmedindrag"/>
      </w:pPr>
      <w:r>
        <w:rPr>
          <w:i/>
        </w:rPr>
        <w:t>dels</w:t>
      </w:r>
      <w:r>
        <w:t xml:space="preserve"> att 12 kap. 85 § och 19 kap. 64 § ska upphöra att gälla,</w:t>
      </w:r>
    </w:p>
    <w:p w14:paraId="6598E85C" w14:textId="77777777" w:rsidR="002C6F01" w:rsidRPr="004B0346" w:rsidRDefault="00AE4CD8" w:rsidP="002C6F01">
      <w:pPr>
        <w:pStyle w:val="Brdtextmedindrag"/>
      </w:pPr>
      <w:r w:rsidRPr="004B0346">
        <w:rPr>
          <w:i/>
        </w:rPr>
        <w:t>dels</w:t>
      </w:r>
      <w:r>
        <w:rPr>
          <w:i/>
        </w:rPr>
        <w:t xml:space="preserve"> </w:t>
      </w:r>
      <w:r>
        <w:t>att rubrikerna närmast före 12 kap. 85 § och 19 kap. 64 § ska utgå,</w:t>
      </w:r>
    </w:p>
    <w:p w14:paraId="3616F441" w14:textId="77777777" w:rsidR="002C6F01" w:rsidRDefault="00AE4CD8" w:rsidP="002C6F01">
      <w:pPr>
        <w:pStyle w:val="Brdtextmedindrag"/>
      </w:pPr>
      <w:r w:rsidRPr="00462D2E">
        <w:rPr>
          <w:i/>
        </w:rPr>
        <w:t>dels</w:t>
      </w:r>
      <w:r>
        <w:rPr>
          <w:i/>
        </w:rPr>
        <w:t> </w:t>
      </w:r>
      <w:r>
        <w:t xml:space="preserve">att </w:t>
      </w:r>
      <w:r w:rsidRPr="000738B5">
        <w:t>11</w:t>
      </w:r>
      <w:r>
        <w:t> kap. 37, 45 och 48 §§, 12 kap. 3, 81, 82, 85, 86 och 90 §§, 13 kap. 2 och 32 §§, 18 kap. 6 och 24 §§ och 19 kap. 8 § ska ha följande lydelse,</w:t>
      </w:r>
    </w:p>
    <w:p w14:paraId="29A52B7F" w14:textId="77777777" w:rsidR="002C6F01" w:rsidRDefault="00AE4CD8" w:rsidP="002C6F01">
      <w:pPr>
        <w:pStyle w:val="Brdtextmedindrag"/>
      </w:pPr>
      <w:r>
        <w:rPr>
          <w:i/>
        </w:rPr>
        <w:t xml:space="preserve">dels </w:t>
      </w:r>
      <w:r>
        <w:t>att rubriken närmast före 13 </w:t>
      </w:r>
      <w:r w:rsidRPr="0082602E">
        <w:t>kap</w:t>
      </w:r>
      <w:r>
        <w:t>. 40 § ska lyda ”Straff”,</w:t>
      </w:r>
    </w:p>
    <w:p w14:paraId="40825E5C" w14:textId="77777777" w:rsidR="002C6F01" w:rsidRDefault="00AE4CD8" w:rsidP="002C6F01">
      <w:pPr>
        <w:pStyle w:val="Brdtextmedindrag"/>
      </w:pPr>
      <w:r w:rsidRPr="0082602E">
        <w:rPr>
          <w:i/>
        </w:rPr>
        <w:t>dels</w:t>
      </w:r>
      <w:r>
        <w:t> </w:t>
      </w:r>
      <w:r w:rsidRPr="0082602E">
        <w:t>att</w:t>
      </w:r>
      <w:r>
        <w:t xml:space="preserve"> det ska införas fyra nya </w:t>
      </w:r>
      <w:r w:rsidRPr="0082602E">
        <w:t>paragrafer</w:t>
      </w:r>
      <w:r>
        <w:t>, 19 kap. 10 a–10 c och 50 a §§, och närmast före 19 kap. 10 a–10 c och 50 a §§ nya rubriker av följande lydelse.</w:t>
      </w:r>
    </w:p>
    <w:p w14:paraId="646AC43D" w14:textId="77777777" w:rsidR="002C6F01" w:rsidRDefault="002C6F01" w:rsidP="002C6F0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62BF8479" w14:textId="77777777" w:rsidTr="002C6F01">
        <w:tc>
          <w:tcPr>
            <w:tcW w:w="2500" w:type="pct"/>
            <w:shd w:val="clear" w:color="auto" w:fill="auto"/>
            <w:tcMar>
              <w:left w:w="0" w:type="dxa"/>
            </w:tcMar>
          </w:tcPr>
          <w:p w14:paraId="6EF749AD" w14:textId="77777777" w:rsidR="002C6F01" w:rsidRPr="005B0E77" w:rsidRDefault="00AE4CD8" w:rsidP="002C6F01">
            <w:pPr>
              <w:pStyle w:val="Brdtext"/>
              <w:rPr>
                <w:i/>
              </w:rPr>
            </w:pPr>
            <w:r w:rsidRPr="005B0E77">
              <w:rPr>
                <w:i/>
              </w:rPr>
              <w:t>Nuvarande lydelse</w:t>
            </w:r>
          </w:p>
        </w:tc>
        <w:tc>
          <w:tcPr>
            <w:tcW w:w="2500" w:type="pct"/>
            <w:shd w:val="clear" w:color="auto" w:fill="auto"/>
            <w:tcMar>
              <w:right w:w="0" w:type="dxa"/>
            </w:tcMar>
          </w:tcPr>
          <w:p w14:paraId="1FD252CF" w14:textId="77777777" w:rsidR="002C6F01" w:rsidRPr="005B0E77" w:rsidRDefault="00AE4CD8" w:rsidP="002C6F01">
            <w:pPr>
              <w:pStyle w:val="Brdtext"/>
              <w:rPr>
                <w:i/>
              </w:rPr>
            </w:pPr>
            <w:r w:rsidRPr="005B0E77">
              <w:rPr>
                <w:i/>
              </w:rPr>
              <w:t>Föreslagen lydelse</w:t>
            </w:r>
          </w:p>
        </w:tc>
      </w:tr>
    </w:tbl>
    <w:p w14:paraId="6849F56A" w14:textId="77777777" w:rsidR="002C6F01" w:rsidRDefault="00AE4CD8" w:rsidP="002C6F01">
      <w:pPr>
        <w:pStyle w:val="Brdtext"/>
        <w:spacing w:before="230"/>
        <w:jc w:val="center"/>
        <w:rPr>
          <w:b/>
        </w:rPr>
      </w:pPr>
      <w:r>
        <w:rPr>
          <w:b/>
        </w:rPr>
        <w:t>11 kap.</w:t>
      </w:r>
    </w:p>
    <w:p w14:paraId="7858CD14" w14:textId="77777777" w:rsidR="002C6F01" w:rsidRDefault="00AE4CD8" w:rsidP="002C6F01">
      <w:pPr>
        <w:pStyle w:val="Brdtext"/>
        <w:jc w:val="center"/>
      </w:pPr>
      <w:r>
        <w:t>37 §</w:t>
      </w:r>
      <w:r>
        <w:rPr>
          <w:rStyle w:val="Fotnotsreferens"/>
        </w:rPr>
        <w:footnoteReference w:id="140"/>
      </w:r>
    </w:p>
    <w:p w14:paraId="01C075D9" w14:textId="77777777" w:rsidR="002C6F01" w:rsidRDefault="00AE4CD8" w:rsidP="002C6F01">
      <w:pPr>
        <w:pStyle w:val="Brdtextmedindrag"/>
      </w:pPr>
      <w:r>
        <w:t>Vid absorption av ett helägt dotterbolag gäller inte 23 kap. 32 och 33 §§ aktiebolagslagen (2005:551). I stället gäller följande.</w:t>
      </w:r>
    </w:p>
    <w:p w14:paraId="4F75C9CB" w14:textId="77777777" w:rsidR="002C6F01" w:rsidRDefault="00AE4CD8" w:rsidP="002C6F01">
      <w:pPr>
        <w:pStyle w:val="Brdtextmedindrag"/>
      </w:pPr>
      <w:r>
        <w:t>Moderbolaget ska ansöka om tillstånd att verkställa fusions</w:t>
      </w:r>
      <w:r>
        <w:softHyphen/>
        <w:t>planen hos Finansinspektionen. Ansökan ska ges in senast en månad efter det att fusionsplanen har blivit gällande hos moder</w:t>
      </w:r>
      <w:r>
        <w:softHyphen/>
        <w:t>bolaget och, om fusionsplanen har registrerats enligt 23 kap. 30 § aktiebolagslagen, senast två år efter det att uppgift om att planen har registrerats har kungjorts.</w:t>
      </w:r>
    </w:p>
    <w:p w14:paraId="74CB40EB" w14:textId="77777777" w:rsidR="002C6F01" w:rsidRPr="00DD6027" w:rsidRDefault="00AE4CD8" w:rsidP="002C6F01">
      <w:pPr>
        <w:pStyle w:val="Brdtextmedindrag"/>
      </w:pPr>
      <w:r>
        <w:t>I fråga om ett ärende enligt första stycket gäller 34 och 35 §§ i till</w:t>
      </w:r>
      <w:r>
        <w:softHyphen/>
        <w:t>ämp</w:t>
      </w:r>
      <w:r>
        <w:softHyphen/>
        <w:t>liga delar. Det som anges om överlåtande bolag ska avse dotter</w:t>
      </w:r>
      <w:r>
        <w:softHyphen/>
        <w:t>bolag och det som anges om över</w:t>
      </w:r>
      <w:r>
        <w:softHyphen/>
        <w:t>tagande bolag ska avse moder</w:t>
      </w:r>
      <w:r>
        <w:softHyphen/>
        <w:t>bolag.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70972CF" w14:textId="77777777" w:rsidTr="002C6F01">
        <w:tc>
          <w:tcPr>
            <w:tcW w:w="2500" w:type="pct"/>
            <w:shd w:val="clear" w:color="auto" w:fill="auto"/>
            <w:tcMar>
              <w:left w:w="0" w:type="dxa"/>
            </w:tcMar>
          </w:tcPr>
          <w:p w14:paraId="348675DA" w14:textId="77777777" w:rsidR="002C6F01" w:rsidRDefault="00AE4CD8" w:rsidP="002C6F01">
            <w:pPr>
              <w:pStyle w:val="Brdtextmedindrag"/>
            </w:pPr>
            <w:r>
              <w:t>Finansinspektionen ska under</w:t>
            </w:r>
            <w:r>
              <w:softHyphen/>
              <w:t xml:space="preserve">rätta Bolagsverket om ansökningar enligt andra stycket </w:t>
            </w:r>
            <w:r w:rsidRPr="0033724D">
              <w:rPr>
                <w:i/>
              </w:rPr>
              <w:t>och</w:t>
            </w:r>
            <w:r>
              <w:t xml:space="preserve"> om </w:t>
            </w:r>
            <w:r w:rsidRPr="003C2821">
              <w:rPr>
                <w:i/>
              </w:rPr>
              <w:t>laga</w:t>
            </w:r>
            <w:r w:rsidRPr="003C2821">
              <w:rPr>
                <w:i/>
              </w:rPr>
              <w:softHyphen/>
              <w:t>kraftvunna</w:t>
            </w:r>
            <w:r>
              <w:t xml:space="preserve"> beslut som meddelats med anledning av sådana ansök</w:t>
            </w:r>
            <w:r>
              <w:softHyphen/>
              <w:t xml:space="preserve">ningar. Bolagsverket ska efter en </w:t>
            </w:r>
            <w:r w:rsidRPr="00DD6027">
              <w:rPr>
                <w:i/>
              </w:rPr>
              <w:t>sådan</w:t>
            </w:r>
            <w:r>
              <w:t xml:space="preserve"> underrättelse registrera till</w:t>
            </w:r>
            <w:r>
              <w:softHyphen/>
              <w:t>ståndet enligt 23 kap. 34 § aktie</w:t>
            </w:r>
            <w:r>
              <w:softHyphen/>
              <w:t>bolagslagen.</w:t>
            </w:r>
          </w:p>
        </w:tc>
        <w:tc>
          <w:tcPr>
            <w:tcW w:w="2500" w:type="pct"/>
            <w:shd w:val="clear" w:color="auto" w:fill="auto"/>
            <w:tcMar>
              <w:right w:w="0" w:type="dxa"/>
            </w:tcMar>
          </w:tcPr>
          <w:p w14:paraId="2563F70D" w14:textId="77777777" w:rsidR="002C6F01" w:rsidRDefault="00AE4CD8" w:rsidP="002C6F01">
            <w:pPr>
              <w:pStyle w:val="Brdtextmedindrag"/>
            </w:pPr>
            <w:r>
              <w:t>Finansinspektionen ska under</w:t>
            </w:r>
            <w:r>
              <w:softHyphen/>
              <w:t xml:space="preserve">rätta Bolagsverket </w:t>
            </w:r>
            <w:r w:rsidRPr="00DD6027">
              <w:rPr>
                <w:i/>
              </w:rPr>
              <w:t>och Skatteverket</w:t>
            </w:r>
            <w:r>
              <w:t xml:space="preserve"> om ansökningar enligt andra stycket</w:t>
            </w:r>
            <w:r w:rsidRPr="005D16E6">
              <w:rPr>
                <w:i/>
                <w:iCs/>
              </w:rPr>
              <w:t>.</w:t>
            </w:r>
            <w:r>
              <w:t xml:space="preserve"> </w:t>
            </w:r>
            <w:r>
              <w:rPr>
                <w:i/>
              </w:rPr>
              <w:t xml:space="preserve">Finansinspektionen ska också underrätta Bolagsverket </w:t>
            </w:r>
            <w:r>
              <w:t xml:space="preserve">om beslut som </w:t>
            </w:r>
            <w:r>
              <w:rPr>
                <w:i/>
              </w:rPr>
              <w:t xml:space="preserve">har </w:t>
            </w:r>
            <w:r>
              <w:t>meddelats med anledning av sådana ansök</w:t>
            </w:r>
            <w:r>
              <w:softHyphen/>
              <w:t>ningar</w:t>
            </w:r>
            <w:r>
              <w:rPr>
                <w:i/>
              </w:rPr>
              <w:t xml:space="preserve"> och som fått laga kraft</w:t>
            </w:r>
            <w:r>
              <w:t>. Bolags</w:t>
            </w:r>
            <w:r>
              <w:softHyphen/>
              <w:t xml:space="preserve">verket ska efter en underrättelse </w:t>
            </w:r>
            <w:r>
              <w:rPr>
                <w:i/>
              </w:rPr>
              <w:t xml:space="preserve">om ett sådant beslut </w:t>
            </w:r>
            <w:r>
              <w:t>registrera till</w:t>
            </w:r>
            <w:r>
              <w:softHyphen/>
              <w:t>ståndet enligt 23 kap. 34 § aktie</w:t>
            </w:r>
            <w:r>
              <w:softHyphen/>
              <w:t>bolags</w:t>
            </w:r>
            <w:r>
              <w:softHyphen/>
              <w:t>lagen.</w:t>
            </w:r>
          </w:p>
        </w:tc>
      </w:tr>
    </w:tbl>
    <w:p w14:paraId="108634D0" w14:textId="77777777" w:rsidR="002C6F01" w:rsidRDefault="002C6F01" w:rsidP="002C6F01">
      <w:pPr>
        <w:pStyle w:val="Brdtext"/>
        <w:jc w:val="center"/>
      </w:pPr>
    </w:p>
    <w:p w14:paraId="07A4B93A" w14:textId="77777777" w:rsidR="002C6F01" w:rsidRDefault="00AE4CD8" w:rsidP="002C6F01">
      <w:pPr>
        <w:pStyle w:val="Brdtext"/>
        <w:jc w:val="center"/>
      </w:pPr>
      <w:r>
        <w:lastRenderedPageBreak/>
        <w:t>45 §</w:t>
      </w:r>
      <w:r>
        <w:rPr>
          <w:rStyle w:val="Fotnotsreferens"/>
        </w:rPr>
        <w:footnoteReference w:id="141"/>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DF5D03C" w14:textId="77777777" w:rsidTr="002C6F01">
        <w:tc>
          <w:tcPr>
            <w:tcW w:w="2500" w:type="pct"/>
            <w:shd w:val="clear" w:color="auto" w:fill="auto"/>
            <w:tcMar>
              <w:left w:w="0" w:type="dxa"/>
            </w:tcMar>
          </w:tcPr>
          <w:p w14:paraId="5562993F" w14:textId="77777777" w:rsidR="002C6F01" w:rsidRDefault="00AE4CD8" w:rsidP="002C6F01">
            <w:pPr>
              <w:pStyle w:val="Brdtextmedindrag"/>
            </w:pPr>
            <w:r>
              <w:t xml:space="preserve">Utöver det som föreskrivs i 25 kap. </w:t>
            </w:r>
            <w:r w:rsidRPr="00456537">
              <w:rPr>
                <w:i/>
              </w:rPr>
              <w:t>11 §</w:t>
            </w:r>
            <w:r>
              <w:t xml:space="preserve"> aktiebolagslagen (2005:551) </w:t>
            </w:r>
            <w:r w:rsidRPr="00456537">
              <w:rPr>
                <w:i/>
              </w:rPr>
              <w:t>om i vilka fall allmän domstol eller Bolagsverket ska besluta att ett bolag ska gå i likvidation</w:t>
            </w:r>
            <w:r>
              <w:t xml:space="preserve"> </w:t>
            </w:r>
            <w:r w:rsidRPr="00456537">
              <w:t>gäller</w:t>
            </w:r>
            <w:r w:rsidRPr="00456537">
              <w:rPr>
                <w:i/>
              </w:rPr>
              <w:t xml:space="preserve"> för försäkrings</w:t>
            </w:r>
            <w:r>
              <w:rPr>
                <w:i/>
              </w:rPr>
              <w:softHyphen/>
            </w:r>
            <w:r w:rsidRPr="00456537">
              <w:rPr>
                <w:i/>
              </w:rPr>
              <w:t xml:space="preserve">aktiebolag </w:t>
            </w:r>
            <w:r w:rsidRPr="00456537">
              <w:t>att</w:t>
            </w:r>
            <w:r>
              <w:t xml:space="preserve"> Bolagsverket ska besluta att bolaget ska gå i likvida</w:t>
            </w:r>
            <w:r>
              <w:softHyphen/>
              <w:t>tion om</w:t>
            </w:r>
          </w:p>
        </w:tc>
        <w:tc>
          <w:tcPr>
            <w:tcW w:w="2500" w:type="pct"/>
            <w:shd w:val="clear" w:color="auto" w:fill="auto"/>
            <w:tcMar>
              <w:right w:w="0" w:type="dxa"/>
            </w:tcMar>
          </w:tcPr>
          <w:p w14:paraId="429DE20C" w14:textId="77777777" w:rsidR="002C6F01" w:rsidRDefault="00AE4CD8" w:rsidP="002C6F01">
            <w:pPr>
              <w:pStyle w:val="Brdtextmedindrag"/>
            </w:pPr>
            <w:r>
              <w:t xml:space="preserve">Utöver det som föreskrivs </w:t>
            </w:r>
            <w:r>
              <w:rPr>
                <w:i/>
              </w:rPr>
              <w:t xml:space="preserve">om tvångslikvidation </w:t>
            </w:r>
            <w:r>
              <w:t>i 25 kap. aktie</w:t>
            </w:r>
            <w:r>
              <w:softHyphen/>
              <w:t>bolagslagen (2005:551) gäller att Bolagsverket ska besluta att bolaget ska gå i likvidation om</w:t>
            </w:r>
          </w:p>
        </w:tc>
      </w:tr>
    </w:tbl>
    <w:p w14:paraId="1A425A87" w14:textId="77777777" w:rsidR="002C6F01" w:rsidRDefault="00AE4CD8" w:rsidP="002C6F01">
      <w:pPr>
        <w:pStyle w:val="Brdtextmedindrag"/>
      </w:pPr>
      <w:r>
        <w:t>1. ett tillstånd att driva försäk</w:t>
      </w:r>
      <w:r>
        <w:softHyphen/>
        <w:t>ringsrörelse för bestämd tid har gått ut utan att något nytt tillstånd har beviljats, eller</w:t>
      </w:r>
    </w:p>
    <w:p w14:paraId="7E97A084" w14:textId="77777777" w:rsidR="002C6F01" w:rsidRDefault="00AE4CD8" w:rsidP="002C6F01">
      <w:pPr>
        <w:pStyle w:val="Brdtextmedindrag"/>
      </w:pPr>
      <w:r>
        <w:t>2. tillståndet att driva försäk</w:t>
      </w:r>
      <w:r>
        <w:softHyphen/>
        <w:t>ringsrörelse har återkallats utan att bolaget i stället har fått ett tillstånd att driva tjänstepensionsverksamhet enligt lagen (2019:742) om tjänstepensionsföretag eller någon annan tillstånds</w:t>
      </w:r>
      <w:r>
        <w:softHyphen/>
        <w:t>pliktig finansiell rörelse.</w:t>
      </w:r>
    </w:p>
    <w:p w14:paraId="19F5DFFE" w14:textId="77777777" w:rsidR="002C6F01" w:rsidRDefault="00AE4CD8" w:rsidP="002C6F01">
      <w:pPr>
        <w:pStyle w:val="Brdtextmedindrag"/>
      </w:pPr>
      <w:r>
        <w:t>Beslutet enligt första stycket 2 ska fattas så snart det är praktiskt möjligt, dock senast dagen efter det att ansökan eller anmälan om likvidation kom in till Bolagsverket. Beslutet om likvidation gäller omedelbart.</w:t>
      </w:r>
    </w:p>
    <w:p w14:paraId="089EC674" w14:textId="77777777" w:rsidR="002C6F01" w:rsidRDefault="00AE4CD8" w:rsidP="002C6F01">
      <w:pPr>
        <w:pStyle w:val="Brdtextmedindrag"/>
      </w:pPr>
      <w:r>
        <w:t>I ärenden om likvidation av försäkringsaktiebolag vars tillstånd att driva försäkringsrörelse har återkallats utan att bolaget i stället har fått ett till</w:t>
      </w:r>
      <w:r>
        <w:softHyphen/>
        <w:t>stånd att driva tjänstepensionsverksamhet enligt lagen om tjänste</w:t>
      </w:r>
      <w:r>
        <w:softHyphen/>
        <w:t>pensions</w:t>
      </w:r>
      <w:r>
        <w:softHyphen/>
        <w:t>företag eller någon annan tillståndspliktig finansiell rörelse, ska 25 kap. 24 § aktiebolagslagen inte tillämpas.</w:t>
      </w:r>
    </w:p>
    <w:p w14:paraId="4E3005F0" w14:textId="77777777" w:rsidR="002C6F01" w:rsidRDefault="00AE4CD8" w:rsidP="002C6F01">
      <w:pPr>
        <w:pStyle w:val="Brdtextmedindrag"/>
      </w:pPr>
      <w:r>
        <w:t>En fråga om likvidation enligt första stycket prövas på ansökan av styrelsen, en styrelseledamot, den verkställande direktören, en aktieägare eller på anmälan av Finansinspektionen.</w:t>
      </w:r>
    </w:p>
    <w:p w14:paraId="2360B210" w14:textId="77777777" w:rsidR="002C6F01" w:rsidRDefault="002C6F01" w:rsidP="002C6F01">
      <w:pPr>
        <w:pStyle w:val="Brdtext"/>
        <w:jc w:val="center"/>
      </w:pPr>
    </w:p>
    <w:p w14:paraId="4F9BDC8A" w14:textId="77777777" w:rsidR="002C6F01" w:rsidRDefault="00AE4CD8" w:rsidP="002C6F01">
      <w:pPr>
        <w:pStyle w:val="Brdtext"/>
        <w:jc w:val="center"/>
      </w:pPr>
      <w:r>
        <w:t>48 §</w:t>
      </w:r>
      <w:r>
        <w:rPr>
          <w:rStyle w:val="Fotnotsreferens"/>
        </w:rPr>
        <w:footnoteReference w:id="142"/>
      </w:r>
    </w:p>
    <w:p w14:paraId="296873F9" w14:textId="77777777" w:rsidR="002C6F01" w:rsidRDefault="00AE4CD8" w:rsidP="002C6F01">
      <w:pPr>
        <w:pStyle w:val="Brdtextmedindrag"/>
      </w:pPr>
      <w:r>
        <w:t>Utöver det som föreskrivs i 25 kap. 14 § aktiebolagslagen (2005:551) om kontrollbalansräkningens innehåll gäller för försäkringsaktiebolag följande.</w:t>
      </w:r>
    </w:p>
    <w:p w14:paraId="2735E921" w14:textId="77777777" w:rsidR="002C6F01" w:rsidRPr="005222B1" w:rsidRDefault="00AE4CD8" w:rsidP="002C6F01">
      <w:pPr>
        <w:pStyle w:val="Brdtextmedindrag"/>
      </w:pPr>
      <w:r>
        <w:t>Vid beräkningen av det egna kapitalets storlek ska det lämnas uppgift om den ökning av tillgångarnas sammanlagda värde som skulle följa om de redovisades till försäljningsvärdet med avdrag för de förväntade försäljningskostnaderna. I fråga om sådana tillgångar som anges i 4 kap. 2 § 4 och 5 lagen (1995:1560) om årsredovisning i försäkringsföretag gäller att de tas upp till anskaffningsvärdet minskat med nödvändiga avskrivningar och nedskrivningar, om ett högre värde fås genom detta.</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4B1957C" w14:textId="77777777" w:rsidTr="002C6F01">
        <w:tc>
          <w:tcPr>
            <w:tcW w:w="2500" w:type="pct"/>
            <w:shd w:val="clear" w:color="auto" w:fill="auto"/>
            <w:tcMar>
              <w:left w:w="0" w:type="dxa"/>
            </w:tcMar>
          </w:tcPr>
          <w:p w14:paraId="5A3D7060" w14:textId="77777777" w:rsidR="002C6F01" w:rsidRDefault="00AE4CD8" w:rsidP="002C6F01">
            <w:pPr>
              <w:pStyle w:val="Brdtextmedindrag"/>
            </w:pPr>
            <w:r w:rsidRPr="005D16E6">
              <w:rPr>
                <w:i/>
                <w:iCs/>
              </w:rPr>
              <w:t>Värdehandlingar</w:t>
            </w:r>
            <w:r w:rsidRPr="00DE774F">
              <w:rPr>
                <w:i/>
              </w:rPr>
              <w:t xml:space="preserve"> som används för skuldtäckning enligt 6 kap. 3 §</w:t>
            </w:r>
            <w:r>
              <w:rPr>
                <w:i/>
              </w:rPr>
              <w:t> </w:t>
            </w:r>
            <w:r w:rsidRPr="00DE774F">
              <w:rPr>
                <w:i/>
              </w:rPr>
              <w:t>1–4, 9–11, 16 och 17</w:t>
            </w:r>
            <w:r>
              <w:t xml:space="preserve"> får tas upp till högre värde än det som följer av lagen om årsredovisning i försäk</w:t>
            </w:r>
            <w:r>
              <w:softHyphen/>
              <w:t>ringsföretag</w:t>
            </w:r>
            <w:r w:rsidRPr="005D16E6">
              <w:rPr>
                <w:i/>
                <w:iCs/>
              </w:rPr>
              <w:t>.</w:t>
            </w:r>
            <w:r>
              <w:t xml:space="preserve"> </w:t>
            </w:r>
            <w:r w:rsidRPr="00DE774F">
              <w:rPr>
                <w:i/>
              </w:rPr>
              <w:t>Detta gäller bara om värdehandlingarna</w:t>
            </w:r>
            <w:r>
              <w:t xml:space="preserve"> kan avyttras till detta högre värde vid sådana tid</w:t>
            </w:r>
            <w:r>
              <w:softHyphen/>
            </w:r>
            <w:r>
              <w:lastRenderedPageBreak/>
              <w:t>punkter att förutsättningarna att infria de försäkringsåtaganden som värdehandlingarna säkerställer kan anses tillfredsställande</w:t>
            </w:r>
            <w:r w:rsidRPr="005D16E6">
              <w:t>.</w:t>
            </w:r>
          </w:p>
        </w:tc>
        <w:tc>
          <w:tcPr>
            <w:tcW w:w="2500" w:type="pct"/>
            <w:shd w:val="clear" w:color="auto" w:fill="auto"/>
            <w:tcMar>
              <w:right w:w="0" w:type="dxa"/>
            </w:tcMar>
          </w:tcPr>
          <w:p w14:paraId="020D0778" w14:textId="77777777" w:rsidR="002C6F01" w:rsidRPr="0046470B" w:rsidRDefault="00AE4CD8" w:rsidP="002C6F01">
            <w:pPr>
              <w:pStyle w:val="Brdtextmedindrag"/>
              <w:rPr>
                <w:i/>
              </w:rPr>
            </w:pPr>
            <w:r w:rsidRPr="0046470B">
              <w:rPr>
                <w:i/>
              </w:rPr>
              <w:lastRenderedPageBreak/>
              <w:t xml:space="preserve">Följande </w:t>
            </w:r>
            <w:r w:rsidRPr="005D16E6">
              <w:rPr>
                <w:i/>
                <w:iCs/>
              </w:rPr>
              <w:t>värdehandlingar</w:t>
            </w:r>
            <w:r w:rsidRPr="00DE774F">
              <w:t xml:space="preserve"> får tas upp till högre värde</w:t>
            </w:r>
            <w:r w:rsidRPr="0046470B">
              <w:rPr>
                <w:i/>
              </w:rPr>
              <w:t xml:space="preserve"> </w:t>
            </w:r>
            <w:r w:rsidRPr="00DE774F">
              <w:t>än det som följer av lagen om årsredovisning i försäkringsföretag</w:t>
            </w:r>
            <w:r w:rsidRPr="0046470B">
              <w:rPr>
                <w:i/>
              </w:rPr>
              <w:t xml:space="preserve">, om de </w:t>
            </w:r>
            <w:r>
              <w:rPr>
                <w:i/>
              </w:rPr>
              <w:t>motsvarar försäkringstekniska avsättningar enligt 6 kap. 11 § första stycket</w:t>
            </w:r>
            <w:r w:rsidRPr="0046470B">
              <w:rPr>
                <w:i/>
              </w:rPr>
              <w:t xml:space="preserve"> </w:t>
            </w:r>
            <w:r>
              <w:rPr>
                <w:i/>
              </w:rPr>
              <w:t xml:space="preserve">och </w:t>
            </w:r>
            <w:r w:rsidRPr="00DE774F">
              <w:t>kan avyttras till detta högre värde</w:t>
            </w:r>
            <w:r w:rsidRPr="0046470B">
              <w:rPr>
                <w:i/>
              </w:rPr>
              <w:t xml:space="preserve"> </w:t>
            </w:r>
            <w:r w:rsidRPr="00DE774F">
              <w:t>vid sådana tid</w:t>
            </w:r>
            <w:r>
              <w:softHyphen/>
            </w:r>
            <w:r w:rsidRPr="00DE774F">
              <w:lastRenderedPageBreak/>
              <w:t>punkter att förutsätt</w:t>
            </w:r>
            <w:r w:rsidRPr="00DE774F">
              <w:softHyphen/>
              <w:t>ningarna att infria de försäkrings</w:t>
            </w:r>
            <w:r w:rsidRPr="00DE774F">
              <w:softHyphen/>
              <w:t>åtaganden som värde</w:t>
            </w:r>
            <w:r>
              <w:softHyphen/>
            </w:r>
            <w:r w:rsidRPr="00DE774F">
              <w:t>hand</w:t>
            </w:r>
            <w:r w:rsidRPr="00DE774F">
              <w:softHyphen/>
              <w:t>ling</w:t>
            </w:r>
            <w:r w:rsidRPr="00DE774F">
              <w:softHyphen/>
              <w:t>arna säkerställer kan anses till</w:t>
            </w:r>
            <w:r w:rsidRPr="00DE774F">
              <w:softHyphen/>
              <w:t>freds</w:t>
            </w:r>
            <w:r w:rsidRPr="00DE774F">
              <w:softHyphen/>
              <w:t>ställande</w:t>
            </w:r>
            <w:r w:rsidRPr="005D16E6">
              <w:rPr>
                <w:i/>
              </w:rPr>
              <w:t>:</w:t>
            </w:r>
          </w:p>
          <w:p w14:paraId="48E42BFC" w14:textId="77777777" w:rsidR="002C6F01" w:rsidRPr="0046470B" w:rsidRDefault="00AE4CD8" w:rsidP="002C6F01">
            <w:pPr>
              <w:pStyle w:val="Brdtextmedindrag"/>
              <w:rPr>
                <w:i/>
              </w:rPr>
            </w:pPr>
            <w:r w:rsidRPr="0046470B">
              <w:rPr>
                <w:i/>
              </w:rPr>
              <w:t>1.</w:t>
            </w:r>
            <w:r>
              <w:rPr>
                <w:i/>
              </w:rPr>
              <w:t> </w:t>
            </w:r>
            <w:r w:rsidRPr="0046470B">
              <w:rPr>
                <w:i/>
              </w:rPr>
              <w:t>obligationer eller andra skuld</w:t>
            </w:r>
            <w:r>
              <w:rPr>
                <w:i/>
              </w:rPr>
              <w:softHyphen/>
            </w:r>
            <w:r w:rsidRPr="0046470B">
              <w:rPr>
                <w:i/>
              </w:rPr>
              <w:t>förbindelser som svenska staten, en svensk kommun eller därmed jäm</w:t>
            </w:r>
            <w:r>
              <w:rPr>
                <w:i/>
              </w:rPr>
              <w:softHyphen/>
            </w:r>
            <w:r w:rsidRPr="0046470B">
              <w:rPr>
                <w:i/>
              </w:rPr>
              <w:t>förlig samfällighet svarar för,</w:t>
            </w:r>
          </w:p>
          <w:p w14:paraId="74782E86" w14:textId="77777777" w:rsidR="002C6F01" w:rsidRPr="0046470B" w:rsidRDefault="00AE4CD8" w:rsidP="002C6F01">
            <w:pPr>
              <w:pStyle w:val="Brdtextmedindrag"/>
              <w:rPr>
                <w:i/>
              </w:rPr>
            </w:pPr>
            <w:r w:rsidRPr="0046470B">
              <w:rPr>
                <w:i/>
              </w:rPr>
              <w:t>2.</w:t>
            </w:r>
            <w:r>
              <w:rPr>
                <w:i/>
              </w:rPr>
              <w:t> </w:t>
            </w:r>
            <w:r w:rsidRPr="0046470B">
              <w:rPr>
                <w:i/>
              </w:rPr>
              <w:t>obligationer eller andra skuld</w:t>
            </w:r>
            <w:r>
              <w:rPr>
                <w:i/>
              </w:rPr>
              <w:softHyphen/>
            </w:r>
            <w:r w:rsidRPr="0046470B">
              <w:rPr>
                <w:i/>
              </w:rPr>
              <w:t>förbindelser som Europeiska unionen eller en utländsk stat eller centralbank svarar för,</w:t>
            </w:r>
          </w:p>
          <w:p w14:paraId="419DC291" w14:textId="77777777" w:rsidR="002C6F01" w:rsidRPr="0046470B" w:rsidRDefault="00AE4CD8" w:rsidP="002C6F01">
            <w:pPr>
              <w:pStyle w:val="Brdtextmedindrag"/>
              <w:rPr>
                <w:i/>
              </w:rPr>
            </w:pPr>
            <w:r w:rsidRPr="0046470B">
              <w:rPr>
                <w:i/>
              </w:rPr>
              <w:t>3.</w:t>
            </w:r>
            <w:r>
              <w:rPr>
                <w:i/>
              </w:rPr>
              <w:t> </w:t>
            </w:r>
            <w:r w:rsidRPr="0046470B">
              <w:rPr>
                <w:i/>
              </w:rPr>
              <w:t>obligationer eller andra skuld</w:t>
            </w:r>
            <w:r>
              <w:rPr>
                <w:i/>
              </w:rPr>
              <w:softHyphen/>
            </w:r>
            <w:r w:rsidRPr="0046470B">
              <w:rPr>
                <w:i/>
              </w:rPr>
              <w:t>förbindelser som en utländsk kommun eller därmed jämförlig utländsk samfällighet med befog</w:t>
            </w:r>
            <w:r>
              <w:rPr>
                <w:i/>
              </w:rPr>
              <w:softHyphen/>
            </w:r>
            <w:r w:rsidRPr="0046470B">
              <w:rPr>
                <w:i/>
              </w:rPr>
              <w:t xml:space="preserve">enhet att kräva in </w:t>
            </w:r>
            <w:r>
              <w:rPr>
                <w:i/>
              </w:rPr>
              <w:t>skatter eller avgifter</w:t>
            </w:r>
            <w:r w:rsidRPr="0046470B">
              <w:rPr>
                <w:i/>
              </w:rPr>
              <w:t xml:space="preserve"> svarar för,</w:t>
            </w:r>
          </w:p>
          <w:p w14:paraId="5C3E0021" w14:textId="77777777" w:rsidR="002C6F01" w:rsidRPr="0046470B" w:rsidRDefault="00AE4CD8" w:rsidP="002C6F01">
            <w:pPr>
              <w:pStyle w:val="Brdtextmedindrag"/>
              <w:rPr>
                <w:i/>
              </w:rPr>
            </w:pPr>
            <w:r w:rsidRPr="0046470B">
              <w:rPr>
                <w:i/>
              </w:rPr>
              <w:t>4.</w:t>
            </w:r>
            <w:r>
              <w:rPr>
                <w:i/>
              </w:rPr>
              <w:t> </w:t>
            </w:r>
            <w:r w:rsidRPr="0046470B">
              <w:rPr>
                <w:i/>
              </w:rPr>
              <w:t>obligationer eller andra skuld</w:t>
            </w:r>
            <w:r>
              <w:rPr>
                <w:i/>
              </w:rPr>
              <w:softHyphen/>
            </w:r>
            <w:r w:rsidRPr="0046470B">
              <w:rPr>
                <w:i/>
              </w:rPr>
              <w:t>förbindelser som en inter</w:t>
            </w:r>
            <w:r>
              <w:rPr>
                <w:i/>
              </w:rPr>
              <w:softHyphen/>
            </w:r>
            <w:r w:rsidRPr="0046470B">
              <w:rPr>
                <w:i/>
              </w:rPr>
              <w:t>nationell organisation svarar för,</w:t>
            </w:r>
          </w:p>
          <w:p w14:paraId="5197C874" w14:textId="77777777" w:rsidR="002C6F01" w:rsidRPr="0046470B" w:rsidRDefault="00AE4CD8" w:rsidP="002C6F01">
            <w:pPr>
              <w:pStyle w:val="Brdtextmedindrag"/>
              <w:rPr>
                <w:i/>
              </w:rPr>
            </w:pPr>
            <w:r w:rsidRPr="0046470B">
              <w:rPr>
                <w:i/>
              </w:rPr>
              <w:t>5.</w:t>
            </w:r>
            <w:r>
              <w:rPr>
                <w:i/>
              </w:rPr>
              <w:t> </w:t>
            </w:r>
            <w:r w:rsidRPr="0046470B">
              <w:rPr>
                <w:i/>
              </w:rPr>
              <w:t>obligationer och andra skuld</w:t>
            </w:r>
            <w:r>
              <w:rPr>
                <w:i/>
              </w:rPr>
              <w:softHyphen/>
            </w:r>
            <w:r w:rsidRPr="0046470B">
              <w:rPr>
                <w:i/>
              </w:rPr>
              <w:t xml:space="preserve">förbindelser som en bank, ett kreditmarknadsföretag, </w:t>
            </w:r>
            <w:proofErr w:type="gramStart"/>
            <w:r w:rsidRPr="0046470B">
              <w:rPr>
                <w:i/>
              </w:rPr>
              <w:t>Svenska</w:t>
            </w:r>
            <w:proofErr w:type="gramEnd"/>
            <w:r w:rsidRPr="0046470B">
              <w:rPr>
                <w:i/>
              </w:rPr>
              <w:t xml:space="preserve"> skeppshypotekskassan eller ett värdepappersbolag med tillstånd enligt 2</w:t>
            </w:r>
            <w:r>
              <w:rPr>
                <w:i/>
              </w:rPr>
              <w:t> </w:t>
            </w:r>
            <w:r w:rsidRPr="0046470B">
              <w:rPr>
                <w:i/>
              </w:rPr>
              <w:t>kap. 2</w:t>
            </w:r>
            <w:r>
              <w:rPr>
                <w:i/>
              </w:rPr>
              <w:t> </w:t>
            </w:r>
            <w:r w:rsidRPr="0046470B">
              <w:rPr>
                <w:i/>
              </w:rPr>
              <w:t>§ första stycket 2 och 8</w:t>
            </w:r>
            <w:r>
              <w:rPr>
                <w:i/>
              </w:rPr>
              <w:t> </w:t>
            </w:r>
            <w:r w:rsidRPr="0046470B">
              <w:rPr>
                <w:i/>
              </w:rPr>
              <w:t xml:space="preserve">lagen (2007:528) om </w:t>
            </w:r>
            <w:r>
              <w:rPr>
                <w:i/>
              </w:rPr>
              <w:t>värde</w:t>
            </w:r>
            <w:r>
              <w:rPr>
                <w:i/>
              </w:rPr>
              <w:softHyphen/>
              <w:t>pap</w:t>
            </w:r>
            <w:r>
              <w:rPr>
                <w:i/>
              </w:rPr>
              <w:softHyphen/>
              <w:t>pers</w:t>
            </w:r>
            <w:r>
              <w:rPr>
                <w:i/>
              </w:rPr>
              <w:softHyphen/>
              <w:t xml:space="preserve">marknaden </w:t>
            </w:r>
            <w:r w:rsidRPr="0046470B">
              <w:rPr>
                <w:i/>
              </w:rPr>
              <w:t>svarar för,</w:t>
            </w:r>
          </w:p>
          <w:p w14:paraId="46F1FB82" w14:textId="77777777" w:rsidR="002C6F01" w:rsidRPr="0046470B" w:rsidRDefault="00AE4CD8" w:rsidP="002C6F01">
            <w:pPr>
              <w:pStyle w:val="Brdtextmedindrag"/>
              <w:rPr>
                <w:i/>
              </w:rPr>
            </w:pPr>
            <w:r w:rsidRPr="0046470B">
              <w:rPr>
                <w:i/>
              </w:rPr>
              <w:t>6.</w:t>
            </w:r>
            <w:r>
              <w:rPr>
                <w:i/>
              </w:rPr>
              <w:t> </w:t>
            </w:r>
            <w:r w:rsidRPr="0046470B">
              <w:rPr>
                <w:i/>
              </w:rPr>
              <w:t>obligationer och andra skuld</w:t>
            </w:r>
            <w:r>
              <w:rPr>
                <w:i/>
              </w:rPr>
              <w:softHyphen/>
            </w:r>
            <w:r w:rsidRPr="0046470B">
              <w:rPr>
                <w:i/>
              </w:rPr>
              <w:t>förbindelser som ett utländskt kredit</w:t>
            </w:r>
            <w:r>
              <w:rPr>
                <w:i/>
              </w:rPr>
              <w:softHyphen/>
            </w:r>
            <w:r w:rsidRPr="0046470B">
              <w:rPr>
                <w:i/>
              </w:rPr>
              <w:t>institut svarar för,</w:t>
            </w:r>
          </w:p>
          <w:p w14:paraId="4C4A7D3F" w14:textId="77777777" w:rsidR="002C6F01" w:rsidRPr="0046470B" w:rsidRDefault="00AE4CD8" w:rsidP="002C6F01">
            <w:pPr>
              <w:pStyle w:val="Brdtextmedindrag"/>
              <w:rPr>
                <w:i/>
              </w:rPr>
            </w:pPr>
            <w:r w:rsidRPr="0046470B">
              <w:rPr>
                <w:i/>
              </w:rPr>
              <w:t>7.</w:t>
            </w:r>
            <w:r>
              <w:rPr>
                <w:i/>
              </w:rPr>
              <w:t> </w:t>
            </w:r>
            <w:r w:rsidRPr="0046470B">
              <w:rPr>
                <w:i/>
              </w:rPr>
              <w:t>obligationer och andra skuld</w:t>
            </w:r>
            <w:r>
              <w:rPr>
                <w:i/>
              </w:rPr>
              <w:softHyphen/>
            </w:r>
            <w:r w:rsidRPr="0046470B">
              <w:rPr>
                <w:i/>
              </w:rPr>
              <w:t>förbindelser som ett publikt aktie</w:t>
            </w:r>
            <w:r>
              <w:rPr>
                <w:i/>
              </w:rPr>
              <w:softHyphen/>
            </w:r>
            <w:r w:rsidRPr="0046470B">
              <w:rPr>
                <w:i/>
              </w:rPr>
              <w:t>bolag eller ett motsvarande ut</w:t>
            </w:r>
            <w:r>
              <w:rPr>
                <w:i/>
              </w:rPr>
              <w:softHyphen/>
            </w:r>
            <w:r w:rsidRPr="0046470B">
              <w:rPr>
                <w:i/>
              </w:rPr>
              <w:t>ländskt bolag svarar för,</w:t>
            </w:r>
          </w:p>
          <w:p w14:paraId="60B3BD9D" w14:textId="77777777" w:rsidR="002C6F01" w:rsidRPr="0046470B" w:rsidRDefault="00AE4CD8" w:rsidP="002C6F01">
            <w:pPr>
              <w:pStyle w:val="Brdtextmedindrag"/>
              <w:rPr>
                <w:i/>
              </w:rPr>
            </w:pPr>
            <w:r w:rsidRPr="0046470B">
              <w:rPr>
                <w:i/>
              </w:rPr>
              <w:t>8.</w:t>
            </w:r>
            <w:r>
              <w:rPr>
                <w:i/>
              </w:rPr>
              <w:t> </w:t>
            </w:r>
            <w:r w:rsidRPr="00221079">
              <w:rPr>
                <w:i/>
              </w:rPr>
              <w:t>skuldförbindelser som fysiska personer och andra subjekt än de som anges i 1–7 svarar för och för vilka panträtt i fastighet eller tomt</w:t>
            </w:r>
            <w:r>
              <w:rPr>
                <w:i/>
              </w:rPr>
              <w:softHyphen/>
            </w:r>
            <w:r w:rsidRPr="00221079">
              <w:rPr>
                <w:i/>
              </w:rPr>
              <w:t>rätt har lämnats som säkerhet, under förutsättning att panträtten ligger inom en viss andel av fastig</w:t>
            </w:r>
            <w:r>
              <w:rPr>
                <w:i/>
              </w:rPr>
              <w:softHyphen/>
            </w:r>
            <w:r w:rsidRPr="00221079">
              <w:rPr>
                <w:i/>
              </w:rPr>
              <w:t>hetens eller tomträttens värde, och</w:t>
            </w:r>
          </w:p>
          <w:p w14:paraId="6A7E272B" w14:textId="77777777" w:rsidR="002C6F01" w:rsidRDefault="00AE4CD8" w:rsidP="002C6F01">
            <w:pPr>
              <w:pStyle w:val="Brdtextmedindrag"/>
            </w:pPr>
            <w:r w:rsidRPr="0046470B">
              <w:rPr>
                <w:i/>
              </w:rPr>
              <w:t>9.</w:t>
            </w:r>
            <w:r>
              <w:rPr>
                <w:i/>
              </w:rPr>
              <w:t> </w:t>
            </w:r>
            <w:r w:rsidRPr="0046470B">
              <w:rPr>
                <w:i/>
              </w:rPr>
              <w:t xml:space="preserve">skuldförbindelser som fysiska personer och andra subjekt än de som anges i 1–7 svarar för och för vilka </w:t>
            </w:r>
            <w:r>
              <w:rPr>
                <w:i/>
              </w:rPr>
              <w:t xml:space="preserve">en </w:t>
            </w:r>
            <w:r w:rsidRPr="0046470B">
              <w:rPr>
                <w:i/>
              </w:rPr>
              <w:t>annan betryggande säker</w:t>
            </w:r>
            <w:r>
              <w:rPr>
                <w:i/>
              </w:rPr>
              <w:softHyphen/>
            </w:r>
            <w:r w:rsidRPr="0046470B">
              <w:rPr>
                <w:i/>
              </w:rPr>
              <w:t>het än panträtt i fastighet eller tomträtt har lämnats</w:t>
            </w:r>
            <w:r w:rsidRPr="005D16E6">
              <w:rPr>
                <w:iCs/>
              </w:rPr>
              <w:t>.</w:t>
            </w:r>
          </w:p>
        </w:tc>
      </w:tr>
      <w:tr w:rsidR="002C6F01" w14:paraId="12DC6FDA" w14:textId="77777777" w:rsidTr="002C6F01">
        <w:tc>
          <w:tcPr>
            <w:tcW w:w="2500" w:type="pct"/>
            <w:shd w:val="clear" w:color="auto" w:fill="auto"/>
            <w:tcMar>
              <w:left w:w="0" w:type="dxa"/>
            </w:tcMar>
          </w:tcPr>
          <w:p w14:paraId="2BC06900" w14:textId="77777777" w:rsidR="002C6F01" w:rsidRDefault="00AE4CD8" w:rsidP="002C6F01">
            <w:pPr>
              <w:pStyle w:val="Brdtextmedindrag"/>
            </w:pPr>
            <w:r w:rsidRPr="005D16E6">
              <w:rPr>
                <w:i/>
                <w:iCs/>
              </w:rPr>
              <w:lastRenderedPageBreak/>
              <w:t>Andra</w:t>
            </w:r>
            <w:r>
              <w:t xml:space="preserve"> värdehandlingar än de som avses i tredje stycket </w:t>
            </w:r>
            <w:r w:rsidRPr="0093568A">
              <w:rPr>
                <w:i/>
              </w:rPr>
              <w:t>och som utgörs av reversfordringar som ska betalas eller kan sägas upp till betalning av försäkrings</w:t>
            </w:r>
            <w:r w:rsidRPr="0093568A">
              <w:rPr>
                <w:i/>
              </w:rPr>
              <w:softHyphen/>
              <w:t>aktie</w:t>
            </w:r>
            <w:r w:rsidRPr="0093568A">
              <w:rPr>
                <w:i/>
              </w:rPr>
              <w:softHyphen/>
              <w:t>bolaget</w:t>
            </w:r>
            <w:r>
              <w:t xml:space="preserve"> </w:t>
            </w:r>
            <w:r w:rsidRPr="008727E9">
              <w:rPr>
                <w:i/>
              </w:rPr>
              <w:t>först efter längre tid än ett år får, om det finns särskilda skäl för det,</w:t>
            </w:r>
            <w:r>
              <w:t xml:space="preserve"> </w:t>
            </w:r>
            <w:r w:rsidRPr="00940274">
              <w:rPr>
                <w:i/>
              </w:rPr>
              <w:t>tas upp över det verkliga värdet,</w:t>
            </w:r>
            <w:r>
              <w:t xml:space="preserve"> </w:t>
            </w:r>
            <w:r w:rsidRPr="00940274">
              <w:rPr>
                <w:i/>
              </w:rPr>
              <w:t>dock högst till an</w:t>
            </w:r>
            <w:r w:rsidRPr="00940274">
              <w:rPr>
                <w:i/>
              </w:rPr>
              <w:softHyphen/>
              <w:t>skaff</w:t>
            </w:r>
            <w:r w:rsidRPr="00940274">
              <w:rPr>
                <w:i/>
              </w:rPr>
              <w:softHyphen/>
              <w:t>nings</w:t>
            </w:r>
            <w:r w:rsidRPr="00940274">
              <w:rPr>
                <w:i/>
              </w:rPr>
              <w:softHyphen/>
              <w:t>värdet</w:t>
            </w:r>
            <w:r>
              <w:t>.</w:t>
            </w:r>
          </w:p>
        </w:tc>
        <w:tc>
          <w:tcPr>
            <w:tcW w:w="2500" w:type="pct"/>
            <w:shd w:val="clear" w:color="auto" w:fill="auto"/>
            <w:tcMar>
              <w:right w:w="0" w:type="dxa"/>
            </w:tcMar>
          </w:tcPr>
          <w:p w14:paraId="0F88EC43" w14:textId="77777777" w:rsidR="002C6F01" w:rsidRPr="0046470B" w:rsidRDefault="00AE4CD8" w:rsidP="002C6F01">
            <w:pPr>
              <w:pStyle w:val="Brdtextmedindrag"/>
              <w:rPr>
                <w:i/>
              </w:rPr>
            </w:pPr>
            <w:r w:rsidRPr="0093568A">
              <w:rPr>
                <w:i/>
              </w:rPr>
              <w:t>Om det finns särskilda skäl för det får</w:t>
            </w:r>
            <w:r w:rsidRPr="00A3593F">
              <w:t xml:space="preserve"> </w:t>
            </w:r>
            <w:r w:rsidRPr="005D16E6">
              <w:rPr>
                <w:i/>
                <w:iCs/>
              </w:rPr>
              <w:t>andra</w:t>
            </w:r>
            <w:r w:rsidRPr="00A3593F">
              <w:t xml:space="preserve"> värdehandlingar än de som avses i </w:t>
            </w:r>
            <w:r>
              <w:t>tredje</w:t>
            </w:r>
            <w:r w:rsidRPr="00A3593F">
              <w:t xml:space="preserve"> stycket</w:t>
            </w:r>
            <w:r w:rsidRPr="00A3593F" w:rsidDel="005E184F">
              <w:t xml:space="preserve"> </w:t>
            </w:r>
            <w:r w:rsidRPr="00940274">
              <w:rPr>
                <w:i/>
              </w:rPr>
              <w:t>tas upp över det verkliga värdet,</w:t>
            </w:r>
            <w:r w:rsidRPr="0093568A">
              <w:rPr>
                <w:i/>
              </w:rPr>
              <w:t xml:space="preserve"> dock högst till an</w:t>
            </w:r>
            <w:r w:rsidRPr="0093568A">
              <w:rPr>
                <w:i/>
              </w:rPr>
              <w:softHyphen/>
              <w:t>skaff</w:t>
            </w:r>
            <w:r w:rsidRPr="0093568A">
              <w:rPr>
                <w:i/>
              </w:rPr>
              <w:softHyphen/>
              <w:t xml:space="preserve">ningsvärdet. </w:t>
            </w:r>
            <w:r w:rsidRPr="00940274">
              <w:rPr>
                <w:i/>
              </w:rPr>
              <w:t xml:space="preserve">Detta gäller </w:t>
            </w:r>
            <w:r>
              <w:rPr>
                <w:i/>
              </w:rPr>
              <w:t xml:space="preserve">dock bara </w:t>
            </w:r>
            <w:r w:rsidRPr="00940274">
              <w:rPr>
                <w:i/>
              </w:rPr>
              <w:t>värdehand</w:t>
            </w:r>
            <w:r>
              <w:rPr>
                <w:i/>
              </w:rPr>
              <w:softHyphen/>
            </w:r>
            <w:r w:rsidRPr="00940274">
              <w:rPr>
                <w:i/>
              </w:rPr>
              <w:t>lingar som utgörs av revers</w:t>
            </w:r>
            <w:r w:rsidRPr="00940274">
              <w:rPr>
                <w:i/>
              </w:rPr>
              <w:softHyphen/>
              <w:t>ford</w:t>
            </w:r>
            <w:r w:rsidRPr="00940274">
              <w:rPr>
                <w:i/>
              </w:rPr>
              <w:softHyphen/>
              <w:t xml:space="preserve">ringar som ska betalas eller kan sägas upp till betalning av </w:t>
            </w:r>
            <w:r>
              <w:rPr>
                <w:i/>
              </w:rPr>
              <w:t>försäkrings</w:t>
            </w:r>
            <w:r>
              <w:rPr>
                <w:i/>
              </w:rPr>
              <w:softHyphen/>
              <w:t>aktie</w:t>
            </w:r>
            <w:r>
              <w:rPr>
                <w:i/>
              </w:rPr>
              <w:softHyphen/>
              <w:t>bolaget</w:t>
            </w:r>
            <w:r w:rsidRPr="00940274">
              <w:rPr>
                <w:i/>
              </w:rPr>
              <w:t xml:space="preserve"> först efter längre tid än ett år</w:t>
            </w:r>
            <w:r w:rsidRPr="00A3593F">
              <w:t>.</w:t>
            </w:r>
          </w:p>
        </w:tc>
      </w:tr>
    </w:tbl>
    <w:p w14:paraId="2DBBC9CD" w14:textId="77777777" w:rsidR="002C6F01" w:rsidRDefault="00AE4CD8" w:rsidP="002C6F01">
      <w:pPr>
        <w:pStyle w:val="Brdtext"/>
        <w:spacing w:before="230"/>
        <w:jc w:val="center"/>
        <w:rPr>
          <w:b/>
        </w:rPr>
      </w:pPr>
      <w:r w:rsidRPr="004D59C5">
        <w:rPr>
          <w:b/>
        </w:rPr>
        <w:t>12</w:t>
      </w:r>
      <w:r>
        <w:t> </w:t>
      </w:r>
      <w:r w:rsidRPr="004D59C5">
        <w:rPr>
          <w:b/>
        </w:rPr>
        <w:t>kap.</w:t>
      </w:r>
    </w:p>
    <w:p w14:paraId="18397B84" w14:textId="77777777" w:rsidR="002C6F01" w:rsidRDefault="00AE4CD8" w:rsidP="002C6F01">
      <w:pPr>
        <w:pStyle w:val="Brdtext"/>
        <w:jc w:val="center"/>
      </w:pPr>
      <w:r>
        <w:t>3 §</w:t>
      </w:r>
      <w:r>
        <w:rPr>
          <w:rStyle w:val="Fotnotsreferens"/>
        </w:rPr>
        <w:footnoteReference w:id="143"/>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CDB7515" w14:textId="77777777" w:rsidTr="002C6F01">
        <w:tc>
          <w:tcPr>
            <w:tcW w:w="2500" w:type="pct"/>
            <w:shd w:val="clear" w:color="auto" w:fill="auto"/>
            <w:tcMar>
              <w:left w:w="0" w:type="dxa"/>
            </w:tcMar>
          </w:tcPr>
          <w:p w14:paraId="704439B6" w14:textId="77777777" w:rsidR="002C6F01" w:rsidRDefault="00AE4CD8" w:rsidP="002C6F01">
            <w:pPr>
              <w:pStyle w:val="Brdtextmedindrag"/>
            </w:pPr>
            <w:r>
              <w:t>När det i detta kapitel hänvisas till lagen (2018:672) om eko</w:t>
            </w:r>
            <w:r>
              <w:softHyphen/>
              <w:t>no</w:t>
            </w:r>
            <w:r>
              <w:softHyphen/>
              <w:t xml:space="preserve">miska föreningar ska det som </w:t>
            </w:r>
            <w:r w:rsidRPr="0033724D">
              <w:rPr>
                <w:i/>
              </w:rPr>
              <w:t>där</w:t>
            </w:r>
            <w:r>
              <w:t xml:space="preserve"> sägs om</w:t>
            </w:r>
          </w:p>
        </w:tc>
        <w:tc>
          <w:tcPr>
            <w:tcW w:w="2500" w:type="pct"/>
            <w:shd w:val="clear" w:color="auto" w:fill="auto"/>
            <w:tcMar>
              <w:right w:w="0" w:type="dxa"/>
            </w:tcMar>
          </w:tcPr>
          <w:p w14:paraId="0466F541" w14:textId="77777777" w:rsidR="002C6F01" w:rsidRDefault="00AE4CD8" w:rsidP="002C6F01">
            <w:pPr>
              <w:pStyle w:val="Brdtextmedindrag"/>
            </w:pPr>
            <w:r>
              <w:t>När det i detta kapitel hänvisas till lagen (2018:672) om eko</w:t>
            </w:r>
            <w:r>
              <w:softHyphen/>
              <w:t>no</w:t>
            </w:r>
            <w:r>
              <w:softHyphen/>
              <w:t>miska föreningar ska det som sägs om</w:t>
            </w:r>
          </w:p>
        </w:tc>
      </w:tr>
    </w:tbl>
    <w:p w14:paraId="0A27A8DC" w14:textId="77777777" w:rsidR="002C6F01" w:rsidRDefault="00AE4CD8" w:rsidP="002C6F01">
      <w:pPr>
        <w:pStyle w:val="Brdtextmedindrag"/>
      </w:pPr>
      <w:r>
        <w:t>1. ekonomisk förening i stället avse ömsesidigt försäkringsbolag,</w:t>
      </w:r>
    </w:p>
    <w:p w14:paraId="2E85A7B6" w14:textId="77777777" w:rsidR="002C6F01" w:rsidRPr="002A33F4" w:rsidRDefault="00AE4CD8" w:rsidP="002C6F01">
      <w:pPr>
        <w:pStyle w:val="Brdtextmedindrag"/>
      </w:pPr>
      <w:r>
        <w:t>2. medlem i stället avse delägare,</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5828CF6" w14:textId="77777777" w:rsidTr="002C6F01">
        <w:tc>
          <w:tcPr>
            <w:tcW w:w="2500" w:type="pct"/>
            <w:shd w:val="clear" w:color="auto" w:fill="auto"/>
            <w:tcMar>
              <w:left w:w="0" w:type="dxa"/>
            </w:tcMar>
          </w:tcPr>
          <w:p w14:paraId="587FB5E6" w14:textId="77777777" w:rsidR="002C6F01" w:rsidRDefault="00AE4CD8" w:rsidP="002C6F01">
            <w:pPr>
              <w:pStyle w:val="Brdtextmedindrag"/>
            </w:pPr>
            <w:r>
              <w:t>3. stadgar i stället avse bolags</w:t>
            </w:r>
            <w:r>
              <w:softHyphen/>
              <w:t xml:space="preserve">ordning, </w:t>
            </w:r>
            <w:r w:rsidRPr="00316595">
              <w:rPr>
                <w:i/>
              </w:rPr>
              <w:t xml:space="preserve">och </w:t>
            </w:r>
          </w:p>
        </w:tc>
        <w:tc>
          <w:tcPr>
            <w:tcW w:w="2500" w:type="pct"/>
            <w:shd w:val="clear" w:color="auto" w:fill="auto"/>
            <w:tcMar>
              <w:right w:w="0" w:type="dxa"/>
            </w:tcMar>
          </w:tcPr>
          <w:p w14:paraId="36722F04" w14:textId="77777777" w:rsidR="002C6F01" w:rsidRDefault="00AE4CD8" w:rsidP="002C6F01">
            <w:pPr>
              <w:pStyle w:val="Brdtextmedindrag"/>
            </w:pPr>
            <w:r>
              <w:t>3. stadgar i stället avse bolags</w:t>
            </w:r>
            <w:r>
              <w:softHyphen/>
              <w:t xml:space="preserve">ordning, </w:t>
            </w:r>
          </w:p>
        </w:tc>
      </w:tr>
      <w:tr w:rsidR="002C6F01" w14:paraId="38B6FEC5" w14:textId="77777777" w:rsidTr="002C6F01">
        <w:tc>
          <w:tcPr>
            <w:tcW w:w="2500" w:type="pct"/>
            <w:shd w:val="clear" w:color="auto" w:fill="auto"/>
            <w:tcMar>
              <w:left w:w="0" w:type="dxa"/>
            </w:tcMar>
          </w:tcPr>
          <w:p w14:paraId="0C669169" w14:textId="77777777" w:rsidR="002C6F01" w:rsidRDefault="00AE4CD8" w:rsidP="002C6F01">
            <w:pPr>
              <w:pStyle w:val="Brdtextmedindrag"/>
            </w:pPr>
            <w:r>
              <w:t>4. föreningsstämma i stället avse bolagsstämma.</w:t>
            </w:r>
          </w:p>
        </w:tc>
        <w:tc>
          <w:tcPr>
            <w:tcW w:w="2500" w:type="pct"/>
            <w:shd w:val="clear" w:color="auto" w:fill="auto"/>
            <w:tcMar>
              <w:right w:w="0" w:type="dxa"/>
            </w:tcMar>
          </w:tcPr>
          <w:p w14:paraId="55E52D07" w14:textId="77777777" w:rsidR="002C6F01" w:rsidRDefault="00AE4CD8" w:rsidP="002C6F01">
            <w:pPr>
              <w:pStyle w:val="Brdtextmedindrag"/>
              <w:rPr>
                <w:i/>
              </w:rPr>
            </w:pPr>
            <w:r>
              <w:t xml:space="preserve">4. föreningsstämma i stället avse bolagsstämma, </w:t>
            </w:r>
            <w:r>
              <w:rPr>
                <w:i/>
              </w:rPr>
              <w:t>och</w:t>
            </w:r>
          </w:p>
          <w:p w14:paraId="53FD551C" w14:textId="77777777" w:rsidR="002C6F01" w:rsidRDefault="00AE4CD8" w:rsidP="002C6F01">
            <w:pPr>
              <w:pStyle w:val="Brdtextmedindrag"/>
            </w:pPr>
            <w:r>
              <w:rPr>
                <w:i/>
              </w:rPr>
              <w:t>5. föreningsregistret i stället avse försäkringsregistret</w:t>
            </w:r>
            <w:r>
              <w:t>.</w:t>
            </w:r>
          </w:p>
        </w:tc>
      </w:tr>
    </w:tbl>
    <w:p w14:paraId="5F589F1C" w14:textId="77777777" w:rsidR="002C6F01" w:rsidRDefault="00AE4CD8" w:rsidP="002C6F01">
      <w:pPr>
        <w:pStyle w:val="Brdtextmedindrag"/>
      </w:pPr>
      <w:r>
        <w:t>Hänvisningar i lagen om ekonomiska föreningar till bestämmelser i samma lag ska i förekommande fall avse de bestämmelser i denna lag som gäller i stället för eller utöver bestämmelserna i lagen om ekonomiska föreningar.</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3CF659A" w14:textId="77777777" w:rsidTr="002C6F01">
        <w:tc>
          <w:tcPr>
            <w:tcW w:w="2500" w:type="pct"/>
            <w:shd w:val="clear" w:color="auto" w:fill="auto"/>
            <w:tcMar>
              <w:left w:w="0" w:type="dxa"/>
            </w:tcMar>
          </w:tcPr>
          <w:p w14:paraId="65DCE351" w14:textId="77777777" w:rsidR="002C6F01" w:rsidRDefault="002C6F01" w:rsidP="002C6F01">
            <w:pPr>
              <w:pStyle w:val="Brdtextmedindrag"/>
            </w:pPr>
          </w:p>
        </w:tc>
        <w:tc>
          <w:tcPr>
            <w:tcW w:w="2500" w:type="pct"/>
            <w:shd w:val="clear" w:color="auto" w:fill="auto"/>
            <w:tcMar>
              <w:right w:w="0" w:type="dxa"/>
            </w:tcMar>
          </w:tcPr>
          <w:p w14:paraId="660974B6" w14:textId="77777777" w:rsidR="002C6F01" w:rsidRPr="00276B52" w:rsidRDefault="00AE4CD8" w:rsidP="002C6F01">
            <w:pPr>
              <w:pStyle w:val="Brdtextmedindrag"/>
              <w:rPr>
                <w:i/>
              </w:rPr>
            </w:pPr>
            <w:r>
              <w:rPr>
                <w:i/>
              </w:rPr>
              <w:t>När</w:t>
            </w:r>
            <w:r w:rsidRPr="00276B52">
              <w:rPr>
                <w:i/>
              </w:rPr>
              <w:t xml:space="preserve"> 7 kap. 8 och 30 §§ lagen om ekonomiska före</w:t>
            </w:r>
            <w:r>
              <w:rPr>
                <w:i/>
              </w:rPr>
              <w:softHyphen/>
            </w:r>
            <w:r w:rsidRPr="00276B52">
              <w:rPr>
                <w:i/>
              </w:rPr>
              <w:t>ningar</w:t>
            </w:r>
            <w:r>
              <w:rPr>
                <w:i/>
              </w:rPr>
              <w:t xml:space="preserve"> tillämpas på ett ömsesidigt försäkrings–bolag</w:t>
            </w:r>
            <w:r w:rsidRPr="00276B52">
              <w:rPr>
                <w:i/>
              </w:rPr>
              <w:t xml:space="preserve"> ska det som sägs om Bolags</w:t>
            </w:r>
            <w:r>
              <w:rPr>
                <w:i/>
              </w:rPr>
              <w:softHyphen/>
            </w:r>
            <w:r w:rsidRPr="00276B52">
              <w:rPr>
                <w:i/>
              </w:rPr>
              <w:t>verket i stället avse Finans</w:t>
            </w:r>
            <w:r>
              <w:rPr>
                <w:i/>
              </w:rPr>
              <w:softHyphen/>
            </w:r>
            <w:r w:rsidRPr="00276B52">
              <w:rPr>
                <w:i/>
              </w:rPr>
              <w:t>inspek</w:t>
            </w:r>
            <w:r>
              <w:rPr>
                <w:i/>
              </w:rPr>
              <w:softHyphen/>
            </w:r>
            <w:r w:rsidRPr="00276B52">
              <w:rPr>
                <w:i/>
              </w:rPr>
              <w:t>tionen.</w:t>
            </w:r>
          </w:p>
        </w:tc>
      </w:tr>
    </w:tbl>
    <w:p w14:paraId="1679859C" w14:textId="77777777" w:rsidR="002C6F01" w:rsidRDefault="002C6F01" w:rsidP="002C6F01">
      <w:pPr>
        <w:pStyle w:val="Brdtextmedindrag"/>
      </w:pPr>
    </w:p>
    <w:p w14:paraId="4F078225" w14:textId="77777777" w:rsidR="002C6F01" w:rsidRDefault="00AE4CD8" w:rsidP="002C6F01">
      <w:pPr>
        <w:pStyle w:val="Brdtext"/>
        <w:jc w:val="center"/>
      </w:pPr>
      <w:r>
        <w:t>81 §</w:t>
      </w:r>
      <w:r>
        <w:rPr>
          <w:rStyle w:val="Fotnotsreferens"/>
        </w:rPr>
        <w:footnoteReference w:id="144"/>
      </w:r>
    </w:p>
    <w:p w14:paraId="6E18A26D" w14:textId="77777777" w:rsidR="002C6F01" w:rsidRPr="00754057" w:rsidRDefault="00AE4CD8" w:rsidP="002C6F01">
      <w:pPr>
        <w:pStyle w:val="Brdtextmedindrag"/>
      </w:pPr>
      <w:bookmarkStart w:id="193" w:name="_Hlk31629445"/>
      <w:r>
        <w:t xml:space="preserve">Vid fusion med ett ömsesidigt försäkringsbolag gäller 16 kap. lagen (2018:672) om ekonomiska föreningar med de undantag och tillägg som följer av andra stycket.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BF5C085" w14:textId="77777777" w:rsidTr="002C6F01">
        <w:tc>
          <w:tcPr>
            <w:tcW w:w="2500" w:type="pct"/>
            <w:shd w:val="clear" w:color="auto" w:fill="auto"/>
            <w:tcMar>
              <w:left w:w="0" w:type="dxa"/>
            </w:tcMar>
          </w:tcPr>
          <w:bookmarkEnd w:id="193"/>
          <w:p w14:paraId="421C1966" w14:textId="77777777" w:rsidR="002C6F01" w:rsidRDefault="00AE4CD8" w:rsidP="002C6F01">
            <w:pPr>
              <w:pStyle w:val="Brdtextmedindrag"/>
            </w:pPr>
            <w:r>
              <w:t xml:space="preserve">I stället för 16 kap. 17–19, 21–23 och 41 §§ lagen om ekonomiska föreningar tillämpas 82–84 och 86 §§ i detta kapitel. </w:t>
            </w:r>
            <w:r w:rsidRPr="002A5D63">
              <w:rPr>
                <w:i/>
              </w:rPr>
              <w:t xml:space="preserve">I 85 § i detta kapitel finns regler om tillämpning av 16 kap. 12 och 24 §§ lagen om </w:t>
            </w:r>
            <w:r w:rsidRPr="002A5D63">
              <w:rPr>
                <w:i/>
              </w:rPr>
              <w:lastRenderedPageBreak/>
              <w:t>ekonomiska föreningar.</w:t>
            </w:r>
            <w:r>
              <w:t xml:space="preserve"> I 86 § i detta kapitel finns regler om tillämpning av 16 kap. 28 och 29 §§ samma lag.</w:t>
            </w:r>
          </w:p>
        </w:tc>
        <w:tc>
          <w:tcPr>
            <w:tcW w:w="2500" w:type="pct"/>
            <w:shd w:val="clear" w:color="auto" w:fill="auto"/>
            <w:tcMar>
              <w:right w:w="0" w:type="dxa"/>
            </w:tcMar>
          </w:tcPr>
          <w:p w14:paraId="4B0723D0" w14:textId="77777777" w:rsidR="002C6F01" w:rsidRPr="002F072C" w:rsidRDefault="00AE4CD8" w:rsidP="002C6F01">
            <w:pPr>
              <w:pStyle w:val="Brdtextmedindrag"/>
              <w:rPr>
                <w:i/>
              </w:rPr>
            </w:pPr>
            <w:bookmarkStart w:id="194" w:name="_Hlk31629463"/>
            <w:r>
              <w:lastRenderedPageBreak/>
              <w:t>I stället för 16 kap. 17–19, 21–23 och 41 §§ lagen om ekonomiska föreningar tillämpas 82–84 och 86 §§ i detta kapitel. I 86 § i detta kapitel finns regler om tillämpning av 16 kap. 28 och 29 §§ samma lag</w:t>
            </w:r>
            <w:bookmarkEnd w:id="194"/>
            <w:r>
              <w:t>.</w:t>
            </w:r>
          </w:p>
        </w:tc>
      </w:tr>
      <w:tr w:rsidR="002C6F01" w14:paraId="3F777CA3" w14:textId="77777777" w:rsidTr="002C6F01">
        <w:tc>
          <w:tcPr>
            <w:tcW w:w="2500" w:type="pct"/>
            <w:shd w:val="clear" w:color="auto" w:fill="auto"/>
            <w:tcMar>
              <w:left w:w="0" w:type="dxa"/>
            </w:tcMar>
          </w:tcPr>
          <w:p w14:paraId="4DE7A5FA" w14:textId="77777777" w:rsidR="002C6F01" w:rsidRDefault="002C6F01" w:rsidP="002C6F01">
            <w:pPr>
              <w:pStyle w:val="Brdtextmedindrag"/>
            </w:pPr>
          </w:p>
        </w:tc>
        <w:tc>
          <w:tcPr>
            <w:tcW w:w="2500" w:type="pct"/>
            <w:shd w:val="clear" w:color="auto" w:fill="auto"/>
            <w:tcMar>
              <w:right w:w="0" w:type="dxa"/>
            </w:tcMar>
          </w:tcPr>
          <w:p w14:paraId="4AD744CE" w14:textId="77777777" w:rsidR="002C6F01" w:rsidRPr="002F072C" w:rsidRDefault="00AE4CD8" w:rsidP="002C6F01">
            <w:pPr>
              <w:pStyle w:val="Brdtextmedindrag"/>
              <w:rPr>
                <w:i/>
              </w:rPr>
            </w:pPr>
            <w:bookmarkStart w:id="195" w:name="_Hlk31629474"/>
            <w:r w:rsidRPr="002F072C">
              <w:rPr>
                <w:i/>
              </w:rPr>
              <w:t>När 16 kap. 20 § lagen om eko</w:t>
            </w:r>
            <w:r>
              <w:rPr>
                <w:i/>
              </w:rPr>
              <w:softHyphen/>
            </w:r>
            <w:r w:rsidRPr="002F072C">
              <w:rPr>
                <w:i/>
              </w:rPr>
              <w:t>no</w:t>
            </w:r>
            <w:r w:rsidRPr="002F072C">
              <w:rPr>
                <w:i/>
              </w:rPr>
              <w:softHyphen/>
              <w:t xml:space="preserve">miska föreningar tillämpas </w:t>
            </w:r>
            <w:r>
              <w:rPr>
                <w:i/>
              </w:rPr>
              <w:t xml:space="preserve">på ett ömsesidigt försäkringsbolag </w:t>
            </w:r>
            <w:r w:rsidRPr="002F072C">
              <w:rPr>
                <w:i/>
              </w:rPr>
              <w:t xml:space="preserve">ska det som </w:t>
            </w:r>
            <w:r>
              <w:rPr>
                <w:i/>
              </w:rPr>
              <w:t>sägs</w:t>
            </w:r>
            <w:r w:rsidRPr="002F072C">
              <w:rPr>
                <w:i/>
              </w:rPr>
              <w:t xml:space="preserve"> om Bolags</w:t>
            </w:r>
            <w:r w:rsidRPr="002F072C">
              <w:rPr>
                <w:i/>
              </w:rPr>
              <w:softHyphen/>
              <w:t>verket i</w:t>
            </w:r>
            <w:r>
              <w:rPr>
                <w:i/>
              </w:rPr>
              <w:t> </w:t>
            </w:r>
            <w:r w:rsidRPr="002F072C">
              <w:rPr>
                <w:i/>
              </w:rPr>
              <w:t>stället avse Finans</w:t>
            </w:r>
            <w:r w:rsidRPr="002F072C">
              <w:rPr>
                <w:i/>
              </w:rPr>
              <w:softHyphen/>
              <w:t>inspektionen.</w:t>
            </w:r>
            <w:bookmarkEnd w:id="195"/>
          </w:p>
        </w:tc>
      </w:tr>
      <w:tr w:rsidR="002C6F01" w14:paraId="4D7F3E2B" w14:textId="77777777" w:rsidTr="002C6F01">
        <w:tc>
          <w:tcPr>
            <w:tcW w:w="2500" w:type="pct"/>
            <w:shd w:val="clear" w:color="auto" w:fill="auto"/>
            <w:tcMar>
              <w:left w:w="0" w:type="dxa"/>
            </w:tcMar>
          </w:tcPr>
          <w:p w14:paraId="65F53EF9" w14:textId="77777777" w:rsidR="002C6F01" w:rsidRDefault="002C6F01" w:rsidP="002C6F01">
            <w:pPr>
              <w:pStyle w:val="Brdtextmedindrag"/>
            </w:pPr>
          </w:p>
        </w:tc>
        <w:tc>
          <w:tcPr>
            <w:tcW w:w="2500" w:type="pct"/>
            <w:shd w:val="clear" w:color="auto" w:fill="auto"/>
            <w:tcMar>
              <w:right w:w="0" w:type="dxa"/>
            </w:tcMar>
          </w:tcPr>
          <w:p w14:paraId="0C7DB46C" w14:textId="77777777" w:rsidR="002C6F01" w:rsidRPr="00487997" w:rsidRDefault="00AE4CD8" w:rsidP="002C6F01">
            <w:pPr>
              <w:pStyle w:val="Brdtextmedindrag"/>
              <w:rPr>
                <w:i/>
              </w:rPr>
            </w:pPr>
            <w:bookmarkStart w:id="196" w:name="_Hlk31629483"/>
            <w:r w:rsidRPr="002A5D63">
              <w:rPr>
                <w:i/>
              </w:rPr>
              <w:t>I stället för det som föreskrivs om tidpunkten för anmälan för regi</w:t>
            </w:r>
            <w:r w:rsidRPr="002A5D63">
              <w:rPr>
                <w:i/>
              </w:rPr>
              <w:softHyphen/>
              <w:t>strering i 16 kap. 24 § andra stycket lagen om ekonomiska föreningar, ska en sådan anmälan göras senast två månader från det att Finans</w:t>
            </w:r>
            <w:r w:rsidRPr="002A5D63">
              <w:rPr>
                <w:i/>
              </w:rPr>
              <w:softHyphen/>
              <w:t>inspektionens tillstånd till verkställande av fusionsplanen har fått laga kraft.</w:t>
            </w:r>
            <w:bookmarkEnd w:id="196"/>
          </w:p>
        </w:tc>
      </w:tr>
    </w:tbl>
    <w:p w14:paraId="2580D489" w14:textId="77777777" w:rsidR="002C6F01" w:rsidRPr="004D59C5" w:rsidRDefault="002C6F01" w:rsidP="002C6F01">
      <w:pPr>
        <w:pStyle w:val="Brdtextmedindrag"/>
        <w:ind w:firstLine="0"/>
      </w:pPr>
    </w:p>
    <w:p w14:paraId="5A66483C" w14:textId="77777777" w:rsidR="002C6F01" w:rsidRDefault="00AE4CD8" w:rsidP="002C6F01">
      <w:pPr>
        <w:pStyle w:val="Brdtext"/>
        <w:jc w:val="center"/>
      </w:pPr>
      <w:r>
        <w:t>82 §</w:t>
      </w:r>
      <w:r>
        <w:rPr>
          <w:rStyle w:val="Fotnotsreferens"/>
        </w:rPr>
        <w:footnoteReference w:id="145"/>
      </w:r>
    </w:p>
    <w:p w14:paraId="20EE160B" w14:textId="77777777" w:rsidR="002C6F01" w:rsidRDefault="00AE4CD8" w:rsidP="002C6F01">
      <w:pPr>
        <w:pStyle w:val="Brdtextmedindrag"/>
      </w:pPr>
      <w:bookmarkStart w:id="197" w:name="_Hlk31629518"/>
      <w:r>
        <w:t>När fusionsplanen gäller i samtliga försäkringsbolag, ska såväl det eller de överlåtande bolagen som det övertagande bolaget ansöka om tillstånd att verkställa planen. Vid en gränsöverskridande fusion ska ansökan göras av det eller de svenska bolag som deltar i fusionen. Ansökan ska göras hos Finansinspektionen.</w:t>
      </w:r>
    </w:p>
    <w:p w14:paraId="68D05B37" w14:textId="77777777" w:rsidR="002C6F01" w:rsidRDefault="00AE4CD8" w:rsidP="002C6F01">
      <w:pPr>
        <w:pStyle w:val="Brdtextmedindrag"/>
      </w:pPr>
      <w:r>
        <w:t>Vid fusion genom kombination ska försäkringsbolagen dessutom ansöka om tillstånd enligt 2 kap. 4 § och godkännande av bolagsordningen enligt 2 kap. 8 § för det övertagande bolaget. Vid gränsöverskridande fusion gäller detta bara om det övertagande bolaget ska ha sin hemvist i Sverige.</w:t>
      </w:r>
    </w:p>
    <w:p w14:paraId="1C48482A" w14:textId="77777777" w:rsidR="002C6F01" w:rsidRPr="00397F8D" w:rsidRDefault="00AE4CD8" w:rsidP="002C6F01">
      <w:pPr>
        <w:pStyle w:val="Brdtextmedindrag"/>
      </w:pPr>
      <w:r>
        <w:t>En ansökan enligt första stycket ska lämnas in inom en månad efter det att fusionsplanen gäller i samtliga bolag och, om fusionsplanen har registrerats enligt 16 kap. 12 § lagen (2018:672) om ekonomiska föreningar, senast två år efter det att fusionsplanen har kungjorts enligt 19 kap. 5 § samma lag.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4A777EF" w14:textId="77777777" w:rsidTr="002C6F01">
        <w:tc>
          <w:tcPr>
            <w:tcW w:w="2500" w:type="pct"/>
            <w:shd w:val="clear" w:color="auto" w:fill="auto"/>
            <w:tcMar>
              <w:left w:w="0" w:type="dxa"/>
            </w:tcMar>
          </w:tcPr>
          <w:bookmarkEnd w:id="197"/>
          <w:p w14:paraId="1C053E6A" w14:textId="77777777" w:rsidR="002C6F01" w:rsidRDefault="00AE4CD8" w:rsidP="002C6F01">
            <w:pPr>
              <w:pStyle w:val="Brdtextmedindrag"/>
            </w:pPr>
            <w:r>
              <w:t>Finansinspektionen ska under</w:t>
            </w:r>
            <w:r>
              <w:softHyphen/>
              <w:t xml:space="preserve">rätta Bolagsverket och Skatteverket om ansökningar enligt första stycket </w:t>
            </w:r>
            <w:r w:rsidRPr="00397F8D">
              <w:rPr>
                <w:i/>
              </w:rPr>
              <w:t>och</w:t>
            </w:r>
            <w:r>
              <w:t xml:space="preserve"> om beslut som har </w:t>
            </w:r>
            <w:r w:rsidRPr="009F65B0">
              <w:rPr>
                <w:i/>
              </w:rPr>
              <w:t>fått laga kraft och som har</w:t>
            </w:r>
            <w:r>
              <w:t xml:space="preserve"> meddelats med anledning av sådana ansök</w:t>
            </w:r>
            <w:r>
              <w:softHyphen/>
              <w:t>ningar.</w:t>
            </w:r>
          </w:p>
        </w:tc>
        <w:tc>
          <w:tcPr>
            <w:tcW w:w="2500" w:type="pct"/>
            <w:shd w:val="clear" w:color="auto" w:fill="auto"/>
            <w:tcMar>
              <w:right w:w="0" w:type="dxa"/>
            </w:tcMar>
          </w:tcPr>
          <w:p w14:paraId="1038231B" w14:textId="77777777" w:rsidR="002C6F01" w:rsidRDefault="00AE4CD8" w:rsidP="002C6F01">
            <w:pPr>
              <w:pStyle w:val="Brdtextmedindrag"/>
            </w:pPr>
            <w:bookmarkStart w:id="198" w:name="_Hlk30605205"/>
            <w:bookmarkStart w:id="199" w:name="_Hlk31629537"/>
            <w:r>
              <w:t>Finansinspektionen ska under</w:t>
            </w:r>
            <w:r>
              <w:softHyphen/>
              <w:t xml:space="preserve">rätta Bolagsverket och Skatteverket om ansökningar </w:t>
            </w:r>
            <w:bookmarkEnd w:id="198"/>
            <w:r>
              <w:t>enligt första stycket</w:t>
            </w:r>
            <w:r w:rsidRPr="00397F8D">
              <w:rPr>
                <w:i/>
              </w:rPr>
              <w:t>.</w:t>
            </w:r>
            <w:r>
              <w:t xml:space="preserve"> </w:t>
            </w:r>
            <w:bookmarkStart w:id="200" w:name="_Hlk32232418"/>
            <w:r>
              <w:rPr>
                <w:i/>
              </w:rPr>
              <w:t>Finansinspektionen ska också underrätta Bolagsverket</w:t>
            </w:r>
            <w:r>
              <w:t xml:space="preserve"> om beslut som har meddelats med anledning av sådana ansök</w:t>
            </w:r>
            <w:r>
              <w:softHyphen/>
              <w:t xml:space="preserve">ningar </w:t>
            </w:r>
            <w:r>
              <w:rPr>
                <w:i/>
                <w:iCs/>
              </w:rPr>
              <w:t>och fått laga kraft</w:t>
            </w:r>
            <w:r>
              <w:t>.</w:t>
            </w:r>
            <w:bookmarkEnd w:id="199"/>
            <w:bookmarkEnd w:id="200"/>
          </w:p>
        </w:tc>
      </w:tr>
    </w:tbl>
    <w:p w14:paraId="37B0DD59" w14:textId="77777777" w:rsidR="002C6F01" w:rsidRPr="004D59C5" w:rsidRDefault="002C6F01" w:rsidP="002C6F01">
      <w:pPr>
        <w:pStyle w:val="Brdtextmedindrag"/>
        <w:ind w:firstLine="0"/>
      </w:pPr>
    </w:p>
    <w:p w14:paraId="17286ACA" w14:textId="77777777" w:rsidR="002C6F01" w:rsidRDefault="00AE4CD8" w:rsidP="002C6F01">
      <w:pPr>
        <w:pStyle w:val="Brdtext"/>
        <w:jc w:val="center"/>
      </w:pPr>
      <w:r>
        <w:t>85 §</w:t>
      </w:r>
      <w:r>
        <w:rPr>
          <w:rStyle w:val="Fotnotsreferens"/>
        </w:rPr>
        <w:footnoteReference w:id="146"/>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EA9D287" w14:textId="77777777" w:rsidTr="002C6F01">
        <w:tc>
          <w:tcPr>
            <w:tcW w:w="2500" w:type="pct"/>
            <w:shd w:val="clear" w:color="auto" w:fill="auto"/>
            <w:tcMar>
              <w:left w:w="0" w:type="dxa"/>
            </w:tcMar>
          </w:tcPr>
          <w:p w14:paraId="0495777E" w14:textId="77777777" w:rsidR="002C6F01" w:rsidRDefault="00AE4CD8" w:rsidP="002C6F01">
            <w:pPr>
              <w:pStyle w:val="Brdtextmedindrag"/>
            </w:pPr>
            <w:r w:rsidRPr="004D59C5">
              <w:rPr>
                <w:i/>
              </w:rPr>
              <w:t>Det som sägs om förenings</w:t>
            </w:r>
            <w:r>
              <w:rPr>
                <w:i/>
              </w:rPr>
              <w:softHyphen/>
            </w:r>
            <w:r w:rsidRPr="004D59C5">
              <w:rPr>
                <w:i/>
              </w:rPr>
              <w:t>registret i 16</w:t>
            </w:r>
            <w:r>
              <w:rPr>
                <w:i/>
              </w:rPr>
              <w:t> </w:t>
            </w:r>
            <w:r w:rsidRPr="004D59C5">
              <w:rPr>
                <w:i/>
              </w:rPr>
              <w:t>kap. 12</w:t>
            </w:r>
            <w:r>
              <w:rPr>
                <w:i/>
              </w:rPr>
              <w:t> </w:t>
            </w:r>
            <w:r w:rsidRPr="004D59C5">
              <w:rPr>
                <w:i/>
              </w:rPr>
              <w:t>§ och 24</w:t>
            </w:r>
            <w:r>
              <w:rPr>
                <w:i/>
              </w:rPr>
              <w:t> </w:t>
            </w:r>
            <w:r w:rsidRPr="004D59C5">
              <w:rPr>
                <w:i/>
              </w:rPr>
              <w:t xml:space="preserve">§ </w:t>
            </w:r>
            <w:r w:rsidRPr="004D59C5">
              <w:rPr>
                <w:i/>
              </w:rPr>
              <w:lastRenderedPageBreak/>
              <w:t>första stycket lagen (2018:672) om ekonomiska föreningar ska i stället avse försäkringsregistret.</w:t>
            </w:r>
          </w:p>
        </w:tc>
        <w:tc>
          <w:tcPr>
            <w:tcW w:w="2500" w:type="pct"/>
            <w:shd w:val="clear" w:color="auto" w:fill="auto"/>
            <w:tcMar>
              <w:right w:w="0" w:type="dxa"/>
            </w:tcMar>
          </w:tcPr>
          <w:p w14:paraId="7515C169" w14:textId="77777777" w:rsidR="002C6F01" w:rsidRDefault="002C6F01" w:rsidP="002C6F01">
            <w:pPr>
              <w:pStyle w:val="Brdtextmedindrag"/>
            </w:pPr>
          </w:p>
        </w:tc>
      </w:tr>
      <w:tr w:rsidR="002C6F01" w14:paraId="05867FE4" w14:textId="77777777" w:rsidTr="002C6F01">
        <w:tc>
          <w:tcPr>
            <w:tcW w:w="2500" w:type="pct"/>
            <w:shd w:val="clear" w:color="auto" w:fill="auto"/>
            <w:tcMar>
              <w:left w:w="0" w:type="dxa"/>
            </w:tcMar>
          </w:tcPr>
          <w:p w14:paraId="33FE68C6" w14:textId="77777777" w:rsidR="002C6F01" w:rsidRPr="004D59C5" w:rsidRDefault="00AE4CD8" w:rsidP="002C6F01">
            <w:pPr>
              <w:pStyle w:val="Brdtextmedindrag"/>
              <w:rPr>
                <w:i/>
              </w:rPr>
            </w:pPr>
            <w:r>
              <w:t>I stället för det som föreskrivs om tidpunkten för anmälan för regi</w:t>
            </w:r>
            <w:r>
              <w:softHyphen/>
              <w:t>strering i 16 kap. 24 § andra stycket lagen om ekonomiska föreningar, ska en sådan anmälan göras senast två månader från det att Finans</w:t>
            </w:r>
            <w:r>
              <w:softHyphen/>
              <w:t>inspektionens tillstånd till verkställande av fusionsplanen har fått laga kraft.</w:t>
            </w:r>
          </w:p>
        </w:tc>
        <w:tc>
          <w:tcPr>
            <w:tcW w:w="2500" w:type="pct"/>
            <w:shd w:val="clear" w:color="auto" w:fill="auto"/>
            <w:tcMar>
              <w:right w:w="0" w:type="dxa"/>
            </w:tcMar>
          </w:tcPr>
          <w:p w14:paraId="420644B4" w14:textId="77777777" w:rsidR="002C6F01" w:rsidRDefault="00AE4CD8" w:rsidP="002C6F01">
            <w:pPr>
              <w:pStyle w:val="Brdtextmedindrag"/>
            </w:pPr>
            <w:bookmarkStart w:id="201" w:name="_Hlk31629578"/>
            <w:r>
              <w:t>I stället för det som föreskrivs om tidpunkten för anmälan för regi</w:t>
            </w:r>
            <w:r>
              <w:softHyphen/>
              <w:t xml:space="preserve">strering i 16 kap. 24 § andra stycket lagen </w:t>
            </w:r>
            <w:r w:rsidRPr="007858B5">
              <w:rPr>
                <w:i/>
              </w:rPr>
              <w:t>(2018:672)</w:t>
            </w:r>
            <w:r>
              <w:t xml:space="preserve"> om ekonomiska föreningar, ska en sådan anmälan göras senast två månader från det att Finans</w:t>
            </w:r>
            <w:r>
              <w:softHyphen/>
              <w:t>inspektionens tillstånd till verkställande av fusionsplanen har fått laga kraft.</w:t>
            </w:r>
            <w:bookmarkEnd w:id="201"/>
          </w:p>
        </w:tc>
      </w:tr>
    </w:tbl>
    <w:p w14:paraId="13E500C8" w14:textId="77777777" w:rsidR="002C6F01" w:rsidRDefault="002C6F01" w:rsidP="002C6F01">
      <w:pPr>
        <w:pStyle w:val="Brdtextmedindrag"/>
      </w:pPr>
    </w:p>
    <w:p w14:paraId="535BBFEA" w14:textId="77777777" w:rsidR="002C6F01" w:rsidRDefault="00AE4CD8" w:rsidP="002C6F01">
      <w:pPr>
        <w:pStyle w:val="Brdtext"/>
        <w:jc w:val="center"/>
      </w:pPr>
      <w:r>
        <w:t>86 §</w:t>
      </w:r>
      <w:r>
        <w:rPr>
          <w:rStyle w:val="Fotnotsreferens"/>
        </w:rPr>
        <w:footnoteReference w:id="147"/>
      </w:r>
    </w:p>
    <w:p w14:paraId="01DE43E3" w14:textId="77777777" w:rsidR="002C6F01" w:rsidRDefault="00AE4CD8" w:rsidP="002C6F01">
      <w:pPr>
        <w:pStyle w:val="Brdtextmedindrag"/>
      </w:pPr>
      <w:bookmarkStart w:id="202" w:name="_Hlk31629617"/>
      <w:r>
        <w:t xml:space="preserve">Bestämmelserna om fusion genom absorption i 16 kap. 28 och 29 §§ lagen (2018:672) om ekonomiska föreningar ska bara gälla vid fusion mellan bolag enligt 80 § i detta kapitel. </w:t>
      </w:r>
    </w:p>
    <w:p w14:paraId="46DF00B4" w14:textId="77777777" w:rsidR="002C6F01" w:rsidRDefault="00AE4CD8" w:rsidP="002C6F01">
      <w:pPr>
        <w:pStyle w:val="Brdtextmedindrag"/>
      </w:pPr>
      <w:r>
        <w:t xml:space="preserve">Moderbolaget ska ansöka om tillstånd att verkställa fusionsplanen hos Finansinspektionen. Ansökan ska lämnas in senast en månad efter det att fusionsplanen har blivit gällande hos moderbolaget och, om fusionsplanen har registrerats enligt 16 kap. 12 § lagen om ekonomiska föreningar, senast två år efter det att en uppgift om att planen har registrerats har kungjorts. </w:t>
      </w:r>
    </w:p>
    <w:p w14:paraId="742ADDCB" w14:textId="77777777" w:rsidR="002C6F01" w:rsidRDefault="00AE4CD8" w:rsidP="002C6F01">
      <w:pPr>
        <w:pStyle w:val="Brdtextmedindrag"/>
      </w:pPr>
      <w:r>
        <w:t xml:space="preserve">I fråga om ett sådant ärende gäller 83 och 84 §§ i tillämpliga delar. Det som sägs om överlåtande bolag ska då avse dotterbolag och det som sägs om övertagande bolag ska avse moderbolag.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D295C84" w14:textId="77777777" w:rsidTr="002C6F01">
        <w:tc>
          <w:tcPr>
            <w:tcW w:w="2500" w:type="pct"/>
            <w:shd w:val="clear" w:color="auto" w:fill="auto"/>
            <w:tcMar>
              <w:left w:w="0" w:type="dxa"/>
            </w:tcMar>
          </w:tcPr>
          <w:bookmarkEnd w:id="202"/>
          <w:p w14:paraId="2B8BB4E0" w14:textId="77777777" w:rsidR="002C6F01" w:rsidRDefault="00AE4CD8" w:rsidP="002C6F01">
            <w:pPr>
              <w:pStyle w:val="Brdtextmedindrag"/>
            </w:pPr>
            <w:r>
              <w:t>Finansinspektionen ska under</w:t>
            </w:r>
            <w:r>
              <w:softHyphen/>
              <w:t xml:space="preserve">rätta Bolagsverket om ansökningar enligt andra stycket </w:t>
            </w:r>
            <w:r w:rsidRPr="002A5FE0">
              <w:rPr>
                <w:i/>
              </w:rPr>
              <w:t>och</w:t>
            </w:r>
            <w:r>
              <w:t xml:space="preserve"> om beslut som </w:t>
            </w:r>
            <w:r w:rsidRPr="004D6318">
              <w:t>har</w:t>
            </w:r>
            <w:r>
              <w:t xml:space="preserve"> </w:t>
            </w:r>
            <w:r w:rsidRPr="00DA4588">
              <w:rPr>
                <w:i/>
              </w:rPr>
              <w:t>fått laga kraft och som har</w:t>
            </w:r>
            <w:r>
              <w:t xml:space="preserve"> meddelats med anledning av sådana ansökningar.</w:t>
            </w:r>
          </w:p>
        </w:tc>
        <w:tc>
          <w:tcPr>
            <w:tcW w:w="2500" w:type="pct"/>
            <w:shd w:val="clear" w:color="auto" w:fill="auto"/>
            <w:tcMar>
              <w:right w:w="0" w:type="dxa"/>
            </w:tcMar>
          </w:tcPr>
          <w:p w14:paraId="29A6C03B" w14:textId="77777777" w:rsidR="002C6F01" w:rsidRDefault="00AE4CD8" w:rsidP="002C6F01">
            <w:pPr>
              <w:pStyle w:val="Brdtextmedindrag"/>
            </w:pPr>
            <w:bookmarkStart w:id="203" w:name="_Hlk31629633"/>
            <w:r>
              <w:t>Finansinspektionen ska under</w:t>
            </w:r>
            <w:r>
              <w:softHyphen/>
              <w:t xml:space="preserve">rätta Bolagsverket </w:t>
            </w:r>
            <w:r w:rsidRPr="00F77F39">
              <w:rPr>
                <w:i/>
              </w:rPr>
              <w:t>och Skatteverket</w:t>
            </w:r>
            <w:r>
              <w:t xml:space="preserve"> om ansökningar enligt andra stycket</w:t>
            </w:r>
            <w:r w:rsidRPr="00F77F39">
              <w:rPr>
                <w:i/>
              </w:rPr>
              <w:t>.</w:t>
            </w:r>
            <w:r>
              <w:t xml:space="preserve"> </w:t>
            </w:r>
            <w:bookmarkStart w:id="204" w:name="_Hlk30604909"/>
            <w:r>
              <w:rPr>
                <w:i/>
              </w:rPr>
              <w:t>Finansinspektionen ska också underrätta Bolagsverket</w:t>
            </w:r>
            <w:r>
              <w:t xml:space="preserve"> om beslut som har meddelats med anledning av sådana ansökningar</w:t>
            </w:r>
            <w:bookmarkEnd w:id="204"/>
            <w:r>
              <w:t xml:space="preserve"> </w:t>
            </w:r>
            <w:r>
              <w:rPr>
                <w:i/>
                <w:iCs/>
              </w:rPr>
              <w:t>och fått laga kraft</w:t>
            </w:r>
            <w:r>
              <w:t xml:space="preserve">. </w:t>
            </w:r>
            <w:r w:rsidRPr="00A73559">
              <w:rPr>
                <w:i/>
              </w:rPr>
              <w:t>Bolags</w:t>
            </w:r>
            <w:r w:rsidRPr="00A73559">
              <w:rPr>
                <w:i/>
              </w:rPr>
              <w:softHyphen/>
              <w:t>verket ska efter en underrättelse om ett sådant beslut registrera till</w:t>
            </w:r>
            <w:r>
              <w:rPr>
                <w:i/>
              </w:rPr>
              <w:softHyphen/>
            </w:r>
            <w:r w:rsidRPr="00A73559">
              <w:rPr>
                <w:i/>
              </w:rPr>
              <w:t>ståndet enligt 16 kap. 29 § lagen om ekonomiska föreningar</w:t>
            </w:r>
            <w:bookmarkEnd w:id="203"/>
            <w:r w:rsidRPr="00A73559">
              <w:rPr>
                <w:i/>
              </w:rPr>
              <w:t>.</w:t>
            </w:r>
          </w:p>
        </w:tc>
      </w:tr>
      <w:tr w:rsidR="002C6F01" w14:paraId="3B9D39AC" w14:textId="77777777" w:rsidTr="002C6F01">
        <w:tc>
          <w:tcPr>
            <w:tcW w:w="2500" w:type="pct"/>
            <w:shd w:val="clear" w:color="auto" w:fill="auto"/>
            <w:tcMar>
              <w:left w:w="0" w:type="dxa"/>
            </w:tcMar>
          </w:tcPr>
          <w:p w14:paraId="36CF1FED" w14:textId="77777777" w:rsidR="002C6F01" w:rsidRPr="00A73559" w:rsidRDefault="00AE4CD8" w:rsidP="002C6F01">
            <w:pPr>
              <w:pStyle w:val="Brdtextmedindrag"/>
              <w:rPr>
                <w:i/>
              </w:rPr>
            </w:pPr>
            <w:r w:rsidRPr="00A73559">
              <w:rPr>
                <w:i/>
              </w:rPr>
              <w:t>Bolagsverket ska efter en sådan underrättelse registrera tillståndet enligt 16 kap. 29 § lagen om ekonomiska föreningar.</w:t>
            </w:r>
          </w:p>
        </w:tc>
        <w:tc>
          <w:tcPr>
            <w:tcW w:w="2500" w:type="pct"/>
            <w:shd w:val="clear" w:color="auto" w:fill="auto"/>
            <w:tcMar>
              <w:right w:w="0" w:type="dxa"/>
            </w:tcMar>
          </w:tcPr>
          <w:p w14:paraId="43089732" w14:textId="77777777" w:rsidR="002C6F01" w:rsidRDefault="002C6F01" w:rsidP="002C6F01">
            <w:pPr>
              <w:pStyle w:val="Brdtextmedindrag"/>
            </w:pPr>
          </w:p>
        </w:tc>
      </w:tr>
      <w:tr w:rsidR="002C6F01" w14:paraId="0B72E4AB" w14:textId="77777777" w:rsidTr="002C6F01">
        <w:tc>
          <w:tcPr>
            <w:tcW w:w="2500" w:type="pct"/>
            <w:shd w:val="clear" w:color="auto" w:fill="auto"/>
            <w:tcMar>
              <w:left w:w="0" w:type="dxa"/>
            </w:tcMar>
          </w:tcPr>
          <w:p w14:paraId="19BA5387" w14:textId="77777777" w:rsidR="002C6F01" w:rsidRPr="00C34BB9" w:rsidRDefault="00AE4CD8" w:rsidP="002C6F01">
            <w:pPr>
              <w:pStyle w:val="Brdtextmedindrag"/>
              <w:rPr>
                <w:i/>
              </w:rPr>
            </w:pPr>
            <w:r w:rsidRPr="00C34BB9">
              <w:rPr>
                <w:i/>
              </w:rPr>
              <w:t>Det som sägs om förenings</w:t>
            </w:r>
            <w:r w:rsidRPr="00C34BB9">
              <w:rPr>
                <w:i/>
              </w:rPr>
              <w:softHyphen/>
              <w:t>registret i 16 kap. 29 § lagen om ekonomiska föreningar ska i stället avse försäkrings</w:t>
            </w:r>
            <w:r w:rsidRPr="00C34BB9">
              <w:rPr>
                <w:i/>
              </w:rPr>
              <w:softHyphen/>
              <w:t>registret.</w:t>
            </w:r>
          </w:p>
        </w:tc>
        <w:tc>
          <w:tcPr>
            <w:tcW w:w="2500" w:type="pct"/>
            <w:shd w:val="clear" w:color="auto" w:fill="auto"/>
            <w:tcMar>
              <w:right w:w="0" w:type="dxa"/>
            </w:tcMar>
          </w:tcPr>
          <w:p w14:paraId="1C2325EE" w14:textId="77777777" w:rsidR="002C6F01" w:rsidRDefault="002C6F01" w:rsidP="002C6F01">
            <w:pPr>
              <w:pStyle w:val="Brdtextmedindrag"/>
            </w:pPr>
          </w:p>
        </w:tc>
      </w:tr>
    </w:tbl>
    <w:p w14:paraId="51BB395B" w14:textId="77777777" w:rsidR="002C6F01" w:rsidRPr="00276B52" w:rsidRDefault="002C6F01" w:rsidP="002C6F01">
      <w:pPr>
        <w:pStyle w:val="Brdtextmedindrag"/>
      </w:pPr>
    </w:p>
    <w:p w14:paraId="16942B9B" w14:textId="77777777" w:rsidR="002C6F01" w:rsidRDefault="00AE4CD8" w:rsidP="002C6F01">
      <w:pPr>
        <w:pStyle w:val="Brdtext"/>
        <w:jc w:val="center"/>
      </w:pPr>
      <w:r>
        <w:lastRenderedPageBreak/>
        <w:t>90 §</w:t>
      </w:r>
      <w:r>
        <w:rPr>
          <w:rStyle w:val="Fotnotsreferens"/>
        </w:rPr>
        <w:footnoteReference w:id="148"/>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195940F" w14:textId="77777777" w:rsidTr="002C6F01">
        <w:tc>
          <w:tcPr>
            <w:tcW w:w="2500" w:type="pct"/>
            <w:shd w:val="clear" w:color="auto" w:fill="auto"/>
            <w:tcMar>
              <w:left w:w="0" w:type="dxa"/>
            </w:tcMar>
          </w:tcPr>
          <w:p w14:paraId="4D59A117" w14:textId="77777777" w:rsidR="002C6F01" w:rsidRDefault="00AE4CD8" w:rsidP="002C6F01">
            <w:pPr>
              <w:pStyle w:val="Brdtextmedindrag"/>
            </w:pPr>
            <w:r>
              <w:t xml:space="preserve">För registrering av ett ömsesidigt försäkringsbolag gäller 19 kap. </w:t>
            </w:r>
            <w:r>
              <w:br/>
              <w:t>2–9 §§ och 23 kap. 1 och 2 §§ lagen (2018:672) om ekonomiska före</w:t>
            </w:r>
            <w:r>
              <w:softHyphen/>
              <w:t xml:space="preserve">ningar. </w:t>
            </w:r>
            <w:r w:rsidRPr="00720E8A">
              <w:rPr>
                <w:i/>
              </w:rPr>
              <w:t>Det som sägs där om före</w:t>
            </w:r>
            <w:r w:rsidRPr="00720E8A">
              <w:rPr>
                <w:i/>
              </w:rPr>
              <w:softHyphen/>
              <w:t>ningsregistret ska i stället avse försäkringsregistret.</w:t>
            </w:r>
          </w:p>
        </w:tc>
        <w:tc>
          <w:tcPr>
            <w:tcW w:w="2500" w:type="pct"/>
            <w:shd w:val="clear" w:color="auto" w:fill="auto"/>
            <w:tcMar>
              <w:right w:w="0" w:type="dxa"/>
            </w:tcMar>
          </w:tcPr>
          <w:p w14:paraId="0285C9A6" w14:textId="77777777" w:rsidR="002C6F01" w:rsidRDefault="00AE4CD8" w:rsidP="002C6F01">
            <w:pPr>
              <w:pStyle w:val="Brdtextmedindrag"/>
            </w:pPr>
            <w:bookmarkStart w:id="205" w:name="_Hlk31629683"/>
            <w:r>
              <w:t xml:space="preserve">För registrering av ett ömsesidigt försäkringsbolag gäller 19 kap. </w:t>
            </w:r>
            <w:r>
              <w:br/>
              <w:t>2–9 §§ och 23 kap. 1 och 2 §§ lagen (2018:672) om ekonomiska före</w:t>
            </w:r>
            <w:r>
              <w:softHyphen/>
              <w:t>ningar.</w:t>
            </w:r>
            <w:bookmarkEnd w:id="205"/>
          </w:p>
        </w:tc>
      </w:tr>
    </w:tbl>
    <w:p w14:paraId="425DEA7A" w14:textId="77777777" w:rsidR="002C6F01" w:rsidRDefault="00AE4CD8" w:rsidP="002C6F01">
      <w:pPr>
        <w:pStyle w:val="Brdtextmedindrag"/>
      </w:pPr>
      <w:bookmarkStart w:id="206" w:name="_Hlk31629700"/>
      <w:r>
        <w:t>För överklagande av beslut av Finansinspektionen gäller 21 kap. 1–3 §§ i denna lag i stället för 23 kap. 1 och 2 §§ lagen om ekonomiska föreningar.</w:t>
      </w:r>
      <w:bookmarkEnd w:id="206"/>
    </w:p>
    <w:p w14:paraId="27F931CC" w14:textId="77777777" w:rsidR="002C6F01" w:rsidRDefault="00AE4CD8" w:rsidP="002C6F01">
      <w:pPr>
        <w:pStyle w:val="Brdtext"/>
        <w:spacing w:before="230"/>
        <w:jc w:val="center"/>
        <w:rPr>
          <w:b/>
        </w:rPr>
      </w:pPr>
      <w:r>
        <w:rPr>
          <w:b/>
        </w:rPr>
        <w:t>13 kap.</w:t>
      </w:r>
    </w:p>
    <w:p w14:paraId="1DF83308" w14:textId="77777777" w:rsidR="002C6F01" w:rsidRDefault="00AE4CD8" w:rsidP="002C6F01">
      <w:pPr>
        <w:pStyle w:val="Brdtext"/>
        <w:jc w:val="center"/>
      </w:pPr>
      <w:r>
        <w:t>2 §</w:t>
      </w:r>
      <w:r>
        <w:rPr>
          <w:rStyle w:val="Fotnotsreferens"/>
        </w:rPr>
        <w:footnoteReference w:id="149"/>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8407054" w14:textId="77777777" w:rsidTr="002C6F01">
        <w:tc>
          <w:tcPr>
            <w:tcW w:w="2500" w:type="pct"/>
            <w:shd w:val="clear" w:color="auto" w:fill="auto"/>
            <w:tcMar>
              <w:left w:w="0" w:type="dxa"/>
            </w:tcMar>
          </w:tcPr>
          <w:p w14:paraId="55CA7E2A" w14:textId="77777777" w:rsidR="002C6F01" w:rsidRDefault="00AE4CD8" w:rsidP="002C6F01">
            <w:pPr>
              <w:pStyle w:val="Brdtextmedindrag"/>
            </w:pPr>
            <w:bookmarkStart w:id="207" w:name="_Hlk31629749"/>
            <w:r>
              <w:t>Lagen (2018:672) om eko</w:t>
            </w:r>
            <w:r>
              <w:softHyphen/>
              <w:t>no</w:t>
            </w:r>
            <w:r>
              <w:softHyphen/>
              <w:t>mi</w:t>
            </w:r>
            <w:r>
              <w:softHyphen/>
              <w:t>ska föreningar gäller för för</w:t>
            </w:r>
            <w:r>
              <w:softHyphen/>
              <w:t>säk</w:t>
            </w:r>
            <w:r>
              <w:softHyphen/>
              <w:t>rings</w:t>
            </w:r>
            <w:r>
              <w:softHyphen/>
              <w:t>föreningar om inte något annat följer av denna lag. Vid tillämpning av lagen om ekono</w:t>
            </w:r>
            <w:r>
              <w:softHyphen/>
              <w:t>miska förening</w:t>
            </w:r>
            <w:r>
              <w:softHyphen/>
              <w:t>ar på försäk</w:t>
            </w:r>
            <w:r>
              <w:softHyphen/>
              <w:t>rings</w:t>
            </w:r>
            <w:r>
              <w:softHyphen/>
              <w:t xml:space="preserve">föreningar ska det som </w:t>
            </w:r>
            <w:r w:rsidRPr="0033724D">
              <w:rPr>
                <w:i/>
              </w:rPr>
              <w:t>där</w:t>
            </w:r>
            <w:r>
              <w:t xml:space="preserve"> sägs om</w:t>
            </w:r>
          </w:p>
        </w:tc>
        <w:tc>
          <w:tcPr>
            <w:tcW w:w="2500" w:type="pct"/>
            <w:shd w:val="clear" w:color="auto" w:fill="auto"/>
            <w:tcMar>
              <w:right w:w="0" w:type="dxa"/>
            </w:tcMar>
          </w:tcPr>
          <w:p w14:paraId="5456FD4E" w14:textId="77777777" w:rsidR="002C6F01" w:rsidRDefault="00AE4CD8" w:rsidP="002C6F01">
            <w:pPr>
              <w:pStyle w:val="Brdtextmedindrag"/>
            </w:pPr>
            <w:r>
              <w:t>Lagen (2018:672) om eko</w:t>
            </w:r>
            <w:r>
              <w:softHyphen/>
              <w:t>no</w:t>
            </w:r>
            <w:r>
              <w:softHyphen/>
              <w:t>mi</w:t>
            </w:r>
            <w:r>
              <w:softHyphen/>
              <w:t>ska föreningar gäller för för</w:t>
            </w:r>
            <w:r>
              <w:softHyphen/>
              <w:t>säk</w:t>
            </w:r>
            <w:r>
              <w:softHyphen/>
              <w:t>rings</w:t>
            </w:r>
            <w:r>
              <w:softHyphen/>
              <w:t>föreningar om inte något annat följer av denna lag. Vid tillämpning av lagen om ekono</w:t>
            </w:r>
            <w:r>
              <w:softHyphen/>
              <w:t>miska förenin</w:t>
            </w:r>
            <w:r>
              <w:softHyphen/>
              <w:t>gar på försäk</w:t>
            </w:r>
            <w:r>
              <w:softHyphen/>
              <w:t>rings</w:t>
            </w:r>
            <w:r>
              <w:softHyphen/>
              <w:t>föreningar ska det som sägs om</w:t>
            </w:r>
          </w:p>
        </w:tc>
      </w:tr>
    </w:tbl>
    <w:p w14:paraId="4B221BEF" w14:textId="77777777" w:rsidR="002C6F01" w:rsidRDefault="00AE4CD8" w:rsidP="002C6F01">
      <w:pPr>
        <w:pStyle w:val="Brdtextmedindrag"/>
      </w:pPr>
      <w:r>
        <w:t>1. ekonomisk förening avse försäkringsförening, och</w:t>
      </w:r>
    </w:p>
    <w:p w14:paraId="76967C5C" w14:textId="77777777" w:rsidR="002C6F01" w:rsidRDefault="00AE4CD8" w:rsidP="002C6F01">
      <w:pPr>
        <w:pStyle w:val="Brdtextmedindrag"/>
      </w:pPr>
      <w:r>
        <w:t>2. föreningsregistret avse försäkringsregistret.</w:t>
      </w:r>
    </w:p>
    <w:p w14:paraId="062DBBC7" w14:textId="77777777" w:rsidR="002C6F01" w:rsidRPr="00276B52" w:rsidRDefault="00AE4CD8" w:rsidP="002C6F01">
      <w:pPr>
        <w:pStyle w:val="Brdtextmedindrag"/>
      </w:pPr>
      <w:r>
        <w:t>Hänvisningar i lagen om ekonomiska föreningar till bestämmelser i samma lag ska i förekommande fall avse de bestämmelser i denna lag som gäller i stället för eller utöver lagen om ekonomiska föreningar.</w:t>
      </w:r>
    </w:p>
    <w:bookmarkEnd w:id="207"/>
    <w:tbl>
      <w:tblPr>
        <w:tblW w:w="5000" w:type="pct"/>
        <w:tblCellMar>
          <w:left w:w="125" w:type="dxa"/>
          <w:right w:w="125" w:type="dxa"/>
        </w:tblCellMar>
        <w:tblLook w:val="0000" w:firstRow="0" w:lastRow="0" w:firstColumn="0" w:lastColumn="0" w:noHBand="0" w:noVBand="0"/>
      </w:tblPr>
      <w:tblGrid>
        <w:gridCol w:w="2948"/>
        <w:gridCol w:w="2949"/>
      </w:tblGrid>
      <w:tr w:rsidR="002C6F01" w14:paraId="418C258D" w14:textId="77777777" w:rsidTr="002C6F01">
        <w:tc>
          <w:tcPr>
            <w:tcW w:w="2500" w:type="pct"/>
            <w:shd w:val="clear" w:color="auto" w:fill="auto"/>
            <w:tcMar>
              <w:left w:w="0" w:type="dxa"/>
            </w:tcMar>
          </w:tcPr>
          <w:p w14:paraId="23897991" w14:textId="77777777" w:rsidR="002C6F01" w:rsidRDefault="002C6F01" w:rsidP="002C6F01">
            <w:pPr>
              <w:pStyle w:val="Brdtextmedindrag"/>
            </w:pPr>
          </w:p>
        </w:tc>
        <w:tc>
          <w:tcPr>
            <w:tcW w:w="2500" w:type="pct"/>
            <w:shd w:val="clear" w:color="auto" w:fill="auto"/>
            <w:tcMar>
              <w:right w:w="0" w:type="dxa"/>
            </w:tcMar>
          </w:tcPr>
          <w:p w14:paraId="6C0972F6" w14:textId="77777777" w:rsidR="002C6F01" w:rsidRPr="00276B52" w:rsidRDefault="00AE4CD8" w:rsidP="002C6F01">
            <w:pPr>
              <w:pStyle w:val="Brdtextmedindrag"/>
              <w:rPr>
                <w:i/>
              </w:rPr>
            </w:pPr>
            <w:bookmarkStart w:id="208" w:name="_Hlk31629764"/>
            <w:r>
              <w:rPr>
                <w:i/>
              </w:rPr>
              <w:t>När</w:t>
            </w:r>
            <w:r w:rsidRPr="00276B52">
              <w:rPr>
                <w:i/>
              </w:rPr>
              <w:t xml:space="preserve"> 7 kap. 8 och 30 §§ lagen om ekonomiska före</w:t>
            </w:r>
            <w:r>
              <w:rPr>
                <w:i/>
              </w:rPr>
              <w:softHyphen/>
            </w:r>
            <w:r w:rsidRPr="00276B52">
              <w:rPr>
                <w:i/>
              </w:rPr>
              <w:t xml:space="preserve">ningar </w:t>
            </w:r>
            <w:r>
              <w:rPr>
                <w:i/>
              </w:rPr>
              <w:t xml:space="preserve">tillämpas på en försäkringsförening </w:t>
            </w:r>
            <w:r w:rsidRPr="00276B52">
              <w:rPr>
                <w:i/>
              </w:rPr>
              <w:t>ska det som sägs om Bolagsverket i</w:t>
            </w:r>
            <w:r>
              <w:rPr>
                <w:i/>
              </w:rPr>
              <w:t> </w:t>
            </w:r>
            <w:r w:rsidRPr="00276B52">
              <w:rPr>
                <w:i/>
              </w:rPr>
              <w:t>stället avse Finans</w:t>
            </w:r>
            <w:r>
              <w:rPr>
                <w:i/>
              </w:rPr>
              <w:softHyphen/>
            </w:r>
            <w:r w:rsidRPr="00276B52">
              <w:rPr>
                <w:i/>
              </w:rPr>
              <w:t>inspektionen.</w:t>
            </w:r>
            <w:bookmarkEnd w:id="208"/>
          </w:p>
        </w:tc>
      </w:tr>
    </w:tbl>
    <w:p w14:paraId="38897880" w14:textId="77777777" w:rsidR="002C6F01" w:rsidRPr="00276B52" w:rsidRDefault="002C6F01" w:rsidP="002C6F01">
      <w:pPr>
        <w:pStyle w:val="Brdtextmedindrag"/>
      </w:pPr>
    </w:p>
    <w:p w14:paraId="0CE09E05" w14:textId="77777777" w:rsidR="002C6F01" w:rsidRPr="002F072C" w:rsidRDefault="00AE4CD8" w:rsidP="002C6F01">
      <w:pPr>
        <w:pStyle w:val="Brdtext"/>
        <w:jc w:val="center"/>
      </w:pPr>
      <w:r>
        <w:t>32 §</w:t>
      </w:r>
      <w:r>
        <w:rPr>
          <w:rStyle w:val="Fotnotsreferens"/>
        </w:rPr>
        <w:footnoteReference w:id="150"/>
      </w:r>
      <w:bookmarkStart w:id="209" w:name="_Hlk31629813"/>
    </w:p>
    <w:tbl>
      <w:tblPr>
        <w:tblW w:w="5000" w:type="pct"/>
        <w:tblCellMar>
          <w:left w:w="125" w:type="dxa"/>
          <w:right w:w="125" w:type="dxa"/>
        </w:tblCellMar>
        <w:tblLook w:val="0000" w:firstRow="0" w:lastRow="0" w:firstColumn="0" w:lastColumn="0" w:noHBand="0" w:noVBand="0"/>
      </w:tblPr>
      <w:tblGrid>
        <w:gridCol w:w="2948"/>
        <w:gridCol w:w="2949"/>
      </w:tblGrid>
      <w:tr w:rsidR="002C6F01" w14:paraId="694B9F03" w14:textId="77777777" w:rsidTr="002C6F01">
        <w:tc>
          <w:tcPr>
            <w:tcW w:w="2500" w:type="pct"/>
            <w:shd w:val="clear" w:color="auto" w:fill="auto"/>
            <w:tcMar>
              <w:left w:w="0" w:type="dxa"/>
            </w:tcMar>
          </w:tcPr>
          <w:p w14:paraId="201ADF4A" w14:textId="77777777" w:rsidR="002C6F01" w:rsidRDefault="00AE4CD8" w:rsidP="002C6F01">
            <w:pPr>
              <w:pStyle w:val="Brdtextmedindrag"/>
            </w:pPr>
            <w:r w:rsidRPr="002F072C">
              <w:t>Vid fusion med en försäkrings</w:t>
            </w:r>
            <w:r>
              <w:softHyphen/>
            </w:r>
            <w:r w:rsidRPr="002F072C">
              <w:t>förening gäller inte 16</w:t>
            </w:r>
            <w:r>
              <w:t> </w:t>
            </w:r>
            <w:r w:rsidRPr="002F072C">
              <w:t>kap. 17</w:t>
            </w:r>
            <w:r>
              <w:t>–</w:t>
            </w:r>
            <w:r w:rsidRPr="002F072C">
              <w:t>19, 21</w:t>
            </w:r>
            <w:r>
              <w:t>–</w:t>
            </w:r>
            <w:r w:rsidRPr="002F072C">
              <w:t>23 och 41</w:t>
            </w:r>
            <w:r>
              <w:t> </w:t>
            </w:r>
            <w:r w:rsidRPr="002F072C">
              <w:t>§§ lagen (2018:672) om ekonomiska föreningar. I stället gäller 33</w:t>
            </w:r>
            <w:r>
              <w:t>–</w:t>
            </w:r>
            <w:r w:rsidRPr="002F072C">
              <w:t>35</w:t>
            </w:r>
            <w:r>
              <w:t> </w:t>
            </w:r>
            <w:r w:rsidRPr="002F072C">
              <w:t>§§ i detta kapitel. I 36</w:t>
            </w:r>
            <w:r>
              <w:t> </w:t>
            </w:r>
            <w:r w:rsidRPr="002F072C">
              <w:t>§ i detta kapitel finns särskilda bestämmelser om tillämpning av 16</w:t>
            </w:r>
            <w:r>
              <w:t> </w:t>
            </w:r>
            <w:r w:rsidRPr="002F072C">
              <w:t>kap. 24</w:t>
            </w:r>
            <w:r>
              <w:t> </w:t>
            </w:r>
            <w:r w:rsidRPr="002F072C">
              <w:t>§ lagen om ekonomiska föreningar. När fusionen avser en försäkringsförening och ett helägt dotterbolag, gäller 33</w:t>
            </w:r>
            <w:r>
              <w:t>–</w:t>
            </w:r>
            <w:r w:rsidRPr="002F072C">
              <w:t>35</w:t>
            </w:r>
            <w:r>
              <w:t> </w:t>
            </w:r>
            <w:r w:rsidRPr="002F072C">
              <w:t xml:space="preserve">§§ i tillämpliga delar. Det som sägs </w:t>
            </w:r>
            <w:r w:rsidRPr="00125036">
              <w:rPr>
                <w:i/>
                <w:iCs/>
              </w:rPr>
              <w:t>där</w:t>
            </w:r>
            <w:r w:rsidRPr="002F072C">
              <w:t xml:space="preserve"> om överlåtande förening ska i stället avse dotterbolaget.</w:t>
            </w:r>
          </w:p>
        </w:tc>
        <w:tc>
          <w:tcPr>
            <w:tcW w:w="2500" w:type="pct"/>
            <w:shd w:val="clear" w:color="auto" w:fill="auto"/>
            <w:tcMar>
              <w:right w:w="0" w:type="dxa"/>
            </w:tcMar>
          </w:tcPr>
          <w:p w14:paraId="41F4D992" w14:textId="77777777" w:rsidR="002C6F01" w:rsidRDefault="00AE4CD8" w:rsidP="002C6F01">
            <w:pPr>
              <w:pStyle w:val="Brdtextmedindrag"/>
              <w:rPr>
                <w:i/>
              </w:rPr>
            </w:pPr>
            <w:r w:rsidRPr="002F072C">
              <w:t>Vid fusion med en försäkrings</w:t>
            </w:r>
            <w:r>
              <w:softHyphen/>
            </w:r>
            <w:r w:rsidRPr="002F072C">
              <w:t>förening gäller inte 16</w:t>
            </w:r>
            <w:r>
              <w:t> </w:t>
            </w:r>
            <w:r w:rsidRPr="002F072C">
              <w:t>kap. 17</w:t>
            </w:r>
            <w:r>
              <w:t>–</w:t>
            </w:r>
            <w:r w:rsidRPr="002F072C">
              <w:t>19, 21</w:t>
            </w:r>
            <w:r>
              <w:t>–</w:t>
            </w:r>
            <w:r w:rsidRPr="002F072C">
              <w:t>23 och 41</w:t>
            </w:r>
            <w:r>
              <w:t> </w:t>
            </w:r>
            <w:r w:rsidRPr="002F072C">
              <w:t>§§ lagen (2018:672) om ekonomiska föreningar. I stället gäller 33</w:t>
            </w:r>
            <w:r>
              <w:t>–</w:t>
            </w:r>
            <w:r w:rsidRPr="002F072C">
              <w:t>35</w:t>
            </w:r>
            <w:r>
              <w:t> </w:t>
            </w:r>
            <w:r w:rsidRPr="002F072C">
              <w:t>§§ i detta kapitel. I 36</w:t>
            </w:r>
            <w:r>
              <w:t> </w:t>
            </w:r>
            <w:r w:rsidRPr="002F072C">
              <w:t>§ i detta kapitel finns särskilda bestämmelser om tillämpning av 16</w:t>
            </w:r>
            <w:r>
              <w:t> </w:t>
            </w:r>
            <w:r w:rsidRPr="002F072C">
              <w:t>kap. 24</w:t>
            </w:r>
            <w:r>
              <w:t> </w:t>
            </w:r>
            <w:r w:rsidRPr="002F072C">
              <w:t>§ lagen om ekonomiska föreningar. När fusionen avser en försäkringsförening och ett helägt dotterbolag, gäller 33</w:t>
            </w:r>
            <w:r>
              <w:t>–</w:t>
            </w:r>
            <w:r w:rsidRPr="002F072C">
              <w:t>35</w:t>
            </w:r>
            <w:r>
              <w:t> </w:t>
            </w:r>
            <w:r w:rsidRPr="002F072C">
              <w:t>§§ i tillämpliga delar. Det som sägs om överlåtande förening ska i stället avse dotterbolaget.</w:t>
            </w:r>
          </w:p>
        </w:tc>
      </w:tr>
      <w:bookmarkEnd w:id="209"/>
      <w:tr w:rsidR="002C6F01" w14:paraId="29B91BF5" w14:textId="77777777" w:rsidTr="002C6F01">
        <w:tc>
          <w:tcPr>
            <w:tcW w:w="2500" w:type="pct"/>
            <w:shd w:val="clear" w:color="auto" w:fill="auto"/>
            <w:tcMar>
              <w:left w:w="0" w:type="dxa"/>
            </w:tcMar>
          </w:tcPr>
          <w:p w14:paraId="1520224A" w14:textId="77777777" w:rsidR="002C6F01" w:rsidRDefault="002C6F01" w:rsidP="002C6F01">
            <w:pPr>
              <w:pStyle w:val="Brdtextmedindrag"/>
            </w:pPr>
          </w:p>
        </w:tc>
        <w:tc>
          <w:tcPr>
            <w:tcW w:w="2500" w:type="pct"/>
            <w:shd w:val="clear" w:color="auto" w:fill="auto"/>
            <w:tcMar>
              <w:right w:w="0" w:type="dxa"/>
            </w:tcMar>
          </w:tcPr>
          <w:p w14:paraId="0CD02F74" w14:textId="77777777" w:rsidR="002C6F01" w:rsidRDefault="00AE4CD8" w:rsidP="002C6F01">
            <w:pPr>
              <w:pStyle w:val="Brdtextmedindrag"/>
            </w:pPr>
            <w:bookmarkStart w:id="210" w:name="_Hlk31629829"/>
            <w:r>
              <w:rPr>
                <w:i/>
              </w:rPr>
              <w:t>När 16 kap. 20 § lagen om eko</w:t>
            </w:r>
            <w:r>
              <w:rPr>
                <w:i/>
              </w:rPr>
              <w:softHyphen/>
              <w:t>no</w:t>
            </w:r>
            <w:r>
              <w:rPr>
                <w:i/>
              </w:rPr>
              <w:softHyphen/>
              <w:t>miska föreningar tillämpas på en försäkringsförening ska det som sägs om Bolags</w:t>
            </w:r>
            <w:r>
              <w:rPr>
                <w:i/>
              </w:rPr>
              <w:softHyphen/>
              <w:t>verket i stället avse Finans</w:t>
            </w:r>
            <w:r>
              <w:rPr>
                <w:i/>
              </w:rPr>
              <w:softHyphen/>
              <w:t>inspektionen.</w:t>
            </w:r>
            <w:bookmarkEnd w:id="210"/>
          </w:p>
        </w:tc>
      </w:tr>
    </w:tbl>
    <w:p w14:paraId="3D723CED" w14:textId="77777777" w:rsidR="002C6F01" w:rsidRDefault="00AE4CD8" w:rsidP="002C6F01">
      <w:pPr>
        <w:pStyle w:val="Brdtext"/>
        <w:spacing w:before="230"/>
        <w:jc w:val="center"/>
        <w:rPr>
          <w:b/>
        </w:rPr>
      </w:pPr>
      <w:r>
        <w:rPr>
          <w:b/>
        </w:rPr>
        <w:t>18 kap.</w:t>
      </w:r>
    </w:p>
    <w:p w14:paraId="62982F68" w14:textId="77777777" w:rsidR="002C6F01" w:rsidRDefault="00AE4CD8" w:rsidP="002C6F01">
      <w:pPr>
        <w:pStyle w:val="Brdtext"/>
        <w:jc w:val="center"/>
      </w:pPr>
      <w:r>
        <w:t>6 §</w:t>
      </w:r>
      <w:r>
        <w:rPr>
          <w:rStyle w:val="Fotnotsreferens"/>
        </w:rPr>
        <w:footnoteReference w:id="151"/>
      </w:r>
    </w:p>
    <w:p w14:paraId="035F846C" w14:textId="77777777" w:rsidR="002C6F01" w:rsidRPr="008076F0" w:rsidRDefault="00AE4CD8" w:rsidP="002C6F01">
      <w:pPr>
        <w:pStyle w:val="Brdtextmedindrag"/>
      </w:pPr>
      <w:bookmarkStart w:id="211" w:name="_Hlk31629935"/>
      <w:r>
        <w:t>Finansinspektionen ska förelägga ett försäkringsföretag att vidta nöd</w:t>
      </w:r>
      <w:r>
        <w:softHyphen/>
        <w:t>vändiga åtgärder för att säkerställa att företaget kan uppfylla solvens</w:t>
      </w:r>
      <w:r>
        <w:softHyphen/>
        <w:t>kapitalkravet utan tillämpning av en tillfälligt justerad riskfri räntestruktur enligt 5 kap. 10 § eller ett tillfälligt avdrag enligt 5 kap. 12 § senast den 1 januari 2032 och att inom två månader från dagen då bristen konstaterades överlämna en plan för infasning till inspektionen.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14B8592" w14:textId="77777777" w:rsidTr="002C6F01">
        <w:tc>
          <w:tcPr>
            <w:tcW w:w="2500" w:type="pct"/>
            <w:shd w:val="clear" w:color="auto" w:fill="auto"/>
            <w:tcMar>
              <w:left w:w="0" w:type="dxa"/>
            </w:tcMar>
          </w:tcPr>
          <w:bookmarkEnd w:id="211"/>
          <w:p w14:paraId="0267DC55" w14:textId="77777777" w:rsidR="002C6F01" w:rsidRDefault="00AE4CD8" w:rsidP="002C6F01">
            <w:pPr>
              <w:pStyle w:val="Brdtextmedindrag"/>
            </w:pPr>
            <w:r>
              <w:t>Företaget ska lämna en läges</w:t>
            </w:r>
            <w:r>
              <w:softHyphen/>
              <w:t>rapport till Finansinspektionen.</w:t>
            </w:r>
          </w:p>
        </w:tc>
        <w:tc>
          <w:tcPr>
            <w:tcW w:w="2500" w:type="pct"/>
            <w:shd w:val="clear" w:color="auto" w:fill="auto"/>
            <w:tcMar>
              <w:right w:w="0" w:type="dxa"/>
            </w:tcMar>
          </w:tcPr>
          <w:p w14:paraId="657C6C16" w14:textId="77777777" w:rsidR="002C6F01" w:rsidRDefault="00AE4CD8" w:rsidP="002C6F01">
            <w:pPr>
              <w:pStyle w:val="Brdtextmedindrag"/>
            </w:pPr>
            <w:bookmarkStart w:id="212" w:name="_Hlk31629946"/>
            <w:r>
              <w:t xml:space="preserve">Företaget ska </w:t>
            </w:r>
            <w:r>
              <w:rPr>
                <w:i/>
              </w:rPr>
              <w:t xml:space="preserve">varje år </w:t>
            </w:r>
            <w:r>
              <w:t>lämna en läges</w:t>
            </w:r>
            <w:r>
              <w:softHyphen/>
              <w:t>rapport till Finansinspek</w:t>
            </w:r>
            <w:r>
              <w:softHyphen/>
              <w:t>tionen.</w:t>
            </w:r>
            <w:bookmarkEnd w:id="212"/>
          </w:p>
        </w:tc>
      </w:tr>
    </w:tbl>
    <w:p w14:paraId="7950335D" w14:textId="77777777" w:rsidR="002C6F01" w:rsidRDefault="002C6F01" w:rsidP="002C6F01">
      <w:pPr>
        <w:pStyle w:val="Brdtext"/>
        <w:jc w:val="center"/>
      </w:pPr>
    </w:p>
    <w:p w14:paraId="14CF6469" w14:textId="77777777" w:rsidR="002C6F01" w:rsidRDefault="00AE4CD8" w:rsidP="002C6F01">
      <w:pPr>
        <w:pStyle w:val="Brdtext"/>
        <w:jc w:val="center"/>
      </w:pPr>
      <w:r>
        <w:t>24 §</w:t>
      </w:r>
      <w:r>
        <w:rPr>
          <w:rStyle w:val="Fotnotsreferens"/>
        </w:rPr>
        <w:footnoteReference w:id="152"/>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E0FEE4B" w14:textId="77777777" w:rsidTr="002C6F01">
        <w:tc>
          <w:tcPr>
            <w:tcW w:w="2500" w:type="pct"/>
            <w:shd w:val="clear" w:color="auto" w:fill="auto"/>
            <w:tcMar>
              <w:left w:w="0" w:type="dxa"/>
            </w:tcMar>
          </w:tcPr>
          <w:p w14:paraId="734BB9BA" w14:textId="77777777" w:rsidR="002C6F01" w:rsidRDefault="00AE4CD8" w:rsidP="002C6F01">
            <w:pPr>
              <w:pStyle w:val="Brdtextmedindrag"/>
            </w:pPr>
            <w:r>
              <w:t xml:space="preserve">Om någon i ledningen för ett </w:t>
            </w:r>
            <w:proofErr w:type="spellStart"/>
            <w:r>
              <w:t>försäkringsholdingföretag</w:t>
            </w:r>
            <w:proofErr w:type="spellEnd"/>
            <w:r>
              <w:t xml:space="preserve"> inte upp</w:t>
            </w:r>
            <w:r>
              <w:softHyphen/>
              <w:t>fyller de krav som anges i 19 kap. 63 § första stycket, får Finans</w:t>
            </w:r>
            <w:r>
              <w:softHyphen/>
              <w:t>inspektionen förelägga företaget att rätta till förhållandet.</w:t>
            </w:r>
          </w:p>
        </w:tc>
        <w:tc>
          <w:tcPr>
            <w:tcW w:w="2500" w:type="pct"/>
            <w:shd w:val="clear" w:color="auto" w:fill="auto"/>
            <w:tcMar>
              <w:right w:w="0" w:type="dxa"/>
            </w:tcMar>
          </w:tcPr>
          <w:p w14:paraId="3B210D81" w14:textId="77777777" w:rsidR="002C6F01" w:rsidRDefault="00AE4CD8" w:rsidP="002C6F01">
            <w:pPr>
              <w:pStyle w:val="Brdtextmedindrag"/>
            </w:pPr>
            <w:bookmarkStart w:id="213" w:name="_Hlk31629991"/>
            <w:r>
              <w:t xml:space="preserve">Om någon i ledningen för ett </w:t>
            </w:r>
            <w:proofErr w:type="spellStart"/>
            <w:r>
              <w:t>försäkringsholdingföretag</w:t>
            </w:r>
            <w:proofErr w:type="spellEnd"/>
            <w:r>
              <w:t xml:space="preserve"> </w:t>
            </w:r>
            <w:r>
              <w:rPr>
                <w:i/>
              </w:rPr>
              <w:t xml:space="preserve">eller ett blandat finansiellt </w:t>
            </w:r>
            <w:proofErr w:type="spellStart"/>
            <w:r>
              <w:rPr>
                <w:i/>
              </w:rPr>
              <w:t>holdingföretag</w:t>
            </w:r>
            <w:proofErr w:type="spellEnd"/>
            <w:r>
              <w:t xml:space="preserve"> inte upp</w:t>
            </w:r>
            <w:r>
              <w:softHyphen/>
              <w:t>fyller de krav som anges i 19 kap. 63 § första stycket, får Finans</w:t>
            </w:r>
            <w:r>
              <w:softHyphen/>
              <w:t>inspektionen förelägga före</w:t>
            </w:r>
            <w:r>
              <w:softHyphen/>
              <w:t>taget att rätta till förhållandet.</w:t>
            </w:r>
            <w:bookmarkEnd w:id="213"/>
          </w:p>
        </w:tc>
      </w:tr>
      <w:tr w:rsidR="002C6F01" w14:paraId="451EB3B3" w14:textId="77777777" w:rsidTr="002C6F01">
        <w:tc>
          <w:tcPr>
            <w:tcW w:w="2500" w:type="pct"/>
            <w:shd w:val="clear" w:color="auto" w:fill="auto"/>
            <w:tcMar>
              <w:left w:w="0" w:type="dxa"/>
            </w:tcMar>
          </w:tcPr>
          <w:p w14:paraId="4435AAAF" w14:textId="77777777" w:rsidR="002C6F01" w:rsidRDefault="002C6F01" w:rsidP="002C6F01">
            <w:pPr>
              <w:pStyle w:val="Brdtextmedindrag"/>
            </w:pPr>
          </w:p>
        </w:tc>
        <w:tc>
          <w:tcPr>
            <w:tcW w:w="2500" w:type="pct"/>
            <w:shd w:val="clear" w:color="auto" w:fill="auto"/>
            <w:tcMar>
              <w:right w:w="0" w:type="dxa"/>
            </w:tcMar>
          </w:tcPr>
          <w:p w14:paraId="59E1C3BB" w14:textId="77777777" w:rsidR="002C6F01" w:rsidRPr="00A25DC8" w:rsidRDefault="00AE4CD8" w:rsidP="002C6F01">
            <w:pPr>
              <w:pStyle w:val="Brdtextmedindrag"/>
              <w:rPr>
                <w:i/>
              </w:rPr>
            </w:pPr>
            <w:bookmarkStart w:id="214" w:name="_Hlk31630000"/>
            <w:r>
              <w:rPr>
                <w:i/>
              </w:rPr>
              <w:t>Detsamma gäller om ett</w:t>
            </w:r>
            <w:r w:rsidRPr="00A25DC8">
              <w:rPr>
                <w:i/>
              </w:rPr>
              <w:t xml:space="preserve"> </w:t>
            </w:r>
            <w:proofErr w:type="spellStart"/>
            <w:r w:rsidRPr="00A25DC8">
              <w:rPr>
                <w:i/>
              </w:rPr>
              <w:t>försäkringsholdingföretag</w:t>
            </w:r>
            <w:proofErr w:type="spellEnd"/>
            <w:r w:rsidRPr="00A25DC8">
              <w:rPr>
                <w:i/>
              </w:rPr>
              <w:t xml:space="preserve"> eller ett blandat finansiellt </w:t>
            </w:r>
            <w:proofErr w:type="spellStart"/>
            <w:r w:rsidRPr="00A25DC8">
              <w:rPr>
                <w:i/>
              </w:rPr>
              <w:t>holding</w:t>
            </w:r>
            <w:r w:rsidRPr="00A25DC8">
              <w:rPr>
                <w:i/>
              </w:rPr>
              <w:softHyphen/>
              <w:t>före</w:t>
            </w:r>
            <w:r w:rsidRPr="00A25DC8">
              <w:rPr>
                <w:i/>
              </w:rPr>
              <w:softHyphen/>
              <w:t>tag</w:t>
            </w:r>
            <w:proofErr w:type="spellEnd"/>
            <w:r w:rsidRPr="00A25DC8">
              <w:rPr>
                <w:i/>
              </w:rPr>
              <w:t xml:space="preserve"> inte uppfyller de krav som ställs på det enligt EU-förordningar som ant</w:t>
            </w:r>
            <w:r w:rsidRPr="00A25DC8">
              <w:rPr>
                <w:i/>
              </w:rPr>
              <w:softHyphen/>
              <w:t xml:space="preserve">agits med stöd av Solvens II-direktivet, </w:t>
            </w:r>
            <w:r>
              <w:rPr>
                <w:i/>
              </w:rPr>
              <w:t>19 kap.</w:t>
            </w:r>
            <w:r w:rsidRPr="00A25DC8">
              <w:rPr>
                <w:i/>
              </w:rPr>
              <w:t xml:space="preserve"> eller före</w:t>
            </w:r>
            <w:r w:rsidRPr="00A25DC8">
              <w:rPr>
                <w:i/>
              </w:rPr>
              <w:softHyphen/>
              <w:t xml:space="preserve">skrifter som meddelats med stöd av </w:t>
            </w:r>
            <w:r>
              <w:rPr>
                <w:i/>
              </w:rPr>
              <w:t>det kapitlet.</w:t>
            </w:r>
            <w:bookmarkEnd w:id="214"/>
          </w:p>
        </w:tc>
      </w:tr>
    </w:tbl>
    <w:p w14:paraId="45E0C0E7" w14:textId="77777777" w:rsidR="002C6F01" w:rsidRDefault="00AE4CD8" w:rsidP="002C6F01">
      <w:pPr>
        <w:pStyle w:val="Brdtext"/>
        <w:spacing w:before="230"/>
        <w:jc w:val="center"/>
        <w:rPr>
          <w:b/>
        </w:rPr>
      </w:pPr>
      <w:r>
        <w:rPr>
          <w:b/>
        </w:rPr>
        <w:t>19 kap.</w:t>
      </w:r>
    </w:p>
    <w:p w14:paraId="5A5546D1" w14:textId="77777777" w:rsidR="002C6F01" w:rsidRDefault="00AE4CD8" w:rsidP="002C6F01">
      <w:pPr>
        <w:pStyle w:val="Brdtext"/>
        <w:jc w:val="center"/>
      </w:pPr>
      <w:r>
        <w:t>8 §</w:t>
      </w:r>
      <w:r>
        <w:rPr>
          <w:rStyle w:val="Fotnotsreferens"/>
        </w:rPr>
        <w:footnoteReference w:id="153"/>
      </w:r>
    </w:p>
    <w:p w14:paraId="148AA528" w14:textId="77777777" w:rsidR="002C6F01" w:rsidRDefault="00AE4CD8" w:rsidP="002C6F01">
      <w:pPr>
        <w:pStyle w:val="Brdtextmedindrag"/>
      </w:pPr>
      <w:bookmarkStart w:id="215" w:name="_Hlk31630040"/>
      <w:r w:rsidRPr="008076F0">
        <w:t>När Finansinspektionen enligt 7</w:t>
      </w:r>
      <w:r>
        <w:t> </w:t>
      </w:r>
      <w:r w:rsidRPr="008076F0">
        <w:t>§ ska vara grupptillsynsmyndighet, får inspektionen tillsammans med berörda behöriga myndigheter komma överens om att en annan myndighet inom EES än inspektionen ska utses till grupptillsynsmyndighet. Finansinspektionen får träffa en sådan överenskommelse, om det är olämpligt att inspektionen utses till grupp</w:t>
      </w:r>
      <w:r>
        <w:softHyphen/>
      </w:r>
      <w:r w:rsidRPr="008076F0">
        <w:t>tillsynsmyndighet med hänsyn till gruppens struktur och den relativa betydelsen av gruppens verksamhet i olika länder.</w:t>
      </w:r>
    </w:p>
    <w:p w14:paraId="25EEB238" w14:textId="77777777" w:rsidR="002C6F01" w:rsidRDefault="00AE4CD8" w:rsidP="002C6F01">
      <w:pPr>
        <w:pStyle w:val="Brdtextmedindrag"/>
      </w:pPr>
      <w:r>
        <w:lastRenderedPageBreak/>
        <w:t>Om det i ett annat fall än det som avses i första stycket skulle vara olämpligt med hänsyn till en grupps struktur och den relativa betydelsen av dess verksamhet i olika länder att grupptillsynsmyndigheten utses enligt de grunder som anges i artikel 247.2 i Solvens II-direktivet, får Finans</w:t>
      </w:r>
      <w:r>
        <w:softHyphen/>
        <w:t>inspektionen träffa en överenskommelse om att inspektionen eller en behörig myndighet ska vara grupptillsynsmyndighet för gruppen.</w:t>
      </w:r>
    </w:p>
    <w:p w14:paraId="5137DB25" w14:textId="77777777" w:rsidR="002C6F01" w:rsidRPr="008076F0" w:rsidRDefault="00AE4CD8" w:rsidP="002C6F01">
      <w:pPr>
        <w:pStyle w:val="Brdtextmedindrag"/>
      </w:pPr>
      <w:r w:rsidRPr="008076F0">
        <w:t>Om en överenskommelse enligt andra stycket innebär att Finansinspek</w:t>
      </w:r>
      <w:r>
        <w:softHyphen/>
      </w:r>
      <w:r w:rsidRPr="008076F0">
        <w:t>tionen utses till grupptillsynsmyndighet, ska inspektionen fatta ett beslut om detta och överlämna beslutet till gruppen.</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E87F93C" w14:textId="77777777" w:rsidTr="002C6F01">
        <w:tc>
          <w:tcPr>
            <w:tcW w:w="2500" w:type="pct"/>
            <w:shd w:val="clear" w:color="auto" w:fill="auto"/>
            <w:tcMar>
              <w:left w:w="0" w:type="dxa"/>
            </w:tcMar>
          </w:tcPr>
          <w:bookmarkEnd w:id="215"/>
          <w:p w14:paraId="66DEFB3F" w14:textId="77777777" w:rsidR="002C6F01" w:rsidRDefault="00AE4CD8" w:rsidP="002C6F01">
            <w:pPr>
              <w:pStyle w:val="Brdtextmedindrag"/>
            </w:pPr>
            <w:r w:rsidRPr="008076F0">
              <w:t>En överenskommelse enligt första eller andra stycket får träffas inom tre månader från den dag då frågan om en sådan överens</w:t>
            </w:r>
            <w:r>
              <w:softHyphen/>
            </w:r>
            <w:r w:rsidRPr="008076F0">
              <w:t>kommelse väcktes av en berörd myndighet. Den berörda gruppen ska ges tillfälle att yttra sig.</w:t>
            </w:r>
          </w:p>
        </w:tc>
        <w:tc>
          <w:tcPr>
            <w:tcW w:w="2500" w:type="pct"/>
            <w:shd w:val="clear" w:color="auto" w:fill="auto"/>
            <w:tcMar>
              <w:right w:w="0" w:type="dxa"/>
            </w:tcMar>
          </w:tcPr>
          <w:p w14:paraId="135993CE" w14:textId="77777777" w:rsidR="002C6F01" w:rsidRPr="006C17F7" w:rsidRDefault="00AE4CD8" w:rsidP="002C6F01">
            <w:pPr>
              <w:pStyle w:val="Brdtextmedindrag"/>
              <w:rPr>
                <w:i/>
              </w:rPr>
            </w:pPr>
            <w:bookmarkStart w:id="216" w:name="_Hlk31630054"/>
            <w:r w:rsidRPr="008076F0">
              <w:t>En överenskommelse enligt första eller andra stycket får träffas inom tre månader från den dag då frågan om en sådan överens</w:t>
            </w:r>
            <w:r>
              <w:softHyphen/>
            </w:r>
            <w:r w:rsidRPr="008076F0">
              <w:t>kommelse väcktes av en berörd myndighet. Den berörda gruppen ska ges tillfälle att yttra sig.</w:t>
            </w:r>
            <w:r>
              <w:t xml:space="preserve"> </w:t>
            </w:r>
            <w:r w:rsidRPr="00665D7A">
              <w:rPr>
                <w:i/>
              </w:rPr>
              <w:t>Finansinspektionen får högst en gång om året väcka frågan om en sådan överenskommelse.</w:t>
            </w:r>
            <w:bookmarkEnd w:id="216"/>
          </w:p>
        </w:tc>
      </w:tr>
      <w:tr w:rsidR="002C6F01" w14:paraId="734229E7" w14:textId="77777777" w:rsidTr="002C6F01">
        <w:tc>
          <w:tcPr>
            <w:tcW w:w="2500" w:type="pct"/>
            <w:shd w:val="clear" w:color="auto" w:fill="auto"/>
            <w:tcMar>
              <w:left w:w="0" w:type="dxa"/>
            </w:tcMar>
          </w:tcPr>
          <w:p w14:paraId="717163DC" w14:textId="77777777" w:rsidR="002C6F01" w:rsidRPr="008076F0" w:rsidRDefault="002C6F01" w:rsidP="002C6F01">
            <w:pPr>
              <w:pStyle w:val="Brdtextmedindrag"/>
            </w:pPr>
          </w:p>
        </w:tc>
        <w:tc>
          <w:tcPr>
            <w:tcW w:w="2500" w:type="pct"/>
            <w:shd w:val="clear" w:color="auto" w:fill="auto"/>
            <w:tcMar>
              <w:right w:w="0" w:type="dxa"/>
            </w:tcMar>
          </w:tcPr>
          <w:p w14:paraId="2610F2DF" w14:textId="77777777" w:rsidR="002C6F01" w:rsidRPr="008076F0" w:rsidRDefault="002C6F01" w:rsidP="002C6F01">
            <w:pPr>
              <w:pStyle w:val="Brdtextmedindrag"/>
            </w:pPr>
          </w:p>
        </w:tc>
      </w:tr>
      <w:tr w:rsidR="002C6F01" w14:paraId="4713C87A" w14:textId="77777777" w:rsidTr="002C6F01">
        <w:tc>
          <w:tcPr>
            <w:tcW w:w="2500" w:type="pct"/>
            <w:shd w:val="clear" w:color="auto" w:fill="auto"/>
            <w:tcMar>
              <w:left w:w="0" w:type="dxa"/>
            </w:tcMar>
          </w:tcPr>
          <w:p w14:paraId="4C4E7B67" w14:textId="77777777" w:rsidR="002C6F01" w:rsidRDefault="002C6F01" w:rsidP="002C6F01">
            <w:pPr>
              <w:pStyle w:val="Brdtextmedindrag"/>
            </w:pPr>
          </w:p>
        </w:tc>
        <w:tc>
          <w:tcPr>
            <w:tcW w:w="2500" w:type="pct"/>
            <w:shd w:val="clear" w:color="auto" w:fill="auto"/>
            <w:tcMar>
              <w:right w:w="0" w:type="dxa"/>
            </w:tcMar>
          </w:tcPr>
          <w:p w14:paraId="79E0FB40" w14:textId="77777777" w:rsidR="002C6F01" w:rsidRPr="00B9666D" w:rsidRDefault="00AE4CD8" w:rsidP="002C6F01">
            <w:pPr>
              <w:pStyle w:val="Brdtext"/>
              <w:rPr>
                <w:i/>
                <w:u w:val="single"/>
              </w:rPr>
            </w:pPr>
            <w:r w:rsidRPr="00B9666D">
              <w:rPr>
                <w:i/>
                <w:u w:val="single"/>
              </w:rPr>
              <w:t>Samordningsöverenskommelse</w:t>
            </w:r>
          </w:p>
        </w:tc>
      </w:tr>
      <w:tr w:rsidR="002C6F01" w14:paraId="63D0051F" w14:textId="77777777" w:rsidTr="002C6F01">
        <w:tc>
          <w:tcPr>
            <w:tcW w:w="2500" w:type="pct"/>
            <w:shd w:val="clear" w:color="auto" w:fill="auto"/>
            <w:tcMar>
              <w:left w:w="0" w:type="dxa"/>
            </w:tcMar>
          </w:tcPr>
          <w:p w14:paraId="5CFEBE78" w14:textId="77777777" w:rsidR="002C6F01" w:rsidRDefault="002C6F01" w:rsidP="002C6F01">
            <w:pPr>
              <w:pStyle w:val="Brdtextmedindrag"/>
            </w:pPr>
          </w:p>
        </w:tc>
        <w:tc>
          <w:tcPr>
            <w:tcW w:w="2500" w:type="pct"/>
            <w:shd w:val="clear" w:color="auto" w:fill="auto"/>
            <w:tcMar>
              <w:right w:w="0" w:type="dxa"/>
            </w:tcMar>
          </w:tcPr>
          <w:p w14:paraId="33DDECBE" w14:textId="77777777" w:rsidR="002C6F01" w:rsidRDefault="002C6F01" w:rsidP="002C6F01">
            <w:pPr>
              <w:pStyle w:val="Brdtext"/>
              <w:rPr>
                <w:i/>
                <w:u w:val="single"/>
              </w:rPr>
            </w:pPr>
          </w:p>
        </w:tc>
      </w:tr>
      <w:tr w:rsidR="002C6F01" w14:paraId="4440738F" w14:textId="77777777" w:rsidTr="002C6F01">
        <w:tc>
          <w:tcPr>
            <w:tcW w:w="2500" w:type="pct"/>
            <w:shd w:val="clear" w:color="auto" w:fill="auto"/>
            <w:tcMar>
              <w:left w:w="0" w:type="dxa"/>
            </w:tcMar>
          </w:tcPr>
          <w:p w14:paraId="3E6156C5" w14:textId="77777777" w:rsidR="002C6F01" w:rsidRDefault="002C6F01" w:rsidP="002C6F01">
            <w:pPr>
              <w:pStyle w:val="Brdtextmedindrag"/>
            </w:pPr>
          </w:p>
        </w:tc>
        <w:tc>
          <w:tcPr>
            <w:tcW w:w="2500" w:type="pct"/>
            <w:shd w:val="clear" w:color="auto" w:fill="auto"/>
            <w:tcMar>
              <w:right w:w="0" w:type="dxa"/>
            </w:tcMar>
          </w:tcPr>
          <w:p w14:paraId="374A9B9C" w14:textId="77777777" w:rsidR="002C6F01" w:rsidRPr="00232FF6" w:rsidRDefault="00AE4CD8" w:rsidP="002C6F01">
            <w:pPr>
              <w:pStyle w:val="Brdtext"/>
              <w:rPr>
                <w:i/>
              </w:rPr>
            </w:pPr>
            <w:r>
              <w:rPr>
                <w:i/>
              </w:rPr>
              <w:t>10</w:t>
            </w:r>
            <w:r w:rsidRPr="00232FF6">
              <w:rPr>
                <w:i/>
              </w:rPr>
              <w:t> a §</w:t>
            </w:r>
          </w:p>
        </w:tc>
      </w:tr>
      <w:tr w:rsidR="002C6F01" w14:paraId="4B7F77BF" w14:textId="77777777" w:rsidTr="002C6F01">
        <w:tc>
          <w:tcPr>
            <w:tcW w:w="2500" w:type="pct"/>
            <w:shd w:val="clear" w:color="auto" w:fill="auto"/>
            <w:tcMar>
              <w:left w:w="0" w:type="dxa"/>
            </w:tcMar>
          </w:tcPr>
          <w:p w14:paraId="779DFE27" w14:textId="77777777" w:rsidR="002C6F01" w:rsidRDefault="002C6F01" w:rsidP="002C6F01">
            <w:pPr>
              <w:pStyle w:val="Brdtextmedindrag"/>
            </w:pPr>
          </w:p>
        </w:tc>
        <w:tc>
          <w:tcPr>
            <w:tcW w:w="2500" w:type="pct"/>
            <w:shd w:val="clear" w:color="auto" w:fill="auto"/>
            <w:tcMar>
              <w:right w:w="0" w:type="dxa"/>
            </w:tcMar>
          </w:tcPr>
          <w:p w14:paraId="032C09C5" w14:textId="77777777" w:rsidR="002C6F01" w:rsidRPr="00024BC3" w:rsidRDefault="00AE4CD8" w:rsidP="002C6F01">
            <w:pPr>
              <w:pStyle w:val="Brdtextmedindrag"/>
              <w:rPr>
                <w:i/>
              </w:rPr>
            </w:pPr>
            <w:bookmarkStart w:id="217" w:name="_Hlk31630091"/>
            <w:r>
              <w:rPr>
                <w:i/>
              </w:rPr>
              <w:t>När Finansinspektionen är grupptillsynsmyndighet eller ut</w:t>
            </w:r>
            <w:r>
              <w:rPr>
                <w:i/>
              </w:rPr>
              <w:softHyphen/>
              <w:t>övar tillsyn över ett enskilt för</w:t>
            </w:r>
            <w:r>
              <w:rPr>
                <w:i/>
              </w:rPr>
              <w:softHyphen/>
              <w:t>säkringsföretag som omfattas av grupptillsyn, ska inspektionen ingå en samordningsöverenskommelse med de berörda behöriga myndig</w:t>
            </w:r>
            <w:r>
              <w:rPr>
                <w:i/>
              </w:rPr>
              <w:softHyphen/>
              <w:t>heterna i tillsynskollegiet. En sådan överenskommelse ska avse in</w:t>
            </w:r>
            <w:r>
              <w:rPr>
                <w:i/>
              </w:rPr>
              <w:softHyphen/>
              <w:t>rättandet av tillsynskollegiet och verksamheten i det. Överens</w:t>
            </w:r>
            <w:r>
              <w:rPr>
                <w:i/>
              </w:rPr>
              <w:softHyphen/>
              <w:t>kommelsen</w:t>
            </w:r>
            <w:r w:rsidRPr="00024BC3">
              <w:rPr>
                <w:i/>
              </w:rPr>
              <w:t xml:space="preserve"> ska undertecknas av inspektionen.</w:t>
            </w:r>
            <w:bookmarkEnd w:id="217"/>
          </w:p>
        </w:tc>
      </w:tr>
      <w:tr w:rsidR="002C6F01" w14:paraId="0C63F34D" w14:textId="77777777" w:rsidTr="002C6F01">
        <w:tc>
          <w:tcPr>
            <w:tcW w:w="2500" w:type="pct"/>
            <w:shd w:val="clear" w:color="auto" w:fill="auto"/>
            <w:tcMar>
              <w:left w:w="0" w:type="dxa"/>
            </w:tcMar>
          </w:tcPr>
          <w:p w14:paraId="7421C888" w14:textId="77777777" w:rsidR="002C6F01" w:rsidRDefault="002C6F01" w:rsidP="002C6F01">
            <w:pPr>
              <w:pStyle w:val="Brdtextmedindrag"/>
            </w:pPr>
          </w:p>
        </w:tc>
        <w:tc>
          <w:tcPr>
            <w:tcW w:w="2500" w:type="pct"/>
            <w:shd w:val="clear" w:color="auto" w:fill="auto"/>
            <w:tcMar>
              <w:right w:w="0" w:type="dxa"/>
            </w:tcMar>
          </w:tcPr>
          <w:p w14:paraId="4F16FAB2" w14:textId="77777777" w:rsidR="002C6F01" w:rsidRPr="002C57DD" w:rsidRDefault="00AE4CD8" w:rsidP="002C6F01">
            <w:pPr>
              <w:pStyle w:val="Brdtextmedindrag"/>
              <w:rPr>
                <w:i/>
              </w:rPr>
            </w:pPr>
            <w:bookmarkStart w:id="218" w:name="_Hlk31630099"/>
            <w:r>
              <w:rPr>
                <w:i/>
              </w:rPr>
              <w:t>Samordningsöverenskommelsen</w:t>
            </w:r>
            <w:r w:rsidRPr="002C57DD">
              <w:rPr>
                <w:i/>
              </w:rPr>
              <w:t xml:space="preserve"> ska </w:t>
            </w:r>
            <w:r>
              <w:rPr>
                <w:i/>
              </w:rPr>
              <w:t>åtmin</w:t>
            </w:r>
            <w:r>
              <w:rPr>
                <w:i/>
              </w:rPr>
              <w:softHyphen/>
              <w:t>stone</w:t>
            </w:r>
            <w:r w:rsidRPr="002C57DD">
              <w:rPr>
                <w:i/>
              </w:rPr>
              <w:t xml:space="preserve"> innehålla för</w:t>
            </w:r>
            <w:r>
              <w:rPr>
                <w:i/>
              </w:rPr>
              <w:softHyphen/>
            </w:r>
            <w:r w:rsidRPr="002C57DD">
              <w:rPr>
                <w:i/>
              </w:rPr>
              <w:t xml:space="preserve">faranden för </w:t>
            </w:r>
          </w:p>
          <w:p w14:paraId="3F9C7114" w14:textId="77777777" w:rsidR="002C6F01" w:rsidRPr="002C57DD" w:rsidRDefault="00AE4CD8" w:rsidP="002C6F01">
            <w:pPr>
              <w:pStyle w:val="Brdtextmedindrag"/>
              <w:rPr>
                <w:i/>
              </w:rPr>
            </w:pPr>
            <w:r w:rsidRPr="002C57DD">
              <w:rPr>
                <w:i/>
              </w:rPr>
              <w:t>1</w:t>
            </w:r>
            <w:r>
              <w:rPr>
                <w:i/>
              </w:rPr>
              <w:t>.</w:t>
            </w:r>
            <w:r w:rsidRPr="002C57DD">
              <w:rPr>
                <w:i/>
              </w:rPr>
              <w:t xml:space="preserve"> beslutsprocessen </w:t>
            </w:r>
            <w:r>
              <w:rPr>
                <w:i/>
              </w:rPr>
              <w:t>vid de beslut som avses i</w:t>
            </w:r>
            <w:r w:rsidRPr="002C57DD">
              <w:rPr>
                <w:i/>
              </w:rPr>
              <w:t xml:space="preserve"> artiklarna 231, 232 och 247 i Solvens II-direktivet, och</w:t>
            </w:r>
          </w:p>
          <w:p w14:paraId="6FAAF41D" w14:textId="77777777" w:rsidR="002C6F01" w:rsidRPr="00232FF6" w:rsidRDefault="00AE4CD8" w:rsidP="002C6F01">
            <w:pPr>
              <w:pStyle w:val="Brdtextmedindrag"/>
            </w:pPr>
            <w:r w:rsidRPr="002C57DD">
              <w:rPr>
                <w:i/>
              </w:rPr>
              <w:t>2</w:t>
            </w:r>
            <w:r>
              <w:rPr>
                <w:i/>
              </w:rPr>
              <w:t>.</w:t>
            </w:r>
            <w:r w:rsidRPr="002C57DD">
              <w:rPr>
                <w:i/>
              </w:rPr>
              <w:t> det samråd som avses i artik</w:t>
            </w:r>
            <w:r>
              <w:rPr>
                <w:i/>
              </w:rPr>
              <w:softHyphen/>
              <w:t>larna</w:t>
            </w:r>
            <w:r w:rsidRPr="002C57DD">
              <w:rPr>
                <w:i/>
              </w:rPr>
              <w:t xml:space="preserve"> 218.5</w:t>
            </w:r>
            <w:r>
              <w:rPr>
                <w:i/>
              </w:rPr>
              <w:t xml:space="preserve"> och </w:t>
            </w:r>
            <w:r w:rsidRPr="002C57DD">
              <w:rPr>
                <w:i/>
              </w:rPr>
              <w:t>248.4 i Solvens II-direktivet.</w:t>
            </w:r>
            <w:bookmarkEnd w:id="218"/>
          </w:p>
        </w:tc>
      </w:tr>
      <w:tr w:rsidR="002C6F01" w14:paraId="2C12C3A3" w14:textId="77777777" w:rsidTr="002C6F01">
        <w:tc>
          <w:tcPr>
            <w:tcW w:w="2500" w:type="pct"/>
            <w:shd w:val="clear" w:color="auto" w:fill="auto"/>
            <w:tcMar>
              <w:left w:w="0" w:type="dxa"/>
            </w:tcMar>
          </w:tcPr>
          <w:p w14:paraId="717980B3" w14:textId="77777777" w:rsidR="002C6F01" w:rsidRDefault="002C6F01" w:rsidP="002C6F01">
            <w:pPr>
              <w:pStyle w:val="Brdtextmedindrag"/>
            </w:pPr>
          </w:p>
        </w:tc>
        <w:tc>
          <w:tcPr>
            <w:tcW w:w="2500" w:type="pct"/>
            <w:shd w:val="clear" w:color="auto" w:fill="auto"/>
            <w:tcMar>
              <w:right w:w="0" w:type="dxa"/>
            </w:tcMar>
          </w:tcPr>
          <w:p w14:paraId="5D4B47EA" w14:textId="77777777" w:rsidR="002C6F01" w:rsidRPr="002C57DD" w:rsidRDefault="00AE4CD8" w:rsidP="002C6F01">
            <w:pPr>
              <w:pStyle w:val="Brdtextmedindrag"/>
              <w:rPr>
                <w:i/>
              </w:rPr>
            </w:pPr>
            <w:bookmarkStart w:id="219" w:name="_Hlk31630108"/>
            <w:r w:rsidRPr="00DF5B23">
              <w:rPr>
                <w:i/>
              </w:rPr>
              <w:t xml:space="preserve">Om </w:t>
            </w:r>
            <w:proofErr w:type="gramStart"/>
            <w:r w:rsidRPr="00DF5B23">
              <w:rPr>
                <w:i/>
              </w:rPr>
              <w:t>Europeiska</w:t>
            </w:r>
            <w:proofErr w:type="gramEnd"/>
            <w:r w:rsidRPr="00DF5B23">
              <w:rPr>
                <w:i/>
              </w:rPr>
              <w:t xml:space="preserve"> försäkrings- och tjänstepensionsmyndigheten har fattat ett beslut om upprättande av en </w:t>
            </w:r>
            <w:r>
              <w:rPr>
                <w:i/>
              </w:rPr>
              <w:t>samordnings</w:t>
            </w:r>
            <w:r w:rsidRPr="00DF5B23">
              <w:rPr>
                <w:i/>
              </w:rPr>
              <w:t>överenskommelse ska Finans</w:t>
            </w:r>
            <w:r>
              <w:rPr>
                <w:i/>
              </w:rPr>
              <w:softHyphen/>
            </w:r>
            <w:r w:rsidRPr="00DF5B23">
              <w:rPr>
                <w:i/>
              </w:rPr>
              <w:t xml:space="preserve">inspektionen, när </w:t>
            </w:r>
            <w:r>
              <w:rPr>
                <w:i/>
              </w:rPr>
              <w:t>inspektionen</w:t>
            </w:r>
            <w:r w:rsidRPr="00DF5B23">
              <w:rPr>
                <w:i/>
              </w:rPr>
              <w:t xml:space="preserve"> är grupp</w:t>
            </w:r>
            <w:r>
              <w:rPr>
                <w:i/>
              </w:rPr>
              <w:softHyphen/>
            </w:r>
            <w:r w:rsidRPr="00DF5B23">
              <w:rPr>
                <w:i/>
              </w:rPr>
              <w:t>tillsyns</w:t>
            </w:r>
            <w:r>
              <w:rPr>
                <w:i/>
              </w:rPr>
              <w:softHyphen/>
            </w:r>
            <w:r w:rsidRPr="00DF5B23">
              <w:rPr>
                <w:i/>
              </w:rPr>
              <w:lastRenderedPageBreak/>
              <w:t>myndighet, fatta sitt slutliga beslut i enlighet med Europeiska försäkrings- och tjänstepensions</w:t>
            </w:r>
            <w:r w:rsidRPr="00DF5B23">
              <w:rPr>
                <w:i/>
              </w:rPr>
              <w:softHyphen/>
              <w:t xml:space="preserve">myndighetens beslut. </w:t>
            </w:r>
            <w:r>
              <w:rPr>
                <w:i/>
              </w:rPr>
              <w:t>Finans</w:t>
            </w:r>
            <w:r>
              <w:rPr>
                <w:i/>
              </w:rPr>
              <w:softHyphen/>
              <w:t xml:space="preserve">inspektionen ska överlämna sitt beslut </w:t>
            </w:r>
            <w:r w:rsidRPr="00DF5B23">
              <w:rPr>
                <w:i/>
              </w:rPr>
              <w:t>till de berörda behöriga myndigheterna.</w:t>
            </w:r>
            <w:bookmarkEnd w:id="219"/>
          </w:p>
        </w:tc>
      </w:tr>
      <w:tr w:rsidR="002C6F01" w14:paraId="3D50F626" w14:textId="77777777" w:rsidTr="002C6F01">
        <w:tc>
          <w:tcPr>
            <w:tcW w:w="2500" w:type="pct"/>
            <w:shd w:val="clear" w:color="auto" w:fill="auto"/>
            <w:tcMar>
              <w:left w:w="0" w:type="dxa"/>
            </w:tcMar>
          </w:tcPr>
          <w:p w14:paraId="66E7FFB5" w14:textId="77777777" w:rsidR="002C6F01" w:rsidRDefault="002C6F01" w:rsidP="002C6F01">
            <w:pPr>
              <w:pStyle w:val="Brdtextmedindrag"/>
            </w:pPr>
          </w:p>
        </w:tc>
        <w:tc>
          <w:tcPr>
            <w:tcW w:w="2500" w:type="pct"/>
            <w:shd w:val="clear" w:color="auto" w:fill="auto"/>
            <w:tcMar>
              <w:right w:w="0" w:type="dxa"/>
            </w:tcMar>
          </w:tcPr>
          <w:p w14:paraId="6D49A522" w14:textId="77777777" w:rsidR="002C6F01" w:rsidRPr="00DF5B23" w:rsidRDefault="002C6F01" w:rsidP="002C6F01">
            <w:pPr>
              <w:pStyle w:val="Brdtextmedindrag"/>
              <w:rPr>
                <w:i/>
              </w:rPr>
            </w:pPr>
          </w:p>
        </w:tc>
      </w:tr>
      <w:tr w:rsidR="002C6F01" w14:paraId="0A0E36DC" w14:textId="77777777" w:rsidTr="002C6F01">
        <w:tc>
          <w:tcPr>
            <w:tcW w:w="2500" w:type="pct"/>
            <w:shd w:val="clear" w:color="auto" w:fill="auto"/>
            <w:tcMar>
              <w:left w:w="0" w:type="dxa"/>
            </w:tcMar>
          </w:tcPr>
          <w:p w14:paraId="65FFDFC0" w14:textId="77777777" w:rsidR="002C6F01" w:rsidRDefault="002C6F01" w:rsidP="002C6F01">
            <w:pPr>
              <w:pStyle w:val="Brdtextmedindrag"/>
              <w:rPr>
                <w:u w:val="single"/>
              </w:rPr>
            </w:pPr>
          </w:p>
        </w:tc>
        <w:tc>
          <w:tcPr>
            <w:tcW w:w="2500" w:type="pct"/>
            <w:shd w:val="clear" w:color="auto" w:fill="auto"/>
            <w:tcMar>
              <w:right w:w="0" w:type="dxa"/>
            </w:tcMar>
          </w:tcPr>
          <w:p w14:paraId="2437C1B0" w14:textId="77777777" w:rsidR="002C6F01" w:rsidRPr="00C44E50" w:rsidRDefault="00AE4CD8" w:rsidP="002C6F01">
            <w:pPr>
              <w:pStyle w:val="Brdtextmedindrag"/>
              <w:ind w:firstLine="0"/>
              <w:rPr>
                <w:i/>
                <w:u w:val="single"/>
              </w:rPr>
            </w:pPr>
            <w:r>
              <w:rPr>
                <w:i/>
                <w:u w:val="single"/>
              </w:rPr>
              <w:t>Möte med behöriga myndigheter</w:t>
            </w:r>
          </w:p>
        </w:tc>
      </w:tr>
      <w:tr w:rsidR="002C6F01" w14:paraId="1947EF1C" w14:textId="77777777" w:rsidTr="002C6F01">
        <w:tc>
          <w:tcPr>
            <w:tcW w:w="2500" w:type="pct"/>
            <w:shd w:val="clear" w:color="auto" w:fill="auto"/>
            <w:tcMar>
              <w:left w:w="0" w:type="dxa"/>
            </w:tcMar>
          </w:tcPr>
          <w:p w14:paraId="5E5B590E" w14:textId="77777777" w:rsidR="002C6F01" w:rsidRDefault="002C6F01" w:rsidP="002C6F01">
            <w:pPr>
              <w:pStyle w:val="Brdtextmedindrag"/>
              <w:rPr>
                <w:u w:val="single"/>
              </w:rPr>
            </w:pPr>
          </w:p>
        </w:tc>
        <w:tc>
          <w:tcPr>
            <w:tcW w:w="2500" w:type="pct"/>
            <w:shd w:val="clear" w:color="auto" w:fill="auto"/>
            <w:tcMar>
              <w:right w:w="0" w:type="dxa"/>
            </w:tcMar>
          </w:tcPr>
          <w:p w14:paraId="717464B2" w14:textId="77777777" w:rsidR="002C6F01" w:rsidRDefault="002C6F01" w:rsidP="002C6F01">
            <w:pPr>
              <w:pStyle w:val="Brdtextmedindrag"/>
              <w:ind w:firstLine="0"/>
              <w:rPr>
                <w:i/>
                <w:u w:val="single"/>
              </w:rPr>
            </w:pPr>
          </w:p>
        </w:tc>
      </w:tr>
      <w:tr w:rsidR="002C6F01" w14:paraId="032343D1" w14:textId="77777777" w:rsidTr="002C6F01">
        <w:tc>
          <w:tcPr>
            <w:tcW w:w="2500" w:type="pct"/>
            <w:shd w:val="clear" w:color="auto" w:fill="auto"/>
            <w:tcMar>
              <w:left w:w="0" w:type="dxa"/>
            </w:tcMar>
          </w:tcPr>
          <w:p w14:paraId="77ACD51E" w14:textId="77777777" w:rsidR="002C6F01" w:rsidRDefault="002C6F01" w:rsidP="002C6F01">
            <w:pPr>
              <w:pStyle w:val="Brdtextmedindrag"/>
              <w:rPr>
                <w:u w:val="single"/>
              </w:rPr>
            </w:pPr>
          </w:p>
        </w:tc>
        <w:tc>
          <w:tcPr>
            <w:tcW w:w="2500" w:type="pct"/>
            <w:shd w:val="clear" w:color="auto" w:fill="auto"/>
            <w:tcMar>
              <w:right w:w="0" w:type="dxa"/>
            </w:tcMar>
          </w:tcPr>
          <w:p w14:paraId="3C78D8D5" w14:textId="77777777" w:rsidR="002C6F01" w:rsidRPr="00703FF3" w:rsidRDefault="00AE4CD8" w:rsidP="002C6F01">
            <w:pPr>
              <w:pStyle w:val="Brdtext"/>
              <w:rPr>
                <w:i/>
              </w:rPr>
            </w:pPr>
            <w:r>
              <w:rPr>
                <w:i/>
              </w:rPr>
              <w:t>10 b</w:t>
            </w:r>
            <w:r>
              <w:t> </w:t>
            </w:r>
            <w:r w:rsidRPr="00574282">
              <w:rPr>
                <w:i/>
              </w:rPr>
              <w:t>§</w:t>
            </w:r>
          </w:p>
        </w:tc>
      </w:tr>
      <w:tr w:rsidR="002C6F01" w14:paraId="3C062872" w14:textId="77777777" w:rsidTr="002C6F01">
        <w:tc>
          <w:tcPr>
            <w:tcW w:w="2500" w:type="pct"/>
            <w:shd w:val="clear" w:color="auto" w:fill="auto"/>
            <w:tcMar>
              <w:left w:w="0" w:type="dxa"/>
            </w:tcMar>
          </w:tcPr>
          <w:p w14:paraId="7AED53A2" w14:textId="77777777" w:rsidR="002C6F01" w:rsidRDefault="002C6F01" w:rsidP="002C6F01">
            <w:pPr>
              <w:pStyle w:val="Brdtextmedindrag"/>
            </w:pPr>
          </w:p>
        </w:tc>
        <w:tc>
          <w:tcPr>
            <w:tcW w:w="2500" w:type="pct"/>
            <w:shd w:val="clear" w:color="auto" w:fill="auto"/>
            <w:tcMar>
              <w:right w:w="0" w:type="dxa"/>
            </w:tcMar>
          </w:tcPr>
          <w:p w14:paraId="7DAE5C38" w14:textId="77777777" w:rsidR="002C6F01" w:rsidRPr="00C44E50" w:rsidRDefault="00AE4CD8" w:rsidP="002C6F01">
            <w:pPr>
              <w:pStyle w:val="Brdtextmedindrag"/>
              <w:rPr>
                <w:i/>
              </w:rPr>
            </w:pPr>
            <w:r w:rsidRPr="00C44E50">
              <w:rPr>
                <w:i/>
              </w:rPr>
              <w:t>Finansinspektionen ska omedel</w:t>
            </w:r>
            <w:r>
              <w:rPr>
                <w:i/>
              </w:rPr>
              <w:softHyphen/>
            </w:r>
            <w:r w:rsidRPr="00C44E50">
              <w:rPr>
                <w:i/>
              </w:rPr>
              <w:t xml:space="preserve">bart kalla till möte med de behöriga myndigheter som </w:t>
            </w:r>
            <w:r>
              <w:rPr>
                <w:i/>
              </w:rPr>
              <w:t>deltar</w:t>
            </w:r>
            <w:r w:rsidRPr="00C44E50">
              <w:rPr>
                <w:i/>
              </w:rPr>
              <w:t xml:space="preserve"> i grupp</w:t>
            </w:r>
            <w:r>
              <w:rPr>
                <w:i/>
              </w:rPr>
              <w:softHyphen/>
            </w:r>
            <w:r w:rsidRPr="00C44E50">
              <w:rPr>
                <w:i/>
              </w:rPr>
              <w:t xml:space="preserve">tillsynen </w:t>
            </w:r>
            <w:r>
              <w:rPr>
                <w:i/>
              </w:rPr>
              <w:t xml:space="preserve">över en grupp, </w:t>
            </w:r>
            <w:r w:rsidRPr="00C44E50">
              <w:rPr>
                <w:i/>
              </w:rPr>
              <w:t>om</w:t>
            </w:r>
          </w:p>
          <w:p w14:paraId="2514D68B" w14:textId="77777777" w:rsidR="002C6F01" w:rsidRPr="00C44E50" w:rsidRDefault="00AE4CD8" w:rsidP="002C6F01">
            <w:pPr>
              <w:pStyle w:val="Brdtextmedindrag"/>
              <w:rPr>
                <w:i/>
              </w:rPr>
            </w:pPr>
            <w:r w:rsidRPr="00C44E50">
              <w:rPr>
                <w:i/>
              </w:rPr>
              <w:t>1</w:t>
            </w:r>
            <w:r>
              <w:rPr>
                <w:i/>
              </w:rPr>
              <w:t>.</w:t>
            </w:r>
            <w:r w:rsidRPr="00C44E50">
              <w:rPr>
                <w:i/>
              </w:rPr>
              <w:t> </w:t>
            </w:r>
            <w:r>
              <w:rPr>
                <w:i/>
              </w:rPr>
              <w:t>inspektionen</w:t>
            </w:r>
            <w:r w:rsidRPr="00C44E50">
              <w:rPr>
                <w:i/>
              </w:rPr>
              <w:t xml:space="preserve"> </w:t>
            </w:r>
            <w:r>
              <w:rPr>
                <w:i/>
              </w:rPr>
              <w:t>får kännedom</w:t>
            </w:r>
            <w:r w:rsidRPr="00C44E50">
              <w:rPr>
                <w:i/>
              </w:rPr>
              <w:t xml:space="preserve"> om en betydande överträdelse av solvens</w:t>
            </w:r>
            <w:r w:rsidRPr="00C44E50">
              <w:rPr>
                <w:i/>
              </w:rPr>
              <w:softHyphen/>
              <w:t xml:space="preserve">kapitalkravet </w:t>
            </w:r>
            <w:r>
              <w:rPr>
                <w:i/>
              </w:rPr>
              <w:t>för ett för</w:t>
            </w:r>
            <w:r>
              <w:rPr>
                <w:i/>
              </w:rPr>
              <w:softHyphen/>
              <w:t>säkrings</w:t>
            </w:r>
            <w:r>
              <w:rPr>
                <w:i/>
              </w:rPr>
              <w:softHyphen/>
              <w:t xml:space="preserve">företag i gruppen </w:t>
            </w:r>
            <w:r w:rsidRPr="00C44E50">
              <w:rPr>
                <w:i/>
              </w:rPr>
              <w:t>eller en överträdelse av minimi</w:t>
            </w:r>
            <w:r>
              <w:rPr>
                <w:i/>
              </w:rPr>
              <w:softHyphen/>
            </w:r>
            <w:r w:rsidRPr="00C44E50">
              <w:rPr>
                <w:i/>
              </w:rPr>
              <w:t>kapital</w:t>
            </w:r>
            <w:r>
              <w:rPr>
                <w:i/>
              </w:rPr>
              <w:softHyphen/>
            </w:r>
            <w:r w:rsidRPr="00C44E50">
              <w:rPr>
                <w:i/>
              </w:rPr>
              <w:t>kravet för ett försäkrings</w:t>
            </w:r>
            <w:r>
              <w:rPr>
                <w:i/>
              </w:rPr>
              <w:softHyphen/>
            </w:r>
            <w:r w:rsidRPr="00C44E50">
              <w:rPr>
                <w:i/>
              </w:rPr>
              <w:t>företag</w:t>
            </w:r>
            <w:r>
              <w:rPr>
                <w:i/>
              </w:rPr>
              <w:t xml:space="preserve"> i gruppen</w:t>
            </w:r>
            <w:r w:rsidRPr="00C44E50">
              <w:rPr>
                <w:i/>
              </w:rPr>
              <w:t xml:space="preserve">, </w:t>
            </w:r>
          </w:p>
          <w:p w14:paraId="2B775243" w14:textId="77777777" w:rsidR="002C6F01" w:rsidRPr="00C44E50" w:rsidRDefault="00AE4CD8" w:rsidP="002C6F01">
            <w:pPr>
              <w:pStyle w:val="Brdtextmedindrag"/>
              <w:rPr>
                <w:i/>
              </w:rPr>
            </w:pPr>
            <w:r w:rsidRPr="00C44E50">
              <w:rPr>
                <w:i/>
              </w:rPr>
              <w:t>2</w:t>
            </w:r>
            <w:r>
              <w:rPr>
                <w:i/>
              </w:rPr>
              <w:t>.</w:t>
            </w:r>
            <w:r w:rsidRPr="00C44E50">
              <w:rPr>
                <w:i/>
              </w:rPr>
              <w:t> </w:t>
            </w:r>
            <w:r>
              <w:rPr>
                <w:i/>
              </w:rPr>
              <w:t>inspektionen</w:t>
            </w:r>
            <w:r w:rsidRPr="00C44E50">
              <w:rPr>
                <w:i/>
              </w:rPr>
              <w:t xml:space="preserve"> </w:t>
            </w:r>
            <w:r>
              <w:rPr>
                <w:i/>
              </w:rPr>
              <w:t>får kännedom</w:t>
            </w:r>
            <w:r w:rsidRPr="00C44E50">
              <w:rPr>
                <w:i/>
              </w:rPr>
              <w:t xml:space="preserve"> om en betydande överträdelse av </w:t>
            </w:r>
            <w:r>
              <w:rPr>
                <w:i/>
              </w:rPr>
              <w:t>det grupp</w:t>
            </w:r>
            <w:r>
              <w:rPr>
                <w:i/>
              </w:rPr>
              <w:softHyphen/>
              <w:t xml:space="preserve">baserade </w:t>
            </w:r>
            <w:r w:rsidRPr="00C44E50">
              <w:rPr>
                <w:i/>
              </w:rPr>
              <w:t>solvens</w:t>
            </w:r>
            <w:r>
              <w:rPr>
                <w:i/>
              </w:rPr>
              <w:softHyphen/>
            </w:r>
            <w:r w:rsidRPr="00C44E50">
              <w:rPr>
                <w:i/>
              </w:rPr>
              <w:t>kapital</w:t>
            </w:r>
            <w:r>
              <w:rPr>
                <w:i/>
              </w:rPr>
              <w:softHyphen/>
            </w:r>
            <w:r w:rsidRPr="00C44E50">
              <w:rPr>
                <w:i/>
              </w:rPr>
              <w:t>kravet</w:t>
            </w:r>
            <w:r>
              <w:rPr>
                <w:i/>
              </w:rPr>
              <w:t xml:space="preserve"> för den aktuella gruppen, beräknat enligt den metod som används i grup</w:t>
            </w:r>
            <w:r>
              <w:rPr>
                <w:i/>
              </w:rPr>
              <w:softHyphen/>
              <w:t>pen</w:t>
            </w:r>
            <w:r w:rsidRPr="00C44E50">
              <w:rPr>
                <w:i/>
              </w:rPr>
              <w:t xml:space="preserve">, eller </w:t>
            </w:r>
          </w:p>
          <w:p w14:paraId="1B9B9DEC" w14:textId="77777777" w:rsidR="002C6F01" w:rsidRPr="00E8523B" w:rsidRDefault="00AE4CD8" w:rsidP="002C6F01">
            <w:pPr>
              <w:pStyle w:val="Brdtextmedindrag"/>
              <w:rPr>
                <w:b/>
              </w:rPr>
            </w:pPr>
            <w:r w:rsidRPr="00C44E50">
              <w:rPr>
                <w:i/>
              </w:rPr>
              <w:t>3</w:t>
            </w:r>
            <w:r>
              <w:rPr>
                <w:i/>
              </w:rPr>
              <w:t>.</w:t>
            </w:r>
            <w:r w:rsidRPr="00C44E50">
              <w:rPr>
                <w:i/>
              </w:rPr>
              <w:t xml:space="preserve"> andra exceptionella </w:t>
            </w:r>
            <w:r>
              <w:rPr>
                <w:i/>
              </w:rPr>
              <w:t>omstän</w:t>
            </w:r>
            <w:r>
              <w:rPr>
                <w:i/>
              </w:rPr>
              <w:softHyphen/>
              <w:t>dig</w:t>
            </w:r>
            <w:r>
              <w:rPr>
                <w:i/>
              </w:rPr>
              <w:softHyphen/>
            </w:r>
            <w:r w:rsidRPr="00C44E50">
              <w:rPr>
                <w:i/>
              </w:rPr>
              <w:t>heter inträffar eller har in</w:t>
            </w:r>
            <w:r>
              <w:rPr>
                <w:i/>
              </w:rPr>
              <w:softHyphen/>
            </w:r>
            <w:r w:rsidRPr="00C44E50">
              <w:rPr>
                <w:i/>
              </w:rPr>
              <w:t>träffat.</w:t>
            </w:r>
          </w:p>
        </w:tc>
      </w:tr>
      <w:tr w:rsidR="002C6F01" w14:paraId="5BEB752E" w14:textId="77777777" w:rsidTr="002C6F01">
        <w:tc>
          <w:tcPr>
            <w:tcW w:w="2500" w:type="pct"/>
            <w:shd w:val="clear" w:color="auto" w:fill="auto"/>
            <w:tcMar>
              <w:left w:w="0" w:type="dxa"/>
            </w:tcMar>
          </w:tcPr>
          <w:p w14:paraId="534A82B7" w14:textId="77777777" w:rsidR="002C6F01" w:rsidRDefault="002C6F01" w:rsidP="002C6F01">
            <w:pPr>
              <w:pStyle w:val="Brdtextmedindrag"/>
            </w:pPr>
          </w:p>
        </w:tc>
        <w:tc>
          <w:tcPr>
            <w:tcW w:w="2500" w:type="pct"/>
            <w:shd w:val="clear" w:color="auto" w:fill="auto"/>
            <w:tcMar>
              <w:right w:w="0" w:type="dxa"/>
            </w:tcMar>
          </w:tcPr>
          <w:p w14:paraId="6C85967F" w14:textId="77777777" w:rsidR="002C6F01" w:rsidRPr="00C44E50" w:rsidRDefault="002C6F01" w:rsidP="002C6F01">
            <w:pPr>
              <w:pStyle w:val="Brdtextmedindrag"/>
              <w:rPr>
                <w:i/>
              </w:rPr>
            </w:pPr>
          </w:p>
        </w:tc>
      </w:tr>
      <w:tr w:rsidR="002C6F01" w14:paraId="59B8E8CC" w14:textId="77777777" w:rsidTr="002C6F01">
        <w:tc>
          <w:tcPr>
            <w:tcW w:w="2500" w:type="pct"/>
            <w:shd w:val="clear" w:color="auto" w:fill="auto"/>
            <w:tcMar>
              <w:left w:w="0" w:type="dxa"/>
            </w:tcMar>
          </w:tcPr>
          <w:p w14:paraId="72FB470A" w14:textId="77777777" w:rsidR="002C6F01" w:rsidRDefault="002C6F01" w:rsidP="002C6F01">
            <w:pPr>
              <w:pStyle w:val="Brdtextmedindrag"/>
            </w:pPr>
          </w:p>
        </w:tc>
        <w:tc>
          <w:tcPr>
            <w:tcW w:w="2500" w:type="pct"/>
            <w:shd w:val="clear" w:color="auto" w:fill="auto"/>
            <w:tcMar>
              <w:right w:w="0" w:type="dxa"/>
            </w:tcMar>
          </w:tcPr>
          <w:p w14:paraId="2CE148F7" w14:textId="77777777" w:rsidR="002C6F01" w:rsidRPr="00D76565" w:rsidRDefault="00AE4CD8" w:rsidP="002C6F01">
            <w:pPr>
              <w:pStyle w:val="Brdtext"/>
              <w:jc w:val="left"/>
              <w:rPr>
                <w:i/>
                <w:u w:val="single"/>
              </w:rPr>
            </w:pPr>
            <w:r w:rsidRPr="00D76565">
              <w:rPr>
                <w:i/>
                <w:u w:val="single"/>
              </w:rPr>
              <w:t xml:space="preserve">Samråd </w:t>
            </w:r>
            <w:r>
              <w:rPr>
                <w:i/>
                <w:u w:val="single"/>
              </w:rPr>
              <w:t>med berörda behöriga myndigheter inom tillsynskollegiet</w:t>
            </w:r>
          </w:p>
        </w:tc>
      </w:tr>
      <w:tr w:rsidR="002C6F01" w14:paraId="20021997" w14:textId="77777777" w:rsidTr="002C6F01">
        <w:tc>
          <w:tcPr>
            <w:tcW w:w="2500" w:type="pct"/>
            <w:shd w:val="clear" w:color="auto" w:fill="auto"/>
            <w:tcMar>
              <w:left w:w="0" w:type="dxa"/>
            </w:tcMar>
          </w:tcPr>
          <w:p w14:paraId="25C7B560" w14:textId="77777777" w:rsidR="002C6F01" w:rsidRDefault="002C6F01" w:rsidP="002C6F01">
            <w:pPr>
              <w:pStyle w:val="Brdtextmedindrag"/>
            </w:pPr>
          </w:p>
        </w:tc>
        <w:tc>
          <w:tcPr>
            <w:tcW w:w="2500" w:type="pct"/>
            <w:shd w:val="clear" w:color="auto" w:fill="auto"/>
            <w:tcMar>
              <w:right w:w="0" w:type="dxa"/>
            </w:tcMar>
          </w:tcPr>
          <w:p w14:paraId="7985E07D" w14:textId="77777777" w:rsidR="002C6F01" w:rsidRPr="00D76565" w:rsidRDefault="002C6F01" w:rsidP="002C6F01">
            <w:pPr>
              <w:pStyle w:val="Brdtext"/>
              <w:rPr>
                <w:i/>
                <w:u w:val="single"/>
              </w:rPr>
            </w:pPr>
          </w:p>
        </w:tc>
      </w:tr>
      <w:tr w:rsidR="002C6F01" w14:paraId="6124F831" w14:textId="77777777" w:rsidTr="002C6F01">
        <w:tc>
          <w:tcPr>
            <w:tcW w:w="2500" w:type="pct"/>
            <w:shd w:val="clear" w:color="auto" w:fill="auto"/>
            <w:tcMar>
              <w:left w:w="0" w:type="dxa"/>
            </w:tcMar>
          </w:tcPr>
          <w:p w14:paraId="0B9C8B34" w14:textId="77777777" w:rsidR="002C6F01" w:rsidRDefault="002C6F01" w:rsidP="002C6F01">
            <w:pPr>
              <w:pStyle w:val="Brdtextmedindrag"/>
            </w:pPr>
          </w:p>
        </w:tc>
        <w:tc>
          <w:tcPr>
            <w:tcW w:w="2500" w:type="pct"/>
            <w:shd w:val="clear" w:color="auto" w:fill="auto"/>
            <w:tcMar>
              <w:right w:w="0" w:type="dxa"/>
            </w:tcMar>
          </w:tcPr>
          <w:p w14:paraId="0F94F919" w14:textId="77777777" w:rsidR="002C6F01" w:rsidRDefault="00AE4CD8" w:rsidP="002C6F01">
            <w:pPr>
              <w:pStyle w:val="Brdtext"/>
              <w:rPr>
                <w:i/>
              </w:rPr>
            </w:pPr>
            <w:r>
              <w:rPr>
                <w:i/>
              </w:rPr>
              <w:t>10 c </w:t>
            </w:r>
            <w:r w:rsidRPr="00574282">
              <w:rPr>
                <w:i/>
              </w:rPr>
              <w:t>§</w:t>
            </w:r>
          </w:p>
        </w:tc>
      </w:tr>
      <w:tr w:rsidR="002C6F01" w14:paraId="21DE575F" w14:textId="77777777" w:rsidTr="002C6F01">
        <w:tc>
          <w:tcPr>
            <w:tcW w:w="2500" w:type="pct"/>
            <w:shd w:val="clear" w:color="auto" w:fill="auto"/>
            <w:tcMar>
              <w:left w:w="0" w:type="dxa"/>
            </w:tcMar>
          </w:tcPr>
          <w:p w14:paraId="62524DE9" w14:textId="77777777" w:rsidR="002C6F01" w:rsidRDefault="002C6F01" w:rsidP="002C6F01">
            <w:pPr>
              <w:pStyle w:val="Brdtextmedindrag"/>
            </w:pPr>
          </w:p>
        </w:tc>
        <w:tc>
          <w:tcPr>
            <w:tcW w:w="2500" w:type="pct"/>
            <w:shd w:val="clear" w:color="auto" w:fill="auto"/>
            <w:tcMar>
              <w:right w:w="0" w:type="dxa"/>
            </w:tcMar>
          </w:tcPr>
          <w:p w14:paraId="0A83C2E2" w14:textId="77777777" w:rsidR="002C6F01" w:rsidRPr="00997379" w:rsidRDefault="00AE4CD8" w:rsidP="002C6F01">
            <w:pPr>
              <w:pStyle w:val="Brdtextmedindrag"/>
              <w:rPr>
                <w:i/>
              </w:rPr>
            </w:pPr>
            <w:r w:rsidRPr="00997379">
              <w:rPr>
                <w:i/>
              </w:rPr>
              <w:t>Om ett beslut är av betydelse för behöriga myndigheter</w:t>
            </w:r>
            <w:r>
              <w:rPr>
                <w:i/>
              </w:rPr>
              <w:t xml:space="preserve"> inom ett till</w:t>
            </w:r>
            <w:r>
              <w:rPr>
                <w:i/>
              </w:rPr>
              <w:softHyphen/>
              <w:t>synskollegium</w:t>
            </w:r>
            <w:r w:rsidRPr="00997379">
              <w:rPr>
                <w:i/>
              </w:rPr>
              <w:t>, ska Finans</w:t>
            </w:r>
            <w:r w:rsidRPr="00997379">
              <w:rPr>
                <w:i/>
              </w:rPr>
              <w:softHyphen/>
              <w:t>inspek</w:t>
            </w:r>
            <w:r>
              <w:rPr>
                <w:i/>
              </w:rPr>
              <w:softHyphen/>
            </w:r>
            <w:r w:rsidRPr="00997379">
              <w:rPr>
                <w:i/>
              </w:rPr>
              <w:t>tionen samråda med de</w:t>
            </w:r>
            <w:r>
              <w:rPr>
                <w:i/>
              </w:rPr>
              <w:t>m</w:t>
            </w:r>
            <w:r w:rsidRPr="00997379">
              <w:rPr>
                <w:i/>
              </w:rPr>
              <w:t xml:space="preserve"> </w:t>
            </w:r>
            <w:r>
              <w:rPr>
                <w:i/>
              </w:rPr>
              <w:t>innan</w:t>
            </w:r>
            <w:r w:rsidRPr="00997379">
              <w:rPr>
                <w:i/>
              </w:rPr>
              <w:t xml:space="preserve"> </w:t>
            </w:r>
            <w:r>
              <w:rPr>
                <w:i/>
              </w:rPr>
              <w:t xml:space="preserve">inspektionen </w:t>
            </w:r>
            <w:r w:rsidRPr="00997379">
              <w:rPr>
                <w:i/>
              </w:rPr>
              <w:t>fattar beslut om</w:t>
            </w:r>
          </w:p>
          <w:p w14:paraId="7BD80667" w14:textId="77777777" w:rsidR="002C6F01" w:rsidRPr="00997379" w:rsidRDefault="00AE4CD8" w:rsidP="002C6F01">
            <w:pPr>
              <w:pStyle w:val="Brdtextmedindrag"/>
              <w:rPr>
                <w:i/>
              </w:rPr>
            </w:pPr>
            <w:r w:rsidRPr="00997379">
              <w:rPr>
                <w:i/>
              </w:rPr>
              <w:t>1</w:t>
            </w:r>
            <w:r>
              <w:rPr>
                <w:i/>
              </w:rPr>
              <w:t>.</w:t>
            </w:r>
            <w:r w:rsidRPr="00997379">
              <w:rPr>
                <w:i/>
              </w:rPr>
              <w:t> </w:t>
            </w:r>
            <w:r>
              <w:rPr>
                <w:i/>
              </w:rPr>
              <w:t xml:space="preserve">en </w:t>
            </w:r>
            <w:r w:rsidRPr="00997379">
              <w:rPr>
                <w:i/>
              </w:rPr>
              <w:t>förändring i aktieägar</w:t>
            </w:r>
            <w:r>
              <w:rPr>
                <w:i/>
              </w:rPr>
              <w:softHyphen/>
            </w:r>
            <w:r w:rsidRPr="00997379">
              <w:rPr>
                <w:i/>
              </w:rPr>
              <w:t xml:space="preserve">struktur, organisationsstruktur eller ledningsstruktur </w:t>
            </w:r>
            <w:r>
              <w:rPr>
                <w:i/>
              </w:rPr>
              <w:t>för ett</w:t>
            </w:r>
            <w:r w:rsidRPr="00997379">
              <w:rPr>
                <w:i/>
              </w:rPr>
              <w:t xml:space="preserve"> försäkrings</w:t>
            </w:r>
            <w:r w:rsidRPr="00997379">
              <w:rPr>
                <w:i/>
              </w:rPr>
              <w:softHyphen/>
              <w:t xml:space="preserve">företag </w:t>
            </w:r>
            <w:r>
              <w:rPr>
                <w:i/>
              </w:rPr>
              <w:t>i d</w:t>
            </w:r>
            <w:r w:rsidRPr="00997379">
              <w:rPr>
                <w:i/>
              </w:rPr>
              <w:t>en</w:t>
            </w:r>
            <w:r>
              <w:rPr>
                <w:i/>
              </w:rPr>
              <w:t xml:space="preserve"> aktuella</w:t>
            </w:r>
            <w:r w:rsidRPr="00997379">
              <w:rPr>
                <w:i/>
              </w:rPr>
              <w:t xml:space="preserve"> grupp</w:t>
            </w:r>
            <w:r>
              <w:rPr>
                <w:i/>
              </w:rPr>
              <w:t>en, om förändringen kräver inspektionens tillstånd</w:t>
            </w:r>
            <w:r w:rsidRPr="00997379">
              <w:rPr>
                <w:i/>
              </w:rPr>
              <w:t xml:space="preserve">, </w:t>
            </w:r>
          </w:p>
          <w:p w14:paraId="297AA75D" w14:textId="77777777" w:rsidR="002C6F01" w:rsidRPr="00997379" w:rsidRDefault="00AE4CD8" w:rsidP="002C6F01">
            <w:pPr>
              <w:pStyle w:val="Brdtextmedindrag"/>
              <w:rPr>
                <w:i/>
              </w:rPr>
            </w:pPr>
            <w:r w:rsidRPr="00997379">
              <w:rPr>
                <w:i/>
              </w:rPr>
              <w:t>2</w:t>
            </w:r>
            <w:r>
              <w:rPr>
                <w:i/>
              </w:rPr>
              <w:t>.</w:t>
            </w:r>
            <w:r w:rsidRPr="00997379">
              <w:rPr>
                <w:i/>
              </w:rPr>
              <w:t> </w:t>
            </w:r>
            <w:r>
              <w:rPr>
                <w:i/>
              </w:rPr>
              <w:t xml:space="preserve">en </w:t>
            </w:r>
            <w:r w:rsidRPr="00997379">
              <w:rPr>
                <w:i/>
              </w:rPr>
              <w:t xml:space="preserve">förlängning av </w:t>
            </w:r>
            <w:r>
              <w:rPr>
                <w:i/>
              </w:rPr>
              <w:t xml:space="preserve">tidsfristerna för upprättande och överlämnande </w:t>
            </w:r>
            <w:r w:rsidRPr="00997379">
              <w:rPr>
                <w:i/>
              </w:rPr>
              <w:t xml:space="preserve">av </w:t>
            </w:r>
            <w:r>
              <w:rPr>
                <w:i/>
              </w:rPr>
              <w:t xml:space="preserve">en </w:t>
            </w:r>
            <w:r w:rsidRPr="00997379">
              <w:rPr>
                <w:i/>
              </w:rPr>
              <w:t>återhämtnings</w:t>
            </w:r>
            <w:r w:rsidRPr="00997379">
              <w:rPr>
                <w:i/>
              </w:rPr>
              <w:softHyphen/>
              <w:t xml:space="preserve">plan enligt 18 kap. 4 </w:t>
            </w:r>
            <w:r>
              <w:rPr>
                <w:i/>
              </w:rPr>
              <w:t>§ 1 eller för att vidta åt</w:t>
            </w:r>
            <w:r>
              <w:rPr>
                <w:i/>
              </w:rPr>
              <w:softHyphen/>
            </w:r>
            <w:r>
              <w:rPr>
                <w:i/>
              </w:rPr>
              <w:lastRenderedPageBreak/>
              <w:t>gärder enligt en åtgärdsplan enligt 18 kap. 4 § 2 eller</w:t>
            </w:r>
            <w:r w:rsidRPr="00997379">
              <w:rPr>
                <w:i/>
              </w:rPr>
              <w:t xml:space="preserve"> 5 §, eller </w:t>
            </w:r>
          </w:p>
          <w:p w14:paraId="61735DB2" w14:textId="77777777" w:rsidR="002C6F01" w:rsidRPr="00997379" w:rsidRDefault="00AE4CD8" w:rsidP="002C6F01">
            <w:pPr>
              <w:pStyle w:val="Brdtextmedindrag"/>
              <w:rPr>
                <w:i/>
              </w:rPr>
            </w:pPr>
            <w:r w:rsidRPr="00997379">
              <w:rPr>
                <w:i/>
              </w:rPr>
              <w:t>3</w:t>
            </w:r>
            <w:r>
              <w:rPr>
                <w:i/>
              </w:rPr>
              <w:t>.</w:t>
            </w:r>
            <w:r w:rsidRPr="00997379">
              <w:rPr>
                <w:i/>
              </w:rPr>
              <w:t xml:space="preserve"> betydande sanktioner eller exceptionella åtgärder som </w:t>
            </w:r>
            <w:r>
              <w:rPr>
                <w:i/>
              </w:rPr>
              <w:t xml:space="preserve">ska </w:t>
            </w:r>
            <w:r w:rsidRPr="00997379">
              <w:rPr>
                <w:i/>
              </w:rPr>
              <w:t>vidtas</w:t>
            </w:r>
            <w:r>
              <w:rPr>
                <w:i/>
              </w:rPr>
              <w:t>.</w:t>
            </w:r>
          </w:p>
        </w:tc>
      </w:tr>
      <w:tr w:rsidR="002C6F01" w14:paraId="1B41766A" w14:textId="77777777" w:rsidTr="002C6F01">
        <w:tc>
          <w:tcPr>
            <w:tcW w:w="2500" w:type="pct"/>
            <w:shd w:val="clear" w:color="auto" w:fill="auto"/>
            <w:tcMar>
              <w:left w:w="0" w:type="dxa"/>
            </w:tcMar>
          </w:tcPr>
          <w:p w14:paraId="69CAABF4" w14:textId="77777777" w:rsidR="002C6F01" w:rsidRDefault="002C6F01" w:rsidP="002C6F01">
            <w:pPr>
              <w:pStyle w:val="Brdtextmedindrag"/>
            </w:pPr>
          </w:p>
        </w:tc>
        <w:tc>
          <w:tcPr>
            <w:tcW w:w="2500" w:type="pct"/>
            <w:shd w:val="clear" w:color="auto" w:fill="auto"/>
            <w:tcMar>
              <w:right w:w="0" w:type="dxa"/>
            </w:tcMar>
          </w:tcPr>
          <w:p w14:paraId="1F33A4AE" w14:textId="77777777" w:rsidR="002C6F01" w:rsidRPr="00997379" w:rsidRDefault="00AE4CD8" w:rsidP="002C6F01">
            <w:pPr>
              <w:pStyle w:val="Brdtextmedindrag"/>
              <w:rPr>
                <w:i/>
              </w:rPr>
            </w:pPr>
            <w:bookmarkStart w:id="220" w:name="_Hlk31630222"/>
            <w:r>
              <w:rPr>
                <w:i/>
              </w:rPr>
              <w:t>Om Finansinspektionen inte är grupptillsynsmyndighet, ska s</w:t>
            </w:r>
            <w:r w:rsidRPr="00997379">
              <w:rPr>
                <w:i/>
              </w:rPr>
              <w:t>am</w:t>
            </w:r>
            <w:r>
              <w:rPr>
                <w:i/>
              </w:rPr>
              <w:softHyphen/>
            </w:r>
            <w:r w:rsidRPr="00997379">
              <w:rPr>
                <w:i/>
              </w:rPr>
              <w:t>råd ske med grupp</w:t>
            </w:r>
            <w:r>
              <w:rPr>
                <w:i/>
              </w:rPr>
              <w:softHyphen/>
            </w:r>
            <w:r w:rsidRPr="00997379">
              <w:rPr>
                <w:i/>
              </w:rPr>
              <w:t>tillsyns</w:t>
            </w:r>
            <w:r>
              <w:rPr>
                <w:i/>
              </w:rPr>
              <w:softHyphen/>
            </w:r>
            <w:r w:rsidRPr="00997379">
              <w:rPr>
                <w:i/>
              </w:rPr>
              <w:t xml:space="preserve">myndigheten </w:t>
            </w:r>
            <w:r>
              <w:rPr>
                <w:i/>
              </w:rPr>
              <w:t>innan inspektionen fattar sådana</w:t>
            </w:r>
            <w:r w:rsidRPr="00997379">
              <w:rPr>
                <w:i/>
              </w:rPr>
              <w:t xml:space="preserve"> beslut som avses i första stycket 2 och 3.</w:t>
            </w:r>
            <w:bookmarkEnd w:id="220"/>
          </w:p>
        </w:tc>
      </w:tr>
      <w:tr w:rsidR="002C6F01" w14:paraId="30A96C10" w14:textId="77777777" w:rsidTr="002C6F01">
        <w:tc>
          <w:tcPr>
            <w:tcW w:w="2500" w:type="pct"/>
            <w:shd w:val="clear" w:color="auto" w:fill="auto"/>
            <w:tcMar>
              <w:left w:w="0" w:type="dxa"/>
            </w:tcMar>
          </w:tcPr>
          <w:p w14:paraId="396873C2" w14:textId="77777777" w:rsidR="002C6F01" w:rsidRDefault="002C6F01" w:rsidP="002C6F01">
            <w:pPr>
              <w:pStyle w:val="Brdtextmedindrag"/>
            </w:pPr>
          </w:p>
        </w:tc>
        <w:tc>
          <w:tcPr>
            <w:tcW w:w="2500" w:type="pct"/>
            <w:shd w:val="clear" w:color="auto" w:fill="auto"/>
            <w:tcMar>
              <w:right w:w="0" w:type="dxa"/>
            </w:tcMar>
          </w:tcPr>
          <w:p w14:paraId="772DBC9B" w14:textId="77777777" w:rsidR="002C6F01" w:rsidRPr="00997379" w:rsidRDefault="00AE4CD8" w:rsidP="002C6F01">
            <w:pPr>
              <w:pStyle w:val="Brdtextmedindrag"/>
              <w:rPr>
                <w:i/>
              </w:rPr>
            </w:pPr>
            <w:r w:rsidRPr="00997379">
              <w:rPr>
                <w:i/>
              </w:rPr>
              <w:t xml:space="preserve">Finansinspektionen ska också samråda med </w:t>
            </w:r>
            <w:r>
              <w:rPr>
                <w:i/>
              </w:rPr>
              <w:t>en</w:t>
            </w:r>
            <w:r w:rsidRPr="00997379">
              <w:rPr>
                <w:i/>
              </w:rPr>
              <w:t xml:space="preserve"> behörig myn</w:t>
            </w:r>
            <w:r>
              <w:rPr>
                <w:i/>
              </w:rPr>
              <w:softHyphen/>
            </w:r>
            <w:r w:rsidRPr="00997379">
              <w:rPr>
                <w:i/>
              </w:rPr>
              <w:t xml:space="preserve">dighet </w:t>
            </w:r>
            <w:r>
              <w:rPr>
                <w:i/>
              </w:rPr>
              <w:t>innan</w:t>
            </w:r>
            <w:r w:rsidRPr="00997379">
              <w:rPr>
                <w:i/>
              </w:rPr>
              <w:t xml:space="preserve"> </w:t>
            </w:r>
            <w:r>
              <w:rPr>
                <w:i/>
              </w:rPr>
              <w:t>inspektionen</w:t>
            </w:r>
            <w:r w:rsidRPr="00997379">
              <w:rPr>
                <w:i/>
              </w:rPr>
              <w:t xml:space="preserve"> fattar ett beslut som bygger på information från </w:t>
            </w:r>
            <w:r>
              <w:rPr>
                <w:i/>
              </w:rPr>
              <w:t xml:space="preserve">den </w:t>
            </w:r>
            <w:r w:rsidRPr="00997379">
              <w:rPr>
                <w:i/>
              </w:rPr>
              <w:t>behörig</w:t>
            </w:r>
            <w:r>
              <w:rPr>
                <w:i/>
              </w:rPr>
              <w:t>a</w:t>
            </w:r>
            <w:r w:rsidRPr="00997379">
              <w:rPr>
                <w:i/>
              </w:rPr>
              <w:t xml:space="preserve"> myndighet</w:t>
            </w:r>
            <w:r>
              <w:rPr>
                <w:i/>
              </w:rPr>
              <w:t>en</w:t>
            </w:r>
            <w:r w:rsidRPr="00997379">
              <w:rPr>
                <w:i/>
              </w:rPr>
              <w:t>.</w:t>
            </w:r>
          </w:p>
        </w:tc>
      </w:tr>
      <w:tr w:rsidR="002C6F01" w14:paraId="0CDE7084" w14:textId="77777777" w:rsidTr="002C6F01">
        <w:tc>
          <w:tcPr>
            <w:tcW w:w="2500" w:type="pct"/>
            <w:shd w:val="clear" w:color="auto" w:fill="auto"/>
            <w:tcMar>
              <w:left w:w="0" w:type="dxa"/>
            </w:tcMar>
          </w:tcPr>
          <w:p w14:paraId="6EA36F10" w14:textId="77777777" w:rsidR="002C6F01" w:rsidRDefault="002C6F01" w:rsidP="002C6F01">
            <w:pPr>
              <w:pStyle w:val="Brdtextmedindrag"/>
            </w:pPr>
          </w:p>
        </w:tc>
        <w:tc>
          <w:tcPr>
            <w:tcW w:w="2500" w:type="pct"/>
            <w:shd w:val="clear" w:color="auto" w:fill="auto"/>
            <w:tcMar>
              <w:right w:w="0" w:type="dxa"/>
            </w:tcMar>
          </w:tcPr>
          <w:p w14:paraId="0EE89D12" w14:textId="77777777" w:rsidR="002C6F01" w:rsidRPr="00574282" w:rsidRDefault="00AE4CD8" w:rsidP="002C6F01">
            <w:pPr>
              <w:pStyle w:val="Brdtextmedindrag"/>
              <w:rPr>
                <w:i/>
              </w:rPr>
            </w:pPr>
            <w:bookmarkStart w:id="221" w:name="_Hlk31630243"/>
            <w:r w:rsidRPr="00997379">
              <w:rPr>
                <w:i/>
              </w:rPr>
              <w:t xml:space="preserve">Samråd </w:t>
            </w:r>
            <w:r>
              <w:rPr>
                <w:i/>
              </w:rPr>
              <w:t>enligt första–tredje styckena</w:t>
            </w:r>
            <w:r w:rsidRPr="00997379">
              <w:rPr>
                <w:i/>
              </w:rPr>
              <w:t xml:space="preserve"> behöver inte ske om ett beslut är brådskande eller om </w:t>
            </w:r>
            <w:r>
              <w:rPr>
                <w:i/>
              </w:rPr>
              <w:t>samrådet</w:t>
            </w:r>
            <w:r w:rsidRPr="00997379">
              <w:rPr>
                <w:i/>
              </w:rPr>
              <w:t xml:space="preserve"> kan äventyra beslutets effekt. I så</w:t>
            </w:r>
            <w:r>
              <w:rPr>
                <w:i/>
              </w:rPr>
              <w:t xml:space="preserve"> </w:t>
            </w:r>
            <w:r w:rsidRPr="00997379">
              <w:rPr>
                <w:i/>
              </w:rPr>
              <w:t>fall ska Finans</w:t>
            </w:r>
            <w:r>
              <w:rPr>
                <w:i/>
              </w:rPr>
              <w:softHyphen/>
            </w:r>
            <w:r w:rsidRPr="00997379">
              <w:rPr>
                <w:i/>
              </w:rPr>
              <w:t>inspektionen utan dröjsmål under</w:t>
            </w:r>
            <w:r>
              <w:rPr>
                <w:i/>
              </w:rPr>
              <w:softHyphen/>
            </w:r>
            <w:r w:rsidRPr="00997379">
              <w:rPr>
                <w:i/>
              </w:rPr>
              <w:t xml:space="preserve">rätta </w:t>
            </w:r>
            <w:r>
              <w:rPr>
                <w:i/>
              </w:rPr>
              <w:t xml:space="preserve">de </w:t>
            </w:r>
            <w:r w:rsidRPr="00997379">
              <w:rPr>
                <w:i/>
              </w:rPr>
              <w:t>berörda behöriga myndig</w:t>
            </w:r>
            <w:r>
              <w:rPr>
                <w:i/>
              </w:rPr>
              <w:softHyphen/>
            </w:r>
            <w:r w:rsidRPr="00997379">
              <w:rPr>
                <w:i/>
              </w:rPr>
              <w:t>heter</w:t>
            </w:r>
            <w:r>
              <w:rPr>
                <w:i/>
              </w:rPr>
              <w:t>na</w:t>
            </w:r>
            <w:r w:rsidRPr="00997379">
              <w:rPr>
                <w:i/>
              </w:rPr>
              <w:t xml:space="preserve"> om beslutet.</w:t>
            </w:r>
            <w:bookmarkEnd w:id="221"/>
          </w:p>
        </w:tc>
      </w:tr>
      <w:tr w:rsidR="002C6F01" w14:paraId="4F82CABC" w14:textId="77777777" w:rsidTr="002C6F01">
        <w:tc>
          <w:tcPr>
            <w:tcW w:w="2500" w:type="pct"/>
            <w:shd w:val="clear" w:color="auto" w:fill="auto"/>
            <w:tcMar>
              <w:left w:w="0" w:type="dxa"/>
            </w:tcMar>
          </w:tcPr>
          <w:p w14:paraId="4C8F3B8A" w14:textId="77777777" w:rsidR="002C6F01" w:rsidRDefault="002C6F01" w:rsidP="002C6F01">
            <w:pPr>
              <w:pStyle w:val="Brdtextmedindrag"/>
            </w:pPr>
          </w:p>
        </w:tc>
        <w:tc>
          <w:tcPr>
            <w:tcW w:w="2500" w:type="pct"/>
            <w:shd w:val="clear" w:color="auto" w:fill="auto"/>
            <w:tcMar>
              <w:right w:w="0" w:type="dxa"/>
            </w:tcMar>
          </w:tcPr>
          <w:p w14:paraId="2DEBF0D4" w14:textId="77777777" w:rsidR="002C6F01" w:rsidRPr="00997379" w:rsidRDefault="002C6F01" w:rsidP="002C6F01">
            <w:pPr>
              <w:pStyle w:val="Brdtextmedindrag"/>
              <w:rPr>
                <w:i/>
              </w:rPr>
            </w:pPr>
          </w:p>
        </w:tc>
      </w:tr>
      <w:tr w:rsidR="002C6F01" w14:paraId="227222BA" w14:textId="77777777" w:rsidTr="002C6F01">
        <w:tc>
          <w:tcPr>
            <w:tcW w:w="2500" w:type="pct"/>
            <w:shd w:val="clear" w:color="auto" w:fill="auto"/>
            <w:tcMar>
              <w:left w:w="0" w:type="dxa"/>
            </w:tcMar>
          </w:tcPr>
          <w:p w14:paraId="67A86057" w14:textId="77777777" w:rsidR="002C6F01" w:rsidRDefault="002C6F01" w:rsidP="002C6F01">
            <w:pPr>
              <w:pStyle w:val="Brdtextmedindrag"/>
            </w:pPr>
          </w:p>
        </w:tc>
        <w:tc>
          <w:tcPr>
            <w:tcW w:w="2500" w:type="pct"/>
            <w:shd w:val="clear" w:color="auto" w:fill="auto"/>
            <w:tcMar>
              <w:right w:w="0" w:type="dxa"/>
            </w:tcMar>
          </w:tcPr>
          <w:p w14:paraId="4184E5D6" w14:textId="77777777" w:rsidR="002C6F01" w:rsidRPr="00985BC9" w:rsidRDefault="00AE4CD8" w:rsidP="002C6F01">
            <w:pPr>
              <w:pStyle w:val="Brdtextmedindrag"/>
              <w:ind w:firstLine="0"/>
              <w:jc w:val="left"/>
              <w:rPr>
                <w:i/>
                <w:u w:val="single"/>
              </w:rPr>
            </w:pPr>
            <w:r>
              <w:rPr>
                <w:i/>
                <w:u w:val="single"/>
              </w:rPr>
              <w:t>I</w:t>
            </w:r>
            <w:r w:rsidRPr="00985BC9">
              <w:rPr>
                <w:i/>
                <w:u w:val="single"/>
              </w:rPr>
              <w:t>n</w:t>
            </w:r>
            <w:r>
              <w:rPr>
                <w:i/>
                <w:u w:val="single"/>
              </w:rPr>
              <w:t>hämtande av in</w:t>
            </w:r>
            <w:r w:rsidRPr="00985BC9">
              <w:rPr>
                <w:i/>
                <w:u w:val="single"/>
              </w:rPr>
              <w:t xml:space="preserve">formation </w:t>
            </w:r>
            <w:r>
              <w:rPr>
                <w:i/>
                <w:u w:val="single"/>
              </w:rPr>
              <w:t>med hjälp av</w:t>
            </w:r>
            <w:r w:rsidRPr="00985BC9">
              <w:rPr>
                <w:i/>
                <w:u w:val="single"/>
              </w:rPr>
              <w:t xml:space="preserve"> </w:t>
            </w:r>
            <w:r>
              <w:rPr>
                <w:i/>
                <w:u w:val="single"/>
              </w:rPr>
              <w:t>en</w:t>
            </w:r>
            <w:r w:rsidRPr="00985BC9">
              <w:rPr>
                <w:i/>
                <w:u w:val="single"/>
              </w:rPr>
              <w:t xml:space="preserve"> </w:t>
            </w:r>
            <w:r>
              <w:rPr>
                <w:i/>
                <w:u w:val="single"/>
              </w:rPr>
              <w:t xml:space="preserve">behörig </w:t>
            </w:r>
            <w:r w:rsidRPr="00985BC9">
              <w:rPr>
                <w:i/>
                <w:u w:val="single"/>
              </w:rPr>
              <w:t>myndighet</w:t>
            </w:r>
          </w:p>
        </w:tc>
      </w:tr>
      <w:tr w:rsidR="002C6F01" w14:paraId="41FCE323" w14:textId="77777777" w:rsidTr="002C6F01">
        <w:tc>
          <w:tcPr>
            <w:tcW w:w="2500" w:type="pct"/>
            <w:shd w:val="clear" w:color="auto" w:fill="auto"/>
            <w:tcMar>
              <w:left w:w="0" w:type="dxa"/>
            </w:tcMar>
          </w:tcPr>
          <w:p w14:paraId="0FAB0733" w14:textId="77777777" w:rsidR="002C6F01" w:rsidRDefault="002C6F01" w:rsidP="002C6F01">
            <w:pPr>
              <w:pStyle w:val="Brdtextmedindrag"/>
            </w:pPr>
          </w:p>
        </w:tc>
        <w:tc>
          <w:tcPr>
            <w:tcW w:w="2500" w:type="pct"/>
            <w:shd w:val="clear" w:color="auto" w:fill="auto"/>
            <w:tcMar>
              <w:right w:w="0" w:type="dxa"/>
            </w:tcMar>
          </w:tcPr>
          <w:p w14:paraId="2F3FE9E6" w14:textId="77777777" w:rsidR="002C6F01" w:rsidRDefault="002C6F01" w:rsidP="002C6F01">
            <w:pPr>
              <w:pStyle w:val="Brdtextmedindrag"/>
              <w:ind w:firstLine="0"/>
              <w:rPr>
                <w:i/>
                <w:u w:val="single"/>
              </w:rPr>
            </w:pPr>
          </w:p>
        </w:tc>
      </w:tr>
      <w:tr w:rsidR="002C6F01" w14:paraId="423F6F76" w14:textId="77777777" w:rsidTr="002C6F01">
        <w:tc>
          <w:tcPr>
            <w:tcW w:w="2500" w:type="pct"/>
            <w:shd w:val="clear" w:color="auto" w:fill="auto"/>
            <w:tcMar>
              <w:left w:w="0" w:type="dxa"/>
            </w:tcMar>
          </w:tcPr>
          <w:p w14:paraId="1DA2939A" w14:textId="77777777" w:rsidR="002C6F01" w:rsidRDefault="002C6F01" w:rsidP="002C6F01">
            <w:pPr>
              <w:pStyle w:val="Brdtextmedindrag"/>
            </w:pPr>
          </w:p>
        </w:tc>
        <w:tc>
          <w:tcPr>
            <w:tcW w:w="2500" w:type="pct"/>
            <w:shd w:val="clear" w:color="auto" w:fill="auto"/>
            <w:tcMar>
              <w:right w:w="0" w:type="dxa"/>
            </w:tcMar>
          </w:tcPr>
          <w:p w14:paraId="01054547" w14:textId="77777777" w:rsidR="002C6F01" w:rsidRPr="00985BC9" w:rsidRDefault="00AE4CD8" w:rsidP="002C6F01">
            <w:pPr>
              <w:pStyle w:val="Brdtext"/>
              <w:rPr>
                <w:i/>
                <w:u w:val="single"/>
              </w:rPr>
            </w:pPr>
            <w:r>
              <w:rPr>
                <w:i/>
              </w:rPr>
              <w:t>50 a </w:t>
            </w:r>
            <w:r w:rsidRPr="00574282">
              <w:rPr>
                <w:i/>
              </w:rPr>
              <w:t>§</w:t>
            </w:r>
            <w:r>
              <w:rPr>
                <w:i/>
              </w:rPr>
              <w:t> </w:t>
            </w:r>
          </w:p>
        </w:tc>
      </w:tr>
      <w:tr w:rsidR="002C6F01" w14:paraId="16150CA1" w14:textId="77777777" w:rsidTr="002C6F01">
        <w:tc>
          <w:tcPr>
            <w:tcW w:w="2500" w:type="pct"/>
            <w:shd w:val="clear" w:color="auto" w:fill="auto"/>
            <w:tcMar>
              <w:left w:w="0" w:type="dxa"/>
            </w:tcMar>
          </w:tcPr>
          <w:p w14:paraId="16A3E454" w14:textId="77777777" w:rsidR="002C6F01" w:rsidRDefault="002C6F01" w:rsidP="002C6F01">
            <w:pPr>
              <w:pStyle w:val="Brdtextmedindrag"/>
            </w:pPr>
          </w:p>
        </w:tc>
        <w:tc>
          <w:tcPr>
            <w:tcW w:w="2500" w:type="pct"/>
            <w:shd w:val="clear" w:color="auto" w:fill="auto"/>
            <w:tcMar>
              <w:right w:w="0" w:type="dxa"/>
            </w:tcMar>
          </w:tcPr>
          <w:p w14:paraId="287B1D05" w14:textId="77777777" w:rsidR="002C6F01" w:rsidRPr="00DA2942" w:rsidRDefault="00AE4CD8" w:rsidP="002C6F01">
            <w:pPr>
              <w:pStyle w:val="Brdtextmedindrag"/>
              <w:rPr>
                <w:i/>
              </w:rPr>
            </w:pPr>
            <w:r w:rsidRPr="00DA2942">
              <w:rPr>
                <w:i/>
              </w:rPr>
              <w:t xml:space="preserve">När Finansinspektionen är grupptillsynsmyndighet får </w:t>
            </w:r>
            <w:r>
              <w:rPr>
                <w:i/>
              </w:rPr>
              <w:t>in</w:t>
            </w:r>
            <w:r>
              <w:rPr>
                <w:i/>
              </w:rPr>
              <w:softHyphen/>
              <w:t>spek</w:t>
            </w:r>
            <w:r>
              <w:rPr>
                <w:i/>
              </w:rPr>
              <w:softHyphen/>
              <w:t>tionen</w:t>
            </w:r>
            <w:r w:rsidRPr="00DA2942">
              <w:rPr>
                <w:i/>
              </w:rPr>
              <w:t xml:space="preserve"> begära att en behörig myndig</w:t>
            </w:r>
            <w:r>
              <w:rPr>
                <w:i/>
              </w:rPr>
              <w:softHyphen/>
            </w:r>
            <w:r w:rsidRPr="00DA2942">
              <w:rPr>
                <w:i/>
              </w:rPr>
              <w:t>het</w:t>
            </w:r>
            <w:r>
              <w:rPr>
                <w:i/>
              </w:rPr>
              <w:t xml:space="preserve"> i ett annat land</w:t>
            </w:r>
            <w:r w:rsidRPr="00DA2942">
              <w:rPr>
                <w:i/>
              </w:rPr>
              <w:t xml:space="preserve"> inom EES</w:t>
            </w:r>
            <w:r>
              <w:rPr>
                <w:i/>
              </w:rPr>
              <w:t>,</w:t>
            </w:r>
            <w:r w:rsidRPr="00DA2942">
              <w:rPr>
                <w:i/>
              </w:rPr>
              <w:t xml:space="preserve"> </w:t>
            </w:r>
            <w:r>
              <w:rPr>
                <w:i/>
              </w:rPr>
              <w:t>från</w:t>
            </w:r>
            <w:r w:rsidRPr="00DA2942">
              <w:rPr>
                <w:i/>
              </w:rPr>
              <w:t xml:space="preserve"> ett moderföretag </w:t>
            </w:r>
            <w:r>
              <w:rPr>
                <w:i/>
              </w:rPr>
              <w:t xml:space="preserve">som </w:t>
            </w:r>
            <w:r w:rsidRPr="00DA2942">
              <w:rPr>
                <w:i/>
              </w:rPr>
              <w:t xml:space="preserve">har sitt </w:t>
            </w:r>
            <w:r>
              <w:rPr>
                <w:i/>
              </w:rPr>
              <w:t>huvud</w:t>
            </w:r>
            <w:r>
              <w:rPr>
                <w:i/>
              </w:rPr>
              <w:softHyphen/>
              <w:t>kontor i samma land som den myndigheten,</w:t>
            </w:r>
            <w:r w:rsidRPr="00DA2942">
              <w:rPr>
                <w:i/>
              </w:rPr>
              <w:t xml:space="preserve"> </w:t>
            </w:r>
            <w:r>
              <w:rPr>
                <w:i/>
              </w:rPr>
              <w:t>inhämtar</w:t>
            </w:r>
            <w:r w:rsidRPr="00DA2942">
              <w:rPr>
                <w:i/>
              </w:rPr>
              <w:t xml:space="preserve"> infor</w:t>
            </w:r>
            <w:r>
              <w:rPr>
                <w:i/>
              </w:rPr>
              <w:softHyphen/>
            </w:r>
            <w:r w:rsidRPr="00DA2942">
              <w:rPr>
                <w:i/>
              </w:rPr>
              <w:t xml:space="preserve">mation som </w:t>
            </w:r>
            <w:r>
              <w:rPr>
                <w:i/>
              </w:rPr>
              <w:t>rör grupptillsyns</w:t>
            </w:r>
            <w:r>
              <w:rPr>
                <w:i/>
              </w:rPr>
              <w:softHyphen/>
              <w:t>myndighetens uppgifter</w:t>
            </w:r>
            <w:r w:rsidRPr="00DA2942">
              <w:rPr>
                <w:i/>
              </w:rPr>
              <w:t xml:space="preserve"> och vidare</w:t>
            </w:r>
            <w:r>
              <w:rPr>
                <w:i/>
              </w:rPr>
              <w:softHyphen/>
            </w:r>
            <w:r w:rsidRPr="00DA2942">
              <w:rPr>
                <w:i/>
              </w:rPr>
              <w:t>befordrar information</w:t>
            </w:r>
            <w:r>
              <w:rPr>
                <w:i/>
              </w:rPr>
              <w:t>en</w:t>
            </w:r>
            <w:r w:rsidRPr="00DA2942">
              <w:rPr>
                <w:i/>
              </w:rPr>
              <w:t xml:space="preserve"> till in</w:t>
            </w:r>
            <w:r>
              <w:rPr>
                <w:i/>
              </w:rPr>
              <w:softHyphen/>
            </w:r>
            <w:r w:rsidRPr="00DA2942">
              <w:rPr>
                <w:i/>
              </w:rPr>
              <w:t>spek</w:t>
            </w:r>
            <w:r>
              <w:rPr>
                <w:i/>
              </w:rPr>
              <w:softHyphen/>
            </w:r>
            <w:r w:rsidRPr="00DA2942">
              <w:rPr>
                <w:i/>
              </w:rPr>
              <w:t>tionen.</w:t>
            </w:r>
          </w:p>
        </w:tc>
      </w:tr>
      <w:tr w:rsidR="002C6F01" w14:paraId="6E7E0D44" w14:textId="77777777" w:rsidTr="002C6F01">
        <w:tc>
          <w:tcPr>
            <w:tcW w:w="2500" w:type="pct"/>
            <w:shd w:val="clear" w:color="auto" w:fill="auto"/>
            <w:tcMar>
              <w:left w:w="0" w:type="dxa"/>
            </w:tcMar>
          </w:tcPr>
          <w:p w14:paraId="40923EBA" w14:textId="77777777" w:rsidR="002C6F01" w:rsidRDefault="002C6F01" w:rsidP="002C6F01">
            <w:pPr>
              <w:pStyle w:val="Brdtextmedindrag"/>
            </w:pPr>
          </w:p>
        </w:tc>
        <w:tc>
          <w:tcPr>
            <w:tcW w:w="2500" w:type="pct"/>
            <w:shd w:val="clear" w:color="auto" w:fill="auto"/>
            <w:tcMar>
              <w:right w:w="0" w:type="dxa"/>
            </w:tcMar>
          </w:tcPr>
          <w:p w14:paraId="457D2EED" w14:textId="77777777" w:rsidR="002C6F01" w:rsidRPr="00DA2942" w:rsidRDefault="00AE4CD8" w:rsidP="002C6F01">
            <w:pPr>
              <w:pStyle w:val="Brdtextmedindrag"/>
              <w:rPr>
                <w:i/>
              </w:rPr>
            </w:pPr>
            <w:r w:rsidRPr="00DA2942">
              <w:rPr>
                <w:i/>
              </w:rPr>
              <w:t>Om Finansinspektionen</w:t>
            </w:r>
            <w:r>
              <w:rPr>
                <w:i/>
              </w:rPr>
              <w:t>,</w:t>
            </w:r>
            <w:r w:rsidRPr="00DA2942">
              <w:rPr>
                <w:i/>
              </w:rPr>
              <w:t xml:space="preserve"> när </w:t>
            </w:r>
            <w:r>
              <w:rPr>
                <w:i/>
              </w:rPr>
              <w:t>inspektionen</w:t>
            </w:r>
            <w:r w:rsidRPr="00DA2942">
              <w:rPr>
                <w:i/>
              </w:rPr>
              <w:t xml:space="preserve"> är grupptillsyns</w:t>
            </w:r>
            <w:r>
              <w:rPr>
                <w:i/>
              </w:rPr>
              <w:softHyphen/>
            </w:r>
            <w:r w:rsidRPr="00DA2942">
              <w:rPr>
                <w:i/>
              </w:rPr>
              <w:t>myn</w:t>
            </w:r>
            <w:r>
              <w:rPr>
                <w:i/>
              </w:rPr>
              <w:softHyphen/>
            </w:r>
            <w:r w:rsidRPr="00DA2942">
              <w:rPr>
                <w:i/>
              </w:rPr>
              <w:t>dighet</w:t>
            </w:r>
            <w:r>
              <w:rPr>
                <w:i/>
              </w:rPr>
              <w:t>,</w:t>
            </w:r>
            <w:r w:rsidRPr="00DA2942">
              <w:rPr>
                <w:i/>
              </w:rPr>
              <w:t xml:space="preserve"> behöver sådan information som avses i artikel 254.2 i Solvens</w:t>
            </w:r>
            <w:r>
              <w:rPr>
                <w:i/>
              </w:rPr>
              <w:t> </w:t>
            </w:r>
            <w:r w:rsidRPr="00DA2942">
              <w:rPr>
                <w:i/>
              </w:rPr>
              <w:t xml:space="preserve">II-direktivet och </w:t>
            </w:r>
            <w:r>
              <w:rPr>
                <w:i/>
              </w:rPr>
              <w:t>den infor</w:t>
            </w:r>
            <w:r>
              <w:rPr>
                <w:i/>
              </w:rPr>
              <w:softHyphen/>
              <w:t>mationen</w:t>
            </w:r>
            <w:r w:rsidRPr="00DA2942">
              <w:rPr>
                <w:i/>
              </w:rPr>
              <w:t xml:space="preserve"> redan har lämnats till en behörig myndighet, ska </w:t>
            </w:r>
            <w:r>
              <w:rPr>
                <w:i/>
              </w:rPr>
              <w:t>inspek</w:t>
            </w:r>
            <w:r>
              <w:rPr>
                <w:i/>
              </w:rPr>
              <w:softHyphen/>
              <w:t>tionen</w:t>
            </w:r>
            <w:r w:rsidRPr="00DA2942">
              <w:rPr>
                <w:i/>
              </w:rPr>
              <w:t xml:space="preserve"> begära </w:t>
            </w:r>
            <w:r>
              <w:rPr>
                <w:i/>
              </w:rPr>
              <w:t xml:space="preserve">att få </w:t>
            </w:r>
            <w:r w:rsidRPr="00DA2942">
              <w:rPr>
                <w:i/>
              </w:rPr>
              <w:t>informationen från den myndigheten.</w:t>
            </w:r>
          </w:p>
        </w:tc>
      </w:tr>
    </w:tbl>
    <w:p w14:paraId="74CFDB5E" w14:textId="77777777" w:rsidR="002C6F01" w:rsidRPr="00811E52" w:rsidRDefault="00AE4CD8" w:rsidP="002C6F01">
      <w:pPr>
        <w:pStyle w:val="Slutstreck"/>
        <w:keepNext/>
      </w:pPr>
      <w:r w:rsidRPr="00811E52">
        <w:lastRenderedPageBreak/>
        <w:t>                      </w:t>
      </w:r>
    </w:p>
    <w:p w14:paraId="651F941E" w14:textId="77777777" w:rsidR="002C6F01" w:rsidRDefault="00AE4CD8" w:rsidP="002C6F01">
      <w:pPr>
        <w:pStyle w:val="Brdtextmedindrag"/>
      </w:pPr>
      <w:r>
        <w:t>Denna lag träder i kraft den 1 juli 2020.</w:t>
      </w:r>
    </w:p>
    <w:p w14:paraId="54974F91" w14:textId="2BEE2775" w:rsidR="002C6F01" w:rsidRDefault="002C6F01" w:rsidP="002C6F01">
      <w:pPr>
        <w:pStyle w:val="Brdtextmedindrag"/>
      </w:pPr>
    </w:p>
    <w:p w14:paraId="6A6C89AB" w14:textId="29E4A10F" w:rsidR="002C6F01" w:rsidRDefault="002C6F01" w:rsidP="002C6F01">
      <w:pPr>
        <w:pStyle w:val="Brdtextmedindrag"/>
      </w:pPr>
    </w:p>
    <w:p w14:paraId="11FD116E" w14:textId="77777777" w:rsidR="002C6F01" w:rsidRDefault="002C6F01" w:rsidP="002C6F01">
      <w:pPr>
        <w:pStyle w:val="Brdtextmedindrag"/>
        <w:sectPr w:rsidR="002C6F01" w:rsidSect="002C6F01">
          <w:headerReference w:type="even" r:id="rId174"/>
          <w:headerReference w:type="default" r:id="rId175"/>
          <w:footerReference w:type="even" r:id="rId176"/>
          <w:footerReference w:type="default" r:id="rId177"/>
          <w:footerReference w:type="first" r:id="rId178"/>
          <w:footnotePr>
            <w:numRestart w:val="eachSect"/>
          </w:footnotePr>
          <w:pgSz w:w="9356" w:h="13721" w:code="9"/>
          <w:pgMar w:top="794" w:right="2438" w:bottom="1191" w:left="1021" w:header="0" w:footer="709" w:gutter="0"/>
          <w:cols w:space="708"/>
          <w:docGrid w:linePitch="360"/>
        </w:sectPr>
      </w:pPr>
    </w:p>
    <w:p w14:paraId="66EC24FB" w14:textId="77777777" w:rsidR="002C6F01" w:rsidRDefault="00AE4CD8" w:rsidP="002C6F01">
      <w:pPr>
        <w:pStyle w:val="Rubrik2utannumrering"/>
        <w:spacing w:before="0"/>
      </w:pPr>
      <w:bookmarkStart w:id="222" w:name="_Toc32844388"/>
      <w:r>
        <w:lastRenderedPageBreak/>
        <w:t xml:space="preserve">Förslag till lag om ändring i </w:t>
      </w:r>
      <w:r w:rsidRPr="0066730F">
        <w:t>lagen</w:t>
      </w:r>
      <w:r>
        <w:t xml:space="preserve"> (2014:836) om näringsförbud</w:t>
      </w:r>
      <w:bookmarkEnd w:id="222"/>
    </w:p>
    <w:p w14:paraId="0C53A34E" w14:textId="77777777" w:rsidR="002C6F01" w:rsidRDefault="00AE4CD8" w:rsidP="002C6F01">
      <w:pPr>
        <w:pStyle w:val="Brdtext"/>
      </w:pPr>
      <w:r>
        <w:t>Härigenom föreskrivs att 11 § lagen (2014:836) om näringsförbud ska ha följande lydelse.</w:t>
      </w:r>
    </w:p>
    <w:p w14:paraId="7FAC8CF2" w14:textId="77777777" w:rsidR="002C6F01" w:rsidRDefault="002C6F01" w:rsidP="002C6F0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24CBAC06" w14:textId="77777777" w:rsidTr="002C6F01">
        <w:tc>
          <w:tcPr>
            <w:tcW w:w="2500" w:type="pct"/>
            <w:shd w:val="clear" w:color="auto" w:fill="auto"/>
            <w:tcMar>
              <w:left w:w="0" w:type="dxa"/>
            </w:tcMar>
          </w:tcPr>
          <w:p w14:paraId="19A8272A" w14:textId="77777777" w:rsidR="002C6F01" w:rsidRPr="005B0E77" w:rsidRDefault="00AE4CD8" w:rsidP="002C6F01">
            <w:pPr>
              <w:pStyle w:val="Brdtext"/>
              <w:rPr>
                <w:i/>
              </w:rPr>
            </w:pPr>
            <w:r>
              <w:rPr>
                <w:i/>
              </w:rPr>
              <w:t>Nuvarande l</w:t>
            </w:r>
            <w:r w:rsidRPr="005B0E77">
              <w:rPr>
                <w:i/>
              </w:rPr>
              <w:t>ydelse</w:t>
            </w:r>
          </w:p>
        </w:tc>
        <w:tc>
          <w:tcPr>
            <w:tcW w:w="2500" w:type="pct"/>
            <w:shd w:val="clear" w:color="auto" w:fill="auto"/>
            <w:tcMar>
              <w:right w:w="0" w:type="dxa"/>
            </w:tcMar>
          </w:tcPr>
          <w:p w14:paraId="62F3247D" w14:textId="77777777" w:rsidR="002C6F01" w:rsidRPr="005B0E77" w:rsidRDefault="00AE4CD8" w:rsidP="002C6F01">
            <w:pPr>
              <w:pStyle w:val="Brdtext"/>
              <w:rPr>
                <w:i/>
              </w:rPr>
            </w:pPr>
            <w:r w:rsidRPr="005B0E77">
              <w:rPr>
                <w:i/>
              </w:rPr>
              <w:t>Föreslagen lydelse</w:t>
            </w:r>
          </w:p>
        </w:tc>
      </w:tr>
    </w:tbl>
    <w:p w14:paraId="34932923" w14:textId="77777777" w:rsidR="002C6F01" w:rsidRDefault="00AE4CD8" w:rsidP="002C6F01">
      <w:pPr>
        <w:pStyle w:val="Brdtext"/>
        <w:spacing w:before="230"/>
        <w:jc w:val="center"/>
      </w:pPr>
      <w:r>
        <w:t>11 §</w:t>
      </w:r>
      <w:r>
        <w:rPr>
          <w:rStyle w:val="Fotnotsreferens"/>
        </w:rPr>
        <w:footnoteReference w:id="154"/>
      </w:r>
    </w:p>
    <w:p w14:paraId="0C9DFE15" w14:textId="77777777" w:rsidR="002C6F01" w:rsidRDefault="00AE4CD8" w:rsidP="002C6F01">
      <w:pPr>
        <w:pStyle w:val="Brdtextmedindrag"/>
      </w:pPr>
      <w:bookmarkStart w:id="223" w:name="_Hlk31630379"/>
      <w:r>
        <w:t>Den som har näringsförbud får inte</w:t>
      </w:r>
    </w:p>
    <w:p w14:paraId="2429215B" w14:textId="77777777" w:rsidR="002C6F01" w:rsidRDefault="00AE4CD8" w:rsidP="002C6F01">
      <w:pPr>
        <w:pStyle w:val="Brdtextmedindrag"/>
      </w:pPr>
      <w:r>
        <w:t>1. driva näringsverksamhet,</w:t>
      </w:r>
    </w:p>
    <w:p w14:paraId="58F15C99" w14:textId="77777777" w:rsidR="002C6F01" w:rsidRDefault="00AE4CD8" w:rsidP="002C6F01">
      <w:pPr>
        <w:pStyle w:val="Brdtextmedindrag"/>
      </w:pPr>
      <w:r>
        <w:t>2. faktiskt utöva ledningen av en näringsverksamhet eller av en sådan juridisk person som är bokföringspliktig även om den inte driver näring,</w:t>
      </w:r>
    </w:p>
    <w:p w14:paraId="3E7A50CB" w14:textId="77777777" w:rsidR="002C6F01" w:rsidRDefault="00AE4CD8" w:rsidP="002C6F01">
      <w:pPr>
        <w:pStyle w:val="Brdtextmedindrag"/>
      </w:pPr>
      <w:r>
        <w:t>3. vara bolagsman i ett annat handelsbolag än ett kommanditbolag eller komplementär i ett kommanditbolag eller medlem i en europeisk ekonomisk intressegruppering med säte i Sverige,</w:t>
      </w:r>
    </w:p>
    <w:p w14:paraId="757A5535" w14:textId="77777777" w:rsidR="002C6F01" w:rsidRDefault="00AE4CD8" w:rsidP="002C6F01">
      <w:pPr>
        <w:pStyle w:val="Brdtextmedindrag"/>
      </w:pPr>
      <w:r>
        <w:t>4. vara stiftare av ett aktiebolag eller en sparbank,</w:t>
      </w:r>
    </w:p>
    <w:p w14:paraId="7123CDCF" w14:textId="77777777" w:rsidR="002C6F01" w:rsidRDefault="00AE4CD8" w:rsidP="002C6F01">
      <w:pPr>
        <w:pStyle w:val="Brdtextmedindrag"/>
      </w:pPr>
      <w:r>
        <w:t xml:space="preserve">5. vara ledamot eller suppleant i styrelsen för </w:t>
      </w:r>
    </w:p>
    <w:p w14:paraId="059B6C46" w14:textId="77777777" w:rsidR="002C6F01" w:rsidRDefault="00AE4CD8" w:rsidP="002C6F01">
      <w:pPr>
        <w:pStyle w:val="Brdtextmedindrag"/>
      </w:pPr>
      <w:r>
        <w:t>– ett aktiebolag,</w:t>
      </w:r>
    </w:p>
    <w:p w14:paraId="36956676" w14:textId="77777777" w:rsidR="002C6F01" w:rsidRDefault="00AE4CD8" w:rsidP="002C6F01">
      <w:pPr>
        <w:pStyle w:val="Brdtextmedindrag"/>
      </w:pPr>
      <w:r>
        <w:t>– en ekonomisk förening,</w:t>
      </w:r>
    </w:p>
    <w:p w14:paraId="1C889D14" w14:textId="77777777" w:rsidR="002C6F01" w:rsidRDefault="00AE4CD8" w:rsidP="002C6F01">
      <w:pPr>
        <w:pStyle w:val="Brdtextmedindrag"/>
      </w:pPr>
      <w:r>
        <w:t>– en sparbank,</w:t>
      </w:r>
    </w:p>
    <w:p w14:paraId="3FFEC46F" w14:textId="77777777" w:rsidR="002C6F01" w:rsidRDefault="00AE4CD8" w:rsidP="002C6F01">
      <w:pPr>
        <w:pStyle w:val="Brdtextmedindrag"/>
      </w:pPr>
      <w:r>
        <w:t>– ett ömsesidigt försäkrings</w:t>
      </w:r>
      <w:r>
        <w:softHyphen/>
        <w:t xml:space="preserve">bolag </w:t>
      </w:r>
      <w:r w:rsidRPr="00C43DE1">
        <w:t>eller ett ömsesidigt tjänste</w:t>
      </w:r>
      <w:r w:rsidRPr="00C43DE1">
        <w:softHyphen/>
        <w:t>pensions</w:t>
      </w:r>
      <w:r>
        <w:softHyphen/>
      </w:r>
      <w:r w:rsidRPr="00C43DE1">
        <w:t>bolag</w:t>
      </w:r>
      <w:r>
        <w:t>,</w:t>
      </w:r>
    </w:p>
    <w:p w14:paraId="2BC2AAB2" w14:textId="77777777" w:rsidR="002C6F01" w:rsidRDefault="00AE4CD8" w:rsidP="002C6F01">
      <w:pPr>
        <w:pStyle w:val="Brdtextmedindrag"/>
      </w:pPr>
      <w:r>
        <w:t>– en försäkringsförening</w:t>
      </w:r>
      <w:r w:rsidRPr="00F63775">
        <w:t xml:space="preserve"> </w:t>
      </w:r>
      <w:r w:rsidRPr="00C43DE1">
        <w:t>eller en tjänstepensionsförening</w:t>
      </w:r>
      <w:r>
        <w:t>,</w:t>
      </w:r>
    </w:p>
    <w:p w14:paraId="661B365E" w14:textId="77777777" w:rsidR="002C6F01" w:rsidRDefault="00AE4CD8" w:rsidP="002C6F01">
      <w:pPr>
        <w:pStyle w:val="Brdtextmedindrag"/>
      </w:pPr>
      <w:r>
        <w:t>– en europeisk ekonomisk intressegruppering med säte i Sverige,</w:t>
      </w:r>
    </w:p>
    <w:p w14:paraId="3D01ADD5" w14:textId="77777777" w:rsidR="002C6F01" w:rsidRDefault="00AE4CD8" w:rsidP="002C6F01">
      <w:pPr>
        <w:pStyle w:val="Brdtextmedindrag"/>
      </w:pPr>
      <w:r>
        <w:t>– en pensionsstiftelse, eller</w:t>
      </w:r>
    </w:p>
    <w:p w14:paraId="04769D9F" w14:textId="77777777" w:rsidR="002C6F01" w:rsidRDefault="00AE4CD8" w:rsidP="002C6F01">
      <w:pPr>
        <w:pStyle w:val="Brdtextmedindrag"/>
      </w:pPr>
      <w:r>
        <w:t>– en sådan ideell förening eller stiftelse som driver närings</w:t>
      </w:r>
      <w:r>
        <w:softHyphen/>
        <w:t>verksamhet,</w:t>
      </w:r>
    </w:p>
    <w:p w14:paraId="55899D0D" w14:textId="77777777" w:rsidR="002C6F01" w:rsidRDefault="00AE4CD8" w:rsidP="002C6F01">
      <w:pPr>
        <w:pStyle w:val="Brdtextmedindrag"/>
      </w:pPr>
      <w:r>
        <w:t>6. vara ledamot eller suppleant i förvaltnings-, lednings- eller tillsyns</w:t>
      </w:r>
      <w:r>
        <w:softHyphen/>
        <w:t>organet för ett europabolag eller ett europakooperativ med säte i Sverige,</w:t>
      </w:r>
    </w:p>
    <w:p w14:paraId="1B5ACFB8" w14:textId="77777777" w:rsidR="002C6F01" w:rsidRDefault="00AE4CD8" w:rsidP="002C6F01">
      <w:pPr>
        <w:pStyle w:val="Brdtextmedindrag"/>
      </w:pPr>
      <w:r>
        <w:t>7. vara verkställande direktör eller vice verkställande direktör i</w:t>
      </w:r>
    </w:p>
    <w:p w14:paraId="05DF9113" w14:textId="77777777" w:rsidR="002C6F01" w:rsidRDefault="00AE4CD8" w:rsidP="002C6F01">
      <w:pPr>
        <w:pStyle w:val="Brdtextmedindrag"/>
      </w:pPr>
      <w:r>
        <w:t>– ett aktiebolag,</w:t>
      </w:r>
    </w:p>
    <w:p w14:paraId="6CCD4776" w14:textId="77777777" w:rsidR="002C6F01" w:rsidRDefault="00AE4CD8" w:rsidP="002C6F01">
      <w:pPr>
        <w:pStyle w:val="Brdtextmedindrag"/>
      </w:pPr>
      <w:r>
        <w:t>– en ekonomisk förening,</w:t>
      </w:r>
    </w:p>
    <w:p w14:paraId="1A3B7799" w14:textId="77777777" w:rsidR="002C6F01" w:rsidRPr="00761346" w:rsidRDefault="00AE4CD8" w:rsidP="002C6F01">
      <w:pPr>
        <w:pStyle w:val="Brdtextmedindrag"/>
      </w:pPr>
      <w:r>
        <w:t>– ett ömsesidigt försäkrings</w:t>
      </w:r>
      <w:r>
        <w:softHyphen/>
        <w:t xml:space="preserve">bolag </w:t>
      </w:r>
      <w:r w:rsidRPr="00C43DE1">
        <w:t>eller ett ömsesidigt tjänste</w:t>
      </w:r>
      <w:r w:rsidRPr="00C43DE1">
        <w:softHyphen/>
        <w:t>pensions</w:t>
      </w:r>
      <w:r>
        <w:softHyphen/>
      </w:r>
      <w:r w:rsidRPr="00C43DE1">
        <w:t>bolag</w:t>
      </w:r>
      <w:r>
        <w:t>,</w:t>
      </w:r>
    </w:p>
    <w:bookmarkEnd w:id="223"/>
    <w:tbl>
      <w:tblPr>
        <w:tblW w:w="5000" w:type="pct"/>
        <w:tblCellMar>
          <w:left w:w="125" w:type="dxa"/>
          <w:right w:w="125" w:type="dxa"/>
        </w:tblCellMar>
        <w:tblLook w:val="0000" w:firstRow="0" w:lastRow="0" w:firstColumn="0" w:lastColumn="0" w:noHBand="0" w:noVBand="0"/>
      </w:tblPr>
      <w:tblGrid>
        <w:gridCol w:w="2948"/>
        <w:gridCol w:w="2949"/>
      </w:tblGrid>
      <w:tr w:rsidR="002C6F01" w14:paraId="35412B31" w14:textId="77777777" w:rsidTr="002C6F01">
        <w:tc>
          <w:tcPr>
            <w:tcW w:w="2500" w:type="pct"/>
            <w:shd w:val="clear" w:color="auto" w:fill="auto"/>
            <w:tcMar>
              <w:left w:w="0" w:type="dxa"/>
            </w:tcMar>
          </w:tcPr>
          <w:p w14:paraId="7667FAA0" w14:textId="77777777" w:rsidR="002C6F01" w:rsidRDefault="002C6F01" w:rsidP="002C6F01">
            <w:pPr>
              <w:pStyle w:val="Brdtextmedindrag"/>
            </w:pPr>
          </w:p>
        </w:tc>
        <w:tc>
          <w:tcPr>
            <w:tcW w:w="2500" w:type="pct"/>
            <w:shd w:val="clear" w:color="auto" w:fill="auto"/>
            <w:tcMar>
              <w:right w:w="0" w:type="dxa"/>
            </w:tcMar>
          </w:tcPr>
          <w:p w14:paraId="0E06C85C" w14:textId="77777777" w:rsidR="002C6F01" w:rsidRDefault="00AE4CD8" w:rsidP="002C6F01">
            <w:pPr>
              <w:pStyle w:val="Brdtextmedindrag"/>
            </w:pPr>
            <w:bookmarkStart w:id="224" w:name="_Hlk31630389"/>
            <w:r>
              <w:t>– </w:t>
            </w:r>
            <w:r>
              <w:rPr>
                <w:i/>
              </w:rPr>
              <w:t>en försäkringsförening eller en tjänstepensionsförening,</w:t>
            </w:r>
            <w:bookmarkEnd w:id="224"/>
          </w:p>
        </w:tc>
      </w:tr>
    </w:tbl>
    <w:p w14:paraId="2022D25E" w14:textId="77777777" w:rsidR="002C6F01" w:rsidRDefault="00AE4CD8" w:rsidP="002C6F01">
      <w:pPr>
        <w:pStyle w:val="Brdtextmedindrag"/>
      </w:pPr>
      <w:bookmarkStart w:id="225" w:name="_Hlk31630400"/>
      <w:r>
        <w:t>– ett europabolag eller ett europakooperativ med säte i Sverige,</w:t>
      </w:r>
    </w:p>
    <w:p w14:paraId="72ED1246" w14:textId="77777777" w:rsidR="002C6F01" w:rsidRDefault="00AE4CD8" w:rsidP="002C6F01">
      <w:pPr>
        <w:pStyle w:val="Brdtextmedindrag"/>
      </w:pPr>
      <w:r>
        <w:t>– en sparbank,</w:t>
      </w:r>
    </w:p>
    <w:p w14:paraId="0BE2F521" w14:textId="77777777" w:rsidR="002C6F01" w:rsidRDefault="00AE4CD8" w:rsidP="002C6F01">
      <w:pPr>
        <w:pStyle w:val="Brdtextmedindrag"/>
      </w:pPr>
      <w:r>
        <w:t>– en medlemsbank, eller</w:t>
      </w:r>
    </w:p>
    <w:p w14:paraId="1CE2A378" w14:textId="77777777" w:rsidR="002C6F01" w:rsidRDefault="00AE4CD8" w:rsidP="002C6F01">
      <w:pPr>
        <w:pStyle w:val="Brdtextmedindrag"/>
      </w:pPr>
      <w:r>
        <w:t xml:space="preserve">– en filial enligt lagen (1992:160) om utländska filialer </w:t>
      </w:r>
      <w:proofErr w:type="gramStart"/>
      <w:r>
        <w:t>m.m.</w:t>
      </w:r>
      <w:proofErr w:type="gramEnd"/>
      <w:r>
        <w:t>,</w:t>
      </w:r>
    </w:p>
    <w:p w14:paraId="3DA5FA13" w14:textId="77777777" w:rsidR="002C6F01" w:rsidRDefault="00AE4CD8" w:rsidP="002C6F01">
      <w:pPr>
        <w:pStyle w:val="Brdtextmedindrag"/>
      </w:pPr>
      <w:r>
        <w:t xml:space="preserve">8. vara företagsledare i en europeisk ekonomisk intressegruppering med säte i Sverige eller föreståndare enligt 2 § andra stycket lagen om utländska filialer </w:t>
      </w:r>
      <w:proofErr w:type="gramStart"/>
      <w:r>
        <w:t>m.m.</w:t>
      </w:r>
      <w:proofErr w:type="gramEnd"/>
      <w:r>
        <w:t>,</w:t>
      </w:r>
    </w:p>
    <w:p w14:paraId="23778FAF" w14:textId="77777777" w:rsidR="002C6F01" w:rsidRDefault="00AE4CD8" w:rsidP="002C6F01">
      <w:pPr>
        <w:pStyle w:val="Brdtextmedindrag"/>
      </w:pPr>
      <w:r>
        <w:t>9. vara firmatecknare eller i annan egenskap vara ställföreträdare för en sådan juridisk person som anges i 3–5 eller vara firmatecknare för ett utländskt bankföretags filial,</w:t>
      </w:r>
    </w:p>
    <w:p w14:paraId="3CCFEBD0" w14:textId="77777777" w:rsidR="002C6F01" w:rsidRDefault="00AE4CD8" w:rsidP="002C6F01">
      <w:pPr>
        <w:pStyle w:val="Brdtextmedindrag"/>
      </w:pPr>
      <w:r>
        <w:lastRenderedPageBreak/>
        <w:t>10. äga så många aktier i ett aktiebolag eller ett europabolag med säte i Sverige att hans eller hennes andel av röstetalet för samtliga aktier i bolaget överstiger femtio procent,</w:t>
      </w:r>
    </w:p>
    <w:p w14:paraId="0F967018" w14:textId="77777777" w:rsidR="002C6F01" w:rsidRDefault="00AE4CD8" w:rsidP="002C6F01">
      <w:pPr>
        <w:pStyle w:val="Brdtextmedindrag"/>
      </w:pPr>
      <w:r>
        <w:t>11. inneha fullmakt att företräda en enskild näringsidkare i dennes näringsverksamhet eller en juridisk person som anges i 3–5,</w:t>
      </w:r>
    </w:p>
    <w:p w14:paraId="195700EB" w14:textId="77777777" w:rsidR="002C6F01" w:rsidRDefault="00AE4CD8" w:rsidP="002C6F01">
      <w:pPr>
        <w:pStyle w:val="Brdtextmedindrag"/>
      </w:pPr>
      <w:r>
        <w:t>12. vara anställd eller återkommande ta emot uppdrag i en närings</w:t>
      </w:r>
      <w:r>
        <w:softHyphen/>
        <w:t>verksamhet som drivs av en närstående till honom eller henne eller där en närstående har en sådan ställning som anges i 3 §, eller</w:t>
      </w:r>
    </w:p>
    <w:p w14:paraId="39CAF3B0" w14:textId="77777777" w:rsidR="002C6F01" w:rsidRDefault="00AE4CD8" w:rsidP="002C6F01">
      <w:pPr>
        <w:pStyle w:val="Brdtextmedindrag"/>
      </w:pPr>
      <w:r>
        <w:t>13. vara anställd eller återkommande ta emot uppdrag i den närings</w:t>
      </w:r>
      <w:r>
        <w:softHyphen/>
        <w:t>verksamhet där han eller hon har åsidosatt sina skyldigheter.</w:t>
      </w:r>
    </w:p>
    <w:bookmarkEnd w:id="225"/>
    <w:p w14:paraId="39F3893E" w14:textId="77777777" w:rsidR="002C6F01" w:rsidRPr="00811E52" w:rsidRDefault="00AE4CD8" w:rsidP="002C6F01">
      <w:pPr>
        <w:pStyle w:val="Slutstreck"/>
      </w:pPr>
      <w:r w:rsidRPr="00811E52">
        <w:t>                      </w:t>
      </w:r>
    </w:p>
    <w:p w14:paraId="4EE4F55A" w14:textId="77777777" w:rsidR="002C6F01" w:rsidRDefault="00AE4CD8" w:rsidP="002C6F01">
      <w:pPr>
        <w:pStyle w:val="Brdtextmedindrag"/>
      </w:pPr>
      <w:r>
        <w:t>Denna lag träder i kraft den 1 juli 2020.</w:t>
      </w:r>
    </w:p>
    <w:p w14:paraId="43038E46" w14:textId="7D4FC51D" w:rsidR="002C6F01" w:rsidRDefault="002C6F01" w:rsidP="002C6F01">
      <w:pPr>
        <w:pStyle w:val="Brdtextmedindrag"/>
      </w:pPr>
    </w:p>
    <w:p w14:paraId="7849EC35" w14:textId="35611518" w:rsidR="002C6F01" w:rsidRDefault="002C6F01" w:rsidP="002C6F01">
      <w:pPr>
        <w:pStyle w:val="Brdtextmedindrag"/>
      </w:pPr>
    </w:p>
    <w:p w14:paraId="67ED09BB" w14:textId="77777777" w:rsidR="002C6F01" w:rsidRDefault="002C6F01" w:rsidP="002C6F01">
      <w:pPr>
        <w:pStyle w:val="Brdtextmedindrag"/>
        <w:sectPr w:rsidR="002C6F01" w:rsidSect="002C6F01">
          <w:headerReference w:type="even" r:id="rId179"/>
          <w:headerReference w:type="default" r:id="rId180"/>
          <w:footerReference w:type="even" r:id="rId181"/>
          <w:footerReference w:type="default" r:id="rId182"/>
          <w:footerReference w:type="first" r:id="rId183"/>
          <w:footnotePr>
            <w:numRestart w:val="eachSect"/>
          </w:footnotePr>
          <w:pgSz w:w="9356" w:h="13721" w:code="9"/>
          <w:pgMar w:top="794" w:right="2438" w:bottom="1191" w:left="1021" w:header="0" w:footer="709" w:gutter="0"/>
          <w:cols w:space="708"/>
          <w:docGrid w:linePitch="360"/>
        </w:sectPr>
      </w:pPr>
    </w:p>
    <w:p w14:paraId="6738543A" w14:textId="77777777" w:rsidR="002C6F01" w:rsidRDefault="00AE4CD8" w:rsidP="002C6F01">
      <w:pPr>
        <w:pStyle w:val="Rubrik2utannumrering"/>
        <w:spacing w:before="0"/>
      </w:pPr>
      <w:bookmarkStart w:id="226" w:name="_Toc32844389"/>
      <w:r>
        <w:lastRenderedPageBreak/>
        <w:t>Förslag till lag om ändring i l</w:t>
      </w:r>
      <w:r w:rsidRPr="00FF373C">
        <w:t>ag</w:t>
      </w:r>
      <w:r>
        <w:t>en (2019:742)</w:t>
      </w:r>
      <w:r w:rsidRPr="00FF373C">
        <w:t xml:space="preserve"> om tjänstepensionsföretag</w:t>
      </w:r>
      <w:bookmarkEnd w:id="226"/>
    </w:p>
    <w:p w14:paraId="77042F33" w14:textId="77777777" w:rsidR="002C6F01" w:rsidRDefault="00AE4CD8" w:rsidP="002C6F01">
      <w:pPr>
        <w:pStyle w:val="Brdtext"/>
      </w:pPr>
      <w:r>
        <w:t>Härigenom föreskrivs</w:t>
      </w:r>
      <w:r>
        <w:rPr>
          <w:rStyle w:val="Fotnotsreferens"/>
        </w:rPr>
        <w:footnoteReference w:id="155"/>
      </w:r>
      <w:r>
        <w:t xml:space="preserve"> i fråga om lagen (2019:742) om tjänstepensions</w:t>
      </w:r>
      <w:r>
        <w:softHyphen/>
        <w:t xml:space="preserve">företag </w:t>
      </w:r>
    </w:p>
    <w:p w14:paraId="7693BA93" w14:textId="77777777" w:rsidR="002C6F01" w:rsidRDefault="00AE4CD8" w:rsidP="002C6F01">
      <w:pPr>
        <w:pStyle w:val="Brdtextmedindrag"/>
      </w:pPr>
      <w:r>
        <w:rPr>
          <w:i/>
          <w:iCs/>
        </w:rPr>
        <w:t>dels </w:t>
      </w:r>
      <w:r>
        <w:t xml:space="preserve">att 10 kap. 15, 20, 40, 41, 45, 48 och 61 §§ och 16 kap. 8, 26, 37 och 41 §§ ska ha följande lydelse, </w:t>
      </w:r>
    </w:p>
    <w:p w14:paraId="1C698DC5" w14:textId="77777777" w:rsidR="002C6F01" w:rsidRPr="00A91485" w:rsidRDefault="00AE4CD8" w:rsidP="002C6F01">
      <w:pPr>
        <w:pStyle w:val="Brdtextmedindrag"/>
      </w:pPr>
      <w:r>
        <w:rPr>
          <w:i/>
          <w:iCs/>
        </w:rPr>
        <w:t>dels </w:t>
      </w:r>
      <w:r>
        <w:t>att rubriken närmast före 3 kap. 3 § ska lyda ”Godkännande av den planerade verksamheten”.</w:t>
      </w:r>
    </w:p>
    <w:p w14:paraId="1870757E" w14:textId="77777777" w:rsidR="002C6F01" w:rsidRPr="0023282F" w:rsidRDefault="002C6F01" w:rsidP="002C6F0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443F7724" w14:textId="77777777" w:rsidTr="002C6F01">
        <w:tc>
          <w:tcPr>
            <w:tcW w:w="2500" w:type="pct"/>
            <w:shd w:val="clear" w:color="auto" w:fill="auto"/>
            <w:tcMar>
              <w:left w:w="0" w:type="dxa"/>
            </w:tcMar>
          </w:tcPr>
          <w:p w14:paraId="2D581BB8" w14:textId="77777777" w:rsidR="002C6F01" w:rsidRPr="005B0E77" w:rsidRDefault="00AE4CD8" w:rsidP="002C6F01">
            <w:pPr>
              <w:pStyle w:val="Brdtext"/>
              <w:rPr>
                <w:i/>
              </w:rPr>
            </w:pPr>
            <w:r>
              <w:rPr>
                <w:i/>
              </w:rPr>
              <w:t>Nuvarande l</w:t>
            </w:r>
            <w:r w:rsidRPr="005B0E77">
              <w:rPr>
                <w:i/>
              </w:rPr>
              <w:t>ydelse</w:t>
            </w:r>
          </w:p>
        </w:tc>
        <w:tc>
          <w:tcPr>
            <w:tcW w:w="2500" w:type="pct"/>
            <w:shd w:val="clear" w:color="auto" w:fill="auto"/>
            <w:tcMar>
              <w:right w:w="0" w:type="dxa"/>
            </w:tcMar>
          </w:tcPr>
          <w:p w14:paraId="282C3D7C" w14:textId="77777777" w:rsidR="002C6F01" w:rsidRPr="005B0E77" w:rsidRDefault="00AE4CD8" w:rsidP="002C6F01">
            <w:pPr>
              <w:pStyle w:val="Brdtext"/>
              <w:rPr>
                <w:i/>
              </w:rPr>
            </w:pPr>
            <w:r w:rsidRPr="005B0E77">
              <w:rPr>
                <w:i/>
              </w:rPr>
              <w:t>Föreslagen lydelse</w:t>
            </w:r>
          </w:p>
        </w:tc>
      </w:tr>
    </w:tbl>
    <w:p w14:paraId="51CA89A7" w14:textId="77777777" w:rsidR="002C6F01" w:rsidRDefault="00AE4CD8" w:rsidP="002C6F01">
      <w:pPr>
        <w:pStyle w:val="Brdtext"/>
        <w:spacing w:before="230"/>
        <w:jc w:val="center"/>
        <w:rPr>
          <w:b/>
        </w:rPr>
      </w:pPr>
      <w:r>
        <w:rPr>
          <w:b/>
        </w:rPr>
        <w:t>10 kap.</w:t>
      </w:r>
    </w:p>
    <w:p w14:paraId="620FA2E2" w14:textId="77777777" w:rsidR="002C6F01" w:rsidRDefault="00AE4CD8" w:rsidP="002C6F01">
      <w:pPr>
        <w:pStyle w:val="Brdtext"/>
        <w:jc w:val="center"/>
      </w:pPr>
      <w:r>
        <w:t>15 §</w:t>
      </w:r>
    </w:p>
    <w:p w14:paraId="0CE8A26E" w14:textId="77777777" w:rsidR="002C6F01" w:rsidRPr="00E40D54" w:rsidRDefault="00AE4CD8" w:rsidP="002C6F01">
      <w:pPr>
        <w:pStyle w:val="Brdtextmedindrag"/>
      </w:pPr>
      <w:bookmarkStart w:id="227" w:name="_Hlk31630448"/>
      <w:r w:rsidRPr="000A7C2D">
        <w:t xml:space="preserve">Vid absorption av ett helägt dotterbolag </w:t>
      </w:r>
      <w:r>
        <w:t>ska a</w:t>
      </w:r>
      <w:r w:rsidRPr="000A7C2D">
        <w:t>nsöka</w:t>
      </w:r>
      <w:r>
        <w:t>n</w:t>
      </w:r>
      <w:r w:rsidRPr="000A7C2D">
        <w:t xml:space="preserve"> om tillstånd att verkställa fusionsplanen</w:t>
      </w:r>
      <w:r>
        <w:t xml:space="preserve"> göras av m</w:t>
      </w:r>
      <w:r w:rsidRPr="000A7C2D">
        <w:t>oder</w:t>
      </w:r>
      <w:r>
        <w:softHyphen/>
      </w:r>
      <w:r w:rsidRPr="000A7C2D">
        <w:t>bolag</w:t>
      </w:r>
      <w:r>
        <w:t>et.</w:t>
      </w:r>
      <w:r w:rsidRPr="000A7C2D" w:rsidDel="009234C8">
        <w:t xml:space="preserve"> </w:t>
      </w:r>
      <w:r w:rsidRPr="000A7C2D">
        <w:t xml:space="preserve">Ansökan ska ges in </w:t>
      </w:r>
      <w:r>
        <w:t xml:space="preserve">till </w:t>
      </w:r>
      <w:r w:rsidRPr="000A7C2D">
        <w:t>Finans</w:t>
      </w:r>
      <w:r>
        <w:softHyphen/>
      </w:r>
      <w:r w:rsidRPr="000A7C2D">
        <w:t xml:space="preserve">inspektionen </w:t>
      </w:r>
      <w:r>
        <w:t>inom</w:t>
      </w:r>
      <w:r w:rsidRPr="000A7C2D">
        <w:t xml:space="preserve"> en månad </w:t>
      </w:r>
      <w:r>
        <w:t>från</w:t>
      </w:r>
      <w:r w:rsidRPr="000A7C2D">
        <w:t xml:space="preserve"> det att </w:t>
      </w:r>
      <w:r>
        <w:softHyphen/>
      </w:r>
      <w:r w:rsidRPr="000A7C2D">
        <w:t>plan</w:t>
      </w:r>
      <w:r>
        <w:softHyphen/>
      </w:r>
      <w:r w:rsidRPr="000A7C2D">
        <w:t>en</w:t>
      </w:r>
      <w:r>
        <w:t xml:space="preserve"> </w:t>
      </w:r>
      <w:r w:rsidRPr="000A7C2D">
        <w:t>har blivit gällande hos moderbolaget</w:t>
      </w:r>
      <w:r>
        <w:t>.</w:t>
      </w:r>
      <w:r w:rsidRPr="000A7C2D" w:rsidDel="009234C8">
        <w:t xml:space="preserve"> </w:t>
      </w:r>
      <w:r>
        <w:t>O</w:t>
      </w:r>
      <w:r w:rsidRPr="000A7C2D">
        <w:t>m planen har regist</w:t>
      </w:r>
      <w:r>
        <w:softHyphen/>
      </w:r>
      <w:r w:rsidRPr="000A7C2D">
        <w:t>rerats</w:t>
      </w:r>
      <w:r>
        <w:t xml:space="preserve"> </w:t>
      </w:r>
      <w:r w:rsidRPr="000A7C2D">
        <w:t>enligt 23</w:t>
      </w:r>
      <w:r>
        <w:t> </w:t>
      </w:r>
      <w:r w:rsidRPr="000A7C2D">
        <w:t>kap. 30</w:t>
      </w:r>
      <w:r>
        <w:t> </w:t>
      </w:r>
      <w:r w:rsidRPr="000A7C2D">
        <w:t>§ aktie</w:t>
      </w:r>
      <w:r>
        <w:softHyphen/>
      </w:r>
      <w:r w:rsidRPr="000A7C2D">
        <w:t>bolagslagen</w:t>
      </w:r>
      <w:r>
        <w:t xml:space="preserve"> (2005:551)</w:t>
      </w:r>
      <w:r w:rsidRPr="000A7C2D">
        <w:t xml:space="preserve"> </w:t>
      </w:r>
      <w:r>
        <w:t xml:space="preserve">ska ansökan dessutom ges in </w:t>
      </w:r>
      <w:r w:rsidRPr="000A7C2D">
        <w:t>senast två år efter det att uppgift</w:t>
      </w:r>
      <w:r>
        <w:t xml:space="preserve"> </w:t>
      </w:r>
      <w:r w:rsidRPr="000A7C2D">
        <w:t xml:space="preserve">om </w:t>
      </w:r>
      <w:r>
        <w:t xml:space="preserve">registreringen </w:t>
      </w:r>
      <w:r w:rsidRPr="000A7C2D">
        <w:t>har kungjorts</w:t>
      </w:r>
      <w:r>
        <w:t xml:space="preserve"> enligt 27 kap. 3 § samma lag</w:t>
      </w:r>
      <w:r w:rsidRPr="000A7C2D">
        <w: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33F449EB" w14:textId="77777777" w:rsidTr="002C6F01">
        <w:tc>
          <w:tcPr>
            <w:tcW w:w="2500" w:type="pct"/>
            <w:shd w:val="clear" w:color="auto" w:fill="auto"/>
            <w:tcMar>
              <w:left w:w="0" w:type="dxa"/>
            </w:tcMar>
          </w:tcPr>
          <w:bookmarkEnd w:id="227"/>
          <w:p w14:paraId="53ABFFC5" w14:textId="77777777" w:rsidR="002C6F01" w:rsidRDefault="00AE4CD8" w:rsidP="002C6F01">
            <w:pPr>
              <w:pStyle w:val="Brdtextmedindrag"/>
            </w:pPr>
            <w:r w:rsidRPr="000A7C2D">
              <w:t>Finansinspektionen ska under</w:t>
            </w:r>
            <w:r>
              <w:softHyphen/>
            </w:r>
            <w:r w:rsidRPr="000A7C2D">
              <w:t xml:space="preserve">rätta Bolagsverket om </w:t>
            </w:r>
            <w:r>
              <w:t>en ansökan</w:t>
            </w:r>
            <w:r w:rsidRPr="000A7C2D">
              <w:t xml:space="preserve"> </w:t>
            </w:r>
            <w:r w:rsidRPr="003E52EB">
              <w:rPr>
                <w:i/>
                <w:iCs/>
              </w:rPr>
              <w:t>och</w:t>
            </w:r>
            <w:r w:rsidRPr="000A7C2D">
              <w:t xml:space="preserve"> om be</w:t>
            </w:r>
            <w:r>
              <w:softHyphen/>
            </w:r>
            <w:r w:rsidRPr="000A7C2D">
              <w:t xml:space="preserve">slut som </w:t>
            </w:r>
            <w:r>
              <w:t xml:space="preserve">har </w:t>
            </w:r>
            <w:r w:rsidRPr="003E6189">
              <w:rPr>
                <w:i/>
                <w:iCs/>
              </w:rPr>
              <w:t>fått</w:t>
            </w:r>
            <w:r>
              <w:t xml:space="preserve"> </w:t>
            </w:r>
            <w:r w:rsidRPr="003E6189">
              <w:rPr>
                <w:i/>
                <w:iCs/>
              </w:rPr>
              <w:t>laga</w:t>
            </w:r>
            <w:r>
              <w:t xml:space="preserve"> </w:t>
            </w:r>
            <w:r w:rsidRPr="003E6189">
              <w:rPr>
                <w:i/>
                <w:iCs/>
              </w:rPr>
              <w:t>kraft</w:t>
            </w:r>
            <w:r>
              <w:t xml:space="preserve"> </w:t>
            </w:r>
            <w:r w:rsidRPr="003E6189">
              <w:rPr>
                <w:i/>
                <w:iCs/>
              </w:rPr>
              <w:t>som</w:t>
            </w:r>
            <w:r>
              <w:t xml:space="preserve"> </w:t>
            </w:r>
            <w:r w:rsidRPr="003E6189">
              <w:rPr>
                <w:i/>
                <w:iCs/>
              </w:rPr>
              <w:t>har</w:t>
            </w:r>
            <w:r>
              <w:t xml:space="preserve"> </w:t>
            </w:r>
            <w:r w:rsidRPr="000A7C2D">
              <w:t>meddelats med anled</w:t>
            </w:r>
            <w:r>
              <w:softHyphen/>
            </w:r>
            <w:r w:rsidRPr="000A7C2D">
              <w:t>ning av</w:t>
            </w:r>
            <w:r>
              <w:t xml:space="preserve"> </w:t>
            </w:r>
            <w:r w:rsidRPr="000A7C2D">
              <w:t>an</w:t>
            </w:r>
            <w:r>
              <w:softHyphen/>
            </w:r>
            <w:r w:rsidRPr="000A7C2D">
              <w:t>sök</w:t>
            </w:r>
            <w:r>
              <w:softHyphen/>
            </w:r>
            <w:r w:rsidRPr="000A7C2D">
              <w:t>ning</w:t>
            </w:r>
            <w:r>
              <w:softHyphen/>
              <w:t>en</w:t>
            </w:r>
            <w:r w:rsidRPr="000A7C2D">
              <w:t xml:space="preserve">. </w:t>
            </w:r>
          </w:p>
        </w:tc>
        <w:tc>
          <w:tcPr>
            <w:tcW w:w="2500" w:type="pct"/>
            <w:shd w:val="clear" w:color="auto" w:fill="auto"/>
            <w:tcMar>
              <w:right w:w="0" w:type="dxa"/>
            </w:tcMar>
          </w:tcPr>
          <w:p w14:paraId="0880100C" w14:textId="77777777" w:rsidR="002C6F01" w:rsidRDefault="00AE4CD8" w:rsidP="002C6F01">
            <w:pPr>
              <w:pStyle w:val="Brdtextmedindrag"/>
            </w:pPr>
            <w:r>
              <w:t>Finansinspektionen ska under</w:t>
            </w:r>
            <w:r>
              <w:softHyphen/>
              <w:t xml:space="preserve">rätta Bolagsverket </w:t>
            </w:r>
            <w:r>
              <w:rPr>
                <w:i/>
              </w:rPr>
              <w:t>och Skatteverket</w:t>
            </w:r>
            <w:r>
              <w:t xml:space="preserve"> om en ansökan</w:t>
            </w:r>
            <w:r w:rsidRPr="00F5459E">
              <w:rPr>
                <w:i/>
                <w:iCs/>
              </w:rPr>
              <w:t>.</w:t>
            </w:r>
            <w:r>
              <w:t xml:space="preserve"> </w:t>
            </w:r>
            <w:r>
              <w:rPr>
                <w:i/>
              </w:rPr>
              <w:t>Finansinspek</w:t>
            </w:r>
            <w:r>
              <w:rPr>
                <w:i/>
              </w:rPr>
              <w:softHyphen/>
              <w:t>tionen ska också underrätta Bolags</w:t>
            </w:r>
            <w:r>
              <w:rPr>
                <w:i/>
              </w:rPr>
              <w:softHyphen/>
              <w:t xml:space="preserve">verket </w:t>
            </w:r>
            <w:r>
              <w:t>om beslut som har meddelats med anledning av ansök</w:t>
            </w:r>
            <w:r>
              <w:softHyphen/>
              <w:t xml:space="preserve">ningen </w:t>
            </w:r>
            <w:r w:rsidRPr="003E6189">
              <w:rPr>
                <w:i/>
                <w:iCs/>
              </w:rPr>
              <w:t>och</w:t>
            </w:r>
            <w:r>
              <w:t xml:space="preserve"> </w:t>
            </w:r>
            <w:r w:rsidRPr="003E6189">
              <w:rPr>
                <w:i/>
                <w:iCs/>
              </w:rPr>
              <w:t>fått</w:t>
            </w:r>
            <w:r>
              <w:t xml:space="preserve"> </w:t>
            </w:r>
            <w:r w:rsidRPr="003E6189">
              <w:rPr>
                <w:i/>
                <w:iCs/>
              </w:rPr>
              <w:t>laga</w:t>
            </w:r>
            <w:r>
              <w:t xml:space="preserve"> </w:t>
            </w:r>
            <w:r w:rsidRPr="003E6189">
              <w:rPr>
                <w:i/>
                <w:iCs/>
              </w:rPr>
              <w:t>kraft</w:t>
            </w:r>
            <w:r>
              <w:t>.</w:t>
            </w:r>
          </w:p>
        </w:tc>
      </w:tr>
    </w:tbl>
    <w:p w14:paraId="3DC480A2" w14:textId="77777777" w:rsidR="002C6F01" w:rsidRDefault="00AE4CD8" w:rsidP="002C6F01">
      <w:pPr>
        <w:pStyle w:val="Brdtextmedindrag"/>
      </w:pPr>
      <w:bookmarkStart w:id="228" w:name="_Hlk31630468"/>
      <w:r>
        <w:t>Vid behandlingen av en ansökan tillämpas</w:t>
      </w:r>
      <w:r w:rsidRPr="002E0504">
        <w:t xml:space="preserve"> 1</w:t>
      </w:r>
      <w:r>
        <w:t>2 </w:t>
      </w:r>
      <w:r w:rsidRPr="000A7C2D">
        <w:t>och 1</w:t>
      </w:r>
      <w:r>
        <w:t>3</w:t>
      </w:r>
      <w:r w:rsidRPr="002E0504">
        <w:t> </w:t>
      </w:r>
      <w:r>
        <w:t>§§</w:t>
      </w:r>
      <w:r w:rsidRPr="000A7C2D">
        <w:t xml:space="preserve">. </w:t>
      </w:r>
    </w:p>
    <w:bookmarkEnd w:id="228"/>
    <w:p w14:paraId="36878C89" w14:textId="77777777" w:rsidR="002C6F01" w:rsidRDefault="002C6F01" w:rsidP="002C6F01">
      <w:pPr>
        <w:pStyle w:val="Brdtext"/>
        <w:jc w:val="center"/>
      </w:pPr>
    </w:p>
    <w:p w14:paraId="09273AC4" w14:textId="77777777" w:rsidR="002C6F01" w:rsidRDefault="00AE4CD8" w:rsidP="002C6F01">
      <w:pPr>
        <w:pStyle w:val="Brdtext"/>
        <w:jc w:val="center"/>
      </w:pPr>
      <w:r>
        <w:t>20</w:t>
      </w:r>
      <w:r w:rsidRPr="001C2CF8">
        <w:t> §</w:t>
      </w:r>
    </w:p>
    <w:p w14:paraId="41062042" w14:textId="77777777" w:rsidR="002C6F01" w:rsidRDefault="00AE4CD8" w:rsidP="002C6F01">
      <w:pPr>
        <w:pStyle w:val="Brdtextmedindrag"/>
      </w:pPr>
      <w:bookmarkStart w:id="229" w:name="_Hlk31630500"/>
      <w:r>
        <w:t>Vid tillämpning av sådana bestämmelser i lagen (2018:672) om ekonomiska föreningar som det hänvisas till i 22–46 §§ eller i de bestäm</w:t>
      </w:r>
      <w:r>
        <w:softHyphen/>
        <w:t>melser som anges i 21 § ska det som sägs om</w:t>
      </w:r>
    </w:p>
    <w:p w14:paraId="23106084" w14:textId="77777777" w:rsidR="002C6F01" w:rsidRDefault="00AE4CD8" w:rsidP="002C6F01">
      <w:pPr>
        <w:pStyle w:val="Brdtextmedindrag"/>
      </w:pPr>
      <w:r>
        <w:t xml:space="preserve">1. ekonomisk förening avse ömsesidigt tjänstepensionsbolag, </w:t>
      </w:r>
    </w:p>
    <w:p w14:paraId="465367F1" w14:textId="77777777" w:rsidR="002C6F01" w:rsidRDefault="00AE4CD8" w:rsidP="002C6F01">
      <w:pPr>
        <w:pStyle w:val="Brdtextmedindrag"/>
      </w:pPr>
      <w:r>
        <w:t xml:space="preserve">2. medlem avse delägare, </w:t>
      </w:r>
    </w:p>
    <w:p w14:paraId="08C7670A" w14:textId="77777777" w:rsidR="002C6F01" w:rsidRDefault="00AE4CD8" w:rsidP="002C6F01">
      <w:pPr>
        <w:pStyle w:val="Brdtextmedindrag"/>
        <w:jc w:val="left"/>
      </w:pPr>
      <w:r>
        <w:t xml:space="preserve">3. stadgar avse bolagsordning, och </w:t>
      </w:r>
    </w:p>
    <w:p w14:paraId="64C89FFB" w14:textId="77777777" w:rsidR="002C6F01" w:rsidRDefault="00AE4CD8" w:rsidP="002C6F01">
      <w:pPr>
        <w:pStyle w:val="Brdtextmedindrag"/>
        <w:jc w:val="left"/>
      </w:pPr>
      <w:r>
        <w:t xml:space="preserve">4. föreningsstämma avse bolagsstämma. </w:t>
      </w:r>
    </w:p>
    <w:p w14:paraId="7FAE469B" w14:textId="77777777" w:rsidR="002C6F01" w:rsidRDefault="00AE4CD8" w:rsidP="002C6F01">
      <w:pPr>
        <w:pStyle w:val="Brdtextmedindrag"/>
      </w:pPr>
      <w:r>
        <w:t>Hänvisningar i lagen om ekonomiska föreningar till bestämmelser i samma lag ska i förekommande fall avse de bestämmelser i denna lag eller i försäkringsrörelselagen (2010:2043) som gäller i stället för eller utöver bestämmelserna i lagen om ekonomiska föreningar.</w:t>
      </w:r>
    </w:p>
    <w:bookmarkEnd w:id="229"/>
    <w:tbl>
      <w:tblPr>
        <w:tblW w:w="5000" w:type="pct"/>
        <w:tblCellMar>
          <w:left w:w="125" w:type="dxa"/>
          <w:right w:w="125" w:type="dxa"/>
        </w:tblCellMar>
        <w:tblLook w:val="0000" w:firstRow="0" w:lastRow="0" w:firstColumn="0" w:lastColumn="0" w:noHBand="0" w:noVBand="0"/>
      </w:tblPr>
      <w:tblGrid>
        <w:gridCol w:w="2948"/>
        <w:gridCol w:w="2949"/>
      </w:tblGrid>
      <w:tr w:rsidR="002C6F01" w14:paraId="36F56F86" w14:textId="77777777" w:rsidTr="002C6F01">
        <w:tc>
          <w:tcPr>
            <w:tcW w:w="2500" w:type="pct"/>
            <w:shd w:val="clear" w:color="auto" w:fill="auto"/>
            <w:tcMar>
              <w:left w:w="0" w:type="dxa"/>
            </w:tcMar>
          </w:tcPr>
          <w:p w14:paraId="5BD7B420" w14:textId="77777777" w:rsidR="002C6F01" w:rsidRDefault="002C6F01" w:rsidP="002C6F01">
            <w:pPr>
              <w:pStyle w:val="Brdtextmedindrag"/>
              <w:ind w:firstLine="0"/>
            </w:pPr>
          </w:p>
        </w:tc>
        <w:tc>
          <w:tcPr>
            <w:tcW w:w="2500" w:type="pct"/>
            <w:shd w:val="clear" w:color="auto" w:fill="auto"/>
            <w:tcMar>
              <w:right w:w="0" w:type="dxa"/>
            </w:tcMar>
          </w:tcPr>
          <w:p w14:paraId="7D26075D" w14:textId="77777777" w:rsidR="002C6F01" w:rsidRDefault="00AE4CD8" w:rsidP="002C6F01">
            <w:pPr>
              <w:pStyle w:val="Brdtextmedindrag"/>
            </w:pPr>
            <w:r>
              <w:rPr>
                <w:i/>
              </w:rPr>
              <w:t>När</w:t>
            </w:r>
            <w:r w:rsidRPr="00276B52">
              <w:rPr>
                <w:i/>
              </w:rPr>
              <w:t xml:space="preserve"> 7 kap. 8 och 30 §§ lagen om ekonomiska före</w:t>
            </w:r>
            <w:r>
              <w:rPr>
                <w:i/>
              </w:rPr>
              <w:softHyphen/>
            </w:r>
            <w:r w:rsidRPr="00276B52">
              <w:rPr>
                <w:i/>
              </w:rPr>
              <w:t>ninga</w:t>
            </w:r>
            <w:r>
              <w:rPr>
                <w:i/>
              </w:rPr>
              <w:t>r tillämpas på ett ömsesidigt tjänste</w:t>
            </w:r>
            <w:r>
              <w:rPr>
                <w:i/>
              </w:rPr>
              <w:softHyphen/>
              <w:t>pensions</w:t>
            </w:r>
            <w:r>
              <w:rPr>
                <w:i/>
              </w:rPr>
              <w:softHyphen/>
              <w:t>bolag</w:t>
            </w:r>
            <w:r w:rsidRPr="00276B52">
              <w:rPr>
                <w:i/>
              </w:rPr>
              <w:t xml:space="preserve"> ska det som sägs om Bolags</w:t>
            </w:r>
            <w:r>
              <w:rPr>
                <w:i/>
              </w:rPr>
              <w:softHyphen/>
            </w:r>
            <w:r w:rsidRPr="00276B52">
              <w:rPr>
                <w:i/>
              </w:rPr>
              <w:lastRenderedPageBreak/>
              <w:t>verket i stället avse Finans</w:t>
            </w:r>
            <w:r>
              <w:rPr>
                <w:i/>
              </w:rPr>
              <w:softHyphen/>
            </w:r>
            <w:r w:rsidRPr="00276B52">
              <w:rPr>
                <w:i/>
              </w:rPr>
              <w:t>inspek</w:t>
            </w:r>
            <w:r>
              <w:rPr>
                <w:i/>
              </w:rPr>
              <w:softHyphen/>
            </w:r>
            <w:r w:rsidRPr="00276B52">
              <w:rPr>
                <w:i/>
              </w:rPr>
              <w:t>tionen.</w:t>
            </w:r>
          </w:p>
        </w:tc>
      </w:tr>
    </w:tbl>
    <w:p w14:paraId="00C44186" w14:textId="77777777" w:rsidR="002C6F01" w:rsidRPr="00090027" w:rsidRDefault="002C6F01" w:rsidP="002C6F01">
      <w:pPr>
        <w:pStyle w:val="Brdtextmedindrag"/>
      </w:pPr>
    </w:p>
    <w:p w14:paraId="04125CFE" w14:textId="77777777" w:rsidR="002C6F01" w:rsidRDefault="00AE4CD8" w:rsidP="002C6F01">
      <w:pPr>
        <w:pStyle w:val="Brdtext"/>
        <w:jc w:val="center"/>
      </w:pPr>
      <w:r>
        <w:t>40 §</w:t>
      </w:r>
    </w:p>
    <w:p w14:paraId="4F862F4D" w14:textId="77777777" w:rsidR="002C6F01" w:rsidRPr="00AF177D" w:rsidRDefault="00AE4CD8" w:rsidP="002C6F01">
      <w:pPr>
        <w:pStyle w:val="Brdtextmedindrag"/>
      </w:pPr>
      <w:bookmarkStart w:id="230" w:name="_Hlk31630553"/>
      <w:r>
        <w:t xml:space="preserve">Vid fusion med ett ömsesidigt tjänstepensionsbolag tillämpas 16 kap. </w:t>
      </w:r>
      <w:r>
        <w:br/>
        <w:t>1–16, 20, 24–40 och 42–51 §§ lagen (2018:672) om ekonomiska före</w:t>
      </w:r>
      <w:r>
        <w:softHyphen/>
        <w:t>ningar med de ändringar och tillägg som föreskrivs i 41–45 §§ i detta kapitel.</w:t>
      </w:r>
    </w:p>
    <w:bookmarkEnd w:id="230"/>
    <w:tbl>
      <w:tblPr>
        <w:tblW w:w="5000" w:type="pct"/>
        <w:tblCellMar>
          <w:left w:w="125" w:type="dxa"/>
          <w:right w:w="125" w:type="dxa"/>
        </w:tblCellMar>
        <w:tblLook w:val="0000" w:firstRow="0" w:lastRow="0" w:firstColumn="0" w:lastColumn="0" w:noHBand="0" w:noVBand="0"/>
      </w:tblPr>
      <w:tblGrid>
        <w:gridCol w:w="2948"/>
        <w:gridCol w:w="2949"/>
      </w:tblGrid>
      <w:tr w:rsidR="002C6F01" w14:paraId="18E546B2" w14:textId="77777777" w:rsidTr="002C6F01">
        <w:tc>
          <w:tcPr>
            <w:tcW w:w="2500" w:type="pct"/>
            <w:shd w:val="clear" w:color="auto" w:fill="auto"/>
            <w:tcMar>
              <w:left w:w="0" w:type="dxa"/>
            </w:tcMar>
          </w:tcPr>
          <w:p w14:paraId="69D176B1" w14:textId="77777777" w:rsidR="002C6F01" w:rsidRDefault="002C6F01" w:rsidP="002C6F01">
            <w:pPr>
              <w:pStyle w:val="Brdtextmedindrag"/>
            </w:pPr>
          </w:p>
        </w:tc>
        <w:tc>
          <w:tcPr>
            <w:tcW w:w="2500" w:type="pct"/>
            <w:shd w:val="clear" w:color="auto" w:fill="auto"/>
            <w:tcMar>
              <w:right w:w="0" w:type="dxa"/>
            </w:tcMar>
          </w:tcPr>
          <w:p w14:paraId="23C35D76" w14:textId="77777777" w:rsidR="002C6F01" w:rsidRDefault="00AE4CD8" w:rsidP="002C6F01">
            <w:pPr>
              <w:pStyle w:val="Brdtextmedindrag"/>
            </w:pPr>
            <w:bookmarkStart w:id="231" w:name="_Hlk31630574"/>
            <w:r w:rsidRPr="002F072C">
              <w:rPr>
                <w:i/>
              </w:rPr>
              <w:t>När 16 kap. 20 § lagen om eko</w:t>
            </w:r>
            <w:r>
              <w:rPr>
                <w:i/>
              </w:rPr>
              <w:softHyphen/>
            </w:r>
            <w:r w:rsidRPr="002F072C">
              <w:rPr>
                <w:i/>
              </w:rPr>
              <w:t>no</w:t>
            </w:r>
            <w:r w:rsidRPr="002F072C">
              <w:rPr>
                <w:i/>
              </w:rPr>
              <w:softHyphen/>
              <w:t xml:space="preserve">miska föreningar tillämpas </w:t>
            </w:r>
            <w:r>
              <w:rPr>
                <w:i/>
              </w:rPr>
              <w:t xml:space="preserve">på ett ömsesidigt tjänstepensionsbolag </w:t>
            </w:r>
            <w:r w:rsidRPr="002F072C">
              <w:rPr>
                <w:i/>
              </w:rPr>
              <w:t xml:space="preserve">ska det som </w:t>
            </w:r>
            <w:r>
              <w:rPr>
                <w:i/>
              </w:rPr>
              <w:t>sägs</w:t>
            </w:r>
            <w:r w:rsidRPr="002F072C">
              <w:rPr>
                <w:i/>
              </w:rPr>
              <w:t xml:space="preserve"> om Bolags</w:t>
            </w:r>
            <w:r w:rsidRPr="002F072C">
              <w:rPr>
                <w:i/>
              </w:rPr>
              <w:softHyphen/>
              <w:t>verket i</w:t>
            </w:r>
            <w:r>
              <w:rPr>
                <w:i/>
              </w:rPr>
              <w:t> </w:t>
            </w:r>
            <w:r w:rsidRPr="002F072C">
              <w:rPr>
                <w:i/>
              </w:rPr>
              <w:t>stället avse Finans</w:t>
            </w:r>
            <w:r w:rsidRPr="002F072C">
              <w:rPr>
                <w:i/>
              </w:rPr>
              <w:softHyphen/>
              <w:t>inspek</w:t>
            </w:r>
            <w:r>
              <w:rPr>
                <w:i/>
              </w:rPr>
              <w:softHyphen/>
            </w:r>
            <w:r w:rsidRPr="002F072C">
              <w:rPr>
                <w:i/>
              </w:rPr>
              <w:t>tionen.</w:t>
            </w:r>
            <w:bookmarkEnd w:id="231"/>
          </w:p>
        </w:tc>
      </w:tr>
    </w:tbl>
    <w:p w14:paraId="2ED5D170" w14:textId="77777777" w:rsidR="002C6F01" w:rsidRDefault="002C6F01" w:rsidP="002C6F01">
      <w:pPr>
        <w:pStyle w:val="Brdtext"/>
        <w:jc w:val="center"/>
      </w:pPr>
    </w:p>
    <w:p w14:paraId="5BD0870F" w14:textId="77777777" w:rsidR="002C6F01" w:rsidRDefault="00AE4CD8" w:rsidP="002C6F01">
      <w:pPr>
        <w:pStyle w:val="Brdtext"/>
        <w:jc w:val="center"/>
      </w:pPr>
      <w:r>
        <w:t>41 §</w:t>
      </w:r>
    </w:p>
    <w:p w14:paraId="69DA2E54" w14:textId="77777777" w:rsidR="002C6F01" w:rsidRDefault="00AE4CD8" w:rsidP="002C6F01">
      <w:pPr>
        <w:pStyle w:val="Brdtextmedindrag"/>
      </w:pPr>
      <w:bookmarkStart w:id="232" w:name="_Hlk31630640"/>
      <w:r>
        <w:t>A</w:t>
      </w:r>
      <w:r w:rsidRPr="004A71F3">
        <w:t>nsöka</w:t>
      </w:r>
      <w:r>
        <w:t>n</w:t>
      </w:r>
      <w:r w:rsidRPr="004A71F3">
        <w:t xml:space="preserve"> om tillstånd att verkställa </w:t>
      </w:r>
      <w:r>
        <w:t xml:space="preserve">en </w:t>
      </w:r>
      <w:r w:rsidRPr="004A71F3">
        <w:t>fusionsplan</w:t>
      </w:r>
      <w:r>
        <w:t xml:space="preserve"> ska göras av</w:t>
      </w:r>
      <w:r w:rsidRPr="004A71F3">
        <w:t xml:space="preserve"> så</w:t>
      </w:r>
      <w:r>
        <w:softHyphen/>
      </w:r>
      <w:r w:rsidRPr="004A71F3">
        <w:t xml:space="preserve">väl överlåtande </w:t>
      </w:r>
      <w:r>
        <w:t>s</w:t>
      </w:r>
      <w:r w:rsidRPr="004A71F3">
        <w:t>om övertagande bolag</w:t>
      </w:r>
      <w:r>
        <w:t>.</w:t>
      </w:r>
      <w:r w:rsidRPr="004A71F3">
        <w:t xml:space="preserve"> Vid en gränsöverskridande fusion ska ansökan </w:t>
      </w:r>
      <w:r>
        <w:t xml:space="preserve">dock </w:t>
      </w:r>
      <w:r w:rsidRPr="004A71F3">
        <w:t xml:space="preserve">göras av det eller de svenska bolag som deltar i fusionen. </w:t>
      </w:r>
      <w:r>
        <w:t>Ansökan ska ges in</w:t>
      </w:r>
      <w:r w:rsidRPr="00E5692E">
        <w:t xml:space="preserve"> </w:t>
      </w:r>
      <w:r>
        <w:t>till Finansinspektionen inom en månad från det att</w:t>
      </w:r>
      <w:r w:rsidRPr="004A71F3">
        <w:t xml:space="preserve"> </w:t>
      </w:r>
      <w:r>
        <w:t>fusi</w:t>
      </w:r>
      <w:r>
        <w:softHyphen/>
        <w:t>onsplanen blivit gällande i samtliga bolag. O</w:t>
      </w:r>
      <w:r w:rsidRPr="004A71F3">
        <w:t>m planen har registrerats enligt 1</w:t>
      </w:r>
      <w:r>
        <w:t>6 kap.</w:t>
      </w:r>
      <w:r w:rsidRPr="004A71F3">
        <w:t xml:space="preserve"> </w:t>
      </w:r>
      <w:r>
        <w:t>12 §</w:t>
      </w:r>
      <w:r w:rsidRPr="004A71F3">
        <w:t xml:space="preserve"> lagen (</w:t>
      </w:r>
      <w:r>
        <w:t>2018:672</w:t>
      </w:r>
      <w:r w:rsidRPr="004A71F3">
        <w:t>) om ekonomiska föreningar</w:t>
      </w:r>
      <w:r>
        <w:t xml:space="preserve">, ska ansökan dessutom ges in </w:t>
      </w:r>
      <w:r w:rsidRPr="004A71F3">
        <w:t xml:space="preserve">senast två år efter </w:t>
      </w:r>
      <w:r>
        <w:t xml:space="preserve">det </w:t>
      </w:r>
      <w:r w:rsidRPr="004A71F3">
        <w:t>att</w:t>
      </w:r>
      <w:r w:rsidRPr="004A71F3" w:rsidDel="00CD34D3">
        <w:t xml:space="preserve"> </w:t>
      </w:r>
      <w:r>
        <w:t>uppgift om registrering</w:t>
      </w:r>
      <w:r>
        <w:softHyphen/>
        <w:t>en</w:t>
      </w:r>
      <w:r w:rsidRPr="004A71F3">
        <w:t xml:space="preserve"> har kungjorts enligt 1</w:t>
      </w:r>
      <w:r>
        <w:t>9 kap.</w:t>
      </w:r>
      <w:r w:rsidRPr="004A71F3">
        <w:t xml:space="preserve"> </w:t>
      </w:r>
      <w:r>
        <w:t>5 §</w:t>
      </w:r>
      <w:r w:rsidRPr="004A71F3">
        <w:t xml:space="preserve"> samma lag. </w:t>
      </w:r>
    </w:p>
    <w:p w14:paraId="72302B39" w14:textId="77777777" w:rsidR="002C6F01" w:rsidRPr="00E40D54" w:rsidRDefault="00AE4CD8" w:rsidP="002C6F01">
      <w:pPr>
        <w:pStyle w:val="Brdtextmedindrag"/>
      </w:pPr>
      <w:r w:rsidRPr="004A71F3">
        <w:t xml:space="preserve">Vid fusion genom kombination </w:t>
      </w:r>
      <w:r>
        <w:t>ska bolagen också ansöka om tillstånd enligt</w:t>
      </w:r>
      <w:r w:rsidRPr="004A71F3">
        <w:t xml:space="preserve"> </w:t>
      </w:r>
      <w:r w:rsidRPr="00ED311A">
        <w:t>2</w:t>
      </w:r>
      <w:r>
        <w:t> kap.</w:t>
      </w:r>
      <w:r w:rsidRPr="00ED311A">
        <w:t xml:space="preserve"> 4</w:t>
      </w:r>
      <w:r>
        <w:t> </w:t>
      </w:r>
      <w:r w:rsidRPr="00ED311A">
        <w:t>§ och</w:t>
      </w:r>
      <w:r>
        <w:t xml:space="preserve"> godkännande av</w:t>
      </w:r>
      <w:r w:rsidRPr="00ED311A" w:rsidDel="00CD34D3">
        <w:t xml:space="preserve"> </w:t>
      </w:r>
      <w:r w:rsidRPr="00ED311A">
        <w:t>bolagsordningen enligt 2</w:t>
      </w:r>
      <w:r>
        <w:t> kap.</w:t>
      </w:r>
      <w:r w:rsidRPr="00ED311A">
        <w:t xml:space="preserve"> 9</w:t>
      </w:r>
      <w:r w:rsidDel="00CD34D3">
        <w:t> </w:t>
      </w:r>
      <w:r>
        <w:t>§</w:t>
      </w:r>
      <w:r w:rsidRPr="004A71F3">
        <w:t xml:space="preserve"> för det övertagande bolaget. Vid gränsöverskridande fusion gäller detta bara om det övertagande bolaget ska ha hemvist i Sverige.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679506D" w14:textId="77777777" w:rsidTr="002C6F01">
        <w:tc>
          <w:tcPr>
            <w:tcW w:w="2500" w:type="pct"/>
            <w:shd w:val="clear" w:color="auto" w:fill="auto"/>
            <w:tcMar>
              <w:left w:w="0" w:type="dxa"/>
            </w:tcMar>
          </w:tcPr>
          <w:bookmarkEnd w:id="232"/>
          <w:p w14:paraId="3CF71A53" w14:textId="77777777" w:rsidR="002C6F01" w:rsidRDefault="00AE4CD8" w:rsidP="002C6F01">
            <w:pPr>
              <w:pStyle w:val="Brdtextmedindrag"/>
            </w:pPr>
            <w:r>
              <w:t>Finansinspektionen</w:t>
            </w:r>
            <w:r w:rsidRPr="004A71F3">
              <w:t xml:space="preserve"> ska under</w:t>
            </w:r>
            <w:r>
              <w:softHyphen/>
            </w:r>
            <w:r w:rsidRPr="004A71F3">
              <w:t>rätta Bolagsverket och Skatteverket om an</w:t>
            </w:r>
            <w:r>
              <w:softHyphen/>
            </w:r>
            <w:r w:rsidRPr="004A71F3">
              <w:t xml:space="preserve">sökningar </w:t>
            </w:r>
            <w:r>
              <w:t>enligt första stycket</w:t>
            </w:r>
            <w:r w:rsidRPr="004A71F3">
              <w:t xml:space="preserve"> </w:t>
            </w:r>
            <w:r w:rsidRPr="001768FD">
              <w:rPr>
                <w:i/>
              </w:rPr>
              <w:t>och</w:t>
            </w:r>
            <w:r w:rsidRPr="004A71F3">
              <w:t xml:space="preserve"> om beslut som har </w:t>
            </w:r>
            <w:r w:rsidRPr="008737F4">
              <w:rPr>
                <w:i/>
                <w:iCs/>
              </w:rPr>
              <w:t>fått</w:t>
            </w:r>
            <w:r>
              <w:t xml:space="preserve"> </w:t>
            </w:r>
            <w:r w:rsidRPr="008737F4">
              <w:rPr>
                <w:i/>
                <w:iCs/>
              </w:rPr>
              <w:t>laga</w:t>
            </w:r>
            <w:r>
              <w:t xml:space="preserve"> </w:t>
            </w:r>
            <w:r w:rsidRPr="008737F4">
              <w:rPr>
                <w:i/>
                <w:iCs/>
              </w:rPr>
              <w:t>kraft</w:t>
            </w:r>
            <w:r>
              <w:t xml:space="preserve"> </w:t>
            </w:r>
            <w:r w:rsidRPr="008737F4">
              <w:rPr>
                <w:i/>
                <w:iCs/>
              </w:rPr>
              <w:t>och</w:t>
            </w:r>
            <w:r>
              <w:t xml:space="preserve"> </w:t>
            </w:r>
            <w:r w:rsidRPr="008737F4">
              <w:rPr>
                <w:i/>
                <w:iCs/>
              </w:rPr>
              <w:t>som</w:t>
            </w:r>
            <w:r>
              <w:t xml:space="preserve"> </w:t>
            </w:r>
            <w:r w:rsidRPr="008737F4">
              <w:rPr>
                <w:i/>
                <w:iCs/>
              </w:rPr>
              <w:t>har</w:t>
            </w:r>
            <w:r>
              <w:t xml:space="preserve"> </w:t>
            </w:r>
            <w:r w:rsidRPr="004A71F3">
              <w:t>meddelats med anledning av sådana ansök</w:t>
            </w:r>
            <w:r>
              <w:softHyphen/>
            </w:r>
            <w:r w:rsidRPr="004A71F3">
              <w:t>ningar.</w:t>
            </w:r>
          </w:p>
        </w:tc>
        <w:tc>
          <w:tcPr>
            <w:tcW w:w="2500" w:type="pct"/>
            <w:shd w:val="clear" w:color="auto" w:fill="auto"/>
            <w:tcMar>
              <w:right w:w="0" w:type="dxa"/>
            </w:tcMar>
          </w:tcPr>
          <w:p w14:paraId="6EB9BC4A" w14:textId="77777777" w:rsidR="002C6F01" w:rsidRDefault="00AE4CD8" w:rsidP="002C6F01">
            <w:pPr>
              <w:pStyle w:val="Brdtextmedindrag"/>
            </w:pPr>
            <w:bookmarkStart w:id="233" w:name="_Hlk31630655"/>
            <w:r>
              <w:t>Finansinspektionen</w:t>
            </w:r>
            <w:r w:rsidRPr="004A71F3">
              <w:t xml:space="preserve"> ska under</w:t>
            </w:r>
            <w:r>
              <w:softHyphen/>
            </w:r>
            <w:r w:rsidRPr="004A71F3">
              <w:t>rätta Bolagsverket och Skatteverket om an</w:t>
            </w:r>
            <w:r>
              <w:softHyphen/>
            </w:r>
            <w:r w:rsidRPr="004A71F3">
              <w:t xml:space="preserve">sökningar </w:t>
            </w:r>
            <w:r>
              <w:t>enligt första stycket</w:t>
            </w:r>
            <w:r w:rsidRPr="00F5459E">
              <w:rPr>
                <w:i/>
                <w:iCs/>
              </w:rPr>
              <w:t>.</w:t>
            </w:r>
            <w:r>
              <w:t xml:space="preserve"> </w:t>
            </w:r>
            <w:r>
              <w:rPr>
                <w:i/>
              </w:rPr>
              <w:t>Finansinspektionen ska också underrätta Bolagsverket</w:t>
            </w:r>
            <w:r w:rsidRPr="004A71F3">
              <w:t xml:space="preserve"> om beslut som har meddelats med an</w:t>
            </w:r>
            <w:r>
              <w:softHyphen/>
            </w:r>
            <w:r w:rsidRPr="004A71F3">
              <w:t>ledning av sådana ansök</w:t>
            </w:r>
            <w:r>
              <w:softHyphen/>
            </w:r>
            <w:r w:rsidRPr="004A71F3">
              <w:t>ningar</w:t>
            </w:r>
            <w:r>
              <w:t xml:space="preserve"> </w:t>
            </w:r>
            <w:r>
              <w:rPr>
                <w:i/>
                <w:iCs/>
              </w:rPr>
              <w:t>och fått laga kraft</w:t>
            </w:r>
            <w:r w:rsidRPr="004A71F3">
              <w:t>.</w:t>
            </w:r>
            <w:bookmarkEnd w:id="233"/>
          </w:p>
        </w:tc>
      </w:tr>
    </w:tbl>
    <w:p w14:paraId="570F5504" w14:textId="77777777" w:rsidR="002C6F01" w:rsidRDefault="002C6F01" w:rsidP="002C6F01">
      <w:pPr>
        <w:pStyle w:val="Brdtext"/>
        <w:jc w:val="center"/>
      </w:pPr>
    </w:p>
    <w:p w14:paraId="023D581E" w14:textId="77777777" w:rsidR="002C6F01" w:rsidRDefault="00AE4CD8" w:rsidP="002C6F01">
      <w:pPr>
        <w:pStyle w:val="Brdtext"/>
        <w:jc w:val="center"/>
      </w:pPr>
      <w:r>
        <w:t>45 §</w:t>
      </w:r>
    </w:p>
    <w:p w14:paraId="066A2C53" w14:textId="77777777" w:rsidR="002C6F01" w:rsidRPr="00EF3FE7" w:rsidRDefault="00AE4CD8" w:rsidP="002C6F01">
      <w:pPr>
        <w:pStyle w:val="Brdtextmedindrag"/>
      </w:pPr>
      <w:bookmarkStart w:id="234" w:name="_Hlk31630726"/>
      <w:r w:rsidRPr="00EF3FE7">
        <w:t xml:space="preserve">Bestämmelserna om </w:t>
      </w:r>
      <w:r w:rsidRPr="0066730F">
        <w:t>fusion</w:t>
      </w:r>
      <w:r w:rsidRPr="00EF3FE7">
        <w:t xml:space="preserve"> genom absorption i 16</w:t>
      </w:r>
      <w:r>
        <w:t> </w:t>
      </w:r>
      <w:r w:rsidRPr="00EF3FE7">
        <w:t>kap. 28 och 29</w:t>
      </w:r>
      <w:r>
        <w:t> </w:t>
      </w:r>
      <w:r w:rsidRPr="00EF3FE7">
        <w:t>§§ lagen (2018:672) om ekonomiska föreningar ska bara gälla vid fusion mellan bolag enligt 39</w:t>
      </w:r>
      <w:r>
        <w:t> </w:t>
      </w:r>
      <w:r w:rsidRPr="00EF3FE7">
        <w:t>§ i detta kapitel. Ansökan om tillstånd att verkställa fusionsplanen ska göras av moderbolaget och ges in till Finansinspek</w:t>
      </w:r>
      <w:r>
        <w:softHyphen/>
      </w:r>
      <w:r w:rsidRPr="00EF3FE7">
        <w:t>tionen inom en månad från det att planen har blivit gällande hos det bolaget. Om planen har registrerats enligt 16</w:t>
      </w:r>
      <w:r>
        <w:t> </w:t>
      </w:r>
      <w:r w:rsidRPr="00EF3FE7">
        <w:t>kap. 12</w:t>
      </w:r>
      <w:r>
        <w:t> </w:t>
      </w:r>
      <w:r w:rsidRPr="00EF3FE7">
        <w:t>§ lagen om ekonomiska föreningar, ska ansökan dessutom ges in senast två år efter det att uppgift om registreringen har kungjorts enligt 19</w:t>
      </w:r>
      <w:r>
        <w:t> </w:t>
      </w:r>
      <w:r w:rsidRPr="00EF3FE7">
        <w:t>kap. 5</w:t>
      </w:r>
      <w:r>
        <w:t> </w:t>
      </w:r>
      <w:r w:rsidRPr="00EF3FE7">
        <w:t>§ samma lag.</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2DAD5112" w14:textId="77777777" w:rsidTr="002C6F01">
        <w:tc>
          <w:tcPr>
            <w:tcW w:w="2500" w:type="pct"/>
            <w:shd w:val="clear" w:color="auto" w:fill="auto"/>
            <w:tcMar>
              <w:left w:w="0" w:type="dxa"/>
            </w:tcMar>
          </w:tcPr>
          <w:bookmarkEnd w:id="234"/>
          <w:p w14:paraId="32333330" w14:textId="77777777" w:rsidR="002C6F01" w:rsidRDefault="00AE4CD8" w:rsidP="002C6F01">
            <w:pPr>
              <w:pStyle w:val="Brdtextmedindrag"/>
            </w:pPr>
            <w:r w:rsidRPr="00EF3FE7">
              <w:t>Finansinspektionen ska under</w:t>
            </w:r>
            <w:r>
              <w:softHyphen/>
            </w:r>
            <w:r w:rsidRPr="00EF3FE7">
              <w:t xml:space="preserve">rätta Bolagsverket om en ansökan </w:t>
            </w:r>
            <w:r w:rsidRPr="00EF3FE7">
              <w:rPr>
                <w:i/>
              </w:rPr>
              <w:t>och</w:t>
            </w:r>
            <w:r w:rsidRPr="00EF3FE7">
              <w:t xml:space="preserve"> om beslut som har meddelats med anledning av ansökan och som fått laga kraft. Bolagsverket ska registrera tillståndet enligt 16</w:t>
            </w:r>
            <w:r>
              <w:t> </w:t>
            </w:r>
            <w:r w:rsidRPr="00EF3FE7">
              <w:t xml:space="preserve">kap. </w:t>
            </w:r>
            <w:r w:rsidRPr="00EF3FE7">
              <w:lastRenderedPageBreak/>
              <w:t>29</w:t>
            </w:r>
            <w:r>
              <w:t> </w:t>
            </w:r>
            <w:r w:rsidRPr="00EF3FE7">
              <w:t>§ lagen om ekonomiska fören</w:t>
            </w:r>
            <w:r>
              <w:softHyphen/>
            </w:r>
            <w:r w:rsidRPr="00EF3FE7">
              <w:t xml:space="preserve">ingar. Det som sägs </w:t>
            </w:r>
            <w:r w:rsidRPr="0033724D">
              <w:rPr>
                <w:i/>
              </w:rPr>
              <w:t>där</w:t>
            </w:r>
            <w:r w:rsidRPr="00EF3FE7">
              <w:t xml:space="preserve"> om fören</w:t>
            </w:r>
            <w:r>
              <w:softHyphen/>
            </w:r>
            <w:r w:rsidRPr="00EF3FE7">
              <w:t>ingsregistret ska i</w:t>
            </w:r>
            <w:r>
              <w:t> </w:t>
            </w:r>
            <w:r w:rsidRPr="00EF3FE7">
              <w:t>stället avse för</w:t>
            </w:r>
            <w:r>
              <w:softHyphen/>
            </w:r>
            <w:r w:rsidRPr="00EF3FE7">
              <w:t>säkringsregistret.</w:t>
            </w:r>
          </w:p>
        </w:tc>
        <w:tc>
          <w:tcPr>
            <w:tcW w:w="2500" w:type="pct"/>
            <w:shd w:val="clear" w:color="auto" w:fill="auto"/>
            <w:tcMar>
              <w:right w:w="0" w:type="dxa"/>
            </w:tcMar>
          </w:tcPr>
          <w:p w14:paraId="713F8A66" w14:textId="77777777" w:rsidR="002C6F01" w:rsidRDefault="00AE4CD8" w:rsidP="002C6F01">
            <w:pPr>
              <w:pStyle w:val="Brdtextmedindrag"/>
            </w:pPr>
            <w:bookmarkStart w:id="235" w:name="_Hlk31630752"/>
            <w:r w:rsidRPr="00EF3FE7">
              <w:lastRenderedPageBreak/>
              <w:t>Finansinspektionen ska under</w:t>
            </w:r>
            <w:r>
              <w:softHyphen/>
            </w:r>
            <w:r w:rsidRPr="00EF3FE7">
              <w:t>rätta Bolagsverket</w:t>
            </w:r>
            <w:r>
              <w:t xml:space="preserve"> </w:t>
            </w:r>
            <w:r>
              <w:rPr>
                <w:i/>
              </w:rPr>
              <w:t>och Skatteverket</w:t>
            </w:r>
            <w:r w:rsidRPr="00EF3FE7">
              <w:t xml:space="preserve"> om en ansökan</w:t>
            </w:r>
            <w:r>
              <w:rPr>
                <w:i/>
              </w:rPr>
              <w:t>. Finans</w:t>
            </w:r>
            <w:r>
              <w:rPr>
                <w:i/>
              </w:rPr>
              <w:softHyphen/>
              <w:t>inspek</w:t>
            </w:r>
            <w:r>
              <w:rPr>
                <w:i/>
              </w:rPr>
              <w:softHyphen/>
              <w:t>tionen ska också under</w:t>
            </w:r>
            <w:r>
              <w:rPr>
                <w:i/>
              </w:rPr>
              <w:softHyphen/>
              <w:t>rätta Bolags</w:t>
            </w:r>
            <w:r>
              <w:rPr>
                <w:i/>
              </w:rPr>
              <w:softHyphen/>
              <w:t>verket</w:t>
            </w:r>
            <w:r w:rsidRPr="00EF3FE7">
              <w:t xml:space="preserve"> om beslut som har meddelats med anledning av </w:t>
            </w:r>
            <w:r w:rsidRPr="00EF3FE7">
              <w:lastRenderedPageBreak/>
              <w:t>ansökan och som fått laga kraft. Bolagsverket ska registrera till</w:t>
            </w:r>
            <w:r>
              <w:softHyphen/>
            </w:r>
            <w:r w:rsidRPr="00EF3FE7">
              <w:t>ståndet enligt 16</w:t>
            </w:r>
            <w:r>
              <w:t> </w:t>
            </w:r>
            <w:r w:rsidRPr="00EF3FE7">
              <w:t>kap. 29</w:t>
            </w:r>
            <w:r>
              <w:t> </w:t>
            </w:r>
            <w:r w:rsidRPr="00EF3FE7">
              <w:t>§ lagen om ekonomiska fören</w:t>
            </w:r>
            <w:r>
              <w:softHyphen/>
            </w:r>
            <w:r w:rsidRPr="00EF3FE7">
              <w:t>ingar. Det som sägs om fören</w:t>
            </w:r>
            <w:r>
              <w:softHyphen/>
            </w:r>
            <w:r w:rsidRPr="00EF3FE7">
              <w:t>ingsregistret ska i</w:t>
            </w:r>
            <w:r>
              <w:t> </w:t>
            </w:r>
            <w:r w:rsidRPr="00EF3FE7">
              <w:t>stället avse för</w:t>
            </w:r>
            <w:r>
              <w:softHyphen/>
            </w:r>
            <w:r w:rsidRPr="00EF3FE7">
              <w:t>säkrings</w:t>
            </w:r>
            <w:r>
              <w:softHyphen/>
            </w:r>
            <w:r w:rsidRPr="00EF3FE7">
              <w:t>registret.</w:t>
            </w:r>
            <w:bookmarkEnd w:id="235"/>
          </w:p>
        </w:tc>
      </w:tr>
    </w:tbl>
    <w:p w14:paraId="6D0BF1E2" w14:textId="77777777" w:rsidR="002C6F01" w:rsidRDefault="00AE4CD8" w:rsidP="002C6F01">
      <w:pPr>
        <w:pStyle w:val="Brdtextmedindrag"/>
      </w:pPr>
      <w:bookmarkStart w:id="236" w:name="_Hlk31630762"/>
      <w:r w:rsidRPr="00EF3FE7">
        <w:lastRenderedPageBreak/>
        <w:t>Vid behandlingen av en ansökan tillämpas 42 och 43</w:t>
      </w:r>
      <w:r>
        <w:t> </w:t>
      </w:r>
      <w:r w:rsidRPr="00EF3FE7">
        <w:t>§§.</w:t>
      </w:r>
      <w:bookmarkEnd w:id="236"/>
    </w:p>
    <w:p w14:paraId="7E4B5CD7" w14:textId="77777777" w:rsidR="002C6F01" w:rsidRDefault="002C6F01" w:rsidP="002C6F01">
      <w:pPr>
        <w:pStyle w:val="Brdtext"/>
        <w:jc w:val="center"/>
      </w:pPr>
    </w:p>
    <w:p w14:paraId="2C359A1E" w14:textId="77777777" w:rsidR="002C6F01" w:rsidRDefault="00AE4CD8" w:rsidP="002C6F01">
      <w:pPr>
        <w:pStyle w:val="Brdtext"/>
        <w:jc w:val="center"/>
      </w:pPr>
      <w:r w:rsidRPr="0079361E">
        <w:t>48 </w:t>
      </w:r>
      <w:r>
        <w:t>§</w:t>
      </w:r>
    </w:p>
    <w:p w14:paraId="1F664E09" w14:textId="77777777" w:rsidR="002C6F01" w:rsidRDefault="00AE4CD8" w:rsidP="002C6F01">
      <w:pPr>
        <w:pStyle w:val="Brdtextmedindrag"/>
      </w:pPr>
      <w:bookmarkStart w:id="237" w:name="_Hlk31630813"/>
      <w:r>
        <w:t>Lagen (2018:672) om ekonomiska föreningar ska tillämpas på tjänste</w:t>
      </w:r>
      <w:r>
        <w:softHyphen/>
        <w:t>pensionsföreningar, om inte något annat följer av denna lag eller av sådana bestämmelser i försäkringsrörelselagen (2010:2043) som det hän</w:t>
      </w:r>
      <w:r>
        <w:softHyphen/>
        <w:t>visas till i denna lag. Hänvisningar i lagen om ekonomiska föreningar till bestäm</w:t>
      </w:r>
      <w:r>
        <w:softHyphen/>
        <w:t>melser i samma lag ska i förekommande fall avse de bestämmelser i denna lag eller i försäkringsrörelselagen som gäller i stället för eller utöver lagen om ekonomiska föreningar. Vid tillämpningen av lagen om ekonomiska föreningar på tjänstepensi</w:t>
      </w:r>
      <w:r>
        <w:softHyphen/>
        <w:t>onsföreningar ska det som sägs om</w:t>
      </w:r>
    </w:p>
    <w:p w14:paraId="32CC80A5" w14:textId="77777777" w:rsidR="002C6F01" w:rsidRDefault="00AE4CD8" w:rsidP="002C6F01">
      <w:pPr>
        <w:pStyle w:val="Brdtextmedindrag"/>
      </w:pPr>
      <w:r>
        <w:t xml:space="preserve">1. ekonomisk förening avse tjänstepensionsförening, och </w:t>
      </w:r>
    </w:p>
    <w:p w14:paraId="6A6FF775" w14:textId="77777777" w:rsidR="002C6F01" w:rsidRPr="0079361E" w:rsidRDefault="00AE4CD8" w:rsidP="002C6F01">
      <w:pPr>
        <w:pStyle w:val="Brdtextmedindrag"/>
      </w:pPr>
      <w:r>
        <w:t>2. föreningsregistret avse försäkringsregistret.</w:t>
      </w:r>
    </w:p>
    <w:bookmarkEnd w:id="237"/>
    <w:tbl>
      <w:tblPr>
        <w:tblW w:w="5000" w:type="pct"/>
        <w:tblCellMar>
          <w:left w:w="125" w:type="dxa"/>
          <w:right w:w="125" w:type="dxa"/>
        </w:tblCellMar>
        <w:tblLook w:val="0000" w:firstRow="0" w:lastRow="0" w:firstColumn="0" w:lastColumn="0" w:noHBand="0" w:noVBand="0"/>
      </w:tblPr>
      <w:tblGrid>
        <w:gridCol w:w="2948"/>
        <w:gridCol w:w="2949"/>
      </w:tblGrid>
      <w:tr w:rsidR="002C6F01" w14:paraId="48FB71DC" w14:textId="77777777" w:rsidTr="002C6F01">
        <w:tc>
          <w:tcPr>
            <w:tcW w:w="2500" w:type="pct"/>
            <w:shd w:val="clear" w:color="auto" w:fill="auto"/>
            <w:tcMar>
              <w:left w:w="0" w:type="dxa"/>
            </w:tcMar>
          </w:tcPr>
          <w:p w14:paraId="64752236" w14:textId="77777777" w:rsidR="002C6F01" w:rsidRDefault="002C6F01" w:rsidP="002C6F01">
            <w:pPr>
              <w:pStyle w:val="Brdtextmedindrag"/>
            </w:pPr>
          </w:p>
        </w:tc>
        <w:tc>
          <w:tcPr>
            <w:tcW w:w="2500" w:type="pct"/>
            <w:shd w:val="clear" w:color="auto" w:fill="auto"/>
            <w:tcMar>
              <w:right w:w="0" w:type="dxa"/>
            </w:tcMar>
          </w:tcPr>
          <w:p w14:paraId="7CAE623B" w14:textId="77777777" w:rsidR="002C6F01" w:rsidRDefault="00AE4CD8" w:rsidP="002C6F01">
            <w:pPr>
              <w:pStyle w:val="Brdtextmedindrag"/>
            </w:pPr>
            <w:bookmarkStart w:id="238" w:name="_Hlk31630824"/>
            <w:r>
              <w:rPr>
                <w:i/>
              </w:rPr>
              <w:t>När</w:t>
            </w:r>
            <w:r w:rsidRPr="00276B52">
              <w:rPr>
                <w:i/>
              </w:rPr>
              <w:t xml:space="preserve"> 7 kap. 8 och 30 §§ lagen om ekonomiska före</w:t>
            </w:r>
            <w:r>
              <w:rPr>
                <w:i/>
              </w:rPr>
              <w:softHyphen/>
            </w:r>
            <w:r w:rsidRPr="00276B52">
              <w:rPr>
                <w:i/>
              </w:rPr>
              <w:t>ninga</w:t>
            </w:r>
            <w:r>
              <w:rPr>
                <w:i/>
              </w:rPr>
              <w:t>r tillämpas på en tjänstepensions</w:t>
            </w:r>
            <w:r>
              <w:rPr>
                <w:i/>
              </w:rPr>
              <w:softHyphen/>
              <w:t>för</w:t>
            </w:r>
            <w:r>
              <w:rPr>
                <w:i/>
              </w:rPr>
              <w:softHyphen/>
              <w:t>ening</w:t>
            </w:r>
            <w:r w:rsidRPr="00276B52">
              <w:rPr>
                <w:i/>
              </w:rPr>
              <w:t xml:space="preserve"> ska det som sägs om Bolagsverket i</w:t>
            </w:r>
            <w:r>
              <w:rPr>
                <w:i/>
              </w:rPr>
              <w:t> </w:t>
            </w:r>
            <w:r w:rsidRPr="00276B52">
              <w:rPr>
                <w:i/>
              </w:rPr>
              <w:t>stället avse Finans</w:t>
            </w:r>
            <w:r>
              <w:rPr>
                <w:i/>
              </w:rPr>
              <w:softHyphen/>
            </w:r>
            <w:r w:rsidRPr="00276B52">
              <w:rPr>
                <w:i/>
              </w:rPr>
              <w:t>inspektionen.</w:t>
            </w:r>
            <w:bookmarkEnd w:id="238"/>
          </w:p>
        </w:tc>
      </w:tr>
    </w:tbl>
    <w:p w14:paraId="714BEBA5" w14:textId="77777777" w:rsidR="002C6F01" w:rsidRDefault="002C6F01" w:rsidP="002C6F01">
      <w:pPr>
        <w:pStyle w:val="Brdtext"/>
        <w:jc w:val="center"/>
      </w:pPr>
    </w:p>
    <w:p w14:paraId="089C1A45" w14:textId="77777777" w:rsidR="002C6F01" w:rsidRDefault="00AE4CD8" w:rsidP="002C6F01">
      <w:pPr>
        <w:pStyle w:val="Brdtext"/>
        <w:jc w:val="center"/>
      </w:pPr>
      <w:r>
        <w:t>61 §</w:t>
      </w:r>
    </w:p>
    <w:p w14:paraId="67A89052" w14:textId="77777777" w:rsidR="002C6F01" w:rsidRDefault="00AE4CD8" w:rsidP="002C6F01">
      <w:pPr>
        <w:pStyle w:val="Brdtextmedindrag"/>
      </w:pPr>
      <w:bookmarkStart w:id="239" w:name="_Hlk31630873"/>
      <w:r>
        <w:t>Vid fusion med en tjänstepensionsförening tillämpas 62–64 §§ i detta kapitel i stället för 16 kap. 17–19, 21–23 och 41 §§ lagen (2018:672) om ekonomiska föreningar. Bestämmelser om tillämpning av 16 kap. 24 § lagen om ekonomiska föreningar finns i 13 kap. 36 § försäkrings</w:t>
      </w:r>
      <w:r>
        <w:softHyphen/>
        <w:t>rörelse</w:t>
      </w:r>
      <w:r>
        <w:softHyphen/>
        <w:t>lagen (2010:2043). När fusionen avser en tjänste</w:t>
      </w:r>
      <w:r>
        <w:softHyphen/>
        <w:t>pensionsförening och ett helägt dotterbolag ska det som sägs i 62–64 §§ om överlåtande förening avse dotterbolaget.</w:t>
      </w:r>
    </w:p>
    <w:bookmarkEnd w:id="239"/>
    <w:tbl>
      <w:tblPr>
        <w:tblW w:w="5000" w:type="pct"/>
        <w:tblCellMar>
          <w:left w:w="125" w:type="dxa"/>
          <w:right w:w="125" w:type="dxa"/>
        </w:tblCellMar>
        <w:tblLook w:val="0000" w:firstRow="0" w:lastRow="0" w:firstColumn="0" w:lastColumn="0" w:noHBand="0" w:noVBand="0"/>
      </w:tblPr>
      <w:tblGrid>
        <w:gridCol w:w="2948"/>
        <w:gridCol w:w="2949"/>
      </w:tblGrid>
      <w:tr w:rsidR="002C6F01" w14:paraId="0F07F7D9" w14:textId="77777777" w:rsidTr="002C6F01">
        <w:tc>
          <w:tcPr>
            <w:tcW w:w="2500" w:type="pct"/>
            <w:shd w:val="clear" w:color="auto" w:fill="auto"/>
            <w:tcMar>
              <w:left w:w="0" w:type="dxa"/>
            </w:tcMar>
          </w:tcPr>
          <w:p w14:paraId="48B59007" w14:textId="77777777" w:rsidR="002C6F01" w:rsidRDefault="002C6F01" w:rsidP="002C6F01">
            <w:pPr>
              <w:pStyle w:val="Brdtextmedindrag"/>
            </w:pPr>
          </w:p>
        </w:tc>
        <w:tc>
          <w:tcPr>
            <w:tcW w:w="2500" w:type="pct"/>
            <w:shd w:val="clear" w:color="auto" w:fill="auto"/>
            <w:tcMar>
              <w:right w:w="0" w:type="dxa"/>
            </w:tcMar>
          </w:tcPr>
          <w:p w14:paraId="78632824" w14:textId="77777777" w:rsidR="002C6F01" w:rsidRDefault="00AE4CD8" w:rsidP="002C6F01">
            <w:pPr>
              <w:pStyle w:val="Brdtextmedindrag"/>
            </w:pPr>
            <w:bookmarkStart w:id="240" w:name="_Hlk31630882"/>
            <w:r>
              <w:rPr>
                <w:i/>
              </w:rPr>
              <w:t>När 16 kap. 20 § lagen om eko</w:t>
            </w:r>
            <w:r>
              <w:rPr>
                <w:i/>
              </w:rPr>
              <w:softHyphen/>
              <w:t>no</w:t>
            </w:r>
            <w:r>
              <w:rPr>
                <w:i/>
              </w:rPr>
              <w:softHyphen/>
              <w:t>miska föreningar tillämpas på en försäkringsförening ska det som sägs om Bolags</w:t>
            </w:r>
            <w:r>
              <w:rPr>
                <w:i/>
              </w:rPr>
              <w:softHyphen/>
              <w:t>verket i stället avse Finans</w:t>
            </w:r>
            <w:r>
              <w:rPr>
                <w:i/>
              </w:rPr>
              <w:softHyphen/>
              <w:t>inspektionen.</w:t>
            </w:r>
            <w:bookmarkEnd w:id="240"/>
          </w:p>
        </w:tc>
      </w:tr>
    </w:tbl>
    <w:p w14:paraId="3FBC0298" w14:textId="77777777" w:rsidR="002C6F01" w:rsidRDefault="00AE4CD8" w:rsidP="002C6F01">
      <w:pPr>
        <w:pStyle w:val="Brdtext"/>
        <w:spacing w:before="230"/>
        <w:jc w:val="center"/>
        <w:rPr>
          <w:b/>
        </w:rPr>
      </w:pPr>
      <w:r>
        <w:rPr>
          <w:b/>
        </w:rPr>
        <w:t>16 kap.</w:t>
      </w:r>
    </w:p>
    <w:p w14:paraId="2ABC54FD" w14:textId="77777777" w:rsidR="002C6F01" w:rsidRPr="004C584A" w:rsidRDefault="00AE4CD8" w:rsidP="002C6F01">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09365A79" w14:textId="77777777" w:rsidTr="002C6F01">
        <w:tc>
          <w:tcPr>
            <w:tcW w:w="2500" w:type="pct"/>
            <w:shd w:val="clear" w:color="auto" w:fill="auto"/>
            <w:tcMar>
              <w:left w:w="0" w:type="dxa"/>
            </w:tcMar>
          </w:tcPr>
          <w:p w14:paraId="16154A99" w14:textId="77777777" w:rsidR="002C6F01" w:rsidRPr="0023282F" w:rsidRDefault="00AE4CD8" w:rsidP="002C6F01">
            <w:pPr>
              <w:pStyle w:val="Brdtextmedindrag"/>
            </w:pPr>
            <w:r w:rsidRPr="0023282F">
              <w:t>Om det i toppen av en grupp finns ett tjänstepensionsföretag, ett utländskt tjänstepensionsinstitut, ett försäkringsföretag eller en EES-försäkringsgivare som är moder</w:t>
            </w:r>
            <w:r>
              <w:softHyphen/>
            </w:r>
            <w:r w:rsidRPr="0023282F">
              <w:t>företag till ett sådant moderföretag som avses i 2</w:t>
            </w:r>
            <w:r>
              <w:t> </w:t>
            </w:r>
            <w:r w:rsidRPr="0023282F">
              <w:t>§</w:t>
            </w:r>
            <w:r>
              <w:t> </w:t>
            </w:r>
            <w:r w:rsidRPr="0023282F">
              <w:t>3</w:t>
            </w:r>
            <w:r>
              <w:t> </w:t>
            </w:r>
            <w:r w:rsidRPr="0023282F">
              <w:t>b eller</w:t>
            </w:r>
            <w:r>
              <w:t xml:space="preserve"> </w:t>
            </w:r>
            <w:r w:rsidRPr="0023282F">
              <w:t xml:space="preserve">c, ska bestämmelserna om grupptillsyn i detta kapitel tillämpas bara på </w:t>
            </w:r>
            <w:r w:rsidRPr="0023282F">
              <w:lastRenderedPageBreak/>
              <w:t>nivån för detta yttersta moder</w:t>
            </w:r>
            <w:r>
              <w:softHyphen/>
            </w:r>
            <w:r w:rsidRPr="0023282F">
              <w:t>företag.</w:t>
            </w:r>
          </w:p>
        </w:tc>
        <w:tc>
          <w:tcPr>
            <w:tcW w:w="2500" w:type="pct"/>
            <w:shd w:val="clear" w:color="auto" w:fill="auto"/>
            <w:tcMar>
              <w:right w:w="0" w:type="dxa"/>
            </w:tcMar>
          </w:tcPr>
          <w:p w14:paraId="49DB9D82" w14:textId="77777777" w:rsidR="002C6F01" w:rsidRPr="00151A58" w:rsidRDefault="00AE4CD8" w:rsidP="002C6F01">
            <w:pPr>
              <w:pStyle w:val="Brdtextmedindrag"/>
              <w:rPr>
                <w:i/>
              </w:rPr>
            </w:pPr>
            <w:bookmarkStart w:id="241" w:name="_Hlk31630930"/>
            <w:r w:rsidRPr="0023282F">
              <w:lastRenderedPageBreak/>
              <w:t>Om det i toppen av en grupp finns ett tjänstepensionsföretag, ett utländskt tjänstepensionsinstitut, ett försäkringsföretag eller en EES-försäkringsgivare som är moder</w:t>
            </w:r>
            <w:r>
              <w:softHyphen/>
            </w:r>
            <w:r w:rsidRPr="0023282F">
              <w:t>företag till ett sådant moderföretag som avses i 2</w:t>
            </w:r>
            <w:r>
              <w:t> </w:t>
            </w:r>
            <w:r w:rsidRPr="0023282F">
              <w:t>§</w:t>
            </w:r>
            <w:r>
              <w:t> </w:t>
            </w:r>
            <w:r w:rsidRPr="0023282F">
              <w:t>3</w:t>
            </w:r>
            <w:r>
              <w:t> </w:t>
            </w:r>
            <w:r>
              <w:rPr>
                <w:i/>
              </w:rPr>
              <w:t xml:space="preserve">a, </w:t>
            </w:r>
            <w:r w:rsidRPr="0023282F">
              <w:t>b eller</w:t>
            </w:r>
            <w:r>
              <w:t xml:space="preserve"> </w:t>
            </w:r>
            <w:r w:rsidRPr="0023282F">
              <w:t xml:space="preserve">c, ska bestämmelserna om grupptillsyn i detta kapitel tillämpas bara på </w:t>
            </w:r>
            <w:r w:rsidRPr="0023282F">
              <w:lastRenderedPageBreak/>
              <w:t>nivån för detta yttersta moder</w:t>
            </w:r>
            <w:r>
              <w:softHyphen/>
            </w:r>
            <w:r w:rsidRPr="0023282F">
              <w:t>företag.</w:t>
            </w:r>
            <w:bookmarkEnd w:id="241"/>
          </w:p>
        </w:tc>
      </w:tr>
      <w:tr w:rsidR="002C6F01" w14:paraId="7F26FB3B" w14:textId="77777777" w:rsidTr="002C6F01">
        <w:tc>
          <w:tcPr>
            <w:tcW w:w="2500" w:type="pct"/>
            <w:shd w:val="clear" w:color="auto" w:fill="auto"/>
            <w:tcMar>
              <w:left w:w="0" w:type="dxa"/>
            </w:tcMar>
          </w:tcPr>
          <w:p w14:paraId="05398A0F" w14:textId="77777777" w:rsidR="002C6F01" w:rsidRPr="0023282F" w:rsidRDefault="002C6F01" w:rsidP="002C6F01">
            <w:pPr>
              <w:pStyle w:val="Brdtextmedindrag"/>
            </w:pPr>
          </w:p>
        </w:tc>
        <w:tc>
          <w:tcPr>
            <w:tcW w:w="2500" w:type="pct"/>
            <w:shd w:val="clear" w:color="auto" w:fill="auto"/>
            <w:tcMar>
              <w:right w:w="0" w:type="dxa"/>
            </w:tcMar>
          </w:tcPr>
          <w:p w14:paraId="0B721A79" w14:textId="77777777" w:rsidR="002C6F01" w:rsidRPr="00585C58" w:rsidRDefault="00AE4CD8" w:rsidP="002C6F01">
            <w:pPr>
              <w:pStyle w:val="Brdtextmedindrag"/>
              <w:rPr>
                <w:i/>
              </w:rPr>
            </w:pPr>
            <w:bookmarkStart w:id="242" w:name="_Hlk31630946"/>
            <w:r w:rsidRPr="00585C58">
              <w:rPr>
                <w:i/>
              </w:rPr>
              <w:t>Första stycket gäller även om</w:t>
            </w:r>
          </w:p>
          <w:p w14:paraId="336E5033" w14:textId="77777777" w:rsidR="002C6F01" w:rsidRPr="00585C58" w:rsidRDefault="00AE4CD8" w:rsidP="002C6F01">
            <w:pPr>
              <w:pStyle w:val="Brdtextmedindrag"/>
              <w:rPr>
                <w:i/>
              </w:rPr>
            </w:pPr>
            <w:r w:rsidRPr="00585C58">
              <w:rPr>
                <w:i/>
              </w:rPr>
              <w:t xml:space="preserve">1. det yttersta moderföretaget är ett företag som skulle vara ett </w:t>
            </w:r>
            <w:proofErr w:type="spellStart"/>
            <w:r w:rsidRPr="00585C58">
              <w:rPr>
                <w:i/>
              </w:rPr>
              <w:t>försäkrings</w:t>
            </w:r>
            <w:r w:rsidRPr="00585C58">
              <w:rPr>
                <w:i/>
              </w:rPr>
              <w:softHyphen/>
              <w:t>holdingföretag</w:t>
            </w:r>
            <w:proofErr w:type="spellEnd"/>
            <w:r w:rsidRPr="00585C58">
              <w:rPr>
                <w:i/>
              </w:rPr>
              <w:t xml:space="preserve"> om tjänste</w:t>
            </w:r>
            <w:r>
              <w:rPr>
                <w:i/>
              </w:rPr>
              <w:softHyphen/>
            </w:r>
            <w:r w:rsidRPr="00585C58">
              <w:rPr>
                <w:i/>
              </w:rPr>
              <w:t>pensions</w:t>
            </w:r>
            <w:r w:rsidRPr="00585C58">
              <w:rPr>
                <w:i/>
              </w:rPr>
              <w:softHyphen/>
              <w:t>företaget som är dotter</w:t>
            </w:r>
            <w:r>
              <w:rPr>
                <w:i/>
              </w:rPr>
              <w:softHyphen/>
            </w:r>
            <w:r w:rsidRPr="00585C58">
              <w:rPr>
                <w:i/>
              </w:rPr>
              <w:t>företag i stället var ett försäkrings</w:t>
            </w:r>
            <w:r w:rsidRPr="00585C58">
              <w:rPr>
                <w:i/>
              </w:rPr>
              <w:softHyphen/>
              <w:t xml:space="preserve">företag, eller </w:t>
            </w:r>
          </w:p>
          <w:p w14:paraId="2A078FDE" w14:textId="77777777" w:rsidR="002C6F01" w:rsidRPr="0023282F" w:rsidRDefault="00AE4CD8" w:rsidP="002C6F01">
            <w:pPr>
              <w:pStyle w:val="Brdtextmedindrag"/>
            </w:pPr>
            <w:r w:rsidRPr="00585C58">
              <w:rPr>
                <w:i/>
              </w:rPr>
              <w:t xml:space="preserve">2. det yttersta moderföretaget är ett blandat finansiellt </w:t>
            </w:r>
            <w:proofErr w:type="spellStart"/>
            <w:r w:rsidRPr="00585C58">
              <w:rPr>
                <w:i/>
              </w:rPr>
              <w:t>holding</w:t>
            </w:r>
            <w:r>
              <w:rPr>
                <w:i/>
              </w:rPr>
              <w:softHyphen/>
            </w:r>
            <w:r w:rsidRPr="00585C58">
              <w:rPr>
                <w:i/>
              </w:rPr>
              <w:t>företag</w:t>
            </w:r>
            <w:bookmarkEnd w:id="242"/>
            <w:proofErr w:type="spellEnd"/>
            <w:r w:rsidRPr="00585C58">
              <w:rPr>
                <w:i/>
              </w:rPr>
              <w:t>.</w:t>
            </w:r>
          </w:p>
        </w:tc>
      </w:tr>
    </w:tbl>
    <w:p w14:paraId="1581007F" w14:textId="77777777" w:rsidR="002C6F01" w:rsidRDefault="002C6F01" w:rsidP="002C6F01">
      <w:pPr>
        <w:pStyle w:val="Brdtext"/>
        <w:jc w:val="center"/>
      </w:pPr>
    </w:p>
    <w:p w14:paraId="10FCB792" w14:textId="77777777" w:rsidR="002C6F01" w:rsidRDefault="00AE4CD8" w:rsidP="002C6F01">
      <w:pPr>
        <w:pStyle w:val="Brdtext"/>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69FDA2B7" w14:textId="77777777" w:rsidTr="002C6F01">
        <w:tc>
          <w:tcPr>
            <w:tcW w:w="2500" w:type="pct"/>
            <w:shd w:val="clear" w:color="auto" w:fill="auto"/>
            <w:tcMar>
              <w:left w:w="0" w:type="dxa"/>
            </w:tcMar>
          </w:tcPr>
          <w:p w14:paraId="4A1B0EB1" w14:textId="77777777" w:rsidR="002C6F01" w:rsidRPr="004D58A3" w:rsidRDefault="00AE4CD8" w:rsidP="002C6F01">
            <w:pPr>
              <w:pStyle w:val="Brdtextmedindrag"/>
            </w:pPr>
            <w:r w:rsidRPr="004D58A3">
              <w:t>Finansinspektionen får besluta att tillsyn över sådana riskkoncen</w:t>
            </w:r>
            <w:r w:rsidRPr="004D58A3">
              <w:softHyphen/>
              <w:t>trationer och transaktioner inom en grupp som avses i 23 och 24 §§ inte ska utövas på nivån för ett sådant tjänstepensionsföretag som avses i 2 § 1 eller</w:t>
            </w:r>
            <w:r>
              <w:t> </w:t>
            </w:r>
            <w:r w:rsidRPr="004D58A3">
              <w:t xml:space="preserve">2 </w:t>
            </w:r>
            <w:r w:rsidRPr="00664F06">
              <w:t>eller på nivån för det moderföretag som avses i 2 §</w:t>
            </w:r>
            <w:r>
              <w:t> </w:t>
            </w:r>
            <w:r w:rsidRPr="00664F06">
              <w:t>3 b eller</w:t>
            </w:r>
            <w:r>
              <w:t> </w:t>
            </w:r>
            <w:r w:rsidRPr="00664F06">
              <w:t xml:space="preserve">c och som är ett anknutet företag till ett reglerat företag eller självt är ett reglerat företag eller ett blandat finansiellt </w:t>
            </w:r>
            <w:proofErr w:type="spellStart"/>
            <w:r w:rsidRPr="00664F06">
              <w:t>holding</w:t>
            </w:r>
            <w:r w:rsidRPr="00664F06">
              <w:softHyphen/>
              <w:t>företag</w:t>
            </w:r>
            <w:proofErr w:type="spellEnd"/>
            <w:r w:rsidRPr="00664F06">
              <w:t xml:space="preserve"> som omfattas av lagen (2006:531) om särskild tillsyn över finansiella konglomerat.</w:t>
            </w:r>
          </w:p>
        </w:tc>
        <w:tc>
          <w:tcPr>
            <w:tcW w:w="2500" w:type="pct"/>
            <w:shd w:val="clear" w:color="auto" w:fill="auto"/>
            <w:tcMar>
              <w:right w:w="0" w:type="dxa"/>
            </w:tcMar>
          </w:tcPr>
          <w:p w14:paraId="0B0F6E0D" w14:textId="77777777" w:rsidR="002C6F01" w:rsidRPr="00BC179E" w:rsidRDefault="00AE4CD8" w:rsidP="002C6F01">
            <w:pPr>
              <w:pStyle w:val="Brdtextmedindrag"/>
              <w:rPr>
                <w:i/>
              </w:rPr>
            </w:pPr>
            <w:bookmarkStart w:id="243" w:name="_Hlk31631025"/>
            <w:r w:rsidRPr="00F56919">
              <w:t>Finansinspektionen får besluta att tillsyn över sådana riskkoncen</w:t>
            </w:r>
            <w:r w:rsidRPr="00F56919">
              <w:softHyphen/>
              <w:t>trationer och transaktioner inom en grupp som avses i 23 och 24 §§ inte ska utövas på nivån för ett sådant tjänstepensionsföretag som avses i 2 § 1 eller</w:t>
            </w:r>
            <w:r>
              <w:t> </w:t>
            </w:r>
            <w:r w:rsidRPr="00F56919">
              <w:t>2 eller på nivån för det moderföretag som avses i 2 §</w:t>
            </w:r>
            <w:r>
              <w:t> </w:t>
            </w:r>
            <w:r w:rsidRPr="00F56919">
              <w:t>3</w:t>
            </w:r>
            <w:r>
              <w:rPr>
                <w:i/>
              </w:rPr>
              <w:t> a,</w:t>
            </w:r>
            <w:r w:rsidRPr="00F56919">
              <w:t> b eller</w:t>
            </w:r>
            <w:r>
              <w:t> </w:t>
            </w:r>
            <w:r w:rsidRPr="00F56919">
              <w:t xml:space="preserve">c och som är ett anknutet företag till ett reglerat företag eller självt är ett reglerat företag eller ett blandat finansiellt </w:t>
            </w:r>
            <w:proofErr w:type="spellStart"/>
            <w:r w:rsidRPr="00F56919">
              <w:t>holding</w:t>
            </w:r>
            <w:r w:rsidRPr="00F56919">
              <w:softHyphen/>
              <w:t>företag</w:t>
            </w:r>
            <w:proofErr w:type="spellEnd"/>
            <w:r w:rsidRPr="00F56919">
              <w:t xml:space="preserve"> som omfattas av lagen (2006:531) om särskild tillsyn över finansiella konglomerat.</w:t>
            </w:r>
            <w:bookmarkEnd w:id="243"/>
          </w:p>
        </w:tc>
      </w:tr>
    </w:tbl>
    <w:p w14:paraId="425836F3" w14:textId="77777777" w:rsidR="002C6F01" w:rsidRDefault="002C6F01" w:rsidP="002C6F01">
      <w:pPr>
        <w:pStyle w:val="Brdtextmedindrag"/>
      </w:pPr>
    </w:p>
    <w:p w14:paraId="4D40D467" w14:textId="77777777" w:rsidR="002C6F01" w:rsidRDefault="00AE4CD8" w:rsidP="002C6F01">
      <w:pPr>
        <w:pStyle w:val="Brdtext"/>
        <w:jc w:val="center"/>
      </w:pPr>
      <w:r>
        <w:t>37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445C114" w14:textId="77777777" w:rsidTr="002C6F01">
        <w:tc>
          <w:tcPr>
            <w:tcW w:w="2500" w:type="pct"/>
            <w:shd w:val="clear" w:color="auto" w:fill="auto"/>
            <w:tcMar>
              <w:left w:w="0" w:type="dxa"/>
            </w:tcMar>
          </w:tcPr>
          <w:p w14:paraId="4B21623D" w14:textId="77777777" w:rsidR="002C6F01" w:rsidRDefault="00AE4CD8" w:rsidP="002C6F01">
            <w:pPr>
              <w:pStyle w:val="Brdtextmedindrag"/>
            </w:pPr>
            <w:r>
              <w:t>Ett företag som vid fullgörandet av skyldigheter enligt detta kapitel får sådan kunskap som avses i 36 §, är skyldigt att lämna ut uppgifter om enskildas förhållanden till före</w:t>
            </w:r>
            <w:r>
              <w:softHyphen/>
              <w:t>taget, om det under en utredning enligt bestämmelserna om för</w:t>
            </w:r>
            <w:r>
              <w:softHyphen/>
              <w:t>undersökning i brottmål begärs av undersökningsledaren eller om det begärs av åklagare i ett ärende om rättslig hjälp i brottmål, på fram</w:t>
            </w:r>
            <w:r>
              <w:softHyphen/>
              <w:t>ställning av en annan stat eller en mellanfolklig domstol, eller i ett ärende om erkännande och verk</w:t>
            </w:r>
            <w:r>
              <w:softHyphen/>
              <w:t>ställighet av en europeisk utred</w:t>
            </w:r>
            <w:r>
              <w:softHyphen/>
              <w:t>ningsorder.</w:t>
            </w:r>
          </w:p>
        </w:tc>
        <w:tc>
          <w:tcPr>
            <w:tcW w:w="2500" w:type="pct"/>
            <w:shd w:val="clear" w:color="auto" w:fill="auto"/>
            <w:tcMar>
              <w:right w:w="0" w:type="dxa"/>
            </w:tcMar>
          </w:tcPr>
          <w:p w14:paraId="5AC28A70" w14:textId="77777777" w:rsidR="002C6F01" w:rsidRPr="00BA0D7E" w:rsidRDefault="00AE4CD8" w:rsidP="002C6F01">
            <w:pPr>
              <w:pStyle w:val="Brdtextmedindrag"/>
              <w:rPr>
                <w:i/>
              </w:rPr>
            </w:pPr>
            <w:bookmarkStart w:id="244" w:name="_Hlk31631090"/>
            <w:r>
              <w:t>Ett företag som vid fullgörandet av skyldigheter enligt detta kapitel får sådan kunskap som avses i 36 §, är skyldigt att lämna ut uppgifter om enskildas förhållanden till före</w:t>
            </w:r>
            <w:r>
              <w:softHyphen/>
              <w:t>taget, om det under en utredning enligt bestämmelserna om för</w:t>
            </w:r>
            <w:r>
              <w:softHyphen/>
              <w:t>undersökning i brottmål begärs av undersökningsledaren eller om det begärs av åklagare i ett ärende om rättslig hjälp i brottmål, på fram</w:t>
            </w:r>
            <w:r>
              <w:softHyphen/>
              <w:t>ställning av en annan stat eller en mellanfolklig domstol, eller i ett ärende om erkännande och verk</w:t>
            </w:r>
            <w:r>
              <w:softHyphen/>
              <w:t>ställighet av en europeisk utred</w:t>
            </w:r>
            <w:r>
              <w:softHyphen/>
              <w:t xml:space="preserve">ningsorder. </w:t>
            </w:r>
            <w:r w:rsidRPr="00BA0D7E">
              <w:rPr>
                <w:i/>
              </w:rPr>
              <w:t>Uppgifterna ska lämnas ut utan dröjsmål och i elektronisk form.</w:t>
            </w:r>
            <w:bookmarkEnd w:id="244"/>
          </w:p>
        </w:tc>
      </w:tr>
    </w:tbl>
    <w:p w14:paraId="330D06AA" w14:textId="77777777" w:rsidR="002C6F01" w:rsidRDefault="002C6F01" w:rsidP="002C6F01">
      <w:pPr>
        <w:pStyle w:val="Brdtext"/>
        <w:jc w:val="center"/>
      </w:pPr>
    </w:p>
    <w:p w14:paraId="15C57EE7" w14:textId="77777777" w:rsidR="002C6F01" w:rsidRPr="00042F44" w:rsidRDefault="002C6F01" w:rsidP="002C6F01">
      <w:pPr>
        <w:pStyle w:val="Brdtextmedindrag"/>
      </w:pPr>
    </w:p>
    <w:p w14:paraId="54A220E9" w14:textId="77777777" w:rsidR="002C6F01" w:rsidRDefault="00AE4CD8" w:rsidP="002C6F01">
      <w:pPr>
        <w:pStyle w:val="Brdtext"/>
        <w:jc w:val="center"/>
      </w:pPr>
      <w:r>
        <w:lastRenderedPageBreak/>
        <w:t>41 §</w:t>
      </w:r>
    </w:p>
    <w:p w14:paraId="6AD55EF0" w14:textId="77777777" w:rsidR="002C6F01" w:rsidRPr="00661FE3" w:rsidRDefault="00AE4CD8" w:rsidP="002C6F01">
      <w:pPr>
        <w:pStyle w:val="Brdtextmedindrag"/>
      </w:pPr>
      <w:bookmarkStart w:id="245" w:name="_Hlk31631148"/>
      <w:r w:rsidRPr="0023282F">
        <w:t xml:space="preserve">Regeringen eller den myndighet som regeringen bestämmer får meddela föreskrifter om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50FDE304" w14:textId="77777777" w:rsidTr="002C6F01">
        <w:tc>
          <w:tcPr>
            <w:tcW w:w="2500" w:type="pct"/>
            <w:shd w:val="clear" w:color="auto" w:fill="auto"/>
            <w:tcMar>
              <w:left w:w="0" w:type="dxa"/>
            </w:tcMar>
          </w:tcPr>
          <w:bookmarkEnd w:id="245"/>
          <w:p w14:paraId="16A8044B" w14:textId="77777777" w:rsidR="002C6F01" w:rsidRDefault="00AE4CD8" w:rsidP="002C6F01">
            <w:pPr>
              <w:pStyle w:val="Brdtextmedindrag"/>
            </w:pPr>
            <w:r w:rsidRPr="0023282F">
              <w:t>1.</w:t>
            </w:r>
            <w:r>
              <w:t> </w:t>
            </w:r>
            <w:r w:rsidRPr="0023282F">
              <w:t>hur den gruppbaserade kapitalbasen och det gruppbaserade kapitalkravet ska beräknas enligt 15–17, 20 och 22</w:t>
            </w:r>
            <w:r>
              <w:t> </w:t>
            </w:r>
            <w:r w:rsidRPr="0023282F">
              <w:t>§§,</w:t>
            </w:r>
          </w:p>
        </w:tc>
        <w:tc>
          <w:tcPr>
            <w:tcW w:w="2500" w:type="pct"/>
            <w:shd w:val="clear" w:color="auto" w:fill="auto"/>
            <w:tcMar>
              <w:right w:w="0" w:type="dxa"/>
            </w:tcMar>
          </w:tcPr>
          <w:p w14:paraId="46B96253" w14:textId="77777777" w:rsidR="002C6F01" w:rsidRDefault="00AE4CD8" w:rsidP="002C6F01">
            <w:pPr>
              <w:pStyle w:val="Brdtextmedindrag"/>
            </w:pPr>
            <w:bookmarkStart w:id="246" w:name="_Hlk31631158"/>
            <w:r w:rsidRPr="0023282F">
              <w:t>1.</w:t>
            </w:r>
            <w:r>
              <w:t> </w:t>
            </w:r>
            <w:r w:rsidRPr="0023282F">
              <w:t xml:space="preserve">hur </w:t>
            </w:r>
            <w:r>
              <w:rPr>
                <w:i/>
              </w:rPr>
              <w:t xml:space="preserve">och när </w:t>
            </w:r>
            <w:r w:rsidRPr="0023282F">
              <w:t>den gruppbaserade kapitalbasen och det gruppbaserade kapitalkravet ska beräknas enligt 15–17, 20 och 22</w:t>
            </w:r>
            <w:r>
              <w:t> </w:t>
            </w:r>
            <w:r w:rsidRPr="0023282F">
              <w:t>§§,</w:t>
            </w:r>
            <w:bookmarkEnd w:id="246"/>
          </w:p>
        </w:tc>
      </w:tr>
    </w:tbl>
    <w:p w14:paraId="36FAFAA1" w14:textId="77777777" w:rsidR="002C6F01" w:rsidRDefault="00AE4CD8" w:rsidP="002C6F01">
      <w:pPr>
        <w:pStyle w:val="Brdtextmedindrag"/>
      </w:pPr>
      <w:bookmarkStart w:id="247" w:name="_Hlk31631169"/>
      <w:r w:rsidRPr="0023282F">
        <w:t>2.</w:t>
      </w:r>
      <w:r>
        <w:t> </w:t>
      </w:r>
      <w:r w:rsidRPr="0023282F">
        <w:t>innehållet i samt omfattningen och fullgörandet av rapporteringen enligt 18</w:t>
      </w:r>
      <w:r>
        <w:t> </w:t>
      </w:r>
      <w:r w:rsidRPr="0023282F">
        <w:t>§,</w:t>
      </w:r>
    </w:p>
    <w:p w14:paraId="556DB4B9" w14:textId="77777777" w:rsidR="002C6F01" w:rsidRDefault="00AE4CD8" w:rsidP="002C6F01">
      <w:pPr>
        <w:pStyle w:val="Brdtextmedindrag"/>
      </w:pPr>
      <w:r w:rsidRPr="0023282F">
        <w:t>3.</w:t>
      </w:r>
      <w:r>
        <w:t> </w:t>
      </w:r>
      <w:r w:rsidRPr="0023282F">
        <w:t>innehållet i en åtgärdsplan och en finansiell saneringsplan enligt 21</w:t>
      </w:r>
      <w:r>
        <w:t> </w:t>
      </w:r>
      <w:r w:rsidRPr="0023282F">
        <w:t>§ andra stycket,</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13492986" w14:textId="77777777" w:rsidTr="002C6F01">
        <w:tc>
          <w:tcPr>
            <w:tcW w:w="2500" w:type="pct"/>
            <w:shd w:val="clear" w:color="auto" w:fill="auto"/>
            <w:tcMar>
              <w:left w:w="0" w:type="dxa"/>
            </w:tcMar>
          </w:tcPr>
          <w:bookmarkEnd w:id="247"/>
          <w:p w14:paraId="6CBB0CEC" w14:textId="77777777" w:rsidR="002C6F01" w:rsidRDefault="00AE4CD8" w:rsidP="002C6F01">
            <w:pPr>
              <w:pStyle w:val="Brdtextmedindrag"/>
            </w:pPr>
            <w:r w:rsidRPr="0023282F">
              <w:t>4.</w:t>
            </w:r>
            <w:r>
              <w:t> </w:t>
            </w:r>
            <w:r w:rsidRPr="0023282F">
              <w:t>vilka upplysningar ett företag ska lämna till Finansinspektionen enligt 23 och 33</w:t>
            </w:r>
            <w:r>
              <w:t> </w:t>
            </w:r>
            <w:r w:rsidRPr="0023282F">
              <w:t>§§,</w:t>
            </w:r>
          </w:p>
        </w:tc>
        <w:tc>
          <w:tcPr>
            <w:tcW w:w="2500" w:type="pct"/>
            <w:shd w:val="clear" w:color="auto" w:fill="auto"/>
            <w:tcMar>
              <w:right w:w="0" w:type="dxa"/>
            </w:tcMar>
          </w:tcPr>
          <w:p w14:paraId="5EEBB344" w14:textId="77777777" w:rsidR="002C6F01" w:rsidRDefault="00AE4CD8" w:rsidP="002C6F01">
            <w:pPr>
              <w:pStyle w:val="Brdtextmedindrag"/>
            </w:pPr>
            <w:bookmarkStart w:id="248" w:name="_Hlk31631177"/>
            <w:r w:rsidRPr="0023282F">
              <w:t>4.</w:t>
            </w:r>
            <w:r>
              <w:t> </w:t>
            </w:r>
            <w:r w:rsidRPr="0023282F">
              <w:t>vilka upplysningar ett företag ska lämna till Finansinspektionen enligt 23</w:t>
            </w:r>
            <w:r>
              <w:rPr>
                <w:i/>
              </w:rPr>
              <w:t>, 27</w:t>
            </w:r>
            <w:r w:rsidRPr="0023282F">
              <w:t xml:space="preserve"> och 33</w:t>
            </w:r>
            <w:r>
              <w:t> </w:t>
            </w:r>
            <w:r w:rsidRPr="0023282F">
              <w:t>§§,</w:t>
            </w:r>
            <w:bookmarkEnd w:id="248"/>
          </w:p>
        </w:tc>
      </w:tr>
      <w:tr w:rsidR="002C6F01" w14:paraId="65446C46" w14:textId="77777777" w:rsidTr="002C6F01">
        <w:tc>
          <w:tcPr>
            <w:tcW w:w="2500" w:type="pct"/>
            <w:shd w:val="clear" w:color="auto" w:fill="auto"/>
            <w:tcMar>
              <w:left w:w="0" w:type="dxa"/>
            </w:tcMar>
          </w:tcPr>
          <w:p w14:paraId="78CAA9C8" w14:textId="77777777" w:rsidR="002C6F01" w:rsidRPr="0023282F" w:rsidRDefault="00AE4CD8" w:rsidP="002C6F01">
            <w:pPr>
              <w:pStyle w:val="Brdtextmedindrag"/>
            </w:pPr>
            <w:r w:rsidRPr="0023282F">
              <w:t>5.</w:t>
            </w:r>
            <w:r>
              <w:t> </w:t>
            </w:r>
            <w:r w:rsidRPr="0023282F">
              <w:t>företagsstyrningssystem inom en grupp enligt 29</w:t>
            </w:r>
            <w:r>
              <w:t> </w:t>
            </w:r>
            <w:r w:rsidRPr="0023282F">
              <w:t xml:space="preserve">§, </w:t>
            </w:r>
            <w:r w:rsidRPr="00BA0D7E">
              <w:rPr>
                <w:i/>
              </w:rPr>
              <w:t>och</w:t>
            </w:r>
          </w:p>
        </w:tc>
        <w:tc>
          <w:tcPr>
            <w:tcW w:w="2500" w:type="pct"/>
            <w:shd w:val="clear" w:color="auto" w:fill="auto"/>
            <w:tcMar>
              <w:right w:w="0" w:type="dxa"/>
            </w:tcMar>
          </w:tcPr>
          <w:p w14:paraId="11E04F07" w14:textId="77777777" w:rsidR="002C6F01" w:rsidRPr="0023282F" w:rsidRDefault="00AE4CD8" w:rsidP="002C6F01">
            <w:pPr>
              <w:pStyle w:val="Brdtextmedindrag"/>
            </w:pPr>
            <w:bookmarkStart w:id="249" w:name="_Hlk31631186"/>
            <w:r w:rsidRPr="0023282F">
              <w:t>5.</w:t>
            </w:r>
            <w:r>
              <w:t> </w:t>
            </w:r>
            <w:r w:rsidRPr="0023282F">
              <w:t>företagsstyrningssystem inom en grupp enligt 29</w:t>
            </w:r>
            <w:r>
              <w:t> </w:t>
            </w:r>
            <w:r w:rsidRPr="0023282F">
              <w:t>§,</w:t>
            </w:r>
            <w:bookmarkEnd w:id="249"/>
          </w:p>
        </w:tc>
      </w:tr>
      <w:tr w:rsidR="002C6F01" w14:paraId="2AAA3073" w14:textId="77777777" w:rsidTr="002C6F01">
        <w:tc>
          <w:tcPr>
            <w:tcW w:w="2500" w:type="pct"/>
            <w:shd w:val="clear" w:color="auto" w:fill="auto"/>
            <w:tcMar>
              <w:left w:w="0" w:type="dxa"/>
            </w:tcMar>
          </w:tcPr>
          <w:p w14:paraId="0CFAA422" w14:textId="77777777" w:rsidR="002C6F01" w:rsidRDefault="00AE4CD8" w:rsidP="002C6F01">
            <w:pPr>
              <w:pStyle w:val="Brdtextmedindrag"/>
            </w:pPr>
            <w:r w:rsidRPr="0023282F">
              <w:t>6.</w:t>
            </w:r>
            <w:r>
              <w:t> </w:t>
            </w:r>
            <w:r w:rsidRPr="0023282F">
              <w:t>innehållet i en egen risk- och solvensbedömning inom en grupp enligt 31</w:t>
            </w:r>
            <w:r>
              <w:t> </w:t>
            </w:r>
            <w:r w:rsidRPr="0023282F">
              <w:t>§</w:t>
            </w:r>
            <w:r w:rsidRPr="00D82FB7">
              <w:rPr>
                <w:i/>
              </w:rPr>
              <w:t>.</w:t>
            </w:r>
          </w:p>
        </w:tc>
        <w:tc>
          <w:tcPr>
            <w:tcW w:w="2500" w:type="pct"/>
            <w:shd w:val="clear" w:color="auto" w:fill="auto"/>
            <w:tcMar>
              <w:right w:w="0" w:type="dxa"/>
            </w:tcMar>
          </w:tcPr>
          <w:p w14:paraId="067752A5" w14:textId="77777777" w:rsidR="002C6F01" w:rsidRDefault="00AE4CD8" w:rsidP="002C6F01">
            <w:pPr>
              <w:pStyle w:val="Brdtextmedindrag"/>
            </w:pPr>
            <w:bookmarkStart w:id="250" w:name="_Hlk31631194"/>
            <w:r w:rsidRPr="0023282F">
              <w:t>6.</w:t>
            </w:r>
            <w:r>
              <w:t> </w:t>
            </w:r>
            <w:r w:rsidRPr="0023282F">
              <w:t>innehållet i en egen risk- och solvensbedömning inom en grupp enligt 31</w:t>
            </w:r>
            <w:r>
              <w:t> </w:t>
            </w:r>
            <w:r w:rsidRPr="0023282F">
              <w:t>§</w:t>
            </w:r>
            <w:r>
              <w:rPr>
                <w:i/>
              </w:rPr>
              <w:t>,</w:t>
            </w:r>
            <w:r>
              <w:t xml:space="preserve"> </w:t>
            </w:r>
            <w:r>
              <w:rPr>
                <w:i/>
              </w:rPr>
              <w:t>och</w:t>
            </w:r>
            <w:bookmarkEnd w:id="250"/>
          </w:p>
        </w:tc>
      </w:tr>
      <w:tr w:rsidR="002C6F01" w14:paraId="2543C5D6" w14:textId="77777777" w:rsidTr="002C6F01">
        <w:tc>
          <w:tcPr>
            <w:tcW w:w="2500" w:type="pct"/>
            <w:shd w:val="clear" w:color="auto" w:fill="auto"/>
            <w:tcMar>
              <w:left w:w="0" w:type="dxa"/>
            </w:tcMar>
          </w:tcPr>
          <w:p w14:paraId="5E118192" w14:textId="77777777" w:rsidR="002C6F01" w:rsidRDefault="002C6F01" w:rsidP="002C6F01">
            <w:pPr>
              <w:pStyle w:val="Brdtextmedindrag"/>
            </w:pPr>
          </w:p>
        </w:tc>
        <w:tc>
          <w:tcPr>
            <w:tcW w:w="2500" w:type="pct"/>
            <w:shd w:val="clear" w:color="auto" w:fill="auto"/>
            <w:tcMar>
              <w:right w:w="0" w:type="dxa"/>
            </w:tcMar>
          </w:tcPr>
          <w:p w14:paraId="60A4970D" w14:textId="77777777" w:rsidR="002C6F01" w:rsidRPr="00D82FB7" w:rsidRDefault="00AE4CD8" w:rsidP="002C6F01">
            <w:pPr>
              <w:pStyle w:val="Brdtextmedindrag"/>
              <w:rPr>
                <w:i/>
              </w:rPr>
            </w:pPr>
            <w:bookmarkStart w:id="251" w:name="_Hlk31631201"/>
            <w:r w:rsidRPr="00D82FB7">
              <w:rPr>
                <w:i/>
              </w:rPr>
              <w:t>7. hur uppgifter enligt 37 § ska lämnas</w:t>
            </w:r>
            <w:r>
              <w:rPr>
                <w:i/>
              </w:rPr>
              <w:t>.</w:t>
            </w:r>
            <w:bookmarkEnd w:id="251"/>
          </w:p>
        </w:tc>
      </w:tr>
      <w:tr w:rsidR="002C6F01" w14:paraId="7B869354" w14:textId="77777777" w:rsidTr="002C6F01">
        <w:tc>
          <w:tcPr>
            <w:tcW w:w="2500" w:type="pct"/>
            <w:shd w:val="clear" w:color="auto" w:fill="auto"/>
            <w:tcMar>
              <w:left w:w="0" w:type="dxa"/>
            </w:tcMar>
          </w:tcPr>
          <w:p w14:paraId="34095CBD" w14:textId="77777777" w:rsidR="002C6F01" w:rsidRDefault="00AE4CD8" w:rsidP="002C6F01">
            <w:pPr>
              <w:pStyle w:val="Brdtextmedindrag"/>
            </w:pPr>
            <w:r w:rsidRPr="0023282F">
              <w:t>Regeringen eller den myndighet som regeringen bestämmer kan med stöd av 8</w:t>
            </w:r>
            <w:r>
              <w:t> </w:t>
            </w:r>
            <w:r w:rsidRPr="0023282F">
              <w:t>kap. 7</w:t>
            </w:r>
            <w:r>
              <w:t> </w:t>
            </w:r>
            <w:r w:rsidRPr="0023282F">
              <w:t>§ regerings</w:t>
            </w:r>
            <w:r>
              <w:softHyphen/>
            </w:r>
            <w:r w:rsidRPr="0023282F">
              <w:t>formen meddela föreskrifter om hur och när ett företag ska lämna upplysningar enligt 23 och 33</w:t>
            </w:r>
            <w:r>
              <w:t> </w:t>
            </w:r>
            <w:r w:rsidRPr="0023282F">
              <w:t>§§.</w:t>
            </w:r>
          </w:p>
        </w:tc>
        <w:tc>
          <w:tcPr>
            <w:tcW w:w="2500" w:type="pct"/>
            <w:shd w:val="clear" w:color="auto" w:fill="auto"/>
            <w:tcMar>
              <w:right w:w="0" w:type="dxa"/>
            </w:tcMar>
          </w:tcPr>
          <w:p w14:paraId="663788C3" w14:textId="77777777" w:rsidR="002C6F01" w:rsidRDefault="00AE4CD8" w:rsidP="002C6F01">
            <w:pPr>
              <w:pStyle w:val="Brdtextmedindrag"/>
            </w:pPr>
            <w:bookmarkStart w:id="252" w:name="_Hlk31631209"/>
            <w:r w:rsidRPr="0023282F">
              <w:t>Regeringen eller den myndighet som regeringen bestämmer kan med stöd av 8</w:t>
            </w:r>
            <w:r>
              <w:t> </w:t>
            </w:r>
            <w:r w:rsidRPr="0023282F">
              <w:t>kap. 7</w:t>
            </w:r>
            <w:r>
              <w:t> </w:t>
            </w:r>
            <w:r w:rsidRPr="0023282F">
              <w:t>§ regerings</w:t>
            </w:r>
            <w:r>
              <w:softHyphen/>
            </w:r>
            <w:r w:rsidRPr="0023282F">
              <w:t>formen meddela föreskrifter om hur och när ett företag ska lämna upplysningar enligt 23</w:t>
            </w:r>
            <w:r>
              <w:rPr>
                <w:i/>
              </w:rPr>
              <w:t>, 27</w:t>
            </w:r>
            <w:r w:rsidRPr="0023282F">
              <w:t xml:space="preserve"> och 33</w:t>
            </w:r>
            <w:r>
              <w:t> </w:t>
            </w:r>
            <w:r w:rsidRPr="0023282F">
              <w:t>§§.</w:t>
            </w:r>
            <w:bookmarkEnd w:id="252"/>
          </w:p>
        </w:tc>
      </w:tr>
    </w:tbl>
    <w:p w14:paraId="74CEEC55" w14:textId="77777777" w:rsidR="002C6F01" w:rsidRPr="00811E52" w:rsidRDefault="00AE4CD8" w:rsidP="002C6F01">
      <w:pPr>
        <w:pStyle w:val="Slutstreck"/>
      </w:pPr>
      <w:r w:rsidRPr="00811E52">
        <w:t>                      </w:t>
      </w:r>
    </w:p>
    <w:p w14:paraId="414D6B98" w14:textId="77777777" w:rsidR="002C6F01" w:rsidRPr="00025171" w:rsidRDefault="00AE4CD8" w:rsidP="002C6F01">
      <w:pPr>
        <w:pStyle w:val="Brdtextmedindrag"/>
      </w:pPr>
      <w:r>
        <w:t>Denna lag träder i kraft den 1 juli 2020.</w:t>
      </w:r>
    </w:p>
    <w:p w14:paraId="6873082B" w14:textId="4978B1EA" w:rsidR="002C6F01" w:rsidRDefault="002C6F01" w:rsidP="002C6F01">
      <w:pPr>
        <w:pStyle w:val="Brdtextmedindrag"/>
      </w:pPr>
    </w:p>
    <w:p w14:paraId="364E3D8B" w14:textId="52F44DF6" w:rsidR="002C6F01" w:rsidRDefault="002C6F01" w:rsidP="002C6F01">
      <w:pPr>
        <w:pStyle w:val="Brdtextmedindrag"/>
      </w:pPr>
    </w:p>
    <w:p w14:paraId="1A38CD47" w14:textId="77777777" w:rsidR="002C6F01" w:rsidRDefault="002C6F01" w:rsidP="002C6F01">
      <w:pPr>
        <w:pStyle w:val="Brdtextmedindrag"/>
        <w:sectPr w:rsidR="002C6F01" w:rsidSect="002C6F01">
          <w:headerReference w:type="even" r:id="rId184"/>
          <w:headerReference w:type="default" r:id="rId185"/>
          <w:footerReference w:type="even" r:id="rId186"/>
          <w:footerReference w:type="default" r:id="rId187"/>
          <w:footerReference w:type="first" r:id="rId188"/>
          <w:footnotePr>
            <w:numRestart w:val="eachSect"/>
          </w:footnotePr>
          <w:pgSz w:w="9356" w:h="13721" w:code="9"/>
          <w:pgMar w:top="794" w:right="2438" w:bottom="1191" w:left="1021" w:header="0" w:footer="709" w:gutter="0"/>
          <w:cols w:space="708"/>
          <w:docGrid w:linePitch="360"/>
        </w:sectPr>
      </w:pPr>
    </w:p>
    <w:p w14:paraId="6366B30B" w14:textId="77777777" w:rsidR="002C6F01" w:rsidRDefault="00AE4CD8" w:rsidP="002C6F01">
      <w:pPr>
        <w:pStyle w:val="Rubrik2utannumrering"/>
        <w:spacing w:before="0"/>
      </w:pPr>
      <w:bookmarkStart w:id="253" w:name="_Toc32844391"/>
      <w:r>
        <w:lastRenderedPageBreak/>
        <w:t>Förslag till lag om ändring i lagen (2020:000) om ändring i lagen (2014:836) om näringsförbud</w:t>
      </w:r>
      <w:bookmarkEnd w:id="253"/>
    </w:p>
    <w:p w14:paraId="75EF9747" w14:textId="77777777" w:rsidR="002C6F01" w:rsidRDefault="00AE4CD8" w:rsidP="002C6F01">
      <w:pPr>
        <w:pStyle w:val="Brdtextmedindrag"/>
        <w:ind w:firstLine="0"/>
      </w:pPr>
      <w:r>
        <w:t xml:space="preserve">Härigenom föreskrivs att 11 § </w:t>
      </w:r>
      <w:r w:rsidRPr="001969A0">
        <w:t>lagen (2014:836) om näringsförbud</w:t>
      </w:r>
      <w:r>
        <w:t xml:space="preserve"> i stället för lydelsen enligt lagen (2020:000) om ändring i den lagen ska ha följande lydelse. </w:t>
      </w:r>
    </w:p>
    <w:p w14:paraId="038B8512" w14:textId="77777777" w:rsidR="002C6F01" w:rsidRDefault="002C6F01" w:rsidP="002C6F0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6F01" w:rsidRPr="005B0E77" w14:paraId="0E704F02" w14:textId="77777777" w:rsidTr="002C6F01">
        <w:tc>
          <w:tcPr>
            <w:tcW w:w="2500" w:type="pct"/>
            <w:shd w:val="clear" w:color="auto" w:fill="auto"/>
            <w:tcMar>
              <w:left w:w="0" w:type="dxa"/>
            </w:tcMar>
          </w:tcPr>
          <w:p w14:paraId="1A7CA3D6" w14:textId="77777777" w:rsidR="002C6F01" w:rsidRPr="005B0E77" w:rsidRDefault="00AE4CD8" w:rsidP="002C6F01">
            <w:pPr>
              <w:pStyle w:val="Brdtext"/>
              <w:rPr>
                <w:i/>
              </w:rPr>
            </w:pPr>
            <w:r w:rsidRPr="00362900">
              <w:rPr>
                <w:i/>
              </w:rPr>
              <w:t>Lydelse enligt lagrådsremissen Ny associationsrätt för medlems</w:t>
            </w:r>
            <w:r>
              <w:rPr>
                <w:i/>
              </w:rPr>
              <w:softHyphen/>
            </w:r>
            <w:r w:rsidRPr="00362900">
              <w:rPr>
                <w:i/>
              </w:rPr>
              <w:t>banker</w:t>
            </w:r>
          </w:p>
        </w:tc>
        <w:tc>
          <w:tcPr>
            <w:tcW w:w="2500" w:type="pct"/>
            <w:shd w:val="clear" w:color="auto" w:fill="auto"/>
            <w:tcMar>
              <w:right w:w="0" w:type="dxa"/>
            </w:tcMar>
          </w:tcPr>
          <w:p w14:paraId="3AA6073C" w14:textId="77777777" w:rsidR="002C6F01" w:rsidRPr="005B0E77" w:rsidRDefault="00AE4CD8" w:rsidP="002C6F01">
            <w:pPr>
              <w:pStyle w:val="Brdtext"/>
              <w:rPr>
                <w:i/>
              </w:rPr>
            </w:pPr>
            <w:r w:rsidRPr="005B0E77">
              <w:rPr>
                <w:i/>
              </w:rPr>
              <w:t>Föreslagen lydelse</w:t>
            </w:r>
          </w:p>
        </w:tc>
      </w:tr>
    </w:tbl>
    <w:p w14:paraId="0593BAC6" w14:textId="77777777" w:rsidR="002C6F01" w:rsidRDefault="002C6F01" w:rsidP="002C6F01">
      <w:pPr>
        <w:pStyle w:val="Brdtext"/>
        <w:jc w:val="center"/>
      </w:pPr>
    </w:p>
    <w:p w14:paraId="0F70F681" w14:textId="77777777" w:rsidR="002C6F01" w:rsidRDefault="00AE4CD8" w:rsidP="002C6F01">
      <w:pPr>
        <w:pStyle w:val="Brdtext"/>
        <w:jc w:val="center"/>
      </w:pPr>
      <w:r>
        <w:t>11 §</w:t>
      </w:r>
    </w:p>
    <w:p w14:paraId="7BAD6BA8" w14:textId="77777777" w:rsidR="002C6F01" w:rsidRDefault="00AE4CD8" w:rsidP="002C6F01">
      <w:pPr>
        <w:pStyle w:val="Brdtextmedindrag"/>
      </w:pPr>
      <w:r>
        <w:t>Den som har näringsförbud får inte</w:t>
      </w:r>
    </w:p>
    <w:p w14:paraId="47080018" w14:textId="77777777" w:rsidR="002C6F01" w:rsidRDefault="00AE4CD8" w:rsidP="002C6F01">
      <w:pPr>
        <w:pStyle w:val="Brdtextmedindrag"/>
      </w:pPr>
      <w:r>
        <w:t xml:space="preserve">1. driva näringsverksamhet, </w:t>
      </w:r>
    </w:p>
    <w:p w14:paraId="18F8807F" w14:textId="77777777" w:rsidR="002C6F01" w:rsidRDefault="00AE4CD8" w:rsidP="002C6F01">
      <w:pPr>
        <w:pStyle w:val="Brdtextmedindrag"/>
      </w:pPr>
      <w:r>
        <w:t xml:space="preserve">2. faktiskt utöva ledningen av en näringsverksamhet eller av en sådan juridisk person som är bokföringspliktig även om den inte driver näring, </w:t>
      </w:r>
    </w:p>
    <w:p w14:paraId="10665192" w14:textId="77777777" w:rsidR="002C6F01" w:rsidRDefault="00AE4CD8" w:rsidP="002C6F01">
      <w:pPr>
        <w:pStyle w:val="Brdtextmedindrag"/>
      </w:pPr>
      <w:r>
        <w:t>3. vara bolagsman i ett annat handelsbolag än ett kommanditbolag eller komplementär i ett kommanditbolag eller medlem i en europeisk ekono</w:t>
      </w:r>
      <w:r>
        <w:softHyphen/>
        <w:t xml:space="preserve">misk intressegruppering med säte i Sverige, </w:t>
      </w:r>
    </w:p>
    <w:p w14:paraId="405401D1" w14:textId="77777777" w:rsidR="002C6F01" w:rsidRDefault="00AE4CD8" w:rsidP="002C6F01">
      <w:pPr>
        <w:pStyle w:val="Brdtextmedindrag"/>
      </w:pPr>
      <w:r>
        <w:t xml:space="preserve">4. vara stiftare av ett aktiebolag eller en sparbank, </w:t>
      </w:r>
    </w:p>
    <w:p w14:paraId="71D6761B" w14:textId="77777777" w:rsidR="002C6F01" w:rsidRDefault="00AE4CD8" w:rsidP="002C6F01">
      <w:pPr>
        <w:pStyle w:val="Brdtextmedindrag"/>
      </w:pPr>
      <w:r>
        <w:t xml:space="preserve">5. vara ledamot eller suppleant i styrelsen för </w:t>
      </w:r>
    </w:p>
    <w:p w14:paraId="4B7DD914" w14:textId="77777777" w:rsidR="002C6F01" w:rsidRDefault="00AE4CD8" w:rsidP="002C6F01">
      <w:pPr>
        <w:pStyle w:val="Brdtextmedindrag"/>
      </w:pPr>
      <w:r>
        <w:t xml:space="preserve">– ett aktiebolag, </w:t>
      </w:r>
    </w:p>
    <w:p w14:paraId="35FDA411" w14:textId="77777777" w:rsidR="002C6F01" w:rsidRDefault="00AE4CD8" w:rsidP="002C6F01">
      <w:pPr>
        <w:pStyle w:val="Brdtextmedindrag"/>
      </w:pPr>
      <w:r>
        <w:t xml:space="preserve">– en ekonomisk förening, </w:t>
      </w:r>
    </w:p>
    <w:p w14:paraId="5E8BE4CF" w14:textId="77777777" w:rsidR="002C6F01" w:rsidRDefault="00AE4CD8" w:rsidP="002C6F01">
      <w:pPr>
        <w:pStyle w:val="Brdtextmedindrag"/>
      </w:pPr>
      <w:r>
        <w:t xml:space="preserve">– en sparbank, </w:t>
      </w:r>
    </w:p>
    <w:p w14:paraId="37D5C1BA" w14:textId="77777777" w:rsidR="002C6F01" w:rsidRDefault="00AE4CD8" w:rsidP="002C6F01">
      <w:pPr>
        <w:pStyle w:val="Brdtextmedindrag"/>
      </w:pPr>
      <w:r>
        <w:t>– ett ömsesidigt försäkringsbolag</w:t>
      </w:r>
      <w:r w:rsidRPr="00FA720C">
        <w:t xml:space="preserve"> eller ett ömsesidigt tjänstepensions</w:t>
      </w:r>
      <w:r>
        <w:softHyphen/>
      </w:r>
      <w:r w:rsidRPr="00FA720C">
        <w:t>bolag</w:t>
      </w:r>
      <w:r>
        <w:t xml:space="preserve">, </w:t>
      </w:r>
    </w:p>
    <w:p w14:paraId="1E75BEF6" w14:textId="77777777" w:rsidR="002C6F01" w:rsidRDefault="00AE4CD8" w:rsidP="002C6F01">
      <w:pPr>
        <w:pStyle w:val="Brdtextmedindrag"/>
      </w:pPr>
      <w:r>
        <w:t>– en försäkringsförening</w:t>
      </w:r>
      <w:r w:rsidRPr="00FA720C">
        <w:t xml:space="preserve"> eller en tjänstepensionsförening</w:t>
      </w:r>
      <w:r>
        <w:t xml:space="preserve">, </w:t>
      </w:r>
    </w:p>
    <w:p w14:paraId="262B944C" w14:textId="77777777" w:rsidR="002C6F01" w:rsidRDefault="00AE4CD8" w:rsidP="002C6F01">
      <w:pPr>
        <w:pStyle w:val="Brdtextmedindrag"/>
      </w:pPr>
      <w:r>
        <w:t xml:space="preserve">– en europeisk ekonomisk intressegruppering med säte i Sverige, </w:t>
      </w:r>
    </w:p>
    <w:p w14:paraId="70E4F289" w14:textId="77777777" w:rsidR="002C6F01" w:rsidRDefault="00AE4CD8" w:rsidP="002C6F01">
      <w:pPr>
        <w:pStyle w:val="Brdtextmedindrag"/>
      </w:pPr>
      <w:r>
        <w:t xml:space="preserve">– en pensionsstiftelse, eller </w:t>
      </w:r>
    </w:p>
    <w:p w14:paraId="1A396430" w14:textId="77777777" w:rsidR="002C6F01" w:rsidRDefault="00AE4CD8" w:rsidP="002C6F01">
      <w:pPr>
        <w:pStyle w:val="Brdtextmedindrag"/>
      </w:pPr>
      <w:r>
        <w:t xml:space="preserve">– en sådan ideell förening eller stiftelse som driver näringsverksamhet, </w:t>
      </w:r>
    </w:p>
    <w:p w14:paraId="26C54700" w14:textId="77777777" w:rsidR="002C6F01" w:rsidRDefault="00AE4CD8" w:rsidP="002C6F01">
      <w:pPr>
        <w:pStyle w:val="Brdtextmedindrag"/>
      </w:pPr>
      <w:r>
        <w:t>6. vara ledamot eller suppleant i förvaltnings-, lednings- eller tillsyns</w:t>
      </w:r>
      <w:r>
        <w:softHyphen/>
        <w:t>organet för ett europabolag eller ett europakooperativ med säte i Sverige,</w:t>
      </w:r>
    </w:p>
    <w:p w14:paraId="7941A25D" w14:textId="77777777" w:rsidR="002C6F01" w:rsidRDefault="00AE4CD8" w:rsidP="002C6F01">
      <w:pPr>
        <w:pStyle w:val="Brdtextmedindrag"/>
      </w:pPr>
      <w:r>
        <w:t xml:space="preserve">7. vara verkställande direktör eller vice verkställande direktör i </w:t>
      </w:r>
    </w:p>
    <w:p w14:paraId="65FEC20B" w14:textId="77777777" w:rsidR="002C6F01" w:rsidRDefault="00AE4CD8" w:rsidP="002C6F01">
      <w:pPr>
        <w:pStyle w:val="Brdtextmedindrag"/>
      </w:pPr>
      <w:r>
        <w:t xml:space="preserve">– ett aktiebolag, </w:t>
      </w:r>
    </w:p>
    <w:p w14:paraId="79670E5D" w14:textId="77777777" w:rsidR="002C6F01" w:rsidRDefault="00AE4CD8" w:rsidP="002C6F01">
      <w:pPr>
        <w:pStyle w:val="Brdtextmedindrag"/>
      </w:pPr>
      <w:r>
        <w:t xml:space="preserve">– en ekonomisk förening, </w:t>
      </w:r>
    </w:p>
    <w:p w14:paraId="019EF4FC" w14:textId="77777777" w:rsidR="002C6F01" w:rsidRDefault="00AE4CD8" w:rsidP="002C6F01">
      <w:pPr>
        <w:pStyle w:val="Brdtextmedindrag"/>
      </w:pPr>
      <w:r w:rsidRPr="00377336">
        <w:t>–</w:t>
      </w:r>
      <w:r>
        <w:t xml:space="preserve"> ett ömsesidigt försäkringsbolag eller </w:t>
      </w:r>
      <w:r w:rsidRPr="0022661D">
        <w:t>ett ömsesidigt tjänste</w:t>
      </w:r>
      <w:r>
        <w:softHyphen/>
      </w:r>
      <w:r w:rsidRPr="0022661D">
        <w:t>pensions</w:t>
      </w:r>
      <w:r>
        <w:softHyphen/>
      </w:r>
      <w:r w:rsidRPr="0022661D">
        <w:t>bolag</w:t>
      </w: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2C6F01" w14:paraId="79D1EEF9" w14:textId="77777777" w:rsidTr="002C6F01">
        <w:tc>
          <w:tcPr>
            <w:tcW w:w="2500" w:type="pct"/>
            <w:shd w:val="clear" w:color="auto" w:fill="auto"/>
            <w:tcMar>
              <w:left w:w="0" w:type="dxa"/>
            </w:tcMar>
          </w:tcPr>
          <w:p w14:paraId="4A2909F0" w14:textId="77777777" w:rsidR="002C6F01" w:rsidRDefault="002C6F01" w:rsidP="002C6F01">
            <w:pPr>
              <w:pStyle w:val="Brdtextmedindrag"/>
            </w:pPr>
          </w:p>
        </w:tc>
        <w:tc>
          <w:tcPr>
            <w:tcW w:w="2500" w:type="pct"/>
            <w:shd w:val="clear" w:color="auto" w:fill="auto"/>
            <w:tcMar>
              <w:right w:w="0" w:type="dxa"/>
            </w:tcMar>
          </w:tcPr>
          <w:p w14:paraId="236F2457" w14:textId="77777777" w:rsidR="002C6F01" w:rsidRPr="00574282" w:rsidRDefault="00AE4CD8" w:rsidP="002C6F01">
            <w:pPr>
              <w:pStyle w:val="Brdtextmedindrag"/>
              <w:rPr>
                <w:i/>
              </w:rPr>
            </w:pPr>
            <w:r>
              <w:t>– </w:t>
            </w:r>
            <w:r>
              <w:rPr>
                <w:i/>
              </w:rPr>
              <w:t>en försäkringsförening eller en tjänstepensionsförening,</w:t>
            </w:r>
          </w:p>
        </w:tc>
      </w:tr>
    </w:tbl>
    <w:p w14:paraId="05C9D0B4" w14:textId="77777777" w:rsidR="002C6F01" w:rsidRDefault="00AE4CD8" w:rsidP="002C6F01">
      <w:pPr>
        <w:pStyle w:val="Brdtextmedindrag"/>
      </w:pPr>
      <w:r>
        <w:t>– </w:t>
      </w:r>
      <w:r w:rsidRPr="00377336">
        <w:rPr>
          <w:spacing w:val="-1"/>
        </w:rPr>
        <w:t>ett europabolag eller ett europa</w:t>
      </w:r>
      <w:r>
        <w:softHyphen/>
        <w:t xml:space="preserve">kooperativ med säte i Sverige, </w:t>
      </w:r>
    </w:p>
    <w:p w14:paraId="2A5841D0" w14:textId="77777777" w:rsidR="002C6F01" w:rsidRDefault="00AE4CD8" w:rsidP="002C6F01">
      <w:pPr>
        <w:pStyle w:val="Brdtextmedindrag"/>
      </w:pPr>
      <w:r>
        <w:t xml:space="preserve">– en </w:t>
      </w:r>
      <w:r w:rsidRPr="00801B4D">
        <w:t xml:space="preserve">sparbank, </w:t>
      </w:r>
      <w:r w:rsidRPr="004605A3">
        <w:t>eller</w:t>
      </w:r>
    </w:p>
    <w:p w14:paraId="16E199CA" w14:textId="77777777" w:rsidR="002C6F01" w:rsidRDefault="00AE4CD8" w:rsidP="002C6F01">
      <w:pPr>
        <w:pStyle w:val="Brdtextmedindrag"/>
      </w:pPr>
      <w:r>
        <w:t xml:space="preserve">– en filial enligt lagen (1992:160) om utländska filialer </w:t>
      </w:r>
      <w:proofErr w:type="gramStart"/>
      <w:r>
        <w:t>m.m.</w:t>
      </w:r>
      <w:proofErr w:type="gramEnd"/>
      <w:r>
        <w:t>,</w:t>
      </w:r>
    </w:p>
    <w:p w14:paraId="67D589F6" w14:textId="77777777" w:rsidR="002C6F01" w:rsidRDefault="00AE4CD8" w:rsidP="002C6F01">
      <w:pPr>
        <w:pStyle w:val="Brdtextmedindrag"/>
      </w:pPr>
      <w:r>
        <w:t xml:space="preserve">8. vara företagsledare i en europeisk ekonomisk intressegruppering med säte i Sverige eller föreståndare enligt 2 § andra stycket lagen om utländska filialer </w:t>
      </w:r>
      <w:proofErr w:type="gramStart"/>
      <w:r>
        <w:t>m.m.</w:t>
      </w:r>
      <w:proofErr w:type="gramEnd"/>
      <w:r>
        <w:t xml:space="preserve">, </w:t>
      </w:r>
    </w:p>
    <w:p w14:paraId="061A8953" w14:textId="77777777" w:rsidR="002C6F01" w:rsidRDefault="00AE4CD8" w:rsidP="002C6F01">
      <w:pPr>
        <w:pStyle w:val="Brdtextmedindrag"/>
      </w:pPr>
      <w:r>
        <w:t xml:space="preserve">9. vara firmatecknare eller i annan egenskap vara ställföreträdare för en sådan juridisk person som anges i 3–5 eller vara firmatecknare för ett utländskt bankföretags filial, </w:t>
      </w:r>
    </w:p>
    <w:p w14:paraId="4312D84B" w14:textId="77777777" w:rsidR="002C6F01" w:rsidRDefault="00AE4CD8" w:rsidP="002C6F01">
      <w:pPr>
        <w:pStyle w:val="Brdtextmedindrag"/>
      </w:pPr>
      <w:r>
        <w:lastRenderedPageBreak/>
        <w:t xml:space="preserve">10. äga så många aktier i ett aktiebolag eller ett europabolag med säte i Sverige att hans eller hennes andel av röstetalet för samtliga aktier i bolaget överstiger femtio procent, </w:t>
      </w:r>
    </w:p>
    <w:p w14:paraId="4500965A" w14:textId="77777777" w:rsidR="002C6F01" w:rsidRDefault="00AE4CD8" w:rsidP="002C6F01">
      <w:pPr>
        <w:pStyle w:val="Brdtextmedindrag"/>
      </w:pPr>
      <w:r>
        <w:t xml:space="preserve">11. inneha fullmakt att företräda en enskild näringsidkare i dennes näringsverksamhet eller en juridisk person som anges i 3–5, </w:t>
      </w:r>
    </w:p>
    <w:p w14:paraId="4294E41F" w14:textId="77777777" w:rsidR="002C6F01" w:rsidRDefault="00AE4CD8" w:rsidP="002C6F01">
      <w:pPr>
        <w:pStyle w:val="Brdtextmedindrag"/>
      </w:pPr>
      <w:r>
        <w:t>12. vara anställd eller återkommande ta emot uppdrag i en näringsverk</w:t>
      </w:r>
      <w:r>
        <w:softHyphen/>
        <w:t>samhet som drivs av en närstående till honom eller henne eller där en när</w:t>
      </w:r>
      <w:r>
        <w:softHyphen/>
        <w:t xml:space="preserve">stående har en sådan ställning som anges i 3 §, eller </w:t>
      </w:r>
    </w:p>
    <w:p w14:paraId="6500428A" w14:textId="77777777" w:rsidR="002C6F01" w:rsidRDefault="00AE4CD8" w:rsidP="002C6F01">
      <w:pPr>
        <w:pStyle w:val="Brdtextmedindrag"/>
      </w:pPr>
      <w:r>
        <w:t>13. vara anställd eller återkommande ta emot uppdrag i den näringsverk</w:t>
      </w:r>
      <w:r>
        <w:softHyphen/>
        <w:t>samhet där han eller hon har åsidosatt sina skyldigheter.</w:t>
      </w:r>
    </w:p>
    <w:p w14:paraId="015FB96D" w14:textId="44143A14" w:rsidR="002C6F01" w:rsidRDefault="002C6F01" w:rsidP="002C6F01">
      <w:pPr>
        <w:pStyle w:val="Brdtextmedindrag"/>
      </w:pPr>
    </w:p>
    <w:p w14:paraId="7DEB7892" w14:textId="1505C801" w:rsidR="002C6F01" w:rsidRDefault="002C6F01" w:rsidP="002C6F01">
      <w:pPr>
        <w:pStyle w:val="Brdtextmedindrag"/>
      </w:pPr>
    </w:p>
    <w:p w14:paraId="6E7CA6AC" w14:textId="77777777" w:rsidR="002C6F01" w:rsidRDefault="002C6F01" w:rsidP="002C6F01">
      <w:pPr>
        <w:pStyle w:val="Brdtextmedindrag"/>
        <w:sectPr w:rsidR="002C6F01" w:rsidSect="002C6F01">
          <w:headerReference w:type="even" r:id="rId189"/>
          <w:headerReference w:type="default" r:id="rId190"/>
          <w:footerReference w:type="even" r:id="rId191"/>
          <w:footerReference w:type="default" r:id="rId192"/>
          <w:footerReference w:type="first" r:id="rId193"/>
          <w:footnotePr>
            <w:numRestart w:val="eachSect"/>
          </w:footnotePr>
          <w:pgSz w:w="9356" w:h="13721" w:code="9"/>
          <w:pgMar w:top="794" w:right="2438" w:bottom="1191" w:left="1021" w:header="0" w:footer="709" w:gutter="0"/>
          <w:cols w:space="708"/>
          <w:docGrid w:linePitch="360"/>
        </w:sectPr>
      </w:pPr>
    </w:p>
    <w:p w14:paraId="1A0D559F" w14:textId="46C533A9" w:rsidR="002C6F01" w:rsidRDefault="00AE4CD8" w:rsidP="002C6F01">
      <w:pPr>
        <w:pStyle w:val="Bilagarubrik"/>
      </w:pPr>
      <w:bookmarkStart w:id="254" w:name="_Toc36022947"/>
      <w:r>
        <w:lastRenderedPageBreak/>
        <w:t>Lagrådets yttrande</w:t>
      </w:r>
      <w:bookmarkEnd w:id="254"/>
    </w:p>
    <w:p w14:paraId="2248D8DF" w14:textId="77777777" w:rsidR="00C57A0D" w:rsidRPr="00C57A0D" w:rsidRDefault="00C57A0D" w:rsidP="00C57A0D">
      <w:pPr>
        <w:pStyle w:val="Brdtext"/>
      </w:pPr>
      <w:r w:rsidRPr="00C57A0D">
        <w:t>Utdrag ur protokoll vid sammanträde 2020-03-11</w:t>
      </w:r>
    </w:p>
    <w:p w14:paraId="5FB49B95" w14:textId="77777777" w:rsidR="00C57A0D" w:rsidRPr="00C57A0D" w:rsidRDefault="00C57A0D" w:rsidP="00C57A0D">
      <w:pPr>
        <w:pStyle w:val="Brdtext"/>
      </w:pPr>
    </w:p>
    <w:p w14:paraId="2EC1824A" w14:textId="77777777" w:rsidR="00C57A0D" w:rsidRPr="00C57A0D" w:rsidRDefault="00C57A0D" w:rsidP="00C57A0D">
      <w:pPr>
        <w:pStyle w:val="Brdtext"/>
      </w:pPr>
      <w:r w:rsidRPr="00C57A0D">
        <w:rPr>
          <w:b/>
        </w:rPr>
        <w:t>Närvarande:</w:t>
      </w:r>
      <w:r w:rsidRPr="00C57A0D">
        <w:t xml:space="preserve"> </w:t>
      </w:r>
      <w:proofErr w:type="gramStart"/>
      <w:r w:rsidRPr="00C57A0D">
        <w:t>F.d.</w:t>
      </w:r>
      <w:proofErr w:type="gramEnd"/>
      <w:r w:rsidRPr="00C57A0D">
        <w:t xml:space="preserve"> justitierådet Eskil Nord samt justitieråden </w:t>
      </w:r>
    </w:p>
    <w:p w14:paraId="50B01E95" w14:textId="77777777" w:rsidR="00C57A0D" w:rsidRPr="00C57A0D" w:rsidRDefault="00C57A0D" w:rsidP="00C57A0D">
      <w:pPr>
        <w:pStyle w:val="Brdtext"/>
      </w:pPr>
      <w:r w:rsidRPr="00C57A0D">
        <w:t xml:space="preserve">Inga-Lill </w:t>
      </w:r>
      <w:proofErr w:type="spellStart"/>
      <w:r w:rsidRPr="00C57A0D">
        <w:t>Askersjö</w:t>
      </w:r>
      <w:proofErr w:type="spellEnd"/>
      <w:r w:rsidRPr="00C57A0D">
        <w:t xml:space="preserve"> och Sten Andersson</w:t>
      </w:r>
    </w:p>
    <w:p w14:paraId="0F9221D5" w14:textId="77777777" w:rsidR="00C57A0D" w:rsidRPr="00C57A0D" w:rsidRDefault="00C57A0D" w:rsidP="00C57A0D">
      <w:pPr>
        <w:pStyle w:val="Brdtext"/>
      </w:pPr>
    </w:p>
    <w:p w14:paraId="7428AAD6" w14:textId="77777777" w:rsidR="00C57A0D" w:rsidRPr="00C57A0D" w:rsidRDefault="00C57A0D" w:rsidP="00C57A0D">
      <w:pPr>
        <w:pStyle w:val="Brdtext"/>
        <w:rPr>
          <w:b/>
        </w:rPr>
      </w:pPr>
      <w:r w:rsidRPr="00C57A0D">
        <w:rPr>
          <w:b/>
        </w:rPr>
        <w:t>Vissa frågor om försäkring och tjänstepension</w:t>
      </w:r>
    </w:p>
    <w:p w14:paraId="572ED85D" w14:textId="77777777" w:rsidR="00C57A0D" w:rsidRPr="00C57A0D" w:rsidRDefault="00C57A0D" w:rsidP="00C57A0D">
      <w:pPr>
        <w:pStyle w:val="Brdtext"/>
      </w:pPr>
    </w:p>
    <w:p w14:paraId="3B2F551B" w14:textId="77777777" w:rsidR="00C57A0D" w:rsidRPr="00C57A0D" w:rsidRDefault="00C57A0D" w:rsidP="00C57A0D">
      <w:pPr>
        <w:pStyle w:val="Brdtext"/>
        <w:jc w:val="left"/>
      </w:pPr>
      <w:r w:rsidRPr="00C57A0D">
        <w:t xml:space="preserve">Enligt en lagrådsremiss den 20 februari 2020 har regeringen (Finansdepartementet) beslutat inhämta Lagrådets yttrande </w:t>
      </w:r>
    </w:p>
    <w:p w14:paraId="21E0C72D" w14:textId="77777777" w:rsidR="00C57A0D" w:rsidRPr="00C57A0D" w:rsidRDefault="00C57A0D" w:rsidP="00C57A0D">
      <w:pPr>
        <w:pStyle w:val="Brdtext"/>
        <w:jc w:val="left"/>
      </w:pPr>
      <w:r w:rsidRPr="00C57A0D">
        <w:t xml:space="preserve">över förslag till </w:t>
      </w:r>
    </w:p>
    <w:p w14:paraId="4745BF12" w14:textId="77777777" w:rsidR="00C57A0D" w:rsidRPr="00C57A0D" w:rsidRDefault="00C57A0D" w:rsidP="00C57A0D">
      <w:pPr>
        <w:pStyle w:val="Brdtext"/>
        <w:jc w:val="left"/>
      </w:pPr>
    </w:p>
    <w:p w14:paraId="34AAFE43" w14:textId="1DB96BE8" w:rsidR="00C57A0D" w:rsidRPr="00C95A55" w:rsidRDefault="00C57A0D" w:rsidP="00C95A55">
      <w:pPr>
        <w:pStyle w:val="Numreradlista"/>
        <w:numPr>
          <w:ilvl w:val="1"/>
          <w:numId w:val="44"/>
        </w:numPr>
      </w:pPr>
      <w:r w:rsidRPr="00C95A55">
        <w:t xml:space="preserve">lag om ändring i lagen (1967:531) om tryggande av pensionsutfästelse </w:t>
      </w:r>
      <w:proofErr w:type="gramStart"/>
      <w:r w:rsidRPr="00C95A55">
        <w:t>m.m.</w:t>
      </w:r>
      <w:proofErr w:type="gramEnd"/>
      <w:r w:rsidRPr="00C95A55">
        <w:t>,</w:t>
      </w:r>
    </w:p>
    <w:p w14:paraId="71F59907" w14:textId="54BFDB59" w:rsidR="00C57A0D" w:rsidRPr="00C95A55" w:rsidRDefault="00C57A0D" w:rsidP="00C95A55">
      <w:pPr>
        <w:pStyle w:val="Numreradlista"/>
      </w:pPr>
      <w:r w:rsidRPr="00C95A55">
        <w:t>lag om ändring i lagen (1981:131) om kallelse på okända borgenärer,</w:t>
      </w:r>
    </w:p>
    <w:p w14:paraId="751B6D7B" w14:textId="5DE8E394" w:rsidR="00C57A0D" w:rsidRPr="00C95A55" w:rsidRDefault="00C57A0D" w:rsidP="00C95A55">
      <w:pPr>
        <w:pStyle w:val="Numreradlista"/>
      </w:pPr>
      <w:r w:rsidRPr="00C95A55">
        <w:t>lag om ändring i lagen (1998:293) om utländska försäkringsgivares och tjänstepensionsinstituts verksamhet i Sverige,</w:t>
      </w:r>
    </w:p>
    <w:p w14:paraId="38440B7C" w14:textId="6CFD3503" w:rsidR="00C57A0D" w:rsidRPr="00C95A55" w:rsidRDefault="00C57A0D" w:rsidP="00C95A55">
      <w:pPr>
        <w:pStyle w:val="Numreradlista"/>
      </w:pPr>
      <w:r w:rsidRPr="00C95A55">
        <w:t>lag om ändring i lagen (2004:575) om europabolag,</w:t>
      </w:r>
    </w:p>
    <w:p w14:paraId="25795B02" w14:textId="07DFACE4" w:rsidR="00C57A0D" w:rsidRPr="00C95A55" w:rsidRDefault="00C57A0D" w:rsidP="00C95A55">
      <w:pPr>
        <w:pStyle w:val="Numreradlista"/>
      </w:pPr>
      <w:r w:rsidRPr="00C95A55">
        <w:t>lag om ändring i lagen (2006:595) om europakooperativ,</w:t>
      </w:r>
    </w:p>
    <w:p w14:paraId="3BA50FBA" w14:textId="2C31DB8F" w:rsidR="00C57A0D" w:rsidRPr="00C95A55" w:rsidRDefault="00C57A0D" w:rsidP="00C95A55">
      <w:pPr>
        <w:pStyle w:val="Numreradlista"/>
      </w:pPr>
      <w:r w:rsidRPr="00C95A55">
        <w:t>lag om ändring i delgivningslagen (2010:1932),</w:t>
      </w:r>
    </w:p>
    <w:p w14:paraId="46592EA8" w14:textId="2E94859A" w:rsidR="00C57A0D" w:rsidRPr="00C95A55" w:rsidRDefault="00C57A0D" w:rsidP="00C95A55">
      <w:pPr>
        <w:pStyle w:val="Numreradlista"/>
      </w:pPr>
      <w:r w:rsidRPr="00C95A55">
        <w:t>lag om ändring i försäkringsrörelselagen (2010:2043),</w:t>
      </w:r>
    </w:p>
    <w:p w14:paraId="0339590A" w14:textId="69DE0F21" w:rsidR="00C57A0D" w:rsidRPr="00C95A55" w:rsidRDefault="00C57A0D" w:rsidP="00C95A55">
      <w:pPr>
        <w:pStyle w:val="Numreradlista"/>
      </w:pPr>
      <w:r w:rsidRPr="00C95A55">
        <w:t>lag om ändring i lagen (2014:836) om näringsförbud,</w:t>
      </w:r>
    </w:p>
    <w:p w14:paraId="4A1987BC" w14:textId="51655F79" w:rsidR="00C57A0D" w:rsidRPr="00C95A55" w:rsidRDefault="00C57A0D" w:rsidP="00C95A55">
      <w:pPr>
        <w:pStyle w:val="Numreradlista"/>
      </w:pPr>
      <w:r w:rsidRPr="00C95A55">
        <w:t>lag om ändring i lagen (2019:742) om tjänstepensionsföretag,</w:t>
      </w:r>
    </w:p>
    <w:p w14:paraId="4EE11C68" w14:textId="140D7B0C" w:rsidR="00C57A0D" w:rsidRPr="00C95A55" w:rsidRDefault="00C57A0D" w:rsidP="00C95A55">
      <w:pPr>
        <w:pStyle w:val="Numreradlista"/>
      </w:pPr>
      <w:r w:rsidRPr="00C95A55">
        <w:t>lag om ändring i lagen (2020:000) om ändring i lagen (2014:836) om näringsförbud.</w:t>
      </w:r>
    </w:p>
    <w:p w14:paraId="2D0BAB6E" w14:textId="77777777" w:rsidR="00C57A0D" w:rsidRPr="00C57A0D" w:rsidRDefault="00C57A0D" w:rsidP="00C57A0D">
      <w:pPr>
        <w:pStyle w:val="Brdtext"/>
        <w:jc w:val="left"/>
      </w:pPr>
    </w:p>
    <w:p w14:paraId="33BC7926" w14:textId="77777777" w:rsidR="00C57A0D" w:rsidRPr="00C57A0D" w:rsidRDefault="00C57A0D" w:rsidP="00C57A0D">
      <w:pPr>
        <w:pStyle w:val="Brdtext"/>
        <w:jc w:val="left"/>
      </w:pPr>
      <w:r w:rsidRPr="00C57A0D">
        <w:t>Förslagen har inför Lagrådet föredragits av kanslirådet</w:t>
      </w:r>
    </w:p>
    <w:p w14:paraId="608066A4" w14:textId="77777777" w:rsidR="00C57A0D" w:rsidRPr="00C57A0D" w:rsidRDefault="00C57A0D" w:rsidP="00C57A0D">
      <w:pPr>
        <w:pStyle w:val="Brdtext"/>
        <w:jc w:val="left"/>
      </w:pPr>
      <w:r w:rsidRPr="00C57A0D">
        <w:t>Johan Hedberg och rättssakkunnige Alexander Dahlqvist.</w:t>
      </w:r>
    </w:p>
    <w:p w14:paraId="38EE987D" w14:textId="77777777" w:rsidR="00C57A0D" w:rsidRPr="00C57A0D" w:rsidRDefault="00C57A0D" w:rsidP="00C57A0D">
      <w:pPr>
        <w:pStyle w:val="Brdtext"/>
        <w:jc w:val="left"/>
      </w:pPr>
    </w:p>
    <w:p w14:paraId="345CD75E" w14:textId="77777777" w:rsidR="00C57A0D" w:rsidRPr="00C57A0D" w:rsidRDefault="00C57A0D" w:rsidP="00C57A0D">
      <w:pPr>
        <w:pStyle w:val="Brdtext"/>
        <w:jc w:val="left"/>
      </w:pPr>
      <w:r w:rsidRPr="00C57A0D">
        <w:t>Lagrådet lämnar förslagen utan erinran.</w:t>
      </w:r>
    </w:p>
    <w:p w14:paraId="713B1CDC" w14:textId="77777777" w:rsidR="002C6F01" w:rsidRPr="00025171" w:rsidRDefault="002C6F01" w:rsidP="00C57A0D">
      <w:pPr>
        <w:pStyle w:val="Brdtext"/>
        <w:jc w:val="left"/>
      </w:pPr>
    </w:p>
    <w:p w14:paraId="03CF1119" w14:textId="77777777" w:rsidR="002C6F01" w:rsidRPr="00025171" w:rsidRDefault="002C6F01" w:rsidP="002C6F01">
      <w:pPr>
        <w:pStyle w:val="Brdtextmedindrag"/>
      </w:pPr>
    </w:p>
    <w:p w14:paraId="1BD3CB03" w14:textId="77777777" w:rsidR="002C6F01" w:rsidRPr="002F03E9" w:rsidRDefault="002C6F01" w:rsidP="002C6F01">
      <w:pPr>
        <w:pStyle w:val="Brdtextmedindrag"/>
        <w:sectPr w:rsidR="002C6F01" w:rsidRPr="002F03E9" w:rsidSect="00155500">
          <w:headerReference w:type="even" r:id="rId194"/>
          <w:headerReference w:type="default" r:id="rId195"/>
          <w:footerReference w:type="even" r:id="rId196"/>
          <w:footerReference w:type="default" r:id="rId197"/>
          <w:headerReference w:type="first" r:id="rId198"/>
          <w:footerReference w:type="first" r:id="rId199"/>
          <w:footnotePr>
            <w:numRestart w:val="eachSect"/>
          </w:footnotePr>
          <w:pgSz w:w="9356" w:h="13721" w:code="9"/>
          <w:pgMar w:top="794" w:right="2438" w:bottom="1191" w:left="1021" w:header="0" w:footer="709" w:gutter="0"/>
          <w:cols w:space="708"/>
          <w:docGrid w:linePitch="360"/>
        </w:sectPr>
      </w:pPr>
    </w:p>
    <w:p w14:paraId="19006472" w14:textId="77777777" w:rsidR="002C6F01" w:rsidRDefault="00AE4CD8" w:rsidP="002C6F01">
      <w:pPr>
        <w:pStyle w:val="Bilagarubrik"/>
      </w:pPr>
      <w:bookmarkStart w:id="255" w:name="_Toc32844436"/>
      <w:bookmarkStart w:id="256" w:name="_Toc36022948"/>
      <w:r>
        <w:lastRenderedPageBreak/>
        <w:t>Jämförelsetabell över kompletterande genomförande av andra tjänstepensionsdirektivet</w:t>
      </w:r>
      <w:bookmarkEnd w:id="255"/>
      <w:bookmarkEnd w:id="256"/>
    </w:p>
    <w:tbl>
      <w:tblPr>
        <w:tblW w:w="5382" w:type="dxa"/>
        <w:tblLayout w:type="fixed"/>
        <w:tblLook w:val="04A0" w:firstRow="1" w:lastRow="0" w:firstColumn="1" w:lastColumn="0" w:noHBand="0" w:noVBand="1"/>
      </w:tblPr>
      <w:tblGrid>
        <w:gridCol w:w="1696"/>
        <w:gridCol w:w="3686"/>
      </w:tblGrid>
      <w:tr w:rsidR="002C6F01" w14:paraId="33EAACE4" w14:textId="77777777" w:rsidTr="002C6F01">
        <w:trPr>
          <w:trHeight w:val="228"/>
        </w:trPr>
        <w:tc>
          <w:tcPr>
            <w:tcW w:w="1696" w:type="dxa"/>
            <w:tcBorders>
              <w:top w:val="single" w:sz="4" w:space="0" w:color="auto"/>
              <w:left w:val="single" w:sz="4" w:space="0" w:color="auto"/>
              <w:bottom w:val="single" w:sz="4" w:space="0" w:color="auto"/>
              <w:right w:val="single" w:sz="4" w:space="0" w:color="auto"/>
            </w:tcBorders>
            <w:hideMark/>
          </w:tcPr>
          <w:p w14:paraId="3F1A38FD" w14:textId="77777777" w:rsidR="002C6F01" w:rsidRDefault="00AE4CD8" w:rsidP="002C6F01">
            <w:pPr>
              <w:pStyle w:val="Brdtextmedindrag"/>
              <w:ind w:firstLine="0"/>
              <w:rPr>
                <w:b/>
              </w:rPr>
            </w:pPr>
            <w:r>
              <w:rPr>
                <w:b/>
              </w:rPr>
              <w:t>Artikel i andra tjänstepensions</w:t>
            </w:r>
            <w:r>
              <w:rPr>
                <w:b/>
              </w:rPr>
              <w:softHyphen/>
              <w:t>direktivet</w:t>
            </w:r>
            <w:r>
              <w:rPr>
                <w:rStyle w:val="Fotnotsreferens"/>
              </w:rPr>
              <w:footnoteReference w:id="156"/>
            </w:r>
          </w:p>
        </w:tc>
        <w:tc>
          <w:tcPr>
            <w:tcW w:w="3686" w:type="dxa"/>
            <w:tcBorders>
              <w:top w:val="single" w:sz="4" w:space="0" w:color="auto"/>
              <w:left w:val="single" w:sz="4" w:space="0" w:color="auto"/>
              <w:bottom w:val="single" w:sz="4" w:space="0" w:color="auto"/>
              <w:right w:val="single" w:sz="4" w:space="0" w:color="auto"/>
            </w:tcBorders>
            <w:hideMark/>
          </w:tcPr>
          <w:p w14:paraId="6C091800" w14:textId="77777777" w:rsidR="002C6F01" w:rsidRDefault="00AE4CD8" w:rsidP="002C6F01">
            <w:pPr>
              <w:pStyle w:val="Brdtextmedindrag"/>
              <w:ind w:firstLine="0"/>
              <w:rPr>
                <w:b/>
              </w:rPr>
            </w:pPr>
            <w:r>
              <w:rPr>
                <w:b/>
              </w:rPr>
              <w:t>Svenska bestämmelser</w:t>
            </w:r>
          </w:p>
        </w:tc>
      </w:tr>
      <w:tr w:rsidR="002C6F01" w14:paraId="0A842600" w14:textId="77777777" w:rsidTr="002C6F01">
        <w:trPr>
          <w:trHeight w:val="228"/>
        </w:trPr>
        <w:tc>
          <w:tcPr>
            <w:tcW w:w="1696" w:type="dxa"/>
            <w:tcBorders>
              <w:top w:val="single" w:sz="4" w:space="0" w:color="auto"/>
              <w:left w:val="single" w:sz="4" w:space="0" w:color="auto"/>
              <w:bottom w:val="single" w:sz="4" w:space="0" w:color="auto"/>
              <w:right w:val="single" w:sz="4" w:space="0" w:color="auto"/>
            </w:tcBorders>
          </w:tcPr>
          <w:p w14:paraId="4CF76817" w14:textId="77777777" w:rsidR="002C6F01" w:rsidRDefault="00AE4CD8" w:rsidP="002C6F01">
            <w:pPr>
              <w:pStyle w:val="Brdtextmedindrag"/>
              <w:ind w:firstLine="0"/>
            </w:pPr>
            <w:r>
              <w:t>11.11</w:t>
            </w:r>
          </w:p>
        </w:tc>
        <w:tc>
          <w:tcPr>
            <w:tcW w:w="3686" w:type="dxa"/>
            <w:tcBorders>
              <w:top w:val="single" w:sz="4" w:space="0" w:color="auto"/>
              <w:left w:val="single" w:sz="4" w:space="0" w:color="auto"/>
              <w:bottom w:val="single" w:sz="4" w:space="0" w:color="auto"/>
              <w:right w:val="single" w:sz="4" w:space="0" w:color="auto"/>
            </w:tcBorders>
          </w:tcPr>
          <w:p w14:paraId="4A611C36" w14:textId="6D9FF137" w:rsidR="002C6F01" w:rsidRDefault="00AE4CD8" w:rsidP="002C6F01">
            <w:pPr>
              <w:pStyle w:val="Brdtextmedindrag"/>
              <w:ind w:firstLine="0"/>
            </w:pPr>
            <w:r>
              <w:t>3 kap. 6 </w:t>
            </w:r>
            <w:r w:rsidR="00DD5310">
              <w:t>a</w:t>
            </w:r>
            <w:r w:rsidR="0070181B">
              <w:t> </w:t>
            </w:r>
            <w:r>
              <w:t xml:space="preserve">§ </w:t>
            </w:r>
            <w:r w:rsidR="00DD5310">
              <w:t>andra</w:t>
            </w:r>
            <w:r>
              <w:t xml:space="preserve"> stycket </w:t>
            </w:r>
            <w:r w:rsidRPr="00373C28">
              <w:t xml:space="preserve">lagen </w:t>
            </w:r>
            <w:r>
              <w:t>(</w:t>
            </w:r>
            <w:r w:rsidRPr="00373C28">
              <w:t>1998:293) om utländska försäkrings</w:t>
            </w:r>
            <w:r>
              <w:softHyphen/>
            </w:r>
            <w:r w:rsidRPr="00373C28">
              <w:t>givares och tjänste</w:t>
            </w:r>
            <w:r>
              <w:softHyphen/>
            </w:r>
            <w:r w:rsidRPr="00373C28">
              <w:t>pensionsinstituts verk</w:t>
            </w:r>
            <w:r>
              <w:softHyphen/>
            </w:r>
            <w:r w:rsidRPr="00373C28">
              <w:t>samhet i Sverige</w:t>
            </w:r>
          </w:p>
        </w:tc>
      </w:tr>
      <w:tr w:rsidR="002C6F01" w14:paraId="7D2FEDFF" w14:textId="77777777" w:rsidTr="002C6F01">
        <w:trPr>
          <w:trHeight w:val="228"/>
        </w:trPr>
        <w:tc>
          <w:tcPr>
            <w:tcW w:w="1696" w:type="dxa"/>
            <w:tcBorders>
              <w:top w:val="single" w:sz="4" w:space="0" w:color="auto"/>
              <w:left w:val="single" w:sz="4" w:space="0" w:color="auto"/>
              <w:bottom w:val="single" w:sz="4" w:space="0" w:color="auto"/>
              <w:right w:val="single" w:sz="4" w:space="0" w:color="auto"/>
            </w:tcBorders>
          </w:tcPr>
          <w:p w14:paraId="0AB29470" w14:textId="77777777" w:rsidR="002C6F01" w:rsidRDefault="00AE4CD8" w:rsidP="002C6F01">
            <w:pPr>
              <w:pStyle w:val="Brdtextmedindrag"/>
              <w:ind w:firstLine="0"/>
            </w:pPr>
            <w:r>
              <w:t>23.2</w:t>
            </w:r>
          </w:p>
        </w:tc>
        <w:tc>
          <w:tcPr>
            <w:tcW w:w="3686" w:type="dxa"/>
            <w:tcBorders>
              <w:top w:val="single" w:sz="4" w:space="0" w:color="auto"/>
              <w:left w:val="single" w:sz="4" w:space="0" w:color="auto"/>
              <w:bottom w:val="single" w:sz="4" w:space="0" w:color="auto"/>
              <w:right w:val="single" w:sz="4" w:space="0" w:color="auto"/>
            </w:tcBorders>
          </w:tcPr>
          <w:p w14:paraId="7FF53645" w14:textId="77777777" w:rsidR="002C6F01" w:rsidRPr="002A3CC3" w:rsidRDefault="00AE4CD8" w:rsidP="002C6F01">
            <w:pPr>
              <w:pStyle w:val="Brdtextmedindrag"/>
              <w:ind w:firstLine="0"/>
            </w:pPr>
            <w:r w:rsidRPr="007E752A">
              <w:t>16</w:t>
            </w:r>
            <w:r>
              <w:t> </w:t>
            </w:r>
            <w:r w:rsidRPr="007E752A">
              <w:t>g</w:t>
            </w:r>
            <w:r>
              <w:t> </w:t>
            </w:r>
            <w:r w:rsidRPr="007E752A">
              <w:t>§</w:t>
            </w:r>
            <w:r>
              <w:t xml:space="preserve"> </w:t>
            </w:r>
            <w:r w:rsidRPr="00373C28">
              <w:t xml:space="preserve">lagen (1967:531) om tryggande av pensionsutfästelse </w:t>
            </w:r>
            <w:proofErr w:type="gramStart"/>
            <w:r w:rsidRPr="00373C28">
              <w:t>m.m.</w:t>
            </w:r>
            <w:proofErr w:type="gramEnd"/>
          </w:p>
        </w:tc>
      </w:tr>
      <w:tr w:rsidR="002C6F01" w14:paraId="403F3DEF" w14:textId="77777777" w:rsidTr="002C6F01">
        <w:trPr>
          <w:trHeight w:val="228"/>
        </w:trPr>
        <w:tc>
          <w:tcPr>
            <w:tcW w:w="1696" w:type="dxa"/>
            <w:tcBorders>
              <w:top w:val="single" w:sz="4" w:space="0" w:color="auto"/>
              <w:left w:val="single" w:sz="4" w:space="0" w:color="auto"/>
              <w:bottom w:val="single" w:sz="4" w:space="0" w:color="auto"/>
              <w:right w:val="single" w:sz="4" w:space="0" w:color="auto"/>
            </w:tcBorders>
          </w:tcPr>
          <w:p w14:paraId="32CA566F" w14:textId="77777777" w:rsidR="002C6F01" w:rsidRPr="002A3CC3" w:rsidRDefault="00AE4CD8" w:rsidP="002C6F01">
            <w:pPr>
              <w:pStyle w:val="Brdtextmedindrag"/>
              <w:ind w:firstLine="0"/>
            </w:pPr>
            <w:r>
              <w:t>44 c</w:t>
            </w:r>
          </w:p>
        </w:tc>
        <w:tc>
          <w:tcPr>
            <w:tcW w:w="3686" w:type="dxa"/>
            <w:tcBorders>
              <w:top w:val="single" w:sz="4" w:space="0" w:color="auto"/>
              <w:left w:val="single" w:sz="4" w:space="0" w:color="auto"/>
              <w:bottom w:val="single" w:sz="4" w:space="0" w:color="auto"/>
              <w:right w:val="single" w:sz="4" w:space="0" w:color="auto"/>
            </w:tcBorders>
          </w:tcPr>
          <w:p w14:paraId="1762B179" w14:textId="77777777" w:rsidR="002C6F01" w:rsidRPr="002A3CC3" w:rsidRDefault="00AE4CD8" w:rsidP="002C6F01">
            <w:pPr>
              <w:pStyle w:val="Brdtextmedindrag"/>
              <w:ind w:firstLine="0"/>
            </w:pPr>
            <w:r w:rsidRPr="007E752A">
              <w:t>10</w:t>
            </w:r>
            <w:r>
              <w:t> </w:t>
            </w:r>
            <w:r w:rsidRPr="007E752A">
              <w:t>m</w:t>
            </w:r>
            <w:r>
              <w:t> </w:t>
            </w:r>
            <w:r w:rsidRPr="007E752A">
              <w:t>§</w:t>
            </w:r>
            <w:r>
              <w:t xml:space="preserve"> </w:t>
            </w:r>
            <w:r w:rsidRPr="00373C28">
              <w:t xml:space="preserve">lagen (1967:531) om tryggande av pensionsutfästelse </w:t>
            </w:r>
            <w:proofErr w:type="gramStart"/>
            <w:r w:rsidRPr="00373C28">
              <w:t>m.m.</w:t>
            </w:r>
            <w:proofErr w:type="gramEnd"/>
          </w:p>
        </w:tc>
      </w:tr>
    </w:tbl>
    <w:p w14:paraId="119F1058" w14:textId="77777777" w:rsidR="002C6F01" w:rsidRDefault="002C6F01" w:rsidP="002C6F01">
      <w:pPr>
        <w:pStyle w:val="Brdtextmedindrag"/>
      </w:pPr>
    </w:p>
    <w:p w14:paraId="57ABB53E" w14:textId="77777777" w:rsidR="002C6F01" w:rsidRPr="002F03E9" w:rsidRDefault="002C6F01" w:rsidP="002C6F01">
      <w:pPr>
        <w:pStyle w:val="Brdtextmedindrag"/>
        <w:sectPr w:rsidR="002C6F01" w:rsidRPr="002F03E9" w:rsidSect="00155500">
          <w:headerReference w:type="even" r:id="rId200"/>
          <w:headerReference w:type="default" r:id="rId201"/>
          <w:footerReference w:type="even" r:id="rId202"/>
          <w:footerReference w:type="default" r:id="rId203"/>
          <w:headerReference w:type="first" r:id="rId204"/>
          <w:footerReference w:type="first" r:id="rId205"/>
          <w:footnotePr>
            <w:numRestart w:val="eachSect"/>
          </w:footnotePr>
          <w:pgSz w:w="9356" w:h="13721" w:code="9"/>
          <w:pgMar w:top="794" w:right="2438" w:bottom="1191" w:left="1021" w:header="0" w:footer="709" w:gutter="0"/>
          <w:cols w:space="708"/>
          <w:docGrid w:linePitch="360"/>
        </w:sectPr>
      </w:pPr>
    </w:p>
    <w:p w14:paraId="7154FCBD" w14:textId="77777777" w:rsidR="002C6F01" w:rsidRDefault="00AE4CD8" w:rsidP="002C6F01">
      <w:pPr>
        <w:pStyle w:val="Bilagarubrik"/>
      </w:pPr>
      <w:bookmarkStart w:id="257" w:name="_Toc32844437"/>
      <w:bookmarkStart w:id="258" w:name="_Toc36022949"/>
      <w:r>
        <w:lastRenderedPageBreak/>
        <w:t>Jämförelsetabell över kompletterande genomförande av Solvens II-direktivet</w:t>
      </w:r>
      <w:bookmarkEnd w:id="257"/>
      <w:bookmarkEnd w:id="258"/>
    </w:p>
    <w:tbl>
      <w:tblPr>
        <w:tblW w:w="5807" w:type="dxa"/>
        <w:tblLayout w:type="fixed"/>
        <w:tblLook w:val="04A0" w:firstRow="1" w:lastRow="0" w:firstColumn="1" w:lastColumn="0" w:noHBand="0" w:noVBand="1"/>
      </w:tblPr>
      <w:tblGrid>
        <w:gridCol w:w="1980"/>
        <w:gridCol w:w="3827"/>
      </w:tblGrid>
      <w:tr w:rsidR="002C6F01" w14:paraId="6558D029"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0C9A7C9F" w14:textId="77777777" w:rsidR="002C6F01" w:rsidRPr="00C877F9" w:rsidRDefault="00AE4CD8" w:rsidP="002C6F01">
            <w:pPr>
              <w:pStyle w:val="Brdtextmedindrag"/>
              <w:ind w:firstLine="0"/>
              <w:rPr>
                <w:b/>
              </w:rPr>
            </w:pPr>
            <w:bookmarkStart w:id="259" w:name="_Hlk16862624"/>
            <w:r>
              <w:rPr>
                <w:b/>
              </w:rPr>
              <w:t>Artikel i Solvens II-direktivet</w:t>
            </w:r>
            <w:r>
              <w:rPr>
                <w:rStyle w:val="Fotnotsreferens"/>
              </w:rPr>
              <w:footnoteReference w:id="157"/>
            </w:r>
          </w:p>
        </w:tc>
        <w:tc>
          <w:tcPr>
            <w:tcW w:w="3827" w:type="dxa"/>
            <w:tcBorders>
              <w:top w:val="single" w:sz="4" w:space="0" w:color="auto"/>
              <w:left w:val="single" w:sz="4" w:space="0" w:color="auto"/>
              <w:bottom w:val="single" w:sz="4" w:space="0" w:color="auto"/>
              <w:right w:val="single" w:sz="4" w:space="0" w:color="auto"/>
            </w:tcBorders>
            <w:hideMark/>
          </w:tcPr>
          <w:p w14:paraId="1DAB9AA8" w14:textId="77777777" w:rsidR="002C6F01" w:rsidRDefault="00AE4CD8" w:rsidP="002C6F01">
            <w:pPr>
              <w:pStyle w:val="Brdtextmedindrag"/>
              <w:ind w:firstLine="0"/>
              <w:rPr>
                <w:b/>
              </w:rPr>
            </w:pPr>
            <w:r>
              <w:rPr>
                <w:b/>
              </w:rPr>
              <w:t>Svenska bestämmelser i:</w:t>
            </w:r>
          </w:p>
          <w:p w14:paraId="5B58F007" w14:textId="77777777" w:rsidR="002C6F01" w:rsidRDefault="00AE4CD8" w:rsidP="002C6F01">
            <w:pPr>
              <w:pStyle w:val="Brdtextmedindrag"/>
              <w:ind w:firstLine="0"/>
              <w:rPr>
                <w:b/>
              </w:rPr>
            </w:pPr>
            <w:r>
              <w:rPr>
                <w:b/>
              </w:rPr>
              <w:t>– f</w:t>
            </w:r>
            <w:r w:rsidRPr="003B5DC2">
              <w:rPr>
                <w:b/>
              </w:rPr>
              <w:t>örsäkringsrörelselag</w:t>
            </w:r>
            <w:r>
              <w:rPr>
                <w:b/>
              </w:rPr>
              <w:t xml:space="preserve">en </w:t>
            </w:r>
            <w:r w:rsidRPr="003B5DC2">
              <w:rPr>
                <w:b/>
              </w:rPr>
              <w:t>(2010:2043)</w:t>
            </w:r>
            <w:r>
              <w:rPr>
                <w:b/>
              </w:rPr>
              <w:t xml:space="preserve">, nedan FRL, </w:t>
            </w:r>
          </w:p>
          <w:p w14:paraId="7DFD23F1" w14:textId="77777777" w:rsidR="002C6F01" w:rsidRDefault="00AE4CD8" w:rsidP="002C6F01">
            <w:pPr>
              <w:pStyle w:val="Brdtextmedindrag"/>
              <w:ind w:firstLine="0"/>
              <w:rPr>
                <w:b/>
              </w:rPr>
            </w:pPr>
            <w:r>
              <w:rPr>
                <w:b/>
              </w:rPr>
              <w:t>– f</w:t>
            </w:r>
            <w:r w:rsidRPr="003B5DC2">
              <w:rPr>
                <w:b/>
              </w:rPr>
              <w:t>örsäkringsrörelseförordning</w:t>
            </w:r>
            <w:r>
              <w:rPr>
                <w:b/>
              </w:rPr>
              <w:t>en</w:t>
            </w:r>
            <w:r w:rsidRPr="003B5DC2">
              <w:rPr>
                <w:b/>
              </w:rPr>
              <w:t xml:space="preserve"> (2011:257)</w:t>
            </w:r>
            <w:r>
              <w:rPr>
                <w:b/>
              </w:rPr>
              <w:t xml:space="preserve">, nedan FRF, </w:t>
            </w:r>
          </w:p>
          <w:p w14:paraId="7358C7DD" w14:textId="77777777" w:rsidR="002C6F01" w:rsidRDefault="00AE4CD8" w:rsidP="002C6F01">
            <w:pPr>
              <w:pStyle w:val="Brdtextmedindrag"/>
              <w:ind w:firstLine="0"/>
              <w:rPr>
                <w:b/>
              </w:rPr>
            </w:pPr>
            <w:r>
              <w:rPr>
                <w:b/>
              </w:rPr>
              <w:t>– </w:t>
            </w:r>
            <w:r w:rsidRPr="003B5DC2">
              <w:rPr>
                <w:b/>
              </w:rPr>
              <w:t xml:space="preserve">Finansinspektionens föreskrifter och allmänna råd </w:t>
            </w:r>
            <w:r>
              <w:rPr>
                <w:b/>
              </w:rPr>
              <w:t>(</w:t>
            </w:r>
            <w:r w:rsidRPr="003B5DC2">
              <w:rPr>
                <w:b/>
              </w:rPr>
              <w:t>FFFS 2015:8</w:t>
            </w:r>
            <w:r>
              <w:rPr>
                <w:b/>
              </w:rPr>
              <w:t>)</w:t>
            </w:r>
            <w:r w:rsidRPr="003B5DC2">
              <w:rPr>
                <w:b/>
              </w:rPr>
              <w:t xml:space="preserve"> om försäkringsrörelse</w:t>
            </w:r>
            <w:r>
              <w:rPr>
                <w:b/>
              </w:rPr>
              <w:t xml:space="preserve">, nedan </w:t>
            </w:r>
            <w:r w:rsidRPr="003B5DC2">
              <w:rPr>
                <w:b/>
              </w:rPr>
              <w:t>FFFS 2015:8</w:t>
            </w:r>
            <w:r>
              <w:rPr>
                <w:b/>
              </w:rPr>
              <w:t>,</w:t>
            </w:r>
          </w:p>
          <w:p w14:paraId="2FF8581B" w14:textId="280FC2E3" w:rsidR="002C6F01" w:rsidRDefault="00AE4CD8" w:rsidP="002C6F01">
            <w:pPr>
              <w:pStyle w:val="Brdtextmedindrag"/>
              <w:ind w:firstLine="0"/>
              <w:rPr>
                <w:b/>
              </w:rPr>
            </w:pPr>
            <w:r>
              <w:rPr>
                <w:b/>
              </w:rPr>
              <w:t>– </w:t>
            </w:r>
            <w:r w:rsidRPr="00B6743F">
              <w:rPr>
                <w:b/>
              </w:rPr>
              <w:t xml:space="preserve">Finansinspektionens föreskrifter </w:t>
            </w:r>
            <w:r>
              <w:rPr>
                <w:b/>
              </w:rPr>
              <w:t>(</w:t>
            </w:r>
            <w:r w:rsidRPr="00B6743F">
              <w:rPr>
                <w:b/>
              </w:rPr>
              <w:t>FFFS 2015:21</w:t>
            </w:r>
            <w:r>
              <w:rPr>
                <w:b/>
              </w:rPr>
              <w:t>)</w:t>
            </w:r>
            <w:r w:rsidRPr="00B6743F">
              <w:rPr>
                <w:b/>
              </w:rPr>
              <w:t xml:space="preserve"> om övergångsreglering för försäkringsrörelse</w:t>
            </w:r>
            <w:r>
              <w:rPr>
                <w:b/>
              </w:rPr>
              <w:t xml:space="preserve">, nedan </w:t>
            </w:r>
            <w:r w:rsidRPr="00B6743F">
              <w:rPr>
                <w:b/>
              </w:rPr>
              <w:t>FFFS 2015:21</w:t>
            </w:r>
          </w:p>
        </w:tc>
      </w:tr>
      <w:tr w:rsidR="002C6F01" w14:paraId="643CDB58"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1B369242" w14:textId="77777777" w:rsidR="002C6F01" w:rsidRDefault="00AE4CD8" w:rsidP="002C6F01">
            <w:pPr>
              <w:pStyle w:val="Brdtextmedindrag"/>
              <w:ind w:firstLine="0"/>
            </w:pPr>
            <w:r>
              <w:t>34.3</w:t>
            </w:r>
          </w:p>
        </w:tc>
        <w:tc>
          <w:tcPr>
            <w:tcW w:w="3827" w:type="dxa"/>
            <w:tcBorders>
              <w:top w:val="single" w:sz="4" w:space="0" w:color="auto"/>
              <w:left w:val="single" w:sz="4" w:space="0" w:color="auto"/>
              <w:bottom w:val="single" w:sz="4" w:space="0" w:color="auto"/>
              <w:right w:val="single" w:sz="4" w:space="0" w:color="auto"/>
            </w:tcBorders>
            <w:hideMark/>
          </w:tcPr>
          <w:p w14:paraId="1795ADE5" w14:textId="77777777" w:rsidR="002C6F01" w:rsidRPr="00557E04" w:rsidRDefault="00AE4CD8" w:rsidP="002C6F01">
            <w:pPr>
              <w:pStyle w:val="Brdtextmedindrag"/>
              <w:ind w:firstLine="0"/>
            </w:pPr>
            <w:r w:rsidRPr="00206946">
              <w:t>Bedöms uppfylld i gällande svensk rätt (17 kap. 5 § FRL), se avsnitt 17.3.1 i prop</w:t>
            </w:r>
            <w:r w:rsidRPr="00557E04">
              <w:t>. 2015/16:9</w:t>
            </w:r>
          </w:p>
        </w:tc>
      </w:tr>
      <w:tr w:rsidR="002C6F01" w14:paraId="2A3E71A8" w14:textId="77777777" w:rsidTr="002C6F01">
        <w:trPr>
          <w:trHeight w:val="679"/>
        </w:trPr>
        <w:tc>
          <w:tcPr>
            <w:tcW w:w="1980" w:type="dxa"/>
            <w:tcBorders>
              <w:top w:val="single" w:sz="4" w:space="0" w:color="auto"/>
              <w:left w:val="single" w:sz="4" w:space="0" w:color="auto"/>
              <w:bottom w:val="single" w:sz="4" w:space="0" w:color="auto"/>
              <w:right w:val="single" w:sz="4" w:space="0" w:color="auto"/>
            </w:tcBorders>
            <w:hideMark/>
          </w:tcPr>
          <w:p w14:paraId="0DB79ECE" w14:textId="77777777" w:rsidR="002C6F01" w:rsidRDefault="00AE4CD8" w:rsidP="002C6F01">
            <w:pPr>
              <w:pStyle w:val="Brdtextmedindrag"/>
              <w:ind w:firstLine="0"/>
            </w:pPr>
            <w:r>
              <w:t>77b.1 andra stycket</w:t>
            </w:r>
          </w:p>
        </w:tc>
        <w:tc>
          <w:tcPr>
            <w:tcW w:w="3827" w:type="dxa"/>
            <w:tcBorders>
              <w:top w:val="single" w:sz="4" w:space="0" w:color="auto"/>
              <w:left w:val="single" w:sz="4" w:space="0" w:color="auto"/>
              <w:bottom w:val="single" w:sz="4" w:space="0" w:color="auto"/>
              <w:right w:val="single" w:sz="4" w:space="0" w:color="auto"/>
            </w:tcBorders>
            <w:hideMark/>
          </w:tcPr>
          <w:p w14:paraId="58540486" w14:textId="77777777" w:rsidR="002C6F01" w:rsidRPr="00206946" w:rsidRDefault="00AE4CD8" w:rsidP="002C6F01">
            <w:pPr>
              <w:pStyle w:val="Brdtextmedindrag"/>
              <w:ind w:firstLine="0"/>
            </w:pPr>
            <w:r w:rsidRPr="00206946">
              <w:t>Genomförs i Finansinspektionens föreskrifter (4 kap. 15 § 4 FFFS 2015:8)</w:t>
            </w:r>
          </w:p>
        </w:tc>
      </w:tr>
      <w:tr w:rsidR="002C6F01" w14:paraId="70335927" w14:textId="77777777" w:rsidTr="002C6F01">
        <w:trPr>
          <w:trHeight w:val="450"/>
        </w:trPr>
        <w:tc>
          <w:tcPr>
            <w:tcW w:w="1980" w:type="dxa"/>
            <w:tcBorders>
              <w:top w:val="single" w:sz="4" w:space="0" w:color="auto"/>
              <w:left w:val="single" w:sz="4" w:space="0" w:color="auto"/>
              <w:bottom w:val="single" w:sz="4" w:space="0" w:color="auto"/>
              <w:right w:val="single" w:sz="4" w:space="0" w:color="auto"/>
            </w:tcBorders>
            <w:hideMark/>
          </w:tcPr>
          <w:p w14:paraId="389AFFDD" w14:textId="77777777" w:rsidR="002C6F01" w:rsidRDefault="00AE4CD8" w:rsidP="002C6F01">
            <w:pPr>
              <w:pStyle w:val="Brdtextmedindrag"/>
              <w:ind w:firstLine="0"/>
            </w:pPr>
            <w:r>
              <w:t xml:space="preserve">247.3 första stycket </w:t>
            </w:r>
          </w:p>
        </w:tc>
        <w:tc>
          <w:tcPr>
            <w:tcW w:w="3827" w:type="dxa"/>
            <w:tcBorders>
              <w:top w:val="single" w:sz="4" w:space="0" w:color="auto"/>
              <w:left w:val="single" w:sz="4" w:space="0" w:color="auto"/>
              <w:bottom w:val="single" w:sz="4" w:space="0" w:color="auto"/>
              <w:right w:val="single" w:sz="4" w:space="0" w:color="auto"/>
            </w:tcBorders>
            <w:hideMark/>
          </w:tcPr>
          <w:p w14:paraId="2D56A637" w14:textId="77777777" w:rsidR="002C6F01" w:rsidRDefault="00AE4CD8" w:rsidP="002C6F01">
            <w:pPr>
              <w:pStyle w:val="Brdtextmedindrag"/>
              <w:ind w:firstLine="0"/>
            </w:pPr>
            <w:r>
              <w:t>Bedöms uppfylld i gällande svensk rätt (19 kap. 8 § första och andra styckena FRL), se avsnitt 6.2</w:t>
            </w:r>
          </w:p>
        </w:tc>
      </w:tr>
      <w:tr w:rsidR="002C6F01" w14:paraId="45723661"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7CF030D0" w14:textId="77777777" w:rsidR="002C6F01" w:rsidRDefault="00AE4CD8" w:rsidP="002C6F01">
            <w:pPr>
              <w:pStyle w:val="Brdtextmedindrag"/>
              <w:ind w:firstLine="0"/>
            </w:pPr>
            <w:bookmarkStart w:id="260" w:name="_Hlk35270763"/>
            <w:r>
              <w:t>247.3 andra stycket</w:t>
            </w:r>
          </w:p>
        </w:tc>
        <w:tc>
          <w:tcPr>
            <w:tcW w:w="3827" w:type="dxa"/>
            <w:tcBorders>
              <w:top w:val="single" w:sz="4" w:space="0" w:color="auto"/>
              <w:left w:val="single" w:sz="4" w:space="0" w:color="auto"/>
              <w:bottom w:val="single" w:sz="4" w:space="0" w:color="auto"/>
              <w:right w:val="single" w:sz="4" w:space="0" w:color="auto"/>
            </w:tcBorders>
            <w:hideMark/>
          </w:tcPr>
          <w:p w14:paraId="258DA150" w14:textId="77777777" w:rsidR="002C6F01" w:rsidRDefault="00AE4CD8" w:rsidP="002C6F01">
            <w:pPr>
              <w:pStyle w:val="Brdtextmedindrag"/>
              <w:ind w:firstLine="0"/>
            </w:pPr>
            <w:r>
              <w:t>19 kap. 8 § fjärde stycket FRL</w:t>
            </w:r>
          </w:p>
        </w:tc>
      </w:tr>
      <w:bookmarkEnd w:id="260"/>
      <w:tr w:rsidR="002C6F01" w14:paraId="6AE6E738"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499D098B" w14:textId="77777777" w:rsidR="002C6F01" w:rsidRDefault="00AE4CD8" w:rsidP="002C6F01">
            <w:pPr>
              <w:pStyle w:val="Brdtextmedindrag"/>
              <w:ind w:firstLine="0"/>
            </w:pPr>
            <w:r>
              <w:t>247.3 tredje stycket</w:t>
            </w:r>
          </w:p>
        </w:tc>
        <w:tc>
          <w:tcPr>
            <w:tcW w:w="3827" w:type="dxa"/>
            <w:tcBorders>
              <w:top w:val="single" w:sz="4" w:space="0" w:color="auto"/>
              <w:left w:val="single" w:sz="4" w:space="0" w:color="auto"/>
              <w:bottom w:val="single" w:sz="4" w:space="0" w:color="auto"/>
              <w:right w:val="single" w:sz="4" w:space="0" w:color="auto"/>
            </w:tcBorders>
            <w:hideMark/>
          </w:tcPr>
          <w:p w14:paraId="2883FF53" w14:textId="77777777" w:rsidR="002C6F01" w:rsidRDefault="00AE4CD8" w:rsidP="002C6F01">
            <w:pPr>
              <w:pStyle w:val="Brdtextmedindrag"/>
              <w:ind w:firstLine="0"/>
            </w:pPr>
            <w:r>
              <w:t>Bedöms uppfylld i gällande svensk rätt (19 kap. 8 § fjärde stycket FRL), se avsnitt 6.2</w:t>
            </w:r>
          </w:p>
        </w:tc>
      </w:tr>
      <w:tr w:rsidR="002C6F01" w14:paraId="153F0CD2"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374147E7" w14:textId="77777777" w:rsidR="002C6F01" w:rsidRDefault="00AE4CD8" w:rsidP="002C6F01">
            <w:pPr>
              <w:pStyle w:val="Brdtextmedindrag"/>
              <w:ind w:firstLine="0"/>
            </w:pPr>
            <w:r>
              <w:t>247.3 fjärde stycket</w:t>
            </w:r>
          </w:p>
        </w:tc>
        <w:tc>
          <w:tcPr>
            <w:tcW w:w="3827" w:type="dxa"/>
            <w:tcBorders>
              <w:top w:val="single" w:sz="4" w:space="0" w:color="auto"/>
              <w:left w:val="single" w:sz="4" w:space="0" w:color="auto"/>
              <w:bottom w:val="single" w:sz="4" w:space="0" w:color="auto"/>
              <w:right w:val="single" w:sz="4" w:space="0" w:color="auto"/>
            </w:tcBorders>
            <w:hideMark/>
          </w:tcPr>
          <w:p w14:paraId="5E704CCC" w14:textId="77777777" w:rsidR="002C6F01" w:rsidRDefault="00AE4CD8" w:rsidP="002C6F01">
            <w:pPr>
              <w:pStyle w:val="Brdtextmedindrag"/>
              <w:ind w:firstLine="0"/>
            </w:pPr>
            <w:r>
              <w:t>Bedöms uppfylld i gällande svensk rätt (19 kap. 8 § tredje stycket FRL), se avsnitt 6.2</w:t>
            </w:r>
          </w:p>
        </w:tc>
      </w:tr>
      <w:tr w:rsidR="002C6F01" w14:paraId="46479887"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2EDB9E8B" w14:textId="77777777" w:rsidR="002C6F01" w:rsidRDefault="00AE4CD8" w:rsidP="002C6F01">
            <w:pPr>
              <w:pStyle w:val="Brdtextmedindrag"/>
              <w:ind w:firstLine="0"/>
            </w:pPr>
            <w:r>
              <w:t>248.4 första stycket</w:t>
            </w:r>
          </w:p>
        </w:tc>
        <w:tc>
          <w:tcPr>
            <w:tcW w:w="3827" w:type="dxa"/>
            <w:tcBorders>
              <w:top w:val="single" w:sz="4" w:space="0" w:color="auto"/>
              <w:left w:val="single" w:sz="4" w:space="0" w:color="auto"/>
              <w:bottom w:val="single" w:sz="4" w:space="0" w:color="auto"/>
              <w:right w:val="single" w:sz="4" w:space="0" w:color="auto"/>
            </w:tcBorders>
            <w:hideMark/>
          </w:tcPr>
          <w:p w14:paraId="3A5E1490" w14:textId="77777777" w:rsidR="002C6F01" w:rsidRDefault="00AE4CD8" w:rsidP="002C6F01">
            <w:pPr>
              <w:pStyle w:val="Brdtextmedindrag"/>
              <w:ind w:firstLine="0"/>
            </w:pPr>
            <w:r>
              <w:t>19 kap. 10 a § första stycket FRL</w:t>
            </w:r>
          </w:p>
        </w:tc>
      </w:tr>
      <w:tr w:rsidR="002C6F01" w14:paraId="7AF40903" w14:textId="77777777" w:rsidTr="002C6F01">
        <w:trPr>
          <w:trHeight w:val="450"/>
        </w:trPr>
        <w:tc>
          <w:tcPr>
            <w:tcW w:w="1980" w:type="dxa"/>
            <w:tcBorders>
              <w:top w:val="single" w:sz="4" w:space="0" w:color="auto"/>
              <w:left w:val="single" w:sz="4" w:space="0" w:color="auto"/>
              <w:bottom w:val="single" w:sz="4" w:space="0" w:color="auto"/>
              <w:right w:val="single" w:sz="4" w:space="0" w:color="auto"/>
            </w:tcBorders>
            <w:hideMark/>
          </w:tcPr>
          <w:p w14:paraId="43B34012" w14:textId="77777777" w:rsidR="002C6F01" w:rsidRDefault="00AE4CD8" w:rsidP="002C6F01">
            <w:pPr>
              <w:pStyle w:val="Brdtextmedindrag"/>
              <w:ind w:firstLine="0"/>
            </w:pPr>
            <w:r>
              <w:t>248.4 andra stycket</w:t>
            </w:r>
          </w:p>
        </w:tc>
        <w:tc>
          <w:tcPr>
            <w:tcW w:w="3827" w:type="dxa"/>
            <w:tcBorders>
              <w:top w:val="single" w:sz="4" w:space="0" w:color="auto"/>
              <w:left w:val="single" w:sz="4" w:space="0" w:color="auto"/>
              <w:bottom w:val="single" w:sz="4" w:space="0" w:color="auto"/>
              <w:right w:val="single" w:sz="4" w:space="0" w:color="auto"/>
            </w:tcBorders>
            <w:hideMark/>
          </w:tcPr>
          <w:p w14:paraId="4EADC1E3" w14:textId="77777777" w:rsidR="002C6F01" w:rsidRDefault="00AE4CD8" w:rsidP="002C6F01">
            <w:pPr>
              <w:pStyle w:val="Brdtextmedindrag"/>
              <w:ind w:firstLine="0"/>
            </w:pPr>
            <w:r>
              <w:t>Delvis ny bestämmelse (19 kap. 10 a § tredje stycket FRL), delvis uppfylld i gällande svensk rätt (19 kap. 53 §), se avsnitt 6.2 och p</w:t>
            </w:r>
            <w:r>
              <w:rPr>
                <w:rFonts w:ascii="TimesNewRomanPSMT" w:eastAsiaTheme="minorHAnsi" w:hAnsi="TimesNewRomanPSMT" w:cs="TimesNewRomanPSMT"/>
              </w:rPr>
              <w:t>rop. 2015/16:9 s. 630</w:t>
            </w:r>
          </w:p>
        </w:tc>
      </w:tr>
      <w:tr w:rsidR="002C6F01" w14:paraId="7E20492C"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7F0AB956" w14:textId="77777777" w:rsidR="002C6F01" w:rsidRDefault="00AE4CD8" w:rsidP="002C6F01">
            <w:pPr>
              <w:pStyle w:val="Brdtextmedindrag"/>
              <w:ind w:firstLine="0"/>
            </w:pPr>
            <w:r>
              <w:t>248.4 tredje stycket</w:t>
            </w:r>
          </w:p>
        </w:tc>
        <w:tc>
          <w:tcPr>
            <w:tcW w:w="3827" w:type="dxa"/>
            <w:tcBorders>
              <w:top w:val="single" w:sz="4" w:space="0" w:color="auto"/>
              <w:left w:val="single" w:sz="4" w:space="0" w:color="auto"/>
              <w:bottom w:val="single" w:sz="4" w:space="0" w:color="auto"/>
              <w:right w:val="single" w:sz="4" w:space="0" w:color="auto"/>
            </w:tcBorders>
            <w:hideMark/>
          </w:tcPr>
          <w:p w14:paraId="5975252E" w14:textId="77777777" w:rsidR="002C6F01" w:rsidRDefault="00AE4CD8" w:rsidP="002C6F01">
            <w:pPr>
              <w:pStyle w:val="Brdtextmedindrag"/>
              <w:ind w:firstLine="0"/>
            </w:pPr>
            <w:r>
              <w:t>Inte längre relevant. I bestämmelsen anges hur grupptillsyns</w:t>
            </w:r>
            <w:r>
              <w:softHyphen/>
              <w:t xml:space="preserve">myndigheten ska förhålla sig till </w:t>
            </w:r>
            <w:proofErr w:type="spellStart"/>
            <w:r>
              <w:t>Ceiops</w:t>
            </w:r>
            <w:proofErr w:type="spellEnd"/>
          </w:p>
        </w:tc>
      </w:tr>
      <w:tr w:rsidR="002C6F01" w14:paraId="271E76B4"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37A419AA" w14:textId="77777777" w:rsidR="002C6F01" w:rsidRDefault="00AE4CD8" w:rsidP="002C6F01">
            <w:pPr>
              <w:pStyle w:val="Brdtextmedindrag"/>
              <w:ind w:firstLine="0"/>
            </w:pPr>
            <w:r>
              <w:t>248.5 första stycket</w:t>
            </w:r>
          </w:p>
        </w:tc>
        <w:tc>
          <w:tcPr>
            <w:tcW w:w="3827" w:type="dxa"/>
            <w:tcBorders>
              <w:top w:val="single" w:sz="4" w:space="0" w:color="auto"/>
              <w:left w:val="single" w:sz="4" w:space="0" w:color="auto"/>
              <w:bottom w:val="single" w:sz="4" w:space="0" w:color="auto"/>
              <w:right w:val="single" w:sz="4" w:space="0" w:color="auto"/>
            </w:tcBorders>
            <w:hideMark/>
          </w:tcPr>
          <w:p w14:paraId="2D797230" w14:textId="77777777" w:rsidR="002C6F01" w:rsidRDefault="00AE4CD8" w:rsidP="002C6F01">
            <w:pPr>
              <w:pStyle w:val="Brdtextmedindrag"/>
              <w:ind w:firstLine="0"/>
            </w:pPr>
            <w:r>
              <w:t>19 kap. 10 a § andra stycket FRL</w:t>
            </w:r>
          </w:p>
        </w:tc>
      </w:tr>
      <w:tr w:rsidR="002C6F01" w14:paraId="2193F1D7" w14:textId="77777777" w:rsidTr="002C6F01">
        <w:trPr>
          <w:trHeight w:val="220"/>
        </w:trPr>
        <w:tc>
          <w:tcPr>
            <w:tcW w:w="1980" w:type="dxa"/>
            <w:tcBorders>
              <w:top w:val="single" w:sz="4" w:space="0" w:color="auto"/>
              <w:left w:val="single" w:sz="4" w:space="0" w:color="auto"/>
              <w:bottom w:val="single" w:sz="4" w:space="0" w:color="auto"/>
              <w:right w:val="single" w:sz="4" w:space="0" w:color="auto"/>
            </w:tcBorders>
            <w:hideMark/>
          </w:tcPr>
          <w:p w14:paraId="56BC9402" w14:textId="77777777" w:rsidR="002C6F01" w:rsidRDefault="00AE4CD8" w:rsidP="002C6F01">
            <w:pPr>
              <w:pStyle w:val="Brdtextmedindrag"/>
              <w:ind w:firstLine="0"/>
            </w:pPr>
            <w:r>
              <w:t>248.5 andra stycket</w:t>
            </w:r>
          </w:p>
        </w:tc>
        <w:tc>
          <w:tcPr>
            <w:tcW w:w="3827" w:type="dxa"/>
            <w:tcBorders>
              <w:top w:val="single" w:sz="4" w:space="0" w:color="auto"/>
              <w:left w:val="single" w:sz="4" w:space="0" w:color="auto"/>
              <w:bottom w:val="single" w:sz="4" w:space="0" w:color="auto"/>
              <w:right w:val="single" w:sz="4" w:space="0" w:color="auto"/>
            </w:tcBorders>
            <w:hideMark/>
          </w:tcPr>
          <w:p w14:paraId="1B86E88C" w14:textId="77777777" w:rsidR="002C6F01" w:rsidRDefault="00AE4CD8" w:rsidP="002C6F01">
            <w:pPr>
              <w:pStyle w:val="Brdtextmedindrag"/>
              <w:ind w:firstLine="0"/>
            </w:pPr>
            <w:r>
              <w:t>Valmöjligheten utnyttjas inte, se avsnitt 6.3</w:t>
            </w:r>
          </w:p>
        </w:tc>
      </w:tr>
      <w:tr w:rsidR="002C6F01" w14:paraId="61836F1D"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43B19AAC" w14:textId="77777777" w:rsidR="002C6F01" w:rsidRDefault="00AE4CD8" w:rsidP="002C6F01">
            <w:pPr>
              <w:pStyle w:val="Brdtextmedindrag"/>
              <w:ind w:firstLine="0"/>
            </w:pPr>
            <w:r>
              <w:t>248.5 tredje stycket</w:t>
            </w:r>
          </w:p>
        </w:tc>
        <w:tc>
          <w:tcPr>
            <w:tcW w:w="3827" w:type="dxa"/>
            <w:tcBorders>
              <w:top w:val="single" w:sz="4" w:space="0" w:color="auto"/>
              <w:left w:val="single" w:sz="4" w:space="0" w:color="auto"/>
              <w:bottom w:val="single" w:sz="4" w:space="0" w:color="auto"/>
              <w:right w:val="single" w:sz="4" w:space="0" w:color="auto"/>
            </w:tcBorders>
            <w:hideMark/>
          </w:tcPr>
          <w:p w14:paraId="0F87A2F6" w14:textId="77777777" w:rsidR="002C6F01" w:rsidRDefault="00AE4CD8" w:rsidP="002C6F01">
            <w:pPr>
              <w:pStyle w:val="Brdtextmedindrag"/>
              <w:ind w:firstLine="0"/>
            </w:pPr>
            <w:r>
              <w:t>Valmöjligheten utnyttjas inte, se avsnitt 6.3</w:t>
            </w:r>
          </w:p>
        </w:tc>
      </w:tr>
      <w:tr w:rsidR="002C6F01" w14:paraId="553CED60" w14:textId="77777777" w:rsidTr="002C6F01">
        <w:trPr>
          <w:trHeight w:val="458"/>
        </w:trPr>
        <w:tc>
          <w:tcPr>
            <w:tcW w:w="1980" w:type="dxa"/>
            <w:tcBorders>
              <w:top w:val="single" w:sz="4" w:space="0" w:color="auto"/>
              <w:left w:val="single" w:sz="4" w:space="0" w:color="auto"/>
              <w:bottom w:val="single" w:sz="4" w:space="0" w:color="auto"/>
              <w:right w:val="single" w:sz="4" w:space="0" w:color="auto"/>
            </w:tcBorders>
            <w:hideMark/>
          </w:tcPr>
          <w:p w14:paraId="0A4A8AC6" w14:textId="77777777" w:rsidR="002C6F01" w:rsidRDefault="00AE4CD8" w:rsidP="002C6F01">
            <w:pPr>
              <w:pStyle w:val="Brdtextmedindrag"/>
              <w:ind w:firstLine="0"/>
            </w:pPr>
            <w:r>
              <w:t>248.6 första stycket första meningen</w:t>
            </w:r>
          </w:p>
        </w:tc>
        <w:tc>
          <w:tcPr>
            <w:tcW w:w="3827" w:type="dxa"/>
            <w:tcBorders>
              <w:top w:val="single" w:sz="4" w:space="0" w:color="auto"/>
              <w:left w:val="single" w:sz="4" w:space="0" w:color="auto"/>
              <w:bottom w:val="single" w:sz="4" w:space="0" w:color="auto"/>
              <w:right w:val="single" w:sz="4" w:space="0" w:color="auto"/>
            </w:tcBorders>
            <w:hideMark/>
          </w:tcPr>
          <w:p w14:paraId="68BA7C3C" w14:textId="77777777" w:rsidR="002C6F01" w:rsidRDefault="00AE4CD8" w:rsidP="002C6F01">
            <w:pPr>
              <w:pStyle w:val="Brdtextmedindrag"/>
              <w:ind w:firstLine="0"/>
            </w:pPr>
            <w:r>
              <w:t xml:space="preserve">I bestämmelsen anges uppgifter för </w:t>
            </w:r>
            <w:proofErr w:type="spellStart"/>
            <w:r>
              <w:t>Eiopa</w:t>
            </w:r>
            <w:proofErr w:type="spellEnd"/>
          </w:p>
        </w:tc>
      </w:tr>
      <w:tr w:rsidR="002C6F01" w14:paraId="024EC026" w14:textId="77777777" w:rsidTr="002C6F01">
        <w:trPr>
          <w:trHeight w:val="458"/>
        </w:trPr>
        <w:tc>
          <w:tcPr>
            <w:tcW w:w="1980" w:type="dxa"/>
            <w:tcBorders>
              <w:top w:val="single" w:sz="4" w:space="0" w:color="auto"/>
              <w:left w:val="single" w:sz="4" w:space="0" w:color="auto"/>
              <w:bottom w:val="single" w:sz="4" w:space="0" w:color="auto"/>
              <w:right w:val="single" w:sz="4" w:space="0" w:color="auto"/>
            </w:tcBorders>
          </w:tcPr>
          <w:p w14:paraId="1D6B6514" w14:textId="77777777" w:rsidR="002C6F01" w:rsidRDefault="00AE4CD8" w:rsidP="002C6F01">
            <w:pPr>
              <w:pStyle w:val="Brdtextmedindrag"/>
              <w:ind w:firstLine="0"/>
            </w:pPr>
            <w:r>
              <w:t xml:space="preserve">248.6 första stycket andra meningen </w:t>
            </w:r>
          </w:p>
        </w:tc>
        <w:tc>
          <w:tcPr>
            <w:tcW w:w="3827" w:type="dxa"/>
            <w:tcBorders>
              <w:top w:val="single" w:sz="4" w:space="0" w:color="auto"/>
              <w:left w:val="single" w:sz="4" w:space="0" w:color="auto"/>
              <w:bottom w:val="single" w:sz="4" w:space="0" w:color="auto"/>
              <w:right w:val="single" w:sz="4" w:space="0" w:color="auto"/>
            </w:tcBorders>
          </w:tcPr>
          <w:p w14:paraId="3C1164A4" w14:textId="77777777" w:rsidR="002C6F01" w:rsidRDefault="00AE4CD8" w:rsidP="002C6F01">
            <w:pPr>
              <w:pStyle w:val="Brdtextmedindrag"/>
              <w:ind w:firstLine="0"/>
            </w:pPr>
            <w:r>
              <w:t xml:space="preserve">I bestämmelsen anges uppgifter för </w:t>
            </w:r>
            <w:proofErr w:type="spellStart"/>
            <w:r>
              <w:t>Eiopa</w:t>
            </w:r>
            <w:proofErr w:type="spellEnd"/>
          </w:p>
        </w:tc>
      </w:tr>
      <w:tr w:rsidR="002C6F01" w14:paraId="1FF25E40" w14:textId="77777777" w:rsidTr="002C6F01">
        <w:trPr>
          <w:trHeight w:val="450"/>
        </w:trPr>
        <w:tc>
          <w:tcPr>
            <w:tcW w:w="1980" w:type="dxa"/>
            <w:tcBorders>
              <w:top w:val="single" w:sz="4" w:space="0" w:color="auto"/>
              <w:left w:val="single" w:sz="4" w:space="0" w:color="auto"/>
              <w:bottom w:val="single" w:sz="4" w:space="0" w:color="auto"/>
              <w:right w:val="single" w:sz="4" w:space="0" w:color="auto"/>
            </w:tcBorders>
            <w:hideMark/>
          </w:tcPr>
          <w:p w14:paraId="222E19BE" w14:textId="77777777" w:rsidR="002C6F01" w:rsidRDefault="00AE4CD8" w:rsidP="002C6F01">
            <w:pPr>
              <w:pStyle w:val="Brdtextmedindrag"/>
              <w:ind w:firstLine="0"/>
            </w:pPr>
            <w:r>
              <w:lastRenderedPageBreak/>
              <w:t>248.6 första stycket tredje meningen</w:t>
            </w:r>
          </w:p>
        </w:tc>
        <w:tc>
          <w:tcPr>
            <w:tcW w:w="3827" w:type="dxa"/>
            <w:tcBorders>
              <w:top w:val="single" w:sz="4" w:space="0" w:color="auto"/>
              <w:left w:val="single" w:sz="4" w:space="0" w:color="auto"/>
              <w:bottom w:val="single" w:sz="4" w:space="0" w:color="auto"/>
              <w:right w:val="single" w:sz="4" w:space="0" w:color="auto"/>
            </w:tcBorders>
            <w:hideMark/>
          </w:tcPr>
          <w:p w14:paraId="5D9E60BF" w14:textId="77777777" w:rsidR="002C6F01" w:rsidRDefault="00AE4CD8" w:rsidP="002C6F01">
            <w:pPr>
              <w:pStyle w:val="Brdtextmedindrag"/>
              <w:ind w:firstLine="0"/>
            </w:pPr>
            <w:r>
              <w:t>1 kap. 5 § FRF</w:t>
            </w:r>
          </w:p>
        </w:tc>
      </w:tr>
      <w:tr w:rsidR="002C6F01" w14:paraId="6B654751"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30166F14" w14:textId="77777777" w:rsidR="002C6F01" w:rsidRDefault="00AE4CD8" w:rsidP="002C6F01">
            <w:pPr>
              <w:pStyle w:val="Brdtextmedindrag"/>
              <w:ind w:firstLine="0"/>
            </w:pPr>
            <w:r>
              <w:t>248.6 andra stycket</w:t>
            </w:r>
          </w:p>
        </w:tc>
        <w:tc>
          <w:tcPr>
            <w:tcW w:w="3827" w:type="dxa"/>
            <w:tcBorders>
              <w:top w:val="single" w:sz="4" w:space="0" w:color="auto"/>
              <w:left w:val="single" w:sz="4" w:space="0" w:color="auto"/>
              <w:bottom w:val="single" w:sz="4" w:space="0" w:color="auto"/>
              <w:right w:val="single" w:sz="4" w:space="0" w:color="auto"/>
            </w:tcBorders>
            <w:hideMark/>
          </w:tcPr>
          <w:p w14:paraId="67B02416" w14:textId="77777777" w:rsidR="002C6F01" w:rsidRDefault="00AE4CD8" w:rsidP="002C6F01">
            <w:pPr>
              <w:pStyle w:val="Brdtextmedindrag"/>
              <w:ind w:firstLine="0"/>
            </w:pPr>
            <w:r>
              <w:t xml:space="preserve">I bestämmelsen anges uppgifter för </w:t>
            </w:r>
            <w:proofErr w:type="spellStart"/>
            <w:r>
              <w:t>Eiopa</w:t>
            </w:r>
            <w:proofErr w:type="spellEnd"/>
          </w:p>
        </w:tc>
      </w:tr>
      <w:tr w:rsidR="002C6F01" w14:paraId="7C92E8FF"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276DDAC6" w14:textId="77777777" w:rsidR="002C6F01" w:rsidRDefault="00AE4CD8" w:rsidP="002C6F01">
            <w:pPr>
              <w:pStyle w:val="Brdtextmedindrag"/>
              <w:ind w:firstLine="0"/>
            </w:pPr>
            <w:r>
              <w:t>248.6 tredje stycket</w:t>
            </w:r>
          </w:p>
        </w:tc>
        <w:tc>
          <w:tcPr>
            <w:tcW w:w="3827" w:type="dxa"/>
            <w:tcBorders>
              <w:top w:val="single" w:sz="4" w:space="0" w:color="auto"/>
              <w:left w:val="single" w:sz="4" w:space="0" w:color="auto"/>
              <w:bottom w:val="single" w:sz="4" w:space="0" w:color="auto"/>
              <w:right w:val="single" w:sz="4" w:space="0" w:color="auto"/>
            </w:tcBorders>
            <w:hideMark/>
          </w:tcPr>
          <w:p w14:paraId="3C6EAA95" w14:textId="77777777" w:rsidR="002C6F01" w:rsidRDefault="00AE4CD8" w:rsidP="002C6F01">
            <w:pPr>
              <w:pStyle w:val="Brdtextmedindrag"/>
              <w:ind w:firstLine="0"/>
            </w:pPr>
            <w:r>
              <w:t>I bestämmelsen anges uppgifter för kommissionen</w:t>
            </w:r>
          </w:p>
        </w:tc>
      </w:tr>
      <w:tr w:rsidR="002C6F01" w14:paraId="47376875"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2B017ACB" w14:textId="77777777" w:rsidR="002C6F01" w:rsidRDefault="00AE4CD8" w:rsidP="002C6F01">
            <w:pPr>
              <w:pStyle w:val="Brdtextmedindrag"/>
              <w:ind w:firstLine="0"/>
            </w:pPr>
            <w:r>
              <w:t>249.2</w:t>
            </w:r>
          </w:p>
        </w:tc>
        <w:tc>
          <w:tcPr>
            <w:tcW w:w="3827" w:type="dxa"/>
            <w:tcBorders>
              <w:top w:val="single" w:sz="4" w:space="0" w:color="auto"/>
              <w:left w:val="single" w:sz="4" w:space="0" w:color="auto"/>
              <w:bottom w:val="single" w:sz="4" w:space="0" w:color="auto"/>
              <w:right w:val="single" w:sz="4" w:space="0" w:color="auto"/>
            </w:tcBorders>
            <w:hideMark/>
          </w:tcPr>
          <w:p w14:paraId="72D096D5" w14:textId="77777777" w:rsidR="002C6F01" w:rsidRDefault="00AE4CD8" w:rsidP="002C6F01">
            <w:pPr>
              <w:pStyle w:val="Brdtextmedindrag"/>
              <w:ind w:firstLine="0"/>
            </w:pPr>
            <w:r>
              <w:t>19 kap. 10 b § FRL</w:t>
            </w:r>
          </w:p>
        </w:tc>
      </w:tr>
      <w:tr w:rsidR="002C6F01" w14:paraId="55150078"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33AF2CBE" w14:textId="77777777" w:rsidR="002C6F01" w:rsidRDefault="00AE4CD8" w:rsidP="002C6F01">
            <w:pPr>
              <w:pStyle w:val="Brdtextmedindrag"/>
              <w:ind w:firstLine="0"/>
            </w:pPr>
            <w:r>
              <w:t>250.1 första stycket</w:t>
            </w:r>
          </w:p>
        </w:tc>
        <w:tc>
          <w:tcPr>
            <w:tcW w:w="3827" w:type="dxa"/>
            <w:tcBorders>
              <w:top w:val="single" w:sz="4" w:space="0" w:color="auto"/>
              <w:left w:val="single" w:sz="4" w:space="0" w:color="auto"/>
              <w:bottom w:val="single" w:sz="4" w:space="0" w:color="auto"/>
              <w:right w:val="single" w:sz="4" w:space="0" w:color="auto"/>
            </w:tcBorders>
            <w:hideMark/>
          </w:tcPr>
          <w:p w14:paraId="62543F80" w14:textId="77777777" w:rsidR="002C6F01" w:rsidRDefault="00AE4CD8" w:rsidP="002C6F01">
            <w:pPr>
              <w:pStyle w:val="Brdtextmedindrag"/>
              <w:ind w:firstLine="0"/>
            </w:pPr>
            <w:r>
              <w:t>19 kap. 10 c § första stycket FRL</w:t>
            </w:r>
          </w:p>
        </w:tc>
      </w:tr>
      <w:tr w:rsidR="002C6F01" w14:paraId="0637257C" w14:textId="77777777" w:rsidTr="002C6F01">
        <w:trPr>
          <w:trHeight w:val="220"/>
        </w:trPr>
        <w:tc>
          <w:tcPr>
            <w:tcW w:w="1980" w:type="dxa"/>
            <w:tcBorders>
              <w:top w:val="single" w:sz="4" w:space="0" w:color="auto"/>
              <w:left w:val="single" w:sz="4" w:space="0" w:color="auto"/>
              <w:bottom w:val="single" w:sz="4" w:space="0" w:color="auto"/>
              <w:right w:val="single" w:sz="4" w:space="0" w:color="auto"/>
            </w:tcBorders>
            <w:hideMark/>
          </w:tcPr>
          <w:p w14:paraId="21BFD5CF" w14:textId="77777777" w:rsidR="002C6F01" w:rsidRDefault="00AE4CD8" w:rsidP="002C6F01">
            <w:pPr>
              <w:pStyle w:val="Brdtextmedindrag"/>
              <w:ind w:firstLine="0"/>
            </w:pPr>
            <w:r>
              <w:t>250.1 andra stycket</w:t>
            </w:r>
          </w:p>
        </w:tc>
        <w:tc>
          <w:tcPr>
            <w:tcW w:w="3827" w:type="dxa"/>
            <w:tcBorders>
              <w:top w:val="single" w:sz="4" w:space="0" w:color="auto"/>
              <w:left w:val="single" w:sz="4" w:space="0" w:color="auto"/>
              <w:bottom w:val="single" w:sz="4" w:space="0" w:color="auto"/>
              <w:right w:val="single" w:sz="4" w:space="0" w:color="auto"/>
            </w:tcBorders>
            <w:hideMark/>
          </w:tcPr>
          <w:p w14:paraId="577A3459" w14:textId="77777777" w:rsidR="002C6F01" w:rsidRDefault="00AE4CD8" w:rsidP="002C6F01">
            <w:pPr>
              <w:pStyle w:val="Brdtextmedindrag"/>
              <w:ind w:firstLine="0"/>
            </w:pPr>
            <w:r>
              <w:t>19 kap. 10 c § andra stycket FRL</w:t>
            </w:r>
          </w:p>
        </w:tc>
      </w:tr>
      <w:tr w:rsidR="002C6F01" w14:paraId="27235F4D"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0CA5AFC9" w14:textId="77777777" w:rsidR="002C6F01" w:rsidRDefault="00AE4CD8" w:rsidP="002C6F01">
            <w:pPr>
              <w:pStyle w:val="Brdtextmedindrag"/>
              <w:ind w:firstLine="0"/>
            </w:pPr>
            <w:r>
              <w:t>250.1 tredje stycket</w:t>
            </w:r>
          </w:p>
        </w:tc>
        <w:tc>
          <w:tcPr>
            <w:tcW w:w="3827" w:type="dxa"/>
            <w:tcBorders>
              <w:top w:val="single" w:sz="4" w:space="0" w:color="auto"/>
              <w:left w:val="single" w:sz="4" w:space="0" w:color="auto"/>
              <w:bottom w:val="single" w:sz="4" w:space="0" w:color="auto"/>
              <w:right w:val="single" w:sz="4" w:space="0" w:color="auto"/>
            </w:tcBorders>
            <w:hideMark/>
          </w:tcPr>
          <w:p w14:paraId="4B556C2A" w14:textId="77777777" w:rsidR="002C6F01" w:rsidRDefault="00AE4CD8" w:rsidP="002C6F01">
            <w:pPr>
              <w:pStyle w:val="Brdtextmedindrag"/>
              <w:ind w:firstLine="0"/>
            </w:pPr>
            <w:r w:rsidRPr="00E544EB">
              <w:t>19 kap. 10 c § tredje stycket</w:t>
            </w:r>
            <w:r>
              <w:t xml:space="preserve"> FRL</w:t>
            </w:r>
          </w:p>
        </w:tc>
      </w:tr>
      <w:tr w:rsidR="002C6F01" w14:paraId="222D2439"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130BD0DC" w14:textId="77777777" w:rsidR="002C6F01" w:rsidRDefault="00AE4CD8" w:rsidP="002C6F01">
            <w:pPr>
              <w:pStyle w:val="Brdtextmedindrag"/>
              <w:ind w:firstLine="0"/>
            </w:pPr>
            <w:r>
              <w:t>250.2</w:t>
            </w:r>
          </w:p>
        </w:tc>
        <w:tc>
          <w:tcPr>
            <w:tcW w:w="3827" w:type="dxa"/>
            <w:tcBorders>
              <w:top w:val="single" w:sz="4" w:space="0" w:color="auto"/>
              <w:left w:val="single" w:sz="4" w:space="0" w:color="auto"/>
              <w:bottom w:val="single" w:sz="4" w:space="0" w:color="auto"/>
              <w:right w:val="single" w:sz="4" w:space="0" w:color="auto"/>
            </w:tcBorders>
            <w:hideMark/>
          </w:tcPr>
          <w:p w14:paraId="47585120" w14:textId="77777777" w:rsidR="002C6F01" w:rsidRDefault="00AE4CD8" w:rsidP="002C6F01">
            <w:pPr>
              <w:pStyle w:val="Brdtextmedindrag"/>
              <w:ind w:firstLine="0"/>
            </w:pPr>
            <w:r>
              <w:t>19 kap. 10 c § fjärde stycket FRL</w:t>
            </w:r>
          </w:p>
        </w:tc>
      </w:tr>
      <w:tr w:rsidR="002C6F01" w14:paraId="1136CFFC"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38D37241" w14:textId="77777777" w:rsidR="002C6F01" w:rsidRDefault="00AE4CD8" w:rsidP="002C6F01">
            <w:pPr>
              <w:pStyle w:val="Brdtextmedindrag"/>
              <w:ind w:firstLine="0"/>
            </w:pPr>
            <w:r>
              <w:t>251 första stycket</w:t>
            </w:r>
          </w:p>
        </w:tc>
        <w:tc>
          <w:tcPr>
            <w:tcW w:w="3827" w:type="dxa"/>
            <w:tcBorders>
              <w:top w:val="single" w:sz="4" w:space="0" w:color="auto"/>
              <w:left w:val="single" w:sz="4" w:space="0" w:color="auto"/>
              <w:bottom w:val="single" w:sz="4" w:space="0" w:color="auto"/>
              <w:right w:val="single" w:sz="4" w:space="0" w:color="auto"/>
            </w:tcBorders>
            <w:hideMark/>
          </w:tcPr>
          <w:p w14:paraId="22D2EF66" w14:textId="77777777" w:rsidR="002C6F01" w:rsidRDefault="00AE4CD8" w:rsidP="002C6F01">
            <w:pPr>
              <w:pStyle w:val="Brdtextmedindrag"/>
              <w:ind w:firstLine="0"/>
            </w:pPr>
            <w:r>
              <w:t>19 kap. 50 a § första stycket FRL</w:t>
            </w:r>
          </w:p>
        </w:tc>
      </w:tr>
      <w:tr w:rsidR="002C6F01" w14:paraId="7F436A8B"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7ED5A54C" w14:textId="77777777" w:rsidR="002C6F01" w:rsidRDefault="00AE4CD8" w:rsidP="002C6F01">
            <w:pPr>
              <w:pStyle w:val="Brdtextmedindrag"/>
              <w:ind w:firstLine="0"/>
            </w:pPr>
            <w:r>
              <w:t>251 andra stycket</w:t>
            </w:r>
          </w:p>
        </w:tc>
        <w:tc>
          <w:tcPr>
            <w:tcW w:w="3827" w:type="dxa"/>
            <w:tcBorders>
              <w:top w:val="single" w:sz="4" w:space="0" w:color="auto"/>
              <w:left w:val="single" w:sz="4" w:space="0" w:color="auto"/>
              <w:bottom w:val="single" w:sz="4" w:space="0" w:color="auto"/>
              <w:right w:val="single" w:sz="4" w:space="0" w:color="auto"/>
            </w:tcBorders>
            <w:hideMark/>
          </w:tcPr>
          <w:p w14:paraId="653361FF" w14:textId="77777777" w:rsidR="002C6F01" w:rsidRDefault="00AE4CD8" w:rsidP="002C6F01">
            <w:pPr>
              <w:pStyle w:val="Brdtextmedindrag"/>
              <w:ind w:firstLine="0"/>
            </w:pPr>
            <w:r>
              <w:t>19 kap. 50 a § andra stycket FRL</w:t>
            </w:r>
          </w:p>
        </w:tc>
      </w:tr>
      <w:tr w:rsidR="002C6F01" w14:paraId="7A425D65" w14:textId="77777777" w:rsidTr="002C6F01">
        <w:trPr>
          <w:trHeight w:val="450"/>
        </w:trPr>
        <w:tc>
          <w:tcPr>
            <w:tcW w:w="1980" w:type="dxa"/>
            <w:tcBorders>
              <w:top w:val="single" w:sz="4" w:space="0" w:color="auto"/>
              <w:left w:val="single" w:sz="4" w:space="0" w:color="auto"/>
              <w:bottom w:val="single" w:sz="4" w:space="0" w:color="auto"/>
              <w:right w:val="single" w:sz="4" w:space="0" w:color="auto"/>
            </w:tcBorders>
            <w:hideMark/>
          </w:tcPr>
          <w:p w14:paraId="585B60D0" w14:textId="77777777" w:rsidR="002C6F01" w:rsidRDefault="00AE4CD8" w:rsidP="002C6F01">
            <w:pPr>
              <w:pStyle w:val="Brdtextmedindrag"/>
              <w:ind w:firstLine="0"/>
            </w:pPr>
            <w:r>
              <w:t>308d.5 a</w:t>
            </w:r>
          </w:p>
        </w:tc>
        <w:tc>
          <w:tcPr>
            <w:tcW w:w="3827" w:type="dxa"/>
            <w:tcBorders>
              <w:top w:val="single" w:sz="4" w:space="0" w:color="auto"/>
              <w:left w:val="single" w:sz="4" w:space="0" w:color="auto"/>
              <w:bottom w:val="single" w:sz="4" w:space="0" w:color="auto"/>
              <w:right w:val="single" w:sz="4" w:space="0" w:color="auto"/>
            </w:tcBorders>
            <w:hideMark/>
          </w:tcPr>
          <w:p w14:paraId="449DF164" w14:textId="77777777" w:rsidR="002C6F01" w:rsidRDefault="00AE4CD8" w:rsidP="002C6F01">
            <w:pPr>
              <w:pStyle w:val="Brdtextmedindrag"/>
              <w:ind w:firstLine="0"/>
            </w:pPr>
            <w:r>
              <w:t>Bedöms uppfylld i gällande svensk rätt (5 kap. 8 § 1 FFFS 2015:21), se avsnitt 6.7</w:t>
            </w:r>
          </w:p>
        </w:tc>
      </w:tr>
      <w:tr w:rsidR="002C6F01" w14:paraId="597283B2" w14:textId="77777777" w:rsidTr="002C6F01">
        <w:trPr>
          <w:trHeight w:val="228"/>
        </w:trPr>
        <w:tc>
          <w:tcPr>
            <w:tcW w:w="1980" w:type="dxa"/>
            <w:tcBorders>
              <w:top w:val="single" w:sz="4" w:space="0" w:color="auto"/>
              <w:left w:val="single" w:sz="4" w:space="0" w:color="auto"/>
              <w:bottom w:val="single" w:sz="4" w:space="0" w:color="auto"/>
              <w:right w:val="single" w:sz="4" w:space="0" w:color="auto"/>
            </w:tcBorders>
            <w:hideMark/>
          </w:tcPr>
          <w:p w14:paraId="5F05E440" w14:textId="77777777" w:rsidR="002C6F01" w:rsidRDefault="00AE4CD8" w:rsidP="002C6F01">
            <w:pPr>
              <w:pStyle w:val="Brdtextmedindrag"/>
              <w:ind w:firstLine="0"/>
            </w:pPr>
            <w:r>
              <w:t>308d.5 b</w:t>
            </w:r>
          </w:p>
        </w:tc>
        <w:tc>
          <w:tcPr>
            <w:tcW w:w="3827" w:type="dxa"/>
            <w:tcBorders>
              <w:top w:val="single" w:sz="4" w:space="0" w:color="auto"/>
              <w:left w:val="single" w:sz="4" w:space="0" w:color="auto"/>
              <w:bottom w:val="single" w:sz="4" w:space="0" w:color="auto"/>
              <w:right w:val="single" w:sz="4" w:space="0" w:color="auto"/>
            </w:tcBorders>
            <w:hideMark/>
          </w:tcPr>
          <w:p w14:paraId="00124F22" w14:textId="77777777" w:rsidR="002C6F01" w:rsidRDefault="00AE4CD8" w:rsidP="002C6F01">
            <w:pPr>
              <w:pStyle w:val="Brdtextmedindrag"/>
              <w:ind w:firstLine="0"/>
            </w:pPr>
            <w:r>
              <w:t>18 kap. 6 § andra stycket FRL</w:t>
            </w:r>
          </w:p>
        </w:tc>
      </w:tr>
      <w:tr w:rsidR="002C6F01" w14:paraId="59A6DB62" w14:textId="77777777" w:rsidTr="002C6F01">
        <w:trPr>
          <w:trHeight w:val="458"/>
        </w:trPr>
        <w:tc>
          <w:tcPr>
            <w:tcW w:w="1980" w:type="dxa"/>
            <w:tcBorders>
              <w:top w:val="single" w:sz="4" w:space="0" w:color="auto"/>
              <w:left w:val="single" w:sz="4" w:space="0" w:color="auto"/>
              <w:bottom w:val="single" w:sz="4" w:space="0" w:color="auto"/>
              <w:right w:val="single" w:sz="4" w:space="0" w:color="auto"/>
            </w:tcBorders>
            <w:hideMark/>
          </w:tcPr>
          <w:p w14:paraId="19333449" w14:textId="77777777" w:rsidR="002C6F01" w:rsidRDefault="00AE4CD8" w:rsidP="002C6F01">
            <w:pPr>
              <w:pStyle w:val="Brdtextmedindrag"/>
              <w:ind w:firstLine="0"/>
            </w:pPr>
            <w:r>
              <w:t>308d.5 c</w:t>
            </w:r>
          </w:p>
        </w:tc>
        <w:tc>
          <w:tcPr>
            <w:tcW w:w="3827" w:type="dxa"/>
            <w:tcBorders>
              <w:top w:val="single" w:sz="4" w:space="0" w:color="auto"/>
              <w:left w:val="single" w:sz="4" w:space="0" w:color="auto"/>
              <w:bottom w:val="single" w:sz="4" w:space="0" w:color="auto"/>
              <w:right w:val="single" w:sz="4" w:space="0" w:color="auto"/>
            </w:tcBorders>
            <w:hideMark/>
          </w:tcPr>
          <w:p w14:paraId="5C6995DB" w14:textId="77777777" w:rsidR="002C6F01" w:rsidRDefault="00AE4CD8" w:rsidP="002C6F01">
            <w:pPr>
              <w:pStyle w:val="Brdtextmedindrag"/>
              <w:ind w:firstLine="0"/>
            </w:pPr>
            <w:r>
              <w:t>Bedöms uppfylld i gällande svensk rätt (5 kap. 8 § 2 FFFS 2015:21), se avsnitt 6.7</w:t>
            </w:r>
          </w:p>
        </w:tc>
        <w:bookmarkEnd w:id="259"/>
      </w:tr>
    </w:tbl>
    <w:p w14:paraId="560659EE" w14:textId="77777777" w:rsidR="002C6F01" w:rsidRPr="00025171" w:rsidRDefault="002C6F01" w:rsidP="002C6F01">
      <w:pPr>
        <w:pStyle w:val="Brdtextmedindrag"/>
      </w:pPr>
    </w:p>
    <w:p w14:paraId="4CB4DD6C" w14:textId="77777777" w:rsidR="002C6F01" w:rsidRPr="00025171" w:rsidRDefault="002C6F01" w:rsidP="002C6F01">
      <w:pPr>
        <w:pStyle w:val="Brdtextmedindrag"/>
      </w:pPr>
    </w:p>
    <w:p w14:paraId="7E50B7A6" w14:textId="77777777" w:rsidR="002C6F01" w:rsidRPr="002F03E9" w:rsidRDefault="002C6F01" w:rsidP="002C6F01">
      <w:pPr>
        <w:pStyle w:val="Brdtextmedindrag"/>
        <w:sectPr w:rsidR="002C6F01" w:rsidRPr="002F03E9" w:rsidSect="00155500">
          <w:headerReference w:type="even" r:id="rId206"/>
          <w:headerReference w:type="default" r:id="rId207"/>
          <w:footerReference w:type="even" r:id="rId208"/>
          <w:footerReference w:type="default" r:id="rId209"/>
          <w:headerReference w:type="first" r:id="rId210"/>
          <w:footerReference w:type="first" r:id="rId211"/>
          <w:footnotePr>
            <w:numRestart w:val="eachSect"/>
          </w:footnotePr>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46417AA" w14:textId="39FED347" w:rsidR="002C6F01" w:rsidRDefault="005C68C8" w:rsidP="00355758">
          <w:pPr>
            <w:pStyle w:val="Proprubrik"/>
            <w:spacing w:after="190"/>
          </w:pPr>
          <w:r>
            <w:t>Finansdepartementet</w:t>
          </w:r>
        </w:p>
      </w:sdtContent>
    </w:sdt>
    <w:p w14:paraId="7EECA800" w14:textId="75B25025" w:rsidR="002C6F01" w:rsidRDefault="00AE4CD8" w:rsidP="002C6F01">
      <w:pPr>
        <w:pStyle w:val="Proputdrag"/>
      </w:pPr>
      <w:bookmarkStart w:id="261" w:name="_Toc36022950"/>
      <w:r>
        <w:t xml:space="preserve">Utdrag ur protokoll vid regeringssammanträde </w:t>
      </w:r>
      <w:sdt>
        <w:sdtPr>
          <w:alias w:val="Datum"/>
          <w:tag w:val="Datum"/>
          <w:id w:val="679708000"/>
          <w:date w:fullDate="2020-03-26T00:00:00Z">
            <w:dateFormat w:val="'den' d MMMM yyyy"/>
            <w:lid w:val="sv-SE"/>
            <w:storeMappedDataAs w:val="dateTime"/>
            <w:calendar w:val="gregorian"/>
          </w:date>
        </w:sdtPr>
        <w:sdtEndPr/>
        <w:sdtContent>
          <w:r w:rsidR="00BB562A">
            <w:t>den 26 mars 2020</w:t>
          </w:r>
        </w:sdtContent>
      </w:sdt>
      <w:bookmarkEnd w:id="261"/>
    </w:p>
    <w:p w14:paraId="57F600A2" w14:textId="77777777" w:rsidR="002C6F01" w:rsidRDefault="002C6F01" w:rsidP="002C6F01">
      <w:pPr>
        <w:pStyle w:val="Brdtext"/>
        <w:jc w:val="left"/>
      </w:pPr>
    </w:p>
    <w:p w14:paraId="138331C7" w14:textId="178E1D04" w:rsidR="002C6F01" w:rsidRDefault="00AE4CD8" w:rsidP="002C6F01">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5C68C8">
            <w:t xml:space="preserve">statsminister </w:t>
          </w:r>
          <w:proofErr w:type="spellStart"/>
          <w:r w:rsidR="005C68C8">
            <w:t>Löfven</w:t>
          </w:r>
          <w:proofErr w:type="spellEnd"/>
          <w:r w:rsidR="005C68C8">
            <w:t xml:space="preserve">, ordförande, och statsråden </w:t>
          </w:r>
          <w:proofErr w:type="spellStart"/>
          <w:r w:rsidR="005C68C8">
            <w:t>Lövin</w:t>
          </w:r>
          <w:proofErr w:type="spellEnd"/>
          <w:r w:rsidR="005C68C8">
            <w:t xml:space="preserve">, Johansson, </w:t>
          </w:r>
          <w:proofErr w:type="spellStart"/>
          <w:r w:rsidR="005C68C8">
            <w:t>Baylan</w:t>
          </w:r>
          <w:proofErr w:type="spellEnd"/>
          <w:r w:rsidR="005C68C8">
            <w:t xml:space="preserve">, Hallengren, Hultqvist, Andersson, Bolund, Damberg, Shekarabi, </w:t>
          </w:r>
          <w:proofErr w:type="spellStart"/>
          <w:r w:rsidR="005C68C8">
            <w:t>Ygeman</w:t>
          </w:r>
          <w:proofErr w:type="spellEnd"/>
          <w:r w:rsidR="005C68C8">
            <w:t xml:space="preserve">, Eriksson, Linde, Ekström, Eneroth, Nilsson, </w:t>
          </w:r>
          <w:proofErr w:type="spellStart"/>
          <w:r w:rsidR="005C68C8">
            <w:t>Ernkrans</w:t>
          </w:r>
          <w:proofErr w:type="spellEnd"/>
          <w:r w:rsidR="005C68C8">
            <w:t xml:space="preserve">, Lindhagen, Lind, Hallberg, </w:t>
          </w:r>
          <w:proofErr w:type="spellStart"/>
          <w:r w:rsidR="005C68C8">
            <w:t>Micko</w:t>
          </w:r>
          <w:proofErr w:type="spellEnd"/>
        </w:sdtContent>
      </w:sdt>
    </w:p>
    <w:p w14:paraId="2B195A7D" w14:textId="77777777" w:rsidR="002C6F01" w:rsidRDefault="002C6F01" w:rsidP="002C6F01">
      <w:pPr>
        <w:pStyle w:val="Brdtext"/>
        <w:jc w:val="left"/>
      </w:pPr>
    </w:p>
    <w:p w14:paraId="06B133EC" w14:textId="77777777" w:rsidR="002C6F01" w:rsidRDefault="00AE4CD8" w:rsidP="002C6F01">
      <w:pPr>
        <w:pStyle w:val="Brdtext"/>
        <w:jc w:val="left"/>
      </w:pPr>
      <w:r>
        <w:t xml:space="preserve">Föredragande: statsrådet </w:t>
      </w:r>
      <w:sdt>
        <w:sdtPr>
          <w:alias w:val="Foredragande"/>
          <w:tag w:val="Foredragande"/>
          <w:id w:val="1160741249"/>
          <w:text w:multiLine="1"/>
        </w:sdtPr>
        <w:sdtEndPr/>
        <w:sdtContent>
          <w:r>
            <w:t>Bolund</w:t>
          </w:r>
        </w:sdtContent>
      </w:sdt>
      <w:bookmarkStart w:id="262" w:name="_GoBack"/>
      <w:bookmarkEnd w:id="262"/>
    </w:p>
    <w:p w14:paraId="57219549" w14:textId="77777777" w:rsidR="002C6F01" w:rsidRPr="00827386" w:rsidRDefault="002C6F01" w:rsidP="002C6F01">
      <w:pPr>
        <w:pStyle w:val="Brdtext"/>
        <w:jc w:val="left"/>
        <w:rPr>
          <w:szCs w:val="21"/>
        </w:rPr>
      </w:pPr>
    </w:p>
    <w:p w14:paraId="3E690655" w14:textId="77777777" w:rsidR="002C6F01" w:rsidRPr="00915BF3" w:rsidRDefault="00AE4CD8" w:rsidP="002C6F01">
      <w:pPr>
        <w:pStyle w:val="Slutstreck"/>
      </w:pPr>
      <w:r w:rsidRPr="008B7E85">
        <w:t>                    </w:t>
      </w:r>
    </w:p>
    <w:p w14:paraId="5E24CB89" w14:textId="77777777" w:rsidR="002C6F01" w:rsidRPr="006E102E" w:rsidRDefault="002C6F01" w:rsidP="002C6F01">
      <w:pPr>
        <w:pStyle w:val="Brdtext"/>
        <w:jc w:val="left"/>
        <w:rPr>
          <w:sz w:val="18"/>
          <w:szCs w:val="18"/>
        </w:rPr>
      </w:pPr>
    </w:p>
    <w:p w14:paraId="44A12CBF" w14:textId="77777777" w:rsidR="002C6F01" w:rsidRDefault="002C6F01" w:rsidP="002C6F01">
      <w:pPr>
        <w:pStyle w:val="Brdtext"/>
        <w:jc w:val="left"/>
      </w:pPr>
    </w:p>
    <w:p w14:paraId="763E7D64" w14:textId="0950B6F1" w:rsidR="002C6F01" w:rsidRDefault="00AE4CD8" w:rsidP="002C6F01">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5C68C8">
            <w:t>Vissa frågor om försäkring och tjänstepension</w:t>
          </w:r>
        </w:sdtContent>
      </w:sdt>
    </w:p>
    <w:p w14:paraId="565D55A5" w14:textId="77777777" w:rsidR="002C6F01" w:rsidRDefault="002C6F01" w:rsidP="002C6F01">
      <w:pPr>
        <w:pStyle w:val="Brdtext"/>
      </w:pPr>
    </w:p>
    <w:p w14:paraId="55AB7F92" w14:textId="77777777" w:rsidR="00110C85" w:rsidRPr="00025171" w:rsidRDefault="00110C85" w:rsidP="009C61A6">
      <w:pPr>
        <w:pStyle w:val="Brdtextmedindrag"/>
      </w:pPr>
    </w:p>
    <w:sectPr w:rsidR="00110C85" w:rsidRPr="00025171" w:rsidSect="00155500">
      <w:headerReference w:type="even" r:id="rId212"/>
      <w:headerReference w:type="default" r:id="rId213"/>
      <w:footerReference w:type="even" r:id="rId214"/>
      <w:footerReference w:type="default" r:id="rId215"/>
      <w:headerReference w:type="first" r:id="rId216"/>
      <w:footerReference w:type="first" r:id="rId21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DF08473" w14:textId="77777777" w:rsidR="00781540" w:rsidRDefault="00781540" w:rsidP="00F8009C">
      <w:r>
        <w:separator/>
      </w:r>
    </w:p>
  </w:endnote>
  <w:endnote w:type="continuationSeparator" w:id="0">
    <w:p w14:paraId="088D85D4" w14:textId="77777777" w:rsidR="00781540" w:rsidRDefault="00781540" w:rsidP="00F8009C">
      <w:r>
        <w:continuationSeparator/>
      </w:r>
    </w:p>
  </w:endnote>
  <w:endnote w:type="continuationNotice" w:id="1">
    <w:p w14:paraId="018DF6A4" w14:textId="77777777" w:rsidR="00781540" w:rsidRDefault="0078154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ItalicMT">
    <w:altName w:val="Times New Roman"/>
    <w:panose1 w:val="00000000000000000000"/>
    <w:charset w:val="00"/>
    <w:family w:val="roman"/>
    <w:notTrueType/>
    <w:pitch w:val="default"/>
    <w:sig w:usb0="00000003" w:usb1="00000000" w:usb2="00000000" w:usb3="00000000" w:csb0="00000001" w:csb1="00000000"/>
  </w:font>
  <w:font w:name="TimesNewRomanPSMT">
    <w:altName w:val="Times New Roman"/>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42EBBF" w14:textId="77777777" w:rsidR="00781540" w:rsidRDefault="00781540"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819681"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LJUR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mER6GhdmhHpwhMP2C7T0zMN5oMNYdat9Hf9UDyM7Eb3dkUvBmKTDk9P8eEIW&#10;SaZ8nE/Hifxs7+x8wK8KahYXBff0dolSsbkJSBch6ACJuQKYqryujEmbqBd1aTzbCHppg+mK5PEH&#10;yljWFPz0+GSUAluI7l1kY2MYlRTTp4uFdwWmFW6NihhjvytNjKU638gtpFR2lz+hI0pTqvc49vj9&#10;rd7j3NVBHikzWNw515UFn6pPLbanrPw5UKY7PBF+UHdcYrtsk1TGw/svodySLDx0fRWcvK7o8W5E&#10;wHvhqZHovWk44B19tAEiH/oVZyvwv986j3jSN1k5a6gxCx5+rYVXnJlvlpQ/zSdRRpg2k5Mz0hHz&#10;h5blocWu60sgReQ0hpxMy4hHMyy1h/qJZsgiZiWTsJJyFxyH5SV244JmkFSLRQJR7zqBN/bByRg6&#10;shyl+dg+Ce96/SIJ/xaGFhazVzLusNEzuMUaSYpJ45HnjtWef+r7JP1+RsXBcrhPqP0knb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kslR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B819681"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D43B83" w14:textId="77777777" w:rsidR="00781540" w:rsidRDefault="00781540" w:rsidP="00EE1584">
    <w:pPr>
      <w:pStyle w:val="Brdtext"/>
    </w:pPr>
    <w:r>
      <w:rPr>
        <w:noProof/>
        <w:lang w:eastAsia="sv-SE"/>
      </w:rPr>
      <mc:AlternateContent>
        <mc:Choice Requires="wps">
          <w:drawing>
            <wp:anchor distT="0" distB="0" distL="0" distR="0" simplePos="0" relativeHeight="251602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BF5DB3"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2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5olyjwIAAJE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c9mtV4oyfRBrdGAXmkp7F+AtSjBS60X0yLZx7OPQ5j1a10dfyjHgI7Im135CIY4Tg8PcuPT2Dh&#10;MOXj/GKcyM/2ztb58FWYmsRFQR3eLlHKNrc+4CKADpCYyxtVlTeVUmkT9SKulCMbhpdWIV0RHn+g&#10;lCZNQc+OT0cpsDbRvYusdAwjkmL6dLHwrsC0ClslIkbp70KCsVTnG7kZ50Lv8id0REmkeo9jj9/f&#10;6j3OXR3wSJmNDjvnutLGpepTi+0pK38OlMkOD8IP6o7L0C7aJJXj4f0XptxCFs50feUtv6nweLfM&#10;hwfm0Eh4bwyHcI+PVAbkm35Fycq432+dRzz0DSslDRqzoP7XmjlBifqmofyL/CTKKKTNyeln6Ii4&#10;Q8vi0KLX9ZWBInKMIcvTMuKDGpbSmfoZM2Qes8LENEfugoZheRW6cYEZxMV8nkDoXcvCrX60PIaO&#10;LEdpPrXPzNlevwHCvzNDC7PJKxl32Ojp7XwdIMWk8chzx2rPP/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aJc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BF5DB3"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01728F" w14:textId="77777777" w:rsidR="00781540" w:rsidRDefault="00781540" w:rsidP="00EE1584">
    <w:pPr>
      <w:pStyle w:val="Brdtext"/>
    </w:pPr>
    <w:r>
      <w:rPr>
        <w:noProof/>
        <w:lang w:eastAsia="sv-SE"/>
      </w:rPr>
      <mc:AlternateContent>
        <mc:Choice Requires="wps">
          <w:drawing>
            <wp:anchor distT="0" distB="0" distL="0" distR="0" simplePos="0" relativeHeight="251604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FF72B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4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tsh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eSRnsb6KVALC1xov5gWbR7OPQ5j1a10dfyjHgI7iN7uyEUwwnF4cpofT2Dh&#10;MOXj/HycyM/2ztb58FWYmsRFQR16lyhlm1sfcBFAB0jM5Y2qyptKqbSJehFXypENQ6dVSFeExx8o&#10;pUlT0NPjk1EKrE107yIrHcOIpJg+XSy8KzCtwlaJiFH6u5BgLNX5Rm7GudC7/AkdURKp3uPY4/e3&#10;eo9zVwc8Umajw865rrRxqfr0xPaUlT8HymSHB+EHdcdlaJdtkspk6P/SlFvIwpnuXXnLbyo075b5&#10;8MAcHhL6jeEQ7vGRyoB8068oWRn3+63ziIe+YaWkwcMsqP+1Zk5Qor5pKP88n0QZhbSZnJxBR8Qd&#10;WpaHFr2urwwUkWMMWZ6WER/UsJTO1E+YIfOYFSamOXIXNAzLq9CNC8wgLubzBMLbtSzc6oXlMXRk&#10;OUrzsX1izvb6DRD+nRmeMJu+knGHjZ7eztcBUkwajzx3rPb8490n6fczKg6Ww31C7Sfp7AU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Rztsh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BFF72B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58D99A" w14:textId="77777777" w:rsidR="00781540" w:rsidRDefault="00781540"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5AF004"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9D8njwIAAJE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WdW1PRGT6pFv6YCJpGexoUpoRaOcNh+hpaeeTgPdBirbrWv45/qYWQnorc7cikYk3R4cpofT8gi&#10;yZSP84txIj/bOzsf8IuCmsVFwT29XaJUbO4C0kUIOkBirgCmKm8rY9Im6kVdG882gl7aYLoiefyB&#10;MpY1BT89PhmlwBaiexfZ2BhGJcX06WLhXYFphVujIsbYb0oTY6nON3ILKZXd5U/oiNKU6j2OPX5/&#10;q/c4d3WQR8oMFnfOdWXBp+pTi+0pK38MlOkOT4Qf1B2X2C7bJJWz4f2XUG5JFh66vgpO3lb0eHci&#10;4KPw1Ej03jQc8IE+2gCRD/2KsxX4X2+dRzzpm6ycNdSYBQ8/18IrzsxXS8q/yCdRRpg2k5Mz0hHz&#10;h5blocWu62sgReQ0hpxMy4hHMyy1h/qZZsg8ZiWTsJJyFxyH5TV244JmkFTzeQJR7zqBd3bhZAwd&#10;WY7SfGqfhXe9fpGEfw9DC4vpKxl32OgZ3HyNJMWk8chzx2rPP/V9kn4/o+JgOdwn1H6Szn4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T0Pye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F5AF004"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9E3438" w14:textId="77777777" w:rsidR="00781540" w:rsidRDefault="00781540"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159DF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bejwIAAJE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8&#10;mDMranqjJ9WiX1MBeaSncWFCqEdHOGy/QEvPPJwHOoxVt9rX8U/1MLIT0dsduRSMSTo8PcuPT8gi&#10;yZSP84txIj/bOzsf8KuCmsVFwT29XaJUbG4D0kUIOkBirgCmKm8qY9Im6kVdGc82gl7aYLoiefyB&#10;MpY1BT87Ph2lwBaiexfZ2BhGJcX06WLhXYFphVujIsbY70oTY6nON3ILKZXd5U/oiNKU6j2OPX5/&#10;q/c4d3WQR8oMFnfOdWXBp+pTi+0pK38OlOkOT4Qf1B2X2C7aTirD+y+g3JIsPHR9FZy8qejxbkXA&#10;B+Gpkei9aTjgPX20ASIf+hVnK/C/3zqPeNI3WTlrqDELHn6thVecmW+WlH+Rn0QZYdqcnH4mHTF/&#10;aFkcWuy6vgJSRE5jyMm0jHg0w1J7qJ9phsxjVjIJKyl3wXFYXmE3LmgGSTWfJxD1rhN4ax+djKEj&#10;y1GaT+2z8K7XL5Lw72BoYTF5JeMOGz2Dm6+RpJg0HnnuWO35p75P0u9nVBwsh/uE2k/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ij23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1159DF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17BCE1" w14:textId="77777777" w:rsidR="00781540" w:rsidRDefault="00781540" w:rsidP="00EE1584">
    <w:pPr>
      <w:pStyle w:val="Brdtext"/>
    </w:pPr>
    <w:r>
      <w:rPr>
        <w:noProof/>
        <w:lang w:eastAsia="sv-SE"/>
      </w:rPr>
      <mc:AlternateContent>
        <mc:Choice Requires="wps">
          <w:drawing>
            <wp:anchor distT="0" distB="0" distL="0" distR="0" simplePos="0" relativeHeight="251609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2AD941"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0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e3KljQIAAJE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Z&#10;TolmNWb0JNrg1mggj/Q01k+BerTAhfaLaTHm4dzjMHbdSlfHP/ohsIPo7Y5cBCMchyen+fEEFg5T&#10;Ps7Px4n8bO9snQ9fhalJXBTUYXaJUra59QGFADpAYi5vVFXeVEqlTdSLuFKObBgmrUIqER5/oJQm&#10;TUFPj09GKbA20b2LrHQMI5Ji+nSx8a7BtApbJSJG6e9CgrHU5xu5GedC7/IndERJpHqPY4/fV/Ue&#10;564PeKTMRoedc11p41L36YrtKSt/DpTJDg/CD/qOy9Au2iSV82H+C1NuIQtnunvlLb+pMLxb5sMD&#10;c7hImDceh3CPj1QG5Jt+RcnKuN9vnUc89A0rJQ0uZkH9rzVzghL1TUP55/kkyiikzeTkM3RE3KFl&#10;cWjR6/rKQBEQN6pLy4gPalhKZ+pnvCHzmBUmpjlyFzQMy6vQPRd4g7iYzxMId9eycKsfLY+hI8tR&#10;mk/tM3O212+A8O/McIXZ9JWMO2z09Ha+DpBi0njkuWO15x/3Pkm/f6Piw3K4T6j9Szp7A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PZ7cqW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D2AD941"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9D916F" w14:textId="77777777" w:rsidR="00781540" w:rsidRDefault="00781540"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D249F3"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K+Om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TCI9jQszQj04wmH7BVp65uE80GGsutW+jn+qh5GdiN7uyKVgTNLh9CQ/npBF&#10;kikf52fjRH62d3Y+4FcFNYuLgnt6u0Sp2NwEpIsQdIDEXAFMVV5XxqRN1Iu6NJ5tBL20wXRF8vgD&#10;ZSxrCn5yPB2lwBaiexfZ2BhGJcX06WLhXYFphVujIsbY70oTY6nON3ILKZXd5U/oiNKU6j2OPX5/&#10;q/c4d3WQR8oMFnfOdWXBp+pTi+0pK38OlOkOT4Qf1B2X2C7bJJV8PAhgCeWWdOGha6zg5HVFr3cj&#10;At4LT51ED07TAe/oow0Q+9CvOFuB//3WecSTwMnKWUOdWfDway284sx8syT9s3wSdYRpM5l+Ji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2K+O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D249F3"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0EA788" w14:textId="77777777" w:rsidR="00781540" w:rsidRDefault="00781540" w:rsidP="00EE1584">
    <w:pPr>
      <w:pStyle w:val="Brdtext"/>
    </w:pPr>
    <w:r>
      <w:rPr>
        <w:noProof/>
        <w:lang w:eastAsia="sv-SE"/>
      </w:rPr>
      <mc:AlternateContent>
        <mc:Choice Requires="wps">
          <w:drawing>
            <wp:anchor distT="0" distB="0" distL="0" distR="0" simplePos="0" relativeHeight="251611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AA118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8aUp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Z&#10;hDMranqjR9WiX1MBeaSncWFKqIUjHLZfoKVnHs4DHcaqW+3r+Kd6GNmJ6O2OXArGJB2eTvLjE7JI&#10;MuXj/HycyM/2zs4H/KqgZnFRcE9vlygVm9uAdBGCDpCYK4CpypvKmLSJelFXxrONoJc2mK5IHn+g&#10;jGVNwSfHp6MU2EJ07yIbG8OopJg+XSy8KzCtcGtUxBj7XWliLNX5Rm4hpbK7/AkdUZpSvcexx+9v&#10;9R7nrg7ySJnB4s65riz4VH1qsT1l5c+BMt3hifCDuuMS22WbpJIfDwJYQrklXXjoGis4eVPR692K&#10;gA/CUyfRg9N0wHv6aAPEPvQrzlbgf791HvEkcLJy1lBnFjz8WguvODPfLEn/PD+JOsK0OTn9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bxpS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DAA118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3FDD06" w14:textId="77777777" w:rsidR="00781540" w:rsidRDefault="00781540"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D5B0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isvW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CWdW1PRGj6pFv6YC8khP48KUUAtHOGy/QEvPPJwHOoxVt9rX8U/1MLIT0dsduRSMSTo8Oc2PJ2SR&#10;ZMrH+fk4kZ/tnZ0P+FVBzeKi4J7eLlEqNrcB6SIEHSAxVwBTlTeVMWkT9aKujGcbQS9tMF2RPP5A&#10;Gcuagp8en4xSYAvRvYtsbAyjkmL6dLHwrsC0wq1REWPsd6WJsVTnG7mFlMru8id0RGlK9R7HHr+/&#10;1XucuzrII2UGizvnurLgU/WpxfaUlT8HynSHJ8IP6o5LbJdtkko+GQSwhHJLuvDQNVZw8qai17sV&#10;AR+Ep06iB6fpgPf00QaIfehXnK3A/37rPOJJ4GTlrKHOLHj4tRZecWa+WZL+eT6JOsK0mZx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aKy9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AD5B0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F99D1A" w14:textId="77777777" w:rsidR="00781540" w:rsidRDefault="00781540"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2CB34D"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fDq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UwiPY31U6AWFrjQfjYt2jycexzGqlvp6vhHPQR2EL3dkYtghOPw5DQ/nsDC&#10;YcrH+cU4kZ/tna3z4YswNYmLgjr0LlHKNnc+4CKADpCYyxtVlbeVUmkT9SKulSMbhk6rkK4Ijz9Q&#10;SpOmoKfHJ6MUWJvo3kVWOoYRSTF9ulh4V2Baha0SEaP0NyHBWKrzjdyMc6F3+RM6oiRSvcexx+9v&#10;9R7nrg54pMxGh51zXWnjUvXpie0pK38MlMkOD8IP6o7L0C7bJJX8bBDA0pRb6MKZ7mF5y28rdO+O&#10;+fDIHF4SGo7pEB7wkcqAfdOvKFkZ9+ut84iHwGGlpMHLLKj/uWZOUKK+akj/Ip9EHYW0mZycQUjE&#10;HVqWhxa9rq8NJJFjDlmelhEf1LCUztTPGCLzmBUmpjlyFzQMy+vQzQsMIS7m8wTC47Us3OmF5TF0&#10;pDlq86l9Zs72Ag5Q/r0Z3jCbvtJxh42e3s7XAVpMIo9Ed6z2DcDDT9rvh1ScLIf7hNqP0t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mgfD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C2CB34D"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8706F0" w14:textId="77777777" w:rsidR="00781540" w:rsidRDefault="00781540"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59EC3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Hl9TkA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8&#10;gjMranqjJ9WiX1MBeaSncWFCqEdHOGy/QEvPPJwHOoxVt9rX8U/1MLIT0dsduRSMSTo8PcuPT8gi&#10;yZSP84txIj/bOzsf8KuCmsVFwT29XaJUbG4D0kUIOkBirgCmKm8qY9Im6kVdGc82gl7aYLoiefyB&#10;MpY1BT87Ph2lwBaiexfZ2BhGJcX06WLhXYFphVujIsbY70oTY6nON3ILKZXd5U/oiNKU6j2OPX5/&#10;q/c4d3WQR8oMFnfOdWXBp+pTi+0pK38OlOkOT4Qf1B2X2C7aJJX8fBDAAsot6cJD11jByZuKXu9W&#10;BHwQnjqJHpymA97TRxsg9qFfcbYC//ut84gngZOVs4Y6s+Dh11p4xZn5Zkn6F/lJ1BGmzcnpZxIS&#10;84eWxaHFrusrIEnkNIecTMuIRzMstYf6mYbIPGYlk7CSchcch+UVdvOChpBU83kCUfM6gbf20ckY&#10;OtIctfnUPgvvegEjKf8Ohh4Wk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QeX1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59EC3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31958C" w14:textId="77777777" w:rsidR="00781540" w:rsidRDefault="00781540"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9A6C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qIoY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8&#10;jDMranqjZ9WiX1MBeaSncWFKqCdHOGw/Q0vPPJwHOoxVt9rX8U/1MLIT0dsduRSMSTo8Oc2PJ2SR&#10;ZMrH+cU4kZ/tnZ0P+EVBzeKi4J7eLlEqNncB6SIEHSAxVwBTlbeVMWkT9aKujWcbQS9tMF2RPP5A&#10;Gcuagp8en4xSYAvRvYtsbAyjkmL6dLHwrsC0wq1REWPsN6WJsVTnG7mFlMru8id0RGlK9R7HHr+/&#10;1XucuzrII2UGizvnurLgU/WpxfaUlT8GynSHJ8IP6o5LbBdtkkp+MQhgAeWWdOGha6zg5G1Fr3cn&#10;Aj4KT51ED07TAR/oow0Q+9CvOFuB//XWecSTwMnKWUOdWfDwcy284sx8tST9i3wSdYRpMzk5IyEx&#10;f2hZHFrsur4GkkROc8jJtIx4NMNSe6hfaIjMY1YyCSspd8FxWF5jNy9oCEk1nycQNa8TeGefnIyh&#10;I81Rm8/ti/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Ooih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89A6C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6E4D65" w14:textId="77777777" w:rsidR="00781540" w:rsidRDefault="00781540"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CF292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klY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AX&#10;OSWa1ZjRUrTBbdDAJNLTWD8F6tECF9rPpsWYh3OPw9h1K10d/+iHwA6id3tyEYxwHJ6d56cTWDhM&#10;+Ti/GCfys4OzdT58EaYmcVFQh9klStn21gcUAugAibm8UVV5UymVNlEv4ko5smWYtAqpRHj8gVKa&#10;NAU9Pz0bpcDaRPcustIxjEiK6dPFxrsG0yrslIgYpb8JCcZSn6/kZpwLvc+f0BElkeotjj3+UNVb&#10;nLs+4JEyGx32znWljUvdpyt2oKz8MVAmOzwIP+o7LkO7apNUxuNBACtT7qALZ7qL5S2/qTC9W+bD&#10;A3O4SRg4Xodwj49UBuybfkXJ2rhfr51HPAQOKyUNbmZB/c8Nc4IS9VVD+hf5JOoopM3k7COERNyx&#10;ZXVs0Zv6ykASUDeqS8uID2pYSmfqJzwii5gVJqY5chc0DMur0L0XeIS4WCwSCJfXsnCrHy2PoSPN&#10;UZvL9ok52ws4QPl3ZrjDbPpCxx02enq72ARoMYk8Et2x2g8AFz9pv3+k4styvE+ow1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35JW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CCF292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3CB10D" w14:textId="77777777" w:rsidR="00781540" w:rsidRDefault="00781540"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45A47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pA/X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k&#10;zJkVNb3Rk2rRb6iAPNLTuDAl1KMjHLafoaVnHs4DHcaqW+3r+Kd6GNmJ6N2eXArGJB2eX+SnZ2SR&#10;ZMrH+WScyM8Ozs4H/KKgZnFRcE9vlygV29uAdBGCDpCYK4CpypvKmLSJelFXxrOtoJc2mK5IHn+g&#10;jGVNwS9Oz0cpsIXo3kU2NoZRSTF9ulh4V2Ba4c6oiDH2m9LEWKrzldxCSmX3+RM6ojSleotjjz/c&#10;6i3OXR3kkTKDxb1zXVnwqfrUYgfKyh8DZbrDE+FHdccltss2SWV8OghgCeWOdOGha6zg5E1Fr3cr&#10;Aj4IT51ED07TAe/pow0Q+9CvOFuD//XaecSTwMnKWUOdWfDwcyO84sx8tST9SX4WdYRpc3b+kYTE&#10;/LFleWyxm/oKSBI5zSEn0zLi0QxL7aF+piGyiFnJJKyk3AXHYXmF3bygISTVYpFA1LxO4K19dDKG&#10;jjRHbT61z8K7XsBIyr+DoYfF9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OkD9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45A47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E86C89" w14:textId="77777777" w:rsidR="00781540" w:rsidRDefault="00781540"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1C0D4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2Eo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F6NKvxRkvRBrdBAXmkp7F+CtSjBS60n02LZx7OPQ5j1a10dfyjHgI7Iu325CIY4Tg8O89PJ7Bw&#10;mPJxfjFO5GcHZ+t8+CJMTeKioA5vlyhl21sfcBFAB0jM5Y2qyptKqbSJehFXypEtw0urkK4Ijz9Q&#10;SpOmoOenZ6MUWJvo3kVWOoYRSTF9ulh4V2BahZ0SEaP0NyHBWKrzldyMc6H3+RM6oiRSvcWxxx9u&#10;9Rbnrg54pMxGh71zXWnjUvWpxQ6UlT8GymSHB+FHdcdlaFdtksp4MghgZcoddOFM11je8psKr3fL&#10;fHhgDp2EB8d0CPf4SGXAvulXlKyN+/XaecRD4LBS0qAzC+p/bpgTlKivGtK/yCdRRyFtJmc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99h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1C0D4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306E8F" w14:textId="77777777" w:rsidR="00781540" w:rsidRDefault="00781540"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17E101"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ZYSZ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E86sqOmNHlWLfk0FTCI9jQszQj04wmH7BVp65uE80GGsutW+jn+qh5GdiN7uyKVgTNLhyWl+PCGL&#10;JFM+zqfjRH62d3Y+4FcFNYuLgnt6u0Sp2NwEpIsQdIDEXAFMVV5XxqRN1Iu6NJ5tBL20wXRF8vgD&#10;ZSxrCn56fDJKgS1E9y6ysTGMSorp08XCuwLTCrdGRYyx35UmxlKdb+QWUiq7y5/QEaUp1Xsce/z+&#10;Vu9x7uogj5QZLO6c68qCT9WnFttTVv4cKNMdngg/qDsusV22SSrjs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IZYS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917E101"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7B1735" w14:textId="77777777" w:rsidR="00781540" w:rsidRDefault="00781540"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DABB47"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isg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Q4Oc2PT8gi&#10;yZSP8+k4kZ/tnZ0P+FVBzeKi4J7eLlEqNjcB6SIEHSAxVwBTldeVMWkT9aIujWcbQS9tMF2RPP5A&#10;Gcuagp8eT0YpsIXo3kU2NoZRSTF9ulh4V2Ba4daoiDH2u9LEWKrzjdxCSmV3+RM6ojSleo9jj9/f&#10;6j3OXR3kkTKDxZ1zXVnwqfrUYnvKyp8DZbrDE+EHdccltss2SWV8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r6Ky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DABB47"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4D7D02" w14:textId="77777777" w:rsidR="00781540" w:rsidRDefault="00781540"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9476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Dm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k&#10;lDMranqjJ9Wi31ABeaSncWFKqEdHOGw/Q0vPPJwHOoxVt9rX8U/1MLIT0bs9uRSMSTo8v8hPz8gi&#10;yZSP88k4kZ8dnJ0P+EVBzeKi4J7eLlEqtrcB6SIEHSAxVwBTlTeVMWkT9aKujGdbQS9tMF2RPP5A&#10;Gcuagl+cno9SYAvRvYtsbAyjkmL6dLHwrsC0wp1REWPsN6WJsVTnK7mFlMru8yd0RGlK9RbHHn+4&#10;1VucuzrII2UGi3vnurLgU/WpxQ6UlT8GynSHJ8KP6o5LbJdtksp4MghgCeWOdOGha6zg5E1Fr3cr&#10;Aj4IT51ED07TAe/pow0Q+9CvOFuD//XaecSTwMnKWUOdWfDwcyO84sx8tST9SX4WdYRpc3b+kYTE&#10;/LFleWyxm/oKSBI5zSEn0zLi0QxL7aF+piGyiFnJJKyk3AXHYXmF3bygISTVYpFA1LxO4K19dDKG&#10;jjRHbT61z8K7XsBIyr+DoYfF9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b9IO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F9476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67B6F5" w14:textId="77777777" w:rsidR="00781540" w:rsidRDefault="00781540"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C4EC1"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6GKL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mER6GhdmhHpwhMP2C7T0zMN5oMNYdat9Hf9UDyM7Eb3dkUvBmKTDk9P8eEIW&#10;SaZ8nE/Hifxs7+x8wK8KahYXBff0dolSsbkJSBch6ACJuQKYqryujEmbqBd1aTzbCHppg+mK5PEH&#10;yljWFPz0+GSUAluI7l1kY2MYlRTTp4uFdwWmFW6NihhjvytNjKU638gtpFR2lz+hI0pTqvc49vj9&#10;rd7j3NVBHikzWNw515UFn6pPLbanrPw5UKY7PBF+UHdcYrtsk1SOx4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P6GK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C9C4EC1"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863ED1" w14:textId="77777777" w:rsidR="00781540" w:rsidRDefault="00781540"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689AA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K0ikAIAAJIFAAAOAAAAZHJzL2Uyb0RvYy54bWysVFFv2yAQfp+0/4B4XxwnbbdGdaosVadJ&#10;VVutnfpMMDTWMDAgsbNfvw9sJ1nXl057sYH77o777uMuLttaka1wvjK6oPloTInQ3JSVfi7o98fr&#10;D58o8YHpkimjRUF3wtPL+ft3F42diYlZG1UKRxBE+1ljC7oOwc6yzPO1qJkfGSs0jNK4mgVs3XNW&#10;OtYgeq2yyXh8ljXGldYZLrzH6VVnpPMUX0rBw52UXgSiCoq7hfR16buK32x+wWbPjtl1xftrsH+4&#10;Rc0qjaT7UFcsMLJx1V+h6oo7440MI27qzEhZcZFqQDX5+EU1D2tmRaoF5Hi7p8n/v7D8dnvvSFUW&#10;9Byd0qxGjx5FG9wGBeSRnsb6GVAPFrjQfjYt2jycexzGqlvp6vhHPQR2EL3bk4tghOPw9CyfnsDC&#10;Ycon+fkkkZ8dnK3z4YswNYmLgjr0LlHKtjc+4CKADpCYyxtVldeVUmkT9SKWypEtQ6dVSFeExx8o&#10;pUlT0LPp6TgF1ia6d5GVjmFEUkyfLhbeFZhWYadExCj9TUgwlup8JTfjXOh9/oSOKIlUb3Hs8Ydb&#10;vcW5qwMeKbPRYe9cV9q4VH16YgfKyh8DZbLDg/CjuuMytKs2SWU6HQSwMuUOunCme1je8usK3bth&#10;Ptwzh5eEhmM6hDt8pDJg3/QrStbG/XrtPOIhcFgpafAyC+p/bpgTlKivGtI/z0+ijkLanJx+hJCI&#10;O7asji16Uy8NJJFjDlmelhEf1LCUztRPGCKLmBUmpjlyFzQMy2Xo5gWGEBeLRQLh8VoWbvSD5TF0&#10;pDlq87F9Ys72Ag5Q/q0Z3jCbvd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YrS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2689AA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3BC963" w14:textId="77777777" w:rsidR="00781540" w:rsidRDefault="00781540"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C26B5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Ur7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ppxZUdMbPaoW/YYKyCM9jQtzQj04wmH7GVp65uE80GGsutW+jn+qh5GdiN7tyaVgTNLh2TQ/nZBF&#10;kikf57NxIj87ODsf8IuCmsVFwT29XaJUbG8C0kUIOkBirgCmKq8rY9Im6kVdGs+2gl7aYLoiefyB&#10;MpY1BZ+eno1SYAvRvYtsbAyjkmL6dLHwrsC0wp1REWPsN6WJsVTnK7mFlMru8yd0RGlK9RbHHn+4&#10;1VucuzrII2UGi3vnurLgU/WpxQ6UlT8GynSHJ8KP6o5LbFdtksrpZBDACsod6cJD11jByeuKXu9G&#10;BLwXnjqJHpymA97RRxsg9qFfcbYG/+u184gngZOVs4Y6s+Dh50Z4xZn5akn6s3wSdYRpMzn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9JSv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C26B5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113F3C" w14:textId="77777777" w:rsidR="00781540" w:rsidRDefault="00781540" w:rsidP="009C2B67">
    <w:pPr>
      <w:pStyle w:val="Brdtext"/>
    </w:pPr>
    <w:r>
      <w:rPr>
        <w:noProof/>
        <w:lang w:eastAsia="sv-SE"/>
      </w:rPr>
      <mc:AlternateContent>
        <mc:Choice Requires="wps">
          <w:drawing>
            <wp:anchor distT="0" distB="0" distL="0" distR="0" simplePos="0" relativeHeight="251699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28B12"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qXZU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bgR7Maj/Qo2uDWqGAS+WmsnwK2sACG9otpgR3OPQ5j2a10dfyjIAI7Im137CIY4Tg8Oc2PJ7Bw&#10;mPJxfj5O7Gd7Z+t8+CpMTeKioA6Plzhlm1sfcBFAB0jM5Y2qyptKqbSJghFXypENw1OrkK4Ijz9Q&#10;SpOmoKfHJ6MUWJvo3kVWOoYRSTJ9ulh4V2Baha0SEaP0dyFBWarzjdyMc6F3+RM6oiRSvcexx+9v&#10;9R7nrg54pMxGh51zXWnjUvWpx/aUlT8HymSHB+EHdcdlaJdt0srx2SCApSm30IUzXWd5y28qvN4t&#10;8+GBObQSHhzjIdzjI5UB+6ZfUbIy7vdb5xEPhcNKSYPWLKj/tWZOUKK+aWj/PJ9EHYW0mZycQUjE&#10;HVqWhxa9rq8MJJFjEFmelhEf1LCUztRPmCLzmBUmpjlyFzQMy6vQDQxMIS7m8wRC91oWbvXC8hg6&#10;0hy1+dg+MWd7AQco/84MTcymr3TcYaOnt/N1gBaTyCPRHav9A6Dzk/b7KRVHy+E+ofaz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SpdlS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A728B12"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BE696D" w14:textId="77777777" w:rsidR="00781540" w:rsidRDefault="00781540"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AAB9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tntjgIAAJM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MbtR&#10;TolmNYb0JNrg1uggj/w01k8Ae7QAhvaLaYEdzj0OY9utdHX8oyECO5je7thFMMJxeHqWH5/AwmHK&#10;x/nFOLGf7Z2t8+GrMDWJi4I6DC9xyja3PqAQQAdIzOWNqsqbSqm0iYIRV8qRDcOoVUglwuMPlNKk&#10;KejZ8ekoBdYmuneRlY5hRJJMny423jWYVmGrRMQo/V1IUJb6fCM341zoXf6EjiiJVO9x7PH7qt7j&#10;3PUBj5TZ6LBzrittXOo+3bE9ZeXPgTLZ4UH4Qd9xGdpFm7RyfD4IYGHKLXThTHezvOU3FaZ3y3x4&#10;YA5XCQPH8xDu8ZHKgH3TryhZGff7rfOIh8JhpaTB1Syo/7VmTlCivmlo/yI/iToKaXNy+hlCIu7Q&#10;sji06HV9ZSAJqBvVpWXEBzUspTP1M16RecwKE9McuQsahuVV6B4MvEJczOcJhNtrWbjVj5bH0JHm&#10;qM2n9pk52ws4QPl3ZrjEbPJKxx02eno7XwdoMYk8Et2x2g8ANz9pv3+l4tNyuE+o/Vs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Ntnt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6DAAB9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78F43B" w14:textId="77777777" w:rsidR="00781540" w:rsidRDefault="00781540"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59B5D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AYITkAIAAJIFAAAOAAAAZHJzL2Uyb0RvYy54bWysVE1v2zAMvQ/YfxB0XxynH1uCOkWWosOA&#10;oi3WDj0rstQYk0VNYmJnv36UbCdZ10uHXWxJfCTFp0deXLa1YVvlQwW24PlozJmyEsrKPhf8++P1&#10;h0+cBRS2FAasKvhOBX45f//uonEzNYE1mFJ5RkFsmDWu4GtEN8uyINeqFmEETlkyavC1QNr656z0&#10;oqHotckm4/F51oAvnQepQqDTq87I5ym+1krindZBITMFp7th+vr0XcVvNr8Qs2cv3LqS/TXEP9yi&#10;FpWlpPtQVwIF2/jqr1B1JT0E0DiSUGegdSVVqoGqyccvqnlYC6dSLUROcHuawv8LK2+3955VZcGn&#10;U86sqOmNHlWLfkMF5JGexoUZoR4c4bD9DC0983Ae6DBW3Wpfxz/Vw8hORO/25FIwJunw7Dw/OSWL&#10;JFM+yaeTRH52cHY+4BcFNYuLgnt6u0Sp2N4EpIsQdIDEXAFMVV5XxqRN1ItaGs+2gl7aYLoiefyB&#10;MpY1BT8/ORunwBaiexfZ2BhGJcX06WLhXYFphTujIsbYb0oTY6nOV3ILKZXd50/oiNKU6i2OPf5w&#10;q7c4d3WQR8oMFvfOdWXBp+pTix0oK38MlOkOT4Qf1R2X2K7aJJWT6SCAFZQ70oWHrrGCk9cVvd6N&#10;CHgvPHUSPThNB7yjjzZA7EO/4mwN/tdr5xFPAicrZw11ZsHDz43wijPz1ZL0p/lp1BGmzenZRxIS&#10;88eW1bHFbuolkCRymkNOpmXEoxmW2kP9RENkEbOSSVhJuQuOw3KJ3bygISTVYpFA1LxO4I19cDKG&#10;jjRHbT62T8K7XsBIyr+FoYfF7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wBgh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59B5D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E1844C" w14:textId="77777777" w:rsidR="00781540" w:rsidRDefault="00781540" w:rsidP="009C2B67">
    <w:pPr>
      <w:pStyle w:val="Brdtext"/>
    </w:pPr>
    <w:r>
      <w:rPr>
        <w:noProof/>
        <w:lang w:eastAsia="sv-SE"/>
      </w:rPr>
      <mc:AlternateContent>
        <mc:Choice Requires="wps">
          <w:drawing>
            <wp:anchor distT="0" distB="0" distL="0" distR="0" simplePos="0" relativeHeight="251701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B235A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5GGq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eiUEs1qPNKTaIPboIJJ5KexfgrYowUwtJ9NC+xw7nEYy26lq+MfBRHYwfRuzy6CEY7Ds/P8dAIL&#10;hykf5xfjxH52cLbOhy/C1CQuCurweIlTtr31ARcBdIDEXN6oqryplEqbKBhxpRzZMjy1CumK8PgD&#10;pTRpCnp+ejZKgbWJ7l1kpWMYkSTTp4uFdwWmVdgpETFKfxMSlKU6X8nNOBd6nz+hI0oi1Vsce/zh&#10;Vm9x7uqAR8psdNg715U2LlWfeuxAWfljoEx2eBB+VHdchnbZJq1MxoMAlqbcQRfOdJ3lLb+p8Hq3&#10;zIcH5tBKeHCMh3CPj1QG7Jt+RcnauF+vnUc8FA4rJQ1as6D+54Y5QYn6qqH9i3wSdRTSZnL2EUIi&#10;7tiyPLboTX1lIIkcg8jytIz4oIaldKZ+xhRZxKwwMc2Ru6BhWF6FbmBgCnGxWCQQuteycKsfLY+h&#10;I81Rm0/tM3O2F3CA8u/M0MRs+kLHHTZ6ervYBGgxiTwS3bHaPwA6P2m/n1JxtBzvE+owS+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5GGq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6B235A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83D2EA" w14:textId="77777777" w:rsidR="00781540" w:rsidRDefault="00781540"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1A708"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5XCO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hCiWY1HulJtMFtUEEe+WmsnwL2aAEM7WfTAjucexzGslvp6vhHQQR2ML3bs4tghOPw7Dw/ncDC&#10;YcrH+cU4sZ8dnK3z4YswNYmLgjo8XuKUbW99wEUAHSAxlzeqKm8qpdImCkZcKUe2DE+tQroiPP5A&#10;KU2agp6fno1SYG2iexdZ6RhGJMn06WLhXYFpFXZKRIzS34QEZanOV3IzzoXe50/oiJJI9RbHHn+4&#10;1VucuzrgkTIbHfbOdaWNS9WnHjtQVv4YKJMdHoQf1R2XoV22SSuT00EAS1PuoAtnus7ylt9UeL1b&#10;5sMDc2glPDjGQ7jHRyoD9k2/omRt3K/XziMeCoeVkgatWVD/c8OcoER91dD+RT6JOgppMzn7CCER&#10;d2xZHlv0pr4ykESOQWR5WkZ8UMNSOlM/Y4osYlaYmObIXdAwLK9CNzAwhbhYLBII3WtZuNWPlsfQ&#10;keaozaf2m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lcI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F51A708"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625636" w14:textId="77777777" w:rsidR="00781540" w:rsidRDefault="00781540"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2F6F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Una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hMiWY1HulJtMFtUEEe+WmsnwL2aAEM7WfTAjucexzGslvp6vhHQQR2ML3bs4tghOPw7Dw/ncDC&#10;YcrH+cU4sZ8dnK3z4YswNYmLgjo8XuKUbW99wEUAHSAxlzeqKm8qpdImCkZcKUe2DE+tQroiPP5A&#10;KU2agp6fno1SYG2iexdZ6RhGJMn06WLhXYFpFXZKRIzS34QEZanOV3IzzoXe50/oiJJI9RbHHn+4&#10;1VucuzrgkTIbHfbOdaWNS9WnHjtQVv4YKJMdHoQf1R2XoV22SSuTySCApSl30IUzXWd5y28qvN4t&#10;8+GBObQSHhzjIdzjI5UB+6ZfUbI27tdr5xEPhcNKSYPWLKj/uWFOUKK+amj/Ip9EHYW0mZx9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JFSd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12F6F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02F872" w14:textId="77777777" w:rsidR="00781540" w:rsidRDefault="00781540" w:rsidP="009C2B67">
    <w:pPr>
      <w:pStyle w:val="Brdtext"/>
    </w:pPr>
    <w:r>
      <w:rPr>
        <w:noProof/>
        <w:lang w:eastAsia="sv-SE"/>
      </w:rPr>
      <mc:AlternateContent>
        <mc:Choice Requires="wps">
          <w:drawing>
            <wp:anchor distT="0" distB="0" distL="0" distR="0" simplePos="0" relativeHeight="251703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9BEF2E"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6xr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ZTSjSr8UiPog1ujQomkZ/G+hlgDxbA0H4xLbDDucdhLLuVro5/FERgB9PbHbsIRjgOT6b58QQW&#10;DlM+zs/Gif1s72ydD1+FqUlcFNTh8RKnbHPjAy4C6ACJubxRVXldKZU2UTDiUjmyYXhqFdIV4fEH&#10;SmnSFHR6fDJKgbWJ7l1kpWMYkSTTp4uFdwWmVdgqETFKfxcSlKU638jNOBd6lz+hI0oi1Xsce/z+&#10;Vu9x7uqAR8psdNg515U2LlWfemxPWflzoEx2eBB+UHdchnbZJq1MTgcBLE25hS6c6TrLW35d4fVu&#10;mA/3zKGV8OAYD+EOH6kM2Df9ipKVcb/fOo94KBxWShq0ZkH9rzVzghL1TUP7Z/kk6iikzeTk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Z/6xr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D9BEF2E"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D6C63B" w14:textId="77777777" w:rsidR="00781540" w:rsidRDefault="00781540"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B0E9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YAPS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nlGhW45GeRBvcGhXkkZ/G+ilgCwtgaD+bFtjh3OMwlt1KV8c/CiKwg+ntjl0EIxyHJ6f58QQW&#10;DlM+zi/Gif1s72ydD1+EqUlcFNTh8RKnbHPnAy4C6ACJubxRVXlbKZU2UTDiWjmyYXhqFdIV4fEH&#10;SmnSFPT0+GSUAmsT3bvISscwIkmmTxcL7wpMq7BVImKU/iYkKEt1vpGbcS70Ln9CR5REqvc49vj9&#10;rd7j3NUBj5TZ6LBzrittXKo+9diesvLHQJns8CD8oO64DO2yTVqZnA8CWJpyC10403WWt/y2wuvd&#10;MR8emUMr4cExHsIDPlIZsG/6FSUr4369dR7xUDislDRozYL6n2vmBCXqq4b2L/JJ1FFIm8nJGYRE&#10;3KFleWjR6/raQBI5BpHlaRnxQQ1L6Uz9jCkyj1lhYpojd0HDsLwO3cDAFOJiPk8gdK9l4U4vLI+h&#10;I81Rm0/tM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tgA9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9B0E9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D3FD6C" w14:textId="77777777" w:rsidR="00781540" w:rsidRDefault="00781540"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FE0C81"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vF+/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aUqJZjUd6FG1wG1SQR34a6+eAPVgAQ/vZtMAO5x6HsexWujr+URCBHUzv9uwiGOE4nJ7lpxNY&#10;OEz5OJ+NE/vZwdk6H74IU5O4KKjD4yVO2fbGB1wE0AESc3mjqvK6UiptomDEpXJky/DUKqQrwuMP&#10;lNKkKejZ6XSUAmsT3bvISscwIkmmTxcL7wpMq7BTImKU/iYkKEt1vpKbcS70Pn9CR5REqrc49vjD&#10;rd7i3NUBj5TZ6LB3rittXKo+9diBsvLHQJns8CD8qO64DO2qTVqZzAYBrEy5gy6c6TrLW35d4fVu&#10;mA/3zKGV8OAYD+EOH6kM2Df9ipK1cb9eO494KBxWShq0ZkH9zw1zghL1VUP7s3wSdRTSZjL9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q8X7+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FE0C81"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9BC4C0" w14:textId="77777777" w:rsidR="00781540" w:rsidRDefault="00781540" w:rsidP="009C2B67">
    <w:pPr>
      <w:pStyle w:val="Brdtext"/>
    </w:pPr>
    <w:r>
      <w:rPr>
        <w:noProof/>
        <w:lang w:eastAsia="sv-SE"/>
      </w:rPr>
      <mc:AlternateContent>
        <mc:Choice Requires="wps">
          <w:drawing>
            <wp:anchor distT="0" distB="0" distL="0" distR="0" simplePos="0" relativeHeight="2517094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3EFF9B"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09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ID/VjgIAAJM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Sszu&#10;NKdEsxpDehRtcGt0MIn8NNbPAHuwAIb2i2mBHc49DmPbrXR1/KMhAjuY3u7YRTDCcTg9yY8nsHCY&#10;8nF+Nk7sZ3tn63z4KkxN4qKgDsNLnLLNjQ8oBNABEnN5o6ryulIqbaJgxKVyZMMwahVSifD4A6U0&#10;aQp6cjwdpcDaRPcustIxjEiS6dPFxrsG0ypslYgYpb8LCcpSn2/kZpwLvcuf0BElkeo9jj1+X9V7&#10;nLs+4JEyGx12znWljUvdpzu2p6z8OVAmOzwIP+g7LkO7bJNWpuNBAEtTbqELZ7qb5S2/rjC9G+bD&#10;PXO4Shg4nodwh49UBuybfkXJyrjfb51HPBQOKyUNrmZB/a81c4IS9U1D+2f5JOoopM1kegohEXdo&#10;WR5a9Lq+NJAE1I3q0jLigxqW0pn6Ca/IImaFiWmO3AUNw/IydA8GXiEuFosEwu21LNzoB8tj6Ehz&#10;1OZj+8Sc7QUcoPxbM1xiNnul4w4bPb1drAO0mEQeie5Y7QeAm5+0379S8Wk53CfU/i2dv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CA/1Y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93EFF9B"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A19C22" w14:textId="77777777" w:rsidR="00781540" w:rsidRDefault="00781540" w:rsidP="00EE1584">
    <w:pPr>
      <w:pStyle w:val="Brdtext"/>
    </w:pPr>
    <w:r>
      <w:rPr>
        <w:noProof/>
        <w:lang w:eastAsia="sv-SE"/>
      </w:rPr>
      <mc:AlternateContent>
        <mc:Choice Requires="wps">
          <w:drawing>
            <wp:anchor distT="0" distB="0" distL="0" distR="0" simplePos="0" relativeHeight="251711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17F3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711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nlakAIAAJM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GlGhW45EeRRvcGhXkkZ/G+ilgCwtgaL+YFtjh3OMwlt1KV8c/CiKwg+ntjl0EIxyHk9P8+AQW&#10;DlM+zs/Hif1s72ydD1+FqUlcFNTh8RKnbHPrAy4C6ACJubxRVXlTKZU2UTDiSjmyYXhqFdIV4fEH&#10;SmnSFPT0eDJKgbWJ7l1kpWMYkSTTp4uFdwWmVdgqETFKfxcSlKU638jNOBd6lz+hI0oi1Xsce/z+&#10;Vu9x7uqAR8psdNg515U2LlWfemxPWflzoEx2eBB+UHdchnbZJq1MjgcBLE25hS6c6TrLW35T4fVu&#10;mQ8PzKGV8OAYD+EeH6kM2Df9ipKVcb/fOo94KBxWShq0ZkH9rzVzghL1TUP75/lJ1FFIm5PJGY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j6eV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417F3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E04753" w14:textId="77777777" w:rsidR="00781540" w:rsidRDefault="00781540" w:rsidP="00EE1584">
    <w:pPr>
      <w:pStyle w:val="Brdtext"/>
    </w:pPr>
    <w:r>
      <w:rPr>
        <w:noProof/>
        <w:lang w:eastAsia="sv-SE"/>
      </w:rPr>
      <mc:AlternateContent>
        <mc:Choice Requires="wps">
          <w:drawing>
            <wp:anchor distT="0" distB="0" distL="0" distR="0" simplePos="0" relativeHeight="251713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5E0BF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713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A1B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0eU6JZjUd6FG1wa1SQR34a62eAPVgAQ/vFtMAO5x6HsexWujr+URCBHUxvd+wiGOE4nJ7kxxNY&#10;OEz5OD8bJ/azvbN1PnwVpiZxUVCHx0ucss2ND7gIoAMk5vJGVeV1pVTaRMGIS+XIhuGpVUhXhMcf&#10;KKVJU9CT4+koBdYmuneRlY5hRJJMny4W3hWYVmGrRMQo/V1IUJbqfCM341zoXf6EjiiJVO9x7PH7&#10;W73HuasDHimz0WHnXFfauFR96rE9ZeXPgTLZ4UH4Qd1xGdplm7QynQwCWJpyC10403WWt/y6wuvd&#10;MB/umUMr4cExHsIdPlIZsG/6FSUr436/dR7xUDislDRozYL6X2vmBCXqm4b2z/JJ1FFIm8n0F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FYDU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5E0BF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D52892" w14:textId="77777777" w:rsidR="00781540" w:rsidRDefault="00781540" w:rsidP="009C2B67">
    <w:pPr>
      <w:pStyle w:val="Brdtext"/>
    </w:pPr>
    <w:r>
      <w:rPr>
        <w:noProof/>
        <w:lang w:eastAsia="sv-SE"/>
      </w:rPr>
      <mc:AlternateContent>
        <mc:Choice Requires="wps">
          <w:drawing>
            <wp:anchor distT="0" distB="0" distL="0" distR="0" simplePos="0" relativeHeight="2516583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F4A58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6qnO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VjSjSr8UiPog1ujQomkZ/G+hlgDxbA0H4xLbDDucdhLLuVro5/FERgB9PbHbsIRjgOpyf58QQW&#10;DlM+zs/Gif1s72ydD1+FqUlcFNTh8RKnbHPjAy4C6ACJubxRVXldKZU2UTDiUjmyYXhqFdIV4fEH&#10;SmnSFPTkeDpKgbWJ7l1kpWMYkSTTp4uFdwWmVdgqETFKfxcSlKU638jNOBd6lz+hI0oi1Xsce/z+&#10;Vu9x7uqAR8psdNg515U2LlWfemxPWflzoEx2eBB+UHdchnbZJq1MTwcBLE25hS6c6TrLW35d4fVu&#10;mA/3zKGV8OAYD+EOH6kM2Df9ipKVcb/fOo94KBxWShq0ZkH9rzVzghL1TUP7Z/kk6iikzWR6CiER&#10;d2hZHlr0ur40kESOQWR5WkZ8UMNSOlM/YYosYlaYmObIXdAwLC9DNzAwhbhYLBII3WtZuNEPlsfQ&#10;keaozcf2iTnbCzhA+bdmaGI2e6XjDhs9vV2sA7SYRB6J7ljtHwCdn7TfT6k4Wg73CbW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6qnO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F4A58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6B4702" w14:textId="77777777" w:rsidR="00781540" w:rsidRDefault="00781540"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AE53F1"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dQZ3kAIAAJM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vkxJZrVeKRH0Qa3RgV55KexfgrYwgIY2i+mBXY49ziMZbfS1fGPggjsYHq7YxfBCMfh5DQ/PoGF&#10;w5SP8/NxYj/bO1vnw1dhahIXBXV4vMQp29z6gIsAOkBiLm9UVd5USqVNFIy4Uo5sGJ5ahXRFePyB&#10;Upo0BT09noxSYG2iexdZ6RhGJMn06WLhXYFpFbZKRIzS34UEZanON3IzzoXe5U/oiJJI9R7HHr+/&#10;1XucuzrgkTIbHXbOdaWNS9WnHttTVv4cKJMdHoQf1B2XoV22SSuTs0EAS1NuoQtnus7ylt9UeL1b&#10;5sMDc2glPDjGQ7jHRyoD9k2/omRl3O+3ziMeCoeVkgatWVD/a82coER909D+eX4SdRTS5mTy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F1Bn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AE53F1"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5F25A8" w14:textId="77777777" w:rsidR="00781540" w:rsidRDefault="00781540"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0FB348"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qVoajgIAAJM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PL&#10;c0o0qzGkpWiD26CDPPLTWD8F7NECGNrPpgV2OPc4jG230tXxj4YI7GB6t2cXwQjH4eQ8Pz2DhcOU&#10;j/OLcWI/Ozhb58MXYWoSFwV1GF7ilG1vfUAhgA6QmMsbVZU3lVJpEwUjrpQjW4ZRq5BKhMcfKKVJ&#10;U9Dz08koBdYmuneRlY5hRJJMny423jWYVmGnRMQo/U1IUJb6fCU341zoff6EjiiJVG9x7PGHqt7i&#10;3PUBj5TZ6LB3rittXOo+3bEDZeWPgTLZ4UH4Ud9xGdpVm7QyuRgEsDLlDrpwprtZ3vKbCtO7ZT48&#10;MIerhIHjeQj3+EhlwL7pV5Ssjfv12nnEQ+GwUtLgahbU/9wwJyhRXzW0f5GfRR2FtDmbfISQiDu2&#10;rI4telNfGUgC6kZ1aRnxQQ1L6Uz9hFdkEbPCxDRH7oKGYXkVugcDrxAXi0UC4fZaFm71o+UxdKQ5&#10;anPZPjF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wqVoa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B0FB348"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4BE488" w14:textId="77777777" w:rsidR="00781540" w:rsidRDefault="00781540" w:rsidP="009C2B67">
    <w:pPr>
      <w:pStyle w:val="Brdtext"/>
    </w:pPr>
    <w:r>
      <w:rPr>
        <w:noProof/>
        <w:lang w:eastAsia="sv-SE"/>
      </w:rPr>
      <mc:AlternateContent>
        <mc:Choice Requires="wps">
          <w:drawing>
            <wp:anchor distT="0" distB="0" distL="0" distR="0" simplePos="0" relativeHeight="251658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83B6ED"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Lcs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8unlGhW45EeRRvcBhVMIj+N9XPAHiyAof1sWmCHc4/DWHYrXR3/KIjADqZ3e3YRjHAcTmf56QQW&#10;DlM+zs/Gif3s4GydD1+EqUlcFNTh8RKnbHvjAy4C6ACJubxRVXldKZU2UTDiUjmyZXhqFdIV4fEH&#10;SmnSFHR2Oh2lwNpE9y6y0jGMSJLp08XCuwLTKuyUiBilvwkJylKdr+RmnAu9z5/QESWR6i2OPf5w&#10;q7c4d3XAI2U2Ouyd60obl6pPPXagrPwxUCY7PAg/qjsuQ7tqk1Zm40EAK1PuoAtnus7yll9XeL0b&#10;5sM9c2glPDjGQ7jDRyoD9k2/omRt3K/XziMeCoeVkgatWVD/c8OcoER91dD+WT6JOgppM5l+hJCI&#10;O7asji16U18aSCLHILI8LSM+qGEpnamfMEWWMStMTHPkLmgYlpehGxiYQlwslwmE7rUs3OgHy2Po&#10;SHPU5mP7xJztBRyg/FszNDGbv9Bxh42e3i43AVpMIo9Ed6z2D4DOT9rvp1QcLcf7hDrM0sV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W/Lcs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83B6ED"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91F547" w14:textId="77777777" w:rsidR="00781540" w:rsidRDefault="00781540"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C4E10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JvGjkAIAAJM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Lp9QolmNR3oSbXAbVJBHfhrrp4A9WgBD+9m0wA7nHoex7Fa6Ov5REIEdTO/27CIY4Tg8n+SnZ7Bw&#10;mPJxfjFO7GcHZ+t8+CJMTeKioA6Plzhl21sfcBFAB0jM5Y2qyptKqbSJghFXypEtw1OrkK4Ijz9Q&#10;SpOmoJPT81EKrE107yIrHcOIJJk+XSy8KzCtwk6JiFH6m5CgLNX5Sm7GudD7/AkdURKp3uLY4w+3&#10;eotzVwc8Umajw965rrRxqfrUYwfKyh8DZbLDg/CjuuMytMs2aWVyOghgacoddOFM11ne8psKr3fL&#10;fHhgDq2EB8d4CPf4SGXAvulXlKyN+/XaecRD4bBS0qA1C+p/bpgTlKivGtq/yM+ijkLanJ1/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Ym8a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C4E10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F86F4D" w14:textId="77777777" w:rsidR="00781540" w:rsidRDefault="00781540"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72047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Z9c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UTSjSr8UiPog1ugwryyE9j/QywpQUwtJ9NC+xw7nEYy26lq+MfBRHYwfRuzy6CEY7Ds2l+OoGF&#10;w5SP8/NxYj87OFvnwxdhahIXBXV4vMQp2976gIsAOkBiLm9UVd5USqVNFIy4Uo5sGZ5ahXRFePyB&#10;Upo0BZ2eno1SYG2iexdZ6RhGJMn06WLhXYFpFXZKRIzS34QEZanOV3IzzoXe50/oiJJI9RbHHn+4&#10;1VucuzrgkTIbHfbOdaWNS9WnHjtQVv4YKJMdHoQf1R2XoV21SSvTySCAlSl30IUzXWd5y28qvN4t&#10;8+GBObQSHhzjIdzjI5UB+6ZfUbI27tdr5xEPhcNKSYPWLKj/uWFOUKK+amj/PJ9EHYW0mZx9hJCI&#10;O7asji16U18ZSCLHILI8LSM+qGEpnamfMEUWMStMTHPkLmgYllehGxiYQlwsFgmE7rUs3Oql5TF0&#10;pDlq87F9Ys72Ag5Q/p0ZmpjNXu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Zdn1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72047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AA42F4" w14:textId="77777777" w:rsidR="00781540" w:rsidRDefault="00781540" w:rsidP="009C2B67">
    <w:pPr>
      <w:pStyle w:val="Brdtext"/>
    </w:pPr>
    <w:r>
      <w:rPr>
        <w:noProof/>
        <w:lang w:eastAsia="sv-SE"/>
      </w:rPr>
      <mc:AlternateContent>
        <mc:Choice Requires="wps">
          <w:drawing>
            <wp:anchor distT="0" distB="0" distL="0" distR="0" simplePos="0" relativeHeight="2516583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A4F9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qRgjwIAAJM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Wi&#10;dzlapVmNJj2KNrg1KphEfhrrZ4A9WABD+8W0wA7nHoex7Fa6Ov5REIEdTG937CIY4Tg8mebHE1g4&#10;TPk4Pxsn9rO9s3U+fBWmJnFRUIfmJU7Z5sYHXATQARJzeaOq8rpSKm2iYMSlcmTD0GoV0hXh8QdK&#10;adIUdHp8MkqBtYnuXWSlYxiRJNOni4V3BaZV2CoRMUp/FxKUpTrfyM04F3qXP6EjSiLVexx7/P5W&#10;73Hu6oBHymx02DnXlTYuVZ/e2J6y8udAmezwIPyg7rgM7bJNWpmeDgJYmnILXTjTvSxv+XWF7t0w&#10;H+6Zw1NCwzEewh0+Uhmwb/oVJSvjfr91HvFQOKyUNHiaBfW/1swJStQ3De2f5ZOoo5A2k5NTCIm4&#10;Q8vy0KLX9aWBJHIMIsvTMuKDGpbSmfoJU2QRs8LENEfugoZheRm6gYEpxMVikUB4vZaFG/1geQwd&#10;aY7afGyfmLO9gAOUf2uGR8xmr3TcYaOnt4t1gBaTyCPRHat9A/Dyk/b7KRVHy+E+ofaz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ZWpGC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23A4F9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0FD45C" w14:textId="77777777" w:rsidR="00781540" w:rsidRDefault="00781540"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8EEA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QvZkAIAAJM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vmUEs1qPNKjaINbo4I88tNYPwPswQIY2i+mBXY49ziMZbfS1fGPggjsYHq7YxfBCMfh6SQ/PoGF&#10;w5SP8+k4sZ/tna3z4aswNYmLgjo8XuKUbW58wEUAHSAxlzeqKq8rpdImCkZcKkc2DE+tQroiPP5A&#10;KU2agk6OT0cpsDbRvYusdAwjkmT6dLHwrsC0ClslIkbp70KCslTnG7kZ50Lv8id0REmkeo9jj9/f&#10;6j3OXR3wSJmNDjvnutLGpepTj+0pK38OlMkOD8IP6o7L0C7bpJXJ2SCApSm30IUzXWd5y68rvN4N&#10;8+GeObQSHhzjIdzhI5UB+6ZfUbIy7vdb5xEPhcNKSYPWLKj/tWZOUKK+aWh/mp9EHYW0OTn9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TJC9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F8EEA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FF94D1" w14:textId="77777777" w:rsidR="00781540" w:rsidRDefault="00781540"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BF623"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96SkAIAAJMFAAAOAAAAZHJzL2Uyb0RvYy54bWysVFFP2zAQfp+0/2D5faQpUNaKFHUgpkkI&#10;0GDi2XVsGs2xPdtt0v16PjtJ2zFemPaS2L7v7nyfv7vzi7ZWZCOcr4wuaH40okRobspKPxf0x+P1&#10;p8+U+MB0yZTRoqBb4enF/OOH88bOxNisjCqFIwii/ayxBV2FYGdZ5vlK1MwfGSs0jNK4mgVs3XNW&#10;OtYgeq2y8Wg0yRrjSusMF97j9Koz0nmKL6Xg4U5KLwJRBcXdQvq69F3GbzY/Z7Nnx+yq4v012D/c&#10;omaVRtJdqCsWGFm76q9QdcWd8UaGI27qzEhZcZFqQDX56FU1DytmRaoF5Hi7o8n/v7D8dnPvSFXi&#10;7fIzSjSr8UiPog1ujQryyE9j/QywBwtgaL+YFtjh3OMwlt1KV8c/CiKwg+ntjl0EIxyHp5P8+AQW&#10;DlM+zqfjxH62d7bOh6/C1CQuCurweIlTtrnxARcBdIDEXN6oqryulEqbKBhxqRzZMDy1CumK8PgD&#10;pTRpCjo5Ph2lwNpE9y6y0jGMSJLp08XCuwLTKmyViBilvwsJylKdb+RmnAu9y5/QESWR6j2OPX5/&#10;q/c4d3XAI2U2Ouyc60obl6pPPbanrPw5UCY7PAg/qDsuQ7tsk1Ym00EAS1NuoQtnus7yll9XeL0b&#10;5sM9c2glPDjGQ7jDRyoD9k2/omRl3O+3ziMeCoeVkgatWVD/a82coER909D+ND+JOgppc3J6Bi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N/3p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ABF623"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3AC3BE" w14:textId="77777777" w:rsidR="00781540" w:rsidRDefault="00781540" w:rsidP="009C2B67">
    <w:pPr>
      <w:pStyle w:val="Brdtext"/>
    </w:pPr>
    <w:r>
      <w:rPr>
        <w:noProof/>
        <w:lang w:eastAsia="sv-SE"/>
      </w:rPr>
      <mc:AlternateContent>
        <mc:Choice Requires="wps">
          <w:drawing>
            <wp:anchor distT="0" distB="0" distL="0" distR="0" simplePos="0" relativeHeight="2516583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C45838"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bjOjQIAAJMFAAAOAAAAZHJzL2Uyb0RvYy54bWysVF1P2zAUfZ+0/2D5faQthY2KFHUgpkkI&#10;0GDi2XVsGs1fs90m3a/fsZO0HeOFaS+J7Xvu17nHPr9otSIb4UNtTUnHRyNKhOG2qs1zSb8/Xn/4&#10;REmIzFRMWSNKuhWBXszfvztv3ExM7MqqSniCICbMGlfSVYxuVhSBr4Rm4cg6YWCU1msWsfXPReVZ&#10;g+haFZPR6LRorK+ct1yEgNOrzkjnOb6Ugsc7KYOIRJUUtcX89fm7TN9ifs5mz565Vc37Mtg/VKFZ&#10;bZB0F+qKRUbWvv4rlK65t8HKeMStLqyUNRe5B3QzHr3o5mHFnMi9gJzgdjSF/xeW327uPakrzG4y&#10;psQwjSE9ijb6NTqYJn4aF2aAPTgAY/vZtsAO5wGHqe1Wep3+aIjADqa3O3YRjHAcnpyOj6ewcJiQ&#10;7GyS2S/2zs6H+EVYTdKipB7Dy5yyzU2IKATQAZJyBavq6rpWKm+SYMSl8mTDMGoVc4nw+AOlDGlK&#10;enp8MsqBjU3uXWRlUhiRJdOnS413DeZV3CqRMMp8ExKU5T5fyc04F2aXP6MTSiLVWxx7/L6qtzh3&#10;fcAjZ7Ym7px1bazP3ec7tqes+jFQJjs8CD/oOy1ju2yzVj5OBgEsbbWFLrztblZw/LrG9G5YiPfM&#10;4yph4Hge4h0+Ulmwb/sVJSvrf712nvBQOKyUNLiaJQ0/18wLStRXA+2fjadJRzFvpicfISTiDy3L&#10;Q4tZ60sLSUDdqC4vEz6qYSm91U94RRYpK0zMcOQuaRyWl7F7MPAKcbFYZBBur2Pxxjw4nkInmpM2&#10;H9sn5l0v4Ajl39rhErPZCx132OQZ3GIdocUs8kR0x2o/ANz8rP3+lUpPy+E+o/Zv6fw3AA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tNbjOjQIAAJM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3BC45838"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84EAB6" w14:textId="77777777" w:rsidR="00781540" w:rsidRDefault="00781540"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B999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7/5BkAIAAJM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bjymRLMaj/Qk2uDWqCCP/DTWTwB7tACG9otpgR3OPQ5j2a10dfyjIAI7mN7u2EUwwnF4epYfn8DC&#10;YcrH+cU4sZ/tna3z4aswNYmLgjo8XuKUbW59wEUAHSAxlzeqKm8qpdImCkZcKUc2DE+tQroiPP5A&#10;KU2agp4dn45SYG2iexdZ6RhGJMn06WLhXYFpFbZKRIzS34UEZanON3IzzoXe5U/oiJJI9R7HHr+/&#10;1XucuzrgkTIbHXbOdaWNS9WnHttTVv4cKJMdHoQf1B2XoV20SSvnx4MAFqbcQhfOdJ3lLb+p8Hq3&#10;zIcH5tBKeHCMh3CPj1QG7Jt+RcnKuN9vnUc8FA4rJQ1as6D+15o5QYn6pqH9i/wk6iikzcnpOYRE&#10;3KFlcWjR6/rKQBI5BpHlaRnxQQ1L6Uz9jCkyj1lhYpojd0HDsLwK3cDAFOJiPk8gdK9l4VY/Wh5D&#10;R5qjNp/aZ+ZsL+AA5d+ZoYnZ5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3v/k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EB999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3B5ABC" w14:textId="77777777" w:rsidR="00781540" w:rsidRDefault="00781540"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2455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lJC+jgIAAJM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o1RH81qNOlRtMGtkUEe69NYPwVsYQEM7RfTAjvce1zGtFvp6vhHQgR6eNruqgtnhOPy5DQ/nkDD&#10;ocrH+TniwXu2N7bOh6/C1CQKBXVoXqop29z60EEHSIzljarKm0qpdIiEEVfKkQ1Dq1VIT4TzP1BK&#10;k6agp8cno+RYm2jeeVY6uhGJMn24mHiXYJLCVomIUfq7kChZyvON2IxzoXfxEzqiJEK9x7DH71/1&#10;HuMuD1ikyEaHnXFdaeNS9mnG9iUrfw4lkx0evTnIO4qhXbaJK2eTgQBLU27BC2e6yfKW31To3i3z&#10;4YE5jBIajvUQ7vGRyqD6ppcoWRn3+637iAfDoaWkwWgW1P9aMycoUd80uH+eTyKPQjpMTs4icd2h&#10;Znmo0ev6yoASORaR5UmM+KAGUTpTP2GLzGNUqJjmiF3QMIhXoVsY2EJczOcJhOm1LNzqheXRdSxz&#10;5OZj+8Sc7QkcwPw7Mwwxm77icYeNlt7O1wFcTCSPhe6q2jcAk5/GpN9ScbUcnhNqv0t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9lJC+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1D2455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25AADB" w14:textId="77777777" w:rsidR="00781540" w:rsidRDefault="00781540" w:rsidP="009C2B67">
    <w:pPr>
      <w:pStyle w:val="Brdtext"/>
    </w:pPr>
    <w:r>
      <w:rPr>
        <w:noProof/>
        <w:lang w:eastAsia="sv-SE"/>
      </w:rPr>
      <mc:AlternateContent>
        <mc:Choice Requires="wps">
          <w:drawing>
            <wp:anchor distT="0" distB="0" distL="0" distR="0" simplePos="0" relativeHeight="2516583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644CD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LnUP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YTSjSr8UiPog1ujQomkZ/G+ilgCwtgaL+YFtjh3OMwlt1KV8c/CiKwg+ntjl0EIxyHJ6f58QQW&#10;DlM+zs/Hif1s72ydD1+FqUlcFNTh8RKnbHPrAy4C6ACJubxRVXlTKZU2UTDiSjmyYXhqFdIV4fEH&#10;SmnSFPT0+GSUAmsT3bvISscwIkmmTxcL7wpMq7BVImKU/i4kKEt1vpGbcS70Ln9CR5REqvc49vj9&#10;rd7j3NUBj5TZ6LBzrittXKo+9diesvLnQJns8CD8oO64DO2yTVo5Oxs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LnUP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2644CD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B9D4DA" w14:textId="77777777" w:rsidR="00781540" w:rsidRDefault="00781540"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773D8"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dq2kAIAAJM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oS&#10;bzeeUKJZjUd6Em1wa1SQR34a66eALSyAof1sWmCHc4/DWHYrXR3/KIjADqa3O3YRjHAcTk7z4xNY&#10;OEz5OL8YJ/azvbN1PnwRpiZxUVCHx0ucss2dD7gIoAMk5vJGVeVtpVTaRMGIa+XIhuGpVUhXhMcf&#10;KKVJU9DT48koBdYmuneRlY5hRJJMny4W3hWYVmGrRMQo/U1IUJbqfCM341zoXf6EjiiJVO9x7PH7&#10;W73HuasDHimz0WHnXFfauFR96rE9ZeWPgTLZ4UH4Qd1xGdplm7Rydj4IYGnKLXThTNdZ3vLbCq93&#10;x3x4ZA6thAfHeAgP+EhlwL7pV5SsjPv11nnEQ+GwUtKgNQvqf66ZE5Sorxrav8hPoo5C2pxMziAk&#10;4g4ty0OLXtfXBpLIMYgsT8uID2pYSmfqZ0yRecwKE9McuQsahuV16AYGphAX83kCoXstC3d6YXkM&#10;HWmO2nxqn5mzvYADlH9vhiZm01c67rDR09v5OkCLSeSR6I7V/gHQ+Un7/ZSKo+Vwn1D7W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Sx2r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5E773D8"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36E98A" w14:textId="77777777" w:rsidR="00781540" w:rsidRDefault="00781540"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78B8B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tFwkAIAAJM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WJ&#10;txtPKNGsxiM9iTa4NSrIIz+N9VPAHi2Aof1iWmCHc4/DWHYrXR3/KIjADqa3O3YRjHAcnpzmk2NY&#10;OEz5OD8fJ/azvbN1PnwVpiZxUVCHx0ucss2tD7gIoAMk5vJGVeVNpVTaRMGIK+XIhuGpVUhXhMcf&#10;KKVJU9DTyckoBdYmuneRlY5hRJJMny4W3hWYVmGrRMQo/V1IUJbqfCM341zoXf6EjiiJVO9x7PH7&#10;W73HuasDHimz0WHnXFfauFR96rE9ZeXPgTLZ4UH4Qd1xGdpFm7Rydj4IYGHKLXThTNdZ3vKbCq93&#10;y3x4YA6thAfHeAj3+EhlwL7pV5SsjPv91nnEQ+GwUtKgNQvqf62ZE5SobxraP8+Po45C2hyfnEFI&#10;xB1aFocWva6vDCSRYxBZnpYRH9SwlM7Uz5gi85gVJqY5chc0DMur0A0MTCEu5vMEQvdaFm71o+Ux&#10;dKQ5avOpfWbO9gIOUP6dGZqYTV/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i20X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78B8B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EE51AD" w14:textId="77777777" w:rsidR="00781540" w:rsidRDefault="00781540" w:rsidP="009C2B67">
    <w:pPr>
      <w:pStyle w:val="Brdtext"/>
    </w:pPr>
    <w:r>
      <w:rPr>
        <w:noProof/>
        <w:lang w:eastAsia="sv-SE"/>
      </w:rPr>
      <mc:AlternateContent>
        <mc:Choice Requires="wps">
          <w:drawing>
            <wp:anchor distT="0" distB="0" distL="0" distR="0" simplePos="0" relativeHeight="2516583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309C8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ZK5E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ZnlGhW45GeRBvcGhVMIj+N9VPAFhbA0H42LbDDucdhLLuVro5/FERgB9PbHbsIRjgOT07z4wks&#10;HKZ8nF+ME/vZ3tk6H74IU5O4KKjD4yVO2ebOB1wE0AESc3mjqvK2UiptomDEtXJkw/DUKqQrwuMP&#10;lNKkKejp8ckoBdYmuneRlY5hRJJMny4W3hWYVmGrRMQo/U1IUJbqfCM341zoXf6EjiiJVO9x7PH7&#10;W73HuasDHimz0WHnXFfauFR96rE9ZeWPgTLZ4UH4Qd1xGdplm7RyPh4EsDTlFrpwpussb/lthde7&#10;Yz48ModWwoNjPIQHfKQyYN/0K0pWxv166zzioXBYKWnQmgX1P9fMCUrUVw3tX+STqKOQNpOTMwiJ&#10;uEPL8tCi1/W1gSRyDCLL0zLigxqW0pn6GVNkHrPCxDRH7oKGYXkduoGBKcTFfJ5A6F7Lwp1eWB5D&#10;R5qjNp/aZ+ZsL+AA5d+boYnZ9JWOO2z09Ha+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9ZK5E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309C8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6A1D96" w14:textId="77777777" w:rsidR="00781540" w:rsidRDefault="00781540"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230547"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1GHtkAIAAJM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Xo&#10;3Rit0qxGk55EG9waFeSRn8b6CWCPFsDQfjEtsMO5x2Esu5Wujn8URGAH09sduwhGOA5Pz/LjE1g4&#10;TPk4vxgn9rO9s3U+fBWmJnFRUIfmJU7Z5tYHXATQARJzeaOq8qZSKm2iYMSVcmTD0GoV0hXh8QdK&#10;adIU9Oz4dJQCaxPdu8hKxzAiSaZPFwvvCkyrsFUiYpT+LiQoS3W+kZtxLvQuf0JHlESq9zj2+P2t&#10;3uPc1QGPlNnosHOuK21cqj69sT1l5c+BMtnhQfhB3XEZ2kWbtHJ+PAhgYcotdOFM97K85TcVunfL&#10;fHhgDk8JDcd4CPf4SGXAvulXlKyM+/3WecRD4bBS0uBpFtT/WjMnKFHfNLR/kZ9EHYW0OTn9DCER&#10;d2hZHFr0ur4ykESOQWR5WkZ8UMNSOlM/Y4rMY1aYmObIXdAwLK9CNzAwhbiYzxMIr9eycKsfLY+h&#10;I81Rm0/tM3O2F3CA8u/M8IjZ5JWOO2z09Ha+DtBiEnkkumO1bwBe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vUYe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230547"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8ABF50" w14:textId="77777777" w:rsidR="00781540" w:rsidRDefault="00781540"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8C85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xYY0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uMpJZrVeKRH0Qa3RgV55KexfgbYgwUwtF9MC+xw7nEYy26lq+MfBRHYwfR2xy6CEY7Dk2l+PIGF&#10;w5SP87NxYj/bO1vnw1dhahIXBXV4vMQp29z4gIsAOkBiLm9UVV5XSqVNFIy4VI5sGJ5ahXRFePyB&#10;Upo0BZ0en4xSYG2iexdZ6RhGJMn06WLhXYFpFbZKRIzS34UEZanON3IzzoXe5U/oiJJI9R7HHr+/&#10;1XucuzrgkTIbHXbOdaWNS9WnHttTVv4cKJMdHoQf1B2XoV22SSunk0EAS1NuoQtnus7yll9XeL0b&#10;5sM9c2glPDjGQ7jDRyoD9k2/omRl3O+3ziMeCoeVkgatWVD/a82coER909D+WT6JOgppMzn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3Fhj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88C85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10FC50" w14:textId="77777777" w:rsidR="00781540" w:rsidRDefault="00781540" w:rsidP="009C2B67">
    <w:pPr>
      <w:pStyle w:val="Brdtext"/>
    </w:pPr>
    <w:r>
      <w:rPr>
        <w:noProof/>
        <w:lang w:eastAsia="sv-SE"/>
      </w:rPr>
      <mc:AlternateContent>
        <mc:Choice Requires="wps">
          <w:drawing>
            <wp:anchor distT="0" distB="0" distL="0" distR="0" simplePos="0" relativeHeight="2516583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7EA70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3z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Y7Bj2Y1HulJtMGtUcEk8tNYPwVsYQEM7WfTAjucexzGslvp6vhHQQR2RNru2EUwwnF4cpofT2Dh&#10;MOXj/GKc2M/2ztb58EWYmsRFQR0eL3HKNnc+4CKADpCYyxtVlbeVUmkTBSOulSMbhqdWIV0RHn+g&#10;lCZNQU+PT0YpsDbRvYusdAwjkmT6dLHwrsC0ClslIkbpb0KCslTnG7kZ50Lv8id0REmkeo9jj9/f&#10;6j3OXR3wSJmNDjvnutLGpepTj+0pK38MlMkOD8IP6o7L0C7bpJXzs0EAS1NuoQtnus7ylt9WeL07&#10;5sMjc2glPDjGQ3jARyoD9k2/omRl3K+3ziMeCoeVkgatWVD/c82coER91dD+RT6JOgppMzk5g5CI&#10;O7QsDy16XV8bSCLHILI8LSM+qGEpnamfMUXmMStMTHPkLmgYltehGxiYQlzM5wmE7rUs3OmF5TF0&#10;pDlq86l9Zs72Ag5Q/r0ZmphNX+m4w0ZPb+frAC0mkUeiO1b7B0DnJ+33UyqOlsN9Qu1n6e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Q/E3z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17EA700"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055628" w14:textId="77777777" w:rsidR="00781540" w:rsidRDefault="00781540"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07CD6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JKjgIAAJMFAAAOAAAAZHJzL2Uyb0RvYy54bWysVF1P2zAUfZ+0/2D5faRpg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xOwm&#10;OSWa1RjSk2iDW6ODPPLTWD8F7NECGNovpgV2OPc4jG230tXxj4YI7GB6u2MXwQjH4clpPjmGhcOU&#10;j/PzcWI/2ztb58NXYWoSFwV1GF7ilG1ufUAhgA6QmMsbVZU3lVJpEwUjrpQjG4ZRq5BKhMcfKKVJ&#10;U9DTyckoBdYmuneRlY5hRJJMny423jWYVmGrRMQo/V1IUJb6fCM341zoXf6EjiiJVO9x7PH7qt7j&#10;3PUBj5TZ6LBzrittXOo+3bE9ZeXPgTLZ4UH4Qd9xGdpFm7RydjYIYGHKLXThTHezvOU3FaZ3y3x4&#10;YA5XCQPH8xDu8ZHKgH3TryhZGff7rfOIh8JhpaTB1Syo/7VmTlCivmlo/zw/jjoKaXN88hlCIu7Q&#10;sji06HV9ZSAJqBvVpWXEBzUspTP1M16RecwKE9McuQsahuVV6B4MvEJczOcJhNtrWbjVj5bH0JHm&#10;qM2n9pk52ws4QPl3ZrjEbPpKxx02eno7XwdoMYk8Et2x2g8ANz9pv3+l4tNyuE+o/Vs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CY+JK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C07CD6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6F6A26" w14:textId="77777777" w:rsidR="00781540" w:rsidRDefault="00781540"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0240C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jU7ckAIAAJMFAAAOAAAAZHJzL2Uyb0RvYy54bWysVF1v2yAUfZ+0/4B4Xx2nH2uiOlXWqtOk&#10;qq2WTn0mGBprGBiQ2Nmv7wHbSdb1pdNebOCeey/3cO69uGxrRTbC+croguZHI0qE5qas9HNBfzze&#10;fDqnxAemS6aMFgXdCk8vZx8/XDR2KsZmZVQpHEEQ7aeNLegqBDvNMs9Xomb+yFihYZTG1Sxg656z&#10;0rEG0WuVjUejs6wxrrTOcOE9Tq87I52l+FIKHu6l9CIQVVDcLaSvS99l/GazCzZ9dsyuKt5fg/3D&#10;LWpWaSTdhbpmgZG1q/4KVVfcGW9kOOKmzoyUFRepBlSTj15Vs1gxK1ItIMfbHU3+/4Xld5sHR6oS&#10;bzeeUKJZjUd6FG1wa1SQR34a66eALSyAof1iWmCHc4/DWHYrXR3/KIjADqa3O3YRjHAcnp7lxyew&#10;cJjycT4ZJ/azvbN1PnwVpiZxUVCHx0ucss2tD7gIoAMk5vJGVeVNpVTaRMGIK+XIhuGpVUhXhMcf&#10;KKVJU9Cz49NRCqxNdO8iKx3DiCSZPl0svCswrcJWiYhR+ruQoCzV+UZuxrnQu/wJHVESqd7j2OP3&#10;t3qPc1cHPFJmo8POua60can61GN7ysqfA2Wyw4Pwg7rjMrTLNmnlfDIIYGnKLXThTNdZ3vKbCq93&#10;y3x4YA6thAfHeAj3+EhlwL7pV5SsjPv91nnEQ+GwUtKgNQvqf62ZE5Sobxran+QnUUchbU5OP0N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6NTt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D0240C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AB976F" w14:textId="77777777" w:rsidR="00781540" w:rsidRDefault="00781540" w:rsidP="009C2B67">
    <w:pPr>
      <w:pStyle w:val="Brdtext"/>
    </w:pPr>
    <w:r>
      <w:rPr>
        <w:noProof/>
        <w:lang w:eastAsia="sv-SE"/>
      </w:rPr>
      <mc:AlternateContent>
        <mc:Choice Requires="wps">
          <w:drawing>
            <wp:anchor distT="0" distB="0" distL="0" distR="0" simplePos="0" relativeHeight="2516583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912444"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cavhkAIAAJMFAAAOAAAAZHJzL2Uyb0RvYy54bWysVFFv2yAQfp+0/4B4Xx0na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ZUKJZjUd6FG1wG1Qwjfw01s8Be7AAhvazaYEdzj0OY9mtdHX8oyACO5je7dlFMMJxeHqWT6aw&#10;cJjycT4bJ/azg7N1PnwRpiZxUVCHx0ucsu2ND7gIoAMk5vJGVeV1pVTaRMGIS+XIluGpVUhXhMcf&#10;KKVJU9CzyekoBdYmuneRlY5hRJJMny4W3hWYVmGnRMQo/U1IUJbqfCU341zoff6EjiiJVG9x7PGH&#10;W73FuasDHimz0WHvXFfauFR96rEDZeWPgTLZ4UH4Ud1xGdpVm7QyGw8CWJlyB10403WWt/y6wuvd&#10;MB/umUMr4cExHsIdPlIZsG/6FSVr4369dh7xUDislDRozYL6nxvmBCXqq4b2Z/k06iikzfT0I4RE&#10;3LFldWzRm/rSQBI5BpHlaRnxQQ1L6Uz9hCmyjFlhYpojd0HDsLwM3cDAFOJiuUwgdK9l4UY/WB5D&#10;R5qjNh/bJ+ZsL+AA5d+aoYnZ/IWOO2z09Ha5CdBiEnkkumO1fwB0ftJ+P6XiaDneJ9Rhli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cavh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2912444"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86BCBC" w14:textId="77777777" w:rsidR="00781540" w:rsidRDefault="00781540"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A9CC0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LrFjw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dnlGhW45GeRBvcBhXkkZ/G+ilgjxbA0H42LbDDucdhLLuVro5/FERgB9O7PbsIRjgOzy+QAhYO&#10;Uz7OJ+PEfnZwts6HL8LUJC4K6vB4iVO2vfUBFwF0gMRc3qiqvKmUSpsoGHGlHNkyPLUK6Yrw+AOl&#10;NGkKenF6PkqBtYnuXWSlYxiRJNOni4V3BaZV2CkRMUp/ExKUpTpfyc04F3qfP6EjSiLVWxx7/OFW&#10;b3Hu6oBHymx02DvXlTYuVZ967EBZ+WOgTHZ4EH5Ud1yGdtkmrUxOBwEsTbmDLpzpOstbflPh9W6Z&#10;Dw/MoZXw4BgP4R4fqQzYN/2KkrVxv147j3goHFZKGrRmQf3PDXOCEvVVQ/uT/CzqKKTN2flHCIm4&#10;Y8vy2KI39ZWBJHIMIsvTMuKDGpbSmfoZU2QRs8LENEfugoZheRW6gYEpxMVikUDoXsvCrX60PIaO&#10;NEdtPrXPzNlewAHKvzNDE7PpCx132Ojp7WIToMUk8kh0x2r/AOj8pP1+SsXRcrxPqMMs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nC6x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A9CC0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5B24C6" w14:textId="77777777" w:rsidR="00781540" w:rsidRDefault="00781540"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2F248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IOR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qdjSjSr8UhL0Qa3QQV55KexfgrYowUwtJ9NC+xw7nEYy26lq+MfBRHYwfRuzy6CEY7Ds/P8dAIL&#10;hykf5xfjxH52cLbOhy/C1CQuCurweIlTtr31ARcBdIDEXN6oqryplEqbKBhxpRzZMjy1CumK8PgD&#10;pTRpCnp+ejZKgbWJ7l1kpWMYkSTTp4uFdwWmVdgpETFKfxMSlKU6X8nNOBd6nz+hI0oi1Vsce/zh&#10;Vm9x7uqAR8psdNg715U2LlWfeuxAWfljoEx2eBB+VHdchnbVJq1cTAYBrEy5gy6c6TrLW35T4fVu&#10;mQ8PzKGV8OAYD+EeH6kM2Df9ipK1cb9eO494KBxWShq0ZkH9zw1zghL1VUP7F/kk6iikzeTs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fQg5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2F248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5F7F21" w14:textId="77777777" w:rsidR="00781540" w:rsidRDefault="00781540" w:rsidP="009C2B67">
    <w:pPr>
      <w:pStyle w:val="Brdtext"/>
    </w:pPr>
    <w:r>
      <w:rPr>
        <w:noProof/>
        <w:lang w:eastAsia="sv-SE"/>
      </w:rPr>
      <mc:AlternateContent>
        <mc:Choice Requires="wps">
          <w:drawing>
            <wp:anchor distT="0" distB="0" distL="0" distR="0" simplePos="0" relativeHeight="2516583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B3864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amYg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Y6nlGhW45EeRRvcGhVMIj+N9TPAHiyAof1iWmCHc4/DWHYrXR3/KIjADqa3O3YRjHAcnkzz4wks&#10;HKZ8nJ+NE/vZ3tk6H74KU5O4KKjD4yVO2ebGB1wE0AESc3mjqvK6UiptomDEpXJkw/DUKqQrwuMP&#10;lNKkKej0+GSUAmsT3bvISscwIkmmTxcL7wpMq7BVImKU/i4kKEt1vpGbcS70Ln9CR5REqvc49vj9&#10;rd7j3NUBj5TZ6LBzrittXKo+9diesvLnQJns8CD8oO64DO2yTVo5Ox0EsDTlFrpwpussb/l1hde7&#10;YT7cM4dWwoNjPIQ7fKQyYN/0K0pWxv1+6zzioXBYKWnQmgX1v9bMCUrUNw3tn+WTqKOQNpOTUwiJ&#10;uEPL8tCi1/WlgSRyDCLL0zLigxqW0pn6CVNkEbPCxDRH7oKGYXkZuoGBKcTFYpFA6F7Lwo1+sDyG&#10;jjRHbT62T8zZXsAByr81QxOz2Ssdd9jo6e1iHaDFJPJIdMdq/wDo/KT9fkrF0XK4T6j9L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8amYg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B3864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3C8059" w14:textId="77777777" w:rsidR="00781540" w:rsidRDefault="00781540"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31E76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9cmZkAIAAJMFAAAOAAAAZHJzL2Uyb0RvYy54bWysVF1v2yAUfZ+0/4B4Xx0n/YzqVFmrTpOq&#10;tlo79ZlgSKxhYEBiZ79+B2wnWdeXTnuxgXvuvdzDuffyqq0V2QjnK6MLmh+NKBGam7LSy4J+f779&#10;dE6JD0yXTBktCroVnl7NPn64bOxUjM3KqFI4giDaTxtb0FUIdpplnq9EzfyRsULDKI2rWcDWLbPS&#10;sQbRa5WNR6PTrDGutM5w4T1ObzojnaX4UgoeHqT0IhBVUNwtpK9L30X8ZrNLNl06ZlcV76/B/uEW&#10;Nas0ku5C3bDAyNpVf4WqK+6MNzIccVNnRsqKi1QDqslHr6p5WjErUi0gx9sdTf7/heX3m0dHqhJv&#10;NzmjRLMaj/Qs2uDWqCCP/DTWTwF7sgCG9rNpgR3OPQ5j2a10dfyjIAI7mN7u2EUwwnF4cppPjmHh&#10;MOXj/GKc2M/2ztb58EWYmsRFQR0eL3HKNnc+4CKADpCYyxtVlbeVUmkTBSOulSMbhqdWIV0RHn+g&#10;lCZNQU8nJ6MUWJvo3kVWOoYRSTJ9ulh4V2Baha0SEaP0NyFBWarzjdyMc6F3+RM6oiRSvcexx+9v&#10;9R7nrg54pMxGh51zXWnjUvWpx/aUlT8GymSHB+EHdcdlaBdt0srF+SCAhSm30IUzXWd5y28rvN4d&#10;8+GRObQSHhzjITzgI5UB+6ZfUbIy7tdb5xEPhcNKSYPWLKj/uWZOUKK+amj/Ij+OOgppc3xyBiER&#10;d2hZHFr0ur42kESOQWR5WkZ8UMNSOlO/YIrMY1aYmObIXdAwLK9DNzAwhbiYzxMI3WtZuNNPlsfQ&#10;keaozef2hTnbCzhA+fdmaGI2faXjDhs9vZ2vA7SYRB6J7ljtHwCdn7TfT6k4Wg73CbW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71yZ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31E76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51F777" w14:textId="77777777" w:rsidR="00781540" w:rsidRDefault="00781540"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3B19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ZX0kAIAAJM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zudUKJZjUd6FG1wG1SQR34a62eALS2Aof1sWmCHc4/DWHYrXR3/KIjADqZ3e3YRjHAcTs7z0zNY&#10;OEz5OJ+OE/vZwdk6H74IU5O4KKjD4yVO2fbWB1wE0AESc3mjqvKmUiptomDElXJky/DUKqQrwuMP&#10;lNKkKej56WSUAmsT3bvISscwIkmmTxcL7wpMq7BTImKU/iYkKEt1vpKbcS70Pn9CR5REqrc49vjD&#10;rd7i3NUBj5TZ6LB3rittXKo+9diBsvLHQJns8CD8qO64DO2qTVqZTgcBrEy5gy6c6TrLW35T4fVu&#10;mQ8PzKGV8OAYD+EeH6kM2Df9ipK1cb9eO494KBxWShq0ZkH9zw1zghL1VUP70/ws6iikzdnkI4RE&#10;3LFldWzRm/rKQBI5BpHlaRnxQQ1L6Uz9hCmyiFlhYpojd0HDsLwK3cDAFOJisUggdK9l4VYvLY+h&#10;I81Rm4/tE3O2F3CA8u/M0MRs9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8plf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D3B19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0B86F9" w14:textId="77777777" w:rsidR="00781540" w:rsidRDefault="00781540" w:rsidP="009C2B67">
    <w:pPr>
      <w:pStyle w:val="Brdtext"/>
    </w:pPr>
    <w:r>
      <w:rPr>
        <w:noProof/>
        <w:lang w:eastAsia="sv-SE"/>
      </w:rPr>
      <mc:AlternateContent>
        <mc:Choice Requires="wps">
          <w:drawing>
            <wp:anchor distT="0" distB="0" distL="0" distR="0" simplePos="0" relativeHeight="251658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99FD7"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Ztwk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qcXlGhW45GWog1ugwomkZ/G+ilgjxbA0H42LbDDucdhLLuVro5/FERgB9O7PbsIRjgOz87z0wks&#10;HKZ8nF+ME/vZwdk6H74IU5O4KKjD4yVO2fbWB1wE0AESc3mjqvKmUiptomDElXJky/DUKqQrwuMP&#10;lNKkKej56dkoBdYmuneRlY5hRJJMny4W3hWYVmGnRMQo/U1IUJbqfCU341zoff6EjiiJVG9x7PGH&#10;W73FuasDHimz0WHvXFfauFR96rEDZeWPgTLZ4UH4Ud1xGdpV22llNB4UsDLlDsJwpmstb/lNhee7&#10;ZT48MIdewotjPoR7fKQyoN/0K0rWxv167TziIXFYKWnQmwX1PzfMCUrUVw3xX+STKKSQNpOzj1AS&#10;cceW1bFFb+orA03kmESWp2XEBzUspTP1E8bIImaFiWmO3AUNw/IqdBMDY4iLxSKB0L6WhVv9aHkM&#10;HXmO4ly2T8zZXsEB0r8zQxez6Qshd9jo6e1iEyDGpPLIdMdq/wJo/ST+fkzF2XK8T6jD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5Ztwk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1099FD7"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677CE9" w14:textId="77777777" w:rsidR="00781540" w:rsidRDefault="00781540"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D3B42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MiWgjwIAAJQ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qfgR7Maj/Qk2uA2qCCP/DTWTwFbWABD+9m0wA7nHoex7Fa6Ov5REIEdkXZ7dhGMcByeneeTmIPD&#10;lI/zi3FiPzs4W+fDF2FqEhcFdXi8xCnb3vmAiwA6QGIub1RV3lZKpU0UjLhWjmwZnlqFdEV4/IFS&#10;mjQFPZ+cjVJgbaJ7F1npGEYkyfTpYuFdgWkVdkpEjNLfhARlqc5XcjPOhd7nT+iIkkj1Fscef7jV&#10;W5y7OuCRMhsd9s51pY1L1aceO1BW/hgokx0ehB/VHZehXbadVkaTQQFLU+4gDGe61vKW31Z4vjvm&#10;wyNz6CW8OOZDeMBHKgP6Tb+iZG3cr9fOIx4Sh5WSBr1ZUP9zw5ygRH3VEP9FfhqFFNLm9OwjlETc&#10;sWV5bNGb+tpAEzkmkeVpGfFBDUvpTP2MMTKPWWFimiN3QcOwvA7dxMAY4mI+TyC0r2XhTi8sj6Ej&#10;z1GcT+0zc7ZXcID0783QxWz6QsgdNnp6O98EiDGpPDLdsdq/AFo/ib8fU3G2HO8T6jBM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jIlo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7D3B42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7F7133" w14:textId="77777777" w:rsidR="00781540" w:rsidRDefault="00781540"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3E940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umCq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7hSt0qxGk55EG9wGFeSRn8b6KWCPFsDQfjYtsMO5x2Esu5Wujn8URGAH07s9uwhGOA7PzvPTCSwc&#10;pnycX4wT+9nB2TofvghTk7goqEPzEqdse+sDLgLoAIm5vFFVeVMplTZRMOJKObJlaLUK6Yrw+AOl&#10;NGkKen56NkqBtYnuXWSlYxiRJNOni4V3BaZV2CkRMUp/ExKUpTpfyc04F3qfP6EjSiLVWxx7/OFW&#10;b3Hu6oBHymx02DvXlTYuVZ/e2IGy8sdAmezwIPyo7rgM7bLttDKaDApYmnIHYTjTPS1v+U2F9t0y&#10;Hx6Yw1tCxzEfwj0+UhnQb/oVJWvjfr12HvGQOKyUNHibBfU/N8wJStRXDfFf5JMopJA2k7OPUBJx&#10;x5blsUVv6isDTeSYRJanZcQHNSylM/UzxsgiZoWJaY7cBQ3D8ip0EwNjiIvFIoHwfC0Lt/rR8hg6&#10;8hzF+dQ+M2d7BQdI/84Mr5hNXw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y6YK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3E940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F9341C" w14:textId="77777777" w:rsidR="00781540" w:rsidRDefault="00781540" w:rsidP="009C2B67">
    <w:pPr>
      <w:pStyle w:val="Brdtext"/>
    </w:pPr>
    <w:r>
      <w:rPr>
        <w:noProof/>
        <w:lang w:eastAsia="sv-SE"/>
      </w:rPr>
      <mc:AlternateContent>
        <mc:Choice Requires="wps">
          <w:drawing>
            <wp:anchor distT="0" distB="0" distL="0" distR="0" simplePos="0" relativeHeight="2516584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156FF"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4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vUDW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ZjSjSr8UiPog1ujQomkZ/G+ilgCwtgaL+YFtjh3OMwlt1KV8c/CiKwg+ntjl0EIxyHJ6f58QQW&#10;DlM+zs/Hif1s72ydD1+FqUlcFNTh8RKnbHPrAy4C6ACJubxRVXlTKZU2UTDiSjmyYXhqFdIV4fEH&#10;SmnSFPT0+GSUAmsT3bvISscwIkmmTxcL7wpMq7BVImKU/i4kKEt1vpGbcS70Ln9CR5REqvc49vj9&#10;rd7j3NUBj5TZ6LBzrittXKo+9diesvLnQJns8CD8oO64DO2y7bQyOhsUsDTlFsJwpmstb/lNhee7&#10;ZT48MIdewotjPoR7fKQyoN/0K0pWxv1+6zziIXFYKWnQmwX1v9bMCUrUNw3xn+eTKKSQNpOTMyiJ&#10;uEPL8tCi1/WVgSZyTCLL0zLigxqW0pn6CWNkHrPCxDRH7oKGYXkVuomBMcTFfJ5AaF/Lwq1eWB5D&#10;R56jOB/bJ+Zsr+AA6d+ZoYvZ9JWQO2z09Ha+DhBjUnlkumO1fwG0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hvUD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0156FF"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E669FE" w14:textId="77777777" w:rsidR="00781540" w:rsidRDefault="00781540"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3B449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3uR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NjSjSr8UiPog1ujQryyE9j/RSwhQUwtF9MC+xw7nEYy26lq+MfBRHYwfR2xy6CEY7Dk9P8eAIL&#10;hykf5+fjxH62d7bOh6/C1CQuCurweIlTtrn1ARcBdIDEXN6oqryplEqbKBhxpRzZMDy1CumK8PgD&#10;pTRpCnp6fDJKgbWJ7l1kpWMYkSTTp4uFdwWmVdgqETFKfxcSlKU638jNOBd6lz+hI0oi1Xsce/z+&#10;Vu9x7uqAR8psdNg515U2LlWfemxPWflzoEx2eBB+UHdchnbZdloZnQ0KWJpyC2E407WWt/ymwvPd&#10;Mh8emEMv4cUxH8I9PlIZ0G/6FSUr436/dR7xkDislDTozYL6X2vmBCXqm4b4z/NJFFJIm8nJZ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Zfe5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3B449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DB9BB8" w14:textId="77777777" w:rsidR="00781540" w:rsidRDefault="00781540"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C103BF"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MT4Djg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Ob&#10;5JRoVmNIS9EGt0EHeeSnsX4K2KMFMLSfTQvscO5xGNtupavjHw0R2MH0bs8ughGOw7Pz/HQCC4cp&#10;H+cX48R+dnC2zocvwtQkLgrqMLzEKdve+oBCAB0gMZc3qipvKqXSJgpGXClHtgyjViGVCI8/UEqT&#10;pqDnp2ejFFib6N5FVjqGEUkyfbrYeNdgWoWdEhGj9DchQVnq85XcjHOh9/kTOqIkUr3FsccfqnqL&#10;c9cHPFJmo8Peua60can7dMcOlJU/BspkhwfhR33HZWhXbaeV0cWggJUpdxCGM93V8pbfVBjfLfPh&#10;gTncJUwc70O4x0cqA/pNv6Jkbdyv184jHhKHlZIGd7Og/ueGOUGJ+qoh/ot8EoUU0mZy9hFKIu7Y&#10;sjq26E19ZaAJyBvVpWXEBzUspTP1E56RRcwKE9McuQsahuVV6F4MPENcLBYJhOtrWbjVj5bH0JHn&#10;KM5l+8Sc7RUcIP07M9xiNn0h5A4bPb1dbALEmFQeme5Y7SeAq5/E3z9T8W053ifU4TG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oMT4D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0C103BF"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7459E8" w14:textId="77777777" w:rsidR="00781540" w:rsidRDefault="00781540" w:rsidP="009C2B67">
    <w:pPr>
      <w:pStyle w:val="Brdtext"/>
    </w:pPr>
    <w:r>
      <w:rPr>
        <w:noProof/>
        <w:lang w:eastAsia="sv-SE"/>
      </w:rPr>
      <mc:AlternateContent>
        <mc:Choice Requires="wps">
          <w:drawing>
            <wp:anchor distT="0" distB="0" distL="0" distR="0" simplePos="0" relativeHeight="2516584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97A6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4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J4n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MKdGsxiM9ija4DSqYRH4a62eALS2Aof1sWmCHc4/DWHYrXR3/KIjADqZ3e3YRjHAcTs/y0wks&#10;HKZ8nJ+PE/vZwdk6H74IU5O4KKjD4yVO2fbWB1wE0AESc3mjqvKmUiptomDElXJky/DUKqQrwuMP&#10;lNKkKejZ6XSUAmsT3bvISscwIkmmTxcL7wpMq7BTImKU/iYkKEt1vpKbcS70Pn9CR5REqrc49vjD&#10;rd7i3NUBj5TZ6LB3rittXKo+9diBsvLHQJns8CD8qO64DO2q7bSSjwcFrEy5gzCc6VrLW35T4flu&#10;mQ8PzKGX8OKYD+EeH6kM6Df9ipK1cb9eO494SBxWShr0ZkH9zw1zghL1VUP85/kkCimkzWT6EUoi&#10;7tiyOrboTX1loIkck8jytIz4oIaldKZ+whhZxKwwMc2Ru6BhWF6FbmJgDHGxWCQQ2teycKuXlsfQ&#10;kecozsf2iTnbKzhA+ndm6GI2eyHkDhs9vV1sAsSYVB6Z7ljtXwCtn8Tfj6k4W473CXUY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kYJ4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297A6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61B18A" w14:textId="77777777" w:rsidR="00781540" w:rsidRDefault="00781540"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220D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VWp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2mlGhW45EeRRvcBhXkkZ/G+hlgSwtgaD+bFtjh3OMwlt1KV8c/CiKwg+ndnl0EIxyHZ9P8dAIL&#10;hykf5+fjxH52cLbOhy/C1CQuCurweIlTtr31ARcBdIDEXN6oqryplEqbKBhxpRzZMjy1CumK8PgD&#10;pTRpCjo9PRulwNpE9y6y0jGMSJLp08XCuwLTKuyUiBilvwkJylKdr+RmnAu9z5/QESWR6i2OPf5w&#10;q7c4d3XAI2U2Ouyd60obl6pPPXagrPwxUCY7PAg/qjsuQ7tqO63kp4MCVqbcQRjOdK3lLb+p8Hy3&#10;zIcH5tBLeHHMh3CPj1QG9Jt+RcnauF+vnUc8JA4rJQ16s6D+54Y5QYn6qiH+83wShRTSZnL2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51Va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2220D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1A7FD8" w14:textId="77777777" w:rsidR="00781540" w:rsidRDefault="00781540"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EACD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CKp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CiWY1HulJtMFtUEEe+WmsnwL2aAEM7WfTAjucexzGslvp6vhHQQR2ML3bs4tghOPw7Dw/ncDC&#10;YcrH+cU4sZ8dnK3z4YswNYmLgjo8XuKUbW99wEUAHSAxlzeqKm8qpdImCkZcKUe2DE+tQroiPP5A&#10;KU2agp6fno1SYG2iexdZ6RhGJMn06WLhXYFpFXZKRIzS34QEZanOV3IzzoXe50/oiJJI9RbHHn+4&#10;1VucuzrgkTIbHfbOdaWNS9WnHjtQVv4YKJMdHoQf1R2XoV22nVbyyaCApSl3EIYzXWt5y28qPN8t&#10;8+GBOfQSXhzzIdzjI5UB/aZfUbI27tdr5xEPicNKSYPeLKj/uWFOUKK+aoj/AlqNzZw2k7OPUBJx&#10;x5blsUVv6isDTeSYRJanZcQHNSylM/UzxsgiZoWJaY7cBQ3D8ip0EwNjiIvFIoHQvpaFW/1oeQwd&#10;eY7ifGqfmbO9ggOkf2eGLmbT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bwiq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4AEACD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CAD3EA" w14:textId="77777777" w:rsidR="00781540" w:rsidRDefault="00781540" w:rsidP="009C2B67">
    <w:pPr>
      <w:pStyle w:val="Brdtext"/>
    </w:pPr>
    <w:r>
      <w:rPr>
        <w:noProof/>
        <w:lang w:eastAsia="sv-SE"/>
      </w:rPr>
      <mc:AlternateContent>
        <mc:Choice Requires="wps">
          <w:drawing>
            <wp:anchor distT="0" distB="0" distL="0" distR="0" simplePos="0" relativeHeight="2516584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E00A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4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NH+Wjw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xO0SrMaTXoUbXBrVDCJ/DTWTwFbWABD+8W0wA7nHoex7Fa6Ov5REIEdTG937CIY4Tg8Oc2PJ7Bw&#10;mPJxfj5O7Gd7Z+t8+CpMTeKioA7NS5yyza0PuAigAyTm8kZV5U2lVNpEwYgr5ciGodUqpCvC4w+U&#10;0qQp6OnxySgF1ia6d5GVjmFEkkyfLhbeFZhWYatExCj9XUhQlup8IzfjXOhd/oSOKIlU73Hs8ftb&#10;vce5qwMeKbPRYedcV9q4VH16Y3vKyp8DZbLDg/CDuuMytMu200p+NihgacothOFM97S85TcV2nfL&#10;fHhgDm8JHcd8CPf4SGVAv+lXlKyM+/3WecRD4rBS0uBtFtT/WjMnKFHfNMR/nk+ikELaTE7OoCTi&#10;Di3LQ4te11cGmsgxiSxPy4gPalhKZ+onjJF5zAoT0xy5CxqG5VXoJgbGEBfzeQLh+VoWbvXC8hg6&#10;8hzF+dg+MWd7BQdI/84Mr5hNXwm5w0ZPb+frADEmlUemO1b7DuDpJ/H3YyrOlsN9Qu2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o0f5a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F8E00A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476D11" w14:textId="77777777" w:rsidR="00781540" w:rsidRDefault="00781540"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9155E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1kTRkAIAAJQ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SZTSjSr8UiPog1ujQryyE9j/QywBwtgaL+YFtjh3OMwlt1KV8c/CiKwg+ntjl0EIxyHJ6f58QQW&#10;DlM+zqfjxH62d7bOh6/C1CQuCurweIlTtrnxARcBdIDEXN6oqryulEqbKBhxqRzZMDy1CumK8PgD&#10;pTRpCnp6fDJKgbWJ7l1kpWMYkSTTp4uFdwWmVdgqETFKfxcSlKU638jNOBd6lz+hI0oi1Xsce/z+&#10;Vu9x7uqAR8psdNg515U2LlWfemxPWflzoEx2eBB+UHdchnbZdlrJzwYFLE25hTCc6VrLW35d4flu&#10;mA/3zKGX8OKYD+EOH6kM6Df9ipKVcb/fOo94SBxWShr0ZkH9rzVzghL1TUP803wShRTSZnLyGU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3WRN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9155E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12A3E4" w14:textId="77777777" w:rsidR="00781540" w:rsidRDefault="00781540"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3CD1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dk4K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OKNGsxiM9ija4NSrIIz+N9TPAHiyAof1iWmCHc4/DWHYrXR3/KIjADqa3O3YRjHAcnpzmxxNY&#10;OEz5OJ+OE/vZ3tk6H74KU5O4KKjD4yVO2ebGB1wE0AESc3mjqvK6UiptomDEpXJkw/DUKqQrwuMP&#10;lNKkKejp8ckoBdYmuneRlY5hRJJMny4W3hWYVmGrRMQo/V1IUJbqfCM341zoXf6EjiiJVO9x7PH7&#10;W73HuasDHimz0WHnXFfauFR96rE9ZeXPgTLZ4UH4Qd1xGdpl22klnw4KWJpyC2E407WWt/y6wvPd&#10;MB/umUMv4cUxH8IdPlIZ0G/6FSUr436/dR7xkDislDTozYL6X2vmBCXqm4b4p/kkCimkzeTkDE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R2Tg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93CD1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387E7B" w14:textId="77777777" w:rsidR="00781540" w:rsidRDefault="00781540" w:rsidP="009C2B67">
    <w:pPr>
      <w:pStyle w:val="Brdtext"/>
    </w:pPr>
    <w:r>
      <w:rPr>
        <w:noProof/>
        <w:lang w:eastAsia="sv-SE"/>
      </w:rPr>
      <mc:AlternateContent>
        <mc:Choice Requires="wps">
          <w:drawing>
            <wp:anchor distT="0" distB="0" distL="0" distR="0" simplePos="0" relativeHeight="2516584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27DA5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4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LjAHjgIAAJQ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Zjd&#10;NKdEsxpDehRtcBt0MIn8NNbPAFtaAEP72bTADuceh7HtVro6/tEQgR1M7/bsIhjhOJye5acTWDhM&#10;+Tg/Hyf2s4OzdT58EaYmcVFQh+ElTtn21gcUAugAibm8UVV5UymVNlEw4ko5smUYtQqpRHj8gVKa&#10;NAU9O52OUmBtonsXWekYRiTJ9Oli412DaRV2SkSM0t+EBGWpz1dyM86F3udP6IiSSPUWxx5/qOot&#10;zl0f8EiZjQ5757rSxqXu0x07UFb+GCiTHR6EH/Udl6FdtZ1WxuNBAStT7iAMZ7qr5S2/qTC+W+bD&#10;A3O4S5g43odwj49UBvSbfkXJ2rhfr51HPCQOKyUN7mZB/c8Nc4IS9VVD/Of5JAoppM1k+hFKIu7Y&#10;sjq26E19ZaAJyBvVpWXEBzUspTP1E56RRcwKE9McuQsahuVV6F4MPENcLBYJhOtrWbjVS8tj6Mhz&#10;FOdj+8Sc7RUcIP07M9xiNnsh5A4bPb1dbALEmFQeme5Y7SeAq5/E3z9T8W053ifU4TG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8S4wB4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427DA5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41CD03" w14:textId="77777777" w:rsidR="00781540" w:rsidRDefault="00781540"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4C58F"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O/uJkAIAAJQ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MiWY1HulJtMFtUEEe+WmsnwL2aAEM7WfTAjucexzGslvp6vhHQQR2ML3bs4tghONwcp6fnsHC&#10;YcrH+cU4sZ8dnK3z4YswNYmLgjo8XuKUbW99wEUAHSAxlzeqKm8qpdImCkZcKUe2DE+tQroiPP5A&#10;KU2agp6fTkYpsDbRvYusdAwjkmT6dLHwrsC0CjslIkbpb0KCslTnK7kZ50Lv8yd0REmkeotjjz/c&#10;6i3OXR3wSJmNDnvnutLGpepTjx0oK38MlMkOD8KP6o7L0C7bTivj00EBS1PuIAxnutbylt9UeL5b&#10;5sMDc+glvDjmQ7jHRyoD+k2/omRt3K/XziMeEoeVkga9WVD/c8OcoER91RD/RX4WhRTS5mzy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s7+4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A4C58F"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6BA228" w14:textId="77777777" w:rsidR="00781540" w:rsidRDefault="00781540"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C385A7"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8oyJ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Rn40azGIz2JNrgNKsgjP431U8AeLYCh/WxaYIdzj8NYditdHf8oiMCOSLs9uwhGOA7PzvPTCSwc&#10;pnycX4wT+9nB2TofvghTk7goqMPjJU7Z9tYHXATQARJzeaOq8qZSKm2iYMSVcmTL8NQqpCvC4w+U&#10;0qQp6PkpSo1O2kT3LrLS8UQkyfTpYuFdgWkVdkpEjNLfhARlqc5XcjPOhd7nT+iIkkj1Fscef7jV&#10;W5y7OuCRMhsd9s51pY1L1aceO1BW/hgokx0ehB/VHZehXbadVsaTQQFLU+4gDGe61vKW31R4vlvm&#10;wwNz6CW8OOZDuMdHKgP6Tb+iZG3cr9fOIx4Sh5WSBr1ZUP9zw5ygRH3VEP9FPolCCmkzOfsIJRF3&#10;bFkeW/SmvjLQRI5JZHlaRnxQw1I6Uz9jjCxiVpiY5shd0DAsr0I3MTCGuFgsEgjta1m41Y+Wx9CR&#10;5yjOp/aZOdsrOED6d2boYjZ9IeQOGz29XWwCxJhUHpnuWO1fAK2fxN+PqThbjvcJdRim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PKMi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2C385A7"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AE4927" w14:textId="77777777" w:rsidR="00781540" w:rsidRDefault="00781540" w:rsidP="009C2B67">
    <w:pPr>
      <w:pStyle w:val="Brdtext"/>
    </w:pPr>
    <w:r>
      <w:rPr>
        <w:noProof/>
        <w:lang w:eastAsia="sv-SE"/>
      </w:rPr>
      <mc:AlternateContent>
        <mc:Choice Requires="wps">
          <w:drawing>
            <wp:anchor distT="0" distB="0" distL="0" distR="0" simplePos="0" relativeHeight="2516584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57D5D"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4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DItx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0nlGhW45EeRRvcGhVMIj+N9TPAHiyAof1iWmCHc4/DWHYrXR3/KIjADqa3O3YRjHAcTk/y4wks&#10;HKZ8nJ+NE/vZ3tk6H74KU5O4KKjD4yVO2ebGB1wE0AESc3mjqvK6UiptomDEpXJkw/DUKqQrwuMP&#10;lNKkKejJ8XSUAmsT3bvISscwIkmmTxcL7wpMq7BVImKU/i4kKEt1vpGbcS70Ln9CR5REqvc49vj9&#10;rd7j3NUBj5TZ6LBzrittXKo+9diesvLnQJns8CD8oO64DO2y7bQyPh0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6DItx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557D5D"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8AAE5B" w14:textId="77777777" w:rsidR="00781540" w:rsidRDefault="00781540"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E39AD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7rA2kAIAAJQ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JJZrVeKRH0Qa3RgV55KexfgrYwgIY2i+mBXY49ziMZbfS1fGPggjsYHq7YxfBCMfh5DQ/PoGF&#10;w5SP8/NxYj/bO1vnw1dhahIXBXV4vMQp29z6gIsAOkBiLm9UVd5USqVNFIy4Uo5sGJ5ahXRFePyB&#10;Upo0BT09noxSYG2iexdZ6RhGJMn06WLhXYFpFbZKRIzS34UEZanON3IzzoXe5U/oiJJI9R7HHr+/&#10;1XucuzrgkTIbHXbOdaWNS9WnHttTVv4cKJMdHoQf1B2XoV22nVbGZ4MClqbcQhjOdK3lLb+p8Hy3&#10;zIcH5tBLeHHMh3CPj1QG9Jt+RcnKuN9vnUc8JA4rJQ16s6D+15o5QYn6piH+8/wkCimkzcnk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3usD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1E39ADE"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860E39" w14:textId="77777777" w:rsidR="00781540" w:rsidRDefault="00781540"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4022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OAqkAIAAJQ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pNTSjSr8UhL0Qa3QQV55KexfgrYowUwtJ9NC+xw7nEYy26lq+MfBRHYwfRuzy6CEY7DyXl+egYL&#10;hykf5xfjxH52cLbOhy/C1CQuCurweIlTtr31ARcBdIDEXN6oqryplEqbKBhxpRzZMjy1CumK8PgD&#10;pTRpCnp+OhmlwNpE9y6y0jGMSJLp08XCuwLTKuyUiBilvwkJylKdr+RmnAu9z5/QESWR6i2OPf5w&#10;q7c4d3XAI2U2Ouyd60obl6pPPXagrPwxUCY7PAg/qjsuQ7tqO62MLwYFrEy5gzCc6VrLW35T4flu&#10;mQ8PzKGX8OKYD+EeH6kM6Df9ipK1cb9eO494SBxWShr0ZkH9zw1zghL1VUP8F/lZFFJIm7PJRyiJ&#10;uGPL6tiiN/WVgSZyTCLL0zLigxqW0pn6CWNkEbPCxDRH7oKGYXkVuomBMcTFYpFAaF/Lwq1+tDyG&#10;jjxHcS7bJ+Zsr+AA6d+ZoYvZ9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E44C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A4022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EBF19B" w14:textId="77777777" w:rsidR="00781540" w:rsidRDefault="00781540" w:rsidP="009C2B67">
    <w:pPr>
      <w:pStyle w:val="Brdtext"/>
    </w:pPr>
    <w:r>
      <w:rPr>
        <w:noProof/>
        <w:lang w:eastAsia="sv-SE"/>
      </w:rPr>
      <mc:AlternateContent>
        <mc:Choice Requires="wps">
          <w:drawing>
            <wp:anchor distT="0" distB="0" distL="0" distR="0" simplePos="0" relativeHeight="2516584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D9E59F"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4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UAO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1PKdGsxiM9ija4NSqYRH4a62eAPVgAQ/vFtMAO5x6HsexWujr+URCBHUxvd+wiGOE4nJ7kxxNY&#10;OEz5OD8bJ/azvbN1PnwVpiZxUVCHx0ucss2ND7gIoAMk5vJGVeV1pVTaRMGIS+XIhuGpVUhXhMcf&#10;KKVJU9CT4+koBdYmuneRlY5hRJJMny4W3hWYVmGrRMQo/V1IUJbqfCM341zoXf6EjiiJVO9x7PH7&#10;W73HuasDHimz0WHnXFfauFR96rE9ZeXPgTLZ4UH4Qd1xGdpl22nleDw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daUAO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0D9E59F"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424306" w14:textId="77777777" w:rsidR="00781540" w:rsidRDefault="00781540"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BBAA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ssTJkAIAAJQFAAAOAAAAZHJzL2Uyb0RvYy54bWysVFFv2yAQfp+0/4B4Xx0nT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RKs1qNOlRtMFtUEEe+WmsnwG2tACG9rNpgR3OPQ5j2a10dfyjIAI7mN7t2UUwwnE4Pcsnp7Bw&#10;mPJxfj5O7GcHZ+t8+CJMTeKioA7NS5yy7a0PuAigAyTm8kZV5U2lVNpEwYgr5ciWodUqpCvC4w+U&#10;0qQp6NlkOkqBtYnuXWSlYxiRJNOni4V3BaZV2CkRMUp/ExKUpTpfyc04F3qfP6EjSiLVWxx7/OFW&#10;b3Hu6oBHymx02DvXlTYuVZ/e2IGy8sdAmezwIPyo7rgM7arttDKZDApYmXIHYTjTPS1v+U2F9t0y&#10;Hx6Yw1tCxzEfwj0+UhnQb/oVJWvjfr12HvGQOKyUNHibBfU/N8wJStRXDfGf56dRSCFtTqcfoSTi&#10;ji2rY4ve1FcGmsgxiSxPy4gPalhKZ+onjJFFzAoT0xy5CxqG5VXoJgbGEBeLRQLh+VoWbvXS8hg6&#10;8hzF+dg+MWd7BQdI/84Mr5jNXg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yxM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8BBAA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B10205" w14:textId="77777777" w:rsidR="00781540" w:rsidRDefault="00781540"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CD43F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tfyA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vOKNGsxiM9ija4DSrIIz+N9XPAHiyAof1sWmCHc4/DWHYrXR3/KIjADqZ3e3YRjHAcTmf56QQW&#10;DlM+zs/Gif3s4GydD1+EqUlcFNTh8RKnbHvjAy4C6ACJubxRVXldKZU2UTDiUjmyZXhqFdIV4fEH&#10;SmnSFHR2Oh2lwNpE9y6y0jGMSJLp08XCuwLTKuyUiBilvwkJylKdr+RmnAu9z5/QESWR6i2OPf5w&#10;q7c4d3XAI2U2Ouyd60obl6pPPXagrPwxUCY7PAg/qjsuQ7tqO62cTgYFrEy5gzCc6VrLW35d4flu&#10;mA/3zKGX8OKYD+EOH6kM6Df9ipK1cb9eO494SBxWShr0ZkH9zw1zghL1VUP8Z/kkCimkzWT6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i1/I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CD43FB"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8F240C" w14:textId="77777777" w:rsidR="00781540" w:rsidRDefault="00781540" w:rsidP="009C2B67">
    <w:pPr>
      <w:pStyle w:val="Brdtext"/>
    </w:pPr>
    <w:r>
      <w:rPr>
        <w:noProof/>
        <w:lang w:eastAsia="sv-SE"/>
      </w:rPr>
      <mc:AlternateContent>
        <mc:Choice Requires="wps">
          <w:drawing>
            <wp:anchor distT="0" distB="0" distL="0" distR="0" simplePos="0" relativeHeight="2516584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47CFCE"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4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1gjw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bgR7Maj/Qo2uDWqGAS+WmsnwH2YAEM7RfTAjucexzGslvp6vhHQQR2RNru2EUwwnF4Ms2PJ7Bw&#10;mPJxfjZO7Gd7Z+t8+CpMTeKioA6PlzhlmxsfcBFAB0jM5Y2qyutKqbSJghGXypENw1OrkK4Ijz9Q&#10;SpOmoNPjk1EKrE107yIrHcOIJJk+XSy8KzCtwlaJiFH6u5CgLNX5Rm7GudC7/AkdURKp3uPY4/e3&#10;eo9zVwc8Umajw865rrRxqfrUY3vKyp8DZbLDg/CDuuMytMu208rx6aCApSm3EIYzXWt5y68rPN8N&#10;8+GeOfQSXhzzIdzhI5UB/aZfUbIy7vdb5xEPicNKSYPeLKj/tWZOUKK+aYj/LJ9EIYW0mZycQknE&#10;HVqWhxa9ri8NNJFjElmelhEf1LCUztRPGCOLmBUmpjlyFzQMy8vQTQyMIS4WiwRC+1oWbvSD5TF0&#10;5DmK87F9Ys72Cg6Q/q0ZupjNXgm5w0ZPbxfrADEmlUemO1b7F0DrJ/H3YyrOlsN9Qu2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4ofWC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D47CFCE"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9DAEC7" w14:textId="77777777" w:rsidR="00781540" w:rsidRDefault="00781540"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F5979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ykYnjgIAAJQFAAAOAAAAZHJzL2Uyb0RvYy54bWysVF1P2zAUfZ+0/2D5faQp0EFFijoQ0yQE&#10;aGXi2XVsGs2xPdtt0v16jp2k7RgvTHtJbN9zv8499sVlWyuyEc5XRhc0PxpRIjQ3ZaWfC/rj8ebT&#10;GSU+MF0yZbQo6FZ4ejn7+OGisVMxNiujSuEIgmg/bWxBVyHYaZZ5vhI180fGCg2jNK5mAVv3nJWO&#10;NYheq2w8Gk2yxrjSOsOF9zi97ox0luJLKXi4l9KLQFRBUVtIX5e+y/jNZhds+uyYXVW8L4P9QxU1&#10;qzSS7kJds8DI2lV/haor7ow3MhxxU2dGyoqL1AO6yUevulmsmBWpF5Dj7Y4m///C8rvNgyNVidlN&#10;cko0qzGkR9EGt0YHeeSnsX4K2MICGNovpgV2OPc4jG230tXxj4YI7GB6u2MXwQjH4ekkPz6BhcOU&#10;j/PzcWI/2ztb58NXYWoSFwV1GF7ilG1ufUAhgA6QmMsbVZU3lVJpEwUjrpQjG4ZRq5BKhMcfKKVJ&#10;U9DJ8ekoBdYmuneRlY5hRJJMny423jWYVmGrRMQo/V1IUJb6fCM341zoXf6EjiiJVO9x7PH7qt7j&#10;3PUBj5TZ6LBzrittXOo+3bE9ZeXPgTLZ4UH4Qd9xGdpl22nl+GxQwNKUWwjDme5qectvKozvlvnw&#10;wBzuEiaO9yHc4yOVAf2mX1GyMu73W+cRD4nDSkmDu1lQ/2vNnKBEfdMQ/3l+EoUU0ubk9DOURNyh&#10;ZXlo0ev6ykATkDeqS8uID2pYSmfqJzwj85gVJqY5chc0DMur0L0YeIa4mM8TCNfXsnCrF5bH0JHn&#10;KM7H9ok52ys4QPp3ZrjFbPpKyB02eno7XweIMak8Mt2x2k8AVz+Jv3+m4ttyuE+o/W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ykYn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4F5979A"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EA42E" w14:textId="77777777" w:rsidR="00781540" w:rsidRDefault="00781540"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B037D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d9qkAIAAJQ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5tMKdGsxiM9ija4DSrIIz+N9TPAlhbA0H42LbDDucdhLLuVro5/FERgB9O7PbsIRjgOJ+f56Rks&#10;HKZ8nE/Hif3s4GydD1+EqUlcFNTh8RKnbHvrAy4C6ACJubxRVXlTKZU2UTDiSjmyZXhqFdIV4fEH&#10;SmnSFPT8dDJKgbWJ7l1kpWMYkSTTp4uFdwWmVdgpETFKfxMSlKU6X8nNOBd6nz+hI0oi1Vsce/zh&#10;Vm9x7uqAR8psdNg715U2LlWfeuxAWfljoEx2eBB+VHdchnbVdlo5nQ4KWJlyB2E407WWt/ymwvPd&#10;Mh8emEMv4cUxH8I9PlIZ0G/6FSVr4369dh7xkDislDTozYL6nxvmBCXqq4b4p/lZFFJIm7PJRyiJ&#10;uGPL6tiiN/WVgSZyTCLL0zLigxqW0pn6CWNkEbPCxDRH7oKGYXkVuomBMcTFYpFAaF/Lwq1eWh5D&#10;R56jOB/bJ+Zsr+AA6d+ZoYvZ7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qx32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B037D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9AF1AE" w14:textId="77777777" w:rsidR="00781540" w:rsidRDefault="00781540" w:rsidP="009C2B67">
    <w:pPr>
      <w:pStyle w:val="Brdtext"/>
    </w:pPr>
    <w:r>
      <w:rPr>
        <w:noProof/>
        <w:lang w:eastAsia="sv-SE"/>
      </w:rPr>
      <mc:AlternateContent>
        <mc:Choice Requires="wps">
          <w:drawing>
            <wp:anchor distT="0" distB="0" distL="0" distR="0" simplePos="0" relativeHeight="251658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1830B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658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jUfz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1PKdGsxiM9ija4DSqYRH4a62eALS2Aof1sWmCHc4/DWHYrXR3/KIjADqZ3e3YRjHAcnk3z0wks&#10;HKZ8nJ+PE/vZwdk6H74IU5O4KKjD4yVO2fbWB1wE0AESc3mjqvKmUiptomDElXJky/DUKqQrwuMP&#10;lNKkKej09GyUAmsT3bvISscwIkmmTxcL7wpMq7BTImKU/iYkKEt1vpKbcS70Pn9CR5REqrc49vjD&#10;rd7i3NUBj5TZ6LB3rittXKo+9diBsvLHQJns8CD8qO64DO2q7bQyGQ8KWJlyB2E407WWt/ymwvPd&#10;Mh8emEMv4cUxH8I9PlIZ0G/6FSVr4369dh7xkDislDTozYL6nxvmBCXqq4b4z/NJFFJIm8nZRyiJ&#10;uGPL6tiiN/WVgSZyTCLL0zLigxqW0pn6CWNkEbPCxDRH7oKGYXkVuomBMcTFYpFAaF/Lwq1eWh5D&#10;R56jOB/bJ+Zsr+AA6d+ZoYvZ7IWQO2z09HaxCRBjUnlkumO1fwG0fhJ/P6bibDneJ9Rh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YjUfz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1830BA"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E16A0" w14:textId="77777777" w:rsidR="00781540" w:rsidRDefault="00781540"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8C2D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Jnz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nlGhW45EeRRvcBhXkkZ/G+hlgSwtgaD+bFtjh3OMwlt1KV8c/CiKwg+ndnl0EIxyHZ9P8dAIL&#10;hykf5+fjxH52cLbOhy/C1CQuCurweIlTtr31ARcBdIDEXN6oqryplEqbKBhxpRzZMjy1CumK8PgD&#10;pTRpCjo9PRulwNpE9y6y0jGMSJLp08XCuwLTKuyUiBilvwkJylKdr+RmnAu9z5/QESWR6i2OPf5w&#10;q7c4d3XAI2U2Ouyd60obl6pPPXagrPwxUCY7PAg/qjsuQ7tqO61MTgcFrEy5gzCc6VrLW35T4flu&#10;mQ8PzKGX8OKYD+EeH6kM6Df9ipK1cb9eO494SBxWShr0ZkH9zw1zghL1VUP85/kkCimkzeTs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Agmf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768C2D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144CBD" w14:textId="77777777" w:rsidR="00781540" w:rsidRDefault="00781540"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111C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Uft9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3HlGhW45EeRRvcBhXkkZ/G+hlgSwtgaD+bFtjh3OMwlt1KV8c/CiKwg+ndnl0EIxyHZ9P8dAIL&#10;hykf5+fjxH52cLbOhy/C1CQuCurweIlTtr31ARcBdIDEXN6oqryplEqbKBhxpRzZMjy1CumK8PgD&#10;pTRpCjo9PRulwNpE9y6y0jGMSJLp08XCuwLTKuyUiBilvwkJylKdr+RmnAu9z5/QESWR6i2OPf5w&#10;q7c4d3XAI2U2Ouyd60obl6pPPXagrPwxUCY7PAg/qjsuQ7tqO61MJoMCVqbcQRjOdK3lLb+p8Hy3&#10;zIcH5tBLeHHMh3CPj1QG9Jt+RcnauF+vnUc8JA4rJQ16s6D+54Y5QYn6qiH+83wShRTSZnL2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1R+3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9111C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954BDD" w14:textId="77777777" w:rsidR="00781540" w:rsidRDefault="00781540" w:rsidP="009C2B67">
    <w:pPr>
      <w:pStyle w:val="Brdtext"/>
    </w:pPr>
    <w:r>
      <w:rPr>
        <w:noProof/>
        <w:lang w:eastAsia="sv-SE"/>
      </w:rPr>
      <mc:AlternateContent>
        <mc:Choice Requires="wps">
          <w:drawing>
            <wp:anchor distT="0" distB="0" distL="0" distR="0" simplePos="0" relativeHeight="2516584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2F4EB"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6584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yF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ZTSjSr8UiPog1ujQomkZ/G+hlgDxbA0H4xLbDDucdhLLuVro5/FERgB9PbHbsIRjgOT6b58QQW&#10;DlM+zs/Gif1s72ydD1+FqUlcFNTh8RKnbHPjAy4C6ACJubxRVXldKZU2UTDiUjmyYXhqFdIV4fEH&#10;SmnSFHR6fDJKgbWJ7l1kpWMYkSTTp4uFdwWmVdgqETFKfxcSlKU638jNOBd6lz+hI0oi1Xsce/z+&#10;Vu9x7uqAR8psdNg515U2LlWfemxPWflzoEx2eBB+UHdchnbZdlqZnA4KWJpyC2E407WWt/y6wvPd&#10;MB/umUMv4cUxH8IdPlIZ0G/6FSUr436/dR7xkDislDTozYL6X2vmBCXqm4b4z/JJFFJIm8nJ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r/y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C42F4EB"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50CF97" w14:textId="77777777" w:rsidR="00781540" w:rsidRDefault="00781540"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EEE58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cfCkAIAAJQ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tNTSjSr8UhPog1ujQryyE9j/QywRwtgaD+bFtjh3OMwlt1KV8c/CiKwg+ntjl0EIxyHJ9P8eAIL&#10;hykf5+fjxH62d7bOhy/C1CQuCurweIlTtrn1ARcBdIDEXN6oqryplEqbKBhxpRzZMDy1CumK8PgD&#10;pTRpCjo9PhmlwNpE9y6y0jGMSJLp08XCuwLTKmyViBilvwkJylKdb+RmnAu9y5/QESWR6j2OPX5/&#10;q/c4d3XAI2U2Ouyc60obl6pPPbanrPwxUCY7PAg/qDsuQ7tsO61MzgYFLE25hTCc6VrLW35T4flu&#10;mQ8PzKGX8OKYD+EeH6kM6Df9ipKVcb/eOo94SBxWShr0ZkH9zzVzghL1VUP85/kkCimkzeTkFEoi&#10;7tCyPLTodX1loIkck8jytIz4oIaldKZ+xhhZxKwwMc2Ru6BhWF6FbmJgDHGxWCQQ2teycKsfLY+h&#10;I89RnE/tM3O2V3CA9O/M0MVs9krIHTZ6ertYB4gxqTwy3bHavwBaP4m/H1NxthzuE2o/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RNx8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EEE58C"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2BB6B6" w14:textId="77777777" w:rsidR="00781540" w:rsidRDefault="00781540"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4F52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I4JQ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NKdGsxiM9ija4DSrIIz+N9XPAHiyAof1sWmCHc4/DWHYrXR3/KIjADqZ3e3YRjHAcTmf56QQW&#10;DlM+zs/Gif3s4GydD1+EqUlcFNTh8RKnbHvjAy4C6ACJubxRVXldKZU2UTDiUjmyZXhqFdIV4fEH&#10;SmnSFHR2Oh2lwNpE9y6y0jGMSJLp08XCuwLTKuyUiBilvwkJylKdr+RmnAu9z5/QESWR6i2OPf5w&#10;q7c4d3XAI2U2Ouyd60obl6pPPXagrPwxUCY7PAg/qjsuQ7tqO61MzgYFrEy5gzCc6VrLW35d4flu&#10;mA/3zKGX8OKYD+EOH6kM6Df9ipK1cb9eO494SBxWShr0ZkH9zw1zghL1VUP8Z/kkCimkzWT6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ojgl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14F520"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ECA3BF" w14:textId="77777777" w:rsidR="00781540" w:rsidRDefault="00781540" w:rsidP="009C2B67">
    <w:pPr>
      <w:pStyle w:val="Brdtext"/>
    </w:pPr>
    <w:r>
      <w:rPr>
        <w:noProof/>
        <w:lang w:eastAsia="sv-SE"/>
      </w:rPr>
      <mc:AlternateContent>
        <mc:Choice Requires="wps">
          <w:drawing>
            <wp:anchor distT="0" distB="0" distL="0" distR="0" simplePos="0" relativeHeight="2516584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20A529"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6584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Hiz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udUaJZjUd6FG1wG1Qwifw01s8Be7AAhvazaYEdzj0OY9mtdHX8oyACO5je7dlFMMJxOJ3lpxNY&#10;OEz5OD8bJ/azg7N1PnwRpiZxUVCHx0ucsu2ND7gIoAMk5vJGVeV1pVTaRMGIS+XIluGpVUhXhMcf&#10;KKVJU9DZ6XSUAmsT3bvISscwIkmmTxcL7wpMq7BTImKU/iYkKEt1vpKbcS70Pn9CR5REqrc49vjD&#10;rd7i3NUBj5TZ6LB3rittXKo+9diBsvLHQJns8CD8qO64DO2q7bQyHQ8KWJlyB2E407WWt/y6wvPd&#10;MB/umUMv4cUxH8IdPlIZ0G/6FSVr4369dh7xkDislDTozYL6nxvmBCXqq4b4z/JJFFJIm8n0I5RE&#10;3LFldWzRm/rSQBM5JpHlaRnxQQ1L6Uz9hDGyjFlhYpojd0HDsLwM3cTAGOJiuUwgtK9l4UY/WB5D&#10;R56jOB/bJ+Zsr+AA6d+aoYvZ/IWQO2z09Ha5CRBjUnlkumO1fwG0fhJ/P6bibDneJ9Rhm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BHiz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20A529"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BA3689" w14:textId="77777777" w:rsidR="00781540" w:rsidRDefault="00781540"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347E5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piIjwIAAJQ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Aj2Y1HulRtMGtUUEe+WmsnwK2sACG9otpgR3OPQ5j2a10dfyjIAI7Im137CIY4TicnObHJ7Bw&#10;mPJxfj5O7Gd7Z+t8+CpMTeKioA6Plzhlm1sfcBFAB0jM5Y2qyptKqbSJghFXypENw1OrkK4Ijz9Q&#10;SpOmoKfHk1EKrE107yIrHcOIJJk+XSy8KzCtwlaJiFH6u5CgLNX5Rm7GudC7/AkdURKp3uPY4/e3&#10;eo9zVwc8Umajw865rrRxqfrUY3vKyp8DZbLDg/CDuuMytMu208rkeFDA0pRbCMOZrrW85TcVnu+W&#10;+fDAHHoJL475EO7xkcqAftOvKFkZ9/ut84iHxGGlpEFvFtT/WjMnKFHfNMR/np9EIYW0OZmcQUnE&#10;HVqWhxa9rq8MNJFjElmelhEf1LCUztRPGCPzmBUmpjlyFzQMy6vQTQyMIS7m8wRC+1oWbvXC8hg6&#10;8hzF+dg+MWd7BQdI/84MXcymr4TcYaOnt/N1gBiTyiPTHav9C6D1k/j7MRVny+E+ofbD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i6Yi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347E52"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0F4228" w14:textId="77777777" w:rsidR="00781540" w:rsidRDefault="00781540"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5479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2MQ9jwIAAJQFAAAOAAAAZHJzL2Uyb0RvYy54bWysVFFv2yAQfp+0/4B4Xx2nSbZGdaqsVadJ&#10;VVutnfpMMDTWMDAgsbNfvw9sJ1nXl057sYH77o777uPOL9paka1wvjK6oPnJiBKhuSkr/VzQ74/X&#10;Hz5R4gPTJVNGi4LuhKcXi/fvzhs7F2OzNqoUjiCI9vPGFnQdgp1nmedrUTN/YqzQMErjahawdc9Z&#10;6ViD6LXKxqPRLGuMK60zXHiP06vOSBcpvpSChzspvQhEFRR3C+nr0ncVv9ninM2fHbPrivfXYP9w&#10;i5pVGkn3oa5YYGTjqr9C1RV3xhsZTripMyNlxUWqAdXkoxfVPKyZFakWkOPtnib//8Ly2+29I1WJ&#10;3s3QKs1qNOlRtMFtUEEe+WmsnwP2YAEM7WfTAjucexzGslvp6vhHQQR2ML3bs4tghONwOstPJ7Bw&#10;mPJxfjZO7GcHZ+t8+CJMTeKioA7NS5yy7Y0PuAigAyTm8kZV5XWlVNpEwYhL5ciWodUqpCvC4w+U&#10;0qQp6Ox0OkqBtYnuXWSlYxiRJNOni4V3BaZV2CkRMUp/ExKUpTpfyc04F3qfP6EjSiLVWxx7/OFW&#10;b3Hu6oBHymx02DvXlTYuVZ/e2IGy8sdAmezwIPyo7rgM7arttDKdDApYmXIHYTjTPS1v+XWF9t0w&#10;H+6Zw1tCxzEfwh0+UhnQb/oVJWvjfr12HvGQOKyUNHibBfU/N8wJStRXDfGf5ZMopJA2k+lHKIm4&#10;Y8vq2KI39aWBJnJMIsvTMuKDGpbSmfoJY2QZs8LENEfugoZheRm6iYExxMVymUB4vpaFG/1geQwd&#10;eY7ifGyfmLO9ggOkf2uGV8zmL4TcYaOnt8tNgBiTyiPTHat9B/D0k/j7MRVny/E+oQ7DdPE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tjEP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3E5479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DD4A72" w14:textId="77777777" w:rsidR="00781540" w:rsidRDefault="00781540" w:rsidP="009C2B67">
    <w:pPr>
      <w:pStyle w:val="Brdtext"/>
    </w:pPr>
    <w:r>
      <w:rPr>
        <w:noProof/>
        <w:lang w:eastAsia="sv-SE"/>
      </w:rPr>
      <mc:AlternateContent>
        <mc:Choice Requires="wps">
          <w:drawing>
            <wp:anchor distT="0" distB="0" distL="0" distR="0" simplePos="0" relativeHeight="2516584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F58912"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6584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KN/5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1OKdGsxiM9ija4NSqYRH4a62eAPVgAQ/vFtMAO5x6HsexWujr+URCBHUxvd+wiGOE4nJ7kxxNY&#10;OEz5OD8bJ/azvbN1PnwVpiZxUVCHx0ucss2ND7gIoAMk5vJGVeV1pVTaRMGIS+XIhuGpVUhXhMcf&#10;KKVJU9CT4+koBdYmuneRlY5hRJJMny4W3hWYVmGrRMQo/V1IUJbqfCM341zoXf6EjiiJVO9x7PH7&#10;W73HuasDHimz0WHnXFfauFR96rE9ZeXPgTLZ4UH4Qd1xGdpl22llejo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iKN/5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8F58912"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9EDA96" w14:textId="77777777" w:rsidR="00781540" w:rsidRDefault="00781540"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36CE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Fu75kAIAAJQFAAAOAAAAZHJzL2Uyb0RvYy54bWysVFFP2zAQfp+0/2D5faQptE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qdTSjSr8UhPog1ujQryyE9j/QywRwtgaD+bFtjh3OMwlt1KV8c/CiKwg+ntjl0EIxyHk2l+fAIL&#10;hykf5+fjxH62d7bOhy/C1CQuCurweIlTtrn1ARcBdIDEXN6oqryplEqbKBhxpRzZMDy1CumK8PgD&#10;pTRpCjo9noxSYG2iexdZ6RhGJMn06WLhXYFpFbZKRIzS34QEZanON3IzzoXe5U/oiJJI9R7HHr+/&#10;1XucuzrgkTIbHXbOdaWNS9WnHttTVv4YKJMdHoQf1B2XoV22nVYmZ4MClqbcQhjOdK3lLb+p8Hy3&#10;zIcH5tBLeHHMh3CPj1QG9Jt+RcnKuF9vnUc8JA4rJQ16s6D+55o5QYn6qiH+8/wkCimkzcnkFEoi&#10;7tCyPLTodX1loIkck8jytIz4oIaldKZ+xhhZxKwwMc2Ru6BhWF6FbmJgDHGxWCQQ2teycKsfLY+h&#10;I89RnE/tM3O2V3CA9O/M0MVs9krIHTZ6ertYB4gxqTwy3bHavwBaP4m/H1NxthzuE2o/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QW7v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C36CE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F883DB" w14:textId="77777777" w:rsidR="00781540" w:rsidRDefault="00781540"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37D90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eKtr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1OKNGsxiM9ija4NSrIIz+N9TPAHiyAof1iWmCHc4/DWHYrXR3/KIjADqa3O3YRjHAcTk/y4wks&#10;HKZ8nJ+NE/vZ3tk6H74KU5O4KKjD4yVO2ebGB1wE0AESc3mjqvK6UiptomDEpXJkw/DUKqQrwuMP&#10;lNKkKejJ8XSUAmsT3bvISscwIkmmTxcL7wpMq7BVImKU/i4kKEt1vpGbcS70Ln9CR5REqvc49vj9&#10;rd7j3NUBj5TZ6LBzrittXKo+9diesvLnQJns8CD8oO64DO2y7bQyPRsUsDTlFsJwpmstb/l1hee7&#10;YT7cM4dewotjPoQ7fKQyoN/0K0pWxv1+6zziIXFYKWnQmwX1v9bMCUrUNw3xn+WTKKSQNpPpKZ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p4q2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37D90D"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B46C86" w14:textId="77777777" w:rsidR="00781540" w:rsidRDefault="00781540" w:rsidP="009C2B67">
    <w:pPr>
      <w:pStyle w:val="Brdtext"/>
    </w:pPr>
    <w:r>
      <w:rPr>
        <w:noProof/>
        <w:lang w:eastAsia="sv-SE"/>
      </w:rPr>
      <mc:AlternateContent>
        <mc:Choice Requires="wps">
          <w:drawing>
            <wp:anchor distT="0" distB="0" distL="0" distR="0" simplePos="0" relativeHeight="2516584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1E9DEF"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6584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7TkA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Wi&#10;d6dolWY1mvQo2uDWqGAS+WmsnwH2YAEM7RfTAjucexzGslvp6vhHQQR2ML3dsYtghOPwZJofT2Dh&#10;MOXj/Gyc2M/2ztb58FWYmsRFQR2alzhlmxsfcBFAB0jM5Y2qyutKqbSJghGXypENQ6tVSFeExx8o&#10;pUlT0OnxySgF1ia6d5GVjmFEkkyfLhbeFZhWYatExCj9XUhQlup8IzfjXOhd/oSOKIlU73Hs8ftb&#10;vce5qwMeKbPRYedcV9q4VH16Y3vKyp8DZbLDg/CDuuMytMu208p0PChgacothOFM97S85dcV2nfD&#10;fLhnDm8JHcd8CHf4SGVAv+lXlKyM+/3WecRD4rBS0uBtFtT/WjMnKFHfNMR/lk+ikELaTE5OoSTi&#10;Di3LQ4te15cGmsgxiSxPy4gPalhKZ+onjJFFzAoT0xy5CxqG5WXoJgbGEBeLRQLh+VoWbvSD5TF0&#10;5DmK87F9Ys72Cg6Q/q0ZXjGbvRJyh42e3i7WAWJMKo9Md6z2HcDTT+Lvx1ScLYf7hNoP0/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MH/7T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71E9DEF"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6BE25" w14:textId="77777777" w:rsidR="00781540" w:rsidRDefault="00781540"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4107C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1j8akAIAAJQFAAAOAAAAZHJzL2Uyb0RvYy54bWysVFFP2zAQfp+0/2D5faQpUNaKFHUgpkkI&#10;0GDi2XVsGs2xPdtt0v16PjtJ2zFemPaS2L7v7nyfv7vzi7ZWZCOcr4wuaH40okRobspKPxf0x+P1&#10;p8+U+MB0yZTRoqBb4enF/OOH88bOxNisjCqFIwii/ayxBV2FYGdZ5vlK1MwfGSs0jNK4mgVs3XNW&#10;OtYgeq2y8Wg0yRrjSusMF97j9Koz0nmKL6Xg4U5KLwJRBcXdQvq69F3GbzY/Z7Nnx+yq4v012D/c&#10;omaVRtJdqCsWGFm76q9QdcWd8UaGI27qzEhZcZFqQDX56FU1DytmRaoF5Hi7o8n/v7D8dnPvSFXi&#10;7c6mlGhW45EeRRvcGhXkkZ/G+hlgDxbA0H4xLbDDucdhLLuVro5/FERgB9PbHbsIRjgOTyf58Qks&#10;HKZ8nE/Hif1s72ydD1+FqUlcFNTh8RKnbHPjAy4C6ACJubxRVXldKZU2UTDiUjmyYXhqFdIV4fEH&#10;SmnSFHRyfDpKgbWJ7l1kpWMYkSTTp4uFdwWmVdgqETFKfxcSlKU638jNOBd6lz+hI0oi1Xsce/z+&#10;Vu9x7uqAR8psdNg515U2LlWfemxPWflzoEx2eBB+UHdchnbZdlqZHA8KWJpyC2E407WWt/y6wvPd&#10;MB/umUMv4cUxH8IdPlIZ0G/6FSUr436/dR7xkDislDTozYL6X2vmBCXqm4b4p/lJFFJIm5PTMyiJ&#10;uEPL8tCi1/WlgSZyTCLL0zLigxqW0pn6CWNkEbPCxDRH7oKGYXkZuomBMcTFYpFAaF/Lwo1+sDyG&#10;jjxHcT62T8zZXsEB0r81Qxez2Sshd9jo6e1iHSDGpPLIdMdq/wJo/ST+fkzF2XK4T6j9M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fWPx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4107C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AAC39A" w14:textId="77777777" w:rsidR="00781540" w:rsidRDefault="00781540"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7539A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0QdT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5PKdGsxiM9ija4NSrIIz+N9TPAHiyAof1iWmCHc4/DWHYrXR3/KIjADqa3O3YRjHAcnkzz4wks&#10;HKZ8nJ+NE/vZ3tk6H74KU5O4KKjD4yVO2ebGB1wE0AESc3mjqvK6UiptomDEpXJkw/DUKqQrwuMP&#10;lNKkKej0+GSUAmsT3bvISscwIkmmTxcL7wpMq7BVImKU/i4kKEt1vpGbcS70Ln9CR5REqvc49vj9&#10;rd7j3NUBj5TZ6LBzrittXKo+9diesvLnQJns8CD8oO64DO2y7bQynQwKWJpyC2E407WWt/y6wvPd&#10;MB/umUMv4cUxH8IdPlIZ0G/6FSUr436/dR7xkDislDTozYL6X2vmBCXqm4b4z/JJFFJIm8nJKZ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RB1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87539A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967166" w14:textId="77777777" w:rsidR="00781540" w:rsidRDefault="00781540" w:rsidP="009C2B67">
    <w:pPr>
      <w:pStyle w:val="Brdtext"/>
    </w:pPr>
    <w:r>
      <w:rPr>
        <w:noProof/>
        <w:lang w:eastAsia="sv-SE"/>
      </w:rPr>
      <mc:AlternateContent>
        <mc:Choice Requires="wps">
          <w:drawing>
            <wp:anchor distT="0" distB="0" distL="0" distR="0" simplePos="0" relativeHeight="2516584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A77B23"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6584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tsUWjgIAAJQFAAAOAAAAZHJzL2Uyb0RvYy54bWysVF1P2zAUfZ+0/2D5faQppUBFijoQ0yQE&#10;aDDx7Do2jebYnu026X79jp2k7RgvTHtJbN9zv8499sVlWyuyEc5XRhc0PxpRIjQ3ZaVfCvr96ebT&#10;GSU+MF0yZbQo6FZ4ejn/+OGisTMxNiujSuEIgmg/a2xBVyHYWZZ5vhI180fGCg2jNK5mAVv3kpWO&#10;NYheq2w8Gk2zxrjSOsOF9zi97ox0nuJLKXi4l9KLQFRBUVtIX5e+y/jN5hds9uKYXVW8L4P9QxU1&#10;qzSS7kJds8DI2lV/haor7ow3MhxxU2dGyoqL1AO6yUevunlcMStSLyDH2x1N/v+F5XebB0eqErM7&#10;yynRrMaQnkQb3BodTCI/jfUzwB4tgKH9bFpgh3OPw9h2K10d/2iIwA6mtzt2EYxwHJ5M8+MJLBym&#10;fJyfjxP72d7ZOh++CFOTuCiow/ASp2xz6wMKAXSAxFzeqKq8qZRKmygYcaUc2TCMWoVUIjz+QClN&#10;moJOj09GKbA20b2LrHQMI5Jk+nSx8a7BtApbJSJG6W9CgrLU5xu5GedC7/IndERJpHqPY4/fV/Ue&#10;564PeKTMRoedc11p41L36Y7tKSt/DJTJDg/CD/qOy9Au204r09NBAUtTbiEMZ7qr5S2/qTC+W+bD&#10;A3O4S5g43odwj49UBvSbfkXJyrhfb51HPCQOKyUN7mZB/c81c4IS9VVD/Of5JAoppM3k5BRKIu7Q&#10;sjy06HV9ZaAJyBvVpWXEBzUspTP1M56RRcwKE9McuQsahuVV6F4MPENcLBYJhOtrWbjVj5bH0JHn&#10;KM6n9pk52ys4QPp3ZrjFbPZKyB02enq7WAeIMak8Mt2x2k8AVz+Jv3+m4ttyuE+o/W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LbFFo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AA77B23"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48509A" w14:textId="77777777" w:rsidR="00781540" w:rsidRDefault="00781540"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9C3BB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PQWkAIAAJQFAAAOAAAAZHJzL2Uyb0RvYy54bWysVFFP2zAQfp+0/2D5faQp0JWKFHUgpkkI&#10;0GDi2XVsGs2xPdtt0v16PjtJ2zFemPaS2L7v7nyfv7vzi7ZWZCOcr4wuaH40okRobspKPxf0x+P1&#10;pyklPjBdMmW0KOhWeHox//jhvLEzMTYro0rhCIJoP2tsQVch2FmWeb4SNfNHxgoNozSuZgFb95yV&#10;jjWIXqtsPBpNssa40jrDhfc4veqMdJ7iSyl4uJPSi0BUQXG3kL4ufZfxm83P2ezZMbuqeH8N9g+3&#10;qFmlkXQX6ooFRtau+itUXXFnvJHhiJs6M1JWXKQaUE0+elXNw4pZkWoBOd7uaPL/Lyy/3dw7UpV4&#10;u+mYEs1qPNKjaINbo4I88tNYPwPswQIY2i+mBXY49ziMZbfS1fGPggjsYHq7YxfBCMfh6SQ/PoGF&#10;w5SP87NxYj/bO1vnw1dhahIXBXV4vMQp29z4gIsAOkBiLm9UVV5XSqVNFIy4VI5sGJ5ahXRFePyB&#10;Upo0BZ0cn45SYG2iexdZ6RhGJMn06WLhXYFpFbZKRIzS34UEZanON3IzzoXe5U/oiJJI9R7HHr+/&#10;1XucuzrgkTIbHXbOdaWNS9WnHttTVv4cKJMdHoQf1B2XoV22nVYm00EBS1NuIQxnutbyll9XeL4b&#10;5sM9c+glvDjmQ7jDRyoD+k2/omRl3O+3ziMeEoeVkga9WVD/a82coER90xD/WX4ShRTS5uT0M5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qI9B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9C3BB6"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A8DBB8" w14:textId="77777777" w:rsidR="00781540" w:rsidRDefault="00781540" w:rsidP="00EE1584">
    <w:pPr>
      <w:pStyle w:val="Brdtext"/>
    </w:pPr>
    <w:r>
      <w:rPr>
        <w:noProof/>
        <w:lang w:eastAsia="sv-SE"/>
      </w:rPr>
      <mc:AlternateContent>
        <mc:Choice Requires="wps">
          <w:drawing>
            <wp:anchor distT="0" distB="0" distL="0" distR="0" simplePos="0" relativeHeight="25165830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269D8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5rGEjwIAAJQ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mfgR7Maj/Qo2uDWqCCP/DTWzwB7sACG9otpgR3OPQ5j2a10dfyjIAI7Im137CIY4Tg8neTHJ7Bw&#10;mPJxPh0n9rO9s3U+fBWmJnFRUIfHS5yyzY0PuAigAyTm8kZV5XWlVNpEwYhL5ciG4alVSFeExx8o&#10;pUlT0Mnx6SgF1ia6d5GVjmFEkkyfLhbeFZhWYatExCj9XUhQlup8IzfjXOhd/oSOKIlU73Hs8ftb&#10;vce5qwMeKbPRYedcV9q4VH3qsT1l5c+BMtnhQfhB3XEZ2mXbaWUyHRSwNOUWwnCmay1v+XWF57th&#10;Ptwzh17Ci2M+hDt8pDKg3/QrSlbG/X7rPOIhcVgpadCbBfW/1swJStQ3DfFP85MopJA2J6efoSTi&#10;Di3LQ4te15cGmsgxiSxPy4gPalhKZ+onjJFFzAoT0xy5CxqG5WXoJgbGEBeLRQKhfS0LN/rB8hg6&#10;8hzF+dg+MWd7BQdI/9YMXcxmr4TcYaOnt4t1gBiTyiPTHav9C6D1k/j7MRVny+E+ofbD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Oaxh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269D84"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F83894" w14:textId="77777777" w:rsidR="00781540" w:rsidRDefault="00781540" w:rsidP="009C2B67">
    <w:pPr>
      <w:pStyle w:val="Brdtext"/>
    </w:pPr>
    <w:r>
      <w:rPr>
        <w:noProof/>
        <w:lang w:eastAsia="sv-SE"/>
      </w:rPr>
      <mc:AlternateContent>
        <mc:Choice Requires="wps">
          <w:drawing>
            <wp:anchor distT="0" distB="0" distL="0" distR="0" simplePos="0" relativeHeight="2516584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F890D3"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6584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xGgkA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4nlGhW45GeRBvcGhVMIj+N9VPAFhbA0H42LbDDucdhLLuVro5/FERgB9PbHbsIRjgOT07z4wks&#10;HKZ8nF+ME/vZ3tk6H74IU5O4KKjD4yVO2ebOB1wE0AESc3mjqvK2UiptomDEtXJkw/DUKqQrwuMP&#10;lNKkKejp8ckoBdYmuneRlY5hRJJMny4W3hWYVmGrRMQo/U1IUJbqfCM341zoXf6EjiiJVO9x7PH7&#10;W73HuasDHimz0WHnXFfauFR96rE9ZeWPgTLZ4UH4Qd1xGdpl22nlbDwoYGnKLYThTNda3vLbCs93&#10;x3x4ZA69hBfHfAgP+EhlQL/pV5SsjPv11nnEQ+KwUtKgNwvqf66ZE5Sorxriv8gnUUghbSYnZ1AS&#10;cYeW5aFFr+trA03kmESWp2XEBzUspTP1M8bIPGaFiWmO3AUNw/I6dBMDY4iL+TyB0L6WhTu9sDyG&#10;jjxHcT61z8zZXsEB0r83Qxez6Sshd9jo6e18HSDGpPLIdMdq/wJo/ST+fkzF2XK4T6j9M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otxGg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F890D3"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B947AE" w14:textId="77777777" w:rsidR="00781540" w:rsidRDefault="00781540" w:rsidP="00EE1584">
    <w:pPr>
      <w:pStyle w:val="Brdtext"/>
    </w:pPr>
    <w:r>
      <w:rPr>
        <w:noProof/>
        <w:lang w:eastAsia="sv-SE"/>
      </w:rPr>
      <mc:AlternateContent>
        <mc:Choice Requires="wps">
          <w:drawing>
            <wp:anchor distT="0" distB="0" distL="0" distR="0" simplePos="0" relativeHeight="25165830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DAF75F"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ftBpkQIAAJQ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oS&#10;b3c+oUSzGo/0JNrg1qggj/w01k8BW1gAQ/vZtMAO5x6HsexWujr+URCBHUxvd+wiGOE4nJzmxyew&#10;cJjycX4xTuxne2frfPgiTE3ioqAOj5c4ZZs7H3ARQAdIzOWNqsrbSqm0iYIR18qRDcNTq5CuCI8/&#10;UEqTpqCnx5NRCqxNdO8iKx3DiCSZPl0svCswrcJWiYhR+puQoCzV+UZuxrnQu/wJHVESqd7j2OP3&#10;t3qPc1cHPFJmo8POua60can61GN7ysofA2Wyw4Pwg7rjMrTLttPK2fGggKUptxCGM11rectvKzzf&#10;HfPhkTn0El4c8yE84COVAf2mX1GyMu7XW+cRD4nDSkmD3iyo/7lmTlCivmqI/yI/iUIKaXMyOYOS&#10;iDu0LA8tel1fG2gixySyPC0jPqhhKZ2pnzFG5jErTExz5C5oGJbXoZsYGENczOcJhPa1LNzpheUx&#10;dOQ5ivOpfWbO9goOkP69GbqYTV8JucNGT2/n6wAxJpVHpjtW+xdA6yfx92MqzpbDfULth+ns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zftB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FDAF75F"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5CA08A" w14:textId="77777777" w:rsidR="00781540" w:rsidRDefault="00781540" w:rsidP="00EE1584">
    <w:pPr>
      <w:pStyle w:val="Brdtext"/>
    </w:pPr>
    <w:r>
      <w:rPr>
        <w:noProof/>
        <w:lang w:eastAsia="sv-SE"/>
      </w:rPr>
      <mc:AlternateContent>
        <mc:Choice Requires="wps">
          <w:drawing>
            <wp:anchor distT="0" distB="0" distL="0" distR="0" simplePos="0" relativeHeight="25165830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308DC3"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7LnkA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6PKdGsxiM9iTa4NSrIIz+N9VPAFhbA0H42LbDDucdhLLuVro5/FERgB9PbHbsIRjgOT07z4wks&#10;HKZ8nF+ME/vZ3tk6H74IU5O4KKjD4yVO2ebOB1wE0AESc3mjqvK2UiptomDEtXJkw/DUKqQrwuMP&#10;lNKkKejp8ckoBdYmuneRlY5hRJJMny4W3hWYVmGrRMQo/U1IUJbqfCM341zoXf6EjiiJVO9x7PH7&#10;W73HuasDHimz0WHnXFfauFR96rE9ZeWPgTLZ4UH4Qd1xGdpl22nlbDIoYGnKLYThTNda3vLbCs93&#10;x3x4ZA69hBfHfAgP+EhlQL/pV5SsjPv11nnEQ+KwUtKgNwvqf66ZE5Sorxriv8gnUUghbSYnZ1AS&#10;cYeW5aFFr+trA03kmESWp2XEBzUspTP1M8bIPGaFiWmO3AUNw/I6dBMDY4iL+TyB0L6WhTu9sDyG&#10;jjxHcT61z8zZXsEB0r83Qxez6Sshd9jo6e18HSDGpPLIdMdq/wJo/ST+fkzF2XK4T6j9M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4Psu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308DC3"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11108A" w14:textId="77777777" w:rsidR="00781540" w:rsidRDefault="00781540"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FF73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8bUfkAIAAJQFAAAOAAAAZHJzL2Uyb0RvYy54bWysVFFP2zAQfp+0/2D5faQphUJFijoQ0yQE&#10;aDDx7Do2jebYnu026X79PjtJ2zFemPaS2L7v7nyfv7uLy7ZWZCOcr4wuaH40okRobspKvxT0+9PN&#10;pzNKfGC6ZMpoUdCt8PRy/vHDRWNnYmxWRpXCEQTRftbYgq5CsLMs83wlauaPjBUaRmlczQK27iUr&#10;HWsQvVbZeDQ6zRrjSusMF97j9Loz0nmKL6Xg4V5KLwJRBcXdQvq69F3Gbza/YLMXx+yq4v012D/c&#10;omaVRtJdqGsWGFm76q9QdcWd8UaGI27qzEhZcZFqQDX56FU1jytmRaoF5Hi7o8n/v7D8bvPgSFXi&#10;7c6mlGhW45GeRBvcGhVMIj+N9TPAHi2Aof1sWmCHc4/DWHYrXR3/KIjADqa3O3YRjHAcnpzmxxNY&#10;OEz5OD8fJ/azvbN1PnwRpiZxUVCHx0ucss2tD7gIoAMk5vJGVeVNpVTaRMGIK+XIhuGpVUhXhMcf&#10;KKVJU9DT45NRCqxNdO8iKx3DiCSZPl0svCswrcJWiYhR+puQoCzV+UZuxrnQu/wJHVESqd7j2OP3&#10;t3qPc1cHPFJmo8POua60can61GN7ysofA2Wyw4Pwg7rjMrTLttPKdDooYGnKLYThTNda3vKbCs93&#10;y3x4YA69hBfHfAj3+EhlQL/pV5SsjPv11nnEQ+KwUtKgNwvqf66ZE5SorxriP88nUUghbSYnUyiJ&#10;uEPL8tCi1/WVgSZyTCLL0zLigxqW0pn6GWNkEbPCxDRH7oKGYXkVuomBMcTFYpFAaF/Lwq1+tDyG&#10;jjxHcT61z8zZXsEB0r8zQxez2Sshd9jo6e1iHSDGpPLIdMdq/wJo/ST+fkzF2XK4T6j9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Q8bU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5CFF735" w14:textId="77777777" w:rsidR="00781540" w:rsidRPr="00756E21" w:rsidRDefault="0078154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1DEB13" w14:textId="77777777" w:rsidR="00781540" w:rsidRDefault="00781540" w:rsidP="00EE1584">
    <w:pPr>
      <w:pStyle w:val="Brdtext"/>
    </w:pPr>
    <w:r>
      <w:rPr>
        <w:noProof/>
        <w:lang w:eastAsia="sv-SE"/>
      </w:rPr>
      <mc:AlternateContent>
        <mc:Choice Requires="wps">
          <w:drawing>
            <wp:anchor distT="0" distB="0" distL="0" distR="0" simplePos="0" relativeHeight="2516583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E0FEB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ActWkAIAAJQFAAAOAAAAZHJzL2Uyb0RvYy54bWysVF1v2yAUfZ+0/4B4Xx2n6VdUp8padZpU&#10;tdXaqc8EQ2INAwMSO/v1O2A7ybq+dNqLDdxz7+Wee7iXV22tyEY4Xxld0PxoRInQ3JSVXhb0+/Pt&#10;p3NKfGC6ZMpoUdCt8PRq9vHDZWOnYmxWRpXCEQTRftrYgq5CsNMs83wlauaPjBUaRmlczQK2bpmV&#10;jjWIXqtsPBqdZo1xpXWGC+9xetMZ6SzFl1Lw8CClF4GoguJuIX1d+i7iN5tdsunSMbuqeH8N9g+3&#10;qFmlkXQX6oYFRtau+itUXXFnvJHhiJs6M1JWXKQaUE0+elXN04pZkWoBOd7uaPL/Lyy/3zw6UpXo&#10;3TlapVmNJj2LNrg1KsgjP431U8CeLICh/WxaYIdzj8NYditdHf8oiMAOprc7dhGMcByenObHE1g4&#10;TPk4vxgn9rO9s3U+fBGmJnFRUIfmJU7Z5s4HXATQARJzeaOq8rZSKm2iYMS1cmTD0GoV0hXh8QdK&#10;adIU9PT4ZJQCaxPdu8hKxzAiSaZPFwvvCkyrsFUiYpT+JiQoS3W+kZtxLvQuf0JHlESq9zj2+P2t&#10;3uPc1QGPlNnosHOuK21cqj69sT1l5Y+BMtnhQfhB3XEZ2kXbaeXsfFDAwpRbCMOZ7ml5y28rtO+O&#10;+fDIHN4SOo75EB7wkcqAftOvKFkZ9+ut84iHxGGlpMHbLKj/uWZOUKK+aoj/Ip9EIYW0mZycQUnE&#10;HVoWhxa9rq8NNJFjElmelhEf1LCUztQvGCPzmBUmpjlyFzQMy+vQTQyMIS7m8wTC87Us3Okny2Po&#10;yHMU53P7wpztFRwg/XszvGI2fSXkDhs9vZ2vA8SYVB6Z7ljtO4Cnn8Tfj6k4Ww73CbUfpr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EBy1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E0FEB9"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652FC6" w14:textId="77777777" w:rsidR="00781540" w:rsidRDefault="00781540" w:rsidP="00EE1584">
    <w:pPr>
      <w:pStyle w:val="Brdtext"/>
    </w:pPr>
    <w:r>
      <w:rPr>
        <w:noProof/>
        <w:lang w:eastAsia="sv-SE"/>
      </w:rPr>
      <mc:AlternateContent>
        <mc:Choice Requires="wps">
          <w:drawing>
            <wp:anchor distT="0" distB="0" distL="0" distR="0" simplePos="0" relativeHeight="25165831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DC6F7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ocGNkAIAAJQFAAAOAAAAZHJzL2Uyb0RvYy54bWysVFFP2zAQfp+0/2D5faQpUGhFijoQ0yQE&#10;aDDx7Do2jebYnu026X79PjtJ2zFemPaS2L7v7nyfv7uLy7ZWZCOcr4wuaH40okRobspKvxT0+9PN&#10;p3NKfGC6ZMpoUdCt8PRy/vHDRWNnYmxWRpXCEQTRftbYgq5CsLMs83wlauaPjBUaRmlczQK27iUr&#10;HWsQvVbZeDSaZI1xpXWGC+9xet0Z6TzFl1LwcC+lF4GoguJuIX1d+i7jN5tfsNmLY3ZV8f4a7B9u&#10;UbNKI+ku1DULjKxd9VeouuLOeCPDETd1ZqSsuEg1oJp89KqaxxWzItUCcrzd0eT/X1h+t3lwpCrx&#10;ducTSjSr8UhPog1ujQryyE9j/QywRwtgaD+bFtjh3OMwlt1KV8c/CiKwg+ntjl0EIxyHp5P8+AQW&#10;DlM+zqfjxH62d7bOhy/C1CQuCurweIlTtrn1ARcBdIDEXN6oqryplEqbKBhxpRzZMDy1CumK8PgD&#10;pTRpCjo5Ph2lwNpE9y6y0jGMSJLp08XCuwLTKmyViBilvwkJylKdb+RmnAu9y5/QESWR6j2OPX5/&#10;q/c4d3XAI2U2Ouyc60obl6pPPbanrPwxUCY7PAg/qDsuQ7tsO62cTQcFLE25hTCc6VrLW35T4flu&#10;mQ8PzKGX8OKYD+EeH6kM6Df9ipKVcb/eOo94SBxWShr0ZkH9zzVzghL1VUP80/wkCimkzcnpGZRE&#10;3KFleWjR6/rKQBM5JpHlaRnxQQ1L6Uz9jDGyiFlhYpojd0HDsLwK3cTAGOJisUggtK9l4VY/Wh5D&#10;R56jOJ/aZ+Zsr+AA6d+ZoYvZ7JWQO2z09HaxDhBjUnlkumO1fwG0fhJ/P6bibDncJ9R+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ihwY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BDC6F75" w14:textId="77777777" w:rsidR="00781540" w:rsidRPr="00756E21" w:rsidRDefault="0078154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A1E6D8B" w14:textId="77777777" w:rsidR="00781540" w:rsidRDefault="00781540" w:rsidP="006923D1">
      <w:pPr>
        <w:pStyle w:val="Sidfot"/>
      </w:pPr>
    </w:p>
  </w:footnote>
  <w:footnote w:type="continuationSeparator" w:id="0">
    <w:p w14:paraId="70D1680F" w14:textId="77777777" w:rsidR="00781540" w:rsidRPr="006923D1" w:rsidRDefault="00781540" w:rsidP="006923D1">
      <w:pPr>
        <w:pStyle w:val="Sidfot"/>
      </w:pPr>
    </w:p>
  </w:footnote>
  <w:footnote w:type="continuationNotice" w:id="1">
    <w:p w14:paraId="77D513A7" w14:textId="77777777" w:rsidR="00781540" w:rsidRDefault="00781540" w:rsidP="006923D1">
      <w:pPr>
        <w:pStyle w:val="RKbas"/>
      </w:pPr>
    </w:p>
  </w:footnote>
  <w:footnote w:id="2">
    <w:p w14:paraId="335932AB" w14:textId="77777777" w:rsidR="00781540" w:rsidRDefault="00781540" w:rsidP="00647F62">
      <w:pPr>
        <w:autoSpaceDE w:val="0"/>
        <w:autoSpaceDN w:val="0"/>
        <w:adjustRightInd w:val="0"/>
        <w:spacing w:after="0" w:line="240" w:lineRule="auto"/>
      </w:pPr>
      <w:r w:rsidRPr="00EA2E15">
        <w:rPr>
          <w:rFonts w:ascii="Times New Roman" w:hAnsi="Times New Roman"/>
          <w:sz w:val="16"/>
          <w:vertAlign w:val="superscript"/>
        </w:rPr>
        <w:footnoteRef/>
      </w:r>
      <w:r w:rsidRPr="00EA2E15">
        <w:rPr>
          <w:rFonts w:ascii="Times New Roman" w:hAnsi="Times New Roman"/>
          <w:sz w:val="16"/>
        </w:rPr>
        <w:t xml:space="preserve"> </w:t>
      </w:r>
      <w:r w:rsidRPr="008C51CA">
        <w:rPr>
          <w:rFonts w:ascii="Times New Roman" w:hAnsi="Times New Roman"/>
          <w:sz w:val="16"/>
        </w:rPr>
        <w:t>Jfr Europaparlamentets och rådets direktiv (EU) 2016/2341 av den 14 december 2016 om verksamhet i och tillsyn över tjänstepensionsinstitut, i den ursprungliga lydelsen.</w:t>
      </w:r>
    </w:p>
  </w:footnote>
  <w:footnote w:id="3">
    <w:p w14:paraId="7FF9A71B" w14:textId="77777777" w:rsidR="00781540" w:rsidRDefault="00781540" w:rsidP="00647F62">
      <w:pPr>
        <w:pStyle w:val="Fotnotstext"/>
      </w:pPr>
      <w:r>
        <w:rPr>
          <w:rStyle w:val="Fotnotsreferens"/>
        </w:rPr>
        <w:footnoteRef/>
      </w:r>
      <w:r>
        <w:t xml:space="preserve"> Senaste lydelse 2019:825.</w:t>
      </w:r>
    </w:p>
  </w:footnote>
  <w:footnote w:id="4">
    <w:p w14:paraId="278CA09C" w14:textId="77777777" w:rsidR="00781540" w:rsidRDefault="00781540" w:rsidP="00647F62">
      <w:pPr>
        <w:pStyle w:val="Fotnotstext"/>
      </w:pPr>
      <w:r>
        <w:rPr>
          <w:rStyle w:val="Fotnotsreferens"/>
        </w:rPr>
        <w:footnoteRef/>
      </w:r>
      <w:r>
        <w:t xml:space="preserve"> Senaste lydelse 2019:825.</w:t>
      </w:r>
    </w:p>
  </w:footnote>
  <w:footnote w:id="5">
    <w:p w14:paraId="58FA466E" w14:textId="77777777" w:rsidR="00781540" w:rsidRDefault="00781540" w:rsidP="00647F62">
      <w:pPr>
        <w:pStyle w:val="Fotnotstext"/>
      </w:pPr>
      <w:r>
        <w:rPr>
          <w:rStyle w:val="Fotnotsreferens"/>
        </w:rPr>
        <w:footnoteRef/>
      </w:r>
      <w:r>
        <w:t xml:space="preserve"> Senaste lydelse 2019:825.</w:t>
      </w:r>
    </w:p>
  </w:footnote>
  <w:footnote w:id="6">
    <w:p w14:paraId="146CC7ED" w14:textId="77777777" w:rsidR="00781540" w:rsidRDefault="00781540" w:rsidP="00647F62">
      <w:pPr>
        <w:pStyle w:val="Fotnotstext"/>
      </w:pPr>
      <w:r>
        <w:rPr>
          <w:rStyle w:val="Fotnotsreferens"/>
        </w:rPr>
        <w:footnoteRef/>
      </w:r>
      <w:r>
        <w:t xml:space="preserve"> Senaste lydelse 2019:285.</w:t>
      </w:r>
    </w:p>
  </w:footnote>
  <w:footnote w:id="7">
    <w:p w14:paraId="2C3E7A08" w14:textId="77777777" w:rsidR="00781540" w:rsidRDefault="00781540" w:rsidP="00647F62">
      <w:pPr>
        <w:pStyle w:val="Fotnotstext"/>
      </w:pPr>
      <w:r>
        <w:rPr>
          <w:rStyle w:val="Fotnotsreferens"/>
        </w:rPr>
        <w:footnoteRef/>
      </w:r>
      <w:r>
        <w:t xml:space="preserve"> Senaste lydelse 2019:825.</w:t>
      </w:r>
    </w:p>
  </w:footnote>
  <w:footnote w:id="8">
    <w:p w14:paraId="73DC61D1" w14:textId="77777777" w:rsidR="00781540" w:rsidRDefault="00781540" w:rsidP="00647F62">
      <w:pPr>
        <w:pStyle w:val="Fotnotstext"/>
      </w:pPr>
      <w:r>
        <w:rPr>
          <w:rStyle w:val="Fotnotsreferens"/>
        </w:rPr>
        <w:footnoteRef/>
      </w:r>
      <w:r>
        <w:t xml:space="preserve"> Senaste lydelse 2019:825.</w:t>
      </w:r>
    </w:p>
  </w:footnote>
  <w:footnote w:id="9">
    <w:p w14:paraId="68A171C1" w14:textId="77777777" w:rsidR="00781540" w:rsidRDefault="00781540" w:rsidP="00647F62">
      <w:pPr>
        <w:pStyle w:val="Fotnotstext"/>
      </w:pPr>
      <w:r>
        <w:rPr>
          <w:rStyle w:val="Fotnotsreferens"/>
        </w:rPr>
        <w:footnoteRef/>
      </w:r>
      <w:r>
        <w:t xml:space="preserve"> </w:t>
      </w:r>
      <w:bookmarkStart w:id="5" w:name="_Hlk35506391"/>
      <w:r>
        <w:t>Senaste lydelse 2019:825.</w:t>
      </w:r>
      <w:bookmarkEnd w:id="5"/>
    </w:p>
  </w:footnote>
  <w:footnote w:id="10">
    <w:p w14:paraId="1495E96F" w14:textId="77777777" w:rsidR="00781540" w:rsidRDefault="00781540" w:rsidP="00647F62">
      <w:pPr>
        <w:pStyle w:val="Fotnotstext"/>
      </w:pPr>
      <w:r>
        <w:rPr>
          <w:rStyle w:val="Fotnotsreferens"/>
        </w:rPr>
        <w:footnoteRef/>
      </w:r>
      <w:r>
        <w:t xml:space="preserve"> </w:t>
      </w:r>
      <w:bookmarkStart w:id="6" w:name="_Hlk35506823"/>
      <w:r>
        <w:t>Senaste lydelse 2019:825</w:t>
      </w:r>
      <w:bookmarkEnd w:id="6"/>
      <w:r>
        <w:t>.</w:t>
      </w:r>
    </w:p>
  </w:footnote>
  <w:footnote w:id="11">
    <w:p w14:paraId="56290584" w14:textId="77777777" w:rsidR="00781540" w:rsidRDefault="00781540" w:rsidP="00647F62">
      <w:pPr>
        <w:pStyle w:val="Fotnotstext"/>
      </w:pPr>
      <w:r>
        <w:rPr>
          <w:rStyle w:val="Fotnotsreferens"/>
        </w:rPr>
        <w:footnoteRef/>
      </w:r>
      <w:r>
        <w:t xml:space="preserve"> </w:t>
      </w:r>
      <w:bookmarkStart w:id="9" w:name="_Hlk35507024"/>
      <w:r>
        <w:t>Senaste lydelse 2019:825.</w:t>
      </w:r>
      <w:bookmarkEnd w:id="9"/>
    </w:p>
  </w:footnote>
  <w:footnote w:id="12">
    <w:p w14:paraId="7EC569A6" w14:textId="77777777" w:rsidR="00781540" w:rsidRDefault="00781540" w:rsidP="00647F62">
      <w:pPr>
        <w:pStyle w:val="Fotnotstext"/>
      </w:pPr>
      <w:r>
        <w:rPr>
          <w:rStyle w:val="Fotnotsreferens"/>
        </w:rPr>
        <w:footnoteRef/>
      </w:r>
      <w:r>
        <w:t xml:space="preserve"> </w:t>
      </w:r>
      <w:bookmarkStart w:id="12" w:name="_Hlk35507311"/>
      <w:r>
        <w:t>Senaste lydelse 2019:825.</w:t>
      </w:r>
      <w:bookmarkEnd w:id="12"/>
    </w:p>
  </w:footnote>
  <w:footnote w:id="13">
    <w:p w14:paraId="7672F731" w14:textId="77777777" w:rsidR="00781540" w:rsidRDefault="00781540" w:rsidP="00647F62">
      <w:pPr>
        <w:pStyle w:val="Fotnotstext"/>
      </w:pPr>
      <w:r>
        <w:rPr>
          <w:rStyle w:val="Fotnotsreferens"/>
        </w:rPr>
        <w:footnoteRef/>
      </w:r>
      <w:r>
        <w:t xml:space="preserve"> Senaste lydelse 2019:1216.</w:t>
      </w:r>
    </w:p>
  </w:footnote>
  <w:footnote w:id="14">
    <w:p w14:paraId="3382169A" w14:textId="77777777" w:rsidR="00781540" w:rsidRDefault="00781540" w:rsidP="00647F62">
      <w:pPr>
        <w:pStyle w:val="Fotnotstext"/>
      </w:pPr>
      <w:r>
        <w:rPr>
          <w:rStyle w:val="Fotnotsreferens"/>
        </w:rPr>
        <w:footnoteRef/>
      </w:r>
      <w:r>
        <w:t xml:space="preserve"> </w:t>
      </w:r>
      <w:r w:rsidRPr="002F30B8">
        <w:t>Tidigare 37 § upphävd genom 2013:428.</w:t>
      </w:r>
    </w:p>
  </w:footnote>
  <w:footnote w:id="15">
    <w:p w14:paraId="05BDEDD5" w14:textId="77777777" w:rsidR="00781540" w:rsidRDefault="00781540" w:rsidP="00EF12DA">
      <w:pPr>
        <w:pStyle w:val="Fotnotstext"/>
      </w:pPr>
      <w:r>
        <w:rPr>
          <w:rStyle w:val="Fotnotsreferens"/>
        </w:rPr>
        <w:footnoteRef/>
      </w:r>
      <w:r>
        <w:t xml:space="preserve"> Senaste lydelse 2018:712.</w:t>
      </w:r>
    </w:p>
  </w:footnote>
  <w:footnote w:id="16">
    <w:p w14:paraId="6259C783" w14:textId="77777777" w:rsidR="00781540" w:rsidRDefault="00781540" w:rsidP="00EF12DA">
      <w:pPr>
        <w:pStyle w:val="Fotnotstext"/>
      </w:pPr>
      <w:r>
        <w:rPr>
          <w:rStyle w:val="Fotnotsreferens"/>
        </w:rPr>
        <w:footnoteRef/>
      </w:r>
      <w:r>
        <w:t xml:space="preserve"> Senaste lydelse </w:t>
      </w:r>
      <w:r w:rsidRPr="00A719CB">
        <w:t>2007:1280</w:t>
      </w:r>
      <w:r>
        <w:t>.</w:t>
      </w:r>
    </w:p>
  </w:footnote>
  <w:footnote w:id="17">
    <w:p w14:paraId="4930EA0A" w14:textId="0FB0F2C3" w:rsidR="00781540" w:rsidRDefault="00781540" w:rsidP="00FA120B">
      <w:pPr>
        <w:pStyle w:val="Fotnotstext"/>
      </w:pPr>
      <w:r>
        <w:rPr>
          <w:rStyle w:val="Fotnotsreferens"/>
        </w:rPr>
        <w:footnoteRef/>
      </w:r>
      <w:r>
        <w:t xml:space="preserve"> </w:t>
      </w:r>
      <w:r w:rsidRPr="00FA120B">
        <w:t>Jfr Europaparlamentets och rådets direktiv (EU) 2016/2341 av den 14</w:t>
      </w:r>
      <w:r>
        <w:t> </w:t>
      </w:r>
      <w:r w:rsidRPr="00FA120B">
        <w:t>december 2016 om verksamhet i och tillsyn över tjänstepensionsinstitut, i den ursprungliga lydelsen.</w:t>
      </w:r>
    </w:p>
  </w:footnote>
  <w:footnote w:id="18">
    <w:p w14:paraId="4908B4B8" w14:textId="77777777" w:rsidR="00781540" w:rsidRDefault="00781540" w:rsidP="00EF12DA">
      <w:pPr>
        <w:pStyle w:val="Fotnotstext"/>
      </w:pPr>
      <w:r>
        <w:rPr>
          <w:rStyle w:val="Fotnotsreferens"/>
        </w:rPr>
        <w:footnoteRef/>
      </w:r>
      <w:r>
        <w:t xml:space="preserve"> Senaste lydelse av lagens rubrik 2005:1123.</w:t>
      </w:r>
    </w:p>
  </w:footnote>
  <w:footnote w:id="19">
    <w:p w14:paraId="6E09E06A" w14:textId="77777777" w:rsidR="00781540" w:rsidRDefault="00781540" w:rsidP="00EF12DA">
      <w:pPr>
        <w:pStyle w:val="Fotnotstext"/>
      </w:pPr>
      <w:r>
        <w:rPr>
          <w:rStyle w:val="Fotnotsreferens"/>
        </w:rPr>
        <w:footnoteRef/>
      </w:r>
      <w:r>
        <w:t xml:space="preserve"> </w:t>
      </w:r>
      <w:bookmarkStart w:id="25" w:name="_Hlk35591910"/>
      <w:r>
        <w:t>Senaste lydelse 2019:751. Ändringen innebär bl.a. att tredje stycket tas bort.</w:t>
      </w:r>
      <w:bookmarkEnd w:id="25"/>
    </w:p>
  </w:footnote>
  <w:footnote w:id="20">
    <w:p w14:paraId="0BF34017" w14:textId="77777777" w:rsidR="00781540" w:rsidRDefault="00781540" w:rsidP="00EF12DA">
      <w:pPr>
        <w:pStyle w:val="Fotnotstext"/>
      </w:pPr>
      <w:r>
        <w:rPr>
          <w:rStyle w:val="Fotnotsreferens"/>
        </w:rPr>
        <w:footnoteRef/>
      </w:r>
      <w:r>
        <w:t xml:space="preserve"> </w:t>
      </w:r>
      <w:bookmarkStart w:id="30" w:name="_Hlk35593456"/>
      <w:r>
        <w:t>Senaste lydelse 2019:751. Ändringen innebär att fjärde stycket tas bort.</w:t>
      </w:r>
    </w:p>
    <w:bookmarkEnd w:id="30"/>
  </w:footnote>
  <w:footnote w:id="21">
    <w:p w14:paraId="0DEE7652" w14:textId="77777777" w:rsidR="00781540" w:rsidRDefault="00781540" w:rsidP="00EF12DA">
      <w:pPr>
        <w:pStyle w:val="Fotnotstext"/>
      </w:pPr>
      <w:r>
        <w:rPr>
          <w:rStyle w:val="Fotnotsreferens"/>
        </w:rPr>
        <w:footnoteRef/>
      </w:r>
      <w:r>
        <w:t xml:space="preserve"> </w:t>
      </w:r>
      <w:bookmarkStart w:id="33" w:name="_Hlk35593666"/>
      <w:r>
        <w:t>Senaste lydelse 2008:101. Ändringen innebär att andra stycket tas bort.</w:t>
      </w:r>
    </w:p>
    <w:bookmarkEnd w:id="33"/>
  </w:footnote>
  <w:footnote w:id="22">
    <w:p w14:paraId="103DD19A" w14:textId="77777777" w:rsidR="00781540" w:rsidRDefault="00781540" w:rsidP="00EF12DA">
      <w:pPr>
        <w:pStyle w:val="Fotnotstext"/>
      </w:pPr>
      <w:r>
        <w:rPr>
          <w:rStyle w:val="Fotnotsreferens"/>
        </w:rPr>
        <w:footnoteRef/>
      </w:r>
      <w:r>
        <w:t xml:space="preserve"> </w:t>
      </w:r>
      <w:bookmarkStart w:id="35" w:name="_Hlk35593920"/>
      <w:r>
        <w:t>Senaste lydelse 2019:751.</w:t>
      </w:r>
      <w:bookmarkEnd w:id="35"/>
    </w:p>
  </w:footnote>
  <w:footnote w:id="23">
    <w:p w14:paraId="2E9EC20F" w14:textId="77777777" w:rsidR="00781540" w:rsidRDefault="00781540" w:rsidP="00EF12DA">
      <w:pPr>
        <w:pStyle w:val="Fotnotstext"/>
      </w:pPr>
      <w:r>
        <w:rPr>
          <w:rStyle w:val="Fotnotsreferens"/>
        </w:rPr>
        <w:footnoteRef/>
      </w:r>
      <w:r>
        <w:t xml:space="preserve"> </w:t>
      </w:r>
      <w:bookmarkStart w:id="38" w:name="_Hlk35594214"/>
      <w:r>
        <w:t>Senaste lydelse 2019:751. Ändringen innebär bl.a. att andra stycket tas bort.</w:t>
      </w:r>
      <w:bookmarkEnd w:id="38"/>
    </w:p>
  </w:footnote>
  <w:footnote w:id="24">
    <w:p w14:paraId="1B878D5F" w14:textId="77777777" w:rsidR="00781540" w:rsidRDefault="00781540" w:rsidP="00EF12DA">
      <w:pPr>
        <w:pStyle w:val="Fotnotstext"/>
      </w:pPr>
      <w:r>
        <w:rPr>
          <w:rStyle w:val="Fotnotsreferens"/>
        </w:rPr>
        <w:footnoteRef/>
      </w:r>
      <w:r>
        <w:t xml:space="preserve"> Senaste lydelse 2019:751. Ändringen innebär bl.a. att tredje stycket tas bort.</w:t>
      </w:r>
    </w:p>
  </w:footnote>
  <w:footnote w:id="25">
    <w:p w14:paraId="3A4739C6" w14:textId="77777777" w:rsidR="00781540" w:rsidRDefault="00781540" w:rsidP="00EF12DA">
      <w:pPr>
        <w:pStyle w:val="Fotnotstext"/>
      </w:pPr>
      <w:r>
        <w:rPr>
          <w:rStyle w:val="Fotnotsreferens"/>
        </w:rPr>
        <w:footnoteRef/>
      </w:r>
      <w:r>
        <w:t xml:space="preserve"> Senaste lydelse 2019:751. Ändringen innebär bl.a. att tredje stycket tas bort.</w:t>
      </w:r>
    </w:p>
  </w:footnote>
  <w:footnote w:id="26">
    <w:p w14:paraId="5980269D" w14:textId="32D431AA" w:rsidR="00781540" w:rsidRDefault="00781540" w:rsidP="00EF12DA">
      <w:pPr>
        <w:pStyle w:val="Fotnotstext"/>
      </w:pPr>
      <w:r>
        <w:rPr>
          <w:rStyle w:val="Fotnotsreferens"/>
        </w:rPr>
        <w:footnoteRef/>
      </w:r>
      <w:r>
        <w:t xml:space="preserve"> Senaste lydelse 2019:751</w:t>
      </w:r>
      <w:r w:rsidRPr="00796A49">
        <w:t>.</w:t>
      </w:r>
    </w:p>
  </w:footnote>
  <w:footnote w:id="27">
    <w:p w14:paraId="24562C07" w14:textId="77777777" w:rsidR="00781540" w:rsidRDefault="00781540" w:rsidP="00EF12DA">
      <w:pPr>
        <w:pStyle w:val="Fotnotstext"/>
      </w:pPr>
      <w:r>
        <w:rPr>
          <w:rStyle w:val="Fotnotsreferens"/>
        </w:rPr>
        <w:footnoteRef/>
      </w:r>
      <w:r>
        <w:t xml:space="preserve"> Senaste lydelse 2005:1123.</w:t>
      </w:r>
    </w:p>
  </w:footnote>
  <w:footnote w:id="28">
    <w:p w14:paraId="7CC909F7" w14:textId="77777777" w:rsidR="00781540" w:rsidRDefault="00781540" w:rsidP="00E458DB">
      <w:pPr>
        <w:pStyle w:val="Fotnotstext"/>
      </w:pPr>
      <w:r>
        <w:rPr>
          <w:rStyle w:val="Fotnotsreferens"/>
        </w:rPr>
        <w:footnoteRef/>
      </w:r>
      <w:r>
        <w:t xml:space="preserve"> Senaste lydelse 2010:2068.</w:t>
      </w:r>
    </w:p>
  </w:footnote>
  <w:footnote w:id="29">
    <w:p w14:paraId="47903D8B" w14:textId="77777777" w:rsidR="00781540" w:rsidRDefault="00781540" w:rsidP="00E458DB">
      <w:pPr>
        <w:pStyle w:val="Fotnotstext"/>
      </w:pPr>
      <w:r>
        <w:rPr>
          <w:rStyle w:val="Fotnotsreferens"/>
        </w:rPr>
        <w:footnoteRef/>
      </w:r>
      <w:r>
        <w:t xml:space="preserve"> Senaste lydelse </w:t>
      </w:r>
      <w:r w:rsidRPr="00C90B9C">
        <w:t>2010:2068</w:t>
      </w:r>
      <w:r>
        <w:t>.</w:t>
      </w:r>
    </w:p>
  </w:footnote>
  <w:footnote w:id="30">
    <w:p w14:paraId="0395DE3C" w14:textId="77777777" w:rsidR="00781540" w:rsidRDefault="00781540" w:rsidP="00E458DB">
      <w:pPr>
        <w:pStyle w:val="Fotnotstext"/>
      </w:pPr>
      <w:r>
        <w:rPr>
          <w:rStyle w:val="Fotnotsreferens"/>
        </w:rPr>
        <w:footnoteRef/>
      </w:r>
      <w:r>
        <w:t xml:space="preserve"> Senaste lydelse 2010:2068.</w:t>
      </w:r>
    </w:p>
  </w:footnote>
  <w:footnote w:id="31">
    <w:p w14:paraId="277B4405" w14:textId="77777777" w:rsidR="00781540" w:rsidRDefault="00781540" w:rsidP="00E458DB">
      <w:pPr>
        <w:pStyle w:val="Fotnotstext"/>
      </w:pPr>
      <w:r>
        <w:rPr>
          <w:rStyle w:val="Fotnotsreferens"/>
        </w:rPr>
        <w:footnoteRef/>
      </w:r>
      <w:r>
        <w:t xml:space="preserve"> Senaste lydelse 2010:2068.</w:t>
      </w:r>
    </w:p>
  </w:footnote>
  <w:footnote w:id="32">
    <w:p w14:paraId="3EED2B57" w14:textId="77777777" w:rsidR="00781540" w:rsidRDefault="00781540" w:rsidP="00E458DB">
      <w:pPr>
        <w:pStyle w:val="Fotnotstext"/>
      </w:pPr>
      <w:r>
        <w:rPr>
          <w:rStyle w:val="Fotnotsreferens"/>
        </w:rPr>
        <w:footnoteRef/>
      </w:r>
      <w:r>
        <w:t xml:space="preserve"> Senaste lydelse 2010:2068.</w:t>
      </w:r>
    </w:p>
  </w:footnote>
  <w:footnote w:id="33">
    <w:p w14:paraId="2B44E047" w14:textId="77777777" w:rsidR="00781540" w:rsidRDefault="00781540" w:rsidP="00E458DB">
      <w:pPr>
        <w:pStyle w:val="Fotnotstext"/>
      </w:pPr>
      <w:r>
        <w:rPr>
          <w:rStyle w:val="Fotnotsreferens"/>
        </w:rPr>
        <w:footnoteRef/>
      </w:r>
      <w:r>
        <w:t xml:space="preserve"> Senaste lydelse 2019:761.</w:t>
      </w:r>
    </w:p>
  </w:footnote>
  <w:footnote w:id="34">
    <w:p w14:paraId="0C5CCB81" w14:textId="77777777" w:rsidR="00781540" w:rsidRDefault="00781540" w:rsidP="00E458DB">
      <w:pPr>
        <w:pStyle w:val="Fotnotstext"/>
      </w:pPr>
      <w:r>
        <w:rPr>
          <w:rStyle w:val="Fotnotsreferens"/>
        </w:rPr>
        <w:footnoteRef/>
      </w:r>
      <w:r>
        <w:t xml:space="preserve"> Senaste lydelse 2010:2074.</w:t>
      </w:r>
    </w:p>
  </w:footnote>
  <w:footnote w:id="35">
    <w:p w14:paraId="5EF7C0D2" w14:textId="77777777" w:rsidR="00781540" w:rsidRDefault="00781540" w:rsidP="00E458DB">
      <w:pPr>
        <w:pStyle w:val="Fotnotstext"/>
      </w:pPr>
      <w:r>
        <w:rPr>
          <w:rStyle w:val="Fotnotsreferens"/>
        </w:rPr>
        <w:footnoteRef/>
      </w:r>
      <w:r>
        <w:t xml:space="preserve"> Senaste lydelse </w:t>
      </w:r>
      <w:r w:rsidRPr="0092494A">
        <w:t>2010:2074</w:t>
      </w:r>
      <w:r>
        <w:t>.</w:t>
      </w:r>
    </w:p>
  </w:footnote>
  <w:footnote w:id="36">
    <w:p w14:paraId="61AD1187" w14:textId="77777777" w:rsidR="00781540" w:rsidRDefault="00781540" w:rsidP="00E458DB">
      <w:pPr>
        <w:pStyle w:val="Fotnotstext"/>
      </w:pPr>
      <w:r>
        <w:rPr>
          <w:rStyle w:val="Fotnotsreferens"/>
        </w:rPr>
        <w:footnoteRef/>
      </w:r>
      <w:r>
        <w:t xml:space="preserve"> Senaste lydelse 2011:919.</w:t>
      </w:r>
    </w:p>
  </w:footnote>
  <w:footnote w:id="37">
    <w:p w14:paraId="47864EB2" w14:textId="77777777" w:rsidR="00781540" w:rsidRDefault="00781540" w:rsidP="00E458DB">
      <w:pPr>
        <w:pStyle w:val="Fotnotstext"/>
      </w:pPr>
      <w:r>
        <w:rPr>
          <w:rStyle w:val="Fotnotsreferens"/>
        </w:rPr>
        <w:footnoteRef/>
      </w:r>
      <w:r>
        <w:t xml:space="preserve"> Senaste lydelse 2010:2074.</w:t>
      </w:r>
    </w:p>
  </w:footnote>
  <w:footnote w:id="38">
    <w:p w14:paraId="0685D6AA" w14:textId="77777777" w:rsidR="00781540" w:rsidRDefault="00781540" w:rsidP="00E458DB">
      <w:pPr>
        <w:pStyle w:val="Fotnotstext"/>
      </w:pPr>
      <w:r>
        <w:rPr>
          <w:rStyle w:val="Fotnotsreferens"/>
        </w:rPr>
        <w:footnoteRef/>
      </w:r>
      <w:r>
        <w:t xml:space="preserve"> Senaste lydelse 2018:173.</w:t>
      </w:r>
    </w:p>
  </w:footnote>
  <w:footnote w:id="39">
    <w:p w14:paraId="5788DC9F" w14:textId="77777777" w:rsidR="00781540" w:rsidRDefault="00781540" w:rsidP="00E458DB">
      <w:pPr>
        <w:pStyle w:val="Fotnotstext"/>
      </w:pPr>
      <w:r>
        <w:rPr>
          <w:rStyle w:val="Fotnotsreferens"/>
        </w:rPr>
        <w:footnoteRef/>
      </w:r>
      <w:r>
        <w:t xml:space="preserve"> Senaste lydelse 2010:2074.</w:t>
      </w:r>
    </w:p>
  </w:footnote>
  <w:footnote w:id="40">
    <w:p w14:paraId="018760B6" w14:textId="77777777" w:rsidR="00781540" w:rsidRDefault="00781540" w:rsidP="00016681">
      <w:pPr>
        <w:pStyle w:val="Fotnotstext"/>
      </w:pPr>
      <w:r>
        <w:rPr>
          <w:rStyle w:val="Fotnotsreferens"/>
        </w:rPr>
        <w:footnoteRef/>
      </w:r>
      <w:r>
        <w:t xml:space="preserve"> Senaste lydelse 2019:765.</w:t>
      </w:r>
    </w:p>
  </w:footnote>
  <w:footnote w:id="41">
    <w:p w14:paraId="2E99B059" w14:textId="77777777" w:rsidR="00781540" w:rsidRDefault="00781540" w:rsidP="00016681">
      <w:pPr>
        <w:pStyle w:val="Fotnotstext"/>
      </w:pPr>
      <w:r>
        <w:rPr>
          <w:rStyle w:val="Fotnotsreferens"/>
        </w:rPr>
        <w:footnoteRef/>
      </w:r>
      <w:r>
        <w:t xml:space="preserve"> </w:t>
      </w:r>
      <w:r w:rsidRPr="00F47177">
        <w:t>Jfr Europaparlamentets och rådets direktiv 2009/138/EG av den 25 november 2009 om upptagande och utövande av försäkrings- och återförsäkringsverksamhet (Solvens II), i lydelsen enligt Europarlamentets och rådets direktiv (EU) 201</w:t>
      </w:r>
      <w:r>
        <w:t>8/843</w:t>
      </w:r>
      <w:r w:rsidRPr="00F47177">
        <w:t>.</w:t>
      </w:r>
    </w:p>
  </w:footnote>
  <w:footnote w:id="42">
    <w:p w14:paraId="590F04D2" w14:textId="77777777" w:rsidR="00781540" w:rsidRDefault="00781540" w:rsidP="00016681">
      <w:pPr>
        <w:pStyle w:val="Fotnotstext"/>
      </w:pPr>
      <w:r>
        <w:rPr>
          <w:rStyle w:val="Fotnotsreferens"/>
        </w:rPr>
        <w:footnoteRef/>
      </w:r>
      <w:r>
        <w:t xml:space="preserve"> Senaste lydelse av</w:t>
      </w:r>
    </w:p>
    <w:p w14:paraId="3038D8DD" w14:textId="0ABD61D8" w:rsidR="00781540" w:rsidRDefault="00781540" w:rsidP="00016681">
      <w:pPr>
        <w:pStyle w:val="Fotnotstext"/>
      </w:pPr>
      <w:r>
        <w:t>12 kap. 85 §</w:t>
      </w:r>
      <w:r w:rsidRPr="00487997">
        <w:t xml:space="preserve"> </w:t>
      </w:r>
      <w:r>
        <w:t>2018:731</w:t>
      </w:r>
    </w:p>
    <w:p w14:paraId="69EB37DE" w14:textId="6E9DB751" w:rsidR="00781540" w:rsidRDefault="00781540" w:rsidP="00016681">
      <w:pPr>
        <w:pStyle w:val="Fotnotstext"/>
      </w:pPr>
      <w:r>
        <w:t xml:space="preserve">19 kap. 64 § 2015:700 </w:t>
      </w:r>
    </w:p>
    <w:p w14:paraId="4510E273" w14:textId="7E82B999" w:rsidR="00781540" w:rsidRDefault="00781540" w:rsidP="00016681">
      <w:pPr>
        <w:pStyle w:val="Fotnotstext"/>
      </w:pPr>
      <w:r>
        <w:t>rubriken närmast före 19 kap. 64 § 2015:700.</w:t>
      </w:r>
    </w:p>
  </w:footnote>
  <w:footnote w:id="43">
    <w:p w14:paraId="4D864BD2" w14:textId="34FA4FC4" w:rsidR="00781540" w:rsidRDefault="00781540">
      <w:pPr>
        <w:pStyle w:val="Fotnotstext"/>
      </w:pPr>
      <w:r>
        <w:rPr>
          <w:rStyle w:val="Fotnotsreferens"/>
        </w:rPr>
        <w:footnoteRef/>
      </w:r>
      <w:r>
        <w:t xml:space="preserve"> Senaste lydelse </w:t>
      </w:r>
      <w:r w:rsidRPr="00A32864">
        <w:t>2015:700</w:t>
      </w:r>
      <w:r>
        <w:t>.</w:t>
      </w:r>
    </w:p>
  </w:footnote>
  <w:footnote w:id="44">
    <w:p w14:paraId="33CC34F0" w14:textId="77777777" w:rsidR="00781540" w:rsidRDefault="00781540" w:rsidP="00016681">
      <w:pPr>
        <w:pStyle w:val="Fotnotstext"/>
      </w:pPr>
      <w:r>
        <w:rPr>
          <w:rStyle w:val="Fotnotsreferens"/>
        </w:rPr>
        <w:footnoteRef/>
      </w:r>
      <w:r>
        <w:t xml:space="preserve"> Senaste lydelse 2013:456.</w:t>
      </w:r>
    </w:p>
  </w:footnote>
  <w:footnote w:id="45">
    <w:p w14:paraId="3C17A8E4" w14:textId="77777777" w:rsidR="00781540" w:rsidRDefault="00781540" w:rsidP="00016681">
      <w:pPr>
        <w:pStyle w:val="Fotnotstext"/>
      </w:pPr>
      <w:r>
        <w:rPr>
          <w:rStyle w:val="Fotnotsreferens"/>
        </w:rPr>
        <w:footnoteRef/>
      </w:r>
      <w:r>
        <w:t xml:space="preserve"> Senaste lydelse 2019:766.</w:t>
      </w:r>
    </w:p>
  </w:footnote>
  <w:footnote w:id="46">
    <w:p w14:paraId="72B6F42A" w14:textId="77777777" w:rsidR="00781540" w:rsidRDefault="00781540" w:rsidP="00016681">
      <w:pPr>
        <w:pStyle w:val="Fotnotstext"/>
      </w:pPr>
      <w:r>
        <w:rPr>
          <w:rStyle w:val="Fotnotsreferens"/>
        </w:rPr>
        <w:footnoteRef/>
      </w:r>
      <w:r>
        <w:t xml:space="preserve"> Senaste lydelse 2015:826.</w:t>
      </w:r>
    </w:p>
  </w:footnote>
  <w:footnote w:id="47">
    <w:p w14:paraId="6FC1D814" w14:textId="77777777" w:rsidR="00781540" w:rsidRDefault="00781540" w:rsidP="00016681">
      <w:pPr>
        <w:pStyle w:val="Fotnotstext"/>
      </w:pPr>
      <w:r>
        <w:rPr>
          <w:rStyle w:val="Fotnotsreferens"/>
        </w:rPr>
        <w:footnoteRef/>
      </w:r>
      <w:r>
        <w:t xml:space="preserve"> Senaste lydelse 2018:731.</w:t>
      </w:r>
    </w:p>
  </w:footnote>
  <w:footnote w:id="48">
    <w:p w14:paraId="7A8B7BF6" w14:textId="77777777" w:rsidR="00781540" w:rsidRDefault="00781540" w:rsidP="00016681">
      <w:pPr>
        <w:pStyle w:val="Fotnotstext"/>
      </w:pPr>
      <w:r>
        <w:rPr>
          <w:rStyle w:val="Fotnotsreferens"/>
        </w:rPr>
        <w:footnoteRef/>
      </w:r>
      <w:r>
        <w:t xml:space="preserve"> Senaste lydelse 2018:731.</w:t>
      </w:r>
    </w:p>
  </w:footnote>
  <w:footnote w:id="49">
    <w:p w14:paraId="541F8094" w14:textId="77777777" w:rsidR="00781540" w:rsidRDefault="00781540" w:rsidP="00016681">
      <w:pPr>
        <w:pStyle w:val="Fotnotstext"/>
      </w:pPr>
      <w:r>
        <w:rPr>
          <w:rStyle w:val="Fotnotsreferens"/>
        </w:rPr>
        <w:footnoteRef/>
      </w:r>
      <w:r>
        <w:t xml:space="preserve"> Senaste lydelse 2018:731.</w:t>
      </w:r>
    </w:p>
  </w:footnote>
  <w:footnote w:id="50">
    <w:p w14:paraId="5794A37A" w14:textId="77777777" w:rsidR="00781540" w:rsidRDefault="00781540" w:rsidP="00016681">
      <w:pPr>
        <w:pStyle w:val="Fotnotstext"/>
      </w:pPr>
      <w:r>
        <w:rPr>
          <w:rStyle w:val="Fotnotsreferens"/>
        </w:rPr>
        <w:footnoteRef/>
      </w:r>
      <w:r>
        <w:t xml:space="preserve"> Senaste lydelse 2018:731. Ändringen innebär bl.a. att första stycket tas bort.</w:t>
      </w:r>
    </w:p>
  </w:footnote>
  <w:footnote w:id="51">
    <w:p w14:paraId="7C5066DE" w14:textId="77777777" w:rsidR="00781540" w:rsidRDefault="00781540" w:rsidP="00016681">
      <w:pPr>
        <w:pStyle w:val="Fotnotstext"/>
      </w:pPr>
      <w:r>
        <w:rPr>
          <w:rStyle w:val="Fotnotsreferens"/>
        </w:rPr>
        <w:footnoteRef/>
      </w:r>
      <w:r>
        <w:t xml:space="preserve"> Senaste lydelse 2018:731. Ändringen innebär bl.a. att sjätte stycket tas bort.</w:t>
      </w:r>
    </w:p>
  </w:footnote>
  <w:footnote w:id="52">
    <w:p w14:paraId="338753E7" w14:textId="77777777" w:rsidR="00781540" w:rsidRDefault="00781540" w:rsidP="00016681">
      <w:pPr>
        <w:pStyle w:val="Fotnotstext"/>
      </w:pPr>
      <w:r>
        <w:rPr>
          <w:rStyle w:val="Fotnotsreferens"/>
        </w:rPr>
        <w:footnoteRef/>
      </w:r>
      <w:r>
        <w:t xml:space="preserve"> Senaste lydelse 2018:731.</w:t>
      </w:r>
    </w:p>
  </w:footnote>
  <w:footnote w:id="53">
    <w:p w14:paraId="69AA8521" w14:textId="77777777" w:rsidR="00781540" w:rsidRDefault="00781540" w:rsidP="00016681">
      <w:pPr>
        <w:pStyle w:val="Fotnotstext"/>
      </w:pPr>
      <w:r>
        <w:rPr>
          <w:rStyle w:val="Fotnotsreferens"/>
        </w:rPr>
        <w:footnoteRef/>
      </w:r>
      <w:r>
        <w:t xml:space="preserve"> Senaste lydelse 2018:731.</w:t>
      </w:r>
    </w:p>
  </w:footnote>
  <w:footnote w:id="54">
    <w:p w14:paraId="4DC23661" w14:textId="77777777" w:rsidR="00781540" w:rsidRDefault="00781540" w:rsidP="00016681">
      <w:pPr>
        <w:pStyle w:val="Fotnotstext"/>
      </w:pPr>
      <w:r>
        <w:rPr>
          <w:rStyle w:val="Fotnotsreferens"/>
        </w:rPr>
        <w:footnoteRef/>
      </w:r>
      <w:r>
        <w:t xml:space="preserve"> Senaste lydelse 2018:731.</w:t>
      </w:r>
    </w:p>
  </w:footnote>
  <w:footnote w:id="55">
    <w:p w14:paraId="2EACF697" w14:textId="77777777" w:rsidR="00781540" w:rsidRDefault="00781540" w:rsidP="00016681">
      <w:pPr>
        <w:pStyle w:val="Fotnotstext"/>
      </w:pPr>
      <w:r>
        <w:rPr>
          <w:rStyle w:val="Fotnotsreferens"/>
        </w:rPr>
        <w:footnoteRef/>
      </w:r>
      <w:r>
        <w:t xml:space="preserve"> Senaste lydelse 2015:700.</w:t>
      </w:r>
    </w:p>
  </w:footnote>
  <w:footnote w:id="56">
    <w:p w14:paraId="3C7CC00B" w14:textId="77777777" w:rsidR="00781540" w:rsidRDefault="00781540" w:rsidP="00016681">
      <w:pPr>
        <w:pStyle w:val="Fotnotstext"/>
      </w:pPr>
      <w:r>
        <w:rPr>
          <w:rStyle w:val="Fotnotsreferens"/>
        </w:rPr>
        <w:footnoteRef/>
      </w:r>
      <w:r>
        <w:t xml:space="preserve"> Senaste lydelse 2017:233.</w:t>
      </w:r>
    </w:p>
  </w:footnote>
  <w:footnote w:id="57">
    <w:p w14:paraId="18E040E3" w14:textId="77777777" w:rsidR="00781540" w:rsidRDefault="00781540" w:rsidP="00016681">
      <w:pPr>
        <w:pStyle w:val="Fotnotstext"/>
      </w:pPr>
      <w:r>
        <w:rPr>
          <w:rStyle w:val="Fotnotsreferens"/>
        </w:rPr>
        <w:footnoteRef/>
      </w:r>
      <w:r>
        <w:t xml:space="preserve"> Senaste lydelse 2015:700.</w:t>
      </w:r>
    </w:p>
  </w:footnote>
  <w:footnote w:id="58">
    <w:p w14:paraId="72EE76C0" w14:textId="34AFABB9" w:rsidR="00781540" w:rsidRDefault="00781540">
      <w:pPr>
        <w:pStyle w:val="Fotnotstext"/>
      </w:pPr>
      <w:r>
        <w:rPr>
          <w:rStyle w:val="Fotnotsreferens"/>
        </w:rPr>
        <w:footnoteRef/>
      </w:r>
      <w:r>
        <w:t xml:space="preserve"> Senaste lydelse </w:t>
      </w:r>
      <w:r w:rsidRPr="00696EE6">
        <w:t>2015:700</w:t>
      </w:r>
      <w:r>
        <w:t>.</w:t>
      </w:r>
    </w:p>
  </w:footnote>
  <w:footnote w:id="59">
    <w:p w14:paraId="5720AB12" w14:textId="77777777" w:rsidR="00781540" w:rsidRDefault="00781540" w:rsidP="00016681">
      <w:pPr>
        <w:pStyle w:val="Fotnotstext"/>
      </w:pPr>
      <w:r>
        <w:rPr>
          <w:rStyle w:val="Fotnotsreferens"/>
        </w:rPr>
        <w:footnoteRef/>
      </w:r>
      <w:r>
        <w:t xml:space="preserve"> Senaste lydelse 2019:770.</w:t>
      </w:r>
    </w:p>
  </w:footnote>
  <w:footnote w:id="60">
    <w:p w14:paraId="7FE1F05A" w14:textId="77777777" w:rsidR="00781540" w:rsidRDefault="00781540" w:rsidP="00621125">
      <w:pPr>
        <w:pStyle w:val="Fotnotstext"/>
      </w:pPr>
      <w:r>
        <w:rPr>
          <w:rStyle w:val="Fotnotsreferens"/>
        </w:rPr>
        <w:footnoteRef/>
      </w:r>
      <w:r>
        <w:t xml:space="preserve"> Jfr Europaparlamentets och rådets direktiv (EU) 2016/2341 av den 14 december 2016 om verksamhet i och tillsyn över tjänstepensionsinstitut, i den ursprungliga lydelsen, och Europaparlamentets och rådets direktiv 2007/36/EG av den 11 juli 2007 om utnyttjande av vissa av aktieägares rättigheter i börsnoterade företag, i lydelsen enligt Europaparlamentets och rådets direktiv (EU) 2017/828.</w:t>
      </w:r>
    </w:p>
  </w:footnote>
  <w:footnote w:id="61">
    <w:p w14:paraId="1E339D4A" w14:textId="77777777" w:rsidR="00781540" w:rsidRDefault="00781540" w:rsidP="002C6F01">
      <w:pPr>
        <w:autoSpaceDE w:val="0"/>
        <w:autoSpaceDN w:val="0"/>
        <w:adjustRightInd w:val="0"/>
        <w:spacing w:after="0" w:line="240" w:lineRule="auto"/>
      </w:pPr>
      <w:r w:rsidRPr="00EA2E15">
        <w:rPr>
          <w:rFonts w:ascii="Times New Roman" w:hAnsi="Times New Roman"/>
          <w:sz w:val="16"/>
          <w:vertAlign w:val="superscript"/>
        </w:rPr>
        <w:footnoteRef/>
      </w:r>
      <w:r w:rsidRPr="00EA2E15">
        <w:rPr>
          <w:rFonts w:ascii="Times New Roman" w:hAnsi="Times New Roman"/>
          <w:sz w:val="16"/>
        </w:rPr>
        <w:t xml:space="preserve"> </w:t>
      </w:r>
      <w:r w:rsidRPr="008C51CA">
        <w:rPr>
          <w:rFonts w:ascii="Times New Roman" w:hAnsi="Times New Roman"/>
          <w:sz w:val="16"/>
        </w:rPr>
        <w:t>Jfr Europaparlamentets och rådets direktiv (EU) 2016/2341 av den 14 december 2016 om verksamhet i och tillsyn över tjänstepensionsinstitut, i den ursprungliga lydelsen.</w:t>
      </w:r>
    </w:p>
  </w:footnote>
  <w:footnote w:id="62">
    <w:p w14:paraId="3D25E963" w14:textId="77777777" w:rsidR="00781540" w:rsidRDefault="00781540" w:rsidP="002C6F01">
      <w:pPr>
        <w:pStyle w:val="Fotnotstext"/>
      </w:pPr>
      <w:r>
        <w:rPr>
          <w:rStyle w:val="Fotnotsreferens"/>
        </w:rPr>
        <w:footnoteRef/>
      </w:r>
      <w:r>
        <w:t xml:space="preserve"> Senaste lydelse 2019:285.</w:t>
      </w:r>
    </w:p>
  </w:footnote>
  <w:footnote w:id="63">
    <w:p w14:paraId="49CAC572" w14:textId="77777777" w:rsidR="00781540" w:rsidRDefault="00781540" w:rsidP="002C6F01">
      <w:pPr>
        <w:pStyle w:val="Fotnotstext"/>
      </w:pPr>
      <w:r>
        <w:rPr>
          <w:rStyle w:val="Fotnotsreferens"/>
        </w:rPr>
        <w:footnoteRef/>
      </w:r>
      <w:r>
        <w:t xml:space="preserve"> Senaste lydelse 2018:712.</w:t>
      </w:r>
    </w:p>
  </w:footnote>
  <w:footnote w:id="64">
    <w:p w14:paraId="0293BBCF" w14:textId="77777777" w:rsidR="00781540" w:rsidRDefault="00781540" w:rsidP="002C6F01">
      <w:pPr>
        <w:pStyle w:val="Fotnotstext"/>
      </w:pPr>
      <w:r>
        <w:rPr>
          <w:rStyle w:val="Fotnotsreferens"/>
        </w:rPr>
        <w:footnoteRef/>
      </w:r>
      <w:r>
        <w:t xml:space="preserve"> Senaste lydelse av lagens rubrik 2005:1123.</w:t>
      </w:r>
    </w:p>
  </w:footnote>
  <w:footnote w:id="65">
    <w:p w14:paraId="7898B29D" w14:textId="77777777" w:rsidR="00781540" w:rsidRDefault="00781540" w:rsidP="002C6F01">
      <w:pPr>
        <w:pStyle w:val="Fotnotstext"/>
      </w:pPr>
      <w:r>
        <w:rPr>
          <w:rStyle w:val="Fotnotsreferens"/>
        </w:rPr>
        <w:footnoteRef/>
      </w:r>
      <w:r>
        <w:t xml:space="preserve"> Ändringen innebär bl.a. att tredje stycket tas bort.</w:t>
      </w:r>
    </w:p>
  </w:footnote>
  <w:footnote w:id="66">
    <w:p w14:paraId="150916A5" w14:textId="77777777" w:rsidR="00781540" w:rsidRDefault="00781540" w:rsidP="002C6F01">
      <w:pPr>
        <w:pStyle w:val="Fotnotstext"/>
      </w:pPr>
      <w:r>
        <w:rPr>
          <w:rStyle w:val="Fotnotsreferens"/>
        </w:rPr>
        <w:footnoteRef/>
      </w:r>
      <w:r>
        <w:t xml:space="preserve"> Ändringen innebär att fjärde stycket tas bort.</w:t>
      </w:r>
    </w:p>
  </w:footnote>
  <w:footnote w:id="67">
    <w:p w14:paraId="18B667D3" w14:textId="77777777" w:rsidR="00781540" w:rsidRDefault="00781540" w:rsidP="002C6F01">
      <w:pPr>
        <w:pStyle w:val="Fotnotstext"/>
      </w:pPr>
      <w:r>
        <w:rPr>
          <w:rStyle w:val="Fotnotsreferens"/>
        </w:rPr>
        <w:footnoteRef/>
      </w:r>
      <w:r>
        <w:t xml:space="preserve"> Senaste lydelse 2008:101. Ändringen innebär att andra stycket tas bort.</w:t>
      </w:r>
    </w:p>
  </w:footnote>
  <w:footnote w:id="68">
    <w:p w14:paraId="28B9BFC1" w14:textId="77777777" w:rsidR="00781540" w:rsidRDefault="00781540" w:rsidP="002C6F01">
      <w:pPr>
        <w:pStyle w:val="Fotnotstext"/>
      </w:pPr>
      <w:r>
        <w:rPr>
          <w:rStyle w:val="Fotnotsreferens"/>
        </w:rPr>
        <w:footnoteRef/>
      </w:r>
      <w:r>
        <w:t xml:space="preserve"> Ändringen innebär bl.a. att andra stycket tas bort.</w:t>
      </w:r>
    </w:p>
  </w:footnote>
  <w:footnote w:id="69">
    <w:p w14:paraId="78FE0821" w14:textId="77777777" w:rsidR="00781540" w:rsidRDefault="00781540" w:rsidP="002C6F01">
      <w:pPr>
        <w:pStyle w:val="Fotnotstext"/>
      </w:pPr>
      <w:r>
        <w:rPr>
          <w:rStyle w:val="Fotnotsreferens"/>
        </w:rPr>
        <w:footnoteRef/>
      </w:r>
      <w:r>
        <w:t xml:space="preserve"> Ändringen innebär bl.a. att tredje stycket tas bort.</w:t>
      </w:r>
    </w:p>
  </w:footnote>
  <w:footnote w:id="70">
    <w:p w14:paraId="448AE2F5" w14:textId="77777777" w:rsidR="00781540" w:rsidRDefault="00781540" w:rsidP="002C6F01">
      <w:pPr>
        <w:pStyle w:val="Fotnotstext"/>
      </w:pPr>
      <w:r>
        <w:rPr>
          <w:rStyle w:val="Fotnotsreferens"/>
        </w:rPr>
        <w:footnoteRef/>
      </w:r>
      <w:r>
        <w:t xml:space="preserve"> Ändringen innebär bl.a. att tredje stycket tas bort.</w:t>
      </w:r>
    </w:p>
  </w:footnote>
  <w:footnote w:id="71">
    <w:p w14:paraId="1F31AC58" w14:textId="77777777" w:rsidR="00781540" w:rsidRDefault="00781540" w:rsidP="002C6F01">
      <w:pPr>
        <w:pStyle w:val="Fotnotstext"/>
      </w:pPr>
      <w:r>
        <w:rPr>
          <w:rStyle w:val="Fotnotsreferens"/>
        </w:rPr>
        <w:footnoteRef/>
      </w:r>
      <w:r>
        <w:t xml:space="preserve"> Ändringen innebär bl.a. att åttonde stycket tas bort.</w:t>
      </w:r>
    </w:p>
  </w:footnote>
  <w:footnote w:id="72">
    <w:p w14:paraId="4FAD6F8E" w14:textId="77777777" w:rsidR="00781540" w:rsidRDefault="00781540" w:rsidP="002C6F01">
      <w:pPr>
        <w:pStyle w:val="Fotnotstext"/>
      </w:pPr>
      <w:r>
        <w:rPr>
          <w:rStyle w:val="Fotnotsreferens"/>
        </w:rPr>
        <w:footnoteRef/>
      </w:r>
      <w:r>
        <w:t xml:space="preserve"> Senaste lydelse 2005:1123.</w:t>
      </w:r>
    </w:p>
  </w:footnote>
  <w:footnote w:id="73">
    <w:p w14:paraId="53B83157" w14:textId="77777777" w:rsidR="00781540" w:rsidRDefault="00781540" w:rsidP="002C6F01">
      <w:pPr>
        <w:pStyle w:val="Fotnotstext"/>
      </w:pPr>
      <w:r>
        <w:rPr>
          <w:rStyle w:val="Fotnotsreferens"/>
        </w:rPr>
        <w:footnoteRef/>
      </w:r>
      <w:r>
        <w:t xml:space="preserve"> Senaste lydelse av rubriken närmast före 9 a § 2010:2068.</w:t>
      </w:r>
    </w:p>
  </w:footnote>
  <w:footnote w:id="74">
    <w:p w14:paraId="5C49ABA6" w14:textId="77777777" w:rsidR="00781540" w:rsidRDefault="00781540" w:rsidP="002C6F01">
      <w:pPr>
        <w:pStyle w:val="Fotnotstext"/>
      </w:pPr>
      <w:r>
        <w:rPr>
          <w:rStyle w:val="Fotnotsreferens"/>
        </w:rPr>
        <w:footnoteRef/>
      </w:r>
      <w:r>
        <w:t xml:space="preserve"> Senaste lydelse 2010:2068.</w:t>
      </w:r>
    </w:p>
  </w:footnote>
  <w:footnote w:id="75">
    <w:p w14:paraId="114ADF5E" w14:textId="77777777" w:rsidR="00781540" w:rsidRDefault="00781540" w:rsidP="002C6F01">
      <w:pPr>
        <w:pStyle w:val="Fotnotstext"/>
      </w:pPr>
      <w:r>
        <w:rPr>
          <w:rStyle w:val="Fotnotsreferens"/>
        </w:rPr>
        <w:footnoteRef/>
      </w:r>
      <w:r>
        <w:t xml:space="preserve"> Senaste lydelse 2010:2068.</w:t>
      </w:r>
    </w:p>
  </w:footnote>
  <w:footnote w:id="76">
    <w:p w14:paraId="0067C762" w14:textId="77777777" w:rsidR="00781540" w:rsidRDefault="00781540" w:rsidP="002C6F01">
      <w:pPr>
        <w:pStyle w:val="Fotnotstext"/>
      </w:pPr>
      <w:r>
        <w:rPr>
          <w:rStyle w:val="Fotnotsreferens"/>
        </w:rPr>
        <w:footnoteRef/>
      </w:r>
      <w:r>
        <w:t xml:space="preserve"> Senaste lydelse 2010:2068.</w:t>
      </w:r>
    </w:p>
  </w:footnote>
  <w:footnote w:id="77">
    <w:p w14:paraId="2858B0DA" w14:textId="77777777" w:rsidR="00781540" w:rsidRDefault="00781540" w:rsidP="002C6F01">
      <w:pPr>
        <w:pStyle w:val="Fotnotstext"/>
      </w:pPr>
      <w:r>
        <w:rPr>
          <w:rStyle w:val="Fotnotsreferens"/>
        </w:rPr>
        <w:footnoteRef/>
      </w:r>
      <w:r>
        <w:t xml:space="preserve"> Senaste lydelse 2010:2068.</w:t>
      </w:r>
    </w:p>
  </w:footnote>
  <w:footnote w:id="78">
    <w:p w14:paraId="5080C2FB" w14:textId="77777777" w:rsidR="00781540" w:rsidRDefault="00781540" w:rsidP="002C6F01">
      <w:pPr>
        <w:pStyle w:val="Fotnotstext"/>
      </w:pPr>
      <w:r>
        <w:rPr>
          <w:rStyle w:val="Fotnotsreferens"/>
        </w:rPr>
        <w:footnoteRef/>
      </w:r>
      <w:r>
        <w:t xml:space="preserve"> </w:t>
      </w:r>
      <w:r w:rsidRPr="008B3D4D">
        <w:t xml:space="preserve">Senaste lydelse av rubriken närmast före </w:t>
      </w:r>
      <w:r>
        <w:t>12</w:t>
      </w:r>
      <w:r w:rsidRPr="008B3D4D">
        <w:t xml:space="preserve"> a § 2010:20</w:t>
      </w:r>
      <w:r>
        <w:t>74</w:t>
      </w:r>
      <w:r w:rsidRPr="008B3D4D">
        <w:t>.</w:t>
      </w:r>
    </w:p>
  </w:footnote>
  <w:footnote w:id="79">
    <w:p w14:paraId="76C4F12B" w14:textId="77777777" w:rsidR="00781540" w:rsidRDefault="00781540" w:rsidP="002C6F01">
      <w:pPr>
        <w:pStyle w:val="Fotnotstext"/>
      </w:pPr>
      <w:r>
        <w:rPr>
          <w:rStyle w:val="Fotnotsreferens"/>
        </w:rPr>
        <w:footnoteRef/>
      </w:r>
      <w:r>
        <w:t xml:space="preserve"> Senaste lydelse 2010:2074.</w:t>
      </w:r>
    </w:p>
  </w:footnote>
  <w:footnote w:id="80">
    <w:p w14:paraId="7C650497" w14:textId="77777777" w:rsidR="00781540" w:rsidRDefault="00781540" w:rsidP="002C6F01">
      <w:pPr>
        <w:pStyle w:val="Fotnotstext"/>
      </w:pPr>
      <w:r>
        <w:rPr>
          <w:rStyle w:val="Fotnotsreferens"/>
        </w:rPr>
        <w:footnoteRef/>
      </w:r>
      <w:r>
        <w:t xml:space="preserve"> Senaste lydelse 2011:919.</w:t>
      </w:r>
    </w:p>
  </w:footnote>
  <w:footnote w:id="81">
    <w:p w14:paraId="4A6E0C5E" w14:textId="77777777" w:rsidR="00781540" w:rsidRDefault="00781540" w:rsidP="002C6F01">
      <w:pPr>
        <w:pStyle w:val="Fotnotstext"/>
      </w:pPr>
      <w:r>
        <w:rPr>
          <w:rStyle w:val="Fotnotsreferens"/>
        </w:rPr>
        <w:footnoteRef/>
      </w:r>
      <w:r>
        <w:t xml:space="preserve"> Senaste lydelse 2010:2074.</w:t>
      </w:r>
    </w:p>
  </w:footnote>
  <w:footnote w:id="82">
    <w:p w14:paraId="7ADD4132" w14:textId="77777777" w:rsidR="00781540" w:rsidRDefault="00781540" w:rsidP="002C6F01">
      <w:pPr>
        <w:pStyle w:val="Fotnotstext"/>
      </w:pPr>
      <w:r>
        <w:rPr>
          <w:rStyle w:val="Fotnotsreferens"/>
        </w:rPr>
        <w:footnoteRef/>
      </w:r>
      <w:r>
        <w:t xml:space="preserve"> Senaste lydelse 2018:173.</w:t>
      </w:r>
    </w:p>
  </w:footnote>
  <w:footnote w:id="83">
    <w:p w14:paraId="151B0D35" w14:textId="77777777" w:rsidR="00781540" w:rsidRDefault="00781540" w:rsidP="002C6F01">
      <w:pPr>
        <w:pStyle w:val="Fotnotstext"/>
      </w:pPr>
      <w:r>
        <w:rPr>
          <w:rStyle w:val="Fotnotsreferens"/>
        </w:rPr>
        <w:footnoteRef/>
      </w:r>
      <w:r>
        <w:t xml:space="preserve"> Senaste lydelse 2010:2074.</w:t>
      </w:r>
    </w:p>
  </w:footnote>
  <w:footnote w:id="84">
    <w:p w14:paraId="43888BBF" w14:textId="77777777" w:rsidR="00781540" w:rsidRDefault="00781540" w:rsidP="002C6F01">
      <w:pPr>
        <w:pStyle w:val="Fotnotstext"/>
      </w:pPr>
      <w:r>
        <w:rPr>
          <w:rStyle w:val="Fotnotsreferens"/>
        </w:rPr>
        <w:footnoteRef/>
      </w:r>
      <w:r>
        <w:t xml:space="preserve"> </w:t>
      </w:r>
      <w:r w:rsidRPr="00F47177">
        <w:t>Jfr Europaparlamentets och rådets direktiv 2009/138/EG av den 25 november 2009 om upptagande och utövande av försäkrings- och återförsäkringsverksamhet (Solvens II), i lydelsen enligt Europarlamentets och rådets direktiv (EU) 201</w:t>
      </w:r>
      <w:r>
        <w:t>8/843</w:t>
      </w:r>
      <w:r w:rsidRPr="00F47177">
        <w:t>.</w:t>
      </w:r>
    </w:p>
  </w:footnote>
  <w:footnote w:id="85">
    <w:p w14:paraId="6866057C" w14:textId="77777777" w:rsidR="00781540" w:rsidRDefault="00781540" w:rsidP="002C6F01">
      <w:pPr>
        <w:pStyle w:val="Fotnotstext"/>
      </w:pPr>
      <w:r>
        <w:rPr>
          <w:rStyle w:val="Fotnotsreferens"/>
        </w:rPr>
        <w:footnoteRef/>
      </w:r>
      <w:r>
        <w:t xml:space="preserve"> Senaste lydelse av</w:t>
      </w:r>
    </w:p>
    <w:p w14:paraId="2CED63DA" w14:textId="77777777" w:rsidR="00781540" w:rsidRDefault="00781540" w:rsidP="002C6F01">
      <w:pPr>
        <w:pStyle w:val="Fotnotstext"/>
      </w:pPr>
      <w:r>
        <w:t>12 kap. 85 §</w:t>
      </w:r>
      <w:r w:rsidRPr="00487997">
        <w:t xml:space="preserve"> </w:t>
      </w:r>
      <w:r>
        <w:t>2018:731</w:t>
      </w:r>
    </w:p>
    <w:p w14:paraId="2A1C7B10" w14:textId="77777777" w:rsidR="00781540" w:rsidRDefault="00781540" w:rsidP="002C6F01">
      <w:pPr>
        <w:pStyle w:val="Fotnotstext"/>
      </w:pPr>
      <w:r>
        <w:t>19 kap. 64 § 2015:700</w:t>
      </w:r>
    </w:p>
    <w:p w14:paraId="21A9D8A0" w14:textId="77777777" w:rsidR="00781540" w:rsidRDefault="00781540" w:rsidP="002C6F01">
      <w:pPr>
        <w:pStyle w:val="Fotnotstext"/>
      </w:pPr>
      <w:r>
        <w:t>rubriken närmast före 19 kap. 64 § 2015:700.</w:t>
      </w:r>
    </w:p>
  </w:footnote>
  <w:footnote w:id="86">
    <w:p w14:paraId="0BE8345D" w14:textId="77777777" w:rsidR="00781540" w:rsidRDefault="00781540" w:rsidP="002C6F01">
      <w:pPr>
        <w:pStyle w:val="Fotnotstext"/>
      </w:pPr>
      <w:r>
        <w:rPr>
          <w:rStyle w:val="Fotnotsreferens"/>
        </w:rPr>
        <w:footnoteRef/>
      </w:r>
      <w:r>
        <w:t xml:space="preserve"> Senaste lydelse 2013:456.</w:t>
      </w:r>
    </w:p>
  </w:footnote>
  <w:footnote w:id="87">
    <w:p w14:paraId="662D9D23" w14:textId="77777777" w:rsidR="00781540" w:rsidRDefault="00781540" w:rsidP="002C6F01">
      <w:pPr>
        <w:pStyle w:val="Fotnotstext"/>
      </w:pPr>
      <w:r>
        <w:rPr>
          <w:rStyle w:val="Fotnotsreferens"/>
        </w:rPr>
        <w:footnoteRef/>
      </w:r>
      <w:r>
        <w:t xml:space="preserve"> Senaste lydelse 2013:166.</w:t>
      </w:r>
    </w:p>
  </w:footnote>
  <w:footnote w:id="88">
    <w:p w14:paraId="7EF2413F" w14:textId="77777777" w:rsidR="00781540" w:rsidRDefault="00781540" w:rsidP="002C6F01">
      <w:pPr>
        <w:pStyle w:val="Fotnotstext"/>
      </w:pPr>
      <w:r>
        <w:rPr>
          <w:rStyle w:val="Fotnotsreferens"/>
        </w:rPr>
        <w:footnoteRef/>
      </w:r>
      <w:r>
        <w:t xml:space="preserve"> Senaste lydelse 2015:826.</w:t>
      </w:r>
    </w:p>
  </w:footnote>
  <w:footnote w:id="89">
    <w:p w14:paraId="2EBDFF8E" w14:textId="77777777" w:rsidR="00781540" w:rsidRDefault="00781540" w:rsidP="002C6F01">
      <w:pPr>
        <w:pStyle w:val="Fotnotstext"/>
      </w:pPr>
      <w:r>
        <w:rPr>
          <w:rStyle w:val="Fotnotsreferens"/>
        </w:rPr>
        <w:footnoteRef/>
      </w:r>
      <w:r>
        <w:t xml:space="preserve"> Senaste lydelse 2018:731.</w:t>
      </w:r>
    </w:p>
  </w:footnote>
  <w:footnote w:id="90">
    <w:p w14:paraId="4A01B331" w14:textId="77777777" w:rsidR="00781540" w:rsidRDefault="00781540" w:rsidP="002C6F01">
      <w:pPr>
        <w:pStyle w:val="Fotnotstext"/>
      </w:pPr>
      <w:r>
        <w:rPr>
          <w:rStyle w:val="Fotnotsreferens"/>
        </w:rPr>
        <w:footnoteRef/>
      </w:r>
      <w:r>
        <w:t xml:space="preserve"> Senaste lydelse 2018:731.</w:t>
      </w:r>
    </w:p>
  </w:footnote>
  <w:footnote w:id="91">
    <w:p w14:paraId="3E443904" w14:textId="77777777" w:rsidR="00781540" w:rsidRDefault="00781540" w:rsidP="002C6F01">
      <w:pPr>
        <w:pStyle w:val="Fotnotstext"/>
      </w:pPr>
      <w:r>
        <w:rPr>
          <w:rStyle w:val="Fotnotsreferens"/>
        </w:rPr>
        <w:footnoteRef/>
      </w:r>
      <w:r>
        <w:t xml:space="preserve"> Senaste lydelse 2018:731.</w:t>
      </w:r>
    </w:p>
  </w:footnote>
  <w:footnote w:id="92">
    <w:p w14:paraId="5A4C1C9A" w14:textId="77777777" w:rsidR="00781540" w:rsidRDefault="00781540" w:rsidP="002C6F01">
      <w:pPr>
        <w:pStyle w:val="Fotnotstext"/>
      </w:pPr>
      <w:r>
        <w:rPr>
          <w:rStyle w:val="Fotnotsreferens"/>
        </w:rPr>
        <w:footnoteRef/>
      </w:r>
      <w:r>
        <w:t xml:space="preserve"> Senaste lydelse 2018:731. Ändringen innebär bl.a. att första stycket tas bort.</w:t>
      </w:r>
    </w:p>
  </w:footnote>
  <w:footnote w:id="93">
    <w:p w14:paraId="34F22B18" w14:textId="77777777" w:rsidR="00781540" w:rsidRDefault="00781540" w:rsidP="002C6F01">
      <w:pPr>
        <w:pStyle w:val="Fotnotstext"/>
      </w:pPr>
      <w:r>
        <w:rPr>
          <w:rStyle w:val="Fotnotsreferens"/>
        </w:rPr>
        <w:footnoteRef/>
      </w:r>
      <w:r>
        <w:t xml:space="preserve"> Senaste lydelse 2018:731.</w:t>
      </w:r>
    </w:p>
  </w:footnote>
  <w:footnote w:id="94">
    <w:p w14:paraId="496C07D1" w14:textId="77777777" w:rsidR="00781540" w:rsidRDefault="00781540" w:rsidP="002C6F01">
      <w:pPr>
        <w:pStyle w:val="Fotnotstext"/>
      </w:pPr>
      <w:r>
        <w:rPr>
          <w:rStyle w:val="Fotnotsreferens"/>
        </w:rPr>
        <w:footnoteRef/>
      </w:r>
      <w:r>
        <w:t xml:space="preserve"> Senaste lydelse 2018:731.</w:t>
      </w:r>
    </w:p>
  </w:footnote>
  <w:footnote w:id="95">
    <w:p w14:paraId="5074BD6F" w14:textId="77777777" w:rsidR="00781540" w:rsidRDefault="00781540" w:rsidP="002C6F01">
      <w:pPr>
        <w:pStyle w:val="Fotnotstext"/>
      </w:pPr>
      <w:r>
        <w:rPr>
          <w:rStyle w:val="Fotnotsreferens"/>
        </w:rPr>
        <w:footnoteRef/>
      </w:r>
      <w:r>
        <w:t xml:space="preserve"> Senaste lydelse 2018:731.</w:t>
      </w:r>
    </w:p>
  </w:footnote>
  <w:footnote w:id="96">
    <w:p w14:paraId="2994235E" w14:textId="77777777" w:rsidR="00781540" w:rsidRDefault="00781540" w:rsidP="002C6F01">
      <w:pPr>
        <w:pStyle w:val="Fotnotstext"/>
      </w:pPr>
      <w:r>
        <w:rPr>
          <w:rStyle w:val="Fotnotsreferens"/>
        </w:rPr>
        <w:footnoteRef/>
      </w:r>
      <w:r>
        <w:t xml:space="preserve"> Senaste lydelse 2018:731.</w:t>
      </w:r>
    </w:p>
  </w:footnote>
  <w:footnote w:id="97">
    <w:p w14:paraId="331D9109" w14:textId="77777777" w:rsidR="00781540" w:rsidRDefault="00781540" w:rsidP="002C6F01">
      <w:pPr>
        <w:pStyle w:val="Fotnotstext"/>
      </w:pPr>
      <w:r>
        <w:rPr>
          <w:rStyle w:val="Fotnotsreferens"/>
        </w:rPr>
        <w:footnoteRef/>
      </w:r>
      <w:r>
        <w:t xml:space="preserve"> Senaste lydelse 2015:700.</w:t>
      </w:r>
    </w:p>
  </w:footnote>
  <w:footnote w:id="98">
    <w:p w14:paraId="1051CF7A" w14:textId="77777777" w:rsidR="00781540" w:rsidRDefault="00781540" w:rsidP="002C6F01">
      <w:pPr>
        <w:pStyle w:val="Fotnotstext"/>
      </w:pPr>
      <w:r>
        <w:rPr>
          <w:rStyle w:val="Fotnotsreferens"/>
        </w:rPr>
        <w:footnoteRef/>
      </w:r>
      <w:r>
        <w:t xml:space="preserve"> Senaste lydelse 2017:233.</w:t>
      </w:r>
    </w:p>
  </w:footnote>
  <w:footnote w:id="99">
    <w:p w14:paraId="2D91408E" w14:textId="77777777" w:rsidR="00781540" w:rsidRDefault="00781540" w:rsidP="002C6F01">
      <w:pPr>
        <w:pStyle w:val="Fotnotstext"/>
      </w:pPr>
      <w:r>
        <w:rPr>
          <w:rStyle w:val="Fotnotsreferens"/>
        </w:rPr>
        <w:footnoteRef/>
      </w:r>
      <w:r>
        <w:t xml:space="preserve"> Senaste lydelse 2015:700.</w:t>
      </w:r>
    </w:p>
  </w:footnote>
  <w:footnote w:id="100">
    <w:p w14:paraId="3E4F9DA1" w14:textId="77777777" w:rsidR="00781540" w:rsidRDefault="00781540" w:rsidP="002C6F01">
      <w:pPr>
        <w:autoSpaceDE w:val="0"/>
        <w:autoSpaceDN w:val="0"/>
        <w:adjustRightInd w:val="0"/>
        <w:spacing w:after="0" w:line="240" w:lineRule="auto"/>
      </w:pPr>
      <w:r w:rsidRPr="00EA2E15">
        <w:rPr>
          <w:rFonts w:ascii="Times New Roman" w:hAnsi="Times New Roman"/>
          <w:sz w:val="16"/>
          <w:vertAlign w:val="superscript"/>
        </w:rPr>
        <w:footnoteRef/>
      </w:r>
      <w:r w:rsidRPr="00EA2E15">
        <w:rPr>
          <w:rFonts w:ascii="Times New Roman" w:hAnsi="Times New Roman"/>
          <w:sz w:val="16"/>
        </w:rPr>
        <w:t xml:space="preserve"> </w:t>
      </w:r>
      <w:r w:rsidRPr="008C51CA">
        <w:rPr>
          <w:rFonts w:ascii="Times New Roman" w:hAnsi="Times New Roman"/>
          <w:sz w:val="16"/>
        </w:rPr>
        <w:t>Jfr Europaparlamentets och rådets direktiv (EU) 2016/2341 av den 14 december 2016 om verksamhet i och tillsyn över tjänstepensionsinstitut, i den ursprungliga lydelsen.</w:t>
      </w:r>
    </w:p>
  </w:footnote>
  <w:footnote w:id="101">
    <w:p w14:paraId="0F5EEE0D" w14:textId="77777777" w:rsidR="00781540" w:rsidRDefault="00781540" w:rsidP="002C6F01">
      <w:pPr>
        <w:pStyle w:val="Fotnotstext"/>
      </w:pPr>
      <w:r>
        <w:rPr>
          <w:rStyle w:val="Fotnotsreferens"/>
        </w:rPr>
        <w:footnoteRef/>
      </w:r>
      <w:r>
        <w:t xml:space="preserve"> Senaste lydelse 2019:825.</w:t>
      </w:r>
    </w:p>
  </w:footnote>
  <w:footnote w:id="102">
    <w:p w14:paraId="47DF23EA" w14:textId="77777777" w:rsidR="00781540" w:rsidRDefault="00781540" w:rsidP="002C6F01">
      <w:pPr>
        <w:pStyle w:val="Fotnotstext"/>
      </w:pPr>
      <w:r>
        <w:rPr>
          <w:rStyle w:val="Fotnotsreferens"/>
        </w:rPr>
        <w:footnoteRef/>
      </w:r>
      <w:r>
        <w:t xml:space="preserve"> Senaste lydelse 2019:825.</w:t>
      </w:r>
    </w:p>
  </w:footnote>
  <w:footnote w:id="103">
    <w:p w14:paraId="5671B4E1" w14:textId="77777777" w:rsidR="00781540" w:rsidRDefault="00781540" w:rsidP="002C6F01">
      <w:pPr>
        <w:pStyle w:val="Fotnotstext"/>
      </w:pPr>
      <w:r>
        <w:rPr>
          <w:rStyle w:val="Fotnotsreferens"/>
        </w:rPr>
        <w:footnoteRef/>
      </w:r>
      <w:r>
        <w:t xml:space="preserve"> Senaste lydelse 2019:825.</w:t>
      </w:r>
    </w:p>
  </w:footnote>
  <w:footnote w:id="104">
    <w:p w14:paraId="6334F2A7" w14:textId="77777777" w:rsidR="00781540" w:rsidRDefault="00781540" w:rsidP="002C6F01">
      <w:pPr>
        <w:pStyle w:val="Fotnotstext"/>
      </w:pPr>
      <w:r>
        <w:rPr>
          <w:rStyle w:val="Fotnotsreferens"/>
        </w:rPr>
        <w:footnoteRef/>
      </w:r>
      <w:r>
        <w:t xml:space="preserve"> Senaste lydelse 2019:285.</w:t>
      </w:r>
    </w:p>
  </w:footnote>
  <w:footnote w:id="105">
    <w:p w14:paraId="014DE57C" w14:textId="77777777" w:rsidR="00781540" w:rsidRDefault="00781540" w:rsidP="002C6F01">
      <w:pPr>
        <w:pStyle w:val="Fotnotstext"/>
      </w:pPr>
      <w:r>
        <w:rPr>
          <w:rStyle w:val="Fotnotsreferens"/>
        </w:rPr>
        <w:footnoteRef/>
      </w:r>
      <w:r>
        <w:t xml:space="preserve"> Senaste lydelse 2019:825.</w:t>
      </w:r>
    </w:p>
  </w:footnote>
  <w:footnote w:id="106">
    <w:p w14:paraId="24698058" w14:textId="77777777" w:rsidR="00781540" w:rsidRDefault="00781540" w:rsidP="002C6F01">
      <w:pPr>
        <w:pStyle w:val="Fotnotstext"/>
      </w:pPr>
      <w:r>
        <w:rPr>
          <w:rStyle w:val="Fotnotsreferens"/>
        </w:rPr>
        <w:footnoteRef/>
      </w:r>
      <w:r>
        <w:t xml:space="preserve"> Senaste lydelse 2019:825.</w:t>
      </w:r>
    </w:p>
  </w:footnote>
  <w:footnote w:id="107">
    <w:p w14:paraId="7E6D6F95" w14:textId="77777777" w:rsidR="00781540" w:rsidRDefault="00781540" w:rsidP="002C6F01">
      <w:pPr>
        <w:pStyle w:val="Fotnotstext"/>
      </w:pPr>
      <w:r>
        <w:rPr>
          <w:rStyle w:val="Fotnotsreferens"/>
        </w:rPr>
        <w:footnoteRef/>
      </w:r>
      <w:r>
        <w:t xml:space="preserve"> Senaste lydelse 2019:825.</w:t>
      </w:r>
    </w:p>
  </w:footnote>
  <w:footnote w:id="108">
    <w:p w14:paraId="475E94A3" w14:textId="77777777" w:rsidR="00781540" w:rsidRDefault="00781540" w:rsidP="002C6F01">
      <w:pPr>
        <w:pStyle w:val="Fotnotstext"/>
      </w:pPr>
      <w:r>
        <w:rPr>
          <w:rStyle w:val="Fotnotsreferens"/>
        </w:rPr>
        <w:footnoteRef/>
      </w:r>
      <w:r>
        <w:t xml:space="preserve"> Senaste lydelse 2019:825.</w:t>
      </w:r>
    </w:p>
  </w:footnote>
  <w:footnote w:id="109">
    <w:p w14:paraId="127909DC" w14:textId="77777777" w:rsidR="00781540" w:rsidRDefault="00781540" w:rsidP="002C6F01">
      <w:pPr>
        <w:pStyle w:val="Fotnotstext"/>
      </w:pPr>
      <w:r>
        <w:rPr>
          <w:rStyle w:val="Fotnotsreferens"/>
        </w:rPr>
        <w:footnoteRef/>
      </w:r>
      <w:r>
        <w:t xml:space="preserve"> Senaste lydelse 2019:825.</w:t>
      </w:r>
    </w:p>
  </w:footnote>
  <w:footnote w:id="110">
    <w:p w14:paraId="487BEBD4" w14:textId="77777777" w:rsidR="00781540" w:rsidRDefault="00781540" w:rsidP="002C6F01">
      <w:pPr>
        <w:pStyle w:val="Fotnotstext"/>
      </w:pPr>
      <w:r>
        <w:rPr>
          <w:rStyle w:val="Fotnotsreferens"/>
        </w:rPr>
        <w:footnoteRef/>
      </w:r>
      <w:r>
        <w:t xml:space="preserve"> Senaste lydelse 2019:825.</w:t>
      </w:r>
    </w:p>
  </w:footnote>
  <w:footnote w:id="111">
    <w:p w14:paraId="5512F29D" w14:textId="77777777" w:rsidR="00781540" w:rsidRDefault="00781540" w:rsidP="002C6F01">
      <w:pPr>
        <w:pStyle w:val="Fotnotstext"/>
      </w:pPr>
      <w:r>
        <w:rPr>
          <w:rStyle w:val="Fotnotsreferens"/>
        </w:rPr>
        <w:footnoteRef/>
      </w:r>
      <w:r>
        <w:t xml:space="preserve"> Senaste lydelse 2019:1216.</w:t>
      </w:r>
    </w:p>
  </w:footnote>
  <w:footnote w:id="112">
    <w:p w14:paraId="52F25FA1" w14:textId="77777777" w:rsidR="00781540" w:rsidRDefault="00781540" w:rsidP="002C6F01">
      <w:pPr>
        <w:pStyle w:val="Fotnotstext"/>
      </w:pPr>
      <w:r>
        <w:rPr>
          <w:rStyle w:val="Fotnotsreferens"/>
        </w:rPr>
        <w:footnoteRef/>
      </w:r>
      <w:r>
        <w:t xml:space="preserve"> </w:t>
      </w:r>
      <w:r w:rsidRPr="002F30B8">
        <w:t>Tidigare 37 § upphävd genom 2013:428.</w:t>
      </w:r>
    </w:p>
  </w:footnote>
  <w:footnote w:id="113">
    <w:p w14:paraId="62E7816E" w14:textId="77777777" w:rsidR="00781540" w:rsidRDefault="00781540" w:rsidP="002C6F01">
      <w:pPr>
        <w:pStyle w:val="Fotnotstext"/>
      </w:pPr>
      <w:r>
        <w:rPr>
          <w:rStyle w:val="Fotnotsreferens"/>
        </w:rPr>
        <w:footnoteRef/>
      </w:r>
      <w:r>
        <w:t xml:space="preserve"> Senaste lydelse 2018:712.</w:t>
      </w:r>
    </w:p>
  </w:footnote>
  <w:footnote w:id="114">
    <w:p w14:paraId="665D3AAA" w14:textId="77777777" w:rsidR="00781540" w:rsidRDefault="00781540" w:rsidP="002C6F01">
      <w:pPr>
        <w:pStyle w:val="Fotnotstext"/>
      </w:pPr>
      <w:r>
        <w:rPr>
          <w:rStyle w:val="Fotnotsreferens"/>
        </w:rPr>
        <w:footnoteRef/>
      </w:r>
      <w:r>
        <w:t xml:space="preserve"> Senaste lydelse </w:t>
      </w:r>
      <w:r w:rsidRPr="00A719CB">
        <w:t>2007:1280</w:t>
      </w:r>
      <w:r>
        <w:t>.</w:t>
      </w:r>
    </w:p>
  </w:footnote>
  <w:footnote w:id="115">
    <w:p w14:paraId="4DFE53FA" w14:textId="77777777" w:rsidR="00781540" w:rsidRDefault="00781540" w:rsidP="002C6F01">
      <w:pPr>
        <w:pStyle w:val="Fotnotstext"/>
      </w:pPr>
      <w:r>
        <w:rPr>
          <w:rStyle w:val="Fotnotsreferens"/>
        </w:rPr>
        <w:footnoteRef/>
      </w:r>
      <w:r>
        <w:t xml:space="preserve"> Senaste lydelse av lagens rubrik 2005:1123.</w:t>
      </w:r>
    </w:p>
  </w:footnote>
  <w:footnote w:id="116">
    <w:p w14:paraId="30E87BDB" w14:textId="77777777" w:rsidR="00781540" w:rsidRDefault="00781540" w:rsidP="002C6F01">
      <w:pPr>
        <w:pStyle w:val="Fotnotstext"/>
      </w:pPr>
      <w:r>
        <w:rPr>
          <w:rStyle w:val="Fotnotsreferens"/>
        </w:rPr>
        <w:footnoteRef/>
      </w:r>
      <w:r>
        <w:t xml:space="preserve"> Senaste lydelse 2019:751. Ändringen innebär bl.a. att tredje stycket tas bort.</w:t>
      </w:r>
    </w:p>
  </w:footnote>
  <w:footnote w:id="117">
    <w:p w14:paraId="61E458D3" w14:textId="77777777" w:rsidR="00781540" w:rsidRDefault="00781540" w:rsidP="002C6F01">
      <w:pPr>
        <w:pStyle w:val="Fotnotstext"/>
      </w:pPr>
      <w:r>
        <w:rPr>
          <w:rStyle w:val="Fotnotsreferens"/>
        </w:rPr>
        <w:footnoteRef/>
      </w:r>
      <w:r>
        <w:t xml:space="preserve"> Senaste lydelse 2019:751. Ändringen innebär att fjärde stycket tas bort.</w:t>
      </w:r>
    </w:p>
  </w:footnote>
  <w:footnote w:id="118">
    <w:p w14:paraId="10306F72" w14:textId="77777777" w:rsidR="00781540" w:rsidRDefault="00781540" w:rsidP="002C6F01">
      <w:pPr>
        <w:pStyle w:val="Fotnotstext"/>
      </w:pPr>
      <w:r>
        <w:rPr>
          <w:rStyle w:val="Fotnotsreferens"/>
        </w:rPr>
        <w:footnoteRef/>
      </w:r>
      <w:r>
        <w:t xml:space="preserve"> Senaste lydelse 2008:101. Ändringen innebär att andra stycket tas bort.</w:t>
      </w:r>
    </w:p>
  </w:footnote>
  <w:footnote w:id="119">
    <w:p w14:paraId="2D302542" w14:textId="77777777" w:rsidR="00781540" w:rsidRDefault="00781540" w:rsidP="002C6F01">
      <w:pPr>
        <w:pStyle w:val="Fotnotstext"/>
      </w:pPr>
      <w:r>
        <w:rPr>
          <w:rStyle w:val="Fotnotsreferens"/>
        </w:rPr>
        <w:footnoteRef/>
      </w:r>
      <w:r>
        <w:t xml:space="preserve"> Senaste lydelse 2019:751.</w:t>
      </w:r>
    </w:p>
  </w:footnote>
  <w:footnote w:id="120">
    <w:p w14:paraId="2B121B56" w14:textId="77777777" w:rsidR="00781540" w:rsidRDefault="00781540" w:rsidP="002C6F01">
      <w:pPr>
        <w:pStyle w:val="Fotnotstext"/>
      </w:pPr>
      <w:r>
        <w:rPr>
          <w:rStyle w:val="Fotnotsreferens"/>
        </w:rPr>
        <w:footnoteRef/>
      </w:r>
      <w:r>
        <w:t xml:space="preserve"> Senaste lydelse 2019:751. Ändringen innebär bl.a. att andra stycket tas bort.</w:t>
      </w:r>
    </w:p>
  </w:footnote>
  <w:footnote w:id="121">
    <w:p w14:paraId="70AF7B38" w14:textId="77777777" w:rsidR="00781540" w:rsidRDefault="00781540" w:rsidP="002C6F01">
      <w:pPr>
        <w:pStyle w:val="Fotnotstext"/>
      </w:pPr>
      <w:r>
        <w:rPr>
          <w:rStyle w:val="Fotnotsreferens"/>
        </w:rPr>
        <w:footnoteRef/>
      </w:r>
      <w:r>
        <w:t xml:space="preserve"> Senaste lydelse 2019:751. Ändringen innebär bl.a. att tredje stycket tas bort.</w:t>
      </w:r>
    </w:p>
  </w:footnote>
  <w:footnote w:id="122">
    <w:p w14:paraId="17171067" w14:textId="77777777" w:rsidR="00781540" w:rsidRDefault="00781540" w:rsidP="002C6F01">
      <w:pPr>
        <w:pStyle w:val="Fotnotstext"/>
      </w:pPr>
      <w:r>
        <w:rPr>
          <w:rStyle w:val="Fotnotsreferens"/>
        </w:rPr>
        <w:footnoteRef/>
      </w:r>
      <w:r>
        <w:t xml:space="preserve"> Senaste lydelse 2019:751. Ändringen innebär bl.a. att tredje stycket tas bort.</w:t>
      </w:r>
    </w:p>
  </w:footnote>
  <w:footnote w:id="123">
    <w:p w14:paraId="6ADCF909" w14:textId="77777777" w:rsidR="00781540" w:rsidRDefault="00781540" w:rsidP="002C6F01">
      <w:pPr>
        <w:pStyle w:val="Fotnotstext"/>
      </w:pPr>
      <w:r>
        <w:rPr>
          <w:rStyle w:val="Fotnotsreferens"/>
        </w:rPr>
        <w:footnoteRef/>
      </w:r>
      <w:r>
        <w:t xml:space="preserve"> Senaste lydelse 2019:751. Ändringen innebär bl.a. att åttonde stycket tas bort.</w:t>
      </w:r>
    </w:p>
  </w:footnote>
  <w:footnote w:id="124">
    <w:p w14:paraId="3A4AC242" w14:textId="77777777" w:rsidR="00781540" w:rsidRDefault="00781540" w:rsidP="002C6F01">
      <w:pPr>
        <w:pStyle w:val="Fotnotstext"/>
      </w:pPr>
      <w:r>
        <w:rPr>
          <w:rStyle w:val="Fotnotsreferens"/>
        </w:rPr>
        <w:footnoteRef/>
      </w:r>
      <w:r>
        <w:t xml:space="preserve"> Senaste lydelse 2005:1123.</w:t>
      </w:r>
    </w:p>
  </w:footnote>
  <w:footnote w:id="125">
    <w:p w14:paraId="581F3623" w14:textId="77777777" w:rsidR="00781540" w:rsidRDefault="00781540" w:rsidP="002C6F01">
      <w:pPr>
        <w:pStyle w:val="Fotnotstext"/>
      </w:pPr>
      <w:r>
        <w:rPr>
          <w:rStyle w:val="Fotnotsreferens"/>
        </w:rPr>
        <w:footnoteRef/>
      </w:r>
      <w:r>
        <w:t xml:space="preserve"> Senaste lydelse 2010:2068.</w:t>
      </w:r>
    </w:p>
  </w:footnote>
  <w:footnote w:id="126">
    <w:p w14:paraId="406CB14F" w14:textId="77777777" w:rsidR="00781540" w:rsidRDefault="00781540" w:rsidP="002C6F01">
      <w:pPr>
        <w:pStyle w:val="Fotnotstext"/>
      </w:pPr>
      <w:r>
        <w:rPr>
          <w:rStyle w:val="Fotnotsreferens"/>
        </w:rPr>
        <w:footnoteRef/>
      </w:r>
      <w:r>
        <w:t xml:space="preserve"> Senaste lydelse </w:t>
      </w:r>
      <w:r w:rsidRPr="00C90B9C">
        <w:t>2010:2068</w:t>
      </w:r>
      <w:r>
        <w:t>.</w:t>
      </w:r>
    </w:p>
  </w:footnote>
  <w:footnote w:id="127">
    <w:p w14:paraId="24DB0050" w14:textId="77777777" w:rsidR="00781540" w:rsidRDefault="00781540" w:rsidP="002C6F01">
      <w:pPr>
        <w:pStyle w:val="Fotnotstext"/>
      </w:pPr>
      <w:r>
        <w:rPr>
          <w:rStyle w:val="Fotnotsreferens"/>
        </w:rPr>
        <w:footnoteRef/>
      </w:r>
      <w:r>
        <w:t xml:space="preserve"> Senaste lydelse 2010:2068.</w:t>
      </w:r>
    </w:p>
  </w:footnote>
  <w:footnote w:id="128">
    <w:p w14:paraId="00A7C406" w14:textId="77777777" w:rsidR="00781540" w:rsidRDefault="00781540" w:rsidP="002C6F01">
      <w:pPr>
        <w:pStyle w:val="Fotnotstext"/>
      </w:pPr>
      <w:r>
        <w:rPr>
          <w:rStyle w:val="Fotnotsreferens"/>
        </w:rPr>
        <w:footnoteRef/>
      </w:r>
      <w:r>
        <w:t xml:space="preserve"> Senaste lydelse 2010:2068.</w:t>
      </w:r>
    </w:p>
  </w:footnote>
  <w:footnote w:id="129">
    <w:p w14:paraId="3F17CE2E" w14:textId="77777777" w:rsidR="00781540" w:rsidRDefault="00781540" w:rsidP="002C6F01">
      <w:pPr>
        <w:pStyle w:val="Fotnotstext"/>
      </w:pPr>
      <w:r>
        <w:rPr>
          <w:rStyle w:val="Fotnotsreferens"/>
        </w:rPr>
        <w:footnoteRef/>
      </w:r>
      <w:r>
        <w:t xml:space="preserve"> Senaste lydelse 2010:2068.</w:t>
      </w:r>
    </w:p>
  </w:footnote>
  <w:footnote w:id="130">
    <w:p w14:paraId="6BF15D05" w14:textId="77777777" w:rsidR="00781540" w:rsidRDefault="00781540" w:rsidP="002C6F01">
      <w:pPr>
        <w:pStyle w:val="Fotnotstext"/>
      </w:pPr>
      <w:r>
        <w:rPr>
          <w:rStyle w:val="Fotnotsreferens"/>
        </w:rPr>
        <w:footnoteRef/>
      </w:r>
      <w:r>
        <w:t xml:space="preserve"> Senaste lydelse 2019:761.</w:t>
      </w:r>
    </w:p>
  </w:footnote>
  <w:footnote w:id="131">
    <w:p w14:paraId="258A7324" w14:textId="77777777" w:rsidR="00781540" w:rsidRDefault="00781540" w:rsidP="002C6F01">
      <w:pPr>
        <w:pStyle w:val="Fotnotstext"/>
      </w:pPr>
      <w:r>
        <w:rPr>
          <w:rStyle w:val="Fotnotsreferens"/>
        </w:rPr>
        <w:footnoteRef/>
      </w:r>
      <w:r>
        <w:t xml:space="preserve"> Senaste lydelse 2010:2074.</w:t>
      </w:r>
    </w:p>
  </w:footnote>
  <w:footnote w:id="132">
    <w:p w14:paraId="4B6FFC53" w14:textId="77777777" w:rsidR="00781540" w:rsidRDefault="00781540" w:rsidP="002C6F01">
      <w:pPr>
        <w:pStyle w:val="Fotnotstext"/>
      </w:pPr>
      <w:r>
        <w:rPr>
          <w:rStyle w:val="Fotnotsreferens"/>
        </w:rPr>
        <w:footnoteRef/>
      </w:r>
      <w:r>
        <w:t xml:space="preserve"> Senaste lydelse </w:t>
      </w:r>
      <w:r w:rsidRPr="0092494A">
        <w:t>2010:2074</w:t>
      </w:r>
      <w:r>
        <w:t>.</w:t>
      </w:r>
    </w:p>
  </w:footnote>
  <w:footnote w:id="133">
    <w:p w14:paraId="222FEA99" w14:textId="77777777" w:rsidR="00781540" w:rsidRDefault="00781540" w:rsidP="002C6F01">
      <w:pPr>
        <w:pStyle w:val="Fotnotstext"/>
      </w:pPr>
      <w:r>
        <w:rPr>
          <w:rStyle w:val="Fotnotsreferens"/>
        </w:rPr>
        <w:footnoteRef/>
      </w:r>
      <w:r>
        <w:t xml:space="preserve"> Senaste lydelse 2011:919.</w:t>
      </w:r>
    </w:p>
  </w:footnote>
  <w:footnote w:id="134">
    <w:p w14:paraId="2347BF62" w14:textId="77777777" w:rsidR="00781540" w:rsidRDefault="00781540" w:rsidP="002C6F01">
      <w:pPr>
        <w:pStyle w:val="Fotnotstext"/>
      </w:pPr>
      <w:r>
        <w:rPr>
          <w:rStyle w:val="Fotnotsreferens"/>
        </w:rPr>
        <w:footnoteRef/>
      </w:r>
      <w:r>
        <w:t xml:space="preserve"> Senaste lydelse 2010:2074.</w:t>
      </w:r>
    </w:p>
  </w:footnote>
  <w:footnote w:id="135">
    <w:p w14:paraId="1285D73D" w14:textId="77777777" w:rsidR="00781540" w:rsidRDefault="00781540" w:rsidP="002C6F01">
      <w:pPr>
        <w:pStyle w:val="Fotnotstext"/>
      </w:pPr>
      <w:r>
        <w:rPr>
          <w:rStyle w:val="Fotnotsreferens"/>
        </w:rPr>
        <w:footnoteRef/>
      </w:r>
      <w:r>
        <w:t xml:space="preserve"> Senaste lydelse 2018:173.</w:t>
      </w:r>
    </w:p>
  </w:footnote>
  <w:footnote w:id="136">
    <w:p w14:paraId="339F0153" w14:textId="77777777" w:rsidR="00781540" w:rsidRDefault="00781540" w:rsidP="002C6F01">
      <w:pPr>
        <w:pStyle w:val="Fotnotstext"/>
      </w:pPr>
      <w:r>
        <w:rPr>
          <w:rStyle w:val="Fotnotsreferens"/>
        </w:rPr>
        <w:footnoteRef/>
      </w:r>
      <w:r>
        <w:t xml:space="preserve"> Senaste lydelse 2010:2074.</w:t>
      </w:r>
    </w:p>
  </w:footnote>
  <w:footnote w:id="137">
    <w:p w14:paraId="02E67459" w14:textId="77777777" w:rsidR="00781540" w:rsidRDefault="00781540" w:rsidP="002C6F01">
      <w:pPr>
        <w:pStyle w:val="Fotnotstext"/>
      </w:pPr>
      <w:r>
        <w:rPr>
          <w:rStyle w:val="Fotnotsreferens"/>
        </w:rPr>
        <w:footnoteRef/>
      </w:r>
      <w:r>
        <w:t xml:space="preserve"> Senaste lydelse 2019:765.</w:t>
      </w:r>
    </w:p>
  </w:footnote>
  <w:footnote w:id="138">
    <w:p w14:paraId="07821D31" w14:textId="77777777" w:rsidR="00781540" w:rsidRDefault="00781540" w:rsidP="002C6F01">
      <w:pPr>
        <w:pStyle w:val="Fotnotstext"/>
      </w:pPr>
      <w:r>
        <w:rPr>
          <w:rStyle w:val="Fotnotsreferens"/>
        </w:rPr>
        <w:footnoteRef/>
      </w:r>
      <w:r>
        <w:t xml:space="preserve"> </w:t>
      </w:r>
      <w:r w:rsidRPr="00F47177">
        <w:t>Jfr Europaparlamentets och rådets direktiv 2009/138/EG av den 25 november 2009 om upptagande och utövande av försäkrings- och återförsäkringsverksamhet (Solvens II), i lydelsen enligt Europarlamentets och rådets direktiv (EU) 201</w:t>
      </w:r>
      <w:r>
        <w:t>8/843</w:t>
      </w:r>
      <w:r w:rsidRPr="00F47177">
        <w:t>.</w:t>
      </w:r>
    </w:p>
  </w:footnote>
  <w:footnote w:id="139">
    <w:p w14:paraId="25A68F8F" w14:textId="77777777" w:rsidR="00781540" w:rsidRDefault="00781540" w:rsidP="002C6F01">
      <w:pPr>
        <w:pStyle w:val="Fotnotstext"/>
      </w:pPr>
      <w:r>
        <w:rPr>
          <w:rStyle w:val="Fotnotsreferens"/>
        </w:rPr>
        <w:footnoteRef/>
      </w:r>
      <w:r>
        <w:t xml:space="preserve"> Senaste lydelse av</w:t>
      </w:r>
    </w:p>
    <w:p w14:paraId="01DE219E" w14:textId="77777777" w:rsidR="00781540" w:rsidRDefault="00781540" w:rsidP="002C6F01">
      <w:pPr>
        <w:pStyle w:val="Fotnotstext"/>
      </w:pPr>
      <w:r>
        <w:t>12 kap. 85 §</w:t>
      </w:r>
      <w:r w:rsidRPr="00487997">
        <w:t xml:space="preserve"> </w:t>
      </w:r>
      <w:r>
        <w:t>2018:731</w:t>
      </w:r>
    </w:p>
    <w:p w14:paraId="41BC5482" w14:textId="77777777" w:rsidR="00781540" w:rsidRDefault="00781540" w:rsidP="002C6F01">
      <w:pPr>
        <w:pStyle w:val="Fotnotstext"/>
      </w:pPr>
      <w:r>
        <w:t>19 kap. 64 § 2015:700</w:t>
      </w:r>
    </w:p>
    <w:p w14:paraId="7102DC36" w14:textId="77777777" w:rsidR="00781540" w:rsidRDefault="00781540" w:rsidP="002C6F01">
      <w:pPr>
        <w:pStyle w:val="Fotnotstext"/>
      </w:pPr>
      <w:r>
        <w:t>rubriken närmast före 19 kap. 64 § 2015:700.</w:t>
      </w:r>
    </w:p>
  </w:footnote>
  <w:footnote w:id="140">
    <w:p w14:paraId="15C7046C" w14:textId="77777777" w:rsidR="00781540" w:rsidRDefault="00781540" w:rsidP="002C6F01">
      <w:pPr>
        <w:pStyle w:val="Fotnotstext"/>
      </w:pPr>
      <w:r>
        <w:rPr>
          <w:rStyle w:val="Fotnotsreferens"/>
        </w:rPr>
        <w:footnoteRef/>
      </w:r>
      <w:r>
        <w:t xml:space="preserve"> Senaste lydelse 2013:456.</w:t>
      </w:r>
    </w:p>
  </w:footnote>
  <w:footnote w:id="141">
    <w:p w14:paraId="0F016001" w14:textId="77777777" w:rsidR="00781540" w:rsidRDefault="00781540" w:rsidP="002C6F01">
      <w:pPr>
        <w:pStyle w:val="Fotnotstext"/>
      </w:pPr>
      <w:r>
        <w:rPr>
          <w:rStyle w:val="Fotnotsreferens"/>
        </w:rPr>
        <w:footnoteRef/>
      </w:r>
      <w:r>
        <w:t xml:space="preserve"> Senaste lydelse 2019:766.</w:t>
      </w:r>
    </w:p>
  </w:footnote>
  <w:footnote w:id="142">
    <w:p w14:paraId="42CCC5C1" w14:textId="77777777" w:rsidR="00781540" w:rsidRDefault="00781540" w:rsidP="002C6F01">
      <w:pPr>
        <w:pStyle w:val="Fotnotstext"/>
      </w:pPr>
      <w:r>
        <w:rPr>
          <w:rStyle w:val="Fotnotsreferens"/>
        </w:rPr>
        <w:footnoteRef/>
      </w:r>
      <w:r>
        <w:t xml:space="preserve"> Senaste lydelse 2015:826.</w:t>
      </w:r>
    </w:p>
  </w:footnote>
  <w:footnote w:id="143">
    <w:p w14:paraId="44CB4A37" w14:textId="77777777" w:rsidR="00781540" w:rsidRDefault="00781540" w:rsidP="002C6F01">
      <w:pPr>
        <w:pStyle w:val="Fotnotstext"/>
      </w:pPr>
      <w:r>
        <w:rPr>
          <w:rStyle w:val="Fotnotsreferens"/>
        </w:rPr>
        <w:footnoteRef/>
      </w:r>
      <w:r>
        <w:t xml:space="preserve"> Senaste lydelse 2018:731.</w:t>
      </w:r>
    </w:p>
  </w:footnote>
  <w:footnote w:id="144">
    <w:p w14:paraId="45EAF64C" w14:textId="77777777" w:rsidR="00781540" w:rsidRDefault="00781540" w:rsidP="002C6F01">
      <w:pPr>
        <w:pStyle w:val="Fotnotstext"/>
      </w:pPr>
      <w:r>
        <w:rPr>
          <w:rStyle w:val="Fotnotsreferens"/>
        </w:rPr>
        <w:footnoteRef/>
      </w:r>
      <w:r>
        <w:t xml:space="preserve"> Senaste lydelse 2018:731.</w:t>
      </w:r>
    </w:p>
  </w:footnote>
  <w:footnote w:id="145">
    <w:p w14:paraId="61F7A50A" w14:textId="77777777" w:rsidR="00781540" w:rsidRDefault="00781540" w:rsidP="002C6F01">
      <w:pPr>
        <w:pStyle w:val="Fotnotstext"/>
      </w:pPr>
      <w:r>
        <w:rPr>
          <w:rStyle w:val="Fotnotsreferens"/>
        </w:rPr>
        <w:footnoteRef/>
      </w:r>
      <w:r>
        <w:t xml:space="preserve"> Senaste lydelse 2018:731.</w:t>
      </w:r>
    </w:p>
  </w:footnote>
  <w:footnote w:id="146">
    <w:p w14:paraId="74834BE5" w14:textId="77777777" w:rsidR="00781540" w:rsidRDefault="00781540" w:rsidP="002C6F01">
      <w:pPr>
        <w:pStyle w:val="Fotnotstext"/>
      </w:pPr>
      <w:r>
        <w:rPr>
          <w:rStyle w:val="Fotnotsreferens"/>
        </w:rPr>
        <w:footnoteRef/>
      </w:r>
      <w:r>
        <w:t xml:space="preserve"> Senaste lydelse 2018:731. Ändringen innebär bl.a. att första stycket tas bort.</w:t>
      </w:r>
    </w:p>
  </w:footnote>
  <w:footnote w:id="147">
    <w:p w14:paraId="6C03732B" w14:textId="77777777" w:rsidR="00781540" w:rsidRDefault="00781540" w:rsidP="002C6F01">
      <w:pPr>
        <w:pStyle w:val="Fotnotstext"/>
      </w:pPr>
      <w:r>
        <w:rPr>
          <w:rStyle w:val="Fotnotsreferens"/>
        </w:rPr>
        <w:footnoteRef/>
      </w:r>
      <w:r>
        <w:t xml:space="preserve"> Senaste lydelse 2018:731. Ändringen innebär bl.a. att sjätte stycket tas bort.</w:t>
      </w:r>
    </w:p>
  </w:footnote>
  <w:footnote w:id="148">
    <w:p w14:paraId="5B6636E0" w14:textId="77777777" w:rsidR="00781540" w:rsidRDefault="00781540" w:rsidP="002C6F01">
      <w:pPr>
        <w:pStyle w:val="Fotnotstext"/>
      </w:pPr>
      <w:r>
        <w:rPr>
          <w:rStyle w:val="Fotnotsreferens"/>
        </w:rPr>
        <w:footnoteRef/>
      </w:r>
      <w:r>
        <w:t xml:space="preserve"> Senaste lydelse 2018:731.</w:t>
      </w:r>
    </w:p>
  </w:footnote>
  <w:footnote w:id="149">
    <w:p w14:paraId="7B540BC2" w14:textId="77777777" w:rsidR="00781540" w:rsidRDefault="00781540" w:rsidP="002C6F01">
      <w:pPr>
        <w:pStyle w:val="Fotnotstext"/>
      </w:pPr>
      <w:r>
        <w:rPr>
          <w:rStyle w:val="Fotnotsreferens"/>
        </w:rPr>
        <w:footnoteRef/>
      </w:r>
      <w:r>
        <w:t xml:space="preserve"> Senaste lydelse 2018:731.</w:t>
      </w:r>
    </w:p>
  </w:footnote>
  <w:footnote w:id="150">
    <w:p w14:paraId="62541041" w14:textId="77777777" w:rsidR="00781540" w:rsidRDefault="00781540" w:rsidP="002C6F01">
      <w:pPr>
        <w:pStyle w:val="Fotnotstext"/>
      </w:pPr>
      <w:r>
        <w:rPr>
          <w:rStyle w:val="Fotnotsreferens"/>
        </w:rPr>
        <w:footnoteRef/>
      </w:r>
      <w:r>
        <w:t xml:space="preserve"> Senaste lydelse 2018:731.</w:t>
      </w:r>
    </w:p>
  </w:footnote>
  <w:footnote w:id="151">
    <w:p w14:paraId="4E007457" w14:textId="77777777" w:rsidR="00781540" w:rsidRDefault="00781540" w:rsidP="002C6F01">
      <w:pPr>
        <w:pStyle w:val="Fotnotstext"/>
      </w:pPr>
      <w:r>
        <w:rPr>
          <w:rStyle w:val="Fotnotsreferens"/>
        </w:rPr>
        <w:footnoteRef/>
      </w:r>
      <w:r>
        <w:t xml:space="preserve"> Senaste lydelse 2015:700.</w:t>
      </w:r>
    </w:p>
  </w:footnote>
  <w:footnote w:id="152">
    <w:p w14:paraId="027C0893" w14:textId="77777777" w:rsidR="00781540" w:rsidRDefault="00781540" w:rsidP="002C6F01">
      <w:pPr>
        <w:pStyle w:val="Fotnotstext"/>
      </w:pPr>
      <w:r>
        <w:rPr>
          <w:rStyle w:val="Fotnotsreferens"/>
        </w:rPr>
        <w:footnoteRef/>
      </w:r>
      <w:r>
        <w:t xml:space="preserve"> Senaste lydelse 2017:233.</w:t>
      </w:r>
    </w:p>
  </w:footnote>
  <w:footnote w:id="153">
    <w:p w14:paraId="6B619025" w14:textId="77777777" w:rsidR="00781540" w:rsidRDefault="00781540" w:rsidP="002C6F01">
      <w:pPr>
        <w:pStyle w:val="Fotnotstext"/>
      </w:pPr>
      <w:r>
        <w:rPr>
          <w:rStyle w:val="Fotnotsreferens"/>
        </w:rPr>
        <w:footnoteRef/>
      </w:r>
      <w:r>
        <w:t xml:space="preserve"> Senaste lydelse 2015:700.</w:t>
      </w:r>
    </w:p>
  </w:footnote>
  <w:footnote w:id="154">
    <w:p w14:paraId="40A551C4" w14:textId="77777777" w:rsidR="00781540" w:rsidRDefault="00781540" w:rsidP="002C6F01">
      <w:pPr>
        <w:pStyle w:val="Fotnotstext"/>
      </w:pPr>
      <w:r>
        <w:rPr>
          <w:rStyle w:val="Fotnotsreferens"/>
        </w:rPr>
        <w:footnoteRef/>
      </w:r>
      <w:r>
        <w:t xml:space="preserve"> Senaste lydelse 2019:770.</w:t>
      </w:r>
    </w:p>
  </w:footnote>
  <w:footnote w:id="155">
    <w:p w14:paraId="522583A7" w14:textId="77777777" w:rsidR="00781540" w:rsidRDefault="00781540" w:rsidP="002C6F01">
      <w:pPr>
        <w:pStyle w:val="Fotnotstext"/>
      </w:pPr>
      <w:r>
        <w:rPr>
          <w:rStyle w:val="Fotnotsreferens"/>
        </w:rPr>
        <w:footnoteRef/>
      </w:r>
      <w:r>
        <w:t xml:space="preserve"> Jfr Europaparlamentets och rådets direktiv (EU) 2016/2341 av den 14 december 2016 om verksamhet i och tillsyn över tjänstepensionsinstitut, i den ursprungliga lydelsen, och Europaparlamentets och rådets direktiv 2007/36/EG av den 11 juli 2007 om utnyttjande av vissa av aktieägares rättigheter i börsnoterade företag, i lydelsen enligt Europaparlamentets och rådets direktiv (EU) 2017/828.</w:t>
      </w:r>
    </w:p>
  </w:footnote>
  <w:footnote w:id="156">
    <w:p w14:paraId="5537BE88" w14:textId="77777777" w:rsidR="00781540" w:rsidRDefault="00781540" w:rsidP="002C6F01">
      <w:pPr>
        <w:pStyle w:val="Fotnotstext"/>
      </w:pPr>
      <w:r>
        <w:rPr>
          <w:rStyle w:val="Fotnotsreferens"/>
        </w:rPr>
        <w:footnoteRef/>
      </w:r>
      <w:r>
        <w:t xml:space="preserve"> Europaparlamentets och rådets direktiv (EU) 2016/2341 av den 14 december 2016 om verksamhet i och tillsyn över tjänstepensionsinstitut, i den ursprungliga lydelsen.</w:t>
      </w:r>
    </w:p>
  </w:footnote>
  <w:footnote w:id="157">
    <w:p w14:paraId="39CF9239" w14:textId="77777777" w:rsidR="00781540" w:rsidRDefault="00781540" w:rsidP="002C6F01">
      <w:pPr>
        <w:pStyle w:val="Fotnotstext"/>
      </w:pPr>
      <w:r>
        <w:rPr>
          <w:rStyle w:val="Fotnotsreferens"/>
        </w:rPr>
        <w:footnoteRef/>
      </w:r>
      <w:r>
        <w:t xml:space="preserve"> </w:t>
      </w:r>
      <w:r w:rsidRPr="00F47177">
        <w:t>Europaparlamentets och rådets direktiv 2009/138/EG av den 25 november 2009 om upptagande och utövande av försäkrings- och återförsäkringsverksamhet (Solvens II), i lydelsen enligt Europarlamentets och rådets direktiv (EU) 201</w:t>
      </w:r>
      <w:r>
        <w:t>8/843</w:t>
      </w:r>
      <w:r w:rsidRPr="00F47177">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017B62" w14:textId="77777777" w:rsidR="00781540" w:rsidRDefault="00781540" w:rsidP="00664D04">
    <w:pPr>
      <w:pStyle w:val="Brdtext"/>
    </w:pPr>
    <w:r>
      <w:rPr>
        <w:noProof/>
        <w:lang w:eastAsia="sv-SE"/>
      </w:rPr>
      <mc:AlternateContent>
        <mc:Choice Requires="wps">
          <w:drawing>
            <wp:anchor distT="0" distB="0" distL="0" distR="0" simplePos="0" relativeHeight="2516439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35B94C" w14:textId="46EF31B1" w:rsidR="00781540" w:rsidRPr="00756E21" w:rsidRDefault="006C6B9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A35B94C" w14:textId="46EF31B1" w:rsidR="00781540" w:rsidRPr="00756E21" w:rsidRDefault="006C6B9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E3BC55" w14:textId="77777777" w:rsidR="00781540" w:rsidRDefault="00781540"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511C4F" w14:textId="2B523BEB" w:rsidR="00781540" w:rsidRPr="00756E21" w:rsidRDefault="006C6B9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511C4F" w14:textId="2B523BEB" w:rsidR="00781540" w:rsidRPr="00756E21" w:rsidRDefault="006C6B9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3B6F61" w14:textId="77777777" w:rsidR="00781540" w:rsidRDefault="00781540"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735EC6" w14:textId="77777777" w:rsidR="00781540" w:rsidRDefault="00781540" w:rsidP="00664D04">
    <w:pPr>
      <w:pStyle w:val="Brdtext"/>
    </w:pPr>
    <w:r>
      <w:rPr>
        <w:noProof/>
        <w:lang w:eastAsia="sv-SE"/>
      </w:rPr>
      <mc:AlternateContent>
        <mc:Choice Requires="wps">
          <w:drawing>
            <wp:anchor distT="0" distB="0" distL="0" distR="0" simplePos="0" relativeHeight="2516459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30A402" w14:textId="5AF157A5" w:rsidR="00781540" w:rsidRPr="00756E21" w:rsidRDefault="006C6B99" w:rsidP="00664D04">
                          <w:pPr>
                            <w:pStyle w:val="Brdtext"/>
                            <w:jc w:val="left"/>
                          </w:pPr>
                          <w:sdt>
                            <w:sdtPr>
                              <w:alias w:val="NummerEtikett"/>
                              <w:tag w:val="NummerEtikett"/>
                              <w:id w:val="100879489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8591903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D30A402" w14:textId="5AF157A5" w:rsidR="00781540" w:rsidRPr="00756E21" w:rsidRDefault="006C6B99" w:rsidP="00664D04">
                    <w:pPr>
                      <w:pStyle w:val="Brdtext"/>
                      <w:jc w:val="left"/>
                    </w:pPr>
                    <w:sdt>
                      <w:sdtPr>
                        <w:alias w:val="NummerEtikett"/>
                        <w:tag w:val="NummerEtikett"/>
                        <w:id w:val="100879489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8591903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A417A6" w14:textId="77777777" w:rsidR="00781540" w:rsidRDefault="00781540"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560D1E" w14:textId="08DA2627" w:rsidR="00781540" w:rsidRPr="00756E21" w:rsidRDefault="006C6B99" w:rsidP="00A118D8">
                          <w:pPr>
                            <w:pStyle w:val="Brdtext"/>
                            <w:jc w:val="left"/>
                          </w:pPr>
                          <w:sdt>
                            <w:sdtPr>
                              <w:alias w:val="NummerEtikett"/>
                              <w:tag w:val="NummerEtikett"/>
                              <w:id w:val="-36050910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7466420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9560D1E" w14:textId="08DA2627" w:rsidR="00781540" w:rsidRPr="00756E21" w:rsidRDefault="006C6B99" w:rsidP="00A118D8">
                    <w:pPr>
                      <w:pStyle w:val="Brdtext"/>
                      <w:jc w:val="left"/>
                    </w:pPr>
                    <w:sdt>
                      <w:sdtPr>
                        <w:alias w:val="NummerEtikett"/>
                        <w:tag w:val="NummerEtikett"/>
                        <w:id w:val="-36050910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7466420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FBDA00" w14:textId="77777777" w:rsidR="00781540" w:rsidRDefault="00781540" w:rsidP="00664D04">
    <w:pPr>
      <w:pStyle w:val="Brdtext"/>
    </w:pPr>
    <w:r>
      <w:rPr>
        <w:noProof/>
        <w:lang w:eastAsia="sv-SE"/>
      </w:rPr>
      <mc:AlternateContent>
        <mc:Choice Requires="wps">
          <w:drawing>
            <wp:anchor distT="0" distB="0" distL="0" distR="0" simplePos="0" relativeHeight="2516480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585BD" w14:textId="0BD72C42" w:rsidR="00781540" w:rsidRPr="00756E21" w:rsidRDefault="006C6B99" w:rsidP="00664D04">
                          <w:pPr>
                            <w:pStyle w:val="Brdtext"/>
                            <w:jc w:val="left"/>
                          </w:pPr>
                          <w:sdt>
                            <w:sdtPr>
                              <w:alias w:val="NummerEtikett"/>
                              <w:tag w:val="NummerEtikett"/>
                              <w:id w:val="59466664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6856716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11585BD" w14:textId="0BD72C42" w:rsidR="00781540" w:rsidRPr="00756E21" w:rsidRDefault="006C6B99" w:rsidP="00664D04">
                    <w:pPr>
                      <w:pStyle w:val="Brdtext"/>
                      <w:jc w:val="left"/>
                    </w:pPr>
                    <w:sdt>
                      <w:sdtPr>
                        <w:alias w:val="NummerEtikett"/>
                        <w:tag w:val="NummerEtikett"/>
                        <w:id w:val="59466664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6856716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8DAC88" w14:textId="77777777" w:rsidR="00781540" w:rsidRDefault="00781540"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98429" w14:textId="4630B193" w:rsidR="00781540" w:rsidRPr="00756E21" w:rsidRDefault="006C6B99" w:rsidP="00A118D8">
                          <w:pPr>
                            <w:pStyle w:val="Brdtext"/>
                            <w:jc w:val="left"/>
                          </w:pPr>
                          <w:sdt>
                            <w:sdtPr>
                              <w:alias w:val="NummerEtikett"/>
                              <w:tag w:val="NummerEtikett"/>
                              <w:id w:val="-102972429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1379639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AF98429" w14:textId="4630B193" w:rsidR="00781540" w:rsidRPr="00756E21" w:rsidRDefault="006C6B99" w:rsidP="00A118D8">
                    <w:pPr>
                      <w:pStyle w:val="Brdtext"/>
                      <w:jc w:val="left"/>
                    </w:pPr>
                    <w:sdt>
                      <w:sdtPr>
                        <w:alias w:val="NummerEtikett"/>
                        <w:tag w:val="NummerEtikett"/>
                        <w:id w:val="-102972429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1379639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E58327" w14:textId="77777777" w:rsidR="00781540" w:rsidRDefault="00781540"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BF9F43" w14:textId="4174992E" w:rsidR="00781540" w:rsidRPr="00756E21" w:rsidRDefault="006C6B99" w:rsidP="00664D04">
                          <w:pPr>
                            <w:pStyle w:val="Brdtext"/>
                            <w:jc w:val="left"/>
                          </w:pPr>
                          <w:sdt>
                            <w:sdtPr>
                              <w:alias w:val="NummerEtikett"/>
                              <w:tag w:val="NummerEtikett"/>
                              <w:id w:val="188914878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3961369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EBF9F43" w14:textId="4174992E" w:rsidR="00781540" w:rsidRPr="00756E21" w:rsidRDefault="006C6B99" w:rsidP="00664D04">
                    <w:pPr>
                      <w:pStyle w:val="Brdtext"/>
                      <w:jc w:val="left"/>
                    </w:pPr>
                    <w:sdt>
                      <w:sdtPr>
                        <w:alias w:val="NummerEtikett"/>
                        <w:tag w:val="NummerEtikett"/>
                        <w:id w:val="188914878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3961369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6453A2" w14:textId="77777777" w:rsidR="00781540" w:rsidRDefault="00781540"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63509A" w14:textId="7ECCA7DC" w:rsidR="00781540" w:rsidRPr="00756E21" w:rsidRDefault="006C6B99" w:rsidP="00A118D8">
                          <w:pPr>
                            <w:pStyle w:val="Brdtext"/>
                            <w:jc w:val="left"/>
                          </w:pPr>
                          <w:sdt>
                            <w:sdtPr>
                              <w:alias w:val="NummerEtikett"/>
                              <w:tag w:val="NummerEtikett"/>
                              <w:id w:val="-205869688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6065333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E63509A" w14:textId="7ECCA7DC" w:rsidR="00781540" w:rsidRPr="00756E21" w:rsidRDefault="006C6B99" w:rsidP="00A118D8">
                    <w:pPr>
                      <w:pStyle w:val="Brdtext"/>
                      <w:jc w:val="left"/>
                    </w:pPr>
                    <w:sdt>
                      <w:sdtPr>
                        <w:alias w:val="NummerEtikett"/>
                        <w:tag w:val="NummerEtikett"/>
                        <w:id w:val="-205869688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6065333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D27E65" w14:textId="77777777" w:rsidR="00781540" w:rsidRDefault="00781540"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2E80EB" w14:textId="0A332F89" w:rsidR="00781540" w:rsidRPr="00756E21" w:rsidRDefault="006C6B99" w:rsidP="00664D04">
                          <w:pPr>
                            <w:pStyle w:val="Brdtext"/>
                            <w:jc w:val="left"/>
                          </w:pPr>
                          <w:sdt>
                            <w:sdtPr>
                              <w:alias w:val="NummerEtikett"/>
                              <w:tag w:val="NummerEtikett"/>
                              <w:id w:val="87505236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6665017"/>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32E80EB" w14:textId="0A332F89" w:rsidR="00781540" w:rsidRPr="00756E21" w:rsidRDefault="006C6B99" w:rsidP="00664D04">
                    <w:pPr>
                      <w:pStyle w:val="Brdtext"/>
                      <w:jc w:val="left"/>
                    </w:pPr>
                    <w:sdt>
                      <w:sdtPr>
                        <w:alias w:val="NummerEtikett"/>
                        <w:tag w:val="NummerEtikett"/>
                        <w:id w:val="87505236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6665017"/>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8BFDD8" w14:textId="77777777" w:rsidR="00781540" w:rsidRDefault="00781540"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4F0BB2" w14:textId="403E0A89" w:rsidR="00781540" w:rsidRPr="00756E21" w:rsidRDefault="006C6B99" w:rsidP="00A118D8">
                          <w:pPr>
                            <w:pStyle w:val="Brdtext"/>
                            <w:jc w:val="left"/>
                          </w:pPr>
                          <w:sdt>
                            <w:sdtPr>
                              <w:alias w:val="NummerEtikett"/>
                              <w:tag w:val="NummerEtikett"/>
                              <w:id w:val="-41947937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00198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04F0BB2" w14:textId="403E0A89" w:rsidR="00781540" w:rsidRPr="00756E21" w:rsidRDefault="006C6B99" w:rsidP="00A118D8">
                    <w:pPr>
                      <w:pStyle w:val="Brdtext"/>
                      <w:jc w:val="left"/>
                    </w:pPr>
                    <w:sdt>
                      <w:sdtPr>
                        <w:alias w:val="NummerEtikett"/>
                        <w:tag w:val="NummerEtikett"/>
                        <w:id w:val="-41947937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00198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BC6F2" w14:textId="77777777" w:rsidR="00781540" w:rsidRDefault="00781540"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5E989F" w14:textId="1E4C6EA6" w:rsidR="00781540" w:rsidRPr="00756E21" w:rsidRDefault="006C6B99" w:rsidP="00664D04">
                          <w:pPr>
                            <w:pStyle w:val="Brdtext"/>
                            <w:jc w:val="left"/>
                          </w:pPr>
                          <w:sdt>
                            <w:sdtPr>
                              <w:alias w:val="NummerEtikett"/>
                              <w:tag w:val="NummerEtikett"/>
                              <w:id w:val="-154120100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094905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25E989F" w14:textId="1E4C6EA6" w:rsidR="00781540" w:rsidRPr="00756E21" w:rsidRDefault="006C6B99" w:rsidP="00664D04">
                    <w:pPr>
                      <w:pStyle w:val="Brdtext"/>
                      <w:jc w:val="left"/>
                    </w:pPr>
                    <w:sdt>
                      <w:sdtPr>
                        <w:alias w:val="NummerEtikett"/>
                        <w:tag w:val="NummerEtikett"/>
                        <w:id w:val="-154120100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094905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5DF6EB" w14:textId="77777777" w:rsidR="00781540" w:rsidRDefault="00781540"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E090F" w14:textId="571D5555" w:rsidR="00781540" w:rsidRPr="00756E21" w:rsidRDefault="006C6B99" w:rsidP="00A118D8">
                          <w:pPr>
                            <w:pStyle w:val="Brdtext"/>
                            <w:jc w:val="left"/>
                          </w:pPr>
                          <w:sdt>
                            <w:sdtPr>
                              <w:alias w:val="NummerEtikett"/>
                              <w:tag w:val="NummerEtikett"/>
                              <w:id w:val="212834937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3985424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2BE090F" w14:textId="571D5555" w:rsidR="00781540" w:rsidRPr="00756E21" w:rsidRDefault="006C6B99" w:rsidP="00A118D8">
                    <w:pPr>
                      <w:pStyle w:val="Brdtext"/>
                      <w:jc w:val="left"/>
                    </w:pPr>
                    <w:sdt>
                      <w:sdtPr>
                        <w:alias w:val="NummerEtikett"/>
                        <w:tag w:val="NummerEtikett"/>
                        <w:id w:val="212834937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3985424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361C6B" w14:textId="77777777" w:rsidR="00781540" w:rsidRDefault="00781540"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7313BC" w14:textId="3ACB0522" w:rsidR="00781540" w:rsidRPr="00756E21" w:rsidRDefault="006C6B99" w:rsidP="00664D04">
                          <w:pPr>
                            <w:pStyle w:val="Brdtext"/>
                            <w:jc w:val="left"/>
                          </w:pPr>
                          <w:sdt>
                            <w:sdtPr>
                              <w:alias w:val="NummerEtikett"/>
                              <w:tag w:val="NummerEtikett"/>
                              <w:id w:val="-121519728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3516799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A7313BC" w14:textId="3ACB0522" w:rsidR="00781540" w:rsidRPr="00756E21" w:rsidRDefault="006C6B99" w:rsidP="00664D04">
                    <w:pPr>
                      <w:pStyle w:val="Brdtext"/>
                      <w:jc w:val="left"/>
                    </w:pPr>
                    <w:sdt>
                      <w:sdtPr>
                        <w:alias w:val="NummerEtikett"/>
                        <w:tag w:val="NummerEtikett"/>
                        <w:id w:val="-121519728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3516799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EC6A98" w14:textId="77777777" w:rsidR="00781540" w:rsidRDefault="00781540"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DD1084" w14:textId="620A3B8E" w:rsidR="00781540" w:rsidRPr="00756E21" w:rsidRDefault="006C6B99" w:rsidP="00A118D8">
                          <w:pPr>
                            <w:pStyle w:val="Brdtext"/>
                            <w:jc w:val="left"/>
                          </w:pPr>
                          <w:sdt>
                            <w:sdtPr>
                              <w:alias w:val="NummerEtikett"/>
                              <w:tag w:val="NummerEtikett"/>
                              <w:id w:val="183911119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2032438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7DD1084" w14:textId="620A3B8E" w:rsidR="00781540" w:rsidRPr="00756E21" w:rsidRDefault="006C6B99" w:rsidP="00A118D8">
                    <w:pPr>
                      <w:pStyle w:val="Brdtext"/>
                      <w:jc w:val="left"/>
                    </w:pPr>
                    <w:sdt>
                      <w:sdtPr>
                        <w:alias w:val="NummerEtikett"/>
                        <w:tag w:val="NummerEtikett"/>
                        <w:id w:val="183911119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2032438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3ACE8B" w14:textId="77777777" w:rsidR="00781540" w:rsidRDefault="00781540"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E7B46" w14:textId="19363B44" w:rsidR="00781540" w:rsidRPr="00756E21" w:rsidRDefault="006C6B99" w:rsidP="00664D04">
                          <w:pPr>
                            <w:pStyle w:val="Brdtext"/>
                            <w:jc w:val="left"/>
                          </w:pPr>
                          <w:sdt>
                            <w:sdtPr>
                              <w:alias w:val="NummerEtikett"/>
                              <w:tag w:val="NummerEtikett"/>
                              <w:id w:val="-184816244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37628805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69E7B46" w14:textId="19363B44" w:rsidR="00781540" w:rsidRPr="00756E21" w:rsidRDefault="006C6B99" w:rsidP="00664D04">
                    <w:pPr>
                      <w:pStyle w:val="Brdtext"/>
                      <w:jc w:val="left"/>
                    </w:pPr>
                    <w:sdt>
                      <w:sdtPr>
                        <w:alias w:val="NummerEtikett"/>
                        <w:tag w:val="NummerEtikett"/>
                        <w:id w:val="-184816244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37628805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25C6E" w14:textId="77777777" w:rsidR="00781540" w:rsidRDefault="00781540"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5520D" w14:textId="333493D0" w:rsidR="00781540" w:rsidRPr="00756E21" w:rsidRDefault="006C6B99" w:rsidP="00A118D8">
                          <w:pPr>
                            <w:pStyle w:val="Brdtext"/>
                            <w:jc w:val="left"/>
                          </w:pPr>
                          <w:sdt>
                            <w:sdtPr>
                              <w:alias w:val="NummerEtikett"/>
                              <w:tag w:val="NummerEtikett"/>
                              <w:id w:val="-178348193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5558855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775520D" w14:textId="333493D0" w:rsidR="00781540" w:rsidRPr="00756E21" w:rsidRDefault="006C6B99" w:rsidP="00A118D8">
                    <w:pPr>
                      <w:pStyle w:val="Brdtext"/>
                      <w:jc w:val="left"/>
                    </w:pPr>
                    <w:sdt>
                      <w:sdtPr>
                        <w:alias w:val="NummerEtikett"/>
                        <w:tag w:val="NummerEtikett"/>
                        <w:id w:val="-178348193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5558855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183590" w14:textId="77777777" w:rsidR="00781540" w:rsidRDefault="00781540"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050969" w14:textId="34DFFA81" w:rsidR="00781540" w:rsidRPr="00756E21" w:rsidRDefault="006C6B99" w:rsidP="00664D04">
                          <w:pPr>
                            <w:pStyle w:val="Brdtext"/>
                            <w:jc w:val="left"/>
                          </w:pPr>
                          <w:sdt>
                            <w:sdtPr>
                              <w:alias w:val="NummerEtikett"/>
                              <w:tag w:val="NummerEtikett"/>
                              <w:id w:val="-79606196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09512682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C050969" w14:textId="34DFFA81" w:rsidR="00781540" w:rsidRPr="00756E21" w:rsidRDefault="006C6B99" w:rsidP="00664D04">
                    <w:pPr>
                      <w:pStyle w:val="Brdtext"/>
                      <w:jc w:val="left"/>
                    </w:pPr>
                    <w:sdt>
                      <w:sdtPr>
                        <w:alias w:val="NummerEtikett"/>
                        <w:tag w:val="NummerEtikett"/>
                        <w:id w:val="-79606196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09512682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00FCAB" w14:textId="77777777" w:rsidR="00781540" w:rsidRDefault="00781540"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45A029" w14:textId="212E2CAC" w:rsidR="00781540" w:rsidRPr="00756E21" w:rsidRDefault="006C6B99" w:rsidP="00A118D8">
                          <w:pPr>
                            <w:pStyle w:val="Brdtext"/>
                            <w:jc w:val="left"/>
                          </w:pPr>
                          <w:sdt>
                            <w:sdtPr>
                              <w:alias w:val="NummerEtikett"/>
                              <w:tag w:val="NummerEtikett"/>
                              <w:id w:val="74214595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228707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7C45A029" w14:textId="212E2CAC" w:rsidR="00781540" w:rsidRPr="00756E21" w:rsidRDefault="006C6B99" w:rsidP="00A118D8">
                    <w:pPr>
                      <w:pStyle w:val="Brdtext"/>
                      <w:jc w:val="left"/>
                    </w:pPr>
                    <w:sdt>
                      <w:sdtPr>
                        <w:alias w:val="NummerEtikett"/>
                        <w:tag w:val="NummerEtikett"/>
                        <w:id w:val="74214595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228707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A3DF80" w14:textId="77777777" w:rsidR="00781540" w:rsidRDefault="00781540"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90CB1F" w14:textId="29172AED" w:rsidR="00781540" w:rsidRPr="00756E21" w:rsidRDefault="006C6B99" w:rsidP="00664D04">
                          <w:pPr>
                            <w:pStyle w:val="Brdtext"/>
                            <w:jc w:val="left"/>
                          </w:pPr>
                          <w:sdt>
                            <w:sdtPr>
                              <w:alias w:val="NummerEtikett"/>
                              <w:tag w:val="NummerEtikett"/>
                              <w:id w:val="63090025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37843674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990CB1F" w14:textId="29172AED" w:rsidR="00781540" w:rsidRPr="00756E21" w:rsidRDefault="006C6B99" w:rsidP="00664D04">
                    <w:pPr>
                      <w:pStyle w:val="Brdtext"/>
                      <w:jc w:val="left"/>
                    </w:pPr>
                    <w:sdt>
                      <w:sdtPr>
                        <w:alias w:val="NummerEtikett"/>
                        <w:tag w:val="NummerEtikett"/>
                        <w:id w:val="63090025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37843674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D9E4E0" w14:textId="77777777" w:rsidR="00781540" w:rsidRDefault="00781540"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E8136F" w14:textId="57EBA399" w:rsidR="00781540" w:rsidRPr="00756E21" w:rsidRDefault="006C6B99" w:rsidP="00A118D8">
                          <w:pPr>
                            <w:pStyle w:val="Brdtext"/>
                            <w:jc w:val="left"/>
                          </w:pPr>
                          <w:sdt>
                            <w:sdtPr>
                              <w:alias w:val="NummerEtikett"/>
                              <w:tag w:val="NummerEtikett"/>
                              <w:id w:val="-59579618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1428751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CE8136F" w14:textId="57EBA399" w:rsidR="00781540" w:rsidRPr="00756E21" w:rsidRDefault="006C6B99" w:rsidP="00A118D8">
                    <w:pPr>
                      <w:pStyle w:val="Brdtext"/>
                      <w:jc w:val="left"/>
                    </w:pPr>
                    <w:sdt>
                      <w:sdtPr>
                        <w:alias w:val="NummerEtikett"/>
                        <w:tag w:val="NummerEtikett"/>
                        <w:id w:val="-59579618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1428751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3D3F27" w14:textId="77777777" w:rsidR="00781540" w:rsidRDefault="00781540" w:rsidP="00664D04">
    <w:pPr>
      <w:pStyle w:val="Brdtext"/>
    </w:pPr>
    <w:r>
      <w:rPr>
        <w:noProof/>
        <w:lang w:eastAsia="sv-SE"/>
      </w:rPr>
      <mc:AlternateContent>
        <mc:Choice Requires="wps">
          <w:drawing>
            <wp:anchor distT="0" distB="0" distL="0" distR="0" simplePos="0" relativeHeight="2517053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384567" w14:textId="64A9B3C4" w:rsidR="00781540" w:rsidRPr="00756E21" w:rsidRDefault="006C6B99" w:rsidP="00664D04">
                          <w:pPr>
                            <w:pStyle w:val="Brdtext"/>
                            <w:jc w:val="left"/>
                          </w:pPr>
                          <w:sdt>
                            <w:sdtPr>
                              <w:alias w:val="NummerEtikett"/>
                              <w:tag w:val="NummerEtikett"/>
                              <w:id w:val="-213809709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437402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3gMjg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J&#10;CSWGafToQXTRr1DAOMHTujCF1b2DXey+2A5t3t4HXKaqO+l1+qMeAj2A3uzARTDCk1M5KdExSjh0&#10;5bg8HWf0i7238yF+FVaTJFTUo3kZU7a+DhEvgenWJCULVjX1VaNUPiTCiAvlyZqh1SrmN8LjDytl&#10;SItKPx6PcmBjk3sfWZkURmTKDOlS5X2FWYobJZKNMt+FBGS50FdyM86F2eXP1slKItVbHAf7/ave&#10;4tzXAY+c2Zq4c9aNsT5Xn2dsD1n9cwuZ7O0B+EHdSYzdostcAX4DMxa23oAY3vaTFRy/atC9axbi&#10;HfMYJTQc6yHe4iOVBfp2kChZWv/7tftkD4ZDS0mL0axo+LViXlCivhlw/7ScTNIs58Pk+BOIRPyh&#10;ZnGoMSt9YUGJEovI8Swm+6i2ovRWP2KLzFNWqJjhyF3RuBUvYr8wsIW4mM+zEabXsXht7h1PoRPM&#10;iZsP3SPzbiBwBPVv7HaI2fQFj3vb5BncfBXBxUzyBHSP6tAATH7m/rCl0mo5PGer/S6dPQM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oXN4D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E384567" w14:textId="64A9B3C4" w:rsidR="00781540" w:rsidRPr="00756E21" w:rsidRDefault="006C6B99" w:rsidP="00664D04">
                    <w:pPr>
                      <w:pStyle w:val="Brdtext"/>
                      <w:jc w:val="left"/>
                    </w:pPr>
                    <w:sdt>
                      <w:sdtPr>
                        <w:alias w:val="NummerEtikett"/>
                        <w:tag w:val="NummerEtikett"/>
                        <w:id w:val="-213809709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437402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07DEF8" w14:textId="77777777" w:rsidR="00781540" w:rsidRDefault="00781540" w:rsidP="00EE1584">
    <w:pPr>
      <w:pStyle w:val="Brdtext"/>
    </w:pPr>
    <w:r>
      <w:rPr>
        <w:noProof/>
        <w:lang w:eastAsia="sv-SE"/>
      </w:rPr>
      <mc:AlternateContent>
        <mc:Choice Requires="wps">
          <w:drawing>
            <wp:anchor distT="0" distB="0" distL="0" distR="0" simplePos="0" relativeHeight="2517073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1D488E" w14:textId="1DC3F1B9" w:rsidR="00781540" w:rsidRPr="00756E21" w:rsidRDefault="006C6B99" w:rsidP="00A118D8">
                          <w:pPr>
                            <w:pStyle w:val="Brdtext"/>
                            <w:jc w:val="left"/>
                          </w:pPr>
                          <w:sdt>
                            <w:sdtPr>
                              <w:alias w:val="NummerEtikett"/>
                              <w:tag w:val="NummerEtikett"/>
                              <w:id w:val="-89442791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53338606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707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C8t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R0oM0+jRo+iiX6GA4wRP68IUVg8OdrH7bDu0eXsfcJmq7qTX6Y96CPQAerMDF8EIT07lpETHKOHQ&#10;lePybJzRL/bezof4RVhNklBRj+ZlTNn6JkS8BKZbk5QsWNXU141S+ZAIIy6VJ2uGVquY3wiPP6yU&#10;IS0qPT4Z5cDGJvc+sjIpjMiUGdKlyvsKsxQ3SiQbZb4JCchyoa/kZpwLs8ufrZOVRKq3OA72+1e9&#10;xbmvAx45szVx56wbY32uPs/YHrL6xxYy2dsD8IO6kxi7RZe5crJ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EqoLy2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41D488E" w14:textId="1DC3F1B9" w:rsidR="00781540" w:rsidRPr="00756E21" w:rsidRDefault="006C6B99" w:rsidP="00A118D8">
                    <w:pPr>
                      <w:pStyle w:val="Brdtext"/>
                      <w:jc w:val="left"/>
                    </w:pPr>
                    <w:sdt>
                      <w:sdtPr>
                        <w:alias w:val="NummerEtikett"/>
                        <w:tag w:val="NummerEtikett"/>
                        <w:id w:val="-89442791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53338606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CB7183" w14:textId="77777777" w:rsidR="00781540" w:rsidRDefault="00781540"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335227" w14:textId="4FE87D24" w:rsidR="00781540" w:rsidRDefault="006C6B99" w:rsidP="00664D04">
                          <w:pPr>
                            <w:pStyle w:val="Brdtext"/>
                            <w:jc w:val="left"/>
                          </w:pPr>
                          <w:sdt>
                            <w:sdtPr>
                              <w:alias w:val="NummerEtikett"/>
                              <w:tag w:val="NummerEtikett"/>
                              <w:id w:val="63383239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5556570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3AFC503" w14:textId="28BCF65F" w:rsidR="00781540" w:rsidRPr="00C7375F" w:rsidRDefault="006C6B99" w:rsidP="002C6F01">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81540">
                                <w:t>Bilaga</w:t>
                              </w:r>
                            </w:sdtContent>
                          </w:sdt>
                          <w:r w:rsidR="0078154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8154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3335227" w14:textId="4FE87D24" w:rsidR="00781540" w:rsidRDefault="006C6B99" w:rsidP="00664D04">
                    <w:pPr>
                      <w:pStyle w:val="Brdtext"/>
                      <w:jc w:val="left"/>
                    </w:pPr>
                    <w:sdt>
                      <w:sdtPr>
                        <w:alias w:val="NummerEtikett"/>
                        <w:tag w:val="NummerEtikett"/>
                        <w:id w:val="63383239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5556570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3AFC503" w14:textId="28BCF65F" w:rsidR="00781540" w:rsidRPr="00C7375F" w:rsidRDefault="006C6B99" w:rsidP="002C6F01">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81540">
                          <w:t>Bilaga</w:t>
                        </w:r>
                      </w:sdtContent>
                    </w:sdt>
                    <w:r w:rsidR="0078154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81540">
                          <w:t>1</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82C937" w14:textId="77777777" w:rsidR="00781540" w:rsidRDefault="00781540" w:rsidP="00EE1584">
    <w:pPr>
      <w:pStyle w:val="Brdtext"/>
    </w:pPr>
    <w:r>
      <w:rPr>
        <w:noProof/>
        <w:lang w:eastAsia="sv-SE"/>
      </w:rPr>
      <mc:AlternateContent>
        <mc:Choice Requires="wps">
          <w:drawing>
            <wp:anchor distT="0" distB="0" distL="0" distR="0" simplePos="0" relativeHeight="2516583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3E9C0" w14:textId="4D336459" w:rsidR="00781540" w:rsidRDefault="006C6B99" w:rsidP="00A118D8">
                          <w:pPr>
                            <w:pStyle w:val="Brdtext"/>
                            <w:jc w:val="left"/>
                          </w:pPr>
                          <w:sdt>
                            <w:sdtPr>
                              <w:alias w:val="NummerEtikett"/>
                              <w:tag w:val="NummerEtikett"/>
                              <w:id w:val="-129251428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00397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711F58F" w14:textId="1355C8B3" w:rsidR="00781540" w:rsidRPr="00C7375F" w:rsidRDefault="006C6B99" w:rsidP="002C6F01">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81540">
                                <w:t>Bilaga</w:t>
                              </w:r>
                            </w:sdtContent>
                          </w:sdt>
                          <w:r w:rsidR="0078154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8154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493E9C0" w14:textId="4D336459" w:rsidR="00781540" w:rsidRDefault="006C6B99" w:rsidP="00A118D8">
                    <w:pPr>
                      <w:pStyle w:val="Brdtext"/>
                      <w:jc w:val="left"/>
                    </w:pPr>
                    <w:sdt>
                      <w:sdtPr>
                        <w:alias w:val="NummerEtikett"/>
                        <w:tag w:val="NummerEtikett"/>
                        <w:id w:val="-129251428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003977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711F58F" w14:textId="1355C8B3" w:rsidR="00781540" w:rsidRPr="00C7375F" w:rsidRDefault="006C6B99" w:rsidP="002C6F01">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81540">
                          <w:t>Bilaga</w:t>
                        </w:r>
                      </w:sdtContent>
                    </w:sdt>
                    <w:r w:rsidR="0078154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81540">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55C0F1" w14:textId="77777777" w:rsidR="00781540" w:rsidRDefault="00781540"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7B1535" w14:textId="77777777" w:rsidR="00781540" w:rsidRDefault="00781540"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624E4" w14:textId="02292F0C" w:rsidR="00781540" w:rsidRDefault="006C6B99" w:rsidP="00664D04">
                          <w:pPr>
                            <w:pStyle w:val="Brdtext"/>
                            <w:jc w:val="left"/>
                          </w:pPr>
                          <w:sdt>
                            <w:sdtPr>
                              <w:alias w:val="NummerEtikett"/>
                              <w:tag w:val="NummerEtikett"/>
                              <w:id w:val="158780219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9206838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8ADBC79" w14:textId="09FEF872" w:rsidR="00781540" w:rsidRPr="00C7375F" w:rsidRDefault="006C6B99" w:rsidP="002C6F01">
                          <w:pPr>
                            <w:pStyle w:val="Brdtext"/>
                          </w:pPr>
                          <w:sdt>
                            <w:sdtPr>
                              <w:alias w:val="BilageEtikett"/>
                              <w:tag w:val="BilageEtikett"/>
                              <w:id w:val="2018030952"/>
                              <w:lock w:val="sdtContentLocked"/>
                              <w:dataBinding w:prefixMappings="xmlns:ns0='http://rkdhs/mallar/lagstiftning/Prop/Prop.xsd'" w:xpath="/ns0:dokumentvärden[1]/ns0:bilagor[1]/ns0:bilaga[2]/@bilageetikett" w:storeItemID="{068625C3-B546-44A5-B525-B7CC092E5AD6}"/>
                              <w:text/>
                            </w:sdtPr>
                            <w:sdtEndPr/>
                            <w:sdtContent>
                              <w:r w:rsidR="00781540">
                                <w:t>Bilaga</w:t>
                              </w:r>
                            </w:sdtContent>
                          </w:sdt>
                          <w:r w:rsidR="00781540">
                            <w:t xml:space="preserve"> </w:t>
                          </w:r>
                          <w:sdt>
                            <w:sdtPr>
                              <w:alias w:val="BilageNummer"/>
                              <w:tag w:val="BilageNummer"/>
                              <w:id w:val="-1273245827"/>
                              <w:lock w:val="sdtContentLocked"/>
                              <w:dataBinding w:prefixMappings="xmlns:ns0='http://rkdhs/mallar/lagstiftning/Prop/Prop.xsd'" w:xpath="/ns0:dokumentvärden[1]/ns0:bilagor[1]/ns0:bilaga[2]/@bilagenummer" w:storeItemID="{068625C3-B546-44A5-B525-B7CC092E5AD6}"/>
                              <w:text/>
                            </w:sdtPr>
                            <w:sdtEndPr/>
                            <w:sdtContent>
                              <w:r w:rsidR="0078154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1D624E4" w14:textId="02292F0C" w:rsidR="00781540" w:rsidRDefault="006C6B99" w:rsidP="00664D04">
                    <w:pPr>
                      <w:pStyle w:val="Brdtext"/>
                      <w:jc w:val="left"/>
                    </w:pPr>
                    <w:sdt>
                      <w:sdtPr>
                        <w:alias w:val="NummerEtikett"/>
                        <w:tag w:val="NummerEtikett"/>
                        <w:id w:val="158780219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9206838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8ADBC79" w14:textId="09FEF872" w:rsidR="00781540" w:rsidRPr="00C7375F" w:rsidRDefault="006C6B99" w:rsidP="002C6F01">
                    <w:pPr>
                      <w:pStyle w:val="Brdtext"/>
                    </w:pPr>
                    <w:sdt>
                      <w:sdtPr>
                        <w:alias w:val="BilageEtikett"/>
                        <w:tag w:val="BilageEtikett"/>
                        <w:id w:val="2018030952"/>
                        <w:lock w:val="sdtContentLocked"/>
                        <w:dataBinding w:prefixMappings="xmlns:ns0='http://rkdhs/mallar/lagstiftning/Prop/Prop.xsd'" w:xpath="/ns0:dokumentvärden[1]/ns0:bilagor[1]/ns0:bilaga[2]/@bilageetikett" w:storeItemID="{068625C3-B546-44A5-B525-B7CC092E5AD6}"/>
                        <w:text/>
                      </w:sdtPr>
                      <w:sdtEndPr/>
                      <w:sdtContent>
                        <w:r w:rsidR="00781540">
                          <w:t>Bilaga</w:t>
                        </w:r>
                      </w:sdtContent>
                    </w:sdt>
                    <w:r w:rsidR="00781540">
                      <w:t xml:space="preserve"> </w:t>
                    </w:r>
                    <w:sdt>
                      <w:sdtPr>
                        <w:alias w:val="BilageNummer"/>
                        <w:tag w:val="BilageNummer"/>
                        <w:id w:val="-1273245827"/>
                        <w:lock w:val="sdtContentLocked"/>
                        <w:dataBinding w:prefixMappings="xmlns:ns0='http://rkdhs/mallar/lagstiftning/Prop/Prop.xsd'" w:xpath="/ns0:dokumentvärden[1]/ns0:bilagor[1]/ns0:bilaga[2]/@bilagenummer" w:storeItemID="{068625C3-B546-44A5-B525-B7CC092E5AD6}"/>
                        <w:text/>
                      </w:sdtPr>
                      <w:sdtEndPr/>
                      <w:sdtContent>
                        <w:r w:rsidR="00781540">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FA8CA9" w14:textId="77777777" w:rsidR="00781540" w:rsidRDefault="00781540" w:rsidP="00EE1584">
    <w:pPr>
      <w:pStyle w:val="Brdtext"/>
    </w:pPr>
    <w:r>
      <w:rPr>
        <w:noProof/>
        <w:lang w:eastAsia="sv-SE"/>
      </w:rPr>
      <mc:AlternateContent>
        <mc:Choice Requires="wps">
          <w:drawing>
            <wp:anchor distT="0" distB="0" distL="0" distR="0" simplePos="0" relativeHeight="2516583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CFEFB" w14:textId="40769760" w:rsidR="00781540" w:rsidRDefault="006C6B99" w:rsidP="00A118D8">
                          <w:pPr>
                            <w:pStyle w:val="Brdtext"/>
                            <w:jc w:val="left"/>
                          </w:pPr>
                          <w:sdt>
                            <w:sdtPr>
                              <w:alias w:val="NummerEtikett"/>
                              <w:tag w:val="NummerEtikett"/>
                              <w:id w:val="-184784750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7774372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195C1CE" w14:textId="0DDA56CE" w:rsidR="00781540" w:rsidRPr="00C7375F" w:rsidRDefault="006C6B99" w:rsidP="002C6F01">
                          <w:pPr>
                            <w:pStyle w:val="Brdtext"/>
                          </w:pPr>
                          <w:sdt>
                            <w:sdtPr>
                              <w:alias w:val="BilageEtikett"/>
                              <w:tag w:val="BilageEtikett"/>
                              <w:id w:val="1383140419"/>
                              <w:lock w:val="sdtContentLocked"/>
                              <w:dataBinding w:prefixMappings="xmlns:ns0='http://rkdhs/mallar/lagstiftning/Prop/Prop.xsd'" w:xpath="/ns0:dokumentvärden[1]/ns0:bilagor[1]/ns0:bilaga[2]/@bilageetikett" w:storeItemID="{068625C3-B546-44A5-B525-B7CC092E5AD6}"/>
                              <w:text/>
                            </w:sdtPr>
                            <w:sdtEndPr/>
                            <w:sdtContent>
                              <w:r w:rsidR="00781540">
                                <w:t>Bilaga</w:t>
                              </w:r>
                            </w:sdtContent>
                          </w:sdt>
                          <w:r w:rsidR="00781540">
                            <w:t xml:space="preserve"> </w:t>
                          </w:r>
                          <w:sdt>
                            <w:sdtPr>
                              <w:alias w:val="BilageNummer"/>
                              <w:tag w:val="BilageNummer"/>
                              <w:id w:val="-1012992073"/>
                              <w:lock w:val="sdtContentLocked"/>
                              <w:dataBinding w:prefixMappings="xmlns:ns0='http://rkdhs/mallar/lagstiftning/Prop/Prop.xsd'" w:xpath="/ns0:dokumentvärden[1]/ns0:bilagor[1]/ns0:bilaga[2]/@bilagenummer" w:storeItemID="{068625C3-B546-44A5-B525-B7CC092E5AD6}"/>
                              <w:text/>
                            </w:sdtPr>
                            <w:sdtEndPr/>
                            <w:sdtContent>
                              <w:r w:rsidR="0078154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39CFEFB" w14:textId="40769760" w:rsidR="00781540" w:rsidRDefault="006C6B99" w:rsidP="00A118D8">
                    <w:pPr>
                      <w:pStyle w:val="Brdtext"/>
                      <w:jc w:val="left"/>
                    </w:pPr>
                    <w:sdt>
                      <w:sdtPr>
                        <w:alias w:val="NummerEtikett"/>
                        <w:tag w:val="NummerEtikett"/>
                        <w:id w:val="-184784750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97774372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195C1CE" w14:textId="0DDA56CE" w:rsidR="00781540" w:rsidRPr="00C7375F" w:rsidRDefault="006C6B99" w:rsidP="002C6F01">
                    <w:pPr>
                      <w:pStyle w:val="Brdtext"/>
                    </w:pPr>
                    <w:sdt>
                      <w:sdtPr>
                        <w:alias w:val="BilageEtikett"/>
                        <w:tag w:val="BilageEtikett"/>
                        <w:id w:val="1383140419"/>
                        <w:lock w:val="sdtContentLocked"/>
                        <w:dataBinding w:prefixMappings="xmlns:ns0='http://rkdhs/mallar/lagstiftning/Prop/Prop.xsd'" w:xpath="/ns0:dokumentvärden[1]/ns0:bilagor[1]/ns0:bilaga[2]/@bilageetikett" w:storeItemID="{068625C3-B546-44A5-B525-B7CC092E5AD6}"/>
                        <w:text/>
                      </w:sdtPr>
                      <w:sdtEndPr/>
                      <w:sdtContent>
                        <w:r w:rsidR="00781540">
                          <w:t>Bilaga</w:t>
                        </w:r>
                      </w:sdtContent>
                    </w:sdt>
                    <w:r w:rsidR="00781540">
                      <w:t xml:space="preserve"> </w:t>
                    </w:r>
                    <w:sdt>
                      <w:sdtPr>
                        <w:alias w:val="BilageNummer"/>
                        <w:tag w:val="BilageNummer"/>
                        <w:id w:val="-1012992073"/>
                        <w:lock w:val="sdtContentLocked"/>
                        <w:dataBinding w:prefixMappings="xmlns:ns0='http://rkdhs/mallar/lagstiftning/Prop/Prop.xsd'" w:xpath="/ns0:dokumentvärden[1]/ns0:bilagor[1]/ns0:bilaga[2]/@bilagenummer" w:storeItemID="{068625C3-B546-44A5-B525-B7CC092E5AD6}"/>
                        <w:text/>
                      </w:sdtPr>
                      <w:sdtEndPr/>
                      <w:sdtContent>
                        <w:r w:rsidR="00781540">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C5F06B" w14:textId="77777777" w:rsidR="00781540" w:rsidRDefault="00781540"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ED2D52" w14:textId="77777777" w:rsidR="00781540" w:rsidRDefault="00781540"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34E3C7" w14:textId="51BD68FE" w:rsidR="00781540" w:rsidRDefault="006C6B99" w:rsidP="00664D04">
                          <w:pPr>
                            <w:pStyle w:val="Brdtext"/>
                            <w:jc w:val="left"/>
                          </w:pPr>
                          <w:sdt>
                            <w:sdtPr>
                              <w:alias w:val="NummerEtikett"/>
                              <w:tag w:val="NummerEtikett"/>
                              <w:id w:val="188158236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1947256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227B817" w14:textId="1105BF26" w:rsidR="00781540" w:rsidRPr="00C7375F" w:rsidRDefault="006C6B99" w:rsidP="002C6F01">
                          <w:pPr>
                            <w:pStyle w:val="Brdtext"/>
                          </w:pPr>
                          <w:sdt>
                            <w:sdtPr>
                              <w:alias w:val="BilageEtikett"/>
                              <w:tag w:val="BilageEtikett"/>
                              <w:id w:val="295489837"/>
                              <w:lock w:val="sdtContentLocked"/>
                              <w:dataBinding w:prefixMappings="xmlns:ns0='http://rkdhs/mallar/lagstiftning/Prop/Prop.xsd'" w:xpath="/ns0:dokumentvärden[1]/ns0:bilagor[1]/ns0:bilaga[3]/@bilageetikett" w:storeItemID="{068625C3-B546-44A5-B525-B7CC092E5AD6}"/>
                              <w:text/>
                            </w:sdtPr>
                            <w:sdtEndPr/>
                            <w:sdtContent>
                              <w:r w:rsidR="00781540">
                                <w:t>Bilaga</w:t>
                              </w:r>
                            </w:sdtContent>
                          </w:sdt>
                          <w:r w:rsidR="00781540">
                            <w:t xml:space="preserve"> </w:t>
                          </w:r>
                          <w:sdt>
                            <w:sdtPr>
                              <w:alias w:val="BilageNummer"/>
                              <w:tag w:val="BilageNummer"/>
                              <w:id w:val="237135705"/>
                              <w:lock w:val="sdtContentLocked"/>
                              <w:dataBinding w:prefixMappings="xmlns:ns0='http://rkdhs/mallar/lagstiftning/Prop/Prop.xsd'" w:xpath="/ns0:dokumentvärden[1]/ns0:bilagor[1]/ns0:bilaga[3]/@bilagenummer" w:storeItemID="{068625C3-B546-44A5-B525-B7CC092E5AD6}"/>
                              <w:text/>
                            </w:sdtPr>
                            <w:sdtEndPr/>
                            <w:sdtContent>
                              <w:r w:rsidR="0078154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034E3C7" w14:textId="51BD68FE" w:rsidR="00781540" w:rsidRDefault="006C6B99" w:rsidP="00664D04">
                    <w:pPr>
                      <w:pStyle w:val="Brdtext"/>
                      <w:jc w:val="left"/>
                    </w:pPr>
                    <w:sdt>
                      <w:sdtPr>
                        <w:alias w:val="NummerEtikett"/>
                        <w:tag w:val="NummerEtikett"/>
                        <w:id w:val="188158236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1947256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227B817" w14:textId="1105BF26" w:rsidR="00781540" w:rsidRPr="00C7375F" w:rsidRDefault="006C6B99" w:rsidP="002C6F01">
                    <w:pPr>
                      <w:pStyle w:val="Brdtext"/>
                    </w:pPr>
                    <w:sdt>
                      <w:sdtPr>
                        <w:alias w:val="BilageEtikett"/>
                        <w:tag w:val="BilageEtikett"/>
                        <w:id w:val="295489837"/>
                        <w:lock w:val="sdtContentLocked"/>
                        <w:dataBinding w:prefixMappings="xmlns:ns0='http://rkdhs/mallar/lagstiftning/Prop/Prop.xsd'" w:xpath="/ns0:dokumentvärden[1]/ns0:bilagor[1]/ns0:bilaga[3]/@bilageetikett" w:storeItemID="{068625C3-B546-44A5-B525-B7CC092E5AD6}"/>
                        <w:text/>
                      </w:sdtPr>
                      <w:sdtEndPr/>
                      <w:sdtContent>
                        <w:r w:rsidR="00781540">
                          <w:t>Bilaga</w:t>
                        </w:r>
                      </w:sdtContent>
                    </w:sdt>
                    <w:r w:rsidR="00781540">
                      <w:t xml:space="preserve"> </w:t>
                    </w:r>
                    <w:sdt>
                      <w:sdtPr>
                        <w:alias w:val="BilageNummer"/>
                        <w:tag w:val="BilageNummer"/>
                        <w:id w:val="237135705"/>
                        <w:lock w:val="sdtContentLocked"/>
                        <w:dataBinding w:prefixMappings="xmlns:ns0='http://rkdhs/mallar/lagstiftning/Prop/Prop.xsd'" w:xpath="/ns0:dokumentvärden[1]/ns0:bilagor[1]/ns0:bilaga[3]/@bilagenummer" w:storeItemID="{068625C3-B546-44A5-B525-B7CC092E5AD6}"/>
                        <w:text/>
                      </w:sdtPr>
                      <w:sdtEndPr/>
                      <w:sdtContent>
                        <w:r w:rsidR="00781540">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83EA8E" w14:textId="77777777" w:rsidR="00781540" w:rsidRDefault="00781540" w:rsidP="00EE1584">
    <w:pPr>
      <w:pStyle w:val="Brdtext"/>
    </w:pPr>
    <w:r>
      <w:rPr>
        <w:noProof/>
        <w:lang w:eastAsia="sv-SE"/>
      </w:rPr>
      <mc:AlternateContent>
        <mc:Choice Requires="wps">
          <w:drawing>
            <wp:anchor distT="0" distB="0" distL="0" distR="0" simplePos="0" relativeHeight="2516583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55C445" w14:textId="291DD970" w:rsidR="00781540" w:rsidRDefault="006C6B99" w:rsidP="00A118D8">
                          <w:pPr>
                            <w:pStyle w:val="Brdtext"/>
                            <w:jc w:val="left"/>
                          </w:pPr>
                          <w:sdt>
                            <w:sdtPr>
                              <w:alias w:val="NummerEtikett"/>
                              <w:tag w:val="NummerEtikett"/>
                              <w:id w:val="-79390676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5646972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EEF2C0A" w14:textId="40CA4578" w:rsidR="00781540" w:rsidRPr="00C7375F" w:rsidRDefault="006C6B99" w:rsidP="002C6F01">
                          <w:pPr>
                            <w:pStyle w:val="Brdtext"/>
                          </w:pPr>
                          <w:sdt>
                            <w:sdtPr>
                              <w:alias w:val="BilageEtikett"/>
                              <w:tag w:val="BilageEtikett"/>
                              <w:id w:val="284318258"/>
                              <w:lock w:val="sdtContentLocked"/>
                              <w:dataBinding w:prefixMappings="xmlns:ns0='http://rkdhs/mallar/lagstiftning/Prop/Prop.xsd'" w:xpath="/ns0:dokumentvärden[1]/ns0:bilagor[1]/ns0:bilaga[3]/@bilageetikett" w:storeItemID="{068625C3-B546-44A5-B525-B7CC092E5AD6}"/>
                              <w:text/>
                            </w:sdtPr>
                            <w:sdtEndPr/>
                            <w:sdtContent>
                              <w:r w:rsidR="00781540">
                                <w:t>Bilaga</w:t>
                              </w:r>
                            </w:sdtContent>
                          </w:sdt>
                          <w:r w:rsidR="00781540">
                            <w:t xml:space="preserve"> </w:t>
                          </w:r>
                          <w:sdt>
                            <w:sdtPr>
                              <w:alias w:val="BilageNummer"/>
                              <w:tag w:val="BilageNummer"/>
                              <w:id w:val="-1880686157"/>
                              <w:lock w:val="sdtContentLocked"/>
                              <w:dataBinding w:prefixMappings="xmlns:ns0='http://rkdhs/mallar/lagstiftning/Prop/Prop.xsd'" w:xpath="/ns0:dokumentvärden[1]/ns0:bilagor[1]/ns0:bilaga[3]/@bilagenummer" w:storeItemID="{068625C3-B546-44A5-B525-B7CC092E5AD6}"/>
                              <w:text/>
                            </w:sdtPr>
                            <w:sdtEndPr/>
                            <w:sdtContent>
                              <w:r w:rsidR="0078154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F55C445" w14:textId="291DD970" w:rsidR="00781540" w:rsidRDefault="006C6B99" w:rsidP="00A118D8">
                    <w:pPr>
                      <w:pStyle w:val="Brdtext"/>
                      <w:jc w:val="left"/>
                    </w:pPr>
                    <w:sdt>
                      <w:sdtPr>
                        <w:alias w:val="NummerEtikett"/>
                        <w:tag w:val="NummerEtikett"/>
                        <w:id w:val="-79390676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5646972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EEF2C0A" w14:textId="40CA4578" w:rsidR="00781540" w:rsidRPr="00C7375F" w:rsidRDefault="006C6B99" w:rsidP="002C6F01">
                    <w:pPr>
                      <w:pStyle w:val="Brdtext"/>
                    </w:pPr>
                    <w:sdt>
                      <w:sdtPr>
                        <w:alias w:val="BilageEtikett"/>
                        <w:tag w:val="BilageEtikett"/>
                        <w:id w:val="284318258"/>
                        <w:lock w:val="sdtContentLocked"/>
                        <w:dataBinding w:prefixMappings="xmlns:ns0='http://rkdhs/mallar/lagstiftning/Prop/Prop.xsd'" w:xpath="/ns0:dokumentvärden[1]/ns0:bilagor[1]/ns0:bilaga[3]/@bilageetikett" w:storeItemID="{068625C3-B546-44A5-B525-B7CC092E5AD6}"/>
                        <w:text/>
                      </w:sdtPr>
                      <w:sdtEndPr/>
                      <w:sdtContent>
                        <w:r w:rsidR="00781540">
                          <w:t>Bilaga</w:t>
                        </w:r>
                      </w:sdtContent>
                    </w:sdt>
                    <w:r w:rsidR="00781540">
                      <w:t xml:space="preserve"> </w:t>
                    </w:r>
                    <w:sdt>
                      <w:sdtPr>
                        <w:alias w:val="BilageNummer"/>
                        <w:tag w:val="BilageNummer"/>
                        <w:id w:val="-1880686157"/>
                        <w:lock w:val="sdtContentLocked"/>
                        <w:dataBinding w:prefixMappings="xmlns:ns0='http://rkdhs/mallar/lagstiftning/Prop/Prop.xsd'" w:xpath="/ns0:dokumentvärden[1]/ns0:bilagor[1]/ns0:bilaga[3]/@bilagenummer" w:storeItemID="{068625C3-B546-44A5-B525-B7CC092E5AD6}"/>
                        <w:text/>
                      </w:sdtPr>
                      <w:sdtEndPr/>
                      <w:sdtContent>
                        <w:r w:rsidR="00781540">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4DFAA0" w14:textId="77777777" w:rsidR="00781540" w:rsidRDefault="00781540"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F73B52" w14:textId="77777777" w:rsidR="00781540" w:rsidRDefault="00781540"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709E8" w14:textId="12283824" w:rsidR="00781540" w:rsidRDefault="006C6B99" w:rsidP="00664D04">
                          <w:pPr>
                            <w:pStyle w:val="Brdtext"/>
                            <w:jc w:val="left"/>
                          </w:pPr>
                          <w:sdt>
                            <w:sdtPr>
                              <w:alias w:val="NummerEtikett"/>
                              <w:tag w:val="NummerEtikett"/>
                              <w:id w:val="197601671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4009887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3D7D6F99" w14:textId="3E65CED5" w:rsidR="00781540" w:rsidRPr="00C7375F" w:rsidRDefault="006C6B99" w:rsidP="002C6F01">
                          <w:pPr>
                            <w:pStyle w:val="Brdtext"/>
                          </w:pPr>
                          <w:sdt>
                            <w:sdtPr>
                              <w:alias w:val="BilageEtikett"/>
                              <w:tag w:val="BilageEtikett"/>
                              <w:id w:val="543026949"/>
                              <w:lock w:val="sdtContentLocked"/>
                              <w:dataBinding w:prefixMappings="xmlns:ns0='http://rkdhs/mallar/lagstiftning/Prop/Prop.xsd'" w:xpath="/ns0:dokumentvärden[1]/ns0:bilagor[1]/ns0:bilaga[4]/@bilageetikett" w:storeItemID="{068625C3-B546-44A5-B525-B7CC092E5AD6}"/>
                              <w:text/>
                            </w:sdtPr>
                            <w:sdtEndPr/>
                            <w:sdtContent>
                              <w:r w:rsidR="00781540">
                                <w:t>Bilaga</w:t>
                              </w:r>
                            </w:sdtContent>
                          </w:sdt>
                          <w:r w:rsidR="00781540">
                            <w:t xml:space="preserve"> </w:t>
                          </w:r>
                          <w:sdt>
                            <w:sdtPr>
                              <w:alias w:val="BilageNummer"/>
                              <w:tag w:val="BilageNummer"/>
                              <w:id w:val="-36589830"/>
                              <w:lock w:val="sdtContentLocked"/>
                              <w:dataBinding w:prefixMappings="xmlns:ns0='http://rkdhs/mallar/lagstiftning/Prop/Prop.xsd'" w:xpath="/ns0:dokumentvärden[1]/ns0:bilagor[1]/ns0:bilaga[4]/@bilagenummer" w:storeItemID="{068625C3-B546-44A5-B525-B7CC092E5AD6}"/>
                              <w:text/>
                            </w:sdtPr>
                            <w:sdtEndPr/>
                            <w:sdtContent>
                              <w:r w:rsidR="0078154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C1709E8" w14:textId="12283824" w:rsidR="00781540" w:rsidRDefault="006C6B99" w:rsidP="00664D04">
                    <w:pPr>
                      <w:pStyle w:val="Brdtext"/>
                      <w:jc w:val="left"/>
                    </w:pPr>
                    <w:sdt>
                      <w:sdtPr>
                        <w:alias w:val="NummerEtikett"/>
                        <w:tag w:val="NummerEtikett"/>
                        <w:id w:val="197601671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4009887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3D7D6F99" w14:textId="3E65CED5" w:rsidR="00781540" w:rsidRPr="00C7375F" w:rsidRDefault="006C6B99" w:rsidP="002C6F01">
                    <w:pPr>
                      <w:pStyle w:val="Brdtext"/>
                    </w:pPr>
                    <w:sdt>
                      <w:sdtPr>
                        <w:alias w:val="BilageEtikett"/>
                        <w:tag w:val="BilageEtikett"/>
                        <w:id w:val="543026949"/>
                        <w:lock w:val="sdtContentLocked"/>
                        <w:dataBinding w:prefixMappings="xmlns:ns0='http://rkdhs/mallar/lagstiftning/Prop/Prop.xsd'" w:xpath="/ns0:dokumentvärden[1]/ns0:bilagor[1]/ns0:bilaga[4]/@bilageetikett" w:storeItemID="{068625C3-B546-44A5-B525-B7CC092E5AD6}"/>
                        <w:text/>
                      </w:sdtPr>
                      <w:sdtEndPr/>
                      <w:sdtContent>
                        <w:r w:rsidR="00781540">
                          <w:t>Bilaga</w:t>
                        </w:r>
                      </w:sdtContent>
                    </w:sdt>
                    <w:r w:rsidR="00781540">
                      <w:t xml:space="preserve"> </w:t>
                    </w:r>
                    <w:sdt>
                      <w:sdtPr>
                        <w:alias w:val="BilageNummer"/>
                        <w:tag w:val="BilageNummer"/>
                        <w:id w:val="-36589830"/>
                        <w:lock w:val="sdtContentLocked"/>
                        <w:dataBinding w:prefixMappings="xmlns:ns0='http://rkdhs/mallar/lagstiftning/Prop/Prop.xsd'" w:xpath="/ns0:dokumentvärden[1]/ns0:bilagor[1]/ns0:bilaga[4]/@bilagenummer" w:storeItemID="{068625C3-B546-44A5-B525-B7CC092E5AD6}"/>
                        <w:text/>
                      </w:sdtPr>
                      <w:sdtEndPr/>
                      <w:sdtContent>
                        <w:r w:rsidR="00781540">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D68D1E" w14:textId="77777777" w:rsidR="00781540" w:rsidRDefault="00781540" w:rsidP="00EE1584">
    <w:pPr>
      <w:pStyle w:val="Brdtext"/>
    </w:pPr>
    <w:r>
      <w:rPr>
        <w:noProof/>
        <w:lang w:eastAsia="sv-SE"/>
      </w:rPr>
      <mc:AlternateContent>
        <mc:Choice Requires="wps">
          <w:drawing>
            <wp:anchor distT="0" distB="0" distL="0" distR="0" simplePos="0" relativeHeight="25165835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36AD34" w14:textId="5ED41F5B" w:rsidR="00781540" w:rsidRDefault="006C6B99" w:rsidP="00A118D8">
                          <w:pPr>
                            <w:pStyle w:val="Brdtext"/>
                            <w:jc w:val="left"/>
                          </w:pPr>
                          <w:sdt>
                            <w:sdtPr>
                              <w:alias w:val="NummerEtikett"/>
                              <w:tag w:val="NummerEtikett"/>
                              <w:id w:val="-182465256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0369324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71AB8FD" w14:textId="6E3E47D2" w:rsidR="00781540" w:rsidRPr="00C7375F" w:rsidRDefault="006C6B99" w:rsidP="002C6F01">
                          <w:pPr>
                            <w:pStyle w:val="Brdtext"/>
                          </w:pPr>
                          <w:sdt>
                            <w:sdtPr>
                              <w:alias w:val="BilageEtikett"/>
                              <w:tag w:val="BilageEtikett"/>
                              <w:id w:val="1315843205"/>
                              <w:lock w:val="sdtContentLocked"/>
                              <w:dataBinding w:prefixMappings="xmlns:ns0='http://rkdhs/mallar/lagstiftning/Prop/Prop.xsd'" w:xpath="/ns0:dokumentvärden[1]/ns0:bilagor[1]/ns0:bilaga[4]/@bilageetikett" w:storeItemID="{068625C3-B546-44A5-B525-B7CC092E5AD6}"/>
                              <w:text/>
                            </w:sdtPr>
                            <w:sdtEndPr/>
                            <w:sdtContent>
                              <w:r w:rsidR="00781540">
                                <w:t>Bilaga</w:t>
                              </w:r>
                            </w:sdtContent>
                          </w:sdt>
                          <w:r w:rsidR="00781540">
                            <w:t xml:space="preserve"> </w:t>
                          </w:r>
                          <w:sdt>
                            <w:sdtPr>
                              <w:alias w:val="BilageNummer"/>
                              <w:tag w:val="BilageNummer"/>
                              <w:id w:val="1193811229"/>
                              <w:lock w:val="sdtContentLocked"/>
                              <w:dataBinding w:prefixMappings="xmlns:ns0='http://rkdhs/mallar/lagstiftning/Prop/Prop.xsd'" w:xpath="/ns0:dokumentvärden[1]/ns0:bilagor[1]/ns0:bilaga[4]/@bilagenummer" w:storeItemID="{068625C3-B546-44A5-B525-B7CC092E5AD6}"/>
                              <w:text/>
                            </w:sdtPr>
                            <w:sdtEndPr/>
                            <w:sdtContent>
                              <w:r w:rsidR="0078154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136AD34" w14:textId="5ED41F5B" w:rsidR="00781540" w:rsidRDefault="006C6B99" w:rsidP="00A118D8">
                    <w:pPr>
                      <w:pStyle w:val="Brdtext"/>
                      <w:jc w:val="left"/>
                    </w:pPr>
                    <w:sdt>
                      <w:sdtPr>
                        <w:alias w:val="NummerEtikett"/>
                        <w:tag w:val="NummerEtikett"/>
                        <w:id w:val="-182465256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0369324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71AB8FD" w14:textId="6E3E47D2" w:rsidR="00781540" w:rsidRPr="00C7375F" w:rsidRDefault="006C6B99" w:rsidP="002C6F01">
                    <w:pPr>
                      <w:pStyle w:val="Brdtext"/>
                    </w:pPr>
                    <w:sdt>
                      <w:sdtPr>
                        <w:alias w:val="BilageEtikett"/>
                        <w:tag w:val="BilageEtikett"/>
                        <w:id w:val="1315843205"/>
                        <w:lock w:val="sdtContentLocked"/>
                        <w:dataBinding w:prefixMappings="xmlns:ns0='http://rkdhs/mallar/lagstiftning/Prop/Prop.xsd'" w:xpath="/ns0:dokumentvärden[1]/ns0:bilagor[1]/ns0:bilaga[4]/@bilageetikett" w:storeItemID="{068625C3-B546-44A5-B525-B7CC092E5AD6}"/>
                        <w:text/>
                      </w:sdtPr>
                      <w:sdtEndPr/>
                      <w:sdtContent>
                        <w:r w:rsidR="00781540">
                          <w:t>Bilaga</w:t>
                        </w:r>
                      </w:sdtContent>
                    </w:sdt>
                    <w:r w:rsidR="00781540">
                      <w:t xml:space="preserve"> </w:t>
                    </w:r>
                    <w:sdt>
                      <w:sdtPr>
                        <w:alias w:val="BilageNummer"/>
                        <w:tag w:val="BilageNummer"/>
                        <w:id w:val="1193811229"/>
                        <w:lock w:val="sdtContentLocked"/>
                        <w:dataBinding w:prefixMappings="xmlns:ns0='http://rkdhs/mallar/lagstiftning/Prop/Prop.xsd'" w:xpath="/ns0:dokumentvärden[1]/ns0:bilagor[1]/ns0:bilaga[4]/@bilagenummer" w:storeItemID="{068625C3-B546-44A5-B525-B7CC092E5AD6}"/>
                        <w:text/>
                      </w:sdtPr>
                      <w:sdtEndPr/>
                      <w:sdtContent>
                        <w:r w:rsidR="00781540">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4FC14A" w14:textId="77777777" w:rsidR="00781540" w:rsidRDefault="00781540"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E4217D" w14:textId="77777777" w:rsidR="00781540" w:rsidRDefault="00781540" w:rsidP="00664D04">
    <w:pPr>
      <w:pStyle w:val="Brdtext"/>
    </w:pPr>
    <w:r>
      <w:rPr>
        <w:noProof/>
        <w:lang w:eastAsia="sv-SE"/>
      </w:rPr>
      <mc:AlternateContent>
        <mc:Choice Requires="wps">
          <w:drawing>
            <wp:anchor distT="0" distB="0" distL="0" distR="0" simplePos="0" relativeHeight="2516583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269A27" w14:textId="13B3E013" w:rsidR="00781540" w:rsidRDefault="006C6B99" w:rsidP="00664D04">
                          <w:pPr>
                            <w:pStyle w:val="Brdtext"/>
                            <w:jc w:val="left"/>
                          </w:pPr>
                          <w:sdt>
                            <w:sdtPr>
                              <w:alias w:val="NummerEtikett"/>
                              <w:tag w:val="NummerEtikett"/>
                              <w:id w:val="-50482908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05098172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72FA269" w14:textId="28BEE5E5" w:rsidR="00781540" w:rsidRPr="00C7375F" w:rsidRDefault="006C6B99" w:rsidP="002C6F01">
                          <w:pPr>
                            <w:pStyle w:val="Brdtext"/>
                          </w:pPr>
                          <w:sdt>
                            <w:sdtPr>
                              <w:alias w:val="BilageEtikett"/>
                              <w:tag w:val="BilageEtikett"/>
                              <w:id w:val="-756288378"/>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549886668"/>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1269A27" w14:textId="13B3E013" w:rsidR="00781540" w:rsidRDefault="006C6B99" w:rsidP="00664D04">
                    <w:pPr>
                      <w:pStyle w:val="Brdtext"/>
                      <w:jc w:val="left"/>
                    </w:pPr>
                    <w:sdt>
                      <w:sdtPr>
                        <w:alias w:val="NummerEtikett"/>
                        <w:tag w:val="NummerEtikett"/>
                        <w:id w:val="-50482908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05098172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72FA269" w14:textId="28BEE5E5" w:rsidR="00781540" w:rsidRPr="00C7375F" w:rsidRDefault="006C6B99" w:rsidP="002C6F01">
                    <w:pPr>
                      <w:pStyle w:val="Brdtext"/>
                    </w:pPr>
                    <w:sdt>
                      <w:sdtPr>
                        <w:alias w:val="BilageEtikett"/>
                        <w:tag w:val="BilageEtikett"/>
                        <w:id w:val="-756288378"/>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549886668"/>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D6DD41" w14:textId="77777777" w:rsidR="00781540" w:rsidRDefault="00781540" w:rsidP="00EE1584">
    <w:pPr>
      <w:pStyle w:val="Brdtext"/>
    </w:pPr>
    <w:r>
      <w:rPr>
        <w:noProof/>
        <w:lang w:eastAsia="sv-SE"/>
      </w:rPr>
      <mc:AlternateContent>
        <mc:Choice Requires="wps">
          <w:drawing>
            <wp:anchor distT="0" distB="0" distL="0" distR="0" simplePos="0" relativeHeight="2516583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3B0C8C" w14:textId="22831E28" w:rsidR="00781540" w:rsidRDefault="006C6B99" w:rsidP="00A118D8">
                          <w:pPr>
                            <w:pStyle w:val="Brdtext"/>
                            <w:jc w:val="left"/>
                          </w:pPr>
                          <w:sdt>
                            <w:sdtPr>
                              <w:alias w:val="NummerEtikett"/>
                              <w:tag w:val="NummerEtikett"/>
                              <w:id w:val="111942606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56680510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08E043A" w14:textId="5F508AE8" w:rsidR="00781540" w:rsidRPr="00C7375F" w:rsidRDefault="006C6B99" w:rsidP="002C6F01">
                          <w:pPr>
                            <w:pStyle w:val="Brdtext"/>
                          </w:pPr>
                          <w:sdt>
                            <w:sdtPr>
                              <w:alias w:val="BilageEtikett"/>
                              <w:tag w:val="BilageEtikett"/>
                              <w:id w:val="109645915"/>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239556022"/>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13B0C8C" w14:textId="22831E28" w:rsidR="00781540" w:rsidRDefault="006C6B99" w:rsidP="00A118D8">
                    <w:pPr>
                      <w:pStyle w:val="Brdtext"/>
                      <w:jc w:val="left"/>
                    </w:pPr>
                    <w:sdt>
                      <w:sdtPr>
                        <w:alias w:val="NummerEtikett"/>
                        <w:tag w:val="NummerEtikett"/>
                        <w:id w:val="111942606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56680510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08E043A" w14:textId="5F508AE8" w:rsidR="00781540" w:rsidRPr="00C7375F" w:rsidRDefault="006C6B99" w:rsidP="002C6F01">
                    <w:pPr>
                      <w:pStyle w:val="Brdtext"/>
                    </w:pPr>
                    <w:sdt>
                      <w:sdtPr>
                        <w:alias w:val="BilageEtikett"/>
                        <w:tag w:val="BilageEtikett"/>
                        <w:id w:val="109645915"/>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239556022"/>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769C7A" w14:textId="77777777" w:rsidR="00781540" w:rsidRDefault="00781540"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7A9344" w14:textId="77777777" w:rsidR="00781540" w:rsidRDefault="00781540" w:rsidP="00664D04">
    <w:pPr>
      <w:pStyle w:val="Brdtext"/>
    </w:pPr>
    <w:r>
      <w:rPr>
        <w:noProof/>
        <w:lang w:eastAsia="sv-SE"/>
      </w:rPr>
      <mc:AlternateContent>
        <mc:Choice Requires="wps">
          <w:drawing>
            <wp:anchor distT="0" distB="0" distL="0" distR="0" simplePos="0" relativeHeight="2516583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7DECB1" w14:textId="7F67D5E1" w:rsidR="00781540" w:rsidRDefault="006C6B99" w:rsidP="00664D04">
                          <w:pPr>
                            <w:pStyle w:val="Brdtext"/>
                            <w:jc w:val="left"/>
                          </w:pPr>
                          <w:sdt>
                            <w:sdtPr>
                              <w:alias w:val="NummerEtikett"/>
                              <w:tag w:val="NummerEtikett"/>
                              <w:id w:val="66875679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83405800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37A90F8" w14:textId="1D273035" w:rsidR="00781540" w:rsidRPr="00C7375F" w:rsidRDefault="006C6B99" w:rsidP="002C6F01">
                          <w:pPr>
                            <w:pStyle w:val="Brdtext"/>
                          </w:pPr>
                          <w:sdt>
                            <w:sdtPr>
                              <w:alias w:val="BilageEtikett"/>
                              <w:tag w:val="BilageEtikett"/>
                              <w:id w:val="-2144336392"/>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203747745"/>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27DECB1" w14:textId="7F67D5E1" w:rsidR="00781540" w:rsidRDefault="006C6B99" w:rsidP="00664D04">
                    <w:pPr>
                      <w:pStyle w:val="Brdtext"/>
                      <w:jc w:val="left"/>
                    </w:pPr>
                    <w:sdt>
                      <w:sdtPr>
                        <w:alias w:val="NummerEtikett"/>
                        <w:tag w:val="NummerEtikett"/>
                        <w:id w:val="66875679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83405800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37A90F8" w14:textId="1D273035" w:rsidR="00781540" w:rsidRPr="00C7375F" w:rsidRDefault="006C6B99" w:rsidP="002C6F01">
                    <w:pPr>
                      <w:pStyle w:val="Brdtext"/>
                    </w:pPr>
                    <w:sdt>
                      <w:sdtPr>
                        <w:alias w:val="BilageEtikett"/>
                        <w:tag w:val="BilageEtikett"/>
                        <w:id w:val="-2144336392"/>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203747745"/>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245163" w14:textId="77777777" w:rsidR="00781540" w:rsidRDefault="00781540" w:rsidP="00EE1584">
    <w:pPr>
      <w:pStyle w:val="Brdtext"/>
    </w:pPr>
    <w:r>
      <w:rPr>
        <w:noProof/>
        <w:lang w:eastAsia="sv-SE"/>
      </w:rPr>
      <mc:AlternateContent>
        <mc:Choice Requires="wps">
          <w:drawing>
            <wp:anchor distT="0" distB="0" distL="0" distR="0" simplePos="0" relativeHeight="25165836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101200" w14:textId="03910487" w:rsidR="00781540" w:rsidRDefault="006C6B99" w:rsidP="00A118D8">
                          <w:pPr>
                            <w:pStyle w:val="Brdtext"/>
                            <w:jc w:val="left"/>
                          </w:pPr>
                          <w:sdt>
                            <w:sdtPr>
                              <w:alias w:val="NummerEtikett"/>
                              <w:tag w:val="NummerEtikett"/>
                              <w:id w:val="62274173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35291702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3FCA3EC6" w14:textId="4D841543" w:rsidR="00781540" w:rsidRPr="00C7375F" w:rsidRDefault="006C6B99" w:rsidP="002C6F01">
                          <w:pPr>
                            <w:pStyle w:val="Brdtext"/>
                          </w:pPr>
                          <w:sdt>
                            <w:sdtPr>
                              <w:alias w:val="BilageEtikett"/>
                              <w:tag w:val="BilageEtikett"/>
                              <w:id w:val="-1716657891"/>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927955763"/>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B101200" w14:textId="03910487" w:rsidR="00781540" w:rsidRDefault="006C6B99" w:rsidP="00A118D8">
                    <w:pPr>
                      <w:pStyle w:val="Brdtext"/>
                      <w:jc w:val="left"/>
                    </w:pPr>
                    <w:sdt>
                      <w:sdtPr>
                        <w:alias w:val="NummerEtikett"/>
                        <w:tag w:val="NummerEtikett"/>
                        <w:id w:val="62274173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35291702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3FCA3EC6" w14:textId="4D841543" w:rsidR="00781540" w:rsidRPr="00C7375F" w:rsidRDefault="006C6B99" w:rsidP="002C6F01">
                    <w:pPr>
                      <w:pStyle w:val="Brdtext"/>
                    </w:pPr>
                    <w:sdt>
                      <w:sdtPr>
                        <w:alias w:val="BilageEtikett"/>
                        <w:tag w:val="BilageEtikett"/>
                        <w:id w:val="-1716657891"/>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927955763"/>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AC583F" w14:textId="77777777" w:rsidR="00781540" w:rsidRDefault="00781540" w:rsidP="00664D04">
    <w:pPr>
      <w:pStyle w:val="Brdtext"/>
    </w:pPr>
    <w:r>
      <w:rPr>
        <w:noProof/>
        <w:lang w:eastAsia="sv-SE"/>
      </w:rPr>
      <mc:AlternateContent>
        <mc:Choice Requires="wps">
          <w:drawing>
            <wp:anchor distT="0" distB="0" distL="0" distR="0" simplePos="0" relativeHeight="2516583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C11F5" w14:textId="34CD9C60" w:rsidR="00781540" w:rsidRDefault="006C6B99" w:rsidP="00664D04">
                          <w:pPr>
                            <w:pStyle w:val="Brdtext"/>
                            <w:jc w:val="left"/>
                          </w:pPr>
                          <w:sdt>
                            <w:sdtPr>
                              <w:alias w:val="NummerEtikett"/>
                              <w:tag w:val="NummerEtikett"/>
                              <w:id w:val="-63210015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9042199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972A66F" w14:textId="5D7622AD" w:rsidR="00781540" w:rsidRPr="00C7375F" w:rsidRDefault="006C6B99" w:rsidP="002C6F01">
                          <w:pPr>
                            <w:pStyle w:val="Brdtext"/>
                          </w:pPr>
                          <w:sdt>
                            <w:sdtPr>
                              <w:alias w:val="BilageEtikett"/>
                              <w:tag w:val="BilageEtikett"/>
                              <w:id w:val="1020206700"/>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876115806"/>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E5C11F5" w14:textId="34CD9C60" w:rsidR="00781540" w:rsidRDefault="006C6B99" w:rsidP="00664D04">
                    <w:pPr>
                      <w:pStyle w:val="Brdtext"/>
                      <w:jc w:val="left"/>
                    </w:pPr>
                    <w:sdt>
                      <w:sdtPr>
                        <w:alias w:val="NummerEtikett"/>
                        <w:tag w:val="NummerEtikett"/>
                        <w:id w:val="-63210015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9042199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972A66F" w14:textId="5D7622AD" w:rsidR="00781540" w:rsidRPr="00C7375F" w:rsidRDefault="006C6B99" w:rsidP="002C6F01">
                    <w:pPr>
                      <w:pStyle w:val="Brdtext"/>
                    </w:pPr>
                    <w:sdt>
                      <w:sdtPr>
                        <w:alias w:val="BilageEtikett"/>
                        <w:tag w:val="BilageEtikett"/>
                        <w:id w:val="1020206700"/>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876115806"/>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D0E666" w14:textId="77777777" w:rsidR="00781540" w:rsidRDefault="00781540" w:rsidP="00EE1584">
    <w:pPr>
      <w:pStyle w:val="Brdtext"/>
    </w:pPr>
    <w:r>
      <w:rPr>
        <w:noProof/>
        <w:lang w:eastAsia="sv-SE"/>
      </w:rPr>
      <mc:AlternateContent>
        <mc:Choice Requires="wps">
          <w:drawing>
            <wp:anchor distT="0" distB="0" distL="0" distR="0" simplePos="0" relativeHeight="25165836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BCC3F9" w14:textId="210FAE81" w:rsidR="00781540" w:rsidRDefault="006C6B99" w:rsidP="00A118D8">
                          <w:pPr>
                            <w:pStyle w:val="Brdtext"/>
                            <w:jc w:val="left"/>
                          </w:pPr>
                          <w:sdt>
                            <w:sdtPr>
                              <w:alias w:val="NummerEtikett"/>
                              <w:tag w:val="NummerEtikett"/>
                              <w:id w:val="190302002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9653308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581A1F6" w14:textId="25FF342F" w:rsidR="00781540" w:rsidRPr="00C7375F" w:rsidRDefault="006C6B99" w:rsidP="002C6F01">
                          <w:pPr>
                            <w:pStyle w:val="Brdtext"/>
                          </w:pPr>
                          <w:sdt>
                            <w:sdtPr>
                              <w:alias w:val="BilageEtikett"/>
                              <w:tag w:val="BilageEtikett"/>
                              <w:id w:val="-765613033"/>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271508399"/>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4BCC3F9" w14:textId="210FAE81" w:rsidR="00781540" w:rsidRDefault="006C6B99" w:rsidP="00A118D8">
                    <w:pPr>
                      <w:pStyle w:val="Brdtext"/>
                      <w:jc w:val="left"/>
                    </w:pPr>
                    <w:sdt>
                      <w:sdtPr>
                        <w:alias w:val="NummerEtikett"/>
                        <w:tag w:val="NummerEtikett"/>
                        <w:id w:val="190302002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9653308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581A1F6" w14:textId="25FF342F" w:rsidR="00781540" w:rsidRPr="00C7375F" w:rsidRDefault="006C6B99" w:rsidP="002C6F01">
                    <w:pPr>
                      <w:pStyle w:val="Brdtext"/>
                    </w:pPr>
                    <w:sdt>
                      <w:sdtPr>
                        <w:alias w:val="BilageEtikett"/>
                        <w:tag w:val="BilageEtikett"/>
                        <w:id w:val="-765613033"/>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271508399"/>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464A9C" w14:textId="77777777" w:rsidR="00781540" w:rsidRDefault="00781540" w:rsidP="00664D04">
    <w:pPr>
      <w:pStyle w:val="Brdtext"/>
    </w:pPr>
    <w:r>
      <w:rPr>
        <w:noProof/>
        <w:lang w:eastAsia="sv-SE"/>
      </w:rPr>
      <mc:AlternateContent>
        <mc:Choice Requires="wps">
          <w:drawing>
            <wp:anchor distT="0" distB="0" distL="0" distR="0" simplePos="0" relativeHeight="25165832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EFC062" w14:textId="1497FFEA" w:rsidR="00781540" w:rsidRDefault="006C6B99" w:rsidP="00664D04">
                          <w:pPr>
                            <w:pStyle w:val="Brdtext"/>
                            <w:jc w:val="left"/>
                          </w:pPr>
                          <w:sdt>
                            <w:sdtPr>
                              <w:alias w:val="NummerEtikett"/>
                              <w:tag w:val="NummerEtikett"/>
                              <w:id w:val="139932330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406695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0FC3261" w14:textId="5897D2E6" w:rsidR="00781540" w:rsidRPr="00C7375F" w:rsidRDefault="006C6B99" w:rsidP="002C6F01">
                          <w:pPr>
                            <w:pStyle w:val="Brdtext"/>
                          </w:pPr>
                          <w:sdt>
                            <w:sdtPr>
                              <w:alias w:val="BilageEtikett"/>
                              <w:tag w:val="BilageEtikett"/>
                              <w:id w:val="-330680860"/>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121687297"/>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15EFC062" w14:textId="1497FFEA" w:rsidR="00781540" w:rsidRDefault="006C6B99" w:rsidP="00664D04">
                    <w:pPr>
                      <w:pStyle w:val="Brdtext"/>
                      <w:jc w:val="left"/>
                    </w:pPr>
                    <w:sdt>
                      <w:sdtPr>
                        <w:alias w:val="NummerEtikett"/>
                        <w:tag w:val="NummerEtikett"/>
                        <w:id w:val="139932330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406695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0FC3261" w14:textId="5897D2E6" w:rsidR="00781540" w:rsidRPr="00C7375F" w:rsidRDefault="006C6B99" w:rsidP="002C6F01">
                    <w:pPr>
                      <w:pStyle w:val="Brdtext"/>
                    </w:pPr>
                    <w:sdt>
                      <w:sdtPr>
                        <w:alias w:val="BilageEtikett"/>
                        <w:tag w:val="BilageEtikett"/>
                        <w:id w:val="-330680860"/>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1121687297"/>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B856E8" w14:textId="77777777" w:rsidR="00781540" w:rsidRDefault="00781540" w:rsidP="00EE1584">
    <w:pPr>
      <w:pStyle w:val="Brdtext"/>
    </w:pPr>
    <w:r>
      <w:rPr>
        <w:noProof/>
        <w:lang w:eastAsia="sv-SE"/>
      </w:rPr>
      <mc:AlternateContent>
        <mc:Choice Requires="wps">
          <w:drawing>
            <wp:anchor distT="0" distB="0" distL="0" distR="0" simplePos="0" relativeHeight="25165836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7A83F" w14:textId="37BE3F9D" w:rsidR="00781540" w:rsidRDefault="006C6B99" w:rsidP="00A118D8">
                          <w:pPr>
                            <w:pStyle w:val="Brdtext"/>
                            <w:jc w:val="left"/>
                          </w:pPr>
                          <w:sdt>
                            <w:sdtPr>
                              <w:alias w:val="NummerEtikett"/>
                              <w:tag w:val="NummerEtikett"/>
                              <w:id w:val="143632729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1558881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42B0C21" w14:textId="3245B245" w:rsidR="00781540" w:rsidRPr="00C7375F" w:rsidRDefault="006C6B99" w:rsidP="002C6F01">
                          <w:pPr>
                            <w:pStyle w:val="Brdtext"/>
                          </w:pPr>
                          <w:sdt>
                            <w:sdtPr>
                              <w:alias w:val="BilageEtikett"/>
                              <w:tag w:val="BilageEtikett"/>
                              <w:id w:val="1157195892"/>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2072382998"/>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207A83F" w14:textId="37BE3F9D" w:rsidR="00781540" w:rsidRDefault="006C6B99" w:rsidP="00A118D8">
                    <w:pPr>
                      <w:pStyle w:val="Brdtext"/>
                      <w:jc w:val="left"/>
                    </w:pPr>
                    <w:sdt>
                      <w:sdtPr>
                        <w:alias w:val="NummerEtikett"/>
                        <w:tag w:val="NummerEtikett"/>
                        <w:id w:val="143632729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1558881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42B0C21" w14:textId="3245B245" w:rsidR="00781540" w:rsidRPr="00C7375F" w:rsidRDefault="006C6B99" w:rsidP="002C6F01">
                    <w:pPr>
                      <w:pStyle w:val="Brdtext"/>
                    </w:pPr>
                    <w:sdt>
                      <w:sdtPr>
                        <w:alias w:val="BilageEtikett"/>
                        <w:tag w:val="BilageEtikett"/>
                        <w:id w:val="1157195892"/>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2072382998"/>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C898DD" w14:textId="77777777" w:rsidR="00781540" w:rsidRDefault="00781540" w:rsidP="00664D04">
    <w:pPr>
      <w:pStyle w:val="Brdtext"/>
    </w:pPr>
    <w:r>
      <w:rPr>
        <w:noProof/>
        <w:lang w:eastAsia="sv-SE"/>
      </w:rPr>
      <mc:AlternateContent>
        <mc:Choice Requires="wps">
          <w:drawing>
            <wp:anchor distT="0" distB="0" distL="0" distR="0" simplePos="0" relativeHeight="2516583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D673BD" w14:textId="173CFD6A" w:rsidR="00781540" w:rsidRDefault="006C6B99" w:rsidP="00664D04">
                          <w:pPr>
                            <w:pStyle w:val="Brdtext"/>
                            <w:jc w:val="left"/>
                          </w:pPr>
                          <w:sdt>
                            <w:sdtPr>
                              <w:alias w:val="NummerEtikett"/>
                              <w:tag w:val="NummerEtikett"/>
                              <w:id w:val="-86784096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4690373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E0744F2" w14:textId="40A85E77" w:rsidR="00781540" w:rsidRPr="00C7375F" w:rsidRDefault="006C6B99" w:rsidP="002C6F01">
                          <w:pPr>
                            <w:pStyle w:val="Brdtext"/>
                          </w:pPr>
                          <w:sdt>
                            <w:sdtPr>
                              <w:alias w:val="BilageEtikett"/>
                              <w:tag w:val="BilageEtikett"/>
                              <w:id w:val="265898640"/>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663315152"/>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KYS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8D673BD" w14:textId="173CFD6A" w:rsidR="00781540" w:rsidRDefault="006C6B99" w:rsidP="00664D04">
                    <w:pPr>
                      <w:pStyle w:val="Brdtext"/>
                      <w:jc w:val="left"/>
                    </w:pPr>
                    <w:sdt>
                      <w:sdtPr>
                        <w:alias w:val="NummerEtikett"/>
                        <w:tag w:val="NummerEtikett"/>
                        <w:id w:val="-86784096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4690373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E0744F2" w14:textId="40A85E77" w:rsidR="00781540" w:rsidRPr="00C7375F" w:rsidRDefault="006C6B99" w:rsidP="002C6F01">
                    <w:pPr>
                      <w:pStyle w:val="Brdtext"/>
                    </w:pPr>
                    <w:sdt>
                      <w:sdtPr>
                        <w:alias w:val="BilageEtikett"/>
                        <w:tag w:val="BilageEtikett"/>
                        <w:id w:val="265898640"/>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663315152"/>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6894E8" w14:textId="77777777" w:rsidR="00781540" w:rsidRDefault="00781540" w:rsidP="00EE1584">
    <w:pPr>
      <w:pStyle w:val="Brdtext"/>
    </w:pPr>
    <w:r>
      <w:rPr>
        <w:noProof/>
        <w:lang w:eastAsia="sv-SE"/>
      </w:rPr>
      <mc:AlternateContent>
        <mc:Choice Requires="wps">
          <w:drawing>
            <wp:anchor distT="0" distB="0" distL="0" distR="0" simplePos="0" relativeHeight="2516583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583A5C" w14:textId="3A1C69B4" w:rsidR="00781540" w:rsidRDefault="006C6B99" w:rsidP="00A118D8">
                          <w:pPr>
                            <w:pStyle w:val="Brdtext"/>
                            <w:jc w:val="left"/>
                          </w:pPr>
                          <w:sdt>
                            <w:sdtPr>
                              <w:alias w:val="NummerEtikett"/>
                              <w:tag w:val="NummerEtikett"/>
                              <w:id w:val="-108167650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75278312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80F306B" w14:textId="340334E6" w:rsidR="00781540" w:rsidRPr="00C7375F" w:rsidRDefault="006C6B99" w:rsidP="002C6F01">
                          <w:pPr>
                            <w:pStyle w:val="Brdtext"/>
                          </w:pPr>
                          <w:sdt>
                            <w:sdtPr>
                              <w:alias w:val="BilageEtikett"/>
                              <w:tag w:val="BilageEtikett"/>
                              <w:id w:val="864176518"/>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419335773"/>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TRR9C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C583A5C" w14:textId="3A1C69B4" w:rsidR="00781540" w:rsidRDefault="006C6B99" w:rsidP="00A118D8">
                    <w:pPr>
                      <w:pStyle w:val="Brdtext"/>
                      <w:jc w:val="left"/>
                    </w:pPr>
                    <w:sdt>
                      <w:sdtPr>
                        <w:alias w:val="NummerEtikett"/>
                        <w:tag w:val="NummerEtikett"/>
                        <w:id w:val="-108167650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75278312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80F306B" w14:textId="340334E6" w:rsidR="00781540" w:rsidRPr="00C7375F" w:rsidRDefault="006C6B99" w:rsidP="002C6F01">
                    <w:pPr>
                      <w:pStyle w:val="Brdtext"/>
                    </w:pPr>
                    <w:sdt>
                      <w:sdtPr>
                        <w:alias w:val="BilageEtikett"/>
                        <w:tag w:val="BilageEtikett"/>
                        <w:id w:val="864176518"/>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419335773"/>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F80D3F" w14:textId="77777777" w:rsidR="00781540" w:rsidRDefault="00781540" w:rsidP="00664D04">
    <w:pPr>
      <w:pStyle w:val="Brdtext"/>
    </w:pPr>
    <w:r>
      <w:rPr>
        <w:noProof/>
        <w:lang w:eastAsia="sv-SE"/>
      </w:rPr>
      <mc:AlternateContent>
        <mc:Choice Requires="wps">
          <w:drawing>
            <wp:anchor distT="0" distB="0" distL="0" distR="0" simplePos="0" relativeHeight="25165832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9BF38F" w14:textId="52CF7FD0" w:rsidR="00781540" w:rsidRDefault="006C6B99" w:rsidP="00664D04">
                          <w:pPr>
                            <w:pStyle w:val="Brdtext"/>
                            <w:jc w:val="left"/>
                          </w:pPr>
                          <w:sdt>
                            <w:sdtPr>
                              <w:alias w:val="NummerEtikett"/>
                              <w:tag w:val="NummerEtikett"/>
                              <w:id w:val="49847767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8189399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3D5ACBB" w14:textId="637D2F20" w:rsidR="00781540" w:rsidRPr="00C7375F" w:rsidRDefault="006C6B99" w:rsidP="002C6F01">
                          <w:pPr>
                            <w:pStyle w:val="Brdtext"/>
                          </w:pPr>
                          <w:sdt>
                            <w:sdtPr>
                              <w:alias w:val="BilageEtikett"/>
                              <w:tag w:val="BilageEtikett"/>
                              <w:id w:val="-1902057963"/>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528997616"/>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XLqFb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99BF38F" w14:textId="52CF7FD0" w:rsidR="00781540" w:rsidRDefault="006C6B99" w:rsidP="00664D04">
                    <w:pPr>
                      <w:pStyle w:val="Brdtext"/>
                      <w:jc w:val="left"/>
                    </w:pPr>
                    <w:sdt>
                      <w:sdtPr>
                        <w:alias w:val="NummerEtikett"/>
                        <w:tag w:val="NummerEtikett"/>
                        <w:id w:val="49847767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8189399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3D5ACBB" w14:textId="637D2F20" w:rsidR="00781540" w:rsidRPr="00C7375F" w:rsidRDefault="006C6B99" w:rsidP="002C6F01">
                    <w:pPr>
                      <w:pStyle w:val="Brdtext"/>
                    </w:pPr>
                    <w:sdt>
                      <w:sdtPr>
                        <w:alias w:val="BilageEtikett"/>
                        <w:tag w:val="BilageEtikett"/>
                        <w:id w:val="-1902057963"/>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528997616"/>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61DAB" w14:textId="77777777" w:rsidR="00781540" w:rsidRDefault="00781540" w:rsidP="00EE1584">
    <w:pPr>
      <w:pStyle w:val="Brdtext"/>
    </w:pPr>
    <w:r>
      <w:rPr>
        <w:noProof/>
        <w:lang w:eastAsia="sv-SE"/>
      </w:rPr>
      <mc:AlternateContent>
        <mc:Choice Requires="wps">
          <w:drawing>
            <wp:anchor distT="0" distB="0" distL="0" distR="0" simplePos="0" relativeHeight="25165836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49048" w14:textId="79074EC7" w:rsidR="00781540" w:rsidRDefault="006C6B99" w:rsidP="00A118D8">
                          <w:pPr>
                            <w:pStyle w:val="Brdtext"/>
                            <w:jc w:val="left"/>
                          </w:pPr>
                          <w:sdt>
                            <w:sdtPr>
                              <w:alias w:val="NummerEtikett"/>
                              <w:tag w:val="NummerEtikett"/>
                              <w:id w:val="212518996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4677966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666B78A" w14:textId="28A656DE" w:rsidR="00781540" w:rsidRPr="00C7375F" w:rsidRDefault="006C6B99" w:rsidP="002C6F01">
                          <w:pPr>
                            <w:pStyle w:val="Brdtext"/>
                          </w:pPr>
                          <w:sdt>
                            <w:sdtPr>
                              <w:alias w:val="BilageEtikett"/>
                              <w:tag w:val="BilageEtikett"/>
                              <w:id w:val="1530371124"/>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359513461"/>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zTeHm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9749048" w14:textId="79074EC7" w:rsidR="00781540" w:rsidRDefault="006C6B99" w:rsidP="00A118D8">
                    <w:pPr>
                      <w:pStyle w:val="Brdtext"/>
                      <w:jc w:val="left"/>
                    </w:pPr>
                    <w:sdt>
                      <w:sdtPr>
                        <w:alias w:val="NummerEtikett"/>
                        <w:tag w:val="NummerEtikett"/>
                        <w:id w:val="212518996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4677966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666B78A" w14:textId="28A656DE" w:rsidR="00781540" w:rsidRPr="00C7375F" w:rsidRDefault="006C6B99" w:rsidP="002C6F01">
                    <w:pPr>
                      <w:pStyle w:val="Brdtext"/>
                    </w:pPr>
                    <w:sdt>
                      <w:sdtPr>
                        <w:alias w:val="BilageEtikett"/>
                        <w:tag w:val="BilageEtikett"/>
                        <w:id w:val="1530371124"/>
                        <w:lock w:val="sdtContentLocked"/>
                        <w:dataBinding w:prefixMappings="xmlns:ns0='http://rkdhs/mallar/lagstiftning/Prop/Prop.xsd'" w:xpath="/ns0:dokumentvärden[1]/ns0:bilagor[1]/ns0:bilaga[5]/@bilageetikett" w:storeItemID="{068625C3-B546-44A5-B525-B7CC092E5AD6}"/>
                        <w:text/>
                      </w:sdtPr>
                      <w:sdtEndPr/>
                      <w:sdtContent>
                        <w:r w:rsidR="00781540">
                          <w:t>Bilaga</w:t>
                        </w:r>
                      </w:sdtContent>
                    </w:sdt>
                    <w:r w:rsidR="00781540">
                      <w:t xml:space="preserve"> </w:t>
                    </w:r>
                    <w:sdt>
                      <w:sdtPr>
                        <w:alias w:val="BilageNummer"/>
                        <w:tag w:val="BilageNummer"/>
                        <w:id w:val="-359513461"/>
                        <w:lock w:val="sdtContentLocked"/>
                        <w:dataBinding w:prefixMappings="xmlns:ns0='http://rkdhs/mallar/lagstiftning/Prop/Prop.xsd'" w:xpath="/ns0:dokumentvärden[1]/ns0:bilagor[1]/ns0:bilaga[5]/@bilagenummer" w:storeItemID="{068625C3-B546-44A5-B525-B7CC092E5AD6}"/>
                        <w:text/>
                      </w:sdtPr>
                      <w:sdtEndPr/>
                      <w:sdtContent>
                        <w:r w:rsidR="00781540">
                          <w:t>5</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2F6C10" w14:textId="77777777" w:rsidR="00781540" w:rsidRDefault="00781540" w:rsidP="00664D04">
    <w:pPr>
      <w:pStyle w:val="Brdtext"/>
    </w:pPr>
    <w:r>
      <w:rPr>
        <w:noProof/>
        <w:lang w:eastAsia="sv-SE"/>
      </w:rPr>
      <mc:AlternateContent>
        <mc:Choice Requires="wps">
          <w:drawing>
            <wp:anchor distT="0" distB="0" distL="0" distR="0" simplePos="0" relativeHeight="25165833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225ECE" w14:textId="708E7481" w:rsidR="00781540" w:rsidRDefault="006C6B99" w:rsidP="00664D04">
                          <w:pPr>
                            <w:pStyle w:val="Brdtext"/>
                            <w:jc w:val="left"/>
                          </w:pPr>
                          <w:sdt>
                            <w:sdtPr>
                              <w:alias w:val="NummerEtikett"/>
                              <w:tag w:val="NummerEtikett"/>
                              <w:id w:val="203367973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40140218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EA13592" w14:textId="58965C7F" w:rsidR="00781540" w:rsidRPr="00C7375F" w:rsidRDefault="006C6B99" w:rsidP="002C6F01">
                          <w:pPr>
                            <w:pStyle w:val="Brdtext"/>
                          </w:pPr>
                          <w:sdt>
                            <w:sdtPr>
                              <w:alias w:val="BilageEtikett"/>
                              <w:tag w:val="BilageEtikett"/>
                              <w:id w:val="321011196"/>
                              <w:lock w:val="sdtContentLocked"/>
                              <w:dataBinding w:prefixMappings="xmlns:ns0='http://rkdhs/mallar/lagstiftning/Prop/Prop.xsd'" w:xpath="/ns0:dokumentvärden[1]/ns0:bilagor[1]/ns0:bilaga[6]/@bilageetikett" w:storeItemID="{068625C3-B546-44A5-B525-B7CC092E5AD6}"/>
                              <w:text/>
                            </w:sdtPr>
                            <w:sdtEndPr/>
                            <w:sdtContent>
                              <w:r w:rsidR="00781540">
                                <w:t>Bilaga</w:t>
                              </w:r>
                            </w:sdtContent>
                          </w:sdt>
                          <w:r w:rsidR="00781540">
                            <w:t xml:space="preserve"> </w:t>
                          </w:r>
                          <w:sdt>
                            <w:sdtPr>
                              <w:alias w:val="BilageNummer"/>
                              <w:tag w:val="BilageNummer"/>
                              <w:id w:val="743756011"/>
                              <w:lock w:val="sdtContentLocked"/>
                              <w:dataBinding w:prefixMappings="xmlns:ns0='http://rkdhs/mallar/lagstiftning/Prop/Prop.xsd'" w:xpath="/ns0:dokumentvärden[1]/ns0:bilagor[1]/ns0:bilaga[6]/@bilagenummer" w:storeItemID="{068625C3-B546-44A5-B525-B7CC092E5AD6}"/>
                              <w:text/>
                            </w:sdtPr>
                            <w:sdtEndPr/>
                            <w:sdtContent>
                              <w:r w:rsidR="00781540">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4c8UH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7225ECE" w14:textId="708E7481" w:rsidR="00781540" w:rsidRDefault="006C6B99" w:rsidP="00664D04">
                    <w:pPr>
                      <w:pStyle w:val="Brdtext"/>
                      <w:jc w:val="left"/>
                    </w:pPr>
                    <w:sdt>
                      <w:sdtPr>
                        <w:alias w:val="NummerEtikett"/>
                        <w:tag w:val="NummerEtikett"/>
                        <w:id w:val="203367973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40140218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EA13592" w14:textId="58965C7F" w:rsidR="00781540" w:rsidRPr="00C7375F" w:rsidRDefault="006C6B99" w:rsidP="002C6F01">
                    <w:pPr>
                      <w:pStyle w:val="Brdtext"/>
                    </w:pPr>
                    <w:sdt>
                      <w:sdtPr>
                        <w:alias w:val="BilageEtikett"/>
                        <w:tag w:val="BilageEtikett"/>
                        <w:id w:val="321011196"/>
                        <w:lock w:val="sdtContentLocked"/>
                        <w:dataBinding w:prefixMappings="xmlns:ns0='http://rkdhs/mallar/lagstiftning/Prop/Prop.xsd'" w:xpath="/ns0:dokumentvärden[1]/ns0:bilagor[1]/ns0:bilaga[6]/@bilageetikett" w:storeItemID="{068625C3-B546-44A5-B525-B7CC092E5AD6}"/>
                        <w:text/>
                      </w:sdtPr>
                      <w:sdtEndPr/>
                      <w:sdtContent>
                        <w:r w:rsidR="00781540">
                          <w:t>Bilaga</w:t>
                        </w:r>
                      </w:sdtContent>
                    </w:sdt>
                    <w:r w:rsidR="00781540">
                      <w:t xml:space="preserve"> </w:t>
                    </w:r>
                    <w:sdt>
                      <w:sdtPr>
                        <w:alias w:val="BilageNummer"/>
                        <w:tag w:val="BilageNummer"/>
                        <w:id w:val="743756011"/>
                        <w:lock w:val="sdtContentLocked"/>
                        <w:dataBinding w:prefixMappings="xmlns:ns0='http://rkdhs/mallar/lagstiftning/Prop/Prop.xsd'" w:xpath="/ns0:dokumentvärden[1]/ns0:bilagor[1]/ns0:bilaga[6]/@bilagenummer" w:storeItemID="{068625C3-B546-44A5-B525-B7CC092E5AD6}"/>
                        <w:text/>
                      </w:sdtPr>
                      <w:sdtEndPr/>
                      <w:sdtContent>
                        <w:r w:rsidR="00781540">
                          <w:t>6</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BFBD69" w14:textId="77777777" w:rsidR="00781540" w:rsidRDefault="00781540" w:rsidP="00EE1584">
    <w:pPr>
      <w:pStyle w:val="Brdtext"/>
    </w:pPr>
    <w:r>
      <w:rPr>
        <w:noProof/>
        <w:lang w:eastAsia="sv-SE"/>
      </w:rPr>
      <mc:AlternateContent>
        <mc:Choice Requires="wps">
          <w:drawing>
            <wp:anchor distT="0" distB="0" distL="0" distR="0" simplePos="0" relativeHeight="2516583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64F450" w14:textId="57D58AEC" w:rsidR="00781540" w:rsidRDefault="006C6B99" w:rsidP="00A118D8">
                          <w:pPr>
                            <w:pStyle w:val="Brdtext"/>
                            <w:jc w:val="left"/>
                          </w:pPr>
                          <w:sdt>
                            <w:sdtPr>
                              <w:alias w:val="NummerEtikett"/>
                              <w:tag w:val="NummerEtikett"/>
                              <w:id w:val="73783079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40382806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6B7FA8FF" w14:textId="2EAEAAA5" w:rsidR="00781540" w:rsidRPr="00C7375F" w:rsidRDefault="006C6B99" w:rsidP="002C6F01">
                          <w:pPr>
                            <w:pStyle w:val="Brdtext"/>
                          </w:pPr>
                          <w:sdt>
                            <w:sdtPr>
                              <w:alias w:val="BilageEtikett"/>
                              <w:tag w:val="BilageEtikett"/>
                              <w:id w:val="923150445"/>
                              <w:lock w:val="sdtContentLocked"/>
                              <w:dataBinding w:prefixMappings="xmlns:ns0='http://rkdhs/mallar/lagstiftning/Prop/Prop.xsd'" w:xpath="/ns0:dokumentvärden[1]/ns0:bilagor[1]/ns0:bilaga[6]/@bilageetikett" w:storeItemID="{068625C3-B546-44A5-B525-B7CC092E5AD6}"/>
                              <w:text/>
                            </w:sdtPr>
                            <w:sdtEndPr/>
                            <w:sdtContent>
                              <w:r w:rsidR="00781540">
                                <w:t>Bilaga</w:t>
                              </w:r>
                            </w:sdtContent>
                          </w:sdt>
                          <w:r w:rsidR="00781540">
                            <w:t xml:space="preserve"> </w:t>
                          </w:r>
                          <w:sdt>
                            <w:sdtPr>
                              <w:alias w:val="BilageNummer"/>
                              <w:tag w:val="BilageNummer"/>
                              <w:id w:val="941269341"/>
                              <w:lock w:val="sdtContentLocked"/>
                              <w:dataBinding w:prefixMappings="xmlns:ns0='http://rkdhs/mallar/lagstiftning/Prop/Prop.xsd'" w:xpath="/ns0:dokumentvärden[1]/ns0:bilagor[1]/ns0:bilaga[6]/@bilagenummer" w:storeItemID="{068625C3-B546-44A5-B525-B7CC092E5AD6}"/>
                              <w:text/>
                            </w:sdtPr>
                            <w:sdtEndPr/>
                            <w:sdtContent>
                              <w:r w:rsidR="00781540">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OzyV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264F450" w14:textId="57D58AEC" w:rsidR="00781540" w:rsidRDefault="006C6B99" w:rsidP="00A118D8">
                    <w:pPr>
                      <w:pStyle w:val="Brdtext"/>
                      <w:jc w:val="left"/>
                    </w:pPr>
                    <w:sdt>
                      <w:sdtPr>
                        <w:alias w:val="NummerEtikett"/>
                        <w:tag w:val="NummerEtikett"/>
                        <w:id w:val="73783079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40382806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6B7FA8FF" w14:textId="2EAEAAA5" w:rsidR="00781540" w:rsidRPr="00C7375F" w:rsidRDefault="006C6B99" w:rsidP="002C6F01">
                    <w:pPr>
                      <w:pStyle w:val="Brdtext"/>
                    </w:pPr>
                    <w:sdt>
                      <w:sdtPr>
                        <w:alias w:val="BilageEtikett"/>
                        <w:tag w:val="BilageEtikett"/>
                        <w:id w:val="923150445"/>
                        <w:lock w:val="sdtContentLocked"/>
                        <w:dataBinding w:prefixMappings="xmlns:ns0='http://rkdhs/mallar/lagstiftning/Prop/Prop.xsd'" w:xpath="/ns0:dokumentvärden[1]/ns0:bilagor[1]/ns0:bilaga[6]/@bilageetikett" w:storeItemID="{068625C3-B546-44A5-B525-B7CC092E5AD6}"/>
                        <w:text/>
                      </w:sdtPr>
                      <w:sdtEndPr/>
                      <w:sdtContent>
                        <w:r w:rsidR="00781540">
                          <w:t>Bilaga</w:t>
                        </w:r>
                      </w:sdtContent>
                    </w:sdt>
                    <w:r w:rsidR="00781540">
                      <w:t xml:space="preserve"> </w:t>
                    </w:r>
                    <w:sdt>
                      <w:sdtPr>
                        <w:alias w:val="BilageNummer"/>
                        <w:tag w:val="BilageNummer"/>
                        <w:id w:val="941269341"/>
                        <w:lock w:val="sdtContentLocked"/>
                        <w:dataBinding w:prefixMappings="xmlns:ns0='http://rkdhs/mallar/lagstiftning/Prop/Prop.xsd'" w:xpath="/ns0:dokumentvärden[1]/ns0:bilagor[1]/ns0:bilaga[6]/@bilagenummer" w:storeItemID="{068625C3-B546-44A5-B525-B7CC092E5AD6}"/>
                        <w:text/>
                      </w:sdtPr>
                      <w:sdtEndPr/>
                      <w:sdtContent>
                        <w:r w:rsidR="00781540">
                          <w:t>6</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81BF59" w14:textId="77777777" w:rsidR="00781540" w:rsidRDefault="00781540" w:rsidP="00EE1584">
    <w:pPr>
      <w:pStyle w:val="Brdtext"/>
    </w:pP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B9DD47" w14:textId="77777777" w:rsidR="00781540" w:rsidRDefault="00781540" w:rsidP="00664D04">
    <w:pPr>
      <w:pStyle w:val="Brdtext"/>
    </w:pPr>
    <w:r>
      <w:rPr>
        <w:noProof/>
        <w:lang w:eastAsia="sv-SE"/>
      </w:rPr>
      <mc:AlternateContent>
        <mc:Choice Requires="wps">
          <w:drawing>
            <wp:anchor distT="0" distB="0" distL="0" distR="0" simplePos="0" relativeHeight="25165833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DE69F9" w14:textId="38A6BF34" w:rsidR="00781540" w:rsidRDefault="006C6B99" w:rsidP="00664D04">
                          <w:pPr>
                            <w:pStyle w:val="Brdtext"/>
                            <w:jc w:val="left"/>
                          </w:pPr>
                          <w:sdt>
                            <w:sdtPr>
                              <w:alias w:val="NummerEtikett"/>
                              <w:tag w:val="NummerEtikett"/>
                              <w:id w:val="22078983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1897260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7BDEFCD" w14:textId="6841B4DB" w:rsidR="00781540" w:rsidRPr="00C7375F" w:rsidRDefault="006C6B99" w:rsidP="002C6F01">
                          <w:pPr>
                            <w:pStyle w:val="Brdtext"/>
                          </w:pPr>
                          <w:sdt>
                            <w:sdtPr>
                              <w:alias w:val="BilageEtikett"/>
                              <w:tag w:val="BilageEtikett"/>
                              <w:id w:val="149807288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324125332"/>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33jT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3DE69F9" w14:textId="38A6BF34" w:rsidR="00781540" w:rsidRDefault="006C6B99" w:rsidP="00664D04">
                    <w:pPr>
                      <w:pStyle w:val="Brdtext"/>
                      <w:jc w:val="left"/>
                    </w:pPr>
                    <w:sdt>
                      <w:sdtPr>
                        <w:alias w:val="NummerEtikett"/>
                        <w:tag w:val="NummerEtikett"/>
                        <w:id w:val="22078983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18972603"/>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7BDEFCD" w14:textId="6841B4DB" w:rsidR="00781540" w:rsidRPr="00C7375F" w:rsidRDefault="006C6B99" w:rsidP="002C6F01">
                    <w:pPr>
                      <w:pStyle w:val="Brdtext"/>
                    </w:pPr>
                    <w:sdt>
                      <w:sdtPr>
                        <w:alias w:val="BilageEtikett"/>
                        <w:tag w:val="BilageEtikett"/>
                        <w:id w:val="149807288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324125332"/>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823D80" w14:textId="77777777" w:rsidR="00781540" w:rsidRDefault="00781540" w:rsidP="00EE1584">
    <w:pPr>
      <w:pStyle w:val="Brdtext"/>
    </w:pPr>
    <w:r>
      <w:rPr>
        <w:noProof/>
        <w:lang w:eastAsia="sv-SE"/>
      </w:rPr>
      <mc:AlternateContent>
        <mc:Choice Requires="wps">
          <w:drawing>
            <wp:anchor distT="0" distB="0" distL="0" distR="0" simplePos="0" relativeHeight="25165836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0D4E97" w14:textId="16D5DACB" w:rsidR="00781540" w:rsidRDefault="006C6B99" w:rsidP="00A118D8">
                          <w:pPr>
                            <w:pStyle w:val="Brdtext"/>
                            <w:jc w:val="left"/>
                          </w:pPr>
                          <w:sdt>
                            <w:sdtPr>
                              <w:alias w:val="NummerEtikett"/>
                              <w:tag w:val="NummerEtikett"/>
                              <w:id w:val="35400404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13976589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2B4E813" w14:textId="0815F572" w:rsidR="00781540" w:rsidRPr="00C7375F" w:rsidRDefault="006C6B99" w:rsidP="002C6F01">
                          <w:pPr>
                            <w:pStyle w:val="Brdtext"/>
                          </w:pPr>
                          <w:sdt>
                            <w:sdtPr>
                              <w:alias w:val="BilageEtikett"/>
                              <w:tag w:val="BilageEtikett"/>
                              <w:id w:val="57771937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444888670"/>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pgpUH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50D4E97" w14:textId="16D5DACB" w:rsidR="00781540" w:rsidRDefault="006C6B99" w:rsidP="00A118D8">
                    <w:pPr>
                      <w:pStyle w:val="Brdtext"/>
                      <w:jc w:val="left"/>
                    </w:pPr>
                    <w:sdt>
                      <w:sdtPr>
                        <w:alias w:val="NummerEtikett"/>
                        <w:tag w:val="NummerEtikett"/>
                        <w:id w:val="35400404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13976589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2B4E813" w14:textId="0815F572" w:rsidR="00781540" w:rsidRPr="00C7375F" w:rsidRDefault="006C6B99" w:rsidP="002C6F01">
                    <w:pPr>
                      <w:pStyle w:val="Brdtext"/>
                    </w:pPr>
                    <w:sdt>
                      <w:sdtPr>
                        <w:alias w:val="BilageEtikett"/>
                        <w:tag w:val="BilageEtikett"/>
                        <w:id w:val="57771937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444888670"/>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83392E" w14:textId="77777777" w:rsidR="00781540" w:rsidRDefault="00781540"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92A2D8" w14:textId="77777777" w:rsidR="00781540" w:rsidRDefault="00781540" w:rsidP="00664D04">
    <w:pPr>
      <w:pStyle w:val="Brdtext"/>
    </w:pPr>
    <w:r>
      <w:rPr>
        <w:noProof/>
        <w:lang w:eastAsia="sv-SE"/>
      </w:rPr>
      <mc:AlternateContent>
        <mc:Choice Requires="wps">
          <w:drawing>
            <wp:anchor distT="0" distB="0" distL="0" distR="0" simplePos="0" relativeHeight="2516583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D9F6B" w14:textId="56A6C434" w:rsidR="00781540" w:rsidRDefault="006C6B99" w:rsidP="00664D04">
                          <w:pPr>
                            <w:pStyle w:val="Brdtext"/>
                            <w:jc w:val="left"/>
                          </w:pPr>
                          <w:sdt>
                            <w:sdtPr>
                              <w:alias w:val="NummerEtikett"/>
                              <w:tag w:val="NummerEtikett"/>
                              <w:id w:val="192638358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3088619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6B00EDD" w14:textId="6AFAECA0" w:rsidR="00781540" w:rsidRPr="00C7375F" w:rsidRDefault="006C6B99" w:rsidP="002C6F01">
                          <w:pPr>
                            <w:pStyle w:val="Brdtext"/>
                          </w:pPr>
                          <w:sdt>
                            <w:sdtPr>
                              <w:alias w:val="BilageEtikett"/>
                              <w:tag w:val="BilageEtikett"/>
                              <w:id w:val="-177123043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63209594"/>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0FX7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6CD9F6B" w14:textId="56A6C434" w:rsidR="00781540" w:rsidRDefault="006C6B99" w:rsidP="00664D04">
                    <w:pPr>
                      <w:pStyle w:val="Brdtext"/>
                      <w:jc w:val="left"/>
                    </w:pPr>
                    <w:sdt>
                      <w:sdtPr>
                        <w:alias w:val="NummerEtikett"/>
                        <w:tag w:val="NummerEtikett"/>
                        <w:id w:val="192638358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3088619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6B00EDD" w14:textId="6AFAECA0" w:rsidR="00781540" w:rsidRPr="00C7375F" w:rsidRDefault="006C6B99" w:rsidP="002C6F01">
                    <w:pPr>
                      <w:pStyle w:val="Brdtext"/>
                    </w:pPr>
                    <w:sdt>
                      <w:sdtPr>
                        <w:alias w:val="BilageEtikett"/>
                        <w:tag w:val="BilageEtikett"/>
                        <w:id w:val="-177123043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63209594"/>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C26170" w14:textId="77777777" w:rsidR="00781540" w:rsidRDefault="00781540" w:rsidP="00EE1584">
    <w:pPr>
      <w:pStyle w:val="Brdtext"/>
    </w:pPr>
    <w:r>
      <w:rPr>
        <w:noProof/>
        <w:lang w:eastAsia="sv-SE"/>
      </w:rPr>
      <mc:AlternateContent>
        <mc:Choice Requires="wps">
          <w:drawing>
            <wp:anchor distT="0" distB="0" distL="0" distR="0" simplePos="0" relativeHeight="2516583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0A779" w14:textId="699DE1D2" w:rsidR="00781540" w:rsidRDefault="006C6B99" w:rsidP="00A118D8">
                          <w:pPr>
                            <w:pStyle w:val="Brdtext"/>
                            <w:jc w:val="left"/>
                          </w:pPr>
                          <w:sdt>
                            <w:sdtPr>
                              <w:alias w:val="NummerEtikett"/>
                              <w:tag w:val="NummerEtikett"/>
                              <w:id w:val="-31388000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7568508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3EE304B7" w14:textId="207E361F" w:rsidR="00781540" w:rsidRPr="00C7375F" w:rsidRDefault="006C6B99" w:rsidP="002C6F01">
                          <w:pPr>
                            <w:pStyle w:val="Brdtext"/>
                          </w:pPr>
                          <w:sdt>
                            <w:sdtPr>
                              <w:alias w:val="BilageEtikett"/>
                              <w:tag w:val="BilageEtikett"/>
                              <w:id w:val="1282526496"/>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68720363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zT2Ko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480A779" w14:textId="699DE1D2" w:rsidR="00781540" w:rsidRDefault="006C6B99" w:rsidP="00A118D8">
                    <w:pPr>
                      <w:pStyle w:val="Brdtext"/>
                      <w:jc w:val="left"/>
                    </w:pPr>
                    <w:sdt>
                      <w:sdtPr>
                        <w:alias w:val="NummerEtikett"/>
                        <w:tag w:val="NummerEtikett"/>
                        <w:id w:val="-31388000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7568508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3EE304B7" w14:textId="207E361F" w:rsidR="00781540" w:rsidRPr="00C7375F" w:rsidRDefault="006C6B99" w:rsidP="002C6F01">
                    <w:pPr>
                      <w:pStyle w:val="Brdtext"/>
                    </w:pPr>
                    <w:sdt>
                      <w:sdtPr>
                        <w:alias w:val="BilageEtikett"/>
                        <w:tag w:val="BilageEtikett"/>
                        <w:id w:val="1282526496"/>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68720363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FA8F40" w14:textId="77777777" w:rsidR="00781540" w:rsidRDefault="00781540" w:rsidP="00664D04">
    <w:pPr>
      <w:pStyle w:val="Brdtext"/>
    </w:pPr>
    <w:r>
      <w:rPr>
        <w:noProof/>
        <w:lang w:eastAsia="sv-SE"/>
      </w:rPr>
      <mc:AlternateContent>
        <mc:Choice Requires="wps">
          <w:drawing>
            <wp:anchor distT="0" distB="0" distL="0" distR="0" simplePos="0" relativeHeight="25165833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F71F2" w14:textId="6EF07707" w:rsidR="00781540" w:rsidRDefault="006C6B99" w:rsidP="00664D04">
                          <w:pPr>
                            <w:pStyle w:val="Brdtext"/>
                            <w:jc w:val="left"/>
                          </w:pPr>
                          <w:sdt>
                            <w:sdtPr>
                              <w:alias w:val="NummerEtikett"/>
                              <w:tag w:val="NummerEtikett"/>
                              <w:id w:val="-42743297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4314020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B69BD17" w14:textId="5F7532EA" w:rsidR="00781540" w:rsidRPr="00C7375F" w:rsidRDefault="006C6B99" w:rsidP="002C6F01">
                          <w:pPr>
                            <w:pStyle w:val="Brdtext"/>
                          </w:pPr>
                          <w:sdt>
                            <w:sdtPr>
                              <w:alias w:val="BilageEtikett"/>
                              <w:tag w:val="BilageEtikett"/>
                              <w:id w:val="-206255544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936017635"/>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Aju8Ty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B7F71F2" w14:textId="6EF07707" w:rsidR="00781540" w:rsidRDefault="006C6B99" w:rsidP="00664D04">
                    <w:pPr>
                      <w:pStyle w:val="Brdtext"/>
                      <w:jc w:val="left"/>
                    </w:pPr>
                    <w:sdt>
                      <w:sdtPr>
                        <w:alias w:val="NummerEtikett"/>
                        <w:tag w:val="NummerEtikett"/>
                        <w:id w:val="-42743297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4314020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B69BD17" w14:textId="5F7532EA" w:rsidR="00781540" w:rsidRPr="00C7375F" w:rsidRDefault="006C6B99" w:rsidP="002C6F01">
                    <w:pPr>
                      <w:pStyle w:val="Brdtext"/>
                    </w:pPr>
                    <w:sdt>
                      <w:sdtPr>
                        <w:alias w:val="BilageEtikett"/>
                        <w:tag w:val="BilageEtikett"/>
                        <w:id w:val="-206255544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936017635"/>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6D1B9A" w14:textId="77777777" w:rsidR="00781540" w:rsidRDefault="00781540" w:rsidP="00EE1584">
    <w:pPr>
      <w:pStyle w:val="Brdtext"/>
    </w:pPr>
    <w:r>
      <w:rPr>
        <w:noProof/>
        <w:lang w:eastAsia="sv-SE"/>
      </w:rPr>
      <mc:AlternateContent>
        <mc:Choice Requires="wps">
          <w:drawing>
            <wp:anchor distT="0" distB="0" distL="0" distR="0" simplePos="0" relativeHeight="2516583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E24C7" w14:textId="717D7314" w:rsidR="00781540" w:rsidRDefault="006C6B99" w:rsidP="00A118D8">
                          <w:pPr>
                            <w:pStyle w:val="Brdtext"/>
                            <w:jc w:val="left"/>
                          </w:pPr>
                          <w:sdt>
                            <w:sdtPr>
                              <w:alias w:val="NummerEtikett"/>
                              <w:tag w:val="NummerEtikett"/>
                              <w:id w:val="-141068970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5078921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3E0035A" w14:textId="3B2A490A" w:rsidR="00781540" w:rsidRPr="00C7375F" w:rsidRDefault="006C6B99" w:rsidP="002C6F01">
                          <w:pPr>
                            <w:pStyle w:val="Brdtext"/>
                          </w:pPr>
                          <w:sdt>
                            <w:sdtPr>
                              <w:alias w:val="BilageEtikett"/>
                              <w:tag w:val="BilageEtikett"/>
                              <w:id w:val="-2015755148"/>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71000178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DEyge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89E24C7" w14:textId="717D7314" w:rsidR="00781540" w:rsidRDefault="006C6B99" w:rsidP="00A118D8">
                    <w:pPr>
                      <w:pStyle w:val="Brdtext"/>
                      <w:jc w:val="left"/>
                    </w:pPr>
                    <w:sdt>
                      <w:sdtPr>
                        <w:alias w:val="NummerEtikett"/>
                        <w:tag w:val="NummerEtikett"/>
                        <w:id w:val="-141068970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5078921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3E0035A" w14:textId="3B2A490A" w:rsidR="00781540" w:rsidRPr="00C7375F" w:rsidRDefault="006C6B99" w:rsidP="002C6F01">
                    <w:pPr>
                      <w:pStyle w:val="Brdtext"/>
                    </w:pPr>
                    <w:sdt>
                      <w:sdtPr>
                        <w:alias w:val="BilageEtikett"/>
                        <w:tag w:val="BilageEtikett"/>
                        <w:id w:val="-2015755148"/>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71000178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0112CD" w14:textId="77777777" w:rsidR="00781540" w:rsidRDefault="00781540" w:rsidP="00664D04">
    <w:pPr>
      <w:pStyle w:val="Brdtext"/>
    </w:pPr>
    <w:r>
      <w:rPr>
        <w:noProof/>
        <w:lang w:eastAsia="sv-SE"/>
      </w:rPr>
      <mc:AlternateContent>
        <mc:Choice Requires="wps">
          <w:drawing>
            <wp:anchor distT="0" distB="0" distL="0" distR="0" simplePos="0" relativeHeight="25165833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826B73" w14:textId="542C326A" w:rsidR="00781540" w:rsidRDefault="006C6B99" w:rsidP="00664D04">
                          <w:pPr>
                            <w:pStyle w:val="Brdtext"/>
                            <w:jc w:val="left"/>
                          </w:pPr>
                          <w:sdt>
                            <w:sdtPr>
                              <w:alias w:val="NummerEtikett"/>
                              <w:tag w:val="NummerEtikett"/>
                              <w:id w:val="169041295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544056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691AF9A" w14:textId="118D1F23" w:rsidR="00781540" w:rsidRPr="00C7375F" w:rsidRDefault="006C6B99" w:rsidP="002C6F01">
                          <w:pPr>
                            <w:pStyle w:val="Brdtext"/>
                          </w:pPr>
                          <w:sdt>
                            <w:sdtPr>
                              <w:alias w:val="BilageEtikett"/>
                              <w:tag w:val="BilageEtikett"/>
                              <w:id w:val="2081711618"/>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402902668"/>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d7t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C826B73" w14:textId="542C326A" w:rsidR="00781540" w:rsidRDefault="006C6B99" w:rsidP="00664D04">
                    <w:pPr>
                      <w:pStyle w:val="Brdtext"/>
                      <w:jc w:val="left"/>
                    </w:pPr>
                    <w:sdt>
                      <w:sdtPr>
                        <w:alias w:val="NummerEtikett"/>
                        <w:tag w:val="NummerEtikett"/>
                        <w:id w:val="169041295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544056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691AF9A" w14:textId="118D1F23" w:rsidR="00781540" w:rsidRPr="00C7375F" w:rsidRDefault="006C6B99" w:rsidP="002C6F01">
                    <w:pPr>
                      <w:pStyle w:val="Brdtext"/>
                    </w:pPr>
                    <w:sdt>
                      <w:sdtPr>
                        <w:alias w:val="BilageEtikett"/>
                        <w:tag w:val="BilageEtikett"/>
                        <w:id w:val="2081711618"/>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402902668"/>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DB7A47" w14:textId="77777777" w:rsidR="00781540" w:rsidRDefault="00781540" w:rsidP="00EE1584">
    <w:pPr>
      <w:pStyle w:val="Brdtext"/>
    </w:pPr>
    <w:r>
      <w:rPr>
        <w:noProof/>
        <w:lang w:eastAsia="sv-SE"/>
      </w:rPr>
      <mc:AlternateContent>
        <mc:Choice Requires="wps">
          <w:drawing>
            <wp:anchor distT="0" distB="0" distL="0" distR="0" simplePos="0" relativeHeight="2516583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531C61" w14:textId="3F51A785" w:rsidR="00781540" w:rsidRDefault="006C6B99" w:rsidP="00A118D8">
                          <w:pPr>
                            <w:pStyle w:val="Brdtext"/>
                            <w:jc w:val="left"/>
                          </w:pPr>
                          <w:sdt>
                            <w:sdtPr>
                              <w:alias w:val="NummerEtikett"/>
                              <w:tag w:val="NummerEtikett"/>
                              <w:id w:val="-125982821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30184208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61767BC8" w14:textId="6B10DF24" w:rsidR="00781540" w:rsidRPr="00C7375F" w:rsidRDefault="006C6B99" w:rsidP="002C6F01">
                          <w:pPr>
                            <w:pStyle w:val="Brdtext"/>
                          </w:pPr>
                          <w:sdt>
                            <w:sdtPr>
                              <w:alias w:val="BilageEtikett"/>
                              <w:tag w:val="BilageEtikett"/>
                              <w:id w:val="854471116"/>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367522807"/>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3hM5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7531C61" w14:textId="3F51A785" w:rsidR="00781540" w:rsidRDefault="006C6B99" w:rsidP="00A118D8">
                    <w:pPr>
                      <w:pStyle w:val="Brdtext"/>
                      <w:jc w:val="left"/>
                    </w:pPr>
                    <w:sdt>
                      <w:sdtPr>
                        <w:alias w:val="NummerEtikett"/>
                        <w:tag w:val="NummerEtikett"/>
                        <w:id w:val="-125982821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30184208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61767BC8" w14:textId="6B10DF24" w:rsidR="00781540" w:rsidRPr="00C7375F" w:rsidRDefault="006C6B99" w:rsidP="002C6F01">
                    <w:pPr>
                      <w:pStyle w:val="Brdtext"/>
                    </w:pPr>
                    <w:sdt>
                      <w:sdtPr>
                        <w:alias w:val="BilageEtikett"/>
                        <w:tag w:val="BilageEtikett"/>
                        <w:id w:val="854471116"/>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367522807"/>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1E603C" w14:textId="77777777" w:rsidR="00781540" w:rsidRDefault="00781540" w:rsidP="00664D04">
    <w:pPr>
      <w:pStyle w:val="Brdtext"/>
    </w:pPr>
    <w:r>
      <w:rPr>
        <w:noProof/>
        <w:lang w:eastAsia="sv-SE"/>
      </w:rPr>
      <mc:AlternateContent>
        <mc:Choice Requires="wps">
          <w:drawing>
            <wp:anchor distT="0" distB="0" distL="0" distR="0" simplePos="0" relativeHeight="25165833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28AC96" w14:textId="6BD35A0C" w:rsidR="00781540" w:rsidRDefault="006C6B99" w:rsidP="00664D04">
                          <w:pPr>
                            <w:pStyle w:val="Brdtext"/>
                            <w:jc w:val="left"/>
                          </w:pPr>
                          <w:sdt>
                            <w:sdtPr>
                              <w:alias w:val="NummerEtikett"/>
                              <w:tag w:val="NummerEtikett"/>
                              <w:id w:val="-75690205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042965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88BE362" w14:textId="3D0515DD" w:rsidR="00781540" w:rsidRPr="00C7375F" w:rsidRDefault="006C6B99" w:rsidP="002C6F01">
                          <w:pPr>
                            <w:pStyle w:val="Brdtext"/>
                          </w:pPr>
                          <w:sdt>
                            <w:sdtPr>
                              <w:alias w:val="BilageEtikett"/>
                              <w:tag w:val="BilageEtikett"/>
                              <w:id w:val="-182466287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0992808"/>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LmXAp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E28AC96" w14:textId="6BD35A0C" w:rsidR="00781540" w:rsidRDefault="006C6B99" w:rsidP="00664D04">
                    <w:pPr>
                      <w:pStyle w:val="Brdtext"/>
                      <w:jc w:val="left"/>
                    </w:pPr>
                    <w:sdt>
                      <w:sdtPr>
                        <w:alias w:val="NummerEtikett"/>
                        <w:tag w:val="NummerEtikett"/>
                        <w:id w:val="-756902052"/>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042965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88BE362" w14:textId="3D0515DD" w:rsidR="00781540" w:rsidRPr="00C7375F" w:rsidRDefault="006C6B99" w:rsidP="002C6F01">
                    <w:pPr>
                      <w:pStyle w:val="Brdtext"/>
                    </w:pPr>
                    <w:sdt>
                      <w:sdtPr>
                        <w:alias w:val="BilageEtikett"/>
                        <w:tag w:val="BilageEtikett"/>
                        <w:id w:val="-182466287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0992808"/>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F6D96C" w14:textId="77777777" w:rsidR="00781540" w:rsidRDefault="00781540" w:rsidP="00EE1584">
    <w:pPr>
      <w:pStyle w:val="Brdtext"/>
    </w:pPr>
    <w:r>
      <w:rPr>
        <w:noProof/>
        <w:lang w:eastAsia="sv-SE"/>
      </w:rPr>
      <mc:AlternateContent>
        <mc:Choice Requires="wps">
          <w:drawing>
            <wp:anchor distT="0" distB="0" distL="0" distR="0" simplePos="0" relativeHeight="25165837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862F0" w14:textId="7673D6FE" w:rsidR="00781540" w:rsidRDefault="006C6B99" w:rsidP="00A118D8">
                          <w:pPr>
                            <w:pStyle w:val="Brdtext"/>
                            <w:jc w:val="left"/>
                          </w:pPr>
                          <w:sdt>
                            <w:sdtPr>
                              <w:alias w:val="NummerEtikett"/>
                              <w:tag w:val="NummerEtikett"/>
                              <w:id w:val="35338972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8567962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91E346A" w14:textId="272851A8" w:rsidR="00781540" w:rsidRPr="00C7375F" w:rsidRDefault="006C6B99" w:rsidP="002C6F01">
                          <w:pPr>
                            <w:pStyle w:val="Brdtext"/>
                          </w:pPr>
                          <w:sdt>
                            <w:sdtPr>
                              <w:alias w:val="BilageEtikett"/>
                              <w:tag w:val="BilageEtikett"/>
                              <w:id w:val="1302033741"/>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711844368"/>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AZKkL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8C862F0" w14:textId="7673D6FE" w:rsidR="00781540" w:rsidRDefault="006C6B99" w:rsidP="00A118D8">
                    <w:pPr>
                      <w:pStyle w:val="Brdtext"/>
                      <w:jc w:val="left"/>
                    </w:pPr>
                    <w:sdt>
                      <w:sdtPr>
                        <w:alias w:val="NummerEtikett"/>
                        <w:tag w:val="NummerEtikett"/>
                        <w:id w:val="35338972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8567962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91E346A" w14:textId="272851A8" w:rsidR="00781540" w:rsidRPr="00C7375F" w:rsidRDefault="006C6B99" w:rsidP="002C6F01">
                    <w:pPr>
                      <w:pStyle w:val="Brdtext"/>
                    </w:pPr>
                    <w:sdt>
                      <w:sdtPr>
                        <w:alias w:val="BilageEtikett"/>
                        <w:tag w:val="BilageEtikett"/>
                        <w:id w:val="1302033741"/>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711844368"/>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F7D29B" w14:textId="77777777" w:rsidR="00781540" w:rsidRDefault="00781540" w:rsidP="00664D04">
    <w:pPr>
      <w:pStyle w:val="Brdtext"/>
    </w:pPr>
    <w:r>
      <w:rPr>
        <w:noProof/>
        <w:lang w:eastAsia="sv-SE"/>
      </w:rPr>
      <mc:AlternateContent>
        <mc:Choice Requires="wps">
          <w:drawing>
            <wp:anchor distT="0" distB="0" distL="0" distR="0" simplePos="0" relativeHeight="25165833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3D845E" w14:textId="40089B23" w:rsidR="00781540" w:rsidRDefault="006C6B99" w:rsidP="00664D04">
                          <w:pPr>
                            <w:pStyle w:val="Brdtext"/>
                            <w:jc w:val="left"/>
                          </w:pPr>
                          <w:sdt>
                            <w:sdtPr>
                              <w:alias w:val="NummerEtikett"/>
                              <w:tag w:val="NummerEtikett"/>
                              <w:id w:val="-170972071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9860900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4B5CE11" w14:textId="32C6A36B" w:rsidR="00781540" w:rsidRPr="00C7375F" w:rsidRDefault="006C6B99" w:rsidP="002C6F01">
                          <w:pPr>
                            <w:pStyle w:val="Brdtext"/>
                          </w:pPr>
                          <w:sdt>
                            <w:sdtPr>
                              <w:alias w:val="BilageEtikett"/>
                              <w:tag w:val="BilageEtikett"/>
                              <w:id w:val="-168836218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535735383"/>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lfQkQIAAJQ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zqe&#10;UGKYxh6tRRPcDgsYRnhq66dotbJoF5rP0GCb+3uPl7HqRjod/1gPQT0CfTiCi8EIj075KMeOUcJR&#10;lw/zyTChn528rfPhiwBNolBQh81LmLL90gd8CZr2JjGZB1WVi0qpdIiEEbfKkT3DVquQ3ogef1gp&#10;Q+qCXl2OBymwgejeRlYmhhGJMl26WHlbYZLCQYloo8w3IRGyVOgruRnnwhzzJ+toJTHVWxw7+9Or&#10;3uLc1oEeKTOYcHTWlQGXqk8zdoKs/NFDJlt7BPys7iiGZtMkruSX454CGygPyAwH7Wh5yxcVtm/J&#10;fHhkDmcJO477ITzgRypA+KGTKNmC+/XafbRHiqOWkhpns6D+5445QYn6apD8k3w0isOcDqPxR2QS&#10;ceeazbnG7PQtICdy3ESWJzHaB9WL0oF+wjUyj1lRxQzH3AUNvXgb2o2Ba4iL+TwZ4fhaFpZmZXkM&#10;HXGO5Fw3T8zZjsEBuX8P/RSz6Qsit7bR09v5LiAZE8sj0i2qXQdw9BP5uzUVd8v5OVmdluns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wT5X0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23D845E" w14:textId="40089B23" w:rsidR="00781540" w:rsidRDefault="006C6B99" w:rsidP="00664D04">
                    <w:pPr>
                      <w:pStyle w:val="Brdtext"/>
                      <w:jc w:val="left"/>
                    </w:pPr>
                    <w:sdt>
                      <w:sdtPr>
                        <w:alias w:val="NummerEtikett"/>
                        <w:tag w:val="NummerEtikett"/>
                        <w:id w:val="-170972071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9860900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4B5CE11" w14:textId="32C6A36B" w:rsidR="00781540" w:rsidRPr="00C7375F" w:rsidRDefault="006C6B99" w:rsidP="002C6F01">
                    <w:pPr>
                      <w:pStyle w:val="Brdtext"/>
                    </w:pPr>
                    <w:sdt>
                      <w:sdtPr>
                        <w:alias w:val="BilageEtikett"/>
                        <w:tag w:val="BilageEtikett"/>
                        <w:id w:val="-168836218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535735383"/>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B0B2F4" w14:textId="77777777" w:rsidR="00781540" w:rsidRDefault="00781540" w:rsidP="00EE1584">
    <w:pPr>
      <w:pStyle w:val="Brdtext"/>
    </w:pPr>
    <w:r>
      <w:rPr>
        <w:noProof/>
        <w:lang w:eastAsia="sv-SE"/>
      </w:rPr>
      <mc:AlternateContent>
        <mc:Choice Requires="wps">
          <w:drawing>
            <wp:anchor distT="0" distB="0" distL="0" distR="0" simplePos="0" relativeHeight="2516583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0D41C8" w14:textId="637BC687" w:rsidR="00781540" w:rsidRDefault="006C6B99" w:rsidP="00A118D8">
                          <w:pPr>
                            <w:pStyle w:val="Brdtext"/>
                            <w:jc w:val="left"/>
                          </w:pPr>
                          <w:sdt>
                            <w:sdtPr>
                              <w:alias w:val="NummerEtikett"/>
                              <w:tag w:val="NummerEtikett"/>
                              <w:id w:val="62512528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2856474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0478E0C" w14:textId="77263361" w:rsidR="00781540" w:rsidRPr="00C7375F" w:rsidRDefault="006C6B99" w:rsidP="002C6F01">
                          <w:pPr>
                            <w:pStyle w:val="Brdtext"/>
                          </w:pPr>
                          <w:sdt>
                            <w:sdtPr>
                              <w:alias w:val="BilageEtikett"/>
                              <w:tag w:val="BilageEtikett"/>
                              <w:id w:val="-935209610"/>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2111312782"/>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WCDkQ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TqlWY0ePYk2uA0KOI3wNNZPYfVoYRfaz6ZFm4d7j8tYdStdHf+oh0APoHd7cBGM8OiUT3J0jBIO&#10;XT7OL8YJ/ezgbZ0PX4SpSRQK6tC8hCnb3vqAl8B0MInJvFFVeVMplQ6RMOJKObJlaLUK6Y3w+MNK&#10;adIU9Pz0bJQCaxPdu8hKxzAiUaZPFyvvKkxS2CkRbZT+JiQgS4W+kptxLvQ+f7KOVhKp3uLY2x9e&#10;9Rbnrg54pMxGh71zXWnjUvVpxg6QlT8GyGRnD8CP6o5iaJdt4kp+ej5QYGnKHZjhTDda3vKbCu27&#10;ZT48MIdZQsexH8I9PlIZwG96iZK1cb9eu4/2oDi0lDSYzYL6nxvmBCXqqwb5L/LJJA5zOkzOPoJJ&#10;xB1rlscavamvDDiRYxNZnsRoH9QgSmfqZ6yRRcwKFdMcuQsaBvEqdBsDa4iLxSIZYXwtC7f60fIY&#10;OuIcyfnUPjNnewYHcP/ODFPMpi+I3NlGT28XmwAyJpZHpDtU+w5g9BP5+zUVd8vxOVk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NaFgg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70D41C8" w14:textId="637BC687" w:rsidR="00781540" w:rsidRDefault="006C6B99" w:rsidP="00A118D8">
                    <w:pPr>
                      <w:pStyle w:val="Brdtext"/>
                      <w:jc w:val="left"/>
                    </w:pPr>
                    <w:sdt>
                      <w:sdtPr>
                        <w:alias w:val="NummerEtikett"/>
                        <w:tag w:val="NummerEtikett"/>
                        <w:id w:val="62512528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2856474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0478E0C" w14:textId="77263361" w:rsidR="00781540" w:rsidRPr="00C7375F" w:rsidRDefault="006C6B99" w:rsidP="002C6F01">
                    <w:pPr>
                      <w:pStyle w:val="Brdtext"/>
                    </w:pPr>
                    <w:sdt>
                      <w:sdtPr>
                        <w:alias w:val="BilageEtikett"/>
                        <w:tag w:val="BilageEtikett"/>
                        <w:id w:val="-935209610"/>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2111312782"/>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DB989D" w14:textId="77777777" w:rsidR="00781540" w:rsidRDefault="00781540" w:rsidP="00664D04">
    <w:pPr>
      <w:pStyle w:val="Brdtext"/>
    </w:pPr>
    <w:r>
      <w:rPr>
        <w:noProof/>
        <w:lang w:eastAsia="sv-SE"/>
      </w:rPr>
      <mc:AlternateContent>
        <mc:Choice Requires="wps">
          <w:drawing>
            <wp:anchor distT="0" distB="0" distL="0" distR="0" simplePos="0" relativeHeight="25165833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F2CD99" w14:textId="19252BA5" w:rsidR="00781540" w:rsidRDefault="006C6B99" w:rsidP="00664D04">
                          <w:pPr>
                            <w:pStyle w:val="Brdtext"/>
                            <w:jc w:val="left"/>
                          </w:pPr>
                          <w:sdt>
                            <w:sdtPr>
                              <w:alias w:val="NummerEtikett"/>
                              <w:tag w:val="NummerEtikett"/>
                              <w:id w:val="-175249226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73674461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C6C4ECE" w14:textId="06DABAC3" w:rsidR="00781540" w:rsidRPr="00C7375F" w:rsidRDefault="006C6B99" w:rsidP="002C6F01">
                          <w:pPr>
                            <w:pStyle w:val="Brdtext"/>
                          </w:pPr>
                          <w:sdt>
                            <w:sdtPr>
                              <w:alias w:val="BilageEtikett"/>
                              <w:tag w:val="BilageEtikett"/>
                              <w:id w:val="-154035826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096444587"/>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K3l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Wc5N6lt4WtN2CGt/1oBcevGrTvmoV4&#10;xzxmCR3Hfoi3+EhlUX47nChZWv/7tfeEB8UhpaTFbFY0/FoxLyhR3wzIf1pOEACJ+TI5/gQmEX8o&#10;WRxKzEpfWHAC/EZ0+ZjwUW2P0lv9iDUyT14hYobDd0Xj9ngR+42BNcTFfJ5BGF/H4rW5dzyZTnVO&#10;5HzoHpl3A4MjuH9jt1PMpi+I3GOTZnDzVQQZM8v3VR06gNHP5B/WVNoth/eM2i/T2TM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AAreW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6F2CD99" w14:textId="19252BA5" w:rsidR="00781540" w:rsidRDefault="006C6B99" w:rsidP="00664D04">
                    <w:pPr>
                      <w:pStyle w:val="Brdtext"/>
                      <w:jc w:val="left"/>
                    </w:pPr>
                    <w:sdt>
                      <w:sdtPr>
                        <w:alias w:val="NummerEtikett"/>
                        <w:tag w:val="NummerEtikett"/>
                        <w:id w:val="-175249226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73674461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C6C4ECE" w14:textId="06DABAC3" w:rsidR="00781540" w:rsidRPr="00C7375F" w:rsidRDefault="006C6B99" w:rsidP="002C6F01">
                    <w:pPr>
                      <w:pStyle w:val="Brdtext"/>
                    </w:pPr>
                    <w:sdt>
                      <w:sdtPr>
                        <w:alias w:val="BilageEtikett"/>
                        <w:tag w:val="BilageEtikett"/>
                        <w:id w:val="-154035826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096444587"/>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5D5082" w14:textId="77777777" w:rsidR="00781540" w:rsidRDefault="00781540" w:rsidP="00EE1584">
    <w:pPr>
      <w:pStyle w:val="Brdtext"/>
    </w:pPr>
    <w:r>
      <w:rPr>
        <w:noProof/>
        <w:lang w:eastAsia="sv-SE"/>
      </w:rPr>
      <mc:AlternateContent>
        <mc:Choice Requires="wps">
          <w:drawing>
            <wp:anchor distT="0" distB="0" distL="0" distR="0" simplePos="0" relativeHeight="25165837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0C741E" w14:textId="4994D942" w:rsidR="00781540" w:rsidRDefault="006C6B99" w:rsidP="00A118D8">
                          <w:pPr>
                            <w:pStyle w:val="Brdtext"/>
                            <w:jc w:val="left"/>
                          </w:pPr>
                          <w:sdt>
                            <w:sdtPr>
                              <w:alias w:val="NummerEtikett"/>
                              <w:tag w:val="NummerEtikett"/>
                              <w:id w:val="116798802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37416508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1EFA277" w14:textId="16B9CC2E" w:rsidR="00781540" w:rsidRPr="00C7375F" w:rsidRDefault="006C6B99" w:rsidP="002C6F01">
                          <w:pPr>
                            <w:pStyle w:val="Brdtext"/>
                          </w:pPr>
                          <w:sdt>
                            <w:sdtPr>
                              <w:alias w:val="BilageEtikett"/>
                              <w:tag w:val="BilageEtikett"/>
                              <w:id w:val="1114644400"/>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6164004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TH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glYOEliacgdlONM9LW/5TYX23TIf&#10;HpjDW0LHMR/CPT5SGdBv+hUla+N+vXYe8ZA4rJQ0eJsF9T83zAlK1FcN8V/kkwnChrSZnH2Ekog7&#10;tiyPLXpTXxloIscksjwtIz6oYSmdqZ8xRhYxK0xMc+QuaBiWV6GbGBhDXCwWCYTna1m41Y+Wx9CR&#10;5yjOp/aZOdsrOED7d2Z4xWz6QsgdNnp6u9gEiDGpPDLdsdp3AE8/ib8fU3G2HO8T6jBM5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v9dM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20C741E" w14:textId="4994D942" w:rsidR="00781540" w:rsidRDefault="006C6B99" w:rsidP="00A118D8">
                    <w:pPr>
                      <w:pStyle w:val="Brdtext"/>
                      <w:jc w:val="left"/>
                    </w:pPr>
                    <w:sdt>
                      <w:sdtPr>
                        <w:alias w:val="NummerEtikett"/>
                        <w:tag w:val="NummerEtikett"/>
                        <w:id w:val="116798802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374165082"/>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1EFA277" w14:textId="16B9CC2E" w:rsidR="00781540" w:rsidRPr="00C7375F" w:rsidRDefault="006C6B99" w:rsidP="002C6F01">
                    <w:pPr>
                      <w:pStyle w:val="Brdtext"/>
                    </w:pPr>
                    <w:sdt>
                      <w:sdtPr>
                        <w:alias w:val="BilageEtikett"/>
                        <w:tag w:val="BilageEtikett"/>
                        <w:id w:val="1114644400"/>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6164004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06CE4" w14:textId="77777777" w:rsidR="00781540" w:rsidRDefault="00781540" w:rsidP="00664D04">
    <w:pPr>
      <w:pStyle w:val="Brdtext"/>
    </w:pPr>
    <w:r>
      <w:rPr>
        <w:noProof/>
        <w:lang w:eastAsia="sv-SE"/>
      </w:rPr>
      <mc:AlternateContent>
        <mc:Choice Requires="wps">
          <w:drawing>
            <wp:anchor distT="0" distB="0" distL="0" distR="0" simplePos="0" relativeHeight="25165833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5B519" w14:textId="64F77D6E" w:rsidR="00781540" w:rsidRDefault="006C6B99" w:rsidP="00664D04">
                          <w:pPr>
                            <w:pStyle w:val="Brdtext"/>
                            <w:jc w:val="left"/>
                          </w:pPr>
                          <w:sdt>
                            <w:sdtPr>
                              <w:alias w:val="NummerEtikett"/>
                              <w:tag w:val="NummerEtikett"/>
                              <w:id w:val="125424472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81371295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3C46694" w14:textId="0062ECE4" w:rsidR="00781540" w:rsidRPr="00C7375F" w:rsidRDefault="006C6B99" w:rsidP="002C6F01">
                          <w:pPr>
                            <w:pStyle w:val="Brdtext"/>
                          </w:pPr>
                          <w:sdt>
                            <w:sdtPr>
                              <w:alias w:val="BilageEtikett"/>
                              <w:tag w:val="BilageEtikett"/>
                              <w:id w:val="-1589683532"/>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72174783"/>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4.85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cm5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H096CqyhPCAzHLSj5S1fVdi+G+bD&#10;PXM4S9hx3A/hDj9SAcIPnUTJFtzv1+6jPVIctZTUOJsF9b92zAlK1DeD5L/Mx+M4zOkwnnxCJhF3&#10;rlmfa8xOLwE5keMmsjyJ0T6oXpQO9BOukUXMiipmOOYuaOjFZWg3Bq4hLhaLZITja1m4MQ+Wx9AR&#10;50jOx+aJOdsxOCD3b6GfYjZ9QeTWNnp6u9gFJGNieUS6RbXrAI5+In+3puJuOT8nq9MynT8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D9dybm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6E5B519" w14:textId="64F77D6E" w:rsidR="00781540" w:rsidRDefault="006C6B99" w:rsidP="00664D04">
                    <w:pPr>
                      <w:pStyle w:val="Brdtext"/>
                      <w:jc w:val="left"/>
                    </w:pPr>
                    <w:sdt>
                      <w:sdtPr>
                        <w:alias w:val="NummerEtikett"/>
                        <w:tag w:val="NummerEtikett"/>
                        <w:id w:val="125424472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81371295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3C46694" w14:textId="0062ECE4" w:rsidR="00781540" w:rsidRPr="00C7375F" w:rsidRDefault="006C6B99" w:rsidP="002C6F01">
                    <w:pPr>
                      <w:pStyle w:val="Brdtext"/>
                    </w:pPr>
                    <w:sdt>
                      <w:sdtPr>
                        <w:alias w:val="BilageEtikett"/>
                        <w:tag w:val="BilageEtikett"/>
                        <w:id w:val="-1589683532"/>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72174783"/>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0E3B42" w14:textId="77777777" w:rsidR="00781540" w:rsidRDefault="00781540" w:rsidP="00EE1584">
    <w:pPr>
      <w:pStyle w:val="Brdtext"/>
    </w:pPr>
    <w:r>
      <w:rPr>
        <w:noProof/>
        <w:lang w:eastAsia="sv-SE"/>
      </w:rPr>
      <mc:AlternateContent>
        <mc:Choice Requires="wps">
          <w:drawing>
            <wp:anchor distT="0" distB="0" distL="0" distR="0" simplePos="0" relativeHeight="25165837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76BD3E" w14:textId="13476AE7" w:rsidR="00781540" w:rsidRDefault="006C6B99" w:rsidP="00A118D8">
                          <w:pPr>
                            <w:pStyle w:val="Brdtext"/>
                            <w:jc w:val="left"/>
                          </w:pPr>
                          <w:sdt>
                            <w:sdtPr>
                              <w:alias w:val="NummerEtikett"/>
                              <w:tag w:val="NummerEtikett"/>
                              <w:id w:val="-143365339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66370644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FBA00EA" w14:textId="75E8CD68" w:rsidR="00781540" w:rsidRPr="00C7375F" w:rsidRDefault="006C6B99" w:rsidP="002C6F01">
                          <w:pPr>
                            <w:pStyle w:val="Brdtext"/>
                          </w:pPr>
                          <w:sdt>
                            <w:sdtPr>
                              <w:alias w:val="BilageEtikett"/>
                              <w:tag w:val="BilageEtikett"/>
                              <w:id w:val="-612204534"/>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700579209"/>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15pt;margin-top:35.45pt;width:89.85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v7q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Lwv7q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B76BD3E" w14:textId="13476AE7" w:rsidR="00781540" w:rsidRDefault="006C6B99" w:rsidP="00A118D8">
                    <w:pPr>
                      <w:pStyle w:val="Brdtext"/>
                      <w:jc w:val="left"/>
                    </w:pPr>
                    <w:sdt>
                      <w:sdtPr>
                        <w:alias w:val="NummerEtikett"/>
                        <w:tag w:val="NummerEtikett"/>
                        <w:id w:val="-1433653394"/>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66370644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FBA00EA" w14:textId="75E8CD68" w:rsidR="00781540" w:rsidRPr="00C7375F" w:rsidRDefault="006C6B99" w:rsidP="002C6F01">
                    <w:pPr>
                      <w:pStyle w:val="Brdtext"/>
                    </w:pPr>
                    <w:sdt>
                      <w:sdtPr>
                        <w:alias w:val="BilageEtikett"/>
                        <w:tag w:val="BilageEtikett"/>
                        <w:id w:val="-612204534"/>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700579209"/>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DCEDDE" w14:textId="77777777" w:rsidR="00781540" w:rsidRDefault="00781540" w:rsidP="00664D04">
    <w:pPr>
      <w:pStyle w:val="Brdtext"/>
    </w:pPr>
    <w:r>
      <w:rPr>
        <w:noProof/>
        <w:lang w:eastAsia="sv-SE"/>
      </w:rPr>
      <mc:AlternateContent>
        <mc:Choice Requires="wps">
          <w:drawing>
            <wp:anchor distT="0" distB="0" distL="0" distR="0" simplePos="0" relativeHeight="2516583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7B2A85" w14:textId="73F157FF" w:rsidR="00781540" w:rsidRDefault="006C6B99" w:rsidP="00664D04">
                          <w:pPr>
                            <w:pStyle w:val="Brdtext"/>
                            <w:jc w:val="left"/>
                          </w:pPr>
                          <w:sdt>
                            <w:sdtPr>
                              <w:alias w:val="NummerEtikett"/>
                              <w:tag w:val="NummerEtikett"/>
                              <w:id w:val="90950238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3944612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39A6FDD" w14:textId="19AF60D7" w:rsidR="00781540" w:rsidRPr="00C7375F" w:rsidRDefault="006C6B99" w:rsidP="002C6F01">
                          <w:pPr>
                            <w:pStyle w:val="Brdtext"/>
                          </w:pPr>
                          <w:sdt>
                            <w:sdtPr>
                              <w:alias w:val="BilageEtikett"/>
                              <w:tag w:val="BilageEtikett"/>
                              <w:id w:val="1300498719"/>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81399040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4.85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yzwjw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J&#10;MSWGafToQXTRr1DAOMHTujCF1b2DXey+2A5t3t4HXKaqO+l1+qMeAj2A3uzARTDCk1M5KdExSjh0&#10;5bg8HWf0i7238yF+FVaTJFTUo3kZU7a+DhEvgenWJCULVjX1VaNUPiTCiAvlyZqh1SrmN8LjDytl&#10;SItKPx6PcmBjk3sfWZkURmTKDOlS5X2FWYobJZKNMt+FBGS50FdyM86F2eXP1slKItVbHAf7/ave&#10;4tzXAY+c2Zq4c9aNsT5Xn2dsD1n9cwuZ7O0B+EHdSYzdostcKQHgQI2FrTdghrf9aAXHrxq075qF&#10;eMc8Zgkdx36It/hIZQG/HSRKltb/fu0+2YPi0FLSYjYrGn6tmBeUqG8G5D8tJ5M0zPkwOf4EJhF/&#10;qFkcasxKX1hwosQmcjyLyT6qrSi91Y9YI/OUFSpmOHJXNG7Fi9hvDKwhLubzbITxdSxem3vHU+iE&#10;cyLnQ/fIvBsYHMH9G7udYjZ9QeTeNnkGN19FkDGzPCHdozp0AKOfyT+sqbRbDs/Zar9MZ8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FN3LPC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77B2A85" w14:textId="73F157FF" w:rsidR="00781540" w:rsidRDefault="006C6B99" w:rsidP="00664D04">
                    <w:pPr>
                      <w:pStyle w:val="Brdtext"/>
                      <w:jc w:val="left"/>
                    </w:pPr>
                    <w:sdt>
                      <w:sdtPr>
                        <w:alias w:val="NummerEtikett"/>
                        <w:tag w:val="NummerEtikett"/>
                        <w:id w:val="909502383"/>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2139446121"/>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39A6FDD" w14:textId="19AF60D7" w:rsidR="00781540" w:rsidRPr="00C7375F" w:rsidRDefault="006C6B99" w:rsidP="002C6F01">
                    <w:pPr>
                      <w:pStyle w:val="Brdtext"/>
                    </w:pPr>
                    <w:sdt>
                      <w:sdtPr>
                        <w:alias w:val="BilageEtikett"/>
                        <w:tag w:val="BilageEtikett"/>
                        <w:id w:val="1300498719"/>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813990406"/>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045E6" w14:textId="77777777" w:rsidR="00781540" w:rsidRDefault="00781540" w:rsidP="00EE1584">
    <w:pPr>
      <w:pStyle w:val="Brdtext"/>
    </w:pPr>
    <w:r>
      <w:rPr>
        <w:noProof/>
        <w:lang w:eastAsia="sv-SE"/>
      </w:rPr>
      <mc:AlternateContent>
        <mc:Choice Requires="wps">
          <w:drawing>
            <wp:anchor distT="0" distB="0" distL="0" distR="0" simplePos="0" relativeHeight="251658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6D8487" w14:textId="36A369EC" w:rsidR="00781540" w:rsidRDefault="006C6B99" w:rsidP="00A118D8">
                          <w:pPr>
                            <w:pStyle w:val="Brdtext"/>
                            <w:jc w:val="left"/>
                          </w:pPr>
                          <w:sdt>
                            <w:sdtPr>
                              <w:alias w:val="NummerEtikett"/>
                              <w:tag w:val="NummerEtikett"/>
                              <w:id w:val="99013732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793849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001C838" w14:textId="401EDEE0" w:rsidR="00781540" w:rsidRPr="00C7375F" w:rsidRDefault="006C6B99" w:rsidP="002C6F01">
                          <w:pPr>
                            <w:pStyle w:val="Brdtext"/>
                          </w:pPr>
                          <w:sdt>
                            <w:sdtPr>
                              <w:alias w:val="BilageEtikett"/>
                              <w:tag w:val="BilageEtikett"/>
                              <w:id w:val="-19628126"/>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887481343"/>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15pt;margin-top:35.45pt;width:89.85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vX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hBLDNHr0KLroVyjgOMHTujCF1YODXew+2w5t3t4HXKaqO+l1+qMeAj2A3uzARTDCk1M5KdExSjh0&#10;5bg8G2f0i7238yF+EVaTJFTUo3kZU7a+CREvgenWJCULVjX1daNUPiTCiEvlyZqh1SrmN8LjDytl&#10;SItKj09GObCxyb2PrEwKIzJlhnSp8r7CLMWNEslGmW9CArJc6Cu5GefC7PJn62QlkeotjoP9/lVv&#10;ce7rgEfObE3cOevGWJ+rzzO2h6z+sYVM9vYA/KDuJMZu0WWulCc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GIr10o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D6D8487" w14:textId="36A369EC" w:rsidR="00781540" w:rsidRDefault="006C6B99" w:rsidP="00A118D8">
                    <w:pPr>
                      <w:pStyle w:val="Brdtext"/>
                      <w:jc w:val="left"/>
                    </w:pPr>
                    <w:sdt>
                      <w:sdtPr>
                        <w:alias w:val="NummerEtikett"/>
                        <w:tag w:val="NummerEtikett"/>
                        <w:id w:val="99013732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793849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001C838" w14:textId="401EDEE0" w:rsidR="00781540" w:rsidRPr="00C7375F" w:rsidRDefault="006C6B99" w:rsidP="002C6F01">
                    <w:pPr>
                      <w:pStyle w:val="Brdtext"/>
                    </w:pPr>
                    <w:sdt>
                      <w:sdtPr>
                        <w:alias w:val="BilageEtikett"/>
                        <w:tag w:val="BilageEtikett"/>
                        <w:id w:val="-19628126"/>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887481343"/>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BC6FA7" w14:textId="77777777" w:rsidR="00781540" w:rsidRDefault="00781540" w:rsidP="00664D04">
    <w:pPr>
      <w:pStyle w:val="Brdtext"/>
    </w:pPr>
    <w:r>
      <w:rPr>
        <w:noProof/>
        <w:lang w:eastAsia="sv-SE"/>
      </w:rPr>
      <mc:AlternateContent>
        <mc:Choice Requires="wps">
          <w:drawing>
            <wp:anchor distT="0" distB="0" distL="0" distR="0" simplePos="0" relativeHeight="25165834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104A9" w14:textId="02590AF9" w:rsidR="00781540" w:rsidRDefault="006C6B99" w:rsidP="00664D04">
                          <w:pPr>
                            <w:pStyle w:val="Brdtext"/>
                            <w:jc w:val="left"/>
                          </w:pPr>
                          <w:sdt>
                            <w:sdtPr>
                              <w:alias w:val="NummerEtikett"/>
                              <w:tag w:val="NummerEtikett"/>
                              <w:id w:val="-99418391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5903547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FAD3B02" w14:textId="52848C75" w:rsidR="00781540" w:rsidRPr="00C7375F" w:rsidRDefault="006C6B99" w:rsidP="002C6F01">
                          <w:pPr>
                            <w:pStyle w:val="Brdtext"/>
                          </w:pPr>
                          <w:sdt>
                            <w:sdtPr>
                              <w:alias w:val="BilageEtikett"/>
                              <w:tag w:val="BilageEtikett"/>
                              <w:id w:val="173612329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712394844"/>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4.85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vxjkAIAAJQFAAAOAAAAZHJzL2Uyb0RvYy54bWysVF1P2zAUfZ+0/2D5faTpWrZWpKgDMU1C&#10;gAYTz65j02iO7dluk+7Xc+wkbcd4YdpLcu375XvuuffsvK0V2QrnK6MLmp+MKBGam7LSTwX98XD1&#10;4TMlPjBdMmW0KOhOeHq+eP/urLFzMTZro0rhCIJoP29sQdch2HmWeb4WNfMnxgoNpTSuZgFH95SV&#10;jjWIXqtsPBqdZo1xpXWGC+9xe9kp6SLFl1LwcCulF4GoguJtIX1d+q7iN1ucsfmTY3Zd8f4Z7B9e&#10;UbNKI+k+1CULjGxc9VeouuLOeCPDCTd1ZqSsuEg1oJp89KKa+zWzItUCcLzdw+T/X1h+s71zpCoL&#10;ejqjRLMaPXoQbXAbFDCO8DTWz2F1b2EX2i+mRZuHe4/LWHUrXR3/qIdAD6B3e3ARjPDolE9ydIwS&#10;Dl0+zmfjhH528LbOh6/C1CQKBXVoXsKUba99wEtgOpjEZN6oqryqlEqHSBhxoRzZMrRahfRGePxh&#10;pTRpUOnH6SgF1ia6d5GVjmFEokyfLlbeVZiksFMi2ij9XUhAlgp9JTfjXOh9/mQdrSRSvcWxtz+8&#10;6i3OXR3wSJmNDnvnutLGperTjB0gK38OkMnOHoAf1R3F0K7axJV8Oh0osDLlDsxwphstb/lVhfZd&#10;Mx/umMMsoePYD+EWH6kM4De9RMnauN+v3Ud7UBxaShrMZkH9rw1zghL1TYP8s3wyicOcDpPpJzCJ&#10;uGPN6lijN/WFASdybCLLkxjtgxpE6Uz9iDWyjFmhYpojd0HDIF6EbmNgDXGxXCYjjK9l4VrfWx5D&#10;R5wjOR/aR+Zsz+AA7t+YYYrZ/AWRO9vo6e1yE0DGxPKIdIdq3wGMfiJ/v6bibjk+J6vDMl08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3+vxj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68104A9" w14:textId="02590AF9" w:rsidR="00781540" w:rsidRDefault="006C6B99" w:rsidP="00664D04">
                    <w:pPr>
                      <w:pStyle w:val="Brdtext"/>
                      <w:jc w:val="left"/>
                    </w:pPr>
                    <w:sdt>
                      <w:sdtPr>
                        <w:alias w:val="NummerEtikett"/>
                        <w:tag w:val="NummerEtikett"/>
                        <w:id w:val="-99418391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65903547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7FAD3B02" w14:textId="52848C75" w:rsidR="00781540" w:rsidRPr="00C7375F" w:rsidRDefault="006C6B99" w:rsidP="002C6F01">
                    <w:pPr>
                      <w:pStyle w:val="Brdtext"/>
                    </w:pPr>
                    <w:sdt>
                      <w:sdtPr>
                        <w:alias w:val="BilageEtikett"/>
                        <w:tag w:val="BilageEtikett"/>
                        <w:id w:val="1736123297"/>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712394844"/>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0FBD9E" w14:textId="77777777" w:rsidR="00781540" w:rsidRDefault="00781540" w:rsidP="00EE1584">
    <w:pPr>
      <w:pStyle w:val="Brdtext"/>
    </w:pPr>
    <w:r>
      <w:rPr>
        <w:noProof/>
        <w:lang w:eastAsia="sv-SE"/>
      </w:rPr>
      <mc:AlternateContent>
        <mc:Choice Requires="wps">
          <w:drawing>
            <wp:anchor distT="0" distB="0" distL="0" distR="0" simplePos="0" relativeHeight="25165837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F99553" w14:textId="7002170F" w:rsidR="00781540" w:rsidRDefault="006C6B99" w:rsidP="00A118D8">
                          <w:pPr>
                            <w:pStyle w:val="Brdtext"/>
                            <w:jc w:val="left"/>
                          </w:pPr>
                          <w:sdt>
                            <w:sdtPr>
                              <w:alias w:val="NummerEtikett"/>
                              <w:tag w:val="NummerEtikett"/>
                              <w:id w:val="180804574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4939262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7515872" w14:textId="23E02DA9" w:rsidR="00781540" w:rsidRPr="00C7375F" w:rsidRDefault="006C6B99" w:rsidP="002C6F01">
                          <w:pPr>
                            <w:pStyle w:val="Brdtext"/>
                          </w:pPr>
                          <w:sdt>
                            <w:sdtPr>
                              <w:alias w:val="BilageEtikett"/>
                              <w:tag w:val="BilageEtikett"/>
                              <w:id w:val="129956467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614124157"/>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15pt;margin-top:35.45pt;width:89.85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csw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OTqlWY0ePYk2uA0KOI3wNNZPYfVoYRfaz6ZFm4d7j8tYdStdHf+oh0APoHd7cBGM8OiUT3J0jBIO&#10;XT7OL8YJ/ezgbZ0PX4SpSRQK6tC8hCnb3vqAl8B0MInJvFFVeVMplQ6RMOJKObJlaLUK6Y3w+MNK&#10;adKg0tOzUQqsTXTvIisdw4hEmT5drLyrMElhp0S0UfqbkIAsFfpKbsa50Pv8yTpaSaR6i2Nvf3jV&#10;W5y7OuCRMhsd9s51pY1L1acZO0BW/hggk509AD+qO4qhXbaJK/nZ+UCBpSl3YIYz3Wh5y28qtO+W&#10;+fDAHGYJHcd+CPf4SGUAv+klStbG/XrtPtqD4tBS0mA2C+p/bpgTlKivGuS/yCeTOMzpMDn7CCYR&#10;d6xZHmv0pr4y4ESOTWR5EqN9UIMonamfsUYWMStUTHPkLmgYxKvQbQysIS4Wi2SE8bUs3OpHy2Po&#10;iHMk51P7zJztGRzA/TszTDGbviByZxs9vV1sAsiYWB6R7lDtO4DRT+Tv11TcLcfnZHVYpv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DZcsw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4F99553" w14:textId="7002170F" w:rsidR="00781540" w:rsidRDefault="006C6B99" w:rsidP="00A118D8">
                    <w:pPr>
                      <w:pStyle w:val="Brdtext"/>
                      <w:jc w:val="left"/>
                    </w:pPr>
                    <w:sdt>
                      <w:sdtPr>
                        <w:alias w:val="NummerEtikett"/>
                        <w:tag w:val="NummerEtikett"/>
                        <w:id w:val="1808045748"/>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94939262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7515872" w14:textId="23E02DA9" w:rsidR="00781540" w:rsidRPr="00C7375F" w:rsidRDefault="006C6B99" w:rsidP="002C6F01">
                    <w:pPr>
                      <w:pStyle w:val="Brdtext"/>
                    </w:pPr>
                    <w:sdt>
                      <w:sdtPr>
                        <w:alias w:val="BilageEtikett"/>
                        <w:tag w:val="BilageEtikett"/>
                        <w:id w:val="1299564675"/>
                        <w:lock w:val="sdtContentLocked"/>
                        <w:dataBinding w:prefixMappings="xmlns:ns0='http://rkdhs/mallar/lagstiftning/Prop/Prop.xsd'" w:xpath="/ns0:dokumentvärden[1]/ns0:bilagor[1]/ns0:bilaga[7]/@bilageetikett" w:storeItemID="{068625C3-B546-44A5-B525-B7CC092E5AD6}"/>
                        <w:text/>
                      </w:sdtPr>
                      <w:sdtEndPr/>
                      <w:sdtContent>
                        <w:r w:rsidR="00781540">
                          <w:t>Bilaga</w:t>
                        </w:r>
                      </w:sdtContent>
                    </w:sdt>
                    <w:r w:rsidR="00781540">
                      <w:t xml:space="preserve"> </w:t>
                    </w:r>
                    <w:sdt>
                      <w:sdtPr>
                        <w:alias w:val="BilageNummer"/>
                        <w:tag w:val="BilageNummer"/>
                        <w:id w:val="-1614124157"/>
                        <w:lock w:val="sdtContentLocked"/>
                        <w:dataBinding w:prefixMappings="xmlns:ns0='http://rkdhs/mallar/lagstiftning/Prop/Prop.xsd'" w:xpath="/ns0:dokumentvärden[1]/ns0:bilagor[1]/ns0:bilaga[7]/@bilagenummer" w:storeItemID="{068625C3-B546-44A5-B525-B7CC092E5AD6}"/>
                        <w:text/>
                      </w:sdtPr>
                      <w:sdtEndPr/>
                      <w:sdtContent>
                        <w:r w:rsidR="00781540">
                          <w:t>7</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55A75F" w14:textId="77777777" w:rsidR="00781540" w:rsidRDefault="00781540" w:rsidP="00664D04">
    <w:pPr>
      <w:pStyle w:val="Brdtext"/>
    </w:pPr>
    <w:r>
      <w:rPr>
        <w:noProof/>
        <w:lang w:eastAsia="sv-SE"/>
      </w:rPr>
      <mc:AlternateContent>
        <mc:Choice Requires="wps">
          <w:drawing>
            <wp:anchor distT="0" distB="0" distL="0" distR="0" simplePos="0" relativeHeight="25165834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00303C" w14:textId="596681E1" w:rsidR="00781540" w:rsidRDefault="006C6B99" w:rsidP="00664D04">
                          <w:pPr>
                            <w:pStyle w:val="Brdtext"/>
                            <w:jc w:val="left"/>
                          </w:pPr>
                          <w:sdt>
                            <w:sdtPr>
                              <w:alias w:val="NummerEtikett"/>
                              <w:tag w:val="NummerEtikett"/>
                              <w:id w:val="-143357911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8867915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D529C1A" w14:textId="5509BD17" w:rsidR="00781540" w:rsidRPr="00C7375F" w:rsidRDefault="006C6B99" w:rsidP="002C6F01">
                          <w:pPr>
                            <w:pStyle w:val="Brdtext"/>
                          </w:pPr>
                          <w:sdt>
                            <w:sdtPr>
                              <w:alias w:val="BilageEtikett"/>
                              <w:tag w:val="BilageEtikett"/>
                              <w:id w:val="-1971968110"/>
                              <w:lock w:val="sdtContentLocked"/>
                              <w:dataBinding w:prefixMappings="xmlns:ns0='http://rkdhs/mallar/lagstiftning/Prop/Prop.xsd'" w:xpath="/ns0:dokumentvärden[1]/ns0:bilagor[1]/ns0:bilaga[8]/@bilageetikett" w:storeItemID="{068625C3-B546-44A5-B525-B7CC092E5AD6}"/>
                              <w:text/>
                            </w:sdtPr>
                            <w:sdtEndPr/>
                            <w:sdtContent>
                              <w:r w:rsidR="00781540">
                                <w:t>Bilaga</w:t>
                              </w:r>
                            </w:sdtContent>
                          </w:sdt>
                          <w:r w:rsidR="00781540">
                            <w:t xml:space="preserve"> </w:t>
                          </w:r>
                          <w:sdt>
                            <w:sdtPr>
                              <w:alias w:val="BilageNummer"/>
                              <w:tag w:val="BilageNummer"/>
                              <w:id w:val="1263496848"/>
                              <w:lock w:val="sdtContentLocked"/>
                              <w:dataBinding w:prefixMappings="xmlns:ns0='http://rkdhs/mallar/lagstiftning/Prop/Prop.xsd'" w:xpath="/ns0:dokumentvärden[1]/ns0:bilagor[1]/ns0:bilaga[8]/@bilagenummer" w:storeItemID="{068625C3-B546-44A5-B525-B7CC092E5AD6}"/>
                              <w:text/>
                            </w:sdtPr>
                            <w:sdtEndPr/>
                            <w:sdtContent>
                              <w:r w:rsidR="00781540">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4.85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vuQ9jQIAAJQFAAAOAAAAZHJzL2Uyb0RvYy54bWysVFtP2zAUfp+0/2D5faTpCoyKFHUgpkkI&#10;0GDi2XVsGs232W6T7tfvs5Nexnhh2kti+3zn/p1zftFpRdbCh8aaipZHI0qE4bZuzHNFvz9ef/hE&#10;SYjM1ExZIyq6EYFezN6/O2/dVIzt0qpaeAIjJkxbV9FljG5aFIEvhWbhyDphIJTWaxZx9c9F7VkL&#10;61oV49HopGitr523XISA16teSGfZvpSCxzspg4hEVRSxxfz1+btI32J2zqbPnrllw4cw2D9EoVlj&#10;4HRn6opFRla++cuUbri3wcp4xK0urJQNFzkHZFOOXmTzsGRO5FxQnOB2ZQr/zyy/Xd970tQVPS0p&#10;MUyjR4+ii36FBMapPK0LU6AeHHCx+2w7tHn7HvCYsu6k1+mPfAjkKPRmV1wYIzwplZMSHaOEQ1aO&#10;y7Nxrn6x13Y+xC/CapIOFfVoXq4pW9+EiEgA3UKSs2BVU183SuVLIoy4VJ6sGVqtYo4RGn+glCFt&#10;RU8+Ho+yYWOTem9ZmWRGZMoM7lLmfYb5FDdKJIwy34REyXKir/hmnAuz85/RCSXh6i2KA34f1VuU&#10;+zygkT1bE3fKujHW5+zzjO1LVv/Ylkz2eBT8IO90jN2iy1wpT3Lv0tvC1hsww9t+tILj1w3ad8NC&#10;vGces4SOYz/EO3yksii/HU6ULK3/9dp7woPikFLSYjYrGn6umBeUqK8G5D8rJ5M0zPkyOT4Fk4g/&#10;lCwOJWalLy04AX4junxM+Ki2R+mtfsIamSevEDHD4buicXu8jP3GwBriYj7PIIyvY/HGPDieTKc6&#10;J3I+dk/Mu4HBEdy/tdspZtMXRO6xSTO4+SqCjJnl+6oOHcDoZ/IPayrtlsN7Ru2X6ew3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9vuQ9jQIAAJQ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4F00303C" w14:textId="596681E1" w:rsidR="00781540" w:rsidRDefault="006C6B99" w:rsidP="00664D04">
                    <w:pPr>
                      <w:pStyle w:val="Brdtext"/>
                      <w:jc w:val="left"/>
                    </w:pPr>
                    <w:sdt>
                      <w:sdtPr>
                        <w:alias w:val="NummerEtikett"/>
                        <w:tag w:val="NummerEtikett"/>
                        <w:id w:val="-143357911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488679159"/>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5D529C1A" w14:textId="5509BD17" w:rsidR="00781540" w:rsidRPr="00C7375F" w:rsidRDefault="006C6B99" w:rsidP="002C6F01">
                    <w:pPr>
                      <w:pStyle w:val="Brdtext"/>
                    </w:pPr>
                    <w:sdt>
                      <w:sdtPr>
                        <w:alias w:val="BilageEtikett"/>
                        <w:tag w:val="BilageEtikett"/>
                        <w:id w:val="-1971968110"/>
                        <w:lock w:val="sdtContentLocked"/>
                        <w:dataBinding w:prefixMappings="xmlns:ns0='http://rkdhs/mallar/lagstiftning/Prop/Prop.xsd'" w:xpath="/ns0:dokumentvärden[1]/ns0:bilagor[1]/ns0:bilaga[8]/@bilageetikett" w:storeItemID="{068625C3-B546-44A5-B525-B7CC092E5AD6}"/>
                        <w:text/>
                      </w:sdtPr>
                      <w:sdtEndPr/>
                      <w:sdtContent>
                        <w:r w:rsidR="00781540">
                          <w:t>Bilaga</w:t>
                        </w:r>
                      </w:sdtContent>
                    </w:sdt>
                    <w:r w:rsidR="00781540">
                      <w:t xml:space="preserve"> </w:t>
                    </w:r>
                    <w:sdt>
                      <w:sdtPr>
                        <w:alias w:val="BilageNummer"/>
                        <w:tag w:val="BilageNummer"/>
                        <w:id w:val="1263496848"/>
                        <w:lock w:val="sdtContentLocked"/>
                        <w:dataBinding w:prefixMappings="xmlns:ns0='http://rkdhs/mallar/lagstiftning/Prop/Prop.xsd'" w:xpath="/ns0:dokumentvärden[1]/ns0:bilagor[1]/ns0:bilaga[8]/@bilagenummer" w:storeItemID="{068625C3-B546-44A5-B525-B7CC092E5AD6}"/>
                        <w:text/>
                      </w:sdtPr>
                      <w:sdtEndPr/>
                      <w:sdtContent>
                        <w:r w:rsidR="00781540">
                          <w:t>8</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902621" w14:textId="77777777" w:rsidR="00781540" w:rsidRDefault="00781540" w:rsidP="00EE1584">
    <w:pPr>
      <w:pStyle w:val="Brdtext"/>
    </w:pPr>
    <w:r>
      <w:rPr>
        <w:noProof/>
        <w:lang w:eastAsia="sv-SE"/>
      </w:rPr>
      <mc:AlternateContent>
        <mc:Choice Requires="wps">
          <w:drawing>
            <wp:anchor distT="0" distB="0" distL="0" distR="0" simplePos="0" relativeHeight="2516583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48D043" w14:textId="02C1D024" w:rsidR="00781540" w:rsidRDefault="006C6B99" w:rsidP="00A118D8">
                          <w:pPr>
                            <w:pStyle w:val="Brdtext"/>
                            <w:jc w:val="left"/>
                          </w:pPr>
                          <w:sdt>
                            <w:sdtPr>
                              <w:alias w:val="NummerEtikett"/>
                              <w:tag w:val="NummerEtikett"/>
                              <w:id w:val="-199933884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363888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6E5FFF02" w14:textId="664A0002" w:rsidR="00781540" w:rsidRPr="00C7375F" w:rsidRDefault="006C6B99" w:rsidP="002C6F01">
                          <w:pPr>
                            <w:pStyle w:val="Brdtext"/>
                          </w:pPr>
                          <w:sdt>
                            <w:sdtPr>
                              <w:alias w:val="BilageEtikett"/>
                              <w:tag w:val="BilageEtikett"/>
                              <w:id w:val="-410230990"/>
                              <w:lock w:val="sdtContentLocked"/>
                              <w:dataBinding w:prefixMappings="xmlns:ns0='http://rkdhs/mallar/lagstiftning/Prop/Prop.xsd'" w:xpath="/ns0:dokumentvärden[1]/ns0:bilagor[1]/ns0:bilaga[8]/@bilageetikett" w:storeItemID="{068625C3-B546-44A5-B525-B7CC092E5AD6}"/>
                              <w:text/>
                            </w:sdtPr>
                            <w:sdtEndPr/>
                            <w:sdtContent>
                              <w:r w:rsidR="00781540">
                                <w:t>Bilaga</w:t>
                              </w:r>
                            </w:sdtContent>
                          </w:sdt>
                          <w:r w:rsidR="00781540">
                            <w:t xml:space="preserve"> </w:t>
                          </w:r>
                          <w:sdt>
                            <w:sdtPr>
                              <w:alias w:val="BilageNummer"/>
                              <w:tag w:val="BilageNummer"/>
                              <w:id w:val="1460689895"/>
                              <w:lock w:val="sdtContentLocked"/>
                              <w:dataBinding w:prefixMappings="xmlns:ns0='http://rkdhs/mallar/lagstiftning/Prop/Prop.xsd'" w:xpath="/ns0:dokumentvärden[1]/ns0:bilagor[1]/ns0:bilaga[8]/@bilagenummer" w:storeItemID="{068625C3-B546-44A5-B525-B7CC092E5AD6}"/>
                              <w:text/>
                            </w:sdtPr>
                            <w:sdtEndPr/>
                            <w:sdtContent>
                              <w:r w:rsidR="00781540">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15pt;margin-top:35.45pt;width:89.85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Qz0fjw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I+gxTKNHj6KLfoUCjhM9rQtToB4ccLH7bDu0eXsecJiq7qTX6Y96COyItNmRi2CEJ6dyUqJjlHDY&#10;ynF5Ns7sF3tv50P8IqwmaVFRj+ZlTtn6JkTcBNAtJCULVjX1daNU3iTBiEvlyZqh1SrmO8LjD5Qy&#10;pK3o6fHJKAc2Nrn3kZVJYUSWzJAuVd5XmFdxo0TCKPNNSFCWC30lN+NcmF3+jE4oiVRvcRzw+1u9&#10;xbmvAx45szVx56wbY32uPr+xPWX1jy1lsseD8IO60zJ2iy5rpTzdSWBh6w2U4W3/tILj1w3ad8NC&#10;vGcebwkdx3yId/hIZUG/HVaULK3/9dp5wkPisFLS4m1WNPxcMS8oUV8NxH9WTiYIG/NmcvIRSiL+&#10;0LI4tJiVvrTQRIlJ5HheJnxU26X0Vj9hjMxTVpiY4chd0bhdXsZ+YmAMcTGfZxCer2Pxxjw4nkIn&#10;npM4H7sn5t2g4Ajt39rtK2bTF0LusckzuPkqQoxZ5YnpntWhA3j6WfzDmEqz5XCfUfth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ZDPR+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048D043" w14:textId="02C1D024" w:rsidR="00781540" w:rsidRDefault="006C6B99" w:rsidP="00A118D8">
                    <w:pPr>
                      <w:pStyle w:val="Brdtext"/>
                      <w:jc w:val="left"/>
                    </w:pPr>
                    <w:sdt>
                      <w:sdtPr>
                        <w:alias w:val="NummerEtikett"/>
                        <w:tag w:val="NummerEtikett"/>
                        <w:id w:val="-1999338846"/>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36388806"/>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6E5FFF02" w14:textId="664A0002" w:rsidR="00781540" w:rsidRPr="00C7375F" w:rsidRDefault="006C6B99" w:rsidP="002C6F01">
                    <w:pPr>
                      <w:pStyle w:val="Brdtext"/>
                    </w:pPr>
                    <w:sdt>
                      <w:sdtPr>
                        <w:alias w:val="BilageEtikett"/>
                        <w:tag w:val="BilageEtikett"/>
                        <w:id w:val="-410230990"/>
                        <w:lock w:val="sdtContentLocked"/>
                        <w:dataBinding w:prefixMappings="xmlns:ns0='http://rkdhs/mallar/lagstiftning/Prop/Prop.xsd'" w:xpath="/ns0:dokumentvärden[1]/ns0:bilagor[1]/ns0:bilaga[8]/@bilageetikett" w:storeItemID="{068625C3-B546-44A5-B525-B7CC092E5AD6}"/>
                        <w:text/>
                      </w:sdtPr>
                      <w:sdtEndPr/>
                      <w:sdtContent>
                        <w:r w:rsidR="00781540">
                          <w:t>Bilaga</w:t>
                        </w:r>
                      </w:sdtContent>
                    </w:sdt>
                    <w:r w:rsidR="00781540">
                      <w:t xml:space="preserve"> </w:t>
                    </w:r>
                    <w:sdt>
                      <w:sdtPr>
                        <w:alias w:val="BilageNummer"/>
                        <w:tag w:val="BilageNummer"/>
                        <w:id w:val="1460689895"/>
                        <w:lock w:val="sdtContentLocked"/>
                        <w:dataBinding w:prefixMappings="xmlns:ns0='http://rkdhs/mallar/lagstiftning/Prop/Prop.xsd'" w:xpath="/ns0:dokumentvärden[1]/ns0:bilagor[1]/ns0:bilaga[8]/@bilagenummer" w:storeItemID="{068625C3-B546-44A5-B525-B7CC092E5AD6}"/>
                        <w:text/>
                      </w:sdtPr>
                      <w:sdtEndPr/>
                      <w:sdtContent>
                        <w:r w:rsidR="00781540">
                          <w:t>8</w:t>
                        </w:r>
                      </w:sdtContent>
                    </w:sdt>
                  </w:p>
                </w:txbxContent>
              </v:textbox>
              <w10:wrap type="square" anchorx="page" anchory="page"/>
            </v:shape>
          </w:pict>
        </mc:Fallback>
      </mc:AlternateContent>
    </w: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C31DB7" w14:textId="77777777" w:rsidR="00781540" w:rsidRDefault="00781540" w:rsidP="00EE1584">
    <w:pPr>
      <w:pStyle w:val="Brdtext"/>
    </w:pP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F9FC90" w14:textId="77777777" w:rsidR="00781540" w:rsidRDefault="00781540" w:rsidP="00664D04">
    <w:pPr>
      <w:pStyle w:val="Brdtext"/>
    </w:pPr>
    <w:r>
      <w:rPr>
        <w:noProof/>
        <w:lang w:eastAsia="sv-SE"/>
      </w:rPr>
      <mc:AlternateContent>
        <mc:Choice Requires="wps">
          <w:drawing>
            <wp:anchor distT="0" distB="0" distL="0" distR="0" simplePos="0" relativeHeight="25165834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D57B9" w14:textId="0E9CDCCF" w:rsidR="00781540" w:rsidRDefault="006C6B99" w:rsidP="00664D04">
                          <w:pPr>
                            <w:pStyle w:val="Brdtext"/>
                            <w:jc w:val="left"/>
                          </w:pPr>
                          <w:sdt>
                            <w:sdtPr>
                              <w:alias w:val="NummerEtikett"/>
                              <w:tag w:val="NummerEtikett"/>
                              <w:id w:val="201888409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4917472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8BB12FF" w14:textId="6D28D46B" w:rsidR="00781540" w:rsidRPr="00C7375F" w:rsidRDefault="006C6B99" w:rsidP="002C6F01">
                          <w:pPr>
                            <w:pStyle w:val="Brdtext"/>
                          </w:pPr>
                          <w:sdt>
                            <w:sdtPr>
                              <w:alias w:val="BilageEtikett"/>
                              <w:tag w:val="BilageEtikett"/>
                              <w:id w:val="-1213724608"/>
                              <w:lock w:val="sdtContentLocked"/>
                              <w:dataBinding w:prefixMappings="xmlns:ns0='http://rkdhs/mallar/lagstiftning/Prop/Prop.xsd'" w:xpath="/ns0:dokumentvärden[1]/ns0:bilagor[1]/ns0:bilaga[9]/@bilageetikett" w:storeItemID="{068625C3-B546-44A5-B525-B7CC092E5AD6}"/>
                              <w:text/>
                            </w:sdtPr>
                            <w:sdtEndPr/>
                            <w:sdtContent>
                              <w:r w:rsidR="00781540">
                                <w:t>Bilaga</w:t>
                              </w:r>
                            </w:sdtContent>
                          </w:sdt>
                          <w:r w:rsidR="00781540">
                            <w:t xml:space="preserve"> </w:t>
                          </w:r>
                          <w:sdt>
                            <w:sdtPr>
                              <w:alias w:val="BilageNummer"/>
                              <w:tag w:val="BilageNummer"/>
                              <w:id w:val="-749355459"/>
                              <w:lock w:val="sdtContentLocked"/>
                              <w:dataBinding w:prefixMappings="xmlns:ns0='http://rkdhs/mallar/lagstiftning/Prop/Prop.xsd'" w:xpath="/ns0:dokumentvärden[1]/ns0:bilagor[1]/ns0:bilaga[9]/@bilagenummer" w:storeItemID="{068625C3-B546-44A5-B525-B7CC092E5AD6}"/>
                              <w:text/>
                            </w:sdtPr>
                            <w:sdtEndPr/>
                            <w:sdtContent>
                              <w:r w:rsidR="00781540">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4.85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44BhkQIAAJQFAAAOAAAAZHJzL2Uyb0RvYy54bWysVN9v2jAQfp+0/8Hy+wihQFfUULFWTJOq&#10;thqd+mwcu0SzfZ5tSNhf37OTAOv60mkvydn3y/fdd3d51WhFdsL5CkxB88GQEmE4lJV5LuiPx+Wn&#10;z5T4wEzJFBhR0L3w9Gr+8cNlbWdiBBtQpXAEgxg/q21BNyHYWZZ5vhGa+QFYYVApwWkW8Oies9Kx&#10;GqNrlY2Gw2lWgyutAy68x9ubVknnKb6Ugod7Kb0IRBUU3xbS16XvOn6z+SWbPTtmNxXvnsH+4RWa&#10;VQaTHkLdsMDI1lV/hdIVd+BBhgEHnYGUFRepBqwmH76qZrVhVqRaEBxvDzD5/xeW3+0eHKnKgp6f&#10;UWKYxh49iia4LRYwivDU1s/QamXRLjRfoME29/ceL2PVjXQ6/rEegnoEen8AF4MRHp3ycY4do4Sj&#10;Lh/lF6OEfnb0ts6HrwI0iUJBHTYvYcp2tz7gS9C0N4nJPKiqXFZKpUMkjLhWjuwYtlqF9Eb0+MNK&#10;GVIXdHo2GabABqJ7G1mZGEYkynTpYuVthUkKeyWijTLfhUTIUqFv5GacC3PIn6yjlcRU73Hs7I+v&#10;eo9zWwd6pMxgwsFZVwZcqj7N2BGy8mcPmWztEfCTuqMYmnWTuJJPJz0F1lDukRkO2tHyli8rbN8t&#10;8+GBOZwl7Djuh3CPH6kA4YdOomQD7vdb99EeKY5aSmqczYL6X1vmBCXqm0HyX+TjcRzmdBhPzpFJ&#10;xJ1q1qcas9XXgJzIcRNZnsRoH1QvSgf6CdfIImZFFTMccxc09OJ1aDcGriEuFotkhONrWbg1K8tj&#10;6IhzJOdj88Sc7RgckPt30E8xm70icmsbPb1dbAOSMbE8It2i2nUARz+Rv1tTcbecnpPVcZnOX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uOAY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24D57B9" w14:textId="0E9CDCCF" w:rsidR="00781540" w:rsidRDefault="006C6B99" w:rsidP="00664D04">
                    <w:pPr>
                      <w:pStyle w:val="Brdtext"/>
                      <w:jc w:val="left"/>
                    </w:pPr>
                    <w:sdt>
                      <w:sdtPr>
                        <w:alias w:val="NummerEtikett"/>
                        <w:tag w:val="NummerEtikett"/>
                        <w:id w:val="2018884095"/>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84917472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18BB12FF" w14:textId="6D28D46B" w:rsidR="00781540" w:rsidRPr="00C7375F" w:rsidRDefault="006C6B99" w:rsidP="002C6F01">
                    <w:pPr>
                      <w:pStyle w:val="Brdtext"/>
                    </w:pPr>
                    <w:sdt>
                      <w:sdtPr>
                        <w:alias w:val="BilageEtikett"/>
                        <w:tag w:val="BilageEtikett"/>
                        <w:id w:val="-1213724608"/>
                        <w:lock w:val="sdtContentLocked"/>
                        <w:dataBinding w:prefixMappings="xmlns:ns0='http://rkdhs/mallar/lagstiftning/Prop/Prop.xsd'" w:xpath="/ns0:dokumentvärden[1]/ns0:bilagor[1]/ns0:bilaga[9]/@bilageetikett" w:storeItemID="{068625C3-B546-44A5-B525-B7CC092E5AD6}"/>
                        <w:text/>
                      </w:sdtPr>
                      <w:sdtEndPr/>
                      <w:sdtContent>
                        <w:r w:rsidR="00781540">
                          <w:t>Bilaga</w:t>
                        </w:r>
                      </w:sdtContent>
                    </w:sdt>
                    <w:r w:rsidR="00781540">
                      <w:t xml:space="preserve"> </w:t>
                    </w:r>
                    <w:sdt>
                      <w:sdtPr>
                        <w:alias w:val="BilageNummer"/>
                        <w:tag w:val="BilageNummer"/>
                        <w:id w:val="-749355459"/>
                        <w:lock w:val="sdtContentLocked"/>
                        <w:dataBinding w:prefixMappings="xmlns:ns0='http://rkdhs/mallar/lagstiftning/Prop/Prop.xsd'" w:xpath="/ns0:dokumentvärden[1]/ns0:bilagor[1]/ns0:bilaga[9]/@bilagenummer" w:storeItemID="{068625C3-B546-44A5-B525-B7CC092E5AD6}"/>
                        <w:text/>
                      </w:sdtPr>
                      <w:sdtEndPr/>
                      <w:sdtContent>
                        <w:r w:rsidR="00781540">
                          <w:t>9</w:t>
                        </w:r>
                      </w:sdtContent>
                    </w:sdt>
                  </w:p>
                </w:txbxContent>
              </v:textbox>
              <w10:wrap type="square" anchorx="page" anchory="page"/>
            </v:shape>
          </w:pict>
        </mc:Fallback>
      </mc:AlternateContent>
    </w: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660600" w14:textId="77777777" w:rsidR="00781540" w:rsidRDefault="00781540" w:rsidP="00EE1584">
    <w:pPr>
      <w:pStyle w:val="Brdtext"/>
    </w:pPr>
    <w:r>
      <w:rPr>
        <w:noProof/>
        <w:lang w:eastAsia="sv-SE"/>
      </w:rPr>
      <mc:AlternateContent>
        <mc:Choice Requires="wps">
          <w:drawing>
            <wp:anchor distT="0" distB="0" distL="0" distR="0" simplePos="0" relativeHeight="2516583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00794F" w14:textId="659F337B" w:rsidR="00781540" w:rsidRDefault="006C6B99" w:rsidP="00A118D8">
                          <w:pPr>
                            <w:pStyle w:val="Brdtext"/>
                            <w:jc w:val="left"/>
                          </w:pPr>
                          <w:sdt>
                            <w:sdtPr>
                              <w:alias w:val="NummerEtikett"/>
                              <w:tag w:val="NummerEtikett"/>
                              <w:id w:val="-46212094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6487076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7DE2E6C" w14:textId="3CB85A8E" w:rsidR="00781540" w:rsidRPr="00C7375F" w:rsidRDefault="006C6B99" w:rsidP="002C6F01">
                          <w:pPr>
                            <w:pStyle w:val="Brdtext"/>
                          </w:pPr>
                          <w:sdt>
                            <w:sdtPr>
                              <w:alias w:val="BilageEtikett"/>
                              <w:tag w:val="BilageEtikett"/>
                              <w:id w:val="592433947"/>
                              <w:lock w:val="sdtContentLocked"/>
                              <w:dataBinding w:prefixMappings="xmlns:ns0='http://rkdhs/mallar/lagstiftning/Prop/Prop.xsd'" w:xpath="/ns0:dokumentvärden[1]/ns0:bilagor[1]/ns0:bilaga[9]/@bilageetikett" w:storeItemID="{068625C3-B546-44A5-B525-B7CC092E5AD6}"/>
                              <w:text/>
                            </w:sdtPr>
                            <w:sdtEndPr/>
                            <w:sdtContent>
                              <w:r w:rsidR="00781540">
                                <w:t>Bilaga</w:t>
                              </w:r>
                            </w:sdtContent>
                          </w:sdt>
                          <w:r w:rsidR="00781540">
                            <w:t xml:space="preserve"> </w:t>
                          </w:r>
                          <w:sdt>
                            <w:sdtPr>
                              <w:alias w:val="BilageNummer"/>
                              <w:tag w:val="BilageNummer"/>
                              <w:id w:val="428480867"/>
                              <w:lock w:val="sdtContentLocked"/>
                              <w:dataBinding w:prefixMappings="xmlns:ns0='http://rkdhs/mallar/lagstiftning/Prop/Prop.xsd'" w:xpath="/ns0:dokumentvärden[1]/ns0:bilagor[1]/ns0:bilaga[9]/@bilagenummer" w:storeItemID="{068625C3-B546-44A5-B525-B7CC092E5AD6}"/>
                              <w:text/>
                            </w:sdtPr>
                            <w:sdtEndPr/>
                            <w:sdtContent>
                              <w:r w:rsidR="00781540">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15pt;margin-top:35.45pt;width:89.85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fLcykQIAAJQFAAAOAAAAZHJzL2Uyb0RvYy54bWysVN9v2jAQfp+0/8Hy+wihlK6ooWKtOk1C&#10;bTWY+mwcu0SzfZ5tSNhf37OTAOv60mkvydn3y/fdd3d13WhFdsL5CkxB88GQEmE4lJV5LuiP1d2n&#10;z5T4wEzJFBhR0L3w9Hr28cNVbadiBBtQpXAEgxg/rW1BNyHYaZZ5vhGa+QFYYVApwWkW8Oies9Kx&#10;GqNrlY2Gw0lWgyutAy68x9vbVklnKb6UgocHKb0IRBUU3xbS16XvOn6z2RWbPjtmNxXvnsH+4RWa&#10;VQaTHkLdssDI1lV/hdIVd+BBhgEHnYGUFRepBqwmH76qZrlhVqRaEBxvDzD5/xeW3+8eHanKgl6M&#10;KDFMY49WogluiwWcRXhq66dotbRoF5ov0GCb+3uPl7HqRjod/1gPQT0CvT+Ai8EIj075OMeOUcJR&#10;l4/yy1FCPzt6W+fDVwGaRKGgDpuXMGW7hQ/4EjTtTWIyD6oq7yql0iESRtwoR3YMW61CeiN6/GGl&#10;DKkLOjk7H6bABqJ7G1mZGEYkynTpYuVthUkKeyWijTLfhUTIUqFv5GacC3PIn6yjlcRU73Hs7I+v&#10;eo9zWwd6pMxgwsFZVwZcqj7N2BGy8mcPmWztEfCTuqMYmnWTuJJPJj0F1lDukRkO2tHylt9V2L4F&#10;8+GROZwl7Djuh/CAH6kA4YdOomQD7vdb99EeKY5aSmqczYL6X1vmBCXqm0HyX+bjcRzmdBifXyCT&#10;iDvVrE81ZqtvADmR4yayPInRPqhelA70E66RecyKKmY45i5o6MWb0G4MXENczOfJCMfXsrAwS8tj&#10;6IhzJOeqeWLOdgwOyP176KeYTV8RubWNnt7OtwHJmFgekW5R7TqAo5/I362puFtOz8nquExnL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5ny3M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900794F" w14:textId="659F337B" w:rsidR="00781540" w:rsidRDefault="006C6B99" w:rsidP="00A118D8">
                    <w:pPr>
                      <w:pStyle w:val="Brdtext"/>
                      <w:jc w:val="left"/>
                    </w:pPr>
                    <w:sdt>
                      <w:sdtPr>
                        <w:alias w:val="NummerEtikett"/>
                        <w:tag w:val="NummerEtikett"/>
                        <w:id w:val="-46212094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564870764"/>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27DE2E6C" w14:textId="3CB85A8E" w:rsidR="00781540" w:rsidRPr="00C7375F" w:rsidRDefault="006C6B99" w:rsidP="002C6F01">
                    <w:pPr>
                      <w:pStyle w:val="Brdtext"/>
                    </w:pPr>
                    <w:sdt>
                      <w:sdtPr>
                        <w:alias w:val="BilageEtikett"/>
                        <w:tag w:val="BilageEtikett"/>
                        <w:id w:val="592433947"/>
                        <w:lock w:val="sdtContentLocked"/>
                        <w:dataBinding w:prefixMappings="xmlns:ns0='http://rkdhs/mallar/lagstiftning/Prop/Prop.xsd'" w:xpath="/ns0:dokumentvärden[1]/ns0:bilagor[1]/ns0:bilaga[9]/@bilageetikett" w:storeItemID="{068625C3-B546-44A5-B525-B7CC092E5AD6}"/>
                        <w:text/>
                      </w:sdtPr>
                      <w:sdtEndPr/>
                      <w:sdtContent>
                        <w:r w:rsidR="00781540">
                          <w:t>Bilaga</w:t>
                        </w:r>
                      </w:sdtContent>
                    </w:sdt>
                    <w:r w:rsidR="00781540">
                      <w:t xml:space="preserve"> </w:t>
                    </w:r>
                    <w:sdt>
                      <w:sdtPr>
                        <w:alias w:val="BilageNummer"/>
                        <w:tag w:val="BilageNummer"/>
                        <w:id w:val="428480867"/>
                        <w:lock w:val="sdtContentLocked"/>
                        <w:dataBinding w:prefixMappings="xmlns:ns0='http://rkdhs/mallar/lagstiftning/Prop/Prop.xsd'" w:xpath="/ns0:dokumentvärden[1]/ns0:bilagor[1]/ns0:bilaga[9]/@bilagenummer" w:storeItemID="{068625C3-B546-44A5-B525-B7CC092E5AD6}"/>
                        <w:text/>
                      </w:sdtPr>
                      <w:sdtEndPr/>
                      <w:sdtContent>
                        <w:r w:rsidR="00781540">
                          <w:t>9</w:t>
                        </w:r>
                      </w:sdtContent>
                    </w:sdt>
                  </w:p>
                </w:txbxContent>
              </v:textbox>
              <w10:wrap type="square" anchorx="page" anchory="page"/>
            </v:shape>
          </w:pict>
        </mc:Fallback>
      </mc:AlternateContent>
    </w: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3FF35A" w14:textId="77777777" w:rsidR="00781540" w:rsidRDefault="00781540" w:rsidP="00EE1584">
    <w:pPr>
      <w:pStyle w:val="Brdtext"/>
    </w:pP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B5E870" w14:textId="77777777" w:rsidR="00781540" w:rsidRDefault="00781540" w:rsidP="00664D04">
    <w:pPr>
      <w:pStyle w:val="Brdtext"/>
    </w:pPr>
    <w:r>
      <w:rPr>
        <w:noProof/>
        <w:lang w:eastAsia="sv-SE"/>
      </w:rPr>
      <mc:AlternateContent>
        <mc:Choice Requires="wps">
          <w:drawing>
            <wp:anchor distT="0" distB="0" distL="0" distR="0" simplePos="0" relativeHeight="2516583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B78F10" w14:textId="7B04CBA4" w:rsidR="00781540" w:rsidRDefault="006C6B99" w:rsidP="00664D04">
                          <w:pPr>
                            <w:pStyle w:val="Brdtext"/>
                            <w:jc w:val="left"/>
                          </w:pPr>
                          <w:sdt>
                            <w:sdtPr>
                              <w:alias w:val="NummerEtikett"/>
                              <w:tag w:val="NummerEtikett"/>
                              <w:id w:val="-67218293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8356608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E2535FD" w14:textId="5B896752" w:rsidR="00781540" w:rsidRPr="00C7375F" w:rsidRDefault="006C6B99" w:rsidP="002C6F01">
                          <w:pPr>
                            <w:pStyle w:val="Brdtext"/>
                          </w:pPr>
                          <w:sdt>
                            <w:sdtPr>
                              <w:alias w:val="BilageEtikett"/>
                              <w:tag w:val="BilageEtikett"/>
                              <w:id w:val="153732287"/>
                              <w:lock w:val="sdtContentLocked"/>
                              <w:dataBinding w:prefixMappings="xmlns:ns0='http://rkdhs/mallar/lagstiftning/Prop/Prop.xsd'" w:xpath="/ns0:dokumentvärden[1]/ns0:bilagor[1]/ns0:bilaga[10]/@bilageetikett" w:storeItemID="{068625C3-B546-44A5-B525-B7CC092E5AD6}"/>
                              <w:text/>
                            </w:sdtPr>
                            <w:sdtEndPr/>
                            <w:sdtContent>
                              <w:r w:rsidR="00781540">
                                <w:t>Bilaga</w:t>
                              </w:r>
                            </w:sdtContent>
                          </w:sdt>
                          <w:r w:rsidR="00781540">
                            <w:t xml:space="preserve"> </w:t>
                          </w:r>
                          <w:sdt>
                            <w:sdtPr>
                              <w:alias w:val="BilageNummer"/>
                              <w:tag w:val="BilageNummer"/>
                              <w:id w:val="787090332"/>
                              <w:lock w:val="sdtContentLocked"/>
                              <w:dataBinding w:prefixMappings="xmlns:ns0='http://rkdhs/mallar/lagstiftning/Prop/Prop.xsd'" w:xpath="/ns0:dokumentvärden[1]/ns0:bilagor[1]/ns0:bilaga[10]/@bilagenummer" w:storeItemID="{068625C3-B546-44A5-B525-B7CC092E5AD6}"/>
                              <w:text/>
                            </w:sdtPr>
                            <w:sdtEndPr/>
                            <w:sdtContent>
                              <w:r w:rsidR="00781540">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4.8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UokAIAAJQFAAAOAAAAZHJzL2Uyb0RvYy54bWysVE1v2zAMvQ/YfxB0Xx1nabsGdYqsRYcB&#10;RVusHXpWZKkxJomaxMTOfv0o2flY10uHXWxKfCRF8pHnF501bK1CbMBVvDwacaachLpxzxX//nj9&#10;4RNnEYWrhQGnKr5RkV/M3r87b/1UjWEJplaBkRMXp62v+BLRT4siyqWyIh6BV46UGoIVSMfwXNRB&#10;tOTdmmI8Gp0ULYTaB5AqRrq96pV8lv1rrSTeaR0VMlNxehvmb8jfRfoWs3MxfQ7CLxs5PEP8wyus&#10;aBwF3bm6EijYKjR/ubKNDBBB45EEW4DWjVQ5B8qmHL3I5mEpvMq5UHGi35Up/j+38nZ9H1hTV/z0&#10;mDMnLPXoUXUYVpTAOJWn9XFKqAdPOOw+Q0dt3t5HukxZdzrY9Kd8GOmp0JtdcckZk8monJTUMc4k&#10;6cpxeTbO1S/21j5E/KLAsiRUPFDzck3F+iYivYSgW0gKFsE09XVjTD4kwqhLE9haUKsN5jeSxR8o&#10;41hb8ZOPx6Ps2EEy7z0bl9yoTJkhXMq8zzBLuDEqYYz7pjSVLCf6SmwhpXK7+BmdUJpCvcVwwO9f&#10;9RbjPg+yyJHB4c7YNg5Czj7P2L5k9Y9tyXSPp4If5J1E7BZd5kp5mnuX7hZQb4gZAfrRil5eN9S+&#10;GxHxXgSaJeo47Qe8o482QOWHQeJsCeHXa/cJTxQnLWctzWbF48+VCIoz89UR+c/KySQNcz5Mjk+J&#10;SSwcahaHGreyl0CcKGkTeZnFhEezFXUA+0RrZJ6ikko4SbErjlvxEvuNQWtIqvk8g2h8vcAb9+Bl&#10;cp3qnMj52D2J4AcGI3H/FrZTLKYviNxjk2X08xUSGTPL91UdOkCjn8k/rKm0Ww7PGb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yWUo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BB78F10" w14:textId="7B04CBA4" w:rsidR="00781540" w:rsidRDefault="006C6B99" w:rsidP="00664D04">
                    <w:pPr>
                      <w:pStyle w:val="Brdtext"/>
                      <w:jc w:val="left"/>
                    </w:pPr>
                    <w:sdt>
                      <w:sdtPr>
                        <w:alias w:val="NummerEtikett"/>
                        <w:tag w:val="NummerEtikett"/>
                        <w:id w:val="-672182931"/>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28356608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4E2535FD" w14:textId="5B896752" w:rsidR="00781540" w:rsidRPr="00C7375F" w:rsidRDefault="006C6B99" w:rsidP="002C6F01">
                    <w:pPr>
                      <w:pStyle w:val="Brdtext"/>
                    </w:pPr>
                    <w:sdt>
                      <w:sdtPr>
                        <w:alias w:val="BilageEtikett"/>
                        <w:tag w:val="BilageEtikett"/>
                        <w:id w:val="153732287"/>
                        <w:lock w:val="sdtContentLocked"/>
                        <w:dataBinding w:prefixMappings="xmlns:ns0='http://rkdhs/mallar/lagstiftning/Prop/Prop.xsd'" w:xpath="/ns0:dokumentvärden[1]/ns0:bilagor[1]/ns0:bilaga[10]/@bilageetikett" w:storeItemID="{068625C3-B546-44A5-B525-B7CC092E5AD6}"/>
                        <w:text/>
                      </w:sdtPr>
                      <w:sdtEndPr/>
                      <w:sdtContent>
                        <w:r w:rsidR="00781540">
                          <w:t>Bilaga</w:t>
                        </w:r>
                      </w:sdtContent>
                    </w:sdt>
                    <w:r w:rsidR="00781540">
                      <w:t xml:space="preserve"> </w:t>
                    </w:r>
                    <w:sdt>
                      <w:sdtPr>
                        <w:alias w:val="BilageNummer"/>
                        <w:tag w:val="BilageNummer"/>
                        <w:id w:val="787090332"/>
                        <w:lock w:val="sdtContentLocked"/>
                        <w:dataBinding w:prefixMappings="xmlns:ns0='http://rkdhs/mallar/lagstiftning/Prop/Prop.xsd'" w:xpath="/ns0:dokumentvärden[1]/ns0:bilagor[1]/ns0:bilaga[10]/@bilagenummer" w:storeItemID="{068625C3-B546-44A5-B525-B7CC092E5AD6}"/>
                        <w:text/>
                      </w:sdtPr>
                      <w:sdtEndPr/>
                      <w:sdtContent>
                        <w:r w:rsidR="00781540">
                          <w:t>10</w:t>
                        </w:r>
                      </w:sdtContent>
                    </w:sdt>
                  </w:p>
                </w:txbxContent>
              </v:textbox>
              <w10:wrap type="square" anchorx="page" anchory="page"/>
            </v:shape>
          </w:pict>
        </mc:Fallback>
      </mc:AlternateContent>
    </w: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D4C351" w14:textId="77777777" w:rsidR="00781540" w:rsidRDefault="00781540" w:rsidP="00EE1584">
    <w:pPr>
      <w:pStyle w:val="Brdtext"/>
    </w:pPr>
    <w:r>
      <w:rPr>
        <w:noProof/>
        <w:lang w:eastAsia="sv-SE"/>
      </w:rPr>
      <mc:AlternateContent>
        <mc:Choice Requires="wps">
          <w:drawing>
            <wp:anchor distT="0" distB="0" distL="0" distR="0" simplePos="0" relativeHeight="2516583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AC0D24" w14:textId="1EFB2ECA" w:rsidR="00781540" w:rsidRDefault="006C6B99" w:rsidP="00A118D8">
                          <w:pPr>
                            <w:pStyle w:val="Brdtext"/>
                            <w:jc w:val="left"/>
                          </w:pPr>
                          <w:sdt>
                            <w:sdtPr>
                              <w:alias w:val="NummerEtikett"/>
                              <w:tag w:val="NummerEtikett"/>
                              <w:id w:val="-172797966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4016189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3C1C955" w14:textId="710D5E96" w:rsidR="00781540" w:rsidRPr="00C7375F" w:rsidRDefault="006C6B99" w:rsidP="002C6F01">
                          <w:pPr>
                            <w:pStyle w:val="Brdtext"/>
                          </w:pPr>
                          <w:sdt>
                            <w:sdtPr>
                              <w:alias w:val="BilageEtikett"/>
                              <w:tag w:val="BilageEtikett"/>
                              <w:id w:val="2024434428"/>
                              <w:lock w:val="sdtContentLocked"/>
                              <w:dataBinding w:prefixMappings="xmlns:ns0='http://rkdhs/mallar/lagstiftning/Prop/Prop.xsd'" w:xpath="/ns0:dokumentvärden[1]/ns0:bilagor[1]/ns0:bilaga[10]/@bilageetikett" w:storeItemID="{068625C3-B546-44A5-B525-B7CC092E5AD6}"/>
                              <w:text/>
                            </w:sdtPr>
                            <w:sdtEndPr/>
                            <w:sdtContent>
                              <w:r w:rsidR="00781540">
                                <w:t>Bilaga</w:t>
                              </w:r>
                            </w:sdtContent>
                          </w:sdt>
                          <w:r w:rsidR="00781540">
                            <w:t xml:space="preserve"> </w:t>
                          </w:r>
                          <w:sdt>
                            <w:sdtPr>
                              <w:alias w:val="BilageNummer"/>
                              <w:tag w:val="BilageNummer"/>
                              <w:id w:val="-1949073953"/>
                              <w:lock w:val="sdtContentLocked"/>
                              <w:dataBinding w:prefixMappings="xmlns:ns0='http://rkdhs/mallar/lagstiftning/Prop/Prop.xsd'" w:xpath="/ns0:dokumentvärden[1]/ns0:bilagor[1]/ns0:bilaga[10]/@bilagenummer" w:storeItemID="{068625C3-B546-44A5-B525-B7CC092E5AD6}"/>
                              <w:text/>
                            </w:sdtPr>
                            <w:sdtEndPr/>
                            <w:sdtContent>
                              <w:r w:rsidR="00781540">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15pt;margin-top:35.45pt;width:89.85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NLwKkAIAAJQFAAAOAAAAZHJzL2Uyb0RvYy54bWysVEtPGzEQvlfqf7B8L5sNAUrEBqUgqkqo&#10;oELF2fHaZFXb49qT7Ka/vmPv5lHKhaqX3bHn5fnmm7m47KxhaxViA67i5dGIM+Uk1I17rvj3x5sP&#10;HzmLKFwtDDhV8Y2K/HL2/t1F66dqDEswtQqMgrg4bX3Fl4h+WhRRLpUV8Qi8cqTUEKxAOobnog6i&#10;pejWFOPR6LRoIdQ+gFQx0u11r+SzHF9rJfFO66iQmYrT2zB/Q/4u0reYXYjpcxB+2cjhGeIfXmFF&#10;4yjpLtS1QMFWofkrlG1kgAgajyTYArRupMo1UDXl6EU1D0vhVa6FwIl+B1P8f2Hl1/V9YE1d8bMJ&#10;Z05Y6tGj6jCsqIDjBE/r45SsHjzZYfcJOmrz9j7SZaq608GmP9XDSE9Ab3bgUjAmk1M5KaljnEnS&#10;lePyfJzRL/bePkT8rMCyJFQ8UPMypmJ9G5FeQqZbk5Qsgmnqm8aYfEiEUVcmsLWgVhvMbySPP6yM&#10;Y23FT49PRjmwg+TeRzYuhVGZMkO6VHlfYZZwY1SyMe6b0gRZLvSV3EJK5Xb5s3Wy0pTqLY6D/f5V&#10;b3Hu6yCPnBkc7pxt4yDk6vOM7SGrf2wh0709AX5QdxKxW3SZK+XZjgILqDfEjAD9aEUvbxpq362I&#10;eC8CzRJ1nPYD3tFHGyD4YZA4W0L49dp9sieKk5azlmaz4vHnSgTFmfniiPzn5WSShjkfJidnxCQW&#10;DjWLQ41b2SsgTpS0ibzMYrJHsxV1APtEa2SespJKOEm5K45b8Qr7jUFrSKr5PBvR+HqBt+7ByxQ6&#10;4ZzI+dg9ieAHBiNx/yt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1NLwK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DAC0D24" w14:textId="1EFB2ECA" w:rsidR="00781540" w:rsidRDefault="006C6B99" w:rsidP="00A118D8">
                    <w:pPr>
                      <w:pStyle w:val="Brdtext"/>
                      <w:jc w:val="left"/>
                    </w:pPr>
                    <w:sdt>
                      <w:sdtPr>
                        <w:alias w:val="NummerEtikett"/>
                        <w:tag w:val="NummerEtikett"/>
                        <w:id w:val="-1727979669"/>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740161895"/>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p w14:paraId="03C1C955" w14:textId="710D5E96" w:rsidR="00781540" w:rsidRPr="00C7375F" w:rsidRDefault="006C6B99" w:rsidP="002C6F01">
                    <w:pPr>
                      <w:pStyle w:val="Brdtext"/>
                    </w:pPr>
                    <w:sdt>
                      <w:sdtPr>
                        <w:alias w:val="BilageEtikett"/>
                        <w:tag w:val="BilageEtikett"/>
                        <w:id w:val="2024434428"/>
                        <w:lock w:val="sdtContentLocked"/>
                        <w:dataBinding w:prefixMappings="xmlns:ns0='http://rkdhs/mallar/lagstiftning/Prop/Prop.xsd'" w:xpath="/ns0:dokumentvärden[1]/ns0:bilagor[1]/ns0:bilaga[10]/@bilageetikett" w:storeItemID="{068625C3-B546-44A5-B525-B7CC092E5AD6}"/>
                        <w:text/>
                      </w:sdtPr>
                      <w:sdtEndPr/>
                      <w:sdtContent>
                        <w:r w:rsidR="00781540">
                          <w:t>Bilaga</w:t>
                        </w:r>
                      </w:sdtContent>
                    </w:sdt>
                    <w:r w:rsidR="00781540">
                      <w:t xml:space="preserve"> </w:t>
                    </w:r>
                    <w:sdt>
                      <w:sdtPr>
                        <w:alias w:val="BilageNummer"/>
                        <w:tag w:val="BilageNummer"/>
                        <w:id w:val="-1949073953"/>
                        <w:lock w:val="sdtContentLocked"/>
                        <w:dataBinding w:prefixMappings="xmlns:ns0='http://rkdhs/mallar/lagstiftning/Prop/Prop.xsd'" w:xpath="/ns0:dokumentvärden[1]/ns0:bilagor[1]/ns0:bilaga[10]/@bilagenummer" w:storeItemID="{068625C3-B546-44A5-B525-B7CC092E5AD6}"/>
                        <w:text/>
                      </w:sdtPr>
                      <w:sdtEndPr/>
                      <w:sdtContent>
                        <w:r w:rsidR="00781540">
                          <w:t>10</w:t>
                        </w:r>
                      </w:sdtContent>
                    </w:sdt>
                  </w:p>
                </w:txbxContent>
              </v:textbox>
              <w10:wrap type="square" anchorx="page" anchory="page"/>
            </v:shape>
          </w:pict>
        </mc:Fallback>
      </mc:AlternateContent>
    </w: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611262" w14:textId="77777777" w:rsidR="00781540" w:rsidRDefault="00781540" w:rsidP="00EE1584">
    <w:pPr>
      <w:pStyle w:val="Brdtext"/>
    </w:pP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18F597" w14:textId="77777777" w:rsidR="00781540" w:rsidRDefault="00781540" w:rsidP="00664D04">
    <w:pPr>
      <w:pStyle w:val="Brdtext"/>
    </w:pPr>
    <w:r>
      <w:rPr>
        <w:noProof/>
        <w:lang w:eastAsia="sv-SE"/>
      </w:rPr>
      <mc:AlternateContent>
        <mc:Choice Requires="wps">
          <w:drawing>
            <wp:anchor distT="0" distB="0" distL="0" distR="0" simplePos="0" relativeHeight="2516583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BEC569" w14:textId="7142B108" w:rsidR="00781540" w:rsidRPr="00756E21" w:rsidRDefault="006C6B99" w:rsidP="00664D04">
                          <w:pPr>
                            <w:pStyle w:val="Brdtext"/>
                            <w:jc w:val="left"/>
                          </w:pPr>
                          <w:sdt>
                            <w:sdtPr>
                              <w:alias w:val="NummerEtikett"/>
                              <w:tag w:val="NummerEtikett"/>
                              <w:id w:val="102867988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68718460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5.55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AF0kQIAAJQFAAAOAAAAZHJzL2Uyb0RvYy54bWysVN9v2jAQfp+0/8Hy+whhUFbUULFWTJNQ&#10;W41OfTaOXaLZPs82JOyv39lJgHV96bSX5Oz75fvuu7u6brQie+F8Baag+WBIiTAcyso8F/T74/LD&#10;J0p8YKZkCowo6EF4ej1//+6qtjMxgi2oUjiCQYyf1bag2xDsLMs83wrN/ACsMKiU4DQLeHTPWelY&#10;jdG1ykbD4UVWgyutAy68x9vbVknnKb6Ugod7Kb0IRBUU3xbS16XvJn6z+RWbPTtmtxXvnsH+4RWa&#10;VQaTHkPdssDIzlV/hdIVd+BBhgEHnYGUFRepBqwmH76oZr1lVqRaEBxvjzD5/xeW3+0fHKnKgk6n&#10;lBimsUePogluhwWMIjy19TO0Wlu0C81naLDN/b3Hy1h1I52Of6yHoB6BPhzBxWCER6d8nGPHKOGo&#10;y0f55Sihn528rfPhiwBNolBQh81LmLL9ygd8CZr2JjGZB1WVy0qpdIiEETfKkT3DVquQ3ogef1gp&#10;Q+qCXnycDFNgA9G9jaxMDCMSZbp0sfK2wiSFgxLRRplvQiJkqdBXcjPOhTnmT9bRSmKqtzh29qdX&#10;vcW5rQM9UmYw4eisKwMuVZ9m7ARZ+aOHTLb2CPhZ3VEMzaZJXMmnk54CGygPyAwH7Wh5y5cVtm/F&#10;fHhgDmcJO477IdzjRypA+KGTKNmC+/XafbRHiqOWkhpns6D+5445QYn6apD8l/l4HIc5HcaTKTKJ&#10;uHPN5lxjdvoGkBM5biLLkxjtg+pF6UA/4RpZxKyoYoZj7oKGXrwJ7cbANcTFYpGMcHwtCyuztjyG&#10;jjhHcj42T8zZjsEBuX8H/RSz2Qsit7bR09vFLiAZE8sj0i2qXQdw9BP5uzUVd8v5OVmdlun8N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UZQBdJ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51BEC569" w14:textId="7142B108" w:rsidR="00781540" w:rsidRPr="00756E21" w:rsidRDefault="006C6B99" w:rsidP="00664D04">
                    <w:pPr>
                      <w:pStyle w:val="Brdtext"/>
                      <w:jc w:val="left"/>
                    </w:pPr>
                    <w:sdt>
                      <w:sdtPr>
                        <w:alias w:val="NummerEtikett"/>
                        <w:tag w:val="NummerEtikett"/>
                        <w:id w:val="1028679887"/>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687184608"/>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A67E1D" w14:textId="77777777" w:rsidR="00781540" w:rsidRDefault="00781540" w:rsidP="00EE1584">
    <w:pPr>
      <w:pStyle w:val="Brdtext"/>
    </w:pPr>
    <w:r>
      <w:rPr>
        <w:noProof/>
        <w:lang w:eastAsia="sv-SE"/>
      </w:rPr>
      <mc:AlternateContent>
        <mc:Choice Requires="wps">
          <w:drawing>
            <wp:anchor distT="0" distB="0" distL="0" distR="0" simplePos="0" relativeHeight="25165835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A6F282" w14:textId="4498FB20" w:rsidR="00781540" w:rsidRPr="00756E21" w:rsidRDefault="006C6B99" w:rsidP="00A118D8">
                          <w:pPr>
                            <w:pStyle w:val="Brdtext"/>
                            <w:jc w:val="left"/>
                          </w:pPr>
                          <w:sdt>
                            <w:sdtPr>
                              <w:alias w:val="NummerEtikett"/>
                              <w:tag w:val="NummerEtikett"/>
                              <w:id w:val="-185565430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18081183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pt;margin-top:36pt;width:89.85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zYnkA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H&#10;U0oM0+jRo+iiX6GA4wRP68IUVg8OdrH7bDu0eXsfcJmq7qTX6Y96CPQAerMDF8EIT07lpETHKOHQ&#10;lePybJzRL/bezof4RVhNklBRj+ZlTNn6JkS8BKZbk5QsWNXU141S+ZAIIy6VJ2uGVquY3wiPP6yU&#10;IW1FT49PRjmwscm9j6xMCiMyZYZ0qfK+wizFjRLJRplvQgKyXOgruRnnwuzyZ+tkJZHqLY6D/f5V&#10;b3Hu64BHzmxN3Dnrxlifq88ztoes/rGFTPb2APyg7iTGbtFlrpQgy0CNha03YIa3/WgFx68btO+G&#10;hXjPPGYJHcd+iHf4SGUBvx0kSpbW/3rtPtmD4tBS0mI2Kxp+rpgXlKivBuQ/KyeTNMz5MDn5CCYR&#10;f6hZHGrMSl9acKLEJnI8i8k+qq0ovdVPWCPzlBUqZjhyVzRuxcvYbwysIS7m82yE8XUs3pgHx1Po&#10;hHMi52P3xLwbGBzB/Vu7nWI2fUHk3jZ5BjdfRZAxszwh3aM6dACjn8k/rKm0Ww7P2Wq/TG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pQs2J5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DA6F282" w14:textId="4498FB20" w:rsidR="00781540" w:rsidRPr="00756E21" w:rsidRDefault="006C6B99" w:rsidP="00A118D8">
                    <w:pPr>
                      <w:pStyle w:val="Brdtext"/>
                      <w:jc w:val="left"/>
                    </w:pPr>
                    <w:sdt>
                      <w:sdtPr>
                        <w:alias w:val="NummerEtikett"/>
                        <w:tag w:val="NummerEtikett"/>
                        <w:id w:val="-1855654300"/>
                        <w:lock w:val="sdtContentLocked"/>
                        <w:dataBinding w:prefixMappings="xmlns:ns0='http://rkdhs/mallar/lagstiftning/Prop/Prop.xsd'" w:xpath="/ns0:dokumentvärden[1]/ns0:dokumentnummer[1]/@etikett" w:storeItemID="{068625C3-B546-44A5-B525-B7CC092E5AD6}"/>
                        <w:text/>
                      </w:sdtPr>
                      <w:sdtEndPr/>
                      <w:sdtContent>
                        <w:r w:rsidR="00781540">
                          <w:t>Prop.</w:t>
                        </w:r>
                      </w:sdtContent>
                    </w:sdt>
                    <w:r w:rsidR="00781540">
                      <w:t xml:space="preserve"> </w:t>
                    </w:r>
                    <w:sdt>
                      <w:sdtPr>
                        <w:alias w:val="Nummer"/>
                        <w:tag w:val="Nummer"/>
                        <w:id w:val="-1180811830"/>
                        <w:lock w:val="sdtContentLocked"/>
                        <w:dataBinding w:prefixMappings="xmlns:ns0='http://rkdhs/mallar/lagstiftning/Prop/Prop.xsd'" w:xpath="/ns0:dokumentvärden[1]/ns0:dokumentnummer[1]" w:storeItemID="{068625C3-B546-44A5-B525-B7CC092E5AD6}"/>
                        <w:text/>
                      </w:sdtPr>
                      <w:sdtEndPr/>
                      <w:sdtContent>
                        <w:r w:rsidR="00781540">
                          <w:t>2019/20:138</w:t>
                        </w:r>
                      </w:sdtContent>
                    </w:sdt>
                  </w:p>
                </w:txbxContent>
              </v:textbox>
              <w10:wrap type="square" anchorx="page" anchory="page"/>
            </v:shape>
          </w:pict>
        </mc:Fallback>
      </mc:AlternateContent>
    </w:r>
    <w:r>
      <w:t xml:space="preserve"> </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1E5947" w14:textId="77777777" w:rsidR="00781540" w:rsidRDefault="00781540"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abstractNum w:abstractNumId="39" w15:restartNumberingAfterBreak="0">
    <w:nsid w:val="78BE55A0"/>
    <w:multiLevelType w:val="multilevel"/>
    <w:tmpl w:val="4E8CACB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0">
      <w:lvl w:ilvl="0">
        <w:start w:val="1"/>
        <w:numFmt w:val="none"/>
        <w:pStyle w:val="Brdtextefternumreradlista"/>
        <w:suff w:val="nothing"/>
        <w:lvlText w:val=""/>
        <w:lvlJc w:val="left"/>
        <w:pPr>
          <w:ind w:left="0" w:firstLine="0"/>
        </w:pPr>
        <w:rPr>
          <w:rFonts w:ascii="Times New Roman" w:hAnsi="Times New Roman" w:hint="default"/>
        </w:rPr>
      </w:lvl>
    </w:lvlOverride>
    <w:lvlOverride w:ilvl="1">
      <w:lvl w:ilvl="1">
        <w:start w:val="1"/>
        <w:numFmt w:val="decimal"/>
        <w:pStyle w:val="Numreradlista"/>
        <w:lvlText w:val="%2."/>
        <w:lvlJc w:val="left"/>
        <w:pPr>
          <w:ind w:left="284" w:hanging="284"/>
        </w:pPr>
        <w:rPr>
          <w:rFonts w:hint="default"/>
        </w:rPr>
      </w:lvl>
    </w:lvlOverride>
    <w:lvlOverride w:ilvl="2">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lvl w:ilvl="3">
        <w:start w:val="1"/>
        <w:numFmt w:val="none"/>
        <w:lvlRestart w:val="0"/>
        <w:lvlText w:val=""/>
        <w:lvlJc w:val="left"/>
        <w:pPr>
          <w:ind w:left="1440" w:hanging="360"/>
        </w:pPr>
        <w:rPr>
          <w:rFonts w:hint="default"/>
        </w:rPr>
      </w:lvl>
    </w:lvlOverride>
    <w:lvlOverride w:ilvl="4">
      <w:lvl w:ilvl="4">
        <w:start w:val="1"/>
        <w:numFmt w:val="none"/>
        <w:lvlRestart w:val="0"/>
        <w:lvlText w:val=""/>
        <w:lvlJc w:val="left"/>
        <w:pPr>
          <w:ind w:left="1800" w:hanging="360"/>
        </w:pPr>
        <w:rPr>
          <w:rFonts w:hint="default"/>
        </w:rPr>
      </w:lvl>
    </w:lvlOverride>
    <w:lvlOverride w:ilvl="5">
      <w:lvl w:ilvl="5">
        <w:start w:val="1"/>
        <w:numFmt w:val="none"/>
        <w:lvlRestart w:val="0"/>
        <w:lvlText w:val=""/>
        <w:lvlJc w:val="left"/>
        <w:pPr>
          <w:ind w:left="2160" w:hanging="360"/>
        </w:pPr>
        <w:rPr>
          <w:rFonts w:hint="default"/>
        </w:rPr>
      </w:lvl>
    </w:lvlOverride>
    <w:lvlOverride w:ilvl="6">
      <w:lvl w:ilvl="6">
        <w:start w:val="1"/>
        <w:numFmt w:val="none"/>
        <w:lvlRestart w:val="0"/>
        <w:lvlText w:val=""/>
        <w:lvlJc w:val="left"/>
        <w:pPr>
          <w:ind w:left="2520" w:hanging="360"/>
        </w:pPr>
        <w:rPr>
          <w:rFonts w:hint="default"/>
        </w:rPr>
      </w:lvl>
    </w:lvlOverride>
    <w:lvlOverride w:ilvl="7">
      <w:lvl w:ilvl="7">
        <w:start w:val="1"/>
        <w:numFmt w:val="none"/>
        <w:lvlRestart w:val="0"/>
        <w:lvlText w:val=""/>
        <w:lvlJc w:val="left"/>
        <w:pPr>
          <w:ind w:left="2880" w:hanging="360"/>
        </w:pPr>
        <w:rPr>
          <w:rFonts w:hint="default"/>
        </w:rPr>
      </w:lvl>
    </w:lvlOverride>
    <w:lvlOverride w:ilvl="8">
      <w:lvl w:ilvl="8">
        <w:start w:val="1"/>
        <w:numFmt w:val="none"/>
        <w:lvlRestart w:val="0"/>
        <w:lvlText w:val=""/>
        <w:lvlJc w:val="left"/>
        <w:pPr>
          <w:ind w:left="3240" w:hanging="360"/>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 w:numId="43">
    <w:abstractNumId w:val="39"/>
  </w:num>
  <w:num w:numId="44">
    <w:abstractNumId w:val="1"/>
    <w:lvlOverride w:ilvl="0">
      <w:startOverride w:val="1"/>
      <w:lvl w:ilvl="0">
        <w:start w:val="1"/>
        <w:numFmt w:val="none"/>
        <w:pStyle w:val="Brdtextefternumreradlista"/>
        <w:suff w:val="nothing"/>
        <w:lvlText w:val=""/>
        <w:lvlJc w:val="left"/>
        <w:pPr>
          <w:ind w:left="0" w:firstLine="0"/>
        </w:pPr>
        <w:rPr>
          <w:rFonts w:ascii="Times New Roman" w:hAnsi="Times New Roman" w:hint="default"/>
        </w:rPr>
      </w:lvl>
    </w:lvlOverride>
    <w:lvlOverride w:ilvl="1">
      <w:startOverride w:val="1"/>
      <w:lvl w:ilvl="1">
        <w:start w:val="1"/>
        <w:numFmt w:val="decimal"/>
        <w:pStyle w:val="Numreradlista"/>
        <w:lvlText w:val="%2."/>
        <w:lvlJc w:val="left"/>
        <w:pPr>
          <w:ind w:left="284" w:hanging="284"/>
        </w:pPr>
        <w:rPr>
          <w:rFonts w:hint="default"/>
        </w:rPr>
      </w:lvl>
    </w:lvlOverride>
    <w:lvlOverride w:ilvl="2">
      <w:startOverride w:val="1"/>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startOverride w:val="1"/>
      <w:lvl w:ilvl="3">
        <w:start w:val="1"/>
        <w:numFmt w:val="none"/>
        <w:lvlRestart w:val="0"/>
        <w:lvlText w:val=""/>
        <w:lvlJc w:val="left"/>
        <w:pPr>
          <w:ind w:left="1440" w:hanging="360"/>
        </w:pPr>
        <w:rPr>
          <w:rFonts w:hint="default"/>
        </w:rPr>
      </w:lvl>
    </w:lvlOverride>
    <w:lvlOverride w:ilvl="4">
      <w:startOverride w:val="1"/>
      <w:lvl w:ilvl="4">
        <w:start w:val="1"/>
        <w:numFmt w:val="none"/>
        <w:lvlRestart w:val="0"/>
        <w:lvlText w:val=""/>
        <w:lvlJc w:val="left"/>
        <w:pPr>
          <w:ind w:left="1800" w:hanging="360"/>
        </w:pPr>
        <w:rPr>
          <w:rFonts w:hint="default"/>
        </w:rPr>
      </w:lvl>
    </w:lvlOverride>
    <w:lvlOverride w:ilvl="5">
      <w:startOverride w:val="1"/>
      <w:lvl w:ilvl="5">
        <w:start w:val="1"/>
        <w:numFmt w:val="none"/>
        <w:lvlRestart w:val="0"/>
        <w:lvlText w:val=""/>
        <w:lvlJc w:val="left"/>
        <w:pPr>
          <w:ind w:left="2160" w:hanging="360"/>
        </w:pPr>
        <w:rPr>
          <w:rFonts w:hint="default"/>
        </w:rPr>
      </w:lvl>
    </w:lvlOverride>
    <w:lvlOverride w:ilvl="6">
      <w:startOverride w:val="1"/>
      <w:lvl w:ilvl="6">
        <w:start w:val="1"/>
        <w:numFmt w:val="none"/>
        <w:lvlRestart w:val="0"/>
        <w:lvlText w:val=""/>
        <w:lvlJc w:val="left"/>
        <w:pPr>
          <w:ind w:left="2520" w:hanging="360"/>
        </w:pPr>
        <w:rPr>
          <w:rFonts w:hint="default"/>
        </w:rPr>
      </w:lvl>
    </w:lvlOverride>
    <w:lvlOverride w:ilvl="7">
      <w:startOverride w:val="1"/>
      <w:lvl w:ilvl="7">
        <w:start w:val="1"/>
        <w:numFmt w:val="none"/>
        <w:lvlRestart w:val="0"/>
        <w:lvlText w:val=""/>
        <w:lvlJc w:val="left"/>
        <w:pPr>
          <w:ind w:left="2880" w:hanging="360"/>
        </w:pPr>
        <w:rPr>
          <w:rFonts w:hint="default"/>
        </w:rPr>
      </w:lvl>
    </w:lvlOverride>
    <w:lvlOverride w:ilvl="8">
      <w:startOverride w:val="1"/>
      <w:lvl w:ilvl="8">
        <w:start w:val="1"/>
        <w:numFmt w:val="none"/>
        <w:lvlRestart w:val="0"/>
        <w:lvlText w:val=""/>
        <w:lvlJc w:val="left"/>
        <w:pPr>
          <w:ind w:left="3240" w:hanging="360"/>
        </w:pPr>
        <w:rPr>
          <w:rFonts w:hint="default"/>
        </w:rPr>
      </w:lvl>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10"/>
  <w:mirrorMargins/>
  <w:proofState w:spelling="clean" w:grammar="clean"/>
  <w:attachedTemplate r:id="rId1"/>
  <w:defaultTabStop w:val="1304"/>
  <w:hyphenationZone w:val="425"/>
  <w:evenAndOddHeaders/>
  <w:characterSpacingControl w:val="doNotCompress"/>
  <w:hdrShapeDefaults>
    <o:shapedefaults v:ext="edit" spidmax="124929"/>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47F62"/>
    <w:rsid w:val="000023F8"/>
    <w:rsid w:val="00004DA7"/>
    <w:rsid w:val="00004F69"/>
    <w:rsid w:val="00007C8D"/>
    <w:rsid w:val="000106C3"/>
    <w:rsid w:val="000127FF"/>
    <w:rsid w:val="00012A05"/>
    <w:rsid w:val="000136B0"/>
    <w:rsid w:val="000140A3"/>
    <w:rsid w:val="000142B2"/>
    <w:rsid w:val="0001454F"/>
    <w:rsid w:val="00014C97"/>
    <w:rsid w:val="000163C7"/>
    <w:rsid w:val="00016681"/>
    <w:rsid w:val="00017910"/>
    <w:rsid w:val="00017EA7"/>
    <w:rsid w:val="00020B19"/>
    <w:rsid w:val="00020FAF"/>
    <w:rsid w:val="000211BF"/>
    <w:rsid w:val="00021B35"/>
    <w:rsid w:val="00022729"/>
    <w:rsid w:val="00023711"/>
    <w:rsid w:val="000247F2"/>
    <w:rsid w:val="00025171"/>
    <w:rsid w:val="0002598C"/>
    <w:rsid w:val="000276E3"/>
    <w:rsid w:val="00027A9E"/>
    <w:rsid w:val="00027BBA"/>
    <w:rsid w:val="00031245"/>
    <w:rsid w:val="000318BF"/>
    <w:rsid w:val="00032E6D"/>
    <w:rsid w:val="00033471"/>
    <w:rsid w:val="00034922"/>
    <w:rsid w:val="00035988"/>
    <w:rsid w:val="0003611F"/>
    <w:rsid w:val="000370BC"/>
    <w:rsid w:val="00037F53"/>
    <w:rsid w:val="00040A0F"/>
    <w:rsid w:val="00040C90"/>
    <w:rsid w:val="000419A9"/>
    <w:rsid w:val="00043AB1"/>
    <w:rsid w:val="0004493E"/>
    <w:rsid w:val="000463C3"/>
    <w:rsid w:val="00046417"/>
    <w:rsid w:val="00047664"/>
    <w:rsid w:val="00047D4C"/>
    <w:rsid w:val="0005019C"/>
    <w:rsid w:val="00051C32"/>
    <w:rsid w:val="00054B02"/>
    <w:rsid w:val="00055161"/>
    <w:rsid w:val="00055486"/>
    <w:rsid w:val="000556ED"/>
    <w:rsid w:val="00057F4D"/>
    <w:rsid w:val="00061989"/>
    <w:rsid w:val="00062855"/>
    <w:rsid w:val="00062CB6"/>
    <w:rsid w:val="000631A9"/>
    <w:rsid w:val="000671DC"/>
    <w:rsid w:val="00072689"/>
    <w:rsid w:val="00072800"/>
    <w:rsid w:val="000729AB"/>
    <w:rsid w:val="00072BC7"/>
    <w:rsid w:val="000761F8"/>
    <w:rsid w:val="00077893"/>
    <w:rsid w:val="00077EAA"/>
    <w:rsid w:val="0008016D"/>
    <w:rsid w:val="00080F65"/>
    <w:rsid w:val="000814E7"/>
    <w:rsid w:val="00081851"/>
    <w:rsid w:val="0008203A"/>
    <w:rsid w:val="000827CF"/>
    <w:rsid w:val="00083C37"/>
    <w:rsid w:val="00085EFF"/>
    <w:rsid w:val="000879B3"/>
    <w:rsid w:val="00093DDF"/>
    <w:rsid w:val="000940C2"/>
    <w:rsid w:val="0009544E"/>
    <w:rsid w:val="00096CFD"/>
    <w:rsid w:val="00097EAF"/>
    <w:rsid w:val="000A0053"/>
    <w:rsid w:val="000A0B62"/>
    <w:rsid w:val="000A1209"/>
    <w:rsid w:val="000A1C93"/>
    <w:rsid w:val="000A40DD"/>
    <w:rsid w:val="000A6489"/>
    <w:rsid w:val="000A6587"/>
    <w:rsid w:val="000A66BE"/>
    <w:rsid w:val="000A6F2D"/>
    <w:rsid w:val="000A735E"/>
    <w:rsid w:val="000A7E8A"/>
    <w:rsid w:val="000B22A9"/>
    <w:rsid w:val="000B25E7"/>
    <w:rsid w:val="000B2DE9"/>
    <w:rsid w:val="000B39A4"/>
    <w:rsid w:val="000B3DDA"/>
    <w:rsid w:val="000B4596"/>
    <w:rsid w:val="000B704C"/>
    <w:rsid w:val="000B7DEE"/>
    <w:rsid w:val="000C0142"/>
    <w:rsid w:val="000C0772"/>
    <w:rsid w:val="000C18CC"/>
    <w:rsid w:val="000C3899"/>
    <w:rsid w:val="000C51BC"/>
    <w:rsid w:val="000C5CDD"/>
    <w:rsid w:val="000C7233"/>
    <w:rsid w:val="000C78C2"/>
    <w:rsid w:val="000D0808"/>
    <w:rsid w:val="000D2557"/>
    <w:rsid w:val="000D2AF0"/>
    <w:rsid w:val="000D2BDE"/>
    <w:rsid w:val="000D2D57"/>
    <w:rsid w:val="000D2E5E"/>
    <w:rsid w:val="000D3E2B"/>
    <w:rsid w:val="000D5994"/>
    <w:rsid w:val="000D5D63"/>
    <w:rsid w:val="000D6671"/>
    <w:rsid w:val="000D6DA7"/>
    <w:rsid w:val="000D7388"/>
    <w:rsid w:val="000E0A82"/>
    <w:rsid w:val="000E4765"/>
    <w:rsid w:val="000E5D5E"/>
    <w:rsid w:val="000E65C2"/>
    <w:rsid w:val="000E6A30"/>
    <w:rsid w:val="000E7DA9"/>
    <w:rsid w:val="000F0065"/>
    <w:rsid w:val="000F1970"/>
    <w:rsid w:val="000F20B8"/>
    <w:rsid w:val="000F4DD6"/>
    <w:rsid w:val="000F5F05"/>
    <w:rsid w:val="000F6740"/>
    <w:rsid w:val="000F75E6"/>
    <w:rsid w:val="0010088B"/>
    <w:rsid w:val="00101518"/>
    <w:rsid w:val="001028C5"/>
    <w:rsid w:val="00102915"/>
    <w:rsid w:val="00106F88"/>
    <w:rsid w:val="00107129"/>
    <w:rsid w:val="00107487"/>
    <w:rsid w:val="00110C85"/>
    <w:rsid w:val="00113CC6"/>
    <w:rsid w:val="00115516"/>
    <w:rsid w:val="0011607E"/>
    <w:rsid w:val="00116299"/>
    <w:rsid w:val="001168AD"/>
    <w:rsid w:val="00117F37"/>
    <w:rsid w:val="0012133F"/>
    <w:rsid w:val="001213A8"/>
    <w:rsid w:val="00121F7C"/>
    <w:rsid w:val="00122565"/>
    <w:rsid w:val="00122A3D"/>
    <w:rsid w:val="0012360F"/>
    <w:rsid w:val="001247E3"/>
    <w:rsid w:val="00124E2C"/>
    <w:rsid w:val="00125EEB"/>
    <w:rsid w:val="00126E34"/>
    <w:rsid w:val="00127E79"/>
    <w:rsid w:val="00131972"/>
    <w:rsid w:val="0013464D"/>
    <w:rsid w:val="00135343"/>
    <w:rsid w:val="00135A1B"/>
    <w:rsid w:val="001360E0"/>
    <w:rsid w:val="00136665"/>
    <w:rsid w:val="001368B7"/>
    <w:rsid w:val="00137BCA"/>
    <w:rsid w:val="00141908"/>
    <w:rsid w:val="00143D06"/>
    <w:rsid w:val="00144361"/>
    <w:rsid w:val="0014653B"/>
    <w:rsid w:val="001474C1"/>
    <w:rsid w:val="001531B4"/>
    <w:rsid w:val="00155500"/>
    <w:rsid w:val="00156F7C"/>
    <w:rsid w:val="0015748C"/>
    <w:rsid w:val="00157CF4"/>
    <w:rsid w:val="00157D8D"/>
    <w:rsid w:val="00157EF7"/>
    <w:rsid w:val="00164E9A"/>
    <w:rsid w:val="0016521A"/>
    <w:rsid w:val="001652B4"/>
    <w:rsid w:val="00166139"/>
    <w:rsid w:val="0016660F"/>
    <w:rsid w:val="001668D8"/>
    <w:rsid w:val="0017255B"/>
    <w:rsid w:val="00172C9D"/>
    <w:rsid w:val="0017457A"/>
    <w:rsid w:val="00174E46"/>
    <w:rsid w:val="0017575A"/>
    <w:rsid w:val="001759CE"/>
    <w:rsid w:val="00175A45"/>
    <w:rsid w:val="0017616D"/>
    <w:rsid w:val="00180811"/>
    <w:rsid w:val="00180F09"/>
    <w:rsid w:val="00181DAB"/>
    <w:rsid w:val="0018588C"/>
    <w:rsid w:val="00185AD6"/>
    <w:rsid w:val="00185E73"/>
    <w:rsid w:val="0018704F"/>
    <w:rsid w:val="0019074D"/>
    <w:rsid w:val="001927EE"/>
    <w:rsid w:val="001932AD"/>
    <w:rsid w:val="00194CD3"/>
    <w:rsid w:val="00196052"/>
    <w:rsid w:val="00196219"/>
    <w:rsid w:val="00196815"/>
    <w:rsid w:val="00197EE6"/>
    <w:rsid w:val="001A05AE"/>
    <w:rsid w:val="001A0FB9"/>
    <w:rsid w:val="001A32B3"/>
    <w:rsid w:val="001A465E"/>
    <w:rsid w:val="001A4767"/>
    <w:rsid w:val="001A6FAB"/>
    <w:rsid w:val="001B0298"/>
    <w:rsid w:val="001B0603"/>
    <w:rsid w:val="001B0E73"/>
    <w:rsid w:val="001B1D89"/>
    <w:rsid w:val="001B4E8A"/>
    <w:rsid w:val="001B5C8D"/>
    <w:rsid w:val="001B7CDA"/>
    <w:rsid w:val="001C37CC"/>
    <w:rsid w:val="001C4647"/>
    <w:rsid w:val="001C53E7"/>
    <w:rsid w:val="001C626D"/>
    <w:rsid w:val="001D0157"/>
    <w:rsid w:val="001D0486"/>
    <w:rsid w:val="001D0638"/>
    <w:rsid w:val="001D07FA"/>
    <w:rsid w:val="001D116A"/>
    <w:rsid w:val="001D2503"/>
    <w:rsid w:val="001D2673"/>
    <w:rsid w:val="001D3465"/>
    <w:rsid w:val="001D4287"/>
    <w:rsid w:val="001D4338"/>
    <w:rsid w:val="001D5471"/>
    <w:rsid w:val="001D5D69"/>
    <w:rsid w:val="001D69AB"/>
    <w:rsid w:val="001D6AC8"/>
    <w:rsid w:val="001D7D3E"/>
    <w:rsid w:val="001D7F13"/>
    <w:rsid w:val="001E421D"/>
    <w:rsid w:val="001E45B6"/>
    <w:rsid w:val="001E4689"/>
    <w:rsid w:val="001E4B87"/>
    <w:rsid w:val="001E5BD6"/>
    <w:rsid w:val="001E7D6D"/>
    <w:rsid w:val="001F1F9A"/>
    <w:rsid w:val="001F3892"/>
    <w:rsid w:val="001F3F4C"/>
    <w:rsid w:val="001F5CE5"/>
    <w:rsid w:val="001F5DFC"/>
    <w:rsid w:val="001F72D6"/>
    <w:rsid w:val="001F782A"/>
    <w:rsid w:val="0020101D"/>
    <w:rsid w:val="0020273C"/>
    <w:rsid w:val="0020297F"/>
    <w:rsid w:val="00203904"/>
    <w:rsid w:val="00203FAB"/>
    <w:rsid w:val="0020543F"/>
    <w:rsid w:val="002055B0"/>
    <w:rsid w:val="00211E15"/>
    <w:rsid w:val="0021205E"/>
    <w:rsid w:val="00212DB6"/>
    <w:rsid w:val="002132D5"/>
    <w:rsid w:val="00215722"/>
    <w:rsid w:val="0021626D"/>
    <w:rsid w:val="00216289"/>
    <w:rsid w:val="00222951"/>
    <w:rsid w:val="00223315"/>
    <w:rsid w:val="00223A02"/>
    <w:rsid w:val="00225EDF"/>
    <w:rsid w:val="00226F20"/>
    <w:rsid w:val="0023083B"/>
    <w:rsid w:val="002314AB"/>
    <w:rsid w:val="00232304"/>
    <w:rsid w:val="00233E31"/>
    <w:rsid w:val="00235765"/>
    <w:rsid w:val="00235C41"/>
    <w:rsid w:val="002367E5"/>
    <w:rsid w:val="002373CD"/>
    <w:rsid w:val="00240F3E"/>
    <w:rsid w:val="00241403"/>
    <w:rsid w:val="00242CFD"/>
    <w:rsid w:val="00244011"/>
    <w:rsid w:val="002503C4"/>
    <w:rsid w:val="002508D8"/>
    <w:rsid w:val="00252C4D"/>
    <w:rsid w:val="00253C1D"/>
    <w:rsid w:val="00253D24"/>
    <w:rsid w:val="00255C84"/>
    <w:rsid w:val="00260AC3"/>
    <w:rsid w:val="00263274"/>
    <w:rsid w:val="002651EB"/>
    <w:rsid w:val="002675C4"/>
    <w:rsid w:val="002676DB"/>
    <w:rsid w:val="00267FAD"/>
    <w:rsid w:val="0027061B"/>
    <w:rsid w:val="00273621"/>
    <w:rsid w:val="0027379A"/>
    <w:rsid w:val="00277B96"/>
    <w:rsid w:val="0028047C"/>
    <w:rsid w:val="0028273C"/>
    <w:rsid w:val="00283B92"/>
    <w:rsid w:val="00283BBC"/>
    <w:rsid w:val="002859A1"/>
    <w:rsid w:val="00285F24"/>
    <w:rsid w:val="00287045"/>
    <w:rsid w:val="00287CE6"/>
    <w:rsid w:val="0029293D"/>
    <w:rsid w:val="00292D36"/>
    <w:rsid w:val="00292E0F"/>
    <w:rsid w:val="00293300"/>
    <w:rsid w:val="00294B19"/>
    <w:rsid w:val="00295C59"/>
    <w:rsid w:val="00297A80"/>
    <w:rsid w:val="002A017F"/>
    <w:rsid w:val="002A182B"/>
    <w:rsid w:val="002A1E80"/>
    <w:rsid w:val="002A29F0"/>
    <w:rsid w:val="002A341D"/>
    <w:rsid w:val="002A687E"/>
    <w:rsid w:val="002A7B22"/>
    <w:rsid w:val="002B01BF"/>
    <w:rsid w:val="002B12FD"/>
    <w:rsid w:val="002B1C1F"/>
    <w:rsid w:val="002B26A0"/>
    <w:rsid w:val="002B3BC8"/>
    <w:rsid w:val="002B4BE1"/>
    <w:rsid w:val="002B67A6"/>
    <w:rsid w:val="002B6D31"/>
    <w:rsid w:val="002C071C"/>
    <w:rsid w:val="002C14EF"/>
    <w:rsid w:val="002C1C33"/>
    <w:rsid w:val="002C1EBF"/>
    <w:rsid w:val="002C212C"/>
    <w:rsid w:val="002C27D0"/>
    <w:rsid w:val="002C3345"/>
    <w:rsid w:val="002C3D57"/>
    <w:rsid w:val="002C471D"/>
    <w:rsid w:val="002C49A5"/>
    <w:rsid w:val="002C6B88"/>
    <w:rsid w:val="002C6C1E"/>
    <w:rsid w:val="002C6F01"/>
    <w:rsid w:val="002D0290"/>
    <w:rsid w:val="002D09C9"/>
    <w:rsid w:val="002D680B"/>
    <w:rsid w:val="002E15D6"/>
    <w:rsid w:val="002E219E"/>
    <w:rsid w:val="002E5DCC"/>
    <w:rsid w:val="002E5F6A"/>
    <w:rsid w:val="002E60D4"/>
    <w:rsid w:val="002F2B76"/>
    <w:rsid w:val="002F401B"/>
    <w:rsid w:val="002F434A"/>
    <w:rsid w:val="002F4A14"/>
    <w:rsid w:val="002F4BF6"/>
    <w:rsid w:val="002F4DD9"/>
    <w:rsid w:val="002F6B0F"/>
    <w:rsid w:val="0030008C"/>
    <w:rsid w:val="00303A51"/>
    <w:rsid w:val="00304B08"/>
    <w:rsid w:val="0031012B"/>
    <w:rsid w:val="00310380"/>
    <w:rsid w:val="00312E5A"/>
    <w:rsid w:val="003147C0"/>
    <w:rsid w:val="00314FB4"/>
    <w:rsid w:val="00316F31"/>
    <w:rsid w:val="00317AE1"/>
    <w:rsid w:val="00317CC4"/>
    <w:rsid w:val="00320896"/>
    <w:rsid w:val="00320DBD"/>
    <w:rsid w:val="00320ECB"/>
    <w:rsid w:val="00321B1C"/>
    <w:rsid w:val="00327E6C"/>
    <w:rsid w:val="003304F7"/>
    <w:rsid w:val="00332455"/>
    <w:rsid w:val="003353D9"/>
    <w:rsid w:val="003357E6"/>
    <w:rsid w:val="00335D62"/>
    <w:rsid w:val="00342864"/>
    <w:rsid w:val="00342D4D"/>
    <w:rsid w:val="00344E28"/>
    <w:rsid w:val="0034791C"/>
    <w:rsid w:val="0035185D"/>
    <w:rsid w:val="003519DB"/>
    <w:rsid w:val="00351E66"/>
    <w:rsid w:val="00351EAC"/>
    <w:rsid w:val="0035347F"/>
    <w:rsid w:val="0035356C"/>
    <w:rsid w:val="00355582"/>
    <w:rsid w:val="00355758"/>
    <w:rsid w:val="00357D25"/>
    <w:rsid w:val="003605D4"/>
    <w:rsid w:val="00360677"/>
    <w:rsid w:val="0036100D"/>
    <w:rsid w:val="003612EA"/>
    <w:rsid w:val="00361ABA"/>
    <w:rsid w:val="00362B62"/>
    <w:rsid w:val="003632F6"/>
    <w:rsid w:val="00364476"/>
    <w:rsid w:val="00364A63"/>
    <w:rsid w:val="0037021E"/>
    <w:rsid w:val="00371D07"/>
    <w:rsid w:val="00372482"/>
    <w:rsid w:val="00374924"/>
    <w:rsid w:val="003750BB"/>
    <w:rsid w:val="003754D8"/>
    <w:rsid w:val="00376669"/>
    <w:rsid w:val="00381C02"/>
    <w:rsid w:val="0038437C"/>
    <w:rsid w:val="00384C4A"/>
    <w:rsid w:val="00385224"/>
    <w:rsid w:val="0038525D"/>
    <w:rsid w:val="00385661"/>
    <w:rsid w:val="00385C7A"/>
    <w:rsid w:val="003902A3"/>
    <w:rsid w:val="00390A6D"/>
    <w:rsid w:val="00390FB3"/>
    <w:rsid w:val="00392165"/>
    <w:rsid w:val="003927C7"/>
    <w:rsid w:val="0039288F"/>
    <w:rsid w:val="00392D2E"/>
    <w:rsid w:val="00397521"/>
    <w:rsid w:val="003A1544"/>
    <w:rsid w:val="003A19D6"/>
    <w:rsid w:val="003A1F75"/>
    <w:rsid w:val="003A2EE2"/>
    <w:rsid w:val="003A4848"/>
    <w:rsid w:val="003A5813"/>
    <w:rsid w:val="003A6145"/>
    <w:rsid w:val="003A6161"/>
    <w:rsid w:val="003A7373"/>
    <w:rsid w:val="003B024C"/>
    <w:rsid w:val="003B03C7"/>
    <w:rsid w:val="003B0EF7"/>
    <w:rsid w:val="003B11FE"/>
    <w:rsid w:val="003B1510"/>
    <w:rsid w:val="003B1D33"/>
    <w:rsid w:val="003B26C6"/>
    <w:rsid w:val="003B2D23"/>
    <w:rsid w:val="003B35BC"/>
    <w:rsid w:val="003B567B"/>
    <w:rsid w:val="003B735E"/>
    <w:rsid w:val="003C0194"/>
    <w:rsid w:val="003C0790"/>
    <w:rsid w:val="003C1F7B"/>
    <w:rsid w:val="003C3D9E"/>
    <w:rsid w:val="003C561D"/>
    <w:rsid w:val="003C5781"/>
    <w:rsid w:val="003C7B3B"/>
    <w:rsid w:val="003D02E8"/>
    <w:rsid w:val="003D0BE4"/>
    <w:rsid w:val="003D0E6F"/>
    <w:rsid w:val="003D453B"/>
    <w:rsid w:val="003D4E13"/>
    <w:rsid w:val="003D565A"/>
    <w:rsid w:val="003E0207"/>
    <w:rsid w:val="003E06AE"/>
    <w:rsid w:val="003E1270"/>
    <w:rsid w:val="003E392F"/>
    <w:rsid w:val="003E3D11"/>
    <w:rsid w:val="003E4276"/>
    <w:rsid w:val="003E7022"/>
    <w:rsid w:val="003E74C9"/>
    <w:rsid w:val="003F13C0"/>
    <w:rsid w:val="003F2744"/>
    <w:rsid w:val="003F28E9"/>
    <w:rsid w:val="003F35CE"/>
    <w:rsid w:val="003F3654"/>
    <w:rsid w:val="003F3D8A"/>
    <w:rsid w:val="003F3F0D"/>
    <w:rsid w:val="003F5D80"/>
    <w:rsid w:val="003F6CBA"/>
    <w:rsid w:val="004009AF"/>
    <w:rsid w:val="00401439"/>
    <w:rsid w:val="00410D80"/>
    <w:rsid w:val="00414010"/>
    <w:rsid w:val="00414A77"/>
    <w:rsid w:val="004157F0"/>
    <w:rsid w:val="004158C3"/>
    <w:rsid w:val="00415E6D"/>
    <w:rsid w:val="00420783"/>
    <w:rsid w:val="00420A4A"/>
    <w:rsid w:val="00422A13"/>
    <w:rsid w:val="0042549F"/>
    <w:rsid w:val="0042561B"/>
    <w:rsid w:val="0042584F"/>
    <w:rsid w:val="004273F0"/>
    <w:rsid w:val="00432371"/>
    <w:rsid w:val="0043263D"/>
    <w:rsid w:val="00437485"/>
    <w:rsid w:val="004377E7"/>
    <w:rsid w:val="0044044D"/>
    <w:rsid w:val="00440E5D"/>
    <w:rsid w:val="0044321F"/>
    <w:rsid w:val="00443537"/>
    <w:rsid w:val="00443B98"/>
    <w:rsid w:val="004442E8"/>
    <w:rsid w:val="004457A0"/>
    <w:rsid w:val="00445E62"/>
    <w:rsid w:val="00446747"/>
    <w:rsid w:val="004506DF"/>
    <w:rsid w:val="0045143E"/>
    <w:rsid w:val="004514A6"/>
    <w:rsid w:val="00452D99"/>
    <w:rsid w:val="00452E33"/>
    <w:rsid w:val="00453E79"/>
    <w:rsid w:val="00453F02"/>
    <w:rsid w:val="0045478D"/>
    <w:rsid w:val="00454D1F"/>
    <w:rsid w:val="00455A28"/>
    <w:rsid w:val="00460939"/>
    <w:rsid w:val="00460B38"/>
    <w:rsid w:val="004611EE"/>
    <w:rsid w:val="004622AB"/>
    <w:rsid w:val="0046265F"/>
    <w:rsid w:val="00462A63"/>
    <w:rsid w:val="00465103"/>
    <w:rsid w:val="00465E66"/>
    <w:rsid w:val="004708BD"/>
    <w:rsid w:val="004727BD"/>
    <w:rsid w:val="004734CD"/>
    <w:rsid w:val="00477ABF"/>
    <w:rsid w:val="004816E3"/>
    <w:rsid w:val="004830BE"/>
    <w:rsid w:val="00483E12"/>
    <w:rsid w:val="004840EB"/>
    <w:rsid w:val="00484C29"/>
    <w:rsid w:val="00484FCB"/>
    <w:rsid w:val="004875FB"/>
    <w:rsid w:val="00487BE9"/>
    <w:rsid w:val="00490ACA"/>
    <w:rsid w:val="004917D3"/>
    <w:rsid w:val="00494FBB"/>
    <w:rsid w:val="00495AC5"/>
    <w:rsid w:val="00495FBE"/>
    <w:rsid w:val="004978D4"/>
    <w:rsid w:val="004A3A21"/>
    <w:rsid w:val="004A43C6"/>
    <w:rsid w:val="004A4D23"/>
    <w:rsid w:val="004B090D"/>
    <w:rsid w:val="004B3E56"/>
    <w:rsid w:val="004B5C2E"/>
    <w:rsid w:val="004B5E2E"/>
    <w:rsid w:val="004B6A37"/>
    <w:rsid w:val="004B771E"/>
    <w:rsid w:val="004C3AEF"/>
    <w:rsid w:val="004C49E2"/>
    <w:rsid w:val="004C57B7"/>
    <w:rsid w:val="004C61E0"/>
    <w:rsid w:val="004C6EBB"/>
    <w:rsid w:val="004C6F68"/>
    <w:rsid w:val="004C70F2"/>
    <w:rsid w:val="004C7800"/>
    <w:rsid w:val="004D18EE"/>
    <w:rsid w:val="004D2A41"/>
    <w:rsid w:val="004D2BAA"/>
    <w:rsid w:val="004D6D83"/>
    <w:rsid w:val="004D7475"/>
    <w:rsid w:val="004D7A3D"/>
    <w:rsid w:val="004E0277"/>
    <w:rsid w:val="004E0C32"/>
    <w:rsid w:val="004E0F7F"/>
    <w:rsid w:val="004E1E0E"/>
    <w:rsid w:val="004E275B"/>
    <w:rsid w:val="004E43B1"/>
    <w:rsid w:val="004E62A0"/>
    <w:rsid w:val="004E6F86"/>
    <w:rsid w:val="004E7E89"/>
    <w:rsid w:val="004F013F"/>
    <w:rsid w:val="004F29B2"/>
    <w:rsid w:val="004F3EBA"/>
    <w:rsid w:val="004F4804"/>
    <w:rsid w:val="00500B7A"/>
    <w:rsid w:val="00501535"/>
    <w:rsid w:val="0050181A"/>
    <w:rsid w:val="00504401"/>
    <w:rsid w:val="00504ADE"/>
    <w:rsid w:val="00505264"/>
    <w:rsid w:val="005067F4"/>
    <w:rsid w:val="00506A6B"/>
    <w:rsid w:val="0050742E"/>
    <w:rsid w:val="00507F69"/>
    <w:rsid w:val="00510A05"/>
    <w:rsid w:val="00510B50"/>
    <w:rsid w:val="005134C2"/>
    <w:rsid w:val="00513524"/>
    <w:rsid w:val="00513764"/>
    <w:rsid w:val="00513F14"/>
    <w:rsid w:val="00514E47"/>
    <w:rsid w:val="00515EC7"/>
    <w:rsid w:val="00522AAD"/>
    <w:rsid w:val="0052385D"/>
    <w:rsid w:val="00527B82"/>
    <w:rsid w:val="00527E8D"/>
    <w:rsid w:val="005311C5"/>
    <w:rsid w:val="00533460"/>
    <w:rsid w:val="0053355B"/>
    <w:rsid w:val="00533DC8"/>
    <w:rsid w:val="00534B15"/>
    <w:rsid w:val="00535212"/>
    <w:rsid w:val="00535A54"/>
    <w:rsid w:val="00535DD3"/>
    <w:rsid w:val="00536700"/>
    <w:rsid w:val="00537022"/>
    <w:rsid w:val="00537049"/>
    <w:rsid w:val="0054196B"/>
    <w:rsid w:val="005429E7"/>
    <w:rsid w:val="00544938"/>
    <w:rsid w:val="00545758"/>
    <w:rsid w:val="005521FD"/>
    <w:rsid w:val="00552E8C"/>
    <w:rsid w:val="005542EB"/>
    <w:rsid w:val="00555616"/>
    <w:rsid w:val="00556424"/>
    <w:rsid w:val="00556AE2"/>
    <w:rsid w:val="00557611"/>
    <w:rsid w:val="00557A58"/>
    <w:rsid w:val="00561B1B"/>
    <w:rsid w:val="00561D74"/>
    <w:rsid w:val="0056410E"/>
    <w:rsid w:val="00564D4D"/>
    <w:rsid w:val="005652A9"/>
    <w:rsid w:val="00566518"/>
    <w:rsid w:val="005674CF"/>
    <w:rsid w:val="0057018B"/>
    <w:rsid w:val="0057039B"/>
    <w:rsid w:val="00571BA6"/>
    <w:rsid w:val="005722ED"/>
    <w:rsid w:val="00572B3F"/>
    <w:rsid w:val="00572BF9"/>
    <w:rsid w:val="00573D56"/>
    <w:rsid w:val="00574282"/>
    <w:rsid w:val="00574999"/>
    <w:rsid w:val="005752C5"/>
    <w:rsid w:val="005772E1"/>
    <w:rsid w:val="00584FCD"/>
    <w:rsid w:val="005870F4"/>
    <w:rsid w:val="00591198"/>
    <w:rsid w:val="00593134"/>
    <w:rsid w:val="00593331"/>
    <w:rsid w:val="00593932"/>
    <w:rsid w:val="005941E9"/>
    <w:rsid w:val="005942BC"/>
    <w:rsid w:val="00597567"/>
    <w:rsid w:val="00597FE8"/>
    <w:rsid w:val="005A0098"/>
    <w:rsid w:val="005A0DA1"/>
    <w:rsid w:val="005A1844"/>
    <w:rsid w:val="005A28DD"/>
    <w:rsid w:val="005A2C12"/>
    <w:rsid w:val="005A3B8A"/>
    <w:rsid w:val="005A72C8"/>
    <w:rsid w:val="005A7EB1"/>
    <w:rsid w:val="005B38B2"/>
    <w:rsid w:val="005B49A2"/>
    <w:rsid w:val="005B5C2C"/>
    <w:rsid w:val="005B6F3A"/>
    <w:rsid w:val="005C11AF"/>
    <w:rsid w:val="005C13A4"/>
    <w:rsid w:val="005C28E3"/>
    <w:rsid w:val="005C2E5B"/>
    <w:rsid w:val="005C35D5"/>
    <w:rsid w:val="005C4B83"/>
    <w:rsid w:val="005C5DD2"/>
    <w:rsid w:val="005C68C8"/>
    <w:rsid w:val="005C793C"/>
    <w:rsid w:val="005D147F"/>
    <w:rsid w:val="005D3028"/>
    <w:rsid w:val="005D31A4"/>
    <w:rsid w:val="005D3B15"/>
    <w:rsid w:val="005D6720"/>
    <w:rsid w:val="005E06D7"/>
    <w:rsid w:val="005E1131"/>
    <w:rsid w:val="005E3825"/>
    <w:rsid w:val="005E3C87"/>
    <w:rsid w:val="005E4DD6"/>
    <w:rsid w:val="005E5E8D"/>
    <w:rsid w:val="005E6561"/>
    <w:rsid w:val="005E6779"/>
    <w:rsid w:val="005E7780"/>
    <w:rsid w:val="005F089D"/>
    <w:rsid w:val="005F13BA"/>
    <w:rsid w:val="005F46F7"/>
    <w:rsid w:val="005F48D9"/>
    <w:rsid w:val="005F4EBB"/>
    <w:rsid w:val="005F7386"/>
    <w:rsid w:val="00601BA2"/>
    <w:rsid w:val="00601E23"/>
    <w:rsid w:val="00602737"/>
    <w:rsid w:val="00602FF7"/>
    <w:rsid w:val="006030EE"/>
    <w:rsid w:val="0060339E"/>
    <w:rsid w:val="006042E5"/>
    <w:rsid w:val="00607E70"/>
    <w:rsid w:val="00610924"/>
    <w:rsid w:val="006115D2"/>
    <w:rsid w:val="00617215"/>
    <w:rsid w:val="00617453"/>
    <w:rsid w:val="00617D56"/>
    <w:rsid w:val="00617F64"/>
    <w:rsid w:val="00620D89"/>
    <w:rsid w:val="00621125"/>
    <w:rsid w:val="006226C2"/>
    <w:rsid w:val="00623B90"/>
    <w:rsid w:val="006245C8"/>
    <w:rsid w:val="00626392"/>
    <w:rsid w:val="00626B7E"/>
    <w:rsid w:val="006302B5"/>
    <w:rsid w:val="00631096"/>
    <w:rsid w:val="00634C6C"/>
    <w:rsid w:val="00635AF3"/>
    <w:rsid w:val="00640C08"/>
    <w:rsid w:val="00640EF0"/>
    <w:rsid w:val="00641A6E"/>
    <w:rsid w:val="00642A6E"/>
    <w:rsid w:val="0064389E"/>
    <w:rsid w:val="00643ED1"/>
    <w:rsid w:val="0064612F"/>
    <w:rsid w:val="0064723F"/>
    <w:rsid w:val="00647F62"/>
    <w:rsid w:val="00650A95"/>
    <w:rsid w:val="0065293C"/>
    <w:rsid w:val="00654516"/>
    <w:rsid w:val="00657F8E"/>
    <w:rsid w:val="006612AD"/>
    <w:rsid w:val="00661667"/>
    <w:rsid w:val="006621E7"/>
    <w:rsid w:val="00662DC5"/>
    <w:rsid w:val="0066391C"/>
    <w:rsid w:val="00664808"/>
    <w:rsid w:val="00664D04"/>
    <w:rsid w:val="0066533B"/>
    <w:rsid w:val="00667F0E"/>
    <w:rsid w:val="00667FC2"/>
    <w:rsid w:val="00670654"/>
    <w:rsid w:val="006707D9"/>
    <w:rsid w:val="00670FDB"/>
    <w:rsid w:val="00670FF4"/>
    <w:rsid w:val="00672068"/>
    <w:rsid w:val="006737AA"/>
    <w:rsid w:val="00674574"/>
    <w:rsid w:val="00676699"/>
    <w:rsid w:val="00676752"/>
    <w:rsid w:val="00677B7A"/>
    <w:rsid w:val="00680C6C"/>
    <w:rsid w:val="0068400D"/>
    <w:rsid w:val="00684C51"/>
    <w:rsid w:val="00685723"/>
    <w:rsid w:val="0068579B"/>
    <w:rsid w:val="00687107"/>
    <w:rsid w:val="006877C4"/>
    <w:rsid w:val="006900C5"/>
    <w:rsid w:val="006922D4"/>
    <w:rsid w:val="006923D1"/>
    <w:rsid w:val="00692A96"/>
    <w:rsid w:val="00692D2F"/>
    <w:rsid w:val="00693644"/>
    <w:rsid w:val="006949B8"/>
    <w:rsid w:val="00696EE6"/>
    <w:rsid w:val="006970D7"/>
    <w:rsid w:val="006A0901"/>
    <w:rsid w:val="006A0E60"/>
    <w:rsid w:val="006A197A"/>
    <w:rsid w:val="006A2EEC"/>
    <w:rsid w:val="006B233C"/>
    <w:rsid w:val="006B24F3"/>
    <w:rsid w:val="006B2A53"/>
    <w:rsid w:val="006B2E43"/>
    <w:rsid w:val="006B5672"/>
    <w:rsid w:val="006B6F5C"/>
    <w:rsid w:val="006B75B3"/>
    <w:rsid w:val="006C00F1"/>
    <w:rsid w:val="006C149F"/>
    <w:rsid w:val="006C2DD9"/>
    <w:rsid w:val="006C31FA"/>
    <w:rsid w:val="006C324D"/>
    <w:rsid w:val="006C3793"/>
    <w:rsid w:val="006C6147"/>
    <w:rsid w:val="006C671A"/>
    <w:rsid w:val="006C6B99"/>
    <w:rsid w:val="006C7226"/>
    <w:rsid w:val="006D09E2"/>
    <w:rsid w:val="006D0A31"/>
    <w:rsid w:val="006D232A"/>
    <w:rsid w:val="006D2B29"/>
    <w:rsid w:val="006D4A59"/>
    <w:rsid w:val="006D5C36"/>
    <w:rsid w:val="006D5E16"/>
    <w:rsid w:val="006D6E89"/>
    <w:rsid w:val="006D6F69"/>
    <w:rsid w:val="006D6F79"/>
    <w:rsid w:val="006E0779"/>
    <w:rsid w:val="006E09A3"/>
    <w:rsid w:val="006E0B12"/>
    <w:rsid w:val="006E234F"/>
    <w:rsid w:val="006E2E0C"/>
    <w:rsid w:val="006E345B"/>
    <w:rsid w:val="006E34F6"/>
    <w:rsid w:val="006E4B54"/>
    <w:rsid w:val="006E4D76"/>
    <w:rsid w:val="006E5A48"/>
    <w:rsid w:val="006E5BA0"/>
    <w:rsid w:val="006F079F"/>
    <w:rsid w:val="006F1889"/>
    <w:rsid w:val="006F2296"/>
    <w:rsid w:val="006F4745"/>
    <w:rsid w:val="006F4D67"/>
    <w:rsid w:val="006F7BDA"/>
    <w:rsid w:val="007007BD"/>
    <w:rsid w:val="0070181B"/>
    <w:rsid w:val="00701848"/>
    <w:rsid w:val="00701CA6"/>
    <w:rsid w:val="007020D6"/>
    <w:rsid w:val="007026AB"/>
    <w:rsid w:val="007030C4"/>
    <w:rsid w:val="007046FF"/>
    <w:rsid w:val="007064DA"/>
    <w:rsid w:val="00712EDD"/>
    <w:rsid w:val="007134E4"/>
    <w:rsid w:val="007159FE"/>
    <w:rsid w:val="007166F9"/>
    <w:rsid w:val="00716F98"/>
    <w:rsid w:val="00717279"/>
    <w:rsid w:val="00721DBB"/>
    <w:rsid w:val="007235C0"/>
    <w:rsid w:val="0072434C"/>
    <w:rsid w:val="00724B03"/>
    <w:rsid w:val="00724D01"/>
    <w:rsid w:val="0072511D"/>
    <w:rsid w:val="007272B4"/>
    <w:rsid w:val="00735016"/>
    <w:rsid w:val="007360B8"/>
    <w:rsid w:val="0074417B"/>
    <w:rsid w:val="007446E0"/>
    <w:rsid w:val="007451DD"/>
    <w:rsid w:val="00746122"/>
    <w:rsid w:val="00751306"/>
    <w:rsid w:val="0075209B"/>
    <w:rsid w:val="007524F1"/>
    <w:rsid w:val="007534C2"/>
    <w:rsid w:val="00753A79"/>
    <w:rsid w:val="00753EFC"/>
    <w:rsid w:val="00756131"/>
    <w:rsid w:val="007569FD"/>
    <w:rsid w:val="00756CAC"/>
    <w:rsid w:val="00756E53"/>
    <w:rsid w:val="00756EAD"/>
    <w:rsid w:val="0076167A"/>
    <w:rsid w:val="00761FD3"/>
    <w:rsid w:val="00762CDA"/>
    <w:rsid w:val="00763A3D"/>
    <w:rsid w:val="007648F2"/>
    <w:rsid w:val="0076503F"/>
    <w:rsid w:val="00770230"/>
    <w:rsid w:val="007705A3"/>
    <w:rsid w:val="0077112D"/>
    <w:rsid w:val="00773619"/>
    <w:rsid w:val="00774DF4"/>
    <w:rsid w:val="0077500F"/>
    <w:rsid w:val="007751D7"/>
    <w:rsid w:val="0077535F"/>
    <w:rsid w:val="0077746B"/>
    <w:rsid w:val="00777991"/>
    <w:rsid w:val="00777AB3"/>
    <w:rsid w:val="00777B41"/>
    <w:rsid w:val="007805A7"/>
    <w:rsid w:val="0078094D"/>
    <w:rsid w:val="00781161"/>
    <w:rsid w:val="00781540"/>
    <w:rsid w:val="00781666"/>
    <w:rsid w:val="007820AC"/>
    <w:rsid w:val="0078262F"/>
    <w:rsid w:val="00782D59"/>
    <w:rsid w:val="007831DD"/>
    <w:rsid w:val="00784757"/>
    <w:rsid w:val="007858DB"/>
    <w:rsid w:val="00785956"/>
    <w:rsid w:val="007862A2"/>
    <w:rsid w:val="007874EF"/>
    <w:rsid w:val="00787BEC"/>
    <w:rsid w:val="00792558"/>
    <w:rsid w:val="007928BD"/>
    <w:rsid w:val="00792DC1"/>
    <w:rsid w:val="00795A5D"/>
    <w:rsid w:val="00796A49"/>
    <w:rsid w:val="0079777B"/>
    <w:rsid w:val="00797BF0"/>
    <w:rsid w:val="007A071A"/>
    <w:rsid w:val="007A0AC8"/>
    <w:rsid w:val="007A1A25"/>
    <w:rsid w:val="007A2097"/>
    <w:rsid w:val="007A36FC"/>
    <w:rsid w:val="007A4089"/>
    <w:rsid w:val="007A4095"/>
    <w:rsid w:val="007A72FC"/>
    <w:rsid w:val="007B15A9"/>
    <w:rsid w:val="007B1601"/>
    <w:rsid w:val="007B250F"/>
    <w:rsid w:val="007B2FD6"/>
    <w:rsid w:val="007B38AB"/>
    <w:rsid w:val="007B47DB"/>
    <w:rsid w:val="007B5CAB"/>
    <w:rsid w:val="007B6AFA"/>
    <w:rsid w:val="007C1251"/>
    <w:rsid w:val="007C1327"/>
    <w:rsid w:val="007C1483"/>
    <w:rsid w:val="007C15BE"/>
    <w:rsid w:val="007C1B38"/>
    <w:rsid w:val="007C4DE1"/>
    <w:rsid w:val="007C5566"/>
    <w:rsid w:val="007C57A1"/>
    <w:rsid w:val="007C6631"/>
    <w:rsid w:val="007C6E37"/>
    <w:rsid w:val="007C7AC4"/>
    <w:rsid w:val="007C7F32"/>
    <w:rsid w:val="007D045C"/>
    <w:rsid w:val="007D0BE9"/>
    <w:rsid w:val="007D2184"/>
    <w:rsid w:val="007D249F"/>
    <w:rsid w:val="007D5227"/>
    <w:rsid w:val="007D665D"/>
    <w:rsid w:val="007D6E04"/>
    <w:rsid w:val="007E04A8"/>
    <w:rsid w:val="007E2C6B"/>
    <w:rsid w:val="007E44F8"/>
    <w:rsid w:val="007E50F2"/>
    <w:rsid w:val="007E5A06"/>
    <w:rsid w:val="007E68AA"/>
    <w:rsid w:val="007E70C6"/>
    <w:rsid w:val="007F3231"/>
    <w:rsid w:val="007F5652"/>
    <w:rsid w:val="007F6AD5"/>
    <w:rsid w:val="007F748E"/>
    <w:rsid w:val="00800B80"/>
    <w:rsid w:val="008012F3"/>
    <w:rsid w:val="008034B5"/>
    <w:rsid w:val="008054AE"/>
    <w:rsid w:val="00806113"/>
    <w:rsid w:val="00806287"/>
    <w:rsid w:val="00806816"/>
    <w:rsid w:val="00807854"/>
    <w:rsid w:val="00807F5B"/>
    <w:rsid w:val="00811E52"/>
    <w:rsid w:val="00812F96"/>
    <w:rsid w:val="00813358"/>
    <w:rsid w:val="008141FF"/>
    <w:rsid w:val="00814BFD"/>
    <w:rsid w:val="00815902"/>
    <w:rsid w:val="00815A05"/>
    <w:rsid w:val="00817110"/>
    <w:rsid w:val="0081778B"/>
    <w:rsid w:val="008212D3"/>
    <w:rsid w:val="00821B29"/>
    <w:rsid w:val="00821CA9"/>
    <w:rsid w:val="0082338C"/>
    <w:rsid w:val="00823968"/>
    <w:rsid w:val="008246AD"/>
    <w:rsid w:val="00827B33"/>
    <w:rsid w:val="00830602"/>
    <w:rsid w:val="00831EB9"/>
    <w:rsid w:val="008321F8"/>
    <w:rsid w:val="00833FBD"/>
    <w:rsid w:val="00834BEA"/>
    <w:rsid w:val="00835883"/>
    <w:rsid w:val="00835D8A"/>
    <w:rsid w:val="00836C6E"/>
    <w:rsid w:val="00836F57"/>
    <w:rsid w:val="00840093"/>
    <w:rsid w:val="008449F4"/>
    <w:rsid w:val="008458B0"/>
    <w:rsid w:val="00846260"/>
    <w:rsid w:val="008463D8"/>
    <w:rsid w:val="008478BB"/>
    <w:rsid w:val="008501C6"/>
    <w:rsid w:val="008513FD"/>
    <w:rsid w:val="008524DA"/>
    <w:rsid w:val="00853917"/>
    <w:rsid w:val="00853C1F"/>
    <w:rsid w:val="00854B3D"/>
    <w:rsid w:val="0085770A"/>
    <w:rsid w:val="00857AD2"/>
    <w:rsid w:val="00862380"/>
    <w:rsid w:val="0086330F"/>
    <w:rsid w:val="008634CD"/>
    <w:rsid w:val="00863AA1"/>
    <w:rsid w:val="00863C1F"/>
    <w:rsid w:val="00863FAF"/>
    <w:rsid w:val="00867EE1"/>
    <w:rsid w:val="008723E5"/>
    <w:rsid w:val="00872423"/>
    <w:rsid w:val="0087292D"/>
    <w:rsid w:val="00872EA6"/>
    <w:rsid w:val="00873AAE"/>
    <w:rsid w:val="008756F1"/>
    <w:rsid w:val="0087615E"/>
    <w:rsid w:val="00876795"/>
    <w:rsid w:val="00876A39"/>
    <w:rsid w:val="00877206"/>
    <w:rsid w:val="00882820"/>
    <w:rsid w:val="0088310A"/>
    <w:rsid w:val="0088392F"/>
    <w:rsid w:val="00884D66"/>
    <w:rsid w:val="00884EFA"/>
    <w:rsid w:val="008857B8"/>
    <w:rsid w:val="00887472"/>
    <w:rsid w:val="0089043F"/>
    <w:rsid w:val="00890F70"/>
    <w:rsid w:val="008937E3"/>
    <w:rsid w:val="00893EBA"/>
    <w:rsid w:val="0089427B"/>
    <w:rsid w:val="00894411"/>
    <w:rsid w:val="00894749"/>
    <w:rsid w:val="0089481E"/>
    <w:rsid w:val="00896211"/>
    <w:rsid w:val="0089799E"/>
    <w:rsid w:val="00897BD6"/>
    <w:rsid w:val="008A1A16"/>
    <w:rsid w:val="008A48C1"/>
    <w:rsid w:val="008A4A76"/>
    <w:rsid w:val="008B1C1B"/>
    <w:rsid w:val="008B240E"/>
    <w:rsid w:val="008B3B95"/>
    <w:rsid w:val="008B3F89"/>
    <w:rsid w:val="008B48D7"/>
    <w:rsid w:val="008B5B8D"/>
    <w:rsid w:val="008B6943"/>
    <w:rsid w:val="008B6CC3"/>
    <w:rsid w:val="008B6E1B"/>
    <w:rsid w:val="008B70E7"/>
    <w:rsid w:val="008C0C83"/>
    <w:rsid w:val="008C11B6"/>
    <w:rsid w:val="008C1481"/>
    <w:rsid w:val="008C2ED9"/>
    <w:rsid w:val="008C37CD"/>
    <w:rsid w:val="008C6ADB"/>
    <w:rsid w:val="008C6FA5"/>
    <w:rsid w:val="008C728F"/>
    <w:rsid w:val="008D1DD7"/>
    <w:rsid w:val="008D480B"/>
    <w:rsid w:val="008D50BD"/>
    <w:rsid w:val="008D5418"/>
    <w:rsid w:val="008E080E"/>
    <w:rsid w:val="008E1047"/>
    <w:rsid w:val="008E3691"/>
    <w:rsid w:val="008E434C"/>
    <w:rsid w:val="008E5B9F"/>
    <w:rsid w:val="008E60BD"/>
    <w:rsid w:val="008E643A"/>
    <w:rsid w:val="008F0389"/>
    <w:rsid w:val="008F0733"/>
    <w:rsid w:val="008F1A03"/>
    <w:rsid w:val="008F1BFC"/>
    <w:rsid w:val="008F2013"/>
    <w:rsid w:val="008F2A9A"/>
    <w:rsid w:val="008F2AA6"/>
    <w:rsid w:val="008F4AC5"/>
    <w:rsid w:val="008F5F20"/>
    <w:rsid w:val="008F61C6"/>
    <w:rsid w:val="008F7482"/>
    <w:rsid w:val="008F7951"/>
    <w:rsid w:val="0090071E"/>
    <w:rsid w:val="00900A87"/>
    <w:rsid w:val="009026BB"/>
    <w:rsid w:val="0090514C"/>
    <w:rsid w:val="009052A8"/>
    <w:rsid w:val="009066FA"/>
    <w:rsid w:val="00906FC8"/>
    <w:rsid w:val="00907627"/>
    <w:rsid w:val="0091332C"/>
    <w:rsid w:val="00914A74"/>
    <w:rsid w:val="00914DBA"/>
    <w:rsid w:val="00915BBC"/>
    <w:rsid w:val="00915BF3"/>
    <w:rsid w:val="009161B5"/>
    <w:rsid w:val="00916F3B"/>
    <w:rsid w:val="00917A06"/>
    <w:rsid w:val="009201FD"/>
    <w:rsid w:val="009204A4"/>
    <w:rsid w:val="009205B3"/>
    <w:rsid w:val="00922E83"/>
    <w:rsid w:val="00926A9C"/>
    <w:rsid w:val="00927B1B"/>
    <w:rsid w:val="0093032E"/>
    <w:rsid w:val="0093096C"/>
    <w:rsid w:val="00931794"/>
    <w:rsid w:val="00931EAE"/>
    <w:rsid w:val="00932E4D"/>
    <w:rsid w:val="00932F55"/>
    <w:rsid w:val="00934E4C"/>
    <w:rsid w:val="00936B1B"/>
    <w:rsid w:val="00936C48"/>
    <w:rsid w:val="009403DC"/>
    <w:rsid w:val="00940D41"/>
    <w:rsid w:val="009415C3"/>
    <w:rsid w:val="0094232F"/>
    <w:rsid w:val="0094324D"/>
    <w:rsid w:val="00944352"/>
    <w:rsid w:val="00944A2E"/>
    <w:rsid w:val="00947565"/>
    <w:rsid w:val="00947731"/>
    <w:rsid w:val="009501A8"/>
    <w:rsid w:val="00951955"/>
    <w:rsid w:val="00951F7B"/>
    <w:rsid w:val="00953D04"/>
    <w:rsid w:val="00955249"/>
    <w:rsid w:val="00955B52"/>
    <w:rsid w:val="00955BCC"/>
    <w:rsid w:val="00955D18"/>
    <w:rsid w:val="0095620D"/>
    <w:rsid w:val="00956788"/>
    <w:rsid w:val="00957DA1"/>
    <w:rsid w:val="00964033"/>
    <w:rsid w:val="00964DF4"/>
    <w:rsid w:val="0097038E"/>
    <w:rsid w:val="009715FA"/>
    <w:rsid w:val="00972D39"/>
    <w:rsid w:val="00974076"/>
    <w:rsid w:val="00975EA3"/>
    <w:rsid w:val="00976CA2"/>
    <w:rsid w:val="00980016"/>
    <w:rsid w:val="00980201"/>
    <w:rsid w:val="009804AB"/>
    <w:rsid w:val="009829E4"/>
    <w:rsid w:val="009831A0"/>
    <w:rsid w:val="009847C1"/>
    <w:rsid w:val="0098485A"/>
    <w:rsid w:val="0098496E"/>
    <w:rsid w:val="00985CF9"/>
    <w:rsid w:val="00987008"/>
    <w:rsid w:val="0099064A"/>
    <w:rsid w:val="00996696"/>
    <w:rsid w:val="00997EEE"/>
    <w:rsid w:val="009A0785"/>
    <w:rsid w:val="009A12DF"/>
    <w:rsid w:val="009A46D7"/>
    <w:rsid w:val="009A4FDE"/>
    <w:rsid w:val="009A51D0"/>
    <w:rsid w:val="009A68A2"/>
    <w:rsid w:val="009A70CB"/>
    <w:rsid w:val="009A7B86"/>
    <w:rsid w:val="009A7D03"/>
    <w:rsid w:val="009B22AB"/>
    <w:rsid w:val="009B551E"/>
    <w:rsid w:val="009B679F"/>
    <w:rsid w:val="009B6B5F"/>
    <w:rsid w:val="009B6E39"/>
    <w:rsid w:val="009C0F31"/>
    <w:rsid w:val="009C19CA"/>
    <w:rsid w:val="009C1B4B"/>
    <w:rsid w:val="009C1EA9"/>
    <w:rsid w:val="009C2755"/>
    <w:rsid w:val="009C2B67"/>
    <w:rsid w:val="009C3364"/>
    <w:rsid w:val="009C34DC"/>
    <w:rsid w:val="009C38E8"/>
    <w:rsid w:val="009C5051"/>
    <w:rsid w:val="009C52B1"/>
    <w:rsid w:val="009C5A81"/>
    <w:rsid w:val="009C61A6"/>
    <w:rsid w:val="009C6229"/>
    <w:rsid w:val="009C65C1"/>
    <w:rsid w:val="009C6DE1"/>
    <w:rsid w:val="009C76E4"/>
    <w:rsid w:val="009D1AD6"/>
    <w:rsid w:val="009D1C0A"/>
    <w:rsid w:val="009D2E9E"/>
    <w:rsid w:val="009D369B"/>
    <w:rsid w:val="009D668C"/>
    <w:rsid w:val="009D6A5E"/>
    <w:rsid w:val="009D6AA3"/>
    <w:rsid w:val="009D7B25"/>
    <w:rsid w:val="009D7EF0"/>
    <w:rsid w:val="009E0FE9"/>
    <w:rsid w:val="009E123F"/>
    <w:rsid w:val="009E4C04"/>
    <w:rsid w:val="009E5F07"/>
    <w:rsid w:val="009E66C7"/>
    <w:rsid w:val="009F046E"/>
    <w:rsid w:val="009F1D26"/>
    <w:rsid w:val="009F2AC6"/>
    <w:rsid w:val="009F34DB"/>
    <w:rsid w:val="009F38FB"/>
    <w:rsid w:val="009F3FB0"/>
    <w:rsid w:val="009F42D8"/>
    <w:rsid w:val="009F6BF6"/>
    <w:rsid w:val="00A01DAF"/>
    <w:rsid w:val="00A069E2"/>
    <w:rsid w:val="00A07E67"/>
    <w:rsid w:val="00A102A2"/>
    <w:rsid w:val="00A118D8"/>
    <w:rsid w:val="00A11C77"/>
    <w:rsid w:val="00A13A71"/>
    <w:rsid w:val="00A1439B"/>
    <w:rsid w:val="00A14620"/>
    <w:rsid w:val="00A1494A"/>
    <w:rsid w:val="00A15B4D"/>
    <w:rsid w:val="00A16183"/>
    <w:rsid w:val="00A16B6F"/>
    <w:rsid w:val="00A1744B"/>
    <w:rsid w:val="00A177C7"/>
    <w:rsid w:val="00A20FD6"/>
    <w:rsid w:val="00A2108E"/>
    <w:rsid w:val="00A21948"/>
    <w:rsid w:val="00A22920"/>
    <w:rsid w:val="00A22B78"/>
    <w:rsid w:val="00A2386C"/>
    <w:rsid w:val="00A2478C"/>
    <w:rsid w:val="00A24F9D"/>
    <w:rsid w:val="00A277D0"/>
    <w:rsid w:val="00A27C03"/>
    <w:rsid w:val="00A30930"/>
    <w:rsid w:val="00A30AE8"/>
    <w:rsid w:val="00A31550"/>
    <w:rsid w:val="00A32406"/>
    <w:rsid w:val="00A32864"/>
    <w:rsid w:val="00A32BF1"/>
    <w:rsid w:val="00A33C08"/>
    <w:rsid w:val="00A3560E"/>
    <w:rsid w:val="00A401C4"/>
    <w:rsid w:val="00A4086F"/>
    <w:rsid w:val="00A41199"/>
    <w:rsid w:val="00A41D95"/>
    <w:rsid w:val="00A45F5F"/>
    <w:rsid w:val="00A46A21"/>
    <w:rsid w:val="00A46AD1"/>
    <w:rsid w:val="00A4756D"/>
    <w:rsid w:val="00A476E3"/>
    <w:rsid w:val="00A529BC"/>
    <w:rsid w:val="00A5361A"/>
    <w:rsid w:val="00A538A3"/>
    <w:rsid w:val="00A55E02"/>
    <w:rsid w:val="00A56DCE"/>
    <w:rsid w:val="00A625E2"/>
    <w:rsid w:val="00A640C6"/>
    <w:rsid w:val="00A643CF"/>
    <w:rsid w:val="00A6533D"/>
    <w:rsid w:val="00A7117A"/>
    <w:rsid w:val="00A738F0"/>
    <w:rsid w:val="00A73FCD"/>
    <w:rsid w:val="00A758A0"/>
    <w:rsid w:val="00A75B14"/>
    <w:rsid w:val="00A76360"/>
    <w:rsid w:val="00A77512"/>
    <w:rsid w:val="00A800B7"/>
    <w:rsid w:val="00A80B6E"/>
    <w:rsid w:val="00A8171B"/>
    <w:rsid w:val="00A82617"/>
    <w:rsid w:val="00A841F1"/>
    <w:rsid w:val="00A851EA"/>
    <w:rsid w:val="00A8548C"/>
    <w:rsid w:val="00A856B5"/>
    <w:rsid w:val="00A858C5"/>
    <w:rsid w:val="00A86ABD"/>
    <w:rsid w:val="00A8707F"/>
    <w:rsid w:val="00A902E4"/>
    <w:rsid w:val="00A90D6E"/>
    <w:rsid w:val="00A9293A"/>
    <w:rsid w:val="00A9299D"/>
    <w:rsid w:val="00A932B0"/>
    <w:rsid w:val="00A93329"/>
    <w:rsid w:val="00A937DF"/>
    <w:rsid w:val="00A950D5"/>
    <w:rsid w:val="00AA1AF4"/>
    <w:rsid w:val="00AA56ED"/>
    <w:rsid w:val="00AA5CDB"/>
    <w:rsid w:val="00AA5DA5"/>
    <w:rsid w:val="00AA64F8"/>
    <w:rsid w:val="00AB0AA5"/>
    <w:rsid w:val="00AB0F55"/>
    <w:rsid w:val="00AB199C"/>
    <w:rsid w:val="00AB35DF"/>
    <w:rsid w:val="00AB41B9"/>
    <w:rsid w:val="00AB522B"/>
    <w:rsid w:val="00AB53EB"/>
    <w:rsid w:val="00AB67EF"/>
    <w:rsid w:val="00AC3E3B"/>
    <w:rsid w:val="00AC484C"/>
    <w:rsid w:val="00AC722D"/>
    <w:rsid w:val="00AC7F03"/>
    <w:rsid w:val="00AD5349"/>
    <w:rsid w:val="00AD6662"/>
    <w:rsid w:val="00AD74EF"/>
    <w:rsid w:val="00AD75FE"/>
    <w:rsid w:val="00AE121A"/>
    <w:rsid w:val="00AE1A91"/>
    <w:rsid w:val="00AE1D93"/>
    <w:rsid w:val="00AE236D"/>
    <w:rsid w:val="00AE41F9"/>
    <w:rsid w:val="00AE4769"/>
    <w:rsid w:val="00AE4CD8"/>
    <w:rsid w:val="00AE553C"/>
    <w:rsid w:val="00AE6C0A"/>
    <w:rsid w:val="00AF043A"/>
    <w:rsid w:val="00AF1194"/>
    <w:rsid w:val="00AF1DE6"/>
    <w:rsid w:val="00AF283E"/>
    <w:rsid w:val="00AF2C80"/>
    <w:rsid w:val="00AF4655"/>
    <w:rsid w:val="00AF4D36"/>
    <w:rsid w:val="00AF5487"/>
    <w:rsid w:val="00AF5502"/>
    <w:rsid w:val="00AF7BE2"/>
    <w:rsid w:val="00B00C62"/>
    <w:rsid w:val="00B0103B"/>
    <w:rsid w:val="00B012E0"/>
    <w:rsid w:val="00B0163B"/>
    <w:rsid w:val="00B026AC"/>
    <w:rsid w:val="00B02C79"/>
    <w:rsid w:val="00B03195"/>
    <w:rsid w:val="00B04D10"/>
    <w:rsid w:val="00B06122"/>
    <w:rsid w:val="00B07126"/>
    <w:rsid w:val="00B0716C"/>
    <w:rsid w:val="00B07A32"/>
    <w:rsid w:val="00B116DB"/>
    <w:rsid w:val="00B124F5"/>
    <w:rsid w:val="00B13A7D"/>
    <w:rsid w:val="00B14913"/>
    <w:rsid w:val="00B16830"/>
    <w:rsid w:val="00B17694"/>
    <w:rsid w:val="00B21971"/>
    <w:rsid w:val="00B21F89"/>
    <w:rsid w:val="00B22069"/>
    <w:rsid w:val="00B24ADB"/>
    <w:rsid w:val="00B24EC3"/>
    <w:rsid w:val="00B25B9E"/>
    <w:rsid w:val="00B26EEE"/>
    <w:rsid w:val="00B27D3F"/>
    <w:rsid w:val="00B32167"/>
    <w:rsid w:val="00B363FD"/>
    <w:rsid w:val="00B36F45"/>
    <w:rsid w:val="00B40C26"/>
    <w:rsid w:val="00B40CA5"/>
    <w:rsid w:val="00B419FA"/>
    <w:rsid w:val="00B42007"/>
    <w:rsid w:val="00B425C2"/>
    <w:rsid w:val="00B42712"/>
    <w:rsid w:val="00B439B9"/>
    <w:rsid w:val="00B43E6A"/>
    <w:rsid w:val="00B444D4"/>
    <w:rsid w:val="00B47583"/>
    <w:rsid w:val="00B475FA"/>
    <w:rsid w:val="00B502E9"/>
    <w:rsid w:val="00B50A9C"/>
    <w:rsid w:val="00B50C12"/>
    <w:rsid w:val="00B50DBD"/>
    <w:rsid w:val="00B52001"/>
    <w:rsid w:val="00B53043"/>
    <w:rsid w:val="00B5349D"/>
    <w:rsid w:val="00B544BF"/>
    <w:rsid w:val="00B55149"/>
    <w:rsid w:val="00B601FE"/>
    <w:rsid w:val="00B60CE2"/>
    <w:rsid w:val="00B61F4F"/>
    <w:rsid w:val="00B636D6"/>
    <w:rsid w:val="00B6470E"/>
    <w:rsid w:val="00B65510"/>
    <w:rsid w:val="00B6611F"/>
    <w:rsid w:val="00B669F3"/>
    <w:rsid w:val="00B67DE0"/>
    <w:rsid w:val="00B70598"/>
    <w:rsid w:val="00B71051"/>
    <w:rsid w:val="00B711B7"/>
    <w:rsid w:val="00B71CC5"/>
    <w:rsid w:val="00B71EF8"/>
    <w:rsid w:val="00B72B1A"/>
    <w:rsid w:val="00B72CB3"/>
    <w:rsid w:val="00B75026"/>
    <w:rsid w:val="00B754E8"/>
    <w:rsid w:val="00B76245"/>
    <w:rsid w:val="00B7625D"/>
    <w:rsid w:val="00B81C04"/>
    <w:rsid w:val="00B82B71"/>
    <w:rsid w:val="00B84A9F"/>
    <w:rsid w:val="00B860CD"/>
    <w:rsid w:val="00B8782F"/>
    <w:rsid w:val="00B90803"/>
    <w:rsid w:val="00B92D32"/>
    <w:rsid w:val="00B9461D"/>
    <w:rsid w:val="00B94948"/>
    <w:rsid w:val="00B95376"/>
    <w:rsid w:val="00B953D1"/>
    <w:rsid w:val="00B96936"/>
    <w:rsid w:val="00BA6701"/>
    <w:rsid w:val="00BA760C"/>
    <w:rsid w:val="00BA77D4"/>
    <w:rsid w:val="00BA79AD"/>
    <w:rsid w:val="00BB2F73"/>
    <w:rsid w:val="00BB4010"/>
    <w:rsid w:val="00BB42C8"/>
    <w:rsid w:val="00BB562A"/>
    <w:rsid w:val="00BC0372"/>
    <w:rsid w:val="00BC06AC"/>
    <w:rsid w:val="00BC4B2B"/>
    <w:rsid w:val="00BC4EBF"/>
    <w:rsid w:val="00BC54ED"/>
    <w:rsid w:val="00BC74FA"/>
    <w:rsid w:val="00BD1624"/>
    <w:rsid w:val="00BD3C1B"/>
    <w:rsid w:val="00BD57D5"/>
    <w:rsid w:val="00BD62F2"/>
    <w:rsid w:val="00BD665F"/>
    <w:rsid w:val="00BD6947"/>
    <w:rsid w:val="00BD6A3B"/>
    <w:rsid w:val="00BD794E"/>
    <w:rsid w:val="00BE12AC"/>
    <w:rsid w:val="00BE4623"/>
    <w:rsid w:val="00BE66E2"/>
    <w:rsid w:val="00BE673F"/>
    <w:rsid w:val="00BE67A7"/>
    <w:rsid w:val="00BE6A9B"/>
    <w:rsid w:val="00BE70E0"/>
    <w:rsid w:val="00BE7FF6"/>
    <w:rsid w:val="00BF2087"/>
    <w:rsid w:val="00BF25E1"/>
    <w:rsid w:val="00BF2DCC"/>
    <w:rsid w:val="00BF3812"/>
    <w:rsid w:val="00BF449B"/>
    <w:rsid w:val="00BF5F66"/>
    <w:rsid w:val="00BF786D"/>
    <w:rsid w:val="00C006FB"/>
    <w:rsid w:val="00C00A35"/>
    <w:rsid w:val="00C015F7"/>
    <w:rsid w:val="00C02099"/>
    <w:rsid w:val="00C02483"/>
    <w:rsid w:val="00C026B4"/>
    <w:rsid w:val="00C02B2D"/>
    <w:rsid w:val="00C0372D"/>
    <w:rsid w:val="00C03797"/>
    <w:rsid w:val="00C05086"/>
    <w:rsid w:val="00C0514A"/>
    <w:rsid w:val="00C059E6"/>
    <w:rsid w:val="00C05B93"/>
    <w:rsid w:val="00C065AB"/>
    <w:rsid w:val="00C06FD5"/>
    <w:rsid w:val="00C07FD7"/>
    <w:rsid w:val="00C12FF0"/>
    <w:rsid w:val="00C13B63"/>
    <w:rsid w:val="00C15FD1"/>
    <w:rsid w:val="00C17119"/>
    <w:rsid w:val="00C2154D"/>
    <w:rsid w:val="00C23DA9"/>
    <w:rsid w:val="00C2481B"/>
    <w:rsid w:val="00C24C3D"/>
    <w:rsid w:val="00C250F3"/>
    <w:rsid w:val="00C3241F"/>
    <w:rsid w:val="00C34595"/>
    <w:rsid w:val="00C3674C"/>
    <w:rsid w:val="00C3691B"/>
    <w:rsid w:val="00C3725C"/>
    <w:rsid w:val="00C37343"/>
    <w:rsid w:val="00C4008A"/>
    <w:rsid w:val="00C405CF"/>
    <w:rsid w:val="00C4078A"/>
    <w:rsid w:val="00C41595"/>
    <w:rsid w:val="00C418EE"/>
    <w:rsid w:val="00C41D26"/>
    <w:rsid w:val="00C421AB"/>
    <w:rsid w:val="00C449FE"/>
    <w:rsid w:val="00C46CDE"/>
    <w:rsid w:val="00C47A8A"/>
    <w:rsid w:val="00C506D9"/>
    <w:rsid w:val="00C50BD5"/>
    <w:rsid w:val="00C511B9"/>
    <w:rsid w:val="00C52107"/>
    <w:rsid w:val="00C52635"/>
    <w:rsid w:val="00C53668"/>
    <w:rsid w:val="00C544DB"/>
    <w:rsid w:val="00C54F93"/>
    <w:rsid w:val="00C57A0D"/>
    <w:rsid w:val="00C57E30"/>
    <w:rsid w:val="00C60629"/>
    <w:rsid w:val="00C61021"/>
    <w:rsid w:val="00C61FDB"/>
    <w:rsid w:val="00C6365E"/>
    <w:rsid w:val="00C63F12"/>
    <w:rsid w:val="00C6637D"/>
    <w:rsid w:val="00C67150"/>
    <w:rsid w:val="00C70023"/>
    <w:rsid w:val="00C70289"/>
    <w:rsid w:val="00C713C8"/>
    <w:rsid w:val="00C71644"/>
    <w:rsid w:val="00C716D6"/>
    <w:rsid w:val="00C71CA6"/>
    <w:rsid w:val="00C73C5C"/>
    <w:rsid w:val="00C73D41"/>
    <w:rsid w:val="00C746D2"/>
    <w:rsid w:val="00C76EC8"/>
    <w:rsid w:val="00C779A7"/>
    <w:rsid w:val="00C779B1"/>
    <w:rsid w:val="00C77C20"/>
    <w:rsid w:val="00C81694"/>
    <w:rsid w:val="00C8317A"/>
    <w:rsid w:val="00C8425B"/>
    <w:rsid w:val="00C865E8"/>
    <w:rsid w:val="00C90F86"/>
    <w:rsid w:val="00C924E7"/>
    <w:rsid w:val="00C92EDF"/>
    <w:rsid w:val="00C93380"/>
    <w:rsid w:val="00C9359F"/>
    <w:rsid w:val="00C936FC"/>
    <w:rsid w:val="00C94EBE"/>
    <w:rsid w:val="00C95A55"/>
    <w:rsid w:val="00C95AD1"/>
    <w:rsid w:val="00C9671D"/>
    <w:rsid w:val="00C97F02"/>
    <w:rsid w:val="00CA128A"/>
    <w:rsid w:val="00CA19BC"/>
    <w:rsid w:val="00CA1B36"/>
    <w:rsid w:val="00CA29E8"/>
    <w:rsid w:val="00CA4493"/>
    <w:rsid w:val="00CA644F"/>
    <w:rsid w:val="00CA66D1"/>
    <w:rsid w:val="00CB06EA"/>
    <w:rsid w:val="00CB0DED"/>
    <w:rsid w:val="00CB1B97"/>
    <w:rsid w:val="00CB22DA"/>
    <w:rsid w:val="00CB31A2"/>
    <w:rsid w:val="00CB36D6"/>
    <w:rsid w:val="00CB67B4"/>
    <w:rsid w:val="00CC02A2"/>
    <w:rsid w:val="00CC3895"/>
    <w:rsid w:val="00CC3926"/>
    <w:rsid w:val="00CC49F6"/>
    <w:rsid w:val="00CC6218"/>
    <w:rsid w:val="00CC7E2B"/>
    <w:rsid w:val="00CD1F08"/>
    <w:rsid w:val="00CD3194"/>
    <w:rsid w:val="00CD41FA"/>
    <w:rsid w:val="00CD46F7"/>
    <w:rsid w:val="00CD6A6B"/>
    <w:rsid w:val="00CE00C1"/>
    <w:rsid w:val="00CE0113"/>
    <w:rsid w:val="00CE386D"/>
    <w:rsid w:val="00CE501F"/>
    <w:rsid w:val="00CE509B"/>
    <w:rsid w:val="00CE5186"/>
    <w:rsid w:val="00CE5609"/>
    <w:rsid w:val="00CE6CE7"/>
    <w:rsid w:val="00CE71E2"/>
    <w:rsid w:val="00CF01DE"/>
    <w:rsid w:val="00CF0598"/>
    <w:rsid w:val="00CF115E"/>
    <w:rsid w:val="00CF2981"/>
    <w:rsid w:val="00CF2B9C"/>
    <w:rsid w:val="00CF3744"/>
    <w:rsid w:val="00CF3FC6"/>
    <w:rsid w:val="00CF5ACF"/>
    <w:rsid w:val="00D0086A"/>
    <w:rsid w:val="00D012D5"/>
    <w:rsid w:val="00D03245"/>
    <w:rsid w:val="00D04A47"/>
    <w:rsid w:val="00D04EC3"/>
    <w:rsid w:val="00D11558"/>
    <w:rsid w:val="00D143D5"/>
    <w:rsid w:val="00D16031"/>
    <w:rsid w:val="00D168C5"/>
    <w:rsid w:val="00D16D5A"/>
    <w:rsid w:val="00D22756"/>
    <w:rsid w:val="00D23AFD"/>
    <w:rsid w:val="00D24C3D"/>
    <w:rsid w:val="00D254BF"/>
    <w:rsid w:val="00D30CCC"/>
    <w:rsid w:val="00D30DD1"/>
    <w:rsid w:val="00D30F2B"/>
    <w:rsid w:val="00D325C8"/>
    <w:rsid w:val="00D332B5"/>
    <w:rsid w:val="00D354CF"/>
    <w:rsid w:val="00D35A8A"/>
    <w:rsid w:val="00D368CC"/>
    <w:rsid w:val="00D3716D"/>
    <w:rsid w:val="00D3784E"/>
    <w:rsid w:val="00D42F0C"/>
    <w:rsid w:val="00D465BF"/>
    <w:rsid w:val="00D50784"/>
    <w:rsid w:val="00D5125A"/>
    <w:rsid w:val="00D51C77"/>
    <w:rsid w:val="00D51E13"/>
    <w:rsid w:val="00D52D60"/>
    <w:rsid w:val="00D53548"/>
    <w:rsid w:val="00D61274"/>
    <w:rsid w:val="00D62281"/>
    <w:rsid w:val="00D643CA"/>
    <w:rsid w:val="00D643EA"/>
    <w:rsid w:val="00D6580A"/>
    <w:rsid w:val="00D6660B"/>
    <w:rsid w:val="00D72539"/>
    <w:rsid w:val="00D72CE2"/>
    <w:rsid w:val="00D74817"/>
    <w:rsid w:val="00D75981"/>
    <w:rsid w:val="00D7607D"/>
    <w:rsid w:val="00D76584"/>
    <w:rsid w:val="00D773D0"/>
    <w:rsid w:val="00D80DD1"/>
    <w:rsid w:val="00D810E9"/>
    <w:rsid w:val="00D816F2"/>
    <w:rsid w:val="00D82469"/>
    <w:rsid w:val="00D83B73"/>
    <w:rsid w:val="00D86038"/>
    <w:rsid w:val="00D86352"/>
    <w:rsid w:val="00D8716F"/>
    <w:rsid w:val="00D90559"/>
    <w:rsid w:val="00D9256D"/>
    <w:rsid w:val="00D92C98"/>
    <w:rsid w:val="00D9410D"/>
    <w:rsid w:val="00D947BA"/>
    <w:rsid w:val="00D96BC1"/>
    <w:rsid w:val="00DA0DFF"/>
    <w:rsid w:val="00DA316C"/>
    <w:rsid w:val="00DA524D"/>
    <w:rsid w:val="00DA6277"/>
    <w:rsid w:val="00DA702B"/>
    <w:rsid w:val="00DA78C7"/>
    <w:rsid w:val="00DB0CCB"/>
    <w:rsid w:val="00DB108F"/>
    <w:rsid w:val="00DB138D"/>
    <w:rsid w:val="00DB259A"/>
    <w:rsid w:val="00DB3C2B"/>
    <w:rsid w:val="00DB5937"/>
    <w:rsid w:val="00DC24D2"/>
    <w:rsid w:val="00DC26A0"/>
    <w:rsid w:val="00DC3827"/>
    <w:rsid w:val="00DC45D5"/>
    <w:rsid w:val="00DC5931"/>
    <w:rsid w:val="00DC6EA2"/>
    <w:rsid w:val="00DC7DF6"/>
    <w:rsid w:val="00DD1584"/>
    <w:rsid w:val="00DD26CE"/>
    <w:rsid w:val="00DD2E77"/>
    <w:rsid w:val="00DD411E"/>
    <w:rsid w:val="00DD5310"/>
    <w:rsid w:val="00DD57FF"/>
    <w:rsid w:val="00DD706C"/>
    <w:rsid w:val="00DD7177"/>
    <w:rsid w:val="00DE0E5E"/>
    <w:rsid w:val="00DE4661"/>
    <w:rsid w:val="00DE4A8A"/>
    <w:rsid w:val="00DE52AC"/>
    <w:rsid w:val="00DE581C"/>
    <w:rsid w:val="00DE60FA"/>
    <w:rsid w:val="00DE62BC"/>
    <w:rsid w:val="00DE6481"/>
    <w:rsid w:val="00DE7EE4"/>
    <w:rsid w:val="00DF4E99"/>
    <w:rsid w:val="00DF5C8F"/>
    <w:rsid w:val="00DF5E55"/>
    <w:rsid w:val="00E01018"/>
    <w:rsid w:val="00E021EB"/>
    <w:rsid w:val="00E04E62"/>
    <w:rsid w:val="00E05B09"/>
    <w:rsid w:val="00E07BAE"/>
    <w:rsid w:val="00E07DD1"/>
    <w:rsid w:val="00E118D5"/>
    <w:rsid w:val="00E127B7"/>
    <w:rsid w:val="00E1440E"/>
    <w:rsid w:val="00E1524B"/>
    <w:rsid w:val="00E169B3"/>
    <w:rsid w:val="00E2178A"/>
    <w:rsid w:val="00E22AC9"/>
    <w:rsid w:val="00E24CE3"/>
    <w:rsid w:val="00E2570A"/>
    <w:rsid w:val="00E26C00"/>
    <w:rsid w:val="00E26D7F"/>
    <w:rsid w:val="00E27148"/>
    <w:rsid w:val="00E2734F"/>
    <w:rsid w:val="00E27C4B"/>
    <w:rsid w:val="00E309A8"/>
    <w:rsid w:val="00E30AE0"/>
    <w:rsid w:val="00E31237"/>
    <w:rsid w:val="00E3177D"/>
    <w:rsid w:val="00E32FB9"/>
    <w:rsid w:val="00E3605F"/>
    <w:rsid w:val="00E36062"/>
    <w:rsid w:val="00E36F26"/>
    <w:rsid w:val="00E42B9E"/>
    <w:rsid w:val="00E444C3"/>
    <w:rsid w:val="00E458DB"/>
    <w:rsid w:val="00E45F8A"/>
    <w:rsid w:val="00E46004"/>
    <w:rsid w:val="00E465F6"/>
    <w:rsid w:val="00E46952"/>
    <w:rsid w:val="00E47894"/>
    <w:rsid w:val="00E47F4F"/>
    <w:rsid w:val="00E514DB"/>
    <w:rsid w:val="00E515C5"/>
    <w:rsid w:val="00E51FC9"/>
    <w:rsid w:val="00E52261"/>
    <w:rsid w:val="00E529DA"/>
    <w:rsid w:val="00E53446"/>
    <w:rsid w:val="00E54202"/>
    <w:rsid w:val="00E56AC1"/>
    <w:rsid w:val="00E60812"/>
    <w:rsid w:val="00E62A97"/>
    <w:rsid w:val="00E63A33"/>
    <w:rsid w:val="00E66D32"/>
    <w:rsid w:val="00E672A6"/>
    <w:rsid w:val="00E678BE"/>
    <w:rsid w:val="00E67DBD"/>
    <w:rsid w:val="00E70AFF"/>
    <w:rsid w:val="00E72942"/>
    <w:rsid w:val="00E7387F"/>
    <w:rsid w:val="00E7712F"/>
    <w:rsid w:val="00E7731F"/>
    <w:rsid w:val="00E77951"/>
    <w:rsid w:val="00E77BE5"/>
    <w:rsid w:val="00E80B05"/>
    <w:rsid w:val="00E80DA0"/>
    <w:rsid w:val="00E81004"/>
    <w:rsid w:val="00E811D1"/>
    <w:rsid w:val="00E823AA"/>
    <w:rsid w:val="00E823D2"/>
    <w:rsid w:val="00E82808"/>
    <w:rsid w:val="00E835A2"/>
    <w:rsid w:val="00E84512"/>
    <w:rsid w:val="00E857BD"/>
    <w:rsid w:val="00E90753"/>
    <w:rsid w:val="00E9096D"/>
    <w:rsid w:val="00E914CF"/>
    <w:rsid w:val="00E91DA5"/>
    <w:rsid w:val="00E93706"/>
    <w:rsid w:val="00E93CF9"/>
    <w:rsid w:val="00E960B0"/>
    <w:rsid w:val="00E963A4"/>
    <w:rsid w:val="00E9760F"/>
    <w:rsid w:val="00EA0442"/>
    <w:rsid w:val="00EA07B7"/>
    <w:rsid w:val="00EA087A"/>
    <w:rsid w:val="00EA1D4C"/>
    <w:rsid w:val="00EA1F6C"/>
    <w:rsid w:val="00EA32C5"/>
    <w:rsid w:val="00EA4366"/>
    <w:rsid w:val="00EA627A"/>
    <w:rsid w:val="00EA7762"/>
    <w:rsid w:val="00EB15F1"/>
    <w:rsid w:val="00EB2104"/>
    <w:rsid w:val="00EB2528"/>
    <w:rsid w:val="00EB3D19"/>
    <w:rsid w:val="00EB472A"/>
    <w:rsid w:val="00EB477D"/>
    <w:rsid w:val="00EB76D6"/>
    <w:rsid w:val="00EC05F2"/>
    <w:rsid w:val="00EC29DD"/>
    <w:rsid w:val="00EC3063"/>
    <w:rsid w:val="00EC3763"/>
    <w:rsid w:val="00EC442C"/>
    <w:rsid w:val="00EC4FE2"/>
    <w:rsid w:val="00ED1ED9"/>
    <w:rsid w:val="00ED5748"/>
    <w:rsid w:val="00ED633C"/>
    <w:rsid w:val="00EE0CEA"/>
    <w:rsid w:val="00EE1584"/>
    <w:rsid w:val="00EE4359"/>
    <w:rsid w:val="00EE4CCA"/>
    <w:rsid w:val="00EE5162"/>
    <w:rsid w:val="00EE7448"/>
    <w:rsid w:val="00EF12DA"/>
    <w:rsid w:val="00EF1D3B"/>
    <w:rsid w:val="00EF3259"/>
    <w:rsid w:val="00EF32B9"/>
    <w:rsid w:val="00EF34A0"/>
    <w:rsid w:val="00EF4640"/>
    <w:rsid w:val="00EF48FC"/>
    <w:rsid w:val="00EF69E7"/>
    <w:rsid w:val="00EF6B71"/>
    <w:rsid w:val="00EF74DE"/>
    <w:rsid w:val="00F00548"/>
    <w:rsid w:val="00F007F3"/>
    <w:rsid w:val="00F00C64"/>
    <w:rsid w:val="00F01074"/>
    <w:rsid w:val="00F03547"/>
    <w:rsid w:val="00F03986"/>
    <w:rsid w:val="00F04AA1"/>
    <w:rsid w:val="00F0552B"/>
    <w:rsid w:val="00F05B4E"/>
    <w:rsid w:val="00F071F3"/>
    <w:rsid w:val="00F10357"/>
    <w:rsid w:val="00F11368"/>
    <w:rsid w:val="00F11470"/>
    <w:rsid w:val="00F11605"/>
    <w:rsid w:val="00F12A03"/>
    <w:rsid w:val="00F12CCD"/>
    <w:rsid w:val="00F13B4D"/>
    <w:rsid w:val="00F13DA7"/>
    <w:rsid w:val="00F16A9C"/>
    <w:rsid w:val="00F174F4"/>
    <w:rsid w:val="00F214E2"/>
    <w:rsid w:val="00F224EA"/>
    <w:rsid w:val="00F2379B"/>
    <w:rsid w:val="00F23FDE"/>
    <w:rsid w:val="00F2564E"/>
    <w:rsid w:val="00F25FCE"/>
    <w:rsid w:val="00F27FE9"/>
    <w:rsid w:val="00F301F8"/>
    <w:rsid w:val="00F30B9F"/>
    <w:rsid w:val="00F31501"/>
    <w:rsid w:val="00F323C1"/>
    <w:rsid w:val="00F337FE"/>
    <w:rsid w:val="00F35952"/>
    <w:rsid w:val="00F3684F"/>
    <w:rsid w:val="00F42598"/>
    <w:rsid w:val="00F43EF9"/>
    <w:rsid w:val="00F44D03"/>
    <w:rsid w:val="00F50DDC"/>
    <w:rsid w:val="00F50E03"/>
    <w:rsid w:val="00F5366D"/>
    <w:rsid w:val="00F544BE"/>
    <w:rsid w:val="00F5497C"/>
    <w:rsid w:val="00F615FB"/>
    <w:rsid w:val="00F61B1B"/>
    <w:rsid w:val="00F622E7"/>
    <w:rsid w:val="00F62560"/>
    <w:rsid w:val="00F62F7E"/>
    <w:rsid w:val="00F63AC4"/>
    <w:rsid w:val="00F63B0F"/>
    <w:rsid w:val="00F66903"/>
    <w:rsid w:val="00F67AA9"/>
    <w:rsid w:val="00F7138E"/>
    <w:rsid w:val="00F7204B"/>
    <w:rsid w:val="00F7259D"/>
    <w:rsid w:val="00F72DEB"/>
    <w:rsid w:val="00F74063"/>
    <w:rsid w:val="00F8009C"/>
    <w:rsid w:val="00F8033E"/>
    <w:rsid w:val="00F80724"/>
    <w:rsid w:val="00F83776"/>
    <w:rsid w:val="00F85211"/>
    <w:rsid w:val="00F85518"/>
    <w:rsid w:val="00F85DBC"/>
    <w:rsid w:val="00F862EE"/>
    <w:rsid w:val="00F874C2"/>
    <w:rsid w:val="00F87847"/>
    <w:rsid w:val="00F93877"/>
    <w:rsid w:val="00F9440F"/>
    <w:rsid w:val="00F94BED"/>
    <w:rsid w:val="00F94D4A"/>
    <w:rsid w:val="00F95785"/>
    <w:rsid w:val="00F95E26"/>
    <w:rsid w:val="00F95E42"/>
    <w:rsid w:val="00F965F7"/>
    <w:rsid w:val="00FA06E0"/>
    <w:rsid w:val="00FA120B"/>
    <w:rsid w:val="00FA1635"/>
    <w:rsid w:val="00FA1E93"/>
    <w:rsid w:val="00FA2081"/>
    <w:rsid w:val="00FA3EE2"/>
    <w:rsid w:val="00FA60BB"/>
    <w:rsid w:val="00FA6325"/>
    <w:rsid w:val="00FA63CA"/>
    <w:rsid w:val="00FA6C86"/>
    <w:rsid w:val="00FA733E"/>
    <w:rsid w:val="00FB0984"/>
    <w:rsid w:val="00FB13BF"/>
    <w:rsid w:val="00FB2317"/>
    <w:rsid w:val="00FB2D6C"/>
    <w:rsid w:val="00FB4942"/>
    <w:rsid w:val="00FB5A03"/>
    <w:rsid w:val="00FB5CE8"/>
    <w:rsid w:val="00FB65F4"/>
    <w:rsid w:val="00FB78A1"/>
    <w:rsid w:val="00FC04ED"/>
    <w:rsid w:val="00FC0765"/>
    <w:rsid w:val="00FC0D31"/>
    <w:rsid w:val="00FC2CFD"/>
    <w:rsid w:val="00FC3B0D"/>
    <w:rsid w:val="00FC3EF6"/>
    <w:rsid w:val="00FC57DF"/>
    <w:rsid w:val="00FC6786"/>
    <w:rsid w:val="00FC6F89"/>
    <w:rsid w:val="00FD09D5"/>
    <w:rsid w:val="00FD17DC"/>
    <w:rsid w:val="00FD5004"/>
    <w:rsid w:val="00FD613E"/>
    <w:rsid w:val="00FD616D"/>
    <w:rsid w:val="00FD681D"/>
    <w:rsid w:val="00FD695E"/>
    <w:rsid w:val="00FD6D7C"/>
    <w:rsid w:val="00FE09D4"/>
    <w:rsid w:val="00FE0AB2"/>
    <w:rsid w:val="00FE0C4D"/>
    <w:rsid w:val="00FE104B"/>
    <w:rsid w:val="00FE2333"/>
    <w:rsid w:val="00FE4174"/>
    <w:rsid w:val="00FE41DC"/>
    <w:rsid w:val="00FE43AE"/>
    <w:rsid w:val="00FE71E4"/>
    <w:rsid w:val="00FF2F94"/>
    <w:rsid w:val="00FF3248"/>
    <w:rsid w:val="00FF48E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24929"/>
    <o:shapelayout v:ext="edit">
      <o:idmap v:ext="edit" data="1"/>
    </o:shapelayout>
  </w:shapeDefaults>
  <w:decimalSymbol w:val=","/>
  <w:listSeparator w:val=";"/>
  <w14:docId w14:val="0066DA0B"/>
  <w15:docId w15:val="{57BA29A6-0481-4438-888D-07A2F97C3D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character" w:styleId="Kommentarsreferens">
    <w:name w:val="annotation reference"/>
    <w:basedOn w:val="Standardstycketeckensnitt"/>
    <w:uiPriority w:val="99"/>
    <w:semiHidden/>
    <w:rsid w:val="0066391C"/>
    <w:rPr>
      <w:sz w:val="16"/>
      <w:szCs w:val="16"/>
    </w:rPr>
  </w:style>
  <w:style w:type="paragraph" w:styleId="Kommentarer">
    <w:name w:val="annotation text"/>
    <w:basedOn w:val="Normal"/>
    <w:link w:val="KommentarerChar"/>
    <w:uiPriority w:val="99"/>
    <w:semiHidden/>
    <w:rsid w:val="0066391C"/>
    <w:pPr>
      <w:spacing w:line="240" w:lineRule="auto"/>
    </w:pPr>
    <w:rPr>
      <w:sz w:val="20"/>
    </w:rPr>
  </w:style>
  <w:style w:type="character" w:customStyle="1" w:styleId="KommentarerChar">
    <w:name w:val="Kommentarer Char"/>
    <w:basedOn w:val="Standardstycketeckensnitt"/>
    <w:link w:val="Kommentarer"/>
    <w:uiPriority w:val="99"/>
    <w:semiHidden/>
    <w:rsid w:val="0066391C"/>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66391C"/>
    <w:rPr>
      <w:b/>
      <w:bCs/>
    </w:rPr>
  </w:style>
  <w:style w:type="character" w:customStyle="1" w:styleId="KommentarsmneChar">
    <w:name w:val="Kommentarsämne Char"/>
    <w:basedOn w:val="KommentarerChar"/>
    <w:link w:val="Kommentarsmne"/>
    <w:uiPriority w:val="99"/>
    <w:semiHidden/>
    <w:rsid w:val="0066391C"/>
    <w:rPr>
      <w:rFonts w:eastAsia="Times New Roman" w:cs="Times New Roman"/>
      <w:b/>
      <w:bCs/>
      <w:sz w:val="20"/>
      <w:szCs w:val="20"/>
    </w:rPr>
  </w:style>
  <w:style w:type="paragraph" w:styleId="Revision">
    <w:name w:val="Revision"/>
    <w:hidden/>
    <w:uiPriority w:val="99"/>
    <w:semiHidden/>
    <w:rsid w:val="009E4C04"/>
    <w:pPr>
      <w:spacing w:after="0" w:line="240" w:lineRule="auto"/>
    </w:pPr>
    <w:rPr>
      <w:rFonts w:eastAsia="Times New Roman" w:cs="Times New Roman"/>
      <w:szCs w:val="20"/>
    </w:rPr>
  </w:style>
  <w:style w:type="paragraph" w:customStyle="1" w:styleId="Default">
    <w:name w:val="Default"/>
    <w:rsid w:val="0088392F"/>
    <w:pPr>
      <w:autoSpaceDE w:val="0"/>
      <w:autoSpaceDN w:val="0"/>
      <w:adjustRightInd w:val="0"/>
      <w:spacing w:after="0" w:line="240" w:lineRule="auto"/>
    </w:pPr>
    <w:rPr>
      <w:rFonts w:ascii="Times New Roman" w:hAnsi="Times New Roman" w:cs="Times New Roman"/>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83324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41.xml"/><Relationship Id="rId21" Type="http://schemas.openxmlformats.org/officeDocument/2006/relationships/footer" Target="footer3.xml"/><Relationship Id="rId42" Type="http://schemas.openxmlformats.org/officeDocument/2006/relationships/header" Target="header12.xml"/><Relationship Id="rId63" Type="http://schemas.openxmlformats.org/officeDocument/2006/relationships/header" Target="header21.xml"/><Relationship Id="rId84" Type="http://schemas.openxmlformats.org/officeDocument/2006/relationships/footer" Target="footer34.xml"/><Relationship Id="rId138" Type="http://schemas.openxmlformats.org/officeDocument/2006/relationships/header" Target="header50.xml"/><Relationship Id="rId159" Type="http://schemas.openxmlformats.org/officeDocument/2006/relationships/header" Target="header59.xml"/><Relationship Id="rId170" Type="http://schemas.openxmlformats.org/officeDocument/2006/relationships/header" Target="header64.xml"/><Relationship Id="rId191" Type="http://schemas.openxmlformats.org/officeDocument/2006/relationships/footer" Target="footer94.xml"/><Relationship Id="rId205" Type="http://schemas.openxmlformats.org/officeDocument/2006/relationships/footer" Target="footer102.xml"/><Relationship Id="rId107" Type="http://schemas.openxmlformats.org/officeDocument/2006/relationships/header" Target="header37.xml"/><Relationship Id="rId11" Type="http://schemas.openxmlformats.org/officeDocument/2006/relationships/settings" Target="settings.xml"/><Relationship Id="rId32" Type="http://schemas.openxmlformats.org/officeDocument/2006/relationships/header" Target="header8.xml"/><Relationship Id="rId53" Type="http://schemas.openxmlformats.org/officeDocument/2006/relationships/header" Target="header17.xml"/><Relationship Id="rId74" Type="http://schemas.openxmlformats.org/officeDocument/2006/relationships/image" Target="media/image4.png"/><Relationship Id="rId128" Type="http://schemas.openxmlformats.org/officeDocument/2006/relationships/header" Target="header46.xml"/><Relationship Id="rId149" Type="http://schemas.openxmlformats.org/officeDocument/2006/relationships/header" Target="header55.xml"/><Relationship Id="rId5" Type="http://schemas.openxmlformats.org/officeDocument/2006/relationships/customXml" Target="../customXml/item5.xml"/><Relationship Id="rId90" Type="http://schemas.openxmlformats.org/officeDocument/2006/relationships/footer" Target="footer37.xml"/><Relationship Id="rId95" Type="http://schemas.openxmlformats.org/officeDocument/2006/relationships/header" Target="header31.xml"/><Relationship Id="rId160" Type="http://schemas.openxmlformats.org/officeDocument/2006/relationships/header" Target="header60.xml"/><Relationship Id="rId165" Type="http://schemas.openxmlformats.org/officeDocument/2006/relationships/header" Target="header62.xml"/><Relationship Id="rId181" Type="http://schemas.openxmlformats.org/officeDocument/2006/relationships/footer" Target="footer88.xml"/><Relationship Id="rId186" Type="http://schemas.openxmlformats.org/officeDocument/2006/relationships/footer" Target="footer91.xml"/><Relationship Id="rId216" Type="http://schemas.openxmlformats.org/officeDocument/2006/relationships/header" Target="header84.xml"/><Relationship Id="rId211" Type="http://schemas.openxmlformats.org/officeDocument/2006/relationships/footer" Target="footer105.xml"/><Relationship Id="rId22" Type="http://schemas.openxmlformats.org/officeDocument/2006/relationships/header" Target="header4.xml"/><Relationship Id="rId27" Type="http://schemas.openxmlformats.org/officeDocument/2006/relationships/header" Target="head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footer" Target="footer28.xml"/><Relationship Id="rId69" Type="http://schemas.openxmlformats.org/officeDocument/2006/relationships/footer" Target="footer31.xml"/><Relationship Id="rId113" Type="http://schemas.openxmlformats.org/officeDocument/2006/relationships/header" Target="header40.xml"/><Relationship Id="rId118" Type="http://schemas.openxmlformats.org/officeDocument/2006/relationships/header" Target="header42.xml"/><Relationship Id="rId134" Type="http://schemas.openxmlformats.org/officeDocument/2006/relationships/footer" Target="footer61.xml"/><Relationship Id="rId139" Type="http://schemas.openxmlformats.org/officeDocument/2006/relationships/footer" Target="footer64.xml"/><Relationship Id="rId80" Type="http://schemas.openxmlformats.org/officeDocument/2006/relationships/image" Target="media/image10.png"/><Relationship Id="rId85" Type="http://schemas.openxmlformats.org/officeDocument/2006/relationships/footer" Target="footer35.xml"/><Relationship Id="rId150" Type="http://schemas.openxmlformats.org/officeDocument/2006/relationships/header" Target="header56.xml"/><Relationship Id="rId155" Type="http://schemas.openxmlformats.org/officeDocument/2006/relationships/header" Target="header58.xml"/><Relationship Id="rId171" Type="http://schemas.openxmlformats.org/officeDocument/2006/relationships/footer" Target="footer82.xml"/><Relationship Id="rId176" Type="http://schemas.openxmlformats.org/officeDocument/2006/relationships/footer" Target="footer85.xml"/><Relationship Id="rId192" Type="http://schemas.openxmlformats.org/officeDocument/2006/relationships/footer" Target="footer95.xml"/><Relationship Id="rId197" Type="http://schemas.openxmlformats.org/officeDocument/2006/relationships/footer" Target="footer98.xml"/><Relationship Id="rId206" Type="http://schemas.openxmlformats.org/officeDocument/2006/relationships/header" Target="header79.xml"/><Relationship Id="rId201" Type="http://schemas.openxmlformats.org/officeDocument/2006/relationships/header" Target="header77.xml"/><Relationship Id="rId12" Type="http://schemas.openxmlformats.org/officeDocument/2006/relationships/webSettings" Target="webSettings.xml"/><Relationship Id="rId17" Type="http://schemas.openxmlformats.org/officeDocument/2006/relationships/header" Target="header2.xml"/><Relationship Id="rId33" Type="http://schemas.openxmlformats.org/officeDocument/2006/relationships/header" Target="header9.xml"/><Relationship Id="rId38" Type="http://schemas.openxmlformats.org/officeDocument/2006/relationships/header" Target="header11.xml"/><Relationship Id="rId59" Type="http://schemas.openxmlformats.org/officeDocument/2006/relationships/footer" Target="footer25.xml"/><Relationship Id="rId103" Type="http://schemas.openxmlformats.org/officeDocument/2006/relationships/footer" Target="footer44.xml"/><Relationship Id="rId108" Type="http://schemas.openxmlformats.org/officeDocument/2006/relationships/footer" Target="footer46.xml"/><Relationship Id="rId124" Type="http://schemas.openxmlformats.org/officeDocument/2006/relationships/footer" Target="footer55.xml"/><Relationship Id="rId129" Type="http://schemas.openxmlformats.org/officeDocument/2006/relationships/footer" Target="footer58.xml"/><Relationship Id="rId54" Type="http://schemas.openxmlformats.org/officeDocument/2006/relationships/footer" Target="footer22.xml"/><Relationship Id="rId70" Type="http://schemas.openxmlformats.org/officeDocument/2006/relationships/footer" Target="footer32.xml"/><Relationship Id="rId75" Type="http://schemas.openxmlformats.org/officeDocument/2006/relationships/image" Target="media/image5.png"/><Relationship Id="rId91" Type="http://schemas.openxmlformats.org/officeDocument/2006/relationships/footer" Target="footer38.xml"/><Relationship Id="rId96" Type="http://schemas.openxmlformats.org/officeDocument/2006/relationships/footer" Target="footer40.xml"/><Relationship Id="rId140" Type="http://schemas.openxmlformats.org/officeDocument/2006/relationships/footer" Target="footer65.xml"/><Relationship Id="rId145" Type="http://schemas.openxmlformats.org/officeDocument/2006/relationships/footer" Target="footer67.xml"/><Relationship Id="rId161" Type="http://schemas.openxmlformats.org/officeDocument/2006/relationships/footer" Target="footer76.xml"/><Relationship Id="rId166" Type="http://schemas.openxmlformats.org/officeDocument/2006/relationships/footer" Target="footer79.xml"/><Relationship Id="rId182" Type="http://schemas.openxmlformats.org/officeDocument/2006/relationships/footer" Target="footer89.xml"/><Relationship Id="rId187" Type="http://schemas.openxmlformats.org/officeDocument/2006/relationships/footer" Target="footer92.xml"/><Relationship Id="rId217" Type="http://schemas.openxmlformats.org/officeDocument/2006/relationships/footer" Target="footer108.xml"/><Relationship Id="rId1" Type="http://schemas.openxmlformats.org/officeDocument/2006/relationships/customXml" Target="../customXml/item1.xml"/><Relationship Id="rId6" Type="http://schemas.openxmlformats.org/officeDocument/2006/relationships/customXml" Target="../customXml/item6.xml"/><Relationship Id="rId212" Type="http://schemas.openxmlformats.org/officeDocument/2006/relationships/header" Target="header82.xml"/><Relationship Id="rId23" Type="http://schemas.openxmlformats.org/officeDocument/2006/relationships/header" Target="header5.xml"/><Relationship Id="rId28" Type="http://schemas.openxmlformats.org/officeDocument/2006/relationships/header" Target="header7.xml"/><Relationship Id="rId49" Type="http://schemas.openxmlformats.org/officeDocument/2006/relationships/footer" Target="footer19.xml"/><Relationship Id="rId114" Type="http://schemas.openxmlformats.org/officeDocument/2006/relationships/footer" Target="footer49.xml"/><Relationship Id="rId119" Type="http://schemas.openxmlformats.org/officeDocument/2006/relationships/footer" Target="footer52.xml"/><Relationship Id="rId44" Type="http://schemas.openxmlformats.org/officeDocument/2006/relationships/footer" Target="footer16.xml"/><Relationship Id="rId60" Type="http://schemas.openxmlformats.org/officeDocument/2006/relationships/footer" Target="footer26.xml"/><Relationship Id="rId65" Type="http://schemas.openxmlformats.org/officeDocument/2006/relationships/footer" Target="footer29.xml"/><Relationship Id="rId81" Type="http://schemas.openxmlformats.org/officeDocument/2006/relationships/image" Target="media/image11.png"/><Relationship Id="rId86" Type="http://schemas.openxmlformats.org/officeDocument/2006/relationships/header" Target="header26.xml"/><Relationship Id="rId130" Type="http://schemas.openxmlformats.org/officeDocument/2006/relationships/footer" Target="footer59.xml"/><Relationship Id="rId135" Type="http://schemas.openxmlformats.org/officeDocument/2006/relationships/footer" Target="footer62.xml"/><Relationship Id="rId151" Type="http://schemas.openxmlformats.org/officeDocument/2006/relationships/footer" Target="footer70.xml"/><Relationship Id="rId156" Type="http://schemas.openxmlformats.org/officeDocument/2006/relationships/footer" Target="footer73.xml"/><Relationship Id="rId177" Type="http://schemas.openxmlformats.org/officeDocument/2006/relationships/footer" Target="footer86.xml"/><Relationship Id="rId198" Type="http://schemas.openxmlformats.org/officeDocument/2006/relationships/header" Target="header75.xml"/><Relationship Id="rId172" Type="http://schemas.openxmlformats.org/officeDocument/2006/relationships/footer" Target="footer83.xml"/><Relationship Id="rId193" Type="http://schemas.openxmlformats.org/officeDocument/2006/relationships/footer" Target="footer96.xml"/><Relationship Id="rId202" Type="http://schemas.openxmlformats.org/officeDocument/2006/relationships/footer" Target="footer100.xml"/><Relationship Id="rId207" Type="http://schemas.openxmlformats.org/officeDocument/2006/relationships/header" Target="header80.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3.xml"/><Relationship Id="rId109" Type="http://schemas.openxmlformats.org/officeDocument/2006/relationships/footer" Target="footer47.xml"/><Relationship Id="rId34" Type="http://schemas.openxmlformats.org/officeDocument/2006/relationships/footer" Target="footer10.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image" Target="media/image6.png"/><Relationship Id="rId97" Type="http://schemas.openxmlformats.org/officeDocument/2006/relationships/footer" Target="footer41.xml"/><Relationship Id="rId104" Type="http://schemas.openxmlformats.org/officeDocument/2006/relationships/header" Target="header35.xml"/><Relationship Id="rId120" Type="http://schemas.openxmlformats.org/officeDocument/2006/relationships/footer" Target="footer53.xml"/><Relationship Id="rId125" Type="http://schemas.openxmlformats.org/officeDocument/2006/relationships/footer" Target="footer56.xml"/><Relationship Id="rId141" Type="http://schemas.openxmlformats.org/officeDocument/2006/relationships/header" Target="header51.xml"/><Relationship Id="rId146" Type="http://schemas.openxmlformats.org/officeDocument/2006/relationships/footer" Target="footer68.xml"/><Relationship Id="rId167" Type="http://schemas.openxmlformats.org/officeDocument/2006/relationships/footer" Target="footer80.xml"/><Relationship Id="rId188" Type="http://schemas.openxmlformats.org/officeDocument/2006/relationships/footer" Target="footer93.xml"/><Relationship Id="rId7" Type="http://schemas.openxmlformats.org/officeDocument/2006/relationships/customXml" Target="../customXml/item7.xml"/><Relationship Id="rId71" Type="http://schemas.openxmlformats.org/officeDocument/2006/relationships/footer" Target="footer33.xml"/><Relationship Id="rId92" Type="http://schemas.openxmlformats.org/officeDocument/2006/relationships/header" Target="header29.xml"/><Relationship Id="rId162" Type="http://schemas.openxmlformats.org/officeDocument/2006/relationships/footer" Target="footer77.xml"/><Relationship Id="rId183" Type="http://schemas.openxmlformats.org/officeDocument/2006/relationships/footer" Target="footer90.xml"/><Relationship Id="rId213" Type="http://schemas.openxmlformats.org/officeDocument/2006/relationships/header" Target="header83.xml"/><Relationship Id="rId218" Type="http://schemas.openxmlformats.org/officeDocument/2006/relationships/fontTable" Target="fontTable.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4.xml"/><Relationship Id="rId40" Type="http://schemas.openxmlformats.org/officeDocument/2006/relationships/footer" Target="footer14.xml"/><Relationship Id="rId45" Type="http://schemas.openxmlformats.org/officeDocument/2006/relationships/footer" Target="footer17.xml"/><Relationship Id="rId66" Type="http://schemas.openxmlformats.org/officeDocument/2006/relationships/footer" Target="footer30.xml"/><Relationship Id="rId87" Type="http://schemas.openxmlformats.org/officeDocument/2006/relationships/footer" Target="footer36.xml"/><Relationship Id="rId110" Type="http://schemas.openxmlformats.org/officeDocument/2006/relationships/header" Target="header38.xml"/><Relationship Id="rId115" Type="http://schemas.openxmlformats.org/officeDocument/2006/relationships/footer" Target="footer50.xml"/><Relationship Id="rId131" Type="http://schemas.openxmlformats.org/officeDocument/2006/relationships/footer" Target="footer60.xml"/><Relationship Id="rId136" Type="http://schemas.openxmlformats.org/officeDocument/2006/relationships/footer" Target="footer63.xml"/><Relationship Id="rId157" Type="http://schemas.openxmlformats.org/officeDocument/2006/relationships/footer" Target="footer74.xml"/><Relationship Id="rId178" Type="http://schemas.openxmlformats.org/officeDocument/2006/relationships/footer" Target="footer87.xml"/><Relationship Id="rId61" Type="http://schemas.openxmlformats.org/officeDocument/2006/relationships/footer" Target="footer27.xml"/><Relationship Id="rId82" Type="http://schemas.openxmlformats.org/officeDocument/2006/relationships/header" Target="header24.xml"/><Relationship Id="rId152" Type="http://schemas.openxmlformats.org/officeDocument/2006/relationships/footer" Target="footer71.xml"/><Relationship Id="rId173" Type="http://schemas.openxmlformats.org/officeDocument/2006/relationships/footer" Target="footer84.xml"/><Relationship Id="rId194" Type="http://schemas.openxmlformats.org/officeDocument/2006/relationships/header" Target="header73.xml"/><Relationship Id="rId199" Type="http://schemas.openxmlformats.org/officeDocument/2006/relationships/footer" Target="footer99.xml"/><Relationship Id="rId203" Type="http://schemas.openxmlformats.org/officeDocument/2006/relationships/footer" Target="footer101.xml"/><Relationship Id="rId208" Type="http://schemas.openxmlformats.org/officeDocument/2006/relationships/footer" Target="footer103.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image" Target="media/image7.png"/><Relationship Id="rId100" Type="http://schemas.openxmlformats.org/officeDocument/2006/relationships/header" Target="header33.xml"/><Relationship Id="rId105" Type="http://schemas.openxmlformats.org/officeDocument/2006/relationships/footer" Target="footer45.xml"/><Relationship Id="rId126" Type="http://schemas.openxmlformats.org/officeDocument/2006/relationships/footer" Target="footer57.xml"/><Relationship Id="rId147" Type="http://schemas.openxmlformats.org/officeDocument/2006/relationships/header" Target="header54.xml"/><Relationship Id="rId168" Type="http://schemas.openxmlformats.org/officeDocument/2006/relationships/footer" Target="footer81.xml"/><Relationship Id="rId8" Type="http://schemas.openxmlformats.org/officeDocument/2006/relationships/customXml" Target="../customXml/item8.xml"/><Relationship Id="rId51" Type="http://schemas.openxmlformats.org/officeDocument/2006/relationships/footer" Target="footer21.xml"/><Relationship Id="rId72" Type="http://schemas.openxmlformats.org/officeDocument/2006/relationships/image" Target="media/image2.png"/><Relationship Id="rId93" Type="http://schemas.openxmlformats.org/officeDocument/2006/relationships/footer" Target="footer39.xml"/><Relationship Id="rId98" Type="http://schemas.openxmlformats.org/officeDocument/2006/relationships/header" Target="header32.xml"/><Relationship Id="rId121" Type="http://schemas.openxmlformats.org/officeDocument/2006/relationships/footer" Target="footer54.xml"/><Relationship Id="rId142" Type="http://schemas.openxmlformats.org/officeDocument/2006/relationships/footer" Target="footer66.xml"/><Relationship Id="rId163" Type="http://schemas.openxmlformats.org/officeDocument/2006/relationships/footer" Target="footer78.xml"/><Relationship Id="rId184" Type="http://schemas.openxmlformats.org/officeDocument/2006/relationships/header" Target="header69.xml"/><Relationship Id="rId189" Type="http://schemas.openxmlformats.org/officeDocument/2006/relationships/header" Target="header71.xml"/><Relationship Id="rId219" Type="http://schemas.openxmlformats.org/officeDocument/2006/relationships/theme" Target="theme/theme1.xml"/><Relationship Id="rId3" Type="http://schemas.openxmlformats.org/officeDocument/2006/relationships/customXml" Target="../customXml/item3.xml"/><Relationship Id="rId214" Type="http://schemas.openxmlformats.org/officeDocument/2006/relationships/footer" Target="footer106.xml"/><Relationship Id="rId25" Type="http://schemas.openxmlformats.org/officeDocument/2006/relationships/footer" Target="footer5.xml"/><Relationship Id="rId46" Type="http://schemas.openxmlformats.org/officeDocument/2006/relationships/footer" Target="footer18.xml"/><Relationship Id="rId67" Type="http://schemas.openxmlformats.org/officeDocument/2006/relationships/header" Target="header22.xml"/><Relationship Id="rId116" Type="http://schemas.openxmlformats.org/officeDocument/2006/relationships/footer" Target="footer51.xml"/><Relationship Id="rId137" Type="http://schemas.openxmlformats.org/officeDocument/2006/relationships/header" Target="header49.xml"/><Relationship Id="rId158" Type="http://schemas.openxmlformats.org/officeDocument/2006/relationships/footer" Target="footer75.xml"/><Relationship Id="rId20" Type="http://schemas.openxmlformats.org/officeDocument/2006/relationships/header" Target="header3.xml"/><Relationship Id="rId41" Type="http://schemas.openxmlformats.org/officeDocument/2006/relationships/footer" Target="footer15.xml"/><Relationship Id="rId62" Type="http://schemas.openxmlformats.org/officeDocument/2006/relationships/header" Target="header20.xml"/><Relationship Id="rId83" Type="http://schemas.openxmlformats.org/officeDocument/2006/relationships/header" Target="header25.xml"/><Relationship Id="rId88" Type="http://schemas.openxmlformats.org/officeDocument/2006/relationships/header" Target="header27.xml"/><Relationship Id="rId111" Type="http://schemas.openxmlformats.org/officeDocument/2006/relationships/footer" Target="footer48.xml"/><Relationship Id="rId132" Type="http://schemas.openxmlformats.org/officeDocument/2006/relationships/header" Target="header47.xml"/><Relationship Id="rId153" Type="http://schemas.openxmlformats.org/officeDocument/2006/relationships/footer" Target="footer72.xml"/><Relationship Id="rId174" Type="http://schemas.openxmlformats.org/officeDocument/2006/relationships/header" Target="header65.xml"/><Relationship Id="rId179" Type="http://schemas.openxmlformats.org/officeDocument/2006/relationships/header" Target="header67.xml"/><Relationship Id="rId195" Type="http://schemas.openxmlformats.org/officeDocument/2006/relationships/header" Target="header74.xml"/><Relationship Id="rId209" Type="http://schemas.openxmlformats.org/officeDocument/2006/relationships/footer" Target="footer104.xml"/><Relationship Id="rId190" Type="http://schemas.openxmlformats.org/officeDocument/2006/relationships/header" Target="header72.xml"/><Relationship Id="rId204" Type="http://schemas.openxmlformats.org/officeDocument/2006/relationships/header" Target="header78.xml"/><Relationship Id="rId15" Type="http://schemas.openxmlformats.org/officeDocument/2006/relationships/image" Target="media/image1.emf"/><Relationship Id="rId36" Type="http://schemas.openxmlformats.org/officeDocument/2006/relationships/footer" Target="footer12.xml"/><Relationship Id="rId57" Type="http://schemas.openxmlformats.org/officeDocument/2006/relationships/header" Target="header18.xml"/><Relationship Id="rId106" Type="http://schemas.openxmlformats.org/officeDocument/2006/relationships/header" Target="header36.xml"/><Relationship Id="rId127" Type="http://schemas.openxmlformats.org/officeDocument/2006/relationships/header" Target="header45.xml"/><Relationship Id="rId10" Type="http://schemas.openxmlformats.org/officeDocument/2006/relationships/styles" Target="styles.xml"/><Relationship Id="rId31" Type="http://schemas.openxmlformats.org/officeDocument/2006/relationships/footer" Target="footer9.xml"/><Relationship Id="rId52" Type="http://schemas.openxmlformats.org/officeDocument/2006/relationships/header" Target="header16.xml"/><Relationship Id="rId73" Type="http://schemas.openxmlformats.org/officeDocument/2006/relationships/image" Target="media/image3.png"/><Relationship Id="rId78" Type="http://schemas.openxmlformats.org/officeDocument/2006/relationships/image" Target="media/image8.png"/><Relationship Id="rId94" Type="http://schemas.openxmlformats.org/officeDocument/2006/relationships/header" Target="header30.xml"/><Relationship Id="rId99" Type="http://schemas.openxmlformats.org/officeDocument/2006/relationships/footer" Target="footer42.xml"/><Relationship Id="rId101" Type="http://schemas.openxmlformats.org/officeDocument/2006/relationships/header" Target="header34.xml"/><Relationship Id="rId122" Type="http://schemas.openxmlformats.org/officeDocument/2006/relationships/header" Target="header43.xml"/><Relationship Id="rId143" Type="http://schemas.openxmlformats.org/officeDocument/2006/relationships/header" Target="header52.xml"/><Relationship Id="rId148" Type="http://schemas.openxmlformats.org/officeDocument/2006/relationships/footer" Target="footer69.xml"/><Relationship Id="rId164" Type="http://schemas.openxmlformats.org/officeDocument/2006/relationships/header" Target="header61.xml"/><Relationship Id="rId169" Type="http://schemas.openxmlformats.org/officeDocument/2006/relationships/header" Target="header63.xml"/><Relationship Id="rId185" Type="http://schemas.openxmlformats.org/officeDocument/2006/relationships/header" Target="header70.xml"/><Relationship Id="rId4" Type="http://schemas.openxmlformats.org/officeDocument/2006/relationships/customXml" Target="../customXml/item4.xml"/><Relationship Id="rId9" Type="http://schemas.openxmlformats.org/officeDocument/2006/relationships/numbering" Target="numbering.xml"/><Relationship Id="rId180" Type="http://schemas.openxmlformats.org/officeDocument/2006/relationships/header" Target="header68.xml"/><Relationship Id="rId210" Type="http://schemas.openxmlformats.org/officeDocument/2006/relationships/header" Target="header81.xml"/><Relationship Id="rId215" Type="http://schemas.openxmlformats.org/officeDocument/2006/relationships/footer" Target="footer107.xml"/><Relationship Id="rId26" Type="http://schemas.openxmlformats.org/officeDocument/2006/relationships/footer" Target="footer6.xml"/><Relationship Id="rId47" Type="http://schemas.openxmlformats.org/officeDocument/2006/relationships/header" Target="header14.xml"/><Relationship Id="rId68" Type="http://schemas.openxmlformats.org/officeDocument/2006/relationships/header" Target="header23.xml"/><Relationship Id="rId89" Type="http://schemas.openxmlformats.org/officeDocument/2006/relationships/header" Target="header28.xml"/><Relationship Id="rId112" Type="http://schemas.openxmlformats.org/officeDocument/2006/relationships/header" Target="header39.xml"/><Relationship Id="rId133" Type="http://schemas.openxmlformats.org/officeDocument/2006/relationships/header" Target="header48.xml"/><Relationship Id="rId154" Type="http://schemas.openxmlformats.org/officeDocument/2006/relationships/header" Target="header57.xml"/><Relationship Id="rId175" Type="http://schemas.openxmlformats.org/officeDocument/2006/relationships/header" Target="header66.xml"/><Relationship Id="rId196" Type="http://schemas.openxmlformats.org/officeDocument/2006/relationships/footer" Target="footer97.xml"/><Relationship Id="rId200" Type="http://schemas.openxmlformats.org/officeDocument/2006/relationships/header" Target="header76.xml"/><Relationship Id="rId16" Type="http://schemas.openxmlformats.org/officeDocument/2006/relationships/header" Target="header1.xml"/><Relationship Id="rId37" Type="http://schemas.openxmlformats.org/officeDocument/2006/relationships/header" Target="header10.xml"/><Relationship Id="rId58" Type="http://schemas.openxmlformats.org/officeDocument/2006/relationships/header" Target="header19.xml"/><Relationship Id="rId79" Type="http://schemas.openxmlformats.org/officeDocument/2006/relationships/image" Target="media/image9.png"/><Relationship Id="rId102" Type="http://schemas.openxmlformats.org/officeDocument/2006/relationships/footer" Target="footer43.xml"/><Relationship Id="rId123" Type="http://schemas.openxmlformats.org/officeDocument/2006/relationships/header" Target="header44.xml"/><Relationship Id="rId144" Type="http://schemas.openxmlformats.org/officeDocument/2006/relationships/header" Target="header5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FPM/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6VV7YVCVAJZ7-373442560-8853</_dlc_DocId>
    <_dlc_DocIdUrl xmlns="4f5ca95d-8798-43a8-9b50-3b2f8b9416bf">
      <Url>https://dhs.sp.regeringskansliet.se/yta/sb-gransk/_layouts/15/DocIdRedir.aspx?ID=6VV7YVCVAJZ7-373442560-8853</Url>
      <Description>6VV7YVCVAJZ7-373442560-8853</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2019/20:138</dokumentnummer>
  <titel>Vissa frågor om försäkring och tjänstepension</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a bilagenummer="10" bilageetikett="Bilaga"/>
  </bilagor>
</dokumentvärden>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424D690-9CD4-4D73-B742-584F8D29EFD4}"/>
</file>

<file path=customXml/itemProps2.xml><?xml version="1.0" encoding="utf-8"?>
<ds:datastoreItem xmlns:ds="http://schemas.openxmlformats.org/officeDocument/2006/customXml" ds:itemID="{2E8A8CDC-45B8-48D3-A2A6-DD904156E844}"/>
</file>

<file path=customXml/itemProps3.xml><?xml version="1.0" encoding="utf-8"?>
<ds:datastoreItem xmlns:ds="http://schemas.openxmlformats.org/officeDocument/2006/customXml" ds:itemID="{7E4E800A-63E4-410E-AACC-A99332BF1913}"/>
</file>

<file path=customXml/itemProps4.xml><?xml version="1.0" encoding="utf-8"?>
<ds:datastoreItem xmlns:ds="http://schemas.openxmlformats.org/officeDocument/2006/customXml" ds:itemID="{CDB27D54-F3D8-48CF-B28B-F4661F7C4938}"/>
</file>

<file path=customXml/itemProps5.xml><?xml version="1.0" encoding="utf-8"?>
<ds:datastoreItem xmlns:ds="http://schemas.openxmlformats.org/officeDocument/2006/customXml" ds:itemID="{068625C3-B546-44A5-B525-B7CC092E5AD6}"/>
</file>

<file path=customXml/itemProps6.xml><?xml version="1.0" encoding="utf-8"?>
<ds:datastoreItem xmlns:ds="http://schemas.openxmlformats.org/officeDocument/2006/customXml" ds:itemID="{EC2CD6D3-CB9B-4212-9726-61E568129FE1}"/>
</file>

<file path=customXml/itemProps7.xml><?xml version="1.0" encoding="utf-8"?>
<ds:datastoreItem xmlns:ds="http://schemas.openxmlformats.org/officeDocument/2006/customXml" ds:itemID="{9326FEBF-F19C-4B05-8A17-EFCDAA3586C4}"/>
</file>

<file path=customXml/itemProps8.xml><?xml version="1.0" encoding="utf-8"?>
<ds:datastoreItem xmlns:ds="http://schemas.openxmlformats.org/officeDocument/2006/customXml" ds:itemID="{74F17DFA-7AAF-4E44-94E0-C9A4336813DE}"/>
</file>

<file path=docProps/app.xml><?xml version="1.0" encoding="utf-8"?>
<Properties xmlns="http://schemas.openxmlformats.org/officeDocument/2006/extended-properties" xmlns:vt="http://schemas.openxmlformats.org/officeDocument/2006/docPropsVTypes">
  <Template>Prop-samling</Template>
  <TotalTime>0</TotalTime>
  <Pages>521</Pages>
  <Words>99248</Words>
  <Characters>526020</Characters>
  <Application>Microsoft Office Word</Application>
  <DocSecurity>0</DocSecurity>
  <Lines>4383</Lines>
  <Paragraphs>1248</Paragraphs>
  <ScaleCrop>false</ScaleCrop>
  <HeadingPairs>
    <vt:vector size="2" baseType="variant">
      <vt:variant>
        <vt:lpstr>Rubrik</vt:lpstr>
      </vt:variant>
      <vt:variant>
        <vt:i4>1</vt:i4>
      </vt:variant>
    </vt:vector>
  </HeadingPairs>
  <TitlesOfParts>
    <vt:vector size="1" baseType="lpstr">
      <vt:lpstr>Vissa frågor om försäkring och tjänstepension</vt:lpstr>
    </vt:vector>
  </TitlesOfParts>
  <Company>Regeringskansliet</Company>
  <LinksUpToDate>false</LinksUpToDate>
  <CharactersWithSpaces>624020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Vissa frågor om försäkring och tjänstepension</dc:title>
  <dc:creator>Jessica Sundqvist</dc:creator>
  <cp:lastModifiedBy>Jessica Sundqvist</cp:lastModifiedBy>
  <cp:revision>2</cp:revision>
  <cp:lastPrinted>2020-03-26T09:07:00Z</cp:lastPrinted>
  <dcterms:created xsi:type="dcterms:W3CDTF">2020-03-26T09:07:00Z</dcterms:created>
  <dcterms:modified xsi:type="dcterms:W3CDTF">2020-03-26T09:07:00Z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a61316d3-059c-4b87-8f75-8b18fb0d1d53</vt:lpwstr>
  </property>
  <property fmtid="{D5CDD505-2E9C-101B-9397-08002B2CF9AE}" pid="4" name="Organisation">
    <vt:lpwstr>25;#Finansdepartementet|0b2f41b1-db50-472c-80a1-d21b0254fb2b</vt:lpwstr>
  </property>
  <property fmtid="{D5CDD505-2E9C-101B-9397-08002B2CF9AE}" pid="5" name="ActivityCategory">
    <vt:lpwstr>22;#1.5. Propositioner och skrivelser|e0ed1fa4-2a40-4485-b88d-43bea3df6f7f</vt:lpwstr>
  </property>
</Properties>
</file>